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5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</p:sldIdLst>
  <p:sldSz cx="9144000" cy="6858000" type="screen4x3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B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71" autoAdjust="0"/>
    <p:restoredTop sz="94659" autoAdjust="0"/>
  </p:normalViewPr>
  <p:slideViewPr>
    <p:cSldViewPr>
      <p:cViewPr varScale="1">
        <p:scale>
          <a:sx n="105" d="100"/>
          <a:sy n="105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BAF74-7ADB-495F-96FB-E6E925E90D11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0CD73-1E8C-4450-B19E-10CDCF73BF6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7387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pic>
        <p:nvPicPr>
          <p:cNvPr id="17" name="Slika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7400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9" y="4087563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5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6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6" y="1437449"/>
            <a:ext cx="641773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4" y="3429001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2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4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30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5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BF87CAA-FF2A-437D-9239-80C30ACA40B9}" type="datetimeFigureOut">
              <a:rPr lang="sl-SI" smtClean="0"/>
              <a:t>2. 12. 2019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5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4"/>
            <a:ext cx="11618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5814627-7412-4605-A2B8-6A8F5ECD08B1}" type="slidenum">
              <a:rPr lang="sl-SI" smtClean="0"/>
              <a:t>‹#›</a:t>
            </a:fld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-kmetija.gov.si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forum2.arsktrp.gov.si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2130425"/>
            <a:ext cx="7846640" cy="3314799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avni </a:t>
            </a:r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razpis za </a:t>
            </a:r>
            <a:r>
              <a:rPr lang="sl-SI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podukrep</a:t>
            </a:r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6.3 </a:t>
            </a:r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b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Pomoč za zagon dejavnosti, namenjene razvoju majhnih kmetij</a:t>
            </a:r>
            <a: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Pirkovič</a:t>
            </a:r>
            <a:br>
              <a:rPr lang="sl-SI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sl-SI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12. 2019</a:t>
            </a:r>
            <a:endParaRPr lang="sl-SI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2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MERILA ZA IZBOR VLOG - TOČKOVNIK</a:t>
            </a:r>
            <a:endParaRPr lang="sl-SI" sz="2400" b="1" dirty="0"/>
          </a:p>
        </p:txBody>
      </p:sp>
      <p:graphicFrame>
        <p:nvGraphicFramePr>
          <p:cNvPr id="7" name="Označba mesta vsebin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158678"/>
              </p:ext>
            </p:extLst>
          </p:nvPr>
        </p:nvGraphicFramePr>
        <p:xfrm>
          <a:off x="1835696" y="1700808"/>
          <a:ext cx="6003551" cy="4968550"/>
        </p:xfrm>
        <a:graphic>
          <a:graphicData uri="http://schemas.openxmlformats.org/drawingml/2006/table">
            <a:tbl>
              <a:tblPr/>
              <a:tblGrid>
                <a:gridCol w="451183">
                  <a:extLst>
                    <a:ext uri="{9D8B030D-6E8A-4147-A177-3AD203B41FA5}">
                      <a16:colId xmlns:a16="http://schemas.microsoft.com/office/drawing/2014/main" val="629924296"/>
                    </a:ext>
                  </a:extLst>
                </a:gridCol>
                <a:gridCol w="4647183">
                  <a:extLst>
                    <a:ext uri="{9D8B030D-6E8A-4147-A177-3AD203B41FA5}">
                      <a16:colId xmlns:a16="http://schemas.microsoft.com/office/drawing/2014/main" val="69337093"/>
                    </a:ext>
                  </a:extLst>
                </a:gridCol>
                <a:gridCol w="905185">
                  <a:extLst>
                    <a:ext uri="{9D8B030D-6E8A-4147-A177-3AD203B41FA5}">
                      <a16:colId xmlns:a16="http://schemas.microsoft.com/office/drawing/2014/main" val="3810108052"/>
                    </a:ext>
                  </a:extLst>
                </a:gridCol>
              </a:tblGrid>
              <a:tr h="538485">
                <a:tc>
                  <a:txBody>
                    <a:bodyPr/>
                    <a:lstStyle/>
                    <a:p>
                      <a:pPr algn="l" fontAlgn="ctr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Merila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Maksimalno število točk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CCCCCC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505408907"/>
                  </a:ext>
                </a:extLst>
              </a:tr>
              <a:tr h="269242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SOCIALNO EKONOMSKI VIDIK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1707834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Vključenost člana kmetije v pokojninsko in invalidsko zavarovanje iz naslova opravljanja kmetijske dejavnosti.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39306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Povečanje obsega proizvodnih kapacitet  (površina kmetijskih zemljišč v upravljanju ali GVŽ).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79578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Vzpostavitev dopolnilne dejavnosti na kmetiji, katere  končni proizvod je kmetijski proizvod iz Priloge I k Pogodbi o delovanju Evropske unije.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986570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Velikost kmetijskega gospodarstva v PKP.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599487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Vključenost upravičenca  v </a:t>
                      </a:r>
                      <a:r>
                        <a:rPr lang="sl-S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shemo kakovosti </a:t>
                      </a:r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izbrana kakovost.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457969"/>
                  </a:ext>
                </a:extLst>
              </a:tr>
              <a:tr h="269242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PRISPEVEK K HORIZONTALNIM CILJEM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317927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Prispevek k doseganju horizontalnega cilja okolje.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658508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Prispevek k doseganju horizontalnega cilja inovacije.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964983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Prispevek k doseganju horizontalnega cilja podnebne spremembe.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23928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Vključenost kmetije v ukrepe KOPOP, EK ali  Dobrobit živali.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838814"/>
                  </a:ext>
                </a:extLst>
              </a:tr>
              <a:tr h="269242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GEOGRAFSKI VIDIK 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304730"/>
                  </a:ext>
                </a:extLst>
              </a:tr>
              <a:tr h="55712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Težavnost kmetovanja: povprečno število točk na kmetiji, </a:t>
                      </a:r>
                      <a:r>
                        <a:rPr lang="sl-S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 se izračunajo v skladu s predpisom, ki ureja način točkovanja kmetijskih gospodarstev, ki imajo kmetijska zemljišča v OMD.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034960"/>
                  </a:ext>
                </a:extLst>
              </a:tr>
              <a:tr h="21746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Lokacija kmetije glede na seznam občin, ki ležijo na problemskih območjih.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323940"/>
                  </a:ext>
                </a:extLst>
              </a:tr>
              <a:tr h="26924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SKUPAJ</a:t>
                      </a:r>
                    </a:p>
                  </a:txBody>
                  <a:tcPr marL="7193" marR="7193" marT="719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193" marR="7193" marT="71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12510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0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1988840"/>
            <a:ext cx="7408333" cy="446449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najpozneje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mesecih od datuma izdaje odločbe o pravici do sredstev mora začeti z izvajanjem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PN, </a:t>
            </a:r>
            <a:endParaRPr lang="sl-SI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cilje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iz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PN mora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izpolniti </a:t>
            </a:r>
            <a:r>
              <a:rPr lang="sl-SI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najpozneje v roku 36 mesecev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po datumu izdaje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odločbe,</a:t>
            </a:r>
            <a:endParaRPr lang="sl-SI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vložitve zahtevka za izplačilo drugega obroka podpore (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2023) ne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sme zmanjšati obsega PKP,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več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kot 10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odstotkov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, pri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čemer obseg PKP nikoli ne sme biti manjši od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1,5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ha PKP, </a:t>
            </a:r>
            <a:endParaRPr lang="sl-SI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koledarskega leta pred vložitvijo zahtevka za izplačilo drugega obroka podpore (2022) bo moral zagotavljati povprečno letno obtežbo s travojedimi živalmi v obsegu vsaj 0,5 GVŽ/ha trajnega travinja, povprečni letni skupni obseg GVŽ pa ne sme biti manjši od 1,5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GVŽ. 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1434" y="332656"/>
            <a:ext cx="8229600" cy="12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OBVEZNOSTI UPRAVIČENCA PO IZDAJI ODLOČBE</a:t>
            </a:r>
            <a:endParaRPr lang="sl-SI" sz="24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6376" y="851083"/>
            <a:ext cx="938865" cy="93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0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872068" y="1916832"/>
            <a:ext cx="7408333" cy="420933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vsako leto izvajanja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PN,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mora oddati zbirno vlogo,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izpolnjevati  mora zahteve glede označevanja vira sofinanciranja (spletna stran),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še pet let od dneva izplačila drugega obroka podpore mora: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hraniti in omogočiti dostop do dokumentacije, ki je podlaga za dodelitev in izplačilo sredstev,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omogočiti kontrolo na kraju samem agenciji, ministrstvu, revizijskemu organu, izvajalcu vrednotenja, pooblaščenemu s strani MKGP, ter drugim nadzornim organom EU in RS.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sl-SI" sz="2400" b="1" dirty="0">
                <a:solidFill>
                  <a:prstClr val="black"/>
                </a:solidFill>
                <a:ea typeface="+mn-ea"/>
                <a:cs typeface="+mn-cs"/>
              </a:rPr>
              <a:t>OBVEZNOSTI UPRAVIČENCA PO IZDAJI ODLOČBE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33274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675466"/>
            <a:ext cx="7408333" cy="370586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Podpora se dodeli kot pavšalna pomoč v obliki nepovratne finančne pomoči.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Znesek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podpore znaša 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5.000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na upravičenca.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Podpora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se izplača v dveh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obrokih: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prvi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obrok v višini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70%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dodeljenih sredstev ob izdaji odločbe o dodelitvi pomoči,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drugi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obrok v višini 30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% dodeljenih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sredstev po pravilni izvedbi aktivnosti iz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PN,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podpora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v okviru </a:t>
            </a:r>
            <a:r>
              <a:rPr lang="sl-SI" dirty="0" err="1">
                <a:latin typeface="Arial" panose="020B0604020202020204" pitchFamily="34" charset="0"/>
                <a:cs typeface="Arial" panose="020B0604020202020204" pitchFamily="34" charset="0"/>
              </a:rPr>
              <a:t>podukrepa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se upravičencu ali članu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kmetije, katere nosilec je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vlagatelj, dodeli 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 enkrat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v programskem obdobju 2014–2020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539552" y="331252"/>
            <a:ext cx="8229600" cy="12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FINANČNE </a:t>
            </a:r>
            <a:r>
              <a:rPr lang="sl-SI" sz="2400" b="1" dirty="0"/>
              <a:t>DOLOČBE IN VIŠINA PAVŠALNEGA PLAČILA</a:t>
            </a:r>
          </a:p>
        </p:txBody>
      </p:sp>
      <p:pic>
        <p:nvPicPr>
          <p:cNvPr id="4" name="Slika 3" descr="eur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628800"/>
            <a:ext cx="1368151" cy="93902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629613"/>
            <a:ext cx="136525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28800"/>
            <a:ext cx="136525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47614"/>
            <a:ext cx="136525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47614"/>
            <a:ext cx="136525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87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pravičenec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 njegov pooblaščenec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s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kvalificiranim digitalnim potrdilom prijavi v informacijski sistem agencije na naslovu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e-kmetija.gov.si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izvede elektronski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vnos vloge na JR.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Vlogo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javni razpis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pošilja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agenciji podpisano z varnim elektronskim podpisom s kvalificiranim potrdilom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sl-S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elektronski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obliki. 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dirty="0" smtClean="0"/>
              <a:t>VLAGANJE </a:t>
            </a:r>
            <a:r>
              <a:rPr lang="sl-SI" sz="2400" dirty="0"/>
              <a:t>VLOG</a:t>
            </a:r>
          </a:p>
        </p:txBody>
      </p:sp>
    </p:spTree>
    <p:extLst>
      <p:ext uri="{BB962C8B-B14F-4D97-AF65-F5344CB8AC3E}">
        <p14:creationId xmlns:p14="http://schemas.microsoft.com/office/powerpoint/2010/main" val="1185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132856"/>
            <a:ext cx="7408333" cy="424847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sl-SI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Drugi obrok podpore: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upravičenec vloži zahtevek za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izplačilo po izvedbi vseh aktivnosti iz PN, vendar ne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prej kot 2 meseca pred potekom roka za izvedbo PN in najpozneje 1 mesec po roku za izvedbo PN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(leto 2023).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Pogoj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za izplačilo drugega obroka podpore je izpolnjevanje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vseh obveznosti tega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javnega razpisa.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VLAGANJE </a:t>
            </a:r>
            <a:r>
              <a:rPr lang="sl-SI" sz="2400" b="1" dirty="0"/>
              <a:t>ZAHTEVKA ZA IZPLAČILO SREDSTEV</a:t>
            </a:r>
          </a:p>
        </p:txBody>
      </p:sp>
    </p:spTree>
    <p:extLst>
      <p:ext uri="{BB962C8B-B14F-4D97-AF65-F5344CB8AC3E}">
        <p14:creationId xmlns:p14="http://schemas.microsoft.com/office/powerpoint/2010/main" val="80249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1844824"/>
            <a:ext cx="7408333" cy="489654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sl-SI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POMEMBNO: </a:t>
            </a:r>
          </a:p>
          <a:p>
            <a:pPr marL="0" indent="0">
              <a:buNone/>
            </a:pP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Zahtevku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za izplačilo drugega obroka podpore je potrebno priložiti: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dokazila </a:t>
            </a:r>
            <a:r>
              <a:rPr lang="sl-SI" sz="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izpolnitvi ciljev iz </a:t>
            </a:r>
            <a:r>
              <a:rPr lang="sl-SI" sz="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ki se glasijo na upravičenca in na podlagi katerih je mogoče preveriti dejansko stanje, 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računi, potrdila, dovoljenja, pogodbe, izpisi, certifikati, dokumenti za identifikacijo 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premičnin, fotografije, ipd.);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sl-SI" sz="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okazila o začetku izvajanja PN 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v 9 mesecih po izdaji odločbe (predračuni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avansni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 računi, računi, ponudbe, analiza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trga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, fotografije, izpisi, ipd.);</a:t>
            </a:r>
            <a:endParaRPr lang="sl-SI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pridobitev dela podpore, ki je namenjena pokritju naložbenih razvojnih 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ciljev se predložijo </a:t>
            </a:r>
            <a:r>
              <a:rPr lang="sl-SI" sz="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dokazila </a:t>
            </a:r>
            <a:r>
              <a:rPr lang="sl-SI" sz="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porabljenih </a:t>
            </a:r>
            <a:r>
              <a:rPr lang="sl-SI" sz="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sredstvih,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ki se glasijo na upravičenca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 – dohodnina; </a:t>
            </a:r>
            <a:endParaRPr lang="sl-SI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primeru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PN vsebuje </a:t>
            </a:r>
            <a:r>
              <a:rPr lang="sl-SI" sz="5000" dirty="0">
                <a:latin typeface="Arial" panose="020B0604020202020204" pitchFamily="34" charset="0"/>
                <a:cs typeface="Arial" panose="020B0604020202020204" pitchFamily="34" charset="0"/>
              </a:rPr>
              <a:t>tudi naložbe v mehanizacijo, opremo in IKT, priložiti dokazila (računi, fotografije ipd.), iz katerih so razvidni identifikacijski podatki (komercialna oznaka, tip, ID-številka ipd</a:t>
            </a:r>
            <a:r>
              <a:rPr lang="sl-SI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  <a:endParaRPr lang="sl-SI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/>
              <a:t>VLAGANJE ZAHTEVKA ZA IZPLAČILO SREDSTEV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700808"/>
            <a:ext cx="9382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7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204864"/>
            <a:ext cx="7408333" cy="392129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Kontrole izvaja A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KTRP.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alt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Neizpolnitev </a:t>
            </a:r>
            <a:r>
              <a:rPr lang="sl-SI" altLang="sl-SI" dirty="0">
                <a:latin typeface="Arial" panose="020B0604020202020204" pitchFamily="34" charset="0"/>
                <a:cs typeface="Arial" panose="020B0604020202020204" pitchFamily="34" charset="0"/>
              </a:rPr>
              <a:t>ali kršitev obveznosti se </a:t>
            </a:r>
            <a:r>
              <a:rPr lang="sl-SI" alt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sankcionira v skladu s </a:t>
            </a:r>
            <a:r>
              <a:rPr lang="sl-SI" altLang="sl-SI" dirty="0">
                <a:latin typeface="Arial" panose="020B0604020202020204" pitchFamily="34" charset="0"/>
                <a:cs typeface="Arial" panose="020B0604020202020204" pitchFamily="34" charset="0"/>
              </a:rPr>
              <a:t>v katalogu kršitev in </a:t>
            </a:r>
            <a:r>
              <a:rPr lang="sl-SI" alt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sankcij: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alt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vračilo </a:t>
            </a:r>
            <a:r>
              <a:rPr lang="sl-SI" alt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vseh </a:t>
            </a:r>
            <a:r>
              <a:rPr lang="sl-SI" alt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izplačanih sredstev </a:t>
            </a:r>
            <a:r>
              <a:rPr lang="sl-SI" alt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skupaj z zakonitimi zamudnimi </a:t>
            </a:r>
            <a:r>
              <a:rPr lang="sl-SI" alt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obresti + neizplačilo drugega obroka</a:t>
            </a:r>
            <a:r>
              <a:rPr lang="sl-SI" alt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: v primeru, da ne omogoči kontrole, ne hrani dokumentacije, vsako leto ne odda ZV, zmanjša obseg PKP oz. GVŽ pod vstopni prag, ne izpolni izbranih ciljev iz PN,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neizplačilo drugega obroka podpore: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v primeru, da ne prične z izvajanjem PN po 9. mesecih, da do izplačila drugega obroka prekomerno zmanjša obseg PKP oz. ne izpolnjuje pogoja zahtevane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obtežbe, ne izpolnjuje zahtevo označevanja vira sofinanciranja. 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IZVEDBA </a:t>
            </a:r>
            <a:r>
              <a:rPr lang="sl-SI" sz="2400" b="1" dirty="0"/>
              <a:t>KONTROL IN NEIZPOLNJEVANJE OBVEZNOSTI</a:t>
            </a:r>
          </a:p>
        </p:txBody>
      </p:sp>
    </p:spTree>
    <p:extLst>
      <p:ext uri="{BB962C8B-B14F-4D97-AF65-F5344CB8AC3E}">
        <p14:creationId xmlns:p14="http://schemas.microsoft.com/office/powerpoint/2010/main" val="12576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1844824"/>
            <a:ext cx="7408333" cy="428133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sz="2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išjo silo </a:t>
            </a:r>
            <a:r>
              <a:rPr lang="sl-SI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 izjemne </a:t>
            </a:r>
            <a:r>
              <a:rPr lang="sl-SI" sz="2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okoliščine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določa Uredba 1306/2013/EU: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smrt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upravičenca; </a:t>
            </a:r>
            <a:endParaRPr lang="sl-SI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dolgotrajna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nezmožnost upravičenca za delo; </a:t>
            </a:r>
            <a:endParaRPr lang="sl-SI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huda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naravna nesreča, ki resno prizadene KMG; </a:t>
            </a:r>
            <a:endParaRPr lang="sl-SI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uničenje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objektov za živino na KMG zaradi nesreče; </a:t>
            </a:r>
            <a:endParaRPr lang="sl-SI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epizootska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bolezen ali bolezen rastlin, ki prizadene del ali vso živino oziroma kmetijske rastline upravičenca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razlastitev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celotnega ali velikega dela kmetijskega gospodarstva, če te razlastitve ni bilo mogoče pričakovati na dan oddaje vloge na javni razpis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Upravičenec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ali njegova pooblaščena oseba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mora o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višji sili ali izjemnih okoliščinah pisno obvestiti agencijo in predložiti ustrezna dokazila </a:t>
            </a:r>
            <a:r>
              <a:rPr lang="sl-SI" sz="2900" u="sng" dirty="0">
                <a:latin typeface="Arial" panose="020B0604020202020204" pitchFamily="34" charset="0"/>
                <a:cs typeface="Arial" panose="020B0604020202020204" pitchFamily="34" charset="0"/>
              </a:rPr>
              <a:t>v 15 delovnih dneh od dneva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, ko je višja sila nastala oziroma ko je upravičenec oziroma njegova pooblaščena oseba to zmožna storiti.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višji sili ali izjemnih okoliščinah odloča 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AKTRP</a:t>
            </a:r>
            <a:r>
              <a:rPr lang="sl-SI" sz="2900" dirty="0">
                <a:latin typeface="Arial" panose="020B0604020202020204" pitchFamily="34" charset="0"/>
                <a:cs typeface="Arial" panose="020B0604020202020204" pitchFamily="34" charset="0"/>
              </a:rPr>
              <a:t>, ki na podlagi prejetih dokazilu upravičencu izda odločbo</a:t>
            </a:r>
            <a:r>
              <a:rPr lang="sl-SI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endParaRPr lang="sl-SI" dirty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dirty="0"/>
              <a:t>IZVEDBA KONTROL IN NEIZPOLNJEVANJE OBVEZNOSTI</a:t>
            </a:r>
          </a:p>
        </p:txBody>
      </p:sp>
    </p:spTree>
    <p:extLst>
      <p:ext uri="{BB962C8B-B14F-4D97-AF65-F5344CB8AC3E}">
        <p14:creationId xmlns:p14="http://schemas.microsoft.com/office/powerpoint/2010/main" val="391632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1591056"/>
            <a:ext cx="7408333" cy="45351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Uredba: </a:t>
            </a:r>
          </a:p>
          <a:p>
            <a:pPr marL="0" indent="0">
              <a:buNone/>
            </a:pPr>
            <a:endParaRPr lang="sl-SI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riloga 1: Skrajšana oblika kalkulacij, prirejenih za prijavo na javne razpise v okviru PRP 2014–2020 (pokritje).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2: Katalog kršitev in sankcij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3: Obvezne sestavine poslovnega načrta in seznam ciljev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4: Seznam problemskih območij PRP 2014–2020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5: </a:t>
            </a:r>
            <a:r>
              <a:rPr lang="sl-SI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Postopek izračuna povprečnega letnega skupnega obsega GVŽ in povprečne letne obtežbe s travojedimi živalmi</a:t>
            </a:r>
          </a:p>
          <a:p>
            <a:pPr marL="0" indent="0">
              <a:buNone/>
            </a:pPr>
            <a:endParaRPr lang="sl-SI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u="sng" dirty="0" smtClean="0">
                <a:latin typeface="Arial" panose="020B0604020202020204" pitchFamily="34" charset="0"/>
                <a:cs typeface="Arial" panose="020B0604020202020204" pitchFamily="34" charset="0"/>
              </a:rPr>
              <a:t>Javni razpis: </a:t>
            </a:r>
          </a:p>
          <a:p>
            <a:pPr marL="0" indent="0">
              <a:buNone/>
            </a:pPr>
            <a:endParaRPr lang="sl-SI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1: </a:t>
            </a:r>
            <a:r>
              <a:rPr lang="sl-SI" sz="2300" dirty="0" err="1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 točke </a:t>
            </a: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KGZS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Priloga </a:t>
            </a: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2: Seznam odpornih </a:t>
            </a:r>
            <a:r>
              <a:rPr lang="sl-SI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podlag</a:t>
            </a:r>
            <a:endParaRPr lang="sl-SI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Priloga 3: Seznam kmetijske mehanizacije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300" dirty="0">
                <a:latin typeface="Arial" panose="020B0604020202020204" pitchFamily="34" charset="0"/>
                <a:cs typeface="Arial" panose="020B0604020202020204" pitchFamily="34" charset="0"/>
              </a:rPr>
              <a:t>Priloga 4: Seznam stroškov v povezavi z razvojnimi cilji</a:t>
            </a:r>
          </a:p>
          <a:p>
            <a:pPr marL="0" indent="0">
              <a:buNone/>
            </a:pPr>
            <a:endParaRPr lang="sl-SI" u="sng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dirty="0" smtClean="0"/>
              <a:t>PRILOGE UREDBE IN JAVNEGA RAZPISA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402113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72068" y="1556792"/>
            <a:ext cx="7408333" cy="4752528"/>
          </a:xfrm>
        </p:spPr>
        <p:txBody>
          <a:bodyPr>
            <a:normAutofit fontScale="40000" lnSpcReduction="200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sl-SI" sz="4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Pravna podlaga: </a:t>
            </a:r>
            <a:r>
              <a:rPr lang="sl-SI" sz="4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Uredba </a:t>
            </a:r>
            <a:r>
              <a:rPr lang="sl-SI" sz="4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izvajanju </a:t>
            </a:r>
            <a:r>
              <a:rPr lang="sl-SI" sz="4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podukrepa</a:t>
            </a:r>
            <a:r>
              <a:rPr lang="sl-SI" sz="4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pomoč za zagon dejavnosti, namenjene razvoju majhnih kmetij (Uradni list RS, št. 47/17, 67/19 </a:t>
            </a:r>
            <a:r>
              <a:rPr lang="sl-SI" sz="4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sz="4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nadaljevanju: Uredba</a:t>
            </a:r>
            <a:r>
              <a:rPr lang="sl-SI" sz="4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sl-SI" sz="4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4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JR je bil objavljen </a:t>
            </a: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dne 22. 11. 2019 </a:t>
            </a:r>
            <a:r>
              <a:rPr lang="sl-SI" sz="4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Uradnem listu </a:t>
            </a: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</a:p>
          <a:p>
            <a:pPr marL="0" lvl="0" indent="0">
              <a:buNone/>
            </a:pPr>
            <a:endParaRPr lang="sl-SI" sz="4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 javnega razpisa: zaprti</a:t>
            </a:r>
          </a:p>
          <a:p>
            <a:pPr marL="0" lvl="0" indent="0">
              <a:buNone/>
            </a:pPr>
            <a:endParaRPr lang="sl-SI" sz="4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4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Vnos vlog se prične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decembra 2019 </a:t>
            </a:r>
            <a:r>
              <a:rPr lang="sl-SI" sz="4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zaključi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sl-SI" sz="49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februarja</a:t>
            </a:r>
            <a:r>
              <a:rPr lang="sl-SI" sz="49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sl-SI" sz="4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23:59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sl-SI" sz="4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 število točk pri merilih: 100,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vstopni</a:t>
            </a: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prag: 30 točk</a:t>
            </a:r>
            <a:endParaRPr lang="sl-SI" sz="4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sl-SI" sz="4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4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Višina </a:t>
            </a:r>
            <a:r>
              <a:rPr lang="sl-SI" sz="4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razpisanih nepovratnih sredstev znaša </a:t>
            </a:r>
            <a:r>
              <a:rPr lang="sl-SI" sz="4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mio EUR</a:t>
            </a:r>
            <a:endParaRPr lang="sl-SI" sz="4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sl-SI" sz="2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sl-SI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l-SI" sz="1800" dirty="0">
                <a:solidFill>
                  <a:schemeClr val="lt1"/>
                </a:solidFill>
              </a:rPr>
              <a:t>Predmet podpore je dodelitev nepovratnih sredstev majhnim kmetijam, katerih kmetijska zemljišča pretežno ležijo na OMD z namenom njihovega ohranjanja in razvoja. </a:t>
            </a:r>
          </a:p>
          <a:p>
            <a:pPr marL="0" indent="0">
              <a:buNone/>
            </a:pPr>
            <a:r>
              <a:rPr lang="sl-SI" sz="1800" dirty="0">
                <a:solidFill>
                  <a:prstClr val="white"/>
                </a:solidFill>
              </a:rPr>
              <a:t>Predmet javnega razpisa je podpora za pokritje </a:t>
            </a:r>
            <a:r>
              <a:rPr lang="sl-SI" sz="1800" b="1" dirty="0">
                <a:solidFill>
                  <a:prstClr val="white"/>
                </a:solidFill>
              </a:rPr>
              <a:t>stalnih stroškov</a:t>
            </a:r>
            <a:r>
              <a:rPr lang="sl-SI" sz="1800" dirty="0">
                <a:solidFill>
                  <a:prstClr val="white"/>
                </a:solidFill>
              </a:rPr>
              <a:t>, ki jih ima </a:t>
            </a:r>
            <a:r>
              <a:rPr lang="sl-SI" sz="1800" b="1" dirty="0">
                <a:solidFill>
                  <a:prstClr val="white"/>
                </a:solidFill>
              </a:rPr>
              <a:t>kmetijsko gospodarstvo oziroma pravna oseba </a:t>
            </a:r>
            <a:r>
              <a:rPr lang="sl-SI" sz="1800" dirty="0">
                <a:solidFill>
                  <a:prstClr val="white"/>
                </a:solidFill>
              </a:rPr>
              <a:t>zaradi </a:t>
            </a:r>
            <a:r>
              <a:rPr lang="sl-SI" sz="1800" b="1" dirty="0">
                <a:solidFill>
                  <a:prstClr val="white"/>
                </a:solidFill>
              </a:rPr>
              <a:t>vključitve v upravičeno shemo kakovosti </a:t>
            </a:r>
            <a:r>
              <a:rPr lang="sl-SI" sz="1800" dirty="0">
                <a:solidFill>
                  <a:prstClr val="white"/>
                </a:solidFill>
              </a:rPr>
              <a:t>oziroma zaradi </a:t>
            </a:r>
            <a:r>
              <a:rPr lang="sl-SI" sz="1800" b="1" dirty="0">
                <a:solidFill>
                  <a:prstClr val="white"/>
                </a:solidFill>
              </a:rPr>
              <a:t>vključitve proizvoda </a:t>
            </a:r>
            <a:r>
              <a:rPr lang="sl-SI" sz="1800" dirty="0">
                <a:solidFill>
                  <a:prstClr val="white"/>
                </a:solidFill>
              </a:rPr>
              <a:t>v upravičeno shemo kakovosti, ki je namenjena prehrani ljudi</a:t>
            </a:r>
            <a:endParaRPr lang="sl-SI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77809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OSNOVNI PODATKI O JAVNEM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RAZPISU</a:t>
            </a:r>
            <a:endParaRPr lang="sl-S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3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Forum AKTRP: </a:t>
            </a:r>
            <a:r>
              <a:rPr lang="sl-SI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https://forum2.arsktrp.gov.si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sl-SI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Kontakt AKTRP: 01/ 580 7792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-naslov MKGP: </a:t>
            </a:r>
            <a:r>
              <a:rPr lang="sl-SI" dirty="0" err="1">
                <a:latin typeface="Arial" panose="020B0604020202020204" pitchFamily="34" charset="0"/>
                <a:cs typeface="Arial" panose="020B0604020202020204" pitchFamily="34" charset="0"/>
              </a:rPr>
              <a:t>gp.mkgp@gov.si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Novice: https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://www.program-podezelja.si/sl/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dirty="0" smtClean="0"/>
              <a:t>KONTAKTNI PODATKI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75549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43936"/>
            <a:ext cx="8208912" cy="4837394"/>
          </a:xfrm>
        </p:spPr>
      </p:pic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l-SI" dirty="0" smtClean="0"/>
              <a:t>HVALA </a:t>
            </a:r>
            <a:r>
              <a:rPr lang="sl-SI" smtClean="0"/>
              <a:t>ZA POZORNOST!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42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72068" y="2060848"/>
            <a:ext cx="7408333" cy="40653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l-SI" sz="2000" b="1" dirty="0">
                <a:latin typeface="Arial" panose="020B0604020202020204" pitchFamily="34" charset="0"/>
                <a:cs typeface="Arial" panose="020B0604020202020204" pitchFamily="34" charset="0"/>
              </a:rPr>
              <a:t>NAMEN </a:t>
            </a:r>
            <a:r>
              <a:rPr lang="sl-S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PODUKREPA : </a:t>
            </a:r>
            <a:r>
              <a:rPr lang="sl-SI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ohranjanje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razvoj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majhnih kmetij, ki redijo travojede živali in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so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razvrščene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OMD.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CILJI PODUKRERPA: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izboljšanje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konkurenčnosti majhnih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kmetij,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povečanje  ekonomske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okoljske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učinkovitosti majhnih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kmetij,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ohranjanje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poseljenosti na podeželju,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ohranjanje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značilne kmetijske krajine,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preprečevanje zaraščenosti.</a:t>
            </a:r>
          </a:p>
          <a:p>
            <a:pPr marL="0" indent="0">
              <a:buNone/>
            </a:pPr>
            <a:endParaRPr lang="sl-SI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UPRAVIČENEC: 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do podpore v okviru podukrepa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upravičen nosilec majhne kmetije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ki je vpisana v RKG.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sz="1600" b="1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NAMEN, CILJ PODUKREPA IN UPRAVIČENEC</a:t>
            </a:r>
            <a:endParaRPr lang="sl-S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6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q"/>
            </a:pP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ne sme biti izključen iz prejemanja podpore iz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podukrepa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0" indent="0">
              <a:buNone/>
            </a:pP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stalno prebivališče mora imeti prijavljeno na ozemlju Republike Slovenije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0" indent="0">
              <a:buNone/>
            </a:pP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za nakazilo dodeljenih sredstev mora imeti odprt transakcijski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račun.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SPLOŠNI POGOJI OB VLOŽITVI VLOGE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7222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72068" y="1844824"/>
            <a:ext cx="7408333" cy="4536504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letu 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2019 je moral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vložiti zbirno vlogo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za neposredna plačila; 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glede na 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zbirno vlogo iz leta 2019 ima 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upravljanju najmanj </a:t>
            </a:r>
            <a:r>
              <a:rPr lang="sl-SI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1,5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ha in manj kot 6 ha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primerljivih kmetijskih površin (PKP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skupno število živali na kmetiji mora biti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večje ali enako </a:t>
            </a:r>
            <a:r>
              <a:rPr lang="sl-SI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1,5 GVŽ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in manjše od 15 GVŽ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, kar je razvidno iz evidence </a:t>
            </a:r>
            <a:r>
              <a:rPr lang="sl-SI" sz="3200" dirty="0" err="1">
                <a:latin typeface="Arial" panose="020B0604020202020204" pitchFamily="34" charset="0"/>
                <a:cs typeface="Arial" panose="020B0604020202020204" pitchFamily="34" charset="0"/>
              </a:rPr>
              <a:t>rejnih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živali 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za leto 2019;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zagotavljajo obtežbo 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s travojedimi živalmi (govedo, kopitarji, drobnica, jelenjad) v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obsegu </a:t>
            </a:r>
            <a:r>
              <a:rPr lang="sl-SI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0,5 </a:t>
            </a: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GVŽ/ha trajnega </a:t>
            </a:r>
            <a:r>
              <a:rPr lang="sl-SI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travinja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(TT: 1300,1320,1222);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sl-SI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metija je razvrščena v OMD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vpis 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v RKG in 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opravljaje kmetijske dejavnosti </a:t>
            </a:r>
            <a:r>
              <a:rPr lang="sl-SI" sz="3200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RS.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POGOJI </a:t>
            </a:r>
            <a:r>
              <a:rPr lang="sl-SI" sz="2400" b="1" dirty="0"/>
              <a:t>IZ PODUKREPA</a:t>
            </a:r>
          </a:p>
        </p:txBody>
      </p:sp>
    </p:spTree>
    <p:extLst>
      <p:ext uri="{BB962C8B-B14F-4D97-AF65-F5344CB8AC3E}">
        <p14:creationId xmlns:p14="http://schemas.microsoft.com/office/powerpoint/2010/main" val="390460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72068" y="1700808"/>
            <a:ext cx="7408333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podpora omejena na kmetije, ki ustrezajo opredelitvi pojma </a:t>
            </a:r>
            <a:r>
              <a:rPr lang="sl-SI" sz="1800" dirty="0" err="1">
                <a:latin typeface="Arial" panose="020B0604020202020204" pitchFamily="34" charset="0"/>
                <a:cs typeface="Arial" panose="020B0604020202020204" pitchFamily="34" charset="0"/>
              </a:rPr>
              <a:t>mikro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 in malih </a:t>
            </a: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podjetij (do 50 zaposlenih, do 10 mio letnega prometa);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vlogi na javni razpis mora priložiti </a:t>
            </a:r>
            <a:r>
              <a:rPr lang="sl-SI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enostaven poslovni </a:t>
            </a:r>
            <a:r>
              <a:rPr lang="sl-SI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načrt </a:t>
            </a:r>
            <a:r>
              <a:rPr lang="sl-SI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(PN) </a:t>
            </a: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obdobje treh let, v katerem navede izhodiščno stanje kmetije, opis dejavnosti </a:t>
            </a: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in prikaže 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aktivnosti za </a:t>
            </a:r>
            <a:r>
              <a:rPr lang="sl-SI" sz="1800" u="sng" dirty="0">
                <a:latin typeface="Arial" panose="020B0604020202020204" pitchFamily="34" charset="0"/>
                <a:cs typeface="Arial" panose="020B0604020202020204" pitchFamily="34" charset="0"/>
              </a:rPr>
              <a:t>ohranjanje obsega kmetijske proizvodnje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 v celotnem obdobju izvajanja </a:t>
            </a: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PN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izpolnjevanje </a:t>
            </a:r>
            <a:r>
              <a:rPr lang="sl-SI" sz="1800" u="sng" dirty="0">
                <a:latin typeface="Arial" panose="020B0604020202020204" pitchFamily="34" charset="0"/>
                <a:cs typeface="Arial" panose="020B0604020202020204" pitchFamily="34" charset="0"/>
              </a:rPr>
              <a:t>vsaj enega cilja, ki prispeva h gospodarskemu razvoju kmetije, ali vsaj enega cilja, ki prispeva k doseganju horizontalnih </a:t>
            </a:r>
            <a:r>
              <a:rPr lang="sl-SI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ciljev.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POGOJI </a:t>
            </a:r>
            <a:r>
              <a:rPr lang="sl-SI" sz="2400" b="1" dirty="0"/>
              <a:t>IZ PODUKREPA</a:t>
            </a:r>
          </a:p>
        </p:txBody>
      </p:sp>
      <p:sp>
        <p:nvSpPr>
          <p:cNvPr id="6" name="Pravokotnik 5"/>
          <p:cNvSpPr/>
          <p:nvPr/>
        </p:nvSpPr>
        <p:spPr>
          <a:xfrm>
            <a:off x="1115616" y="4221088"/>
            <a:ext cx="7416824" cy="22322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POMEMBNO: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se cilji nanašajo na naložbe, mora upravičenec v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PN opredeliti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višino sredstev za kritje teh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ciljev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dohodnina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sl-SI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izpolnjevanje ciljev iz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PN se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upoštevajo samo aktivnosti, ki so nastale po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datumu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izdaje odločbe-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datumi dokazil!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PN ne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sme vsebovati razvojnega cilja, če so bila za stroške za izpolnitev izbranega razvojnega cilja že dodeljena sredstva iz naslova ostalih ukrepov PRP, npr.: iz </a:t>
            </a:r>
            <a:r>
              <a:rPr lang="sl-SI" sz="1600" dirty="0" err="1">
                <a:latin typeface="Arial" panose="020B0604020202020204" pitchFamily="34" charset="0"/>
                <a:cs typeface="Arial" panose="020B0604020202020204" pitchFamily="34" charset="0"/>
              </a:rPr>
              <a:t>podukrepa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 4.1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132856"/>
            <a:ext cx="7408333" cy="424847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Vzdrževanje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objektov, namenjenih primarni kmetijski proizvodnji in dopolnilni dejavnosti na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kmetiji,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akup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nove ali rabljene opreme, namenjene primarni kmetijski proizvodnji in dopolnilni dejavnosti na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kmetiji;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zpostavitev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dopolnilne dejavnosti na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kmetiji (iz priloge1 k pogodbi o delovanju EU);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akup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nove ali rabljene kmetijske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mehanizacije;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ovečanje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obsega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zemljišč PKP, povečanje števila GVŽ;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zboljšanje infrastrukture (dvorišča, ceste, vodovodni, energetski priključki);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zvedba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agromelioracij na kmetijskih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zemljiščih, odpravljanje zaraščanja;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reditev nasadov (ekstenzivni in intenzivni sadovnjaki, nasadi zelišč, trajne rastline na njivi).</a:t>
            </a:r>
          </a:p>
          <a:p>
            <a:pPr marL="0" indent="0">
              <a:buNone/>
            </a:pPr>
            <a:endParaRPr lang="sl-SI" sz="2600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2400" b="1" dirty="0" smtClean="0"/>
              <a:t>SEZNAM CILJEV, KI PRISPEVAJO H  GOSPODARSKEMU RAZVOJU KMETIJE 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182376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060848"/>
            <a:ext cx="7408333" cy="424847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Preusmeritev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kmetije iz konvencionalnega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 EKO,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ključitev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ukrep KOPOP;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ureditev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pašnikov in obor za rejo domačih živali oziroma gojene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divjadi;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ridobljeni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patenti za proizvode,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tehnike;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ogodbe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o sodelovanju s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fakultetami oz. 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javno kmetijsko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svetovalno službo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pri raznih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poizkusih;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akup informacijsko - komunikacijske tehnologije;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zaščita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kmetijskih zemljišč pred divjadjo </a:t>
            </a:r>
            <a:r>
              <a:rPr lang="sl-SI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domačih živali pred divjimi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zvermi;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ureditev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čistilnih in varčevalnih tehnologij za potrebe kmetije – zbiranje meteorne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vode, biološke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druge čistilne naprave;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nakup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in postavitev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rastlinjaka (min. površina 25 m2);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uvedba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nasadov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sajenjem rastlin, ki bolje prenašajo pozebo in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sušo;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uvedba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mrež proti toči, zaščitne folije proti pokanju in ožigu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plodov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400" b="1" dirty="0" smtClean="0"/>
              <a:t>SEZNAM CILJEV, KI PRISPEVAJO K  DOSEGANJU HORIZONTALNIH CILJEV 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20272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8" y="2492896"/>
            <a:ext cx="7408333" cy="363326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stopni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prag 30 odstotkov najvišjega možnega števila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točk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točk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ed vlogami, ki dosežejo vstopni prag se izberejo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tiste, ki 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dosežejo višje število točk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pri merilih za ocenjevanje vlog, do porabe razpisanih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sredstev;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dodatno 10% najvišjega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možnega števila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točk dobijo KMG, ki imajo sedež na območju TNP, oziroma imajo površine na območju TNP in izberejo z JR določene cilje, (npr. vzpostavitev dopolnilne dejavnosti, preusmeritev v EK in  cilje, ki prispevajo k horizontalnim ciljem podnebje) - ne velja za doseganje vstopnega praga.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2400" b="1" dirty="0" smtClean="0"/>
              <a:t>MERILA </a:t>
            </a:r>
            <a:r>
              <a:rPr lang="pl-PL" sz="2400" b="1" dirty="0"/>
              <a:t>ZA OCENJEVANJE VLOG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30108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ovit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alovit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lovit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14996</TotalTime>
  <Words>2026</Words>
  <Application>Microsoft Office PowerPoint</Application>
  <PresentationFormat>Diaprojekcija na zaslonu (4:3)</PresentationFormat>
  <Paragraphs>192</Paragraphs>
  <Slides>21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7" baseType="lpstr">
      <vt:lpstr>Arial</vt:lpstr>
      <vt:lpstr>Calibri</vt:lpstr>
      <vt:lpstr>Candara</vt:lpstr>
      <vt:lpstr>Symbol</vt:lpstr>
      <vt:lpstr>Wingdings</vt:lpstr>
      <vt:lpstr>Valovita</vt:lpstr>
      <vt:lpstr>2. Javni razpis za podukrep 6.3 -  Pomoč za zagon dejavnosti, namenjene razvoju majhnih kmetij  Robert Pirkovič  3. 12. 2019</vt:lpstr>
      <vt:lpstr>OSNOVNI PODATKI O JAVNEM RAZPISU</vt:lpstr>
      <vt:lpstr>NAMEN, CILJ PODUKREPA IN UPRAVIČENEC</vt:lpstr>
      <vt:lpstr>SPLOŠNI POGOJI OB VLOŽITVI VLOGE</vt:lpstr>
      <vt:lpstr>POGOJI IZ PODUKREPA</vt:lpstr>
      <vt:lpstr>POGOJI IZ PODUKREPA</vt:lpstr>
      <vt:lpstr>SEZNAM CILJEV, KI PRISPEVAJO H  GOSPODARSKEMU RAZVOJU KMETIJE </vt:lpstr>
      <vt:lpstr>SEZNAM CILJEV, KI PRISPEVAJO K  DOSEGANJU HORIZONTALNIH CILJEV </vt:lpstr>
      <vt:lpstr>MERILA ZA OCENJEVANJE VLOG</vt:lpstr>
      <vt:lpstr>MERILA ZA IZBOR VLOG - TOČKOVNIK</vt:lpstr>
      <vt:lpstr>OBVEZNOSTI UPRAVIČENCA PO IZDAJI ODLOČBE</vt:lpstr>
      <vt:lpstr>OBVEZNOSTI UPRAVIČENCA PO IZDAJI ODLOČBE</vt:lpstr>
      <vt:lpstr>FINANČNE DOLOČBE IN VIŠINA PAVŠALNEGA PLAČILA</vt:lpstr>
      <vt:lpstr>VLAGANJE VLOG</vt:lpstr>
      <vt:lpstr>VLAGANJE ZAHTEVKA ZA IZPLAČILO SREDSTEV</vt:lpstr>
      <vt:lpstr>VLAGANJE ZAHTEVKA ZA IZPLAČILO SREDSTEV</vt:lpstr>
      <vt:lpstr>IZVEDBA KONTROL IN NEIZPOLNJEVANJE OBVEZNOSTI</vt:lpstr>
      <vt:lpstr>IZVEDBA KONTROL IN NEIZPOLNJEVANJE OBVEZNOSTI</vt:lpstr>
      <vt:lpstr>PRILOGE UREDBE IN JAVNEGA RAZPISA</vt:lpstr>
      <vt:lpstr>KONTAKTNI PODATKI</vt:lpstr>
      <vt:lpstr>HVALA ZA POZORNOST!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vidonja</dc:creator>
  <cp:lastModifiedBy>Robert Pirkovič</cp:lastModifiedBy>
  <cp:revision>310</cp:revision>
  <cp:lastPrinted>2017-05-05T09:58:41Z</cp:lastPrinted>
  <dcterms:created xsi:type="dcterms:W3CDTF">2013-07-08T19:32:47Z</dcterms:created>
  <dcterms:modified xsi:type="dcterms:W3CDTF">2019-12-02T11:02:40Z</dcterms:modified>
</cp:coreProperties>
</file>