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1"/>
  </p:notesMasterIdLst>
  <p:handoutMasterIdLst>
    <p:handoutMasterId r:id="rId62"/>
  </p:handoutMasterIdLst>
  <p:sldIdLst>
    <p:sldId id="256" r:id="rId2"/>
    <p:sldId id="354" r:id="rId3"/>
    <p:sldId id="452" r:id="rId4"/>
    <p:sldId id="453" r:id="rId5"/>
    <p:sldId id="454" r:id="rId6"/>
    <p:sldId id="404" r:id="rId7"/>
    <p:sldId id="436" r:id="rId8"/>
    <p:sldId id="433" r:id="rId9"/>
    <p:sldId id="434" r:id="rId10"/>
    <p:sldId id="445" r:id="rId11"/>
    <p:sldId id="455" r:id="rId12"/>
    <p:sldId id="435" r:id="rId13"/>
    <p:sldId id="457" r:id="rId14"/>
    <p:sldId id="461" r:id="rId15"/>
    <p:sldId id="407" r:id="rId16"/>
    <p:sldId id="432" r:id="rId17"/>
    <p:sldId id="440" r:id="rId18"/>
    <p:sldId id="430" r:id="rId19"/>
    <p:sldId id="358" r:id="rId20"/>
    <p:sldId id="359" r:id="rId21"/>
    <p:sldId id="386" r:id="rId22"/>
    <p:sldId id="410" r:id="rId23"/>
    <p:sldId id="437" r:id="rId24"/>
    <p:sldId id="415" r:id="rId25"/>
    <p:sldId id="412" r:id="rId26"/>
    <p:sldId id="414" r:id="rId27"/>
    <p:sldId id="365" r:id="rId28"/>
    <p:sldId id="363" r:id="rId29"/>
    <p:sldId id="456" r:id="rId30"/>
    <p:sldId id="366" r:id="rId31"/>
    <p:sldId id="439" r:id="rId32"/>
    <p:sldId id="447" r:id="rId33"/>
    <p:sldId id="448" r:id="rId34"/>
    <p:sldId id="403" r:id="rId35"/>
    <p:sldId id="444" r:id="rId36"/>
    <p:sldId id="398" r:id="rId37"/>
    <p:sldId id="397" r:id="rId38"/>
    <p:sldId id="441" r:id="rId39"/>
    <p:sldId id="370" r:id="rId40"/>
    <p:sldId id="372" r:id="rId41"/>
    <p:sldId id="422" r:id="rId42"/>
    <p:sldId id="423" r:id="rId43"/>
    <p:sldId id="424" r:id="rId44"/>
    <p:sldId id="425" r:id="rId45"/>
    <p:sldId id="427" r:id="rId46"/>
    <p:sldId id="382" r:id="rId47"/>
    <p:sldId id="377" r:id="rId48"/>
    <p:sldId id="394" r:id="rId49"/>
    <p:sldId id="421" r:id="rId50"/>
    <p:sldId id="378" r:id="rId51"/>
    <p:sldId id="442" r:id="rId52"/>
    <p:sldId id="460" r:id="rId53"/>
    <p:sldId id="462" r:id="rId54"/>
    <p:sldId id="449" r:id="rId55"/>
    <p:sldId id="458" r:id="rId56"/>
    <p:sldId id="459" r:id="rId57"/>
    <p:sldId id="450" r:id="rId58"/>
    <p:sldId id="383" r:id="rId59"/>
    <p:sldId id="451" r:id="rId60"/>
  </p:sldIdLst>
  <p:sldSz cx="9144000" cy="6858000" type="screen4x3"/>
  <p:notesSz cx="6797675" cy="9926638"/>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Razdelek brez naslova" id="{B0998FD9-6B4E-4691-BE69-90A0B4F7D51C}">
          <p14:sldIdLst>
            <p14:sldId id="256"/>
            <p14:sldId id="354"/>
            <p14:sldId id="452"/>
            <p14:sldId id="453"/>
            <p14:sldId id="454"/>
            <p14:sldId id="404"/>
            <p14:sldId id="436"/>
            <p14:sldId id="433"/>
            <p14:sldId id="434"/>
            <p14:sldId id="445"/>
            <p14:sldId id="455"/>
            <p14:sldId id="435"/>
            <p14:sldId id="457"/>
            <p14:sldId id="461"/>
            <p14:sldId id="407"/>
            <p14:sldId id="432"/>
            <p14:sldId id="440"/>
            <p14:sldId id="430"/>
            <p14:sldId id="358"/>
            <p14:sldId id="359"/>
            <p14:sldId id="386"/>
            <p14:sldId id="410"/>
            <p14:sldId id="437"/>
            <p14:sldId id="415"/>
            <p14:sldId id="412"/>
            <p14:sldId id="414"/>
            <p14:sldId id="365"/>
            <p14:sldId id="363"/>
            <p14:sldId id="456"/>
            <p14:sldId id="366"/>
            <p14:sldId id="439"/>
            <p14:sldId id="447"/>
            <p14:sldId id="448"/>
            <p14:sldId id="403"/>
            <p14:sldId id="444"/>
            <p14:sldId id="398"/>
            <p14:sldId id="397"/>
            <p14:sldId id="441"/>
            <p14:sldId id="370"/>
            <p14:sldId id="372"/>
            <p14:sldId id="422"/>
            <p14:sldId id="423"/>
            <p14:sldId id="424"/>
            <p14:sldId id="425"/>
            <p14:sldId id="427"/>
            <p14:sldId id="382"/>
            <p14:sldId id="377"/>
            <p14:sldId id="394"/>
            <p14:sldId id="421"/>
            <p14:sldId id="378"/>
            <p14:sldId id="442"/>
            <p14:sldId id="460"/>
            <p14:sldId id="462"/>
            <p14:sldId id="449"/>
            <p14:sldId id="458"/>
            <p14:sldId id="459"/>
            <p14:sldId id="450"/>
            <p14:sldId id="383"/>
            <p14:sldId id="45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1BF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72" autoAdjust="0"/>
    <p:restoredTop sz="94854" autoAdjust="0"/>
  </p:normalViewPr>
  <p:slideViewPr>
    <p:cSldViewPr>
      <p:cViewPr varScale="1">
        <p:scale>
          <a:sx n="109" d="100"/>
          <a:sy n="109" d="100"/>
        </p:scale>
        <p:origin x="1662" y="108"/>
      </p:cViewPr>
      <p:guideLst>
        <p:guide orient="horz" pos="2160"/>
        <p:guide pos="288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200" d="100"/>
        <a:sy n="200" d="100"/>
      </p:scale>
      <p:origin x="0" y="172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a:extLst>
              <a:ext uri="{FF2B5EF4-FFF2-40B4-BE49-F238E27FC236}">
                <a16:creationId xmlns:a16="http://schemas.microsoft.com/office/drawing/2014/main" id="{C1F8A8C5-546F-48DE-A1ED-46F92803BC99}"/>
              </a:ext>
            </a:extLst>
          </p:cNvPr>
          <p:cNvSpPr>
            <a:spLocks noGrp="1"/>
          </p:cNvSpPr>
          <p:nvPr>
            <p:ph type="hdr" sz="quarter"/>
          </p:nvPr>
        </p:nvSpPr>
        <p:spPr>
          <a:xfrm>
            <a:off x="0" y="0"/>
            <a:ext cx="2946400" cy="497928"/>
          </a:xfrm>
          <a:prstGeom prst="rect">
            <a:avLst/>
          </a:prstGeom>
        </p:spPr>
        <p:txBody>
          <a:bodyPr vert="horz" lIns="91440" tIns="45720" rIns="91440" bIns="45720" rtlCol="0"/>
          <a:lstStyle>
            <a:lvl1pPr algn="l">
              <a:defRPr sz="1200"/>
            </a:lvl1pPr>
          </a:lstStyle>
          <a:p>
            <a:endParaRPr lang="sl-SI"/>
          </a:p>
        </p:txBody>
      </p:sp>
      <p:sp>
        <p:nvSpPr>
          <p:cNvPr id="3" name="Označba mesta datuma 2">
            <a:extLst>
              <a:ext uri="{FF2B5EF4-FFF2-40B4-BE49-F238E27FC236}">
                <a16:creationId xmlns:a16="http://schemas.microsoft.com/office/drawing/2014/main" id="{E9E7F081-F6D0-42FD-BDA6-984939451ADE}"/>
              </a:ext>
            </a:extLst>
          </p:cNvPr>
          <p:cNvSpPr>
            <a:spLocks noGrp="1"/>
          </p:cNvSpPr>
          <p:nvPr>
            <p:ph type="dt" sz="quarter" idx="1"/>
          </p:nvPr>
        </p:nvSpPr>
        <p:spPr>
          <a:xfrm>
            <a:off x="3849688" y="0"/>
            <a:ext cx="2946400" cy="497928"/>
          </a:xfrm>
          <a:prstGeom prst="rect">
            <a:avLst/>
          </a:prstGeom>
        </p:spPr>
        <p:txBody>
          <a:bodyPr vert="horz" lIns="91440" tIns="45720" rIns="91440" bIns="45720" rtlCol="0"/>
          <a:lstStyle>
            <a:lvl1pPr algn="r">
              <a:defRPr sz="1200"/>
            </a:lvl1pPr>
          </a:lstStyle>
          <a:p>
            <a:fld id="{4DD0073C-587C-49C5-B62F-8E2ACA7B0AAE}" type="datetimeFigureOut">
              <a:rPr lang="sl-SI" smtClean="0"/>
              <a:t>17.07.2019</a:t>
            </a:fld>
            <a:endParaRPr lang="sl-SI"/>
          </a:p>
        </p:txBody>
      </p:sp>
      <p:sp>
        <p:nvSpPr>
          <p:cNvPr id="4" name="Označba mesta noge 3">
            <a:extLst>
              <a:ext uri="{FF2B5EF4-FFF2-40B4-BE49-F238E27FC236}">
                <a16:creationId xmlns:a16="http://schemas.microsoft.com/office/drawing/2014/main" id="{6BBFA546-CA16-4DDD-BBA0-D8C5AAA4BC5E}"/>
              </a:ext>
            </a:extLst>
          </p:cNvPr>
          <p:cNvSpPr>
            <a:spLocks noGrp="1"/>
          </p:cNvSpPr>
          <p:nvPr>
            <p:ph type="ftr" sz="quarter" idx="2"/>
          </p:nvPr>
        </p:nvSpPr>
        <p:spPr>
          <a:xfrm>
            <a:off x="0" y="9428710"/>
            <a:ext cx="2946400" cy="497928"/>
          </a:xfrm>
          <a:prstGeom prst="rect">
            <a:avLst/>
          </a:prstGeom>
        </p:spPr>
        <p:txBody>
          <a:bodyPr vert="horz" lIns="91440" tIns="45720" rIns="91440" bIns="45720" rtlCol="0" anchor="b"/>
          <a:lstStyle>
            <a:lvl1pPr algn="l">
              <a:defRPr sz="1200"/>
            </a:lvl1pPr>
          </a:lstStyle>
          <a:p>
            <a:endParaRPr lang="sl-SI"/>
          </a:p>
        </p:txBody>
      </p:sp>
      <p:sp>
        <p:nvSpPr>
          <p:cNvPr id="5" name="Označba mesta številke diapozitiva 4">
            <a:extLst>
              <a:ext uri="{FF2B5EF4-FFF2-40B4-BE49-F238E27FC236}">
                <a16:creationId xmlns:a16="http://schemas.microsoft.com/office/drawing/2014/main" id="{3265E7DD-BADD-47A5-A7AB-A87FF3F45924}"/>
              </a:ext>
            </a:extLst>
          </p:cNvPr>
          <p:cNvSpPr>
            <a:spLocks noGrp="1"/>
          </p:cNvSpPr>
          <p:nvPr>
            <p:ph type="sldNum" sz="quarter" idx="3"/>
          </p:nvPr>
        </p:nvSpPr>
        <p:spPr>
          <a:xfrm>
            <a:off x="3849688" y="9428710"/>
            <a:ext cx="2946400" cy="497928"/>
          </a:xfrm>
          <a:prstGeom prst="rect">
            <a:avLst/>
          </a:prstGeom>
        </p:spPr>
        <p:txBody>
          <a:bodyPr vert="horz" lIns="91440" tIns="45720" rIns="91440" bIns="45720" rtlCol="0" anchor="b"/>
          <a:lstStyle>
            <a:lvl1pPr algn="r">
              <a:defRPr sz="1200"/>
            </a:lvl1pPr>
          </a:lstStyle>
          <a:p>
            <a:fld id="{AD549906-650E-4100-83DA-71778E91ADB0}" type="slidenum">
              <a:rPr lang="sl-SI" smtClean="0"/>
              <a:t>‹#›</a:t>
            </a:fld>
            <a:endParaRPr lang="sl-SI"/>
          </a:p>
        </p:txBody>
      </p:sp>
    </p:spTree>
    <p:extLst>
      <p:ext uri="{BB962C8B-B14F-4D97-AF65-F5344CB8AC3E}">
        <p14:creationId xmlns:p14="http://schemas.microsoft.com/office/powerpoint/2010/main" val="35367492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2" y="0"/>
            <a:ext cx="2945659" cy="498057"/>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850445" y="0"/>
            <a:ext cx="2945659" cy="498057"/>
          </a:xfrm>
          <a:prstGeom prst="rect">
            <a:avLst/>
          </a:prstGeom>
        </p:spPr>
        <p:txBody>
          <a:bodyPr vert="horz" lIns="91440" tIns="45720" rIns="91440" bIns="45720" rtlCol="0"/>
          <a:lstStyle>
            <a:lvl1pPr algn="r">
              <a:defRPr sz="1200"/>
            </a:lvl1pPr>
          </a:lstStyle>
          <a:p>
            <a:fld id="{8A045CB3-5B48-4684-A73E-D93A35860C09}" type="datetimeFigureOut">
              <a:rPr lang="sl-SI" smtClean="0"/>
              <a:t>17.07.2019</a:t>
            </a:fld>
            <a:endParaRPr lang="sl-SI"/>
          </a:p>
        </p:txBody>
      </p:sp>
      <p:sp>
        <p:nvSpPr>
          <p:cNvPr id="4" name="Označba mesta stranske slike 3"/>
          <p:cNvSpPr>
            <a:spLocks noGrp="1" noRot="1" noChangeAspect="1"/>
          </p:cNvSpPr>
          <p:nvPr>
            <p:ph type="sldImg" idx="2"/>
          </p:nvPr>
        </p:nvSpPr>
        <p:spPr>
          <a:xfrm>
            <a:off x="1166813" y="1239838"/>
            <a:ext cx="4464050" cy="3349625"/>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2" y="9428585"/>
            <a:ext cx="2945659" cy="498055"/>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50445" y="9428585"/>
            <a:ext cx="2945659" cy="498055"/>
          </a:xfrm>
          <a:prstGeom prst="rect">
            <a:avLst/>
          </a:prstGeom>
        </p:spPr>
        <p:txBody>
          <a:bodyPr vert="horz" lIns="91440" tIns="45720" rIns="91440" bIns="45720" rtlCol="0" anchor="b"/>
          <a:lstStyle>
            <a:lvl1pPr algn="r">
              <a:defRPr sz="1200"/>
            </a:lvl1pPr>
          </a:lstStyle>
          <a:p>
            <a:fld id="{0F193DF4-299E-4E87-9655-DDF0C35BDE64}" type="slidenum">
              <a:rPr lang="sl-SI" smtClean="0"/>
              <a:t>‹#›</a:t>
            </a:fld>
            <a:endParaRPr lang="sl-SI"/>
          </a:p>
        </p:txBody>
      </p:sp>
    </p:spTree>
    <p:extLst>
      <p:ext uri="{BB962C8B-B14F-4D97-AF65-F5344CB8AC3E}">
        <p14:creationId xmlns:p14="http://schemas.microsoft.com/office/powerpoint/2010/main" val="8084835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B5B6036A-47CC-4EF1-BE24-EDC7532747DC}" type="slidenum">
              <a:rPr lang="sl-SI" smtClean="0"/>
              <a:t>20</a:t>
            </a:fld>
            <a:endParaRPr lang="sl-SI"/>
          </a:p>
        </p:txBody>
      </p:sp>
    </p:spTree>
    <p:extLst>
      <p:ext uri="{BB962C8B-B14F-4D97-AF65-F5344CB8AC3E}">
        <p14:creationId xmlns:p14="http://schemas.microsoft.com/office/powerpoint/2010/main" val="33046391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B5B6036A-47CC-4EF1-BE24-EDC7532747DC}" type="slidenum">
              <a:rPr lang="sl-SI" smtClean="0"/>
              <a:t>31</a:t>
            </a:fld>
            <a:endParaRPr lang="sl-SI"/>
          </a:p>
        </p:txBody>
      </p:sp>
    </p:spTree>
    <p:extLst>
      <p:ext uri="{BB962C8B-B14F-4D97-AF65-F5344CB8AC3E}">
        <p14:creationId xmlns:p14="http://schemas.microsoft.com/office/powerpoint/2010/main" val="25157517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B5B6036A-47CC-4EF1-BE24-EDC7532747DC}" type="slidenum">
              <a:rPr lang="sl-SI" smtClean="0"/>
              <a:t>32</a:t>
            </a:fld>
            <a:endParaRPr lang="sl-SI"/>
          </a:p>
        </p:txBody>
      </p:sp>
    </p:spTree>
    <p:extLst>
      <p:ext uri="{BB962C8B-B14F-4D97-AF65-F5344CB8AC3E}">
        <p14:creationId xmlns:p14="http://schemas.microsoft.com/office/powerpoint/2010/main" val="25157517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B5B6036A-47CC-4EF1-BE24-EDC7532747DC}" type="slidenum">
              <a:rPr lang="sl-SI" smtClean="0"/>
              <a:t>33</a:t>
            </a:fld>
            <a:endParaRPr lang="sl-SI"/>
          </a:p>
        </p:txBody>
      </p:sp>
    </p:spTree>
    <p:extLst>
      <p:ext uri="{BB962C8B-B14F-4D97-AF65-F5344CB8AC3E}">
        <p14:creationId xmlns:p14="http://schemas.microsoft.com/office/powerpoint/2010/main" val="25157517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B5B6036A-47CC-4EF1-BE24-EDC7532747DC}" type="slidenum">
              <a:rPr lang="sl-SI" smtClean="0"/>
              <a:t>35</a:t>
            </a:fld>
            <a:endParaRPr lang="sl-SI"/>
          </a:p>
        </p:txBody>
      </p:sp>
    </p:spTree>
    <p:extLst>
      <p:ext uri="{BB962C8B-B14F-4D97-AF65-F5344CB8AC3E}">
        <p14:creationId xmlns:p14="http://schemas.microsoft.com/office/powerpoint/2010/main" val="25157517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B5B6036A-47CC-4EF1-BE24-EDC7532747DC}" type="slidenum">
              <a:rPr lang="sl-SI" smtClean="0"/>
              <a:t>51</a:t>
            </a:fld>
            <a:endParaRPr lang="sl-SI"/>
          </a:p>
        </p:txBody>
      </p:sp>
    </p:spTree>
    <p:extLst>
      <p:ext uri="{BB962C8B-B14F-4D97-AF65-F5344CB8AC3E}">
        <p14:creationId xmlns:p14="http://schemas.microsoft.com/office/powerpoint/2010/main" val="23643127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B5B6036A-47CC-4EF1-BE24-EDC7532747DC}" type="slidenum">
              <a:rPr lang="sl-SI" smtClean="0"/>
              <a:t>22</a:t>
            </a:fld>
            <a:endParaRPr lang="sl-SI"/>
          </a:p>
        </p:txBody>
      </p:sp>
    </p:spTree>
    <p:extLst>
      <p:ext uri="{BB962C8B-B14F-4D97-AF65-F5344CB8AC3E}">
        <p14:creationId xmlns:p14="http://schemas.microsoft.com/office/powerpoint/2010/main" val="14683495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B5B6036A-47CC-4EF1-BE24-EDC7532747DC}" type="slidenum">
              <a:rPr lang="sl-SI" smtClean="0"/>
              <a:t>23</a:t>
            </a:fld>
            <a:endParaRPr lang="sl-SI"/>
          </a:p>
        </p:txBody>
      </p:sp>
    </p:spTree>
    <p:extLst>
      <p:ext uri="{BB962C8B-B14F-4D97-AF65-F5344CB8AC3E}">
        <p14:creationId xmlns:p14="http://schemas.microsoft.com/office/powerpoint/2010/main" val="1468349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B5B6036A-47CC-4EF1-BE24-EDC7532747DC}" type="slidenum">
              <a:rPr lang="sl-SI" smtClean="0"/>
              <a:t>24</a:t>
            </a:fld>
            <a:endParaRPr lang="sl-SI"/>
          </a:p>
        </p:txBody>
      </p:sp>
    </p:spTree>
    <p:extLst>
      <p:ext uri="{BB962C8B-B14F-4D97-AF65-F5344CB8AC3E}">
        <p14:creationId xmlns:p14="http://schemas.microsoft.com/office/powerpoint/2010/main" val="23617244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B5B6036A-47CC-4EF1-BE24-EDC7532747DC}" type="slidenum">
              <a:rPr lang="sl-SI" smtClean="0"/>
              <a:t>26</a:t>
            </a:fld>
            <a:endParaRPr lang="sl-SI"/>
          </a:p>
        </p:txBody>
      </p:sp>
    </p:spTree>
    <p:extLst>
      <p:ext uri="{BB962C8B-B14F-4D97-AF65-F5344CB8AC3E}">
        <p14:creationId xmlns:p14="http://schemas.microsoft.com/office/powerpoint/2010/main" val="37195530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B5B6036A-47CC-4EF1-BE24-EDC7532747DC}" type="slidenum">
              <a:rPr lang="sl-SI" smtClean="0"/>
              <a:t>27</a:t>
            </a:fld>
            <a:endParaRPr lang="sl-SI"/>
          </a:p>
        </p:txBody>
      </p:sp>
    </p:spTree>
    <p:extLst>
      <p:ext uri="{BB962C8B-B14F-4D97-AF65-F5344CB8AC3E}">
        <p14:creationId xmlns:p14="http://schemas.microsoft.com/office/powerpoint/2010/main" val="31559114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B5B6036A-47CC-4EF1-BE24-EDC7532747DC}" type="slidenum">
              <a:rPr lang="sl-SI" smtClean="0"/>
              <a:t>28</a:t>
            </a:fld>
            <a:endParaRPr lang="sl-SI"/>
          </a:p>
        </p:txBody>
      </p:sp>
    </p:spTree>
    <p:extLst>
      <p:ext uri="{BB962C8B-B14F-4D97-AF65-F5344CB8AC3E}">
        <p14:creationId xmlns:p14="http://schemas.microsoft.com/office/powerpoint/2010/main" val="4211475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B5B6036A-47CC-4EF1-BE24-EDC7532747DC}" type="slidenum">
              <a:rPr lang="sl-SI" smtClean="0"/>
              <a:t>29</a:t>
            </a:fld>
            <a:endParaRPr lang="sl-SI"/>
          </a:p>
        </p:txBody>
      </p:sp>
    </p:spTree>
    <p:extLst>
      <p:ext uri="{BB962C8B-B14F-4D97-AF65-F5344CB8AC3E}">
        <p14:creationId xmlns:p14="http://schemas.microsoft.com/office/powerpoint/2010/main" val="40900377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B5B6036A-47CC-4EF1-BE24-EDC7532747DC}" type="slidenum">
              <a:rPr lang="sl-SI" smtClean="0"/>
              <a:t>30</a:t>
            </a:fld>
            <a:endParaRPr lang="sl-SI"/>
          </a:p>
        </p:txBody>
      </p:sp>
    </p:spTree>
    <p:extLst>
      <p:ext uri="{BB962C8B-B14F-4D97-AF65-F5344CB8AC3E}">
        <p14:creationId xmlns:p14="http://schemas.microsoft.com/office/powerpoint/2010/main" val="37195530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a:t>Kliknite, če želite urediti slog naslova matrice</a:t>
            </a:r>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a:t>Kliknite, če želite urediti slog podnaslova matrice</a:t>
            </a:r>
          </a:p>
        </p:txBody>
      </p:sp>
      <p:sp>
        <p:nvSpPr>
          <p:cNvPr id="4" name="Ograda datuma 3"/>
          <p:cNvSpPr>
            <a:spLocks noGrp="1"/>
          </p:cNvSpPr>
          <p:nvPr>
            <p:ph type="dt" sz="half" idx="10"/>
          </p:nvPr>
        </p:nvSpPr>
        <p:spPr/>
        <p:txBody>
          <a:bodyPr/>
          <a:lstStyle/>
          <a:p>
            <a:fld id="{2BF87CAA-FF2A-437D-9239-80C30ACA40B9}" type="datetimeFigureOut">
              <a:rPr lang="sl-SI" smtClean="0"/>
              <a:t>17.07.2019</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55814627-7412-4605-A2B8-6A8F5ECD08B1}" type="slidenum">
              <a:rPr lang="sl-SI" smtClean="0"/>
              <a:t>‹#›</a:t>
            </a:fld>
            <a:endParaRPr lang="sl-SI"/>
          </a:p>
        </p:txBody>
      </p:sp>
      <p:pic>
        <p:nvPicPr>
          <p:cNvPr id="8" name="Slika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27384"/>
            <a:ext cx="9144000" cy="6740087"/>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navpičnega besedila 2"/>
          <p:cNvSpPr>
            <a:spLocks noGrp="1"/>
          </p:cNvSpPr>
          <p:nvPr>
            <p:ph type="body" orient="vert" idx="1"/>
          </p:nvPr>
        </p:nvSpPr>
        <p:spPr/>
        <p:txBody>
          <a:bodyPr vert="eaVert"/>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10"/>
          </p:nvPr>
        </p:nvSpPr>
        <p:spPr/>
        <p:txBody>
          <a:bodyPr/>
          <a:lstStyle/>
          <a:p>
            <a:fld id="{2BF87CAA-FF2A-437D-9239-80C30ACA40B9}" type="datetimeFigureOut">
              <a:rPr lang="sl-SI" smtClean="0"/>
              <a:t>17.07.2019</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55814627-7412-4605-A2B8-6A8F5ECD08B1}" type="slidenum">
              <a:rPr lang="sl-SI" smtClean="0"/>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a:t>Kliknite, če želite urediti slog naslova matrice</a:t>
            </a:r>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10"/>
          </p:nvPr>
        </p:nvSpPr>
        <p:spPr/>
        <p:txBody>
          <a:bodyPr/>
          <a:lstStyle/>
          <a:p>
            <a:fld id="{2BF87CAA-FF2A-437D-9239-80C30ACA40B9}" type="datetimeFigureOut">
              <a:rPr lang="sl-SI" smtClean="0"/>
              <a:t>17.07.2019</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55814627-7412-4605-A2B8-6A8F5ECD08B1}" type="slidenum">
              <a:rPr lang="sl-SI" smtClean="0"/>
              <a:t>‹#›</a:t>
            </a:fld>
            <a:endParaRPr lang="sl-S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vsebine 2"/>
          <p:cNvSpPr>
            <a:spLocks noGrp="1"/>
          </p:cNvSpPr>
          <p:nvPr>
            <p:ph idx="1"/>
          </p:nvPr>
        </p:nvSpPr>
        <p:spPr/>
        <p:txBody>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10"/>
          </p:nvPr>
        </p:nvSpPr>
        <p:spPr/>
        <p:txBody>
          <a:bodyPr/>
          <a:lstStyle/>
          <a:p>
            <a:fld id="{2BF87CAA-FF2A-437D-9239-80C30ACA40B9}" type="datetimeFigureOut">
              <a:rPr lang="sl-SI" smtClean="0"/>
              <a:t>17.07.2019</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55814627-7412-4605-A2B8-6A8F5ECD08B1}" type="slidenum">
              <a:rPr lang="sl-SI" smtClean="0"/>
              <a:t>‹#›</a:t>
            </a:fld>
            <a:endParaRPr lang="sl-S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a:t>Kliknite, če želite urediti slog naslova matrice</a:t>
            </a:r>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Kliknite, če želite urediti sloge besedila matrice</a:t>
            </a:r>
          </a:p>
        </p:txBody>
      </p:sp>
      <p:sp>
        <p:nvSpPr>
          <p:cNvPr id="4" name="Ograda datuma 3"/>
          <p:cNvSpPr>
            <a:spLocks noGrp="1"/>
          </p:cNvSpPr>
          <p:nvPr>
            <p:ph type="dt" sz="half" idx="10"/>
          </p:nvPr>
        </p:nvSpPr>
        <p:spPr/>
        <p:txBody>
          <a:bodyPr/>
          <a:lstStyle/>
          <a:p>
            <a:fld id="{2BF87CAA-FF2A-437D-9239-80C30ACA40B9}" type="datetimeFigureOut">
              <a:rPr lang="sl-SI" smtClean="0"/>
              <a:t>17.07.2019</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55814627-7412-4605-A2B8-6A8F5ECD08B1}" type="slidenum">
              <a:rPr lang="sl-SI" smtClean="0"/>
              <a:t>‹#›</a:t>
            </a:fld>
            <a:endParaRPr lang="sl-S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grada datuma 4"/>
          <p:cNvSpPr>
            <a:spLocks noGrp="1"/>
          </p:cNvSpPr>
          <p:nvPr>
            <p:ph type="dt" sz="half" idx="10"/>
          </p:nvPr>
        </p:nvSpPr>
        <p:spPr/>
        <p:txBody>
          <a:bodyPr/>
          <a:lstStyle/>
          <a:p>
            <a:fld id="{2BF87CAA-FF2A-437D-9239-80C30ACA40B9}" type="datetimeFigureOut">
              <a:rPr lang="sl-SI" smtClean="0"/>
              <a:t>17.07.2019</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55814627-7412-4605-A2B8-6A8F5ECD08B1}" type="slidenum">
              <a:rPr lang="sl-SI" smtClean="0"/>
              <a:t>‹#›</a:t>
            </a:fld>
            <a:endParaRPr lang="sl-S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a:t>Kliknite, če želite urediti slog naslova matrice</a:t>
            </a:r>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če želite urediti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če želite urediti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grada datuma 6"/>
          <p:cNvSpPr>
            <a:spLocks noGrp="1"/>
          </p:cNvSpPr>
          <p:nvPr>
            <p:ph type="dt" sz="half" idx="10"/>
          </p:nvPr>
        </p:nvSpPr>
        <p:spPr/>
        <p:txBody>
          <a:bodyPr/>
          <a:lstStyle/>
          <a:p>
            <a:fld id="{2BF87CAA-FF2A-437D-9239-80C30ACA40B9}" type="datetimeFigureOut">
              <a:rPr lang="sl-SI" smtClean="0"/>
              <a:t>17.07.2019</a:t>
            </a:fld>
            <a:endParaRPr lang="sl-SI"/>
          </a:p>
        </p:txBody>
      </p:sp>
      <p:sp>
        <p:nvSpPr>
          <p:cNvPr id="8" name="Ograda noge 7"/>
          <p:cNvSpPr>
            <a:spLocks noGrp="1"/>
          </p:cNvSpPr>
          <p:nvPr>
            <p:ph type="ftr" sz="quarter" idx="11"/>
          </p:nvPr>
        </p:nvSpPr>
        <p:spPr/>
        <p:txBody>
          <a:bodyPr/>
          <a:lstStyle/>
          <a:p>
            <a:endParaRPr lang="sl-SI"/>
          </a:p>
        </p:txBody>
      </p:sp>
      <p:sp>
        <p:nvSpPr>
          <p:cNvPr id="9" name="Ograda številke diapozitiva 8"/>
          <p:cNvSpPr>
            <a:spLocks noGrp="1"/>
          </p:cNvSpPr>
          <p:nvPr>
            <p:ph type="sldNum" sz="quarter" idx="12"/>
          </p:nvPr>
        </p:nvSpPr>
        <p:spPr/>
        <p:txBody>
          <a:bodyPr/>
          <a:lstStyle/>
          <a:p>
            <a:fld id="{55814627-7412-4605-A2B8-6A8F5ECD08B1}" type="slidenum">
              <a:rPr lang="sl-SI" smtClean="0"/>
              <a:t>‹#›</a:t>
            </a:fld>
            <a:endParaRPr lang="sl-S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Kliknite, če želite urediti slog naslova matrice</a:t>
            </a:r>
          </a:p>
        </p:txBody>
      </p:sp>
      <p:sp>
        <p:nvSpPr>
          <p:cNvPr id="3" name="Ograda datuma 2"/>
          <p:cNvSpPr>
            <a:spLocks noGrp="1"/>
          </p:cNvSpPr>
          <p:nvPr>
            <p:ph type="dt" sz="half" idx="10"/>
          </p:nvPr>
        </p:nvSpPr>
        <p:spPr/>
        <p:txBody>
          <a:bodyPr/>
          <a:lstStyle/>
          <a:p>
            <a:fld id="{2BF87CAA-FF2A-437D-9239-80C30ACA40B9}" type="datetimeFigureOut">
              <a:rPr lang="sl-SI" smtClean="0"/>
              <a:t>17.07.2019</a:t>
            </a:fld>
            <a:endParaRPr lang="sl-SI"/>
          </a:p>
        </p:txBody>
      </p:sp>
      <p:sp>
        <p:nvSpPr>
          <p:cNvPr id="4" name="Ograda noge 3"/>
          <p:cNvSpPr>
            <a:spLocks noGrp="1"/>
          </p:cNvSpPr>
          <p:nvPr>
            <p:ph type="ftr" sz="quarter" idx="11"/>
          </p:nvPr>
        </p:nvSpPr>
        <p:spPr/>
        <p:txBody>
          <a:bodyPr/>
          <a:lstStyle/>
          <a:p>
            <a:endParaRPr lang="sl-SI"/>
          </a:p>
        </p:txBody>
      </p:sp>
      <p:sp>
        <p:nvSpPr>
          <p:cNvPr id="5" name="Ograda številke diapozitiva 4"/>
          <p:cNvSpPr>
            <a:spLocks noGrp="1"/>
          </p:cNvSpPr>
          <p:nvPr>
            <p:ph type="sldNum" sz="quarter" idx="12"/>
          </p:nvPr>
        </p:nvSpPr>
        <p:spPr/>
        <p:txBody>
          <a:bodyPr/>
          <a:lstStyle/>
          <a:p>
            <a:fld id="{55814627-7412-4605-A2B8-6A8F5ECD08B1}" type="slidenum">
              <a:rPr lang="sl-SI" smtClean="0"/>
              <a:t>‹#›</a:t>
            </a:fld>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2BF87CAA-FF2A-437D-9239-80C30ACA40B9}" type="datetimeFigureOut">
              <a:rPr lang="sl-SI" smtClean="0"/>
              <a:t>17.07.2019</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55814627-7412-4605-A2B8-6A8F5ECD08B1}" type="slidenum">
              <a:rPr lang="sl-SI" smtClean="0"/>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a:t>Kliknite, če želite urediti slog naslova matrice</a:t>
            </a:r>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če želite urediti sloge besedila matrice</a:t>
            </a:r>
          </a:p>
        </p:txBody>
      </p:sp>
      <p:sp>
        <p:nvSpPr>
          <p:cNvPr id="5" name="Ograda datuma 4"/>
          <p:cNvSpPr>
            <a:spLocks noGrp="1"/>
          </p:cNvSpPr>
          <p:nvPr>
            <p:ph type="dt" sz="half" idx="10"/>
          </p:nvPr>
        </p:nvSpPr>
        <p:spPr/>
        <p:txBody>
          <a:bodyPr/>
          <a:lstStyle/>
          <a:p>
            <a:fld id="{2BF87CAA-FF2A-437D-9239-80C30ACA40B9}" type="datetimeFigureOut">
              <a:rPr lang="sl-SI" smtClean="0"/>
              <a:t>17.07.2019</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55814627-7412-4605-A2B8-6A8F5ECD08B1}" type="slidenum">
              <a:rPr lang="sl-SI" smtClean="0"/>
              <a:t>‹#›</a:t>
            </a:fld>
            <a:endParaRPr lang="sl-S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a:t>Kliknite, če želite urediti slog naslova matrice</a:t>
            </a:r>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če želite urediti sloge besedila matrice</a:t>
            </a:r>
          </a:p>
        </p:txBody>
      </p:sp>
      <p:sp>
        <p:nvSpPr>
          <p:cNvPr id="5" name="Ograda datuma 4"/>
          <p:cNvSpPr>
            <a:spLocks noGrp="1"/>
          </p:cNvSpPr>
          <p:nvPr>
            <p:ph type="dt" sz="half" idx="10"/>
          </p:nvPr>
        </p:nvSpPr>
        <p:spPr/>
        <p:txBody>
          <a:bodyPr/>
          <a:lstStyle/>
          <a:p>
            <a:fld id="{2BF87CAA-FF2A-437D-9239-80C30ACA40B9}" type="datetimeFigureOut">
              <a:rPr lang="sl-SI" smtClean="0"/>
              <a:t>17.07.2019</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55814627-7412-4605-A2B8-6A8F5ECD08B1}" type="slidenum">
              <a:rPr lang="sl-SI" smtClean="0"/>
              <a:t>‹#›</a:t>
            </a:fld>
            <a:endParaRPr lang="sl-S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grada besedil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l-SI"/>
              <a:t>Kliknite, če želite urediti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F87CAA-FF2A-437D-9239-80C30ACA40B9}" type="datetimeFigureOut">
              <a:rPr lang="sl-SI" smtClean="0"/>
              <a:t>17.07.2019</a:t>
            </a:fld>
            <a:endParaRPr lang="sl-SI"/>
          </a:p>
        </p:txBody>
      </p:sp>
      <p:sp>
        <p:nvSpPr>
          <p:cNvPr id="5" name="Ograda no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grada številke diapoz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814627-7412-4605-A2B8-6A8F5ECD08B1}" type="slidenum">
              <a:rPr lang="sl-SI" smtClean="0"/>
              <a:t>‹#›</a:t>
            </a:fld>
            <a:endParaRPr lang="sl-S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package" Target="../embeddings/Microsoft_Wordov_dokument.docx"/></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oljeZBesedilom 6"/>
          <p:cNvSpPr txBox="1"/>
          <p:nvPr/>
        </p:nvSpPr>
        <p:spPr>
          <a:xfrm>
            <a:off x="467544" y="5085184"/>
            <a:ext cx="2880320" cy="307777"/>
          </a:xfrm>
          <a:prstGeom prst="rect">
            <a:avLst/>
          </a:prstGeom>
          <a:noFill/>
        </p:spPr>
        <p:txBody>
          <a:bodyPr wrap="square" rtlCol="0">
            <a:spAutoFit/>
          </a:bodyPr>
          <a:lstStyle/>
          <a:p>
            <a:r>
              <a:rPr lang="sl-SI" sz="1400" dirty="0">
                <a:solidFill>
                  <a:schemeClr val="bg1"/>
                </a:solidFill>
              </a:rPr>
              <a:t>KGZS Ljubljana, 13. 2. 2019</a:t>
            </a:r>
          </a:p>
        </p:txBody>
      </p:sp>
      <p:sp>
        <p:nvSpPr>
          <p:cNvPr id="8" name="Naslov 1"/>
          <p:cNvSpPr>
            <a:spLocks noGrp="1"/>
          </p:cNvSpPr>
          <p:nvPr>
            <p:ph type="ctrTitle"/>
          </p:nvPr>
        </p:nvSpPr>
        <p:spPr>
          <a:xfrm>
            <a:off x="611560" y="908720"/>
            <a:ext cx="7452828" cy="3096344"/>
          </a:xfrm>
        </p:spPr>
        <p:txBody>
          <a:bodyPr>
            <a:normAutofit/>
          </a:bodyPr>
          <a:lstStyle/>
          <a:p>
            <a:r>
              <a:rPr lang="pl-PL" sz="3600" b="1" dirty="0">
                <a:solidFill>
                  <a:schemeClr val="bg1"/>
                </a:solidFill>
              </a:rPr>
              <a:t>5. Javni razpis za </a:t>
            </a:r>
            <a:r>
              <a:rPr lang="sl-SI" sz="3600" b="1" dirty="0">
                <a:solidFill>
                  <a:schemeClr val="bg1"/>
                </a:solidFill>
              </a:rPr>
              <a:t>podukrep 4.2 </a:t>
            </a:r>
            <a:br>
              <a:rPr lang="sl-SI" sz="3600" b="1" dirty="0">
                <a:solidFill>
                  <a:schemeClr val="bg1"/>
                </a:solidFill>
              </a:rPr>
            </a:br>
            <a:r>
              <a:rPr lang="sl-SI" sz="3600" dirty="0">
                <a:solidFill>
                  <a:schemeClr val="bg1"/>
                </a:solidFill>
              </a:rPr>
              <a:t>Podpora za naložbe v predelavo, trženje oziroma razvoj kmetijskih proizvodov za leto 2019</a:t>
            </a:r>
            <a:endParaRPr lang="sl-SI" sz="3600" b="1"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4100"/>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Trženje</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836712"/>
            <a:ext cx="8784976" cy="5760639"/>
          </a:xfrm>
        </p:spPr>
        <p:txBody>
          <a:bodyPr>
            <a:noAutofit/>
          </a:bodyPr>
          <a:lstStyle/>
          <a:p>
            <a:pPr marL="363538" indent="-363538"/>
            <a:r>
              <a:rPr lang="sl-SI" sz="2200" dirty="0">
                <a:latin typeface="Arial" panose="020B0604020202020204" pitchFamily="34" charset="0"/>
                <a:cs typeface="Arial" panose="020B0604020202020204" pitchFamily="34" charset="0"/>
              </a:rPr>
              <a:t>Prodaja, ki jo opravi </a:t>
            </a:r>
            <a:r>
              <a:rPr lang="sl-SI" sz="2200" u="sng" dirty="0">
                <a:latin typeface="Arial" panose="020B0604020202020204" pitchFamily="34" charset="0"/>
                <a:cs typeface="Arial" panose="020B0604020202020204" pitchFamily="34" charset="0"/>
              </a:rPr>
              <a:t>primarni</a:t>
            </a:r>
            <a:r>
              <a:rPr lang="sl-SI" sz="2200" dirty="0">
                <a:latin typeface="Arial" panose="020B0604020202020204" pitchFamily="34" charset="0"/>
                <a:cs typeface="Arial" panose="020B0604020202020204" pitchFamily="34" charset="0"/>
              </a:rPr>
              <a:t> proizvajalec končnemu potrošniku, se šteje za trženje kmetijskih proizvodov, če se opravlja v </a:t>
            </a:r>
            <a:r>
              <a:rPr lang="sl-SI" sz="2200" u="sng" dirty="0">
                <a:latin typeface="Arial" panose="020B0604020202020204" pitchFamily="34" charset="0"/>
                <a:cs typeface="Arial" panose="020B0604020202020204" pitchFamily="34" charset="0"/>
              </a:rPr>
              <a:t>ločenih</a:t>
            </a:r>
            <a:r>
              <a:rPr lang="sl-SI" sz="2200" dirty="0">
                <a:latin typeface="Arial" panose="020B0604020202020204" pitchFamily="34" charset="0"/>
                <a:cs typeface="Arial" panose="020B0604020202020204" pitchFamily="34" charset="0"/>
              </a:rPr>
              <a:t>, za to namenjenih prostorih: </a:t>
            </a:r>
          </a:p>
          <a:p>
            <a:pPr>
              <a:spcBef>
                <a:spcPts val="0"/>
              </a:spcBef>
              <a:buFontTx/>
              <a:buChar char="-"/>
            </a:pPr>
            <a:r>
              <a:rPr lang="sl-SI" sz="2200" dirty="0">
                <a:latin typeface="Arial" panose="020B0604020202020204" pitchFamily="34" charset="0"/>
                <a:cs typeface="Arial" panose="020B0604020202020204" pitchFamily="34" charset="0"/>
              </a:rPr>
              <a:t>na naslovu ali sedežu kmetijskega gospodarstva ali pravne osebe,</a:t>
            </a:r>
          </a:p>
          <a:p>
            <a:pPr>
              <a:spcBef>
                <a:spcPts val="0"/>
              </a:spcBef>
              <a:buFontTx/>
              <a:buChar char="-"/>
            </a:pPr>
            <a:r>
              <a:rPr lang="sl-SI" sz="2200" dirty="0">
                <a:latin typeface="Arial" panose="020B0604020202020204" pitchFamily="34" charset="0"/>
                <a:cs typeface="Arial" panose="020B0604020202020204" pitchFamily="34" charset="0"/>
              </a:rPr>
              <a:t>na lokaciji proizvodnega ali predelovalnega obrata,</a:t>
            </a:r>
          </a:p>
          <a:p>
            <a:pPr>
              <a:spcBef>
                <a:spcPts val="0"/>
              </a:spcBef>
              <a:buFontTx/>
              <a:buChar char="-"/>
            </a:pPr>
            <a:r>
              <a:rPr lang="sl-SI" sz="2200" dirty="0">
                <a:latin typeface="Arial" panose="020B0604020202020204" pitchFamily="34" charset="0"/>
                <a:cs typeface="Arial" panose="020B0604020202020204" pitchFamily="34" charset="0"/>
              </a:rPr>
              <a:t>v prodajnih prostorih zadruge, če se izvaja prodaja kmetijskih proizvodov njenih članov,</a:t>
            </a:r>
          </a:p>
          <a:p>
            <a:pPr>
              <a:spcBef>
                <a:spcPts val="0"/>
              </a:spcBef>
              <a:buFontTx/>
              <a:buChar char="-"/>
            </a:pPr>
            <a:r>
              <a:rPr lang="sl-SI" sz="2200" dirty="0">
                <a:latin typeface="Arial" panose="020B0604020202020204" pitchFamily="34" charset="0"/>
                <a:cs typeface="Arial" panose="020B0604020202020204" pitchFamily="34" charset="0"/>
              </a:rPr>
              <a:t>na premičnih prodajnih stojnicah, </a:t>
            </a:r>
          </a:p>
          <a:p>
            <a:pPr>
              <a:spcBef>
                <a:spcPts val="0"/>
              </a:spcBef>
              <a:buFontTx/>
              <a:buChar char="-"/>
            </a:pPr>
            <a:r>
              <a:rPr lang="sl-SI" sz="2200" dirty="0">
                <a:latin typeface="Arial" panose="020B0604020202020204" pitchFamily="34" charset="0"/>
                <a:cs typeface="Arial" panose="020B0604020202020204" pitchFamily="34" charset="0"/>
              </a:rPr>
              <a:t>v mobilnih prodajalnah ali</a:t>
            </a:r>
          </a:p>
          <a:p>
            <a:pPr>
              <a:spcBef>
                <a:spcPts val="0"/>
              </a:spcBef>
              <a:buFontTx/>
              <a:buChar char="-"/>
            </a:pPr>
            <a:r>
              <a:rPr lang="sl-SI" sz="2200" dirty="0">
                <a:latin typeface="Arial" panose="020B0604020202020204" pitchFamily="34" charset="0"/>
                <a:cs typeface="Arial" panose="020B0604020202020204" pitchFamily="34" charset="0"/>
              </a:rPr>
              <a:t>namenskih aparatih za prodajo kmetijskih proizvodov.</a:t>
            </a:r>
          </a:p>
          <a:p>
            <a:pPr>
              <a:spcBef>
                <a:spcPts val="0"/>
              </a:spcBef>
              <a:buFontTx/>
              <a:buChar char="-"/>
            </a:pPr>
            <a:endParaRPr lang="sl-SI" sz="2200" dirty="0">
              <a:latin typeface="Arial" panose="020B0604020202020204" pitchFamily="34" charset="0"/>
              <a:cs typeface="Arial" panose="020B0604020202020204" pitchFamily="34" charset="0"/>
            </a:endParaRPr>
          </a:p>
          <a:p>
            <a:pPr marL="363538" indent="-363538"/>
            <a:r>
              <a:rPr lang="sl-SI" sz="2200" dirty="0">
                <a:latin typeface="Arial" panose="020B0604020202020204" pitchFamily="34" charset="0"/>
                <a:cs typeface="Arial" panose="020B0604020202020204" pitchFamily="34" charset="0"/>
              </a:rPr>
              <a:t>Pri dopolnilni dejavnosti prodaja je upravičen le del naložbe v trženje lastnih proizvodov. </a:t>
            </a:r>
          </a:p>
          <a:p>
            <a:pPr>
              <a:spcBef>
                <a:spcPts val="0"/>
              </a:spcBef>
              <a:buFontTx/>
              <a:buChar char="-"/>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10</a:t>
            </a:fld>
            <a:endParaRPr lang="sl-SI"/>
          </a:p>
        </p:txBody>
      </p:sp>
    </p:spTree>
    <p:extLst>
      <p:ext uri="{BB962C8B-B14F-4D97-AF65-F5344CB8AC3E}">
        <p14:creationId xmlns:p14="http://schemas.microsoft.com/office/powerpoint/2010/main" val="22780916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4100"/>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Trženje</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836712"/>
            <a:ext cx="8784976" cy="5760639"/>
          </a:xfrm>
        </p:spPr>
        <p:txBody>
          <a:bodyPr>
            <a:noAutofit/>
          </a:bodyPr>
          <a:lstStyle/>
          <a:p>
            <a:pPr marL="363538" indent="-363538"/>
            <a:r>
              <a:rPr lang="sl-SI" sz="2200" dirty="0">
                <a:solidFill>
                  <a:srgbClr val="0070C0"/>
                </a:solidFill>
                <a:latin typeface="Arial" panose="020B0604020202020204" pitchFamily="34" charset="0"/>
                <a:cs typeface="Arial" panose="020B0604020202020204" pitchFamily="34" charset="0"/>
              </a:rPr>
              <a:t>Degustacijski prostor je prostor, v katerem se izvaja predstavitev oziroma pokušnja kmetijskih proizvodov iz lastne pridelave oziroma predelave, ki so predmet trženja.</a:t>
            </a:r>
          </a:p>
          <a:p>
            <a:pPr marL="363538" indent="-363538"/>
            <a:r>
              <a:rPr lang="sl-SI" sz="2200" dirty="0">
                <a:solidFill>
                  <a:srgbClr val="0070C0"/>
                </a:solidFill>
                <a:latin typeface="Arial" panose="020B0604020202020204" pitchFamily="34" charset="0"/>
                <a:cs typeface="Arial" panose="020B0604020202020204" pitchFamily="34" charset="0"/>
              </a:rPr>
              <a:t>Če gre za naložbo v ureditev prostorov za namen degustacije, mora upravičenec tržiti kmetijske proizvode iz lastne pridelave oziroma predelave, pri čemer se prodaja kmetijskih proizvodov in degustacija kmetijskih proizvodov ne smeta izvajati v istem prostoru (Dokazilo: izjava).</a:t>
            </a:r>
          </a:p>
          <a:p>
            <a:pPr marL="363538" indent="-363538"/>
            <a:r>
              <a:rPr lang="sl-SI" sz="2200" dirty="0">
                <a:latin typeface="Arial" panose="020B0604020202020204" pitchFamily="34" charset="0"/>
                <a:cs typeface="Arial" panose="020B0604020202020204" pitchFamily="34" charset="0"/>
              </a:rPr>
              <a:t>Degustacija se nanaša na lastne pridelke in proizvode. Ni prodaja izdelkov z drugih kmetij in ni gostinska dejavnost.</a:t>
            </a: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11</a:t>
            </a:fld>
            <a:endParaRPr lang="sl-SI"/>
          </a:p>
        </p:txBody>
      </p:sp>
    </p:spTree>
    <p:extLst>
      <p:ext uri="{BB962C8B-B14F-4D97-AF65-F5344CB8AC3E}">
        <p14:creationId xmlns:p14="http://schemas.microsoft.com/office/powerpoint/2010/main" val="3896113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4100"/>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Gradnja</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692696"/>
            <a:ext cx="8784976" cy="5904655"/>
          </a:xfrm>
        </p:spPr>
        <p:txBody>
          <a:bodyPr>
            <a:noAutofit/>
          </a:bodyPr>
          <a:lstStyle/>
          <a:p>
            <a:pPr marL="0" indent="0">
              <a:buNone/>
            </a:pPr>
            <a:r>
              <a:rPr lang="sl-SI" sz="2200" dirty="0">
                <a:latin typeface="Arial" panose="020B0604020202020204" pitchFamily="34" charset="0"/>
                <a:cs typeface="Arial" panose="020B0604020202020204" pitchFamily="34" charset="0"/>
              </a:rPr>
              <a:t>Uskladitev z novim Gradbenim zakonom (</a:t>
            </a:r>
            <a:r>
              <a:rPr lang="pl-PL" sz="2200" dirty="0">
                <a:latin typeface="Arial" panose="020B0604020202020204" pitchFamily="34" charset="0"/>
                <a:cs typeface="Arial" panose="020B0604020202020204" pitchFamily="34" charset="0"/>
              </a:rPr>
              <a:t>U. l. RS, št. 61/17)</a:t>
            </a:r>
            <a:endParaRPr lang="sl-SI" sz="2200" dirty="0">
              <a:latin typeface="Arial" panose="020B0604020202020204" pitchFamily="34" charset="0"/>
              <a:cs typeface="Arial" panose="020B0604020202020204" pitchFamily="34" charset="0"/>
            </a:endParaRPr>
          </a:p>
          <a:p>
            <a:pPr marL="363538" indent="-363538"/>
            <a:r>
              <a:rPr lang="sl-SI" sz="2200" u="sng" dirty="0">
                <a:latin typeface="Arial" panose="020B0604020202020204" pitchFamily="34" charset="0"/>
                <a:cs typeface="Arial" panose="020B0604020202020204" pitchFamily="34" charset="0"/>
              </a:rPr>
              <a:t>Ureditev objekta </a:t>
            </a:r>
            <a:r>
              <a:rPr lang="sl-SI" sz="2200" dirty="0">
                <a:latin typeface="Arial" panose="020B0604020202020204" pitchFamily="34" charset="0"/>
                <a:cs typeface="Arial" panose="020B0604020202020204" pitchFamily="34" charset="0"/>
              </a:rPr>
              <a:t>je </a:t>
            </a:r>
            <a:r>
              <a:rPr lang="sl-SI" sz="2200" dirty="0">
                <a:solidFill>
                  <a:srgbClr val="0070C0"/>
                </a:solidFill>
                <a:latin typeface="Arial" panose="020B0604020202020204" pitchFamily="34" charset="0"/>
                <a:cs typeface="Arial" panose="020B0604020202020204" pitchFamily="34" charset="0"/>
              </a:rPr>
              <a:t>novo</a:t>
            </a:r>
            <a:r>
              <a:rPr lang="sl-SI" sz="2200" dirty="0">
                <a:latin typeface="Arial" panose="020B0604020202020204" pitchFamily="34" charset="0"/>
                <a:cs typeface="Arial" panose="020B0604020202020204" pitchFamily="34" charset="0"/>
              </a:rPr>
              <a:t>gradnja</a:t>
            </a:r>
            <a:r>
              <a:rPr lang="sl-SI" sz="2200" dirty="0">
                <a:solidFill>
                  <a:srgbClr val="0070C0"/>
                </a:solidFill>
                <a:latin typeface="Arial" panose="020B0604020202020204" pitchFamily="34" charset="0"/>
                <a:cs typeface="Arial" panose="020B0604020202020204" pitchFamily="34" charset="0"/>
              </a:rPr>
              <a:t>, rekonstrukcija, sprememba namembnosti, ki je povezana z rekonstrukcijo objekta, in odstranitev objekta</a:t>
            </a:r>
            <a:r>
              <a:rPr lang="sl-SI" sz="2200" dirty="0">
                <a:latin typeface="Arial" panose="020B0604020202020204" pitchFamily="34" charset="0"/>
                <a:cs typeface="Arial" panose="020B0604020202020204" pitchFamily="34" charset="0"/>
              </a:rPr>
              <a:t> v skladu s predpisi, ki urejajo graditev objektov.</a:t>
            </a:r>
          </a:p>
          <a:p>
            <a:pPr marL="0" indent="0" algn="just">
              <a:buNone/>
            </a:pPr>
            <a:r>
              <a:rPr lang="sl-SI" sz="2200" u="sng" dirty="0">
                <a:latin typeface="Arial" panose="020B0604020202020204" pitchFamily="34" charset="0"/>
                <a:cs typeface="Arial" panose="020B0604020202020204" pitchFamily="34" charset="0"/>
              </a:rPr>
              <a:t>Gradnja novega objekta </a:t>
            </a:r>
            <a:r>
              <a:rPr lang="sl-SI" sz="2200" dirty="0">
                <a:latin typeface="Arial" panose="020B0604020202020204" pitchFamily="34" charset="0"/>
                <a:cs typeface="Arial" panose="020B0604020202020204" pitchFamily="34" charset="0"/>
              </a:rPr>
              <a:t>je </a:t>
            </a:r>
            <a:r>
              <a:rPr lang="sl-SI" sz="2200" dirty="0">
                <a:solidFill>
                  <a:srgbClr val="0070C0"/>
                </a:solidFill>
                <a:latin typeface="Arial" panose="020B0604020202020204" pitchFamily="34" charset="0"/>
                <a:cs typeface="Arial" panose="020B0604020202020204" pitchFamily="34" charset="0"/>
              </a:rPr>
              <a:t>gradnja, katere posledica je novo zgrajen objekt ali prizidava</a:t>
            </a:r>
            <a:r>
              <a:rPr lang="sl-SI" sz="2200" dirty="0">
                <a:latin typeface="Arial" panose="020B0604020202020204" pitchFamily="34" charset="0"/>
                <a:cs typeface="Arial" panose="020B0604020202020204" pitchFamily="34" charset="0"/>
              </a:rPr>
              <a:t>. </a:t>
            </a:r>
          </a:p>
          <a:p>
            <a:pPr marL="0" indent="0" algn="just">
              <a:buNone/>
            </a:pPr>
            <a:r>
              <a:rPr lang="sl-SI" sz="2200" u="sng" dirty="0">
                <a:latin typeface="Arial" panose="020B0604020202020204" pitchFamily="34" charset="0"/>
                <a:cs typeface="Arial" panose="020B0604020202020204" pitchFamily="34" charset="0"/>
              </a:rPr>
              <a:t>Rekonstrukcija objekta </a:t>
            </a:r>
            <a:r>
              <a:rPr lang="sl-SI" sz="2200" dirty="0">
                <a:latin typeface="Arial" panose="020B0604020202020204" pitchFamily="34" charset="0"/>
                <a:cs typeface="Arial" panose="020B0604020202020204" pitchFamily="34" charset="0"/>
              </a:rPr>
              <a:t>je spreminjanje tehničnih značilnosti obstoječega objekta, </a:t>
            </a:r>
          </a:p>
          <a:p>
            <a:pPr marL="0" indent="0" algn="just">
              <a:buNone/>
            </a:pPr>
            <a:r>
              <a:rPr lang="sl-SI" sz="2200" dirty="0">
                <a:solidFill>
                  <a:schemeClr val="tx1">
                    <a:lumMod val="95000"/>
                    <a:lumOff val="5000"/>
                  </a:schemeClr>
                </a:solidFill>
                <a:latin typeface="Arial" panose="020B0604020202020204" pitchFamily="34" charset="0"/>
                <a:cs typeface="Arial" panose="020B0604020202020204" pitchFamily="34" charset="0"/>
              </a:rPr>
              <a:t>- </a:t>
            </a:r>
            <a:r>
              <a:rPr lang="sl-SI" sz="2200" dirty="0">
                <a:solidFill>
                  <a:srgbClr val="0070C0"/>
                </a:solidFill>
                <a:latin typeface="Arial" panose="020B0604020202020204" pitchFamily="34" charset="0"/>
                <a:cs typeface="Arial" panose="020B0604020202020204" pitchFamily="34" charset="0"/>
              </a:rPr>
              <a:t>delno ali v celoti se spreminjajo njegovi konstrukcijski elementi, zmogljivost ali izvedejo druge njegove izboljšave, </a:t>
            </a:r>
          </a:p>
          <a:p>
            <a:pPr marL="0" indent="0" algn="just">
              <a:buNone/>
            </a:pPr>
            <a:r>
              <a:rPr lang="sl-SI" sz="2200" dirty="0">
                <a:solidFill>
                  <a:srgbClr val="0070C0"/>
                </a:solidFill>
                <a:latin typeface="Arial" panose="020B0604020202020204" pitchFamily="34" charset="0"/>
                <a:cs typeface="Arial" panose="020B0604020202020204" pitchFamily="34" charset="0"/>
              </a:rPr>
              <a:t>- ohraniti se morajo najmanj temelji ali kletni zidovi obstoječega objekta, </a:t>
            </a:r>
          </a:p>
          <a:p>
            <a:pPr marL="0" indent="0" algn="just">
              <a:buNone/>
            </a:pPr>
            <a:r>
              <a:rPr lang="sl-SI" sz="2200" dirty="0">
                <a:solidFill>
                  <a:srgbClr val="0070C0"/>
                </a:solidFill>
                <a:latin typeface="Arial" panose="020B0604020202020204" pitchFamily="34" charset="0"/>
                <a:cs typeface="Arial" panose="020B0604020202020204" pitchFamily="34" charset="0"/>
              </a:rPr>
              <a:t>- gabariti objekta se praviloma ne povečajo, lahko pa se zmanjšajo. </a:t>
            </a: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363538" indent="-363538"/>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12</a:t>
            </a:fld>
            <a:endParaRPr lang="sl-SI"/>
          </a:p>
        </p:txBody>
      </p:sp>
    </p:spTree>
    <p:extLst>
      <p:ext uri="{BB962C8B-B14F-4D97-AF65-F5344CB8AC3E}">
        <p14:creationId xmlns:p14="http://schemas.microsoft.com/office/powerpoint/2010/main" val="13595877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4100"/>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Gradnja</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949244"/>
            <a:ext cx="8784976" cy="5648107"/>
          </a:xfrm>
        </p:spPr>
        <p:txBody>
          <a:bodyPr>
            <a:noAutofit/>
          </a:bodyPr>
          <a:lstStyle/>
          <a:p>
            <a:pPr marL="363538" indent="-363538"/>
            <a:r>
              <a:rPr lang="sl-SI" sz="2200" dirty="0">
                <a:latin typeface="Arial" panose="020B0604020202020204" pitchFamily="34" charset="0"/>
                <a:cs typeface="Arial" panose="020B0604020202020204" pitchFamily="34" charset="0"/>
              </a:rPr>
              <a:t>Za ureditev zahtevnih ali manj zahtevnih objektov se predloži:</a:t>
            </a:r>
          </a:p>
          <a:p>
            <a:pPr marL="648000">
              <a:buFontTx/>
              <a:buChar char="-"/>
            </a:pPr>
            <a:r>
              <a:rPr lang="sl-SI" sz="2200" dirty="0">
                <a:solidFill>
                  <a:srgbClr val="0070C0"/>
                </a:solidFill>
                <a:latin typeface="Arial" panose="020B0604020202020204" pitchFamily="34" charset="0"/>
                <a:cs typeface="Arial" panose="020B0604020202020204" pitchFamily="34" charset="0"/>
              </a:rPr>
              <a:t>veljavno</a:t>
            </a:r>
            <a:r>
              <a:rPr lang="sl-SI" sz="2200" dirty="0">
                <a:latin typeface="Arial" panose="020B0604020202020204" pitchFamily="34" charset="0"/>
                <a:cs typeface="Arial" panose="020B0604020202020204" pitchFamily="34" charset="0"/>
              </a:rPr>
              <a:t> pravnomočno gradbeno dovoljenje, </a:t>
            </a:r>
            <a:r>
              <a:rPr lang="sl-SI" sz="2200" dirty="0">
                <a:solidFill>
                  <a:srgbClr val="0070C0"/>
                </a:solidFill>
                <a:latin typeface="Arial" panose="020B0604020202020204" pitchFamily="34" charset="0"/>
                <a:cs typeface="Arial" panose="020B0604020202020204" pitchFamily="34" charset="0"/>
              </a:rPr>
              <a:t>brez projektne dokumentacije za pridobitev mnenj in GD</a:t>
            </a:r>
            <a:r>
              <a:rPr lang="sl-SI" sz="2200" dirty="0">
                <a:latin typeface="Arial" panose="020B0604020202020204" pitchFamily="34" charset="0"/>
                <a:cs typeface="Arial" panose="020B0604020202020204" pitchFamily="34" charset="0"/>
              </a:rPr>
              <a:t>, </a:t>
            </a:r>
            <a:r>
              <a:rPr lang="sl-SI" sz="2200" dirty="0">
                <a:solidFill>
                  <a:srgbClr val="0070C0"/>
                </a:solidFill>
                <a:latin typeface="Arial" panose="020B0604020202020204" pitchFamily="34" charset="0"/>
                <a:cs typeface="Arial" panose="020B0604020202020204" pitchFamily="34" charset="0"/>
              </a:rPr>
              <a:t>in</a:t>
            </a:r>
          </a:p>
          <a:p>
            <a:pPr marL="648000">
              <a:buFontTx/>
              <a:buChar char="-"/>
            </a:pPr>
            <a:r>
              <a:rPr lang="sl-SI" sz="2200" dirty="0">
                <a:solidFill>
                  <a:srgbClr val="0070C0"/>
                </a:solidFill>
                <a:latin typeface="Arial" panose="020B0604020202020204" pitchFamily="34" charset="0"/>
                <a:cs typeface="Arial" panose="020B0604020202020204" pitchFamily="34" charset="0"/>
              </a:rPr>
              <a:t>PZI</a:t>
            </a:r>
            <a:r>
              <a:rPr lang="sl-SI" sz="2200" dirty="0">
                <a:latin typeface="Arial" panose="020B0604020202020204" pitchFamily="34" charset="0"/>
                <a:cs typeface="Arial" panose="020B0604020202020204" pitchFamily="34" charset="0"/>
              </a:rPr>
              <a:t>, ter </a:t>
            </a:r>
          </a:p>
          <a:p>
            <a:pPr marL="648000">
              <a:buFontTx/>
              <a:buChar char="-"/>
            </a:pPr>
            <a:r>
              <a:rPr lang="sv-SE" sz="2200" dirty="0">
                <a:solidFill>
                  <a:srgbClr val="0070C0"/>
                </a:solidFill>
                <a:latin typeface="Arial" panose="020B0604020202020204" pitchFamily="34" charset="0"/>
                <a:cs typeface="Arial" panose="020B0604020202020204" pitchFamily="34" charset="0"/>
              </a:rPr>
              <a:t>ter popis del in projektantski predračun</a:t>
            </a:r>
            <a:r>
              <a:rPr lang="sl-SI" sz="2200" dirty="0">
                <a:latin typeface="Arial" panose="020B0604020202020204" pitchFamily="34" charset="0"/>
                <a:cs typeface="Arial" panose="020B0604020202020204" pitchFamily="34" charset="0"/>
              </a:rPr>
              <a:t>. </a:t>
            </a:r>
          </a:p>
          <a:p>
            <a:pPr marL="363538" indent="-363538"/>
            <a:r>
              <a:rPr lang="sl-SI" sz="2200" dirty="0">
                <a:solidFill>
                  <a:srgbClr val="0070C0"/>
                </a:solidFill>
                <a:latin typeface="Arial" panose="020B0604020202020204" pitchFamily="34" charset="0"/>
                <a:cs typeface="Arial" panose="020B0604020202020204" pitchFamily="34" charset="0"/>
              </a:rPr>
              <a:t>Za ureditev nezahtevnih objektov se predloži veljavno pravnomočno gradbeno dovoljenje za nezahtevni objekt</a:t>
            </a:r>
            <a:r>
              <a:rPr lang="sl-SI" sz="2200" dirty="0">
                <a:latin typeface="Arial" panose="020B0604020202020204" pitchFamily="34" charset="0"/>
                <a:cs typeface="Arial" panose="020B0604020202020204" pitchFamily="34" charset="0"/>
              </a:rPr>
              <a:t>.</a:t>
            </a:r>
          </a:p>
          <a:p>
            <a:pPr marL="0" indent="0">
              <a:buNone/>
            </a:pPr>
            <a:r>
              <a:rPr lang="sl-SI" sz="2200" dirty="0">
                <a:solidFill>
                  <a:srgbClr val="0070C0"/>
                </a:solidFill>
                <a:latin typeface="Arial" panose="020B0604020202020204" pitchFamily="34" charset="0"/>
                <a:cs typeface="Arial" panose="020B0604020202020204" pitchFamily="34" charset="0"/>
              </a:rPr>
              <a:t>Priloge se lahko predložijo na elektronskem nosilcu.</a:t>
            </a:r>
          </a:p>
          <a:p>
            <a:pPr marL="0" indent="0">
              <a:buNone/>
            </a:pPr>
            <a:endParaRPr lang="sl-SI" sz="2200" dirty="0">
              <a:solidFill>
                <a:srgbClr val="0070C0"/>
              </a:solidFill>
              <a:latin typeface="Arial" panose="020B0604020202020204" pitchFamily="34" charset="0"/>
              <a:cs typeface="Arial" panose="020B0604020202020204" pitchFamily="34" charset="0"/>
            </a:endParaRPr>
          </a:p>
          <a:p>
            <a:pPr marL="363538" indent="-363538"/>
            <a:r>
              <a:rPr lang="sl-SI" sz="2200" dirty="0">
                <a:solidFill>
                  <a:srgbClr val="0070C0"/>
                </a:solidFill>
                <a:latin typeface="Arial" panose="020B0604020202020204" pitchFamily="34" charset="0"/>
                <a:cs typeface="Arial" panose="020B0604020202020204" pitchFamily="34" charset="0"/>
              </a:rPr>
              <a:t>Če gre za naložbo v ureditev enostavnih objektov, ki so varovani na podlagi predpisov o varstvu kulturne dediščine, ali se enostavni objekt postavlja na območje, ki je varovano na podlagi predpisov o varstvu kulturne dediščine, mora vlogi na javni razpis priložiti soglasje za poseg v skladu s predpisom, ki ureja varstvo kulturne dediščine.</a:t>
            </a:r>
          </a:p>
          <a:p>
            <a:pPr marL="0" indent="0">
              <a:buNone/>
            </a:pPr>
            <a:endParaRPr lang="sl-SI" sz="2200" dirty="0">
              <a:solidFill>
                <a:srgbClr val="0070C0"/>
              </a:solidFill>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13</a:t>
            </a:fld>
            <a:endParaRPr lang="sl-SI"/>
          </a:p>
        </p:txBody>
      </p:sp>
    </p:spTree>
    <p:extLst>
      <p:ext uri="{BB962C8B-B14F-4D97-AF65-F5344CB8AC3E}">
        <p14:creationId xmlns:p14="http://schemas.microsoft.com/office/powerpoint/2010/main" val="42275958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4100"/>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Oprema</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949244"/>
            <a:ext cx="8784976" cy="5648107"/>
          </a:xfrm>
        </p:spPr>
        <p:txBody>
          <a:bodyPr>
            <a:noAutofit/>
          </a:bodyPr>
          <a:lstStyle/>
          <a:p>
            <a:pPr marL="363538" indent="-363538"/>
            <a:r>
              <a:rPr lang="sl-SI" sz="2200" dirty="0">
                <a:solidFill>
                  <a:srgbClr val="0070C0"/>
                </a:solidFill>
                <a:latin typeface="Arial" panose="020B0604020202020204" pitchFamily="34" charset="0"/>
                <a:cs typeface="Arial" panose="020B0604020202020204" pitchFamily="34" charset="0"/>
              </a:rPr>
              <a:t>Če gre za naložbo v nakup opreme za obstoječi objekt, ki je zahtevni ali manj zahtevni objekt, mora predložiti: </a:t>
            </a:r>
          </a:p>
          <a:p>
            <a:pPr marL="648000">
              <a:buFontTx/>
              <a:buChar char="-"/>
            </a:pPr>
            <a:r>
              <a:rPr lang="sl-SI" sz="2200" dirty="0">
                <a:solidFill>
                  <a:srgbClr val="0070C0"/>
                </a:solidFill>
                <a:latin typeface="Arial" panose="020B0604020202020204" pitchFamily="34" charset="0"/>
                <a:cs typeface="Arial" panose="020B0604020202020204" pitchFamily="34" charset="0"/>
              </a:rPr>
              <a:t>veljavno pravnomočno gradbeno dovoljenje, brez projektne dokumentacije za pridobitev mnenj in gradbenega dovoljenja, ali</a:t>
            </a:r>
          </a:p>
          <a:p>
            <a:pPr marL="648000">
              <a:buFontTx/>
              <a:buChar char="-"/>
            </a:pPr>
            <a:r>
              <a:rPr lang="sl-SI" sz="2200" dirty="0">
                <a:solidFill>
                  <a:srgbClr val="0070C0"/>
                </a:solidFill>
                <a:latin typeface="Arial" panose="020B0604020202020204" pitchFamily="34" charset="0"/>
                <a:cs typeface="Arial" panose="020B0604020202020204" pitchFamily="34" charset="0"/>
              </a:rPr>
              <a:t>uporabno dovoljenje. </a:t>
            </a:r>
          </a:p>
          <a:p>
            <a:pPr marL="363538" indent="-363538"/>
            <a:r>
              <a:rPr lang="sl-SI" sz="2200" dirty="0">
                <a:solidFill>
                  <a:srgbClr val="0070C0"/>
                </a:solidFill>
                <a:latin typeface="Arial" panose="020B0604020202020204" pitchFamily="34" charset="0"/>
                <a:cs typeface="Arial" panose="020B0604020202020204" pitchFamily="34" charset="0"/>
              </a:rPr>
              <a:t>Če gre za naložbo v nakup opreme za obstoječi objekt, ki je nezahtevni objekt, mora predložiti veljavno pravnomočno gradbeno dovoljenje za nezahtevni objekt. </a:t>
            </a:r>
          </a:p>
          <a:p>
            <a:pPr marL="0" indent="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14</a:t>
            </a:fld>
            <a:endParaRPr lang="sl-SI"/>
          </a:p>
        </p:txBody>
      </p:sp>
    </p:spTree>
    <p:extLst>
      <p:ext uri="{BB962C8B-B14F-4D97-AF65-F5344CB8AC3E}">
        <p14:creationId xmlns:p14="http://schemas.microsoft.com/office/powerpoint/2010/main" val="30716177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3" cstate="print"/>
          <a:srcRect/>
          <a:stretch>
            <a:fillRect/>
          </a:stretch>
        </p:blipFill>
        <p:spPr bwMode="auto">
          <a:xfrm>
            <a:off x="0" y="27474"/>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Upravičenci</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323528" y="836712"/>
            <a:ext cx="8424936" cy="5884763"/>
          </a:xfrm>
        </p:spPr>
        <p:txBody>
          <a:bodyPr>
            <a:noAutofit/>
          </a:bodyPr>
          <a:lstStyle/>
          <a:p>
            <a:pPr marL="363538" indent="-363538" algn="just"/>
            <a:r>
              <a:rPr lang="sl-SI" sz="2200" dirty="0">
                <a:latin typeface="Arial" panose="020B0604020202020204" pitchFamily="34" charset="0"/>
                <a:cs typeface="Arial" panose="020B0604020202020204" pitchFamily="34" charset="0"/>
              </a:rPr>
              <a:t>Upravičenec je lahko: </a:t>
            </a:r>
          </a:p>
          <a:p>
            <a:pPr marL="0" indent="361950">
              <a:buNone/>
            </a:pPr>
            <a:r>
              <a:rPr lang="sl-SI" sz="2200" dirty="0">
                <a:latin typeface="Arial" panose="020B0604020202020204" pitchFamily="34" charset="0"/>
                <a:cs typeface="Arial" panose="020B0604020202020204" pitchFamily="34" charset="0"/>
              </a:rPr>
              <a:t>a) nosilec kmetije,</a:t>
            </a:r>
          </a:p>
          <a:p>
            <a:pPr marL="0" indent="361950">
              <a:buNone/>
            </a:pPr>
            <a:r>
              <a:rPr lang="sl-SI" sz="2200" dirty="0">
                <a:latin typeface="Arial" panose="020B0604020202020204" pitchFamily="34" charset="0"/>
                <a:cs typeface="Arial" panose="020B0604020202020204" pitchFamily="34" charset="0"/>
              </a:rPr>
              <a:t>b) nosilec dopolnilne dejavnosti na kmetiji, ki ni nosilec kmetije,</a:t>
            </a:r>
          </a:p>
          <a:p>
            <a:pPr marL="0" indent="361950">
              <a:buNone/>
            </a:pPr>
            <a:r>
              <a:rPr lang="sl-SI" sz="2200" dirty="0">
                <a:latin typeface="Arial" panose="020B0604020202020204" pitchFamily="34" charset="0"/>
                <a:cs typeface="Arial" panose="020B0604020202020204" pitchFamily="34" charset="0"/>
              </a:rPr>
              <a:t>c) samostojni podjetnik posameznik,</a:t>
            </a:r>
          </a:p>
          <a:p>
            <a:pPr marL="0" indent="361950">
              <a:buNone/>
            </a:pPr>
            <a:r>
              <a:rPr lang="sl-SI" sz="2200" dirty="0">
                <a:latin typeface="Arial" panose="020B0604020202020204" pitchFamily="34" charset="0"/>
                <a:cs typeface="Arial" panose="020B0604020202020204" pitchFamily="34" charset="0"/>
              </a:rPr>
              <a:t>č) zadruga,</a:t>
            </a:r>
          </a:p>
          <a:p>
            <a:pPr marL="0" indent="361950">
              <a:buNone/>
            </a:pPr>
            <a:r>
              <a:rPr lang="sl-SI" sz="2200" dirty="0">
                <a:latin typeface="Arial" panose="020B0604020202020204" pitchFamily="34" charset="0"/>
                <a:cs typeface="Arial" panose="020B0604020202020204" pitchFamily="34" charset="0"/>
              </a:rPr>
              <a:t>d) zavod,</a:t>
            </a:r>
          </a:p>
          <a:p>
            <a:pPr marL="0" indent="361950">
              <a:buNone/>
            </a:pPr>
            <a:r>
              <a:rPr lang="sl-SI" sz="2200" dirty="0">
                <a:latin typeface="Arial" panose="020B0604020202020204" pitchFamily="34" charset="0"/>
                <a:cs typeface="Arial" panose="020B0604020202020204" pitchFamily="34" charset="0"/>
              </a:rPr>
              <a:t>e) gospodarska družba.</a:t>
            </a:r>
          </a:p>
          <a:p>
            <a:pPr marL="0" indent="361950">
              <a:buNone/>
            </a:pPr>
            <a:endParaRPr lang="sl-SI" sz="2200" dirty="0">
              <a:latin typeface="Arial" panose="020B0604020202020204" pitchFamily="34" charset="0"/>
              <a:cs typeface="Arial" panose="020B0604020202020204" pitchFamily="34" charset="0"/>
            </a:endParaRPr>
          </a:p>
          <a:p>
            <a:pPr marL="0" indent="36195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15</a:t>
            </a:fld>
            <a:endParaRPr lang="sl-SI"/>
          </a:p>
        </p:txBody>
      </p:sp>
      <p:graphicFrame>
        <p:nvGraphicFramePr>
          <p:cNvPr id="10" name="Predmet 9">
            <a:extLst>
              <a:ext uri="{FF2B5EF4-FFF2-40B4-BE49-F238E27FC236}">
                <a16:creationId xmlns:a16="http://schemas.microsoft.com/office/drawing/2014/main" id="{F2DEDA8F-22CC-4E6F-A265-CCEBE935C653}"/>
              </a:ext>
            </a:extLst>
          </p:cNvPr>
          <p:cNvGraphicFramePr>
            <a:graphicFrameLocks noChangeAspect="1"/>
          </p:cNvGraphicFramePr>
          <p:nvPr>
            <p:extLst>
              <p:ext uri="{D42A27DB-BD31-4B8C-83A1-F6EECF244321}">
                <p14:modId xmlns:p14="http://schemas.microsoft.com/office/powerpoint/2010/main" val="3224021827"/>
              </p:ext>
            </p:extLst>
          </p:nvPr>
        </p:nvGraphicFramePr>
        <p:xfrm>
          <a:off x="539552" y="3789039"/>
          <a:ext cx="8424935" cy="2932435"/>
        </p:xfrm>
        <a:graphic>
          <a:graphicData uri="http://schemas.openxmlformats.org/presentationml/2006/ole">
            <mc:AlternateContent xmlns:mc="http://schemas.openxmlformats.org/markup-compatibility/2006">
              <mc:Choice xmlns:v="urn:schemas-microsoft-com:vml" Requires="v">
                <p:oleObj spid="_x0000_s1111" name="Document" r:id="rId4" imgW="5756309" imgH="1662598" progId="Word.Document.12">
                  <p:embed/>
                </p:oleObj>
              </mc:Choice>
              <mc:Fallback>
                <p:oleObj name="Document" r:id="rId4" imgW="5756309" imgH="1662598" progId="Word.Document.12">
                  <p:embed/>
                  <p:pic>
                    <p:nvPicPr>
                      <p:cNvPr id="0" name=""/>
                      <p:cNvPicPr/>
                      <p:nvPr/>
                    </p:nvPicPr>
                    <p:blipFill>
                      <a:blip r:embed="rId5"/>
                      <a:stretch>
                        <a:fillRect/>
                      </a:stretch>
                    </p:blipFill>
                    <p:spPr>
                      <a:xfrm>
                        <a:off x="539552" y="3789039"/>
                        <a:ext cx="8424935" cy="2932435"/>
                      </a:xfrm>
                      <a:prstGeom prst="rect">
                        <a:avLst/>
                      </a:prstGeom>
                    </p:spPr>
                  </p:pic>
                </p:oleObj>
              </mc:Fallback>
            </mc:AlternateContent>
          </a:graphicData>
        </a:graphic>
      </p:graphicFrame>
    </p:spTree>
    <p:extLst>
      <p:ext uri="{BB962C8B-B14F-4D97-AF65-F5344CB8AC3E}">
        <p14:creationId xmlns:p14="http://schemas.microsoft.com/office/powerpoint/2010/main" val="16614354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27474"/>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Upravičenci</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323528" y="836712"/>
            <a:ext cx="8424936" cy="5884763"/>
          </a:xfrm>
        </p:spPr>
        <p:txBody>
          <a:bodyPr>
            <a:noAutofit/>
          </a:bodyPr>
          <a:lstStyle/>
          <a:p>
            <a:pPr marL="363538" indent="-363538" algn="just"/>
            <a:r>
              <a:rPr lang="sl-SI" sz="2200" dirty="0">
                <a:latin typeface="Arial" panose="020B0604020202020204" pitchFamily="34" charset="0"/>
                <a:cs typeface="Arial" panose="020B0604020202020204" pitchFamily="34" charset="0"/>
              </a:rPr>
              <a:t>Mladi kmet  (višji delež podpore 20 %) je fizična oseba, ki je: </a:t>
            </a:r>
          </a:p>
          <a:p>
            <a:pPr>
              <a:buFontTx/>
              <a:buChar char="-"/>
            </a:pPr>
            <a:r>
              <a:rPr lang="sl-SI" sz="2200" dirty="0">
                <a:solidFill>
                  <a:schemeClr val="tx1">
                    <a:lumMod val="95000"/>
                    <a:lumOff val="5000"/>
                  </a:schemeClr>
                </a:solidFill>
                <a:latin typeface="Arial" panose="020B0604020202020204" pitchFamily="34" charset="0"/>
                <a:cs typeface="Arial" panose="020B0604020202020204" pitchFamily="34" charset="0"/>
              </a:rPr>
              <a:t>prvič vpisana kot nosilec kmetijskega gospodarstva v RKG v obdobju pet let pred oddajo vloge in je ob oddaji vloge stara od 18 let do vključno 40 let in </a:t>
            </a:r>
          </a:p>
          <a:p>
            <a:pPr>
              <a:buFontTx/>
              <a:buChar char="-"/>
            </a:pPr>
            <a:r>
              <a:rPr lang="sl-SI" sz="2200" dirty="0">
                <a:solidFill>
                  <a:schemeClr val="tx1">
                    <a:lumMod val="95000"/>
                    <a:lumOff val="5000"/>
                  </a:schemeClr>
                </a:solidFill>
                <a:latin typeface="Arial" panose="020B0604020202020204" pitchFamily="34" charset="0"/>
                <a:cs typeface="Arial" panose="020B0604020202020204" pitchFamily="34" charset="0"/>
              </a:rPr>
              <a:t>ima ustrezno poklicno znanje in usposobljenost v skladu s pomočjo za zagon dejavnosti za mlade kmete iz PRP.</a:t>
            </a:r>
          </a:p>
          <a:p>
            <a:pPr marL="363538" indent="-363538" algn="just"/>
            <a:endParaRPr lang="sl-SI" sz="2200" dirty="0">
              <a:latin typeface="Arial" panose="020B0604020202020204" pitchFamily="34" charset="0"/>
              <a:cs typeface="Arial" panose="020B0604020202020204" pitchFamily="34" charset="0"/>
            </a:endParaRPr>
          </a:p>
          <a:p>
            <a:pPr marL="363538" indent="-363538" algn="just"/>
            <a:r>
              <a:rPr lang="sl-SI" sz="2200" dirty="0">
                <a:latin typeface="Arial" panose="020B0604020202020204" pitchFamily="34" charset="0"/>
                <a:cs typeface="Arial" panose="020B0604020202020204" pitchFamily="34" charset="0"/>
              </a:rPr>
              <a:t>Za mladega kmeta šteje tudi pravna oseba, ki je nosilec KMG in izključni lastnik vseh nepremičnin, ki sestavljajo KMG pri čemer nadzor nad to pravno osebo izvaja fizična oseba. </a:t>
            </a:r>
          </a:p>
          <a:p>
            <a:pPr marL="363538" indent="-363538" algn="just"/>
            <a:r>
              <a:rPr lang="sl-SI" sz="2200" dirty="0">
                <a:latin typeface="Arial" panose="020B0604020202020204" pitchFamily="34" charset="0"/>
                <a:cs typeface="Arial" panose="020B0604020202020204" pitchFamily="34" charset="0"/>
              </a:rPr>
              <a:t>Pogoj glede nadzora nad pravno osebo izpolnjen, če je fizična oseba v obdobju petih let pred vložitvijo vloge prvič postala član poslovodstva in ima v tem obdobju vsaj 50 % glasovalnih pravic. </a:t>
            </a:r>
          </a:p>
          <a:p>
            <a:pPr marL="0" indent="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16</a:t>
            </a:fld>
            <a:endParaRPr lang="sl-SI"/>
          </a:p>
        </p:txBody>
      </p:sp>
    </p:spTree>
    <p:extLst>
      <p:ext uri="{BB962C8B-B14F-4D97-AF65-F5344CB8AC3E}">
        <p14:creationId xmlns:p14="http://schemas.microsoft.com/office/powerpoint/2010/main" val="5751074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27474"/>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Upravičenci</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323528" y="836712"/>
            <a:ext cx="8424936" cy="5884763"/>
          </a:xfrm>
        </p:spPr>
        <p:txBody>
          <a:bodyPr>
            <a:noAutofit/>
          </a:bodyPr>
          <a:lstStyle/>
          <a:p>
            <a:pPr marL="363538" indent="-363538" algn="just"/>
            <a:r>
              <a:rPr lang="sl-SI" sz="2200" dirty="0">
                <a:latin typeface="Arial" panose="020B0604020202020204" pitchFamily="34" charset="0"/>
                <a:cs typeface="Arial" panose="020B0604020202020204" pitchFamily="34" charset="0"/>
              </a:rPr>
              <a:t>Upravičenec mora v koledarskem letu pred oddajo vloge na javni razpis iz poslovanja ustvariti primeren prihodek, ki mu omogoča dolgoročno sposobnost preživetja. Kot primeren prihodek se šteje prihodek v višini minimalne plače na zaposlenega v Republiki Sloveniji na polnovredno delovno moč v letu 2018, ki je </a:t>
            </a:r>
            <a:r>
              <a:rPr lang="sl-SI" sz="2200" dirty="0">
                <a:solidFill>
                  <a:srgbClr val="0070C0"/>
                </a:solidFill>
                <a:latin typeface="Arial" panose="020B0604020202020204" pitchFamily="34" charset="0"/>
                <a:cs typeface="Arial" panose="020B0604020202020204" pitchFamily="34" charset="0"/>
              </a:rPr>
              <a:t>10.113,48</a:t>
            </a:r>
            <a:r>
              <a:rPr lang="sl-SI" sz="2200" dirty="0">
                <a:latin typeface="Arial" panose="020B0604020202020204" pitchFamily="34" charset="0"/>
                <a:cs typeface="Arial" panose="020B0604020202020204" pitchFamily="34" charset="0"/>
              </a:rPr>
              <a:t> EUR. </a:t>
            </a:r>
          </a:p>
          <a:p>
            <a:pPr marL="363538" indent="-363538" algn="just"/>
            <a:r>
              <a:rPr lang="sl-SI" sz="2200" dirty="0">
                <a:latin typeface="Arial" panose="020B0604020202020204" pitchFamily="34" charset="0"/>
                <a:cs typeface="Arial" panose="020B0604020202020204" pitchFamily="34" charset="0"/>
              </a:rPr>
              <a:t>Ta pogoj se ne uporablja za nosilca majhne kmetije. </a:t>
            </a:r>
          </a:p>
          <a:p>
            <a:pPr marL="363538" indent="-363538" algn="just"/>
            <a:endParaRPr lang="sl-SI" sz="2200" dirty="0">
              <a:latin typeface="Arial" panose="020B0604020202020204" pitchFamily="34" charset="0"/>
              <a:cs typeface="Arial" panose="020B0604020202020204" pitchFamily="34" charset="0"/>
            </a:endParaRPr>
          </a:p>
          <a:p>
            <a:pPr marL="363538" indent="-363538" algn="just"/>
            <a:r>
              <a:rPr lang="sl-SI" sz="2200" dirty="0">
                <a:latin typeface="Arial" panose="020B0604020202020204" pitchFamily="34" charset="0"/>
                <a:cs typeface="Arial" panose="020B0604020202020204" pitchFamily="34" charset="0"/>
              </a:rPr>
              <a:t>Zahteva se dovoljenje za opravljanje dopolnilne dejavnosti na </a:t>
            </a:r>
            <a:r>
              <a:rPr lang="sl-SI" sz="2200" dirty="0">
                <a:solidFill>
                  <a:schemeClr val="tx1">
                    <a:lumMod val="95000"/>
                    <a:lumOff val="5000"/>
                  </a:schemeClr>
                </a:solidFill>
                <a:latin typeface="Arial" panose="020B0604020202020204" pitchFamily="34" charset="0"/>
                <a:cs typeface="Arial" panose="020B0604020202020204" pitchFamily="34" charset="0"/>
              </a:rPr>
              <a:t>kmetiji, razen če gre za naložbe v trženje kmetijskih proizvodov iz lastne pridelave. </a:t>
            </a:r>
          </a:p>
          <a:p>
            <a:pPr marL="0" indent="0">
              <a:buNone/>
            </a:pPr>
            <a:endParaRPr lang="sl-SI" sz="2200" dirty="0">
              <a:latin typeface="Arial" panose="020B0604020202020204" pitchFamily="34" charset="0"/>
              <a:cs typeface="Arial" panose="020B0604020202020204" pitchFamily="34" charset="0"/>
            </a:endParaRPr>
          </a:p>
          <a:p>
            <a:pPr marL="0" indent="0">
              <a:buNone/>
            </a:pPr>
            <a:r>
              <a:rPr lang="sl-SI" sz="2200" dirty="0">
                <a:latin typeface="Arial" panose="020B0604020202020204" pitchFamily="34" charset="0"/>
                <a:cs typeface="Arial" panose="020B0604020202020204" pitchFamily="34" charset="0"/>
              </a:rPr>
              <a:t>Zahtevajo se podatki iz zadnjega izkaza poslovnega izida oziroma iz zadnjih standardnih rezultatov FADN. </a:t>
            </a:r>
          </a:p>
          <a:p>
            <a:pPr marL="0" indent="0">
              <a:buNone/>
            </a:pPr>
            <a:r>
              <a:rPr lang="sl-SI" sz="2200" dirty="0">
                <a:latin typeface="Arial" panose="020B0604020202020204" pitchFamily="34" charset="0"/>
                <a:cs typeface="Arial" panose="020B0604020202020204" pitchFamily="34" charset="0"/>
              </a:rPr>
              <a:t>Oddaja bilanc za leto 2018 na FURS in AJPES je možna od začetka tega leta - konec marca je skrajni rok!</a:t>
            </a:r>
          </a:p>
          <a:p>
            <a:pPr marL="0" indent="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17</a:t>
            </a:fld>
            <a:endParaRPr lang="sl-SI"/>
          </a:p>
        </p:txBody>
      </p:sp>
    </p:spTree>
    <p:extLst>
      <p:ext uri="{BB962C8B-B14F-4D97-AF65-F5344CB8AC3E}">
        <p14:creationId xmlns:p14="http://schemas.microsoft.com/office/powerpoint/2010/main" val="41054136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27474"/>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Velikost naložbe</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323528" y="964363"/>
            <a:ext cx="8424936" cy="5757112"/>
          </a:xfrm>
        </p:spPr>
        <p:txBody>
          <a:bodyPr>
            <a:noAutofit/>
          </a:bodyPr>
          <a:lstStyle/>
          <a:p>
            <a:pPr marL="363538" indent="-363538" algn="just"/>
            <a:r>
              <a:rPr lang="sl-SI" sz="2200" dirty="0">
                <a:latin typeface="Arial" panose="020B0604020202020204" pitchFamily="34" charset="0"/>
                <a:cs typeface="Arial" panose="020B0604020202020204" pitchFamily="34" charset="0"/>
              </a:rPr>
              <a:t>Enostavne naložbe do vključno 200.000 eurov skupne priznane vrednosti naložbe;</a:t>
            </a:r>
          </a:p>
          <a:p>
            <a:pPr marL="363538" indent="-363538" algn="just"/>
            <a:r>
              <a:rPr lang="sl-SI" sz="2200" dirty="0">
                <a:latin typeface="Arial" panose="020B0604020202020204" pitchFamily="34" charset="0"/>
                <a:cs typeface="Arial" panose="020B0604020202020204" pitchFamily="34" charset="0"/>
              </a:rPr>
              <a:t>Zahtevne naložbe nad 200.000 eurov skupne priznane vrednosti naložbe.</a:t>
            </a:r>
          </a:p>
          <a:p>
            <a:pPr marL="363538" indent="-363538" algn="just"/>
            <a:r>
              <a:rPr lang="sl-SI" sz="2200" dirty="0">
                <a:latin typeface="Arial" panose="020B0604020202020204" pitchFamily="34" charset="0"/>
                <a:cs typeface="Arial" panose="020B0604020202020204" pitchFamily="34" charset="0"/>
              </a:rPr>
              <a:t> Priznana vrednost naložbe je vrednost celotne naložbe brez DDV.  </a:t>
            </a:r>
          </a:p>
          <a:p>
            <a:pPr marL="363538" indent="-363538" algn="just"/>
            <a:endParaRPr lang="sl-SI" sz="2200" dirty="0">
              <a:latin typeface="Arial" panose="020B0604020202020204" pitchFamily="34" charset="0"/>
              <a:cs typeface="Arial" panose="020B0604020202020204" pitchFamily="34" charset="0"/>
            </a:endParaRPr>
          </a:p>
          <a:p>
            <a:pPr marL="363538" indent="-363538" algn="just"/>
            <a:r>
              <a:rPr lang="sl-SI" sz="2200" dirty="0">
                <a:latin typeface="Arial" panose="020B0604020202020204" pitchFamily="34" charset="0"/>
                <a:cs typeface="Arial" panose="020B0604020202020204" pitchFamily="34" charset="0"/>
              </a:rPr>
              <a:t>Naložbe, ki jih izvedejo nosilci majhnih kmetij do vključno 50.000 EUR skupne priznane vrednosti. Nosilec kmetije ima v letu 2018 prihodek iz poslovanja, ki je enak ali višji od 4.000 EUR in nižji od ene minimalne plače na zaposlenega v RS v letu 2018 (</a:t>
            </a:r>
            <a:r>
              <a:rPr lang="sl-SI" sz="2200" dirty="0">
                <a:solidFill>
                  <a:srgbClr val="0070C0"/>
                </a:solidFill>
                <a:latin typeface="Arial" panose="020B0604020202020204" pitchFamily="34" charset="0"/>
                <a:cs typeface="Arial" panose="020B0604020202020204" pitchFamily="34" charset="0"/>
              </a:rPr>
              <a:t>10.113,48 </a:t>
            </a:r>
            <a:r>
              <a:rPr lang="sl-SI" sz="2200" dirty="0">
                <a:latin typeface="Arial" panose="020B0604020202020204" pitchFamily="34" charset="0"/>
                <a:cs typeface="Arial" panose="020B0604020202020204" pitchFamily="34" charset="0"/>
              </a:rPr>
              <a:t> EUR) na polnovredno delovno moč. </a:t>
            </a:r>
          </a:p>
          <a:p>
            <a:pPr marL="0" indent="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18</a:t>
            </a:fld>
            <a:endParaRPr lang="sl-SI"/>
          </a:p>
        </p:txBody>
      </p:sp>
    </p:spTree>
    <p:extLst>
      <p:ext uri="{BB962C8B-B14F-4D97-AF65-F5344CB8AC3E}">
        <p14:creationId xmlns:p14="http://schemas.microsoft.com/office/powerpoint/2010/main" val="14937608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20939"/>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Upravičene naložbe</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179512" y="847737"/>
            <a:ext cx="8784976" cy="5873738"/>
          </a:xfrm>
        </p:spPr>
        <p:txBody>
          <a:bodyPr>
            <a:noAutofit/>
          </a:bodyPr>
          <a:lstStyle/>
          <a:p>
            <a:pPr marL="0" indent="0">
              <a:buNone/>
            </a:pPr>
            <a:r>
              <a:rPr lang="sl-SI" sz="2200" u="sng" dirty="0">
                <a:latin typeface="Arial" panose="020B0604020202020204" pitchFamily="34" charset="0"/>
                <a:cs typeface="Arial" panose="020B0604020202020204" pitchFamily="34" charset="0"/>
              </a:rPr>
              <a:t>Do podpore so upravičene naložbe v:</a:t>
            </a:r>
          </a:p>
          <a:p>
            <a:pPr marL="363538" indent="-363538" algn="just">
              <a:buNone/>
            </a:pPr>
            <a:r>
              <a:rPr lang="sl-SI" sz="2200" dirty="0">
                <a:latin typeface="Arial" panose="020B0604020202020204" pitchFamily="34" charset="0"/>
                <a:cs typeface="Arial" panose="020B0604020202020204" pitchFamily="34" charset="0"/>
              </a:rPr>
              <a:t>a) ureditev objektov oziroma nakup opreme za namen predelave kmetijskih proizvodov ali trženja kmetijskih proizvodov,</a:t>
            </a:r>
          </a:p>
          <a:p>
            <a:pPr marL="363538" indent="-363538" algn="just">
              <a:buNone/>
            </a:pPr>
            <a:r>
              <a:rPr lang="sl-SI" sz="2200" dirty="0">
                <a:latin typeface="Arial" panose="020B0604020202020204" pitchFamily="34" charset="0"/>
                <a:cs typeface="Arial" panose="020B0604020202020204" pitchFamily="34" charset="0"/>
              </a:rPr>
              <a:t>b) ureditev skladiščnih kapacitet oziroma nakup opreme za ta namen,</a:t>
            </a:r>
          </a:p>
          <a:p>
            <a:pPr marL="363538" indent="-363538" algn="just">
              <a:buNone/>
            </a:pPr>
            <a:r>
              <a:rPr lang="sl-SI" sz="2200" dirty="0">
                <a:latin typeface="Arial" panose="020B0604020202020204" pitchFamily="34" charset="0"/>
                <a:cs typeface="Arial" panose="020B0604020202020204" pitchFamily="34" charset="0"/>
              </a:rPr>
              <a:t>c) ureditev objektov oziroma nakup opreme za oskrbo z vodo ter posodobitev sistemov za varčno uporabo vode, shranjevanje vode (vsaj 10 m</a:t>
            </a:r>
            <a:r>
              <a:rPr lang="sl-SI" sz="2200" baseline="30000" dirty="0">
                <a:latin typeface="Arial" panose="020B0604020202020204" pitchFamily="34" charset="0"/>
                <a:cs typeface="Arial" panose="020B0604020202020204" pitchFamily="34" charset="0"/>
              </a:rPr>
              <a:t>3</a:t>
            </a:r>
            <a:r>
              <a:rPr lang="sl-SI" sz="2200" dirty="0">
                <a:latin typeface="Arial" panose="020B0604020202020204" pitchFamily="34" charset="0"/>
                <a:cs typeface="Arial" panose="020B0604020202020204" pitchFamily="34" charset="0"/>
              </a:rPr>
              <a:t>), ureditev greznic in čistilnih naprav, ureditev lovilcev maščob oziroma naprav za obdelavo odpadnih voda,</a:t>
            </a:r>
          </a:p>
          <a:p>
            <a:pPr marL="363538" indent="-363538" algn="just">
              <a:buNone/>
            </a:pPr>
            <a:r>
              <a:rPr lang="sl-SI" sz="2200" dirty="0">
                <a:latin typeface="Arial" panose="020B0604020202020204" pitchFamily="34" charset="0"/>
                <a:cs typeface="Arial" panose="020B0604020202020204" pitchFamily="34" charset="0"/>
              </a:rPr>
              <a:t>č) ureditev objektov oziroma nakup opreme za proizvodnjo električne in toplotne energije za potrebe predelave ali trženja kmetijskih proizvodov za lastno porabo </a:t>
            </a:r>
          </a:p>
          <a:p>
            <a:pPr marL="363538" indent="-363538" algn="just">
              <a:buNone/>
            </a:pPr>
            <a:r>
              <a:rPr lang="sl-SI" sz="2200" dirty="0">
                <a:latin typeface="Arial" panose="020B0604020202020204" pitchFamily="34" charset="0"/>
                <a:cs typeface="Arial" panose="020B0604020202020204" pitchFamily="34" charset="0"/>
              </a:rPr>
              <a:t>d) nakup opreme za posodobitev energetsko učinkovitih ogrevalnih sistemov in energetsko varčnejše opreme ter </a:t>
            </a:r>
            <a:r>
              <a:rPr lang="sl-SI" sz="2200" dirty="0" err="1">
                <a:latin typeface="Arial" panose="020B0604020202020204" pitchFamily="34" charset="0"/>
                <a:cs typeface="Arial" panose="020B0604020202020204" pitchFamily="34" charset="0"/>
              </a:rPr>
              <a:t>rekonstr</a:t>
            </a:r>
            <a:r>
              <a:rPr lang="sl-SI" sz="2200" dirty="0">
                <a:latin typeface="Arial" panose="020B0604020202020204" pitchFamily="34" charset="0"/>
                <a:cs typeface="Arial" panose="020B0604020202020204" pitchFamily="34" charset="0"/>
              </a:rPr>
              <a:t>. objektov, ki prispevajo k zmanjšanju toplotnih izgub z uporabo materialov z večjo toplotno </a:t>
            </a:r>
            <a:r>
              <a:rPr lang="sl-SI" sz="2200" dirty="0" err="1">
                <a:latin typeface="Arial" panose="020B0604020202020204" pitchFamily="34" charset="0"/>
                <a:cs typeface="Arial" panose="020B0604020202020204" pitchFamily="34" charset="0"/>
              </a:rPr>
              <a:t>izolativnostjo</a:t>
            </a:r>
            <a:r>
              <a:rPr lang="sl-SI" sz="2200" dirty="0">
                <a:latin typeface="Arial" panose="020B0604020202020204" pitchFamily="34" charset="0"/>
                <a:cs typeface="Arial" panose="020B0604020202020204" pitchFamily="34" charset="0"/>
              </a:rPr>
              <a:t>,</a:t>
            </a:r>
          </a:p>
          <a:p>
            <a:pPr marL="363538" indent="-363538" algn="just">
              <a:buNone/>
            </a:pPr>
            <a:r>
              <a:rPr lang="sl-SI" sz="2200" dirty="0">
                <a:latin typeface="Arial" panose="020B0604020202020204" pitchFamily="34" charset="0"/>
                <a:cs typeface="Arial" panose="020B0604020202020204" pitchFamily="34" charset="0"/>
              </a:rPr>
              <a:t>e) nakup opreme in naprav, ki povečujejo varnost pri delu.</a:t>
            </a:r>
          </a:p>
          <a:p>
            <a:pPr marL="363538" indent="-363538" algn="just">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19</a:t>
            </a:fld>
            <a:endParaRPr lang="sl-SI"/>
          </a:p>
        </p:txBody>
      </p:sp>
    </p:spTree>
    <p:extLst>
      <p:ext uri="{BB962C8B-B14F-4D97-AF65-F5344CB8AC3E}">
        <p14:creationId xmlns:p14="http://schemas.microsoft.com/office/powerpoint/2010/main" val="1855343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Objava javnega razpisa </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179512" y="836712"/>
            <a:ext cx="8856984" cy="5884763"/>
          </a:xfrm>
        </p:spPr>
        <p:txBody>
          <a:bodyPr>
            <a:noAutofit/>
          </a:bodyPr>
          <a:lstStyle/>
          <a:p>
            <a:pPr marL="363538" indent="-363538"/>
            <a:r>
              <a:rPr lang="sl-SI" sz="2200" dirty="0">
                <a:latin typeface="Arial" panose="020B0604020202020204" pitchFamily="34" charset="0"/>
                <a:cs typeface="Arial" panose="020B0604020202020204" pitchFamily="34" charset="0"/>
              </a:rPr>
              <a:t>5</a:t>
            </a:r>
            <a:r>
              <a:rPr lang="pt-BR" sz="2200" dirty="0">
                <a:latin typeface="Arial" panose="020B0604020202020204" pitchFamily="34" charset="0"/>
                <a:cs typeface="Arial" panose="020B0604020202020204" pitchFamily="34" charset="0"/>
              </a:rPr>
              <a:t>. Javni razpis za podukrep 4.2 </a:t>
            </a:r>
            <a:r>
              <a:rPr lang="sl-SI" sz="2200" dirty="0">
                <a:latin typeface="Arial" panose="020B0604020202020204" pitchFamily="34" charset="0"/>
                <a:cs typeface="Arial" panose="020B0604020202020204" pitchFamily="34" charset="0"/>
              </a:rPr>
              <a:t>je bil objavljen v Uradnem </a:t>
            </a:r>
            <a:r>
              <a:rPr lang="pt-BR" sz="2200" dirty="0">
                <a:latin typeface="Arial" panose="020B0604020202020204" pitchFamily="34" charset="0"/>
                <a:cs typeface="Arial" panose="020B0604020202020204" pitchFamily="34" charset="0"/>
              </a:rPr>
              <a:t>list</a:t>
            </a:r>
            <a:r>
              <a:rPr lang="sl-SI" sz="2200" dirty="0">
                <a:latin typeface="Arial" panose="020B0604020202020204" pitchFamily="34" charset="0"/>
                <a:cs typeface="Arial" panose="020B0604020202020204" pitchFamily="34" charset="0"/>
              </a:rPr>
              <a:t>u</a:t>
            </a:r>
            <a:r>
              <a:rPr lang="pt-BR" sz="2200" dirty="0">
                <a:latin typeface="Arial" panose="020B0604020202020204" pitchFamily="34" charset="0"/>
                <a:cs typeface="Arial" panose="020B0604020202020204" pitchFamily="34" charset="0"/>
              </a:rPr>
              <a:t> RS, št. </a:t>
            </a:r>
            <a:r>
              <a:rPr lang="sl-SI" sz="2200" dirty="0">
                <a:latin typeface="Arial" panose="020B0604020202020204" pitchFamily="34" charset="0"/>
                <a:cs typeface="Arial" panose="020B0604020202020204" pitchFamily="34" charset="0"/>
              </a:rPr>
              <a:t>7</a:t>
            </a:r>
            <a:r>
              <a:rPr lang="pt-BR" sz="2200" dirty="0">
                <a:latin typeface="Arial" panose="020B0604020202020204" pitchFamily="34" charset="0"/>
                <a:cs typeface="Arial" panose="020B0604020202020204" pitchFamily="34" charset="0"/>
              </a:rPr>
              <a:t>/1</a:t>
            </a:r>
            <a:r>
              <a:rPr lang="sl-SI" sz="2200" dirty="0">
                <a:latin typeface="Arial" panose="020B0604020202020204" pitchFamily="34" charset="0"/>
                <a:cs typeface="Arial" panose="020B0604020202020204" pitchFamily="34" charset="0"/>
              </a:rPr>
              <a:t>9</a:t>
            </a:r>
            <a:r>
              <a:rPr lang="pt-BR" sz="2200" dirty="0">
                <a:latin typeface="Arial" panose="020B0604020202020204" pitchFamily="34" charset="0"/>
                <a:cs typeface="Arial" panose="020B0604020202020204" pitchFamily="34" charset="0"/>
              </a:rPr>
              <a:t>, </a:t>
            </a:r>
            <a:r>
              <a:rPr lang="sl-SI" sz="2200" dirty="0">
                <a:latin typeface="Arial" panose="020B0604020202020204" pitchFamily="34" charset="0"/>
                <a:cs typeface="Arial" panose="020B0604020202020204" pitchFamily="34" charset="0"/>
              </a:rPr>
              <a:t>1</a:t>
            </a:r>
            <a:r>
              <a:rPr lang="pt-BR" sz="2200" dirty="0">
                <a:latin typeface="Arial" panose="020B0604020202020204" pitchFamily="34" charset="0"/>
                <a:cs typeface="Arial" panose="020B0604020202020204" pitchFamily="34" charset="0"/>
              </a:rPr>
              <a:t>. </a:t>
            </a:r>
            <a:r>
              <a:rPr lang="sl-SI" sz="2200" dirty="0">
                <a:latin typeface="Arial" panose="020B0604020202020204" pitchFamily="34" charset="0"/>
                <a:cs typeface="Arial" panose="020B0604020202020204" pitchFamily="34" charset="0"/>
              </a:rPr>
              <a:t>2</a:t>
            </a:r>
            <a:r>
              <a:rPr lang="pt-BR" sz="2200" dirty="0">
                <a:latin typeface="Arial" panose="020B0604020202020204" pitchFamily="34" charset="0"/>
                <a:cs typeface="Arial" panose="020B0604020202020204" pitchFamily="34" charset="0"/>
              </a:rPr>
              <a:t>. 201</a:t>
            </a:r>
            <a:r>
              <a:rPr lang="sl-SI" sz="2200" dirty="0">
                <a:latin typeface="Arial" panose="020B0604020202020204" pitchFamily="34" charset="0"/>
                <a:cs typeface="Arial" panose="020B0604020202020204" pitchFamily="34" charset="0"/>
              </a:rPr>
              <a:t>9.</a:t>
            </a:r>
          </a:p>
          <a:p>
            <a:pPr marL="0" indent="0">
              <a:buNone/>
            </a:pPr>
            <a:r>
              <a:rPr lang="sl-SI" sz="1000" dirty="0">
                <a:latin typeface="Arial" panose="020B0604020202020204" pitchFamily="34" charset="0"/>
                <a:cs typeface="Arial" panose="020B0604020202020204" pitchFamily="34" charset="0"/>
              </a:rPr>
              <a:t> </a:t>
            </a:r>
            <a:r>
              <a:rPr lang="sl-SI" sz="2200" dirty="0">
                <a:latin typeface="Arial" panose="020B0604020202020204" pitchFamily="34" charset="0"/>
                <a:cs typeface="Arial" panose="020B0604020202020204" pitchFamily="34" charset="0"/>
              </a:rPr>
              <a:t>Predmet podpore so naložbe v:</a:t>
            </a:r>
          </a:p>
          <a:p>
            <a:pPr marL="715963" indent="-354013">
              <a:buFont typeface="+mj-lt"/>
              <a:buAutoNum type="alphaLcParenR"/>
            </a:pPr>
            <a:r>
              <a:rPr lang="sl-SI" sz="2200" dirty="0">
                <a:latin typeface="Arial" panose="020B0604020202020204" pitchFamily="34" charset="0"/>
                <a:cs typeface="Arial" panose="020B0604020202020204" pitchFamily="34" charset="0"/>
              </a:rPr>
              <a:t>predelavo kmetijskih proizvodov v kmetijske proizvode iz Priloge I. Pogodbe o delovanju Evropske unije, </a:t>
            </a:r>
          </a:p>
          <a:p>
            <a:pPr marL="715963" indent="-354013">
              <a:buFont typeface="+mj-lt"/>
              <a:buAutoNum type="alphaLcParenR"/>
            </a:pPr>
            <a:r>
              <a:rPr lang="sl-SI" sz="2200" dirty="0">
                <a:latin typeface="Arial" panose="020B0604020202020204" pitchFamily="34" charset="0"/>
                <a:cs typeface="Arial" panose="020B0604020202020204" pitchFamily="34" charset="0"/>
              </a:rPr>
              <a:t>predelavo kmetijskih proizvodov v nekmetijske proizvode, </a:t>
            </a:r>
          </a:p>
          <a:p>
            <a:pPr marL="715963" indent="-354013">
              <a:buFont typeface="+mj-lt"/>
              <a:buAutoNum type="alphaLcParenR"/>
            </a:pPr>
            <a:r>
              <a:rPr lang="sl-SI" sz="2200" dirty="0">
                <a:latin typeface="Arial" panose="020B0604020202020204" pitchFamily="34" charset="0"/>
                <a:cs typeface="Arial" panose="020B0604020202020204" pitchFamily="34" charset="0"/>
              </a:rPr>
              <a:t>trženje kmetijskih proizvodov iz lastne pridelave in predelave.</a:t>
            </a:r>
          </a:p>
          <a:p>
            <a:pPr marL="361950" indent="0">
              <a:buNone/>
            </a:pPr>
            <a:endParaRPr lang="sl-SI" sz="1000" dirty="0">
              <a:latin typeface="Arial" panose="020B0604020202020204" pitchFamily="34" charset="0"/>
              <a:cs typeface="Arial" panose="020B0604020202020204" pitchFamily="34" charset="0"/>
            </a:endParaRPr>
          </a:p>
          <a:p>
            <a:pPr marL="363538" indent="-363538"/>
            <a:r>
              <a:rPr lang="sl-SI" sz="2200" dirty="0">
                <a:latin typeface="Arial" panose="020B0604020202020204" pitchFamily="34" charset="0"/>
                <a:cs typeface="Arial" panose="020B0604020202020204" pitchFamily="34" charset="0"/>
              </a:rPr>
              <a:t>Okvirna višina razpisanih sredstev 15 mio EUR, od tega: </a:t>
            </a:r>
          </a:p>
          <a:p>
            <a:pPr>
              <a:buFontTx/>
              <a:buChar char="-"/>
            </a:pPr>
            <a:r>
              <a:rPr lang="sl-SI" sz="2200" dirty="0">
                <a:solidFill>
                  <a:schemeClr val="tx1">
                    <a:lumMod val="95000"/>
                    <a:lumOff val="5000"/>
                  </a:schemeClr>
                </a:solidFill>
                <a:latin typeface="Arial" panose="020B0604020202020204" pitchFamily="34" charset="0"/>
                <a:cs typeface="Arial" panose="020B0604020202020204" pitchFamily="34" charset="0"/>
              </a:rPr>
              <a:t>6 mio EUR za nosilce kmetij ali nosilce dopolnilne dejavnosti na kmetiji, ki niso nosilci kmetije (sklop A) ter</a:t>
            </a:r>
          </a:p>
          <a:p>
            <a:pPr>
              <a:buFontTx/>
              <a:buChar char="-"/>
            </a:pPr>
            <a:r>
              <a:rPr lang="sl-SI" sz="2200" dirty="0">
                <a:solidFill>
                  <a:schemeClr val="tx1">
                    <a:lumMod val="95000"/>
                    <a:lumOff val="5000"/>
                  </a:schemeClr>
                </a:solidFill>
                <a:latin typeface="Arial" panose="020B0604020202020204" pitchFamily="34" charset="0"/>
                <a:cs typeface="Arial" panose="020B0604020202020204" pitchFamily="34" charset="0"/>
              </a:rPr>
              <a:t>9 mio EUR za </a:t>
            </a:r>
            <a:r>
              <a:rPr lang="sl-SI" sz="2200" dirty="0" err="1">
                <a:solidFill>
                  <a:schemeClr val="tx1">
                    <a:lumMod val="95000"/>
                    <a:lumOff val="5000"/>
                  </a:schemeClr>
                </a:solidFill>
                <a:latin typeface="Arial" panose="020B0604020202020204" pitchFamily="34" charset="0"/>
                <a:cs typeface="Arial" panose="020B0604020202020204" pitchFamily="34" charset="0"/>
              </a:rPr>
              <a:t>s.p</a:t>
            </a:r>
            <a:r>
              <a:rPr lang="sl-SI" sz="2200" dirty="0">
                <a:solidFill>
                  <a:schemeClr val="tx1">
                    <a:lumMod val="95000"/>
                    <a:lumOff val="5000"/>
                  </a:schemeClr>
                </a:solidFill>
                <a:latin typeface="Arial" panose="020B0604020202020204" pitchFamily="34" charset="0"/>
                <a:cs typeface="Arial" panose="020B0604020202020204" pitchFamily="34" charset="0"/>
              </a:rPr>
              <a:t>., zadruge, zavode in gospodarske družbe (sklop B).</a:t>
            </a:r>
          </a:p>
          <a:p>
            <a:pPr marL="363538" indent="-363538"/>
            <a:r>
              <a:rPr lang="sl-SI" sz="2200" dirty="0">
                <a:latin typeface="Arial" panose="020B0604020202020204" pitchFamily="34" charset="0"/>
                <a:cs typeface="Arial" panose="020B0604020202020204" pitchFamily="34" charset="0"/>
              </a:rPr>
              <a:t>Vnos vloge v elektronski sistem in vložitev vloge od 25. 2. 2019 do 29. 5. 2019.</a:t>
            </a:r>
          </a:p>
          <a:p>
            <a:pPr marL="363538" indent="-363538"/>
            <a:r>
              <a:rPr lang="sl-SI" sz="2200" dirty="0">
                <a:latin typeface="Arial" panose="020B0604020202020204" pitchFamily="34" charset="0"/>
                <a:cs typeface="Arial" panose="020B0604020202020204" pitchFamily="34" charset="0"/>
              </a:rPr>
              <a:t>Upravičenec lahko vloži več vlog.</a:t>
            </a:r>
          </a:p>
          <a:p>
            <a:pPr marL="363538" indent="-363538"/>
            <a:endParaRPr lang="pt-BR" sz="2200" dirty="0">
              <a:latin typeface="Arial" panose="020B0604020202020204" pitchFamily="34" charset="0"/>
              <a:cs typeface="Arial" panose="020B0604020202020204" pitchFamily="34" charset="0"/>
            </a:endParaRPr>
          </a:p>
          <a:p>
            <a:pPr>
              <a:buFontTx/>
              <a:buChar char="-"/>
            </a:pPr>
            <a:endParaRPr lang="sl-SI" sz="2200" dirty="0">
              <a:solidFill>
                <a:srgbClr val="00B050"/>
              </a:solidFill>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2</a:t>
            </a:fld>
            <a:endParaRPr lang="sl-SI" dirty="0"/>
          </a:p>
        </p:txBody>
      </p:sp>
    </p:spTree>
    <p:extLst>
      <p:ext uri="{BB962C8B-B14F-4D97-AF65-F5344CB8AC3E}">
        <p14:creationId xmlns:p14="http://schemas.microsoft.com/office/powerpoint/2010/main" val="26507747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3" cstate="print"/>
          <a:srcRect/>
          <a:stretch>
            <a:fillRect/>
          </a:stretch>
        </p:blipFill>
        <p:spPr bwMode="auto">
          <a:xfrm>
            <a:off x="0" y="19869"/>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Upravičene naložbe</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796577"/>
            <a:ext cx="8640960" cy="5924897"/>
          </a:xfrm>
        </p:spPr>
        <p:txBody>
          <a:bodyPr>
            <a:noAutofit/>
          </a:bodyPr>
          <a:lstStyle/>
          <a:p>
            <a:pPr marL="539750" indent="-363538" algn="just">
              <a:buNone/>
            </a:pPr>
            <a:r>
              <a:rPr lang="sl-SI" sz="2200" dirty="0">
                <a:latin typeface="Arial" panose="020B0604020202020204" pitchFamily="34" charset="0"/>
                <a:cs typeface="Arial" panose="020B0604020202020204" pitchFamily="34" charset="0"/>
              </a:rPr>
              <a:t>Dodatno: </a:t>
            </a:r>
          </a:p>
          <a:p>
            <a:pPr marL="539750" indent="-363538" algn="just">
              <a:buNone/>
            </a:pPr>
            <a:r>
              <a:rPr lang="sl-SI" sz="2200" dirty="0">
                <a:latin typeface="Arial" panose="020B0604020202020204" pitchFamily="34" charset="0"/>
                <a:cs typeface="Arial" panose="020B0604020202020204" pitchFamily="34" charset="0"/>
              </a:rPr>
              <a:t>Za </a:t>
            </a:r>
            <a:r>
              <a:rPr lang="sl-SI" sz="2200" u="sng" dirty="0">
                <a:latin typeface="Arial" panose="020B0604020202020204" pitchFamily="34" charset="0"/>
                <a:cs typeface="Arial" panose="020B0604020202020204" pitchFamily="34" charset="0"/>
              </a:rPr>
              <a:t>predelavo</a:t>
            </a:r>
            <a:r>
              <a:rPr lang="sl-SI" sz="2200" dirty="0">
                <a:latin typeface="Arial" panose="020B0604020202020204" pitchFamily="34" charset="0"/>
                <a:cs typeface="Arial" panose="020B0604020202020204" pitchFamily="34" charset="0"/>
              </a:rPr>
              <a:t> tudi naložbe v nakup mobilnega predelovalnega obrata in naložbe v obrat za uporabo stranskih proizvodov, ostankov in drugih neživilskih surovin, </a:t>
            </a:r>
            <a:r>
              <a:rPr lang="sl-SI" sz="2200" dirty="0">
                <a:solidFill>
                  <a:srgbClr val="0070C0"/>
                </a:solidFill>
                <a:latin typeface="Arial" panose="020B0604020202020204" pitchFamily="34" charset="0"/>
                <a:cs typeface="Arial" panose="020B0604020202020204" pitchFamily="34" charset="0"/>
              </a:rPr>
              <a:t>pri čemer mora biti mobilni predelovani obrat zaokrožena tehnološka celota, ki omogoča predelavo kmetijskih proizvodov.</a:t>
            </a:r>
          </a:p>
          <a:p>
            <a:pPr marL="539750" indent="-363538" algn="just">
              <a:buNone/>
            </a:pPr>
            <a:r>
              <a:rPr lang="sl-SI" sz="2200" dirty="0">
                <a:latin typeface="Arial" panose="020B0604020202020204" pitchFamily="34" charset="0"/>
                <a:cs typeface="Arial" panose="020B0604020202020204" pitchFamily="34" charset="0"/>
              </a:rPr>
              <a:t>Za </a:t>
            </a:r>
            <a:r>
              <a:rPr lang="sl-SI" sz="2200" u="sng" dirty="0">
                <a:latin typeface="Arial" panose="020B0604020202020204" pitchFamily="34" charset="0"/>
                <a:cs typeface="Arial" panose="020B0604020202020204" pitchFamily="34" charset="0"/>
              </a:rPr>
              <a:t>trženje</a:t>
            </a:r>
            <a:r>
              <a:rPr lang="sl-SI" sz="2200" dirty="0">
                <a:latin typeface="Arial" panose="020B0604020202020204" pitchFamily="34" charset="0"/>
                <a:cs typeface="Arial" panose="020B0604020202020204" pitchFamily="34" charset="0"/>
              </a:rPr>
              <a:t> tudi naložbe v:</a:t>
            </a:r>
          </a:p>
          <a:p>
            <a:pPr>
              <a:buFontTx/>
              <a:buChar char="-"/>
            </a:pPr>
            <a:r>
              <a:rPr lang="sl-SI" sz="2200" dirty="0">
                <a:latin typeface="Arial" panose="020B0604020202020204" pitchFamily="34" charset="0"/>
                <a:cs typeface="Arial" panose="020B0604020202020204" pitchFamily="34" charset="0"/>
              </a:rPr>
              <a:t>ureditev prodajnih in degustacijskih prostorov, </a:t>
            </a:r>
          </a:p>
          <a:p>
            <a:pPr>
              <a:buFontTx/>
              <a:buChar char="-"/>
            </a:pPr>
            <a:r>
              <a:rPr lang="sl-SI" sz="2200" dirty="0">
                <a:latin typeface="Arial" panose="020B0604020202020204" pitchFamily="34" charset="0"/>
                <a:cs typeface="Arial" panose="020B0604020202020204" pitchFamily="34" charset="0"/>
              </a:rPr>
              <a:t>nadgradnjo lastnih mobilnih prodajaln oziroma nakup pripadajoče opreme, </a:t>
            </a:r>
          </a:p>
          <a:p>
            <a:pPr>
              <a:buFontTx/>
              <a:buChar char="-"/>
            </a:pPr>
            <a:r>
              <a:rPr lang="sl-SI" sz="2200" dirty="0">
                <a:latin typeface="Arial" panose="020B0604020202020204" pitchFamily="34" charset="0"/>
                <a:cs typeface="Arial" panose="020B0604020202020204" pitchFamily="34" charset="0"/>
              </a:rPr>
              <a:t>namenske aparate za prodajo ter </a:t>
            </a:r>
          </a:p>
          <a:p>
            <a:pPr>
              <a:buFontTx/>
              <a:buChar char="-"/>
            </a:pPr>
            <a:r>
              <a:rPr lang="sl-SI" sz="2200" dirty="0">
                <a:latin typeface="Arial" panose="020B0604020202020204" pitchFamily="34" charset="0"/>
                <a:cs typeface="Arial" panose="020B0604020202020204" pitchFamily="34" charset="0"/>
              </a:rPr>
              <a:t>opremo </a:t>
            </a:r>
            <a:r>
              <a:rPr lang="sl-SI" sz="2200" dirty="0">
                <a:solidFill>
                  <a:srgbClr val="0070C0"/>
                </a:solidFill>
                <a:latin typeface="Arial" panose="020B0604020202020204" pitchFamily="34" charset="0"/>
                <a:cs typeface="Arial" panose="020B0604020202020204" pitchFamily="34" charset="0"/>
              </a:rPr>
              <a:t>prevoznega sredstva </a:t>
            </a:r>
            <a:r>
              <a:rPr lang="sl-SI" sz="2200" dirty="0">
                <a:latin typeface="Arial" panose="020B0604020202020204" pitchFamily="34" charset="0"/>
                <a:cs typeface="Arial" panose="020B0604020202020204" pitchFamily="34" charset="0"/>
              </a:rPr>
              <a:t>za namen dostave in </a:t>
            </a:r>
            <a:r>
              <a:rPr lang="sl-SI" sz="2200" dirty="0" err="1">
                <a:latin typeface="Arial" panose="020B0604020202020204" pitchFamily="34" charset="0"/>
                <a:cs typeface="Arial" panose="020B0604020202020204" pitchFamily="34" charset="0"/>
              </a:rPr>
              <a:t>ohranj</a:t>
            </a:r>
            <a:r>
              <a:rPr lang="sl-SI" sz="2200" dirty="0">
                <a:latin typeface="Arial" panose="020B0604020202020204" pitchFamily="34" charset="0"/>
                <a:cs typeface="Arial" panose="020B0604020202020204" pitchFamily="34" charset="0"/>
              </a:rPr>
              <a:t>. kvalitete kmet. proizvodov. </a:t>
            </a:r>
          </a:p>
          <a:p>
            <a:pPr>
              <a:buFontTx/>
              <a:buChar char="-"/>
            </a:pPr>
            <a:endParaRPr lang="sl-SI" sz="2200" dirty="0">
              <a:latin typeface="Arial" panose="020B0604020202020204" pitchFamily="34" charset="0"/>
              <a:cs typeface="Arial" panose="020B0604020202020204" pitchFamily="34" charset="0"/>
            </a:endParaRPr>
          </a:p>
          <a:p>
            <a:pPr marL="0" indent="0">
              <a:buNone/>
            </a:pPr>
            <a:r>
              <a:rPr lang="sl-SI" sz="2200" dirty="0">
                <a:latin typeface="Arial" panose="020B0604020202020204" pitchFamily="34" charset="0"/>
                <a:cs typeface="Arial" panose="020B0604020202020204" pitchFamily="34" charset="0"/>
              </a:rPr>
              <a:t>Pripadajoča oprema je npr. stiskalnica, polnilna linija itd.</a:t>
            </a:r>
          </a:p>
        </p:txBody>
      </p:sp>
      <p:sp>
        <p:nvSpPr>
          <p:cNvPr id="5" name="Ograda številke diapozitiva 4"/>
          <p:cNvSpPr>
            <a:spLocks noGrp="1"/>
          </p:cNvSpPr>
          <p:nvPr>
            <p:ph type="sldNum" sz="quarter" idx="12"/>
          </p:nvPr>
        </p:nvSpPr>
        <p:spPr/>
        <p:txBody>
          <a:bodyPr/>
          <a:lstStyle/>
          <a:p>
            <a:fld id="{55814627-7412-4605-A2B8-6A8F5ECD08B1}" type="slidenum">
              <a:rPr lang="sl-SI" smtClean="0"/>
              <a:pPr/>
              <a:t>20</a:t>
            </a:fld>
            <a:endParaRPr lang="sl-SI"/>
          </a:p>
        </p:txBody>
      </p:sp>
    </p:spTree>
    <p:extLst>
      <p:ext uri="{BB962C8B-B14F-4D97-AF65-F5344CB8AC3E}">
        <p14:creationId xmlns:p14="http://schemas.microsoft.com/office/powerpoint/2010/main" val="18725810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Povečanje okoljske učinkovitosti</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908720"/>
            <a:ext cx="8784976" cy="5688632"/>
          </a:xfrm>
        </p:spPr>
        <p:txBody>
          <a:bodyPr>
            <a:noAutofit/>
          </a:bodyPr>
          <a:lstStyle/>
          <a:p>
            <a:pPr marL="0" indent="0">
              <a:buNone/>
            </a:pPr>
            <a:r>
              <a:rPr lang="sl-SI" sz="2200" dirty="0">
                <a:latin typeface="Arial" panose="020B0604020202020204" pitchFamily="34" charset="0"/>
                <a:cs typeface="Arial" panose="020B0604020202020204" pitchFamily="34" charset="0"/>
              </a:rPr>
              <a:t>Naložbe, ki prispevajo k </a:t>
            </a:r>
            <a:r>
              <a:rPr lang="sl-SI" sz="2200" u="sng" dirty="0">
                <a:latin typeface="Arial" panose="020B0604020202020204" pitchFamily="34" charset="0"/>
                <a:cs typeface="Arial" panose="020B0604020202020204" pitchFamily="34" charset="0"/>
              </a:rPr>
              <a:t>povečanju </a:t>
            </a:r>
            <a:r>
              <a:rPr lang="sl-SI" sz="2200" u="sng" dirty="0" err="1">
                <a:latin typeface="Arial" panose="020B0604020202020204" pitchFamily="34" charset="0"/>
                <a:cs typeface="Arial" panose="020B0604020202020204" pitchFamily="34" charset="0"/>
              </a:rPr>
              <a:t>okoljske</a:t>
            </a:r>
            <a:r>
              <a:rPr lang="sl-SI" sz="2200" u="sng" dirty="0">
                <a:latin typeface="Arial" panose="020B0604020202020204" pitchFamily="34" charset="0"/>
                <a:cs typeface="Arial" panose="020B0604020202020204" pitchFamily="34" charset="0"/>
              </a:rPr>
              <a:t> učinkovitosti (5 % višja podpora)</a:t>
            </a:r>
            <a:r>
              <a:rPr lang="sl-SI" sz="2200" dirty="0">
                <a:latin typeface="Arial" panose="020B0604020202020204" pitchFamily="34" charset="0"/>
                <a:cs typeface="Arial" panose="020B0604020202020204" pitchFamily="34" charset="0"/>
              </a:rPr>
              <a:t>, so:</a:t>
            </a:r>
          </a:p>
          <a:p>
            <a:pPr marL="363538" indent="-363538">
              <a:buNone/>
            </a:pPr>
            <a:r>
              <a:rPr lang="sl-SI" sz="2200" b="1" dirty="0">
                <a:solidFill>
                  <a:srgbClr val="00B050"/>
                </a:solidFill>
                <a:latin typeface="Arial" panose="020B0604020202020204" pitchFamily="34" charset="0"/>
                <a:cs typeface="Arial" panose="020B0604020202020204" pitchFamily="34" charset="0"/>
              </a:rPr>
              <a:t>a)</a:t>
            </a:r>
            <a:r>
              <a:rPr lang="sl-SI" sz="2200" dirty="0">
                <a:latin typeface="Arial" panose="020B0604020202020204" pitchFamily="34" charset="0"/>
                <a:cs typeface="Arial" panose="020B0604020202020204" pitchFamily="34" charset="0"/>
              </a:rPr>
              <a:t> ureditev čistilnih naprav,</a:t>
            </a:r>
          </a:p>
          <a:p>
            <a:pPr marL="363538" indent="-363538">
              <a:buNone/>
            </a:pPr>
            <a:r>
              <a:rPr lang="sl-SI" sz="2200" b="1" dirty="0">
                <a:solidFill>
                  <a:srgbClr val="00B050"/>
                </a:solidFill>
                <a:latin typeface="Arial" panose="020B0604020202020204" pitchFamily="34" charset="0"/>
                <a:cs typeface="Arial" panose="020B0604020202020204" pitchFamily="34" charset="0"/>
              </a:rPr>
              <a:t>b)</a:t>
            </a:r>
            <a:r>
              <a:rPr lang="sl-SI" sz="2200" dirty="0">
                <a:latin typeface="Arial" panose="020B0604020202020204" pitchFamily="34" charset="0"/>
                <a:cs typeface="Arial" panose="020B0604020202020204" pitchFamily="34" charset="0"/>
              </a:rPr>
              <a:t> zmanjšanje izpustov in varčevanje z vodo, vključno z uporabo reciklirane vode za tehnološke namene,</a:t>
            </a:r>
          </a:p>
          <a:p>
            <a:pPr marL="363538" indent="-363538">
              <a:buNone/>
            </a:pPr>
            <a:r>
              <a:rPr lang="sl-SI" sz="2200" b="1" dirty="0">
                <a:solidFill>
                  <a:srgbClr val="00B050"/>
                </a:solidFill>
                <a:latin typeface="Arial" panose="020B0604020202020204" pitchFamily="34" charset="0"/>
                <a:cs typeface="Arial" panose="020B0604020202020204" pitchFamily="34" charset="0"/>
              </a:rPr>
              <a:t>c)</a:t>
            </a:r>
            <a:r>
              <a:rPr lang="sl-SI" sz="2200" dirty="0">
                <a:latin typeface="Arial" panose="020B0604020202020204" pitchFamily="34" charset="0"/>
                <a:cs typeface="Arial" panose="020B0604020202020204" pitchFamily="34" charset="0"/>
              </a:rPr>
              <a:t> ureditev vodnih zbiral. in vodohranov za zbiranje meteorne vode,</a:t>
            </a:r>
          </a:p>
          <a:p>
            <a:pPr marL="363538" indent="-363538">
              <a:buNone/>
            </a:pPr>
            <a:r>
              <a:rPr lang="sl-SI" sz="2200" b="1" dirty="0">
                <a:solidFill>
                  <a:srgbClr val="00B050"/>
                </a:solidFill>
                <a:latin typeface="Arial" panose="020B0604020202020204" pitchFamily="34" charset="0"/>
                <a:cs typeface="Arial" panose="020B0604020202020204" pitchFamily="34" charset="0"/>
              </a:rPr>
              <a:t>č)</a:t>
            </a:r>
            <a:r>
              <a:rPr lang="sl-SI" sz="2200" b="1" dirty="0">
                <a:latin typeface="Arial" panose="020B0604020202020204" pitchFamily="34" charset="0"/>
                <a:cs typeface="Arial" panose="020B0604020202020204" pitchFamily="34" charset="0"/>
              </a:rPr>
              <a:t> </a:t>
            </a:r>
            <a:r>
              <a:rPr lang="sl-SI" sz="2200" dirty="0">
                <a:latin typeface="Arial" panose="020B0604020202020204" pitchFamily="34" charset="0"/>
                <a:cs typeface="Arial" panose="020B0604020202020204" pitchFamily="34" charset="0"/>
              </a:rPr>
              <a:t>reciklaža in uporaba odpadnih surovin,</a:t>
            </a:r>
          </a:p>
          <a:p>
            <a:pPr marL="363538" indent="-363538">
              <a:buNone/>
            </a:pPr>
            <a:r>
              <a:rPr lang="sl-SI" sz="2200" b="1" dirty="0">
                <a:solidFill>
                  <a:srgbClr val="00B050"/>
                </a:solidFill>
                <a:latin typeface="Arial" panose="020B0604020202020204" pitchFamily="34" charset="0"/>
                <a:cs typeface="Arial" panose="020B0604020202020204" pitchFamily="34" charset="0"/>
              </a:rPr>
              <a:t>d)</a:t>
            </a:r>
            <a:r>
              <a:rPr lang="sl-SI" sz="2200" dirty="0">
                <a:latin typeface="Arial" panose="020B0604020202020204" pitchFamily="34" charset="0"/>
                <a:cs typeface="Arial" panose="020B0604020202020204" pitchFamily="34" charset="0"/>
              </a:rPr>
              <a:t> zmanjševanje količine odpadkov.</a:t>
            </a:r>
          </a:p>
          <a:p>
            <a:pPr marL="0" indent="0">
              <a:buNone/>
            </a:pPr>
            <a:r>
              <a:rPr lang="sl-SI" sz="2200" dirty="0">
                <a:latin typeface="Arial" panose="020B0604020202020204" pitchFamily="34" charset="0"/>
                <a:cs typeface="Arial" panose="020B0604020202020204" pitchFamily="34" charset="0"/>
              </a:rPr>
              <a:t>Če je naložba od </a:t>
            </a:r>
            <a:r>
              <a:rPr lang="sl-SI" sz="2200" dirty="0">
                <a:solidFill>
                  <a:srgbClr val="00B050"/>
                </a:solidFill>
                <a:latin typeface="Arial" panose="020B0604020202020204" pitchFamily="34" charset="0"/>
                <a:cs typeface="Arial" panose="020B0604020202020204" pitchFamily="34" charset="0"/>
              </a:rPr>
              <a:t>a)</a:t>
            </a:r>
            <a:r>
              <a:rPr lang="sl-SI" sz="2200" dirty="0">
                <a:latin typeface="Arial" panose="020B0604020202020204" pitchFamily="34" charset="0"/>
                <a:cs typeface="Arial" panose="020B0604020202020204" pitchFamily="34" charset="0"/>
              </a:rPr>
              <a:t> do </a:t>
            </a:r>
            <a:r>
              <a:rPr lang="sl-SI" sz="2200" dirty="0">
                <a:solidFill>
                  <a:srgbClr val="00B050"/>
                </a:solidFill>
                <a:latin typeface="Arial" panose="020B0604020202020204" pitchFamily="34" charset="0"/>
                <a:cs typeface="Arial" panose="020B0604020202020204" pitchFamily="34" charset="0"/>
              </a:rPr>
              <a:t>d)</a:t>
            </a:r>
            <a:r>
              <a:rPr lang="sl-SI" sz="2200" dirty="0">
                <a:latin typeface="Arial" panose="020B0604020202020204" pitchFamily="34" charset="0"/>
                <a:cs typeface="Arial" panose="020B0604020202020204" pitchFamily="34" charset="0"/>
              </a:rPr>
              <a:t> del naložbe iz 2. odstavka 29. člena uredbe (</a:t>
            </a:r>
            <a:r>
              <a:rPr lang="sl-SI" sz="2200" i="1" dirty="0">
                <a:latin typeface="Arial" panose="020B0604020202020204" pitchFamily="34" charset="0"/>
                <a:cs typeface="Arial" panose="020B0604020202020204" pitchFamily="34" charset="0"/>
              </a:rPr>
              <a:t>razen naložbe v varnost pri delu</a:t>
            </a:r>
            <a:r>
              <a:rPr lang="sl-SI" sz="2200" dirty="0">
                <a:latin typeface="Arial" panose="020B0604020202020204" pitchFamily="34" charset="0"/>
                <a:cs typeface="Arial" panose="020B0604020202020204" pitchFamily="34" charset="0"/>
              </a:rPr>
              <a:t>) in stroški naložb od </a:t>
            </a:r>
            <a:r>
              <a:rPr lang="sl-SI" sz="2200" dirty="0">
                <a:solidFill>
                  <a:srgbClr val="00B050"/>
                </a:solidFill>
                <a:latin typeface="Arial" panose="020B0604020202020204" pitchFamily="34" charset="0"/>
                <a:cs typeface="Arial" panose="020B0604020202020204" pitchFamily="34" charset="0"/>
              </a:rPr>
              <a:t>a)</a:t>
            </a:r>
            <a:r>
              <a:rPr lang="sl-SI" sz="2200" dirty="0">
                <a:latin typeface="Arial" panose="020B0604020202020204" pitchFamily="34" charset="0"/>
                <a:cs typeface="Arial" panose="020B0604020202020204" pitchFamily="34" charset="0"/>
              </a:rPr>
              <a:t> do </a:t>
            </a:r>
            <a:r>
              <a:rPr lang="sl-SI" sz="2200" dirty="0">
                <a:solidFill>
                  <a:srgbClr val="00B050"/>
                </a:solidFill>
                <a:latin typeface="Arial" panose="020B0604020202020204" pitchFamily="34" charset="0"/>
                <a:cs typeface="Arial" panose="020B0604020202020204" pitchFamily="34" charset="0"/>
              </a:rPr>
              <a:t>d)</a:t>
            </a:r>
            <a:r>
              <a:rPr lang="sl-SI" sz="2200" dirty="0">
                <a:latin typeface="Arial" panose="020B0604020202020204" pitchFamily="34" charset="0"/>
                <a:cs typeface="Arial" panose="020B0604020202020204" pitchFamily="34" charset="0"/>
              </a:rPr>
              <a:t> predstavljajo več kot 50 % upravičenih stroškov celotne naložbe - celotna naložba prispeva k povečanju okoljske učinkovitosti.</a:t>
            </a:r>
          </a:p>
          <a:p>
            <a:pPr marL="0" indent="0">
              <a:buNone/>
            </a:pPr>
            <a:r>
              <a:rPr lang="sl-SI" sz="2200" dirty="0">
                <a:latin typeface="Arial" panose="020B0604020202020204" pitchFamily="34" charset="0"/>
                <a:cs typeface="Arial" panose="020B0604020202020204" pitchFamily="34" charset="0"/>
              </a:rPr>
              <a:t>Priloži se Elaborat o prispevku naložbe k povečanju </a:t>
            </a:r>
            <a:r>
              <a:rPr lang="sl-SI" sz="2200" dirty="0" err="1">
                <a:latin typeface="Arial" panose="020B0604020202020204" pitchFamily="34" charset="0"/>
                <a:cs typeface="Arial" panose="020B0604020202020204" pitchFamily="34" charset="0"/>
              </a:rPr>
              <a:t>okoljske</a:t>
            </a:r>
            <a:r>
              <a:rPr lang="sl-SI" sz="2200" dirty="0">
                <a:latin typeface="Arial" panose="020B0604020202020204" pitchFamily="34" charset="0"/>
                <a:cs typeface="Arial" panose="020B0604020202020204" pitchFamily="34" charset="0"/>
              </a:rPr>
              <a:t> učinkovitosti (Priloga 10 uredbe). Razvidno je povečanje </a:t>
            </a:r>
            <a:r>
              <a:rPr lang="sl-SI" sz="2200" dirty="0" err="1">
                <a:latin typeface="Arial" panose="020B0604020202020204" pitchFamily="34" charset="0"/>
                <a:cs typeface="Arial" panose="020B0604020202020204" pitchFamily="34" charset="0"/>
              </a:rPr>
              <a:t>okolj</a:t>
            </a:r>
            <a:r>
              <a:rPr lang="sl-SI" sz="2200" dirty="0">
                <a:latin typeface="Arial" panose="020B0604020202020204" pitchFamily="34" charset="0"/>
                <a:cs typeface="Arial" panose="020B0604020202020204" pitchFamily="34" charset="0"/>
              </a:rPr>
              <a:t>. učinkovitosti naložbe. Ni posebnih zahtev za izdelovalca elaborata.</a:t>
            </a:r>
          </a:p>
        </p:txBody>
      </p:sp>
      <p:sp>
        <p:nvSpPr>
          <p:cNvPr id="5" name="Ograda številke diapozitiva 4"/>
          <p:cNvSpPr>
            <a:spLocks noGrp="1"/>
          </p:cNvSpPr>
          <p:nvPr>
            <p:ph type="sldNum" sz="quarter" idx="12"/>
          </p:nvPr>
        </p:nvSpPr>
        <p:spPr/>
        <p:txBody>
          <a:bodyPr/>
          <a:lstStyle/>
          <a:p>
            <a:fld id="{55814627-7412-4605-A2B8-6A8F5ECD08B1}" type="slidenum">
              <a:rPr lang="sl-SI" smtClean="0"/>
              <a:pPr/>
              <a:t>21</a:t>
            </a:fld>
            <a:endParaRPr lang="sl-SI"/>
          </a:p>
        </p:txBody>
      </p:sp>
    </p:spTree>
    <p:extLst>
      <p:ext uri="{BB962C8B-B14F-4D97-AF65-F5344CB8AC3E}">
        <p14:creationId xmlns:p14="http://schemas.microsoft.com/office/powerpoint/2010/main" val="1203099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3" cstate="print"/>
          <a:srcRect/>
          <a:stretch>
            <a:fillRect/>
          </a:stretch>
        </p:blipFill>
        <p:spPr bwMode="auto">
          <a:xfrm>
            <a:off x="0" y="-2"/>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Naložbe v proizvodnjo električne in toplotne energije </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796577"/>
            <a:ext cx="8784976" cy="5924897"/>
          </a:xfrm>
        </p:spPr>
        <p:txBody>
          <a:bodyPr>
            <a:noAutofit/>
          </a:bodyPr>
          <a:lstStyle/>
          <a:p>
            <a:pPr marL="363538" indent="-363538" algn="just"/>
            <a:r>
              <a:rPr lang="sl-SI" sz="2200" dirty="0">
                <a:latin typeface="Arial" panose="020B0604020202020204" pitchFamily="34" charset="0"/>
                <a:cs typeface="Arial" panose="020B0604020202020204" pitchFamily="34" charset="0"/>
              </a:rPr>
              <a:t>Podpira se proizvodnjo električne in toplotne energije za potrebe predelovalnega obrata, če so del naložbe v ureditev objektov in </a:t>
            </a:r>
            <a:r>
              <a:rPr lang="sl-SI" sz="2200" u="sng" dirty="0">
                <a:latin typeface="Arial" panose="020B0604020202020204" pitchFamily="34" charset="0"/>
                <a:cs typeface="Arial" panose="020B0604020202020204" pitchFamily="34" charset="0"/>
              </a:rPr>
              <a:t>ni namenjena prodaji</a:t>
            </a:r>
            <a:r>
              <a:rPr lang="sl-SI" sz="2200" dirty="0">
                <a:latin typeface="Arial" panose="020B0604020202020204" pitchFamily="34" charset="0"/>
                <a:cs typeface="Arial" panose="020B0604020202020204" pitchFamily="34" charset="0"/>
              </a:rPr>
              <a:t>.</a:t>
            </a:r>
          </a:p>
          <a:p>
            <a:pPr marL="0" indent="0" algn="just">
              <a:buNone/>
            </a:pPr>
            <a:endParaRPr lang="sl-SI" sz="1000" dirty="0">
              <a:latin typeface="Arial" panose="020B0604020202020204" pitchFamily="34" charset="0"/>
              <a:cs typeface="Arial" panose="020B0604020202020204" pitchFamily="34" charset="0"/>
            </a:endParaRPr>
          </a:p>
          <a:p>
            <a:pPr>
              <a:buFontTx/>
              <a:buChar char="-"/>
            </a:pPr>
            <a:r>
              <a:rPr lang="sl-SI" sz="2200" dirty="0">
                <a:latin typeface="Arial" panose="020B0604020202020204" pitchFamily="34" charset="0"/>
                <a:cs typeface="Arial" panose="020B0604020202020204" pitchFamily="34" charset="0"/>
              </a:rPr>
              <a:t>Skupna količina proizvedene energije v koledarskem letu pred vložitvijo vloge ne presega porabe energije v tem letu. Možna je oddaja viškov v omrežje in sprejem do izravnave. </a:t>
            </a:r>
          </a:p>
          <a:p>
            <a:pPr>
              <a:buFontTx/>
              <a:buChar char="-"/>
            </a:pPr>
            <a:r>
              <a:rPr lang="sl-SI" sz="2200" dirty="0">
                <a:latin typeface="Arial" panose="020B0604020202020204" pitchFamily="34" charset="0"/>
                <a:cs typeface="Arial" panose="020B0604020202020204" pitchFamily="34" charset="0"/>
              </a:rPr>
              <a:t>Če gre za naložbo v povečanje proizvodnih kapacitet (predelava), skupna količina proizvedene energije iz obnovljivih virov ne sme presegati načrtovane porabe energije.</a:t>
            </a:r>
          </a:p>
          <a:p>
            <a:pPr>
              <a:buFontTx/>
              <a:buChar char="-"/>
            </a:pPr>
            <a:r>
              <a:rPr lang="sl-SI" sz="2200" dirty="0">
                <a:latin typeface="Arial" panose="020B0604020202020204" pitchFamily="34" charset="0"/>
                <a:cs typeface="Arial" panose="020B0604020202020204" pitchFamily="34" charset="0"/>
              </a:rPr>
              <a:t>Najpozneje do vložitve zadnjega zahtevka je obvezna vgradnja števca porabe električne oziroma toplotne energije.</a:t>
            </a: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22</a:t>
            </a:fld>
            <a:endParaRPr lang="sl-SI"/>
          </a:p>
        </p:txBody>
      </p:sp>
    </p:spTree>
    <p:extLst>
      <p:ext uri="{BB962C8B-B14F-4D97-AF65-F5344CB8AC3E}">
        <p14:creationId xmlns:p14="http://schemas.microsoft.com/office/powerpoint/2010/main" val="29976984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3" cstate="print"/>
          <a:srcRect/>
          <a:stretch>
            <a:fillRect/>
          </a:stretch>
        </p:blipFill>
        <p:spPr bwMode="auto">
          <a:xfrm>
            <a:off x="0" y="-2"/>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Naložbe v proizvodnjo električne in toplotne energije </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796577"/>
            <a:ext cx="8784976" cy="5924897"/>
          </a:xfrm>
        </p:spPr>
        <p:txBody>
          <a:bodyPr>
            <a:noAutofit/>
          </a:bodyPr>
          <a:lstStyle/>
          <a:p>
            <a:pPr marL="0" indent="0">
              <a:buNone/>
            </a:pPr>
            <a:r>
              <a:rPr lang="sl-SI" sz="2200" dirty="0">
                <a:latin typeface="Arial" panose="020B0604020202020204" pitchFamily="34" charset="0"/>
                <a:cs typeface="Arial" panose="020B0604020202020204" pitchFamily="34" charset="0"/>
              </a:rPr>
              <a:t>Proizvodnja električne ali toplotne energije je iz:</a:t>
            </a:r>
          </a:p>
          <a:p>
            <a:pPr>
              <a:buFontTx/>
              <a:buChar char="-"/>
            </a:pPr>
            <a:r>
              <a:rPr lang="sl-SI" sz="2200" dirty="0">
                <a:latin typeface="Arial" panose="020B0604020202020204" pitchFamily="34" charset="0"/>
                <a:cs typeface="Arial" panose="020B0604020202020204" pitchFamily="34" charset="0"/>
              </a:rPr>
              <a:t>biomase - lesna biomasa </a:t>
            </a:r>
            <a:r>
              <a:rPr lang="sl-SI" sz="2200" dirty="0" smtClean="0">
                <a:latin typeface="Arial" panose="020B0604020202020204" pitchFamily="34" charset="0"/>
                <a:cs typeface="Arial" panose="020B0604020202020204" pitchFamily="34" charset="0"/>
              </a:rPr>
              <a:t>(surovina mora biti lesna </a:t>
            </a:r>
            <a:r>
              <a:rPr lang="sl-SI" sz="2200" dirty="0">
                <a:latin typeface="Arial" panose="020B0604020202020204" pitchFamily="34" charset="0"/>
                <a:cs typeface="Arial" panose="020B0604020202020204" pitchFamily="34" charset="0"/>
              </a:rPr>
              <a:t>biomasa oz. kmet. proizvod, ni dovoljena uporaba žit in drugih poljščin, bogatih s škrobom, sladkorjem in oljnic), </a:t>
            </a:r>
          </a:p>
          <a:p>
            <a:pPr>
              <a:buFontTx/>
              <a:buChar char="-"/>
            </a:pPr>
            <a:r>
              <a:rPr lang="sl-SI" sz="2200" dirty="0">
                <a:latin typeface="Arial" panose="020B0604020202020204" pitchFamily="34" charset="0"/>
                <a:cs typeface="Arial" panose="020B0604020202020204" pitchFamily="34" charset="0"/>
              </a:rPr>
              <a:t>energije vetra, vode ter geotermalne energije. </a:t>
            </a:r>
          </a:p>
          <a:p>
            <a:pPr marL="363538" indent="-363538" algn="just"/>
            <a:r>
              <a:rPr lang="sl-SI" sz="2200" dirty="0">
                <a:latin typeface="Arial" panose="020B0604020202020204" pitchFamily="34" charset="0"/>
                <a:cs typeface="Arial" panose="020B0604020202020204" pitchFamily="34" charset="0"/>
              </a:rPr>
              <a:t>Ne podpira se proizvodnje bioplina in električne energije iz sonca. </a:t>
            </a:r>
          </a:p>
          <a:p>
            <a:pPr marL="363538" indent="-363538" algn="just"/>
            <a:r>
              <a:rPr lang="sl-SI" sz="2200" dirty="0">
                <a:latin typeface="Arial" panose="020B0604020202020204" pitchFamily="34" charset="0"/>
                <a:cs typeface="Arial" panose="020B0604020202020204" pitchFamily="34" charset="0"/>
              </a:rPr>
              <a:t>Naložbe v pridobivanje toplotne energije iz lesne biomase so upravičene do podpore, če so del naložbe v ureditev objektov za predelavo ali trženje kmetijskih proizvodov. Šteje se tudi naložba, ki se izvede v drugem objektu in se proizvedena energija uporablja izključno za namen objekta.</a:t>
            </a:r>
          </a:p>
          <a:p>
            <a:pPr marL="363538" indent="-363538" algn="just"/>
            <a:r>
              <a:rPr lang="sl-SI" sz="2200" dirty="0">
                <a:latin typeface="Arial" panose="020B0604020202020204" pitchFamily="34" charset="0"/>
                <a:cs typeface="Arial" panose="020B0604020202020204" pitchFamily="34" charset="0"/>
              </a:rPr>
              <a:t>Za proizvodnjo toplotne energije iz malih in srednjih kurilnih naprav mora predložiti izjavo proizvajalca kurilne naprave, da ne presega mejne vrednosti emisij v skladu s predpisom, ki ureja emisijo snovi v zrak iz malih in srednjih kurilnih naprav.</a:t>
            </a:r>
          </a:p>
          <a:p>
            <a:pPr marL="363538" indent="-363538" algn="just"/>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r>
              <a:rPr lang="sl-SI" dirty="0"/>
              <a:t>.</a:t>
            </a:r>
            <a:fld id="{55814627-7412-4605-A2B8-6A8F5ECD08B1}" type="slidenum">
              <a:rPr lang="sl-SI" smtClean="0"/>
              <a:pPr/>
              <a:t>23</a:t>
            </a:fld>
            <a:endParaRPr lang="sl-SI" dirty="0"/>
          </a:p>
        </p:txBody>
      </p:sp>
    </p:spTree>
    <p:extLst>
      <p:ext uri="{BB962C8B-B14F-4D97-AF65-F5344CB8AC3E}">
        <p14:creationId xmlns:p14="http://schemas.microsoft.com/office/powerpoint/2010/main" val="6067165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3"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Dokazovanje učinkovite rabe energije</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796577"/>
            <a:ext cx="8640960" cy="5924897"/>
          </a:xfrm>
        </p:spPr>
        <p:txBody>
          <a:bodyPr>
            <a:noAutofit/>
          </a:bodyPr>
          <a:lstStyle/>
          <a:p>
            <a:pPr marL="0" indent="0">
              <a:buNone/>
            </a:pPr>
            <a:endParaRPr lang="sl-SI" sz="2200" dirty="0">
              <a:latin typeface="Arial" panose="020B0604020202020204" pitchFamily="34" charset="0"/>
              <a:cs typeface="Arial" panose="020B0604020202020204" pitchFamily="34" charset="0"/>
            </a:endParaRPr>
          </a:p>
          <a:p>
            <a:pPr marL="0" indent="0">
              <a:buNone/>
            </a:pPr>
            <a:r>
              <a:rPr lang="sl-SI" sz="2200" dirty="0">
                <a:latin typeface="Arial" panose="020B0604020202020204" pitchFamily="34" charset="0"/>
                <a:cs typeface="Arial" panose="020B0604020202020204" pitchFamily="34" charset="0"/>
              </a:rPr>
              <a:t>Zagotoviti se mora vsaj 10 % zmanjšanje porabe energije na ravni objekta, kar se izkazuje z:</a:t>
            </a:r>
          </a:p>
          <a:p>
            <a:pPr marL="457200" indent="-457200">
              <a:buFont typeface="+mj-lt"/>
              <a:buAutoNum type="alphaLcParenR"/>
            </a:pPr>
            <a:r>
              <a:rPr lang="sl-SI" sz="2200" dirty="0">
                <a:latin typeface="Arial" panose="020B0604020202020204" pitchFamily="34" charset="0"/>
                <a:cs typeface="Arial" panose="020B0604020202020204" pitchFamily="34" charset="0"/>
              </a:rPr>
              <a:t>elaboratom gradbene fizike, če gre za naložbo v </a:t>
            </a:r>
            <a:r>
              <a:rPr lang="sl-SI" sz="2200" u="sng" dirty="0">
                <a:latin typeface="Arial" panose="020B0604020202020204" pitchFamily="34" charset="0"/>
                <a:cs typeface="Arial" panose="020B0604020202020204" pitchFamily="34" charset="0"/>
              </a:rPr>
              <a:t>rekonstrukcijo zahtevnih in manj zahtevnih</a:t>
            </a:r>
            <a:r>
              <a:rPr lang="sl-SI" sz="2200" dirty="0">
                <a:latin typeface="Arial" panose="020B0604020202020204" pitchFamily="34" charset="0"/>
                <a:cs typeface="Arial" panose="020B0604020202020204" pitchFamily="34" charset="0"/>
              </a:rPr>
              <a:t> objektov,</a:t>
            </a:r>
          </a:p>
          <a:p>
            <a:pPr marL="457200" indent="-457200">
              <a:buFont typeface="+mj-lt"/>
              <a:buAutoNum type="alphaLcParenR"/>
            </a:pPr>
            <a:r>
              <a:rPr lang="sl-SI" sz="2200" dirty="0">
                <a:latin typeface="Arial" panose="020B0604020202020204" pitchFamily="34" charset="0"/>
                <a:cs typeface="Arial" panose="020B0604020202020204" pitchFamily="34" charset="0"/>
              </a:rPr>
              <a:t>energetskim pregledom v skladu s Pravilnikom o učinkoviti rabi energije v stavbah (PURES), če gre za naložbo v nakup </a:t>
            </a:r>
            <a:r>
              <a:rPr lang="sl-SI" sz="2200" u="sng" dirty="0">
                <a:latin typeface="Arial" panose="020B0604020202020204" pitchFamily="34" charset="0"/>
                <a:cs typeface="Arial" panose="020B0604020202020204" pitchFamily="34" charset="0"/>
              </a:rPr>
              <a:t>opreme</a:t>
            </a:r>
            <a:r>
              <a:rPr lang="sl-SI" sz="2200" dirty="0">
                <a:latin typeface="Arial" panose="020B0604020202020204" pitchFamily="34" charset="0"/>
                <a:cs typeface="Arial" panose="020B0604020202020204" pitchFamily="34" charset="0"/>
              </a:rPr>
              <a:t> ali </a:t>
            </a:r>
            <a:r>
              <a:rPr lang="sl-SI" sz="2200" u="sng" dirty="0">
                <a:latin typeface="Arial" panose="020B0604020202020204" pitchFamily="34" charset="0"/>
                <a:cs typeface="Arial" panose="020B0604020202020204" pitchFamily="34" charset="0"/>
              </a:rPr>
              <a:t>rekonstrukcijo nezahtevnih</a:t>
            </a:r>
            <a:r>
              <a:rPr lang="sl-SI" sz="2200" dirty="0">
                <a:latin typeface="Arial" panose="020B0604020202020204" pitchFamily="34" charset="0"/>
                <a:cs typeface="Arial" panose="020B0604020202020204" pitchFamily="34" charset="0"/>
              </a:rPr>
              <a:t> objektov.</a:t>
            </a:r>
          </a:p>
          <a:p>
            <a:pPr marL="0" indent="0">
              <a:buNone/>
            </a:pPr>
            <a:endParaRPr lang="sl-SI" sz="800" dirty="0">
              <a:latin typeface="Arial" panose="020B0604020202020204" pitchFamily="34" charset="0"/>
              <a:cs typeface="Arial" panose="020B0604020202020204" pitchFamily="34" charset="0"/>
            </a:endParaRPr>
          </a:p>
          <a:p>
            <a:pPr marL="363538" indent="-363538" algn="just"/>
            <a:r>
              <a:rPr lang="sl-SI" sz="2200" dirty="0">
                <a:latin typeface="Arial" panose="020B0604020202020204" pitchFamily="34" charset="0"/>
                <a:cs typeface="Arial" panose="020B0604020202020204" pitchFamily="34" charset="0"/>
              </a:rPr>
              <a:t>Uveljavlja se za nakup opreme in rekonstrukcijo, ne pa za vzdrževanje, ker ni naložba v osnovna sredstva.  </a:t>
            </a: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24</a:t>
            </a:fld>
            <a:endParaRPr lang="sl-SI"/>
          </a:p>
        </p:txBody>
      </p:sp>
    </p:spTree>
    <p:extLst>
      <p:ext uri="{BB962C8B-B14F-4D97-AF65-F5344CB8AC3E}">
        <p14:creationId xmlns:p14="http://schemas.microsoft.com/office/powerpoint/2010/main" val="34476715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0"/>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Izvajanje naložbe pred oddajo vloge </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323528" y="964363"/>
            <a:ext cx="8568952" cy="5757112"/>
          </a:xfrm>
        </p:spPr>
        <p:txBody>
          <a:bodyPr>
            <a:noAutofit/>
          </a:bodyPr>
          <a:lstStyle/>
          <a:p>
            <a:pPr marL="0" indent="0" algn="just">
              <a:buNone/>
            </a:pPr>
            <a:r>
              <a:rPr lang="sl-SI" sz="2200" dirty="0">
                <a:latin typeface="Arial" panose="020B0604020202020204" pitchFamily="34" charset="0"/>
                <a:cs typeface="Arial" panose="020B0604020202020204" pitchFamily="34" charset="0"/>
              </a:rPr>
              <a:t>Vlogi se priloži izjavo, da pred vložitvijo vloge na JR ni začel z deli v okviru naložbe, ali popis že izvedenih del in stroškov, ki so nastali pred vložitvijo vloge na javni razpis, če to ni razvidno iz projektne dokumentacije.  </a:t>
            </a:r>
          </a:p>
          <a:p>
            <a:pPr marL="363538" indent="-363538" algn="just"/>
            <a:r>
              <a:rPr lang="sl-SI" sz="2200" dirty="0">
                <a:latin typeface="Arial" panose="020B0604020202020204" pitchFamily="34" charset="0"/>
                <a:cs typeface="Arial" panose="020B0604020202020204" pitchFamily="34" charset="0"/>
              </a:rPr>
              <a:t>Izvajanje naložbe v predelavo kmetijskih proizvodov v </a:t>
            </a:r>
            <a:r>
              <a:rPr lang="sl-SI" sz="2200" u="sng" dirty="0">
                <a:latin typeface="Arial" panose="020B0604020202020204" pitchFamily="34" charset="0"/>
                <a:cs typeface="Arial" panose="020B0604020202020204" pitchFamily="34" charset="0"/>
              </a:rPr>
              <a:t>kmetijske</a:t>
            </a:r>
            <a:r>
              <a:rPr lang="sl-SI" sz="2200" dirty="0">
                <a:latin typeface="Arial" panose="020B0604020202020204" pitchFamily="34" charset="0"/>
                <a:cs typeface="Arial" panose="020B0604020202020204" pitchFamily="34" charset="0"/>
              </a:rPr>
              <a:t> </a:t>
            </a:r>
            <a:r>
              <a:rPr lang="sl-SI" sz="2200" u="sng" dirty="0">
                <a:latin typeface="Arial" panose="020B0604020202020204" pitchFamily="34" charset="0"/>
                <a:cs typeface="Arial" panose="020B0604020202020204" pitchFamily="34" charset="0"/>
              </a:rPr>
              <a:t>proizvode ali trženje</a:t>
            </a:r>
            <a:r>
              <a:rPr lang="sl-SI" sz="2200" dirty="0">
                <a:latin typeface="Arial" panose="020B0604020202020204" pitchFamily="34" charset="0"/>
                <a:cs typeface="Arial" panose="020B0604020202020204" pitchFamily="34" charset="0"/>
              </a:rPr>
              <a:t>:</a:t>
            </a:r>
          </a:p>
          <a:p>
            <a:pPr>
              <a:buFontTx/>
              <a:buChar char="-"/>
            </a:pPr>
            <a:r>
              <a:rPr lang="sl-SI" sz="2200" dirty="0">
                <a:latin typeface="Arial" panose="020B0604020202020204" pitchFamily="34" charset="0"/>
                <a:cs typeface="Arial" panose="020B0604020202020204" pitchFamily="34" charset="0"/>
              </a:rPr>
              <a:t>naložba se lahko začne izvajati po vložitvi vloge, </a:t>
            </a:r>
          </a:p>
          <a:p>
            <a:pPr>
              <a:buFontTx/>
              <a:buChar char="-"/>
            </a:pPr>
            <a:r>
              <a:rPr lang="sl-SI" sz="2200" dirty="0">
                <a:latin typeface="Arial" panose="020B0604020202020204" pitchFamily="34" charset="0"/>
                <a:cs typeface="Arial" panose="020B0604020202020204" pitchFamily="34" charset="0"/>
              </a:rPr>
              <a:t>stroški materiala, opreme ali drugih del, nastali pred vložitvijo vloge niso upravičeni, razen splošnih stroškov. </a:t>
            </a:r>
          </a:p>
          <a:p>
            <a:pPr>
              <a:buFontTx/>
              <a:buChar char="-"/>
            </a:pPr>
            <a:r>
              <a:rPr lang="sl-SI" sz="2200" dirty="0">
                <a:solidFill>
                  <a:srgbClr val="0070C0"/>
                </a:solidFill>
                <a:latin typeface="Arial" panose="020B0604020202020204" pitchFamily="34" charset="0"/>
                <a:cs typeface="Arial" panose="020B0604020202020204" pitchFamily="34" charset="0"/>
              </a:rPr>
              <a:t>Enako velja za naložbe v proizvodnjo električne in toplotne energije ter za naložbe v energetsko učinkovitost.</a:t>
            </a:r>
            <a:endParaRPr lang="sl-SI" sz="2200" dirty="0">
              <a:latin typeface="Arial" panose="020B0604020202020204" pitchFamily="34" charset="0"/>
              <a:cs typeface="Arial" panose="020B0604020202020204" pitchFamily="34" charset="0"/>
            </a:endParaRPr>
          </a:p>
          <a:p>
            <a:pPr marL="363538" indent="-363538" algn="just"/>
            <a:endParaRPr lang="sl-SI" sz="2200" dirty="0">
              <a:latin typeface="Arial" panose="020B0604020202020204" pitchFamily="34" charset="0"/>
              <a:cs typeface="Arial" panose="020B0604020202020204" pitchFamily="34" charset="0"/>
            </a:endParaRPr>
          </a:p>
          <a:p>
            <a:pPr marL="363538" indent="-363538" algn="just"/>
            <a:r>
              <a:rPr lang="sl-SI" sz="2200" dirty="0">
                <a:latin typeface="Arial" panose="020B0604020202020204" pitchFamily="34" charset="0"/>
                <a:cs typeface="Arial" panose="020B0604020202020204" pitchFamily="34" charset="0"/>
              </a:rPr>
              <a:t>Izvajanje naložbe v predelavo kmetijskih proizvodov v </a:t>
            </a:r>
            <a:r>
              <a:rPr lang="sl-SI" sz="2200" b="1" dirty="0">
                <a:latin typeface="Arial" panose="020B0604020202020204" pitchFamily="34" charset="0"/>
                <a:cs typeface="Arial" panose="020B0604020202020204" pitchFamily="34" charset="0"/>
              </a:rPr>
              <a:t>nekmetijske</a:t>
            </a:r>
            <a:r>
              <a:rPr lang="sl-SI" sz="2200" dirty="0">
                <a:latin typeface="Arial" panose="020B0604020202020204" pitchFamily="34" charset="0"/>
                <a:cs typeface="Arial" panose="020B0604020202020204" pitchFamily="34" charset="0"/>
              </a:rPr>
              <a:t> proizvode se ne sme začeti pred vložitvijo vloge. </a:t>
            </a:r>
            <a:endParaRPr lang="sl-SI" sz="2200" dirty="0">
              <a:solidFill>
                <a:srgbClr val="0070C0"/>
              </a:solidFill>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25</a:t>
            </a:fld>
            <a:endParaRPr lang="sl-SI"/>
          </a:p>
        </p:txBody>
      </p:sp>
    </p:spTree>
    <p:extLst>
      <p:ext uri="{BB962C8B-B14F-4D97-AF65-F5344CB8AC3E}">
        <p14:creationId xmlns:p14="http://schemas.microsoft.com/office/powerpoint/2010/main" val="16081852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3"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Upravičeni stroški</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796577"/>
            <a:ext cx="8568952" cy="5924897"/>
          </a:xfrm>
        </p:spPr>
        <p:txBody>
          <a:bodyPr>
            <a:noAutofit/>
          </a:bodyPr>
          <a:lstStyle/>
          <a:p>
            <a:pPr marL="0" indent="0">
              <a:buNone/>
            </a:pPr>
            <a:r>
              <a:rPr lang="sl-SI" sz="2200" dirty="0">
                <a:latin typeface="Arial" panose="020B0604020202020204" pitchFamily="34" charset="0"/>
                <a:cs typeface="Arial" panose="020B0604020202020204" pitchFamily="34" charset="0"/>
              </a:rPr>
              <a:t>Upravičeni stroški naložbe so: </a:t>
            </a:r>
          </a:p>
          <a:p>
            <a:pPr marL="361950" indent="-361950">
              <a:buNone/>
            </a:pPr>
            <a:r>
              <a:rPr lang="sl-SI" sz="2200" dirty="0">
                <a:latin typeface="Arial" panose="020B0604020202020204" pitchFamily="34" charset="0"/>
                <a:cs typeface="Arial" panose="020B0604020202020204" pitchFamily="34" charset="0"/>
              </a:rPr>
              <a:t>a) stroški ureditve objektov;</a:t>
            </a:r>
          </a:p>
          <a:p>
            <a:pPr marL="361950" indent="-361950">
              <a:buNone/>
            </a:pPr>
            <a:r>
              <a:rPr lang="sl-SI" sz="2200" dirty="0">
                <a:latin typeface="Arial" panose="020B0604020202020204" pitchFamily="34" charset="0"/>
                <a:cs typeface="Arial" panose="020B0604020202020204" pitchFamily="34" charset="0"/>
              </a:rPr>
              <a:t>b) stroški nakupa, </a:t>
            </a:r>
            <a:r>
              <a:rPr lang="sl-SI" sz="2200" b="1" dirty="0">
                <a:latin typeface="Arial" panose="020B0604020202020204" pitchFamily="34" charset="0"/>
                <a:cs typeface="Arial" panose="020B0604020202020204" pitchFamily="34" charset="0"/>
              </a:rPr>
              <a:t>namestitve oziroma vgradnje </a:t>
            </a:r>
            <a:r>
              <a:rPr lang="sl-SI" sz="2200" dirty="0">
                <a:latin typeface="Arial" panose="020B0604020202020204" pitchFamily="34" charset="0"/>
                <a:cs typeface="Arial" panose="020B0604020202020204" pitchFamily="34" charset="0"/>
              </a:rPr>
              <a:t>opreme, strojev in naprav za trženje ali predelavo, vključno z laboratorijsko tehnologijo in informacijsko-komunikacijske tehnologije;</a:t>
            </a:r>
          </a:p>
          <a:p>
            <a:pPr marL="361950" indent="-361950">
              <a:buNone/>
            </a:pPr>
            <a:r>
              <a:rPr lang="sl-SI" sz="2200" dirty="0">
                <a:latin typeface="Arial" panose="020B0604020202020204" pitchFamily="34" charset="0"/>
                <a:cs typeface="Arial" panose="020B0604020202020204" pitchFamily="34" charset="0"/>
              </a:rPr>
              <a:t>c) prispevek v naravi (ureditev enostavnih in nezahtevnih objektov (na kmetiji);</a:t>
            </a:r>
          </a:p>
          <a:p>
            <a:pPr marL="361950" indent="-361950">
              <a:buNone/>
            </a:pPr>
            <a:r>
              <a:rPr lang="sl-SI" sz="2200" dirty="0">
                <a:latin typeface="Arial" panose="020B0604020202020204" pitchFamily="34" charset="0"/>
                <a:cs typeface="Arial" panose="020B0604020202020204" pitchFamily="34" charset="0"/>
              </a:rPr>
              <a:t>č) splošni stroški. </a:t>
            </a:r>
          </a:p>
          <a:p>
            <a:pPr marL="0" indent="0">
              <a:buNone/>
            </a:pPr>
            <a:endParaRPr lang="sl-SI" sz="2200" dirty="0">
              <a:latin typeface="Arial" panose="020B0604020202020204" pitchFamily="34" charset="0"/>
              <a:cs typeface="Arial" panose="020B0604020202020204" pitchFamily="34" charset="0"/>
            </a:endParaRPr>
          </a:p>
          <a:p>
            <a:pPr marL="363538" indent="-363538"/>
            <a:r>
              <a:rPr lang="sl-SI" sz="2200" dirty="0">
                <a:latin typeface="Arial" panose="020B0604020202020204" pitchFamily="34" charset="0"/>
                <a:cs typeface="Arial" panose="020B0604020202020204" pitchFamily="34" charset="0"/>
              </a:rPr>
              <a:t>Podpora se ne dodeli za stroške materiala, opreme ali drugih del v okviru naložbe, ki so bila izvedena </a:t>
            </a:r>
            <a:r>
              <a:rPr lang="sl-SI" sz="2200" u="sng" dirty="0">
                <a:latin typeface="Arial" panose="020B0604020202020204" pitchFamily="34" charset="0"/>
                <a:cs typeface="Arial" panose="020B0604020202020204" pitchFamily="34" charset="0"/>
              </a:rPr>
              <a:t>pred oddajo vloge</a:t>
            </a:r>
            <a:r>
              <a:rPr lang="sl-SI" sz="2200" dirty="0">
                <a:latin typeface="Arial" panose="020B0604020202020204" pitchFamily="34" charset="0"/>
                <a:cs typeface="Arial" panose="020B0604020202020204" pitchFamily="34" charset="0"/>
              </a:rPr>
              <a:t> na javni razpis, razen splošnih stroškov. </a:t>
            </a:r>
          </a:p>
          <a:p>
            <a:pPr marL="363538" indent="-363538"/>
            <a:endParaRPr lang="sl-SI" sz="2200" dirty="0">
              <a:latin typeface="Arial" panose="020B0604020202020204" pitchFamily="34" charset="0"/>
              <a:cs typeface="Arial" panose="020B0604020202020204" pitchFamily="34" charset="0"/>
            </a:endParaRPr>
          </a:p>
          <a:p>
            <a:pPr marL="363538" indent="-363538" algn="just"/>
            <a:r>
              <a:rPr lang="sl-SI" sz="2200" dirty="0">
                <a:latin typeface="Arial" panose="020B0604020202020204" pitchFamily="34" charset="0"/>
                <a:cs typeface="Arial" panose="020B0604020202020204" pitchFamily="34" charset="0"/>
              </a:rPr>
              <a:t>Višina upravičenih splošnih stroškov znaša do vključno 10 %  upravičenih stroškov naložbe, če so nastali od 1. 1. 2014. </a:t>
            </a:r>
          </a:p>
          <a:p>
            <a:pPr marL="0" indent="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26</a:t>
            </a:fld>
            <a:endParaRPr lang="sl-SI"/>
          </a:p>
        </p:txBody>
      </p:sp>
    </p:spTree>
    <p:extLst>
      <p:ext uri="{BB962C8B-B14F-4D97-AF65-F5344CB8AC3E}">
        <p14:creationId xmlns:p14="http://schemas.microsoft.com/office/powerpoint/2010/main" val="34599215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3"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Upravičeni splošni stroški</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796577"/>
            <a:ext cx="8712968" cy="5924897"/>
          </a:xfrm>
        </p:spPr>
        <p:txBody>
          <a:bodyPr>
            <a:noAutofit/>
          </a:bodyPr>
          <a:lstStyle/>
          <a:p>
            <a:pPr marL="0" indent="0">
              <a:buNone/>
            </a:pPr>
            <a:r>
              <a:rPr lang="sl-SI" sz="2200" u="sng" dirty="0">
                <a:latin typeface="Arial" panose="020B0604020202020204" pitchFamily="34" charset="0"/>
                <a:cs typeface="Arial" panose="020B0604020202020204" pitchFamily="34" charset="0"/>
              </a:rPr>
              <a:t>Upravičeni</a:t>
            </a:r>
            <a:r>
              <a:rPr lang="sl-SI" sz="2200" dirty="0">
                <a:latin typeface="Arial" panose="020B0604020202020204" pitchFamily="34" charset="0"/>
                <a:cs typeface="Arial" panose="020B0604020202020204" pitchFamily="34" charset="0"/>
              </a:rPr>
              <a:t> so </a:t>
            </a:r>
            <a:r>
              <a:rPr lang="sl-SI" sz="2200" u="sng" dirty="0">
                <a:latin typeface="Arial" panose="020B0604020202020204" pitchFamily="34" charset="0"/>
                <a:cs typeface="Arial" panose="020B0604020202020204" pitchFamily="34" charset="0"/>
              </a:rPr>
              <a:t>splošni stroški</a:t>
            </a:r>
            <a:r>
              <a:rPr lang="sl-SI" sz="2200" dirty="0">
                <a:latin typeface="Arial" panose="020B0604020202020204" pitchFamily="34" charset="0"/>
                <a:cs typeface="Arial" panose="020B0604020202020204" pitchFamily="34" charset="0"/>
              </a:rPr>
              <a:t>, ki so neposredno povezani s pripravo in izvedbo naložbe:  </a:t>
            </a:r>
          </a:p>
          <a:p>
            <a:pPr>
              <a:buFontTx/>
              <a:buChar char="-"/>
            </a:pPr>
            <a:r>
              <a:rPr lang="sl-SI" sz="2200" dirty="0">
                <a:latin typeface="Arial" panose="020B0604020202020204" pitchFamily="34" charset="0"/>
                <a:cs typeface="Arial" panose="020B0604020202020204" pitchFamily="34" charset="0"/>
              </a:rPr>
              <a:t>stroški pridobitve gradbene, projektne ali tehnične dokumentacije, </a:t>
            </a:r>
          </a:p>
          <a:p>
            <a:pPr>
              <a:buFontTx/>
              <a:buChar char="-"/>
            </a:pPr>
            <a:r>
              <a:rPr lang="sl-SI" sz="2200" dirty="0">
                <a:latin typeface="Arial" panose="020B0604020202020204" pitchFamily="34" charset="0"/>
                <a:cs typeface="Arial" panose="020B0604020202020204" pitchFamily="34" charset="0"/>
              </a:rPr>
              <a:t>stroški izdelave poslovnega načrta, </a:t>
            </a:r>
          </a:p>
          <a:p>
            <a:pPr>
              <a:buFontTx/>
              <a:buChar char="-"/>
            </a:pPr>
            <a:r>
              <a:rPr lang="sl-SI" sz="2200" dirty="0">
                <a:latin typeface="Arial" panose="020B0604020202020204" pitchFamily="34" charset="0"/>
                <a:cs typeface="Arial" panose="020B0604020202020204" pitchFamily="34" charset="0"/>
              </a:rPr>
              <a:t>plačila za storitev svetovanja v zvezi z okoljsko in ekonomsko trajnostjo, vključno s stroški za študije izvedljivosti tudi takrat, ko glede na njihove rezultate niso nastali nobeni stroški v okviru izvedbe naložbe, </a:t>
            </a:r>
          </a:p>
          <a:p>
            <a:pPr>
              <a:buFontTx/>
              <a:buChar char="-"/>
            </a:pPr>
            <a:r>
              <a:rPr lang="sl-SI" sz="2200" dirty="0">
                <a:latin typeface="Arial" panose="020B0604020202020204" pitchFamily="34" charset="0"/>
                <a:cs typeface="Arial" panose="020B0604020202020204" pitchFamily="34" charset="0"/>
              </a:rPr>
              <a:t>stroški nadzora nad izvedbo gradbenih in obrtniških del, </a:t>
            </a:r>
          </a:p>
          <a:p>
            <a:pPr>
              <a:buFontTx/>
              <a:buChar char="-"/>
            </a:pPr>
            <a:r>
              <a:rPr lang="sl-SI" sz="2200" dirty="0">
                <a:latin typeface="Arial" panose="020B0604020202020204" pitchFamily="34" charset="0"/>
                <a:cs typeface="Arial" panose="020B0604020202020204" pitchFamily="34" charset="0"/>
              </a:rPr>
              <a:t>stroški informiranja in obveščanja javnosti ter </a:t>
            </a:r>
          </a:p>
          <a:p>
            <a:pPr>
              <a:buFontTx/>
              <a:buChar char="-"/>
            </a:pPr>
            <a:r>
              <a:rPr lang="sl-SI" sz="2200" dirty="0">
                <a:latin typeface="Arial" panose="020B0604020202020204" pitchFamily="34" charset="0"/>
                <a:cs typeface="Arial" panose="020B0604020202020204" pitchFamily="34" charset="0"/>
              </a:rPr>
              <a:t>stroški sodnega tolmača. </a:t>
            </a:r>
          </a:p>
        </p:txBody>
      </p:sp>
      <p:sp>
        <p:nvSpPr>
          <p:cNvPr id="5" name="Ograda številke diapozitiva 4"/>
          <p:cNvSpPr>
            <a:spLocks noGrp="1"/>
          </p:cNvSpPr>
          <p:nvPr>
            <p:ph type="sldNum" sz="quarter" idx="12"/>
          </p:nvPr>
        </p:nvSpPr>
        <p:spPr/>
        <p:txBody>
          <a:bodyPr/>
          <a:lstStyle/>
          <a:p>
            <a:fld id="{55814627-7412-4605-A2B8-6A8F5ECD08B1}" type="slidenum">
              <a:rPr lang="sl-SI" smtClean="0"/>
              <a:pPr/>
              <a:t>27</a:t>
            </a:fld>
            <a:endParaRPr lang="sl-SI"/>
          </a:p>
        </p:txBody>
      </p:sp>
    </p:spTree>
    <p:extLst>
      <p:ext uri="{BB962C8B-B14F-4D97-AF65-F5344CB8AC3E}">
        <p14:creationId xmlns:p14="http://schemas.microsoft.com/office/powerpoint/2010/main" val="35778932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3"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Opredelitev višine stroškov</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323528" y="796577"/>
            <a:ext cx="8568952" cy="5924897"/>
          </a:xfrm>
        </p:spPr>
        <p:txBody>
          <a:bodyPr>
            <a:noAutofit/>
          </a:bodyPr>
          <a:lstStyle/>
          <a:p>
            <a:pPr marL="0" indent="0">
              <a:buNone/>
            </a:pPr>
            <a:r>
              <a:rPr lang="sl-SI" sz="2200" dirty="0">
                <a:latin typeface="Arial" panose="020B0604020202020204" pitchFamily="34" charset="0"/>
                <a:cs typeface="Arial" panose="020B0604020202020204" pitchFamily="34" charset="0"/>
              </a:rPr>
              <a:t>Upoštevajo se </a:t>
            </a:r>
            <a:r>
              <a:rPr lang="sl-SI" sz="2200" u="sng" dirty="0">
                <a:latin typeface="Arial" panose="020B0604020202020204" pitchFamily="34" charset="0"/>
                <a:cs typeface="Arial" panose="020B0604020202020204" pitchFamily="34" charset="0"/>
              </a:rPr>
              <a:t>zgornje višine upravičenih stroškov</a:t>
            </a:r>
            <a:r>
              <a:rPr lang="sl-SI" sz="2200" dirty="0">
                <a:latin typeface="Arial" panose="020B0604020202020204" pitchFamily="34" charset="0"/>
                <a:cs typeface="Arial" panose="020B0604020202020204" pitchFamily="34" charset="0"/>
              </a:rPr>
              <a:t> iz priloge.</a:t>
            </a:r>
          </a:p>
          <a:p>
            <a:pPr>
              <a:buFontTx/>
              <a:buChar char="-"/>
            </a:pPr>
            <a:r>
              <a:rPr lang="sl-SI" sz="2200" dirty="0">
                <a:latin typeface="Arial" panose="020B0604020202020204" pitchFamily="34" charset="0"/>
                <a:cs typeface="Arial" panose="020B0604020202020204" pitchFamily="34" charset="0"/>
              </a:rPr>
              <a:t>Za stroške, ki so v prilogi, se k vlogi predloži eno ponudbo. </a:t>
            </a:r>
          </a:p>
          <a:p>
            <a:pPr>
              <a:buFontTx/>
              <a:buChar char="-"/>
            </a:pPr>
            <a:r>
              <a:rPr lang="sl-SI" sz="2200" dirty="0">
                <a:latin typeface="Arial" panose="020B0604020202020204" pitchFamily="34" charset="0"/>
                <a:cs typeface="Arial" panose="020B0604020202020204" pitchFamily="34" charset="0"/>
              </a:rPr>
              <a:t>Če se uveljavljajo višji stroški, se upoštevajo najvišje priznane vrednosti iz priloge; če se uveljavljajo nižji stroški, se upoštevajo vrednosti iz predložene ponudbe. </a:t>
            </a:r>
          </a:p>
          <a:p>
            <a:pPr>
              <a:buFontTx/>
              <a:buChar char="-"/>
            </a:pPr>
            <a:r>
              <a:rPr lang="sl-SI" sz="2200" dirty="0">
                <a:latin typeface="Arial" panose="020B0604020202020204" pitchFamily="34" charset="0"/>
                <a:cs typeface="Arial" panose="020B0604020202020204" pitchFamily="34" charset="0"/>
              </a:rPr>
              <a:t>Če stroški niso določeni v prilogi (oprema, naprave) se mora k vlogi priložiti tržno primerljive pisne ponudbe najmanj treh ponudnikov. Upošteva se cenovno najugodnejšo ponudbo.</a:t>
            </a:r>
          </a:p>
          <a:p>
            <a:pPr marL="363538" indent="-363538" algn="just"/>
            <a:r>
              <a:rPr lang="sl-SI" sz="2200" dirty="0">
                <a:latin typeface="Arial" panose="020B0604020202020204" pitchFamily="34" charset="0"/>
                <a:cs typeface="Arial" panose="020B0604020202020204" pitchFamily="34" charset="0"/>
              </a:rPr>
              <a:t>V katalogu stroškov so pri novogradnjah objektov vključena gradbeno obrtniška instalacijska dela, ki vključujejo </a:t>
            </a:r>
            <a:r>
              <a:rPr lang="sl-SI" sz="2200" u="sng" dirty="0">
                <a:latin typeface="Arial" panose="020B0604020202020204" pitchFamily="34" charset="0"/>
                <a:cs typeface="Arial" panose="020B0604020202020204" pitchFamily="34" charset="0"/>
              </a:rPr>
              <a:t>vgrajeno opremo (= pripadajoča oprema)</a:t>
            </a:r>
            <a:r>
              <a:rPr lang="sl-SI" sz="2200" dirty="0">
                <a:latin typeface="Arial" panose="020B0604020202020204" pitchFamily="34" charset="0"/>
                <a:cs typeface="Arial" panose="020B0604020202020204" pitchFamily="34" charset="0"/>
              </a:rPr>
              <a:t> zlasti elektro instalacije, strojne instalacije itd. </a:t>
            </a:r>
          </a:p>
        </p:txBody>
      </p:sp>
      <p:sp>
        <p:nvSpPr>
          <p:cNvPr id="5" name="Ograda številke diapozitiva 4"/>
          <p:cNvSpPr>
            <a:spLocks noGrp="1"/>
          </p:cNvSpPr>
          <p:nvPr>
            <p:ph type="sldNum" sz="quarter" idx="12"/>
          </p:nvPr>
        </p:nvSpPr>
        <p:spPr/>
        <p:txBody>
          <a:bodyPr/>
          <a:lstStyle/>
          <a:p>
            <a:fld id="{55814627-7412-4605-A2B8-6A8F5ECD08B1}" type="slidenum">
              <a:rPr lang="sl-SI" smtClean="0"/>
              <a:pPr/>
              <a:t>28</a:t>
            </a:fld>
            <a:endParaRPr lang="sl-SI"/>
          </a:p>
        </p:txBody>
      </p:sp>
    </p:spTree>
    <p:extLst>
      <p:ext uri="{BB962C8B-B14F-4D97-AF65-F5344CB8AC3E}">
        <p14:creationId xmlns:p14="http://schemas.microsoft.com/office/powerpoint/2010/main" val="36705459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3"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Opredelitev višine stroškov</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323528" y="796577"/>
            <a:ext cx="8568952" cy="5924897"/>
          </a:xfrm>
        </p:spPr>
        <p:txBody>
          <a:bodyPr>
            <a:noAutofit/>
          </a:bodyPr>
          <a:lstStyle/>
          <a:p>
            <a:pPr marL="363538" indent="-363538" algn="just"/>
            <a:endParaRPr lang="sl-SI" sz="2200" dirty="0">
              <a:latin typeface="Arial" panose="020B0604020202020204" pitchFamily="34" charset="0"/>
              <a:cs typeface="Arial" panose="020B0604020202020204" pitchFamily="34" charset="0"/>
            </a:endParaRPr>
          </a:p>
          <a:p>
            <a:pPr marL="363538" indent="-363538" algn="just"/>
            <a:r>
              <a:rPr lang="sl-SI" sz="2200" dirty="0">
                <a:latin typeface="Arial" panose="020B0604020202020204" pitchFamily="34" charset="0"/>
                <a:cs typeface="Arial" panose="020B0604020202020204" pitchFamily="34" charset="0"/>
              </a:rPr>
              <a:t>Vzdrževalna dela objektov (namestitve oziroma vgradnje opreme, strojev in naprav) so upravičena če se izvedejo sočasno z nakupom notranje opreme objektov in so v povezavi z namestitvijo oziroma vgradnjo notranje opreme objektov. </a:t>
            </a:r>
          </a:p>
          <a:p>
            <a:pPr marL="363538" indent="-363538" algn="just"/>
            <a:r>
              <a:rPr lang="sl-SI" sz="2200" dirty="0">
                <a:solidFill>
                  <a:srgbClr val="0070C0"/>
                </a:solidFill>
                <a:latin typeface="Arial" panose="020B0604020202020204" pitchFamily="34" charset="0"/>
                <a:cs typeface="Arial" panose="020B0604020202020204" pitchFamily="34" charset="0"/>
              </a:rPr>
              <a:t>Oprema (ali posamezni kos opreme) se upošteva le v primeru, če kapaciteta opreme, ki je predmet naložbe, ustreza kapaciteti navedene opreme pri objektu</a:t>
            </a:r>
            <a:r>
              <a:rPr lang="sl-SI" sz="2200" dirty="0">
                <a:latin typeface="Arial" panose="020B0604020202020204" pitchFamily="34" charset="0"/>
                <a:cs typeface="Arial" panose="020B0604020202020204" pitchFamily="34" charset="0"/>
              </a:rPr>
              <a:t>. </a:t>
            </a:r>
          </a:p>
          <a:p>
            <a:pPr marL="363538" indent="-363538" algn="just"/>
            <a:r>
              <a:rPr lang="sl-SI" sz="2200" dirty="0">
                <a:latin typeface="Arial" panose="020B0604020202020204" pitchFamily="34" charset="0"/>
                <a:cs typeface="Arial" panose="020B0604020202020204" pitchFamily="34" charset="0"/>
              </a:rPr>
              <a:t>Priznani stroški se nanašajo na eno etažo.</a:t>
            </a:r>
          </a:p>
          <a:p>
            <a:pPr marL="363538" indent="-363538" algn="just"/>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29</a:t>
            </a:fld>
            <a:endParaRPr lang="sl-SI"/>
          </a:p>
        </p:txBody>
      </p:sp>
    </p:spTree>
    <p:extLst>
      <p:ext uri="{BB962C8B-B14F-4D97-AF65-F5344CB8AC3E}">
        <p14:creationId xmlns:p14="http://schemas.microsoft.com/office/powerpoint/2010/main" val="2720317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Struktura javnega razpisa </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179512" y="836712"/>
            <a:ext cx="8856984" cy="5884763"/>
          </a:xfrm>
        </p:spPr>
        <p:txBody>
          <a:bodyPr>
            <a:noAutofit/>
          </a:bodyPr>
          <a:lstStyle/>
          <a:p>
            <a:pPr marL="363538" indent="-363538"/>
            <a:r>
              <a:rPr lang="sl-SI" sz="2200" dirty="0">
                <a:latin typeface="Arial" panose="020B0604020202020204" pitchFamily="34" charset="0"/>
                <a:cs typeface="Arial" panose="020B0604020202020204" pitchFamily="34" charset="0"/>
              </a:rPr>
              <a:t>V javnem razpisu niso navedene določbe iz uredbe. </a:t>
            </a:r>
          </a:p>
          <a:p>
            <a:pPr marL="363538" indent="-363538"/>
            <a:endParaRPr lang="sl-SI" sz="2200" dirty="0">
              <a:latin typeface="Arial" panose="020B0604020202020204" pitchFamily="34" charset="0"/>
              <a:cs typeface="Arial" panose="020B0604020202020204" pitchFamily="34" charset="0"/>
            </a:endParaRPr>
          </a:p>
          <a:p>
            <a:pPr marL="363538" indent="-363538"/>
            <a:r>
              <a:rPr lang="sl-SI" sz="2200" dirty="0">
                <a:latin typeface="Arial" panose="020B0604020202020204" pitchFamily="34" charset="0"/>
                <a:cs typeface="Arial" panose="020B0604020202020204" pitchFamily="34" charset="0"/>
              </a:rPr>
              <a:t>Upoštevajo se priloge investicijske uredbe: </a:t>
            </a:r>
          </a:p>
          <a:p>
            <a:pPr marL="504000">
              <a:buFontTx/>
              <a:buChar char="-"/>
            </a:pPr>
            <a:r>
              <a:rPr lang="sl-SI" sz="2200" dirty="0">
                <a:latin typeface="Arial" panose="020B0604020202020204" pitchFamily="34" charset="0"/>
                <a:cs typeface="Arial" panose="020B0604020202020204" pitchFamily="34" charset="0"/>
              </a:rPr>
              <a:t>Priloga 2 Katalog kršitev in sankcij</a:t>
            </a:r>
          </a:p>
          <a:p>
            <a:pPr marL="504000">
              <a:buFontTx/>
              <a:buChar char="-"/>
            </a:pPr>
            <a:r>
              <a:rPr lang="sl-SI" sz="2200" dirty="0">
                <a:latin typeface="Arial" panose="020B0604020202020204" pitchFamily="34" charset="0"/>
                <a:cs typeface="Arial" panose="020B0604020202020204" pitchFamily="34" charset="0"/>
              </a:rPr>
              <a:t>Priloga </a:t>
            </a:r>
            <a:r>
              <a:rPr lang="sv-SE" sz="2200" dirty="0">
                <a:latin typeface="Arial" panose="020B0604020202020204" pitchFamily="34" charset="0"/>
                <a:cs typeface="Arial" panose="020B0604020202020204" pitchFamily="34" charset="0"/>
              </a:rPr>
              <a:t>4 Opis ekonomskih meril</a:t>
            </a:r>
            <a:r>
              <a:rPr lang="sl-SI" sz="2200" dirty="0">
                <a:latin typeface="Arial" panose="020B0604020202020204" pitchFamily="34" charset="0"/>
                <a:cs typeface="Arial" panose="020B0604020202020204" pitchFamily="34" charset="0"/>
              </a:rPr>
              <a:t> za izbor vlog…</a:t>
            </a:r>
          </a:p>
          <a:p>
            <a:pPr marL="504000">
              <a:buFontTx/>
              <a:buChar char="-"/>
            </a:pPr>
            <a:r>
              <a:rPr lang="sl-SI" sz="2200" dirty="0">
                <a:latin typeface="Arial" panose="020B0604020202020204" pitchFamily="34" charset="0"/>
                <a:cs typeface="Arial" panose="020B0604020202020204" pitchFamily="34" charset="0"/>
              </a:rPr>
              <a:t>Priloga </a:t>
            </a:r>
            <a:r>
              <a:rPr lang="pt-BR" sz="2200" dirty="0">
                <a:latin typeface="Arial" panose="020B0604020202020204" pitchFamily="34" charset="0"/>
                <a:cs typeface="Arial" panose="020B0604020202020204" pitchFamily="34" charset="0"/>
              </a:rPr>
              <a:t>7 Poročilo o izpolnjevanju ciljev</a:t>
            </a:r>
            <a:endParaRPr lang="sl-SI" sz="2200" dirty="0">
              <a:latin typeface="Arial" panose="020B0604020202020204" pitchFamily="34" charset="0"/>
              <a:cs typeface="Arial" panose="020B0604020202020204" pitchFamily="34" charset="0"/>
            </a:endParaRPr>
          </a:p>
          <a:p>
            <a:pPr marL="504000">
              <a:buFontTx/>
              <a:buChar char="-"/>
            </a:pPr>
            <a:r>
              <a:rPr lang="sl-SI" sz="2200" dirty="0">
                <a:latin typeface="Arial" panose="020B0604020202020204" pitchFamily="34" charset="0"/>
                <a:cs typeface="Arial" panose="020B0604020202020204" pitchFamily="34" charset="0"/>
              </a:rPr>
              <a:t>Priloga 9 Seznam problemskih območij PRP 2014-2020</a:t>
            </a:r>
          </a:p>
          <a:p>
            <a:pPr marL="504000">
              <a:buFontTx/>
              <a:buChar char="-"/>
            </a:pPr>
            <a:r>
              <a:rPr lang="sl-SI" sz="2200" dirty="0">
                <a:latin typeface="Arial" panose="020B0604020202020204" pitchFamily="34" charset="0"/>
                <a:cs typeface="Arial" panose="020B0604020202020204" pitchFamily="34" charset="0"/>
              </a:rPr>
              <a:t>Priloga 10 Obvezne vsebine elaborata „Prispevek naložbe k povečanju okoljske učinkovitosti“</a:t>
            </a:r>
          </a:p>
          <a:p>
            <a:pPr marL="363538" indent="-363538"/>
            <a:endParaRPr lang="sl-SI" sz="2200" dirty="0">
              <a:latin typeface="Arial" panose="020B0604020202020204" pitchFamily="34" charset="0"/>
              <a:cs typeface="Arial" panose="020B0604020202020204" pitchFamily="34" charset="0"/>
            </a:endParaRPr>
          </a:p>
          <a:p>
            <a:pPr marL="363538" indent="-363538"/>
            <a:r>
              <a:rPr lang="sl-SI" sz="2200" dirty="0">
                <a:latin typeface="Arial" panose="020B0604020202020204" pitchFamily="34" charset="0"/>
                <a:cs typeface="Arial" panose="020B0604020202020204" pitchFamily="34" charset="0"/>
              </a:rPr>
              <a:t>Priloge javnega razpisa: </a:t>
            </a:r>
          </a:p>
          <a:p>
            <a:pPr marL="396000">
              <a:buFontTx/>
              <a:buChar char="-"/>
            </a:pPr>
            <a:r>
              <a:rPr lang="sl-SI" sz="2200" dirty="0">
                <a:latin typeface="Arial" panose="020B0604020202020204" pitchFamily="34" charset="0"/>
                <a:cs typeface="Arial" panose="020B0604020202020204" pitchFamily="34" charset="0"/>
              </a:rPr>
              <a:t>Priloga 1 Podrobnejša vsebina poslovnega načrta</a:t>
            </a:r>
          </a:p>
          <a:p>
            <a:pPr marL="396000">
              <a:buFontTx/>
              <a:buChar char="-"/>
            </a:pPr>
            <a:r>
              <a:rPr lang="sl-SI" sz="2200" dirty="0">
                <a:latin typeface="Arial" panose="020B0604020202020204" pitchFamily="34" charset="0"/>
                <a:cs typeface="Arial" panose="020B0604020202020204" pitchFamily="34" charset="0"/>
              </a:rPr>
              <a:t>Priloga 2 Seznam skupne rabe naložbe</a:t>
            </a:r>
          </a:p>
          <a:p>
            <a:pPr marL="363538" indent="-363538"/>
            <a:endParaRPr lang="sl-SI" sz="2200" dirty="0">
              <a:latin typeface="Arial" panose="020B0604020202020204" pitchFamily="34" charset="0"/>
              <a:cs typeface="Arial" panose="020B0604020202020204" pitchFamily="34" charset="0"/>
            </a:endParaRPr>
          </a:p>
          <a:p>
            <a:pPr marL="504000">
              <a:buFontTx/>
              <a:buChar char="-"/>
            </a:pPr>
            <a:endParaRPr lang="sl-SI" sz="2200" dirty="0">
              <a:latin typeface="Arial" panose="020B0604020202020204" pitchFamily="34" charset="0"/>
              <a:cs typeface="Arial" panose="020B0604020202020204" pitchFamily="34" charset="0"/>
            </a:endParaRPr>
          </a:p>
          <a:p>
            <a:pPr marL="363538" indent="-363538"/>
            <a:endParaRPr lang="sl-SI" sz="2200" dirty="0">
              <a:latin typeface="Arial" panose="020B0604020202020204" pitchFamily="34" charset="0"/>
              <a:cs typeface="Arial" panose="020B0604020202020204" pitchFamily="34" charset="0"/>
            </a:endParaRPr>
          </a:p>
          <a:p>
            <a:pPr marL="363538" indent="-363538"/>
            <a:endParaRPr lang="pt-BR" sz="2200" dirty="0">
              <a:latin typeface="Arial" panose="020B0604020202020204" pitchFamily="34" charset="0"/>
              <a:cs typeface="Arial" panose="020B0604020202020204" pitchFamily="34" charset="0"/>
            </a:endParaRPr>
          </a:p>
          <a:p>
            <a:pPr>
              <a:buFontTx/>
              <a:buChar char="-"/>
            </a:pPr>
            <a:endParaRPr lang="sl-SI" sz="2200" dirty="0">
              <a:solidFill>
                <a:srgbClr val="00B050"/>
              </a:solidFill>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3</a:t>
            </a:fld>
            <a:endParaRPr lang="sl-SI" dirty="0"/>
          </a:p>
        </p:txBody>
      </p:sp>
    </p:spTree>
    <p:extLst>
      <p:ext uri="{BB962C8B-B14F-4D97-AF65-F5344CB8AC3E}">
        <p14:creationId xmlns:p14="http://schemas.microsoft.com/office/powerpoint/2010/main" val="14389060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3"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Neupravičeni stroški</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796577"/>
            <a:ext cx="8568952" cy="5924897"/>
          </a:xfrm>
        </p:spPr>
        <p:txBody>
          <a:bodyPr>
            <a:noAutofit/>
          </a:bodyPr>
          <a:lstStyle/>
          <a:p>
            <a:pPr>
              <a:buFontTx/>
              <a:buChar char="-"/>
            </a:pPr>
            <a:r>
              <a:rPr lang="sl-SI" sz="2200" dirty="0">
                <a:latin typeface="Arial" panose="020B0604020202020204" pitchFamily="34" charset="0"/>
                <a:cs typeface="Arial" panose="020B0604020202020204" pitchFamily="34" charset="0"/>
              </a:rPr>
              <a:t>Neupravičeni stroški so:</a:t>
            </a:r>
          </a:p>
          <a:p>
            <a:pPr>
              <a:buFontTx/>
              <a:buChar char="-"/>
            </a:pPr>
            <a:r>
              <a:rPr lang="sl-SI" sz="2200" dirty="0">
                <a:latin typeface="Arial" panose="020B0604020202020204" pitchFamily="34" charset="0"/>
                <a:cs typeface="Arial" panose="020B0604020202020204" pitchFamily="34" charset="0"/>
              </a:rPr>
              <a:t>stroški priprave vloge na JR in zahtevka za izplačilo sredstev,</a:t>
            </a:r>
          </a:p>
          <a:p>
            <a:pPr>
              <a:buFontTx/>
              <a:buChar char="-"/>
            </a:pPr>
            <a:r>
              <a:rPr lang="sl-SI" sz="2200" dirty="0">
                <a:latin typeface="Arial" panose="020B0604020202020204" pitchFamily="34" charset="0"/>
                <a:cs typeface="Arial" panose="020B0604020202020204" pitchFamily="34" charset="0"/>
              </a:rPr>
              <a:t>naložbe, ki se financirajo iz sredstev operativnih skladov za OP,</a:t>
            </a:r>
          </a:p>
          <a:p>
            <a:pPr>
              <a:buFontTx/>
              <a:buChar char="-"/>
            </a:pPr>
            <a:r>
              <a:rPr lang="sl-SI" sz="2200" dirty="0">
                <a:latin typeface="Arial" panose="020B0604020202020204" pitchFamily="34" charset="0"/>
                <a:cs typeface="Arial" panose="020B0604020202020204" pitchFamily="34" charset="0"/>
              </a:rPr>
              <a:t>plačilo davkov, carin in dajatev pri uvozu, upravne takse,</a:t>
            </a:r>
          </a:p>
          <a:p>
            <a:pPr>
              <a:buFontTx/>
              <a:buChar char="-"/>
            </a:pPr>
            <a:r>
              <a:rPr lang="sl-SI" sz="2200" dirty="0">
                <a:latin typeface="Arial" panose="020B0604020202020204" pitchFamily="34" charset="0"/>
                <a:cs typeface="Arial" panose="020B0604020202020204" pitchFamily="34" charset="0"/>
              </a:rPr>
              <a:t>DDV, razen če se </a:t>
            </a:r>
            <a:r>
              <a:rPr lang="sl-SI" sz="2200" dirty="0">
                <a:solidFill>
                  <a:srgbClr val="0070C0"/>
                </a:solidFill>
                <a:latin typeface="Arial" panose="020B0604020202020204" pitchFamily="34" charset="0"/>
                <a:cs typeface="Arial" panose="020B0604020202020204" pitchFamily="34" charset="0"/>
              </a:rPr>
              <a:t>pri zahtevku </a:t>
            </a:r>
            <a:r>
              <a:rPr lang="sl-SI" sz="2200" dirty="0">
                <a:latin typeface="Arial" panose="020B0604020202020204" pitchFamily="34" charset="0"/>
                <a:cs typeface="Arial" panose="020B0604020202020204" pitchFamily="34" charset="0"/>
              </a:rPr>
              <a:t>poda izjavo o neizterljivosti, </a:t>
            </a:r>
          </a:p>
          <a:p>
            <a:pPr>
              <a:buFontTx/>
              <a:buChar char="-"/>
            </a:pPr>
            <a:r>
              <a:rPr lang="sl-SI" sz="2200" dirty="0">
                <a:latin typeface="Arial" panose="020B0604020202020204" pitchFamily="34" charset="0"/>
                <a:cs typeface="Arial" panose="020B0604020202020204" pitchFamily="34" charset="0"/>
              </a:rPr>
              <a:t>obresti na dolgove, bančne stroške in stroške garancij, </a:t>
            </a:r>
          </a:p>
          <a:p>
            <a:pPr>
              <a:buFontTx/>
              <a:buChar char="-"/>
            </a:pPr>
            <a:r>
              <a:rPr lang="sl-SI" sz="2200" dirty="0">
                <a:latin typeface="Arial" panose="020B0604020202020204" pitchFamily="34" charset="0"/>
                <a:cs typeface="Arial" panose="020B0604020202020204" pitchFamily="34" charset="0"/>
              </a:rPr>
              <a:t>stroški materiala, opreme ali drugih del pred oddajo vloge,  </a:t>
            </a:r>
          </a:p>
          <a:p>
            <a:pPr>
              <a:buFontTx/>
              <a:buChar char="-"/>
            </a:pPr>
            <a:r>
              <a:rPr lang="sl-SI" sz="2200" dirty="0">
                <a:latin typeface="Arial" panose="020B0604020202020204" pitchFamily="34" charset="0"/>
                <a:cs typeface="Arial" panose="020B0604020202020204" pitchFamily="34" charset="0"/>
              </a:rPr>
              <a:t>nakup dostavnih in servisnih vozil,</a:t>
            </a:r>
          </a:p>
          <a:p>
            <a:pPr>
              <a:buFontTx/>
              <a:buChar char="-"/>
            </a:pPr>
            <a:r>
              <a:rPr lang="sl-SI" sz="2200" dirty="0">
                <a:latin typeface="Arial" panose="020B0604020202020204" pitchFamily="34" charset="0"/>
                <a:cs typeface="Arial" panose="020B0604020202020204" pitchFamily="34" charset="0"/>
              </a:rPr>
              <a:t>gradnja novih klavnic z letno zmogljivostjo nad 1.000 GVŽ,</a:t>
            </a:r>
          </a:p>
          <a:p>
            <a:pPr>
              <a:buFontTx/>
              <a:buChar char="-"/>
            </a:pPr>
            <a:r>
              <a:rPr lang="sl-SI" sz="2200" dirty="0">
                <a:latin typeface="Arial" panose="020B0604020202020204" pitchFamily="34" charset="0"/>
                <a:cs typeface="Arial" panose="020B0604020202020204" pitchFamily="34" charset="0"/>
              </a:rPr>
              <a:t>stroški nakupa rabljene opreme</a:t>
            </a:r>
          </a:p>
          <a:p>
            <a:pPr>
              <a:buFontTx/>
              <a:buChar char="-"/>
            </a:pPr>
            <a:r>
              <a:rPr lang="sl-SI" sz="2200" dirty="0">
                <a:latin typeface="Arial" panose="020B0604020202020204" pitchFamily="34" charset="0"/>
                <a:cs typeface="Arial" panose="020B0604020202020204" pitchFamily="34" charset="0"/>
              </a:rPr>
              <a:t>stroški obratnih sredstev.</a:t>
            </a:r>
          </a:p>
        </p:txBody>
      </p:sp>
      <p:sp>
        <p:nvSpPr>
          <p:cNvPr id="5" name="Ograda številke diapozitiva 4"/>
          <p:cNvSpPr>
            <a:spLocks noGrp="1"/>
          </p:cNvSpPr>
          <p:nvPr>
            <p:ph type="sldNum" sz="quarter" idx="12"/>
          </p:nvPr>
        </p:nvSpPr>
        <p:spPr/>
        <p:txBody>
          <a:bodyPr/>
          <a:lstStyle/>
          <a:p>
            <a:fld id="{55814627-7412-4605-A2B8-6A8F5ECD08B1}" type="slidenum">
              <a:rPr lang="sl-SI" smtClean="0"/>
              <a:pPr/>
              <a:t>30</a:t>
            </a:fld>
            <a:endParaRPr lang="sl-SI"/>
          </a:p>
        </p:txBody>
      </p:sp>
    </p:spTree>
    <p:extLst>
      <p:ext uri="{BB962C8B-B14F-4D97-AF65-F5344CB8AC3E}">
        <p14:creationId xmlns:p14="http://schemas.microsoft.com/office/powerpoint/2010/main" val="3695494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3"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Obseg dela</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796577"/>
            <a:ext cx="8568952" cy="5924897"/>
          </a:xfrm>
        </p:spPr>
        <p:txBody>
          <a:bodyPr>
            <a:noAutofit/>
          </a:bodyPr>
          <a:lstStyle/>
          <a:p>
            <a:pPr>
              <a:buFontTx/>
              <a:buChar char="-"/>
            </a:pPr>
            <a:r>
              <a:rPr lang="sl-SI" sz="2200" dirty="0">
                <a:latin typeface="Arial" panose="020B0604020202020204" pitchFamily="34" charset="0"/>
                <a:cs typeface="Arial" panose="020B0604020202020204" pitchFamily="34" charset="0"/>
              </a:rPr>
              <a:t>V koledarskem letu pred vložitvijo vloge na javni razpis mora zagotavljati obseg dela v višini najmanj:</a:t>
            </a:r>
          </a:p>
          <a:p>
            <a:pPr>
              <a:buFontTx/>
              <a:buChar char="-"/>
            </a:pPr>
            <a:r>
              <a:rPr lang="sl-SI" sz="2200" dirty="0">
                <a:latin typeface="Arial" panose="020B0604020202020204" pitchFamily="34" charset="0"/>
                <a:cs typeface="Arial" panose="020B0604020202020204" pitchFamily="34" charset="0"/>
              </a:rPr>
              <a:t>0,5 PDM v primeru enostavnih naložb ter</a:t>
            </a:r>
          </a:p>
          <a:p>
            <a:pPr>
              <a:buFontTx/>
              <a:buChar char="-"/>
            </a:pPr>
            <a:r>
              <a:rPr lang="sl-SI" sz="2200" dirty="0">
                <a:latin typeface="Arial" panose="020B0604020202020204" pitchFamily="34" charset="0"/>
                <a:cs typeface="Arial" panose="020B0604020202020204" pitchFamily="34" charset="0"/>
              </a:rPr>
              <a:t>1,0 PDM v primeru zahtevnih naložb.   </a:t>
            </a:r>
          </a:p>
          <a:p>
            <a:pPr>
              <a:buFontTx/>
              <a:buChar char="-"/>
            </a:pPr>
            <a:r>
              <a:rPr lang="sl-SI" sz="2200" dirty="0">
                <a:latin typeface="Arial" panose="020B0604020202020204" pitchFamily="34" charset="0"/>
                <a:cs typeface="Arial" panose="020B0604020202020204" pitchFamily="34" charset="0"/>
              </a:rPr>
              <a:t>Upoštevajo se tudi skupine ali organizacije proizvajalcev, ki so priznane v skladu s predpisi, ki urejajo </a:t>
            </a:r>
            <a:r>
              <a:rPr lang="sl-SI" sz="2200" dirty="0" smtClean="0">
                <a:latin typeface="Arial" panose="020B0604020202020204" pitchFamily="34" charset="0"/>
                <a:cs typeface="Arial" panose="020B0604020202020204" pitchFamily="34" charset="0"/>
              </a:rPr>
              <a:t>priznanje. </a:t>
            </a:r>
            <a:endParaRPr lang="sl-SI" sz="2200" dirty="0">
              <a:latin typeface="Arial" panose="020B0604020202020204" pitchFamily="34" charset="0"/>
              <a:cs typeface="Arial" panose="020B0604020202020204" pitchFamily="34" charset="0"/>
            </a:endParaRPr>
          </a:p>
          <a:p>
            <a:pPr>
              <a:buFontTx/>
              <a:buChar char="-"/>
            </a:pPr>
            <a:endParaRPr lang="sl-SI" sz="2200" dirty="0">
              <a:latin typeface="Arial" panose="020B0604020202020204" pitchFamily="34" charset="0"/>
              <a:cs typeface="Arial" panose="020B0604020202020204" pitchFamily="34" charset="0"/>
            </a:endParaRPr>
          </a:p>
          <a:p>
            <a:pPr>
              <a:buFontTx/>
              <a:buChar char="-"/>
            </a:pPr>
            <a:r>
              <a:rPr lang="sl-SI" sz="2200" dirty="0">
                <a:latin typeface="Arial" panose="020B0604020202020204" pitchFamily="34" charset="0"/>
                <a:cs typeface="Arial" panose="020B0604020202020204" pitchFamily="34" charset="0"/>
              </a:rPr>
              <a:t>Če gre za upravičenca, ki jo izvajajo zadruge, skupine ali organizacije proizvajalcev in bo naložba namenjena skupni rabi njihovih članov, se pri ugotavljanju obsega dela lahko upošteva tudi obseg dela njihovih članov, ki bodo uporabljali to naložbo. Vodi se seznam skupne rabe, s katerega so razvidni raba naložbe po članih, obdobje uporabe ipd. </a:t>
            </a:r>
          </a:p>
          <a:p>
            <a:pPr marL="0" indent="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31</a:t>
            </a:fld>
            <a:endParaRPr lang="sl-SI"/>
          </a:p>
        </p:txBody>
      </p:sp>
    </p:spTree>
    <p:extLst>
      <p:ext uri="{BB962C8B-B14F-4D97-AF65-F5344CB8AC3E}">
        <p14:creationId xmlns:p14="http://schemas.microsoft.com/office/powerpoint/2010/main" val="14047043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3"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Drugi pogoji</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796577"/>
            <a:ext cx="8568952" cy="5924897"/>
          </a:xfrm>
        </p:spPr>
        <p:txBody>
          <a:bodyPr>
            <a:noAutofit/>
          </a:bodyPr>
          <a:lstStyle/>
          <a:p>
            <a:r>
              <a:rPr lang="sl-SI" sz="2200" dirty="0">
                <a:latin typeface="Arial" panose="020B0604020202020204" pitchFamily="34" charset="0"/>
                <a:cs typeface="Arial" panose="020B0604020202020204" pitchFamily="34" charset="0"/>
              </a:rPr>
              <a:t>Če ima upravičenec živilski obrat, mora biti vpisan v register obratov razen, če upravičenec vlaga vlogo za naložbo v gradnjo objekta in pred oddajo vloge ni imel živilskega obrata. </a:t>
            </a:r>
          </a:p>
          <a:p>
            <a:r>
              <a:rPr lang="sl-SI" sz="2200" dirty="0">
                <a:latin typeface="Arial" panose="020B0604020202020204" pitchFamily="34" charset="0"/>
                <a:cs typeface="Arial" panose="020B0604020202020204" pitchFamily="34" charset="0"/>
              </a:rPr>
              <a:t>V</a:t>
            </a:r>
            <a:r>
              <a:rPr lang="pt-BR" sz="2200" dirty="0">
                <a:latin typeface="Arial" panose="020B0604020202020204" pitchFamily="34" charset="0"/>
                <a:cs typeface="Arial" panose="020B0604020202020204" pitchFamily="34" charset="0"/>
              </a:rPr>
              <a:t>lagatelj </a:t>
            </a:r>
            <a:r>
              <a:rPr lang="sl-SI" sz="2200" dirty="0">
                <a:latin typeface="Arial" panose="020B0604020202020204" pitchFamily="34" charset="0"/>
                <a:cs typeface="Arial" panose="020B0604020202020204" pitchFamily="34" charset="0"/>
              </a:rPr>
              <a:t>ima lahko </a:t>
            </a:r>
            <a:r>
              <a:rPr lang="pt-BR" sz="2200" dirty="0">
                <a:latin typeface="Arial" panose="020B0604020202020204" pitchFamily="34" charset="0"/>
                <a:cs typeface="Arial" panose="020B0604020202020204" pitchFamily="34" charset="0"/>
              </a:rPr>
              <a:t>ob oddaji vloge na javni razpis</a:t>
            </a:r>
            <a:r>
              <a:rPr lang="sl-SI" sz="2200" dirty="0">
                <a:latin typeface="Arial" panose="020B0604020202020204" pitchFamily="34" charset="0"/>
                <a:cs typeface="Arial" panose="020B0604020202020204" pitchFamily="34" charset="0"/>
              </a:rPr>
              <a:t> </a:t>
            </a:r>
            <a:r>
              <a:rPr lang="pt-BR" sz="2200" dirty="0">
                <a:latin typeface="Arial" panose="020B0604020202020204" pitchFamily="34" charset="0"/>
                <a:cs typeface="Arial" panose="020B0604020202020204" pitchFamily="34" charset="0"/>
              </a:rPr>
              <a:t>do 50 eurov neporavnanih </a:t>
            </a:r>
            <a:r>
              <a:rPr lang="sl-SI" sz="2200" dirty="0">
                <a:solidFill>
                  <a:srgbClr val="0070C0"/>
                </a:solidFill>
                <a:latin typeface="Arial" panose="020B0604020202020204" pitchFamily="34" charset="0"/>
                <a:cs typeface="Arial" panose="020B0604020202020204" pitchFamily="34" charset="0"/>
              </a:rPr>
              <a:t>zapadlih </a:t>
            </a:r>
            <a:r>
              <a:rPr lang="pt-BR" sz="2200" dirty="0">
                <a:latin typeface="Arial" panose="020B0604020202020204" pitchFamily="34" charset="0"/>
                <a:cs typeface="Arial" panose="020B0604020202020204" pitchFamily="34" charset="0"/>
              </a:rPr>
              <a:t>davčnih obveznosti do države</a:t>
            </a:r>
            <a:r>
              <a:rPr lang="sl-SI" sz="2200" dirty="0">
                <a:latin typeface="Arial" panose="020B0604020202020204" pitchFamily="34" charset="0"/>
                <a:cs typeface="Arial" panose="020B0604020202020204" pitchFamily="34" charset="0"/>
              </a:rPr>
              <a:t>. </a:t>
            </a:r>
          </a:p>
          <a:p>
            <a:pPr>
              <a:buFontTx/>
              <a:buChar char="-"/>
            </a:pPr>
            <a:endParaRPr lang="sl-SI" sz="2200" dirty="0">
              <a:latin typeface="Arial" panose="020B0604020202020204" pitchFamily="34" charset="0"/>
              <a:cs typeface="Arial" panose="020B0604020202020204" pitchFamily="34" charset="0"/>
            </a:endParaRPr>
          </a:p>
          <a:p>
            <a:r>
              <a:rPr lang="sl-SI" sz="2200" dirty="0">
                <a:latin typeface="Arial" panose="020B0604020202020204" pitchFamily="34" charset="0"/>
                <a:cs typeface="Arial" panose="020B0604020202020204" pitchFamily="34" charset="0"/>
              </a:rPr>
              <a:t>Če kandidira za pridobitev sredstev za naložbe v ureditev objektov oziroma nakup pripadajoče opreme, ki se uporabljajo tudi </a:t>
            </a:r>
            <a:r>
              <a:rPr lang="sl-SI" sz="2200" b="1" dirty="0">
                <a:latin typeface="Arial" panose="020B0604020202020204" pitchFamily="34" charset="0"/>
                <a:cs typeface="Arial" panose="020B0604020202020204" pitchFamily="34" charset="0"/>
              </a:rPr>
              <a:t>za druge namene</a:t>
            </a:r>
            <a:r>
              <a:rPr lang="sl-SI" sz="2200" dirty="0">
                <a:latin typeface="Arial" panose="020B0604020202020204" pitchFamily="34" charset="0"/>
                <a:cs typeface="Arial" panose="020B0604020202020204" pitchFamily="34" charset="0"/>
              </a:rPr>
              <a:t>, se:</a:t>
            </a:r>
          </a:p>
          <a:p>
            <a:pPr>
              <a:buFontTx/>
              <a:buChar char="-"/>
            </a:pPr>
            <a:r>
              <a:rPr lang="sl-SI" sz="2200" dirty="0">
                <a:latin typeface="Arial" panose="020B0604020202020204" pitchFamily="34" charset="0"/>
                <a:cs typeface="Arial" panose="020B0604020202020204" pitchFamily="34" charset="0"/>
              </a:rPr>
              <a:t>od vseh stroškov ureditve </a:t>
            </a:r>
            <a:r>
              <a:rPr lang="sl-SI" sz="2200" u="sng" dirty="0">
                <a:latin typeface="Arial" panose="020B0604020202020204" pitchFamily="34" charset="0"/>
                <a:cs typeface="Arial" panose="020B0604020202020204" pitchFamily="34" charset="0"/>
              </a:rPr>
              <a:t>objekta</a:t>
            </a:r>
            <a:r>
              <a:rPr lang="sl-SI" sz="2200" dirty="0">
                <a:latin typeface="Arial" panose="020B0604020202020204" pitchFamily="34" charset="0"/>
                <a:cs typeface="Arial" panose="020B0604020202020204" pitchFamily="34" charset="0"/>
              </a:rPr>
              <a:t> kot upravičeni stroški priznajo le stroški v sorazmernem deležu glede na </a:t>
            </a:r>
            <a:r>
              <a:rPr lang="sl-SI" sz="2200" dirty="0">
                <a:solidFill>
                  <a:srgbClr val="0070C0"/>
                </a:solidFill>
                <a:latin typeface="Arial" panose="020B0604020202020204" pitchFamily="34" charset="0"/>
                <a:cs typeface="Arial" panose="020B0604020202020204" pitchFamily="34" charset="0"/>
              </a:rPr>
              <a:t>bruto</a:t>
            </a:r>
            <a:r>
              <a:rPr lang="sl-SI" sz="2200" dirty="0">
                <a:latin typeface="Arial" panose="020B0604020202020204" pitchFamily="34" charset="0"/>
                <a:cs typeface="Arial" panose="020B0604020202020204" pitchFamily="34" charset="0"/>
              </a:rPr>
              <a:t> tlorisno površino ali </a:t>
            </a:r>
            <a:r>
              <a:rPr lang="sl-SI" sz="2200" dirty="0">
                <a:solidFill>
                  <a:srgbClr val="0070C0"/>
                </a:solidFill>
                <a:latin typeface="Arial" panose="020B0604020202020204" pitchFamily="34" charset="0"/>
                <a:cs typeface="Arial" panose="020B0604020202020204" pitchFamily="34" charset="0"/>
              </a:rPr>
              <a:t>bruto</a:t>
            </a:r>
            <a:r>
              <a:rPr lang="sl-SI" sz="2200" dirty="0">
                <a:latin typeface="Arial" panose="020B0604020202020204" pitchFamily="34" charset="0"/>
                <a:cs typeface="Arial" panose="020B0604020202020204" pitchFamily="34" charset="0"/>
              </a:rPr>
              <a:t> prostornino objekta, ki je predmet podpore, </a:t>
            </a:r>
          </a:p>
          <a:p>
            <a:pPr>
              <a:buFontTx/>
              <a:buChar char="-"/>
            </a:pPr>
            <a:r>
              <a:rPr lang="sl-SI" sz="2200" dirty="0">
                <a:latin typeface="Arial" panose="020B0604020202020204" pitchFamily="34" charset="0"/>
                <a:cs typeface="Arial" panose="020B0604020202020204" pitchFamily="34" charset="0"/>
              </a:rPr>
              <a:t>od vseh stroškov nakupa </a:t>
            </a:r>
            <a:r>
              <a:rPr lang="sl-SI" sz="2200" u="sng" dirty="0">
                <a:latin typeface="Arial" panose="020B0604020202020204" pitchFamily="34" charset="0"/>
                <a:cs typeface="Arial" panose="020B0604020202020204" pitchFamily="34" charset="0"/>
              </a:rPr>
              <a:t>pripadajoče opreme </a:t>
            </a:r>
            <a:r>
              <a:rPr lang="sl-SI" sz="2200" dirty="0">
                <a:latin typeface="Arial" panose="020B0604020202020204" pitchFamily="34" charset="0"/>
                <a:cs typeface="Arial" panose="020B0604020202020204" pitchFamily="34" charset="0"/>
              </a:rPr>
              <a:t>kot upravičeni stroški priznajo le stroški v sorazmernem deležu glede na zmogljivost opreme, </a:t>
            </a:r>
            <a:r>
              <a:rPr lang="sl-SI" sz="2200" dirty="0">
                <a:solidFill>
                  <a:srgbClr val="0070C0"/>
                </a:solidFill>
                <a:latin typeface="Arial" panose="020B0604020202020204" pitchFamily="34" charset="0"/>
                <a:cs typeface="Arial" panose="020B0604020202020204" pitchFamily="34" charset="0"/>
              </a:rPr>
              <a:t>bruto</a:t>
            </a:r>
            <a:r>
              <a:rPr lang="sl-SI" sz="2200" dirty="0">
                <a:latin typeface="Arial" panose="020B0604020202020204" pitchFamily="34" charset="0"/>
                <a:cs typeface="Arial" panose="020B0604020202020204" pitchFamily="34" charset="0"/>
              </a:rPr>
              <a:t> tlorisno površino ali </a:t>
            </a:r>
            <a:r>
              <a:rPr lang="sl-SI" sz="2200" dirty="0">
                <a:solidFill>
                  <a:srgbClr val="0070C0"/>
                </a:solidFill>
                <a:latin typeface="Arial" panose="020B0604020202020204" pitchFamily="34" charset="0"/>
                <a:cs typeface="Arial" panose="020B0604020202020204" pitchFamily="34" charset="0"/>
              </a:rPr>
              <a:t>bruto</a:t>
            </a:r>
            <a:r>
              <a:rPr lang="sl-SI" sz="2200" dirty="0">
                <a:latin typeface="Arial" panose="020B0604020202020204" pitchFamily="34" charset="0"/>
                <a:cs typeface="Arial" panose="020B0604020202020204" pitchFamily="34" charset="0"/>
              </a:rPr>
              <a:t> prostornino objekta, ki je predmet podpore.</a:t>
            </a:r>
          </a:p>
          <a:p>
            <a:pPr>
              <a:buFontTx/>
              <a:buChar char="-"/>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32</a:t>
            </a:fld>
            <a:endParaRPr lang="sl-SI"/>
          </a:p>
        </p:txBody>
      </p:sp>
    </p:spTree>
    <p:extLst>
      <p:ext uri="{BB962C8B-B14F-4D97-AF65-F5344CB8AC3E}">
        <p14:creationId xmlns:p14="http://schemas.microsoft.com/office/powerpoint/2010/main" val="40991791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3"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Prispevek v naravi</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796577"/>
            <a:ext cx="8568952" cy="5924897"/>
          </a:xfrm>
        </p:spPr>
        <p:txBody>
          <a:bodyPr>
            <a:noAutofit/>
          </a:bodyPr>
          <a:lstStyle/>
          <a:p>
            <a:pPr>
              <a:buFontTx/>
              <a:buChar char="-"/>
            </a:pPr>
            <a:r>
              <a:rPr lang="sl-SI" sz="2200" dirty="0">
                <a:latin typeface="Arial" panose="020B0604020202020204" pitchFamily="34" charset="0"/>
                <a:cs typeface="Arial" panose="020B0604020202020204" pitchFamily="34" charset="0"/>
              </a:rPr>
              <a:t>Prispevek v naravi v obliki lastnega dela oziroma lastnega lesa lahko uveljavljajo upravičenci, če gre za naložbe v ureditev enostavnih in nezahtevnih objektov. </a:t>
            </a:r>
          </a:p>
          <a:p>
            <a:pPr>
              <a:buFontTx/>
              <a:buChar char="-"/>
            </a:pPr>
            <a:r>
              <a:rPr lang="sl-SI" sz="2200" dirty="0">
                <a:latin typeface="Arial" panose="020B0604020202020204" pitchFamily="34" charset="0"/>
                <a:cs typeface="Arial" panose="020B0604020202020204" pitchFamily="34" charset="0"/>
              </a:rPr>
              <a:t>Obseg prispevka v naravi ne sme biti večje od 40 odstotkov upravičenih stroškov naložbe in presegati obsega dela, izraženega v ekvivalentu PDM, ki ga je upravičenec opredelil v vlogi na javni razpis oziroma v PN. </a:t>
            </a:r>
          </a:p>
          <a:p>
            <a:pPr>
              <a:buFontTx/>
              <a:buChar char="-"/>
            </a:pPr>
            <a:r>
              <a:rPr lang="sl-SI" sz="2200" dirty="0">
                <a:latin typeface="Arial" panose="020B0604020202020204" pitchFamily="34" charset="0"/>
                <a:cs typeface="Arial" panose="020B0604020202020204" pitchFamily="34" charset="0"/>
              </a:rPr>
              <a:t>Vrednost lastnega dela ne sme preseči  urne postavke 5,76 EUR/uro bruto za ročno delo ter 15,31 EUR/uro bruto za strojno delo,</a:t>
            </a:r>
          </a:p>
          <a:p>
            <a:pPr>
              <a:buFontTx/>
              <a:buChar char="-"/>
            </a:pPr>
            <a:r>
              <a:rPr lang="sl-SI" sz="2200" dirty="0">
                <a:latin typeface="Arial" panose="020B0604020202020204" pitchFamily="34" charset="0"/>
                <a:cs typeface="Arial" panose="020B0604020202020204" pitchFamily="34" charset="0"/>
              </a:rPr>
              <a:t>Prispevek v naravi v obliki zagotavljanja lastnega lesa lahko uveljavlja, če ima odločbo o poseku Zavoda za gozdove Slovenije v skladu s predpisom, ki ureja gozdove, pri čemer vrednost žaganega lesa ne sme preseči 200 EUR/m</a:t>
            </a:r>
            <a:r>
              <a:rPr lang="sl-SI" sz="2200" baseline="30000" dirty="0">
                <a:latin typeface="Arial" panose="020B0604020202020204" pitchFamily="34" charset="0"/>
                <a:cs typeface="Arial" panose="020B0604020202020204" pitchFamily="34" charset="0"/>
              </a:rPr>
              <a:t>3</a:t>
            </a:r>
            <a:r>
              <a:rPr lang="sl-SI" sz="2200" dirty="0">
                <a:latin typeface="Arial" panose="020B0604020202020204" pitchFamily="34" charset="0"/>
                <a:cs typeface="Arial" panose="020B0604020202020204" pitchFamily="34" charset="0"/>
              </a:rPr>
              <a:t> žaganega lesa.</a:t>
            </a:r>
          </a:p>
        </p:txBody>
      </p:sp>
      <p:sp>
        <p:nvSpPr>
          <p:cNvPr id="5" name="Ograda številke diapozitiva 4"/>
          <p:cNvSpPr>
            <a:spLocks noGrp="1"/>
          </p:cNvSpPr>
          <p:nvPr>
            <p:ph type="sldNum" sz="quarter" idx="12"/>
          </p:nvPr>
        </p:nvSpPr>
        <p:spPr/>
        <p:txBody>
          <a:bodyPr/>
          <a:lstStyle/>
          <a:p>
            <a:fld id="{55814627-7412-4605-A2B8-6A8F5ECD08B1}" type="slidenum">
              <a:rPr lang="sl-SI" smtClean="0"/>
              <a:pPr/>
              <a:t>33</a:t>
            </a:fld>
            <a:endParaRPr lang="sl-SI"/>
          </a:p>
        </p:txBody>
      </p:sp>
    </p:spTree>
    <p:extLst>
      <p:ext uri="{BB962C8B-B14F-4D97-AF65-F5344CB8AC3E}">
        <p14:creationId xmlns:p14="http://schemas.microsoft.com/office/powerpoint/2010/main" val="17890322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2754"/>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Presoja vpliva na okolje </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323528" y="950590"/>
            <a:ext cx="8496944" cy="5646762"/>
          </a:xfrm>
        </p:spPr>
        <p:txBody>
          <a:bodyPr>
            <a:noAutofit/>
          </a:bodyPr>
          <a:lstStyle/>
          <a:p>
            <a:pPr algn="just"/>
            <a:r>
              <a:rPr lang="sl-SI" sz="2200" dirty="0">
                <a:solidFill>
                  <a:srgbClr val="0070C0"/>
                </a:solidFill>
                <a:latin typeface="Arial" panose="020B0604020202020204" pitchFamily="34" charset="0"/>
                <a:cs typeface="Arial" panose="020B0604020202020204" pitchFamily="34" charset="0"/>
              </a:rPr>
              <a:t>V skladu z novim Gradbenim zakonom je PVO sestavni del postopka za pridobitev gradbenega dovoljenja (ureditev zahtevnih, manj zahtevnih ali nezahtevnih objektov) – ni dokazil pri vlog. </a:t>
            </a:r>
          </a:p>
          <a:p>
            <a:pPr algn="just"/>
            <a:r>
              <a:rPr lang="sl-SI" sz="2200" dirty="0">
                <a:solidFill>
                  <a:srgbClr val="0070C0"/>
                </a:solidFill>
                <a:latin typeface="Arial" panose="020B0604020202020204" pitchFamily="34" charset="0"/>
                <a:cs typeface="Arial" panose="020B0604020202020204" pitchFamily="34" charset="0"/>
              </a:rPr>
              <a:t>Če je naložba poseg v okolje in se ne nanaša na enostavni objekt ali opremo se vlogi na javni razpis priloži: </a:t>
            </a:r>
          </a:p>
          <a:p>
            <a:pPr marL="442913" indent="-171450">
              <a:buFontTx/>
              <a:buChar char="-"/>
            </a:pPr>
            <a:r>
              <a:rPr lang="sl-SI" sz="2200" dirty="0">
                <a:solidFill>
                  <a:srgbClr val="0070C0"/>
                </a:solidFill>
                <a:latin typeface="Arial" panose="020B0604020202020204" pitchFamily="34" charset="0"/>
                <a:cs typeface="Arial" panose="020B0604020202020204" pitchFamily="34" charset="0"/>
              </a:rPr>
              <a:t>fotokopija okoljevarstvenega soglasja ali </a:t>
            </a:r>
          </a:p>
          <a:p>
            <a:pPr marL="442913" indent="-171450">
              <a:buFontTx/>
              <a:buChar char="-"/>
            </a:pPr>
            <a:r>
              <a:rPr lang="sl-SI" sz="2200" dirty="0">
                <a:solidFill>
                  <a:srgbClr val="0070C0"/>
                </a:solidFill>
                <a:latin typeface="Arial" panose="020B0604020202020204" pitchFamily="34" charset="0"/>
                <a:cs typeface="Arial" panose="020B0604020202020204" pitchFamily="34" charset="0"/>
              </a:rPr>
              <a:t>fotokopija sklepa, da postopek PVO ni potreben ali </a:t>
            </a:r>
          </a:p>
          <a:p>
            <a:pPr marL="442913" indent="-171450">
              <a:buFontTx/>
              <a:buChar char="-"/>
            </a:pPr>
            <a:r>
              <a:rPr lang="sl-SI" sz="2200" dirty="0">
                <a:solidFill>
                  <a:srgbClr val="0070C0"/>
                </a:solidFill>
                <a:latin typeface="Arial" panose="020B0604020202020204" pitchFamily="34" charset="0"/>
                <a:cs typeface="Arial" panose="020B0604020202020204" pitchFamily="34" charset="0"/>
              </a:rPr>
              <a:t>opis nameravanega posega v okolje (</a:t>
            </a:r>
            <a:r>
              <a:rPr lang="pl-PL" sz="2200" dirty="0">
                <a:solidFill>
                  <a:srgbClr val="0070C0"/>
                </a:solidFill>
                <a:latin typeface="Arial" panose="020B0604020202020204" pitchFamily="34" charset="0"/>
                <a:cs typeface="Arial" panose="020B0604020202020204" pitchFamily="34" charset="0"/>
              </a:rPr>
              <a:t>Vrsta posega v okolje, pri čemer se smiselno upošteva Priloga 1 Uredbe PVO) ter </a:t>
            </a:r>
            <a:r>
              <a:rPr lang="sl-SI" sz="2200" dirty="0">
                <a:solidFill>
                  <a:srgbClr val="0070C0"/>
                </a:solidFill>
                <a:latin typeface="Arial" panose="020B0604020202020204" pitchFamily="34" charset="0"/>
                <a:cs typeface="Arial" panose="020B0604020202020204" pitchFamily="34" charset="0"/>
              </a:rPr>
              <a:t>n</a:t>
            </a:r>
            <a:r>
              <a:rPr lang="it-IT" sz="2200" dirty="0">
                <a:solidFill>
                  <a:srgbClr val="0070C0"/>
                </a:solidFill>
                <a:latin typeface="Arial" panose="020B0604020202020204" pitchFamily="34" charset="0"/>
                <a:cs typeface="Arial" panose="020B0604020202020204" pitchFamily="34" charset="0"/>
              </a:rPr>
              <a:t>amen in </a:t>
            </a:r>
            <a:r>
              <a:rPr lang="sl-SI" sz="2200" dirty="0">
                <a:solidFill>
                  <a:srgbClr val="0070C0"/>
                </a:solidFill>
                <a:latin typeface="Arial" panose="020B0604020202020204" pitchFamily="34" charset="0"/>
                <a:cs typeface="Arial" panose="020B0604020202020204" pitchFamily="34" charset="0"/>
              </a:rPr>
              <a:t>vsebina nameravanega posega v okolje.</a:t>
            </a:r>
          </a:p>
          <a:p>
            <a:pPr marL="0" indent="0" algn="just">
              <a:buNone/>
            </a:pPr>
            <a:endParaRPr lang="sl-SI" sz="2200" dirty="0">
              <a:solidFill>
                <a:srgbClr val="0070C0"/>
              </a:solidFill>
              <a:latin typeface="Arial" panose="020B0604020202020204" pitchFamily="34" charset="0"/>
              <a:cs typeface="Arial" panose="020B0604020202020204" pitchFamily="34" charset="0"/>
            </a:endParaRPr>
          </a:p>
          <a:p>
            <a:pPr marL="0" indent="0" algn="just">
              <a:buNone/>
            </a:pPr>
            <a:r>
              <a:rPr lang="sl-SI" sz="2200" dirty="0">
                <a:solidFill>
                  <a:srgbClr val="0070C0"/>
                </a:solidFill>
                <a:latin typeface="Arial" panose="020B0604020202020204" pitchFamily="34" charset="0"/>
                <a:cs typeface="Arial" panose="020B0604020202020204" pitchFamily="34" charset="0"/>
              </a:rPr>
              <a:t>Ni več podaljšanja roka za pridobitev PVO po datumu zaprtja razpisa. </a:t>
            </a:r>
          </a:p>
          <a:p>
            <a:endParaRPr lang="sl-SI" sz="2200" dirty="0">
              <a:latin typeface="Arial" panose="020B0604020202020204" pitchFamily="34" charset="0"/>
              <a:cs typeface="Arial" panose="020B0604020202020204" pitchFamily="34" charset="0"/>
            </a:endParaRPr>
          </a:p>
          <a:p>
            <a:endParaRPr lang="sl-SI" sz="2200" dirty="0">
              <a:latin typeface="Arial" panose="020B0604020202020204" pitchFamily="34" charset="0"/>
              <a:cs typeface="Arial" panose="020B0604020202020204" pitchFamily="34" charset="0"/>
            </a:endParaRPr>
          </a:p>
          <a:p>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34</a:t>
            </a:fld>
            <a:endParaRPr lang="sl-SI"/>
          </a:p>
        </p:txBody>
      </p:sp>
    </p:spTree>
    <p:extLst>
      <p:ext uri="{BB962C8B-B14F-4D97-AF65-F5344CB8AC3E}">
        <p14:creationId xmlns:p14="http://schemas.microsoft.com/office/powerpoint/2010/main" val="9844333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3"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Lastnina nepremičnine</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796577"/>
            <a:ext cx="8784976" cy="5924897"/>
          </a:xfrm>
        </p:spPr>
        <p:txBody>
          <a:bodyPr>
            <a:noAutofit/>
          </a:bodyPr>
          <a:lstStyle/>
          <a:p>
            <a:pPr marL="0" indent="0" algn="just">
              <a:buNone/>
            </a:pPr>
            <a:r>
              <a:rPr lang="sl-SI" sz="2200" dirty="0">
                <a:latin typeface="Arial" panose="020B0604020202020204" pitchFamily="34" charset="0"/>
                <a:cs typeface="Arial" panose="020B0604020202020204" pitchFamily="34" charset="0"/>
              </a:rPr>
              <a:t>Če gre za naložbo v rekonstrukcijo objekta oziroma nakup opreme in:</a:t>
            </a:r>
          </a:p>
          <a:p>
            <a:pPr>
              <a:buFontTx/>
              <a:buChar char="-"/>
            </a:pPr>
            <a:r>
              <a:rPr lang="sl-SI" sz="2200" dirty="0">
                <a:latin typeface="Arial" panose="020B0604020202020204" pitchFamily="34" charset="0"/>
                <a:cs typeface="Arial" panose="020B0604020202020204" pitchFamily="34" charset="0"/>
              </a:rPr>
              <a:t>vlagatelj ni lastnik ali solastnik nepremičnine, mora imeti sklenjeno dolgoročno pogodbo o najemu, zakupu, služnosti ali stavbni pravici za obdobje najmanj pet let po datumu zadnjega izplačila sredstev za naložbo ter overjeno soglasje lastnika k naložbi, če to soglasje ni vsebovano v pogodbi,</a:t>
            </a:r>
          </a:p>
          <a:p>
            <a:pPr>
              <a:buFontTx/>
              <a:buChar char="-"/>
            </a:pPr>
            <a:r>
              <a:rPr lang="sl-SI" sz="2200" dirty="0">
                <a:latin typeface="Arial" panose="020B0604020202020204" pitchFamily="34" charset="0"/>
                <a:cs typeface="Arial" panose="020B0604020202020204" pitchFamily="34" charset="0"/>
              </a:rPr>
              <a:t>je vlagatelj solastnik nepremičnine, mora imeti overjeno soglasje drugega solastnika k naložbi za obdobje najmanj pet let po datumu zadnjega izplačila sredstev</a:t>
            </a:r>
          </a:p>
          <a:p>
            <a:pPr marL="0" indent="0" algn="just">
              <a:buNone/>
            </a:pPr>
            <a:r>
              <a:rPr lang="sl-SI" sz="2200" dirty="0">
                <a:latin typeface="Arial" panose="020B0604020202020204" pitchFamily="34" charset="0"/>
                <a:cs typeface="Arial" panose="020B0604020202020204" pitchFamily="34" charset="0"/>
              </a:rPr>
              <a:t>Na nepremičnini, na kateri se izvaja naložba v gradnjo novega objekta, mora imeti lastninsko, solastninsko ali stavbno pravico.</a:t>
            </a:r>
          </a:p>
        </p:txBody>
      </p:sp>
      <p:sp>
        <p:nvSpPr>
          <p:cNvPr id="5" name="Ograda številke diapozitiva 4"/>
          <p:cNvSpPr>
            <a:spLocks noGrp="1"/>
          </p:cNvSpPr>
          <p:nvPr>
            <p:ph type="sldNum" sz="quarter" idx="12"/>
          </p:nvPr>
        </p:nvSpPr>
        <p:spPr/>
        <p:txBody>
          <a:bodyPr/>
          <a:lstStyle/>
          <a:p>
            <a:fld id="{55814627-7412-4605-A2B8-6A8F5ECD08B1}" type="slidenum">
              <a:rPr lang="sl-SI" smtClean="0"/>
              <a:pPr/>
              <a:t>35</a:t>
            </a:fld>
            <a:endParaRPr lang="sl-SI"/>
          </a:p>
        </p:txBody>
      </p:sp>
    </p:spTree>
    <p:extLst>
      <p:ext uri="{BB962C8B-B14F-4D97-AF65-F5344CB8AC3E}">
        <p14:creationId xmlns:p14="http://schemas.microsoft.com/office/powerpoint/2010/main" val="33168866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2754"/>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Finančna konstrukcija, predplačila </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179512" y="950590"/>
            <a:ext cx="8856984" cy="5646762"/>
          </a:xfrm>
        </p:spPr>
        <p:txBody>
          <a:bodyPr>
            <a:noAutofit/>
          </a:bodyPr>
          <a:lstStyle/>
          <a:p>
            <a:r>
              <a:rPr lang="sl-SI" sz="2200" dirty="0">
                <a:latin typeface="Arial" panose="020B0604020202020204" pitchFamily="34" charset="0"/>
                <a:cs typeface="Arial" panose="020B0604020202020204" pitchFamily="34" charset="0"/>
              </a:rPr>
              <a:t>Za zahtevne naložbe nad 200.000 EUR skupne priznane vrednosti upravičenec izkaže zaprtost finančne konstrukcije z izjavo banke ali druge finančne institucije, ki ima dovoljenje Banke Slovenije za opravljanje finančnih storitev.</a:t>
            </a:r>
          </a:p>
          <a:p>
            <a:r>
              <a:rPr lang="sl-SI" sz="2200" dirty="0">
                <a:latin typeface="Arial" panose="020B0604020202020204" pitchFamily="34" charset="0"/>
                <a:cs typeface="Arial" panose="020B0604020202020204" pitchFamily="34" charset="0"/>
              </a:rPr>
              <a:t>Finančno sposobnost upravičenca za kritje stroškov izvedbe naložbe nad 1 mio EUR priznane vrednosti brez DDV lahko oceni ARSKTRP s pomočjo izvedenca.  </a:t>
            </a:r>
          </a:p>
          <a:p>
            <a:r>
              <a:rPr lang="sl-SI" sz="2200" dirty="0">
                <a:latin typeface="Arial" panose="020B0604020202020204" pitchFamily="34" charset="0"/>
                <a:cs typeface="Arial" panose="020B0604020202020204" pitchFamily="34" charset="0"/>
              </a:rPr>
              <a:t>Če upravičenec uveljavi </a:t>
            </a:r>
            <a:r>
              <a:rPr lang="sl-SI" sz="2200" u="sng" dirty="0">
                <a:latin typeface="Arial" panose="020B0604020202020204" pitchFamily="34" charset="0"/>
                <a:cs typeface="Arial" panose="020B0604020202020204" pitchFamily="34" charset="0"/>
              </a:rPr>
              <a:t>predplačilo</a:t>
            </a:r>
            <a:r>
              <a:rPr lang="sl-SI" sz="2200" dirty="0">
                <a:latin typeface="Arial" panose="020B0604020202020204" pitchFamily="34" charset="0"/>
                <a:cs typeface="Arial" panose="020B0604020202020204" pitchFamily="34" charset="0"/>
              </a:rPr>
              <a:t> v znesku do 30 % vrednosti javne podpore mora: </a:t>
            </a:r>
          </a:p>
          <a:p>
            <a:pPr marL="648000">
              <a:buFontTx/>
              <a:buChar char="-"/>
            </a:pPr>
            <a:r>
              <a:rPr lang="pl-PL" sz="2200" dirty="0">
                <a:latin typeface="Arial" panose="020B0604020202020204" pitchFamily="34" charset="0"/>
                <a:cs typeface="Arial" panose="020B0604020202020204" pitchFamily="34" charset="0"/>
              </a:rPr>
              <a:t>napovedati </a:t>
            </a:r>
            <a:r>
              <a:rPr lang="sl-SI" sz="2200" dirty="0">
                <a:latin typeface="Arial" panose="020B0604020202020204" pitchFamily="34" charset="0"/>
                <a:cs typeface="Arial" panose="020B0604020202020204" pitchFamily="34" charset="0"/>
              </a:rPr>
              <a:t>uveljavitev predplačila </a:t>
            </a:r>
            <a:r>
              <a:rPr lang="pl-PL" sz="2200" dirty="0">
                <a:latin typeface="Arial" panose="020B0604020202020204" pitchFamily="34" charset="0"/>
                <a:cs typeface="Arial" panose="020B0604020202020204" pitchFamily="34" charset="0"/>
              </a:rPr>
              <a:t>v vlogi na javni razpis,</a:t>
            </a:r>
          </a:p>
          <a:p>
            <a:pPr marL="648000">
              <a:buFontTx/>
              <a:buChar char="-"/>
            </a:pPr>
            <a:r>
              <a:rPr lang="sl-SI" sz="2200" dirty="0">
                <a:latin typeface="Arial" panose="020B0604020202020204" pitchFamily="34" charset="0"/>
                <a:cs typeface="Arial" panose="020B0604020202020204" pitchFamily="34" charset="0"/>
              </a:rPr>
              <a:t>uveljavljati v 30 dneh od prejema odločbe z vložitvijo zahtevka,</a:t>
            </a:r>
          </a:p>
          <a:p>
            <a:pPr marL="648000">
              <a:buFontTx/>
              <a:buChar char="-"/>
            </a:pPr>
            <a:r>
              <a:rPr lang="sl-SI" sz="2200" dirty="0">
                <a:latin typeface="Arial" panose="020B0604020202020204" pitchFamily="34" charset="0"/>
                <a:cs typeface="Arial" panose="020B0604020202020204" pitchFamily="34" charset="0"/>
              </a:rPr>
              <a:t>zahtevku priložiti bančno garancijo v višini 100 % predplačila. </a:t>
            </a:r>
          </a:p>
          <a:p>
            <a:pPr marL="350838" indent="12700">
              <a:buNone/>
            </a:pPr>
            <a:r>
              <a:rPr lang="sl-SI" sz="2200" dirty="0">
                <a:latin typeface="Arial" panose="020B0604020202020204" pitchFamily="34" charset="0"/>
                <a:cs typeface="Arial" panose="020B0604020202020204" pitchFamily="34" charset="0"/>
              </a:rPr>
              <a:t>Bančna garancija mora biti veljavna še najmanj šest mesecev od datuma vložitve zahtevka, katerega vrednost je večja od višine predplačila.</a:t>
            </a:r>
          </a:p>
        </p:txBody>
      </p:sp>
      <p:sp>
        <p:nvSpPr>
          <p:cNvPr id="5" name="Ograda številke diapozitiva 4"/>
          <p:cNvSpPr>
            <a:spLocks noGrp="1"/>
          </p:cNvSpPr>
          <p:nvPr>
            <p:ph type="sldNum" sz="quarter" idx="12"/>
          </p:nvPr>
        </p:nvSpPr>
        <p:spPr/>
        <p:txBody>
          <a:bodyPr/>
          <a:lstStyle/>
          <a:p>
            <a:fld id="{55814627-7412-4605-A2B8-6A8F5ECD08B1}" type="slidenum">
              <a:rPr lang="sl-SI" smtClean="0"/>
              <a:pPr/>
              <a:t>36</a:t>
            </a:fld>
            <a:endParaRPr lang="sl-SI"/>
          </a:p>
        </p:txBody>
      </p:sp>
    </p:spTree>
    <p:extLst>
      <p:ext uri="{BB962C8B-B14F-4D97-AF65-F5344CB8AC3E}">
        <p14:creationId xmlns:p14="http://schemas.microsoft.com/office/powerpoint/2010/main" val="16251382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0"/>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Izjava o dodeljenih sredstvih</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179512" y="950590"/>
            <a:ext cx="8712968" cy="5646762"/>
          </a:xfrm>
        </p:spPr>
        <p:txBody>
          <a:bodyPr>
            <a:noAutofit/>
          </a:bodyPr>
          <a:lstStyle/>
          <a:p>
            <a:pPr algn="just"/>
            <a:r>
              <a:rPr lang="sl-SI" sz="2200" u="sng" dirty="0">
                <a:latin typeface="Arial" panose="020B0604020202020204" pitchFamily="34" charset="0"/>
                <a:cs typeface="Arial" panose="020B0604020202020204" pitchFamily="34" charset="0"/>
              </a:rPr>
              <a:t>Vsi upravičenec</a:t>
            </a:r>
            <a:r>
              <a:rPr lang="sl-SI" sz="2200" dirty="0">
                <a:latin typeface="Arial" panose="020B0604020202020204" pitchFamily="34" charset="0"/>
                <a:cs typeface="Arial" panose="020B0604020202020204" pitchFamily="34" charset="0"/>
              </a:rPr>
              <a:t> izpolnijo Izjavo vlagatelja o že dodeljenih javnih sredstvih </a:t>
            </a:r>
            <a:r>
              <a:rPr lang="sl-SI" sz="2200" u="sng" dirty="0">
                <a:latin typeface="Arial" panose="020B0604020202020204" pitchFamily="34" charset="0"/>
                <a:cs typeface="Arial" panose="020B0604020202020204" pitchFamily="34" charset="0"/>
              </a:rPr>
              <a:t>za iste vrste upravičenih stroškov</a:t>
            </a:r>
            <a:r>
              <a:rPr lang="sl-SI" sz="2200" dirty="0">
                <a:latin typeface="Arial" panose="020B0604020202020204" pitchFamily="34" charset="0"/>
                <a:cs typeface="Arial" panose="020B0604020202020204" pitchFamily="34" charset="0"/>
              </a:rPr>
              <a:t>. </a:t>
            </a:r>
          </a:p>
          <a:p>
            <a:pPr marL="361950" indent="0" algn="just">
              <a:buNone/>
            </a:pPr>
            <a:r>
              <a:rPr lang="sl-SI" sz="2200" dirty="0">
                <a:latin typeface="Arial" panose="020B0604020202020204" pitchFamily="34" charset="0"/>
                <a:cs typeface="Arial" panose="020B0604020202020204" pitchFamily="34" charset="0"/>
              </a:rPr>
              <a:t>Izpolnijo vsi upravičenec, ki so že prejeli oz. še niso prejeli nobenih javnih sredstev oz. so oddali vlogo za iste vrste upravičenih stroškov tudi na drugi JR. </a:t>
            </a:r>
          </a:p>
          <a:p>
            <a:pPr marL="457200" indent="-457200" algn="just">
              <a:buAutoNum type="arabicPeriod"/>
            </a:pPr>
            <a:endParaRPr lang="sl-SI" sz="2200" dirty="0">
              <a:latin typeface="Arial" panose="020B0604020202020204" pitchFamily="34" charset="0"/>
              <a:cs typeface="Arial" panose="020B0604020202020204" pitchFamily="34" charset="0"/>
            </a:endParaRPr>
          </a:p>
          <a:p>
            <a:pPr algn="just"/>
            <a:r>
              <a:rPr lang="sl-SI" sz="2200" dirty="0">
                <a:latin typeface="Arial" panose="020B0604020202020204" pitchFamily="34" charset="0"/>
                <a:cs typeface="Arial" panose="020B0604020202020204" pitchFamily="34" charset="0"/>
              </a:rPr>
              <a:t>Če gre za naložbe v predelavo kmetijskih proizvodov v </a:t>
            </a:r>
            <a:r>
              <a:rPr lang="sl-SI" sz="2200" u="sng" dirty="0">
                <a:latin typeface="Arial" panose="020B0604020202020204" pitchFamily="34" charset="0"/>
                <a:cs typeface="Arial" panose="020B0604020202020204" pitchFamily="34" charset="0"/>
              </a:rPr>
              <a:t>nekmetijske</a:t>
            </a:r>
            <a:r>
              <a:rPr lang="sl-SI" sz="2200" dirty="0">
                <a:latin typeface="Arial" panose="020B0604020202020204" pitchFamily="34" charset="0"/>
                <a:cs typeface="Arial" panose="020B0604020202020204" pitchFamily="34" charset="0"/>
              </a:rPr>
              <a:t> proizvode za </a:t>
            </a:r>
            <a:r>
              <a:rPr lang="sl-SI" sz="2200" u="sng" dirty="0">
                <a:latin typeface="Arial" panose="020B0604020202020204" pitchFamily="34" charset="0"/>
                <a:cs typeface="Arial" panose="020B0604020202020204" pitchFamily="34" charset="0"/>
              </a:rPr>
              <a:t>pridobivanje energije</a:t>
            </a:r>
            <a:r>
              <a:rPr lang="sl-SI" sz="2200" dirty="0">
                <a:latin typeface="Arial" panose="020B0604020202020204" pitchFamily="34" charset="0"/>
                <a:cs typeface="Arial" panose="020B0604020202020204" pitchFamily="34" charset="0"/>
              </a:rPr>
              <a:t> ali </a:t>
            </a:r>
            <a:r>
              <a:rPr lang="sl-SI" sz="2200" u="sng" dirty="0">
                <a:latin typeface="Arial" panose="020B0604020202020204" pitchFamily="34" charset="0"/>
                <a:cs typeface="Arial" panose="020B0604020202020204" pitchFamily="34" charset="0"/>
              </a:rPr>
              <a:t>energetsko učinkovitost</a:t>
            </a:r>
            <a:r>
              <a:rPr lang="sl-SI" sz="2200" dirty="0">
                <a:latin typeface="Arial" panose="020B0604020202020204" pitchFamily="34" charset="0"/>
                <a:cs typeface="Arial" panose="020B0604020202020204" pitchFamily="34" charset="0"/>
              </a:rPr>
              <a:t> (pomoč po pravilu de </a:t>
            </a:r>
            <a:r>
              <a:rPr lang="sl-SI" sz="2200" dirty="0" err="1">
                <a:latin typeface="Arial" panose="020B0604020202020204" pitchFamily="34" charset="0"/>
                <a:cs typeface="Arial" panose="020B0604020202020204" pitchFamily="34" charset="0"/>
              </a:rPr>
              <a:t>minimis</a:t>
            </a:r>
            <a:r>
              <a:rPr lang="sl-SI" sz="2200" dirty="0">
                <a:latin typeface="Arial" panose="020B0604020202020204" pitchFamily="34" charset="0"/>
                <a:cs typeface="Arial" panose="020B0604020202020204" pitchFamily="34" charset="0"/>
              </a:rPr>
              <a:t>) se izpolni Izjava upravičenca glede enotnega podjetja in združevanja pomoči de </a:t>
            </a:r>
            <a:r>
              <a:rPr lang="sl-SI" sz="2200" dirty="0" err="1">
                <a:latin typeface="Arial" panose="020B0604020202020204" pitchFamily="34" charset="0"/>
                <a:cs typeface="Arial" panose="020B0604020202020204" pitchFamily="34" charset="0"/>
              </a:rPr>
              <a:t>minimis</a:t>
            </a:r>
            <a:r>
              <a:rPr lang="sl-SI" sz="2200" dirty="0">
                <a:latin typeface="Arial" panose="020B0604020202020204" pitchFamily="34" charset="0"/>
                <a:cs typeface="Arial" panose="020B0604020202020204" pitchFamily="34" charset="0"/>
              </a:rPr>
              <a:t>, da s tem ne bo presežena zgornja meja pomoči de </a:t>
            </a:r>
            <a:r>
              <a:rPr lang="sl-SI" sz="2200" dirty="0" err="1">
                <a:latin typeface="Arial" panose="020B0604020202020204" pitchFamily="34" charset="0"/>
                <a:cs typeface="Arial" panose="020B0604020202020204" pitchFamily="34" charset="0"/>
              </a:rPr>
              <a:t>minimis</a:t>
            </a:r>
            <a:r>
              <a:rPr lang="sl-SI" sz="2200" dirty="0">
                <a:latin typeface="Arial" panose="020B0604020202020204" pitchFamily="34" charset="0"/>
                <a:cs typeface="Arial" panose="020B0604020202020204" pitchFamily="34" charset="0"/>
              </a:rPr>
              <a:t> ter intenzivnosti pomoči po drugih predpisih. </a:t>
            </a:r>
          </a:p>
        </p:txBody>
      </p:sp>
      <p:sp>
        <p:nvSpPr>
          <p:cNvPr id="5" name="Ograda številke diapozitiva 4"/>
          <p:cNvSpPr>
            <a:spLocks noGrp="1"/>
          </p:cNvSpPr>
          <p:nvPr>
            <p:ph type="sldNum" sz="quarter" idx="12"/>
          </p:nvPr>
        </p:nvSpPr>
        <p:spPr/>
        <p:txBody>
          <a:bodyPr/>
          <a:lstStyle/>
          <a:p>
            <a:fld id="{55814627-7412-4605-A2B8-6A8F5ECD08B1}" type="slidenum">
              <a:rPr lang="sl-SI" smtClean="0"/>
              <a:pPr/>
              <a:t>37</a:t>
            </a:fld>
            <a:endParaRPr lang="sl-SI"/>
          </a:p>
        </p:txBody>
      </p:sp>
    </p:spTree>
    <p:extLst>
      <p:ext uri="{BB962C8B-B14F-4D97-AF65-F5344CB8AC3E}">
        <p14:creationId xmlns:p14="http://schemas.microsoft.com/office/powerpoint/2010/main" val="35821190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6194"/>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Del naložbe, delno sofinanciranje</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179512" y="950590"/>
            <a:ext cx="8712968" cy="5646762"/>
          </a:xfrm>
        </p:spPr>
        <p:txBody>
          <a:bodyPr>
            <a:noAutofit/>
          </a:bodyPr>
          <a:lstStyle/>
          <a:p>
            <a:pPr algn="just"/>
            <a:r>
              <a:rPr lang="sl-SI" sz="2200" dirty="0">
                <a:latin typeface="Arial" panose="020B0604020202020204" pitchFamily="34" charset="0"/>
                <a:cs typeface="Arial" panose="020B0604020202020204" pitchFamily="34" charset="0"/>
              </a:rPr>
              <a:t>Če upravičenec kandidira za pridobitev sredstev za </a:t>
            </a:r>
            <a:r>
              <a:rPr lang="sl-SI" sz="2200" u="sng" dirty="0">
                <a:latin typeface="Arial" panose="020B0604020202020204" pitchFamily="34" charset="0"/>
                <a:cs typeface="Arial" panose="020B0604020202020204" pitchFamily="34" charset="0"/>
              </a:rPr>
              <a:t>del naložbe</a:t>
            </a:r>
            <a:r>
              <a:rPr lang="sl-SI" sz="2200" dirty="0">
                <a:latin typeface="Arial" panose="020B0604020202020204" pitchFamily="34" charset="0"/>
                <a:cs typeface="Arial" panose="020B0604020202020204" pitchFamily="34" charset="0"/>
              </a:rPr>
              <a:t>, ki se nanaša na ureditev zahtevnega ali manj zahtevnega objekta, mora vlogi na javni razpis priložiti projektno dokumentacijo, iz katere je razvidno:</a:t>
            </a:r>
          </a:p>
          <a:p>
            <a:pPr marL="539750" indent="-269875">
              <a:buFontTx/>
              <a:buChar char="-"/>
            </a:pPr>
            <a:r>
              <a:rPr lang="sl-SI" sz="2200" dirty="0">
                <a:latin typeface="Arial" panose="020B0604020202020204" pitchFamily="34" charset="0"/>
                <a:cs typeface="Arial" panose="020B0604020202020204" pitchFamily="34" charset="0"/>
              </a:rPr>
              <a:t>popis del in stroškov, ki se nanaša na celotno naložbo,	</a:t>
            </a:r>
          </a:p>
          <a:p>
            <a:pPr marL="539750" indent="-269875">
              <a:buFontTx/>
              <a:buChar char="-"/>
            </a:pPr>
            <a:r>
              <a:rPr lang="sl-SI" sz="2200" dirty="0">
                <a:latin typeface="Arial" panose="020B0604020202020204" pitchFamily="34" charset="0"/>
                <a:cs typeface="Arial" panose="020B0604020202020204" pitchFamily="34" charset="0"/>
              </a:rPr>
              <a:t>ločen popis del in stroškov, s katerim se prijavlja na javni razpis,</a:t>
            </a:r>
          </a:p>
          <a:p>
            <a:pPr marL="539750" indent="-269875">
              <a:buFontTx/>
              <a:buChar char="-"/>
            </a:pPr>
            <a:r>
              <a:rPr lang="sl-SI" sz="2200" dirty="0">
                <a:latin typeface="Arial" panose="020B0604020202020204" pitchFamily="34" charset="0"/>
                <a:cs typeface="Arial" panose="020B0604020202020204" pitchFamily="34" charset="0"/>
              </a:rPr>
              <a:t>predloženo dokazilo (popis) o vrednosti že izvedenih del in stroškov ter popis še ne izvedenih del in stroškov. </a:t>
            </a:r>
          </a:p>
          <a:p>
            <a:pPr marL="269875" indent="0" algn="just">
              <a:buNone/>
            </a:pPr>
            <a:r>
              <a:rPr lang="sl-SI" sz="2200" dirty="0">
                <a:latin typeface="Arial" panose="020B0604020202020204" pitchFamily="34" charset="0"/>
                <a:cs typeface="Arial" panose="020B0604020202020204" pitchFamily="34" charset="0"/>
              </a:rPr>
              <a:t>Ta del naložbe mora biti zaključen v celoti in zanj pridobljena vsa upravna dovoljenja, ki se za tovrstno naložbo zahtevajo.</a:t>
            </a:r>
          </a:p>
          <a:p>
            <a:pPr marL="269875" indent="0" algn="just">
              <a:buNone/>
            </a:pPr>
            <a:endParaRPr lang="sl-SI" sz="2200" dirty="0">
              <a:latin typeface="Arial" panose="020B0604020202020204" pitchFamily="34" charset="0"/>
              <a:cs typeface="Arial" panose="020B0604020202020204" pitchFamily="34" charset="0"/>
            </a:endParaRPr>
          </a:p>
          <a:p>
            <a:pPr algn="just"/>
            <a:r>
              <a:rPr lang="sl-SI" sz="2200" dirty="0">
                <a:latin typeface="Arial" panose="020B0604020202020204" pitchFamily="34" charset="0"/>
                <a:cs typeface="Arial" panose="020B0604020202020204" pitchFamily="34" charset="0"/>
              </a:rPr>
              <a:t>Upravičenec izpolni preglednico Popis del in stroškov, ki so nastali pred vložitvijo vloge na javni razpis - če to ni razvidno iz projektne dokumentacije. </a:t>
            </a:r>
          </a:p>
          <a:p>
            <a:pPr marL="269875" indent="0" algn="just">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38</a:t>
            </a:fld>
            <a:endParaRPr lang="sl-SI"/>
          </a:p>
        </p:txBody>
      </p:sp>
    </p:spTree>
    <p:extLst>
      <p:ext uri="{BB962C8B-B14F-4D97-AF65-F5344CB8AC3E}">
        <p14:creationId xmlns:p14="http://schemas.microsoft.com/office/powerpoint/2010/main" val="27370103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Poslovni načrt</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323528" y="692696"/>
            <a:ext cx="8640960" cy="6028779"/>
          </a:xfrm>
        </p:spPr>
        <p:txBody>
          <a:bodyPr>
            <a:noAutofit/>
          </a:bodyPr>
          <a:lstStyle/>
          <a:p>
            <a:pPr marL="363538" indent="-363538" algn="just"/>
            <a:r>
              <a:rPr lang="sl-SI" sz="2200" dirty="0">
                <a:latin typeface="Arial" panose="020B0604020202020204" pitchFamily="34" charset="0"/>
                <a:cs typeface="Arial" panose="020B0604020202020204" pitchFamily="34" charset="0"/>
              </a:rPr>
              <a:t>Poslovni načrt se ne zahteva za naložbe nosilcev majhnih kmetij. </a:t>
            </a:r>
          </a:p>
          <a:p>
            <a:pPr marL="363538" indent="-363538" algn="just"/>
            <a:r>
              <a:rPr lang="sl-SI" sz="2200" dirty="0">
                <a:latin typeface="Arial" panose="020B0604020202020204" pitchFamily="34" charset="0"/>
                <a:cs typeface="Arial" panose="020B0604020202020204" pitchFamily="34" charset="0"/>
              </a:rPr>
              <a:t>Upoštevajo se podrobnejše vsebine iz Priloge 1 JR.</a:t>
            </a:r>
          </a:p>
          <a:p>
            <a:pPr marL="363538" indent="-363538" algn="just"/>
            <a:r>
              <a:rPr lang="sl-SI" sz="2200" dirty="0">
                <a:latin typeface="Arial" panose="020B0604020202020204" pitchFamily="34" charset="0"/>
                <a:cs typeface="Arial" panose="020B0604020202020204" pitchFamily="34" charset="0"/>
              </a:rPr>
              <a:t>Izdelan mora biti za ekonomsko dobo naložbe.</a:t>
            </a:r>
          </a:p>
          <a:p>
            <a:pPr marL="363538" indent="-363538" algn="just"/>
            <a:r>
              <a:rPr lang="sl-SI" sz="2200" dirty="0">
                <a:solidFill>
                  <a:srgbClr val="0070C0"/>
                </a:solidFill>
                <a:latin typeface="Arial" panose="020B0604020202020204" pitchFamily="34" charset="0"/>
                <a:cs typeface="Arial" panose="020B0604020202020204" pitchFamily="34" charset="0"/>
              </a:rPr>
              <a:t>Gospodarnost poslov. je enaka kot v poročilu za 2018 za AJPES </a:t>
            </a:r>
            <a:r>
              <a:rPr lang="sl-SI" sz="2200" dirty="0">
                <a:latin typeface="Arial" panose="020B0604020202020204" pitchFamily="34" charset="0"/>
                <a:cs typeface="Arial" panose="020B0604020202020204" pitchFamily="34" charset="0"/>
              </a:rPr>
              <a:t>(ni BON obrazca). </a:t>
            </a:r>
          </a:p>
          <a:p>
            <a:pPr marL="363538" indent="-363538" algn="just"/>
            <a:r>
              <a:rPr lang="sl-SI" sz="2200" dirty="0">
                <a:latin typeface="Arial" panose="020B0604020202020204" pitchFamily="34" charset="0"/>
                <a:cs typeface="Arial" panose="020B0604020202020204" pitchFamily="34" charset="0"/>
              </a:rPr>
              <a:t>Razviden mora biti prispevek k horizontalnim ciljem, če se uveljavljajo merila  - naložbe so navedene v JR.</a:t>
            </a:r>
          </a:p>
          <a:p>
            <a:pPr marL="363538" indent="-363538" algn="just"/>
            <a:r>
              <a:rPr lang="sl-SI" sz="2200" dirty="0">
                <a:latin typeface="Arial" panose="020B0604020202020204" pitchFamily="34" charset="0"/>
                <a:cs typeface="Arial" panose="020B0604020202020204" pitchFamily="34" charset="0"/>
              </a:rPr>
              <a:t>Pomembna je točna navedba proizvodnega obsega zaradi izpolnjevanja 80 % proizvodnih zmogljivosti KMG oziroma živilskega obrata obsega najkasneje v 36 mesecih od datuma zadnjega izplačila sredstev. Upoštevajo </a:t>
            </a:r>
            <a:r>
              <a:rPr lang="sl-SI" sz="2200" dirty="0" smtClean="0">
                <a:latin typeface="Arial" panose="020B0604020202020204" pitchFamily="34" charset="0"/>
                <a:cs typeface="Arial" panose="020B0604020202020204" pitchFamily="34" charset="0"/>
              </a:rPr>
              <a:t>se vhodne </a:t>
            </a:r>
            <a:r>
              <a:rPr lang="sl-SI" sz="2200" dirty="0">
                <a:latin typeface="Arial" panose="020B0604020202020204" pitchFamily="34" charset="0"/>
                <a:cs typeface="Arial" panose="020B0604020202020204" pitchFamily="34" charset="0"/>
              </a:rPr>
              <a:t>surovine na ravni KMG ali obrata, v katerem se izvaja naložba. </a:t>
            </a:r>
            <a:r>
              <a:rPr lang="pl-PL" sz="2200" dirty="0">
                <a:latin typeface="Arial" panose="020B0604020202020204" pitchFamily="34" charset="0"/>
                <a:cs typeface="Arial" panose="020B0604020202020204" pitchFamily="34" charset="0"/>
              </a:rPr>
              <a:t>Upravičenec izpolni preglednico s podatki iz knjigovodstva ali iz drugih zahtevanih evidenc o načrtovani količini.</a:t>
            </a:r>
          </a:p>
          <a:p>
            <a:pPr marL="363538" indent="-363538" algn="just"/>
            <a:r>
              <a:rPr lang="sl-SI" sz="2200" dirty="0">
                <a:latin typeface="Arial" panose="020B0604020202020204" pitchFamily="34" charset="0"/>
                <a:cs typeface="Arial" panose="020B0604020202020204" pitchFamily="34" charset="0"/>
              </a:rPr>
              <a:t>Podobno se izpolnijo preglednice o vhodnih surovinah za uveljavljanje merila Prednostni sektorji predelave ali trženja.</a:t>
            </a:r>
          </a:p>
        </p:txBody>
      </p:sp>
      <p:sp>
        <p:nvSpPr>
          <p:cNvPr id="5" name="Ograda številke diapozitiva 4"/>
          <p:cNvSpPr>
            <a:spLocks noGrp="1"/>
          </p:cNvSpPr>
          <p:nvPr>
            <p:ph type="sldNum" sz="quarter" idx="12"/>
          </p:nvPr>
        </p:nvSpPr>
        <p:spPr/>
        <p:txBody>
          <a:bodyPr/>
          <a:lstStyle/>
          <a:p>
            <a:fld id="{55814627-7412-4605-A2B8-6A8F5ECD08B1}" type="slidenum">
              <a:rPr lang="sl-SI" smtClean="0"/>
              <a:pPr/>
              <a:t>39</a:t>
            </a:fld>
            <a:endParaRPr lang="sl-SI" dirty="0"/>
          </a:p>
        </p:txBody>
      </p:sp>
    </p:spTree>
    <p:extLst>
      <p:ext uri="{BB962C8B-B14F-4D97-AF65-F5344CB8AC3E}">
        <p14:creationId xmlns:p14="http://schemas.microsoft.com/office/powerpoint/2010/main" val="2887911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Struktura javnega razpisa </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107504" y="836712"/>
            <a:ext cx="8928992" cy="5884763"/>
          </a:xfrm>
        </p:spPr>
        <p:txBody>
          <a:bodyPr>
            <a:noAutofit/>
          </a:bodyPr>
          <a:lstStyle/>
          <a:p>
            <a:pPr marL="363538" indent="-363538"/>
            <a:r>
              <a:rPr lang="sl-SI" sz="2200" dirty="0">
                <a:latin typeface="Arial" panose="020B0604020202020204" pitchFamily="34" charset="0"/>
                <a:cs typeface="Arial" panose="020B0604020202020204" pitchFamily="34" charset="0"/>
              </a:rPr>
              <a:t>Vzorec prijavnega obrazca</a:t>
            </a:r>
          </a:p>
          <a:p>
            <a:pPr marL="363538" indent="-363538"/>
            <a:endParaRPr lang="sl-SI" sz="2200" dirty="0">
              <a:latin typeface="Arial" panose="020B0604020202020204" pitchFamily="34" charset="0"/>
              <a:cs typeface="Arial" panose="020B0604020202020204" pitchFamily="34" charset="0"/>
            </a:endParaRPr>
          </a:p>
          <a:p>
            <a:pPr marL="363538" indent="-363538">
              <a:spcBef>
                <a:spcPts val="0"/>
              </a:spcBef>
            </a:pPr>
            <a:r>
              <a:rPr lang="sl-SI" sz="2200" dirty="0">
                <a:latin typeface="Arial" panose="020B0604020202020204" pitchFamily="34" charset="0"/>
                <a:cs typeface="Arial" panose="020B0604020202020204" pitchFamily="34" charset="0"/>
              </a:rPr>
              <a:t>Priloge z dokazili:</a:t>
            </a:r>
          </a:p>
          <a:p>
            <a:pPr marL="504000">
              <a:spcBef>
                <a:spcPts val="0"/>
              </a:spcBef>
              <a:buFontTx/>
              <a:buChar char="-"/>
            </a:pPr>
            <a:r>
              <a:rPr lang="pl-PL" sz="2200" dirty="0">
                <a:latin typeface="Arial" panose="020B0604020202020204" pitchFamily="34" charset="0"/>
                <a:cs typeface="Arial" panose="020B0604020202020204" pitchFamily="34" charset="0"/>
              </a:rPr>
              <a:t>Priloga 1 Dokumentacija za ureditev objektov ali nakup opreme</a:t>
            </a:r>
          </a:p>
          <a:p>
            <a:pPr marL="504000">
              <a:spcBef>
                <a:spcPts val="0"/>
              </a:spcBef>
              <a:buFontTx/>
              <a:buChar char="-"/>
            </a:pPr>
            <a:r>
              <a:rPr lang="pl-PL" sz="2200" dirty="0">
                <a:latin typeface="Arial" panose="020B0604020202020204" pitchFamily="34" charset="0"/>
                <a:cs typeface="Arial" panose="020B0604020202020204" pitchFamily="34" charset="0"/>
              </a:rPr>
              <a:t>Priloga 2 Dokazila o lastništvu nepremičnin</a:t>
            </a:r>
          </a:p>
          <a:p>
            <a:pPr marL="504000">
              <a:spcBef>
                <a:spcPts val="0"/>
              </a:spcBef>
              <a:buFontTx/>
              <a:buChar char="-"/>
            </a:pPr>
            <a:r>
              <a:rPr lang="pl-PL" sz="2200" dirty="0">
                <a:latin typeface="Arial" panose="020B0604020202020204" pitchFamily="34" charset="0"/>
                <a:cs typeface="Arial" panose="020B0604020202020204" pitchFamily="34" charset="0"/>
              </a:rPr>
              <a:t>Priloga 3 Dokazila o že dodelj. javnih sredstvih in pomoči de minimis</a:t>
            </a:r>
          </a:p>
          <a:p>
            <a:pPr marL="504000">
              <a:spcBef>
                <a:spcPts val="0"/>
              </a:spcBef>
              <a:buFontTx/>
              <a:buChar char="-"/>
            </a:pPr>
            <a:r>
              <a:rPr lang="pl-PL" sz="2200" dirty="0">
                <a:latin typeface="Arial" panose="020B0604020202020204" pitchFamily="34" charset="0"/>
                <a:cs typeface="Arial" panose="020B0604020202020204" pitchFamily="34" charset="0"/>
              </a:rPr>
              <a:t>Priloga 4 Dokazila o finančnem poslovanju</a:t>
            </a:r>
          </a:p>
          <a:p>
            <a:pPr marL="504000">
              <a:spcBef>
                <a:spcPts val="0"/>
              </a:spcBef>
              <a:buFontTx/>
              <a:buChar char="-"/>
            </a:pPr>
            <a:r>
              <a:rPr lang="pl-PL" sz="2200" dirty="0">
                <a:latin typeface="Arial" panose="020B0604020202020204" pitchFamily="34" charset="0"/>
                <a:cs typeface="Arial" panose="020B0604020202020204" pitchFamily="34" charset="0"/>
              </a:rPr>
              <a:t>Priloga 5 Dokazila o predračunski vrednosti naložbe </a:t>
            </a:r>
          </a:p>
          <a:p>
            <a:pPr marL="504000">
              <a:spcBef>
                <a:spcPts val="0"/>
              </a:spcBef>
              <a:buFontTx/>
              <a:buChar char="-"/>
            </a:pPr>
            <a:r>
              <a:rPr lang="pl-PL" sz="2200" dirty="0">
                <a:latin typeface="Arial" panose="020B0604020202020204" pitchFamily="34" charset="0"/>
                <a:cs typeface="Arial" panose="020B0604020202020204" pitchFamily="34" charset="0"/>
              </a:rPr>
              <a:t>Priloga 6 Dokazila glede na posamezno vrsto naložbe ali upravič.</a:t>
            </a:r>
          </a:p>
          <a:p>
            <a:pPr marL="504000">
              <a:spcBef>
                <a:spcPts val="0"/>
              </a:spcBef>
              <a:buFontTx/>
              <a:buChar char="-"/>
            </a:pPr>
            <a:r>
              <a:rPr lang="pl-PL" sz="2200" dirty="0">
                <a:latin typeface="Arial" panose="020B0604020202020204" pitchFamily="34" charset="0"/>
                <a:cs typeface="Arial" panose="020B0604020202020204" pitchFamily="34" charset="0"/>
              </a:rPr>
              <a:t>Priloga 7 Obratni hipotetični scenarij</a:t>
            </a:r>
          </a:p>
          <a:p>
            <a:pPr marL="504000">
              <a:spcBef>
                <a:spcPts val="0"/>
              </a:spcBef>
              <a:buFontTx/>
              <a:buChar char="-"/>
            </a:pPr>
            <a:r>
              <a:rPr lang="pl-PL" sz="2200" dirty="0">
                <a:latin typeface="Arial" panose="020B0604020202020204" pitchFamily="34" charset="0"/>
                <a:cs typeface="Arial" panose="020B0604020202020204" pitchFamily="34" charset="0"/>
              </a:rPr>
              <a:t>Priloga 8 Dokazila o vključenosti upravičenca v horizontalno in vertikalno povezovanje</a:t>
            </a:r>
          </a:p>
          <a:p>
            <a:pPr marL="504000">
              <a:spcBef>
                <a:spcPts val="0"/>
              </a:spcBef>
              <a:buFontTx/>
              <a:buChar char="-"/>
            </a:pPr>
            <a:r>
              <a:rPr lang="pl-PL" sz="2200" dirty="0">
                <a:latin typeface="Arial" panose="020B0604020202020204" pitchFamily="34" charset="0"/>
                <a:cs typeface="Arial" panose="020B0604020202020204" pitchFamily="34" charset="0"/>
              </a:rPr>
              <a:t>Priloga 9 Dokazila o velikosti in povezanosti podjetja</a:t>
            </a:r>
          </a:p>
          <a:p>
            <a:pPr marL="504000">
              <a:spcBef>
                <a:spcPts val="0"/>
              </a:spcBef>
              <a:buFontTx/>
              <a:buChar char="-"/>
            </a:pPr>
            <a:r>
              <a:rPr lang="pl-PL" sz="2200" dirty="0">
                <a:latin typeface="Arial" panose="020B0604020202020204" pitchFamily="34" charset="0"/>
                <a:cs typeface="Arial" panose="020B0604020202020204" pitchFamily="34" charset="0"/>
              </a:rPr>
              <a:t>Priloga 10 Izjava upravičenca glede izpolnjevanja splošnih pogojev javnega razpisa </a:t>
            </a:r>
          </a:p>
          <a:p>
            <a:pPr marL="504000">
              <a:spcBef>
                <a:spcPts val="0"/>
              </a:spcBef>
              <a:buFontTx/>
              <a:buChar char="-"/>
            </a:pPr>
            <a:r>
              <a:rPr lang="pl-PL" sz="2200" dirty="0">
                <a:latin typeface="Arial" panose="020B0604020202020204" pitchFamily="34" charset="0"/>
                <a:cs typeface="Arial" panose="020B0604020202020204" pitchFamily="34" charset="0"/>
              </a:rPr>
              <a:t>Priloga 11 Poslovni načrt</a:t>
            </a:r>
            <a:endParaRPr lang="sl-SI" sz="2200" dirty="0">
              <a:latin typeface="Arial" panose="020B0604020202020204" pitchFamily="34" charset="0"/>
              <a:cs typeface="Arial" panose="020B0604020202020204" pitchFamily="34" charset="0"/>
            </a:endParaRPr>
          </a:p>
          <a:p>
            <a:pPr marL="363538" indent="-363538"/>
            <a:endParaRPr lang="pt-BR" sz="2200" dirty="0">
              <a:latin typeface="Arial" panose="020B0604020202020204" pitchFamily="34" charset="0"/>
              <a:cs typeface="Arial" panose="020B0604020202020204" pitchFamily="34" charset="0"/>
            </a:endParaRPr>
          </a:p>
          <a:p>
            <a:pPr>
              <a:buFontTx/>
              <a:buChar char="-"/>
            </a:pPr>
            <a:endParaRPr lang="sl-SI" sz="2200" dirty="0">
              <a:solidFill>
                <a:srgbClr val="00B050"/>
              </a:solidFill>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4</a:t>
            </a:fld>
            <a:endParaRPr lang="sl-SI" dirty="0"/>
          </a:p>
        </p:txBody>
      </p:sp>
    </p:spTree>
    <p:extLst>
      <p:ext uri="{BB962C8B-B14F-4D97-AF65-F5344CB8AC3E}">
        <p14:creationId xmlns:p14="http://schemas.microsoft.com/office/powerpoint/2010/main" val="27497112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553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Merila</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947814"/>
            <a:ext cx="8712968" cy="5773662"/>
          </a:xfrm>
        </p:spPr>
        <p:txBody>
          <a:bodyPr>
            <a:noAutofit/>
          </a:bodyPr>
          <a:lstStyle/>
          <a:p>
            <a:pPr marL="363538" indent="-363538"/>
            <a:r>
              <a:rPr lang="sl-SI" sz="2200" dirty="0">
                <a:latin typeface="Arial" panose="020B0604020202020204" pitchFamily="34" charset="0"/>
                <a:cs typeface="Arial" panose="020B0604020202020204" pitchFamily="34" charset="0"/>
              </a:rPr>
              <a:t>Merila za ocenjevanje vlog so za: </a:t>
            </a:r>
          </a:p>
          <a:p>
            <a:pPr>
              <a:buFontTx/>
              <a:buChar char="-"/>
            </a:pPr>
            <a:r>
              <a:rPr lang="sl-SI" sz="2200" dirty="0">
                <a:latin typeface="Arial" panose="020B0604020202020204" pitchFamily="34" charset="0"/>
                <a:cs typeface="Arial" panose="020B0604020202020204" pitchFamily="34" charset="0"/>
              </a:rPr>
              <a:t>nosilce majhnih kmetij (sklop A), </a:t>
            </a:r>
          </a:p>
          <a:p>
            <a:pPr>
              <a:buFontTx/>
              <a:buChar char="-"/>
            </a:pPr>
            <a:r>
              <a:rPr lang="sl-SI" sz="2200" dirty="0">
                <a:latin typeface="Arial" panose="020B0604020202020204" pitchFamily="34" charset="0"/>
                <a:cs typeface="Arial" panose="020B0604020202020204" pitchFamily="34" charset="0"/>
              </a:rPr>
              <a:t>nosilce kmetij in dopolnilnih dejavnosti - enostavne in zahtevne naložbe (sklop A),</a:t>
            </a:r>
          </a:p>
          <a:p>
            <a:pPr>
              <a:buFontTx/>
              <a:buChar char="-"/>
            </a:pPr>
            <a:r>
              <a:rPr lang="sl-SI" sz="2200" dirty="0">
                <a:latin typeface="Arial" panose="020B0604020202020204" pitchFamily="34" charset="0"/>
                <a:cs typeface="Arial" panose="020B0604020202020204" pitchFamily="34" charset="0"/>
              </a:rPr>
              <a:t>s.p. ali pravne osebe - enostavne in zahtevne naložbe (sklop B)</a:t>
            </a:r>
          </a:p>
          <a:p>
            <a:pPr marL="0" indent="0">
              <a:buNone/>
            </a:pPr>
            <a:endParaRPr lang="sl-SI" sz="2200" dirty="0">
              <a:latin typeface="Arial" panose="020B0604020202020204" pitchFamily="34" charset="0"/>
              <a:cs typeface="Arial" panose="020B0604020202020204" pitchFamily="34" charset="0"/>
            </a:endParaRPr>
          </a:p>
          <a:p>
            <a:pPr marL="363538" indent="-363538"/>
            <a:r>
              <a:rPr lang="sl-SI" sz="2200" dirty="0">
                <a:latin typeface="Arial" panose="020B0604020202020204" pitchFamily="34" charset="0"/>
                <a:cs typeface="Arial" panose="020B0604020202020204" pitchFamily="34" charset="0"/>
              </a:rPr>
              <a:t>Poudarek je na:</a:t>
            </a:r>
          </a:p>
          <a:p>
            <a:pPr marL="442913" indent="-171450">
              <a:buFontTx/>
              <a:buChar char="-"/>
            </a:pPr>
            <a:r>
              <a:rPr lang="sl-SI" sz="2200" dirty="0">
                <a:latin typeface="Arial" panose="020B0604020202020204" pitchFamily="34" charset="0"/>
                <a:cs typeface="Arial" panose="020B0604020202020204" pitchFamily="34" charset="0"/>
              </a:rPr>
              <a:t> ekonomskem vidiku naložbe (povečanje prihodka, ISD, ekonomski učinek javnih sredstev, gospodarnosti poslovanja) in</a:t>
            </a:r>
          </a:p>
          <a:p>
            <a:pPr marL="442913" indent="-171450">
              <a:buFontTx/>
              <a:buChar char="-"/>
            </a:pPr>
            <a:r>
              <a:rPr lang="sl-SI" sz="2200" dirty="0">
                <a:latin typeface="Arial" panose="020B0604020202020204" pitchFamily="34" charset="0"/>
                <a:cs typeface="Arial" panose="020B0604020202020204" pitchFamily="34" charset="0"/>
              </a:rPr>
              <a:t>prispevku k horizontalnim ciljem (varovanje okolja, inovacije in podnebne spremembe)</a:t>
            </a:r>
          </a:p>
          <a:p>
            <a:pPr marL="363538" indent="-363538"/>
            <a:r>
              <a:rPr lang="sl-SI" sz="2200" dirty="0">
                <a:latin typeface="Arial" panose="020B0604020202020204" pitchFamily="34" charset="0"/>
                <a:cs typeface="Arial" panose="020B0604020202020204" pitchFamily="34" charset="0"/>
              </a:rPr>
              <a:t>Med vlogami, ki dosežejo </a:t>
            </a:r>
            <a:r>
              <a:rPr lang="sl-SI" sz="2200" dirty="0">
                <a:solidFill>
                  <a:srgbClr val="0070C0"/>
                </a:solidFill>
                <a:latin typeface="Arial" panose="020B0604020202020204" pitchFamily="34" charset="0"/>
                <a:cs typeface="Arial" panose="020B0604020202020204" pitchFamily="34" charset="0"/>
              </a:rPr>
              <a:t>vstopno mejo </a:t>
            </a:r>
            <a:r>
              <a:rPr lang="sl-SI" sz="2200" dirty="0">
                <a:latin typeface="Arial" panose="020B0604020202020204" pitchFamily="34" charset="0"/>
                <a:cs typeface="Arial" panose="020B0604020202020204" pitchFamily="34" charset="0"/>
              </a:rPr>
              <a:t>30 </a:t>
            </a:r>
            <a:r>
              <a:rPr lang="sl-SI" sz="2200" dirty="0">
                <a:solidFill>
                  <a:srgbClr val="0070C0"/>
                </a:solidFill>
                <a:latin typeface="Arial" panose="020B0604020202020204" pitchFamily="34" charset="0"/>
                <a:cs typeface="Arial" panose="020B0604020202020204" pitchFamily="34" charset="0"/>
              </a:rPr>
              <a:t>odstotkov najvišjega možnega števila</a:t>
            </a:r>
            <a:r>
              <a:rPr lang="sl-SI" sz="2200" dirty="0">
                <a:latin typeface="Arial" panose="020B0604020202020204" pitchFamily="34" charset="0"/>
                <a:cs typeface="Arial" panose="020B0604020202020204" pitchFamily="34" charset="0"/>
              </a:rPr>
              <a:t> točk, se izberejo tiste, ki dosežejo višje število točk do porabe razpisanih sredstev.</a:t>
            </a:r>
          </a:p>
          <a:p>
            <a:pPr marL="363538" indent="-363538"/>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40</a:t>
            </a:fld>
            <a:endParaRPr lang="sl-SI" dirty="0"/>
          </a:p>
        </p:txBody>
      </p:sp>
    </p:spTree>
    <p:extLst>
      <p:ext uri="{BB962C8B-B14F-4D97-AF65-F5344CB8AC3E}">
        <p14:creationId xmlns:p14="http://schemas.microsoft.com/office/powerpoint/2010/main" val="28361237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25562" y="0"/>
            <a:ext cx="9170022" cy="6858000"/>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Merila</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323528" y="692696"/>
            <a:ext cx="8712968" cy="6028779"/>
          </a:xfrm>
        </p:spPr>
        <p:txBody>
          <a:bodyPr>
            <a:noAutofit/>
          </a:bodyPr>
          <a:lstStyle/>
          <a:p>
            <a:pPr marL="0" indent="0">
              <a:buNone/>
            </a:pPr>
            <a:r>
              <a:rPr lang="sl-SI" sz="2200" b="1" dirty="0">
                <a:latin typeface="Arial" panose="020B0604020202020204" pitchFamily="34" charset="0"/>
                <a:cs typeface="Arial" panose="020B0604020202020204" pitchFamily="34" charset="0"/>
              </a:rPr>
              <a:t>Ekonomski vidik naložbe</a:t>
            </a:r>
            <a:r>
              <a:rPr lang="sl-SI" sz="2200" dirty="0">
                <a:latin typeface="Arial" panose="020B0604020202020204" pitchFamily="34" charset="0"/>
                <a:cs typeface="Arial" panose="020B0604020202020204" pitchFamily="34" charset="0"/>
              </a:rPr>
              <a:t> </a:t>
            </a:r>
          </a:p>
          <a:p>
            <a:pPr marL="363538" indent="-363538">
              <a:buNone/>
            </a:pPr>
            <a:r>
              <a:rPr lang="sl-SI" sz="2200" dirty="0">
                <a:latin typeface="Arial" panose="020B0604020202020204" pitchFamily="34" charset="0"/>
                <a:cs typeface="Arial" panose="020B0604020202020204" pitchFamily="34" charset="0"/>
              </a:rPr>
              <a:t>a) Interna stopnja donosnosti – pri izračunu NSV se upošteva 5 % disk. stopnja, različno število točk za predelavo ali trženje, zadruge, socialna ali invalidska podjetja.</a:t>
            </a:r>
          </a:p>
          <a:p>
            <a:pPr marL="363538" indent="-363538">
              <a:buNone/>
            </a:pPr>
            <a:r>
              <a:rPr lang="sl-SI" sz="2200" dirty="0">
                <a:latin typeface="Arial" panose="020B0604020202020204" pitchFamily="34" charset="0"/>
                <a:cs typeface="Arial" panose="020B0604020202020204" pitchFamily="34" charset="0"/>
              </a:rPr>
              <a:t>b) Gospodarnost poslovanja za leto 2018, merilo postane </a:t>
            </a:r>
            <a:r>
              <a:rPr lang="sl-SI" sz="2200" u="sng" dirty="0">
                <a:latin typeface="Arial" panose="020B0604020202020204" pitchFamily="34" charset="0"/>
                <a:cs typeface="Arial" panose="020B0604020202020204" pitchFamily="34" charset="0"/>
              </a:rPr>
              <a:t>obveznost</a:t>
            </a:r>
            <a:r>
              <a:rPr lang="sl-SI" sz="2200" dirty="0">
                <a:latin typeface="Arial" panose="020B0604020202020204" pitchFamily="34" charset="0"/>
                <a:cs typeface="Arial" panose="020B0604020202020204" pitchFamily="34" charset="0"/>
              </a:rPr>
              <a:t>, še pet let po zadnjem izplačilu sredstev.</a:t>
            </a:r>
          </a:p>
          <a:p>
            <a:pPr marL="363538" indent="-363538">
              <a:buNone/>
            </a:pPr>
            <a:r>
              <a:rPr lang="sl-SI" sz="2200" dirty="0">
                <a:latin typeface="Arial" panose="020B0604020202020204" pitchFamily="34" charset="0"/>
                <a:cs typeface="Arial" panose="020B0604020202020204" pitchFamily="34" charset="0"/>
              </a:rPr>
              <a:t>c) Povečanje prihodka iz poslovanja kmetijskega gospodarstva za naložbe majhnih kmetij, merilo </a:t>
            </a:r>
            <a:r>
              <a:rPr lang="sl-SI" sz="2200" dirty="0">
                <a:solidFill>
                  <a:srgbClr val="0070C0"/>
                </a:solidFill>
                <a:latin typeface="Arial" panose="020B0604020202020204" pitchFamily="34" charset="0"/>
                <a:cs typeface="Arial" panose="020B0604020202020204" pitchFamily="34" charset="0"/>
              </a:rPr>
              <a:t>postane obveznost v dveh letih po zadnjem izplačilu sredstev</a:t>
            </a:r>
            <a:r>
              <a:rPr lang="sl-SI" sz="2200" dirty="0">
                <a:latin typeface="Arial" panose="020B0604020202020204" pitchFamily="34" charset="0"/>
                <a:cs typeface="Arial" panose="020B0604020202020204" pitchFamily="34" charset="0"/>
              </a:rPr>
              <a:t>. </a:t>
            </a:r>
          </a:p>
          <a:p>
            <a:pPr marL="363538" indent="-363538">
              <a:buNone/>
            </a:pPr>
            <a:r>
              <a:rPr lang="sl-SI" sz="2200" dirty="0">
                <a:latin typeface="Arial" panose="020B0604020202020204" pitchFamily="34" charset="0"/>
                <a:cs typeface="Arial" panose="020B0604020202020204" pitchFamily="34" charset="0"/>
              </a:rPr>
              <a:t>č) Ekonomski učinek javnih sredstev. </a:t>
            </a:r>
          </a:p>
          <a:p>
            <a:pPr marL="0" indent="0">
              <a:buNone/>
            </a:pPr>
            <a:r>
              <a:rPr lang="sl-SI" sz="2200" b="1" dirty="0">
                <a:latin typeface="Arial" panose="020B0604020202020204" pitchFamily="34" charset="0"/>
                <a:cs typeface="Arial" panose="020B0604020202020204" pitchFamily="34" charset="0"/>
              </a:rPr>
              <a:t>Družbeno socialni vidik naložbe</a:t>
            </a:r>
            <a:r>
              <a:rPr lang="sl-SI" sz="2200" dirty="0">
                <a:latin typeface="Arial" panose="020B0604020202020204" pitchFamily="34" charset="0"/>
                <a:cs typeface="Arial" panose="020B0604020202020204" pitchFamily="34" charset="0"/>
              </a:rPr>
              <a:t> </a:t>
            </a:r>
          </a:p>
          <a:p>
            <a:pPr>
              <a:buFontTx/>
              <a:buChar char="-"/>
            </a:pPr>
            <a:r>
              <a:rPr lang="sl-SI" sz="2200" dirty="0">
                <a:latin typeface="Arial" panose="020B0604020202020204" pitchFamily="34" charset="0"/>
                <a:cs typeface="Arial" panose="020B0604020202020204" pitchFamily="34" charset="0"/>
              </a:rPr>
              <a:t>Izobrazba upravičenca, </a:t>
            </a:r>
          </a:p>
          <a:p>
            <a:pPr>
              <a:buFontTx/>
              <a:buChar char="-"/>
            </a:pPr>
            <a:r>
              <a:rPr lang="sl-SI" sz="2200" dirty="0">
                <a:latin typeface="Arial" panose="020B0604020202020204" pitchFamily="34" charset="0"/>
                <a:cs typeface="Arial" panose="020B0604020202020204" pitchFamily="34" charset="0"/>
              </a:rPr>
              <a:t>Upravičenec je socialno ali invalidsko podjetje ali zadruga.</a:t>
            </a:r>
          </a:p>
          <a:p>
            <a:pPr marL="0" indent="0">
              <a:buNone/>
            </a:pPr>
            <a:r>
              <a:rPr lang="sl-SI" sz="2200" b="1" dirty="0">
                <a:latin typeface="Arial" panose="020B0604020202020204" pitchFamily="34" charset="0"/>
                <a:cs typeface="Arial" panose="020B0604020202020204" pitchFamily="34" charset="0"/>
              </a:rPr>
              <a:t>Geografski vidik naložbe</a:t>
            </a:r>
            <a:endParaRPr lang="sl-SI" sz="2200" dirty="0">
              <a:latin typeface="Arial" panose="020B0604020202020204" pitchFamily="34" charset="0"/>
              <a:cs typeface="Arial" panose="020B0604020202020204" pitchFamily="34" charset="0"/>
            </a:endParaRPr>
          </a:p>
          <a:p>
            <a:pPr>
              <a:buFontTx/>
              <a:buChar char="-"/>
            </a:pPr>
            <a:r>
              <a:rPr lang="sl-SI" sz="2200" dirty="0">
                <a:latin typeface="Arial" panose="020B0604020202020204" pitchFamily="34" charset="0"/>
                <a:cs typeface="Arial" panose="020B0604020202020204" pitchFamily="34" charset="0"/>
              </a:rPr>
              <a:t>Koeficient razvitosti občin - upošteva se naložba v občini.</a:t>
            </a:r>
          </a:p>
          <a:p>
            <a:pPr>
              <a:buFontTx/>
              <a:buChar char="-"/>
            </a:pPr>
            <a:r>
              <a:rPr lang="sl-SI" sz="2200" dirty="0">
                <a:latin typeface="Arial" panose="020B0604020202020204" pitchFamily="34" charset="0"/>
                <a:cs typeface="Arial" panose="020B0604020202020204" pitchFamily="34" charset="0"/>
              </a:rPr>
              <a:t>Lokacija naložbe se nahaja na problemskih območjih.</a:t>
            </a:r>
          </a:p>
          <a:p>
            <a:pPr marL="0" indent="0">
              <a:buNone/>
            </a:pPr>
            <a:endParaRPr lang="sl-SI" sz="2200" b="1"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41</a:t>
            </a:fld>
            <a:endParaRPr lang="sl-SI" dirty="0"/>
          </a:p>
        </p:txBody>
      </p:sp>
    </p:spTree>
    <p:extLst>
      <p:ext uri="{BB962C8B-B14F-4D97-AF65-F5344CB8AC3E}">
        <p14:creationId xmlns:p14="http://schemas.microsoft.com/office/powerpoint/2010/main" val="42726508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10387"/>
            <a:ext cx="9130312" cy="6847613"/>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Merila</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323528" y="764704"/>
            <a:ext cx="8712968" cy="5956771"/>
          </a:xfrm>
        </p:spPr>
        <p:txBody>
          <a:bodyPr>
            <a:noAutofit/>
          </a:bodyPr>
          <a:lstStyle/>
          <a:p>
            <a:pPr marL="0" indent="0">
              <a:buNone/>
            </a:pPr>
            <a:r>
              <a:rPr lang="sl-SI" sz="2200" b="1" dirty="0">
                <a:latin typeface="Arial" panose="020B0604020202020204" pitchFamily="34" charset="0"/>
                <a:cs typeface="Arial" panose="020B0604020202020204" pitchFamily="34" charset="0"/>
              </a:rPr>
              <a:t>Proizvodna usmeritev naložbe </a:t>
            </a:r>
          </a:p>
          <a:p>
            <a:pPr marL="0" indent="0">
              <a:buNone/>
            </a:pPr>
            <a:r>
              <a:rPr lang="sl-SI" sz="2200" dirty="0">
                <a:latin typeface="Arial" panose="020B0604020202020204" pitchFamily="34" charset="0"/>
                <a:cs typeface="Arial" panose="020B0604020202020204" pitchFamily="34" charset="0"/>
              </a:rPr>
              <a:t>Merilo postane </a:t>
            </a:r>
            <a:r>
              <a:rPr lang="sl-SI" sz="2200" u="sng" dirty="0">
                <a:latin typeface="Arial" panose="020B0604020202020204" pitchFamily="34" charset="0"/>
                <a:cs typeface="Arial" panose="020B0604020202020204" pitchFamily="34" charset="0"/>
              </a:rPr>
              <a:t>obveznost</a:t>
            </a:r>
            <a:r>
              <a:rPr lang="sl-SI" sz="2200" dirty="0">
                <a:latin typeface="Arial" panose="020B0604020202020204" pitchFamily="34" charset="0"/>
                <a:cs typeface="Arial" panose="020B0604020202020204" pitchFamily="34" charset="0"/>
              </a:rPr>
              <a:t> – ne velja za naložbe majhnih kmetij.</a:t>
            </a:r>
          </a:p>
          <a:p>
            <a:pPr marL="363538" indent="-363538">
              <a:buNone/>
            </a:pPr>
            <a:r>
              <a:rPr lang="sl-SI" sz="2200" dirty="0">
                <a:latin typeface="Arial" panose="020B0604020202020204" pitchFamily="34" charset="0"/>
                <a:cs typeface="Arial" panose="020B0604020202020204" pitchFamily="34" charset="0"/>
              </a:rPr>
              <a:t>a) </a:t>
            </a:r>
            <a:r>
              <a:rPr lang="sl-SI" sz="2200" u="sng" dirty="0">
                <a:latin typeface="Arial" panose="020B0604020202020204" pitchFamily="34" charset="0"/>
                <a:cs typeface="Arial" panose="020B0604020202020204" pitchFamily="34" charset="0"/>
              </a:rPr>
              <a:t>Prednostni sektorji predelave </a:t>
            </a:r>
            <a:r>
              <a:rPr lang="sl-SI" sz="2200" dirty="0">
                <a:latin typeface="Arial" panose="020B0604020202020204" pitchFamily="34" charset="0"/>
                <a:cs typeface="Arial" panose="020B0604020202020204" pitchFamily="34" charset="0"/>
              </a:rPr>
              <a:t>- naložba se nanaša na obrat, v katerem se opravlja oziroma se bo opravljala predelava ali trženja: sadje </a:t>
            </a:r>
            <a:r>
              <a:rPr lang="sl-SI" sz="2200" dirty="0">
                <a:solidFill>
                  <a:srgbClr val="0070C0"/>
                </a:solidFill>
                <a:latin typeface="Arial" panose="020B0604020202020204" pitchFamily="34" charset="0"/>
                <a:cs typeface="Arial" panose="020B0604020202020204" pitchFamily="34" charset="0"/>
              </a:rPr>
              <a:t>(brez vina in oljk)</a:t>
            </a:r>
            <a:r>
              <a:rPr lang="sl-SI" sz="2200" dirty="0">
                <a:latin typeface="Arial" panose="020B0604020202020204" pitchFamily="34" charset="0"/>
                <a:cs typeface="Arial" panose="020B0604020202020204" pitchFamily="34" charset="0"/>
              </a:rPr>
              <a:t>, zelenjava, žito ali prašičje meso. </a:t>
            </a:r>
          </a:p>
          <a:p>
            <a:pPr marL="0" indent="0">
              <a:buNone/>
            </a:pPr>
            <a:r>
              <a:rPr lang="sl-SI" sz="2200" dirty="0">
                <a:latin typeface="Arial" panose="020B0604020202020204" pitchFamily="34" charset="0"/>
                <a:cs typeface="Arial" panose="020B0604020202020204" pitchFamily="34" charset="0"/>
              </a:rPr>
              <a:t>Upošteva se delež količine vhodnih surovin iz enega od teh sektorjev predelave ali trženja, ki bo pet let po zadnjem izplačilu sredstev. </a:t>
            </a:r>
          </a:p>
          <a:p>
            <a:pPr marL="363538" indent="-363538">
              <a:buNone/>
            </a:pPr>
            <a:r>
              <a:rPr lang="sl-SI" sz="2200" u="sng" dirty="0">
                <a:latin typeface="Arial" panose="020B0604020202020204" pitchFamily="34" charset="0"/>
                <a:cs typeface="Arial" panose="020B0604020202020204" pitchFamily="34" charset="0"/>
              </a:rPr>
              <a:t>b) Vključenost v sheme kakovosti</a:t>
            </a:r>
            <a:r>
              <a:rPr lang="sl-SI" sz="2200" dirty="0">
                <a:latin typeface="Arial" panose="020B0604020202020204" pitchFamily="34" charset="0"/>
                <a:cs typeface="Arial" panose="020B0604020202020204" pitchFamily="34" charset="0"/>
              </a:rPr>
              <a:t> – naložba se nanaša kmetijsko gospodarstvo, ki je  ob vlogi vključeno v eno od shem kakovosti. </a:t>
            </a:r>
            <a:r>
              <a:rPr lang="sl-SI" sz="2200" dirty="0">
                <a:solidFill>
                  <a:srgbClr val="0070C0"/>
                </a:solidFill>
                <a:latin typeface="Arial" panose="020B0604020202020204" pitchFamily="34" charset="0"/>
                <a:cs typeface="Arial" panose="020B0604020202020204" pitchFamily="34" charset="0"/>
              </a:rPr>
              <a:t>Vključena je tudi zajamčena tradicionalna posebnost</a:t>
            </a:r>
            <a:r>
              <a:rPr lang="sl-SI" sz="2200" dirty="0">
                <a:latin typeface="Arial" panose="020B0604020202020204" pitchFamily="34" charset="0"/>
                <a:cs typeface="Arial" panose="020B0604020202020204" pitchFamily="34" charset="0"/>
              </a:rPr>
              <a:t>.  </a:t>
            </a:r>
          </a:p>
          <a:p>
            <a:pPr marL="0" indent="0">
              <a:buNone/>
            </a:pPr>
            <a:r>
              <a:rPr lang="sl-SI" sz="2200" dirty="0">
                <a:latin typeface="Arial" panose="020B0604020202020204" pitchFamily="34" charset="0"/>
                <a:cs typeface="Arial" panose="020B0604020202020204" pitchFamily="34" charset="0"/>
              </a:rPr>
              <a:t>Upravičenec mora imeti pet let po zadnjem izplačilu sredstev certifikat ali odločbo o oceni vina za katero je pridobil dodatne točke. Če je upravičenec zadruga ali OP mora imeti certifikat ali odločbo najmanj 50 % članov, katerih kmetijski proizvodi se tržijo v okviru te naložbe. </a:t>
            </a:r>
          </a:p>
          <a:p>
            <a:pPr marL="0" indent="0">
              <a:buNone/>
            </a:pPr>
            <a:endParaRPr lang="sl-SI" sz="2200" dirty="0">
              <a:latin typeface="Arial" panose="020B0604020202020204" pitchFamily="34" charset="0"/>
              <a:cs typeface="Arial" panose="020B0604020202020204" pitchFamily="34" charset="0"/>
            </a:endParaRPr>
          </a:p>
          <a:p>
            <a:pPr marL="361950" indent="0" algn="just">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42</a:t>
            </a:fld>
            <a:endParaRPr lang="sl-SI" dirty="0"/>
          </a:p>
        </p:txBody>
      </p:sp>
    </p:spTree>
    <p:extLst>
      <p:ext uri="{BB962C8B-B14F-4D97-AF65-F5344CB8AC3E}">
        <p14:creationId xmlns:p14="http://schemas.microsoft.com/office/powerpoint/2010/main" val="17139056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1977" y="116632"/>
            <a:ext cx="9142023" cy="6741368"/>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Merila</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692696"/>
            <a:ext cx="8784975" cy="6028779"/>
          </a:xfrm>
        </p:spPr>
        <p:txBody>
          <a:bodyPr>
            <a:noAutofit/>
          </a:bodyPr>
          <a:lstStyle/>
          <a:p>
            <a:pPr marL="196850" indent="-196850">
              <a:spcBef>
                <a:spcPts val="0"/>
              </a:spcBef>
              <a:buNone/>
            </a:pPr>
            <a:r>
              <a:rPr lang="sl-SI" sz="2200" b="1" dirty="0">
                <a:latin typeface="Arial" panose="020B0604020202020204" pitchFamily="34" charset="0"/>
                <a:cs typeface="Arial" panose="020B0604020202020204" pitchFamily="34" charset="0"/>
              </a:rPr>
              <a:t>Horizontalno in vertikalno povezovanje</a:t>
            </a:r>
            <a:r>
              <a:rPr lang="sl-SI" sz="2200" dirty="0">
                <a:latin typeface="Arial" panose="020B0604020202020204" pitchFamily="34" charset="0"/>
                <a:cs typeface="Arial" panose="020B0604020202020204" pitchFamily="34" charset="0"/>
              </a:rPr>
              <a:t>: </a:t>
            </a:r>
          </a:p>
          <a:p>
            <a:pPr marL="363538" indent="-363538"/>
            <a:r>
              <a:rPr lang="sl-SI" sz="2200" dirty="0">
                <a:latin typeface="Arial" panose="020B0604020202020204" pitchFamily="34" charset="0"/>
                <a:cs typeface="Arial" panose="020B0604020202020204" pitchFamily="34" charset="0"/>
              </a:rPr>
              <a:t>Upravičenec je član OP, zadruge, branžnih ali </a:t>
            </a:r>
            <a:r>
              <a:rPr lang="sl-SI" sz="2200" dirty="0" err="1">
                <a:latin typeface="Arial" panose="020B0604020202020204" pitchFamily="34" charset="0"/>
                <a:cs typeface="Arial" panose="020B0604020202020204" pitchFamily="34" charset="0"/>
              </a:rPr>
              <a:t>medbranžnih</a:t>
            </a:r>
            <a:r>
              <a:rPr lang="sl-SI" sz="2200" dirty="0">
                <a:latin typeface="Arial" panose="020B0604020202020204" pitchFamily="34" charset="0"/>
                <a:cs typeface="Arial" panose="020B0604020202020204" pitchFamily="34" charset="0"/>
              </a:rPr>
              <a:t> organizacij ali zadružne zveze s področja podprte dejavnosti. Ne upošteva se članstvo v društvih, KGZS, Obrtno </a:t>
            </a:r>
            <a:r>
              <a:rPr lang="sl-SI" sz="2200" dirty="0" err="1">
                <a:latin typeface="Arial" panose="020B0604020202020204" pitchFamily="34" charset="0"/>
                <a:cs typeface="Arial" panose="020B0604020202020204" pitchFamily="34" charset="0"/>
              </a:rPr>
              <a:t>podjet</a:t>
            </a:r>
            <a:r>
              <a:rPr lang="sl-SI" sz="2200" dirty="0">
                <a:latin typeface="Arial" panose="020B0604020202020204" pitchFamily="34" charset="0"/>
                <a:cs typeface="Arial" panose="020B0604020202020204" pitchFamily="34" charset="0"/>
              </a:rPr>
              <a:t>. zbornici.</a:t>
            </a:r>
          </a:p>
          <a:p>
            <a:pPr marL="0" indent="0">
              <a:buNone/>
            </a:pPr>
            <a:r>
              <a:rPr lang="sl-SI" sz="2200" b="1" dirty="0">
                <a:latin typeface="Arial" panose="020B0604020202020204" pitchFamily="34" charset="0"/>
                <a:cs typeface="Arial" panose="020B0604020202020204" pitchFamily="34" charset="0"/>
              </a:rPr>
              <a:t>Prispevek k horizontalnim ciljem </a:t>
            </a:r>
            <a:r>
              <a:rPr lang="sl-SI" sz="2200" dirty="0">
                <a:latin typeface="Arial" panose="020B0604020202020204" pitchFamily="34" charset="0"/>
                <a:cs typeface="Arial" panose="020B0604020202020204" pitchFamily="34" charset="0"/>
              </a:rPr>
              <a:t>- </a:t>
            </a:r>
            <a:r>
              <a:rPr lang="pl-PL" sz="2200" dirty="0">
                <a:latin typeface="Arial" panose="020B0604020202020204" pitchFamily="34" charset="0"/>
                <a:cs typeface="Arial" panose="020B0604020202020204" pitchFamily="34" charset="0"/>
              </a:rPr>
              <a:t>razvidno je iz PN</a:t>
            </a:r>
            <a:endParaRPr lang="sl-SI" sz="2200" dirty="0">
              <a:latin typeface="Arial" panose="020B0604020202020204" pitchFamily="34" charset="0"/>
              <a:cs typeface="Arial" panose="020B0604020202020204" pitchFamily="34" charset="0"/>
            </a:endParaRPr>
          </a:p>
          <a:p>
            <a:pPr marL="0" indent="0">
              <a:buNone/>
            </a:pPr>
            <a:r>
              <a:rPr lang="sl-SI" sz="2200" u="sng" dirty="0">
                <a:latin typeface="Arial" panose="020B0604020202020204" pitchFamily="34" charset="0"/>
                <a:cs typeface="Arial" panose="020B0604020202020204" pitchFamily="34" charset="0"/>
              </a:rPr>
              <a:t>1. Varovanje okolja – namen se izkazuje z elaboratom</a:t>
            </a:r>
            <a:r>
              <a:rPr lang="sl-SI" sz="2200" dirty="0">
                <a:latin typeface="Arial" panose="020B0604020202020204" pitchFamily="34" charset="0"/>
                <a:cs typeface="Arial" panose="020B0604020202020204" pitchFamily="34" charset="0"/>
              </a:rPr>
              <a:t>: </a:t>
            </a:r>
          </a:p>
          <a:p>
            <a:pPr marL="176212" indent="0">
              <a:buNone/>
            </a:pPr>
            <a:r>
              <a:rPr lang="sl-SI" sz="2200" dirty="0">
                <a:latin typeface="Arial" panose="020B0604020202020204" pitchFamily="34" charset="0"/>
                <a:cs typeface="Arial" panose="020B0604020202020204" pitchFamily="34" charset="0"/>
              </a:rPr>
              <a:t>a) naložba v ureditev čistilnih naprav (ureditev bioloških in drugih čistilnih naprav). Upošteva se delež naložbe,</a:t>
            </a:r>
          </a:p>
          <a:p>
            <a:pPr marL="176212" indent="0">
              <a:buNone/>
            </a:pPr>
            <a:r>
              <a:rPr lang="sl-SI" sz="2200" dirty="0">
                <a:latin typeface="Arial" panose="020B0604020202020204" pitchFamily="34" charset="0"/>
                <a:cs typeface="Arial" panose="020B0604020202020204" pitchFamily="34" charset="0"/>
              </a:rPr>
              <a:t>b) zmanjšanje izpustov in varčevanje z vodo vključno z uporabo reciklirane vode za tehnološke namene. Upošteva se namen naložbe, </a:t>
            </a:r>
          </a:p>
          <a:p>
            <a:pPr marL="176212" indent="0">
              <a:buNone/>
            </a:pPr>
            <a:r>
              <a:rPr lang="sl-SI" sz="2200" dirty="0">
                <a:latin typeface="Arial" panose="020B0604020202020204" pitchFamily="34" charset="0"/>
                <a:cs typeface="Arial" panose="020B0604020202020204" pitchFamily="34" charset="0"/>
              </a:rPr>
              <a:t>c) naložbe v ureditev vodnih zbiralnikov in vodohranov za zbiranje meteorne vode. Zmanjšanje porabe vode je razvidno iz PN, podatki o porabi so v prijavnem obrazcu,</a:t>
            </a:r>
          </a:p>
          <a:p>
            <a:pPr marL="176212" indent="0">
              <a:buNone/>
            </a:pPr>
            <a:r>
              <a:rPr lang="sl-SI" sz="2200" dirty="0">
                <a:latin typeface="Arial" panose="020B0604020202020204" pitchFamily="34" charset="0"/>
                <a:cs typeface="Arial" panose="020B0604020202020204" pitchFamily="34" charset="0"/>
              </a:rPr>
              <a:t>č) reciklaža in uporaba odpadnih surovin. Upošteva se namen naložbe,</a:t>
            </a:r>
          </a:p>
          <a:p>
            <a:pPr marL="633412" indent="-457200">
              <a:buFont typeface="Arial" pitchFamily="34" charset="0"/>
              <a:buAutoNum type="alphaLcParenR"/>
            </a:pPr>
            <a:endParaRPr lang="sl-SI" sz="2200" dirty="0">
              <a:latin typeface="Arial" panose="020B0604020202020204" pitchFamily="34" charset="0"/>
              <a:cs typeface="Arial" panose="020B0604020202020204" pitchFamily="34" charset="0"/>
            </a:endParaRPr>
          </a:p>
          <a:p>
            <a:pPr marL="633412" indent="-457200">
              <a:buAutoNum type="alphaLcParenR"/>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43</a:t>
            </a:fld>
            <a:endParaRPr lang="sl-SI" dirty="0"/>
          </a:p>
        </p:txBody>
      </p:sp>
    </p:spTree>
    <p:extLst>
      <p:ext uri="{BB962C8B-B14F-4D97-AF65-F5344CB8AC3E}">
        <p14:creationId xmlns:p14="http://schemas.microsoft.com/office/powerpoint/2010/main" val="145181524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Merila</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107504" y="980728"/>
            <a:ext cx="8928992" cy="5740747"/>
          </a:xfrm>
        </p:spPr>
        <p:txBody>
          <a:bodyPr>
            <a:noAutofit/>
          </a:bodyPr>
          <a:lstStyle/>
          <a:p>
            <a:pPr marL="539750" indent="-363538">
              <a:buNone/>
            </a:pPr>
            <a:r>
              <a:rPr lang="sl-SI" sz="2200" dirty="0">
                <a:latin typeface="Arial" panose="020B0604020202020204" pitchFamily="34" charset="0"/>
                <a:cs typeface="Arial" panose="020B0604020202020204" pitchFamily="34" charset="0"/>
              </a:rPr>
              <a:t>d) zmanjševanje količine odpadkov. Upošteva se namen naložbe,</a:t>
            </a:r>
          </a:p>
          <a:p>
            <a:pPr marL="539750" indent="-363538">
              <a:buNone/>
            </a:pPr>
            <a:r>
              <a:rPr lang="sl-SI" sz="2200" dirty="0">
                <a:latin typeface="Arial" panose="020B0604020202020204" pitchFamily="34" charset="0"/>
                <a:cs typeface="Arial" panose="020B0604020202020204" pitchFamily="34" charset="0"/>
              </a:rPr>
              <a:t>e) naložba se nanaša na objekt, ki je vpisan v Register nepremične kulturne dediščine,  </a:t>
            </a:r>
          </a:p>
          <a:p>
            <a:pPr marL="539750" indent="-363538">
              <a:buNone/>
            </a:pPr>
            <a:r>
              <a:rPr lang="sl-SI" sz="2200" dirty="0">
                <a:latin typeface="Arial" panose="020B0604020202020204" pitchFamily="34" charset="0"/>
                <a:cs typeface="Arial" panose="020B0604020202020204" pitchFamily="34" charset="0"/>
              </a:rPr>
              <a:t>f) ureditev objektov z uporabo večjega deleža lesa </a:t>
            </a:r>
          </a:p>
          <a:p>
            <a:pPr marL="539750" indent="-363538">
              <a:buFontTx/>
              <a:buChar char="-"/>
            </a:pPr>
            <a:r>
              <a:rPr lang="sl-SI" sz="2200" dirty="0">
                <a:solidFill>
                  <a:srgbClr val="0070C0"/>
                </a:solidFill>
                <a:latin typeface="Arial" panose="020B0604020202020204" pitchFamily="34" charset="0"/>
                <a:cs typeface="Arial" panose="020B0604020202020204" pitchFamily="34" charset="0"/>
              </a:rPr>
              <a:t>nadzemni del enostavnega ali nezahtevnega objekta je v celoti zgrajen iz lesenih konstrukcijskih elementov,</a:t>
            </a:r>
          </a:p>
          <a:p>
            <a:pPr marL="539750" indent="-363538">
              <a:buFontTx/>
              <a:buChar char="-"/>
            </a:pPr>
            <a:r>
              <a:rPr lang="sl-SI" sz="2200" dirty="0">
                <a:solidFill>
                  <a:srgbClr val="0070C0"/>
                </a:solidFill>
                <a:latin typeface="Arial" panose="020B0604020202020204" pitchFamily="34" charset="0"/>
                <a:cs typeface="Arial" panose="020B0604020202020204" pitchFamily="34" charset="0"/>
              </a:rPr>
              <a:t>nadzemni del enostavnega ali nezahtevnega objekta je večinoma zgrajen iz lesenih konstrukcijskih elementov - vsaj 50 % prostornine vseh konstrukcijskih elementov </a:t>
            </a:r>
          </a:p>
          <a:p>
            <a:pPr marL="360000" indent="0">
              <a:buNone/>
            </a:pPr>
            <a:r>
              <a:rPr lang="sl-SI" sz="2200" dirty="0">
                <a:solidFill>
                  <a:srgbClr val="0070C0"/>
                </a:solidFill>
                <a:latin typeface="Arial" panose="020B0604020202020204" pitchFamily="34" charset="0"/>
                <a:cs typeface="Arial" panose="020B0604020202020204" pitchFamily="34" charset="0"/>
              </a:rPr>
              <a:t>Dokazilo je izris tlorisa in prereza objekta z navedbo konstrukcijskih elementov (računalniški ali prostoročni izris) v A3 formatu. </a:t>
            </a:r>
          </a:p>
          <a:p>
            <a:pPr marL="360000" indent="0">
              <a:buNone/>
            </a:pPr>
            <a:r>
              <a:rPr lang="sl-SI" sz="2200" dirty="0">
                <a:latin typeface="Arial" panose="020B0604020202020204" pitchFamily="34" charset="0"/>
                <a:cs typeface="Arial" panose="020B0604020202020204" pitchFamily="34" charset="0"/>
              </a:rPr>
              <a:t>Ni možno uveljavljati merila varovanja okolja (ureditev objektov z uporabo večjega deleža lesa), če to uveljavlja v okviru merila podnebne spremembe in prilagoditev nanje. </a:t>
            </a:r>
            <a:endParaRPr lang="sl-SI" sz="2200" u="sng"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44</a:t>
            </a:fld>
            <a:endParaRPr lang="sl-SI" dirty="0"/>
          </a:p>
        </p:txBody>
      </p:sp>
    </p:spTree>
    <p:extLst>
      <p:ext uri="{BB962C8B-B14F-4D97-AF65-F5344CB8AC3E}">
        <p14:creationId xmlns:p14="http://schemas.microsoft.com/office/powerpoint/2010/main" val="25005925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Merila</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107504" y="692696"/>
            <a:ext cx="8928992" cy="6028779"/>
          </a:xfrm>
        </p:spPr>
        <p:txBody>
          <a:bodyPr>
            <a:noAutofit/>
          </a:bodyPr>
          <a:lstStyle/>
          <a:p>
            <a:pPr marL="197100" indent="0">
              <a:buNone/>
            </a:pPr>
            <a:r>
              <a:rPr lang="sl-SI" sz="2200" u="sng" dirty="0">
                <a:latin typeface="Arial" panose="020B0604020202020204" pitchFamily="34" charset="0"/>
                <a:cs typeface="Arial" panose="020B0604020202020204" pitchFamily="34" charset="0"/>
              </a:rPr>
              <a:t>2. Inovacije</a:t>
            </a:r>
            <a:endParaRPr lang="sl-SI" sz="2200" dirty="0">
              <a:latin typeface="Arial" panose="020B0604020202020204" pitchFamily="34" charset="0"/>
              <a:cs typeface="Arial" panose="020B0604020202020204" pitchFamily="34" charset="0"/>
            </a:endParaRPr>
          </a:p>
          <a:p>
            <a:pPr marL="197100" indent="0">
              <a:buNone/>
            </a:pPr>
            <a:r>
              <a:rPr lang="sl-SI" sz="2200" dirty="0">
                <a:latin typeface="Arial" panose="020B0604020202020204" pitchFamily="34" charset="0"/>
                <a:cs typeface="Arial" panose="020B0604020202020204" pitchFamily="34" charset="0"/>
              </a:rPr>
              <a:t>Z naložbo se uvaja nov ali izpopolnjen proizvod, ki ga upravičenec še ni proizvajal, ne upošteva se spremembe imena, pakiranja, oblike in kode proizvoda. Izkazuje se: </a:t>
            </a:r>
          </a:p>
          <a:p>
            <a:pPr marL="540000">
              <a:buFontTx/>
              <a:buChar char="-"/>
            </a:pPr>
            <a:r>
              <a:rPr lang="sl-SI" sz="2200" dirty="0">
                <a:latin typeface="Arial" panose="020B0604020202020204" pitchFamily="34" charset="0"/>
                <a:cs typeface="Arial" panose="020B0604020202020204" pitchFamily="34" charset="0"/>
              </a:rPr>
              <a:t>s patentom za nov ali izpopolnjen proizvod,</a:t>
            </a:r>
          </a:p>
          <a:p>
            <a:pPr marL="540000">
              <a:buFontTx/>
              <a:buChar char="-"/>
            </a:pPr>
            <a:r>
              <a:rPr lang="sl-SI" sz="2200" dirty="0">
                <a:latin typeface="Arial" panose="020B0604020202020204" pitchFamily="34" charset="0"/>
                <a:cs typeface="Arial" panose="020B0604020202020204" pitchFamily="34" charset="0"/>
              </a:rPr>
              <a:t>z licenco za nov ali izpopolnjen proizvod,</a:t>
            </a:r>
          </a:p>
          <a:p>
            <a:pPr marL="540000">
              <a:buFontTx/>
              <a:buChar char="-"/>
            </a:pPr>
            <a:r>
              <a:rPr lang="sl-SI" sz="2200" dirty="0">
                <a:latin typeface="Arial" panose="020B0604020202020204" pitchFamily="34" charset="0"/>
                <a:cs typeface="Arial" panose="020B0604020202020204" pitchFamily="34" charset="0"/>
              </a:rPr>
              <a:t>upravičenec nima patenta ali licence, nov ali izpopolnjen proizvod je opisan v poslovnem načrtu.</a:t>
            </a:r>
          </a:p>
          <a:p>
            <a:pPr marL="197100" indent="0">
              <a:buNone/>
            </a:pPr>
            <a:r>
              <a:rPr lang="sl-SI" sz="2200" u="sng" dirty="0">
                <a:latin typeface="Arial" panose="020B0604020202020204" pitchFamily="34" charset="0"/>
                <a:cs typeface="Arial" panose="020B0604020202020204" pitchFamily="34" charset="0"/>
              </a:rPr>
              <a:t>3. Podnebne spremembe in prilagoditev nanje</a:t>
            </a:r>
          </a:p>
          <a:p>
            <a:pPr marL="540000">
              <a:buFontTx/>
              <a:buChar char="-"/>
            </a:pPr>
            <a:r>
              <a:rPr lang="pt-BR" sz="2200" dirty="0">
                <a:latin typeface="Arial" panose="020B0604020202020204" pitchFamily="34" charset="0"/>
                <a:cs typeface="Arial" panose="020B0604020202020204" pitchFamily="34" charset="0"/>
              </a:rPr>
              <a:t>a) naložbe v učinkovito rabo energije</a:t>
            </a:r>
            <a:r>
              <a:rPr lang="sl-SI" sz="2200" dirty="0">
                <a:latin typeface="Arial" panose="020B0604020202020204" pitchFamily="34" charset="0"/>
                <a:cs typeface="Arial" panose="020B0604020202020204" pitchFamily="34" charset="0"/>
              </a:rPr>
              <a:t> – delež naložbe predstavlja vsaj 25 % priznane vrednosti naložbe. Priloga je </a:t>
            </a:r>
            <a:r>
              <a:rPr lang="sv-SE" sz="2200" dirty="0">
                <a:latin typeface="Arial" panose="020B0604020202020204" pitchFamily="34" charset="0"/>
                <a:cs typeface="Arial" panose="020B0604020202020204" pitchFamily="34" charset="0"/>
              </a:rPr>
              <a:t>elaborat gradbene fizike</a:t>
            </a:r>
            <a:r>
              <a:rPr lang="sl-SI" sz="2200" dirty="0">
                <a:latin typeface="Arial" panose="020B0604020202020204" pitchFamily="34" charset="0"/>
                <a:cs typeface="Arial" panose="020B0604020202020204" pitchFamily="34" charset="0"/>
              </a:rPr>
              <a:t> ali energetski pregled, </a:t>
            </a:r>
          </a:p>
          <a:p>
            <a:pPr marL="540000">
              <a:buFontTx/>
              <a:buChar char="-"/>
            </a:pPr>
            <a:r>
              <a:rPr lang="sl-SI" sz="2200" dirty="0">
                <a:latin typeface="Arial" panose="020B0604020202020204" pitchFamily="34" charset="0"/>
                <a:cs typeface="Arial" panose="020B0604020202020204" pitchFamily="34" charset="0"/>
              </a:rPr>
              <a:t>b) naložbe v pridobivanje energije iz obnovljivih virov – delež naložbe predstavlja vsaj 25 % priznane vrednosti naložbe. Priloga je elaborat gradbene fizike ali energetski pregled.</a:t>
            </a:r>
          </a:p>
          <a:p>
            <a:pPr marL="540000">
              <a:buFontTx/>
              <a:buChar char="-"/>
            </a:pPr>
            <a:r>
              <a:rPr lang="pt-BR" sz="2200" dirty="0">
                <a:latin typeface="Arial" panose="020B0604020202020204" pitchFamily="34" charset="0"/>
                <a:cs typeface="Arial" panose="020B0604020202020204" pitchFamily="34" charset="0"/>
              </a:rPr>
              <a:t>c) ureditev objektov z uporabo večjega deleža lesa</a:t>
            </a:r>
            <a:r>
              <a:rPr lang="pl-PL" sz="2200" dirty="0">
                <a:latin typeface="Arial" panose="020B0604020202020204" pitchFamily="34" charset="0"/>
                <a:cs typeface="Arial" panose="020B0604020202020204" pitchFamily="34" charset="0"/>
              </a:rPr>
              <a:t>. Kot točka 1.</a:t>
            </a: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r>
              <a:rPr lang="sl-SI" dirty="0"/>
              <a:t> </a:t>
            </a:r>
            <a:fld id="{55814627-7412-4605-A2B8-6A8F5ECD08B1}" type="slidenum">
              <a:rPr lang="sl-SI" smtClean="0"/>
              <a:pPr/>
              <a:t>45</a:t>
            </a:fld>
            <a:endParaRPr lang="sl-SI" dirty="0"/>
          </a:p>
        </p:txBody>
      </p:sp>
    </p:spTree>
    <p:extLst>
      <p:ext uri="{BB962C8B-B14F-4D97-AF65-F5344CB8AC3E}">
        <p14:creationId xmlns:p14="http://schemas.microsoft.com/office/powerpoint/2010/main" val="421598426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17656"/>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Obvezne priloge k vlogi, dokazila na elektronskem nosilcu</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179512" y="764703"/>
            <a:ext cx="8856984" cy="5956771"/>
          </a:xfrm>
        </p:spPr>
        <p:txBody>
          <a:bodyPr>
            <a:noAutofit/>
          </a:bodyPr>
          <a:lstStyle/>
          <a:p>
            <a:pPr marL="0" indent="0">
              <a:buNone/>
            </a:pPr>
            <a:r>
              <a:rPr lang="sl-SI" sz="2200" dirty="0">
                <a:latin typeface="Arial" panose="020B0604020202020204" pitchFamily="34" charset="0"/>
                <a:cs typeface="Arial" panose="020B0604020202020204" pitchFamily="34" charset="0"/>
              </a:rPr>
              <a:t>Priloge, brez katerih se vloga zavrže brez pozivanja na dopolnitev: </a:t>
            </a:r>
          </a:p>
          <a:p>
            <a:r>
              <a:rPr lang="sl-SI" sz="2200" dirty="0">
                <a:latin typeface="Arial" panose="020B0604020202020204" pitchFamily="34" charset="0"/>
                <a:cs typeface="Arial" panose="020B0604020202020204" pitchFamily="34" charset="0"/>
              </a:rPr>
              <a:t>poslovni načrt, razen za naložbo nosilca majhne kmetije,</a:t>
            </a:r>
          </a:p>
          <a:p>
            <a:r>
              <a:rPr lang="sl-SI" sz="2200" dirty="0">
                <a:latin typeface="Arial" panose="020B0604020202020204" pitchFamily="34" charset="0"/>
                <a:cs typeface="Arial" panose="020B0604020202020204" pitchFamily="34" charset="0"/>
              </a:rPr>
              <a:t>PZI ter popis del in </a:t>
            </a:r>
            <a:r>
              <a:rPr lang="sl-SI" sz="2200" dirty="0">
                <a:solidFill>
                  <a:srgbClr val="0070C0"/>
                </a:solidFill>
                <a:latin typeface="Arial" panose="020B0604020202020204" pitchFamily="34" charset="0"/>
                <a:cs typeface="Arial" panose="020B0604020202020204" pitchFamily="34" charset="0"/>
              </a:rPr>
              <a:t>projektantski predračun v skladu s predpisom, ki ureja podrobnejšo vsebino dokumentacije in obrazce, povezane z graditvijo objektov</a:t>
            </a:r>
            <a:r>
              <a:rPr lang="sl-SI" sz="2200" dirty="0">
                <a:latin typeface="Arial" panose="020B0604020202020204" pitchFamily="34" charset="0"/>
                <a:cs typeface="Arial" panose="020B0604020202020204" pitchFamily="34" charset="0"/>
              </a:rPr>
              <a:t>, če se naložba nanaša na ureditev zahtevnega ali manj zahtevnega objekta,</a:t>
            </a:r>
          </a:p>
          <a:p>
            <a:r>
              <a:rPr lang="sl-SI" sz="2200" dirty="0">
                <a:solidFill>
                  <a:srgbClr val="0070C0"/>
                </a:solidFill>
                <a:latin typeface="Arial" panose="020B0604020202020204" pitchFamily="34" charset="0"/>
                <a:cs typeface="Arial" panose="020B0604020202020204" pitchFamily="34" charset="0"/>
              </a:rPr>
              <a:t>dokumentacija za pridobitev gradbenega dovoljenja za nezahtevne objekte, če se naložba nanaša na ureditev nezahtevnega objekta pogodba.</a:t>
            </a:r>
          </a:p>
          <a:p>
            <a:endParaRPr lang="sl-SI" sz="2200" dirty="0">
              <a:solidFill>
                <a:srgbClr val="0070C0"/>
              </a:solidFill>
              <a:latin typeface="Arial" panose="020B0604020202020204" pitchFamily="34" charset="0"/>
              <a:cs typeface="Arial" panose="020B0604020202020204" pitchFamily="34" charset="0"/>
            </a:endParaRPr>
          </a:p>
          <a:p>
            <a:r>
              <a:rPr lang="sl-SI" sz="2200" dirty="0">
                <a:solidFill>
                  <a:srgbClr val="0070C0"/>
                </a:solidFill>
                <a:latin typeface="Arial" panose="020B0604020202020204" pitchFamily="34" charset="0"/>
                <a:cs typeface="Arial" panose="020B0604020202020204" pitchFamily="34" charset="0"/>
              </a:rPr>
              <a:t>Na elektronskem nosilcu se vlogi lahko priložijo: </a:t>
            </a:r>
          </a:p>
          <a:p>
            <a:r>
              <a:rPr lang="sl-SI" sz="2200" dirty="0">
                <a:solidFill>
                  <a:srgbClr val="0070C0"/>
                </a:solidFill>
                <a:latin typeface="Arial" panose="020B0604020202020204" pitchFamily="34" charset="0"/>
                <a:cs typeface="Arial" panose="020B0604020202020204" pitchFamily="34" charset="0"/>
              </a:rPr>
              <a:t>projekt izvedenih del</a:t>
            </a:r>
          </a:p>
          <a:p>
            <a:endParaRPr lang="sl-SI" sz="2200" dirty="0">
              <a:solidFill>
                <a:srgbClr val="0070C0"/>
              </a:solidFill>
              <a:latin typeface="Arial" panose="020B0604020202020204" pitchFamily="34" charset="0"/>
              <a:cs typeface="Arial" panose="020B0604020202020204" pitchFamily="34" charset="0"/>
            </a:endParaRPr>
          </a:p>
          <a:p>
            <a:endParaRPr lang="sl-SI" sz="2200" dirty="0">
              <a:solidFill>
                <a:srgbClr val="0070C0"/>
              </a:solidFill>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r>
              <a:rPr lang="sl-SI" dirty="0"/>
              <a:t> </a:t>
            </a:r>
            <a:fld id="{55814627-7412-4605-A2B8-6A8F5ECD08B1}" type="slidenum">
              <a:rPr lang="sl-SI" smtClean="0"/>
              <a:pPr/>
              <a:t>46</a:t>
            </a:fld>
            <a:endParaRPr lang="sl-SI" dirty="0"/>
          </a:p>
        </p:txBody>
      </p:sp>
    </p:spTree>
    <p:extLst>
      <p:ext uri="{BB962C8B-B14F-4D97-AF65-F5344CB8AC3E}">
        <p14:creationId xmlns:p14="http://schemas.microsoft.com/office/powerpoint/2010/main" val="250678694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Delež javne podpore</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908720"/>
            <a:ext cx="8568952" cy="5688632"/>
          </a:xfrm>
        </p:spPr>
        <p:txBody>
          <a:bodyPr>
            <a:noAutofit/>
          </a:bodyPr>
          <a:lstStyle/>
          <a:p>
            <a:pPr marL="457200" indent="-457200">
              <a:buAutoNum type="arabicPeriod"/>
            </a:pPr>
            <a:r>
              <a:rPr lang="sl-SI" sz="2200" dirty="0">
                <a:latin typeface="Arial" panose="020B0604020202020204" pitchFamily="34" charset="0"/>
                <a:cs typeface="Arial" panose="020B0604020202020204" pitchFamily="34" charset="0"/>
              </a:rPr>
              <a:t>Predelava ali trženje kmetijskih proizvodov, končni proizvod predelave je </a:t>
            </a:r>
            <a:r>
              <a:rPr lang="sl-SI" sz="2200" u="sng" dirty="0">
                <a:latin typeface="Arial" panose="020B0604020202020204" pitchFamily="34" charset="0"/>
                <a:cs typeface="Arial" panose="020B0604020202020204" pitchFamily="34" charset="0"/>
              </a:rPr>
              <a:t>kmetijski</a:t>
            </a:r>
            <a:r>
              <a:rPr lang="sl-SI" sz="2200" dirty="0">
                <a:latin typeface="Arial" panose="020B0604020202020204" pitchFamily="34" charset="0"/>
                <a:cs typeface="Arial" panose="020B0604020202020204" pitchFamily="34" charset="0"/>
              </a:rPr>
              <a:t> proizvod</a:t>
            </a:r>
            <a:endParaRPr lang="sl-SI" sz="2200" u="sng" dirty="0">
              <a:latin typeface="Arial" panose="020B0604020202020204" pitchFamily="34" charset="0"/>
              <a:cs typeface="Arial" panose="020B0604020202020204" pitchFamily="34" charset="0"/>
            </a:endParaRPr>
          </a:p>
          <a:p>
            <a:pPr marL="0" indent="0">
              <a:buNone/>
            </a:pPr>
            <a:r>
              <a:rPr lang="sl-SI" sz="2200" dirty="0">
                <a:latin typeface="Arial" panose="020B0604020202020204" pitchFamily="34" charset="0"/>
                <a:cs typeface="Arial" panose="020B0604020202020204" pitchFamily="34" charset="0"/>
              </a:rPr>
              <a:t>Stopnja javne podpore je 30 % upravičenih stroškov naložbe, ki se lahko poveča za: </a:t>
            </a:r>
          </a:p>
          <a:p>
            <a:pPr marL="539750" indent="-269875">
              <a:spcBef>
                <a:spcPts val="0"/>
              </a:spcBef>
              <a:buFontTx/>
              <a:buChar char="-"/>
            </a:pPr>
            <a:r>
              <a:rPr lang="sl-SI" sz="2200" dirty="0">
                <a:latin typeface="Arial" panose="020B0604020202020204" pitchFamily="34" charset="0"/>
                <a:cs typeface="Arial" panose="020B0604020202020204" pitchFamily="34" charset="0"/>
              </a:rPr>
              <a:t>5 % za naložbe v predelavo ali trženje ekološko pridelanih kmetijskih proizvodov (člani </a:t>
            </a:r>
            <a:r>
              <a:rPr lang="pl-PL" sz="2200" dirty="0">
                <a:latin typeface="Arial" panose="020B0604020202020204" pitchFamily="34" charset="0"/>
                <a:cs typeface="Arial" panose="020B0604020202020204" pitchFamily="34" charset="0"/>
              </a:rPr>
              <a:t>zadruge, skupine ali organizacije proizvajalcev – certifikat mora imeti vsaj 25 % članov)</a:t>
            </a:r>
            <a:r>
              <a:rPr lang="sl-SI" sz="2200" dirty="0">
                <a:latin typeface="Arial" panose="020B0604020202020204" pitchFamily="34" charset="0"/>
                <a:cs typeface="Arial" panose="020B0604020202020204" pitchFamily="34" charset="0"/>
              </a:rPr>
              <a:t>,</a:t>
            </a:r>
          </a:p>
          <a:p>
            <a:pPr marL="539750" indent="-269875">
              <a:spcBef>
                <a:spcPts val="0"/>
              </a:spcBef>
              <a:buFontTx/>
              <a:buChar char="-"/>
            </a:pPr>
            <a:r>
              <a:rPr lang="sl-SI" sz="2200" dirty="0">
                <a:latin typeface="Arial" panose="020B0604020202020204" pitchFamily="34" charset="0"/>
                <a:cs typeface="Arial" panose="020B0604020202020204" pitchFamily="34" charset="0"/>
              </a:rPr>
              <a:t>5 % za naložbe v povečanje </a:t>
            </a:r>
            <a:r>
              <a:rPr lang="sl-SI" sz="2200" dirty="0" err="1">
                <a:latin typeface="Arial" panose="020B0604020202020204" pitchFamily="34" charset="0"/>
                <a:cs typeface="Arial" panose="020B0604020202020204" pitchFamily="34" charset="0"/>
              </a:rPr>
              <a:t>okoljske</a:t>
            </a:r>
            <a:r>
              <a:rPr lang="sl-SI" sz="2200" dirty="0">
                <a:latin typeface="Arial" panose="020B0604020202020204" pitchFamily="34" charset="0"/>
                <a:cs typeface="Arial" panose="020B0604020202020204" pitchFamily="34" charset="0"/>
              </a:rPr>
              <a:t> učinkovitosti, </a:t>
            </a:r>
          </a:p>
          <a:p>
            <a:pPr marL="539750" indent="-269875">
              <a:spcBef>
                <a:spcPts val="0"/>
              </a:spcBef>
              <a:buFontTx/>
              <a:buChar char="-"/>
            </a:pPr>
            <a:r>
              <a:rPr lang="sl-SI" sz="2200" dirty="0">
                <a:latin typeface="Arial" panose="020B0604020202020204" pitchFamily="34" charset="0"/>
                <a:cs typeface="Arial" panose="020B0604020202020204" pitchFamily="34" charset="0"/>
              </a:rPr>
              <a:t>5 % za naložbe za naložbe v predelavo proizvodov, če je upravičenec vključen v ukrep dobrobit živali,</a:t>
            </a:r>
          </a:p>
          <a:p>
            <a:pPr marL="539750" indent="-269875">
              <a:spcBef>
                <a:spcPts val="0"/>
              </a:spcBef>
              <a:buFontTx/>
              <a:buChar char="-"/>
            </a:pPr>
            <a:r>
              <a:rPr lang="sl-SI" sz="2200" dirty="0">
                <a:latin typeface="Arial" panose="020B0604020202020204" pitchFamily="34" charset="0"/>
                <a:cs typeface="Arial" panose="020B0604020202020204" pitchFamily="34" charset="0"/>
              </a:rPr>
              <a:t>5 % za naložbe nosilca dopolnilne dejavnosti na kmetiji, ki ima naslov na OMD, če ima na teh območjih v uporabi vsaj 50 % vseh kmetijskih zemljišč, </a:t>
            </a:r>
          </a:p>
          <a:p>
            <a:pPr marL="539750" indent="-269875">
              <a:spcBef>
                <a:spcPts val="0"/>
              </a:spcBef>
              <a:buFontTx/>
              <a:buChar char="-"/>
            </a:pPr>
            <a:r>
              <a:rPr lang="sl-SI" sz="2200" dirty="0">
                <a:latin typeface="Arial" panose="020B0604020202020204" pitchFamily="34" charset="0"/>
                <a:cs typeface="Arial" panose="020B0604020202020204" pitchFamily="34" charset="0"/>
              </a:rPr>
              <a:t>10 % za naložbe, katerih sedež ali naslov oziroma lokacija naložbe se nahaja na problemskih območjih,</a:t>
            </a:r>
          </a:p>
          <a:p>
            <a:pPr marL="539750" indent="-269875">
              <a:spcBef>
                <a:spcPts val="0"/>
              </a:spcBef>
              <a:buFontTx/>
              <a:buChar char="-"/>
            </a:pPr>
            <a:r>
              <a:rPr lang="pl-PL" sz="2200" dirty="0">
                <a:latin typeface="Arial" panose="020B0604020202020204" pitchFamily="34" charset="0"/>
                <a:cs typeface="Arial" panose="020B0604020202020204" pitchFamily="34" charset="0"/>
              </a:rPr>
              <a:t>20 % za naložbe mladih kmetov.</a:t>
            </a:r>
          </a:p>
        </p:txBody>
      </p:sp>
      <p:sp>
        <p:nvSpPr>
          <p:cNvPr id="5" name="Ograda številke diapozitiva 4"/>
          <p:cNvSpPr>
            <a:spLocks noGrp="1"/>
          </p:cNvSpPr>
          <p:nvPr>
            <p:ph type="sldNum" sz="quarter" idx="12"/>
          </p:nvPr>
        </p:nvSpPr>
        <p:spPr/>
        <p:txBody>
          <a:bodyPr/>
          <a:lstStyle/>
          <a:p>
            <a:fld id="{55814627-7412-4605-A2B8-6A8F5ECD08B1}" type="slidenum">
              <a:rPr lang="sl-SI" smtClean="0"/>
              <a:pPr/>
              <a:t>47</a:t>
            </a:fld>
            <a:endParaRPr lang="sl-SI" dirty="0"/>
          </a:p>
        </p:txBody>
      </p:sp>
    </p:spTree>
    <p:extLst>
      <p:ext uri="{BB962C8B-B14F-4D97-AF65-F5344CB8AC3E}">
        <p14:creationId xmlns:p14="http://schemas.microsoft.com/office/powerpoint/2010/main" val="137397143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Delež javne podpore</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323528" y="908720"/>
            <a:ext cx="8568952" cy="5688632"/>
          </a:xfrm>
        </p:spPr>
        <p:txBody>
          <a:bodyPr>
            <a:noAutofit/>
          </a:bodyPr>
          <a:lstStyle/>
          <a:p>
            <a:pPr marL="269875" indent="0">
              <a:buNone/>
            </a:pPr>
            <a:r>
              <a:rPr lang="sl-SI" sz="2200" dirty="0">
                <a:latin typeface="Arial" panose="020B0604020202020204" pitchFamily="34" charset="0"/>
                <a:cs typeface="Arial" panose="020B0604020202020204" pitchFamily="34" charset="0"/>
              </a:rPr>
              <a:t>Stopnje podpore ne smejo preseči 50 % upravičenih stroškov. </a:t>
            </a:r>
          </a:p>
          <a:p>
            <a:pPr marL="361950" indent="-361950">
              <a:buNone/>
            </a:pPr>
            <a:endParaRPr lang="sl-SI" sz="2200" dirty="0">
              <a:latin typeface="Arial" panose="020B0604020202020204" pitchFamily="34" charset="0"/>
              <a:cs typeface="Arial" panose="020B0604020202020204" pitchFamily="34" charset="0"/>
            </a:endParaRPr>
          </a:p>
          <a:p>
            <a:pPr marL="361950" indent="-361950">
              <a:buNone/>
            </a:pPr>
            <a:r>
              <a:rPr lang="sl-SI" sz="2200" dirty="0">
                <a:latin typeface="Arial" panose="020B0604020202020204" pitchFamily="34" charset="0"/>
                <a:cs typeface="Arial" panose="020B0604020202020204" pitchFamily="34" charset="0"/>
              </a:rPr>
              <a:t>2. Predelava kmetijskih proizvodov, končni proizvod je </a:t>
            </a:r>
            <a:r>
              <a:rPr lang="sl-SI" sz="2200" b="1" u="sng" dirty="0">
                <a:latin typeface="Arial" panose="020B0604020202020204" pitchFamily="34" charset="0"/>
                <a:cs typeface="Arial" panose="020B0604020202020204" pitchFamily="34" charset="0"/>
              </a:rPr>
              <a:t>ne</a:t>
            </a:r>
            <a:r>
              <a:rPr lang="sl-SI" sz="2200" u="sng" dirty="0">
                <a:latin typeface="Arial" panose="020B0604020202020204" pitchFamily="34" charset="0"/>
                <a:cs typeface="Arial" panose="020B0604020202020204" pitchFamily="34" charset="0"/>
              </a:rPr>
              <a:t>kmetijski proizvod</a:t>
            </a:r>
          </a:p>
          <a:p>
            <a:pPr marL="0" indent="0">
              <a:buNone/>
            </a:pPr>
            <a:r>
              <a:rPr lang="sl-SI" sz="2200" dirty="0">
                <a:latin typeface="Arial" panose="020B0604020202020204" pitchFamily="34" charset="0"/>
                <a:cs typeface="Arial" panose="020B0604020202020204" pitchFamily="34" charset="0"/>
              </a:rPr>
              <a:t>Najvišja stopnja javne podpore je glede na regijo (in izdajo odločbe o pravici do sredstev) do: </a:t>
            </a:r>
          </a:p>
          <a:p>
            <a:pPr marL="0" indent="0">
              <a:buNone/>
            </a:pPr>
            <a:r>
              <a:rPr lang="sl-SI" sz="2200" dirty="0">
                <a:latin typeface="Arial" panose="020B0604020202020204" pitchFamily="34" charset="0"/>
                <a:cs typeface="Arial" panose="020B0604020202020204" pitchFamily="34" charset="0"/>
              </a:rPr>
              <a:t>					vzhod		zahod</a:t>
            </a:r>
          </a:p>
          <a:p>
            <a:pPr marL="0" indent="0">
              <a:buNone/>
            </a:pPr>
            <a:r>
              <a:rPr lang="sl-SI" sz="2200" dirty="0">
                <a:latin typeface="Arial" panose="020B0604020202020204" pitchFamily="34" charset="0"/>
                <a:cs typeface="Arial" panose="020B0604020202020204" pitchFamily="34" charset="0"/>
              </a:rPr>
              <a:t>kmetije, </a:t>
            </a:r>
            <a:r>
              <a:rPr lang="sl-SI" sz="2200" dirty="0" err="1">
                <a:latin typeface="Arial" panose="020B0604020202020204" pitchFamily="34" charset="0"/>
                <a:cs typeface="Arial" panose="020B0604020202020204" pitchFamily="34" charset="0"/>
              </a:rPr>
              <a:t>mikro</a:t>
            </a:r>
            <a:r>
              <a:rPr lang="sl-SI" sz="2200" dirty="0">
                <a:latin typeface="Arial" panose="020B0604020202020204" pitchFamily="34" charset="0"/>
                <a:cs typeface="Arial" panose="020B0604020202020204" pitchFamily="34" charset="0"/>
              </a:rPr>
              <a:t>, mala </a:t>
            </a:r>
            <a:r>
              <a:rPr lang="sl-SI" sz="2200" dirty="0" err="1">
                <a:latin typeface="Arial" panose="020B0604020202020204" pitchFamily="34" charset="0"/>
                <a:cs typeface="Arial" panose="020B0604020202020204" pitchFamily="34" charset="0"/>
              </a:rPr>
              <a:t>podj</a:t>
            </a:r>
            <a:r>
              <a:rPr lang="sl-SI" sz="2200" dirty="0">
                <a:latin typeface="Arial" panose="020B0604020202020204" pitchFamily="34" charset="0"/>
                <a:cs typeface="Arial" panose="020B0604020202020204" pitchFamily="34" charset="0"/>
              </a:rPr>
              <a:t>.		45 %		30 %</a:t>
            </a:r>
          </a:p>
          <a:p>
            <a:pPr marL="0" indent="0">
              <a:buNone/>
            </a:pPr>
            <a:r>
              <a:rPr lang="sl-SI" sz="2200" dirty="0">
                <a:latin typeface="Arial" panose="020B0604020202020204" pitchFamily="34" charset="0"/>
                <a:cs typeface="Arial" panose="020B0604020202020204" pitchFamily="34" charset="0"/>
              </a:rPr>
              <a:t>srednja podjetja			35 %		20 %</a:t>
            </a:r>
          </a:p>
          <a:p>
            <a:pPr marL="0" indent="0">
              <a:buNone/>
            </a:pPr>
            <a:r>
              <a:rPr lang="sl-SI" sz="2200" dirty="0">
                <a:latin typeface="Arial" panose="020B0604020202020204" pitchFamily="34" charset="0"/>
                <a:cs typeface="Arial" panose="020B0604020202020204" pitchFamily="34" charset="0"/>
              </a:rPr>
              <a:t>velika podjetja				25 % 		10 %</a:t>
            </a:r>
            <a:endParaRPr lang="pl-PL" sz="2200" dirty="0">
              <a:latin typeface="Arial" panose="020B0604020202020204" pitchFamily="34" charset="0"/>
              <a:cs typeface="Arial" panose="020B0604020202020204" pitchFamily="34" charset="0"/>
            </a:endParaRPr>
          </a:p>
          <a:p>
            <a:pPr marL="706438">
              <a:buFontTx/>
              <a:buChar char="-"/>
            </a:pPr>
            <a:endParaRPr lang="pl-PL" sz="2200" dirty="0">
              <a:latin typeface="Arial" panose="020B0604020202020204" pitchFamily="34" charset="0"/>
              <a:cs typeface="Arial" panose="020B0604020202020204" pitchFamily="34" charset="0"/>
            </a:endParaRPr>
          </a:p>
          <a:p>
            <a:pPr marL="363538" indent="0">
              <a:buNone/>
            </a:pPr>
            <a:endParaRPr lang="pl-PL"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48</a:t>
            </a:fld>
            <a:endParaRPr lang="sl-SI" dirty="0"/>
          </a:p>
        </p:txBody>
      </p:sp>
    </p:spTree>
    <p:extLst>
      <p:ext uri="{BB962C8B-B14F-4D97-AF65-F5344CB8AC3E}">
        <p14:creationId xmlns:p14="http://schemas.microsoft.com/office/powerpoint/2010/main" val="28578235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Delež javne podpore</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107504" y="908720"/>
            <a:ext cx="8928992" cy="5688632"/>
          </a:xfrm>
        </p:spPr>
        <p:txBody>
          <a:bodyPr>
            <a:noAutofit/>
          </a:bodyPr>
          <a:lstStyle/>
          <a:p>
            <a:pPr marL="361950" indent="-360363">
              <a:buNone/>
            </a:pPr>
            <a:r>
              <a:rPr lang="pl-PL" sz="2200" dirty="0">
                <a:latin typeface="Arial" panose="020B0604020202020204" pitchFamily="34" charset="0"/>
                <a:cs typeface="Arial" panose="020B0604020202020204" pitchFamily="34" charset="0"/>
              </a:rPr>
              <a:t>3. Naložbe za </a:t>
            </a:r>
            <a:r>
              <a:rPr lang="pl-PL" sz="2200" u="sng" dirty="0">
                <a:latin typeface="Arial" panose="020B0604020202020204" pitchFamily="34" charset="0"/>
                <a:cs typeface="Arial" panose="020B0604020202020204" pitchFamily="34" charset="0"/>
              </a:rPr>
              <a:t>proizvodnjo električne in toplotne energije ali za energetsko učinkovitost:</a:t>
            </a:r>
            <a:r>
              <a:rPr lang="pl-PL" sz="2200" dirty="0">
                <a:latin typeface="Arial" panose="020B0604020202020204" pitchFamily="34" charset="0"/>
                <a:cs typeface="Arial" panose="020B0604020202020204" pitchFamily="34" charset="0"/>
              </a:rPr>
              <a:t> </a:t>
            </a:r>
          </a:p>
          <a:p>
            <a:pPr marL="625475" indent="-355600">
              <a:buNone/>
            </a:pPr>
            <a:r>
              <a:rPr lang="sl-SI" sz="2200" dirty="0">
                <a:latin typeface="Arial" panose="020B0604020202020204" pitchFamily="34" charset="0"/>
                <a:cs typeface="Arial" panose="020B0604020202020204" pitchFamily="34" charset="0"/>
              </a:rPr>
              <a:t>a) Za namen predelave ali trženja kmetijskih proizvodov, končni proizvod predelave je </a:t>
            </a:r>
            <a:r>
              <a:rPr lang="sl-SI" sz="2200" u="sng" dirty="0">
                <a:latin typeface="Arial" panose="020B0604020202020204" pitchFamily="34" charset="0"/>
                <a:cs typeface="Arial" panose="020B0604020202020204" pitchFamily="34" charset="0"/>
              </a:rPr>
              <a:t>kmetijski proizvod</a:t>
            </a:r>
            <a:r>
              <a:rPr lang="sl-SI" sz="2200" dirty="0">
                <a:latin typeface="Arial" panose="020B0604020202020204" pitchFamily="34" charset="0"/>
                <a:cs typeface="Arial" panose="020B0604020202020204" pitchFamily="34" charset="0"/>
              </a:rPr>
              <a:t>:</a:t>
            </a:r>
          </a:p>
          <a:p>
            <a:pPr marL="623888" indent="1588">
              <a:buNone/>
              <a:tabLst>
                <a:tab pos="271463" algn="l"/>
              </a:tabLst>
            </a:pPr>
            <a:r>
              <a:rPr lang="sl-SI" sz="2200" dirty="0">
                <a:latin typeface="Arial" panose="020B0604020202020204" pitchFamily="34" charset="0"/>
                <a:cs typeface="Arial" panose="020B0604020202020204" pitchFamily="34" charset="0"/>
              </a:rPr>
              <a:t>Stopnja javne podpore je od 30 % do največ 50 % upravičenih stroškov naložbe.</a:t>
            </a:r>
          </a:p>
          <a:p>
            <a:pPr indent="-73025">
              <a:buNone/>
            </a:pPr>
            <a:endParaRPr lang="pl-PL" sz="2200" dirty="0">
              <a:latin typeface="Arial" panose="020B0604020202020204" pitchFamily="34" charset="0"/>
              <a:cs typeface="Arial" panose="020B0604020202020204" pitchFamily="34" charset="0"/>
            </a:endParaRPr>
          </a:p>
          <a:p>
            <a:pPr marL="625475" indent="-355600">
              <a:buNone/>
            </a:pPr>
            <a:r>
              <a:rPr lang="sl-SI" sz="2200" dirty="0">
                <a:latin typeface="Arial" panose="020B0604020202020204" pitchFamily="34" charset="0"/>
                <a:cs typeface="Arial" panose="020B0604020202020204" pitchFamily="34" charset="0"/>
              </a:rPr>
              <a:t>b) Za namen predelave kmetijskih proizvodov v </a:t>
            </a:r>
            <a:r>
              <a:rPr lang="sl-SI" sz="2200" u="sng" dirty="0">
                <a:latin typeface="Arial" panose="020B0604020202020204" pitchFamily="34" charset="0"/>
                <a:cs typeface="Arial" panose="020B0604020202020204" pitchFamily="34" charset="0"/>
              </a:rPr>
              <a:t>nekmetijske proizvode</a:t>
            </a:r>
            <a:r>
              <a:rPr lang="sl-SI" sz="2200" dirty="0">
                <a:latin typeface="Arial" panose="020B0604020202020204" pitchFamily="34" charset="0"/>
                <a:cs typeface="Arial" panose="020B0604020202020204" pitchFamily="34" charset="0"/>
              </a:rPr>
              <a:t>:</a:t>
            </a:r>
          </a:p>
          <a:p>
            <a:pPr marL="806450" indent="-180975">
              <a:buNone/>
              <a:tabLst>
                <a:tab pos="271463" algn="l"/>
              </a:tabLst>
            </a:pPr>
            <a:r>
              <a:rPr lang="sl-SI" sz="2200" dirty="0">
                <a:latin typeface="Arial" panose="020B0604020202020204" pitchFamily="34" charset="0"/>
                <a:cs typeface="Arial" panose="020B0604020202020204" pitchFamily="34" charset="0"/>
              </a:rPr>
              <a:t>- stopnja javne podpore je od 30 % do največ 50 % upravičenih stroškov naložbe (PRP), </a:t>
            </a:r>
          </a:p>
          <a:p>
            <a:pPr marL="806450" indent="-180975">
              <a:buNone/>
              <a:tabLst>
                <a:tab pos="271463" algn="l"/>
              </a:tabLst>
            </a:pPr>
            <a:r>
              <a:rPr lang="pl-PL" sz="2200" dirty="0">
                <a:latin typeface="Arial" panose="020B0604020202020204" pitchFamily="34" charset="0"/>
                <a:cs typeface="Arial" panose="020B0604020202020204" pitchFamily="34" charset="0"/>
              </a:rPr>
              <a:t>- </a:t>
            </a:r>
            <a:r>
              <a:rPr lang="pl-PL" sz="2200" b="1" dirty="0">
                <a:latin typeface="Arial" panose="020B0604020202020204" pitchFamily="34" charset="0"/>
                <a:cs typeface="Arial" panose="020B0604020202020204" pitchFamily="34" charset="0"/>
              </a:rPr>
              <a:t>vendar</a:t>
            </a:r>
            <a:r>
              <a:rPr lang="pl-PL" sz="2200" dirty="0">
                <a:latin typeface="Arial" panose="020B0604020202020204" pitchFamily="34" charset="0"/>
                <a:cs typeface="Arial" panose="020B0604020202020204" pitchFamily="34" charset="0"/>
              </a:rPr>
              <a:t> pomoč po pravilu de minimis </a:t>
            </a:r>
            <a:r>
              <a:rPr lang="pl-PL" sz="2200" b="1" dirty="0">
                <a:latin typeface="Arial" panose="020B0604020202020204" pitchFamily="34" charset="0"/>
                <a:cs typeface="Arial" panose="020B0604020202020204" pitchFamily="34" charset="0"/>
              </a:rPr>
              <a:t>ne sme preseči 200.000 EUR</a:t>
            </a:r>
            <a:r>
              <a:rPr lang="pl-PL" sz="2200" dirty="0">
                <a:latin typeface="Arial" panose="020B0604020202020204" pitchFamily="34" charset="0"/>
                <a:cs typeface="Arial" panose="020B0604020202020204" pitchFamily="34" charset="0"/>
              </a:rPr>
              <a:t>, ki jih je prejemnik po pravilu de minimis že prejel v 3 koledarskih letih (</a:t>
            </a:r>
            <a:r>
              <a:rPr lang="sl-SI" sz="2200" dirty="0">
                <a:latin typeface="Arial" panose="020B0604020202020204" pitchFamily="34" charset="0"/>
                <a:cs typeface="Arial" panose="020B0604020202020204" pitchFamily="34" charset="0"/>
              </a:rPr>
              <a:t>Upravičenci </a:t>
            </a:r>
            <a:r>
              <a:rPr lang="pl-PL" sz="2200" dirty="0">
                <a:latin typeface="Arial" panose="020B0604020202020204" pitchFamily="34" charset="0"/>
                <a:cs typeface="Arial" panose="020B0604020202020204" pitchFamily="34" charset="0"/>
              </a:rPr>
              <a:t>naj preverijo pred vložitvijo vloge.) </a:t>
            </a:r>
          </a:p>
        </p:txBody>
      </p:sp>
      <p:sp>
        <p:nvSpPr>
          <p:cNvPr id="5" name="Ograda številke diapozitiva 4"/>
          <p:cNvSpPr>
            <a:spLocks noGrp="1"/>
          </p:cNvSpPr>
          <p:nvPr>
            <p:ph type="sldNum" sz="quarter" idx="12"/>
          </p:nvPr>
        </p:nvSpPr>
        <p:spPr/>
        <p:txBody>
          <a:bodyPr/>
          <a:lstStyle/>
          <a:p>
            <a:fld id="{55814627-7412-4605-A2B8-6A8F5ECD08B1}" type="slidenum">
              <a:rPr lang="sl-SI" smtClean="0"/>
              <a:pPr/>
              <a:t>49</a:t>
            </a:fld>
            <a:endParaRPr lang="sl-SI" dirty="0"/>
          </a:p>
        </p:txBody>
      </p:sp>
    </p:spTree>
    <p:extLst>
      <p:ext uri="{BB962C8B-B14F-4D97-AF65-F5344CB8AC3E}">
        <p14:creationId xmlns:p14="http://schemas.microsoft.com/office/powerpoint/2010/main" val="214988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Struktura javnega razpisa </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179512" y="836712"/>
            <a:ext cx="8856984" cy="5884763"/>
          </a:xfrm>
        </p:spPr>
        <p:txBody>
          <a:bodyPr>
            <a:noAutofit/>
          </a:bodyPr>
          <a:lstStyle/>
          <a:p>
            <a:pPr marL="363538" indent="-363538"/>
            <a:r>
              <a:rPr lang="sl-SI" sz="2200" dirty="0">
                <a:latin typeface="Arial" panose="020B0604020202020204" pitchFamily="34" charset="0"/>
                <a:cs typeface="Arial" panose="020B0604020202020204" pitchFamily="34" charset="0"/>
              </a:rPr>
              <a:t>Priloge razpisne dokumentacije:</a:t>
            </a:r>
          </a:p>
          <a:p>
            <a:pPr marL="504000">
              <a:buFontTx/>
              <a:buChar char="-"/>
            </a:pPr>
            <a:r>
              <a:rPr lang="sl-SI" sz="2200" dirty="0">
                <a:solidFill>
                  <a:srgbClr val="0070C0"/>
                </a:solidFill>
                <a:latin typeface="Arial" panose="020B0604020202020204" pitchFamily="34" charset="0"/>
                <a:cs typeface="Arial" panose="020B0604020202020204" pitchFamily="34" charset="0"/>
              </a:rPr>
              <a:t>Priloga 12 Dokazila ob vložitvi zahtevka za izplačilo sredstev</a:t>
            </a:r>
          </a:p>
          <a:p>
            <a:pPr marL="504000">
              <a:buFontTx/>
              <a:buChar char="-"/>
            </a:pPr>
            <a:r>
              <a:rPr lang="sl-SI" sz="2200" dirty="0">
                <a:latin typeface="Arial" panose="020B0604020202020204" pitchFamily="34" charset="0"/>
                <a:cs typeface="Arial" panose="020B0604020202020204" pitchFamily="34" charset="0"/>
              </a:rPr>
              <a:t>Priloga 13 Seznam </a:t>
            </a:r>
            <a:r>
              <a:rPr lang="sl-SI" sz="2200" dirty="0" err="1">
                <a:latin typeface="Arial" panose="020B0604020202020204" pitchFamily="34" charset="0"/>
                <a:cs typeface="Arial" panose="020B0604020202020204" pitchFamily="34" charset="0"/>
              </a:rPr>
              <a:t>info</a:t>
            </a:r>
            <a:r>
              <a:rPr lang="sl-SI" sz="2200" dirty="0">
                <a:latin typeface="Arial" panose="020B0604020202020204" pitchFamily="34" charset="0"/>
                <a:cs typeface="Arial" panose="020B0604020202020204" pitchFamily="34" charset="0"/>
              </a:rPr>
              <a:t> točk</a:t>
            </a:r>
          </a:p>
          <a:p>
            <a:pPr marL="504000">
              <a:buFontTx/>
              <a:buChar char="-"/>
            </a:pPr>
            <a:r>
              <a:rPr lang="sl-SI" sz="2200" dirty="0">
                <a:latin typeface="Arial" panose="020B0604020202020204" pitchFamily="34" charset="0"/>
                <a:cs typeface="Arial" panose="020B0604020202020204" pitchFamily="34" charset="0"/>
              </a:rPr>
              <a:t>Priloga 14 Seznam kmetijskih proizvodov in nekmetijskih proizvodov</a:t>
            </a:r>
          </a:p>
          <a:p>
            <a:pPr marL="504000">
              <a:buFontTx/>
              <a:buChar char="-"/>
            </a:pPr>
            <a:r>
              <a:rPr lang="sl-SI" sz="2200" dirty="0">
                <a:latin typeface="Arial" panose="020B0604020202020204" pitchFamily="34" charset="0"/>
                <a:cs typeface="Arial" panose="020B0604020202020204" pitchFamily="34" charset="0"/>
              </a:rPr>
              <a:t>Priloga 15 Koeficienti razvitosti občin za leti </a:t>
            </a:r>
            <a:r>
              <a:rPr lang="it-IT" sz="2200" dirty="0">
                <a:latin typeface="Arial" panose="020B0604020202020204" pitchFamily="34" charset="0"/>
                <a:cs typeface="Arial" panose="020B0604020202020204" pitchFamily="34" charset="0"/>
              </a:rPr>
              <a:t>2018 in 2019</a:t>
            </a:r>
            <a:endParaRPr lang="sl-SI" sz="2200" dirty="0">
              <a:latin typeface="Arial" panose="020B0604020202020204" pitchFamily="34" charset="0"/>
              <a:cs typeface="Arial" panose="020B0604020202020204" pitchFamily="34" charset="0"/>
            </a:endParaRPr>
          </a:p>
          <a:p>
            <a:pPr marL="504000">
              <a:buFontTx/>
              <a:buChar char="-"/>
            </a:pPr>
            <a:r>
              <a:rPr lang="sl-SI" sz="2200" dirty="0">
                <a:latin typeface="Arial" panose="020B0604020202020204" pitchFamily="34" charset="0"/>
                <a:cs typeface="Arial" panose="020B0604020202020204" pitchFamily="34" charset="0"/>
              </a:rPr>
              <a:t>Priloga 16 </a:t>
            </a:r>
            <a:r>
              <a:rPr lang="pl-PL" sz="2200" dirty="0">
                <a:latin typeface="Arial" panose="020B0604020202020204" pitchFamily="34" charset="0"/>
                <a:cs typeface="Arial" panose="020B0604020202020204" pitchFamily="34" charset="0"/>
              </a:rPr>
              <a:t>Etiketa za naslavljanje vloge na javni razpis</a:t>
            </a:r>
          </a:p>
          <a:p>
            <a:pPr marL="504000">
              <a:buFontTx/>
              <a:buChar char="-"/>
            </a:pPr>
            <a:r>
              <a:rPr lang="pl-PL" sz="2200" dirty="0">
                <a:latin typeface="Arial" panose="020B0604020202020204" pitchFamily="34" charset="0"/>
                <a:cs typeface="Arial" panose="020B0604020202020204" pitchFamily="34" charset="0"/>
              </a:rPr>
              <a:t>Priloga 17 Seznam upravičenih stroškov in najvišjih priznanih vrednosti</a:t>
            </a:r>
          </a:p>
          <a:p>
            <a:pPr marL="504000">
              <a:buFontTx/>
              <a:buChar char="-"/>
            </a:pPr>
            <a:r>
              <a:rPr lang="pl-PL" sz="2200" dirty="0">
                <a:latin typeface="Arial" panose="020B0604020202020204" pitchFamily="34" charset="0"/>
                <a:cs typeface="Arial" panose="020B0604020202020204" pitchFamily="34" charset="0"/>
              </a:rPr>
              <a:t>Priloga 18 Poročilo o izpolnjevanju ciljev.</a:t>
            </a:r>
            <a:endParaRPr lang="sl-SI" sz="2200" dirty="0">
              <a:latin typeface="Arial" panose="020B0604020202020204" pitchFamily="34" charset="0"/>
              <a:cs typeface="Arial" panose="020B0604020202020204" pitchFamily="34" charset="0"/>
            </a:endParaRPr>
          </a:p>
          <a:p>
            <a:pPr marL="363538" indent="-363538"/>
            <a:endParaRPr lang="pt-BR" sz="2200" dirty="0">
              <a:latin typeface="Arial" panose="020B0604020202020204" pitchFamily="34" charset="0"/>
              <a:cs typeface="Arial" panose="020B0604020202020204" pitchFamily="34" charset="0"/>
            </a:endParaRPr>
          </a:p>
          <a:p>
            <a:pPr>
              <a:buFontTx/>
              <a:buChar char="-"/>
            </a:pPr>
            <a:endParaRPr lang="sl-SI" sz="2200" dirty="0">
              <a:solidFill>
                <a:srgbClr val="00B050"/>
              </a:solidFill>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5</a:t>
            </a:fld>
            <a:endParaRPr lang="sl-SI" dirty="0"/>
          </a:p>
        </p:txBody>
      </p:sp>
    </p:spTree>
    <p:extLst>
      <p:ext uri="{BB962C8B-B14F-4D97-AF65-F5344CB8AC3E}">
        <p14:creationId xmlns:p14="http://schemas.microsoft.com/office/powerpoint/2010/main" val="199881358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Dodeljena pomoč</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395536" y="908720"/>
            <a:ext cx="8424936" cy="5688632"/>
          </a:xfrm>
        </p:spPr>
        <p:txBody>
          <a:bodyPr>
            <a:noAutofit/>
          </a:bodyPr>
          <a:lstStyle/>
          <a:p>
            <a:pPr marL="363538" indent="-363538"/>
            <a:endParaRPr lang="sl-SI" sz="2200" dirty="0">
              <a:latin typeface="Arial" panose="020B0604020202020204" pitchFamily="34" charset="0"/>
              <a:cs typeface="Arial" panose="020B0604020202020204" pitchFamily="34" charset="0"/>
            </a:endParaRPr>
          </a:p>
          <a:p>
            <a:pPr marL="363538" indent="-363538"/>
            <a:r>
              <a:rPr lang="sl-SI" sz="2200" dirty="0">
                <a:latin typeface="Arial" panose="020B0604020202020204" pitchFamily="34" charset="0"/>
                <a:cs typeface="Arial" panose="020B0604020202020204" pitchFamily="34" charset="0"/>
              </a:rPr>
              <a:t>Najnižji znesek dodeljene pomoči znaša 5.000 evrov na vlogo. </a:t>
            </a:r>
          </a:p>
          <a:p>
            <a:pPr marL="363538" indent="-363538"/>
            <a:endParaRPr lang="sl-SI" sz="2200" dirty="0">
              <a:latin typeface="Arial" panose="020B0604020202020204" pitchFamily="34" charset="0"/>
              <a:cs typeface="Arial" panose="020B0604020202020204" pitchFamily="34" charset="0"/>
            </a:endParaRPr>
          </a:p>
          <a:p>
            <a:pPr marL="363538" indent="-363538"/>
            <a:r>
              <a:rPr lang="sl-SI" sz="2200" dirty="0">
                <a:latin typeface="Arial" panose="020B0604020202020204" pitchFamily="34" charset="0"/>
                <a:cs typeface="Arial" panose="020B0604020202020204" pitchFamily="34" charset="0"/>
              </a:rPr>
              <a:t>Najvišji znesek javne podpore, ki jo upravičenec lahko pridobi v celotnem programskem obdobju 2014–2020 iz naslova tega ukrepa </a:t>
            </a:r>
            <a:r>
              <a:rPr lang="it-IT" sz="2200" dirty="0">
                <a:latin typeface="Arial" panose="020B0604020202020204" pitchFamily="34" charset="0"/>
                <a:cs typeface="Arial" panose="020B0604020202020204" pitchFamily="34" charset="0"/>
              </a:rPr>
              <a:t>(</a:t>
            </a:r>
            <a:r>
              <a:rPr lang="sl-SI" sz="2200" dirty="0">
                <a:latin typeface="Arial" panose="020B0604020202020204" pitchFamily="34" charset="0"/>
                <a:cs typeface="Arial" panose="020B0604020202020204" pitchFamily="34" charset="0"/>
              </a:rPr>
              <a:t>nepovratna sredstva in finančni instrumenti</a:t>
            </a:r>
            <a:r>
              <a:rPr lang="it-IT" sz="2200" dirty="0">
                <a:latin typeface="Arial" panose="020B0604020202020204" pitchFamily="34" charset="0"/>
                <a:cs typeface="Arial" panose="020B0604020202020204" pitchFamily="34" charset="0"/>
              </a:rPr>
              <a:t>)</a:t>
            </a:r>
            <a:r>
              <a:rPr lang="sl-SI" sz="2200" dirty="0">
                <a:latin typeface="Arial" panose="020B0604020202020204" pitchFamily="34" charset="0"/>
                <a:cs typeface="Arial" panose="020B0604020202020204" pitchFamily="34" charset="0"/>
              </a:rPr>
              <a:t>: </a:t>
            </a:r>
          </a:p>
          <a:p>
            <a:pPr marL="540000">
              <a:buFontTx/>
              <a:buChar char="-"/>
            </a:pPr>
            <a:r>
              <a:rPr lang="sl-SI" sz="2200" dirty="0">
                <a:latin typeface="Arial" panose="020B0604020202020204" pitchFamily="34" charset="0"/>
                <a:cs typeface="Arial" panose="020B0604020202020204" pitchFamily="34" charset="0"/>
              </a:rPr>
              <a:t>kmetija, </a:t>
            </a:r>
            <a:r>
              <a:rPr lang="sl-SI" sz="2200" dirty="0" err="1">
                <a:latin typeface="Arial" panose="020B0604020202020204" pitchFamily="34" charset="0"/>
                <a:cs typeface="Arial" panose="020B0604020202020204" pitchFamily="34" charset="0"/>
              </a:rPr>
              <a:t>mikropodjetje</a:t>
            </a:r>
            <a:r>
              <a:rPr lang="sl-SI" sz="2200" dirty="0">
                <a:latin typeface="Arial" panose="020B0604020202020204" pitchFamily="34" charset="0"/>
                <a:cs typeface="Arial" panose="020B0604020202020204" pitchFamily="34" charset="0"/>
              </a:rPr>
              <a:t> največ 1,5 mio EUR. </a:t>
            </a:r>
          </a:p>
          <a:p>
            <a:pPr marL="540000">
              <a:buFontTx/>
              <a:buChar char="-"/>
            </a:pPr>
            <a:r>
              <a:rPr lang="sl-SI" sz="2200" dirty="0">
                <a:latin typeface="Arial" panose="020B0604020202020204" pitchFamily="34" charset="0"/>
                <a:cs typeface="Arial" panose="020B0604020202020204" pitchFamily="34" charset="0"/>
              </a:rPr>
              <a:t>mala podjetja največ 3 mio EUR, </a:t>
            </a:r>
          </a:p>
          <a:p>
            <a:pPr marL="540000">
              <a:buFontTx/>
              <a:buChar char="-"/>
            </a:pPr>
            <a:r>
              <a:rPr lang="sl-SI" sz="2200" dirty="0">
                <a:latin typeface="Arial" panose="020B0604020202020204" pitchFamily="34" charset="0"/>
                <a:cs typeface="Arial" panose="020B0604020202020204" pitchFamily="34" charset="0"/>
              </a:rPr>
              <a:t>srednje veliko podjetje največ 5 mio EUR.  </a:t>
            </a: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50</a:t>
            </a:fld>
            <a:endParaRPr lang="sl-SI"/>
          </a:p>
        </p:txBody>
      </p:sp>
    </p:spTree>
    <p:extLst>
      <p:ext uri="{BB962C8B-B14F-4D97-AF65-F5344CB8AC3E}">
        <p14:creationId xmlns:p14="http://schemas.microsoft.com/office/powerpoint/2010/main" val="276736516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3" cstate="print"/>
          <a:srcRect/>
          <a:stretch>
            <a:fillRect/>
          </a:stretch>
        </p:blipFill>
        <p:spPr bwMode="auto">
          <a:xfrm>
            <a:off x="0" y="19869"/>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Diskontiranje javne podpore</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323528" y="796577"/>
            <a:ext cx="8568952" cy="5924897"/>
          </a:xfrm>
        </p:spPr>
        <p:txBody>
          <a:bodyPr>
            <a:noAutofit/>
          </a:bodyPr>
          <a:lstStyle/>
          <a:p>
            <a:pPr marL="0" indent="0">
              <a:buNone/>
            </a:pPr>
            <a:r>
              <a:rPr lang="sl-SI" sz="2200" dirty="0">
                <a:latin typeface="Arial" panose="020B0604020202020204" pitchFamily="34" charset="0"/>
                <a:cs typeface="Arial" panose="020B0604020202020204" pitchFamily="34" charset="0"/>
              </a:rPr>
              <a:t>Državne pomoči se diskontirajo za naložbe v predelavo, če je:</a:t>
            </a:r>
          </a:p>
          <a:p>
            <a:pPr>
              <a:buFontTx/>
              <a:buChar char="-"/>
            </a:pPr>
            <a:r>
              <a:rPr lang="sl-SI" sz="2200" dirty="0">
                <a:latin typeface="Arial" panose="020B0604020202020204" pitchFamily="34" charset="0"/>
                <a:cs typeface="Arial" panose="020B0604020202020204" pitchFamily="34" charset="0"/>
              </a:rPr>
              <a:t>končni proizvod </a:t>
            </a:r>
            <a:r>
              <a:rPr lang="sl-SI" sz="2200" u="sng" dirty="0">
                <a:latin typeface="Arial" panose="020B0604020202020204" pitchFamily="34" charset="0"/>
                <a:cs typeface="Arial" panose="020B0604020202020204" pitchFamily="34" charset="0"/>
              </a:rPr>
              <a:t>ne</a:t>
            </a:r>
            <a:r>
              <a:rPr lang="sl-SI" sz="2200" dirty="0">
                <a:latin typeface="Arial" panose="020B0604020202020204" pitchFamily="34" charset="0"/>
                <a:cs typeface="Arial" panose="020B0604020202020204" pitchFamily="34" charset="0"/>
              </a:rPr>
              <a:t>kmetijski proizvod (podpora na podlagi Uredbe 702/2014/EU, Uredbe 1407/2013/EU oziroma Smernic za kmetijstvo, gozdarstvo in podeželje) in </a:t>
            </a:r>
          </a:p>
          <a:p>
            <a:pPr>
              <a:buFontTx/>
              <a:buChar char="-"/>
            </a:pPr>
            <a:r>
              <a:rPr lang="sl-SI" sz="2200" dirty="0">
                <a:latin typeface="Arial" panose="020B0604020202020204" pitchFamily="34" charset="0"/>
                <a:cs typeface="Arial" panose="020B0604020202020204" pitchFamily="34" charset="0"/>
              </a:rPr>
              <a:t>se podpora izplača na podlagi </a:t>
            </a:r>
            <a:r>
              <a:rPr lang="sl-SI" sz="2200" u="sng" dirty="0">
                <a:latin typeface="Arial" panose="020B0604020202020204" pitchFamily="34" charset="0"/>
                <a:cs typeface="Arial" panose="020B0604020202020204" pitchFamily="34" charset="0"/>
              </a:rPr>
              <a:t>več zahtevkov </a:t>
            </a:r>
            <a:r>
              <a:rPr lang="sl-SI" sz="2200" dirty="0">
                <a:latin typeface="Arial" panose="020B0604020202020204" pitchFamily="34" charset="0"/>
                <a:cs typeface="Arial" panose="020B0604020202020204" pitchFamily="34" charset="0"/>
              </a:rPr>
              <a:t>za izplačilo sredstev (predplačilo se šteje kot en zahtevek).</a:t>
            </a:r>
          </a:p>
          <a:p>
            <a:pPr marL="363538" indent="-363538"/>
            <a:endParaRPr lang="sl-SI" sz="2200" dirty="0">
              <a:latin typeface="Arial" panose="020B0604020202020204" pitchFamily="34" charset="0"/>
              <a:cs typeface="Arial" panose="020B0604020202020204" pitchFamily="34" charset="0"/>
            </a:endParaRPr>
          </a:p>
          <a:p>
            <a:pPr marL="363538" indent="-363538" algn="just"/>
            <a:r>
              <a:rPr lang="sl-SI" sz="2200" dirty="0">
                <a:latin typeface="Arial" panose="020B0604020202020204" pitchFamily="34" charset="0"/>
                <a:cs typeface="Arial" panose="020B0604020202020204" pitchFamily="34" charset="0"/>
              </a:rPr>
              <a:t>Pri izračunu se uporabi objavljena izhodiščna obrestna mera na spletni strani Ministrstva za finance (zadnja objavljena je </a:t>
            </a:r>
            <a:r>
              <a:rPr lang="sl-SI" sz="2200" b="1" dirty="0">
                <a:solidFill>
                  <a:srgbClr val="FF0000"/>
                </a:solidFill>
                <a:latin typeface="Arial" panose="020B0604020202020204" pitchFamily="34" charset="0"/>
                <a:cs typeface="Arial" panose="020B0604020202020204" pitchFamily="34" charset="0"/>
              </a:rPr>
              <a:t>-</a:t>
            </a:r>
            <a:r>
              <a:rPr lang="sl-SI" sz="2200" dirty="0">
                <a:latin typeface="Arial" panose="020B0604020202020204" pitchFamily="34" charset="0"/>
                <a:cs typeface="Arial" panose="020B0604020202020204" pitchFamily="34" charset="0"/>
              </a:rPr>
              <a:t>0,16 %),</a:t>
            </a:r>
            <a:r>
              <a:rPr lang="sl-SI" sz="2200" dirty="0">
                <a:solidFill>
                  <a:srgbClr val="FF0000"/>
                </a:solidFill>
                <a:latin typeface="Arial" panose="020B0604020202020204" pitchFamily="34" charset="0"/>
                <a:cs typeface="Arial" panose="020B0604020202020204" pitchFamily="34" charset="0"/>
              </a:rPr>
              <a:t> </a:t>
            </a:r>
            <a:r>
              <a:rPr lang="sl-SI" sz="2200" dirty="0">
                <a:latin typeface="Arial" panose="020B0604020202020204" pitchFamily="34" charset="0"/>
                <a:cs typeface="Arial" panose="020B0604020202020204" pitchFamily="34" charset="0"/>
              </a:rPr>
              <a:t>ki se poveča za fiksno stopnjo 100 bazičnih točk (1 %). Referenčna obrestna mera 0,84 (pozitivna) se deli s 100. Stopnja obrestne mere (0,0084) se vključi v izračun neto sedanje vrednosti po formuli XNPV. </a:t>
            </a:r>
          </a:p>
          <a:p>
            <a:pPr marL="363538" indent="-363538" algn="just"/>
            <a:r>
              <a:rPr lang="sl-SI" sz="2200" dirty="0">
                <a:latin typeface="Arial" panose="020B0604020202020204" pitchFamily="34" charset="0"/>
                <a:cs typeface="Arial" panose="020B0604020202020204" pitchFamily="34" charset="0"/>
              </a:rPr>
              <a:t>Diskontirana vrednost ne vpliva na izplačilo podpore temveč za obračun dodeljenih pomoči. </a:t>
            </a: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51</a:t>
            </a:fld>
            <a:endParaRPr lang="sl-SI" dirty="0"/>
          </a:p>
        </p:txBody>
      </p:sp>
    </p:spTree>
    <p:extLst>
      <p:ext uri="{BB962C8B-B14F-4D97-AF65-F5344CB8AC3E}">
        <p14:creationId xmlns:p14="http://schemas.microsoft.com/office/powerpoint/2010/main" val="273270172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17656"/>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Označevanje</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764704"/>
            <a:ext cx="8568952" cy="5832648"/>
          </a:xfrm>
        </p:spPr>
        <p:txBody>
          <a:bodyPr>
            <a:noAutofit/>
          </a:bodyPr>
          <a:lstStyle/>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400" dirty="0"/>
          </a:p>
          <a:p>
            <a:pPr algn="just"/>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52</a:t>
            </a:fld>
            <a:endParaRPr lang="sl-SI"/>
          </a:p>
        </p:txBody>
      </p:sp>
      <p:graphicFrame>
        <p:nvGraphicFramePr>
          <p:cNvPr id="4" name="Tabela 3">
            <a:extLst>
              <a:ext uri="{FF2B5EF4-FFF2-40B4-BE49-F238E27FC236}">
                <a16:creationId xmlns:a16="http://schemas.microsoft.com/office/drawing/2014/main" id="{16E1B2AE-D0AC-4937-B2B5-7B4481A6FACF}"/>
              </a:ext>
            </a:extLst>
          </p:cNvPr>
          <p:cNvGraphicFramePr>
            <a:graphicFrameLocks noGrp="1"/>
          </p:cNvGraphicFramePr>
          <p:nvPr>
            <p:extLst>
              <p:ext uri="{D42A27DB-BD31-4B8C-83A1-F6EECF244321}">
                <p14:modId xmlns:p14="http://schemas.microsoft.com/office/powerpoint/2010/main" val="445798580"/>
              </p:ext>
            </p:extLst>
          </p:nvPr>
        </p:nvGraphicFramePr>
        <p:xfrm>
          <a:off x="457201" y="885205"/>
          <a:ext cx="8363271" cy="5471145"/>
        </p:xfrm>
        <a:graphic>
          <a:graphicData uri="http://schemas.openxmlformats.org/drawingml/2006/table">
            <a:tbl>
              <a:tblPr>
                <a:tableStyleId>{5C22544A-7EE6-4342-B048-85BDC9FD1C3A}</a:tableStyleId>
              </a:tblPr>
              <a:tblGrid>
                <a:gridCol w="1613533">
                  <a:extLst>
                    <a:ext uri="{9D8B030D-6E8A-4147-A177-3AD203B41FA5}">
                      <a16:colId xmlns:a16="http://schemas.microsoft.com/office/drawing/2014/main" val="1899351058"/>
                    </a:ext>
                  </a:extLst>
                </a:gridCol>
                <a:gridCol w="1798287">
                  <a:extLst>
                    <a:ext uri="{9D8B030D-6E8A-4147-A177-3AD203B41FA5}">
                      <a16:colId xmlns:a16="http://schemas.microsoft.com/office/drawing/2014/main" val="997633213"/>
                    </a:ext>
                  </a:extLst>
                </a:gridCol>
                <a:gridCol w="2340239">
                  <a:extLst>
                    <a:ext uri="{9D8B030D-6E8A-4147-A177-3AD203B41FA5}">
                      <a16:colId xmlns:a16="http://schemas.microsoft.com/office/drawing/2014/main" val="3046689287"/>
                    </a:ext>
                  </a:extLst>
                </a:gridCol>
                <a:gridCol w="2611212">
                  <a:extLst>
                    <a:ext uri="{9D8B030D-6E8A-4147-A177-3AD203B41FA5}">
                      <a16:colId xmlns:a16="http://schemas.microsoft.com/office/drawing/2014/main" val="1610088976"/>
                    </a:ext>
                  </a:extLst>
                </a:gridCol>
              </a:tblGrid>
              <a:tr h="1847596">
                <a:tc>
                  <a:txBody>
                    <a:bodyPr/>
                    <a:lstStyle/>
                    <a:p>
                      <a:pPr algn="l" rtl="0" fontAlgn="t"/>
                      <a:r>
                        <a:rPr lang="sl-SI" sz="2000" u="none" strike="noStrike" dirty="0">
                          <a:effectLst/>
                          <a:latin typeface="Arial" panose="020B0604020202020204" pitchFamily="34" charset="0"/>
                          <a:cs typeface="Arial" panose="020B0604020202020204" pitchFamily="34" charset="0"/>
                        </a:rPr>
                        <a:t>vse</a:t>
                      </a:r>
                      <a:endParaRPr lang="sl-SI" sz="2000" b="0" i="0" u="none" strike="noStrike" dirty="0">
                        <a:solidFill>
                          <a:srgbClr val="000000"/>
                        </a:solidFill>
                        <a:effectLst/>
                        <a:latin typeface="Arial" panose="020B0604020202020204" pitchFamily="34" charset="0"/>
                        <a:cs typeface="Arial" panose="020B0604020202020204" pitchFamily="34" charset="0"/>
                      </a:endParaRPr>
                    </a:p>
                  </a:txBody>
                  <a:tcPr marL="6985" marR="6985" marT="6985" marB="0"/>
                </a:tc>
                <a:tc>
                  <a:txBody>
                    <a:bodyPr/>
                    <a:lstStyle/>
                    <a:p>
                      <a:pPr algn="l" rtl="0" fontAlgn="t"/>
                      <a:r>
                        <a:rPr lang="sl-SI" sz="2000" u="none" strike="noStrike">
                          <a:effectLst/>
                          <a:latin typeface="Arial" panose="020B0604020202020204" pitchFamily="34" charset="0"/>
                          <a:cs typeface="Arial" panose="020B0604020202020204" pitchFamily="34" charset="0"/>
                        </a:rPr>
                        <a:t>višina dodeljenih sredstev večja od 50.000 evrov</a:t>
                      </a:r>
                      <a:endParaRPr lang="sl-SI" sz="2000" b="0" i="0" u="none" strike="noStrike">
                        <a:solidFill>
                          <a:srgbClr val="000000"/>
                        </a:solidFill>
                        <a:effectLst/>
                        <a:latin typeface="Arial" panose="020B0604020202020204" pitchFamily="34" charset="0"/>
                        <a:cs typeface="Arial" panose="020B0604020202020204" pitchFamily="34" charset="0"/>
                      </a:endParaRPr>
                    </a:p>
                  </a:txBody>
                  <a:tcPr marL="6985" marR="6985" marT="6985" marB="0"/>
                </a:tc>
                <a:tc>
                  <a:txBody>
                    <a:bodyPr/>
                    <a:lstStyle/>
                    <a:p>
                      <a:pPr algn="l" rtl="0" fontAlgn="t"/>
                      <a:r>
                        <a:rPr lang="sl-SI" sz="2000" u="none" strike="noStrike">
                          <a:effectLst/>
                          <a:latin typeface="Arial" panose="020B0604020202020204" pitchFamily="34" charset="0"/>
                          <a:cs typeface="Arial" panose="020B0604020202020204" pitchFamily="34" charset="0"/>
                        </a:rPr>
                        <a:t>višina dodeljenih sredstev za naložbe v opremo večja od 50.000 evrov</a:t>
                      </a:r>
                      <a:endParaRPr lang="sl-SI" sz="2000" b="0" i="0" u="none" strike="noStrike">
                        <a:solidFill>
                          <a:srgbClr val="000000"/>
                        </a:solidFill>
                        <a:effectLst/>
                        <a:latin typeface="Arial" panose="020B0604020202020204" pitchFamily="34" charset="0"/>
                        <a:cs typeface="Arial" panose="020B0604020202020204" pitchFamily="34" charset="0"/>
                      </a:endParaRPr>
                    </a:p>
                  </a:txBody>
                  <a:tcPr marL="6985" marR="6985" marT="6985" marB="0"/>
                </a:tc>
                <a:tc>
                  <a:txBody>
                    <a:bodyPr/>
                    <a:lstStyle/>
                    <a:p>
                      <a:pPr algn="l" rtl="0" fontAlgn="t"/>
                      <a:r>
                        <a:rPr lang="sl-SI" sz="2000" u="none" strike="noStrike" dirty="0">
                          <a:effectLst/>
                          <a:latin typeface="Arial" panose="020B0604020202020204" pitchFamily="34" charset="0"/>
                          <a:cs typeface="Arial" panose="020B0604020202020204" pitchFamily="34" charset="0"/>
                        </a:rPr>
                        <a:t>naložbe v ureditev objektov oziroma nakup pripadajoče opreme večja od 500.000 evrov</a:t>
                      </a:r>
                      <a:endParaRPr lang="sl-SI" sz="2000" b="0" i="0" u="none" strike="noStrike" dirty="0">
                        <a:solidFill>
                          <a:srgbClr val="000000"/>
                        </a:solidFill>
                        <a:effectLst/>
                        <a:latin typeface="Arial" panose="020B0604020202020204" pitchFamily="34" charset="0"/>
                        <a:cs typeface="Arial" panose="020B0604020202020204" pitchFamily="34" charset="0"/>
                      </a:endParaRPr>
                    </a:p>
                  </a:txBody>
                  <a:tcPr marL="6985" marR="6985" marT="6985" marB="0"/>
                </a:tc>
                <a:extLst>
                  <a:ext uri="{0D108BD9-81ED-4DB2-BD59-A6C34878D82A}">
                    <a16:rowId xmlns:a16="http://schemas.microsoft.com/office/drawing/2014/main" val="3831666693"/>
                  </a:ext>
                </a:extLst>
              </a:tr>
              <a:tr h="450409">
                <a:tc>
                  <a:txBody>
                    <a:bodyPr/>
                    <a:lstStyle/>
                    <a:p>
                      <a:pPr algn="l" rtl="0" fontAlgn="t"/>
                      <a:r>
                        <a:rPr lang="sl-SI" sz="2000" u="none" strike="noStrike" dirty="0">
                          <a:effectLst/>
                          <a:latin typeface="Arial" panose="020B0604020202020204" pitchFamily="34" charset="0"/>
                          <a:cs typeface="Arial" panose="020B0604020202020204" pitchFamily="34" charset="0"/>
                        </a:rPr>
                        <a:t>spletna stran</a:t>
                      </a:r>
                      <a:endParaRPr lang="sl-SI" sz="2000" b="0" i="0" u="none" strike="noStrike" dirty="0">
                        <a:solidFill>
                          <a:srgbClr val="000000"/>
                        </a:solidFill>
                        <a:effectLst/>
                        <a:latin typeface="Arial" panose="020B0604020202020204" pitchFamily="34" charset="0"/>
                        <a:cs typeface="Arial" panose="020B0604020202020204" pitchFamily="34" charset="0"/>
                      </a:endParaRPr>
                    </a:p>
                  </a:txBody>
                  <a:tcPr marL="6985" marR="6985" marT="6985" marB="0"/>
                </a:tc>
                <a:tc>
                  <a:txBody>
                    <a:bodyPr/>
                    <a:lstStyle/>
                    <a:p>
                      <a:pPr algn="l" rtl="0" fontAlgn="t"/>
                      <a:r>
                        <a:rPr lang="sl-SI" sz="2000" u="none" strike="noStrike">
                          <a:effectLst/>
                          <a:latin typeface="Arial" panose="020B0604020202020204" pitchFamily="34" charset="0"/>
                          <a:cs typeface="Arial" panose="020B0604020202020204" pitchFamily="34" charset="0"/>
                        </a:rPr>
                        <a:t>spletna stran</a:t>
                      </a:r>
                      <a:endParaRPr lang="sl-SI" sz="2000" b="0" i="0" u="none" strike="noStrike">
                        <a:solidFill>
                          <a:srgbClr val="000000"/>
                        </a:solidFill>
                        <a:effectLst/>
                        <a:latin typeface="Arial" panose="020B0604020202020204" pitchFamily="34" charset="0"/>
                        <a:cs typeface="Arial" panose="020B0604020202020204" pitchFamily="34" charset="0"/>
                      </a:endParaRPr>
                    </a:p>
                  </a:txBody>
                  <a:tcPr marL="6985" marR="6985" marT="6985" marB="0"/>
                </a:tc>
                <a:tc>
                  <a:txBody>
                    <a:bodyPr/>
                    <a:lstStyle/>
                    <a:p>
                      <a:pPr algn="l" rtl="0" fontAlgn="t"/>
                      <a:r>
                        <a:rPr lang="sl-SI" sz="2000" u="none" strike="noStrike">
                          <a:effectLst/>
                          <a:latin typeface="Arial" panose="020B0604020202020204" pitchFamily="34" charset="0"/>
                          <a:cs typeface="Arial" panose="020B0604020202020204" pitchFamily="34" charset="0"/>
                        </a:rPr>
                        <a:t>spletna stran</a:t>
                      </a:r>
                      <a:endParaRPr lang="sl-SI" sz="2000" b="0" i="0" u="none" strike="noStrike">
                        <a:solidFill>
                          <a:srgbClr val="000000"/>
                        </a:solidFill>
                        <a:effectLst/>
                        <a:latin typeface="Arial" panose="020B0604020202020204" pitchFamily="34" charset="0"/>
                        <a:cs typeface="Arial" panose="020B0604020202020204" pitchFamily="34" charset="0"/>
                      </a:endParaRPr>
                    </a:p>
                  </a:txBody>
                  <a:tcPr marL="6985" marR="6985" marT="6985" marB="0"/>
                </a:tc>
                <a:tc>
                  <a:txBody>
                    <a:bodyPr/>
                    <a:lstStyle/>
                    <a:p>
                      <a:pPr algn="l" rtl="0" fontAlgn="t"/>
                      <a:r>
                        <a:rPr lang="sl-SI" sz="2000" u="none" strike="noStrike">
                          <a:effectLst/>
                          <a:latin typeface="Arial" panose="020B0604020202020204" pitchFamily="34" charset="0"/>
                          <a:cs typeface="Arial" panose="020B0604020202020204" pitchFamily="34" charset="0"/>
                        </a:rPr>
                        <a:t>spletna stran</a:t>
                      </a:r>
                      <a:endParaRPr lang="sl-SI" sz="2000" b="0" i="0" u="none" strike="noStrike">
                        <a:solidFill>
                          <a:srgbClr val="000000"/>
                        </a:solidFill>
                        <a:effectLst/>
                        <a:latin typeface="Arial" panose="020B0604020202020204" pitchFamily="34" charset="0"/>
                        <a:cs typeface="Arial" panose="020B0604020202020204" pitchFamily="34" charset="0"/>
                      </a:endParaRPr>
                    </a:p>
                  </a:txBody>
                  <a:tcPr marL="6985" marR="6985" marT="6985" marB="0"/>
                </a:tc>
                <a:extLst>
                  <a:ext uri="{0D108BD9-81ED-4DB2-BD59-A6C34878D82A}">
                    <a16:rowId xmlns:a16="http://schemas.microsoft.com/office/drawing/2014/main" val="267105053"/>
                  </a:ext>
                </a:extLst>
              </a:tr>
              <a:tr h="1204154">
                <a:tc>
                  <a:txBody>
                    <a:bodyPr/>
                    <a:lstStyle/>
                    <a:p>
                      <a:pPr algn="l" rtl="0" fontAlgn="t"/>
                      <a:r>
                        <a:rPr lang="sl-SI" sz="2000" u="none" strike="noStrike">
                          <a:effectLst/>
                          <a:latin typeface="Arial" panose="020B0604020202020204" pitchFamily="34" charset="0"/>
                          <a:cs typeface="Arial" panose="020B0604020202020204" pitchFamily="34" charset="0"/>
                        </a:rPr>
                        <a:t> </a:t>
                      </a:r>
                      <a:endParaRPr lang="sl-SI" sz="2000" b="0" i="0" u="none" strike="noStrike">
                        <a:solidFill>
                          <a:srgbClr val="000000"/>
                        </a:solidFill>
                        <a:effectLst/>
                        <a:latin typeface="Arial" panose="020B0604020202020204" pitchFamily="34" charset="0"/>
                        <a:cs typeface="Arial" panose="020B0604020202020204" pitchFamily="34" charset="0"/>
                      </a:endParaRPr>
                    </a:p>
                  </a:txBody>
                  <a:tcPr marL="6985" marR="6985" marT="6985" marB="0"/>
                </a:tc>
                <a:tc>
                  <a:txBody>
                    <a:bodyPr/>
                    <a:lstStyle/>
                    <a:p>
                      <a:pPr algn="l" rtl="0" fontAlgn="t"/>
                      <a:r>
                        <a:rPr lang="sl-SI" sz="2000" u="none" strike="noStrike">
                          <a:effectLst/>
                          <a:latin typeface="Arial" panose="020B0604020202020204" pitchFamily="34" charset="0"/>
                          <a:cs typeface="Arial" panose="020B0604020202020204" pitchFamily="34" charset="0"/>
                        </a:rPr>
                        <a:t>plakat ali obrazložitvena tabla</a:t>
                      </a:r>
                      <a:endParaRPr lang="sl-SI" sz="2000" b="0" i="0" u="none" strike="noStrike">
                        <a:solidFill>
                          <a:srgbClr val="000000"/>
                        </a:solidFill>
                        <a:effectLst/>
                        <a:latin typeface="Arial" panose="020B0604020202020204" pitchFamily="34" charset="0"/>
                        <a:cs typeface="Arial" panose="020B0604020202020204" pitchFamily="34" charset="0"/>
                      </a:endParaRPr>
                    </a:p>
                  </a:txBody>
                  <a:tcPr marL="6985" marR="6985" marT="6985" marB="0"/>
                </a:tc>
                <a:tc>
                  <a:txBody>
                    <a:bodyPr/>
                    <a:lstStyle/>
                    <a:p>
                      <a:pPr algn="l" rtl="0" fontAlgn="t"/>
                      <a:r>
                        <a:rPr lang="sl-SI" sz="2000" u="none" strike="noStrike">
                          <a:effectLst/>
                          <a:latin typeface="Arial" panose="020B0604020202020204" pitchFamily="34" charset="0"/>
                          <a:cs typeface="Arial" panose="020B0604020202020204" pitchFamily="34" charset="0"/>
                        </a:rPr>
                        <a:t>plakat ali obrazložitvena tabla</a:t>
                      </a:r>
                      <a:endParaRPr lang="sl-SI" sz="2000" b="0" i="0" u="none" strike="noStrike">
                        <a:solidFill>
                          <a:srgbClr val="000000"/>
                        </a:solidFill>
                        <a:effectLst/>
                        <a:latin typeface="Arial" panose="020B0604020202020204" pitchFamily="34" charset="0"/>
                        <a:cs typeface="Arial" panose="020B0604020202020204" pitchFamily="34" charset="0"/>
                      </a:endParaRPr>
                    </a:p>
                  </a:txBody>
                  <a:tcPr marL="6985" marR="6985" marT="6985" marB="0"/>
                </a:tc>
                <a:tc>
                  <a:txBody>
                    <a:bodyPr/>
                    <a:lstStyle/>
                    <a:p>
                      <a:pPr algn="l" rtl="0" fontAlgn="t"/>
                      <a:r>
                        <a:rPr lang="sl-SI" sz="2000" u="none" strike="noStrike">
                          <a:effectLst/>
                          <a:latin typeface="Arial" panose="020B0604020202020204" pitchFamily="34" charset="0"/>
                          <a:cs typeface="Arial" panose="020B0604020202020204" pitchFamily="34" charset="0"/>
                        </a:rPr>
                        <a:t> </a:t>
                      </a:r>
                      <a:endParaRPr lang="sl-SI" sz="2000" b="0" i="0" u="none" strike="noStrike">
                        <a:solidFill>
                          <a:srgbClr val="000000"/>
                        </a:solidFill>
                        <a:effectLst/>
                        <a:latin typeface="Arial" panose="020B0604020202020204" pitchFamily="34" charset="0"/>
                        <a:cs typeface="Arial" panose="020B0604020202020204" pitchFamily="34" charset="0"/>
                      </a:endParaRPr>
                    </a:p>
                  </a:txBody>
                  <a:tcPr marL="6985" marR="6985" marT="6985" marB="0"/>
                </a:tc>
                <a:extLst>
                  <a:ext uri="{0D108BD9-81ED-4DB2-BD59-A6C34878D82A}">
                    <a16:rowId xmlns:a16="http://schemas.microsoft.com/office/drawing/2014/main" val="912478085"/>
                  </a:ext>
                </a:extLst>
              </a:tr>
              <a:tr h="505561">
                <a:tc>
                  <a:txBody>
                    <a:bodyPr/>
                    <a:lstStyle/>
                    <a:p>
                      <a:pPr algn="l" rtl="0" fontAlgn="t"/>
                      <a:r>
                        <a:rPr lang="sl-SI" sz="2000" u="none" strike="noStrike">
                          <a:effectLst/>
                          <a:latin typeface="Arial" panose="020B0604020202020204" pitchFamily="34" charset="0"/>
                          <a:cs typeface="Arial" panose="020B0604020202020204" pitchFamily="34" charset="0"/>
                        </a:rPr>
                        <a:t> </a:t>
                      </a:r>
                      <a:endParaRPr lang="sl-SI" sz="2000" b="0" i="0" u="none" strike="noStrike">
                        <a:solidFill>
                          <a:srgbClr val="000000"/>
                        </a:solidFill>
                        <a:effectLst/>
                        <a:latin typeface="Arial" panose="020B0604020202020204" pitchFamily="34" charset="0"/>
                        <a:cs typeface="Arial" panose="020B0604020202020204" pitchFamily="34" charset="0"/>
                      </a:endParaRPr>
                    </a:p>
                  </a:txBody>
                  <a:tcPr marL="6985" marR="6985" marT="6985" marB="0"/>
                </a:tc>
                <a:tc>
                  <a:txBody>
                    <a:bodyPr/>
                    <a:lstStyle/>
                    <a:p>
                      <a:pPr algn="l" rtl="0" fontAlgn="t"/>
                      <a:r>
                        <a:rPr lang="sl-SI" sz="2000" u="none" strike="noStrike">
                          <a:effectLst/>
                          <a:latin typeface="Arial" panose="020B0604020202020204" pitchFamily="34" charset="0"/>
                          <a:cs typeface="Arial" panose="020B0604020202020204" pitchFamily="34" charset="0"/>
                        </a:rPr>
                        <a:t> </a:t>
                      </a:r>
                      <a:endParaRPr lang="sl-SI" sz="2000" b="0" i="0" u="none" strike="noStrike">
                        <a:solidFill>
                          <a:srgbClr val="000000"/>
                        </a:solidFill>
                        <a:effectLst/>
                        <a:latin typeface="Arial" panose="020B0604020202020204" pitchFamily="34" charset="0"/>
                        <a:cs typeface="Arial" panose="020B0604020202020204" pitchFamily="34" charset="0"/>
                      </a:endParaRPr>
                    </a:p>
                  </a:txBody>
                  <a:tcPr marL="6985" marR="6985" marT="6985" marB="0"/>
                </a:tc>
                <a:tc>
                  <a:txBody>
                    <a:bodyPr/>
                    <a:lstStyle/>
                    <a:p>
                      <a:pPr algn="l" rtl="0" fontAlgn="t"/>
                      <a:r>
                        <a:rPr lang="sl-SI" sz="2000" u="none" strike="noStrike">
                          <a:effectLst/>
                          <a:latin typeface="Arial" panose="020B0604020202020204" pitchFamily="34" charset="0"/>
                          <a:cs typeface="Arial" panose="020B0604020202020204" pitchFamily="34" charset="0"/>
                        </a:rPr>
                        <a:t>nalepka</a:t>
                      </a:r>
                      <a:endParaRPr lang="sl-SI" sz="2000" b="0" i="0" u="none" strike="noStrike">
                        <a:solidFill>
                          <a:srgbClr val="000000"/>
                        </a:solidFill>
                        <a:effectLst/>
                        <a:latin typeface="Arial" panose="020B0604020202020204" pitchFamily="34" charset="0"/>
                        <a:cs typeface="Arial" panose="020B0604020202020204" pitchFamily="34" charset="0"/>
                      </a:endParaRPr>
                    </a:p>
                  </a:txBody>
                  <a:tcPr marL="6985" marR="6985" marT="6985" marB="0"/>
                </a:tc>
                <a:tc>
                  <a:txBody>
                    <a:bodyPr/>
                    <a:lstStyle/>
                    <a:p>
                      <a:pPr algn="l" rtl="0" fontAlgn="t"/>
                      <a:r>
                        <a:rPr lang="sl-SI" sz="2000" u="none" strike="noStrike">
                          <a:effectLst/>
                          <a:latin typeface="Arial" panose="020B0604020202020204" pitchFamily="34" charset="0"/>
                          <a:cs typeface="Arial" panose="020B0604020202020204" pitchFamily="34" charset="0"/>
                        </a:rPr>
                        <a:t>nalepka</a:t>
                      </a:r>
                      <a:endParaRPr lang="sl-SI" sz="2000" b="0" i="0" u="none" strike="noStrike">
                        <a:solidFill>
                          <a:srgbClr val="000000"/>
                        </a:solidFill>
                        <a:effectLst/>
                        <a:latin typeface="Arial" panose="020B0604020202020204" pitchFamily="34" charset="0"/>
                        <a:cs typeface="Arial" panose="020B0604020202020204" pitchFamily="34" charset="0"/>
                      </a:endParaRPr>
                    </a:p>
                  </a:txBody>
                  <a:tcPr marL="6985" marR="6985" marT="6985" marB="0"/>
                </a:tc>
                <a:extLst>
                  <a:ext uri="{0D108BD9-81ED-4DB2-BD59-A6C34878D82A}">
                    <a16:rowId xmlns:a16="http://schemas.microsoft.com/office/drawing/2014/main" val="3012983675"/>
                  </a:ext>
                </a:extLst>
              </a:tr>
              <a:tr h="1463425">
                <a:tc>
                  <a:txBody>
                    <a:bodyPr/>
                    <a:lstStyle/>
                    <a:p>
                      <a:pPr algn="l" rtl="0" fontAlgn="t"/>
                      <a:r>
                        <a:rPr lang="sl-SI" sz="2000" u="none" strike="noStrike">
                          <a:effectLst/>
                          <a:latin typeface="Arial" panose="020B0604020202020204" pitchFamily="34" charset="0"/>
                          <a:cs typeface="Arial" panose="020B0604020202020204" pitchFamily="34" charset="0"/>
                        </a:rPr>
                        <a:t> </a:t>
                      </a:r>
                      <a:endParaRPr lang="sl-SI" sz="2000" b="0" i="0" u="none" strike="noStrike">
                        <a:solidFill>
                          <a:srgbClr val="000000"/>
                        </a:solidFill>
                        <a:effectLst/>
                        <a:latin typeface="Arial" panose="020B0604020202020204" pitchFamily="34" charset="0"/>
                        <a:cs typeface="Arial" panose="020B0604020202020204" pitchFamily="34" charset="0"/>
                      </a:endParaRPr>
                    </a:p>
                  </a:txBody>
                  <a:tcPr marL="6985" marR="6985" marT="6985" marB="0"/>
                </a:tc>
                <a:tc>
                  <a:txBody>
                    <a:bodyPr/>
                    <a:lstStyle/>
                    <a:p>
                      <a:pPr algn="l" rtl="0" fontAlgn="t"/>
                      <a:r>
                        <a:rPr lang="sl-SI" sz="2000" u="none" strike="noStrike">
                          <a:effectLst/>
                          <a:latin typeface="Arial" panose="020B0604020202020204" pitchFamily="34" charset="0"/>
                          <a:cs typeface="Arial" panose="020B0604020202020204" pitchFamily="34" charset="0"/>
                        </a:rPr>
                        <a:t> </a:t>
                      </a:r>
                      <a:endParaRPr lang="sl-SI" sz="2000" b="0" i="0" u="none" strike="noStrike">
                        <a:solidFill>
                          <a:srgbClr val="000000"/>
                        </a:solidFill>
                        <a:effectLst/>
                        <a:latin typeface="Arial" panose="020B0604020202020204" pitchFamily="34" charset="0"/>
                        <a:cs typeface="Arial" panose="020B0604020202020204" pitchFamily="34" charset="0"/>
                      </a:endParaRPr>
                    </a:p>
                  </a:txBody>
                  <a:tcPr marL="6985" marR="6985" marT="6985" marB="0"/>
                </a:tc>
                <a:tc>
                  <a:txBody>
                    <a:bodyPr/>
                    <a:lstStyle/>
                    <a:p>
                      <a:pPr algn="l" rtl="0" fontAlgn="t"/>
                      <a:r>
                        <a:rPr lang="sl-SI" sz="2000" u="none" strike="noStrike">
                          <a:effectLst/>
                          <a:latin typeface="Arial" panose="020B0604020202020204" pitchFamily="34" charset="0"/>
                          <a:cs typeface="Arial" panose="020B0604020202020204" pitchFamily="34" charset="0"/>
                        </a:rPr>
                        <a:t> </a:t>
                      </a:r>
                      <a:endParaRPr lang="sl-SI" sz="2000" b="0" i="0" u="none" strike="noStrike">
                        <a:solidFill>
                          <a:srgbClr val="000000"/>
                        </a:solidFill>
                        <a:effectLst/>
                        <a:latin typeface="Arial" panose="020B0604020202020204" pitchFamily="34" charset="0"/>
                        <a:cs typeface="Arial" panose="020B0604020202020204" pitchFamily="34" charset="0"/>
                      </a:endParaRPr>
                    </a:p>
                  </a:txBody>
                  <a:tcPr marL="6985" marR="6985" marT="6985" marB="0"/>
                </a:tc>
                <a:tc>
                  <a:txBody>
                    <a:bodyPr/>
                    <a:lstStyle/>
                    <a:p>
                      <a:pPr algn="l" rtl="0" fontAlgn="t"/>
                      <a:r>
                        <a:rPr lang="pl-PL" sz="2000" u="none" strike="noStrike" dirty="0">
                          <a:effectLst/>
                          <a:latin typeface="Arial" panose="020B0604020202020204" pitchFamily="34" charset="0"/>
                          <a:cs typeface="Arial" panose="020B0604020202020204" pitchFamily="34" charset="0"/>
                        </a:rPr>
                        <a:t>začasni pano do 3 mesecev po zaklj. naložbe; nato stalna obrazložitvena tabla</a:t>
                      </a:r>
                      <a:endParaRPr lang="pl-PL" sz="2000" b="0" i="0" u="none" strike="noStrike" dirty="0">
                        <a:solidFill>
                          <a:srgbClr val="000000"/>
                        </a:solidFill>
                        <a:effectLst/>
                        <a:latin typeface="Arial" panose="020B0604020202020204" pitchFamily="34" charset="0"/>
                        <a:cs typeface="Arial" panose="020B0604020202020204" pitchFamily="34" charset="0"/>
                      </a:endParaRPr>
                    </a:p>
                  </a:txBody>
                  <a:tcPr marL="6985" marR="6985" marT="6985" marB="0"/>
                </a:tc>
                <a:extLst>
                  <a:ext uri="{0D108BD9-81ED-4DB2-BD59-A6C34878D82A}">
                    <a16:rowId xmlns:a16="http://schemas.microsoft.com/office/drawing/2014/main" val="998432012"/>
                  </a:ext>
                </a:extLst>
              </a:tr>
            </a:tbl>
          </a:graphicData>
        </a:graphic>
      </p:graphicFrame>
    </p:spTree>
    <p:extLst>
      <p:ext uri="{BB962C8B-B14F-4D97-AF65-F5344CB8AC3E}">
        <p14:creationId xmlns:p14="http://schemas.microsoft.com/office/powerpoint/2010/main" val="265069437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17656"/>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Zahtevki</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764704"/>
            <a:ext cx="8568952" cy="5832648"/>
          </a:xfrm>
        </p:spPr>
        <p:txBody>
          <a:bodyPr>
            <a:noAutofit/>
          </a:bodyPr>
          <a:lstStyle/>
          <a:p>
            <a:r>
              <a:rPr lang="sl-SI" sz="2200" dirty="0">
                <a:solidFill>
                  <a:srgbClr val="002060"/>
                </a:solidFill>
                <a:latin typeface="Arial" panose="020B0604020202020204" pitchFamily="34" charset="0"/>
                <a:cs typeface="Arial" panose="020B0604020202020204" pitchFamily="34" charset="0"/>
              </a:rPr>
              <a:t>Največje</a:t>
            </a:r>
            <a:r>
              <a:rPr lang="sl-SI" sz="2200" dirty="0">
                <a:latin typeface="Arial" panose="020B0604020202020204" pitchFamily="34" charset="0"/>
                <a:cs typeface="Arial" panose="020B0604020202020204" pitchFamily="34" charset="0"/>
              </a:rPr>
              <a:t> število zahtevkov za izplačilo sredstev:</a:t>
            </a:r>
          </a:p>
          <a:p>
            <a:pPr marL="648000">
              <a:buFontTx/>
              <a:buChar char="-"/>
            </a:pPr>
            <a:r>
              <a:rPr lang="sl-SI" sz="2200" dirty="0">
                <a:latin typeface="Arial" panose="020B0604020202020204" pitchFamily="34" charset="0"/>
                <a:cs typeface="Arial" panose="020B0604020202020204" pitchFamily="34" charset="0"/>
              </a:rPr>
              <a:t>en zahtevek za naložbe majhnih kmetij, </a:t>
            </a:r>
          </a:p>
          <a:p>
            <a:pPr marL="648000">
              <a:buFontTx/>
              <a:buChar char="-"/>
            </a:pPr>
            <a:r>
              <a:rPr lang="sl-SI" sz="2200" dirty="0">
                <a:latin typeface="Arial" panose="020B0604020202020204" pitchFamily="34" charset="0"/>
                <a:cs typeface="Arial" panose="020B0604020202020204" pitchFamily="34" charset="0"/>
              </a:rPr>
              <a:t>dva zahtevka za enostavne naložbe,</a:t>
            </a:r>
          </a:p>
          <a:p>
            <a:pPr marL="648000">
              <a:buFontTx/>
              <a:buChar char="-"/>
            </a:pPr>
            <a:r>
              <a:rPr lang="sl-SI" sz="2200" dirty="0">
                <a:latin typeface="Arial" panose="020B0604020202020204" pitchFamily="34" charset="0"/>
                <a:cs typeface="Arial" panose="020B0604020202020204" pitchFamily="34" charset="0"/>
              </a:rPr>
              <a:t>trije zahtevki za zahtevne naložbe. </a:t>
            </a:r>
          </a:p>
          <a:p>
            <a:pPr marL="305100" indent="0">
              <a:buNone/>
            </a:pPr>
            <a:r>
              <a:rPr lang="pl-PL" sz="2200" dirty="0">
                <a:latin typeface="Arial" panose="020B0604020202020204" pitchFamily="34" charset="0"/>
                <a:cs typeface="Arial" panose="020B0604020202020204" pitchFamily="34" charset="0"/>
              </a:rPr>
              <a:t>V to število se ne šteje zahtevek za predplačilo. </a:t>
            </a:r>
            <a:endParaRPr lang="sl-SI" sz="2200" dirty="0">
              <a:latin typeface="Arial" panose="020B0604020202020204" pitchFamily="34" charset="0"/>
              <a:cs typeface="Arial" panose="020B0604020202020204" pitchFamily="34" charset="0"/>
            </a:endParaRPr>
          </a:p>
          <a:p>
            <a:pPr algn="just"/>
            <a:r>
              <a:rPr lang="sl-SI" sz="2200" dirty="0">
                <a:latin typeface="Arial" panose="020B0604020202020204" pitchFamily="34" charset="0"/>
                <a:cs typeface="Arial" panose="020B0604020202020204" pitchFamily="34" charset="0"/>
              </a:rPr>
              <a:t>V primeru dveh ali več zahtevkov za izplačilo sredstev, mora biti zaključen del naložbe, ki predstavlja zaključeno vsebinsko oziroma tehnološko celoto. </a:t>
            </a:r>
          </a:p>
          <a:p>
            <a:pPr algn="just"/>
            <a:r>
              <a:rPr lang="sl-SI" sz="2200" dirty="0">
                <a:latin typeface="Arial" panose="020B0604020202020204" pitchFamily="34" charset="0"/>
                <a:cs typeface="Arial" panose="020B0604020202020204" pitchFamily="34" charset="0"/>
              </a:rPr>
              <a:t>Če se naložba oziroma del naložbe uporablja pred vložitvijo zahtevka za izplačilo sredstev, se mora uporabljati v skladu z namenom, za katerega so bila sredstva dodeljena. </a:t>
            </a:r>
          </a:p>
          <a:p>
            <a:pPr marL="0" indent="0">
              <a:buNone/>
            </a:pPr>
            <a:endParaRPr lang="sl-SI" sz="2400" dirty="0"/>
          </a:p>
          <a:p>
            <a:pPr algn="just"/>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53</a:t>
            </a:fld>
            <a:endParaRPr lang="sl-SI"/>
          </a:p>
        </p:txBody>
      </p:sp>
    </p:spTree>
    <p:extLst>
      <p:ext uri="{BB962C8B-B14F-4D97-AF65-F5344CB8AC3E}">
        <p14:creationId xmlns:p14="http://schemas.microsoft.com/office/powerpoint/2010/main" val="177399884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17656"/>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Zahtevki</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764704"/>
            <a:ext cx="8568952" cy="5832648"/>
          </a:xfrm>
        </p:spPr>
        <p:txBody>
          <a:bodyPr>
            <a:noAutofit/>
          </a:bodyPr>
          <a:lstStyle/>
          <a:p>
            <a:r>
              <a:rPr lang="sl-SI" sz="2200" dirty="0">
                <a:latin typeface="Arial" panose="020B0604020202020204" pitchFamily="34" charset="0"/>
                <a:cs typeface="Arial" panose="020B0604020202020204" pitchFamily="34" charset="0"/>
              </a:rPr>
              <a:t>Upravičenec mora v koledarskem letu pred vložitvijo zadnjega zahtevka za izplačilo sredstev zagotavljati obseg dela v višini najmanj: </a:t>
            </a:r>
          </a:p>
          <a:p>
            <a:r>
              <a:rPr lang="sl-SI" sz="2200" dirty="0">
                <a:latin typeface="Arial" panose="020B0604020202020204" pitchFamily="34" charset="0"/>
                <a:cs typeface="Arial" panose="020B0604020202020204" pitchFamily="34" charset="0"/>
              </a:rPr>
              <a:t>0,5 PDM v primeru enostavnih naložb ter </a:t>
            </a:r>
          </a:p>
          <a:p>
            <a:r>
              <a:rPr lang="sl-SI" sz="2200" dirty="0">
                <a:latin typeface="Arial" panose="020B0604020202020204" pitchFamily="34" charset="0"/>
                <a:cs typeface="Arial" panose="020B0604020202020204" pitchFamily="34" charset="0"/>
              </a:rPr>
              <a:t>1,0 PDM v primeru zahtevnih naložb. </a:t>
            </a:r>
          </a:p>
          <a:p>
            <a:r>
              <a:rPr lang="sl-SI" sz="2200" dirty="0">
                <a:latin typeface="Arial" panose="020B0604020202020204" pitchFamily="34" charset="0"/>
                <a:cs typeface="Arial" panose="020B0604020202020204" pitchFamily="34" charset="0"/>
              </a:rPr>
              <a:t>Če gre za upravičenca s kmetije, se pri ugotavljanju obsega dela upoštevajo vsi člani kmetije. </a:t>
            </a:r>
          </a:p>
          <a:p>
            <a:r>
              <a:rPr lang="sl-SI" sz="2200" dirty="0">
                <a:latin typeface="Arial" panose="020B0604020202020204" pitchFamily="34" charset="0"/>
                <a:cs typeface="Arial" panose="020B0604020202020204" pitchFamily="34" charset="0"/>
              </a:rPr>
              <a:t>Če je strošek naložbe določen v katalogu stroškov, upravičenec ob zahtevku za izplačilo sredstev predloži račun. Če strošek ni določen v katalogu stroškov, se zahtevku za izplačilo sredstev priloži tri tržno </a:t>
            </a:r>
            <a:r>
              <a:rPr lang="sl-SI" sz="2200">
                <a:latin typeface="Arial" panose="020B0604020202020204" pitchFamily="34" charset="0"/>
                <a:cs typeface="Arial" panose="020B0604020202020204" pitchFamily="34" charset="0"/>
              </a:rPr>
              <a:t>primerljive </a:t>
            </a:r>
            <a:r>
              <a:rPr lang="sl-SI" sz="2200" smtClean="0">
                <a:latin typeface="Arial" panose="020B0604020202020204" pitchFamily="34" charset="0"/>
                <a:cs typeface="Arial" panose="020B0604020202020204" pitchFamily="34" charset="0"/>
              </a:rPr>
              <a:t>ponudbe.</a:t>
            </a:r>
            <a:endParaRPr lang="sl-SI" sz="2200" dirty="0">
              <a:latin typeface="Arial" panose="020B0604020202020204" pitchFamily="34" charset="0"/>
              <a:cs typeface="Arial" panose="020B0604020202020204" pitchFamily="34" charset="0"/>
            </a:endParaRPr>
          </a:p>
          <a:p>
            <a:r>
              <a:rPr lang="sl-SI" sz="2200" dirty="0">
                <a:latin typeface="Arial" panose="020B0604020202020204" pitchFamily="34" charset="0"/>
                <a:cs typeface="Arial" panose="020B0604020202020204" pitchFamily="34" charset="0"/>
              </a:rPr>
              <a:t>Računi in druga dokazila, ki se nanašajo na naložbo, se morajo glasiti na upravičenca. </a:t>
            </a:r>
          </a:p>
          <a:p>
            <a:pPr marL="0" indent="0">
              <a:buNone/>
            </a:pPr>
            <a:endParaRPr lang="sl-SI" sz="2400" dirty="0"/>
          </a:p>
          <a:p>
            <a:pPr algn="just"/>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54</a:t>
            </a:fld>
            <a:endParaRPr lang="sl-SI"/>
          </a:p>
        </p:txBody>
      </p:sp>
    </p:spTree>
    <p:extLst>
      <p:ext uri="{BB962C8B-B14F-4D97-AF65-F5344CB8AC3E}">
        <p14:creationId xmlns:p14="http://schemas.microsoft.com/office/powerpoint/2010/main" val="307188107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17656"/>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Dokazila ob vložitvi zahtevka za izplačilo sredstev</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1052736"/>
            <a:ext cx="8568952" cy="5544616"/>
          </a:xfrm>
        </p:spPr>
        <p:txBody>
          <a:bodyPr>
            <a:noAutofit/>
          </a:bodyPr>
          <a:lstStyle/>
          <a:p>
            <a:r>
              <a:rPr lang="sl-SI" sz="2200" dirty="0">
                <a:solidFill>
                  <a:srgbClr val="0070C0"/>
                </a:solidFill>
                <a:latin typeface="Arial" panose="020B0604020202020204" pitchFamily="34" charset="0"/>
                <a:cs typeface="Arial" panose="020B0604020202020204" pitchFamily="34" charset="0"/>
              </a:rPr>
              <a:t>Končne ponudbe,</a:t>
            </a:r>
          </a:p>
          <a:p>
            <a:r>
              <a:rPr lang="sl-SI" sz="2200" dirty="0">
                <a:solidFill>
                  <a:srgbClr val="0070C0"/>
                </a:solidFill>
                <a:latin typeface="Arial" panose="020B0604020202020204" pitchFamily="34" charset="0"/>
                <a:cs typeface="Arial" panose="020B0604020202020204" pitchFamily="34" charset="0"/>
              </a:rPr>
              <a:t>Račun za navedeno naložbo,</a:t>
            </a:r>
          </a:p>
          <a:p>
            <a:r>
              <a:rPr lang="sl-SI" sz="2200" dirty="0">
                <a:solidFill>
                  <a:srgbClr val="0070C0"/>
                </a:solidFill>
                <a:latin typeface="Arial" panose="020B0604020202020204" pitchFamily="34" charset="0"/>
                <a:cs typeface="Arial" panose="020B0604020202020204" pitchFamily="34" charset="0"/>
              </a:rPr>
              <a:t>Popis izvedenih del, </a:t>
            </a:r>
          </a:p>
          <a:p>
            <a:r>
              <a:rPr lang="sl-SI" sz="2200" dirty="0">
                <a:solidFill>
                  <a:srgbClr val="0070C0"/>
                </a:solidFill>
                <a:latin typeface="Arial" panose="020B0604020202020204" pitchFamily="34" charset="0"/>
                <a:cs typeface="Arial" panose="020B0604020202020204" pitchFamily="34" charset="0"/>
              </a:rPr>
              <a:t>Izjava o neizterljivosti DDV – za zavode za namen naložbe, ki ne predstavlja ekonomske dejavnosti,</a:t>
            </a:r>
          </a:p>
          <a:p>
            <a:r>
              <a:rPr lang="sl-SI" sz="2200" dirty="0">
                <a:solidFill>
                  <a:srgbClr val="0070C0"/>
                </a:solidFill>
                <a:latin typeface="Arial" panose="020B0604020202020204" pitchFamily="34" charset="0"/>
                <a:cs typeface="Arial" panose="020B0604020202020204" pitchFamily="34" charset="0"/>
              </a:rPr>
              <a:t>Fotografije – skrita vgrajena oprema, naložbe oz. dela naložbe, ki predstavlja zaokroženo tehnološko celoto,  plakata, nalepke, panoja, </a:t>
            </a:r>
            <a:r>
              <a:rPr lang="sl-SI" sz="2200" dirty="0" err="1">
                <a:solidFill>
                  <a:srgbClr val="0070C0"/>
                </a:solidFill>
                <a:latin typeface="Arial" panose="020B0604020202020204" pitchFamily="34" charset="0"/>
                <a:cs typeface="Arial" panose="020B0604020202020204" pitchFamily="34" charset="0"/>
              </a:rPr>
              <a:t>obrazložitvene</a:t>
            </a:r>
            <a:r>
              <a:rPr lang="sl-SI" sz="2200" dirty="0">
                <a:solidFill>
                  <a:srgbClr val="0070C0"/>
                </a:solidFill>
                <a:latin typeface="Arial" panose="020B0604020202020204" pitchFamily="34" charset="0"/>
                <a:cs typeface="Arial" panose="020B0604020202020204" pitchFamily="34" charset="0"/>
              </a:rPr>
              <a:t> table,</a:t>
            </a:r>
          </a:p>
          <a:p>
            <a:r>
              <a:rPr lang="sl-SI" sz="2200" dirty="0">
                <a:solidFill>
                  <a:srgbClr val="0070C0"/>
                </a:solidFill>
                <a:latin typeface="Arial" panose="020B0604020202020204" pitchFamily="34" charset="0"/>
                <a:cs typeface="Arial" panose="020B0604020202020204" pitchFamily="34" charset="0"/>
              </a:rPr>
              <a:t>Javna naročila – če se upravičenec šteje za naročnika - </a:t>
            </a:r>
            <a:r>
              <a:rPr lang="pl-PL" sz="2200" dirty="0">
                <a:solidFill>
                  <a:srgbClr val="0070C0"/>
                </a:solidFill>
                <a:latin typeface="Arial" panose="020B0604020202020204" pitchFamily="34" charset="0"/>
                <a:cs typeface="Arial" panose="020B0604020202020204" pitchFamily="34" charset="0"/>
              </a:rPr>
              <a:t>kopijo celotne dokumentacije postopka izbire</a:t>
            </a:r>
            <a:r>
              <a:rPr lang="sl-SI" sz="2200" dirty="0">
                <a:solidFill>
                  <a:srgbClr val="0070C0"/>
                </a:solidFill>
                <a:latin typeface="Arial" panose="020B0604020202020204" pitchFamily="34" charset="0"/>
                <a:cs typeface="Arial" panose="020B0604020202020204" pitchFamily="34" charset="0"/>
              </a:rPr>
              <a:t>, </a:t>
            </a:r>
          </a:p>
          <a:p>
            <a:r>
              <a:rPr lang="sl-SI" sz="2200" dirty="0">
                <a:solidFill>
                  <a:srgbClr val="0070C0"/>
                </a:solidFill>
                <a:latin typeface="Arial" panose="020B0604020202020204" pitchFamily="34" charset="0"/>
                <a:cs typeface="Arial" panose="020B0604020202020204" pitchFamily="34" charset="0"/>
              </a:rPr>
              <a:t>Račun s specifikacijo, dokazila, ki izkazujejo prevzem opreme, </a:t>
            </a:r>
          </a:p>
          <a:p>
            <a:r>
              <a:rPr lang="sl-SI" sz="2200" dirty="0">
                <a:solidFill>
                  <a:srgbClr val="0070C0"/>
                </a:solidFill>
                <a:latin typeface="Arial" panose="020B0604020202020204" pitchFamily="34" charset="0"/>
                <a:cs typeface="Arial" panose="020B0604020202020204" pitchFamily="34" charset="0"/>
              </a:rPr>
              <a:t>Izjava o prejetih javnih sredstvih za iste upravičene stroške, </a:t>
            </a:r>
          </a:p>
          <a:p>
            <a:r>
              <a:rPr lang="sl-SI" sz="2200" dirty="0">
                <a:solidFill>
                  <a:srgbClr val="0070C0"/>
                </a:solidFill>
                <a:latin typeface="Arial" panose="020B0604020202020204" pitchFamily="34" charset="0"/>
                <a:cs typeface="Arial" panose="020B0604020202020204" pitchFamily="34" charset="0"/>
              </a:rPr>
              <a:t>Prispevek v naravi v obliki zagotavljanja lesa iz lastnega gozda,</a:t>
            </a:r>
          </a:p>
          <a:p>
            <a:r>
              <a:rPr lang="sl-SI" sz="2200" dirty="0">
                <a:solidFill>
                  <a:srgbClr val="0070C0"/>
                </a:solidFill>
                <a:latin typeface="Arial" panose="020B0604020202020204" pitchFamily="34" charset="0"/>
                <a:cs typeface="Arial" panose="020B0604020202020204" pitchFamily="34" charset="0"/>
              </a:rPr>
              <a:t>Izjava upravičenca glede izpolnjevanja splošnih pogojev,</a:t>
            </a:r>
          </a:p>
          <a:p>
            <a:pPr marL="0" indent="0">
              <a:buNone/>
            </a:pPr>
            <a:endParaRPr lang="sl-SI" sz="2400" dirty="0"/>
          </a:p>
          <a:p>
            <a:pPr algn="just"/>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55</a:t>
            </a:fld>
            <a:endParaRPr lang="sl-SI"/>
          </a:p>
        </p:txBody>
      </p:sp>
    </p:spTree>
    <p:extLst>
      <p:ext uri="{BB962C8B-B14F-4D97-AF65-F5344CB8AC3E}">
        <p14:creationId xmlns:p14="http://schemas.microsoft.com/office/powerpoint/2010/main" val="147550814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17656"/>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Dokazila ob vložitvi zahtevka za izplačilo sredstev</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836712"/>
            <a:ext cx="8568952" cy="5760640"/>
          </a:xfrm>
        </p:spPr>
        <p:txBody>
          <a:bodyPr>
            <a:noAutofit/>
          </a:bodyPr>
          <a:lstStyle/>
          <a:p>
            <a:r>
              <a:rPr lang="sl-SI" sz="2200" dirty="0">
                <a:solidFill>
                  <a:srgbClr val="0070C0"/>
                </a:solidFill>
                <a:latin typeface="Arial" panose="020B0604020202020204" pitchFamily="34" charset="0"/>
                <a:cs typeface="Arial" panose="020B0604020202020204" pitchFamily="34" charset="0"/>
              </a:rPr>
              <a:t>Izjava upravičenca o vključitvi naložbe v uporabo – ureditev enostavnih in nezahtevnih objektov, opreme, aparatov…,</a:t>
            </a:r>
          </a:p>
          <a:p>
            <a:r>
              <a:rPr lang="sl-SI" sz="2200" dirty="0">
                <a:solidFill>
                  <a:srgbClr val="0070C0"/>
                </a:solidFill>
                <a:latin typeface="Arial" panose="020B0604020202020204" pitchFamily="34" charset="0"/>
                <a:cs typeface="Arial" panose="020B0604020202020204" pitchFamily="34" charset="0"/>
              </a:rPr>
              <a:t>Vpis živilskega obrata v register obratov,</a:t>
            </a:r>
          </a:p>
          <a:p>
            <a:r>
              <a:rPr lang="sl-SI" sz="2200" dirty="0">
                <a:solidFill>
                  <a:srgbClr val="0070C0"/>
                </a:solidFill>
                <a:latin typeface="Arial" panose="020B0604020202020204" pitchFamily="34" charset="0"/>
                <a:cs typeface="Arial" panose="020B0604020202020204" pitchFamily="34" charset="0"/>
              </a:rPr>
              <a:t>Dovoljenje za opravljanje dopolnilne dejavnosti,</a:t>
            </a:r>
          </a:p>
          <a:p>
            <a:r>
              <a:rPr lang="sl-SI" sz="2200" dirty="0">
                <a:solidFill>
                  <a:srgbClr val="0070C0"/>
                </a:solidFill>
                <a:latin typeface="Arial" panose="020B0604020202020204" pitchFamily="34" charset="0"/>
                <a:cs typeface="Arial" panose="020B0604020202020204" pitchFamily="34" charset="0"/>
              </a:rPr>
              <a:t>Certifikat o ekološki pridelavi oz. predelavi kmetijskih proizvodov,</a:t>
            </a:r>
          </a:p>
          <a:p>
            <a:r>
              <a:rPr lang="sl-SI" sz="2200" dirty="0">
                <a:solidFill>
                  <a:srgbClr val="0070C0"/>
                </a:solidFill>
                <a:latin typeface="Arial" panose="020B0604020202020204" pitchFamily="34" charset="0"/>
                <a:cs typeface="Arial" panose="020B0604020202020204" pitchFamily="34" charset="0"/>
              </a:rPr>
              <a:t>Izjava o vgrajenem števcu toplotne ali električne energije,</a:t>
            </a:r>
          </a:p>
          <a:p>
            <a:r>
              <a:rPr lang="sl-SI" sz="2200" dirty="0">
                <a:solidFill>
                  <a:srgbClr val="0070C0"/>
                </a:solidFill>
                <a:latin typeface="Arial" panose="020B0604020202020204" pitchFamily="34" charset="0"/>
                <a:cs typeface="Arial" panose="020B0604020202020204" pitchFamily="34" charset="0"/>
              </a:rPr>
              <a:t>Izjava o vgrajenem števcu vode ali števcu odpadne vode,</a:t>
            </a:r>
          </a:p>
          <a:p>
            <a:r>
              <a:rPr lang="sl-SI" sz="2200" dirty="0">
                <a:solidFill>
                  <a:srgbClr val="0070C0"/>
                </a:solidFill>
                <a:latin typeface="Arial" panose="020B0604020202020204" pitchFamily="34" charset="0"/>
                <a:cs typeface="Arial" panose="020B0604020202020204" pitchFamily="34" charset="0"/>
              </a:rPr>
              <a:t>Izjava proizvajalca kurilne naprave,</a:t>
            </a:r>
          </a:p>
          <a:p>
            <a:r>
              <a:rPr lang="sl-SI" sz="2200" dirty="0">
                <a:solidFill>
                  <a:srgbClr val="0070C0"/>
                </a:solidFill>
                <a:latin typeface="Arial" panose="020B0604020202020204" pitchFamily="34" charset="0"/>
                <a:cs typeface="Arial" panose="020B0604020202020204" pitchFamily="34" charset="0"/>
              </a:rPr>
              <a:t>Homologacija vozila - nadgradnja lastnih mobilnih prodajaln,</a:t>
            </a:r>
          </a:p>
          <a:p>
            <a:r>
              <a:rPr lang="sl-SI" sz="2200" dirty="0">
                <a:solidFill>
                  <a:srgbClr val="0070C0"/>
                </a:solidFill>
                <a:latin typeface="Arial" panose="020B0604020202020204" pitchFamily="34" charset="0"/>
                <a:cs typeface="Arial" panose="020B0604020202020204" pitchFamily="34" charset="0"/>
              </a:rPr>
              <a:t>Dokazilo o obsegu dela - najmanj 0,5 PDM za enostavne naložbe ter najmanj 1 PDM za zahtevne naložbe - na kmetiji, skupni rabi naložbe članov zadruge, skupine ali organizacije proizvajalcev, </a:t>
            </a:r>
          </a:p>
          <a:p>
            <a:r>
              <a:rPr lang="sl-SI" sz="2200" dirty="0">
                <a:solidFill>
                  <a:srgbClr val="0070C0"/>
                </a:solidFill>
                <a:latin typeface="Arial" panose="020B0604020202020204" pitchFamily="34" charset="0"/>
                <a:cs typeface="Arial" panose="020B0604020202020204" pitchFamily="34" charset="0"/>
              </a:rPr>
              <a:t>Uporabno dovoljenje,</a:t>
            </a:r>
          </a:p>
          <a:p>
            <a:r>
              <a:rPr lang="sl-SI" sz="2200" dirty="0">
                <a:solidFill>
                  <a:srgbClr val="0070C0"/>
                </a:solidFill>
                <a:latin typeface="Arial" panose="020B0604020202020204" pitchFamily="34" charset="0"/>
                <a:cs typeface="Arial" panose="020B0604020202020204" pitchFamily="34" charset="0"/>
              </a:rPr>
              <a:t>Projekt izvedenih del (PID) – lahko na elektronskem nosilcu.</a:t>
            </a:r>
          </a:p>
          <a:p>
            <a:pPr marL="0" indent="0">
              <a:buNone/>
            </a:pPr>
            <a:endParaRPr lang="sl-SI" sz="2400" dirty="0"/>
          </a:p>
          <a:p>
            <a:pPr algn="just"/>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56</a:t>
            </a:fld>
            <a:endParaRPr lang="sl-SI" dirty="0"/>
          </a:p>
        </p:txBody>
      </p:sp>
    </p:spTree>
    <p:extLst>
      <p:ext uri="{BB962C8B-B14F-4D97-AF65-F5344CB8AC3E}">
        <p14:creationId xmlns:p14="http://schemas.microsoft.com/office/powerpoint/2010/main" val="28870764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17656"/>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Zaključek naložbe</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764704"/>
            <a:ext cx="8568952" cy="5832648"/>
          </a:xfrm>
        </p:spPr>
        <p:txBody>
          <a:bodyPr>
            <a:noAutofit/>
          </a:bodyPr>
          <a:lstStyle/>
          <a:p>
            <a:pPr marL="0" indent="0">
              <a:buNone/>
            </a:pPr>
            <a:r>
              <a:rPr lang="sl-SI" sz="2200" dirty="0">
                <a:solidFill>
                  <a:srgbClr val="0070C0"/>
                </a:solidFill>
                <a:latin typeface="Arial" panose="020B0604020202020204" pitchFamily="34" charset="0"/>
                <a:cs typeface="Arial" panose="020B0604020202020204" pitchFamily="34" charset="0"/>
              </a:rPr>
              <a:t>Kot zaključek naložbe se šteje:</a:t>
            </a:r>
          </a:p>
          <a:p>
            <a:pPr marL="0" indent="0">
              <a:spcBef>
                <a:spcPts val="0"/>
              </a:spcBef>
              <a:buNone/>
            </a:pPr>
            <a:r>
              <a:rPr lang="sl-SI" sz="2200" dirty="0">
                <a:solidFill>
                  <a:srgbClr val="0070C0"/>
                </a:solidFill>
                <a:latin typeface="Arial" panose="020B0604020202020204" pitchFamily="34" charset="0"/>
                <a:cs typeface="Arial" panose="020B0604020202020204" pitchFamily="34" charset="0"/>
              </a:rPr>
              <a:t>1. vključitev naložbe v uporabo, če gre za naložbe v:</a:t>
            </a:r>
          </a:p>
          <a:p>
            <a:pPr>
              <a:spcBef>
                <a:spcPts val="0"/>
              </a:spcBef>
            </a:pPr>
            <a:r>
              <a:rPr lang="sl-SI" sz="2200" dirty="0">
                <a:solidFill>
                  <a:srgbClr val="0070C0"/>
                </a:solidFill>
                <a:latin typeface="Arial" panose="020B0604020202020204" pitchFamily="34" charset="0"/>
                <a:cs typeface="Arial" panose="020B0604020202020204" pitchFamily="34" charset="0"/>
              </a:rPr>
              <a:t>ureditev enostavnih in nezahtevnih objektov oziroma nakup in namestitev oziroma vgradnjo pripadajoče opreme,</a:t>
            </a:r>
          </a:p>
          <a:p>
            <a:pPr>
              <a:spcBef>
                <a:spcPts val="0"/>
              </a:spcBef>
            </a:pPr>
            <a:r>
              <a:rPr lang="sl-SI" sz="2200" dirty="0">
                <a:solidFill>
                  <a:srgbClr val="0070C0"/>
                </a:solidFill>
                <a:latin typeface="Arial" panose="020B0604020202020204" pitchFamily="34" charset="0"/>
                <a:cs typeface="Arial" panose="020B0604020202020204" pitchFamily="34" charset="0"/>
              </a:rPr>
              <a:t>nakup in namestitev namenskih aparatov za prodajo,</a:t>
            </a:r>
          </a:p>
          <a:p>
            <a:pPr>
              <a:spcBef>
                <a:spcPts val="0"/>
              </a:spcBef>
            </a:pPr>
            <a:r>
              <a:rPr lang="sl-SI" sz="2200" dirty="0">
                <a:solidFill>
                  <a:srgbClr val="0070C0"/>
                </a:solidFill>
                <a:latin typeface="Arial" panose="020B0604020202020204" pitchFamily="34" charset="0"/>
                <a:cs typeface="Arial" panose="020B0604020202020204" pitchFamily="34" charset="0"/>
              </a:rPr>
              <a:t>nakup mobilnih predelovalnih obratov,</a:t>
            </a:r>
          </a:p>
          <a:p>
            <a:pPr>
              <a:spcBef>
                <a:spcPts val="0"/>
              </a:spcBef>
            </a:pPr>
            <a:r>
              <a:rPr lang="sl-SI" sz="2200" dirty="0">
                <a:solidFill>
                  <a:srgbClr val="0070C0"/>
                </a:solidFill>
                <a:latin typeface="Arial" panose="020B0604020202020204" pitchFamily="34" charset="0"/>
                <a:cs typeface="Arial" panose="020B0604020202020204" pitchFamily="34" charset="0"/>
              </a:rPr>
              <a:t>ureditev prodajnih in degustacijskih prostorov ter nakup opreme,</a:t>
            </a:r>
          </a:p>
          <a:p>
            <a:pPr>
              <a:spcBef>
                <a:spcPts val="0"/>
              </a:spcBef>
            </a:pPr>
            <a:r>
              <a:rPr lang="sl-SI" sz="2200" dirty="0">
                <a:solidFill>
                  <a:srgbClr val="0070C0"/>
                </a:solidFill>
                <a:latin typeface="Arial" panose="020B0604020202020204" pitchFamily="34" charset="0"/>
                <a:cs typeface="Arial" panose="020B0604020202020204" pitchFamily="34" charset="0"/>
              </a:rPr>
              <a:t>nakup opreme za namen dostave in ohranjanja kvalitete kmetijskih proizvodov;</a:t>
            </a:r>
          </a:p>
          <a:p>
            <a:pPr marL="0" indent="0">
              <a:spcBef>
                <a:spcPts val="0"/>
              </a:spcBef>
              <a:buNone/>
            </a:pPr>
            <a:r>
              <a:rPr lang="sl-SI" sz="2200" dirty="0">
                <a:solidFill>
                  <a:srgbClr val="0070C0"/>
                </a:solidFill>
                <a:latin typeface="Arial" panose="020B0604020202020204" pitchFamily="34" charset="0"/>
                <a:cs typeface="Arial" panose="020B0604020202020204" pitchFamily="34" charset="0"/>
              </a:rPr>
              <a:t>2. pravnomočno uporabno dovoljenje, če gre za naložbe v ureditev manj zahtevnih in zahtevnih objektov;</a:t>
            </a:r>
          </a:p>
          <a:p>
            <a:pPr marL="0" indent="0">
              <a:spcBef>
                <a:spcPts val="0"/>
              </a:spcBef>
              <a:buNone/>
            </a:pPr>
            <a:r>
              <a:rPr lang="sl-SI" sz="2200" dirty="0">
                <a:solidFill>
                  <a:srgbClr val="0070C0"/>
                </a:solidFill>
                <a:latin typeface="Arial" panose="020B0604020202020204" pitchFamily="34" charset="0"/>
                <a:cs typeface="Arial" panose="020B0604020202020204" pitchFamily="34" charset="0"/>
              </a:rPr>
              <a:t>3. izdana homologacija za nadgradnje lastnih mobilnih prodajaln v skladu s predpisom, ki ureja ugotavljanje skladnosti vozil. </a:t>
            </a:r>
          </a:p>
          <a:p>
            <a:pPr marL="0" indent="0">
              <a:spcBef>
                <a:spcPts val="0"/>
              </a:spcBef>
              <a:buNone/>
            </a:pPr>
            <a:endParaRPr lang="sl-SI" sz="2200" dirty="0">
              <a:solidFill>
                <a:srgbClr val="0070C0"/>
              </a:solidFill>
              <a:latin typeface="Arial" panose="020B0604020202020204" pitchFamily="34" charset="0"/>
              <a:cs typeface="Arial" panose="020B0604020202020204" pitchFamily="34" charset="0"/>
            </a:endParaRPr>
          </a:p>
          <a:p>
            <a:pPr marL="0" indent="0">
              <a:spcBef>
                <a:spcPts val="0"/>
              </a:spcBef>
              <a:buNone/>
            </a:pPr>
            <a:r>
              <a:rPr lang="sl-SI" sz="2200" dirty="0">
                <a:solidFill>
                  <a:srgbClr val="0070C0"/>
                </a:solidFill>
                <a:latin typeface="Arial" panose="020B0604020202020204" pitchFamily="34" charset="0"/>
                <a:cs typeface="Arial" panose="020B0604020202020204" pitchFamily="34" charset="0"/>
              </a:rPr>
              <a:t>Pri naložbah v ureditev več objektov se kot del naložbe, ki predstavlja zaključeno vsebinsko ali tehnološko celoto, šteje ureditev posameznega objekta s pripadajočo opremo.</a:t>
            </a:r>
          </a:p>
          <a:p>
            <a:pPr marL="0" indent="0">
              <a:spcBef>
                <a:spcPts val="0"/>
              </a:spcBef>
              <a:buNone/>
            </a:pPr>
            <a:endParaRPr lang="sl-SI" sz="2200" dirty="0">
              <a:latin typeface="Arial" panose="020B0604020202020204" pitchFamily="34" charset="0"/>
              <a:cs typeface="Arial" panose="020B0604020202020204" pitchFamily="34" charset="0"/>
            </a:endParaRPr>
          </a:p>
          <a:p>
            <a:pPr marL="0" indent="0">
              <a:spcBef>
                <a:spcPts val="0"/>
              </a:spcBef>
              <a:buNone/>
            </a:pPr>
            <a:endParaRPr lang="sl-SI" sz="2200" dirty="0">
              <a:latin typeface="Arial" panose="020B0604020202020204" pitchFamily="34" charset="0"/>
              <a:cs typeface="Arial" panose="020B0604020202020204" pitchFamily="34" charset="0"/>
            </a:endParaRPr>
          </a:p>
          <a:p>
            <a:pPr marL="0" indent="0">
              <a:buNone/>
            </a:pPr>
            <a:endParaRPr lang="sl-SI" sz="2400" dirty="0"/>
          </a:p>
          <a:p>
            <a:pPr algn="just"/>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57</a:t>
            </a:fld>
            <a:endParaRPr lang="sl-SI" dirty="0"/>
          </a:p>
        </p:txBody>
      </p:sp>
    </p:spTree>
    <p:extLst>
      <p:ext uri="{BB962C8B-B14F-4D97-AF65-F5344CB8AC3E}">
        <p14:creationId xmlns:p14="http://schemas.microsoft.com/office/powerpoint/2010/main" val="163924852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2754"/>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Obveznosti </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143508" y="950590"/>
            <a:ext cx="8856984" cy="5588322"/>
          </a:xfrm>
        </p:spPr>
        <p:txBody>
          <a:bodyPr>
            <a:noAutofit/>
          </a:bodyPr>
          <a:lstStyle/>
          <a:p>
            <a:r>
              <a:rPr lang="sl-SI" sz="2200" dirty="0">
                <a:latin typeface="Arial" panose="020B0604020202020204" pitchFamily="34" charset="0"/>
                <a:cs typeface="Arial" panose="020B0604020202020204" pitchFamily="34" charset="0"/>
              </a:rPr>
              <a:t>Upravičenec mora najpozneje v 36 mesecih od datuma zadnjega izplačila sredstev izpolniti vsaj 80 % proizvodnih zmogljivosti KMG ali obrata v katerem se izvaja naložba, načrtovanih v poslovnem načrtu. Upoštevajo se vhodne surovine za predelavo ali trženje kmetijskih proizvodov. </a:t>
            </a:r>
          </a:p>
          <a:p>
            <a:endParaRPr lang="sl-SI" sz="2200" dirty="0">
              <a:latin typeface="Arial" panose="020B0604020202020204" pitchFamily="34" charset="0"/>
              <a:cs typeface="Arial" panose="020B0604020202020204" pitchFamily="34" charset="0"/>
            </a:endParaRPr>
          </a:p>
          <a:p>
            <a:r>
              <a:rPr lang="sl-SI" sz="2200" dirty="0">
                <a:latin typeface="Arial" panose="020B0604020202020204" pitchFamily="34" charset="0"/>
                <a:cs typeface="Arial" panose="020B0604020202020204" pitchFamily="34" charset="0"/>
              </a:rPr>
              <a:t>Če gre za škodni dogodek, ki se ne šteje za višjo silo (kraja in uničenje ali poškodovanje opreme, mehanizacije, objektov, požar in drugi škodni dogodki)  in ima lahko za posledico neizpolnitev obveznosti glede doseganja najmanj 80 % proizvodnih zmogljivosti, načrtovanih v PN, se obdobje za izpolnitev lahko podaljša za največ 24 mesecev od datuma nastanka tega škodnega dogodka. </a:t>
            </a:r>
          </a:p>
        </p:txBody>
      </p:sp>
      <p:sp>
        <p:nvSpPr>
          <p:cNvPr id="5" name="Ograda številke diapozitiva 4"/>
          <p:cNvSpPr>
            <a:spLocks noGrp="1"/>
          </p:cNvSpPr>
          <p:nvPr>
            <p:ph type="sldNum" sz="quarter" idx="12"/>
          </p:nvPr>
        </p:nvSpPr>
        <p:spPr/>
        <p:txBody>
          <a:bodyPr/>
          <a:lstStyle/>
          <a:p>
            <a:fld id="{55814627-7412-4605-A2B8-6A8F5ECD08B1}" type="slidenum">
              <a:rPr lang="sl-SI" smtClean="0"/>
              <a:pPr/>
              <a:t>58</a:t>
            </a:fld>
            <a:endParaRPr lang="sl-SI"/>
          </a:p>
        </p:txBody>
      </p:sp>
    </p:spTree>
    <p:extLst>
      <p:ext uri="{BB962C8B-B14F-4D97-AF65-F5344CB8AC3E}">
        <p14:creationId xmlns:p14="http://schemas.microsoft.com/office/powerpoint/2010/main" val="397916466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2754"/>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Obveznosti </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143508" y="892150"/>
            <a:ext cx="8856984" cy="5646762"/>
          </a:xfrm>
        </p:spPr>
        <p:txBody>
          <a:bodyPr>
            <a:noAutofit/>
          </a:bodyPr>
          <a:lstStyle/>
          <a:p>
            <a:r>
              <a:rPr lang="sl-SI" sz="2200" dirty="0">
                <a:latin typeface="Arial" panose="020B0604020202020204" pitchFamily="34" charset="0"/>
                <a:cs typeface="Arial" panose="020B0604020202020204" pitchFamily="34" charset="0"/>
              </a:rPr>
              <a:t>Če je upravičenec pri ocenjevanju vloge na javni razpis pridobil točke iz naslova meril prednostni sektorji predelave ali vključenost v sheme kakovosti, postanejo ta merila obveznosti še pet let po zadnjem izplačilu sredstev.</a:t>
            </a:r>
          </a:p>
          <a:p>
            <a:r>
              <a:rPr lang="sl-SI" sz="2200" dirty="0">
                <a:latin typeface="Arial" panose="020B0604020202020204" pitchFamily="34" charset="0"/>
                <a:cs typeface="Arial" panose="020B0604020202020204" pitchFamily="34" charset="0"/>
              </a:rPr>
              <a:t>Za naložbe majhnih kmetij </a:t>
            </a:r>
            <a:r>
              <a:rPr lang="sl-SI" sz="2200" dirty="0">
                <a:solidFill>
                  <a:srgbClr val="0070C0"/>
                </a:solidFill>
                <a:latin typeface="Arial" panose="020B0604020202020204" pitchFamily="34" charset="0"/>
                <a:cs typeface="Arial" panose="020B0604020202020204" pitchFamily="34" charset="0"/>
              </a:rPr>
              <a:t>postane obveznost iz naslova merila za povečanje prihodka iz poslovanja kmetijskega gospodarstva v dveh letih po zadnjem izplačilu sredstev</a:t>
            </a:r>
            <a:r>
              <a:rPr lang="sl-SI" sz="2200" dirty="0">
                <a:latin typeface="Arial" panose="020B0604020202020204" pitchFamily="34" charset="0"/>
                <a:cs typeface="Arial" panose="020B0604020202020204" pitchFamily="34" charset="0"/>
              </a:rPr>
              <a:t>. </a:t>
            </a:r>
          </a:p>
          <a:p>
            <a:r>
              <a:rPr lang="sl-SI" sz="2200" dirty="0">
                <a:latin typeface="Arial" panose="020B0604020202020204" pitchFamily="34" charset="0"/>
                <a:cs typeface="Arial" panose="020B0604020202020204" pitchFamily="34" charset="0"/>
              </a:rPr>
              <a:t>Upravičenec, ki je pravna oseba ali s.p. mora zagotavljati gospodarnost poslovanja, kot je opredeljena v PN, še 5 let po zadnjem izplačilu sredstev. </a:t>
            </a:r>
          </a:p>
          <a:p>
            <a:r>
              <a:rPr lang="sl-SI" sz="2200" dirty="0">
                <a:latin typeface="Arial" panose="020B0604020202020204" pitchFamily="34" charset="0"/>
                <a:cs typeface="Arial" panose="020B0604020202020204" pitchFamily="34" charset="0"/>
              </a:rPr>
              <a:t>Če upravičenec ne izpolni obveznosti, mora v proračun RS vrniti del izplačanih sredstev.</a:t>
            </a:r>
          </a:p>
          <a:p>
            <a:endParaRPr lang="sl-SI" sz="2200" dirty="0">
              <a:latin typeface="Arial" panose="020B0604020202020204" pitchFamily="34" charset="0"/>
              <a:cs typeface="Arial" panose="020B0604020202020204" pitchFamily="34" charset="0"/>
            </a:endParaRPr>
          </a:p>
          <a:p>
            <a:r>
              <a:rPr lang="sl-SI" sz="2200" dirty="0">
                <a:latin typeface="Arial" panose="020B0604020202020204" pitchFamily="34" charset="0"/>
                <a:cs typeface="Arial" panose="020B0604020202020204" pitchFamily="34" charset="0"/>
              </a:rPr>
              <a:t>Poročilo se vloži do </a:t>
            </a:r>
            <a:r>
              <a:rPr lang="sl-SI" sz="2200" dirty="0">
                <a:solidFill>
                  <a:srgbClr val="0070C0"/>
                </a:solidFill>
                <a:latin typeface="Arial" panose="020B0604020202020204" pitchFamily="34" charset="0"/>
                <a:cs typeface="Arial" panose="020B0604020202020204" pitchFamily="34" charset="0"/>
              </a:rPr>
              <a:t>15. aprila </a:t>
            </a:r>
            <a:r>
              <a:rPr lang="sl-SI" sz="2200" dirty="0">
                <a:latin typeface="Arial" panose="020B0604020202020204" pitchFamily="34" charset="0"/>
                <a:cs typeface="Arial" panose="020B0604020202020204" pitchFamily="34" charset="0"/>
              </a:rPr>
              <a:t>tekočega leta za preteklo leto.  </a:t>
            </a:r>
          </a:p>
        </p:txBody>
      </p:sp>
      <p:sp>
        <p:nvSpPr>
          <p:cNvPr id="5" name="Ograda številke diapozitiva 4"/>
          <p:cNvSpPr>
            <a:spLocks noGrp="1"/>
          </p:cNvSpPr>
          <p:nvPr>
            <p:ph type="sldNum" sz="quarter" idx="12"/>
          </p:nvPr>
        </p:nvSpPr>
        <p:spPr/>
        <p:txBody>
          <a:bodyPr/>
          <a:lstStyle/>
          <a:p>
            <a:fld id="{55814627-7412-4605-A2B8-6A8F5ECD08B1}" type="slidenum">
              <a:rPr lang="sl-SI" smtClean="0"/>
              <a:pPr/>
              <a:t>59</a:t>
            </a:fld>
            <a:endParaRPr lang="sl-SI"/>
          </a:p>
        </p:txBody>
      </p:sp>
    </p:spTree>
    <p:extLst>
      <p:ext uri="{BB962C8B-B14F-4D97-AF65-F5344CB8AC3E}">
        <p14:creationId xmlns:p14="http://schemas.microsoft.com/office/powerpoint/2010/main" val="3975977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Pravne podlage </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179512" y="980728"/>
            <a:ext cx="8856984" cy="5740747"/>
          </a:xfrm>
        </p:spPr>
        <p:txBody>
          <a:bodyPr>
            <a:noAutofit/>
          </a:bodyPr>
          <a:lstStyle/>
          <a:p>
            <a:pPr algn="just">
              <a:buFontTx/>
              <a:buChar char="-"/>
            </a:pPr>
            <a:r>
              <a:rPr lang="pt-BR" sz="2200" dirty="0">
                <a:solidFill>
                  <a:schemeClr val="tx1">
                    <a:lumMod val="95000"/>
                    <a:lumOff val="5000"/>
                  </a:schemeClr>
                </a:solidFill>
                <a:latin typeface="Arial" panose="020B0604020202020204" pitchFamily="34" charset="0"/>
                <a:cs typeface="Arial" panose="020B0604020202020204" pitchFamily="34" charset="0"/>
              </a:rPr>
              <a:t>(</a:t>
            </a:r>
            <a:r>
              <a:rPr lang="sl-SI" sz="2200" dirty="0">
                <a:solidFill>
                  <a:schemeClr val="tx1">
                    <a:lumMod val="95000"/>
                    <a:lumOff val="5000"/>
                  </a:schemeClr>
                </a:solidFill>
                <a:latin typeface="Arial" panose="020B0604020202020204" pitchFamily="34" charset="0"/>
                <a:cs typeface="Arial" panose="020B0604020202020204" pitchFamily="34" charset="0"/>
              </a:rPr>
              <a:t>b</a:t>
            </a:r>
            <a:r>
              <a:rPr lang="pt-BR" sz="2200" dirty="0">
                <a:solidFill>
                  <a:schemeClr val="tx1">
                    <a:lumMod val="95000"/>
                    <a:lumOff val="5000"/>
                  </a:schemeClr>
                </a:solidFill>
                <a:latin typeface="Arial" panose="020B0604020202020204" pitchFamily="34" charset="0"/>
                <a:cs typeface="Arial" panose="020B0604020202020204" pitchFamily="34" charset="0"/>
              </a:rPr>
              <a:t>) (1) 1</a:t>
            </a:r>
            <a:r>
              <a:rPr lang="sl-SI" sz="2200" dirty="0">
                <a:solidFill>
                  <a:schemeClr val="tx1">
                    <a:lumMod val="95000"/>
                    <a:lumOff val="5000"/>
                  </a:schemeClr>
                </a:solidFill>
                <a:latin typeface="Arial" panose="020B0604020202020204" pitchFamily="34" charset="0"/>
                <a:cs typeface="Arial" panose="020B0604020202020204" pitchFamily="34" charset="0"/>
              </a:rPr>
              <a:t>7</a:t>
            </a:r>
            <a:r>
              <a:rPr lang="pt-BR" sz="2200" dirty="0">
                <a:solidFill>
                  <a:schemeClr val="tx1">
                    <a:lumMod val="95000"/>
                    <a:lumOff val="5000"/>
                  </a:schemeClr>
                </a:solidFill>
                <a:latin typeface="Arial" panose="020B0604020202020204" pitchFamily="34" charset="0"/>
                <a:cs typeface="Arial" panose="020B0604020202020204" pitchFamily="34" charset="0"/>
              </a:rPr>
              <a:t>. člena Uredbe (EU) št. </a:t>
            </a:r>
            <a:r>
              <a:rPr lang="pt-BR" sz="2200" u="sng" dirty="0">
                <a:solidFill>
                  <a:schemeClr val="tx1">
                    <a:lumMod val="95000"/>
                    <a:lumOff val="5000"/>
                  </a:schemeClr>
                </a:solidFill>
                <a:latin typeface="Arial" panose="020B0604020202020204" pitchFamily="34" charset="0"/>
                <a:cs typeface="Arial" panose="020B0604020202020204" pitchFamily="34" charset="0"/>
              </a:rPr>
              <a:t>1305/2013</a:t>
            </a:r>
            <a:r>
              <a:rPr lang="pt-BR" sz="2200" dirty="0">
                <a:solidFill>
                  <a:schemeClr val="tx1">
                    <a:lumMod val="95000"/>
                    <a:lumOff val="5000"/>
                  </a:schemeClr>
                </a:solidFill>
                <a:latin typeface="Arial" panose="020B0604020202020204" pitchFamily="34" charset="0"/>
                <a:cs typeface="Arial" panose="020B0604020202020204" pitchFamily="34" charset="0"/>
              </a:rPr>
              <a:t> Evropskega parlamenta in Sveta z dne 17. dec</a:t>
            </a:r>
            <a:r>
              <a:rPr lang="sl-SI" sz="2200" dirty="0">
                <a:solidFill>
                  <a:schemeClr val="tx1">
                    <a:lumMod val="95000"/>
                    <a:lumOff val="5000"/>
                  </a:schemeClr>
                </a:solidFill>
                <a:latin typeface="Arial" panose="020B0604020202020204" pitchFamily="34" charset="0"/>
                <a:cs typeface="Arial" panose="020B0604020202020204" pitchFamily="34" charset="0"/>
              </a:rPr>
              <a:t>. </a:t>
            </a:r>
            <a:r>
              <a:rPr lang="pt-BR" sz="2200" dirty="0">
                <a:solidFill>
                  <a:schemeClr val="tx1">
                    <a:lumMod val="95000"/>
                    <a:lumOff val="5000"/>
                  </a:schemeClr>
                </a:solidFill>
                <a:latin typeface="Arial" panose="020B0604020202020204" pitchFamily="34" charset="0"/>
                <a:cs typeface="Arial" panose="020B0604020202020204" pitchFamily="34" charset="0"/>
              </a:rPr>
              <a:t>2013 o podpori za razvoj podeželja iz EKSRP in</a:t>
            </a:r>
            <a:r>
              <a:rPr lang="sl-SI" sz="2200" dirty="0">
                <a:solidFill>
                  <a:schemeClr val="tx1">
                    <a:lumMod val="95000"/>
                    <a:lumOff val="5000"/>
                  </a:schemeClr>
                </a:solidFill>
                <a:latin typeface="Arial" panose="020B0604020202020204" pitchFamily="34" charset="0"/>
                <a:cs typeface="Arial" panose="020B0604020202020204" pitchFamily="34" charset="0"/>
              </a:rPr>
              <a:t> razveljavitvi </a:t>
            </a:r>
            <a:r>
              <a:rPr lang="pt-BR" sz="2200" dirty="0">
                <a:solidFill>
                  <a:schemeClr val="tx1">
                    <a:lumMod val="95000"/>
                    <a:lumOff val="5000"/>
                  </a:schemeClr>
                </a:solidFill>
                <a:latin typeface="Arial" panose="020B0604020202020204" pitchFamily="34" charset="0"/>
                <a:cs typeface="Arial" panose="020B0604020202020204" pitchFamily="34" charset="0"/>
              </a:rPr>
              <a:t>Uredbe Sveta (ES) št. 1698/2005</a:t>
            </a:r>
            <a:r>
              <a:rPr lang="sl-SI" sz="2200" dirty="0">
                <a:solidFill>
                  <a:schemeClr val="tx1">
                    <a:lumMod val="95000"/>
                    <a:lumOff val="5000"/>
                  </a:schemeClr>
                </a:solidFill>
                <a:latin typeface="Arial" panose="020B0604020202020204" pitchFamily="34" charset="0"/>
                <a:cs typeface="Arial" panose="020B0604020202020204" pitchFamily="34" charset="0"/>
              </a:rPr>
              <a:t> </a:t>
            </a:r>
            <a:r>
              <a:rPr lang="pl-PL" sz="2200" dirty="0">
                <a:solidFill>
                  <a:schemeClr val="tx1">
                    <a:lumMod val="95000"/>
                    <a:lumOff val="5000"/>
                  </a:schemeClr>
                </a:solidFill>
                <a:latin typeface="Arial" panose="020B0604020202020204" pitchFamily="34" charset="0"/>
                <a:cs typeface="Arial" panose="020B0604020202020204" pitchFamily="34" charset="0"/>
              </a:rPr>
              <a:t>(UL L št. 347 z dne 20. 12. 2013), </a:t>
            </a:r>
          </a:p>
          <a:p>
            <a:pPr algn="just">
              <a:buFontTx/>
              <a:buChar char="-"/>
            </a:pPr>
            <a:r>
              <a:rPr lang="sl-SI" sz="2200" u="sng" dirty="0">
                <a:solidFill>
                  <a:schemeClr val="tx1">
                    <a:lumMod val="95000"/>
                    <a:lumOff val="5000"/>
                  </a:schemeClr>
                </a:solidFill>
                <a:latin typeface="Arial" panose="020B0604020202020204" pitchFamily="34" charset="0"/>
                <a:cs typeface="Arial" panose="020B0604020202020204" pitchFamily="34" charset="0"/>
              </a:rPr>
              <a:t>PRP RS za obdobje 2014–2020</a:t>
            </a:r>
            <a:r>
              <a:rPr lang="sl-SI" sz="2200" dirty="0">
                <a:solidFill>
                  <a:schemeClr val="tx1">
                    <a:lumMod val="95000"/>
                    <a:lumOff val="5000"/>
                  </a:schemeClr>
                </a:solidFill>
                <a:latin typeface="Arial" panose="020B0604020202020204" pitchFamily="34" charset="0"/>
                <a:cs typeface="Arial" panose="020B0604020202020204" pitchFamily="34" charset="0"/>
              </a:rPr>
              <a:t>, ki je potrjen z Izvedbenim sklepom Komisije z dne 13. februarja 2015 o odobritvi PRP RS za podporo iz EKSRP, št. CCI 2014 SI 06 RD NP 0012020, zadnjič spremenjenim z Izvedbenim sklepom Komisije št</a:t>
            </a:r>
            <a:r>
              <a:rPr lang="it-IT" sz="2200" dirty="0">
                <a:solidFill>
                  <a:schemeClr val="tx1">
                    <a:lumMod val="95000"/>
                    <a:lumOff val="5000"/>
                  </a:schemeClr>
                </a:solidFill>
                <a:latin typeface="Arial" panose="020B0604020202020204" pitchFamily="34" charset="0"/>
                <a:cs typeface="Arial" panose="020B0604020202020204" pitchFamily="34" charset="0"/>
              </a:rPr>
              <a:t>C(2017)7523 z </a:t>
            </a:r>
            <a:r>
              <a:rPr lang="it-IT" sz="2200" dirty="0" err="1">
                <a:solidFill>
                  <a:schemeClr val="tx1">
                    <a:lumMod val="95000"/>
                    <a:lumOff val="5000"/>
                  </a:schemeClr>
                </a:solidFill>
                <a:latin typeface="Arial" panose="020B0604020202020204" pitchFamily="34" charset="0"/>
                <a:cs typeface="Arial" panose="020B0604020202020204" pitchFamily="34" charset="0"/>
              </a:rPr>
              <a:t>dne</a:t>
            </a:r>
            <a:r>
              <a:rPr lang="it-IT" sz="2200" dirty="0">
                <a:solidFill>
                  <a:schemeClr val="tx1">
                    <a:lumMod val="95000"/>
                    <a:lumOff val="5000"/>
                  </a:schemeClr>
                </a:solidFill>
                <a:latin typeface="Arial" panose="020B0604020202020204" pitchFamily="34" charset="0"/>
                <a:cs typeface="Arial" panose="020B0604020202020204" pitchFamily="34" charset="0"/>
              </a:rPr>
              <a:t> 8. </a:t>
            </a:r>
            <a:r>
              <a:rPr lang="it-IT" sz="2200" dirty="0" err="1">
                <a:solidFill>
                  <a:schemeClr val="tx1">
                    <a:lumMod val="95000"/>
                    <a:lumOff val="5000"/>
                  </a:schemeClr>
                </a:solidFill>
                <a:latin typeface="Arial" panose="020B0604020202020204" pitchFamily="34" charset="0"/>
                <a:cs typeface="Arial" panose="020B0604020202020204" pitchFamily="34" charset="0"/>
              </a:rPr>
              <a:t>novembra</a:t>
            </a:r>
            <a:r>
              <a:rPr lang="it-IT" sz="2200" dirty="0">
                <a:solidFill>
                  <a:schemeClr val="tx1">
                    <a:lumMod val="95000"/>
                    <a:lumOff val="5000"/>
                  </a:schemeClr>
                </a:solidFill>
                <a:latin typeface="Arial" panose="020B0604020202020204" pitchFamily="34" charset="0"/>
                <a:cs typeface="Arial" panose="020B0604020202020204" pitchFamily="34" charset="0"/>
              </a:rPr>
              <a:t> 2017 </a:t>
            </a:r>
            <a:r>
              <a:rPr lang="sl-SI" sz="2200" dirty="0">
                <a:solidFill>
                  <a:schemeClr val="tx1">
                    <a:lumMod val="95000"/>
                    <a:lumOff val="5000"/>
                  </a:schemeClr>
                </a:solidFill>
                <a:latin typeface="Arial" panose="020B0604020202020204" pitchFamily="34" charset="0"/>
                <a:cs typeface="Arial" panose="020B0604020202020204" pitchFamily="34" charset="0"/>
              </a:rPr>
              <a:t>, </a:t>
            </a:r>
          </a:p>
          <a:p>
            <a:pPr algn="just">
              <a:buFontTx/>
              <a:buChar char="-"/>
            </a:pPr>
            <a:r>
              <a:rPr lang="sl-SI" sz="2200" u="sng" dirty="0">
                <a:solidFill>
                  <a:schemeClr val="tx1">
                    <a:lumMod val="95000"/>
                    <a:lumOff val="5000"/>
                  </a:schemeClr>
                </a:solidFill>
                <a:latin typeface="Arial" panose="020B0604020202020204" pitchFamily="34" charset="0"/>
                <a:cs typeface="Arial" panose="020B0604020202020204" pitchFamily="34" charset="0"/>
              </a:rPr>
              <a:t>Uredba o izvajanju ukrepa naložbe v osnovna sredstva </a:t>
            </a:r>
            <a:r>
              <a:rPr lang="sl-SI" sz="2200" dirty="0">
                <a:solidFill>
                  <a:schemeClr val="tx1">
                    <a:lumMod val="95000"/>
                    <a:lumOff val="5000"/>
                  </a:schemeClr>
                </a:solidFill>
                <a:latin typeface="Arial" panose="020B0604020202020204" pitchFamily="34" charset="0"/>
                <a:cs typeface="Arial" panose="020B0604020202020204" pitchFamily="34" charset="0"/>
              </a:rPr>
              <a:t>ter </a:t>
            </a:r>
            <a:r>
              <a:rPr lang="sl-SI" sz="2200" dirty="0" err="1">
                <a:solidFill>
                  <a:schemeClr val="tx1">
                    <a:lumMod val="95000"/>
                    <a:lumOff val="5000"/>
                  </a:schemeClr>
                </a:solidFill>
                <a:latin typeface="Arial" panose="020B0604020202020204" pitchFamily="34" charset="0"/>
                <a:cs typeface="Arial" panose="020B0604020202020204" pitchFamily="34" charset="0"/>
              </a:rPr>
              <a:t>podukrepa</a:t>
            </a:r>
            <a:r>
              <a:rPr lang="sl-SI" sz="2200" dirty="0">
                <a:solidFill>
                  <a:schemeClr val="tx1">
                    <a:lumMod val="95000"/>
                    <a:lumOff val="5000"/>
                  </a:schemeClr>
                </a:solidFill>
                <a:latin typeface="Arial" panose="020B0604020202020204" pitchFamily="34" charset="0"/>
                <a:cs typeface="Arial" panose="020B0604020202020204" pitchFamily="34" charset="0"/>
              </a:rPr>
              <a:t> podpora za naložbe v gozdarske tehnologije ter predelavo, mobilizacijo in trženje gozdarskih proizvodov iz PRP RS 2014-2020 (Uradni list RS, št. 104/15, </a:t>
            </a:r>
            <a:r>
              <a:rPr lang="it-IT" sz="2200" dirty="0">
                <a:solidFill>
                  <a:schemeClr val="tx1">
                    <a:lumMod val="95000"/>
                    <a:lumOff val="5000"/>
                  </a:schemeClr>
                </a:solidFill>
                <a:latin typeface="Arial" panose="020B0604020202020204" pitchFamily="34" charset="0"/>
                <a:cs typeface="Arial" panose="020B0604020202020204" pitchFamily="34" charset="0"/>
              </a:rPr>
              <a:t>32/16, 66/16, 14/17, 38/17</a:t>
            </a:r>
            <a:r>
              <a:rPr lang="sl-SI" sz="2200" dirty="0">
                <a:solidFill>
                  <a:schemeClr val="tx1">
                    <a:lumMod val="95000"/>
                    <a:lumOff val="5000"/>
                  </a:schemeClr>
                </a:solidFill>
                <a:latin typeface="Arial" panose="020B0604020202020204" pitchFamily="34" charset="0"/>
                <a:cs typeface="Arial" panose="020B0604020202020204" pitchFamily="34" charset="0"/>
              </a:rPr>
              <a:t>,</a:t>
            </a:r>
            <a:r>
              <a:rPr lang="it-IT" sz="2200" dirty="0">
                <a:solidFill>
                  <a:schemeClr val="tx1">
                    <a:lumMod val="95000"/>
                    <a:lumOff val="5000"/>
                  </a:schemeClr>
                </a:solidFill>
                <a:latin typeface="Arial" panose="020B0604020202020204" pitchFamily="34" charset="0"/>
                <a:cs typeface="Arial" panose="020B0604020202020204" pitchFamily="34" charset="0"/>
              </a:rPr>
              <a:t> 40/17-popr</a:t>
            </a:r>
            <a:r>
              <a:rPr lang="sl-SI" sz="2200" dirty="0">
                <a:solidFill>
                  <a:schemeClr val="tx1">
                    <a:lumMod val="95000"/>
                    <a:lumOff val="5000"/>
                  </a:schemeClr>
                </a:solidFill>
                <a:latin typeface="Arial" panose="020B0604020202020204" pitchFamily="34" charset="0"/>
                <a:cs typeface="Arial" panose="020B0604020202020204" pitchFamily="34" charset="0"/>
              </a:rPr>
              <a:t>., 19/18 in 82/18),</a:t>
            </a:r>
          </a:p>
          <a:p>
            <a:pPr>
              <a:buFontTx/>
              <a:buChar char="-"/>
            </a:pPr>
            <a:endParaRPr lang="sl-SI" sz="2200" dirty="0">
              <a:solidFill>
                <a:srgbClr val="00B050"/>
              </a:solidFill>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6</a:t>
            </a:fld>
            <a:endParaRPr lang="sl-SI" dirty="0"/>
          </a:p>
        </p:txBody>
      </p:sp>
    </p:spTree>
    <p:extLst>
      <p:ext uri="{BB962C8B-B14F-4D97-AF65-F5344CB8AC3E}">
        <p14:creationId xmlns:p14="http://schemas.microsoft.com/office/powerpoint/2010/main" val="2128906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1"/>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Državne pomoči </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179512" y="836712"/>
            <a:ext cx="8856984" cy="5884763"/>
          </a:xfrm>
        </p:spPr>
        <p:txBody>
          <a:bodyPr>
            <a:noAutofit/>
          </a:bodyPr>
          <a:lstStyle/>
          <a:p>
            <a:pPr marL="0" indent="0" algn="just">
              <a:spcBef>
                <a:spcPts val="0"/>
              </a:spcBef>
              <a:buNone/>
            </a:pPr>
            <a:r>
              <a:rPr lang="sl-SI" sz="2000" dirty="0">
                <a:latin typeface="Arial" panose="020B0604020202020204" pitchFamily="34" charset="0"/>
                <a:cs typeface="Arial" panose="020B0604020202020204" pitchFamily="34" charset="0"/>
              </a:rPr>
              <a:t>Uredba Komisije (EU) št. </a:t>
            </a:r>
            <a:r>
              <a:rPr lang="sl-SI" sz="2000" u="sng" dirty="0">
                <a:latin typeface="Arial" panose="020B0604020202020204" pitchFamily="34" charset="0"/>
                <a:cs typeface="Arial" panose="020B0604020202020204" pitchFamily="34" charset="0"/>
              </a:rPr>
              <a:t>702/2014</a:t>
            </a:r>
            <a:r>
              <a:rPr lang="sl-SI" sz="2000" dirty="0">
                <a:latin typeface="Arial" panose="020B0604020202020204" pitchFamily="34" charset="0"/>
                <a:cs typeface="Arial" panose="020B0604020202020204" pitchFamily="34" charset="0"/>
              </a:rPr>
              <a:t> o razglasitvi nekaterih vrst pomoči v kmet. in gozd. sektorju ter na podeželju za združljive z notranjim trgom z uporabo čl. 107 in 108 Pogodbe o delov. EU – ABER za </a:t>
            </a:r>
            <a:r>
              <a:rPr lang="sl-SI" sz="2000" b="1" dirty="0">
                <a:latin typeface="Arial" panose="020B0604020202020204" pitchFamily="34" charset="0"/>
                <a:cs typeface="Arial" panose="020B0604020202020204" pitchFamily="34" charset="0"/>
              </a:rPr>
              <a:t>MSP</a:t>
            </a:r>
            <a:r>
              <a:rPr lang="sl-SI" sz="2000" dirty="0">
                <a:latin typeface="Arial" panose="020B0604020202020204" pitchFamily="34" charset="0"/>
                <a:cs typeface="Arial" panose="020B0604020202020204" pitchFamily="34" charset="0"/>
              </a:rPr>
              <a:t>,</a:t>
            </a:r>
          </a:p>
          <a:p>
            <a:pPr marL="288000" indent="0" algn="just">
              <a:spcBef>
                <a:spcPts val="0"/>
              </a:spcBef>
              <a:buNone/>
            </a:pPr>
            <a:r>
              <a:rPr lang="sl-SI" sz="2000" dirty="0">
                <a:latin typeface="Arial" panose="020B0604020202020204" pitchFamily="34" charset="0"/>
                <a:cs typeface="Arial" panose="020B0604020202020204" pitchFamily="34" charset="0"/>
              </a:rPr>
              <a:t>Shema DP »Pomoč za naložbe v zvezi s predelavo kmetijskih proizvodov v nekmetijske proizvode in naložbe v gozdarski sektor – PRP 2014-2020«, potrjene s strani EK 4. 2. 2016, št. 440-20/2015/16,</a:t>
            </a:r>
          </a:p>
          <a:p>
            <a:pPr marL="0" indent="0" algn="just">
              <a:spcBef>
                <a:spcPts val="0"/>
              </a:spcBef>
              <a:buNone/>
            </a:pPr>
            <a:endParaRPr lang="sl-SI" sz="2000" dirty="0">
              <a:latin typeface="Arial" panose="020B0604020202020204" pitchFamily="34" charset="0"/>
              <a:cs typeface="Arial" panose="020B0604020202020204" pitchFamily="34" charset="0"/>
            </a:endParaRPr>
          </a:p>
          <a:p>
            <a:pPr marL="0" indent="0" algn="just">
              <a:spcBef>
                <a:spcPts val="0"/>
              </a:spcBef>
              <a:buNone/>
            </a:pPr>
            <a:r>
              <a:rPr lang="sl-SI" sz="2000" dirty="0">
                <a:latin typeface="Arial" panose="020B0604020202020204" pitchFamily="34" charset="0"/>
                <a:cs typeface="Arial" panose="020B0604020202020204" pitchFamily="34" charset="0"/>
              </a:rPr>
              <a:t>Smernice EU o DP v kmetijskem in </a:t>
            </a:r>
            <a:r>
              <a:rPr lang="sl-SI" sz="2000" dirty="0" err="1">
                <a:latin typeface="Arial" panose="020B0604020202020204" pitchFamily="34" charset="0"/>
                <a:cs typeface="Arial" panose="020B0604020202020204" pitchFamily="34" charset="0"/>
              </a:rPr>
              <a:t>gozdarsekm</a:t>
            </a:r>
            <a:r>
              <a:rPr lang="sl-SI" sz="2000" dirty="0">
                <a:latin typeface="Arial" panose="020B0604020202020204" pitchFamily="34" charset="0"/>
                <a:cs typeface="Arial" panose="020B0604020202020204" pitchFamily="34" charset="0"/>
              </a:rPr>
              <a:t> sektorju ter na podeželju</a:t>
            </a:r>
          </a:p>
          <a:p>
            <a:pPr marL="288000" indent="0" algn="just">
              <a:spcBef>
                <a:spcPts val="0"/>
              </a:spcBef>
              <a:buNone/>
            </a:pPr>
            <a:r>
              <a:rPr lang="sl-SI" sz="2000" dirty="0">
                <a:latin typeface="Arial" panose="020B0604020202020204" pitchFamily="34" charset="0"/>
                <a:cs typeface="Arial" panose="020B0604020202020204" pitchFamily="34" charset="0"/>
              </a:rPr>
              <a:t>Sklep EK št. C(2016) 6391 z dne 10. 10. 2016 o združljivosti sheme DP »Pomoč za naložbe v zvezi s predelavo kmet. proiz. v nekmet. proiz. – </a:t>
            </a:r>
            <a:r>
              <a:rPr lang="sl-SI" sz="2000" b="1" dirty="0">
                <a:latin typeface="Arial" panose="020B0604020202020204" pitchFamily="34" charset="0"/>
                <a:cs typeface="Arial" panose="020B0604020202020204" pitchFamily="34" charset="0"/>
              </a:rPr>
              <a:t>velika podjetja </a:t>
            </a:r>
            <a:r>
              <a:rPr lang="sl-SI" sz="2000" dirty="0">
                <a:latin typeface="Arial" panose="020B0604020202020204" pitchFamily="34" charset="0"/>
                <a:cs typeface="Arial" panose="020B0604020202020204" pitchFamily="34" charset="0"/>
              </a:rPr>
              <a:t>– PRP 2014–2020« s Pogodbo o delov. EU, Shema do 31. 12 2020, Naznanilo v U. l. RS, št. 70/166,</a:t>
            </a:r>
          </a:p>
          <a:p>
            <a:pPr marL="0" indent="0" algn="just">
              <a:spcBef>
                <a:spcPts val="0"/>
              </a:spcBef>
              <a:buNone/>
            </a:pPr>
            <a:endParaRPr lang="sl-SI" sz="2000" dirty="0">
              <a:latin typeface="Arial" panose="020B0604020202020204" pitchFamily="34" charset="0"/>
              <a:cs typeface="Arial" panose="020B0604020202020204" pitchFamily="34" charset="0"/>
            </a:endParaRPr>
          </a:p>
          <a:p>
            <a:pPr marL="0" indent="0" algn="just">
              <a:spcBef>
                <a:spcPts val="0"/>
              </a:spcBef>
              <a:buNone/>
            </a:pPr>
            <a:r>
              <a:rPr lang="pt-BR" sz="2000" dirty="0">
                <a:latin typeface="Arial" panose="020B0604020202020204" pitchFamily="34" charset="0"/>
                <a:cs typeface="Arial" panose="020B0604020202020204" pitchFamily="34" charset="0"/>
              </a:rPr>
              <a:t>Uredba Komisije (EU) št. </a:t>
            </a:r>
            <a:r>
              <a:rPr lang="pt-BR" sz="2000" u="sng" dirty="0">
                <a:latin typeface="Arial" panose="020B0604020202020204" pitchFamily="34" charset="0"/>
                <a:cs typeface="Arial" panose="020B0604020202020204" pitchFamily="34" charset="0"/>
              </a:rPr>
              <a:t>1407/2013</a:t>
            </a:r>
            <a:r>
              <a:rPr lang="pt-BR" sz="2000" dirty="0">
                <a:latin typeface="Arial" panose="020B0604020202020204" pitchFamily="34" charset="0"/>
                <a:cs typeface="Arial" panose="020B0604020202020204" pitchFamily="34" charset="0"/>
              </a:rPr>
              <a:t> o uporabi členov 107 in 108 Pogodbe o delov</a:t>
            </a:r>
            <a:r>
              <a:rPr lang="sl-SI" sz="2000" dirty="0">
                <a:latin typeface="Arial" panose="020B0604020202020204" pitchFamily="34" charset="0"/>
                <a:cs typeface="Arial" panose="020B0604020202020204" pitchFamily="34" charset="0"/>
              </a:rPr>
              <a:t>.</a:t>
            </a:r>
            <a:r>
              <a:rPr lang="pt-BR" sz="2000" dirty="0">
                <a:latin typeface="Arial" panose="020B0604020202020204" pitchFamily="34" charset="0"/>
                <a:cs typeface="Arial" panose="020B0604020202020204" pitchFamily="34" charset="0"/>
              </a:rPr>
              <a:t> E</a:t>
            </a:r>
            <a:r>
              <a:rPr lang="sl-SI" sz="2000" dirty="0">
                <a:latin typeface="Arial" panose="020B0604020202020204" pitchFamily="34" charset="0"/>
                <a:cs typeface="Arial" panose="020B0604020202020204" pitchFamily="34" charset="0"/>
              </a:rPr>
              <a:t>U</a:t>
            </a:r>
            <a:r>
              <a:rPr lang="pt-BR" sz="2000" dirty="0">
                <a:latin typeface="Arial" panose="020B0604020202020204" pitchFamily="34" charset="0"/>
                <a:cs typeface="Arial" panose="020B0604020202020204" pitchFamily="34" charset="0"/>
              </a:rPr>
              <a:t> pri pomoči </a:t>
            </a:r>
            <a:r>
              <a:rPr lang="pt-BR" sz="2000" b="1" dirty="0">
                <a:latin typeface="Arial" panose="020B0604020202020204" pitchFamily="34" charset="0"/>
                <a:cs typeface="Arial" panose="020B0604020202020204" pitchFamily="34" charset="0"/>
              </a:rPr>
              <a:t>de minimis</a:t>
            </a:r>
            <a:r>
              <a:rPr lang="pt-BR" sz="2000" dirty="0">
                <a:latin typeface="Arial" panose="020B0604020202020204" pitchFamily="34" charset="0"/>
                <a:cs typeface="Arial" panose="020B0604020202020204" pitchFamily="34" charset="0"/>
              </a:rPr>
              <a:t>,</a:t>
            </a:r>
            <a:r>
              <a:rPr lang="sl-SI" sz="2000" dirty="0">
                <a:latin typeface="Arial" panose="020B0604020202020204" pitchFamily="34" charset="0"/>
                <a:cs typeface="Arial" panose="020B0604020202020204" pitchFamily="34" charset="0"/>
              </a:rPr>
              <a:t> </a:t>
            </a:r>
          </a:p>
          <a:p>
            <a:pPr marL="288000" indent="0" algn="just">
              <a:spcBef>
                <a:spcPts val="0"/>
              </a:spcBef>
              <a:buNone/>
            </a:pPr>
            <a:r>
              <a:rPr lang="sl-SI" sz="2000" dirty="0">
                <a:latin typeface="Arial" panose="020B0604020202020204" pitchFamily="34" charset="0"/>
                <a:cs typeface="Arial" panose="020B0604020202020204" pitchFamily="34" charset="0"/>
              </a:rPr>
              <a:t>Mnenje o skladnosti sheme »de </a:t>
            </a:r>
            <a:r>
              <a:rPr lang="sl-SI" sz="2000" dirty="0" err="1">
                <a:latin typeface="Arial" panose="020B0604020202020204" pitchFamily="34" charset="0"/>
                <a:cs typeface="Arial" panose="020B0604020202020204" pitchFamily="34" charset="0"/>
              </a:rPr>
              <a:t>minimis</a:t>
            </a:r>
            <a:r>
              <a:rPr lang="sl-SI" sz="2000" dirty="0">
                <a:latin typeface="Arial" panose="020B0604020202020204" pitchFamily="34" charset="0"/>
                <a:cs typeface="Arial" panose="020B0604020202020204" pitchFamily="34" charset="0"/>
              </a:rPr>
              <a:t>« pomoči št. M002-2399253-2016 27. 10. 2016 za shemo »de </a:t>
            </a:r>
            <a:r>
              <a:rPr lang="sl-SI" sz="2000" dirty="0" err="1">
                <a:latin typeface="Arial" panose="020B0604020202020204" pitchFamily="34" charset="0"/>
                <a:cs typeface="Arial" panose="020B0604020202020204" pitchFamily="34" charset="0"/>
              </a:rPr>
              <a:t>minimis</a:t>
            </a:r>
            <a:r>
              <a:rPr lang="sl-SI" sz="2000" dirty="0">
                <a:latin typeface="Arial" panose="020B0604020202020204" pitchFamily="34" charset="0"/>
                <a:cs typeface="Arial" panose="020B0604020202020204" pitchFamily="34" charset="0"/>
              </a:rPr>
              <a:t>« pomoči »Naložbe </a:t>
            </a:r>
            <a:r>
              <a:rPr lang="sl-SI" sz="2000" b="1" dirty="0">
                <a:latin typeface="Arial" panose="020B0604020202020204" pitchFamily="34" charset="0"/>
                <a:cs typeface="Arial" panose="020B0604020202020204" pitchFamily="34" charset="0"/>
              </a:rPr>
              <a:t>učinkoviti rabi energije </a:t>
            </a:r>
            <a:r>
              <a:rPr lang="sl-SI" sz="2000" dirty="0">
                <a:latin typeface="Arial" panose="020B0604020202020204" pitchFamily="34" charset="0"/>
                <a:cs typeface="Arial" panose="020B0604020202020204" pitchFamily="34" charset="0"/>
              </a:rPr>
              <a:t>in </a:t>
            </a:r>
            <a:r>
              <a:rPr lang="sl-SI" sz="2000" dirty="0" err="1">
                <a:latin typeface="Arial" panose="020B0604020202020204" pitchFamily="34" charset="0"/>
                <a:cs typeface="Arial" panose="020B0604020202020204" pitchFamily="34" charset="0"/>
              </a:rPr>
              <a:t>pridob</a:t>
            </a:r>
            <a:r>
              <a:rPr lang="sl-SI" sz="2000" dirty="0">
                <a:latin typeface="Arial" panose="020B0604020202020204" pitchFamily="34" charset="0"/>
                <a:cs typeface="Arial" panose="020B0604020202020204" pitchFamily="34" charset="0"/>
              </a:rPr>
              <a:t>. energije iz obnov. virov« MF, Sektorja za </a:t>
            </a:r>
            <a:r>
              <a:rPr lang="sl-SI" sz="2000" dirty="0" err="1">
                <a:latin typeface="Arial" panose="020B0604020202020204" pitchFamily="34" charset="0"/>
                <a:cs typeface="Arial" panose="020B0604020202020204" pitchFamily="34" charset="0"/>
              </a:rPr>
              <a:t>spremlj</a:t>
            </a:r>
            <a:r>
              <a:rPr lang="sl-SI" sz="2000" dirty="0">
                <a:latin typeface="Arial" panose="020B0604020202020204" pitchFamily="34" charset="0"/>
                <a:cs typeface="Arial" panose="020B0604020202020204" pitchFamily="34" charset="0"/>
              </a:rPr>
              <a:t>. DP.</a:t>
            </a:r>
          </a:p>
          <a:p>
            <a:pPr>
              <a:buFontTx/>
              <a:buChar char="-"/>
            </a:pPr>
            <a:endParaRPr lang="pt-BR" sz="20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7</a:t>
            </a:fld>
            <a:endParaRPr lang="sl-SI" dirty="0"/>
          </a:p>
        </p:txBody>
      </p:sp>
    </p:spTree>
    <p:extLst>
      <p:ext uri="{BB962C8B-B14F-4D97-AF65-F5344CB8AC3E}">
        <p14:creationId xmlns:p14="http://schemas.microsoft.com/office/powerpoint/2010/main" val="4014942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2947"/>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Predelava</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953344"/>
            <a:ext cx="8784976" cy="5644007"/>
          </a:xfrm>
        </p:spPr>
        <p:txBody>
          <a:bodyPr>
            <a:noAutofit/>
          </a:bodyPr>
          <a:lstStyle/>
          <a:p>
            <a:pPr marL="363538" indent="-363538"/>
            <a:r>
              <a:rPr lang="sl-SI" sz="2200" dirty="0">
                <a:latin typeface="Arial" panose="020B0604020202020204" pitchFamily="34" charset="0"/>
                <a:cs typeface="Arial" panose="020B0604020202020204" pitchFamily="34" charset="0"/>
              </a:rPr>
              <a:t>Predelava kmetijskih proizvodov v kmetijske proizvode pomeni vsak postopek na kmetijskem proizvodu, po katerem proizvod ostane kmetijski proizvod, razen postopkov, potrebnih za pripravo živalskega ali rastlinskega proizvoda za prvo prodajo. </a:t>
            </a:r>
          </a:p>
          <a:p>
            <a:pPr>
              <a:buFontTx/>
              <a:buChar char="-"/>
            </a:pPr>
            <a:endParaRPr lang="sl-SI" sz="2200" dirty="0">
              <a:latin typeface="Arial" panose="020B0604020202020204" pitchFamily="34" charset="0"/>
              <a:cs typeface="Arial" panose="020B0604020202020204" pitchFamily="34" charset="0"/>
            </a:endParaRPr>
          </a:p>
          <a:p>
            <a:pPr marL="363538" indent="-363538"/>
            <a:r>
              <a:rPr lang="sl-SI" sz="2200" dirty="0">
                <a:latin typeface="Arial" panose="020B0604020202020204" pitchFamily="34" charset="0"/>
                <a:cs typeface="Arial" panose="020B0604020202020204" pitchFamily="34" charset="0"/>
              </a:rPr>
              <a:t>Kot predelava kmetijskih proizvodov v kmetijske proizvode se štejejo zlasti: rezanje sadja in zelenjave, priprava kaše iz sadja in zelenjave, luščenje in mletje semen, postopek proizvodnje hmeljnih proizvodov v skladu s predpisom, ki ureja certificiranje pridelka hmelja, razen sušenja hmelja.</a:t>
            </a:r>
          </a:p>
          <a:p>
            <a:pPr marL="363538" indent="-363538"/>
            <a:endParaRPr lang="sl-SI" sz="2200" dirty="0">
              <a:latin typeface="Arial" panose="020B0604020202020204" pitchFamily="34" charset="0"/>
              <a:cs typeface="Arial" panose="020B0604020202020204" pitchFamily="34" charset="0"/>
            </a:endParaRPr>
          </a:p>
          <a:p>
            <a:pPr marL="363538" indent="-363538"/>
            <a:r>
              <a:rPr lang="sl-SI" sz="2200" dirty="0">
                <a:latin typeface="Arial" panose="020B0604020202020204" pitchFamily="34" charset="0"/>
                <a:cs typeface="Arial" panose="020B0604020202020204" pitchFamily="34" charset="0"/>
              </a:rPr>
              <a:t>Nekmetijski proizvodi: kakav, čokolada, testenine, kruh, peciva, sladice, juhe, sladoled, pivo, vermut.</a:t>
            </a: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8</a:t>
            </a:fld>
            <a:endParaRPr lang="sl-SI"/>
          </a:p>
        </p:txBody>
      </p:sp>
    </p:spTree>
    <p:extLst>
      <p:ext uri="{BB962C8B-B14F-4D97-AF65-F5344CB8AC3E}">
        <p14:creationId xmlns:p14="http://schemas.microsoft.com/office/powerpoint/2010/main" val="3453037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vidonja\Desktop\MKO\PPT\PPT1_-01-02.jpg"/>
          <p:cNvPicPr>
            <a:picLocks noChangeAspect="1" noChangeArrowheads="1"/>
          </p:cNvPicPr>
          <p:nvPr/>
        </p:nvPicPr>
        <p:blipFill>
          <a:blip r:embed="rId2" cstate="print"/>
          <a:srcRect/>
          <a:stretch>
            <a:fillRect/>
          </a:stretch>
        </p:blipFill>
        <p:spPr bwMode="auto">
          <a:xfrm>
            <a:off x="0" y="4100"/>
            <a:ext cx="9144000" cy="6858001"/>
          </a:xfrm>
          <a:prstGeom prst="rect">
            <a:avLst/>
          </a:prstGeom>
          <a:noFill/>
        </p:spPr>
      </p:pic>
      <p:sp>
        <p:nvSpPr>
          <p:cNvPr id="2" name="Naslov 1"/>
          <p:cNvSpPr>
            <a:spLocks noGrp="1"/>
          </p:cNvSpPr>
          <p:nvPr>
            <p:ph type="title"/>
          </p:nvPr>
        </p:nvSpPr>
        <p:spPr>
          <a:xfrm>
            <a:off x="467544" y="260648"/>
            <a:ext cx="8064896" cy="432048"/>
          </a:xfrm>
        </p:spPr>
        <p:txBody>
          <a:bodyPr>
            <a:normAutofit/>
          </a:bodyPr>
          <a:lstStyle/>
          <a:p>
            <a:r>
              <a:rPr lang="pl-PL" sz="1800" b="1" dirty="0">
                <a:latin typeface="Arial" panose="020B0604020202020204" pitchFamily="34" charset="0"/>
                <a:cs typeface="Arial" panose="020B0604020202020204" pitchFamily="34" charset="0"/>
              </a:rPr>
              <a:t>Trženje</a:t>
            </a:r>
            <a:endParaRPr lang="sl-SI" sz="1800" b="1" dirty="0">
              <a:latin typeface="Arial" panose="020B0604020202020204" pitchFamily="34" charset="0"/>
              <a:cs typeface="Arial" panose="020B0604020202020204" pitchFamily="34" charset="0"/>
            </a:endParaRPr>
          </a:p>
        </p:txBody>
      </p:sp>
      <p:sp>
        <p:nvSpPr>
          <p:cNvPr id="3" name="Ograda vsebine 2"/>
          <p:cNvSpPr>
            <a:spLocks noGrp="1"/>
          </p:cNvSpPr>
          <p:nvPr>
            <p:ph idx="1"/>
          </p:nvPr>
        </p:nvSpPr>
        <p:spPr>
          <a:xfrm>
            <a:off x="251520" y="953344"/>
            <a:ext cx="8784976" cy="5644007"/>
          </a:xfrm>
        </p:spPr>
        <p:txBody>
          <a:bodyPr>
            <a:noAutofit/>
          </a:bodyPr>
          <a:lstStyle/>
          <a:p>
            <a:pPr marL="0" indent="0">
              <a:buNone/>
            </a:pPr>
            <a:r>
              <a:rPr lang="sl-SI" sz="2200" u="sng" dirty="0">
                <a:latin typeface="Arial" panose="020B0604020202020204" pitchFamily="34" charset="0"/>
                <a:cs typeface="Arial" panose="020B0604020202020204" pitchFamily="34" charset="0"/>
              </a:rPr>
              <a:t>Trženje</a:t>
            </a:r>
            <a:r>
              <a:rPr lang="sl-SI" sz="2200" dirty="0">
                <a:latin typeface="Arial" panose="020B0604020202020204" pitchFamily="34" charset="0"/>
                <a:cs typeface="Arial" panose="020B0604020202020204" pitchFamily="34" charset="0"/>
              </a:rPr>
              <a:t> kmetijskih proizvodov pomeni:</a:t>
            </a:r>
          </a:p>
          <a:p>
            <a:pPr>
              <a:buFontTx/>
              <a:buChar char="-"/>
            </a:pPr>
            <a:r>
              <a:rPr lang="sl-SI" sz="2200" dirty="0">
                <a:latin typeface="Arial" panose="020B0604020202020204" pitchFamily="34" charset="0"/>
                <a:cs typeface="Arial" panose="020B0604020202020204" pitchFamily="34" charset="0"/>
              </a:rPr>
              <a:t>imeti na zalogi ali razstavljati z namenom prodaje, </a:t>
            </a:r>
          </a:p>
          <a:p>
            <a:pPr>
              <a:buFontTx/>
              <a:buChar char="-"/>
            </a:pPr>
            <a:r>
              <a:rPr lang="sl-SI" sz="2200" dirty="0">
                <a:latin typeface="Arial" panose="020B0604020202020204" pitchFamily="34" charset="0"/>
                <a:cs typeface="Arial" panose="020B0604020202020204" pitchFamily="34" charset="0"/>
              </a:rPr>
              <a:t>ponujati za prodajo, </a:t>
            </a:r>
          </a:p>
          <a:p>
            <a:pPr>
              <a:buFontTx/>
              <a:buChar char="-"/>
            </a:pPr>
            <a:r>
              <a:rPr lang="sl-SI" sz="2200" dirty="0">
                <a:latin typeface="Arial" panose="020B0604020202020204" pitchFamily="34" charset="0"/>
                <a:cs typeface="Arial" panose="020B0604020202020204" pitchFamily="34" charset="0"/>
              </a:rPr>
              <a:t>dobavljati ali na kateri koli drug način dajati na trg, </a:t>
            </a:r>
          </a:p>
          <a:p>
            <a:pPr>
              <a:buFontTx/>
              <a:buChar char="-"/>
            </a:pPr>
            <a:r>
              <a:rPr lang="sl-SI" sz="2200" dirty="0">
                <a:latin typeface="Arial" panose="020B0604020202020204" pitchFamily="34" charset="0"/>
                <a:cs typeface="Arial" panose="020B0604020202020204" pitchFamily="34" charset="0"/>
              </a:rPr>
              <a:t>razen prve prodaje primarnega proizvajalca prodajnemu posredniku ali predelovalcu ter vse dejavnosti, s katerimi se proizvod pripravi za tako prvo prodajo.</a:t>
            </a:r>
          </a:p>
          <a:p>
            <a:pPr marL="0" indent="0">
              <a:buNone/>
            </a:pPr>
            <a:r>
              <a:rPr lang="sl-SI" sz="2200" dirty="0">
                <a:latin typeface="Arial" panose="020B0604020202020204" pitchFamily="34" charset="0"/>
                <a:cs typeface="Arial" panose="020B0604020202020204" pitchFamily="34" charset="0"/>
              </a:rPr>
              <a:t> </a:t>
            </a:r>
          </a:p>
          <a:p>
            <a:pPr marL="363538" indent="-363538"/>
            <a:r>
              <a:rPr lang="sl-SI" sz="2200" dirty="0">
                <a:latin typeface="Arial" panose="020B0604020202020204" pitchFamily="34" charset="0"/>
                <a:cs typeface="Arial" panose="020B0604020202020204" pitchFamily="34" charset="0"/>
              </a:rPr>
              <a:t>Naložbe v trženje kmetijskih proizvodov se nanašajo na:</a:t>
            </a:r>
          </a:p>
          <a:p>
            <a:pPr>
              <a:buFontTx/>
              <a:buChar char="-"/>
            </a:pPr>
            <a:r>
              <a:rPr lang="sl-SI" sz="2200" dirty="0">
                <a:latin typeface="Arial" panose="020B0604020202020204" pitchFamily="34" charset="0"/>
                <a:cs typeface="Arial" panose="020B0604020202020204" pitchFamily="34" charset="0"/>
              </a:rPr>
              <a:t>kmetijske proizvode upravičenca, ki mora biti vpisan v RKG. Če je upravičenec zadruga ali organizacija proizvajalcev, se upoštevajo kmetijski proizvodi članov, ki so vpisani v RKG. Priloži se seznam članov zadruge, katerih proizvodi se bodo tržili,</a:t>
            </a:r>
          </a:p>
          <a:p>
            <a:pPr>
              <a:buFontTx/>
              <a:buChar char="-"/>
            </a:pPr>
            <a:r>
              <a:rPr lang="sl-SI" sz="2200" dirty="0">
                <a:latin typeface="Arial" panose="020B0604020202020204" pitchFamily="34" charset="0"/>
                <a:cs typeface="Arial" panose="020B0604020202020204" pitchFamily="34" charset="0"/>
              </a:rPr>
              <a:t>predelane kmetijske proizvode iz lastne predelave upravičenca.</a:t>
            </a: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a:p>
            <a:pPr marL="0" indent="0">
              <a:buNone/>
            </a:pPr>
            <a:endParaRPr lang="sl-SI" sz="2200" dirty="0">
              <a:latin typeface="Arial" panose="020B0604020202020204" pitchFamily="34" charset="0"/>
              <a:cs typeface="Arial" panose="020B0604020202020204" pitchFamily="34" charset="0"/>
            </a:endParaRPr>
          </a:p>
        </p:txBody>
      </p:sp>
      <p:sp>
        <p:nvSpPr>
          <p:cNvPr id="5" name="Ograda številke diapozitiva 4"/>
          <p:cNvSpPr>
            <a:spLocks noGrp="1"/>
          </p:cNvSpPr>
          <p:nvPr>
            <p:ph type="sldNum" sz="quarter" idx="12"/>
          </p:nvPr>
        </p:nvSpPr>
        <p:spPr/>
        <p:txBody>
          <a:bodyPr/>
          <a:lstStyle/>
          <a:p>
            <a:fld id="{55814627-7412-4605-A2B8-6A8F5ECD08B1}" type="slidenum">
              <a:rPr lang="sl-SI" smtClean="0"/>
              <a:pPr/>
              <a:t>9</a:t>
            </a:fld>
            <a:endParaRPr lang="sl-SI"/>
          </a:p>
        </p:txBody>
      </p:sp>
    </p:spTree>
    <p:extLst>
      <p:ext uri="{BB962C8B-B14F-4D97-AF65-F5344CB8AC3E}">
        <p14:creationId xmlns:p14="http://schemas.microsoft.com/office/powerpoint/2010/main" val="2774782855"/>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6958</TotalTime>
  <Words>6590</Words>
  <Application>Microsoft Office PowerPoint</Application>
  <PresentationFormat>Diaprojekcija na zaslonu (4:3)</PresentationFormat>
  <Paragraphs>593</Paragraphs>
  <Slides>59</Slides>
  <Notes>14</Notes>
  <HiddenSlides>0</HiddenSlides>
  <MMClips>0</MMClips>
  <ScaleCrop>false</ScaleCrop>
  <HeadingPairs>
    <vt:vector size="8" baseType="variant">
      <vt:variant>
        <vt:lpstr>Uporabljene pisave</vt:lpstr>
      </vt:variant>
      <vt:variant>
        <vt:i4>2</vt:i4>
      </vt:variant>
      <vt:variant>
        <vt:lpstr>Tema</vt:lpstr>
      </vt:variant>
      <vt:variant>
        <vt:i4>1</vt:i4>
      </vt:variant>
      <vt:variant>
        <vt:lpstr>Vdelani OLE strežniki</vt:lpstr>
      </vt:variant>
      <vt:variant>
        <vt:i4>1</vt:i4>
      </vt:variant>
      <vt:variant>
        <vt:lpstr>Naslovi diapozitivov</vt:lpstr>
      </vt:variant>
      <vt:variant>
        <vt:i4>59</vt:i4>
      </vt:variant>
    </vt:vector>
  </HeadingPairs>
  <TitlesOfParts>
    <vt:vector size="63" baseType="lpstr">
      <vt:lpstr>Arial</vt:lpstr>
      <vt:lpstr>Calibri</vt:lpstr>
      <vt:lpstr>Officeova tema</vt:lpstr>
      <vt:lpstr>Document</vt:lpstr>
      <vt:lpstr>5. Javni razpis za podukrep 4.2  Podpora za naložbe v predelavo, trženje oziroma razvoj kmetijskih proizvodov za leto 2019</vt:lpstr>
      <vt:lpstr>Objava javnega razpisa </vt:lpstr>
      <vt:lpstr>Struktura javnega razpisa </vt:lpstr>
      <vt:lpstr>Struktura javnega razpisa </vt:lpstr>
      <vt:lpstr>Struktura javnega razpisa </vt:lpstr>
      <vt:lpstr>Pravne podlage </vt:lpstr>
      <vt:lpstr>Državne pomoči </vt:lpstr>
      <vt:lpstr>Predelava</vt:lpstr>
      <vt:lpstr>Trženje</vt:lpstr>
      <vt:lpstr>Trženje</vt:lpstr>
      <vt:lpstr>Trženje</vt:lpstr>
      <vt:lpstr>Gradnja</vt:lpstr>
      <vt:lpstr>Gradnja</vt:lpstr>
      <vt:lpstr>Oprema</vt:lpstr>
      <vt:lpstr>Upravičenci</vt:lpstr>
      <vt:lpstr>Upravičenci</vt:lpstr>
      <vt:lpstr>Upravičenci</vt:lpstr>
      <vt:lpstr>Velikost naložbe</vt:lpstr>
      <vt:lpstr>Upravičene naložbe</vt:lpstr>
      <vt:lpstr>Upravičene naložbe</vt:lpstr>
      <vt:lpstr>Povečanje okoljske učinkovitosti</vt:lpstr>
      <vt:lpstr>Naložbe v proizvodnjo električne in toplotne energije </vt:lpstr>
      <vt:lpstr>Naložbe v proizvodnjo električne in toplotne energije </vt:lpstr>
      <vt:lpstr>Dokazovanje učinkovite rabe energije</vt:lpstr>
      <vt:lpstr>Izvajanje naložbe pred oddajo vloge </vt:lpstr>
      <vt:lpstr>Upravičeni stroški</vt:lpstr>
      <vt:lpstr>Upravičeni splošni stroški</vt:lpstr>
      <vt:lpstr>Opredelitev višine stroškov</vt:lpstr>
      <vt:lpstr>Opredelitev višine stroškov</vt:lpstr>
      <vt:lpstr>Neupravičeni stroški</vt:lpstr>
      <vt:lpstr>Obseg dela</vt:lpstr>
      <vt:lpstr>Drugi pogoji</vt:lpstr>
      <vt:lpstr>Prispevek v naravi</vt:lpstr>
      <vt:lpstr>Presoja vpliva na okolje </vt:lpstr>
      <vt:lpstr>Lastnina nepremičnine</vt:lpstr>
      <vt:lpstr>Finančna konstrukcija, predplačila </vt:lpstr>
      <vt:lpstr>Izjava o dodeljenih sredstvih</vt:lpstr>
      <vt:lpstr>Del naložbe, delno sofinanciranje</vt:lpstr>
      <vt:lpstr>Poslovni načrt</vt:lpstr>
      <vt:lpstr>Merila</vt:lpstr>
      <vt:lpstr>Merila</vt:lpstr>
      <vt:lpstr>Merila</vt:lpstr>
      <vt:lpstr>Merila</vt:lpstr>
      <vt:lpstr>Merila</vt:lpstr>
      <vt:lpstr>Merila</vt:lpstr>
      <vt:lpstr>Obvezne priloge k vlogi, dokazila na elektronskem nosilcu</vt:lpstr>
      <vt:lpstr>Delež javne podpore</vt:lpstr>
      <vt:lpstr>Delež javne podpore</vt:lpstr>
      <vt:lpstr>Delež javne podpore</vt:lpstr>
      <vt:lpstr>Dodeljena pomoč</vt:lpstr>
      <vt:lpstr>Diskontiranje javne podpore</vt:lpstr>
      <vt:lpstr>Označevanje</vt:lpstr>
      <vt:lpstr>Zahtevki</vt:lpstr>
      <vt:lpstr>Zahtevki</vt:lpstr>
      <vt:lpstr>Dokazila ob vložitvi zahtevka za izplačilo sredstev</vt:lpstr>
      <vt:lpstr>Dokazila ob vložitvi zahtevka za izplačilo sredstev</vt:lpstr>
      <vt:lpstr>Zaključek naložbe</vt:lpstr>
      <vt:lpstr>Obveznosti </vt:lpstr>
      <vt:lpstr>Obveznosti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Diapozitiv 1</dc:title>
  <dc:creator>vidonja</dc:creator>
  <cp:lastModifiedBy>Robert Peklaj</cp:lastModifiedBy>
  <cp:revision>951</cp:revision>
  <cp:lastPrinted>2018-05-28T13:26:50Z</cp:lastPrinted>
  <dcterms:created xsi:type="dcterms:W3CDTF">2013-07-08T19:32:47Z</dcterms:created>
  <dcterms:modified xsi:type="dcterms:W3CDTF">2019-07-17T07:17:11Z</dcterms:modified>
</cp:coreProperties>
</file>