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2" r:id="rId4"/>
    <p:sldId id="279" r:id="rId5"/>
    <p:sldId id="301" r:id="rId6"/>
    <p:sldId id="297" r:id="rId7"/>
    <p:sldId id="292" r:id="rId8"/>
    <p:sldId id="305" r:id="rId9"/>
    <p:sldId id="306" r:id="rId10"/>
    <p:sldId id="307" r:id="rId11"/>
    <p:sldId id="277" r:id="rId12"/>
    <p:sldId id="308" r:id="rId13"/>
    <p:sldId id="309" r:id="rId14"/>
    <p:sldId id="310" r:id="rId15"/>
    <p:sldId id="262" r:id="rId16"/>
    <p:sldId id="312" r:id="rId17"/>
    <p:sldId id="313" r:id="rId18"/>
    <p:sldId id="317" r:id="rId19"/>
    <p:sldId id="318" r:id="rId20"/>
    <p:sldId id="295" r:id="rId21"/>
    <p:sldId id="268" r:id="rId22"/>
    <p:sldId id="267" r:id="rId23"/>
    <p:sldId id="263" r:id="rId24"/>
    <p:sldId id="271" r:id="rId25"/>
    <p:sldId id="264" r:id="rId26"/>
    <p:sldId id="266" r:id="rId27"/>
    <p:sldId id="265" r:id="rId28"/>
    <p:sldId id="272" r:id="rId29"/>
    <p:sldId id="273" r:id="rId30"/>
    <p:sldId id="270" r:id="rId31"/>
    <p:sldId id="274" r:id="rId32"/>
    <p:sldId id="282" r:id="rId33"/>
    <p:sldId id="283" r:id="rId34"/>
    <p:sldId id="300" r:id="rId35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615A"/>
    <a:srgbClr val="FFFFFF"/>
    <a:srgbClr val="F1DFF0"/>
    <a:srgbClr val="DFB7DC"/>
    <a:srgbClr val="E9EBD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0D7A6-8349-457D-BD56-AECC03ACB88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9F1AC28-DC16-43BA-860C-6AA938A92157}">
      <dgm:prSet custT="1"/>
      <dgm:spPr/>
      <dgm:t>
        <a:bodyPr/>
        <a:lstStyle/>
        <a:p>
          <a:r>
            <a:rPr lang="sl-SI" sz="2800" dirty="0"/>
            <a:t>Učinkovitejši administrativni nadzor pri intervencijah kmetijske politike</a:t>
          </a:r>
          <a:endParaRPr lang="en-US" sz="2800" dirty="0"/>
        </a:p>
      </dgm:t>
    </dgm:pt>
    <dgm:pt modelId="{F8B09BE3-A2B1-4496-AD52-2C3637A963DD}" type="parTrans" cxnId="{850F88FA-9FFF-49EC-AD2F-A6458AB3A8CD}">
      <dgm:prSet/>
      <dgm:spPr/>
      <dgm:t>
        <a:bodyPr/>
        <a:lstStyle/>
        <a:p>
          <a:endParaRPr lang="en-US" sz="1400"/>
        </a:p>
      </dgm:t>
    </dgm:pt>
    <dgm:pt modelId="{F9B59E8A-15A8-4E90-9A7F-BAA2CD6CBF28}" type="sibTrans" cxnId="{850F88FA-9FFF-49EC-AD2F-A6458AB3A8CD}">
      <dgm:prSet/>
      <dgm:spPr/>
      <dgm:t>
        <a:bodyPr/>
        <a:lstStyle/>
        <a:p>
          <a:endParaRPr lang="en-US" sz="1400"/>
        </a:p>
      </dgm:t>
    </dgm:pt>
    <dgm:pt modelId="{5E032BBD-683B-401E-B79F-55621B82D935}">
      <dgm:prSet custT="1"/>
      <dgm:spPr/>
      <dgm:t>
        <a:bodyPr/>
        <a:lstStyle/>
        <a:p>
          <a:r>
            <a:rPr lang="sl-SI" sz="2800" dirty="0"/>
            <a:t>Povečanje števila slovenskih živali v klavnicah</a:t>
          </a:r>
          <a:endParaRPr lang="en-US" sz="2800" dirty="0"/>
        </a:p>
      </dgm:t>
    </dgm:pt>
    <dgm:pt modelId="{085FF8AC-F1A6-4B8B-948D-2E025EEF7C65}" type="parTrans" cxnId="{CBD124F2-ABE8-4F14-9DAA-F4A2A826622C}">
      <dgm:prSet/>
      <dgm:spPr/>
      <dgm:t>
        <a:bodyPr/>
        <a:lstStyle/>
        <a:p>
          <a:endParaRPr lang="en-US" sz="1400"/>
        </a:p>
      </dgm:t>
    </dgm:pt>
    <dgm:pt modelId="{C60CCC1A-43DE-43EF-A1D4-064381E71AF4}" type="sibTrans" cxnId="{CBD124F2-ABE8-4F14-9DAA-F4A2A826622C}">
      <dgm:prSet/>
      <dgm:spPr/>
      <dgm:t>
        <a:bodyPr/>
        <a:lstStyle/>
        <a:p>
          <a:endParaRPr lang="en-US" sz="1400"/>
        </a:p>
      </dgm:t>
    </dgm:pt>
    <dgm:pt modelId="{21B0155D-0BE6-4557-87FE-9357031807B2}">
      <dgm:prSet custT="1"/>
      <dgm:spPr/>
      <dgm:t>
        <a:bodyPr/>
        <a:lstStyle/>
        <a:p>
          <a:r>
            <a:rPr lang="sl-SI" sz="2800" dirty="0"/>
            <a:t>Korak proti masnim bilancam</a:t>
          </a:r>
          <a:endParaRPr lang="en-US" sz="2800" dirty="0"/>
        </a:p>
      </dgm:t>
    </dgm:pt>
    <dgm:pt modelId="{1A652D3F-6194-448C-BF44-F01A4268835E}" type="parTrans" cxnId="{F9D4249F-82F6-4421-B44A-E9064F84A868}">
      <dgm:prSet/>
      <dgm:spPr/>
      <dgm:t>
        <a:bodyPr/>
        <a:lstStyle/>
        <a:p>
          <a:endParaRPr lang="en-US" sz="1400"/>
        </a:p>
      </dgm:t>
    </dgm:pt>
    <dgm:pt modelId="{DCB302A7-7F7F-4CDA-9777-C44F40B67BA1}" type="sibTrans" cxnId="{F9D4249F-82F6-4421-B44A-E9064F84A868}">
      <dgm:prSet/>
      <dgm:spPr/>
      <dgm:t>
        <a:bodyPr/>
        <a:lstStyle/>
        <a:p>
          <a:endParaRPr lang="en-US" sz="1400"/>
        </a:p>
      </dgm:t>
    </dgm:pt>
    <dgm:pt modelId="{462B1AE9-EF5F-470C-85C4-6E962A7956FA}">
      <dgm:prSet custT="1"/>
      <dgm:spPr/>
      <dgm:t>
        <a:bodyPr/>
        <a:lstStyle/>
        <a:p>
          <a:r>
            <a:rPr lang="sl-SI" sz="2800" dirty="0"/>
            <a:t>Večja učinkovitost obvladovanja situacije ob izbruhu kužnih bolezni</a:t>
          </a:r>
          <a:endParaRPr lang="en-US" sz="2800" dirty="0"/>
        </a:p>
      </dgm:t>
    </dgm:pt>
    <dgm:pt modelId="{EBBF5608-389D-4ECD-8A1C-B2A2FC25B746}" type="parTrans" cxnId="{1874DB34-3F85-4AD7-9497-BCB870994C71}">
      <dgm:prSet/>
      <dgm:spPr/>
      <dgm:t>
        <a:bodyPr/>
        <a:lstStyle/>
        <a:p>
          <a:endParaRPr lang="en-US" sz="1400"/>
        </a:p>
      </dgm:t>
    </dgm:pt>
    <dgm:pt modelId="{24B49DA7-10AF-4BC7-8ACD-F45CE3444D5D}" type="sibTrans" cxnId="{1874DB34-3F85-4AD7-9497-BCB870994C71}">
      <dgm:prSet/>
      <dgm:spPr/>
      <dgm:t>
        <a:bodyPr/>
        <a:lstStyle/>
        <a:p>
          <a:endParaRPr lang="en-US" sz="1400"/>
        </a:p>
      </dgm:t>
    </dgm:pt>
    <dgm:pt modelId="{67EBC348-DAC5-44FE-A1C6-3680466608F9}" type="pres">
      <dgm:prSet presAssocID="{21D0D7A6-8349-457D-BD56-AECC03ACB883}" presName="vert0" presStyleCnt="0">
        <dgm:presLayoutVars>
          <dgm:dir/>
          <dgm:animOne val="branch"/>
          <dgm:animLvl val="lvl"/>
        </dgm:presLayoutVars>
      </dgm:prSet>
      <dgm:spPr/>
    </dgm:pt>
    <dgm:pt modelId="{FED6DC33-37C1-45CB-B659-76AFBDAD522E}" type="pres">
      <dgm:prSet presAssocID="{E9F1AC28-DC16-43BA-860C-6AA938A92157}" presName="thickLine" presStyleLbl="alignNode1" presStyleIdx="0" presStyleCnt="4"/>
      <dgm:spPr/>
    </dgm:pt>
    <dgm:pt modelId="{5017587B-E706-461B-BC2D-0112D74C6719}" type="pres">
      <dgm:prSet presAssocID="{E9F1AC28-DC16-43BA-860C-6AA938A92157}" presName="horz1" presStyleCnt="0"/>
      <dgm:spPr/>
    </dgm:pt>
    <dgm:pt modelId="{1BFAE972-B93B-4D85-AACD-F2B7A0FC1820}" type="pres">
      <dgm:prSet presAssocID="{E9F1AC28-DC16-43BA-860C-6AA938A92157}" presName="tx1" presStyleLbl="revTx" presStyleIdx="0" presStyleCnt="4"/>
      <dgm:spPr/>
    </dgm:pt>
    <dgm:pt modelId="{8B55DC24-F8A1-4668-B520-32FE4407ACAA}" type="pres">
      <dgm:prSet presAssocID="{E9F1AC28-DC16-43BA-860C-6AA938A92157}" presName="vert1" presStyleCnt="0"/>
      <dgm:spPr/>
    </dgm:pt>
    <dgm:pt modelId="{3FD41371-B7FD-453D-840A-15AD62C406C4}" type="pres">
      <dgm:prSet presAssocID="{5E032BBD-683B-401E-B79F-55621B82D935}" presName="thickLine" presStyleLbl="alignNode1" presStyleIdx="1" presStyleCnt="4"/>
      <dgm:spPr/>
    </dgm:pt>
    <dgm:pt modelId="{124E9136-29F2-4EC7-BD51-A25D83C490E1}" type="pres">
      <dgm:prSet presAssocID="{5E032BBD-683B-401E-B79F-55621B82D935}" presName="horz1" presStyleCnt="0"/>
      <dgm:spPr/>
    </dgm:pt>
    <dgm:pt modelId="{81F2B0F1-704F-4502-BD15-D6681C751B9B}" type="pres">
      <dgm:prSet presAssocID="{5E032BBD-683B-401E-B79F-55621B82D935}" presName="tx1" presStyleLbl="revTx" presStyleIdx="1" presStyleCnt="4"/>
      <dgm:spPr/>
    </dgm:pt>
    <dgm:pt modelId="{6D0D3DB7-113B-4FE1-BC6D-63A62DB800FE}" type="pres">
      <dgm:prSet presAssocID="{5E032BBD-683B-401E-B79F-55621B82D935}" presName="vert1" presStyleCnt="0"/>
      <dgm:spPr/>
    </dgm:pt>
    <dgm:pt modelId="{F09F96C9-84C6-436C-B576-045325D77B23}" type="pres">
      <dgm:prSet presAssocID="{21B0155D-0BE6-4557-87FE-9357031807B2}" presName="thickLine" presStyleLbl="alignNode1" presStyleIdx="2" presStyleCnt="4"/>
      <dgm:spPr/>
    </dgm:pt>
    <dgm:pt modelId="{B6FE68E7-CE79-4FE9-91EB-9C0F7B2190AA}" type="pres">
      <dgm:prSet presAssocID="{21B0155D-0BE6-4557-87FE-9357031807B2}" presName="horz1" presStyleCnt="0"/>
      <dgm:spPr/>
    </dgm:pt>
    <dgm:pt modelId="{DA84CD6B-F491-43BA-8A17-E5E72A72DEDB}" type="pres">
      <dgm:prSet presAssocID="{21B0155D-0BE6-4557-87FE-9357031807B2}" presName="tx1" presStyleLbl="revTx" presStyleIdx="2" presStyleCnt="4"/>
      <dgm:spPr/>
    </dgm:pt>
    <dgm:pt modelId="{BDFB6E09-57E8-4498-98E8-418F868519F8}" type="pres">
      <dgm:prSet presAssocID="{21B0155D-0BE6-4557-87FE-9357031807B2}" presName="vert1" presStyleCnt="0"/>
      <dgm:spPr/>
    </dgm:pt>
    <dgm:pt modelId="{C7801910-7748-4592-9A46-861FD957132D}" type="pres">
      <dgm:prSet presAssocID="{462B1AE9-EF5F-470C-85C4-6E962A7956FA}" presName="thickLine" presStyleLbl="alignNode1" presStyleIdx="3" presStyleCnt="4"/>
      <dgm:spPr/>
    </dgm:pt>
    <dgm:pt modelId="{A142C802-0C38-4E77-885F-4740EF6E2DDC}" type="pres">
      <dgm:prSet presAssocID="{462B1AE9-EF5F-470C-85C4-6E962A7956FA}" presName="horz1" presStyleCnt="0"/>
      <dgm:spPr/>
    </dgm:pt>
    <dgm:pt modelId="{E8672C1F-76D7-4470-B8B3-3D499285790A}" type="pres">
      <dgm:prSet presAssocID="{462B1AE9-EF5F-470C-85C4-6E962A7956FA}" presName="tx1" presStyleLbl="revTx" presStyleIdx="3" presStyleCnt="4"/>
      <dgm:spPr/>
    </dgm:pt>
    <dgm:pt modelId="{00BAE54B-E2A2-4D43-8A41-D8C4A68E939D}" type="pres">
      <dgm:prSet presAssocID="{462B1AE9-EF5F-470C-85C4-6E962A7956FA}" presName="vert1" presStyleCnt="0"/>
      <dgm:spPr/>
    </dgm:pt>
  </dgm:ptLst>
  <dgm:cxnLst>
    <dgm:cxn modelId="{96055B32-8354-4FC9-BCB6-F104ACF10433}" type="presOf" srcId="{E9F1AC28-DC16-43BA-860C-6AA938A92157}" destId="{1BFAE972-B93B-4D85-AACD-F2B7A0FC1820}" srcOrd="0" destOrd="0" presId="urn:microsoft.com/office/officeart/2008/layout/LinedList"/>
    <dgm:cxn modelId="{1874DB34-3F85-4AD7-9497-BCB870994C71}" srcId="{21D0D7A6-8349-457D-BD56-AECC03ACB883}" destId="{462B1AE9-EF5F-470C-85C4-6E962A7956FA}" srcOrd="3" destOrd="0" parTransId="{EBBF5608-389D-4ECD-8A1C-B2A2FC25B746}" sibTransId="{24B49DA7-10AF-4BC7-8ACD-F45CE3444D5D}"/>
    <dgm:cxn modelId="{F2810D3B-7B87-4F8D-A94C-04D41C18F4D8}" type="presOf" srcId="{462B1AE9-EF5F-470C-85C4-6E962A7956FA}" destId="{E8672C1F-76D7-4470-B8B3-3D499285790A}" srcOrd="0" destOrd="0" presId="urn:microsoft.com/office/officeart/2008/layout/LinedList"/>
    <dgm:cxn modelId="{393F2B3B-42B8-4528-AE9E-981DD1DF388A}" type="presOf" srcId="{5E032BBD-683B-401E-B79F-55621B82D935}" destId="{81F2B0F1-704F-4502-BD15-D6681C751B9B}" srcOrd="0" destOrd="0" presId="urn:microsoft.com/office/officeart/2008/layout/LinedList"/>
    <dgm:cxn modelId="{53D5714F-1E6F-4B02-8DF3-05AB1E1D5613}" type="presOf" srcId="{21B0155D-0BE6-4557-87FE-9357031807B2}" destId="{DA84CD6B-F491-43BA-8A17-E5E72A72DEDB}" srcOrd="0" destOrd="0" presId="urn:microsoft.com/office/officeart/2008/layout/LinedList"/>
    <dgm:cxn modelId="{EF0E4780-9F8F-432E-AC76-B2904629175C}" type="presOf" srcId="{21D0D7A6-8349-457D-BD56-AECC03ACB883}" destId="{67EBC348-DAC5-44FE-A1C6-3680466608F9}" srcOrd="0" destOrd="0" presId="urn:microsoft.com/office/officeart/2008/layout/LinedList"/>
    <dgm:cxn modelId="{F9D4249F-82F6-4421-B44A-E9064F84A868}" srcId="{21D0D7A6-8349-457D-BD56-AECC03ACB883}" destId="{21B0155D-0BE6-4557-87FE-9357031807B2}" srcOrd="2" destOrd="0" parTransId="{1A652D3F-6194-448C-BF44-F01A4268835E}" sibTransId="{DCB302A7-7F7F-4CDA-9777-C44F40B67BA1}"/>
    <dgm:cxn modelId="{CBD124F2-ABE8-4F14-9DAA-F4A2A826622C}" srcId="{21D0D7A6-8349-457D-BD56-AECC03ACB883}" destId="{5E032BBD-683B-401E-B79F-55621B82D935}" srcOrd="1" destOrd="0" parTransId="{085FF8AC-F1A6-4B8B-948D-2E025EEF7C65}" sibTransId="{C60CCC1A-43DE-43EF-A1D4-064381E71AF4}"/>
    <dgm:cxn modelId="{850F88FA-9FFF-49EC-AD2F-A6458AB3A8CD}" srcId="{21D0D7A6-8349-457D-BD56-AECC03ACB883}" destId="{E9F1AC28-DC16-43BA-860C-6AA938A92157}" srcOrd="0" destOrd="0" parTransId="{F8B09BE3-A2B1-4496-AD52-2C3637A963DD}" sibTransId="{F9B59E8A-15A8-4E90-9A7F-BAA2CD6CBF28}"/>
    <dgm:cxn modelId="{C552B060-DD33-418F-9FD7-9F1E7EECA4BE}" type="presParOf" srcId="{67EBC348-DAC5-44FE-A1C6-3680466608F9}" destId="{FED6DC33-37C1-45CB-B659-76AFBDAD522E}" srcOrd="0" destOrd="0" presId="urn:microsoft.com/office/officeart/2008/layout/LinedList"/>
    <dgm:cxn modelId="{80818570-C716-44FB-AFA8-AF4731FFAD5E}" type="presParOf" srcId="{67EBC348-DAC5-44FE-A1C6-3680466608F9}" destId="{5017587B-E706-461B-BC2D-0112D74C6719}" srcOrd="1" destOrd="0" presId="urn:microsoft.com/office/officeart/2008/layout/LinedList"/>
    <dgm:cxn modelId="{E3486EBC-35D7-4268-B798-FB36B2000A2A}" type="presParOf" srcId="{5017587B-E706-461B-BC2D-0112D74C6719}" destId="{1BFAE972-B93B-4D85-AACD-F2B7A0FC1820}" srcOrd="0" destOrd="0" presId="urn:microsoft.com/office/officeart/2008/layout/LinedList"/>
    <dgm:cxn modelId="{8F6EDF25-8B18-4CFF-BE91-0F2E57F5AD3C}" type="presParOf" srcId="{5017587B-E706-461B-BC2D-0112D74C6719}" destId="{8B55DC24-F8A1-4668-B520-32FE4407ACAA}" srcOrd="1" destOrd="0" presId="urn:microsoft.com/office/officeart/2008/layout/LinedList"/>
    <dgm:cxn modelId="{6AD06227-5A1E-465E-A563-71DFBE12E495}" type="presParOf" srcId="{67EBC348-DAC5-44FE-A1C6-3680466608F9}" destId="{3FD41371-B7FD-453D-840A-15AD62C406C4}" srcOrd="2" destOrd="0" presId="urn:microsoft.com/office/officeart/2008/layout/LinedList"/>
    <dgm:cxn modelId="{1709E74D-807C-493F-A79C-C45637576051}" type="presParOf" srcId="{67EBC348-DAC5-44FE-A1C6-3680466608F9}" destId="{124E9136-29F2-4EC7-BD51-A25D83C490E1}" srcOrd="3" destOrd="0" presId="urn:microsoft.com/office/officeart/2008/layout/LinedList"/>
    <dgm:cxn modelId="{3F4367AD-0302-4BEB-BB52-5FDE8240A3ED}" type="presParOf" srcId="{124E9136-29F2-4EC7-BD51-A25D83C490E1}" destId="{81F2B0F1-704F-4502-BD15-D6681C751B9B}" srcOrd="0" destOrd="0" presId="urn:microsoft.com/office/officeart/2008/layout/LinedList"/>
    <dgm:cxn modelId="{85C9A121-9545-4947-BC1D-6E1D06A5BC40}" type="presParOf" srcId="{124E9136-29F2-4EC7-BD51-A25D83C490E1}" destId="{6D0D3DB7-113B-4FE1-BC6D-63A62DB800FE}" srcOrd="1" destOrd="0" presId="urn:microsoft.com/office/officeart/2008/layout/LinedList"/>
    <dgm:cxn modelId="{C773954B-85B9-4E24-AB6C-1CC46137A5BE}" type="presParOf" srcId="{67EBC348-DAC5-44FE-A1C6-3680466608F9}" destId="{F09F96C9-84C6-436C-B576-045325D77B23}" srcOrd="4" destOrd="0" presId="urn:microsoft.com/office/officeart/2008/layout/LinedList"/>
    <dgm:cxn modelId="{9E83EA1A-093F-496E-8FB7-2509EB2C317D}" type="presParOf" srcId="{67EBC348-DAC5-44FE-A1C6-3680466608F9}" destId="{B6FE68E7-CE79-4FE9-91EB-9C0F7B2190AA}" srcOrd="5" destOrd="0" presId="urn:microsoft.com/office/officeart/2008/layout/LinedList"/>
    <dgm:cxn modelId="{0E4CC18F-F466-4FBD-9A2B-7FEED7FE2B4C}" type="presParOf" srcId="{B6FE68E7-CE79-4FE9-91EB-9C0F7B2190AA}" destId="{DA84CD6B-F491-43BA-8A17-E5E72A72DEDB}" srcOrd="0" destOrd="0" presId="urn:microsoft.com/office/officeart/2008/layout/LinedList"/>
    <dgm:cxn modelId="{8E562697-7BDD-461F-8CC5-0253BC14246E}" type="presParOf" srcId="{B6FE68E7-CE79-4FE9-91EB-9C0F7B2190AA}" destId="{BDFB6E09-57E8-4498-98E8-418F868519F8}" srcOrd="1" destOrd="0" presId="urn:microsoft.com/office/officeart/2008/layout/LinedList"/>
    <dgm:cxn modelId="{6407821D-CD4A-4D7F-835C-B85D2D2933B0}" type="presParOf" srcId="{67EBC348-DAC5-44FE-A1C6-3680466608F9}" destId="{C7801910-7748-4592-9A46-861FD957132D}" srcOrd="6" destOrd="0" presId="urn:microsoft.com/office/officeart/2008/layout/LinedList"/>
    <dgm:cxn modelId="{98C16CAF-D92B-4862-96A8-AD8A9EEEAD0D}" type="presParOf" srcId="{67EBC348-DAC5-44FE-A1C6-3680466608F9}" destId="{A142C802-0C38-4E77-885F-4740EF6E2DDC}" srcOrd="7" destOrd="0" presId="urn:microsoft.com/office/officeart/2008/layout/LinedList"/>
    <dgm:cxn modelId="{3B29A006-6A9C-497F-BD4C-3A6DB5C6E1D5}" type="presParOf" srcId="{A142C802-0C38-4E77-885F-4740EF6E2DDC}" destId="{E8672C1F-76D7-4470-B8B3-3D499285790A}" srcOrd="0" destOrd="0" presId="urn:microsoft.com/office/officeart/2008/layout/LinedList"/>
    <dgm:cxn modelId="{02BB83EC-D1AE-4772-A12F-20A64DF66214}" type="presParOf" srcId="{A142C802-0C38-4E77-885F-4740EF6E2DDC}" destId="{00BAE54B-E2A2-4D43-8A41-D8C4A68E93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6DC33-37C1-45CB-B659-76AFBDAD522E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AE972-B93B-4D85-AACD-F2B7A0FC1820}">
      <dsp:nvSpPr>
        <dsp:cNvPr id="0" name=""/>
        <dsp:cNvSpPr/>
      </dsp:nvSpPr>
      <dsp:spPr>
        <a:xfrm>
          <a:off x="0" y="0"/>
          <a:ext cx="6900512" cy="108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Učinkovitejši administrativni nadzor pri intervencijah kmetijske politike</a:t>
          </a:r>
          <a:endParaRPr lang="en-US" sz="2800" kern="1200" dirty="0"/>
        </a:p>
      </dsp:txBody>
      <dsp:txXfrm>
        <a:off x="0" y="0"/>
        <a:ext cx="6900512" cy="1087654"/>
      </dsp:txXfrm>
    </dsp:sp>
    <dsp:sp modelId="{3FD41371-B7FD-453D-840A-15AD62C406C4}">
      <dsp:nvSpPr>
        <dsp:cNvPr id="0" name=""/>
        <dsp:cNvSpPr/>
      </dsp:nvSpPr>
      <dsp:spPr>
        <a:xfrm>
          <a:off x="0" y="108765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2B0F1-704F-4502-BD15-D6681C751B9B}">
      <dsp:nvSpPr>
        <dsp:cNvPr id="0" name=""/>
        <dsp:cNvSpPr/>
      </dsp:nvSpPr>
      <dsp:spPr>
        <a:xfrm>
          <a:off x="0" y="1087654"/>
          <a:ext cx="6900512" cy="108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Povečanje števila slovenskih živali v klavnicah</a:t>
          </a:r>
          <a:endParaRPr lang="en-US" sz="2800" kern="1200" dirty="0"/>
        </a:p>
      </dsp:txBody>
      <dsp:txXfrm>
        <a:off x="0" y="1087654"/>
        <a:ext cx="6900512" cy="1087654"/>
      </dsp:txXfrm>
    </dsp:sp>
    <dsp:sp modelId="{F09F96C9-84C6-436C-B576-045325D77B23}">
      <dsp:nvSpPr>
        <dsp:cNvPr id="0" name=""/>
        <dsp:cNvSpPr/>
      </dsp:nvSpPr>
      <dsp:spPr>
        <a:xfrm>
          <a:off x="0" y="217531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4CD6B-F491-43BA-8A17-E5E72A72DEDB}">
      <dsp:nvSpPr>
        <dsp:cNvPr id="0" name=""/>
        <dsp:cNvSpPr/>
      </dsp:nvSpPr>
      <dsp:spPr>
        <a:xfrm>
          <a:off x="0" y="2175309"/>
          <a:ext cx="6900512" cy="108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Korak proti masnim bilancam</a:t>
          </a:r>
          <a:endParaRPr lang="en-US" sz="2800" kern="1200" dirty="0"/>
        </a:p>
      </dsp:txBody>
      <dsp:txXfrm>
        <a:off x="0" y="2175309"/>
        <a:ext cx="6900512" cy="1087654"/>
      </dsp:txXfrm>
    </dsp:sp>
    <dsp:sp modelId="{C7801910-7748-4592-9A46-861FD957132D}">
      <dsp:nvSpPr>
        <dsp:cNvPr id="0" name=""/>
        <dsp:cNvSpPr/>
      </dsp:nvSpPr>
      <dsp:spPr>
        <a:xfrm>
          <a:off x="0" y="3262964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72C1F-76D7-4470-B8B3-3D499285790A}">
      <dsp:nvSpPr>
        <dsp:cNvPr id="0" name=""/>
        <dsp:cNvSpPr/>
      </dsp:nvSpPr>
      <dsp:spPr>
        <a:xfrm>
          <a:off x="0" y="3262964"/>
          <a:ext cx="6900512" cy="1087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Večja učinkovitost obvladovanja situacije ob izbruhu kužnih bolezni</a:t>
          </a:r>
          <a:endParaRPr lang="en-US" sz="2800" kern="1200" dirty="0"/>
        </a:p>
      </dsp:txBody>
      <dsp:txXfrm>
        <a:off x="0" y="3262964"/>
        <a:ext cx="6900512" cy="1087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F5FD57-2462-8D84-5BC6-75857D62F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FF72DB-9AC9-DC41-2563-0F8C53ABC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D143132-7D3C-AFF4-06A1-65CADA04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B52C-10F2-4ED5-8062-E40E1B5E5692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C30AF62-E425-7062-CCA2-9E385BCF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C4578DB-53C1-C056-D884-E6026DD1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994B-3FB8-4225-84F6-380ED9C522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978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A12A6F-9273-618E-5173-3879BF18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94C6E31-D1EC-5778-D65B-72AC975F5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44CD4C2-E09B-9DF0-85BB-CCAA8CA1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B52C-10F2-4ED5-8062-E40E1B5E5692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A1D951-FE2B-04AB-31D6-C87B2845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8CB2B90-71F0-639F-3B9D-611341FA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994B-3FB8-4225-84F6-380ED9C522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272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E893FBD-9987-892E-2361-22C965B3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F57514A-DBF9-C8D0-9A9B-DD27945D6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899D513-EDAA-2D12-0BE3-5951829D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B52C-10F2-4ED5-8062-E40E1B5E5692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4CD0296-279D-FF55-9E26-9ECF7297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3DCE4E4-BB5E-EB42-E829-72C5A6A1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994B-3FB8-4225-84F6-380ED9C522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70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C73DC6-61B0-8224-4B4C-16F98F8D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510DD7-5BCF-7D6B-275A-B95083430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8188B0-3DA3-BAEB-F6CC-507076DD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B52C-10F2-4ED5-8062-E40E1B5E5692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A40732-D47A-135E-BCB0-E10B6400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35C13D2-1286-0E48-82C1-25DB37E6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994B-3FB8-4225-84F6-380ED9C522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950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58C2F4-FD5C-632E-B42B-0737E3DF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F73104C-41E6-9A28-7A4B-EC33BB7E1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371C63-020B-E898-50E3-3071E05E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B52C-10F2-4ED5-8062-E40E1B5E5692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E157584-A82F-7830-4D51-7420EB3C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DBD7EDE-D3F4-C6DD-7299-D685FB85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994B-3FB8-4225-84F6-380ED9C522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681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2D45F-45D4-FAE2-1DA0-699821E5E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801B3A-8F79-9806-3EBD-77880C21A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01CD122-90B8-8175-F21D-74232A1E8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FD873FB-A6D2-9979-8CEF-DC7FE32D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B52C-10F2-4ED5-8062-E40E1B5E5692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F0963FE-2E72-B05F-25ED-DA20C23B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BD75C44-6758-E734-4BDF-887B4A7C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994B-3FB8-4225-84F6-380ED9C522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972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909B1E-3AB9-647B-63E1-5796AB0C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ECCC627-405E-CF91-9D53-1B4B3FB0A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7084F2B-B4D7-C715-1D2A-3C7B7FB87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BB19084-52AB-1740-7329-5F0D84043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044F585-6C57-5121-864F-AF70A1AA1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DB640AF-6113-6EA4-8099-FE4DF5C8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B52C-10F2-4ED5-8062-E40E1B5E5692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3838AB7-1AA7-3112-7BA9-A5CF17B8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EFB90EC-4212-126A-657D-BD53DCCB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994B-3FB8-4225-84F6-380ED9C522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56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FBD80E-5811-6421-8A92-5D1203A2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802B1DB-2D55-ED89-BB94-98A1B2A9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B52C-10F2-4ED5-8062-E40E1B5E5692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9492527-0DF2-E6D6-C8B2-149C83A9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D0DC767-A965-2F3E-9721-03D9E9D7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994B-3FB8-4225-84F6-380ED9C522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979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54318F4-C18F-8FB1-3D5E-BE5F0C9C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B52C-10F2-4ED5-8062-E40E1B5E5692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9A8B114-2FBA-65FB-BCDB-BC549D5E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1EF4529-1ACD-E1A0-01D2-DC908AD6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994B-3FB8-4225-84F6-380ED9C522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761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2B840C-980F-6E26-6CAB-C218AB67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A9A45C-0E88-DDED-671E-EE5919609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A7589D5-60EB-69E7-C478-DBF1CF3C9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656E8A0-75A7-4CEB-D6D2-47A09927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B52C-10F2-4ED5-8062-E40E1B5E5692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2151A3B-B2FA-D063-C9CD-78B6C57E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9FBC5D4-0A71-02E7-8B2E-19CE270E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994B-3FB8-4225-84F6-380ED9C522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87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96EE7-2507-8354-F2A1-25561110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631E931-D9D1-5ABB-B644-3140462E5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A4994A7-BCFF-5984-ADAE-8EDE1BA67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26CC664-C6E0-A117-C3DF-2AC1FE9C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B52C-10F2-4ED5-8062-E40E1B5E5692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11CBDFD-53CE-FF6D-1085-159677A1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79D684D-2FC2-0B7F-3E1C-EB0A1EE5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994B-3FB8-4225-84F6-380ED9C522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239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B6EF256-270E-64AD-4147-98D6FC60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A3ACC4A-38DD-A75C-B11E-D4AED3CC0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D1BE998-322E-7CEB-7A46-C28D6609A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B52C-10F2-4ED5-8062-E40E1B5E5692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18FD862-06E4-6E9B-4101-97BF10179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357C30-039A-F588-CEFD-F7BABD950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3994B-3FB8-4225-84F6-380ED9C522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322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040BC6-9054-9F73-2321-292C0C943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050" y="1314237"/>
            <a:ext cx="9144000" cy="2387600"/>
          </a:xfrm>
        </p:spPr>
        <p:txBody>
          <a:bodyPr>
            <a:normAutofit/>
          </a:bodyPr>
          <a:lstStyle/>
          <a:p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Sistem identifikacije in registracije prašičev: </a:t>
            </a:r>
            <a:b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800" dirty="0">
                <a:latin typeface="Arial" panose="020B0604020202020204" pitchFamily="34" charset="0"/>
                <a:cs typeface="Arial" panose="020B0604020202020204" pitchFamily="34" charset="0"/>
              </a:rPr>
              <a:t>1. 5. 2024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A20A73E-D188-1185-3C16-C3E030135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4046897"/>
            <a:ext cx="9144000" cy="739266"/>
          </a:xfrm>
        </p:spPr>
        <p:txBody>
          <a:bodyPr>
            <a:normAutofit/>
          </a:bodyPr>
          <a:lstStyle/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M. Drobnič, UVHVVR</a:t>
            </a:r>
          </a:p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15. 2. 2024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1F7EECF6-64D1-E4F9-EE48-4285AC56B06E}"/>
              </a:ext>
            </a:extLst>
          </p:cNvPr>
          <p:cNvSpPr/>
          <p:nvPr/>
        </p:nvSpPr>
        <p:spPr>
          <a:xfrm>
            <a:off x="533400" y="469900"/>
            <a:ext cx="11125200" cy="589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DC86CC2-EB3D-3226-BDBB-A8ED7862E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5339000"/>
            <a:ext cx="11049000" cy="100965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37A24EF-2DF9-0692-B84C-ED8FFDDEC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68" y="342463"/>
            <a:ext cx="1533525" cy="134429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6F25DFE-1236-4B70-724E-A9351C861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16" y="4644634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91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0B7FE96-B529-4957-87C3-234112FE8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56" y="151943"/>
            <a:ext cx="9221487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Izjema za nekomercialne obrate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825624"/>
            <a:ext cx="10515599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/>
              <a:t>Pogoji za izjemo: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sl-SI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sl-SI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izvajalec dejavnosti je fizična oseba;</a:t>
            </a:r>
            <a:endParaRPr lang="sl-S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buNone/>
            </a:pPr>
            <a:r>
              <a:rPr lang="sl-SI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sl-SI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izvajalec dejavnosti ima za rejo prašičev registriran le en obrat in redi skupaj največ pet prašičev letno v obdobju od 1. februarja do 31. januarja naslednjega leta;</a:t>
            </a:r>
            <a:endParaRPr lang="sl-S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buNone/>
            </a:pPr>
            <a:r>
              <a:rPr lang="sl-SI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sl-SI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prašiče redi izključno za lastno domačo porabo;</a:t>
            </a:r>
            <a:endParaRPr lang="sl-S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buNone/>
            </a:pPr>
            <a:r>
              <a:rPr lang="sl-SI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č) </a:t>
            </a:r>
            <a:r>
              <a:rPr lang="sl-SI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redi le eno kategorijo prašičev – kmečka reja prašičev;</a:t>
            </a:r>
            <a:endParaRPr lang="sl-S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buNone/>
            </a:pPr>
            <a:r>
              <a:rPr lang="sl-SI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sl-SI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izvaja razmnoževanja;</a:t>
            </a:r>
            <a:endParaRPr lang="sl-S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buNone/>
            </a:pPr>
            <a:r>
              <a:rPr lang="sl-SI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sl-SI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 urejen prostor za rejo prašičev;</a:t>
            </a:r>
            <a:endParaRPr lang="sl-S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buNone/>
            </a:pPr>
            <a:r>
              <a:rPr lang="sl-SI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 </a:t>
            </a:r>
            <a:r>
              <a:rPr lang="sl-SI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prašiče pridobi iz obratov v Sloveniji in</a:t>
            </a:r>
            <a:endParaRPr lang="sl-S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sl-SI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 </a:t>
            </a:r>
            <a:r>
              <a:rPr lang="sl-SI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prašiče premika le v klavnico za storitveni zakol za lastno porabo.</a:t>
            </a:r>
            <a:endParaRPr lang="sl-SI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  <a:p>
            <a:endParaRPr lang="sl-SI" dirty="0"/>
          </a:p>
        </p:txBody>
      </p:sp>
      <p:sp>
        <p:nvSpPr>
          <p:cNvPr id="5" name="AutoShape 4" descr="ZDRAVJE V VRT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9F2763D-6751-01D9-FF23-A8C967386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46" y="1400920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3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7065A27-360E-A323-6FB1-F278318B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03" y="0"/>
            <a:ext cx="7547270" cy="70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6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D4D21DF-7ACD-20A5-4418-43ADCB005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7" y="-4044499"/>
            <a:ext cx="10854246" cy="91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4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AFF9DD-EA40-25A6-6BA1-83E1948F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sl-SI" sz="4000">
                <a:solidFill>
                  <a:srgbClr val="FFFFFF"/>
                </a:solidFill>
              </a:rPr>
              <a:t>Dogodki v obratu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CE86D9-F8D5-CB1D-D583-FDFCC9347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/>
              <a:t>ODHODI</a:t>
            </a:r>
          </a:p>
          <a:p>
            <a:r>
              <a:rPr lang="sl-SI" sz="2000"/>
              <a:t>Odhod v drug obrat</a:t>
            </a:r>
          </a:p>
          <a:p>
            <a:r>
              <a:rPr lang="sl-SI" sz="2000"/>
              <a:t>Odhod v DČ EU/izvoz</a:t>
            </a:r>
          </a:p>
          <a:p>
            <a:r>
              <a:rPr lang="sl-SI" sz="2000"/>
              <a:t>Odhod v klavnico</a:t>
            </a:r>
          </a:p>
          <a:p>
            <a:r>
              <a:rPr lang="sl-SI" sz="2000"/>
              <a:t>Zakol na domu</a:t>
            </a:r>
          </a:p>
          <a:p>
            <a:r>
              <a:rPr lang="sl-SI" sz="2000"/>
              <a:t>Pogin</a:t>
            </a:r>
          </a:p>
          <a:p>
            <a:r>
              <a:rPr lang="sl-SI" sz="2000"/>
              <a:t>Kraja/izguba</a:t>
            </a:r>
          </a:p>
          <a:p>
            <a:r>
              <a:rPr lang="sl-SI" sz="2000"/>
              <a:t>Prevedba med kategorijami</a:t>
            </a:r>
          </a:p>
          <a:p>
            <a:r>
              <a:rPr lang="sl-SI" sz="2000"/>
              <a:t>Izravnava stanja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0A475C5-D7A9-282B-DC66-F3082D775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/>
              <a:t>PRIHODI</a:t>
            </a:r>
          </a:p>
          <a:p>
            <a:r>
              <a:rPr lang="sl-SI" sz="2000"/>
              <a:t>Prejem iz drugega obrata</a:t>
            </a:r>
          </a:p>
          <a:p>
            <a:r>
              <a:rPr lang="sl-SI" sz="2000"/>
              <a:t>Prihod iz druge DČ/uvoz</a:t>
            </a:r>
          </a:p>
          <a:p>
            <a:r>
              <a:rPr lang="sl-SI" sz="2000"/>
              <a:t>Rojstva (prevedba v tekače)</a:t>
            </a:r>
          </a:p>
          <a:p>
            <a:r>
              <a:rPr lang="sl-SI" sz="2000"/>
              <a:t>Prevedba med kategorijami</a:t>
            </a:r>
          </a:p>
          <a:p>
            <a:r>
              <a:rPr lang="sl-SI" sz="2000"/>
              <a:t>Izravnava stanja</a:t>
            </a:r>
          </a:p>
          <a:p>
            <a:endParaRPr lang="sl-SI" sz="2000"/>
          </a:p>
        </p:txBody>
      </p:sp>
    </p:spTree>
    <p:extLst>
      <p:ext uri="{BB962C8B-B14F-4D97-AF65-F5344CB8AC3E}">
        <p14:creationId xmlns:p14="http://schemas.microsoft.com/office/powerpoint/2010/main" val="279097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9052-37C9-DE59-A1B4-7EDBF5DC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43636" cy="1325563"/>
          </a:xfrm>
        </p:spPr>
        <p:txBody>
          <a:bodyPr/>
          <a:lstStyle/>
          <a:p>
            <a:r>
              <a:rPr lang="sl-SI" dirty="0"/>
              <a:t>Premik skupine prašičev na drug obrat (odhod)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6CD0EC-5527-B092-EE90-6A9DCC4D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771" cy="4351338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/>
              <a:t>OBSTOJEČI SISTEM</a:t>
            </a:r>
          </a:p>
          <a:p>
            <a:r>
              <a:rPr lang="sl-SI" dirty="0"/>
              <a:t>Ročni vpis spremnega lista, podpis obeh imetnikov</a:t>
            </a:r>
          </a:p>
          <a:p>
            <a:r>
              <a:rPr lang="sl-SI" dirty="0"/>
              <a:t>Vnos v </a:t>
            </a:r>
            <a:r>
              <a:rPr lang="sl-SI" dirty="0" err="1"/>
              <a:t>CRPš</a:t>
            </a:r>
            <a:r>
              <a:rPr lang="sl-SI" dirty="0"/>
              <a:t> ali posredovanje veterinarski organizaciji</a:t>
            </a:r>
          </a:p>
          <a:p>
            <a:r>
              <a:rPr lang="sl-SI" dirty="0"/>
              <a:t>Vpis podatkov v register prašičev na obratu</a:t>
            </a:r>
          </a:p>
          <a:p>
            <a:r>
              <a:rPr lang="sl-SI" dirty="0"/>
              <a:t>Arhiviranje dokumenta</a:t>
            </a:r>
          </a:p>
          <a:p>
            <a:endParaRPr lang="sl-SI" dirty="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9AAB62-4A77-0E4D-F744-802A92F74008}"/>
              </a:ext>
            </a:extLst>
          </p:cNvPr>
          <p:cNvSpPr txBox="1">
            <a:spLocks/>
          </p:cNvSpPr>
          <p:nvPr/>
        </p:nvSpPr>
        <p:spPr>
          <a:xfrm>
            <a:off x="6379031" y="2402613"/>
            <a:ext cx="4974771" cy="377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/>
              <a:t>NOVI SISTEM</a:t>
            </a:r>
          </a:p>
          <a:p>
            <a:r>
              <a:rPr lang="sl-SI" dirty="0"/>
              <a:t>Vpis podatkov v aplikacijo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D3E2FB9-D94E-37AF-D012-9C1933FAC6E9}"/>
              </a:ext>
            </a:extLst>
          </p:cNvPr>
          <p:cNvSpPr txBox="1"/>
          <p:nvPr/>
        </p:nvSpPr>
        <p:spPr>
          <a:xfrm>
            <a:off x="2290081" y="5480903"/>
            <a:ext cx="10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89CBA38-715F-D67D-65AD-EEDD05A92346}"/>
              </a:ext>
            </a:extLst>
          </p:cNvPr>
          <p:cNvSpPr txBox="1"/>
          <p:nvPr/>
        </p:nvSpPr>
        <p:spPr>
          <a:xfrm>
            <a:off x="8090806" y="5517416"/>
            <a:ext cx="10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E1BDAAA-C088-6A2D-9A82-07DB0A7BD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87" y="1370296"/>
            <a:ext cx="10770601" cy="2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2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C6AF2AC-53AB-1107-7908-1C4909E0C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484" y="0"/>
            <a:ext cx="7071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20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A9F95D2-766F-DCFC-8936-C1DBE9B2D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69" y="574111"/>
            <a:ext cx="5300871" cy="6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20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DDFBD27-B612-8F72-3D9D-9D3A40A8D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652"/>
            <a:ext cx="12192000" cy="20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A1B700E-28A1-8F7B-8294-8A8F645F2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38" y="0"/>
            <a:ext cx="5055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2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9F1E9B5-0AC0-C029-D30A-BCCB5CEF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sl-SI" sz="5400" dirty="0"/>
              <a:t>Želeni učinki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374D7ECC-8592-D2F8-33B8-3D4F7B290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174936"/>
              </p:ext>
            </p:extLst>
          </p:nvPr>
        </p:nvGraphicFramePr>
        <p:xfrm>
          <a:off x="4648018" y="1193533"/>
          <a:ext cx="6900512" cy="435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405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8B73997-390F-E1EC-4147-B7925F4BE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-21" r="-31" b="-21"/>
          <a:stretch>
            <a:fillRect/>
          </a:stretch>
        </p:blipFill>
        <p:spPr bwMode="auto">
          <a:xfrm>
            <a:off x="2774950" y="0"/>
            <a:ext cx="5149850" cy="723701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52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9052-37C9-DE59-A1B4-7EDBF5DC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Premik skupine prašičev </a:t>
            </a:r>
            <a:br>
              <a:rPr lang="sl-SI" dirty="0"/>
            </a:br>
            <a:r>
              <a:rPr lang="sl-SI" dirty="0"/>
              <a:t>na drug obrat (prihod)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6CD0EC-5527-B092-EE90-6A9DCC4D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771" cy="4351338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/>
              <a:t>OBSTOJEČI SISTEM</a:t>
            </a:r>
          </a:p>
          <a:p>
            <a:r>
              <a:rPr lang="sl-SI" dirty="0"/>
              <a:t>Prejem spremnega lista, podpis obeh imetnikov</a:t>
            </a:r>
          </a:p>
          <a:p>
            <a:r>
              <a:rPr lang="sl-SI" dirty="0"/>
              <a:t>Vnos v </a:t>
            </a:r>
            <a:r>
              <a:rPr lang="sl-SI" dirty="0" err="1"/>
              <a:t>CRPš</a:t>
            </a:r>
            <a:r>
              <a:rPr lang="sl-SI" dirty="0"/>
              <a:t> ali posredovanje veterinarski organizaciji</a:t>
            </a:r>
          </a:p>
          <a:p>
            <a:r>
              <a:rPr lang="sl-SI" dirty="0"/>
              <a:t>Vpis podatkov v register prašičev na obratu</a:t>
            </a:r>
          </a:p>
          <a:p>
            <a:r>
              <a:rPr lang="sl-SI" dirty="0"/>
              <a:t>Arhiviranje spremnega lista</a:t>
            </a:r>
          </a:p>
          <a:p>
            <a:endParaRPr lang="sl-SI" dirty="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9AAB62-4A77-0E4D-F744-802A92F74008}"/>
              </a:ext>
            </a:extLst>
          </p:cNvPr>
          <p:cNvSpPr txBox="1">
            <a:spLocks/>
          </p:cNvSpPr>
          <p:nvPr/>
        </p:nvSpPr>
        <p:spPr>
          <a:xfrm>
            <a:off x="6379031" y="2737437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/>
              <a:t>NOVI SISTEM</a:t>
            </a:r>
          </a:p>
          <a:p>
            <a:r>
              <a:rPr lang="sl-SI" dirty="0"/>
              <a:t>Potrditev sporočila o prejemu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0972F4E-E59B-2AFA-4CC9-2487FF729546}"/>
              </a:ext>
            </a:extLst>
          </p:cNvPr>
          <p:cNvSpPr txBox="1"/>
          <p:nvPr/>
        </p:nvSpPr>
        <p:spPr>
          <a:xfrm>
            <a:off x="2290081" y="5480903"/>
            <a:ext cx="10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33CC"/>
                </a:solidFill>
              </a:rPr>
              <a:t>15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C299236-46A8-DCC6-9D15-25DEA786755A}"/>
              </a:ext>
            </a:extLst>
          </p:cNvPr>
          <p:cNvSpPr txBox="1"/>
          <p:nvPr/>
        </p:nvSpPr>
        <p:spPr>
          <a:xfrm>
            <a:off x="8090806" y="5479316"/>
            <a:ext cx="10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33CC"/>
                </a:solidFill>
              </a:rPr>
              <a:t>1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BE9420B-6E2E-78DB-54AE-DC0D2510E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3" y="1571609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0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9052-37C9-DE59-A1B4-7EDBF5DC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Premik skupine prašičev na drug obrat (odhod) – najpogostejši zapleti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6CD0EC-5527-B092-EE90-6A9DCC4D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755"/>
            <a:ext cx="49747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/>
              <a:t>OBSTOJEČI SISTEM</a:t>
            </a:r>
          </a:p>
          <a:p>
            <a:r>
              <a:rPr lang="sl-SI" dirty="0"/>
              <a:t>Če je prišlo do napake, naknadno ročno /pisno, telefonsko reševanje napak</a:t>
            </a:r>
          </a:p>
          <a:p>
            <a:r>
              <a:rPr lang="sl-SI" dirty="0"/>
              <a:t>Podatki v RPG so neažurni ali neskladni s </a:t>
            </a:r>
            <a:r>
              <a:rPr lang="sl-SI" dirty="0" err="1"/>
              <a:t>CRPš</a:t>
            </a:r>
            <a:endParaRPr lang="sl-SI" dirty="0"/>
          </a:p>
          <a:p>
            <a:r>
              <a:rPr lang="sl-SI" dirty="0"/>
              <a:t>Kontrola RPG, spremnih listov (inšpekcija, kontrolor) in potencialne kršitve</a:t>
            </a:r>
          </a:p>
          <a:p>
            <a:endParaRPr lang="sl-SI" dirty="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9AAB62-4A77-0E4D-F744-802A92F74008}"/>
              </a:ext>
            </a:extLst>
          </p:cNvPr>
          <p:cNvSpPr txBox="1">
            <a:spLocks/>
          </p:cNvSpPr>
          <p:nvPr/>
        </p:nvSpPr>
        <p:spPr>
          <a:xfrm>
            <a:off x="6379031" y="2027755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/>
              <a:t>NOVI SISTEM</a:t>
            </a:r>
          </a:p>
          <a:p>
            <a:r>
              <a:rPr lang="sl-SI" dirty="0"/>
              <a:t>Če prejemnik ugotovi napako v zapisih, prihod zavrne; z </a:t>
            </a:r>
            <a:r>
              <a:rPr lang="sl-SI" dirty="0" err="1"/>
              <a:t>oddajateljem</a:t>
            </a:r>
            <a:r>
              <a:rPr lang="sl-SI" dirty="0"/>
              <a:t> se dogovori glede pravilnih podatkov, in ta ponovno vnese zapis</a:t>
            </a:r>
          </a:p>
          <a:p>
            <a:endParaRPr lang="sl-SI" dirty="0"/>
          </a:p>
          <a:p>
            <a:r>
              <a:rPr lang="sl-SI" dirty="0"/>
              <a:t>Če do odhoda ne pride, se odhod v aplikaciji prekliče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1E8735A-F82D-817A-8E73-33A0933DB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32" y="1690688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82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9052-37C9-DE59-A1B4-7EDBF5DC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Pogin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6CD0EC-5527-B092-EE90-6A9DCC4D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771" cy="4351338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/>
              <a:t>OBSTOJEČI SISTEM</a:t>
            </a:r>
          </a:p>
          <a:p>
            <a:endParaRPr lang="sl-SI" dirty="0"/>
          </a:p>
          <a:p>
            <a:r>
              <a:rPr lang="sl-SI" dirty="0"/>
              <a:t>Vpis v RPG</a:t>
            </a:r>
          </a:p>
          <a:p>
            <a:r>
              <a:rPr lang="sl-SI" dirty="0"/>
              <a:t>Klic na VHS (naročilo odvoza)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9AAB62-4A77-0E4D-F744-802A92F74008}"/>
              </a:ext>
            </a:extLst>
          </p:cNvPr>
          <p:cNvSpPr txBox="1">
            <a:spLocks/>
          </p:cNvSpPr>
          <p:nvPr/>
        </p:nvSpPr>
        <p:spPr>
          <a:xfrm>
            <a:off x="6379031" y="1825625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/>
              <a:t>NOVI SISTEM</a:t>
            </a:r>
          </a:p>
          <a:p>
            <a:endParaRPr lang="sl-SI" dirty="0"/>
          </a:p>
          <a:p>
            <a:r>
              <a:rPr lang="sl-SI" dirty="0"/>
              <a:t>Vpis v aplikacijo (kasneje prevzem podatka iz aplikacije VHS)</a:t>
            </a:r>
          </a:p>
          <a:p>
            <a:r>
              <a:rPr lang="sl-SI" dirty="0"/>
              <a:t>Kasneje integracija s sistemom VHS glede naročila odvoza</a:t>
            </a:r>
          </a:p>
          <a:p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DE28C4A-B09E-D17F-35F0-A9910A4CD89A}"/>
              </a:ext>
            </a:extLst>
          </p:cNvPr>
          <p:cNvSpPr txBox="1"/>
          <p:nvPr/>
        </p:nvSpPr>
        <p:spPr>
          <a:xfrm>
            <a:off x="2290081" y="5480903"/>
            <a:ext cx="10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0A173F4-F1EC-71A0-32B3-89D430DC27A0}"/>
              </a:ext>
            </a:extLst>
          </p:cNvPr>
          <p:cNvSpPr txBox="1"/>
          <p:nvPr/>
        </p:nvSpPr>
        <p:spPr>
          <a:xfrm>
            <a:off x="8090806" y="5469791"/>
            <a:ext cx="10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C9BC91B-39DD-D8CD-2BCE-E5FC64301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66" y="1395364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33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9052-37C9-DE59-A1B4-7EDBF5DC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Zakol živali na obratu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6CD0EC-5527-B092-EE90-6A9DCC4D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771" cy="4351338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/>
              <a:t>OBSTOJEČI SISTEM</a:t>
            </a:r>
          </a:p>
          <a:p>
            <a:endParaRPr lang="sl-SI" dirty="0"/>
          </a:p>
          <a:p>
            <a:r>
              <a:rPr lang="sl-SI" dirty="0"/>
              <a:t>Vpis v RPG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9AAB62-4A77-0E4D-F744-802A92F74008}"/>
              </a:ext>
            </a:extLst>
          </p:cNvPr>
          <p:cNvSpPr txBox="1">
            <a:spLocks/>
          </p:cNvSpPr>
          <p:nvPr/>
        </p:nvSpPr>
        <p:spPr>
          <a:xfrm>
            <a:off x="6379031" y="1825625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/>
              <a:t>NOVI SISTEM</a:t>
            </a:r>
          </a:p>
          <a:p>
            <a:endParaRPr lang="sl-SI" dirty="0"/>
          </a:p>
          <a:p>
            <a:r>
              <a:rPr lang="sl-SI" dirty="0"/>
              <a:t>Vpis v aplikacijo</a:t>
            </a:r>
          </a:p>
          <a:p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F24EC96-06F9-3FBB-211C-2D4F432D0066}"/>
              </a:ext>
            </a:extLst>
          </p:cNvPr>
          <p:cNvSpPr txBox="1"/>
          <p:nvPr/>
        </p:nvSpPr>
        <p:spPr>
          <a:xfrm>
            <a:off x="2290081" y="5480903"/>
            <a:ext cx="10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D31666C-26EC-169F-C284-E1F2CE52DA3E}"/>
              </a:ext>
            </a:extLst>
          </p:cNvPr>
          <p:cNvSpPr txBox="1"/>
          <p:nvPr/>
        </p:nvSpPr>
        <p:spPr>
          <a:xfrm>
            <a:off x="8090806" y="5345966"/>
            <a:ext cx="10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CCCD50D-37AF-CF35-AAEC-BB7621225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66" y="1375520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3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9052-37C9-DE59-A1B4-7EDBF5DC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Prevedba med kategorijami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6CD0EC-5527-B092-EE90-6A9DCC4D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750"/>
            <a:ext cx="4974771" cy="4351338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/>
              <a:t>OBSTOJEČI SISTEM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---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9AAB62-4A77-0E4D-F744-802A92F74008}"/>
              </a:ext>
            </a:extLst>
          </p:cNvPr>
          <p:cNvSpPr txBox="1">
            <a:spLocks/>
          </p:cNvSpPr>
          <p:nvPr/>
        </p:nvSpPr>
        <p:spPr>
          <a:xfrm>
            <a:off x="6379029" y="2300750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/>
              <a:t>NOVI SISTEM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Vpis prevedb v sistem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9AE6685-5C4F-9647-6CD1-7287500A9859}"/>
              </a:ext>
            </a:extLst>
          </p:cNvPr>
          <p:cNvSpPr txBox="1"/>
          <p:nvPr/>
        </p:nvSpPr>
        <p:spPr>
          <a:xfrm>
            <a:off x="8090806" y="5345966"/>
            <a:ext cx="10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1FC85CA-492B-E12F-3F7A-3771DBDB7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86" y="1572227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35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9052-37C9-DE59-A1B4-7EDBF5DC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Dobrobit živali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6CD0EC-5527-B092-EE90-6A9DCC4D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771" cy="4351338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/>
              <a:t>OBSTOJEČI SISTEM</a:t>
            </a:r>
          </a:p>
          <a:p>
            <a:r>
              <a:rPr lang="sl-SI" dirty="0"/>
              <a:t>Enkrat mesečno poročanje o staležu živali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9AAB62-4A77-0E4D-F744-802A92F74008}"/>
              </a:ext>
            </a:extLst>
          </p:cNvPr>
          <p:cNvSpPr txBox="1">
            <a:spLocks/>
          </p:cNvSpPr>
          <p:nvPr/>
        </p:nvSpPr>
        <p:spPr>
          <a:xfrm>
            <a:off x="6379031" y="1825625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/>
              <a:t>NOVI SISTEM</a:t>
            </a:r>
          </a:p>
          <a:p>
            <a:pPr marL="0" indent="0">
              <a:buNone/>
            </a:pPr>
            <a:r>
              <a:rPr lang="sl-SI" dirty="0"/>
              <a:t> Posebnih obveznosti izvajalec dejavnosti nima.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Za ukrep se še vedno upošteva stalež živali na prvi dan v mesecu, ki se za izvajanje ukrepa pripravi samodejno.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6C9890A-218A-9981-0FAD-0879FCFBAAE2}"/>
              </a:ext>
            </a:extLst>
          </p:cNvPr>
          <p:cNvSpPr txBox="1"/>
          <p:nvPr/>
        </p:nvSpPr>
        <p:spPr>
          <a:xfrm>
            <a:off x="2290081" y="5480903"/>
            <a:ext cx="10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33CC"/>
                </a:solidFill>
              </a:rPr>
              <a:t>15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AD13546-F0B6-14AB-D7C7-2CC8D3A2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46" y="1400920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17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9052-37C9-DE59-A1B4-7EDBF5DC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Prejem prašičev iz držav članic ali tretjih držav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6CD0EC-5527-B092-EE90-6A9DCC4D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771" cy="4351338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/>
              <a:t>OBSTOJEČI SISTEM</a:t>
            </a:r>
          </a:p>
          <a:p>
            <a:endParaRPr lang="sl-SI" dirty="0"/>
          </a:p>
          <a:p>
            <a:r>
              <a:rPr lang="sl-SI" dirty="0"/>
              <a:t>Vpis pošiljke v </a:t>
            </a:r>
            <a:r>
              <a:rPr lang="sl-SI" dirty="0" err="1"/>
              <a:t>CRPš</a:t>
            </a:r>
            <a:r>
              <a:rPr lang="sl-SI" dirty="0"/>
              <a:t>, vpis identifikacijskih številk</a:t>
            </a:r>
          </a:p>
          <a:p>
            <a:r>
              <a:rPr lang="sl-SI" dirty="0"/>
              <a:t>V primeru tretjih držav – </a:t>
            </a:r>
            <a:r>
              <a:rPr lang="sl-SI" dirty="0" err="1"/>
              <a:t>preoznačitev</a:t>
            </a:r>
            <a:endParaRPr lang="sl-SI" dirty="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9AAB62-4A77-0E4D-F744-802A92F74008}"/>
              </a:ext>
            </a:extLst>
          </p:cNvPr>
          <p:cNvSpPr txBox="1">
            <a:spLocks/>
          </p:cNvSpPr>
          <p:nvPr/>
        </p:nvSpPr>
        <p:spPr>
          <a:xfrm>
            <a:off x="6379031" y="1825625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/>
              <a:t>NOVI SISTEM</a:t>
            </a:r>
          </a:p>
          <a:p>
            <a:endParaRPr lang="sl-SI" dirty="0"/>
          </a:p>
          <a:p>
            <a:r>
              <a:rPr lang="sl-SI" dirty="0"/>
              <a:t>Vpis pošiljke v </a:t>
            </a:r>
            <a:r>
              <a:rPr lang="sl-SI" dirty="0" err="1"/>
              <a:t>CRPš</a:t>
            </a:r>
            <a:r>
              <a:rPr lang="sl-SI" dirty="0"/>
              <a:t>, vpis kategorij in identifikacijskih številk</a:t>
            </a:r>
          </a:p>
          <a:p>
            <a:r>
              <a:rPr lang="sl-SI" dirty="0"/>
              <a:t>V primeru tretjih držav – </a:t>
            </a:r>
            <a:r>
              <a:rPr lang="sl-SI" dirty="0" err="1"/>
              <a:t>preoznačitev</a:t>
            </a:r>
            <a:r>
              <a:rPr lang="sl-SI" dirty="0"/>
              <a:t> le, če označitev ni v skladu s predpisi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0C24D21-E507-FD37-753F-371DD314EF92}"/>
              </a:ext>
            </a:extLst>
          </p:cNvPr>
          <p:cNvSpPr txBox="1"/>
          <p:nvPr/>
        </p:nvSpPr>
        <p:spPr>
          <a:xfrm>
            <a:off x="2290081" y="5480903"/>
            <a:ext cx="10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1A491A6-0006-AEF4-3FBA-13D4478A0E6D}"/>
              </a:ext>
            </a:extLst>
          </p:cNvPr>
          <p:cNvSpPr txBox="1"/>
          <p:nvPr/>
        </p:nvSpPr>
        <p:spPr>
          <a:xfrm>
            <a:off x="8090806" y="5345966"/>
            <a:ext cx="103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rgbClr val="0033CC"/>
                </a:solidFill>
              </a:rPr>
              <a:t>10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9ECE01F-A6AC-45E3-C0CC-BC5BC81F6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46" y="1400920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38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9052-37C9-DE59-A1B4-7EDBF5DC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Veterinarsko spričevalo (ob primerih izbruha določenih kužnih bolezni)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6CD0EC-5527-B092-EE90-6A9DCC4D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141537"/>
            <a:ext cx="4974771" cy="4351338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/>
              <a:t>OBSTOJEČI SISTEM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Veterinarsko spričevalo se pred premikom naroči pri pooblaščeni veterinarski organizaciji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9AAB62-4A77-0E4D-F744-802A92F74008}"/>
              </a:ext>
            </a:extLst>
          </p:cNvPr>
          <p:cNvSpPr txBox="1">
            <a:spLocks/>
          </p:cNvSpPr>
          <p:nvPr/>
        </p:nvSpPr>
        <p:spPr>
          <a:xfrm>
            <a:off x="6379029" y="2141537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/>
              <a:t>NOVI SISTEM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Možnosti integracije: naročilo vet. spričevala hkrati z vnosom premika</a:t>
            </a:r>
          </a:p>
          <a:p>
            <a:pPr marL="0" indent="0">
              <a:buNone/>
            </a:pPr>
            <a:r>
              <a:rPr lang="sl-SI" dirty="0"/>
              <a:t>(druga faza)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2B44CA9-9319-4B43-F4C6-DF8A6228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96" y="1797033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1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9052-37C9-DE59-A1B4-7EDBF5DC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Izjava o prehranski varnosti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6CD0EC-5527-B092-EE90-6A9DCC4D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771" cy="4351338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/>
              <a:t>OBSTOJEČI SISTEM</a:t>
            </a:r>
          </a:p>
          <a:p>
            <a:endParaRPr lang="sl-SI" dirty="0"/>
          </a:p>
          <a:p>
            <a:r>
              <a:rPr lang="sl-SI" dirty="0"/>
              <a:t>Ročno izpolnjevanje izjave o prehranski varnosti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9AAB62-4A77-0E4D-F744-802A92F74008}"/>
              </a:ext>
            </a:extLst>
          </p:cNvPr>
          <p:cNvSpPr txBox="1">
            <a:spLocks/>
          </p:cNvSpPr>
          <p:nvPr/>
        </p:nvSpPr>
        <p:spPr>
          <a:xfrm>
            <a:off x="6379031" y="1825625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/>
              <a:t>NOVI SISTEM</a:t>
            </a:r>
          </a:p>
          <a:p>
            <a:endParaRPr lang="sl-SI" dirty="0"/>
          </a:p>
          <a:p>
            <a:r>
              <a:rPr lang="sl-SI" dirty="0"/>
              <a:t>Možnosti integracije: avtomatsko zaznavanje, da gre za premik v klavnico, pri čemer sistem ponudi v potrditev tudi izjavo o prehranski varnosti (druga faza)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7495E29-6C74-4EE0-94D6-9F0BB91C8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46" y="1400920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2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4ED462E-40D2-EBD8-6429-3B30E037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5400"/>
              <a:t>Cilj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8FE5F1-F0B3-7153-2801-64E2849ED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Sistem naj omogoči postopke, ki ne bodo terjali (bistvenega) povečanja administrativnega bremena za izvajalce dejavnosti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Pripravi se aplikacijo, ki jo bo lahko uporabljal vsak, ki ima pametni telefon</a:t>
            </a:r>
          </a:p>
          <a:p>
            <a:pPr lvl="1"/>
            <a:r>
              <a:rPr lang="sl-SI" sz="2800" dirty="0"/>
              <a:t>Enostavnejše sporočanje informacij o dogodkih (premiki …)</a:t>
            </a:r>
          </a:p>
          <a:p>
            <a:pPr lvl="1"/>
            <a:r>
              <a:rPr lang="sl-SI" sz="2800" dirty="0"/>
              <a:t>Elektronski spremni list</a:t>
            </a:r>
          </a:p>
          <a:p>
            <a:pPr lvl="1"/>
            <a:r>
              <a:rPr lang="sl-SI" sz="2800" dirty="0"/>
              <a:t>Elektronski register prašičev na obratu</a:t>
            </a:r>
          </a:p>
          <a:p>
            <a:pPr lvl="1"/>
            <a:r>
              <a:rPr lang="sl-SI" sz="2800" dirty="0"/>
              <a:t>Integracije z drugimi sistemi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Pripravi se servise za komunikacijo med sistemi (API)</a:t>
            </a:r>
          </a:p>
        </p:txBody>
      </p:sp>
    </p:spTree>
    <p:extLst>
      <p:ext uri="{BB962C8B-B14F-4D97-AF65-F5344CB8AC3E}">
        <p14:creationId xmlns:p14="http://schemas.microsoft.com/office/powerpoint/2010/main" val="1746183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08BAC4-668F-6DCE-B222-062E0B62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Integracija s farmskimi sistemi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8E9BCA-7DF2-51D5-CC83-601A64257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6175"/>
          </a:xfrm>
        </p:spPr>
        <p:txBody>
          <a:bodyPr/>
          <a:lstStyle/>
          <a:p>
            <a:r>
              <a:rPr lang="sl-SI" dirty="0"/>
              <a:t>Razvoj vmesnikov, prek katerih </a:t>
            </a:r>
            <a:br>
              <a:rPr lang="sl-SI" dirty="0"/>
            </a:br>
            <a:r>
              <a:rPr lang="sl-SI" dirty="0"/>
              <a:t>farmski sistem dostopa do centralnega registra</a:t>
            </a:r>
          </a:p>
        </p:txBody>
      </p:sp>
      <p:sp>
        <p:nvSpPr>
          <p:cNvPr id="5" name="Valj 4">
            <a:extLst>
              <a:ext uri="{FF2B5EF4-FFF2-40B4-BE49-F238E27FC236}">
                <a16:creationId xmlns:a16="http://schemas.microsoft.com/office/drawing/2014/main" id="{95064559-728F-4C91-CD5C-F5F7A59818C3}"/>
              </a:ext>
            </a:extLst>
          </p:cNvPr>
          <p:cNvSpPr/>
          <p:nvPr/>
        </p:nvSpPr>
        <p:spPr>
          <a:xfrm>
            <a:off x="8109857" y="3265714"/>
            <a:ext cx="3243943" cy="189623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/>
              <a:t>CRPš</a:t>
            </a:r>
            <a:endParaRPr lang="sl-SI" sz="3600" dirty="0"/>
          </a:p>
        </p:txBody>
      </p:sp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27908911-8950-E51E-8D46-1BF50F18D6B6}"/>
              </a:ext>
            </a:extLst>
          </p:cNvPr>
          <p:cNvSpPr/>
          <p:nvPr/>
        </p:nvSpPr>
        <p:spPr>
          <a:xfrm>
            <a:off x="5233012" y="3624549"/>
            <a:ext cx="2622015" cy="4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uščica: levo 6">
            <a:extLst>
              <a:ext uri="{FF2B5EF4-FFF2-40B4-BE49-F238E27FC236}">
                <a16:creationId xmlns:a16="http://schemas.microsoft.com/office/drawing/2014/main" id="{D0286B0E-92F1-B399-C755-94F2557C3618}"/>
              </a:ext>
            </a:extLst>
          </p:cNvPr>
          <p:cNvSpPr/>
          <p:nvPr/>
        </p:nvSpPr>
        <p:spPr>
          <a:xfrm>
            <a:off x="5233012" y="4373696"/>
            <a:ext cx="2622015" cy="432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Slikovni rezultati za computer outline images">
            <a:extLst>
              <a:ext uri="{FF2B5EF4-FFF2-40B4-BE49-F238E27FC236}">
                <a16:creationId xmlns:a16="http://schemas.microsoft.com/office/drawing/2014/main" id="{279775EC-5E22-EF98-C5A5-48F349D5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2" y="2778258"/>
            <a:ext cx="45148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02F8DCD-2A87-F174-4E8A-4573DEF34716}"/>
              </a:ext>
            </a:extLst>
          </p:cNvPr>
          <p:cNvSpPr txBox="1"/>
          <p:nvPr/>
        </p:nvSpPr>
        <p:spPr>
          <a:xfrm>
            <a:off x="2002371" y="3337766"/>
            <a:ext cx="223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Sistem na obratu</a:t>
            </a:r>
          </a:p>
        </p:txBody>
      </p:sp>
    </p:spTree>
    <p:extLst>
      <p:ext uri="{BB962C8B-B14F-4D97-AF65-F5344CB8AC3E}">
        <p14:creationId xmlns:p14="http://schemas.microsoft.com/office/powerpoint/2010/main" val="3337438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59052-37C9-DE59-A1B4-7EDBF5DC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Nadzor na obratu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6CD0EC-5527-B092-EE90-6A9DCC4D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6225"/>
            <a:ext cx="4974771" cy="4351338"/>
          </a:xfrm>
        </p:spPr>
        <p:txBody>
          <a:bodyPr/>
          <a:lstStyle/>
          <a:p>
            <a:pPr marL="0" indent="0">
              <a:buNone/>
            </a:pPr>
            <a:r>
              <a:rPr lang="sl-SI" sz="1600" dirty="0"/>
              <a:t>OBSTOJEČI SISTEM</a:t>
            </a:r>
          </a:p>
          <a:p>
            <a:endParaRPr lang="sl-SI" dirty="0"/>
          </a:p>
          <a:p>
            <a:r>
              <a:rPr lang="sl-SI" dirty="0"/>
              <a:t>Pregled in primerjava stanja v </a:t>
            </a:r>
            <a:r>
              <a:rPr lang="sl-SI" dirty="0" err="1"/>
              <a:t>CRPš</a:t>
            </a:r>
            <a:r>
              <a:rPr lang="sl-SI" dirty="0"/>
              <a:t>, RPG, spremi listi in druga dokumentacija, stanje v naravi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9AAB62-4A77-0E4D-F744-802A92F74008}"/>
              </a:ext>
            </a:extLst>
          </p:cNvPr>
          <p:cNvSpPr txBox="1">
            <a:spLocks/>
          </p:cNvSpPr>
          <p:nvPr/>
        </p:nvSpPr>
        <p:spPr>
          <a:xfrm>
            <a:off x="6379031" y="2816225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600" dirty="0"/>
              <a:t>NOVI SISTEM</a:t>
            </a:r>
          </a:p>
          <a:p>
            <a:endParaRPr lang="sl-SI" dirty="0"/>
          </a:p>
          <a:p>
            <a:r>
              <a:rPr lang="sl-SI" dirty="0"/>
              <a:t>Pregled in primerjava stanja v CRPš s stanjem v naravi;</a:t>
            </a:r>
          </a:p>
          <a:p>
            <a:r>
              <a:rPr lang="sl-SI" dirty="0"/>
              <a:t>Za dogodke, ki so bili izvedeni s papirno dokumentacijo, vodijo RPO in hranijo dokumentacijo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30FF76-E4C7-6AB2-2046-230FAD128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46" y="1400920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65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BE64DD-B6BE-CDB3-86A1-4FD4FE2B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Izvajalci dejavnosti, ki nimajo </a:t>
            </a:r>
            <a:br>
              <a:rPr lang="sl-SI" dirty="0"/>
            </a:br>
            <a:r>
              <a:rPr lang="sl-SI" dirty="0"/>
              <a:t>aktivnega dostopa do </a:t>
            </a:r>
            <a:r>
              <a:rPr lang="sl-SI" dirty="0" err="1"/>
              <a:t>CRPš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05A5B2-FE9D-DEC9-B3AA-66D84DAE9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sl-SI" dirty="0"/>
              <a:t>Podatke o premiku oddajo pooblaščeni veterinarski organizaciji</a:t>
            </a:r>
          </a:p>
          <a:p>
            <a:r>
              <a:rPr lang="sl-SI" dirty="0"/>
              <a:t>Vodijo register prašičev na obratu</a:t>
            </a:r>
          </a:p>
          <a:p>
            <a:r>
              <a:rPr lang="sl-SI" dirty="0"/>
              <a:t>Hranijo dokumentacijo 3 leta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008B12-4E21-A01A-D40E-CCC66826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94" y="1741438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13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66CD40-A4BB-1A6D-DA8E-2FED427F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 aplikacije ni mogoča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0D9C2F-221A-F66E-5B83-52C46F95A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sl-SI" dirty="0"/>
              <a:t>Na portalu Uprave bo na voljo datoteka s kompletom obrazcev za namen ročnega vodenja podatkov in izdaje SLP. Izvajalcem dejavnosti se svetuje, da si datoteko prenesejo na svoj računalnik – za nujne primere.</a:t>
            </a:r>
          </a:p>
          <a:p>
            <a:r>
              <a:rPr lang="sl-SI" dirty="0"/>
              <a:t>Izvajalec dejavnosti izda spremni list na papirnem obrazcu, kot številko SL navede zadnjih 6 mest G-MID in zaporedno številko.</a:t>
            </a:r>
          </a:p>
          <a:p>
            <a:r>
              <a:rPr lang="sl-SI" dirty="0"/>
              <a:t>Oba izvajalca dejavnosti morata v 7 dneh podatke posredovati v centralni register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CF1C09C-3805-4FE7-0FB8-A3B8D6D0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46" y="1400920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13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/>
              <a:t>Obveznosti izvajalca dejavnosti, ki ima aktiven dostop do Volos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54161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u="sng" dirty="0"/>
              <a:t>ODHOD</a:t>
            </a:r>
            <a:endParaRPr lang="sl-SI" u="sng" dirty="0"/>
          </a:p>
          <a:p>
            <a:r>
              <a:rPr lang="sl-SI" dirty="0"/>
              <a:t>V aplikacijo pred premikom vpiše podatke o premiku</a:t>
            </a:r>
          </a:p>
          <a:p>
            <a:pPr marL="0" indent="0">
              <a:buNone/>
            </a:pPr>
            <a:r>
              <a:rPr lang="sl-SI" b="1" u="sng" dirty="0"/>
              <a:t>PRIHOD</a:t>
            </a:r>
            <a:endParaRPr lang="sl-SI" u="sng" dirty="0"/>
          </a:p>
          <a:p>
            <a:r>
              <a:rPr lang="sl-SI" dirty="0"/>
              <a:t>V aplikaciji ga čaka sporočilo o prihodu, ga pregleda in potrdi</a:t>
            </a:r>
          </a:p>
          <a:p>
            <a:pPr marL="0" indent="0">
              <a:buNone/>
            </a:pPr>
            <a:r>
              <a:rPr lang="sl-SI" b="1" u="sng" dirty="0"/>
              <a:t>POGIN, ZAKOL DOMA, IZGUBA, PREVEDBA, UVOZ</a:t>
            </a:r>
          </a:p>
          <a:p>
            <a:r>
              <a:rPr lang="sl-SI" dirty="0"/>
              <a:t>V aplikacijo vnese podatke o dogodku</a:t>
            </a:r>
          </a:p>
          <a:p>
            <a:pPr marL="0" indent="0">
              <a:buNone/>
            </a:pPr>
            <a:r>
              <a:rPr lang="sl-SI" b="1" u="sng" dirty="0">
                <a:solidFill>
                  <a:schemeClr val="accent1">
                    <a:lumMod val="75000"/>
                  </a:schemeClr>
                </a:solidFill>
              </a:rPr>
              <a:t>REGISTER PRAŠIČEV NA OBRATU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Ga ni potrebno posebej voditi</a:t>
            </a:r>
          </a:p>
          <a:p>
            <a:pPr marL="0" indent="0">
              <a:buNone/>
            </a:pPr>
            <a:r>
              <a:rPr lang="sl-SI" b="1" u="sng" dirty="0">
                <a:solidFill>
                  <a:schemeClr val="accent1">
                    <a:lumMod val="75000"/>
                  </a:schemeClr>
                </a:solidFill>
              </a:rPr>
              <a:t>SPREMNI LIST ZA PRAŠIČE</a:t>
            </a:r>
          </a:p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Je že vključen v izvedbo premika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183F33-C7A2-DFE1-7A92-A0A26208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68" y="1316003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4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468A21-C14B-CDB9-BBFD-3AB62B61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sl-SI" sz="5000" dirty="0">
                <a:cs typeface="Arial" panose="020B0604020202020204" pitchFamily="34" charset="0"/>
              </a:rPr>
              <a:t>Glavne spremembe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E3FA6F-BECF-A62C-55FD-6706C6E1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780033" cy="5935336"/>
          </a:xfrm>
        </p:spPr>
        <p:txBody>
          <a:bodyPr anchor="ctr">
            <a:normAutofit lnSpcReduction="10000"/>
          </a:bodyPr>
          <a:lstStyle/>
          <a:p>
            <a:r>
              <a:rPr lang="sl-SI" dirty="0">
                <a:cs typeface="Arial" panose="020B0604020202020204" pitchFamily="34" charset="0"/>
              </a:rPr>
              <a:t>Vsi prašiči, starejši od 9 mesecev, morajo biti identificirani </a:t>
            </a:r>
            <a:r>
              <a:rPr lang="sl-SI" spc="-40" dirty="0">
                <a:cs typeface="Arial" panose="020B0604020202020204" pitchFamily="34" charset="0"/>
              </a:rPr>
              <a:t>(označeni).</a:t>
            </a:r>
          </a:p>
          <a:p>
            <a:r>
              <a:rPr lang="sl-SI" dirty="0">
                <a:cs typeface="Arial" panose="020B0604020202020204" pitchFamily="34" charset="0"/>
              </a:rPr>
              <a:t>Če žival izgubi znamko, se jo označi z dvojnikom z isto ID.</a:t>
            </a:r>
          </a:p>
          <a:p>
            <a:r>
              <a:rPr lang="sl-SI" dirty="0">
                <a:cs typeface="Arial" panose="020B0604020202020204" pitchFamily="34" charset="0"/>
              </a:rPr>
              <a:t>V CRPš se  priglaša tudi odstavitve in smrti.</a:t>
            </a:r>
          </a:p>
          <a:p>
            <a:r>
              <a:rPr lang="sl-SI" dirty="0">
                <a:cs typeface="Arial" panose="020B0604020202020204" pitchFamily="34" charset="0"/>
              </a:rPr>
              <a:t>Poroča se po kategorijah, vključno s prevedbami med kategorijami.</a:t>
            </a:r>
          </a:p>
          <a:p>
            <a:r>
              <a:rPr lang="sl-SI" dirty="0">
                <a:cs typeface="Arial" panose="020B0604020202020204" pitchFamily="34" charset="0"/>
              </a:rPr>
              <a:t>Premik/SLP se kreira pred nakladanjem (elektronski SLP).</a:t>
            </a:r>
          </a:p>
          <a:p>
            <a:r>
              <a:rPr lang="sl-SI" dirty="0">
                <a:cs typeface="Arial" panose="020B0604020202020204" pitchFamily="34" charset="0"/>
              </a:rPr>
              <a:t>Elektronski register prašičev na obratu.</a:t>
            </a:r>
          </a:p>
          <a:p>
            <a:r>
              <a:rPr lang="sl-SI" dirty="0">
                <a:cs typeface="Arial" panose="020B0604020202020204" pitchFamily="34" charset="0"/>
              </a:rPr>
              <a:t>Postopek za primer, ko neposredna uporaba aplikacije ni mogoča.</a:t>
            </a:r>
          </a:p>
          <a:p>
            <a:r>
              <a:rPr lang="sl-SI" dirty="0">
                <a:cs typeface="Arial" panose="020B0604020202020204" pitchFamily="34" charset="0"/>
              </a:rPr>
              <a:t>Enotne naloge pooblaščenih organizacij.</a:t>
            </a:r>
          </a:p>
        </p:txBody>
      </p:sp>
    </p:spTree>
    <p:extLst>
      <p:ext uri="{BB962C8B-B14F-4D97-AF65-F5344CB8AC3E}">
        <p14:creationId xmlns:p14="http://schemas.microsoft.com/office/powerpoint/2010/main" val="423290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ED462E-40D2-EBD8-6429-3B30E037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33"/>
            <a:ext cx="10515600" cy="1325563"/>
          </a:xfrm>
        </p:spPr>
        <p:txBody>
          <a:bodyPr/>
          <a:lstStyle/>
          <a:p>
            <a:r>
              <a:rPr lang="sl-SI" dirty="0"/>
              <a:t>Administrativno breme (ocena)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8FE5F1-F0B3-7153-2801-64E2849ED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8" y="1515232"/>
            <a:ext cx="4807591" cy="37446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SEDAJ</a:t>
            </a:r>
          </a:p>
          <a:p>
            <a:endParaRPr lang="sl-SI" dirty="0"/>
          </a:p>
          <a:p>
            <a:r>
              <a:rPr lang="sl-SI" dirty="0"/>
              <a:t>Premiki 55.000 x 2</a:t>
            </a:r>
          </a:p>
          <a:p>
            <a:r>
              <a:rPr lang="sl-SI" dirty="0"/>
              <a:t>UZ 7000</a:t>
            </a:r>
          </a:p>
          <a:p>
            <a:r>
              <a:rPr lang="sl-SI" dirty="0"/>
              <a:t>Stalež 22.000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140.000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E2A6E25D-B1DB-9ED9-F328-B3868AE41637}"/>
              </a:ext>
            </a:extLst>
          </p:cNvPr>
          <p:cNvSpPr txBox="1">
            <a:spLocks/>
          </p:cNvSpPr>
          <p:nvPr/>
        </p:nvSpPr>
        <p:spPr>
          <a:xfrm>
            <a:off x="5881381" y="1515232"/>
            <a:ext cx="4807591" cy="3744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/>
              <a:t>SISTEM 2024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Premiki 55.000 x 2</a:t>
            </a:r>
          </a:p>
          <a:p>
            <a:r>
              <a:rPr lang="sl-SI" dirty="0" err="1"/>
              <a:t>Uz</a:t>
            </a:r>
            <a:r>
              <a:rPr lang="sl-SI" dirty="0"/>
              <a:t> 20.000</a:t>
            </a:r>
          </a:p>
          <a:p>
            <a:r>
              <a:rPr lang="sl-SI" dirty="0"/>
              <a:t>Pogin, zakol doma 100.000</a:t>
            </a:r>
          </a:p>
          <a:p>
            <a:r>
              <a:rPr lang="sl-SI" dirty="0"/>
              <a:t>Rojstva/prevedbe  50.000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280.000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B23BD02F-4420-6FF3-F77A-1A6E5A4B3965}"/>
              </a:ext>
            </a:extLst>
          </p:cNvPr>
          <p:cNvSpPr txBox="1">
            <a:spLocks/>
          </p:cNvSpPr>
          <p:nvPr/>
        </p:nvSpPr>
        <p:spPr>
          <a:xfrm>
            <a:off x="1355831" y="5342768"/>
            <a:ext cx="4957893" cy="1310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Register prašičev v obratu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Spremni listi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BA92534-E9F8-3F79-1266-0A277C33C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45" y="1091160"/>
            <a:ext cx="10517068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Aplikacija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3988633" cy="2939322"/>
          </a:xfrm>
        </p:spPr>
        <p:txBody>
          <a:bodyPr/>
          <a:lstStyle/>
          <a:p>
            <a:r>
              <a:rPr lang="sl-SI" dirty="0"/>
              <a:t>mobilna aplikacija</a:t>
            </a:r>
          </a:p>
          <a:p>
            <a:endParaRPr lang="sl-SI" dirty="0"/>
          </a:p>
          <a:p>
            <a:r>
              <a:rPr lang="sl-SI" dirty="0"/>
              <a:t>spletna aplikacija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534" y="753206"/>
            <a:ext cx="2551168" cy="535158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060D644-F8B1-F649-9ED2-2C5A3EDF9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038" y="4020127"/>
            <a:ext cx="2209800" cy="2009775"/>
          </a:xfrm>
          <a:prstGeom prst="rect">
            <a:avLst/>
          </a:prstGeom>
        </p:spPr>
      </p:pic>
      <p:sp>
        <p:nvSpPr>
          <p:cNvPr id="8" name="Puščica: desno 7">
            <a:extLst>
              <a:ext uri="{FF2B5EF4-FFF2-40B4-BE49-F238E27FC236}">
                <a16:creationId xmlns:a16="http://schemas.microsoft.com/office/drawing/2014/main" id="{116FC6DA-2495-E484-4176-6BEB28852376}"/>
              </a:ext>
            </a:extLst>
          </p:cNvPr>
          <p:cNvSpPr/>
          <p:nvPr/>
        </p:nvSpPr>
        <p:spPr>
          <a:xfrm>
            <a:off x="7711432" y="4566660"/>
            <a:ext cx="2706254" cy="2124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911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C0D3FC8-7650-8F33-FDFF-F1B9A3511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-26" r="-56" b="-26"/>
          <a:stretch>
            <a:fillRect/>
          </a:stretch>
        </p:blipFill>
        <p:spPr bwMode="auto">
          <a:xfrm>
            <a:off x="276994" y="86626"/>
            <a:ext cx="3302000" cy="691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B26FE51D-2989-08AC-448F-ECE7929385E7}"/>
              </a:ext>
            </a:extLst>
          </p:cNvPr>
          <p:cNvCxnSpPr/>
          <p:nvPr/>
        </p:nvCxnSpPr>
        <p:spPr>
          <a:xfrm>
            <a:off x="3578994" y="86626"/>
            <a:ext cx="0" cy="6771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id="{68A16B5B-8E52-F0BD-480F-73D37BF0B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406" y="86626"/>
            <a:ext cx="7776600" cy="37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5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A25645A-1FEA-BD27-B805-684A8E001CA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Dostop do Volos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40612C5-1032-9678-5649-92816DCB2FB0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/>
              </a:rPr>
              <a:t>Izvajalci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dejavnosti</a:t>
            </a:r>
            <a:r>
              <a:rPr lang="en-US" sz="2600" dirty="0">
                <a:effectLst/>
              </a:rPr>
              <a:t>, ki </a:t>
            </a:r>
            <a:r>
              <a:rPr lang="en-US" sz="2600" dirty="0" err="1">
                <a:effectLst/>
              </a:rPr>
              <a:t>imajo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registriran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obrat</a:t>
            </a:r>
            <a:r>
              <a:rPr lang="en-US" sz="2600" dirty="0">
                <a:effectLst/>
              </a:rPr>
              <a:t> in </a:t>
            </a:r>
            <a:r>
              <a:rPr lang="en-US" sz="2600" dirty="0" err="1">
                <a:effectLst/>
              </a:rPr>
              <a:t>evidentirano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rejo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prašičev</a:t>
            </a:r>
            <a:r>
              <a:rPr lang="en-US" sz="2600" dirty="0">
                <a:effectLst/>
              </a:rPr>
              <a:t>, </a:t>
            </a:r>
            <a:r>
              <a:rPr lang="en-US" sz="2600" dirty="0" err="1">
                <a:effectLst/>
              </a:rPr>
              <a:t>bodo</a:t>
            </a:r>
            <a:r>
              <a:rPr lang="en-US" sz="2600" dirty="0">
                <a:effectLst/>
              </a:rPr>
              <a:t> v </a:t>
            </a:r>
            <a:r>
              <a:rPr lang="en-US" sz="2600" dirty="0" err="1">
                <a:effectLst/>
              </a:rPr>
              <a:t>prvi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polovici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aprila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na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dom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prejeli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obvestilo</a:t>
            </a:r>
            <a:r>
              <a:rPr lang="en-US" sz="2600" dirty="0">
                <a:effectLst/>
              </a:rPr>
              <a:t> in </a:t>
            </a:r>
            <a:r>
              <a:rPr lang="en-US" sz="2600" dirty="0" err="1">
                <a:effectLst/>
              </a:rPr>
              <a:t>dostopno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kodo</a:t>
            </a:r>
            <a:r>
              <a:rPr lang="en-US" sz="2600" dirty="0">
                <a:effectLst/>
              </a:rPr>
              <a:t> do </a:t>
            </a:r>
            <a:r>
              <a:rPr lang="en-US" sz="2600" dirty="0" err="1">
                <a:effectLst/>
              </a:rPr>
              <a:t>aplikacije</a:t>
            </a:r>
            <a:r>
              <a:rPr lang="en-US" sz="2600" dirty="0">
                <a:effectLst/>
              </a:rPr>
              <a:t> Volos.</a:t>
            </a:r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Tisti</a:t>
            </a:r>
            <a:r>
              <a:rPr lang="en-US" sz="2600" dirty="0"/>
              <a:t>, ki </a:t>
            </a:r>
            <a:r>
              <a:rPr lang="en-US" sz="2600" dirty="0" err="1"/>
              <a:t>dostop</a:t>
            </a:r>
            <a:r>
              <a:rPr lang="en-US" sz="2600" dirty="0"/>
              <a:t> </a:t>
            </a:r>
            <a:r>
              <a:rPr lang="en-US" sz="2600" dirty="0" err="1"/>
              <a:t>že</a:t>
            </a:r>
            <a:r>
              <a:rPr lang="en-US" sz="2600" dirty="0"/>
              <a:t> </a:t>
            </a:r>
            <a:r>
              <a:rPr lang="en-US" sz="2600" dirty="0" err="1"/>
              <a:t>imajo</a:t>
            </a:r>
            <a:r>
              <a:rPr lang="en-US" sz="2600" dirty="0"/>
              <a:t> (</a:t>
            </a:r>
            <a:r>
              <a:rPr lang="en-US" sz="2600" dirty="0" err="1"/>
              <a:t>drobnica</a:t>
            </a:r>
            <a:r>
              <a:rPr lang="en-US" sz="2600" dirty="0"/>
              <a:t>), </a:t>
            </a:r>
            <a:r>
              <a:rPr lang="en-US" sz="2600" dirty="0" err="1"/>
              <a:t>uporabljajo</a:t>
            </a:r>
            <a:r>
              <a:rPr lang="en-US" sz="2600" dirty="0"/>
              <a:t> </a:t>
            </a:r>
            <a:r>
              <a:rPr lang="en-US" sz="2600" dirty="0" err="1"/>
              <a:t>tega</a:t>
            </a:r>
            <a:endParaRPr lang="en-US" sz="2600" dirty="0"/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/>
              </a:rPr>
              <a:t>Pooblaščenim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organizacijam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bomo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dodelili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ustrezne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dostopne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pravice</a:t>
            </a:r>
            <a:endParaRPr lang="en-US" sz="26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/>
              </a:rPr>
              <a:t>Podroben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opis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sistema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bo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ob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koncu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marca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objavljen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na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spletnih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straneh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Uprave</a:t>
            </a:r>
            <a:r>
              <a:rPr lang="en-US" sz="2600" dirty="0">
                <a:effectLst/>
              </a:rPr>
              <a:t> za </a:t>
            </a:r>
            <a:r>
              <a:rPr lang="en-US" sz="2600" dirty="0" err="1">
                <a:effectLst/>
              </a:rPr>
              <a:t>varno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hrano</a:t>
            </a:r>
            <a:r>
              <a:rPr lang="en-US" sz="2600" dirty="0">
                <a:effectLst/>
              </a:rPr>
              <a:t>, </a:t>
            </a:r>
            <a:r>
              <a:rPr lang="en-US" sz="2600" dirty="0" err="1">
                <a:effectLst/>
              </a:rPr>
              <a:t>veterinarstvo</a:t>
            </a:r>
            <a:r>
              <a:rPr lang="en-US" sz="2600" dirty="0">
                <a:effectLst/>
              </a:rPr>
              <a:t> in </a:t>
            </a:r>
            <a:r>
              <a:rPr lang="en-US" sz="2600" dirty="0" err="1">
                <a:effectLst/>
              </a:rPr>
              <a:t>varstvo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rastlin</a:t>
            </a:r>
            <a:r>
              <a:rPr lang="en-US" sz="26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24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E55847C-679F-ED21-27D5-77D33BDD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01" y="875465"/>
            <a:ext cx="9335803" cy="598253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68790D4-8C3D-21F7-507D-F8F921270AAB}"/>
              </a:ext>
            </a:extLst>
          </p:cNvPr>
          <p:cNvSpPr txBox="1"/>
          <p:nvPr/>
        </p:nvSpPr>
        <p:spPr>
          <a:xfrm>
            <a:off x="1543601" y="0"/>
            <a:ext cx="7844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Ob prvem vstopu v aplikacijo</a:t>
            </a:r>
          </a:p>
        </p:txBody>
      </p:sp>
    </p:spTree>
    <p:extLst>
      <p:ext uri="{BB962C8B-B14F-4D97-AF65-F5344CB8AC3E}">
        <p14:creationId xmlns:p14="http://schemas.microsoft.com/office/powerpoint/2010/main" val="237470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11240</TotalTime>
  <Words>1127</Words>
  <Application>Microsoft Office PowerPoint</Application>
  <PresentationFormat>Širokozaslonsko</PresentationFormat>
  <Paragraphs>205</Paragraphs>
  <Slides>34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Officeova tema</vt:lpstr>
      <vt:lpstr>Sistem identifikacije in registracije prašičev:  1. 5. 2024</vt:lpstr>
      <vt:lpstr>Želeni učinki</vt:lpstr>
      <vt:lpstr>Cilj</vt:lpstr>
      <vt:lpstr>Glavne spremembe</vt:lpstr>
      <vt:lpstr>Administrativno breme (ocena)</vt:lpstr>
      <vt:lpstr>Aplikacija</vt:lpstr>
      <vt:lpstr>PowerPointova predstavitev</vt:lpstr>
      <vt:lpstr>PowerPointova predstavitev</vt:lpstr>
      <vt:lpstr>PowerPointova predstavitev</vt:lpstr>
      <vt:lpstr>PowerPointova predstavitev</vt:lpstr>
      <vt:lpstr>Izjema za nekomercialne obrate</vt:lpstr>
      <vt:lpstr>PowerPointova predstavitev</vt:lpstr>
      <vt:lpstr>PowerPointova predstavitev</vt:lpstr>
      <vt:lpstr>Dogodki v obratu</vt:lpstr>
      <vt:lpstr>Premik skupine prašičev na drug obrat (odhod)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Premik skupine prašičev  na drug obrat (prihod)</vt:lpstr>
      <vt:lpstr>Premik skupine prašičev na drug obrat (odhod) – najpogostejši zapleti</vt:lpstr>
      <vt:lpstr>Pogin</vt:lpstr>
      <vt:lpstr>Zakol živali na obratu</vt:lpstr>
      <vt:lpstr>Prevedba med kategorijami</vt:lpstr>
      <vt:lpstr>Dobrobit živali</vt:lpstr>
      <vt:lpstr>Prejem prašičev iz držav članic ali tretjih držav</vt:lpstr>
      <vt:lpstr>Veterinarsko spričevalo (ob primerih izbruha določenih kužnih bolezni)</vt:lpstr>
      <vt:lpstr>Izjava o prehranski varnosti</vt:lpstr>
      <vt:lpstr>Integracija s farmskimi sistemi</vt:lpstr>
      <vt:lpstr>Nadzor na obratu</vt:lpstr>
      <vt:lpstr>Izvajalci dejavnosti, ki nimajo  aktivnega dostopa do CRPš</vt:lpstr>
      <vt:lpstr>Uporaba aplikacije ni mogoča</vt:lpstr>
      <vt:lpstr>Obveznosti izvajalca dejavnosti, ki ima aktiven dostop do Volos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Marjana Drobnič</dc:creator>
  <cp:lastModifiedBy>Marjana Drobnič</cp:lastModifiedBy>
  <cp:revision>52</cp:revision>
  <cp:lastPrinted>2023-03-30T08:56:55Z</cp:lastPrinted>
  <dcterms:created xsi:type="dcterms:W3CDTF">2023-03-25T19:20:45Z</dcterms:created>
  <dcterms:modified xsi:type="dcterms:W3CDTF">2024-02-16T06:31:23Z</dcterms:modified>
</cp:coreProperties>
</file>