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0" r:id="rId2"/>
  </p:sldMasterIdLst>
  <p:notesMasterIdLst>
    <p:notesMasterId r:id="rId13"/>
  </p:notesMasterIdLst>
  <p:sldIdLst>
    <p:sldId id="358" r:id="rId3"/>
    <p:sldId id="370" r:id="rId4"/>
    <p:sldId id="384" r:id="rId5"/>
    <p:sldId id="385" r:id="rId6"/>
    <p:sldId id="350" r:id="rId7"/>
    <p:sldId id="387" r:id="rId8"/>
    <p:sldId id="389" r:id="rId9"/>
    <p:sldId id="388" r:id="rId10"/>
    <p:sldId id="392" r:id="rId11"/>
    <p:sldId id="390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epublika" panose="02000506040000020004" pitchFamily="2" charset="-18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8">
          <p15:clr>
            <a:srgbClr val="A4A3A4"/>
          </p15:clr>
        </p15:guide>
        <p15:guide id="2" orient="horz" pos="1502">
          <p15:clr>
            <a:srgbClr val="A4A3A4"/>
          </p15:clr>
        </p15:guide>
        <p15:guide id="3" pos="839">
          <p15:clr>
            <a:srgbClr val="A4A3A4"/>
          </p15:clr>
        </p15:guide>
        <p15:guide id="4" pos="49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8E0"/>
    <a:srgbClr val="00863D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5577" autoAdjust="0"/>
  </p:normalViewPr>
  <p:slideViewPr>
    <p:cSldViewPr snapToGrid="0" snapToObjects="1">
      <p:cViewPr varScale="1">
        <p:scale>
          <a:sx n="74" d="100"/>
          <a:sy n="74" d="100"/>
        </p:scale>
        <p:origin x="1122" y="66"/>
      </p:cViewPr>
      <p:guideLst>
        <p:guide orient="horz" pos="458"/>
        <p:guide orient="horz" pos="1502"/>
        <p:guide pos="839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2CC8E-5548-41E7-8AD1-FAD00BF9E0E9}" type="datetimeFigureOut">
              <a:rPr lang="sl-SI" smtClean="0"/>
              <a:pPr/>
              <a:t>13. 02. 2024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A0DE9-5C0F-4895-B34D-700DA8EC457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9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2000" y="6356350"/>
            <a:ext cx="149569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Dnvi upravnih enot, Služba za RKG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/>
          <a:p>
            <a:fld id="{E372AB40-CE4F-304D-B217-84F7D05E0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00" y="6356350"/>
            <a:ext cx="2133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l-SI" smtClean="0"/>
              <a:t>Dnvi upravnih enot, Služba za RKG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7399" cy="365125"/>
          </a:xfrm>
        </p:spPr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00" y="6356350"/>
            <a:ext cx="2133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l-SI" smtClean="0"/>
              <a:t>Dnvi upravnih enot, Služba za RKG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7399" cy="365125"/>
          </a:xfrm>
        </p:spPr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Dnvi upravnih enot, Služba za RKG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1548000"/>
            <a:ext cx="7200000" cy="10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Dnvi upravnih enot, Služba za RKG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Dnvi upravnih enot, Služba za RKG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D5F58-3066-4B8D-BD8E-17524ACA9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Dnvi upravnih enot, Služba za RKG</a:t>
            </a:r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C038-2A2E-4192-9460-C066C909C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6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00" y="6356350"/>
            <a:ext cx="194068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Dnvi upravnih enot, Služba za RKG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7399" cy="365125"/>
          </a:xfrm>
        </p:spPr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Dnvi upravnih enot, Služba za RKG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Dnvi upravnih enot, Služba za RKG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Dnvi upravnih enot, Služba za RKG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00" y="6356350"/>
            <a:ext cx="2133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l-SI" smtClean="0"/>
              <a:t>Dnvi upravnih enot, Služba za RKG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7399" cy="365125"/>
          </a:xfrm>
        </p:spPr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62343" y="707598"/>
            <a:ext cx="13415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40"/>
              </a:lnSpc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>
              <a:lnSpc>
                <a:spcPts val="840"/>
              </a:lnSpc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PREHRANO</a:t>
            </a:r>
            <a:endParaRPr lang="en-US" sz="700" b="1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</p:txBody>
      </p:sp>
      <p:pic>
        <p:nvPicPr>
          <p:cNvPr id="9" name="Picture 8" descr="grb moder za 10 pt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24" y="712011"/>
            <a:ext cx="166596" cy="208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Dnvi upravnih enot, Služba za RKG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AB40-CE4F-304D-B217-84F7D05E0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72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000" y="1548000"/>
            <a:ext cx="7200000" cy="10800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999" y="3240000"/>
            <a:ext cx="7200000" cy="26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425" y="6356350"/>
            <a:ext cx="158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Dnvi upravnih enot, Služba za RKG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7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EA15-E57B-4FAF-9D6C-62E0412FF7AC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10" name="Picture 9" descr="grb moder za 10 pt.w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724" y="712011"/>
            <a:ext cx="166596" cy="208800"/>
          </a:xfrm>
          <a:prstGeom prst="rect">
            <a:avLst/>
          </a:prstGeom>
        </p:spPr>
      </p:pic>
      <p:sp>
        <p:nvSpPr>
          <p:cNvPr id="12" name="TextBox 7"/>
          <p:cNvSpPr txBox="1"/>
          <p:nvPr userDrawn="1"/>
        </p:nvSpPr>
        <p:spPr>
          <a:xfrm>
            <a:off x="962343" y="707598"/>
            <a:ext cx="13415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40"/>
              </a:lnSpc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>
              <a:lnSpc>
                <a:spcPts val="840"/>
              </a:lnSpc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PREHRANO</a:t>
            </a:r>
            <a:endParaRPr lang="en-US" sz="700" b="1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52" r:id="rId3"/>
    <p:sldLayoutId id="2147483664" r:id="rId4"/>
    <p:sldLayoutId id="2147483663" r:id="rId5"/>
    <p:sldLayoutId id="2147483654" r:id="rId6"/>
    <p:sldLayoutId id="2147483665" r:id="rId7"/>
    <p:sldLayoutId id="214748365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adni-list.si/1/objava.jsp?sop=2023-01-0102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2000" y="1871831"/>
            <a:ext cx="7200000" cy="4539727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/>
            </a:r>
            <a:br>
              <a:rPr lang="sl-SI" b="1" dirty="0" smtClean="0">
                <a:solidFill>
                  <a:srgbClr val="C00000"/>
                </a:solidFill>
              </a:rPr>
            </a:br>
            <a:r>
              <a:rPr lang="sl-SI" b="1" dirty="0">
                <a:solidFill>
                  <a:srgbClr val="C00000"/>
                </a:solidFill>
              </a:rPr>
              <a:t/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b="1" dirty="0">
                <a:solidFill>
                  <a:srgbClr val="C00000"/>
                </a:solidFill>
              </a:rPr>
              <a:t/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sz="2400" b="1" dirty="0" smtClean="0">
                <a:solidFill>
                  <a:schemeClr val="tx2"/>
                </a:solidFill>
              </a:rPr>
              <a:t>Alenka Rotter</a:t>
            </a:r>
            <a:br>
              <a:rPr lang="sl-SI" sz="2400" b="1" dirty="0" smtClean="0">
                <a:solidFill>
                  <a:schemeClr val="tx2"/>
                </a:solidFill>
              </a:rPr>
            </a:br>
            <a:r>
              <a:rPr lang="sl-SI" sz="2400" b="1" dirty="0" smtClean="0">
                <a:solidFill>
                  <a:schemeClr val="tx2"/>
                </a:solidFill>
              </a:rPr>
              <a:t>vodja službe za RKG</a:t>
            </a:r>
            <a:endParaRPr lang="sl-SI" sz="2400" b="1" dirty="0">
              <a:solidFill>
                <a:schemeClr val="tx2"/>
              </a:solidFill>
            </a:endParaRPr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1</a:t>
            </a:fld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2559654" y="2657700"/>
            <a:ext cx="4204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Novosti v RKG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44" y="1871831"/>
            <a:ext cx="7259056" cy="6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6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7105" y="76144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KRZ- upravičenost za DKOP 8- 4%, ob njivah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9" y="2499462"/>
            <a:ext cx="4893484" cy="4525963"/>
          </a:xfrm>
          <a:prstGeom prst="rect">
            <a:avLst/>
          </a:prstGeom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D5F58-3066-4B8D-BD8E-17524ACA9C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05" y="1403798"/>
            <a:ext cx="8594458" cy="25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71595" y="537188"/>
            <a:ext cx="5196689" cy="757457"/>
          </a:xfrm>
        </p:spPr>
        <p:txBody>
          <a:bodyPr/>
          <a:lstStyle/>
          <a:p>
            <a:r>
              <a:rPr lang="sl-SI" sz="2800" b="1" dirty="0" smtClean="0">
                <a:solidFill>
                  <a:srgbClr val="CC0000"/>
                </a:solidFill>
              </a:rPr>
              <a:t>SPREMEMBA RKG PRAVILNIKA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66662"/>
            <a:ext cx="8229600" cy="4659502"/>
          </a:xfrm>
        </p:spPr>
        <p:txBody>
          <a:bodyPr/>
          <a:lstStyle/>
          <a:p>
            <a:r>
              <a:rPr lang="sl-SI" sz="2400" b="1" dirty="0" smtClean="0">
                <a:solidFill>
                  <a:schemeClr val="tx2"/>
                </a:solidFill>
              </a:rPr>
              <a:t>PRAVILNIK O RKG 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chemeClr val="tx2"/>
                </a:solidFill>
              </a:rPr>
              <a:t>     Uradni </a:t>
            </a:r>
            <a:r>
              <a:rPr lang="pl-PL" sz="2400" dirty="0">
                <a:solidFill>
                  <a:schemeClr val="tx2"/>
                </a:solidFill>
              </a:rPr>
              <a:t>list RS, št. </a:t>
            </a:r>
            <a:r>
              <a:rPr lang="pl-PL" sz="2400" u="sng" dirty="0" smtClean="0">
                <a:solidFill>
                  <a:schemeClr val="tx2"/>
                </a:solidFill>
                <a:hlinkClick r:id="rId2" tooltip="Pravilnik o registru kmetijskih gospodarstev"/>
              </a:rPr>
              <a:t>7/23</a:t>
            </a:r>
            <a:r>
              <a:rPr lang="pl-PL" sz="2400" u="sng" dirty="0" smtClean="0">
                <a:solidFill>
                  <a:schemeClr val="tx2"/>
                </a:solidFill>
              </a:rPr>
              <a:t> + ? februar/24</a:t>
            </a:r>
          </a:p>
          <a:p>
            <a:pPr marL="0" indent="0">
              <a:buNone/>
            </a:pPr>
            <a:endParaRPr lang="pl-PL" sz="2400" u="sng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pl-PL" sz="2400" dirty="0" smtClean="0">
                <a:solidFill>
                  <a:schemeClr val="tx2"/>
                </a:solidFill>
              </a:rPr>
              <a:t>Sprememba definicij kmetijskih površin skladno z Uredbo o neposrednih plačilih</a:t>
            </a:r>
          </a:p>
          <a:p>
            <a:pPr>
              <a:buFontTx/>
              <a:buChar char="-"/>
            </a:pPr>
            <a:endParaRPr lang="pl-PL" sz="24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pl-PL" sz="2400" dirty="0">
                <a:solidFill>
                  <a:schemeClr val="tx2"/>
                </a:solidFill>
              </a:rPr>
              <a:t>Iz </a:t>
            </a:r>
            <a:r>
              <a:rPr lang="pl-PL" sz="2400" dirty="0" smtClean="0">
                <a:solidFill>
                  <a:schemeClr val="tx2"/>
                </a:solidFill>
              </a:rPr>
              <a:t>GERK se izločijo </a:t>
            </a:r>
            <a:r>
              <a:rPr lang="pl-PL" sz="2400" dirty="0">
                <a:solidFill>
                  <a:schemeClr val="tx2"/>
                </a:solidFill>
              </a:rPr>
              <a:t>samo </a:t>
            </a:r>
            <a:r>
              <a:rPr lang="pl-PL" sz="2400" dirty="0" smtClean="0">
                <a:solidFill>
                  <a:schemeClr val="tx2"/>
                </a:solidFill>
              </a:rPr>
              <a:t>vode, ki merijo več kot 25 m</a:t>
            </a:r>
            <a:r>
              <a:rPr lang="pl-PL" sz="2400" baseline="30000" dirty="0" smtClean="0">
                <a:solidFill>
                  <a:schemeClr val="tx2"/>
                </a:solidFill>
              </a:rPr>
              <a:t>2</a:t>
            </a:r>
          </a:p>
          <a:p>
            <a:pPr>
              <a:buFontTx/>
              <a:buChar char="-"/>
            </a:pPr>
            <a:endParaRPr lang="pl-PL" sz="24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pl-PL" sz="2400" dirty="0" smtClean="0">
                <a:solidFill>
                  <a:schemeClr val="tx2"/>
                </a:solidFill>
              </a:rPr>
              <a:t>Vrsta rabe 1411 – sprememba uredbe, vpliv na vris GERK</a:t>
            </a:r>
          </a:p>
          <a:p>
            <a:pPr marL="0" indent="0">
              <a:buNone/>
            </a:pPr>
            <a:endParaRPr lang="pl-PL" sz="24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24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2400" b="1" dirty="0" smtClean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32EC8-8A77-4038-B47D-A238DEA357AC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4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72420" y="814812"/>
            <a:ext cx="5717262" cy="769544"/>
          </a:xfrm>
        </p:spPr>
        <p:txBody>
          <a:bodyPr/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Sprememba </a:t>
            </a:r>
            <a:r>
              <a:rPr lang="sl-SI" sz="2400" b="1" dirty="0">
                <a:solidFill>
                  <a:srgbClr val="C00000"/>
                </a:solidFill>
              </a:rPr>
              <a:t>definicij kmetijskih površin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1850" y="1584356"/>
            <a:ext cx="8034949" cy="4541807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>
                <a:solidFill>
                  <a:schemeClr val="tx2"/>
                </a:solidFill>
              </a:rPr>
              <a:t>Gre za </a:t>
            </a:r>
            <a:r>
              <a:rPr lang="sl-SI" sz="2400" dirty="0">
                <a:solidFill>
                  <a:schemeClr val="tx2"/>
                </a:solidFill>
              </a:rPr>
              <a:t>uskladitev </a:t>
            </a:r>
            <a:r>
              <a:rPr lang="sl-SI" sz="2400" dirty="0" smtClean="0">
                <a:solidFill>
                  <a:schemeClr val="tx2"/>
                </a:solidFill>
              </a:rPr>
              <a:t>definicij z </a:t>
            </a:r>
            <a:r>
              <a:rPr lang="sl-SI" sz="2400" u="sng" dirty="0" smtClean="0">
                <a:solidFill>
                  <a:schemeClr val="accent1"/>
                </a:solidFill>
              </a:rPr>
              <a:t>Uredbo </a:t>
            </a:r>
            <a:r>
              <a:rPr lang="sl-SI" sz="2400" u="sng" dirty="0">
                <a:solidFill>
                  <a:schemeClr val="accent1"/>
                </a:solidFill>
              </a:rPr>
              <a:t>o neposrednih plačilih iz strateškega načrta skupne kmetijske politike </a:t>
            </a:r>
            <a:r>
              <a:rPr lang="sl-SI" sz="2400" u="sng" dirty="0" smtClean="0">
                <a:solidFill>
                  <a:schemeClr val="accent1"/>
                </a:solidFill>
              </a:rPr>
              <a:t>2023–2027</a:t>
            </a:r>
          </a:p>
          <a:p>
            <a:pPr marL="0" indent="0">
              <a:buNone/>
            </a:pPr>
            <a:endParaRPr lang="sl-SI" sz="800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l-SI" sz="2000" dirty="0">
                <a:solidFill>
                  <a:srgbClr val="00863D"/>
                </a:solidFill>
              </a:rPr>
              <a:t>Kmetijsko gozdarski </a:t>
            </a:r>
            <a:r>
              <a:rPr lang="sl-SI" sz="2000" dirty="0" smtClean="0">
                <a:solidFill>
                  <a:srgbClr val="00863D"/>
                </a:solidFill>
              </a:rPr>
              <a:t>sistem so raba 1800 in vse vrste rabe z do 50 dreves/ha:</a:t>
            </a:r>
            <a:endParaRPr lang="sl-SI" sz="2000" dirty="0">
              <a:solidFill>
                <a:srgbClr val="00863D"/>
              </a:solidFill>
            </a:endParaRPr>
          </a:p>
          <a:p>
            <a:pPr>
              <a:buFontTx/>
              <a:buChar char="-"/>
            </a:pPr>
            <a:r>
              <a:rPr lang="sl-SI" sz="2000" dirty="0" smtClean="0">
                <a:solidFill>
                  <a:srgbClr val="C00000"/>
                </a:solidFill>
              </a:rPr>
              <a:t>raba 1800, kjer so vključena gozdna drevesa, drevesa ali grmi</a:t>
            </a:r>
          </a:p>
          <a:p>
            <a:pPr>
              <a:buFontTx/>
              <a:buChar char="-"/>
            </a:pPr>
            <a:endParaRPr lang="sl-SI" sz="2000" dirty="0">
              <a:solidFill>
                <a:srgbClr val="00863D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rgbClr val="00863D"/>
                </a:solidFill>
              </a:rPr>
              <a:t>- Ostale vrste rabe (orno zemljišče, trajno travinje , trajni nasad:</a:t>
            </a:r>
          </a:p>
          <a:p>
            <a:r>
              <a:rPr lang="sl-SI" sz="2000" dirty="0" smtClean="0">
                <a:solidFill>
                  <a:schemeClr val="tx2"/>
                </a:solidFill>
              </a:rPr>
              <a:t>Se namesto posamičnih </a:t>
            </a:r>
            <a:r>
              <a:rPr lang="sl-SI" sz="2000" dirty="0" smtClean="0">
                <a:solidFill>
                  <a:srgbClr val="C00000"/>
                </a:solidFill>
              </a:rPr>
              <a:t>gozdnih dreves,  </a:t>
            </a:r>
            <a:r>
              <a:rPr lang="sl-SI" sz="2000" dirty="0" smtClean="0">
                <a:solidFill>
                  <a:schemeClr val="tx2"/>
                </a:solidFill>
              </a:rPr>
              <a:t>opredeljenih z </a:t>
            </a:r>
            <a:r>
              <a:rPr lang="sl-SI" sz="2000" i="1" dirty="0" smtClean="0">
                <a:solidFill>
                  <a:schemeClr val="tx2"/>
                </a:solidFill>
              </a:rPr>
              <a:t>ODREDBO o </a:t>
            </a:r>
            <a:r>
              <a:rPr lang="sl-SI" sz="2000" i="1" dirty="0">
                <a:solidFill>
                  <a:schemeClr val="tx2"/>
                </a:solidFill>
              </a:rPr>
              <a:t>seznamu drevesnih vrst in umetnih križancev na podlagi Zakona o gozdnem reprodukcijskem materialu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po novem štejejo </a:t>
            </a:r>
            <a:r>
              <a:rPr lang="sl-SI" sz="2000" dirty="0" smtClean="0">
                <a:solidFill>
                  <a:srgbClr val="C00000"/>
                </a:solidFill>
              </a:rPr>
              <a:t>drevesa, </a:t>
            </a:r>
            <a:r>
              <a:rPr lang="sl-SI" sz="2000" i="1" dirty="0" smtClean="0">
                <a:solidFill>
                  <a:schemeClr val="tx2"/>
                </a:solidFill>
              </a:rPr>
              <a:t>tudi če </a:t>
            </a:r>
            <a:r>
              <a:rPr lang="sl-SI" sz="2000" i="1" dirty="0">
                <a:solidFill>
                  <a:schemeClr val="tx2"/>
                </a:solidFill>
              </a:rPr>
              <a:t>niso v </a:t>
            </a:r>
            <a:r>
              <a:rPr lang="sl-SI" sz="2000" i="1" dirty="0" smtClean="0">
                <a:solidFill>
                  <a:schemeClr val="tx2"/>
                </a:solidFill>
              </a:rPr>
              <a:t>seznamu gozdnih </a:t>
            </a:r>
            <a:r>
              <a:rPr lang="sl-SI" sz="2000" i="1" dirty="0">
                <a:solidFill>
                  <a:schemeClr val="tx2"/>
                </a:solidFill>
              </a:rPr>
              <a:t>dreves. </a:t>
            </a:r>
          </a:p>
          <a:p>
            <a:pPr marL="0" indent="0">
              <a:buNone/>
            </a:pPr>
            <a:r>
              <a:rPr lang="sl-SI" sz="2000" i="1" dirty="0" smtClean="0">
                <a:solidFill>
                  <a:schemeClr val="tx2"/>
                </a:solidFill>
              </a:rPr>
              <a:t>- </a:t>
            </a:r>
            <a:r>
              <a:rPr lang="sl-SI" sz="2000" dirty="0" smtClean="0">
                <a:solidFill>
                  <a:srgbClr val="00B050"/>
                </a:solidFill>
              </a:rPr>
              <a:t>iz opredelitve trav ali drugih zelenih krmnih rastlin pri trajnem travniku </a:t>
            </a:r>
            <a:r>
              <a:rPr lang="sl-SI" sz="2000" dirty="0" smtClean="0">
                <a:solidFill>
                  <a:schemeClr val="tx2"/>
                </a:solidFill>
              </a:rPr>
              <a:t>se črtajo </a:t>
            </a:r>
            <a:r>
              <a:rPr lang="sl-SI" sz="2000" dirty="0" smtClean="0">
                <a:solidFill>
                  <a:srgbClr val="7030A0"/>
                </a:solidFill>
              </a:rPr>
              <a:t>deteljno - travne mešanice </a:t>
            </a:r>
          </a:p>
          <a:p>
            <a:pPr>
              <a:buFontTx/>
              <a:buChar char="-"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D5F58-3066-4B8D-BD8E-17524ACA9C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723" y="2884867"/>
            <a:ext cx="1523972" cy="115044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386" y="5661276"/>
            <a:ext cx="1546614" cy="115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6864" y="666877"/>
            <a:ext cx="5300804" cy="70313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Spremembe RKG pravilnika</a:t>
            </a:r>
            <a:r>
              <a:rPr lang="pl-PL" dirty="0">
                <a:solidFill>
                  <a:schemeClr val="tx2"/>
                </a:solidFill>
              </a:rPr>
              <a:t/>
            </a:r>
            <a:br>
              <a:rPr lang="pl-PL" dirty="0">
                <a:solidFill>
                  <a:schemeClr val="tx2"/>
                </a:solidFill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0202" y="1600200"/>
            <a:ext cx="715223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200" dirty="0" smtClean="0">
                <a:solidFill>
                  <a:srgbClr val="00863D"/>
                </a:solidFill>
              </a:rPr>
              <a:t>Vrsta </a:t>
            </a:r>
            <a:r>
              <a:rPr lang="pl-PL" sz="2200" dirty="0">
                <a:solidFill>
                  <a:srgbClr val="00863D"/>
                </a:solidFill>
              </a:rPr>
              <a:t>rabe </a:t>
            </a:r>
            <a:r>
              <a:rPr lang="pl-PL" sz="2200" dirty="0" smtClean="0">
                <a:solidFill>
                  <a:srgbClr val="00863D"/>
                </a:solidFill>
              </a:rPr>
              <a:t>GERK 1411 </a:t>
            </a:r>
            <a:r>
              <a:rPr lang="pl-PL" sz="2200" dirty="0">
                <a:solidFill>
                  <a:schemeClr val="tx2"/>
                </a:solidFill>
              </a:rPr>
              <a:t>– </a:t>
            </a:r>
            <a:r>
              <a:rPr lang="pl-PL" sz="2200" dirty="0" smtClean="0">
                <a:solidFill>
                  <a:schemeClr val="tx2"/>
                </a:solidFill>
              </a:rPr>
              <a:t>površina za ukrep odpravljanja zaraščanja na kmet. površinah:</a:t>
            </a:r>
          </a:p>
          <a:p>
            <a:pPr>
              <a:buFontTx/>
              <a:buChar char="-"/>
            </a:pPr>
            <a:r>
              <a:rPr lang="pl-PL" sz="2200" dirty="0">
                <a:solidFill>
                  <a:schemeClr val="tx2"/>
                </a:solidFill>
              </a:rPr>
              <a:t>d</a:t>
            </a:r>
            <a:r>
              <a:rPr lang="pl-PL" sz="2200" dirty="0" smtClean="0">
                <a:solidFill>
                  <a:schemeClr val="tx2"/>
                </a:solidFill>
              </a:rPr>
              <a:t>efinicija prilagojena tako, da se prilagaja spremembam Uredbe, o izvajanju ukrepa odpravljanje zaraščanja na kmetijskih zemljiščih. Ta se je meddrugim spremenila zaradi prilagajanja EU Uredbi o deforestaciji, ki ne dovoli spreminjanja gozdne rabe v druge vrste rabe.</a:t>
            </a:r>
          </a:p>
          <a:p>
            <a:pPr>
              <a:buFontTx/>
              <a:buChar char="-"/>
            </a:pPr>
            <a:endParaRPr lang="pl-PL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2200" dirty="0">
                <a:solidFill>
                  <a:srgbClr val="00863D"/>
                </a:solidFill>
              </a:rPr>
              <a:t>Izločitev </a:t>
            </a:r>
            <a:r>
              <a:rPr lang="pl-PL" sz="2200" dirty="0" smtClean="0">
                <a:solidFill>
                  <a:srgbClr val="00863D"/>
                </a:solidFill>
              </a:rPr>
              <a:t>vod iz GERK nad 25 m2</a:t>
            </a:r>
            <a:r>
              <a:rPr lang="pl-PL" sz="2200" dirty="0" smtClean="0">
                <a:solidFill>
                  <a:schemeClr val="tx2"/>
                </a:solidFill>
              </a:rPr>
              <a:t>, izločijo se samo vode, </a:t>
            </a:r>
            <a:r>
              <a:rPr lang="pl-PL" sz="2200" dirty="0" smtClean="0">
                <a:solidFill>
                  <a:srgbClr val="7030A0"/>
                </a:solidFill>
              </a:rPr>
              <a:t>ki </a:t>
            </a:r>
            <a:r>
              <a:rPr lang="pl-PL" sz="2200" dirty="0">
                <a:solidFill>
                  <a:srgbClr val="7030A0"/>
                </a:solidFill>
              </a:rPr>
              <a:t>merijo več kot 25 </a:t>
            </a:r>
            <a:r>
              <a:rPr lang="pl-PL" sz="2200" dirty="0" smtClean="0">
                <a:solidFill>
                  <a:srgbClr val="7030A0"/>
                </a:solidFill>
              </a:rPr>
              <a:t>m2.</a:t>
            </a:r>
            <a:endParaRPr lang="pl-PL" sz="2200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u="sng" dirty="0">
              <a:solidFill>
                <a:schemeClr val="tx2"/>
              </a:solidFill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D5F58-3066-4B8D-BD8E-17524ACA9C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248" y="4867765"/>
            <a:ext cx="2421419" cy="18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106"/>
            <a:ext cx="9144000" cy="567589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2730321" y="147615"/>
            <a:ext cx="3822879" cy="646331"/>
          </a:xfrm>
          <a:prstGeom prst="rect">
            <a:avLst/>
          </a:prstGeom>
          <a:solidFill>
            <a:srgbClr val="FFFF00">
              <a:alpha val="92000"/>
            </a:srgb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C00000"/>
                </a:solidFill>
              </a:rPr>
              <a:t>     NOVI ORTOFOTO POSNETKI</a:t>
            </a:r>
            <a:r>
              <a:rPr lang="sl-SI" b="1" dirty="0">
                <a:solidFill>
                  <a:srgbClr val="C00000"/>
                </a:solidFill>
              </a:rPr>
              <a:t/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snemanje leta 2023 v RUMENI BARVI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AC038-2A2E-4192-9460-C066C909C0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10" name="Raven puščični povezovalnik 9"/>
          <p:cNvCxnSpPr/>
          <p:nvPr/>
        </p:nvCxnSpPr>
        <p:spPr>
          <a:xfrm flipH="1">
            <a:off x="1558345" y="793946"/>
            <a:ext cx="3683356" cy="2966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7650480" y="1783080"/>
            <a:ext cx="1493520" cy="86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844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9703" y="135669"/>
            <a:ext cx="5482320" cy="974740"/>
          </a:xfrm>
        </p:spPr>
        <p:txBody>
          <a:bodyPr/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LOP – </a:t>
            </a:r>
            <a:br>
              <a:rPr lang="sl-SI" sz="2400" b="1" dirty="0" smtClean="0">
                <a:solidFill>
                  <a:srgbClr val="C00000"/>
                </a:solidFill>
              </a:rPr>
            </a:br>
            <a:r>
              <a:rPr lang="sl-SI" sz="2400" b="1" dirty="0" smtClean="0">
                <a:solidFill>
                  <a:srgbClr val="C00000"/>
                </a:solidFill>
              </a:rPr>
              <a:t>letna uskladitev podatkov vpisanih v RKG</a:t>
            </a:r>
            <a:endParaRPr lang="sl-SI" sz="2400" b="1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3487" y="1267162"/>
            <a:ext cx="8770513" cy="4525963"/>
          </a:xfrm>
        </p:spPr>
        <p:txBody>
          <a:bodyPr/>
          <a:lstStyle/>
          <a:p>
            <a:r>
              <a:rPr lang="sl-SI" sz="2000" dirty="0" smtClean="0">
                <a:solidFill>
                  <a:schemeClr val="tx2"/>
                </a:solidFill>
              </a:rPr>
              <a:t>V RKG je že pripisan </a:t>
            </a:r>
            <a:r>
              <a:rPr lang="sl-SI" sz="2000" dirty="0" smtClean="0">
                <a:solidFill>
                  <a:srgbClr val="C00000"/>
                </a:solidFill>
              </a:rPr>
              <a:t>standardni prihodek za leto 2023</a:t>
            </a:r>
          </a:p>
          <a:p>
            <a:endParaRPr lang="sl-SI" sz="2000" b="1" dirty="0" smtClean="0">
              <a:solidFill>
                <a:schemeClr val="tx2"/>
              </a:solidFill>
            </a:endParaRPr>
          </a:p>
          <a:p>
            <a:endParaRPr lang="sl-SI" sz="2000" b="1" dirty="0" smtClean="0">
              <a:solidFill>
                <a:schemeClr val="tx2"/>
              </a:solidFill>
            </a:endParaRPr>
          </a:p>
          <a:p>
            <a:endParaRPr lang="sl-SI" sz="2000" b="1" dirty="0" smtClean="0">
              <a:solidFill>
                <a:schemeClr val="tx2"/>
              </a:solidFill>
            </a:endParaRPr>
          </a:p>
          <a:p>
            <a:endParaRPr lang="sl-SI" sz="2000" b="1" dirty="0">
              <a:solidFill>
                <a:schemeClr val="tx2"/>
              </a:solidFill>
            </a:endParaRPr>
          </a:p>
          <a:p>
            <a:endParaRPr lang="sl-SI" sz="2000" b="1" dirty="0" smtClean="0">
              <a:solidFill>
                <a:schemeClr val="tx2"/>
              </a:solidFill>
            </a:endParaRPr>
          </a:p>
          <a:p>
            <a:endParaRPr lang="sl-SI" sz="2000" b="1" dirty="0">
              <a:solidFill>
                <a:schemeClr val="tx2"/>
              </a:solidFill>
            </a:endParaRPr>
          </a:p>
          <a:p>
            <a:endParaRPr lang="sl-SI" sz="2000" b="1" dirty="0" smtClean="0">
              <a:solidFill>
                <a:schemeClr val="tx2"/>
              </a:solidFill>
            </a:endParaRPr>
          </a:p>
          <a:p>
            <a:r>
              <a:rPr lang="sl-SI" sz="2000" dirty="0" smtClean="0">
                <a:solidFill>
                  <a:schemeClr val="tx2"/>
                </a:solidFill>
              </a:rPr>
              <a:t>V tem času bomo izvedli uskladitve z zunanjimi registri: 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chemeClr val="tx2"/>
                </a:solidFill>
              </a:rPr>
              <a:t>uskladitev </a:t>
            </a:r>
            <a:r>
              <a:rPr lang="sl-SI" sz="2000" dirty="0">
                <a:solidFill>
                  <a:schemeClr val="tx2"/>
                </a:solidFill>
              </a:rPr>
              <a:t>podatkov s CRP (centralni reg. prebivalstva) </a:t>
            </a:r>
            <a:r>
              <a:rPr lang="sl-SI" sz="2000" dirty="0" smtClean="0">
                <a:solidFill>
                  <a:schemeClr val="tx2"/>
                </a:solidFill>
              </a:rPr>
              <a:t> za vse FO vpisane v RKG, 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chemeClr val="tx2"/>
                </a:solidFill>
              </a:rPr>
              <a:t>PRS </a:t>
            </a:r>
            <a:r>
              <a:rPr lang="sl-SI" sz="2000" dirty="0">
                <a:solidFill>
                  <a:schemeClr val="tx2"/>
                </a:solidFill>
              </a:rPr>
              <a:t>(poslovni 	</a:t>
            </a:r>
            <a:r>
              <a:rPr lang="sl-SI" sz="2000" dirty="0" smtClean="0">
                <a:solidFill>
                  <a:schemeClr val="tx2"/>
                </a:solidFill>
              </a:rPr>
              <a:t>register) in </a:t>
            </a:r>
          </a:p>
          <a:p>
            <a:pPr>
              <a:buFontTx/>
              <a:buChar char="-"/>
            </a:pPr>
            <a:r>
              <a:rPr lang="sl-SI" sz="2000" dirty="0" smtClean="0">
                <a:solidFill>
                  <a:schemeClr val="tx2"/>
                </a:solidFill>
              </a:rPr>
              <a:t>ZPIZ (zavod za pokojninsko in invalidsko zavarovanje) vpisanih FO</a:t>
            </a:r>
            <a:endParaRPr lang="sl-SI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-    Pripis vključenosti nosilca v evidence in sheme</a:t>
            </a:r>
            <a:endParaRPr lang="sl-SI" sz="2000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D5F58-3066-4B8D-BD8E-17524ACA9C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Pravokotnik 4"/>
          <p:cNvSpPr/>
          <p:nvPr/>
        </p:nvSpPr>
        <p:spPr>
          <a:xfrm>
            <a:off x="141667" y="1945129"/>
            <a:ext cx="8686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RKG predvidoma zaprt za vnose od 20.2.- 25.3.2024</a:t>
            </a:r>
          </a:p>
          <a:p>
            <a:pPr algn="ctr"/>
            <a:endParaRPr lang="sl-SI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810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AC038-2A2E-4192-9460-C066C909C0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Pravokotnik 2"/>
          <p:cNvSpPr/>
          <p:nvPr/>
        </p:nvSpPr>
        <p:spPr>
          <a:xfrm>
            <a:off x="2839792" y="298240"/>
            <a:ext cx="5415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rgbClr val="C00000"/>
                </a:solidFill>
              </a:rPr>
              <a:t>LOP – </a:t>
            </a:r>
            <a:br>
              <a:rPr lang="sl-SI" sz="2800" b="1" dirty="0">
                <a:solidFill>
                  <a:srgbClr val="C00000"/>
                </a:solidFill>
              </a:rPr>
            </a:br>
            <a:r>
              <a:rPr lang="sl-SI" sz="2800" b="1" dirty="0">
                <a:solidFill>
                  <a:srgbClr val="C00000"/>
                </a:solidFill>
              </a:rPr>
              <a:t>letna uskladitev </a:t>
            </a:r>
            <a:r>
              <a:rPr lang="sl-SI" sz="2800" b="1" dirty="0" smtClean="0">
                <a:solidFill>
                  <a:srgbClr val="C00000"/>
                </a:solidFill>
              </a:rPr>
              <a:t>podatkov -  grafika</a:t>
            </a:r>
            <a:endParaRPr lang="sl-SI" sz="2800" dirty="0"/>
          </a:p>
        </p:txBody>
      </p:sp>
      <p:sp>
        <p:nvSpPr>
          <p:cNvPr id="4" name="Pravokotnik 3"/>
          <p:cNvSpPr/>
          <p:nvPr/>
        </p:nvSpPr>
        <p:spPr>
          <a:xfrm>
            <a:off x="180304" y="1272440"/>
            <a:ext cx="88220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342900">
              <a:buFontTx/>
              <a:buChar char="-"/>
            </a:pPr>
            <a:r>
              <a:rPr lang="sl-SI" sz="2000" dirty="0" smtClean="0">
                <a:solidFill>
                  <a:schemeClr val="tx2"/>
                </a:solidFill>
              </a:rPr>
              <a:t>prenos komasacij - </a:t>
            </a:r>
            <a:r>
              <a:rPr lang="sl-SI" sz="2000" dirty="0">
                <a:solidFill>
                  <a:schemeClr val="tx2"/>
                </a:solidFill>
              </a:rPr>
              <a:t>izbris GERK na območju in novi </a:t>
            </a:r>
            <a:r>
              <a:rPr lang="sl-SI" sz="2000" dirty="0" err="1">
                <a:solidFill>
                  <a:schemeClr val="tx2"/>
                </a:solidFill>
              </a:rPr>
              <a:t>GERKi</a:t>
            </a:r>
            <a:r>
              <a:rPr lang="sl-SI" sz="2000" dirty="0">
                <a:solidFill>
                  <a:schemeClr val="tx2"/>
                </a:solidFill>
              </a:rPr>
              <a:t> za prevzem</a:t>
            </a:r>
            <a:r>
              <a:rPr lang="sl-SI" sz="1600" dirty="0">
                <a:solidFill>
                  <a:schemeClr val="tx2"/>
                </a:solidFill>
              </a:rPr>
              <a:t> </a:t>
            </a:r>
            <a:endParaRPr lang="sl-SI" sz="1600" dirty="0" smtClean="0">
              <a:solidFill>
                <a:schemeClr val="tx2"/>
              </a:solidFill>
            </a:endParaRPr>
          </a:p>
          <a:p>
            <a:pPr marL="742950" lvl="1" indent="-342900">
              <a:buFontTx/>
              <a:buChar char="-"/>
            </a:pPr>
            <a:r>
              <a:rPr lang="sl-SI" sz="2000" dirty="0" smtClean="0">
                <a:solidFill>
                  <a:schemeClr val="tx2"/>
                </a:solidFill>
              </a:rPr>
              <a:t>Spremembe rabe ornih površin v trajno travinje s </a:t>
            </a:r>
            <a:r>
              <a:rPr lang="sl-SI" sz="2000" dirty="0">
                <a:solidFill>
                  <a:schemeClr val="tx2"/>
                </a:solidFill>
              </a:rPr>
              <a:t>prenosom administrativnih kontrol </a:t>
            </a:r>
            <a:r>
              <a:rPr lang="sl-SI" sz="2000" dirty="0" smtClean="0">
                <a:solidFill>
                  <a:schemeClr val="tx2"/>
                </a:solidFill>
              </a:rPr>
              <a:t>Agencije na </a:t>
            </a:r>
            <a:r>
              <a:rPr lang="sl-SI" sz="2000" dirty="0">
                <a:solidFill>
                  <a:schemeClr val="tx2"/>
                </a:solidFill>
              </a:rPr>
              <a:t>podlagi petletnega pravila (5 let prijava trava </a:t>
            </a:r>
            <a:r>
              <a:rPr lang="sl-SI" sz="2000" dirty="0" smtClean="0">
                <a:solidFill>
                  <a:schemeClr val="tx2"/>
                </a:solidFill>
              </a:rPr>
              <a:t>, TDM  in DTM na </a:t>
            </a:r>
            <a:r>
              <a:rPr lang="sl-SI" sz="2000" dirty="0">
                <a:solidFill>
                  <a:schemeClr val="tx2"/>
                </a:solidFill>
              </a:rPr>
              <a:t>njivi)</a:t>
            </a:r>
          </a:p>
          <a:p>
            <a:pPr lvl="1">
              <a:buFontTx/>
              <a:buChar char="-"/>
            </a:pPr>
            <a:r>
              <a:rPr lang="sl-SI" sz="2000" dirty="0" smtClean="0">
                <a:solidFill>
                  <a:schemeClr val="tx2"/>
                </a:solidFill>
              </a:rPr>
              <a:t>  prenos ugotovitev </a:t>
            </a:r>
            <a:r>
              <a:rPr lang="sl-SI" sz="2000" dirty="0">
                <a:solidFill>
                  <a:schemeClr val="tx2"/>
                </a:solidFill>
              </a:rPr>
              <a:t>AKTRP (spremembe rabe na ZV s strani nosilca, kontrole na </a:t>
            </a:r>
            <a:r>
              <a:rPr lang="sl-SI" sz="2000" dirty="0" smtClean="0">
                <a:solidFill>
                  <a:schemeClr val="tx2"/>
                </a:solidFill>
              </a:rPr>
              <a:t>  terenu</a:t>
            </a:r>
            <a:r>
              <a:rPr lang="sl-SI" sz="2000" dirty="0">
                <a:solidFill>
                  <a:schemeClr val="tx2"/>
                </a:solidFill>
              </a:rPr>
              <a:t>, kontrole izvršene na podlagi QA GSA,  QA AMS in ugotovitve AMS)</a:t>
            </a:r>
          </a:p>
          <a:p>
            <a:r>
              <a:rPr lang="sl-SI" sz="2000" dirty="0">
                <a:solidFill>
                  <a:schemeClr val="tx2"/>
                </a:solidFill>
              </a:rPr>
              <a:t>	- preveritev </a:t>
            </a:r>
            <a:r>
              <a:rPr lang="sl-SI" sz="2000" dirty="0" smtClean="0">
                <a:solidFill>
                  <a:schemeClr val="tx2"/>
                </a:solidFill>
              </a:rPr>
              <a:t>GERK-ov z </a:t>
            </a:r>
            <a:r>
              <a:rPr lang="sl-SI" sz="2000" dirty="0">
                <a:solidFill>
                  <a:schemeClr val="tx2"/>
                </a:solidFill>
              </a:rPr>
              <a:t>evidenco dejanske rabe (rez do 100m</a:t>
            </a:r>
            <a:r>
              <a:rPr lang="sl-SI" sz="2000" baseline="30000" dirty="0">
                <a:solidFill>
                  <a:schemeClr val="tx2"/>
                </a:solidFill>
              </a:rPr>
              <a:t>2</a:t>
            </a:r>
            <a:r>
              <a:rPr lang="sl-SI" sz="2000" dirty="0">
                <a:solidFill>
                  <a:schemeClr val="tx2"/>
                </a:solidFill>
              </a:rPr>
              <a:t> ali do </a:t>
            </a:r>
            <a:r>
              <a:rPr lang="sl-SI" sz="2000" dirty="0" smtClean="0">
                <a:solidFill>
                  <a:schemeClr val="tx2"/>
                </a:solidFill>
              </a:rPr>
              <a:t>2 %), </a:t>
            </a:r>
            <a:r>
              <a:rPr lang="sl-SI" sz="2000" dirty="0" smtClean="0">
                <a:solidFill>
                  <a:srgbClr val="C00000"/>
                </a:solidFill>
              </a:rPr>
              <a:t>več ERR</a:t>
            </a:r>
            <a:endParaRPr lang="sl-SI" sz="2000" dirty="0">
              <a:solidFill>
                <a:srgbClr val="C00000"/>
              </a:solidFill>
            </a:endParaRPr>
          </a:p>
          <a:p>
            <a:r>
              <a:rPr lang="sl-SI" sz="2000" dirty="0">
                <a:solidFill>
                  <a:schemeClr val="tx2"/>
                </a:solidFill>
              </a:rPr>
              <a:t>	- preveritev KRZ z evidenco krajinskih značilnosti</a:t>
            </a:r>
          </a:p>
          <a:p>
            <a:r>
              <a:rPr lang="sl-SI" sz="2000" dirty="0">
                <a:solidFill>
                  <a:schemeClr val="tx2"/>
                </a:solidFill>
              </a:rPr>
              <a:t>	- računanje blok</a:t>
            </a:r>
          </a:p>
          <a:p>
            <a:r>
              <a:rPr lang="sl-SI" sz="2000" dirty="0">
                <a:solidFill>
                  <a:schemeClr val="tx2"/>
                </a:solidFill>
              </a:rPr>
              <a:t>Računanje </a:t>
            </a:r>
            <a:r>
              <a:rPr lang="sl-SI" sz="2000" dirty="0" smtClean="0">
                <a:solidFill>
                  <a:schemeClr val="tx2"/>
                </a:solidFill>
              </a:rPr>
              <a:t>OMD na novo stanje, </a:t>
            </a:r>
          </a:p>
          <a:p>
            <a:r>
              <a:rPr lang="sl-SI" sz="2000" dirty="0" smtClean="0">
                <a:solidFill>
                  <a:schemeClr val="tx2"/>
                </a:solidFill>
              </a:rPr>
              <a:t>Pripis napak na KMG</a:t>
            </a:r>
          </a:p>
          <a:p>
            <a:r>
              <a:rPr lang="sl-SI" sz="2000" dirty="0" smtClean="0">
                <a:solidFill>
                  <a:schemeClr val="tx2"/>
                </a:solidFill>
              </a:rPr>
              <a:t>Kreiranje </a:t>
            </a:r>
            <a:r>
              <a:rPr lang="sl-SI" sz="2000" dirty="0">
                <a:solidFill>
                  <a:schemeClr val="tx2"/>
                </a:solidFill>
              </a:rPr>
              <a:t>zapisnikov</a:t>
            </a:r>
          </a:p>
          <a:p>
            <a:endParaRPr lang="sl-SI" sz="2000" dirty="0" smtClean="0">
              <a:solidFill>
                <a:schemeClr val="tx2"/>
              </a:solidFill>
            </a:endParaRPr>
          </a:p>
          <a:p>
            <a:r>
              <a:rPr lang="sl-SI" sz="2000" dirty="0" smtClean="0">
                <a:solidFill>
                  <a:schemeClr val="tx2"/>
                </a:solidFill>
              </a:rPr>
              <a:t>Kontrolni </a:t>
            </a:r>
            <a:r>
              <a:rPr lang="sl-SI" sz="2000" dirty="0">
                <a:solidFill>
                  <a:schemeClr val="tx2"/>
                </a:solidFill>
              </a:rPr>
              <a:t>sloji – </a:t>
            </a:r>
            <a:r>
              <a:rPr lang="sl-SI" sz="2000" dirty="0" smtClean="0">
                <a:solidFill>
                  <a:schemeClr val="tx2"/>
                </a:solidFill>
              </a:rPr>
              <a:t>vnos novih in popravljenih slojev, izdelava OOTT sloja</a:t>
            </a:r>
          </a:p>
          <a:p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dirty="0" smtClean="0">
                <a:solidFill>
                  <a:schemeClr val="tx2"/>
                </a:solidFill>
              </a:rPr>
              <a:t>Preseki kontrolnih slojev z </a:t>
            </a:r>
            <a:r>
              <a:rPr lang="sl-SI" sz="2000" dirty="0">
                <a:solidFill>
                  <a:schemeClr val="tx2"/>
                </a:solidFill>
              </a:rPr>
              <a:t>GERK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316" y="3934707"/>
            <a:ext cx="2826484" cy="145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8098" y="274638"/>
            <a:ext cx="5825905" cy="1143000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Da ne pozabimo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Za vpis zemljišč (GERK-ov) obvezno izkazati </a:t>
            </a:r>
            <a:r>
              <a:rPr lang="sl-SI" sz="2000" dirty="0" smtClean="0">
                <a:solidFill>
                  <a:srgbClr val="7030A0"/>
                </a:solidFill>
              </a:rPr>
              <a:t>pravico do uporabe</a:t>
            </a: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rgbClr val="7030A0"/>
                </a:solidFill>
              </a:rPr>
              <a:t>Prenos KMG</a:t>
            </a:r>
            <a:r>
              <a:rPr lang="sl-SI" sz="2000" dirty="0" smtClean="0">
                <a:solidFill>
                  <a:schemeClr val="tx2"/>
                </a:solidFill>
              </a:rPr>
              <a:t>	- pravica do uporabe zemljišč za najmanj 5 let	</a:t>
            </a:r>
          </a:p>
          <a:p>
            <a:pPr marL="0" indent="0">
              <a:buNone/>
            </a:pPr>
            <a:r>
              <a:rPr lang="sl-SI" sz="2000" dirty="0">
                <a:solidFill>
                  <a:schemeClr val="tx2"/>
                </a:solidFill>
              </a:rPr>
              <a:t>	</a:t>
            </a:r>
            <a:r>
              <a:rPr lang="sl-SI" sz="2000" dirty="0" smtClean="0">
                <a:solidFill>
                  <a:schemeClr val="tx2"/>
                </a:solidFill>
              </a:rPr>
              <a:t>		- v primeru smrti: soglasje večine oseb poklicanih k dedovanju</a:t>
            </a: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rgbClr val="7030A0"/>
                </a:solidFill>
              </a:rPr>
              <a:t>Pripis članov kmetije </a:t>
            </a:r>
            <a:r>
              <a:rPr lang="sl-SI" sz="2000" dirty="0" smtClean="0">
                <a:solidFill>
                  <a:schemeClr val="tx2"/>
                </a:solidFill>
              </a:rPr>
              <a:t>ni več po uradni dolžnosti- soglasje nosilca in člana, v kolikor v prehodnem obdobju člani niso bili izbrisani- so ostali na KMG, smatra se, da je podano soglasje</a:t>
            </a: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1100" dirty="0" smtClean="0">
                <a:solidFill>
                  <a:schemeClr val="tx2"/>
                </a:solidFill>
              </a:rPr>
              <a:t>vir;:https</a:t>
            </a:r>
            <a:r>
              <a:rPr lang="sl-SI" sz="1100" dirty="0">
                <a:solidFill>
                  <a:schemeClr val="tx2"/>
                </a:solidFill>
              </a:rPr>
              <a:t>://www.kamra.si/digitalne-zbirke/druzina-2/</a:t>
            </a:r>
            <a:endParaRPr lang="sl-SI" sz="11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Dostop v RKG s </a:t>
            </a:r>
            <a:r>
              <a:rPr lang="sl-SI" sz="2000" dirty="0" smtClean="0">
                <a:solidFill>
                  <a:srgbClr val="7030A0"/>
                </a:solidFill>
              </a:rPr>
              <a:t>Si-</a:t>
            </a:r>
            <a:r>
              <a:rPr lang="sl-SI" sz="2000" dirty="0" err="1" smtClean="0">
                <a:solidFill>
                  <a:srgbClr val="7030A0"/>
                </a:solidFill>
              </a:rPr>
              <a:t>Pass</a:t>
            </a:r>
            <a:endParaRPr lang="sl-SI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l-SI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D5F58-3066-4B8D-BD8E-17524ACA9C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056608"/>
            <a:ext cx="1635617" cy="16724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5424910"/>
            <a:ext cx="3752850" cy="1219200"/>
          </a:xfrm>
          <a:prstGeom prst="rect">
            <a:avLst/>
          </a:prstGeom>
        </p:spPr>
      </p:pic>
      <p:sp>
        <p:nvSpPr>
          <p:cNvPr id="8" name="AutoShape 2" descr="Druž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418" y="4080232"/>
            <a:ext cx="1687132" cy="112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D5F58-3066-4B8D-BD8E-17524ACA9C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" y="868501"/>
            <a:ext cx="7875432" cy="5989499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sl-SI" sz="2800" dirty="0">
                <a:solidFill>
                  <a:srgbClr val="C00000"/>
                </a:solidFill>
              </a:rPr>
              <a:t>Območja evidence krajinskih značilnosti za pogojenost in ukrepe kmetijske </a:t>
            </a:r>
            <a:r>
              <a:rPr lang="sl-SI" sz="2800" dirty="0" smtClean="0">
                <a:solidFill>
                  <a:srgbClr val="C00000"/>
                </a:solidFill>
              </a:rPr>
              <a:t>politike</a:t>
            </a:r>
            <a:br>
              <a:rPr lang="sl-SI" sz="2800" dirty="0" smtClean="0">
                <a:solidFill>
                  <a:srgbClr val="C00000"/>
                </a:solidFill>
              </a:rPr>
            </a:br>
            <a:r>
              <a:rPr lang="sl-SI" sz="2800" dirty="0" smtClean="0">
                <a:solidFill>
                  <a:srgbClr val="C00000"/>
                </a:solidFill>
              </a:rPr>
              <a:t>Območja mejic za KOPOP</a:t>
            </a:r>
            <a:endParaRPr lang="sl-SI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17084"/>
      </p:ext>
    </p:extLst>
  </p:cSld>
  <p:clrMapOvr>
    <a:masterClrMapping/>
  </p:clrMapOvr>
</p:sld>
</file>

<file path=ppt/theme/theme1.xml><?xml version="1.0" encoding="utf-8"?>
<a:theme xmlns:a="http://schemas.openxmlformats.org/drawingml/2006/main" name="026_si10-cgp-mpe-PREDLOGA-2007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026_si10-cgp-mpe-PREDLOGA-2007</Template>
  <TotalTime>5312</TotalTime>
  <Words>383</Words>
  <Application>Microsoft Office PowerPoint</Application>
  <PresentationFormat>Diaprojekcija na zaslonu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Calibri</vt:lpstr>
      <vt:lpstr>Arial</vt:lpstr>
      <vt:lpstr>Republika</vt:lpstr>
      <vt:lpstr>026_si10-cgp-mpe-PREDLOGA-2007</vt:lpstr>
      <vt:lpstr>Custom Design</vt:lpstr>
      <vt:lpstr>   Alenka Rotter vodja službe za RKG</vt:lpstr>
      <vt:lpstr>SPREMEMBA RKG PRAVILNIKA</vt:lpstr>
      <vt:lpstr>Sprememba definicij kmetijskih površin </vt:lpstr>
      <vt:lpstr>Spremembe RKG pravilnika </vt:lpstr>
      <vt:lpstr>PowerPointova predstavitev</vt:lpstr>
      <vt:lpstr>LOP –  letna uskladitev podatkov vpisanih v RKG</vt:lpstr>
      <vt:lpstr>PowerPointova predstavitev</vt:lpstr>
      <vt:lpstr>Da ne pozabimo</vt:lpstr>
      <vt:lpstr>Območja evidence krajinskih značilnosti za pogojenost in ukrepe kmetijske politike Območja mejic za KOPOP</vt:lpstr>
      <vt:lpstr>KRZ- upravičenost za DKOP 8- 4%, ob njivah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MKGP</dc:creator>
  <cp:lastModifiedBy>Alenka Rotter</cp:lastModifiedBy>
  <cp:revision>325</cp:revision>
  <dcterms:created xsi:type="dcterms:W3CDTF">2010-11-10T14:19:28Z</dcterms:created>
  <dcterms:modified xsi:type="dcterms:W3CDTF">2024-02-15T06:43:45Z</dcterms:modified>
</cp:coreProperties>
</file>