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8" r:id="rId2"/>
    <p:sldId id="355" r:id="rId3"/>
    <p:sldId id="476" r:id="rId4"/>
    <p:sldId id="477" r:id="rId5"/>
    <p:sldId id="475" r:id="rId6"/>
    <p:sldId id="478" r:id="rId7"/>
    <p:sldId id="357" r:id="rId8"/>
    <p:sldId id="434" r:id="rId9"/>
    <p:sldId id="359" r:id="rId10"/>
    <p:sldId id="418" r:id="rId11"/>
    <p:sldId id="362" r:id="rId12"/>
    <p:sldId id="430" r:id="rId13"/>
    <p:sldId id="480" r:id="rId14"/>
    <p:sldId id="479" r:id="rId15"/>
    <p:sldId id="441" r:id="rId16"/>
    <p:sldId id="483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zdelek brez naslova" id="{547527CA-0A0B-4662-9027-2B0623854A0D}">
          <p14:sldIdLst/>
        </p14:section>
        <p14:section name="Razdelek brez naslova" id="{12DEF04B-D983-4F83-AF1F-B97D74D759F3}">
          <p14:sldIdLst>
            <p14:sldId id="348"/>
          </p14:sldIdLst>
        </p14:section>
        <p14:section name="Razdelek brez naslova" id="{AC634F5D-742D-4660-9DA3-C8542F6BA38E}">
          <p14:sldIdLst>
            <p14:sldId id="355"/>
            <p14:sldId id="476"/>
            <p14:sldId id="477"/>
            <p14:sldId id="475"/>
            <p14:sldId id="478"/>
            <p14:sldId id="357"/>
            <p14:sldId id="434"/>
            <p14:sldId id="359"/>
            <p14:sldId id="418"/>
            <p14:sldId id="362"/>
            <p14:sldId id="430"/>
            <p14:sldId id="480"/>
            <p14:sldId id="479"/>
            <p14:sldId id="441"/>
            <p14:sldId id="483"/>
          </p14:sldIdLst>
        </p14:section>
        <p14:section name="Razdelek brez naslova" id="{51359368-0F55-43E2-87BC-FB655B0E151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tski slog 1 – poudare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ematski slog 2 – poudarek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rednji slog 1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Temni slog 1 – poudarek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02" autoAdjust="0"/>
    <p:restoredTop sz="94974" autoAdjust="0"/>
  </p:normalViewPr>
  <p:slideViewPr>
    <p:cSldViewPr snapToGrid="0">
      <p:cViewPr varScale="1">
        <p:scale>
          <a:sx n="86" d="100"/>
          <a:sy n="86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1E101-AAD8-42CC-AA93-226510069747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34C7D-E2E0-48FE-BB18-21C3517CB36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227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794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298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834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7">
            <a:extLst>
              <a:ext uri="{FF2B5EF4-FFF2-40B4-BE49-F238E27FC236}">
                <a16:creationId xmlns:a16="http://schemas.microsoft.com/office/drawing/2014/main" id="{4F181799-FC37-8093-F0A0-664891E27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6DFB68A6-D3EB-77DE-25A5-C22A9592585C}"/>
              </a:ext>
            </a:extLst>
          </p:cNvPr>
          <p:cNvSpPr txBox="1"/>
          <p:nvPr userDrawn="1"/>
        </p:nvSpPr>
        <p:spPr>
          <a:xfrm>
            <a:off x="1282701" y="246063"/>
            <a:ext cx="3280833" cy="5127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838"/>
              </a:lnSpc>
              <a:defRPr/>
            </a:pPr>
            <a:r>
              <a:rPr lang="en-US" altLang="sl-SI" sz="700" dirty="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>
              <a:lnSpc>
                <a:spcPts val="838"/>
              </a:lnSpc>
              <a:defRPr/>
            </a:pPr>
            <a:r>
              <a:rPr lang="en-US" altLang="sl-SI" sz="700" b="1" dirty="0">
                <a:solidFill>
                  <a:schemeClr val="tx2"/>
                </a:solidFill>
                <a:latin typeface="Republika" pitchFamily="2" charset="-18"/>
              </a:rPr>
              <a:t>MINISTRSTVO ZA</a:t>
            </a:r>
            <a:r>
              <a:rPr lang="sl-SI" altLang="sl-SI" sz="700" b="1" dirty="0">
                <a:solidFill>
                  <a:schemeClr val="tx2"/>
                </a:solidFill>
                <a:latin typeface="Republika" pitchFamily="2" charset="-18"/>
              </a:rPr>
              <a:t> KMETIJSTVO, GOZDARSTVO IN PREHRANO</a:t>
            </a:r>
          </a:p>
          <a:p>
            <a:pPr>
              <a:lnSpc>
                <a:spcPts val="838"/>
              </a:lnSpc>
              <a:defRPr/>
            </a:pPr>
            <a:endParaRPr lang="sl-SI" altLang="sl-SI" sz="700" b="1" dirty="0">
              <a:solidFill>
                <a:schemeClr val="tx2"/>
              </a:solidFill>
              <a:latin typeface="Republika" pitchFamily="2" charset="-18"/>
            </a:endParaRPr>
          </a:p>
          <a:p>
            <a:pPr>
              <a:lnSpc>
                <a:spcPts val="838"/>
              </a:lnSpc>
              <a:defRPr/>
            </a:pPr>
            <a:r>
              <a:rPr lang="sl-SI" altLang="sl-SI" sz="700" b="1" dirty="0">
                <a:solidFill>
                  <a:schemeClr val="tx2"/>
                </a:solidFill>
                <a:latin typeface="Republika" pitchFamily="2" charset="-18"/>
              </a:rPr>
              <a:t>UPRAVA ZA VARNO HRANO, VETERINARSTVO </a:t>
            </a:r>
          </a:p>
          <a:p>
            <a:pPr>
              <a:lnSpc>
                <a:spcPts val="838"/>
              </a:lnSpc>
              <a:defRPr/>
            </a:pPr>
            <a:r>
              <a:rPr lang="sl-SI" altLang="sl-SI" sz="700" b="1" dirty="0">
                <a:solidFill>
                  <a:schemeClr val="tx2"/>
                </a:solidFill>
                <a:latin typeface="Republika" pitchFamily="2" charset="-18"/>
              </a:rPr>
              <a:t>IN VARSTVO RASTLIN</a:t>
            </a:r>
            <a:endParaRPr lang="en-US" altLang="sl-SI" sz="700" b="1" dirty="0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5" name="Picture 8" descr="grb moder za 10 pt.wmf">
            <a:extLst>
              <a:ext uri="{FF2B5EF4-FFF2-40B4-BE49-F238E27FC236}">
                <a16:creationId xmlns:a16="http://schemas.microsoft.com/office/drawing/2014/main" id="{BE3E2A52-C060-8C0D-CAEF-9EEB7C974A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18" y="250826"/>
            <a:ext cx="222249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000" y="1548000"/>
            <a:ext cx="96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08EDCB-7140-243A-B675-97A455CA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401" y="6356351"/>
            <a:ext cx="19939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068F-10AF-4AC2-BFAA-93CCBE21C981}" type="datetimeFigureOut">
              <a:rPr lang="en-US"/>
              <a:pPr>
                <a:defRPr/>
              </a:pPr>
              <a:t>2/15/2024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8B8E4E-C2F2-DEB9-A5AA-B46237FF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2D9D29-7F45-443E-F802-1949E6C8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1775884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0401D2-A490-46C7-A0F6-79FE76AAAC1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6389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171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286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629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798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682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99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452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628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C5B28-6769-47E2-8A85-7968E2CEC8E1}" type="datetimeFigureOut">
              <a:rPr lang="sl-SI" smtClean="0"/>
              <a:t>15. 02. 2024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3B17C-51F0-4BB0-83E3-9D809A3111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00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v.si/teme/identifikacija-in-registracija-goved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b="1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200" y="2148840"/>
            <a:ext cx="10515600" cy="4070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b="1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475772CE-0C61-C15B-99F4-D6FF72A8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804" y="457200"/>
            <a:ext cx="9285971" cy="933450"/>
          </a:xfrm>
        </p:spPr>
        <p:txBody>
          <a:bodyPr>
            <a:normAutofit/>
          </a:bodyPr>
          <a:lstStyle/>
          <a:p>
            <a:pPr algn="l"/>
            <a:r>
              <a:rPr lang="sl-SI" sz="3600" b="1" dirty="0"/>
              <a:t>Sistem za identifikacijo in registracijo živali</a:t>
            </a:r>
          </a:p>
        </p:txBody>
      </p:sp>
      <p:sp>
        <p:nvSpPr>
          <p:cNvPr id="12" name="Označba mesta vsebine 11">
            <a:extLst>
              <a:ext uri="{FF2B5EF4-FFF2-40B4-BE49-F238E27FC236}">
                <a16:creationId xmlns:a16="http://schemas.microsoft.com/office/drawing/2014/main" id="{450876E0-BC97-8616-7306-A8C562F2F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1945" y="2662891"/>
            <a:ext cx="5870559" cy="3198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Uprava za varno hrano, veterinarstvo in varstvo rastlin</a:t>
            </a:r>
          </a:p>
          <a:p>
            <a:pPr marL="0" indent="0">
              <a:buNone/>
            </a:pPr>
            <a:r>
              <a:rPr lang="sl-SI" sz="2000" dirty="0"/>
              <a:t>Sektor identifikacijo in registracijo živali ter informacijske sisteme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spcBef>
                <a:spcPts val="0"/>
              </a:spcBef>
              <a:buNone/>
            </a:pPr>
            <a:r>
              <a:rPr lang="sl-SI" sz="2000" dirty="0"/>
              <a:t>mag. Marjana Drobnič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000" dirty="0"/>
              <a:t>mag. Maja Vilfan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sl-SI" sz="2000" dirty="0"/>
              <a:t>Karolina Lojen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Februar 2024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A4565D0-51E8-3749-4D52-5CC0ADE41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04" y="2309262"/>
            <a:ext cx="4913745" cy="3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1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3584"/>
            <a:ext cx="10515600" cy="447104"/>
          </a:xfrm>
        </p:spPr>
        <p:txBody>
          <a:bodyPr>
            <a:noAutofit/>
          </a:bodyPr>
          <a:lstStyle/>
          <a:p>
            <a:br>
              <a:rPr lang="sl-SI" sz="3200" b="1" dirty="0"/>
            </a:br>
            <a:endParaRPr lang="sl-SI" sz="32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838200" y="1069848"/>
            <a:ext cx="10515600" cy="1129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600" dirty="0">
                <a:latin typeface="+mn-lt"/>
              </a:rPr>
              <a:t>Priglasitev podatkov v CRD </a:t>
            </a:r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200" y="1362456"/>
            <a:ext cx="10515600" cy="485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endParaRPr lang="sl-SI" dirty="0"/>
          </a:p>
          <a:p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36361" y="2525787"/>
            <a:ext cx="10655808" cy="3808667"/>
          </a:xfrm>
        </p:spPr>
        <p:txBody>
          <a:bodyPr>
            <a:noAutofit/>
          </a:bodyPr>
          <a:lstStyle/>
          <a:p>
            <a:r>
              <a:rPr lang="sl-SI" sz="2400" dirty="0"/>
              <a:t>Registracija individualno označenih živali (obrazec za registracijo na spletu)</a:t>
            </a:r>
          </a:p>
          <a:p>
            <a:r>
              <a:rPr lang="sl-SI" sz="2400" dirty="0"/>
              <a:t>Premiki individualno označenih živali – živali se lahko premikajo le na registriran obrat</a:t>
            </a:r>
          </a:p>
          <a:p>
            <a:r>
              <a:rPr lang="sl-SI" sz="2400" dirty="0"/>
              <a:t>Premiki živali, ki so identificirane s SIŠ:</a:t>
            </a:r>
          </a:p>
          <a:p>
            <a:pPr lvl="1"/>
            <a:r>
              <a:rPr lang="sl-SI" dirty="0">
                <a:cs typeface="Arial" panose="020B0604020202020204" pitchFamily="34" charset="0"/>
              </a:rPr>
              <a:t>so namenjene neposredno za zakol v klavnico pred starostjo 12 mesecev)</a:t>
            </a:r>
          </a:p>
          <a:p>
            <a:r>
              <a:rPr lang="sl-SI" sz="2400" dirty="0"/>
              <a:t>Pogini, zakoli doma, kraje in izgube individualno označenih živali (obrazec za odjavo na spletu)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47539F4-0ABD-723B-F1D7-DF36D6628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47" y="172434"/>
            <a:ext cx="3579779" cy="19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44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3584"/>
            <a:ext cx="10515600" cy="447104"/>
          </a:xfrm>
        </p:spPr>
        <p:txBody>
          <a:bodyPr>
            <a:noAutofit/>
          </a:bodyPr>
          <a:lstStyle/>
          <a:p>
            <a:br>
              <a:rPr lang="sl-SI" sz="3200" b="1" dirty="0"/>
            </a:br>
            <a:endParaRPr lang="sl-SI" sz="32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838200" y="1553785"/>
            <a:ext cx="10515600" cy="108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600" dirty="0">
                <a:latin typeface="+mn-lt"/>
              </a:rPr>
              <a:t>Vodenje elektronskega registra na obratu</a:t>
            </a:r>
          </a:p>
          <a:p>
            <a:pPr algn="l"/>
            <a:r>
              <a:rPr lang="sl-SI" sz="3500" dirty="0">
                <a:latin typeface="+mn-lt"/>
              </a:rPr>
              <a:t>e-RDO</a:t>
            </a:r>
            <a:endParaRPr lang="sl-SI" sz="2000" dirty="0">
              <a:latin typeface="+mn-lt"/>
            </a:endParaRPr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200" y="1362456"/>
            <a:ext cx="10515600" cy="485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/>
          </a:p>
          <a:p>
            <a:endParaRPr lang="sl-SI"/>
          </a:p>
          <a:p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607077"/>
            <a:ext cx="10655808" cy="3808667"/>
          </a:xfrm>
        </p:spPr>
        <p:txBody>
          <a:bodyPr>
            <a:normAutofit/>
          </a:bodyPr>
          <a:lstStyle/>
          <a:p>
            <a:endParaRPr lang="sl-SI" dirty="0"/>
          </a:p>
          <a:p>
            <a:pPr marL="0" indent="0">
              <a:buNone/>
            </a:pPr>
            <a:r>
              <a:rPr lang="sl-SI" sz="2400" dirty="0"/>
              <a:t>Izvajalci dejavnosti lahko vodijo elektronski register drobnice na obratu (e-RDO), če izpolnjujejo naslednje pogoje:</a:t>
            </a:r>
          </a:p>
          <a:p>
            <a:r>
              <a:rPr lang="sl-SI" sz="2400" dirty="0"/>
              <a:t>priglasijo podatke v CRD (sami ali preko pooblaščenih organizacij)</a:t>
            </a:r>
          </a:p>
          <a:p>
            <a:r>
              <a:rPr lang="sl-SI" sz="2400" dirty="0"/>
              <a:t>imajo elektronski dostop do CRD</a:t>
            </a:r>
          </a:p>
          <a:p>
            <a:pPr marL="0" indent="0">
              <a:buNone/>
            </a:pPr>
            <a:endParaRPr lang="sl-SI" sz="1600" b="1" i="0" dirty="0">
              <a:solidFill>
                <a:srgbClr val="111111"/>
              </a:solidFill>
              <a:effectLst/>
              <a:latin typeface="Republika" panose="02000506040000020004" pitchFamily="2" charset="-18"/>
            </a:endParaRPr>
          </a:p>
          <a:p>
            <a:pPr marL="0" indent="0">
              <a:buNone/>
            </a:pPr>
            <a:r>
              <a:rPr lang="sl-SI" sz="2400" b="1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POMEMBNO! </a:t>
            </a:r>
            <a:r>
              <a:rPr lang="sl-SI" sz="2400" dirty="0">
                <a:latin typeface="Calibri" panose="020F0502020204030204" pitchFamily="34" charset="0"/>
                <a:cs typeface="Calibri" panose="020F0502020204030204" pitchFamily="34" charset="0"/>
              </a:rPr>
              <a:t>Število </a:t>
            </a:r>
            <a:r>
              <a:rPr lang="sl-SI" sz="2400" dirty="0"/>
              <a:t>rojstev, zakolov in poginov jagenjčkov in kozličkov do starosti 9 mesecev morajo dodatno voditi v papirni obliki v tabeli J4 oz. K4.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9324413" y="365125"/>
            <a:ext cx="2267756" cy="1927225"/>
            <a:chOff x="3312" y="96"/>
            <a:chExt cx="1905" cy="137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312" y="432"/>
              <a:ext cx="1403" cy="1038"/>
            </a:xfrm>
            <a:prstGeom prst="rect">
              <a:avLst/>
            </a:prstGeom>
            <a:solidFill>
              <a:srgbClr val="CDD5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3586" y="96"/>
              <a:ext cx="1598" cy="106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9BB0BF"/>
                </a:gs>
                <a:gs pos="100000">
                  <a:srgbClr val="9BB0B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8080"/>
              </a:solidFill>
              <a:round/>
              <a:headEnd/>
              <a:tailEnd/>
            </a:ln>
            <a:effectLst>
              <a:outerShdw sy="50000" kx="-2453608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GB" altLang="sl-SI" sz="2400">
                <a:solidFill>
                  <a:srgbClr val="9BB0BF"/>
                </a:solidFill>
              </a:endParaRPr>
            </a:p>
          </p:txBody>
        </p:sp>
        <p:sp>
          <p:nvSpPr>
            <p:cNvPr id="1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345" y="1183"/>
              <a:ext cx="800" cy="2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2800" i="1" kern="10">
                  <a:ln w="1270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 panose="020B0A04020102020204" pitchFamily="34" charset="0"/>
                </a:rPr>
                <a:t>www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616" y="742"/>
              <a:ext cx="60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l-SI" altLang="sl-SI" sz="2400" b="1" dirty="0">
                  <a:solidFill>
                    <a:schemeClr val="bg1"/>
                  </a:solidFill>
                </a:rPr>
                <a:t>CRD</a:t>
              </a:r>
            </a:p>
          </p:txBody>
        </p:sp>
      </p:grpSp>
      <p:pic>
        <p:nvPicPr>
          <p:cNvPr id="13" name="Slika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496" y="901892"/>
            <a:ext cx="717230" cy="65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3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3584"/>
            <a:ext cx="10515600" cy="447104"/>
          </a:xfrm>
        </p:spPr>
        <p:txBody>
          <a:bodyPr>
            <a:noAutofit/>
          </a:bodyPr>
          <a:lstStyle/>
          <a:p>
            <a:br>
              <a:rPr lang="sl-SI" sz="3200" b="1" dirty="0"/>
            </a:br>
            <a:endParaRPr lang="sl-SI" sz="32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838200" y="1291055"/>
            <a:ext cx="10515600" cy="8412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3600" b="1" dirty="0"/>
              <a:t>Elektronski spremni list za drobnico (e-SLD)</a:t>
            </a:r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200" y="1362456"/>
            <a:ext cx="10515600" cy="485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/>
          </a:p>
          <a:p>
            <a:endParaRPr lang="sl-SI"/>
          </a:p>
          <a:p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68295"/>
            <a:ext cx="7728284" cy="3808667"/>
          </a:xfrm>
        </p:spPr>
        <p:txBody>
          <a:bodyPr>
            <a:normAutofit/>
          </a:bodyPr>
          <a:lstStyle/>
          <a:p>
            <a:r>
              <a:rPr lang="sl-SI" sz="2400" dirty="0"/>
              <a:t>Se lahko uporablja, če so ob premiku  oz. največ štiri dni pred premikom drobnice, podatki o premiku priglašeni v CRD – v tem primeru papirni SLD ni potreben </a:t>
            </a:r>
          </a:p>
          <a:p>
            <a:r>
              <a:rPr lang="sl-SI" sz="2400" dirty="0"/>
              <a:t>Namenjen je predvsem izvajalcem dejavnosti, ki imajo dostop do CRD in premike sporočajo preko mobilne aplikacije</a:t>
            </a:r>
          </a:p>
          <a:p>
            <a:r>
              <a:rPr lang="sl-SI" sz="2400" dirty="0"/>
              <a:t>Premike z e-SLD lahko </a:t>
            </a:r>
            <a:r>
              <a:rPr lang="sl-SI" sz="2400" dirty="0" err="1"/>
              <a:t>oddajatelj</a:t>
            </a:r>
            <a:r>
              <a:rPr lang="sl-SI" sz="2400" dirty="0"/>
              <a:t> priglasi tudi preko pooblaščenih veterinarskih organizacij, če so izpolnjeni vsi pogoji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052" y="-360948"/>
            <a:ext cx="3505689" cy="75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3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3584"/>
            <a:ext cx="10515600" cy="447104"/>
          </a:xfrm>
        </p:spPr>
        <p:txBody>
          <a:bodyPr>
            <a:noAutofit/>
          </a:bodyPr>
          <a:lstStyle/>
          <a:p>
            <a:br>
              <a:rPr lang="sl-SI" sz="3200" b="1" dirty="0"/>
            </a:b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447992"/>
            <a:ext cx="10120532" cy="3728969"/>
          </a:xfrm>
        </p:spPr>
        <p:txBody>
          <a:bodyPr>
            <a:normAutofit fontScale="25000" lnSpcReduction="20000"/>
          </a:bodyPr>
          <a:lstStyle/>
          <a:p>
            <a:pPr algn="l" fontAlgn="base"/>
            <a:endParaRPr lang="sl-SI" sz="1600" b="1" i="0" dirty="0">
              <a:solidFill>
                <a:srgbClr val="111111"/>
              </a:solidFill>
              <a:effectLst/>
              <a:latin typeface="Republika" panose="02000506040000020004" pitchFamily="2" charset="-18"/>
            </a:endParaRPr>
          </a:p>
          <a:p>
            <a:pPr marL="0" indent="0" algn="l" fontAlgn="base">
              <a:buNone/>
            </a:pPr>
            <a:r>
              <a:rPr lang="sl-SI" sz="960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Bistvene novosti so: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sz="9600" i="0" dirty="0">
                <a:solidFill>
                  <a:srgbClr val="111111"/>
                </a:solidFill>
                <a:effectLst/>
                <a:latin typeface="Calibri telo"/>
                <a:cs typeface="Calibri" panose="020F0502020204030204" pitchFamily="34" charset="0"/>
              </a:rPr>
              <a:t>Premik drobnice na planino/skupni pašnik se z letom 2023 poroča z obrazcem Zapisnik o </a:t>
            </a:r>
            <a:r>
              <a:rPr lang="sl-SI" sz="9600" i="0" dirty="0" err="1">
                <a:solidFill>
                  <a:srgbClr val="111111"/>
                </a:solidFill>
                <a:effectLst/>
                <a:latin typeface="Calibri telo"/>
                <a:cs typeface="Calibri" panose="020F0502020204030204" pitchFamily="34" charset="0"/>
              </a:rPr>
              <a:t>prigonu</a:t>
            </a:r>
            <a:r>
              <a:rPr lang="sl-SI" sz="9600" i="0" dirty="0">
                <a:solidFill>
                  <a:srgbClr val="111111"/>
                </a:solidFill>
                <a:effectLst/>
                <a:latin typeface="Calibri telo"/>
                <a:cs typeface="Calibri" panose="020F0502020204030204" pitchFamily="34" charset="0"/>
              </a:rPr>
              <a:t> živali na pašo na planino ali skupni pašnik in ne več s spremnim listom. 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sz="9600" i="0" dirty="0">
                <a:solidFill>
                  <a:srgbClr val="111111"/>
                </a:solidFill>
                <a:effectLst/>
                <a:latin typeface="Calibri telo"/>
                <a:cs typeface="Calibri" panose="020F0502020204030204" pitchFamily="34" charset="0"/>
              </a:rPr>
              <a:t>Gospodarji planin/skupnih pašnikov obrazec Zapisnik o </a:t>
            </a:r>
            <a:r>
              <a:rPr lang="sl-SI" sz="9600" i="0" dirty="0" err="1">
                <a:solidFill>
                  <a:srgbClr val="111111"/>
                </a:solidFill>
                <a:effectLst/>
                <a:latin typeface="Calibri telo"/>
                <a:cs typeface="Calibri" panose="020F0502020204030204" pitchFamily="34" charset="0"/>
              </a:rPr>
              <a:t>prigonu</a:t>
            </a:r>
            <a:r>
              <a:rPr lang="sl-SI" sz="9600" i="0" dirty="0">
                <a:solidFill>
                  <a:srgbClr val="111111"/>
                </a:solidFill>
                <a:effectLst/>
                <a:latin typeface="Calibri telo"/>
                <a:cs typeface="Calibri" panose="020F0502020204030204" pitchFamily="34" charset="0"/>
              </a:rPr>
              <a:t> živali na pašo na planino/skupni pašnik najprej oddajo pooblaščeni veterinarski organizaciji v 7 dneh po </a:t>
            </a:r>
            <a:r>
              <a:rPr lang="sl-SI" sz="9600" i="0" dirty="0" err="1">
                <a:solidFill>
                  <a:srgbClr val="111111"/>
                </a:solidFill>
                <a:effectLst/>
                <a:latin typeface="Calibri telo"/>
                <a:cs typeface="Calibri" panose="020F0502020204030204" pitchFamily="34" charset="0"/>
              </a:rPr>
              <a:t>prigonu</a:t>
            </a:r>
            <a:r>
              <a:rPr lang="sl-SI" sz="9600" i="0" dirty="0">
                <a:solidFill>
                  <a:srgbClr val="111111"/>
                </a:solidFill>
                <a:effectLst/>
                <a:latin typeface="Calibri telo"/>
                <a:cs typeface="Calibri" panose="020F0502020204030204" pitchFamily="34" charset="0"/>
              </a:rPr>
              <a:t> oz. najpozneje 4 dni pred posredovanjem tega zapisnika ARSKTRP.</a:t>
            </a:r>
          </a:p>
          <a:p>
            <a:pPr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l-SI" sz="9600" i="0" dirty="0">
                <a:solidFill>
                  <a:srgbClr val="111111"/>
                </a:solidFill>
                <a:effectLst/>
                <a:latin typeface="Calibri telo"/>
                <a:cs typeface="Calibri" panose="020F0502020204030204" pitchFamily="34" charset="0"/>
              </a:rPr>
              <a:t>Premikati se sme samo individualno označene živali, ki so registrirane v CRD.</a:t>
            </a:r>
          </a:p>
          <a:p>
            <a:endParaRPr lang="sl-SI" sz="2400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8B7BD3E2-7A83-C0C2-74CB-57FEFC921FF9}"/>
              </a:ext>
            </a:extLst>
          </p:cNvPr>
          <p:cNvSpPr txBox="1">
            <a:spLocks/>
          </p:cNvSpPr>
          <p:nvPr/>
        </p:nvSpPr>
        <p:spPr>
          <a:xfrm>
            <a:off x="838200" y="1243585"/>
            <a:ext cx="10515600" cy="757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pl-PL" sz="3600" b="1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Premiki na planino/skupni pašnik</a:t>
            </a:r>
          </a:p>
        </p:txBody>
      </p:sp>
      <p:pic>
        <p:nvPicPr>
          <p:cNvPr id="5" name="Označba mesta vsebine 4" descr="Slika, ki vsebuje besede na prostem, trava, oblak, nebo&#10;&#10;Opis je samodejno ustvarjen">
            <a:extLst>
              <a:ext uri="{FF2B5EF4-FFF2-40B4-BE49-F238E27FC236}">
                <a16:creationId xmlns:a16="http://schemas.microsoft.com/office/drawing/2014/main" id="{D0D1B125-5D64-E9AD-D6AB-DAFD42D68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4" b="11106"/>
          <a:stretch/>
        </p:blipFill>
        <p:spPr>
          <a:xfrm>
            <a:off x="7188591" y="123232"/>
            <a:ext cx="4778325" cy="2687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433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posnetek zaslona, pisava, oblikovanje&#10;&#10;Opis je samodejno ustvarjen">
            <a:extLst>
              <a:ext uri="{FF2B5EF4-FFF2-40B4-BE49-F238E27FC236}">
                <a16:creationId xmlns:a16="http://schemas.microsoft.com/office/drawing/2014/main" id="{4708A315-C1FA-FFFC-A2A6-087484439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96" y="0"/>
            <a:ext cx="48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8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CD6101D6-3F04-0C57-1D6C-FBDCBE2949F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281789" y="640442"/>
            <a:ext cx="10008066" cy="8297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sl-SI" sz="3200" dirty="0">
                <a:solidFill>
                  <a:schemeClr val="tx1"/>
                </a:solidFill>
                <a:latin typeface="+mn-lt"/>
              </a:rPr>
              <a:t>Nova spletna aplikacija Volos</a:t>
            </a:r>
            <a:endParaRPr lang="sl-SI" altLang="sl-SI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dnaslov 2">
            <a:extLst>
              <a:ext uri="{FF2B5EF4-FFF2-40B4-BE49-F238E27FC236}">
                <a16:creationId xmlns:a16="http://schemas.microsoft.com/office/drawing/2014/main" id="{22633283-FDF9-9FBF-CFD1-0F7D5830DAD9}"/>
              </a:ext>
            </a:extLst>
          </p:cNvPr>
          <p:cNvSpPr txBox="1">
            <a:spLocks/>
          </p:cNvSpPr>
          <p:nvPr/>
        </p:nvSpPr>
        <p:spPr>
          <a:xfrm>
            <a:off x="1353507" y="1999294"/>
            <a:ext cx="5839485" cy="19629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7200" dirty="0"/>
          </a:p>
          <a:p>
            <a:pPr marL="0" indent="0">
              <a:buNone/>
            </a:pPr>
            <a:r>
              <a:rPr lang="sl-SI" sz="5900" dirty="0"/>
              <a:t>                                                                                </a:t>
            </a:r>
          </a:p>
          <a:p>
            <a:endParaRPr lang="sl-SI" sz="1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B5381A-2286-A3B2-FC8B-26DE8976F790}"/>
              </a:ext>
            </a:extLst>
          </p:cNvPr>
          <p:cNvSpPr txBox="1">
            <a:spLocks/>
          </p:cNvSpPr>
          <p:nvPr/>
        </p:nvSpPr>
        <p:spPr>
          <a:xfrm>
            <a:off x="1180885" y="1192390"/>
            <a:ext cx="10515600" cy="51047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dirty="0"/>
          </a:p>
          <a:p>
            <a:pPr lvl="1"/>
            <a:endParaRPr lang="sl-SI" sz="2000" dirty="0"/>
          </a:p>
          <a:p>
            <a:endParaRPr lang="sl-SI" sz="2400" dirty="0"/>
          </a:p>
          <a:p>
            <a:pPr marL="0" indent="0">
              <a:buFont typeface="Arial" panose="020B0604020202020204" pitchFamily="34" charset="0"/>
              <a:buNone/>
            </a:pPr>
            <a:endParaRPr lang="sl-SI" sz="2400" dirty="0"/>
          </a:p>
        </p:txBody>
      </p:sp>
      <p:pic>
        <p:nvPicPr>
          <p:cNvPr id="2" name="Označba mesta vsebine 3">
            <a:extLst>
              <a:ext uri="{FF2B5EF4-FFF2-40B4-BE49-F238E27FC236}">
                <a16:creationId xmlns:a16="http://schemas.microsoft.com/office/drawing/2014/main" id="{2C741FAA-4FF8-FDDF-AD7F-FE9B9D85D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6" y="1470212"/>
            <a:ext cx="11024207" cy="428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0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CD6101D6-3F04-0C57-1D6C-FBDCBE2949F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281789" y="640442"/>
            <a:ext cx="10008066" cy="8297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r>
              <a:rPr lang="sl-SI" sz="3200" dirty="0">
                <a:solidFill>
                  <a:schemeClr val="tx1"/>
                </a:solidFill>
                <a:latin typeface="+mn-lt"/>
              </a:rPr>
              <a:t>Nova spletna aplikacija Volos</a:t>
            </a:r>
            <a:endParaRPr lang="sl-SI" altLang="sl-SI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odnaslov 2">
            <a:extLst>
              <a:ext uri="{FF2B5EF4-FFF2-40B4-BE49-F238E27FC236}">
                <a16:creationId xmlns:a16="http://schemas.microsoft.com/office/drawing/2014/main" id="{22633283-FDF9-9FBF-CFD1-0F7D5830DAD9}"/>
              </a:ext>
            </a:extLst>
          </p:cNvPr>
          <p:cNvSpPr txBox="1">
            <a:spLocks/>
          </p:cNvSpPr>
          <p:nvPr/>
        </p:nvSpPr>
        <p:spPr>
          <a:xfrm>
            <a:off x="1353507" y="1999294"/>
            <a:ext cx="5839485" cy="19629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7200" dirty="0"/>
          </a:p>
          <a:p>
            <a:pPr marL="0" indent="0">
              <a:buNone/>
            </a:pPr>
            <a:r>
              <a:rPr lang="sl-SI" sz="5900" dirty="0"/>
              <a:t>                                                                                </a:t>
            </a:r>
          </a:p>
          <a:p>
            <a:endParaRPr lang="sl-SI" sz="1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B5381A-2286-A3B2-FC8B-26DE8976F790}"/>
              </a:ext>
            </a:extLst>
          </p:cNvPr>
          <p:cNvSpPr txBox="1">
            <a:spLocks/>
          </p:cNvSpPr>
          <p:nvPr/>
        </p:nvSpPr>
        <p:spPr>
          <a:xfrm>
            <a:off x="1180885" y="1192390"/>
            <a:ext cx="10515600" cy="51047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400" dirty="0"/>
          </a:p>
          <a:p>
            <a:pPr lvl="1"/>
            <a:endParaRPr lang="sl-SI" sz="2000" dirty="0"/>
          </a:p>
          <a:p>
            <a:endParaRPr lang="sl-SI" sz="2400" dirty="0"/>
          </a:p>
          <a:p>
            <a:pPr marL="0" indent="0">
              <a:buFont typeface="Arial" panose="020B0604020202020204" pitchFamily="34" charset="0"/>
              <a:buNone/>
            </a:pPr>
            <a:endParaRPr lang="sl-SI" sz="2400" dirty="0"/>
          </a:p>
        </p:txBody>
      </p:sp>
      <p:pic>
        <p:nvPicPr>
          <p:cNvPr id="5" name="Slika 4" descr="Slika, ki vsebuje besede besedilo, posnetek zaslona, programska oprema, pisava&#10;&#10;Opis je samodejno ustvarjen">
            <a:extLst>
              <a:ext uri="{FF2B5EF4-FFF2-40B4-BE49-F238E27FC236}">
                <a16:creationId xmlns:a16="http://schemas.microsoft.com/office/drawing/2014/main" id="{90241BE1-ECE0-58FB-3383-FD9C3B7CE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729"/>
            <a:ext cx="12192000" cy="3054541"/>
          </a:xfrm>
          <a:prstGeom prst="rect">
            <a:avLst/>
          </a:prstGeom>
        </p:spPr>
      </p:pic>
      <p:pic>
        <p:nvPicPr>
          <p:cNvPr id="4" name="Slika 3" descr="Slika, ki vsebuje besede besedilo, programska oprema, spletna stran, posnetek zaslona&#10;&#10;Opis je samodejno ustvarjen">
            <a:extLst>
              <a:ext uri="{FF2B5EF4-FFF2-40B4-BE49-F238E27FC236}">
                <a16:creationId xmlns:a16="http://schemas.microsoft.com/office/drawing/2014/main" id="{B87F05C9-A9F5-30F4-8BC7-EC3B5FBD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212"/>
            <a:ext cx="12192000" cy="49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3583"/>
            <a:ext cx="10515600" cy="1015199"/>
          </a:xfrm>
        </p:spPr>
        <p:txBody>
          <a:bodyPr>
            <a:noAutofit/>
          </a:bodyPr>
          <a:lstStyle/>
          <a:p>
            <a:pPr algn="l"/>
            <a:br>
              <a:rPr lang="sl-SI" sz="3200" b="1" dirty="0"/>
            </a:br>
            <a:br>
              <a:rPr lang="sl-SI" sz="3200" b="1" dirty="0"/>
            </a:br>
            <a:r>
              <a:rPr lang="sl-SI" sz="3600" b="1" dirty="0"/>
              <a:t>SIRIS</a:t>
            </a:r>
            <a:br>
              <a:rPr lang="sl-SI" sz="3200" b="1" dirty="0"/>
            </a:br>
            <a:endParaRPr lang="sl-SI" sz="32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838200" y="1069848"/>
            <a:ext cx="10515600" cy="6208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b="1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200" y="1362456"/>
            <a:ext cx="10515600" cy="485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/>
          </a:p>
          <a:p>
            <a:endParaRPr lang="sl-SI"/>
          </a:p>
          <a:p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838200" y="1095339"/>
            <a:ext cx="9954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>
                <a:latin typeface="+mj-lt"/>
              </a:rPr>
              <a:t>Vsebina predstavitve</a:t>
            </a:r>
            <a:endParaRPr lang="sl-SI" sz="2400" b="1" dirty="0">
              <a:latin typeface="+mj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68295"/>
            <a:ext cx="10655808" cy="3808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3200" dirty="0"/>
              <a:t>Novosti pri sistemu identifikacije in registracije goveda</a:t>
            </a:r>
          </a:p>
          <a:p>
            <a:pPr marL="0" indent="0">
              <a:buNone/>
            </a:pPr>
            <a:r>
              <a:rPr lang="sl-SI" sz="3200" dirty="0"/>
              <a:t>Identifikacija in registracija drobnice - poudarki</a:t>
            </a:r>
          </a:p>
          <a:p>
            <a:pPr marL="0" indent="0">
              <a:buNone/>
            </a:pPr>
            <a:r>
              <a:rPr lang="sl-SI" sz="3200" dirty="0"/>
              <a:t>Nov sistem identifikacije in registracije prašičev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/>
              <a:t>Predstavitev v živo:</a:t>
            </a:r>
          </a:p>
          <a:p>
            <a:pPr marL="0" indent="0">
              <a:buNone/>
            </a:pPr>
            <a:r>
              <a:rPr lang="sl-SI" sz="3200" dirty="0"/>
              <a:t>- Portal </a:t>
            </a:r>
            <a:r>
              <a:rPr lang="sl-SI" sz="3200" dirty="0" err="1"/>
              <a:t>volos</a:t>
            </a:r>
            <a:endParaRPr lang="sl-SI" sz="3200" dirty="0"/>
          </a:p>
          <a:p>
            <a:pPr marL="0" indent="0">
              <a:buNone/>
            </a:pPr>
            <a:r>
              <a:rPr lang="sl-SI" sz="3200" dirty="0"/>
              <a:t>- Nova aplikacija Volos drobnica</a:t>
            </a:r>
          </a:p>
          <a:p>
            <a:endParaRPr lang="sl-SI" sz="2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5FCBD85-6C8B-9270-C462-A7A721DC2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59" y="-11342"/>
            <a:ext cx="32321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3">
            <a:extLst>
              <a:ext uri="{FF2B5EF4-FFF2-40B4-BE49-F238E27FC236}">
                <a16:creationId xmlns:a16="http://schemas.microsoft.com/office/drawing/2014/main" id="{E4D8A792-1ACE-792A-9DC2-A5CB73130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55" y="4465066"/>
            <a:ext cx="30114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6">
            <a:extLst>
              <a:ext uri="{FF2B5EF4-FFF2-40B4-BE49-F238E27FC236}">
                <a16:creationId xmlns:a16="http://schemas.microsoft.com/office/drawing/2014/main" id="{EEBA1DD0-A503-D941-E146-694FDAD17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493" y="-321"/>
            <a:ext cx="27749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48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3584"/>
            <a:ext cx="10515600" cy="447104"/>
          </a:xfrm>
        </p:spPr>
        <p:txBody>
          <a:bodyPr>
            <a:noAutofit/>
          </a:bodyPr>
          <a:lstStyle/>
          <a:p>
            <a:pPr algn="l"/>
            <a:br>
              <a:rPr lang="sl-SI" sz="3200" b="1" dirty="0"/>
            </a:br>
            <a:endParaRPr lang="sl-SI" sz="32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838200" y="1069848"/>
            <a:ext cx="10515600" cy="6208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b="1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200" y="1362456"/>
            <a:ext cx="10515600" cy="485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/>
          </a:p>
          <a:p>
            <a:endParaRPr lang="sl-SI"/>
          </a:p>
          <a:p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762000" y="1069848"/>
            <a:ext cx="10030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Uvedba e-izpisov iz CRG</a:t>
            </a:r>
            <a:endParaRPr lang="sl-SI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 letom 2024 Uprava ukinja pošiljanje Izpisov iz CRG po pošti v papirni obliki</a:t>
            </a:r>
          </a:p>
          <a:p>
            <a:endParaRPr lang="sl-SI" sz="2400" dirty="0">
              <a:latin typeface="Arial" panose="020B0604020202020204" pitchFamily="34" charset="0"/>
            </a:endParaRPr>
          </a:p>
          <a:p>
            <a:endParaRPr lang="sl-SI" sz="2400" b="1" dirty="0">
              <a:latin typeface="+mj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68295"/>
            <a:ext cx="10655808" cy="380866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8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e-izpis iz CRG za posamezen obrat/gospodarstvo bo dostopen na naslednje načine:</a:t>
            </a:r>
            <a:endParaRPr lang="sl-SI" sz="8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8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preko portala Volos: velja za izvajalce dejavnosti/imetnike, ki so si pridobili dostop 	(uporabniško ime in geslo);</a:t>
            </a:r>
            <a:endParaRPr lang="sl-SI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8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sl-SI" sz="8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preko spletne aplikacije e-izpis iz CRG na povezavi: 	</a:t>
            </a:r>
            <a:r>
              <a:rPr lang="sl-SI" sz="8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https://www.gov.si/teme/identifikacija-in-registracija-goveda/</a:t>
            </a:r>
            <a:endParaRPr lang="sl-SI" sz="8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8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Na tej spletni strani bodo objavljene vse informacije v zvezi z e-izpisom iz CRG in 	način dostopanja. Izvajalci dejavnosti/imetniki bodo lahko pridobili e-izpis iz CRG le 	za svoje obrate/gospodarstva;</a:t>
            </a:r>
            <a:endParaRPr lang="sl-SI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l-SI" sz="8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preko pooblaščenih organizacij: (veterinarska organizacija ali kmetijsko-gozdarski 	zavod).</a:t>
            </a:r>
            <a:endParaRPr lang="sl-SI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8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8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dirty="0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23733A09-CCBB-3112-3AB4-E8D0C1D76869}"/>
              </a:ext>
            </a:extLst>
          </p:cNvPr>
          <p:cNvGrpSpPr>
            <a:grpSpLocks/>
          </p:cNvGrpSpPr>
          <p:nvPr/>
        </p:nvGrpSpPr>
        <p:grpSpPr bwMode="auto">
          <a:xfrm>
            <a:off x="9697453" y="365125"/>
            <a:ext cx="1894715" cy="1752433"/>
            <a:chOff x="3312" y="96"/>
            <a:chExt cx="1905" cy="1374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611CA467-9F07-10D9-C045-7BFF61649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432"/>
              <a:ext cx="1403" cy="1038"/>
            </a:xfrm>
            <a:prstGeom prst="rect">
              <a:avLst/>
            </a:prstGeom>
            <a:solidFill>
              <a:srgbClr val="CDD5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D107C176-E7CC-9BE1-7438-01B423CA4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96"/>
              <a:ext cx="1598" cy="1060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9BB0BF"/>
                </a:gs>
                <a:gs pos="100000">
                  <a:srgbClr val="9BB0B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8080"/>
              </a:solidFill>
              <a:round/>
              <a:headEnd/>
              <a:tailEnd/>
            </a:ln>
            <a:effectLst>
              <a:outerShdw sy="50000" kx="-2453608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1" hangingPunct="1"/>
              <a:endParaRPr lang="en-GB" altLang="sl-SI" sz="2400">
                <a:solidFill>
                  <a:srgbClr val="9BB0BF"/>
                </a:solidFill>
              </a:endParaRPr>
            </a:p>
          </p:txBody>
        </p:sp>
        <p:sp>
          <p:nvSpPr>
            <p:cNvPr id="14" name="WordArt 9">
              <a:extLst>
                <a:ext uri="{FF2B5EF4-FFF2-40B4-BE49-F238E27FC236}">
                  <a16:creationId xmlns:a16="http://schemas.microsoft.com/office/drawing/2014/main" id="{17F46B48-7254-7AF2-C6BB-5542F040A2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45" y="1183"/>
              <a:ext cx="800" cy="2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sl-SI" sz="2800" i="1" kern="10">
                  <a:ln w="12700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 Black" panose="020B0A04020102020204" pitchFamily="34" charset="0"/>
                </a:rPr>
                <a:t>www</a:t>
              </a:r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02597A9E-0823-F8ED-7188-9B08695D7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7" y="742"/>
              <a:ext cx="600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sl-SI" altLang="sl-SI" sz="2400" b="1" dirty="0">
                  <a:solidFill>
                    <a:schemeClr val="bg1"/>
                  </a:solidFill>
                </a:rPr>
                <a:t>CRG</a:t>
              </a:r>
            </a:p>
          </p:txBody>
        </p:sp>
      </p:grpSp>
      <p:pic>
        <p:nvPicPr>
          <p:cNvPr id="16" name="Slika 2">
            <a:extLst>
              <a:ext uri="{FF2B5EF4-FFF2-40B4-BE49-F238E27FC236}">
                <a16:creationId xmlns:a16="http://schemas.microsoft.com/office/drawing/2014/main" id="{B03C866A-59DD-7C78-F885-17D4AF080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159" y="1027866"/>
            <a:ext cx="774035" cy="56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0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3584"/>
            <a:ext cx="10515600" cy="447104"/>
          </a:xfrm>
        </p:spPr>
        <p:txBody>
          <a:bodyPr>
            <a:noAutofit/>
          </a:bodyPr>
          <a:lstStyle/>
          <a:p>
            <a:pPr algn="l"/>
            <a:br>
              <a:rPr lang="sl-SI" sz="3200" b="1" dirty="0"/>
            </a:br>
            <a:endParaRPr lang="sl-SI" sz="32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838200" y="1069848"/>
            <a:ext cx="10515600" cy="6208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b="1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200" y="1362456"/>
            <a:ext cx="10515600" cy="485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/>
          </a:p>
          <a:p>
            <a:endParaRPr lang="sl-SI"/>
          </a:p>
          <a:p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762000" y="1069848"/>
            <a:ext cx="10030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Register goveda na gospodarstvu (RGG)</a:t>
            </a:r>
            <a:endParaRPr lang="sl-SI" sz="3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b="1" dirty="0">
              <a:latin typeface="+mj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68295"/>
            <a:ext cx="10655808" cy="380866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Izvajalcem dejavnosti, ki imajo dostop do portala Volos, ni potrebno voditi RGG v papirni obliki, temveč v elektronski obliki (e-RGG), če zagotovijo, da so informacije vnesene v skladu s predpisanimi roki.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Ostalim izvajalcem dejavnosti/imetnikom goveda bo Uprava na zahtevo posredovala RGG (rumeno knjigo) v obliki brošure po pošti predvidoma do sredine leta oz. do porabe zalog. Od junija 2024 dalje bo Uprava ukinila tovrsten način pošiljanja rumene knjige. Vsebina RGG je objavljena na spletu v obliki primerni za tisk. 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dirty="0"/>
          </a:p>
        </p:txBody>
      </p:sp>
      <p:pic>
        <p:nvPicPr>
          <p:cNvPr id="4" name="Slika 2">
            <a:extLst>
              <a:ext uri="{FF2B5EF4-FFF2-40B4-BE49-F238E27FC236}">
                <a16:creationId xmlns:a16="http://schemas.microsoft.com/office/drawing/2014/main" id="{39D18F9F-4A60-A0C7-DD62-3A249CDE6C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371" y="0"/>
            <a:ext cx="2544629" cy="183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43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3584"/>
            <a:ext cx="10515600" cy="447104"/>
          </a:xfrm>
        </p:spPr>
        <p:txBody>
          <a:bodyPr>
            <a:noAutofit/>
          </a:bodyPr>
          <a:lstStyle/>
          <a:p>
            <a:pPr algn="l"/>
            <a:br>
              <a:rPr lang="sl-SI" sz="3200" b="1" dirty="0"/>
            </a:br>
            <a:endParaRPr lang="sl-SI" sz="32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838200" y="1069848"/>
            <a:ext cx="10515600" cy="6208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b="1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200" y="1362456"/>
            <a:ext cx="10515600" cy="485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/>
          </a:p>
          <a:p>
            <a:endParaRPr lang="sl-SI"/>
          </a:p>
          <a:p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838200" y="1415400"/>
            <a:ext cx="9954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>
                <a:latin typeface="+mj-lt"/>
              </a:rPr>
              <a:t>Sistem za identifikacijo in registracijo drobnice</a:t>
            </a:r>
            <a:endParaRPr lang="sl-SI" sz="2400" b="1" dirty="0">
              <a:latin typeface="+mj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78408" y="2879387"/>
            <a:ext cx="10515600" cy="329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Poudarki:</a:t>
            </a:r>
          </a:p>
          <a:p>
            <a:r>
              <a:rPr lang="sl-SI" sz="2400" dirty="0"/>
              <a:t>Načini označitve drobnice</a:t>
            </a:r>
          </a:p>
          <a:p>
            <a:r>
              <a:rPr lang="sl-SI" sz="2400" dirty="0"/>
              <a:t>Individualni sistem  - priglasitev podatkov v CRD</a:t>
            </a:r>
          </a:p>
          <a:p>
            <a:r>
              <a:rPr lang="sl-SI" sz="2400" dirty="0"/>
              <a:t>Vodenje RDO oz. e-RDO</a:t>
            </a:r>
          </a:p>
          <a:p>
            <a:r>
              <a:rPr lang="sl-SI" sz="2400" dirty="0"/>
              <a:t>Elektronski spremni list (e-SLD)</a:t>
            </a:r>
          </a:p>
          <a:p>
            <a:r>
              <a:rPr lang="sl-SI" sz="2400" dirty="0"/>
              <a:t>Priglasitev premikov na planino/skupni pašnik</a:t>
            </a:r>
          </a:p>
          <a:p>
            <a:endParaRPr lang="sl-SI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0124DB-DE0F-165A-0648-0E17543E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6027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5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3584"/>
            <a:ext cx="10515600" cy="447104"/>
          </a:xfrm>
        </p:spPr>
        <p:txBody>
          <a:bodyPr>
            <a:noAutofit/>
          </a:bodyPr>
          <a:lstStyle/>
          <a:p>
            <a:pPr algn="l"/>
            <a:br>
              <a:rPr lang="sl-SI" sz="3200" b="1" dirty="0"/>
            </a:br>
            <a:endParaRPr lang="sl-SI" sz="32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838200" y="1069848"/>
            <a:ext cx="10515600" cy="6208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b="1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200" y="1362456"/>
            <a:ext cx="10515600" cy="485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/>
          </a:p>
          <a:p>
            <a:endParaRPr lang="sl-SI"/>
          </a:p>
          <a:p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838200" y="1415400"/>
            <a:ext cx="9954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b="1" dirty="0">
                <a:latin typeface="+mj-lt"/>
              </a:rPr>
              <a:t>Označitev drobnice </a:t>
            </a:r>
            <a:br>
              <a:rPr lang="sl-SI" sz="2400" dirty="0"/>
            </a:br>
            <a:r>
              <a:rPr lang="sl-SI" sz="2400" b="1" dirty="0"/>
              <a:t>Načini označitve za živali, ki se lahko premikajo v druge države članice</a:t>
            </a:r>
            <a:endParaRPr lang="sl-SI" sz="2400" b="1" dirty="0">
              <a:latin typeface="+mj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68295"/>
            <a:ext cx="10655808" cy="38086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Drobnica za rejo mora biti označena najpozneje do starosti 9 mesecev oz. pred premikom na drug obrat z eno izmed naslednjih možnosti:</a:t>
            </a:r>
          </a:p>
          <a:p>
            <a:r>
              <a:rPr lang="sl-SI" sz="2400" dirty="0"/>
              <a:t>ušesno znamko in elektronsko ušesno znamko </a:t>
            </a:r>
          </a:p>
          <a:p>
            <a:r>
              <a:rPr lang="sl-SI" sz="2400" dirty="0"/>
              <a:t>ušesno znamko in bolusom </a:t>
            </a:r>
          </a:p>
          <a:p>
            <a:r>
              <a:rPr lang="sl-SI" sz="2400" dirty="0"/>
              <a:t>izjema za živali z ušesi, premajhnimi za namestitev običajne ušesne znamke: označitev z </a:t>
            </a:r>
            <a:r>
              <a:rPr lang="sl-SI" sz="2400" dirty="0" err="1"/>
              <a:t>biceljnim</a:t>
            </a:r>
            <a:r>
              <a:rPr lang="sl-SI" sz="2400" dirty="0"/>
              <a:t> trakom in bolusom</a:t>
            </a:r>
            <a:endParaRPr lang="sl-SI" sz="2000" dirty="0"/>
          </a:p>
          <a:p>
            <a:endParaRPr lang="sl-SI" sz="2000" dirty="0"/>
          </a:p>
          <a:p>
            <a:endParaRPr lang="sl-SI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0124DB-DE0F-165A-0648-0E17543EE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6027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8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3584"/>
            <a:ext cx="10515600" cy="447104"/>
          </a:xfrm>
        </p:spPr>
        <p:txBody>
          <a:bodyPr>
            <a:noAutofit/>
          </a:bodyPr>
          <a:lstStyle/>
          <a:p>
            <a:pPr algn="l"/>
            <a:br>
              <a:rPr lang="sl-SI" sz="3200" b="1" dirty="0"/>
            </a:br>
            <a:endParaRPr lang="sl-SI" sz="3200" dirty="0"/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838200" y="1069848"/>
            <a:ext cx="10515600" cy="6208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b="1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200" y="1362456"/>
            <a:ext cx="10515600" cy="485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/>
          </a:p>
          <a:p>
            <a:endParaRPr lang="sl-SI"/>
          </a:p>
          <a:p>
            <a:endParaRPr lang="sl-SI" b="1" dirty="0"/>
          </a:p>
        </p:txBody>
      </p:sp>
      <p:sp>
        <p:nvSpPr>
          <p:cNvPr id="7" name="Pravokotnik 6"/>
          <p:cNvSpPr/>
          <p:nvPr/>
        </p:nvSpPr>
        <p:spPr>
          <a:xfrm>
            <a:off x="853440" y="1485348"/>
            <a:ext cx="9954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/>
              <a:t>Označitev drobnice</a:t>
            </a:r>
            <a:endParaRPr lang="sl-SI" sz="2400" dirty="0">
              <a:latin typeface="+mj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2368295"/>
            <a:ext cx="10655808" cy="3808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Drobnica, </a:t>
            </a:r>
            <a:r>
              <a:rPr lang="sl-SI" sz="2400" b="1" dirty="0"/>
              <a:t>ki ni namenjena za premik v drugo državo </a:t>
            </a:r>
            <a:r>
              <a:rPr lang="sl-SI" sz="2400" dirty="0"/>
              <a:t>članico mora biti označena najpozneje do starosti 9 mesecev oz. pred premikom na drug obrat z eno izmed naslednjih možnosti:</a:t>
            </a:r>
          </a:p>
          <a:p>
            <a:r>
              <a:rPr lang="sl-SI" sz="2400" dirty="0"/>
              <a:t>dvema ušesnima znamkama </a:t>
            </a:r>
          </a:p>
          <a:p>
            <a:r>
              <a:rPr lang="sl-SI" sz="2400" dirty="0"/>
              <a:t>ušesno znamko in </a:t>
            </a:r>
            <a:r>
              <a:rPr lang="sl-SI" sz="2400" dirty="0" err="1"/>
              <a:t>biceljnim</a:t>
            </a:r>
            <a:r>
              <a:rPr lang="sl-SI" sz="2400" dirty="0"/>
              <a:t> trakom</a:t>
            </a:r>
            <a:endParaRPr lang="sl-SI" sz="2000" dirty="0"/>
          </a:p>
          <a:p>
            <a:r>
              <a:rPr lang="sl-SI" sz="2400" dirty="0"/>
              <a:t>ušesno znamko in tetoviranjem</a:t>
            </a:r>
          </a:p>
          <a:p>
            <a:r>
              <a:rPr lang="sl-SI" sz="2400" dirty="0"/>
              <a:t>izjema za živali z ušesi, premajhnimi za namestitev običajne ušesne znamke: z dvema </a:t>
            </a:r>
            <a:r>
              <a:rPr lang="sl-SI" sz="2400" dirty="0" err="1"/>
              <a:t>biceljnima</a:t>
            </a:r>
            <a:r>
              <a:rPr lang="sl-SI" sz="2400" dirty="0"/>
              <a:t> trakovoma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AF6E5A4-011C-57F6-F48E-6485312F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-7010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5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CD6101D6-3F04-0C57-1D6C-FBDCBE2949F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281789" y="640442"/>
            <a:ext cx="10008066" cy="6040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/>
          </a:bodyPr>
          <a:lstStyle/>
          <a:p>
            <a:r>
              <a:rPr lang="sl-SI" sz="3600" dirty="0">
                <a:solidFill>
                  <a:schemeClr val="tx1"/>
                </a:solidFill>
                <a:latin typeface="+mj-lt"/>
              </a:rPr>
              <a:t>Označitev drobnice </a:t>
            </a:r>
            <a:endParaRPr lang="sl-SI" altLang="sl-SI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Podnaslov 2">
            <a:extLst>
              <a:ext uri="{FF2B5EF4-FFF2-40B4-BE49-F238E27FC236}">
                <a16:creationId xmlns:a16="http://schemas.microsoft.com/office/drawing/2014/main" id="{22633283-FDF9-9FBF-CFD1-0F7D5830DAD9}"/>
              </a:ext>
            </a:extLst>
          </p:cNvPr>
          <p:cNvSpPr txBox="1">
            <a:spLocks/>
          </p:cNvSpPr>
          <p:nvPr/>
        </p:nvSpPr>
        <p:spPr>
          <a:xfrm>
            <a:off x="1353507" y="1999294"/>
            <a:ext cx="5839485" cy="19629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7200" dirty="0"/>
          </a:p>
          <a:p>
            <a:pPr marL="0" indent="0">
              <a:buNone/>
            </a:pPr>
            <a:r>
              <a:rPr lang="sl-SI" sz="5900" dirty="0"/>
              <a:t>                                                                                </a:t>
            </a:r>
          </a:p>
          <a:p>
            <a:endParaRPr lang="sl-SI" sz="1800" dirty="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77EACB84-191C-44A6-28A7-E2C4AB6CE104}"/>
              </a:ext>
            </a:extLst>
          </p:cNvPr>
          <p:cNvSpPr txBox="1">
            <a:spLocks/>
          </p:cNvSpPr>
          <p:nvPr/>
        </p:nvSpPr>
        <p:spPr>
          <a:xfrm>
            <a:off x="1213285" y="1427869"/>
            <a:ext cx="10655808" cy="49328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b="1" dirty="0"/>
              <a:t>Živali, ki so namenjene za prevoz neposredno v klavnico pred starostjo 12 mesecev </a:t>
            </a:r>
            <a:r>
              <a:rPr lang="sl-SI" sz="2400" dirty="0"/>
              <a:t>(označitev do starosti 9 mesecev z eno izmed naslednjih možnosti):</a:t>
            </a:r>
          </a:p>
          <a:p>
            <a:r>
              <a:rPr lang="sl-SI" sz="2400" dirty="0"/>
              <a:t>z okroglo ušesno znamko s skupinsko številko (SIŠ) </a:t>
            </a:r>
          </a:p>
          <a:p>
            <a:endParaRPr lang="sl-SI" sz="2400" dirty="0"/>
          </a:p>
          <a:p>
            <a:r>
              <a:rPr lang="sl-SI" sz="2400" dirty="0"/>
              <a:t>z navadno ušesno znamko z identifikacijsko številko (ID) </a:t>
            </a:r>
          </a:p>
          <a:p>
            <a:r>
              <a:rPr lang="sl-SI" sz="2400" dirty="0"/>
              <a:t>z </a:t>
            </a:r>
            <a:r>
              <a:rPr lang="sl-SI" sz="2400" dirty="0" err="1"/>
              <a:t>biceljnim</a:t>
            </a:r>
            <a:r>
              <a:rPr lang="sl-SI" sz="2400" dirty="0"/>
              <a:t> trakom z identifikacijsko številko (ID)</a:t>
            </a:r>
            <a:r>
              <a:rPr lang="sl-SI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2000" dirty="0"/>
          </a:p>
          <a:p>
            <a:pPr marL="0" indent="0">
              <a:buFont typeface="Arial" panose="020B0604020202020204" pitchFamily="34" charset="0"/>
              <a:buNone/>
            </a:pPr>
            <a:endParaRPr lang="sl-SI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400" dirty="0"/>
              <a:t>Označitev drobnice samo z </a:t>
            </a:r>
            <a:r>
              <a:rPr lang="sl-SI" sz="2400" dirty="0" err="1"/>
              <a:t>injicirnim</a:t>
            </a:r>
            <a:r>
              <a:rPr lang="sl-SI" sz="2400" dirty="0"/>
              <a:t> </a:t>
            </a:r>
            <a:r>
              <a:rPr lang="sl-SI" sz="2400" dirty="0" err="1"/>
              <a:t>transponderjem</a:t>
            </a:r>
            <a:r>
              <a:rPr lang="sl-SI" sz="2400" dirty="0"/>
              <a:t> ali bolusom se lahko odobri kot </a:t>
            </a:r>
            <a:r>
              <a:rPr lang="sl-SI" sz="2400" b="1" dirty="0"/>
              <a:t>izjema </a:t>
            </a:r>
            <a:r>
              <a:rPr lang="sl-SI" sz="2400" dirty="0"/>
              <a:t>v </a:t>
            </a:r>
            <a:r>
              <a:rPr lang="sl-SI" sz="2400" b="0" i="0" u="none" strike="noStrike" baseline="0" dirty="0">
                <a:solidFill>
                  <a:srgbClr val="000000"/>
                </a:solidFill>
              </a:rPr>
              <a:t>zaprtih obratih in obratih, kjer se živali gojijo za kulturne, rekreativne ali znanstvene namene. Taki obrati morajo pri Upravi predhodno uveljavljati to izvzetje.</a:t>
            </a:r>
            <a:endParaRPr lang="sl-SI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6A8493D-A2DF-29DA-5B00-5ECDA1A26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319" y="2952586"/>
            <a:ext cx="1752600" cy="10096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F56D69B-7F39-07CF-CB1A-C28D2EB6F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004" y="3670057"/>
            <a:ext cx="2276475" cy="7524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EFCC41F-28BE-D004-AF52-863CB219D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393" y="2204950"/>
            <a:ext cx="16478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8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243584"/>
            <a:ext cx="10515600" cy="447104"/>
          </a:xfrm>
        </p:spPr>
        <p:txBody>
          <a:bodyPr>
            <a:noAutofit/>
          </a:bodyPr>
          <a:lstStyle/>
          <a:p>
            <a:br>
              <a:rPr lang="sl-SI" sz="3200" b="1" dirty="0"/>
            </a:br>
            <a:endParaRPr lang="sl-SI" sz="3200" dirty="0"/>
          </a:p>
        </p:txBody>
      </p:sp>
      <p:sp>
        <p:nvSpPr>
          <p:cNvPr id="9" name="Označba mesta vsebine 2"/>
          <p:cNvSpPr txBox="1">
            <a:spLocks/>
          </p:cNvSpPr>
          <p:nvPr/>
        </p:nvSpPr>
        <p:spPr>
          <a:xfrm>
            <a:off x="838200" y="1362456"/>
            <a:ext cx="10515600" cy="4856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/>
          </a:p>
          <a:p>
            <a:endParaRPr lang="sl-SI"/>
          </a:p>
          <a:p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21069"/>
            <a:ext cx="10655808" cy="46558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3200" dirty="0"/>
              <a:t>Rok za označitev živali je 9 mesecev po rojstvu</a:t>
            </a:r>
          </a:p>
          <a:p>
            <a:pPr>
              <a:lnSpc>
                <a:spcPct val="120000"/>
              </a:lnSpc>
            </a:pPr>
            <a:r>
              <a:rPr lang="sl-SI" sz="2600" spc="30" dirty="0"/>
              <a:t>Če je datum rojstva 10.3., torej tretji mesec, pomeni, da je 3 + 8 = 11, torej 11. mesec. Žival mora biti tako označena do vključno 30. novembra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/>
              <a:t>Nadomestitev sredstev za identifikacijo</a:t>
            </a:r>
          </a:p>
          <a:p>
            <a:r>
              <a:rPr lang="sl-SI" sz="2600" dirty="0"/>
              <a:t>Sredstva za identifikacijo drobnice se nadomestijo </a:t>
            </a:r>
            <a:r>
              <a:rPr lang="sl-SI" sz="2600" b="1" dirty="0"/>
              <a:t>z dvojnikom z enako ID</a:t>
            </a:r>
          </a:p>
          <a:p>
            <a:pPr marL="0" indent="0">
              <a:buNone/>
            </a:pPr>
            <a:endParaRPr lang="sl-SI" sz="3000" dirty="0"/>
          </a:p>
          <a:p>
            <a:pPr marL="0" indent="0">
              <a:buNone/>
            </a:pPr>
            <a:r>
              <a:rPr lang="sl-SI" sz="3000" dirty="0"/>
              <a:t>Naročanje dvojnikov UZ</a:t>
            </a:r>
          </a:p>
          <a:p>
            <a:pPr marL="0" indent="0">
              <a:buNone/>
            </a:pPr>
            <a:r>
              <a:rPr lang="sl-SI" sz="2600" dirty="0"/>
              <a:t>Dvojnike UZ lahko izvajalci dejavnosti naročajo:</a:t>
            </a:r>
          </a:p>
          <a:p>
            <a:r>
              <a:rPr lang="sl-SI" sz="2400" dirty="0"/>
              <a:t>sami preko aplikacije naročanje UZ</a:t>
            </a:r>
          </a:p>
          <a:p>
            <a:r>
              <a:rPr lang="sl-SI" sz="2400" dirty="0"/>
              <a:t>direktno pri dobavitelju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A6F7C75-D4FC-50B9-4538-C6776906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0" y="44196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dstavitev4" id="{FB9519CD-7404-4528-B323-F3AF2DDF9980}" vid="{344E3CF2-26E4-40AB-9159-5ABBD60E0825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UVHVVR_PPT_PREDLOGA_2017_SLO</Template>
  <TotalTime>10711</TotalTime>
  <Words>976</Words>
  <Application>Microsoft Office PowerPoint</Application>
  <PresentationFormat>Širokozaslonsko</PresentationFormat>
  <Paragraphs>128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Calibri telo</vt:lpstr>
      <vt:lpstr>Republika</vt:lpstr>
      <vt:lpstr>Officeova tema</vt:lpstr>
      <vt:lpstr>Sistem za identifikacijo in registracijo živali</vt:lpstr>
      <vt:lpstr>  SIRIS </vt:lpstr>
      <vt:lpstr> </vt:lpstr>
      <vt:lpstr> </vt:lpstr>
      <vt:lpstr> </vt:lpstr>
      <vt:lpstr> </vt:lpstr>
      <vt:lpstr> </vt:lpstr>
      <vt:lpstr>Označitev drobnice </vt:lpstr>
      <vt:lpstr> </vt:lpstr>
      <vt:lpstr> </vt:lpstr>
      <vt:lpstr> </vt:lpstr>
      <vt:lpstr> </vt:lpstr>
      <vt:lpstr> </vt:lpstr>
      <vt:lpstr>PowerPointova predstavitev</vt:lpstr>
      <vt:lpstr>Nova spletna aplikacija Volos</vt:lpstr>
      <vt:lpstr>Nova spletna aplikacija Volos</vt:lpstr>
    </vt:vector>
  </TitlesOfParts>
  <Company>UVHVVR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Registri UVHVVR</dc:title>
  <dc:creator>uporabnik</dc:creator>
  <cp:lastModifiedBy>Maja Vilfan</cp:lastModifiedBy>
  <cp:revision>446</cp:revision>
  <dcterms:created xsi:type="dcterms:W3CDTF">2018-01-19T14:00:13Z</dcterms:created>
  <dcterms:modified xsi:type="dcterms:W3CDTF">2024-02-15T09:58:42Z</dcterms:modified>
</cp:coreProperties>
</file>