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4"/>
    <p:sldMasterId id="2147483686" r:id="rId5"/>
  </p:sldMasterIdLst>
  <p:notesMasterIdLst>
    <p:notesMasterId r:id="rId20"/>
  </p:notesMasterIdLst>
  <p:handoutMasterIdLst>
    <p:handoutMasterId r:id="rId21"/>
  </p:handoutMasterIdLst>
  <p:sldIdLst>
    <p:sldId id="1126" r:id="rId6"/>
    <p:sldId id="1272" r:id="rId7"/>
    <p:sldId id="1294" r:id="rId8"/>
    <p:sldId id="1295" r:id="rId9"/>
    <p:sldId id="1296" r:id="rId10"/>
    <p:sldId id="1297" r:id="rId11"/>
    <p:sldId id="1298" r:id="rId12"/>
    <p:sldId id="1299" r:id="rId13"/>
    <p:sldId id="1300" r:id="rId14"/>
    <p:sldId id="1302" r:id="rId15"/>
    <p:sldId id="1303" r:id="rId16"/>
    <p:sldId id="1304" r:id="rId17"/>
    <p:sldId id="1305" r:id="rId18"/>
    <p:sldId id="1198" r:id="rId19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4B48925-5D18-4A88-8C2D-C7F30A0A1C5D}">
          <p14:sldIdLst>
            <p14:sldId id="1126"/>
            <p14:sldId id="1272"/>
            <p14:sldId id="1294"/>
            <p14:sldId id="1295"/>
            <p14:sldId id="1296"/>
            <p14:sldId id="1297"/>
            <p14:sldId id="1298"/>
            <p14:sldId id="1299"/>
            <p14:sldId id="1300"/>
            <p14:sldId id="1302"/>
            <p14:sldId id="1303"/>
            <p14:sldId id="1304"/>
            <p14:sldId id="1305"/>
          </p14:sldIdLst>
        </p14:section>
        <p14:section name="Razdelek brez naslova" id="{18DA2E05-D28D-4997-B803-180BFF5A45D8}">
          <p14:sldIdLst>
            <p14:sldId id="1198"/>
          </p14:sldIdLst>
        </p14:section>
        <p14:section name="Razdelek brez naslova" id="{86AD1EE0-6AB2-4012-AB41-A33901299742}">
          <p14:sldIdLst/>
        </p14:section>
        <p14:section name="Razdelek brez naslova" id="{5F63B424-FAA1-40FC-B1AE-A0C504EEC4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GP" initials="MKGP" lastIdx="4" clrIdx="0"/>
  <p:cmAuthor id="1" name="Anita Žalik-Košutnik" initials="AŽ" lastIdx="1" clrIdx="1"/>
  <p:cmAuthor id="2" name="Nina Kenda" initials="NK" lastIdx="3" clrIdx="2">
    <p:extLst>
      <p:ext uri="{19B8F6BF-5375-455C-9EA6-DF929625EA0E}">
        <p15:presenceInfo xmlns:p15="http://schemas.microsoft.com/office/powerpoint/2012/main" userId="Nina K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DA9"/>
    <a:srgbClr val="A7D3FF"/>
    <a:srgbClr val="FFFF99"/>
    <a:srgbClr val="84BD27"/>
    <a:srgbClr val="FFFF69"/>
    <a:srgbClr val="F3F3F3"/>
    <a:srgbClr val="99FF99"/>
    <a:srgbClr val="FF6D6D"/>
    <a:srgbClr val="FFCC0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3012" autoAdjust="0"/>
  </p:normalViewPr>
  <p:slideViewPr>
    <p:cSldViewPr snapToGrid="0">
      <p:cViewPr varScale="1">
        <p:scale>
          <a:sx n="84" d="100"/>
          <a:sy n="84" d="100"/>
        </p:scale>
        <p:origin x="120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2"/>
    </p:cViewPr>
  </p:sorterViewPr>
  <p:notesViewPr>
    <p:cSldViewPr snapToGrid="0"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451A-D08E-487A-A5C0-2558E705CC14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2067-88D5-4626-A291-6FA81FFE50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96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8237-AC88-473E-AF4C-DABD2FF2E0B0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D132-DB3B-4C4C-AB58-25040CABC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D132-DB3B-4C4C-AB58-25040CABC10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0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24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56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946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87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72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9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3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A1C4-7A34-4C8C-A5F4-C9567ADD793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7184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687E-20BC-4CC7-AF38-DA9DD57688F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01833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E413-7497-451C-998E-985B4EFE0DF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60839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DF9C-131F-4819-BA01-43766AAC025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1067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1B81-E636-4EF0-A746-D6C510617F4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27979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D47B-A66C-4573-9C44-B6B26583D05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53995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D277-7B0C-4CDE-BD78-4C705BB17C5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9818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4624-F117-4935-B69F-417E7B4E3C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105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45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23CE-38C8-42ED-82BB-1CF1CDAD3AB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4536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7011-9C87-42C4-9AD1-3EA9087951D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196055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C351-CEEC-4F03-852C-9FAA8AEC9971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326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E546-9916-4DC7-8215-3E6108AED02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8822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67FC-C1CC-45FD-8B98-9573623B42E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790716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7456-F68D-49D2-A969-D3F900B2523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7757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7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9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2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8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53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9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78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2524-B764-4835-AEE2-DDF2D8AB05E1}" type="datetimeFigureOut">
              <a:rPr lang="sl-SI" smtClean="0"/>
              <a:t>12. 02. 2024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87000">
              <a:srgbClr val="FFFFFF"/>
            </a:gs>
            <a:gs pos="93747">
              <a:srgbClr val="339933"/>
            </a:gs>
            <a:gs pos="100000">
              <a:srgbClr val="99CC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8DDAD85-7212-4503-BAD6-BA0E0970879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912285" y="333376"/>
            <a:ext cx="21717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Arial" charset="0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Arial" charset="0"/>
              </a:rPr>
              <a:t>MINISTRSTVO ZA KMETIJSTVO, GOZDARSTVO IN PREHRANO</a:t>
            </a:r>
          </a:p>
        </p:txBody>
      </p:sp>
      <p:pic>
        <p:nvPicPr>
          <p:cNvPr id="2056" name="Picture 8" descr="grb moder za 10 pt.wm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351"/>
            <a:ext cx="222251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6531935" y="1674282"/>
            <a:ext cx="5502766" cy="2600325"/>
          </a:xfrm>
        </p:spPr>
        <p:txBody>
          <a:bodyPr>
            <a:noAutofit/>
          </a:bodyPr>
          <a:lstStyle/>
          <a:p>
            <a:r>
              <a:rPr lang="sl-SI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Intervencije</a:t>
            </a:r>
            <a:br>
              <a:rPr lang="sl-SI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KOPOP – predlog sprememb in dopolnitev</a:t>
            </a:r>
            <a:endParaRPr lang="sl-SI" sz="4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466169" y="4522627"/>
            <a:ext cx="3265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mag. Jana Paulin, MKGP</a:t>
            </a:r>
          </a:p>
          <a:p>
            <a:pPr algn="r">
              <a:lnSpc>
                <a:spcPct val="150000"/>
              </a:lnSpc>
            </a:pP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jana.paulin@gov.si</a:t>
            </a:r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9425668" y="5555477"/>
            <a:ext cx="230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Usposabljanje JSKS, 13. 2. 2024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5838" y="105779"/>
            <a:ext cx="5918400" cy="430887"/>
          </a:xfrm>
          <a:prstGeom prst="rect">
            <a:avLst/>
          </a:prstGeom>
          <a:solidFill>
            <a:srgbClr val="D3EDA9"/>
          </a:solidFill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Zahteve za izvajanje MOKR_BAR</a:t>
            </a: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5916" y="536664"/>
            <a:ext cx="5904000" cy="624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Obvezna je dvakratna košnja v času trajanja obveznosti (v petih letih). Košnji se ne smeta izvajati dve leti zapored.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Obvezno je spravilo travinja.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Paša, gnojenje in uporaba FFS so prepovedani čez celo leto.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primeru pojavljanja invazivnih tujerodnih rastlinskih vrst je le-te ob posamičnem pojavljanju treba takoj odstraniti ročno oziroma obvezno izvesti košnjo za omejevanje njihovega širjenja v skladu z navodili za odstranjevanje, ki so dostopna na spletnih straneh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MKGP in ARSKTRP.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GERK ne sme biti več kot 30 % površine prerasle z invazivnimi tujerodnimi rastlinskimi vrstami, ki ne smejo cveteti ali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semeniti oz.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 širiti v primeru lesnatih rastlin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Preprečevati je treba širjenje zaraščanja s sosednjih površin.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176588" y="109266"/>
            <a:ext cx="5904000" cy="3202800"/>
          </a:xfrm>
          <a:prstGeom prst="rect">
            <a:avLst/>
          </a:prstGeom>
          <a:solidFill>
            <a:srgbClr val="D3EDA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sl-SI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operacijo MOKR_BAR velja, da: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paša in gnojenje ter uporaba FFS niso dovoljeni na celem GERK;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se lahko izvaja na delu površin mokrišč in barij, lahko na delu GERK;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se lokacija izvajanja v obdobju trajanja obveznosti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sme spreminjati;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se izvaja se na območju pojavljanja mokrišč in barij iz evidence MOBA;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obtežba z živino ni relevantna.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176588" y="3413003"/>
            <a:ext cx="5904000" cy="1038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Vrsta rabe: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»1300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– trajni travnik« in »1320 – travinje z razpršenimi neupravičenimi značilnostmi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«.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KMRS: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trajno travinje.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176588" y="4552686"/>
            <a:ext cx="5904000" cy="726609"/>
          </a:xfrm>
          <a:prstGeom prst="rect">
            <a:avLst/>
          </a:prstGeom>
          <a:solidFill>
            <a:srgbClr val="D3EDA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Višina plačila za izvajanje operacije </a:t>
            </a: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MOKR_BAR znaša 337,60 € na ha letno.</a:t>
            </a:r>
            <a:endParaRPr lang="sl-SI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88" y="5380232"/>
            <a:ext cx="1867789" cy="13983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13478" r="-667" b="26878"/>
          <a:stretch/>
        </p:blipFill>
        <p:spPr>
          <a:xfrm>
            <a:off x="8171049" y="5380233"/>
            <a:ext cx="1756413" cy="13968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13" y="5380232"/>
            <a:ext cx="2047875" cy="139680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2806568" y="1229446"/>
            <a:ext cx="250838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Minimalna aktivnost!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esna puščica 12"/>
          <p:cNvSpPr/>
          <p:nvPr/>
        </p:nvSpPr>
        <p:spPr>
          <a:xfrm>
            <a:off x="2387928" y="1300523"/>
            <a:ext cx="291968" cy="2271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07880"/>
              </p:ext>
            </p:extLst>
          </p:nvPr>
        </p:nvGraphicFramePr>
        <p:xfrm>
          <a:off x="2344548" y="551120"/>
          <a:ext cx="7660552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254">
                  <a:extLst>
                    <a:ext uri="{9D8B030D-6E8A-4147-A177-3AD203B41FA5}">
                      <a16:colId xmlns:a16="http://schemas.microsoft.com/office/drawing/2014/main" val="4257529501"/>
                    </a:ext>
                  </a:extLst>
                </a:gridCol>
                <a:gridCol w="1779280">
                  <a:extLst>
                    <a:ext uri="{9D8B030D-6E8A-4147-A177-3AD203B41FA5}">
                      <a16:colId xmlns:a16="http://schemas.microsoft.com/office/drawing/2014/main" val="1688540202"/>
                    </a:ext>
                  </a:extLst>
                </a:gridCol>
                <a:gridCol w="2047018">
                  <a:extLst>
                    <a:ext uri="{9D8B030D-6E8A-4147-A177-3AD203B41FA5}">
                      <a16:colId xmlns:a16="http://schemas.microsoft.com/office/drawing/2014/main" val="35737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KOPOP_NV (stanje 20. 11. 2023)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ZV 2023</a:t>
                      </a:r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ha) 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2027 (ha)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61.605,42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9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KOL_1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34.065,97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KOL_2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4.050,05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KOL_3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848,34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4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IPP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6.261,39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3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IPZ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405,87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8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IPH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1.312,03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1.350,00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IPSO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1.756,86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IPG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5.564,98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BIOTM_TNS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1.461,40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5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VIN_HERB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1.978,82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7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VIN_INSK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5.720,05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4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PGS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52.316,62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9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SENENA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15.387,29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82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PAS_VOD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1.500,00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30192"/>
                  </a:ext>
                </a:extLst>
              </a:tr>
            </a:tbl>
          </a:graphicData>
        </a:graphic>
      </p:graphicFrame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 rot="16200000">
            <a:off x="-1661076" y="3091170"/>
            <a:ext cx="5933440" cy="828000"/>
          </a:xfrm>
          <a:solidFill>
            <a:srgbClr val="A7D3FF"/>
          </a:solidFill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Podatki KOPOP_NV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55181"/>
              </p:ext>
            </p:extLst>
          </p:nvPr>
        </p:nvGraphicFramePr>
        <p:xfrm>
          <a:off x="2264538" y="538450"/>
          <a:ext cx="766055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254">
                  <a:extLst>
                    <a:ext uri="{9D8B030D-6E8A-4147-A177-3AD203B41FA5}">
                      <a16:colId xmlns:a16="http://schemas.microsoft.com/office/drawing/2014/main" val="4257529501"/>
                    </a:ext>
                  </a:extLst>
                </a:gridCol>
                <a:gridCol w="1779280">
                  <a:extLst>
                    <a:ext uri="{9D8B030D-6E8A-4147-A177-3AD203B41FA5}">
                      <a16:colId xmlns:a16="http://schemas.microsoft.com/office/drawing/2014/main" val="1688540202"/>
                    </a:ext>
                  </a:extLst>
                </a:gridCol>
                <a:gridCol w="2047018">
                  <a:extLst>
                    <a:ext uri="{9D8B030D-6E8A-4147-A177-3AD203B41FA5}">
                      <a16:colId xmlns:a16="http://schemas.microsoft.com/office/drawing/2014/main" val="35737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KOPOP_BK (stanje 20. 11. 2023)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ZV 2023</a:t>
                      </a:r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ha) 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2027 (ha)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HAB_1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10.136,93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12.345,00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9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HAB_2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550,70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MET_1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371,01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MET_2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188,42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4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STE_1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26,37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3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STE_2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8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HABM_1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94,13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HABM_2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9,73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SUHI_KTP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1.330,87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VTSA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796,45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5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S50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376,45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7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GRB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38,36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4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23,79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9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ITRV</a:t>
                      </a:r>
                      <a:endParaRPr lang="sl-SI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2.200,00</a:t>
                      </a:r>
                    </a:p>
                  </a:txBody>
                  <a:tcPr marL="90000" marR="900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822660"/>
                  </a:ext>
                </a:extLst>
              </a:tr>
            </a:tbl>
          </a:graphicData>
        </a:graphic>
      </p:graphicFrame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 rot="16200000">
            <a:off x="-1612039" y="2905750"/>
            <a:ext cx="5972525" cy="828000"/>
          </a:xfrm>
          <a:solidFill>
            <a:srgbClr val="D3EDA9"/>
          </a:solidFill>
        </p:spPr>
        <p:txBody>
          <a:bodyPr vert="horz" lIns="180000" tIns="45720" rIns="91440" bIns="45720" rtlCol="0" anchor="ctr">
            <a:normAutofit fontScale="90000"/>
          </a:bodyPr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Podatki KOPOP_BK (1)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24978"/>
              </p:ext>
            </p:extLst>
          </p:nvPr>
        </p:nvGraphicFramePr>
        <p:xfrm>
          <a:off x="2217885" y="1280130"/>
          <a:ext cx="76605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254">
                  <a:extLst>
                    <a:ext uri="{9D8B030D-6E8A-4147-A177-3AD203B41FA5}">
                      <a16:colId xmlns:a16="http://schemas.microsoft.com/office/drawing/2014/main" val="4257529501"/>
                    </a:ext>
                  </a:extLst>
                </a:gridCol>
                <a:gridCol w="1779280">
                  <a:extLst>
                    <a:ext uri="{9D8B030D-6E8A-4147-A177-3AD203B41FA5}">
                      <a16:colId xmlns:a16="http://schemas.microsoft.com/office/drawing/2014/main" val="1688540202"/>
                    </a:ext>
                  </a:extLst>
                </a:gridCol>
                <a:gridCol w="2047018">
                  <a:extLst>
                    <a:ext uri="{9D8B030D-6E8A-4147-A177-3AD203B41FA5}">
                      <a16:colId xmlns:a16="http://schemas.microsoft.com/office/drawing/2014/main" val="35737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KOPOP_BK (stanje 20. 11. 2023)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ZV 2023</a:t>
                      </a:r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ha) 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2027 (ha)</a:t>
                      </a:r>
                      <a:endParaRPr lang="sl-SI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ZVE_OGRM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1.112,47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9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ZVE_PAST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1.931,42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8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ZVE_PSI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792,54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PP_CRED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608,97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4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PP_PAST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5.913,01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3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VTR_1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1.171,64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1.217,00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8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VTR_1_RO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61,98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VTR_2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61,47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VTR_2_RO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123,14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VTR_REZULTATSKI DEL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504,00</a:t>
                      </a:r>
                    </a:p>
                  </a:txBody>
                  <a:tcPr marL="90000" marR="187200" marT="540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52162"/>
                  </a:ext>
                </a:extLst>
              </a:tr>
            </a:tbl>
          </a:graphicData>
        </a:graphic>
      </p:graphicFrame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 rot="16200000">
            <a:off x="-1612039" y="2905750"/>
            <a:ext cx="5972525" cy="828000"/>
          </a:xfrm>
          <a:solidFill>
            <a:srgbClr val="D3EDA9"/>
          </a:solidFill>
        </p:spPr>
        <p:txBody>
          <a:bodyPr vert="horz" lIns="180000" tIns="45720" rIns="91440" bIns="45720" rtlCol="0" anchor="ctr">
            <a:normAutofit fontScale="90000"/>
          </a:bodyPr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Podatki KOPOP_BK (2)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5710107"/>
            <a:ext cx="121919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3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HVALA ZA POZORNOST!</a:t>
            </a:r>
          </a:p>
        </p:txBody>
      </p:sp>
      <p:pic>
        <p:nvPicPr>
          <p:cNvPr id="4" name="Picture 4" descr="IN A DRY SEASON: TIPS TO PROTECT YOUR TREE FROM DROU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69" y="1015349"/>
            <a:ext cx="6522720" cy="46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315516"/>
            <a:ext cx="12192000" cy="1541497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Večletne obveznosti KOPOP in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b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PRP 2014–2020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167" t="23262" r="43324" b="63413"/>
          <a:stretch/>
        </p:blipFill>
        <p:spPr bwMode="auto">
          <a:xfrm>
            <a:off x="836571" y="2949532"/>
            <a:ext cx="4202607" cy="1186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836571" y="4736543"/>
            <a:ext cx="10570569" cy="11318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5-letna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obveznost za ukrep KOPOP oz.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EK,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prevzeta v okviru PRP 2014–2020,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se je leta 2023 prilagodila SN 2023–2027, se zaključi leta 2024.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8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5692140" y="3429000"/>
            <a:ext cx="470535" cy="3657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/>
          <a:srcRect l="519" t="6753" r="58732" b="23152"/>
          <a:stretch/>
        </p:blipFill>
        <p:spPr>
          <a:xfrm>
            <a:off x="6611205" y="3254692"/>
            <a:ext cx="479593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78" y="116229"/>
            <a:ext cx="11779200" cy="828000"/>
          </a:xfrm>
          <a:solidFill>
            <a:srgbClr val="84BD27"/>
          </a:solidFill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 in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dopolnitve: splošno (1)</a:t>
            </a:r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7278" y="936208"/>
            <a:ext cx="11772000" cy="58564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Vstopi v letih 2023–2025.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Trajanje obveznosti pri vstopu v letu: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2023 in 2024: 5 let;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2025: 4 leta.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 operacijah VOD, KOL_1, PGS in SENENA: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vključno leta 2024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niso več mogoči novi vstopi;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se plačila znižajo za 30 %;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se površine pod obstoječimi obveznostmi lahko povečajo, vendar se plačila za povečane površine ne dodelijo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Usposabljanje: pri 5-letni obveznosti 15 ur, pri 4-letni obveznosti 12 ur, v obeh primerih v prvih treh letih trajanja obveznosti 9 ur.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Odpravi se prepoved uporabe komposta,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digestata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in blata iz komunalnih čistilnih naprav, razen pri operacijah VOD in PAS_VOD ter operacijah intervencije KOPOP_BK, pri katerih je dovoljena le uporaba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digestata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in komposta, izdelanega na KMG ali v primeru povezanih podjetij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335368" y="1341422"/>
            <a:ext cx="4248150" cy="1908000"/>
          </a:xfrm>
          <a:prstGeom prst="rect">
            <a:avLst/>
          </a:prstGeom>
          <a:solidFill>
            <a:srgbClr val="D3EDA9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Višja sila: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ukinja se sorazmernost plačil;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 gre za dokazan primer višje sile ali izjemnih okoliščin, se plačilo dodeli v celoti.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7278" y="1161660"/>
            <a:ext cx="11772000" cy="31770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Aplikacija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„e-evidence“ se za obdobje 2024–2027 ne bo vzpostavila!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o delovnih opravilih se vodijo na dosedanji način: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predpisanih obrazcih v tiskani ali elektronski obliki, ki so dostopni na spletnih straneh MKGP in ARSKTRP, ali</a:t>
            </a:r>
          </a:p>
          <a:p>
            <a:pPr marL="504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elektronski obliki, ki vsebinsko ne odstopa od predpisanih obrazcev evidenc o delovnih opravilih.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Črtajo se zahteve glede gnojenja z dušikom, vključno s tabelo mejnih vrednosti letnega vnosa dušika v tla iz mineralnih in živinskih gnojil (priloga 5 uredbe KOPOP).</a:t>
            </a: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77278" y="337139"/>
            <a:ext cx="11772000" cy="828000"/>
          </a:xfrm>
          <a:solidFill>
            <a:srgbClr val="84BD27"/>
          </a:solidFill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 in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dopolnitve: splošno (2)</a:t>
            </a:r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77278" y="5410606"/>
            <a:ext cx="11772000" cy="1180644"/>
          </a:xfrm>
          <a:prstGeom prst="rect">
            <a:avLst/>
          </a:prstGeom>
          <a:solidFill>
            <a:srgbClr val="FFFF6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Upravičenci, ki se s spremembami in dopolnitvami ne strinjajo, lahko v letu 2024 odstopijo od izvajanja prevzetih obveznosti brez sankcij. Plačila za zahtevke, vložene v letu 2023, se jim izplačajo v celotni višini plačila, če izpolnjujejo predpisane zahteve! </a:t>
            </a: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77278" y="4517109"/>
            <a:ext cx="11779200" cy="707886"/>
          </a:xfrm>
          <a:prstGeom prst="rect">
            <a:avLst/>
          </a:prstGeom>
          <a:solidFill>
            <a:srgbClr val="D3EDA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Upravičenec mora na KMG hraniti deklaracije za gnojila in FFS ter račune o nakupu gnojil in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FFS iz naslova splošnih zahtev in ne iz naslova posamezne operacije.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7278" y="1202461"/>
            <a:ext cx="11772000" cy="14381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 operacijah intervencije KOPOP_PS: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vsebinskih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sprememb in dopolnitev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spremembe in dopolnitve le iz naslova jasnejšega zapisa posameznih zahtev za izvajanje.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77278" y="374461"/>
            <a:ext cx="11772000" cy="828000"/>
          </a:xfrm>
          <a:solidFill>
            <a:srgbClr val="84BD27"/>
          </a:solidFill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 in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dopolnitve: KOPOP_PS</a:t>
            </a:r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177278" y="5192533"/>
            <a:ext cx="11772000" cy="1323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Vsebinske spremembe in dopolnitve pri intervenciji KOPOP_NV so pri operacijah VOD, KOL, PGS in PAS_VOD.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Podaljšanje roka za prijavo ali obnovitev prijave v kontrolo pri operacijah IP in SENENA.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77278" y="4364534"/>
            <a:ext cx="11772000" cy="828000"/>
          </a:xfrm>
          <a:prstGeom prst="rect">
            <a:avLst/>
          </a:prstGeom>
          <a:solidFill>
            <a:srgbClr val="84BD27"/>
          </a:solidFill>
        </p:spPr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 in dopolnitve: KOPOP_NV</a:t>
            </a:r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6"/>
          <a:stretch/>
        </p:blipFill>
        <p:spPr>
          <a:xfrm>
            <a:off x="8850986" y="2901200"/>
            <a:ext cx="3098292" cy="121158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4" y="2895950"/>
            <a:ext cx="2684458" cy="12132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2" b="9443"/>
          <a:stretch/>
        </p:blipFill>
        <p:spPr>
          <a:xfrm>
            <a:off x="5879163" y="2891869"/>
            <a:ext cx="2817695" cy="121728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8" b="10103"/>
          <a:stretch/>
        </p:blipFill>
        <p:spPr>
          <a:xfrm>
            <a:off x="3021330" y="2895950"/>
            <a:ext cx="2703705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927" y="762773"/>
            <a:ext cx="5766601" cy="53301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se mora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vsako leto izvajati na vseh njivskih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površinah na zadevnih območjih,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katerih velikost je večja ali enaka 0,1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razen na njivskih površinah, na katerih je vzpostavljen varovalni 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Celoletni zeleni pokrov:</a:t>
            </a:r>
          </a:p>
          <a:p>
            <a:pPr marL="504000" lvl="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zelen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pokrov viden na najmanj 70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ozelenjene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površine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000" lvl="0" indent="-288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opredelitev obdobja, ko je njivska površina lahko prazna (obdobje v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katerem se izvaja priprava tal za setev in opravi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setev).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Plačilo: 238,17 € na ha letno (2023 = 340,24 € na ha letno).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51927" y="303898"/>
            <a:ext cx="5777150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252210" y="1602548"/>
            <a:ext cx="5616000" cy="4938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se mora vsako leto izvajati na vseh njivskih površinah na zadevnih območjih, katerih velikost je večja ali enaka 0,1 ha, 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razen na njivskih površinah, na katerih je vzpostavljen varovalni pas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Črta se datum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zadelave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posevka za zeleno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gnojenje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v tla (ta datum je zdaj najpozneje do 15. 11. tekočega leta) in določi, da se zadelava izvede pred setvijo naslednje kmetijske rastline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Plačilo za KOL_1: 59,08 € na ha letno (2023 = 84,40 € na ha letno).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48359" y="1143668"/>
            <a:ext cx="5623200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7910" y="594826"/>
            <a:ext cx="5691956" cy="5945933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izvajanju operacije PGS: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treba uporabljati mehanizacijo za precizno gnojenje oziroma škropljenje;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biti mehanizacija povezana z napravo GNSS (GPS);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biti izdelan gnojilni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oz.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škropilni načrt, iz katerega je razvidno zmanjšanje porabe gnojil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oz.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FFS zaradi izvajanja te operacije.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PGS: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lahko izvaja na delu njivskih površin, hmeljišč, trajnih nasadov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oz.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trajnega travinja, vendar na celem GERK;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lokacija izvajanja v času trajanja obveznosti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spreminja;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izvaja na območju celotne Republike Slovenije;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obtežba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z živino ni relevantna.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KMG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mora biti prisotna ustrezna mehanizacija oziroma oprema ali shranjen račun izvajalca za opravljeno strojno storitev ali shranjena izjava izvajalca. Upravičenec mora na KMG hraniti tudi: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gnojilni oz. škropilni načrt;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deklaracije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za gnojila in FFS ter račune o nakupu gnojil in FFS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Plačilo: 182,50 € na ha letno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za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PG, ali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za PS ali za PGS.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11162" y="135952"/>
            <a:ext cx="5699253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PGS pred spremembo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233548" y="608400"/>
            <a:ext cx="5616000" cy="5940000"/>
          </a:xfrm>
          <a:prstGeom prst="rect">
            <a:avLst/>
          </a:prstGeom>
          <a:solidFill>
            <a:srgbClr val="D3EDA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izvajanju operacije PGS je treba uporabljati mehanizacije za precizno:</a:t>
            </a:r>
          </a:p>
          <a:p>
            <a:pPr marL="0" lvl="0" indent="-230400" fontAlgn="base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gnojenje: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za dognojevanje z dušikom,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sekcijsko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odpiranje in zapiranje pri trosilnikih mineralnih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gnojil;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30400" fontAlgn="base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škropljenje: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šobe za zmanjšanje zanašanja ali,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sekcijsko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odpiranje in zapiranje škropilne naprave.</a:t>
            </a: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operacijo PGS velja, da: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se lahko izvaja na delu njivskih površin, hmeljišč, trajnih nasadov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oz.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trajnega travinja, vendar na celem GERK;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se lokacija izvajanja v času trajanja obveznosti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spreminja;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se izvaja na območju celotne Republike Slovenije;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obtežba z živino ni relevantna.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KMG mora biti prisotna ustrezna mehanizacija oziroma oprema ali shranjen račun izvajalca za opravljeno strojno storitev ali pogodba o opravljanju strojnih storitev. 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Plačilo: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127,75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€ na ha letno le za PG, ali le za PS ali za PGS.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26348" y="145281"/>
            <a:ext cx="5623200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PGS po spremembi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9218" y="678796"/>
            <a:ext cx="5616000" cy="20270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Izjema za leto 2024: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prijava ali obnovitev prijave v kontrolo pri pooblaščeni organizaciji za kontrolo do 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25. 3. 2024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Posodobitev tehnoloških navodil v pripravi.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12567" y="219921"/>
            <a:ext cx="5623200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IPP, IPZ, IPH, IPSO, IPG, SENENA</a:t>
            </a: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309218" y="4309200"/>
            <a:ext cx="5637098" cy="2369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se mora vsako leto izvajati na vseh njivskih površinah na zadevnih območjih, katerih velikost je večja ali enaka 0,1 ha, 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razen na njivskih površinah, na katerih je vzpostavljen varovalni pas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9217" y="3843913"/>
            <a:ext cx="5644326" cy="468000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PAS_VOD</a:t>
            </a: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6255925" y="930272"/>
            <a:ext cx="5616000" cy="2869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letu 2024 bo treba površino varovalnega pasu „odrezati“.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Zmanjšanje površin nad dovoljenih 10 % se zaradi upoštevanja varovalnega pasu ne bo štelo kot kršitev.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Več predlogov rešitve te problematike – dokončno še ni odločeno.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259274" y="468000"/>
            <a:ext cx="5623200" cy="461665"/>
          </a:xfrm>
          <a:prstGeom prst="rect">
            <a:avLst/>
          </a:prstGeom>
          <a:solidFill>
            <a:srgbClr val="84BD27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VAROVALNI PASOVI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3573"/>
          <a:stretch/>
        </p:blipFill>
        <p:spPr>
          <a:xfrm>
            <a:off x="7401955" y="3967898"/>
            <a:ext cx="3520399" cy="254323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09217" y="2879765"/>
            <a:ext cx="5616001" cy="83715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Plačilo za operacijo SENENA: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103,86 € na ha letno (2023 = 148,37 € na ha letno).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7277" y="1081160"/>
            <a:ext cx="11849881" cy="56742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Ohranjanje mokrišč in barij – MOKR_BAR: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letom 2024 se bo začela izvajati prvič.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Strmi travniki – S50: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Jesenska paša: v obdobju od 15. 8. do 15. 11. tekočega leta, pri čemer je treba zagotoviti, da ne prihaja do </a:t>
            </a: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pregaženosti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oz. </a:t>
            </a: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prepašenosti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Povprečna letna obtežba z živino: 0 do 1,2 GVŽ travojedih živali/ha.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Vpliv zgornje meje obtežbe na stanje strmih travnikov bo spremljala ARSKTRP na podlagi okrepljenih pregledov na kraju samem v tekočem letu in o ugotovitvah pripravila poročilo za OU najpozneje do 1. 6. naslednjega leta. Na podlagi tega poročila se bo v primeru ugotovljenih negativnih vplivov zgornje meje obtežbe na travno rušo, ta meja ustrezno znižala, da se prepreči </a:t>
            </a: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pregaženost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oz. </a:t>
            </a: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prepašenost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površin.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Operacija Ohranjanje suhih travišč  SUHA_TRAV: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Začetek izvajanja 2025.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77278" y="253160"/>
            <a:ext cx="11849880" cy="828000"/>
          </a:xfrm>
          <a:solidFill>
            <a:srgbClr val="84BD27"/>
          </a:solidFill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 in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dopolnitve: KOPOP_BK</a:t>
            </a:r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9CC00"/>
            </a:gs>
            <a:gs pos="90000">
              <a:schemeClr val="bg1"/>
            </a:gs>
            <a:gs pos="100000">
              <a:schemeClr val="bg1"/>
            </a:gs>
          </a:gsLst>
          <a:lin ang="5400000" scaled="0"/>
        </a:gra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5396475418A4B8D8FB4A494E5A7CA" ma:contentTypeVersion="1" ma:contentTypeDescription="Ustvari nov dokument." ma:contentTypeScope="" ma:versionID="740d13182d870ac1b231001472d0ea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9823c2837ba2e0561586e40a1e9a5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Razporejanje začetnega datuma" ma:description="»Načrtovanje začetnega datuma« je stolpec mesta, ki ga je ustvarila funkcija objavljanja. Uporablja se za določanje datuma in ure, ko se ta stran prvič prikaže obiskovalcem strani." ma:internalName="PublishingStartDate">
      <xsd:simpleType>
        <xsd:restriction base="dms:Unknown"/>
      </xsd:simpleType>
    </xsd:element>
    <xsd:element name="PublishingExpirationDate" ma:index="9" nillable="true" ma:displayName="Razporejanje končnega datuma" ma:description="»Načrtovanje končnega datuma« je stolpec mesta, ki ga je ustvarila funkcija objavljanja. Uporablja se za določanje datuma in ure, ko se ta stran ne prikaže več obiskovalcem mesta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C2599-9043-46FD-8151-162D80ECE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29092-D32C-4529-BF37-C5AEB5C96E26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D1E209-E24C-47A2-B933-BD7187E70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35392</TotalTime>
  <Words>1592</Words>
  <Application>Microsoft Office PowerPoint</Application>
  <PresentationFormat>Širokozaslonsko</PresentationFormat>
  <Paragraphs>246</Paragraphs>
  <Slides>14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Republika</vt:lpstr>
      <vt:lpstr>Times New Roman</vt:lpstr>
      <vt:lpstr>Wingdings</vt:lpstr>
      <vt:lpstr>Officeova tema</vt:lpstr>
      <vt:lpstr>Privzeti načrt</vt:lpstr>
      <vt:lpstr>Intervencije  KOPOP – predlog sprememb in dopolnitev</vt:lpstr>
      <vt:lpstr>Večletne obveznosti KOPOP in EK iz PRP 2014–2020</vt:lpstr>
      <vt:lpstr>Spremembe in dopolnitve: splošno (1)</vt:lpstr>
      <vt:lpstr>Spremembe in dopolnitve: splošno (2)</vt:lpstr>
      <vt:lpstr>Spremembe in dopolnitve: KOPOP_PS</vt:lpstr>
      <vt:lpstr>PowerPointova predstavitev</vt:lpstr>
      <vt:lpstr>PowerPointova predstavitev</vt:lpstr>
      <vt:lpstr>PowerPointova predstavitev</vt:lpstr>
      <vt:lpstr>Spremembe in dopolnitve: KOPOP_BK</vt:lpstr>
      <vt:lpstr>PowerPointova predstavitev</vt:lpstr>
      <vt:lpstr>Podatki KOPOP_NV</vt:lpstr>
      <vt:lpstr>Podatki KOPOP_BK (1)</vt:lpstr>
      <vt:lpstr>Podatki KOPOP_BK (2)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Tomec</dc:creator>
  <cp:lastModifiedBy>MKGP</cp:lastModifiedBy>
  <cp:revision>2424</cp:revision>
  <cp:lastPrinted>2024-02-12T07:26:23Z</cp:lastPrinted>
  <dcterms:created xsi:type="dcterms:W3CDTF">2021-06-28T11:01:48Z</dcterms:created>
  <dcterms:modified xsi:type="dcterms:W3CDTF">2024-02-12T10:28:01Z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0x010100F225396475418A4B8D8FB4A494E5A7CA</vt:lpwstr>
  </property>
</Properties>
</file>