
<file path=[Content_Types].xml><?xml version="1.0" encoding="utf-8"?>
<Types xmlns="http://schemas.openxmlformats.org/package/2006/content-types">
  <Default Extension="jfif" ContentType="image/jpeg"/>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9">
  <p:sldMasterIdLst>
    <p:sldMasterId id="2147483672" r:id="rId4"/>
    <p:sldMasterId id="2147483686" r:id="rId5"/>
  </p:sldMasterIdLst>
  <p:notesMasterIdLst>
    <p:notesMasterId r:id="rId38"/>
  </p:notesMasterIdLst>
  <p:handoutMasterIdLst>
    <p:handoutMasterId r:id="rId39"/>
  </p:handoutMasterIdLst>
  <p:sldIdLst>
    <p:sldId id="1126" r:id="rId6"/>
    <p:sldId id="1183" r:id="rId7"/>
    <p:sldId id="1182" r:id="rId8"/>
    <p:sldId id="1199" r:id="rId9"/>
    <p:sldId id="1184" r:id="rId10"/>
    <p:sldId id="1181" r:id="rId11"/>
    <p:sldId id="1187" r:id="rId12"/>
    <p:sldId id="1196" r:id="rId13"/>
    <p:sldId id="1188" r:id="rId14"/>
    <p:sldId id="1189" r:id="rId15"/>
    <p:sldId id="1190" r:id="rId16"/>
    <p:sldId id="1192" r:id="rId17"/>
    <p:sldId id="1191" r:id="rId18"/>
    <p:sldId id="1193" r:id="rId19"/>
    <p:sldId id="1194" r:id="rId20"/>
    <p:sldId id="1195" r:id="rId21"/>
    <p:sldId id="1197" r:id="rId22"/>
    <p:sldId id="1198" r:id="rId23"/>
    <p:sldId id="1215" r:id="rId24"/>
    <p:sldId id="1202" r:id="rId25"/>
    <p:sldId id="1203" r:id="rId26"/>
    <p:sldId id="1204" r:id="rId27"/>
    <p:sldId id="1205" r:id="rId28"/>
    <p:sldId id="1206" r:id="rId29"/>
    <p:sldId id="1207" r:id="rId30"/>
    <p:sldId id="1208" r:id="rId31"/>
    <p:sldId id="1209" r:id="rId32"/>
    <p:sldId id="1210" r:id="rId33"/>
    <p:sldId id="1211" r:id="rId34"/>
    <p:sldId id="1212" r:id="rId35"/>
    <p:sldId id="1213" r:id="rId36"/>
    <p:sldId id="1214" r:id="rId37"/>
  </p:sldIdLst>
  <p:sldSz cx="12192000" cy="6858000"/>
  <p:notesSz cx="6797675" cy="9926638"/>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ivzeti razdelek" id="{74B48925-5D18-4A88-8C2D-C7F30A0A1C5D}">
          <p14:sldIdLst>
            <p14:sldId id="1126"/>
            <p14:sldId id="1183"/>
            <p14:sldId id="1182"/>
            <p14:sldId id="1199"/>
            <p14:sldId id="1184"/>
            <p14:sldId id="1181"/>
            <p14:sldId id="1187"/>
            <p14:sldId id="1196"/>
            <p14:sldId id="1188"/>
            <p14:sldId id="1189"/>
            <p14:sldId id="1190"/>
            <p14:sldId id="1192"/>
            <p14:sldId id="1191"/>
            <p14:sldId id="1193"/>
            <p14:sldId id="1194"/>
            <p14:sldId id="1195"/>
            <p14:sldId id="1197"/>
            <p14:sldId id="1198"/>
            <p14:sldId id="1215"/>
            <p14:sldId id="1202"/>
            <p14:sldId id="1203"/>
            <p14:sldId id="1204"/>
            <p14:sldId id="1205"/>
            <p14:sldId id="1206"/>
            <p14:sldId id="1207"/>
            <p14:sldId id="1208"/>
            <p14:sldId id="1209"/>
            <p14:sldId id="1210"/>
            <p14:sldId id="1211"/>
            <p14:sldId id="1212"/>
            <p14:sldId id="1213"/>
            <p14:sldId id="1214"/>
          </p14:sldIdLst>
        </p14:section>
        <p14:section name="Razdelek brez naslova" id="{86AD1EE0-6AB2-4012-AB41-A33901299742}">
          <p14:sldIdLst/>
        </p14:section>
        <p14:section name="Razdelek brez naslova" id="{5F63B424-FAA1-40FC-B1AE-A0C504EEC45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KGP" initials="MKGP" lastIdx="6" clrIdx="0"/>
  <p:cmAuthor id="1" name="Anita Žalik-Košutnik" initials="AŽ" lastIdx="1" clrIdx="1"/>
  <p:cmAuthor id="2" name="Nina Kenda" initials="NK" lastIdx="3" clrIdx="2">
    <p:extLst>
      <p:ext uri="{19B8F6BF-5375-455C-9EA6-DF929625EA0E}">
        <p15:presenceInfo xmlns:p15="http://schemas.microsoft.com/office/powerpoint/2012/main" userId="Nina Kend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D27"/>
    <a:srgbClr val="F7E457"/>
    <a:srgbClr val="FFCC66"/>
    <a:srgbClr val="99FF99"/>
    <a:srgbClr val="FFCC00"/>
    <a:srgbClr val="FFFF00"/>
    <a:srgbClr val="FF9933"/>
    <a:srgbClr val="25AB05"/>
    <a:srgbClr val="3712D2"/>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Svetel slog 1 – poudarek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Svetel slog 3 – poudarek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Srednji slog 2 – poudarek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Brez sloga, mreža tabele">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2" autoAdjust="0"/>
    <p:restoredTop sz="96265" autoAdjust="0"/>
  </p:normalViewPr>
  <p:slideViewPr>
    <p:cSldViewPr snapToGrid="0">
      <p:cViewPr varScale="1">
        <p:scale>
          <a:sx n="101" d="100"/>
          <a:sy n="101" d="100"/>
        </p:scale>
        <p:origin x="126" y="240"/>
      </p:cViewPr>
      <p:guideLst>
        <p:guide orient="horz" pos="2160"/>
        <p:guide pos="3840"/>
      </p:guideLst>
    </p:cSldViewPr>
  </p:slideViewPr>
  <p:outlineViewPr>
    <p:cViewPr>
      <p:scale>
        <a:sx n="33" d="100"/>
        <a:sy n="33" d="100"/>
      </p:scale>
      <p:origin x="0" y="-4362"/>
    </p:cViewPr>
  </p:outlineViewPr>
  <p:notesTextViewPr>
    <p:cViewPr>
      <p:scale>
        <a:sx n="1" d="1"/>
        <a:sy n="1" d="1"/>
      </p:scale>
      <p:origin x="0" y="0"/>
    </p:cViewPr>
  </p:notesTextViewPr>
  <p:sorterViewPr>
    <p:cViewPr>
      <p:scale>
        <a:sx n="100" d="100"/>
        <a:sy n="100" d="100"/>
      </p:scale>
      <p:origin x="0" y="-6474"/>
    </p:cViewPr>
  </p:sorterViewPr>
  <p:notesViewPr>
    <p:cSldViewPr snapToGrid="0">
      <p:cViewPr varScale="1">
        <p:scale>
          <a:sx n="78" d="100"/>
          <a:sy n="78" d="100"/>
        </p:scale>
        <p:origin x="334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C26E40-9936-41DB-B3FD-70E5E2E3951E}" type="doc">
      <dgm:prSet loTypeId="urn:microsoft.com/office/officeart/2005/8/layout/pyramid2" loCatId="list" qsTypeId="urn:microsoft.com/office/officeart/2005/8/quickstyle/simple1" qsCatId="simple" csTypeId="urn:microsoft.com/office/officeart/2005/8/colors/accent1_2" csCatId="accent1" phldr="1"/>
      <dgm:spPr/>
    </dgm:pt>
    <dgm:pt modelId="{59A9F83C-4346-48FD-B793-240FDDB7E0D4}">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Namen</a:t>
          </a:r>
          <a:endParaRPr lang="sl-SI" sz="2400" b="1" dirty="0">
            <a:latin typeface="Arial" panose="020B0604020202020204" pitchFamily="34" charset="0"/>
            <a:cs typeface="Arial" panose="020B0604020202020204" pitchFamily="34" charset="0"/>
          </a:endParaRPr>
        </a:p>
      </dgm:t>
    </dgm:pt>
    <dgm:pt modelId="{5BF7A882-A19C-4FDC-8078-F105F380C10B}" type="parTrans" cxnId="{D433B79B-D9A7-457A-9809-E733C130CD63}">
      <dgm:prSet/>
      <dgm:spPr/>
      <dgm:t>
        <a:bodyPr/>
        <a:lstStyle/>
        <a:p>
          <a:endParaRPr lang="sl-SI"/>
        </a:p>
      </dgm:t>
    </dgm:pt>
    <dgm:pt modelId="{25452B50-D237-40C9-A52C-802B65378921}" type="sibTrans" cxnId="{D433B79B-D9A7-457A-9809-E733C130CD63}">
      <dgm:prSet/>
      <dgm:spPr/>
      <dgm:t>
        <a:bodyPr/>
        <a:lstStyle/>
        <a:p>
          <a:endParaRPr lang="sl-SI"/>
        </a:p>
      </dgm:t>
    </dgm:pt>
    <dgm:pt modelId="{7D87CAE2-E372-4C75-8442-F5A1EF204710}">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Prenos obveznosti na drugo KMG</a:t>
          </a:r>
        </a:p>
      </dgm:t>
    </dgm:pt>
    <dgm:pt modelId="{5600A261-D45B-457C-BB2B-409C826F021D}" type="parTrans" cxnId="{F912A6F7-881E-4E33-A18E-37843170344F}">
      <dgm:prSet/>
      <dgm:spPr/>
      <dgm:t>
        <a:bodyPr/>
        <a:lstStyle/>
        <a:p>
          <a:endParaRPr lang="sl-SI"/>
        </a:p>
      </dgm:t>
    </dgm:pt>
    <dgm:pt modelId="{69E6D40C-04A0-4536-9CF4-D8AC0D622DEC}" type="sibTrans" cxnId="{F912A6F7-881E-4E33-A18E-37843170344F}">
      <dgm:prSet/>
      <dgm:spPr/>
      <dgm:t>
        <a:bodyPr/>
        <a:lstStyle/>
        <a:p>
          <a:endParaRPr lang="sl-SI"/>
        </a:p>
      </dgm:t>
    </dgm:pt>
    <dgm:pt modelId="{4EBAFDF8-00C6-4195-AA15-3063655EA281}">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Površine (velikost, zmanjšanje, povečanje</a:t>
          </a:r>
          <a:endParaRPr lang="sl-SI" sz="2400" b="1" dirty="0">
            <a:latin typeface="Arial" panose="020B0604020202020204" pitchFamily="34" charset="0"/>
            <a:cs typeface="Arial" panose="020B0604020202020204" pitchFamily="34" charset="0"/>
          </a:endParaRPr>
        </a:p>
      </dgm:t>
    </dgm:pt>
    <dgm:pt modelId="{9A656A9A-38F2-449F-9682-DA05ED4B2D8F}" type="parTrans" cxnId="{CC2479AF-B86F-4D4B-AA2E-E7F10B9CA7D6}">
      <dgm:prSet/>
      <dgm:spPr/>
      <dgm:t>
        <a:bodyPr/>
        <a:lstStyle/>
        <a:p>
          <a:endParaRPr lang="sl-SI"/>
        </a:p>
      </dgm:t>
    </dgm:pt>
    <dgm:pt modelId="{F1750B6C-2AD2-45C0-A1FC-5FBBAB0FB21C}" type="sibTrans" cxnId="{CC2479AF-B86F-4D4B-AA2E-E7F10B9CA7D6}">
      <dgm:prSet/>
      <dgm:spPr/>
      <dgm:t>
        <a:bodyPr/>
        <a:lstStyle/>
        <a:p>
          <a:endParaRPr lang="sl-SI"/>
        </a:p>
      </dgm:t>
    </dgm:pt>
    <dgm:pt modelId="{6A3A045E-A3E7-4DF8-8ED4-B230FB613DEB}">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Trajanje obveznosti</a:t>
          </a:r>
          <a:endParaRPr lang="sl-SI" sz="2400" b="1" dirty="0">
            <a:latin typeface="Arial" panose="020B0604020202020204" pitchFamily="34" charset="0"/>
            <a:cs typeface="Arial" panose="020B0604020202020204" pitchFamily="34" charset="0"/>
          </a:endParaRPr>
        </a:p>
      </dgm:t>
    </dgm:pt>
    <dgm:pt modelId="{D5B167AF-B71D-4C18-8731-76053D2C9823}" type="parTrans" cxnId="{DD04FB83-54FB-4D09-B7CB-40AD71F3534F}">
      <dgm:prSet/>
      <dgm:spPr/>
      <dgm:t>
        <a:bodyPr/>
        <a:lstStyle/>
        <a:p>
          <a:endParaRPr lang="sl-SI"/>
        </a:p>
      </dgm:t>
    </dgm:pt>
    <dgm:pt modelId="{1E6986AF-D6EA-4FF5-BDF0-B75ADDE9CBE7}" type="sibTrans" cxnId="{DD04FB83-54FB-4D09-B7CB-40AD71F3534F}">
      <dgm:prSet/>
      <dgm:spPr/>
      <dgm:t>
        <a:bodyPr/>
        <a:lstStyle/>
        <a:p>
          <a:endParaRPr lang="sl-SI"/>
        </a:p>
      </dgm:t>
    </dgm:pt>
    <dgm:pt modelId="{85C5F234-F97A-4B85-8450-A783AD9CEAAF}">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Vstopi</a:t>
          </a:r>
          <a:endParaRPr lang="sl-SI" sz="2400" b="1" dirty="0">
            <a:latin typeface="Arial" panose="020B0604020202020204" pitchFamily="34" charset="0"/>
            <a:cs typeface="Arial" panose="020B0604020202020204" pitchFamily="34" charset="0"/>
          </a:endParaRPr>
        </a:p>
      </dgm:t>
    </dgm:pt>
    <dgm:pt modelId="{921C62D2-AE05-402D-8788-3606A8FA51D4}" type="parTrans" cxnId="{BC9FBE2C-4C9E-4DF4-AFDE-EF06DF3BBC8C}">
      <dgm:prSet/>
      <dgm:spPr/>
      <dgm:t>
        <a:bodyPr/>
        <a:lstStyle/>
        <a:p>
          <a:endParaRPr lang="sl-SI"/>
        </a:p>
      </dgm:t>
    </dgm:pt>
    <dgm:pt modelId="{A831CD6E-A6FA-4AD5-B744-D65D8EEFA235}" type="sibTrans" cxnId="{BC9FBE2C-4C9E-4DF4-AFDE-EF06DF3BBC8C}">
      <dgm:prSet/>
      <dgm:spPr/>
      <dgm:t>
        <a:bodyPr/>
        <a:lstStyle/>
        <a:p>
          <a:endParaRPr lang="sl-SI"/>
        </a:p>
      </dgm:t>
    </dgm:pt>
    <dgm:pt modelId="{79DC3D25-2FD6-4467-858E-4314AB1DD923}">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Vrsta rabe GERK</a:t>
          </a:r>
          <a:endParaRPr lang="sl-SI" sz="2400" b="1" dirty="0">
            <a:latin typeface="Arial" panose="020B0604020202020204" pitchFamily="34" charset="0"/>
            <a:cs typeface="Arial" panose="020B0604020202020204" pitchFamily="34" charset="0"/>
          </a:endParaRPr>
        </a:p>
      </dgm:t>
    </dgm:pt>
    <dgm:pt modelId="{A66B1D0C-9490-41B2-B6F6-03CBBC54528C}" type="parTrans" cxnId="{D82FA6B7-9142-4B5F-AB3B-02031045CC9E}">
      <dgm:prSet/>
      <dgm:spPr/>
      <dgm:t>
        <a:bodyPr/>
        <a:lstStyle/>
        <a:p>
          <a:endParaRPr lang="sl-SI"/>
        </a:p>
      </dgm:t>
    </dgm:pt>
    <dgm:pt modelId="{58AF88E0-BC2D-42E1-9C56-780770D08A85}" type="sibTrans" cxnId="{D82FA6B7-9142-4B5F-AB3B-02031045CC9E}">
      <dgm:prSet/>
      <dgm:spPr/>
      <dgm:t>
        <a:bodyPr/>
        <a:lstStyle/>
        <a:p>
          <a:endParaRPr lang="sl-SI"/>
        </a:p>
      </dgm:t>
    </dgm:pt>
    <dgm:pt modelId="{9894C10E-91B0-4AFC-9151-B511D9AAB01F}">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Kombinacije</a:t>
          </a:r>
          <a:endParaRPr lang="sl-SI" sz="2400" b="1" dirty="0">
            <a:latin typeface="Arial" panose="020B0604020202020204" pitchFamily="34" charset="0"/>
            <a:cs typeface="Arial" panose="020B0604020202020204" pitchFamily="34" charset="0"/>
          </a:endParaRPr>
        </a:p>
      </dgm:t>
    </dgm:pt>
    <dgm:pt modelId="{64BCA1F2-C790-46CA-B733-CDD64824ACAA}" type="parTrans" cxnId="{7E47EA44-C208-4837-93F4-AD6102E89A6B}">
      <dgm:prSet/>
      <dgm:spPr/>
      <dgm:t>
        <a:bodyPr/>
        <a:lstStyle/>
        <a:p>
          <a:endParaRPr lang="sl-SI"/>
        </a:p>
      </dgm:t>
    </dgm:pt>
    <dgm:pt modelId="{97DB7198-5CA1-466F-A3B4-60BFDD09F7E7}" type="sibTrans" cxnId="{7E47EA44-C208-4837-93F4-AD6102E89A6B}">
      <dgm:prSet/>
      <dgm:spPr/>
      <dgm:t>
        <a:bodyPr/>
        <a:lstStyle/>
        <a:p>
          <a:endParaRPr lang="sl-SI"/>
        </a:p>
      </dgm:t>
    </dgm:pt>
    <dgm:pt modelId="{38226518-6BFF-461F-996B-28E2F1BF84BB}" type="pres">
      <dgm:prSet presAssocID="{58C26E40-9936-41DB-B3FD-70E5E2E3951E}" presName="compositeShape" presStyleCnt="0">
        <dgm:presLayoutVars>
          <dgm:dir/>
          <dgm:resizeHandles/>
        </dgm:presLayoutVars>
      </dgm:prSet>
      <dgm:spPr/>
    </dgm:pt>
    <dgm:pt modelId="{43781FEC-7E0C-48CE-9A5C-897C9483C1B8}" type="pres">
      <dgm:prSet presAssocID="{58C26E40-9936-41DB-B3FD-70E5E2E3951E}" presName="pyramid" presStyleLbl="node1" presStyleIdx="0" presStyleCnt="1"/>
      <dgm:spPr>
        <a:solidFill>
          <a:srgbClr val="F7E457"/>
        </a:solidFill>
      </dgm:spPr>
    </dgm:pt>
    <dgm:pt modelId="{E44D7E96-7908-4DA1-BB2C-8D7D33DC2E44}" type="pres">
      <dgm:prSet presAssocID="{58C26E40-9936-41DB-B3FD-70E5E2E3951E}" presName="theList" presStyleCnt="0"/>
      <dgm:spPr/>
    </dgm:pt>
    <dgm:pt modelId="{5D8AA13E-5BE8-442C-80C3-21B75A5C3B87}" type="pres">
      <dgm:prSet presAssocID="{59A9F83C-4346-48FD-B793-240FDDB7E0D4}" presName="aNode" presStyleLbl="fgAcc1" presStyleIdx="0" presStyleCnt="7" custScaleX="113454" custScaleY="136174" custLinFactNeighborX="9438" custLinFactNeighborY="79081">
        <dgm:presLayoutVars>
          <dgm:bulletEnabled val="1"/>
        </dgm:presLayoutVars>
      </dgm:prSet>
      <dgm:spPr/>
      <dgm:t>
        <a:bodyPr/>
        <a:lstStyle/>
        <a:p>
          <a:endParaRPr lang="sl-SI"/>
        </a:p>
      </dgm:t>
    </dgm:pt>
    <dgm:pt modelId="{A1B1CABB-BB41-4B18-B084-EFF2B1AA3A00}" type="pres">
      <dgm:prSet presAssocID="{59A9F83C-4346-48FD-B793-240FDDB7E0D4}" presName="aSpace" presStyleCnt="0"/>
      <dgm:spPr/>
    </dgm:pt>
    <dgm:pt modelId="{78F83699-4D6C-43E2-9136-FE27AE237A35}" type="pres">
      <dgm:prSet presAssocID="{79DC3D25-2FD6-4467-858E-4314AB1DD923}" presName="aNode" presStyleLbl="fgAcc1" presStyleIdx="1" presStyleCnt="7" custScaleX="113454" custScaleY="138921" custLinFactY="6921" custLinFactNeighborX="9100" custLinFactNeighborY="100000">
        <dgm:presLayoutVars>
          <dgm:bulletEnabled val="1"/>
        </dgm:presLayoutVars>
      </dgm:prSet>
      <dgm:spPr/>
      <dgm:t>
        <a:bodyPr/>
        <a:lstStyle/>
        <a:p>
          <a:endParaRPr lang="sl-SI"/>
        </a:p>
      </dgm:t>
    </dgm:pt>
    <dgm:pt modelId="{A3A632AB-7986-4A78-B86C-50AFB1F1349F}" type="pres">
      <dgm:prSet presAssocID="{79DC3D25-2FD6-4467-858E-4314AB1DD923}" presName="aSpace" presStyleCnt="0"/>
      <dgm:spPr/>
    </dgm:pt>
    <dgm:pt modelId="{DB7FAED1-B0AD-4721-8D74-14044B37E50E}" type="pres">
      <dgm:prSet presAssocID="{85C5F234-F97A-4B85-8450-A783AD9CEAAF}" presName="aNode" presStyleLbl="fgAcc1" presStyleIdx="2" presStyleCnt="7" custScaleX="113454" custScaleY="114046" custLinFactY="13220" custLinFactNeighborX="9437" custLinFactNeighborY="100000">
        <dgm:presLayoutVars>
          <dgm:bulletEnabled val="1"/>
        </dgm:presLayoutVars>
      </dgm:prSet>
      <dgm:spPr/>
      <dgm:t>
        <a:bodyPr/>
        <a:lstStyle/>
        <a:p>
          <a:endParaRPr lang="sl-SI"/>
        </a:p>
      </dgm:t>
    </dgm:pt>
    <dgm:pt modelId="{6F588D40-3B2F-4E11-BF53-DB96C795A94F}" type="pres">
      <dgm:prSet presAssocID="{85C5F234-F97A-4B85-8450-A783AD9CEAAF}" presName="aSpace" presStyleCnt="0"/>
      <dgm:spPr/>
    </dgm:pt>
    <dgm:pt modelId="{0196DAF8-1D0C-47FC-B63E-2CD37DF6A130}" type="pres">
      <dgm:prSet presAssocID="{6A3A045E-A3E7-4DF8-8ED4-B230FB613DEB}" presName="aNode" presStyleLbl="fgAcc1" presStyleIdx="3" presStyleCnt="7" custScaleX="113454" custScaleY="148442" custLinFactY="13220" custLinFactNeighborX="9436" custLinFactNeighborY="100000">
        <dgm:presLayoutVars>
          <dgm:bulletEnabled val="1"/>
        </dgm:presLayoutVars>
      </dgm:prSet>
      <dgm:spPr/>
      <dgm:t>
        <a:bodyPr/>
        <a:lstStyle/>
        <a:p>
          <a:endParaRPr lang="sl-SI"/>
        </a:p>
      </dgm:t>
    </dgm:pt>
    <dgm:pt modelId="{25B2CA3D-7820-44C6-B335-D96CCA6036CF}" type="pres">
      <dgm:prSet presAssocID="{6A3A045E-A3E7-4DF8-8ED4-B230FB613DEB}" presName="aSpace" presStyleCnt="0"/>
      <dgm:spPr/>
    </dgm:pt>
    <dgm:pt modelId="{524B87DF-08DF-4C3D-9A1A-1AF22A0DEC44}" type="pres">
      <dgm:prSet presAssocID="{7D87CAE2-E372-4C75-8442-F5A1EF204710}" presName="aNode" presStyleLbl="fgAcc1" presStyleIdx="4" presStyleCnt="7" custScaleX="113454" custScaleY="234808" custLinFactY="16435" custLinFactNeighborX="9099" custLinFactNeighborY="100000">
        <dgm:presLayoutVars>
          <dgm:bulletEnabled val="1"/>
        </dgm:presLayoutVars>
      </dgm:prSet>
      <dgm:spPr/>
      <dgm:t>
        <a:bodyPr/>
        <a:lstStyle/>
        <a:p>
          <a:endParaRPr lang="sl-SI"/>
        </a:p>
      </dgm:t>
    </dgm:pt>
    <dgm:pt modelId="{CEB65FD5-AA8F-4FEC-86C9-52C1806C50DC}" type="pres">
      <dgm:prSet presAssocID="{7D87CAE2-E372-4C75-8442-F5A1EF204710}" presName="aSpace" presStyleCnt="0"/>
      <dgm:spPr/>
    </dgm:pt>
    <dgm:pt modelId="{0C214284-651E-4CD9-914A-AA6148EA338C}" type="pres">
      <dgm:prSet presAssocID="{4EBAFDF8-00C6-4195-AA15-3063655EA281}" presName="aNode" presStyleLbl="fgAcc1" presStyleIdx="5" presStyleCnt="7" custScaleX="113454" custScaleY="220303" custLinFactY="20428" custLinFactNeighborX="9404" custLinFactNeighborY="100000">
        <dgm:presLayoutVars>
          <dgm:bulletEnabled val="1"/>
        </dgm:presLayoutVars>
      </dgm:prSet>
      <dgm:spPr/>
      <dgm:t>
        <a:bodyPr/>
        <a:lstStyle/>
        <a:p>
          <a:endParaRPr lang="sl-SI"/>
        </a:p>
      </dgm:t>
    </dgm:pt>
    <dgm:pt modelId="{DB399796-FF04-4BAF-B15E-A58F1F0978BE}" type="pres">
      <dgm:prSet presAssocID="{4EBAFDF8-00C6-4195-AA15-3063655EA281}" presName="aSpace" presStyleCnt="0"/>
      <dgm:spPr/>
    </dgm:pt>
    <dgm:pt modelId="{C416ABD2-293B-452E-8312-E9A20EC7367D}" type="pres">
      <dgm:prSet presAssocID="{9894C10E-91B0-4AFC-9151-B511D9AAB01F}" presName="aNode" presStyleLbl="fgAcc1" presStyleIdx="6" presStyleCnt="7" custScaleX="113454" custScaleY="156241" custLinFactY="24647" custLinFactNeighborX="9740" custLinFactNeighborY="100000">
        <dgm:presLayoutVars>
          <dgm:bulletEnabled val="1"/>
        </dgm:presLayoutVars>
      </dgm:prSet>
      <dgm:spPr/>
      <dgm:t>
        <a:bodyPr/>
        <a:lstStyle/>
        <a:p>
          <a:endParaRPr lang="sl-SI"/>
        </a:p>
      </dgm:t>
    </dgm:pt>
    <dgm:pt modelId="{EED3B01A-AD6B-452D-8403-23CE66F94344}" type="pres">
      <dgm:prSet presAssocID="{9894C10E-91B0-4AFC-9151-B511D9AAB01F}" presName="aSpace" presStyleCnt="0"/>
      <dgm:spPr/>
    </dgm:pt>
  </dgm:ptLst>
  <dgm:cxnLst>
    <dgm:cxn modelId="{BC9FBE2C-4C9E-4DF4-AFDE-EF06DF3BBC8C}" srcId="{58C26E40-9936-41DB-B3FD-70E5E2E3951E}" destId="{85C5F234-F97A-4B85-8450-A783AD9CEAAF}" srcOrd="2" destOrd="0" parTransId="{921C62D2-AE05-402D-8788-3606A8FA51D4}" sibTransId="{A831CD6E-A6FA-4AD5-B744-D65D8EEFA235}"/>
    <dgm:cxn modelId="{314A19C7-0809-4147-8843-E3BB77C90529}" type="presOf" srcId="{4EBAFDF8-00C6-4195-AA15-3063655EA281}" destId="{0C214284-651E-4CD9-914A-AA6148EA338C}" srcOrd="0" destOrd="0" presId="urn:microsoft.com/office/officeart/2005/8/layout/pyramid2"/>
    <dgm:cxn modelId="{6757F2C9-FDDD-4296-A7C7-138438D35924}" type="presOf" srcId="{9894C10E-91B0-4AFC-9151-B511D9AAB01F}" destId="{C416ABD2-293B-452E-8312-E9A20EC7367D}" srcOrd="0" destOrd="0" presId="urn:microsoft.com/office/officeart/2005/8/layout/pyramid2"/>
    <dgm:cxn modelId="{F912A6F7-881E-4E33-A18E-37843170344F}" srcId="{58C26E40-9936-41DB-B3FD-70E5E2E3951E}" destId="{7D87CAE2-E372-4C75-8442-F5A1EF204710}" srcOrd="4" destOrd="0" parTransId="{5600A261-D45B-457C-BB2B-409C826F021D}" sibTransId="{69E6D40C-04A0-4536-9CF4-D8AC0D622DEC}"/>
    <dgm:cxn modelId="{DC0B764C-5436-4863-8AB3-AFEE458C1D86}" type="presOf" srcId="{85C5F234-F97A-4B85-8450-A783AD9CEAAF}" destId="{DB7FAED1-B0AD-4721-8D74-14044B37E50E}" srcOrd="0" destOrd="0" presId="urn:microsoft.com/office/officeart/2005/8/layout/pyramid2"/>
    <dgm:cxn modelId="{A1A6C04F-B8B3-4D9B-914D-A6164D41D1F4}" type="presOf" srcId="{6A3A045E-A3E7-4DF8-8ED4-B230FB613DEB}" destId="{0196DAF8-1D0C-47FC-B63E-2CD37DF6A130}" srcOrd="0" destOrd="0" presId="urn:microsoft.com/office/officeart/2005/8/layout/pyramid2"/>
    <dgm:cxn modelId="{D433B79B-D9A7-457A-9809-E733C130CD63}" srcId="{58C26E40-9936-41DB-B3FD-70E5E2E3951E}" destId="{59A9F83C-4346-48FD-B793-240FDDB7E0D4}" srcOrd="0" destOrd="0" parTransId="{5BF7A882-A19C-4FDC-8078-F105F380C10B}" sibTransId="{25452B50-D237-40C9-A52C-802B65378921}"/>
    <dgm:cxn modelId="{F6AC3DD7-FD7C-4DB2-AE08-D8D09A667DD6}" type="presOf" srcId="{79DC3D25-2FD6-4467-858E-4314AB1DD923}" destId="{78F83699-4D6C-43E2-9136-FE27AE237A35}" srcOrd="0" destOrd="0" presId="urn:microsoft.com/office/officeart/2005/8/layout/pyramid2"/>
    <dgm:cxn modelId="{7364D643-DC4D-4668-8D28-5392AC4A0B69}" type="presOf" srcId="{58C26E40-9936-41DB-B3FD-70E5E2E3951E}" destId="{38226518-6BFF-461F-996B-28E2F1BF84BB}" srcOrd="0" destOrd="0" presId="urn:microsoft.com/office/officeart/2005/8/layout/pyramid2"/>
    <dgm:cxn modelId="{DD04FB83-54FB-4D09-B7CB-40AD71F3534F}" srcId="{58C26E40-9936-41DB-B3FD-70E5E2E3951E}" destId="{6A3A045E-A3E7-4DF8-8ED4-B230FB613DEB}" srcOrd="3" destOrd="0" parTransId="{D5B167AF-B71D-4C18-8731-76053D2C9823}" sibTransId="{1E6986AF-D6EA-4FF5-BDF0-B75ADDE9CBE7}"/>
    <dgm:cxn modelId="{D82FA6B7-9142-4B5F-AB3B-02031045CC9E}" srcId="{58C26E40-9936-41DB-B3FD-70E5E2E3951E}" destId="{79DC3D25-2FD6-4467-858E-4314AB1DD923}" srcOrd="1" destOrd="0" parTransId="{A66B1D0C-9490-41B2-B6F6-03CBBC54528C}" sibTransId="{58AF88E0-BC2D-42E1-9C56-780770D08A85}"/>
    <dgm:cxn modelId="{523EE01B-8D08-4D3B-8EFD-3C365B28A0B1}" type="presOf" srcId="{7D87CAE2-E372-4C75-8442-F5A1EF204710}" destId="{524B87DF-08DF-4C3D-9A1A-1AF22A0DEC44}" srcOrd="0" destOrd="0" presId="urn:microsoft.com/office/officeart/2005/8/layout/pyramid2"/>
    <dgm:cxn modelId="{73BACF14-96F2-4726-9ECD-7FCFE8EA9909}" type="presOf" srcId="{59A9F83C-4346-48FD-B793-240FDDB7E0D4}" destId="{5D8AA13E-5BE8-442C-80C3-21B75A5C3B87}" srcOrd="0" destOrd="0" presId="urn:microsoft.com/office/officeart/2005/8/layout/pyramid2"/>
    <dgm:cxn modelId="{CC2479AF-B86F-4D4B-AA2E-E7F10B9CA7D6}" srcId="{58C26E40-9936-41DB-B3FD-70E5E2E3951E}" destId="{4EBAFDF8-00C6-4195-AA15-3063655EA281}" srcOrd="5" destOrd="0" parTransId="{9A656A9A-38F2-449F-9682-DA05ED4B2D8F}" sibTransId="{F1750B6C-2AD2-45C0-A1FC-5FBBAB0FB21C}"/>
    <dgm:cxn modelId="{7E47EA44-C208-4837-93F4-AD6102E89A6B}" srcId="{58C26E40-9936-41DB-B3FD-70E5E2E3951E}" destId="{9894C10E-91B0-4AFC-9151-B511D9AAB01F}" srcOrd="6" destOrd="0" parTransId="{64BCA1F2-C790-46CA-B733-CDD64824ACAA}" sibTransId="{97DB7198-5CA1-466F-A3B4-60BFDD09F7E7}"/>
    <dgm:cxn modelId="{EC8E883D-8A76-4459-806B-0599BA2A047C}" type="presParOf" srcId="{38226518-6BFF-461F-996B-28E2F1BF84BB}" destId="{43781FEC-7E0C-48CE-9A5C-897C9483C1B8}" srcOrd="0" destOrd="0" presId="urn:microsoft.com/office/officeart/2005/8/layout/pyramid2"/>
    <dgm:cxn modelId="{4CE91AED-99C9-4D0B-B385-ECF264CDDFAB}" type="presParOf" srcId="{38226518-6BFF-461F-996B-28E2F1BF84BB}" destId="{E44D7E96-7908-4DA1-BB2C-8D7D33DC2E44}" srcOrd="1" destOrd="0" presId="urn:microsoft.com/office/officeart/2005/8/layout/pyramid2"/>
    <dgm:cxn modelId="{9B7FCC73-DCDF-4AC4-842C-8EC529B4C0AF}" type="presParOf" srcId="{E44D7E96-7908-4DA1-BB2C-8D7D33DC2E44}" destId="{5D8AA13E-5BE8-442C-80C3-21B75A5C3B87}" srcOrd="0" destOrd="0" presId="urn:microsoft.com/office/officeart/2005/8/layout/pyramid2"/>
    <dgm:cxn modelId="{10ED0185-C971-4512-8A27-D6307ECACD60}" type="presParOf" srcId="{E44D7E96-7908-4DA1-BB2C-8D7D33DC2E44}" destId="{A1B1CABB-BB41-4B18-B084-EFF2B1AA3A00}" srcOrd="1" destOrd="0" presId="urn:microsoft.com/office/officeart/2005/8/layout/pyramid2"/>
    <dgm:cxn modelId="{1A2B7EE9-5354-42D3-BF25-2B467DA2A563}" type="presParOf" srcId="{E44D7E96-7908-4DA1-BB2C-8D7D33DC2E44}" destId="{78F83699-4D6C-43E2-9136-FE27AE237A35}" srcOrd="2" destOrd="0" presId="urn:microsoft.com/office/officeart/2005/8/layout/pyramid2"/>
    <dgm:cxn modelId="{3E3A65CA-D645-4AEE-BE3A-6D8C9338C2BB}" type="presParOf" srcId="{E44D7E96-7908-4DA1-BB2C-8D7D33DC2E44}" destId="{A3A632AB-7986-4A78-B86C-50AFB1F1349F}" srcOrd="3" destOrd="0" presId="urn:microsoft.com/office/officeart/2005/8/layout/pyramid2"/>
    <dgm:cxn modelId="{9AFF570D-7245-42A2-88C2-28F4756EB664}" type="presParOf" srcId="{E44D7E96-7908-4DA1-BB2C-8D7D33DC2E44}" destId="{DB7FAED1-B0AD-4721-8D74-14044B37E50E}" srcOrd="4" destOrd="0" presId="urn:microsoft.com/office/officeart/2005/8/layout/pyramid2"/>
    <dgm:cxn modelId="{849624BD-8354-457B-B55F-82782B84D1BC}" type="presParOf" srcId="{E44D7E96-7908-4DA1-BB2C-8D7D33DC2E44}" destId="{6F588D40-3B2F-4E11-BF53-DB96C795A94F}" srcOrd="5" destOrd="0" presId="urn:microsoft.com/office/officeart/2005/8/layout/pyramid2"/>
    <dgm:cxn modelId="{724B79E1-E136-49DE-B2FC-69EDAD466859}" type="presParOf" srcId="{E44D7E96-7908-4DA1-BB2C-8D7D33DC2E44}" destId="{0196DAF8-1D0C-47FC-B63E-2CD37DF6A130}" srcOrd="6" destOrd="0" presId="urn:microsoft.com/office/officeart/2005/8/layout/pyramid2"/>
    <dgm:cxn modelId="{59BE42C6-B7BB-41D1-AA64-6E7A6961D816}" type="presParOf" srcId="{E44D7E96-7908-4DA1-BB2C-8D7D33DC2E44}" destId="{25B2CA3D-7820-44C6-B335-D96CCA6036CF}" srcOrd="7" destOrd="0" presId="urn:microsoft.com/office/officeart/2005/8/layout/pyramid2"/>
    <dgm:cxn modelId="{D03DC11E-63D0-4C89-A717-3C4BFF120B6D}" type="presParOf" srcId="{E44D7E96-7908-4DA1-BB2C-8D7D33DC2E44}" destId="{524B87DF-08DF-4C3D-9A1A-1AF22A0DEC44}" srcOrd="8" destOrd="0" presId="urn:microsoft.com/office/officeart/2005/8/layout/pyramid2"/>
    <dgm:cxn modelId="{56DCA94F-6FDD-4997-8DDF-C8A0030495E8}" type="presParOf" srcId="{E44D7E96-7908-4DA1-BB2C-8D7D33DC2E44}" destId="{CEB65FD5-AA8F-4FEC-86C9-52C1806C50DC}" srcOrd="9" destOrd="0" presId="urn:microsoft.com/office/officeart/2005/8/layout/pyramid2"/>
    <dgm:cxn modelId="{D9BB2A38-139E-4C14-8807-DD63BCDB4F60}" type="presParOf" srcId="{E44D7E96-7908-4DA1-BB2C-8D7D33DC2E44}" destId="{0C214284-651E-4CD9-914A-AA6148EA338C}" srcOrd="10" destOrd="0" presId="urn:microsoft.com/office/officeart/2005/8/layout/pyramid2"/>
    <dgm:cxn modelId="{68C01C09-7C1D-4D0E-88BC-57F15B2095D9}" type="presParOf" srcId="{E44D7E96-7908-4DA1-BB2C-8D7D33DC2E44}" destId="{DB399796-FF04-4BAF-B15E-A58F1F0978BE}" srcOrd="11" destOrd="0" presId="urn:microsoft.com/office/officeart/2005/8/layout/pyramid2"/>
    <dgm:cxn modelId="{A983AF9B-7120-4FD5-8C20-C0657CA301BA}" type="presParOf" srcId="{E44D7E96-7908-4DA1-BB2C-8D7D33DC2E44}" destId="{C416ABD2-293B-452E-8312-E9A20EC7367D}" srcOrd="12" destOrd="0" presId="urn:microsoft.com/office/officeart/2005/8/layout/pyramid2"/>
    <dgm:cxn modelId="{2D953BD8-A35D-48D7-9EBF-70BC2A8FCC2F}" type="presParOf" srcId="{E44D7E96-7908-4DA1-BB2C-8D7D33DC2E44}" destId="{EED3B01A-AD6B-452D-8403-23CE66F94344}" srcOrd="1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C26E40-9936-41DB-B3FD-70E5E2E3951E}" type="doc">
      <dgm:prSet loTypeId="urn:microsoft.com/office/officeart/2005/8/layout/pyramid2" loCatId="list" qsTypeId="urn:microsoft.com/office/officeart/2005/8/quickstyle/simple1" qsCatId="simple" csTypeId="urn:microsoft.com/office/officeart/2005/8/colors/accent1_2" csCatId="accent1" phldr="1"/>
      <dgm:spPr/>
    </dgm:pt>
    <dgm:pt modelId="{59A9F83C-4346-48FD-B793-240FDDB7E0D4}">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1 ha kmetijskih površin</a:t>
          </a:r>
          <a:endParaRPr lang="sl-SI" sz="2400" b="1" dirty="0">
            <a:latin typeface="Arial" panose="020B0604020202020204" pitchFamily="34" charset="0"/>
            <a:cs typeface="Arial" panose="020B0604020202020204" pitchFamily="34" charset="0"/>
          </a:endParaRPr>
        </a:p>
      </dgm:t>
    </dgm:pt>
    <dgm:pt modelId="{5BF7A882-A19C-4FDC-8078-F105F380C10B}" type="parTrans" cxnId="{D433B79B-D9A7-457A-9809-E733C130CD63}">
      <dgm:prSet/>
      <dgm:spPr/>
      <dgm:t>
        <a:bodyPr/>
        <a:lstStyle/>
        <a:p>
          <a:endParaRPr lang="sl-SI"/>
        </a:p>
      </dgm:t>
    </dgm:pt>
    <dgm:pt modelId="{25452B50-D237-40C9-A52C-802B65378921}" type="sibTrans" cxnId="{D433B79B-D9A7-457A-9809-E733C130CD63}">
      <dgm:prSet/>
      <dgm:spPr/>
      <dgm:t>
        <a:bodyPr/>
        <a:lstStyle/>
        <a:p>
          <a:endParaRPr lang="sl-SI"/>
        </a:p>
      </dgm:t>
    </dgm:pt>
    <dgm:pt modelId="{7D87CAE2-E372-4C75-8442-F5A1EF204710}">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Uporaba storitve svetovanja najmanj enkrat v prvih dveh letih</a:t>
          </a:r>
        </a:p>
      </dgm:t>
    </dgm:pt>
    <dgm:pt modelId="{5600A261-D45B-457C-BB2B-409C826F021D}" type="parTrans" cxnId="{F912A6F7-881E-4E33-A18E-37843170344F}">
      <dgm:prSet/>
      <dgm:spPr/>
      <dgm:t>
        <a:bodyPr/>
        <a:lstStyle/>
        <a:p>
          <a:endParaRPr lang="sl-SI"/>
        </a:p>
      </dgm:t>
    </dgm:pt>
    <dgm:pt modelId="{69E6D40C-04A0-4536-9CF4-D8AC0D622DEC}" type="sibTrans" cxnId="{F912A6F7-881E-4E33-A18E-37843170344F}">
      <dgm:prSet/>
      <dgm:spPr/>
      <dgm:t>
        <a:bodyPr/>
        <a:lstStyle/>
        <a:p>
          <a:endParaRPr lang="sl-SI"/>
        </a:p>
      </dgm:t>
    </dgm:pt>
    <dgm:pt modelId="{4EBAFDF8-00C6-4195-AA15-3063655EA281}">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Program zatiranja bolezni in škodljivih organizmov </a:t>
          </a:r>
          <a:endParaRPr lang="sl-SI" sz="2400" b="1" dirty="0">
            <a:latin typeface="Arial" panose="020B0604020202020204" pitchFamily="34" charset="0"/>
            <a:cs typeface="Arial" panose="020B0604020202020204" pitchFamily="34" charset="0"/>
          </a:endParaRPr>
        </a:p>
      </dgm:t>
    </dgm:pt>
    <dgm:pt modelId="{9A656A9A-38F2-449F-9682-DA05ED4B2D8F}" type="parTrans" cxnId="{CC2479AF-B86F-4D4B-AA2E-E7F10B9CA7D6}">
      <dgm:prSet/>
      <dgm:spPr/>
      <dgm:t>
        <a:bodyPr/>
        <a:lstStyle/>
        <a:p>
          <a:endParaRPr lang="sl-SI"/>
        </a:p>
      </dgm:t>
    </dgm:pt>
    <dgm:pt modelId="{F1750B6C-2AD2-45C0-A1FC-5FBBAB0FB21C}" type="sibTrans" cxnId="{CC2479AF-B86F-4D4B-AA2E-E7F10B9CA7D6}">
      <dgm:prSet/>
      <dgm:spPr/>
      <dgm:t>
        <a:bodyPr/>
        <a:lstStyle/>
        <a:p>
          <a:endParaRPr lang="sl-SI"/>
        </a:p>
      </dgm:t>
    </dgm:pt>
    <dgm:pt modelId="{79DC3D25-2FD6-4467-858E-4314AB1DD923}">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Vsakoletno predhodno usposabljanje v obsegu 4 ure</a:t>
          </a:r>
          <a:endParaRPr lang="sl-SI" sz="2400" b="1" dirty="0">
            <a:latin typeface="Arial" panose="020B0604020202020204" pitchFamily="34" charset="0"/>
            <a:cs typeface="Arial" panose="020B0604020202020204" pitchFamily="34" charset="0"/>
          </a:endParaRPr>
        </a:p>
      </dgm:t>
    </dgm:pt>
    <dgm:pt modelId="{A66B1D0C-9490-41B2-B6F6-03CBBC54528C}" type="parTrans" cxnId="{D82FA6B7-9142-4B5F-AB3B-02031045CC9E}">
      <dgm:prSet/>
      <dgm:spPr/>
      <dgm:t>
        <a:bodyPr/>
        <a:lstStyle/>
        <a:p>
          <a:endParaRPr lang="sl-SI"/>
        </a:p>
      </dgm:t>
    </dgm:pt>
    <dgm:pt modelId="{58AF88E0-BC2D-42E1-9C56-780770D08A85}" type="sibTrans" cxnId="{D82FA6B7-9142-4B5F-AB3B-02031045CC9E}">
      <dgm:prSet/>
      <dgm:spPr/>
      <dgm:t>
        <a:bodyPr/>
        <a:lstStyle/>
        <a:p>
          <a:endParaRPr lang="sl-SI"/>
        </a:p>
      </dgm:t>
    </dgm:pt>
    <dgm:pt modelId="{9894C10E-91B0-4AFC-9151-B511D9AAB01F}">
      <dgm:prSet phldrT="[besedilo]" custT="1"/>
      <dgm:spPr>
        <a:ln>
          <a:solidFill>
            <a:schemeClr val="tx1"/>
          </a:solidFill>
        </a:ln>
      </dgm:spPr>
      <dgm:t>
        <a:bodyPr/>
        <a:lstStyle/>
        <a:p>
          <a:r>
            <a:rPr lang="sl-SI" sz="2400" b="1" dirty="0" smtClean="0">
              <a:latin typeface="Arial" panose="020B0604020202020204" pitchFamily="34" charset="0"/>
              <a:cs typeface="Arial" panose="020B0604020202020204" pitchFamily="34" charset="0"/>
            </a:rPr>
            <a:t>Vodenje evidenc biotičnega varstva rastlin</a:t>
          </a:r>
          <a:endParaRPr lang="sl-SI" sz="2400" b="1" dirty="0">
            <a:latin typeface="Arial" panose="020B0604020202020204" pitchFamily="34" charset="0"/>
            <a:cs typeface="Arial" panose="020B0604020202020204" pitchFamily="34" charset="0"/>
          </a:endParaRPr>
        </a:p>
      </dgm:t>
    </dgm:pt>
    <dgm:pt modelId="{64BCA1F2-C790-46CA-B733-CDD64824ACAA}" type="parTrans" cxnId="{7E47EA44-C208-4837-93F4-AD6102E89A6B}">
      <dgm:prSet/>
      <dgm:spPr/>
      <dgm:t>
        <a:bodyPr/>
        <a:lstStyle/>
        <a:p>
          <a:endParaRPr lang="sl-SI"/>
        </a:p>
      </dgm:t>
    </dgm:pt>
    <dgm:pt modelId="{97DB7198-5CA1-466F-A3B4-60BFDD09F7E7}" type="sibTrans" cxnId="{7E47EA44-C208-4837-93F4-AD6102E89A6B}">
      <dgm:prSet/>
      <dgm:spPr/>
      <dgm:t>
        <a:bodyPr/>
        <a:lstStyle/>
        <a:p>
          <a:endParaRPr lang="sl-SI"/>
        </a:p>
      </dgm:t>
    </dgm:pt>
    <dgm:pt modelId="{38226518-6BFF-461F-996B-28E2F1BF84BB}" type="pres">
      <dgm:prSet presAssocID="{58C26E40-9936-41DB-B3FD-70E5E2E3951E}" presName="compositeShape" presStyleCnt="0">
        <dgm:presLayoutVars>
          <dgm:dir/>
          <dgm:resizeHandles/>
        </dgm:presLayoutVars>
      </dgm:prSet>
      <dgm:spPr/>
    </dgm:pt>
    <dgm:pt modelId="{43781FEC-7E0C-48CE-9A5C-897C9483C1B8}" type="pres">
      <dgm:prSet presAssocID="{58C26E40-9936-41DB-B3FD-70E5E2E3951E}" presName="pyramid" presStyleLbl="node1" presStyleIdx="0" presStyleCnt="1"/>
      <dgm:spPr>
        <a:solidFill>
          <a:srgbClr val="84BD27"/>
        </a:solidFill>
      </dgm:spPr>
    </dgm:pt>
    <dgm:pt modelId="{E44D7E96-7908-4DA1-BB2C-8D7D33DC2E44}" type="pres">
      <dgm:prSet presAssocID="{58C26E40-9936-41DB-B3FD-70E5E2E3951E}" presName="theList" presStyleCnt="0"/>
      <dgm:spPr/>
    </dgm:pt>
    <dgm:pt modelId="{5D8AA13E-5BE8-442C-80C3-21B75A5C3B87}" type="pres">
      <dgm:prSet presAssocID="{59A9F83C-4346-48FD-B793-240FDDB7E0D4}" presName="aNode" presStyleLbl="fgAcc1" presStyleIdx="0" presStyleCnt="5" custScaleX="113454" custScaleY="182126" custLinFactNeighborX="9438" custLinFactNeighborY="79081">
        <dgm:presLayoutVars>
          <dgm:bulletEnabled val="1"/>
        </dgm:presLayoutVars>
      </dgm:prSet>
      <dgm:spPr/>
      <dgm:t>
        <a:bodyPr/>
        <a:lstStyle/>
        <a:p>
          <a:endParaRPr lang="sl-SI"/>
        </a:p>
      </dgm:t>
    </dgm:pt>
    <dgm:pt modelId="{A1B1CABB-BB41-4B18-B084-EFF2B1AA3A00}" type="pres">
      <dgm:prSet presAssocID="{59A9F83C-4346-48FD-B793-240FDDB7E0D4}" presName="aSpace" presStyleCnt="0"/>
      <dgm:spPr/>
    </dgm:pt>
    <dgm:pt modelId="{78F83699-4D6C-43E2-9136-FE27AE237A35}" type="pres">
      <dgm:prSet presAssocID="{79DC3D25-2FD6-4467-858E-4314AB1DD923}" presName="aNode" presStyleLbl="fgAcc1" presStyleIdx="1" presStyleCnt="5" custScaleX="113454" custScaleY="418934" custLinFactY="6921" custLinFactNeighborX="9100" custLinFactNeighborY="100000">
        <dgm:presLayoutVars>
          <dgm:bulletEnabled val="1"/>
        </dgm:presLayoutVars>
      </dgm:prSet>
      <dgm:spPr/>
      <dgm:t>
        <a:bodyPr/>
        <a:lstStyle/>
        <a:p>
          <a:endParaRPr lang="sl-SI"/>
        </a:p>
      </dgm:t>
    </dgm:pt>
    <dgm:pt modelId="{A3A632AB-7986-4A78-B86C-50AFB1F1349F}" type="pres">
      <dgm:prSet presAssocID="{79DC3D25-2FD6-4467-858E-4314AB1DD923}" presName="aSpace" presStyleCnt="0"/>
      <dgm:spPr/>
    </dgm:pt>
    <dgm:pt modelId="{524B87DF-08DF-4C3D-9A1A-1AF22A0DEC44}" type="pres">
      <dgm:prSet presAssocID="{7D87CAE2-E372-4C75-8442-F5A1EF204710}" presName="aNode" presStyleLbl="fgAcc1" presStyleIdx="2" presStyleCnt="5" custScaleX="113454" custScaleY="385195" custLinFactY="16435" custLinFactNeighborX="9099" custLinFactNeighborY="100000">
        <dgm:presLayoutVars>
          <dgm:bulletEnabled val="1"/>
        </dgm:presLayoutVars>
      </dgm:prSet>
      <dgm:spPr/>
      <dgm:t>
        <a:bodyPr/>
        <a:lstStyle/>
        <a:p>
          <a:endParaRPr lang="sl-SI"/>
        </a:p>
      </dgm:t>
    </dgm:pt>
    <dgm:pt modelId="{CEB65FD5-AA8F-4FEC-86C9-52C1806C50DC}" type="pres">
      <dgm:prSet presAssocID="{7D87CAE2-E372-4C75-8442-F5A1EF204710}" presName="aSpace" presStyleCnt="0"/>
      <dgm:spPr/>
    </dgm:pt>
    <dgm:pt modelId="{0C214284-651E-4CD9-914A-AA6148EA338C}" type="pres">
      <dgm:prSet presAssocID="{4EBAFDF8-00C6-4195-AA15-3063655EA281}" presName="aNode" presStyleLbl="fgAcc1" presStyleIdx="3" presStyleCnt="5" custScaleX="113454" custScaleY="275262" custLinFactY="20428" custLinFactNeighborX="9404" custLinFactNeighborY="100000">
        <dgm:presLayoutVars>
          <dgm:bulletEnabled val="1"/>
        </dgm:presLayoutVars>
      </dgm:prSet>
      <dgm:spPr/>
      <dgm:t>
        <a:bodyPr/>
        <a:lstStyle/>
        <a:p>
          <a:endParaRPr lang="sl-SI"/>
        </a:p>
      </dgm:t>
    </dgm:pt>
    <dgm:pt modelId="{DB399796-FF04-4BAF-B15E-A58F1F0978BE}" type="pres">
      <dgm:prSet presAssocID="{4EBAFDF8-00C6-4195-AA15-3063655EA281}" presName="aSpace" presStyleCnt="0"/>
      <dgm:spPr/>
    </dgm:pt>
    <dgm:pt modelId="{C416ABD2-293B-452E-8312-E9A20EC7367D}" type="pres">
      <dgm:prSet presAssocID="{9894C10E-91B0-4AFC-9151-B511D9AAB01F}" presName="aNode" presStyleLbl="fgAcc1" presStyleIdx="4" presStyleCnt="5" custScaleX="113454" custScaleY="291710" custLinFactY="24647" custLinFactNeighborX="9740" custLinFactNeighborY="100000">
        <dgm:presLayoutVars>
          <dgm:bulletEnabled val="1"/>
        </dgm:presLayoutVars>
      </dgm:prSet>
      <dgm:spPr/>
      <dgm:t>
        <a:bodyPr/>
        <a:lstStyle/>
        <a:p>
          <a:endParaRPr lang="sl-SI"/>
        </a:p>
      </dgm:t>
    </dgm:pt>
    <dgm:pt modelId="{EED3B01A-AD6B-452D-8403-23CE66F94344}" type="pres">
      <dgm:prSet presAssocID="{9894C10E-91B0-4AFC-9151-B511D9AAB01F}" presName="aSpace" presStyleCnt="0"/>
      <dgm:spPr/>
    </dgm:pt>
  </dgm:ptLst>
  <dgm:cxnLst>
    <dgm:cxn modelId="{314A19C7-0809-4147-8843-E3BB77C90529}" type="presOf" srcId="{4EBAFDF8-00C6-4195-AA15-3063655EA281}" destId="{0C214284-651E-4CD9-914A-AA6148EA338C}" srcOrd="0" destOrd="0" presId="urn:microsoft.com/office/officeart/2005/8/layout/pyramid2"/>
    <dgm:cxn modelId="{6757F2C9-FDDD-4296-A7C7-138438D35924}" type="presOf" srcId="{9894C10E-91B0-4AFC-9151-B511D9AAB01F}" destId="{C416ABD2-293B-452E-8312-E9A20EC7367D}" srcOrd="0" destOrd="0" presId="urn:microsoft.com/office/officeart/2005/8/layout/pyramid2"/>
    <dgm:cxn modelId="{F912A6F7-881E-4E33-A18E-37843170344F}" srcId="{58C26E40-9936-41DB-B3FD-70E5E2E3951E}" destId="{7D87CAE2-E372-4C75-8442-F5A1EF204710}" srcOrd="2" destOrd="0" parTransId="{5600A261-D45B-457C-BB2B-409C826F021D}" sibTransId="{69E6D40C-04A0-4536-9CF4-D8AC0D622DEC}"/>
    <dgm:cxn modelId="{F6AC3DD7-FD7C-4DB2-AE08-D8D09A667DD6}" type="presOf" srcId="{79DC3D25-2FD6-4467-858E-4314AB1DD923}" destId="{78F83699-4D6C-43E2-9136-FE27AE237A35}" srcOrd="0" destOrd="0" presId="urn:microsoft.com/office/officeart/2005/8/layout/pyramid2"/>
    <dgm:cxn modelId="{D433B79B-D9A7-457A-9809-E733C130CD63}" srcId="{58C26E40-9936-41DB-B3FD-70E5E2E3951E}" destId="{59A9F83C-4346-48FD-B793-240FDDB7E0D4}" srcOrd="0" destOrd="0" parTransId="{5BF7A882-A19C-4FDC-8078-F105F380C10B}" sibTransId="{25452B50-D237-40C9-A52C-802B65378921}"/>
    <dgm:cxn modelId="{7364D643-DC4D-4668-8D28-5392AC4A0B69}" type="presOf" srcId="{58C26E40-9936-41DB-B3FD-70E5E2E3951E}" destId="{38226518-6BFF-461F-996B-28E2F1BF84BB}" srcOrd="0" destOrd="0" presId="urn:microsoft.com/office/officeart/2005/8/layout/pyramid2"/>
    <dgm:cxn modelId="{D82FA6B7-9142-4B5F-AB3B-02031045CC9E}" srcId="{58C26E40-9936-41DB-B3FD-70E5E2E3951E}" destId="{79DC3D25-2FD6-4467-858E-4314AB1DD923}" srcOrd="1" destOrd="0" parTransId="{A66B1D0C-9490-41B2-B6F6-03CBBC54528C}" sibTransId="{58AF88E0-BC2D-42E1-9C56-780770D08A85}"/>
    <dgm:cxn modelId="{523EE01B-8D08-4D3B-8EFD-3C365B28A0B1}" type="presOf" srcId="{7D87CAE2-E372-4C75-8442-F5A1EF204710}" destId="{524B87DF-08DF-4C3D-9A1A-1AF22A0DEC44}" srcOrd="0" destOrd="0" presId="urn:microsoft.com/office/officeart/2005/8/layout/pyramid2"/>
    <dgm:cxn modelId="{73BACF14-96F2-4726-9ECD-7FCFE8EA9909}" type="presOf" srcId="{59A9F83C-4346-48FD-B793-240FDDB7E0D4}" destId="{5D8AA13E-5BE8-442C-80C3-21B75A5C3B87}" srcOrd="0" destOrd="0" presId="urn:microsoft.com/office/officeart/2005/8/layout/pyramid2"/>
    <dgm:cxn modelId="{CC2479AF-B86F-4D4B-AA2E-E7F10B9CA7D6}" srcId="{58C26E40-9936-41DB-B3FD-70E5E2E3951E}" destId="{4EBAFDF8-00C6-4195-AA15-3063655EA281}" srcOrd="3" destOrd="0" parTransId="{9A656A9A-38F2-449F-9682-DA05ED4B2D8F}" sibTransId="{F1750B6C-2AD2-45C0-A1FC-5FBBAB0FB21C}"/>
    <dgm:cxn modelId="{7E47EA44-C208-4837-93F4-AD6102E89A6B}" srcId="{58C26E40-9936-41DB-B3FD-70E5E2E3951E}" destId="{9894C10E-91B0-4AFC-9151-B511D9AAB01F}" srcOrd="4" destOrd="0" parTransId="{64BCA1F2-C790-46CA-B733-CDD64824ACAA}" sibTransId="{97DB7198-5CA1-466F-A3B4-60BFDD09F7E7}"/>
    <dgm:cxn modelId="{EC8E883D-8A76-4459-806B-0599BA2A047C}" type="presParOf" srcId="{38226518-6BFF-461F-996B-28E2F1BF84BB}" destId="{43781FEC-7E0C-48CE-9A5C-897C9483C1B8}" srcOrd="0" destOrd="0" presId="urn:microsoft.com/office/officeart/2005/8/layout/pyramid2"/>
    <dgm:cxn modelId="{4CE91AED-99C9-4D0B-B385-ECF264CDDFAB}" type="presParOf" srcId="{38226518-6BFF-461F-996B-28E2F1BF84BB}" destId="{E44D7E96-7908-4DA1-BB2C-8D7D33DC2E44}" srcOrd="1" destOrd="0" presId="urn:microsoft.com/office/officeart/2005/8/layout/pyramid2"/>
    <dgm:cxn modelId="{9B7FCC73-DCDF-4AC4-842C-8EC529B4C0AF}" type="presParOf" srcId="{E44D7E96-7908-4DA1-BB2C-8D7D33DC2E44}" destId="{5D8AA13E-5BE8-442C-80C3-21B75A5C3B87}" srcOrd="0" destOrd="0" presId="urn:microsoft.com/office/officeart/2005/8/layout/pyramid2"/>
    <dgm:cxn modelId="{10ED0185-C971-4512-8A27-D6307ECACD60}" type="presParOf" srcId="{E44D7E96-7908-4DA1-BB2C-8D7D33DC2E44}" destId="{A1B1CABB-BB41-4B18-B084-EFF2B1AA3A00}" srcOrd="1" destOrd="0" presId="urn:microsoft.com/office/officeart/2005/8/layout/pyramid2"/>
    <dgm:cxn modelId="{1A2B7EE9-5354-42D3-BF25-2B467DA2A563}" type="presParOf" srcId="{E44D7E96-7908-4DA1-BB2C-8D7D33DC2E44}" destId="{78F83699-4D6C-43E2-9136-FE27AE237A35}" srcOrd="2" destOrd="0" presId="urn:microsoft.com/office/officeart/2005/8/layout/pyramid2"/>
    <dgm:cxn modelId="{3E3A65CA-D645-4AEE-BE3A-6D8C9338C2BB}" type="presParOf" srcId="{E44D7E96-7908-4DA1-BB2C-8D7D33DC2E44}" destId="{A3A632AB-7986-4A78-B86C-50AFB1F1349F}" srcOrd="3" destOrd="0" presId="urn:microsoft.com/office/officeart/2005/8/layout/pyramid2"/>
    <dgm:cxn modelId="{D03DC11E-63D0-4C89-A717-3C4BFF120B6D}" type="presParOf" srcId="{E44D7E96-7908-4DA1-BB2C-8D7D33DC2E44}" destId="{524B87DF-08DF-4C3D-9A1A-1AF22A0DEC44}" srcOrd="4" destOrd="0" presId="urn:microsoft.com/office/officeart/2005/8/layout/pyramid2"/>
    <dgm:cxn modelId="{56DCA94F-6FDD-4997-8DDF-C8A0030495E8}" type="presParOf" srcId="{E44D7E96-7908-4DA1-BB2C-8D7D33DC2E44}" destId="{CEB65FD5-AA8F-4FEC-86C9-52C1806C50DC}" srcOrd="5" destOrd="0" presId="urn:microsoft.com/office/officeart/2005/8/layout/pyramid2"/>
    <dgm:cxn modelId="{D9BB2A38-139E-4C14-8807-DD63BCDB4F60}" type="presParOf" srcId="{E44D7E96-7908-4DA1-BB2C-8D7D33DC2E44}" destId="{0C214284-651E-4CD9-914A-AA6148EA338C}" srcOrd="6" destOrd="0" presId="urn:microsoft.com/office/officeart/2005/8/layout/pyramid2"/>
    <dgm:cxn modelId="{68C01C09-7C1D-4D0E-88BC-57F15B2095D9}" type="presParOf" srcId="{E44D7E96-7908-4DA1-BB2C-8D7D33DC2E44}" destId="{DB399796-FF04-4BAF-B15E-A58F1F0978BE}" srcOrd="7" destOrd="0" presId="urn:microsoft.com/office/officeart/2005/8/layout/pyramid2"/>
    <dgm:cxn modelId="{A983AF9B-7120-4FD5-8C20-C0657CA301BA}" type="presParOf" srcId="{E44D7E96-7908-4DA1-BB2C-8D7D33DC2E44}" destId="{C416ABD2-293B-452E-8312-E9A20EC7367D}" srcOrd="8" destOrd="0" presId="urn:microsoft.com/office/officeart/2005/8/layout/pyramid2"/>
    <dgm:cxn modelId="{2D953BD8-A35D-48D7-9EBF-70BC2A8FCC2F}" type="presParOf" srcId="{E44D7E96-7908-4DA1-BB2C-8D7D33DC2E44}" destId="{EED3B01A-AD6B-452D-8403-23CE66F94344}"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81FEC-7E0C-48CE-9A5C-897C9483C1B8}">
      <dsp:nvSpPr>
        <dsp:cNvPr id="0" name=""/>
        <dsp:cNvSpPr/>
      </dsp:nvSpPr>
      <dsp:spPr>
        <a:xfrm>
          <a:off x="829799" y="0"/>
          <a:ext cx="5418667" cy="5418667"/>
        </a:xfrm>
        <a:prstGeom prst="triangle">
          <a:avLst/>
        </a:prstGeom>
        <a:solidFill>
          <a:srgbClr val="F7E4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AA13E-5BE8-442C-80C3-21B75A5C3B87}">
      <dsp:nvSpPr>
        <dsp:cNvPr id="0" name=""/>
        <dsp:cNvSpPr/>
      </dsp:nvSpPr>
      <dsp:spPr>
        <a:xfrm>
          <a:off x="3634618" y="578294"/>
          <a:ext cx="3996001" cy="477028"/>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Namen</a:t>
          </a:r>
          <a:endParaRPr lang="sl-SI" sz="2400" b="1" kern="1200" dirty="0">
            <a:latin typeface="Arial" panose="020B0604020202020204" pitchFamily="34" charset="0"/>
            <a:cs typeface="Arial" panose="020B0604020202020204" pitchFamily="34" charset="0"/>
          </a:endParaRPr>
        </a:p>
      </dsp:txBody>
      <dsp:txXfrm>
        <a:off x="3657905" y="601581"/>
        <a:ext cx="3949427" cy="430454"/>
      </dsp:txXfrm>
    </dsp:sp>
    <dsp:sp modelId="{78F83699-4D6C-43E2-9136-FE27AE237A35}">
      <dsp:nvSpPr>
        <dsp:cNvPr id="0" name=""/>
        <dsp:cNvSpPr/>
      </dsp:nvSpPr>
      <dsp:spPr>
        <a:xfrm>
          <a:off x="3622713" y="1132516"/>
          <a:ext cx="3996001" cy="486651"/>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Vrsta rabe GERK</a:t>
          </a:r>
          <a:endParaRPr lang="sl-SI" sz="2400" b="1" kern="1200" dirty="0">
            <a:latin typeface="Arial" panose="020B0604020202020204" pitchFamily="34" charset="0"/>
            <a:cs typeface="Arial" panose="020B0604020202020204" pitchFamily="34" charset="0"/>
          </a:endParaRPr>
        </a:p>
      </dsp:txBody>
      <dsp:txXfrm>
        <a:off x="3646469" y="1156272"/>
        <a:ext cx="3948489" cy="439139"/>
      </dsp:txXfrm>
    </dsp:sp>
    <dsp:sp modelId="{DB7FAED1-B0AD-4721-8D74-14044B37E50E}">
      <dsp:nvSpPr>
        <dsp:cNvPr id="0" name=""/>
        <dsp:cNvSpPr/>
      </dsp:nvSpPr>
      <dsp:spPr>
        <a:xfrm>
          <a:off x="3634582" y="1685023"/>
          <a:ext cx="3996001" cy="399512"/>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Vstopi</a:t>
          </a:r>
          <a:endParaRPr lang="sl-SI" sz="2400" b="1" kern="1200" dirty="0">
            <a:latin typeface="Arial" panose="020B0604020202020204" pitchFamily="34" charset="0"/>
            <a:cs typeface="Arial" panose="020B0604020202020204" pitchFamily="34" charset="0"/>
          </a:endParaRPr>
        </a:p>
      </dsp:txBody>
      <dsp:txXfrm>
        <a:off x="3654085" y="1704526"/>
        <a:ext cx="3956995" cy="360506"/>
      </dsp:txXfrm>
    </dsp:sp>
    <dsp:sp modelId="{0196DAF8-1D0C-47FC-B63E-2CD37DF6A130}">
      <dsp:nvSpPr>
        <dsp:cNvPr id="0" name=""/>
        <dsp:cNvSpPr/>
      </dsp:nvSpPr>
      <dsp:spPr>
        <a:xfrm>
          <a:off x="3634547" y="2128324"/>
          <a:ext cx="3996001" cy="520004"/>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Trajanje obveznosti</a:t>
          </a:r>
          <a:endParaRPr lang="sl-SI" sz="2400" b="1" kern="1200" dirty="0">
            <a:latin typeface="Arial" panose="020B0604020202020204" pitchFamily="34" charset="0"/>
            <a:cs typeface="Arial" panose="020B0604020202020204" pitchFamily="34" charset="0"/>
          </a:endParaRPr>
        </a:p>
      </dsp:txBody>
      <dsp:txXfrm>
        <a:off x="3659932" y="2153709"/>
        <a:ext cx="3945231" cy="469234"/>
      </dsp:txXfrm>
    </dsp:sp>
    <dsp:sp modelId="{524B87DF-08DF-4C3D-9A1A-1AF22A0DEC44}">
      <dsp:nvSpPr>
        <dsp:cNvPr id="0" name=""/>
        <dsp:cNvSpPr/>
      </dsp:nvSpPr>
      <dsp:spPr>
        <a:xfrm>
          <a:off x="3622678" y="2703380"/>
          <a:ext cx="3996001" cy="822552"/>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Prenos obveznosti na drugo KMG</a:t>
          </a:r>
        </a:p>
      </dsp:txBody>
      <dsp:txXfrm>
        <a:off x="3662832" y="2743534"/>
        <a:ext cx="3915693" cy="742244"/>
      </dsp:txXfrm>
    </dsp:sp>
    <dsp:sp modelId="{0C214284-651E-4CD9-914A-AA6148EA338C}">
      <dsp:nvSpPr>
        <dsp:cNvPr id="0" name=""/>
        <dsp:cNvSpPr/>
      </dsp:nvSpPr>
      <dsp:spPr>
        <a:xfrm>
          <a:off x="3633420" y="3583708"/>
          <a:ext cx="3996001" cy="771739"/>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Površine (velikost, zmanjšanje, povečanje</a:t>
          </a:r>
          <a:endParaRPr lang="sl-SI" sz="2400" b="1" kern="1200" dirty="0">
            <a:latin typeface="Arial" panose="020B0604020202020204" pitchFamily="34" charset="0"/>
            <a:cs typeface="Arial" panose="020B0604020202020204" pitchFamily="34" charset="0"/>
          </a:endParaRPr>
        </a:p>
      </dsp:txBody>
      <dsp:txXfrm>
        <a:off x="3671093" y="3621381"/>
        <a:ext cx="3920655" cy="696393"/>
      </dsp:txXfrm>
    </dsp:sp>
    <dsp:sp modelId="{C416ABD2-293B-452E-8312-E9A20EC7367D}">
      <dsp:nvSpPr>
        <dsp:cNvPr id="0" name=""/>
        <dsp:cNvSpPr/>
      </dsp:nvSpPr>
      <dsp:spPr>
        <a:xfrm>
          <a:off x="3645254" y="4414016"/>
          <a:ext cx="3996001" cy="547325"/>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Kombinacije</a:t>
          </a:r>
          <a:endParaRPr lang="sl-SI" sz="2400" b="1" kern="1200" dirty="0">
            <a:latin typeface="Arial" panose="020B0604020202020204" pitchFamily="34" charset="0"/>
            <a:cs typeface="Arial" panose="020B0604020202020204" pitchFamily="34" charset="0"/>
          </a:endParaRPr>
        </a:p>
      </dsp:txBody>
      <dsp:txXfrm>
        <a:off x="3671972" y="4440734"/>
        <a:ext cx="3942565" cy="4938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81FEC-7E0C-48CE-9A5C-897C9483C1B8}">
      <dsp:nvSpPr>
        <dsp:cNvPr id="0" name=""/>
        <dsp:cNvSpPr/>
      </dsp:nvSpPr>
      <dsp:spPr>
        <a:xfrm>
          <a:off x="829799" y="0"/>
          <a:ext cx="5418667" cy="5418667"/>
        </a:xfrm>
        <a:prstGeom prst="triangle">
          <a:avLst/>
        </a:prstGeom>
        <a:solidFill>
          <a:srgbClr val="84BD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AA13E-5BE8-442C-80C3-21B75A5C3B87}">
      <dsp:nvSpPr>
        <dsp:cNvPr id="0" name=""/>
        <dsp:cNvSpPr/>
      </dsp:nvSpPr>
      <dsp:spPr>
        <a:xfrm>
          <a:off x="3634618" y="568457"/>
          <a:ext cx="3996001" cy="488621"/>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1 ha kmetijskih površin</a:t>
          </a:r>
          <a:endParaRPr lang="sl-SI" sz="2400" b="1" kern="1200" dirty="0">
            <a:latin typeface="Arial" panose="020B0604020202020204" pitchFamily="34" charset="0"/>
            <a:cs typeface="Arial" panose="020B0604020202020204" pitchFamily="34" charset="0"/>
          </a:endParaRPr>
        </a:p>
      </dsp:txBody>
      <dsp:txXfrm>
        <a:off x="3658471" y="592310"/>
        <a:ext cx="3948295" cy="440915"/>
      </dsp:txXfrm>
    </dsp:sp>
    <dsp:sp modelId="{78F83699-4D6C-43E2-9136-FE27AE237A35}">
      <dsp:nvSpPr>
        <dsp:cNvPr id="0" name=""/>
        <dsp:cNvSpPr/>
      </dsp:nvSpPr>
      <dsp:spPr>
        <a:xfrm>
          <a:off x="3622713" y="1116197"/>
          <a:ext cx="3996001" cy="1123947"/>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Vsakoletno predhodno usposabljanje v obsegu 4 ure</a:t>
          </a:r>
          <a:endParaRPr lang="sl-SI" sz="2400" b="1" kern="1200" dirty="0">
            <a:latin typeface="Arial" panose="020B0604020202020204" pitchFamily="34" charset="0"/>
            <a:cs typeface="Arial" panose="020B0604020202020204" pitchFamily="34" charset="0"/>
          </a:endParaRPr>
        </a:p>
      </dsp:txBody>
      <dsp:txXfrm>
        <a:off x="3677580" y="1171064"/>
        <a:ext cx="3886267" cy="1014213"/>
      </dsp:txXfrm>
    </dsp:sp>
    <dsp:sp modelId="{524B87DF-08DF-4C3D-9A1A-1AF22A0DEC44}">
      <dsp:nvSpPr>
        <dsp:cNvPr id="0" name=""/>
        <dsp:cNvSpPr/>
      </dsp:nvSpPr>
      <dsp:spPr>
        <a:xfrm>
          <a:off x="3622678" y="2299206"/>
          <a:ext cx="3996001" cy="1033430"/>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Uporaba storitve svetovanja najmanj enkrat v prvih dveh letih</a:t>
          </a:r>
        </a:p>
      </dsp:txBody>
      <dsp:txXfrm>
        <a:off x="3673126" y="2349654"/>
        <a:ext cx="3895105" cy="932534"/>
      </dsp:txXfrm>
    </dsp:sp>
    <dsp:sp modelId="{0C214284-651E-4CD9-914A-AA6148EA338C}">
      <dsp:nvSpPr>
        <dsp:cNvPr id="0" name=""/>
        <dsp:cNvSpPr/>
      </dsp:nvSpPr>
      <dsp:spPr>
        <a:xfrm>
          <a:off x="3633420" y="3376885"/>
          <a:ext cx="3996001" cy="738493"/>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Program zatiranja bolezni in škodljivih organizmov </a:t>
          </a:r>
          <a:endParaRPr lang="sl-SI" sz="2400" b="1" kern="1200" dirty="0">
            <a:latin typeface="Arial" panose="020B0604020202020204" pitchFamily="34" charset="0"/>
            <a:cs typeface="Arial" panose="020B0604020202020204" pitchFamily="34" charset="0"/>
          </a:endParaRPr>
        </a:p>
      </dsp:txBody>
      <dsp:txXfrm>
        <a:off x="3669470" y="3412935"/>
        <a:ext cx="3923901" cy="666393"/>
      </dsp:txXfrm>
    </dsp:sp>
    <dsp:sp modelId="{C416ABD2-293B-452E-8312-E9A20EC7367D}">
      <dsp:nvSpPr>
        <dsp:cNvPr id="0" name=""/>
        <dsp:cNvSpPr/>
      </dsp:nvSpPr>
      <dsp:spPr>
        <a:xfrm>
          <a:off x="3645254" y="4160233"/>
          <a:ext cx="3996001" cy="782621"/>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sl-SI" sz="2400" b="1" kern="1200" dirty="0" smtClean="0">
              <a:latin typeface="Arial" panose="020B0604020202020204" pitchFamily="34" charset="0"/>
              <a:cs typeface="Arial" panose="020B0604020202020204" pitchFamily="34" charset="0"/>
            </a:rPr>
            <a:t>Vodenje evidenc biotičnega varstva rastlin</a:t>
          </a:r>
          <a:endParaRPr lang="sl-SI" sz="2400" b="1" kern="1200" dirty="0">
            <a:latin typeface="Arial" panose="020B0604020202020204" pitchFamily="34" charset="0"/>
            <a:cs typeface="Arial" panose="020B0604020202020204" pitchFamily="34" charset="0"/>
          </a:endParaRPr>
        </a:p>
      </dsp:txBody>
      <dsp:txXfrm>
        <a:off x="3683458" y="4198437"/>
        <a:ext cx="3919593" cy="706213"/>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sz="quarter" idx="1"/>
          </p:nvPr>
        </p:nvSpPr>
        <p:spPr>
          <a:xfrm>
            <a:off x="3850444" y="0"/>
            <a:ext cx="2945659" cy="498055"/>
          </a:xfrm>
          <a:prstGeom prst="rect">
            <a:avLst/>
          </a:prstGeom>
        </p:spPr>
        <p:txBody>
          <a:bodyPr vert="horz" lIns="91440" tIns="45720" rIns="91440" bIns="45720" rtlCol="0"/>
          <a:lstStyle>
            <a:lvl1pPr algn="r">
              <a:defRPr sz="1200"/>
            </a:lvl1pPr>
          </a:lstStyle>
          <a:p>
            <a:fld id="{A482451A-D08E-487A-A5C0-2558E705CC14}" type="datetimeFigureOut">
              <a:rPr lang="sl-SI" smtClean="0"/>
              <a:t>12. 02. 2024</a:t>
            </a:fld>
            <a:endParaRPr lang="sl-SI"/>
          </a:p>
        </p:txBody>
      </p:sp>
      <p:sp>
        <p:nvSpPr>
          <p:cNvPr id="4" name="Označba mesta noge 3"/>
          <p:cNvSpPr>
            <a:spLocks noGrp="1"/>
          </p:cNvSpPr>
          <p:nvPr>
            <p:ph type="ftr" sz="quarter" idx="2"/>
          </p:nvPr>
        </p:nvSpPr>
        <p:spPr>
          <a:xfrm>
            <a:off x="1" y="9428584"/>
            <a:ext cx="2945659" cy="498055"/>
          </a:xfrm>
          <a:prstGeom prst="rect">
            <a:avLst/>
          </a:prstGeom>
        </p:spPr>
        <p:txBody>
          <a:bodyPr vert="horz" lIns="91440" tIns="45720" rIns="91440" bIns="45720" rtlCol="0" anchor="b"/>
          <a:lstStyle>
            <a:lvl1pPr algn="l">
              <a:defRPr sz="1200"/>
            </a:lvl1pPr>
          </a:lstStyle>
          <a:p>
            <a:endParaRPr lang="sl-SI"/>
          </a:p>
        </p:txBody>
      </p:sp>
      <p:sp>
        <p:nvSpPr>
          <p:cNvPr id="5" name="Označba mesta številke diapozitiva 4"/>
          <p:cNvSpPr>
            <a:spLocks noGrp="1"/>
          </p:cNvSpPr>
          <p:nvPr>
            <p:ph type="sldNum" sz="quarter" idx="3"/>
          </p:nvPr>
        </p:nvSpPr>
        <p:spPr>
          <a:xfrm>
            <a:off x="3850444" y="9428584"/>
            <a:ext cx="2945659" cy="498055"/>
          </a:xfrm>
          <a:prstGeom prst="rect">
            <a:avLst/>
          </a:prstGeom>
        </p:spPr>
        <p:txBody>
          <a:bodyPr vert="horz" lIns="91440" tIns="45720" rIns="91440" bIns="45720" rtlCol="0" anchor="b"/>
          <a:lstStyle>
            <a:lvl1pPr algn="r">
              <a:defRPr sz="1200"/>
            </a:lvl1pPr>
          </a:lstStyle>
          <a:p>
            <a:fld id="{B6542067-88D5-4626-A291-6FA81FFE5007}" type="slidenum">
              <a:rPr lang="sl-SI" smtClean="0"/>
              <a:t>‹#›</a:t>
            </a:fld>
            <a:endParaRPr lang="sl-SI"/>
          </a:p>
        </p:txBody>
      </p:sp>
    </p:spTree>
    <p:extLst>
      <p:ext uri="{BB962C8B-B14F-4D97-AF65-F5344CB8AC3E}">
        <p14:creationId xmlns:p14="http://schemas.microsoft.com/office/powerpoint/2010/main" val="210896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2F4C8237-AC88-473E-AF4C-DABD2FF2E0B0}" type="datetimeFigureOut">
              <a:rPr lang="sl-SI" smtClean="0"/>
              <a:t>12. 02. 2024</a:t>
            </a:fld>
            <a:endParaRPr lang="sl-SI"/>
          </a:p>
        </p:txBody>
      </p:sp>
      <p:sp>
        <p:nvSpPr>
          <p:cNvPr id="4" name="Označba mesta stranske slike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značba mesta noge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4823D132-DB3B-4C4C-AB58-25040CABC103}" type="slidenum">
              <a:rPr lang="sl-SI" smtClean="0"/>
              <a:t>‹#›</a:t>
            </a:fld>
            <a:endParaRPr lang="sl-SI"/>
          </a:p>
        </p:txBody>
      </p:sp>
    </p:spTree>
    <p:extLst>
      <p:ext uri="{BB962C8B-B14F-4D97-AF65-F5344CB8AC3E}">
        <p14:creationId xmlns:p14="http://schemas.microsoft.com/office/powerpoint/2010/main" val="3685206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3D132-DB3B-4C4C-AB58-25040CABC103}"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706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17</a:t>
            </a:fld>
            <a:endParaRPr lang="sl-SI"/>
          </a:p>
        </p:txBody>
      </p:sp>
    </p:spTree>
    <p:extLst>
      <p:ext uri="{BB962C8B-B14F-4D97-AF65-F5344CB8AC3E}">
        <p14:creationId xmlns:p14="http://schemas.microsoft.com/office/powerpoint/2010/main" val="426246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31</a:t>
            </a:fld>
            <a:endParaRPr lang="sl-SI"/>
          </a:p>
        </p:txBody>
      </p:sp>
    </p:spTree>
    <p:extLst>
      <p:ext uri="{BB962C8B-B14F-4D97-AF65-F5344CB8AC3E}">
        <p14:creationId xmlns:p14="http://schemas.microsoft.com/office/powerpoint/2010/main" val="2581799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7</a:t>
            </a:fld>
            <a:endParaRPr lang="sl-SI"/>
          </a:p>
        </p:txBody>
      </p:sp>
    </p:spTree>
    <p:extLst>
      <p:ext uri="{BB962C8B-B14F-4D97-AF65-F5344CB8AC3E}">
        <p14:creationId xmlns:p14="http://schemas.microsoft.com/office/powerpoint/2010/main" val="250288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8</a:t>
            </a:fld>
            <a:endParaRPr lang="sl-SI"/>
          </a:p>
        </p:txBody>
      </p:sp>
    </p:spTree>
    <p:extLst>
      <p:ext uri="{BB962C8B-B14F-4D97-AF65-F5344CB8AC3E}">
        <p14:creationId xmlns:p14="http://schemas.microsoft.com/office/powerpoint/2010/main" val="705237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9</a:t>
            </a:fld>
            <a:endParaRPr lang="sl-SI"/>
          </a:p>
        </p:txBody>
      </p:sp>
    </p:spTree>
    <p:extLst>
      <p:ext uri="{BB962C8B-B14F-4D97-AF65-F5344CB8AC3E}">
        <p14:creationId xmlns:p14="http://schemas.microsoft.com/office/powerpoint/2010/main" val="2840185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11</a:t>
            </a:fld>
            <a:endParaRPr lang="sl-SI"/>
          </a:p>
        </p:txBody>
      </p:sp>
    </p:spTree>
    <p:extLst>
      <p:ext uri="{BB962C8B-B14F-4D97-AF65-F5344CB8AC3E}">
        <p14:creationId xmlns:p14="http://schemas.microsoft.com/office/powerpoint/2010/main" val="973796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12</a:t>
            </a:fld>
            <a:endParaRPr lang="sl-SI"/>
          </a:p>
        </p:txBody>
      </p:sp>
    </p:spTree>
    <p:extLst>
      <p:ext uri="{BB962C8B-B14F-4D97-AF65-F5344CB8AC3E}">
        <p14:creationId xmlns:p14="http://schemas.microsoft.com/office/powerpoint/2010/main" val="1177433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14</a:t>
            </a:fld>
            <a:endParaRPr lang="sl-SI"/>
          </a:p>
        </p:txBody>
      </p:sp>
    </p:spTree>
    <p:extLst>
      <p:ext uri="{BB962C8B-B14F-4D97-AF65-F5344CB8AC3E}">
        <p14:creationId xmlns:p14="http://schemas.microsoft.com/office/powerpoint/2010/main" val="1463906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15</a:t>
            </a:fld>
            <a:endParaRPr lang="sl-SI"/>
          </a:p>
        </p:txBody>
      </p:sp>
    </p:spTree>
    <p:extLst>
      <p:ext uri="{BB962C8B-B14F-4D97-AF65-F5344CB8AC3E}">
        <p14:creationId xmlns:p14="http://schemas.microsoft.com/office/powerpoint/2010/main" val="2438432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823D132-DB3B-4C4C-AB58-25040CABC103}" type="slidenum">
              <a:rPr lang="sl-SI" smtClean="0"/>
              <a:t>16</a:t>
            </a:fld>
            <a:endParaRPr lang="sl-SI"/>
          </a:p>
        </p:txBody>
      </p:sp>
    </p:spTree>
    <p:extLst>
      <p:ext uri="{BB962C8B-B14F-4D97-AF65-F5344CB8AC3E}">
        <p14:creationId xmlns:p14="http://schemas.microsoft.com/office/powerpoint/2010/main" val="346407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0C8F2524-B764-4835-AEE2-DDF2D8AB05E1}" type="datetimeFigureOut">
              <a:rPr lang="sl-SI" smtClean="0"/>
              <a:t>12. 02. 2024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2785721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0C8F2524-B764-4835-AEE2-DDF2D8AB05E1}" type="datetimeFigureOut">
              <a:rPr lang="sl-SI" smtClean="0"/>
              <a:t>12. 02. 2024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2967891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0C8F2524-B764-4835-AEE2-DDF2D8AB05E1}" type="datetimeFigureOut">
              <a:rPr lang="sl-SI" smtClean="0"/>
              <a:t>12. 02. 2024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3857348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914400" y="2130426"/>
            <a:ext cx="10363200" cy="1470025"/>
          </a:xfrm>
        </p:spPr>
        <p:txBody>
          <a:bodyPr/>
          <a:lstStyle/>
          <a:p>
            <a:r>
              <a:rPr lang="sl-SI" smtClean="0"/>
              <a:t>Uredite slog naslova matrice</a:t>
            </a:r>
            <a:endParaRPr lang="sl-SI"/>
          </a:p>
        </p:txBody>
      </p:sp>
      <p:sp>
        <p:nvSpPr>
          <p:cNvPr id="3" name="Podnaslov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l-SI" smtClean="0"/>
              <a:t>Uredite slog podnaslova matrice</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6" name="Rectangle 6"/>
          <p:cNvSpPr>
            <a:spLocks noGrp="1" noChangeArrowheads="1"/>
          </p:cNvSpPr>
          <p:nvPr>
            <p:ph type="sldNum" sz="quarter" idx="12"/>
          </p:nvPr>
        </p:nvSpPr>
        <p:spPr>
          <a:ln/>
        </p:spPr>
        <p:txBody>
          <a:bodyPr/>
          <a:lstStyle>
            <a:lvl1pPr>
              <a:defRPr/>
            </a:lvl1pPr>
          </a:lstStyle>
          <a:p>
            <a:pPr>
              <a:defRPr/>
            </a:pPr>
            <a:fld id="{64B1A1C4-7A34-4C8C-A5F4-C9567ADD793C}" type="slidenum">
              <a:rPr lang="sl-SI" altLang="sl-SI"/>
              <a:pPr>
                <a:defRPr/>
              </a:pPr>
              <a:t>‹#›</a:t>
            </a:fld>
            <a:endParaRPr lang="sl-SI" altLang="sl-SI" dirty="0"/>
          </a:p>
        </p:txBody>
      </p:sp>
    </p:spTree>
    <p:extLst>
      <p:ext uri="{BB962C8B-B14F-4D97-AF65-F5344CB8AC3E}">
        <p14:creationId xmlns:p14="http://schemas.microsoft.com/office/powerpoint/2010/main" val="718495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6" name="Rectangle 6"/>
          <p:cNvSpPr>
            <a:spLocks noGrp="1" noChangeArrowheads="1"/>
          </p:cNvSpPr>
          <p:nvPr>
            <p:ph type="sldNum" sz="quarter" idx="12"/>
          </p:nvPr>
        </p:nvSpPr>
        <p:spPr>
          <a:ln/>
        </p:spPr>
        <p:txBody>
          <a:bodyPr/>
          <a:lstStyle>
            <a:lvl1pPr>
              <a:defRPr/>
            </a:lvl1pPr>
          </a:lstStyle>
          <a:p>
            <a:pPr>
              <a:defRPr/>
            </a:pPr>
            <a:fld id="{B510687E-20BC-4CC7-AF38-DA9DD57688F9}" type="slidenum">
              <a:rPr lang="sl-SI" altLang="sl-SI"/>
              <a:pPr>
                <a:defRPr/>
              </a:pPr>
              <a:t>‹#›</a:t>
            </a:fld>
            <a:endParaRPr lang="sl-SI" altLang="sl-SI" dirty="0"/>
          </a:p>
        </p:txBody>
      </p:sp>
    </p:spTree>
    <p:extLst>
      <p:ext uri="{BB962C8B-B14F-4D97-AF65-F5344CB8AC3E}">
        <p14:creationId xmlns:p14="http://schemas.microsoft.com/office/powerpoint/2010/main" val="3018339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963084" y="4406901"/>
            <a:ext cx="10363200" cy="1362075"/>
          </a:xfrm>
        </p:spPr>
        <p:txBody>
          <a:bodyPr anchor="t"/>
          <a:lstStyle>
            <a:lvl1pPr algn="l">
              <a:defRPr sz="4000" b="1" cap="all"/>
            </a:lvl1pPr>
          </a:lstStyle>
          <a:p>
            <a:r>
              <a:rPr lang="sl-SI" smtClean="0"/>
              <a:t>Uredite slog naslova matrice</a:t>
            </a:r>
            <a:endParaRPr lang="sl-SI"/>
          </a:p>
        </p:txBody>
      </p:sp>
      <p:sp>
        <p:nvSpPr>
          <p:cNvPr id="3" name="Ograda besedila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6" name="Rectangle 6"/>
          <p:cNvSpPr>
            <a:spLocks noGrp="1" noChangeArrowheads="1"/>
          </p:cNvSpPr>
          <p:nvPr>
            <p:ph type="sldNum" sz="quarter" idx="12"/>
          </p:nvPr>
        </p:nvSpPr>
        <p:spPr>
          <a:ln/>
        </p:spPr>
        <p:txBody>
          <a:bodyPr/>
          <a:lstStyle>
            <a:lvl1pPr>
              <a:defRPr/>
            </a:lvl1pPr>
          </a:lstStyle>
          <a:p>
            <a:pPr>
              <a:defRPr/>
            </a:pPr>
            <a:fld id="{4BBCE413-7497-451C-998E-985B4EFE0DF8}" type="slidenum">
              <a:rPr lang="sl-SI" altLang="sl-SI"/>
              <a:pPr>
                <a:defRPr/>
              </a:pPr>
              <a:t>‹#›</a:t>
            </a:fld>
            <a:endParaRPr lang="sl-SI" altLang="sl-SI" dirty="0"/>
          </a:p>
        </p:txBody>
      </p:sp>
    </p:spTree>
    <p:extLst>
      <p:ext uri="{BB962C8B-B14F-4D97-AF65-F5344CB8AC3E}">
        <p14:creationId xmlns:p14="http://schemas.microsoft.com/office/powerpoint/2010/main" val="1608392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Rectangle 4"/>
          <p:cNvSpPr>
            <a:spLocks noGrp="1" noChangeArrowheads="1"/>
          </p:cNvSpPr>
          <p:nvPr>
            <p:ph type="dt" sz="half" idx="10"/>
          </p:nvPr>
        </p:nvSpPr>
        <p:spPr>
          <a:ln/>
        </p:spPr>
        <p:txBody>
          <a:bodyPr/>
          <a:lstStyle>
            <a:lvl1pPr>
              <a:defRPr/>
            </a:lvl1pPr>
          </a:lstStyle>
          <a:p>
            <a:pPr>
              <a:defRPr/>
            </a:pPr>
            <a:endParaRPr lang="sl-SI" dirty="0"/>
          </a:p>
        </p:txBody>
      </p:sp>
      <p:sp>
        <p:nvSpPr>
          <p:cNvPr id="6"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7" name="Rectangle 6"/>
          <p:cNvSpPr>
            <a:spLocks noGrp="1" noChangeArrowheads="1"/>
          </p:cNvSpPr>
          <p:nvPr>
            <p:ph type="sldNum" sz="quarter" idx="12"/>
          </p:nvPr>
        </p:nvSpPr>
        <p:spPr>
          <a:ln/>
        </p:spPr>
        <p:txBody>
          <a:bodyPr/>
          <a:lstStyle>
            <a:lvl1pPr>
              <a:defRPr/>
            </a:lvl1pPr>
          </a:lstStyle>
          <a:p>
            <a:pPr>
              <a:defRPr/>
            </a:pPr>
            <a:fld id="{2A62DF9C-131F-4819-BA01-43766AAC0254}" type="slidenum">
              <a:rPr lang="sl-SI" altLang="sl-SI"/>
              <a:pPr>
                <a:defRPr/>
              </a:pPr>
              <a:t>‹#›</a:t>
            </a:fld>
            <a:endParaRPr lang="sl-SI" altLang="sl-SI" dirty="0"/>
          </a:p>
        </p:txBody>
      </p:sp>
    </p:spTree>
    <p:extLst>
      <p:ext uri="{BB962C8B-B14F-4D97-AF65-F5344CB8AC3E}">
        <p14:creationId xmlns:p14="http://schemas.microsoft.com/office/powerpoint/2010/main" val="2710673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Uredite slog naslova matrice</a:t>
            </a:r>
            <a:endParaRPr lang="sl-SI"/>
          </a:p>
        </p:txBody>
      </p:sp>
      <p:sp>
        <p:nvSpPr>
          <p:cNvPr id="3" name="Ograda besedila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grada vsebine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grada vsebine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Rectangle 4"/>
          <p:cNvSpPr>
            <a:spLocks noGrp="1" noChangeArrowheads="1"/>
          </p:cNvSpPr>
          <p:nvPr>
            <p:ph type="dt" sz="half" idx="10"/>
          </p:nvPr>
        </p:nvSpPr>
        <p:spPr>
          <a:ln/>
        </p:spPr>
        <p:txBody>
          <a:bodyPr/>
          <a:lstStyle>
            <a:lvl1pPr>
              <a:defRPr/>
            </a:lvl1pPr>
          </a:lstStyle>
          <a:p>
            <a:pPr>
              <a:defRPr/>
            </a:pPr>
            <a:endParaRPr lang="sl-SI" dirty="0"/>
          </a:p>
        </p:txBody>
      </p:sp>
      <p:sp>
        <p:nvSpPr>
          <p:cNvPr id="8"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9" name="Rectangle 6"/>
          <p:cNvSpPr>
            <a:spLocks noGrp="1" noChangeArrowheads="1"/>
          </p:cNvSpPr>
          <p:nvPr>
            <p:ph type="sldNum" sz="quarter" idx="12"/>
          </p:nvPr>
        </p:nvSpPr>
        <p:spPr>
          <a:ln/>
        </p:spPr>
        <p:txBody>
          <a:bodyPr/>
          <a:lstStyle>
            <a:lvl1pPr>
              <a:defRPr/>
            </a:lvl1pPr>
          </a:lstStyle>
          <a:p>
            <a:pPr>
              <a:defRPr/>
            </a:pPr>
            <a:fld id="{AC861B81-E636-4EF0-A746-D6C510617F4D}" type="slidenum">
              <a:rPr lang="sl-SI" altLang="sl-SI"/>
              <a:pPr>
                <a:defRPr/>
              </a:pPr>
              <a:t>‹#›</a:t>
            </a:fld>
            <a:endParaRPr lang="sl-SI" altLang="sl-SI" dirty="0"/>
          </a:p>
        </p:txBody>
      </p:sp>
    </p:spTree>
    <p:extLst>
      <p:ext uri="{BB962C8B-B14F-4D97-AF65-F5344CB8AC3E}">
        <p14:creationId xmlns:p14="http://schemas.microsoft.com/office/powerpoint/2010/main" val="4279797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Rectangle 4"/>
          <p:cNvSpPr>
            <a:spLocks noGrp="1" noChangeArrowheads="1"/>
          </p:cNvSpPr>
          <p:nvPr>
            <p:ph type="dt" sz="half" idx="10"/>
          </p:nvPr>
        </p:nvSpPr>
        <p:spPr>
          <a:ln/>
        </p:spPr>
        <p:txBody>
          <a:bodyPr/>
          <a:lstStyle>
            <a:lvl1pPr>
              <a:defRPr/>
            </a:lvl1pPr>
          </a:lstStyle>
          <a:p>
            <a:pPr>
              <a:defRPr/>
            </a:pPr>
            <a:endParaRPr lang="sl-SI" dirty="0"/>
          </a:p>
        </p:txBody>
      </p:sp>
      <p:sp>
        <p:nvSpPr>
          <p:cNvPr id="4"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5" name="Rectangle 6"/>
          <p:cNvSpPr>
            <a:spLocks noGrp="1" noChangeArrowheads="1"/>
          </p:cNvSpPr>
          <p:nvPr>
            <p:ph type="sldNum" sz="quarter" idx="12"/>
          </p:nvPr>
        </p:nvSpPr>
        <p:spPr>
          <a:ln/>
        </p:spPr>
        <p:txBody>
          <a:bodyPr/>
          <a:lstStyle>
            <a:lvl1pPr>
              <a:defRPr/>
            </a:lvl1pPr>
          </a:lstStyle>
          <a:p>
            <a:pPr>
              <a:defRPr/>
            </a:pPr>
            <a:fld id="{C3C2D47B-A66C-4573-9C44-B6B26583D05B}" type="slidenum">
              <a:rPr lang="sl-SI" altLang="sl-SI"/>
              <a:pPr>
                <a:defRPr/>
              </a:pPr>
              <a:t>‹#›</a:t>
            </a:fld>
            <a:endParaRPr lang="sl-SI" altLang="sl-SI" dirty="0"/>
          </a:p>
        </p:txBody>
      </p:sp>
    </p:spTree>
    <p:extLst>
      <p:ext uri="{BB962C8B-B14F-4D97-AF65-F5344CB8AC3E}">
        <p14:creationId xmlns:p14="http://schemas.microsoft.com/office/powerpoint/2010/main" val="1539951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l-SI" dirty="0"/>
          </a:p>
        </p:txBody>
      </p:sp>
      <p:sp>
        <p:nvSpPr>
          <p:cNvPr id="3"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4" name="Rectangle 6"/>
          <p:cNvSpPr>
            <a:spLocks noGrp="1" noChangeArrowheads="1"/>
          </p:cNvSpPr>
          <p:nvPr>
            <p:ph type="sldNum" sz="quarter" idx="12"/>
          </p:nvPr>
        </p:nvSpPr>
        <p:spPr>
          <a:ln/>
        </p:spPr>
        <p:txBody>
          <a:bodyPr/>
          <a:lstStyle>
            <a:lvl1pPr>
              <a:defRPr/>
            </a:lvl1pPr>
          </a:lstStyle>
          <a:p>
            <a:pPr>
              <a:defRPr/>
            </a:pPr>
            <a:fld id="{C253D277-7B0C-4CDE-BD78-4C705BB17C55}" type="slidenum">
              <a:rPr lang="sl-SI" altLang="sl-SI"/>
              <a:pPr>
                <a:defRPr/>
              </a:pPr>
              <a:t>‹#›</a:t>
            </a:fld>
            <a:endParaRPr lang="sl-SI" altLang="sl-SI" dirty="0"/>
          </a:p>
        </p:txBody>
      </p:sp>
    </p:spTree>
    <p:extLst>
      <p:ext uri="{BB962C8B-B14F-4D97-AF65-F5344CB8AC3E}">
        <p14:creationId xmlns:p14="http://schemas.microsoft.com/office/powerpoint/2010/main" val="98185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09601" y="273050"/>
            <a:ext cx="4011084" cy="1162050"/>
          </a:xfrm>
        </p:spPr>
        <p:txBody>
          <a:bodyPr anchor="b"/>
          <a:lstStyle>
            <a:lvl1pPr algn="l">
              <a:defRPr sz="2000" b="1"/>
            </a:lvl1pPr>
          </a:lstStyle>
          <a:p>
            <a:r>
              <a:rPr lang="sl-SI" smtClean="0"/>
              <a:t>Uredite slog naslova matrice</a:t>
            </a:r>
            <a:endParaRPr lang="sl-SI"/>
          </a:p>
        </p:txBody>
      </p:sp>
      <p:sp>
        <p:nvSpPr>
          <p:cNvPr id="3" name="Ograda vsebine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dirty="0"/>
          </a:p>
        </p:txBody>
      </p:sp>
      <p:sp>
        <p:nvSpPr>
          <p:cNvPr id="6"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7" name="Rectangle 6"/>
          <p:cNvSpPr>
            <a:spLocks noGrp="1" noChangeArrowheads="1"/>
          </p:cNvSpPr>
          <p:nvPr>
            <p:ph type="sldNum" sz="quarter" idx="12"/>
          </p:nvPr>
        </p:nvSpPr>
        <p:spPr>
          <a:ln/>
        </p:spPr>
        <p:txBody>
          <a:bodyPr/>
          <a:lstStyle>
            <a:lvl1pPr>
              <a:defRPr/>
            </a:lvl1pPr>
          </a:lstStyle>
          <a:p>
            <a:pPr>
              <a:defRPr/>
            </a:pPr>
            <a:fld id="{3CA74624-F117-4935-B69F-417E7B4E3C9C}" type="slidenum">
              <a:rPr lang="sl-SI" altLang="sl-SI"/>
              <a:pPr>
                <a:defRPr/>
              </a:pPr>
              <a:t>‹#›</a:t>
            </a:fld>
            <a:endParaRPr lang="sl-SI" altLang="sl-SI" dirty="0"/>
          </a:p>
        </p:txBody>
      </p:sp>
    </p:spTree>
    <p:extLst>
      <p:ext uri="{BB962C8B-B14F-4D97-AF65-F5344CB8AC3E}">
        <p14:creationId xmlns:p14="http://schemas.microsoft.com/office/powerpoint/2010/main" val="1910587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0C8F2524-B764-4835-AEE2-DDF2D8AB05E1}" type="datetimeFigureOut">
              <a:rPr lang="sl-SI" smtClean="0"/>
              <a:t>12. 02. 2024</a:t>
            </a:fld>
            <a:endParaRPr lang="sl-SI"/>
          </a:p>
        </p:txBody>
      </p:sp>
      <p:sp>
        <p:nvSpPr>
          <p:cNvPr id="5" name="Označba mesta noge 4"/>
          <p:cNvSpPr>
            <a:spLocks noGrp="1"/>
          </p:cNvSpPr>
          <p:nvPr>
            <p:ph type="ftr" sz="quarter" idx="11"/>
          </p:nvPr>
        </p:nvSpPr>
        <p:spPr/>
        <p:txBody>
          <a:bodyPr/>
          <a:lstStyle/>
          <a:p>
            <a:endParaRPr lang="sl-SI"/>
          </a:p>
        </p:txBody>
      </p:sp>
    </p:spTree>
    <p:extLst>
      <p:ext uri="{BB962C8B-B14F-4D97-AF65-F5344CB8AC3E}">
        <p14:creationId xmlns:p14="http://schemas.microsoft.com/office/powerpoint/2010/main" val="57845237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2389717" y="4800600"/>
            <a:ext cx="7315200" cy="566738"/>
          </a:xfrm>
        </p:spPr>
        <p:txBody>
          <a:bodyPr anchor="b"/>
          <a:lstStyle>
            <a:lvl1pPr algn="l">
              <a:defRPr sz="2000" b="1"/>
            </a:lvl1pPr>
          </a:lstStyle>
          <a:p>
            <a:r>
              <a:rPr lang="sl-SI" smtClean="0"/>
              <a:t>Uredite slog naslova matrice</a:t>
            </a:r>
            <a:endParaRPr lang="sl-SI"/>
          </a:p>
        </p:txBody>
      </p:sp>
      <p:sp>
        <p:nvSpPr>
          <p:cNvPr id="3" name="Ograda slik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dirty="0" smtClean="0"/>
          </a:p>
        </p:txBody>
      </p:sp>
      <p:sp>
        <p:nvSpPr>
          <p:cNvPr id="4" name="Ograda besedila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dirty="0"/>
          </a:p>
        </p:txBody>
      </p:sp>
      <p:sp>
        <p:nvSpPr>
          <p:cNvPr id="6"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7" name="Rectangle 6"/>
          <p:cNvSpPr>
            <a:spLocks noGrp="1" noChangeArrowheads="1"/>
          </p:cNvSpPr>
          <p:nvPr>
            <p:ph type="sldNum" sz="quarter" idx="12"/>
          </p:nvPr>
        </p:nvSpPr>
        <p:spPr>
          <a:ln/>
        </p:spPr>
        <p:txBody>
          <a:bodyPr/>
          <a:lstStyle>
            <a:lvl1pPr>
              <a:defRPr/>
            </a:lvl1pPr>
          </a:lstStyle>
          <a:p>
            <a:pPr>
              <a:defRPr/>
            </a:pPr>
            <a:fld id="{89E023CE-38C8-42ED-82BB-1CF1CDAD3AB4}" type="slidenum">
              <a:rPr lang="sl-SI" altLang="sl-SI"/>
              <a:pPr>
                <a:defRPr/>
              </a:pPr>
              <a:t>‹#›</a:t>
            </a:fld>
            <a:endParaRPr lang="sl-SI" altLang="sl-SI" dirty="0"/>
          </a:p>
        </p:txBody>
      </p:sp>
    </p:spTree>
    <p:extLst>
      <p:ext uri="{BB962C8B-B14F-4D97-AF65-F5344CB8AC3E}">
        <p14:creationId xmlns:p14="http://schemas.microsoft.com/office/powerpoint/2010/main" val="1345364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6" name="Rectangle 6"/>
          <p:cNvSpPr>
            <a:spLocks noGrp="1" noChangeArrowheads="1"/>
          </p:cNvSpPr>
          <p:nvPr>
            <p:ph type="sldNum" sz="quarter" idx="12"/>
          </p:nvPr>
        </p:nvSpPr>
        <p:spPr>
          <a:ln/>
        </p:spPr>
        <p:txBody>
          <a:bodyPr/>
          <a:lstStyle>
            <a:lvl1pPr>
              <a:defRPr/>
            </a:lvl1pPr>
          </a:lstStyle>
          <a:p>
            <a:pPr>
              <a:defRPr/>
            </a:pPr>
            <a:fld id="{8C647011-9C87-42C4-9AD1-3EA9087951D4}" type="slidenum">
              <a:rPr lang="sl-SI" altLang="sl-SI"/>
              <a:pPr>
                <a:defRPr/>
              </a:pPr>
              <a:t>‹#›</a:t>
            </a:fld>
            <a:endParaRPr lang="sl-SI" altLang="sl-SI" dirty="0"/>
          </a:p>
        </p:txBody>
      </p:sp>
    </p:spTree>
    <p:extLst>
      <p:ext uri="{BB962C8B-B14F-4D97-AF65-F5344CB8AC3E}">
        <p14:creationId xmlns:p14="http://schemas.microsoft.com/office/powerpoint/2010/main" val="4196055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839200" y="274639"/>
            <a:ext cx="2743200" cy="5851525"/>
          </a:xfrm>
        </p:spPr>
        <p:txBody>
          <a:bodyPr vert="eaVert"/>
          <a:lstStyle/>
          <a:p>
            <a:r>
              <a:rPr lang="sl-SI" smtClean="0"/>
              <a:t>Uredite slog naslova matrice</a:t>
            </a:r>
            <a:endParaRPr lang="sl-SI"/>
          </a:p>
        </p:txBody>
      </p:sp>
      <p:sp>
        <p:nvSpPr>
          <p:cNvPr id="3" name="Ograda navpičnega besedila 2"/>
          <p:cNvSpPr>
            <a:spLocks noGrp="1"/>
          </p:cNvSpPr>
          <p:nvPr>
            <p:ph type="body" orient="vert" idx="1"/>
          </p:nvPr>
        </p:nvSpPr>
        <p:spPr>
          <a:xfrm>
            <a:off x="609600" y="274639"/>
            <a:ext cx="802640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6" name="Rectangle 6"/>
          <p:cNvSpPr>
            <a:spLocks noGrp="1" noChangeArrowheads="1"/>
          </p:cNvSpPr>
          <p:nvPr>
            <p:ph type="sldNum" sz="quarter" idx="12"/>
          </p:nvPr>
        </p:nvSpPr>
        <p:spPr>
          <a:ln/>
        </p:spPr>
        <p:txBody>
          <a:bodyPr/>
          <a:lstStyle>
            <a:lvl1pPr>
              <a:defRPr/>
            </a:lvl1pPr>
          </a:lstStyle>
          <a:p>
            <a:pPr>
              <a:defRPr/>
            </a:pPr>
            <a:fld id="{9413C351-CEEC-4F03-852C-9FAA8AEC9971}" type="slidenum">
              <a:rPr lang="sl-SI" altLang="sl-SI"/>
              <a:pPr>
                <a:defRPr/>
              </a:pPr>
              <a:t>‹#›</a:t>
            </a:fld>
            <a:endParaRPr lang="sl-SI" altLang="sl-SI" dirty="0"/>
          </a:p>
        </p:txBody>
      </p:sp>
    </p:spTree>
    <p:extLst>
      <p:ext uri="{BB962C8B-B14F-4D97-AF65-F5344CB8AC3E}">
        <p14:creationId xmlns:p14="http://schemas.microsoft.com/office/powerpoint/2010/main" val="1363269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Naslov, besedilo in 2 vsebini">
    <p:spTree>
      <p:nvGrpSpPr>
        <p:cNvPr id="1" name=""/>
        <p:cNvGrpSpPr/>
        <p:nvPr/>
      </p:nvGrpSpPr>
      <p:grpSpPr>
        <a:xfrm>
          <a:off x="0" y="0"/>
          <a:ext cx="0" cy="0"/>
          <a:chOff x="0" y="0"/>
          <a:chExt cx="0" cy="0"/>
        </a:xfrm>
      </p:grpSpPr>
      <p:sp>
        <p:nvSpPr>
          <p:cNvPr id="2" name="Naslov 1"/>
          <p:cNvSpPr>
            <a:spLocks noGrp="1"/>
          </p:cNvSpPr>
          <p:nvPr>
            <p:ph type="title"/>
          </p:nvPr>
        </p:nvSpPr>
        <p:spPr>
          <a:xfrm>
            <a:off x="609600" y="274638"/>
            <a:ext cx="10972800" cy="1143000"/>
          </a:xfrm>
        </p:spPr>
        <p:txBody>
          <a:bodyPr/>
          <a:lstStyle/>
          <a:p>
            <a:r>
              <a:rPr lang="sl-SI" smtClean="0"/>
              <a:t>Uredite slog naslova matrice</a:t>
            </a:r>
            <a:endParaRPr lang="sl-SI"/>
          </a:p>
        </p:txBody>
      </p:sp>
      <p:sp>
        <p:nvSpPr>
          <p:cNvPr id="3" name="Ograda besedila 2"/>
          <p:cNvSpPr>
            <a:spLocks noGrp="1"/>
          </p:cNvSpPr>
          <p:nvPr>
            <p:ph type="body" sz="half" idx="1"/>
          </p:nvPr>
        </p:nvSpPr>
        <p:spPr>
          <a:xfrm>
            <a:off x="609600" y="1600201"/>
            <a:ext cx="5384800" cy="452596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quarter" idx="2"/>
          </p:nvPr>
        </p:nvSpPr>
        <p:spPr>
          <a:xfrm>
            <a:off x="6197600" y="1600200"/>
            <a:ext cx="5384800" cy="21859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vsebine 4"/>
          <p:cNvSpPr>
            <a:spLocks noGrp="1"/>
          </p:cNvSpPr>
          <p:nvPr>
            <p:ph sz="quarter" idx="3"/>
          </p:nvPr>
        </p:nvSpPr>
        <p:spPr>
          <a:xfrm>
            <a:off x="6197600" y="3938589"/>
            <a:ext cx="5384800" cy="2187575"/>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Rectangle 4"/>
          <p:cNvSpPr>
            <a:spLocks noGrp="1" noChangeArrowheads="1"/>
          </p:cNvSpPr>
          <p:nvPr>
            <p:ph type="dt" sz="half" idx="10"/>
          </p:nvPr>
        </p:nvSpPr>
        <p:spPr>
          <a:ln/>
        </p:spPr>
        <p:txBody>
          <a:bodyPr/>
          <a:lstStyle>
            <a:lvl1pPr>
              <a:defRPr/>
            </a:lvl1pPr>
          </a:lstStyle>
          <a:p>
            <a:pPr>
              <a:defRPr/>
            </a:pPr>
            <a:endParaRPr lang="sl-SI" dirty="0"/>
          </a:p>
        </p:txBody>
      </p:sp>
      <p:sp>
        <p:nvSpPr>
          <p:cNvPr id="7"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8" name="Rectangle 6"/>
          <p:cNvSpPr>
            <a:spLocks noGrp="1" noChangeArrowheads="1"/>
          </p:cNvSpPr>
          <p:nvPr>
            <p:ph type="sldNum" sz="quarter" idx="12"/>
          </p:nvPr>
        </p:nvSpPr>
        <p:spPr>
          <a:ln/>
        </p:spPr>
        <p:txBody>
          <a:bodyPr/>
          <a:lstStyle>
            <a:lvl1pPr>
              <a:defRPr/>
            </a:lvl1pPr>
          </a:lstStyle>
          <a:p>
            <a:pPr>
              <a:defRPr/>
            </a:pPr>
            <a:fld id="{EA06E546-9916-4DC7-8215-3E6108AED024}" type="slidenum">
              <a:rPr lang="sl-SI" altLang="sl-SI"/>
              <a:pPr>
                <a:defRPr/>
              </a:pPr>
              <a:t>‹#›</a:t>
            </a:fld>
            <a:endParaRPr lang="sl-SI" altLang="sl-SI" dirty="0"/>
          </a:p>
        </p:txBody>
      </p:sp>
    </p:spTree>
    <p:extLst>
      <p:ext uri="{BB962C8B-B14F-4D97-AF65-F5344CB8AC3E}">
        <p14:creationId xmlns:p14="http://schemas.microsoft.com/office/powerpoint/2010/main" val="2188226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Naslov in tabela">
    <p:spTree>
      <p:nvGrpSpPr>
        <p:cNvPr id="1" name=""/>
        <p:cNvGrpSpPr/>
        <p:nvPr/>
      </p:nvGrpSpPr>
      <p:grpSpPr>
        <a:xfrm>
          <a:off x="0" y="0"/>
          <a:ext cx="0" cy="0"/>
          <a:chOff x="0" y="0"/>
          <a:chExt cx="0" cy="0"/>
        </a:xfrm>
      </p:grpSpPr>
      <p:sp>
        <p:nvSpPr>
          <p:cNvPr id="2" name="Naslov 1"/>
          <p:cNvSpPr>
            <a:spLocks noGrp="1"/>
          </p:cNvSpPr>
          <p:nvPr>
            <p:ph type="title"/>
          </p:nvPr>
        </p:nvSpPr>
        <p:spPr>
          <a:xfrm>
            <a:off x="609600" y="274638"/>
            <a:ext cx="10972800" cy="1143000"/>
          </a:xfrm>
        </p:spPr>
        <p:txBody>
          <a:bodyPr/>
          <a:lstStyle/>
          <a:p>
            <a:r>
              <a:rPr lang="sl-SI" smtClean="0"/>
              <a:t>Uredite slog naslova matrice</a:t>
            </a:r>
            <a:endParaRPr lang="sl-SI"/>
          </a:p>
        </p:txBody>
      </p:sp>
      <p:sp>
        <p:nvSpPr>
          <p:cNvPr id="3" name="Ograda tabele 2"/>
          <p:cNvSpPr>
            <a:spLocks noGrp="1"/>
          </p:cNvSpPr>
          <p:nvPr>
            <p:ph type="tbl" idx="1"/>
          </p:nvPr>
        </p:nvSpPr>
        <p:spPr>
          <a:xfrm>
            <a:off x="609600" y="1600201"/>
            <a:ext cx="10972800" cy="4525963"/>
          </a:xfrm>
        </p:spPr>
        <p:txBody>
          <a:bodyPr/>
          <a:lstStyle/>
          <a:p>
            <a:pPr lvl="0"/>
            <a:endParaRPr lang="sl-SI"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sl-SI"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6" name="Rectangle 6"/>
          <p:cNvSpPr>
            <a:spLocks noGrp="1" noChangeArrowheads="1"/>
          </p:cNvSpPr>
          <p:nvPr>
            <p:ph type="sldNum" sz="quarter" idx="12"/>
          </p:nvPr>
        </p:nvSpPr>
        <p:spPr>
          <a:ln/>
        </p:spPr>
        <p:txBody>
          <a:bodyPr/>
          <a:lstStyle>
            <a:lvl1pPr>
              <a:defRPr/>
            </a:lvl1pPr>
          </a:lstStyle>
          <a:p>
            <a:pPr>
              <a:defRPr/>
            </a:pPr>
            <a:fld id="{E32A67FC-C1CC-45FD-8B98-9573623B42E8}" type="slidenum">
              <a:rPr lang="sl-SI" altLang="sl-SI"/>
              <a:pPr>
                <a:defRPr/>
              </a:pPr>
              <a:t>‹#›</a:t>
            </a:fld>
            <a:endParaRPr lang="sl-SI" altLang="sl-SI" dirty="0"/>
          </a:p>
        </p:txBody>
      </p:sp>
    </p:spTree>
    <p:extLst>
      <p:ext uri="{BB962C8B-B14F-4D97-AF65-F5344CB8AC3E}">
        <p14:creationId xmlns:p14="http://schemas.microsoft.com/office/powerpoint/2010/main" val="790716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Naslov, besedilo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09600" y="274638"/>
            <a:ext cx="10972800" cy="1143000"/>
          </a:xfrm>
        </p:spPr>
        <p:txBody>
          <a:bodyPr/>
          <a:lstStyle/>
          <a:p>
            <a:r>
              <a:rPr lang="sl-SI" smtClean="0"/>
              <a:t>Uredite slog naslova matrice</a:t>
            </a:r>
            <a:endParaRPr lang="sl-SI"/>
          </a:p>
        </p:txBody>
      </p:sp>
      <p:sp>
        <p:nvSpPr>
          <p:cNvPr id="3" name="Ograda besedila 2"/>
          <p:cNvSpPr>
            <a:spLocks noGrp="1"/>
          </p:cNvSpPr>
          <p:nvPr>
            <p:ph type="body" sz="half" idx="1"/>
          </p:nvPr>
        </p:nvSpPr>
        <p:spPr>
          <a:xfrm>
            <a:off x="609600" y="1600201"/>
            <a:ext cx="5384800" cy="452596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6197600" y="1600201"/>
            <a:ext cx="5384800" cy="452596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Rectangle 4"/>
          <p:cNvSpPr>
            <a:spLocks noGrp="1" noChangeArrowheads="1"/>
          </p:cNvSpPr>
          <p:nvPr>
            <p:ph type="dt" sz="half" idx="10"/>
          </p:nvPr>
        </p:nvSpPr>
        <p:spPr>
          <a:ln/>
        </p:spPr>
        <p:txBody>
          <a:bodyPr/>
          <a:lstStyle>
            <a:lvl1pPr>
              <a:defRPr/>
            </a:lvl1pPr>
          </a:lstStyle>
          <a:p>
            <a:pPr>
              <a:defRPr/>
            </a:pPr>
            <a:endParaRPr lang="sl-SI" dirty="0"/>
          </a:p>
        </p:txBody>
      </p:sp>
      <p:sp>
        <p:nvSpPr>
          <p:cNvPr id="6" name="Rectangle 5"/>
          <p:cNvSpPr>
            <a:spLocks noGrp="1" noChangeArrowheads="1"/>
          </p:cNvSpPr>
          <p:nvPr>
            <p:ph type="ftr" sz="quarter" idx="11"/>
          </p:nvPr>
        </p:nvSpPr>
        <p:spPr>
          <a:ln/>
        </p:spPr>
        <p:txBody>
          <a:bodyPr/>
          <a:lstStyle>
            <a:lvl1pPr>
              <a:defRPr/>
            </a:lvl1pPr>
          </a:lstStyle>
          <a:p>
            <a:pPr>
              <a:defRPr/>
            </a:pPr>
            <a:endParaRPr lang="sl-SI" dirty="0"/>
          </a:p>
        </p:txBody>
      </p:sp>
      <p:sp>
        <p:nvSpPr>
          <p:cNvPr id="7" name="Rectangle 6"/>
          <p:cNvSpPr>
            <a:spLocks noGrp="1" noChangeArrowheads="1"/>
          </p:cNvSpPr>
          <p:nvPr>
            <p:ph type="sldNum" sz="quarter" idx="12"/>
          </p:nvPr>
        </p:nvSpPr>
        <p:spPr>
          <a:ln/>
        </p:spPr>
        <p:txBody>
          <a:bodyPr/>
          <a:lstStyle>
            <a:lvl1pPr>
              <a:defRPr/>
            </a:lvl1pPr>
          </a:lstStyle>
          <a:p>
            <a:pPr>
              <a:defRPr/>
            </a:pPr>
            <a:fld id="{2ED27456-F68D-49D2-A969-D3F900B2523D}" type="slidenum">
              <a:rPr lang="sl-SI" altLang="sl-SI"/>
              <a:pPr>
                <a:defRPr/>
              </a:pPr>
              <a:t>‹#›</a:t>
            </a:fld>
            <a:endParaRPr lang="sl-SI" altLang="sl-SI" dirty="0"/>
          </a:p>
        </p:txBody>
      </p:sp>
    </p:spTree>
    <p:extLst>
      <p:ext uri="{BB962C8B-B14F-4D97-AF65-F5344CB8AC3E}">
        <p14:creationId xmlns:p14="http://schemas.microsoft.com/office/powerpoint/2010/main" val="1775755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0C8F2524-B764-4835-AEE2-DDF2D8AB05E1}" type="datetimeFigureOut">
              <a:rPr lang="sl-SI" smtClean="0"/>
              <a:t>12. 02. 2024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366173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0C8F2524-B764-4835-AEE2-DDF2D8AB05E1}" type="datetimeFigureOut">
              <a:rPr lang="sl-SI" smtClean="0"/>
              <a:t>12. 02. 2024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428497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0C8F2524-B764-4835-AEE2-DDF2D8AB05E1}" type="datetimeFigureOut">
              <a:rPr lang="sl-SI" smtClean="0"/>
              <a:t>12. 02. 2024</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767244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0C8F2524-B764-4835-AEE2-DDF2D8AB05E1}" type="datetimeFigureOut">
              <a:rPr lang="sl-SI" smtClean="0"/>
              <a:t>12. 02. 2024</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1160899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bg>
      <p:bgRef idx="1001">
        <a:schemeClr val="bg1"/>
      </p:bgRef>
    </p:bg>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0C8F2524-B764-4835-AEE2-DDF2D8AB05E1}" type="datetimeFigureOut">
              <a:rPr lang="sl-SI" smtClean="0"/>
              <a:t>12. 02. 2024</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19295309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0C8F2524-B764-4835-AEE2-DDF2D8AB05E1}" type="datetimeFigureOut">
              <a:rPr lang="sl-SI" smtClean="0"/>
              <a:t>12. 02. 2024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2871916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0C8F2524-B764-4835-AEE2-DDF2D8AB05E1}" type="datetimeFigureOut">
              <a:rPr lang="sl-SI" smtClean="0"/>
              <a:t>12. 02. 2024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7348E693-66CE-4BD0-92C1-924B85B73B8B}" type="slidenum">
              <a:rPr lang="sl-SI" smtClean="0"/>
              <a:t>‹#›</a:t>
            </a:fld>
            <a:endParaRPr lang="sl-SI"/>
          </a:p>
        </p:txBody>
      </p:sp>
    </p:spTree>
    <p:extLst>
      <p:ext uri="{BB962C8B-B14F-4D97-AF65-F5344CB8AC3E}">
        <p14:creationId xmlns:p14="http://schemas.microsoft.com/office/powerpoint/2010/main" val="99978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w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8F2524-B764-4835-AEE2-DDF2D8AB05E1}" type="datetimeFigureOut">
              <a:rPr lang="sl-SI" smtClean="0"/>
              <a:t>12. 02. 2024</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48E693-66CE-4BD0-92C1-924B85B73B8B}" type="slidenum">
              <a:rPr lang="sl-SI" smtClean="0"/>
              <a:t>‹#›</a:t>
            </a:fld>
            <a:endParaRPr lang="sl-SI"/>
          </a:p>
        </p:txBody>
      </p:sp>
    </p:spTree>
    <p:extLst>
      <p:ext uri="{BB962C8B-B14F-4D97-AF65-F5344CB8AC3E}">
        <p14:creationId xmlns:p14="http://schemas.microsoft.com/office/powerpoint/2010/main" val="26820733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D9D9D9"/>
            </a:gs>
            <a:gs pos="87000">
              <a:srgbClr val="FFFFFF"/>
            </a:gs>
            <a:gs pos="93747">
              <a:srgbClr val="339933"/>
            </a:gs>
            <a:gs pos="100000">
              <a:srgbClr val="99CC00"/>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l-SI" altLang="sl-SI" smtClean="0"/>
              <a:t>Kliknite, če želite urediti slog naslova matrice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ltLang="sl-SI" smtClean="0"/>
              <a:t>Kliknite, če želite urediti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sl-SI"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sl-SI" dirty="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B8DDAD85-7212-4503-BAD6-BA0E09708798}" type="slidenum">
              <a:rPr lang="sl-SI" altLang="sl-SI"/>
              <a:pPr>
                <a:defRPr/>
              </a:pPr>
              <a:t>‹#›</a:t>
            </a:fld>
            <a:endParaRPr lang="sl-SI" altLang="sl-SI" dirty="0"/>
          </a:p>
        </p:txBody>
      </p:sp>
      <p:sp>
        <p:nvSpPr>
          <p:cNvPr id="1032" name="TextBox 7"/>
          <p:cNvSpPr txBox="1">
            <a:spLocks noChangeArrowheads="1"/>
          </p:cNvSpPr>
          <p:nvPr userDrawn="1"/>
        </p:nvSpPr>
        <p:spPr bwMode="auto">
          <a:xfrm>
            <a:off x="912285" y="333376"/>
            <a:ext cx="2171700" cy="307975"/>
          </a:xfrm>
          <a:prstGeom prst="rect">
            <a:avLst/>
          </a:prstGeom>
          <a:noFill/>
          <a:ln>
            <a:noFill/>
          </a:ln>
          <a:extLst/>
        </p:spPr>
        <p:txBody>
          <a:bodyPr lIns="0" tIns="0" rIns="0" bIns="0">
            <a:spAutoFit/>
          </a:bodyP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lnSpc>
                <a:spcPts val="838"/>
              </a:lnSpc>
              <a:defRPr/>
            </a:pPr>
            <a:r>
              <a:rPr lang="en-US" sz="700" dirty="0" smtClean="0">
                <a:solidFill>
                  <a:schemeClr val="tx2"/>
                </a:solidFill>
                <a:latin typeface="Republika" pitchFamily="2" charset="-18"/>
                <a:cs typeface="Arial" charset="0"/>
              </a:rPr>
              <a:t>REPUBLIKA SLOVENIJA</a:t>
            </a:r>
          </a:p>
          <a:p>
            <a:pPr eaLnBrk="1" hangingPunct="1">
              <a:lnSpc>
                <a:spcPts val="838"/>
              </a:lnSpc>
              <a:defRPr/>
            </a:pPr>
            <a:r>
              <a:rPr lang="sl-SI" sz="700" b="1" dirty="0" smtClean="0">
                <a:solidFill>
                  <a:schemeClr val="tx2"/>
                </a:solidFill>
                <a:latin typeface="Republika" pitchFamily="2" charset="-18"/>
                <a:cs typeface="Arial" charset="0"/>
              </a:rPr>
              <a:t>MINISTRSTVO ZA KMETIJSTVO, GOZDARSTVO IN PREHRANO</a:t>
            </a:r>
          </a:p>
        </p:txBody>
      </p:sp>
      <p:pic>
        <p:nvPicPr>
          <p:cNvPr id="2056" name="Picture 8" descr="grb moder za 10 pt.wmf"/>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431800" y="260351"/>
            <a:ext cx="222251"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956691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hyperlink" Target="https://spletni2.furs.gov.si/FFS/REGSR/FFS_sezn.asp?L=1&amp;S=20&amp;top=1" TargetMode="External"/><Relationship Id="rId4" Type="http://schemas.openxmlformats.org/officeDocument/2006/relationships/hyperlink" Target="https://www.gov.si/teme/bioticno-varstvo-rastli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www.pisrs.si/Pis.web/pregledPredpisa?id=PRAV11530" TargetMode="External"/><Relationship Id="rId9"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fif"/></Relationships>
</file>

<file path=ppt/slides/_rels/slide18.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f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Naslov 1"/>
          <p:cNvSpPr>
            <a:spLocks noGrp="1"/>
          </p:cNvSpPr>
          <p:nvPr>
            <p:ph type="ctrTitle"/>
          </p:nvPr>
        </p:nvSpPr>
        <p:spPr>
          <a:xfrm>
            <a:off x="6598610" y="1726161"/>
            <a:ext cx="5502766" cy="1595537"/>
          </a:xfrm>
        </p:spPr>
        <p:txBody>
          <a:bodyPr>
            <a:noAutofit/>
          </a:bodyPr>
          <a:lstStyle/>
          <a:p>
            <a:r>
              <a:rPr lang="sl-SI" sz="4400" b="1" dirty="0" smtClean="0">
                <a:solidFill>
                  <a:schemeClr val="accent6">
                    <a:lumMod val="75000"/>
                  </a:schemeClr>
                </a:solidFill>
                <a:latin typeface="Arial" panose="020B0604020202020204" pitchFamily="34" charset="0"/>
                <a:cs typeface="Arial" panose="020B0604020202020204" pitchFamily="34" charset="0"/>
              </a:rPr>
              <a:t>BIOTIČNO VARSTVO RASTLIN</a:t>
            </a:r>
            <a:endParaRPr lang="sl-SI" sz="4400" b="1" dirty="0">
              <a:solidFill>
                <a:schemeClr val="accent6">
                  <a:lumMod val="75000"/>
                </a:schemeClr>
              </a:solidFill>
              <a:latin typeface="Arial" panose="020B0604020202020204" pitchFamily="34" charset="0"/>
              <a:cs typeface="Arial" panose="020B0604020202020204" pitchFamily="34" charset="0"/>
            </a:endParaRPr>
          </a:p>
        </p:txBody>
      </p:sp>
      <p:sp>
        <p:nvSpPr>
          <p:cNvPr id="2" name="PoljeZBesedilom 1"/>
          <p:cNvSpPr txBox="1"/>
          <p:nvPr/>
        </p:nvSpPr>
        <p:spPr>
          <a:xfrm>
            <a:off x="8304244" y="4198777"/>
            <a:ext cx="3265714" cy="784830"/>
          </a:xfrm>
          <a:prstGeom prst="rect">
            <a:avLst/>
          </a:prstGeom>
          <a:noFill/>
        </p:spPr>
        <p:txBody>
          <a:bodyPr wrap="square" rtlCol="0">
            <a:spAutoFit/>
          </a:bodyPr>
          <a:lstStyle/>
          <a:p>
            <a:pPr algn="r">
              <a:lnSpc>
                <a:spcPct val="150000"/>
              </a:lnSpc>
            </a:pPr>
            <a:r>
              <a:rPr lang="sl-SI" dirty="0" smtClean="0">
                <a:latin typeface="Arial" panose="020B0604020202020204" pitchFamily="34" charset="0"/>
                <a:cs typeface="Arial" panose="020B0604020202020204" pitchFamily="34" charset="0"/>
              </a:rPr>
              <a:t>mag. Jana Paulin, MKGP</a:t>
            </a:r>
          </a:p>
          <a:p>
            <a:pPr algn="r">
              <a:lnSpc>
                <a:spcPct val="150000"/>
              </a:lnSpc>
            </a:pPr>
            <a:r>
              <a:rPr lang="sl-SI" sz="1200" dirty="0" smtClean="0">
                <a:latin typeface="Arial" panose="020B0604020202020204" pitchFamily="34" charset="0"/>
                <a:cs typeface="Arial" panose="020B0604020202020204" pitchFamily="34" charset="0"/>
              </a:rPr>
              <a:t>jana.paulin@gov.si</a:t>
            </a:r>
            <a:endParaRPr lang="sl-SI" sz="1200" dirty="0">
              <a:latin typeface="Arial" panose="020B0604020202020204" pitchFamily="34" charset="0"/>
              <a:cs typeface="Arial" panose="020B0604020202020204" pitchFamily="34" charset="0"/>
            </a:endParaRPr>
          </a:p>
        </p:txBody>
      </p:sp>
      <p:sp>
        <p:nvSpPr>
          <p:cNvPr id="6" name="PoljeZBesedilom 5"/>
          <p:cNvSpPr txBox="1"/>
          <p:nvPr/>
        </p:nvSpPr>
        <p:spPr>
          <a:xfrm>
            <a:off x="9476509" y="5532391"/>
            <a:ext cx="2093449" cy="584775"/>
          </a:xfrm>
          <a:prstGeom prst="rect">
            <a:avLst/>
          </a:prstGeom>
          <a:noFill/>
        </p:spPr>
        <p:txBody>
          <a:bodyPr wrap="square" rtlCol="0">
            <a:spAutoFit/>
          </a:bodyPr>
          <a:lstStyle/>
          <a:p>
            <a:pPr algn="r"/>
            <a:r>
              <a:rPr lang="sl-SI" sz="1600" dirty="0" smtClean="0">
                <a:latin typeface="Arial" panose="020B0604020202020204" pitchFamily="34" charset="0"/>
                <a:cs typeface="Arial" panose="020B0604020202020204" pitchFamily="34" charset="0"/>
              </a:rPr>
              <a:t>Usposabljanje JSKS, 30. 1. 2024</a:t>
            </a:r>
            <a:endParaRPr lang="sl-S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02711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710" y="225166"/>
            <a:ext cx="10515600" cy="801202"/>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Intervencija BVR</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graphicFrame>
        <p:nvGraphicFramePr>
          <p:cNvPr id="5" name="Diagram 4"/>
          <p:cNvGraphicFramePr/>
          <p:nvPr>
            <p:extLst>
              <p:ext uri="{D42A27DB-BD31-4B8C-83A1-F6EECF244321}">
                <p14:modId xmlns:p14="http://schemas.microsoft.com/office/powerpoint/2010/main" val="1543763642"/>
              </p:ext>
            </p:extLst>
          </p:nvPr>
        </p:nvGraphicFramePr>
        <p:xfrm>
          <a:off x="1311847" y="74256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oljeZBesedilom 6"/>
          <p:cNvSpPr txBox="1"/>
          <p:nvPr/>
        </p:nvSpPr>
        <p:spPr>
          <a:xfrm rot="17803107">
            <a:off x="1970460" y="3810895"/>
            <a:ext cx="3514378" cy="1077218"/>
          </a:xfrm>
          <a:prstGeom prst="rect">
            <a:avLst/>
          </a:prstGeom>
          <a:noFill/>
        </p:spPr>
        <p:txBody>
          <a:bodyPr wrap="square" rtlCol="0">
            <a:spAutoFit/>
          </a:bodyPr>
          <a:lstStyle/>
          <a:p>
            <a:r>
              <a:rPr lang="sl-SI" sz="3200" b="1" dirty="0" smtClean="0">
                <a:latin typeface="Arial" panose="020B0604020202020204" pitchFamily="34" charset="0"/>
                <a:cs typeface="Arial" panose="020B0604020202020204" pitchFamily="34" charset="0"/>
              </a:rPr>
              <a:t>Pogoji upravičenosti</a:t>
            </a:r>
            <a:endParaRPr lang="sl-SI"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399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344378" y="791397"/>
            <a:ext cx="5636544" cy="769441"/>
          </a:xfrm>
          <a:prstGeom prst="rect">
            <a:avLst/>
          </a:prstGeom>
          <a:ln>
            <a:solidFill>
              <a:schemeClr val="tx1"/>
            </a:solidFill>
          </a:ln>
        </p:spPr>
        <p:txBody>
          <a:bodyPr wrap="square">
            <a:spAutoFit/>
          </a:bodyPr>
          <a:lstStyle/>
          <a:p>
            <a:pPr marL="342900" lvl="0" indent="-342900">
              <a:buFont typeface="Arial" panose="020B0604020202020204" pitchFamily="34" charset="0"/>
              <a:buChar char="•"/>
            </a:pPr>
            <a:r>
              <a:rPr lang="sl-SI" sz="2200" dirty="0" smtClean="0">
                <a:latin typeface="Arial" panose="020B0604020202020204" pitchFamily="34" charset="0"/>
                <a:cs typeface="Arial" panose="020B0604020202020204" pitchFamily="34" charset="0"/>
              </a:rPr>
              <a:t>KMG mora imeti najmanj </a:t>
            </a:r>
            <a:r>
              <a:rPr lang="sl-SI" sz="2200" dirty="0">
                <a:latin typeface="Arial" panose="020B0604020202020204" pitchFamily="34" charset="0"/>
                <a:cs typeface="Arial" panose="020B0604020202020204" pitchFamily="34" charset="0"/>
              </a:rPr>
              <a:t>1 ha kmetijskih </a:t>
            </a:r>
            <a:r>
              <a:rPr lang="sl-SI" sz="2200" dirty="0" smtClean="0">
                <a:latin typeface="Arial" panose="020B0604020202020204" pitchFamily="34" charset="0"/>
                <a:cs typeface="Arial" panose="020B0604020202020204" pitchFamily="34" charset="0"/>
              </a:rPr>
              <a:t>površin. </a:t>
            </a:r>
            <a:endParaRPr lang="sl-SI" sz="2200" dirty="0">
              <a:latin typeface="Arial" panose="020B0604020202020204" pitchFamily="34" charset="0"/>
              <a:cs typeface="Arial" panose="020B0604020202020204" pitchFamily="34" charset="0"/>
            </a:endParaRPr>
          </a:p>
        </p:txBody>
      </p:sp>
      <p:sp>
        <p:nvSpPr>
          <p:cNvPr id="19" name="PoljeZBesedilom 18"/>
          <p:cNvSpPr txBox="1"/>
          <p:nvPr/>
        </p:nvSpPr>
        <p:spPr>
          <a:xfrm>
            <a:off x="342396" y="360510"/>
            <a:ext cx="5652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Vstopni pogoj – 1 ha</a:t>
            </a:r>
            <a:endParaRPr lang="sl-SI" sz="2200" b="1" dirty="0">
              <a:latin typeface="Arial" panose="020B0604020202020204" pitchFamily="34" charset="0"/>
              <a:cs typeface="Arial" panose="020B0604020202020204" pitchFamily="34" charset="0"/>
            </a:endParaRPr>
          </a:p>
        </p:txBody>
      </p:sp>
      <p:sp>
        <p:nvSpPr>
          <p:cNvPr id="22" name="PoljeZBesedilom 21"/>
          <p:cNvSpPr txBox="1"/>
          <p:nvPr/>
        </p:nvSpPr>
        <p:spPr>
          <a:xfrm>
            <a:off x="339853" y="1636667"/>
            <a:ext cx="56504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Predhodno usposabljanje</a:t>
            </a:r>
            <a:endParaRPr lang="sl-SI" sz="2200" b="1" dirty="0">
              <a:latin typeface="Arial" panose="020B0604020202020204" pitchFamily="34" charset="0"/>
              <a:cs typeface="Arial" panose="020B0604020202020204" pitchFamily="34" charset="0"/>
            </a:endParaRPr>
          </a:p>
        </p:txBody>
      </p:sp>
      <p:sp>
        <p:nvSpPr>
          <p:cNvPr id="23" name="Pravokotnik 22"/>
          <p:cNvSpPr/>
          <p:nvPr/>
        </p:nvSpPr>
        <p:spPr>
          <a:xfrm>
            <a:off x="342398" y="2068636"/>
            <a:ext cx="5616000" cy="2539157"/>
          </a:xfrm>
          <a:prstGeom prst="rect">
            <a:avLst/>
          </a:prstGeom>
          <a:ln>
            <a:solidFill>
              <a:schemeClr val="tx1"/>
            </a:solidFill>
          </a:ln>
        </p:spPr>
        <p:txBody>
          <a:bodyPr wrap="square">
            <a:spAutoFit/>
          </a:bodyPr>
          <a:lstStyle/>
          <a:p>
            <a:pPr marL="342900" lvl="0" indent="-342900">
              <a:spcBef>
                <a:spcPts val="600"/>
              </a:spcBef>
              <a:buFont typeface="Arial" panose="020B0604020202020204" pitchFamily="34" charset="0"/>
              <a:buChar char="•"/>
            </a:pPr>
            <a:r>
              <a:rPr lang="sl-SI" sz="2200" dirty="0">
                <a:latin typeface="Arial" panose="020B0604020202020204" pitchFamily="34" charset="0"/>
                <a:cs typeface="Arial" panose="020B0604020202020204" pitchFamily="34" charset="0"/>
              </a:rPr>
              <a:t>4</a:t>
            </a:r>
            <a:r>
              <a:rPr lang="sl-SI" sz="2200" dirty="0" smtClean="0">
                <a:latin typeface="Arial" panose="020B0604020202020204" pitchFamily="34" charset="0"/>
                <a:cs typeface="Arial" panose="020B0604020202020204" pitchFamily="34" charset="0"/>
              </a:rPr>
              <a:t> ure letno (predvidoma najpozneje do 20. 12. tekočega leta).</a:t>
            </a:r>
          </a:p>
          <a:p>
            <a:pPr marL="342900" indent="-342900">
              <a:spcBef>
                <a:spcPts val="600"/>
              </a:spcBef>
              <a:buFont typeface="Arial" panose="020B0604020202020204" pitchFamily="34" charset="0"/>
              <a:buChar char="•"/>
            </a:pPr>
            <a:r>
              <a:rPr lang="sl-SI" sz="2200" dirty="0" smtClean="0">
                <a:latin typeface="Arial" panose="020B0604020202020204" pitchFamily="34" charset="0"/>
                <a:cs typeface="Arial" panose="020B0604020202020204" pitchFamily="34" charset="0"/>
              </a:rPr>
              <a:t>Pri prenosu obveznosti intervencije BVR na drugo KMG mora prevzemnik opraviti program predhodnega usposabljanja ne glede na to, če je prenosnik ta program usposabljanja že opravil.</a:t>
            </a:r>
            <a:endParaRPr lang="sl-SI" sz="2200" dirty="0">
              <a:latin typeface="Arial" panose="020B0604020202020204" pitchFamily="34" charset="0"/>
              <a:cs typeface="Arial" panose="020B0604020202020204" pitchFamily="34" charset="0"/>
            </a:endParaRPr>
          </a:p>
        </p:txBody>
      </p:sp>
      <p:sp>
        <p:nvSpPr>
          <p:cNvPr id="9" name="PoljeZBesedilom 8"/>
          <p:cNvSpPr txBox="1"/>
          <p:nvPr/>
        </p:nvSpPr>
        <p:spPr>
          <a:xfrm>
            <a:off x="6276666" y="360509"/>
            <a:ext cx="5657187"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Svetovanje</a:t>
            </a:r>
            <a:endParaRPr lang="sl-SI" sz="2200" b="1" dirty="0">
              <a:latin typeface="Arial" panose="020B0604020202020204" pitchFamily="34" charset="0"/>
              <a:cs typeface="Arial" panose="020B0604020202020204" pitchFamily="34" charset="0"/>
            </a:endParaRPr>
          </a:p>
        </p:txBody>
      </p:sp>
      <p:sp>
        <p:nvSpPr>
          <p:cNvPr id="10" name="Pravokotnik 9"/>
          <p:cNvSpPr/>
          <p:nvPr/>
        </p:nvSpPr>
        <p:spPr>
          <a:xfrm>
            <a:off x="6276666" y="791395"/>
            <a:ext cx="5655206" cy="3811300"/>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sz="2000" dirty="0">
                <a:latin typeface="Arial" panose="020B0604020202020204" pitchFamily="34" charset="0"/>
                <a:cs typeface="Arial" panose="020B0604020202020204" pitchFamily="34" charset="0"/>
              </a:rPr>
              <a:t>Najmanj enkrat v prvih dveh letih trajanja obveznosti.</a:t>
            </a:r>
          </a:p>
          <a:p>
            <a:pPr marL="342900" indent="-342900">
              <a:spcBef>
                <a:spcPts val="1000"/>
              </a:spcBef>
              <a:buFont typeface="Arial" panose="020B0604020202020204" pitchFamily="34" charset="0"/>
              <a:buChar char="•"/>
            </a:pPr>
            <a:r>
              <a:rPr lang="sl-SI" sz="2000" dirty="0">
                <a:latin typeface="Arial" panose="020B0604020202020204" pitchFamily="34" charset="0"/>
                <a:cs typeface="Arial" panose="020B0604020202020204" pitchFamily="34" charset="0"/>
              </a:rPr>
              <a:t>Pri prenosu obveznosti intervencije BVR na drugo KMG mora prevzemnik v preostalem času trajanja obveznosti uporabiti storitev svetovanja ne glede na to, če je prenosnik to storitev že uporabil.</a:t>
            </a:r>
          </a:p>
          <a:p>
            <a:pPr marL="342900" indent="-342900">
              <a:spcBef>
                <a:spcPts val="1000"/>
              </a:spcBef>
              <a:buFont typeface="Arial" panose="020B0604020202020204" pitchFamily="34" charset="0"/>
              <a:buChar char="•"/>
            </a:pPr>
            <a:r>
              <a:rPr lang="sl-SI" sz="2000" dirty="0" smtClean="0">
                <a:latin typeface="Arial" panose="020B0604020202020204" pitchFamily="34" charset="0"/>
                <a:cs typeface="Arial" panose="020B0604020202020204" pitchFamily="34" charset="0"/>
              </a:rPr>
              <a:t>Če se prenos obveznosti intervencije BVR izvede po prvem letu trajanja obveznosti, prenosniku storitve svetovanja ni treba uporabiti.</a:t>
            </a:r>
          </a:p>
        </p:txBody>
      </p:sp>
      <p:sp>
        <p:nvSpPr>
          <p:cNvPr id="4" name="PoljeZBesedilom 3"/>
          <p:cNvSpPr txBox="1"/>
          <p:nvPr/>
        </p:nvSpPr>
        <p:spPr>
          <a:xfrm>
            <a:off x="339854" y="5413057"/>
            <a:ext cx="11592018" cy="1323439"/>
          </a:xfrm>
          <a:prstGeom prst="rect">
            <a:avLst/>
          </a:prstGeom>
          <a:solidFill>
            <a:schemeClr val="bg1"/>
          </a:solidFill>
          <a:ln>
            <a:solidFill>
              <a:schemeClr val="tx1"/>
            </a:solidFill>
          </a:ln>
        </p:spPr>
        <p:txBody>
          <a:bodyPr wrap="square" rtlCol="0">
            <a:spAutoFit/>
          </a:bodyPr>
          <a:lstStyle/>
          <a:p>
            <a:r>
              <a:rPr lang="sl-SI" sz="2000" b="1" dirty="0" smtClean="0">
                <a:latin typeface="Arial" panose="020B0604020202020204" pitchFamily="34" charset="0"/>
                <a:cs typeface="Arial" panose="020B0604020202020204" pitchFamily="34" charset="0"/>
              </a:rPr>
              <a:t>PRIMER:</a:t>
            </a:r>
            <a:r>
              <a:rPr lang="sl-SI" sz="2000" dirty="0" smtClean="0">
                <a:latin typeface="Arial" panose="020B0604020202020204" pitchFamily="34" charset="0"/>
                <a:cs typeface="Arial" panose="020B0604020202020204" pitchFamily="34" charset="0"/>
              </a:rPr>
              <a:t> Nosilec KMG 1 je v intervencijo BVR vstopil v letu 2023 in v tem letu tudi opravil obvezno predhodno usposabljanje, uporabil pa je tudi storitev svetovanja. V letu 2024 se odloči, da bo obveznost prenesel na KMG 2. V tem primeru mora nosilec KMG 2 (= prevzemnik) opraviti obvezno usposabljanje in tudi uporabiti storitev svetovanja.</a:t>
            </a:r>
            <a:endParaRPr lang="sl-SI" sz="2000" dirty="0">
              <a:latin typeface="Arial" panose="020B0604020202020204" pitchFamily="34" charset="0"/>
              <a:cs typeface="Arial" panose="020B0604020202020204" pitchFamily="34" charset="0"/>
            </a:endParaRPr>
          </a:p>
        </p:txBody>
      </p:sp>
      <p:sp>
        <p:nvSpPr>
          <p:cNvPr id="2" name="Pravokotnik 1"/>
          <p:cNvSpPr/>
          <p:nvPr/>
        </p:nvSpPr>
        <p:spPr>
          <a:xfrm>
            <a:off x="339852" y="4693958"/>
            <a:ext cx="11592019" cy="646331"/>
          </a:xfrm>
          <a:prstGeom prst="rect">
            <a:avLst/>
          </a:prstGeom>
          <a:solidFill>
            <a:srgbClr val="F7E457"/>
          </a:solidFill>
          <a:ln>
            <a:solidFill>
              <a:schemeClr val="tx1"/>
            </a:solidFill>
          </a:ln>
        </p:spPr>
        <p:txBody>
          <a:bodyPr wrap="square">
            <a:spAutoFit/>
          </a:bodyPr>
          <a:lstStyle/>
          <a:p>
            <a:pPr lvl="0">
              <a:spcBef>
                <a:spcPts val="600"/>
              </a:spcBef>
            </a:pPr>
            <a:r>
              <a:rPr lang="sl-SI" b="1" dirty="0" smtClean="0">
                <a:solidFill>
                  <a:srgbClr val="FF0000"/>
                </a:solidFill>
                <a:latin typeface="Arial" panose="020B0604020202020204" pitchFamily="34" charset="0"/>
                <a:cs typeface="Arial" panose="020B0604020202020204" pitchFamily="34" charset="0"/>
              </a:rPr>
              <a:t>Predlog spremembe: </a:t>
            </a:r>
            <a:r>
              <a:rPr lang="sl-SI" b="1" dirty="0" smtClean="0">
                <a:latin typeface="Arial" panose="020B0604020202020204" pitchFamily="34" charset="0"/>
                <a:cs typeface="Arial" panose="020B0604020202020204" pitchFamily="34" charset="0"/>
              </a:rPr>
              <a:t>usposabljanje izvede Javna služba zdravstvenega varstva rastlin (ne izvede se v okviru intervencije Izmenjava znanja in prenos informacij ter usposabljanje svetovalcev).</a:t>
            </a:r>
            <a:endParaRPr lang="sl-SI" b="1" dirty="0">
              <a:latin typeface="Arial" panose="020B0604020202020204" pitchFamily="34" charset="0"/>
              <a:cs typeface="Arial" panose="020B0604020202020204" pitchFamily="34" charset="0"/>
            </a:endParaRPr>
          </a:p>
        </p:txBody>
      </p:sp>
      <p:sp>
        <p:nvSpPr>
          <p:cNvPr id="3" name="PoljeZBesedilom 2"/>
          <p:cNvSpPr txBox="1"/>
          <p:nvPr/>
        </p:nvSpPr>
        <p:spPr>
          <a:xfrm>
            <a:off x="8529055" y="1285947"/>
            <a:ext cx="3312000" cy="307777"/>
          </a:xfrm>
          <a:prstGeom prst="rect">
            <a:avLst/>
          </a:prstGeom>
          <a:solidFill>
            <a:srgbClr val="FFFF00"/>
          </a:solidFill>
          <a:ln>
            <a:solidFill>
              <a:schemeClr val="tx1"/>
            </a:solidFill>
          </a:ln>
        </p:spPr>
        <p:txBody>
          <a:bodyPr wrap="square" rtlCol="0">
            <a:spAutoFit/>
          </a:bodyPr>
          <a:lstStyle/>
          <a:p>
            <a:pPr algn="ctr"/>
            <a:r>
              <a:rPr lang="sl-SI" sz="1400" b="1" dirty="0" smtClean="0">
                <a:solidFill>
                  <a:srgbClr val="FF0000"/>
                </a:solidFill>
                <a:latin typeface="Arial" panose="020B0604020202020204" pitchFamily="34" charset="0"/>
                <a:cs typeface="Arial" panose="020B0604020202020204" pitchFamily="34" charset="0"/>
              </a:rPr>
              <a:t>Predlog spremembe:</a:t>
            </a:r>
            <a:r>
              <a:rPr lang="sl-SI" sz="1400" dirty="0" smtClean="0">
                <a:latin typeface="Arial" panose="020B0604020202020204" pitchFamily="34" charset="0"/>
                <a:cs typeface="Arial" panose="020B0604020202020204" pitchFamily="34" charset="0"/>
              </a:rPr>
              <a:t> v prvih treh letih!</a:t>
            </a:r>
            <a:endParaRPr lang="sl-SI" sz="1400" dirty="0">
              <a:latin typeface="Arial" panose="020B0604020202020204" pitchFamily="34" charset="0"/>
              <a:cs typeface="Arial" panose="020B0604020202020204" pitchFamily="34" charset="0"/>
            </a:endParaRPr>
          </a:p>
        </p:txBody>
      </p:sp>
      <p:sp>
        <p:nvSpPr>
          <p:cNvPr id="6" name="Levo ukrivljena puščica 5"/>
          <p:cNvSpPr/>
          <p:nvPr/>
        </p:nvSpPr>
        <p:spPr>
          <a:xfrm rot="11098831">
            <a:off x="8357073" y="1118713"/>
            <a:ext cx="252000" cy="432000"/>
          </a:xfrm>
          <a:prstGeom prst="curvedLeftArrow">
            <a:avLst/>
          </a:prstGeom>
          <a:solidFill>
            <a:srgbClr val="84BD27"/>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spTree>
    <p:extLst>
      <p:ext uri="{BB962C8B-B14F-4D97-AF65-F5344CB8AC3E}">
        <p14:creationId xmlns:p14="http://schemas.microsoft.com/office/powerpoint/2010/main" val="25160639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lika 12"/>
          <p:cNvPicPr>
            <a:picLocks noChangeAspect="1"/>
          </p:cNvPicPr>
          <p:nvPr/>
        </p:nvPicPr>
        <p:blipFill rotWithShape="1">
          <a:blip r:embed="rId3"/>
          <a:srcRect l="-2" t="11640" r="50700" b="5409"/>
          <a:stretch/>
        </p:blipFill>
        <p:spPr bwMode="auto">
          <a:xfrm>
            <a:off x="6999173" y="132908"/>
            <a:ext cx="5128057" cy="5392489"/>
          </a:xfrm>
          <a:prstGeom prst="rect">
            <a:avLst/>
          </a:prstGeom>
          <a:ln>
            <a:noFill/>
          </a:ln>
          <a:extLst>
            <a:ext uri="{53640926-AAD7-44D8-BBD7-CCE9431645EC}">
              <a14:shadowObscured xmlns:a14="http://schemas.microsoft.com/office/drawing/2010/main"/>
            </a:ext>
          </a:extLst>
        </p:spPr>
      </p:pic>
      <p:sp>
        <p:nvSpPr>
          <p:cNvPr id="20" name="PoljeZBesedilom 19"/>
          <p:cNvSpPr txBox="1"/>
          <p:nvPr/>
        </p:nvSpPr>
        <p:spPr>
          <a:xfrm>
            <a:off x="153466" y="132909"/>
            <a:ext cx="6585780" cy="430887"/>
          </a:xfrm>
          <a:prstGeom prst="rect">
            <a:avLst/>
          </a:prstGeom>
          <a:solidFill>
            <a:srgbClr val="84BD27"/>
          </a:solidFill>
        </p:spPr>
        <p:txBody>
          <a:bodyPr wrap="square" rtlCol="0">
            <a:spAutoFit/>
          </a:bodyPr>
          <a:lstStyle/>
          <a:p>
            <a:pPr lvl="0"/>
            <a:r>
              <a:rPr lang="sl-SI" sz="2200" b="1" dirty="0">
                <a:latin typeface="Arial" panose="020B0604020202020204" pitchFamily="34" charset="0"/>
                <a:ea typeface="Calibri" panose="020F0502020204030204" pitchFamily="34" charset="0"/>
              </a:rPr>
              <a:t>Program zatiranja bolezni in škod. </a:t>
            </a:r>
            <a:r>
              <a:rPr lang="sl-SI" sz="2200" b="1" dirty="0" smtClean="0">
                <a:latin typeface="Arial" panose="020B0604020202020204" pitchFamily="34" charset="0"/>
                <a:ea typeface="Calibri" panose="020F0502020204030204" pitchFamily="34" charset="0"/>
              </a:rPr>
              <a:t>organizmov</a:t>
            </a:r>
            <a:endParaRPr lang="sl-SI" sz="2200" b="1" dirty="0">
              <a:latin typeface="Arial" panose="020B0604020202020204" pitchFamily="34" charset="0"/>
              <a:cs typeface="Arial" panose="020B0604020202020204" pitchFamily="34" charset="0"/>
            </a:endParaRPr>
          </a:p>
        </p:txBody>
      </p:sp>
      <p:sp>
        <p:nvSpPr>
          <p:cNvPr id="21" name="Pravokotnik 20"/>
          <p:cNvSpPr/>
          <p:nvPr/>
        </p:nvSpPr>
        <p:spPr>
          <a:xfrm>
            <a:off x="153466" y="556459"/>
            <a:ext cx="6562514" cy="1631216"/>
          </a:xfrm>
          <a:prstGeom prst="rect">
            <a:avLst/>
          </a:prstGeom>
          <a:ln>
            <a:solidFill>
              <a:schemeClr val="tx1"/>
            </a:solidFill>
          </a:ln>
        </p:spPr>
        <p:txBody>
          <a:bodyPr wrap="square">
            <a:spAutoFit/>
          </a:bodyPr>
          <a:lstStyle/>
          <a:p>
            <a:pPr lvl="0"/>
            <a:r>
              <a:rPr lang="sl-SI" sz="2000" dirty="0" smtClean="0">
                <a:latin typeface="Arial" panose="020B0604020202020204" pitchFamily="34" charset="0"/>
                <a:cs typeface="Arial" panose="020B0604020202020204" pitchFamily="34" charset="0"/>
              </a:rPr>
              <a:t>Izdela se na </a:t>
            </a:r>
            <a:r>
              <a:rPr lang="sl-SI" sz="2000" dirty="0">
                <a:latin typeface="Arial" panose="020B0604020202020204" pitchFamily="34" charset="0"/>
                <a:cs typeface="Arial" panose="020B0604020202020204" pitchFamily="34" charset="0"/>
              </a:rPr>
              <a:t>podlagi seznamov FFS na osnovi mikroorganizmov </a:t>
            </a:r>
            <a:r>
              <a:rPr lang="sl-SI" sz="2000" dirty="0" smtClean="0">
                <a:latin typeface="Arial" panose="020B0604020202020204" pitchFamily="34" charset="0"/>
                <a:cs typeface="Arial" panose="020B0604020202020204" pitchFamily="34" charset="0"/>
              </a:rPr>
              <a:t>(glive, bakterije, virusi) in </a:t>
            </a:r>
            <a:r>
              <a:rPr lang="sl-SI" sz="2000" dirty="0">
                <a:latin typeface="Arial" panose="020B0604020202020204" pitchFamily="34" charset="0"/>
                <a:cs typeface="Arial" panose="020B0604020202020204" pitchFamily="34" charset="0"/>
              </a:rPr>
              <a:t>komercialnih pripravkov za biotično varstvo rastlin, ki ga </a:t>
            </a:r>
            <a:r>
              <a:rPr lang="sl-SI" sz="2000" dirty="0" smtClean="0">
                <a:latin typeface="Arial" panose="020B0604020202020204" pitchFamily="34" charset="0"/>
                <a:cs typeface="Arial" panose="020B0604020202020204" pitchFamily="34" charset="0"/>
              </a:rPr>
              <a:t>predhodno </a:t>
            </a:r>
            <a:r>
              <a:rPr lang="sl-SI" sz="2000" dirty="0">
                <a:latin typeface="Arial" panose="020B0604020202020204" pitchFamily="34" charset="0"/>
                <a:cs typeface="Arial" panose="020B0604020202020204" pitchFamily="34" charset="0"/>
              </a:rPr>
              <a:t>potrdi Javna služba zdravstvenega varstva </a:t>
            </a:r>
            <a:r>
              <a:rPr lang="sl-SI" sz="2000" dirty="0" smtClean="0">
                <a:latin typeface="Arial" panose="020B0604020202020204" pitchFamily="34" charset="0"/>
                <a:cs typeface="Arial" panose="020B0604020202020204" pitchFamily="34" charset="0"/>
              </a:rPr>
              <a:t>rastlin. </a:t>
            </a:r>
            <a:r>
              <a:rPr lang="sl-SI" sz="2000" dirty="0" smtClean="0">
                <a:latin typeface="Arial" panose="020B0604020202020204" pitchFamily="34" charset="0"/>
                <a:cs typeface="Arial" panose="020B0604020202020204" pitchFamily="34" charset="0"/>
                <a:sym typeface="Wingdings" panose="05000000000000000000" pitchFamily="2" charset="2"/>
              </a:rPr>
              <a:t> Seznam strokovnjakov (objava na spletu)</a:t>
            </a:r>
            <a:endParaRPr lang="sl-SI" sz="2000" dirty="0" smtClean="0">
              <a:latin typeface="Arial" panose="020B0604020202020204" pitchFamily="34" charset="0"/>
              <a:cs typeface="Arial" panose="020B0604020202020204" pitchFamily="34" charset="0"/>
            </a:endParaRPr>
          </a:p>
        </p:txBody>
      </p:sp>
      <p:sp>
        <p:nvSpPr>
          <p:cNvPr id="3" name="Pravokotnik 2"/>
          <p:cNvSpPr/>
          <p:nvPr/>
        </p:nvSpPr>
        <p:spPr>
          <a:xfrm>
            <a:off x="6975906" y="4333306"/>
            <a:ext cx="1229941" cy="249382"/>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Pravokotnik 3"/>
          <p:cNvSpPr/>
          <p:nvPr/>
        </p:nvSpPr>
        <p:spPr>
          <a:xfrm>
            <a:off x="4419249" y="2371071"/>
            <a:ext cx="2296731" cy="4324261"/>
          </a:xfrm>
          <a:prstGeom prst="rect">
            <a:avLst/>
          </a:prstGeom>
          <a:ln>
            <a:solidFill>
              <a:schemeClr val="tx1"/>
            </a:solidFill>
          </a:ln>
        </p:spPr>
        <p:txBody>
          <a:bodyPr wrap="square">
            <a:spAutoFit/>
          </a:bodyPr>
          <a:lstStyle/>
          <a:p>
            <a:r>
              <a:rPr lang="pl-PL" sz="1700" dirty="0" smtClean="0">
                <a:latin typeface="Arial" panose="020B0604020202020204" pitchFamily="34" charset="0"/>
                <a:cs typeface="Arial" panose="020B0604020202020204" pitchFamily="34" charset="0"/>
              </a:rPr>
              <a:t>Seznami </a:t>
            </a:r>
            <a:r>
              <a:rPr lang="pl-PL" sz="1700" dirty="0">
                <a:latin typeface="Arial" panose="020B0604020202020204" pitchFamily="34" charset="0"/>
                <a:cs typeface="Arial" panose="020B0604020202020204" pitchFamily="34" charset="0"/>
              </a:rPr>
              <a:t>za biotično varstvo</a:t>
            </a:r>
            <a:r>
              <a:rPr lang="pl-PL" sz="1700" dirty="0" smtClean="0">
                <a:latin typeface="Arial" panose="020B0604020202020204" pitchFamily="34" charset="0"/>
                <a:cs typeface="Arial" panose="020B0604020202020204" pitchFamily="34" charset="0"/>
              </a:rPr>
              <a:t>:</a:t>
            </a:r>
          </a:p>
          <a:p>
            <a:pPr marL="285750" indent="-285750">
              <a:spcBef>
                <a:spcPts val="1200"/>
              </a:spcBef>
              <a:buFont typeface="Arial" panose="020B0604020202020204" pitchFamily="34" charset="0"/>
              <a:buChar char="•"/>
            </a:pPr>
            <a:r>
              <a:rPr lang="pl-PL" sz="1700" b="1" dirty="0" smtClean="0">
                <a:solidFill>
                  <a:srgbClr val="FF0000"/>
                </a:solidFill>
                <a:latin typeface="Arial" panose="020B0604020202020204" pitchFamily="34" charset="0"/>
                <a:cs typeface="Arial" panose="020B0604020202020204" pitchFamily="34" charset="0"/>
              </a:rPr>
              <a:t>seznam </a:t>
            </a:r>
            <a:r>
              <a:rPr lang="pl-PL" sz="1700" b="1" dirty="0">
                <a:solidFill>
                  <a:srgbClr val="FF0000"/>
                </a:solidFill>
                <a:latin typeface="Arial" panose="020B0604020202020204" pitchFamily="34" charset="0"/>
                <a:cs typeface="Arial" panose="020B0604020202020204" pitchFamily="34" charset="0"/>
              </a:rPr>
              <a:t>domorodnih vrst koristnih </a:t>
            </a:r>
            <a:r>
              <a:rPr lang="pl-PL" sz="1700" b="1" dirty="0" smtClean="0">
                <a:solidFill>
                  <a:srgbClr val="FF0000"/>
                </a:solidFill>
                <a:latin typeface="Arial" panose="020B0604020202020204" pitchFamily="34" charset="0"/>
                <a:cs typeface="Arial" panose="020B0604020202020204" pitchFamily="34" charset="0"/>
              </a:rPr>
              <a:t>organizmov</a:t>
            </a:r>
          </a:p>
          <a:p>
            <a:pPr marL="285750" indent="-285750">
              <a:spcBef>
                <a:spcPts val="1200"/>
              </a:spcBef>
              <a:buFont typeface="Arial" panose="020B0604020202020204" pitchFamily="34" charset="0"/>
              <a:buChar char="•"/>
            </a:pPr>
            <a:r>
              <a:rPr lang="sl-SI" sz="1700" b="1" dirty="0" smtClean="0">
                <a:solidFill>
                  <a:srgbClr val="FF0000"/>
                </a:solidFill>
                <a:latin typeface="Arial" panose="020B0604020202020204" pitchFamily="34" charset="0"/>
                <a:cs typeface="Arial" panose="020B0604020202020204" pitchFamily="34" charset="0"/>
              </a:rPr>
              <a:t>seznam </a:t>
            </a:r>
            <a:r>
              <a:rPr lang="sl-SI" sz="1700" b="1" dirty="0">
                <a:solidFill>
                  <a:srgbClr val="FF0000"/>
                </a:solidFill>
                <a:latin typeface="Arial" panose="020B0604020202020204" pitchFamily="34" charset="0"/>
                <a:cs typeface="Arial" panose="020B0604020202020204" pitchFamily="34" charset="0"/>
              </a:rPr>
              <a:t>organizmov in tržnih proizvodov za biotično varstvo rastlin</a:t>
            </a:r>
          </a:p>
          <a:p>
            <a:endParaRPr lang="pl-PL" sz="1700" dirty="0" smtClean="0">
              <a:latin typeface="Arial" panose="020B0604020202020204" pitchFamily="34" charset="0"/>
              <a:cs typeface="Arial" panose="020B0604020202020204" pitchFamily="34" charset="0"/>
            </a:endParaRPr>
          </a:p>
          <a:p>
            <a:r>
              <a:rPr lang="pl-PL" sz="1700" dirty="0" smtClean="0">
                <a:latin typeface="Arial" panose="020B0604020202020204" pitchFamily="34" charset="0"/>
                <a:cs typeface="Arial" panose="020B0604020202020204" pitchFamily="34" charset="0"/>
                <a:hlinkClick r:id="rId4"/>
              </a:rPr>
              <a:t>https</a:t>
            </a:r>
            <a:r>
              <a:rPr lang="pl-PL" sz="1700" dirty="0">
                <a:latin typeface="Arial" panose="020B0604020202020204" pitchFamily="34" charset="0"/>
                <a:cs typeface="Arial" panose="020B0604020202020204" pitchFamily="34" charset="0"/>
                <a:hlinkClick r:id="rId4"/>
              </a:rPr>
              <a:t>://www.gov.si/teme/bioticno-varstvo-rastlin</a:t>
            </a:r>
            <a:r>
              <a:rPr lang="pl-PL" sz="1700" dirty="0" smtClean="0">
                <a:latin typeface="Arial" panose="020B0604020202020204" pitchFamily="34" charset="0"/>
                <a:cs typeface="Arial" panose="020B0604020202020204" pitchFamily="34" charset="0"/>
                <a:hlinkClick r:id="rId4"/>
              </a:rPr>
              <a:t>/</a:t>
            </a:r>
            <a:endParaRPr lang="sl-SI" sz="1700" dirty="0">
              <a:latin typeface="Arial" panose="020B0604020202020204" pitchFamily="34" charset="0"/>
              <a:cs typeface="Arial" panose="020B0604020202020204" pitchFamily="34" charset="0"/>
            </a:endParaRPr>
          </a:p>
        </p:txBody>
      </p:sp>
      <p:sp>
        <p:nvSpPr>
          <p:cNvPr id="5" name="Pravokotnik 4"/>
          <p:cNvSpPr/>
          <p:nvPr/>
        </p:nvSpPr>
        <p:spPr>
          <a:xfrm>
            <a:off x="6975906" y="5587336"/>
            <a:ext cx="5159319" cy="1107996"/>
          </a:xfrm>
          <a:prstGeom prst="rect">
            <a:avLst/>
          </a:prstGeom>
          <a:ln>
            <a:solidFill>
              <a:schemeClr val="tx1"/>
            </a:solidFill>
          </a:ln>
        </p:spPr>
        <p:txBody>
          <a:bodyPr wrap="square">
            <a:spAutoFit/>
          </a:bodyPr>
          <a:lstStyle/>
          <a:p>
            <a:r>
              <a:rPr lang="sl-SI" sz="1650" dirty="0" smtClean="0">
                <a:latin typeface="Arial" panose="020B0604020202020204" pitchFamily="34" charset="0"/>
                <a:cs typeface="Arial" panose="020B0604020202020204" pitchFamily="34" charset="0"/>
              </a:rPr>
              <a:t>Seznam </a:t>
            </a:r>
            <a:r>
              <a:rPr lang="sl-SI" sz="1650" dirty="0">
                <a:latin typeface="Arial" panose="020B0604020202020204" pitchFamily="34" charset="0"/>
                <a:cs typeface="Arial" panose="020B0604020202020204" pitchFamily="34" charset="0"/>
              </a:rPr>
              <a:t>sredstev na osnovi </a:t>
            </a:r>
            <a:r>
              <a:rPr lang="sl-SI" sz="1650" dirty="0" smtClean="0">
                <a:latin typeface="Arial" panose="020B0604020202020204" pitchFamily="34" charset="0"/>
                <a:cs typeface="Arial" panose="020B0604020202020204" pitchFamily="34" charset="0"/>
              </a:rPr>
              <a:t>mikroorganizmov –   </a:t>
            </a:r>
            <a:r>
              <a:rPr lang="sl-SI" sz="1650" b="1" dirty="0" smtClean="0">
                <a:solidFill>
                  <a:srgbClr val="FF0000"/>
                </a:solidFill>
                <a:latin typeface="Arial" panose="020B0604020202020204" pitchFamily="34" charset="0"/>
                <a:cs typeface="Arial" panose="020B0604020202020204" pitchFamily="34" charset="0"/>
              </a:rPr>
              <a:t>Tematski </a:t>
            </a:r>
            <a:r>
              <a:rPr lang="sl-SI" sz="1650" b="1" dirty="0">
                <a:solidFill>
                  <a:srgbClr val="FF0000"/>
                </a:solidFill>
                <a:latin typeface="Arial" panose="020B0604020202020204" pitchFamily="34" charset="0"/>
                <a:cs typeface="Arial" panose="020B0604020202020204" pitchFamily="34" charset="0"/>
              </a:rPr>
              <a:t>seznam</a:t>
            </a:r>
            <a:r>
              <a:rPr lang="sl-SI" sz="1650" dirty="0">
                <a:latin typeface="Arial" panose="020B0604020202020204" pitchFamily="34" charset="0"/>
                <a:cs typeface="Arial" panose="020B0604020202020204" pitchFamily="34" charset="0"/>
              </a:rPr>
              <a:t> znotraj seznama registriranih </a:t>
            </a:r>
            <a:r>
              <a:rPr lang="sl-SI" sz="1650" dirty="0" smtClean="0">
                <a:latin typeface="Arial" panose="020B0604020202020204" pitchFamily="34" charset="0"/>
                <a:cs typeface="Arial" panose="020B0604020202020204" pitchFamily="34" charset="0"/>
              </a:rPr>
              <a:t>FFS: </a:t>
            </a:r>
            <a:r>
              <a:rPr lang="sl-SI" sz="1650" dirty="0" smtClean="0">
                <a:latin typeface="Arial" panose="020B0604020202020204" pitchFamily="34" charset="0"/>
                <a:cs typeface="Arial" panose="020B0604020202020204" pitchFamily="34" charset="0"/>
                <a:hlinkClick r:id="rId5"/>
              </a:rPr>
              <a:t>https</a:t>
            </a:r>
            <a:r>
              <a:rPr lang="sl-SI" sz="1650" dirty="0">
                <a:latin typeface="Arial" panose="020B0604020202020204" pitchFamily="34" charset="0"/>
                <a:cs typeface="Arial" panose="020B0604020202020204" pitchFamily="34" charset="0"/>
                <a:hlinkClick r:id="rId5"/>
              </a:rPr>
              <a:t>://</a:t>
            </a:r>
            <a:r>
              <a:rPr lang="sl-SI" sz="1650" dirty="0" smtClean="0">
                <a:latin typeface="Arial" panose="020B0604020202020204" pitchFamily="34" charset="0"/>
                <a:cs typeface="Arial" panose="020B0604020202020204" pitchFamily="34" charset="0"/>
                <a:hlinkClick r:id="rId5"/>
              </a:rPr>
              <a:t>spletni2.furs.gov.si/FFS/REGSR/FFS_sezn.asp?L=1&amp;S=20&amp;top=1</a:t>
            </a:r>
            <a:endParaRPr lang="sl-SI" sz="1650" dirty="0">
              <a:latin typeface="Arial" panose="020B0604020202020204" pitchFamily="34" charset="0"/>
              <a:cs typeface="Arial" panose="020B0604020202020204" pitchFamily="34" charset="0"/>
            </a:endParaRPr>
          </a:p>
        </p:txBody>
      </p:sp>
      <p:pic>
        <p:nvPicPr>
          <p:cNvPr id="24" name="Slika 2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341" y="2265338"/>
            <a:ext cx="4040512" cy="4567467"/>
          </a:xfrm>
          <a:prstGeom prst="rect">
            <a:avLst/>
          </a:prstGeom>
          <a:noFill/>
          <a:ln>
            <a:noFill/>
          </a:ln>
        </p:spPr>
      </p:pic>
      <p:cxnSp>
        <p:nvCxnSpPr>
          <p:cNvPr id="25" name="Raven povezovalnik 24"/>
          <p:cNvCxnSpPr/>
          <p:nvPr/>
        </p:nvCxnSpPr>
        <p:spPr>
          <a:xfrm>
            <a:off x="8205847" y="4345627"/>
            <a:ext cx="878776" cy="59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aven puščični povezovalnik 26"/>
          <p:cNvCxnSpPr/>
          <p:nvPr/>
        </p:nvCxnSpPr>
        <p:spPr>
          <a:xfrm>
            <a:off x="9072748" y="4351564"/>
            <a:ext cx="0" cy="125416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aven puščični povezovalnik 28"/>
          <p:cNvCxnSpPr/>
          <p:nvPr/>
        </p:nvCxnSpPr>
        <p:spPr>
          <a:xfrm flipH="1">
            <a:off x="3538847" y="3479470"/>
            <a:ext cx="1119238" cy="123503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aven puščični povezovalnik 30"/>
          <p:cNvCxnSpPr/>
          <p:nvPr/>
        </p:nvCxnSpPr>
        <p:spPr>
          <a:xfrm flipH="1">
            <a:off x="3648682" y="4804042"/>
            <a:ext cx="1009403" cy="122400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1352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7654442" y="0"/>
            <a:ext cx="4536567" cy="6803136"/>
          </a:xfrm>
          <a:prstGeom prst="rect">
            <a:avLst/>
          </a:prstGeom>
        </p:spPr>
      </p:pic>
      <p:pic>
        <p:nvPicPr>
          <p:cNvPr id="5" name="Slika 4"/>
          <p:cNvPicPr/>
          <p:nvPr/>
        </p:nvPicPr>
        <p:blipFill rotWithShape="1">
          <a:blip r:embed="rId3">
            <a:extLst>
              <a:ext uri="{28A0092B-C50C-407E-A947-70E740481C1C}">
                <a14:useLocalDpi xmlns:a14="http://schemas.microsoft.com/office/drawing/2010/main" val="0"/>
              </a:ext>
            </a:extLst>
          </a:blip>
          <a:srcRect l="3054" t="-359" r="471" b="26196"/>
          <a:stretch/>
        </p:blipFill>
        <p:spPr bwMode="auto">
          <a:xfrm>
            <a:off x="2112047" y="14421"/>
            <a:ext cx="5557651" cy="6834249"/>
          </a:xfrm>
          <a:prstGeom prst="rect">
            <a:avLst/>
          </a:prstGeom>
          <a:noFill/>
          <a:ln>
            <a:noFill/>
          </a:ln>
        </p:spPr>
      </p:pic>
      <p:sp>
        <p:nvSpPr>
          <p:cNvPr id="6" name="Pravokotnik 5"/>
          <p:cNvSpPr/>
          <p:nvPr/>
        </p:nvSpPr>
        <p:spPr>
          <a:xfrm rot="16200000">
            <a:off x="-2052204" y="2872237"/>
            <a:ext cx="5798622" cy="830997"/>
          </a:xfrm>
          <a:prstGeom prst="rect">
            <a:avLst/>
          </a:prstGeom>
          <a:solidFill>
            <a:srgbClr val="84BD27"/>
          </a:solidFill>
        </p:spPr>
        <p:txBody>
          <a:bodyPr wrap="square">
            <a:spAutoFit/>
          </a:bodyPr>
          <a:lstStyle/>
          <a:p>
            <a:r>
              <a:rPr lang="sl-SI" sz="2400" b="1" dirty="0" smtClean="0">
                <a:latin typeface="Arial" panose="020B0604020202020204" pitchFamily="34" charset="0"/>
                <a:ea typeface="Calibri" panose="020F0502020204030204" pitchFamily="34" charset="0"/>
              </a:rPr>
              <a:t>Program </a:t>
            </a:r>
            <a:r>
              <a:rPr lang="sl-SI" sz="2400" b="1" dirty="0">
                <a:latin typeface="Arial" panose="020B0604020202020204" pitchFamily="34" charset="0"/>
                <a:ea typeface="Calibri" panose="020F0502020204030204" pitchFamily="34" charset="0"/>
              </a:rPr>
              <a:t>zatiranja bolezni in škodljivih </a:t>
            </a:r>
            <a:r>
              <a:rPr lang="sl-SI" sz="2400" b="1" dirty="0" smtClean="0">
                <a:latin typeface="Arial" panose="020B0604020202020204" pitchFamily="34" charset="0"/>
                <a:ea typeface="Calibri" panose="020F0502020204030204" pitchFamily="34" charset="0"/>
              </a:rPr>
              <a:t>organizmov</a:t>
            </a:r>
            <a:endParaRPr lang="sl-SI" sz="2400" b="1" dirty="0"/>
          </a:p>
        </p:txBody>
      </p:sp>
    </p:spTree>
    <p:extLst>
      <p:ext uri="{BB962C8B-B14F-4D97-AF65-F5344CB8AC3E}">
        <p14:creationId xmlns:p14="http://schemas.microsoft.com/office/powerpoint/2010/main" val="1933347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344378" y="791397"/>
            <a:ext cx="6103075" cy="2708434"/>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sz="2000" dirty="0">
                <a:latin typeface="Arial" panose="020B0604020202020204" pitchFamily="34" charset="0"/>
                <a:cs typeface="Arial" panose="020B0604020202020204" pitchFamily="34" charset="0"/>
              </a:rPr>
              <a:t>Izvedena opravila je v </a:t>
            </a:r>
            <a:r>
              <a:rPr lang="sl-SI" sz="2000" dirty="0" smtClean="0">
                <a:latin typeface="Arial" panose="020B0604020202020204" pitchFamily="34" charset="0"/>
                <a:cs typeface="Arial" panose="020B0604020202020204" pitchFamily="34" charset="0"/>
              </a:rPr>
              <a:t>evidence </a:t>
            </a:r>
            <a:r>
              <a:rPr lang="sl-SI" sz="2000" dirty="0">
                <a:latin typeface="Arial" panose="020B0604020202020204" pitchFamily="34" charset="0"/>
                <a:cs typeface="Arial" panose="020B0604020202020204" pitchFamily="34" charset="0"/>
              </a:rPr>
              <a:t>treba vpisati </a:t>
            </a:r>
            <a:r>
              <a:rPr lang="sl-SI" sz="2000" dirty="0" smtClean="0">
                <a:latin typeface="Arial" panose="020B0604020202020204" pitchFamily="34" charset="0"/>
                <a:cs typeface="Arial" panose="020B0604020202020204" pitchFamily="34" charset="0"/>
              </a:rPr>
              <a:t>sproti, najpozneje pa v </a:t>
            </a:r>
            <a:r>
              <a:rPr lang="sl-SI" sz="2000" dirty="0">
                <a:latin typeface="Arial" panose="020B0604020202020204" pitchFamily="34" charset="0"/>
                <a:cs typeface="Arial" panose="020B0604020202020204" pitchFamily="34" charset="0"/>
              </a:rPr>
              <a:t>30 dneh po </a:t>
            </a:r>
            <a:r>
              <a:rPr lang="sl-SI" sz="2000" dirty="0" err="1">
                <a:latin typeface="Arial" panose="020B0604020202020204" pitchFamily="34" charset="0"/>
                <a:cs typeface="Arial" panose="020B0604020202020204" pitchFamily="34" charset="0"/>
              </a:rPr>
              <a:t>tretiranju</a:t>
            </a:r>
            <a:r>
              <a:rPr lang="sl-SI" sz="2000" dirty="0">
                <a:latin typeface="Arial" panose="020B0604020202020204" pitchFamily="34" charset="0"/>
                <a:cs typeface="Arial" panose="020B0604020202020204" pitchFamily="34" charset="0"/>
              </a:rPr>
              <a:t> </a:t>
            </a:r>
            <a:r>
              <a:rPr lang="sl-SI" sz="2000" dirty="0" smtClean="0">
                <a:latin typeface="Arial" panose="020B0604020202020204" pitchFamily="34" charset="0"/>
                <a:cs typeface="Arial" panose="020B0604020202020204" pitchFamily="34" charset="0"/>
              </a:rPr>
              <a:t>oz. vnosu </a:t>
            </a:r>
            <a:r>
              <a:rPr lang="sl-SI" sz="2000" dirty="0">
                <a:latin typeface="Arial" panose="020B0604020202020204" pitchFamily="34" charset="0"/>
                <a:cs typeface="Arial" panose="020B0604020202020204" pitchFamily="34" charset="0"/>
              </a:rPr>
              <a:t>koristnega </a:t>
            </a:r>
            <a:r>
              <a:rPr lang="sl-SI" sz="2000" dirty="0" smtClean="0">
                <a:latin typeface="Arial" panose="020B0604020202020204" pitchFamily="34" charset="0"/>
                <a:cs typeface="Arial" panose="020B0604020202020204" pitchFamily="34" charset="0"/>
              </a:rPr>
              <a:t>organizma.</a:t>
            </a:r>
          </a:p>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Predpisani obrazci v elektronski obliki (</a:t>
            </a:r>
            <a:r>
              <a:rPr lang="sl-SI" sz="2000" dirty="0" err="1" smtClean="0">
                <a:latin typeface="Arial" panose="020B0604020202020204" pitchFamily="34" charset="0"/>
                <a:cs typeface="Arial" panose="020B0604020202020204" pitchFamily="34" charset="0"/>
              </a:rPr>
              <a:t>word</a:t>
            </a:r>
            <a:r>
              <a:rPr lang="sl-SI" sz="2000" dirty="0" smtClean="0">
                <a:latin typeface="Arial" panose="020B0604020202020204" pitchFamily="34" charset="0"/>
                <a:cs typeface="Arial" panose="020B0604020202020204" pitchFamily="34" charset="0"/>
              </a:rPr>
              <a:t>, </a:t>
            </a:r>
            <a:r>
              <a:rPr lang="sl-SI" sz="2000" dirty="0" err="1" smtClean="0">
                <a:latin typeface="Arial" panose="020B0604020202020204" pitchFamily="34" charset="0"/>
                <a:cs typeface="Arial" panose="020B0604020202020204" pitchFamily="34" charset="0"/>
              </a:rPr>
              <a:t>excel</a:t>
            </a:r>
            <a:r>
              <a:rPr lang="sl-SI" sz="2000" dirty="0" smtClean="0">
                <a:latin typeface="Arial" panose="020B0604020202020204" pitchFamily="34" charset="0"/>
                <a:cs typeface="Arial" panose="020B0604020202020204" pitchFamily="34" charset="0"/>
              </a:rPr>
              <a:t>). Evidence </a:t>
            </a:r>
            <a:r>
              <a:rPr lang="sl-SI" sz="2000" dirty="0">
                <a:latin typeface="Arial" panose="020B0604020202020204" pitchFamily="34" charset="0"/>
                <a:cs typeface="Arial" panose="020B0604020202020204" pitchFamily="34" charset="0"/>
              </a:rPr>
              <a:t>s</a:t>
            </a:r>
            <a:r>
              <a:rPr lang="sl-SI" sz="2000" dirty="0" smtClean="0">
                <a:latin typeface="Arial" panose="020B0604020202020204" pitchFamily="34" charset="0"/>
                <a:cs typeface="Arial" panose="020B0604020202020204" pitchFamily="34" charset="0"/>
              </a:rPr>
              <a:t>o dostopne na spletni strani MKGP in ARSKTRP.</a:t>
            </a:r>
            <a:endParaRPr lang="sl-SI"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sl-SI" sz="2000" b="1" dirty="0" smtClean="0">
                <a:latin typeface="Arial" panose="020B0604020202020204" pitchFamily="34" charset="0"/>
                <a:cs typeface="Arial" panose="020B0604020202020204" pitchFamily="34" charset="0"/>
              </a:rPr>
              <a:t>Elektronskega vodenja evidenc prek aplikacije e-evidence v 2024 ne bo.</a:t>
            </a:r>
          </a:p>
        </p:txBody>
      </p:sp>
      <p:sp>
        <p:nvSpPr>
          <p:cNvPr id="19" name="PoljeZBesedilom 18"/>
          <p:cNvSpPr txBox="1"/>
          <p:nvPr/>
        </p:nvSpPr>
        <p:spPr>
          <a:xfrm>
            <a:off x="342395" y="360510"/>
            <a:ext cx="6120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Vodenje evidenc BVR</a:t>
            </a:r>
            <a:endParaRPr lang="sl-SI" sz="2200" b="1" dirty="0">
              <a:latin typeface="Arial" panose="020B0604020202020204" pitchFamily="34" charset="0"/>
              <a:cs typeface="Arial" panose="020B0604020202020204" pitchFamily="34" charset="0"/>
            </a:endParaRPr>
          </a:p>
        </p:txBody>
      </p:sp>
      <p:pic>
        <p:nvPicPr>
          <p:cNvPr id="11" name="Slika 10"/>
          <p:cNvPicPr>
            <a:picLocks noChangeAspect="1"/>
          </p:cNvPicPr>
          <p:nvPr/>
        </p:nvPicPr>
        <p:blipFill rotWithShape="1">
          <a:blip r:embed="rId3"/>
          <a:srcRect l="27180" t="20320" r="9932" b="17250"/>
          <a:stretch/>
        </p:blipFill>
        <p:spPr bwMode="auto">
          <a:xfrm>
            <a:off x="6625688" y="3280097"/>
            <a:ext cx="5333569" cy="3309203"/>
          </a:xfrm>
          <a:prstGeom prst="rect">
            <a:avLst/>
          </a:prstGeom>
          <a:ln w="6350">
            <a:solidFill>
              <a:schemeClr val="tx1"/>
            </a:solidFill>
          </a:ln>
          <a:extLst>
            <a:ext uri="{53640926-AAD7-44D8-BBD7-CCE9431645EC}">
              <a14:shadowObscured xmlns:a14="http://schemas.microsoft.com/office/drawing/2010/main"/>
            </a:ext>
          </a:extLst>
        </p:spPr>
      </p:pic>
      <p:sp>
        <p:nvSpPr>
          <p:cNvPr id="2" name="Pravokotnik 1"/>
          <p:cNvSpPr/>
          <p:nvPr/>
        </p:nvSpPr>
        <p:spPr>
          <a:xfrm>
            <a:off x="6625687" y="2749812"/>
            <a:ext cx="5566313" cy="400110"/>
          </a:xfrm>
          <a:prstGeom prst="rect">
            <a:avLst/>
          </a:prstGeom>
        </p:spPr>
        <p:txBody>
          <a:bodyPr wrap="square">
            <a:spAutoFit/>
          </a:bodyPr>
          <a:lstStyle/>
          <a:p>
            <a:r>
              <a:rPr lang="pl-PL" sz="2000" b="1" dirty="0">
                <a:latin typeface="Arial" panose="020B0604020202020204" pitchFamily="34" charset="0"/>
                <a:cs typeface="Arial" panose="020B0604020202020204" pitchFamily="34" charset="0"/>
              </a:rPr>
              <a:t>Podatki o uporabi FFS v kmetijski pridelavi </a:t>
            </a:r>
            <a:endParaRPr lang="sl-SI" sz="2000" b="1" dirty="0">
              <a:latin typeface="Arial" panose="020B0604020202020204" pitchFamily="34" charset="0"/>
              <a:cs typeface="Arial" panose="020B0604020202020204" pitchFamily="34" charset="0"/>
            </a:endParaRPr>
          </a:p>
        </p:txBody>
      </p:sp>
      <p:sp>
        <p:nvSpPr>
          <p:cNvPr id="3" name="Pravokotnik 2"/>
          <p:cNvSpPr/>
          <p:nvPr/>
        </p:nvSpPr>
        <p:spPr>
          <a:xfrm>
            <a:off x="342396" y="4753709"/>
            <a:ext cx="6105057" cy="1785104"/>
          </a:xfrm>
          <a:prstGeom prst="rect">
            <a:avLst/>
          </a:prstGeom>
          <a:ln w="6350">
            <a:solidFill>
              <a:schemeClr val="tx1"/>
            </a:solidFill>
          </a:ln>
        </p:spPr>
        <p:txBody>
          <a:bodyPr wrap="square">
            <a:spAutoFit/>
          </a:bodyPr>
          <a:lstStyle/>
          <a:p>
            <a:pPr>
              <a:spcAft>
                <a:spcPts val="600"/>
              </a:spcAft>
            </a:pPr>
            <a:r>
              <a:rPr lang="pl-PL" sz="2000" dirty="0" smtClean="0">
                <a:latin typeface="Arial" panose="020B0604020202020204" pitchFamily="34" charset="0"/>
                <a:cs typeface="Arial" panose="020B0604020202020204" pitchFamily="34" charset="0"/>
              </a:rPr>
              <a:t>Obrazec je priloga </a:t>
            </a:r>
          </a:p>
          <a:p>
            <a:pPr>
              <a:spcAft>
                <a:spcPts val="600"/>
              </a:spcAft>
            </a:pPr>
            <a:r>
              <a:rPr lang="pl-PL" sz="2000" dirty="0" smtClean="0">
                <a:latin typeface="Arial" panose="020B0604020202020204" pitchFamily="34" charset="0"/>
                <a:cs typeface="Arial" panose="020B0604020202020204" pitchFamily="34" charset="0"/>
              </a:rPr>
              <a:t>Pravilnika o integriranem varstvu rastlin pred škodljivimi organizmi (Uradni list RS, št. 43/14)</a:t>
            </a:r>
          </a:p>
          <a:p>
            <a:pPr>
              <a:spcAft>
                <a:spcPts val="600"/>
              </a:spcAft>
            </a:pPr>
            <a:r>
              <a:rPr lang="pl-PL" sz="2000" dirty="0">
                <a:latin typeface="Arial" panose="020B0604020202020204" pitchFamily="34" charset="0"/>
                <a:cs typeface="Arial" panose="020B0604020202020204" pitchFamily="34" charset="0"/>
                <a:hlinkClick r:id="rId4"/>
              </a:rPr>
              <a:t>http://</a:t>
            </a:r>
            <a:r>
              <a:rPr lang="pl-PL" sz="2000" dirty="0" smtClean="0">
                <a:latin typeface="Arial" panose="020B0604020202020204" pitchFamily="34" charset="0"/>
                <a:cs typeface="Arial" panose="020B0604020202020204" pitchFamily="34" charset="0"/>
                <a:hlinkClick r:id="rId4"/>
              </a:rPr>
              <a:t>www.pisrs.si/Pis.web/pregledPredpisa?id=PRAV11530</a:t>
            </a:r>
            <a:endParaRPr lang="sl-SI" sz="2000" dirty="0">
              <a:latin typeface="Arial" panose="020B0604020202020204" pitchFamily="34" charset="0"/>
              <a:cs typeface="Arial" panose="020B0604020202020204" pitchFamily="34" charset="0"/>
            </a:endParaRPr>
          </a:p>
        </p:txBody>
      </p:sp>
      <p:pic>
        <p:nvPicPr>
          <p:cNvPr id="5" name="Slika 4"/>
          <p:cNvPicPr>
            <a:picLocks noChangeAspect="1"/>
          </p:cNvPicPr>
          <p:nvPr/>
        </p:nvPicPr>
        <p:blipFill>
          <a:blip r:embed="rId5"/>
          <a:stretch>
            <a:fillRect/>
          </a:stretch>
        </p:blipFill>
        <p:spPr>
          <a:xfrm>
            <a:off x="7899874" y="360506"/>
            <a:ext cx="3238953" cy="2179148"/>
          </a:xfrm>
          <a:prstGeom prst="rect">
            <a:avLst/>
          </a:prstGeom>
        </p:spPr>
      </p:pic>
      <p:sp>
        <p:nvSpPr>
          <p:cNvPr id="6" name="Pravokotnik 5"/>
          <p:cNvSpPr/>
          <p:nvPr/>
        </p:nvSpPr>
        <p:spPr>
          <a:xfrm>
            <a:off x="7893939" y="2298552"/>
            <a:ext cx="1257075" cy="215444"/>
          </a:xfrm>
          <a:prstGeom prst="rect">
            <a:avLst/>
          </a:prstGeom>
        </p:spPr>
        <p:txBody>
          <a:bodyPr wrap="none">
            <a:spAutoFit/>
          </a:bodyPr>
          <a:lstStyle/>
          <a:p>
            <a:r>
              <a:rPr lang="sl-SI" sz="800" dirty="0" smtClean="0">
                <a:solidFill>
                  <a:schemeClr val="bg1"/>
                </a:solidFill>
                <a:latin typeface="Arial" panose="020B0604020202020204" pitchFamily="34" charset="0"/>
                <a:cs typeface="Arial" panose="020B0604020202020204" pitchFamily="34" charset="0"/>
              </a:rPr>
              <a:t>https</a:t>
            </a:r>
            <a:r>
              <a:rPr lang="sl-SI" sz="800" dirty="0">
                <a:solidFill>
                  <a:schemeClr val="bg1"/>
                </a:solidFill>
                <a:latin typeface="Arial" panose="020B0604020202020204" pitchFamily="34" charset="0"/>
                <a:cs typeface="Arial" panose="020B0604020202020204" pitchFamily="34" charset="0"/>
              </a:rPr>
              <a:t>://ucilnice.arnes.si/</a:t>
            </a:r>
          </a:p>
        </p:txBody>
      </p:sp>
      <p:pic>
        <p:nvPicPr>
          <p:cNvPr id="4" name="Slika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396" y="3568411"/>
            <a:ext cx="1571625" cy="1137857"/>
          </a:xfrm>
          <a:prstGeom prst="rect">
            <a:avLst/>
          </a:prstGeom>
        </p:spPr>
      </p:pic>
      <p:sp>
        <p:nvSpPr>
          <p:cNvPr id="7" name="Pravokotnik 6"/>
          <p:cNvSpPr/>
          <p:nvPr/>
        </p:nvSpPr>
        <p:spPr>
          <a:xfrm>
            <a:off x="296676" y="3544779"/>
            <a:ext cx="1422184" cy="338554"/>
          </a:xfrm>
          <a:prstGeom prst="rect">
            <a:avLst/>
          </a:prstGeom>
        </p:spPr>
        <p:txBody>
          <a:bodyPr wrap="none">
            <a:spAutoFit/>
          </a:bodyPr>
          <a:lstStyle/>
          <a:p>
            <a:r>
              <a:rPr lang="sl-SI" sz="800" dirty="0">
                <a:solidFill>
                  <a:schemeClr val="bg1"/>
                </a:solidFill>
                <a:latin typeface="Arial" panose="020B0604020202020204" pitchFamily="34" charset="0"/>
                <a:cs typeface="Arial" panose="020B0604020202020204" pitchFamily="34" charset="0"/>
              </a:rPr>
              <a:t>https://</a:t>
            </a:r>
            <a:r>
              <a:rPr lang="sl-SI" sz="800" dirty="0" smtClean="0">
                <a:solidFill>
                  <a:schemeClr val="bg1"/>
                </a:solidFill>
                <a:latin typeface="Arial" panose="020B0604020202020204" pitchFamily="34" charset="0"/>
                <a:cs typeface="Arial" panose="020B0604020202020204" pitchFamily="34" charset="0"/>
              </a:rPr>
              <a:t>www.picount.si/i</a:t>
            </a:r>
          </a:p>
          <a:p>
            <a:r>
              <a:rPr lang="sl-SI" sz="800" dirty="0" err="1" smtClean="0">
                <a:solidFill>
                  <a:schemeClr val="bg1"/>
                </a:solidFill>
                <a:latin typeface="Arial" panose="020B0604020202020204" pitchFamily="34" charset="0"/>
                <a:cs typeface="Arial" panose="020B0604020202020204" pitchFamily="34" charset="0"/>
              </a:rPr>
              <a:t>zdelek</a:t>
            </a:r>
            <a:r>
              <a:rPr lang="sl-SI" sz="800" dirty="0" smtClean="0">
                <a:solidFill>
                  <a:schemeClr val="bg1"/>
                </a:solidFill>
                <a:latin typeface="Arial" panose="020B0604020202020204" pitchFamily="34" charset="0"/>
                <a:cs typeface="Arial" panose="020B0604020202020204" pitchFamily="34" charset="0"/>
              </a:rPr>
              <a:t>/</a:t>
            </a:r>
            <a:r>
              <a:rPr lang="sl-SI" sz="800" dirty="0" err="1" smtClean="0">
                <a:solidFill>
                  <a:schemeClr val="bg1"/>
                </a:solidFill>
                <a:latin typeface="Arial" panose="020B0604020202020204" pitchFamily="34" charset="0"/>
                <a:cs typeface="Arial" panose="020B0604020202020204" pitchFamily="34" charset="0"/>
              </a:rPr>
              <a:t>chrysoperla-carnea</a:t>
            </a:r>
            <a:r>
              <a:rPr lang="sl-SI" sz="800" dirty="0">
                <a:solidFill>
                  <a:schemeClr val="bg1"/>
                </a:solidFill>
                <a:latin typeface="Arial" panose="020B0604020202020204" pitchFamily="34" charset="0"/>
                <a:cs typeface="Arial" panose="020B0604020202020204" pitchFamily="34" charset="0"/>
              </a:rPr>
              <a:t>/</a:t>
            </a:r>
          </a:p>
        </p:txBody>
      </p:sp>
      <p:pic>
        <p:nvPicPr>
          <p:cNvPr id="8" name="Slika 7"/>
          <p:cNvPicPr>
            <a:picLocks noChangeAspect="1"/>
          </p:cNvPicPr>
          <p:nvPr/>
        </p:nvPicPr>
        <p:blipFill rotWithShape="1">
          <a:blip r:embed="rId7" cstate="print">
            <a:extLst>
              <a:ext uri="{28A0092B-C50C-407E-A947-70E740481C1C}">
                <a14:useLocalDpi xmlns:a14="http://schemas.microsoft.com/office/drawing/2010/main" val="0"/>
              </a:ext>
            </a:extLst>
          </a:blip>
          <a:srcRect r="10457"/>
          <a:stretch/>
        </p:blipFill>
        <p:spPr>
          <a:xfrm>
            <a:off x="1964561" y="3568411"/>
            <a:ext cx="1407289" cy="1137857"/>
          </a:xfrm>
          <a:prstGeom prst="rect">
            <a:avLst/>
          </a:prstGeom>
        </p:spPr>
      </p:pic>
      <p:sp>
        <p:nvSpPr>
          <p:cNvPr id="9" name="Pravokotnik 8"/>
          <p:cNvSpPr/>
          <p:nvPr/>
        </p:nvSpPr>
        <p:spPr>
          <a:xfrm>
            <a:off x="1914022" y="4260918"/>
            <a:ext cx="1645026" cy="461665"/>
          </a:xfrm>
          <a:prstGeom prst="rect">
            <a:avLst/>
          </a:prstGeom>
        </p:spPr>
        <p:txBody>
          <a:bodyPr wrap="square">
            <a:spAutoFit/>
          </a:bodyPr>
          <a:lstStyle/>
          <a:p>
            <a:r>
              <a:rPr lang="sl-SI" sz="800" dirty="0">
                <a:solidFill>
                  <a:schemeClr val="bg1"/>
                </a:solidFill>
                <a:latin typeface="Arial" panose="020B0604020202020204" pitchFamily="34" charset="0"/>
                <a:cs typeface="Arial" panose="020B0604020202020204" pitchFamily="34" charset="0"/>
              </a:rPr>
              <a:t>https://www.picount.si</a:t>
            </a:r>
            <a:r>
              <a:rPr lang="sl-SI" sz="800" dirty="0" smtClean="0">
                <a:solidFill>
                  <a:schemeClr val="bg1"/>
                </a:solidFill>
                <a:latin typeface="Arial" panose="020B0604020202020204" pitchFamily="34" charset="0"/>
                <a:cs typeface="Arial" panose="020B0604020202020204" pitchFamily="34" charset="0"/>
              </a:rPr>
              <a:t>/</a:t>
            </a:r>
          </a:p>
          <a:p>
            <a:r>
              <a:rPr lang="sl-SI" sz="800" dirty="0" smtClean="0">
                <a:solidFill>
                  <a:schemeClr val="bg1"/>
                </a:solidFill>
                <a:latin typeface="Arial" panose="020B0604020202020204" pitchFamily="34" charset="0"/>
                <a:cs typeface="Arial" panose="020B0604020202020204" pitchFamily="34" charset="0"/>
              </a:rPr>
              <a:t>izdelek/</a:t>
            </a:r>
            <a:r>
              <a:rPr lang="sl-SI" sz="800" dirty="0" err="1" smtClean="0">
                <a:solidFill>
                  <a:schemeClr val="bg1"/>
                </a:solidFill>
                <a:latin typeface="Arial" panose="020B0604020202020204" pitchFamily="34" charset="0"/>
                <a:cs typeface="Arial" panose="020B0604020202020204" pitchFamily="34" charset="0"/>
              </a:rPr>
              <a:t>diglyphus-isaea</a:t>
            </a:r>
            <a:r>
              <a:rPr lang="sl-SI" sz="800" dirty="0" smtClean="0">
                <a:solidFill>
                  <a:schemeClr val="bg1"/>
                </a:solidFill>
                <a:latin typeface="Arial" panose="020B0604020202020204" pitchFamily="34" charset="0"/>
                <a:cs typeface="Arial" panose="020B0604020202020204" pitchFamily="34" charset="0"/>
              </a:rPr>
              <a:t>-</a:t>
            </a:r>
          </a:p>
          <a:p>
            <a:r>
              <a:rPr lang="sl-SI" sz="800" dirty="0" smtClean="0">
                <a:solidFill>
                  <a:schemeClr val="bg1"/>
                </a:solidFill>
                <a:latin typeface="Arial" panose="020B0604020202020204" pitchFamily="34" charset="0"/>
                <a:cs typeface="Arial" panose="020B0604020202020204" pitchFamily="34" charset="0"/>
              </a:rPr>
              <a:t>parazit-</a:t>
            </a:r>
            <a:r>
              <a:rPr lang="sl-SI" sz="800" dirty="0" err="1" smtClean="0">
                <a:solidFill>
                  <a:schemeClr val="bg1"/>
                </a:solidFill>
                <a:latin typeface="Arial" panose="020B0604020202020204" pitchFamily="34" charset="0"/>
                <a:cs typeface="Arial" panose="020B0604020202020204" pitchFamily="34" charset="0"/>
              </a:rPr>
              <a:t>zavrtacev</a:t>
            </a:r>
            <a:r>
              <a:rPr lang="sl-SI" sz="800" dirty="0">
                <a:solidFill>
                  <a:schemeClr val="bg1"/>
                </a:solidFill>
                <a:latin typeface="Arial" panose="020B0604020202020204" pitchFamily="34" charset="0"/>
                <a:cs typeface="Arial" panose="020B0604020202020204" pitchFamily="34" charset="0"/>
              </a:rPr>
              <a:t>/</a:t>
            </a:r>
          </a:p>
        </p:txBody>
      </p:sp>
      <p:pic>
        <p:nvPicPr>
          <p:cNvPr id="10" name="Slika 9"/>
          <p:cNvPicPr>
            <a:picLocks noChangeAspect="1"/>
          </p:cNvPicPr>
          <p:nvPr/>
        </p:nvPicPr>
        <p:blipFill rotWithShape="1">
          <a:blip r:embed="rId8" cstate="print">
            <a:extLst>
              <a:ext uri="{28A0092B-C50C-407E-A947-70E740481C1C}">
                <a14:useLocalDpi xmlns:a14="http://schemas.microsoft.com/office/drawing/2010/main" val="0"/>
              </a:ext>
            </a:extLst>
          </a:blip>
          <a:srcRect r="12275"/>
          <a:stretch/>
        </p:blipFill>
        <p:spPr>
          <a:xfrm>
            <a:off x="3444749" y="3573741"/>
            <a:ext cx="1378252" cy="1138844"/>
          </a:xfrm>
          <a:prstGeom prst="rect">
            <a:avLst/>
          </a:prstGeom>
        </p:spPr>
      </p:pic>
      <p:sp>
        <p:nvSpPr>
          <p:cNvPr id="12" name="Pravokotnik 11"/>
          <p:cNvSpPr/>
          <p:nvPr/>
        </p:nvSpPr>
        <p:spPr>
          <a:xfrm>
            <a:off x="3406236" y="4260037"/>
            <a:ext cx="1359181" cy="461665"/>
          </a:xfrm>
          <a:prstGeom prst="rect">
            <a:avLst/>
          </a:prstGeom>
        </p:spPr>
        <p:txBody>
          <a:bodyPr wrap="square">
            <a:spAutoFit/>
          </a:bodyPr>
          <a:lstStyle/>
          <a:p>
            <a:r>
              <a:rPr lang="sl-SI" sz="800" dirty="0">
                <a:solidFill>
                  <a:schemeClr val="bg1"/>
                </a:solidFill>
                <a:latin typeface="Arial" panose="020B0604020202020204" pitchFamily="34" charset="0"/>
                <a:cs typeface="Arial" panose="020B0604020202020204" pitchFamily="34" charset="0"/>
              </a:rPr>
              <a:t>https://www.picount.si</a:t>
            </a:r>
            <a:r>
              <a:rPr lang="sl-SI" sz="800" dirty="0" smtClean="0">
                <a:solidFill>
                  <a:schemeClr val="bg1"/>
                </a:solidFill>
                <a:latin typeface="Arial" panose="020B0604020202020204" pitchFamily="34" charset="0"/>
                <a:cs typeface="Arial" panose="020B0604020202020204" pitchFamily="34" charset="0"/>
              </a:rPr>
              <a:t>/</a:t>
            </a:r>
          </a:p>
          <a:p>
            <a:r>
              <a:rPr lang="sl-SI" sz="800" dirty="0" smtClean="0">
                <a:solidFill>
                  <a:schemeClr val="bg1"/>
                </a:solidFill>
                <a:latin typeface="Arial" panose="020B0604020202020204" pitchFamily="34" charset="0"/>
                <a:cs typeface="Arial" panose="020B0604020202020204" pitchFamily="34" charset="0"/>
              </a:rPr>
              <a:t>izdelek/</a:t>
            </a:r>
            <a:r>
              <a:rPr lang="sl-SI" sz="800" dirty="0" err="1" smtClean="0">
                <a:solidFill>
                  <a:schemeClr val="bg1"/>
                </a:solidFill>
                <a:latin typeface="Arial" panose="020B0604020202020204" pitchFamily="34" charset="0"/>
                <a:cs typeface="Arial" panose="020B0604020202020204" pitchFamily="34" charset="0"/>
              </a:rPr>
              <a:t>encarsia-formosa</a:t>
            </a:r>
            <a:r>
              <a:rPr lang="sl-SI" sz="800" dirty="0" smtClean="0">
                <a:solidFill>
                  <a:schemeClr val="bg1"/>
                </a:solidFill>
                <a:latin typeface="Arial" panose="020B0604020202020204" pitchFamily="34" charset="0"/>
                <a:cs typeface="Arial" panose="020B0604020202020204" pitchFamily="34" charset="0"/>
              </a:rPr>
              <a:t>-</a:t>
            </a:r>
          </a:p>
          <a:p>
            <a:r>
              <a:rPr lang="sl-SI" sz="800" dirty="0" err="1" smtClean="0">
                <a:solidFill>
                  <a:schemeClr val="bg1"/>
                </a:solidFill>
                <a:latin typeface="Arial" panose="020B0604020202020204" pitchFamily="34" charset="0"/>
                <a:cs typeface="Arial" panose="020B0604020202020204" pitchFamily="34" charset="0"/>
              </a:rPr>
              <a:t>parazitoidna</a:t>
            </a:r>
            <a:r>
              <a:rPr lang="sl-SI" sz="800" dirty="0" smtClean="0">
                <a:solidFill>
                  <a:schemeClr val="bg1"/>
                </a:solidFill>
                <a:latin typeface="Arial" panose="020B0604020202020204" pitchFamily="34" charset="0"/>
                <a:cs typeface="Arial" panose="020B0604020202020204" pitchFamily="34" charset="0"/>
              </a:rPr>
              <a:t>-osica</a:t>
            </a:r>
            <a:r>
              <a:rPr lang="sl-SI" sz="800" dirty="0">
                <a:solidFill>
                  <a:schemeClr val="bg1"/>
                </a:solidFill>
                <a:latin typeface="Arial" panose="020B0604020202020204" pitchFamily="34" charset="0"/>
                <a:cs typeface="Arial" panose="020B0604020202020204" pitchFamily="34" charset="0"/>
              </a:rPr>
              <a:t>/</a:t>
            </a:r>
          </a:p>
        </p:txBody>
      </p:sp>
      <p:pic>
        <p:nvPicPr>
          <p:cNvPr id="14" name="Slika 13"/>
          <p:cNvPicPr>
            <a:picLocks noChangeAspect="1"/>
          </p:cNvPicPr>
          <p:nvPr/>
        </p:nvPicPr>
        <p:blipFill rotWithShape="1">
          <a:blip r:embed="rId9" cstate="print">
            <a:extLst>
              <a:ext uri="{28A0092B-C50C-407E-A947-70E740481C1C}">
                <a14:useLocalDpi xmlns:a14="http://schemas.microsoft.com/office/drawing/2010/main" val="0"/>
              </a:ext>
            </a:extLst>
          </a:blip>
          <a:srcRect l="202" r="164"/>
          <a:stretch/>
        </p:blipFill>
        <p:spPr>
          <a:xfrm>
            <a:off x="4880610" y="3580701"/>
            <a:ext cx="1565910" cy="1137857"/>
          </a:xfrm>
          <a:prstGeom prst="rect">
            <a:avLst/>
          </a:prstGeom>
        </p:spPr>
      </p:pic>
      <p:sp>
        <p:nvSpPr>
          <p:cNvPr id="15" name="Pravokotnik 14"/>
          <p:cNvSpPr/>
          <p:nvPr/>
        </p:nvSpPr>
        <p:spPr>
          <a:xfrm>
            <a:off x="4821674" y="3537588"/>
            <a:ext cx="1676318" cy="461665"/>
          </a:xfrm>
          <a:prstGeom prst="rect">
            <a:avLst/>
          </a:prstGeom>
        </p:spPr>
        <p:txBody>
          <a:bodyPr wrap="square">
            <a:spAutoFit/>
          </a:bodyPr>
          <a:lstStyle/>
          <a:p>
            <a:r>
              <a:rPr lang="sl-SI" sz="800" dirty="0">
                <a:solidFill>
                  <a:schemeClr val="bg1"/>
                </a:solidFill>
                <a:latin typeface="Arial" panose="020B0604020202020204" pitchFamily="34" charset="0"/>
                <a:cs typeface="Arial" panose="020B0604020202020204" pitchFamily="34" charset="0"/>
              </a:rPr>
              <a:t>https://www.picount.si/izdelek</a:t>
            </a:r>
            <a:r>
              <a:rPr lang="sl-SI" sz="800" dirty="0" smtClean="0">
                <a:solidFill>
                  <a:schemeClr val="bg1"/>
                </a:solidFill>
                <a:latin typeface="Arial" panose="020B0604020202020204" pitchFamily="34" charset="0"/>
                <a:cs typeface="Arial" panose="020B0604020202020204" pitchFamily="34" charset="0"/>
              </a:rPr>
              <a:t>/</a:t>
            </a:r>
          </a:p>
          <a:p>
            <a:r>
              <a:rPr lang="sl-SI" sz="800" dirty="0" err="1" smtClean="0">
                <a:solidFill>
                  <a:schemeClr val="bg1"/>
                </a:solidFill>
                <a:latin typeface="Arial" panose="020B0604020202020204" pitchFamily="34" charset="0"/>
                <a:cs typeface="Arial" panose="020B0604020202020204" pitchFamily="34" charset="0"/>
              </a:rPr>
              <a:t>propylea-quatuordecimpunctata</a:t>
            </a:r>
            <a:r>
              <a:rPr lang="sl-SI" sz="800" dirty="0" smtClean="0">
                <a:solidFill>
                  <a:schemeClr val="bg1"/>
                </a:solidFill>
                <a:latin typeface="Arial" panose="020B0604020202020204" pitchFamily="34" charset="0"/>
                <a:cs typeface="Arial" panose="020B0604020202020204" pitchFamily="34" charset="0"/>
              </a:rPr>
              <a:t>-</a:t>
            </a:r>
          </a:p>
          <a:p>
            <a:r>
              <a:rPr lang="sl-SI" sz="800" dirty="0" smtClean="0">
                <a:solidFill>
                  <a:schemeClr val="bg1"/>
                </a:solidFill>
                <a:latin typeface="Arial" panose="020B0604020202020204" pitchFamily="34" charset="0"/>
                <a:cs typeface="Arial" panose="020B0604020202020204" pitchFamily="34" charset="0"/>
              </a:rPr>
              <a:t>plenilska-polonica</a:t>
            </a:r>
            <a:r>
              <a:rPr lang="sl-SI" sz="800" dirty="0">
                <a:solidFill>
                  <a:schemeClr val="bg1"/>
                </a:solidFill>
                <a:latin typeface="Arial" panose="020B0604020202020204" pitchFamily="34" charset="0"/>
                <a:cs typeface="Arial" panose="020B0604020202020204" pitchFamily="34" charset="0"/>
              </a:rPr>
              <a:t>/</a:t>
            </a:r>
          </a:p>
        </p:txBody>
      </p:sp>
      <p:sp>
        <p:nvSpPr>
          <p:cNvPr id="20" name="PoljeZBesedilom 19"/>
          <p:cNvSpPr txBox="1"/>
          <p:nvPr/>
        </p:nvSpPr>
        <p:spPr>
          <a:xfrm rot="5400000">
            <a:off x="5324200" y="2389587"/>
            <a:ext cx="1764000" cy="360000"/>
          </a:xfrm>
          <a:prstGeom prst="rect">
            <a:avLst/>
          </a:prstGeom>
          <a:solidFill>
            <a:srgbClr val="FFFF00"/>
          </a:solidFill>
        </p:spPr>
        <p:txBody>
          <a:bodyPr wrap="square" rtlCol="0">
            <a:spAutoFit/>
          </a:bodyPr>
          <a:lstStyle/>
          <a:p>
            <a:pPr algn="ctr"/>
            <a:r>
              <a:rPr lang="sl-SI" b="1" dirty="0" smtClean="0">
                <a:solidFill>
                  <a:srgbClr val="FF0000"/>
                </a:solidFill>
                <a:latin typeface="Arial" panose="020B0604020202020204" pitchFamily="34" charset="0"/>
                <a:cs typeface="Arial" panose="020B0604020202020204" pitchFamily="34" charset="0"/>
              </a:rPr>
              <a:t>SPREMEMBA!</a:t>
            </a:r>
            <a:endParaRPr lang="sl-SI"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50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239756" y="661374"/>
            <a:ext cx="6018540" cy="4862870"/>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Program izvajanja BVR je treba pripraviti </a:t>
            </a:r>
            <a:r>
              <a:rPr lang="sl-SI" sz="2000" dirty="0">
                <a:latin typeface="Arial" panose="020B0604020202020204" pitchFamily="34" charset="0"/>
                <a:cs typeface="Arial" panose="020B0604020202020204" pitchFamily="34" charset="0"/>
              </a:rPr>
              <a:t>vsako leto, </a:t>
            </a:r>
            <a:r>
              <a:rPr lang="sl-SI" sz="2000" dirty="0" smtClean="0">
                <a:latin typeface="Arial" panose="020B0604020202020204" pitchFamily="34" charset="0"/>
                <a:cs typeface="Arial" panose="020B0604020202020204" pitchFamily="34" charset="0"/>
              </a:rPr>
              <a:t>upravičenec pa ga lahko izvaja le</a:t>
            </a:r>
            <a:r>
              <a:rPr lang="sl-SI" sz="2000" dirty="0">
                <a:latin typeface="Arial" panose="020B0604020202020204" pitchFamily="34" charset="0"/>
                <a:cs typeface="Arial" panose="020B0604020202020204" pitchFamily="34" charset="0"/>
              </a:rPr>
              <a:t>, če ga pred izvedbo potrdi Javna služba zdravstvenega varstva </a:t>
            </a:r>
            <a:r>
              <a:rPr lang="sl-SI" sz="2000" dirty="0" smtClean="0">
                <a:latin typeface="Arial" panose="020B0604020202020204" pitchFamily="34" charset="0"/>
                <a:cs typeface="Arial" panose="020B0604020202020204" pitchFamily="34" charset="0"/>
              </a:rPr>
              <a:t>rastlin.</a:t>
            </a:r>
          </a:p>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V program je treba vključiti </a:t>
            </a:r>
            <a:r>
              <a:rPr lang="sl-SI" sz="2000" dirty="0">
                <a:latin typeface="Arial" panose="020B0604020202020204" pitchFamily="34" charset="0"/>
                <a:cs typeface="Arial" panose="020B0604020202020204" pitchFamily="34" charset="0"/>
              </a:rPr>
              <a:t>koristne organizme ali FFS na osnovi mikroorganizmov </a:t>
            </a:r>
            <a:r>
              <a:rPr lang="sl-SI" sz="2000" dirty="0" smtClean="0">
                <a:latin typeface="Arial" panose="020B0604020202020204" pitchFamily="34" charset="0"/>
                <a:cs typeface="Arial" panose="020B0604020202020204" pitchFamily="34" charset="0"/>
              </a:rPr>
              <a:t>oz. </a:t>
            </a:r>
            <a:r>
              <a:rPr lang="sl-SI" sz="2000" dirty="0">
                <a:latin typeface="Arial" panose="020B0604020202020204" pitchFamily="34" charset="0"/>
                <a:cs typeface="Arial" panose="020B0604020202020204" pitchFamily="34" charset="0"/>
              </a:rPr>
              <a:t>kombinacijo obeh in navesti katere koristne organizme in FFS na osnovi mikroorganizmov se bodo v posameznem letu uporabljala, ob upoštevanju pridelave na KMG, vremenskih razmer in dostopnosti sredstev na </a:t>
            </a:r>
            <a:r>
              <a:rPr lang="sl-SI" sz="2000" dirty="0" smtClean="0">
                <a:latin typeface="Arial" panose="020B0604020202020204" pitchFamily="34" charset="0"/>
                <a:cs typeface="Arial" panose="020B0604020202020204" pitchFamily="34" charset="0"/>
              </a:rPr>
              <a:t>trgu.</a:t>
            </a:r>
          </a:p>
          <a:p>
            <a:pPr marL="342900" lvl="0" indent="-342900">
              <a:spcAft>
                <a:spcPts val="600"/>
              </a:spcAft>
              <a:buFont typeface="Arial" panose="020B0604020202020204" pitchFamily="34" charset="0"/>
              <a:buChar char="•"/>
            </a:pPr>
            <a:r>
              <a:rPr lang="sl-SI" sz="2000" dirty="0">
                <a:latin typeface="Arial" panose="020B0604020202020204" pitchFamily="34" charset="0"/>
                <a:cs typeface="Arial" panose="020B0604020202020204" pitchFamily="34" charset="0"/>
              </a:rPr>
              <a:t>Upravičenec mora koristne organizme oziroma FFS na osnovi mikroorganizmov uporabiti najmanj enkrat letno, da je upravičen do </a:t>
            </a:r>
            <a:r>
              <a:rPr lang="sl-SI" sz="2000" dirty="0" smtClean="0">
                <a:latin typeface="Arial" panose="020B0604020202020204" pitchFamily="34" charset="0"/>
                <a:cs typeface="Arial" panose="020B0604020202020204" pitchFamily="34" charset="0"/>
              </a:rPr>
              <a:t>plačila za intervencijo BVR.</a:t>
            </a:r>
          </a:p>
        </p:txBody>
      </p:sp>
      <p:sp>
        <p:nvSpPr>
          <p:cNvPr id="19" name="PoljeZBesedilom 18"/>
          <p:cNvSpPr txBox="1"/>
          <p:nvPr/>
        </p:nvSpPr>
        <p:spPr>
          <a:xfrm>
            <a:off x="227880" y="230400"/>
            <a:ext cx="6048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Zahteve za izvajanje intervencije BVR</a:t>
            </a:r>
            <a:endParaRPr lang="sl-SI" sz="2200" b="1" dirty="0">
              <a:latin typeface="Arial" panose="020B0604020202020204" pitchFamily="34" charset="0"/>
              <a:cs typeface="Arial" panose="020B0604020202020204" pitchFamily="34" charset="0"/>
            </a:endParaRPr>
          </a:p>
        </p:txBody>
      </p:sp>
      <p:sp>
        <p:nvSpPr>
          <p:cNvPr id="9" name="PoljeZBesedilom 8"/>
          <p:cNvSpPr txBox="1"/>
          <p:nvPr/>
        </p:nvSpPr>
        <p:spPr>
          <a:xfrm>
            <a:off x="6564322" y="250205"/>
            <a:ext cx="5400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Za intervencijo BVR velja</a:t>
            </a:r>
            <a:endParaRPr lang="sl-SI" sz="2200" b="1" dirty="0">
              <a:latin typeface="Arial" panose="020B0604020202020204" pitchFamily="34" charset="0"/>
              <a:cs typeface="Arial" panose="020B0604020202020204" pitchFamily="34" charset="0"/>
            </a:endParaRPr>
          </a:p>
        </p:txBody>
      </p:sp>
      <p:sp>
        <p:nvSpPr>
          <p:cNvPr id="10" name="Pravokotnik 9"/>
          <p:cNvSpPr/>
          <p:nvPr/>
        </p:nvSpPr>
        <p:spPr>
          <a:xfrm>
            <a:off x="6564322" y="680277"/>
            <a:ext cx="5367320" cy="2400657"/>
          </a:xfrm>
          <a:prstGeom prst="rect">
            <a:avLst/>
          </a:prstGeom>
          <a:ln>
            <a:solidFill>
              <a:schemeClr val="tx1"/>
            </a:solidFill>
          </a:ln>
        </p:spPr>
        <p:txBody>
          <a:bodyPr wrap="square">
            <a:spAutoFit/>
          </a:bodyPr>
          <a:lstStyle/>
          <a:p>
            <a:pPr marL="342900" lvl="0" indent="-342900">
              <a:spcAft>
                <a:spcPts val="12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Vsako leto se </a:t>
            </a:r>
            <a:r>
              <a:rPr lang="sl-SI" sz="2000" dirty="0">
                <a:latin typeface="Arial" panose="020B0604020202020204" pitchFamily="34" charset="0"/>
                <a:cs typeface="Arial" panose="020B0604020202020204" pitchFamily="34" charset="0"/>
              </a:rPr>
              <a:t>mora  izvajati na delu površin, lahko na delu </a:t>
            </a:r>
            <a:r>
              <a:rPr lang="sl-SI" sz="2000" dirty="0" smtClean="0">
                <a:latin typeface="Arial" panose="020B0604020202020204" pitchFamily="34" charset="0"/>
                <a:cs typeface="Arial" panose="020B0604020202020204" pitchFamily="34" charset="0"/>
              </a:rPr>
              <a:t>GERK.</a:t>
            </a:r>
            <a:endParaRPr lang="sl-SI" sz="2000" dirty="0">
              <a:latin typeface="Arial" panose="020B0604020202020204" pitchFamily="34" charset="0"/>
              <a:cs typeface="Arial" panose="020B0604020202020204" pitchFamily="34" charset="0"/>
            </a:endParaRPr>
          </a:p>
          <a:p>
            <a:pPr marL="342900" lvl="0" indent="-342900">
              <a:spcAft>
                <a:spcPts val="10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Lokacija </a:t>
            </a:r>
            <a:r>
              <a:rPr lang="sl-SI" sz="2000" dirty="0">
                <a:latin typeface="Arial" panose="020B0604020202020204" pitchFamily="34" charset="0"/>
                <a:cs typeface="Arial" panose="020B0604020202020204" pitchFamily="34" charset="0"/>
              </a:rPr>
              <a:t>izvajanja </a:t>
            </a:r>
            <a:r>
              <a:rPr lang="sl-SI" sz="2000" dirty="0" smtClean="0">
                <a:latin typeface="Arial" panose="020B0604020202020204" pitchFamily="34" charset="0"/>
                <a:cs typeface="Arial" panose="020B0604020202020204" pitchFamily="34" charset="0"/>
              </a:rPr>
              <a:t>zahteve se </a:t>
            </a:r>
            <a:r>
              <a:rPr lang="sl-SI" sz="2000" dirty="0">
                <a:latin typeface="Arial" panose="020B0604020202020204" pitchFamily="34" charset="0"/>
                <a:cs typeface="Arial" panose="020B0604020202020204" pitchFamily="34" charset="0"/>
              </a:rPr>
              <a:t>v obdobju trajanja obveznosti </a:t>
            </a:r>
            <a:r>
              <a:rPr lang="sl-SI" sz="2000" dirty="0" smtClean="0">
                <a:latin typeface="Arial" panose="020B0604020202020204" pitchFamily="34" charset="0"/>
                <a:cs typeface="Arial" panose="020B0604020202020204" pitchFamily="34" charset="0"/>
              </a:rPr>
              <a:t>lahko spreminja.</a:t>
            </a:r>
            <a:endParaRPr lang="sl-SI" sz="2000" dirty="0">
              <a:latin typeface="Arial" panose="020B0604020202020204" pitchFamily="34" charset="0"/>
              <a:cs typeface="Arial" panose="020B0604020202020204" pitchFamily="34" charset="0"/>
            </a:endParaRPr>
          </a:p>
          <a:p>
            <a:pPr marL="342900" lvl="0" indent="-342900">
              <a:spcAft>
                <a:spcPts val="12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Izvaja se </a:t>
            </a:r>
            <a:r>
              <a:rPr lang="sl-SI" sz="2000" dirty="0">
                <a:latin typeface="Arial" panose="020B0604020202020204" pitchFamily="34" charset="0"/>
                <a:cs typeface="Arial" panose="020B0604020202020204" pitchFamily="34" charset="0"/>
              </a:rPr>
              <a:t>na območju celotne </a:t>
            </a:r>
            <a:r>
              <a:rPr lang="sl-SI" sz="2000" dirty="0" smtClean="0">
                <a:latin typeface="Arial" panose="020B0604020202020204" pitchFamily="34" charset="0"/>
                <a:cs typeface="Arial" panose="020B0604020202020204" pitchFamily="34" charset="0"/>
              </a:rPr>
              <a:t>RS.</a:t>
            </a:r>
            <a:endParaRPr lang="sl-SI" sz="2000" dirty="0">
              <a:latin typeface="Arial" panose="020B0604020202020204" pitchFamily="34" charset="0"/>
              <a:cs typeface="Arial" panose="020B0604020202020204" pitchFamily="34" charset="0"/>
            </a:endParaRPr>
          </a:p>
          <a:p>
            <a:pPr marL="342900" lvl="0" indent="-342900">
              <a:spcAft>
                <a:spcPts val="12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Obtežba </a:t>
            </a:r>
            <a:r>
              <a:rPr lang="sl-SI" sz="2000" dirty="0">
                <a:latin typeface="Arial" panose="020B0604020202020204" pitchFamily="34" charset="0"/>
                <a:cs typeface="Arial" panose="020B0604020202020204" pitchFamily="34" charset="0"/>
              </a:rPr>
              <a:t>z živino ni relevantna.</a:t>
            </a:r>
          </a:p>
        </p:txBody>
      </p:sp>
      <p:sp>
        <p:nvSpPr>
          <p:cNvPr id="7" name="Pravokotnik 6"/>
          <p:cNvSpPr/>
          <p:nvPr/>
        </p:nvSpPr>
        <p:spPr>
          <a:xfrm>
            <a:off x="239756" y="5715550"/>
            <a:ext cx="11724566" cy="907941"/>
          </a:xfrm>
          <a:prstGeom prst="rect">
            <a:avLst/>
          </a:prstGeom>
          <a:solidFill>
            <a:srgbClr val="F7E457"/>
          </a:solidFill>
          <a:ln w="6350">
            <a:solidFill>
              <a:schemeClr val="tx1"/>
            </a:solidFill>
          </a:ln>
        </p:spPr>
        <p:txBody>
          <a:bodyPr wrap="square">
            <a:spAutoFit/>
          </a:bodyPr>
          <a:lstStyle/>
          <a:p>
            <a:pPr>
              <a:spcBef>
                <a:spcPts val="1000"/>
              </a:spcBef>
            </a:pPr>
            <a:r>
              <a:rPr lang="sl-SI" sz="2400" b="1" dirty="0">
                <a:latin typeface="Arial" panose="020B0604020202020204" pitchFamily="34" charset="0"/>
                <a:ea typeface="Calibri" panose="020F0502020204030204" pitchFamily="34" charset="0"/>
              </a:rPr>
              <a:t>Program izvajanja BVR </a:t>
            </a:r>
            <a:r>
              <a:rPr lang="sl-SI" sz="2400" b="1" dirty="0" smtClean="0">
                <a:latin typeface="Arial" panose="020B0604020202020204" pitchFamily="34" charset="0"/>
                <a:ea typeface="Calibri" panose="020F0502020204030204" pitchFamily="34" charset="0"/>
              </a:rPr>
              <a:t>mora </a:t>
            </a:r>
            <a:r>
              <a:rPr lang="sl-SI" sz="2400" b="1" dirty="0">
                <a:latin typeface="Arial" panose="020B0604020202020204" pitchFamily="34" charset="0"/>
                <a:ea typeface="Calibri" panose="020F0502020204030204" pitchFamily="34" charset="0"/>
              </a:rPr>
              <a:t>biti </a:t>
            </a:r>
            <a:r>
              <a:rPr lang="sl-SI" sz="2400" b="1" dirty="0" smtClean="0">
                <a:latin typeface="Arial" panose="020B0604020202020204" pitchFamily="34" charset="0"/>
                <a:ea typeface="Calibri" panose="020F0502020204030204" pitchFamily="34" charset="0"/>
              </a:rPr>
              <a:t>IZDELAN IN POTRJEN s strani </a:t>
            </a:r>
            <a:r>
              <a:rPr lang="sl-SI" sz="2400" b="1" dirty="0">
                <a:latin typeface="Arial" panose="020B0604020202020204" pitchFamily="34" charset="0"/>
                <a:ea typeface="Times New Roman" panose="02020603050405020304" pitchFamily="18" charset="0"/>
              </a:rPr>
              <a:t>Javne </a:t>
            </a:r>
            <a:endParaRPr lang="sl-SI" sz="2400" b="1" dirty="0" smtClean="0">
              <a:latin typeface="Arial" panose="020B0604020202020204" pitchFamily="34" charset="0"/>
              <a:ea typeface="Times New Roman" panose="02020603050405020304" pitchFamily="18" charset="0"/>
            </a:endParaRPr>
          </a:p>
          <a:p>
            <a:pPr>
              <a:spcBef>
                <a:spcPts val="600"/>
              </a:spcBef>
            </a:pPr>
            <a:r>
              <a:rPr lang="sl-SI" sz="2400" b="1" dirty="0" smtClean="0">
                <a:latin typeface="Arial" panose="020B0604020202020204" pitchFamily="34" charset="0"/>
                <a:ea typeface="Times New Roman" panose="02020603050405020304" pitchFamily="18" charset="0"/>
              </a:rPr>
              <a:t>službe zdravstvenega varstva </a:t>
            </a:r>
            <a:r>
              <a:rPr lang="sl-SI" sz="2400" b="1" dirty="0">
                <a:latin typeface="Arial" panose="020B0604020202020204" pitchFamily="34" charset="0"/>
                <a:ea typeface="Times New Roman" panose="02020603050405020304" pitchFamily="18" charset="0"/>
              </a:rPr>
              <a:t>rastlin</a:t>
            </a:r>
            <a:r>
              <a:rPr lang="sl-SI" sz="2400" b="1" dirty="0" smtClean="0">
                <a:latin typeface="Arial" panose="020B0604020202020204" pitchFamily="34" charset="0"/>
                <a:ea typeface="Calibri" panose="020F0502020204030204" pitchFamily="34" charset="0"/>
              </a:rPr>
              <a:t> do 31.</a:t>
            </a:r>
            <a:r>
              <a:rPr lang="sl-SI" sz="2400" b="1" dirty="0">
                <a:latin typeface="Arial" panose="020B0604020202020204" pitchFamily="34" charset="0"/>
                <a:ea typeface="Calibri" panose="020F0502020204030204" pitchFamily="34" charset="0"/>
              </a:rPr>
              <a:t> </a:t>
            </a:r>
            <a:r>
              <a:rPr lang="sl-SI" sz="2400" b="1" dirty="0" smtClean="0">
                <a:latin typeface="Arial" panose="020B0604020202020204" pitchFamily="34" charset="0"/>
                <a:ea typeface="Calibri" panose="020F0502020204030204" pitchFamily="34" charset="0"/>
              </a:rPr>
              <a:t>3. tekočega </a:t>
            </a:r>
            <a:r>
              <a:rPr lang="sl-SI" sz="2400" b="1" dirty="0">
                <a:latin typeface="Arial" panose="020B0604020202020204" pitchFamily="34" charset="0"/>
                <a:ea typeface="Calibri" panose="020F0502020204030204" pitchFamily="34" charset="0"/>
              </a:rPr>
              <a:t>leta</a:t>
            </a:r>
            <a:r>
              <a:rPr lang="sl-SI" sz="2400" b="1" dirty="0" smtClean="0">
                <a:latin typeface="Arial" panose="020B0604020202020204" pitchFamily="34" charset="0"/>
                <a:ea typeface="Calibri" panose="020F0502020204030204" pitchFamily="34" charset="0"/>
              </a:rPr>
              <a:t>.</a:t>
            </a:r>
          </a:p>
        </p:txBody>
      </p:sp>
      <p:graphicFrame>
        <p:nvGraphicFramePr>
          <p:cNvPr id="8" name="Tabela 7"/>
          <p:cNvGraphicFramePr>
            <a:graphicFrameLocks noGrp="1"/>
          </p:cNvGraphicFramePr>
          <p:nvPr>
            <p:extLst>
              <p:ext uri="{D42A27DB-BD31-4B8C-83A1-F6EECF244321}">
                <p14:modId xmlns:p14="http://schemas.microsoft.com/office/powerpoint/2010/main" val="657663397"/>
              </p:ext>
            </p:extLst>
          </p:nvPr>
        </p:nvGraphicFramePr>
        <p:xfrm>
          <a:off x="6564322" y="3210477"/>
          <a:ext cx="5367320" cy="2225040"/>
        </p:xfrm>
        <a:graphic>
          <a:graphicData uri="http://schemas.openxmlformats.org/drawingml/2006/table">
            <a:tbl>
              <a:tblPr firstRow="1" bandRow="1">
                <a:tableStyleId>{5C22544A-7EE6-4342-B048-85BDC9FD1C3A}</a:tableStyleId>
              </a:tblPr>
              <a:tblGrid>
                <a:gridCol w="3244696">
                  <a:extLst>
                    <a:ext uri="{9D8B030D-6E8A-4147-A177-3AD203B41FA5}">
                      <a16:colId xmlns:a16="http://schemas.microsoft.com/office/drawing/2014/main" val="4257529501"/>
                    </a:ext>
                  </a:extLst>
                </a:gridCol>
                <a:gridCol w="2122624">
                  <a:extLst>
                    <a:ext uri="{9D8B030D-6E8A-4147-A177-3AD203B41FA5}">
                      <a16:colId xmlns:a16="http://schemas.microsoft.com/office/drawing/2014/main" val="1688540202"/>
                    </a:ext>
                  </a:extLst>
                </a:gridCol>
              </a:tblGrid>
              <a:tr h="370840">
                <a:tc>
                  <a:txBody>
                    <a:bodyPr/>
                    <a:lstStyle/>
                    <a:p>
                      <a:r>
                        <a:rPr lang="sl-SI" sz="1800" b="0" dirty="0" smtClean="0">
                          <a:solidFill>
                            <a:schemeClr val="tx1"/>
                          </a:solidFill>
                          <a:latin typeface="Arial" panose="020B0604020202020204" pitchFamily="34" charset="0"/>
                          <a:cs typeface="Arial" panose="020B0604020202020204" pitchFamily="34" charset="0"/>
                        </a:rPr>
                        <a:t>Poljščine</a:t>
                      </a:r>
                      <a:endParaRPr lang="sl-SI"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tc>
                  <a:txBody>
                    <a:bodyPr/>
                    <a:lstStyle/>
                    <a:p>
                      <a:pPr algn="r"/>
                      <a:r>
                        <a:rPr lang="sl-SI" sz="1800" b="0" dirty="0" smtClean="0">
                          <a:solidFill>
                            <a:schemeClr val="tx1"/>
                          </a:solidFill>
                          <a:latin typeface="Arial" panose="020B0604020202020204" pitchFamily="34" charset="0"/>
                          <a:cs typeface="Arial" panose="020B0604020202020204" pitchFamily="34" charset="0"/>
                        </a:rPr>
                        <a:t>176,00 €/ha </a:t>
                      </a:r>
                      <a:endParaRPr lang="sl-SI"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extLst>
                  <a:ext uri="{0D108BD9-81ED-4DB2-BD59-A6C34878D82A}">
                    <a16:rowId xmlns:a16="http://schemas.microsoft.com/office/drawing/2014/main" val="1527923849"/>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Zelenjadnice na prostem</a:t>
                      </a:r>
                      <a:endParaRPr lang="sl-SI"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sl-SI" sz="1800" b="0" dirty="0" smtClean="0">
                          <a:solidFill>
                            <a:schemeClr val="tx1"/>
                          </a:solidFill>
                          <a:latin typeface="Arial" panose="020B0604020202020204" pitchFamily="34" charset="0"/>
                          <a:cs typeface="Arial" panose="020B0604020202020204" pitchFamily="34" charset="0"/>
                        </a:rPr>
                        <a:t>612,80 €/ha</a:t>
                      </a:r>
                      <a:endParaRPr lang="sl-SI"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5696448"/>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Zelenjadnice v </a:t>
                      </a:r>
                      <a:r>
                        <a:rPr lang="sl-SI" sz="1800" b="0" dirty="0" err="1" smtClean="0">
                          <a:solidFill>
                            <a:schemeClr val="tx1"/>
                          </a:solidFill>
                          <a:latin typeface="Arial" panose="020B0604020202020204" pitchFamily="34" charset="0"/>
                          <a:cs typeface="Arial" panose="020B0604020202020204" pitchFamily="34" charset="0"/>
                        </a:rPr>
                        <a:t>zav</a:t>
                      </a:r>
                      <a:r>
                        <a:rPr lang="sl-SI" sz="1800" b="0" dirty="0" smtClean="0">
                          <a:solidFill>
                            <a:schemeClr val="tx1"/>
                          </a:solidFill>
                          <a:latin typeface="Arial" panose="020B0604020202020204" pitchFamily="34" charset="0"/>
                          <a:cs typeface="Arial" panose="020B0604020202020204" pitchFamily="34" charset="0"/>
                        </a:rPr>
                        <a:t>. prostorih</a:t>
                      </a:r>
                      <a:endParaRPr lang="sl-SI"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1.857,60</a:t>
                      </a:r>
                      <a:r>
                        <a:rPr lang="sl-SI" sz="1800" b="0" baseline="0" dirty="0" smtClean="0">
                          <a:solidFill>
                            <a:schemeClr val="tx1"/>
                          </a:solidFill>
                          <a:latin typeface="Arial" panose="020B0604020202020204" pitchFamily="34" charset="0"/>
                          <a:cs typeface="Arial" panose="020B0604020202020204" pitchFamily="34" charset="0"/>
                        </a:rPr>
                        <a:t> </a:t>
                      </a:r>
                      <a:r>
                        <a:rPr lang="sl-SI" sz="1800" b="0" dirty="0" smtClean="0">
                          <a:solidFill>
                            <a:schemeClr val="tx1"/>
                          </a:solidFill>
                          <a:latin typeface="Arial" panose="020B0604020202020204" pitchFamily="34" charset="0"/>
                          <a:cs typeface="Arial" panose="020B0604020202020204" pitchFamily="34" charset="0"/>
                        </a:rPr>
                        <a:t>€/ha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extLst>
                  <a:ext uri="{0D108BD9-81ED-4DB2-BD59-A6C34878D82A}">
                    <a16:rowId xmlns:a16="http://schemas.microsoft.com/office/drawing/2014/main" val="1287188030"/>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Hmelj</a:t>
                      </a:r>
                      <a:endParaRPr lang="sl-SI"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487,20 €/ha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023354"/>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Sadjarstvo in </a:t>
                      </a:r>
                      <a:r>
                        <a:rPr lang="sl-SI" sz="1800" b="0" dirty="0" err="1" smtClean="0">
                          <a:solidFill>
                            <a:schemeClr val="tx1"/>
                          </a:solidFill>
                          <a:latin typeface="Arial" panose="020B0604020202020204" pitchFamily="34" charset="0"/>
                          <a:cs typeface="Arial" panose="020B0604020202020204" pitchFamily="34" charset="0"/>
                        </a:rPr>
                        <a:t>oljkarstvo</a:t>
                      </a:r>
                      <a:endParaRPr lang="sl-SI"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458,40 €/ha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extLst>
                  <a:ext uri="{0D108BD9-81ED-4DB2-BD59-A6C34878D82A}">
                    <a16:rowId xmlns:a16="http://schemas.microsoft.com/office/drawing/2014/main" val="1032091335"/>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Vinogradništvo</a:t>
                      </a:r>
                      <a:endParaRPr lang="sl-SI"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209,60 €/ha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911463"/>
                  </a:ext>
                </a:extLst>
              </a:tr>
            </a:tbl>
          </a:graphicData>
        </a:graphic>
      </p:graphicFrame>
      <p:pic>
        <p:nvPicPr>
          <p:cNvPr id="2" name="Slika 1"/>
          <p:cNvPicPr>
            <a:picLocks noChangeAspect="1"/>
          </p:cNvPicPr>
          <p:nvPr/>
        </p:nvPicPr>
        <p:blipFill rotWithShape="1">
          <a:blip r:embed="rId3">
            <a:extLst>
              <a:ext uri="{28A0092B-C50C-407E-A947-70E740481C1C}">
                <a14:useLocalDpi xmlns:a14="http://schemas.microsoft.com/office/drawing/2010/main" val="0"/>
              </a:ext>
            </a:extLst>
          </a:blip>
          <a:srcRect b="7069"/>
          <a:stretch/>
        </p:blipFill>
        <p:spPr>
          <a:xfrm>
            <a:off x="10897546" y="5770525"/>
            <a:ext cx="876300" cy="789924"/>
          </a:xfrm>
          <a:prstGeom prst="rect">
            <a:avLst/>
          </a:prstGeom>
        </p:spPr>
      </p:pic>
    </p:spTree>
    <p:extLst>
      <p:ext uri="{BB962C8B-B14F-4D97-AF65-F5344CB8AC3E}">
        <p14:creationId xmlns:p14="http://schemas.microsoft.com/office/powerpoint/2010/main" val="3803706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227880" y="861804"/>
            <a:ext cx="5837018" cy="2785378"/>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sz="2000" dirty="0">
                <a:latin typeface="Arial" panose="020B0604020202020204" pitchFamily="34" charset="0"/>
                <a:cs typeface="Arial" panose="020B0604020202020204" pitchFamily="34" charset="0"/>
              </a:rPr>
              <a:t>Računi o nakupu domorodnih vrst koristnih organizmov oz. organizmov in tržnih proizvodov za biotično varstvo </a:t>
            </a:r>
            <a:r>
              <a:rPr lang="sl-SI" sz="2000" dirty="0" smtClean="0">
                <a:latin typeface="Arial" panose="020B0604020202020204" pitchFamily="34" charset="0"/>
                <a:cs typeface="Arial" panose="020B0604020202020204" pitchFamily="34" charset="0"/>
              </a:rPr>
              <a:t>rastlin.</a:t>
            </a:r>
          </a:p>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Embalaža, etikete oz. navodila za uporabo.</a:t>
            </a:r>
          </a:p>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Program zatiranja bolezni in škodljivih organizmov, </a:t>
            </a:r>
            <a:r>
              <a:rPr lang="sl-SI" sz="2000" dirty="0">
                <a:latin typeface="Arial" panose="020B0604020202020204" pitchFamily="34" charset="0"/>
                <a:cs typeface="Arial" panose="020B0604020202020204" pitchFamily="34" charset="0"/>
              </a:rPr>
              <a:t>potrjen s strani Javne službe zdravstvenega varstva rastlin</a:t>
            </a:r>
            <a:r>
              <a:rPr lang="sl-SI" sz="2000" dirty="0" smtClean="0">
                <a:latin typeface="Arial" panose="020B0604020202020204" pitchFamily="34" charset="0"/>
                <a:cs typeface="Arial" panose="020B0604020202020204" pitchFamily="34" charset="0"/>
              </a:rPr>
              <a:t>.</a:t>
            </a:r>
          </a:p>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Evidenca biotičnega varstva rastlin.</a:t>
            </a:r>
          </a:p>
        </p:txBody>
      </p:sp>
      <p:sp>
        <p:nvSpPr>
          <p:cNvPr id="19" name="PoljeZBesedilom 18"/>
          <p:cNvSpPr txBox="1"/>
          <p:nvPr/>
        </p:nvSpPr>
        <p:spPr>
          <a:xfrm>
            <a:off x="227880" y="430914"/>
            <a:ext cx="5837018"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Dokumenti, ki jih je treba hraniti na KMG</a:t>
            </a:r>
            <a:endParaRPr lang="sl-SI" sz="2200" b="1" dirty="0">
              <a:latin typeface="Arial" panose="020B0604020202020204" pitchFamily="34" charset="0"/>
              <a:cs typeface="Arial" panose="020B0604020202020204" pitchFamily="34" charset="0"/>
            </a:endParaRPr>
          </a:p>
        </p:txBody>
      </p:sp>
      <p:sp>
        <p:nvSpPr>
          <p:cNvPr id="2" name="Pravokotnik 1"/>
          <p:cNvSpPr/>
          <p:nvPr/>
        </p:nvSpPr>
        <p:spPr>
          <a:xfrm>
            <a:off x="227880" y="3874201"/>
            <a:ext cx="5837018" cy="2628000"/>
          </a:xfrm>
          <a:prstGeom prst="rect">
            <a:avLst/>
          </a:prstGeom>
          <a:solidFill>
            <a:srgbClr val="F7E457"/>
          </a:solidFill>
          <a:ln w="9525">
            <a:solidFill>
              <a:schemeClr val="tx1"/>
            </a:solidFill>
          </a:ln>
        </p:spPr>
        <p:txBody>
          <a:bodyPr wrap="square" anchor="ctr" anchorCtr="0">
            <a:noAutofit/>
          </a:bodyPr>
          <a:lstStyle/>
          <a:p>
            <a:r>
              <a:rPr lang="sl-SI" sz="2000" dirty="0">
                <a:latin typeface="Arial" panose="020B0604020202020204" pitchFamily="34" charset="0"/>
                <a:ea typeface="Times New Roman" panose="02020603050405020304" pitchFamily="18" charset="0"/>
              </a:rPr>
              <a:t>Če pri intervenciji BVR zaradi vremenskih razmer ali na podlagi obvestila Javne službe zdravstvenega varstva rastlin v tekočem letu uporaba koristnih organizmov </a:t>
            </a:r>
            <a:r>
              <a:rPr lang="sl-SI" sz="2000" dirty="0" smtClean="0">
                <a:latin typeface="Arial" panose="020B0604020202020204" pitchFamily="34" charset="0"/>
                <a:ea typeface="Times New Roman" panose="02020603050405020304" pitchFamily="18" charset="0"/>
              </a:rPr>
              <a:t>oz. FFS </a:t>
            </a:r>
            <a:r>
              <a:rPr lang="sl-SI" sz="2000" dirty="0">
                <a:latin typeface="Arial" panose="020B0604020202020204" pitchFamily="34" charset="0"/>
                <a:ea typeface="Times New Roman" panose="02020603050405020304" pitchFamily="18" charset="0"/>
              </a:rPr>
              <a:t>na osnovi mikroorganizmov ni potrebna, to ni kršitev. Upravičenec v tem letu ni upravičen do plačil za intervencijo BVR, njegova obveznost pa se nadaljuje.</a:t>
            </a:r>
            <a:endParaRPr lang="sl-SI" sz="2000" dirty="0"/>
          </a:p>
        </p:txBody>
      </p:sp>
      <p:sp>
        <p:nvSpPr>
          <p:cNvPr id="11" name="PoljeZBesedilom 10"/>
          <p:cNvSpPr txBox="1"/>
          <p:nvPr/>
        </p:nvSpPr>
        <p:spPr>
          <a:xfrm>
            <a:off x="6395414" y="439389"/>
            <a:ext cx="5604908"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Sistem kontrol in upravnih sankcij</a:t>
            </a:r>
            <a:endParaRPr lang="sl-SI" sz="2200" b="1" dirty="0">
              <a:latin typeface="Arial" panose="020B0604020202020204" pitchFamily="34" charset="0"/>
              <a:cs typeface="Arial" panose="020B0604020202020204" pitchFamily="34" charset="0"/>
            </a:endParaRPr>
          </a:p>
        </p:txBody>
      </p:sp>
      <p:sp>
        <p:nvSpPr>
          <p:cNvPr id="12" name="Pravokotnik 11"/>
          <p:cNvSpPr/>
          <p:nvPr/>
        </p:nvSpPr>
        <p:spPr>
          <a:xfrm>
            <a:off x="6395414" y="870282"/>
            <a:ext cx="5604908" cy="4785926"/>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Upravni pregledi in pregledi na kraju samem.</a:t>
            </a:r>
          </a:p>
          <a:p>
            <a:pPr marL="34290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Vsakoletno predhodno usposabljanje za BVR ni </a:t>
            </a:r>
            <a:r>
              <a:rPr lang="sl-SI" sz="2000" dirty="0" smtClean="0">
                <a:latin typeface="Arial" panose="020B0604020202020204" pitchFamily="34" charset="0"/>
                <a:cs typeface="Arial" panose="020B0604020202020204" pitchFamily="34" charset="0"/>
              </a:rPr>
              <a:t>bilo </a:t>
            </a:r>
            <a:r>
              <a:rPr lang="sl-SI" sz="2000" dirty="0">
                <a:latin typeface="Arial" panose="020B0604020202020204" pitchFamily="34" charset="0"/>
                <a:cs typeface="Arial" panose="020B0604020202020204" pitchFamily="34" charset="0"/>
              </a:rPr>
              <a:t>opravljeno.</a:t>
            </a:r>
          </a:p>
          <a:p>
            <a:pPr marL="34290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Storitev svetovanja ni bila uporabljena v prvih dveh letih trajanja obveznosti BVR.</a:t>
            </a:r>
          </a:p>
          <a:p>
            <a:pPr marL="34290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Upravičenec, ki ni uporabil storitve svetovanja v prvih dveh letih, je ni uporabil niti v tretjem, četrtem ali petem letu trajanja obveznosti BVR.</a:t>
            </a:r>
          </a:p>
          <a:p>
            <a:pPr marL="34290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Evidenca </a:t>
            </a:r>
            <a:r>
              <a:rPr lang="sl-SI" sz="2000" dirty="0" smtClean="0">
                <a:latin typeface="Arial" panose="020B0604020202020204" pitchFamily="34" charset="0"/>
                <a:cs typeface="Arial" panose="020B0604020202020204" pitchFamily="34" charset="0"/>
              </a:rPr>
              <a:t>BVR </a:t>
            </a:r>
            <a:r>
              <a:rPr lang="sl-SI" sz="2000" dirty="0">
                <a:latin typeface="Arial" panose="020B0604020202020204" pitchFamily="34" charset="0"/>
                <a:cs typeface="Arial" panose="020B0604020202020204" pitchFamily="34" charset="0"/>
              </a:rPr>
              <a:t>se ne vodi ustrezno.</a:t>
            </a:r>
          </a:p>
          <a:p>
            <a:pPr marL="34290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Evidenca </a:t>
            </a:r>
            <a:r>
              <a:rPr lang="sl-SI" sz="2000" dirty="0" smtClean="0">
                <a:latin typeface="Arial" panose="020B0604020202020204" pitchFamily="34" charset="0"/>
                <a:cs typeface="Arial" panose="020B0604020202020204" pitchFamily="34" charset="0"/>
              </a:rPr>
              <a:t>BVR </a:t>
            </a:r>
            <a:r>
              <a:rPr lang="sl-SI" sz="2000" dirty="0">
                <a:latin typeface="Arial" panose="020B0604020202020204" pitchFamily="34" charset="0"/>
                <a:cs typeface="Arial" panose="020B0604020202020204" pitchFamily="34" charset="0"/>
              </a:rPr>
              <a:t>se ne vodi.</a:t>
            </a:r>
          </a:p>
          <a:p>
            <a:pPr marL="34290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Na KMG ni </a:t>
            </a:r>
            <a:r>
              <a:rPr lang="sl-SI" sz="2000" dirty="0" smtClean="0">
                <a:latin typeface="Arial" panose="020B0604020202020204" pitchFamily="34" charset="0"/>
                <a:cs typeface="Arial" panose="020B0604020202020204" pitchFamily="34" charset="0"/>
              </a:rPr>
              <a:t>prisoten program zatiranja </a:t>
            </a:r>
            <a:r>
              <a:rPr lang="sl-SI" sz="2000" dirty="0">
                <a:latin typeface="Arial" panose="020B0604020202020204" pitchFamily="34" charset="0"/>
                <a:cs typeface="Arial" panose="020B0604020202020204" pitchFamily="34" charset="0"/>
              </a:rPr>
              <a:t>bolezni in škodljivih organizmov, potrjen s strani Javne službe zdravstvenega varstva rastlin</a:t>
            </a:r>
            <a:r>
              <a:rPr lang="sl-SI" sz="2000" dirty="0" smtClean="0">
                <a:latin typeface="Arial" panose="020B0604020202020204" pitchFamily="34" charset="0"/>
                <a:cs typeface="Arial" panose="020B0604020202020204" pitchFamily="34" charset="0"/>
              </a:rPr>
              <a:t>.</a:t>
            </a:r>
            <a:endParaRPr lang="sl-SI" sz="2000" dirty="0">
              <a:latin typeface="Arial" panose="020B0604020202020204" pitchFamily="34" charset="0"/>
              <a:cs typeface="Arial" panose="020B0604020202020204" pitchFamily="34" charset="0"/>
            </a:endParaRPr>
          </a:p>
        </p:txBody>
      </p:sp>
      <p:sp>
        <p:nvSpPr>
          <p:cNvPr id="3" name="PoljeZBesedilom 2"/>
          <p:cNvSpPr txBox="1"/>
          <p:nvPr/>
        </p:nvSpPr>
        <p:spPr>
          <a:xfrm>
            <a:off x="6395414" y="5794315"/>
            <a:ext cx="5604908" cy="707886"/>
          </a:xfrm>
          <a:prstGeom prst="rect">
            <a:avLst/>
          </a:prstGeom>
          <a:solidFill>
            <a:srgbClr val="84BD27"/>
          </a:solidFill>
          <a:ln>
            <a:solidFill>
              <a:schemeClr val="tx1"/>
            </a:solidFill>
          </a:ln>
        </p:spPr>
        <p:txBody>
          <a:bodyPr wrap="square" rtlCol="0">
            <a:spAutoFit/>
          </a:bodyPr>
          <a:lstStyle/>
          <a:p>
            <a:r>
              <a:rPr lang="sl-SI" sz="2000" b="1" dirty="0" smtClean="0">
                <a:latin typeface="Arial" panose="020B0604020202020204" pitchFamily="34" charset="0"/>
                <a:cs typeface="Arial" panose="020B0604020202020204" pitchFamily="34" charset="0"/>
              </a:rPr>
              <a:t>Katalog kršitev in upravnih sankcij – priloga Uredbe KOPOP.</a:t>
            </a:r>
            <a:endParaRPr lang="sl-SI"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2098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161498" y="665926"/>
            <a:ext cx="6103075" cy="400110"/>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Zahtevki se vložijo v skladu z Uredbo IAKS.</a:t>
            </a:r>
          </a:p>
        </p:txBody>
      </p:sp>
      <p:sp>
        <p:nvSpPr>
          <p:cNvPr id="19" name="PoljeZBesedilom 18"/>
          <p:cNvSpPr txBox="1"/>
          <p:nvPr/>
        </p:nvSpPr>
        <p:spPr>
          <a:xfrm>
            <a:off x="159515" y="235039"/>
            <a:ext cx="6120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Vlaganje zahtevkov za intervencijo BVR</a:t>
            </a:r>
            <a:endParaRPr lang="sl-SI" sz="2200" b="1" dirty="0">
              <a:latin typeface="Arial" panose="020B0604020202020204" pitchFamily="34" charset="0"/>
              <a:cs typeface="Arial" panose="020B0604020202020204" pitchFamily="34" charset="0"/>
            </a:endParaRPr>
          </a:p>
        </p:txBody>
      </p:sp>
      <p:sp>
        <p:nvSpPr>
          <p:cNvPr id="10" name="PoljeZBesedilom 9"/>
          <p:cNvSpPr txBox="1"/>
          <p:nvPr/>
        </p:nvSpPr>
        <p:spPr>
          <a:xfrm>
            <a:off x="159515" y="1281479"/>
            <a:ext cx="6120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Izplačila za intervencijo BVR</a:t>
            </a:r>
            <a:endParaRPr lang="sl-SI" sz="2200" b="1" dirty="0">
              <a:latin typeface="Arial" panose="020B0604020202020204" pitchFamily="34" charset="0"/>
              <a:cs typeface="Arial" panose="020B0604020202020204" pitchFamily="34" charset="0"/>
            </a:endParaRPr>
          </a:p>
        </p:txBody>
      </p:sp>
      <p:sp>
        <p:nvSpPr>
          <p:cNvPr id="12" name="Pravokotnik 11"/>
          <p:cNvSpPr/>
          <p:nvPr/>
        </p:nvSpPr>
        <p:spPr>
          <a:xfrm>
            <a:off x="159516" y="1712366"/>
            <a:ext cx="6103075" cy="707886"/>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Izplačila za zahtevke vložene v tekočem letu se izvršijo najpozneje do 30. 6. v naslednjem letu.</a:t>
            </a:r>
          </a:p>
        </p:txBody>
      </p:sp>
      <p:sp>
        <p:nvSpPr>
          <p:cNvPr id="13" name="PoljeZBesedilom 12"/>
          <p:cNvSpPr txBox="1"/>
          <p:nvPr/>
        </p:nvSpPr>
        <p:spPr>
          <a:xfrm>
            <a:off x="159515" y="2624105"/>
            <a:ext cx="6120000" cy="430887"/>
          </a:xfrm>
          <a:prstGeom prst="rect">
            <a:avLst/>
          </a:prstGeom>
          <a:solidFill>
            <a:srgbClr val="84BD27"/>
          </a:solidFill>
        </p:spPr>
        <p:txBody>
          <a:bodyPr wrap="square" rtlCol="0">
            <a:spAutoFit/>
          </a:bodyPr>
          <a:lstStyle/>
          <a:p>
            <a:r>
              <a:rPr lang="sl-SI" sz="2200" b="1" dirty="0" smtClean="0">
                <a:latin typeface="Arial" panose="020B0604020202020204" pitchFamily="34" charset="0"/>
                <a:cs typeface="Arial" panose="020B0604020202020204" pitchFamily="34" charset="0"/>
              </a:rPr>
              <a:t>Tehnološka navodila za intervencijo BVR</a:t>
            </a:r>
            <a:endParaRPr lang="sl-SI" sz="2200" b="1" dirty="0">
              <a:latin typeface="Arial" panose="020B0604020202020204" pitchFamily="34" charset="0"/>
              <a:cs typeface="Arial" panose="020B0604020202020204" pitchFamily="34" charset="0"/>
            </a:endParaRPr>
          </a:p>
        </p:txBody>
      </p:sp>
      <p:sp>
        <p:nvSpPr>
          <p:cNvPr id="8" name="Pravokotnik 7"/>
          <p:cNvSpPr/>
          <p:nvPr/>
        </p:nvSpPr>
        <p:spPr>
          <a:xfrm>
            <a:off x="161496" y="3054992"/>
            <a:ext cx="6103075" cy="400110"/>
          </a:xfrm>
          <a:prstGeom prst="rect">
            <a:avLst/>
          </a:prstGeom>
          <a:ln>
            <a:solidFill>
              <a:schemeClr val="tx1"/>
            </a:solidFill>
          </a:ln>
        </p:spPr>
        <p:txBody>
          <a:bodyPr wrap="square">
            <a:spAutoFit/>
          </a:bodyPr>
          <a:lstStyle/>
          <a:p>
            <a:pPr marL="342900" lvl="0" indent="-342900">
              <a:spcAft>
                <a:spcPts val="6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Posodobitev za 2024 je v pripravi.</a:t>
            </a:r>
          </a:p>
        </p:txBody>
      </p:sp>
      <p:pic>
        <p:nvPicPr>
          <p:cNvPr id="2" name="Slik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40" y="3744216"/>
            <a:ext cx="4409473" cy="2556000"/>
          </a:xfrm>
          <a:prstGeom prst="rect">
            <a:avLst/>
          </a:prstGeom>
        </p:spPr>
      </p:pic>
      <p:sp>
        <p:nvSpPr>
          <p:cNvPr id="3" name="Pravokotnik 2"/>
          <p:cNvSpPr/>
          <p:nvPr/>
        </p:nvSpPr>
        <p:spPr>
          <a:xfrm>
            <a:off x="295740" y="3744216"/>
            <a:ext cx="1960793" cy="230832"/>
          </a:xfrm>
          <a:prstGeom prst="rect">
            <a:avLst/>
          </a:prstGeom>
        </p:spPr>
        <p:txBody>
          <a:bodyPr wrap="none">
            <a:spAutoFit/>
          </a:bodyPr>
          <a:lstStyle/>
          <a:p>
            <a:r>
              <a:rPr lang="sl-SI" sz="900" dirty="0">
                <a:solidFill>
                  <a:schemeClr val="bg1"/>
                </a:solidFill>
                <a:latin typeface="Arial" panose="020B0604020202020204" pitchFamily="34" charset="0"/>
                <a:cs typeface="Arial" panose="020B0604020202020204" pitchFamily="34" charset="0"/>
              </a:rPr>
              <a:t>https://www.themothercooker.com/</a:t>
            </a:r>
          </a:p>
        </p:txBody>
      </p:sp>
      <p:pic>
        <p:nvPicPr>
          <p:cNvPr id="4" name="Slika 3"/>
          <p:cNvPicPr>
            <a:picLocks noChangeAspect="1"/>
          </p:cNvPicPr>
          <p:nvPr/>
        </p:nvPicPr>
        <p:blipFill rotWithShape="1">
          <a:blip r:embed="rId4">
            <a:extLst>
              <a:ext uri="{28A0092B-C50C-407E-A947-70E740481C1C}">
                <a14:useLocalDpi xmlns:a14="http://schemas.microsoft.com/office/drawing/2010/main" val="0"/>
              </a:ext>
            </a:extLst>
          </a:blip>
          <a:srcRect b="5756"/>
          <a:stretch/>
        </p:blipFill>
        <p:spPr>
          <a:xfrm>
            <a:off x="7316637" y="1470513"/>
            <a:ext cx="3001328" cy="1899478"/>
          </a:xfrm>
          <a:prstGeom prst="rect">
            <a:avLst/>
          </a:prstGeom>
        </p:spPr>
      </p:pic>
      <p:sp>
        <p:nvSpPr>
          <p:cNvPr id="5" name="Pravokotnik 4"/>
          <p:cNvSpPr/>
          <p:nvPr/>
        </p:nvSpPr>
        <p:spPr>
          <a:xfrm>
            <a:off x="7338405" y="3070603"/>
            <a:ext cx="1377300" cy="230832"/>
          </a:xfrm>
          <a:prstGeom prst="rect">
            <a:avLst/>
          </a:prstGeom>
        </p:spPr>
        <p:txBody>
          <a:bodyPr wrap="none">
            <a:spAutoFit/>
          </a:bodyPr>
          <a:lstStyle/>
          <a:p>
            <a:r>
              <a:rPr lang="sl-SI" sz="900" dirty="0">
                <a:solidFill>
                  <a:schemeClr val="bg1"/>
                </a:solidFill>
                <a:latin typeface="Arial" panose="020B0604020202020204" pitchFamily="34" charset="0"/>
                <a:cs typeface="Arial" panose="020B0604020202020204" pitchFamily="34" charset="0"/>
              </a:rPr>
              <a:t>https://www.maine.gov/</a:t>
            </a:r>
          </a:p>
        </p:txBody>
      </p:sp>
      <p:graphicFrame>
        <p:nvGraphicFramePr>
          <p:cNvPr id="15" name="Tabela 14"/>
          <p:cNvGraphicFramePr>
            <a:graphicFrameLocks noGrp="1"/>
          </p:cNvGraphicFramePr>
          <p:nvPr>
            <p:extLst>
              <p:ext uri="{D42A27DB-BD31-4B8C-83A1-F6EECF244321}">
                <p14:modId xmlns:p14="http://schemas.microsoft.com/office/powerpoint/2010/main" val="2638712032"/>
              </p:ext>
            </p:extLst>
          </p:nvPr>
        </p:nvGraphicFramePr>
        <p:xfrm>
          <a:off x="4965903" y="3744216"/>
          <a:ext cx="6758201" cy="2595880"/>
        </p:xfrm>
        <a:graphic>
          <a:graphicData uri="http://schemas.openxmlformats.org/drawingml/2006/table">
            <a:tbl>
              <a:tblPr firstRow="1" bandRow="1">
                <a:tableStyleId>{5C22544A-7EE6-4342-B048-85BDC9FD1C3A}</a:tableStyleId>
              </a:tblPr>
              <a:tblGrid>
                <a:gridCol w="3188819">
                  <a:extLst>
                    <a:ext uri="{9D8B030D-6E8A-4147-A177-3AD203B41FA5}">
                      <a16:colId xmlns:a16="http://schemas.microsoft.com/office/drawing/2014/main" val="4257529501"/>
                    </a:ext>
                  </a:extLst>
                </a:gridCol>
                <a:gridCol w="1763486">
                  <a:extLst>
                    <a:ext uri="{9D8B030D-6E8A-4147-A177-3AD203B41FA5}">
                      <a16:colId xmlns:a16="http://schemas.microsoft.com/office/drawing/2014/main" val="1688540202"/>
                    </a:ext>
                  </a:extLst>
                </a:gridCol>
                <a:gridCol w="1805896">
                  <a:extLst>
                    <a:ext uri="{9D8B030D-6E8A-4147-A177-3AD203B41FA5}">
                      <a16:colId xmlns:a16="http://schemas.microsoft.com/office/drawing/2014/main" val="357374716"/>
                    </a:ext>
                  </a:extLst>
                </a:gridCol>
              </a:tblGrid>
              <a:tr h="370840">
                <a:tc>
                  <a:txBody>
                    <a:bodyPr/>
                    <a:lstStyle/>
                    <a:p>
                      <a:r>
                        <a:rPr lang="sl-SI" sz="1800" b="1" dirty="0" smtClean="0">
                          <a:solidFill>
                            <a:schemeClr val="tx1"/>
                          </a:solidFill>
                          <a:latin typeface="Arial" panose="020B0604020202020204" pitchFamily="34" charset="0"/>
                          <a:cs typeface="Arial" panose="020B0604020202020204" pitchFamily="34" charset="0"/>
                        </a:rPr>
                        <a:t>BVR (stanje 20. 11. 2023)</a:t>
                      </a:r>
                      <a:endParaRPr lang="sl-SI" sz="1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tc>
                  <a:txBody>
                    <a:bodyPr/>
                    <a:lstStyle/>
                    <a:p>
                      <a:pPr algn="r"/>
                      <a:r>
                        <a:rPr lang="sl-SI" sz="1800" b="1" dirty="0" smtClean="0">
                          <a:solidFill>
                            <a:schemeClr val="tx1"/>
                          </a:solidFill>
                          <a:latin typeface="Arial" panose="020B0604020202020204" pitchFamily="34" charset="0"/>
                          <a:cs typeface="Arial" panose="020B0604020202020204" pitchFamily="34" charset="0"/>
                        </a:rPr>
                        <a:t> ZV 2023</a:t>
                      </a:r>
                      <a:r>
                        <a:rPr lang="sl-SI" sz="1800" b="1" baseline="0" dirty="0" smtClean="0">
                          <a:solidFill>
                            <a:schemeClr val="tx1"/>
                          </a:solidFill>
                          <a:latin typeface="Arial" panose="020B0604020202020204" pitchFamily="34" charset="0"/>
                          <a:cs typeface="Arial" panose="020B0604020202020204" pitchFamily="34" charset="0"/>
                        </a:rPr>
                        <a:t> (</a:t>
                      </a:r>
                      <a:r>
                        <a:rPr lang="sl-SI" sz="1800" b="1" dirty="0" smtClean="0">
                          <a:solidFill>
                            <a:schemeClr val="tx1"/>
                          </a:solidFill>
                          <a:latin typeface="Arial" panose="020B0604020202020204" pitchFamily="34" charset="0"/>
                          <a:cs typeface="Arial" panose="020B0604020202020204" pitchFamily="34" charset="0"/>
                        </a:rPr>
                        <a:t>ha) </a:t>
                      </a:r>
                      <a:endParaRPr lang="sl-SI" sz="1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tc>
                  <a:txBody>
                    <a:bodyPr/>
                    <a:lstStyle/>
                    <a:p>
                      <a:pPr algn="r"/>
                      <a:r>
                        <a:rPr lang="sl-SI" sz="1800" b="1" dirty="0" smtClean="0">
                          <a:solidFill>
                            <a:schemeClr val="tx1"/>
                          </a:solidFill>
                          <a:latin typeface="Arial" panose="020B0604020202020204" pitchFamily="34" charset="0"/>
                          <a:cs typeface="Arial" panose="020B0604020202020204" pitchFamily="34" charset="0"/>
                        </a:rPr>
                        <a:t>Plan 2027 (ha)</a:t>
                      </a:r>
                      <a:endParaRPr lang="sl-SI" sz="1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extLst>
                  <a:ext uri="{0D108BD9-81ED-4DB2-BD59-A6C34878D82A}">
                    <a16:rowId xmlns:a16="http://schemas.microsoft.com/office/drawing/2014/main" val="1527923849"/>
                  </a:ext>
                </a:extLst>
              </a:tr>
              <a:tr h="370840">
                <a:tc>
                  <a:txBody>
                    <a:bodyPr/>
                    <a:lstStyle/>
                    <a:p>
                      <a:r>
                        <a:rPr lang="sl-SI" dirty="0" smtClean="0">
                          <a:latin typeface="Arial" panose="020B0604020202020204" pitchFamily="34" charset="0"/>
                          <a:cs typeface="Arial" panose="020B0604020202020204" pitchFamily="34" charset="0"/>
                        </a:rPr>
                        <a:t>Poljščine</a:t>
                      </a:r>
                      <a:endParaRPr lang="sl-SI"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sl-SI" dirty="0" smtClean="0">
                          <a:latin typeface="Arial" panose="020B0604020202020204" pitchFamily="34" charset="0"/>
                          <a:cs typeface="Arial" panose="020B0604020202020204" pitchFamily="34" charset="0"/>
                        </a:rPr>
                        <a:t>32,09</a:t>
                      </a:r>
                      <a:endParaRPr lang="sl-SI"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sl-SI" dirty="0" smtClean="0">
                          <a:latin typeface="Arial" panose="020B0604020202020204" pitchFamily="34" charset="0"/>
                          <a:cs typeface="Arial" panose="020B0604020202020204" pitchFamily="34" charset="0"/>
                        </a:rPr>
                        <a:t>1.950</a:t>
                      </a:r>
                      <a:endParaRPr lang="sl-SI"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5696448"/>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Zelenjadnice na prostem</a:t>
                      </a:r>
                      <a:endParaRPr lang="sl-SI"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tc>
                  <a:txBody>
                    <a:bodyPr/>
                    <a:lstStyle/>
                    <a:p>
                      <a:pPr algn="r"/>
                      <a:r>
                        <a:rPr lang="sl-SI" sz="1800" b="0" dirty="0" smtClean="0">
                          <a:solidFill>
                            <a:schemeClr val="tx1"/>
                          </a:solidFill>
                          <a:latin typeface="Arial" panose="020B0604020202020204" pitchFamily="34" charset="0"/>
                          <a:cs typeface="Arial" panose="020B0604020202020204" pitchFamily="34" charset="0"/>
                        </a:rPr>
                        <a:t>73,69</a:t>
                      </a:r>
                      <a:endParaRPr lang="sl-SI"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tc>
                  <a:txBody>
                    <a:bodyPr/>
                    <a:lstStyle/>
                    <a:p>
                      <a:pPr algn="r"/>
                      <a:r>
                        <a:rPr lang="sl-SI" sz="1800" b="0" dirty="0" smtClean="0">
                          <a:solidFill>
                            <a:schemeClr val="tx1"/>
                          </a:solidFill>
                          <a:latin typeface="Arial" panose="020B0604020202020204" pitchFamily="34" charset="0"/>
                          <a:cs typeface="Arial" panose="020B0604020202020204" pitchFamily="34" charset="0"/>
                        </a:rPr>
                        <a:t>400</a:t>
                      </a:r>
                      <a:endParaRPr lang="sl-SI"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extLst>
                  <a:ext uri="{0D108BD9-81ED-4DB2-BD59-A6C34878D82A}">
                    <a16:rowId xmlns:a16="http://schemas.microsoft.com/office/drawing/2014/main" val="1287188030"/>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Zelenjadnice v </a:t>
                      </a:r>
                      <a:r>
                        <a:rPr lang="sl-SI" sz="1800" b="0" dirty="0" err="1" smtClean="0">
                          <a:solidFill>
                            <a:schemeClr val="tx1"/>
                          </a:solidFill>
                          <a:latin typeface="Arial" panose="020B0604020202020204" pitchFamily="34" charset="0"/>
                          <a:cs typeface="Arial" panose="020B0604020202020204" pitchFamily="34" charset="0"/>
                        </a:rPr>
                        <a:t>zav</a:t>
                      </a:r>
                      <a:r>
                        <a:rPr lang="sl-SI" sz="1800" b="0" dirty="0" smtClean="0">
                          <a:solidFill>
                            <a:schemeClr val="tx1"/>
                          </a:solidFill>
                          <a:latin typeface="Arial" panose="020B0604020202020204" pitchFamily="34" charset="0"/>
                          <a:cs typeface="Arial" panose="020B0604020202020204" pitchFamily="34" charset="0"/>
                        </a:rPr>
                        <a:t>. prostorih</a:t>
                      </a:r>
                      <a:endParaRPr lang="sl-SI"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4,61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8834244"/>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Hmeljarstvo</a:t>
                      </a:r>
                      <a:endParaRPr lang="sl-SI"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1.357,47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350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extLst>
                  <a:ext uri="{0D108BD9-81ED-4DB2-BD59-A6C34878D82A}">
                    <a16:rowId xmlns:a16="http://schemas.microsoft.com/office/drawing/2014/main" val="1908189722"/>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Sadjarstvo</a:t>
                      </a:r>
                      <a:r>
                        <a:rPr lang="sl-SI" sz="1800" b="0" baseline="0" dirty="0" smtClean="0">
                          <a:solidFill>
                            <a:schemeClr val="tx1"/>
                          </a:solidFill>
                          <a:latin typeface="Arial" panose="020B0604020202020204" pitchFamily="34" charset="0"/>
                          <a:cs typeface="Arial" panose="020B0604020202020204" pitchFamily="34" charset="0"/>
                        </a:rPr>
                        <a:t> in </a:t>
                      </a:r>
                      <a:r>
                        <a:rPr lang="sl-SI" sz="1800" b="0" baseline="0" dirty="0" err="1" smtClean="0">
                          <a:solidFill>
                            <a:schemeClr val="tx1"/>
                          </a:solidFill>
                          <a:latin typeface="Arial" panose="020B0604020202020204" pitchFamily="34" charset="0"/>
                          <a:cs typeface="Arial" panose="020B0604020202020204" pitchFamily="34" charset="0"/>
                        </a:rPr>
                        <a:t>oljkarstvo</a:t>
                      </a:r>
                      <a:endParaRPr lang="sl-SI"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1.384,37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7641099"/>
                  </a:ext>
                </a:extLst>
              </a:tr>
              <a:tr h="370840">
                <a:tc>
                  <a:txBody>
                    <a:bodyPr/>
                    <a:lstStyle/>
                    <a:p>
                      <a:r>
                        <a:rPr lang="sl-SI" sz="1800" b="0" dirty="0" smtClean="0">
                          <a:solidFill>
                            <a:schemeClr val="tx1"/>
                          </a:solidFill>
                          <a:latin typeface="Arial" panose="020B0604020202020204" pitchFamily="34" charset="0"/>
                          <a:cs typeface="Arial" panose="020B0604020202020204" pitchFamily="34" charset="0"/>
                        </a:rPr>
                        <a:t>Vinogradništvo</a:t>
                      </a:r>
                      <a:endParaRPr lang="sl-SI" sz="18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326,48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800" b="0" dirty="0" smtClean="0">
                          <a:solidFill>
                            <a:schemeClr val="tx1"/>
                          </a:solidFill>
                          <a:latin typeface="Arial" panose="020B0604020202020204" pitchFamily="34" charset="0"/>
                          <a:cs typeface="Arial" panose="020B0604020202020204" pitchFamily="34" charset="0"/>
                        </a:rPr>
                        <a:t>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BD27"/>
                    </a:solidFill>
                  </a:tcPr>
                </a:tc>
                <a:extLst>
                  <a:ext uri="{0D108BD9-81ED-4DB2-BD59-A6C34878D82A}">
                    <a16:rowId xmlns:a16="http://schemas.microsoft.com/office/drawing/2014/main" val="3098362032"/>
                  </a:ext>
                </a:extLst>
              </a:tr>
            </a:tbl>
          </a:graphicData>
        </a:graphic>
      </p:graphicFrame>
    </p:spTree>
    <p:extLst>
      <p:ext uri="{BB962C8B-B14F-4D97-AF65-F5344CB8AC3E}">
        <p14:creationId xmlns:p14="http://schemas.microsoft.com/office/powerpoint/2010/main" val="4201672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162" y="984495"/>
            <a:ext cx="6884670" cy="4482465"/>
          </a:xfrm>
          <a:prstGeom prst="rect">
            <a:avLst/>
          </a:prstGeom>
        </p:spPr>
      </p:pic>
      <p:sp>
        <p:nvSpPr>
          <p:cNvPr id="3" name="PoljeZBesedilom 2"/>
          <p:cNvSpPr txBox="1"/>
          <p:nvPr/>
        </p:nvSpPr>
        <p:spPr>
          <a:xfrm>
            <a:off x="2517569" y="5466960"/>
            <a:ext cx="9058275" cy="907941"/>
          </a:xfrm>
          <a:prstGeom prst="rect">
            <a:avLst/>
          </a:prstGeom>
          <a:noFill/>
        </p:spPr>
        <p:txBody>
          <a:bodyPr wrap="square" rtlCol="0">
            <a:spAutoFit/>
          </a:bodyPr>
          <a:lstStyle/>
          <a:p>
            <a:r>
              <a:rPr lang="sl-SI" sz="5300" b="1" dirty="0" smtClean="0">
                <a:solidFill>
                  <a:schemeClr val="accent6">
                    <a:lumMod val="75000"/>
                  </a:schemeClr>
                </a:solidFill>
                <a:latin typeface="Comic Sans MS" panose="030F0702030302020204" pitchFamily="66" charset="0"/>
                <a:cs typeface="Arial" panose="020B0604020202020204" pitchFamily="34" charset="0"/>
              </a:rPr>
              <a:t>HVALA ZA POZORNOST!</a:t>
            </a:r>
          </a:p>
        </p:txBody>
      </p:sp>
    </p:spTree>
    <p:extLst>
      <p:ext uri="{BB962C8B-B14F-4D97-AF65-F5344CB8AC3E}">
        <p14:creationId xmlns:p14="http://schemas.microsoft.com/office/powerpoint/2010/main" val="14120047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9331"/>
            <a:ext cx="12192000" cy="6858000"/>
          </a:xfrm>
          <a:prstGeom prst="rect">
            <a:avLst/>
          </a:prstGeom>
        </p:spPr>
      </p:pic>
      <p:sp>
        <p:nvSpPr>
          <p:cNvPr id="3" name="Naslov 1"/>
          <p:cNvSpPr txBox="1">
            <a:spLocks/>
          </p:cNvSpPr>
          <p:nvPr/>
        </p:nvSpPr>
        <p:spPr>
          <a:xfrm>
            <a:off x="5812971" y="2351150"/>
            <a:ext cx="6288405" cy="134305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sl-SI" b="1" smtClean="0">
                <a:solidFill>
                  <a:schemeClr val="accent6">
                    <a:lumMod val="75000"/>
                  </a:schemeClr>
                </a:solidFill>
                <a:latin typeface="Arial" panose="020B0604020202020204" pitchFamily="34" charset="0"/>
                <a:cs typeface="Arial" panose="020B0604020202020204" pitchFamily="34" charset="0"/>
              </a:rPr>
              <a:t>BIOTIČNO VARSTVO RASTLIN – PRIMERI</a:t>
            </a:r>
            <a:endParaRPr lang="sl-SI" b="1" dirty="0">
              <a:solidFill>
                <a:schemeClr val="accent6">
                  <a:lumMod val="75000"/>
                </a:schemeClr>
              </a:solidFill>
              <a:latin typeface="Arial" panose="020B0604020202020204" pitchFamily="34" charset="0"/>
              <a:cs typeface="Arial" panose="020B0604020202020204" pitchFamily="34" charset="0"/>
            </a:endParaRPr>
          </a:p>
        </p:txBody>
      </p:sp>
      <p:sp>
        <p:nvSpPr>
          <p:cNvPr id="4" name="Podnaslov 2"/>
          <p:cNvSpPr txBox="1">
            <a:spLocks/>
          </p:cNvSpPr>
          <p:nvPr/>
        </p:nvSpPr>
        <p:spPr>
          <a:xfrm>
            <a:off x="6960637" y="4128632"/>
            <a:ext cx="5056764" cy="9705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sl-SI" sz="1800" dirty="0" smtClean="0">
                <a:latin typeface="Arial" panose="020B0604020202020204" pitchFamily="34" charset="0"/>
                <a:cs typeface="Arial" panose="020B0604020202020204" pitchFamily="34" charset="0"/>
              </a:rPr>
              <a:t>mag. Iris </a:t>
            </a:r>
            <a:r>
              <a:rPr lang="sl-SI" sz="1800" dirty="0" err="1" smtClean="0">
                <a:latin typeface="Arial" panose="020B0604020202020204" pitchFamily="34" charset="0"/>
                <a:cs typeface="Arial" panose="020B0604020202020204" pitchFamily="34" charset="0"/>
              </a:rPr>
              <a:t>Škerbot</a:t>
            </a:r>
            <a:r>
              <a:rPr lang="sl-SI" sz="1800" dirty="0" smtClean="0">
                <a:latin typeface="Arial" panose="020B0604020202020204" pitchFamily="34" charset="0"/>
                <a:cs typeface="Arial" panose="020B0604020202020204" pitchFamily="34" charset="0"/>
              </a:rPr>
              <a:t>, UVHVVR</a:t>
            </a:r>
          </a:p>
          <a:p>
            <a:pPr marL="0" indent="0" algn="r">
              <a:buNone/>
            </a:pPr>
            <a:r>
              <a:rPr lang="sl-SI" sz="1800" dirty="0" smtClean="0">
                <a:latin typeface="Arial" panose="020B0604020202020204" pitchFamily="34" charset="0"/>
                <a:cs typeface="Arial" panose="020B0604020202020204" pitchFamily="34" charset="0"/>
              </a:rPr>
              <a:t>in sodelavci Javne službe zdravstvenega varstva rastlin</a:t>
            </a:r>
            <a:endParaRPr lang="sl-SI" sz="1800" dirty="0">
              <a:latin typeface="Arial" panose="020B0604020202020204" pitchFamily="34" charset="0"/>
              <a:cs typeface="Arial" panose="020B0604020202020204" pitchFamily="34" charset="0"/>
            </a:endParaRPr>
          </a:p>
        </p:txBody>
      </p:sp>
      <p:sp>
        <p:nvSpPr>
          <p:cNvPr id="5" name="PoljeZBesedilom 4"/>
          <p:cNvSpPr txBox="1"/>
          <p:nvPr/>
        </p:nvSpPr>
        <p:spPr>
          <a:xfrm>
            <a:off x="9923952" y="5556124"/>
            <a:ext cx="2093449" cy="584775"/>
          </a:xfrm>
          <a:prstGeom prst="rect">
            <a:avLst/>
          </a:prstGeom>
          <a:noFill/>
        </p:spPr>
        <p:txBody>
          <a:bodyPr wrap="square" rtlCol="0">
            <a:spAutoFit/>
          </a:bodyPr>
          <a:lstStyle/>
          <a:p>
            <a:pPr algn="r"/>
            <a:r>
              <a:rPr lang="sl-SI" sz="1600" dirty="0" smtClean="0">
                <a:latin typeface="Arial" panose="020B0604020202020204" pitchFamily="34" charset="0"/>
                <a:cs typeface="Arial" panose="020B0604020202020204" pitchFamily="34" charset="0"/>
              </a:rPr>
              <a:t>Usposabljanje JSKS, 30. 1. 2024</a:t>
            </a:r>
            <a:endParaRPr lang="sl-S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461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709" y="156671"/>
            <a:ext cx="10515600" cy="801202"/>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Pravna podlaga</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sp>
        <p:nvSpPr>
          <p:cNvPr id="3" name="Označba mesta vsebine 2"/>
          <p:cNvSpPr>
            <a:spLocks noGrp="1"/>
          </p:cNvSpPr>
          <p:nvPr>
            <p:ph idx="1"/>
          </p:nvPr>
        </p:nvSpPr>
        <p:spPr>
          <a:xfrm>
            <a:off x="231709" y="1256452"/>
            <a:ext cx="11543523" cy="4771122"/>
          </a:xfrm>
        </p:spPr>
        <p:txBody>
          <a:bodyPr>
            <a:normAutofit lnSpcReduction="10000"/>
          </a:bodyPr>
          <a:lstStyle/>
          <a:p>
            <a:pPr marL="0" indent="0">
              <a:lnSpc>
                <a:spcPct val="110000"/>
              </a:lnSpc>
              <a:spcBef>
                <a:spcPts val="0"/>
              </a:spcBef>
              <a:buNone/>
            </a:pPr>
            <a:r>
              <a:rPr lang="sl-SI" b="1" dirty="0" smtClean="0">
                <a:latin typeface="Arial" panose="020B0604020202020204" pitchFamily="34" charset="0"/>
                <a:cs typeface="Arial" panose="020B0604020202020204" pitchFamily="34" charset="0"/>
              </a:rPr>
              <a:t>EU predpisi:</a:t>
            </a:r>
          </a:p>
          <a:p>
            <a:pPr>
              <a:lnSpc>
                <a:spcPct val="110000"/>
              </a:lnSpc>
              <a:spcBef>
                <a:spcPts val="0"/>
              </a:spcBef>
            </a:pPr>
            <a:r>
              <a:rPr lang="sl-SI" dirty="0" smtClean="0">
                <a:latin typeface="Arial" panose="020B0604020202020204" pitchFamily="34" charset="0"/>
                <a:cs typeface="Arial" panose="020B0604020202020204" pitchFamily="34" charset="0"/>
              </a:rPr>
              <a:t>Uredba (EU) 2021/2115 – </a:t>
            </a:r>
            <a:r>
              <a:rPr lang="sl-SI" dirty="0" err="1" smtClean="0">
                <a:latin typeface="Arial" panose="020B0604020202020204" pitchFamily="34" charset="0"/>
                <a:cs typeface="Arial" panose="020B0604020202020204" pitchFamily="34" charset="0"/>
              </a:rPr>
              <a:t>t.i</a:t>
            </a:r>
            <a:r>
              <a:rPr lang="sl-SI" dirty="0" smtClean="0">
                <a:latin typeface="Arial" panose="020B0604020202020204" pitchFamily="34" charset="0"/>
                <a:cs typeface="Arial" panose="020B0604020202020204" pitchFamily="34" charset="0"/>
              </a:rPr>
              <a:t>. Uredba o SN</a:t>
            </a:r>
          </a:p>
          <a:p>
            <a:pPr>
              <a:lnSpc>
                <a:spcPct val="110000"/>
              </a:lnSpc>
              <a:spcBef>
                <a:spcPts val="0"/>
              </a:spcBef>
            </a:pPr>
            <a:r>
              <a:rPr lang="sl-SI" dirty="0" smtClean="0">
                <a:latin typeface="Arial" panose="020B0604020202020204" pitchFamily="34" charset="0"/>
                <a:cs typeface="Arial" panose="020B0604020202020204" pitchFamily="34" charset="0"/>
              </a:rPr>
              <a:t>Uredba (EU) 2021/2116 – </a:t>
            </a:r>
            <a:r>
              <a:rPr lang="sl-SI" dirty="0" err="1" smtClean="0">
                <a:latin typeface="Arial" panose="020B0604020202020204" pitchFamily="34" charset="0"/>
                <a:cs typeface="Arial" panose="020B0604020202020204" pitchFamily="34" charset="0"/>
              </a:rPr>
              <a:t>t.i</a:t>
            </a:r>
            <a:r>
              <a:rPr lang="sl-SI" dirty="0" smtClean="0">
                <a:latin typeface="Arial" panose="020B0604020202020204" pitchFamily="34" charset="0"/>
                <a:cs typeface="Arial" panose="020B0604020202020204" pitchFamily="34" charset="0"/>
              </a:rPr>
              <a:t>. Horizontalna uredba</a:t>
            </a:r>
          </a:p>
          <a:p>
            <a:pPr marL="0" indent="0">
              <a:lnSpc>
                <a:spcPct val="110000"/>
              </a:lnSpc>
              <a:spcBef>
                <a:spcPts val="1200"/>
              </a:spcBef>
              <a:buNone/>
            </a:pPr>
            <a:r>
              <a:rPr lang="sl-SI" b="1" dirty="0" smtClean="0">
                <a:latin typeface="Arial" panose="020B0604020202020204" pitchFamily="34" charset="0"/>
                <a:cs typeface="Arial" panose="020B0604020202020204" pitchFamily="34" charset="0"/>
              </a:rPr>
              <a:t>Nacionalni predpisi:</a:t>
            </a:r>
          </a:p>
          <a:p>
            <a:pPr>
              <a:lnSpc>
                <a:spcPct val="110000"/>
              </a:lnSpc>
              <a:spcBef>
                <a:spcPts val="0"/>
              </a:spcBef>
              <a:spcAft>
                <a:spcPts val="600"/>
              </a:spcAft>
            </a:pPr>
            <a:r>
              <a:rPr lang="sl-SI" dirty="0" smtClean="0">
                <a:latin typeface="Arial" panose="020B0604020202020204" pitchFamily="34" charset="0"/>
                <a:cs typeface="Arial" panose="020B0604020202020204" pitchFamily="34" charset="0"/>
              </a:rPr>
              <a:t>Uredba o plačilih za </a:t>
            </a:r>
            <a:r>
              <a:rPr lang="sl-SI" dirty="0" err="1">
                <a:latin typeface="Arial" panose="020B0604020202020204" pitchFamily="34" charset="0"/>
                <a:cs typeface="Arial" panose="020B0604020202020204" pitchFamily="34" charset="0"/>
              </a:rPr>
              <a:t>okoljske</a:t>
            </a:r>
            <a:r>
              <a:rPr lang="sl-SI" dirty="0">
                <a:latin typeface="Arial" panose="020B0604020202020204" pitchFamily="34" charset="0"/>
                <a:cs typeface="Arial" panose="020B0604020202020204" pitchFamily="34" charset="0"/>
              </a:rPr>
              <a:t> in podnebne obveznosti, naravne ali druge omejitve in območja Natura </a:t>
            </a:r>
            <a:r>
              <a:rPr lang="sl-SI" dirty="0" smtClean="0">
                <a:latin typeface="Arial" panose="020B0604020202020204" pitchFamily="34" charset="0"/>
                <a:cs typeface="Arial" panose="020B0604020202020204" pitchFamily="34" charset="0"/>
              </a:rPr>
              <a:t>2000 iz SN 2023–2027* (Uredba KOPOP) (Uradni list RS, št. 34/23, 107/23 in 124/23)**</a:t>
            </a:r>
          </a:p>
          <a:p>
            <a:pPr>
              <a:lnSpc>
                <a:spcPct val="110000"/>
              </a:lnSpc>
              <a:spcBef>
                <a:spcPts val="0"/>
              </a:spcBef>
              <a:spcAft>
                <a:spcPts val="600"/>
              </a:spcAft>
            </a:pPr>
            <a:r>
              <a:rPr lang="sl-SI" dirty="0" smtClean="0">
                <a:latin typeface="Arial" panose="020B0604020202020204" pitchFamily="34" charset="0"/>
                <a:cs typeface="Arial" panose="020B0604020202020204" pitchFamily="34" charset="0"/>
              </a:rPr>
              <a:t>Uredba o izvedbi intervencij kmetijske politike za leto 2024 (Uredba IAKS) (Uradni list RS, št. 132/23)</a:t>
            </a:r>
          </a:p>
          <a:p>
            <a:pPr>
              <a:lnSpc>
                <a:spcPct val="110000"/>
              </a:lnSpc>
              <a:spcBef>
                <a:spcPts val="0"/>
              </a:spcBef>
              <a:spcAft>
                <a:spcPts val="600"/>
              </a:spcAft>
            </a:pPr>
            <a:r>
              <a:rPr lang="sl-SI" dirty="0" smtClean="0">
                <a:latin typeface="Arial" panose="020B0604020202020204" pitchFamily="34" charset="0"/>
                <a:cs typeface="Arial" panose="020B0604020202020204" pitchFamily="34" charset="0"/>
              </a:rPr>
              <a:t>Uredba o pravilih pogojenosti (Uradni list RS, št. 2/24)</a:t>
            </a:r>
          </a:p>
        </p:txBody>
      </p:sp>
      <p:sp>
        <p:nvSpPr>
          <p:cNvPr id="4" name="PoljeZBesedilom 3"/>
          <p:cNvSpPr txBox="1"/>
          <p:nvPr/>
        </p:nvSpPr>
        <p:spPr>
          <a:xfrm>
            <a:off x="231709" y="6156876"/>
            <a:ext cx="11459547" cy="584775"/>
          </a:xfrm>
          <a:prstGeom prst="rect">
            <a:avLst/>
          </a:prstGeom>
          <a:noFill/>
        </p:spPr>
        <p:txBody>
          <a:bodyPr wrap="square" rtlCol="0">
            <a:spAutoFit/>
          </a:bodyPr>
          <a:lstStyle/>
          <a:p>
            <a:r>
              <a:rPr lang="sl-SI" sz="1600" dirty="0" smtClean="0">
                <a:latin typeface="Arial" panose="020B0604020202020204" pitchFamily="34" charset="0"/>
                <a:cs typeface="Arial" panose="020B0604020202020204" pitchFamily="34" charset="0"/>
              </a:rPr>
              <a:t>* SN 2023–2027 je dostopen </a:t>
            </a:r>
            <a:r>
              <a:rPr lang="sl-SI" sz="1600" dirty="0">
                <a:latin typeface="Arial" panose="020B0604020202020204" pitchFamily="34" charset="0"/>
                <a:cs typeface="Arial" panose="020B0604020202020204" pitchFamily="34" charset="0"/>
              </a:rPr>
              <a:t>na povezavi https://</a:t>
            </a:r>
            <a:r>
              <a:rPr lang="sl-SI" sz="1600" dirty="0" smtClean="0">
                <a:latin typeface="Arial" panose="020B0604020202020204" pitchFamily="34" charset="0"/>
                <a:cs typeface="Arial" panose="020B0604020202020204" pitchFamily="34" charset="0"/>
              </a:rPr>
              <a:t>skp.si/skupna-kmetijska-politika-2023-2027</a:t>
            </a:r>
          </a:p>
          <a:p>
            <a:r>
              <a:rPr lang="sl-SI" sz="1600" dirty="0" smtClean="0">
                <a:latin typeface="Arial" panose="020B0604020202020204" pitchFamily="34" charset="0"/>
                <a:cs typeface="Arial" panose="020B0604020202020204" pitchFamily="34" charset="0"/>
              </a:rPr>
              <a:t>**  Spremembe in dopolnitve Uredbe KOPOP bodo predvidoma sprejete konec februarja 2024.</a:t>
            </a:r>
            <a:endParaRPr lang="sl-SI"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318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PoljeZBesedilom 4"/>
          <p:cNvSpPr txBox="1"/>
          <p:nvPr/>
        </p:nvSpPr>
        <p:spPr>
          <a:xfrm>
            <a:off x="485192" y="404655"/>
            <a:ext cx="3104147" cy="707886"/>
          </a:xfrm>
          <a:prstGeom prst="rect">
            <a:avLst/>
          </a:prstGeom>
          <a:noFill/>
        </p:spPr>
        <p:txBody>
          <a:bodyPr wrap="square" rtlCol="0">
            <a:spAutoFit/>
          </a:bodyPr>
          <a:lstStyle/>
          <a:p>
            <a:r>
              <a:rPr lang="sl-SI" sz="4000" b="1" dirty="0" smtClean="0">
                <a:solidFill>
                  <a:schemeClr val="bg1"/>
                </a:solidFill>
                <a:latin typeface="Arial" panose="020B0604020202020204" pitchFamily="34" charset="0"/>
                <a:cs typeface="Arial" panose="020B0604020202020204" pitchFamily="34" charset="0"/>
              </a:rPr>
              <a:t>JABLANA</a:t>
            </a:r>
            <a:endParaRPr lang="sl-SI"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64724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3857850416"/>
              </p:ext>
            </p:extLst>
          </p:nvPr>
        </p:nvGraphicFramePr>
        <p:xfrm>
          <a:off x="3285966" y="92248"/>
          <a:ext cx="8803749" cy="3398520"/>
        </p:xfrm>
        <a:graphic>
          <a:graphicData uri="http://schemas.openxmlformats.org/drawingml/2006/table">
            <a:tbl>
              <a:tblPr firstRow="1" bandRow="1">
                <a:tableStyleId>{5C22544A-7EE6-4342-B048-85BDC9FD1C3A}</a:tableStyleId>
              </a:tblPr>
              <a:tblGrid>
                <a:gridCol w="3841225">
                  <a:extLst>
                    <a:ext uri="{9D8B030D-6E8A-4147-A177-3AD203B41FA5}">
                      <a16:colId xmlns:a16="http://schemas.microsoft.com/office/drawing/2014/main" val="2373908560"/>
                    </a:ext>
                  </a:extLst>
                </a:gridCol>
                <a:gridCol w="4962524">
                  <a:extLst>
                    <a:ext uri="{9D8B030D-6E8A-4147-A177-3AD203B41FA5}">
                      <a16:colId xmlns:a16="http://schemas.microsoft.com/office/drawing/2014/main" val="43261482"/>
                    </a:ext>
                  </a:extLst>
                </a:gridCol>
              </a:tblGrid>
              <a:tr h="276912">
                <a:tc>
                  <a:txBody>
                    <a:bodyPr/>
                    <a:lstStyle/>
                    <a:p>
                      <a:r>
                        <a:rPr lang="sl-SI" sz="1700" dirty="0" smtClean="0">
                          <a:solidFill>
                            <a:schemeClr val="tx1"/>
                          </a:solidFill>
                          <a:latin typeface="Arial" panose="020B0604020202020204" pitchFamily="34" charset="0"/>
                          <a:cs typeface="Arial" panose="020B0604020202020204" pitchFamily="34" charset="0"/>
                        </a:rPr>
                        <a:t>Škodljiv organizem</a:t>
                      </a:r>
                      <a:endParaRPr lang="sl-SI" sz="17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sl-SI" sz="1700" dirty="0" smtClean="0">
                          <a:solidFill>
                            <a:schemeClr val="tx1"/>
                          </a:solidFill>
                          <a:latin typeface="Arial" panose="020B0604020202020204" pitchFamily="34" charset="0"/>
                          <a:cs typeface="Arial" panose="020B0604020202020204" pitchFamily="34" charset="0"/>
                        </a:rPr>
                        <a:t>Biotični agens</a:t>
                      </a:r>
                      <a:endParaRPr lang="sl-SI" sz="17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06674871"/>
                  </a:ext>
                </a:extLst>
              </a:tr>
              <a:tr h="602669">
                <a:tc>
                  <a:txBody>
                    <a:bodyPr/>
                    <a:lstStyle/>
                    <a:p>
                      <a:r>
                        <a:rPr lang="sl-SI" sz="1700" dirty="0" smtClean="0">
                          <a:latin typeface="Arial" panose="020B0604020202020204" pitchFamily="34" charset="0"/>
                          <a:cs typeface="Arial" panose="020B0604020202020204" pitchFamily="34" charset="0"/>
                        </a:rPr>
                        <a:t>mali zimski pedic</a:t>
                      </a:r>
                      <a:endParaRPr lang="sl-SI"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700" b="1" i="0" dirty="0" err="1" smtClean="0">
                          <a:latin typeface="Arial" panose="020B0604020202020204" pitchFamily="34" charset="0"/>
                          <a:cs typeface="Arial" panose="020B0604020202020204" pitchFamily="34" charset="0"/>
                        </a:rPr>
                        <a:t>Agree</a:t>
                      </a:r>
                      <a:r>
                        <a:rPr lang="sl-SI" sz="1700" b="1" i="0" dirty="0" smtClean="0">
                          <a:latin typeface="Arial" panose="020B0604020202020204" pitchFamily="34" charset="0"/>
                          <a:cs typeface="Arial" panose="020B0604020202020204" pitchFamily="34" charset="0"/>
                        </a:rPr>
                        <a:t> WG </a:t>
                      </a:r>
                      <a:r>
                        <a:rPr lang="sl-SI" sz="1700" dirty="0" smtClean="0">
                          <a:latin typeface="Arial" panose="020B0604020202020204" pitchFamily="34" charset="0"/>
                          <a:cs typeface="Arial" panose="020B0604020202020204" pitchFamily="34" charset="0"/>
                        </a:rPr>
                        <a:t>(</a:t>
                      </a:r>
                      <a:r>
                        <a:rPr lang="sl-SI" sz="1700" i="1" dirty="0" err="1" smtClean="0">
                          <a:latin typeface="Arial" panose="020B0604020202020204" pitchFamily="34" charset="0"/>
                          <a:cs typeface="Arial" panose="020B0604020202020204" pitchFamily="34" charset="0"/>
                        </a:rPr>
                        <a:t>Bacillus</a:t>
                      </a:r>
                      <a:r>
                        <a:rPr lang="sl-SI" sz="1700" i="1" dirty="0" smtClean="0">
                          <a:latin typeface="Arial" panose="020B0604020202020204" pitchFamily="34" charset="0"/>
                          <a:cs typeface="Arial" panose="020B0604020202020204" pitchFamily="34" charset="0"/>
                        </a:rPr>
                        <a:t> </a:t>
                      </a:r>
                      <a:r>
                        <a:rPr lang="sl-SI" sz="1700" i="1" dirty="0" err="1" smtClean="0">
                          <a:latin typeface="Arial" panose="020B0604020202020204" pitchFamily="34" charset="0"/>
                          <a:cs typeface="Arial" panose="020B0604020202020204" pitchFamily="34" charset="0"/>
                        </a:rPr>
                        <a:t>thuringiensis</a:t>
                      </a:r>
                      <a:r>
                        <a:rPr lang="sl-SI" sz="1700" i="1" dirty="0" smtClean="0">
                          <a:latin typeface="Arial" panose="020B0604020202020204" pitchFamily="34" charset="0"/>
                          <a:cs typeface="Arial" panose="020B0604020202020204" pitchFamily="34" charset="0"/>
                        </a:rPr>
                        <a:t> </a:t>
                      </a:r>
                      <a:r>
                        <a:rPr lang="sl-SI" sz="1700" dirty="0" smtClean="0">
                          <a:latin typeface="Arial" panose="020B0604020202020204" pitchFamily="34" charset="0"/>
                          <a:cs typeface="Arial" panose="020B0604020202020204" pitchFamily="34" charset="0"/>
                        </a:rPr>
                        <a:t>var.</a:t>
                      </a:r>
                      <a:r>
                        <a:rPr lang="sl-SI" sz="1700" baseline="0" dirty="0" smtClean="0">
                          <a:latin typeface="Arial" panose="020B0604020202020204" pitchFamily="34" charset="0"/>
                          <a:cs typeface="Arial" panose="020B0604020202020204" pitchFamily="34" charset="0"/>
                        </a:rPr>
                        <a:t> </a:t>
                      </a:r>
                      <a:r>
                        <a:rPr lang="sl-SI" sz="1700" baseline="0" dirty="0" err="1" smtClean="0">
                          <a:latin typeface="Arial" panose="020B0604020202020204" pitchFamily="34" charset="0"/>
                          <a:cs typeface="Arial" panose="020B0604020202020204" pitchFamily="34" charset="0"/>
                        </a:rPr>
                        <a:t>aizawai</a:t>
                      </a:r>
                      <a:r>
                        <a:rPr lang="sl-SI" sz="1700" baseline="0" dirty="0" smtClean="0">
                          <a:latin typeface="Arial" panose="020B0604020202020204" pitchFamily="34" charset="0"/>
                          <a:cs typeface="Arial" panose="020B0604020202020204" pitchFamily="34" charset="0"/>
                        </a:rPr>
                        <a:t>) - 1x</a:t>
                      </a:r>
                      <a:endParaRPr lang="sl-SI" sz="1700" dirty="0" smtClean="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4360772"/>
                  </a:ext>
                </a:extLst>
              </a:tr>
              <a:tr h="602669">
                <a:tc>
                  <a:txBody>
                    <a:bodyPr/>
                    <a:lstStyle/>
                    <a:p>
                      <a:r>
                        <a:rPr lang="sl-SI" sz="1700" dirty="0" smtClean="0">
                          <a:latin typeface="Arial" panose="020B0604020202020204" pitchFamily="34" charset="0"/>
                          <a:cs typeface="Arial" panose="020B0604020202020204" pitchFamily="34" charset="0"/>
                        </a:rPr>
                        <a:t>jabolčni zavijač</a:t>
                      </a:r>
                      <a:endParaRPr lang="sl-SI"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sl-SI" sz="1700" b="1" dirty="0" err="1" smtClean="0">
                          <a:latin typeface="Arial" panose="020B0604020202020204" pitchFamily="34" charset="0"/>
                          <a:cs typeface="Arial" panose="020B0604020202020204" pitchFamily="34" charset="0"/>
                        </a:rPr>
                        <a:t>Madex</a:t>
                      </a:r>
                      <a:r>
                        <a:rPr lang="sl-SI" sz="1700" b="1" dirty="0" smtClean="0">
                          <a:latin typeface="Arial" panose="020B0604020202020204" pitchFamily="34" charset="0"/>
                          <a:cs typeface="Arial" panose="020B0604020202020204" pitchFamily="34" charset="0"/>
                        </a:rPr>
                        <a:t> </a:t>
                      </a:r>
                      <a:r>
                        <a:rPr lang="sl-SI" sz="1700" b="1" dirty="0" err="1" smtClean="0">
                          <a:latin typeface="Arial" panose="020B0604020202020204" pitchFamily="34" charset="0"/>
                          <a:cs typeface="Arial" panose="020B0604020202020204" pitchFamily="34" charset="0"/>
                        </a:rPr>
                        <a:t>max</a:t>
                      </a:r>
                      <a:r>
                        <a:rPr lang="sl-SI" sz="1700" b="1" dirty="0" smtClean="0">
                          <a:latin typeface="Arial" panose="020B0604020202020204" pitchFamily="34" charset="0"/>
                          <a:cs typeface="Arial" panose="020B0604020202020204" pitchFamily="34" charset="0"/>
                        </a:rPr>
                        <a:t> </a:t>
                      </a:r>
                      <a:r>
                        <a:rPr lang="sl-SI" sz="1700" dirty="0" smtClean="0">
                          <a:latin typeface="Arial" panose="020B0604020202020204" pitchFamily="34" charset="0"/>
                          <a:cs typeface="Arial" panose="020B0604020202020204" pitchFamily="34" charset="0"/>
                        </a:rPr>
                        <a:t>ali </a:t>
                      </a:r>
                      <a:r>
                        <a:rPr lang="sl-SI" sz="1700" b="1" dirty="0" err="1" smtClean="0">
                          <a:latin typeface="Arial" panose="020B0604020202020204" pitchFamily="34" charset="0"/>
                          <a:cs typeface="Arial" panose="020B0604020202020204" pitchFamily="34" charset="0"/>
                        </a:rPr>
                        <a:t>Carpovirusin</a:t>
                      </a:r>
                      <a:r>
                        <a:rPr lang="sl-SI" sz="1700" dirty="0" smtClean="0">
                          <a:latin typeface="Arial" panose="020B0604020202020204" pitchFamily="34" charset="0"/>
                          <a:cs typeface="Arial" panose="020B0604020202020204" pitchFamily="34" charset="0"/>
                        </a:rPr>
                        <a:t> (granulozni virus </a:t>
                      </a:r>
                      <a:r>
                        <a:rPr lang="sl-SI" sz="1700" i="1" dirty="0" err="1" smtClean="0">
                          <a:latin typeface="Arial" panose="020B0604020202020204" pitchFamily="34" charset="0"/>
                          <a:cs typeface="Arial" panose="020B0604020202020204" pitchFamily="34" charset="0"/>
                        </a:rPr>
                        <a:t>Cydia</a:t>
                      </a:r>
                      <a:r>
                        <a:rPr lang="sl-SI" sz="1700" i="1" dirty="0" smtClean="0">
                          <a:latin typeface="Arial" panose="020B0604020202020204" pitchFamily="34" charset="0"/>
                          <a:cs typeface="Arial" panose="020B0604020202020204" pitchFamily="34" charset="0"/>
                        </a:rPr>
                        <a:t> </a:t>
                      </a:r>
                      <a:r>
                        <a:rPr lang="sl-SI" sz="1700" i="1" dirty="0" err="1" smtClean="0">
                          <a:latin typeface="Arial" panose="020B0604020202020204" pitchFamily="34" charset="0"/>
                          <a:cs typeface="Arial" panose="020B0604020202020204" pitchFamily="34" charset="0"/>
                        </a:rPr>
                        <a:t>pomonella</a:t>
                      </a:r>
                      <a:r>
                        <a:rPr lang="sl-SI" sz="1700" dirty="0" smtClean="0">
                          <a:latin typeface="Arial" panose="020B0604020202020204" pitchFamily="34" charset="0"/>
                          <a:cs typeface="Arial" panose="020B0604020202020204" pitchFamily="34" charset="0"/>
                        </a:rPr>
                        <a:t>) -  3 x ali večkrat</a:t>
                      </a:r>
                      <a:r>
                        <a:rPr lang="sl-SI" sz="1700" baseline="0" dirty="0" smtClean="0">
                          <a:latin typeface="Arial" panose="020B0604020202020204" pitchFamily="34" charset="0"/>
                          <a:cs typeface="Arial" panose="020B0604020202020204" pitchFamily="34" charset="0"/>
                        </a:rPr>
                        <a:t> delni odmerki</a:t>
                      </a:r>
                      <a:endParaRPr lang="sl-SI"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08938843"/>
                  </a:ext>
                </a:extLst>
              </a:tr>
              <a:tr h="860956">
                <a:tc>
                  <a:txBody>
                    <a:bodyPr/>
                    <a:lstStyle/>
                    <a:p>
                      <a:r>
                        <a:rPr lang="sl-SI" sz="1700" dirty="0" smtClean="0">
                          <a:latin typeface="Arial" panose="020B0604020202020204" pitchFamily="34" charset="0"/>
                          <a:cs typeface="Arial" panose="020B0604020202020204" pitchFamily="34" charset="0"/>
                        </a:rPr>
                        <a:t>zmanjševanje napada gosenic zavijačev lupine sadja (</a:t>
                      </a:r>
                      <a:r>
                        <a:rPr lang="sl-SI" sz="1700" dirty="0" err="1" smtClean="0">
                          <a:latin typeface="Arial" panose="020B0604020202020204" pitchFamily="34" charset="0"/>
                          <a:cs typeface="Arial" panose="020B0604020202020204" pitchFamily="34" charset="0"/>
                        </a:rPr>
                        <a:t>Argyrotaenia</a:t>
                      </a:r>
                      <a:r>
                        <a:rPr lang="sl-SI" sz="1700" dirty="0" smtClean="0">
                          <a:latin typeface="Arial" panose="020B0604020202020204" pitchFamily="34" charset="0"/>
                          <a:cs typeface="Arial" panose="020B0604020202020204" pitchFamily="34" charset="0"/>
                        </a:rPr>
                        <a:t>, </a:t>
                      </a:r>
                      <a:r>
                        <a:rPr lang="sl-SI" sz="1700" dirty="0" err="1" smtClean="0">
                          <a:latin typeface="Arial" panose="020B0604020202020204" pitchFamily="34" charset="0"/>
                          <a:cs typeface="Arial" panose="020B0604020202020204" pitchFamily="34" charset="0"/>
                        </a:rPr>
                        <a:t>Pandemis</a:t>
                      </a:r>
                      <a:r>
                        <a:rPr lang="sl-SI" sz="1700" dirty="0" smtClean="0">
                          <a:latin typeface="Arial" panose="020B0604020202020204" pitchFamily="34" charset="0"/>
                          <a:cs typeface="Arial" panose="020B0604020202020204" pitchFamily="34" charset="0"/>
                        </a:rPr>
                        <a:t>, </a:t>
                      </a:r>
                      <a:r>
                        <a:rPr lang="sl-SI" sz="1700" dirty="0" err="1" smtClean="0">
                          <a:latin typeface="Arial" panose="020B0604020202020204" pitchFamily="34" charset="0"/>
                          <a:cs typeface="Arial" panose="020B0604020202020204" pitchFamily="34" charset="0"/>
                        </a:rPr>
                        <a:t>Archips</a:t>
                      </a:r>
                      <a:r>
                        <a:rPr lang="sl-SI" sz="1700" dirty="0" smtClean="0">
                          <a:latin typeface="Arial" panose="020B0604020202020204" pitchFamily="34" charset="0"/>
                          <a:cs typeface="Arial" panose="020B0604020202020204" pitchFamily="34" charset="0"/>
                        </a:rPr>
                        <a:t> in </a:t>
                      </a:r>
                      <a:r>
                        <a:rPr lang="sl-SI" sz="1700" dirty="0" err="1" smtClean="0">
                          <a:latin typeface="Arial" panose="020B0604020202020204" pitchFamily="34" charset="0"/>
                          <a:cs typeface="Arial" panose="020B0604020202020204" pitchFamily="34" charset="0"/>
                        </a:rPr>
                        <a:t>Adoxophyes</a:t>
                      </a:r>
                      <a:r>
                        <a:rPr lang="sl-SI" sz="1700" dirty="0" smtClean="0">
                          <a:latin typeface="Arial" panose="020B0604020202020204" pitchFamily="34" charset="0"/>
                          <a:cs typeface="Arial" panose="020B0604020202020204" pitchFamily="34" charset="0"/>
                        </a:rPr>
                        <a:t>)</a:t>
                      </a:r>
                      <a:endParaRPr lang="sl-SI"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l-SI" sz="1700" b="1" dirty="0" err="1" smtClean="0">
                          <a:latin typeface="Arial" panose="020B0604020202020204" pitchFamily="34" charset="0"/>
                          <a:cs typeface="Arial" panose="020B0604020202020204" pitchFamily="34" charset="0"/>
                        </a:rPr>
                        <a:t>Lepinox</a:t>
                      </a:r>
                      <a:r>
                        <a:rPr lang="sl-SI" sz="1700" b="1" dirty="0" smtClean="0">
                          <a:latin typeface="Arial" panose="020B0604020202020204" pitchFamily="34" charset="0"/>
                          <a:cs typeface="Arial" panose="020B0604020202020204" pitchFamily="34" charset="0"/>
                        </a:rPr>
                        <a:t> plus </a:t>
                      </a:r>
                      <a:r>
                        <a:rPr lang="sl-SI" sz="1700" dirty="0" smtClean="0">
                          <a:latin typeface="Arial" panose="020B0604020202020204" pitchFamily="34" charset="0"/>
                          <a:cs typeface="Arial" panose="020B0604020202020204" pitchFamily="34" charset="0"/>
                        </a:rPr>
                        <a:t>(</a:t>
                      </a:r>
                      <a:r>
                        <a:rPr lang="sl-SI" sz="1700" i="1" dirty="0" err="1" smtClean="0">
                          <a:latin typeface="Arial" panose="020B0604020202020204" pitchFamily="34" charset="0"/>
                          <a:cs typeface="Arial" panose="020B0604020202020204" pitchFamily="34" charset="0"/>
                        </a:rPr>
                        <a:t>Bacillus</a:t>
                      </a:r>
                      <a:r>
                        <a:rPr lang="sl-SI" sz="1700" i="1" dirty="0" smtClean="0">
                          <a:latin typeface="Arial" panose="020B0604020202020204" pitchFamily="34" charset="0"/>
                          <a:cs typeface="Arial" panose="020B0604020202020204" pitchFamily="34" charset="0"/>
                        </a:rPr>
                        <a:t> </a:t>
                      </a:r>
                      <a:r>
                        <a:rPr lang="sl-SI" sz="1700" i="1" dirty="0" err="1" smtClean="0">
                          <a:latin typeface="Arial" panose="020B0604020202020204" pitchFamily="34" charset="0"/>
                          <a:cs typeface="Arial" panose="020B0604020202020204" pitchFamily="34" charset="0"/>
                        </a:rPr>
                        <a:t>thuringiensis</a:t>
                      </a:r>
                      <a:r>
                        <a:rPr lang="sl-SI" sz="1700" i="1" dirty="0" smtClean="0">
                          <a:latin typeface="Arial" panose="020B0604020202020204" pitchFamily="34" charset="0"/>
                          <a:cs typeface="Arial" panose="020B0604020202020204" pitchFamily="34" charset="0"/>
                        </a:rPr>
                        <a:t> </a:t>
                      </a:r>
                      <a:r>
                        <a:rPr lang="sl-SI" sz="1700" dirty="0" smtClean="0">
                          <a:latin typeface="Arial" panose="020B0604020202020204" pitchFamily="34" charset="0"/>
                          <a:cs typeface="Arial" panose="020B0604020202020204" pitchFamily="34" charset="0"/>
                        </a:rPr>
                        <a:t>var.</a:t>
                      </a:r>
                      <a:r>
                        <a:rPr lang="sl-SI" sz="1700" baseline="0" dirty="0" smtClean="0">
                          <a:latin typeface="Arial" panose="020B0604020202020204" pitchFamily="34" charset="0"/>
                          <a:cs typeface="Arial" panose="020B0604020202020204" pitchFamily="34" charset="0"/>
                        </a:rPr>
                        <a:t> </a:t>
                      </a:r>
                      <a:r>
                        <a:rPr lang="sl-SI" sz="1700" baseline="0" dirty="0" err="1" smtClean="0">
                          <a:latin typeface="Arial" panose="020B0604020202020204" pitchFamily="34" charset="0"/>
                          <a:cs typeface="Arial" panose="020B0604020202020204" pitchFamily="34" charset="0"/>
                        </a:rPr>
                        <a:t>kurstaki</a:t>
                      </a:r>
                      <a:r>
                        <a:rPr lang="sl-SI" sz="1700" baseline="0" dirty="0" smtClean="0">
                          <a:latin typeface="Arial" panose="020B0604020202020204" pitchFamily="34" charset="0"/>
                          <a:cs typeface="Arial" panose="020B0604020202020204" pitchFamily="34" charset="0"/>
                        </a:rPr>
                        <a:t>) – 2x</a:t>
                      </a:r>
                      <a:endParaRPr lang="sl-SI" sz="1700" dirty="0" smtClean="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3172555"/>
                  </a:ext>
                </a:extLst>
              </a:tr>
              <a:tr h="349165">
                <a:tc>
                  <a:txBody>
                    <a:bodyPr/>
                    <a:lstStyle/>
                    <a:p>
                      <a:r>
                        <a:rPr lang="sl-SI" sz="1700" dirty="0" smtClean="0">
                          <a:latin typeface="Arial" panose="020B0604020202020204" pitchFamily="34" charset="0"/>
                          <a:cs typeface="Arial" panose="020B0604020202020204" pitchFamily="34" charset="0"/>
                        </a:rPr>
                        <a:t>rdeča sadna  pršica in jablanova rjasta pršica</a:t>
                      </a:r>
                      <a:endParaRPr lang="sl-SI"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sl-SI" sz="1700" dirty="0" smtClean="0">
                          <a:latin typeface="Arial" panose="020B0604020202020204" pitchFamily="34" charset="0"/>
                          <a:cs typeface="Arial" panose="020B0604020202020204" pitchFamily="34" charset="0"/>
                        </a:rPr>
                        <a:t>vnos</a:t>
                      </a:r>
                      <a:r>
                        <a:rPr lang="sl-SI" sz="1700" baseline="0" dirty="0" smtClean="0">
                          <a:latin typeface="Arial" panose="020B0604020202020204" pitchFamily="34" charset="0"/>
                          <a:cs typeface="Arial" panose="020B0604020202020204" pitchFamily="34" charset="0"/>
                        </a:rPr>
                        <a:t> </a:t>
                      </a:r>
                      <a:r>
                        <a:rPr lang="sl-SI" sz="1700" dirty="0" smtClean="0">
                          <a:latin typeface="Arial" panose="020B0604020202020204" pitchFamily="34" charset="0"/>
                          <a:cs typeface="Arial" panose="020B0604020202020204" pitchFamily="34" charset="0"/>
                        </a:rPr>
                        <a:t>plenilske pršice </a:t>
                      </a:r>
                      <a:r>
                        <a:rPr lang="sl-SI" sz="1700" i="1" kern="1200" dirty="0" err="1" smtClean="0">
                          <a:solidFill>
                            <a:schemeClr val="dk1"/>
                          </a:solidFill>
                          <a:effectLst/>
                          <a:latin typeface="Arial" panose="020B0604020202020204" pitchFamily="34" charset="0"/>
                          <a:ea typeface="+mn-ea"/>
                          <a:cs typeface="Arial" panose="020B0604020202020204" pitchFamily="34" charset="0"/>
                        </a:rPr>
                        <a:t>Amblyseius</a:t>
                      </a:r>
                      <a:r>
                        <a:rPr lang="sl-SI" sz="1700" i="1" kern="1200" dirty="0" smtClean="0">
                          <a:solidFill>
                            <a:schemeClr val="dk1"/>
                          </a:solidFill>
                          <a:effectLst/>
                          <a:latin typeface="Arial" panose="020B0604020202020204" pitchFamily="34" charset="0"/>
                          <a:ea typeface="+mn-ea"/>
                          <a:cs typeface="Arial" panose="020B0604020202020204" pitchFamily="34" charset="0"/>
                        </a:rPr>
                        <a:t> </a:t>
                      </a:r>
                      <a:r>
                        <a:rPr lang="sl-SI" sz="1700" i="1" kern="1200" dirty="0" err="1" smtClean="0">
                          <a:solidFill>
                            <a:schemeClr val="dk1"/>
                          </a:solidFill>
                          <a:effectLst/>
                          <a:latin typeface="Arial" panose="020B0604020202020204" pitchFamily="34" charset="0"/>
                          <a:ea typeface="+mn-ea"/>
                          <a:cs typeface="Arial" panose="020B0604020202020204" pitchFamily="34" charset="0"/>
                        </a:rPr>
                        <a:t>andersoni</a:t>
                      </a:r>
                      <a:endParaRPr lang="sl-SI" sz="17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22095918"/>
                  </a:ext>
                </a:extLst>
              </a:tr>
              <a:tr h="349165">
                <a:tc>
                  <a:txBody>
                    <a:bodyPr/>
                    <a:lstStyle/>
                    <a:p>
                      <a:r>
                        <a:rPr lang="sl-SI" sz="1700" dirty="0" smtClean="0">
                          <a:latin typeface="Arial" panose="020B0604020202020204" pitchFamily="34" charset="0"/>
                          <a:cs typeface="Arial" panose="020B0604020202020204" pitchFamily="34" charset="0"/>
                        </a:rPr>
                        <a:t>marmorirana smrdljivka</a:t>
                      </a:r>
                      <a:endParaRPr lang="sl-SI"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l-SI" sz="1700" dirty="0" smtClean="0">
                          <a:latin typeface="Arial" panose="020B0604020202020204" pitchFamily="34" charset="0"/>
                          <a:cs typeface="Arial" panose="020B0604020202020204" pitchFamily="34" charset="0"/>
                        </a:rPr>
                        <a:t>vnos </a:t>
                      </a:r>
                      <a:r>
                        <a:rPr lang="sl-SI" sz="1700" dirty="0" err="1" smtClean="0">
                          <a:latin typeface="Arial" panose="020B0604020202020204" pitchFamily="34" charset="0"/>
                          <a:cs typeface="Arial" panose="020B0604020202020204" pitchFamily="34" charset="0"/>
                        </a:rPr>
                        <a:t>parazitoidne</a:t>
                      </a:r>
                      <a:r>
                        <a:rPr lang="sl-SI" sz="1700" baseline="0" dirty="0" smtClean="0">
                          <a:latin typeface="Arial" panose="020B0604020202020204" pitchFamily="34" charset="0"/>
                          <a:cs typeface="Arial" panose="020B0604020202020204" pitchFamily="34" charset="0"/>
                        </a:rPr>
                        <a:t> osice </a:t>
                      </a:r>
                      <a:r>
                        <a:rPr lang="sl-SI" sz="1700" i="1" kern="1200" dirty="0" err="1" smtClean="0">
                          <a:solidFill>
                            <a:schemeClr val="dk1"/>
                          </a:solidFill>
                          <a:effectLst/>
                          <a:latin typeface="Arial" panose="020B0604020202020204" pitchFamily="34" charset="0"/>
                          <a:ea typeface="+mn-ea"/>
                          <a:cs typeface="Arial" panose="020B0604020202020204" pitchFamily="34" charset="0"/>
                        </a:rPr>
                        <a:t>Anastatus</a:t>
                      </a:r>
                      <a:r>
                        <a:rPr lang="sl-SI" sz="1700" i="1" kern="1200" dirty="0" smtClean="0">
                          <a:solidFill>
                            <a:schemeClr val="dk1"/>
                          </a:solidFill>
                          <a:effectLst/>
                          <a:latin typeface="Arial" panose="020B0604020202020204" pitchFamily="34" charset="0"/>
                          <a:ea typeface="+mn-ea"/>
                          <a:cs typeface="Arial" panose="020B0604020202020204" pitchFamily="34" charset="0"/>
                        </a:rPr>
                        <a:t> </a:t>
                      </a:r>
                      <a:r>
                        <a:rPr lang="sl-SI" sz="1700" i="1" kern="1200" dirty="0" err="1" smtClean="0">
                          <a:solidFill>
                            <a:schemeClr val="dk1"/>
                          </a:solidFill>
                          <a:effectLst/>
                          <a:latin typeface="Arial" panose="020B0604020202020204" pitchFamily="34" charset="0"/>
                          <a:ea typeface="+mn-ea"/>
                          <a:cs typeface="Arial" panose="020B0604020202020204" pitchFamily="34" charset="0"/>
                        </a:rPr>
                        <a:t>bifasciatus</a:t>
                      </a:r>
                      <a:endParaRPr lang="sl-SI"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0675106"/>
                  </a:ext>
                </a:extLst>
              </a:tr>
            </a:tbl>
          </a:graphicData>
        </a:graphic>
      </p:graphicFrame>
      <p:pic>
        <p:nvPicPr>
          <p:cNvPr id="5" name="Slika 4"/>
          <p:cNvPicPr>
            <a:picLocks noChangeAspect="1"/>
          </p:cNvPicPr>
          <p:nvPr/>
        </p:nvPicPr>
        <p:blipFill rotWithShape="1">
          <a:blip r:embed="rId2" cstate="print">
            <a:extLst>
              <a:ext uri="{28A0092B-C50C-407E-A947-70E740481C1C}">
                <a14:useLocalDpi xmlns:a14="http://schemas.microsoft.com/office/drawing/2010/main" val="0"/>
              </a:ext>
            </a:extLst>
          </a:blip>
          <a:srcRect l="45380" t="23116" r="13451" b="8892"/>
          <a:stretch/>
        </p:blipFill>
        <p:spPr>
          <a:xfrm rot="5400000">
            <a:off x="323298" y="3310422"/>
            <a:ext cx="2823410" cy="3489158"/>
          </a:xfrm>
          <a:prstGeom prst="rect">
            <a:avLst/>
          </a:prstGeom>
          <a:ln>
            <a:noFill/>
          </a:ln>
          <a:effectLst>
            <a:softEdge rad="112500"/>
          </a:effectLst>
        </p:spPr>
      </p:pic>
      <p:pic>
        <p:nvPicPr>
          <p:cNvPr id="8" name="Slika 7"/>
          <p:cNvPicPr>
            <a:picLocks noChangeAspect="1"/>
          </p:cNvPicPr>
          <p:nvPr/>
        </p:nvPicPr>
        <p:blipFill rotWithShape="1">
          <a:blip r:embed="rId3" cstate="print">
            <a:extLst>
              <a:ext uri="{28A0092B-C50C-407E-A947-70E740481C1C}">
                <a14:useLocalDpi xmlns:a14="http://schemas.microsoft.com/office/drawing/2010/main" val="0"/>
              </a:ext>
            </a:extLst>
          </a:blip>
          <a:srcRect l="33596" t="19766" r="31404" b="38011"/>
          <a:stretch/>
        </p:blipFill>
        <p:spPr>
          <a:xfrm>
            <a:off x="26736" y="160424"/>
            <a:ext cx="3200401" cy="2895600"/>
          </a:xfrm>
          <a:prstGeom prst="rect">
            <a:avLst/>
          </a:prstGeom>
          <a:ln>
            <a:noFill/>
          </a:ln>
          <a:effectLst>
            <a:softEdge rad="112500"/>
          </a:effectLst>
        </p:spPr>
      </p:pic>
      <p:sp>
        <p:nvSpPr>
          <p:cNvPr id="9" name="PoljeZBesedilom 8"/>
          <p:cNvSpPr txBox="1"/>
          <p:nvPr/>
        </p:nvSpPr>
        <p:spPr>
          <a:xfrm>
            <a:off x="1172976" y="2693615"/>
            <a:ext cx="1922321" cy="538609"/>
          </a:xfrm>
          <a:prstGeom prst="rect">
            <a:avLst/>
          </a:prstGeom>
          <a:solidFill>
            <a:schemeClr val="bg1"/>
          </a:solidFill>
        </p:spPr>
        <p:txBody>
          <a:bodyPr wrap="none" rtlCol="0">
            <a:spAutoFit/>
          </a:bodyPr>
          <a:lstStyle/>
          <a:p>
            <a:r>
              <a:rPr lang="sl-SI" dirty="0" smtClean="0">
                <a:latin typeface="Arial" panose="020B0604020202020204" pitchFamily="34" charset="0"/>
                <a:cs typeface="Arial" panose="020B0604020202020204" pitchFamily="34" charset="0"/>
              </a:rPr>
              <a:t>jabolčni zavijač </a:t>
            </a:r>
          </a:p>
          <a:p>
            <a:r>
              <a:rPr lang="sl-SI" sz="1100" dirty="0" smtClean="0">
                <a:latin typeface="Arial" panose="020B0604020202020204" pitchFamily="34" charset="0"/>
                <a:cs typeface="Arial" panose="020B0604020202020204" pitchFamily="34" charset="0"/>
              </a:rPr>
              <a:t>(vir: arhiv KGZS-Zavod MB)</a:t>
            </a:r>
          </a:p>
        </p:txBody>
      </p:sp>
      <p:sp>
        <p:nvSpPr>
          <p:cNvPr id="10" name="PoljeZBesedilom 9"/>
          <p:cNvSpPr txBox="1"/>
          <p:nvPr/>
        </p:nvSpPr>
        <p:spPr>
          <a:xfrm>
            <a:off x="1869478" y="6034679"/>
            <a:ext cx="2288615" cy="538609"/>
          </a:xfrm>
          <a:prstGeom prst="rect">
            <a:avLst/>
          </a:prstGeom>
          <a:solidFill>
            <a:schemeClr val="bg1"/>
          </a:solidFill>
        </p:spPr>
        <p:txBody>
          <a:bodyPr wrap="square" rtlCol="0">
            <a:spAutoFit/>
          </a:bodyPr>
          <a:lstStyle/>
          <a:p>
            <a:r>
              <a:rPr lang="sl-SI" dirty="0">
                <a:latin typeface="Arial" panose="020B0604020202020204" pitchFamily="34" charset="0"/>
                <a:cs typeface="Arial" panose="020B0604020202020204" pitchFamily="34" charset="0"/>
              </a:rPr>
              <a:t>z</a:t>
            </a:r>
            <a:r>
              <a:rPr lang="sl-SI" dirty="0" smtClean="0">
                <a:latin typeface="Arial" panose="020B0604020202020204" pitchFamily="34" charset="0"/>
                <a:cs typeface="Arial" panose="020B0604020202020204" pitchFamily="34" charset="0"/>
              </a:rPr>
              <a:t>avijači lupin sadja</a:t>
            </a:r>
          </a:p>
          <a:p>
            <a:r>
              <a:rPr lang="sl-SI" sz="1100" dirty="0">
                <a:latin typeface="Arial" panose="020B0604020202020204" pitchFamily="34" charset="0"/>
                <a:cs typeface="Arial" panose="020B0604020202020204" pitchFamily="34" charset="0"/>
              </a:rPr>
              <a:t>(vir: arhiv KGZS-Zavod MB</a:t>
            </a:r>
            <a:r>
              <a:rPr lang="sl-SI" sz="1100" dirty="0" smtClean="0">
                <a:latin typeface="Arial" panose="020B0604020202020204" pitchFamily="34" charset="0"/>
                <a:cs typeface="Arial" panose="020B0604020202020204" pitchFamily="34" charset="0"/>
              </a:rPr>
              <a:t>)</a:t>
            </a:r>
            <a:endParaRPr lang="sl-SI" sz="1100" dirty="0">
              <a:latin typeface="Arial" panose="020B0604020202020204" pitchFamily="34" charset="0"/>
              <a:cs typeface="Arial" panose="020B0604020202020204" pitchFamily="34" charset="0"/>
            </a:endParaRPr>
          </a:p>
        </p:txBody>
      </p:sp>
      <p:pic>
        <p:nvPicPr>
          <p:cNvPr id="11" name="Slika 10"/>
          <p:cNvPicPr>
            <a:picLocks noChangeAspect="1"/>
          </p:cNvPicPr>
          <p:nvPr/>
        </p:nvPicPr>
        <p:blipFill rotWithShape="1">
          <a:blip r:embed="rId4" cstate="print">
            <a:extLst>
              <a:ext uri="{28A0092B-C50C-407E-A947-70E740481C1C}">
                <a14:useLocalDpi xmlns:a14="http://schemas.microsoft.com/office/drawing/2010/main" val="0"/>
              </a:ext>
            </a:extLst>
          </a:blip>
          <a:srcRect l="7485" r="37427"/>
          <a:stretch/>
        </p:blipFill>
        <p:spPr>
          <a:xfrm rot="5400000">
            <a:off x="5403034" y="3838930"/>
            <a:ext cx="3286226" cy="2751915"/>
          </a:xfrm>
          <a:prstGeom prst="rect">
            <a:avLst/>
          </a:prstGeom>
          <a:ln>
            <a:noFill/>
          </a:ln>
          <a:effectLst>
            <a:softEdge rad="112500"/>
          </a:effectLst>
        </p:spPr>
      </p:pic>
      <p:pic>
        <p:nvPicPr>
          <p:cNvPr id="12" name="Slika 11"/>
          <p:cNvPicPr>
            <a:picLocks noChangeAspect="1"/>
          </p:cNvPicPr>
          <p:nvPr/>
        </p:nvPicPr>
        <p:blipFill>
          <a:blip r:embed="rId5"/>
          <a:stretch>
            <a:fillRect/>
          </a:stretch>
        </p:blipFill>
        <p:spPr>
          <a:xfrm>
            <a:off x="7988968" y="3593419"/>
            <a:ext cx="2358190" cy="1174435"/>
          </a:xfrm>
          <a:prstGeom prst="ellipse">
            <a:avLst/>
          </a:prstGeom>
          <a:ln>
            <a:noFill/>
          </a:ln>
          <a:effectLst>
            <a:softEdge rad="112500"/>
          </a:effectLst>
        </p:spPr>
      </p:pic>
      <p:sp>
        <p:nvSpPr>
          <p:cNvPr id="13" name="PoljeZBesedilom 12"/>
          <p:cNvSpPr txBox="1"/>
          <p:nvPr/>
        </p:nvSpPr>
        <p:spPr>
          <a:xfrm>
            <a:off x="7668791" y="6197402"/>
            <a:ext cx="3967753" cy="538609"/>
          </a:xfrm>
          <a:prstGeom prst="rect">
            <a:avLst/>
          </a:prstGeom>
          <a:solidFill>
            <a:schemeClr val="bg1"/>
          </a:solidFill>
        </p:spPr>
        <p:txBody>
          <a:bodyPr wrap="none" rtlCol="0">
            <a:spAutoFit/>
          </a:bodyPr>
          <a:lstStyle/>
          <a:p>
            <a:r>
              <a:rPr lang="sl-SI" dirty="0">
                <a:latin typeface="Arial" panose="020B0604020202020204" pitchFamily="34" charset="0"/>
                <a:cs typeface="Arial" panose="020B0604020202020204" pitchFamily="34" charset="0"/>
              </a:rPr>
              <a:t>p</a:t>
            </a:r>
            <a:r>
              <a:rPr lang="sl-SI" dirty="0" smtClean="0">
                <a:latin typeface="Arial" panose="020B0604020202020204" pitchFamily="34" charset="0"/>
                <a:cs typeface="Arial" panose="020B0604020202020204" pitchFamily="34" charset="0"/>
              </a:rPr>
              <a:t>oškodbe od marmorirane smrdljivke</a:t>
            </a:r>
          </a:p>
          <a:p>
            <a:r>
              <a:rPr lang="sl-SI" sz="1100" dirty="0">
                <a:latin typeface="Arial" panose="020B0604020202020204" pitchFamily="34" charset="0"/>
                <a:cs typeface="Arial" panose="020B0604020202020204" pitchFamily="34" charset="0"/>
              </a:rPr>
              <a:t>(vir: arhiv </a:t>
            </a:r>
            <a:r>
              <a:rPr lang="sl-SI" sz="1100" dirty="0" smtClean="0">
                <a:latin typeface="Arial" panose="020B0604020202020204" pitchFamily="34" charset="0"/>
                <a:cs typeface="Arial" panose="020B0604020202020204" pitchFamily="34" charset="0"/>
              </a:rPr>
              <a:t>IHPS Žalec)</a:t>
            </a:r>
            <a:endParaRPr lang="sl-SI" sz="1100" dirty="0">
              <a:latin typeface="Arial" panose="020B0604020202020204" pitchFamily="34" charset="0"/>
              <a:cs typeface="Arial" panose="020B0604020202020204" pitchFamily="34" charset="0"/>
            </a:endParaRPr>
          </a:p>
        </p:txBody>
      </p:sp>
      <p:sp>
        <p:nvSpPr>
          <p:cNvPr id="14" name="PoljeZBesedilom 13"/>
          <p:cNvSpPr txBox="1"/>
          <p:nvPr/>
        </p:nvSpPr>
        <p:spPr>
          <a:xfrm>
            <a:off x="9934201" y="4354819"/>
            <a:ext cx="1093569" cy="261610"/>
          </a:xfrm>
          <a:prstGeom prst="rect">
            <a:avLst/>
          </a:prstGeom>
          <a:solidFill>
            <a:schemeClr val="bg1"/>
          </a:solidFill>
        </p:spPr>
        <p:txBody>
          <a:bodyPr wrap="none" rtlCol="0">
            <a:spAutoFit/>
          </a:bodyPr>
          <a:lstStyle/>
          <a:p>
            <a:r>
              <a:rPr lang="sl-SI" sz="1100" dirty="0">
                <a:latin typeface="Arial" panose="020B0604020202020204" pitchFamily="34" charset="0"/>
                <a:cs typeface="Arial" panose="020B0604020202020204" pitchFamily="34" charset="0"/>
              </a:rPr>
              <a:t>(vir: </a:t>
            </a:r>
            <a:r>
              <a:rPr lang="sl-SI" sz="1100" dirty="0" err="1" smtClean="0">
                <a:latin typeface="Arial" panose="020B0604020202020204" pitchFamily="34" charset="0"/>
                <a:cs typeface="Arial" panose="020B0604020202020204" pitchFamily="34" charset="0"/>
              </a:rPr>
              <a:t>Bioplanet</a:t>
            </a:r>
            <a:r>
              <a:rPr lang="sl-SI" sz="1100" dirty="0" smtClean="0">
                <a:latin typeface="Arial" panose="020B0604020202020204" pitchFamily="34" charset="0"/>
                <a:cs typeface="Arial" panose="020B0604020202020204" pitchFamily="34" charset="0"/>
              </a:rPr>
              <a:t>)</a:t>
            </a:r>
            <a:endParaRPr lang="sl-SI"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333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6" name="Označba mesta vsebin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PoljeZBesedilom 6"/>
          <p:cNvSpPr txBox="1"/>
          <p:nvPr/>
        </p:nvSpPr>
        <p:spPr>
          <a:xfrm>
            <a:off x="558141" y="365125"/>
            <a:ext cx="2068945" cy="707886"/>
          </a:xfrm>
          <a:prstGeom prst="rect">
            <a:avLst/>
          </a:prstGeom>
          <a:solidFill>
            <a:schemeClr val="bg1"/>
          </a:solidFill>
        </p:spPr>
        <p:txBody>
          <a:bodyPr wrap="square" rtlCol="0">
            <a:spAutoFit/>
          </a:bodyPr>
          <a:lstStyle/>
          <a:p>
            <a:pPr algn="ctr"/>
            <a:r>
              <a:rPr lang="sl-SI" sz="4000" b="1" dirty="0" smtClean="0">
                <a:solidFill>
                  <a:schemeClr val="accent6">
                    <a:lumMod val="75000"/>
                  </a:schemeClr>
                </a:solidFill>
                <a:latin typeface="Arial" panose="020B0604020202020204" pitchFamily="34" charset="0"/>
                <a:cs typeface="Arial" panose="020B0604020202020204" pitchFamily="34" charset="0"/>
              </a:rPr>
              <a:t>OLJKA</a:t>
            </a:r>
            <a:endParaRPr lang="sl-SI" sz="40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13900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96645"/>
            <a:ext cx="4307171" cy="3232728"/>
          </a:xfrm>
          <a:prstGeom prst="rect">
            <a:avLst/>
          </a:prstGeom>
          <a:ln>
            <a:noFill/>
          </a:ln>
          <a:effectLst>
            <a:softEdge rad="112500"/>
          </a:effectLst>
        </p:spPr>
      </p:pic>
      <p:sp>
        <p:nvSpPr>
          <p:cNvPr id="6" name="PoljeZBesedilom 5"/>
          <p:cNvSpPr txBox="1"/>
          <p:nvPr/>
        </p:nvSpPr>
        <p:spPr>
          <a:xfrm>
            <a:off x="906288" y="5260068"/>
            <a:ext cx="2494594" cy="538609"/>
          </a:xfrm>
          <a:prstGeom prst="rect">
            <a:avLst/>
          </a:prstGeom>
          <a:solidFill>
            <a:schemeClr val="bg1"/>
          </a:solidFill>
        </p:spPr>
        <p:txBody>
          <a:bodyPr wrap="none" rtlCol="0">
            <a:spAutoFit/>
          </a:bodyPr>
          <a:lstStyle/>
          <a:p>
            <a:r>
              <a:rPr lang="sl-SI" dirty="0">
                <a:latin typeface="Arial" panose="020B0604020202020204" pitchFamily="34" charset="0"/>
                <a:cs typeface="Arial" panose="020B0604020202020204" pitchFamily="34" charset="0"/>
              </a:rPr>
              <a:t>o</a:t>
            </a:r>
            <a:r>
              <a:rPr lang="sl-SI" dirty="0" smtClean="0">
                <a:latin typeface="Arial" panose="020B0604020202020204" pitchFamily="34" charset="0"/>
                <a:cs typeface="Arial" panose="020B0604020202020204" pitchFamily="34" charset="0"/>
              </a:rPr>
              <a:t>ljčna muha</a:t>
            </a:r>
          </a:p>
          <a:p>
            <a:r>
              <a:rPr lang="sl-SI" sz="1100" dirty="0" smtClean="0">
                <a:latin typeface="Arial" panose="020B0604020202020204" pitchFamily="34" charset="0"/>
                <a:cs typeface="Arial" panose="020B0604020202020204" pitchFamily="34" charset="0"/>
              </a:rPr>
              <a:t>(vir: arhiv KGZS-Zavod Nova Gorica)</a:t>
            </a:r>
          </a:p>
        </p:txBody>
      </p:sp>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575" y="3789225"/>
            <a:ext cx="3550248" cy="2657254"/>
          </a:xfrm>
          <a:prstGeom prst="rect">
            <a:avLst/>
          </a:prstGeom>
        </p:spPr>
      </p:pic>
      <p:sp>
        <p:nvSpPr>
          <p:cNvPr id="9" name="PoljeZBesedilom 8"/>
          <p:cNvSpPr txBox="1"/>
          <p:nvPr/>
        </p:nvSpPr>
        <p:spPr>
          <a:xfrm>
            <a:off x="5215794" y="3491766"/>
            <a:ext cx="2494594" cy="538609"/>
          </a:xfrm>
          <a:prstGeom prst="rect">
            <a:avLst/>
          </a:prstGeom>
          <a:solidFill>
            <a:schemeClr val="bg1"/>
          </a:solidFill>
        </p:spPr>
        <p:txBody>
          <a:bodyPr wrap="none" rtlCol="0">
            <a:spAutoFit/>
          </a:bodyPr>
          <a:lstStyle/>
          <a:p>
            <a:r>
              <a:rPr lang="sl-SI" dirty="0">
                <a:latin typeface="Arial" panose="020B0604020202020204" pitchFamily="34" charset="0"/>
                <a:cs typeface="Arial" panose="020B0604020202020204" pitchFamily="34" charset="0"/>
              </a:rPr>
              <a:t>o</a:t>
            </a:r>
            <a:r>
              <a:rPr lang="sl-SI" dirty="0" smtClean="0">
                <a:latin typeface="Arial" panose="020B0604020202020204" pitchFamily="34" charset="0"/>
                <a:cs typeface="Arial" panose="020B0604020202020204" pitchFamily="34" charset="0"/>
              </a:rPr>
              <a:t>ljčni molj (poškodbe)</a:t>
            </a:r>
          </a:p>
          <a:p>
            <a:r>
              <a:rPr lang="sl-SI" sz="1100" dirty="0" smtClean="0">
                <a:latin typeface="Arial" panose="020B0604020202020204" pitchFamily="34" charset="0"/>
                <a:cs typeface="Arial" panose="020B0604020202020204" pitchFamily="34" charset="0"/>
              </a:rPr>
              <a:t>(vir: arhiv KGZS-Zavod Nova Gorica)</a:t>
            </a:r>
          </a:p>
        </p:txBody>
      </p:sp>
      <p:pic>
        <p:nvPicPr>
          <p:cNvPr id="10" name="Slika 9"/>
          <p:cNvPicPr>
            <a:picLocks noChangeAspect="1"/>
          </p:cNvPicPr>
          <p:nvPr/>
        </p:nvPicPr>
        <p:blipFill rotWithShape="1">
          <a:blip r:embed="rId4" cstate="print">
            <a:extLst>
              <a:ext uri="{28A0092B-C50C-407E-A947-70E740481C1C}">
                <a14:useLocalDpi xmlns:a14="http://schemas.microsoft.com/office/drawing/2010/main" val="0"/>
              </a:ext>
            </a:extLst>
          </a:blip>
          <a:srcRect b="17474"/>
          <a:stretch/>
        </p:blipFill>
        <p:spPr>
          <a:xfrm>
            <a:off x="8292228" y="2193755"/>
            <a:ext cx="3875773" cy="4264711"/>
          </a:xfrm>
          <a:prstGeom prst="rect">
            <a:avLst/>
          </a:prstGeom>
          <a:ln>
            <a:noFill/>
          </a:ln>
          <a:effectLst>
            <a:softEdge rad="112500"/>
          </a:effectLst>
        </p:spPr>
      </p:pic>
      <p:sp>
        <p:nvSpPr>
          <p:cNvPr id="11" name="PoljeZBesedilom 10"/>
          <p:cNvSpPr txBox="1"/>
          <p:nvPr/>
        </p:nvSpPr>
        <p:spPr>
          <a:xfrm>
            <a:off x="8366960" y="6269108"/>
            <a:ext cx="3801041" cy="538609"/>
          </a:xfrm>
          <a:prstGeom prst="rect">
            <a:avLst/>
          </a:prstGeom>
          <a:solidFill>
            <a:schemeClr val="bg1"/>
          </a:solidFill>
        </p:spPr>
        <p:txBody>
          <a:bodyPr wrap="none" rtlCol="0">
            <a:spAutoFit/>
          </a:bodyPr>
          <a:lstStyle/>
          <a:p>
            <a:r>
              <a:rPr lang="sl-SI" dirty="0">
                <a:latin typeface="Arial" panose="020B0604020202020204" pitchFamily="34" charset="0"/>
                <a:cs typeface="Arial" panose="020B0604020202020204" pitchFamily="34" charset="0"/>
              </a:rPr>
              <a:t>m</a:t>
            </a:r>
            <a:r>
              <a:rPr lang="sl-SI" dirty="0" smtClean="0">
                <a:latin typeface="Arial" panose="020B0604020202020204" pitchFamily="34" charset="0"/>
                <a:cs typeface="Arial" panose="020B0604020202020204" pitchFamily="34" charset="0"/>
              </a:rPr>
              <a:t>armorirana smrdljivka (poškodbe)</a:t>
            </a:r>
          </a:p>
          <a:p>
            <a:r>
              <a:rPr lang="sl-SI" sz="1100" dirty="0" smtClean="0">
                <a:latin typeface="Arial" panose="020B0604020202020204" pitchFamily="34" charset="0"/>
                <a:cs typeface="Arial" panose="020B0604020202020204" pitchFamily="34" charset="0"/>
              </a:rPr>
              <a:t>(vir: arhiv KGZS-Zavod Nova Gorica)</a:t>
            </a:r>
          </a:p>
        </p:txBody>
      </p:sp>
      <p:graphicFrame>
        <p:nvGraphicFramePr>
          <p:cNvPr id="12" name="Tabela 11"/>
          <p:cNvGraphicFramePr>
            <a:graphicFrameLocks noGrp="1"/>
          </p:cNvGraphicFramePr>
          <p:nvPr>
            <p:extLst>
              <p:ext uri="{D42A27DB-BD31-4B8C-83A1-F6EECF244321}">
                <p14:modId xmlns:p14="http://schemas.microsoft.com/office/powerpoint/2010/main" val="1240288904"/>
              </p:ext>
            </p:extLst>
          </p:nvPr>
        </p:nvGraphicFramePr>
        <p:xfrm>
          <a:off x="134164" y="131716"/>
          <a:ext cx="10163260" cy="1960880"/>
        </p:xfrm>
        <a:graphic>
          <a:graphicData uri="http://schemas.openxmlformats.org/drawingml/2006/table">
            <a:tbl>
              <a:tblPr firstRow="1" bandRow="1">
                <a:tableStyleId>{5C22544A-7EE6-4342-B048-85BDC9FD1C3A}</a:tableStyleId>
              </a:tblPr>
              <a:tblGrid>
                <a:gridCol w="3537081">
                  <a:extLst>
                    <a:ext uri="{9D8B030D-6E8A-4147-A177-3AD203B41FA5}">
                      <a16:colId xmlns:a16="http://schemas.microsoft.com/office/drawing/2014/main" val="2373908560"/>
                    </a:ext>
                  </a:extLst>
                </a:gridCol>
                <a:gridCol w="6626179">
                  <a:extLst>
                    <a:ext uri="{9D8B030D-6E8A-4147-A177-3AD203B41FA5}">
                      <a16:colId xmlns:a16="http://schemas.microsoft.com/office/drawing/2014/main" val="43261482"/>
                    </a:ext>
                  </a:extLst>
                </a:gridCol>
              </a:tblGrid>
              <a:tr h="330741">
                <a:tc>
                  <a:txBody>
                    <a:bodyPr/>
                    <a:lstStyle/>
                    <a:p>
                      <a:r>
                        <a:rPr lang="sl-SI" sz="1700" dirty="0" smtClean="0">
                          <a:solidFill>
                            <a:schemeClr val="tx1"/>
                          </a:solidFill>
                          <a:latin typeface="Arial" panose="020B0604020202020204" pitchFamily="34" charset="0"/>
                          <a:cs typeface="Arial" panose="020B0604020202020204" pitchFamily="34" charset="0"/>
                        </a:rPr>
                        <a:t>Škodljiv organizem</a:t>
                      </a:r>
                      <a:endParaRPr lang="sl-SI" sz="17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sl-SI" sz="1700" dirty="0" smtClean="0">
                          <a:solidFill>
                            <a:schemeClr val="tx1"/>
                          </a:solidFill>
                          <a:latin typeface="Arial" panose="020B0604020202020204" pitchFamily="34" charset="0"/>
                          <a:cs typeface="Arial" panose="020B0604020202020204" pitchFamily="34" charset="0"/>
                        </a:rPr>
                        <a:t>Biotični agens</a:t>
                      </a:r>
                      <a:endParaRPr lang="sl-SI" sz="17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06674871"/>
                  </a:ext>
                </a:extLst>
              </a:tr>
              <a:tr h="370840">
                <a:tc>
                  <a:txBody>
                    <a:bodyPr/>
                    <a:lstStyle/>
                    <a:p>
                      <a:r>
                        <a:rPr lang="sl-SI" sz="1700" dirty="0" smtClean="0">
                          <a:latin typeface="Arial" panose="020B0604020202020204" pitchFamily="34" charset="0"/>
                          <a:cs typeface="Arial" panose="020B0604020202020204" pitchFamily="34" charset="0"/>
                        </a:rPr>
                        <a:t>oljčna muha</a:t>
                      </a:r>
                      <a:endParaRPr lang="sl-SI"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l-SI" sz="1700" dirty="0" err="1" smtClean="0">
                          <a:latin typeface="Arial" panose="020B0604020202020204" pitchFamily="34" charset="0"/>
                          <a:cs typeface="Arial" panose="020B0604020202020204" pitchFamily="34" charset="0"/>
                        </a:rPr>
                        <a:t>Naturalis</a:t>
                      </a:r>
                      <a:r>
                        <a:rPr lang="sl-SI" sz="1700" baseline="0" dirty="0" smtClean="0">
                          <a:latin typeface="Arial" panose="020B0604020202020204" pitchFamily="34" charset="0"/>
                          <a:cs typeface="Arial" panose="020B0604020202020204" pitchFamily="34" charset="0"/>
                        </a:rPr>
                        <a:t> (</a:t>
                      </a:r>
                      <a:r>
                        <a:rPr lang="sl-SI" sz="1700" i="1" baseline="0" dirty="0" err="1" smtClean="0">
                          <a:latin typeface="Arial" panose="020B0604020202020204" pitchFamily="34" charset="0"/>
                          <a:cs typeface="Arial" panose="020B0604020202020204" pitchFamily="34" charset="0"/>
                        </a:rPr>
                        <a:t>Beauveria</a:t>
                      </a:r>
                      <a:r>
                        <a:rPr lang="sl-SI" sz="1700" i="1" baseline="0" dirty="0" smtClean="0">
                          <a:latin typeface="Arial" panose="020B0604020202020204" pitchFamily="34" charset="0"/>
                          <a:cs typeface="Arial" panose="020B0604020202020204" pitchFamily="34" charset="0"/>
                        </a:rPr>
                        <a:t> </a:t>
                      </a:r>
                      <a:r>
                        <a:rPr lang="sl-SI" sz="1700" i="1" baseline="0" dirty="0" err="1" smtClean="0">
                          <a:latin typeface="Arial" panose="020B0604020202020204" pitchFamily="34" charset="0"/>
                          <a:cs typeface="Arial" panose="020B0604020202020204" pitchFamily="34" charset="0"/>
                        </a:rPr>
                        <a:t>bassiana</a:t>
                      </a:r>
                      <a:r>
                        <a:rPr lang="sl-SI" sz="1700" baseline="0" dirty="0" smtClean="0">
                          <a:latin typeface="Arial" panose="020B0604020202020204" pitchFamily="34" charset="0"/>
                          <a:cs typeface="Arial" panose="020B0604020202020204" pitchFamily="34" charset="0"/>
                        </a:rPr>
                        <a:t>, sev ATCC 74040) – pred obiranjem</a:t>
                      </a:r>
                      <a:endParaRPr lang="sl-SI"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7390719"/>
                  </a:ext>
                </a:extLst>
              </a:tr>
              <a:tr h="370840">
                <a:tc>
                  <a:txBody>
                    <a:bodyPr/>
                    <a:lstStyle/>
                    <a:p>
                      <a:r>
                        <a:rPr lang="sl-SI" sz="1700" dirty="0" smtClean="0">
                          <a:latin typeface="Arial" panose="020B0604020202020204" pitchFamily="34" charset="0"/>
                          <a:cs typeface="Arial" panose="020B0604020202020204" pitchFamily="34" charset="0"/>
                        </a:rPr>
                        <a:t>oljčni molj</a:t>
                      </a:r>
                      <a:endParaRPr lang="sl-SI"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sl-SI" sz="1700" dirty="0" err="1" smtClean="0">
                          <a:latin typeface="Arial" panose="020B0604020202020204" pitchFamily="34" charset="0"/>
                          <a:cs typeface="Arial" panose="020B0604020202020204" pitchFamily="34" charset="0"/>
                        </a:rPr>
                        <a:t>Lepinox</a:t>
                      </a:r>
                      <a:r>
                        <a:rPr lang="sl-SI" sz="1700" dirty="0" smtClean="0">
                          <a:latin typeface="Arial" panose="020B0604020202020204" pitchFamily="34" charset="0"/>
                          <a:cs typeface="Arial" panose="020B0604020202020204" pitchFamily="34" charset="0"/>
                        </a:rPr>
                        <a:t> plus (</a:t>
                      </a:r>
                      <a:r>
                        <a:rPr lang="sl-SI" sz="1700" i="1" dirty="0" err="1" smtClean="0">
                          <a:latin typeface="Arial" panose="020B0604020202020204" pitchFamily="34" charset="0"/>
                          <a:cs typeface="Arial" panose="020B0604020202020204" pitchFamily="34" charset="0"/>
                        </a:rPr>
                        <a:t>Bacillus</a:t>
                      </a:r>
                      <a:r>
                        <a:rPr lang="sl-SI" sz="1700" i="1" dirty="0" smtClean="0">
                          <a:latin typeface="Arial" panose="020B0604020202020204" pitchFamily="34" charset="0"/>
                          <a:cs typeface="Arial" panose="020B0604020202020204" pitchFamily="34" charset="0"/>
                        </a:rPr>
                        <a:t> </a:t>
                      </a:r>
                      <a:r>
                        <a:rPr lang="sl-SI" sz="1700" i="1" dirty="0" err="1" smtClean="0">
                          <a:latin typeface="Arial" panose="020B0604020202020204" pitchFamily="34" charset="0"/>
                          <a:cs typeface="Arial" panose="020B0604020202020204" pitchFamily="34" charset="0"/>
                        </a:rPr>
                        <a:t>thuringiensis</a:t>
                      </a:r>
                      <a:r>
                        <a:rPr lang="sl-SI" sz="1700" i="1" dirty="0" smtClean="0">
                          <a:latin typeface="Arial" panose="020B0604020202020204" pitchFamily="34" charset="0"/>
                          <a:cs typeface="Arial" panose="020B0604020202020204" pitchFamily="34" charset="0"/>
                        </a:rPr>
                        <a:t> </a:t>
                      </a:r>
                      <a:r>
                        <a:rPr lang="sl-SI" sz="1700" dirty="0" smtClean="0">
                          <a:latin typeface="Arial" panose="020B0604020202020204" pitchFamily="34" charset="0"/>
                          <a:cs typeface="Arial" panose="020B0604020202020204" pitchFamily="34" charset="0"/>
                        </a:rPr>
                        <a:t>var.</a:t>
                      </a:r>
                      <a:r>
                        <a:rPr lang="sl-SI" sz="1700" baseline="0" dirty="0" smtClean="0">
                          <a:latin typeface="Arial" panose="020B0604020202020204" pitchFamily="34" charset="0"/>
                          <a:cs typeface="Arial" panose="020B0604020202020204" pitchFamily="34" charset="0"/>
                        </a:rPr>
                        <a:t> </a:t>
                      </a:r>
                      <a:r>
                        <a:rPr lang="sl-SI" sz="1700" baseline="0" dirty="0" err="1" smtClean="0">
                          <a:latin typeface="Arial" panose="020B0604020202020204" pitchFamily="34" charset="0"/>
                          <a:cs typeface="Arial" panose="020B0604020202020204" pitchFamily="34" charset="0"/>
                        </a:rPr>
                        <a:t>kurstaki</a:t>
                      </a:r>
                      <a:r>
                        <a:rPr lang="sl-SI" sz="1700" baseline="0" dirty="0" smtClean="0">
                          <a:latin typeface="Arial" panose="020B0604020202020204" pitchFamily="34" charset="0"/>
                          <a:cs typeface="Arial" panose="020B0604020202020204" pitchFamily="34" charset="0"/>
                        </a:rPr>
                        <a:t>) ALI</a:t>
                      </a:r>
                      <a:endParaRPr lang="sl-SI" sz="1700" dirty="0" smtClean="0">
                        <a:latin typeface="Arial" panose="020B0604020202020204" pitchFamily="34" charset="0"/>
                        <a:cs typeface="Arial" panose="020B0604020202020204" pitchFamily="34" charset="0"/>
                      </a:endParaRPr>
                    </a:p>
                    <a:p>
                      <a:r>
                        <a:rPr lang="sl-SI" sz="1700" dirty="0" err="1" smtClean="0">
                          <a:latin typeface="Arial" panose="020B0604020202020204" pitchFamily="34" charset="0"/>
                          <a:cs typeface="Arial" panose="020B0604020202020204" pitchFamily="34" charset="0"/>
                        </a:rPr>
                        <a:t>Agree</a:t>
                      </a:r>
                      <a:r>
                        <a:rPr lang="sl-SI" sz="1700" dirty="0" smtClean="0">
                          <a:latin typeface="Arial" panose="020B0604020202020204" pitchFamily="34" charset="0"/>
                          <a:cs typeface="Arial" panose="020B0604020202020204" pitchFamily="34" charset="0"/>
                        </a:rPr>
                        <a:t> WG (</a:t>
                      </a:r>
                      <a:r>
                        <a:rPr lang="sl-SI" sz="1700" i="1" dirty="0" err="1" smtClean="0">
                          <a:latin typeface="Arial" panose="020B0604020202020204" pitchFamily="34" charset="0"/>
                          <a:cs typeface="Arial" panose="020B0604020202020204" pitchFamily="34" charset="0"/>
                        </a:rPr>
                        <a:t>Bacillus</a:t>
                      </a:r>
                      <a:r>
                        <a:rPr lang="sl-SI" sz="1700" i="1" dirty="0" smtClean="0">
                          <a:latin typeface="Arial" panose="020B0604020202020204" pitchFamily="34" charset="0"/>
                          <a:cs typeface="Arial" panose="020B0604020202020204" pitchFamily="34" charset="0"/>
                        </a:rPr>
                        <a:t> </a:t>
                      </a:r>
                      <a:r>
                        <a:rPr lang="sl-SI" sz="1700" i="1" dirty="0" err="1" smtClean="0">
                          <a:latin typeface="Arial" panose="020B0604020202020204" pitchFamily="34" charset="0"/>
                          <a:cs typeface="Arial" panose="020B0604020202020204" pitchFamily="34" charset="0"/>
                        </a:rPr>
                        <a:t>thuringiensis</a:t>
                      </a:r>
                      <a:r>
                        <a:rPr lang="sl-SI" sz="1700" i="1" dirty="0" smtClean="0">
                          <a:latin typeface="Arial" panose="020B0604020202020204" pitchFamily="34" charset="0"/>
                          <a:cs typeface="Arial" panose="020B0604020202020204" pitchFamily="34" charset="0"/>
                        </a:rPr>
                        <a:t> </a:t>
                      </a:r>
                      <a:r>
                        <a:rPr lang="sl-SI" sz="1700" dirty="0" smtClean="0">
                          <a:latin typeface="Arial" panose="020B0604020202020204" pitchFamily="34" charset="0"/>
                          <a:cs typeface="Arial" panose="020B0604020202020204" pitchFamily="34" charset="0"/>
                        </a:rPr>
                        <a:t>var.</a:t>
                      </a:r>
                      <a:r>
                        <a:rPr lang="sl-SI" sz="1700" baseline="0" dirty="0" smtClean="0">
                          <a:latin typeface="Arial" panose="020B0604020202020204" pitchFamily="34" charset="0"/>
                          <a:cs typeface="Arial" panose="020B0604020202020204" pitchFamily="34" charset="0"/>
                        </a:rPr>
                        <a:t> </a:t>
                      </a:r>
                      <a:r>
                        <a:rPr lang="sl-SI" sz="1700" baseline="0" dirty="0" err="1" smtClean="0">
                          <a:latin typeface="Arial" panose="020B0604020202020204" pitchFamily="34" charset="0"/>
                          <a:cs typeface="Arial" panose="020B0604020202020204" pitchFamily="34" charset="0"/>
                        </a:rPr>
                        <a:t>aizawai</a:t>
                      </a:r>
                      <a:r>
                        <a:rPr lang="sl-SI" sz="1700" baseline="0" dirty="0" smtClean="0">
                          <a:latin typeface="Arial" panose="020B0604020202020204" pitchFamily="34" charset="0"/>
                          <a:cs typeface="Arial" panose="020B0604020202020204" pitchFamily="34" charset="0"/>
                        </a:rPr>
                        <a:t>) – 2x (1. rod – v fazi cvetenja)</a:t>
                      </a:r>
                      <a:endParaRPr lang="sl-SI"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69771240"/>
                  </a:ext>
                </a:extLst>
              </a:tr>
              <a:tr h="370840">
                <a:tc>
                  <a:txBody>
                    <a:bodyPr/>
                    <a:lstStyle/>
                    <a:p>
                      <a:r>
                        <a:rPr lang="sl-SI" sz="1700" dirty="0" smtClean="0">
                          <a:latin typeface="Arial" panose="020B0604020202020204" pitchFamily="34" charset="0"/>
                          <a:cs typeface="Arial" panose="020B0604020202020204" pitchFamily="34" charset="0"/>
                        </a:rPr>
                        <a:t>marmorirana smrdljivka</a:t>
                      </a:r>
                      <a:endParaRPr lang="sl-SI"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l-SI" sz="1700" dirty="0" smtClean="0">
                          <a:latin typeface="Arial" panose="020B0604020202020204" pitchFamily="34" charset="0"/>
                          <a:cs typeface="Arial" panose="020B0604020202020204" pitchFamily="34" charset="0"/>
                        </a:rPr>
                        <a:t>vnos </a:t>
                      </a:r>
                      <a:r>
                        <a:rPr lang="sl-SI" sz="1700" dirty="0" err="1" smtClean="0">
                          <a:latin typeface="Arial" panose="020B0604020202020204" pitchFamily="34" charset="0"/>
                          <a:cs typeface="Arial" panose="020B0604020202020204" pitchFamily="34" charset="0"/>
                        </a:rPr>
                        <a:t>parazitoidne</a:t>
                      </a:r>
                      <a:r>
                        <a:rPr lang="sl-SI" sz="1700" baseline="0" dirty="0" smtClean="0">
                          <a:latin typeface="Arial" panose="020B0604020202020204" pitchFamily="34" charset="0"/>
                          <a:cs typeface="Arial" panose="020B0604020202020204" pitchFamily="34" charset="0"/>
                        </a:rPr>
                        <a:t> osice </a:t>
                      </a:r>
                      <a:r>
                        <a:rPr lang="sl-SI" sz="1700" i="1" kern="1200" dirty="0" err="1" smtClean="0">
                          <a:solidFill>
                            <a:schemeClr val="dk1"/>
                          </a:solidFill>
                          <a:effectLst/>
                          <a:latin typeface="Arial" panose="020B0604020202020204" pitchFamily="34" charset="0"/>
                          <a:ea typeface="+mn-ea"/>
                          <a:cs typeface="Arial" panose="020B0604020202020204" pitchFamily="34" charset="0"/>
                        </a:rPr>
                        <a:t>Anastatus</a:t>
                      </a:r>
                      <a:r>
                        <a:rPr lang="sl-SI" sz="1700" i="1" kern="1200" dirty="0" smtClean="0">
                          <a:solidFill>
                            <a:schemeClr val="dk1"/>
                          </a:solidFill>
                          <a:effectLst/>
                          <a:latin typeface="Arial" panose="020B0604020202020204" pitchFamily="34" charset="0"/>
                          <a:ea typeface="+mn-ea"/>
                          <a:cs typeface="Arial" panose="020B0604020202020204" pitchFamily="34" charset="0"/>
                        </a:rPr>
                        <a:t> </a:t>
                      </a:r>
                      <a:r>
                        <a:rPr lang="sl-SI" sz="1700" i="1" kern="1200" dirty="0" err="1" smtClean="0">
                          <a:solidFill>
                            <a:schemeClr val="dk1"/>
                          </a:solidFill>
                          <a:effectLst/>
                          <a:latin typeface="Arial" panose="020B0604020202020204" pitchFamily="34" charset="0"/>
                          <a:ea typeface="+mn-ea"/>
                          <a:cs typeface="Arial" panose="020B0604020202020204" pitchFamily="34" charset="0"/>
                        </a:rPr>
                        <a:t>bifasciatus</a:t>
                      </a:r>
                      <a:endParaRPr lang="sl-SI"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4291257"/>
                  </a:ext>
                </a:extLst>
              </a:tr>
            </a:tbl>
          </a:graphicData>
        </a:graphic>
      </p:graphicFrame>
    </p:spTree>
    <p:extLst>
      <p:ext uri="{BB962C8B-B14F-4D97-AF65-F5344CB8AC3E}">
        <p14:creationId xmlns:p14="http://schemas.microsoft.com/office/powerpoint/2010/main" val="19067361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p:cNvPicPr>
            <a:picLocks noChangeAspect="1"/>
          </p:cNvPicPr>
          <p:nvPr/>
        </p:nvPicPr>
        <p:blipFill>
          <a:blip r:embed="rId2"/>
          <a:stretch>
            <a:fillRect/>
          </a:stretch>
        </p:blipFill>
        <p:spPr>
          <a:xfrm>
            <a:off x="0" y="-594"/>
            <a:ext cx="12192000" cy="6858594"/>
          </a:xfrm>
          <a:prstGeom prst="rect">
            <a:avLst/>
          </a:prstGeom>
        </p:spPr>
      </p:pic>
      <p:sp>
        <p:nvSpPr>
          <p:cNvPr id="7" name="PoljeZBesedilom 6"/>
          <p:cNvSpPr txBox="1"/>
          <p:nvPr/>
        </p:nvSpPr>
        <p:spPr>
          <a:xfrm>
            <a:off x="914399" y="721895"/>
            <a:ext cx="3705101" cy="707886"/>
          </a:xfrm>
          <a:prstGeom prst="rect">
            <a:avLst/>
          </a:prstGeom>
          <a:solidFill>
            <a:schemeClr val="bg1"/>
          </a:solidFill>
        </p:spPr>
        <p:txBody>
          <a:bodyPr wrap="square" rtlCol="0">
            <a:spAutoFit/>
          </a:bodyPr>
          <a:lstStyle/>
          <a:p>
            <a:pPr algn="ctr"/>
            <a:r>
              <a:rPr lang="sl-SI" sz="4000" b="1" dirty="0" smtClean="0">
                <a:solidFill>
                  <a:schemeClr val="accent6">
                    <a:lumMod val="75000"/>
                  </a:schemeClr>
                </a:solidFill>
                <a:latin typeface="Arial" panose="020B0604020202020204" pitchFamily="34" charset="0"/>
                <a:cs typeface="Arial" panose="020B0604020202020204" pitchFamily="34" charset="0"/>
              </a:rPr>
              <a:t>VINSKA TRTA</a:t>
            </a:r>
            <a:endParaRPr lang="sl-SI" sz="4000" b="1" dirty="0">
              <a:solidFill>
                <a:schemeClr val="accent6">
                  <a:lumMod val="75000"/>
                </a:schemeClr>
              </a:solidFill>
              <a:latin typeface="Arial" panose="020B0604020202020204" pitchFamily="34" charset="0"/>
              <a:cs typeface="Arial" panose="020B0604020202020204" pitchFamily="34" charset="0"/>
            </a:endParaRPr>
          </a:p>
        </p:txBody>
      </p:sp>
      <p:sp>
        <p:nvSpPr>
          <p:cNvPr id="2" name="Pravokotnik 1"/>
          <p:cNvSpPr/>
          <p:nvPr/>
        </p:nvSpPr>
        <p:spPr>
          <a:xfrm>
            <a:off x="10525921" y="6316085"/>
            <a:ext cx="1534394" cy="338554"/>
          </a:xfrm>
          <a:prstGeom prst="rect">
            <a:avLst/>
          </a:prstGeom>
          <a:solidFill>
            <a:schemeClr val="bg1"/>
          </a:solidFill>
        </p:spPr>
        <p:txBody>
          <a:bodyPr wrap="none">
            <a:spAutoFit/>
          </a:bodyPr>
          <a:lstStyle/>
          <a:p>
            <a:pPr algn="r"/>
            <a:r>
              <a:rPr lang="sl-SI" sz="1600" dirty="0">
                <a:latin typeface="Arial" panose="020B0604020202020204" pitchFamily="34" charset="0"/>
                <a:cs typeface="Arial" panose="020B0604020202020204" pitchFamily="34" charset="0"/>
              </a:rPr>
              <a:t>(vir: I. Škerbot)</a:t>
            </a:r>
          </a:p>
        </p:txBody>
      </p:sp>
    </p:spTree>
    <p:extLst>
      <p:ext uri="{BB962C8B-B14F-4D97-AF65-F5344CB8AC3E}">
        <p14:creationId xmlns:p14="http://schemas.microsoft.com/office/powerpoint/2010/main" val="41801297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2464491327"/>
              </p:ext>
            </p:extLst>
          </p:nvPr>
        </p:nvGraphicFramePr>
        <p:xfrm>
          <a:off x="295564" y="173013"/>
          <a:ext cx="11634175" cy="2479040"/>
        </p:xfrm>
        <a:graphic>
          <a:graphicData uri="http://schemas.openxmlformats.org/drawingml/2006/table">
            <a:tbl>
              <a:tblPr firstRow="1" bandRow="1">
                <a:tableStyleId>{5C22544A-7EE6-4342-B048-85BDC9FD1C3A}</a:tableStyleId>
              </a:tblPr>
              <a:tblGrid>
                <a:gridCol w="2549956">
                  <a:extLst>
                    <a:ext uri="{9D8B030D-6E8A-4147-A177-3AD203B41FA5}">
                      <a16:colId xmlns:a16="http://schemas.microsoft.com/office/drawing/2014/main" val="2373908560"/>
                    </a:ext>
                  </a:extLst>
                </a:gridCol>
                <a:gridCol w="9084219">
                  <a:extLst>
                    <a:ext uri="{9D8B030D-6E8A-4147-A177-3AD203B41FA5}">
                      <a16:colId xmlns:a16="http://schemas.microsoft.com/office/drawing/2014/main" val="43261482"/>
                    </a:ext>
                  </a:extLst>
                </a:gridCol>
              </a:tblGrid>
              <a:tr h="370840">
                <a:tc>
                  <a:txBody>
                    <a:bodyPr/>
                    <a:lstStyle/>
                    <a:p>
                      <a:r>
                        <a:rPr lang="sl-SI" dirty="0" smtClean="0">
                          <a:solidFill>
                            <a:schemeClr val="tx1"/>
                          </a:solidFill>
                          <a:latin typeface="Arial" panose="020B0604020202020204" pitchFamily="34" charset="0"/>
                          <a:cs typeface="Arial" panose="020B0604020202020204" pitchFamily="34" charset="0"/>
                        </a:rPr>
                        <a:t>Škodljiv organizem</a:t>
                      </a:r>
                      <a:endParaRPr lang="sl-SI"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sl-SI" dirty="0" smtClean="0">
                          <a:solidFill>
                            <a:schemeClr val="tx1"/>
                          </a:solidFill>
                          <a:latin typeface="Arial" panose="020B0604020202020204" pitchFamily="34" charset="0"/>
                          <a:cs typeface="Arial" panose="020B0604020202020204" pitchFamily="34" charset="0"/>
                        </a:rPr>
                        <a:t>Biotični agens</a:t>
                      </a:r>
                      <a:endParaRPr lang="sl-SI"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06674871"/>
                  </a:ext>
                </a:extLst>
              </a:tr>
              <a:tr h="370840">
                <a:tc>
                  <a:txBody>
                    <a:bodyPr/>
                    <a:lstStyle/>
                    <a:p>
                      <a:r>
                        <a:rPr lang="sl-SI" sz="1600" dirty="0" err="1" smtClean="0">
                          <a:solidFill>
                            <a:schemeClr val="tx1"/>
                          </a:solidFill>
                          <a:latin typeface="Arial" panose="020B0604020202020204" pitchFamily="34" charset="0"/>
                          <a:cs typeface="Arial" panose="020B0604020202020204" pitchFamily="34" charset="0"/>
                        </a:rPr>
                        <a:t>esca</a:t>
                      </a:r>
                      <a:endParaRPr lang="sl-SI"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600" b="1" dirty="0" err="1" smtClean="0">
                          <a:solidFill>
                            <a:schemeClr val="tx1"/>
                          </a:solidFill>
                          <a:latin typeface="Arial" panose="020B0604020202020204" pitchFamily="34" charset="0"/>
                          <a:cs typeface="Arial" panose="020B0604020202020204" pitchFamily="34" charset="0"/>
                        </a:rPr>
                        <a:t>Vintec</a:t>
                      </a:r>
                      <a:r>
                        <a:rPr lang="sl-SI" sz="1600"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Trichoderma</a:t>
                      </a:r>
                      <a:r>
                        <a:rPr lang="sl-SI" sz="1600" i="1"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atroviride</a:t>
                      </a:r>
                      <a:r>
                        <a:rPr lang="sl-SI" sz="1600" i="1" dirty="0" smtClean="0">
                          <a:solidFill>
                            <a:schemeClr val="tx1"/>
                          </a:solidFill>
                          <a:latin typeface="Arial" panose="020B0604020202020204" pitchFamily="34" charset="0"/>
                          <a:cs typeface="Arial" panose="020B0604020202020204" pitchFamily="34" charset="0"/>
                        </a:rPr>
                        <a:t> </a:t>
                      </a:r>
                      <a:r>
                        <a:rPr lang="sl-SI" sz="1600" dirty="0" smtClean="0">
                          <a:solidFill>
                            <a:schemeClr val="tx1"/>
                          </a:solidFill>
                          <a:latin typeface="Arial" panose="020B0604020202020204" pitchFamily="34" charset="0"/>
                          <a:cs typeface="Arial" panose="020B0604020202020204" pitchFamily="34" charset="0"/>
                        </a:rPr>
                        <a:t>sev SC1) –</a:t>
                      </a:r>
                      <a:r>
                        <a:rPr lang="sl-SI" sz="1600" baseline="0" dirty="0" smtClean="0">
                          <a:solidFill>
                            <a:schemeClr val="tx1"/>
                          </a:solidFill>
                          <a:latin typeface="Arial" panose="020B0604020202020204" pitchFamily="34" charset="0"/>
                          <a:cs typeface="Arial" panose="020B0604020202020204" pitchFamily="34" charset="0"/>
                        </a:rPr>
                        <a:t> 1x (smiselno v mladih vinogradih brez okužbe)</a:t>
                      </a:r>
                      <a:endParaRPr lang="sl-SI" sz="160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4360772"/>
                  </a:ext>
                </a:extLst>
              </a:tr>
              <a:tr h="370840">
                <a:tc>
                  <a:txBody>
                    <a:bodyPr/>
                    <a:lstStyle/>
                    <a:p>
                      <a:r>
                        <a:rPr lang="sl-SI" sz="1600" dirty="0" smtClean="0">
                          <a:solidFill>
                            <a:schemeClr val="tx1"/>
                          </a:solidFill>
                          <a:latin typeface="Arial" panose="020B0604020202020204" pitchFamily="34" charset="0"/>
                          <a:cs typeface="Arial" panose="020B0604020202020204" pitchFamily="34" charset="0"/>
                        </a:rPr>
                        <a:t>grozdni sukači</a:t>
                      </a:r>
                      <a:endParaRPr lang="sl-SI"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600" b="1" dirty="0" err="1" smtClean="0">
                          <a:solidFill>
                            <a:schemeClr val="tx1"/>
                          </a:solidFill>
                          <a:latin typeface="Arial" panose="020B0604020202020204" pitchFamily="34" charset="0"/>
                          <a:cs typeface="Arial" panose="020B0604020202020204" pitchFamily="34" charset="0"/>
                        </a:rPr>
                        <a:t>Lepinox</a:t>
                      </a:r>
                      <a:r>
                        <a:rPr lang="sl-SI" sz="1600" b="1" dirty="0" smtClean="0">
                          <a:solidFill>
                            <a:schemeClr val="tx1"/>
                          </a:solidFill>
                          <a:latin typeface="Arial" panose="020B0604020202020204" pitchFamily="34" charset="0"/>
                          <a:cs typeface="Arial" panose="020B0604020202020204" pitchFamily="34" charset="0"/>
                        </a:rPr>
                        <a:t> plus  </a:t>
                      </a:r>
                      <a:r>
                        <a:rPr lang="sl-SI" sz="1600" b="0" dirty="0" smtClean="0">
                          <a:solidFill>
                            <a:schemeClr val="tx1"/>
                          </a:solidFill>
                          <a:latin typeface="Arial" panose="020B0604020202020204" pitchFamily="34" charset="0"/>
                          <a:cs typeface="Arial" panose="020B0604020202020204" pitchFamily="34" charset="0"/>
                        </a:rPr>
                        <a:t>ALI</a:t>
                      </a:r>
                      <a:r>
                        <a:rPr lang="sl-SI" sz="1600" b="1" dirty="0" smtClean="0">
                          <a:solidFill>
                            <a:schemeClr val="tx1"/>
                          </a:solidFill>
                          <a:latin typeface="Arial" panose="020B0604020202020204" pitchFamily="34" charset="0"/>
                          <a:cs typeface="Arial" panose="020B0604020202020204" pitchFamily="34" charset="0"/>
                        </a:rPr>
                        <a:t> Delfin </a:t>
                      </a:r>
                      <a:r>
                        <a:rPr lang="sl-SI" sz="1600" dirty="0" smtClean="0">
                          <a:solidFill>
                            <a:schemeClr val="tx1"/>
                          </a:solidFill>
                          <a:latin typeface="Arial" panose="020B0604020202020204" pitchFamily="34" charset="0"/>
                          <a:cs typeface="Arial" panose="020B0604020202020204" pitchFamily="34" charset="0"/>
                        </a:rPr>
                        <a:t>(</a:t>
                      </a:r>
                      <a:r>
                        <a:rPr lang="sl-SI" sz="1600" i="1" dirty="0" err="1" smtClean="0">
                          <a:solidFill>
                            <a:schemeClr val="tx1"/>
                          </a:solidFill>
                          <a:latin typeface="Arial" panose="020B0604020202020204" pitchFamily="34" charset="0"/>
                          <a:cs typeface="Arial" panose="020B0604020202020204" pitchFamily="34" charset="0"/>
                        </a:rPr>
                        <a:t>Bacillus</a:t>
                      </a:r>
                      <a:r>
                        <a:rPr lang="sl-SI" sz="1600" i="1"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thuringiensis</a:t>
                      </a:r>
                      <a:r>
                        <a:rPr lang="sl-SI" sz="1600" i="1" dirty="0" smtClean="0">
                          <a:solidFill>
                            <a:schemeClr val="tx1"/>
                          </a:solidFill>
                          <a:latin typeface="Arial" panose="020B0604020202020204" pitchFamily="34" charset="0"/>
                          <a:cs typeface="Arial" panose="020B0604020202020204" pitchFamily="34" charset="0"/>
                        </a:rPr>
                        <a:t> </a:t>
                      </a:r>
                      <a:r>
                        <a:rPr lang="sl-SI" sz="1600" dirty="0" smtClean="0">
                          <a:solidFill>
                            <a:schemeClr val="tx1"/>
                          </a:solidFill>
                          <a:latin typeface="Arial" panose="020B0604020202020204" pitchFamily="34" charset="0"/>
                          <a:cs typeface="Arial" panose="020B0604020202020204" pitchFamily="34" charset="0"/>
                        </a:rPr>
                        <a:t>var.</a:t>
                      </a:r>
                      <a:r>
                        <a:rPr lang="sl-SI" sz="1600" baseline="0" dirty="0" smtClean="0">
                          <a:solidFill>
                            <a:schemeClr val="tx1"/>
                          </a:solidFill>
                          <a:latin typeface="Arial" panose="020B0604020202020204" pitchFamily="34" charset="0"/>
                          <a:cs typeface="Arial" panose="020B0604020202020204" pitchFamily="34" charset="0"/>
                        </a:rPr>
                        <a:t> </a:t>
                      </a:r>
                      <a:r>
                        <a:rPr lang="sl-SI" sz="1600" baseline="0" dirty="0" err="1" smtClean="0">
                          <a:solidFill>
                            <a:schemeClr val="tx1"/>
                          </a:solidFill>
                          <a:latin typeface="Arial" panose="020B0604020202020204" pitchFamily="34" charset="0"/>
                          <a:cs typeface="Arial" panose="020B0604020202020204" pitchFamily="34" charset="0"/>
                        </a:rPr>
                        <a:t>kurstaki</a:t>
                      </a:r>
                      <a:r>
                        <a:rPr lang="sl-SI" sz="1600" baseline="0" dirty="0" smtClean="0">
                          <a:solidFill>
                            <a:schemeClr val="tx1"/>
                          </a:solidFill>
                          <a:latin typeface="Arial" panose="020B0604020202020204" pitchFamily="34" charset="0"/>
                          <a:cs typeface="Arial" panose="020B0604020202020204" pitchFamily="34" charset="0"/>
                        </a:rPr>
                        <a:t>)  ALI  </a:t>
                      </a:r>
                      <a:r>
                        <a:rPr lang="sl-SI" sz="1600" b="1" baseline="0" dirty="0" err="1" smtClean="0">
                          <a:solidFill>
                            <a:schemeClr val="tx1"/>
                          </a:solidFill>
                          <a:latin typeface="Arial" panose="020B0604020202020204" pitchFamily="34" charset="0"/>
                          <a:cs typeface="Arial" panose="020B0604020202020204" pitchFamily="34" charset="0"/>
                        </a:rPr>
                        <a:t>Agree</a:t>
                      </a:r>
                      <a:r>
                        <a:rPr lang="sl-SI" sz="1600" b="1" baseline="0" dirty="0" smtClean="0">
                          <a:solidFill>
                            <a:schemeClr val="tx1"/>
                          </a:solidFill>
                          <a:latin typeface="Arial" panose="020B0604020202020204" pitchFamily="34" charset="0"/>
                          <a:cs typeface="Arial" panose="020B0604020202020204" pitchFamily="34" charset="0"/>
                        </a:rPr>
                        <a:t> WG </a:t>
                      </a:r>
                      <a:r>
                        <a:rPr lang="sl-SI" sz="1600" dirty="0" smtClean="0">
                          <a:solidFill>
                            <a:schemeClr val="tx1"/>
                          </a:solidFill>
                          <a:latin typeface="Arial" panose="020B0604020202020204" pitchFamily="34" charset="0"/>
                          <a:cs typeface="Arial" panose="020B0604020202020204" pitchFamily="34" charset="0"/>
                        </a:rPr>
                        <a:t>(</a:t>
                      </a:r>
                      <a:r>
                        <a:rPr lang="sl-SI" sz="1600" i="1" dirty="0" err="1" smtClean="0">
                          <a:solidFill>
                            <a:schemeClr val="tx1"/>
                          </a:solidFill>
                          <a:latin typeface="Arial" panose="020B0604020202020204" pitchFamily="34" charset="0"/>
                          <a:cs typeface="Arial" panose="020B0604020202020204" pitchFamily="34" charset="0"/>
                        </a:rPr>
                        <a:t>Bacillus</a:t>
                      </a:r>
                      <a:r>
                        <a:rPr lang="sl-SI" sz="1600" i="1"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thuringiensis</a:t>
                      </a:r>
                      <a:r>
                        <a:rPr lang="sl-SI" sz="1600" i="1" dirty="0" smtClean="0">
                          <a:solidFill>
                            <a:schemeClr val="tx1"/>
                          </a:solidFill>
                          <a:latin typeface="Arial" panose="020B0604020202020204" pitchFamily="34" charset="0"/>
                          <a:cs typeface="Arial" panose="020B0604020202020204" pitchFamily="34" charset="0"/>
                        </a:rPr>
                        <a:t> </a:t>
                      </a:r>
                      <a:r>
                        <a:rPr lang="sl-SI" sz="1600" dirty="0" smtClean="0">
                          <a:solidFill>
                            <a:schemeClr val="tx1"/>
                          </a:solidFill>
                          <a:latin typeface="Arial" panose="020B0604020202020204" pitchFamily="34" charset="0"/>
                          <a:cs typeface="Arial" panose="020B0604020202020204" pitchFamily="34" charset="0"/>
                        </a:rPr>
                        <a:t>var.</a:t>
                      </a:r>
                      <a:r>
                        <a:rPr lang="sl-SI" sz="1600" baseline="0" dirty="0" smtClean="0">
                          <a:solidFill>
                            <a:schemeClr val="tx1"/>
                          </a:solidFill>
                          <a:latin typeface="Arial" panose="020B0604020202020204" pitchFamily="34" charset="0"/>
                          <a:cs typeface="Arial" panose="020B0604020202020204" pitchFamily="34" charset="0"/>
                        </a:rPr>
                        <a:t> </a:t>
                      </a:r>
                      <a:r>
                        <a:rPr lang="sl-SI" sz="1600" baseline="0" dirty="0" err="1" smtClean="0">
                          <a:solidFill>
                            <a:schemeClr val="tx1"/>
                          </a:solidFill>
                          <a:latin typeface="Arial" panose="020B0604020202020204" pitchFamily="34" charset="0"/>
                          <a:cs typeface="Arial" panose="020B0604020202020204" pitchFamily="34" charset="0"/>
                        </a:rPr>
                        <a:t>aizawai</a:t>
                      </a:r>
                      <a:r>
                        <a:rPr lang="sl-SI" sz="1600" baseline="0" dirty="0" smtClean="0">
                          <a:solidFill>
                            <a:schemeClr val="tx1"/>
                          </a:solidFill>
                          <a:latin typeface="Arial" panose="020B0604020202020204" pitchFamily="34" charset="0"/>
                          <a:cs typeface="Arial" panose="020B0604020202020204" pitchFamily="34" charset="0"/>
                        </a:rPr>
                        <a:t>) – 2x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08938843"/>
                  </a:ext>
                </a:extLst>
              </a:tr>
              <a:tr h="0">
                <a:tc>
                  <a:txBody>
                    <a:bodyPr/>
                    <a:lstStyle/>
                    <a:p>
                      <a:r>
                        <a:rPr lang="sl-SI" sz="1600" dirty="0" smtClean="0">
                          <a:solidFill>
                            <a:schemeClr val="tx1"/>
                          </a:solidFill>
                          <a:latin typeface="Arial" panose="020B0604020202020204" pitchFamily="34" charset="0"/>
                          <a:cs typeface="Arial" panose="020B0604020202020204" pitchFamily="34" charset="0"/>
                        </a:rPr>
                        <a:t>oidij</a:t>
                      </a:r>
                      <a:endParaRPr lang="sl-SI"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l-SI" sz="1600" b="1" dirty="0" smtClean="0">
                          <a:solidFill>
                            <a:schemeClr val="tx1"/>
                          </a:solidFill>
                          <a:latin typeface="Arial" panose="020B0604020202020204" pitchFamily="34" charset="0"/>
                          <a:cs typeface="Arial" panose="020B0604020202020204" pitchFamily="34" charset="0"/>
                        </a:rPr>
                        <a:t>AQ-10 </a:t>
                      </a:r>
                      <a:r>
                        <a:rPr lang="sl-SI" sz="1600" b="0" dirty="0" smtClean="0">
                          <a:solidFill>
                            <a:schemeClr val="tx1"/>
                          </a:solidFill>
                          <a:latin typeface="Arial" panose="020B0604020202020204" pitchFamily="34" charset="0"/>
                          <a:cs typeface="Arial" panose="020B0604020202020204" pitchFamily="34" charset="0"/>
                        </a:rPr>
                        <a:t>(</a:t>
                      </a:r>
                      <a:r>
                        <a:rPr lang="sl-SI" sz="1600" b="0" i="1" dirty="0" err="1" smtClean="0">
                          <a:solidFill>
                            <a:schemeClr val="tx1"/>
                          </a:solidFill>
                          <a:latin typeface="Arial" panose="020B0604020202020204" pitchFamily="34" charset="0"/>
                          <a:cs typeface="Arial" panose="020B0604020202020204" pitchFamily="34" charset="0"/>
                        </a:rPr>
                        <a:t>Ampelomyces</a:t>
                      </a:r>
                      <a:r>
                        <a:rPr lang="sl-SI" sz="1600" b="0" i="1" baseline="0" dirty="0" smtClean="0">
                          <a:solidFill>
                            <a:schemeClr val="tx1"/>
                          </a:solidFill>
                          <a:latin typeface="Arial" panose="020B0604020202020204" pitchFamily="34" charset="0"/>
                          <a:cs typeface="Arial" panose="020B0604020202020204" pitchFamily="34" charset="0"/>
                        </a:rPr>
                        <a:t> </a:t>
                      </a:r>
                      <a:r>
                        <a:rPr lang="sl-SI" sz="1600" b="0" i="1" baseline="0" dirty="0" err="1" smtClean="0">
                          <a:solidFill>
                            <a:schemeClr val="tx1"/>
                          </a:solidFill>
                          <a:latin typeface="Arial" panose="020B0604020202020204" pitchFamily="34" charset="0"/>
                          <a:cs typeface="Arial" panose="020B0604020202020204" pitchFamily="34" charset="0"/>
                        </a:rPr>
                        <a:t>quisqualis</a:t>
                      </a:r>
                      <a:r>
                        <a:rPr lang="sl-SI" sz="1600" b="0" i="1" baseline="0" dirty="0" smtClean="0">
                          <a:solidFill>
                            <a:schemeClr val="tx1"/>
                          </a:solidFill>
                          <a:latin typeface="Arial" panose="020B0604020202020204" pitchFamily="34" charset="0"/>
                          <a:cs typeface="Arial" panose="020B0604020202020204" pitchFamily="34" charset="0"/>
                        </a:rPr>
                        <a:t> </a:t>
                      </a:r>
                      <a:r>
                        <a:rPr lang="sl-SI" sz="1600" b="0" baseline="0" dirty="0" smtClean="0">
                          <a:solidFill>
                            <a:schemeClr val="tx1"/>
                          </a:solidFill>
                          <a:latin typeface="Arial" panose="020B0604020202020204" pitchFamily="34" charset="0"/>
                          <a:cs typeface="Arial" panose="020B0604020202020204" pitchFamily="34" charset="0"/>
                        </a:rPr>
                        <a:t>soj M10) – 1x ali 2x pred cvetenjem  ALI </a:t>
                      </a:r>
                      <a:r>
                        <a:rPr lang="sl-SI" sz="1600" b="1" dirty="0" smtClean="0">
                          <a:solidFill>
                            <a:schemeClr val="tx1"/>
                          </a:solidFill>
                          <a:latin typeface="Arial" panose="020B0604020202020204" pitchFamily="34" charset="0"/>
                          <a:cs typeface="Arial" panose="020B0604020202020204" pitchFamily="34" charset="0"/>
                        </a:rPr>
                        <a:t>Sonata</a:t>
                      </a:r>
                      <a:r>
                        <a:rPr lang="sl-SI" sz="1600" dirty="0" smtClean="0">
                          <a:solidFill>
                            <a:schemeClr val="tx1"/>
                          </a:solidFill>
                          <a:latin typeface="Arial" panose="020B0604020202020204" pitchFamily="34" charset="0"/>
                          <a:cs typeface="Arial" panose="020B0604020202020204" pitchFamily="34" charset="0"/>
                        </a:rPr>
                        <a:t> </a:t>
                      </a:r>
                      <a:r>
                        <a:rPr lang="sl-SI" sz="1600" baseline="0"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Bacillus</a:t>
                      </a:r>
                      <a:r>
                        <a:rPr lang="sl-SI" sz="1600" i="1"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pumilus</a:t>
                      </a:r>
                      <a:r>
                        <a:rPr lang="sl-SI" sz="1600" i="1" dirty="0" smtClean="0">
                          <a:solidFill>
                            <a:schemeClr val="tx1"/>
                          </a:solidFill>
                          <a:latin typeface="Arial" panose="020B0604020202020204" pitchFamily="34" charset="0"/>
                          <a:cs typeface="Arial" panose="020B0604020202020204" pitchFamily="34" charset="0"/>
                        </a:rPr>
                        <a:t> </a:t>
                      </a:r>
                      <a:r>
                        <a:rPr lang="sl-SI" sz="1600" dirty="0" smtClean="0">
                          <a:solidFill>
                            <a:schemeClr val="tx1"/>
                          </a:solidFill>
                          <a:latin typeface="Arial" panose="020B0604020202020204" pitchFamily="34" charset="0"/>
                          <a:cs typeface="Arial" panose="020B0604020202020204" pitchFamily="34" charset="0"/>
                        </a:rPr>
                        <a:t>QST 2808)  ALI</a:t>
                      </a:r>
                      <a:r>
                        <a:rPr lang="sl-SI" sz="1600" baseline="0" dirty="0" smtClean="0">
                          <a:solidFill>
                            <a:schemeClr val="tx1"/>
                          </a:solidFill>
                          <a:latin typeface="Arial" panose="020B0604020202020204" pitchFamily="34" charset="0"/>
                          <a:cs typeface="Arial" panose="020B0604020202020204" pitchFamily="34" charset="0"/>
                        </a:rPr>
                        <a:t>  </a:t>
                      </a:r>
                      <a:r>
                        <a:rPr lang="sl-SI" sz="1600" b="1" dirty="0" err="1" smtClean="0">
                          <a:solidFill>
                            <a:schemeClr val="tx1"/>
                          </a:solidFill>
                          <a:latin typeface="Arial" panose="020B0604020202020204" pitchFamily="34" charset="0"/>
                          <a:cs typeface="Arial" panose="020B0604020202020204" pitchFamily="34" charset="0"/>
                        </a:rPr>
                        <a:t>Taegro</a:t>
                      </a:r>
                      <a:r>
                        <a:rPr lang="sl-SI" sz="1600" dirty="0" smtClean="0">
                          <a:solidFill>
                            <a:schemeClr val="tx1"/>
                          </a:solidFill>
                          <a:latin typeface="Arial" panose="020B0604020202020204" pitchFamily="34" charset="0"/>
                          <a:cs typeface="Arial" panose="020B0604020202020204" pitchFamily="34" charset="0"/>
                        </a:rPr>
                        <a:t> </a:t>
                      </a:r>
                      <a:r>
                        <a:rPr lang="sl-SI" sz="1600" baseline="0"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Bacillus</a:t>
                      </a:r>
                      <a:r>
                        <a:rPr lang="sl-SI" sz="1600" i="1"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amyloliquefaciens</a:t>
                      </a:r>
                      <a:r>
                        <a:rPr lang="sl-SI" sz="1600" i="1" dirty="0" smtClean="0">
                          <a:solidFill>
                            <a:schemeClr val="tx1"/>
                          </a:solidFill>
                          <a:latin typeface="Arial" panose="020B0604020202020204" pitchFamily="34" charset="0"/>
                          <a:cs typeface="Arial" panose="020B0604020202020204" pitchFamily="34" charset="0"/>
                        </a:rPr>
                        <a:t> </a:t>
                      </a:r>
                      <a:r>
                        <a:rPr lang="sl-SI" sz="1600" dirty="0" smtClean="0">
                          <a:solidFill>
                            <a:schemeClr val="tx1"/>
                          </a:solidFill>
                          <a:latin typeface="Arial" panose="020B0604020202020204" pitchFamily="34" charset="0"/>
                          <a:cs typeface="Arial" panose="020B0604020202020204" pitchFamily="34" charset="0"/>
                        </a:rPr>
                        <a:t>sev FZB24)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3172555"/>
                  </a:ext>
                </a:extLst>
              </a:tr>
              <a:tr h="370840">
                <a:tc>
                  <a:txBody>
                    <a:bodyPr/>
                    <a:lstStyle/>
                    <a:p>
                      <a:r>
                        <a:rPr lang="sl-SI" sz="1600" dirty="0" smtClean="0">
                          <a:solidFill>
                            <a:schemeClr val="tx1"/>
                          </a:solidFill>
                          <a:latin typeface="Arial" panose="020B0604020202020204" pitchFamily="34" charset="0"/>
                          <a:cs typeface="Arial" panose="020B0604020202020204" pitchFamily="34" charset="0"/>
                        </a:rPr>
                        <a:t>siva</a:t>
                      </a:r>
                      <a:r>
                        <a:rPr lang="sl-SI" sz="1600" baseline="0" dirty="0" smtClean="0">
                          <a:solidFill>
                            <a:schemeClr val="tx1"/>
                          </a:solidFill>
                          <a:latin typeface="Arial" panose="020B0604020202020204" pitchFamily="34" charset="0"/>
                          <a:cs typeface="Arial" panose="020B0604020202020204" pitchFamily="34" charset="0"/>
                        </a:rPr>
                        <a:t> plesen oz. </a:t>
                      </a:r>
                      <a:r>
                        <a:rPr lang="sl-SI" sz="1600" baseline="0" dirty="0" err="1" smtClean="0">
                          <a:solidFill>
                            <a:schemeClr val="tx1"/>
                          </a:solidFill>
                          <a:latin typeface="Arial" panose="020B0604020202020204" pitchFamily="34" charset="0"/>
                          <a:cs typeface="Arial" panose="020B0604020202020204" pitchFamily="34" charset="0"/>
                        </a:rPr>
                        <a:t>botritis</a:t>
                      </a:r>
                      <a:endParaRPr lang="sl-SI"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sl-SI" sz="1600" b="1" dirty="0" err="1" smtClean="0">
                          <a:solidFill>
                            <a:schemeClr val="tx1"/>
                          </a:solidFill>
                          <a:latin typeface="Arial" panose="020B0604020202020204" pitchFamily="34" charset="0"/>
                          <a:cs typeface="Arial" panose="020B0604020202020204" pitchFamily="34" charset="0"/>
                        </a:rPr>
                        <a:t>Amylo</a:t>
                      </a:r>
                      <a:r>
                        <a:rPr lang="sl-SI" sz="1600" b="1" dirty="0" smtClean="0">
                          <a:solidFill>
                            <a:schemeClr val="tx1"/>
                          </a:solidFill>
                          <a:latin typeface="Arial" panose="020B0604020202020204" pitchFamily="34" charset="0"/>
                          <a:cs typeface="Arial" panose="020B0604020202020204" pitchFamily="34" charset="0"/>
                        </a:rPr>
                        <a:t> - X </a:t>
                      </a:r>
                      <a:r>
                        <a:rPr lang="sl-SI" sz="1600" b="0" baseline="0"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Bacillus</a:t>
                      </a:r>
                      <a:r>
                        <a:rPr lang="sl-SI" sz="1600" i="1" dirty="0" smtClean="0">
                          <a:solidFill>
                            <a:schemeClr val="tx1"/>
                          </a:solidFill>
                          <a:latin typeface="Arial" panose="020B0604020202020204" pitchFamily="34" charset="0"/>
                          <a:cs typeface="Arial" panose="020B0604020202020204" pitchFamily="34" charset="0"/>
                        </a:rPr>
                        <a:t> </a:t>
                      </a:r>
                      <a:r>
                        <a:rPr lang="sl-SI" sz="1600" i="1" dirty="0" err="1" smtClean="0">
                          <a:solidFill>
                            <a:schemeClr val="tx1"/>
                          </a:solidFill>
                          <a:latin typeface="Arial" panose="020B0604020202020204" pitchFamily="34" charset="0"/>
                          <a:cs typeface="Arial" panose="020B0604020202020204" pitchFamily="34" charset="0"/>
                        </a:rPr>
                        <a:t>amyloliquefaciens</a:t>
                      </a:r>
                      <a:r>
                        <a:rPr lang="sl-SI" sz="1600" i="1" dirty="0" smtClean="0">
                          <a:solidFill>
                            <a:schemeClr val="tx1"/>
                          </a:solidFill>
                          <a:latin typeface="Arial" panose="020B0604020202020204" pitchFamily="34" charset="0"/>
                          <a:cs typeface="Arial" panose="020B0604020202020204" pitchFamily="34" charset="0"/>
                        </a:rPr>
                        <a:t> </a:t>
                      </a:r>
                      <a:r>
                        <a:rPr lang="sl-SI" sz="1600" dirty="0" err="1" smtClean="0">
                          <a:solidFill>
                            <a:schemeClr val="tx1"/>
                          </a:solidFill>
                          <a:latin typeface="Arial" panose="020B0604020202020204" pitchFamily="34" charset="0"/>
                          <a:cs typeface="Arial" panose="020B0604020202020204" pitchFamily="34" charset="0"/>
                        </a:rPr>
                        <a:t>subsp</a:t>
                      </a:r>
                      <a:r>
                        <a:rPr lang="sl-SI" sz="1600" dirty="0" smtClean="0">
                          <a:solidFill>
                            <a:schemeClr val="tx1"/>
                          </a:solidFill>
                          <a:latin typeface="Arial" panose="020B0604020202020204" pitchFamily="34" charset="0"/>
                          <a:cs typeface="Arial" panose="020B0604020202020204" pitchFamily="34" charset="0"/>
                        </a:rPr>
                        <a:t>. </a:t>
                      </a:r>
                      <a:r>
                        <a:rPr lang="sl-SI" sz="1600" dirty="0" err="1" smtClean="0">
                          <a:solidFill>
                            <a:schemeClr val="tx1"/>
                          </a:solidFill>
                          <a:latin typeface="Arial" panose="020B0604020202020204" pitchFamily="34" charset="0"/>
                          <a:cs typeface="Arial" panose="020B0604020202020204" pitchFamily="34" charset="0"/>
                        </a:rPr>
                        <a:t>plantarum</a:t>
                      </a:r>
                      <a:r>
                        <a:rPr lang="sl-SI" sz="1600" dirty="0" smtClean="0">
                          <a:solidFill>
                            <a:schemeClr val="tx1"/>
                          </a:solidFill>
                          <a:latin typeface="Arial" panose="020B0604020202020204" pitchFamily="34" charset="0"/>
                          <a:cs typeface="Arial" panose="020B0604020202020204" pitchFamily="34" charset="0"/>
                        </a:rPr>
                        <a:t> sev D747)  ALI  </a:t>
                      </a:r>
                      <a:r>
                        <a:rPr lang="sl-SI" sz="1600" b="1" dirty="0" smtClean="0">
                          <a:solidFill>
                            <a:schemeClr val="tx1"/>
                          </a:solidFill>
                          <a:latin typeface="Arial" panose="020B0604020202020204" pitchFamily="34" charset="0"/>
                          <a:cs typeface="Arial" panose="020B0604020202020204" pitchFamily="34" charset="0"/>
                        </a:rPr>
                        <a:t>Serenade ASO </a:t>
                      </a:r>
                      <a:r>
                        <a:rPr lang="sl-SI" sz="1600" b="0" baseline="0" dirty="0" smtClean="0">
                          <a:solidFill>
                            <a:schemeClr val="tx1"/>
                          </a:solidFill>
                          <a:latin typeface="Arial" panose="020B0604020202020204" pitchFamily="34" charset="0"/>
                          <a:cs typeface="Arial" panose="020B0604020202020204" pitchFamily="34" charset="0"/>
                        </a:rPr>
                        <a:t> (</a:t>
                      </a:r>
                      <a:r>
                        <a:rPr lang="sl-SI" sz="1600" b="0" i="1" dirty="0" err="1" smtClean="0">
                          <a:solidFill>
                            <a:schemeClr val="tx1"/>
                          </a:solidFill>
                          <a:latin typeface="Arial" panose="020B0604020202020204" pitchFamily="34" charset="0"/>
                          <a:cs typeface="Arial" panose="020B0604020202020204" pitchFamily="34" charset="0"/>
                        </a:rPr>
                        <a:t>Bacillus</a:t>
                      </a:r>
                      <a:r>
                        <a:rPr lang="sl-SI" sz="1600" b="0" i="1" dirty="0" smtClean="0">
                          <a:solidFill>
                            <a:schemeClr val="tx1"/>
                          </a:solidFill>
                          <a:latin typeface="Arial" panose="020B0604020202020204" pitchFamily="34" charset="0"/>
                          <a:cs typeface="Arial" panose="020B0604020202020204" pitchFamily="34" charset="0"/>
                        </a:rPr>
                        <a:t> </a:t>
                      </a:r>
                      <a:r>
                        <a:rPr lang="sl-SI" sz="1600" b="0" i="1" dirty="0" err="1" smtClean="0">
                          <a:solidFill>
                            <a:schemeClr val="tx1"/>
                          </a:solidFill>
                          <a:latin typeface="Arial" panose="020B0604020202020204" pitchFamily="34" charset="0"/>
                          <a:cs typeface="Arial" panose="020B0604020202020204" pitchFamily="34" charset="0"/>
                        </a:rPr>
                        <a:t>amyloliquefaciens</a:t>
                      </a:r>
                      <a:r>
                        <a:rPr lang="sl-SI" sz="1600" b="0" i="1" dirty="0" smtClean="0">
                          <a:solidFill>
                            <a:schemeClr val="tx1"/>
                          </a:solidFill>
                          <a:latin typeface="Arial" panose="020B0604020202020204" pitchFamily="34" charset="0"/>
                          <a:cs typeface="Arial" panose="020B0604020202020204" pitchFamily="34" charset="0"/>
                        </a:rPr>
                        <a:t> </a:t>
                      </a:r>
                      <a:r>
                        <a:rPr lang="sl-SI" sz="1600" dirty="0" smtClean="0">
                          <a:solidFill>
                            <a:schemeClr val="tx1"/>
                          </a:solidFill>
                          <a:latin typeface="Arial" panose="020B0604020202020204" pitchFamily="34" charset="0"/>
                          <a:cs typeface="Arial" panose="020B0604020202020204" pitchFamily="34" charset="0"/>
                        </a:rPr>
                        <a:t>str. QST 713) – 4 do 5x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84839746"/>
                  </a:ext>
                </a:extLst>
              </a:tr>
            </a:tbl>
          </a:graphicData>
        </a:graphic>
      </p:graphicFrame>
      <p:pic>
        <p:nvPicPr>
          <p:cNvPr id="5" name="Slika 1"/>
          <p:cNvPicPr>
            <a:picLocks noChangeAspect="1"/>
          </p:cNvPicPr>
          <p:nvPr/>
        </p:nvPicPr>
        <p:blipFill>
          <a:blip r:embed="rId2" cstate="print">
            <a:extLst>
              <a:ext uri="{28A0092B-C50C-407E-A947-70E740481C1C}">
                <a14:useLocalDpi xmlns:a14="http://schemas.microsoft.com/office/drawing/2010/main" val="0"/>
              </a:ext>
            </a:extLst>
          </a:blip>
          <a:srcRect l="20854"/>
          <a:stretch>
            <a:fillRect/>
          </a:stretch>
        </p:blipFill>
        <p:spPr bwMode="auto">
          <a:xfrm>
            <a:off x="0" y="3371542"/>
            <a:ext cx="3679074" cy="34864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jeZBesedilom 5"/>
          <p:cNvSpPr txBox="1"/>
          <p:nvPr/>
        </p:nvSpPr>
        <p:spPr>
          <a:xfrm>
            <a:off x="295564" y="3102237"/>
            <a:ext cx="1348508" cy="538609"/>
          </a:xfrm>
          <a:prstGeom prst="rect">
            <a:avLst/>
          </a:prstGeom>
          <a:solidFill>
            <a:schemeClr val="bg1"/>
          </a:solidFill>
        </p:spPr>
        <p:txBody>
          <a:bodyPr wrap="square" rtlCol="0">
            <a:spAutoFit/>
          </a:bodyPr>
          <a:lstStyle/>
          <a:p>
            <a:r>
              <a:rPr lang="sl-SI" dirty="0" err="1">
                <a:latin typeface="Arial" panose="020B0604020202020204" pitchFamily="34" charset="0"/>
                <a:cs typeface="Arial" panose="020B0604020202020204" pitchFamily="34" charset="0"/>
              </a:rPr>
              <a:t>e</a:t>
            </a:r>
            <a:r>
              <a:rPr lang="sl-SI" dirty="0" err="1" smtClean="0">
                <a:latin typeface="Arial" panose="020B0604020202020204" pitchFamily="34" charset="0"/>
                <a:cs typeface="Arial" panose="020B0604020202020204" pitchFamily="34" charset="0"/>
              </a:rPr>
              <a:t>sca</a:t>
            </a:r>
            <a:endParaRPr lang="sl-SI" dirty="0" smtClean="0">
              <a:latin typeface="Arial" panose="020B0604020202020204" pitchFamily="34" charset="0"/>
              <a:cs typeface="Arial" panose="020B0604020202020204" pitchFamily="34" charset="0"/>
            </a:endParaRPr>
          </a:p>
          <a:p>
            <a:r>
              <a:rPr lang="sl-SI" sz="1100" dirty="0">
                <a:latin typeface="Arial" panose="020B0604020202020204" pitchFamily="34" charset="0"/>
                <a:cs typeface="Arial" panose="020B0604020202020204" pitchFamily="34" charset="0"/>
              </a:rPr>
              <a:t>(vir: I. Škerbot</a:t>
            </a:r>
            <a:r>
              <a:rPr lang="sl-SI" sz="1100" dirty="0" smtClean="0">
                <a:latin typeface="Arial" panose="020B0604020202020204" pitchFamily="34" charset="0"/>
                <a:cs typeface="Arial" panose="020B0604020202020204" pitchFamily="34" charset="0"/>
              </a:rPr>
              <a:t>)</a:t>
            </a:r>
            <a:endParaRPr lang="sl-SI" sz="1100" dirty="0">
              <a:latin typeface="Arial" panose="020B0604020202020204" pitchFamily="34" charset="0"/>
              <a:cs typeface="Arial" panose="020B0604020202020204" pitchFamily="34" charset="0"/>
            </a:endParaRPr>
          </a:p>
        </p:txBody>
      </p:sp>
      <p:pic>
        <p:nvPicPr>
          <p:cNvPr id="7" name="Slika 6"/>
          <p:cNvPicPr>
            <a:picLocks noChangeAspect="1"/>
          </p:cNvPicPr>
          <p:nvPr/>
        </p:nvPicPr>
        <p:blipFill rotWithShape="1">
          <a:blip r:embed="rId3" cstate="print">
            <a:extLst>
              <a:ext uri="{28A0092B-C50C-407E-A947-70E740481C1C}">
                <a14:useLocalDpi xmlns:a14="http://schemas.microsoft.com/office/drawing/2010/main" val="0"/>
              </a:ext>
            </a:extLst>
          </a:blip>
          <a:srcRect l="12261" t="23275"/>
          <a:stretch/>
        </p:blipFill>
        <p:spPr>
          <a:xfrm>
            <a:off x="3756469" y="2802523"/>
            <a:ext cx="3353553" cy="3926260"/>
          </a:xfrm>
          <a:prstGeom prst="rect">
            <a:avLst/>
          </a:prstGeom>
          <a:ln>
            <a:noFill/>
          </a:ln>
          <a:effectLst>
            <a:softEdge rad="112500"/>
          </a:effectLst>
        </p:spPr>
      </p:pic>
      <p:sp>
        <p:nvSpPr>
          <p:cNvPr id="8" name="PoljeZBesedilom 7"/>
          <p:cNvSpPr txBox="1"/>
          <p:nvPr/>
        </p:nvSpPr>
        <p:spPr>
          <a:xfrm>
            <a:off x="6359318" y="6190174"/>
            <a:ext cx="1922321" cy="538609"/>
          </a:xfrm>
          <a:prstGeom prst="rect">
            <a:avLst/>
          </a:prstGeom>
          <a:solidFill>
            <a:schemeClr val="bg1"/>
          </a:solidFill>
        </p:spPr>
        <p:txBody>
          <a:bodyPr wrap="none" rtlCol="0">
            <a:spAutoFit/>
          </a:bodyPr>
          <a:lstStyle/>
          <a:p>
            <a:r>
              <a:rPr lang="sl-SI" dirty="0">
                <a:latin typeface="Arial" panose="020B0604020202020204" pitchFamily="34" charset="0"/>
                <a:cs typeface="Arial" panose="020B0604020202020204" pitchFamily="34" charset="0"/>
              </a:rPr>
              <a:t>g</a:t>
            </a:r>
            <a:r>
              <a:rPr lang="sl-SI" dirty="0" smtClean="0">
                <a:latin typeface="Arial" panose="020B0604020202020204" pitchFamily="34" charset="0"/>
                <a:cs typeface="Arial" panose="020B0604020202020204" pitchFamily="34" charset="0"/>
              </a:rPr>
              <a:t>rozdni sukači</a:t>
            </a:r>
          </a:p>
          <a:p>
            <a:r>
              <a:rPr lang="sl-SI" sz="1100" dirty="0" smtClean="0">
                <a:latin typeface="Arial" panose="020B0604020202020204" pitchFamily="34" charset="0"/>
                <a:cs typeface="Arial" panose="020B0604020202020204" pitchFamily="34" charset="0"/>
              </a:rPr>
              <a:t>(vir: arhiv KGZS-Zavod MB)</a:t>
            </a:r>
          </a:p>
        </p:txBody>
      </p:sp>
      <p:pic>
        <p:nvPicPr>
          <p:cNvPr id="9" name="Slika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9689" y="2917682"/>
            <a:ext cx="4542609" cy="3028406"/>
          </a:xfrm>
          <a:prstGeom prst="rect">
            <a:avLst/>
          </a:prstGeom>
          <a:ln>
            <a:noFill/>
          </a:ln>
          <a:effectLst>
            <a:softEdge rad="112500"/>
          </a:effectLst>
        </p:spPr>
      </p:pic>
      <p:sp>
        <p:nvSpPr>
          <p:cNvPr id="10" name="PoljeZBesedilom 9"/>
          <p:cNvSpPr txBox="1"/>
          <p:nvPr/>
        </p:nvSpPr>
        <p:spPr>
          <a:xfrm>
            <a:off x="10007418" y="5669743"/>
            <a:ext cx="1922321" cy="538609"/>
          </a:xfrm>
          <a:prstGeom prst="rect">
            <a:avLst/>
          </a:prstGeom>
          <a:solidFill>
            <a:schemeClr val="bg1"/>
          </a:solidFill>
        </p:spPr>
        <p:txBody>
          <a:bodyPr wrap="none" rtlCol="0">
            <a:spAutoFit/>
          </a:bodyPr>
          <a:lstStyle/>
          <a:p>
            <a:r>
              <a:rPr lang="sl-SI" dirty="0" smtClean="0">
                <a:latin typeface="Arial" panose="020B0604020202020204" pitchFamily="34" charset="0"/>
                <a:cs typeface="Arial" panose="020B0604020202020204" pitchFamily="34" charset="0"/>
              </a:rPr>
              <a:t>oidij</a:t>
            </a:r>
          </a:p>
          <a:p>
            <a:r>
              <a:rPr lang="sl-SI" sz="1100" dirty="0" smtClean="0">
                <a:latin typeface="Arial" panose="020B0604020202020204" pitchFamily="34" charset="0"/>
                <a:cs typeface="Arial" panose="020B0604020202020204" pitchFamily="34" charset="0"/>
              </a:rPr>
              <a:t>(vir: arhiv KGZS-Zavod MB)</a:t>
            </a:r>
          </a:p>
        </p:txBody>
      </p:sp>
    </p:spTree>
    <p:extLst>
      <p:ext uri="{BB962C8B-B14F-4D97-AF65-F5344CB8AC3E}">
        <p14:creationId xmlns:p14="http://schemas.microsoft.com/office/powerpoint/2010/main" val="4973821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130227878"/>
              </p:ext>
            </p:extLst>
          </p:nvPr>
        </p:nvGraphicFramePr>
        <p:xfrm>
          <a:off x="293658" y="1026805"/>
          <a:ext cx="11666499" cy="1651000"/>
        </p:xfrm>
        <a:graphic>
          <a:graphicData uri="http://schemas.openxmlformats.org/drawingml/2006/table">
            <a:tbl>
              <a:tblPr firstRow="1" bandRow="1">
                <a:tableStyleId>{5C22544A-7EE6-4342-B048-85BDC9FD1C3A}</a:tableStyleId>
              </a:tblPr>
              <a:tblGrid>
                <a:gridCol w="5407228">
                  <a:extLst>
                    <a:ext uri="{9D8B030D-6E8A-4147-A177-3AD203B41FA5}">
                      <a16:colId xmlns:a16="http://schemas.microsoft.com/office/drawing/2014/main" val="2373908560"/>
                    </a:ext>
                  </a:extLst>
                </a:gridCol>
                <a:gridCol w="6259271">
                  <a:extLst>
                    <a:ext uri="{9D8B030D-6E8A-4147-A177-3AD203B41FA5}">
                      <a16:colId xmlns:a16="http://schemas.microsoft.com/office/drawing/2014/main" val="43261482"/>
                    </a:ext>
                  </a:extLst>
                </a:gridCol>
              </a:tblGrid>
              <a:tr h="0">
                <a:tc>
                  <a:txBody>
                    <a:bodyPr/>
                    <a:lstStyle/>
                    <a:p>
                      <a:r>
                        <a:rPr lang="sl-SI" sz="1800" b="1" dirty="0" smtClean="0">
                          <a:solidFill>
                            <a:schemeClr val="tx1"/>
                          </a:solidFill>
                          <a:latin typeface="Arial" panose="020B0604020202020204" pitchFamily="34" charset="0"/>
                          <a:cs typeface="Arial" panose="020B0604020202020204" pitchFamily="34" charset="0"/>
                        </a:rPr>
                        <a:t>Škodljiv organizem</a:t>
                      </a:r>
                      <a:endParaRPr lang="sl-SI" sz="1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sl-SI" sz="1800" b="1" dirty="0" smtClean="0">
                          <a:solidFill>
                            <a:schemeClr val="tx1"/>
                          </a:solidFill>
                          <a:latin typeface="Arial" panose="020B0604020202020204" pitchFamily="34" charset="0"/>
                          <a:cs typeface="Arial" panose="020B0604020202020204" pitchFamily="34" charset="0"/>
                        </a:rPr>
                        <a:t>Biotični agens</a:t>
                      </a:r>
                      <a:endParaRPr lang="sl-SI" sz="1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9135910"/>
                  </a:ext>
                </a:extLst>
              </a:tr>
              <a:tr h="370840">
                <a:tc>
                  <a:txBody>
                    <a:bodyPr/>
                    <a:lstStyle/>
                    <a:p>
                      <a:r>
                        <a:rPr lang="sl-SI" sz="1800" dirty="0" smtClean="0">
                          <a:latin typeface="Arial" panose="020B0604020202020204" pitchFamily="34" charset="0"/>
                          <a:cs typeface="Arial" panose="020B0604020202020204" pitchFamily="34" charset="0"/>
                        </a:rPr>
                        <a:t>delno</a:t>
                      </a:r>
                      <a:r>
                        <a:rPr lang="sl-SI" sz="1800" baseline="0" dirty="0" smtClean="0">
                          <a:latin typeface="Arial" panose="020B0604020202020204" pitchFamily="34" charset="0"/>
                          <a:cs typeface="Arial" panose="020B0604020202020204" pitchFamily="34" charset="0"/>
                        </a:rPr>
                        <a:t> </a:t>
                      </a:r>
                      <a:r>
                        <a:rPr lang="sl-SI" sz="1800" dirty="0" smtClean="0">
                          <a:latin typeface="Arial" panose="020B0604020202020204" pitchFamily="34" charset="0"/>
                          <a:cs typeface="Arial" panose="020B0604020202020204" pitchFamily="34" charset="0"/>
                        </a:rPr>
                        <a:t>zatiranje strun</a:t>
                      </a:r>
                      <a:endParaRPr lang="sl-SI"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b="1" baseline="0" dirty="0" err="1" smtClean="0">
                          <a:latin typeface="Arial" panose="020B0604020202020204" pitchFamily="34" charset="0"/>
                          <a:cs typeface="Arial" panose="020B0604020202020204" pitchFamily="34" charset="0"/>
                        </a:rPr>
                        <a:t>Naturalis</a:t>
                      </a:r>
                      <a:r>
                        <a:rPr lang="sl-SI" sz="1800" baseline="0" dirty="0" smtClean="0">
                          <a:latin typeface="Arial" panose="020B0604020202020204" pitchFamily="34" charset="0"/>
                          <a:cs typeface="Arial" panose="020B0604020202020204" pitchFamily="34" charset="0"/>
                        </a:rPr>
                        <a:t> (</a:t>
                      </a:r>
                      <a:r>
                        <a:rPr lang="it-IT" sz="1800" b="0" i="1" kern="1200" dirty="0" err="1" smtClean="0">
                          <a:solidFill>
                            <a:schemeClr val="dk1"/>
                          </a:solidFill>
                          <a:effectLst/>
                          <a:latin typeface="Arial" panose="020B0604020202020204" pitchFamily="34" charset="0"/>
                          <a:ea typeface="+mn-ea"/>
                          <a:cs typeface="Arial" panose="020B0604020202020204" pitchFamily="34" charset="0"/>
                        </a:rPr>
                        <a:t>Beauveria</a:t>
                      </a:r>
                      <a:r>
                        <a:rPr lang="it-IT" sz="1800" b="0" i="1" kern="1200" dirty="0" smtClean="0">
                          <a:solidFill>
                            <a:schemeClr val="dk1"/>
                          </a:solidFill>
                          <a:effectLst/>
                          <a:latin typeface="Arial" panose="020B0604020202020204" pitchFamily="34" charset="0"/>
                          <a:ea typeface="+mn-ea"/>
                          <a:cs typeface="Arial" panose="020B0604020202020204" pitchFamily="34" charset="0"/>
                        </a:rPr>
                        <a:t> </a:t>
                      </a:r>
                      <a:r>
                        <a:rPr lang="it-IT" sz="1800" b="0" i="1" kern="1200" dirty="0" err="1" smtClean="0">
                          <a:solidFill>
                            <a:schemeClr val="dk1"/>
                          </a:solidFill>
                          <a:effectLst/>
                          <a:latin typeface="Arial" panose="020B0604020202020204" pitchFamily="34" charset="0"/>
                          <a:ea typeface="+mn-ea"/>
                          <a:cs typeface="Arial" panose="020B0604020202020204" pitchFamily="34" charset="0"/>
                        </a:rPr>
                        <a:t>bassiana</a:t>
                      </a:r>
                      <a:r>
                        <a:rPr lang="it-IT" sz="1800" b="0" i="0" kern="1200" dirty="0" smtClean="0">
                          <a:solidFill>
                            <a:schemeClr val="dk1"/>
                          </a:solidFill>
                          <a:effectLst/>
                          <a:latin typeface="Arial" panose="020B0604020202020204" pitchFamily="34" charset="0"/>
                          <a:ea typeface="+mn-ea"/>
                          <a:cs typeface="Arial" panose="020B0604020202020204" pitchFamily="34" charset="0"/>
                        </a:rPr>
                        <a:t>, </a:t>
                      </a:r>
                      <a:r>
                        <a:rPr lang="it-IT" sz="1800" b="0" i="0" kern="1200" dirty="0" err="1" smtClean="0">
                          <a:solidFill>
                            <a:schemeClr val="dk1"/>
                          </a:solidFill>
                          <a:effectLst/>
                          <a:latin typeface="Arial" panose="020B0604020202020204" pitchFamily="34" charset="0"/>
                          <a:ea typeface="+mn-ea"/>
                          <a:cs typeface="Arial" panose="020B0604020202020204" pitchFamily="34" charset="0"/>
                        </a:rPr>
                        <a:t>sev</a:t>
                      </a:r>
                      <a:r>
                        <a:rPr lang="it-IT" sz="1800" b="0" i="0" kern="1200" dirty="0" smtClean="0">
                          <a:solidFill>
                            <a:schemeClr val="dk1"/>
                          </a:solidFill>
                          <a:effectLst/>
                          <a:latin typeface="Arial" panose="020B0604020202020204" pitchFamily="34" charset="0"/>
                          <a:ea typeface="+mn-ea"/>
                          <a:cs typeface="Arial" panose="020B0604020202020204" pitchFamily="34" charset="0"/>
                        </a:rPr>
                        <a:t> ATCC 74040</a:t>
                      </a:r>
                      <a:r>
                        <a:rPr lang="sl-SI" sz="1800" b="0" i="0" kern="1200" dirty="0" smtClean="0">
                          <a:solidFill>
                            <a:schemeClr val="dk1"/>
                          </a:solidFill>
                          <a:effectLst/>
                          <a:latin typeface="Arial" panose="020B0604020202020204" pitchFamily="34" charset="0"/>
                          <a:ea typeface="+mn-ea"/>
                          <a:cs typeface="Arial" panose="020B0604020202020204" pitchFamily="34" charset="0"/>
                        </a:rPr>
                        <a:t>)</a:t>
                      </a:r>
                      <a:endParaRPr lang="sl-SI" sz="1800" baseline="0" dirty="0" smtClean="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9740596"/>
                  </a:ext>
                </a:extLst>
              </a:tr>
              <a:tr h="370840">
                <a:tc>
                  <a:txBody>
                    <a:bodyPr/>
                    <a:lstStyle/>
                    <a:p>
                      <a:r>
                        <a:rPr lang="sl-SI" dirty="0" smtClean="0">
                          <a:latin typeface="Arial" panose="020B0604020202020204" pitchFamily="34" charset="0"/>
                          <a:cs typeface="Arial" panose="020B0604020202020204" pitchFamily="34" charset="0"/>
                        </a:rPr>
                        <a:t>delno zmanjša širjenje patogenov v tleh, predvsem glive povzročiteljice bolezni bele noge na krompirju</a:t>
                      </a:r>
                      <a:endParaRPr lang="sl-SI"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b="1" baseline="0" dirty="0" err="1" smtClean="0">
                          <a:latin typeface="Arial" panose="020B0604020202020204" pitchFamily="34" charset="0"/>
                          <a:cs typeface="Arial" panose="020B0604020202020204" pitchFamily="34" charset="0"/>
                        </a:rPr>
                        <a:t>Proradix</a:t>
                      </a:r>
                      <a:r>
                        <a:rPr lang="sl-SI" sz="1800" baseline="0" dirty="0" smtClean="0">
                          <a:latin typeface="Arial" panose="020B0604020202020204" pitchFamily="34" charset="0"/>
                          <a:cs typeface="Arial" panose="020B0604020202020204" pitchFamily="34" charset="0"/>
                        </a:rPr>
                        <a:t> (</a:t>
                      </a:r>
                      <a:r>
                        <a:rPr lang="sl-SI" sz="1800" b="0" i="1" kern="1200" dirty="0" err="1" smtClean="0">
                          <a:solidFill>
                            <a:schemeClr val="dk1"/>
                          </a:solidFill>
                          <a:effectLst/>
                          <a:latin typeface="Arial" panose="020B0604020202020204" pitchFamily="34" charset="0"/>
                          <a:ea typeface="+mn-ea"/>
                          <a:cs typeface="Arial" panose="020B0604020202020204" pitchFamily="34" charset="0"/>
                        </a:rPr>
                        <a:t>Pseudomonas</a:t>
                      </a:r>
                      <a:r>
                        <a:rPr lang="sl-SI" sz="1800" b="0" i="0" kern="1200" dirty="0" smtClean="0">
                          <a:solidFill>
                            <a:schemeClr val="dk1"/>
                          </a:solidFill>
                          <a:effectLst/>
                          <a:latin typeface="Arial" panose="020B0604020202020204" pitchFamily="34" charset="0"/>
                          <a:ea typeface="+mn-ea"/>
                          <a:cs typeface="Arial" panose="020B0604020202020204" pitchFamily="34" charset="0"/>
                        </a:rPr>
                        <a:t> sp. sev DSMZ 13134)  ALI</a:t>
                      </a:r>
                    </a:p>
                    <a:p>
                      <a:pPr marL="0" marR="0" indent="0" algn="l" defTabSz="914400" rtl="0" eaLnBrk="1" fontAlgn="auto" latinLnBrk="0" hangingPunct="1">
                        <a:lnSpc>
                          <a:spcPct val="100000"/>
                        </a:lnSpc>
                        <a:spcBef>
                          <a:spcPts val="0"/>
                        </a:spcBef>
                        <a:spcAft>
                          <a:spcPts val="0"/>
                        </a:spcAft>
                        <a:buClrTx/>
                        <a:buSzTx/>
                        <a:buFontTx/>
                        <a:buNone/>
                        <a:tabLst/>
                        <a:defRPr/>
                      </a:pPr>
                      <a:r>
                        <a:rPr lang="sl-SI" sz="1800" b="1" i="0" kern="1200" baseline="0" dirty="0" smtClean="0">
                          <a:solidFill>
                            <a:schemeClr val="dk1"/>
                          </a:solidFill>
                          <a:effectLst/>
                          <a:latin typeface="Arial" panose="020B0604020202020204" pitchFamily="34" charset="0"/>
                          <a:ea typeface="+mn-ea"/>
                          <a:cs typeface="Arial" panose="020B0604020202020204" pitchFamily="34" charset="0"/>
                        </a:rPr>
                        <a:t>Serenade ASO </a:t>
                      </a:r>
                      <a:r>
                        <a:rPr lang="sl-SI" sz="1800" b="0" i="0" kern="1200" baseline="0" dirty="0" smtClean="0">
                          <a:solidFill>
                            <a:schemeClr val="dk1"/>
                          </a:solidFill>
                          <a:effectLst/>
                          <a:latin typeface="Arial" panose="020B0604020202020204" pitchFamily="34" charset="0"/>
                          <a:ea typeface="+mn-ea"/>
                          <a:cs typeface="Arial" panose="020B0604020202020204" pitchFamily="34" charset="0"/>
                        </a:rPr>
                        <a:t>(</a:t>
                      </a:r>
                      <a:r>
                        <a:rPr lang="fr-FR" sz="1800" b="0" i="0" kern="1200" dirty="0" smtClean="0">
                          <a:solidFill>
                            <a:schemeClr val="dk1"/>
                          </a:solidFill>
                          <a:effectLst/>
                          <a:latin typeface="Arial" panose="020B0604020202020204" pitchFamily="34" charset="0"/>
                          <a:ea typeface="+mn-ea"/>
                          <a:cs typeface="Arial" panose="020B0604020202020204" pitchFamily="34" charset="0"/>
                        </a:rPr>
                        <a:t>Bacillus </a:t>
                      </a:r>
                      <a:r>
                        <a:rPr lang="fr-FR" sz="1800" b="0" i="0" kern="1200" dirty="0" err="1" smtClean="0">
                          <a:solidFill>
                            <a:schemeClr val="dk1"/>
                          </a:solidFill>
                          <a:effectLst/>
                          <a:latin typeface="Arial" panose="020B0604020202020204" pitchFamily="34" charset="0"/>
                          <a:ea typeface="+mn-ea"/>
                          <a:cs typeface="Arial" panose="020B0604020202020204" pitchFamily="34" charset="0"/>
                        </a:rPr>
                        <a:t>amyloliquefaciens</a:t>
                      </a:r>
                      <a:r>
                        <a:rPr lang="fr-FR" sz="1800" b="0" i="0" kern="1200" dirty="0" smtClean="0">
                          <a:solidFill>
                            <a:schemeClr val="dk1"/>
                          </a:solidFill>
                          <a:effectLst/>
                          <a:latin typeface="Arial" panose="020B0604020202020204" pitchFamily="34" charset="0"/>
                          <a:ea typeface="+mn-ea"/>
                          <a:cs typeface="Arial" panose="020B0604020202020204" pitchFamily="34" charset="0"/>
                        </a:rPr>
                        <a:t> (former </a:t>
                      </a:r>
                      <a:r>
                        <a:rPr lang="fr-FR" sz="1800" b="0" i="0" kern="1200" dirty="0" err="1" smtClean="0">
                          <a:solidFill>
                            <a:schemeClr val="dk1"/>
                          </a:solidFill>
                          <a:effectLst/>
                          <a:latin typeface="Arial" panose="020B0604020202020204" pitchFamily="34" charset="0"/>
                          <a:ea typeface="+mn-ea"/>
                          <a:cs typeface="Arial" panose="020B0604020202020204" pitchFamily="34" charset="0"/>
                        </a:rPr>
                        <a:t>subtilis</a:t>
                      </a:r>
                      <a:r>
                        <a:rPr lang="fr-FR" sz="1800" b="0" i="0" kern="1200" dirty="0" smtClean="0">
                          <a:solidFill>
                            <a:schemeClr val="dk1"/>
                          </a:solidFill>
                          <a:effectLst/>
                          <a:latin typeface="Arial" panose="020B0604020202020204" pitchFamily="34" charset="0"/>
                          <a:ea typeface="+mn-ea"/>
                          <a:cs typeface="Arial" panose="020B0604020202020204" pitchFamily="34" charset="0"/>
                        </a:rPr>
                        <a:t>) </a:t>
                      </a:r>
                      <a:r>
                        <a:rPr lang="fr-FR" sz="1800" b="0" i="0" kern="1200" dirty="0" err="1" smtClean="0">
                          <a:solidFill>
                            <a:schemeClr val="dk1"/>
                          </a:solidFill>
                          <a:effectLst/>
                          <a:latin typeface="Arial" panose="020B0604020202020204" pitchFamily="34" charset="0"/>
                          <a:ea typeface="+mn-ea"/>
                          <a:cs typeface="Arial" panose="020B0604020202020204" pitchFamily="34" charset="0"/>
                        </a:rPr>
                        <a:t>str</a:t>
                      </a:r>
                      <a:r>
                        <a:rPr lang="fr-FR" sz="1800" b="0" i="0" kern="1200" dirty="0" smtClean="0">
                          <a:solidFill>
                            <a:schemeClr val="dk1"/>
                          </a:solidFill>
                          <a:effectLst/>
                          <a:latin typeface="Arial" panose="020B0604020202020204" pitchFamily="34" charset="0"/>
                          <a:ea typeface="+mn-ea"/>
                          <a:cs typeface="Arial" panose="020B0604020202020204" pitchFamily="34" charset="0"/>
                        </a:rPr>
                        <a:t>. QST 713</a:t>
                      </a:r>
                      <a:r>
                        <a:rPr lang="sl-SI" sz="1800" b="0" i="0" kern="1200" dirty="0" smtClean="0">
                          <a:solidFill>
                            <a:schemeClr val="dk1"/>
                          </a:solidFill>
                          <a:effectLst/>
                          <a:latin typeface="Arial" panose="020B0604020202020204" pitchFamily="34" charset="0"/>
                          <a:ea typeface="+mn-ea"/>
                          <a:cs typeface="Arial" panose="020B0604020202020204" pitchFamily="34" charset="0"/>
                        </a:rPr>
                        <a:t>)</a:t>
                      </a:r>
                      <a:endParaRPr lang="sl-SI" sz="1800" baseline="0" dirty="0" smtClean="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33172555"/>
                  </a:ext>
                </a:extLst>
              </a:tr>
            </a:tbl>
          </a:graphicData>
        </a:graphic>
      </p:graphicFrame>
      <p:pic>
        <p:nvPicPr>
          <p:cNvPr id="5" name="Slika 4"/>
          <p:cNvPicPr>
            <a:picLocks noChangeAspect="1"/>
          </p:cNvPicPr>
          <p:nvPr/>
        </p:nvPicPr>
        <p:blipFill>
          <a:blip r:embed="rId2"/>
          <a:stretch>
            <a:fillRect/>
          </a:stretch>
        </p:blipFill>
        <p:spPr>
          <a:xfrm>
            <a:off x="3110748" y="2964736"/>
            <a:ext cx="5464017" cy="3624236"/>
          </a:xfrm>
          <a:prstGeom prst="rect">
            <a:avLst/>
          </a:prstGeom>
          <a:ln>
            <a:noFill/>
          </a:ln>
          <a:effectLst>
            <a:softEdge rad="112500"/>
          </a:effectLst>
        </p:spPr>
      </p:pic>
      <p:sp>
        <p:nvSpPr>
          <p:cNvPr id="6" name="PoljeZBesedilom 5"/>
          <p:cNvSpPr txBox="1"/>
          <p:nvPr/>
        </p:nvSpPr>
        <p:spPr>
          <a:xfrm>
            <a:off x="8058437" y="5893858"/>
            <a:ext cx="1104790" cy="538609"/>
          </a:xfrm>
          <a:prstGeom prst="rect">
            <a:avLst/>
          </a:prstGeom>
          <a:solidFill>
            <a:schemeClr val="bg1"/>
          </a:solidFill>
        </p:spPr>
        <p:txBody>
          <a:bodyPr wrap="none" rtlCol="0">
            <a:spAutoFit/>
          </a:bodyPr>
          <a:lstStyle/>
          <a:p>
            <a:r>
              <a:rPr lang="sl-SI" dirty="0" smtClean="0">
                <a:latin typeface="Arial" panose="020B0604020202020204" pitchFamily="34" charset="0"/>
                <a:cs typeface="Arial" panose="020B0604020202020204" pitchFamily="34" charset="0"/>
              </a:rPr>
              <a:t>strune</a:t>
            </a:r>
          </a:p>
          <a:p>
            <a:r>
              <a:rPr lang="sl-SI" sz="1100" dirty="0" smtClean="0">
                <a:latin typeface="Arial" panose="020B0604020202020204" pitchFamily="34" charset="0"/>
                <a:cs typeface="Arial" panose="020B0604020202020204" pitchFamily="34" charset="0"/>
              </a:rPr>
              <a:t>(vir: I. Škerbot)</a:t>
            </a:r>
          </a:p>
        </p:txBody>
      </p:sp>
      <p:sp>
        <p:nvSpPr>
          <p:cNvPr id="7" name="PoljeZBesedilom 6"/>
          <p:cNvSpPr txBox="1"/>
          <p:nvPr/>
        </p:nvSpPr>
        <p:spPr>
          <a:xfrm>
            <a:off x="293658" y="228342"/>
            <a:ext cx="2817090" cy="707886"/>
          </a:xfrm>
          <a:prstGeom prst="rect">
            <a:avLst/>
          </a:prstGeom>
          <a:solidFill>
            <a:schemeClr val="bg1"/>
          </a:solidFill>
        </p:spPr>
        <p:txBody>
          <a:bodyPr wrap="square" rtlCol="0">
            <a:spAutoFit/>
          </a:bodyPr>
          <a:lstStyle/>
          <a:p>
            <a:r>
              <a:rPr lang="sl-SI" sz="4000" b="1" dirty="0" smtClean="0">
                <a:solidFill>
                  <a:schemeClr val="accent6">
                    <a:lumMod val="75000"/>
                  </a:schemeClr>
                </a:solidFill>
                <a:latin typeface="Arial" panose="020B0604020202020204" pitchFamily="34" charset="0"/>
                <a:cs typeface="Arial" panose="020B0604020202020204" pitchFamily="34" charset="0"/>
              </a:rPr>
              <a:t>KROMPIR</a:t>
            </a:r>
            <a:endParaRPr lang="sl-SI" sz="32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76550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33554" y="1133555"/>
            <a:ext cx="6858000" cy="4590893"/>
          </a:xfrm>
          <a:prstGeom prst="rect">
            <a:avLst/>
          </a:prstGeom>
        </p:spPr>
      </p:pic>
      <p:sp>
        <p:nvSpPr>
          <p:cNvPr id="5" name="PoljeZBesedilom 4"/>
          <p:cNvSpPr txBox="1"/>
          <p:nvPr/>
        </p:nvSpPr>
        <p:spPr>
          <a:xfrm>
            <a:off x="73892" y="223132"/>
            <a:ext cx="2111168" cy="707886"/>
          </a:xfrm>
          <a:prstGeom prst="rect">
            <a:avLst/>
          </a:prstGeom>
          <a:solidFill>
            <a:schemeClr val="bg1"/>
          </a:solidFill>
        </p:spPr>
        <p:txBody>
          <a:bodyPr wrap="square" rtlCol="0">
            <a:spAutoFit/>
          </a:bodyPr>
          <a:lstStyle/>
          <a:p>
            <a:r>
              <a:rPr lang="sl-SI" sz="4000" b="1" dirty="0" smtClean="0">
                <a:solidFill>
                  <a:schemeClr val="accent6">
                    <a:lumMod val="75000"/>
                  </a:schemeClr>
                </a:solidFill>
                <a:latin typeface="Arial" panose="020B0604020202020204" pitchFamily="34" charset="0"/>
                <a:cs typeface="Arial" panose="020B0604020202020204" pitchFamily="34" charset="0"/>
              </a:rPr>
              <a:t>HMELJ</a:t>
            </a:r>
            <a:endParaRPr lang="sl-SI" sz="3200" b="1" dirty="0">
              <a:solidFill>
                <a:schemeClr val="accent6">
                  <a:lumMod val="75000"/>
                </a:schemeClr>
              </a:solidFill>
              <a:latin typeface="Arial" panose="020B0604020202020204" pitchFamily="34" charset="0"/>
              <a:cs typeface="Arial" panose="020B0604020202020204" pitchFamily="34" charset="0"/>
            </a:endParaRPr>
          </a:p>
        </p:txBody>
      </p:sp>
      <p:pic>
        <p:nvPicPr>
          <p:cNvPr id="8" name="Slika 7"/>
          <p:cNvPicPr>
            <a:picLocks noChangeAspect="1"/>
          </p:cNvPicPr>
          <p:nvPr/>
        </p:nvPicPr>
        <p:blipFill rotWithShape="1">
          <a:blip r:embed="rId3" cstate="print">
            <a:extLst>
              <a:ext uri="{28A0092B-C50C-407E-A947-70E740481C1C}">
                <a14:useLocalDpi xmlns:a14="http://schemas.microsoft.com/office/drawing/2010/main" val="0"/>
              </a:ext>
            </a:extLst>
          </a:blip>
          <a:srcRect l="13199" r="6128"/>
          <a:stretch/>
        </p:blipFill>
        <p:spPr>
          <a:xfrm rot="5400000">
            <a:off x="4414248" y="3664891"/>
            <a:ext cx="3417454" cy="2835778"/>
          </a:xfrm>
          <a:prstGeom prst="rect">
            <a:avLst/>
          </a:prstGeom>
          <a:ln>
            <a:noFill/>
          </a:ln>
          <a:effectLst>
            <a:softEdge rad="112500"/>
          </a:effectLst>
        </p:spPr>
      </p:pic>
      <p:pic>
        <p:nvPicPr>
          <p:cNvPr id="9" name="Slika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7000" y="2469066"/>
            <a:ext cx="2774467" cy="4322441"/>
          </a:xfrm>
          <a:prstGeom prst="rect">
            <a:avLst/>
          </a:prstGeom>
          <a:ln>
            <a:noFill/>
          </a:ln>
          <a:effectLst>
            <a:softEdge rad="112500"/>
          </a:effectLst>
        </p:spPr>
      </p:pic>
      <p:graphicFrame>
        <p:nvGraphicFramePr>
          <p:cNvPr id="10" name="Tabela 9"/>
          <p:cNvGraphicFramePr>
            <a:graphicFrameLocks noGrp="1"/>
          </p:cNvGraphicFramePr>
          <p:nvPr>
            <p:extLst>
              <p:ext uri="{D42A27DB-BD31-4B8C-83A1-F6EECF244321}">
                <p14:modId xmlns:p14="http://schemas.microsoft.com/office/powerpoint/2010/main" val="1800949623"/>
              </p:ext>
            </p:extLst>
          </p:nvPr>
        </p:nvGraphicFramePr>
        <p:xfrm>
          <a:off x="3088936" y="137680"/>
          <a:ext cx="8903855" cy="2565400"/>
        </p:xfrm>
        <a:graphic>
          <a:graphicData uri="http://schemas.openxmlformats.org/drawingml/2006/table">
            <a:tbl>
              <a:tblPr firstRow="1" bandRow="1">
                <a:tableStyleId>{5C22544A-7EE6-4342-B048-85BDC9FD1C3A}</a:tableStyleId>
              </a:tblPr>
              <a:tblGrid>
                <a:gridCol w="2623303">
                  <a:extLst>
                    <a:ext uri="{9D8B030D-6E8A-4147-A177-3AD203B41FA5}">
                      <a16:colId xmlns:a16="http://schemas.microsoft.com/office/drawing/2014/main" val="2373908560"/>
                    </a:ext>
                  </a:extLst>
                </a:gridCol>
                <a:gridCol w="6280552">
                  <a:extLst>
                    <a:ext uri="{9D8B030D-6E8A-4147-A177-3AD203B41FA5}">
                      <a16:colId xmlns:a16="http://schemas.microsoft.com/office/drawing/2014/main" val="43261482"/>
                    </a:ext>
                  </a:extLst>
                </a:gridCol>
              </a:tblGrid>
              <a:tr h="370840">
                <a:tc>
                  <a:txBody>
                    <a:bodyPr/>
                    <a:lstStyle/>
                    <a:p>
                      <a:r>
                        <a:rPr lang="sl-SI" sz="1800" b="1" dirty="0" smtClean="0">
                          <a:solidFill>
                            <a:schemeClr val="tx1"/>
                          </a:solidFill>
                          <a:latin typeface="Arial" panose="020B0604020202020204" pitchFamily="34" charset="0"/>
                          <a:cs typeface="Arial" panose="020B0604020202020204" pitchFamily="34" charset="0"/>
                        </a:rPr>
                        <a:t>Škodljiv organizem</a:t>
                      </a:r>
                      <a:endParaRPr lang="sl-SI" sz="1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sl-SI" sz="1800" b="1" dirty="0" smtClean="0">
                          <a:solidFill>
                            <a:schemeClr val="tx1"/>
                          </a:solidFill>
                          <a:latin typeface="Arial" panose="020B0604020202020204" pitchFamily="34" charset="0"/>
                          <a:cs typeface="Arial" panose="020B0604020202020204" pitchFamily="34" charset="0"/>
                        </a:rPr>
                        <a:t>Biotični agens</a:t>
                      </a:r>
                      <a:endParaRPr lang="sl-SI" sz="1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06674871"/>
                  </a:ext>
                </a:extLst>
              </a:tr>
              <a:tr h="370840">
                <a:tc>
                  <a:txBody>
                    <a:bodyPr/>
                    <a:lstStyle/>
                    <a:p>
                      <a:r>
                        <a:rPr lang="sl-SI" sz="1800" dirty="0" smtClean="0">
                          <a:latin typeface="Arial" panose="020B0604020202020204" pitchFamily="34" charset="0"/>
                          <a:cs typeface="Arial" panose="020B0604020202020204" pitchFamily="34" charset="0"/>
                        </a:rPr>
                        <a:t>glivične bolezni</a:t>
                      </a:r>
                    </a:p>
                    <a:p>
                      <a:r>
                        <a:rPr lang="sl-SI" sz="1800" dirty="0" smtClean="0">
                          <a:latin typeface="Arial" panose="020B0604020202020204" pitchFamily="34" charset="0"/>
                          <a:cs typeface="Arial" panose="020B0604020202020204" pitchFamily="34" charset="0"/>
                        </a:rPr>
                        <a:t>sadik  ALI  hmeljna peronospora</a:t>
                      </a:r>
                      <a:endParaRPr lang="sl-SI"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b="1" i="0" baseline="0" dirty="0" err="1" smtClean="0">
                          <a:latin typeface="Arial" panose="020B0604020202020204" pitchFamily="34" charset="0"/>
                          <a:cs typeface="Arial" panose="020B0604020202020204" pitchFamily="34" charset="0"/>
                        </a:rPr>
                        <a:t>Polyversum</a:t>
                      </a:r>
                      <a:r>
                        <a:rPr lang="sl-SI" sz="1800" baseline="0" dirty="0" smtClean="0">
                          <a:latin typeface="Arial" panose="020B0604020202020204" pitchFamily="34" charset="0"/>
                          <a:cs typeface="Arial" panose="020B0604020202020204" pitchFamily="34" charset="0"/>
                        </a:rPr>
                        <a:t> (</a:t>
                      </a:r>
                      <a:r>
                        <a:rPr lang="sl-SI" sz="1800" b="0" i="1" kern="1200" dirty="0" err="1" smtClean="0">
                          <a:solidFill>
                            <a:schemeClr val="dk1"/>
                          </a:solidFill>
                          <a:effectLst/>
                          <a:latin typeface="Arial" panose="020B0604020202020204" pitchFamily="34" charset="0"/>
                          <a:ea typeface="+mn-ea"/>
                          <a:cs typeface="Arial" panose="020B0604020202020204" pitchFamily="34" charset="0"/>
                        </a:rPr>
                        <a:t>Pythium</a:t>
                      </a:r>
                      <a:r>
                        <a:rPr lang="sl-SI" sz="1800" b="0" i="1" kern="1200" dirty="0" smtClean="0">
                          <a:solidFill>
                            <a:schemeClr val="dk1"/>
                          </a:solidFill>
                          <a:effectLst/>
                          <a:latin typeface="Arial" panose="020B0604020202020204" pitchFamily="34" charset="0"/>
                          <a:ea typeface="+mn-ea"/>
                          <a:cs typeface="Arial" panose="020B0604020202020204" pitchFamily="34" charset="0"/>
                        </a:rPr>
                        <a:t> </a:t>
                      </a:r>
                      <a:r>
                        <a:rPr lang="sl-SI" sz="1800" b="0" i="1" kern="1200" dirty="0" err="1" smtClean="0">
                          <a:solidFill>
                            <a:schemeClr val="dk1"/>
                          </a:solidFill>
                          <a:effectLst/>
                          <a:latin typeface="Arial" panose="020B0604020202020204" pitchFamily="34" charset="0"/>
                          <a:ea typeface="+mn-ea"/>
                          <a:cs typeface="Arial" panose="020B0604020202020204" pitchFamily="34" charset="0"/>
                        </a:rPr>
                        <a:t>oligandrum</a:t>
                      </a:r>
                      <a:r>
                        <a:rPr lang="sl-SI" sz="1800" b="0" i="1" kern="1200" dirty="0" smtClean="0">
                          <a:solidFill>
                            <a:schemeClr val="dk1"/>
                          </a:solidFill>
                          <a:effectLst/>
                          <a:latin typeface="Arial" panose="020B0604020202020204" pitchFamily="34" charset="0"/>
                          <a:ea typeface="+mn-ea"/>
                          <a:cs typeface="Arial" panose="020B0604020202020204" pitchFamily="34" charset="0"/>
                        </a:rPr>
                        <a:t> </a:t>
                      </a:r>
                      <a:r>
                        <a:rPr lang="sl-SI" sz="1800" b="0" i="0" kern="1200" dirty="0" smtClean="0">
                          <a:solidFill>
                            <a:schemeClr val="dk1"/>
                          </a:solidFill>
                          <a:effectLst/>
                          <a:latin typeface="Arial" panose="020B0604020202020204" pitchFamily="34" charset="0"/>
                          <a:ea typeface="+mn-ea"/>
                          <a:cs typeface="Arial" panose="020B0604020202020204" pitchFamily="34" charset="0"/>
                        </a:rPr>
                        <a:t>M1)</a:t>
                      </a:r>
                      <a:endParaRPr lang="sl-SI" sz="1800" baseline="0" dirty="0" smtClean="0">
                        <a:latin typeface="Arial" panose="020B0604020202020204" pitchFamily="34" charset="0"/>
                        <a:cs typeface="Arial" panose="020B0604020202020204" pitchFamily="34" charset="0"/>
                      </a:endParaRPr>
                    </a:p>
                    <a:p>
                      <a:endParaRPr lang="sl-SI"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7390719"/>
                  </a:ext>
                </a:extLst>
              </a:tr>
              <a:tr h="370840">
                <a:tc>
                  <a:txBody>
                    <a:bodyPr/>
                    <a:lstStyle/>
                    <a:p>
                      <a:r>
                        <a:rPr lang="sl-SI" sz="1800" dirty="0" smtClean="0">
                          <a:latin typeface="Arial" panose="020B0604020202020204" pitchFamily="34" charset="0"/>
                          <a:cs typeface="Arial" panose="020B0604020202020204" pitchFamily="34" charset="0"/>
                        </a:rPr>
                        <a:t>koruzna</a:t>
                      </a:r>
                      <a:r>
                        <a:rPr lang="sl-SI" sz="1800" baseline="0" dirty="0" smtClean="0">
                          <a:latin typeface="Arial" panose="020B0604020202020204" pitchFamily="34" charset="0"/>
                          <a:cs typeface="Arial" panose="020B0604020202020204" pitchFamily="34" charset="0"/>
                        </a:rPr>
                        <a:t> vešča</a:t>
                      </a:r>
                      <a:endParaRPr lang="sl-SI"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b="1" dirty="0" err="1" smtClean="0">
                          <a:latin typeface="Arial" panose="020B0604020202020204" pitchFamily="34" charset="0"/>
                          <a:cs typeface="Arial" panose="020B0604020202020204" pitchFamily="34" charset="0"/>
                        </a:rPr>
                        <a:t>Agree</a:t>
                      </a:r>
                      <a:r>
                        <a:rPr lang="sl-SI" sz="1800" b="1" dirty="0" smtClean="0">
                          <a:latin typeface="Arial" panose="020B0604020202020204" pitchFamily="34" charset="0"/>
                          <a:cs typeface="Arial" panose="020B0604020202020204" pitchFamily="34" charset="0"/>
                        </a:rPr>
                        <a:t> WG </a:t>
                      </a:r>
                      <a:r>
                        <a:rPr lang="sl-SI" sz="1800" dirty="0" smtClean="0">
                          <a:latin typeface="Arial" panose="020B0604020202020204" pitchFamily="34" charset="0"/>
                          <a:cs typeface="Arial" panose="020B0604020202020204" pitchFamily="34" charset="0"/>
                        </a:rPr>
                        <a:t>(</a:t>
                      </a:r>
                      <a:r>
                        <a:rPr lang="sl-SI" sz="1800" i="1" dirty="0" err="1" smtClean="0">
                          <a:latin typeface="Arial" panose="020B0604020202020204" pitchFamily="34" charset="0"/>
                          <a:cs typeface="Arial" panose="020B0604020202020204" pitchFamily="34" charset="0"/>
                        </a:rPr>
                        <a:t>Bacillus</a:t>
                      </a:r>
                      <a:r>
                        <a:rPr lang="sl-SI" sz="1800" i="1" dirty="0" smtClean="0">
                          <a:latin typeface="Arial" panose="020B0604020202020204" pitchFamily="34" charset="0"/>
                          <a:cs typeface="Arial" panose="020B0604020202020204" pitchFamily="34" charset="0"/>
                        </a:rPr>
                        <a:t> </a:t>
                      </a:r>
                      <a:r>
                        <a:rPr lang="sl-SI" sz="1800" i="1" dirty="0" err="1" smtClean="0">
                          <a:latin typeface="Arial" panose="020B0604020202020204" pitchFamily="34" charset="0"/>
                          <a:cs typeface="Arial" panose="020B0604020202020204" pitchFamily="34" charset="0"/>
                        </a:rPr>
                        <a:t>thuringiensis</a:t>
                      </a:r>
                      <a:r>
                        <a:rPr lang="sl-SI" sz="1800" i="1" dirty="0" smtClean="0">
                          <a:latin typeface="Arial" panose="020B0604020202020204" pitchFamily="34" charset="0"/>
                          <a:cs typeface="Arial" panose="020B0604020202020204" pitchFamily="34" charset="0"/>
                        </a:rPr>
                        <a:t> </a:t>
                      </a:r>
                      <a:r>
                        <a:rPr lang="sl-SI" sz="1800" dirty="0" smtClean="0">
                          <a:latin typeface="Arial" panose="020B0604020202020204" pitchFamily="34" charset="0"/>
                          <a:cs typeface="Arial" panose="020B0604020202020204" pitchFamily="34" charset="0"/>
                        </a:rPr>
                        <a:t>var.</a:t>
                      </a:r>
                      <a:r>
                        <a:rPr lang="sl-SI" sz="1800" baseline="0" dirty="0" smtClean="0">
                          <a:latin typeface="Arial" panose="020B0604020202020204" pitchFamily="34" charset="0"/>
                          <a:cs typeface="Arial" panose="020B0604020202020204" pitchFamily="34" charset="0"/>
                        </a:rPr>
                        <a:t> </a:t>
                      </a:r>
                      <a:r>
                        <a:rPr lang="sl-SI" sz="1800" baseline="0" dirty="0" err="1" smtClean="0">
                          <a:latin typeface="Arial" panose="020B0604020202020204" pitchFamily="34" charset="0"/>
                          <a:cs typeface="Arial" panose="020B0604020202020204" pitchFamily="34" charset="0"/>
                        </a:rPr>
                        <a:t>aizawai</a:t>
                      </a:r>
                      <a:r>
                        <a:rPr lang="sl-SI" sz="1800" baseline="0" dirty="0" smtClean="0">
                          <a:latin typeface="Arial" panose="020B0604020202020204" pitchFamily="34" charset="0"/>
                          <a:cs typeface="Arial" panose="020B0604020202020204" pitchFamily="34" charset="0"/>
                        </a:rPr>
                        <a:t>) ALI</a:t>
                      </a:r>
                      <a:endParaRPr lang="sl-SI" sz="1800" dirty="0" smtClean="0">
                        <a:latin typeface="Arial" panose="020B0604020202020204" pitchFamily="34" charset="0"/>
                        <a:cs typeface="Arial" panose="020B0604020202020204" pitchFamily="34" charset="0"/>
                      </a:endParaRPr>
                    </a:p>
                    <a:p>
                      <a:r>
                        <a:rPr lang="sl-SI" sz="1800" b="1" dirty="0" err="1" smtClean="0">
                          <a:latin typeface="Arial" panose="020B0604020202020204" pitchFamily="34" charset="0"/>
                          <a:cs typeface="Arial" panose="020B0604020202020204" pitchFamily="34" charset="0"/>
                        </a:rPr>
                        <a:t>Lepinox</a:t>
                      </a:r>
                      <a:r>
                        <a:rPr lang="sl-SI" sz="1800" b="1" dirty="0" smtClean="0">
                          <a:latin typeface="Arial" panose="020B0604020202020204" pitchFamily="34" charset="0"/>
                          <a:cs typeface="Arial" panose="020B0604020202020204" pitchFamily="34" charset="0"/>
                        </a:rPr>
                        <a:t> plus </a:t>
                      </a:r>
                      <a:r>
                        <a:rPr lang="sl-SI" sz="1800" dirty="0" smtClean="0">
                          <a:latin typeface="Arial" panose="020B0604020202020204" pitchFamily="34" charset="0"/>
                          <a:cs typeface="Arial" panose="020B0604020202020204" pitchFamily="34" charset="0"/>
                        </a:rPr>
                        <a:t>(</a:t>
                      </a:r>
                      <a:r>
                        <a:rPr lang="sl-SI" sz="1800" i="1" dirty="0" err="1" smtClean="0">
                          <a:latin typeface="Arial" panose="020B0604020202020204" pitchFamily="34" charset="0"/>
                          <a:cs typeface="Arial" panose="020B0604020202020204" pitchFamily="34" charset="0"/>
                        </a:rPr>
                        <a:t>Bacillus</a:t>
                      </a:r>
                      <a:r>
                        <a:rPr lang="sl-SI" sz="1800" i="1" dirty="0" smtClean="0">
                          <a:latin typeface="Arial" panose="020B0604020202020204" pitchFamily="34" charset="0"/>
                          <a:cs typeface="Arial" panose="020B0604020202020204" pitchFamily="34" charset="0"/>
                        </a:rPr>
                        <a:t> </a:t>
                      </a:r>
                      <a:r>
                        <a:rPr lang="sl-SI" sz="1800" i="1" dirty="0" err="1" smtClean="0">
                          <a:latin typeface="Arial" panose="020B0604020202020204" pitchFamily="34" charset="0"/>
                          <a:cs typeface="Arial" panose="020B0604020202020204" pitchFamily="34" charset="0"/>
                        </a:rPr>
                        <a:t>thuringiensis</a:t>
                      </a:r>
                      <a:r>
                        <a:rPr lang="sl-SI" sz="1800" i="1" dirty="0" smtClean="0">
                          <a:latin typeface="Arial" panose="020B0604020202020204" pitchFamily="34" charset="0"/>
                          <a:cs typeface="Arial" panose="020B0604020202020204" pitchFamily="34" charset="0"/>
                        </a:rPr>
                        <a:t> </a:t>
                      </a:r>
                      <a:r>
                        <a:rPr lang="sl-SI" sz="1800" dirty="0" smtClean="0">
                          <a:latin typeface="Arial" panose="020B0604020202020204" pitchFamily="34" charset="0"/>
                          <a:cs typeface="Arial" panose="020B0604020202020204" pitchFamily="34" charset="0"/>
                        </a:rPr>
                        <a:t>var.</a:t>
                      </a:r>
                      <a:r>
                        <a:rPr lang="sl-SI" sz="1800" baseline="0" dirty="0" smtClean="0">
                          <a:latin typeface="Arial" panose="020B0604020202020204" pitchFamily="34" charset="0"/>
                          <a:cs typeface="Arial" panose="020B0604020202020204" pitchFamily="34" charset="0"/>
                        </a:rPr>
                        <a:t> </a:t>
                      </a:r>
                      <a:r>
                        <a:rPr lang="sl-SI" sz="1800" baseline="0" dirty="0" err="1" smtClean="0">
                          <a:latin typeface="Arial" panose="020B0604020202020204" pitchFamily="34" charset="0"/>
                          <a:cs typeface="Arial" panose="020B0604020202020204" pitchFamily="34" charset="0"/>
                        </a:rPr>
                        <a:t>kurstaki</a:t>
                      </a:r>
                      <a:r>
                        <a:rPr lang="sl-SI" sz="1800" baseline="0" dirty="0" smtClean="0">
                          <a:latin typeface="Arial" panose="020B0604020202020204" pitchFamily="34" charset="0"/>
                          <a:cs typeface="Arial" panose="020B0604020202020204" pitchFamily="34" charset="0"/>
                        </a:rPr>
                        <a:t>) – 2x </a:t>
                      </a:r>
                      <a:endParaRPr lang="sl-SI"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69771240"/>
                  </a:ext>
                </a:extLst>
              </a:tr>
              <a:tr h="370840">
                <a:tc>
                  <a:txBody>
                    <a:bodyPr/>
                    <a:lstStyle/>
                    <a:p>
                      <a:r>
                        <a:rPr lang="sl-SI" sz="1800" dirty="0" smtClean="0">
                          <a:latin typeface="Arial" panose="020B0604020202020204" pitchFamily="34" charset="0"/>
                          <a:cs typeface="Arial" panose="020B0604020202020204" pitchFamily="34" charset="0"/>
                        </a:rPr>
                        <a:t>hmeljeva pršica</a:t>
                      </a:r>
                      <a:endParaRPr lang="sl-SI"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l-SI" sz="1800" dirty="0" smtClean="0">
                          <a:latin typeface="Arial" panose="020B0604020202020204" pitchFamily="34" charset="0"/>
                          <a:cs typeface="Arial" panose="020B0604020202020204" pitchFamily="34" charset="0"/>
                        </a:rPr>
                        <a:t>vnos</a:t>
                      </a:r>
                      <a:r>
                        <a:rPr lang="sl-SI" sz="1800" baseline="0" dirty="0" smtClean="0">
                          <a:latin typeface="Arial" panose="020B0604020202020204" pitchFamily="34" charset="0"/>
                          <a:cs typeface="Arial" panose="020B0604020202020204" pitchFamily="34" charset="0"/>
                        </a:rPr>
                        <a:t> </a:t>
                      </a:r>
                      <a:r>
                        <a:rPr lang="sl-SI" sz="1800" dirty="0" smtClean="0">
                          <a:latin typeface="Arial" panose="020B0604020202020204" pitchFamily="34" charset="0"/>
                          <a:cs typeface="Arial" panose="020B0604020202020204" pitchFamily="34" charset="0"/>
                        </a:rPr>
                        <a:t>plenilske pršice </a:t>
                      </a:r>
                      <a:r>
                        <a:rPr lang="sl-SI" sz="1800" i="1" dirty="0" err="1" smtClean="0">
                          <a:latin typeface="Arial" panose="020B0604020202020204" pitchFamily="34" charset="0"/>
                          <a:cs typeface="Arial" panose="020B0604020202020204" pitchFamily="34" charset="0"/>
                        </a:rPr>
                        <a:t>Neoseiulus</a:t>
                      </a:r>
                      <a:r>
                        <a:rPr lang="sl-SI" sz="1800" i="1" dirty="0" smtClean="0">
                          <a:latin typeface="Arial" panose="020B0604020202020204" pitchFamily="34" charset="0"/>
                          <a:cs typeface="Arial" panose="020B0604020202020204" pitchFamily="34" charset="0"/>
                        </a:rPr>
                        <a:t> </a:t>
                      </a:r>
                      <a:r>
                        <a:rPr lang="sl-SI" sz="1800" i="1" dirty="0" err="1" smtClean="0">
                          <a:latin typeface="Arial" panose="020B0604020202020204" pitchFamily="34" charset="0"/>
                          <a:cs typeface="Arial" panose="020B0604020202020204" pitchFamily="34" charset="0"/>
                        </a:rPr>
                        <a:t>californicus</a:t>
                      </a:r>
                      <a:r>
                        <a:rPr lang="sl-SI" sz="1800" i="1" dirty="0" smtClean="0">
                          <a:latin typeface="Arial" panose="020B0604020202020204" pitchFamily="34" charset="0"/>
                          <a:cs typeface="Arial" panose="020B0604020202020204" pitchFamily="34" charset="0"/>
                        </a:rPr>
                        <a:t> </a:t>
                      </a:r>
                      <a:r>
                        <a:rPr lang="sl-SI" sz="1800" i="0" dirty="0" smtClean="0">
                          <a:latin typeface="Arial" panose="020B0604020202020204" pitchFamily="34" charset="0"/>
                          <a:cs typeface="Arial" panose="020B0604020202020204" pitchFamily="34" charset="0"/>
                        </a:rPr>
                        <a:t>ali</a:t>
                      </a:r>
                      <a:r>
                        <a:rPr lang="sl-SI" sz="1800" i="1" dirty="0" smtClean="0">
                          <a:latin typeface="Arial" panose="020B0604020202020204" pitchFamily="34" charset="0"/>
                          <a:cs typeface="Arial" panose="020B0604020202020204" pitchFamily="34" charset="0"/>
                        </a:rPr>
                        <a:t> </a:t>
                      </a:r>
                      <a:r>
                        <a:rPr lang="sl-SI" sz="1800" i="1" kern="1200" dirty="0" err="1" smtClean="0">
                          <a:solidFill>
                            <a:schemeClr val="dk1"/>
                          </a:solidFill>
                          <a:effectLst/>
                          <a:latin typeface="Arial" panose="020B0604020202020204" pitchFamily="34" charset="0"/>
                          <a:ea typeface="+mn-ea"/>
                          <a:cs typeface="Arial" panose="020B0604020202020204" pitchFamily="34" charset="0"/>
                        </a:rPr>
                        <a:t>Amblyseius</a:t>
                      </a:r>
                      <a:r>
                        <a:rPr lang="sl-SI" sz="1800" i="1" kern="1200" dirty="0" smtClean="0">
                          <a:solidFill>
                            <a:schemeClr val="dk1"/>
                          </a:solidFill>
                          <a:effectLst/>
                          <a:latin typeface="Arial" panose="020B0604020202020204" pitchFamily="34" charset="0"/>
                          <a:ea typeface="+mn-ea"/>
                          <a:cs typeface="Arial" panose="020B0604020202020204" pitchFamily="34" charset="0"/>
                        </a:rPr>
                        <a:t> </a:t>
                      </a:r>
                      <a:r>
                        <a:rPr lang="sl-SI" sz="1800" i="1" kern="1200" dirty="0" err="1" smtClean="0">
                          <a:solidFill>
                            <a:schemeClr val="dk1"/>
                          </a:solidFill>
                          <a:effectLst/>
                          <a:latin typeface="Arial" panose="020B0604020202020204" pitchFamily="34" charset="0"/>
                          <a:ea typeface="+mn-ea"/>
                          <a:cs typeface="Arial" panose="020B0604020202020204" pitchFamily="34" charset="0"/>
                        </a:rPr>
                        <a:t>andersoni</a:t>
                      </a:r>
                      <a:endParaRPr lang="sl-SI" sz="18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4291257"/>
                  </a:ext>
                </a:extLst>
              </a:tr>
            </a:tbl>
          </a:graphicData>
        </a:graphic>
      </p:graphicFrame>
      <p:sp>
        <p:nvSpPr>
          <p:cNvPr id="11" name="PoljeZBesedilom 10"/>
          <p:cNvSpPr txBox="1"/>
          <p:nvPr/>
        </p:nvSpPr>
        <p:spPr>
          <a:xfrm>
            <a:off x="7487017" y="6343636"/>
            <a:ext cx="1563248" cy="261610"/>
          </a:xfrm>
          <a:prstGeom prst="rect">
            <a:avLst/>
          </a:prstGeom>
          <a:solidFill>
            <a:schemeClr val="bg1"/>
          </a:solidFill>
        </p:spPr>
        <p:txBody>
          <a:bodyPr wrap="none" rtlCol="0">
            <a:spAutoFit/>
          </a:bodyPr>
          <a:lstStyle/>
          <a:p>
            <a:r>
              <a:rPr lang="sl-SI" sz="1100" dirty="0" smtClean="0">
                <a:latin typeface="Arial" panose="020B0604020202020204" pitchFamily="34" charset="0"/>
                <a:cs typeface="Arial" panose="020B0604020202020204" pitchFamily="34" charset="0"/>
              </a:rPr>
              <a:t>(vir: arhiv IHPS Žalec)</a:t>
            </a:r>
          </a:p>
        </p:txBody>
      </p:sp>
    </p:spTree>
    <p:extLst>
      <p:ext uri="{BB962C8B-B14F-4D97-AF65-F5344CB8AC3E}">
        <p14:creationId xmlns:p14="http://schemas.microsoft.com/office/powerpoint/2010/main" val="10668313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endParaRPr lang="sl-SI" altLang="sl-SI" smtClean="0"/>
          </a:p>
        </p:txBody>
      </p:sp>
      <p:sp>
        <p:nvSpPr>
          <p:cNvPr id="4099" name="Rectangle 3"/>
          <p:cNvSpPr>
            <a:spLocks noGrp="1" noChangeArrowheads="1"/>
          </p:cNvSpPr>
          <p:nvPr>
            <p:ph type="body" idx="4294967295"/>
          </p:nvPr>
        </p:nvSpPr>
        <p:spPr/>
        <p:txBody>
          <a:bodyPr/>
          <a:lstStyle/>
          <a:p>
            <a:endParaRPr lang="sl-SI" altLang="sl-SI" smtClean="0"/>
          </a:p>
        </p:txBody>
      </p:sp>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oljeZBesedilom 6"/>
          <p:cNvSpPr txBox="1"/>
          <p:nvPr/>
        </p:nvSpPr>
        <p:spPr>
          <a:xfrm>
            <a:off x="1025237" y="518695"/>
            <a:ext cx="9828810" cy="707886"/>
          </a:xfrm>
          <a:prstGeom prst="rect">
            <a:avLst/>
          </a:prstGeom>
          <a:solidFill>
            <a:schemeClr val="bg1"/>
          </a:solidFill>
        </p:spPr>
        <p:txBody>
          <a:bodyPr wrap="square" rtlCol="0">
            <a:spAutoFit/>
          </a:bodyPr>
          <a:lstStyle/>
          <a:p>
            <a:r>
              <a:rPr lang="sl-SI" sz="4000" b="1" dirty="0" smtClean="0">
                <a:solidFill>
                  <a:schemeClr val="accent6">
                    <a:lumMod val="75000"/>
                  </a:schemeClr>
                </a:solidFill>
                <a:latin typeface="Arial" panose="020B0604020202020204" pitchFamily="34" charset="0"/>
                <a:cs typeface="Arial" panose="020B0604020202020204" pitchFamily="34" charset="0"/>
              </a:rPr>
              <a:t>PARADIŽNIK</a:t>
            </a:r>
            <a:r>
              <a:rPr lang="sl-SI" sz="4000" dirty="0" smtClean="0">
                <a:solidFill>
                  <a:schemeClr val="accent6">
                    <a:lumMod val="75000"/>
                  </a:schemeClr>
                </a:solidFill>
                <a:latin typeface="Arial" panose="020B0604020202020204" pitchFamily="34" charset="0"/>
                <a:cs typeface="Arial" panose="020B0604020202020204" pitchFamily="34" charset="0"/>
              </a:rPr>
              <a:t> </a:t>
            </a:r>
            <a:r>
              <a:rPr lang="sl-SI" sz="3200" dirty="0" smtClean="0">
                <a:solidFill>
                  <a:schemeClr val="accent6">
                    <a:lumMod val="75000"/>
                  </a:schemeClr>
                </a:solidFill>
                <a:latin typeface="Arial" panose="020B0604020202020204" pitchFamily="34" charset="0"/>
                <a:cs typeface="Arial" panose="020B0604020202020204" pitchFamily="34" charset="0"/>
              </a:rPr>
              <a:t>(pridelava v zavarovanih prostorih)</a:t>
            </a:r>
            <a:endParaRPr lang="sl-SI" sz="3200"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21079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za spletno sliko 4"/>
          <p:cNvPicPr>
            <a:picLocks noChangeAspect="1"/>
          </p:cNvPicPr>
          <p:nvPr/>
        </p:nvPicPr>
        <p:blipFill rotWithShape="1">
          <a:blip r:embed="rId2" cstate="print">
            <a:extLst>
              <a:ext uri="{28A0092B-C50C-407E-A947-70E740481C1C}">
                <a14:useLocalDpi xmlns:a14="http://schemas.microsoft.com/office/drawing/2010/main" val="0"/>
              </a:ext>
            </a:extLst>
          </a:blip>
          <a:srcRect l="11891" t="14247" r="26344" b="17182"/>
          <a:stretch/>
        </p:blipFill>
        <p:spPr>
          <a:xfrm>
            <a:off x="388247" y="2831625"/>
            <a:ext cx="4737206" cy="3944448"/>
          </a:xfrm>
          <a:prstGeom prst="ellipse">
            <a:avLst/>
          </a:prstGeom>
          <a:ln>
            <a:noFill/>
          </a:ln>
          <a:effectLst>
            <a:softEdge rad="112500"/>
          </a:effectLst>
        </p:spPr>
      </p:pic>
      <p:pic>
        <p:nvPicPr>
          <p:cNvPr id="5" name="Slika 4"/>
          <p:cNvPicPr>
            <a:picLocks noChangeAspect="1"/>
          </p:cNvPicPr>
          <p:nvPr/>
        </p:nvPicPr>
        <p:blipFill>
          <a:blip r:embed="rId3"/>
          <a:stretch>
            <a:fillRect/>
          </a:stretch>
        </p:blipFill>
        <p:spPr>
          <a:xfrm>
            <a:off x="6933831" y="2831625"/>
            <a:ext cx="4401287" cy="4005859"/>
          </a:xfrm>
          <a:prstGeom prst="ellipse">
            <a:avLst/>
          </a:prstGeom>
          <a:ln>
            <a:noFill/>
          </a:ln>
          <a:effectLst>
            <a:softEdge rad="112500"/>
          </a:effectLst>
        </p:spPr>
      </p:pic>
      <p:sp>
        <p:nvSpPr>
          <p:cNvPr id="6" name="PoljeZBesedilom 5"/>
          <p:cNvSpPr txBox="1"/>
          <p:nvPr/>
        </p:nvSpPr>
        <p:spPr>
          <a:xfrm>
            <a:off x="3944681" y="3375457"/>
            <a:ext cx="2361544" cy="584775"/>
          </a:xfrm>
          <a:prstGeom prst="rect">
            <a:avLst/>
          </a:prstGeom>
          <a:solidFill>
            <a:schemeClr val="bg2">
              <a:lumMod val="20000"/>
              <a:lumOff val="80000"/>
            </a:schemeClr>
          </a:solidFill>
        </p:spPr>
        <p:txBody>
          <a:bodyPr wrap="none" rtlCol="0">
            <a:spAutoFit/>
          </a:bodyPr>
          <a:lstStyle/>
          <a:p>
            <a:r>
              <a:rPr lang="sl-SI" sz="1600" dirty="0">
                <a:latin typeface="Arial" panose="020B0604020202020204" pitchFamily="34" charset="0"/>
                <a:cs typeface="Arial" panose="020B0604020202020204" pitchFamily="34" charset="0"/>
              </a:rPr>
              <a:t>m</a:t>
            </a:r>
            <a:r>
              <a:rPr lang="sl-SI" sz="1600" dirty="0" smtClean="0">
                <a:latin typeface="Arial" panose="020B0604020202020204" pitchFamily="34" charset="0"/>
                <a:cs typeface="Arial" panose="020B0604020202020204" pitchFamily="34" charset="0"/>
              </a:rPr>
              <a:t>ehkokožna plenilka </a:t>
            </a:r>
          </a:p>
          <a:p>
            <a:r>
              <a:rPr lang="sl-SI" sz="1600" i="1" dirty="0" err="1" smtClean="0">
                <a:latin typeface="Arial" panose="020B0604020202020204" pitchFamily="34" charset="0"/>
                <a:cs typeface="Arial" panose="020B0604020202020204" pitchFamily="34" charset="0"/>
              </a:rPr>
              <a:t>Macrolophus</a:t>
            </a:r>
            <a:r>
              <a:rPr lang="sl-SI" sz="1600" i="1" dirty="0" smtClean="0">
                <a:latin typeface="Arial" panose="020B0604020202020204" pitchFamily="34" charset="0"/>
                <a:cs typeface="Arial" panose="020B0604020202020204" pitchFamily="34" charset="0"/>
              </a:rPr>
              <a:t> </a:t>
            </a:r>
            <a:r>
              <a:rPr lang="sl-SI" sz="1600" i="1" dirty="0" err="1" smtClean="0">
                <a:latin typeface="Arial" panose="020B0604020202020204" pitchFamily="34" charset="0"/>
                <a:cs typeface="Arial" panose="020B0604020202020204" pitchFamily="34" charset="0"/>
              </a:rPr>
              <a:t>pygmaeus</a:t>
            </a:r>
            <a:endParaRPr lang="sl-SI" sz="1600" i="1" dirty="0">
              <a:latin typeface="Arial" panose="020B0604020202020204" pitchFamily="34" charset="0"/>
              <a:cs typeface="Arial" panose="020B0604020202020204" pitchFamily="34" charset="0"/>
            </a:endParaRPr>
          </a:p>
        </p:txBody>
      </p:sp>
      <p:sp>
        <p:nvSpPr>
          <p:cNvPr id="7" name="PoljeZBesedilom 6"/>
          <p:cNvSpPr txBox="1"/>
          <p:nvPr/>
        </p:nvSpPr>
        <p:spPr>
          <a:xfrm>
            <a:off x="5753059" y="6053248"/>
            <a:ext cx="3286125" cy="584775"/>
          </a:xfrm>
          <a:prstGeom prst="rect">
            <a:avLst/>
          </a:prstGeom>
          <a:solidFill>
            <a:schemeClr val="bg2">
              <a:lumMod val="20000"/>
              <a:lumOff val="80000"/>
            </a:schemeClr>
          </a:solidFill>
        </p:spPr>
        <p:txBody>
          <a:bodyPr wrap="square" rtlCol="0">
            <a:spAutoFit/>
          </a:bodyPr>
          <a:lstStyle/>
          <a:p>
            <a:r>
              <a:rPr lang="sl-SI" sz="1600" dirty="0">
                <a:latin typeface="Arial" panose="020B0604020202020204" pitchFamily="34" charset="0"/>
                <a:cs typeface="Arial" panose="020B0604020202020204" pitchFamily="34" charset="0"/>
              </a:rPr>
              <a:t>n</a:t>
            </a:r>
            <a:r>
              <a:rPr lang="sl-SI" sz="1600" dirty="0" smtClean="0">
                <a:latin typeface="Arial" panose="020B0604020202020204" pitchFamily="34" charset="0"/>
                <a:cs typeface="Arial" panose="020B0604020202020204" pitchFamily="34" charset="0"/>
              </a:rPr>
              <a:t>ajezdnik </a:t>
            </a:r>
            <a:r>
              <a:rPr lang="sl-SI" sz="1600" dirty="0" err="1" smtClean="0">
                <a:latin typeface="Arial" panose="020B0604020202020204" pitchFamily="34" charset="0"/>
                <a:cs typeface="Arial" panose="020B0604020202020204" pitchFamily="34" charset="0"/>
              </a:rPr>
              <a:t>rastlinjakovega</a:t>
            </a:r>
            <a:r>
              <a:rPr lang="sl-SI" sz="1600" dirty="0" smtClean="0">
                <a:latin typeface="Arial" panose="020B0604020202020204" pitchFamily="34" charset="0"/>
                <a:cs typeface="Arial" panose="020B0604020202020204" pitchFamily="34" charset="0"/>
              </a:rPr>
              <a:t> </a:t>
            </a:r>
            <a:r>
              <a:rPr lang="sl-SI" sz="1600" dirty="0" err="1" smtClean="0">
                <a:latin typeface="Arial" panose="020B0604020202020204" pitchFamily="34" charset="0"/>
                <a:cs typeface="Arial" panose="020B0604020202020204" pitchFamily="34" charset="0"/>
              </a:rPr>
              <a:t>ščitkarja</a:t>
            </a:r>
            <a:r>
              <a:rPr lang="sl-SI" sz="1600" dirty="0" smtClean="0">
                <a:latin typeface="Arial" panose="020B0604020202020204" pitchFamily="34" charset="0"/>
                <a:cs typeface="Arial" panose="020B0604020202020204" pitchFamily="34" charset="0"/>
              </a:rPr>
              <a:t> </a:t>
            </a:r>
          </a:p>
          <a:p>
            <a:r>
              <a:rPr lang="sl-SI" sz="1600" dirty="0" smtClean="0">
                <a:latin typeface="Arial" panose="020B0604020202020204" pitchFamily="34" charset="0"/>
                <a:cs typeface="Arial" panose="020B0604020202020204" pitchFamily="34" charset="0"/>
              </a:rPr>
              <a:t>ali </a:t>
            </a:r>
            <a:r>
              <a:rPr lang="sl-SI" sz="1600" dirty="0" err="1" smtClean="0">
                <a:latin typeface="Arial" panose="020B0604020202020204" pitchFamily="34" charset="0"/>
                <a:cs typeface="Arial" panose="020B0604020202020204" pitchFamily="34" charset="0"/>
              </a:rPr>
              <a:t>enkarsija</a:t>
            </a:r>
            <a:r>
              <a:rPr lang="sl-SI" sz="1600" dirty="0" smtClean="0">
                <a:latin typeface="Arial" panose="020B0604020202020204" pitchFamily="34" charset="0"/>
                <a:cs typeface="Arial" panose="020B0604020202020204" pitchFamily="34" charset="0"/>
              </a:rPr>
              <a:t> (</a:t>
            </a:r>
            <a:r>
              <a:rPr lang="sl-SI" sz="1600" i="1" dirty="0" err="1" smtClean="0">
                <a:latin typeface="Arial" panose="020B0604020202020204" pitchFamily="34" charset="0"/>
                <a:cs typeface="Arial" panose="020B0604020202020204" pitchFamily="34" charset="0"/>
              </a:rPr>
              <a:t>Encarsia</a:t>
            </a:r>
            <a:r>
              <a:rPr lang="sl-SI" sz="1600" i="1" dirty="0" smtClean="0">
                <a:latin typeface="Arial" panose="020B0604020202020204" pitchFamily="34" charset="0"/>
                <a:cs typeface="Arial" panose="020B0604020202020204" pitchFamily="34" charset="0"/>
              </a:rPr>
              <a:t> </a:t>
            </a:r>
            <a:r>
              <a:rPr lang="sl-SI" sz="1600" i="1" dirty="0" err="1" smtClean="0">
                <a:latin typeface="Arial" panose="020B0604020202020204" pitchFamily="34" charset="0"/>
                <a:cs typeface="Arial" panose="020B0604020202020204" pitchFamily="34" charset="0"/>
              </a:rPr>
              <a:t>formosa</a:t>
            </a:r>
            <a:r>
              <a:rPr lang="sl-SI" sz="1600" dirty="0" smtClean="0">
                <a:latin typeface="Arial" panose="020B0604020202020204" pitchFamily="34" charset="0"/>
                <a:cs typeface="Arial" panose="020B0604020202020204" pitchFamily="34" charset="0"/>
              </a:rPr>
              <a:t>)</a:t>
            </a:r>
          </a:p>
        </p:txBody>
      </p:sp>
      <p:graphicFrame>
        <p:nvGraphicFramePr>
          <p:cNvPr id="8" name="Tabela 7"/>
          <p:cNvGraphicFramePr>
            <a:graphicFrameLocks noGrp="1"/>
          </p:cNvGraphicFramePr>
          <p:nvPr>
            <p:extLst>
              <p:ext uri="{D42A27DB-BD31-4B8C-83A1-F6EECF244321}">
                <p14:modId xmlns:p14="http://schemas.microsoft.com/office/powerpoint/2010/main" val="2575402886"/>
              </p:ext>
            </p:extLst>
          </p:nvPr>
        </p:nvGraphicFramePr>
        <p:xfrm>
          <a:off x="331537" y="163250"/>
          <a:ext cx="10862936" cy="2479040"/>
        </p:xfrm>
        <a:graphic>
          <a:graphicData uri="http://schemas.openxmlformats.org/drawingml/2006/table">
            <a:tbl>
              <a:tblPr firstRow="1" bandRow="1">
                <a:tableStyleId>{5C22544A-7EE6-4342-B048-85BDC9FD1C3A}</a:tableStyleId>
              </a:tblPr>
              <a:tblGrid>
                <a:gridCol w="4607552">
                  <a:extLst>
                    <a:ext uri="{9D8B030D-6E8A-4147-A177-3AD203B41FA5}">
                      <a16:colId xmlns:a16="http://schemas.microsoft.com/office/drawing/2014/main" val="2373908560"/>
                    </a:ext>
                  </a:extLst>
                </a:gridCol>
                <a:gridCol w="6255384">
                  <a:extLst>
                    <a:ext uri="{9D8B030D-6E8A-4147-A177-3AD203B41FA5}">
                      <a16:colId xmlns:a16="http://schemas.microsoft.com/office/drawing/2014/main" val="43261482"/>
                    </a:ext>
                  </a:extLst>
                </a:gridCol>
              </a:tblGrid>
              <a:tr h="370840">
                <a:tc>
                  <a:txBody>
                    <a:bodyPr/>
                    <a:lstStyle/>
                    <a:p>
                      <a:r>
                        <a:rPr lang="sl-SI" sz="1700" dirty="0" smtClean="0">
                          <a:solidFill>
                            <a:schemeClr val="tx1"/>
                          </a:solidFill>
                          <a:latin typeface="Arial" panose="020B0604020202020204" pitchFamily="34" charset="0"/>
                          <a:cs typeface="Arial" panose="020B0604020202020204" pitchFamily="34" charset="0"/>
                        </a:rPr>
                        <a:t>Škodljiv organizem</a:t>
                      </a:r>
                      <a:endParaRPr lang="sl-SI" sz="17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sl-SI" sz="1700" dirty="0" smtClean="0">
                          <a:solidFill>
                            <a:schemeClr val="tx1"/>
                          </a:solidFill>
                          <a:latin typeface="Arial" panose="020B0604020202020204" pitchFamily="34" charset="0"/>
                          <a:cs typeface="Arial" panose="020B0604020202020204" pitchFamily="34" charset="0"/>
                        </a:rPr>
                        <a:t>Biotični agens</a:t>
                      </a:r>
                      <a:endParaRPr lang="sl-SI" sz="17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06674871"/>
                  </a:ext>
                </a:extLst>
              </a:tr>
              <a:tr h="370840">
                <a:tc>
                  <a:txBody>
                    <a:bodyPr/>
                    <a:lstStyle/>
                    <a:p>
                      <a:r>
                        <a:rPr lang="sl-SI" sz="1700" dirty="0" smtClean="0">
                          <a:solidFill>
                            <a:schemeClr val="tx1"/>
                          </a:solidFill>
                          <a:latin typeface="Arial" panose="020B0604020202020204" pitchFamily="34" charset="0"/>
                          <a:cs typeface="Arial" panose="020B0604020202020204" pitchFamily="34" charset="0"/>
                        </a:rPr>
                        <a:t>povzročitelji</a:t>
                      </a:r>
                      <a:r>
                        <a:rPr lang="sl-SI" sz="1700" baseline="0" dirty="0" smtClean="0">
                          <a:solidFill>
                            <a:schemeClr val="tx1"/>
                          </a:solidFill>
                          <a:latin typeface="Arial" panose="020B0604020202020204" pitchFamily="34" charset="0"/>
                          <a:cs typeface="Arial" panose="020B0604020202020204" pitchFamily="34" charset="0"/>
                        </a:rPr>
                        <a:t> </a:t>
                      </a:r>
                      <a:r>
                        <a:rPr lang="sl-SI" sz="1700" dirty="0" smtClean="0">
                          <a:solidFill>
                            <a:schemeClr val="tx1"/>
                          </a:solidFill>
                          <a:latin typeface="Arial" panose="020B0604020202020204" pitchFamily="34" charset="0"/>
                          <a:cs typeface="Arial" panose="020B0604020202020204" pitchFamily="34" charset="0"/>
                        </a:rPr>
                        <a:t>padavice sadik in koreninskih gnilob, povzročenih z glivami iz rodov </a:t>
                      </a:r>
                      <a:r>
                        <a:rPr lang="sl-SI" sz="1700" dirty="0" err="1" smtClean="0">
                          <a:solidFill>
                            <a:schemeClr val="tx1"/>
                          </a:solidFill>
                          <a:latin typeface="Arial" panose="020B0604020202020204" pitchFamily="34" charset="0"/>
                          <a:cs typeface="Arial" panose="020B0604020202020204" pitchFamily="34" charset="0"/>
                        </a:rPr>
                        <a:t>Pythium</a:t>
                      </a:r>
                      <a:r>
                        <a:rPr lang="sl-SI" sz="1700" dirty="0" smtClean="0">
                          <a:solidFill>
                            <a:schemeClr val="tx1"/>
                          </a:solidFill>
                          <a:latin typeface="Arial" panose="020B0604020202020204" pitchFamily="34" charset="0"/>
                          <a:cs typeface="Arial" panose="020B0604020202020204" pitchFamily="34" charset="0"/>
                        </a:rPr>
                        <a:t> </a:t>
                      </a:r>
                      <a:r>
                        <a:rPr lang="sl-SI" sz="1700" dirty="0" err="1" smtClean="0">
                          <a:solidFill>
                            <a:schemeClr val="tx1"/>
                          </a:solidFill>
                          <a:latin typeface="Arial" panose="020B0604020202020204" pitchFamily="34" charset="0"/>
                          <a:cs typeface="Arial" panose="020B0604020202020204" pitchFamily="34" charset="0"/>
                        </a:rPr>
                        <a:t>spp</a:t>
                      </a:r>
                      <a:r>
                        <a:rPr lang="sl-SI" sz="1700" dirty="0" smtClean="0">
                          <a:solidFill>
                            <a:schemeClr val="tx1"/>
                          </a:solidFill>
                          <a:latin typeface="Arial" panose="020B0604020202020204" pitchFamily="34" charset="0"/>
                          <a:cs typeface="Arial" panose="020B0604020202020204" pitchFamily="34" charset="0"/>
                        </a:rPr>
                        <a:t>., </a:t>
                      </a:r>
                      <a:r>
                        <a:rPr lang="sl-SI" sz="1700" dirty="0" err="1" smtClean="0">
                          <a:solidFill>
                            <a:schemeClr val="tx1"/>
                          </a:solidFill>
                          <a:latin typeface="Arial" panose="020B0604020202020204" pitchFamily="34" charset="0"/>
                          <a:cs typeface="Arial" panose="020B0604020202020204" pitchFamily="34" charset="0"/>
                        </a:rPr>
                        <a:t>Fusarium</a:t>
                      </a:r>
                      <a:r>
                        <a:rPr lang="sl-SI" sz="1700" dirty="0" smtClean="0">
                          <a:solidFill>
                            <a:schemeClr val="tx1"/>
                          </a:solidFill>
                          <a:latin typeface="Arial" panose="020B0604020202020204" pitchFamily="34" charset="0"/>
                          <a:cs typeface="Arial" panose="020B0604020202020204" pitchFamily="34" charset="0"/>
                        </a:rPr>
                        <a:t> </a:t>
                      </a:r>
                      <a:r>
                        <a:rPr lang="sl-SI" sz="1700" dirty="0" err="1" smtClean="0">
                          <a:solidFill>
                            <a:schemeClr val="tx1"/>
                          </a:solidFill>
                          <a:latin typeface="Arial" panose="020B0604020202020204" pitchFamily="34" charset="0"/>
                          <a:cs typeface="Arial" panose="020B0604020202020204" pitchFamily="34" charset="0"/>
                        </a:rPr>
                        <a:t>spp</a:t>
                      </a:r>
                      <a:r>
                        <a:rPr lang="sl-SI" sz="1700" dirty="0" smtClean="0">
                          <a:solidFill>
                            <a:schemeClr val="tx1"/>
                          </a:solidFill>
                          <a:latin typeface="Arial" panose="020B0604020202020204" pitchFamily="34" charset="0"/>
                          <a:cs typeface="Arial" panose="020B0604020202020204" pitchFamily="34" charset="0"/>
                        </a:rPr>
                        <a:t>., </a:t>
                      </a:r>
                      <a:r>
                        <a:rPr lang="sl-SI" sz="1700" dirty="0" err="1" smtClean="0">
                          <a:solidFill>
                            <a:schemeClr val="tx1"/>
                          </a:solidFill>
                          <a:latin typeface="Arial" panose="020B0604020202020204" pitchFamily="34" charset="0"/>
                          <a:cs typeface="Arial" panose="020B0604020202020204" pitchFamily="34" charset="0"/>
                        </a:rPr>
                        <a:t>Rhyzoctonia</a:t>
                      </a:r>
                      <a:r>
                        <a:rPr lang="sl-SI" sz="1700" dirty="0" smtClean="0">
                          <a:solidFill>
                            <a:schemeClr val="tx1"/>
                          </a:solidFill>
                          <a:latin typeface="Arial" panose="020B0604020202020204" pitchFamily="34" charset="0"/>
                          <a:cs typeface="Arial" panose="020B0604020202020204" pitchFamily="34" charset="0"/>
                        </a:rPr>
                        <a:t> </a:t>
                      </a:r>
                      <a:r>
                        <a:rPr lang="sl-SI" sz="1700" dirty="0" err="1" smtClean="0">
                          <a:solidFill>
                            <a:schemeClr val="tx1"/>
                          </a:solidFill>
                          <a:latin typeface="Arial" panose="020B0604020202020204" pitchFamily="34" charset="0"/>
                          <a:cs typeface="Arial" panose="020B0604020202020204" pitchFamily="34" charset="0"/>
                        </a:rPr>
                        <a:t>spp</a:t>
                      </a:r>
                      <a:r>
                        <a:rPr lang="sl-SI" sz="1700" dirty="0" smtClean="0">
                          <a:solidFill>
                            <a:schemeClr val="tx1"/>
                          </a:solidFill>
                          <a:latin typeface="Arial" panose="020B0604020202020204" pitchFamily="34" charset="0"/>
                          <a:cs typeface="Arial" panose="020B0604020202020204" pitchFamily="34" charset="0"/>
                        </a:rPr>
                        <a:t>. in </a:t>
                      </a:r>
                      <a:r>
                        <a:rPr lang="sl-SI" sz="1700" dirty="0" err="1" smtClean="0">
                          <a:solidFill>
                            <a:schemeClr val="tx1"/>
                          </a:solidFill>
                          <a:latin typeface="Arial" panose="020B0604020202020204" pitchFamily="34" charset="0"/>
                          <a:cs typeface="Arial" panose="020B0604020202020204" pitchFamily="34" charset="0"/>
                        </a:rPr>
                        <a:t>Phytophthora</a:t>
                      </a:r>
                      <a:r>
                        <a:rPr lang="sl-SI" sz="1700" dirty="0" smtClean="0">
                          <a:solidFill>
                            <a:schemeClr val="tx1"/>
                          </a:solidFill>
                          <a:latin typeface="Arial" panose="020B0604020202020204" pitchFamily="34" charset="0"/>
                          <a:cs typeface="Arial" panose="020B0604020202020204" pitchFamily="34" charset="0"/>
                        </a:rPr>
                        <a:t> </a:t>
                      </a:r>
                      <a:r>
                        <a:rPr lang="sl-SI" sz="1700" dirty="0" err="1" smtClean="0">
                          <a:solidFill>
                            <a:schemeClr val="tx1"/>
                          </a:solidFill>
                          <a:latin typeface="Arial" panose="020B0604020202020204" pitchFamily="34" charset="0"/>
                          <a:cs typeface="Arial" panose="020B0604020202020204" pitchFamily="34" charset="0"/>
                        </a:rPr>
                        <a:t>spp</a:t>
                      </a:r>
                      <a:r>
                        <a:rPr lang="sl-SI" sz="1700" dirty="0" smtClean="0">
                          <a:solidFill>
                            <a:schemeClr val="tx1"/>
                          </a:solidFill>
                          <a:latin typeface="Arial" panose="020B0604020202020204" pitchFamily="34" charset="0"/>
                          <a:cs typeface="Arial" panose="020B0604020202020204" pitchFamily="34" charset="0"/>
                        </a:rPr>
                        <a:t>.</a:t>
                      </a:r>
                      <a:endParaRPr lang="sl-SI" sz="17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700" b="1" dirty="0" smtClean="0">
                          <a:solidFill>
                            <a:schemeClr val="tx1"/>
                          </a:solidFill>
                          <a:latin typeface="Arial" panose="020B0604020202020204" pitchFamily="34" charset="0"/>
                          <a:cs typeface="Arial" panose="020B0604020202020204" pitchFamily="34" charset="0"/>
                        </a:rPr>
                        <a:t>Prestop</a:t>
                      </a:r>
                      <a:r>
                        <a:rPr lang="sl-SI" sz="1700" dirty="0" smtClean="0">
                          <a:solidFill>
                            <a:schemeClr val="tx1"/>
                          </a:solidFill>
                          <a:latin typeface="Arial" panose="020B0604020202020204" pitchFamily="34" charset="0"/>
                          <a:cs typeface="Arial" panose="020B0604020202020204" pitchFamily="34" charset="0"/>
                        </a:rPr>
                        <a:t> (</a:t>
                      </a:r>
                      <a:r>
                        <a:rPr lang="sl-SI" sz="1700" b="0" i="1" kern="1200" dirty="0" err="1" smtClean="0">
                          <a:solidFill>
                            <a:schemeClr val="tx1"/>
                          </a:solidFill>
                          <a:effectLst/>
                          <a:latin typeface="Arial" panose="020B0604020202020204" pitchFamily="34" charset="0"/>
                          <a:ea typeface="+mn-ea"/>
                          <a:cs typeface="Arial" panose="020B0604020202020204" pitchFamily="34" charset="0"/>
                        </a:rPr>
                        <a:t>Clonostachys</a:t>
                      </a:r>
                      <a:r>
                        <a:rPr lang="sl-SI" sz="1700" b="0" i="1" kern="1200" dirty="0" smtClean="0">
                          <a:solidFill>
                            <a:schemeClr val="tx1"/>
                          </a:solidFill>
                          <a:effectLst/>
                          <a:latin typeface="Arial" panose="020B0604020202020204" pitchFamily="34" charset="0"/>
                          <a:ea typeface="+mn-ea"/>
                          <a:cs typeface="Arial" panose="020B0604020202020204" pitchFamily="34" charset="0"/>
                        </a:rPr>
                        <a:t> </a:t>
                      </a:r>
                      <a:r>
                        <a:rPr lang="sl-SI" sz="1700" b="0" i="1" kern="1200" dirty="0" err="1" smtClean="0">
                          <a:solidFill>
                            <a:schemeClr val="tx1"/>
                          </a:solidFill>
                          <a:effectLst/>
                          <a:latin typeface="Arial" panose="020B0604020202020204" pitchFamily="34" charset="0"/>
                          <a:ea typeface="+mn-ea"/>
                          <a:cs typeface="Arial" panose="020B0604020202020204" pitchFamily="34" charset="0"/>
                        </a:rPr>
                        <a:t>rosea</a:t>
                      </a:r>
                      <a:r>
                        <a:rPr lang="sl-SI" sz="1700" b="0" i="1" kern="1200" dirty="0" smtClean="0">
                          <a:solidFill>
                            <a:schemeClr val="tx1"/>
                          </a:solidFill>
                          <a:effectLst/>
                          <a:latin typeface="Arial" panose="020B0604020202020204" pitchFamily="34" charset="0"/>
                          <a:ea typeface="+mn-ea"/>
                          <a:cs typeface="Arial" panose="020B0604020202020204" pitchFamily="34" charset="0"/>
                        </a:rPr>
                        <a:t> </a:t>
                      </a:r>
                      <a:r>
                        <a:rPr lang="sl-SI" sz="1700" b="0" i="1" kern="1200" dirty="0" err="1" smtClean="0">
                          <a:solidFill>
                            <a:schemeClr val="tx1"/>
                          </a:solidFill>
                          <a:effectLst/>
                          <a:latin typeface="Arial" panose="020B0604020202020204" pitchFamily="34" charset="0"/>
                          <a:ea typeface="+mn-ea"/>
                          <a:cs typeface="Arial" panose="020B0604020202020204" pitchFamily="34" charset="0"/>
                        </a:rPr>
                        <a:t>strain</a:t>
                      </a:r>
                      <a:r>
                        <a:rPr lang="sl-SI" sz="1700" b="0" i="1" kern="1200" dirty="0" smtClean="0">
                          <a:solidFill>
                            <a:schemeClr val="tx1"/>
                          </a:solidFill>
                          <a:effectLst/>
                          <a:latin typeface="Arial" panose="020B0604020202020204" pitchFamily="34" charset="0"/>
                          <a:ea typeface="+mn-ea"/>
                          <a:cs typeface="Arial" panose="020B0604020202020204" pitchFamily="34" charset="0"/>
                        </a:rPr>
                        <a:t> </a:t>
                      </a:r>
                      <a:r>
                        <a:rPr lang="sl-SI" sz="1700" b="0" i="0" kern="1200" dirty="0" smtClean="0">
                          <a:solidFill>
                            <a:schemeClr val="tx1"/>
                          </a:solidFill>
                          <a:effectLst/>
                          <a:latin typeface="Arial" panose="020B0604020202020204" pitchFamily="34" charset="0"/>
                          <a:ea typeface="+mn-ea"/>
                          <a:cs typeface="Arial" panose="020B0604020202020204" pitchFamily="34" charset="0"/>
                        </a:rPr>
                        <a:t>J1446 (</a:t>
                      </a:r>
                      <a:r>
                        <a:rPr lang="sl-SI" sz="1700" b="0" i="1" kern="1200" dirty="0" err="1" smtClean="0">
                          <a:solidFill>
                            <a:schemeClr val="tx1"/>
                          </a:solidFill>
                          <a:effectLst/>
                          <a:latin typeface="Arial" panose="020B0604020202020204" pitchFamily="34" charset="0"/>
                          <a:ea typeface="+mn-ea"/>
                          <a:cs typeface="Arial" panose="020B0604020202020204" pitchFamily="34" charset="0"/>
                        </a:rPr>
                        <a:t>Gliocladium</a:t>
                      </a:r>
                      <a:r>
                        <a:rPr lang="sl-SI" sz="1700" b="0" i="1" kern="1200" dirty="0" smtClean="0">
                          <a:solidFill>
                            <a:schemeClr val="tx1"/>
                          </a:solidFill>
                          <a:effectLst/>
                          <a:latin typeface="Arial" panose="020B0604020202020204" pitchFamily="34" charset="0"/>
                          <a:ea typeface="+mn-ea"/>
                          <a:cs typeface="Arial" panose="020B0604020202020204" pitchFamily="34" charset="0"/>
                        </a:rPr>
                        <a:t> </a:t>
                      </a:r>
                      <a:r>
                        <a:rPr lang="sl-SI" sz="1700" b="0" i="1" kern="1200" dirty="0" err="1" smtClean="0">
                          <a:solidFill>
                            <a:schemeClr val="tx1"/>
                          </a:solidFill>
                          <a:effectLst/>
                          <a:latin typeface="Arial" panose="020B0604020202020204" pitchFamily="34" charset="0"/>
                          <a:ea typeface="+mn-ea"/>
                          <a:cs typeface="Arial" panose="020B0604020202020204" pitchFamily="34" charset="0"/>
                        </a:rPr>
                        <a:t>catenulatum</a:t>
                      </a:r>
                      <a:r>
                        <a:rPr lang="sl-SI" sz="1700" b="0" i="1" kern="1200" dirty="0" smtClean="0">
                          <a:solidFill>
                            <a:schemeClr val="tx1"/>
                          </a:solidFill>
                          <a:effectLst/>
                          <a:latin typeface="Arial" panose="020B0604020202020204" pitchFamily="34" charset="0"/>
                          <a:ea typeface="+mn-ea"/>
                          <a:cs typeface="Arial" panose="020B0604020202020204" pitchFamily="34" charset="0"/>
                        </a:rPr>
                        <a:t> </a:t>
                      </a:r>
                      <a:r>
                        <a:rPr lang="sl-SI" sz="1700" b="0" i="0" kern="1200" dirty="0" err="1" smtClean="0">
                          <a:solidFill>
                            <a:schemeClr val="tx1"/>
                          </a:solidFill>
                          <a:effectLst/>
                          <a:latin typeface="Arial" panose="020B0604020202020204" pitchFamily="34" charset="0"/>
                          <a:ea typeface="+mn-ea"/>
                          <a:cs typeface="Arial" panose="020B0604020202020204" pitchFamily="34" charset="0"/>
                        </a:rPr>
                        <a:t>strain</a:t>
                      </a:r>
                      <a:r>
                        <a:rPr lang="sl-SI" sz="1700" b="0" i="0" kern="1200" dirty="0" smtClean="0">
                          <a:solidFill>
                            <a:schemeClr val="tx1"/>
                          </a:solidFill>
                          <a:effectLst/>
                          <a:latin typeface="Arial" panose="020B0604020202020204" pitchFamily="34" charset="0"/>
                          <a:ea typeface="+mn-ea"/>
                          <a:cs typeface="Arial" panose="020B0604020202020204" pitchFamily="34" charset="0"/>
                        </a:rPr>
                        <a:t> J1446))</a:t>
                      </a:r>
                      <a:endParaRPr lang="sl-SI" sz="170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4360772"/>
                  </a:ext>
                </a:extLst>
              </a:tr>
              <a:tr h="370840">
                <a:tc>
                  <a:txBody>
                    <a:bodyPr/>
                    <a:lstStyle/>
                    <a:p>
                      <a:r>
                        <a:rPr lang="sl-SI" sz="1700" dirty="0" smtClean="0">
                          <a:solidFill>
                            <a:schemeClr val="tx1"/>
                          </a:solidFill>
                          <a:latin typeface="Arial" panose="020B0604020202020204" pitchFamily="34" charset="0"/>
                          <a:cs typeface="Arial" panose="020B0604020202020204" pitchFamily="34" charset="0"/>
                        </a:rPr>
                        <a:t>glivične bolezni sejančkov oz. sadik</a:t>
                      </a:r>
                      <a:endParaRPr lang="sl-SI" sz="17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700" b="1" i="0" baseline="0" dirty="0" err="1" smtClean="0">
                          <a:solidFill>
                            <a:schemeClr val="tx1"/>
                          </a:solidFill>
                          <a:latin typeface="Arial" panose="020B0604020202020204" pitchFamily="34" charset="0"/>
                          <a:cs typeface="Arial" panose="020B0604020202020204" pitchFamily="34" charset="0"/>
                        </a:rPr>
                        <a:t>Polyversum</a:t>
                      </a:r>
                      <a:r>
                        <a:rPr lang="sl-SI" sz="1700" baseline="0" dirty="0" smtClean="0">
                          <a:solidFill>
                            <a:schemeClr val="tx1"/>
                          </a:solidFill>
                          <a:latin typeface="Arial" panose="020B0604020202020204" pitchFamily="34" charset="0"/>
                          <a:cs typeface="Arial" panose="020B0604020202020204" pitchFamily="34" charset="0"/>
                        </a:rPr>
                        <a:t> (</a:t>
                      </a:r>
                      <a:r>
                        <a:rPr lang="sl-SI" sz="1700" b="0" i="1" kern="1200" dirty="0" err="1" smtClean="0">
                          <a:solidFill>
                            <a:schemeClr val="tx1"/>
                          </a:solidFill>
                          <a:effectLst/>
                          <a:latin typeface="Arial" panose="020B0604020202020204" pitchFamily="34" charset="0"/>
                          <a:ea typeface="+mn-ea"/>
                          <a:cs typeface="Arial" panose="020B0604020202020204" pitchFamily="34" charset="0"/>
                        </a:rPr>
                        <a:t>Pythium</a:t>
                      </a:r>
                      <a:r>
                        <a:rPr lang="sl-SI" sz="1700" b="0" i="1" kern="1200" dirty="0" smtClean="0">
                          <a:solidFill>
                            <a:schemeClr val="tx1"/>
                          </a:solidFill>
                          <a:effectLst/>
                          <a:latin typeface="Arial" panose="020B0604020202020204" pitchFamily="34" charset="0"/>
                          <a:ea typeface="+mn-ea"/>
                          <a:cs typeface="Arial" panose="020B0604020202020204" pitchFamily="34" charset="0"/>
                        </a:rPr>
                        <a:t> </a:t>
                      </a:r>
                      <a:r>
                        <a:rPr lang="sl-SI" sz="1700" b="0" i="1" kern="1200" dirty="0" err="1" smtClean="0">
                          <a:solidFill>
                            <a:schemeClr val="tx1"/>
                          </a:solidFill>
                          <a:effectLst/>
                          <a:latin typeface="Arial" panose="020B0604020202020204" pitchFamily="34" charset="0"/>
                          <a:ea typeface="+mn-ea"/>
                          <a:cs typeface="Arial" panose="020B0604020202020204" pitchFamily="34" charset="0"/>
                        </a:rPr>
                        <a:t>oligandrum</a:t>
                      </a:r>
                      <a:r>
                        <a:rPr lang="sl-SI" sz="1700" b="0" i="1" kern="1200" dirty="0" smtClean="0">
                          <a:solidFill>
                            <a:schemeClr val="tx1"/>
                          </a:solidFill>
                          <a:effectLst/>
                          <a:latin typeface="Arial" panose="020B0604020202020204" pitchFamily="34" charset="0"/>
                          <a:ea typeface="+mn-ea"/>
                          <a:cs typeface="Arial" panose="020B0604020202020204" pitchFamily="34" charset="0"/>
                        </a:rPr>
                        <a:t> </a:t>
                      </a:r>
                      <a:r>
                        <a:rPr lang="sl-SI" sz="1700" b="0" i="0" kern="1200" dirty="0" smtClean="0">
                          <a:solidFill>
                            <a:schemeClr val="tx1"/>
                          </a:solidFill>
                          <a:effectLst/>
                          <a:latin typeface="Arial" panose="020B0604020202020204" pitchFamily="34" charset="0"/>
                          <a:ea typeface="+mn-ea"/>
                          <a:cs typeface="Arial" panose="020B0604020202020204" pitchFamily="34" charset="0"/>
                        </a:rPr>
                        <a:t>M1)</a:t>
                      </a:r>
                      <a:endParaRPr lang="sl-SI" sz="1700" baseline="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08938843"/>
                  </a:ext>
                </a:extLst>
              </a:tr>
              <a:tr h="370840">
                <a:tc>
                  <a:txBody>
                    <a:bodyPr/>
                    <a:lstStyle/>
                    <a:p>
                      <a:r>
                        <a:rPr lang="sl-SI" sz="1700" dirty="0" smtClean="0">
                          <a:solidFill>
                            <a:schemeClr val="tx1"/>
                          </a:solidFill>
                          <a:latin typeface="Arial" panose="020B0604020202020204" pitchFamily="34" charset="0"/>
                          <a:cs typeface="Arial" panose="020B0604020202020204" pitchFamily="34" charset="0"/>
                        </a:rPr>
                        <a:t>gosenice škodljivih metuljev </a:t>
                      </a:r>
                      <a:endParaRPr lang="sl-SI" sz="17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700" b="1" baseline="0" dirty="0" err="1" smtClean="0">
                          <a:solidFill>
                            <a:schemeClr val="tx1"/>
                          </a:solidFill>
                          <a:latin typeface="Arial" panose="020B0604020202020204" pitchFamily="34" charset="0"/>
                          <a:cs typeface="Arial" panose="020B0604020202020204" pitchFamily="34" charset="0"/>
                        </a:rPr>
                        <a:t>Agree</a:t>
                      </a:r>
                      <a:r>
                        <a:rPr lang="sl-SI" sz="1700" b="1" baseline="0" dirty="0" smtClean="0">
                          <a:solidFill>
                            <a:schemeClr val="tx1"/>
                          </a:solidFill>
                          <a:latin typeface="Arial" panose="020B0604020202020204" pitchFamily="34" charset="0"/>
                          <a:cs typeface="Arial" panose="020B0604020202020204" pitchFamily="34" charset="0"/>
                        </a:rPr>
                        <a:t> WG </a:t>
                      </a:r>
                      <a:r>
                        <a:rPr lang="sl-SI" sz="1700" dirty="0" smtClean="0">
                          <a:solidFill>
                            <a:schemeClr val="tx1"/>
                          </a:solidFill>
                          <a:latin typeface="Arial" panose="020B0604020202020204" pitchFamily="34" charset="0"/>
                          <a:cs typeface="Arial" panose="020B0604020202020204" pitchFamily="34" charset="0"/>
                        </a:rPr>
                        <a:t>(</a:t>
                      </a:r>
                      <a:r>
                        <a:rPr lang="sl-SI" sz="1700" i="1" dirty="0" err="1" smtClean="0">
                          <a:solidFill>
                            <a:schemeClr val="tx1"/>
                          </a:solidFill>
                          <a:latin typeface="Arial" panose="020B0604020202020204" pitchFamily="34" charset="0"/>
                          <a:cs typeface="Arial" panose="020B0604020202020204" pitchFamily="34" charset="0"/>
                        </a:rPr>
                        <a:t>Bacillus</a:t>
                      </a:r>
                      <a:r>
                        <a:rPr lang="sl-SI" sz="1700" i="1" dirty="0" smtClean="0">
                          <a:solidFill>
                            <a:schemeClr val="tx1"/>
                          </a:solidFill>
                          <a:latin typeface="Arial" panose="020B0604020202020204" pitchFamily="34" charset="0"/>
                          <a:cs typeface="Arial" panose="020B0604020202020204" pitchFamily="34" charset="0"/>
                        </a:rPr>
                        <a:t> </a:t>
                      </a:r>
                      <a:r>
                        <a:rPr lang="sl-SI" sz="1700" i="1" dirty="0" err="1" smtClean="0">
                          <a:solidFill>
                            <a:schemeClr val="tx1"/>
                          </a:solidFill>
                          <a:latin typeface="Arial" panose="020B0604020202020204" pitchFamily="34" charset="0"/>
                          <a:cs typeface="Arial" panose="020B0604020202020204" pitchFamily="34" charset="0"/>
                        </a:rPr>
                        <a:t>thuringiensis</a:t>
                      </a:r>
                      <a:r>
                        <a:rPr lang="sl-SI" sz="1700" i="1" dirty="0" smtClean="0">
                          <a:solidFill>
                            <a:schemeClr val="tx1"/>
                          </a:solidFill>
                          <a:latin typeface="Arial" panose="020B0604020202020204" pitchFamily="34" charset="0"/>
                          <a:cs typeface="Arial" panose="020B0604020202020204" pitchFamily="34" charset="0"/>
                        </a:rPr>
                        <a:t> </a:t>
                      </a:r>
                      <a:r>
                        <a:rPr lang="sl-SI" sz="1700" dirty="0" smtClean="0">
                          <a:solidFill>
                            <a:schemeClr val="tx1"/>
                          </a:solidFill>
                          <a:latin typeface="Arial" panose="020B0604020202020204" pitchFamily="34" charset="0"/>
                          <a:cs typeface="Arial" panose="020B0604020202020204" pitchFamily="34" charset="0"/>
                        </a:rPr>
                        <a:t>var.</a:t>
                      </a:r>
                      <a:r>
                        <a:rPr lang="sl-SI" sz="1700" baseline="0" dirty="0" smtClean="0">
                          <a:solidFill>
                            <a:schemeClr val="tx1"/>
                          </a:solidFill>
                          <a:latin typeface="Arial" panose="020B0604020202020204" pitchFamily="34" charset="0"/>
                          <a:cs typeface="Arial" panose="020B0604020202020204" pitchFamily="34" charset="0"/>
                        </a:rPr>
                        <a:t> </a:t>
                      </a:r>
                      <a:r>
                        <a:rPr lang="sl-SI" sz="1700" baseline="0" dirty="0" err="1" smtClean="0">
                          <a:solidFill>
                            <a:schemeClr val="tx1"/>
                          </a:solidFill>
                          <a:latin typeface="Arial" panose="020B0604020202020204" pitchFamily="34" charset="0"/>
                          <a:cs typeface="Arial" panose="020B0604020202020204" pitchFamily="34" charset="0"/>
                        </a:rPr>
                        <a:t>aizawai</a:t>
                      </a:r>
                      <a:r>
                        <a:rPr lang="sl-SI" sz="1700" baseline="0" dirty="0" smtClean="0">
                          <a:solidFill>
                            <a:schemeClr val="tx1"/>
                          </a:solidFill>
                          <a:latin typeface="Arial" panose="020B0604020202020204" pitchFamily="34" charset="0"/>
                          <a:cs typeface="Arial" panose="020B0604020202020204" pitchFamily="34" charset="0"/>
                        </a:rPr>
                        <a:t>) ALI</a:t>
                      </a:r>
                      <a:endParaRPr lang="sl-SI" sz="1700" dirty="0" smtClean="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sl-SI" sz="1700" b="1" dirty="0" err="1" smtClean="0">
                          <a:solidFill>
                            <a:schemeClr val="tx1"/>
                          </a:solidFill>
                          <a:latin typeface="Arial" panose="020B0604020202020204" pitchFamily="34" charset="0"/>
                          <a:cs typeface="Arial" panose="020B0604020202020204" pitchFamily="34" charset="0"/>
                        </a:rPr>
                        <a:t>Lepinox</a:t>
                      </a:r>
                      <a:r>
                        <a:rPr lang="sl-SI" sz="1700" b="1" dirty="0" smtClean="0">
                          <a:solidFill>
                            <a:schemeClr val="tx1"/>
                          </a:solidFill>
                          <a:latin typeface="Arial" panose="020B0604020202020204" pitchFamily="34" charset="0"/>
                          <a:cs typeface="Arial" panose="020B0604020202020204" pitchFamily="34" charset="0"/>
                        </a:rPr>
                        <a:t> plus </a:t>
                      </a:r>
                      <a:r>
                        <a:rPr lang="sl-SI" sz="1700" dirty="0" smtClean="0">
                          <a:solidFill>
                            <a:schemeClr val="tx1"/>
                          </a:solidFill>
                          <a:latin typeface="Arial" panose="020B0604020202020204" pitchFamily="34" charset="0"/>
                          <a:cs typeface="Arial" panose="020B0604020202020204" pitchFamily="34" charset="0"/>
                        </a:rPr>
                        <a:t>(</a:t>
                      </a:r>
                      <a:r>
                        <a:rPr lang="sl-SI" sz="1700" i="1" dirty="0" err="1" smtClean="0">
                          <a:solidFill>
                            <a:schemeClr val="tx1"/>
                          </a:solidFill>
                          <a:latin typeface="Arial" panose="020B0604020202020204" pitchFamily="34" charset="0"/>
                          <a:cs typeface="Arial" panose="020B0604020202020204" pitchFamily="34" charset="0"/>
                        </a:rPr>
                        <a:t>Bacillus</a:t>
                      </a:r>
                      <a:r>
                        <a:rPr lang="sl-SI" sz="1700" i="1" dirty="0" smtClean="0">
                          <a:solidFill>
                            <a:schemeClr val="tx1"/>
                          </a:solidFill>
                          <a:latin typeface="Arial" panose="020B0604020202020204" pitchFamily="34" charset="0"/>
                          <a:cs typeface="Arial" panose="020B0604020202020204" pitchFamily="34" charset="0"/>
                        </a:rPr>
                        <a:t> </a:t>
                      </a:r>
                      <a:r>
                        <a:rPr lang="sl-SI" sz="1700" i="1" dirty="0" err="1" smtClean="0">
                          <a:solidFill>
                            <a:schemeClr val="tx1"/>
                          </a:solidFill>
                          <a:latin typeface="Arial" panose="020B0604020202020204" pitchFamily="34" charset="0"/>
                          <a:cs typeface="Arial" panose="020B0604020202020204" pitchFamily="34" charset="0"/>
                        </a:rPr>
                        <a:t>thuringiensis</a:t>
                      </a:r>
                      <a:r>
                        <a:rPr lang="sl-SI" sz="1700" i="1" dirty="0" smtClean="0">
                          <a:solidFill>
                            <a:schemeClr val="tx1"/>
                          </a:solidFill>
                          <a:latin typeface="Arial" panose="020B0604020202020204" pitchFamily="34" charset="0"/>
                          <a:cs typeface="Arial" panose="020B0604020202020204" pitchFamily="34" charset="0"/>
                        </a:rPr>
                        <a:t> </a:t>
                      </a:r>
                      <a:r>
                        <a:rPr lang="sl-SI" sz="1700" dirty="0" smtClean="0">
                          <a:solidFill>
                            <a:schemeClr val="tx1"/>
                          </a:solidFill>
                          <a:latin typeface="Arial" panose="020B0604020202020204" pitchFamily="34" charset="0"/>
                          <a:cs typeface="Arial" panose="020B0604020202020204" pitchFamily="34" charset="0"/>
                        </a:rPr>
                        <a:t>var.</a:t>
                      </a:r>
                      <a:r>
                        <a:rPr lang="sl-SI" sz="1700" baseline="0" dirty="0" smtClean="0">
                          <a:solidFill>
                            <a:schemeClr val="tx1"/>
                          </a:solidFill>
                          <a:latin typeface="Arial" panose="020B0604020202020204" pitchFamily="34" charset="0"/>
                          <a:cs typeface="Arial" panose="020B0604020202020204" pitchFamily="34" charset="0"/>
                        </a:rPr>
                        <a:t> </a:t>
                      </a:r>
                      <a:r>
                        <a:rPr lang="sl-SI" sz="1700" baseline="0" dirty="0" err="1" smtClean="0">
                          <a:solidFill>
                            <a:schemeClr val="tx1"/>
                          </a:solidFill>
                          <a:latin typeface="Arial" panose="020B0604020202020204" pitchFamily="34" charset="0"/>
                          <a:cs typeface="Arial" panose="020B0604020202020204" pitchFamily="34" charset="0"/>
                        </a:rPr>
                        <a:t>kurstaki</a:t>
                      </a:r>
                      <a:r>
                        <a:rPr lang="sl-SI" sz="1700" baseline="0" dirty="0" smtClean="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3172555"/>
                  </a:ext>
                </a:extLst>
              </a:tr>
            </a:tbl>
          </a:graphicData>
        </a:graphic>
      </p:graphicFrame>
    </p:spTree>
    <p:extLst>
      <p:ext uri="{BB962C8B-B14F-4D97-AF65-F5344CB8AC3E}">
        <p14:creationId xmlns:p14="http://schemas.microsoft.com/office/powerpoint/2010/main" val="2145744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710" y="225166"/>
            <a:ext cx="10515600" cy="801202"/>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Uredba </a:t>
            </a:r>
            <a:r>
              <a:rPr lang="sl-SI" sz="3600" b="1" dirty="0" smtClean="0">
                <a:solidFill>
                  <a:schemeClr val="accent6">
                    <a:lumMod val="75000"/>
                  </a:schemeClr>
                </a:solidFill>
                <a:latin typeface="Arial" panose="020B0604020202020204" pitchFamily="34" charset="0"/>
                <a:cs typeface="Arial" panose="020B0604020202020204" pitchFamily="34" charset="0"/>
              </a:rPr>
              <a:t>KOPOP</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sp>
        <p:nvSpPr>
          <p:cNvPr id="3" name="Označba mesta vsebine 2"/>
          <p:cNvSpPr>
            <a:spLocks noGrp="1"/>
          </p:cNvSpPr>
          <p:nvPr>
            <p:ph idx="1"/>
          </p:nvPr>
        </p:nvSpPr>
        <p:spPr>
          <a:xfrm>
            <a:off x="231710" y="1064757"/>
            <a:ext cx="11543523" cy="4379231"/>
          </a:xfrm>
          <a:solidFill>
            <a:srgbClr val="84BD27"/>
          </a:solidFill>
          <a:ln>
            <a:solidFill>
              <a:schemeClr val="tx1"/>
            </a:solidFill>
          </a:ln>
        </p:spPr>
        <p:txBody>
          <a:bodyPr>
            <a:normAutofit/>
          </a:bodyPr>
          <a:lstStyle/>
          <a:p>
            <a:pPr marL="0" indent="0">
              <a:lnSpc>
                <a:spcPct val="100000"/>
              </a:lnSpc>
              <a:spcBef>
                <a:spcPts val="600"/>
              </a:spcBef>
              <a:spcAft>
                <a:spcPts val="600"/>
              </a:spcAft>
              <a:buNone/>
            </a:pPr>
            <a:r>
              <a:rPr lang="sl-SI" sz="2400" b="1" dirty="0" smtClean="0">
                <a:latin typeface="Arial" panose="020B0604020202020204" pitchFamily="34" charset="0"/>
                <a:cs typeface="Arial" panose="020B0604020202020204" pitchFamily="34" charset="0"/>
              </a:rPr>
              <a:t>Uredba KOPOP ureja vse</a:t>
            </a:r>
            <a:r>
              <a:rPr lang="sl-SI" sz="2400" b="1" dirty="0" smtClean="0">
                <a:solidFill>
                  <a:prstClr val="black"/>
                </a:solidFill>
                <a:latin typeface="Arial" panose="020B0604020202020204" pitchFamily="34" charset="0"/>
                <a:cs typeface="Arial" panose="020B0604020202020204" pitchFamily="34" charset="0"/>
              </a:rPr>
              <a:t>bino </a:t>
            </a:r>
            <a:r>
              <a:rPr lang="sl-SI" sz="2400" b="1" dirty="0">
                <a:solidFill>
                  <a:prstClr val="black"/>
                </a:solidFill>
                <a:latin typeface="Arial" panose="020B0604020202020204" pitchFamily="34" charset="0"/>
                <a:cs typeface="Arial" panose="020B0604020202020204" pitchFamily="34" charset="0"/>
              </a:rPr>
              <a:t>in izvedbo </a:t>
            </a:r>
            <a:r>
              <a:rPr lang="sl-SI" sz="2400" b="1" dirty="0" smtClean="0">
                <a:solidFill>
                  <a:prstClr val="black"/>
                </a:solidFill>
                <a:latin typeface="Arial" panose="020B0604020202020204" pitchFamily="34" charset="0"/>
                <a:cs typeface="Arial" panose="020B0604020202020204" pitchFamily="34" charset="0"/>
              </a:rPr>
              <a:t>intervencije BVR ter določa:</a:t>
            </a: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sredstva, ki se namenjajo intervenciji za obdobje 2023–2027;</a:t>
            </a: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upravičence;</a:t>
            </a: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pogoje upravičenosti;</a:t>
            </a:r>
            <a:endParaRPr lang="sl-SI" sz="24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trajanja obveznosti;</a:t>
            </a:r>
            <a:endParaRPr lang="sl-SI" sz="24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zmanjšanje/povečanje površin, </a:t>
            </a:r>
            <a:endParaRPr lang="sl-SI" sz="24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sl-SI" sz="2400" dirty="0">
                <a:latin typeface="Arial" panose="020B0604020202020204" pitchFamily="34" charset="0"/>
                <a:cs typeface="Arial" panose="020B0604020202020204" pitchFamily="34" charset="0"/>
              </a:rPr>
              <a:t>višine </a:t>
            </a:r>
            <a:r>
              <a:rPr lang="sl-SI" sz="2400" dirty="0" smtClean="0">
                <a:latin typeface="Arial" panose="020B0604020202020204" pitchFamily="34" charset="0"/>
                <a:cs typeface="Arial" panose="020B0604020202020204" pitchFamily="34" charset="0"/>
              </a:rPr>
              <a:t>plačil;</a:t>
            </a:r>
          </a:p>
          <a:p>
            <a:pPr>
              <a:lnSpc>
                <a:spcPct val="100000"/>
              </a:lnSpc>
              <a:spcBef>
                <a:spcPts val="600"/>
              </a:spcBef>
              <a:spcAft>
                <a:spcPts val="600"/>
              </a:spcAft>
            </a:pPr>
            <a:r>
              <a:rPr lang="sl-SI" sz="2400" dirty="0" smtClean="0">
                <a:latin typeface="Arial" panose="020B0604020202020204" pitchFamily="34" charset="0"/>
                <a:cs typeface="Arial" panose="020B0604020202020204" pitchFamily="34" charset="0"/>
              </a:rPr>
              <a:t>sistem kontrol </a:t>
            </a:r>
            <a:r>
              <a:rPr lang="sl-SI" sz="2400" dirty="0">
                <a:latin typeface="Arial" panose="020B0604020202020204" pitchFamily="34" charset="0"/>
                <a:cs typeface="Arial" panose="020B0604020202020204" pitchFamily="34" charset="0"/>
              </a:rPr>
              <a:t>in </a:t>
            </a:r>
            <a:r>
              <a:rPr lang="sl-SI" sz="2400" dirty="0" smtClean="0">
                <a:latin typeface="Arial" panose="020B0604020202020204" pitchFamily="34" charset="0"/>
                <a:cs typeface="Arial" panose="020B0604020202020204" pitchFamily="34" charset="0"/>
              </a:rPr>
              <a:t>upravnih sankcij.</a:t>
            </a:r>
            <a:endParaRPr lang="sl-SI" sz="2400" b="1" dirty="0" smtClean="0">
              <a:solidFill>
                <a:prstClr val="black"/>
              </a:solidFill>
              <a:latin typeface="Arial" panose="020B0604020202020204" pitchFamily="34" charset="0"/>
              <a:cs typeface="Arial" panose="020B0604020202020204" pitchFamily="34" charset="0"/>
            </a:endParaRPr>
          </a:p>
          <a:p>
            <a:pPr>
              <a:lnSpc>
                <a:spcPct val="100000"/>
              </a:lnSpc>
              <a:spcBef>
                <a:spcPts val="600"/>
              </a:spcBef>
              <a:spcAft>
                <a:spcPts val="600"/>
              </a:spcAft>
            </a:pPr>
            <a:endParaRPr lang="sl-SI" sz="2400" dirty="0">
              <a:latin typeface="Arial" panose="020B0604020202020204" pitchFamily="34" charset="0"/>
              <a:cs typeface="Arial" panose="020B0604020202020204" pitchFamily="34" charset="0"/>
            </a:endParaRPr>
          </a:p>
          <a:p>
            <a:pPr>
              <a:lnSpc>
                <a:spcPct val="100000"/>
              </a:lnSpc>
              <a:spcBef>
                <a:spcPts val="600"/>
              </a:spcBef>
              <a:spcAft>
                <a:spcPts val="600"/>
              </a:spcAft>
            </a:pPr>
            <a:endParaRPr lang="sl-SI" sz="2400" dirty="0">
              <a:latin typeface="Arial" panose="020B0604020202020204" pitchFamily="34" charset="0"/>
              <a:cs typeface="Arial" panose="020B0604020202020204" pitchFamily="34" charset="0"/>
            </a:endParaRPr>
          </a:p>
        </p:txBody>
      </p:sp>
      <p:sp>
        <p:nvSpPr>
          <p:cNvPr id="5" name="PoljeZBesedilom 4"/>
          <p:cNvSpPr txBox="1"/>
          <p:nvPr/>
        </p:nvSpPr>
        <p:spPr>
          <a:xfrm>
            <a:off x="231709" y="5616017"/>
            <a:ext cx="11543523" cy="587441"/>
          </a:xfrm>
          <a:prstGeom prst="rect">
            <a:avLst/>
          </a:prstGeom>
          <a:solidFill>
            <a:srgbClr val="F7E457"/>
          </a:solidFill>
          <a:ln>
            <a:solidFill>
              <a:schemeClr val="tx1"/>
            </a:solidFill>
          </a:ln>
        </p:spPr>
        <p:txBody>
          <a:bodyPr wrap="square" tIns="108000" bIns="108000" rtlCol="0">
            <a:spAutoFit/>
          </a:bodyPr>
          <a:lstStyle/>
          <a:p>
            <a:r>
              <a:rPr lang="sl-SI" sz="2400" b="1" dirty="0" smtClean="0">
                <a:latin typeface="Arial" panose="020B0604020202020204" pitchFamily="34" charset="0"/>
                <a:cs typeface="Arial" panose="020B0604020202020204" pitchFamily="34" charset="0"/>
              </a:rPr>
              <a:t>Intervenciji BVR se za obdobje 2023–2027 skupno namenja 8 mio €.</a:t>
            </a:r>
            <a:endParaRPr lang="sl-SI"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06952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stretch>
            <a:fillRect/>
          </a:stretch>
        </p:blipFill>
        <p:spPr>
          <a:xfrm>
            <a:off x="0" y="161925"/>
            <a:ext cx="12192000" cy="6851073"/>
          </a:xfrm>
          <a:prstGeom prst="rect">
            <a:avLst/>
          </a:prstGeom>
        </p:spPr>
      </p:pic>
      <p:sp>
        <p:nvSpPr>
          <p:cNvPr id="5" name="PoljeZBesedilom 4"/>
          <p:cNvSpPr txBox="1"/>
          <p:nvPr/>
        </p:nvSpPr>
        <p:spPr>
          <a:xfrm>
            <a:off x="320635" y="320020"/>
            <a:ext cx="6804560" cy="707886"/>
          </a:xfrm>
          <a:prstGeom prst="rect">
            <a:avLst/>
          </a:prstGeom>
          <a:solidFill>
            <a:schemeClr val="bg1"/>
          </a:solidFill>
        </p:spPr>
        <p:txBody>
          <a:bodyPr wrap="square" rtlCol="0">
            <a:spAutoFit/>
          </a:bodyPr>
          <a:lstStyle/>
          <a:p>
            <a:r>
              <a:rPr lang="sl-SI" sz="4000" b="1" dirty="0" smtClean="0">
                <a:solidFill>
                  <a:schemeClr val="accent6">
                    <a:lumMod val="75000"/>
                  </a:schemeClr>
                </a:solidFill>
                <a:latin typeface="Arial" panose="020B0604020202020204" pitchFamily="34" charset="0"/>
                <a:cs typeface="Arial" panose="020B0604020202020204" pitchFamily="34" charset="0"/>
              </a:rPr>
              <a:t>SOLATA</a:t>
            </a:r>
            <a:r>
              <a:rPr lang="sl-SI" sz="4000" dirty="0" smtClean="0">
                <a:solidFill>
                  <a:schemeClr val="accent6">
                    <a:lumMod val="75000"/>
                  </a:schemeClr>
                </a:solidFill>
                <a:latin typeface="Arial" panose="020B0604020202020204" pitchFamily="34" charset="0"/>
                <a:cs typeface="Arial" panose="020B0604020202020204" pitchFamily="34" charset="0"/>
              </a:rPr>
              <a:t> </a:t>
            </a:r>
            <a:r>
              <a:rPr lang="sl-SI" sz="3200" dirty="0" smtClean="0">
                <a:solidFill>
                  <a:schemeClr val="accent6">
                    <a:lumMod val="75000"/>
                  </a:schemeClr>
                </a:solidFill>
                <a:latin typeface="Arial" panose="020B0604020202020204" pitchFamily="34" charset="0"/>
                <a:cs typeface="Arial" panose="020B0604020202020204" pitchFamily="34" charset="0"/>
              </a:rPr>
              <a:t>(pridelava na prostem)</a:t>
            </a:r>
            <a:endParaRPr lang="sl-SI" sz="3200" dirty="0">
              <a:solidFill>
                <a:schemeClr val="accent6">
                  <a:lumMod val="75000"/>
                </a:schemeClr>
              </a:solidFill>
              <a:latin typeface="Arial" panose="020B0604020202020204" pitchFamily="34" charset="0"/>
              <a:cs typeface="Arial" panose="020B0604020202020204" pitchFamily="34" charset="0"/>
            </a:endParaRPr>
          </a:p>
        </p:txBody>
      </p:sp>
      <p:sp>
        <p:nvSpPr>
          <p:cNvPr id="7" name="Pravokotnik 6"/>
          <p:cNvSpPr/>
          <p:nvPr/>
        </p:nvSpPr>
        <p:spPr>
          <a:xfrm>
            <a:off x="10435887" y="6320043"/>
            <a:ext cx="1534394" cy="338554"/>
          </a:xfrm>
          <a:prstGeom prst="rect">
            <a:avLst/>
          </a:prstGeom>
          <a:solidFill>
            <a:schemeClr val="bg1"/>
          </a:solidFill>
        </p:spPr>
        <p:txBody>
          <a:bodyPr wrap="none">
            <a:spAutoFit/>
          </a:bodyPr>
          <a:lstStyle/>
          <a:p>
            <a:r>
              <a:rPr lang="sl-SI" sz="1600" dirty="0">
                <a:solidFill>
                  <a:schemeClr val="accent6">
                    <a:lumMod val="75000"/>
                  </a:schemeClr>
                </a:solidFill>
                <a:latin typeface="Arial" panose="020B0604020202020204" pitchFamily="34" charset="0"/>
                <a:cs typeface="Arial" panose="020B0604020202020204" pitchFamily="34" charset="0"/>
              </a:rPr>
              <a:t>(vir: I. Škerbot)</a:t>
            </a:r>
          </a:p>
        </p:txBody>
      </p:sp>
    </p:spTree>
    <p:extLst>
      <p:ext uri="{BB962C8B-B14F-4D97-AF65-F5344CB8AC3E}">
        <p14:creationId xmlns:p14="http://schemas.microsoft.com/office/powerpoint/2010/main" val="3104441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graphicFrame>
        <p:nvGraphicFramePr>
          <p:cNvPr id="4" name="Tabela 3"/>
          <p:cNvGraphicFramePr>
            <a:graphicFrameLocks noGrp="1"/>
          </p:cNvGraphicFramePr>
          <p:nvPr>
            <p:extLst>
              <p:ext uri="{D42A27DB-BD31-4B8C-83A1-F6EECF244321}">
                <p14:modId xmlns:p14="http://schemas.microsoft.com/office/powerpoint/2010/main" val="1122682160"/>
              </p:ext>
            </p:extLst>
          </p:nvPr>
        </p:nvGraphicFramePr>
        <p:xfrm>
          <a:off x="359245" y="139500"/>
          <a:ext cx="11666499" cy="2361048"/>
        </p:xfrm>
        <a:graphic>
          <a:graphicData uri="http://schemas.openxmlformats.org/drawingml/2006/table">
            <a:tbl>
              <a:tblPr firstRow="1" bandRow="1">
                <a:tableStyleId>{5C22544A-7EE6-4342-B048-85BDC9FD1C3A}</a:tableStyleId>
              </a:tblPr>
              <a:tblGrid>
                <a:gridCol w="5407228">
                  <a:extLst>
                    <a:ext uri="{9D8B030D-6E8A-4147-A177-3AD203B41FA5}">
                      <a16:colId xmlns:a16="http://schemas.microsoft.com/office/drawing/2014/main" val="2373908560"/>
                    </a:ext>
                  </a:extLst>
                </a:gridCol>
                <a:gridCol w="6259271">
                  <a:extLst>
                    <a:ext uri="{9D8B030D-6E8A-4147-A177-3AD203B41FA5}">
                      <a16:colId xmlns:a16="http://schemas.microsoft.com/office/drawing/2014/main" val="43261482"/>
                    </a:ext>
                  </a:extLst>
                </a:gridCol>
              </a:tblGrid>
              <a:tr h="370840">
                <a:tc>
                  <a:txBody>
                    <a:bodyPr/>
                    <a:lstStyle/>
                    <a:p>
                      <a:r>
                        <a:rPr lang="sl-SI" dirty="0" smtClean="0">
                          <a:solidFill>
                            <a:schemeClr val="tx1"/>
                          </a:solidFill>
                          <a:latin typeface="Arial" panose="020B0604020202020204" pitchFamily="34" charset="0"/>
                          <a:cs typeface="Arial" panose="020B0604020202020204" pitchFamily="34" charset="0"/>
                        </a:rPr>
                        <a:t>Škodljiv organizem</a:t>
                      </a:r>
                      <a:endParaRPr lang="sl-SI"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sl-SI" dirty="0" smtClean="0">
                          <a:solidFill>
                            <a:schemeClr val="tx1"/>
                          </a:solidFill>
                          <a:latin typeface="Arial" panose="020B0604020202020204" pitchFamily="34" charset="0"/>
                          <a:cs typeface="Arial" panose="020B0604020202020204" pitchFamily="34" charset="0"/>
                        </a:rPr>
                        <a:t>Biotični agens</a:t>
                      </a:r>
                      <a:endParaRPr lang="sl-SI"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06674871"/>
                  </a:ext>
                </a:extLst>
              </a:tr>
              <a:tr h="370840">
                <a:tc>
                  <a:txBody>
                    <a:bodyPr/>
                    <a:lstStyle/>
                    <a:p>
                      <a:r>
                        <a:rPr lang="sl-SI" sz="1800" dirty="0" smtClean="0">
                          <a:solidFill>
                            <a:schemeClr val="tx1"/>
                          </a:solidFill>
                          <a:latin typeface="Arial" panose="020B0604020202020204" pitchFamily="34" charset="0"/>
                          <a:cs typeface="Arial" panose="020B0604020202020204" pitchFamily="34" charset="0"/>
                        </a:rPr>
                        <a:t>glivične bolezni sejančkov oz. sadik</a:t>
                      </a:r>
                      <a:endParaRPr lang="sl-SI"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b="1" i="0" baseline="0" dirty="0" err="1" smtClean="0">
                          <a:solidFill>
                            <a:schemeClr val="tx1"/>
                          </a:solidFill>
                          <a:latin typeface="Arial" panose="020B0604020202020204" pitchFamily="34" charset="0"/>
                          <a:cs typeface="Arial" panose="020B0604020202020204" pitchFamily="34" charset="0"/>
                        </a:rPr>
                        <a:t>Polyversum</a:t>
                      </a:r>
                      <a:r>
                        <a:rPr lang="sl-SI" sz="1800" baseline="0" dirty="0" smtClean="0">
                          <a:solidFill>
                            <a:schemeClr val="tx1"/>
                          </a:solidFill>
                          <a:latin typeface="Arial" panose="020B0604020202020204" pitchFamily="34" charset="0"/>
                          <a:cs typeface="Arial" panose="020B0604020202020204" pitchFamily="34" charset="0"/>
                        </a:rPr>
                        <a:t> (</a:t>
                      </a:r>
                      <a:r>
                        <a:rPr lang="sl-SI" sz="1800" b="0" i="1" kern="1200" dirty="0" err="1" smtClean="0">
                          <a:solidFill>
                            <a:schemeClr val="tx1"/>
                          </a:solidFill>
                          <a:effectLst/>
                          <a:latin typeface="Arial" panose="020B0604020202020204" pitchFamily="34" charset="0"/>
                          <a:ea typeface="+mn-ea"/>
                          <a:cs typeface="Arial" panose="020B0604020202020204" pitchFamily="34" charset="0"/>
                        </a:rPr>
                        <a:t>Pythium</a:t>
                      </a:r>
                      <a:r>
                        <a:rPr lang="sl-SI" sz="1800" b="0" i="1" kern="1200" dirty="0" smtClean="0">
                          <a:solidFill>
                            <a:schemeClr val="tx1"/>
                          </a:solidFill>
                          <a:effectLst/>
                          <a:latin typeface="Arial" panose="020B0604020202020204" pitchFamily="34" charset="0"/>
                          <a:ea typeface="+mn-ea"/>
                          <a:cs typeface="Arial" panose="020B0604020202020204" pitchFamily="34" charset="0"/>
                        </a:rPr>
                        <a:t> </a:t>
                      </a:r>
                      <a:r>
                        <a:rPr lang="sl-SI" sz="1800" b="0" i="1" kern="1200" dirty="0" err="1" smtClean="0">
                          <a:solidFill>
                            <a:schemeClr val="tx1"/>
                          </a:solidFill>
                          <a:effectLst/>
                          <a:latin typeface="Arial" panose="020B0604020202020204" pitchFamily="34" charset="0"/>
                          <a:ea typeface="+mn-ea"/>
                          <a:cs typeface="Arial" panose="020B0604020202020204" pitchFamily="34" charset="0"/>
                        </a:rPr>
                        <a:t>oligandrum</a:t>
                      </a:r>
                      <a:r>
                        <a:rPr lang="sl-SI" sz="1800" b="0" i="1" kern="1200" dirty="0" smtClean="0">
                          <a:solidFill>
                            <a:schemeClr val="tx1"/>
                          </a:solidFill>
                          <a:effectLst/>
                          <a:latin typeface="Arial" panose="020B0604020202020204" pitchFamily="34" charset="0"/>
                          <a:ea typeface="+mn-ea"/>
                          <a:cs typeface="Arial" panose="020B0604020202020204" pitchFamily="34" charset="0"/>
                        </a:rPr>
                        <a:t> </a:t>
                      </a:r>
                      <a:r>
                        <a:rPr lang="sl-SI" sz="1800" b="0" i="0" kern="1200" dirty="0" smtClean="0">
                          <a:solidFill>
                            <a:schemeClr val="tx1"/>
                          </a:solidFill>
                          <a:effectLst/>
                          <a:latin typeface="Arial" panose="020B0604020202020204" pitchFamily="34" charset="0"/>
                          <a:ea typeface="+mn-ea"/>
                          <a:cs typeface="Arial" panose="020B0604020202020204" pitchFamily="34" charset="0"/>
                        </a:rPr>
                        <a:t>M1)</a:t>
                      </a:r>
                      <a:endParaRPr lang="sl-SI" sz="1800" baseline="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8073818"/>
                  </a:ext>
                </a:extLst>
              </a:tr>
              <a:tr h="979288">
                <a:tc>
                  <a:txBody>
                    <a:bodyPr/>
                    <a:lstStyle/>
                    <a:p>
                      <a:r>
                        <a:rPr lang="sl-SI" sz="1800" dirty="0" smtClean="0">
                          <a:solidFill>
                            <a:schemeClr val="tx1"/>
                          </a:solidFill>
                          <a:latin typeface="Arial" panose="020B0604020202020204" pitchFamily="34" charset="0"/>
                          <a:cs typeface="Arial" panose="020B0604020202020204" pitchFamily="34" charset="0"/>
                        </a:rPr>
                        <a:t>zmanjševanje okužb z belimi gnilobami,</a:t>
                      </a:r>
                      <a:r>
                        <a:rPr lang="sl-SI" sz="1800" baseline="0" dirty="0" smtClean="0">
                          <a:solidFill>
                            <a:schemeClr val="tx1"/>
                          </a:solidFill>
                          <a:latin typeface="Arial" panose="020B0604020202020204" pitchFamily="34" charset="0"/>
                          <a:cs typeface="Arial" panose="020B0604020202020204" pitchFamily="34" charset="0"/>
                        </a:rPr>
                        <a:t> </a:t>
                      </a:r>
                      <a:r>
                        <a:rPr lang="sl-SI" sz="1800" dirty="0" smtClean="0">
                          <a:solidFill>
                            <a:schemeClr val="tx1"/>
                          </a:solidFill>
                          <a:latin typeface="Arial" panose="020B0604020202020204" pitchFamily="34" charset="0"/>
                          <a:cs typeface="Arial" panose="020B0604020202020204" pitchFamily="34" charset="0"/>
                        </a:rPr>
                        <a:t>solatno plesnijo, sivo plesnijo in bakterijsko solatno gnilobo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b="1" dirty="0" err="1" smtClean="0">
                          <a:solidFill>
                            <a:schemeClr val="tx1"/>
                          </a:solidFill>
                          <a:latin typeface="Arial" panose="020B0604020202020204" pitchFamily="34" charset="0"/>
                          <a:cs typeface="Arial" panose="020B0604020202020204" pitchFamily="34" charset="0"/>
                        </a:rPr>
                        <a:t>Amylo</a:t>
                      </a:r>
                      <a:r>
                        <a:rPr lang="sl-SI" sz="1800" b="1" dirty="0" smtClean="0">
                          <a:solidFill>
                            <a:schemeClr val="tx1"/>
                          </a:solidFill>
                          <a:latin typeface="Arial" panose="020B0604020202020204" pitchFamily="34" charset="0"/>
                          <a:cs typeface="Arial" panose="020B0604020202020204" pitchFamily="34" charset="0"/>
                        </a:rPr>
                        <a:t> – X </a:t>
                      </a:r>
                      <a:r>
                        <a:rPr lang="sl-SI" sz="1800" dirty="0" smtClean="0">
                          <a:solidFill>
                            <a:schemeClr val="tx1"/>
                          </a:solidFill>
                          <a:latin typeface="Arial" panose="020B0604020202020204" pitchFamily="34" charset="0"/>
                          <a:cs typeface="Arial" panose="020B0604020202020204" pitchFamily="34" charset="0"/>
                        </a:rPr>
                        <a:t>(</a:t>
                      </a:r>
                      <a:r>
                        <a:rPr lang="fr-FR" sz="1800" i="1" dirty="0" smtClean="0">
                          <a:solidFill>
                            <a:schemeClr val="tx1"/>
                          </a:solidFill>
                          <a:latin typeface="Arial" panose="020B0604020202020204" pitchFamily="34" charset="0"/>
                          <a:cs typeface="Arial" panose="020B0604020202020204" pitchFamily="34" charset="0"/>
                        </a:rPr>
                        <a:t>Bacillus </a:t>
                      </a:r>
                      <a:r>
                        <a:rPr lang="fr-FR" sz="1800" i="1" dirty="0" err="1" smtClean="0">
                          <a:solidFill>
                            <a:schemeClr val="tx1"/>
                          </a:solidFill>
                          <a:latin typeface="Arial" panose="020B0604020202020204" pitchFamily="34" charset="0"/>
                          <a:cs typeface="Arial" panose="020B0604020202020204" pitchFamily="34" charset="0"/>
                        </a:rPr>
                        <a:t>amyloliquefaciens</a:t>
                      </a:r>
                      <a:r>
                        <a:rPr lang="fr-FR" sz="1800" i="1" dirty="0" smtClean="0">
                          <a:solidFill>
                            <a:schemeClr val="tx1"/>
                          </a:solidFill>
                          <a:latin typeface="Arial" panose="020B0604020202020204" pitchFamily="34" charset="0"/>
                          <a:cs typeface="Arial" panose="020B0604020202020204" pitchFamily="34" charset="0"/>
                        </a:rPr>
                        <a:t> </a:t>
                      </a:r>
                      <a:r>
                        <a:rPr lang="fr-FR" sz="1800" dirty="0" err="1" smtClean="0">
                          <a:solidFill>
                            <a:schemeClr val="tx1"/>
                          </a:solidFill>
                          <a:latin typeface="Arial" panose="020B0604020202020204" pitchFamily="34" charset="0"/>
                          <a:cs typeface="Arial" panose="020B0604020202020204" pitchFamily="34" charset="0"/>
                        </a:rPr>
                        <a:t>subsp</a:t>
                      </a:r>
                      <a:r>
                        <a:rPr lang="fr-FR" sz="1800" dirty="0" smtClean="0">
                          <a:solidFill>
                            <a:schemeClr val="tx1"/>
                          </a:solidFill>
                          <a:latin typeface="Arial" panose="020B0604020202020204" pitchFamily="34" charset="0"/>
                          <a:cs typeface="Arial" panose="020B0604020202020204" pitchFamily="34" charset="0"/>
                        </a:rPr>
                        <a:t>. </a:t>
                      </a:r>
                      <a:r>
                        <a:rPr lang="fr-FR" sz="1800" dirty="0" err="1" smtClean="0">
                          <a:solidFill>
                            <a:schemeClr val="tx1"/>
                          </a:solidFill>
                          <a:latin typeface="Arial" panose="020B0604020202020204" pitchFamily="34" charset="0"/>
                          <a:cs typeface="Arial" panose="020B0604020202020204" pitchFamily="34" charset="0"/>
                        </a:rPr>
                        <a:t>plantarum</a:t>
                      </a:r>
                      <a:r>
                        <a:rPr lang="fr-FR" sz="1800" dirty="0" smtClean="0">
                          <a:solidFill>
                            <a:schemeClr val="tx1"/>
                          </a:solidFill>
                          <a:latin typeface="Arial" panose="020B0604020202020204" pitchFamily="34" charset="0"/>
                          <a:cs typeface="Arial" panose="020B0604020202020204" pitchFamily="34" charset="0"/>
                        </a:rPr>
                        <a:t>, </a:t>
                      </a:r>
                      <a:r>
                        <a:rPr lang="fr-FR" sz="1800" dirty="0" err="1" smtClean="0">
                          <a:solidFill>
                            <a:schemeClr val="tx1"/>
                          </a:solidFill>
                          <a:latin typeface="Arial" panose="020B0604020202020204" pitchFamily="34" charset="0"/>
                          <a:cs typeface="Arial" panose="020B0604020202020204" pitchFamily="34" charset="0"/>
                        </a:rPr>
                        <a:t>sev</a:t>
                      </a:r>
                      <a:r>
                        <a:rPr lang="fr-FR" sz="1800" dirty="0" smtClean="0">
                          <a:solidFill>
                            <a:schemeClr val="tx1"/>
                          </a:solidFill>
                          <a:latin typeface="Arial" panose="020B0604020202020204" pitchFamily="34" charset="0"/>
                          <a:cs typeface="Arial" panose="020B0604020202020204" pitchFamily="34" charset="0"/>
                        </a:rPr>
                        <a:t> D747</a:t>
                      </a:r>
                      <a:r>
                        <a:rPr lang="sl-SI" sz="1800" dirty="0" smtClean="0">
                          <a:solidFill>
                            <a:schemeClr val="tx1"/>
                          </a:solidFill>
                          <a:latin typeface="Arial" panose="020B0604020202020204" pitchFamily="34" charset="0"/>
                          <a:cs typeface="Arial" panose="020B0604020202020204" pitchFamily="34" charset="0"/>
                        </a:rPr>
                        <a:t>)  ALI</a:t>
                      </a:r>
                    </a:p>
                    <a:p>
                      <a:pPr marL="0" marR="0" indent="0" algn="l" defTabSz="914400" rtl="0" eaLnBrk="1" fontAlgn="auto" latinLnBrk="0" hangingPunct="1">
                        <a:lnSpc>
                          <a:spcPct val="100000"/>
                        </a:lnSpc>
                        <a:spcBef>
                          <a:spcPts val="0"/>
                        </a:spcBef>
                        <a:spcAft>
                          <a:spcPts val="0"/>
                        </a:spcAft>
                        <a:buClrTx/>
                        <a:buSzTx/>
                        <a:buFontTx/>
                        <a:buNone/>
                        <a:tabLst/>
                        <a:defRPr/>
                      </a:pPr>
                      <a:r>
                        <a:rPr lang="sl-SI" sz="1800" b="1" dirty="0" err="1" smtClean="0">
                          <a:solidFill>
                            <a:schemeClr val="tx1"/>
                          </a:solidFill>
                          <a:latin typeface="Arial" panose="020B0604020202020204" pitchFamily="34" charset="0"/>
                          <a:cs typeface="Arial" panose="020B0604020202020204" pitchFamily="34" charset="0"/>
                        </a:rPr>
                        <a:t>Taegro</a:t>
                      </a:r>
                      <a:r>
                        <a:rPr lang="sl-SI" sz="1800" baseline="0" dirty="0" smtClean="0">
                          <a:solidFill>
                            <a:schemeClr val="tx1"/>
                          </a:solidFill>
                          <a:latin typeface="Arial" panose="020B0604020202020204" pitchFamily="34" charset="0"/>
                          <a:cs typeface="Arial" panose="020B0604020202020204" pitchFamily="34" charset="0"/>
                        </a:rPr>
                        <a:t> (</a:t>
                      </a:r>
                      <a:r>
                        <a:rPr lang="sl-SI" sz="1800" b="0" i="1" kern="1200" dirty="0" err="1" smtClean="0">
                          <a:solidFill>
                            <a:schemeClr val="tx1"/>
                          </a:solidFill>
                          <a:effectLst/>
                          <a:latin typeface="Arial" panose="020B0604020202020204" pitchFamily="34" charset="0"/>
                          <a:ea typeface="+mn-ea"/>
                          <a:cs typeface="Arial" panose="020B0604020202020204" pitchFamily="34" charset="0"/>
                        </a:rPr>
                        <a:t>Bacillus</a:t>
                      </a:r>
                      <a:r>
                        <a:rPr lang="sl-SI" sz="1800" b="0" i="1" kern="1200" dirty="0" smtClean="0">
                          <a:solidFill>
                            <a:schemeClr val="tx1"/>
                          </a:solidFill>
                          <a:effectLst/>
                          <a:latin typeface="Arial" panose="020B0604020202020204" pitchFamily="34" charset="0"/>
                          <a:ea typeface="+mn-ea"/>
                          <a:cs typeface="Arial" panose="020B0604020202020204" pitchFamily="34" charset="0"/>
                        </a:rPr>
                        <a:t> </a:t>
                      </a:r>
                      <a:r>
                        <a:rPr lang="sl-SI" sz="1800" b="0" i="1" kern="1200" dirty="0" err="1" smtClean="0">
                          <a:solidFill>
                            <a:schemeClr val="tx1"/>
                          </a:solidFill>
                          <a:effectLst/>
                          <a:latin typeface="Arial" panose="020B0604020202020204" pitchFamily="34" charset="0"/>
                          <a:ea typeface="+mn-ea"/>
                          <a:cs typeface="Arial" panose="020B0604020202020204" pitchFamily="34" charset="0"/>
                        </a:rPr>
                        <a:t>amyloliquefaciens</a:t>
                      </a:r>
                      <a:r>
                        <a:rPr lang="sl-SI" sz="1800" b="0" i="1" kern="1200" dirty="0" smtClean="0">
                          <a:solidFill>
                            <a:schemeClr val="tx1"/>
                          </a:solidFill>
                          <a:effectLst/>
                          <a:latin typeface="Arial" panose="020B0604020202020204" pitchFamily="34" charset="0"/>
                          <a:ea typeface="+mn-ea"/>
                          <a:cs typeface="Arial" panose="020B0604020202020204" pitchFamily="34" charset="0"/>
                        </a:rPr>
                        <a:t> </a:t>
                      </a:r>
                      <a:r>
                        <a:rPr lang="sl-SI" sz="1800" b="0" i="0" kern="1200" dirty="0" smtClean="0">
                          <a:solidFill>
                            <a:schemeClr val="tx1"/>
                          </a:solidFill>
                          <a:effectLst/>
                          <a:latin typeface="Arial" panose="020B0604020202020204" pitchFamily="34" charset="0"/>
                          <a:ea typeface="+mn-ea"/>
                          <a:cs typeface="Arial" panose="020B0604020202020204" pitchFamily="34" charset="0"/>
                        </a:rPr>
                        <a:t>sev FZB24)</a:t>
                      </a:r>
                      <a:endParaRPr lang="sl-SI" sz="180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84360772"/>
                  </a:ext>
                </a:extLst>
              </a:tr>
              <a:tr h="370840">
                <a:tc>
                  <a:txBody>
                    <a:bodyPr/>
                    <a:lstStyle/>
                    <a:p>
                      <a:r>
                        <a:rPr lang="sl-SI" sz="1800" dirty="0" smtClean="0">
                          <a:solidFill>
                            <a:schemeClr val="tx1"/>
                          </a:solidFill>
                          <a:latin typeface="Arial" panose="020B0604020202020204" pitchFamily="34" charset="0"/>
                          <a:cs typeface="Arial" panose="020B0604020202020204" pitchFamily="34" charset="0"/>
                        </a:rPr>
                        <a:t>zmanjševanje okužb s sivo plesnijo in za</a:t>
                      </a:r>
                      <a:r>
                        <a:rPr lang="sl-SI" sz="1800" baseline="0" dirty="0" smtClean="0">
                          <a:solidFill>
                            <a:schemeClr val="tx1"/>
                          </a:solidFill>
                          <a:latin typeface="Arial" panose="020B0604020202020204" pitchFamily="34" charset="0"/>
                          <a:cs typeface="Arial" panose="020B0604020202020204" pitchFamily="34" charset="0"/>
                        </a:rPr>
                        <a:t> </a:t>
                      </a:r>
                      <a:r>
                        <a:rPr lang="sl-SI" sz="1800" dirty="0" smtClean="0">
                          <a:solidFill>
                            <a:schemeClr val="tx1"/>
                          </a:solidFill>
                          <a:latin typeface="Arial" panose="020B0604020202020204" pitchFamily="34" charset="0"/>
                          <a:cs typeface="Arial" panose="020B0604020202020204" pitchFamily="34" charset="0"/>
                        </a:rPr>
                        <a:t>zatiranje bele gnilobe</a:t>
                      </a:r>
                      <a:endParaRPr lang="sl-SI"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b="1" baseline="0" dirty="0" smtClean="0">
                          <a:solidFill>
                            <a:schemeClr val="tx1"/>
                          </a:solidFill>
                          <a:latin typeface="Arial" panose="020B0604020202020204" pitchFamily="34" charset="0"/>
                          <a:cs typeface="Arial" panose="020B0604020202020204" pitchFamily="34" charset="0"/>
                        </a:rPr>
                        <a:t>Serenade ASO  </a:t>
                      </a:r>
                      <a:r>
                        <a:rPr lang="sl-SI" sz="1800" baseline="0" dirty="0" smtClean="0">
                          <a:solidFill>
                            <a:schemeClr val="tx1"/>
                          </a:solidFill>
                          <a:latin typeface="Arial" panose="020B0604020202020204" pitchFamily="34" charset="0"/>
                          <a:cs typeface="Arial" panose="020B0604020202020204" pitchFamily="34" charset="0"/>
                        </a:rPr>
                        <a:t>(</a:t>
                      </a:r>
                      <a:r>
                        <a:rPr lang="sl-SI" sz="1800" i="1" baseline="0" dirty="0" err="1" smtClean="0">
                          <a:solidFill>
                            <a:schemeClr val="tx1"/>
                          </a:solidFill>
                          <a:latin typeface="Arial" panose="020B0604020202020204" pitchFamily="34" charset="0"/>
                          <a:cs typeface="Arial" panose="020B0604020202020204" pitchFamily="34" charset="0"/>
                        </a:rPr>
                        <a:t>Bacillus</a:t>
                      </a:r>
                      <a:r>
                        <a:rPr lang="sl-SI" sz="1800" i="1" baseline="0" dirty="0" smtClean="0">
                          <a:solidFill>
                            <a:schemeClr val="tx1"/>
                          </a:solidFill>
                          <a:latin typeface="Arial" panose="020B0604020202020204" pitchFamily="34" charset="0"/>
                          <a:cs typeface="Arial" panose="020B0604020202020204" pitchFamily="34" charset="0"/>
                        </a:rPr>
                        <a:t> </a:t>
                      </a:r>
                      <a:r>
                        <a:rPr lang="sl-SI" sz="1800" i="1" baseline="0" dirty="0" err="1" smtClean="0">
                          <a:solidFill>
                            <a:schemeClr val="tx1"/>
                          </a:solidFill>
                          <a:latin typeface="Arial" panose="020B0604020202020204" pitchFamily="34" charset="0"/>
                          <a:cs typeface="Arial" panose="020B0604020202020204" pitchFamily="34" charset="0"/>
                        </a:rPr>
                        <a:t>amyloliquefaciens</a:t>
                      </a:r>
                      <a:r>
                        <a:rPr lang="sl-SI" sz="1800" i="1" baseline="0" dirty="0" smtClean="0">
                          <a:solidFill>
                            <a:schemeClr val="tx1"/>
                          </a:solidFill>
                          <a:latin typeface="Arial" panose="020B0604020202020204" pitchFamily="34" charset="0"/>
                          <a:cs typeface="Arial" panose="020B0604020202020204" pitchFamily="34" charset="0"/>
                        </a:rPr>
                        <a:t> </a:t>
                      </a:r>
                      <a:r>
                        <a:rPr lang="sl-SI" sz="1800" baseline="0" dirty="0" smtClean="0">
                          <a:solidFill>
                            <a:schemeClr val="tx1"/>
                          </a:solidFill>
                          <a:latin typeface="Arial" panose="020B0604020202020204" pitchFamily="34" charset="0"/>
                          <a:cs typeface="Arial" panose="020B0604020202020204" pitchFamily="34" charset="0"/>
                        </a:rPr>
                        <a:t>str. QST 713)</a:t>
                      </a:r>
                    </a:p>
                    <a:p>
                      <a:pPr marL="0" marR="0" indent="0" algn="l" defTabSz="914400" rtl="0" eaLnBrk="1" fontAlgn="auto" latinLnBrk="0" hangingPunct="1">
                        <a:lnSpc>
                          <a:spcPct val="100000"/>
                        </a:lnSpc>
                        <a:spcBef>
                          <a:spcPts val="0"/>
                        </a:spcBef>
                        <a:spcAft>
                          <a:spcPts val="0"/>
                        </a:spcAft>
                        <a:buClrTx/>
                        <a:buSzTx/>
                        <a:buFontTx/>
                        <a:buNone/>
                        <a:tabLst/>
                        <a:defRPr/>
                      </a:pPr>
                      <a:endParaRPr lang="sl-SI" sz="1800" baseline="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4877260"/>
                  </a:ext>
                </a:extLst>
              </a:tr>
            </a:tbl>
          </a:graphicData>
        </a:graphic>
      </p:graphicFrame>
      <p:pic>
        <p:nvPicPr>
          <p:cNvPr id="5" name="Slika 4"/>
          <p:cNvPicPr>
            <a:picLocks noChangeAspect="1"/>
          </p:cNvPicPr>
          <p:nvPr/>
        </p:nvPicPr>
        <p:blipFill rotWithShape="1">
          <a:blip r:embed="rId3"/>
          <a:srcRect l="-3581" t="29480" r="3581" b="-1343"/>
          <a:stretch/>
        </p:blipFill>
        <p:spPr>
          <a:xfrm>
            <a:off x="1653309" y="2521765"/>
            <a:ext cx="3435928" cy="3292222"/>
          </a:xfrm>
          <a:prstGeom prst="rect">
            <a:avLst/>
          </a:prstGeom>
          <a:ln>
            <a:noFill/>
          </a:ln>
          <a:effectLst>
            <a:softEdge rad="112500"/>
          </a:effectLst>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84267" y="2409887"/>
            <a:ext cx="3180791" cy="3387710"/>
          </a:xfrm>
          <a:prstGeom prst="rect">
            <a:avLst/>
          </a:prstGeom>
          <a:ln>
            <a:noFill/>
          </a:ln>
          <a:effectLst>
            <a:softEdge rad="112500"/>
          </a:effectLst>
        </p:spPr>
      </p:pic>
      <p:graphicFrame>
        <p:nvGraphicFramePr>
          <p:cNvPr id="7" name="Tabela 6"/>
          <p:cNvGraphicFramePr>
            <a:graphicFrameLocks noGrp="1"/>
          </p:cNvGraphicFramePr>
          <p:nvPr>
            <p:extLst>
              <p:ext uri="{D42A27DB-BD31-4B8C-83A1-F6EECF244321}">
                <p14:modId xmlns:p14="http://schemas.microsoft.com/office/powerpoint/2010/main" val="1479847581"/>
              </p:ext>
            </p:extLst>
          </p:nvPr>
        </p:nvGraphicFramePr>
        <p:xfrm>
          <a:off x="262750" y="5736145"/>
          <a:ext cx="11666499" cy="1005840"/>
        </p:xfrm>
        <a:graphic>
          <a:graphicData uri="http://schemas.openxmlformats.org/drawingml/2006/table">
            <a:tbl>
              <a:tblPr firstRow="1" bandRow="1">
                <a:tableStyleId>{5C22544A-7EE6-4342-B048-85BDC9FD1C3A}</a:tableStyleId>
              </a:tblPr>
              <a:tblGrid>
                <a:gridCol w="5407228">
                  <a:extLst>
                    <a:ext uri="{9D8B030D-6E8A-4147-A177-3AD203B41FA5}">
                      <a16:colId xmlns:a16="http://schemas.microsoft.com/office/drawing/2014/main" val="2373908560"/>
                    </a:ext>
                  </a:extLst>
                </a:gridCol>
                <a:gridCol w="6259271">
                  <a:extLst>
                    <a:ext uri="{9D8B030D-6E8A-4147-A177-3AD203B41FA5}">
                      <a16:colId xmlns:a16="http://schemas.microsoft.com/office/drawing/2014/main" val="43261482"/>
                    </a:ext>
                  </a:extLst>
                </a:gridCol>
              </a:tblGrid>
              <a:tr h="370840">
                <a:tc>
                  <a:txBody>
                    <a:bodyPr/>
                    <a:lstStyle/>
                    <a:p>
                      <a:r>
                        <a:rPr lang="sl-SI" sz="1700" dirty="0" smtClean="0">
                          <a:solidFill>
                            <a:schemeClr val="tx1"/>
                          </a:solidFill>
                          <a:latin typeface="Arial" panose="020B0604020202020204" pitchFamily="34" charset="0"/>
                          <a:cs typeface="Arial" panose="020B0604020202020204" pitchFamily="34" charset="0"/>
                        </a:rPr>
                        <a:t>Delno</a:t>
                      </a:r>
                      <a:r>
                        <a:rPr lang="sl-SI" sz="1700" baseline="0" dirty="0" smtClean="0">
                          <a:solidFill>
                            <a:schemeClr val="tx1"/>
                          </a:solidFill>
                          <a:latin typeface="Arial" panose="020B0604020202020204" pitchFamily="34" charset="0"/>
                          <a:cs typeface="Arial" panose="020B0604020202020204" pitchFamily="34" charset="0"/>
                        </a:rPr>
                        <a:t> </a:t>
                      </a:r>
                      <a:r>
                        <a:rPr lang="sl-SI" sz="1700" dirty="0" smtClean="0">
                          <a:solidFill>
                            <a:schemeClr val="tx1"/>
                          </a:solidFill>
                          <a:latin typeface="Arial" panose="020B0604020202020204" pitchFamily="34" charset="0"/>
                          <a:cs typeface="Arial" panose="020B0604020202020204" pitchFamily="34" charset="0"/>
                        </a:rPr>
                        <a:t>zatiranje uši (</a:t>
                      </a:r>
                      <a:r>
                        <a:rPr lang="sl-SI" sz="1700" i="1" dirty="0" err="1" smtClean="0">
                          <a:solidFill>
                            <a:schemeClr val="tx1"/>
                          </a:solidFill>
                          <a:latin typeface="Arial" panose="020B0604020202020204" pitchFamily="34" charset="0"/>
                          <a:cs typeface="Arial" panose="020B0604020202020204" pitchFamily="34" charset="0"/>
                        </a:rPr>
                        <a:t>Nasonovia</a:t>
                      </a:r>
                      <a:r>
                        <a:rPr lang="sl-SI" sz="1700" i="1" dirty="0" smtClean="0">
                          <a:solidFill>
                            <a:schemeClr val="tx1"/>
                          </a:solidFill>
                          <a:latin typeface="Arial" panose="020B0604020202020204" pitchFamily="34" charset="0"/>
                          <a:cs typeface="Arial" panose="020B0604020202020204" pitchFamily="34" charset="0"/>
                        </a:rPr>
                        <a:t> </a:t>
                      </a:r>
                      <a:r>
                        <a:rPr lang="sl-SI" sz="1700" i="1" dirty="0" err="1" smtClean="0">
                          <a:solidFill>
                            <a:schemeClr val="tx1"/>
                          </a:solidFill>
                          <a:latin typeface="Arial" panose="020B0604020202020204" pitchFamily="34" charset="0"/>
                          <a:cs typeface="Arial" panose="020B0604020202020204" pitchFamily="34" charset="0"/>
                        </a:rPr>
                        <a:t>ribisnigris</a:t>
                      </a:r>
                      <a:r>
                        <a:rPr lang="sl-SI" sz="1700" dirty="0" smtClean="0">
                          <a:solidFill>
                            <a:schemeClr val="tx1"/>
                          </a:solidFill>
                          <a:latin typeface="Arial" panose="020B0604020202020204" pitchFamily="34" charset="0"/>
                          <a:cs typeface="Arial" panose="020B0604020202020204" pitchFamily="34" charset="0"/>
                        </a:rPr>
                        <a:t>) </a:t>
                      </a:r>
                      <a:endParaRPr lang="sl-SI" sz="17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700" b="1" baseline="0" dirty="0" err="1" smtClean="0">
                          <a:solidFill>
                            <a:schemeClr val="tx1"/>
                          </a:solidFill>
                          <a:latin typeface="Arial" panose="020B0604020202020204" pitchFamily="34" charset="0"/>
                          <a:cs typeface="Arial" panose="020B0604020202020204" pitchFamily="34" charset="0"/>
                        </a:rPr>
                        <a:t>Naturalis</a:t>
                      </a:r>
                      <a:r>
                        <a:rPr lang="sl-SI" sz="1700" baseline="0" dirty="0" smtClean="0">
                          <a:solidFill>
                            <a:schemeClr val="tx1"/>
                          </a:solidFill>
                          <a:latin typeface="Arial" panose="020B0604020202020204" pitchFamily="34" charset="0"/>
                          <a:cs typeface="Arial" panose="020B0604020202020204" pitchFamily="34" charset="0"/>
                        </a:rPr>
                        <a:t> </a:t>
                      </a:r>
                      <a:r>
                        <a:rPr lang="sl-SI" sz="1700" b="0" baseline="0" dirty="0" smtClean="0">
                          <a:solidFill>
                            <a:schemeClr val="tx1"/>
                          </a:solidFill>
                          <a:latin typeface="Arial" panose="020B0604020202020204" pitchFamily="34" charset="0"/>
                          <a:cs typeface="Arial" panose="020B0604020202020204" pitchFamily="34" charset="0"/>
                        </a:rPr>
                        <a:t>(</a:t>
                      </a:r>
                      <a:r>
                        <a:rPr lang="it-IT" sz="1700" b="0" i="1" kern="1200" dirty="0" err="1" smtClean="0">
                          <a:solidFill>
                            <a:schemeClr val="tx1"/>
                          </a:solidFill>
                          <a:effectLst/>
                          <a:latin typeface="Arial" panose="020B0604020202020204" pitchFamily="34" charset="0"/>
                          <a:ea typeface="+mn-ea"/>
                          <a:cs typeface="Arial" panose="020B0604020202020204" pitchFamily="34" charset="0"/>
                        </a:rPr>
                        <a:t>Beauveria</a:t>
                      </a:r>
                      <a:r>
                        <a:rPr lang="it-IT" sz="1700" b="0" i="1" kern="1200" dirty="0" smtClean="0">
                          <a:solidFill>
                            <a:schemeClr val="tx1"/>
                          </a:solidFill>
                          <a:effectLst/>
                          <a:latin typeface="Arial" panose="020B0604020202020204" pitchFamily="34" charset="0"/>
                          <a:ea typeface="+mn-ea"/>
                          <a:cs typeface="Arial" panose="020B0604020202020204" pitchFamily="34" charset="0"/>
                        </a:rPr>
                        <a:t> </a:t>
                      </a:r>
                      <a:r>
                        <a:rPr lang="it-IT" sz="1700" b="0" i="1" kern="1200" dirty="0" err="1" smtClean="0">
                          <a:solidFill>
                            <a:schemeClr val="tx1"/>
                          </a:solidFill>
                          <a:effectLst/>
                          <a:latin typeface="Arial" panose="020B0604020202020204" pitchFamily="34" charset="0"/>
                          <a:ea typeface="+mn-ea"/>
                          <a:cs typeface="Arial" panose="020B0604020202020204" pitchFamily="34" charset="0"/>
                        </a:rPr>
                        <a:t>bassiana</a:t>
                      </a:r>
                      <a:r>
                        <a:rPr lang="it-IT" sz="1700" b="0" i="0" kern="1200" dirty="0" smtClean="0">
                          <a:solidFill>
                            <a:schemeClr val="tx1"/>
                          </a:solidFill>
                          <a:effectLst/>
                          <a:latin typeface="Arial" panose="020B0604020202020204" pitchFamily="34" charset="0"/>
                          <a:ea typeface="+mn-ea"/>
                          <a:cs typeface="Arial" panose="020B0604020202020204" pitchFamily="34" charset="0"/>
                        </a:rPr>
                        <a:t>, </a:t>
                      </a:r>
                      <a:r>
                        <a:rPr lang="it-IT" sz="1700" b="0" i="0" kern="1200" dirty="0" err="1" smtClean="0">
                          <a:solidFill>
                            <a:schemeClr val="tx1"/>
                          </a:solidFill>
                          <a:effectLst/>
                          <a:latin typeface="Arial" panose="020B0604020202020204" pitchFamily="34" charset="0"/>
                          <a:ea typeface="+mn-ea"/>
                          <a:cs typeface="Arial" panose="020B0604020202020204" pitchFamily="34" charset="0"/>
                        </a:rPr>
                        <a:t>sev</a:t>
                      </a:r>
                      <a:r>
                        <a:rPr lang="it-IT" sz="1700" b="0" i="0" kern="1200" dirty="0" smtClean="0">
                          <a:solidFill>
                            <a:schemeClr val="tx1"/>
                          </a:solidFill>
                          <a:effectLst/>
                          <a:latin typeface="Arial" panose="020B0604020202020204" pitchFamily="34" charset="0"/>
                          <a:ea typeface="+mn-ea"/>
                          <a:cs typeface="Arial" panose="020B0604020202020204" pitchFamily="34" charset="0"/>
                        </a:rPr>
                        <a:t> ATCC 74040</a:t>
                      </a:r>
                      <a:r>
                        <a:rPr lang="sl-SI" sz="1700" b="0" i="0" kern="1200" dirty="0" smtClean="0">
                          <a:solidFill>
                            <a:schemeClr val="tx1"/>
                          </a:solidFill>
                          <a:effectLst/>
                          <a:latin typeface="Arial" panose="020B0604020202020204" pitchFamily="34" charset="0"/>
                          <a:ea typeface="+mn-ea"/>
                          <a:cs typeface="Arial" panose="020B0604020202020204" pitchFamily="34" charset="0"/>
                        </a:rPr>
                        <a:t>)</a:t>
                      </a:r>
                      <a:endParaRPr lang="sl-SI" sz="1700" baseline="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99740596"/>
                  </a:ext>
                </a:extLst>
              </a:tr>
              <a:tr h="370840">
                <a:tc>
                  <a:txBody>
                    <a:bodyPr/>
                    <a:lstStyle/>
                    <a:p>
                      <a:r>
                        <a:rPr lang="sl-SI" sz="1700" dirty="0" smtClean="0">
                          <a:solidFill>
                            <a:schemeClr val="tx1"/>
                          </a:solidFill>
                          <a:latin typeface="Arial" panose="020B0604020202020204" pitchFamily="34" charset="0"/>
                          <a:cs typeface="Arial" panose="020B0604020202020204" pitchFamily="34" charset="0"/>
                        </a:rPr>
                        <a:t>gosenice škodljivih metuljev </a:t>
                      </a:r>
                      <a:endParaRPr lang="sl-SI" sz="17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200"/>
                        </a:spcAft>
                        <a:buClrTx/>
                        <a:buSzTx/>
                        <a:buFontTx/>
                        <a:buNone/>
                        <a:tabLst/>
                        <a:defRPr/>
                      </a:pPr>
                      <a:r>
                        <a:rPr lang="sl-SI" sz="1700" b="1" baseline="0" dirty="0" err="1" smtClean="0">
                          <a:solidFill>
                            <a:schemeClr val="tx1"/>
                          </a:solidFill>
                          <a:latin typeface="Arial" panose="020B0604020202020204" pitchFamily="34" charset="0"/>
                          <a:cs typeface="Arial" panose="020B0604020202020204" pitchFamily="34" charset="0"/>
                        </a:rPr>
                        <a:t>Agree</a:t>
                      </a:r>
                      <a:r>
                        <a:rPr lang="sl-SI" sz="1700" b="1" baseline="0" dirty="0" smtClean="0">
                          <a:solidFill>
                            <a:schemeClr val="tx1"/>
                          </a:solidFill>
                          <a:latin typeface="Arial" panose="020B0604020202020204" pitchFamily="34" charset="0"/>
                          <a:cs typeface="Arial" panose="020B0604020202020204" pitchFamily="34" charset="0"/>
                        </a:rPr>
                        <a:t> WG </a:t>
                      </a:r>
                      <a:r>
                        <a:rPr lang="sl-SI" sz="1700" dirty="0" smtClean="0">
                          <a:solidFill>
                            <a:schemeClr val="tx1"/>
                          </a:solidFill>
                          <a:latin typeface="Arial" panose="020B0604020202020204" pitchFamily="34" charset="0"/>
                          <a:cs typeface="Arial" panose="020B0604020202020204" pitchFamily="34" charset="0"/>
                        </a:rPr>
                        <a:t>(</a:t>
                      </a:r>
                      <a:r>
                        <a:rPr lang="sl-SI" sz="1700" i="1" dirty="0" err="1" smtClean="0">
                          <a:solidFill>
                            <a:schemeClr val="tx1"/>
                          </a:solidFill>
                          <a:latin typeface="Arial" panose="020B0604020202020204" pitchFamily="34" charset="0"/>
                          <a:cs typeface="Arial" panose="020B0604020202020204" pitchFamily="34" charset="0"/>
                        </a:rPr>
                        <a:t>Bacillus</a:t>
                      </a:r>
                      <a:r>
                        <a:rPr lang="sl-SI" sz="1700" i="1" dirty="0" smtClean="0">
                          <a:solidFill>
                            <a:schemeClr val="tx1"/>
                          </a:solidFill>
                          <a:latin typeface="Arial" panose="020B0604020202020204" pitchFamily="34" charset="0"/>
                          <a:cs typeface="Arial" panose="020B0604020202020204" pitchFamily="34" charset="0"/>
                        </a:rPr>
                        <a:t> </a:t>
                      </a:r>
                      <a:r>
                        <a:rPr lang="sl-SI" sz="1700" i="1" dirty="0" err="1" smtClean="0">
                          <a:solidFill>
                            <a:schemeClr val="tx1"/>
                          </a:solidFill>
                          <a:latin typeface="Arial" panose="020B0604020202020204" pitchFamily="34" charset="0"/>
                          <a:cs typeface="Arial" panose="020B0604020202020204" pitchFamily="34" charset="0"/>
                        </a:rPr>
                        <a:t>thuringiensis</a:t>
                      </a:r>
                      <a:r>
                        <a:rPr lang="sl-SI" sz="1700" i="1" dirty="0" smtClean="0">
                          <a:solidFill>
                            <a:schemeClr val="tx1"/>
                          </a:solidFill>
                          <a:latin typeface="Arial" panose="020B0604020202020204" pitchFamily="34" charset="0"/>
                          <a:cs typeface="Arial" panose="020B0604020202020204" pitchFamily="34" charset="0"/>
                        </a:rPr>
                        <a:t> </a:t>
                      </a:r>
                      <a:r>
                        <a:rPr lang="sl-SI" sz="1700" dirty="0" smtClean="0">
                          <a:solidFill>
                            <a:schemeClr val="tx1"/>
                          </a:solidFill>
                          <a:latin typeface="Arial" panose="020B0604020202020204" pitchFamily="34" charset="0"/>
                          <a:cs typeface="Arial" panose="020B0604020202020204" pitchFamily="34" charset="0"/>
                        </a:rPr>
                        <a:t>var.</a:t>
                      </a:r>
                      <a:r>
                        <a:rPr lang="sl-SI" sz="1700" baseline="0" dirty="0" smtClean="0">
                          <a:solidFill>
                            <a:schemeClr val="tx1"/>
                          </a:solidFill>
                          <a:latin typeface="Arial" panose="020B0604020202020204" pitchFamily="34" charset="0"/>
                          <a:cs typeface="Arial" panose="020B0604020202020204" pitchFamily="34" charset="0"/>
                        </a:rPr>
                        <a:t> </a:t>
                      </a:r>
                      <a:r>
                        <a:rPr lang="sl-SI" sz="1700" baseline="0" dirty="0" err="1" smtClean="0">
                          <a:solidFill>
                            <a:schemeClr val="tx1"/>
                          </a:solidFill>
                          <a:latin typeface="Arial" panose="020B0604020202020204" pitchFamily="34" charset="0"/>
                          <a:cs typeface="Arial" panose="020B0604020202020204" pitchFamily="34" charset="0"/>
                        </a:rPr>
                        <a:t>aizawai</a:t>
                      </a:r>
                      <a:r>
                        <a:rPr lang="sl-SI" sz="1700" baseline="0" dirty="0" smtClean="0">
                          <a:solidFill>
                            <a:schemeClr val="tx1"/>
                          </a:solidFill>
                          <a:latin typeface="Arial" panose="020B0604020202020204" pitchFamily="34" charset="0"/>
                          <a:cs typeface="Arial" panose="020B0604020202020204" pitchFamily="34" charset="0"/>
                        </a:rPr>
                        <a:t>) ALI</a:t>
                      </a:r>
                      <a:endParaRPr lang="sl-SI" sz="1700" dirty="0" smtClean="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sl-SI" sz="1700" b="1" dirty="0" err="1" smtClean="0">
                          <a:solidFill>
                            <a:schemeClr val="tx1"/>
                          </a:solidFill>
                          <a:latin typeface="Arial" panose="020B0604020202020204" pitchFamily="34" charset="0"/>
                          <a:cs typeface="Arial" panose="020B0604020202020204" pitchFamily="34" charset="0"/>
                        </a:rPr>
                        <a:t>Lepinox</a:t>
                      </a:r>
                      <a:r>
                        <a:rPr lang="sl-SI" sz="1700" b="1" dirty="0" smtClean="0">
                          <a:solidFill>
                            <a:schemeClr val="tx1"/>
                          </a:solidFill>
                          <a:latin typeface="Arial" panose="020B0604020202020204" pitchFamily="34" charset="0"/>
                          <a:cs typeface="Arial" panose="020B0604020202020204" pitchFamily="34" charset="0"/>
                        </a:rPr>
                        <a:t> plus </a:t>
                      </a:r>
                      <a:r>
                        <a:rPr lang="sl-SI" sz="1700" dirty="0" smtClean="0">
                          <a:solidFill>
                            <a:schemeClr val="tx1"/>
                          </a:solidFill>
                          <a:latin typeface="Arial" panose="020B0604020202020204" pitchFamily="34" charset="0"/>
                          <a:cs typeface="Arial" panose="020B0604020202020204" pitchFamily="34" charset="0"/>
                        </a:rPr>
                        <a:t>(</a:t>
                      </a:r>
                      <a:r>
                        <a:rPr lang="sl-SI" sz="1700" i="1" dirty="0" err="1" smtClean="0">
                          <a:solidFill>
                            <a:schemeClr val="tx1"/>
                          </a:solidFill>
                          <a:latin typeface="Arial" panose="020B0604020202020204" pitchFamily="34" charset="0"/>
                          <a:cs typeface="Arial" panose="020B0604020202020204" pitchFamily="34" charset="0"/>
                        </a:rPr>
                        <a:t>Bacillus</a:t>
                      </a:r>
                      <a:r>
                        <a:rPr lang="sl-SI" sz="1700" i="1" dirty="0" smtClean="0">
                          <a:solidFill>
                            <a:schemeClr val="tx1"/>
                          </a:solidFill>
                          <a:latin typeface="Arial" panose="020B0604020202020204" pitchFamily="34" charset="0"/>
                          <a:cs typeface="Arial" panose="020B0604020202020204" pitchFamily="34" charset="0"/>
                        </a:rPr>
                        <a:t> </a:t>
                      </a:r>
                      <a:r>
                        <a:rPr lang="sl-SI" sz="1700" i="1" dirty="0" err="1" smtClean="0">
                          <a:solidFill>
                            <a:schemeClr val="tx1"/>
                          </a:solidFill>
                          <a:latin typeface="Arial" panose="020B0604020202020204" pitchFamily="34" charset="0"/>
                          <a:cs typeface="Arial" panose="020B0604020202020204" pitchFamily="34" charset="0"/>
                        </a:rPr>
                        <a:t>thuringiensis</a:t>
                      </a:r>
                      <a:r>
                        <a:rPr lang="sl-SI" sz="1700" i="1" dirty="0" smtClean="0">
                          <a:solidFill>
                            <a:schemeClr val="tx1"/>
                          </a:solidFill>
                          <a:latin typeface="Arial" panose="020B0604020202020204" pitchFamily="34" charset="0"/>
                          <a:cs typeface="Arial" panose="020B0604020202020204" pitchFamily="34" charset="0"/>
                        </a:rPr>
                        <a:t> </a:t>
                      </a:r>
                      <a:r>
                        <a:rPr lang="sl-SI" sz="1700" dirty="0" smtClean="0">
                          <a:solidFill>
                            <a:schemeClr val="tx1"/>
                          </a:solidFill>
                          <a:latin typeface="Arial" panose="020B0604020202020204" pitchFamily="34" charset="0"/>
                          <a:cs typeface="Arial" panose="020B0604020202020204" pitchFamily="34" charset="0"/>
                        </a:rPr>
                        <a:t>var.</a:t>
                      </a:r>
                      <a:r>
                        <a:rPr lang="sl-SI" sz="1700" baseline="0" dirty="0" smtClean="0">
                          <a:solidFill>
                            <a:schemeClr val="tx1"/>
                          </a:solidFill>
                          <a:latin typeface="Arial" panose="020B0604020202020204" pitchFamily="34" charset="0"/>
                          <a:cs typeface="Arial" panose="020B0604020202020204" pitchFamily="34" charset="0"/>
                        </a:rPr>
                        <a:t> </a:t>
                      </a:r>
                      <a:r>
                        <a:rPr lang="sl-SI" sz="1700" baseline="0" dirty="0" err="1" smtClean="0">
                          <a:solidFill>
                            <a:schemeClr val="tx1"/>
                          </a:solidFill>
                          <a:latin typeface="Arial" panose="020B0604020202020204" pitchFamily="34" charset="0"/>
                          <a:cs typeface="Arial" panose="020B0604020202020204" pitchFamily="34" charset="0"/>
                        </a:rPr>
                        <a:t>kurstaki</a:t>
                      </a:r>
                      <a:r>
                        <a:rPr lang="sl-SI" sz="1700" baseline="0" dirty="0" smtClean="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3172555"/>
                  </a:ext>
                </a:extLst>
              </a:tr>
            </a:tbl>
          </a:graphicData>
        </a:graphic>
      </p:graphicFrame>
      <p:sp>
        <p:nvSpPr>
          <p:cNvPr id="8" name="Pravokotnik 7"/>
          <p:cNvSpPr/>
          <p:nvPr/>
        </p:nvSpPr>
        <p:spPr>
          <a:xfrm>
            <a:off x="4072175" y="5273692"/>
            <a:ext cx="1534394" cy="338554"/>
          </a:xfrm>
          <a:prstGeom prst="rect">
            <a:avLst/>
          </a:prstGeom>
          <a:solidFill>
            <a:schemeClr val="bg1"/>
          </a:solidFill>
        </p:spPr>
        <p:txBody>
          <a:bodyPr wrap="none">
            <a:spAutoFit/>
          </a:bodyPr>
          <a:lstStyle/>
          <a:p>
            <a:r>
              <a:rPr lang="sl-SI" sz="1600" dirty="0">
                <a:latin typeface="Arial" panose="020B0604020202020204" pitchFamily="34" charset="0"/>
                <a:cs typeface="Arial" panose="020B0604020202020204" pitchFamily="34" charset="0"/>
              </a:rPr>
              <a:t>(vir: I. Škerbot)</a:t>
            </a:r>
          </a:p>
        </p:txBody>
      </p:sp>
      <p:sp>
        <p:nvSpPr>
          <p:cNvPr id="9" name="Pravokotnik 8"/>
          <p:cNvSpPr/>
          <p:nvPr/>
        </p:nvSpPr>
        <p:spPr>
          <a:xfrm>
            <a:off x="9082877" y="5219567"/>
            <a:ext cx="1534394" cy="338554"/>
          </a:xfrm>
          <a:prstGeom prst="rect">
            <a:avLst/>
          </a:prstGeom>
          <a:solidFill>
            <a:schemeClr val="bg1"/>
          </a:solidFill>
        </p:spPr>
        <p:txBody>
          <a:bodyPr wrap="none">
            <a:spAutoFit/>
          </a:bodyPr>
          <a:lstStyle/>
          <a:p>
            <a:r>
              <a:rPr lang="sl-SI" sz="1600" dirty="0">
                <a:latin typeface="Arial" panose="020B0604020202020204" pitchFamily="34" charset="0"/>
                <a:cs typeface="Arial" panose="020B0604020202020204" pitchFamily="34" charset="0"/>
              </a:rPr>
              <a:t>(vir: I. Škerbot)</a:t>
            </a:r>
          </a:p>
        </p:txBody>
      </p:sp>
    </p:spTree>
    <p:extLst>
      <p:ext uri="{BB962C8B-B14F-4D97-AF65-F5344CB8AC3E}">
        <p14:creationId xmlns:p14="http://schemas.microsoft.com/office/powerpoint/2010/main" val="7026904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ešano, 19"/>
          <p:cNvPicPr>
            <a:picLocks noChangeAspect="1" noChangeArrowheads="1"/>
          </p:cNvPicPr>
          <p:nvPr/>
        </p:nvPicPr>
        <p:blipFill rotWithShape="1">
          <a:blip r:embed="rId2">
            <a:extLst>
              <a:ext uri="{28A0092B-C50C-407E-A947-70E740481C1C}">
                <a14:useLocalDpi xmlns:a14="http://schemas.microsoft.com/office/drawing/2010/main" val="0"/>
              </a:ext>
            </a:extLst>
          </a:blip>
          <a:srcRect l="17415" t="24890" b="22311"/>
          <a:stretch/>
        </p:blipFill>
        <p:spPr bwMode="auto">
          <a:xfrm>
            <a:off x="578933" y="877454"/>
            <a:ext cx="11058883" cy="53016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avokotnik 4"/>
          <p:cNvSpPr/>
          <p:nvPr/>
        </p:nvSpPr>
        <p:spPr>
          <a:xfrm>
            <a:off x="2624352" y="972281"/>
            <a:ext cx="7007945" cy="923330"/>
          </a:xfrm>
          <a:prstGeom prst="rect">
            <a:avLst/>
          </a:prstGeom>
          <a:noFill/>
        </p:spPr>
        <p:txBody>
          <a:bodyPr wrap="none" lIns="91440" tIns="45720" rIns="91440" bIns="45720">
            <a:spAutoFit/>
          </a:bodyPr>
          <a:lstStyle/>
          <a:p>
            <a:pPr algn="ctr"/>
            <a:r>
              <a:rPr lang="sl-SI" sz="5400" b="1" cap="none" spc="0" dirty="0" smtClean="0">
                <a:ln w="22225">
                  <a:solidFill>
                    <a:schemeClr val="accent2"/>
                  </a:solidFill>
                  <a:prstDash val="solid"/>
                </a:ln>
                <a:solidFill>
                  <a:schemeClr val="accent2">
                    <a:lumMod val="40000"/>
                    <a:lumOff val="60000"/>
                  </a:schemeClr>
                </a:solidFill>
                <a:effectLst/>
              </a:rPr>
              <a:t>HVALA ZA POZORNOST!</a:t>
            </a:r>
            <a:endParaRPr lang="sl-SI"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864519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86612" y="215834"/>
            <a:ext cx="8053319" cy="1057588"/>
          </a:xfrm>
        </p:spPr>
        <p:txBody>
          <a:bodyPr>
            <a:normAutofit fontScale="90000"/>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Intervencija Biotično varstvo rastlin (BVR)</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sp>
        <p:nvSpPr>
          <p:cNvPr id="3" name="Označba mesta vsebine 2"/>
          <p:cNvSpPr>
            <a:spLocks noGrp="1"/>
          </p:cNvSpPr>
          <p:nvPr>
            <p:ph idx="1"/>
          </p:nvPr>
        </p:nvSpPr>
        <p:spPr>
          <a:xfrm>
            <a:off x="186612" y="1609324"/>
            <a:ext cx="7447383" cy="4351338"/>
          </a:xfrm>
        </p:spPr>
        <p:txBody>
          <a:bodyPr>
            <a:normAutofit/>
          </a:bodyPr>
          <a:lstStyle/>
          <a:p>
            <a:pPr>
              <a:lnSpc>
                <a:spcPct val="120000"/>
              </a:lnSpc>
              <a:spcBef>
                <a:spcPts val="0"/>
              </a:spcBef>
              <a:spcAft>
                <a:spcPts val="1800"/>
              </a:spcAft>
            </a:pPr>
            <a:r>
              <a:rPr lang="sl-SI" sz="2400" dirty="0">
                <a:latin typeface="Arial" panose="020B0604020202020204" pitchFamily="34" charset="0"/>
                <a:cs typeface="Arial" panose="020B0604020202020204" pitchFamily="34" charset="0"/>
              </a:rPr>
              <a:t>Intervencija BVR se izvaja po konceptu KOPOP.</a:t>
            </a:r>
          </a:p>
          <a:p>
            <a:pPr>
              <a:spcBef>
                <a:spcPts val="0"/>
              </a:spcBef>
              <a:spcAft>
                <a:spcPts val="1800"/>
              </a:spcAft>
            </a:pPr>
            <a:r>
              <a:rPr lang="sl-SI" sz="2400" dirty="0" smtClean="0">
                <a:latin typeface="Arial" panose="020B0604020202020204" pitchFamily="34" charset="0"/>
                <a:cs typeface="Arial" panose="020B0604020202020204" pitchFamily="34" charset="0"/>
              </a:rPr>
              <a:t>Pri izvajanju intervencije BVR je treba izpolnjevati pravila o pogojenosti, ki predstavljajo standard.</a:t>
            </a:r>
          </a:p>
          <a:p>
            <a:pPr>
              <a:spcBef>
                <a:spcPts val="0"/>
              </a:spcBef>
              <a:spcAft>
                <a:spcPts val="1800"/>
              </a:spcAft>
            </a:pPr>
            <a:r>
              <a:rPr lang="sl-SI" sz="2400" dirty="0" smtClean="0">
                <a:latin typeface="Arial" panose="020B0604020202020204" pitchFamily="34" charset="0"/>
                <a:cs typeface="Arial" panose="020B0604020202020204" pitchFamily="34" charset="0"/>
              </a:rPr>
              <a:t>Plačila za intervencijo BVR krijejo dodatne stroške in izpad dohodka zaradi prevzete obveznosti (= izvajanja intervencije BVR) – za nadstandardne zahteve.</a:t>
            </a:r>
          </a:p>
          <a:p>
            <a:pPr>
              <a:spcBef>
                <a:spcPts val="0"/>
              </a:spcBef>
              <a:spcAft>
                <a:spcPts val="1800"/>
              </a:spcAft>
            </a:pPr>
            <a:r>
              <a:rPr lang="sl-SI" sz="2400" dirty="0" smtClean="0">
                <a:latin typeface="Arial" panose="020B0604020202020204" pitchFamily="34" charset="0"/>
                <a:cs typeface="Arial" panose="020B0604020202020204" pitchFamily="34" charset="0"/>
              </a:rPr>
              <a:t>Intervencija BVR naslavlja področje pridelave poljščin, zelenjadnic na prostem in v zavarovanih prostorih, hmelja, sadja in oljk ter vinogradništvo.</a:t>
            </a:r>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6017" y="970383"/>
            <a:ext cx="3897630" cy="2598420"/>
          </a:xfrm>
          <a:prstGeom prst="rect">
            <a:avLst/>
          </a:prstGeom>
        </p:spPr>
      </p:pic>
      <p:pic>
        <p:nvPicPr>
          <p:cNvPr id="6" name="Slika 5"/>
          <p:cNvPicPr>
            <a:picLocks noChangeAspect="1"/>
          </p:cNvPicPr>
          <p:nvPr/>
        </p:nvPicPr>
        <p:blipFill rotWithShape="1">
          <a:blip r:embed="rId3">
            <a:extLst>
              <a:ext uri="{28A0092B-C50C-407E-A947-70E740481C1C}">
                <a14:useLocalDpi xmlns:a14="http://schemas.microsoft.com/office/drawing/2010/main" val="0"/>
              </a:ext>
            </a:extLst>
          </a:blip>
          <a:srcRect t="17287"/>
          <a:stretch/>
        </p:blipFill>
        <p:spPr>
          <a:xfrm>
            <a:off x="8239931" y="4323352"/>
            <a:ext cx="3749802" cy="2323186"/>
          </a:xfrm>
          <a:prstGeom prst="rect">
            <a:avLst/>
          </a:prstGeom>
        </p:spPr>
      </p:pic>
      <p:sp>
        <p:nvSpPr>
          <p:cNvPr id="7" name="PoljeZBesedilom 6"/>
          <p:cNvSpPr txBox="1"/>
          <p:nvPr/>
        </p:nvSpPr>
        <p:spPr>
          <a:xfrm>
            <a:off x="8239931" y="3954020"/>
            <a:ext cx="3823716" cy="369332"/>
          </a:xfrm>
          <a:prstGeom prst="rect">
            <a:avLst/>
          </a:prstGeom>
          <a:noFill/>
        </p:spPr>
        <p:txBody>
          <a:bodyPr wrap="square" rtlCol="0">
            <a:spAutoFit/>
          </a:bodyPr>
          <a:lstStyle/>
          <a:p>
            <a:pPr algn="ctr"/>
            <a:r>
              <a:rPr lang="sl-SI" b="1" dirty="0" smtClean="0">
                <a:solidFill>
                  <a:schemeClr val="accent6">
                    <a:lumMod val="75000"/>
                  </a:schemeClr>
                </a:solidFill>
                <a:latin typeface="Arial" panose="020B0604020202020204" pitchFamily="34" charset="0"/>
                <a:cs typeface="Arial" panose="020B0604020202020204" pitchFamily="34" charset="0"/>
              </a:rPr>
              <a:t>DOBRODOŠLI!</a:t>
            </a:r>
            <a:endParaRPr lang="sl-SI"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1055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1107" y="237635"/>
            <a:ext cx="10515600" cy="801202"/>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Intervencija BVR</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graphicFrame>
        <p:nvGraphicFramePr>
          <p:cNvPr id="5" name="Diagram 4"/>
          <p:cNvGraphicFramePr/>
          <p:nvPr>
            <p:extLst>
              <p:ext uri="{D42A27DB-BD31-4B8C-83A1-F6EECF244321}">
                <p14:modId xmlns:p14="http://schemas.microsoft.com/office/powerpoint/2010/main" val="519035089"/>
              </p:ext>
            </p:extLst>
          </p:nvPr>
        </p:nvGraphicFramePr>
        <p:xfrm>
          <a:off x="1746146" y="96383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oljeZBesedilom 6"/>
          <p:cNvSpPr txBox="1"/>
          <p:nvPr/>
        </p:nvSpPr>
        <p:spPr>
          <a:xfrm rot="17803107">
            <a:off x="3028458" y="4492682"/>
            <a:ext cx="2126458" cy="1077218"/>
          </a:xfrm>
          <a:prstGeom prst="rect">
            <a:avLst/>
          </a:prstGeom>
          <a:noFill/>
        </p:spPr>
        <p:txBody>
          <a:bodyPr wrap="square" rtlCol="0">
            <a:spAutoFit/>
          </a:bodyPr>
          <a:lstStyle/>
          <a:p>
            <a:r>
              <a:rPr lang="sl-SI" sz="3200" b="1" dirty="0" smtClean="0">
                <a:latin typeface="Arial" panose="020B0604020202020204" pitchFamily="34" charset="0"/>
                <a:cs typeface="Arial" panose="020B0604020202020204" pitchFamily="34" charset="0"/>
              </a:rPr>
              <a:t>Splošne določbe</a:t>
            </a:r>
            <a:endParaRPr lang="sl-SI"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4706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31711" y="169184"/>
            <a:ext cx="10515600" cy="830438"/>
          </a:xfrm>
        </p:spPr>
        <p:txBody>
          <a:bodyPr>
            <a:normAutofit/>
          </a:bodyPr>
          <a:lstStyle/>
          <a:p>
            <a:r>
              <a:rPr lang="sl-SI" sz="3600" b="1" dirty="0" smtClean="0">
                <a:solidFill>
                  <a:schemeClr val="accent6">
                    <a:lumMod val="75000"/>
                  </a:schemeClr>
                </a:solidFill>
                <a:latin typeface="Arial" panose="020B0604020202020204" pitchFamily="34" charset="0"/>
                <a:cs typeface="Arial" panose="020B0604020202020204" pitchFamily="34" charset="0"/>
              </a:rPr>
              <a:t>Namen intervencije BVR</a:t>
            </a:r>
            <a:endParaRPr lang="sl-SI" sz="3600" b="1" dirty="0">
              <a:solidFill>
                <a:schemeClr val="accent6">
                  <a:lumMod val="75000"/>
                </a:schemeClr>
              </a:solidFill>
              <a:latin typeface="Arial" panose="020B0604020202020204" pitchFamily="34" charset="0"/>
              <a:cs typeface="Arial" panose="020B0604020202020204" pitchFamily="34" charset="0"/>
            </a:endParaRPr>
          </a:p>
        </p:txBody>
      </p:sp>
      <p:sp>
        <p:nvSpPr>
          <p:cNvPr id="3" name="Označba mesta vsebine 2"/>
          <p:cNvSpPr>
            <a:spLocks noGrp="1"/>
          </p:cNvSpPr>
          <p:nvPr>
            <p:ph idx="1"/>
          </p:nvPr>
        </p:nvSpPr>
        <p:spPr>
          <a:xfrm>
            <a:off x="1646853" y="3095228"/>
            <a:ext cx="10179697" cy="3333563"/>
          </a:xfrm>
          <a:solidFill>
            <a:srgbClr val="84BD27"/>
          </a:solidFill>
        </p:spPr>
        <p:txBody>
          <a:bodyPr>
            <a:noAutofit/>
          </a:bodyPr>
          <a:lstStyle/>
          <a:p>
            <a:pPr marL="0" indent="0">
              <a:lnSpc>
                <a:spcPct val="120000"/>
              </a:lnSpc>
              <a:spcBef>
                <a:spcPts val="600"/>
              </a:spcBef>
              <a:spcAft>
                <a:spcPts val="600"/>
              </a:spcAft>
              <a:buNone/>
            </a:pPr>
            <a:r>
              <a:rPr lang="sl-SI" sz="2200" dirty="0" smtClean="0">
                <a:latin typeface="Arial" panose="020B0604020202020204" pitchFamily="34" charset="0"/>
                <a:cs typeface="Arial" panose="020B0604020202020204" pitchFamily="34" charset="0"/>
              </a:rPr>
              <a:t>Direktiva 2009/128/ES o trajnostni rabi pesticidov spodbuja zatiranje škodljivih organizmov in bolezni z nizkimi vnosi kemičnih FFS, kjer je to mogoče in daje prednost </a:t>
            </a:r>
            <a:r>
              <a:rPr lang="sl-SI" sz="2200" dirty="0" err="1" smtClean="0">
                <a:latin typeface="Arial" panose="020B0604020202020204" pitchFamily="34" charset="0"/>
                <a:cs typeface="Arial" panose="020B0604020202020204" pitchFamily="34" charset="0"/>
              </a:rPr>
              <a:t>nekemičnim</a:t>
            </a:r>
            <a:r>
              <a:rPr lang="sl-SI" sz="2200" dirty="0" smtClean="0">
                <a:latin typeface="Arial" panose="020B0604020202020204" pitchFamily="34" charset="0"/>
                <a:cs typeface="Arial" panose="020B0604020202020204" pitchFamily="34" charset="0"/>
              </a:rPr>
              <a:t> metodam, tako da uporabniki FFS preidejo na prakse in pripravke z najnižjim tveganjem za zdravje ljudi in okolje med tistimi, ki so na voljo za isto bolezen oz. istega škodljivega organizma. Med takšne pripravke sodijo komercialni proizvodi za biotično zatiranje škodljivih organizmov in bolezni ter FFS na osnovi mikroorganizmov, ki predstavljajo znatno manjše tveganje za okolje kot kemična FFS.</a:t>
            </a:r>
          </a:p>
          <a:p>
            <a:pPr>
              <a:lnSpc>
                <a:spcPct val="120000"/>
              </a:lnSpc>
              <a:spcBef>
                <a:spcPts val="600"/>
              </a:spcBef>
              <a:spcAft>
                <a:spcPts val="600"/>
              </a:spcAft>
            </a:pPr>
            <a:endParaRPr lang="sl-SI" sz="2200" dirty="0">
              <a:latin typeface="Arial" panose="020B0604020202020204" pitchFamily="34" charset="0"/>
              <a:cs typeface="Arial" panose="020B0604020202020204" pitchFamily="34" charset="0"/>
            </a:endParaRPr>
          </a:p>
        </p:txBody>
      </p:sp>
      <p:sp>
        <p:nvSpPr>
          <p:cNvPr id="4" name="PoljeZBesedilom 3"/>
          <p:cNvSpPr txBox="1"/>
          <p:nvPr/>
        </p:nvSpPr>
        <p:spPr>
          <a:xfrm>
            <a:off x="371671" y="1207419"/>
            <a:ext cx="6504991" cy="1680012"/>
          </a:xfrm>
          <a:prstGeom prst="rect">
            <a:avLst/>
          </a:prstGeom>
          <a:solidFill>
            <a:srgbClr val="F7E457"/>
          </a:solidFill>
        </p:spPr>
        <p:txBody>
          <a:bodyPr wrap="square" rtlCol="0">
            <a:spAutoFit/>
          </a:bodyPr>
          <a:lstStyle/>
          <a:p>
            <a:pPr>
              <a:lnSpc>
                <a:spcPct val="120000"/>
              </a:lnSpc>
              <a:spcBef>
                <a:spcPts val="600"/>
              </a:spcBef>
              <a:spcAft>
                <a:spcPts val="600"/>
              </a:spcAft>
            </a:pPr>
            <a:r>
              <a:rPr lang="sl-SI" sz="2200" dirty="0">
                <a:latin typeface="Arial" panose="020B0604020202020204" pitchFamily="34" charset="0"/>
                <a:cs typeface="Arial" panose="020B0604020202020204" pitchFamily="34" charset="0"/>
              </a:rPr>
              <a:t>Intervencija </a:t>
            </a:r>
            <a:r>
              <a:rPr lang="sl-SI" sz="2200" dirty="0" smtClean="0">
                <a:latin typeface="Arial" panose="020B0604020202020204" pitchFamily="34" charset="0"/>
                <a:cs typeface="Arial" panose="020B0604020202020204" pitchFamily="34" charset="0"/>
              </a:rPr>
              <a:t>BVR  </a:t>
            </a:r>
            <a:r>
              <a:rPr lang="sl-SI" sz="2200" dirty="0">
                <a:latin typeface="Arial" panose="020B0604020202020204" pitchFamily="34" charset="0"/>
                <a:cs typeface="Arial" panose="020B0604020202020204" pitchFamily="34" charset="0"/>
              </a:rPr>
              <a:t>je namenjena zmanjšani uporabi kemičnih </a:t>
            </a:r>
            <a:r>
              <a:rPr lang="sl-SI" sz="2200" dirty="0" smtClean="0">
                <a:latin typeface="Arial" panose="020B0604020202020204" pitchFamily="34" charset="0"/>
                <a:cs typeface="Arial" panose="020B0604020202020204" pitchFamily="34" charset="0"/>
              </a:rPr>
              <a:t>FFS in </a:t>
            </a:r>
            <a:r>
              <a:rPr lang="sl-SI" sz="2200" dirty="0">
                <a:latin typeface="Arial" panose="020B0604020202020204" pitchFamily="34" charset="0"/>
                <a:cs typeface="Arial" panose="020B0604020202020204" pitchFamily="34" charset="0"/>
              </a:rPr>
              <a:t>s spodbujanjem nadstandardnih praks varstva rastlin pred škodljivimi organizmi prispeva k varovanju vodnih virov in tal.</a:t>
            </a:r>
          </a:p>
        </p:txBody>
      </p:sp>
    </p:spTree>
    <p:extLst>
      <p:ext uri="{BB962C8B-B14F-4D97-AF65-F5344CB8AC3E}">
        <p14:creationId xmlns:p14="http://schemas.microsoft.com/office/powerpoint/2010/main" val="4064325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158234" y="590888"/>
            <a:ext cx="5899666" cy="4093428"/>
          </a:xfrm>
          <a:prstGeom prst="rect">
            <a:avLst/>
          </a:prstGeom>
          <a:ln>
            <a:solidFill>
              <a:schemeClr val="tx1"/>
            </a:solidFill>
          </a:ln>
        </p:spPr>
        <p:txBody>
          <a:bodyPr wrap="square">
            <a:spAutoFit/>
          </a:bodyPr>
          <a:lstStyle/>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»1100 </a:t>
            </a:r>
            <a:r>
              <a:rPr lang="sl-SI" sz="2000" dirty="0">
                <a:latin typeface="Arial" panose="020B0604020202020204" pitchFamily="34" charset="0"/>
                <a:cs typeface="Arial" panose="020B0604020202020204" pitchFamily="34" charset="0"/>
              </a:rPr>
              <a:t>– njive«</a:t>
            </a:r>
            <a:endParaRPr lang="sl-SI" sz="2000" dirty="0"/>
          </a:p>
          <a:p>
            <a:pPr marL="342900" lvl="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»1160 – hmeljišče«</a:t>
            </a:r>
            <a:endParaRPr lang="sl-SI" sz="2000" dirty="0"/>
          </a:p>
          <a:p>
            <a:pPr marL="342900" lvl="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»1161 – hmeljišče v premeni«</a:t>
            </a:r>
            <a:endParaRPr lang="sl-SI" sz="2000" dirty="0"/>
          </a:p>
          <a:p>
            <a:pPr marL="342900" lvl="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»1170 – jagode na njivi</a:t>
            </a:r>
            <a:r>
              <a:rPr lang="sl-SI" sz="2000" dirty="0" smtClean="0">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a:t>
            </a:r>
            <a:r>
              <a:rPr lang="sl-SI" sz="2000" dirty="0">
                <a:latin typeface="Arial" panose="020B0604020202020204" pitchFamily="34" charset="0"/>
                <a:cs typeface="Arial" panose="020B0604020202020204" pitchFamily="34" charset="0"/>
              </a:rPr>
              <a:t>1180 – trajne rastline na njivskih površinah</a:t>
            </a:r>
            <a:r>
              <a:rPr lang="sl-SI" sz="2000" dirty="0" smtClean="0">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a:t>
            </a:r>
            <a:r>
              <a:rPr lang="sl-SI" sz="2000" dirty="0">
                <a:latin typeface="Arial" panose="020B0604020202020204" pitchFamily="34" charset="0"/>
                <a:cs typeface="Arial" panose="020B0604020202020204" pitchFamily="34" charset="0"/>
              </a:rPr>
              <a:t>1190 – rastlinjak</a:t>
            </a:r>
            <a:r>
              <a:rPr lang="sl-SI" sz="2000" dirty="0" smtClean="0">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a:t>
            </a:r>
            <a:r>
              <a:rPr lang="sl-SI" sz="2000" dirty="0">
                <a:latin typeface="Arial" panose="020B0604020202020204" pitchFamily="34" charset="0"/>
                <a:cs typeface="Arial" panose="020B0604020202020204" pitchFamily="34" charset="0"/>
              </a:rPr>
              <a:t>1192 – rastlinjak s sadnimi rastlinami</a:t>
            </a:r>
            <a:r>
              <a:rPr lang="sl-SI" sz="2000" dirty="0" smtClean="0">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a:t>
            </a:r>
            <a:r>
              <a:rPr lang="sl-SI" sz="2000" dirty="0">
                <a:latin typeface="Arial" panose="020B0604020202020204" pitchFamily="34" charset="0"/>
                <a:cs typeface="Arial" panose="020B0604020202020204" pitchFamily="34" charset="0"/>
              </a:rPr>
              <a:t>1211 – vinograd</a:t>
            </a:r>
            <a:r>
              <a:rPr lang="sl-SI" sz="2000" dirty="0" smtClean="0">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a:t>
            </a:r>
            <a:r>
              <a:rPr lang="sl-SI" sz="2000" dirty="0">
                <a:latin typeface="Arial" panose="020B0604020202020204" pitchFamily="34" charset="0"/>
                <a:cs typeface="Arial" panose="020B0604020202020204" pitchFamily="34" charset="0"/>
              </a:rPr>
              <a:t>1212 – matičnjak</a:t>
            </a:r>
            <a:r>
              <a:rPr lang="sl-SI" sz="2000" dirty="0" smtClean="0">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a:t>
            </a:r>
            <a:r>
              <a:rPr lang="sl-SI" sz="2000" dirty="0">
                <a:latin typeface="Arial" panose="020B0604020202020204" pitchFamily="34" charset="0"/>
                <a:cs typeface="Arial" panose="020B0604020202020204" pitchFamily="34" charset="0"/>
              </a:rPr>
              <a:t>1221 – intenzivni sadovnjak</a:t>
            </a:r>
            <a:r>
              <a:rPr lang="sl-SI" sz="2000" dirty="0" smtClean="0">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a:t>
            </a:r>
            <a:r>
              <a:rPr lang="sl-SI" sz="2000" dirty="0">
                <a:latin typeface="Arial" panose="020B0604020202020204" pitchFamily="34" charset="0"/>
                <a:cs typeface="Arial" panose="020B0604020202020204" pitchFamily="34" charset="0"/>
              </a:rPr>
              <a:t>1222 – ekstenzivni sadovnjak</a:t>
            </a:r>
            <a:r>
              <a:rPr lang="sl-SI" sz="2000"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sl-SI" sz="2000" dirty="0">
                <a:latin typeface="Arial" panose="020B0604020202020204" pitchFamily="34" charset="0"/>
                <a:cs typeface="Arial" panose="020B0604020202020204" pitchFamily="34" charset="0"/>
              </a:rPr>
              <a:t>»1230 – oljčnik«</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a:t>
            </a:r>
            <a:r>
              <a:rPr lang="sl-SI" sz="2000" dirty="0">
                <a:latin typeface="Arial" panose="020B0604020202020204" pitchFamily="34" charset="0"/>
                <a:cs typeface="Arial" panose="020B0604020202020204" pitchFamily="34" charset="0"/>
              </a:rPr>
              <a:t>1240 – ostali trajni nasadi«</a:t>
            </a:r>
            <a:endParaRPr lang="sl-SI" sz="2000" dirty="0"/>
          </a:p>
        </p:txBody>
      </p:sp>
      <p:sp>
        <p:nvSpPr>
          <p:cNvPr id="19" name="PoljeZBesedilom 18"/>
          <p:cNvSpPr txBox="1"/>
          <p:nvPr/>
        </p:nvSpPr>
        <p:spPr>
          <a:xfrm>
            <a:off x="146359" y="159660"/>
            <a:ext cx="59328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Vrsta rabe GERK</a:t>
            </a:r>
            <a:endParaRPr lang="sl-SI" sz="2200" b="1" dirty="0">
              <a:latin typeface="Arial" panose="020B0604020202020204" pitchFamily="34" charset="0"/>
              <a:cs typeface="Arial" panose="020B0604020202020204" pitchFamily="34" charset="0"/>
            </a:endParaRPr>
          </a:p>
        </p:txBody>
      </p:sp>
      <p:sp>
        <p:nvSpPr>
          <p:cNvPr id="20" name="PoljeZBesedilom 19"/>
          <p:cNvSpPr txBox="1"/>
          <p:nvPr/>
        </p:nvSpPr>
        <p:spPr>
          <a:xfrm>
            <a:off x="6189107" y="1153947"/>
            <a:ext cx="59040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Trajanje obveznosti</a:t>
            </a:r>
            <a:endParaRPr lang="sl-SI" sz="2200" b="1" dirty="0">
              <a:latin typeface="Arial" panose="020B0604020202020204" pitchFamily="34" charset="0"/>
              <a:cs typeface="Arial" panose="020B0604020202020204" pitchFamily="34" charset="0"/>
            </a:endParaRPr>
          </a:p>
        </p:txBody>
      </p:sp>
      <p:sp>
        <p:nvSpPr>
          <p:cNvPr id="21" name="Pravokotnik 20"/>
          <p:cNvSpPr/>
          <p:nvPr/>
        </p:nvSpPr>
        <p:spPr>
          <a:xfrm>
            <a:off x="6203605" y="1584832"/>
            <a:ext cx="5866475" cy="4247317"/>
          </a:xfrm>
          <a:prstGeom prst="rect">
            <a:avLst/>
          </a:prstGeom>
          <a:ln>
            <a:solidFill>
              <a:schemeClr val="tx1"/>
            </a:solidFill>
          </a:ln>
        </p:spPr>
        <p:txBody>
          <a:bodyPr wrap="square">
            <a:spAutoFit/>
          </a:bodyPr>
          <a:lstStyle/>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5 let**</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obveznost traja celotno koledarsko leto</a:t>
            </a:r>
          </a:p>
          <a:p>
            <a:pPr lvl="0">
              <a:spcBef>
                <a:spcPts val="800"/>
              </a:spcBef>
            </a:pPr>
            <a:r>
              <a:rPr lang="sl-SI" sz="2000" dirty="0" smtClean="0">
                <a:latin typeface="Arial" panose="020B0604020202020204" pitchFamily="34" charset="0"/>
                <a:cs typeface="Arial" panose="020B0604020202020204" pitchFamily="34" charset="0"/>
              </a:rPr>
              <a:t>Izjema:</a:t>
            </a:r>
          </a:p>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višja sila ali izjemne okoliščine;</a:t>
            </a:r>
          </a:p>
          <a:p>
            <a:pPr marL="34290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če </a:t>
            </a:r>
            <a:r>
              <a:rPr lang="sl-SI" sz="2000" dirty="0">
                <a:latin typeface="Arial" panose="020B0604020202020204" pitchFamily="34" charset="0"/>
                <a:cs typeface="Arial" panose="020B0604020202020204" pitchFamily="34" charset="0"/>
              </a:rPr>
              <a:t>se celotno zemljišče </a:t>
            </a:r>
            <a:r>
              <a:rPr lang="sl-SI" sz="2000" dirty="0" smtClean="0">
                <a:latin typeface="Arial" panose="020B0604020202020204" pitchFamily="34" charset="0"/>
                <a:cs typeface="Arial" panose="020B0604020202020204" pitchFamily="34" charset="0"/>
              </a:rPr>
              <a:t>oz. </a:t>
            </a:r>
            <a:r>
              <a:rPr lang="sl-SI" sz="2000" dirty="0">
                <a:latin typeface="Arial" panose="020B0604020202020204" pitchFamily="34" charset="0"/>
                <a:cs typeface="Arial" panose="020B0604020202020204" pitchFamily="34" charset="0"/>
              </a:rPr>
              <a:t>del zemljišča, na katero se nanaša obveznost, ali celotno KMG prenese na drugo osebo v obdobju navedene obveznosti, lahko obveznost ali njen del, ki ustreza prenesenemu zemljišču, za preostanek obdobja prevzame ta druga oseba ali pa obveznost lahko preneha veljati in se ne zahteva povračila za obdobje, v katerem je obveznost veljala</a:t>
            </a:r>
            <a:r>
              <a:rPr lang="sl-SI" sz="2000" dirty="0" smtClean="0">
                <a:latin typeface="Arial" panose="020B0604020202020204" pitchFamily="34" charset="0"/>
                <a:cs typeface="Arial" panose="020B0604020202020204" pitchFamily="34" charset="0"/>
              </a:rPr>
              <a:t>.</a:t>
            </a:r>
            <a:endParaRPr lang="sl-SI" sz="2000" dirty="0">
              <a:latin typeface="Arial" panose="020B0604020202020204" pitchFamily="34" charset="0"/>
              <a:cs typeface="Arial" panose="020B0604020202020204" pitchFamily="34" charset="0"/>
            </a:endParaRPr>
          </a:p>
        </p:txBody>
      </p:sp>
      <p:sp>
        <p:nvSpPr>
          <p:cNvPr id="22" name="PoljeZBesedilom 21"/>
          <p:cNvSpPr txBox="1"/>
          <p:nvPr/>
        </p:nvSpPr>
        <p:spPr>
          <a:xfrm>
            <a:off x="6177677" y="176183"/>
            <a:ext cx="5873285"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Vstopi</a:t>
            </a:r>
            <a:endParaRPr lang="sl-SI" sz="2200" b="1" dirty="0">
              <a:latin typeface="Arial" panose="020B0604020202020204" pitchFamily="34" charset="0"/>
              <a:cs typeface="Arial" panose="020B0604020202020204" pitchFamily="34" charset="0"/>
            </a:endParaRPr>
          </a:p>
        </p:txBody>
      </p:sp>
      <p:sp>
        <p:nvSpPr>
          <p:cNvPr id="11" name="Pravokotnik 10"/>
          <p:cNvSpPr/>
          <p:nvPr/>
        </p:nvSpPr>
        <p:spPr>
          <a:xfrm>
            <a:off x="6210232" y="5964332"/>
            <a:ext cx="5863590" cy="707886"/>
          </a:xfrm>
          <a:prstGeom prst="rect">
            <a:avLst/>
          </a:prstGeom>
          <a:solidFill>
            <a:srgbClr val="F7E457"/>
          </a:solidFill>
          <a:ln>
            <a:solidFill>
              <a:schemeClr val="tx1"/>
            </a:solidFill>
          </a:ln>
        </p:spPr>
        <p:txBody>
          <a:bodyPr wrap="square">
            <a:spAutoFit/>
          </a:bodyPr>
          <a:lstStyle/>
          <a:p>
            <a:pPr lvl="0"/>
            <a:r>
              <a:rPr lang="sl-SI" sz="2000" b="1" dirty="0" smtClean="0">
                <a:latin typeface="Arial" panose="020B0604020202020204" pitchFamily="34" charset="0"/>
                <a:cs typeface="Arial" panose="020B0604020202020204" pitchFamily="34" charset="0"/>
              </a:rPr>
              <a:t>Višja sila ali izjemne okoliščine – priloga Uredbe KOPOP.</a:t>
            </a:r>
            <a:endParaRPr lang="sl-SI" sz="2000" b="1" dirty="0"/>
          </a:p>
        </p:txBody>
      </p:sp>
      <p:sp>
        <p:nvSpPr>
          <p:cNvPr id="2" name="Pravokotnik 1"/>
          <p:cNvSpPr/>
          <p:nvPr/>
        </p:nvSpPr>
        <p:spPr>
          <a:xfrm>
            <a:off x="165857" y="4839538"/>
            <a:ext cx="5899666" cy="1015663"/>
          </a:xfrm>
          <a:prstGeom prst="rect">
            <a:avLst/>
          </a:prstGeom>
          <a:solidFill>
            <a:srgbClr val="F7E457"/>
          </a:solidFill>
          <a:ln>
            <a:solidFill>
              <a:schemeClr val="tx1"/>
            </a:solidFill>
          </a:ln>
        </p:spPr>
        <p:txBody>
          <a:bodyPr wrap="square">
            <a:spAutoFit/>
          </a:bodyPr>
          <a:lstStyle/>
          <a:p>
            <a:r>
              <a:rPr lang="sl-SI" sz="2000" dirty="0" smtClean="0">
                <a:latin typeface="Arial" panose="020B0604020202020204" pitchFamily="34" charset="0"/>
                <a:cs typeface="Arial" panose="020B0604020202020204" pitchFamily="34" charset="0"/>
              </a:rPr>
              <a:t>* Predvidena sprememba v </a:t>
            </a:r>
            <a:r>
              <a:rPr lang="sl-SI" sz="2000" dirty="0">
                <a:latin typeface="Arial" panose="020B0604020202020204" pitchFamily="34" charset="0"/>
                <a:cs typeface="Arial" panose="020B0604020202020204" pitchFamily="34" charset="0"/>
              </a:rPr>
              <a:t>skladu z 2. spremembo SN </a:t>
            </a:r>
            <a:r>
              <a:rPr lang="sl-SI" sz="2000" dirty="0" smtClean="0">
                <a:latin typeface="Arial" panose="020B0604020202020204" pitchFamily="34" charset="0"/>
                <a:cs typeface="Arial" panose="020B0604020202020204" pitchFamily="34" charset="0"/>
              </a:rPr>
              <a:t>2023–2027: vstopi mogoči v 2023–2025.</a:t>
            </a:r>
            <a:endParaRPr lang="sl-SI" sz="2000" dirty="0"/>
          </a:p>
        </p:txBody>
      </p:sp>
      <p:sp>
        <p:nvSpPr>
          <p:cNvPr id="10" name="Pravokotnik 9"/>
          <p:cNvSpPr/>
          <p:nvPr/>
        </p:nvSpPr>
        <p:spPr>
          <a:xfrm>
            <a:off x="146358" y="5972790"/>
            <a:ext cx="5911541" cy="707886"/>
          </a:xfrm>
          <a:prstGeom prst="rect">
            <a:avLst/>
          </a:prstGeom>
          <a:ln>
            <a:solidFill>
              <a:schemeClr val="tx1"/>
            </a:solidFill>
          </a:ln>
        </p:spPr>
        <p:txBody>
          <a:bodyPr wrap="square">
            <a:spAutoFit/>
          </a:bodyPr>
          <a:lstStyle/>
          <a:p>
            <a:r>
              <a:rPr lang="sl-SI" sz="2000" dirty="0" smtClean="0">
                <a:latin typeface="Arial" panose="020B0604020202020204" pitchFamily="34" charset="0"/>
                <a:cs typeface="Arial" panose="020B0604020202020204" pitchFamily="34" charset="0"/>
              </a:rPr>
              <a:t>** Vstopi v 2023–2024: trajanje obveznosti 5 let, vstopi </a:t>
            </a:r>
            <a:r>
              <a:rPr lang="sl-SI" sz="2000" dirty="0">
                <a:latin typeface="Arial" panose="020B0604020202020204" pitchFamily="34" charset="0"/>
                <a:cs typeface="Arial" panose="020B0604020202020204" pitchFamily="34" charset="0"/>
              </a:rPr>
              <a:t>v </a:t>
            </a:r>
            <a:r>
              <a:rPr lang="sl-SI" sz="2000" dirty="0" smtClean="0">
                <a:latin typeface="Arial" panose="020B0604020202020204" pitchFamily="34" charset="0"/>
                <a:cs typeface="Arial" panose="020B0604020202020204" pitchFamily="34" charset="0"/>
              </a:rPr>
              <a:t>2025: </a:t>
            </a:r>
            <a:r>
              <a:rPr lang="sl-SI" sz="2000" dirty="0">
                <a:latin typeface="Arial" panose="020B0604020202020204" pitchFamily="34" charset="0"/>
                <a:cs typeface="Arial" panose="020B0604020202020204" pitchFamily="34" charset="0"/>
              </a:rPr>
              <a:t>trajanje obveznosti </a:t>
            </a:r>
            <a:r>
              <a:rPr lang="sl-SI" sz="2000" dirty="0" smtClean="0">
                <a:latin typeface="Arial" panose="020B0604020202020204" pitchFamily="34" charset="0"/>
                <a:cs typeface="Arial" panose="020B0604020202020204" pitchFamily="34" charset="0"/>
              </a:rPr>
              <a:t>4 leta.</a:t>
            </a:r>
            <a:endParaRPr lang="sl-SI" sz="2000" dirty="0"/>
          </a:p>
        </p:txBody>
      </p:sp>
      <p:sp>
        <p:nvSpPr>
          <p:cNvPr id="23" name="Pravokotnik 22"/>
          <p:cNvSpPr/>
          <p:nvPr/>
        </p:nvSpPr>
        <p:spPr>
          <a:xfrm>
            <a:off x="6177678" y="607070"/>
            <a:ext cx="5863590" cy="400110"/>
          </a:xfrm>
          <a:prstGeom prst="rect">
            <a:avLst/>
          </a:prstGeom>
          <a:ln>
            <a:solidFill>
              <a:schemeClr val="tx1"/>
            </a:solidFill>
          </a:ln>
        </p:spPr>
        <p:txBody>
          <a:bodyPr wrap="square">
            <a:spAutoFit/>
          </a:bodyPr>
          <a:lstStyle/>
          <a:p>
            <a:pPr marL="342900" lvl="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2023–2027 (po zdaj veljavni uredbi)*</a:t>
            </a:r>
            <a:endParaRPr lang="sl-SI" sz="2000" dirty="0"/>
          </a:p>
        </p:txBody>
      </p:sp>
      <p:sp>
        <p:nvSpPr>
          <p:cNvPr id="3" name="PoljeZBesedilom 2"/>
          <p:cNvSpPr txBox="1"/>
          <p:nvPr/>
        </p:nvSpPr>
        <p:spPr>
          <a:xfrm rot="5400000">
            <a:off x="4953729" y="5568539"/>
            <a:ext cx="1854000" cy="396000"/>
          </a:xfrm>
          <a:prstGeom prst="rect">
            <a:avLst/>
          </a:prstGeom>
          <a:solidFill>
            <a:srgbClr val="FFFF00"/>
          </a:solidFill>
        </p:spPr>
        <p:txBody>
          <a:bodyPr wrap="square" rtlCol="0">
            <a:spAutoFit/>
          </a:bodyPr>
          <a:lstStyle/>
          <a:p>
            <a:pPr algn="ctr"/>
            <a:r>
              <a:rPr lang="sl-SI" b="1" dirty="0" smtClean="0">
                <a:solidFill>
                  <a:srgbClr val="FF0000"/>
                </a:solidFill>
                <a:latin typeface="Arial" panose="020B0604020202020204" pitchFamily="34" charset="0"/>
                <a:cs typeface="Arial" panose="020B0604020202020204" pitchFamily="34" charset="0"/>
              </a:rPr>
              <a:t>SPREMEMBA!</a:t>
            </a:r>
            <a:endParaRPr lang="sl-SI"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59556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344379" y="708272"/>
            <a:ext cx="5854539" cy="4032000"/>
          </a:xfrm>
          <a:prstGeom prst="rect">
            <a:avLst/>
          </a:prstGeom>
          <a:ln>
            <a:solidFill>
              <a:schemeClr val="tx1"/>
            </a:solidFill>
          </a:ln>
        </p:spPr>
        <p:txBody>
          <a:bodyPr wrap="square">
            <a:spAutoFit/>
          </a:bodyPr>
          <a:lstStyle/>
          <a:p>
            <a:r>
              <a:rPr lang="sl-SI" sz="1900" dirty="0" smtClean="0">
                <a:latin typeface="Arial" panose="020B0604020202020204" pitchFamily="34" charset="0"/>
                <a:cs typeface="Arial" panose="020B0604020202020204" pitchFamily="34" charset="0"/>
              </a:rPr>
              <a:t>Nosilec KMG</a:t>
            </a:r>
            <a:r>
              <a:rPr lang="sl-SI" sz="1900" dirty="0">
                <a:latin typeface="Arial" panose="020B0604020202020204" pitchFamily="34" charset="0"/>
                <a:cs typeface="Arial" panose="020B0604020202020204" pitchFamily="34" charset="0"/>
              </a:rPr>
              <a:t>, ki je v preteklem letu </a:t>
            </a:r>
            <a:r>
              <a:rPr lang="sl-SI" sz="1900" dirty="0" smtClean="0">
                <a:latin typeface="Arial" panose="020B0604020202020204" pitchFamily="34" charset="0"/>
                <a:cs typeface="Arial" panose="020B0604020202020204" pitchFamily="34" charset="0"/>
              </a:rPr>
              <a:t>uveljavljal </a:t>
            </a:r>
            <a:r>
              <a:rPr lang="sl-SI" sz="1900" dirty="0">
                <a:latin typeface="Arial" panose="020B0604020202020204" pitchFamily="34" charset="0"/>
                <a:cs typeface="Arial" panose="020B0604020202020204" pitchFamily="34" charset="0"/>
              </a:rPr>
              <a:t>zahtevke za intervencijo BVR na določenih površinah KMG, v tekočem letu pa na teh površinah to intervencijo izvaja </a:t>
            </a:r>
            <a:r>
              <a:rPr lang="sl-SI" sz="1900" dirty="0" smtClean="0">
                <a:latin typeface="Arial" panose="020B0604020202020204" pitchFamily="34" charset="0"/>
                <a:cs typeface="Arial" panose="020B0604020202020204" pitchFamily="34" charset="0"/>
              </a:rPr>
              <a:t>drug nosilec </a:t>
            </a:r>
            <a:r>
              <a:rPr lang="sl-SI" sz="1900" dirty="0">
                <a:latin typeface="Arial" panose="020B0604020202020204" pitchFamily="34" charset="0"/>
                <a:cs typeface="Arial" panose="020B0604020202020204" pitchFamily="34" charset="0"/>
              </a:rPr>
              <a:t>KMG, mora obvezno sporočiti podatke o teh površinah na obrazcu zmanjšanja ali prenosa površin, </a:t>
            </a:r>
            <a:r>
              <a:rPr lang="sl-SI" sz="1900" dirty="0" smtClean="0">
                <a:latin typeface="Arial" panose="020B0604020202020204" pitchFamily="34" charset="0"/>
                <a:cs typeface="Arial" panose="020B0604020202020204" pitchFamily="34" charset="0"/>
              </a:rPr>
              <a:t>iz </a:t>
            </a:r>
            <a:r>
              <a:rPr lang="sl-SI" sz="1900" dirty="0">
                <a:latin typeface="Arial" panose="020B0604020202020204" pitchFamily="34" charset="0"/>
                <a:cs typeface="Arial" panose="020B0604020202020204" pitchFamily="34" charset="0"/>
              </a:rPr>
              <a:t>uredbe IAKS za </a:t>
            </a:r>
            <a:r>
              <a:rPr lang="sl-SI" sz="1900" dirty="0" smtClean="0">
                <a:latin typeface="Arial" panose="020B0604020202020204" pitchFamily="34" charset="0"/>
                <a:cs typeface="Arial" panose="020B0604020202020204" pitchFamily="34" charset="0"/>
              </a:rPr>
              <a:t>leto 2024.</a:t>
            </a:r>
            <a:endParaRPr lang="sl-SI" sz="1900" dirty="0">
              <a:latin typeface="Arial" panose="020B0604020202020204" pitchFamily="34" charset="0"/>
              <a:cs typeface="Arial" panose="020B0604020202020204" pitchFamily="34" charset="0"/>
            </a:endParaRPr>
          </a:p>
          <a:p>
            <a:pPr>
              <a:spcBef>
                <a:spcPts val="1200"/>
              </a:spcBef>
            </a:pPr>
            <a:r>
              <a:rPr lang="sl-SI" sz="1900" dirty="0" smtClean="0">
                <a:latin typeface="Arial" panose="020B0604020202020204" pitchFamily="34" charset="0"/>
                <a:cs typeface="Arial" panose="020B0604020202020204" pitchFamily="34" charset="0"/>
              </a:rPr>
              <a:t>Če </a:t>
            </a:r>
            <a:r>
              <a:rPr lang="sl-SI" sz="1900" dirty="0">
                <a:latin typeface="Arial" panose="020B0604020202020204" pitchFamily="34" charset="0"/>
                <a:cs typeface="Arial" panose="020B0604020202020204" pitchFamily="34" charset="0"/>
              </a:rPr>
              <a:t>zaradi prenosa dela </a:t>
            </a:r>
            <a:r>
              <a:rPr lang="sl-SI" sz="1900" dirty="0" smtClean="0">
                <a:latin typeface="Arial" panose="020B0604020202020204" pitchFamily="34" charset="0"/>
                <a:cs typeface="Arial" panose="020B0604020202020204" pitchFamily="34" charset="0"/>
              </a:rPr>
              <a:t>površin, </a:t>
            </a:r>
            <a:r>
              <a:rPr lang="sl-SI" sz="1900" dirty="0">
                <a:latin typeface="Arial" panose="020B0604020202020204" pitchFamily="34" charset="0"/>
                <a:cs typeface="Arial" panose="020B0604020202020204" pitchFamily="34" charset="0"/>
              </a:rPr>
              <a:t>površina, na kateri se na prvotnem KMG še naprej izvaja intervencija BVR, ne dosega </a:t>
            </a:r>
            <a:r>
              <a:rPr lang="sl-SI" sz="1900" dirty="0" smtClean="0">
                <a:latin typeface="Arial" panose="020B0604020202020204" pitchFamily="34" charset="0"/>
                <a:cs typeface="Arial" panose="020B0604020202020204" pitchFamily="34" charset="0"/>
              </a:rPr>
              <a:t>zahtevane velikosti, </a:t>
            </a:r>
            <a:r>
              <a:rPr lang="sl-SI" sz="1900" dirty="0">
                <a:latin typeface="Arial" panose="020B0604020202020204" pitchFamily="34" charset="0"/>
                <a:cs typeface="Arial" panose="020B0604020202020204" pitchFamily="34" charset="0"/>
              </a:rPr>
              <a:t>obveznost </a:t>
            </a:r>
            <a:r>
              <a:rPr lang="sl-SI" sz="1900" dirty="0" smtClean="0">
                <a:latin typeface="Arial" panose="020B0604020202020204" pitchFamily="34" charset="0"/>
                <a:cs typeface="Arial" panose="020B0604020202020204" pitchFamily="34" charset="0"/>
              </a:rPr>
              <a:t>izvajanja </a:t>
            </a:r>
            <a:r>
              <a:rPr lang="sl-SI" sz="1900" dirty="0">
                <a:latin typeface="Arial" panose="020B0604020202020204" pitchFamily="34" charset="0"/>
                <a:cs typeface="Arial" panose="020B0604020202020204" pitchFamily="34" charset="0"/>
              </a:rPr>
              <a:t>intervencije </a:t>
            </a:r>
            <a:r>
              <a:rPr lang="sl-SI" sz="1900" dirty="0" smtClean="0">
                <a:latin typeface="Arial" panose="020B0604020202020204" pitchFamily="34" charset="0"/>
                <a:cs typeface="Arial" panose="020B0604020202020204" pitchFamily="34" charset="0"/>
              </a:rPr>
              <a:t>BVR na </a:t>
            </a:r>
            <a:r>
              <a:rPr lang="sl-SI" sz="1900" dirty="0">
                <a:latin typeface="Arial" panose="020B0604020202020204" pitchFamily="34" charset="0"/>
                <a:cs typeface="Arial" panose="020B0604020202020204" pitchFamily="34" charset="0"/>
              </a:rPr>
              <a:t>prvotnem KMG preneha brez dolžnosti vračila že prejetih sredstev za njeno </a:t>
            </a:r>
            <a:r>
              <a:rPr lang="sl-SI" sz="1900" dirty="0" smtClean="0">
                <a:latin typeface="Arial" panose="020B0604020202020204" pitchFamily="34" charset="0"/>
                <a:cs typeface="Arial" panose="020B0604020202020204" pitchFamily="34" charset="0"/>
              </a:rPr>
              <a:t>izvajanje.</a:t>
            </a:r>
            <a:endParaRPr lang="sl-SI" sz="1900" dirty="0">
              <a:latin typeface="Arial" panose="020B0604020202020204" pitchFamily="34" charset="0"/>
              <a:cs typeface="Arial" panose="020B0604020202020204" pitchFamily="34" charset="0"/>
            </a:endParaRPr>
          </a:p>
        </p:txBody>
      </p:sp>
      <p:sp>
        <p:nvSpPr>
          <p:cNvPr id="19" name="PoljeZBesedilom 18"/>
          <p:cNvSpPr txBox="1"/>
          <p:nvPr/>
        </p:nvSpPr>
        <p:spPr>
          <a:xfrm>
            <a:off x="342398" y="277385"/>
            <a:ext cx="5868000" cy="430887"/>
          </a:xfrm>
          <a:prstGeom prst="rect">
            <a:avLst/>
          </a:prstGeom>
          <a:solidFill>
            <a:srgbClr val="F7E457"/>
          </a:solidFill>
        </p:spPr>
        <p:txBody>
          <a:bodyPr wrap="square" rtlCol="0">
            <a:spAutoFit/>
          </a:bodyPr>
          <a:lstStyle/>
          <a:p>
            <a:r>
              <a:rPr lang="sl-SI" sz="2200" b="1" dirty="0">
                <a:latin typeface="Arial" panose="020B0604020202020204" pitchFamily="34" charset="0"/>
                <a:cs typeface="Arial" panose="020B0604020202020204" pitchFamily="34" charset="0"/>
              </a:rPr>
              <a:t>Prenos obveznosti na drugo KMG</a:t>
            </a:r>
          </a:p>
        </p:txBody>
      </p:sp>
      <p:sp>
        <p:nvSpPr>
          <p:cNvPr id="20" name="PoljeZBesedilom 19"/>
          <p:cNvSpPr txBox="1"/>
          <p:nvPr/>
        </p:nvSpPr>
        <p:spPr>
          <a:xfrm>
            <a:off x="6531425" y="287285"/>
            <a:ext cx="54000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Velikost površine</a:t>
            </a:r>
            <a:endParaRPr lang="sl-SI" sz="2200" b="1" dirty="0">
              <a:latin typeface="Arial" panose="020B0604020202020204" pitchFamily="34" charset="0"/>
              <a:cs typeface="Arial" panose="020B0604020202020204" pitchFamily="34" charset="0"/>
            </a:endParaRPr>
          </a:p>
        </p:txBody>
      </p:sp>
      <p:sp>
        <p:nvSpPr>
          <p:cNvPr id="21" name="Pravokotnik 20"/>
          <p:cNvSpPr/>
          <p:nvPr/>
        </p:nvSpPr>
        <p:spPr>
          <a:xfrm>
            <a:off x="6531428" y="718172"/>
            <a:ext cx="5379524" cy="3204000"/>
          </a:xfrm>
          <a:prstGeom prst="rect">
            <a:avLst/>
          </a:prstGeom>
          <a:ln>
            <a:solidFill>
              <a:schemeClr val="tx1"/>
            </a:solidFill>
          </a:ln>
        </p:spPr>
        <p:txBody>
          <a:bodyPr wrap="square">
            <a:spAutoFit/>
          </a:bodyPr>
          <a:lstStyle/>
          <a:p>
            <a:pPr lvl="0"/>
            <a:r>
              <a:rPr lang="sl-SI" sz="2000" dirty="0" smtClean="0">
                <a:latin typeface="Arial" panose="020B0604020202020204" pitchFamily="34" charset="0"/>
                <a:cs typeface="Arial" panose="020B0604020202020204" pitchFamily="34" charset="0"/>
              </a:rPr>
              <a:t>Velikost skupne </a:t>
            </a:r>
            <a:r>
              <a:rPr lang="sl-SI" sz="2000" dirty="0">
                <a:latin typeface="Arial" panose="020B0604020202020204" pitchFamily="34" charset="0"/>
                <a:cs typeface="Arial" panose="020B0604020202020204" pitchFamily="34" charset="0"/>
              </a:rPr>
              <a:t>površine, ne glede na vrsto dejanske rabe, za katero se lahko uveljavlja </a:t>
            </a:r>
            <a:r>
              <a:rPr lang="sl-SI" sz="2000" dirty="0" smtClean="0">
                <a:latin typeface="Arial" panose="020B0604020202020204" pitchFamily="34" charset="0"/>
                <a:cs typeface="Arial" panose="020B0604020202020204" pitchFamily="34" charset="0"/>
              </a:rPr>
              <a:t>plačilo, </a:t>
            </a:r>
            <a:r>
              <a:rPr lang="sl-SI" sz="2000" dirty="0">
                <a:latin typeface="Arial" panose="020B0604020202020204" pitchFamily="34" charset="0"/>
                <a:cs typeface="Arial" panose="020B0604020202020204" pitchFamily="34" charset="0"/>
              </a:rPr>
              <a:t>mora biti najmanj 0,3 ha</a:t>
            </a:r>
            <a:r>
              <a:rPr lang="sl-SI" sz="2000" dirty="0" smtClean="0">
                <a:latin typeface="Arial" panose="020B0604020202020204" pitchFamily="34" charset="0"/>
                <a:cs typeface="Arial" panose="020B0604020202020204" pitchFamily="34" charset="0"/>
              </a:rPr>
              <a:t>.</a:t>
            </a:r>
          </a:p>
          <a:p>
            <a:pPr lvl="0">
              <a:spcBef>
                <a:spcPts val="1800"/>
              </a:spcBef>
            </a:pPr>
            <a:r>
              <a:rPr lang="sl-SI" sz="2000" dirty="0" smtClean="0">
                <a:latin typeface="Arial" panose="020B0604020202020204" pitchFamily="34" charset="0"/>
                <a:cs typeface="Arial" panose="020B0604020202020204" pitchFamily="34" charset="0"/>
              </a:rPr>
              <a:t>Najmanjša </a:t>
            </a:r>
            <a:r>
              <a:rPr lang="sl-SI" sz="2000" dirty="0">
                <a:latin typeface="Arial" panose="020B0604020202020204" pitchFamily="34" charset="0"/>
                <a:cs typeface="Arial" panose="020B0604020202020204" pitchFamily="34" charset="0"/>
              </a:rPr>
              <a:t>velikost površine kmetijskega zemljišča iste vrste dejanske rabe ne sme biti manjša od 0,1 ha, razen v primeru izvajanja intervencije BVR v zavarovanih prostorih pri pridelavi zelenjadnic, kjer je najmanjša površina </a:t>
            </a:r>
            <a:r>
              <a:rPr lang="sl-SI" sz="2000" dirty="0" smtClean="0">
                <a:latin typeface="Arial" panose="020B0604020202020204" pitchFamily="34" charset="0"/>
                <a:cs typeface="Arial" panose="020B0604020202020204" pitchFamily="34" charset="0"/>
              </a:rPr>
              <a:t>0,01 </a:t>
            </a:r>
            <a:r>
              <a:rPr lang="sl-SI" sz="2000" dirty="0">
                <a:latin typeface="Arial" panose="020B0604020202020204" pitchFamily="34" charset="0"/>
                <a:cs typeface="Arial" panose="020B0604020202020204" pitchFamily="34" charset="0"/>
              </a:rPr>
              <a:t>ha</a:t>
            </a:r>
            <a:r>
              <a:rPr lang="sl-SI" sz="2000" dirty="0" smtClean="0">
                <a:latin typeface="Arial" panose="020B0604020202020204" pitchFamily="34" charset="0"/>
                <a:cs typeface="Arial" panose="020B0604020202020204" pitchFamily="34" charset="0"/>
              </a:rPr>
              <a:t>.</a:t>
            </a:r>
            <a:endParaRPr lang="sl-SI" sz="2000" dirty="0">
              <a:latin typeface="Arial" panose="020B0604020202020204" pitchFamily="34" charset="0"/>
              <a:cs typeface="Arial" panose="020B0604020202020204" pitchFamily="34" charset="0"/>
            </a:endParaRPr>
          </a:p>
        </p:txBody>
      </p:sp>
      <p:sp>
        <p:nvSpPr>
          <p:cNvPr id="24" name="PoljeZBesedilom 23"/>
          <p:cNvSpPr txBox="1"/>
          <p:nvPr/>
        </p:nvSpPr>
        <p:spPr>
          <a:xfrm>
            <a:off x="6531428" y="4054712"/>
            <a:ext cx="54000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Povečanje površin</a:t>
            </a:r>
            <a:endParaRPr lang="sl-SI" sz="2200" b="1" dirty="0">
              <a:latin typeface="Arial" panose="020B0604020202020204" pitchFamily="34" charset="0"/>
              <a:cs typeface="Arial" panose="020B0604020202020204" pitchFamily="34" charset="0"/>
            </a:endParaRPr>
          </a:p>
        </p:txBody>
      </p:sp>
      <p:sp>
        <p:nvSpPr>
          <p:cNvPr id="25" name="Pravokotnik 24"/>
          <p:cNvSpPr/>
          <p:nvPr/>
        </p:nvSpPr>
        <p:spPr>
          <a:xfrm>
            <a:off x="6531428" y="4485598"/>
            <a:ext cx="5375553" cy="2160000"/>
          </a:xfrm>
          <a:prstGeom prst="rect">
            <a:avLst/>
          </a:prstGeom>
          <a:ln>
            <a:solidFill>
              <a:schemeClr val="tx1"/>
            </a:solidFill>
          </a:ln>
        </p:spPr>
        <p:txBody>
          <a:bodyPr wrap="square">
            <a:spAutoFit/>
          </a:bodyPr>
          <a:lstStyle/>
          <a:p>
            <a:pPr lvl="0"/>
            <a:r>
              <a:rPr lang="sl-SI" sz="2000" dirty="0" smtClean="0">
                <a:latin typeface="Arial" panose="020B0604020202020204" pitchFamily="34" charset="0"/>
                <a:cs typeface="Arial" panose="020B0604020202020204" pitchFamily="34" charset="0"/>
              </a:rPr>
              <a:t>Omejitev pri povečanju površin ni.</a:t>
            </a:r>
          </a:p>
          <a:p>
            <a:pPr lvl="0">
              <a:spcBef>
                <a:spcPts val="1200"/>
              </a:spcBef>
            </a:pPr>
            <a:r>
              <a:rPr lang="sl-SI" sz="2000" dirty="0">
                <a:latin typeface="Arial" panose="020B0604020202020204" pitchFamily="34" charset="0"/>
                <a:cs typeface="Arial" panose="020B0604020202020204" pitchFamily="34" charset="0"/>
              </a:rPr>
              <a:t>Ne glede na obseg povečanja površin se obveznost iz prvega leta petletne obveznosti nadaljuje, upravičenec pa je upravičen do plačila za celoten obseg površin, ki vključuje obstoječe in povečane </a:t>
            </a:r>
            <a:r>
              <a:rPr lang="sl-SI" sz="2000" dirty="0" smtClean="0">
                <a:latin typeface="Arial" panose="020B0604020202020204" pitchFamily="34" charset="0"/>
                <a:cs typeface="Arial" panose="020B0604020202020204" pitchFamily="34" charset="0"/>
              </a:rPr>
              <a:t>površine.</a:t>
            </a:r>
            <a:endParaRPr lang="sl-SI" sz="2000" dirty="0">
              <a:latin typeface="Arial" panose="020B0604020202020204" pitchFamily="34" charset="0"/>
              <a:cs typeface="Arial" panose="020B0604020202020204" pitchFamily="34" charset="0"/>
            </a:endParaRPr>
          </a:p>
        </p:txBody>
      </p:sp>
      <p:sp>
        <p:nvSpPr>
          <p:cNvPr id="27" name="PoljeZBesedilom 26"/>
          <p:cNvSpPr txBox="1"/>
          <p:nvPr/>
        </p:nvSpPr>
        <p:spPr>
          <a:xfrm>
            <a:off x="342397" y="4872092"/>
            <a:ext cx="58680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Zmanjšanje površin</a:t>
            </a:r>
            <a:endParaRPr lang="sl-SI" sz="2200" b="1" dirty="0">
              <a:latin typeface="Arial" panose="020B0604020202020204" pitchFamily="34" charset="0"/>
              <a:cs typeface="Arial" panose="020B0604020202020204" pitchFamily="34" charset="0"/>
            </a:endParaRPr>
          </a:p>
        </p:txBody>
      </p:sp>
      <p:sp>
        <p:nvSpPr>
          <p:cNvPr id="28" name="Pravokotnik 27"/>
          <p:cNvSpPr/>
          <p:nvPr/>
        </p:nvSpPr>
        <p:spPr>
          <a:xfrm>
            <a:off x="342396" y="5304797"/>
            <a:ext cx="5856521" cy="1323439"/>
          </a:xfrm>
          <a:prstGeom prst="rect">
            <a:avLst/>
          </a:prstGeom>
          <a:ln>
            <a:solidFill>
              <a:schemeClr val="tx1"/>
            </a:solidFill>
          </a:ln>
        </p:spPr>
        <p:txBody>
          <a:bodyPr wrap="square">
            <a:spAutoFit/>
          </a:bodyPr>
          <a:lstStyle/>
          <a:p>
            <a:pPr lvl="0"/>
            <a:r>
              <a:rPr lang="sl-SI" sz="2000" dirty="0">
                <a:latin typeface="Arial" panose="020B0604020202020204" pitchFamily="34" charset="0"/>
                <a:cs typeface="Arial" panose="020B0604020202020204" pitchFamily="34" charset="0"/>
              </a:rPr>
              <a:t>V obdobju trajanja obveznosti </a:t>
            </a:r>
            <a:r>
              <a:rPr lang="sl-SI" sz="2000" dirty="0" smtClean="0">
                <a:latin typeface="Arial" panose="020B0604020202020204" pitchFamily="34" charset="0"/>
                <a:cs typeface="Arial" panose="020B0604020202020204" pitchFamily="34" charset="0"/>
              </a:rPr>
              <a:t>se </a:t>
            </a:r>
            <a:r>
              <a:rPr lang="sl-SI" sz="2000" dirty="0">
                <a:latin typeface="Arial" panose="020B0604020202020204" pitchFamily="34" charset="0"/>
                <a:cs typeface="Arial" panose="020B0604020202020204" pitchFamily="34" charset="0"/>
              </a:rPr>
              <a:t>obseg površin lahko zmanjša za največ 10 % glede na vstopno površino, razen v primeru višje sile ali izjemnih </a:t>
            </a:r>
            <a:r>
              <a:rPr lang="sl-SI" sz="2000" dirty="0" smtClean="0">
                <a:latin typeface="Arial" panose="020B0604020202020204" pitchFamily="34" charset="0"/>
                <a:cs typeface="Arial" panose="020B0604020202020204" pitchFamily="34" charset="0"/>
              </a:rPr>
              <a:t>okoliščin. </a:t>
            </a:r>
            <a:endParaRPr lang="sl-SI"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7174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p:cNvSpPr/>
          <p:nvPr/>
        </p:nvSpPr>
        <p:spPr>
          <a:xfrm>
            <a:off x="306780" y="4118472"/>
            <a:ext cx="5292000" cy="2554545"/>
          </a:xfrm>
          <a:prstGeom prst="rect">
            <a:avLst/>
          </a:prstGeom>
          <a:ln>
            <a:solidFill>
              <a:schemeClr val="tx1"/>
            </a:solidFill>
          </a:ln>
        </p:spPr>
        <p:txBody>
          <a:bodyPr wrap="square">
            <a:spAutoFit/>
          </a:bodyPr>
          <a:lstStyle/>
          <a:p>
            <a:pPr marL="342900" indent="-342900">
              <a:spcAft>
                <a:spcPts val="12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Intervencija BVR se lahko kombinira z drugimi intervencijami SN 2023–2027.</a:t>
            </a:r>
          </a:p>
          <a:p>
            <a:pPr marL="342900" indent="-342900">
              <a:spcAft>
                <a:spcPts val="12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Pri kombinacijah je treba zagotoviti, da ne prihaja do podvajanja plačil = da bi se ista zahteva plačala iz naslova več intervencij.</a:t>
            </a:r>
          </a:p>
          <a:p>
            <a:pPr marL="342900" indent="-342900">
              <a:spcAft>
                <a:spcPts val="1200"/>
              </a:spcAft>
              <a:buFont typeface="Arial" panose="020B0604020202020204" pitchFamily="34" charset="0"/>
              <a:buChar char="•"/>
            </a:pPr>
            <a:r>
              <a:rPr lang="sl-SI" sz="2000" dirty="0" smtClean="0">
                <a:latin typeface="Arial" panose="020B0604020202020204" pitchFamily="34" charset="0"/>
                <a:cs typeface="Arial" panose="020B0604020202020204" pitchFamily="34" charset="0"/>
              </a:rPr>
              <a:t>Možnost kombinacije intervencije BVR z intervencijo PGS se bo ponovno preverila.</a:t>
            </a:r>
            <a:endParaRPr lang="sl-SI" sz="2000" dirty="0">
              <a:latin typeface="Arial" panose="020B0604020202020204" pitchFamily="34" charset="0"/>
              <a:cs typeface="Arial" panose="020B0604020202020204" pitchFamily="34" charset="0"/>
            </a:endParaRPr>
          </a:p>
        </p:txBody>
      </p:sp>
      <p:sp>
        <p:nvSpPr>
          <p:cNvPr id="19" name="PoljeZBesedilom 18"/>
          <p:cNvSpPr txBox="1"/>
          <p:nvPr/>
        </p:nvSpPr>
        <p:spPr>
          <a:xfrm>
            <a:off x="306779" y="3683430"/>
            <a:ext cx="52992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Kombinacije</a:t>
            </a:r>
            <a:endParaRPr lang="sl-SI" sz="2200" b="1" dirty="0">
              <a:latin typeface="Arial" panose="020B0604020202020204" pitchFamily="34" charset="0"/>
              <a:cs typeface="Arial" panose="020B0604020202020204" pitchFamily="34" charset="0"/>
            </a:endParaRPr>
          </a:p>
        </p:txBody>
      </p:sp>
      <p:sp>
        <p:nvSpPr>
          <p:cNvPr id="11" name="PoljeZBesedilom 10"/>
          <p:cNvSpPr txBox="1"/>
          <p:nvPr/>
        </p:nvSpPr>
        <p:spPr>
          <a:xfrm>
            <a:off x="306779" y="277384"/>
            <a:ext cx="5292000" cy="430887"/>
          </a:xfrm>
          <a:prstGeom prst="rect">
            <a:avLst/>
          </a:prstGeom>
          <a:solidFill>
            <a:srgbClr val="F7E457"/>
          </a:solidFill>
        </p:spPr>
        <p:txBody>
          <a:bodyPr wrap="square" rtlCol="0">
            <a:spAutoFit/>
          </a:bodyPr>
          <a:lstStyle/>
          <a:p>
            <a:r>
              <a:rPr lang="sl-SI" sz="2200" b="1" dirty="0" smtClean="0">
                <a:latin typeface="Arial" panose="020B0604020202020204" pitchFamily="34" charset="0"/>
                <a:cs typeface="Arial" panose="020B0604020202020204" pitchFamily="34" charset="0"/>
              </a:rPr>
              <a:t>Obseg površin</a:t>
            </a:r>
            <a:endParaRPr lang="sl-SI" sz="2200" b="1" dirty="0">
              <a:latin typeface="Arial" panose="020B0604020202020204" pitchFamily="34" charset="0"/>
              <a:cs typeface="Arial" panose="020B0604020202020204" pitchFamily="34" charset="0"/>
            </a:endParaRPr>
          </a:p>
        </p:txBody>
      </p:sp>
      <p:sp>
        <p:nvSpPr>
          <p:cNvPr id="12" name="Pravokotnik 11"/>
          <p:cNvSpPr/>
          <p:nvPr/>
        </p:nvSpPr>
        <p:spPr>
          <a:xfrm>
            <a:off x="306779" y="708271"/>
            <a:ext cx="5274624" cy="1323439"/>
          </a:xfrm>
          <a:prstGeom prst="rect">
            <a:avLst/>
          </a:prstGeom>
          <a:ln>
            <a:solidFill>
              <a:schemeClr val="tx1"/>
            </a:solidFill>
          </a:ln>
        </p:spPr>
        <p:txBody>
          <a:bodyPr wrap="square">
            <a:spAutoFit/>
          </a:bodyPr>
          <a:lstStyle/>
          <a:p>
            <a:pPr marL="342900" indent="-342900">
              <a:buFont typeface="Arial" panose="020B0604020202020204" pitchFamily="34" charset="0"/>
              <a:buChar char="•"/>
            </a:pPr>
            <a:r>
              <a:rPr lang="sl-SI" sz="2000" dirty="0" smtClean="0">
                <a:latin typeface="Arial" panose="020B0604020202020204" pitchFamily="34" charset="0"/>
                <a:cs typeface="Arial" panose="020B0604020202020204" pitchFamily="34" charset="0"/>
              </a:rPr>
              <a:t>Pri izvajanju intervencije BVR se spremlja obseg izvajanja na ravni intervencije, ne pa posamezne vrste rabe, na kateri se ta intervencija lahko izvaja.</a:t>
            </a:r>
            <a:endParaRPr lang="sl-SI" sz="2000" dirty="0">
              <a:latin typeface="Arial" panose="020B0604020202020204" pitchFamily="34" charset="0"/>
              <a:cs typeface="Arial" panose="020B0604020202020204" pitchFamily="34" charset="0"/>
            </a:endParaRPr>
          </a:p>
        </p:txBody>
      </p:sp>
      <p:sp>
        <p:nvSpPr>
          <p:cNvPr id="13" name="Pravokotnik 12"/>
          <p:cNvSpPr/>
          <p:nvPr/>
        </p:nvSpPr>
        <p:spPr>
          <a:xfrm>
            <a:off x="5913912" y="277384"/>
            <a:ext cx="6020789" cy="6401753"/>
          </a:xfrm>
          <a:prstGeom prst="rect">
            <a:avLst/>
          </a:prstGeom>
          <a:solidFill>
            <a:srgbClr val="84BD27"/>
          </a:solidFill>
          <a:ln>
            <a:solidFill>
              <a:schemeClr val="tx1"/>
            </a:solidFill>
          </a:ln>
        </p:spPr>
        <p:txBody>
          <a:bodyPr wrap="square">
            <a:spAutoFit/>
          </a:bodyPr>
          <a:lstStyle/>
          <a:p>
            <a:pPr>
              <a:spcAft>
                <a:spcPts val="1200"/>
              </a:spcAft>
            </a:pPr>
            <a:r>
              <a:rPr lang="sl-SI" sz="1900" b="1" dirty="0" smtClean="0">
                <a:latin typeface="Arial" panose="020B0604020202020204" pitchFamily="34" charset="0"/>
                <a:cs typeface="Arial" panose="020B0604020202020204" pitchFamily="34" charset="0"/>
              </a:rPr>
              <a:t>PRIMER:</a:t>
            </a:r>
            <a:r>
              <a:rPr lang="sl-SI" sz="1900" dirty="0" smtClean="0">
                <a:latin typeface="Arial" panose="020B0604020202020204" pitchFamily="34" charset="0"/>
                <a:cs typeface="Arial" panose="020B0604020202020204" pitchFamily="34" charset="0"/>
              </a:rPr>
              <a:t> Nosilec KMG ima 3 ha njivskih površin, 0,5 ha ekstenzivnega sadovnjaka, 1 ha trajnega travinja, 0,6 ha intenzivnega sadovnjaka, 0,3 ha vinograda in rastlinjak na 0,2 ha površin. V letu 2023 se ključi v intervencijo BVR z 2 ha površin. To pomeni, da je njegova vstopna površina 2 ha, ta obseg površine mora zagotavljati ves čas trajanja obveznosti (= 5 let). Lahko ga zmanjša za največ 10 %, poveča pa ga lahko kolikor želi.</a:t>
            </a:r>
          </a:p>
          <a:p>
            <a:pPr>
              <a:spcAft>
                <a:spcPts val="1200"/>
              </a:spcAft>
            </a:pPr>
            <a:r>
              <a:rPr lang="sl-SI" sz="1900" dirty="0" smtClean="0">
                <a:latin typeface="Arial" panose="020B0604020202020204" pitchFamily="34" charset="0"/>
                <a:cs typeface="Arial" panose="020B0604020202020204" pitchFamily="34" charset="0"/>
              </a:rPr>
              <a:t>Površine v obsegu 2 ha vključujejo 0,8 ha površin s poljščinami, 0,2 ha z zelenjadnicami, 0,1 ha površin pod rastlinjakom, 0,4 ha intenzivnega sadovnjaka, 0,3 ha vinograda in 0,2 ha ekstenzivnega sadovnjaka.</a:t>
            </a:r>
          </a:p>
          <a:p>
            <a:pPr>
              <a:spcAft>
                <a:spcPts val="1200"/>
              </a:spcAft>
            </a:pPr>
            <a:r>
              <a:rPr lang="sl-SI" sz="1900" dirty="0" smtClean="0">
                <a:latin typeface="Arial" panose="020B0604020202020204" pitchFamily="34" charset="0"/>
                <a:cs typeface="Arial" panose="020B0604020202020204" pitchFamily="34" charset="0"/>
              </a:rPr>
              <a:t>V letu 2024 nadaljuje z izvajanjem intervencije BVR z 2 ha, vendar z 1,5 ha poljščin, 0,3 ha zelenjadnic in 0,2  ha vinograda.</a:t>
            </a:r>
          </a:p>
          <a:p>
            <a:pPr>
              <a:spcAft>
                <a:spcPts val="1200"/>
              </a:spcAft>
            </a:pPr>
            <a:r>
              <a:rPr lang="sl-SI" sz="1900" dirty="0" smtClean="0">
                <a:latin typeface="Arial" panose="020B0604020202020204" pitchFamily="34" charset="0"/>
                <a:cs typeface="Arial" panose="020B0604020202020204" pitchFamily="34" charset="0"/>
              </a:rPr>
              <a:t>Ker je tudi v 2. letu trajanja obveznosti v intervencijo BVR vključen z 2 ha, ni v kršitvi ne glede na to, da so te površine v različnem obsegu na različnih vrstah rabe v primerjavi s predhodnim letom (= leto 2023).</a:t>
            </a:r>
            <a:endParaRPr lang="sl-SI" sz="1900" dirty="0">
              <a:latin typeface="Arial" panose="020B0604020202020204" pitchFamily="34" charset="0"/>
              <a:cs typeface="Arial" panose="020B0604020202020204" pitchFamily="34" charset="0"/>
            </a:endParaRPr>
          </a:p>
        </p:txBody>
      </p:sp>
      <p:pic>
        <p:nvPicPr>
          <p:cNvPr id="2" name="Slik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79" y="2143671"/>
            <a:ext cx="2718054" cy="1483995"/>
          </a:xfrm>
          <a:prstGeom prst="rect">
            <a:avLst/>
          </a:prstGeom>
        </p:spPr>
      </p:pic>
      <p:pic>
        <p:nvPicPr>
          <p:cNvPr id="3" name="Slika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4967" y="2143671"/>
            <a:ext cx="2102930" cy="1502093"/>
          </a:xfrm>
          <a:prstGeom prst="rect">
            <a:avLst/>
          </a:prstGeom>
        </p:spPr>
      </p:pic>
      <p:sp>
        <p:nvSpPr>
          <p:cNvPr id="4" name="PoljeZBesedilom 3"/>
          <p:cNvSpPr txBox="1"/>
          <p:nvPr/>
        </p:nvSpPr>
        <p:spPr>
          <a:xfrm>
            <a:off x="3321982" y="3408874"/>
            <a:ext cx="1952564" cy="230832"/>
          </a:xfrm>
          <a:prstGeom prst="rect">
            <a:avLst/>
          </a:prstGeom>
          <a:noFill/>
        </p:spPr>
        <p:txBody>
          <a:bodyPr wrap="square" rtlCol="0">
            <a:spAutoFit/>
          </a:bodyPr>
          <a:lstStyle/>
          <a:p>
            <a:r>
              <a:rPr lang="sl-SI" sz="900" dirty="0">
                <a:solidFill>
                  <a:schemeClr val="bg1"/>
                </a:solidFill>
                <a:latin typeface="Arial" panose="020B0604020202020204" pitchFamily="34" charset="0"/>
                <a:cs typeface="Arial" panose="020B0604020202020204" pitchFamily="34" charset="0"/>
              </a:rPr>
              <a:t>https://</a:t>
            </a:r>
            <a:r>
              <a:rPr lang="sl-SI" sz="800" dirty="0">
                <a:solidFill>
                  <a:schemeClr val="bg1"/>
                </a:solidFill>
                <a:latin typeface="Arial" panose="020B0604020202020204" pitchFamily="34" charset="0"/>
                <a:cs typeface="Arial" panose="020B0604020202020204" pitchFamily="34" charset="0"/>
              </a:rPr>
              <a:t>www.agriseta.co.za</a:t>
            </a:r>
            <a:r>
              <a:rPr lang="sl-SI" sz="900" dirty="0">
                <a:solidFill>
                  <a:schemeClr val="bg1"/>
                </a:solidFill>
                <a:latin typeface="Arial" panose="020B0604020202020204" pitchFamily="34" charset="0"/>
                <a:cs typeface="Arial" panose="020B0604020202020204" pitchFamily="34" charset="0"/>
              </a:rPr>
              <a:t>/</a:t>
            </a:r>
          </a:p>
        </p:txBody>
      </p:sp>
      <p:sp>
        <p:nvSpPr>
          <p:cNvPr id="5" name="Pravokotnik 4"/>
          <p:cNvSpPr/>
          <p:nvPr/>
        </p:nvSpPr>
        <p:spPr>
          <a:xfrm>
            <a:off x="422779" y="2139136"/>
            <a:ext cx="1837362" cy="215444"/>
          </a:xfrm>
          <a:prstGeom prst="rect">
            <a:avLst/>
          </a:prstGeom>
        </p:spPr>
        <p:txBody>
          <a:bodyPr wrap="none">
            <a:spAutoFit/>
          </a:bodyPr>
          <a:lstStyle/>
          <a:p>
            <a:r>
              <a:rPr lang="sl-SI" sz="800" dirty="0">
                <a:solidFill>
                  <a:schemeClr val="bg1"/>
                </a:solidFill>
                <a:latin typeface="Arial" panose="020B0604020202020204" pitchFamily="34" charset="0"/>
                <a:cs typeface="Arial" panose="020B0604020202020204" pitchFamily="34" charset="0"/>
              </a:rPr>
              <a:t>https://blueberriesconsulting.com/en</a:t>
            </a:r>
          </a:p>
        </p:txBody>
      </p:sp>
    </p:spTree>
    <p:extLst>
      <p:ext uri="{BB962C8B-B14F-4D97-AF65-F5344CB8AC3E}">
        <p14:creationId xmlns:p14="http://schemas.microsoft.com/office/powerpoint/2010/main" val="32977841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vzeti načrt">
  <a:themeElements>
    <a:clrScheme name="Privzeti nač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ivzeti načrt">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99CC00"/>
            </a:gs>
            <a:gs pos="90000">
              <a:schemeClr val="bg1"/>
            </a:gs>
            <a:gs pos="100000">
              <a:schemeClr val="bg1"/>
            </a:gs>
          </a:gsLst>
          <a:lin ang="5400000" scaled="0"/>
        </a:gradFill>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Privzeti nač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ivzeti nač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ivzeti nač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ivzeti nač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ivzeti nač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ivzeti nač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ivzeti nač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ivzeti nač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ivzeti nač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ivzeti nač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ivzeti nač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ivzeti nač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F225396475418A4B8D8FB4A494E5A7CA" ma:contentTypeVersion="1" ma:contentTypeDescription="Ustvari nov dokument." ma:contentTypeScope="" ma:versionID="740d13182d870ac1b231001472d0ea55">
  <xsd:schema xmlns:xsd="http://www.w3.org/2001/XMLSchema" xmlns:xs="http://www.w3.org/2001/XMLSchema" xmlns:p="http://schemas.microsoft.com/office/2006/metadata/properties" xmlns:ns1="http://schemas.microsoft.com/sharepoint/v3" targetNamespace="http://schemas.microsoft.com/office/2006/metadata/properties" ma:root="true" ma:fieldsID="479823c2837ba2e0561586e40a1e9a5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Razporejanje začetnega datuma" ma:description="»Načrtovanje začetnega datuma« je stolpec mesta, ki ga je ustvarila funkcija objavljanja. Uporablja se za določanje datuma in ure, ko se ta stran prvič prikaže obiskovalcem strani." ma:internalName="PublishingStartDate">
      <xsd:simpleType>
        <xsd:restriction base="dms:Unknown"/>
      </xsd:simpleType>
    </xsd:element>
    <xsd:element name="PublishingExpirationDate" ma:index="9" nillable="true" ma:displayName="Razporejanje končnega datuma" ma:description="»Načrtovanje končnega datuma« je stolpec mesta, ki ga je ustvarila funkcija objavljanja. Uporablja se za določanje datuma in ure, ko se ta stran ne prikaže več obiskovalcem mesta."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329092-D32C-4529-BF37-C5AEB5C96E26}">
  <ds:schemaRefs>
    <ds:schemaRef ds:uri="http://purl.org/dc/elements/1.1/"/>
    <ds:schemaRef ds:uri="http://schemas.microsoft.com/office/2006/metadata/properties"/>
    <ds:schemaRef ds:uri="http://schemas.microsoft.com/office/2006/documentManagement/type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5AC2599-9043-46FD-8151-162D80ECEA68}">
  <ds:schemaRefs>
    <ds:schemaRef ds:uri="http://schemas.microsoft.com/sharepoint/v3/contenttype/forms"/>
  </ds:schemaRefs>
</ds:datastoreItem>
</file>

<file path=customXml/itemProps3.xml><?xml version="1.0" encoding="utf-8"?>
<ds:datastoreItem xmlns:ds="http://schemas.openxmlformats.org/officeDocument/2006/customXml" ds:itemID="{84D1E209-E24C-47A2-B933-BD7187E70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22808</TotalTime>
  <Words>2872</Words>
  <Application>Microsoft Office PowerPoint</Application>
  <PresentationFormat>Širokozaslonsko</PresentationFormat>
  <Paragraphs>332</Paragraphs>
  <Slides>32</Slides>
  <Notes>11</Notes>
  <HiddenSlides>0</HiddenSlides>
  <MMClips>0</MMClips>
  <ScaleCrop>false</ScaleCrop>
  <HeadingPairs>
    <vt:vector size="6" baseType="variant">
      <vt:variant>
        <vt:lpstr>Uporabljene pisave</vt:lpstr>
      </vt:variant>
      <vt:variant>
        <vt:i4>7</vt:i4>
      </vt:variant>
      <vt:variant>
        <vt:lpstr>Tema</vt:lpstr>
      </vt:variant>
      <vt:variant>
        <vt:i4>2</vt:i4>
      </vt:variant>
      <vt:variant>
        <vt:lpstr>Naslovi diapozitivov</vt:lpstr>
      </vt:variant>
      <vt:variant>
        <vt:i4>32</vt:i4>
      </vt:variant>
    </vt:vector>
  </HeadingPairs>
  <TitlesOfParts>
    <vt:vector size="41" baseType="lpstr">
      <vt:lpstr>Arial</vt:lpstr>
      <vt:lpstr>Calibri</vt:lpstr>
      <vt:lpstr>Calibri Light</vt:lpstr>
      <vt:lpstr>Comic Sans MS</vt:lpstr>
      <vt:lpstr>Republika</vt:lpstr>
      <vt:lpstr>Times New Roman</vt:lpstr>
      <vt:lpstr>Wingdings</vt:lpstr>
      <vt:lpstr>Officeova tema</vt:lpstr>
      <vt:lpstr>Privzeti načrt</vt:lpstr>
      <vt:lpstr>BIOTIČNO VARSTVO RASTLIN</vt:lpstr>
      <vt:lpstr>Pravna podlaga</vt:lpstr>
      <vt:lpstr>Uredba KOPOP</vt:lpstr>
      <vt:lpstr>Intervencija Biotično varstvo rastlin (BVR)</vt:lpstr>
      <vt:lpstr>Intervencija BVR</vt:lpstr>
      <vt:lpstr>Namen intervencije BVR</vt:lpstr>
      <vt:lpstr>PowerPointova predstavitev</vt:lpstr>
      <vt:lpstr>PowerPointova predstavitev</vt:lpstr>
      <vt:lpstr>PowerPointova predstavitev</vt:lpstr>
      <vt:lpstr>Intervencija BVR</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Nina Tomec</dc:creator>
  <cp:lastModifiedBy>MKGP</cp:lastModifiedBy>
  <cp:revision>1977</cp:revision>
  <cp:lastPrinted>2024-01-29T06:46:49Z</cp:lastPrinted>
  <dcterms:created xsi:type="dcterms:W3CDTF">2021-06-28T11:01:48Z</dcterms:created>
  <dcterms:modified xsi:type="dcterms:W3CDTF">2024-02-12T10:49:06Z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0x010100F225396475418A4B8D8FB4A494E5A7CA</vt:lpwstr>
  </property>
</Properties>
</file>