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0" r:id="rId1"/>
  </p:sldMasterIdLst>
  <p:notesMasterIdLst>
    <p:notesMasterId r:id="rId20"/>
  </p:notesMasterIdLst>
  <p:handoutMasterIdLst>
    <p:handoutMasterId r:id="rId21"/>
  </p:handoutMasterIdLst>
  <p:sldIdLst>
    <p:sldId id="256" r:id="rId2"/>
    <p:sldId id="887" r:id="rId3"/>
    <p:sldId id="888" r:id="rId4"/>
    <p:sldId id="894" r:id="rId5"/>
    <p:sldId id="895" r:id="rId6"/>
    <p:sldId id="889" r:id="rId7"/>
    <p:sldId id="892" r:id="rId8"/>
    <p:sldId id="890" r:id="rId9"/>
    <p:sldId id="896" r:id="rId10"/>
    <p:sldId id="897" r:id="rId11"/>
    <p:sldId id="898" r:id="rId12"/>
    <p:sldId id="899" r:id="rId13"/>
    <p:sldId id="900" r:id="rId14"/>
    <p:sldId id="901" r:id="rId15"/>
    <p:sldId id="902" r:id="rId16"/>
    <p:sldId id="903" r:id="rId17"/>
    <p:sldId id="904" r:id="rId18"/>
    <p:sldId id="905" r:id="rId19"/>
  </p:sldIdLst>
  <p:sldSz cx="9144000" cy="6858000" type="screen4x3"/>
  <p:notesSz cx="7104063" cy="10234613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epublika" panose="020B0604020202020204" charset="-18"/>
      <p:regular r:id="rId26"/>
      <p:bold r:id="rId27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58">
          <p15:clr>
            <a:srgbClr val="A4A3A4"/>
          </p15:clr>
        </p15:guide>
        <p15:guide id="2" orient="horz" pos="1502">
          <p15:clr>
            <a:srgbClr val="A4A3A4"/>
          </p15:clr>
        </p15:guide>
        <p15:guide id="3" pos="839">
          <p15:clr>
            <a:srgbClr val="A4A3A4"/>
          </p15:clr>
        </p15:guide>
        <p15:guide id="4" pos="4967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47AB82-850D-DF60-A65A-1B4306E12E1F}" name="Eva Miklič" initials="EM" userId="S::Eva.Miklic@gov.si::7c078117-5b59-4479-9885-aac3dc7c811f" providerId="AD"/>
  <p188:author id="{CB0225CA-9DE7-AD6F-7CBC-924462B1D635}" name="Mateja Berce" initials="MB" userId="S::Mateja.Berce@gov.si::7250864f-7553-46d9-86b9-091527becea0" providerId="AD"/>
  <p188:author id="{029A8EDB-8A23-50C3-7A7F-EE10A26A9651}" name="Melita Lebar" initials="ML" userId="S::Melita.Lebar@gov.si::750cced0-8e32-4b8a-8caf-c5a7db90dbd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eja Berce" initials="MB" lastIdx="8" clrIdx="0">
    <p:extLst>
      <p:ext uri="{19B8F6BF-5375-455C-9EA6-DF929625EA0E}">
        <p15:presenceInfo xmlns:p15="http://schemas.microsoft.com/office/powerpoint/2012/main" userId="S-1-5-21-1644480822-3188804195-1950240008-4805" providerId="AD"/>
      </p:ext>
    </p:extLst>
  </p:cmAuthor>
  <p:cmAuthor id="2" name="Katarina Kerč Krulc" initials="KKK" lastIdx="7" clrIdx="1">
    <p:extLst>
      <p:ext uri="{19B8F6BF-5375-455C-9EA6-DF929625EA0E}">
        <p15:presenceInfo xmlns:p15="http://schemas.microsoft.com/office/powerpoint/2012/main" userId="S-1-5-21-1644480822-3188804195-1950240008-37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BF61"/>
    <a:srgbClr val="CCCC00"/>
    <a:srgbClr val="D1F8AA"/>
    <a:srgbClr val="336600"/>
    <a:srgbClr val="C0504D"/>
    <a:srgbClr val="FF99FF"/>
    <a:srgbClr val="CCECFF"/>
    <a:srgbClr val="80800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vetel slog 3 – poudarek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ematski slog 1 – poudarek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9307" autoAdjust="0"/>
  </p:normalViewPr>
  <p:slideViewPr>
    <p:cSldViewPr snapToGrid="0" snapToObjects="1">
      <p:cViewPr varScale="1">
        <p:scale>
          <a:sx n="103" d="100"/>
          <a:sy n="103" d="100"/>
        </p:scale>
        <p:origin x="1872" y="86"/>
      </p:cViewPr>
      <p:guideLst>
        <p:guide orient="horz" pos="458"/>
        <p:guide orient="horz" pos="1502"/>
        <p:guide pos="839"/>
        <p:guide pos="49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3078163" cy="512763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4024315" y="4"/>
            <a:ext cx="3078162" cy="512763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r">
              <a:defRPr sz="1200"/>
            </a:lvl1pPr>
          </a:lstStyle>
          <a:p>
            <a:fld id="{E4675E6F-4248-419D-96DF-880EDFCE5D24}" type="datetimeFigureOut">
              <a:rPr lang="sl-SI" smtClean="0"/>
              <a:t>5. 02. 2024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3" y="9721853"/>
            <a:ext cx="3078163" cy="512763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4024315" y="9721853"/>
            <a:ext cx="3078162" cy="512763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r">
              <a:defRPr sz="1200"/>
            </a:lvl1pPr>
          </a:lstStyle>
          <a:p>
            <a:fld id="{BC4761A3-8353-42DB-9DB9-07778C7546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4927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78427" cy="511731"/>
          </a:xfrm>
          <a:prstGeom prst="rect">
            <a:avLst/>
          </a:prstGeom>
        </p:spPr>
        <p:txBody>
          <a:bodyPr vert="horz" lIns="94770" tIns="47384" rIns="94770" bIns="47384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4023997" y="1"/>
            <a:ext cx="3078427" cy="511731"/>
          </a:xfrm>
          <a:prstGeom prst="rect">
            <a:avLst/>
          </a:prstGeom>
        </p:spPr>
        <p:txBody>
          <a:bodyPr vert="horz" lIns="94770" tIns="47384" rIns="94770" bIns="47384" rtlCol="0"/>
          <a:lstStyle>
            <a:lvl1pPr algn="r">
              <a:defRPr sz="1200"/>
            </a:lvl1pPr>
          </a:lstStyle>
          <a:p>
            <a:fld id="{DD515833-BE13-4540-A2B9-0BD3976FB8FA}" type="datetimeFigureOut">
              <a:rPr lang="sl-SI" smtClean="0"/>
              <a:t>5. 02. 2024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0" tIns="47384" rIns="94770" bIns="47384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710407" y="4861445"/>
            <a:ext cx="5683250" cy="4605576"/>
          </a:xfrm>
          <a:prstGeom prst="rect">
            <a:avLst/>
          </a:prstGeom>
        </p:spPr>
        <p:txBody>
          <a:bodyPr vert="horz" lIns="94770" tIns="47384" rIns="94770" bIns="47384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4" y="9721110"/>
            <a:ext cx="3078427" cy="511731"/>
          </a:xfrm>
          <a:prstGeom prst="rect">
            <a:avLst/>
          </a:prstGeom>
        </p:spPr>
        <p:txBody>
          <a:bodyPr vert="horz" lIns="94770" tIns="47384" rIns="94770" bIns="47384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4023997" y="9721110"/>
            <a:ext cx="3078427" cy="511731"/>
          </a:xfrm>
          <a:prstGeom prst="rect">
            <a:avLst/>
          </a:prstGeom>
        </p:spPr>
        <p:txBody>
          <a:bodyPr vert="horz" lIns="94770" tIns="47384" rIns="94770" bIns="47384" rtlCol="0" anchor="b"/>
          <a:lstStyle>
            <a:lvl1pPr algn="r">
              <a:defRPr sz="1200"/>
            </a:lvl1pPr>
          </a:lstStyle>
          <a:p>
            <a:fld id="{183C4D06-89B5-4500-833E-157CA95E86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6113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32965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68565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920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30441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93714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86432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10266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87747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97122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7120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920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68565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60906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85904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50562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98864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7120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211E5-8726-451A-A5CE-EB67E8C23185}" type="datetimeFigureOut">
              <a:rPr lang="sl-SI"/>
              <a:pPr>
                <a:defRPr/>
              </a:pPr>
              <a:t>5. 02. 2024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9279-8659-4B39-A8FE-A86C96E1D1A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995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440000"/>
            <a:ext cx="7139407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2880000"/>
            <a:ext cx="7139407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A25B-5538-4D4B-AE03-ACEFA56FF048}" type="datetimeFigureOut">
              <a:rPr lang="sl-SI"/>
              <a:pPr>
                <a:defRPr/>
              </a:pPr>
              <a:t>5. 02. 2024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8A29-1AE7-4502-BCEA-2565E4745237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3214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71425" y="3240088"/>
            <a:ext cx="7201025" cy="2627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9A889-2586-4EE7-B0BA-D8DA96782A87}" type="datetimeFigureOut">
              <a:rPr lang="sl-SI"/>
              <a:pPr>
                <a:defRPr/>
              </a:pPr>
              <a:t>5. 02. 2024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46B15-F488-45FF-951E-93F503C7C7D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964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0" y="3240000"/>
            <a:ext cx="7200000" cy="262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427D-2123-4B4E-8DEB-74BB3F2EAED4}" type="datetimeFigureOut">
              <a:rPr lang="sl-SI"/>
              <a:pPr>
                <a:defRPr/>
              </a:pPr>
              <a:t>5. 02. 2024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8846B-3573-4567-A8B0-CE9C576D44C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310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48225" y="3240088"/>
            <a:ext cx="3312000" cy="2627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B2FF-3039-435A-ADA5-5AD28FBB3CF3}" type="datetimeFigureOut">
              <a:rPr lang="sl-SI"/>
              <a:pPr>
                <a:defRPr/>
              </a:pPr>
              <a:t>5. 02. 2024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C97A-A94F-4F4A-8786-1F5EF483E93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058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000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BEA93-DDD3-446A-A80F-5BAE65EB7BBD}" type="datetimeFigureOut">
              <a:rPr lang="sl-SI"/>
              <a:pPr>
                <a:defRPr/>
              </a:pPr>
              <a:t>5. 02. 2024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986A-8F05-4402-BFD0-02909D5FF1F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841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0FDB7-B0CF-49EB-92EF-34D9DAC22586}" type="datetimeFigureOut">
              <a:rPr lang="sl-SI"/>
              <a:pPr>
                <a:defRPr/>
              </a:pPr>
              <a:t>5. 02. 2024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6A3A3-2CF1-42F0-AE93-0F69699F966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434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9B05-F3FD-42F4-8109-223520CDE1E6}" type="datetimeFigureOut">
              <a:rPr lang="sl-SI"/>
              <a:pPr>
                <a:defRPr/>
              </a:pPr>
              <a:t>5. 02. 2024</a:t>
            </a:fld>
            <a:endParaRPr lang="sl-SI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0FA50-EA4F-4C3A-9CD5-4D5722C91075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6902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000" y="1548000"/>
            <a:ext cx="720000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" y="6356350"/>
            <a:ext cx="1495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EED5D-2909-4A51-AC8B-8583A1C1EB96}" type="datetimeFigureOut">
              <a:rPr lang="en-US"/>
              <a:pPr>
                <a:defRPr/>
              </a:pPr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319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3D5B-4D1E-496F-9790-9711DAD93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0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547813"/>
            <a:ext cx="7200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3240088"/>
            <a:ext cx="72009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550" y="6356350"/>
            <a:ext cx="1582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816A48-13FA-4D39-BF49-8F7DF9E12A29}" type="datetimeFigureOut">
              <a:rPr lang="sl-SI"/>
              <a:pPr>
                <a:defRPr/>
              </a:pPr>
              <a:t>5. 02. 2024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0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22F00A-347C-4764-94AD-F4D42E8A0FE2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  <p:pic>
        <p:nvPicPr>
          <p:cNvPr id="2055" name="Picture 9" descr="grb moder za 10 pt.wm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/>
          <p:nvPr userDrawn="1"/>
        </p:nvSpPr>
        <p:spPr>
          <a:xfrm>
            <a:off x="962023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</a:p>
        </p:txBody>
      </p:sp>
      <p:pic>
        <p:nvPicPr>
          <p:cNvPr id="2057" name="Slika 10" descr="arsktrp.pn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2" r:id="rId3"/>
    <p:sldLayoutId id="2147483673" r:id="rId4"/>
    <p:sldLayoutId id="2147483677" r:id="rId5"/>
    <p:sldLayoutId id="2147483678" r:id="rId6"/>
    <p:sldLayoutId id="2147483679" r:id="rId7"/>
    <p:sldLayoutId id="2147483674" r:id="rId8"/>
    <p:sldLayoutId id="2147483680" r:id="rId9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na prostem, trava, narava, nebo&#10;&#10;Opis je samodejno ustvarjen">
            <a:extLst>
              <a:ext uri="{FF2B5EF4-FFF2-40B4-BE49-F238E27FC236}">
                <a16:creationId xmlns:a16="http://schemas.microsoft.com/office/drawing/2014/main" id="{E98A1121-3E8F-1571-A64A-3A2870193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ctrTitle"/>
          </p:nvPr>
        </p:nvSpPr>
        <p:spPr bwMode="auto">
          <a:xfrm>
            <a:off x="971550" y="1547813"/>
            <a:ext cx="7200900" cy="1490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sl-SI" dirty="0">
                <a:latin typeface="Republika" pitchFamily="2" charset="-18"/>
                <a:cs typeface="Arial" charset="0"/>
              </a:rPr>
              <a:t> </a:t>
            </a:r>
            <a:endParaRPr lang="en-US" dirty="0">
              <a:latin typeface="Republika" pitchFamily="2" charset="-18"/>
              <a:cs typeface="Arial" charset="0"/>
            </a:endParaRP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685800" y="60483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>
                <a:latin typeface="Republika" pitchFamily="2" charset="-18"/>
                <a:ea typeface="Republika" pitchFamily="2" charset="-18"/>
                <a:cs typeface="Republika" pitchFamily="2" charset="-18"/>
              </a:rPr>
              <a:t></a:t>
            </a:r>
          </a:p>
        </p:txBody>
      </p:sp>
      <p:sp>
        <p:nvSpPr>
          <p:cNvPr id="2" name="Pravokotnik 1"/>
          <p:cNvSpPr/>
          <p:nvPr/>
        </p:nvSpPr>
        <p:spPr>
          <a:xfrm>
            <a:off x="-110655" y="4334634"/>
            <a:ext cx="9026434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itchFamily="2" charset="-18"/>
              </a:rPr>
              <a:t>Ugotovitve službe za kontrolo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itchFamily="2" charset="-18"/>
              </a:rPr>
              <a:t>(pregledi na kraju samem 2023)</a:t>
            </a:r>
            <a:endParaRPr lang="sl-SI" sz="3200" dirty="0">
              <a:latin typeface="Republika" pitchFamily="2" charset="-18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5405501" y="6162224"/>
            <a:ext cx="351027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sl-SI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itchFamily="2" charset="-18"/>
              </a:rPr>
              <a:t>mag . Katarina KERČ</a:t>
            </a:r>
          </a:p>
          <a:p>
            <a:pPr algn="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sl-SI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itchFamily="2" charset="-18"/>
              </a:rPr>
              <a:t>Služba za kontrolo 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45ECA8F9-481C-E755-C200-D6C942B0737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856271" y="4612352"/>
            <a:ext cx="2755448" cy="1830726"/>
          </a:xfrm>
        </p:spPr>
      </p:pic>
      <p:sp>
        <p:nvSpPr>
          <p:cNvPr id="3" name="Title 19">
            <a:extLst>
              <a:ext uri="{FF2B5EF4-FFF2-40B4-BE49-F238E27FC236}">
                <a16:creationId xmlns:a16="http://schemas.microsoft.com/office/drawing/2014/main" id="{CC694860-1443-3240-6BA8-581D92CF44D0}"/>
              </a:ext>
            </a:extLst>
          </p:cNvPr>
          <p:cNvSpPr txBox="1">
            <a:spLocks/>
          </p:cNvSpPr>
          <p:nvPr/>
        </p:nvSpPr>
        <p:spPr bwMode="auto">
          <a:xfrm flipH="1">
            <a:off x="5052883" y="632973"/>
            <a:ext cx="38643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UGOTOVITVE PREGLEDOV</a:t>
            </a:r>
            <a:br>
              <a:rPr lang="sl-SI" sz="1800" dirty="0">
                <a:solidFill>
                  <a:srgbClr val="00B050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 INTERVENCIJE VEZANE NA POVRŠINO</a:t>
            </a:r>
            <a:endParaRPr lang="sl-SI" sz="1800" b="1" dirty="0">
              <a:solidFill>
                <a:srgbClr val="00B050"/>
              </a:solidFill>
              <a:latin typeface="Republika" pitchFamily="2" charset="-18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29E4345-5DE4-F6AA-CED1-8F0EDC42E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84" y="4654546"/>
            <a:ext cx="2641363" cy="17885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4936B37-0463-5283-8D16-C96D83122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693" y="1551661"/>
            <a:ext cx="3251575" cy="243465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2ACF016-D934-722B-87E2-78D35A239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81" y="1551661"/>
            <a:ext cx="3367638" cy="243465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E7C92A8-4551-4F33-C86B-EC77C1A4F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181" y="3142034"/>
            <a:ext cx="3147464" cy="230302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06B4AEA-B29E-EE68-B4AB-F44EFC49A1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7922" y="5445056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322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424184"/>
            <a:ext cx="8425505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PREVERJANJE NEMONITORABILNIH ELEMENTOV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- Vodenje evidenc o delovnih opravilih, evidenc o uporabi FFS, </a:t>
            </a:r>
            <a:br>
              <a:rPr lang="sl-SI" sz="1800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   evidenc o gnojenju (SOPO, KOPOP, EK, BVR);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Hramba računov/deklaracij (gnojila, FFS, semena);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Prisotnost cvetočih pasov, neposejanih zaplat (BIORAZTN, POŠK);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Zagotavljanje življenjskih prostorov, izvajanje izmeničnega </a:t>
            </a:r>
            <a:br>
              <a:rPr lang="sl-SI" sz="1800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mulčenja medvrstnih prostorov (BIORAZTN);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Prisotnost ustrezne mehanizacije (NIZI, PGS, KONZ).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34FE259-9B8A-BBF2-A4BD-2EC0C65A4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056" y="1456210"/>
            <a:ext cx="1376363" cy="191928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1E19AA8-90E8-65EB-FBDE-288A8A8A6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23" y="4566965"/>
            <a:ext cx="3388570" cy="192076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D2BE423-0F31-8E06-CEBF-6D8CCE7E7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910" y="4566965"/>
            <a:ext cx="3912509" cy="1920763"/>
          </a:xfrm>
          <a:prstGeom prst="rect">
            <a:avLst/>
          </a:prstGeom>
        </p:spPr>
      </p:pic>
      <p:sp>
        <p:nvSpPr>
          <p:cNvPr id="13" name="Title 19">
            <a:extLst>
              <a:ext uri="{FF2B5EF4-FFF2-40B4-BE49-F238E27FC236}">
                <a16:creationId xmlns:a16="http://schemas.microsoft.com/office/drawing/2014/main" id="{AC9C0C8A-C783-FD17-06F4-1FD128F44B39}"/>
              </a:ext>
            </a:extLst>
          </p:cNvPr>
          <p:cNvSpPr txBox="1">
            <a:spLocks/>
          </p:cNvSpPr>
          <p:nvPr/>
        </p:nvSpPr>
        <p:spPr bwMode="auto">
          <a:xfrm flipH="1">
            <a:off x="5052883" y="632973"/>
            <a:ext cx="38643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PREVERITVE VSEBINSKIH ZAHTEV </a:t>
            </a:r>
            <a:br>
              <a:rPr lang="sl-SI" sz="1800" dirty="0">
                <a:solidFill>
                  <a:srgbClr val="00B050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 INTERVENCIJE VEZANE NA POVRŠINO</a:t>
            </a:r>
            <a:endParaRPr lang="sl-SI" sz="1800" b="1" dirty="0">
              <a:solidFill>
                <a:srgbClr val="00B050"/>
              </a:solidFill>
              <a:latin typeface="Republika" pitchFamily="2" charset="-18"/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B0692F99-5190-6027-C11A-F2BBD640D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489" y="3548568"/>
            <a:ext cx="1850930" cy="86008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F4313F4-FECD-4530-007F-D165FC6E00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1970" y="3246017"/>
            <a:ext cx="436305" cy="36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28E943A-AF0F-CFA8-EFFA-E2A71F175D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730" y="6041082"/>
            <a:ext cx="436305" cy="36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41F639C-2949-5A24-F2A9-D066112A3B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6028" y="6041706"/>
            <a:ext cx="436305" cy="36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6498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502004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PREVERJANJE NEMONITORABILNIH ELEMENTOV: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Izmera nepokošenih pasov/rešilnih otokov (HAB, MET, STE, VTR…)</a:t>
            </a:r>
            <a:br>
              <a:rPr lang="sl-SI" sz="1800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      - hramba skic (nepokošenih pasov);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Upoštevanje omejitev pri mulčenju/paši/spravilu krme;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Upoštevanje omejitev pri uporabi FFS/mineralnih gnojil;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Prisotnost ustreznih mešanic za zeleni pokrov in sort rastlin (ZEL, NPP, LOPS);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Hramba analiz krme (PS_GOV, PS_DROB, PS_PRAP);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Prisotnost ustreznih pasemskih živali (LOPS_PAS) in </a:t>
            </a:r>
            <a:br>
              <a:rPr lang="sl-SI" sz="1800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po potrebi preveritev skupnega števila GVŽ na KMG.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BA9D9FE-9EF3-2EDD-58B3-069C8A442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35" y="5093867"/>
            <a:ext cx="2044214" cy="143339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460368B-F645-1F95-C9E6-F9CB05E1E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566" y="5069968"/>
            <a:ext cx="2044214" cy="148118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96D8E28-4443-E646-85DC-49B80A89A3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8130" y="6280125"/>
            <a:ext cx="436305" cy="36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CF8AC5B-CE4A-1635-40A0-2F845ECA91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420" y="6363210"/>
            <a:ext cx="436305" cy="36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C0300293-FB73-28D0-C466-F4BC1FE38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237" y="5137866"/>
            <a:ext cx="2044214" cy="1389394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A0252CE1-710E-A1A0-AD2F-7E56F23197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3582" y="6280125"/>
            <a:ext cx="361738" cy="369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85D5D8BF-D1EB-7580-72BD-392AF26D0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8964" y="2256818"/>
            <a:ext cx="1754816" cy="1064556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8D0F1EA4-82DE-6236-2CD9-737C30F09C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3818" y="3061110"/>
            <a:ext cx="436305" cy="36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68895DBE-A8D9-2D33-C7DA-08550C82EB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965" y="3815923"/>
            <a:ext cx="1754816" cy="1160499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C1CF1EC4-7106-C6F5-9A2E-82EC65E5FC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1153" y="4563026"/>
            <a:ext cx="361738" cy="369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itle 19">
            <a:extLst>
              <a:ext uri="{FF2B5EF4-FFF2-40B4-BE49-F238E27FC236}">
                <a16:creationId xmlns:a16="http://schemas.microsoft.com/office/drawing/2014/main" id="{C5AB4DC6-169A-DE83-3354-49D0E8CF1855}"/>
              </a:ext>
            </a:extLst>
          </p:cNvPr>
          <p:cNvSpPr txBox="1">
            <a:spLocks/>
          </p:cNvSpPr>
          <p:nvPr/>
        </p:nvSpPr>
        <p:spPr bwMode="auto">
          <a:xfrm flipH="1">
            <a:off x="5052883" y="632973"/>
            <a:ext cx="38643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PREVERITVE VSEBINSKIH ZAHTEV </a:t>
            </a:r>
            <a:br>
              <a:rPr lang="sl-SI" sz="1800" dirty="0">
                <a:solidFill>
                  <a:srgbClr val="00B050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 INTERVENCIJE VEZANE NA POVRŠINO</a:t>
            </a:r>
            <a:endParaRPr lang="sl-SI" sz="1800" b="1" dirty="0">
              <a:solidFill>
                <a:srgbClr val="00B050"/>
              </a:solidFill>
              <a:latin typeface="Republik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81361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PREVERJANJE NEMONITORABILNIH ELEMENTOV: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Hramba certifikatov kontrolnih organizacij (EK, integrirana pridelava);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Preverjanje ustreznosti zatiranja tujerodnih invazivnih rastlinskih vrst;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Preverjanje ali se izvaja obnova nasada in </a:t>
            </a:r>
            <a:r>
              <a:rPr lang="sl-SI" sz="1800" dirty="0" err="1">
                <a:solidFill>
                  <a:schemeClr val="tx2"/>
                </a:solidFill>
                <a:latin typeface="Republika" pitchFamily="2" charset="-18"/>
              </a:rPr>
              <a:t>oživitvena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rez (VTSA);</a:t>
            </a:r>
            <a:br>
              <a:rPr lang="sl-SI" sz="1800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     - ustreznost sadik, ustrezno št. dreves v nasadu,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Ohranjanje in ustrezna nega mejic (MEJ);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Ustreznost višine </a:t>
            </a:r>
            <a:r>
              <a:rPr lang="sl-SI" sz="1800">
                <a:solidFill>
                  <a:schemeClr val="tx2"/>
                </a:solidFill>
                <a:latin typeface="Republika" pitchFamily="2" charset="-18"/>
              </a:rPr>
              <a:t>elektromreže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in električne napetosti/prisotnost pastirja/prisotnost pastirskih psov, prisotnost čredink (ZVE_OGRM, ZVE_PAST, ZVE_PSI, PP_PAST)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A60B95B-6525-15E9-3A4B-B4E262AD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88" y="5103867"/>
            <a:ext cx="2340212" cy="148885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135FEF0-4D4C-7CBB-CD93-02DC88FDC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194" y="5103867"/>
            <a:ext cx="2822948" cy="148885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01B1238-201C-4E93-CC61-0F08071A5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139" y="2908015"/>
            <a:ext cx="1856003" cy="123596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C46F8B1-F495-F330-D14A-A9015F58A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983" y="4742772"/>
            <a:ext cx="2123417" cy="1849947"/>
          </a:xfrm>
          <a:prstGeom prst="rect">
            <a:avLst/>
          </a:prstGeom>
        </p:spPr>
      </p:pic>
      <p:sp>
        <p:nvSpPr>
          <p:cNvPr id="10" name="Title 19">
            <a:extLst>
              <a:ext uri="{FF2B5EF4-FFF2-40B4-BE49-F238E27FC236}">
                <a16:creationId xmlns:a16="http://schemas.microsoft.com/office/drawing/2014/main" id="{5F570119-88D0-23C1-DEAA-50C596C297F0}"/>
              </a:ext>
            </a:extLst>
          </p:cNvPr>
          <p:cNvSpPr txBox="1">
            <a:spLocks/>
          </p:cNvSpPr>
          <p:nvPr/>
        </p:nvSpPr>
        <p:spPr bwMode="auto">
          <a:xfrm flipH="1">
            <a:off x="5052883" y="632973"/>
            <a:ext cx="38643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PREVERITVE VSEBINSKIH ZAHTEV </a:t>
            </a:r>
            <a:br>
              <a:rPr lang="sl-SI" sz="1800" dirty="0">
                <a:solidFill>
                  <a:srgbClr val="00B050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 INTERVENCIJE VEZANE NA POVRŠINO</a:t>
            </a:r>
            <a:endParaRPr lang="sl-SI" sz="1800" b="1" dirty="0">
              <a:solidFill>
                <a:srgbClr val="00B050"/>
              </a:solidFill>
              <a:latin typeface="Republika" pitchFamily="2" charset="-18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4B1E5B0-E374-10DE-BD82-F7001C87A2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5667" y="6153326"/>
            <a:ext cx="436305" cy="36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6FE73B4-AE17-3C93-4A57-CC4723FA4D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0345" y="4256034"/>
            <a:ext cx="436305" cy="36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C6A47CE-1974-34EA-F449-AE7CA9A91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822" y="6213045"/>
            <a:ext cx="436305" cy="36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9575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UGOTOVLJENE POMANJKLJIVOSTI PRI PREGLEDIH NEMONITORABILNIH VSEBINSKIH ZAHTEV NA KRAJU SAMEM 2023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pomanjkljivo oz. </a:t>
            </a:r>
            <a:r>
              <a:rPr lang="sl-SI" sz="1800" dirty="0" err="1">
                <a:solidFill>
                  <a:schemeClr val="tx2"/>
                </a:solidFill>
                <a:latin typeface="Republika" pitchFamily="2" charset="-18"/>
              </a:rPr>
              <a:t>nevodenje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evidenc o delovnih opravilih: 50 KMG;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pomanjkljivo oz. </a:t>
            </a:r>
            <a:r>
              <a:rPr lang="sl-SI" sz="1800" dirty="0" err="1">
                <a:solidFill>
                  <a:schemeClr val="tx2"/>
                </a:solidFill>
                <a:latin typeface="Republika" pitchFamily="2" charset="-18"/>
              </a:rPr>
              <a:t>nevodenje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evidenc o uporabi FFS/gnojil: 95 KMG;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neopravljena analiza tal oz. izveden gnojilni načrt (ATGN): </a:t>
            </a:r>
            <a:br>
              <a:rPr lang="sl-SI" sz="1800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cca 350 od 1089 preverjenih KMG še nima opravljene ustrezne analize tal in gnojilnega načrta.</a:t>
            </a:r>
            <a:br>
              <a:rPr lang="sl-SI" sz="1800" dirty="0">
                <a:solidFill>
                  <a:schemeClr val="tx2"/>
                </a:solidFill>
                <a:latin typeface="Republika" pitchFamily="2" charset="-18"/>
              </a:rPr>
            </a:b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13" name="Title 19">
            <a:extLst>
              <a:ext uri="{FF2B5EF4-FFF2-40B4-BE49-F238E27FC236}">
                <a16:creationId xmlns:a16="http://schemas.microsoft.com/office/drawing/2014/main" id="{AC9C0C8A-C783-FD17-06F4-1FD128F44B39}"/>
              </a:ext>
            </a:extLst>
          </p:cNvPr>
          <p:cNvSpPr txBox="1">
            <a:spLocks/>
          </p:cNvSpPr>
          <p:nvPr/>
        </p:nvSpPr>
        <p:spPr bwMode="auto">
          <a:xfrm flipH="1">
            <a:off x="3641921" y="632973"/>
            <a:ext cx="52752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UGOTOVLJENE KRŠITVE PRI VSEBINSKIH ZAHTEVAH </a:t>
            </a:r>
            <a:br>
              <a:rPr lang="sl-SI" sz="1800" dirty="0">
                <a:solidFill>
                  <a:srgbClr val="00B050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 INTERVENCIJE VEZANE NA POVRŠINO</a:t>
            </a:r>
            <a:endParaRPr lang="sl-SI" sz="1800" b="1" dirty="0">
              <a:solidFill>
                <a:srgbClr val="00B050"/>
              </a:solidFill>
              <a:latin typeface="Republika" pitchFamily="2" charset="-18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C8DA020-AC9B-45B6-195A-043A175E1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17" y="3997109"/>
            <a:ext cx="4110949" cy="27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19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UGOTOVLJENE POMANJKLJIVOSTI PRI PREGLEDIH NEMONITORABILNIH VSEBINSKIH ZAHTEV NA KRAJU SAMEM 2023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Ugotovljena paša oz. neizvedeno spravilo krme na površinah z zahtevkom 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S50;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površinah z zahtevkom SOPO_ZEL v času obveznosti ugotovljena </a:t>
            </a:r>
            <a:r>
              <a:rPr lang="sl-SI" sz="1800" dirty="0" err="1">
                <a:solidFill>
                  <a:schemeClr val="tx2"/>
                </a:solidFill>
                <a:latin typeface="Republika" pitchFamily="2" charset="-18"/>
              </a:rPr>
              <a:t>neozelenjena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površina ali neustrezna KMRS za ZEL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površinah z zahtevkom SOPO_NPP v času obveznosti ugotovljena </a:t>
            </a:r>
            <a:r>
              <a:rPr lang="sl-SI" sz="1800" dirty="0" err="1">
                <a:solidFill>
                  <a:schemeClr val="tx2"/>
                </a:solidFill>
                <a:latin typeface="Republika" pitchFamily="2" charset="-18"/>
              </a:rPr>
              <a:t>neozelenjena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površina ali neustrezna KMRS za NPP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Pri košnji površin z zahtevkom 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Natura 2000 – Goričko 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se ni puščalo nepokošenih pasov;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13" name="Title 19">
            <a:extLst>
              <a:ext uri="{FF2B5EF4-FFF2-40B4-BE49-F238E27FC236}">
                <a16:creationId xmlns:a16="http://schemas.microsoft.com/office/drawing/2014/main" id="{AC9C0C8A-C783-FD17-06F4-1FD128F44B39}"/>
              </a:ext>
            </a:extLst>
          </p:cNvPr>
          <p:cNvSpPr txBox="1">
            <a:spLocks/>
          </p:cNvSpPr>
          <p:nvPr/>
        </p:nvSpPr>
        <p:spPr bwMode="auto">
          <a:xfrm flipH="1">
            <a:off x="3641921" y="632973"/>
            <a:ext cx="52752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UGOTOVLJENE KRŠITVE PRI VSEBINSKIH ZAHTEVAH </a:t>
            </a:r>
            <a:br>
              <a:rPr lang="sl-SI" sz="1800" dirty="0">
                <a:solidFill>
                  <a:srgbClr val="00B050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 INTERVENCIJE VEZANE NA POVRŠINO</a:t>
            </a:r>
            <a:endParaRPr lang="sl-SI" sz="1800" b="1" dirty="0">
              <a:solidFill>
                <a:srgbClr val="00B050"/>
              </a:solidFill>
              <a:latin typeface="Republika" pitchFamily="2" charset="-18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015DEF6-DB0E-2EDC-317B-69FC50690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516" y="4220212"/>
            <a:ext cx="2099459" cy="13884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DFE56D4-D411-DE03-9C3F-CE69816C6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700" y="4220211"/>
            <a:ext cx="1950729" cy="138841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24007C4-A758-BFC6-1B89-0A77AAE23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715" y="5207616"/>
            <a:ext cx="361738" cy="369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610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UGOTOVLJENE POMANJKLJIVOSTI PRI PREGLEDIH NEMONITORABILNIH VSEBINSKIH ZAHTEV NA KRAJU SAMEM 2023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Ugotovljena paša ali mulčenje na površinah z zahtevkom 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VTR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ali 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MET. 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Pri košnji</a:t>
            </a:r>
            <a:br>
              <a:rPr lang="sl-SI" sz="1800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površin z zahtevkom 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VTR II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, 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MET II 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ali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 HAB II 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se ni puščalo nepokošenih pasov, ali pa so bili ti neustrezne velikosti;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površini z zahtevkom 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SOR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se ni vzgajalo avtohtonih ali tradicionalnih sort kmetijskih rastlin ali pa ni bilo ustreznih deklaracij.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KMG z zahtevkom 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VOD, IPP, IPZ, IPSO, IPH, IPG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se ni hranilo deklaracij in računov o nakupu gnojil in FFS.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13" name="Title 19">
            <a:extLst>
              <a:ext uri="{FF2B5EF4-FFF2-40B4-BE49-F238E27FC236}">
                <a16:creationId xmlns:a16="http://schemas.microsoft.com/office/drawing/2014/main" id="{AC9C0C8A-C783-FD17-06F4-1FD128F44B39}"/>
              </a:ext>
            </a:extLst>
          </p:cNvPr>
          <p:cNvSpPr txBox="1">
            <a:spLocks/>
          </p:cNvSpPr>
          <p:nvPr/>
        </p:nvSpPr>
        <p:spPr bwMode="auto">
          <a:xfrm flipH="1">
            <a:off x="3641921" y="632973"/>
            <a:ext cx="52752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UGOTOVLJENE KRŠITVE PRI VSEBINSKIH ZAHTEVAH </a:t>
            </a:r>
            <a:br>
              <a:rPr lang="sl-SI" sz="1800" dirty="0">
                <a:solidFill>
                  <a:srgbClr val="00B050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 INTERVENCIJE VEZANE NA POVRŠINO</a:t>
            </a:r>
            <a:endParaRPr lang="sl-SI" sz="1800" b="1" dirty="0">
              <a:solidFill>
                <a:srgbClr val="00B050"/>
              </a:solidFill>
              <a:latin typeface="Republika" pitchFamily="2" charset="-18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C2BC7E4-EE56-2F33-FE1E-378625690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34" y="4940943"/>
            <a:ext cx="2227836" cy="144108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E02D43B-F79B-E04F-A6F1-C6B9ADC11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209" y="4963100"/>
            <a:ext cx="2138160" cy="141892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31E468A-7028-A7BB-C689-06EC109A4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341" y="4390632"/>
            <a:ext cx="1366230" cy="199139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CBAE44F-A1EE-7FEA-32F2-B7320EFDDD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703" y="5055319"/>
            <a:ext cx="436305" cy="36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C5AEBC1-A557-0DC7-94E0-8667282D3E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7804" y="6012093"/>
            <a:ext cx="361738" cy="369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7884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UGOTOVLJENE POMANJKLJIVOSTI PRI PREGLEDIH NEMONITORABILNIH VSEBINSKIH ZAHTEV NA KRAJU SAMEM 2023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KMG z zahtevkom 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SOPO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_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NIZI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se ni uporabljalo naprave za direktni nanos tekočih organskih gnojil v tla ali neposredno na površino tal.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površini z zahtevkom 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SOPO_POŠK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se ni puščalo ustreznih zaplat za poljskega škrjanca ali pa te niso bile dovolj velike/oddaljene od roba njive.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površini z zahtevkom </a:t>
            </a: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ZVE_OGRM 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se v tekočem letu sploh ni paslo ali pa ograja ni bila ustrezne višine ali z ustrezno napetostjo.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13" name="Title 19">
            <a:extLst>
              <a:ext uri="{FF2B5EF4-FFF2-40B4-BE49-F238E27FC236}">
                <a16:creationId xmlns:a16="http://schemas.microsoft.com/office/drawing/2014/main" id="{AC9C0C8A-C783-FD17-06F4-1FD128F44B39}"/>
              </a:ext>
            </a:extLst>
          </p:cNvPr>
          <p:cNvSpPr txBox="1">
            <a:spLocks/>
          </p:cNvSpPr>
          <p:nvPr/>
        </p:nvSpPr>
        <p:spPr bwMode="auto">
          <a:xfrm flipH="1">
            <a:off x="3641921" y="632973"/>
            <a:ext cx="52752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UGOTOVLJENE KRŠITVE PRI VSEBINSKIH ZAHTEVAH </a:t>
            </a:r>
            <a:br>
              <a:rPr lang="sl-SI" sz="1800" dirty="0">
                <a:solidFill>
                  <a:srgbClr val="00B050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 INTERVENCIJE VEZANE NA POVRŠINO</a:t>
            </a:r>
            <a:endParaRPr lang="sl-SI" sz="1800" b="1" dirty="0">
              <a:solidFill>
                <a:srgbClr val="00B050"/>
              </a:solidFill>
              <a:latin typeface="Republika" pitchFamily="2" charset="-18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B8A16C6-86A4-4C5D-5371-1E2AE4BD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49" y="4535099"/>
            <a:ext cx="2792216" cy="177621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D927C88-F534-67D1-93EA-01ADAA6AE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35" y="4535099"/>
            <a:ext cx="3785421" cy="177531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D4DAA79-5D17-E9D0-8F26-B2489551E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406" y="5622815"/>
            <a:ext cx="920393" cy="941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1191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9883E46-8989-01F4-2D62-C1CDB8FC1B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3231" y="1992795"/>
            <a:ext cx="7201025" cy="2627312"/>
          </a:xfrm>
        </p:spPr>
        <p:txBody>
          <a:bodyPr/>
          <a:lstStyle/>
          <a:p>
            <a:pPr marL="0" indent="0">
              <a:buNone/>
            </a:pPr>
            <a:r>
              <a:rPr lang="sl-SI" sz="4000" dirty="0">
                <a:solidFill>
                  <a:schemeClr val="tx2"/>
                </a:solidFill>
              </a:rPr>
              <a:t>Hvala za pozornost!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7495B57-9EDF-C323-0371-87C71E22D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975" y="2848738"/>
            <a:ext cx="4990516" cy="33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92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Intervencije: vezana dohodkovna podporo za rejo govedi, vezana dohodkovna podporo za krave dojilje, vezana dohodkovna podporo za mleko v gorskih območjih in intervencija dobrobit živali – podintervencija za govedo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IDENTIFIKACIJA IN REGISTRACIJA ŽIVALI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Nepopolna označenost – najpogostejša napaka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Ugotovljene ostale napake: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Žival ni vpisana v RGG,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Žival nima PL,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Žival ni označena.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21983" y="210065"/>
            <a:ext cx="3400675" cy="1292662"/>
          </a:xfrm>
        </p:spPr>
        <p:txBody>
          <a:bodyPr/>
          <a:lstStyle/>
          <a:p>
            <a:pPr algn="r"/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I&amp;R in</a:t>
            </a:r>
            <a:br>
              <a:rPr lang="sl-SI" sz="2400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UPRAVIČENOSTI</a:t>
            </a: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/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3600" b="1" dirty="0">
                <a:solidFill>
                  <a:srgbClr val="92D050"/>
                </a:solidFill>
                <a:latin typeface="Republika" pitchFamily="2" charset="-18"/>
              </a:rPr>
              <a:t>GOVEDO</a:t>
            </a:r>
            <a:endParaRPr lang="sl-SI" sz="3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129202B-8BDD-A59D-CA0E-726DA4334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t="8823" r="40724"/>
          <a:stretch/>
        </p:blipFill>
        <p:spPr bwMode="auto">
          <a:xfrm>
            <a:off x="5822912" y="2588820"/>
            <a:ext cx="2398816" cy="3359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31541E8-363B-225C-8366-AE873BE94C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164" y="5359020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559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POGOJI UPRAVIČENOSTI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b="1" dirty="0">
                <a:solidFill>
                  <a:srgbClr val="FF0000"/>
                </a:solidFill>
                <a:latin typeface="Republika" pitchFamily="2" charset="-18"/>
              </a:rPr>
              <a:t>pri 15 % KMG 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so bile pri pregledu izpolnjevanja zahtev za intervencijo vezana dohodkovna podporo za mleko v gorskih območjih ugotovljene napake pri poročanju količin mleka za preteklo leto.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21983" y="210065"/>
            <a:ext cx="3400675" cy="1292662"/>
          </a:xfrm>
        </p:spPr>
        <p:txBody>
          <a:bodyPr/>
          <a:lstStyle/>
          <a:p>
            <a:pPr algn="r"/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I&amp;R in</a:t>
            </a:r>
            <a:br>
              <a:rPr lang="sl-SI" sz="2400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UPRAVIČENOSTI</a:t>
            </a: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/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3600" b="1" dirty="0">
                <a:solidFill>
                  <a:srgbClr val="92D050"/>
                </a:solidFill>
                <a:latin typeface="Republika" pitchFamily="2" charset="-18"/>
              </a:rPr>
              <a:t>GOVEDO</a:t>
            </a:r>
            <a:endParaRPr lang="sl-SI" sz="3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A8AE0C9-99A2-AC0B-77C7-FBAC18CB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64" y="3302665"/>
            <a:ext cx="8547100" cy="152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E015C91-F276-E9ED-08E4-B2E85DC48D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013" y="4064063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4460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KRŠITVE ZAHTEV DŽ (govedo)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kršitev izpusta: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neustrezen izpust,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izpust se ne izvaja oz. ni izpusta,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izpust ne ustreza predpisani velikosti;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paša ne EPO območjih;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paša se ne izvaja, žival ni na paši;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ne vodi se dnevnik paše;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površina boksa pri vzreji telet ne ustreza predpisani površini;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boksi nimajo polnih tal;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v boksih ni nastilja.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21983" y="210065"/>
            <a:ext cx="3400675" cy="1292662"/>
          </a:xfrm>
        </p:spPr>
        <p:txBody>
          <a:bodyPr/>
          <a:lstStyle/>
          <a:p>
            <a:pPr algn="r"/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I&amp;R in</a:t>
            </a:r>
            <a:br>
              <a:rPr lang="sl-SI" sz="2400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UPRAVIČENOSTI</a:t>
            </a: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/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3600" b="1" dirty="0">
                <a:solidFill>
                  <a:srgbClr val="92D050"/>
                </a:solidFill>
                <a:latin typeface="Republika" pitchFamily="2" charset="-18"/>
              </a:rPr>
              <a:t>GOVEDO</a:t>
            </a:r>
            <a:endParaRPr lang="sl-SI" sz="3600" b="1" dirty="0">
              <a:solidFill>
                <a:schemeClr val="tx2"/>
              </a:solidFill>
              <a:latin typeface="Republik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02815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21983" y="210065"/>
            <a:ext cx="3400675" cy="1292662"/>
          </a:xfrm>
        </p:spPr>
        <p:txBody>
          <a:bodyPr/>
          <a:lstStyle/>
          <a:p>
            <a:pPr algn="r"/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I&amp;R in</a:t>
            </a:r>
            <a:br>
              <a:rPr lang="sl-SI" sz="2400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UPRAVIČENOSTI</a:t>
            </a: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/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3600" b="1" dirty="0">
                <a:solidFill>
                  <a:srgbClr val="92D050"/>
                </a:solidFill>
                <a:latin typeface="Republika" pitchFamily="2" charset="-18"/>
              </a:rPr>
              <a:t>GOVEDO</a:t>
            </a:r>
            <a:endParaRPr lang="sl-SI" sz="3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773411D-DD6E-0721-CDE5-59FF320050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/>
          <a:stretch/>
        </p:blipFill>
        <p:spPr bwMode="auto">
          <a:xfrm>
            <a:off x="368299" y="1618737"/>
            <a:ext cx="4203701" cy="2362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A93DA38-5251-3032-6C68-3E1D660F41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4" b="18112"/>
          <a:stretch/>
        </p:blipFill>
        <p:spPr bwMode="auto">
          <a:xfrm>
            <a:off x="4151086" y="3656246"/>
            <a:ext cx="4396013" cy="284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31D1970-64D9-C12A-E521-905D147D8D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64" y="3568320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54261AB-AE01-2B6A-F416-830B29845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113" y="2788540"/>
            <a:ext cx="924792" cy="77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895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485900"/>
            <a:ext cx="8178801" cy="4595924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Intervencija vezana dohodkovna podpora za rejo drobnice in intervencija dobrobit živali – podintervencija za drobnico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IDENTIFIKACIJA IN REGISTRACIJA ŽIVALI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Žival ni vpisana v RDG oz. RDO/e-RDO – najpogostejša napaka: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V 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RDO so vpisane živali, ki niso bile nikoli na KMG,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v RDO niso vpisane vse živali, ki so na KMG,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v CRD se ne sporoča premike, premiki niso vpisani v RDO,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vpisani napačni ID (zamenjane številke – 123456 – vpisana 132456).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Ugotovljene ostale napake: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Žival ni označena,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Žival je nepopolno označena,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Žival nima SL.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21983" y="210065"/>
            <a:ext cx="3400675" cy="1169551"/>
          </a:xfrm>
        </p:spPr>
        <p:txBody>
          <a:bodyPr/>
          <a:lstStyle/>
          <a:p>
            <a:pPr algn="r"/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I&amp;R in</a:t>
            </a:r>
            <a:br>
              <a:rPr lang="sl-SI" sz="2400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UPRAVIČENOSTI</a:t>
            </a: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/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DROBNICA</a:t>
            </a:r>
            <a:endParaRPr lang="sl-SI" sz="3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D3F7625-5D8C-71D0-DE92-C04197E72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5" t="16952" b="32656"/>
          <a:stretch/>
        </p:blipFill>
        <p:spPr bwMode="auto">
          <a:xfrm>
            <a:off x="3763652" y="4676260"/>
            <a:ext cx="2035794" cy="197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A21D8C7-CF69-5970-E098-B2E2BA1926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2" t="15505" r="30254" b="25518"/>
          <a:stretch/>
        </p:blipFill>
        <p:spPr bwMode="auto">
          <a:xfrm>
            <a:off x="6410325" y="4602893"/>
            <a:ext cx="2035794" cy="153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EFF547-9BB1-7611-4068-C930A307C9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421" y="6059892"/>
            <a:ext cx="596464" cy="609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5910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KRŠITEV ZAHTEV DŽ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Kršitev izpusta: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neustrezen izpust,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izpust se ne izvaja oz. ni izpusta,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izpust ne ustreza predpisani velikosti;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površina hleva/boksa pri hlevski reji drobnice ne ustreza predpisani površini;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KMG ne vodi dnevnika paše.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21983" y="210065"/>
            <a:ext cx="3400675" cy="1292662"/>
          </a:xfrm>
        </p:spPr>
        <p:txBody>
          <a:bodyPr/>
          <a:lstStyle/>
          <a:p>
            <a:pPr algn="r"/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I&amp;R in</a:t>
            </a:r>
            <a:br>
              <a:rPr lang="sl-SI" sz="2400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UPRAVIČENOSTI</a:t>
            </a: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/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3600" b="1" dirty="0">
                <a:solidFill>
                  <a:srgbClr val="92D050"/>
                </a:solidFill>
                <a:latin typeface="Republika" pitchFamily="2" charset="-18"/>
              </a:rPr>
              <a:t>DROBNICA</a:t>
            </a:r>
            <a:endParaRPr lang="sl-SI" sz="3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D061F9D-1AC6-33F7-BF51-BA74306AF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769" y="3705226"/>
            <a:ext cx="2916409" cy="164048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D253546-EC50-A640-6FEC-EC83809381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463" y="4525466"/>
            <a:ext cx="924792" cy="77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446DC5C-9953-440E-646B-D8A975A74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478" y="1645576"/>
            <a:ext cx="3084180" cy="194364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9CCD6F3-0341-C79C-923C-A65BF81C9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606" y="1285809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8545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Intervencija dobrobit živali – podintervenciji za prašiče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IDENTIFIKACIJA IN REGISTRACIJA ŽIVALI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KMG se ne vodi RPG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napaka pri poročanju staleža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Napak pri označitvi živali in napak pri izpolnjevanju zahtev DŽ ni bilo ugotovljenih.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21983" y="210065"/>
            <a:ext cx="3400675" cy="1292662"/>
          </a:xfrm>
        </p:spPr>
        <p:txBody>
          <a:bodyPr/>
          <a:lstStyle/>
          <a:p>
            <a:pPr algn="r"/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I&amp;R in</a:t>
            </a:r>
            <a:br>
              <a:rPr lang="sl-SI" sz="2400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400" dirty="0">
                <a:solidFill>
                  <a:srgbClr val="92D050"/>
                </a:solidFill>
                <a:latin typeface="Republika" pitchFamily="2" charset="-18"/>
              </a:rPr>
              <a:t>KRŠITVE UPRAVIČENOSTI</a:t>
            </a: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/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3600" b="1" dirty="0">
                <a:solidFill>
                  <a:srgbClr val="92D050"/>
                </a:solidFill>
                <a:latin typeface="Republika" pitchFamily="2" charset="-18"/>
              </a:rPr>
              <a:t>PRAŠIČI</a:t>
            </a:r>
            <a:endParaRPr lang="sl-SI" sz="3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528F0CF-8A87-18E7-3505-69FA1275F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49" y="3796368"/>
            <a:ext cx="8420100" cy="2401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21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482599" y="1518067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b="1" dirty="0">
                <a:solidFill>
                  <a:schemeClr val="tx2"/>
                </a:solidFill>
                <a:latin typeface="Republika" pitchFamily="2" charset="-18"/>
              </a:rPr>
              <a:t>Intervencije: ODPT, DPDPT, Beljakovinske rastline, SOPO, KOPOP (PS, NV, BK), EK, BV, OMD, LOPS, Natura 2000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Izmera površin se je v letu 2023 izvajala samo za</a:t>
            </a:r>
            <a:br>
              <a:rPr lang="sl-SI" sz="1800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preveritev </a:t>
            </a:r>
            <a:r>
              <a:rPr lang="sl-SI" sz="1800" b="1" dirty="0" err="1">
                <a:solidFill>
                  <a:schemeClr val="tx2"/>
                </a:solidFill>
                <a:latin typeface="Republika" pitchFamily="2" charset="-18"/>
              </a:rPr>
              <a:t>nemonitorabilnih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elementov.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Druga površinska odstopanja, ki so bila posredno</a:t>
            </a:r>
            <a:br>
              <a:rPr lang="sl-SI" sz="1800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zaznana pri terenskih ogledih površin in so bila </a:t>
            </a:r>
            <a:br>
              <a:rPr lang="sl-SI" sz="1800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nato obravnavana v sklopu AMS: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600" b="1" dirty="0">
                <a:solidFill>
                  <a:schemeClr val="tx2"/>
                </a:solidFill>
                <a:latin typeface="Republika" pitchFamily="2" charset="-18"/>
              </a:rPr>
              <a:t>Ugotovljena drugačna/neupravičena raba</a:t>
            </a:r>
            <a:br>
              <a:rPr lang="sl-SI" sz="1600" b="1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600" b="1" dirty="0">
                <a:solidFill>
                  <a:schemeClr val="tx2"/>
                </a:solidFill>
                <a:latin typeface="Republika" pitchFamily="2" charset="-18"/>
              </a:rPr>
              <a:t>(stavbe, ceste, vode, zarast, gozd, grmičevje).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600" b="1" dirty="0">
                <a:solidFill>
                  <a:schemeClr val="tx2"/>
                </a:solidFill>
                <a:latin typeface="Republika" pitchFamily="2" charset="-18"/>
              </a:rPr>
              <a:t>Ugotovljena drugačna/neupravičena KMRS</a:t>
            </a:r>
            <a:br>
              <a:rPr lang="sl-SI" sz="1600" b="1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600" b="1" dirty="0">
                <a:solidFill>
                  <a:schemeClr val="tx2"/>
                </a:solidFill>
                <a:latin typeface="Republika" pitchFamily="2" charset="-18"/>
              </a:rPr>
              <a:t>(ni upravičena za posamezen ukrep, </a:t>
            </a:r>
            <a:br>
              <a:rPr lang="sl-SI" sz="1600" b="1" dirty="0">
                <a:solidFill>
                  <a:schemeClr val="tx2"/>
                </a:solidFill>
                <a:latin typeface="Republika" pitchFamily="2" charset="-18"/>
              </a:rPr>
            </a:br>
            <a:r>
              <a:rPr lang="sl-SI" sz="1600" b="1" dirty="0">
                <a:solidFill>
                  <a:schemeClr val="tx2"/>
                </a:solidFill>
                <a:latin typeface="Republika" pitchFamily="2" charset="-18"/>
              </a:rPr>
              <a:t>primer KMRS 207 za BR je v naravi 201).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600" b="1" dirty="0">
                <a:solidFill>
                  <a:schemeClr val="tx2"/>
                </a:solidFill>
                <a:latin typeface="Republika" pitchFamily="2" charset="-18"/>
              </a:rPr>
              <a:t>Prijavljen GERK delno ali v celoti ni v obdelavi prijavitelja,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600" b="1" dirty="0">
                <a:solidFill>
                  <a:schemeClr val="tx2"/>
                </a:solidFill>
                <a:latin typeface="Republika" pitchFamily="2" charset="-18"/>
              </a:rPr>
              <a:t>Prijavljena kmetijska parcela v tekočem letu ni obdelana.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052883" y="632973"/>
            <a:ext cx="3864328" cy="553998"/>
          </a:xfrm>
        </p:spPr>
        <p:txBody>
          <a:bodyPr/>
          <a:lstStyle/>
          <a:p>
            <a:pPr algn="r"/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UGOTOVITVE PREGLEDOV</a:t>
            </a:r>
            <a:br>
              <a:rPr lang="sl-SI" sz="1800" dirty="0">
                <a:solidFill>
                  <a:srgbClr val="00B050"/>
                </a:solidFill>
                <a:latin typeface="Republika" pitchFamily="2" charset="-18"/>
              </a:rPr>
            </a:br>
            <a:r>
              <a:rPr lang="sl-SI" sz="1800" dirty="0">
                <a:solidFill>
                  <a:srgbClr val="00B050"/>
                </a:solidFill>
                <a:latin typeface="Republika" pitchFamily="2" charset="-18"/>
              </a:rPr>
              <a:t> INTERVENCIJE VEZANE NA POVRŠINO</a:t>
            </a:r>
            <a:endParaRPr lang="sl-SI" sz="1800" b="1" dirty="0">
              <a:solidFill>
                <a:srgbClr val="00B050"/>
              </a:solidFill>
              <a:latin typeface="Republika" pitchFamily="2" charset="-18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6F6E058-AC97-1789-FDA1-14FD3DD30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788" y="2324911"/>
            <a:ext cx="2955398" cy="37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3607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026_si10-cgp-mpe-PREDLOGA-2007</Template>
  <TotalTime>25102</TotalTime>
  <Words>1196</Words>
  <Application>Microsoft Office PowerPoint</Application>
  <PresentationFormat>Diaprojekcija na zaslonu (4:3)</PresentationFormat>
  <Paragraphs>152</Paragraphs>
  <Slides>18</Slides>
  <Notes>17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3" baseType="lpstr">
      <vt:lpstr>Calibri</vt:lpstr>
      <vt:lpstr>Arial</vt:lpstr>
      <vt:lpstr>Wingdings</vt:lpstr>
      <vt:lpstr>Republika</vt:lpstr>
      <vt:lpstr>Custom Design</vt:lpstr>
      <vt:lpstr> </vt:lpstr>
      <vt:lpstr>KRŠITVE I&amp;R in KRŠITVE UPRAVIČENOSTI GOVEDO</vt:lpstr>
      <vt:lpstr>KRŠITVE I&amp;R in KRŠITVE UPRAVIČENOSTI GOVEDO</vt:lpstr>
      <vt:lpstr>KRŠITVE I&amp;R in KRŠITVE UPRAVIČENOSTI GOVEDO</vt:lpstr>
      <vt:lpstr>KRŠITVE I&amp;R in KRŠITVE UPRAVIČENOSTI GOVEDO</vt:lpstr>
      <vt:lpstr>KRŠITVE I&amp;R in KRŠITVE UPRAVIČENOSTI DROBNICA</vt:lpstr>
      <vt:lpstr>KRŠITVE I&amp;R in KRŠITVE UPRAVIČENOSTI DROBNICA</vt:lpstr>
      <vt:lpstr>KRŠITVE I&amp;R in KRŠITVE UPRAVIČENOSTI PRAŠIČI</vt:lpstr>
      <vt:lpstr>UGOTOVITVE PREGLEDOV  INTERVENCIJE VEZANE NA POVRŠINO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MKGP</dc:creator>
  <cp:lastModifiedBy>Mojca Bozovičar</cp:lastModifiedBy>
  <cp:revision>1437</cp:revision>
  <cp:lastPrinted>2020-03-12T13:28:05Z</cp:lastPrinted>
  <dcterms:created xsi:type="dcterms:W3CDTF">2010-11-10T14:19:28Z</dcterms:created>
  <dcterms:modified xsi:type="dcterms:W3CDTF">2024-02-05T10:34:12Z</dcterms:modified>
</cp:coreProperties>
</file>