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handoutMasterIdLst>
    <p:handoutMasterId r:id="rId32"/>
  </p:handoutMasterIdLst>
  <p:sldIdLst>
    <p:sldId id="257" r:id="rId2"/>
    <p:sldId id="395" r:id="rId3"/>
    <p:sldId id="396" r:id="rId4"/>
    <p:sldId id="401" r:id="rId5"/>
    <p:sldId id="397" r:id="rId6"/>
    <p:sldId id="434" r:id="rId7"/>
    <p:sldId id="421" r:id="rId8"/>
    <p:sldId id="369" r:id="rId9"/>
    <p:sldId id="352" r:id="rId10"/>
    <p:sldId id="424" r:id="rId11"/>
    <p:sldId id="425" r:id="rId12"/>
    <p:sldId id="422" r:id="rId13"/>
    <p:sldId id="423" r:id="rId14"/>
    <p:sldId id="426" r:id="rId15"/>
    <p:sldId id="427" r:id="rId16"/>
    <p:sldId id="428" r:id="rId17"/>
    <p:sldId id="429" r:id="rId18"/>
    <p:sldId id="431" r:id="rId19"/>
    <p:sldId id="435" r:id="rId20"/>
    <p:sldId id="430" r:id="rId21"/>
    <p:sldId id="432" r:id="rId22"/>
    <p:sldId id="439" r:id="rId23"/>
    <p:sldId id="440" r:id="rId24"/>
    <p:sldId id="441" r:id="rId25"/>
    <p:sldId id="433" r:id="rId26"/>
    <p:sldId id="438" r:id="rId27"/>
    <p:sldId id="437" r:id="rId28"/>
    <p:sldId id="436" r:id="rId29"/>
    <p:sldId id="314" r:id="rId30"/>
  </p:sldIdLst>
  <p:sldSz cx="9144000" cy="6858000" type="screen4x3"/>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0DB3"/>
    <a:srgbClr val="FF5050"/>
    <a:srgbClr val="EBF3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87831" autoAdjust="0"/>
  </p:normalViewPr>
  <p:slideViewPr>
    <p:cSldViewPr>
      <p:cViewPr varScale="1">
        <p:scale>
          <a:sx n="97" d="100"/>
          <a:sy n="97" d="100"/>
        </p:scale>
        <p:origin x="1410" y="96"/>
      </p:cViewPr>
      <p:guideLst>
        <p:guide orient="horz" pos="2160"/>
        <p:guide pos="2880"/>
      </p:guideLst>
    </p:cSldViewPr>
  </p:slideViewPr>
  <p:notesTextViewPr>
    <p:cViewPr>
      <p:scale>
        <a:sx n="1" d="1"/>
        <a:sy n="1" d="1"/>
      </p:scale>
      <p:origin x="0" y="0"/>
    </p:cViewPr>
  </p:notesTextViewPr>
  <p:sorterViewPr>
    <p:cViewPr>
      <p:scale>
        <a:sx n="100" d="100"/>
        <a:sy n="100" d="100"/>
      </p:scale>
      <p:origin x="0" y="14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192CADF-CD6A-4623-98C1-759B44B6E962}" type="datetimeFigureOut">
              <a:rPr lang="sl-SI" smtClean="0"/>
              <a:t>4. 02. 2024</a:t>
            </a:fld>
            <a:endParaRPr lang="sl-SI"/>
          </a:p>
        </p:txBody>
      </p:sp>
      <p:sp>
        <p:nvSpPr>
          <p:cNvPr id="4" name="Označba mesta no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sl-SI"/>
          </a:p>
        </p:txBody>
      </p:sp>
      <p:sp>
        <p:nvSpPr>
          <p:cNvPr id="5" name="Označba mesta številke diapozitiva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FF6E294-31E7-4E20-A4FF-691906AF1D6A}" type="slidenum">
              <a:rPr lang="sl-SI" smtClean="0"/>
              <a:t>‹#›</a:t>
            </a:fld>
            <a:endParaRPr lang="sl-SI"/>
          </a:p>
        </p:txBody>
      </p:sp>
    </p:spTree>
    <p:extLst>
      <p:ext uri="{BB962C8B-B14F-4D97-AF65-F5344CB8AC3E}">
        <p14:creationId xmlns:p14="http://schemas.microsoft.com/office/powerpoint/2010/main" val="265484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6A6A1C52-94DF-453C-AC67-F8F623F654C2}" type="datetimeFigureOut">
              <a:rPr lang="sl-SI" smtClean="0"/>
              <a:t>4. 02. 2024</a:t>
            </a:fld>
            <a:endParaRPr lang="sl-SI"/>
          </a:p>
        </p:txBody>
      </p:sp>
      <p:sp>
        <p:nvSpPr>
          <p:cNvPr id="4" name="Ograda stranske slik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sl-SI"/>
          </a:p>
        </p:txBody>
      </p:sp>
      <p:sp>
        <p:nvSpPr>
          <p:cNvPr id="5" name="Ograda opomb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no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sl-SI"/>
          </a:p>
        </p:txBody>
      </p:sp>
      <p:sp>
        <p:nvSpPr>
          <p:cNvPr id="7" name="Ograda številke diapoz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5FAE718-203B-443F-A4AE-D932BED0CCE5}" type="slidenum">
              <a:rPr lang="sl-SI" smtClean="0"/>
              <a:t>‹#›</a:t>
            </a:fld>
            <a:endParaRPr lang="sl-SI"/>
          </a:p>
        </p:txBody>
      </p:sp>
    </p:spTree>
    <p:extLst>
      <p:ext uri="{BB962C8B-B14F-4D97-AF65-F5344CB8AC3E}">
        <p14:creationId xmlns:p14="http://schemas.microsoft.com/office/powerpoint/2010/main" val="135356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Ograda stranske slik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Ograda opomb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l-SI" altLang="sl-SI" smtClean="0"/>
          </a:p>
        </p:txBody>
      </p:sp>
      <p:sp>
        <p:nvSpPr>
          <p:cNvPr id="40964" name="Ograda številke diapoz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fld id="{CF736CB6-E96F-4662-8FE3-044D57030970}" type="slidenum">
              <a:rPr lang="sl-SI" altLang="sl-SI" smtClean="0"/>
              <a:pPr eaLnBrk="1" hangingPunct="1"/>
              <a:t>1</a:t>
            </a:fld>
            <a:endParaRPr lang="sl-SI" altLang="sl-SI"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dirty="0"/>
          </a:p>
        </p:txBody>
      </p:sp>
      <p:sp>
        <p:nvSpPr>
          <p:cNvPr id="4" name="Ograda številke diapozitiva 3"/>
          <p:cNvSpPr>
            <a:spLocks noGrp="1"/>
          </p:cNvSpPr>
          <p:nvPr>
            <p:ph type="sldNum" sz="quarter" idx="10"/>
          </p:nvPr>
        </p:nvSpPr>
        <p:spPr/>
        <p:txBody>
          <a:bodyPr/>
          <a:lstStyle/>
          <a:p>
            <a:fld id="{95FAE718-203B-443F-A4AE-D932BED0CCE5}" type="slidenum">
              <a:rPr lang="sl-SI" smtClean="0"/>
              <a:t>8</a:t>
            </a:fld>
            <a:endParaRPr lang="sl-SI"/>
          </a:p>
        </p:txBody>
      </p:sp>
    </p:spTree>
    <p:extLst>
      <p:ext uri="{BB962C8B-B14F-4D97-AF65-F5344CB8AC3E}">
        <p14:creationId xmlns:p14="http://schemas.microsoft.com/office/powerpoint/2010/main" val="1924608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dirty="0"/>
          </a:p>
        </p:txBody>
      </p:sp>
      <p:sp>
        <p:nvSpPr>
          <p:cNvPr id="4" name="Ograda številke diapozitiva 3"/>
          <p:cNvSpPr>
            <a:spLocks noGrp="1"/>
          </p:cNvSpPr>
          <p:nvPr>
            <p:ph type="sldNum" sz="quarter" idx="10"/>
          </p:nvPr>
        </p:nvSpPr>
        <p:spPr/>
        <p:txBody>
          <a:bodyPr/>
          <a:lstStyle/>
          <a:p>
            <a:fld id="{95FAE718-203B-443F-A4AE-D932BED0CCE5}" type="slidenum">
              <a:rPr lang="sl-SI" smtClean="0"/>
              <a:t>9</a:t>
            </a:fld>
            <a:endParaRPr lang="sl-SI"/>
          </a:p>
        </p:txBody>
      </p:sp>
    </p:spTree>
    <p:extLst>
      <p:ext uri="{BB962C8B-B14F-4D97-AF65-F5344CB8AC3E}">
        <p14:creationId xmlns:p14="http://schemas.microsoft.com/office/powerpoint/2010/main" val="1924608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5FAE718-203B-443F-A4AE-D932BED0CCE5}" type="slidenum">
              <a:rPr lang="sl-SI" smtClean="0"/>
              <a:t>17</a:t>
            </a:fld>
            <a:endParaRPr lang="sl-SI"/>
          </a:p>
        </p:txBody>
      </p:sp>
    </p:spTree>
    <p:extLst>
      <p:ext uri="{BB962C8B-B14F-4D97-AF65-F5344CB8AC3E}">
        <p14:creationId xmlns:p14="http://schemas.microsoft.com/office/powerpoint/2010/main" val="1764994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A2C26255-787C-437B-87EF-07EE7EE1803F}" type="datetime1">
              <a:rPr lang="sl-SI" smtClean="0"/>
              <a:t>4. 02. 2024</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3728586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039ADFDC-89EA-4635-8D65-9D28743D6E36}" type="datetime1">
              <a:rPr lang="sl-SI" smtClean="0"/>
              <a:t>4. 02. 2024</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4123334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D2EC61BF-7185-4318-9E7F-D29941D9455C}" type="datetime1">
              <a:rPr lang="sl-SI" smtClean="0"/>
              <a:t>4. 02. 2024</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1715651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79712" y="274638"/>
            <a:ext cx="6707088" cy="1143000"/>
          </a:xfrm>
        </p:spPr>
        <p:txBody>
          <a:bodyPr/>
          <a:lstStyle>
            <a:lvl1pPr>
              <a:defRPr baseline="0"/>
            </a:lvl1pPr>
          </a:lstStyle>
          <a:p>
            <a:r>
              <a:rPr lang="en-US" dirty="0" smtClean="0"/>
              <a:t>Click to edit Master title style</a:t>
            </a:r>
            <a:endParaRPr lang="sl-SI" dirty="0"/>
          </a:p>
        </p:txBody>
      </p:sp>
      <p:sp>
        <p:nvSpPr>
          <p:cNvPr id="13" name="Text Placeholder 11"/>
          <p:cNvSpPr>
            <a:spLocks noGrp="1"/>
          </p:cNvSpPr>
          <p:nvPr>
            <p:ph type="body" sz="quarter" idx="13"/>
          </p:nvPr>
        </p:nvSpPr>
        <p:spPr>
          <a:xfrm>
            <a:off x="971425" y="3240088"/>
            <a:ext cx="7201025" cy="26273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sl-SI" dirty="0"/>
          </a:p>
        </p:txBody>
      </p:sp>
      <p:sp>
        <p:nvSpPr>
          <p:cNvPr id="4" name="Date Placeholder 3"/>
          <p:cNvSpPr>
            <a:spLocks noGrp="1"/>
          </p:cNvSpPr>
          <p:nvPr>
            <p:ph type="dt" sz="half" idx="14"/>
          </p:nvPr>
        </p:nvSpPr>
        <p:spPr/>
        <p:txBody>
          <a:bodyPr/>
          <a:lstStyle>
            <a:lvl1pPr>
              <a:defRPr/>
            </a:lvl1pPr>
          </a:lstStyle>
          <a:p>
            <a:pPr>
              <a:defRPr/>
            </a:pPr>
            <a:fld id="{C44BBE26-E8B9-4882-89A5-ABDD88CE2CEA}" type="datetime1">
              <a:rPr lang="sl-SI" smtClean="0"/>
              <a:t>4. 02. 2024</a:t>
            </a:fld>
            <a:endParaRPr lang="sl-SI" dirty="0"/>
          </a:p>
        </p:txBody>
      </p:sp>
      <p:sp>
        <p:nvSpPr>
          <p:cNvPr id="6" name="Slide Number Placeholder 5"/>
          <p:cNvSpPr>
            <a:spLocks noGrp="1"/>
          </p:cNvSpPr>
          <p:nvPr>
            <p:ph type="sldNum" sz="quarter" idx="16"/>
          </p:nvPr>
        </p:nvSpPr>
        <p:spPr/>
        <p:txBody>
          <a:bodyPr/>
          <a:lstStyle>
            <a:lvl1pPr>
              <a:defRPr/>
            </a:lvl1pPr>
          </a:lstStyle>
          <a:p>
            <a:pPr>
              <a:defRPr/>
            </a:pPr>
            <a:fld id="{1635A10B-2F41-4DD7-A08D-51B68D0769A2}" type="slidenum">
              <a:rPr lang="sl-SI"/>
              <a:pPr>
                <a:defRPr/>
              </a:pPr>
              <a:t>‹#›</a:t>
            </a:fld>
            <a:endParaRPr lang="sl-SI" dirty="0"/>
          </a:p>
        </p:txBody>
      </p:sp>
      <p:pic>
        <p:nvPicPr>
          <p:cNvPr id="9" name="Picture 9" descr="grb moder za 10 pt.wmf"/>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17290" y="393989"/>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7"/>
          <p:cNvSpPr txBox="1">
            <a:spLocks noChangeArrowheads="1"/>
          </p:cNvSpPr>
          <p:nvPr userDrawn="1"/>
        </p:nvSpPr>
        <p:spPr bwMode="auto">
          <a:xfrm>
            <a:off x="539552" y="389226"/>
            <a:ext cx="13414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eaLnBrk="1" hangingPunct="1">
              <a:lnSpc>
                <a:spcPts val="838"/>
              </a:lnSpc>
              <a:defRPr/>
            </a:pPr>
            <a:r>
              <a:rPr lang="en-US" altLang="sl-SI" sz="700" dirty="0" smtClean="0">
                <a:solidFill>
                  <a:schemeClr val="tx2"/>
                </a:solidFill>
                <a:latin typeface="Republika" pitchFamily="2" charset="-18"/>
              </a:rPr>
              <a:t>REPUBLIKA SLOVENIJA</a:t>
            </a:r>
          </a:p>
          <a:p>
            <a:pPr eaLnBrk="1" hangingPunct="1">
              <a:lnSpc>
                <a:spcPts val="838"/>
              </a:lnSpc>
              <a:defRPr/>
            </a:pPr>
            <a:r>
              <a:rPr lang="sl-SI" altLang="sl-SI" sz="700" b="1" dirty="0" smtClean="0">
                <a:solidFill>
                  <a:schemeClr val="tx2"/>
                </a:solidFill>
                <a:latin typeface="Republika" pitchFamily="2" charset="-18"/>
              </a:rPr>
              <a:t>MINISTRSTVO ZA KMETIJSTVO,</a:t>
            </a:r>
          </a:p>
          <a:p>
            <a:pPr eaLnBrk="1" hangingPunct="1">
              <a:lnSpc>
                <a:spcPts val="838"/>
              </a:lnSpc>
              <a:defRPr/>
            </a:pPr>
            <a:r>
              <a:rPr lang="sl-SI" altLang="sl-SI" sz="700" b="1" dirty="0" smtClean="0">
                <a:solidFill>
                  <a:schemeClr val="tx2"/>
                </a:solidFill>
                <a:latin typeface="Republika" pitchFamily="2" charset="-18"/>
              </a:rPr>
              <a:t>GOZDARSTVO IN PREHRANO</a:t>
            </a:r>
            <a:endParaRPr lang="en-US" altLang="sl-SI" sz="700" b="1" dirty="0" smtClean="0">
              <a:solidFill>
                <a:schemeClr val="tx2"/>
              </a:solidFill>
              <a:latin typeface="Republika" pitchFamily="2" charset="-18"/>
            </a:endParaRPr>
          </a:p>
        </p:txBody>
      </p:sp>
    </p:spTree>
    <p:extLst>
      <p:ext uri="{BB962C8B-B14F-4D97-AF65-F5344CB8AC3E}">
        <p14:creationId xmlns:p14="http://schemas.microsoft.com/office/powerpoint/2010/main" val="360154828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AEED1CB3-0C04-440A-B00A-5C5751DD95AD}" type="datetime1">
              <a:rPr lang="sl-SI" smtClean="0"/>
              <a:t>4. 02. 2024</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3452000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CA78A763-39D5-4F25-A6A8-2A0A0A7C2639}" type="datetime1">
              <a:rPr lang="sl-SI" smtClean="0"/>
              <a:t>4. 02. 2024</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4089811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7F5FD133-5C06-4382-8871-CF1A55609170}" type="datetime1">
              <a:rPr lang="sl-SI" smtClean="0"/>
              <a:t>4. 02. 2024</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2607921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3A5B8570-4D06-47B6-B4FF-112CFD7D8453}" type="datetime1">
              <a:rPr lang="sl-SI" smtClean="0"/>
              <a:t>4. 02. 2024</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93952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74A8282E-0949-4F3D-80DE-57821E547CD0}" type="datetime1">
              <a:rPr lang="sl-SI" smtClean="0"/>
              <a:t>4. 02. 2024</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112063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0D5EC80A-6FCD-4ACE-9693-9D6A4D34AEF8}" type="datetime1">
              <a:rPr lang="sl-SI" smtClean="0"/>
              <a:t>4. 02. 2024</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765150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4DD0B291-6AA7-4BEE-B1D3-AACF01654428}" type="datetime1">
              <a:rPr lang="sl-SI" smtClean="0"/>
              <a:t>4. 02. 2024</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759610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42E790D1-C235-442B-9701-306CF3A74D73}" type="datetime1">
              <a:rPr lang="sl-SI" smtClean="0"/>
              <a:t>4. 02. 2024</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08D74F49-02F9-4911-9584-AA094981C113}" type="slidenum">
              <a:rPr lang="sl-SI" smtClean="0"/>
              <a:t>‹#›</a:t>
            </a:fld>
            <a:endParaRPr lang="sl-SI"/>
          </a:p>
        </p:txBody>
      </p:sp>
    </p:spTree>
    <p:extLst>
      <p:ext uri="{BB962C8B-B14F-4D97-AF65-F5344CB8AC3E}">
        <p14:creationId xmlns:p14="http://schemas.microsoft.com/office/powerpoint/2010/main" val="884452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9C024E-EB34-4FB5-B2E4-3B40B26C9D64}" type="datetime1">
              <a:rPr lang="sl-SI" smtClean="0"/>
              <a:t>4. 02. 2024</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74F49-02F9-4911-9584-AA094981C113}" type="slidenum">
              <a:rPr lang="sl-SI" smtClean="0"/>
              <a:t>‹#›</a:t>
            </a:fld>
            <a:endParaRPr lang="sl-SI"/>
          </a:p>
        </p:txBody>
      </p:sp>
    </p:spTree>
    <p:extLst>
      <p:ext uri="{BB962C8B-B14F-4D97-AF65-F5344CB8AC3E}">
        <p14:creationId xmlns:p14="http://schemas.microsoft.com/office/powerpoint/2010/main" val="1765461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slov 1"/>
          <p:cNvSpPr>
            <a:spLocks noGrp="1"/>
          </p:cNvSpPr>
          <p:nvPr>
            <p:ph type="title"/>
          </p:nvPr>
        </p:nvSpPr>
        <p:spPr>
          <a:xfrm>
            <a:off x="899592" y="1268760"/>
            <a:ext cx="7065963" cy="3456384"/>
          </a:xfrm>
        </p:spPr>
        <p:txBody>
          <a:bodyPr>
            <a:noAutofit/>
          </a:bodyPr>
          <a:lstStyle/>
          <a:p>
            <a:pPr algn="ctr"/>
            <a:r>
              <a:rPr lang="sl-SI" altLang="sl-SI" sz="4000" b="1" smtClean="0">
                <a:solidFill>
                  <a:schemeClr val="accent1"/>
                </a:solidFill>
                <a:latin typeface="Calibri" pitchFamily="34" charset="0"/>
              </a:rPr>
              <a:t>Uredba </a:t>
            </a:r>
            <a:r>
              <a:rPr lang="sl-SI" altLang="sl-SI" sz="4000" b="1" dirty="0">
                <a:solidFill>
                  <a:schemeClr val="accent1"/>
                </a:solidFill>
                <a:latin typeface="Calibri" pitchFamily="34" charset="0"/>
              </a:rPr>
              <a:t>o izvedbi </a:t>
            </a:r>
            <a:r>
              <a:rPr lang="sl-SI" altLang="sl-SI" sz="4000" b="1" dirty="0" smtClean="0">
                <a:solidFill>
                  <a:schemeClr val="accent1"/>
                </a:solidFill>
                <a:latin typeface="Calibri" pitchFamily="34" charset="0"/>
              </a:rPr>
              <a:t>intervencij </a:t>
            </a:r>
            <a:r>
              <a:rPr lang="sl-SI" altLang="sl-SI" sz="4000" b="1" dirty="0">
                <a:solidFill>
                  <a:schemeClr val="accent1"/>
                </a:solidFill>
                <a:latin typeface="Calibri" pitchFamily="34" charset="0"/>
              </a:rPr>
              <a:t/>
            </a:r>
            <a:br>
              <a:rPr lang="sl-SI" altLang="sl-SI" sz="4000" b="1" dirty="0">
                <a:solidFill>
                  <a:schemeClr val="accent1"/>
                </a:solidFill>
                <a:latin typeface="Calibri" pitchFamily="34" charset="0"/>
              </a:rPr>
            </a:br>
            <a:r>
              <a:rPr lang="sl-SI" altLang="sl-SI" sz="4000" b="1" dirty="0">
                <a:solidFill>
                  <a:schemeClr val="accent1"/>
                </a:solidFill>
                <a:latin typeface="Calibri" pitchFamily="34" charset="0"/>
              </a:rPr>
              <a:t>kmetijske politike za leto </a:t>
            </a:r>
            <a:r>
              <a:rPr lang="sl-SI" altLang="sl-SI" sz="4000" b="1" dirty="0" smtClean="0">
                <a:solidFill>
                  <a:schemeClr val="accent1"/>
                </a:solidFill>
                <a:latin typeface="Calibri" pitchFamily="34" charset="0"/>
              </a:rPr>
              <a:t>2024 </a:t>
            </a:r>
            <a:r>
              <a:rPr lang="sl-SI" altLang="sl-SI" sz="4000" b="1" dirty="0" smtClean="0">
                <a:latin typeface="Calibri" pitchFamily="34" charset="0"/>
              </a:rPr>
              <a:t/>
            </a:r>
            <a:br>
              <a:rPr lang="sl-SI" altLang="sl-SI" sz="4000" b="1" dirty="0" smtClean="0">
                <a:latin typeface="Calibri" pitchFamily="34" charset="0"/>
              </a:rPr>
            </a:br>
            <a:r>
              <a:rPr lang="sl-SI" altLang="sl-SI" sz="4000" b="1" dirty="0">
                <a:latin typeface="Calibri" pitchFamily="34" charset="0"/>
              </a:rPr>
              <a:t/>
            </a:r>
            <a:br>
              <a:rPr lang="sl-SI" altLang="sl-SI" sz="4000" b="1" dirty="0">
                <a:latin typeface="Calibri" pitchFamily="34" charset="0"/>
              </a:rPr>
            </a:br>
            <a:r>
              <a:rPr lang="sl-SI" altLang="sl-SI" sz="4000" b="1" dirty="0" smtClean="0">
                <a:solidFill>
                  <a:schemeClr val="accent1"/>
                </a:solidFill>
                <a:latin typeface="Calibri" pitchFamily="34" charset="0"/>
              </a:rPr>
              <a:t>(Uredba </a:t>
            </a:r>
            <a:r>
              <a:rPr lang="sl-SI" altLang="sl-SI" sz="4000" b="1" smtClean="0">
                <a:solidFill>
                  <a:schemeClr val="accent1"/>
                </a:solidFill>
                <a:latin typeface="Calibri" pitchFamily="34" charset="0"/>
              </a:rPr>
              <a:t>IAKS 2024</a:t>
            </a:r>
            <a:r>
              <a:rPr lang="sl-SI" altLang="sl-SI" sz="4000" b="1" smtClean="0">
                <a:solidFill>
                  <a:schemeClr val="accent1"/>
                </a:solidFill>
                <a:latin typeface="Calibri" pitchFamily="34" charset="0"/>
              </a:rPr>
              <a:t>)</a:t>
            </a:r>
            <a:r>
              <a:rPr lang="sl-SI" altLang="sl-SI" sz="4000" b="1" dirty="0">
                <a:solidFill>
                  <a:schemeClr val="accent1"/>
                </a:solidFill>
                <a:latin typeface="Calibri" pitchFamily="34" charset="0"/>
              </a:rPr>
              <a:t/>
            </a:r>
            <a:br>
              <a:rPr lang="sl-SI" altLang="sl-SI" sz="4000" b="1" dirty="0">
                <a:solidFill>
                  <a:schemeClr val="accent1"/>
                </a:solidFill>
                <a:latin typeface="Calibri" pitchFamily="34" charset="0"/>
              </a:rPr>
            </a:br>
            <a:endParaRPr lang="sl-SI" altLang="sl-SI" sz="4000" b="1" dirty="0">
              <a:solidFill>
                <a:schemeClr val="accent1"/>
              </a:solidFill>
              <a:latin typeface="Calibri" pitchFamily="34" charset="0"/>
            </a:endParaRPr>
          </a:p>
        </p:txBody>
      </p:sp>
      <p:sp>
        <p:nvSpPr>
          <p:cNvPr id="3" name="Ograda besedila 2"/>
          <p:cNvSpPr>
            <a:spLocks noGrp="1"/>
          </p:cNvSpPr>
          <p:nvPr>
            <p:ph type="body" sz="quarter" idx="13"/>
          </p:nvPr>
        </p:nvSpPr>
        <p:spPr>
          <a:xfrm>
            <a:off x="971550" y="4062413"/>
            <a:ext cx="7200900" cy="1804987"/>
          </a:xfrm>
        </p:spPr>
        <p:txBody>
          <a:bodyPr>
            <a:noAutofit/>
          </a:bodyPr>
          <a:lstStyle/>
          <a:p>
            <a:pPr eaLnBrk="1" hangingPunct="1">
              <a:defRPr/>
            </a:pPr>
            <a:endParaRPr lang="sl-SI" altLang="sl-SI" sz="2400" b="1" dirty="0">
              <a:latin typeface="Calibri" pitchFamily="34" charset="0"/>
              <a:ea typeface="+mj-ea"/>
              <a:cs typeface="+mj-cs"/>
            </a:endParaRPr>
          </a:p>
          <a:p>
            <a:pPr eaLnBrk="1" hangingPunct="1">
              <a:defRPr/>
            </a:pPr>
            <a:endParaRPr lang="sl-SI" altLang="sl-SI" sz="2400" b="1" dirty="0">
              <a:latin typeface="Calibri" pitchFamily="34" charset="0"/>
              <a:ea typeface="+mj-ea"/>
              <a:cs typeface="+mj-cs"/>
            </a:endParaRPr>
          </a:p>
          <a:p>
            <a:pPr marL="0" indent="0" algn="ctr" eaLnBrk="1" hangingPunct="1">
              <a:buFont typeface="Arial" charset="0"/>
              <a:buNone/>
              <a:defRPr/>
            </a:pPr>
            <a:r>
              <a:rPr lang="sl-SI" altLang="sl-SI" sz="2400" b="1" dirty="0" smtClean="0">
                <a:solidFill>
                  <a:schemeClr val="tx2"/>
                </a:solidFill>
                <a:latin typeface="Calibri" pitchFamily="34" charset="0"/>
                <a:ea typeface="+mj-ea"/>
                <a:cs typeface="+mj-cs"/>
              </a:rPr>
              <a:t>Uradni list RS, št. 132/2023 z dne 22.12.2023 </a:t>
            </a:r>
            <a:endParaRPr lang="sl-SI" sz="2400" dirty="0">
              <a:solidFill>
                <a:schemeClr val="tx2"/>
              </a:solidFill>
            </a:endParaRPr>
          </a:p>
        </p:txBody>
      </p:sp>
      <p:sp>
        <p:nvSpPr>
          <p:cNvPr id="4" name="Ograda številke diapozitiva 3"/>
          <p:cNvSpPr>
            <a:spLocks noGrp="1"/>
          </p:cNvSpPr>
          <p:nvPr>
            <p:ph type="sldNum" sz="quarter" idx="16"/>
          </p:nvPr>
        </p:nvSpPr>
        <p:spPr/>
        <p:txBody>
          <a:bodyPr/>
          <a:lstStyle/>
          <a:p>
            <a:pPr>
              <a:defRPr/>
            </a:pPr>
            <a:fld id="{1635A10B-2F41-4DD7-A08D-51B68D0769A2}" type="slidenum">
              <a:rPr lang="sl-SI" smtClean="0"/>
              <a:pPr>
                <a:defRPr/>
              </a:pPr>
              <a:t>1</a:t>
            </a:fld>
            <a:endParaRPr lang="sl-SI" dirty="0"/>
          </a:p>
        </p:txBody>
      </p:sp>
    </p:spTree>
    <p:extLst>
      <p:ext uri="{BB962C8B-B14F-4D97-AF65-F5344CB8AC3E}">
        <p14:creationId xmlns:p14="http://schemas.microsoft.com/office/powerpoint/2010/main" val="5461289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značba mesta številke diapozitiva 7"/>
          <p:cNvSpPr>
            <a:spLocks noGrp="1"/>
          </p:cNvSpPr>
          <p:nvPr>
            <p:ph type="sldNum" sz="quarter" idx="12"/>
          </p:nvPr>
        </p:nvSpPr>
        <p:spPr/>
        <p:txBody>
          <a:bodyPr/>
          <a:lstStyle/>
          <a:p>
            <a:fld id="{08D74F49-02F9-4911-9584-AA094981C113}" type="slidenum">
              <a:rPr lang="sl-SI" smtClean="0"/>
              <a:t>10</a:t>
            </a:fld>
            <a:endParaRPr lang="sl-SI"/>
          </a:p>
        </p:txBody>
      </p:sp>
      <p:pic>
        <p:nvPicPr>
          <p:cNvPr id="9" name="Označba mesta vsebine 8"/>
          <p:cNvPicPr>
            <a:picLocks noGrp="1"/>
          </p:cNvPicPr>
          <p:nvPr>
            <p:ph sz="half" idx="2"/>
          </p:nvPr>
        </p:nvPicPr>
        <p:blipFill rotWithShape="1">
          <a:blip r:embed="rId2"/>
          <a:srcRect l="21104" t="18270" r="23996" b="3380"/>
          <a:stretch/>
        </p:blipFill>
        <p:spPr bwMode="auto">
          <a:xfrm>
            <a:off x="662348" y="0"/>
            <a:ext cx="7674841" cy="672147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67154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značba mesta številke diapozitiva 7"/>
          <p:cNvSpPr>
            <a:spLocks noGrp="1"/>
          </p:cNvSpPr>
          <p:nvPr>
            <p:ph type="sldNum" sz="quarter" idx="12"/>
          </p:nvPr>
        </p:nvSpPr>
        <p:spPr/>
        <p:txBody>
          <a:bodyPr/>
          <a:lstStyle/>
          <a:p>
            <a:fld id="{08D74F49-02F9-4911-9584-AA094981C113}" type="slidenum">
              <a:rPr lang="sl-SI" smtClean="0"/>
              <a:t>11</a:t>
            </a:fld>
            <a:endParaRPr lang="sl-SI"/>
          </a:p>
        </p:txBody>
      </p:sp>
      <p:pic>
        <p:nvPicPr>
          <p:cNvPr id="17" name="Označba mesta vsebine 16"/>
          <p:cNvPicPr>
            <a:picLocks noGrp="1"/>
          </p:cNvPicPr>
          <p:nvPr>
            <p:ph sz="half" idx="2"/>
          </p:nvPr>
        </p:nvPicPr>
        <p:blipFill rotWithShape="1">
          <a:blip r:embed="rId2"/>
          <a:srcRect l="4108" t="23534" r="4388" b="10502"/>
          <a:stretch/>
        </p:blipFill>
        <p:spPr bwMode="auto">
          <a:xfrm>
            <a:off x="179388" y="1196752"/>
            <a:ext cx="8713787" cy="432047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50847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značba mesta številke diapozitiva 7"/>
          <p:cNvSpPr>
            <a:spLocks noGrp="1"/>
          </p:cNvSpPr>
          <p:nvPr>
            <p:ph type="sldNum" sz="quarter" idx="12"/>
          </p:nvPr>
        </p:nvSpPr>
        <p:spPr/>
        <p:txBody>
          <a:bodyPr/>
          <a:lstStyle/>
          <a:p>
            <a:fld id="{08D74F49-02F9-4911-9584-AA094981C113}" type="slidenum">
              <a:rPr lang="sl-SI" smtClean="0"/>
              <a:t>12</a:t>
            </a:fld>
            <a:endParaRPr lang="sl-SI"/>
          </a:p>
        </p:txBody>
      </p:sp>
      <p:pic>
        <p:nvPicPr>
          <p:cNvPr id="9" name="Označba mesta vsebine 8"/>
          <p:cNvPicPr>
            <a:picLocks noGrp="1"/>
          </p:cNvPicPr>
          <p:nvPr>
            <p:ph sz="half" idx="2"/>
          </p:nvPr>
        </p:nvPicPr>
        <p:blipFill rotWithShape="1">
          <a:blip r:embed="rId2"/>
          <a:srcRect l="30253" t="17340" r="31093" b="1525"/>
          <a:stretch/>
        </p:blipFill>
        <p:spPr bwMode="auto">
          <a:xfrm>
            <a:off x="1187624" y="0"/>
            <a:ext cx="6336704" cy="695739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77505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značba mesta vsebine 3"/>
          <p:cNvSpPr>
            <a:spLocks noGrp="1"/>
          </p:cNvSpPr>
          <p:nvPr>
            <p:ph sz="half" idx="2"/>
          </p:nvPr>
        </p:nvSpPr>
        <p:spPr>
          <a:xfrm>
            <a:off x="0" y="116632"/>
            <a:ext cx="9108504" cy="6741368"/>
          </a:xfrm>
        </p:spPr>
        <p:txBody>
          <a:bodyPr>
            <a:normAutofit fontScale="32500" lnSpcReduction="20000"/>
          </a:bodyPr>
          <a:lstStyle/>
          <a:p>
            <a:pPr marL="0" indent="0">
              <a:buNone/>
            </a:pPr>
            <a:r>
              <a:rPr lang="sl-SI" sz="4900" b="1" dirty="0" smtClean="0"/>
              <a:t>Kdaj </a:t>
            </a:r>
            <a:r>
              <a:rPr lang="sl-SI" sz="4900" b="1" dirty="0"/>
              <a:t>se šteje, da poslujete kot DRUŽBA V SKUPINI? </a:t>
            </a:r>
            <a:endParaRPr lang="sl-SI" sz="4900" dirty="0"/>
          </a:p>
          <a:p>
            <a:pPr marL="0" indent="0">
              <a:buNone/>
            </a:pPr>
            <a:r>
              <a:rPr lang="sl-SI" dirty="0"/>
              <a:t> </a:t>
            </a:r>
          </a:p>
          <a:p>
            <a:pPr marL="0" indent="0">
              <a:buNone/>
            </a:pPr>
            <a:r>
              <a:rPr lang="sl-SI" sz="4600" dirty="0"/>
              <a:t>Šteje se, da </a:t>
            </a:r>
            <a:r>
              <a:rPr lang="sl-SI" sz="4600" u="sng" dirty="0"/>
              <a:t>družba posluje v skupini, ko v tej skupini nastopajo obvladujoča (nadrejena) družba in ena ali več od nje odvisnih (podrejenih) družb</a:t>
            </a:r>
            <a:r>
              <a:rPr lang="sl-SI" sz="4600" dirty="0"/>
              <a:t>. V 11. točki 2. člena </a:t>
            </a:r>
            <a:r>
              <a:rPr lang="sl-SI" sz="4600" u="sng" dirty="0"/>
              <a:t>Direktive 2013/34/EU Evropskega parlamenta in Sveta </a:t>
            </a:r>
            <a:r>
              <a:rPr lang="sl-SI" sz="4600" dirty="0"/>
              <a:t>z dne 26. junija 2013 </a:t>
            </a:r>
            <a:r>
              <a:rPr lang="sl-SI" sz="4600" dirty="0" smtClean="0"/>
              <a:t>so </a:t>
            </a:r>
            <a:r>
              <a:rPr lang="sl-SI" sz="4600" dirty="0"/>
              <a:t>namreč </a:t>
            </a:r>
            <a:r>
              <a:rPr lang="sl-SI" sz="4600" u="sng" dirty="0"/>
              <a:t>obvladujoča družba in vse njene odvisne družbe skupaj opredeljene kot skupina. </a:t>
            </a:r>
          </a:p>
          <a:p>
            <a:pPr marL="0" indent="0">
              <a:buNone/>
            </a:pPr>
            <a:r>
              <a:rPr lang="sl-SI" sz="4600" dirty="0"/>
              <a:t> </a:t>
            </a:r>
          </a:p>
          <a:p>
            <a:pPr marL="0" indent="0">
              <a:buNone/>
            </a:pPr>
            <a:r>
              <a:rPr lang="sl-SI" sz="4600" dirty="0"/>
              <a:t>Poleg tega je v prvem odstavku 63. člena </a:t>
            </a:r>
            <a:r>
              <a:rPr lang="sl-SI" sz="4600" u="sng" dirty="0"/>
              <a:t>Zakona o gospodarskih družbah </a:t>
            </a:r>
            <a:r>
              <a:rPr lang="sl-SI" sz="4600" dirty="0" smtClean="0"/>
              <a:t>določeno</a:t>
            </a:r>
            <a:r>
              <a:rPr lang="sl-SI" sz="4600" dirty="0"/>
              <a:t>, da so družbe v skupini obvladujoča družba in od nje odvisne družbe, kot je določeno v drugem odstavku 56. člena tega zakona, ne glede na to, ali se za skupino sestavlja konsolidirano letno poročilo. V skladu z drugim odstavkom 56. člena </a:t>
            </a:r>
            <a:r>
              <a:rPr lang="sl-SI" sz="4600" dirty="0" smtClean="0"/>
              <a:t>omenjenega zakona </a:t>
            </a:r>
            <a:r>
              <a:rPr lang="sl-SI" sz="4600" dirty="0"/>
              <a:t>je družba obvladujoča oziroma nadrejena drugi od nje odvisni oziroma podrejeni družbi, če je izpolnjen </a:t>
            </a:r>
            <a:r>
              <a:rPr lang="sl-SI" sz="4600" u="sng" dirty="0"/>
              <a:t>vsaj eden od naslednjih pogojev: </a:t>
            </a:r>
          </a:p>
          <a:p>
            <a:pPr marL="0" lvl="0" indent="0">
              <a:buNone/>
            </a:pPr>
            <a:r>
              <a:rPr lang="sl-SI" sz="4600" dirty="0" smtClean="0"/>
              <a:t>    - </a:t>
            </a:r>
            <a:r>
              <a:rPr lang="sl-SI" sz="4600" u="sng" dirty="0" smtClean="0"/>
              <a:t>ima </a:t>
            </a:r>
            <a:r>
              <a:rPr lang="sl-SI" sz="4600" u="sng" dirty="0"/>
              <a:t>večino glasovalnih pravic v drugi družbi; </a:t>
            </a:r>
          </a:p>
          <a:p>
            <a:pPr marL="0" lvl="0" indent="0">
              <a:buNone/>
            </a:pPr>
            <a:r>
              <a:rPr lang="sl-SI" sz="4600" u="sng" dirty="0" smtClean="0"/>
              <a:t>    - ima </a:t>
            </a:r>
            <a:r>
              <a:rPr lang="sl-SI" sz="4600" u="sng" dirty="0"/>
              <a:t>pravico imenovati ali odpoklicati večino članov poslovodstva ali nadzornega sveta druge družbe in je </a:t>
            </a:r>
            <a:r>
              <a:rPr lang="sl-SI" sz="4600" u="sng" dirty="0" smtClean="0"/>
              <a:t>hkrati</a:t>
            </a:r>
          </a:p>
          <a:p>
            <a:pPr marL="0" lvl="0" indent="0">
              <a:buNone/>
            </a:pPr>
            <a:r>
              <a:rPr lang="sl-SI" sz="4600" u="sng" dirty="0"/>
              <a:t> </a:t>
            </a:r>
            <a:r>
              <a:rPr lang="sl-SI" sz="4600" u="sng" dirty="0" smtClean="0"/>
              <a:t>       družbenik </a:t>
            </a:r>
            <a:r>
              <a:rPr lang="sl-SI" sz="4600" u="sng" dirty="0"/>
              <a:t>te družbe;</a:t>
            </a:r>
          </a:p>
          <a:p>
            <a:pPr marL="0" lvl="0" indent="0">
              <a:buNone/>
            </a:pPr>
            <a:r>
              <a:rPr lang="sl-SI" sz="4600" u="sng" dirty="0" smtClean="0"/>
              <a:t>    - ima </a:t>
            </a:r>
            <a:r>
              <a:rPr lang="sl-SI" sz="4600" u="sng" dirty="0"/>
              <a:t>pravico do prevladujočega vpliva nad drugo družbo na podlagi podjetniške pogodbe ali drugega pravnega </a:t>
            </a:r>
            <a:endParaRPr lang="sl-SI" sz="4600" u="sng" dirty="0" smtClean="0"/>
          </a:p>
          <a:p>
            <a:pPr marL="0" lvl="0" indent="0">
              <a:buNone/>
            </a:pPr>
            <a:r>
              <a:rPr lang="sl-SI" sz="4600" u="sng" dirty="0"/>
              <a:t> </a:t>
            </a:r>
            <a:r>
              <a:rPr lang="sl-SI" sz="4600" u="sng" dirty="0" smtClean="0"/>
              <a:t>      temelja</a:t>
            </a:r>
            <a:r>
              <a:rPr lang="sl-SI" sz="4600" u="sng" dirty="0"/>
              <a:t>;</a:t>
            </a:r>
          </a:p>
          <a:p>
            <a:pPr marL="0" lvl="0" indent="0">
              <a:buNone/>
            </a:pPr>
            <a:r>
              <a:rPr lang="sl-SI" sz="4600" u="sng" dirty="0" smtClean="0"/>
              <a:t>    - je </a:t>
            </a:r>
            <a:r>
              <a:rPr lang="sl-SI" sz="4600" u="sng" dirty="0"/>
              <a:t>družbenik v drugi družbi in če na podlagi pogodbe z drugimi družbeniki te družbe nadzoruje </a:t>
            </a:r>
            <a:r>
              <a:rPr lang="sl-SI" sz="4600" u="sng" dirty="0" smtClean="0"/>
              <a:t>večino</a:t>
            </a:r>
          </a:p>
          <a:p>
            <a:pPr marL="0" lvl="0" indent="0">
              <a:buNone/>
            </a:pPr>
            <a:r>
              <a:rPr lang="sl-SI" sz="4600" u="sng" dirty="0"/>
              <a:t> </a:t>
            </a:r>
            <a:r>
              <a:rPr lang="sl-SI" sz="4600" u="sng" dirty="0" smtClean="0"/>
              <a:t>     glasovalnih pravic </a:t>
            </a:r>
            <a:r>
              <a:rPr lang="sl-SI" sz="4600" u="sng" dirty="0"/>
              <a:t>v tej družbi ali</a:t>
            </a:r>
          </a:p>
          <a:p>
            <a:pPr marL="0" lvl="0" indent="0">
              <a:buNone/>
            </a:pPr>
            <a:r>
              <a:rPr lang="sl-SI" sz="4600" u="sng" dirty="0" smtClean="0"/>
              <a:t>   - ima </a:t>
            </a:r>
            <a:r>
              <a:rPr lang="sl-SI" sz="4600" u="sng" dirty="0"/>
              <a:t>prevladujoči vpliv nad drugo družbo oziroma ga dejansko izvaja ali si podredi vodenje te družbe.</a:t>
            </a:r>
          </a:p>
          <a:p>
            <a:pPr marL="0" indent="0">
              <a:buNone/>
            </a:pPr>
            <a:r>
              <a:rPr lang="sl-SI" dirty="0"/>
              <a:t> </a:t>
            </a:r>
          </a:p>
          <a:p>
            <a:pPr marL="0" indent="0">
              <a:buNone/>
            </a:pPr>
            <a:r>
              <a:rPr lang="sl-SI" sz="4900" b="1" dirty="0"/>
              <a:t>Kaj pomeni KONČNA OBVLADUJOČA DRUŽBA? </a:t>
            </a:r>
          </a:p>
          <a:p>
            <a:pPr marL="0" indent="0">
              <a:buNone/>
            </a:pPr>
            <a:r>
              <a:rPr lang="sl-SI" dirty="0"/>
              <a:t> </a:t>
            </a:r>
          </a:p>
          <a:p>
            <a:pPr marL="0" indent="0">
              <a:buNone/>
            </a:pPr>
            <a:r>
              <a:rPr lang="sl-SI" sz="4600" u="sng" dirty="0" smtClean="0"/>
              <a:t>Končna </a:t>
            </a:r>
            <a:r>
              <a:rPr lang="sl-SI" sz="4600" u="sng" dirty="0"/>
              <a:t>obvladujoča družba </a:t>
            </a:r>
            <a:r>
              <a:rPr lang="sl-SI" sz="4600" dirty="0"/>
              <a:t>je obvladujoča družba v skupini, ki </a:t>
            </a:r>
            <a:r>
              <a:rPr lang="sl-SI" sz="4600" u="sng" dirty="0"/>
              <a:t>ni odvisna od nobene druge družbe v skupini, ena ali več njenih odvisnih (podrejenih) družb pa so tudi same obvladujoče (nadrejene) družbe eni ali več odvisnim (podrejenim) družbam</a:t>
            </a:r>
            <a:r>
              <a:rPr lang="sl-SI" sz="4600" dirty="0"/>
              <a:t>. Končna obvladujoča družba v skladu s 1. točko prvega odstavka 48.a člena Direktive 2013/34/EU pripravi konsolidirane računovodske izkaze skupine.</a:t>
            </a:r>
          </a:p>
          <a:p>
            <a:pPr marL="0" indent="0">
              <a:buNone/>
            </a:pPr>
            <a:endParaRPr lang="sl-SI" sz="4600" dirty="0"/>
          </a:p>
          <a:p>
            <a:pPr marL="0" indent="0">
              <a:buNone/>
            </a:pPr>
            <a:r>
              <a:rPr lang="sl-SI" sz="4900" b="1" dirty="0"/>
              <a:t>Kaj pomeni ODVISNA (PODREJENA) DRUŽBA?</a:t>
            </a:r>
          </a:p>
          <a:p>
            <a:pPr marL="0" indent="0">
              <a:buNone/>
            </a:pPr>
            <a:r>
              <a:rPr lang="sl-SI" dirty="0"/>
              <a:t> </a:t>
            </a:r>
          </a:p>
          <a:p>
            <a:pPr marL="0" indent="0">
              <a:buNone/>
            </a:pPr>
            <a:r>
              <a:rPr lang="sl-SI" sz="4600" u="sng" dirty="0"/>
              <a:t>Odvisna (podrejena) družba </a:t>
            </a:r>
            <a:r>
              <a:rPr lang="sl-SI" sz="4600" dirty="0"/>
              <a:t>v skladu z 10. točko 2. člena Direktive 2013/34/EU pomeni družbo, ki </a:t>
            </a:r>
            <a:r>
              <a:rPr lang="sl-SI" sz="4600" u="sng" dirty="0"/>
              <a:t>jo nadzira obvladujoča družba</a:t>
            </a:r>
            <a:r>
              <a:rPr lang="sl-SI" sz="4600" dirty="0"/>
              <a:t>, </a:t>
            </a:r>
            <a:r>
              <a:rPr lang="sl-SI" sz="4600" dirty="0" smtClean="0"/>
              <a:t>vključno s </a:t>
            </a:r>
            <a:r>
              <a:rPr lang="sl-SI" sz="4600" dirty="0"/>
              <a:t>katero koli odvisno (podrejeno) družbo končne obvladujoče družbe.</a:t>
            </a:r>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13</a:t>
            </a:fld>
            <a:endParaRPr lang="sl-SI"/>
          </a:p>
        </p:txBody>
      </p:sp>
    </p:spTree>
    <p:extLst>
      <p:ext uri="{BB962C8B-B14F-4D97-AF65-F5344CB8AC3E}">
        <p14:creationId xmlns:p14="http://schemas.microsoft.com/office/powerpoint/2010/main" val="32421781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71400"/>
            <a:ext cx="8075240" cy="1368152"/>
          </a:xfrm>
        </p:spPr>
        <p:txBody>
          <a:bodyPr>
            <a:normAutofit fontScale="90000"/>
          </a:bodyPr>
          <a:lstStyle/>
          <a:p>
            <a:r>
              <a:rPr lang="sl-SI" altLang="sl-SI" b="1" dirty="0">
                <a:solidFill>
                  <a:schemeClr val="accent1"/>
                </a:solidFill>
                <a:latin typeface="Calibri" pitchFamily="34" charset="0"/>
              </a:rPr>
              <a:t>Uredba IAKS 2023 / 2024 </a:t>
            </a:r>
            <a:r>
              <a:rPr lang="sl-SI" altLang="sl-SI" b="1" dirty="0" smtClean="0">
                <a:solidFill>
                  <a:schemeClr val="accent1"/>
                </a:solidFill>
                <a:latin typeface="Calibri" pitchFamily="34" charset="0"/>
              </a:rPr>
              <a:t/>
            </a:r>
            <a:br>
              <a:rPr lang="sl-SI" altLang="sl-SI" b="1" dirty="0" smtClean="0">
                <a:solidFill>
                  <a:schemeClr val="accent1"/>
                </a:solidFill>
                <a:latin typeface="Calibri" pitchFamily="34" charset="0"/>
              </a:rPr>
            </a:br>
            <a:r>
              <a:rPr lang="sl-SI" altLang="sl-SI" b="1" dirty="0" smtClean="0">
                <a:solidFill>
                  <a:schemeClr val="accent1"/>
                </a:solidFill>
                <a:latin typeface="Calibri" pitchFamily="34" charset="0"/>
              </a:rPr>
              <a:t>–&gt; </a:t>
            </a:r>
            <a:r>
              <a:rPr lang="sl-SI" altLang="sl-SI" b="1" dirty="0">
                <a:solidFill>
                  <a:schemeClr val="accent1"/>
                </a:solidFill>
                <a:latin typeface="Calibri" pitchFamily="34" charset="0"/>
              </a:rPr>
              <a:t>kaj je novega za 2024  </a:t>
            </a:r>
            <a:r>
              <a:rPr lang="sl-SI" altLang="sl-SI" b="1" dirty="0" smtClean="0">
                <a:solidFill>
                  <a:schemeClr val="accent1"/>
                </a:solidFill>
                <a:latin typeface="Calibri" pitchFamily="34" charset="0"/>
              </a:rPr>
              <a:t>(3)</a:t>
            </a:r>
            <a:endParaRPr lang="sl-SI" b="1" dirty="0" smtClean="0">
              <a:solidFill>
                <a:schemeClr val="accent1"/>
              </a:solidFill>
              <a:latin typeface="+mn-lt"/>
            </a:endParaRPr>
          </a:p>
        </p:txBody>
      </p:sp>
      <p:sp>
        <p:nvSpPr>
          <p:cNvPr id="4" name="Označba mesta vsebine 3"/>
          <p:cNvSpPr>
            <a:spLocks noGrp="1"/>
          </p:cNvSpPr>
          <p:nvPr>
            <p:ph sz="half" idx="2"/>
          </p:nvPr>
        </p:nvSpPr>
        <p:spPr>
          <a:xfrm>
            <a:off x="0" y="1196752"/>
            <a:ext cx="9144000" cy="6120680"/>
          </a:xfrm>
        </p:spPr>
        <p:txBody>
          <a:bodyPr>
            <a:normAutofit fontScale="70000" lnSpcReduction="20000"/>
          </a:bodyPr>
          <a:lstStyle/>
          <a:p>
            <a:pPr marL="0" indent="0">
              <a:buNone/>
            </a:pPr>
            <a:r>
              <a:rPr lang="sl-SI" sz="2900" dirty="0" smtClean="0"/>
              <a:t>Zakonodaja EU za obdobje 2023–2027 DČ nalaga, da pri izvajanju intervencij SKP zbirajo podatke o spolu upravičencev za </a:t>
            </a:r>
            <a:r>
              <a:rPr lang="sl-SI" sz="2900" dirty="0"/>
              <a:t>namen priprave letnega poročila o </a:t>
            </a:r>
            <a:r>
              <a:rPr lang="sl-SI" sz="2900" dirty="0" smtClean="0"/>
              <a:t>smotrnosti (</a:t>
            </a:r>
            <a:r>
              <a:rPr lang="sl-SI" sz="2900" u="sng" dirty="0"/>
              <a:t>po posameznih intervencijah </a:t>
            </a:r>
            <a:r>
              <a:rPr lang="sl-SI" sz="2900" u="sng" dirty="0" smtClean="0"/>
              <a:t>je potrebno predložiti </a:t>
            </a:r>
            <a:r>
              <a:rPr lang="sl-SI" sz="2900" u="sng" dirty="0"/>
              <a:t>tudi podatke o skupnem številu upravičencev </a:t>
            </a:r>
            <a:r>
              <a:rPr lang="sl-SI" sz="2900" u="sng" dirty="0" smtClean="0"/>
              <a:t>in </a:t>
            </a:r>
            <a:r>
              <a:rPr lang="sl-SI" sz="2900" u="sng" dirty="0"/>
              <a:t>sicer razčlenjeno po </a:t>
            </a:r>
            <a:r>
              <a:rPr lang="sl-SI" sz="2900" u="sng" dirty="0" smtClean="0"/>
              <a:t>spolu</a:t>
            </a:r>
            <a:r>
              <a:rPr lang="sl-SI" sz="2900" dirty="0" smtClean="0"/>
              <a:t>) ter </a:t>
            </a:r>
            <a:r>
              <a:rPr lang="sl-SI" sz="2900" dirty="0"/>
              <a:t>spremljanja in vrednotenja strateškega načrta </a:t>
            </a:r>
            <a:r>
              <a:rPr lang="sl-SI" sz="2900" dirty="0" smtClean="0"/>
              <a:t>SKP.</a:t>
            </a:r>
            <a:endParaRPr lang="sl-SI" sz="2900" b="1" dirty="0" smtClean="0"/>
          </a:p>
          <a:p>
            <a:pPr marL="0" indent="0">
              <a:buNone/>
            </a:pPr>
            <a:r>
              <a:rPr lang="sl-SI" sz="2900" b="1" dirty="0" smtClean="0"/>
              <a:t>Podatek o spolu</a:t>
            </a:r>
            <a:r>
              <a:rPr lang="sl-SI" sz="2900" dirty="0" smtClean="0"/>
              <a:t> nosilca </a:t>
            </a:r>
            <a:r>
              <a:rPr lang="sl-SI" sz="2900" dirty="0"/>
              <a:t>kmetijskega gospodarstva je treba navesti ne glede na to, ali je </a:t>
            </a:r>
            <a:r>
              <a:rPr lang="sl-SI" sz="2900" dirty="0" smtClean="0"/>
              <a:t>nosilec </a:t>
            </a:r>
            <a:r>
              <a:rPr lang="sl-SI" sz="2900" dirty="0"/>
              <a:t>kmetijskega gospodarstva fizična oseba, pravna oseba, agrarna skupnost ali pašna skupnost, in sicer:</a:t>
            </a:r>
          </a:p>
          <a:p>
            <a:pPr lvl="0"/>
            <a:r>
              <a:rPr lang="sl-SI" sz="2900" u="sng" dirty="0"/>
              <a:t>če je nosilec fizična oseba</a:t>
            </a:r>
            <a:r>
              <a:rPr lang="sl-SI" sz="2900" dirty="0"/>
              <a:t> (velja tudi za samostojne podjetnike posameznike), se navede podatek o spolu fizične osebe, ki je nosilec. Vpiše se </a:t>
            </a:r>
            <a:r>
              <a:rPr lang="sl-SI" sz="2900" u="sng" dirty="0"/>
              <a:t>»MOŠKI« ali »ŽENSKI«</a:t>
            </a:r>
            <a:r>
              <a:rPr lang="sl-SI" sz="2900" dirty="0"/>
              <a:t>;</a:t>
            </a:r>
          </a:p>
          <a:p>
            <a:pPr lvl="0"/>
            <a:r>
              <a:rPr lang="sl-SI" sz="2900" u="sng" dirty="0"/>
              <a:t>če je nosilec pravna oseba, ki ima enega zakonitega zastopnika</a:t>
            </a:r>
            <a:r>
              <a:rPr lang="sl-SI" sz="2900" dirty="0"/>
              <a:t>, agrarna skupnost ali pašna skupnost, se navede podatek o spolu zakonitega zastopnika pravne osebe, agrarne skupnosti ali pašne skupnosti. Vpiše se </a:t>
            </a:r>
            <a:r>
              <a:rPr lang="sl-SI" sz="2900" u="sng" dirty="0"/>
              <a:t>»MOŠKI« ali »ŽENSKI«;</a:t>
            </a:r>
          </a:p>
          <a:p>
            <a:pPr lvl="0"/>
            <a:r>
              <a:rPr lang="sl-SI" sz="2900" u="sng" dirty="0"/>
              <a:t>če je nosilec pravna oseba, ki ima več zakonitih zastopnikov </a:t>
            </a:r>
            <a:r>
              <a:rPr lang="sl-SI" sz="2900" dirty="0"/>
              <a:t>ali jo zastopa kolegijski organ, se navede podatek o spolu, ki med zakonitimi zastopniki ali člani kolegijskega organa prevladuje, razen če je število zakonitih zastopnikov ali članov kolegijskega organa moškega in ženskega spola enako. Vpiše se podatek o prevladujočem spolu - </a:t>
            </a:r>
            <a:r>
              <a:rPr lang="sl-SI" sz="2900" u="sng" dirty="0"/>
              <a:t>»MOŠKI« ali »ŽENSKI«, </a:t>
            </a:r>
            <a:r>
              <a:rPr lang="sl-SI" sz="2900" dirty="0"/>
              <a:t>če je število zakonitih zastopnikov ali članov kolegijskega organa moškega in ženskega spola enako, pa se vpiše </a:t>
            </a:r>
            <a:r>
              <a:rPr lang="sl-SI" sz="2900" u="sng" dirty="0"/>
              <a:t>»NI PREVLADE«;</a:t>
            </a:r>
          </a:p>
          <a:p>
            <a:pPr lvl="0"/>
            <a:r>
              <a:rPr lang="sl-SI" sz="2900" u="sng" dirty="0" smtClean="0"/>
              <a:t>če je nosilec zavod, ki je ustanovljen za opravljanje dejavnosti vzgoje in izobraževanja</a:t>
            </a:r>
            <a:r>
              <a:rPr lang="sl-SI" sz="2900" dirty="0" smtClean="0"/>
              <a:t>, </a:t>
            </a:r>
            <a:r>
              <a:rPr lang="sl-SI" sz="2900" dirty="0"/>
              <a:t>se vpiše </a:t>
            </a:r>
            <a:r>
              <a:rPr lang="sl-SI" sz="2900" u="sng" dirty="0"/>
              <a:t>»NI </a:t>
            </a:r>
            <a:r>
              <a:rPr lang="sl-SI" sz="2900" u="sng" dirty="0" smtClean="0"/>
              <a:t>PREVLADE</a:t>
            </a:r>
            <a:r>
              <a:rPr lang="sl-SI" sz="2900" u="sng" dirty="0"/>
              <a:t>«.</a:t>
            </a:r>
          </a:p>
          <a:p>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14</a:t>
            </a:fld>
            <a:endParaRPr lang="sl-SI"/>
          </a:p>
        </p:txBody>
      </p:sp>
    </p:spTree>
    <p:extLst>
      <p:ext uri="{BB962C8B-B14F-4D97-AF65-F5344CB8AC3E}">
        <p14:creationId xmlns:p14="http://schemas.microsoft.com/office/powerpoint/2010/main" val="38219082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0"/>
            <a:ext cx="8229600" cy="1196752"/>
          </a:xfrm>
        </p:spPr>
        <p:txBody>
          <a:bodyPr>
            <a:normAutofit fontScale="90000"/>
          </a:bodyPr>
          <a:lstStyle/>
          <a:p>
            <a:r>
              <a:rPr lang="sl-SI" altLang="sl-SI" b="1" dirty="0">
                <a:solidFill>
                  <a:schemeClr val="accent1"/>
                </a:solidFill>
                <a:latin typeface="Calibri" pitchFamily="34" charset="0"/>
              </a:rPr>
              <a:t>Uredba IAKS 2023 / 2024 </a:t>
            </a:r>
            <a:br>
              <a:rPr lang="sl-SI" altLang="sl-SI" b="1" dirty="0">
                <a:solidFill>
                  <a:schemeClr val="accent1"/>
                </a:solidFill>
                <a:latin typeface="Calibri" pitchFamily="34" charset="0"/>
              </a:rPr>
            </a:br>
            <a:r>
              <a:rPr lang="sl-SI" altLang="sl-SI" b="1" dirty="0">
                <a:solidFill>
                  <a:schemeClr val="accent1"/>
                </a:solidFill>
                <a:latin typeface="Calibri" pitchFamily="34" charset="0"/>
              </a:rPr>
              <a:t>–&gt; kaj je novega za 2024  </a:t>
            </a:r>
            <a:r>
              <a:rPr lang="sl-SI" altLang="sl-SI" b="1" dirty="0" smtClean="0">
                <a:solidFill>
                  <a:schemeClr val="accent1"/>
                </a:solidFill>
                <a:latin typeface="Calibri" pitchFamily="34" charset="0"/>
              </a:rPr>
              <a:t>(4)</a:t>
            </a:r>
            <a:endParaRPr lang="sl-SI" dirty="0"/>
          </a:p>
        </p:txBody>
      </p:sp>
      <p:sp>
        <p:nvSpPr>
          <p:cNvPr id="4" name="Označba mesta vsebine 3"/>
          <p:cNvSpPr>
            <a:spLocks noGrp="1"/>
          </p:cNvSpPr>
          <p:nvPr>
            <p:ph sz="half" idx="2"/>
          </p:nvPr>
        </p:nvSpPr>
        <p:spPr>
          <a:xfrm>
            <a:off x="0" y="1340768"/>
            <a:ext cx="8964488" cy="5380707"/>
          </a:xfrm>
        </p:spPr>
        <p:txBody>
          <a:bodyPr>
            <a:normAutofit lnSpcReduction="10000"/>
          </a:bodyPr>
          <a:lstStyle/>
          <a:p>
            <a:pPr marL="0" indent="0">
              <a:buNone/>
            </a:pPr>
            <a:r>
              <a:rPr lang="sl-SI" sz="2300" b="1" dirty="0" smtClean="0"/>
              <a:t>        Izjava za KOPOP in EK vezana na obveznosti iz PRP 2014 – 2020 </a:t>
            </a:r>
          </a:p>
          <a:p>
            <a:pPr marL="0" indent="0">
              <a:buNone/>
            </a:pPr>
            <a:r>
              <a:rPr lang="sl-SI" sz="2300" b="1" dirty="0"/>
              <a:t> </a:t>
            </a:r>
            <a:r>
              <a:rPr lang="sl-SI" sz="2300" b="1" dirty="0" smtClean="0"/>
              <a:t>                                         ni več potrebna v 2024</a:t>
            </a:r>
            <a:endParaRPr lang="sl-SI" sz="2300" b="1" dirty="0"/>
          </a:p>
          <a:p>
            <a:pPr marL="0" indent="0">
              <a:buNone/>
            </a:pPr>
            <a:r>
              <a:rPr lang="sl-SI" dirty="0" smtClean="0"/>
              <a:t>Tisti vlagatelji, ki so v </a:t>
            </a:r>
            <a:r>
              <a:rPr lang="sl-SI" dirty="0"/>
              <a:t>2019 oziroma </a:t>
            </a:r>
            <a:r>
              <a:rPr lang="sl-SI" dirty="0" smtClean="0"/>
              <a:t>2020 prevzeli večletne obveznosti KOPOP ali EK </a:t>
            </a:r>
            <a:r>
              <a:rPr lang="sl-SI" dirty="0"/>
              <a:t>na podlagi </a:t>
            </a:r>
            <a:r>
              <a:rPr lang="sl-SI" dirty="0" smtClean="0"/>
              <a:t>uredbe vezane na Programa </a:t>
            </a:r>
            <a:r>
              <a:rPr lang="sl-SI" dirty="0"/>
              <a:t>razvoja podeželja Republike Slovenije za obdobje </a:t>
            </a:r>
            <a:r>
              <a:rPr lang="sl-SI" dirty="0" smtClean="0"/>
              <a:t>2014–2020, so se morali leta 2023 odločiti:</a:t>
            </a:r>
          </a:p>
          <a:p>
            <a:pPr marL="0" indent="0">
              <a:buNone/>
            </a:pPr>
            <a:endParaRPr lang="sl-SI" sz="800" dirty="0" smtClean="0"/>
          </a:p>
          <a:p>
            <a:pPr marL="0" indent="0">
              <a:buNone/>
            </a:pPr>
            <a:r>
              <a:rPr lang="sl-SI" dirty="0" smtClean="0"/>
              <a:t>1.)  ali te obveznosti </a:t>
            </a:r>
            <a:r>
              <a:rPr lang="sl-SI" dirty="0"/>
              <a:t>prenesejo v SN </a:t>
            </a:r>
            <a:r>
              <a:rPr lang="sl-SI" dirty="0" smtClean="0"/>
              <a:t>2023–2027 in se jim tako </a:t>
            </a:r>
            <a:r>
              <a:rPr lang="sl-SI" dirty="0"/>
              <a:t>prilagodijo </a:t>
            </a:r>
            <a:r>
              <a:rPr lang="sl-SI" dirty="0" smtClean="0"/>
              <a:t>novemu </a:t>
            </a:r>
            <a:r>
              <a:rPr lang="sl-SI" dirty="0"/>
              <a:t>pravnemu </a:t>
            </a:r>
            <a:r>
              <a:rPr lang="sl-SI" dirty="0" smtClean="0"/>
              <a:t>okviru ter jih na ta način izvajajo do konca obveznosti,</a:t>
            </a:r>
          </a:p>
          <a:p>
            <a:pPr marL="0" indent="0">
              <a:buNone/>
            </a:pPr>
            <a:endParaRPr lang="sl-SI" sz="900" i="1" u="sng" dirty="0" smtClean="0">
              <a:solidFill>
                <a:srgbClr val="FF0000"/>
              </a:solidFill>
            </a:endParaRPr>
          </a:p>
          <a:p>
            <a:pPr marL="0" indent="0">
              <a:buNone/>
            </a:pPr>
            <a:r>
              <a:rPr lang="sl-SI" dirty="0" smtClean="0"/>
              <a:t>2.) ali teh obveznosti ne prenesejo </a:t>
            </a:r>
            <a:r>
              <a:rPr lang="sl-SI" dirty="0"/>
              <a:t>v SN </a:t>
            </a:r>
            <a:r>
              <a:rPr lang="sl-SI" dirty="0" smtClean="0"/>
              <a:t>2023–2027, s čimer so jim te obveznosti v letu 2023 prenehale, vendar se vlagatelj z njim primerljivimi obveznostmi v letu 2023 ni mogel vključiti v intervencije SN 2023–2027. </a:t>
            </a:r>
          </a:p>
          <a:p>
            <a:pPr marL="0" indent="0">
              <a:buNone/>
            </a:pPr>
            <a:r>
              <a:rPr lang="sl-SI" dirty="0"/>
              <a:t> </a:t>
            </a:r>
            <a:r>
              <a:rPr lang="sl-SI" dirty="0" smtClean="0"/>
              <a:t>                                   </a:t>
            </a:r>
            <a:r>
              <a:rPr lang="sl-SI" i="1" u="sng" dirty="0"/>
              <a:t>-</a:t>
            </a:r>
            <a:r>
              <a:rPr lang="sl-SI" i="1" u="sng" dirty="0" smtClean="0"/>
              <a:t>--</a:t>
            </a:r>
            <a:r>
              <a:rPr lang="sl-SI" i="1" u="sng" dirty="0" smtClean="0">
                <a:sym typeface="Wingdings" panose="05000000000000000000" pitchFamily="2" charset="2"/>
              </a:rPr>
              <a:t>&gt;&gt;  </a:t>
            </a:r>
            <a:r>
              <a:rPr lang="sl-SI" i="1" u="sng" dirty="0" smtClean="0"/>
              <a:t>v 2024 pa se že lahko vključijo na novo</a:t>
            </a:r>
          </a:p>
          <a:p>
            <a:pPr>
              <a:buFontTx/>
              <a:buChar char="-"/>
            </a:pPr>
            <a:endParaRPr lang="sl-SI" dirty="0"/>
          </a:p>
          <a:p>
            <a:pPr>
              <a:buFontTx/>
              <a:buChar char="-"/>
            </a:pPr>
            <a:endParaRPr lang="sl-SI" dirty="0" smtClean="0"/>
          </a:p>
        </p:txBody>
      </p:sp>
    </p:spTree>
    <p:extLst>
      <p:ext uri="{BB962C8B-B14F-4D97-AF65-F5344CB8AC3E}">
        <p14:creationId xmlns:p14="http://schemas.microsoft.com/office/powerpoint/2010/main" val="23435706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16632"/>
            <a:ext cx="8229600" cy="1301006"/>
          </a:xfrm>
        </p:spPr>
        <p:txBody>
          <a:bodyPr>
            <a:normAutofit fontScale="90000"/>
          </a:bodyPr>
          <a:lstStyle/>
          <a:p>
            <a:r>
              <a:rPr lang="sl-SI" altLang="sl-SI" b="1" dirty="0">
                <a:solidFill>
                  <a:schemeClr val="accent1"/>
                </a:solidFill>
                <a:latin typeface="Calibri" pitchFamily="34" charset="0"/>
              </a:rPr>
              <a:t>Uredba IAKS 2023 / 2024 </a:t>
            </a:r>
            <a:br>
              <a:rPr lang="sl-SI" altLang="sl-SI" b="1" dirty="0">
                <a:solidFill>
                  <a:schemeClr val="accent1"/>
                </a:solidFill>
                <a:latin typeface="Calibri" pitchFamily="34" charset="0"/>
              </a:rPr>
            </a:br>
            <a:r>
              <a:rPr lang="sl-SI" altLang="sl-SI" b="1" dirty="0">
                <a:solidFill>
                  <a:schemeClr val="accent1"/>
                </a:solidFill>
                <a:latin typeface="Calibri" pitchFamily="34" charset="0"/>
              </a:rPr>
              <a:t>–&gt; kaj je novega za 2024  </a:t>
            </a:r>
            <a:r>
              <a:rPr lang="sl-SI" altLang="sl-SI" b="1" dirty="0" smtClean="0">
                <a:solidFill>
                  <a:schemeClr val="accent1"/>
                </a:solidFill>
                <a:latin typeface="Calibri" pitchFamily="34" charset="0"/>
              </a:rPr>
              <a:t>(5)</a:t>
            </a:r>
            <a:endParaRPr lang="sl-SI" dirty="0"/>
          </a:p>
        </p:txBody>
      </p:sp>
      <p:sp>
        <p:nvSpPr>
          <p:cNvPr id="6" name="Označba mesta vsebine 5"/>
          <p:cNvSpPr>
            <a:spLocks noGrp="1"/>
          </p:cNvSpPr>
          <p:nvPr>
            <p:ph sz="quarter" idx="4"/>
          </p:nvPr>
        </p:nvSpPr>
        <p:spPr>
          <a:xfrm>
            <a:off x="0" y="1556792"/>
            <a:ext cx="9036496" cy="5301208"/>
          </a:xfrm>
        </p:spPr>
        <p:txBody>
          <a:bodyPr>
            <a:normAutofit fontScale="85000" lnSpcReduction="20000"/>
          </a:bodyPr>
          <a:lstStyle/>
          <a:p>
            <a:r>
              <a:rPr lang="sl-SI" sz="2700" dirty="0" smtClean="0"/>
              <a:t>za </a:t>
            </a:r>
            <a:r>
              <a:rPr lang="sl-SI" sz="2700" dirty="0"/>
              <a:t>vse </a:t>
            </a:r>
            <a:r>
              <a:rPr lang="sl-SI" sz="2700" dirty="0" smtClean="0"/>
              <a:t>intervencije ZV velja še naprej, </a:t>
            </a:r>
            <a:r>
              <a:rPr lang="sl-SI" sz="2700" dirty="0"/>
              <a:t>da se </a:t>
            </a:r>
            <a:r>
              <a:rPr lang="sl-SI" sz="2700" b="1" dirty="0"/>
              <a:t>plačilo v primeru VS ali IO dodeli v celoti</a:t>
            </a:r>
            <a:r>
              <a:rPr lang="sl-SI" sz="2700" dirty="0"/>
              <a:t> (prej samo za OMD, neposredna plačila brez SOPO in Natura 2000 plačila);</a:t>
            </a:r>
          </a:p>
          <a:p>
            <a:r>
              <a:rPr lang="sl-SI" sz="2700" b="1" dirty="0"/>
              <a:t>o</a:t>
            </a:r>
            <a:r>
              <a:rPr lang="sl-SI" sz="2700" b="1" dirty="0" smtClean="0"/>
              <a:t>brazec za VS in IO je dopolnjen</a:t>
            </a:r>
            <a:r>
              <a:rPr lang="sl-SI" sz="2700" dirty="0" smtClean="0"/>
              <a:t> z možnostjo javljanja neizpolnjevanja zahtev </a:t>
            </a:r>
            <a:r>
              <a:rPr lang="sl-SI" sz="2700" b="1" dirty="0" smtClean="0"/>
              <a:t>pogojenosti</a:t>
            </a:r>
            <a:r>
              <a:rPr lang="sl-SI" sz="2700" dirty="0" smtClean="0"/>
              <a:t>;</a:t>
            </a:r>
          </a:p>
          <a:p>
            <a:r>
              <a:rPr lang="sl-SI" sz="2700" dirty="0"/>
              <a:t>n</a:t>
            </a:r>
            <a:r>
              <a:rPr lang="sl-SI" sz="2700" dirty="0" smtClean="0"/>
              <a:t>a obrazcu „opredelitev načina reje za potrebe izvajanja zahtev z obveznostjo gnojenja z organskimi gnoji z majhnimi izpusti v zrak“ se sistem s hlevskim gnojem in sistem z gnojnico združita v en sistem </a:t>
            </a:r>
            <a:r>
              <a:rPr lang="sl-SI" sz="2700" dirty="0" err="1" smtClean="0"/>
              <a:t>sistem</a:t>
            </a:r>
            <a:r>
              <a:rPr lang="sl-SI" sz="2700" dirty="0" smtClean="0"/>
              <a:t> s hlevskim gnojem in gnojnico;</a:t>
            </a:r>
          </a:p>
          <a:p>
            <a:r>
              <a:rPr lang="sl-SI" sz="2700" dirty="0"/>
              <a:t>n</a:t>
            </a:r>
            <a:r>
              <a:rPr lang="sl-SI" sz="2700" dirty="0" smtClean="0"/>
              <a:t>a obrazcu za oddajo zahtevka za intervencijo KOPOP – podnebne spremembe se zahtevek lahko naša samo na ovce ali koze ali oboje;</a:t>
            </a:r>
          </a:p>
          <a:p>
            <a:r>
              <a:rPr lang="sl-SI" sz="2700" dirty="0"/>
              <a:t>d</a:t>
            </a:r>
            <a:r>
              <a:rPr lang="sl-SI" sz="2700" dirty="0" smtClean="0"/>
              <a:t>odana preverjanja na dodatne zbirke podatkov, </a:t>
            </a:r>
            <a:r>
              <a:rPr lang="sl-SI" sz="2700" dirty="0" err="1" smtClean="0"/>
              <a:t>npr</a:t>
            </a:r>
            <a:r>
              <a:rPr lang="sl-SI" sz="2700" dirty="0" smtClean="0"/>
              <a:t>: evidenco ekoloških in integriranih za </a:t>
            </a:r>
            <a:r>
              <a:rPr lang="sl-SI" sz="2700" dirty="0" err="1" smtClean="0"/>
              <a:t>belj</a:t>
            </a:r>
            <a:r>
              <a:rPr lang="sl-SI" sz="2700" dirty="0" smtClean="0"/>
              <a:t>. rastline, nov sloj OOTT, nov sloj mokrišča in šotišča (MOKR_SOT), seznam hlevov za perutnino, sloj ohranjanja suhih travišč (SUHT), sloj za novo intervencijo habitatni tipi in vrste, …</a:t>
            </a:r>
          </a:p>
          <a:p>
            <a:r>
              <a:rPr lang="sl-SI" sz="2700" dirty="0" smtClean="0"/>
              <a:t>…</a:t>
            </a:r>
          </a:p>
          <a:p>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16</a:t>
            </a:fld>
            <a:endParaRPr lang="sl-SI"/>
          </a:p>
        </p:txBody>
      </p:sp>
    </p:spTree>
    <p:extLst>
      <p:ext uri="{BB962C8B-B14F-4D97-AF65-F5344CB8AC3E}">
        <p14:creationId xmlns:p14="http://schemas.microsoft.com/office/powerpoint/2010/main" val="16102637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16632"/>
            <a:ext cx="8229600" cy="936104"/>
          </a:xfrm>
        </p:spPr>
        <p:txBody>
          <a:bodyPr>
            <a:normAutofit fontScale="90000"/>
          </a:bodyPr>
          <a:lstStyle/>
          <a:p>
            <a:r>
              <a:rPr lang="sl-SI" altLang="sl-SI" b="1" dirty="0">
                <a:solidFill>
                  <a:schemeClr val="accent1"/>
                </a:solidFill>
                <a:latin typeface="Calibri" pitchFamily="34" charset="0"/>
              </a:rPr>
              <a:t>Uredba IAKS 2023 / 2024 </a:t>
            </a:r>
            <a:br>
              <a:rPr lang="sl-SI" altLang="sl-SI" b="1" dirty="0">
                <a:solidFill>
                  <a:schemeClr val="accent1"/>
                </a:solidFill>
                <a:latin typeface="Calibri" pitchFamily="34" charset="0"/>
              </a:rPr>
            </a:br>
            <a:r>
              <a:rPr lang="sl-SI" altLang="sl-SI" b="1" dirty="0">
                <a:solidFill>
                  <a:schemeClr val="accent1"/>
                </a:solidFill>
                <a:latin typeface="Calibri" pitchFamily="34" charset="0"/>
              </a:rPr>
              <a:t>–&gt; kaj je novega za 2024  </a:t>
            </a:r>
            <a:r>
              <a:rPr lang="sl-SI" altLang="sl-SI" b="1" dirty="0" smtClean="0">
                <a:solidFill>
                  <a:schemeClr val="accent1"/>
                </a:solidFill>
                <a:latin typeface="Calibri" pitchFamily="34" charset="0"/>
              </a:rPr>
              <a:t>(6)</a:t>
            </a:r>
            <a:endParaRPr lang="sl-SI" dirty="0"/>
          </a:p>
        </p:txBody>
      </p:sp>
      <p:sp>
        <p:nvSpPr>
          <p:cNvPr id="4" name="Označba mesta vsebine 3"/>
          <p:cNvSpPr>
            <a:spLocks noGrp="1"/>
          </p:cNvSpPr>
          <p:nvPr>
            <p:ph sz="half" idx="2"/>
          </p:nvPr>
        </p:nvSpPr>
        <p:spPr>
          <a:xfrm>
            <a:off x="0" y="1268760"/>
            <a:ext cx="9144000" cy="5589240"/>
          </a:xfrm>
        </p:spPr>
        <p:txBody>
          <a:bodyPr>
            <a:normAutofit fontScale="77500" lnSpcReduction="20000"/>
          </a:bodyPr>
          <a:lstStyle/>
          <a:p>
            <a:pPr marL="0" indent="0" hangingPunct="0">
              <a:buNone/>
            </a:pPr>
            <a:r>
              <a:rPr lang="sl-SI" b="1" dirty="0" smtClean="0"/>
              <a:t>Zadnji </a:t>
            </a:r>
            <a:r>
              <a:rPr lang="sl-SI" b="1" dirty="0"/>
              <a:t>rok za podajo izjav oziroma predložitev dokazov o izpolnjevanju pogoja upravičenosti ter za spremembe in umike </a:t>
            </a:r>
            <a:r>
              <a:rPr lang="sl-SI" b="1" dirty="0" smtClean="0"/>
              <a:t>zahtevkov ZV 2024, ki jih je AKTRP v Sopotniku označila z rdečo (tudi oranžno) barvno oznako je</a:t>
            </a:r>
            <a:r>
              <a:rPr lang="sl-SI" dirty="0" smtClean="0"/>
              <a:t> (s</a:t>
            </a:r>
            <a:r>
              <a:rPr lang="sl-SI" altLang="sl-SI" dirty="0" smtClean="0"/>
              <a:t>premembe </a:t>
            </a:r>
            <a:r>
              <a:rPr lang="sl-SI" altLang="sl-SI" dirty="0"/>
              <a:t>ali umiki se ne dovolijo v zvezi z </a:t>
            </a:r>
            <a:r>
              <a:rPr lang="sl-SI" altLang="sl-SI" dirty="0" smtClean="0"/>
              <a:t>neskladnostmi, ki se </a:t>
            </a:r>
            <a:r>
              <a:rPr lang="sl-SI" altLang="sl-SI" dirty="0"/>
              <a:t>odkrijejo </a:t>
            </a:r>
            <a:r>
              <a:rPr lang="sl-SI" altLang="sl-SI" dirty="0" smtClean="0"/>
              <a:t>s kontrolo na terenu)</a:t>
            </a:r>
            <a:r>
              <a:rPr lang="sl-SI" dirty="0" smtClean="0"/>
              <a:t>:</a:t>
            </a:r>
          </a:p>
          <a:p>
            <a:pPr marL="0" indent="0" hangingPunct="0">
              <a:buNone/>
            </a:pPr>
            <a:endParaRPr lang="sl-SI" sz="900" dirty="0"/>
          </a:p>
          <a:p>
            <a:pPr marL="0" indent="0" hangingPunct="0">
              <a:buNone/>
            </a:pPr>
            <a:r>
              <a:rPr lang="sl-SI" dirty="0" smtClean="0"/>
              <a:t>        –&gt; </a:t>
            </a:r>
            <a:r>
              <a:rPr lang="sl-SI" dirty="0"/>
              <a:t>	</a:t>
            </a:r>
            <a:r>
              <a:rPr lang="x-none" dirty="0"/>
              <a:t>28. marec 2025 za shemo ozelenitev ornih površin prek zime, shemo naknadni posevki in podsevki intervencije SOPO ter za operacijo lokalne sorte intervencije LOPS, kadar se ta izvaja v okviru neprezimnih ali prezimnih posevkov</a:t>
            </a:r>
            <a:r>
              <a:rPr lang="sl-SI" dirty="0"/>
              <a:t>,</a:t>
            </a:r>
          </a:p>
          <a:p>
            <a:pPr marL="0" indent="0" hangingPunct="0">
              <a:buNone/>
            </a:pPr>
            <a:r>
              <a:rPr lang="sl-SI" dirty="0" smtClean="0"/>
              <a:t>        –&gt; </a:t>
            </a:r>
            <a:r>
              <a:rPr lang="sl-SI" dirty="0"/>
              <a:t>	</a:t>
            </a:r>
            <a:r>
              <a:rPr lang="x-none" dirty="0"/>
              <a:t>15. november 2024 za druge zahtevke v zvezi s površino</a:t>
            </a:r>
            <a:r>
              <a:rPr lang="sl-SI" dirty="0"/>
              <a:t>.</a:t>
            </a:r>
          </a:p>
          <a:p>
            <a:pPr marL="0" indent="0" hangingPunct="0">
              <a:buNone/>
            </a:pPr>
            <a:r>
              <a:rPr lang="sl-SI" dirty="0"/>
              <a:t> </a:t>
            </a:r>
            <a:r>
              <a:rPr lang="sl-SI" dirty="0" smtClean="0"/>
              <a:t> TODA:</a:t>
            </a:r>
            <a:endParaRPr lang="sl-SI" dirty="0"/>
          </a:p>
          <a:p>
            <a:pPr marL="0" indent="0" hangingPunct="0">
              <a:buNone/>
            </a:pPr>
            <a:r>
              <a:rPr lang="sl-SI" dirty="0" smtClean="0"/>
              <a:t>če se upravičenec do zgornjih rokov za določen zahtevek na določeni poljini in določeno neskladje že odzove, vendar po preteku tega roka dejansko stanje še ni dovolj razjasnjeno, da bi lahko AKTRP opravila presojo izpolnjevanja pogojev upravičenosti, agencija upravičenca prek Sopotnika pozove, da v roku osmih delovnih dni od objave poziva v Sopotniku poda dodatne izjave oziroma predloži dodatne dokaze o izpolnjevanju pogojev upravičenosti ali da zadevni zahtevek spremeni ali umakne.</a:t>
            </a:r>
          </a:p>
          <a:p>
            <a:pPr marL="0" indent="0" hangingPunct="0">
              <a:buNone/>
            </a:pPr>
            <a:r>
              <a:rPr lang="sl-SI" dirty="0" smtClean="0"/>
              <a:t>    Agencija mora poziv za zahtevke prve alineje zgoraj objaviti v Sopotniku najkasneje do 4. aprila 2025, za druge zahtevke v zvezi s površino (=druga alineja zgoraj)  pa najkasneje do 13. decembra 2024. </a:t>
            </a:r>
          </a:p>
          <a:p>
            <a:pPr marL="0" indent="0" hangingPunct="0">
              <a:buNone/>
            </a:pPr>
            <a:endParaRPr lang="sl-SI" sz="500" dirty="0" smtClean="0"/>
          </a:p>
          <a:p>
            <a:pPr marL="0" indent="0" hangingPunct="0">
              <a:buNone/>
            </a:pPr>
            <a:r>
              <a:rPr lang="sl-SI" dirty="0"/>
              <a:t> </a:t>
            </a:r>
            <a:r>
              <a:rPr lang="sl-SI" dirty="0" smtClean="0"/>
              <a:t>  </a:t>
            </a:r>
            <a:r>
              <a:rPr lang="sl-SI" dirty="0" smtClean="0">
                <a:sym typeface="Wingdings" panose="05000000000000000000" pitchFamily="2" charset="2"/>
              </a:rPr>
              <a:t> p</a:t>
            </a:r>
            <a:r>
              <a:rPr lang="sl-SI" dirty="0" smtClean="0"/>
              <a:t>otem vlagatelj zahtevka, ki je ostal rdeče obarvan, ne </a:t>
            </a:r>
            <a:r>
              <a:rPr lang="sl-SI" dirty="0"/>
              <a:t>more več umakniti </a:t>
            </a:r>
            <a:r>
              <a:rPr lang="sl-SI" dirty="0" smtClean="0"/>
              <a:t>ali spremeniti </a:t>
            </a:r>
            <a:r>
              <a:rPr lang="sl-SI" dirty="0"/>
              <a:t>ali preko Sopotnika posredovati dokaze o izpolnjevanju njegove </a:t>
            </a:r>
            <a:r>
              <a:rPr lang="sl-SI" dirty="0" smtClean="0"/>
              <a:t>upravičenosti </a:t>
            </a:r>
          </a:p>
          <a:p>
            <a:pPr marL="0" indent="0" hangingPunct="0">
              <a:buNone/>
            </a:pPr>
            <a:r>
              <a:rPr lang="sl-SI" dirty="0"/>
              <a:t> </a:t>
            </a:r>
            <a:r>
              <a:rPr lang="sl-SI" dirty="0" smtClean="0"/>
              <a:t>                                                                                                         -&gt;-&gt;-&gt;    upravne sankcije</a:t>
            </a:r>
            <a:endParaRPr lang="sl-SI" dirty="0"/>
          </a:p>
        </p:txBody>
      </p:sp>
    </p:spTree>
    <p:extLst>
      <p:ext uri="{BB962C8B-B14F-4D97-AF65-F5344CB8AC3E}">
        <p14:creationId xmlns:p14="http://schemas.microsoft.com/office/powerpoint/2010/main" val="8768950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0"/>
            <a:ext cx="8229600" cy="1124744"/>
          </a:xfrm>
        </p:spPr>
        <p:txBody>
          <a:bodyPr>
            <a:normAutofit fontScale="90000"/>
          </a:bodyPr>
          <a:lstStyle/>
          <a:p>
            <a:r>
              <a:rPr lang="sl-SI" altLang="sl-SI" b="1" dirty="0">
                <a:solidFill>
                  <a:schemeClr val="accent1"/>
                </a:solidFill>
                <a:latin typeface="Calibri" pitchFamily="34" charset="0"/>
              </a:rPr>
              <a:t>Uredba IAKS 2024 </a:t>
            </a:r>
            <a:br>
              <a:rPr lang="sl-SI" altLang="sl-SI" b="1" dirty="0">
                <a:solidFill>
                  <a:schemeClr val="accent1"/>
                </a:solidFill>
                <a:latin typeface="Calibri" pitchFamily="34" charset="0"/>
              </a:rPr>
            </a:br>
            <a:r>
              <a:rPr lang="sl-SI" altLang="sl-SI" b="1" dirty="0">
                <a:solidFill>
                  <a:schemeClr val="accent1"/>
                </a:solidFill>
                <a:latin typeface="Calibri" pitchFamily="34" charset="0"/>
              </a:rPr>
              <a:t>–&gt; </a:t>
            </a:r>
            <a:r>
              <a:rPr lang="sl-SI" altLang="sl-SI" b="1" dirty="0" smtClean="0">
                <a:solidFill>
                  <a:schemeClr val="accent1"/>
                </a:solidFill>
                <a:latin typeface="Calibri" pitchFamily="34" charset="0"/>
              </a:rPr>
              <a:t>spremembe in umiki zahtevkov (1)</a:t>
            </a:r>
            <a:endParaRPr lang="sl-SI" dirty="0"/>
          </a:p>
        </p:txBody>
      </p:sp>
      <p:sp>
        <p:nvSpPr>
          <p:cNvPr id="4" name="Označba mesta vsebine 3"/>
          <p:cNvSpPr>
            <a:spLocks noGrp="1"/>
          </p:cNvSpPr>
          <p:nvPr>
            <p:ph sz="half" idx="2"/>
          </p:nvPr>
        </p:nvSpPr>
        <p:spPr>
          <a:xfrm>
            <a:off x="0" y="1268760"/>
            <a:ext cx="9144000" cy="5688632"/>
          </a:xfrm>
        </p:spPr>
        <p:txBody>
          <a:bodyPr>
            <a:normAutofit lnSpcReduction="10000"/>
          </a:bodyPr>
          <a:lstStyle/>
          <a:p>
            <a:r>
              <a:rPr lang="sl-SI" sz="2000" dirty="0">
                <a:latin typeface="Calibri" pitchFamily="34" charset="0"/>
              </a:rPr>
              <a:t>Sprememba zahtevka v zvezi s površino, ki je bil na zbirni vlogi vložen do </a:t>
            </a:r>
            <a:r>
              <a:rPr lang="sl-SI" sz="2000" dirty="0" smtClean="0">
                <a:latin typeface="Calibri" pitchFamily="34" charset="0"/>
              </a:rPr>
              <a:t>8.7.2024, </a:t>
            </a:r>
            <a:r>
              <a:rPr lang="sl-SI" sz="2000" dirty="0">
                <a:latin typeface="Calibri" pitchFamily="34" charset="0"/>
              </a:rPr>
              <a:t>pomeni: </a:t>
            </a:r>
          </a:p>
          <a:p>
            <a:pPr lvl="1"/>
            <a:r>
              <a:rPr lang="sl-SI" dirty="0">
                <a:latin typeface="Calibri" pitchFamily="34" charset="0"/>
              </a:rPr>
              <a:t>povečanje ali zmanjšanje </a:t>
            </a:r>
            <a:r>
              <a:rPr lang="sl-SI" dirty="0" smtClean="0">
                <a:latin typeface="Calibri" pitchFamily="34" charset="0"/>
              </a:rPr>
              <a:t>površine </a:t>
            </a:r>
            <a:r>
              <a:rPr lang="sl-SI" dirty="0">
                <a:latin typeface="Calibri" pitchFamily="34" charset="0"/>
              </a:rPr>
              <a:t>zahtevka, </a:t>
            </a:r>
            <a:r>
              <a:rPr lang="sl-SI" dirty="0" smtClean="0">
                <a:latin typeface="Calibri" pitchFamily="34" charset="0"/>
              </a:rPr>
              <a:t>ki je bil vložen do 8.7.2024,</a:t>
            </a:r>
            <a:endParaRPr lang="sl-SI" dirty="0">
              <a:latin typeface="Calibri" pitchFamily="34" charset="0"/>
            </a:endParaRPr>
          </a:p>
          <a:p>
            <a:pPr lvl="1"/>
            <a:r>
              <a:rPr lang="sl-SI" dirty="0">
                <a:latin typeface="Calibri" pitchFamily="34" charset="0"/>
              </a:rPr>
              <a:t>spremembo kmetijske rastline, </a:t>
            </a:r>
          </a:p>
          <a:p>
            <a:pPr lvl="1"/>
            <a:r>
              <a:rPr lang="sl-SI" dirty="0">
                <a:latin typeface="Calibri" pitchFamily="34" charset="0"/>
              </a:rPr>
              <a:t>spremembo vrste rabe </a:t>
            </a:r>
            <a:r>
              <a:rPr lang="sl-SI" dirty="0" smtClean="0">
                <a:latin typeface="Calibri" pitchFamily="34" charset="0"/>
              </a:rPr>
              <a:t>(novost že za 2023) </a:t>
            </a:r>
            <a:r>
              <a:rPr lang="sl-SI" dirty="0">
                <a:latin typeface="Calibri" pitchFamily="34" charset="0"/>
              </a:rPr>
              <a:t>ali </a:t>
            </a:r>
          </a:p>
          <a:p>
            <a:pPr lvl="1"/>
            <a:r>
              <a:rPr lang="sl-SI" dirty="0">
                <a:latin typeface="Calibri" pitchFamily="34" charset="0"/>
              </a:rPr>
              <a:t>m</a:t>
            </a:r>
            <a:r>
              <a:rPr lang="sl-SI" dirty="0" smtClean="0">
                <a:latin typeface="Calibri" pitchFamily="34" charset="0"/>
              </a:rPr>
              <a:t>orebitnih drugih </a:t>
            </a:r>
            <a:r>
              <a:rPr lang="sl-SI" dirty="0">
                <a:latin typeface="Calibri" pitchFamily="34" charset="0"/>
              </a:rPr>
              <a:t>podatkov v zvezi </a:t>
            </a:r>
            <a:r>
              <a:rPr lang="sl-SI" dirty="0" smtClean="0">
                <a:latin typeface="Calibri" pitchFamily="34" charset="0"/>
              </a:rPr>
              <a:t>s </a:t>
            </a:r>
            <a:r>
              <a:rPr lang="sl-SI" dirty="0">
                <a:latin typeface="Calibri" pitchFamily="34" charset="0"/>
              </a:rPr>
              <a:t>tem zahtevkom. </a:t>
            </a:r>
          </a:p>
          <a:p>
            <a:r>
              <a:rPr lang="sl-SI" sz="2000" dirty="0">
                <a:latin typeface="Calibri" pitchFamily="34" charset="0"/>
              </a:rPr>
              <a:t>Sprememba zahtevka se izvaja prek </a:t>
            </a:r>
            <a:r>
              <a:rPr lang="sl-SI" sz="2000" dirty="0" err="1">
                <a:latin typeface="Calibri" pitchFamily="34" charset="0"/>
              </a:rPr>
              <a:t>Geoprostorskega</a:t>
            </a:r>
            <a:r>
              <a:rPr lang="sl-SI" sz="2000" dirty="0">
                <a:latin typeface="Calibri" pitchFamily="34" charset="0"/>
              </a:rPr>
              <a:t> obrazca; </a:t>
            </a:r>
          </a:p>
          <a:p>
            <a:r>
              <a:rPr lang="sl-SI" sz="2000" dirty="0"/>
              <a:t>VENDAR: Če upravičenec spreminja vrsto rabe, se ta ne more spremeniti v vrsto </a:t>
            </a:r>
            <a:r>
              <a:rPr lang="sl-SI" sz="2000" dirty="0" smtClean="0"/>
              <a:t>rabe </a:t>
            </a:r>
            <a:r>
              <a:rPr lang="sl-SI" sz="2000" dirty="0"/>
              <a:t>1300 – trajni travnik, 1320 – travinje z razpršenimi neupravičenimi značilnostmi, 1211 – vinograd, 1221 – intenzivni sadovnjak, 1222 – ekstenzivni sadovnjak, 1230 – oljčnik, 1160 – hmeljišče, 1212 – matičnjak, 1510 – skupina dreves in/ali grmičevja, 1520 – mejica, 1530 – obvodna vegetacija, 1540 – posamezno drevo, 1550 – drevesa v vrsti ali 7010 – vodna prvina</a:t>
            </a:r>
            <a:r>
              <a:rPr lang="sl-SI" sz="2000" dirty="0" smtClean="0"/>
              <a:t>. </a:t>
            </a:r>
            <a:endParaRPr lang="sl-SI" sz="2000" dirty="0"/>
          </a:p>
          <a:p>
            <a:r>
              <a:rPr lang="sl-SI" sz="2000" dirty="0"/>
              <a:t>VENDAR: Upravičenec ne more spreminjati vrste rabe 1181 – trajne rastline na njivskih površinah, kjer pridelava ni v tleh, 1191 – rastlinjaki, kjer pridelava ni v tleh, 1320 – travinje z razpršenimi neupravičenimi značilnostmi, 1510 – skupina dreves in/ali grmičevja, 1520 – mejica, 1530 – obvodna vegetacija, 1540 – posamezno drevo, 1550 – drevesa v vrsti ali 7010 – vodna prvina</a:t>
            </a:r>
            <a:r>
              <a:rPr lang="sl-SI" sz="2000" dirty="0" smtClean="0"/>
              <a:t>.</a:t>
            </a:r>
            <a:endParaRPr lang="sl-SI" sz="2000" dirty="0"/>
          </a:p>
          <a:p>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18</a:t>
            </a:fld>
            <a:endParaRPr lang="sl-SI"/>
          </a:p>
        </p:txBody>
      </p:sp>
    </p:spTree>
    <p:extLst>
      <p:ext uri="{BB962C8B-B14F-4D97-AF65-F5344CB8AC3E}">
        <p14:creationId xmlns:p14="http://schemas.microsoft.com/office/powerpoint/2010/main" val="1209144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0"/>
            <a:ext cx="8229600" cy="1196752"/>
          </a:xfrm>
        </p:spPr>
        <p:txBody>
          <a:bodyPr>
            <a:normAutofit fontScale="90000"/>
          </a:bodyPr>
          <a:lstStyle/>
          <a:p>
            <a:r>
              <a:rPr lang="sl-SI" altLang="sl-SI" b="1" dirty="0">
                <a:solidFill>
                  <a:schemeClr val="accent1"/>
                </a:solidFill>
                <a:latin typeface="Calibri" pitchFamily="34" charset="0"/>
              </a:rPr>
              <a:t>Uredba IAKS 2024 </a:t>
            </a:r>
            <a:br>
              <a:rPr lang="sl-SI" altLang="sl-SI" b="1" dirty="0">
                <a:solidFill>
                  <a:schemeClr val="accent1"/>
                </a:solidFill>
                <a:latin typeface="Calibri" pitchFamily="34" charset="0"/>
              </a:rPr>
            </a:br>
            <a:r>
              <a:rPr lang="sl-SI" altLang="sl-SI" b="1" dirty="0">
                <a:solidFill>
                  <a:schemeClr val="accent1"/>
                </a:solidFill>
                <a:latin typeface="Calibri" pitchFamily="34" charset="0"/>
              </a:rPr>
              <a:t>–&gt; spremembe in umiki </a:t>
            </a:r>
            <a:r>
              <a:rPr lang="sl-SI" altLang="sl-SI" b="1" dirty="0" smtClean="0">
                <a:solidFill>
                  <a:schemeClr val="accent1"/>
                </a:solidFill>
                <a:latin typeface="Calibri" pitchFamily="34" charset="0"/>
              </a:rPr>
              <a:t>zahtevkov (2)</a:t>
            </a:r>
            <a:endParaRPr lang="sl-SI" dirty="0"/>
          </a:p>
        </p:txBody>
      </p:sp>
      <p:sp>
        <p:nvSpPr>
          <p:cNvPr id="4" name="Označba mesta vsebine 3"/>
          <p:cNvSpPr>
            <a:spLocks noGrp="1"/>
          </p:cNvSpPr>
          <p:nvPr>
            <p:ph sz="half" idx="2"/>
          </p:nvPr>
        </p:nvSpPr>
        <p:spPr>
          <a:xfrm>
            <a:off x="0" y="1484784"/>
            <a:ext cx="9108504" cy="5373216"/>
          </a:xfrm>
        </p:spPr>
        <p:txBody>
          <a:bodyPr>
            <a:normAutofit fontScale="85000" lnSpcReduction="20000"/>
          </a:bodyPr>
          <a:lstStyle/>
          <a:p>
            <a:r>
              <a:rPr lang="sl-SI" altLang="sl-SI" sz="2500" b="1" dirty="0" smtClean="0"/>
              <a:t>Sicer so umiki </a:t>
            </a:r>
            <a:r>
              <a:rPr lang="sl-SI" altLang="sl-SI" sz="2500" dirty="0" smtClean="0"/>
              <a:t>(če zadaj ni KT ugotovitve, najave kontrole terena ali do zadnjega roka </a:t>
            </a:r>
            <a:r>
              <a:rPr lang="sl-SI" altLang="sl-SI" sz="2500" dirty="0" err="1" smtClean="0"/>
              <a:t>neodpravljene</a:t>
            </a:r>
            <a:r>
              <a:rPr lang="sl-SI" altLang="sl-SI" sz="2500" dirty="0" smtClean="0"/>
              <a:t> AMS ugotovitve=rdeče oznake v Sopotniku) </a:t>
            </a:r>
            <a:r>
              <a:rPr lang="sl-SI" altLang="sl-SI" sz="2500" b="1" dirty="0" smtClean="0"/>
              <a:t>za površine in živali možni vse do </a:t>
            </a:r>
            <a:r>
              <a:rPr lang="sl-SI" altLang="sl-SI" sz="2500" b="1" dirty="0"/>
              <a:t>15 dni pred datumom prvega plačila</a:t>
            </a:r>
            <a:r>
              <a:rPr lang="sl-SI" altLang="sl-SI" sz="2500" dirty="0"/>
              <a:t> oziroma predplačila zadevnega </a:t>
            </a:r>
            <a:r>
              <a:rPr lang="sl-SI" altLang="sl-SI" sz="2500" dirty="0" smtClean="0"/>
              <a:t>zahtevka, kar v praksi pomeni, da so možni do izdaje prve odločbe za zadevni zahtevek.</a:t>
            </a:r>
          </a:p>
          <a:p>
            <a:r>
              <a:rPr lang="sl-SI" altLang="sl-SI" sz="2500" b="1" dirty="0" smtClean="0"/>
              <a:t>Nadomestitve</a:t>
            </a:r>
            <a:r>
              <a:rPr lang="sl-SI" altLang="sl-SI" sz="2500" dirty="0" smtClean="0"/>
              <a:t> živali so možne samo pri </a:t>
            </a:r>
            <a:r>
              <a:rPr lang="sl-SI" altLang="sl-SI" sz="2500" b="1" dirty="0" smtClean="0"/>
              <a:t>operaciji lokalne pasme</a:t>
            </a:r>
            <a:r>
              <a:rPr lang="sl-SI" altLang="sl-SI" sz="2500" dirty="0" smtClean="0"/>
              <a:t>.</a:t>
            </a:r>
          </a:p>
          <a:p>
            <a:r>
              <a:rPr lang="sl-SI" altLang="sl-SI" sz="2500" b="1" dirty="0" smtClean="0"/>
              <a:t>Priglasitve premikov v CRG in CRD se štejejo kot pisni umik </a:t>
            </a:r>
            <a:r>
              <a:rPr lang="sl-SI" altLang="sl-SI" sz="2500" dirty="0" smtClean="0"/>
              <a:t>zahtevka za žival (že od 2023 velja to tudi za operacijo lokalne pasme), pri konjih je potreben umik živali iz zahtevka/obrazca.</a:t>
            </a:r>
            <a:r>
              <a:rPr lang="sl-SI" altLang="sl-SI" sz="2500" dirty="0"/>
              <a:t> Seveda premik na planino, skupni pašnik, drug G-MID, sejem ali razstavo </a:t>
            </a:r>
            <a:r>
              <a:rPr lang="sl-SI" altLang="sl-SI" sz="2500" dirty="0" smtClean="0"/>
              <a:t>nikjer ne </a:t>
            </a:r>
            <a:r>
              <a:rPr lang="sl-SI" altLang="sl-SI" sz="2500" dirty="0"/>
              <a:t>šteje kot </a:t>
            </a:r>
            <a:r>
              <a:rPr lang="sl-SI" altLang="sl-SI" sz="2500" dirty="0" smtClean="0"/>
              <a:t>umik/pisni umik.</a:t>
            </a:r>
          </a:p>
          <a:p>
            <a:r>
              <a:rPr lang="sl-SI" altLang="sl-SI" sz="2500" b="1" dirty="0" smtClean="0"/>
              <a:t>Če ni avtomatskega zahtevka </a:t>
            </a:r>
            <a:r>
              <a:rPr lang="sl-SI" altLang="sl-SI" sz="2500" dirty="0" smtClean="0"/>
              <a:t>(=če ni zahtevek podan zgolj s kljukico, ki pomeni izplačilo vseh glede na CRG/CRD upravičenih živali), je </a:t>
            </a:r>
            <a:r>
              <a:rPr lang="sl-SI" altLang="sl-SI" sz="2500" b="1" dirty="0" smtClean="0"/>
              <a:t>možen umik posameznih živali</a:t>
            </a:r>
            <a:r>
              <a:rPr lang="sl-SI" altLang="sl-SI" sz="2500" dirty="0" smtClean="0"/>
              <a:t>. Če pa je zahtevek avtomatski je možen le umik zahtevka v celoti - za vse živali. </a:t>
            </a:r>
          </a:p>
          <a:p>
            <a:r>
              <a:rPr lang="sl-SI" sz="2500" b="1" dirty="0"/>
              <a:t>Pri avtomatskih zahtevkih velja</a:t>
            </a:r>
            <a:r>
              <a:rPr lang="sl-SI" sz="2500" dirty="0"/>
              <a:t>, da je žival upravičena do plačila, če glede na CRG/CRD izpolnjuje vse pogoje glede pasme, starosti, telitve, … </a:t>
            </a:r>
            <a:r>
              <a:rPr lang="sl-SI" sz="2500" dirty="0" smtClean="0"/>
              <a:t>in je poleg tega </a:t>
            </a:r>
            <a:r>
              <a:rPr lang="sl-SI" sz="2500" dirty="0"/>
              <a:t>v obdobju obvezne reje prisotna na KMG in ima v tem obdobju obvezne reje pravilno priglašene vse dogodke v </a:t>
            </a:r>
            <a:r>
              <a:rPr lang="sl-SI" sz="2500" dirty="0" smtClean="0"/>
              <a:t>CRG/CRD (vštevši prvi in zadnji dan obdobja obvezne reje)</a:t>
            </a:r>
            <a:r>
              <a:rPr lang="sl-SI" altLang="sl-SI" sz="2500" dirty="0" smtClean="0"/>
              <a:t>.</a:t>
            </a:r>
          </a:p>
          <a:p>
            <a:pPr marL="0" indent="0">
              <a:buNone/>
            </a:pPr>
            <a:endParaRPr lang="sl-SI" altLang="sl-SI" dirty="0">
              <a:solidFill>
                <a:srgbClr val="FF0000"/>
              </a:solidFill>
            </a:endParaRPr>
          </a:p>
          <a:p>
            <a:endParaRPr lang="sl-SI" altLang="sl-SI" dirty="0">
              <a:solidFill>
                <a:srgbClr val="FF0000"/>
              </a:solidFill>
            </a:endParaRPr>
          </a:p>
          <a:p>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19</a:t>
            </a:fld>
            <a:endParaRPr lang="sl-SI"/>
          </a:p>
        </p:txBody>
      </p:sp>
    </p:spTree>
    <p:extLst>
      <p:ext uri="{BB962C8B-B14F-4D97-AF65-F5344CB8AC3E}">
        <p14:creationId xmlns:p14="http://schemas.microsoft.com/office/powerpoint/2010/main" val="1882438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p:cNvSpPr>
            <a:spLocks noGrp="1"/>
          </p:cNvSpPr>
          <p:nvPr>
            <p:ph type="title"/>
          </p:nvPr>
        </p:nvSpPr>
        <p:spPr>
          <a:xfrm>
            <a:off x="0" y="274638"/>
            <a:ext cx="9144000" cy="1282154"/>
          </a:xfrm>
        </p:spPr>
        <p:txBody>
          <a:bodyPr>
            <a:normAutofit fontScale="90000"/>
          </a:bodyPr>
          <a:lstStyle/>
          <a:p>
            <a:pPr algn="l"/>
            <a:r>
              <a:rPr lang="sl-SI" sz="4200" b="1" dirty="0" smtClean="0">
                <a:solidFill>
                  <a:schemeClr val="accent1"/>
                </a:solidFill>
              </a:rPr>
              <a:t> Namen IAKS-a je zaščita finančnih interesov</a:t>
            </a:r>
            <a:r>
              <a:rPr lang="sl-SI" b="1" dirty="0" smtClean="0">
                <a:solidFill>
                  <a:schemeClr val="accent1"/>
                </a:solidFill>
              </a:rPr>
              <a:t/>
            </a:r>
            <a:br>
              <a:rPr lang="sl-SI" b="1" dirty="0" smtClean="0">
                <a:solidFill>
                  <a:schemeClr val="accent1"/>
                </a:solidFill>
              </a:rPr>
            </a:br>
            <a:r>
              <a:rPr lang="sl-SI" b="1" dirty="0">
                <a:solidFill>
                  <a:schemeClr val="accent1"/>
                </a:solidFill>
              </a:rPr>
              <a:t> </a:t>
            </a:r>
            <a:r>
              <a:rPr lang="sl-SI" b="1" dirty="0" smtClean="0">
                <a:solidFill>
                  <a:schemeClr val="accent1"/>
                </a:solidFill>
              </a:rPr>
              <a:t>                   </a:t>
            </a:r>
            <a:r>
              <a:rPr lang="sl-SI" sz="2000" b="1" dirty="0" smtClean="0">
                <a:solidFill>
                  <a:schemeClr val="tx2"/>
                </a:solidFill>
              </a:rPr>
              <a:t>(sklada Unije EKJS, EKSRP</a:t>
            </a:r>
            <a:r>
              <a:rPr lang="sl-SI" sz="2000" dirty="0" smtClean="0">
                <a:solidFill>
                  <a:schemeClr val="tx2"/>
                </a:solidFill>
              </a:rPr>
              <a:t> </a:t>
            </a:r>
            <a:r>
              <a:rPr lang="sl-SI" sz="2000" b="1" dirty="0" smtClean="0">
                <a:solidFill>
                  <a:schemeClr val="tx2"/>
                </a:solidFill>
              </a:rPr>
              <a:t>in nacionalni izdatki)</a:t>
            </a:r>
            <a:endParaRPr lang="sl-SI" sz="2000" b="1" dirty="0">
              <a:solidFill>
                <a:schemeClr val="tx2"/>
              </a:solidFill>
            </a:endParaRPr>
          </a:p>
        </p:txBody>
      </p:sp>
      <p:sp>
        <p:nvSpPr>
          <p:cNvPr id="10" name="Označba mesta vsebine 9"/>
          <p:cNvSpPr>
            <a:spLocks noGrp="1"/>
          </p:cNvSpPr>
          <p:nvPr>
            <p:ph idx="1"/>
          </p:nvPr>
        </p:nvSpPr>
        <p:spPr>
          <a:xfrm>
            <a:off x="445016" y="1628801"/>
            <a:ext cx="8229600" cy="5229200"/>
          </a:xfrm>
        </p:spPr>
        <p:txBody>
          <a:bodyPr>
            <a:noAutofit/>
          </a:bodyPr>
          <a:lstStyle/>
          <a:p>
            <a:pPr marL="0" indent="0" algn="ctr">
              <a:buNone/>
            </a:pPr>
            <a:r>
              <a:rPr lang="sl-SI" sz="1800" dirty="0" smtClean="0"/>
              <a:t>(h.) 2021/2116-&gt; </a:t>
            </a:r>
            <a:r>
              <a:rPr lang="sl-SI" sz="1800" b="1" dirty="0" smtClean="0"/>
              <a:t>Države </a:t>
            </a:r>
            <a:r>
              <a:rPr lang="sl-SI" sz="1800" b="1" dirty="0"/>
              <a:t>članice vzpostavijo </a:t>
            </a:r>
            <a:endParaRPr lang="sl-SI" sz="1800" b="1" dirty="0" smtClean="0"/>
          </a:p>
          <a:p>
            <a:pPr marL="0" indent="0" algn="ctr">
              <a:buNone/>
            </a:pPr>
            <a:r>
              <a:rPr lang="sl-SI" sz="1800" b="1" dirty="0" smtClean="0"/>
              <a:t>učinkovit sistem izvajanja in upravljanja </a:t>
            </a:r>
            <a:r>
              <a:rPr lang="sl-SI" sz="1800" b="1" dirty="0" err="1" smtClean="0"/>
              <a:t>t.i</a:t>
            </a:r>
            <a:r>
              <a:rPr lang="sl-SI" sz="1800" b="1" dirty="0" smtClean="0"/>
              <a:t>. IAKS intervencij in</a:t>
            </a:r>
            <a:r>
              <a:rPr lang="sl-SI" sz="1800" dirty="0" smtClean="0"/>
              <a:t> </a:t>
            </a:r>
          </a:p>
          <a:p>
            <a:pPr marL="0" indent="0">
              <a:buNone/>
            </a:pPr>
            <a:r>
              <a:rPr lang="sl-SI" sz="1800" dirty="0"/>
              <a:t> </a:t>
            </a:r>
            <a:r>
              <a:rPr lang="sl-SI" sz="1800" dirty="0" smtClean="0"/>
              <a:t>             </a:t>
            </a:r>
            <a:r>
              <a:rPr lang="sl-SI" sz="1800" b="1" dirty="0" smtClean="0"/>
              <a:t>                 zagotovijo skladnost s temeljno </a:t>
            </a:r>
            <a:r>
              <a:rPr lang="sl-SI" sz="1800" b="1" dirty="0"/>
              <a:t>zakonodajo </a:t>
            </a:r>
            <a:r>
              <a:rPr lang="sl-SI" sz="1800" b="1" dirty="0" smtClean="0"/>
              <a:t>Unije:</a:t>
            </a:r>
            <a:endParaRPr lang="sl-SI" sz="1800" dirty="0" smtClean="0"/>
          </a:p>
          <a:p>
            <a:pPr marL="0" indent="0">
              <a:buNone/>
            </a:pPr>
            <a:endParaRPr lang="sl-SI" sz="800" dirty="0" smtClean="0"/>
          </a:p>
          <a:p>
            <a:pPr>
              <a:buAutoNum type="alphaLcParenBoth"/>
            </a:pPr>
            <a:r>
              <a:rPr lang="sl-SI" sz="1800" dirty="0" smtClean="0"/>
              <a:t>vzpostavitev kontrolnega sistema za preverjanje zakonitosti in pravilnosti financiranja, za preprečevanje, odkrivanje in odpravljanje nepravilnosti in goljufij;</a:t>
            </a:r>
          </a:p>
          <a:p>
            <a:pPr marL="0" indent="0">
              <a:buNone/>
            </a:pPr>
            <a:endParaRPr lang="sl-SI" sz="800" dirty="0" smtClean="0"/>
          </a:p>
          <a:p>
            <a:pPr marL="0" indent="0">
              <a:buNone/>
            </a:pPr>
            <a:r>
              <a:rPr lang="sl-SI" sz="1800" dirty="0"/>
              <a:t>(b) uvedbo učinkovitih, sorazmernih in odvračilnih sankcij v skladu z pravom Unije oziroma nacionalnim pravom ter, če je potrebno, uvedbo sodnih postopkov (države članice sprejmejo ustrezne previdnostne ukrepe, ki zagotavljajo, da so uporabljene sankcije sorazmerne ter, da se stopnjujejo glede na resnost, obseg, trajnost ali ponavljanje ugotovljenega neizpolnjevanja</a:t>
            </a:r>
            <a:r>
              <a:rPr lang="sl-SI" sz="1800" dirty="0" smtClean="0"/>
              <a:t>);</a:t>
            </a:r>
          </a:p>
          <a:p>
            <a:pPr marL="0" indent="0">
              <a:buNone/>
            </a:pPr>
            <a:endParaRPr lang="sl-SI" sz="800" dirty="0"/>
          </a:p>
          <a:p>
            <a:pPr marL="0" indent="0">
              <a:buNone/>
            </a:pPr>
            <a:r>
              <a:rPr lang="sl-SI" sz="1800" dirty="0" smtClean="0"/>
              <a:t>(c) izterjavo neupravičeno plačanih zneskov skupaj z obrestmi in po potrebi začetek pravnih postopkov;</a:t>
            </a:r>
          </a:p>
          <a:p>
            <a:pPr marL="0" indent="0">
              <a:buNone/>
            </a:pPr>
            <a:endParaRPr lang="sl-SI" sz="800" dirty="0" smtClean="0"/>
          </a:p>
          <a:p>
            <a:pPr marL="0" indent="0">
              <a:buNone/>
            </a:pPr>
            <a:r>
              <a:rPr lang="sl-SI" sz="1800" dirty="0" smtClean="0"/>
              <a:t>(č) …</a:t>
            </a:r>
          </a:p>
          <a:p>
            <a:pPr marL="0" indent="0">
              <a:buNone/>
            </a:pPr>
            <a:endParaRPr lang="sl-SI" sz="1200" dirty="0" smtClean="0"/>
          </a:p>
          <a:p>
            <a:pPr marL="0" indent="0">
              <a:buNone/>
            </a:pPr>
            <a:r>
              <a:rPr lang="sl-SI" sz="1800" dirty="0" smtClean="0"/>
              <a:t>                 ------ </a:t>
            </a:r>
            <a:r>
              <a:rPr lang="sl-SI" sz="1800" dirty="0"/>
              <a:t>&gt; </a:t>
            </a:r>
            <a:r>
              <a:rPr lang="sl-SI" sz="1800" dirty="0" smtClean="0"/>
              <a:t>SUBSIDIARNOST (v novem prog. obdobju je neprimerljivo večja)</a:t>
            </a:r>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2</a:t>
            </a:fld>
            <a:endParaRPr lang="sl-SI"/>
          </a:p>
        </p:txBody>
      </p:sp>
    </p:spTree>
    <p:extLst>
      <p:ext uri="{BB962C8B-B14F-4D97-AF65-F5344CB8AC3E}">
        <p14:creationId xmlns:p14="http://schemas.microsoft.com/office/powerpoint/2010/main" val="31799479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1520" y="0"/>
            <a:ext cx="8892480" cy="836712"/>
          </a:xfrm>
        </p:spPr>
        <p:txBody>
          <a:bodyPr>
            <a:normAutofit fontScale="90000"/>
          </a:bodyPr>
          <a:lstStyle/>
          <a:p>
            <a:pPr algn="l"/>
            <a:r>
              <a:rPr lang="sl-SI" altLang="sl-SI" b="1" dirty="0">
                <a:solidFill>
                  <a:schemeClr val="accent1"/>
                </a:solidFill>
                <a:latin typeface="Calibri" pitchFamily="34" charset="0"/>
              </a:rPr>
              <a:t>Uredba IAKS </a:t>
            </a:r>
            <a:r>
              <a:rPr lang="sl-SI" altLang="sl-SI" b="1" dirty="0" smtClean="0">
                <a:solidFill>
                  <a:schemeClr val="accent1"/>
                </a:solidFill>
                <a:latin typeface="Calibri" pitchFamily="34" charset="0"/>
              </a:rPr>
              <a:t>2024 –&gt; kontrola na terenu</a:t>
            </a:r>
            <a:endParaRPr lang="sl-SI" dirty="0"/>
          </a:p>
        </p:txBody>
      </p:sp>
      <p:sp>
        <p:nvSpPr>
          <p:cNvPr id="4" name="Označba mesta vsebine 3"/>
          <p:cNvSpPr>
            <a:spLocks noGrp="1"/>
          </p:cNvSpPr>
          <p:nvPr>
            <p:ph sz="half" idx="2"/>
          </p:nvPr>
        </p:nvSpPr>
        <p:spPr>
          <a:xfrm>
            <a:off x="0" y="980728"/>
            <a:ext cx="9144000" cy="6048672"/>
          </a:xfrm>
        </p:spPr>
        <p:txBody>
          <a:bodyPr>
            <a:normAutofit fontScale="25000" lnSpcReduction="20000"/>
          </a:bodyPr>
          <a:lstStyle/>
          <a:p>
            <a:r>
              <a:rPr lang="sl-SI" sz="7600" dirty="0" smtClean="0"/>
              <a:t>stopnje kontrole </a:t>
            </a:r>
            <a:r>
              <a:rPr lang="sl-SI" sz="7600" u="sng" dirty="0" smtClean="0"/>
              <a:t>za zahtevke v zvezi s površino </a:t>
            </a:r>
            <a:r>
              <a:rPr lang="sl-SI" sz="7600" dirty="0" smtClean="0"/>
              <a:t>ostajajo na ravni 3%:   </a:t>
            </a:r>
          </a:p>
          <a:p>
            <a:pPr marL="0" indent="0">
              <a:buNone/>
            </a:pPr>
            <a:r>
              <a:rPr lang="sl-SI" sz="7600" dirty="0" smtClean="0"/>
              <a:t>- za osnovno dohodkovno plačilo in OMD niso potrebne --&gt; AMS,</a:t>
            </a:r>
          </a:p>
          <a:p>
            <a:pPr marL="0" indent="0">
              <a:buNone/>
            </a:pPr>
            <a:r>
              <a:rPr lang="sl-SI" sz="7600" dirty="0" smtClean="0"/>
              <a:t>- </a:t>
            </a:r>
            <a:r>
              <a:rPr lang="sl-SI" sz="7600" dirty="0" err="1"/>
              <a:t>d</a:t>
            </a:r>
            <a:r>
              <a:rPr lang="sl-SI" sz="7600" dirty="0" err="1" smtClean="0"/>
              <a:t>op</a:t>
            </a:r>
            <a:r>
              <a:rPr lang="sl-SI" sz="7600" dirty="0" smtClean="0"/>
              <a:t>. </a:t>
            </a:r>
            <a:r>
              <a:rPr lang="sl-SI" sz="7600" dirty="0" err="1"/>
              <a:t>d</a:t>
            </a:r>
            <a:r>
              <a:rPr lang="sl-SI" sz="7600" dirty="0" err="1" smtClean="0"/>
              <a:t>oh</a:t>
            </a:r>
            <a:r>
              <a:rPr lang="sl-SI" sz="7600" dirty="0" smtClean="0"/>
              <a:t>. podpora za mlade kmete -&gt; v okviru kontrol za umetno ustvarjene pogoje,</a:t>
            </a:r>
          </a:p>
          <a:p>
            <a:pPr marL="0" indent="0">
              <a:buNone/>
            </a:pPr>
            <a:r>
              <a:rPr lang="sl-SI" sz="7600" dirty="0" smtClean="0"/>
              <a:t>- za vezano dohodkovno podporo za beljakovinske rastline --&gt; DTM, </a:t>
            </a:r>
          </a:p>
          <a:p>
            <a:pPr marL="0" indent="0">
              <a:buNone/>
            </a:pPr>
            <a:r>
              <a:rPr lang="sl-SI" sz="7600" dirty="0" smtClean="0"/>
              <a:t>- za varstvo gnezd pribe --&gt; 2x fotografija,</a:t>
            </a:r>
          </a:p>
          <a:p>
            <a:pPr marL="0" indent="0">
              <a:buNone/>
            </a:pPr>
            <a:r>
              <a:rPr lang="sl-SI" sz="7600" dirty="0" smtClean="0"/>
              <a:t>- za dodatki za zmanjšanje emisij amonijaka in TPG -&gt; evidence, računi, </a:t>
            </a:r>
            <a:r>
              <a:rPr lang="sl-SI" sz="7600" dirty="0" err="1" smtClean="0"/>
              <a:t>dekl</a:t>
            </a:r>
            <a:r>
              <a:rPr lang="sl-SI" sz="7600" dirty="0" smtClean="0"/>
              <a:t>., … --&gt; AKTRP</a:t>
            </a:r>
          </a:p>
          <a:p>
            <a:pPr marL="0" indent="0">
              <a:buNone/>
            </a:pPr>
            <a:r>
              <a:rPr lang="sl-SI" sz="7600" dirty="0" smtClean="0"/>
              <a:t>- konoplja --&gt; 30% površin.</a:t>
            </a:r>
          </a:p>
          <a:p>
            <a:r>
              <a:rPr lang="sl-SI" sz="7600" dirty="0" smtClean="0"/>
              <a:t>stopnje kontrole </a:t>
            </a:r>
            <a:r>
              <a:rPr lang="sl-SI" sz="7600" u="sng" dirty="0" smtClean="0"/>
              <a:t>za zahtevke v zvezi z živalmi </a:t>
            </a:r>
            <a:r>
              <a:rPr lang="sl-SI" sz="7600" dirty="0" smtClean="0"/>
              <a:t>ostajajo na ravni 5%:</a:t>
            </a:r>
          </a:p>
          <a:p>
            <a:pPr marL="0" indent="0">
              <a:buNone/>
            </a:pPr>
            <a:r>
              <a:rPr lang="sl-SI" sz="7600" dirty="0" smtClean="0"/>
              <a:t>- drobnica in konji 10% - razen LOPS =5%,</a:t>
            </a:r>
          </a:p>
          <a:p>
            <a:pPr marL="0" indent="0">
              <a:buNone/>
            </a:pPr>
            <a:r>
              <a:rPr lang="sl-SI" sz="7600" dirty="0" smtClean="0"/>
              <a:t>- BVD se ne preverja -&gt; 100% upravna preveritev preko seznama izjav.</a:t>
            </a:r>
          </a:p>
          <a:p>
            <a:r>
              <a:rPr lang="sl-SI" sz="7600" b="1" dirty="0" smtClean="0"/>
              <a:t>iz kontrolnega vzorca še naprej izvzeta KMG</a:t>
            </a:r>
            <a:r>
              <a:rPr lang="sl-SI" sz="7600" dirty="0" smtClean="0"/>
              <a:t>, pri katerih zaradi </a:t>
            </a:r>
            <a:r>
              <a:rPr lang="sl-SI" sz="7600" b="1" dirty="0" smtClean="0"/>
              <a:t>hude naravne nesreče</a:t>
            </a:r>
            <a:r>
              <a:rPr lang="sl-SI" sz="7600" dirty="0" smtClean="0"/>
              <a:t>, hudega vremenskega dogodka ali izjemne okoliščine iz 1. točke 18(1) ZKme, pregleda na kraju samem ni mogoče izvesti,</a:t>
            </a:r>
          </a:p>
          <a:p>
            <a:r>
              <a:rPr lang="sl-SI" sz="7600" dirty="0" smtClean="0"/>
              <a:t>za BVD, lokalne pasme in KOPOP_PS  -&gt;  I&amp;R  -&gt; </a:t>
            </a:r>
            <a:r>
              <a:rPr lang="sl-SI" sz="7600" b="1" dirty="0" smtClean="0"/>
              <a:t>pri KT samo označitev živali</a:t>
            </a:r>
            <a:r>
              <a:rPr lang="sl-SI" sz="7600" dirty="0" smtClean="0"/>
              <a:t>,</a:t>
            </a:r>
          </a:p>
          <a:p>
            <a:r>
              <a:rPr lang="sl-SI" sz="7600" dirty="0" smtClean="0"/>
              <a:t>s</a:t>
            </a:r>
            <a:r>
              <a:rPr lang="sl-SI" altLang="sl-SI" sz="7600" dirty="0" smtClean="0"/>
              <a:t>premembe ali umiki zahtevkov se ne dovolijo, </a:t>
            </a:r>
            <a:r>
              <a:rPr lang="sl-SI" altLang="sl-SI" sz="7600" b="1" dirty="0" smtClean="0"/>
              <a:t>če je umik pogojen z odkritjem neskladnosti na kraju samem </a:t>
            </a:r>
            <a:r>
              <a:rPr lang="sl-SI" altLang="sl-SI" sz="7600" dirty="0" smtClean="0"/>
              <a:t>ali če je upravičenec že obveščen o nameri pregleda na kraju samem,</a:t>
            </a:r>
          </a:p>
          <a:p>
            <a:r>
              <a:rPr lang="sl-SI" sz="7600" dirty="0" smtClean="0"/>
              <a:t>AKTRP</a:t>
            </a:r>
            <a:r>
              <a:rPr lang="x-none" sz="7600" dirty="0" smtClean="0"/>
              <a:t> lahko opravi </a:t>
            </a:r>
            <a:r>
              <a:rPr lang="x-none" sz="7600" b="1" dirty="0" smtClean="0"/>
              <a:t>dodatni terenski ogled</a:t>
            </a:r>
            <a:r>
              <a:rPr lang="x-none" sz="7600" dirty="0" smtClean="0"/>
              <a:t>, če na podlagi </a:t>
            </a:r>
            <a:r>
              <a:rPr lang="sl-SI" sz="7600" dirty="0" smtClean="0"/>
              <a:t>AMS </a:t>
            </a:r>
            <a:r>
              <a:rPr lang="x-none" sz="7600" dirty="0" smtClean="0"/>
              <a:t>oceni, da ne razpolaga z dovolj zanesljivimi podatki za določitev </a:t>
            </a:r>
            <a:r>
              <a:rPr lang="sl-SI" sz="7600" dirty="0" smtClean="0"/>
              <a:t>„</a:t>
            </a:r>
            <a:r>
              <a:rPr lang="x-none" sz="7600" dirty="0" smtClean="0"/>
              <a:t>barvne oznake</a:t>
            </a:r>
            <a:r>
              <a:rPr lang="sl-SI" sz="7600" dirty="0" smtClean="0"/>
              <a:t>“ </a:t>
            </a:r>
            <a:r>
              <a:rPr lang="sl-SI" sz="7600" dirty="0" smtClean="0">
                <a:sym typeface="Wingdings" panose="05000000000000000000" pitchFamily="2" charset="2"/>
              </a:rPr>
              <a:t> </a:t>
            </a:r>
            <a:r>
              <a:rPr lang="sl-SI" sz="7600" dirty="0" smtClean="0"/>
              <a:t>v ta namen je med izjavami tudi izjava o dovolitvi takšnega pregleda brez navzočnosti stranke, če vlagatelj obkroži </a:t>
            </a:r>
            <a:r>
              <a:rPr lang="sl-SI" sz="7600" dirty="0"/>
              <a:t>NE </a:t>
            </a:r>
            <a:r>
              <a:rPr lang="sl-SI" sz="7600" dirty="0" smtClean="0"/>
              <a:t>---&gt;  namesto dodatnega terenskega ogleda pregled na kraju samem.</a:t>
            </a:r>
          </a:p>
          <a:p>
            <a:pPr marL="0" indent="0">
              <a:buNone/>
            </a:pPr>
            <a:endParaRPr lang="sl-SI" dirty="0" smtClean="0"/>
          </a:p>
          <a:p>
            <a:endParaRPr lang="sl-SI" dirty="0"/>
          </a:p>
          <a:p>
            <a:endParaRPr lang="sl-SI" dirty="0"/>
          </a:p>
        </p:txBody>
      </p:sp>
    </p:spTree>
    <p:extLst>
      <p:ext uri="{BB962C8B-B14F-4D97-AF65-F5344CB8AC3E}">
        <p14:creationId xmlns:p14="http://schemas.microsoft.com/office/powerpoint/2010/main" val="3914373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7504" y="260648"/>
            <a:ext cx="9036496" cy="288032"/>
          </a:xfrm>
        </p:spPr>
        <p:txBody>
          <a:bodyPr>
            <a:normAutofit fontScale="90000"/>
          </a:bodyPr>
          <a:lstStyle/>
          <a:p>
            <a:pPr algn="l"/>
            <a:r>
              <a:rPr lang="sl-SI" altLang="sl-SI" b="1" dirty="0">
                <a:solidFill>
                  <a:schemeClr val="accent1"/>
                </a:solidFill>
                <a:latin typeface="Calibri" pitchFamily="34" charset="0"/>
              </a:rPr>
              <a:t>Uredba IAKS 2024 </a:t>
            </a:r>
            <a:r>
              <a:rPr lang="sl-SI" altLang="sl-SI" b="1" dirty="0" smtClean="0">
                <a:solidFill>
                  <a:schemeClr val="accent1"/>
                </a:solidFill>
                <a:latin typeface="Calibri" pitchFamily="34" charset="0"/>
              </a:rPr>
              <a:t>–&gt; upravne sankcije (1)</a:t>
            </a:r>
            <a:endParaRPr lang="sl-SI" dirty="0"/>
          </a:p>
        </p:txBody>
      </p:sp>
      <p:sp>
        <p:nvSpPr>
          <p:cNvPr id="4" name="Označba mesta vsebine 3"/>
          <p:cNvSpPr>
            <a:spLocks noGrp="1"/>
          </p:cNvSpPr>
          <p:nvPr>
            <p:ph sz="half" idx="2"/>
          </p:nvPr>
        </p:nvSpPr>
        <p:spPr>
          <a:xfrm>
            <a:off x="0" y="836712"/>
            <a:ext cx="9144000" cy="6021288"/>
          </a:xfrm>
        </p:spPr>
        <p:txBody>
          <a:bodyPr>
            <a:normAutofit/>
          </a:bodyPr>
          <a:lstStyle/>
          <a:p>
            <a:r>
              <a:rPr lang="sl-SI" sz="1800" dirty="0"/>
              <a:t>Držimo se dosedanjih </a:t>
            </a:r>
            <a:r>
              <a:rPr lang="sl-SI" sz="1800" dirty="0" smtClean="0"/>
              <a:t>pravil tako </a:t>
            </a:r>
            <a:r>
              <a:rPr lang="sl-SI" sz="1800" dirty="0"/>
              <a:t>pri površinskih zahtevkih </a:t>
            </a:r>
            <a:r>
              <a:rPr lang="sl-SI" sz="1800" dirty="0" smtClean="0"/>
              <a:t>kot </a:t>
            </a:r>
            <a:r>
              <a:rPr lang="sl-SI" sz="1800" dirty="0"/>
              <a:t>pri zahtevkih za </a:t>
            </a:r>
            <a:r>
              <a:rPr lang="sl-SI" sz="1800" dirty="0" smtClean="0"/>
              <a:t>živali.</a:t>
            </a:r>
          </a:p>
          <a:p>
            <a:r>
              <a:rPr lang="sl-SI" sz="1800" dirty="0" smtClean="0"/>
              <a:t>Sankcije, ki so skupne vsem ali več intervencijam zbirne vloge, so določene v IAKS Uredbi.</a:t>
            </a:r>
            <a:endParaRPr lang="sl-SI" sz="1800" dirty="0"/>
          </a:p>
          <a:p>
            <a:r>
              <a:rPr lang="sl-SI" sz="1800" dirty="0" smtClean="0"/>
              <a:t>Ostale, posameznim </a:t>
            </a:r>
            <a:r>
              <a:rPr lang="sl-SI" sz="1800" dirty="0"/>
              <a:t>intervencijam specifične </a:t>
            </a:r>
            <a:r>
              <a:rPr lang="sl-SI" sz="1800" dirty="0" smtClean="0"/>
              <a:t>sankcije, imajo v IAKS Uredbi le pravno podlago in so določene v katalogih sankcij, ki so kot priloga sestavni del uredb o: </a:t>
            </a:r>
            <a:r>
              <a:rPr lang="sl-SI" sz="1800" dirty="0" err="1" smtClean="0"/>
              <a:t>okoljsko</a:t>
            </a:r>
            <a:r>
              <a:rPr lang="sl-SI" sz="1800" dirty="0" smtClean="0"/>
              <a:t>-podnebnih plačilih + OMD, NP in DŽ. </a:t>
            </a:r>
            <a:endParaRPr lang="sl-SI" sz="1800" dirty="0"/>
          </a:p>
          <a:p>
            <a:r>
              <a:rPr lang="sl-SI" sz="1800" dirty="0" smtClean="0"/>
              <a:t>V 2023 je bila dodana varovalka za hujše primere kršitev:</a:t>
            </a:r>
            <a:endParaRPr lang="sl-SI" sz="1800" dirty="0"/>
          </a:p>
          <a:p>
            <a:pPr marL="457200" lvl="1" indent="0">
              <a:buNone/>
            </a:pPr>
            <a:r>
              <a:rPr lang="sl-SI" sz="1800" u="sng" dirty="0" smtClean="0"/>
              <a:t>-  predložitev </a:t>
            </a:r>
            <a:r>
              <a:rPr lang="sl-SI" sz="1800" u="sng" dirty="0"/>
              <a:t>lažnih dokazov z namenom pridobitve plačila, hujša malomarnost, </a:t>
            </a:r>
            <a:r>
              <a:rPr lang="sl-SI" sz="1800" u="sng" dirty="0" err="1"/>
              <a:t>nerazkritje</a:t>
            </a:r>
            <a:r>
              <a:rPr lang="sl-SI" sz="1800" u="sng" dirty="0"/>
              <a:t> pomembnih podatkov za odločitev ali hujše namerno neizpolnjevanje pogojev upravičenosti, ki lahko privede do resnih posledic za zdravje ljudi, zdravje in počutje živali ali varstvo okolja in </a:t>
            </a:r>
            <a:r>
              <a:rPr lang="sl-SI" sz="1800" u="sng" dirty="0" smtClean="0"/>
              <a:t>narave</a:t>
            </a:r>
            <a:r>
              <a:rPr lang="sl-SI" sz="1800" u="sng" dirty="0"/>
              <a:t> </a:t>
            </a:r>
            <a:r>
              <a:rPr lang="sl-SI" sz="1800" dirty="0" smtClean="0">
                <a:sym typeface="Wingdings" panose="05000000000000000000" pitchFamily="2" charset="2"/>
              </a:rPr>
              <a:t></a:t>
            </a:r>
            <a:r>
              <a:rPr lang="sl-SI" sz="1800" dirty="0" smtClean="0"/>
              <a:t> </a:t>
            </a:r>
            <a:r>
              <a:rPr lang="sl-SI" sz="1800" dirty="0"/>
              <a:t>zavrnitev zadevnega plačila za leto zahtevka, na katerega se ugotovitev nanaša ter ukinitev plačila za naslednje leto ali naslednje dve </a:t>
            </a:r>
            <a:r>
              <a:rPr lang="sl-SI" sz="1800" dirty="0" smtClean="0"/>
              <a:t>leti (odvisno od resnosti</a:t>
            </a:r>
            <a:r>
              <a:rPr lang="sl-SI" sz="1800" dirty="0"/>
              <a:t>, obsega, trajanja in </a:t>
            </a:r>
            <a:r>
              <a:rPr lang="sl-SI" sz="1800" dirty="0" smtClean="0"/>
              <a:t>ponavljanja kršitve).</a:t>
            </a:r>
          </a:p>
          <a:p>
            <a:r>
              <a:rPr lang="sl-SI" sz="1800" dirty="0" smtClean="0"/>
              <a:t>Upoštevajo se ugotovitve iz pravnomočnih odločb ali iz drugih dokumentov, ki jih pridobi AKTRP.</a:t>
            </a:r>
          </a:p>
          <a:p>
            <a:r>
              <a:rPr lang="sl-SI" sz="1800" dirty="0" smtClean="0"/>
              <a:t>Preprečitev katerega koli pregleda na kraju samem -&gt; ni katerih koli plačil ZV.</a:t>
            </a:r>
          </a:p>
          <a:p>
            <a:r>
              <a:rPr lang="sl-SI" sz="1800" dirty="0"/>
              <a:t>N</a:t>
            </a:r>
            <a:r>
              <a:rPr lang="sl-SI" sz="1800" dirty="0" smtClean="0"/>
              <a:t>epopolno označeno govedo, drobnica, prašiči, konji-&gt; dokazila na ARSKTRP v roku 30 dni, če je zgolj izjava, mora biti iz CRG/CRD razvidno naročilo dvojnikov ušesnih znamk.</a:t>
            </a:r>
          </a:p>
          <a:p>
            <a:r>
              <a:rPr lang="sl-SI" sz="1800" dirty="0" smtClean="0"/>
              <a:t>Povsem neoznačena je  lahko samo </a:t>
            </a:r>
            <a:r>
              <a:rPr lang="sl-SI" sz="1800" u="sng" dirty="0"/>
              <a:t>ena žival</a:t>
            </a:r>
            <a:r>
              <a:rPr lang="sl-SI" sz="1800" dirty="0"/>
              <a:t> goveda, </a:t>
            </a:r>
            <a:r>
              <a:rPr lang="sl-SI" sz="1800" dirty="0" smtClean="0"/>
              <a:t>drobnice ali prašičev in v tem primeru mora biti naročilo novih znamk izvedeno pred prihodom oziroma najavo kontrolorja.</a:t>
            </a:r>
            <a:endParaRPr lang="sl-SI" sz="1800" dirty="0"/>
          </a:p>
        </p:txBody>
      </p:sp>
    </p:spTree>
    <p:extLst>
      <p:ext uri="{BB962C8B-B14F-4D97-AF65-F5344CB8AC3E}">
        <p14:creationId xmlns:p14="http://schemas.microsoft.com/office/powerpoint/2010/main" val="1495667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7504" y="188640"/>
            <a:ext cx="9036496" cy="576064"/>
          </a:xfrm>
        </p:spPr>
        <p:txBody>
          <a:bodyPr>
            <a:normAutofit fontScale="90000"/>
          </a:bodyPr>
          <a:lstStyle/>
          <a:p>
            <a:r>
              <a:rPr lang="sl-SI" altLang="sl-SI" b="1" dirty="0">
                <a:solidFill>
                  <a:schemeClr val="accent1"/>
                </a:solidFill>
                <a:latin typeface="Calibri" pitchFamily="34" charset="0"/>
              </a:rPr>
              <a:t>Uredba IAKS 2024 –&gt; upravne sankcije </a:t>
            </a:r>
            <a:r>
              <a:rPr lang="sl-SI" altLang="sl-SI" b="1" dirty="0" smtClean="0">
                <a:solidFill>
                  <a:schemeClr val="accent1"/>
                </a:solidFill>
                <a:latin typeface="Calibri" pitchFamily="34" charset="0"/>
              </a:rPr>
              <a:t>(2)</a:t>
            </a:r>
            <a:endParaRPr lang="sl-SI" dirty="0"/>
          </a:p>
        </p:txBody>
      </p:sp>
      <p:sp>
        <p:nvSpPr>
          <p:cNvPr id="4" name="Označba mesta vsebine 3"/>
          <p:cNvSpPr>
            <a:spLocks noGrp="1"/>
          </p:cNvSpPr>
          <p:nvPr>
            <p:ph sz="half" idx="2"/>
          </p:nvPr>
        </p:nvSpPr>
        <p:spPr>
          <a:xfrm>
            <a:off x="0" y="1052736"/>
            <a:ext cx="9144000" cy="5805264"/>
          </a:xfrm>
        </p:spPr>
        <p:txBody>
          <a:bodyPr>
            <a:normAutofit fontScale="92500" lnSpcReduction="20000"/>
          </a:bodyPr>
          <a:lstStyle/>
          <a:p>
            <a:r>
              <a:rPr lang="sl-SI" u="sng" dirty="0"/>
              <a:t>č</a:t>
            </a:r>
            <a:r>
              <a:rPr lang="sl-SI" u="sng" dirty="0" smtClean="0"/>
              <a:t>ezmerno prijavljena površina za določeno skupino kmetijskih rastlin</a:t>
            </a:r>
            <a:r>
              <a:rPr lang="sl-SI" dirty="0" smtClean="0"/>
              <a:t> </a:t>
            </a:r>
          </a:p>
          <a:p>
            <a:pPr marL="0" indent="0">
              <a:buNone/>
            </a:pPr>
            <a:r>
              <a:rPr lang="sl-SI" dirty="0"/>
              <a:t> </a:t>
            </a:r>
            <a:r>
              <a:rPr lang="sl-SI" dirty="0" smtClean="0"/>
              <a:t>                    (=površina, za katero se ugotovi, da ni upravičena do plačila):</a:t>
            </a:r>
          </a:p>
          <a:p>
            <a:pPr marL="0" indent="0">
              <a:buNone/>
            </a:pPr>
            <a:r>
              <a:rPr lang="sl-SI" dirty="0" smtClean="0"/>
              <a:t>   - do 20% ugotovljene površine -&gt; zavrne čezmerna </a:t>
            </a:r>
            <a:r>
              <a:rPr lang="sl-SI" dirty="0" err="1" smtClean="0"/>
              <a:t>pov</a:t>
            </a:r>
            <a:r>
              <a:rPr lang="sl-SI" dirty="0" smtClean="0"/>
              <a:t>. + dvokratnik čezmerne </a:t>
            </a:r>
            <a:r>
              <a:rPr lang="sl-SI" dirty="0" err="1" smtClean="0"/>
              <a:t>pov</a:t>
            </a:r>
            <a:r>
              <a:rPr lang="sl-SI" dirty="0" smtClean="0"/>
              <a:t>.</a:t>
            </a:r>
          </a:p>
          <a:p>
            <a:pPr marL="0" indent="0">
              <a:buNone/>
            </a:pPr>
            <a:r>
              <a:rPr lang="sl-SI" dirty="0"/>
              <a:t> </a:t>
            </a:r>
            <a:r>
              <a:rPr lang="sl-SI" dirty="0" smtClean="0"/>
              <a:t>  - večja kot 20% ugotovljene površine ali več kot 2ha -&gt; zahtevek za to skupino kmetijskih rastlin zavrnjen v celoti</a:t>
            </a:r>
          </a:p>
          <a:p>
            <a:pPr marL="0" indent="0">
              <a:buNone/>
            </a:pPr>
            <a:r>
              <a:rPr lang="sl-SI" dirty="0" smtClean="0"/>
              <a:t>   - večja kot 50% ugotovljene površine -&gt; </a:t>
            </a:r>
            <a:r>
              <a:rPr lang="sl-SI" dirty="0"/>
              <a:t>zahtevek za </a:t>
            </a:r>
            <a:r>
              <a:rPr lang="sl-SI" dirty="0" smtClean="0"/>
              <a:t>to skupino kmetijskih rastlin </a:t>
            </a:r>
            <a:r>
              <a:rPr lang="sl-SI" dirty="0"/>
              <a:t>zavrnjen v </a:t>
            </a:r>
            <a:r>
              <a:rPr lang="sl-SI" dirty="0" smtClean="0"/>
              <a:t>celoti + dodatna večletna sankcija, ki se odtegne v letu n ali od n+1 do n+3</a:t>
            </a:r>
          </a:p>
          <a:p>
            <a:pPr marL="0" indent="0">
              <a:buNone/>
            </a:pPr>
            <a:r>
              <a:rPr lang="sl-SI" dirty="0" smtClean="0"/>
              <a:t>   - izjema za shemo zaplate neposejanih tal za pol. škrjanca -&gt;  </a:t>
            </a:r>
          </a:p>
          <a:p>
            <a:pPr marL="0" indent="0">
              <a:buNone/>
            </a:pPr>
            <a:r>
              <a:rPr lang="sl-SI" dirty="0"/>
              <a:t> </a:t>
            </a:r>
            <a:r>
              <a:rPr lang="sl-SI" dirty="0" smtClean="0"/>
              <a:t>      ugotovljena </a:t>
            </a:r>
            <a:r>
              <a:rPr lang="sl-SI" dirty="0" err="1" smtClean="0"/>
              <a:t>pov</a:t>
            </a:r>
            <a:r>
              <a:rPr lang="sl-SI" dirty="0" smtClean="0"/>
              <a:t>. oziroma ugotovljeno število zaplat.</a:t>
            </a:r>
            <a:endParaRPr lang="sl-SI" sz="1100" dirty="0"/>
          </a:p>
          <a:p>
            <a:pPr marL="0" indent="0">
              <a:buNone/>
            </a:pPr>
            <a:endParaRPr lang="sl-SI" sz="2200" dirty="0" smtClean="0"/>
          </a:p>
          <a:p>
            <a:r>
              <a:rPr lang="sl-SI" u="sng" dirty="0" smtClean="0"/>
              <a:t>nepravilno prijavljena površina (=sicer do plačila upravičena površina, vendar </a:t>
            </a:r>
            <a:r>
              <a:rPr lang="sl-SI" u="sng" dirty="0"/>
              <a:t>je bilo njeno </a:t>
            </a:r>
            <a:r>
              <a:rPr lang="sl-SI" u="sng" dirty="0" smtClean="0"/>
              <a:t>stanje prijavljeno napačno) ali neprijavljena površina</a:t>
            </a:r>
            <a:r>
              <a:rPr lang="sl-SI" dirty="0" smtClean="0"/>
              <a:t> </a:t>
            </a:r>
          </a:p>
          <a:p>
            <a:pPr marL="0" indent="0">
              <a:buNone/>
            </a:pPr>
            <a:r>
              <a:rPr lang="sl-SI" dirty="0"/>
              <a:t> </a:t>
            </a:r>
            <a:r>
              <a:rPr lang="sl-SI" dirty="0" smtClean="0"/>
              <a:t>  - takšno površino se deli s površino vseh KZ zbirne vloge in pomnoži s </a:t>
            </a:r>
          </a:p>
          <a:p>
            <a:pPr marL="0" indent="0">
              <a:buNone/>
            </a:pPr>
            <a:r>
              <a:rPr lang="sl-SI" dirty="0"/>
              <a:t> </a:t>
            </a:r>
            <a:r>
              <a:rPr lang="sl-SI" dirty="0" smtClean="0"/>
              <a:t>    100, nato z %, ki ga dobimo, zmanjšamo plačila vseh zahtevkov ZV v </a:t>
            </a:r>
          </a:p>
          <a:p>
            <a:pPr marL="0" indent="0">
              <a:buNone/>
            </a:pPr>
            <a:r>
              <a:rPr lang="sl-SI" dirty="0"/>
              <a:t> </a:t>
            </a:r>
            <a:r>
              <a:rPr lang="sl-SI" dirty="0" smtClean="0"/>
              <a:t>    zvezi s </a:t>
            </a:r>
            <a:r>
              <a:rPr lang="sl-SI" dirty="0" err="1" smtClean="0"/>
              <a:t>pov</a:t>
            </a:r>
            <a:r>
              <a:rPr lang="sl-SI" dirty="0" smtClean="0"/>
              <a:t>. (</a:t>
            </a:r>
            <a:r>
              <a:rPr lang="sl-SI" dirty="0" err="1" smtClean="0"/>
              <a:t>max</a:t>
            </a:r>
            <a:r>
              <a:rPr lang="sl-SI" dirty="0" smtClean="0"/>
              <a:t> je 3%)</a:t>
            </a:r>
            <a:endParaRPr lang="sl-SI" u="sng" dirty="0" smtClean="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22</a:t>
            </a:fld>
            <a:endParaRPr lang="sl-SI"/>
          </a:p>
        </p:txBody>
      </p:sp>
    </p:spTree>
    <p:extLst>
      <p:ext uri="{BB962C8B-B14F-4D97-AF65-F5344CB8AC3E}">
        <p14:creationId xmlns:p14="http://schemas.microsoft.com/office/powerpoint/2010/main" val="41537982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9756" y="59735"/>
            <a:ext cx="8964488" cy="648072"/>
          </a:xfrm>
        </p:spPr>
        <p:txBody>
          <a:bodyPr>
            <a:normAutofit fontScale="90000"/>
          </a:bodyPr>
          <a:lstStyle/>
          <a:p>
            <a:r>
              <a:rPr lang="sl-SI" altLang="sl-SI" b="1" dirty="0">
                <a:solidFill>
                  <a:schemeClr val="accent1"/>
                </a:solidFill>
                <a:latin typeface="Calibri" pitchFamily="34" charset="0"/>
              </a:rPr>
              <a:t>Uredba IAKS 2024 –&gt; upravne sankcije </a:t>
            </a:r>
            <a:r>
              <a:rPr lang="sl-SI" altLang="sl-SI" b="1" dirty="0" smtClean="0">
                <a:solidFill>
                  <a:schemeClr val="accent1"/>
                </a:solidFill>
                <a:latin typeface="Calibri" pitchFamily="34" charset="0"/>
              </a:rPr>
              <a:t>(3)</a:t>
            </a:r>
            <a:endParaRPr lang="sl-SI" dirty="0"/>
          </a:p>
        </p:txBody>
      </p:sp>
      <p:sp>
        <p:nvSpPr>
          <p:cNvPr id="4" name="Označba mesta vsebine 3"/>
          <p:cNvSpPr>
            <a:spLocks noGrp="1"/>
          </p:cNvSpPr>
          <p:nvPr>
            <p:ph sz="half" idx="2"/>
          </p:nvPr>
        </p:nvSpPr>
        <p:spPr>
          <a:xfrm>
            <a:off x="0" y="908720"/>
            <a:ext cx="9144000" cy="5949280"/>
          </a:xfrm>
        </p:spPr>
        <p:txBody>
          <a:bodyPr>
            <a:normAutofit lnSpcReduction="10000"/>
          </a:bodyPr>
          <a:lstStyle/>
          <a:p>
            <a:r>
              <a:rPr lang="sl-SI" u="sng" dirty="0"/>
              <a:t>čezmerno prijavljena žival za določeno skupino živali</a:t>
            </a:r>
            <a:r>
              <a:rPr lang="sl-SI" dirty="0"/>
              <a:t> </a:t>
            </a:r>
          </a:p>
          <a:p>
            <a:pPr marL="0" indent="0">
              <a:buNone/>
            </a:pPr>
            <a:r>
              <a:rPr lang="sl-SI" dirty="0"/>
              <a:t>                   1- v primeru pregleda na kraju samem je to vsaka žival za katero je bilo ugotovljeno kakršno koli neizpolnjevanje pogojev identifikacije ali registracije –&gt; označitev, potni list, spremni list, napačen vpis ali če žival sploh ni vpisana v register živali na gospodarstvu, napačen vpis v centralni register, identifikacijski dokument pri konjih</a:t>
            </a:r>
            <a:r>
              <a:rPr lang="sl-SI" dirty="0" smtClean="0"/>
              <a:t>, pasma pri operaciji lokalne pasme </a:t>
            </a:r>
            <a:r>
              <a:rPr lang="sl-SI" dirty="0"/>
              <a:t>ali,</a:t>
            </a:r>
          </a:p>
          <a:p>
            <a:pPr marL="0" indent="0">
              <a:buNone/>
            </a:pPr>
            <a:r>
              <a:rPr lang="sl-SI" dirty="0"/>
              <a:t>                   2- v primeru upravnega pregleda pa mora biti ugotovljeno neizpolnjevanje pogojev identifikacije in </a:t>
            </a:r>
            <a:r>
              <a:rPr lang="sl-SI" dirty="0" smtClean="0"/>
              <a:t>registracije pri več kot </a:t>
            </a:r>
            <a:r>
              <a:rPr lang="sl-SI" dirty="0"/>
              <a:t>treh živalih ali,</a:t>
            </a:r>
          </a:p>
          <a:p>
            <a:pPr marL="0" indent="0">
              <a:buNone/>
            </a:pPr>
            <a:r>
              <a:rPr lang="sl-SI" dirty="0"/>
              <a:t>                   3 - če je za KMG poleg upravnega pregleda izveden tudi pregled na kraju samem in je število živali, za katere je </a:t>
            </a:r>
            <a:r>
              <a:rPr lang="sl-SI" dirty="0" smtClean="0"/>
              <a:t>bilo pri obeh pregledih skupaj </a:t>
            </a:r>
            <a:r>
              <a:rPr lang="sl-SI" dirty="0"/>
              <a:t>ugotovljeno neizpolnjevanje pogojev identifikacije in registracije večje od tri, se </a:t>
            </a:r>
            <a:r>
              <a:rPr lang="sl-SI" dirty="0" smtClean="0"/>
              <a:t>tudi </a:t>
            </a:r>
            <a:r>
              <a:rPr lang="sl-SI" dirty="0"/>
              <a:t>te živali štejejo v čezmerno </a:t>
            </a:r>
            <a:r>
              <a:rPr lang="sl-SI" dirty="0" smtClean="0"/>
              <a:t>prijavo,</a:t>
            </a:r>
            <a:endParaRPr lang="sl-SI" dirty="0"/>
          </a:p>
          <a:p>
            <a:pPr marL="0" indent="0">
              <a:buNone/>
            </a:pPr>
            <a:r>
              <a:rPr lang="sl-SI" dirty="0"/>
              <a:t>                   </a:t>
            </a:r>
            <a:r>
              <a:rPr lang="sl-SI" dirty="0" smtClean="0"/>
              <a:t>4 </a:t>
            </a:r>
            <a:r>
              <a:rPr lang="sl-SI" dirty="0"/>
              <a:t>- pri zahtevi izkoreninjenje BVD in intervenciji KOPOP_PS se čezmerna prijava ne </a:t>
            </a:r>
            <a:r>
              <a:rPr lang="sl-SI" dirty="0" smtClean="0"/>
              <a:t>ugotavlja.</a:t>
            </a:r>
            <a:endParaRPr lang="sl-SI" dirty="0"/>
          </a:p>
          <a:p>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23</a:t>
            </a:fld>
            <a:endParaRPr lang="sl-SI"/>
          </a:p>
        </p:txBody>
      </p:sp>
    </p:spTree>
    <p:extLst>
      <p:ext uri="{BB962C8B-B14F-4D97-AF65-F5344CB8AC3E}">
        <p14:creationId xmlns:p14="http://schemas.microsoft.com/office/powerpoint/2010/main" val="1360182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0" y="0"/>
            <a:ext cx="9144000" cy="836712"/>
          </a:xfrm>
        </p:spPr>
        <p:txBody>
          <a:bodyPr>
            <a:normAutofit fontScale="90000"/>
          </a:bodyPr>
          <a:lstStyle/>
          <a:p>
            <a:r>
              <a:rPr lang="sl-SI" altLang="sl-SI" b="1" dirty="0">
                <a:solidFill>
                  <a:schemeClr val="accent1"/>
                </a:solidFill>
                <a:latin typeface="Calibri" pitchFamily="34" charset="0"/>
              </a:rPr>
              <a:t>Uredba IAKS 2024 –&gt; upravne sankcije </a:t>
            </a:r>
            <a:r>
              <a:rPr lang="sl-SI" altLang="sl-SI" b="1" dirty="0" smtClean="0">
                <a:solidFill>
                  <a:schemeClr val="accent1"/>
                </a:solidFill>
                <a:latin typeface="Calibri" pitchFamily="34" charset="0"/>
              </a:rPr>
              <a:t>(4)</a:t>
            </a:r>
            <a:endParaRPr lang="sl-SI" dirty="0"/>
          </a:p>
        </p:txBody>
      </p:sp>
      <p:sp>
        <p:nvSpPr>
          <p:cNvPr id="4" name="Označba mesta vsebine 3"/>
          <p:cNvSpPr>
            <a:spLocks noGrp="1"/>
          </p:cNvSpPr>
          <p:nvPr>
            <p:ph sz="half" idx="2"/>
          </p:nvPr>
        </p:nvSpPr>
        <p:spPr>
          <a:xfrm>
            <a:off x="0" y="980728"/>
            <a:ext cx="9144000" cy="5877272"/>
          </a:xfrm>
        </p:spPr>
        <p:txBody>
          <a:bodyPr>
            <a:normAutofit fontScale="85000" lnSpcReduction="20000"/>
          </a:bodyPr>
          <a:lstStyle/>
          <a:p>
            <a:r>
              <a:rPr lang="sl-SI" dirty="0"/>
              <a:t>Č</a:t>
            </a:r>
            <a:r>
              <a:rPr lang="sl-SI" dirty="0" smtClean="0"/>
              <a:t>e je ugotovljeno neizpolnjevanje pogojev identifikacije in registracije se žival zavrne.</a:t>
            </a:r>
          </a:p>
          <a:p>
            <a:r>
              <a:rPr lang="sl-SI" dirty="0" smtClean="0"/>
              <a:t>Če je takšno neizpolnjevanje prepoznano kot čezmerna prijava živali, potem pa:</a:t>
            </a:r>
          </a:p>
          <a:p>
            <a:pPr marL="0" indent="0">
              <a:buNone/>
            </a:pPr>
            <a:r>
              <a:rPr lang="sl-SI" dirty="0" smtClean="0"/>
              <a:t>          -</a:t>
            </a:r>
            <a:r>
              <a:rPr lang="sl-SI" dirty="0"/>
              <a:t> </a:t>
            </a:r>
            <a:r>
              <a:rPr lang="sl-SI" dirty="0" smtClean="0"/>
              <a:t>do </a:t>
            </a:r>
            <a:r>
              <a:rPr lang="sl-SI" dirty="0"/>
              <a:t>20 </a:t>
            </a:r>
            <a:r>
              <a:rPr lang="sl-SI" dirty="0" smtClean="0"/>
              <a:t>% števila ugotovljenih živali -&gt; čezmerno </a:t>
            </a:r>
            <a:r>
              <a:rPr lang="sl-SI" dirty="0"/>
              <a:t>prijavljene živali </a:t>
            </a:r>
            <a:r>
              <a:rPr lang="sl-SI" dirty="0" smtClean="0"/>
              <a:t>se zavrnejo in dodatno se znesek</a:t>
            </a:r>
            <a:r>
              <a:rPr lang="sl-SI" dirty="0"/>
              <a:t>, do katerega bi bil vlagatelj upravičen za ugotovljeno število živali, zavrne </a:t>
            </a:r>
            <a:r>
              <a:rPr lang="sl-SI" dirty="0" smtClean="0"/>
              <a:t>še za </a:t>
            </a:r>
            <a:r>
              <a:rPr lang="sl-SI" dirty="0"/>
              <a:t>odstotek, ki se izračuna tako, da se število čezmerno prijavljenih živali deli s številom ugotovljenih živali </a:t>
            </a:r>
            <a:r>
              <a:rPr lang="sl-SI" dirty="0" smtClean="0"/>
              <a:t>x 100</a:t>
            </a:r>
            <a:r>
              <a:rPr lang="sl-SI" dirty="0"/>
              <a:t>;</a:t>
            </a:r>
          </a:p>
          <a:p>
            <a:pPr marL="0" indent="0">
              <a:buNone/>
            </a:pPr>
            <a:r>
              <a:rPr lang="sl-SI" dirty="0" smtClean="0"/>
              <a:t>          - če več </a:t>
            </a:r>
            <a:r>
              <a:rPr lang="sl-SI" dirty="0"/>
              <a:t>kot 20 % števila ugotovljenih </a:t>
            </a:r>
            <a:r>
              <a:rPr lang="sl-SI" dirty="0" smtClean="0"/>
              <a:t>živali -&gt; čezmerno </a:t>
            </a:r>
            <a:r>
              <a:rPr lang="sl-SI" dirty="0"/>
              <a:t>prijavljene </a:t>
            </a:r>
            <a:r>
              <a:rPr lang="sl-SI" dirty="0" smtClean="0"/>
              <a:t>živali se </a:t>
            </a:r>
            <a:r>
              <a:rPr lang="sl-SI" dirty="0"/>
              <a:t>zavrnejo in </a:t>
            </a:r>
            <a:r>
              <a:rPr lang="sl-SI" dirty="0" smtClean="0"/>
              <a:t>dodatno se </a:t>
            </a:r>
            <a:r>
              <a:rPr lang="sl-SI" dirty="0"/>
              <a:t>znesek, do katerega bi bil vlagatelj upravičen za ugotovljeno število živali, zmanjša za dvakratni odstotek odstotka, ki se izračuna </a:t>
            </a:r>
            <a:r>
              <a:rPr lang="sl-SI" dirty="0" smtClean="0"/>
              <a:t>na enak način, kot je zapisano v prejšnji točki;</a:t>
            </a:r>
            <a:endParaRPr lang="sl-SI" dirty="0"/>
          </a:p>
          <a:p>
            <a:pPr marL="0" indent="0">
              <a:buNone/>
            </a:pPr>
            <a:r>
              <a:rPr lang="sl-SI" dirty="0"/>
              <a:t> </a:t>
            </a:r>
            <a:r>
              <a:rPr lang="sl-SI" dirty="0" smtClean="0"/>
              <a:t>         - če več </a:t>
            </a:r>
            <a:r>
              <a:rPr lang="sl-SI" dirty="0"/>
              <a:t>kot 30 % števila ugotovljenih </a:t>
            </a:r>
            <a:r>
              <a:rPr lang="sl-SI" dirty="0" smtClean="0"/>
              <a:t>živali</a:t>
            </a:r>
            <a:r>
              <a:rPr lang="sl-SI" dirty="0"/>
              <a:t> -</a:t>
            </a:r>
            <a:r>
              <a:rPr lang="sl-SI" dirty="0" smtClean="0"/>
              <a:t>&gt; za </a:t>
            </a:r>
            <a:r>
              <a:rPr lang="sl-SI" dirty="0"/>
              <a:t>to skupino živali </a:t>
            </a:r>
            <a:r>
              <a:rPr lang="sl-SI" dirty="0" smtClean="0"/>
              <a:t>se znesek </a:t>
            </a:r>
            <a:r>
              <a:rPr lang="sl-SI" dirty="0"/>
              <a:t>plačila zavrne v </a:t>
            </a:r>
            <a:r>
              <a:rPr lang="sl-SI" dirty="0" smtClean="0"/>
              <a:t>celoti;</a:t>
            </a:r>
          </a:p>
          <a:p>
            <a:pPr marL="0" indent="0">
              <a:buNone/>
            </a:pPr>
            <a:r>
              <a:rPr lang="sl-SI" dirty="0"/>
              <a:t> </a:t>
            </a:r>
            <a:r>
              <a:rPr lang="sl-SI" dirty="0" smtClean="0"/>
              <a:t>         - če več </a:t>
            </a:r>
            <a:r>
              <a:rPr lang="sl-SI" dirty="0"/>
              <a:t>kot 50 % števila ugotovljenih </a:t>
            </a:r>
            <a:r>
              <a:rPr lang="sl-SI" dirty="0" smtClean="0"/>
              <a:t>živali -&gt; </a:t>
            </a:r>
            <a:r>
              <a:rPr lang="sl-SI" dirty="0"/>
              <a:t>za to skupino živali se znesek plačila zavrne v celoti + dodatna večletna sankcija, ki se odtegne v letu n ali od n+1 do </a:t>
            </a:r>
            <a:r>
              <a:rPr lang="sl-SI" dirty="0" smtClean="0"/>
              <a:t>n+3.</a:t>
            </a:r>
            <a:endParaRPr lang="sl-SI" dirty="0"/>
          </a:p>
          <a:p>
            <a:pPr marL="0" indent="0">
              <a:buNone/>
            </a:pPr>
            <a:endParaRPr lang="sl-SI" dirty="0"/>
          </a:p>
          <a:p>
            <a:pPr marL="0" indent="0">
              <a:buNone/>
            </a:pPr>
            <a:r>
              <a:rPr lang="sl-SI" dirty="0" smtClean="0"/>
              <a:t>IZJEMA -&gt; če je na kmetijskem gospodarstvu ugotovljeno neizpolnjevanje pogoja v zvezi z registrom prašičev na gospodarstvu ali spremno dokumentacijo za prašiče </a:t>
            </a:r>
            <a:r>
              <a:rPr lang="sl-SI" dirty="0"/>
              <a:t>-&gt; </a:t>
            </a:r>
            <a:r>
              <a:rPr lang="sl-SI" dirty="0" smtClean="0"/>
              <a:t>KOPOP_PS - prašiči, DŽ - prašiči, lokalne </a:t>
            </a:r>
            <a:r>
              <a:rPr lang="sl-SI" dirty="0"/>
              <a:t>pasme – prašiči -&gt; </a:t>
            </a:r>
            <a:r>
              <a:rPr lang="sl-SI" dirty="0" smtClean="0"/>
              <a:t>-1 % register prašičev na gospodarstvu ali spremna dokumentacija se ne vodita sproti in v skladu s pravilnikom oz. </a:t>
            </a:r>
            <a:r>
              <a:rPr lang="sl-SI" dirty="0"/>
              <a:t>-&gt; </a:t>
            </a:r>
            <a:r>
              <a:rPr lang="sl-SI" dirty="0" smtClean="0"/>
              <a:t>-3 % se sploh ne vodi.</a:t>
            </a:r>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24</a:t>
            </a:fld>
            <a:endParaRPr lang="sl-SI"/>
          </a:p>
        </p:txBody>
      </p:sp>
    </p:spTree>
    <p:extLst>
      <p:ext uri="{BB962C8B-B14F-4D97-AF65-F5344CB8AC3E}">
        <p14:creationId xmlns:p14="http://schemas.microsoft.com/office/powerpoint/2010/main" val="20017302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44623"/>
            <a:ext cx="8229600" cy="1236489"/>
          </a:xfrm>
        </p:spPr>
        <p:txBody>
          <a:bodyPr>
            <a:normAutofit/>
          </a:bodyPr>
          <a:lstStyle/>
          <a:p>
            <a:pPr algn="l"/>
            <a:r>
              <a:rPr lang="sl-SI" altLang="sl-SI" b="1" dirty="0">
                <a:solidFill>
                  <a:schemeClr val="accent1"/>
                </a:solidFill>
                <a:latin typeface="Calibri" pitchFamily="34" charset="0"/>
              </a:rPr>
              <a:t>Uredba IAKS 2024 </a:t>
            </a:r>
            <a:r>
              <a:rPr lang="sl-SI" altLang="sl-SI" b="1" dirty="0" smtClean="0">
                <a:solidFill>
                  <a:schemeClr val="accent1"/>
                </a:solidFill>
                <a:latin typeface="Calibri" pitchFamily="34" charset="0"/>
              </a:rPr>
              <a:t>–&gt; prenos KMG</a:t>
            </a:r>
            <a:endParaRPr lang="sl-SI" dirty="0"/>
          </a:p>
        </p:txBody>
      </p:sp>
      <p:sp>
        <p:nvSpPr>
          <p:cNvPr id="4" name="Označba mesta vsebine 3"/>
          <p:cNvSpPr>
            <a:spLocks noGrp="1"/>
          </p:cNvSpPr>
          <p:nvPr>
            <p:ph sz="half" idx="2"/>
          </p:nvPr>
        </p:nvSpPr>
        <p:spPr>
          <a:xfrm>
            <a:off x="0" y="1417638"/>
            <a:ext cx="9144000" cy="5440362"/>
          </a:xfrm>
        </p:spPr>
        <p:txBody>
          <a:bodyPr/>
          <a:lstStyle/>
          <a:p>
            <a:r>
              <a:rPr lang="sl-SI" b="1" dirty="0"/>
              <a:t>s</a:t>
            </a:r>
            <a:r>
              <a:rPr lang="sl-SI" b="1" dirty="0" smtClean="0"/>
              <a:t>mrt nosilca -&gt; </a:t>
            </a:r>
            <a:r>
              <a:rPr lang="sl-SI" dirty="0" smtClean="0"/>
              <a:t>upravičenec do sredstev ZV 2024 je novi nosilec vpisan v RKG. Če ta želi prekiniti večletne obveznosti, mora javiti VS, pri čemer se v skladu z 29(6) členom Uredbe IAKS 2024  lahko večletnim obveznostim odpove;</a:t>
            </a:r>
          </a:p>
          <a:p>
            <a:r>
              <a:rPr lang="sl-SI" dirty="0"/>
              <a:t>v</a:t>
            </a:r>
            <a:r>
              <a:rPr lang="sl-SI" dirty="0" smtClean="0"/>
              <a:t> </a:t>
            </a:r>
            <a:r>
              <a:rPr lang="sl-SI" dirty="0"/>
              <a:t>primeru prenosa kmetijskega gospodarstva </a:t>
            </a:r>
            <a:r>
              <a:rPr lang="sl-SI" b="1" dirty="0"/>
              <a:t>iz nosilca A na B v </a:t>
            </a:r>
            <a:r>
              <a:rPr lang="sl-SI" b="1" dirty="0" smtClean="0"/>
              <a:t>času od konca </a:t>
            </a:r>
            <a:r>
              <a:rPr lang="sl-SI" b="1" dirty="0" err="1" smtClean="0"/>
              <a:t>kampanije</a:t>
            </a:r>
            <a:r>
              <a:rPr lang="sl-SI" b="1" dirty="0" smtClean="0"/>
              <a:t> (8.7.2024) do 15. 11. 2024 -&gt; </a:t>
            </a:r>
            <a:r>
              <a:rPr lang="sl-SI" dirty="0" smtClean="0"/>
              <a:t>sredstva </a:t>
            </a:r>
            <a:r>
              <a:rPr lang="sl-SI" dirty="0"/>
              <a:t>iz naslova te zbirne vloge prejme nosilec B, če bo ta (B) na </a:t>
            </a:r>
            <a:r>
              <a:rPr lang="sl-SI" dirty="0" smtClean="0"/>
              <a:t>AKTRP </a:t>
            </a:r>
            <a:r>
              <a:rPr lang="sl-SI" dirty="0"/>
              <a:t>do </a:t>
            </a:r>
            <a:r>
              <a:rPr lang="sl-SI" dirty="0" smtClean="0"/>
              <a:t>15. </a:t>
            </a:r>
            <a:r>
              <a:rPr lang="sl-SI" dirty="0"/>
              <a:t>11. </a:t>
            </a:r>
            <a:r>
              <a:rPr lang="sl-SI" dirty="0" smtClean="0"/>
              <a:t>2024 </a:t>
            </a:r>
            <a:r>
              <a:rPr lang="sl-SI" dirty="0"/>
              <a:t>posredoval predpisan obrazec, na katerem sporoča prenos in zahteva plačilo sredstev iz naslova zbirne vloge, ki jo je oddal nosilec A. Če tega novi nosilec B ne bo storil, sredstva iz naslova zadevne zbirne vloge </a:t>
            </a:r>
            <a:r>
              <a:rPr lang="sl-SI" b="1" dirty="0"/>
              <a:t>ostanejo </a:t>
            </a:r>
            <a:r>
              <a:rPr lang="sl-SI" b="1" dirty="0" smtClean="0"/>
              <a:t>neizplačana;</a:t>
            </a:r>
            <a:endParaRPr lang="sl-SI" dirty="0" smtClean="0"/>
          </a:p>
          <a:p>
            <a:r>
              <a:rPr lang="sl-SI" dirty="0"/>
              <a:t>v primeru prenosa kmetijskega gospodarstva </a:t>
            </a:r>
            <a:r>
              <a:rPr lang="sl-SI" b="1" dirty="0"/>
              <a:t>iz nosilca A na B v času </a:t>
            </a:r>
            <a:r>
              <a:rPr lang="sl-SI" b="1" dirty="0" smtClean="0"/>
              <a:t>po 15</a:t>
            </a:r>
            <a:r>
              <a:rPr lang="sl-SI" b="1" dirty="0"/>
              <a:t>. 11. 2024 -&gt; </a:t>
            </a:r>
            <a:r>
              <a:rPr lang="sl-SI" dirty="0"/>
              <a:t>sredstva iz naslova te zbirne vloge prejme nosilec </a:t>
            </a:r>
            <a:r>
              <a:rPr lang="sl-SI" dirty="0" smtClean="0"/>
              <a:t>A</a:t>
            </a:r>
          </a:p>
          <a:p>
            <a:endParaRPr lang="sl-SI" dirty="0"/>
          </a:p>
          <a:p>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25</a:t>
            </a:fld>
            <a:endParaRPr lang="sl-SI"/>
          </a:p>
        </p:txBody>
      </p:sp>
    </p:spTree>
    <p:extLst>
      <p:ext uri="{BB962C8B-B14F-4D97-AF65-F5344CB8AC3E}">
        <p14:creationId xmlns:p14="http://schemas.microsoft.com/office/powerpoint/2010/main" val="41917672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0"/>
            <a:ext cx="8229600" cy="6858000"/>
          </a:xfrm>
        </p:spPr>
        <p:txBody>
          <a:bodyPr/>
          <a:lstStyle/>
          <a:p>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26</a:t>
            </a:fld>
            <a:endParaRPr lang="sl-SI"/>
          </a:p>
        </p:txBody>
      </p:sp>
      <p:pic>
        <p:nvPicPr>
          <p:cNvPr id="9" name="Slika 8"/>
          <p:cNvPicPr/>
          <p:nvPr/>
        </p:nvPicPr>
        <p:blipFill rotWithShape="1">
          <a:blip r:embed="rId2"/>
          <a:srcRect l="31374" t="16721" r="33894" b="3075"/>
          <a:stretch/>
        </p:blipFill>
        <p:spPr bwMode="auto">
          <a:xfrm>
            <a:off x="1115616" y="0"/>
            <a:ext cx="6912768" cy="68580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55105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0"/>
            <a:ext cx="8229600" cy="980728"/>
          </a:xfrm>
        </p:spPr>
        <p:txBody>
          <a:bodyPr>
            <a:normAutofit fontScale="90000"/>
          </a:bodyPr>
          <a:lstStyle/>
          <a:p>
            <a:pPr algn="l"/>
            <a:r>
              <a:rPr lang="sl-SI" altLang="sl-SI" b="1" dirty="0">
                <a:solidFill>
                  <a:schemeClr val="accent1"/>
                </a:solidFill>
                <a:latin typeface="Calibri" pitchFamily="34" charset="0"/>
              </a:rPr>
              <a:t>Uredba IAKS 2024 </a:t>
            </a:r>
            <a:r>
              <a:rPr lang="sl-SI" altLang="sl-SI" b="1" dirty="0" smtClean="0">
                <a:solidFill>
                  <a:schemeClr val="accent1"/>
                </a:solidFill>
                <a:latin typeface="Calibri" pitchFamily="34" charset="0"/>
              </a:rPr>
              <a:t>–&gt; prenos </a:t>
            </a:r>
            <a:r>
              <a:rPr lang="sl-SI" altLang="sl-SI" b="1" dirty="0">
                <a:solidFill>
                  <a:schemeClr val="accent1"/>
                </a:solidFill>
                <a:latin typeface="Calibri" pitchFamily="34" charset="0"/>
              </a:rPr>
              <a:t>zemljišč</a:t>
            </a:r>
            <a:endParaRPr lang="sl-SI" dirty="0"/>
          </a:p>
        </p:txBody>
      </p:sp>
      <p:sp>
        <p:nvSpPr>
          <p:cNvPr id="4" name="Označba mesta vsebine 3"/>
          <p:cNvSpPr>
            <a:spLocks noGrp="1"/>
          </p:cNvSpPr>
          <p:nvPr>
            <p:ph sz="half" idx="2"/>
          </p:nvPr>
        </p:nvSpPr>
        <p:spPr>
          <a:xfrm>
            <a:off x="0" y="1772816"/>
            <a:ext cx="9144000" cy="4824535"/>
          </a:xfrm>
        </p:spPr>
        <p:txBody>
          <a:bodyPr/>
          <a:lstStyle/>
          <a:p>
            <a:r>
              <a:rPr lang="sl-SI" b="1" dirty="0"/>
              <a:t>č</a:t>
            </a:r>
            <a:r>
              <a:rPr lang="sl-SI" b="1" dirty="0" smtClean="0"/>
              <a:t>e pride tekom </a:t>
            </a:r>
            <a:r>
              <a:rPr lang="sl-SI" b="1" dirty="0" err="1" smtClean="0"/>
              <a:t>kampanije</a:t>
            </a:r>
            <a:r>
              <a:rPr lang="sl-SI" b="1" dirty="0" smtClean="0"/>
              <a:t> ZV 2024 (29.3.2024 – 8.7.2024) v RKG do menjave zemljišča iz vlagatelja A na B</a:t>
            </a:r>
            <a:r>
              <a:rPr lang="sl-SI" dirty="0" smtClean="0"/>
              <a:t>, in je to zemljišče vlagatelj A že uveljavljal na ZV 2024, potem mora vlagatelj A iz tega zemljišča na ZV umakniti zahtevke (sicer ostane zanje </a:t>
            </a:r>
            <a:r>
              <a:rPr lang="sl-SI" dirty="0" err="1" smtClean="0"/>
              <a:t>sankcijsko</a:t>
            </a:r>
            <a:r>
              <a:rPr lang="sl-SI" dirty="0" smtClean="0"/>
              <a:t> odgovoren) ter to zemljišče na ZV 2024 opredeliti s kmetijsko rastlino (KRMS) 777 -&gt; površina v odstopu.</a:t>
            </a:r>
          </a:p>
          <a:p>
            <a:r>
              <a:rPr lang="sl-SI" b="1" dirty="0"/>
              <a:t>p</a:t>
            </a:r>
            <a:r>
              <a:rPr lang="sl-SI" b="1" dirty="0" smtClean="0"/>
              <a:t>renosi v RKG po izteku </a:t>
            </a:r>
            <a:r>
              <a:rPr lang="sl-SI" b="1" dirty="0" err="1" smtClean="0"/>
              <a:t>kampanije</a:t>
            </a:r>
            <a:r>
              <a:rPr lang="sl-SI" b="1" dirty="0" smtClean="0"/>
              <a:t> (po 8.7.2024)</a:t>
            </a:r>
            <a:r>
              <a:rPr lang="sl-SI" dirty="0" smtClean="0"/>
              <a:t> ne vplivajo na stanje vnesenih podatkov ZV 2024. Lahko pa A zmeraj, do predpisanih rokov, zahtevek umakne in površino opredeli kot površino v odstopu.</a:t>
            </a:r>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27</a:t>
            </a:fld>
            <a:endParaRPr lang="sl-SI"/>
          </a:p>
        </p:txBody>
      </p:sp>
    </p:spTree>
    <p:extLst>
      <p:ext uri="{BB962C8B-B14F-4D97-AF65-F5344CB8AC3E}">
        <p14:creationId xmlns:p14="http://schemas.microsoft.com/office/powerpoint/2010/main" val="33772305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44624"/>
            <a:ext cx="8229600" cy="864096"/>
          </a:xfrm>
        </p:spPr>
        <p:txBody>
          <a:bodyPr>
            <a:normAutofit fontScale="90000"/>
          </a:bodyPr>
          <a:lstStyle/>
          <a:p>
            <a:pPr algn="l"/>
            <a:r>
              <a:rPr lang="sl-SI" altLang="sl-SI" b="1" dirty="0">
                <a:solidFill>
                  <a:schemeClr val="accent1"/>
                </a:solidFill>
                <a:latin typeface="Calibri" pitchFamily="34" charset="0"/>
              </a:rPr>
              <a:t>Uredba IAKS 2024 </a:t>
            </a:r>
            <a:r>
              <a:rPr lang="sl-SI" altLang="sl-SI" b="1" dirty="0" smtClean="0">
                <a:solidFill>
                  <a:schemeClr val="accent1"/>
                </a:solidFill>
                <a:latin typeface="Calibri" pitchFamily="34" charset="0"/>
              </a:rPr>
              <a:t>–&gt; vračilo sredstev</a:t>
            </a:r>
            <a:endParaRPr lang="sl-SI" dirty="0"/>
          </a:p>
        </p:txBody>
      </p:sp>
      <p:sp>
        <p:nvSpPr>
          <p:cNvPr id="4" name="Označba mesta vsebine 3"/>
          <p:cNvSpPr>
            <a:spLocks noGrp="1"/>
          </p:cNvSpPr>
          <p:nvPr>
            <p:ph sz="half" idx="2"/>
          </p:nvPr>
        </p:nvSpPr>
        <p:spPr>
          <a:xfrm>
            <a:off x="107504" y="1417638"/>
            <a:ext cx="9001000" cy="4708525"/>
          </a:xfrm>
        </p:spPr>
        <p:txBody>
          <a:bodyPr/>
          <a:lstStyle/>
          <a:p>
            <a:r>
              <a:rPr lang="sl-SI" dirty="0"/>
              <a:t>n</a:t>
            </a:r>
            <a:r>
              <a:rPr lang="x-none" dirty="0" smtClean="0"/>
              <a:t>eupravičeno </a:t>
            </a:r>
            <a:r>
              <a:rPr lang="x-none" dirty="0"/>
              <a:t>izplačana sredstva mora upravičenec vrniti, oziroma jih agencija poravna s prihodnjimi plačili, v skladu z zakonom, ki ureja </a:t>
            </a:r>
            <a:r>
              <a:rPr lang="x-none" dirty="0" smtClean="0"/>
              <a:t>kmetijstvo</a:t>
            </a:r>
            <a:r>
              <a:rPr lang="sl-SI" dirty="0" smtClean="0"/>
              <a:t>,</a:t>
            </a:r>
            <a:r>
              <a:rPr lang="x-none" dirty="0" smtClean="0"/>
              <a:t> </a:t>
            </a:r>
            <a:endParaRPr lang="sl-SI" dirty="0" smtClean="0"/>
          </a:p>
          <a:p>
            <a:r>
              <a:rPr lang="sl-SI" dirty="0"/>
              <a:t>o</a:t>
            </a:r>
            <a:r>
              <a:rPr lang="x-none" dirty="0" smtClean="0"/>
              <a:t>dločbe </a:t>
            </a:r>
            <a:r>
              <a:rPr lang="x-none" dirty="0"/>
              <a:t>o vračilu agencija ne izda, če je znesek vračila do 250 eur, neglede na to ali je razlog vračila napaka na strani agencije ali drugega upravnega organa ali na strani </a:t>
            </a:r>
            <a:r>
              <a:rPr lang="x-none" dirty="0" smtClean="0"/>
              <a:t>upravičenca</a:t>
            </a:r>
            <a:r>
              <a:rPr lang="sl-SI" dirty="0" smtClean="0"/>
              <a:t>,</a:t>
            </a:r>
            <a:r>
              <a:rPr lang="x-none" dirty="0" smtClean="0"/>
              <a:t> </a:t>
            </a:r>
            <a:endParaRPr lang="sl-SI" dirty="0" smtClean="0"/>
          </a:p>
          <a:p>
            <a:r>
              <a:rPr lang="sl-SI" dirty="0"/>
              <a:t>n</a:t>
            </a:r>
            <a:r>
              <a:rPr lang="x-none" dirty="0" smtClean="0"/>
              <a:t>e </a:t>
            </a:r>
            <a:r>
              <a:rPr lang="x-none" dirty="0"/>
              <a:t>glede na znesek vračila se odločba o vračilu izda samo v primeru, če se odkrita napaka nanaša na večletne </a:t>
            </a:r>
            <a:r>
              <a:rPr lang="x-none" dirty="0" smtClean="0"/>
              <a:t>sankcije.  </a:t>
            </a:r>
            <a:endParaRPr lang="sl-SI" dirty="0"/>
          </a:p>
          <a:p>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28</a:t>
            </a:fld>
            <a:endParaRPr lang="sl-SI"/>
          </a:p>
        </p:txBody>
      </p:sp>
    </p:spTree>
    <p:extLst>
      <p:ext uri="{BB962C8B-B14F-4D97-AF65-F5344CB8AC3E}">
        <p14:creationId xmlns:p14="http://schemas.microsoft.com/office/powerpoint/2010/main" val="6398116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besedila 2"/>
          <p:cNvSpPr>
            <a:spLocks noGrp="1"/>
          </p:cNvSpPr>
          <p:nvPr>
            <p:ph type="body" sz="quarter" idx="13"/>
          </p:nvPr>
        </p:nvSpPr>
        <p:spPr>
          <a:xfrm>
            <a:off x="1259632" y="620688"/>
            <a:ext cx="7201025" cy="1368152"/>
          </a:xfrm>
        </p:spPr>
        <p:txBody>
          <a:bodyPr>
            <a:normAutofit fontScale="85000" lnSpcReduction="20000"/>
          </a:bodyPr>
          <a:lstStyle/>
          <a:p>
            <a:pPr marL="0" indent="0" algn="ctr">
              <a:buNone/>
            </a:pPr>
            <a:endParaRPr lang="sl-SI" dirty="0" smtClean="0"/>
          </a:p>
          <a:p>
            <a:pPr marL="0" indent="0" algn="ctr">
              <a:buNone/>
            </a:pPr>
            <a:endParaRPr lang="sl-SI" dirty="0" smtClean="0"/>
          </a:p>
          <a:p>
            <a:pPr marL="0" indent="0" algn="ctr">
              <a:buNone/>
            </a:pPr>
            <a:r>
              <a:rPr lang="sl-SI" sz="4000" b="1" dirty="0" smtClean="0">
                <a:solidFill>
                  <a:schemeClr val="tx2"/>
                </a:solidFill>
              </a:rPr>
              <a:t>Hvala!</a:t>
            </a:r>
          </a:p>
        </p:txBody>
      </p:sp>
      <p:sp>
        <p:nvSpPr>
          <p:cNvPr id="4" name="Ograda številke diapozitiva 3"/>
          <p:cNvSpPr>
            <a:spLocks noGrp="1"/>
          </p:cNvSpPr>
          <p:nvPr>
            <p:ph type="sldNum" sz="quarter" idx="16"/>
          </p:nvPr>
        </p:nvSpPr>
        <p:spPr/>
        <p:txBody>
          <a:bodyPr/>
          <a:lstStyle/>
          <a:p>
            <a:pPr>
              <a:defRPr/>
            </a:pPr>
            <a:fld id="{1635A10B-2F41-4DD7-A08D-51B68D0769A2}" type="slidenum">
              <a:rPr lang="sl-SI" smtClean="0"/>
              <a:pPr>
                <a:defRPr/>
              </a:pPr>
              <a:t>29</a:t>
            </a:fld>
            <a:endParaRPr lang="sl-SI" dirty="0"/>
          </a:p>
        </p:txBody>
      </p:sp>
    </p:spTree>
    <p:extLst>
      <p:ext uri="{BB962C8B-B14F-4D97-AF65-F5344CB8AC3E}">
        <p14:creationId xmlns:p14="http://schemas.microsoft.com/office/powerpoint/2010/main" val="2450072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p:cNvSpPr>
            <a:spLocks noGrp="1"/>
          </p:cNvSpPr>
          <p:nvPr>
            <p:ph type="title"/>
          </p:nvPr>
        </p:nvSpPr>
        <p:spPr>
          <a:xfrm>
            <a:off x="596044" y="332656"/>
            <a:ext cx="8229600" cy="1143000"/>
          </a:xfrm>
        </p:spPr>
        <p:txBody>
          <a:bodyPr>
            <a:normAutofit/>
          </a:bodyPr>
          <a:lstStyle/>
          <a:p>
            <a:r>
              <a:rPr lang="sl-SI" b="1" dirty="0" smtClean="0">
                <a:solidFill>
                  <a:schemeClr val="accent1"/>
                </a:solidFill>
              </a:rPr>
              <a:t>Elementi IAKS-a</a:t>
            </a:r>
            <a:endParaRPr lang="sl-SI" b="1" dirty="0">
              <a:solidFill>
                <a:schemeClr val="accent1"/>
              </a:solidFill>
            </a:endParaRPr>
          </a:p>
        </p:txBody>
      </p:sp>
      <p:sp>
        <p:nvSpPr>
          <p:cNvPr id="10" name="Označba mesta vsebine 9"/>
          <p:cNvSpPr>
            <a:spLocks noGrp="1"/>
          </p:cNvSpPr>
          <p:nvPr>
            <p:ph idx="1"/>
          </p:nvPr>
        </p:nvSpPr>
        <p:spPr>
          <a:xfrm>
            <a:off x="457200" y="1268760"/>
            <a:ext cx="8507288" cy="5328592"/>
          </a:xfrm>
        </p:spPr>
        <p:txBody>
          <a:bodyPr>
            <a:noAutofit/>
          </a:bodyPr>
          <a:lstStyle/>
          <a:p>
            <a:pPr marL="0" indent="0">
              <a:buNone/>
            </a:pPr>
            <a:r>
              <a:rPr lang="sl-SI" sz="2000" dirty="0" smtClean="0"/>
              <a:t>Vsaka </a:t>
            </a:r>
            <a:r>
              <a:rPr lang="sl-SI" sz="2000" dirty="0"/>
              <a:t>država članica vzpostavi in upravlja integrirani administrativni in kontrolni </a:t>
            </a:r>
            <a:r>
              <a:rPr lang="sl-SI" sz="2000" dirty="0" smtClean="0"/>
              <a:t>sistem (IAKS), ki se </a:t>
            </a:r>
            <a:r>
              <a:rPr lang="sl-SI" sz="2000" dirty="0"/>
              <a:t>uporablja </a:t>
            </a:r>
            <a:r>
              <a:rPr lang="sl-SI" sz="2000" dirty="0" smtClean="0"/>
              <a:t>za  </a:t>
            </a:r>
            <a:r>
              <a:rPr lang="sl-SI" sz="2000" dirty="0"/>
              <a:t>intervencije </a:t>
            </a:r>
            <a:r>
              <a:rPr lang="sl-SI" sz="2000" dirty="0" smtClean="0"/>
              <a:t>zbirne vloge v zvezi s površinami in živalmi ter, kjer je mogoče, tudi </a:t>
            </a:r>
            <a:r>
              <a:rPr lang="sl-SI" sz="2000" dirty="0"/>
              <a:t>za upravljanje in kontrolo pogojenosti in intervencij v vinskem </a:t>
            </a:r>
            <a:r>
              <a:rPr lang="sl-SI" sz="2000" dirty="0" smtClean="0"/>
              <a:t>sektorju.</a:t>
            </a:r>
          </a:p>
          <a:p>
            <a:pPr marL="0" indent="0">
              <a:buNone/>
            </a:pPr>
            <a:endParaRPr lang="sl-SI" sz="2000" dirty="0" smtClean="0"/>
          </a:p>
          <a:p>
            <a:pPr marL="0" indent="0">
              <a:buNone/>
            </a:pPr>
            <a:r>
              <a:rPr lang="sl-SI" sz="2000" dirty="0" smtClean="0"/>
              <a:t>(</a:t>
            </a:r>
            <a:r>
              <a:rPr lang="sl-SI" sz="2000" dirty="0"/>
              <a:t>a</a:t>
            </a:r>
            <a:r>
              <a:rPr lang="sl-SI" sz="2000" dirty="0" smtClean="0"/>
              <a:t>) </a:t>
            </a:r>
            <a:r>
              <a:rPr lang="sl-SI" sz="2000" b="1" dirty="0" smtClean="0"/>
              <a:t>identifikacijski </a:t>
            </a:r>
            <a:r>
              <a:rPr lang="sl-SI" sz="2000" b="1" dirty="0"/>
              <a:t>sistem za kmetijske parcele</a:t>
            </a:r>
            <a:r>
              <a:rPr lang="sl-SI" sz="2000" dirty="0"/>
              <a:t>;</a:t>
            </a:r>
          </a:p>
          <a:p>
            <a:pPr marL="0" indent="0">
              <a:buNone/>
            </a:pPr>
            <a:r>
              <a:rPr lang="sl-SI" sz="2000" dirty="0"/>
              <a:t>(b</a:t>
            </a:r>
            <a:r>
              <a:rPr lang="sl-SI" sz="2000" dirty="0" smtClean="0"/>
              <a:t>) sistem </a:t>
            </a:r>
            <a:r>
              <a:rPr lang="sl-SI" sz="2000" dirty="0"/>
              <a:t>za </a:t>
            </a:r>
            <a:r>
              <a:rPr lang="sl-SI" sz="2000" b="1" dirty="0" err="1"/>
              <a:t>geoprostorske</a:t>
            </a:r>
            <a:r>
              <a:rPr lang="sl-SI" sz="2000" b="1" dirty="0"/>
              <a:t> vloge </a:t>
            </a:r>
            <a:r>
              <a:rPr lang="sl-SI" sz="2000" dirty="0" smtClean="0"/>
              <a:t>in </a:t>
            </a:r>
            <a:r>
              <a:rPr lang="sl-SI" sz="2000" dirty="0"/>
              <a:t>sistem za </a:t>
            </a:r>
            <a:r>
              <a:rPr lang="sl-SI" sz="2000" b="1" dirty="0"/>
              <a:t>vloge za živali</a:t>
            </a:r>
            <a:r>
              <a:rPr lang="sl-SI" sz="2000" dirty="0"/>
              <a:t>;</a:t>
            </a:r>
          </a:p>
          <a:p>
            <a:pPr marL="0" indent="0">
              <a:buNone/>
            </a:pPr>
            <a:r>
              <a:rPr lang="sl-SI" sz="2000" dirty="0"/>
              <a:t>(c</a:t>
            </a:r>
            <a:r>
              <a:rPr lang="sl-SI" sz="2000" dirty="0" smtClean="0"/>
              <a:t>)  </a:t>
            </a:r>
            <a:r>
              <a:rPr lang="sl-SI" sz="2000" b="1" dirty="0" smtClean="0"/>
              <a:t>sistem </a:t>
            </a:r>
            <a:r>
              <a:rPr lang="sl-SI" sz="2000" b="1" dirty="0"/>
              <a:t>za spremljanje </a:t>
            </a:r>
            <a:r>
              <a:rPr lang="sl-SI" sz="2000" b="1" dirty="0" smtClean="0"/>
              <a:t>površin (AMS)</a:t>
            </a:r>
            <a:r>
              <a:rPr lang="sl-SI" sz="2000" dirty="0" smtClean="0"/>
              <a:t>;</a:t>
            </a:r>
          </a:p>
          <a:p>
            <a:pPr marL="457200" lvl="1" indent="0">
              <a:buNone/>
            </a:pPr>
            <a:r>
              <a:rPr lang="sl-SI" sz="1800" dirty="0" smtClean="0"/>
              <a:t>= postopek </a:t>
            </a:r>
            <a:r>
              <a:rPr lang="sl-SI" sz="1800" dirty="0"/>
              <a:t>rednega in sistematičnega opazovanja, sledenja in ocenjevanja kmetijskih dejavnosti in praks na kmetijskih površinah na podlagi podatkov satelitov </a:t>
            </a:r>
            <a:r>
              <a:rPr lang="sl-SI" sz="1800" dirty="0" smtClean="0"/>
              <a:t>ali drugih </a:t>
            </a:r>
            <a:r>
              <a:rPr lang="sl-SI" sz="1800" dirty="0"/>
              <a:t>vsaj enakovrednih </a:t>
            </a:r>
            <a:r>
              <a:rPr lang="sl-SI" sz="1800" dirty="0" smtClean="0"/>
              <a:t>podatkov -&gt; npr. geografsko označene fotografije v 2025</a:t>
            </a:r>
          </a:p>
          <a:p>
            <a:pPr marL="0" indent="0">
              <a:buNone/>
            </a:pPr>
            <a:r>
              <a:rPr lang="sl-SI" sz="2000" dirty="0" smtClean="0"/>
              <a:t>(</a:t>
            </a:r>
            <a:r>
              <a:rPr lang="sl-SI" sz="2000" dirty="0"/>
              <a:t>d</a:t>
            </a:r>
            <a:r>
              <a:rPr lang="sl-SI" sz="2000" dirty="0" smtClean="0"/>
              <a:t>) </a:t>
            </a:r>
            <a:r>
              <a:rPr lang="sl-SI" sz="2000" b="1" dirty="0" smtClean="0"/>
              <a:t>sistem </a:t>
            </a:r>
            <a:r>
              <a:rPr lang="sl-SI" sz="2000" b="1" dirty="0"/>
              <a:t>za identifikacijo </a:t>
            </a:r>
            <a:r>
              <a:rPr lang="sl-SI" sz="2000" b="1" dirty="0" smtClean="0"/>
              <a:t>upravičencev;</a:t>
            </a:r>
            <a:endParaRPr lang="sl-SI" sz="2000" dirty="0"/>
          </a:p>
          <a:p>
            <a:pPr marL="0" indent="0">
              <a:buNone/>
            </a:pPr>
            <a:r>
              <a:rPr lang="sl-SI" sz="2000" dirty="0"/>
              <a:t>(e</a:t>
            </a:r>
            <a:r>
              <a:rPr lang="sl-SI" sz="2000" dirty="0" smtClean="0"/>
              <a:t>) </a:t>
            </a:r>
            <a:r>
              <a:rPr lang="sl-SI" sz="2000" b="1" dirty="0" smtClean="0"/>
              <a:t>sistem </a:t>
            </a:r>
            <a:r>
              <a:rPr lang="sl-SI" sz="2000" b="1" dirty="0"/>
              <a:t>kontrol in sankcij</a:t>
            </a:r>
            <a:r>
              <a:rPr lang="sl-SI" sz="2000" dirty="0"/>
              <a:t>;</a:t>
            </a:r>
          </a:p>
          <a:p>
            <a:pPr marL="0" indent="0">
              <a:buNone/>
            </a:pPr>
            <a:r>
              <a:rPr lang="sl-SI" sz="2000" dirty="0" smtClean="0"/>
              <a:t>(</a:t>
            </a:r>
            <a:r>
              <a:rPr lang="sl-SI" sz="2000" dirty="0"/>
              <a:t>g</a:t>
            </a:r>
            <a:r>
              <a:rPr lang="sl-SI" sz="2000" dirty="0" smtClean="0"/>
              <a:t>) </a:t>
            </a:r>
            <a:r>
              <a:rPr lang="sl-SI" sz="2000" b="1" dirty="0" smtClean="0"/>
              <a:t>sistem </a:t>
            </a:r>
            <a:r>
              <a:rPr lang="sl-SI" sz="2000" b="1" dirty="0"/>
              <a:t>za identifikacijo in registracijo živali</a:t>
            </a:r>
            <a:r>
              <a:rPr lang="sl-SI" sz="2000" dirty="0"/>
              <a:t>.</a:t>
            </a:r>
          </a:p>
          <a:p>
            <a:endParaRPr lang="sl-SI" sz="2000" dirty="0"/>
          </a:p>
          <a:p>
            <a:pPr marL="0" indent="0">
              <a:buNone/>
            </a:pPr>
            <a:endParaRPr lang="sl-SI" sz="2000" b="1"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3</a:t>
            </a:fld>
            <a:endParaRPr lang="sl-SI"/>
          </a:p>
        </p:txBody>
      </p:sp>
    </p:spTree>
    <p:extLst>
      <p:ext uri="{BB962C8B-B14F-4D97-AF65-F5344CB8AC3E}">
        <p14:creationId xmlns:p14="http://schemas.microsoft.com/office/powerpoint/2010/main" val="114894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p:cNvSpPr>
            <a:spLocks noGrp="1"/>
          </p:cNvSpPr>
          <p:nvPr>
            <p:ph type="title"/>
          </p:nvPr>
        </p:nvSpPr>
        <p:spPr>
          <a:xfrm>
            <a:off x="457200" y="0"/>
            <a:ext cx="8229600" cy="628179"/>
          </a:xfrm>
        </p:spPr>
        <p:txBody>
          <a:bodyPr>
            <a:normAutofit fontScale="90000"/>
          </a:bodyPr>
          <a:lstStyle/>
          <a:p>
            <a:r>
              <a:rPr lang="sl-SI" b="1" dirty="0" smtClean="0">
                <a:solidFill>
                  <a:schemeClr val="accent1"/>
                </a:solidFill>
              </a:rPr>
              <a:t>Sistem za spremljanje površin</a:t>
            </a:r>
            <a:endParaRPr lang="sl-SI" b="1" dirty="0">
              <a:solidFill>
                <a:schemeClr val="accent1"/>
              </a:solidFill>
            </a:endParaRPr>
          </a:p>
        </p:txBody>
      </p:sp>
      <p:sp>
        <p:nvSpPr>
          <p:cNvPr id="10" name="Označba mesta vsebine 9"/>
          <p:cNvSpPr>
            <a:spLocks noGrp="1"/>
          </p:cNvSpPr>
          <p:nvPr>
            <p:ph idx="1"/>
          </p:nvPr>
        </p:nvSpPr>
        <p:spPr>
          <a:xfrm>
            <a:off x="0" y="908720"/>
            <a:ext cx="9144000" cy="5949280"/>
          </a:xfrm>
        </p:spPr>
        <p:txBody>
          <a:bodyPr>
            <a:noAutofit/>
          </a:bodyPr>
          <a:lstStyle/>
          <a:p>
            <a:r>
              <a:rPr lang="sl-SI" sz="2000" dirty="0"/>
              <a:t>Uredba (EU) </a:t>
            </a:r>
            <a:r>
              <a:rPr lang="sl-SI" sz="2000" dirty="0" smtClean="0"/>
              <a:t>2021/2116 določa sistem </a:t>
            </a:r>
            <a:r>
              <a:rPr lang="sl-SI" sz="2000" dirty="0"/>
              <a:t>za spremljanje </a:t>
            </a:r>
            <a:r>
              <a:rPr lang="sl-SI" sz="2000" dirty="0" smtClean="0"/>
              <a:t>površin kot obvezni </a:t>
            </a:r>
            <a:r>
              <a:rPr lang="sl-SI" sz="2000" dirty="0"/>
              <a:t>element </a:t>
            </a:r>
            <a:r>
              <a:rPr lang="sl-SI" sz="2000" dirty="0" smtClean="0"/>
              <a:t>IAKS-a;</a:t>
            </a:r>
            <a:r>
              <a:rPr lang="sl-SI" sz="2000" dirty="0"/>
              <a:t> </a:t>
            </a:r>
            <a:endParaRPr lang="sl-SI" sz="2000" dirty="0" smtClean="0"/>
          </a:p>
          <a:p>
            <a:r>
              <a:rPr lang="sl-SI" sz="2000" dirty="0"/>
              <a:t>z</a:t>
            </a:r>
            <a:r>
              <a:rPr lang="sl-SI" sz="2000" dirty="0" smtClean="0"/>
              <a:t>a ustrezno </a:t>
            </a:r>
            <a:r>
              <a:rPr lang="sl-SI" sz="2000" dirty="0"/>
              <a:t>izvajanje te obveznosti na enoten </a:t>
            </a:r>
            <a:r>
              <a:rPr lang="sl-SI" sz="2000" dirty="0" smtClean="0"/>
              <a:t>način, mora </a:t>
            </a:r>
            <a:r>
              <a:rPr lang="sl-SI" sz="2000" dirty="0"/>
              <a:t>imeti sistem spremljanja površin </a:t>
            </a:r>
            <a:r>
              <a:rPr lang="sl-SI" sz="2000" b="1" dirty="0"/>
              <a:t>enak obseg v vseh državah </a:t>
            </a:r>
            <a:r>
              <a:rPr lang="sl-SI" sz="2000" b="1" dirty="0" smtClean="0"/>
              <a:t>članicah</a:t>
            </a:r>
            <a:r>
              <a:rPr lang="sl-SI" sz="2000" b="1" dirty="0"/>
              <a:t> </a:t>
            </a:r>
            <a:r>
              <a:rPr lang="sl-SI" sz="2000" dirty="0" smtClean="0"/>
              <a:t>in mora</a:t>
            </a:r>
            <a:r>
              <a:rPr lang="sl-SI" sz="2000" b="1" dirty="0" smtClean="0"/>
              <a:t> zajemati </a:t>
            </a:r>
            <a:r>
              <a:rPr lang="sl-SI" sz="2000" b="1" dirty="0"/>
              <a:t>vse </a:t>
            </a:r>
            <a:r>
              <a:rPr lang="sl-SI" sz="2000" b="1" dirty="0" smtClean="0"/>
              <a:t>vlagatelje določenega zahtevka, ki je delno ali v celoti </a:t>
            </a:r>
            <a:r>
              <a:rPr lang="sl-SI" sz="2000" b="1" dirty="0" err="1" smtClean="0"/>
              <a:t>monitorabilen</a:t>
            </a:r>
            <a:r>
              <a:rPr lang="sl-SI" sz="2000" dirty="0" smtClean="0"/>
              <a:t>;</a:t>
            </a:r>
          </a:p>
          <a:p>
            <a:r>
              <a:rPr lang="sl-SI" sz="2000" b="1" dirty="0" smtClean="0"/>
              <a:t>avtomatizacija </a:t>
            </a:r>
            <a:r>
              <a:rPr lang="sl-SI" sz="2000" b="1" dirty="0"/>
              <a:t>analize podatkov </a:t>
            </a:r>
            <a:r>
              <a:rPr lang="sl-SI" sz="2000" dirty="0"/>
              <a:t>v okviru sistema za spremljanje </a:t>
            </a:r>
            <a:r>
              <a:rPr lang="sl-SI" sz="2000" dirty="0" smtClean="0"/>
              <a:t>površin mora </a:t>
            </a:r>
            <a:r>
              <a:rPr lang="sl-SI" sz="2000" dirty="0"/>
              <a:t>imeti prednost. </a:t>
            </a:r>
            <a:r>
              <a:rPr lang="sl-SI" sz="2000" b="1" dirty="0"/>
              <a:t>Zaradi teh razlogov je treba število pogojev </a:t>
            </a:r>
            <a:r>
              <a:rPr lang="sl-SI" sz="2000" dirty="0"/>
              <a:t>za upravičenost, ki jih je mogoče šteti za nadzorljive s satelitskimi podatki programa </a:t>
            </a:r>
            <a:r>
              <a:rPr lang="sl-SI" sz="2000" dirty="0" err="1"/>
              <a:t>Copernicus</a:t>
            </a:r>
            <a:r>
              <a:rPr lang="sl-SI" sz="2000" dirty="0"/>
              <a:t> </a:t>
            </a:r>
            <a:r>
              <a:rPr lang="sl-SI" sz="2000" dirty="0" err="1"/>
              <a:t>Sentinels</a:t>
            </a:r>
            <a:r>
              <a:rPr lang="sl-SI" sz="2000" dirty="0"/>
              <a:t> ali drugimi podatki z vsaj enakovredno vrednostjo, </a:t>
            </a:r>
            <a:r>
              <a:rPr lang="sl-SI" sz="2000" b="1" dirty="0"/>
              <a:t>postopoma </a:t>
            </a:r>
            <a:r>
              <a:rPr lang="sl-SI" sz="2000" b="1" dirty="0" smtClean="0"/>
              <a:t>povečevati</a:t>
            </a:r>
            <a:r>
              <a:rPr lang="sl-SI" sz="2000" dirty="0" smtClean="0"/>
              <a:t>;</a:t>
            </a:r>
            <a:r>
              <a:rPr lang="sl-SI" sz="2000" dirty="0"/>
              <a:t> </a:t>
            </a:r>
            <a:endParaRPr lang="sl-SI" sz="2000" dirty="0" smtClean="0"/>
          </a:p>
          <a:p>
            <a:r>
              <a:rPr lang="sl-SI" sz="2000" dirty="0"/>
              <a:t>v</a:t>
            </a:r>
            <a:r>
              <a:rPr lang="sl-SI" sz="2000" dirty="0" smtClean="0"/>
              <a:t> </a:t>
            </a:r>
            <a:r>
              <a:rPr lang="sl-SI" sz="2000" dirty="0"/>
              <a:t>ta </a:t>
            </a:r>
            <a:r>
              <a:rPr lang="sl-SI" sz="2000" dirty="0" smtClean="0"/>
              <a:t>namen morajo </a:t>
            </a:r>
            <a:r>
              <a:rPr lang="sl-SI" sz="2000" b="1" dirty="0"/>
              <a:t>države članice zagotoviti, da bodo v letih 2023 in 2024 </a:t>
            </a:r>
            <a:r>
              <a:rPr lang="sl-SI" sz="2000" dirty="0"/>
              <a:t>vsi pogoji upravičenosti, ki se lahko štejejo za nadzorljive s samodejno obdelavo </a:t>
            </a:r>
            <a:r>
              <a:rPr lang="sl-SI" sz="2000" b="1" dirty="0"/>
              <a:t>podatkov satelitov </a:t>
            </a:r>
            <a:r>
              <a:rPr lang="sl-SI" sz="2000" b="1" dirty="0" err="1"/>
              <a:t>Copernicus</a:t>
            </a:r>
            <a:r>
              <a:rPr lang="sl-SI" sz="2000" b="1" dirty="0"/>
              <a:t> </a:t>
            </a:r>
            <a:r>
              <a:rPr lang="sl-SI" sz="2000" b="1" dirty="0" err="1"/>
              <a:t>Sentinels</a:t>
            </a:r>
            <a:r>
              <a:rPr lang="sl-SI" sz="2000" dirty="0"/>
              <a:t>, predmet sistema </a:t>
            </a:r>
            <a:r>
              <a:rPr lang="sl-SI" sz="2000" dirty="0" smtClean="0"/>
              <a:t>za spremljanje površin;</a:t>
            </a:r>
            <a:r>
              <a:rPr lang="sl-SI" sz="2000" dirty="0"/>
              <a:t> </a:t>
            </a:r>
            <a:endParaRPr lang="sl-SI" sz="2000" dirty="0" smtClean="0"/>
          </a:p>
          <a:p>
            <a:r>
              <a:rPr lang="sl-SI" sz="2000" b="1" dirty="0"/>
              <a:t>o</a:t>
            </a:r>
            <a:r>
              <a:rPr lang="sl-SI" sz="2000" b="1" dirty="0" smtClean="0"/>
              <a:t>d </a:t>
            </a:r>
            <a:r>
              <a:rPr lang="sl-SI" sz="2000" b="1" dirty="0"/>
              <a:t>leta 2025 </a:t>
            </a:r>
            <a:r>
              <a:rPr lang="sl-SI" sz="2000" b="1" dirty="0" smtClean="0"/>
              <a:t>do konca leta 2026 </a:t>
            </a:r>
            <a:r>
              <a:rPr lang="sl-SI" sz="2000" dirty="0" smtClean="0"/>
              <a:t>morajo </a:t>
            </a:r>
            <a:r>
              <a:rPr lang="sl-SI" sz="2000" dirty="0"/>
              <a:t>države članice zagotoviti, da </a:t>
            </a:r>
            <a:r>
              <a:rPr lang="sl-SI" sz="2000" dirty="0" smtClean="0"/>
              <a:t>bo </a:t>
            </a:r>
            <a:r>
              <a:rPr lang="sl-SI" sz="2000" b="1" dirty="0" smtClean="0"/>
              <a:t>70 % intervencij, katerih vsaj en pogoj upravičenosti je mogoče spremljati le z geografsko označenimi fotografijami, vključenih v sistem za spremljanje površin </a:t>
            </a:r>
            <a:r>
              <a:rPr lang="sl-SI" sz="2000" dirty="0" smtClean="0"/>
              <a:t>(tudi v primeru </a:t>
            </a:r>
            <a:r>
              <a:rPr lang="sl-SI" sz="2000" dirty="0"/>
              <a:t>geografsko </a:t>
            </a:r>
            <a:r>
              <a:rPr lang="sl-SI" sz="2000" dirty="0" smtClean="0"/>
              <a:t>označenih fotografij sledi samodejna obdelava podatkov, kot pri obdelavi podatkov </a:t>
            </a:r>
            <a:r>
              <a:rPr lang="sl-SI" sz="2000" dirty="0"/>
              <a:t>satelitov </a:t>
            </a:r>
            <a:r>
              <a:rPr lang="sl-SI" sz="2000" dirty="0" err="1"/>
              <a:t>Copernicus</a:t>
            </a:r>
            <a:r>
              <a:rPr lang="sl-SI" sz="2000" dirty="0"/>
              <a:t> </a:t>
            </a:r>
            <a:r>
              <a:rPr lang="sl-SI" sz="2000" dirty="0" err="1" smtClean="0"/>
              <a:t>Sentinels</a:t>
            </a:r>
            <a:r>
              <a:rPr lang="sl-SI" sz="2000" dirty="0" smtClean="0"/>
              <a:t>).</a:t>
            </a:r>
            <a:r>
              <a:rPr lang="sl-SI" sz="2000" dirty="0"/>
              <a:t> </a:t>
            </a:r>
          </a:p>
          <a:p>
            <a:pPr marL="0" indent="0">
              <a:buNone/>
            </a:pPr>
            <a:endParaRPr lang="sl-SI" dirty="0"/>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4</a:t>
            </a:fld>
            <a:endParaRPr lang="sl-SI"/>
          </a:p>
        </p:txBody>
      </p:sp>
    </p:spTree>
    <p:extLst>
      <p:ext uri="{BB962C8B-B14F-4D97-AF65-F5344CB8AC3E}">
        <p14:creationId xmlns:p14="http://schemas.microsoft.com/office/powerpoint/2010/main" val="190343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8"/>
          <p:cNvSpPr>
            <a:spLocks noGrp="1"/>
          </p:cNvSpPr>
          <p:nvPr>
            <p:ph type="title"/>
          </p:nvPr>
        </p:nvSpPr>
        <p:spPr/>
        <p:txBody>
          <a:bodyPr>
            <a:normAutofit/>
          </a:bodyPr>
          <a:lstStyle/>
          <a:p>
            <a:r>
              <a:rPr lang="sl-SI" b="1" dirty="0" smtClean="0">
                <a:solidFill>
                  <a:schemeClr val="accent1"/>
                </a:solidFill>
              </a:rPr>
              <a:t>Sprememba Uredbe IAKS 2023 </a:t>
            </a:r>
            <a:r>
              <a:rPr lang="sl-SI" b="1" dirty="0" smtClean="0"/>
              <a:t/>
            </a:r>
            <a:br>
              <a:rPr lang="sl-SI" b="1" dirty="0" smtClean="0"/>
            </a:br>
            <a:r>
              <a:rPr lang="sl-SI" sz="2000" b="1" dirty="0" smtClean="0"/>
              <a:t>Uradni list RS, št. 110/2023 z dne 27. 10 .2023</a:t>
            </a:r>
            <a:endParaRPr lang="sl-SI" sz="2000" b="1" dirty="0"/>
          </a:p>
        </p:txBody>
      </p:sp>
      <p:sp>
        <p:nvSpPr>
          <p:cNvPr id="10" name="Označba mesta vsebine 9"/>
          <p:cNvSpPr>
            <a:spLocks noGrp="1"/>
          </p:cNvSpPr>
          <p:nvPr>
            <p:ph idx="1"/>
          </p:nvPr>
        </p:nvSpPr>
        <p:spPr>
          <a:xfrm>
            <a:off x="107504" y="1556792"/>
            <a:ext cx="8856984" cy="5301208"/>
          </a:xfrm>
        </p:spPr>
        <p:txBody>
          <a:bodyPr>
            <a:normAutofit fontScale="92500" lnSpcReduction="20000"/>
          </a:bodyPr>
          <a:lstStyle/>
          <a:p>
            <a:r>
              <a:rPr lang="sl-SI" sz="2400" b="1" dirty="0"/>
              <a:t>15(22) člen -&gt; za krave molznice se pri operaciji PS_GOV </a:t>
            </a:r>
            <a:r>
              <a:rPr lang="sl-SI" sz="2400" dirty="0"/>
              <a:t>(</a:t>
            </a:r>
            <a:r>
              <a:rPr lang="sl-SI" sz="2400" dirty="0" err="1"/>
              <a:t>int</a:t>
            </a:r>
            <a:r>
              <a:rPr lang="sl-SI" sz="2400" dirty="0"/>
              <a:t>. KOPOP_PS</a:t>
            </a:r>
            <a:r>
              <a:rPr lang="sl-SI" sz="2400" dirty="0" smtClean="0"/>
              <a:t>) </a:t>
            </a:r>
            <a:r>
              <a:rPr lang="sl-SI" sz="2400" dirty="0"/>
              <a:t>ukinja izračun števila </a:t>
            </a:r>
            <a:r>
              <a:rPr lang="sl-SI" sz="2400" dirty="0" smtClean="0"/>
              <a:t>krav molznic </a:t>
            </a:r>
            <a:r>
              <a:rPr lang="sl-SI" sz="2400" dirty="0"/>
              <a:t>upravičenih za plačilo na bazi CRG -&gt; AKTRP bo podatke o upravičenem številu krav molznic pridobila od Kmetijskega inštituta Slovenije (KIS</a:t>
            </a:r>
            <a:r>
              <a:rPr lang="sl-SI" sz="2400" dirty="0" smtClean="0"/>
              <a:t>); </a:t>
            </a:r>
          </a:p>
          <a:p>
            <a:pPr marL="0" indent="0">
              <a:buNone/>
            </a:pPr>
            <a:endParaRPr lang="sl-SI" sz="900" dirty="0"/>
          </a:p>
          <a:p>
            <a:r>
              <a:rPr lang="sl-SI" sz="2400" b="1" dirty="0"/>
              <a:t>16(9) člen -&gt; podaljšan rok </a:t>
            </a:r>
            <a:r>
              <a:rPr lang="sl-SI" sz="2400" dirty="0"/>
              <a:t>za odziv prek Sopotnika na </a:t>
            </a:r>
            <a:r>
              <a:rPr lang="sl-SI" sz="2400" dirty="0" smtClean="0"/>
              <a:t>17.11.2023 ter na rok za odziv 29.3.2024 k shemi ZEL dodani tudi NPP (naknadni posevki in podsevki) </a:t>
            </a:r>
            <a:r>
              <a:rPr lang="sl-SI" sz="2400" dirty="0"/>
              <a:t>in če niso kot glavni </a:t>
            </a:r>
            <a:r>
              <a:rPr lang="sl-SI" sz="2400" dirty="0" smtClean="0"/>
              <a:t>posevek tudi posevki iz </a:t>
            </a:r>
            <a:r>
              <a:rPr lang="sl-SI" sz="2400" dirty="0" err="1" smtClean="0"/>
              <a:t>int</a:t>
            </a:r>
            <a:r>
              <a:rPr lang="sl-SI" sz="2400" dirty="0" smtClean="0"/>
              <a:t>. LOPS </a:t>
            </a:r>
            <a:r>
              <a:rPr lang="sl-SI" sz="2400" dirty="0"/>
              <a:t>;</a:t>
            </a:r>
            <a:endParaRPr lang="sl-SI" sz="2400" dirty="0" smtClean="0"/>
          </a:p>
          <a:p>
            <a:pPr marL="0" indent="0">
              <a:buNone/>
            </a:pPr>
            <a:endParaRPr lang="sl-SI" sz="900" dirty="0"/>
          </a:p>
          <a:p>
            <a:r>
              <a:rPr lang="sl-SI" sz="2400" b="1" dirty="0"/>
              <a:t>20(1) člen -&gt; </a:t>
            </a:r>
            <a:r>
              <a:rPr lang="sl-SI" sz="2400" b="1" dirty="0" smtClean="0"/>
              <a:t>iz kontrolnega vzorca izvzeta KMG</a:t>
            </a:r>
            <a:r>
              <a:rPr lang="sl-SI" sz="2400" dirty="0" smtClean="0"/>
              <a:t>, če zaradi </a:t>
            </a:r>
            <a:r>
              <a:rPr lang="sl-SI" sz="2400" dirty="0"/>
              <a:t>hude naravne nesreče, hudega vremenskega dogodka ali izjemne </a:t>
            </a:r>
            <a:r>
              <a:rPr lang="sl-SI" sz="2400" dirty="0" smtClean="0"/>
              <a:t>okoliščine pregleda na kraju samem ni mogoče izvesti;</a:t>
            </a:r>
          </a:p>
          <a:p>
            <a:pPr marL="0" indent="0">
              <a:buNone/>
            </a:pPr>
            <a:endParaRPr lang="sl-SI" sz="900" dirty="0" smtClean="0"/>
          </a:p>
          <a:p>
            <a:r>
              <a:rPr lang="sl-SI" sz="2400" b="1" dirty="0" smtClean="0"/>
              <a:t>27(1) člen -&gt; neizpolnjevanje pogojev identifikacije in registracije </a:t>
            </a:r>
            <a:r>
              <a:rPr lang="sl-SI" sz="2400" dirty="0" smtClean="0"/>
              <a:t>–&gt; za </a:t>
            </a:r>
            <a:r>
              <a:rPr lang="sl-SI" sz="2400" dirty="0" err="1" smtClean="0"/>
              <a:t>int</a:t>
            </a:r>
            <a:r>
              <a:rPr lang="sl-SI" sz="2400" dirty="0" smtClean="0"/>
              <a:t>. KOPOP_PS, zahtevo izkoreninjenje BVD in operacijo lokalne pasme se na kraju samem preverja samo označitev živali;</a:t>
            </a:r>
          </a:p>
          <a:p>
            <a:pPr marL="0" indent="0">
              <a:buNone/>
            </a:pPr>
            <a:endParaRPr lang="sl-SI" sz="900" dirty="0" smtClean="0"/>
          </a:p>
          <a:p>
            <a:r>
              <a:rPr lang="sl-SI" sz="2400" b="1" dirty="0" smtClean="0"/>
              <a:t>29(1) člen -&gt; za vse </a:t>
            </a:r>
            <a:r>
              <a:rPr lang="sl-SI" sz="2400" b="1" dirty="0" err="1" smtClean="0"/>
              <a:t>int</a:t>
            </a:r>
            <a:r>
              <a:rPr lang="sl-SI" sz="2400" b="1" dirty="0" smtClean="0"/>
              <a:t>. ZV velja, da se plačilo v primeru VS ali IO dodeli v celoti </a:t>
            </a:r>
            <a:r>
              <a:rPr lang="sl-SI" sz="2400" dirty="0" smtClean="0"/>
              <a:t>(prej samo za OMD, neposredna plačila brez SOPO in Natura 2000 plačila).</a:t>
            </a:r>
          </a:p>
        </p:txBody>
      </p:sp>
      <p:sp>
        <p:nvSpPr>
          <p:cNvPr id="8" name="Označba mesta številke diapozitiva 7"/>
          <p:cNvSpPr>
            <a:spLocks noGrp="1"/>
          </p:cNvSpPr>
          <p:nvPr>
            <p:ph type="sldNum" sz="quarter" idx="12"/>
          </p:nvPr>
        </p:nvSpPr>
        <p:spPr/>
        <p:txBody>
          <a:bodyPr/>
          <a:lstStyle/>
          <a:p>
            <a:fld id="{08D74F49-02F9-4911-9584-AA094981C113}" type="slidenum">
              <a:rPr lang="sl-SI" smtClean="0"/>
              <a:t>5</a:t>
            </a:fld>
            <a:endParaRPr lang="sl-SI"/>
          </a:p>
        </p:txBody>
      </p:sp>
    </p:spTree>
    <p:extLst>
      <p:ext uri="{BB962C8B-B14F-4D97-AF65-F5344CB8AC3E}">
        <p14:creationId xmlns:p14="http://schemas.microsoft.com/office/powerpoint/2010/main" val="3361662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0"/>
            <a:ext cx="8229600" cy="988219"/>
          </a:xfrm>
        </p:spPr>
        <p:txBody>
          <a:bodyPr>
            <a:normAutofit/>
          </a:bodyPr>
          <a:lstStyle/>
          <a:p>
            <a:r>
              <a:rPr lang="sl-SI" b="1" dirty="0" smtClean="0">
                <a:solidFill>
                  <a:schemeClr val="accent1"/>
                </a:solidFill>
              </a:rPr>
              <a:t>Obveznosti upravičenca</a:t>
            </a:r>
            <a:endParaRPr lang="sl-SI" dirty="0"/>
          </a:p>
        </p:txBody>
      </p:sp>
      <p:sp>
        <p:nvSpPr>
          <p:cNvPr id="3" name="Označba mesta vsebine 2"/>
          <p:cNvSpPr>
            <a:spLocks noGrp="1"/>
          </p:cNvSpPr>
          <p:nvPr>
            <p:ph idx="1"/>
          </p:nvPr>
        </p:nvSpPr>
        <p:spPr>
          <a:xfrm>
            <a:off x="107504" y="1124744"/>
            <a:ext cx="8784976" cy="5733256"/>
          </a:xfrm>
        </p:spPr>
        <p:txBody>
          <a:bodyPr>
            <a:normAutofit fontScale="85000" lnSpcReduction="10000"/>
          </a:bodyPr>
          <a:lstStyle/>
          <a:p>
            <a:pPr hangingPunct="0"/>
            <a:r>
              <a:rPr lang="sl-SI" dirty="0" smtClean="0"/>
              <a:t>u</a:t>
            </a:r>
            <a:r>
              <a:rPr lang="x-none" dirty="0" smtClean="0"/>
              <a:t>pravičen</a:t>
            </a:r>
            <a:r>
              <a:rPr lang="sl-SI" dirty="0" err="1"/>
              <a:t>ec</a:t>
            </a:r>
            <a:r>
              <a:rPr lang="x-none" dirty="0"/>
              <a:t> mora imeti </a:t>
            </a:r>
            <a:r>
              <a:rPr lang="x-none" b="1" dirty="0"/>
              <a:t>v RKG prijavljene vse kmetijske površin</a:t>
            </a:r>
            <a:r>
              <a:rPr lang="sl-SI" b="1" dirty="0" smtClean="0"/>
              <a:t>e</a:t>
            </a:r>
            <a:r>
              <a:rPr lang="sl-SI" dirty="0" smtClean="0"/>
              <a:t>, ki jih obdeluje</a:t>
            </a:r>
            <a:r>
              <a:rPr lang="x-none" dirty="0" smtClean="0"/>
              <a:t> in</a:t>
            </a:r>
            <a:r>
              <a:rPr lang="sl-SI" dirty="0" smtClean="0"/>
              <a:t> </a:t>
            </a:r>
            <a:r>
              <a:rPr lang="sl-SI" b="1" dirty="0" smtClean="0"/>
              <a:t>vse</a:t>
            </a:r>
            <a:r>
              <a:rPr lang="x-none" b="1" dirty="0" smtClean="0"/>
              <a:t> </a:t>
            </a:r>
            <a:r>
              <a:rPr lang="x-none" b="1" dirty="0"/>
              <a:t>KR</a:t>
            </a:r>
            <a:r>
              <a:rPr lang="sl-SI" b="1" dirty="0"/>
              <a:t>Z </a:t>
            </a:r>
            <a:r>
              <a:rPr lang="sl-SI" dirty="0" smtClean="0"/>
              <a:t>za katere ima pravico do uporabe</a:t>
            </a:r>
            <a:r>
              <a:rPr lang="sl-SI" dirty="0"/>
              <a:t>;</a:t>
            </a:r>
          </a:p>
          <a:p>
            <a:pPr hangingPunct="0"/>
            <a:r>
              <a:rPr lang="sl-SI" b="1" dirty="0" smtClean="0"/>
              <a:t>n</a:t>
            </a:r>
            <a:r>
              <a:rPr lang="x-none" b="1" dirty="0" smtClean="0"/>
              <a:t>eusklajene </a:t>
            </a:r>
            <a:r>
              <a:rPr lang="x-none" b="1" dirty="0"/>
              <a:t>podatke </a:t>
            </a:r>
            <a:r>
              <a:rPr lang="sl-SI" b="1" dirty="0"/>
              <a:t>v RKG oziroma vse spremembe podatkov</a:t>
            </a:r>
            <a:r>
              <a:rPr lang="sl-SI" dirty="0"/>
              <a:t> uredi na pristojni upravni enoti vsaj </a:t>
            </a:r>
            <a:r>
              <a:rPr lang="sl-SI" b="1" dirty="0"/>
              <a:t>en dan </a:t>
            </a:r>
            <a:r>
              <a:rPr lang="sl-SI" b="1" dirty="0" smtClean="0"/>
              <a:t>pred </a:t>
            </a:r>
            <a:r>
              <a:rPr lang="sl-SI" b="1" dirty="0"/>
              <a:t>vlaganjem </a:t>
            </a:r>
            <a:r>
              <a:rPr lang="sl-SI" dirty="0"/>
              <a:t>zbirne </a:t>
            </a:r>
            <a:r>
              <a:rPr lang="sl-SI" dirty="0" smtClean="0"/>
              <a:t>vloge;</a:t>
            </a:r>
          </a:p>
          <a:p>
            <a:pPr hangingPunct="0"/>
            <a:r>
              <a:rPr lang="sl-SI" dirty="0" smtClean="0"/>
              <a:t>če </a:t>
            </a:r>
            <a:r>
              <a:rPr lang="sl-SI" dirty="0"/>
              <a:t>vlaganje izvaja </a:t>
            </a:r>
            <a:r>
              <a:rPr lang="sl-SI" b="1" dirty="0"/>
              <a:t>pooblaščenec</a:t>
            </a:r>
            <a:r>
              <a:rPr lang="sl-SI" dirty="0"/>
              <a:t>, se mora pred spletno vložitvijo </a:t>
            </a:r>
            <a:r>
              <a:rPr lang="sl-SI" b="1" dirty="0"/>
              <a:t>registrirati pri agenciji </a:t>
            </a:r>
            <a:r>
              <a:rPr lang="sl-SI" dirty="0"/>
              <a:t>najpozneje </a:t>
            </a:r>
            <a:r>
              <a:rPr lang="sl-SI" b="1" dirty="0"/>
              <a:t>do </a:t>
            </a:r>
            <a:r>
              <a:rPr lang="sl-SI" b="1" dirty="0" smtClean="0"/>
              <a:t>17. </a:t>
            </a:r>
            <a:r>
              <a:rPr lang="sl-SI" b="1" dirty="0"/>
              <a:t>junija </a:t>
            </a:r>
            <a:r>
              <a:rPr lang="sl-SI" b="1" dirty="0" smtClean="0"/>
              <a:t>2024 </a:t>
            </a:r>
            <a:r>
              <a:rPr lang="sl-SI" dirty="0"/>
              <a:t>in izpolniti tudi izjavo </a:t>
            </a:r>
            <a:r>
              <a:rPr lang="sl-SI" dirty="0" smtClean="0"/>
              <a:t>glede pooblastila;</a:t>
            </a:r>
          </a:p>
          <a:p>
            <a:pPr hangingPunct="0"/>
            <a:r>
              <a:rPr lang="sl-SI" b="1" dirty="0"/>
              <a:t>p</a:t>
            </a:r>
            <a:r>
              <a:rPr lang="sl-SI" b="1" dirty="0" smtClean="0"/>
              <a:t>odatke o upravičencih in sredstvih</a:t>
            </a:r>
            <a:r>
              <a:rPr lang="sl-SI" dirty="0" smtClean="0"/>
              <a:t>, ki jih upravičenci prejmejo v posameznem finančnem letu, </a:t>
            </a:r>
            <a:r>
              <a:rPr lang="sl-SI" b="1" dirty="0" smtClean="0"/>
              <a:t>AKTRP objavi </a:t>
            </a:r>
            <a:r>
              <a:rPr lang="sl-SI" dirty="0" smtClean="0"/>
              <a:t>na osrednjem spletnem mestu državne uprave (</a:t>
            </a:r>
            <a:r>
              <a:rPr lang="sl-SI" i="1" dirty="0" smtClean="0"/>
              <a:t>po novem tudi ime matičnega/obvladujočega/nadrejenega subjekta, če gospodarska družba posluje v skupini</a:t>
            </a:r>
            <a:r>
              <a:rPr lang="sl-SI" dirty="0" smtClean="0"/>
              <a:t>).</a:t>
            </a:r>
            <a:endParaRPr lang="sl-SI" dirty="0"/>
          </a:p>
          <a:p>
            <a:endParaRPr lang="sl-SI" dirty="0"/>
          </a:p>
        </p:txBody>
      </p:sp>
      <p:sp>
        <p:nvSpPr>
          <p:cNvPr id="5" name="Označba mesta številke diapozitiva 4"/>
          <p:cNvSpPr>
            <a:spLocks noGrp="1"/>
          </p:cNvSpPr>
          <p:nvPr>
            <p:ph type="sldNum" sz="quarter" idx="12"/>
          </p:nvPr>
        </p:nvSpPr>
        <p:spPr/>
        <p:txBody>
          <a:bodyPr/>
          <a:lstStyle/>
          <a:p>
            <a:fld id="{08D74F49-02F9-4911-9584-AA094981C113}" type="slidenum">
              <a:rPr lang="sl-SI" smtClean="0"/>
              <a:t>6</a:t>
            </a:fld>
            <a:endParaRPr lang="sl-SI"/>
          </a:p>
        </p:txBody>
      </p:sp>
    </p:spTree>
    <p:extLst>
      <p:ext uri="{BB962C8B-B14F-4D97-AF65-F5344CB8AC3E}">
        <p14:creationId xmlns:p14="http://schemas.microsoft.com/office/powerpoint/2010/main" val="2555897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99392"/>
            <a:ext cx="8229600" cy="576064"/>
          </a:xfrm>
        </p:spPr>
        <p:txBody>
          <a:bodyPr>
            <a:normAutofit fontScale="90000"/>
          </a:bodyPr>
          <a:lstStyle/>
          <a:p>
            <a:r>
              <a:rPr lang="sl-SI" b="1" dirty="0" smtClean="0">
                <a:solidFill>
                  <a:schemeClr val="accent1"/>
                </a:solidFill>
              </a:rPr>
              <a:t>Kdo je zavezan za oddajo zbirne vloge</a:t>
            </a:r>
            <a:endParaRPr lang="sl-SI" b="1" dirty="0">
              <a:solidFill>
                <a:schemeClr val="accent1"/>
              </a:solidFill>
            </a:endParaRPr>
          </a:p>
        </p:txBody>
      </p:sp>
      <p:sp>
        <p:nvSpPr>
          <p:cNvPr id="3" name="Označba mesta vsebine 2"/>
          <p:cNvSpPr>
            <a:spLocks noGrp="1"/>
          </p:cNvSpPr>
          <p:nvPr>
            <p:ph idx="1"/>
          </p:nvPr>
        </p:nvSpPr>
        <p:spPr>
          <a:xfrm>
            <a:off x="0" y="476672"/>
            <a:ext cx="9144000" cy="6381328"/>
          </a:xfrm>
        </p:spPr>
        <p:txBody>
          <a:bodyPr>
            <a:noAutofit/>
          </a:bodyPr>
          <a:lstStyle/>
          <a:p>
            <a:pPr marL="0" indent="0">
              <a:buNone/>
            </a:pPr>
            <a:r>
              <a:rPr lang="sl-SI" sz="1400" b="1" dirty="0"/>
              <a:t>1. vlagajo zahtevke </a:t>
            </a:r>
            <a:r>
              <a:rPr lang="sl-SI" sz="1400" b="1" dirty="0" smtClean="0"/>
              <a:t>ZV:</a:t>
            </a:r>
          </a:p>
          <a:p>
            <a:pPr marL="0" indent="0">
              <a:buNone/>
            </a:pPr>
            <a:r>
              <a:rPr lang="sl-SI" sz="1400" b="1" dirty="0" smtClean="0"/>
              <a:t>    </a:t>
            </a:r>
            <a:r>
              <a:rPr lang="sl-SI" sz="1400" dirty="0" smtClean="0"/>
              <a:t>A- uredbe, ki ureja neposredna plačila,</a:t>
            </a:r>
          </a:p>
          <a:p>
            <a:pPr marL="0" indent="0">
              <a:buNone/>
            </a:pPr>
            <a:r>
              <a:rPr lang="sl-SI" sz="1400" dirty="0" smtClean="0"/>
              <a:t>    B- uredbe, ki ureja plačila za </a:t>
            </a:r>
            <a:r>
              <a:rPr lang="sl-SI" sz="1400" dirty="0" err="1" smtClean="0"/>
              <a:t>okoljske</a:t>
            </a:r>
            <a:r>
              <a:rPr lang="sl-SI" sz="1400" dirty="0" smtClean="0"/>
              <a:t> in podnebne obveznosti ter naravne in druge omejitve – vštevši </a:t>
            </a:r>
            <a:r>
              <a:rPr lang="sl-SI" sz="1400" dirty="0" err="1" smtClean="0"/>
              <a:t>ek</a:t>
            </a:r>
            <a:r>
              <a:rPr lang="sl-SI" sz="1400" dirty="0" smtClean="0"/>
              <a:t>. čebelarjenje, </a:t>
            </a:r>
          </a:p>
          <a:p>
            <a:pPr marL="0" indent="0">
              <a:buNone/>
            </a:pPr>
            <a:r>
              <a:rPr lang="sl-SI" sz="1400" dirty="0" smtClean="0"/>
              <a:t>    C - uredbe, ki ureja intervencijo dobrobit živali;</a:t>
            </a:r>
          </a:p>
          <a:p>
            <a:pPr marL="0" indent="0">
              <a:buNone/>
            </a:pPr>
            <a:endParaRPr lang="sl-SI" sz="100" b="1" dirty="0" smtClean="0"/>
          </a:p>
          <a:p>
            <a:pPr marL="0" indent="0">
              <a:buNone/>
            </a:pPr>
            <a:r>
              <a:rPr lang="sl-SI" sz="1400" b="1" dirty="0" smtClean="0"/>
              <a:t>2</a:t>
            </a:r>
            <a:r>
              <a:rPr lang="sl-SI" sz="1400" b="1" dirty="0"/>
              <a:t>. vlagajo zahtevke za intervencijo ekološko </a:t>
            </a:r>
            <a:r>
              <a:rPr lang="sl-SI" sz="1400" b="1" dirty="0" smtClean="0"/>
              <a:t>čebelarjenje;</a:t>
            </a:r>
          </a:p>
          <a:p>
            <a:pPr marL="0" indent="0">
              <a:buNone/>
            </a:pPr>
            <a:endParaRPr lang="sl-SI" sz="100" b="1" dirty="0"/>
          </a:p>
          <a:p>
            <a:pPr marL="0" indent="0">
              <a:buNone/>
            </a:pPr>
            <a:r>
              <a:rPr lang="sl-SI" sz="1400" b="1" dirty="0"/>
              <a:t>3. so do 15. oktobra 2023 prejeli sredstva za ukrep prestrukturiranje in preusmeritev vinogradov iz uredbe, ki ureja </a:t>
            </a:r>
            <a:endParaRPr lang="sl-SI" sz="1400" b="1" dirty="0" smtClean="0"/>
          </a:p>
          <a:p>
            <a:pPr marL="0" indent="0">
              <a:buNone/>
            </a:pPr>
            <a:r>
              <a:rPr lang="sl-SI" sz="1400" b="1" dirty="0"/>
              <a:t> </a:t>
            </a:r>
            <a:r>
              <a:rPr lang="sl-SI" sz="1400" b="1" dirty="0" smtClean="0"/>
              <a:t>    izvajanje </a:t>
            </a:r>
            <a:r>
              <a:rPr lang="sl-SI" sz="1400" b="1" dirty="0"/>
              <a:t>podpornega programa v vinskem sektorju </a:t>
            </a:r>
            <a:r>
              <a:rPr lang="sl-SI" sz="1400" b="1" dirty="0" smtClean="0"/>
              <a:t>in </a:t>
            </a:r>
            <a:r>
              <a:rPr lang="sl-SI" sz="1400" b="1" dirty="0"/>
              <a:t>od prejema sredstev še ni poteklo tri leta</a:t>
            </a:r>
            <a:r>
              <a:rPr lang="sl-SI" sz="1400" b="1" dirty="0" smtClean="0"/>
              <a:t>;</a:t>
            </a:r>
          </a:p>
          <a:p>
            <a:pPr marL="0" indent="0">
              <a:buNone/>
            </a:pPr>
            <a:endParaRPr lang="sl-SI" sz="100" b="1" dirty="0" smtClean="0"/>
          </a:p>
          <a:p>
            <a:pPr marL="0" indent="0">
              <a:buNone/>
            </a:pPr>
            <a:r>
              <a:rPr lang="sl-SI" sz="1400" b="1" dirty="0" smtClean="0"/>
              <a:t>4</a:t>
            </a:r>
            <a:r>
              <a:rPr lang="sl-SI" sz="1400" b="1" dirty="0"/>
              <a:t>. dajejo v promet živinska gnojila kmetijskim gospodarstvom v skladu z uredbo, ki ureja varstvo voda </a:t>
            </a:r>
            <a:r>
              <a:rPr lang="sl-SI" sz="1400" b="1" dirty="0" smtClean="0"/>
              <a:t>pred</a:t>
            </a:r>
          </a:p>
          <a:p>
            <a:pPr marL="0" indent="0">
              <a:buNone/>
            </a:pPr>
            <a:r>
              <a:rPr lang="sl-SI" sz="1400" b="1" dirty="0"/>
              <a:t> </a:t>
            </a:r>
            <a:r>
              <a:rPr lang="sl-SI" sz="1400" b="1" dirty="0" smtClean="0"/>
              <a:t>    </a:t>
            </a:r>
            <a:r>
              <a:rPr lang="sl-SI" sz="1400" b="1" dirty="0"/>
              <a:t>onesnaževanjem z nitrati iz kmetijskih virov</a:t>
            </a:r>
            <a:r>
              <a:rPr lang="sl-SI" sz="1400" b="1" dirty="0" smtClean="0"/>
              <a:t>;</a:t>
            </a:r>
          </a:p>
          <a:p>
            <a:pPr marL="0" indent="0">
              <a:buNone/>
            </a:pPr>
            <a:endParaRPr lang="sl-SI" sz="100" b="1" dirty="0"/>
          </a:p>
          <a:p>
            <a:pPr marL="0" indent="0">
              <a:buNone/>
            </a:pPr>
            <a:r>
              <a:rPr lang="sl-SI" sz="1400" b="1" dirty="0"/>
              <a:t>5. so zavezanci za prijavo površin posebnih kultur v skladu s pravilnikom, ki določa evidenco posebnih kultur</a:t>
            </a:r>
            <a:r>
              <a:rPr lang="sl-SI" sz="1400" b="1" dirty="0" smtClean="0"/>
              <a:t>;</a:t>
            </a:r>
          </a:p>
          <a:p>
            <a:pPr marL="0" indent="0">
              <a:buNone/>
            </a:pPr>
            <a:endParaRPr lang="sl-SI" sz="100" b="1" dirty="0"/>
          </a:p>
          <a:p>
            <a:pPr marL="0" indent="0">
              <a:buNone/>
            </a:pPr>
            <a:r>
              <a:rPr lang="sl-SI" sz="1400" b="1" dirty="0"/>
              <a:t>6. so zavezanci za prijavo površin zelenjadnic in zelišč v skladu s pravilnikom, ki določa evidenco pridelovalcev zelenjave </a:t>
            </a:r>
            <a:r>
              <a:rPr lang="sl-SI" sz="1400" b="1" dirty="0" smtClean="0"/>
              <a:t>in</a:t>
            </a:r>
          </a:p>
          <a:p>
            <a:pPr marL="0" indent="0">
              <a:buNone/>
            </a:pPr>
            <a:r>
              <a:rPr lang="sl-SI" sz="1400" b="1" dirty="0"/>
              <a:t> </a:t>
            </a:r>
            <a:r>
              <a:rPr lang="sl-SI" sz="1400" b="1" dirty="0" smtClean="0"/>
              <a:t>    </a:t>
            </a:r>
            <a:r>
              <a:rPr lang="sl-SI" sz="1400" b="1" dirty="0"/>
              <a:t>zelišč</a:t>
            </a:r>
            <a:r>
              <a:rPr lang="sl-SI" sz="1400" b="1" dirty="0" smtClean="0"/>
              <a:t>;</a:t>
            </a:r>
          </a:p>
          <a:p>
            <a:pPr marL="0" indent="0">
              <a:buNone/>
            </a:pPr>
            <a:endParaRPr lang="sl-SI" sz="100" b="1" dirty="0"/>
          </a:p>
          <a:p>
            <a:pPr marL="0" indent="0">
              <a:buNone/>
            </a:pPr>
            <a:r>
              <a:rPr lang="sl-SI" sz="1400" b="1" dirty="0"/>
              <a:t>7. so člani organizacije proizvajalcev v skladu s pravilniki, ki urejajo priznanje organizacij proizvajalcev v </a:t>
            </a:r>
            <a:r>
              <a:rPr lang="sl-SI" sz="1400" b="1" dirty="0" smtClean="0"/>
              <a:t>posameznem</a:t>
            </a:r>
          </a:p>
          <a:p>
            <a:pPr marL="0" indent="0">
              <a:buNone/>
            </a:pPr>
            <a:r>
              <a:rPr lang="sl-SI" sz="1400" b="1" dirty="0"/>
              <a:t> </a:t>
            </a:r>
            <a:r>
              <a:rPr lang="sl-SI" sz="1400" b="1" dirty="0" smtClean="0"/>
              <a:t>    </a:t>
            </a:r>
            <a:r>
              <a:rPr lang="sl-SI" sz="1400" b="1" dirty="0"/>
              <a:t>sektorju</a:t>
            </a:r>
            <a:r>
              <a:rPr lang="sl-SI" sz="1400" b="1" dirty="0" smtClean="0"/>
              <a:t>;</a:t>
            </a:r>
          </a:p>
          <a:p>
            <a:pPr marL="0" indent="0">
              <a:buNone/>
            </a:pPr>
            <a:endParaRPr lang="sl-SI" sz="100" b="1" dirty="0"/>
          </a:p>
          <a:p>
            <a:pPr marL="0" indent="0">
              <a:buNone/>
            </a:pPr>
            <a:r>
              <a:rPr lang="sl-SI" sz="1400" b="1" dirty="0"/>
              <a:t>8. so člani skupine proizvajalcev za skupno trženje v skladu s pravilnikom, ki ureja priznanje skupine proizvajalcev </a:t>
            </a:r>
            <a:r>
              <a:rPr lang="sl-SI" sz="1400" b="1" dirty="0" smtClean="0"/>
              <a:t>za</a:t>
            </a:r>
          </a:p>
          <a:p>
            <a:pPr marL="0" indent="0">
              <a:buNone/>
            </a:pPr>
            <a:r>
              <a:rPr lang="sl-SI" sz="1400" b="1" dirty="0"/>
              <a:t> </a:t>
            </a:r>
            <a:r>
              <a:rPr lang="sl-SI" sz="1400" b="1" dirty="0" smtClean="0"/>
              <a:t>    </a:t>
            </a:r>
            <a:r>
              <a:rPr lang="sl-SI" sz="1400" b="1" dirty="0"/>
              <a:t>skupno trženje</a:t>
            </a:r>
            <a:r>
              <a:rPr lang="sl-SI" sz="1400" b="1" dirty="0" smtClean="0"/>
              <a:t>;</a:t>
            </a:r>
          </a:p>
          <a:p>
            <a:pPr marL="0" indent="0">
              <a:buNone/>
            </a:pPr>
            <a:endParaRPr lang="sl-SI" sz="100" b="1" dirty="0"/>
          </a:p>
          <a:p>
            <a:pPr marL="0" indent="0">
              <a:buNone/>
            </a:pPr>
            <a:r>
              <a:rPr lang="sl-SI" sz="1400" b="1" dirty="0"/>
              <a:t>9. so zavezanci za oddajo zbirne vloge v skladu z uredbo, ki ureja dopolnilne dejavnosti na kmetiji</a:t>
            </a:r>
            <a:r>
              <a:rPr lang="sl-SI" sz="1400" b="1" dirty="0" smtClean="0"/>
              <a:t>;</a:t>
            </a:r>
          </a:p>
          <a:p>
            <a:pPr marL="0" indent="0">
              <a:buNone/>
            </a:pPr>
            <a:endParaRPr lang="sl-SI" sz="100" b="1" dirty="0"/>
          </a:p>
          <a:p>
            <a:pPr marL="0" indent="0">
              <a:buNone/>
            </a:pPr>
            <a:r>
              <a:rPr lang="sl-SI" sz="1400" b="1" dirty="0"/>
              <a:t>10. so člani partnerstva v okviru ukrepa sodelovanje iz Programa razvoja podeželja Republike Slovenije za obdobje 2014</a:t>
            </a:r>
            <a:r>
              <a:rPr lang="sl-SI" sz="1400" b="1" dirty="0" smtClean="0"/>
              <a:t>–</a:t>
            </a:r>
          </a:p>
          <a:p>
            <a:pPr marL="0" indent="0">
              <a:buNone/>
            </a:pPr>
            <a:r>
              <a:rPr lang="sl-SI" sz="1400" b="1" dirty="0"/>
              <a:t> </a:t>
            </a:r>
            <a:r>
              <a:rPr lang="sl-SI" sz="1400" b="1" dirty="0" smtClean="0"/>
              <a:t>    2020;</a:t>
            </a:r>
          </a:p>
          <a:p>
            <a:pPr marL="0" indent="0">
              <a:buNone/>
            </a:pPr>
            <a:endParaRPr lang="sl-SI" sz="100" b="1" dirty="0"/>
          </a:p>
          <a:p>
            <a:pPr marL="0" indent="0">
              <a:buNone/>
            </a:pPr>
            <a:r>
              <a:rPr lang="sl-SI" sz="1400" b="1" dirty="0"/>
              <a:t>11. so zavezanci za oddajo zbirne vloge v skladu z uredbo, ki ureja </a:t>
            </a:r>
            <a:r>
              <a:rPr lang="sl-SI" sz="1400" b="1" dirty="0" err="1"/>
              <a:t>podukrep</a:t>
            </a:r>
            <a:r>
              <a:rPr lang="sl-SI" sz="1400" b="1" dirty="0"/>
              <a:t> pomoč za zagon dejavnosti za mlade kmete </a:t>
            </a:r>
            <a:r>
              <a:rPr lang="sl-SI" sz="1400" b="1" dirty="0" smtClean="0"/>
              <a:t>iz</a:t>
            </a:r>
          </a:p>
          <a:p>
            <a:pPr marL="0" indent="0">
              <a:buNone/>
            </a:pPr>
            <a:r>
              <a:rPr lang="sl-SI" sz="1400" b="1" dirty="0"/>
              <a:t> </a:t>
            </a:r>
            <a:r>
              <a:rPr lang="sl-SI" sz="1400" b="1" dirty="0" smtClean="0"/>
              <a:t>     </a:t>
            </a:r>
            <a:r>
              <a:rPr lang="sl-SI" sz="1400" b="1" dirty="0"/>
              <a:t>Programa razvoja podeželja Republike Slovenije za obdobje 2014–2020</a:t>
            </a:r>
            <a:r>
              <a:rPr lang="sl-SI" sz="1400" b="1" dirty="0" smtClean="0"/>
              <a:t>;</a:t>
            </a:r>
          </a:p>
          <a:p>
            <a:pPr marL="0" indent="0">
              <a:buNone/>
            </a:pPr>
            <a:endParaRPr lang="sl-SI" sz="100" b="1" dirty="0"/>
          </a:p>
          <a:p>
            <a:pPr marL="0" indent="0">
              <a:buNone/>
            </a:pPr>
            <a:r>
              <a:rPr lang="sl-SI" sz="1400" b="1" dirty="0"/>
              <a:t>12. nameravajo kandidirati za podporo v okviru intervencije podpora za vzpostavitev gospodarstev mladih kmetov </a:t>
            </a:r>
            <a:r>
              <a:rPr lang="sl-SI" sz="1400" b="1" dirty="0" smtClean="0"/>
              <a:t>iz</a:t>
            </a:r>
          </a:p>
          <a:p>
            <a:pPr marL="0" indent="0">
              <a:buNone/>
            </a:pPr>
            <a:r>
              <a:rPr lang="sl-SI" sz="1400" b="1" dirty="0"/>
              <a:t> </a:t>
            </a:r>
            <a:r>
              <a:rPr lang="sl-SI" sz="1400" b="1" dirty="0" smtClean="0"/>
              <a:t>      </a:t>
            </a:r>
            <a:r>
              <a:rPr lang="sl-SI" sz="1400" b="1" dirty="0"/>
              <a:t>strateškega načrta, ki ureja skupno kmetijsko politiko 2023–2027</a:t>
            </a:r>
            <a:r>
              <a:rPr lang="sl-SI" sz="1400" b="1" dirty="0" smtClean="0"/>
              <a:t>;</a:t>
            </a:r>
          </a:p>
          <a:p>
            <a:pPr marL="0" indent="0">
              <a:buNone/>
            </a:pPr>
            <a:endParaRPr lang="sl-SI" sz="100" b="1" dirty="0"/>
          </a:p>
          <a:p>
            <a:pPr marL="0" indent="0">
              <a:buNone/>
            </a:pPr>
            <a:r>
              <a:rPr lang="sl-SI" sz="1400" b="1" dirty="0"/>
              <a:t>13. je v drugih predpisih, ki urejajo kmetijsko politiko, tako določeno</a:t>
            </a:r>
            <a:r>
              <a:rPr lang="sl-SI" sz="1400" b="1" dirty="0" smtClean="0"/>
              <a:t>.</a:t>
            </a:r>
            <a:endParaRPr lang="sl-SI" sz="1400" b="1" dirty="0"/>
          </a:p>
        </p:txBody>
      </p:sp>
    </p:spTree>
    <p:extLst>
      <p:ext uri="{BB962C8B-B14F-4D97-AF65-F5344CB8AC3E}">
        <p14:creationId xmlns:p14="http://schemas.microsoft.com/office/powerpoint/2010/main" val="42332044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0"/>
            <a:ext cx="8219256" cy="988219"/>
          </a:xfrm>
        </p:spPr>
        <p:txBody>
          <a:bodyPr>
            <a:noAutofit/>
          </a:bodyPr>
          <a:lstStyle/>
          <a:p>
            <a:r>
              <a:rPr lang="sl-SI" altLang="sl-SI" sz="3600" b="1" dirty="0" smtClean="0">
                <a:solidFill>
                  <a:schemeClr val="accent1"/>
                </a:solidFill>
                <a:latin typeface="Calibri" pitchFamily="34" charset="0"/>
              </a:rPr>
              <a:t>Uredba IAKS 2023 / 2024 </a:t>
            </a:r>
            <a:br>
              <a:rPr lang="sl-SI" altLang="sl-SI" sz="3600" b="1" dirty="0" smtClean="0">
                <a:solidFill>
                  <a:schemeClr val="accent1"/>
                </a:solidFill>
                <a:latin typeface="Calibri" pitchFamily="34" charset="0"/>
              </a:rPr>
            </a:br>
            <a:r>
              <a:rPr lang="sl-SI" altLang="sl-SI" sz="3600" b="1" dirty="0" smtClean="0">
                <a:solidFill>
                  <a:schemeClr val="accent1"/>
                </a:solidFill>
                <a:latin typeface="Calibri" pitchFamily="34" charset="0"/>
              </a:rPr>
              <a:t>–&gt; kaj je novega za 2024  (1)</a:t>
            </a:r>
            <a:endParaRPr lang="sl-SI" sz="3600" dirty="0">
              <a:solidFill>
                <a:schemeClr val="accent1"/>
              </a:solidFill>
            </a:endParaRPr>
          </a:p>
        </p:txBody>
      </p:sp>
      <p:sp>
        <p:nvSpPr>
          <p:cNvPr id="4" name="Ograda vsebine 3"/>
          <p:cNvSpPr>
            <a:spLocks noGrp="1"/>
          </p:cNvSpPr>
          <p:nvPr>
            <p:ph sz="half" idx="2"/>
          </p:nvPr>
        </p:nvSpPr>
        <p:spPr>
          <a:xfrm>
            <a:off x="0" y="988219"/>
            <a:ext cx="9144000" cy="5869781"/>
          </a:xfrm>
          <a:ln>
            <a:solidFill>
              <a:schemeClr val="accent1">
                <a:shade val="50000"/>
              </a:schemeClr>
            </a:solidFill>
          </a:ln>
        </p:spPr>
        <p:txBody>
          <a:bodyPr>
            <a:noAutofit/>
          </a:bodyPr>
          <a:lstStyle/>
          <a:p>
            <a:pPr lvl="0" fontAlgn="base"/>
            <a:r>
              <a:rPr lang="sl-SI" dirty="0" smtClean="0">
                <a:effectLst>
                  <a:glow>
                    <a:srgbClr val="000000"/>
                  </a:glow>
                  <a:outerShdw sx="0" sy="0">
                    <a:srgbClr val="000000"/>
                  </a:outerShdw>
                  <a:reflection stA="0" endPos="0" fadeDir="0" sx="0" sy="0"/>
                </a:effectLst>
              </a:rPr>
              <a:t>Začetek in konec </a:t>
            </a:r>
            <a:r>
              <a:rPr lang="sl-SI" dirty="0" err="1" smtClean="0">
                <a:effectLst>
                  <a:glow>
                    <a:srgbClr val="000000"/>
                  </a:glow>
                  <a:outerShdw sx="0" sy="0">
                    <a:srgbClr val="000000"/>
                  </a:outerShdw>
                  <a:reflection stA="0" endPos="0" fadeDir="0" sx="0" sy="0"/>
                </a:effectLst>
              </a:rPr>
              <a:t>kampanije</a:t>
            </a:r>
            <a:r>
              <a:rPr lang="sl-SI" dirty="0" smtClean="0">
                <a:effectLst>
                  <a:glow>
                    <a:srgbClr val="000000"/>
                  </a:glow>
                  <a:outerShdw sx="0" sy="0">
                    <a:srgbClr val="000000"/>
                  </a:outerShdw>
                  <a:reflection stA="0" endPos="0" fadeDir="0" sx="0" sy="0"/>
                </a:effectLst>
              </a:rPr>
              <a:t> vnosa ZV dva dni prej kot lani:</a:t>
            </a:r>
          </a:p>
          <a:p>
            <a:pPr marL="0" lvl="0" indent="0" fontAlgn="base">
              <a:buNone/>
            </a:pPr>
            <a:r>
              <a:rPr lang="sl-SI" dirty="0">
                <a:effectLst>
                  <a:glow>
                    <a:srgbClr val="000000"/>
                  </a:glow>
                  <a:outerShdw sx="0" sy="0">
                    <a:srgbClr val="000000"/>
                  </a:outerShdw>
                  <a:reflection stA="0" endPos="0" fadeDir="0" sx="0" sy="0"/>
                </a:effectLst>
              </a:rPr>
              <a:t> </a:t>
            </a:r>
            <a:r>
              <a:rPr lang="sl-SI" dirty="0" smtClean="0">
                <a:effectLst>
                  <a:glow>
                    <a:srgbClr val="000000"/>
                  </a:glow>
                  <a:outerShdw sx="0" sy="0">
                    <a:srgbClr val="000000"/>
                  </a:outerShdw>
                  <a:reflection stA="0" endPos="0" fadeDir="0" sx="0" sy="0"/>
                </a:effectLst>
              </a:rPr>
              <a:t>                 od 29.3.2024 (enako PETEK kot lani) </a:t>
            </a:r>
          </a:p>
          <a:p>
            <a:pPr marL="0" lvl="0" indent="0" fontAlgn="base">
              <a:buNone/>
            </a:pPr>
            <a:r>
              <a:rPr lang="sl-SI" dirty="0">
                <a:effectLst>
                  <a:glow>
                    <a:srgbClr val="000000"/>
                  </a:glow>
                  <a:outerShdw sx="0" sy="0">
                    <a:srgbClr val="000000"/>
                  </a:outerShdw>
                  <a:reflection stA="0" endPos="0" fadeDir="0" sx="0" sy="0"/>
                </a:effectLst>
              </a:rPr>
              <a:t> </a:t>
            </a:r>
            <a:r>
              <a:rPr lang="sl-SI" dirty="0" smtClean="0">
                <a:effectLst>
                  <a:glow>
                    <a:srgbClr val="000000"/>
                  </a:glow>
                  <a:outerShdw sx="0" sy="0">
                    <a:srgbClr val="000000"/>
                  </a:outerShdw>
                  <a:reflection stA="0" endPos="0" fadeDir="0" sx="0" sy="0"/>
                </a:effectLst>
              </a:rPr>
              <a:t>                 </a:t>
            </a:r>
            <a:r>
              <a:rPr lang="sl-SI" b="1" dirty="0" smtClean="0">
                <a:effectLst>
                  <a:glow>
                    <a:srgbClr val="000000"/>
                  </a:glow>
                  <a:outerShdw sx="0" sy="0">
                    <a:srgbClr val="000000"/>
                  </a:outerShdw>
                  <a:reflection stA="0" endPos="0" fadeDir="0" sx="0" sy="0"/>
                </a:effectLst>
              </a:rPr>
              <a:t>do 8.7.2024 </a:t>
            </a:r>
            <a:r>
              <a:rPr lang="sl-SI" dirty="0" smtClean="0">
                <a:effectLst>
                  <a:glow>
                    <a:srgbClr val="000000"/>
                  </a:glow>
                  <a:outerShdw sx="0" sy="0">
                    <a:srgbClr val="000000"/>
                  </a:outerShdw>
                  <a:reflection stA="0" endPos="0" fadeDir="0" sx="0" sy="0"/>
                </a:effectLst>
              </a:rPr>
              <a:t>(enako PONEDELJEK kot lani in </a:t>
            </a:r>
          </a:p>
          <a:p>
            <a:pPr marL="0" lvl="0" indent="0" fontAlgn="base">
              <a:buNone/>
            </a:pPr>
            <a:r>
              <a:rPr lang="sl-SI" dirty="0" smtClean="0">
                <a:effectLst>
                  <a:glow>
                    <a:srgbClr val="000000"/>
                  </a:glow>
                  <a:outerShdw sx="0" sy="0">
                    <a:srgbClr val="000000"/>
                  </a:outerShdw>
                  <a:reflection stA="0" endPos="0" fadeDir="0" sx="0" sy="0"/>
                </a:effectLst>
              </a:rPr>
              <a:t>                                          enako</a:t>
            </a:r>
            <a:r>
              <a:rPr lang="sl-SI" b="1" dirty="0" smtClean="0">
                <a:effectLst>
                  <a:glow>
                    <a:srgbClr val="000000"/>
                  </a:glow>
                  <a:outerShdw sx="0" sy="0">
                    <a:srgbClr val="000000"/>
                  </a:outerShdw>
                  <a:reflection stA="0" endPos="0" fadeDir="0" sx="0" sy="0"/>
                </a:effectLst>
              </a:rPr>
              <a:t> brez  zamudnega roka</a:t>
            </a:r>
            <a:r>
              <a:rPr lang="sl-SI" dirty="0" smtClean="0">
                <a:effectLst>
                  <a:glow>
                    <a:srgbClr val="000000"/>
                  </a:glow>
                  <a:outerShdw sx="0" sy="0">
                    <a:srgbClr val="000000"/>
                  </a:outerShdw>
                  <a:reflection stA="0" endPos="0" fadeDir="0" sx="0" sy="0"/>
                </a:effectLst>
              </a:rPr>
              <a:t>);</a:t>
            </a:r>
          </a:p>
          <a:p>
            <a:pPr marL="0" lvl="0" indent="0" fontAlgn="base">
              <a:buNone/>
            </a:pPr>
            <a:r>
              <a:rPr lang="sl-SI" dirty="0" smtClean="0">
                <a:effectLst>
                  <a:glow>
                    <a:srgbClr val="000000"/>
                  </a:glow>
                  <a:outerShdw sx="0" sy="0">
                    <a:srgbClr val="000000"/>
                  </a:outerShdw>
                  <a:reflection stA="0" endPos="0" fadeDir="0" sx="0" sy="0"/>
                </a:effectLst>
              </a:rPr>
              <a:t>-&gt;  obrazec za oddajo zahtevka za </a:t>
            </a:r>
            <a:r>
              <a:rPr lang="sl-SI" dirty="0" err="1" smtClean="0">
                <a:effectLst>
                  <a:glow>
                    <a:srgbClr val="000000"/>
                  </a:glow>
                  <a:outerShdw sx="0" sy="0">
                    <a:srgbClr val="000000"/>
                  </a:outerShdw>
                  <a:reflection stA="0" endPos="0" fadeDir="0" sx="0" sy="0"/>
                </a:effectLst>
              </a:rPr>
              <a:t>podintervencijo</a:t>
            </a:r>
            <a:r>
              <a:rPr lang="sl-SI" dirty="0" smtClean="0">
                <a:effectLst>
                  <a:glow>
                    <a:srgbClr val="000000"/>
                  </a:glow>
                  <a:outerShdw sx="0" sy="0">
                    <a:srgbClr val="000000"/>
                  </a:outerShdw>
                  <a:reflection stA="0" endPos="0" fadeDir="0" sx="0" sy="0"/>
                </a:effectLst>
              </a:rPr>
              <a:t> </a:t>
            </a:r>
            <a:r>
              <a:rPr lang="sl-SI" b="1" dirty="0" smtClean="0">
                <a:effectLst>
                  <a:glow>
                    <a:srgbClr val="000000"/>
                  </a:glow>
                  <a:outerShdw sx="0" sy="0">
                    <a:srgbClr val="000000"/>
                  </a:outerShdw>
                  <a:reflection stA="0" endPos="0" fadeDir="0" sx="0" sy="0"/>
                </a:effectLst>
              </a:rPr>
              <a:t>dobrobit živali –</a:t>
            </a:r>
          </a:p>
          <a:p>
            <a:pPr marL="0" lvl="0" indent="0" fontAlgn="base">
              <a:buNone/>
            </a:pPr>
            <a:r>
              <a:rPr lang="sl-SI" b="1" dirty="0">
                <a:effectLst>
                  <a:glow>
                    <a:srgbClr val="000000"/>
                  </a:glow>
                  <a:outerShdw sx="0" sy="0">
                    <a:srgbClr val="000000"/>
                  </a:outerShdw>
                  <a:reflection stA="0" endPos="0" fadeDir="0" sx="0" sy="0"/>
                </a:effectLst>
              </a:rPr>
              <a:t> </a:t>
            </a:r>
            <a:r>
              <a:rPr lang="sl-SI" b="1" dirty="0" smtClean="0">
                <a:effectLst>
                  <a:glow>
                    <a:srgbClr val="000000"/>
                  </a:glow>
                  <a:outerShdw sx="0" sy="0">
                    <a:srgbClr val="000000"/>
                  </a:outerShdw>
                  <a:reflection stA="0" endPos="0" fadeDir="0" sx="0" sy="0"/>
                </a:effectLst>
              </a:rPr>
              <a:t>     drobnica</a:t>
            </a:r>
            <a:r>
              <a:rPr lang="sl-SI" dirty="0" smtClean="0">
                <a:effectLst>
                  <a:glow>
                    <a:srgbClr val="000000"/>
                  </a:glow>
                  <a:outerShdw sx="0" sy="0">
                    <a:srgbClr val="000000"/>
                  </a:outerShdw>
                  <a:reflection stA="0" endPos="0" fadeDir="0" sx="0" sy="0"/>
                </a:effectLst>
              </a:rPr>
              <a:t>, je potrebno vložiti </a:t>
            </a:r>
            <a:r>
              <a:rPr lang="sl-SI" b="1" dirty="0" smtClean="0">
                <a:effectLst>
                  <a:glow>
                    <a:srgbClr val="000000"/>
                  </a:glow>
                  <a:outerShdw sx="0" sy="0">
                    <a:srgbClr val="000000"/>
                  </a:outerShdw>
                  <a:reflection stA="0" endPos="0" fadeDir="0" sx="0" sy="0"/>
                </a:effectLst>
              </a:rPr>
              <a:t>najkasneje 3. maja;</a:t>
            </a:r>
          </a:p>
          <a:p>
            <a:pPr marL="0" lvl="0" indent="0" fontAlgn="base">
              <a:buNone/>
            </a:pPr>
            <a:r>
              <a:rPr lang="sl-SI" dirty="0" smtClean="0">
                <a:effectLst>
                  <a:glow>
                    <a:srgbClr val="000000"/>
                  </a:glow>
                  <a:outerShdw sx="0" sy="0">
                    <a:srgbClr val="000000"/>
                  </a:outerShdw>
                  <a:reflection stA="0" endPos="0" fadeDir="0" sx="0" sy="0"/>
                </a:effectLst>
              </a:rPr>
              <a:t>-&gt;   zavezanci za prijavo površin </a:t>
            </a:r>
            <a:r>
              <a:rPr lang="sl-SI" b="1" dirty="0" smtClean="0">
                <a:effectLst>
                  <a:glow>
                    <a:srgbClr val="000000"/>
                  </a:glow>
                  <a:outerShdw sx="0" sy="0">
                    <a:srgbClr val="000000"/>
                  </a:outerShdw>
                  <a:reflection stA="0" endPos="0" fadeDir="0" sx="0" sy="0"/>
                </a:effectLst>
              </a:rPr>
              <a:t>posebnih kultur </a:t>
            </a:r>
            <a:r>
              <a:rPr lang="sl-SI" dirty="0" smtClean="0">
                <a:effectLst>
                  <a:glow>
                    <a:srgbClr val="000000"/>
                  </a:glow>
                  <a:outerShdw sx="0" sy="0">
                    <a:srgbClr val="000000"/>
                  </a:outerShdw>
                  <a:reflection stA="0" endPos="0" fadeDir="0" sx="0" sy="0"/>
                </a:effectLst>
              </a:rPr>
              <a:t>morajo te kulture </a:t>
            </a:r>
          </a:p>
          <a:p>
            <a:pPr marL="0" lvl="0" indent="0" fontAlgn="base">
              <a:buNone/>
            </a:pPr>
            <a:r>
              <a:rPr lang="sl-SI" dirty="0">
                <a:effectLst>
                  <a:glow>
                    <a:srgbClr val="000000"/>
                  </a:glow>
                  <a:outerShdw sx="0" sy="0">
                    <a:srgbClr val="000000"/>
                  </a:outerShdw>
                  <a:reflection stA="0" endPos="0" fadeDir="0" sx="0" sy="0"/>
                </a:effectLst>
              </a:rPr>
              <a:t> </a:t>
            </a:r>
            <a:r>
              <a:rPr lang="sl-SI" dirty="0" smtClean="0">
                <a:effectLst>
                  <a:glow>
                    <a:srgbClr val="000000"/>
                  </a:glow>
                  <a:outerShdw sx="0" sy="0">
                    <a:srgbClr val="000000"/>
                  </a:outerShdw>
                  <a:reflection stA="0" endPos="0" fadeDir="0" sx="0" sy="0"/>
                </a:effectLst>
              </a:rPr>
              <a:t>      na ZV </a:t>
            </a:r>
            <a:r>
              <a:rPr lang="sl-SI" b="1" dirty="0" smtClean="0">
                <a:effectLst>
                  <a:glow>
                    <a:srgbClr val="000000"/>
                  </a:glow>
                  <a:outerShdw sx="0" sy="0">
                    <a:srgbClr val="000000"/>
                  </a:outerShdw>
                  <a:reflection stA="0" endPos="0" fadeDir="0" sx="0" sy="0"/>
                </a:effectLst>
              </a:rPr>
              <a:t>prijaviti</a:t>
            </a:r>
            <a:r>
              <a:rPr lang="sl-SI" dirty="0" smtClean="0">
                <a:effectLst>
                  <a:glow>
                    <a:srgbClr val="000000"/>
                  </a:glow>
                  <a:outerShdw sx="0" sy="0">
                    <a:srgbClr val="000000"/>
                  </a:outerShdw>
                  <a:reflection stA="0" endPos="0" fadeDir="0" sx="0" sy="0"/>
                </a:effectLst>
              </a:rPr>
              <a:t> do sredine leta -&gt; </a:t>
            </a:r>
            <a:r>
              <a:rPr lang="sl-SI" b="1" dirty="0" smtClean="0">
                <a:effectLst>
                  <a:glow>
                    <a:srgbClr val="000000"/>
                  </a:glow>
                  <a:outerShdw sx="0" sy="0">
                    <a:srgbClr val="000000"/>
                  </a:outerShdw>
                  <a:reflection stA="0" endPos="0" fadeDir="0" sx="0" sy="0"/>
                </a:effectLst>
              </a:rPr>
              <a:t>do 30.6.2024;</a:t>
            </a:r>
          </a:p>
          <a:p>
            <a:pPr lvl="0" fontAlgn="base"/>
            <a:r>
              <a:rPr lang="sl-SI" dirty="0" smtClean="0">
                <a:effectLst>
                  <a:glow>
                    <a:srgbClr val="000000"/>
                  </a:glow>
                  <a:outerShdw sx="0" sy="0">
                    <a:srgbClr val="000000"/>
                  </a:outerShdw>
                  <a:reflection stA="0" endPos="0" fadeDir="0" sx="0" sy="0"/>
                </a:effectLst>
              </a:rPr>
              <a:t>za 2024 bo </a:t>
            </a:r>
            <a:r>
              <a:rPr lang="sl-SI" dirty="0">
                <a:effectLst>
                  <a:glow>
                    <a:srgbClr val="000000"/>
                  </a:glow>
                  <a:outerShdw sx="0" sy="0">
                    <a:srgbClr val="000000"/>
                  </a:outerShdw>
                  <a:reflection stA="0" endPos="0" fadeDir="0" sx="0" sy="0"/>
                </a:effectLst>
              </a:rPr>
              <a:t>tudi OMD </a:t>
            </a:r>
            <a:r>
              <a:rPr lang="sl-SI" dirty="0" smtClean="0">
                <a:effectLst>
                  <a:glow>
                    <a:srgbClr val="000000"/>
                  </a:glow>
                  <a:outerShdw sx="0" sy="0">
                    <a:srgbClr val="000000"/>
                  </a:outerShdw>
                  <a:reflection stA="0" endPos="0" fadeDir="0" sx="0" sy="0"/>
                </a:effectLst>
              </a:rPr>
              <a:t>plačan </a:t>
            </a:r>
            <a:r>
              <a:rPr lang="sl-SI" dirty="0">
                <a:effectLst>
                  <a:glow>
                    <a:srgbClr val="000000"/>
                  </a:glow>
                  <a:outerShdw sx="0" sy="0">
                    <a:srgbClr val="000000"/>
                  </a:outerShdw>
                  <a:reflection stA="0" endPos="0" fadeDir="0" sx="0" sy="0"/>
                </a:effectLst>
              </a:rPr>
              <a:t>iz proračuna novega programskega obdobja 2023 – 2027  -&gt; </a:t>
            </a:r>
            <a:r>
              <a:rPr lang="sl-SI" dirty="0" smtClean="0">
                <a:effectLst>
                  <a:glow>
                    <a:srgbClr val="000000"/>
                  </a:glow>
                  <a:outerShdw sx="0" sy="0">
                    <a:srgbClr val="000000"/>
                  </a:outerShdw>
                  <a:reflection stA="0" endPos="0" fadeDir="0" sx="0" sy="0"/>
                </a:effectLst>
              </a:rPr>
              <a:t> vsi </a:t>
            </a:r>
            <a:r>
              <a:rPr lang="sl-SI" dirty="0">
                <a:effectLst>
                  <a:glow>
                    <a:srgbClr val="000000"/>
                  </a:glow>
                  <a:outerShdw sx="0" sy="0">
                    <a:srgbClr val="000000"/>
                  </a:outerShdw>
                  <a:reflection stA="0" endPos="0" fadeDir="0" sx="0" sy="0"/>
                </a:effectLst>
              </a:rPr>
              <a:t>zahtevki ZV </a:t>
            </a:r>
            <a:r>
              <a:rPr lang="sl-SI" dirty="0" smtClean="0">
                <a:effectLst>
                  <a:glow>
                    <a:srgbClr val="000000"/>
                  </a:glow>
                  <a:outerShdw sx="0" sy="0">
                    <a:srgbClr val="000000"/>
                  </a:outerShdw>
                  <a:reflection stA="0" endPos="0" fadeDir="0" sx="0" sy="0"/>
                </a:effectLst>
              </a:rPr>
              <a:t>2024 vezani na pogojenost (na NS vezan samo še ukrep </a:t>
            </a:r>
            <a:r>
              <a:rPr lang="sl-SI" dirty="0" err="1" smtClean="0">
                <a:effectLst>
                  <a:glow>
                    <a:srgbClr val="000000"/>
                  </a:glow>
                  <a:outerShdw sx="0" sy="0">
                    <a:srgbClr val="000000"/>
                  </a:outerShdw>
                  <a:reflection stA="0" endPos="0" fadeDir="0" sx="0" sy="0"/>
                </a:effectLst>
              </a:rPr>
              <a:t>prestr</a:t>
            </a:r>
            <a:r>
              <a:rPr lang="sl-SI" dirty="0" smtClean="0">
                <a:effectLst>
                  <a:glow>
                    <a:srgbClr val="000000"/>
                  </a:glow>
                  <a:outerShdw sx="0" sy="0">
                    <a:srgbClr val="000000"/>
                  </a:outerShdw>
                  <a:reflection stA="0" endPos="0" fadeDir="0" sx="0" sy="0"/>
                </a:effectLst>
              </a:rPr>
              <a:t>. in </a:t>
            </a:r>
            <a:r>
              <a:rPr lang="sl-SI" dirty="0" err="1" smtClean="0">
                <a:effectLst>
                  <a:glow>
                    <a:srgbClr val="000000"/>
                  </a:glow>
                  <a:outerShdw sx="0" sy="0">
                    <a:srgbClr val="000000"/>
                  </a:outerShdw>
                  <a:reflection stA="0" endPos="0" fadeDir="0" sx="0" sy="0"/>
                </a:effectLst>
              </a:rPr>
              <a:t>preus</a:t>
            </a:r>
            <a:r>
              <a:rPr lang="sl-SI" dirty="0" smtClean="0">
                <a:effectLst>
                  <a:glow>
                    <a:srgbClr val="000000"/>
                  </a:glow>
                  <a:outerShdw sx="0" sy="0">
                    <a:srgbClr val="000000"/>
                  </a:outerShdw>
                  <a:reflection stA="0" endPos="0" fadeDir="0" sx="0" sy="0"/>
                </a:effectLst>
              </a:rPr>
              <a:t>.  </a:t>
            </a:r>
            <a:r>
              <a:rPr lang="sl-SI" dirty="0">
                <a:effectLst>
                  <a:glow>
                    <a:srgbClr val="000000"/>
                  </a:glow>
                  <a:outerShdw sx="0" sy="0">
                    <a:srgbClr val="000000"/>
                  </a:outerShdw>
                  <a:reflection stA="0" endPos="0" fadeDir="0" sx="0" sy="0"/>
                </a:effectLst>
              </a:rPr>
              <a:t>v</a:t>
            </a:r>
            <a:r>
              <a:rPr lang="sl-SI" dirty="0" smtClean="0">
                <a:effectLst>
                  <a:glow>
                    <a:srgbClr val="000000"/>
                  </a:glow>
                  <a:outerShdw sx="0" sy="0">
                    <a:srgbClr val="000000"/>
                  </a:outerShdw>
                  <a:reflection stA="0" endPos="0" fadeDir="0" sx="0" sy="0"/>
                </a:effectLst>
              </a:rPr>
              <a:t>inogradov);</a:t>
            </a:r>
          </a:p>
          <a:p>
            <a:pPr lvl="0" fontAlgn="base"/>
            <a:r>
              <a:rPr lang="sl-SI" dirty="0" smtClean="0">
                <a:effectLst>
                  <a:glow>
                    <a:srgbClr val="000000"/>
                  </a:glow>
                  <a:outerShdw sx="0" sy="0">
                    <a:srgbClr val="000000"/>
                  </a:outerShdw>
                  <a:reflection stA="0" endPos="0" fadeDir="0" sx="0" sy="0"/>
                </a:effectLst>
              </a:rPr>
              <a:t>DTM niso več generator pet-letnega pravila, kar pa nima več vpliva na sloj OOTT, saj je ta z letom 2024 določen brez potencialnih površin;</a:t>
            </a:r>
          </a:p>
          <a:p>
            <a:pPr lvl="0" fontAlgn="base"/>
            <a:r>
              <a:rPr lang="sl-SI" dirty="0">
                <a:effectLst>
                  <a:glow>
                    <a:srgbClr val="000000"/>
                  </a:glow>
                  <a:outerShdw sx="0" sy="0">
                    <a:srgbClr val="000000"/>
                  </a:outerShdw>
                  <a:reflection stA="0" endPos="0" fadeDir="0" sx="0" sy="0"/>
                </a:effectLst>
              </a:rPr>
              <a:t>š</a:t>
            </a:r>
            <a:r>
              <a:rPr lang="sl-SI" dirty="0" smtClean="0">
                <a:effectLst>
                  <a:glow>
                    <a:srgbClr val="000000"/>
                  </a:glow>
                  <a:outerShdw sx="0" sy="0">
                    <a:srgbClr val="000000"/>
                  </a:outerShdw>
                  <a:reflection stA="0" endPos="0" fadeDir="0" sx="0" sy="0"/>
                </a:effectLst>
              </a:rPr>
              <a:t>ifrant vrst oz. skupin kmet. rastlin ostaja enak-&gt;brin, trajna potonika?</a:t>
            </a:r>
          </a:p>
        </p:txBody>
      </p:sp>
      <p:sp>
        <p:nvSpPr>
          <p:cNvPr id="8" name="Ograda številke diapozitiva 7"/>
          <p:cNvSpPr>
            <a:spLocks noGrp="1"/>
          </p:cNvSpPr>
          <p:nvPr>
            <p:ph type="sldNum" sz="quarter" idx="12"/>
          </p:nvPr>
        </p:nvSpPr>
        <p:spPr/>
        <p:txBody>
          <a:bodyPr/>
          <a:lstStyle/>
          <a:p>
            <a:fld id="{08D74F49-02F9-4911-9584-AA094981C113}" type="slidenum">
              <a:rPr lang="sl-SI" smtClean="0"/>
              <a:t>8</a:t>
            </a:fld>
            <a:endParaRPr lang="sl-SI"/>
          </a:p>
        </p:txBody>
      </p:sp>
    </p:spTree>
    <p:extLst>
      <p:ext uri="{BB962C8B-B14F-4D97-AF65-F5344CB8AC3E}">
        <p14:creationId xmlns:p14="http://schemas.microsoft.com/office/powerpoint/2010/main" val="1986330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0"/>
            <a:ext cx="7931224" cy="980728"/>
          </a:xfrm>
        </p:spPr>
        <p:txBody>
          <a:bodyPr>
            <a:normAutofit fontScale="90000"/>
          </a:bodyPr>
          <a:lstStyle/>
          <a:p>
            <a:r>
              <a:rPr lang="sl-SI" altLang="sl-SI" b="1" dirty="0">
                <a:solidFill>
                  <a:schemeClr val="accent1"/>
                </a:solidFill>
                <a:latin typeface="Calibri" pitchFamily="34" charset="0"/>
              </a:rPr>
              <a:t>Uredba IAKS 2023 / 2024 </a:t>
            </a:r>
            <a:br>
              <a:rPr lang="sl-SI" altLang="sl-SI" b="1" dirty="0">
                <a:solidFill>
                  <a:schemeClr val="accent1"/>
                </a:solidFill>
                <a:latin typeface="Calibri" pitchFamily="34" charset="0"/>
              </a:rPr>
            </a:br>
            <a:r>
              <a:rPr lang="sl-SI" altLang="sl-SI" b="1" dirty="0">
                <a:solidFill>
                  <a:schemeClr val="accent1"/>
                </a:solidFill>
                <a:latin typeface="Calibri" pitchFamily="34" charset="0"/>
              </a:rPr>
              <a:t>–&gt; kaj je novega za 2024  </a:t>
            </a:r>
            <a:r>
              <a:rPr lang="sl-SI" altLang="sl-SI" b="1" dirty="0" smtClean="0">
                <a:solidFill>
                  <a:schemeClr val="accent1"/>
                </a:solidFill>
                <a:latin typeface="Calibri" pitchFamily="34" charset="0"/>
              </a:rPr>
              <a:t>(2)</a:t>
            </a:r>
            <a:endParaRPr lang="sl-SI" dirty="0">
              <a:solidFill>
                <a:schemeClr val="accent1"/>
              </a:solidFill>
            </a:endParaRPr>
          </a:p>
        </p:txBody>
      </p:sp>
      <p:sp>
        <p:nvSpPr>
          <p:cNvPr id="4" name="Ograda vsebine 3"/>
          <p:cNvSpPr>
            <a:spLocks noGrp="1"/>
          </p:cNvSpPr>
          <p:nvPr>
            <p:ph sz="half" idx="2"/>
          </p:nvPr>
        </p:nvSpPr>
        <p:spPr>
          <a:xfrm>
            <a:off x="0" y="1124744"/>
            <a:ext cx="9143999" cy="5733256"/>
          </a:xfrm>
          <a:ln>
            <a:solidFill>
              <a:schemeClr val="accent1">
                <a:shade val="50000"/>
              </a:schemeClr>
            </a:solidFill>
          </a:ln>
        </p:spPr>
        <p:txBody>
          <a:bodyPr>
            <a:noAutofit/>
          </a:bodyPr>
          <a:lstStyle/>
          <a:p>
            <a:pPr lvl="0" fontAlgn="base"/>
            <a:r>
              <a:rPr lang="sl-SI" dirty="0" err="1" smtClean="0">
                <a:effectLst>
                  <a:glow>
                    <a:srgbClr val="000000"/>
                  </a:glow>
                  <a:outerShdw sx="0" sy="0">
                    <a:srgbClr val="000000"/>
                  </a:outerShdw>
                  <a:reflection stA="0" endPos="0" fadeDir="0" sx="0" sy="0"/>
                </a:effectLst>
              </a:rPr>
              <a:t>t.i</a:t>
            </a:r>
            <a:r>
              <a:rPr lang="sl-SI" dirty="0" smtClean="0">
                <a:effectLst>
                  <a:glow>
                    <a:srgbClr val="000000"/>
                  </a:glow>
                  <a:outerShdw sx="0" sy="0">
                    <a:srgbClr val="000000"/>
                  </a:outerShdw>
                  <a:reflection stA="0" endPos="0" fadeDir="0" sx="0" sy="0"/>
                </a:effectLst>
              </a:rPr>
              <a:t>. </a:t>
            </a:r>
            <a:r>
              <a:rPr lang="sl-SI" b="1" dirty="0" err="1" smtClean="0">
                <a:effectLst>
                  <a:glow>
                    <a:srgbClr val="000000"/>
                  </a:glow>
                  <a:outerShdw sx="0" sy="0">
                    <a:srgbClr val="000000"/>
                  </a:outerShdw>
                  <a:reflection stA="0" endPos="0" fadeDir="0" sx="0" sy="0"/>
                </a:effectLst>
              </a:rPr>
              <a:t>predtiska</a:t>
            </a:r>
            <a:r>
              <a:rPr lang="sl-SI" b="1" dirty="0" smtClean="0">
                <a:effectLst>
                  <a:glow>
                    <a:srgbClr val="000000"/>
                  </a:glow>
                  <a:outerShdw sx="0" sy="0">
                    <a:srgbClr val="000000"/>
                  </a:outerShdw>
                  <a:reflection stA="0" endPos="0" fadeDir="0" sx="0" sy="0"/>
                </a:effectLst>
              </a:rPr>
              <a:t> na spletni strani Agencije ni več </a:t>
            </a:r>
          </a:p>
          <a:p>
            <a:pPr marL="0" lvl="0" indent="0" fontAlgn="base">
              <a:buNone/>
            </a:pPr>
            <a:r>
              <a:rPr lang="sl-SI" dirty="0" smtClean="0">
                <a:effectLst>
                  <a:glow>
                    <a:srgbClr val="000000"/>
                  </a:glow>
                  <a:outerShdw sx="0" sy="0">
                    <a:srgbClr val="000000"/>
                  </a:outerShdw>
                  <a:reflection stA="0" endPos="0" fadeDir="0" sx="0" sy="0"/>
                </a:effectLst>
              </a:rPr>
              <a:t>-&gt; podatki na javnem pregledovalniku grafičnih podatkov MKGP,</a:t>
            </a:r>
          </a:p>
          <a:p>
            <a:pPr marL="0" lvl="0" indent="0" fontAlgn="base">
              <a:buNone/>
            </a:pPr>
            <a:r>
              <a:rPr lang="sl-SI" dirty="0" smtClean="0">
                <a:effectLst>
                  <a:glow>
                    <a:srgbClr val="000000"/>
                  </a:glow>
                  <a:outerShdw sx="0" sy="0">
                    <a:srgbClr val="000000"/>
                  </a:outerShdw>
                  <a:reflection stA="0" endPos="0" fadeDir="0" sx="0" sy="0"/>
                </a:effectLst>
              </a:rPr>
              <a:t>-&gt; še lažje pregledni pa so prek RKG (svetovalci imajo dostop) in prek </a:t>
            </a:r>
          </a:p>
          <a:p>
            <a:pPr marL="0" lvl="0" indent="0" fontAlgn="base">
              <a:buNone/>
            </a:pPr>
            <a:r>
              <a:rPr lang="sl-SI" dirty="0" smtClean="0">
                <a:effectLst>
                  <a:glow>
                    <a:srgbClr val="000000"/>
                  </a:glow>
                  <a:outerShdw sx="0" sy="0">
                    <a:srgbClr val="000000"/>
                  </a:outerShdw>
                  <a:reflection stA="0" endPos="0" fadeDir="0" sx="0" sy="0"/>
                </a:effectLst>
              </a:rPr>
              <a:t>-&gt; </a:t>
            </a:r>
            <a:r>
              <a:rPr lang="sl-SI" dirty="0" err="1" smtClean="0">
                <a:effectLst>
                  <a:glow>
                    <a:srgbClr val="000000"/>
                  </a:glow>
                  <a:outerShdw sx="0" sy="0">
                    <a:srgbClr val="000000"/>
                  </a:outerShdw>
                  <a:reflection stA="0" endPos="0" fadeDir="0" sx="0" sy="0"/>
                </a:effectLst>
              </a:rPr>
              <a:t>eRKG</a:t>
            </a:r>
            <a:r>
              <a:rPr lang="sl-SI" dirty="0" smtClean="0">
                <a:effectLst>
                  <a:glow>
                    <a:srgbClr val="000000"/>
                  </a:glow>
                  <a:outerShdw sx="0" sy="0">
                    <a:srgbClr val="000000"/>
                  </a:outerShdw>
                  <a:reflection stA="0" endPos="0" fadeDir="0" sx="0" sy="0"/>
                </a:effectLst>
              </a:rPr>
              <a:t> (namenjen nosilcem </a:t>
            </a:r>
            <a:r>
              <a:rPr lang="sl-SI" dirty="0">
                <a:effectLst>
                  <a:glow>
                    <a:srgbClr val="000000"/>
                  </a:glow>
                  <a:outerShdw sx="0" sy="0">
                    <a:srgbClr val="000000"/>
                  </a:outerShdw>
                  <a:reflection stA="0" endPos="0" fadeDir="0" sx="0" sy="0"/>
                </a:effectLst>
              </a:rPr>
              <a:t>in </a:t>
            </a:r>
            <a:r>
              <a:rPr lang="sl-SI" dirty="0" smtClean="0">
                <a:effectLst>
                  <a:glow>
                    <a:srgbClr val="000000"/>
                  </a:glow>
                  <a:outerShdw sx="0" sy="0">
                    <a:srgbClr val="000000"/>
                  </a:outerShdw>
                  <a:reflection stA="0" endPos="0" fadeDir="0" sx="0" sy="0"/>
                </a:effectLst>
              </a:rPr>
              <a:t>članom KMG).</a:t>
            </a:r>
            <a:r>
              <a:rPr lang="x-none" dirty="0" smtClean="0">
                <a:effectLst>
                  <a:glow>
                    <a:srgbClr val="000000"/>
                  </a:glow>
                  <a:outerShdw sx="0" sy="0">
                    <a:srgbClr val="000000"/>
                  </a:outerShdw>
                  <a:reflection stA="0" endPos="0" fadeDir="0" sx="0" sy="0"/>
                </a:effectLst>
              </a:rPr>
              <a:t> </a:t>
            </a:r>
            <a:endParaRPr lang="sl-SI" dirty="0" smtClean="0">
              <a:effectLst>
                <a:glow>
                  <a:srgbClr val="000000"/>
                </a:glow>
                <a:outerShdw sx="0" sy="0">
                  <a:srgbClr val="000000"/>
                </a:outerShdw>
                <a:reflection stA="0" endPos="0" fadeDir="0" sx="0" sy="0"/>
              </a:effectLst>
            </a:endParaRPr>
          </a:p>
          <a:p>
            <a:pPr marL="0" lvl="0" indent="0" fontAlgn="base">
              <a:buNone/>
            </a:pPr>
            <a:r>
              <a:rPr lang="sl-SI" dirty="0" smtClean="0">
                <a:effectLst>
                  <a:glow>
                    <a:srgbClr val="000000"/>
                  </a:glow>
                  <a:outerShdw sx="0" sy="0">
                    <a:srgbClr val="000000"/>
                  </a:outerShdw>
                  <a:reflection stA="0" endPos="0" fadeDir="0" sx="0" sy="0"/>
                </a:effectLst>
              </a:rPr>
              <a:t>-&gt; morebitne napake na KMG vidne v vseh treh variantah.</a:t>
            </a:r>
            <a:endParaRPr lang="sl-SI" dirty="0">
              <a:effectLst>
                <a:glow>
                  <a:srgbClr val="000000"/>
                </a:glow>
                <a:outerShdw sx="0" sy="0">
                  <a:srgbClr val="000000"/>
                </a:outerShdw>
                <a:reflection stA="0" endPos="0" fadeDir="0" sx="0" sy="0"/>
              </a:effectLst>
            </a:endParaRPr>
          </a:p>
          <a:p>
            <a:pPr lvl="0" fontAlgn="base"/>
            <a:r>
              <a:rPr lang="sl-SI" dirty="0">
                <a:effectLst>
                  <a:glow>
                    <a:srgbClr val="000000"/>
                  </a:glow>
                  <a:outerShdw sx="0" sy="0">
                    <a:srgbClr val="000000"/>
                  </a:outerShdw>
                  <a:reflection stA="0" endPos="0" fadeDir="0" sx="0" sy="0"/>
                </a:effectLst>
              </a:rPr>
              <a:t>d</a:t>
            </a:r>
            <a:r>
              <a:rPr lang="sl-SI" dirty="0" smtClean="0">
                <a:effectLst>
                  <a:glow>
                    <a:srgbClr val="000000"/>
                  </a:glow>
                  <a:outerShdw sx="0" sy="0">
                    <a:srgbClr val="000000"/>
                  </a:outerShdw>
                  <a:reflection stA="0" endPos="0" fadeDir="0" sx="0" sy="0"/>
                </a:effectLst>
              </a:rPr>
              <a:t>odan </a:t>
            </a:r>
            <a:r>
              <a:rPr lang="sl-SI" b="1" dirty="0" smtClean="0">
                <a:effectLst>
                  <a:glow>
                    <a:srgbClr val="000000"/>
                  </a:glow>
                  <a:outerShdw sx="0" sy="0">
                    <a:srgbClr val="000000"/>
                  </a:outerShdw>
                  <a:reflection stA="0" endPos="0" fadeDir="0" sx="0" sy="0"/>
                </a:effectLst>
              </a:rPr>
              <a:t>obrazec</a:t>
            </a:r>
            <a:r>
              <a:rPr lang="sl-SI" dirty="0" smtClean="0">
                <a:effectLst>
                  <a:glow>
                    <a:srgbClr val="000000"/>
                  </a:glow>
                  <a:outerShdw sx="0" sy="0">
                    <a:srgbClr val="000000"/>
                  </a:outerShdw>
                  <a:reflection stA="0" endPos="0" fadeDir="0" sx="0" sy="0"/>
                </a:effectLst>
              </a:rPr>
              <a:t> za oddajo zahtevka za pod</a:t>
            </a:r>
            <a:r>
              <a:rPr lang="x-none" dirty="0" smtClean="0">
                <a:effectLst>
                  <a:glow>
                    <a:srgbClr val="000000"/>
                  </a:glow>
                  <a:outerShdw sx="0" sy="0">
                    <a:srgbClr val="000000"/>
                  </a:outerShdw>
                  <a:reflection stA="0" endPos="0" fadeDir="0" sx="0" sy="0"/>
                </a:effectLst>
              </a:rPr>
              <a:t>intervencijo </a:t>
            </a:r>
            <a:r>
              <a:rPr lang="sl-SI" b="1" dirty="0" smtClean="0">
                <a:effectLst>
                  <a:glow>
                    <a:srgbClr val="000000"/>
                  </a:glow>
                  <a:outerShdw sx="0" sy="0">
                    <a:srgbClr val="000000"/>
                  </a:outerShdw>
                  <a:reflection stA="0" endPos="0" fadeDir="0" sx="0" sy="0"/>
                </a:effectLst>
              </a:rPr>
              <a:t>dobrobit živali – perutnina</a:t>
            </a:r>
            <a:r>
              <a:rPr lang="sl-SI" dirty="0" smtClean="0">
                <a:effectLst>
                  <a:glow>
                    <a:srgbClr val="000000"/>
                  </a:glow>
                  <a:outerShdw sx="0" sy="0">
                    <a:srgbClr val="000000"/>
                  </a:outerShdw>
                  <a:reflection stA="0" endPos="0" fadeDir="0" sx="0" sy="0"/>
                </a:effectLst>
              </a:rPr>
              <a:t>,</a:t>
            </a:r>
          </a:p>
          <a:p>
            <a:pPr marL="0" lvl="0" indent="0" fontAlgn="base">
              <a:buNone/>
            </a:pPr>
            <a:endParaRPr lang="sl-SI" sz="100" dirty="0" smtClean="0">
              <a:effectLst>
                <a:glow>
                  <a:srgbClr val="000000"/>
                </a:glow>
                <a:outerShdw sx="0" sy="0">
                  <a:srgbClr val="000000"/>
                </a:outerShdw>
                <a:reflection stA="0" endPos="0" fadeDir="0" sx="0" sy="0"/>
              </a:effectLst>
            </a:endParaRPr>
          </a:p>
          <a:p>
            <a:pPr lvl="0" fontAlgn="base"/>
            <a:r>
              <a:rPr lang="sl-SI" dirty="0">
                <a:effectLst>
                  <a:glow>
                    <a:srgbClr val="000000"/>
                  </a:glow>
                  <a:outerShdw sx="0" sy="0">
                    <a:srgbClr val="000000"/>
                  </a:outerShdw>
                  <a:reflection stA="0" endPos="0" fadeDir="0" sx="0" sy="0"/>
                </a:effectLst>
              </a:rPr>
              <a:t>d</a:t>
            </a:r>
            <a:r>
              <a:rPr lang="sl-SI" dirty="0" smtClean="0">
                <a:effectLst>
                  <a:glow>
                    <a:srgbClr val="000000"/>
                  </a:glow>
                  <a:outerShdw sx="0" sy="0">
                    <a:srgbClr val="000000"/>
                  </a:outerShdw>
                  <a:reflection stA="0" endPos="0" fadeDir="0" sx="0" sy="0"/>
                </a:effectLst>
              </a:rPr>
              <a:t>odan </a:t>
            </a:r>
            <a:r>
              <a:rPr lang="sl-SI" b="1" dirty="0" smtClean="0">
                <a:effectLst>
                  <a:glow>
                    <a:srgbClr val="000000"/>
                  </a:glow>
                  <a:outerShdw sx="0" sy="0">
                    <a:srgbClr val="000000"/>
                  </a:outerShdw>
                  <a:reflection stA="0" endPos="0" fadeDir="0" sx="0" sy="0"/>
                </a:effectLst>
              </a:rPr>
              <a:t>obrazec</a:t>
            </a:r>
            <a:r>
              <a:rPr lang="sl-SI" dirty="0" smtClean="0">
                <a:effectLst>
                  <a:glow>
                    <a:srgbClr val="000000"/>
                  </a:glow>
                  <a:outerShdw sx="0" sy="0">
                    <a:srgbClr val="000000"/>
                  </a:outerShdw>
                  <a:reflection stA="0" endPos="0" fadeDir="0" sx="0" sy="0"/>
                </a:effectLst>
              </a:rPr>
              <a:t> za oddajo zahtevka za shemo dodatki za zmanjšanje emisij amonijaka in TGP – </a:t>
            </a:r>
            <a:r>
              <a:rPr lang="sl-SI" b="1" dirty="0" smtClean="0">
                <a:effectLst>
                  <a:glow>
                    <a:srgbClr val="000000"/>
                  </a:glow>
                  <a:outerShdw sx="0" sy="0">
                    <a:srgbClr val="000000"/>
                  </a:outerShdw>
                  <a:reflection stA="0" endPos="0" fadeDir="0" sx="0" sy="0"/>
                </a:effectLst>
              </a:rPr>
              <a:t>kmetijska praksa uporaba krmnih dodatkov za zmanjšanje izpustov metana, KRMDOD </a:t>
            </a:r>
            <a:r>
              <a:rPr lang="sl-SI" dirty="0" smtClean="0">
                <a:effectLst>
                  <a:glow>
                    <a:srgbClr val="000000"/>
                  </a:glow>
                  <a:outerShdw sx="0" sy="0">
                    <a:srgbClr val="000000"/>
                  </a:outerShdw>
                  <a:reflection stA="0" endPos="0" fadeDir="0" sx="0" sy="0"/>
                </a:effectLst>
              </a:rPr>
              <a:t>(INHIBIT se vlaga prek </a:t>
            </a:r>
            <a:r>
              <a:rPr lang="sl-SI" dirty="0" err="1" smtClean="0">
                <a:effectLst>
                  <a:glow>
                    <a:srgbClr val="000000"/>
                  </a:glow>
                  <a:outerShdw sx="0" sy="0">
                    <a:srgbClr val="000000"/>
                  </a:outerShdw>
                  <a:reflection stA="0" endPos="0" fadeDir="0" sx="0" sy="0"/>
                </a:effectLst>
              </a:rPr>
              <a:t>geoprostorskega</a:t>
            </a:r>
            <a:r>
              <a:rPr lang="sl-SI" dirty="0" smtClean="0">
                <a:effectLst>
                  <a:glow>
                    <a:srgbClr val="000000"/>
                  </a:glow>
                  <a:outerShdw sx="0" sy="0">
                    <a:srgbClr val="000000"/>
                  </a:outerShdw>
                  <a:reflection stA="0" endPos="0" fadeDir="0" sx="0" sy="0"/>
                </a:effectLst>
              </a:rPr>
              <a:t> obrazca),</a:t>
            </a:r>
          </a:p>
          <a:p>
            <a:pPr lvl="0" fontAlgn="base"/>
            <a:r>
              <a:rPr lang="sl-SI" dirty="0">
                <a:effectLst>
                  <a:glow>
                    <a:srgbClr val="000000"/>
                  </a:glow>
                  <a:outerShdw sx="0" sy="0">
                    <a:srgbClr val="000000"/>
                  </a:outerShdw>
                  <a:reflection stA="0" endPos="0" fadeDir="0" sx="0" sy="0"/>
                </a:effectLst>
              </a:rPr>
              <a:t>d</a:t>
            </a:r>
            <a:r>
              <a:rPr lang="sl-SI" dirty="0" smtClean="0">
                <a:effectLst>
                  <a:glow>
                    <a:srgbClr val="000000"/>
                  </a:glow>
                  <a:outerShdw sx="0" sy="0">
                    <a:srgbClr val="000000"/>
                  </a:outerShdw>
                  <a:reflection stA="0" endPos="0" fadeDir="0" sx="0" sy="0"/>
                </a:effectLst>
              </a:rPr>
              <a:t>odan </a:t>
            </a:r>
            <a:r>
              <a:rPr lang="sl-SI" b="1" dirty="0" smtClean="0">
                <a:effectLst>
                  <a:glow>
                    <a:srgbClr val="000000"/>
                  </a:glow>
                  <a:outerShdw sx="0" sy="0">
                    <a:srgbClr val="000000"/>
                  </a:outerShdw>
                  <a:reflection stA="0" endPos="0" fadeDir="0" sx="0" sy="0"/>
                </a:effectLst>
              </a:rPr>
              <a:t>obrazec</a:t>
            </a:r>
            <a:r>
              <a:rPr lang="sl-SI" dirty="0" smtClean="0">
                <a:effectLst>
                  <a:glow>
                    <a:srgbClr val="000000"/>
                  </a:glow>
                  <a:outerShdw sx="0" sy="0">
                    <a:srgbClr val="000000"/>
                  </a:outerShdw>
                  <a:reflection stA="0" endPos="0" fadeDir="0" sx="0" sy="0"/>
                </a:effectLst>
              </a:rPr>
              <a:t> </a:t>
            </a:r>
            <a:r>
              <a:rPr lang="sl-SI" b="1" dirty="0" smtClean="0">
                <a:effectLst>
                  <a:glow>
                    <a:srgbClr val="000000"/>
                  </a:glow>
                  <a:outerShdw sx="0" sy="0">
                    <a:srgbClr val="000000"/>
                  </a:outerShdw>
                  <a:reflection stA="0" endPos="0" fadeDir="0" sx="0" sy="0"/>
                </a:effectLst>
              </a:rPr>
              <a:t>za vlagatelje zbirnih vlog , ki so gospodarske družbe </a:t>
            </a:r>
            <a:r>
              <a:rPr lang="sl-SI" dirty="0" smtClean="0">
                <a:effectLst>
                  <a:glow>
                    <a:srgbClr val="000000"/>
                  </a:glow>
                  <a:outerShdw sx="0" sy="0">
                    <a:srgbClr val="000000"/>
                  </a:outerShdw>
                  <a:reflection stA="0" endPos="0" fadeDir="0" sx="0" sy="0"/>
                </a:effectLst>
              </a:rPr>
              <a:t>– podatki o družbah v skupini (obrazec izpolnijo samo vlagatelji, ki so gospodarske družbe)</a:t>
            </a:r>
          </a:p>
        </p:txBody>
      </p:sp>
      <p:sp>
        <p:nvSpPr>
          <p:cNvPr id="8" name="Ograda številke diapozitiva 7"/>
          <p:cNvSpPr>
            <a:spLocks noGrp="1"/>
          </p:cNvSpPr>
          <p:nvPr>
            <p:ph type="sldNum" sz="quarter" idx="12"/>
          </p:nvPr>
        </p:nvSpPr>
        <p:spPr/>
        <p:txBody>
          <a:bodyPr/>
          <a:lstStyle/>
          <a:p>
            <a:fld id="{08D74F49-02F9-4911-9584-AA094981C113}" type="slidenum">
              <a:rPr lang="sl-SI" smtClean="0"/>
              <a:t>9</a:t>
            </a:fld>
            <a:endParaRPr lang="sl-SI"/>
          </a:p>
        </p:txBody>
      </p:sp>
    </p:spTree>
    <p:extLst>
      <p:ext uri="{BB962C8B-B14F-4D97-AF65-F5344CB8AC3E}">
        <p14:creationId xmlns:p14="http://schemas.microsoft.com/office/powerpoint/2010/main" val="380086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34548</TotalTime>
  <Words>3379</Words>
  <Application>Microsoft Office PowerPoint</Application>
  <PresentationFormat>Diaprojekcija na zaslonu (4:3)</PresentationFormat>
  <Paragraphs>275</Paragraphs>
  <Slides>29</Slides>
  <Notes>4</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29</vt:i4>
      </vt:variant>
    </vt:vector>
  </HeadingPairs>
  <TitlesOfParts>
    <vt:vector size="34" baseType="lpstr">
      <vt:lpstr>Arial</vt:lpstr>
      <vt:lpstr>Calibri</vt:lpstr>
      <vt:lpstr>Republika</vt:lpstr>
      <vt:lpstr>Wingdings</vt:lpstr>
      <vt:lpstr>Officeova tema</vt:lpstr>
      <vt:lpstr>Uredba o izvedbi intervencij  kmetijske politike za leto 2024   (Uredba IAKS 2024) </vt:lpstr>
      <vt:lpstr> Namen IAKS-a je zaščita finančnih interesov                     (sklada Unije EKJS, EKSRP in nacionalni izdatki)</vt:lpstr>
      <vt:lpstr>Elementi IAKS-a</vt:lpstr>
      <vt:lpstr>Sistem za spremljanje površin</vt:lpstr>
      <vt:lpstr>Sprememba Uredbe IAKS 2023  Uradni list RS, št. 110/2023 z dne 27. 10 .2023</vt:lpstr>
      <vt:lpstr>Obveznosti upravičenca</vt:lpstr>
      <vt:lpstr>Kdo je zavezan za oddajo zbirne vloge</vt:lpstr>
      <vt:lpstr>Uredba IAKS 2023 / 2024  –&gt; kaj je novega za 2024  (1)</vt:lpstr>
      <vt:lpstr>Uredba IAKS 2023 / 2024  –&gt; kaj je novega za 2024  (2)</vt:lpstr>
      <vt:lpstr>PowerPointova predstavitev</vt:lpstr>
      <vt:lpstr>PowerPointova predstavitev</vt:lpstr>
      <vt:lpstr>PowerPointova predstavitev</vt:lpstr>
      <vt:lpstr>PowerPointova predstavitev</vt:lpstr>
      <vt:lpstr>Uredba IAKS 2023 / 2024  –&gt; kaj je novega za 2024  (3)</vt:lpstr>
      <vt:lpstr>Uredba IAKS 2023 / 2024  –&gt; kaj je novega za 2024  (4)</vt:lpstr>
      <vt:lpstr>Uredba IAKS 2023 / 2024  –&gt; kaj je novega za 2024  (5)</vt:lpstr>
      <vt:lpstr>Uredba IAKS 2023 / 2024  –&gt; kaj je novega za 2024  (6)</vt:lpstr>
      <vt:lpstr>Uredba IAKS 2024  –&gt; spremembe in umiki zahtevkov (1)</vt:lpstr>
      <vt:lpstr>Uredba IAKS 2024  –&gt; spremembe in umiki zahtevkov (2)</vt:lpstr>
      <vt:lpstr>Uredba IAKS 2024 –&gt; kontrola na terenu</vt:lpstr>
      <vt:lpstr>Uredba IAKS 2024 –&gt; upravne sankcije (1)</vt:lpstr>
      <vt:lpstr>Uredba IAKS 2024 –&gt; upravne sankcije (2)</vt:lpstr>
      <vt:lpstr>Uredba IAKS 2024 –&gt; upravne sankcije (3)</vt:lpstr>
      <vt:lpstr>Uredba IAKS 2024 –&gt; upravne sankcije (4)</vt:lpstr>
      <vt:lpstr>Uredba IAKS 2024 –&gt; prenos KMG</vt:lpstr>
      <vt:lpstr>PowerPointova predstavitev</vt:lpstr>
      <vt:lpstr>Uredba IAKS 2024 –&gt; prenos zemljišč</vt:lpstr>
      <vt:lpstr>Uredba IAKS 2024 –&gt; vračilo sredstev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Milka</dc:creator>
  <cp:lastModifiedBy>Aleš Praček</cp:lastModifiedBy>
  <cp:revision>559</cp:revision>
  <cp:lastPrinted>2024-02-01T14:26:17Z</cp:lastPrinted>
  <dcterms:created xsi:type="dcterms:W3CDTF">2016-01-31T20:39:37Z</dcterms:created>
  <dcterms:modified xsi:type="dcterms:W3CDTF">2024-02-04T14:19:58Z</dcterms:modified>
</cp:coreProperties>
</file>