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7" r:id="rId2"/>
    <p:sldId id="257" r:id="rId3"/>
    <p:sldId id="268" r:id="rId4"/>
    <p:sldId id="264" r:id="rId5"/>
    <p:sldId id="269" r:id="rId6"/>
    <p:sldId id="260" r:id="rId7"/>
    <p:sldId id="265" r:id="rId8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ilvester Kranjec" initials="SK" lastIdx="1" clrIdx="0">
    <p:extLst>
      <p:ext uri="{19B8F6BF-5375-455C-9EA6-DF929625EA0E}">
        <p15:presenceInfo xmlns:p15="http://schemas.microsoft.com/office/powerpoint/2012/main" userId="Silvester Kranjec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1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50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930F68-A1A6-4867-A263-300F554F71B8}" type="datetimeFigureOut">
              <a:rPr lang="sl-SI" smtClean="0"/>
              <a:t>29. 01. 2024</a:t>
            </a:fld>
            <a:endParaRPr lang="sl-SI"/>
          </a:p>
        </p:txBody>
      </p:sp>
      <p:sp>
        <p:nvSpPr>
          <p:cNvPr id="4" name="Označba mest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značba mesta opomb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B48144-6306-4F10-9401-2B6110C8A82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311285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23D132-DB3B-4C4C-AB58-25040CABC103}" type="slidenum">
              <a:rPr lang="sl-SI" smtClean="0"/>
              <a:t>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546609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Kliknite, da uredite slog podnaslova matrice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8B714-7C06-462C-BB27-76E51FFC1CE9}" type="datetimeFigureOut">
              <a:rPr lang="sl-SI" smtClean="0"/>
              <a:t>29. 01. 2024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7516A-18E3-4194-80A8-104AAEFCFCC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377848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8B714-7C06-462C-BB27-76E51FFC1CE9}" type="datetimeFigureOut">
              <a:rPr lang="sl-SI" smtClean="0"/>
              <a:t>29. 01. 2024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7516A-18E3-4194-80A8-104AAEFCFCC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223214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8B714-7C06-462C-BB27-76E51FFC1CE9}" type="datetimeFigureOut">
              <a:rPr lang="sl-SI" smtClean="0"/>
              <a:t>29. 01. 2024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7516A-18E3-4194-80A8-104AAEFCFCC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706663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8B714-7C06-462C-BB27-76E51FFC1CE9}" type="datetimeFigureOut">
              <a:rPr lang="sl-SI" smtClean="0"/>
              <a:t>29. 01. 2024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7516A-18E3-4194-80A8-104AAEFCFCC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715102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8B714-7C06-462C-BB27-76E51FFC1CE9}" type="datetimeFigureOut">
              <a:rPr lang="sl-SI" smtClean="0"/>
              <a:t>29. 01. 2024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7516A-18E3-4194-80A8-104AAEFCFCC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846323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8B714-7C06-462C-BB27-76E51FFC1CE9}" type="datetimeFigureOut">
              <a:rPr lang="sl-SI" smtClean="0"/>
              <a:t>29. 01. 2024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7516A-18E3-4194-80A8-104AAEFCFCC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240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8B714-7C06-462C-BB27-76E51FFC1CE9}" type="datetimeFigureOut">
              <a:rPr lang="sl-SI" smtClean="0"/>
              <a:t>29. 01. 2024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7516A-18E3-4194-80A8-104AAEFCFCC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463504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8B714-7C06-462C-BB27-76E51FFC1CE9}" type="datetimeFigureOut">
              <a:rPr lang="sl-SI" smtClean="0"/>
              <a:t>29. 01. 2024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7516A-18E3-4194-80A8-104AAEFCFCC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200368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8B714-7C06-462C-BB27-76E51FFC1CE9}" type="datetimeFigureOut">
              <a:rPr lang="sl-SI" smtClean="0"/>
              <a:t>29. 01. 2024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7516A-18E3-4194-80A8-104AAEFCFCC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789636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8B714-7C06-462C-BB27-76E51FFC1CE9}" type="datetimeFigureOut">
              <a:rPr lang="sl-SI" smtClean="0"/>
              <a:t>29. 01. 2024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7516A-18E3-4194-80A8-104AAEFCFCC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45528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8B714-7C06-462C-BB27-76E51FFC1CE9}" type="datetimeFigureOut">
              <a:rPr lang="sl-SI" smtClean="0"/>
              <a:t>29. 01. 2024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7516A-18E3-4194-80A8-104AAEFCFCC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41307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E8B714-7C06-462C-BB27-76E51FFC1CE9}" type="datetimeFigureOut">
              <a:rPr lang="sl-SI" smtClean="0"/>
              <a:t>29. 01. 2024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07516A-18E3-4194-80A8-104AAEFCFCC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15237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kotnik 3"/>
          <p:cNvSpPr/>
          <p:nvPr/>
        </p:nvSpPr>
        <p:spPr>
          <a:xfrm>
            <a:off x="815243" y="1879646"/>
            <a:ext cx="1100079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4000" b="1" dirty="0" smtClean="0">
                <a:solidFill>
                  <a:srgbClr val="002060"/>
                </a:solidFill>
              </a:rPr>
              <a:t>Plačila za območja z naravnimi ali drugimi omejitvami (plačilo OMD) v letu 2024</a:t>
            </a:r>
            <a:endParaRPr lang="sl-SI" sz="4000" dirty="0"/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243" y="6006992"/>
            <a:ext cx="1015979" cy="603077"/>
          </a:xfrm>
          <a:prstGeom prst="rect">
            <a:avLst/>
          </a:prstGeom>
        </p:spPr>
      </p:pic>
      <p:sp>
        <p:nvSpPr>
          <p:cNvPr id="6" name="Podnaslov 2"/>
          <p:cNvSpPr txBox="1">
            <a:spLocks/>
          </p:cNvSpPr>
          <p:nvPr/>
        </p:nvSpPr>
        <p:spPr>
          <a:xfrm>
            <a:off x="2976813" y="5671606"/>
            <a:ext cx="6316579" cy="938463"/>
          </a:xfrm>
          <a:prstGeom prst="rect">
            <a:avLst/>
          </a:prstGeom>
        </p:spPr>
        <p:txBody>
          <a:bodyPr vert="horz" lIns="91440" tIns="45720" rIns="91440" bIns="45720" rtlCol="0">
            <a:normAutofit fontScale="4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sl-SI" b="1" dirty="0" smtClean="0">
              <a:solidFill>
                <a:srgbClr val="002060"/>
              </a:solidFill>
            </a:endParaRPr>
          </a:p>
          <a:p>
            <a:endParaRPr lang="sl-SI" b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sl-SI" sz="4700" b="1" dirty="0" smtClean="0">
                <a:solidFill>
                  <a:srgbClr val="002060"/>
                </a:solidFill>
              </a:rPr>
              <a:t>Silvester Kranjec, 30. januar 2024, MKGP</a:t>
            </a:r>
            <a:endParaRPr lang="sl-SI" sz="4700" b="1" dirty="0">
              <a:solidFill>
                <a:srgbClr val="002060"/>
              </a:solidFill>
            </a:endParaRPr>
          </a:p>
        </p:txBody>
      </p:sp>
      <p:pic>
        <p:nvPicPr>
          <p:cNvPr id="7" name="Slika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6940" y="6224644"/>
            <a:ext cx="1955349" cy="348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092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kotnik 3"/>
          <p:cNvSpPr/>
          <p:nvPr/>
        </p:nvSpPr>
        <p:spPr>
          <a:xfrm>
            <a:off x="0" y="328605"/>
            <a:ext cx="896848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sz="2800" b="1" dirty="0" smtClean="0">
                <a:solidFill>
                  <a:schemeClr val="accent6">
                    <a:lumMod val="75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Plačilo za naravne ali druge </a:t>
            </a:r>
            <a:r>
              <a:rPr lang="sl-SI" sz="2800" b="1" dirty="0">
                <a:solidFill>
                  <a:schemeClr val="accent6">
                    <a:lumMod val="75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omejitve (</a:t>
            </a:r>
            <a:r>
              <a:rPr lang="sl-SI" sz="2800" b="1" dirty="0" smtClean="0">
                <a:solidFill>
                  <a:schemeClr val="accent6">
                    <a:lumMod val="75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IRP01) =</a:t>
            </a:r>
            <a:r>
              <a:rPr lang="sl-SI" sz="2800" b="1" dirty="0" smtClean="0">
                <a:solidFill>
                  <a:schemeClr val="accent6">
                    <a:lumMod val="75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Plačilo OMD</a:t>
            </a:r>
            <a:endParaRPr lang="sl-SI" sz="2800" dirty="0">
              <a:solidFill>
                <a:schemeClr val="accent6">
                  <a:lumMod val="75000"/>
                </a:schemeClr>
              </a:solidFill>
              <a:cs typeface="Arial" panose="020B0604020202020204" pitchFamily="34" charset="0"/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6808925"/>
              </p:ext>
            </p:extLst>
          </p:nvPr>
        </p:nvGraphicFramePr>
        <p:xfrm>
          <a:off x="82700" y="851825"/>
          <a:ext cx="9919716" cy="41714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93676">
                  <a:extLst>
                    <a:ext uri="{9D8B030D-6E8A-4147-A177-3AD203B41FA5}">
                      <a16:colId xmlns:a16="http://schemas.microsoft.com/office/drawing/2014/main" val="987304828"/>
                    </a:ext>
                  </a:extLst>
                </a:gridCol>
                <a:gridCol w="7426040">
                  <a:extLst>
                    <a:ext uri="{9D8B030D-6E8A-4147-A177-3AD203B41FA5}">
                      <a16:colId xmlns:a16="http://schemas.microsoft.com/office/drawing/2014/main" val="3199538239"/>
                    </a:ext>
                  </a:extLst>
                </a:gridCol>
              </a:tblGrid>
              <a:tr h="129421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700">
                          <a:effectLst/>
                        </a:rPr>
                        <a:t>Upravičenci</a:t>
                      </a:r>
                      <a:endParaRPr lang="sl-SI" sz="9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5675" marR="77252" marT="76726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500" b="0" dirty="0">
                          <a:solidFill>
                            <a:schemeClr val="tx1"/>
                          </a:solidFill>
                          <a:effectLst/>
                        </a:rPr>
                        <a:t>nosilec </a:t>
                      </a:r>
                      <a:r>
                        <a:rPr lang="sl-SI" sz="1500" b="0" dirty="0" smtClean="0">
                          <a:solidFill>
                            <a:schemeClr val="tx1"/>
                          </a:solidFill>
                          <a:effectLst/>
                        </a:rPr>
                        <a:t>KMG,</a:t>
                      </a:r>
                      <a:r>
                        <a:rPr lang="sl-SI" sz="1500" b="0" baseline="0" dirty="0" smtClean="0">
                          <a:solidFill>
                            <a:schemeClr val="tx1"/>
                          </a:solidFill>
                          <a:effectLst/>
                        </a:rPr>
                        <a:t> ki:</a:t>
                      </a:r>
                      <a:r>
                        <a:rPr lang="sl-SI" sz="1500" b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500" b="0" dirty="0" smtClean="0">
                          <a:solidFill>
                            <a:schemeClr val="tx1"/>
                          </a:solidFill>
                          <a:effectLst/>
                        </a:rPr>
                        <a:t>ima </a:t>
                      </a:r>
                      <a:r>
                        <a:rPr lang="sl-SI" sz="1500" b="0" dirty="0">
                          <a:solidFill>
                            <a:schemeClr val="tx1"/>
                          </a:solidFill>
                          <a:effectLst/>
                        </a:rPr>
                        <a:t>najmanj 1 ha upravičenih kmetijskih </a:t>
                      </a:r>
                      <a:r>
                        <a:rPr lang="sl-SI" sz="1500" b="0" dirty="0" smtClean="0">
                          <a:solidFill>
                            <a:schemeClr val="tx1"/>
                          </a:solidFill>
                          <a:effectLst/>
                        </a:rPr>
                        <a:t>površin, 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500" b="0" dirty="0" smtClean="0">
                          <a:solidFill>
                            <a:schemeClr val="tx1"/>
                          </a:solidFill>
                          <a:effectLst/>
                        </a:rPr>
                        <a:t>najmanjša velikost zahtevka je 1 ar,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500" b="0" dirty="0" smtClean="0">
                          <a:solidFill>
                            <a:schemeClr val="tx1"/>
                          </a:solidFill>
                          <a:effectLst/>
                        </a:rPr>
                        <a:t>izpolnjuje </a:t>
                      </a:r>
                      <a:r>
                        <a:rPr lang="sl-SI" sz="1500" b="0" dirty="0">
                          <a:solidFill>
                            <a:schemeClr val="tx1"/>
                          </a:solidFill>
                          <a:effectLst/>
                        </a:rPr>
                        <a:t>zahteve pogojenosti in </a:t>
                      </a:r>
                      <a:endParaRPr lang="sl-SI" sz="1500" b="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500" b="0" dirty="0" smtClean="0">
                          <a:solidFill>
                            <a:schemeClr val="tx1"/>
                          </a:solidFill>
                          <a:effectLst/>
                        </a:rPr>
                        <a:t>je </a:t>
                      </a:r>
                      <a:r>
                        <a:rPr lang="sl-SI" sz="1500" b="0" dirty="0">
                          <a:solidFill>
                            <a:schemeClr val="tx1"/>
                          </a:solidFill>
                          <a:effectLst/>
                        </a:rPr>
                        <a:t>aktivni kmet.</a:t>
                      </a:r>
                      <a:endParaRPr lang="sl-SI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5675" marR="77252" marT="76726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9321773"/>
                  </a:ext>
                </a:extLst>
              </a:tr>
              <a:tr h="1772816">
                <a:tc>
                  <a:txBody>
                    <a:bodyPr/>
                    <a:lstStyle/>
                    <a:p>
                      <a:pPr algn="l">
                        <a:lnSpc>
                          <a:spcPct val="98000"/>
                        </a:lnSpc>
                        <a:spcAft>
                          <a:spcPts val="0"/>
                        </a:spcAft>
                      </a:pPr>
                      <a:r>
                        <a:rPr lang="sl-SI" sz="1700" dirty="0">
                          <a:effectLst/>
                        </a:rPr>
                        <a:t>Opis </a:t>
                      </a:r>
                      <a:r>
                        <a:rPr lang="sl-SI" sz="1700" dirty="0" smtClean="0">
                          <a:effectLst/>
                        </a:rPr>
                        <a:t>intervencije</a:t>
                      </a:r>
                      <a:endParaRPr lang="sl-SI" sz="9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5675" marR="77252" marT="76726" marB="0"/>
                </a:tc>
                <a:tc>
                  <a:txBody>
                    <a:bodyPr/>
                    <a:lstStyle/>
                    <a:p>
                      <a:pPr marL="22860" marR="1905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500" dirty="0">
                          <a:effectLst/>
                        </a:rPr>
                        <a:t>Plačilo OMD je proizvodno nevezano plačilo, ki se dodeli kot plačilo na ha kmetijske površine. Plačilo OMD je namenjeno nadomestitvi </a:t>
                      </a:r>
                      <a:r>
                        <a:rPr lang="sl-SI" sz="1500" dirty="0" smtClean="0">
                          <a:effectLst/>
                        </a:rPr>
                        <a:t>dela </a:t>
                      </a:r>
                      <a:r>
                        <a:rPr lang="sl-SI" sz="1500" dirty="0">
                          <a:effectLst/>
                        </a:rPr>
                        <a:t>dodatnih stroškov in izpada dohodka, ki so na zadevnem območju vezani na naravne ali druge omejitve, značilne za posamezno območje. Plačilo je odvisno od resnosti omejitev, ki zadevajo kmetijsko gospodarstvo v OMD v primerjavi z območjem izven OMD.</a:t>
                      </a:r>
                      <a:endParaRPr lang="sl-SI" sz="9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5675" marR="77252" marT="76726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7754802"/>
                  </a:ext>
                </a:extLst>
              </a:tr>
              <a:tr h="109892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700">
                          <a:effectLst/>
                        </a:rPr>
                        <a:t>Oblika in stopnja podpore</a:t>
                      </a:r>
                      <a:endParaRPr lang="sl-SI" sz="9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5675" marR="77252" marT="76726" marB="0"/>
                </a:tc>
                <a:tc>
                  <a:txBody>
                    <a:bodyPr/>
                    <a:lstStyle/>
                    <a:p>
                      <a:pPr marL="22860" marR="2032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500" dirty="0">
                          <a:effectLst/>
                        </a:rPr>
                        <a:t>Podpora za intervencijo Plačilo OMD je letna in se dodeli za upravičen hektar po formuli za izračun plačila OMD: število točk KMG v OMD x vrednost točke.</a:t>
                      </a:r>
                      <a:endParaRPr lang="sl-SI" sz="9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5675" marR="77252" marT="76726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4146201"/>
                  </a:ext>
                </a:extLst>
              </a:tr>
            </a:tbl>
          </a:graphicData>
        </a:graphic>
      </p:graphicFrame>
      <p:sp>
        <p:nvSpPr>
          <p:cNvPr id="9" name="Zaobljeni pravokotnik 8"/>
          <p:cNvSpPr/>
          <p:nvPr/>
        </p:nvSpPr>
        <p:spPr>
          <a:xfrm>
            <a:off x="82700" y="5412810"/>
            <a:ext cx="9919716" cy="948906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l-SI" dirty="0"/>
              <a:t>Razpoložljiva sredstva</a:t>
            </a:r>
            <a:r>
              <a:rPr lang="sl-SI" dirty="0" smtClean="0"/>
              <a:t>: 240.000.000 € oziroma 48. 000.000 € letno </a:t>
            </a:r>
            <a:r>
              <a:rPr lang="sl-SI" dirty="0" smtClean="0">
                <a:sym typeface="Wingdings" panose="05000000000000000000" pitchFamily="2" charset="2"/>
              </a:rPr>
              <a:t></a:t>
            </a:r>
            <a:r>
              <a:rPr lang="sl-SI" dirty="0" smtClean="0"/>
              <a:t> 1. SPREMEMBA SN leta 2023!!</a:t>
            </a:r>
          </a:p>
          <a:p>
            <a:r>
              <a:rPr lang="sl-SI" dirty="0" smtClean="0"/>
              <a:t> </a:t>
            </a:r>
            <a:r>
              <a:rPr lang="sl-SI" dirty="0" smtClean="0">
                <a:solidFill>
                  <a:schemeClr val="accent6">
                    <a:lumMod val="50000"/>
                  </a:schemeClr>
                </a:solidFill>
                <a:sym typeface="Wingdings" panose="05000000000000000000" pitchFamily="2" charset="2"/>
              </a:rPr>
              <a:t></a:t>
            </a:r>
            <a:r>
              <a:rPr lang="sl-SI" dirty="0" smtClean="0">
                <a:solidFill>
                  <a:schemeClr val="accent6">
                    <a:lumMod val="50000"/>
                  </a:schemeClr>
                </a:solidFill>
              </a:rPr>
              <a:t>  Razpoložljiva </a:t>
            </a:r>
            <a:r>
              <a:rPr lang="sl-SI" dirty="0">
                <a:solidFill>
                  <a:schemeClr val="accent6">
                    <a:lumMod val="50000"/>
                  </a:schemeClr>
                </a:solidFill>
              </a:rPr>
              <a:t>sredstva: </a:t>
            </a:r>
            <a:r>
              <a:rPr lang="sl-SI" dirty="0" smtClean="0">
                <a:solidFill>
                  <a:schemeClr val="accent6">
                    <a:lumMod val="50000"/>
                  </a:schemeClr>
                </a:solidFill>
              </a:rPr>
              <a:t>234.405.804 € oziroma 58.601.451 € letno (4 leta; v l. 2024-2027)</a:t>
            </a:r>
          </a:p>
        </p:txBody>
      </p:sp>
    </p:spTree>
    <p:extLst>
      <p:ext uri="{BB962C8B-B14F-4D97-AF65-F5344CB8AC3E}">
        <p14:creationId xmlns:p14="http://schemas.microsoft.com/office/powerpoint/2010/main" val="3337967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značba mesta vsebin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03745189"/>
              </p:ext>
            </p:extLst>
          </p:nvPr>
        </p:nvGraphicFramePr>
        <p:xfrm>
          <a:off x="914401" y="3676260"/>
          <a:ext cx="6741178" cy="318174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69225">
                  <a:extLst>
                    <a:ext uri="{9D8B030D-6E8A-4147-A177-3AD203B41FA5}">
                      <a16:colId xmlns:a16="http://schemas.microsoft.com/office/drawing/2014/main" val="872378545"/>
                    </a:ext>
                  </a:extLst>
                </a:gridCol>
                <a:gridCol w="867076">
                  <a:extLst>
                    <a:ext uri="{9D8B030D-6E8A-4147-A177-3AD203B41FA5}">
                      <a16:colId xmlns:a16="http://schemas.microsoft.com/office/drawing/2014/main" val="3240627696"/>
                    </a:ext>
                  </a:extLst>
                </a:gridCol>
                <a:gridCol w="793102">
                  <a:extLst>
                    <a:ext uri="{9D8B030D-6E8A-4147-A177-3AD203B41FA5}">
                      <a16:colId xmlns:a16="http://schemas.microsoft.com/office/drawing/2014/main" val="2133469361"/>
                    </a:ext>
                  </a:extLst>
                </a:gridCol>
                <a:gridCol w="802433">
                  <a:extLst>
                    <a:ext uri="{9D8B030D-6E8A-4147-A177-3AD203B41FA5}">
                      <a16:colId xmlns:a16="http://schemas.microsoft.com/office/drawing/2014/main" val="2637000727"/>
                    </a:ext>
                  </a:extLst>
                </a:gridCol>
                <a:gridCol w="802432">
                  <a:extLst>
                    <a:ext uri="{9D8B030D-6E8A-4147-A177-3AD203B41FA5}">
                      <a16:colId xmlns:a16="http://schemas.microsoft.com/office/drawing/2014/main" val="3903015238"/>
                    </a:ext>
                  </a:extLst>
                </a:gridCol>
                <a:gridCol w="806910">
                  <a:extLst>
                    <a:ext uri="{9D8B030D-6E8A-4147-A177-3AD203B41FA5}">
                      <a16:colId xmlns:a16="http://schemas.microsoft.com/office/drawing/2014/main" val="1984094649"/>
                    </a:ext>
                  </a:extLst>
                </a:gridCol>
              </a:tblGrid>
              <a:tr h="618406">
                <a:tc gridSpan="6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 dirty="0">
                          <a:effectLst/>
                        </a:rPr>
                        <a:t>KMG s travojedimi živalmi na trajnem travinju: Vrednost točke v €</a:t>
                      </a:r>
                      <a:r>
                        <a:rPr lang="sl-SI" sz="1600" baseline="30000" dirty="0">
                          <a:effectLst/>
                        </a:rPr>
                        <a:t>1</a:t>
                      </a:r>
                      <a:endParaRPr lang="sl-SI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5766418"/>
                  </a:ext>
                </a:extLst>
              </a:tr>
              <a:tr h="32041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 dirty="0">
                          <a:effectLst/>
                        </a:rPr>
                        <a:t>točk / leto</a:t>
                      </a:r>
                      <a:endParaRPr lang="sl-SI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 strike="sngStrike" dirty="0">
                          <a:effectLst/>
                        </a:rPr>
                        <a:t>2023</a:t>
                      </a:r>
                      <a:endParaRPr lang="sl-SI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 dirty="0">
                          <a:effectLst/>
                        </a:rPr>
                        <a:t>2024</a:t>
                      </a:r>
                      <a:endParaRPr lang="sl-SI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effectLst/>
                        </a:rPr>
                        <a:t>2025</a:t>
                      </a:r>
                      <a:endParaRPr lang="sl-SI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effectLst/>
                        </a:rPr>
                        <a:t>2026</a:t>
                      </a:r>
                      <a:endParaRPr lang="sl-SI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effectLst/>
                        </a:rPr>
                        <a:t>2027</a:t>
                      </a:r>
                      <a:endParaRPr lang="sl-SI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732429207"/>
                  </a:ext>
                </a:extLst>
              </a:tr>
              <a:tr h="32041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 dirty="0">
                          <a:effectLst/>
                        </a:rPr>
                        <a:t>7.r: 800 in več</a:t>
                      </a:r>
                      <a:endParaRPr lang="sl-SI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 strike="sngStrike" dirty="0">
                          <a:effectLst/>
                        </a:rPr>
                        <a:t>0,34</a:t>
                      </a:r>
                      <a:endParaRPr lang="sl-SI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0,43</a:t>
                      </a:r>
                      <a:endParaRPr lang="sl-S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0,46</a:t>
                      </a:r>
                      <a:endParaRPr lang="sl-S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0,47</a:t>
                      </a:r>
                      <a:endParaRPr lang="sl-SI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effectLst/>
                        </a:rPr>
                        <a:t>0,48</a:t>
                      </a:r>
                      <a:endParaRPr lang="sl-SI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958587768"/>
                  </a:ext>
                </a:extLst>
              </a:tr>
              <a:tr h="32041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 dirty="0">
                          <a:effectLst/>
                        </a:rPr>
                        <a:t>6.r: 600 – 799</a:t>
                      </a:r>
                      <a:endParaRPr lang="sl-SI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 strike="sngStrike" dirty="0">
                          <a:effectLst/>
                        </a:rPr>
                        <a:t>0,37</a:t>
                      </a:r>
                      <a:endParaRPr lang="sl-SI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0,46</a:t>
                      </a:r>
                      <a:endParaRPr lang="sl-S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0,46</a:t>
                      </a:r>
                      <a:endParaRPr lang="sl-S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0,47</a:t>
                      </a:r>
                      <a:endParaRPr lang="sl-S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effectLst/>
                        </a:rPr>
                        <a:t>0,48</a:t>
                      </a:r>
                      <a:endParaRPr lang="sl-SI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898996557"/>
                  </a:ext>
                </a:extLst>
              </a:tr>
              <a:tr h="32041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effectLst/>
                        </a:rPr>
                        <a:t>5.r: 500 – 599</a:t>
                      </a:r>
                      <a:endParaRPr lang="sl-SI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 strike="sngStrike" dirty="0">
                          <a:effectLst/>
                        </a:rPr>
                        <a:t>0,40</a:t>
                      </a:r>
                      <a:endParaRPr lang="sl-SI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0,48</a:t>
                      </a:r>
                      <a:endParaRPr lang="sl-S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0,48</a:t>
                      </a:r>
                      <a:endParaRPr lang="sl-S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0,48</a:t>
                      </a:r>
                      <a:endParaRPr lang="sl-S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effectLst/>
                        </a:rPr>
                        <a:t>0,48</a:t>
                      </a:r>
                      <a:endParaRPr lang="sl-SI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154504787"/>
                  </a:ext>
                </a:extLst>
              </a:tr>
              <a:tr h="32041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effectLst/>
                        </a:rPr>
                        <a:t>4.r: 400 – 499</a:t>
                      </a:r>
                      <a:endParaRPr lang="sl-SI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 strike="sngStrike">
                          <a:effectLst/>
                        </a:rPr>
                        <a:t>0,43</a:t>
                      </a:r>
                      <a:endParaRPr lang="sl-SI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0,50</a:t>
                      </a:r>
                      <a:endParaRPr lang="sl-S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0,49</a:t>
                      </a:r>
                      <a:endParaRPr lang="sl-S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0,49</a:t>
                      </a:r>
                      <a:endParaRPr lang="sl-S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effectLst/>
                        </a:rPr>
                        <a:t>0,48</a:t>
                      </a:r>
                      <a:endParaRPr lang="sl-SI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174829112"/>
                  </a:ext>
                </a:extLst>
              </a:tr>
              <a:tr h="32041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effectLst/>
                        </a:rPr>
                        <a:t>3.r: 300 – 399</a:t>
                      </a:r>
                      <a:endParaRPr lang="sl-SI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 strike="sngStrike">
                          <a:effectLst/>
                        </a:rPr>
                        <a:t>0,45</a:t>
                      </a:r>
                      <a:endParaRPr lang="sl-SI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0,53</a:t>
                      </a:r>
                      <a:endParaRPr lang="sl-SI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0,52</a:t>
                      </a:r>
                      <a:endParaRPr lang="sl-S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0,50</a:t>
                      </a:r>
                      <a:endParaRPr lang="sl-S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 dirty="0">
                          <a:effectLst/>
                        </a:rPr>
                        <a:t>0,48</a:t>
                      </a:r>
                      <a:endParaRPr lang="sl-SI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456573077"/>
                  </a:ext>
                </a:extLst>
              </a:tr>
              <a:tr h="32041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effectLst/>
                        </a:rPr>
                        <a:t>2.r: 200 – 299</a:t>
                      </a:r>
                      <a:endParaRPr lang="sl-SI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 strike="sngStrike">
                          <a:effectLst/>
                        </a:rPr>
                        <a:t>0,47</a:t>
                      </a:r>
                      <a:endParaRPr lang="sl-SI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0,54</a:t>
                      </a:r>
                      <a:endParaRPr lang="sl-SI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0,52</a:t>
                      </a:r>
                      <a:endParaRPr lang="sl-SI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0,50</a:t>
                      </a:r>
                      <a:endParaRPr lang="sl-S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 dirty="0">
                          <a:effectLst/>
                        </a:rPr>
                        <a:t>0,48</a:t>
                      </a:r>
                      <a:endParaRPr lang="sl-SI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095511410"/>
                  </a:ext>
                </a:extLst>
              </a:tr>
              <a:tr h="32041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effectLst/>
                        </a:rPr>
                        <a:t>1.r:   do 199</a:t>
                      </a:r>
                      <a:endParaRPr lang="sl-SI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 strike="sngStrike">
                          <a:effectLst/>
                        </a:rPr>
                        <a:t>0,49</a:t>
                      </a:r>
                      <a:endParaRPr lang="sl-SI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0,56</a:t>
                      </a:r>
                      <a:endParaRPr lang="sl-SI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0,54</a:t>
                      </a:r>
                      <a:endParaRPr lang="sl-SI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0,52</a:t>
                      </a:r>
                      <a:endParaRPr lang="sl-S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 dirty="0">
                          <a:effectLst/>
                        </a:rPr>
                        <a:t>0,48</a:t>
                      </a:r>
                      <a:endParaRPr lang="sl-SI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952994564"/>
                  </a:ext>
                </a:extLst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5642124"/>
              </p:ext>
            </p:extLst>
          </p:nvPr>
        </p:nvGraphicFramePr>
        <p:xfrm>
          <a:off x="914401" y="900331"/>
          <a:ext cx="6741178" cy="269195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03635">
                  <a:extLst>
                    <a:ext uri="{9D8B030D-6E8A-4147-A177-3AD203B41FA5}">
                      <a16:colId xmlns:a16="http://schemas.microsoft.com/office/drawing/2014/main" val="1355303867"/>
                    </a:ext>
                  </a:extLst>
                </a:gridCol>
                <a:gridCol w="807031">
                  <a:extLst>
                    <a:ext uri="{9D8B030D-6E8A-4147-A177-3AD203B41FA5}">
                      <a16:colId xmlns:a16="http://schemas.microsoft.com/office/drawing/2014/main" val="109517535"/>
                    </a:ext>
                  </a:extLst>
                </a:gridCol>
                <a:gridCol w="807031">
                  <a:extLst>
                    <a:ext uri="{9D8B030D-6E8A-4147-A177-3AD203B41FA5}">
                      <a16:colId xmlns:a16="http://schemas.microsoft.com/office/drawing/2014/main" val="1194250995"/>
                    </a:ext>
                  </a:extLst>
                </a:gridCol>
                <a:gridCol w="807031">
                  <a:extLst>
                    <a:ext uri="{9D8B030D-6E8A-4147-A177-3AD203B41FA5}">
                      <a16:colId xmlns:a16="http://schemas.microsoft.com/office/drawing/2014/main" val="2464768589"/>
                    </a:ext>
                  </a:extLst>
                </a:gridCol>
                <a:gridCol w="807031">
                  <a:extLst>
                    <a:ext uri="{9D8B030D-6E8A-4147-A177-3AD203B41FA5}">
                      <a16:colId xmlns:a16="http://schemas.microsoft.com/office/drawing/2014/main" val="3516795752"/>
                    </a:ext>
                  </a:extLst>
                </a:gridCol>
                <a:gridCol w="809419">
                  <a:extLst>
                    <a:ext uri="{9D8B030D-6E8A-4147-A177-3AD203B41FA5}">
                      <a16:colId xmlns:a16="http://schemas.microsoft.com/office/drawing/2014/main" val="638074056"/>
                    </a:ext>
                  </a:extLst>
                </a:gridCol>
              </a:tblGrid>
              <a:tr h="303212">
                <a:tc>
                  <a:txBody>
                    <a:bodyPr/>
                    <a:lstStyle/>
                    <a:p>
                      <a:pPr>
                        <a:spcBef>
                          <a:spcPts val="90"/>
                        </a:spcBef>
                        <a:spcAft>
                          <a:spcPts val="90"/>
                        </a:spcAft>
                      </a:pPr>
                      <a:r>
                        <a:rPr lang="it-IT" sz="1600" dirty="0">
                          <a:effectLst/>
                        </a:rPr>
                        <a:t> </a:t>
                      </a:r>
                      <a:endParaRPr lang="sl-S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5">
                  <a:txBody>
                    <a:bodyPr/>
                    <a:lstStyle/>
                    <a:p>
                      <a:pPr algn="ctr">
                        <a:spcBef>
                          <a:spcPts val="90"/>
                        </a:spcBef>
                        <a:spcAft>
                          <a:spcPts val="90"/>
                        </a:spcAft>
                      </a:pPr>
                      <a:r>
                        <a:rPr lang="it-IT" sz="1600" dirty="0" err="1">
                          <a:effectLst/>
                        </a:rPr>
                        <a:t>Vrednost</a:t>
                      </a:r>
                      <a:r>
                        <a:rPr lang="it-IT" sz="1600" dirty="0">
                          <a:effectLst/>
                        </a:rPr>
                        <a:t> </a:t>
                      </a:r>
                      <a:r>
                        <a:rPr lang="it-IT" sz="1600" dirty="0" err="1">
                          <a:effectLst/>
                        </a:rPr>
                        <a:t>točke</a:t>
                      </a:r>
                      <a:r>
                        <a:rPr lang="it-IT" sz="1600" dirty="0">
                          <a:effectLst/>
                        </a:rPr>
                        <a:t> v €</a:t>
                      </a:r>
                      <a:r>
                        <a:rPr lang="it-IT" sz="1600" baseline="30000" dirty="0">
                          <a:effectLst/>
                        </a:rPr>
                        <a:t>1</a:t>
                      </a:r>
                      <a:r>
                        <a:rPr lang="it-IT" sz="1600" dirty="0">
                          <a:effectLst/>
                        </a:rPr>
                        <a:t> </a:t>
                      </a:r>
                      <a:r>
                        <a:rPr lang="it-IT" sz="1600" dirty="0" err="1">
                          <a:effectLst/>
                        </a:rPr>
                        <a:t>po</a:t>
                      </a:r>
                      <a:r>
                        <a:rPr lang="it-IT" sz="1600" dirty="0">
                          <a:effectLst/>
                        </a:rPr>
                        <a:t> </a:t>
                      </a:r>
                      <a:r>
                        <a:rPr lang="it-IT" sz="1600" dirty="0" err="1">
                          <a:effectLst/>
                        </a:rPr>
                        <a:t>letih</a:t>
                      </a:r>
                      <a:endParaRPr lang="sl-S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4793035"/>
                  </a:ext>
                </a:extLst>
              </a:tr>
              <a:tr h="290894">
                <a:tc>
                  <a:txBody>
                    <a:bodyPr/>
                    <a:lstStyle/>
                    <a:p>
                      <a:pPr>
                        <a:spcBef>
                          <a:spcPts val="90"/>
                        </a:spcBef>
                        <a:spcAft>
                          <a:spcPts val="90"/>
                        </a:spcAft>
                      </a:pPr>
                      <a:r>
                        <a:rPr lang="it-IT" sz="1600">
                          <a:effectLst/>
                        </a:rPr>
                        <a:t>Število točk KMG v OMD / ha</a:t>
                      </a:r>
                      <a:endParaRPr lang="sl-SI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90"/>
                        </a:spcBef>
                        <a:spcAft>
                          <a:spcPts val="90"/>
                        </a:spcAft>
                      </a:pPr>
                      <a:r>
                        <a:rPr lang="it-IT" sz="1600" dirty="0">
                          <a:effectLst/>
                        </a:rPr>
                        <a:t>2023</a:t>
                      </a:r>
                      <a:endParaRPr lang="sl-S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90"/>
                        </a:spcBef>
                        <a:spcAft>
                          <a:spcPts val="90"/>
                        </a:spcAft>
                      </a:pPr>
                      <a:r>
                        <a:rPr lang="it-IT" sz="1600" dirty="0">
                          <a:effectLst/>
                        </a:rPr>
                        <a:t>2024</a:t>
                      </a:r>
                      <a:endParaRPr lang="sl-S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90"/>
                        </a:spcBef>
                        <a:spcAft>
                          <a:spcPts val="90"/>
                        </a:spcAft>
                      </a:pPr>
                      <a:r>
                        <a:rPr lang="it-IT" sz="1600">
                          <a:effectLst/>
                        </a:rPr>
                        <a:t>2025</a:t>
                      </a:r>
                      <a:endParaRPr lang="sl-SI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90"/>
                        </a:spcBef>
                        <a:spcAft>
                          <a:spcPts val="90"/>
                        </a:spcAft>
                      </a:pPr>
                      <a:r>
                        <a:rPr lang="it-IT" sz="1600">
                          <a:effectLst/>
                        </a:rPr>
                        <a:t>2026</a:t>
                      </a:r>
                      <a:endParaRPr lang="sl-SI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90"/>
                        </a:spcBef>
                        <a:spcAft>
                          <a:spcPts val="90"/>
                        </a:spcAft>
                      </a:pPr>
                      <a:r>
                        <a:rPr lang="it-IT" sz="1600">
                          <a:effectLst/>
                        </a:rPr>
                        <a:t>2027</a:t>
                      </a:r>
                      <a:endParaRPr lang="sl-SI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935925"/>
                  </a:ext>
                </a:extLst>
              </a:tr>
              <a:tr h="303212">
                <a:tc>
                  <a:txBody>
                    <a:bodyPr/>
                    <a:lstStyle/>
                    <a:p>
                      <a:pPr>
                        <a:spcBef>
                          <a:spcPts val="90"/>
                        </a:spcBef>
                        <a:spcAft>
                          <a:spcPts val="90"/>
                        </a:spcAft>
                      </a:pPr>
                      <a:r>
                        <a:rPr lang="it-IT" sz="1600">
                          <a:effectLst/>
                        </a:rPr>
                        <a:t>7.r: 800 in več točk</a:t>
                      </a:r>
                      <a:endParaRPr lang="sl-SI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90"/>
                        </a:spcBef>
                        <a:spcAft>
                          <a:spcPts val="90"/>
                        </a:spcAft>
                      </a:pPr>
                      <a:r>
                        <a:rPr lang="it-IT" sz="1600" dirty="0">
                          <a:effectLst/>
                        </a:rPr>
                        <a:t>0,34</a:t>
                      </a:r>
                      <a:endParaRPr lang="sl-S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90"/>
                        </a:spcBef>
                        <a:spcAft>
                          <a:spcPts val="90"/>
                        </a:spcAft>
                      </a:pPr>
                      <a:r>
                        <a:rPr lang="it-IT" sz="1600" dirty="0">
                          <a:effectLst/>
                        </a:rPr>
                        <a:t>0,36</a:t>
                      </a:r>
                      <a:endParaRPr lang="sl-S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90"/>
                        </a:spcBef>
                        <a:spcAft>
                          <a:spcPts val="90"/>
                        </a:spcAft>
                      </a:pPr>
                      <a:r>
                        <a:rPr lang="it-IT" sz="1600" dirty="0">
                          <a:effectLst/>
                        </a:rPr>
                        <a:t>0,38</a:t>
                      </a:r>
                      <a:endParaRPr lang="sl-S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90"/>
                        </a:spcBef>
                        <a:spcAft>
                          <a:spcPts val="90"/>
                        </a:spcAft>
                      </a:pPr>
                      <a:r>
                        <a:rPr lang="it-IT" sz="1600">
                          <a:effectLst/>
                        </a:rPr>
                        <a:t>0,39</a:t>
                      </a:r>
                      <a:endParaRPr lang="sl-SI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90"/>
                        </a:spcBef>
                        <a:spcAft>
                          <a:spcPts val="90"/>
                        </a:spcAft>
                      </a:pPr>
                      <a:r>
                        <a:rPr lang="it-IT" sz="1600" dirty="0">
                          <a:effectLst/>
                        </a:rPr>
                        <a:t>0,40</a:t>
                      </a:r>
                      <a:endParaRPr lang="sl-S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27523015"/>
                  </a:ext>
                </a:extLst>
              </a:tr>
              <a:tr h="303212">
                <a:tc>
                  <a:txBody>
                    <a:bodyPr/>
                    <a:lstStyle/>
                    <a:p>
                      <a:pPr>
                        <a:spcBef>
                          <a:spcPts val="90"/>
                        </a:spcBef>
                        <a:spcAft>
                          <a:spcPts val="90"/>
                        </a:spcAft>
                      </a:pPr>
                      <a:r>
                        <a:rPr lang="it-IT" sz="1600" dirty="0">
                          <a:effectLst/>
                        </a:rPr>
                        <a:t>6.r: 600 – 799 </a:t>
                      </a:r>
                      <a:r>
                        <a:rPr lang="it-IT" sz="1600" dirty="0" err="1">
                          <a:effectLst/>
                        </a:rPr>
                        <a:t>točk</a:t>
                      </a:r>
                      <a:endParaRPr lang="sl-S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90"/>
                        </a:spcBef>
                        <a:spcAft>
                          <a:spcPts val="90"/>
                        </a:spcAft>
                      </a:pPr>
                      <a:r>
                        <a:rPr lang="it-IT" sz="1600">
                          <a:effectLst/>
                        </a:rPr>
                        <a:t>0,37</a:t>
                      </a:r>
                      <a:endParaRPr lang="sl-SI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90"/>
                        </a:spcBef>
                        <a:spcAft>
                          <a:spcPts val="90"/>
                        </a:spcAft>
                      </a:pPr>
                      <a:r>
                        <a:rPr lang="it-IT" sz="1600">
                          <a:effectLst/>
                        </a:rPr>
                        <a:t>0,38</a:t>
                      </a:r>
                      <a:endParaRPr lang="sl-SI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90"/>
                        </a:spcBef>
                        <a:spcAft>
                          <a:spcPts val="90"/>
                        </a:spcAft>
                      </a:pPr>
                      <a:r>
                        <a:rPr lang="it-IT" sz="1600" dirty="0">
                          <a:effectLst/>
                        </a:rPr>
                        <a:t>0,38</a:t>
                      </a:r>
                      <a:endParaRPr lang="sl-S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90"/>
                        </a:spcBef>
                        <a:spcAft>
                          <a:spcPts val="90"/>
                        </a:spcAft>
                      </a:pPr>
                      <a:r>
                        <a:rPr lang="it-IT" sz="1600" dirty="0">
                          <a:effectLst/>
                        </a:rPr>
                        <a:t>0,39</a:t>
                      </a:r>
                      <a:endParaRPr lang="sl-S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90"/>
                        </a:spcBef>
                        <a:spcAft>
                          <a:spcPts val="90"/>
                        </a:spcAft>
                      </a:pPr>
                      <a:r>
                        <a:rPr lang="it-IT" sz="1600" dirty="0">
                          <a:effectLst/>
                        </a:rPr>
                        <a:t>0,40</a:t>
                      </a:r>
                      <a:endParaRPr lang="sl-S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30072580"/>
                  </a:ext>
                </a:extLst>
              </a:tr>
              <a:tr h="303212">
                <a:tc>
                  <a:txBody>
                    <a:bodyPr/>
                    <a:lstStyle/>
                    <a:p>
                      <a:pPr>
                        <a:spcBef>
                          <a:spcPts val="90"/>
                        </a:spcBef>
                        <a:spcAft>
                          <a:spcPts val="90"/>
                        </a:spcAft>
                      </a:pPr>
                      <a:r>
                        <a:rPr lang="it-IT" sz="1600">
                          <a:effectLst/>
                        </a:rPr>
                        <a:t>5.r: 500 – 599 točk</a:t>
                      </a:r>
                      <a:endParaRPr lang="sl-SI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90"/>
                        </a:spcBef>
                        <a:spcAft>
                          <a:spcPts val="90"/>
                        </a:spcAft>
                      </a:pPr>
                      <a:r>
                        <a:rPr lang="it-IT" sz="1600">
                          <a:effectLst/>
                        </a:rPr>
                        <a:t>0,40</a:t>
                      </a:r>
                      <a:endParaRPr lang="sl-SI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90"/>
                        </a:spcBef>
                        <a:spcAft>
                          <a:spcPts val="90"/>
                        </a:spcAft>
                      </a:pPr>
                      <a:r>
                        <a:rPr lang="it-IT" sz="1600">
                          <a:effectLst/>
                        </a:rPr>
                        <a:t>0,40</a:t>
                      </a:r>
                      <a:endParaRPr lang="sl-SI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90"/>
                        </a:spcBef>
                        <a:spcAft>
                          <a:spcPts val="90"/>
                        </a:spcAft>
                      </a:pPr>
                      <a:r>
                        <a:rPr lang="it-IT" sz="1600">
                          <a:effectLst/>
                        </a:rPr>
                        <a:t>0,40</a:t>
                      </a:r>
                      <a:endParaRPr lang="sl-SI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90"/>
                        </a:spcBef>
                        <a:spcAft>
                          <a:spcPts val="90"/>
                        </a:spcAft>
                      </a:pPr>
                      <a:r>
                        <a:rPr lang="it-IT" sz="1600" dirty="0">
                          <a:effectLst/>
                        </a:rPr>
                        <a:t>0,40</a:t>
                      </a:r>
                      <a:endParaRPr lang="sl-S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90"/>
                        </a:spcBef>
                        <a:spcAft>
                          <a:spcPts val="90"/>
                        </a:spcAft>
                      </a:pPr>
                      <a:r>
                        <a:rPr lang="it-IT" sz="1600" dirty="0">
                          <a:effectLst/>
                        </a:rPr>
                        <a:t>0,40</a:t>
                      </a:r>
                      <a:endParaRPr lang="sl-S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332340181"/>
                  </a:ext>
                </a:extLst>
              </a:tr>
              <a:tr h="290894">
                <a:tc>
                  <a:txBody>
                    <a:bodyPr/>
                    <a:lstStyle/>
                    <a:p>
                      <a:pPr>
                        <a:spcBef>
                          <a:spcPts val="90"/>
                        </a:spcBef>
                        <a:spcAft>
                          <a:spcPts val="90"/>
                        </a:spcAft>
                      </a:pPr>
                      <a:r>
                        <a:rPr lang="it-IT" sz="1600" dirty="0">
                          <a:effectLst/>
                        </a:rPr>
                        <a:t>4.r: 400 – 499 </a:t>
                      </a:r>
                      <a:r>
                        <a:rPr lang="it-IT" sz="1600" dirty="0" err="1">
                          <a:effectLst/>
                        </a:rPr>
                        <a:t>točk</a:t>
                      </a:r>
                      <a:endParaRPr lang="sl-S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90"/>
                        </a:spcBef>
                        <a:spcAft>
                          <a:spcPts val="90"/>
                        </a:spcAft>
                      </a:pPr>
                      <a:r>
                        <a:rPr lang="it-IT" sz="1600">
                          <a:effectLst/>
                        </a:rPr>
                        <a:t>0,43</a:t>
                      </a:r>
                      <a:endParaRPr lang="sl-SI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90"/>
                        </a:spcBef>
                        <a:spcAft>
                          <a:spcPts val="90"/>
                        </a:spcAft>
                      </a:pPr>
                      <a:r>
                        <a:rPr lang="it-IT" sz="1600">
                          <a:effectLst/>
                        </a:rPr>
                        <a:t>0,42</a:t>
                      </a:r>
                      <a:endParaRPr lang="sl-SI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90"/>
                        </a:spcBef>
                        <a:spcAft>
                          <a:spcPts val="90"/>
                        </a:spcAft>
                      </a:pPr>
                      <a:r>
                        <a:rPr lang="it-IT" sz="1600">
                          <a:effectLst/>
                        </a:rPr>
                        <a:t>0,41</a:t>
                      </a:r>
                      <a:endParaRPr lang="sl-SI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90"/>
                        </a:spcBef>
                        <a:spcAft>
                          <a:spcPts val="90"/>
                        </a:spcAft>
                      </a:pPr>
                      <a:r>
                        <a:rPr lang="it-IT" sz="1600">
                          <a:effectLst/>
                        </a:rPr>
                        <a:t>0,41</a:t>
                      </a:r>
                      <a:endParaRPr lang="sl-SI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90"/>
                        </a:spcBef>
                        <a:spcAft>
                          <a:spcPts val="90"/>
                        </a:spcAft>
                      </a:pPr>
                      <a:r>
                        <a:rPr lang="it-IT" sz="1600" dirty="0">
                          <a:effectLst/>
                        </a:rPr>
                        <a:t>0,40</a:t>
                      </a:r>
                      <a:endParaRPr lang="sl-S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26539445"/>
                  </a:ext>
                </a:extLst>
              </a:tr>
              <a:tr h="303212">
                <a:tc>
                  <a:txBody>
                    <a:bodyPr/>
                    <a:lstStyle/>
                    <a:p>
                      <a:pPr>
                        <a:spcBef>
                          <a:spcPts val="90"/>
                        </a:spcBef>
                        <a:spcAft>
                          <a:spcPts val="90"/>
                        </a:spcAft>
                      </a:pPr>
                      <a:r>
                        <a:rPr lang="it-IT" sz="1600" dirty="0">
                          <a:effectLst/>
                        </a:rPr>
                        <a:t>3.r: 300 – 399 </a:t>
                      </a:r>
                      <a:r>
                        <a:rPr lang="it-IT" sz="1600" dirty="0" err="1">
                          <a:effectLst/>
                        </a:rPr>
                        <a:t>točk</a:t>
                      </a:r>
                      <a:endParaRPr lang="sl-S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90"/>
                        </a:spcBef>
                        <a:spcAft>
                          <a:spcPts val="90"/>
                        </a:spcAft>
                      </a:pPr>
                      <a:r>
                        <a:rPr lang="it-IT" sz="1600">
                          <a:effectLst/>
                        </a:rPr>
                        <a:t>0,45</a:t>
                      </a:r>
                      <a:endParaRPr lang="sl-SI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90"/>
                        </a:spcBef>
                        <a:spcAft>
                          <a:spcPts val="90"/>
                        </a:spcAft>
                      </a:pPr>
                      <a:r>
                        <a:rPr lang="it-IT" sz="1600">
                          <a:effectLst/>
                        </a:rPr>
                        <a:t>0,44</a:t>
                      </a:r>
                      <a:endParaRPr lang="sl-SI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90"/>
                        </a:spcBef>
                        <a:spcAft>
                          <a:spcPts val="90"/>
                        </a:spcAft>
                      </a:pPr>
                      <a:r>
                        <a:rPr lang="it-IT" sz="1600">
                          <a:effectLst/>
                        </a:rPr>
                        <a:t>0,43</a:t>
                      </a:r>
                      <a:endParaRPr lang="sl-SI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90"/>
                        </a:spcBef>
                        <a:spcAft>
                          <a:spcPts val="90"/>
                        </a:spcAft>
                      </a:pPr>
                      <a:r>
                        <a:rPr lang="it-IT" sz="1600">
                          <a:effectLst/>
                        </a:rPr>
                        <a:t>0,42</a:t>
                      </a:r>
                      <a:endParaRPr lang="sl-SI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90"/>
                        </a:spcBef>
                        <a:spcAft>
                          <a:spcPts val="90"/>
                        </a:spcAft>
                      </a:pPr>
                      <a:r>
                        <a:rPr lang="it-IT" sz="1600" dirty="0">
                          <a:effectLst/>
                        </a:rPr>
                        <a:t>0,40</a:t>
                      </a:r>
                      <a:endParaRPr lang="sl-S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87597137"/>
                  </a:ext>
                </a:extLst>
              </a:tr>
              <a:tr h="303212">
                <a:tc>
                  <a:txBody>
                    <a:bodyPr/>
                    <a:lstStyle/>
                    <a:p>
                      <a:pPr>
                        <a:spcBef>
                          <a:spcPts val="90"/>
                        </a:spcBef>
                        <a:spcAft>
                          <a:spcPts val="90"/>
                        </a:spcAft>
                      </a:pPr>
                      <a:r>
                        <a:rPr lang="it-IT" sz="1600" dirty="0">
                          <a:effectLst/>
                        </a:rPr>
                        <a:t>2.r: 200 – 299 </a:t>
                      </a:r>
                      <a:r>
                        <a:rPr lang="it-IT" sz="1600" dirty="0" err="1">
                          <a:effectLst/>
                        </a:rPr>
                        <a:t>točk</a:t>
                      </a:r>
                      <a:endParaRPr lang="sl-S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90"/>
                        </a:spcBef>
                        <a:spcAft>
                          <a:spcPts val="90"/>
                        </a:spcAft>
                      </a:pPr>
                      <a:r>
                        <a:rPr lang="it-IT" sz="1600">
                          <a:effectLst/>
                        </a:rPr>
                        <a:t>0,47</a:t>
                      </a:r>
                      <a:endParaRPr lang="sl-SI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90"/>
                        </a:spcBef>
                        <a:spcAft>
                          <a:spcPts val="90"/>
                        </a:spcAft>
                      </a:pPr>
                      <a:r>
                        <a:rPr lang="it-IT" sz="1600" dirty="0">
                          <a:effectLst/>
                        </a:rPr>
                        <a:t>0,45</a:t>
                      </a:r>
                      <a:endParaRPr lang="sl-S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90"/>
                        </a:spcBef>
                        <a:spcAft>
                          <a:spcPts val="90"/>
                        </a:spcAft>
                      </a:pPr>
                      <a:r>
                        <a:rPr lang="it-IT" sz="1600">
                          <a:effectLst/>
                        </a:rPr>
                        <a:t>0,43</a:t>
                      </a:r>
                      <a:endParaRPr lang="sl-SI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90"/>
                        </a:spcBef>
                        <a:spcAft>
                          <a:spcPts val="90"/>
                        </a:spcAft>
                      </a:pPr>
                      <a:r>
                        <a:rPr lang="it-IT" sz="1600">
                          <a:effectLst/>
                        </a:rPr>
                        <a:t>0,42</a:t>
                      </a:r>
                      <a:endParaRPr lang="sl-SI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90"/>
                        </a:spcBef>
                        <a:spcAft>
                          <a:spcPts val="90"/>
                        </a:spcAft>
                      </a:pPr>
                      <a:r>
                        <a:rPr lang="it-IT" sz="1600" dirty="0">
                          <a:effectLst/>
                        </a:rPr>
                        <a:t>0,40</a:t>
                      </a:r>
                      <a:endParaRPr lang="sl-S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18411105"/>
                  </a:ext>
                </a:extLst>
              </a:tr>
              <a:tr h="290894">
                <a:tc>
                  <a:txBody>
                    <a:bodyPr/>
                    <a:lstStyle/>
                    <a:p>
                      <a:pPr>
                        <a:spcBef>
                          <a:spcPts val="90"/>
                        </a:spcBef>
                        <a:spcAft>
                          <a:spcPts val="90"/>
                        </a:spcAft>
                      </a:pPr>
                      <a:r>
                        <a:rPr lang="it-IT" sz="1600" dirty="0">
                          <a:effectLst/>
                        </a:rPr>
                        <a:t>1.r:  do 199 </a:t>
                      </a:r>
                      <a:r>
                        <a:rPr lang="it-IT" sz="1600" dirty="0" err="1">
                          <a:effectLst/>
                        </a:rPr>
                        <a:t>točk</a:t>
                      </a:r>
                      <a:endParaRPr lang="sl-S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90"/>
                        </a:spcBef>
                        <a:spcAft>
                          <a:spcPts val="90"/>
                        </a:spcAft>
                      </a:pPr>
                      <a:r>
                        <a:rPr lang="it-IT" sz="1600">
                          <a:effectLst/>
                        </a:rPr>
                        <a:t>0,49</a:t>
                      </a:r>
                      <a:endParaRPr lang="sl-SI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90"/>
                        </a:spcBef>
                        <a:spcAft>
                          <a:spcPts val="90"/>
                        </a:spcAft>
                      </a:pPr>
                      <a:r>
                        <a:rPr lang="it-IT" sz="1600">
                          <a:effectLst/>
                        </a:rPr>
                        <a:t>0,47</a:t>
                      </a:r>
                      <a:endParaRPr lang="sl-SI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90"/>
                        </a:spcBef>
                        <a:spcAft>
                          <a:spcPts val="90"/>
                        </a:spcAft>
                      </a:pPr>
                      <a:r>
                        <a:rPr lang="it-IT" sz="1600">
                          <a:effectLst/>
                        </a:rPr>
                        <a:t>0,45</a:t>
                      </a:r>
                      <a:endParaRPr lang="sl-SI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90"/>
                        </a:spcBef>
                        <a:spcAft>
                          <a:spcPts val="90"/>
                        </a:spcAft>
                      </a:pPr>
                      <a:r>
                        <a:rPr lang="it-IT" sz="1600">
                          <a:effectLst/>
                        </a:rPr>
                        <a:t>0,43</a:t>
                      </a:r>
                      <a:endParaRPr lang="sl-SI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90"/>
                        </a:spcBef>
                        <a:spcAft>
                          <a:spcPts val="90"/>
                        </a:spcAft>
                      </a:pPr>
                      <a:r>
                        <a:rPr lang="it-IT" sz="1600" dirty="0">
                          <a:effectLst/>
                        </a:rPr>
                        <a:t>0,40</a:t>
                      </a:r>
                      <a:endParaRPr lang="sl-S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84505613"/>
                  </a:ext>
                </a:extLst>
              </a:tr>
            </a:tbl>
          </a:graphicData>
        </a:graphic>
      </p:graphicFrame>
      <p:sp>
        <p:nvSpPr>
          <p:cNvPr id="6" name="Pravokotnik 5"/>
          <p:cNvSpPr/>
          <p:nvPr/>
        </p:nvSpPr>
        <p:spPr>
          <a:xfrm>
            <a:off x="289249" y="530999"/>
            <a:ext cx="1099146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90"/>
              </a:spcBef>
              <a:spcAft>
                <a:spcPts val="90"/>
              </a:spcAft>
            </a:pPr>
            <a:r>
              <a:rPr lang="sl-SI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Tabela 1: Kmetijska gospodarstva s travojedimi živalmi na trajnem travinju: v</a:t>
            </a:r>
            <a:r>
              <a:rPr lang="sl-SI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rednost točke v €</a:t>
            </a:r>
            <a:r>
              <a:rPr lang="sl-SI" b="1" baseline="30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sl-SI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po letih</a:t>
            </a:r>
            <a:endParaRPr lang="sl-SI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8" name="Raven povezovalnik 7"/>
          <p:cNvCxnSpPr/>
          <p:nvPr/>
        </p:nvCxnSpPr>
        <p:spPr>
          <a:xfrm flipV="1">
            <a:off x="4488024" y="1268963"/>
            <a:ext cx="3167555" cy="225800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Zaobljen pravokotni oblaček 8"/>
          <p:cNvSpPr/>
          <p:nvPr/>
        </p:nvSpPr>
        <p:spPr>
          <a:xfrm>
            <a:off x="8646367" y="4299580"/>
            <a:ext cx="3545633" cy="577997"/>
          </a:xfrm>
          <a:prstGeom prst="wedgeRoundRectCallout">
            <a:avLst>
              <a:gd name="adj1" fmla="val -72324"/>
              <a:gd name="adj2" fmla="val -97737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 smtClean="0"/>
              <a:t>Spremenjeno s 1. spremembo SN v letu 2023!</a:t>
            </a:r>
            <a:endParaRPr lang="sl-SI" dirty="0"/>
          </a:p>
        </p:txBody>
      </p:sp>
      <p:sp>
        <p:nvSpPr>
          <p:cNvPr id="10" name="Zaobljen pravokotni oblaček 9"/>
          <p:cNvSpPr/>
          <p:nvPr/>
        </p:nvSpPr>
        <p:spPr>
          <a:xfrm>
            <a:off x="8646366" y="1379312"/>
            <a:ext cx="3545633" cy="577997"/>
          </a:xfrm>
          <a:prstGeom prst="wedgeRoundRectCallout">
            <a:avLst>
              <a:gd name="adj1" fmla="val -72324"/>
              <a:gd name="adj2" fmla="val -97737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 smtClean="0"/>
              <a:t>Vrednosti veljale le v letu 2023!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95003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kotnik 3"/>
          <p:cNvSpPr/>
          <p:nvPr/>
        </p:nvSpPr>
        <p:spPr>
          <a:xfrm>
            <a:off x="158620" y="115971"/>
            <a:ext cx="11952515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sl-SI" sz="2400" b="1" dirty="0" smtClean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Plačilo OMD na KMG; v primeru trajnega travinja so prisotne travojede živali in je obtežba &gt;=0,2 GVŽ </a:t>
            </a:r>
            <a:r>
              <a:rPr lang="sl-SI" sz="2400" b="1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na hektar trajnega travinja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endParaRPr lang="sl-SI" b="1" dirty="0" smtClean="0">
              <a:solidFill>
                <a:srgbClr val="00B05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sl-SI" u="sng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FORMULA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sl-SI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Število točk x vrednost točke</a:t>
            </a:r>
            <a:r>
              <a:rPr lang="sl-SI" b="1" baseline="30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sl-SI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x površina v OMD</a:t>
            </a:r>
            <a:endParaRPr lang="sl-SI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" name="Pravokotnik 1"/>
          <p:cNvSpPr/>
          <p:nvPr/>
        </p:nvSpPr>
        <p:spPr>
          <a:xfrm>
            <a:off x="158620" y="1997167"/>
            <a:ext cx="1156996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u="sng" dirty="0"/>
              <a:t>Primer izračuna 1</a:t>
            </a:r>
            <a:r>
              <a:rPr lang="sl-SI" dirty="0"/>
              <a:t>: KMG ima 330 točk, 7 ha njiv, 3 ha trajnega travinja in 4 GVŽ travojedih živali (obtežba &gt;0,2)</a:t>
            </a:r>
          </a:p>
          <a:p>
            <a:r>
              <a:rPr lang="sl-SI" dirty="0"/>
              <a:t>v </a:t>
            </a:r>
            <a:r>
              <a:rPr lang="sl-SI" dirty="0" smtClean="0"/>
              <a:t>2023: </a:t>
            </a:r>
            <a:r>
              <a:rPr lang="sl-SI" dirty="0"/>
              <a:t>	330 točk x 0,45€ x 10ha = 1.485€ =&gt; 148,5€/</a:t>
            </a:r>
            <a:r>
              <a:rPr lang="sl-SI" dirty="0" smtClean="0"/>
              <a:t>ha</a:t>
            </a:r>
          </a:p>
          <a:p>
            <a:r>
              <a:rPr lang="sl-SI" b="1" dirty="0">
                <a:solidFill>
                  <a:srgbClr val="00B050"/>
                </a:solidFill>
              </a:rPr>
              <a:t>v</a:t>
            </a:r>
            <a:r>
              <a:rPr lang="sl-SI" b="1" dirty="0" smtClean="0">
                <a:solidFill>
                  <a:srgbClr val="00B050"/>
                </a:solidFill>
              </a:rPr>
              <a:t> 2024</a:t>
            </a:r>
            <a:r>
              <a:rPr lang="sl-SI" b="1" dirty="0">
                <a:solidFill>
                  <a:srgbClr val="00B050"/>
                </a:solidFill>
              </a:rPr>
              <a:t>: </a:t>
            </a:r>
            <a:r>
              <a:rPr lang="sl-SI" b="1" dirty="0" smtClean="0">
                <a:solidFill>
                  <a:srgbClr val="00B050"/>
                </a:solidFill>
              </a:rPr>
              <a:t>   330 </a:t>
            </a:r>
            <a:r>
              <a:rPr lang="sl-SI" b="1" dirty="0">
                <a:solidFill>
                  <a:srgbClr val="00B050"/>
                </a:solidFill>
              </a:rPr>
              <a:t>točk x </a:t>
            </a:r>
            <a:r>
              <a:rPr lang="sl-SI" b="1" dirty="0" smtClean="0">
                <a:solidFill>
                  <a:srgbClr val="00B050"/>
                </a:solidFill>
              </a:rPr>
              <a:t>0,53€ </a:t>
            </a:r>
            <a:r>
              <a:rPr lang="sl-SI" b="1" dirty="0">
                <a:solidFill>
                  <a:srgbClr val="00B050"/>
                </a:solidFill>
              </a:rPr>
              <a:t>x 10ha = </a:t>
            </a:r>
            <a:r>
              <a:rPr lang="sl-SI" b="1" dirty="0" smtClean="0">
                <a:solidFill>
                  <a:srgbClr val="00B050"/>
                </a:solidFill>
              </a:rPr>
              <a:t>1.749€ </a:t>
            </a:r>
            <a:r>
              <a:rPr lang="sl-SI" b="1" dirty="0">
                <a:solidFill>
                  <a:srgbClr val="00B050"/>
                </a:solidFill>
              </a:rPr>
              <a:t>=&gt; </a:t>
            </a:r>
            <a:r>
              <a:rPr lang="sl-SI" b="1" dirty="0" smtClean="0">
                <a:solidFill>
                  <a:srgbClr val="00B050"/>
                </a:solidFill>
              </a:rPr>
              <a:t>174,9€</a:t>
            </a:r>
            <a:r>
              <a:rPr lang="sl-SI" b="1" dirty="0">
                <a:solidFill>
                  <a:srgbClr val="00B050"/>
                </a:solidFill>
              </a:rPr>
              <a:t>/ha</a:t>
            </a:r>
            <a:endParaRPr lang="sl-SI" b="1" dirty="0" smtClean="0">
              <a:solidFill>
                <a:srgbClr val="00B050"/>
              </a:solidFill>
            </a:endParaRPr>
          </a:p>
          <a:p>
            <a:endParaRPr lang="sl-SI" u="sng" dirty="0"/>
          </a:p>
          <a:p>
            <a:r>
              <a:rPr lang="sl-SI" u="sng" dirty="0" smtClean="0"/>
              <a:t>Primer </a:t>
            </a:r>
            <a:r>
              <a:rPr lang="sl-SI" u="sng" dirty="0"/>
              <a:t>izračuna </a:t>
            </a:r>
            <a:r>
              <a:rPr lang="sl-SI" u="sng" dirty="0" smtClean="0"/>
              <a:t>2</a:t>
            </a:r>
            <a:r>
              <a:rPr lang="sl-SI" dirty="0" smtClean="0"/>
              <a:t>: </a:t>
            </a:r>
            <a:r>
              <a:rPr lang="sl-SI" dirty="0"/>
              <a:t>KMG ima 2</a:t>
            </a:r>
            <a:r>
              <a:rPr lang="sl-SI" dirty="0" smtClean="0"/>
              <a:t>50 </a:t>
            </a:r>
            <a:r>
              <a:rPr lang="sl-SI" dirty="0"/>
              <a:t>točk, 7 ha </a:t>
            </a:r>
            <a:r>
              <a:rPr lang="sl-SI" dirty="0" smtClean="0"/>
              <a:t>intenzivnega sadovnjaka, </a:t>
            </a:r>
            <a:r>
              <a:rPr lang="sl-SI" dirty="0"/>
              <a:t>3 ha </a:t>
            </a:r>
            <a:r>
              <a:rPr lang="sl-SI" dirty="0" smtClean="0"/>
              <a:t>vinograda, 0 GVŽ</a:t>
            </a:r>
            <a:endParaRPr lang="sl-SI" dirty="0"/>
          </a:p>
          <a:p>
            <a:r>
              <a:rPr lang="sl-SI" dirty="0"/>
              <a:t>v 2023: </a:t>
            </a:r>
            <a:r>
              <a:rPr lang="sl-SI" dirty="0"/>
              <a:t>	2</a:t>
            </a:r>
            <a:r>
              <a:rPr lang="sl-SI" dirty="0" smtClean="0"/>
              <a:t>50 </a:t>
            </a:r>
            <a:r>
              <a:rPr lang="sl-SI" dirty="0"/>
              <a:t>točk x </a:t>
            </a:r>
            <a:r>
              <a:rPr lang="sl-SI" dirty="0" smtClean="0"/>
              <a:t>0,47€ </a:t>
            </a:r>
            <a:r>
              <a:rPr lang="sl-SI" dirty="0"/>
              <a:t>x 10ha = </a:t>
            </a:r>
            <a:r>
              <a:rPr lang="sl-SI" dirty="0" smtClean="0"/>
              <a:t>1.175€ </a:t>
            </a:r>
            <a:r>
              <a:rPr lang="sl-SI" dirty="0"/>
              <a:t>=&gt; </a:t>
            </a:r>
            <a:r>
              <a:rPr lang="sl-SI" dirty="0" smtClean="0"/>
              <a:t>117,5</a:t>
            </a:r>
            <a:r>
              <a:rPr lang="sl-SI" dirty="0"/>
              <a:t>€/</a:t>
            </a:r>
            <a:r>
              <a:rPr lang="sl-SI" dirty="0" smtClean="0"/>
              <a:t>ha</a:t>
            </a:r>
          </a:p>
          <a:p>
            <a:r>
              <a:rPr lang="sl-SI" b="1" dirty="0">
                <a:solidFill>
                  <a:srgbClr val="00B050"/>
                </a:solidFill>
              </a:rPr>
              <a:t>v </a:t>
            </a:r>
            <a:r>
              <a:rPr lang="sl-SI" b="1" dirty="0" smtClean="0">
                <a:solidFill>
                  <a:srgbClr val="00B050"/>
                </a:solidFill>
              </a:rPr>
              <a:t>2024:    250 </a:t>
            </a:r>
            <a:r>
              <a:rPr lang="sl-SI" b="1" dirty="0">
                <a:solidFill>
                  <a:srgbClr val="00B050"/>
                </a:solidFill>
              </a:rPr>
              <a:t>točk x </a:t>
            </a:r>
            <a:r>
              <a:rPr lang="sl-SI" b="1" dirty="0" smtClean="0">
                <a:solidFill>
                  <a:srgbClr val="00B050"/>
                </a:solidFill>
              </a:rPr>
              <a:t>0,54€ </a:t>
            </a:r>
            <a:r>
              <a:rPr lang="sl-SI" b="1" dirty="0">
                <a:solidFill>
                  <a:srgbClr val="00B050"/>
                </a:solidFill>
              </a:rPr>
              <a:t>x 10ha = </a:t>
            </a:r>
            <a:r>
              <a:rPr lang="sl-SI" b="1" dirty="0" smtClean="0">
                <a:solidFill>
                  <a:srgbClr val="00B050"/>
                </a:solidFill>
              </a:rPr>
              <a:t>1.350€ </a:t>
            </a:r>
            <a:r>
              <a:rPr lang="sl-SI" b="1" dirty="0">
                <a:solidFill>
                  <a:srgbClr val="00B050"/>
                </a:solidFill>
              </a:rPr>
              <a:t>=&gt; </a:t>
            </a:r>
            <a:r>
              <a:rPr lang="sl-SI" b="1" dirty="0" smtClean="0">
                <a:solidFill>
                  <a:srgbClr val="00B050"/>
                </a:solidFill>
              </a:rPr>
              <a:t>135,0€</a:t>
            </a:r>
            <a:r>
              <a:rPr lang="sl-SI" b="1" dirty="0">
                <a:solidFill>
                  <a:srgbClr val="00B050"/>
                </a:solidFill>
              </a:rPr>
              <a:t>/ha</a:t>
            </a:r>
          </a:p>
          <a:p>
            <a:endParaRPr lang="sl-SI" dirty="0"/>
          </a:p>
          <a:p>
            <a:endParaRPr lang="sl-SI" dirty="0"/>
          </a:p>
        </p:txBody>
      </p:sp>
      <p:sp>
        <p:nvSpPr>
          <p:cNvPr id="3" name="Zaobljen pravokotni oblaček 2"/>
          <p:cNvSpPr/>
          <p:nvPr/>
        </p:nvSpPr>
        <p:spPr>
          <a:xfrm>
            <a:off x="8565502" y="3450495"/>
            <a:ext cx="3545633" cy="577997"/>
          </a:xfrm>
          <a:prstGeom prst="wedgeRoundRectCallout">
            <a:avLst>
              <a:gd name="adj1" fmla="val -66008"/>
              <a:gd name="adj2" fmla="val -55765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 smtClean="0"/>
              <a:t>Ker na KMG ni prisotno trajno travinje, obtežba ni potrebna!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5257024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1677538"/>
              </p:ext>
            </p:extLst>
          </p:nvPr>
        </p:nvGraphicFramePr>
        <p:xfrm>
          <a:off x="969396" y="993785"/>
          <a:ext cx="6686183" cy="268247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14850">
                  <a:extLst>
                    <a:ext uri="{9D8B030D-6E8A-4147-A177-3AD203B41FA5}">
                      <a16:colId xmlns:a16="http://schemas.microsoft.com/office/drawing/2014/main" val="793545500"/>
                    </a:ext>
                  </a:extLst>
                </a:gridCol>
                <a:gridCol w="901786">
                  <a:extLst>
                    <a:ext uri="{9D8B030D-6E8A-4147-A177-3AD203B41FA5}">
                      <a16:colId xmlns:a16="http://schemas.microsoft.com/office/drawing/2014/main" val="745043460"/>
                    </a:ext>
                  </a:extLst>
                </a:gridCol>
                <a:gridCol w="778082">
                  <a:extLst>
                    <a:ext uri="{9D8B030D-6E8A-4147-A177-3AD203B41FA5}">
                      <a16:colId xmlns:a16="http://schemas.microsoft.com/office/drawing/2014/main" val="2235449781"/>
                    </a:ext>
                  </a:extLst>
                </a:gridCol>
                <a:gridCol w="796879">
                  <a:extLst>
                    <a:ext uri="{9D8B030D-6E8A-4147-A177-3AD203B41FA5}">
                      <a16:colId xmlns:a16="http://schemas.microsoft.com/office/drawing/2014/main" val="2088139719"/>
                    </a:ext>
                  </a:extLst>
                </a:gridCol>
                <a:gridCol w="600710">
                  <a:extLst>
                    <a:ext uri="{9D8B030D-6E8A-4147-A177-3AD203B41FA5}">
                      <a16:colId xmlns:a16="http://schemas.microsoft.com/office/drawing/2014/main" val="3003037970"/>
                    </a:ext>
                  </a:extLst>
                </a:gridCol>
                <a:gridCol w="893876">
                  <a:extLst>
                    <a:ext uri="{9D8B030D-6E8A-4147-A177-3AD203B41FA5}">
                      <a16:colId xmlns:a16="http://schemas.microsoft.com/office/drawing/2014/main" val="3113761374"/>
                    </a:ext>
                  </a:extLst>
                </a:gridCol>
              </a:tblGrid>
              <a:tr h="359600">
                <a:tc>
                  <a:txBody>
                    <a:bodyPr/>
                    <a:lstStyle/>
                    <a:p>
                      <a:pPr>
                        <a:spcBef>
                          <a:spcPts val="90"/>
                        </a:spcBef>
                        <a:spcAft>
                          <a:spcPts val="90"/>
                        </a:spcAft>
                      </a:pPr>
                      <a:r>
                        <a:rPr lang="it-IT" sz="1600" dirty="0">
                          <a:effectLst/>
                        </a:rPr>
                        <a:t> </a:t>
                      </a:r>
                      <a:endParaRPr lang="sl-S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5">
                  <a:txBody>
                    <a:bodyPr/>
                    <a:lstStyle/>
                    <a:p>
                      <a:pPr algn="ctr">
                        <a:spcBef>
                          <a:spcPts val="90"/>
                        </a:spcBef>
                        <a:spcAft>
                          <a:spcPts val="90"/>
                        </a:spcAft>
                      </a:pPr>
                      <a:r>
                        <a:rPr lang="it-IT" sz="1600" dirty="0" err="1">
                          <a:effectLst/>
                        </a:rPr>
                        <a:t>Vrednost</a:t>
                      </a:r>
                      <a:r>
                        <a:rPr lang="it-IT" sz="1600" dirty="0">
                          <a:effectLst/>
                        </a:rPr>
                        <a:t> </a:t>
                      </a:r>
                      <a:r>
                        <a:rPr lang="it-IT" sz="1600" dirty="0" err="1">
                          <a:effectLst/>
                        </a:rPr>
                        <a:t>točke</a:t>
                      </a:r>
                      <a:r>
                        <a:rPr lang="it-IT" sz="1600" dirty="0">
                          <a:effectLst/>
                        </a:rPr>
                        <a:t> v €</a:t>
                      </a:r>
                      <a:r>
                        <a:rPr lang="it-IT" sz="1600" baseline="30000" dirty="0" smtClean="0">
                          <a:effectLst/>
                        </a:rPr>
                        <a:t>2</a:t>
                      </a:r>
                      <a:r>
                        <a:rPr lang="sl-SI" sz="1600" baseline="30000" dirty="0" smtClean="0">
                          <a:effectLst/>
                        </a:rPr>
                        <a:t> </a:t>
                      </a:r>
                      <a:r>
                        <a:rPr lang="it-IT" sz="1600" dirty="0" err="1" smtClean="0">
                          <a:effectLst/>
                        </a:rPr>
                        <a:t>po</a:t>
                      </a:r>
                      <a:r>
                        <a:rPr lang="it-IT" sz="1600" dirty="0" smtClean="0">
                          <a:effectLst/>
                        </a:rPr>
                        <a:t> </a:t>
                      </a:r>
                      <a:r>
                        <a:rPr lang="it-IT" sz="1600" dirty="0" err="1" smtClean="0">
                          <a:effectLst/>
                        </a:rPr>
                        <a:t>letih</a:t>
                      </a:r>
                      <a:endParaRPr lang="sl-S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3751800"/>
                  </a:ext>
                </a:extLst>
              </a:tr>
              <a:tr h="288481">
                <a:tc>
                  <a:txBody>
                    <a:bodyPr/>
                    <a:lstStyle/>
                    <a:p>
                      <a:pPr>
                        <a:spcBef>
                          <a:spcPts val="90"/>
                        </a:spcBef>
                        <a:spcAft>
                          <a:spcPts val="90"/>
                        </a:spcAft>
                      </a:pPr>
                      <a:r>
                        <a:rPr lang="it-IT" sz="1600">
                          <a:effectLst/>
                        </a:rPr>
                        <a:t>Število točk KMG v OMD / ha</a:t>
                      </a:r>
                      <a:endParaRPr lang="sl-SI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90"/>
                        </a:spcBef>
                        <a:spcAft>
                          <a:spcPts val="90"/>
                        </a:spcAft>
                      </a:pPr>
                      <a:r>
                        <a:rPr lang="it-IT" sz="1600" dirty="0">
                          <a:effectLst/>
                        </a:rPr>
                        <a:t>2023</a:t>
                      </a:r>
                      <a:endParaRPr lang="sl-S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90"/>
                        </a:spcBef>
                        <a:spcAft>
                          <a:spcPts val="90"/>
                        </a:spcAft>
                      </a:pPr>
                      <a:r>
                        <a:rPr lang="it-IT" sz="1600" dirty="0">
                          <a:effectLst/>
                        </a:rPr>
                        <a:t>2024</a:t>
                      </a:r>
                      <a:endParaRPr lang="sl-S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90"/>
                        </a:spcBef>
                        <a:spcAft>
                          <a:spcPts val="90"/>
                        </a:spcAft>
                      </a:pPr>
                      <a:r>
                        <a:rPr lang="it-IT" sz="1600">
                          <a:effectLst/>
                        </a:rPr>
                        <a:t>2025</a:t>
                      </a:r>
                      <a:endParaRPr lang="sl-SI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90"/>
                        </a:spcBef>
                        <a:spcAft>
                          <a:spcPts val="90"/>
                        </a:spcAft>
                      </a:pPr>
                      <a:r>
                        <a:rPr lang="it-IT" sz="1600">
                          <a:effectLst/>
                        </a:rPr>
                        <a:t>2026</a:t>
                      </a:r>
                      <a:endParaRPr lang="sl-SI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90"/>
                        </a:spcBef>
                        <a:spcAft>
                          <a:spcPts val="90"/>
                        </a:spcAft>
                      </a:pPr>
                      <a:r>
                        <a:rPr lang="it-IT" sz="1600">
                          <a:effectLst/>
                        </a:rPr>
                        <a:t>2027</a:t>
                      </a:r>
                      <a:endParaRPr lang="sl-SI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268633701"/>
                  </a:ext>
                </a:extLst>
              </a:tr>
              <a:tr h="291486">
                <a:tc>
                  <a:txBody>
                    <a:bodyPr/>
                    <a:lstStyle/>
                    <a:p>
                      <a:pPr>
                        <a:spcBef>
                          <a:spcPts val="90"/>
                        </a:spcBef>
                        <a:spcAft>
                          <a:spcPts val="90"/>
                        </a:spcAft>
                      </a:pPr>
                      <a:r>
                        <a:rPr lang="it-IT" sz="1600" dirty="0">
                          <a:effectLst/>
                        </a:rPr>
                        <a:t>7.r: 800 in </a:t>
                      </a:r>
                      <a:r>
                        <a:rPr lang="it-IT" sz="1600" dirty="0" err="1">
                          <a:effectLst/>
                        </a:rPr>
                        <a:t>več</a:t>
                      </a:r>
                      <a:r>
                        <a:rPr lang="it-IT" sz="1600" dirty="0">
                          <a:effectLst/>
                        </a:rPr>
                        <a:t> </a:t>
                      </a:r>
                      <a:r>
                        <a:rPr lang="it-IT" sz="1600" dirty="0" err="1">
                          <a:effectLst/>
                        </a:rPr>
                        <a:t>točk</a:t>
                      </a:r>
                      <a:endParaRPr lang="sl-S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90"/>
                        </a:spcBef>
                        <a:spcAft>
                          <a:spcPts val="90"/>
                        </a:spcAft>
                      </a:pPr>
                      <a:r>
                        <a:rPr lang="it-IT" sz="1600" dirty="0">
                          <a:effectLst/>
                        </a:rPr>
                        <a:t>0,23</a:t>
                      </a:r>
                      <a:endParaRPr lang="sl-S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90"/>
                        </a:spcBef>
                        <a:spcAft>
                          <a:spcPts val="90"/>
                        </a:spcAft>
                      </a:pPr>
                      <a:r>
                        <a:rPr lang="it-IT" sz="1600" dirty="0">
                          <a:effectLst/>
                        </a:rPr>
                        <a:t>0,25</a:t>
                      </a:r>
                      <a:endParaRPr lang="sl-S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90"/>
                        </a:spcBef>
                        <a:spcAft>
                          <a:spcPts val="90"/>
                        </a:spcAft>
                      </a:pPr>
                      <a:r>
                        <a:rPr lang="it-IT" sz="1600" dirty="0">
                          <a:effectLst/>
                        </a:rPr>
                        <a:t>0,27</a:t>
                      </a:r>
                      <a:endParaRPr lang="sl-S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90"/>
                        </a:spcBef>
                        <a:spcAft>
                          <a:spcPts val="90"/>
                        </a:spcAft>
                      </a:pPr>
                      <a:r>
                        <a:rPr lang="it-IT" sz="1600">
                          <a:effectLst/>
                        </a:rPr>
                        <a:t>0,28</a:t>
                      </a:r>
                      <a:endParaRPr lang="sl-SI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90"/>
                        </a:spcBef>
                        <a:spcAft>
                          <a:spcPts val="90"/>
                        </a:spcAft>
                      </a:pPr>
                      <a:r>
                        <a:rPr lang="it-IT" sz="1600">
                          <a:effectLst/>
                        </a:rPr>
                        <a:t>0,29</a:t>
                      </a:r>
                      <a:endParaRPr lang="sl-SI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20063262"/>
                  </a:ext>
                </a:extLst>
              </a:tr>
              <a:tr h="291486">
                <a:tc>
                  <a:txBody>
                    <a:bodyPr/>
                    <a:lstStyle/>
                    <a:p>
                      <a:pPr>
                        <a:spcBef>
                          <a:spcPts val="90"/>
                        </a:spcBef>
                        <a:spcAft>
                          <a:spcPts val="90"/>
                        </a:spcAft>
                      </a:pPr>
                      <a:r>
                        <a:rPr lang="it-IT" sz="1600">
                          <a:effectLst/>
                        </a:rPr>
                        <a:t>6.r: 600 – 799 točk</a:t>
                      </a:r>
                      <a:endParaRPr lang="sl-SI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90"/>
                        </a:spcBef>
                        <a:spcAft>
                          <a:spcPts val="90"/>
                        </a:spcAft>
                      </a:pPr>
                      <a:r>
                        <a:rPr lang="it-IT" sz="1600" dirty="0">
                          <a:effectLst/>
                        </a:rPr>
                        <a:t>0,26</a:t>
                      </a:r>
                      <a:endParaRPr lang="sl-S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90"/>
                        </a:spcBef>
                        <a:spcAft>
                          <a:spcPts val="90"/>
                        </a:spcAft>
                      </a:pPr>
                      <a:r>
                        <a:rPr lang="it-IT" sz="1600">
                          <a:effectLst/>
                        </a:rPr>
                        <a:t>0,27</a:t>
                      </a:r>
                      <a:endParaRPr lang="sl-SI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90"/>
                        </a:spcBef>
                        <a:spcAft>
                          <a:spcPts val="90"/>
                        </a:spcAft>
                      </a:pPr>
                      <a:r>
                        <a:rPr lang="it-IT" sz="1600" dirty="0">
                          <a:effectLst/>
                        </a:rPr>
                        <a:t>0,28</a:t>
                      </a:r>
                      <a:endParaRPr lang="sl-S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90"/>
                        </a:spcBef>
                        <a:spcAft>
                          <a:spcPts val="90"/>
                        </a:spcAft>
                      </a:pPr>
                      <a:r>
                        <a:rPr lang="it-IT" sz="1600" dirty="0">
                          <a:effectLst/>
                        </a:rPr>
                        <a:t>0,28</a:t>
                      </a:r>
                      <a:endParaRPr lang="sl-S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90"/>
                        </a:spcBef>
                        <a:spcAft>
                          <a:spcPts val="90"/>
                        </a:spcAft>
                      </a:pPr>
                      <a:r>
                        <a:rPr lang="it-IT" sz="1600">
                          <a:effectLst/>
                        </a:rPr>
                        <a:t>0,29</a:t>
                      </a:r>
                      <a:endParaRPr lang="sl-SI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25719624"/>
                  </a:ext>
                </a:extLst>
              </a:tr>
              <a:tr h="291486">
                <a:tc>
                  <a:txBody>
                    <a:bodyPr/>
                    <a:lstStyle/>
                    <a:p>
                      <a:pPr>
                        <a:spcBef>
                          <a:spcPts val="90"/>
                        </a:spcBef>
                        <a:spcAft>
                          <a:spcPts val="90"/>
                        </a:spcAft>
                      </a:pPr>
                      <a:r>
                        <a:rPr lang="it-IT" sz="1600">
                          <a:effectLst/>
                        </a:rPr>
                        <a:t>5.r: 500 – 599 točk</a:t>
                      </a:r>
                      <a:endParaRPr lang="sl-SI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90"/>
                        </a:spcBef>
                        <a:spcAft>
                          <a:spcPts val="90"/>
                        </a:spcAft>
                      </a:pPr>
                      <a:r>
                        <a:rPr lang="it-IT" sz="1600" dirty="0">
                          <a:effectLst/>
                        </a:rPr>
                        <a:t>0,29</a:t>
                      </a:r>
                      <a:endParaRPr lang="sl-S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90"/>
                        </a:spcBef>
                        <a:spcAft>
                          <a:spcPts val="90"/>
                        </a:spcAft>
                      </a:pPr>
                      <a:r>
                        <a:rPr lang="it-IT" sz="1600">
                          <a:effectLst/>
                        </a:rPr>
                        <a:t>0,29</a:t>
                      </a:r>
                      <a:endParaRPr lang="sl-SI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90"/>
                        </a:spcBef>
                        <a:spcAft>
                          <a:spcPts val="90"/>
                        </a:spcAft>
                      </a:pPr>
                      <a:r>
                        <a:rPr lang="it-IT" sz="1600" dirty="0">
                          <a:effectLst/>
                        </a:rPr>
                        <a:t>0,29</a:t>
                      </a:r>
                      <a:endParaRPr lang="sl-S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90"/>
                        </a:spcBef>
                        <a:spcAft>
                          <a:spcPts val="90"/>
                        </a:spcAft>
                      </a:pPr>
                      <a:r>
                        <a:rPr lang="it-IT" sz="1600" dirty="0">
                          <a:effectLst/>
                        </a:rPr>
                        <a:t>0,29</a:t>
                      </a:r>
                      <a:endParaRPr lang="sl-S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90"/>
                        </a:spcBef>
                        <a:spcAft>
                          <a:spcPts val="90"/>
                        </a:spcAft>
                      </a:pPr>
                      <a:r>
                        <a:rPr lang="it-IT" sz="1600" dirty="0">
                          <a:effectLst/>
                        </a:rPr>
                        <a:t>0,29</a:t>
                      </a:r>
                      <a:endParaRPr lang="sl-S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15360042"/>
                  </a:ext>
                </a:extLst>
              </a:tr>
              <a:tr h="288481">
                <a:tc>
                  <a:txBody>
                    <a:bodyPr/>
                    <a:lstStyle/>
                    <a:p>
                      <a:pPr>
                        <a:spcBef>
                          <a:spcPts val="90"/>
                        </a:spcBef>
                        <a:spcAft>
                          <a:spcPts val="90"/>
                        </a:spcAft>
                      </a:pPr>
                      <a:r>
                        <a:rPr lang="it-IT" sz="1600">
                          <a:effectLst/>
                        </a:rPr>
                        <a:t>4.r: 400 – 499 točk</a:t>
                      </a:r>
                      <a:endParaRPr lang="sl-SI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90"/>
                        </a:spcBef>
                        <a:spcAft>
                          <a:spcPts val="90"/>
                        </a:spcAft>
                      </a:pPr>
                      <a:r>
                        <a:rPr lang="it-IT" sz="1600" dirty="0">
                          <a:effectLst/>
                        </a:rPr>
                        <a:t>0,33</a:t>
                      </a:r>
                      <a:endParaRPr lang="sl-S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90"/>
                        </a:spcBef>
                        <a:spcAft>
                          <a:spcPts val="90"/>
                        </a:spcAft>
                      </a:pPr>
                      <a:r>
                        <a:rPr lang="it-IT" sz="1600">
                          <a:effectLst/>
                        </a:rPr>
                        <a:t>0,32</a:t>
                      </a:r>
                      <a:endParaRPr lang="sl-SI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90"/>
                        </a:spcBef>
                        <a:spcAft>
                          <a:spcPts val="90"/>
                        </a:spcAft>
                      </a:pPr>
                      <a:r>
                        <a:rPr lang="it-IT" sz="1600">
                          <a:effectLst/>
                        </a:rPr>
                        <a:t>0,31</a:t>
                      </a:r>
                      <a:endParaRPr lang="sl-SI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90"/>
                        </a:spcBef>
                        <a:spcAft>
                          <a:spcPts val="90"/>
                        </a:spcAft>
                      </a:pPr>
                      <a:r>
                        <a:rPr lang="it-IT" sz="1600" dirty="0">
                          <a:effectLst/>
                        </a:rPr>
                        <a:t>0,30</a:t>
                      </a:r>
                      <a:endParaRPr lang="sl-S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90"/>
                        </a:spcBef>
                        <a:spcAft>
                          <a:spcPts val="90"/>
                        </a:spcAft>
                      </a:pPr>
                      <a:r>
                        <a:rPr lang="it-IT" sz="1600" dirty="0">
                          <a:effectLst/>
                        </a:rPr>
                        <a:t>0,29</a:t>
                      </a:r>
                      <a:endParaRPr lang="sl-S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74713622"/>
                  </a:ext>
                </a:extLst>
              </a:tr>
              <a:tr h="291486">
                <a:tc>
                  <a:txBody>
                    <a:bodyPr/>
                    <a:lstStyle/>
                    <a:p>
                      <a:pPr>
                        <a:spcBef>
                          <a:spcPts val="90"/>
                        </a:spcBef>
                        <a:spcAft>
                          <a:spcPts val="90"/>
                        </a:spcAft>
                      </a:pPr>
                      <a:r>
                        <a:rPr lang="it-IT" sz="1600" dirty="0">
                          <a:effectLst/>
                        </a:rPr>
                        <a:t>3.r: 300 – 399 </a:t>
                      </a:r>
                      <a:r>
                        <a:rPr lang="it-IT" sz="1600" dirty="0" err="1">
                          <a:effectLst/>
                        </a:rPr>
                        <a:t>točk</a:t>
                      </a:r>
                      <a:endParaRPr lang="sl-S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90"/>
                        </a:spcBef>
                        <a:spcAft>
                          <a:spcPts val="90"/>
                        </a:spcAft>
                      </a:pPr>
                      <a:r>
                        <a:rPr lang="it-IT" sz="1600" dirty="0">
                          <a:effectLst/>
                        </a:rPr>
                        <a:t>0,35</a:t>
                      </a:r>
                      <a:endParaRPr lang="sl-S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90"/>
                        </a:spcBef>
                        <a:spcAft>
                          <a:spcPts val="90"/>
                        </a:spcAft>
                      </a:pPr>
                      <a:r>
                        <a:rPr lang="it-IT" sz="1600">
                          <a:effectLst/>
                        </a:rPr>
                        <a:t>0,34</a:t>
                      </a:r>
                      <a:endParaRPr lang="sl-SI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90"/>
                        </a:spcBef>
                        <a:spcAft>
                          <a:spcPts val="90"/>
                        </a:spcAft>
                      </a:pPr>
                      <a:r>
                        <a:rPr lang="it-IT" sz="1600">
                          <a:effectLst/>
                        </a:rPr>
                        <a:t>0,33</a:t>
                      </a:r>
                      <a:endParaRPr lang="sl-SI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90"/>
                        </a:spcBef>
                        <a:spcAft>
                          <a:spcPts val="90"/>
                        </a:spcAft>
                      </a:pPr>
                      <a:r>
                        <a:rPr lang="it-IT" sz="1600">
                          <a:effectLst/>
                        </a:rPr>
                        <a:t>0,31</a:t>
                      </a:r>
                      <a:endParaRPr lang="sl-SI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90"/>
                        </a:spcBef>
                        <a:spcAft>
                          <a:spcPts val="90"/>
                        </a:spcAft>
                      </a:pPr>
                      <a:r>
                        <a:rPr lang="it-IT" sz="1600" dirty="0">
                          <a:effectLst/>
                        </a:rPr>
                        <a:t>0,29</a:t>
                      </a:r>
                      <a:endParaRPr lang="sl-S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418196"/>
                  </a:ext>
                </a:extLst>
              </a:tr>
              <a:tr h="291486">
                <a:tc>
                  <a:txBody>
                    <a:bodyPr/>
                    <a:lstStyle/>
                    <a:p>
                      <a:pPr>
                        <a:spcBef>
                          <a:spcPts val="90"/>
                        </a:spcBef>
                        <a:spcAft>
                          <a:spcPts val="90"/>
                        </a:spcAft>
                      </a:pPr>
                      <a:r>
                        <a:rPr lang="it-IT" sz="1600">
                          <a:effectLst/>
                        </a:rPr>
                        <a:t>2.r: 200 – 299 točk</a:t>
                      </a:r>
                      <a:endParaRPr lang="sl-SI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90"/>
                        </a:spcBef>
                        <a:spcAft>
                          <a:spcPts val="90"/>
                        </a:spcAft>
                      </a:pPr>
                      <a:r>
                        <a:rPr lang="it-IT" sz="1600" dirty="0">
                          <a:effectLst/>
                        </a:rPr>
                        <a:t>0,37</a:t>
                      </a:r>
                      <a:endParaRPr lang="sl-S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90"/>
                        </a:spcBef>
                        <a:spcAft>
                          <a:spcPts val="90"/>
                        </a:spcAft>
                      </a:pPr>
                      <a:r>
                        <a:rPr lang="it-IT" sz="1600">
                          <a:effectLst/>
                        </a:rPr>
                        <a:t>0,35</a:t>
                      </a:r>
                      <a:endParaRPr lang="sl-SI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90"/>
                        </a:spcBef>
                        <a:spcAft>
                          <a:spcPts val="90"/>
                        </a:spcAft>
                      </a:pPr>
                      <a:r>
                        <a:rPr lang="it-IT" sz="1600">
                          <a:effectLst/>
                        </a:rPr>
                        <a:t>0,33</a:t>
                      </a:r>
                      <a:endParaRPr lang="sl-SI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90"/>
                        </a:spcBef>
                        <a:spcAft>
                          <a:spcPts val="90"/>
                        </a:spcAft>
                      </a:pPr>
                      <a:r>
                        <a:rPr lang="it-IT" sz="1600">
                          <a:effectLst/>
                        </a:rPr>
                        <a:t>0,31</a:t>
                      </a:r>
                      <a:endParaRPr lang="sl-SI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90"/>
                        </a:spcBef>
                        <a:spcAft>
                          <a:spcPts val="90"/>
                        </a:spcAft>
                      </a:pPr>
                      <a:r>
                        <a:rPr lang="it-IT" sz="1600" dirty="0">
                          <a:effectLst/>
                        </a:rPr>
                        <a:t>0,29</a:t>
                      </a:r>
                      <a:endParaRPr lang="sl-S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76958881"/>
                  </a:ext>
                </a:extLst>
              </a:tr>
              <a:tr h="288481">
                <a:tc>
                  <a:txBody>
                    <a:bodyPr/>
                    <a:lstStyle/>
                    <a:p>
                      <a:pPr>
                        <a:spcBef>
                          <a:spcPts val="90"/>
                        </a:spcBef>
                        <a:spcAft>
                          <a:spcPts val="90"/>
                        </a:spcAft>
                      </a:pPr>
                      <a:r>
                        <a:rPr lang="it-IT" sz="1600">
                          <a:effectLst/>
                        </a:rPr>
                        <a:t>1.r:  do 199 točk</a:t>
                      </a:r>
                      <a:endParaRPr lang="sl-SI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90"/>
                        </a:spcBef>
                        <a:spcAft>
                          <a:spcPts val="90"/>
                        </a:spcAft>
                      </a:pPr>
                      <a:r>
                        <a:rPr lang="it-IT" sz="1600" dirty="0">
                          <a:effectLst/>
                        </a:rPr>
                        <a:t>0,39</a:t>
                      </a:r>
                      <a:endParaRPr lang="sl-S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90"/>
                        </a:spcBef>
                        <a:spcAft>
                          <a:spcPts val="90"/>
                        </a:spcAft>
                      </a:pPr>
                      <a:r>
                        <a:rPr lang="it-IT" sz="1600">
                          <a:effectLst/>
                        </a:rPr>
                        <a:t>0,37</a:t>
                      </a:r>
                      <a:endParaRPr lang="sl-SI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90"/>
                        </a:spcBef>
                        <a:spcAft>
                          <a:spcPts val="90"/>
                        </a:spcAft>
                      </a:pPr>
                      <a:r>
                        <a:rPr lang="it-IT" sz="1600">
                          <a:effectLst/>
                        </a:rPr>
                        <a:t>0,35</a:t>
                      </a:r>
                      <a:endParaRPr lang="sl-SI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90"/>
                        </a:spcBef>
                        <a:spcAft>
                          <a:spcPts val="90"/>
                        </a:spcAft>
                      </a:pPr>
                      <a:r>
                        <a:rPr lang="it-IT" sz="1600">
                          <a:effectLst/>
                        </a:rPr>
                        <a:t>0,32</a:t>
                      </a:r>
                      <a:endParaRPr lang="sl-SI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90"/>
                        </a:spcBef>
                        <a:spcAft>
                          <a:spcPts val="90"/>
                        </a:spcAft>
                      </a:pPr>
                      <a:r>
                        <a:rPr lang="it-IT" sz="1600" dirty="0">
                          <a:effectLst/>
                        </a:rPr>
                        <a:t>0,29</a:t>
                      </a:r>
                      <a:endParaRPr lang="sl-S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37373298"/>
                  </a:ext>
                </a:extLst>
              </a:tr>
            </a:tbl>
          </a:graphicData>
        </a:graphic>
      </p:graphicFrame>
      <p:graphicFrame>
        <p:nvGraphicFramePr>
          <p:cNvPr id="5" name="Označba mesta vsebin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39414345"/>
              </p:ext>
            </p:extLst>
          </p:nvPr>
        </p:nvGraphicFramePr>
        <p:xfrm>
          <a:off x="969395" y="3676258"/>
          <a:ext cx="6686184" cy="318174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53133">
                  <a:extLst>
                    <a:ext uri="{9D8B030D-6E8A-4147-A177-3AD203B41FA5}">
                      <a16:colId xmlns:a16="http://schemas.microsoft.com/office/drawing/2014/main" val="872378545"/>
                    </a:ext>
                  </a:extLst>
                </a:gridCol>
                <a:gridCol w="894333">
                  <a:extLst>
                    <a:ext uri="{9D8B030D-6E8A-4147-A177-3AD203B41FA5}">
                      <a16:colId xmlns:a16="http://schemas.microsoft.com/office/drawing/2014/main" val="3240627696"/>
                    </a:ext>
                  </a:extLst>
                </a:gridCol>
                <a:gridCol w="818033">
                  <a:extLst>
                    <a:ext uri="{9D8B030D-6E8A-4147-A177-3AD203B41FA5}">
                      <a16:colId xmlns:a16="http://schemas.microsoft.com/office/drawing/2014/main" val="2133469361"/>
                    </a:ext>
                  </a:extLst>
                </a:gridCol>
                <a:gridCol w="827657">
                  <a:extLst>
                    <a:ext uri="{9D8B030D-6E8A-4147-A177-3AD203B41FA5}">
                      <a16:colId xmlns:a16="http://schemas.microsoft.com/office/drawing/2014/main" val="2637000727"/>
                    </a:ext>
                  </a:extLst>
                </a:gridCol>
                <a:gridCol w="560753">
                  <a:extLst>
                    <a:ext uri="{9D8B030D-6E8A-4147-A177-3AD203B41FA5}">
                      <a16:colId xmlns:a16="http://schemas.microsoft.com/office/drawing/2014/main" val="3903015238"/>
                    </a:ext>
                  </a:extLst>
                </a:gridCol>
                <a:gridCol w="832275">
                  <a:extLst>
                    <a:ext uri="{9D8B030D-6E8A-4147-A177-3AD203B41FA5}">
                      <a16:colId xmlns:a16="http://schemas.microsoft.com/office/drawing/2014/main" val="1984094649"/>
                    </a:ext>
                  </a:extLst>
                </a:gridCol>
              </a:tblGrid>
              <a:tr h="618406">
                <a:tc gridSpan="6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 dirty="0">
                          <a:effectLst/>
                        </a:rPr>
                        <a:t>KMG </a:t>
                      </a:r>
                      <a:r>
                        <a:rPr lang="sl-SI" sz="1600" dirty="0" smtClean="0">
                          <a:effectLst/>
                        </a:rPr>
                        <a:t>brez</a:t>
                      </a:r>
                      <a:r>
                        <a:rPr lang="sl-SI" sz="1600" baseline="0" dirty="0" smtClean="0">
                          <a:effectLst/>
                        </a:rPr>
                        <a:t> </a:t>
                      </a:r>
                      <a:r>
                        <a:rPr lang="sl-SI" sz="1600" dirty="0" smtClean="0">
                          <a:effectLst/>
                        </a:rPr>
                        <a:t> travojedih živali </a:t>
                      </a:r>
                      <a:r>
                        <a:rPr lang="sl-SI" sz="1600" dirty="0">
                          <a:effectLst/>
                        </a:rPr>
                        <a:t>na trajnem travinju: Vrednost točke v €</a:t>
                      </a:r>
                      <a:r>
                        <a:rPr lang="sl-SI" sz="1600" baseline="30000" dirty="0">
                          <a:effectLst/>
                        </a:rPr>
                        <a:t>1</a:t>
                      </a:r>
                      <a:endParaRPr lang="sl-SI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5766418"/>
                  </a:ext>
                </a:extLst>
              </a:tr>
              <a:tr h="32041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 dirty="0">
                          <a:effectLst/>
                        </a:rPr>
                        <a:t>točk / leto</a:t>
                      </a:r>
                      <a:endParaRPr lang="sl-SI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 strike="sngStrike" dirty="0">
                          <a:effectLst/>
                        </a:rPr>
                        <a:t>2023</a:t>
                      </a:r>
                      <a:endParaRPr lang="sl-SI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 dirty="0">
                          <a:effectLst/>
                        </a:rPr>
                        <a:t>2024</a:t>
                      </a:r>
                      <a:endParaRPr lang="sl-SI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effectLst/>
                        </a:rPr>
                        <a:t>2025</a:t>
                      </a:r>
                      <a:endParaRPr lang="sl-SI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effectLst/>
                        </a:rPr>
                        <a:t>2026</a:t>
                      </a:r>
                      <a:endParaRPr lang="sl-SI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effectLst/>
                        </a:rPr>
                        <a:t>2027</a:t>
                      </a:r>
                      <a:endParaRPr lang="sl-SI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732429207"/>
                  </a:ext>
                </a:extLst>
              </a:tr>
              <a:tr h="32041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 dirty="0">
                          <a:effectLst/>
                        </a:rPr>
                        <a:t>7.r: 800 in več</a:t>
                      </a:r>
                      <a:endParaRPr lang="sl-SI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90"/>
                        </a:spcBef>
                        <a:spcAft>
                          <a:spcPts val="90"/>
                        </a:spcAft>
                      </a:pPr>
                      <a:r>
                        <a:rPr lang="it-IT" sz="1600" strike="sngStrike" dirty="0">
                          <a:effectLst/>
                        </a:rPr>
                        <a:t>0,23</a:t>
                      </a:r>
                      <a:endParaRPr lang="sl-SI" sz="1600" strike="sngStrike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0,3</a:t>
                      </a:r>
                      <a:r>
                        <a:rPr lang="sl-SI" sz="1600" dirty="0" smtClean="0">
                          <a:effectLst/>
                        </a:rPr>
                        <a:t>0</a:t>
                      </a:r>
                      <a:endParaRPr lang="sl-S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0,</a:t>
                      </a:r>
                      <a:r>
                        <a:rPr lang="sl-SI" sz="1600" dirty="0" smtClean="0">
                          <a:effectLst/>
                        </a:rPr>
                        <a:t>32</a:t>
                      </a:r>
                      <a:endParaRPr lang="sl-S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0,</a:t>
                      </a:r>
                      <a:r>
                        <a:rPr lang="sl-SI" sz="1600" dirty="0" smtClean="0">
                          <a:effectLst/>
                        </a:rPr>
                        <a:t>3</a:t>
                      </a:r>
                      <a:r>
                        <a:rPr lang="en-US" sz="1600" dirty="0" smtClean="0">
                          <a:effectLst/>
                        </a:rPr>
                        <a:t>4</a:t>
                      </a:r>
                      <a:endParaRPr lang="sl-S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 dirty="0" smtClean="0">
                          <a:effectLst/>
                        </a:rPr>
                        <a:t>0,35</a:t>
                      </a:r>
                      <a:endParaRPr lang="sl-SI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958587768"/>
                  </a:ext>
                </a:extLst>
              </a:tr>
              <a:tr h="32041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 dirty="0">
                          <a:effectLst/>
                        </a:rPr>
                        <a:t>6.r: 600 – 799</a:t>
                      </a:r>
                      <a:endParaRPr lang="sl-SI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90"/>
                        </a:spcBef>
                        <a:spcAft>
                          <a:spcPts val="90"/>
                        </a:spcAft>
                      </a:pPr>
                      <a:r>
                        <a:rPr lang="it-IT" sz="1600" strike="sngStrike" dirty="0">
                          <a:effectLst/>
                        </a:rPr>
                        <a:t>0,26</a:t>
                      </a:r>
                      <a:endParaRPr lang="sl-SI" sz="1600" strike="sngStrike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0,</a:t>
                      </a:r>
                      <a:r>
                        <a:rPr lang="sl-SI" sz="1600" dirty="0" smtClean="0">
                          <a:effectLst/>
                        </a:rPr>
                        <a:t>32</a:t>
                      </a:r>
                      <a:endParaRPr lang="sl-S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0,</a:t>
                      </a:r>
                      <a:r>
                        <a:rPr lang="sl-SI" sz="1600" dirty="0" smtClean="0">
                          <a:effectLst/>
                        </a:rPr>
                        <a:t>34</a:t>
                      </a:r>
                      <a:endParaRPr lang="sl-S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0,</a:t>
                      </a:r>
                      <a:r>
                        <a:rPr lang="sl-SI" sz="1600" dirty="0" smtClean="0">
                          <a:effectLst/>
                        </a:rPr>
                        <a:t>35</a:t>
                      </a:r>
                      <a:endParaRPr lang="sl-S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 dirty="0" smtClean="0">
                          <a:effectLst/>
                        </a:rPr>
                        <a:t>0,35</a:t>
                      </a:r>
                      <a:endParaRPr lang="sl-SI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898996557"/>
                  </a:ext>
                </a:extLst>
              </a:tr>
              <a:tr h="32041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effectLst/>
                        </a:rPr>
                        <a:t>5.r: 500 – 599</a:t>
                      </a:r>
                      <a:endParaRPr lang="sl-SI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90"/>
                        </a:spcBef>
                        <a:spcAft>
                          <a:spcPts val="90"/>
                        </a:spcAft>
                      </a:pPr>
                      <a:r>
                        <a:rPr lang="it-IT" sz="1600" strike="sngStrike" dirty="0">
                          <a:effectLst/>
                        </a:rPr>
                        <a:t>0,29</a:t>
                      </a:r>
                      <a:endParaRPr lang="sl-SI" sz="1600" strike="sngStrike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0,</a:t>
                      </a:r>
                      <a:r>
                        <a:rPr lang="sl-SI" sz="1600" dirty="0" smtClean="0">
                          <a:effectLst/>
                        </a:rPr>
                        <a:t>35</a:t>
                      </a:r>
                      <a:endParaRPr lang="sl-S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0,</a:t>
                      </a:r>
                      <a:r>
                        <a:rPr lang="sl-SI" sz="1600" dirty="0" smtClean="0">
                          <a:effectLst/>
                        </a:rPr>
                        <a:t>35</a:t>
                      </a:r>
                      <a:endParaRPr lang="sl-S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0,</a:t>
                      </a:r>
                      <a:r>
                        <a:rPr lang="sl-SI" sz="1600" dirty="0" smtClean="0">
                          <a:effectLst/>
                        </a:rPr>
                        <a:t>35</a:t>
                      </a:r>
                      <a:endParaRPr lang="sl-S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 dirty="0" smtClean="0">
                          <a:effectLst/>
                        </a:rPr>
                        <a:t>0,35</a:t>
                      </a:r>
                      <a:endParaRPr lang="sl-SI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154504787"/>
                  </a:ext>
                </a:extLst>
              </a:tr>
              <a:tr h="32041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effectLst/>
                        </a:rPr>
                        <a:t>4.r: 400 – 499</a:t>
                      </a:r>
                      <a:endParaRPr lang="sl-SI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90"/>
                        </a:spcBef>
                        <a:spcAft>
                          <a:spcPts val="90"/>
                        </a:spcAft>
                      </a:pPr>
                      <a:r>
                        <a:rPr lang="it-IT" sz="1600" strike="sngStrike" dirty="0">
                          <a:effectLst/>
                        </a:rPr>
                        <a:t>0,33</a:t>
                      </a:r>
                      <a:endParaRPr lang="sl-SI" sz="1600" strike="sngStrike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0,</a:t>
                      </a:r>
                      <a:r>
                        <a:rPr lang="sl-SI" sz="1600" dirty="0" smtClean="0">
                          <a:effectLst/>
                        </a:rPr>
                        <a:t>38</a:t>
                      </a:r>
                      <a:endParaRPr lang="sl-S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0,</a:t>
                      </a:r>
                      <a:r>
                        <a:rPr lang="sl-SI" sz="1600" dirty="0" smtClean="0">
                          <a:effectLst/>
                        </a:rPr>
                        <a:t>37</a:t>
                      </a:r>
                      <a:endParaRPr lang="sl-S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0,</a:t>
                      </a:r>
                      <a:r>
                        <a:rPr lang="sl-SI" sz="1600" dirty="0" smtClean="0">
                          <a:effectLst/>
                        </a:rPr>
                        <a:t>36</a:t>
                      </a:r>
                      <a:endParaRPr lang="sl-S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 dirty="0" smtClean="0">
                          <a:effectLst/>
                        </a:rPr>
                        <a:t>0,35</a:t>
                      </a:r>
                      <a:endParaRPr lang="sl-SI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174829112"/>
                  </a:ext>
                </a:extLst>
              </a:tr>
              <a:tr h="32041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effectLst/>
                        </a:rPr>
                        <a:t>3.r: 300 – 399</a:t>
                      </a:r>
                      <a:endParaRPr lang="sl-SI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90"/>
                        </a:spcBef>
                        <a:spcAft>
                          <a:spcPts val="90"/>
                        </a:spcAft>
                      </a:pPr>
                      <a:r>
                        <a:rPr lang="it-IT" sz="1600" strike="sngStrike" dirty="0">
                          <a:effectLst/>
                        </a:rPr>
                        <a:t>0,35</a:t>
                      </a:r>
                      <a:endParaRPr lang="sl-SI" sz="1600" strike="sngStrike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0,</a:t>
                      </a:r>
                      <a:r>
                        <a:rPr lang="sl-SI" sz="1600" dirty="0" smtClean="0">
                          <a:effectLst/>
                        </a:rPr>
                        <a:t>41</a:t>
                      </a:r>
                      <a:endParaRPr lang="sl-S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0,</a:t>
                      </a:r>
                      <a:r>
                        <a:rPr lang="sl-SI" sz="1600" dirty="0" smtClean="0">
                          <a:effectLst/>
                        </a:rPr>
                        <a:t>39</a:t>
                      </a:r>
                      <a:endParaRPr lang="sl-S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0,</a:t>
                      </a:r>
                      <a:r>
                        <a:rPr lang="sl-SI" sz="1600" dirty="0" smtClean="0">
                          <a:effectLst/>
                        </a:rPr>
                        <a:t>37</a:t>
                      </a:r>
                      <a:endParaRPr lang="sl-S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 dirty="0" smtClean="0">
                          <a:effectLst/>
                        </a:rPr>
                        <a:t>0,35</a:t>
                      </a:r>
                      <a:endParaRPr lang="sl-SI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456573077"/>
                  </a:ext>
                </a:extLst>
              </a:tr>
              <a:tr h="32041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effectLst/>
                        </a:rPr>
                        <a:t>2.r: 200 – 299</a:t>
                      </a:r>
                      <a:endParaRPr lang="sl-SI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90"/>
                        </a:spcBef>
                        <a:spcAft>
                          <a:spcPts val="90"/>
                        </a:spcAft>
                      </a:pPr>
                      <a:r>
                        <a:rPr lang="it-IT" sz="1600" strike="sngStrike" dirty="0">
                          <a:effectLst/>
                        </a:rPr>
                        <a:t>0,37</a:t>
                      </a:r>
                      <a:endParaRPr lang="sl-SI" sz="1600" strike="sngStrike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0,4</a:t>
                      </a:r>
                      <a:r>
                        <a:rPr lang="sl-SI" sz="1600" dirty="0" smtClean="0">
                          <a:effectLst/>
                        </a:rPr>
                        <a:t>2</a:t>
                      </a:r>
                      <a:endParaRPr lang="sl-S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0,</a:t>
                      </a:r>
                      <a:r>
                        <a:rPr lang="sl-SI" sz="1600" dirty="0" smtClean="0">
                          <a:effectLst/>
                        </a:rPr>
                        <a:t>40</a:t>
                      </a:r>
                      <a:endParaRPr lang="sl-S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0,</a:t>
                      </a:r>
                      <a:r>
                        <a:rPr lang="sl-SI" sz="1600" dirty="0" smtClean="0">
                          <a:effectLst/>
                        </a:rPr>
                        <a:t>37</a:t>
                      </a:r>
                      <a:endParaRPr lang="sl-S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 dirty="0" smtClean="0">
                          <a:effectLst/>
                        </a:rPr>
                        <a:t>0,35</a:t>
                      </a:r>
                      <a:endParaRPr lang="sl-SI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095511410"/>
                  </a:ext>
                </a:extLst>
              </a:tr>
              <a:tr h="32041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effectLst/>
                        </a:rPr>
                        <a:t>1.r:   do 199</a:t>
                      </a:r>
                      <a:endParaRPr lang="sl-SI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90"/>
                        </a:spcBef>
                        <a:spcAft>
                          <a:spcPts val="90"/>
                        </a:spcAft>
                      </a:pPr>
                      <a:r>
                        <a:rPr lang="it-IT" sz="1600" strike="sngStrike" dirty="0">
                          <a:effectLst/>
                        </a:rPr>
                        <a:t>0,39</a:t>
                      </a:r>
                      <a:endParaRPr lang="sl-SI" sz="1600" strike="sngStrike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0,</a:t>
                      </a:r>
                      <a:r>
                        <a:rPr lang="sl-SI" sz="1600" dirty="0" smtClean="0">
                          <a:effectLst/>
                        </a:rPr>
                        <a:t>44</a:t>
                      </a:r>
                      <a:endParaRPr lang="sl-S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0,</a:t>
                      </a:r>
                      <a:r>
                        <a:rPr lang="sl-SI" sz="1600" dirty="0" smtClean="0">
                          <a:effectLst/>
                        </a:rPr>
                        <a:t>42</a:t>
                      </a:r>
                      <a:endParaRPr lang="sl-S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0,</a:t>
                      </a:r>
                      <a:r>
                        <a:rPr lang="sl-SI" sz="1600" dirty="0" smtClean="0">
                          <a:effectLst/>
                        </a:rPr>
                        <a:t>38</a:t>
                      </a:r>
                      <a:endParaRPr lang="sl-S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 dirty="0" smtClean="0">
                          <a:effectLst/>
                        </a:rPr>
                        <a:t>0,35</a:t>
                      </a:r>
                      <a:endParaRPr lang="sl-SI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952994564"/>
                  </a:ext>
                </a:extLst>
              </a:tr>
            </a:tbl>
          </a:graphicData>
        </a:graphic>
      </p:graphicFrame>
      <p:sp>
        <p:nvSpPr>
          <p:cNvPr id="6" name="Pravokotnik 5"/>
          <p:cNvSpPr/>
          <p:nvPr/>
        </p:nvSpPr>
        <p:spPr>
          <a:xfrm>
            <a:off x="139960" y="624453"/>
            <a:ext cx="1060890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90"/>
              </a:spcBef>
              <a:spcAft>
                <a:spcPts val="90"/>
              </a:spcAft>
            </a:pPr>
            <a:r>
              <a:rPr lang="sl-SI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Tabela 2: Kmetijska gospodarstva brez travojedih živali na trajnem travinju: </a:t>
            </a:r>
            <a:r>
              <a:rPr lang="sl-SI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vrednost točke v €</a:t>
            </a:r>
            <a:r>
              <a:rPr lang="sl-SI" b="1" baseline="30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sl-SI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po letih</a:t>
            </a:r>
            <a:endParaRPr lang="sl-SI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" name="Zaobljen pravokotni oblaček 7"/>
          <p:cNvSpPr/>
          <p:nvPr/>
        </p:nvSpPr>
        <p:spPr>
          <a:xfrm>
            <a:off x="8646367" y="4299580"/>
            <a:ext cx="3545633" cy="577997"/>
          </a:xfrm>
          <a:prstGeom prst="wedgeRoundRectCallout">
            <a:avLst>
              <a:gd name="adj1" fmla="val -72324"/>
              <a:gd name="adj2" fmla="val -97737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 smtClean="0"/>
              <a:t>Spremenjeno s 1. spremembo SN v letu 2023!</a:t>
            </a:r>
            <a:endParaRPr lang="sl-SI" dirty="0"/>
          </a:p>
        </p:txBody>
      </p:sp>
      <p:sp>
        <p:nvSpPr>
          <p:cNvPr id="9" name="Zaobljen pravokotni oblaček 8"/>
          <p:cNvSpPr/>
          <p:nvPr/>
        </p:nvSpPr>
        <p:spPr>
          <a:xfrm>
            <a:off x="8646366" y="1379312"/>
            <a:ext cx="3545633" cy="577997"/>
          </a:xfrm>
          <a:prstGeom prst="wedgeRoundRectCallout">
            <a:avLst>
              <a:gd name="adj1" fmla="val -72324"/>
              <a:gd name="adj2" fmla="val -97737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 smtClean="0"/>
              <a:t>Vrednosti veljale le v letu 2023!</a:t>
            </a:r>
            <a:endParaRPr lang="sl-SI" dirty="0"/>
          </a:p>
        </p:txBody>
      </p:sp>
      <p:cxnSp>
        <p:nvCxnSpPr>
          <p:cNvPr id="10" name="Raven povezovalnik 9"/>
          <p:cNvCxnSpPr/>
          <p:nvPr/>
        </p:nvCxnSpPr>
        <p:spPr>
          <a:xfrm flipV="1">
            <a:off x="4627984" y="1363117"/>
            <a:ext cx="3027595" cy="2313142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607896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kotnik 3"/>
          <p:cNvSpPr/>
          <p:nvPr/>
        </p:nvSpPr>
        <p:spPr>
          <a:xfrm>
            <a:off x="139960" y="142984"/>
            <a:ext cx="1185920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sl-SI" sz="2400" b="1" dirty="0" smtClean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Plačilo OMD na KMG; v primeru trajnega travinja NISO prisotne travojede živali oz. je obtežba &lt;0,2 GVŽ na hektar trajnega travinja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endParaRPr lang="sl-SI" u="sng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sl-SI" u="sng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FORMULA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sl-SI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(Število točk x vrednost točke</a:t>
            </a:r>
            <a:r>
              <a:rPr lang="sl-SI" b="1" baseline="30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sl-SI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x površina N+TN v OMD) + (Število točk x vrednost točke</a:t>
            </a:r>
            <a:r>
              <a:rPr lang="sl-SI" b="1" baseline="30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sl-SI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x površine TT v OMD)</a:t>
            </a:r>
            <a:endParaRPr lang="sl-SI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Pravokotnik 5"/>
          <p:cNvSpPr/>
          <p:nvPr/>
        </p:nvSpPr>
        <p:spPr>
          <a:xfrm>
            <a:off x="158620" y="1997167"/>
            <a:ext cx="1156996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u="sng" dirty="0"/>
              <a:t>Primer izračuna </a:t>
            </a:r>
            <a:r>
              <a:rPr lang="sl-SI" u="sng" dirty="0" smtClean="0"/>
              <a:t>3</a:t>
            </a:r>
            <a:r>
              <a:rPr lang="sl-SI" dirty="0" smtClean="0"/>
              <a:t>: </a:t>
            </a:r>
            <a:r>
              <a:rPr lang="sl-SI" dirty="0"/>
              <a:t> KMG ima 330 točk, 7 ha njiv, 3 ha trajnega travinja, 0 GVŽ travojedih živali</a:t>
            </a:r>
          </a:p>
          <a:p>
            <a:r>
              <a:rPr lang="sl-SI" dirty="0"/>
              <a:t>v 2023: </a:t>
            </a:r>
            <a:r>
              <a:rPr lang="sl-SI" dirty="0"/>
              <a:t>	(330 točk x </a:t>
            </a:r>
            <a:r>
              <a:rPr lang="sl-SI" dirty="0" smtClean="0"/>
              <a:t>0,45€ </a:t>
            </a:r>
            <a:r>
              <a:rPr lang="sl-SI" dirty="0"/>
              <a:t>x 7 ha) + (330 x 0,35€ x </a:t>
            </a:r>
            <a:r>
              <a:rPr lang="sl-SI" dirty="0" smtClean="0"/>
              <a:t>3 ha</a:t>
            </a:r>
            <a:r>
              <a:rPr lang="sl-SI" dirty="0"/>
              <a:t>) = 1.039,5€ + 346,5€ = 1.386€ =&gt; 138,6€/ha</a:t>
            </a:r>
          </a:p>
          <a:p>
            <a:r>
              <a:rPr lang="sl-SI" b="1" dirty="0">
                <a:solidFill>
                  <a:srgbClr val="00B050"/>
                </a:solidFill>
              </a:rPr>
              <a:t>v 2024:    </a:t>
            </a:r>
            <a:r>
              <a:rPr lang="sl-SI" b="1" dirty="0" smtClean="0">
                <a:solidFill>
                  <a:srgbClr val="00B050"/>
                </a:solidFill>
              </a:rPr>
              <a:t>(330 </a:t>
            </a:r>
            <a:r>
              <a:rPr lang="sl-SI" b="1" dirty="0">
                <a:solidFill>
                  <a:srgbClr val="00B050"/>
                </a:solidFill>
              </a:rPr>
              <a:t>točk x 0,53€ x </a:t>
            </a:r>
            <a:r>
              <a:rPr lang="sl-SI" b="1" dirty="0" smtClean="0">
                <a:solidFill>
                  <a:srgbClr val="00B050"/>
                </a:solidFill>
              </a:rPr>
              <a:t>7 ha) + (330 x 0,41€ x 3 ha) = 1.224,3€ + 405,9€ = 1630,2€ =&gt; 163,02€</a:t>
            </a:r>
            <a:r>
              <a:rPr lang="sl-SI" b="1" dirty="0">
                <a:solidFill>
                  <a:srgbClr val="00B050"/>
                </a:solidFill>
              </a:rPr>
              <a:t>/ha</a:t>
            </a:r>
          </a:p>
          <a:p>
            <a:endParaRPr lang="sl-SI" dirty="0" smtClean="0"/>
          </a:p>
          <a:p>
            <a:endParaRPr lang="sl-SI" dirty="0"/>
          </a:p>
          <a:p>
            <a:endParaRPr lang="sl-SI" dirty="0"/>
          </a:p>
          <a:p>
            <a:r>
              <a:rPr lang="sl-SI" u="sng" dirty="0"/>
              <a:t>Primer izračuna 4</a:t>
            </a:r>
            <a:r>
              <a:rPr lang="sl-SI" dirty="0" smtClean="0"/>
              <a:t>: </a:t>
            </a:r>
            <a:r>
              <a:rPr lang="sl-SI" dirty="0"/>
              <a:t>KMG ima 330 točk, 10 ha trajnega travinja, 0 GVŽ travojedih živali</a:t>
            </a:r>
          </a:p>
          <a:p>
            <a:r>
              <a:rPr lang="sl-SI" dirty="0"/>
              <a:t>v 2023: </a:t>
            </a:r>
            <a:r>
              <a:rPr lang="sl-SI" dirty="0"/>
              <a:t>	330 x 0,35€ x </a:t>
            </a:r>
            <a:r>
              <a:rPr lang="sl-SI" dirty="0" smtClean="0"/>
              <a:t>10 ha </a:t>
            </a:r>
            <a:r>
              <a:rPr lang="sl-SI" dirty="0"/>
              <a:t>= 1.155€ =&gt; 115,5€/ha</a:t>
            </a:r>
          </a:p>
          <a:p>
            <a:r>
              <a:rPr lang="sl-SI" b="1" dirty="0">
                <a:solidFill>
                  <a:srgbClr val="00B050"/>
                </a:solidFill>
              </a:rPr>
              <a:t>v 2024</a:t>
            </a:r>
            <a:r>
              <a:rPr lang="sl-SI" b="1" dirty="0" smtClean="0">
                <a:solidFill>
                  <a:srgbClr val="00B050"/>
                </a:solidFill>
              </a:rPr>
              <a:t>:	330 x 0,41€ x 10 ha = 1.353€ =&gt; 135,3€</a:t>
            </a:r>
            <a:r>
              <a:rPr lang="sl-SI" b="1" dirty="0">
                <a:solidFill>
                  <a:srgbClr val="00B050"/>
                </a:solidFill>
              </a:rPr>
              <a:t>/ha</a:t>
            </a:r>
          </a:p>
          <a:p>
            <a:endParaRPr lang="sl-SI" dirty="0"/>
          </a:p>
        </p:txBody>
      </p:sp>
      <p:sp>
        <p:nvSpPr>
          <p:cNvPr id="7" name="Zaobljen pravokotni oblaček 6"/>
          <p:cNvSpPr/>
          <p:nvPr/>
        </p:nvSpPr>
        <p:spPr>
          <a:xfrm>
            <a:off x="8680580" y="3428328"/>
            <a:ext cx="3318588" cy="805943"/>
          </a:xfrm>
          <a:prstGeom prst="wedgeRoundRectCallout">
            <a:avLst>
              <a:gd name="adj1" fmla="val -47887"/>
              <a:gd name="adj2" fmla="val -10565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 smtClean="0"/>
              <a:t>Ker je na KMG prisotno trajno travinje, obtežba </a:t>
            </a:r>
            <a:r>
              <a:rPr lang="sl-SI" u="sng" dirty="0" smtClean="0"/>
              <a:t>je</a:t>
            </a:r>
            <a:r>
              <a:rPr lang="sl-SI" dirty="0" smtClean="0"/>
              <a:t> pomembna!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4687786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jeZBesedilom 3"/>
          <p:cNvSpPr txBox="1"/>
          <p:nvPr/>
        </p:nvSpPr>
        <p:spPr>
          <a:xfrm>
            <a:off x="130629" y="167952"/>
            <a:ext cx="8599629" cy="166199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sl-SI" sz="2400" b="1" dirty="0" smtClean="0">
                <a:solidFill>
                  <a:srgbClr val="00B050"/>
                </a:solidFill>
              </a:rPr>
              <a:t>Degresija plačila OMD:</a:t>
            </a:r>
          </a:p>
          <a:p>
            <a:endParaRPr lang="sl-SI" sz="2400" b="1" dirty="0" smtClean="0">
              <a:solidFill>
                <a:srgbClr val="00B050"/>
              </a:solidFill>
            </a:endParaRPr>
          </a:p>
          <a:p>
            <a:pPr marL="1200150" lvl="2" indent="-285750">
              <a:buFontTx/>
              <a:buChar char="-"/>
            </a:pPr>
            <a:r>
              <a:rPr lang="sl-SI" dirty="0" smtClean="0"/>
              <a:t>prvih 50 ha 100% plačilo</a:t>
            </a:r>
          </a:p>
          <a:p>
            <a:pPr marL="1200150" lvl="2" indent="-285750">
              <a:buFontTx/>
              <a:buChar char="-"/>
            </a:pPr>
            <a:r>
              <a:rPr lang="sl-SI" dirty="0"/>
              <a:t>v</a:t>
            </a:r>
            <a:r>
              <a:rPr lang="sl-SI" dirty="0" smtClean="0"/>
              <a:t>sakih nadaljnjih 10 ha prejme 10% plačila manj</a:t>
            </a:r>
          </a:p>
          <a:p>
            <a:pPr marL="1200150" lvl="2" indent="-285750">
              <a:buFontTx/>
              <a:buChar char="-"/>
            </a:pPr>
            <a:r>
              <a:rPr lang="sl-SI" dirty="0"/>
              <a:t>z</a:t>
            </a:r>
            <a:r>
              <a:rPr lang="sl-SI" dirty="0" smtClean="0"/>
              <a:t>a površino nad 100 ha se prejme 40% plačila.</a:t>
            </a:r>
            <a:endParaRPr lang="sl-SI" dirty="0"/>
          </a:p>
        </p:txBody>
      </p:sp>
      <p:sp>
        <p:nvSpPr>
          <p:cNvPr id="3" name="PoljeZBesedilom 2"/>
          <p:cNvSpPr txBox="1"/>
          <p:nvPr/>
        </p:nvSpPr>
        <p:spPr>
          <a:xfrm>
            <a:off x="130629" y="3483058"/>
            <a:ext cx="1179389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l-SI" dirty="0" smtClean="0"/>
          </a:p>
          <a:p>
            <a:r>
              <a:rPr lang="sl-SI" dirty="0" smtClean="0"/>
              <a:t>Nove točke </a:t>
            </a:r>
            <a:r>
              <a:rPr lang="sl-SI" dirty="0" smtClean="0"/>
              <a:t>OMD v letu 2024</a:t>
            </a:r>
            <a:r>
              <a:rPr lang="sl-SI" dirty="0">
                <a:sym typeface="Wingdings" panose="05000000000000000000" pitchFamily="2" charset="2"/>
              </a:rPr>
              <a:t>:</a:t>
            </a:r>
            <a:endParaRPr lang="sl-SI" dirty="0" smtClean="0">
              <a:sym typeface="Wingdings" panose="05000000000000000000" pitchFamily="2" charset="2"/>
            </a:endParaRPr>
          </a:p>
          <a:p>
            <a:r>
              <a:rPr lang="sl-SI" dirty="0" smtClean="0">
                <a:sym typeface="Wingdings" panose="05000000000000000000" pitchFamily="2" charset="2"/>
              </a:rPr>
              <a:t>Uporabili bomo posodobljen sloj „Točke tal“, ki ga vzdržuje GURS. Upoštevane bodo spremembe, ki jih je GURS vnesel do datuma prevzema podatkov (okvirno februarja, ko bo RKG zaprt).</a:t>
            </a:r>
          </a:p>
          <a:p>
            <a:endParaRPr lang="sl-SI" dirty="0">
              <a:sym typeface="Wingdings" panose="05000000000000000000" pitchFamily="2" charset="2"/>
            </a:endParaRPr>
          </a:p>
          <a:p>
            <a:r>
              <a:rPr lang="sl-SI" dirty="0" smtClean="0">
                <a:sym typeface="Wingdings" panose="05000000000000000000" pitchFamily="2" charset="2"/>
              </a:rPr>
              <a:t>Nov izračun točk OMD bo torej drugačen le, če so v evidenci „točke tal“ opravljeni popravki.</a:t>
            </a:r>
            <a:endParaRPr lang="sl-SI" dirty="0" smtClean="0"/>
          </a:p>
          <a:p>
            <a:endParaRPr lang="sl-SI" dirty="0" smtClean="0"/>
          </a:p>
        </p:txBody>
      </p:sp>
      <p:sp>
        <p:nvSpPr>
          <p:cNvPr id="5" name="Pravokotnik 4"/>
          <p:cNvSpPr/>
          <p:nvPr/>
        </p:nvSpPr>
        <p:spPr>
          <a:xfrm>
            <a:off x="163286" y="3090466"/>
            <a:ext cx="117285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2400" b="1" dirty="0" smtClean="0">
                <a:solidFill>
                  <a:srgbClr val="00B05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Točkovanje KMG v OMD</a:t>
            </a:r>
            <a:endParaRPr lang="sl-SI" sz="2400" dirty="0">
              <a:solidFill>
                <a:srgbClr val="00B050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75019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469</TotalTime>
  <Words>922</Words>
  <Application>Microsoft Office PowerPoint</Application>
  <PresentationFormat>Širokozaslonsko</PresentationFormat>
  <Paragraphs>259</Paragraphs>
  <Slides>7</Slides>
  <Notes>1</Notes>
  <HiddenSlides>0</HiddenSlides>
  <MMClips>0</MMClips>
  <ScaleCrop>false</ScaleCrop>
  <HeadingPairs>
    <vt:vector size="6" baseType="variant">
      <vt:variant>
        <vt:lpstr>Uporabljene pisave</vt:lpstr>
      </vt:variant>
      <vt:variant>
        <vt:i4>5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Wingdings</vt:lpstr>
      <vt:lpstr>Officeova tema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Silvester Kranjec</dc:creator>
  <cp:lastModifiedBy>Silvester Kranjec</cp:lastModifiedBy>
  <cp:revision>24</cp:revision>
  <dcterms:created xsi:type="dcterms:W3CDTF">2022-08-23T08:54:56Z</dcterms:created>
  <dcterms:modified xsi:type="dcterms:W3CDTF">2024-01-29T12:54:23Z</dcterms:modified>
</cp:coreProperties>
</file>