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3"/>
  </p:notesMasterIdLst>
  <p:sldIdLst>
    <p:sldId id="267" r:id="rId3"/>
    <p:sldId id="266" r:id="rId4"/>
    <p:sldId id="258" r:id="rId5"/>
    <p:sldId id="292" r:id="rId6"/>
    <p:sldId id="268" r:id="rId7"/>
    <p:sldId id="259" r:id="rId8"/>
    <p:sldId id="269" r:id="rId9"/>
    <p:sldId id="271" r:id="rId10"/>
    <p:sldId id="270" r:id="rId11"/>
    <p:sldId id="275" r:id="rId12"/>
    <p:sldId id="283" r:id="rId13"/>
    <p:sldId id="272" r:id="rId14"/>
    <p:sldId id="284" r:id="rId15"/>
    <p:sldId id="274" r:id="rId16"/>
    <p:sldId id="276" r:id="rId17"/>
    <p:sldId id="277" r:id="rId18"/>
    <p:sldId id="278" r:id="rId19"/>
    <p:sldId id="263" r:id="rId20"/>
    <p:sldId id="279" r:id="rId21"/>
    <p:sldId id="280" r:id="rId22"/>
    <p:sldId id="281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3" r:id="rId31"/>
    <p:sldId id="282" r:id="rId3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E1BE1-B084-48D1-9793-8426A0BF728C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A7825-4F49-471B-A3F4-AA217654B3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540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D132-DB3B-4C4C-AB58-25040CABC103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3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D132-DB3B-4C4C-AB58-25040CABC103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5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082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582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8726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27456-F68D-49D2-A969-D3F900B2523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45714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831EE6-8FB7-4FB4-BF4F-E0F4EEED3FC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F3A468E-E509-45F3-9F74-467EF607A98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50D5424-9E5C-4003-B9EA-1F8C598C90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075B96-B90F-462C-AFDD-E0CB7FCA1EA4}" type="datetime1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530472E-5963-41BC-8039-D118B8B8BB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B68534A-B8AC-4C56-BD00-9EADCB88DE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D7BC44-1C77-4D81-84DF-87B196CD2CB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8861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DE4A13-EBAF-4129-974A-3CF1176A6A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6F7D4F-D18E-453E-AA90-285CF48361F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9CBF986-DEEA-40E9-B7C4-E461CAC771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9A0C8A-C05C-47D1-AAD0-FFA49C32C2AE}" type="datetime1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708AFE8-6F80-4314-9A24-B371743EF2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9A86554-8FFD-459D-9152-6FE45EE778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F43FCE-FCB3-4724-89DC-23C09B4C2E5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831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5A76E8-0FBD-4418-B5B3-C73F6EEA01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4462037-9B54-4EDF-A2E9-ABBD8435DF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7520822-DB63-4846-9362-029FE4B183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E19F3A-A57A-4F1F-8C23-E7D7304F188B}" type="datetime1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B214A6C-BA84-451F-8A8B-7DCC318CA6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896AD7B-C75F-480F-8B4F-B2B98A001F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B47978-853D-4FC0-9B32-F81A20EC336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1026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89DB0E-6691-4654-BEAB-2017A45594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89A6F3A-2F91-4122-B33B-0383756001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8FF585C-9406-47F8-9FB7-A1B144D4598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C71717A-F5C0-4AB7-9425-DD106CF826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2DD722-0832-4105-9553-203A1AA1321B}" type="datetime1">
              <a:rPr lang="sl-SI" smtClean="0"/>
              <a:t>29. 01. 2024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4CBA78A-FF26-4D12-8C25-4966D2F0A2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841CA8E-79FF-48F6-931D-8F764530D4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E2E5B5-DADF-4F43-A7C5-E204C2EABA4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0790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22BD3F-4BC0-40B0-933D-7231E1354D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334EB87-5ED4-450C-8EDD-1425B8815E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FA4C2CC-1C3A-4A23-BBE3-7847DA386C3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48180BD-FCEB-43CE-ACD5-92C9D10C320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9F915BC-D6E6-4F55-AE41-66148A3B827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060C435-A6C4-464C-B864-FEB8298E94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E3DCA7-1B01-4862-BF9D-C61F3B3663AB}" type="datetime1">
              <a:rPr lang="sl-SI" smtClean="0"/>
              <a:t>29. 01. 2024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304D53B-0EDA-4921-9184-366273DF40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A41A3DE-5519-4E87-BE8F-9889694FF0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334CC0-8D8B-4DDC-8B82-91A1B27556F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4253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CA6B4F-66AB-4D49-970C-9B1FBECEF9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C894214-8F1A-45F0-8CCD-01BC2E7DFD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F75915-0FEF-49D8-91F9-6F896F226376}" type="datetime1">
              <a:rPr lang="sl-SI" smtClean="0"/>
              <a:t>29. 01. 2024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5AB343A-8CA6-4503-8CC2-3140BC558C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46A6FF0-D313-4D5E-9F97-EAB8C3F0A7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6F36D4-FD82-4F96-9EC3-441AD9ABEE5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4941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43D3AC02-5CEF-4B54-9C1A-59AFB538C1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D5E354-2B03-442A-B287-38D2D9EE888F}" type="datetime1">
              <a:rPr lang="sl-SI" smtClean="0"/>
              <a:t>29. 01. 2024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951A07A-DFDE-41D9-875E-FCE95F33E5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19AF016-918A-4FC9-9111-E7635D0AEA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443559-D775-4548-889D-EBF8F35B60C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859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2441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05419F-F7AE-4E13-A7DD-DA72631C86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9AB4097-0695-4567-8067-C39DECF47F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1BAA6C8-338A-47DE-AFA8-6A4E79CE9B5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22F0E83-DBCE-4529-B769-CFEAB8FAC8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62DD86-0DDB-43AE-82E4-682623F2E4CE}" type="datetime1">
              <a:rPr lang="sl-SI" smtClean="0"/>
              <a:t>29. 01. 2024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2A82C5A-84EB-4603-ABA2-DF8D2DAC8A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9FE59AF-1562-4019-9E1D-D7080C7C0F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6682A1-7063-4D5E-BA7F-7DA93657A54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316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760F5B-1DA6-46DC-B385-1A40441494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54E9496A-1AD4-43A4-89EC-8DFF794025F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FAB71AF-7D25-4C33-8C20-2D6782FD5B2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DC3C98B-BF8F-42DF-B550-429EAF1621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65C1DB-A215-476F-A57E-F4B72010990E}" type="datetime1">
              <a:rPr lang="sl-SI" smtClean="0"/>
              <a:t>29. 01. 2024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74F99DB-7AB0-47A1-9FCC-AF918D783E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6136193-170F-4726-B608-22F687F654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8FF02B-2881-471E-94CC-10ECF61C53E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2103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A5D0B4-90F8-4650-A1D8-033AC1851ED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1CE4D42-28E8-419F-8C21-EB5773AE1AC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6FE96F6-ED19-4A70-8AD4-0A012C78CD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5536C6-AFF1-4B1D-BA39-61F745915EE0}" type="datetime1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79BEB56-52FF-4E9C-8F98-56668D8665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15083E8-DF89-4695-B9FB-CF94442F1E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1DE6AB-75BE-449E-9B08-8622D038C5FB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2565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DBDD7AC-E0DC-4788-8F15-7FF78868795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155E76B-C3F9-4AED-82B2-4C32B36BDCF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54DAA30-7434-411B-B0A2-45EC322C7D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E2A34C-5B57-49D5-8894-3006661D04EC}" type="datetime1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7B3E6BB-934F-4DF7-82E4-2D8E19BC56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9333981-FD0E-4CAB-BFF1-37B7EDDBD1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3F1AB1-6C74-44DD-A28E-59527144F734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583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171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997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388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501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24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054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945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DF872-892E-4CE1-A334-6C0E478DE593}" type="datetimeFigureOut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6E113-E601-48AD-BDCE-967955DC99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016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5EF5554-19C9-4FBE-B5E0-4480A5847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FC11ADB-D66C-4F5D-AACC-F38EA2042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600D7EF-1575-4088-AD76-CFFE9BE3501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4C39810-C0D2-49F2-A5FA-E01E5252FDCF}" type="datetime1">
              <a:rPr lang="sl-SI" smtClean="0"/>
              <a:t>29. 01. 2024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08F0529-3C2A-4EAF-8EE2-8715401B185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20864AF-F736-4DF1-92CE-D2B07312C5B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EC1B645-3F26-404C-935A-BC26CD43138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950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3">
            <a:extLst>
              <a:ext uri="{FF2B5EF4-FFF2-40B4-BE49-F238E27FC236}">
                <a16:creationId xmlns:a16="http://schemas.microsoft.com/office/drawing/2014/main" id="{B5802294-D48B-4B13-A6C3-D58A22CBEE98}"/>
              </a:ext>
            </a:extLst>
          </p:cNvPr>
          <p:cNvSpPr txBox="1"/>
          <p:nvPr/>
        </p:nvSpPr>
        <p:spPr>
          <a:xfrm>
            <a:off x="6520873" y="1503955"/>
            <a:ext cx="5296236" cy="45858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l-SI" sz="3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l-SI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Intervencija</a:t>
            </a:r>
            <a:r>
              <a:rPr kumimoji="0" lang="sl-SI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dobrobit živali v letu 2024</a:t>
            </a:r>
            <a:endParaRPr kumimoji="0" lang="sl-SI" sz="3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l-SI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l-SI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l-SI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Predstavitev za JSKS, </a:t>
            </a:r>
            <a:r>
              <a:rPr lang="sl-SI" sz="2400" kern="0" noProof="0" dirty="0" smtClean="0">
                <a:solidFill>
                  <a:srgbClr val="000000"/>
                </a:solidFill>
                <a:latin typeface="Calibri" panose="020F0502020204030204"/>
              </a:rPr>
              <a:t>30</a:t>
            </a:r>
            <a:r>
              <a:rPr kumimoji="0" lang="sl-SI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sl-SI" sz="2400" kern="0" dirty="0">
                <a:solidFill>
                  <a:srgbClr val="000000"/>
                </a:solidFill>
                <a:latin typeface="Calibri" panose="020F0502020204030204"/>
              </a:rPr>
              <a:t>1</a:t>
            </a:r>
            <a:r>
              <a:rPr kumimoji="0" lang="sl-SI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l-SI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400" kern="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l-SI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l-SI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Nagode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l-SI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Sektor za trajnostno kmetijstvo, MKGP</a:t>
            </a:r>
            <a:endParaRPr kumimoji="0" lang="sl-SI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6434356" y="218114"/>
            <a:ext cx="5083728" cy="1224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20" y="403790"/>
            <a:ext cx="2188464" cy="4267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797" y="6027486"/>
            <a:ext cx="1096780" cy="4220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1" y="6027486"/>
            <a:ext cx="1015979" cy="603077"/>
          </a:xfrm>
          <a:prstGeom prst="rect">
            <a:avLst/>
          </a:prstGeom>
        </p:spPr>
      </p:pic>
      <p:sp>
        <p:nvSpPr>
          <p:cNvPr id="9" name="Označba mesta številke diapozitiva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7BC44-1C77-4D81-84DF-87B196CD2CB6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08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8764" y="9053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govedo </a:t>
            </a:r>
            <a:endParaRPr lang="sl-SI" sz="4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8764" y="1193300"/>
            <a:ext cx="11267739" cy="526568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Koprološka analiza:</a:t>
            </a:r>
          </a:p>
          <a:p>
            <a:pPr algn="just">
              <a:lnSpc>
                <a:spcPct val="97000"/>
              </a:lnSpc>
              <a:spcBef>
                <a:spcPts val="0"/>
              </a:spcBef>
            </a:pP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oprološka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analiza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izdaja zdravil za tretiranje živali na podlagi rezultatov koprološke analize morata biti opravljeni spomladi pred začetkom paše in v jeseni po končanem obdobju paše za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govedo v letu 2024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koprološko analizo se vzame najmanj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skupni vzorec blata za vsakih 20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govedi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spomladi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mora biti koprološka analiza izdelana in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podatki,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razen datuma izdaje zdravil, vneseni v seznam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koproloških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analiz (</a:t>
            </a:r>
            <a:r>
              <a:rPr lang="sl-SI" sz="1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Volos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 datumom vnosa zahtevka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jeseni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 mora biti koprološka analiza izdelana in podatki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vneseni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 seznam koproloških analiz najpozneje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31. decembra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jeseni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upravičenec odda vzorec blata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 koprološko analizo pooblaščenim organizacijam po končanem obdobju paše za govedo najpozneje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30. novembra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2024;</a:t>
            </a:r>
          </a:p>
          <a:p>
            <a:pPr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</a:pPr>
            <a:r>
              <a:rPr lang="sl-SI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če posamezna žival v jeseni </a:t>
            </a:r>
            <a:r>
              <a:rPr lang="sl-SI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sl-SI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opravljeni koprološki </a:t>
            </a:r>
            <a:r>
              <a:rPr lang="sl-SI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analizi pogine, se proda ali odda v zakol, se šteje, da je ta žival </a:t>
            </a:r>
            <a:r>
              <a:rPr lang="sl-SI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izpolnila </a:t>
            </a:r>
            <a:r>
              <a:rPr lang="sl-SI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celotno obveznost. </a:t>
            </a:r>
            <a:endParaRPr lang="sl-SI" sz="16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Prekinitev paše:</a:t>
            </a:r>
          </a:p>
          <a:p>
            <a:pPr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zaradi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telitve, bolezni ali poškodbe, nevarnosti napada velikih zveri in izjemnih vremenskih razmer. Če ta prekinitev ne traja skupno več kot deset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dni se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trajanje in razlog za prekinitev navedeta le v dnevniku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paše, če traja več kot deset dni je treba v sedmih dneh po desetdnevnem obdobju umakniti zahtevek,</a:t>
            </a:r>
          </a:p>
          <a:p>
            <a:pPr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zaradi </a:t>
            </a:r>
            <a:r>
              <a:rPr lang="sl-SI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višje sile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(v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delovnih dneh od dneva, ko je upravičenec to zmožen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storiti, sporoči višjo silo agenciji),</a:t>
            </a:r>
          </a:p>
          <a:p>
            <a:pPr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zaradi pogina ali če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žival zapusti kmetijsko gospodarstvo zaradi prodaje ali oddaje v zakol pred izpolnitvijo obdobja paše za govedo,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mora upravičenec v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Centralni register goveda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sporočiti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premik, ki se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šteje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kot pisni umik zahtevka za posamezno žival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7000"/>
              </a:lnSpc>
              <a:spcBef>
                <a:spcPts val="0"/>
              </a:spcBef>
            </a:pP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 izvajanju paše je treba upoštevati ekološko pomembna območja kjer je paša </a:t>
            </a:r>
            <a:r>
              <a:rPr lang="sl-SI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časovno </a:t>
            </a: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omejena ali </a:t>
            </a:r>
            <a:r>
              <a:rPr lang="sl-SI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prepovedana!</a:t>
            </a:r>
            <a:endParaRPr lang="sl-SI" sz="1800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8183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govedo </a:t>
            </a:r>
            <a:endParaRPr lang="sl-SI" sz="4000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58182" y="923832"/>
            <a:ext cx="11827395" cy="5934168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sl-SI" sz="2000" b="1" dirty="0">
                <a:solidFill>
                  <a:srgbClr val="00B050"/>
                </a:solidFill>
              </a:rPr>
              <a:t>Nabor možnih zahtev </a:t>
            </a:r>
            <a:r>
              <a:rPr lang="sl-SI" sz="2000" b="1" dirty="0" smtClean="0">
                <a:solidFill>
                  <a:srgbClr val="00B050"/>
                </a:solidFill>
              </a:rPr>
              <a:t>(2)</a:t>
            </a:r>
            <a:endParaRPr lang="sl-SI" sz="2000" b="1" dirty="0">
              <a:solidFill>
                <a:srgbClr val="00B050"/>
              </a:solidFill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8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Izpust:</a:t>
            </a:r>
            <a:endParaRPr lang="sl-SI" sz="1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govedu mora biti zagotovljen stalni ali izmenični izpust,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ž</a:t>
            </a:r>
            <a:r>
              <a:rPr lang="pl-PL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ivali morajo biti v izpustu najmanj po 2 uri na dan</a:t>
            </a:r>
            <a:r>
              <a:rPr lang="pl-PL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pl-PL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izpust </a:t>
            </a:r>
            <a:r>
              <a:rPr lang="pl-PL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 ograjena površina ob </a:t>
            </a:r>
            <a:r>
              <a:rPr lang="pl-PL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hlevu </a:t>
            </a:r>
            <a:r>
              <a:rPr lang="pl-PL" sz="16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ali s hlevom povezana površina v njegovi neposredni bližini</a:t>
            </a:r>
            <a:r>
              <a:rPr lang="pl-PL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namenjena gibanju živali na </a:t>
            </a:r>
            <a:r>
              <a:rPr lang="pl-PL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prostem in </a:t>
            </a:r>
            <a:r>
              <a:rPr lang="pl-PL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mora biti urejen tako, da se prepreči izlivanje, izpiranje ali odtekanje izcedkov v površinske ali podzemne vode ali </a:t>
            </a:r>
            <a:r>
              <a:rPr lang="pl-PL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okolje;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ovršina 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izpusta mora za posamezno kategorijo goveda obsegati najmanj: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t-BR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teleta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		2 m</a:t>
            </a:r>
            <a:r>
              <a:rPr lang="pt-BR" sz="16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 žival;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-  </a:t>
            </a:r>
            <a:r>
              <a:rPr lang="pt-BR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mlado 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govedo </a:t>
            </a:r>
            <a:r>
              <a:rPr lang="pt-BR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od 6 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mesecev do 1 leta	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	</a:t>
            </a:r>
            <a:r>
              <a:rPr lang="pt-BR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2,5 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t-BR" sz="16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 žival;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-  </a:t>
            </a:r>
            <a:r>
              <a:rPr lang="pt-BR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mlado 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govedo nad 1 leto do 2  let		4 m</a:t>
            </a:r>
            <a:r>
              <a:rPr lang="pt-BR" sz="16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 žival;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-  </a:t>
            </a:r>
            <a:r>
              <a:rPr lang="pt-BR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govedo 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nad 2 leti				4,5 m</a:t>
            </a:r>
            <a:r>
              <a:rPr lang="pt-BR" sz="16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 žival;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-  </a:t>
            </a:r>
            <a:r>
              <a:rPr lang="pt-BR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plemenski 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bik 				30 m</a:t>
            </a:r>
            <a:r>
              <a:rPr lang="pt-BR" sz="16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t-BR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žival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pt-BR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izmeničnem izpustu mora upravičenec voditi dnevnik ali urnik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izpustov (izpust za posamezne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živali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 lahko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prekine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največ za 10 dni zaradi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telitve, bolezni ali poškodbe in izjemnih vremenskih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razmer, kar se vpiše v dnevnik ali urnik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izpustov, če traja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prekinitev več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kot deset dni je treba v sedmih dneh po desetdnevnem obdobju umakniti zahtevek);</a:t>
            </a:r>
            <a:endParaRPr lang="sl-SI" sz="1600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če upravičenec za posamezno žival ali več živali ne zagotovi celotnega obdobja izpusta, mora v primeru: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</a:rPr>
              <a:t>	- </a:t>
            </a:r>
            <a:r>
              <a:rPr lang="sl-SI" sz="1600" dirty="0" smtClean="0">
                <a:solidFill>
                  <a:srgbClr val="FF0000"/>
                </a:solidFill>
              </a:rPr>
              <a:t>višje </a:t>
            </a:r>
            <a:r>
              <a:rPr lang="sl-SI" sz="1600" dirty="0">
                <a:solidFill>
                  <a:srgbClr val="FF0000"/>
                </a:solidFill>
              </a:rPr>
              <a:t>sile ali izjemnih okoliščin </a:t>
            </a:r>
            <a:r>
              <a:rPr lang="sl-SI" sz="1600" dirty="0"/>
              <a:t>obvestiti </a:t>
            </a:r>
            <a:r>
              <a:rPr lang="sl-SI" sz="1600" dirty="0" smtClean="0"/>
              <a:t>agencijo;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</a:rPr>
              <a:t>	- pogina </a:t>
            </a:r>
            <a:r>
              <a:rPr lang="sl-SI" sz="1600" dirty="0">
                <a:solidFill>
                  <a:srgbClr val="000000"/>
                </a:solidFill>
              </a:rPr>
              <a:t>živali ali če žival zapusti </a:t>
            </a:r>
            <a:r>
              <a:rPr lang="sl-SI" sz="1600" dirty="0" smtClean="0">
                <a:solidFill>
                  <a:srgbClr val="000000"/>
                </a:solidFill>
              </a:rPr>
              <a:t>KMG zaradi </a:t>
            </a:r>
            <a:r>
              <a:rPr lang="sl-SI" sz="1600" dirty="0">
                <a:solidFill>
                  <a:srgbClr val="000000"/>
                </a:solidFill>
              </a:rPr>
              <a:t>prodaje ali oddaje v zakol pred </a:t>
            </a:r>
            <a:r>
              <a:rPr lang="sl-SI" sz="1600" dirty="0" smtClean="0">
                <a:solidFill>
                  <a:srgbClr val="000000"/>
                </a:solidFill>
              </a:rPr>
              <a:t>koncem </a:t>
            </a:r>
            <a:r>
              <a:rPr lang="sl-SI" sz="1600" dirty="0">
                <a:solidFill>
                  <a:srgbClr val="000000"/>
                </a:solidFill>
              </a:rPr>
              <a:t>tekočega leta, </a:t>
            </a:r>
            <a:endParaRPr lang="sl-SI" sz="1600" dirty="0" smtClean="0">
              <a:solidFill>
                <a:srgbClr val="000000"/>
              </a:solidFill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l-SI" sz="1600" dirty="0">
                <a:solidFill>
                  <a:srgbClr val="000000"/>
                </a:solidFill>
              </a:rPr>
              <a:t>	</a:t>
            </a:r>
            <a:r>
              <a:rPr lang="sl-SI" sz="1600" dirty="0" smtClean="0">
                <a:solidFill>
                  <a:srgbClr val="000000"/>
                </a:solidFill>
              </a:rPr>
              <a:t>v CRG </a:t>
            </a:r>
            <a:r>
              <a:rPr lang="sl-SI" sz="1600" dirty="0">
                <a:solidFill>
                  <a:srgbClr val="000000"/>
                </a:solidFill>
              </a:rPr>
              <a:t>sporočiti premik, ki se šteje kot pisni umik zahtevka za posamezno žival;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 premik na sejem, razstavo ali na drug G-MID znotraj KMG, javljen v </a:t>
            </a:r>
            <a:r>
              <a:rPr lang="sl-SI" sz="1600" dirty="0" smtClean="0">
                <a:solidFill>
                  <a:srgbClr val="000000"/>
                </a:solidFill>
              </a:rPr>
              <a:t>CRG, </a:t>
            </a:r>
            <a:r>
              <a:rPr lang="sl-SI" sz="1600" dirty="0">
                <a:solidFill>
                  <a:srgbClr val="000000"/>
                </a:solidFill>
              </a:rPr>
              <a:t>se šteje za</a:t>
            </a:r>
            <a:r>
              <a:rPr lang="sl-SI" sz="1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dirty="0">
                <a:solidFill>
                  <a:srgbClr val="000000"/>
                </a:solidFill>
              </a:rPr>
              <a:t>izpolnjevanje </a:t>
            </a:r>
            <a:r>
              <a:rPr lang="sl-SI" sz="1600" dirty="0" smtClean="0">
                <a:solidFill>
                  <a:srgbClr val="000000"/>
                </a:solidFill>
              </a:rPr>
              <a:t>zahteve. </a:t>
            </a:r>
            <a:endParaRPr lang="sl-SI" sz="1600" dirty="0">
              <a:solidFill>
                <a:srgbClr val="000000"/>
              </a:solidFill>
            </a:endParaRP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Zahteve </a:t>
            </a:r>
            <a:r>
              <a:rPr lang="sl-SI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 izpust </a:t>
            </a:r>
            <a:r>
              <a:rPr lang="sl-SI" sz="18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sl-SI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zahteve za pašo goveda </a:t>
            </a:r>
            <a:r>
              <a:rPr lang="sl-SI" sz="18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 </a:t>
            </a:r>
            <a:r>
              <a:rPr lang="sl-SI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mogoče uveljavljati hkrati za isto žival</a:t>
            </a:r>
            <a:r>
              <a:rPr lang="sl-SI" sz="18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926" y="2474715"/>
            <a:ext cx="2291649" cy="15264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289" y="4689695"/>
            <a:ext cx="2676288" cy="1629488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9817825" y="3662639"/>
            <a:ext cx="2553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Vir: https://docplayer.si/188522979-Zagotavljanje-ustrezne-reje-%C5%BEivali-bivalni-prostor.html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9348379" y="6103739"/>
            <a:ext cx="27093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</a:t>
            </a:r>
            <a:r>
              <a:rPr kumimoji="0" lang="sl-SI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https</a:t>
            </a: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://www.novomesto.si/mma/-/2022080315281223/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5756371" y="1143848"/>
            <a:ext cx="4314579" cy="407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sl-SI" sz="2000" b="1" dirty="0">
                <a:solidFill>
                  <a:srgbClr val="00B050"/>
                </a:solidFill>
              </a:rPr>
              <a:t>Plačilo za izpust znaša 41,60 EUR/GVŽ. </a:t>
            </a:r>
          </a:p>
        </p:txBody>
      </p:sp>
    </p:spTree>
    <p:extLst>
      <p:ext uri="{BB962C8B-B14F-4D97-AF65-F5344CB8AC3E}">
        <p14:creationId xmlns:p14="http://schemas.microsoft.com/office/powerpoint/2010/main" val="15181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1969" y="24938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govedo </a:t>
            </a:r>
            <a:endParaRPr lang="sl-SI" sz="4000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1969" y="1325563"/>
            <a:ext cx="11665231" cy="5265360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sl-SI" sz="2000" b="1" dirty="0">
                <a:solidFill>
                  <a:srgbClr val="00B050"/>
                </a:solidFill>
              </a:rPr>
              <a:t>Nabor možnih zahtev </a:t>
            </a:r>
            <a:r>
              <a:rPr lang="sl-SI" sz="2000" b="1" dirty="0" smtClean="0">
                <a:solidFill>
                  <a:srgbClr val="00B050"/>
                </a:solidFill>
              </a:rPr>
              <a:t>(3)</a:t>
            </a:r>
            <a:endParaRPr lang="sl-SI" sz="2000" b="1" dirty="0">
              <a:solidFill>
                <a:srgbClr val="00B050"/>
              </a:solidFill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8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Vzreja telet: 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800" dirty="0">
                <a:ea typeface="Times New Roman" panose="02020603050405020304" pitchFamily="18" charset="0"/>
                <a:cs typeface="Arial" panose="020B0604020202020204" pitchFamily="34" charset="0"/>
              </a:rPr>
              <a:t>teletom v skupinskih boksih mora biti zagotovljena najmanj naslednja </a:t>
            </a:r>
            <a:endParaRPr lang="sl-SI" sz="1800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8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    neovirana </a:t>
            </a:r>
            <a:r>
              <a:rPr lang="sl-SI" sz="1800" dirty="0">
                <a:ea typeface="Times New Roman" panose="02020603050405020304" pitchFamily="18" charset="0"/>
                <a:cs typeface="Arial" panose="020B0604020202020204" pitchFamily="34" charset="0"/>
              </a:rPr>
              <a:t>talna površina: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800" dirty="0">
                <a:ea typeface="Times New Roman" panose="02020603050405020304" pitchFamily="18" charset="0"/>
                <a:cs typeface="Arial" panose="020B0604020202020204" pitchFamily="34" charset="0"/>
              </a:rPr>
              <a:t>	– teleta do treh mesecev starosti vsaj  2 m</a:t>
            </a:r>
            <a:r>
              <a:rPr lang="sl-SI" sz="1800" baseline="30000" dirty="0"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sl-SI" sz="1800" dirty="0">
                <a:ea typeface="Times New Roman" panose="02020603050405020304" pitchFamily="18" charset="0"/>
                <a:cs typeface="Arial" panose="020B0604020202020204" pitchFamily="34" charset="0"/>
              </a:rPr>
              <a:t> na žival,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1800" dirty="0">
                <a:ea typeface="Times New Roman" panose="02020603050405020304" pitchFamily="18" charset="0"/>
                <a:cs typeface="Arial" panose="020B0604020202020204" pitchFamily="34" charset="0"/>
              </a:rPr>
              <a:t>	– teleta starejša od treh mesecev vsaj 2,5 m</a:t>
            </a:r>
            <a:r>
              <a:rPr lang="sl-SI" sz="1800" baseline="30000" dirty="0"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sl-SI" sz="1800" dirty="0">
                <a:ea typeface="Times New Roman" panose="02020603050405020304" pitchFamily="18" charset="0"/>
                <a:cs typeface="Arial" panose="020B0604020202020204" pitchFamily="34" charset="0"/>
              </a:rPr>
              <a:t> na žival;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800" dirty="0">
                <a:ea typeface="Times New Roman" panose="02020603050405020304" pitchFamily="18" charset="0"/>
                <a:cs typeface="Arial" panose="020B0604020202020204" pitchFamily="34" charset="0"/>
              </a:rPr>
              <a:t>tla morajo biti polna (ne rešetkasta) vsaj na 2/3 talne površine boksa in nastlana, kot ustrezen nastilj se šteje slama, seno, lesni sekanci, lesni oblanci in žagovina; </a:t>
            </a:r>
            <a:endParaRPr lang="sl-SI" sz="1800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8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zahteva </a:t>
            </a:r>
            <a:r>
              <a:rPr lang="sl-SI" sz="1800" b="1" dirty="0">
                <a:ea typeface="Times New Roman" panose="02020603050405020304" pitchFamily="18" charset="0"/>
                <a:cs typeface="Arial" panose="020B0604020202020204" pitchFamily="34" charset="0"/>
              </a:rPr>
              <a:t>se izvaja za vsa teleta na kmetijskem </a:t>
            </a:r>
            <a:r>
              <a:rPr lang="sl-SI" sz="18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gospodarstvu</a:t>
            </a:r>
            <a:r>
              <a:rPr lang="sl-SI" sz="18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8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teleta </a:t>
            </a:r>
            <a:r>
              <a:rPr lang="sl-SI" sz="1800" dirty="0">
                <a:ea typeface="Times New Roman" panose="02020603050405020304" pitchFamily="18" charset="0"/>
                <a:cs typeface="Arial" panose="020B0604020202020204" pitchFamily="34" charset="0"/>
              </a:rPr>
              <a:t>morajo biti v tekočem letu na kmetijskem gospodarstvu upravičenca </a:t>
            </a:r>
            <a:r>
              <a:rPr lang="sl-SI" sz="1800" b="1" dirty="0">
                <a:ea typeface="Times New Roman" panose="02020603050405020304" pitchFamily="18" charset="0"/>
                <a:cs typeface="Arial" panose="020B0604020202020204" pitchFamily="34" charset="0"/>
              </a:rPr>
              <a:t>neprekinjeno najmanj štiri </a:t>
            </a:r>
            <a:r>
              <a:rPr lang="sl-SI" sz="18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mesece</a:t>
            </a:r>
            <a:r>
              <a:rPr lang="sl-SI" sz="18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sl-SI" sz="1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8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sl-SI" sz="1800" dirty="0">
                <a:ea typeface="Times New Roman" panose="02020603050405020304" pitchFamily="18" charset="0"/>
                <a:cs typeface="Arial" panose="020B0604020202020204" pitchFamily="34" charset="0"/>
              </a:rPr>
              <a:t>obdobju iz prejšnje alineje morajo biti teleta označena, registrirana in vodena v skladu s predpisi, ki urejajo identifikacijo in registracijo </a:t>
            </a:r>
            <a:r>
              <a:rPr lang="sl-SI" sz="18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govedi;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upravičenec </a:t>
            </a:r>
            <a:r>
              <a:rPr lang="sl-SI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ob oddaji zahtevka </a:t>
            </a:r>
            <a:r>
              <a:rPr lang="sl-SI" sz="1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poda </a:t>
            </a:r>
            <a:r>
              <a:rPr lang="sl-SI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izjavo, da v tekočem letu na kmetijskem gospodarstvu izpolnjuje </a:t>
            </a:r>
            <a:r>
              <a:rPr lang="sl-SI" sz="1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zahteve </a:t>
            </a:r>
            <a:r>
              <a:rPr lang="sl-SI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iz </a:t>
            </a:r>
            <a:r>
              <a:rPr lang="sl-SI" sz="1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prve in druge alineje, </a:t>
            </a:r>
            <a:r>
              <a:rPr lang="sl-SI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za vsa teleta na kmetijskem gospodarstvu.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  <a:defRPr/>
            </a:pPr>
            <a:r>
              <a:rPr lang="sl-SI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Če se za teleta uveljavlja zahteva za vzrejo telet, hkrati za teleta ni mogoče uveljavljati paše in izpusta.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  <a:defRPr/>
            </a:pPr>
            <a:r>
              <a:rPr lang="sl-SI" sz="1800" b="1" dirty="0" smtClean="0">
                <a:solidFill>
                  <a:srgbClr val="00B050"/>
                </a:solidFill>
              </a:rPr>
              <a:t>Plačilo </a:t>
            </a:r>
            <a:r>
              <a:rPr lang="sl-SI" sz="1800" b="1" dirty="0">
                <a:solidFill>
                  <a:srgbClr val="00B050"/>
                </a:solidFill>
              </a:rPr>
              <a:t>za vzrejo telet znaša 60,71 EUR/GVŽ.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665" y="1251349"/>
            <a:ext cx="3421904" cy="19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4395" y="9053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</a:t>
            </a:r>
            <a:r>
              <a:rPr lang="sl-SI" sz="4000" b="1" dirty="0" smtClean="0">
                <a:solidFill>
                  <a:srgbClr val="00B050"/>
                </a:solidFill>
              </a:rPr>
              <a:t>govedo </a:t>
            </a:r>
            <a:endParaRPr lang="sl-SI" sz="4000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4058" y="1207504"/>
            <a:ext cx="11616927" cy="4568608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sl-SI" sz="2000" b="1" dirty="0" smtClean="0">
                <a:solidFill>
                  <a:srgbClr val="00B050"/>
                </a:solidFill>
              </a:rPr>
              <a:t>Nabor možnih zahtev (4)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sl-SI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Izkoreninjenje goveje virusne diareje (BVD): </a:t>
            </a:r>
          </a:p>
          <a:p>
            <a:pPr marL="285750" indent="-285750"/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Upravičenec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ki bo v letu 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izvajal aktivnosti za pridobitev statusa črede, proste BVD, ali aktivnosti za ohranitev statusa črede, proste BVD, 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 moral do </a:t>
            </a:r>
            <a:r>
              <a:rPr lang="sl-SI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sl-SI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februarja </a:t>
            </a:r>
            <a:r>
              <a:rPr lang="sl-SI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veterinarski organizaciji predložiti izjavo o izvedbi aktivnosti za pridobitev ali ohranitev statusa črede, proste BVD, na obrazcu iz Priloge 6 uredbe DŽ. </a:t>
            </a:r>
            <a:endParaRPr lang="sl-SI" sz="2000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Upravičenec, ki bo v letu 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izvajal aktivnosti za pridobitev statusa črede, proste BVD, mora imeti opravljeno prvo vzorčenje za pridobitev statusa črede, proste BVD, najpozneje do </a:t>
            </a:r>
            <a:r>
              <a:rPr lang="sl-SI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31. maja </a:t>
            </a:r>
            <a:r>
              <a:rPr lang="sl-SI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Če so rezultati preiskav negativni, mora upravičenec izvesti drugo vzorčenje najpozneje do </a:t>
            </a:r>
            <a:r>
              <a:rPr lang="sl-SI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 novembra </a:t>
            </a:r>
            <a:r>
              <a:rPr lang="sl-SI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Prijavo za odvzem vzorcev za drugo vzorčenje mora upravičenec dati veterinarski organizaciji najpozneje do </a:t>
            </a:r>
            <a:r>
              <a:rPr lang="sl-SI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30. septembra </a:t>
            </a:r>
            <a:r>
              <a:rPr lang="sl-SI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Če so rezultati preiskav pozitivni, mora upravičenec zagotoviti, da veterinarska organizacija, na katero je dal prijavo za odvzem vzorcev, do 15. novembra 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začne z vzorčenjem živali.</a:t>
            </a:r>
          </a:p>
          <a:p>
            <a:pPr marL="285750" indent="-285750"/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Upravičenec, ki bo v letu </a:t>
            </a:r>
            <a:r>
              <a:rPr lang="sl-SI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sl-SI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izvajal aktivnosti za ohranitev statusa črede proste BVD mora imeti v tekočem letu opravljeno vzorčenje in testiranje za ohranitev statusa črede proste BVD. </a:t>
            </a:r>
          </a:p>
          <a:p>
            <a:pPr marL="285750" indent="-285750"/>
            <a:endParaRPr lang="sl-SI" sz="2000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/>
            <a:endParaRPr lang="sl-SI" sz="20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l-SI" sz="20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l-SI" sz="2000" b="1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l-SI" sz="2000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l-SI" sz="2000" b="1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l-SI" sz="2000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l-SI" sz="2000" b="1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sz="2000" dirty="0" smtClean="0">
              <a:solidFill>
                <a:srgbClr val="000000"/>
              </a:solidFill>
              <a:latin typeface="Helv"/>
            </a:endParaRPr>
          </a:p>
          <a:p>
            <a:pPr marL="0" indent="0">
              <a:buNone/>
            </a:pPr>
            <a:endParaRPr lang="sl-SI" sz="2000" dirty="0">
              <a:solidFill>
                <a:srgbClr val="000000"/>
              </a:solidFill>
              <a:latin typeface="Helv"/>
            </a:endParaRPr>
          </a:p>
          <a:p>
            <a:pPr marL="0" indent="0">
              <a:buNone/>
            </a:pPr>
            <a:endParaRPr lang="sl-SI" sz="2000" dirty="0" smtClean="0">
              <a:solidFill>
                <a:srgbClr val="000000"/>
              </a:solidFill>
              <a:latin typeface="Helv"/>
            </a:endParaRPr>
          </a:p>
          <a:p>
            <a:pPr marL="0" indent="0">
              <a:buNone/>
            </a:pPr>
            <a:endParaRPr lang="sl-SI" sz="2000" dirty="0">
              <a:solidFill>
                <a:srgbClr val="000000"/>
              </a:solidFill>
              <a:latin typeface="Helv"/>
            </a:endParaRPr>
          </a:p>
        </p:txBody>
      </p:sp>
      <p:sp>
        <p:nvSpPr>
          <p:cNvPr id="4" name="Zaobljeni pravokotnik 3"/>
          <p:cNvSpPr/>
          <p:nvPr/>
        </p:nvSpPr>
        <p:spPr>
          <a:xfrm>
            <a:off x="6455119" y="1207504"/>
            <a:ext cx="3612333" cy="7118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234058" y="5843038"/>
            <a:ext cx="11695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Plačilo za pridobitev statusa 8,26 EUR/GVŽ, za vzdrževanje statusa 4,13 EUR/GVŽ </a:t>
            </a: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(plačilo se dodeli za povprečno število goveda v tekočem letu izraženo v GVŽ). 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6432484" y="1240253"/>
            <a:ext cx="365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Pomanjkljivost: </a:t>
            </a:r>
            <a:r>
              <a:rPr lang="sl-SI" dirty="0" smtClean="0"/>
              <a:t>tretje vzorčenje glede na leto 2023 in pridobitev statusa!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856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4395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drobnica </a:t>
            </a:r>
            <a:endParaRPr lang="sl-SI" sz="4000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04395" y="1258432"/>
            <a:ext cx="11149405" cy="543331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sl-SI" sz="2000" b="1" dirty="0">
                <a:solidFill>
                  <a:srgbClr val="00B050"/>
                </a:solidFill>
              </a:rPr>
              <a:t>Vstopni pogoj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sl-SI" sz="1600" dirty="0">
                <a:solidFill>
                  <a:prstClr val="black"/>
                </a:solidFill>
              </a:rPr>
              <a:t>Upravičenec mora na dan vnosa zahtevka za </a:t>
            </a:r>
            <a:r>
              <a:rPr lang="sl-SI" sz="1600" dirty="0" smtClean="0">
                <a:solidFill>
                  <a:prstClr val="black"/>
                </a:solidFill>
              </a:rPr>
              <a:t>podintervencijo </a:t>
            </a:r>
            <a:r>
              <a:rPr lang="sl-SI" sz="1600" dirty="0">
                <a:solidFill>
                  <a:prstClr val="black"/>
                </a:solidFill>
              </a:rPr>
              <a:t>DŽ – </a:t>
            </a:r>
            <a:r>
              <a:rPr lang="sl-SI" sz="1600" dirty="0" smtClean="0">
                <a:solidFill>
                  <a:prstClr val="black"/>
                </a:solidFill>
              </a:rPr>
              <a:t>drobnica </a:t>
            </a:r>
            <a:r>
              <a:rPr lang="sl-SI" sz="1600" b="1" dirty="0">
                <a:solidFill>
                  <a:prstClr val="black"/>
                </a:solidFill>
              </a:rPr>
              <a:t>rediti najmanj tako število </a:t>
            </a:r>
            <a:r>
              <a:rPr lang="sl-SI" sz="1600" b="1" dirty="0" smtClean="0">
                <a:solidFill>
                  <a:prstClr val="black"/>
                </a:solidFill>
              </a:rPr>
              <a:t>drobnice </a:t>
            </a:r>
            <a:r>
              <a:rPr lang="sl-SI" sz="1600" b="1" dirty="0">
                <a:solidFill>
                  <a:prstClr val="black"/>
                </a:solidFill>
              </a:rPr>
              <a:t>kot ustreza 2 GVŽ </a:t>
            </a:r>
            <a:r>
              <a:rPr lang="sl-SI" sz="1600" b="1" dirty="0" smtClean="0">
                <a:solidFill>
                  <a:prstClr val="black"/>
                </a:solidFill>
              </a:rPr>
              <a:t>drobnice</a:t>
            </a:r>
            <a:r>
              <a:rPr lang="sl-SI" sz="1600" dirty="0" smtClean="0">
                <a:solidFill>
                  <a:prstClr val="black"/>
                </a:solidFill>
              </a:rPr>
              <a:t>. </a:t>
            </a:r>
            <a:r>
              <a:rPr lang="pl-PL" sz="1600" dirty="0">
                <a:solidFill>
                  <a:prstClr val="black"/>
                </a:solidFill>
              </a:rPr>
              <a:t>Za preračun števila drobnice v GVŽ </a:t>
            </a:r>
            <a:r>
              <a:rPr lang="pl-PL" sz="1600" dirty="0" smtClean="0">
                <a:solidFill>
                  <a:prstClr val="black"/>
                </a:solidFill>
              </a:rPr>
              <a:t>se za </a:t>
            </a:r>
            <a:r>
              <a:rPr lang="pl-PL" sz="1600" dirty="0">
                <a:solidFill>
                  <a:prstClr val="black"/>
                </a:solidFill>
              </a:rPr>
              <a:t>ovce in koze upošteva koeficient 0,15. Na zahtevek se </a:t>
            </a:r>
            <a:r>
              <a:rPr lang="pl-PL" sz="1600" dirty="0" smtClean="0">
                <a:solidFill>
                  <a:prstClr val="black"/>
                </a:solidFill>
              </a:rPr>
              <a:t>iz </a:t>
            </a:r>
            <a:r>
              <a:rPr lang="pl-PL" sz="1600" dirty="0">
                <a:solidFill>
                  <a:prstClr val="black"/>
                </a:solidFill>
              </a:rPr>
              <a:t>CRD lahko prenese </a:t>
            </a:r>
            <a:r>
              <a:rPr lang="pl-PL" sz="1600" dirty="0" smtClean="0">
                <a:solidFill>
                  <a:prstClr val="black"/>
                </a:solidFill>
              </a:rPr>
              <a:t>živali, </a:t>
            </a:r>
            <a:r>
              <a:rPr lang="pl-PL" sz="1600" dirty="0">
                <a:solidFill>
                  <a:prstClr val="black"/>
                </a:solidFill>
              </a:rPr>
              <a:t>ki </a:t>
            </a:r>
            <a:r>
              <a:rPr lang="sl-SI" sz="1600" dirty="0" smtClean="0">
                <a:solidFill>
                  <a:prstClr val="black"/>
                </a:solidFill>
              </a:rPr>
              <a:t>so na dan </a:t>
            </a:r>
            <a:r>
              <a:rPr lang="sl-SI" sz="1600" dirty="0">
                <a:solidFill>
                  <a:prstClr val="black"/>
                </a:solidFill>
              </a:rPr>
              <a:t>vnosa zahtevka </a:t>
            </a:r>
            <a:r>
              <a:rPr lang="sl-SI" sz="1600" dirty="0" smtClean="0">
                <a:solidFill>
                  <a:prstClr val="black"/>
                </a:solidFill>
              </a:rPr>
              <a:t>stare </a:t>
            </a:r>
            <a:r>
              <a:rPr lang="sl-SI" sz="1600" dirty="0">
                <a:solidFill>
                  <a:prstClr val="black"/>
                </a:solidFill>
              </a:rPr>
              <a:t>najmanj 9 mesecev</a:t>
            </a:r>
            <a:r>
              <a:rPr lang="sl-SI" sz="1600" dirty="0" smtClean="0">
                <a:solidFill>
                  <a:prstClr val="black"/>
                </a:solidFill>
              </a:rPr>
              <a:t>.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sl-SI" sz="160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sl-SI" sz="2000" b="1" dirty="0">
                <a:solidFill>
                  <a:srgbClr val="00B050"/>
                </a:solidFill>
              </a:rPr>
              <a:t>Nabor </a:t>
            </a:r>
            <a:r>
              <a:rPr lang="sl-SI" sz="2000" b="1" dirty="0" smtClean="0">
                <a:solidFill>
                  <a:srgbClr val="00B050"/>
                </a:solidFill>
              </a:rPr>
              <a:t>zahtev (1)</a:t>
            </a:r>
            <a:endParaRPr lang="sl-SI" sz="2000" b="1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 smtClean="0">
                <a:solidFill>
                  <a:srgbClr val="000000"/>
                </a:solidFill>
              </a:rPr>
              <a:t>Paša </a:t>
            </a:r>
            <a:r>
              <a:rPr lang="sl-SI" sz="1800" b="1" dirty="0">
                <a:solidFill>
                  <a:srgbClr val="000000"/>
                </a:solidFill>
              </a:rPr>
              <a:t>drobnice </a:t>
            </a:r>
            <a:r>
              <a:rPr lang="sl-SI" sz="1800" b="1" dirty="0"/>
              <a:t>(obvezna zahteva):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drobnica se mora pasti najmanj 210 dni, oziroma najmanj 180 dni na območjih s krajšo vegetacijsko dobo, v obdobju od 15. marca do 30. novembra (KMG je razvrščeno na območje s krajšo vegetacijsko </a:t>
            </a:r>
            <a:r>
              <a:rPr lang="sl-SI" sz="1600" dirty="0" smtClean="0">
                <a:solidFill>
                  <a:srgbClr val="000000"/>
                </a:solidFill>
              </a:rPr>
              <a:t>dobo, </a:t>
            </a:r>
            <a:r>
              <a:rPr lang="sl-SI" sz="1600" dirty="0">
                <a:solidFill>
                  <a:srgbClr val="000000"/>
                </a:solidFill>
              </a:rPr>
              <a:t>če ima na </a:t>
            </a:r>
            <a:r>
              <a:rPr lang="sl-SI" sz="1600" b="1" dirty="0">
                <a:solidFill>
                  <a:srgbClr val="000000"/>
                </a:solidFill>
              </a:rPr>
              <a:t>10. marec </a:t>
            </a:r>
            <a:r>
              <a:rPr lang="sl-SI" sz="1600" b="1" dirty="0" smtClean="0">
                <a:solidFill>
                  <a:srgbClr val="000000"/>
                </a:solidFill>
              </a:rPr>
              <a:t>2024 </a:t>
            </a:r>
            <a:r>
              <a:rPr lang="sl-SI" sz="1600" dirty="0">
                <a:solidFill>
                  <a:srgbClr val="000000"/>
                </a:solidFill>
              </a:rPr>
              <a:t>v </a:t>
            </a:r>
            <a:r>
              <a:rPr lang="sl-SI" sz="1600" dirty="0" smtClean="0">
                <a:solidFill>
                  <a:srgbClr val="000000"/>
                </a:solidFill>
              </a:rPr>
              <a:t>RKG </a:t>
            </a:r>
            <a:r>
              <a:rPr lang="sl-SI" sz="1600" dirty="0">
                <a:solidFill>
                  <a:srgbClr val="000000"/>
                </a:solidFill>
              </a:rPr>
              <a:t>več kot 50 % grafične površine GERK-ov z vrsto rabe 1300, 1320 in 1222 znotraj območja s krajšo vegetacijsko </a:t>
            </a:r>
            <a:r>
              <a:rPr lang="sl-SI" sz="1600" dirty="0" smtClean="0">
                <a:solidFill>
                  <a:srgbClr val="000000"/>
                </a:solidFill>
              </a:rPr>
              <a:t>dobo),</a:t>
            </a:r>
            <a:endParaRPr lang="sl-SI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drobnica lahko prenočuje v hlevu,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zatiranje zajedavcev na podlagi predhodne koprološke analize, spomladi pred začetkom paše in jeseni po zaključku paše,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voditi je potrebno dnevnik </a:t>
            </a:r>
            <a:r>
              <a:rPr lang="sl-SI" sz="1600" dirty="0" smtClean="0">
                <a:solidFill>
                  <a:srgbClr val="000000"/>
                </a:solidFill>
              </a:rPr>
              <a:t>paše,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b="1" dirty="0">
                <a:solidFill>
                  <a:srgbClr val="000000"/>
                </a:solidFill>
              </a:rPr>
              <a:t>obtežba z živalmi</a:t>
            </a:r>
            <a:r>
              <a:rPr lang="sl-SI" sz="1600" dirty="0">
                <a:solidFill>
                  <a:srgbClr val="000000"/>
                </a:solidFill>
              </a:rPr>
              <a:t>, ki jih upravičenec navede na zahtevku, glede na skupno površino GERK-ov, na katerih je izvajanje paše </a:t>
            </a:r>
            <a:r>
              <a:rPr lang="sl-SI" sz="1600" dirty="0" smtClean="0">
                <a:solidFill>
                  <a:srgbClr val="000000"/>
                </a:solidFill>
              </a:rPr>
              <a:t>dovoljeno in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jih upravičenec navede v zbirni vlogi</a:t>
            </a:r>
            <a:r>
              <a:rPr lang="sl-SI" sz="1600" dirty="0" smtClean="0">
                <a:solidFill>
                  <a:srgbClr val="000000"/>
                </a:solidFill>
              </a:rPr>
              <a:t>, </a:t>
            </a:r>
            <a:r>
              <a:rPr lang="sl-SI" sz="1600" b="1" dirty="0">
                <a:solidFill>
                  <a:srgbClr val="000000"/>
                </a:solidFill>
              </a:rPr>
              <a:t>ne sme presegati </a:t>
            </a:r>
            <a:r>
              <a:rPr lang="sl-SI" sz="1600" b="1" dirty="0"/>
              <a:t>3 GVŽ/ha</a:t>
            </a:r>
            <a:r>
              <a:rPr lang="sl-SI" sz="1600" dirty="0">
                <a:solidFill>
                  <a:srgbClr val="000000"/>
                </a:solidFill>
              </a:rPr>
              <a:t>, razen v primeru, ko se paša izvaja tudi na planini oziroma skupnem pašniku drugega nosilca kmetijskega gospodarstva</a:t>
            </a:r>
            <a:r>
              <a:rPr lang="sl-SI" sz="1600" dirty="0" smtClean="0">
                <a:solidFill>
                  <a:srgbClr val="000000"/>
                </a:solidFill>
              </a:rPr>
              <a:t>. </a:t>
            </a:r>
            <a:r>
              <a:rPr lang="sl-SI" sz="1600" b="1" dirty="0" smtClean="0">
                <a:solidFill>
                  <a:srgbClr val="000000"/>
                </a:solidFill>
              </a:rPr>
              <a:t>Upoštevajo se GERK-i z vrsto rabe </a:t>
            </a:r>
            <a:r>
              <a:rPr lang="sl-SI" sz="1600" b="1" dirty="0">
                <a:solidFill>
                  <a:srgbClr val="000000"/>
                </a:solidFill>
              </a:rPr>
              <a:t>1100 – njiva, 1131 – začasno travinje, 1161 – hmeljišče v premeni, 1300 – trajni travnik, 1320 – travinje z razpršenimi neupravičenimi značilnostmi in 1222 – ekstenzivni </a:t>
            </a:r>
            <a:r>
              <a:rPr lang="sl-SI" sz="1600" b="1" dirty="0" smtClean="0">
                <a:solidFill>
                  <a:srgbClr val="000000"/>
                </a:solidFill>
              </a:rPr>
              <a:t>sadovnjak</a:t>
            </a:r>
            <a:r>
              <a:rPr lang="sl-SI" sz="16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l-SI" sz="1600" dirty="0">
              <a:solidFill>
                <a:srgbClr val="000000"/>
              </a:solidFill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Plačilo za pašo drobnice znaša 50,67 EUR/GVŽ za najmanj 210 dni paše in 43,43 EUR/GVŽ za najmanj 180 dni paše.</a:t>
            </a:r>
            <a:endParaRPr lang="sl-SI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9" y="2239842"/>
            <a:ext cx="3072286" cy="1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9333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drobnica </a:t>
            </a:r>
            <a:endParaRPr lang="sl-SI" sz="4000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9333" y="1200243"/>
            <a:ext cx="11149405" cy="5516441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Koprološka analiza:</a:t>
            </a: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koprološka analiza in izdaja zdravil za tretiranje živali na podlagi rezultatov </a:t>
            </a:r>
            <a:r>
              <a:rPr lang="sl-SI" sz="16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koprološke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analize morata biti opravljeni spomladi pred začetkom paše in v jeseni po končanem obdobju paše za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drobnico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 letu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koprološko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analizo se vzame najmanj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skupni vzorec blata za vsakih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100 živali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spomladi mora biti koprološka analiza izdelana in podatki, razen datuma izdaje zdravil, vneseni v seznam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koproloških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 (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Volos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 datumom vnosa zahtevka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jeseni pa mora biti koprološka analiza izdelana in podatki vneseni v seznam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koproloških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 najpozneje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31. decembra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jeseni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upravičenec odda vzorec blata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koprološko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analizo pooblaščenim organizacijam po končanem obdobju paše za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drobnico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najpozneje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 decembra 2024;</a:t>
            </a:r>
          </a:p>
          <a:p>
            <a:pPr lvl="0"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</a:pPr>
            <a:r>
              <a:rPr lang="sl-SI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če posamezna žival v jeseni </a:t>
            </a:r>
            <a:r>
              <a:rPr lang="sl-SI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 opravljeni koprološki </a:t>
            </a:r>
            <a:r>
              <a:rPr lang="sl-SI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analizi pogine, se proda ali odda v zakol, se šteje, da je ta žival </a:t>
            </a:r>
            <a:r>
              <a:rPr lang="sl-SI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izpolnila </a:t>
            </a:r>
            <a:r>
              <a:rPr lang="sl-SI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celotno obveznost</a:t>
            </a:r>
            <a:r>
              <a:rPr lang="sl-SI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Prekinitev paše:</a:t>
            </a: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zaradi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jagnjitve, jaritve,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bolezni ali poškodbe, nevarnosti napada velikih zveri in izjemnih vremenskih razmer. Če ta prekinitev ne traja skupno več kot deset dni se trajanje in razlog za prekinitev navedeta le v dnevniku paše, če traja več kot deset dni je treba v sedmih dneh po desetdnevnem obdobju umakniti zahtevek.</a:t>
            </a: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zaradi višje sile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(v 15 delovnih dneh od dneva, ko je upravičenec to zmožen storiti, sporoči višjo silo agenciji),</a:t>
            </a: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zaradi pogina ali če žival zapusti kmetijsko gospodarstvo zaradi prodaje ali oddaje v zakol pred izpolnitvijo obdobja paše za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drobnico,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mora upravičenec v Centralni register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drobnice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sporočiti premik, ki se šteje kot pisni umik zahtevka za posamezno žival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 izvajanju paše je treba upoštevati ekološko pomembna območja kjer je paša časovno omejena ali prepovedana!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</a:pP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9333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drobnica </a:t>
            </a:r>
            <a:endParaRPr lang="sl-SI" sz="4000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9333" y="1191930"/>
            <a:ext cx="11149405" cy="5499815"/>
          </a:xfrm>
        </p:spPr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sl-SI" sz="2000" b="1" dirty="0">
                <a:solidFill>
                  <a:srgbClr val="00B050"/>
                </a:solidFill>
              </a:rPr>
              <a:t>Nabor zahtev </a:t>
            </a:r>
            <a:r>
              <a:rPr lang="sl-SI" sz="2000" b="1" dirty="0" smtClean="0">
                <a:solidFill>
                  <a:srgbClr val="00B050"/>
                </a:solidFill>
              </a:rPr>
              <a:t>(2)</a:t>
            </a:r>
            <a:endParaRPr lang="sl-SI" sz="2000" b="1" dirty="0">
              <a:solidFill>
                <a:srgbClr val="00B05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 smtClean="0">
                <a:solidFill>
                  <a:srgbClr val="000000"/>
                </a:solidFill>
              </a:rPr>
              <a:t>Hlevska </a:t>
            </a:r>
            <a:r>
              <a:rPr lang="sl-SI" sz="1800" b="1" dirty="0">
                <a:solidFill>
                  <a:srgbClr val="000000"/>
                </a:solidFill>
              </a:rPr>
              <a:t>reja drobnice </a:t>
            </a:r>
            <a:r>
              <a:rPr lang="sl-SI" sz="1800" b="1" dirty="0"/>
              <a:t>(izbirna zahteva):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</a:rPr>
              <a:t>izbirno zahtevo </a:t>
            </a:r>
            <a:r>
              <a:rPr lang="sl-SI" sz="1600" dirty="0">
                <a:solidFill>
                  <a:srgbClr val="000000"/>
                </a:solidFill>
              </a:rPr>
              <a:t>mora upravičenec izvajati za vse živali za katere uveljavlja obvezno zahtevo (</a:t>
            </a:r>
            <a:r>
              <a:rPr lang="sl-SI" sz="1600" b="1" dirty="0"/>
              <a:t>upravičenec mora ob oddaji zahtevka podati izjavo, da v tekočem letu izpolnjuje </a:t>
            </a:r>
            <a:r>
              <a:rPr lang="sl-SI" sz="1600" b="1" dirty="0" smtClean="0"/>
              <a:t>zahtevo </a:t>
            </a:r>
            <a:r>
              <a:rPr lang="sl-SI" sz="1600" b="1" dirty="0"/>
              <a:t>za hlevsko rejo za vse živali za katere uveljavlja zahtevo za </a:t>
            </a:r>
            <a:r>
              <a:rPr lang="sl-SI" sz="1600" b="1" dirty="0" smtClean="0"/>
              <a:t>pašo</a:t>
            </a:r>
            <a:r>
              <a:rPr lang="sl-SI" sz="1600" dirty="0" smtClean="0">
                <a:solidFill>
                  <a:srgbClr val="000000"/>
                </a:solidFill>
              </a:rPr>
              <a:t>);</a:t>
            </a:r>
            <a:endParaRPr lang="sl-SI" sz="1600" dirty="0">
              <a:solidFill>
                <a:srgbClr val="000000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</a:rPr>
              <a:t>v </a:t>
            </a:r>
            <a:r>
              <a:rPr lang="sl-SI" sz="1600" dirty="0">
                <a:solidFill>
                  <a:srgbClr val="000000"/>
                </a:solidFill>
              </a:rPr>
              <a:t>času bivanja v hlevu </a:t>
            </a:r>
            <a:r>
              <a:rPr lang="pl-PL" sz="1600" dirty="0">
                <a:solidFill>
                  <a:srgbClr val="000000"/>
                </a:solidFill>
              </a:rPr>
              <a:t>izven obdobja paše za drobnico v tekočem </a:t>
            </a:r>
            <a:r>
              <a:rPr lang="pl-PL" sz="1600" dirty="0" smtClean="0">
                <a:solidFill>
                  <a:srgbClr val="000000"/>
                </a:solidFill>
              </a:rPr>
              <a:t>letu </a:t>
            </a:r>
            <a:r>
              <a:rPr lang="sl-SI" sz="1600" dirty="0" smtClean="0">
                <a:solidFill>
                  <a:srgbClr val="000000"/>
                </a:solidFill>
              </a:rPr>
              <a:t>mora </a:t>
            </a:r>
            <a:r>
              <a:rPr lang="sl-SI" sz="1600" dirty="0">
                <a:solidFill>
                  <a:srgbClr val="000000"/>
                </a:solidFill>
              </a:rPr>
              <a:t>biti ovcam in kozam v skupinskih boksih zagotovljeno </a:t>
            </a:r>
            <a:r>
              <a:rPr lang="sl-SI" sz="1600" dirty="0" smtClean="0">
                <a:solidFill>
                  <a:srgbClr val="000000"/>
                </a:solidFill>
              </a:rPr>
              <a:t>najmanj: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600" dirty="0">
                <a:solidFill>
                  <a:srgbClr val="000000"/>
                </a:solidFill>
              </a:rPr>
              <a:t>	</a:t>
            </a:r>
            <a:r>
              <a:rPr lang="sl-SI" sz="1600" dirty="0" smtClean="0">
                <a:solidFill>
                  <a:srgbClr val="000000"/>
                </a:solidFill>
              </a:rPr>
              <a:t>- </a:t>
            </a:r>
            <a:r>
              <a:rPr lang="sl-SI" sz="1600" b="1" dirty="0" smtClean="0">
                <a:solidFill>
                  <a:srgbClr val="000000"/>
                </a:solidFill>
              </a:rPr>
              <a:t>1,5 </a:t>
            </a:r>
            <a:r>
              <a:rPr lang="sl-SI" sz="1600" b="1" dirty="0">
                <a:solidFill>
                  <a:srgbClr val="000000"/>
                </a:solidFill>
              </a:rPr>
              <a:t>m</a:t>
            </a:r>
            <a:r>
              <a:rPr lang="sl-SI" sz="1600" b="1" baseline="30000" dirty="0">
                <a:solidFill>
                  <a:srgbClr val="000000"/>
                </a:solidFill>
              </a:rPr>
              <a:t>2</a:t>
            </a:r>
            <a:r>
              <a:rPr lang="sl-SI" sz="1600" b="1" dirty="0">
                <a:solidFill>
                  <a:srgbClr val="000000"/>
                </a:solidFill>
              </a:rPr>
              <a:t> neovirane talne površine na ovco oziroma kozo</a:t>
            </a:r>
            <a:r>
              <a:rPr lang="sl-SI" sz="1600" dirty="0">
                <a:solidFill>
                  <a:srgbClr val="000000"/>
                </a:solidFill>
              </a:rPr>
              <a:t>, </a:t>
            </a:r>
            <a:endParaRPr lang="sl-SI" sz="1600" dirty="0" smtClean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</a:rPr>
              <a:t>	- </a:t>
            </a:r>
            <a:r>
              <a:rPr lang="sl-SI" sz="1600" b="1" dirty="0" smtClean="0">
                <a:solidFill>
                  <a:srgbClr val="000000"/>
                </a:solidFill>
              </a:rPr>
              <a:t>0,35 </a:t>
            </a:r>
            <a:r>
              <a:rPr lang="sl-SI" sz="1600" b="1" dirty="0">
                <a:solidFill>
                  <a:srgbClr val="000000"/>
                </a:solidFill>
              </a:rPr>
              <a:t>m</a:t>
            </a:r>
            <a:r>
              <a:rPr lang="sl-SI" sz="1600" b="1" baseline="30000" dirty="0">
                <a:solidFill>
                  <a:srgbClr val="000000"/>
                </a:solidFill>
              </a:rPr>
              <a:t>2</a:t>
            </a:r>
            <a:r>
              <a:rPr lang="sl-SI" sz="1600" b="1" dirty="0">
                <a:solidFill>
                  <a:srgbClr val="000000"/>
                </a:solidFill>
              </a:rPr>
              <a:t> neovirane talne površine na jagnje oziroma </a:t>
            </a:r>
            <a:r>
              <a:rPr lang="sl-SI" sz="1600" b="1" dirty="0" smtClean="0">
                <a:solidFill>
                  <a:srgbClr val="000000"/>
                </a:solidFill>
              </a:rPr>
              <a:t>kozlička</a:t>
            </a:r>
            <a:r>
              <a:rPr lang="sl-SI" sz="1600" dirty="0" smtClean="0">
                <a:solidFill>
                  <a:srgbClr val="000000"/>
                </a:solidFill>
              </a:rPr>
              <a:t>;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č</a:t>
            </a:r>
            <a:r>
              <a:rPr lang="sl-SI" sz="1600" dirty="0" smtClean="0">
                <a:solidFill>
                  <a:srgbClr val="000000"/>
                </a:solidFill>
              </a:rPr>
              <a:t>e </a:t>
            </a:r>
            <a:r>
              <a:rPr lang="sl-SI" sz="1600" dirty="0">
                <a:solidFill>
                  <a:srgbClr val="000000"/>
                </a:solidFill>
              </a:rPr>
              <a:t>upravičenec za posamezno žival ali več živali ne zagotovi celotnega obdobja hlevske reje, mora v primeru: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l-SI" sz="1600" dirty="0">
                <a:solidFill>
                  <a:srgbClr val="000000"/>
                </a:solidFill>
              </a:rPr>
              <a:t>	</a:t>
            </a:r>
            <a:r>
              <a:rPr lang="sl-SI" sz="1600" dirty="0" smtClean="0">
                <a:solidFill>
                  <a:srgbClr val="000000"/>
                </a:solidFill>
              </a:rPr>
              <a:t>- </a:t>
            </a:r>
            <a:r>
              <a:rPr lang="sl-SI" sz="1600" dirty="0" smtClean="0">
                <a:solidFill>
                  <a:srgbClr val="FF0000"/>
                </a:solidFill>
              </a:rPr>
              <a:t>višje </a:t>
            </a:r>
            <a:r>
              <a:rPr lang="sl-SI" sz="1600" dirty="0">
                <a:solidFill>
                  <a:srgbClr val="FF0000"/>
                </a:solidFill>
              </a:rPr>
              <a:t>sile ali izjemnih okoliščin </a:t>
            </a:r>
            <a:r>
              <a:rPr lang="sl-SI" sz="1600" dirty="0">
                <a:solidFill>
                  <a:srgbClr val="000000"/>
                </a:solidFill>
              </a:rPr>
              <a:t>obvestiti </a:t>
            </a:r>
            <a:r>
              <a:rPr lang="sl-SI" sz="1600" dirty="0" smtClean="0">
                <a:solidFill>
                  <a:srgbClr val="000000"/>
                </a:solidFill>
              </a:rPr>
              <a:t>agencijo;</a:t>
            </a:r>
            <a:endParaRPr lang="sl-SI" sz="1600" dirty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l-SI" sz="1600" dirty="0">
                <a:solidFill>
                  <a:srgbClr val="000000"/>
                </a:solidFill>
              </a:rPr>
              <a:t>	</a:t>
            </a:r>
            <a:r>
              <a:rPr lang="sl-SI" sz="1600" dirty="0" smtClean="0">
                <a:solidFill>
                  <a:srgbClr val="000000"/>
                </a:solidFill>
              </a:rPr>
              <a:t>- pogina </a:t>
            </a:r>
            <a:r>
              <a:rPr lang="sl-SI" sz="1600" dirty="0">
                <a:solidFill>
                  <a:srgbClr val="000000"/>
                </a:solidFill>
              </a:rPr>
              <a:t>živali ali če žival zapusti kmetijsko gospodarstvo zaradi prodaje ali oddaje v zakol pred koncem tekočega leta, v </a:t>
            </a:r>
            <a:r>
              <a:rPr lang="sl-SI" sz="1600" dirty="0" smtClean="0">
                <a:solidFill>
                  <a:srgbClr val="000000"/>
                </a:solidFill>
              </a:rPr>
              <a:t>	CRD </a:t>
            </a:r>
            <a:r>
              <a:rPr lang="sl-SI" sz="1600" dirty="0">
                <a:solidFill>
                  <a:srgbClr val="000000"/>
                </a:solidFill>
              </a:rPr>
              <a:t>sporočiti premik, ki se </a:t>
            </a:r>
            <a:r>
              <a:rPr lang="sl-SI" sz="1600" dirty="0" smtClean="0">
                <a:solidFill>
                  <a:srgbClr val="000000"/>
                </a:solidFill>
              </a:rPr>
              <a:t>šteje </a:t>
            </a:r>
            <a:r>
              <a:rPr lang="sl-SI" sz="1600" dirty="0">
                <a:solidFill>
                  <a:srgbClr val="000000"/>
                </a:solidFill>
              </a:rPr>
              <a:t>kot pisni umik zahtevka za posamezno </a:t>
            </a:r>
            <a:r>
              <a:rPr lang="sl-SI" sz="1600" dirty="0" smtClean="0">
                <a:solidFill>
                  <a:srgbClr val="000000"/>
                </a:solidFill>
              </a:rPr>
              <a:t>žival;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 premik na </a:t>
            </a:r>
            <a:r>
              <a:rPr lang="sl-SI" sz="1600" dirty="0" smtClean="0">
                <a:solidFill>
                  <a:srgbClr val="000000"/>
                </a:solidFill>
              </a:rPr>
              <a:t>sejem, razstavo ali na drugi G-MID znotraj KMG javljen v CRD se šteje za</a:t>
            </a:r>
            <a:endParaRPr lang="sl-SI" sz="16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6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sl-SI" sz="1600" dirty="0">
                <a:solidFill>
                  <a:srgbClr val="000000"/>
                </a:solidFill>
              </a:rPr>
              <a:t>izpolnjevanje zahteve za hlevsko </a:t>
            </a:r>
            <a:r>
              <a:rPr lang="sl-SI" sz="1600" dirty="0" smtClean="0">
                <a:solidFill>
                  <a:srgbClr val="000000"/>
                </a:solidFill>
              </a:rPr>
              <a:t>rejo;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sl-SI" sz="16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Plačilo za hlevsko rejo drobnice znaša </a:t>
            </a:r>
            <a:r>
              <a:rPr lang="pl-PL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52,25 </a:t>
            </a:r>
            <a:r>
              <a:rPr lang="pl-PL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EUR/GVŽ na območju z 210 dni </a:t>
            </a:r>
            <a:endParaRPr lang="pl-PL" sz="1800" b="1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paše </a:t>
            </a:r>
            <a:r>
              <a:rPr lang="pl-PL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pl-PL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62,70 </a:t>
            </a:r>
            <a:r>
              <a:rPr lang="pl-PL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EUR/GVŽ na območju s 180 dni </a:t>
            </a:r>
            <a:r>
              <a:rPr lang="pl-PL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paše.</a:t>
            </a:r>
            <a:endParaRPr lang="sl-SI" sz="18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l-SI" sz="1600" b="1" dirty="0" smtClean="0">
              <a:solidFill>
                <a:srgbClr val="00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964" y="4567265"/>
            <a:ext cx="4410190" cy="2024728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624964" y="6351954"/>
            <a:ext cx="15960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Avtor: Marija </a:t>
            </a:r>
            <a:r>
              <a:rPr lang="sl-SI" sz="800" dirty="0">
                <a:solidFill>
                  <a:schemeClr val="bg1"/>
                </a:solidFill>
              </a:rPr>
              <a:t>M</a:t>
            </a:r>
            <a:r>
              <a:rPr lang="sl-SI" sz="800" dirty="0" smtClean="0">
                <a:solidFill>
                  <a:schemeClr val="bg1"/>
                </a:solidFill>
              </a:rPr>
              <a:t>arinček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9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9333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drobnica </a:t>
            </a:r>
            <a:endParaRPr lang="sl-SI" sz="4000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9333" y="1117115"/>
            <a:ext cx="11149405" cy="5441626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sl-SI" sz="2000" b="1" dirty="0">
                <a:solidFill>
                  <a:srgbClr val="00B050"/>
                </a:solidFill>
              </a:rPr>
              <a:t>Nabor zahtev </a:t>
            </a:r>
            <a:r>
              <a:rPr lang="sl-SI" sz="2000" b="1" dirty="0" smtClean="0">
                <a:solidFill>
                  <a:srgbClr val="00B050"/>
                </a:solidFill>
              </a:rPr>
              <a:t>(3)</a:t>
            </a:r>
            <a:endParaRPr lang="sl-SI" sz="2000" b="1" dirty="0">
              <a:solidFill>
                <a:srgbClr val="00B05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 smtClean="0">
                <a:solidFill>
                  <a:srgbClr val="000000"/>
                </a:solidFill>
              </a:rPr>
              <a:t>Izpust </a:t>
            </a:r>
            <a:r>
              <a:rPr lang="sl-SI" sz="1800" b="1" dirty="0"/>
              <a:t>(izbirna zahteva):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izbirno zahtevo mora upravičenec izvajati za vse živali za katere uveljavlja obvezno zahtevo (</a:t>
            </a:r>
            <a:r>
              <a:rPr lang="sl-SI" sz="1600" b="1" dirty="0">
                <a:solidFill>
                  <a:srgbClr val="000000"/>
                </a:solidFill>
              </a:rPr>
              <a:t>upravičenec mora ob oddaji zahtevka podati izjavo, da v tekočem letu izpolnjuje </a:t>
            </a:r>
            <a:r>
              <a:rPr lang="sl-SI" sz="1600" b="1" dirty="0" smtClean="0">
                <a:solidFill>
                  <a:srgbClr val="000000"/>
                </a:solidFill>
              </a:rPr>
              <a:t>zahtevo </a:t>
            </a:r>
            <a:r>
              <a:rPr lang="sl-SI" sz="1600" b="1" dirty="0">
                <a:solidFill>
                  <a:srgbClr val="000000"/>
                </a:solidFill>
              </a:rPr>
              <a:t>za </a:t>
            </a:r>
            <a:r>
              <a:rPr lang="sl-SI" sz="1600" b="1" dirty="0" smtClean="0">
                <a:solidFill>
                  <a:srgbClr val="000000"/>
                </a:solidFill>
              </a:rPr>
              <a:t>izpust za </a:t>
            </a:r>
            <a:r>
              <a:rPr lang="sl-SI" sz="1600" b="1" dirty="0">
                <a:solidFill>
                  <a:srgbClr val="000000"/>
                </a:solidFill>
              </a:rPr>
              <a:t>vse živali za katere uveljavlja zahtevo za pašo</a:t>
            </a:r>
            <a:r>
              <a:rPr lang="sl-SI" sz="1600" dirty="0" smtClean="0">
                <a:solidFill>
                  <a:srgbClr val="000000"/>
                </a:solidFill>
              </a:rPr>
              <a:t>);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</a:rPr>
              <a:t>v </a:t>
            </a:r>
            <a:r>
              <a:rPr lang="sl-SI" sz="1600" dirty="0">
                <a:solidFill>
                  <a:srgbClr val="000000"/>
                </a:solidFill>
              </a:rPr>
              <a:t>celotnem obdobju bivanja v hlevu, v času izven obdobja paše za drobnico v tekočem letu, mora biti drobnici zagotovljen stalni ali izmenični dostop do </a:t>
            </a:r>
            <a:r>
              <a:rPr lang="sl-SI" sz="1600" dirty="0" smtClean="0">
                <a:solidFill>
                  <a:srgbClr val="000000"/>
                </a:solidFill>
              </a:rPr>
              <a:t>izpusta;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</a:rPr>
              <a:t>izpust </a:t>
            </a:r>
            <a:r>
              <a:rPr lang="sl-SI" sz="1600" dirty="0">
                <a:solidFill>
                  <a:srgbClr val="000000"/>
                </a:solidFill>
              </a:rPr>
              <a:t>je ograjena površina ob </a:t>
            </a:r>
            <a:r>
              <a:rPr lang="sl-SI" sz="1600" dirty="0" smtClean="0">
                <a:solidFill>
                  <a:srgbClr val="000000"/>
                </a:solidFill>
              </a:rPr>
              <a:t>hlevu </a:t>
            </a:r>
            <a:r>
              <a:rPr lang="sl-SI" sz="1600" dirty="0" smtClean="0">
                <a:solidFill>
                  <a:srgbClr val="FF0000"/>
                </a:solidFill>
              </a:rPr>
              <a:t>ali </a:t>
            </a:r>
            <a:r>
              <a:rPr lang="sl-SI" sz="1600" dirty="0">
                <a:solidFill>
                  <a:srgbClr val="FF0000"/>
                </a:solidFill>
              </a:rPr>
              <a:t>s hlevom povezana površina v njegovi neposredni bližini</a:t>
            </a:r>
            <a:r>
              <a:rPr lang="sl-SI" sz="1600" dirty="0">
                <a:solidFill>
                  <a:srgbClr val="000000"/>
                </a:solidFill>
              </a:rPr>
              <a:t>, namenjena gibanju živali na </a:t>
            </a:r>
            <a:r>
              <a:rPr lang="sl-SI" sz="1600" dirty="0" smtClean="0">
                <a:solidFill>
                  <a:srgbClr val="000000"/>
                </a:solidFill>
              </a:rPr>
              <a:t>prostem in </a:t>
            </a:r>
            <a:r>
              <a:rPr lang="sl-SI" sz="1600" dirty="0">
                <a:solidFill>
                  <a:srgbClr val="000000"/>
                </a:solidFill>
              </a:rPr>
              <a:t>mora biti urejen tako, da se prepreči izlivanje, izpiranje ali odtekanje izcedkov v površinske ali podzemne vode ali </a:t>
            </a:r>
            <a:r>
              <a:rPr lang="sl-SI" sz="1600" dirty="0" smtClean="0">
                <a:solidFill>
                  <a:srgbClr val="000000"/>
                </a:solidFill>
              </a:rPr>
              <a:t>okolje;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b="1" dirty="0">
                <a:solidFill>
                  <a:srgbClr val="000000"/>
                </a:solidFill>
              </a:rPr>
              <a:t>ž</a:t>
            </a:r>
            <a:r>
              <a:rPr lang="sl-SI" sz="1600" b="1" dirty="0" smtClean="0">
                <a:solidFill>
                  <a:srgbClr val="000000"/>
                </a:solidFill>
              </a:rPr>
              <a:t>ivali </a:t>
            </a:r>
            <a:r>
              <a:rPr lang="sl-SI" sz="1600" b="1" dirty="0">
                <a:solidFill>
                  <a:srgbClr val="000000"/>
                </a:solidFill>
              </a:rPr>
              <a:t>morajo biti v izpustu najmanj po 2 uri na </a:t>
            </a:r>
            <a:r>
              <a:rPr lang="sl-SI" sz="1600" b="1" dirty="0" smtClean="0">
                <a:solidFill>
                  <a:srgbClr val="000000"/>
                </a:solidFill>
              </a:rPr>
              <a:t>dan</a:t>
            </a:r>
            <a:r>
              <a:rPr lang="sl-SI" sz="1600" dirty="0" smtClean="0">
                <a:solidFill>
                  <a:srgbClr val="000000"/>
                </a:solidFill>
              </a:rPr>
              <a:t>;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p</a:t>
            </a:r>
            <a:r>
              <a:rPr lang="sl-SI" sz="1600" dirty="0" smtClean="0">
                <a:solidFill>
                  <a:srgbClr val="000000"/>
                </a:solidFill>
              </a:rPr>
              <a:t>ovršina </a:t>
            </a:r>
            <a:r>
              <a:rPr lang="sl-SI" sz="1600" dirty="0">
                <a:solidFill>
                  <a:srgbClr val="000000"/>
                </a:solidFill>
              </a:rPr>
              <a:t>izpusta mora obsegati </a:t>
            </a:r>
            <a:r>
              <a:rPr lang="sl-SI" sz="1600" dirty="0" smtClean="0">
                <a:solidFill>
                  <a:srgbClr val="000000"/>
                </a:solidFill>
              </a:rPr>
              <a:t>najmanj: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</a:rPr>
              <a:t>	- </a:t>
            </a:r>
            <a:r>
              <a:rPr lang="sl-SI" sz="1600" b="1" dirty="0" smtClean="0">
                <a:solidFill>
                  <a:srgbClr val="000000"/>
                </a:solidFill>
              </a:rPr>
              <a:t>2,5 </a:t>
            </a:r>
            <a:r>
              <a:rPr lang="sl-SI" sz="1600" b="1" dirty="0">
                <a:solidFill>
                  <a:srgbClr val="000000"/>
                </a:solidFill>
              </a:rPr>
              <a:t>m</a:t>
            </a:r>
            <a:r>
              <a:rPr lang="sl-SI" sz="1600" b="1" baseline="30000" dirty="0">
                <a:solidFill>
                  <a:srgbClr val="000000"/>
                </a:solidFill>
              </a:rPr>
              <a:t>2</a:t>
            </a:r>
            <a:r>
              <a:rPr lang="sl-SI" sz="1600" b="1" dirty="0">
                <a:solidFill>
                  <a:srgbClr val="000000"/>
                </a:solidFill>
              </a:rPr>
              <a:t> na ovco oziroma </a:t>
            </a:r>
            <a:r>
              <a:rPr lang="sl-SI" sz="1600" b="1" dirty="0" smtClean="0">
                <a:solidFill>
                  <a:srgbClr val="000000"/>
                </a:solidFill>
              </a:rPr>
              <a:t>kozo</a:t>
            </a:r>
            <a:r>
              <a:rPr lang="sl-SI" sz="1600" dirty="0" smtClean="0">
                <a:solidFill>
                  <a:srgbClr val="000000"/>
                </a:solidFill>
              </a:rPr>
              <a:t>,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</a:rPr>
              <a:t>	- </a:t>
            </a:r>
            <a:r>
              <a:rPr lang="sl-SI" sz="1600" b="1" dirty="0" smtClean="0">
                <a:solidFill>
                  <a:srgbClr val="000000"/>
                </a:solidFill>
              </a:rPr>
              <a:t>0,5 </a:t>
            </a:r>
            <a:r>
              <a:rPr lang="sl-SI" sz="1600" b="1" dirty="0">
                <a:solidFill>
                  <a:srgbClr val="000000"/>
                </a:solidFill>
              </a:rPr>
              <a:t>m</a:t>
            </a:r>
            <a:r>
              <a:rPr lang="sl-SI" sz="1600" b="1" baseline="30000" dirty="0">
                <a:solidFill>
                  <a:srgbClr val="000000"/>
                </a:solidFill>
              </a:rPr>
              <a:t>2</a:t>
            </a:r>
            <a:r>
              <a:rPr lang="sl-SI" sz="1600" b="1" dirty="0">
                <a:solidFill>
                  <a:srgbClr val="000000"/>
                </a:solidFill>
              </a:rPr>
              <a:t> na jagnje oziroma </a:t>
            </a:r>
            <a:r>
              <a:rPr lang="sl-SI" sz="1600" b="1" dirty="0" smtClean="0">
                <a:solidFill>
                  <a:srgbClr val="000000"/>
                </a:solidFill>
              </a:rPr>
              <a:t>kozlička</a:t>
            </a:r>
            <a:r>
              <a:rPr lang="sl-SI" sz="1600" dirty="0" smtClean="0">
                <a:solidFill>
                  <a:srgbClr val="000000"/>
                </a:solidFill>
              </a:rPr>
              <a:t>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</a:rPr>
              <a:t>pri </a:t>
            </a:r>
            <a:r>
              <a:rPr lang="sl-SI" sz="1600" dirty="0">
                <a:solidFill>
                  <a:srgbClr val="000000"/>
                </a:solidFill>
              </a:rPr>
              <a:t>izmeničnem izpustu mora upravičenec voditi dnevnik </a:t>
            </a:r>
            <a:r>
              <a:rPr lang="sl-SI" sz="1600" dirty="0" smtClean="0">
                <a:solidFill>
                  <a:srgbClr val="000000"/>
                </a:solidFill>
              </a:rPr>
              <a:t>ali </a:t>
            </a:r>
            <a:r>
              <a:rPr lang="sl-SI" sz="1600" dirty="0">
                <a:solidFill>
                  <a:srgbClr val="000000"/>
                </a:solidFill>
              </a:rPr>
              <a:t>urnik izpustov (izpust za posamezne živali se lahko prekine največ za 10 dni zaradi </a:t>
            </a:r>
            <a:r>
              <a:rPr lang="sl-SI" sz="1600" dirty="0" smtClean="0">
                <a:solidFill>
                  <a:srgbClr val="000000"/>
                </a:solidFill>
              </a:rPr>
              <a:t>jagnjitve, jaritve, </a:t>
            </a:r>
            <a:r>
              <a:rPr lang="sl-SI" sz="1600" dirty="0">
                <a:solidFill>
                  <a:srgbClr val="000000"/>
                </a:solidFill>
              </a:rPr>
              <a:t>bolezni ali poškodbe in izjemnih vremenskih </a:t>
            </a:r>
            <a:r>
              <a:rPr lang="sl-SI" sz="1600" dirty="0" smtClean="0">
                <a:solidFill>
                  <a:srgbClr val="000000"/>
                </a:solidFill>
              </a:rPr>
              <a:t>razmer – vpis v dnevnik ali urnik izpustov);</a:t>
            </a:r>
            <a:endParaRPr lang="sl-SI" sz="1600" dirty="0">
              <a:solidFill>
                <a:srgbClr val="000000"/>
              </a:solidFill>
            </a:endParaRP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če upravičenec za posamezno žival ali več živali ne zagotovi celotnega obdobja </a:t>
            </a:r>
            <a:r>
              <a:rPr lang="sl-SI" sz="1600" dirty="0" smtClean="0">
                <a:solidFill>
                  <a:srgbClr val="000000"/>
                </a:solidFill>
              </a:rPr>
              <a:t>izpusta, </a:t>
            </a:r>
            <a:r>
              <a:rPr lang="sl-SI" sz="1600" dirty="0">
                <a:solidFill>
                  <a:srgbClr val="000000"/>
                </a:solidFill>
              </a:rPr>
              <a:t>mora v primeru: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l-SI" sz="1600" dirty="0">
                <a:solidFill>
                  <a:srgbClr val="000000"/>
                </a:solidFill>
              </a:rPr>
              <a:t>	- </a:t>
            </a:r>
            <a:r>
              <a:rPr lang="sl-SI" sz="1600" dirty="0">
                <a:solidFill>
                  <a:srgbClr val="FF0000"/>
                </a:solidFill>
              </a:rPr>
              <a:t>višje sile ali izjemnih okoliščin </a:t>
            </a:r>
            <a:r>
              <a:rPr lang="sl-SI" sz="1600" dirty="0">
                <a:solidFill>
                  <a:srgbClr val="000000"/>
                </a:solidFill>
              </a:rPr>
              <a:t>obvestiti agencijo;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l-SI" sz="1600" dirty="0">
                <a:solidFill>
                  <a:srgbClr val="000000"/>
                </a:solidFill>
              </a:rPr>
              <a:t>	- pogina živali ali če žival zapusti kmetijsko gospodarstvo zaradi prodaje ali oddaje v zakol pred koncem tekočega leta, v 	CRD sporočiti premik, ki se šteje kot pisni umik zahtevka za posamezno žival;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 premik na sejem, razstavo ali na </a:t>
            </a:r>
            <a:r>
              <a:rPr lang="sl-SI" sz="1600" dirty="0" smtClean="0">
                <a:solidFill>
                  <a:srgbClr val="000000"/>
                </a:solidFill>
              </a:rPr>
              <a:t>drug </a:t>
            </a:r>
            <a:r>
              <a:rPr lang="sl-SI" sz="1600" dirty="0">
                <a:solidFill>
                  <a:srgbClr val="000000"/>
                </a:solidFill>
              </a:rPr>
              <a:t>G-MID znotraj </a:t>
            </a:r>
            <a:r>
              <a:rPr lang="sl-SI" sz="1600" dirty="0" smtClean="0">
                <a:solidFill>
                  <a:srgbClr val="000000"/>
                </a:solidFill>
              </a:rPr>
              <a:t>KMG, </a:t>
            </a:r>
            <a:r>
              <a:rPr lang="sl-SI" sz="1600" dirty="0">
                <a:solidFill>
                  <a:srgbClr val="000000"/>
                </a:solidFill>
              </a:rPr>
              <a:t>javljen v </a:t>
            </a:r>
            <a:r>
              <a:rPr lang="sl-SI" sz="1600" dirty="0" smtClean="0">
                <a:solidFill>
                  <a:srgbClr val="000000"/>
                </a:solidFill>
              </a:rPr>
              <a:t>CRD, </a:t>
            </a:r>
            <a:r>
              <a:rPr lang="sl-SI" sz="1600" dirty="0">
                <a:solidFill>
                  <a:srgbClr val="000000"/>
                </a:solidFill>
              </a:rPr>
              <a:t>se šteje </a:t>
            </a:r>
            <a:r>
              <a:rPr lang="sl-SI" sz="1600" dirty="0" smtClean="0">
                <a:solidFill>
                  <a:srgbClr val="000000"/>
                </a:solidFill>
              </a:rPr>
              <a:t>za</a:t>
            </a:r>
            <a:r>
              <a:rPr lang="sl-SI" sz="16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dirty="0">
                <a:solidFill>
                  <a:srgbClr val="000000"/>
                </a:solidFill>
              </a:rPr>
              <a:t>izpolnjevanje zahteve za </a:t>
            </a:r>
            <a:r>
              <a:rPr lang="sl-SI" sz="1600" dirty="0" smtClean="0">
                <a:solidFill>
                  <a:srgbClr val="000000"/>
                </a:solidFill>
              </a:rPr>
              <a:t>izpust; </a:t>
            </a:r>
            <a:endParaRPr lang="sl-SI" sz="1600" dirty="0">
              <a:solidFill>
                <a:srgbClr val="000000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sl-SI" sz="1600" b="1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Plačilo za izpust znaša </a:t>
            </a:r>
            <a:r>
              <a:rPr lang="pl-PL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17,10 </a:t>
            </a:r>
            <a:r>
              <a:rPr lang="pl-PL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EUR/GVŽ na območju z 210 dni paše in 20,52 EUR/GVŽ na območju s 180 dni </a:t>
            </a:r>
            <a:r>
              <a:rPr lang="pl-PL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paše.</a:t>
            </a:r>
            <a:endParaRPr lang="sl-SI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0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365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konji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61365" y="1254491"/>
            <a:ext cx="8973582" cy="5603509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sl-SI" sz="2000" b="1" dirty="0">
                <a:solidFill>
                  <a:srgbClr val="00B050"/>
                </a:solidFill>
              </a:rPr>
              <a:t>Vstopni pogoj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sl-SI" sz="1600" dirty="0">
                <a:solidFill>
                  <a:prstClr val="black"/>
                </a:solidFill>
              </a:rPr>
              <a:t>Upravičenec mora na dan vnosa zahtevka za podintervencijo DŽ – </a:t>
            </a:r>
            <a:r>
              <a:rPr lang="sl-SI" sz="1600" dirty="0" smtClean="0">
                <a:solidFill>
                  <a:prstClr val="black"/>
                </a:solidFill>
              </a:rPr>
              <a:t>konji </a:t>
            </a:r>
            <a:r>
              <a:rPr lang="sl-SI" sz="1600" b="1" dirty="0">
                <a:solidFill>
                  <a:prstClr val="black"/>
                </a:solidFill>
              </a:rPr>
              <a:t>rediti najmanj tako število </a:t>
            </a:r>
            <a:r>
              <a:rPr lang="sl-SI" sz="1600" b="1" dirty="0" smtClean="0">
                <a:solidFill>
                  <a:prstClr val="black"/>
                </a:solidFill>
              </a:rPr>
              <a:t>konj </a:t>
            </a:r>
            <a:r>
              <a:rPr lang="sl-SI" sz="1600" b="1" dirty="0">
                <a:solidFill>
                  <a:prstClr val="black"/>
                </a:solidFill>
              </a:rPr>
              <a:t>kot ustreza 2 GVŽ </a:t>
            </a:r>
            <a:r>
              <a:rPr lang="sl-SI" sz="1600" b="1" dirty="0" smtClean="0">
                <a:solidFill>
                  <a:prstClr val="black"/>
                </a:solidFill>
              </a:rPr>
              <a:t>konjev</a:t>
            </a:r>
            <a:r>
              <a:rPr lang="sl-SI" sz="1600" dirty="0" smtClean="0">
                <a:solidFill>
                  <a:prstClr val="black"/>
                </a:solidFill>
              </a:rPr>
              <a:t>. </a:t>
            </a:r>
            <a:r>
              <a:rPr lang="sl-SI" sz="1600" dirty="0">
                <a:solidFill>
                  <a:srgbClr val="000000"/>
                </a:solidFill>
              </a:rPr>
              <a:t>Za preračun števila konj v GVŽ se za konje </a:t>
            </a:r>
            <a:r>
              <a:rPr lang="sl-SI" sz="1600" b="1" dirty="0">
                <a:solidFill>
                  <a:srgbClr val="000000"/>
                </a:solidFill>
              </a:rPr>
              <a:t>nad 6 meseci upošteva koeficient 1</a:t>
            </a:r>
            <a:r>
              <a:rPr lang="sl-SI" sz="1600" dirty="0">
                <a:solidFill>
                  <a:srgbClr val="000000"/>
                </a:solidFill>
              </a:rPr>
              <a:t>, za konje stare </a:t>
            </a:r>
            <a:r>
              <a:rPr lang="sl-SI" sz="1600" b="1" dirty="0">
                <a:solidFill>
                  <a:srgbClr val="000000"/>
                </a:solidFill>
              </a:rPr>
              <a:t>do vključno 6 mesecev </a:t>
            </a:r>
            <a:r>
              <a:rPr lang="sl-SI" sz="1600" dirty="0">
                <a:solidFill>
                  <a:srgbClr val="000000"/>
                </a:solidFill>
              </a:rPr>
              <a:t>pa se uporablja </a:t>
            </a:r>
            <a:r>
              <a:rPr lang="sl-SI" sz="1600" b="1" dirty="0">
                <a:solidFill>
                  <a:srgbClr val="000000"/>
                </a:solidFill>
              </a:rPr>
              <a:t>koeficient 0,4</a:t>
            </a:r>
            <a:r>
              <a:rPr lang="sl-SI" sz="1600" dirty="0">
                <a:solidFill>
                  <a:srgbClr val="000000"/>
                </a:solidFill>
              </a:rPr>
              <a:t>. Podpora se dodeli za </a:t>
            </a:r>
            <a:r>
              <a:rPr lang="sl-SI" sz="1600" b="1" dirty="0">
                <a:solidFill>
                  <a:srgbClr val="000000"/>
                </a:solidFill>
              </a:rPr>
              <a:t>vse kategorije registriranih čistopasemskih </a:t>
            </a:r>
            <a:r>
              <a:rPr lang="sl-SI" sz="1600" b="1" dirty="0" smtClean="0">
                <a:solidFill>
                  <a:srgbClr val="000000"/>
                </a:solidFill>
              </a:rPr>
              <a:t>konj (seznam pasem je v prilogi uredbe), </a:t>
            </a:r>
            <a:r>
              <a:rPr lang="sl-SI" sz="1600" b="1" dirty="0">
                <a:solidFill>
                  <a:srgbClr val="000000"/>
                </a:solidFill>
              </a:rPr>
              <a:t>ki potencialno vstopajo v prehransko verigo. </a:t>
            </a:r>
            <a:r>
              <a:rPr lang="sl-SI" sz="1600" dirty="0" smtClean="0">
                <a:solidFill>
                  <a:srgbClr val="000000"/>
                </a:solidFill>
              </a:rPr>
              <a:t>Reja </a:t>
            </a:r>
            <a:r>
              <a:rPr lang="sl-SI" sz="1600" dirty="0">
                <a:solidFill>
                  <a:srgbClr val="000000"/>
                </a:solidFill>
              </a:rPr>
              <a:t>privezanih konj ni dovoljena, razen v času krmljenja.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sl-SI" sz="1800" b="1" dirty="0" smtClean="0">
                <a:solidFill>
                  <a:srgbClr val="00B050"/>
                </a:solidFill>
              </a:rPr>
              <a:t>Zahteva za pašo in izpust</a:t>
            </a:r>
            <a:r>
              <a:rPr lang="sl-SI" sz="1800" b="1" dirty="0">
                <a:solidFill>
                  <a:srgbClr val="000000"/>
                </a:solidFill>
              </a:rPr>
              <a:t> </a:t>
            </a:r>
            <a:r>
              <a:rPr lang="sl-SI" sz="1800" b="1" dirty="0">
                <a:solidFill>
                  <a:srgbClr val="00B050"/>
                </a:solidFill>
              </a:rPr>
              <a:t>za </a:t>
            </a:r>
            <a:r>
              <a:rPr lang="sl-SI" sz="1800" b="1" dirty="0" smtClean="0">
                <a:solidFill>
                  <a:srgbClr val="00B050"/>
                </a:solidFill>
              </a:rPr>
              <a:t>konje </a:t>
            </a:r>
            <a:r>
              <a:rPr lang="sl-SI" sz="1600" dirty="0" smtClean="0">
                <a:solidFill>
                  <a:srgbClr val="000000"/>
                </a:solidFill>
              </a:rPr>
              <a:t>(zahteva </a:t>
            </a:r>
            <a:r>
              <a:rPr lang="sl-SI" sz="1600" dirty="0">
                <a:solidFill>
                  <a:srgbClr val="000000"/>
                </a:solidFill>
              </a:rPr>
              <a:t>se izvaja v „paketu“)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800" b="1" dirty="0" smtClean="0">
                <a:solidFill>
                  <a:srgbClr val="000000"/>
                </a:solidFill>
              </a:rPr>
              <a:t>Paša:</a:t>
            </a:r>
            <a:endParaRPr lang="sl-SI" sz="1800" b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konji se morajo pasti najmanj 120 dni v letu v obdobju od 1. aprila do 15. novembra,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zatiranje zajedavcev na podlagi predhodne koprološke analize, spomladi pred začetkom paše in jeseni po zaključku paše,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konji lahko prenočujejo v hlevu,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voditi je potrebno dnevnik </a:t>
            </a:r>
            <a:r>
              <a:rPr lang="sl-SI" sz="1600" dirty="0" smtClean="0">
                <a:solidFill>
                  <a:srgbClr val="000000"/>
                </a:solidFill>
              </a:rPr>
              <a:t>paše,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</a:rPr>
              <a:t>obtežba z živalmi, ki jih upravičenec navede na zahtevku, glede na skupno površino GERK-ov, na katerih je izvajanje paše </a:t>
            </a:r>
            <a:r>
              <a:rPr lang="sl-SI" sz="1600" dirty="0" smtClean="0">
                <a:solidFill>
                  <a:srgbClr val="000000"/>
                </a:solidFill>
              </a:rPr>
              <a:t>dovoljeno in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jih upravičenec navede v zbirni vlogi</a:t>
            </a:r>
            <a:r>
              <a:rPr lang="sl-SI" sz="1600" dirty="0" smtClean="0">
                <a:solidFill>
                  <a:srgbClr val="000000"/>
                </a:solidFill>
              </a:rPr>
              <a:t>, </a:t>
            </a:r>
            <a:r>
              <a:rPr lang="sl-SI" sz="1600" b="1" dirty="0">
                <a:solidFill>
                  <a:srgbClr val="000000"/>
                </a:solidFill>
              </a:rPr>
              <a:t>ne sme presegati </a:t>
            </a:r>
            <a:r>
              <a:rPr lang="sl-SI" sz="1600" b="1" dirty="0"/>
              <a:t>3 GVŽ/ha</a:t>
            </a:r>
            <a:r>
              <a:rPr lang="sl-SI" sz="1600" dirty="0">
                <a:solidFill>
                  <a:srgbClr val="000000"/>
                </a:solidFill>
              </a:rPr>
              <a:t>, razen v primeru, ko se paša izvaja tudi na planini oziroma skupnem pašniku drugega nosilca kmetijskega gospodarstva. </a:t>
            </a:r>
            <a:r>
              <a:rPr lang="sl-SI" sz="1600" b="1" dirty="0">
                <a:solidFill>
                  <a:srgbClr val="000000"/>
                </a:solidFill>
              </a:rPr>
              <a:t>Upoštevajo se GERK-i z vrsto rabe 1100 – njiva, 1131 – začasno travinje, 1161 – hmeljišče v premeni, 1300 – trajni travnik, 1320 – travinje z razpršenimi neupravičenimi značilnostmi in 1222 – ekstenzivni sadovnjak</a:t>
            </a:r>
            <a:r>
              <a:rPr lang="sl-SI" sz="1600" dirty="0" smtClean="0">
                <a:solidFill>
                  <a:srgbClr val="000000"/>
                </a:solidFill>
              </a:rPr>
              <a:t>.</a:t>
            </a:r>
            <a:endParaRPr lang="sl-SI" sz="16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l-SI" sz="1600" dirty="0">
              <a:solidFill>
                <a:srgbClr val="0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621" y="2064006"/>
            <a:ext cx="2980096" cy="241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2632" y="0"/>
            <a:ext cx="10232967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konji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2631" y="1325563"/>
            <a:ext cx="8678353" cy="50772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 smtClean="0">
                <a:solidFill>
                  <a:srgbClr val="000000"/>
                </a:solidFill>
              </a:rPr>
              <a:t>Izpust: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800" dirty="0">
                <a:solidFill>
                  <a:srgbClr val="000000"/>
                </a:solidFill>
              </a:rPr>
              <a:t>v tekočem letu mora biti v času izven obdobja paše za konje konjem zagotovljen stalni ali izmenični dostop do </a:t>
            </a:r>
            <a:r>
              <a:rPr lang="sl-SI" sz="1800" dirty="0" smtClean="0">
                <a:solidFill>
                  <a:srgbClr val="000000"/>
                </a:solidFill>
              </a:rPr>
              <a:t>izpusta (</a:t>
            </a:r>
            <a:r>
              <a:rPr lang="sl-SI" sz="1800" dirty="0">
                <a:solidFill>
                  <a:srgbClr val="000000"/>
                </a:solidFill>
              </a:rPr>
              <a:t>upravičenec mora ob oddaji zahtevka podati izjavo, da v tekočem letu izpolnjuje zahtevo za izpust za vse živali za katere uveljavlja </a:t>
            </a:r>
            <a:r>
              <a:rPr lang="sl-SI" sz="1800" dirty="0" smtClean="0">
                <a:solidFill>
                  <a:srgbClr val="000000"/>
                </a:solidFill>
              </a:rPr>
              <a:t>to zahtevo);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800" dirty="0" smtClean="0">
                <a:solidFill>
                  <a:srgbClr val="000000"/>
                </a:solidFill>
              </a:rPr>
              <a:t>izpust </a:t>
            </a:r>
            <a:r>
              <a:rPr lang="sl-SI" sz="1800" dirty="0">
                <a:solidFill>
                  <a:srgbClr val="000000"/>
                </a:solidFill>
              </a:rPr>
              <a:t>je ograjena površina ob </a:t>
            </a:r>
            <a:r>
              <a:rPr lang="sl-SI" sz="1800" dirty="0" smtClean="0">
                <a:solidFill>
                  <a:srgbClr val="000000"/>
                </a:solidFill>
              </a:rPr>
              <a:t>hlevu </a:t>
            </a:r>
            <a:r>
              <a:rPr lang="sl-SI" sz="1800" dirty="0" smtClean="0">
                <a:solidFill>
                  <a:srgbClr val="FF0000"/>
                </a:solidFill>
              </a:rPr>
              <a:t>ali </a:t>
            </a:r>
            <a:r>
              <a:rPr lang="sl-SI" sz="1800" dirty="0">
                <a:solidFill>
                  <a:srgbClr val="FF0000"/>
                </a:solidFill>
              </a:rPr>
              <a:t>s hlevom povezana površina v njegovi neposredni bližini</a:t>
            </a:r>
            <a:r>
              <a:rPr lang="sl-SI" sz="1800" dirty="0">
                <a:solidFill>
                  <a:srgbClr val="000000"/>
                </a:solidFill>
              </a:rPr>
              <a:t>, namenjena gibanju živali na </a:t>
            </a:r>
            <a:r>
              <a:rPr lang="sl-SI" sz="1800" dirty="0" smtClean="0">
                <a:solidFill>
                  <a:srgbClr val="000000"/>
                </a:solidFill>
              </a:rPr>
              <a:t>prostem in </a:t>
            </a:r>
            <a:r>
              <a:rPr lang="sl-SI" sz="1800" dirty="0">
                <a:solidFill>
                  <a:srgbClr val="000000"/>
                </a:solidFill>
              </a:rPr>
              <a:t>mora biti urejen tako, da se prepreči izlivanje, izpiranje ali odtekanje izcedkov v površinske ali podzemne vode ali </a:t>
            </a:r>
            <a:r>
              <a:rPr lang="sl-SI" sz="1800" dirty="0" smtClean="0">
                <a:solidFill>
                  <a:srgbClr val="000000"/>
                </a:solidFill>
              </a:rPr>
              <a:t>okolje</a:t>
            </a:r>
            <a:r>
              <a:rPr lang="sl-SI" sz="1800" dirty="0">
                <a:solidFill>
                  <a:srgbClr val="000000"/>
                </a:solidFill>
              </a:rPr>
              <a:t>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800" dirty="0" smtClean="0">
                <a:solidFill>
                  <a:srgbClr val="000000"/>
                </a:solidFill>
              </a:rPr>
              <a:t>pri </a:t>
            </a:r>
            <a:r>
              <a:rPr lang="sl-SI" sz="1800" dirty="0">
                <a:solidFill>
                  <a:srgbClr val="000000"/>
                </a:solidFill>
              </a:rPr>
              <a:t>izpuščanju konj v izpuste je treba upoštevati naslednje pogoje: </a:t>
            </a:r>
            <a:endParaRPr lang="sl-SI" sz="1800" dirty="0" smtClean="0">
              <a:solidFill>
                <a:srgbClr val="000000"/>
              </a:solidFill>
            </a:endParaRPr>
          </a:p>
          <a:p>
            <a:pPr marL="7200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dirty="0" smtClean="0">
                <a:solidFill>
                  <a:srgbClr val="000000"/>
                </a:solidFill>
              </a:rPr>
              <a:t>mlade </a:t>
            </a:r>
            <a:r>
              <a:rPr lang="sl-SI" sz="1800" dirty="0">
                <a:solidFill>
                  <a:srgbClr val="000000"/>
                </a:solidFill>
              </a:rPr>
              <a:t>živali v starosti od 6 mesecev do treh let morajo biti </a:t>
            </a:r>
            <a:r>
              <a:rPr lang="sl-SI" sz="1800" b="1" dirty="0">
                <a:solidFill>
                  <a:srgbClr val="000000"/>
                </a:solidFill>
              </a:rPr>
              <a:t>v izpustu vsaj 2 uri na dan</a:t>
            </a:r>
            <a:r>
              <a:rPr lang="sl-SI" sz="1800" dirty="0">
                <a:solidFill>
                  <a:srgbClr val="000000"/>
                </a:solidFill>
              </a:rPr>
              <a:t> </a:t>
            </a:r>
            <a:r>
              <a:rPr lang="sl-SI" sz="1800" b="1" dirty="0">
                <a:solidFill>
                  <a:srgbClr val="000000"/>
                </a:solidFill>
              </a:rPr>
              <a:t>v čredi, ki šteje najmanj 2 </a:t>
            </a:r>
            <a:r>
              <a:rPr lang="sl-SI" sz="1800" b="1" dirty="0" smtClean="0">
                <a:solidFill>
                  <a:srgbClr val="000000"/>
                </a:solidFill>
              </a:rPr>
              <a:t>živali</a:t>
            </a:r>
            <a:r>
              <a:rPr lang="sl-SI" sz="1800" dirty="0" smtClean="0">
                <a:solidFill>
                  <a:srgbClr val="000000"/>
                </a:solidFill>
              </a:rPr>
              <a:t>, </a:t>
            </a:r>
            <a:r>
              <a:rPr lang="sl-SI" sz="1800" dirty="0">
                <a:solidFill>
                  <a:srgbClr val="000000"/>
                </a:solidFill>
              </a:rPr>
              <a:t>velikost izpusta mora biti 50 m</a:t>
            </a:r>
            <a:r>
              <a:rPr lang="sl-SI" sz="1800" baseline="30000" dirty="0">
                <a:solidFill>
                  <a:srgbClr val="000000"/>
                </a:solidFill>
              </a:rPr>
              <a:t>2</a:t>
            </a:r>
            <a:r>
              <a:rPr lang="sl-SI" sz="1800" dirty="0">
                <a:solidFill>
                  <a:srgbClr val="000000"/>
                </a:solidFill>
              </a:rPr>
              <a:t> na posamezno žival,</a:t>
            </a:r>
          </a:p>
          <a:p>
            <a:pPr marL="7200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rgbClr val="000000"/>
                </a:solidFill>
              </a:rPr>
              <a:t>odrasli konji, starejši od treh let in plemenske kobile </a:t>
            </a:r>
            <a:r>
              <a:rPr lang="sl-SI" sz="1800" dirty="0" smtClean="0">
                <a:solidFill>
                  <a:srgbClr val="FF0000"/>
                </a:solidFill>
              </a:rPr>
              <a:t>z žrebeti do 6 mesecev starosti</a:t>
            </a:r>
            <a:r>
              <a:rPr lang="sl-SI" sz="1800" b="1" dirty="0" smtClean="0">
                <a:solidFill>
                  <a:srgbClr val="000000"/>
                </a:solidFill>
              </a:rPr>
              <a:t> </a:t>
            </a:r>
            <a:r>
              <a:rPr lang="sl-SI" sz="1800" dirty="0" smtClean="0">
                <a:solidFill>
                  <a:srgbClr val="000000"/>
                </a:solidFill>
              </a:rPr>
              <a:t>morajo </a:t>
            </a:r>
            <a:r>
              <a:rPr lang="sl-SI" sz="1800" dirty="0">
                <a:solidFill>
                  <a:srgbClr val="000000"/>
                </a:solidFill>
              </a:rPr>
              <a:t>biti </a:t>
            </a:r>
            <a:r>
              <a:rPr lang="sl-SI" sz="1800" b="1" dirty="0">
                <a:solidFill>
                  <a:srgbClr val="000000"/>
                </a:solidFill>
              </a:rPr>
              <a:t>v izpustu vsaj 2 uri na dan v čredi, ki šteje najmanj 2 živali</a:t>
            </a:r>
            <a:r>
              <a:rPr lang="sl-SI" sz="1800" dirty="0">
                <a:solidFill>
                  <a:srgbClr val="000000"/>
                </a:solidFill>
              </a:rPr>
              <a:t>, velikost izpusta mora biti najmanj </a:t>
            </a:r>
            <a:r>
              <a:rPr lang="sl-SI" sz="1800" b="1" dirty="0">
                <a:solidFill>
                  <a:srgbClr val="000000"/>
                </a:solidFill>
              </a:rPr>
              <a:t>50 m</a:t>
            </a:r>
            <a:r>
              <a:rPr lang="sl-SI" sz="1800" b="1" baseline="30000" dirty="0">
                <a:solidFill>
                  <a:srgbClr val="000000"/>
                </a:solidFill>
              </a:rPr>
              <a:t>2</a:t>
            </a:r>
            <a:r>
              <a:rPr lang="sl-SI" sz="1800" b="1" dirty="0">
                <a:solidFill>
                  <a:srgbClr val="000000"/>
                </a:solidFill>
              </a:rPr>
              <a:t> na posameznega konja, </a:t>
            </a:r>
          </a:p>
          <a:p>
            <a:pPr marL="7200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rgbClr val="000000"/>
                </a:solidFill>
              </a:rPr>
              <a:t>plemenski žrebci morajo biti v izpustu vsaj 2 uri na dan; velikost izpusta mora biti najmanj </a:t>
            </a:r>
            <a:r>
              <a:rPr lang="sl-SI" sz="1800" b="1" dirty="0">
                <a:solidFill>
                  <a:srgbClr val="000000"/>
                </a:solidFill>
              </a:rPr>
              <a:t>200 m</a:t>
            </a:r>
            <a:r>
              <a:rPr lang="sl-SI" sz="1800" b="1" baseline="30000" dirty="0">
                <a:solidFill>
                  <a:srgbClr val="000000"/>
                </a:solidFill>
              </a:rPr>
              <a:t>2</a:t>
            </a:r>
            <a:r>
              <a:rPr lang="sl-SI" sz="1800" b="1" dirty="0">
                <a:solidFill>
                  <a:srgbClr val="000000"/>
                </a:solidFill>
              </a:rPr>
              <a:t> na posameznega žrebca</a:t>
            </a:r>
            <a:r>
              <a:rPr lang="sl-SI" sz="1800" dirty="0" smtClean="0">
                <a:solidFill>
                  <a:srgbClr val="000000"/>
                </a:solidFill>
              </a:rPr>
              <a:t>;</a:t>
            </a:r>
            <a:endParaRPr lang="sl-SI" sz="18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800" dirty="0">
                <a:solidFill>
                  <a:srgbClr val="000000"/>
                </a:solidFill>
              </a:rPr>
              <a:t>pri izmeničnem izpustu mora upravičenec voditi dnevnik ali urnik </a:t>
            </a:r>
            <a:r>
              <a:rPr lang="sl-SI" sz="1800" dirty="0" smtClean="0">
                <a:solidFill>
                  <a:srgbClr val="000000"/>
                </a:solidFill>
              </a:rPr>
              <a:t>izpustov. </a:t>
            </a:r>
          </a:p>
          <a:p>
            <a:pPr marL="491400" indent="0">
              <a:lnSpc>
                <a:spcPct val="100000"/>
              </a:lnSpc>
              <a:spcBef>
                <a:spcPts val="0"/>
              </a:spcBef>
              <a:buNone/>
            </a:pPr>
            <a:endParaRPr lang="sl-SI" sz="1800" dirty="0">
              <a:solidFill>
                <a:srgbClr val="0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988" y="1807648"/>
            <a:ext cx="2984401" cy="21607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987" y="4134569"/>
            <a:ext cx="2984401" cy="224782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8960987" y="3629800"/>
            <a:ext cx="2513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err="1">
                <a:solidFill>
                  <a:schemeClr val="bg1"/>
                </a:solidFill>
              </a:rPr>
              <a:t>Vir:https</a:t>
            </a:r>
            <a:r>
              <a:rPr lang="sl-SI" sz="800" dirty="0">
                <a:solidFill>
                  <a:schemeClr val="bg1"/>
                </a:solidFill>
              </a:rPr>
              <a:t>://www.horsesforcleanwater.com/blog/2020/3/30/dealing-with-springtime-mud-on-horse-properties 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8960986" y="6043841"/>
            <a:ext cx="2513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err="1"/>
              <a:t>Vir:https</a:t>
            </a:r>
            <a:r>
              <a:rPr lang="sl-SI" sz="800" dirty="0"/>
              <a:t>://www.horsesforcleanwater.com/blog/2020/3/30/dealing-with-springtime-mud-on-horse-properties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744" y="4134569"/>
            <a:ext cx="533644" cy="63216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1261" y="1807648"/>
            <a:ext cx="554127" cy="54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48403" y="1375769"/>
            <a:ext cx="7343993" cy="490451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sl-SI" sz="2200" b="1" dirty="0">
                <a:solidFill>
                  <a:prstClr val="black"/>
                </a:solidFill>
              </a:rPr>
              <a:t>Vsebino in izvedbo intervencije dobrobit živali določa </a:t>
            </a:r>
            <a:r>
              <a:rPr lang="sl-SI" sz="2200" b="1" dirty="0">
                <a:solidFill>
                  <a:srgbClr val="00B050"/>
                </a:solidFill>
              </a:rPr>
              <a:t>Uredba o intervenciji dobrobit živali iz strateškega načrta skupne kmetijske politike 2023–2027 za leto 2024 (Uradni list RS, št. 132/23).</a:t>
            </a:r>
            <a:endParaRPr lang="sl-SI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sl-SI" sz="2200" b="1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t-BR" sz="2200" b="1" dirty="0" smtClean="0"/>
              <a:t>Intervencija </a:t>
            </a:r>
            <a:r>
              <a:rPr lang="pt-BR" sz="2200" b="1" dirty="0"/>
              <a:t>dobrobit živali se bo v letu </a:t>
            </a:r>
            <a:r>
              <a:rPr lang="pt-BR" sz="2200" b="1" dirty="0" smtClean="0"/>
              <a:t>202</a:t>
            </a:r>
            <a:r>
              <a:rPr lang="sl-SI" sz="2200" b="1" dirty="0" smtClean="0"/>
              <a:t>4</a:t>
            </a:r>
            <a:r>
              <a:rPr lang="pt-BR" sz="2200" b="1" dirty="0" smtClean="0"/>
              <a:t> </a:t>
            </a:r>
            <a:r>
              <a:rPr lang="pt-BR" sz="2200" b="1" dirty="0"/>
              <a:t>izvajala v </a:t>
            </a:r>
            <a:r>
              <a:rPr lang="sl-SI" sz="2200" b="1" dirty="0" smtClean="0">
                <a:solidFill>
                  <a:srgbClr val="FF0000"/>
                </a:solidFill>
              </a:rPr>
              <a:t>petih</a:t>
            </a:r>
            <a:r>
              <a:rPr lang="pt-BR" sz="2200" b="1" dirty="0" smtClean="0">
                <a:solidFill>
                  <a:srgbClr val="FF0000"/>
                </a:solidFill>
              </a:rPr>
              <a:t> </a:t>
            </a:r>
            <a:r>
              <a:rPr lang="pt-BR" sz="2200" b="1" dirty="0">
                <a:solidFill>
                  <a:srgbClr val="FF0000"/>
                </a:solidFill>
              </a:rPr>
              <a:t>podintervencijah</a:t>
            </a:r>
            <a:r>
              <a:rPr lang="sl-SI" sz="2200" b="1" dirty="0">
                <a:solidFill>
                  <a:srgbClr val="FF0000"/>
                </a:solidFill>
              </a:rPr>
              <a:t>,  </a:t>
            </a:r>
            <a:r>
              <a:rPr lang="sl-SI" sz="2200" b="1" dirty="0"/>
              <a:t>in sicer za</a:t>
            </a:r>
            <a:r>
              <a:rPr lang="pt-BR" sz="2200" b="1" dirty="0"/>
              <a:t>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sl-SI" sz="2200" b="1" dirty="0">
                <a:solidFill>
                  <a:srgbClr val="000000"/>
                </a:solidFill>
              </a:rPr>
              <a:t>prašiče </a:t>
            </a:r>
            <a:r>
              <a:rPr lang="sl-SI" sz="2200" dirty="0">
                <a:solidFill>
                  <a:srgbClr val="000000"/>
                </a:solidFill>
              </a:rPr>
              <a:t>(podintervencija DŽ – prašiči),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sl-SI" sz="2200" b="1" dirty="0">
                <a:solidFill>
                  <a:srgbClr val="000000"/>
                </a:solidFill>
              </a:rPr>
              <a:t>govedo </a:t>
            </a:r>
            <a:r>
              <a:rPr lang="sl-SI" sz="2200" dirty="0">
                <a:solidFill>
                  <a:srgbClr val="000000"/>
                </a:solidFill>
              </a:rPr>
              <a:t>(podintervencija DŽ – govedo),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sl-SI" sz="2200" b="1" dirty="0">
                <a:solidFill>
                  <a:srgbClr val="000000"/>
                </a:solidFill>
              </a:rPr>
              <a:t>drobnico </a:t>
            </a:r>
            <a:r>
              <a:rPr lang="sl-SI" sz="2200" dirty="0">
                <a:solidFill>
                  <a:srgbClr val="000000"/>
                </a:solidFill>
              </a:rPr>
              <a:t>(podintervencija DŽ – drobnica</a:t>
            </a:r>
            <a:r>
              <a:rPr lang="sl-SI" sz="2200" dirty="0" smtClean="0">
                <a:solidFill>
                  <a:srgbClr val="000000"/>
                </a:solidFill>
              </a:rPr>
              <a:t>),</a:t>
            </a:r>
            <a:endParaRPr lang="sl-SI" sz="22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sl-SI" sz="2200" b="1" dirty="0">
                <a:solidFill>
                  <a:srgbClr val="000000"/>
                </a:solidFill>
              </a:rPr>
              <a:t>konje </a:t>
            </a:r>
            <a:r>
              <a:rPr lang="sl-SI" sz="2200" dirty="0">
                <a:solidFill>
                  <a:srgbClr val="000000"/>
                </a:solidFill>
              </a:rPr>
              <a:t>(podintervencija DŽ – konji</a:t>
            </a:r>
            <a:r>
              <a:rPr lang="sl-SI" sz="2200" dirty="0" smtClean="0">
                <a:solidFill>
                  <a:srgbClr val="000000"/>
                </a:solidFill>
              </a:rPr>
              <a:t>) in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sl-SI" sz="2200" b="1" dirty="0">
                <a:solidFill>
                  <a:srgbClr val="FF0000"/>
                </a:solidFill>
              </a:rPr>
              <a:t>perutnino </a:t>
            </a:r>
            <a:r>
              <a:rPr lang="sl-SI" sz="2200" dirty="0">
                <a:solidFill>
                  <a:srgbClr val="FF0000"/>
                </a:solidFill>
              </a:rPr>
              <a:t>(podintervencija DŽ – perutnina).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sl-SI" sz="2200" b="1" dirty="0" smtClean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248402" y="50206"/>
            <a:ext cx="6742602" cy="1325563"/>
          </a:xfrm>
        </p:spPr>
        <p:txBody>
          <a:bodyPr>
            <a:norm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Intervencija dobrobit živali</a:t>
            </a:r>
            <a:endParaRPr lang="sl-SI" sz="4000" b="1" dirty="0">
              <a:solidFill>
                <a:srgbClr val="00B05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396" y="3438321"/>
            <a:ext cx="2558682" cy="14339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607" y="2062175"/>
            <a:ext cx="1577335" cy="281013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641" y="1640334"/>
            <a:ext cx="2244437" cy="168447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466" y="4985819"/>
            <a:ext cx="3178476" cy="1712923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09" y="4985819"/>
            <a:ext cx="2287509" cy="171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konji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7867" y="1196302"/>
            <a:ext cx="11335218" cy="5179560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8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Koprološka</a:t>
            </a: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analiza:</a:t>
            </a: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koprološka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analiza in izdaja zdravil za tretiranje živali na podlagi rezultatov </a:t>
            </a:r>
            <a:r>
              <a:rPr lang="sl-SI" sz="16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koprološke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analize morata biti opravljeni spomladi pred začetkom paše in v jeseni po končanem obdobju paše za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konje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 letu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koprološko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analizo se vzame najmanj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skupni vzorec blata za vsakih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konj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spomladi mora biti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koprološka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analiza izdelana in podatki, razen datuma izdaje zdravil, vneseni v seznam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koproloških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 (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Volos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 datumom vnosa zahtevka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jeseni pa mora biti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koprološka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analiza izdelana in podatki vneseni v seznam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koproloških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 najpozneje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31. decembra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izdaja zdravil za tretiranje živali proti notranjim zajedavcem se izvede na podlagi pozitivnih rezultatov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koprološke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analize in strokovne presoje veterinarja;</a:t>
            </a:r>
          </a:p>
          <a:p>
            <a:pPr lvl="0"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jeseni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upravičenec odda vzorec blata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 </a:t>
            </a:r>
            <a:r>
              <a:rPr lang="sl-SI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koprološko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analizo pooblaščenim organizacijam po končanem obdobju paše za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konje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najpozneje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30. novembra 2024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l-SI" sz="1600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l-SI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Prekinitev paše in izpusta</a:t>
            </a:r>
          </a:p>
          <a:p>
            <a:pPr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Obdobje paše za konje in izpust za posamezne živali se lahko prekine zaradi žrebitve, bolezni ali poškodbe in izjemnih vremenskih razmer za največ </a:t>
            </a:r>
            <a:r>
              <a:rPr lang="sl-SI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sl-SI" sz="16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dni za pašo in 10 dni za izpust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 tem primeru prekinitve ni treba sporočiti agenciji, temveč se trajanje in razlog za prekinitev navedeta le v dnevniku paše oziroma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 dnevniku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ali urniku izpusta.</a:t>
            </a:r>
          </a:p>
          <a:p>
            <a:pPr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Če v obdobju paše poteka paša na planini ali skupnem pašniku ali gre žival v tekočem letu na sejem ali razstavo ali se živali premakne na pašo ali izpust na drugo gospodarstvo znotraj kmetijskega gospodarstva ter se premik živali sporoči v skladu s pravilnikom, ki ureja identifikacijo in registracijo kopitarjev, se ta premik šteje kot izpolnjevanje obdobja paše in izpusta za konje.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sl-SI" sz="1600" dirty="0">
              <a:solidFill>
                <a:srgbClr val="000000"/>
              </a:solidFill>
            </a:endParaRPr>
          </a:p>
          <a:p>
            <a:pPr marL="0" lvl="0" indent="0" algn="just">
              <a:lnSpc>
                <a:spcPct val="9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konji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7867" y="1834956"/>
            <a:ext cx="7708782" cy="2960061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Če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upravičenec za vse živali ali določeno število živali, za katere uveljavlja zahtevek za podintervencijo DŽ – konji, ne zagotovi celotnega obdobja paše za konje ali izpusta, mora v primeru: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višje sile ali izjemnih okoliščin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obvestiti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agencijo (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 15 delovnih dneh od dneva, ko je upravičenec to zmožen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storiti);</a:t>
            </a: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prekinitve paše ali izpusta zaradi žrebitve, bolezni ali poškodbe in izjemnih vremenskih razmer, daljše od desetih dni, po tem obdobju v sedmih dneh umakniti zahtevek za te živali;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pogina živali ali če določeno število živali zapusti kmetijsko gospodarstvo zaradi prodaje ali oddaje v zakol </a:t>
            </a:r>
            <a:r>
              <a:rPr lang="sl-SI" sz="16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 </a:t>
            </a:r>
            <a:r>
              <a:rPr lang="sl-SI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koncem tekočega leta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umakniti zahtevek v skladu z uredbo, ki ureja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izvedbo intervencij kmetijske politike za leto 2024.</a:t>
            </a: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1600" b="1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1600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1600" b="1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1600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1600" b="1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1600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1600" b="1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279" y="1834956"/>
            <a:ext cx="3950550" cy="2962913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227867" y="5112327"/>
            <a:ext cx="11808962" cy="113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sl-SI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 izvajanju paše je treba upoštevati ekološko pomembna območja kjer je paša časovno omejena ali prepovedana</a:t>
            </a:r>
            <a:r>
              <a:rPr lang="sl-SI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sl-SI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l-SI" b="1" dirty="0" smtClean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sl-SI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sl-SI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Plačilo </a:t>
            </a:r>
            <a:r>
              <a:rPr lang="sl-SI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 pašo in izpust zanaša 48,16 EUR/GVŽ</a:t>
            </a:r>
            <a:r>
              <a:rPr lang="sl-SI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9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</a:t>
            </a:r>
            <a:r>
              <a:rPr lang="sl-SI" b="1" dirty="0" smtClean="0">
                <a:solidFill>
                  <a:srgbClr val="00B050"/>
                </a:solidFill>
              </a:rPr>
              <a:t>perutnina 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7" name="Označba mesta besedila 2"/>
          <p:cNvSpPr txBox="1">
            <a:spLocks/>
          </p:cNvSpPr>
          <p:nvPr/>
        </p:nvSpPr>
        <p:spPr>
          <a:xfrm>
            <a:off x="534988" y="1325563"/>
            <a:ext cx="10691309" cy="51929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sl-SI" sz="2000" b="1" dirty="0">
                <a:solidFill>
                  <a:srgbClr val="00B050"/>
                </a:solidFill>
              </a:rPr>
              <a:t>Vstopni pogoji (1)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sl-SI" sz="2000" b="1" dirty="0" smtClean="0"/>
              <a:t>Pregled gospodarstva</a:t>
            </a:r>
            <a:r>
              <a:rPr lang="sl-SI" sz="2000" dirty="0" smtClean="0"/>
              <a:t>, ki obsega najmanj:</a:t>
            </a:r>
            <a:endParaRPr lang="sl-SI" sz="2000" b="1" dirty="0" smtClean="0"/>
          </a:p>
          <a:p>
            <a:pPr lvl="1">
              <a:defRPr/>
            </a:pPr>
            <a:r>
              <a:rPr lang="sl-SI" sz="2000" dirty="0" smtClean="0"/>
              <a:t>pregled in popis podatkov o hlevih na gospodarstvu in podatkov o številu kokoši nesnic oziroma pitovnih piščancev;</a:t>
            </a:r>
          </a:p>
          <a:p>
            <a:pPr lvl="1">
              <a:defRPr/>
            </a:pPr>
            <a:r>
              <a:rPr lang="sl-SI" sz="2000" dirty="0" smtClean="0"/>
              <a:t>določitev zaporedne številke hleva za pitovne piščance na gospodarstvu, kjer je več hlevov za pitovne piščance;</a:t>
            </a:r>
          </a:p>
          <a:p>
            <a:pPr lvl="1">
              <a:defRPr/>
            </a:pPr>
            <a:r>
              <a:rPr lang="sl-SI" sz="2000" dirty="0" smtClean="0"/>
              <a:t>pregled pogojev za izpolnjevanje posamezne zahteve iz uredbe;</a:t>
            </a:r>
          </a:p>
          <a:p>
            <a:pPr lvl="1">
              <a:defRPr/>
            </a:pPr>
            <a:r>
              <a:rPr lang="sl-SI" sz="2000" dirty="0" smtClean="0"/>
              <a:t>določitev največjega števila živali na posamezen hlev za kokoši nesnice, pri katerem je še izpolnjena zahteva glede gostote naseljenosti;</a:t>
            </a:r>
          </a:p>
          <a:p>
            <a:pPr lvl="1">
              <a:defRPr/>
            </a:pPr>
            <a:r>
              <a:rPr lang="sl-SI" sz="2000" dirty="0" smtClean="0"/>
              <a:t>izris tlorisa za posamezen hlev na gospodarstvu, v katerem je bil opravljen pregled izpolnjevanja zahtev.</a:t>
            </a:r>
          </a:p>
          <a:p>
            <a:pPr marL="0" lvl="1" indent="0"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sl-SI" sz="2000" b="1" dirty="0" smtClean="0"/>
              <a:t>Pregled izvede ARSKTRP. </a:t>
            </a:r>
            <a:r>
              <a:rPr lang="sl-SI" sz="2000" dirty="0" smtClean="0"/>
              <a:t>Zato pozivamo nosilce kmetijskih gospodarstev, da na ARSKTRP po telefonu na številko </a:t>
            </a:r>
            <a:r>
              <a:rPr lang="sl-SI" sz="2000" b="1" dirty="0" smtClean="0"/>
              <a:t>01 580 77 92 </a:t>
            </a:r>
            <a:r>
              <a:rPr lang="sl-SI" sz="2000" dirty="0" smtClean="0"/>
              <a:t>ali po elektronski pošti na naslov </a:t>
            </a:r>
            <a:r>
              <a:rPr lang="sl-SI" sz="2000" b="1" dirty="0" smtClean="0"/>
              <a:t>dzpregled.aktrp@gov.si </a:t>
            </a:r>
            <a:r>
              <a:rPr lang="sl-SI" sz="2000" dirty="0" smtClean="0"/>
              <a:t>sporočijo, da želijo v letu 2024 vstopiti v podintervencijo DŽ – perutnina in da se za njihovo gospodarstvo izvede pregled.</a:t>
            </a:r>
            <a:r>
              <a:rPr lang="pl-PL" sz="2000" dirty="0" smtClean="0"/>
              <a:t> Rok za sporočanje je do vključno</a:t>
            </a:r>
            <a:r>
              <a:rPr lang="pl-PL" sz="2000" b="1" dirty="0" smtClean="0"/>
              <a:t> 31. januarja 2024.</a:t>
            </a:r>
            <a:endParaRPr lang="sl-SI" sz="2000" b="1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sl-SI" sz="2000" dirty="0"/>
          </a:p>
        </p:txBody>
      </p:sp>
      <p:sp>
        <p:nvSpPr>
          <p:cNvPr id="8" name="Zaobljeni pravokotnik 7"/>
          <p:cNvSpPr/>
          <p:nvPr/>
        </p:nvSpPr>
        <p:spPr>
          <a:xfrm>
            <a:off x="361950" y="4953345"/>
            <a:ext cx="10864347" cy="1363663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</a:t>
            </a:r>
            <a:r>
              <a:rPr lang="sl-SI" b="1" dirty="0" smtClean="0">
                <a:solidFill>
                  <a:srgbClr val="00B050"/>
                </a:solidFill>
              </a:rPr>
              <a:t>perutnina 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5" name="Označba mesta besedila 2"/>
          <p:cNvSpPr txBox="1">
            <a:spLocks/>
          </p:cNvSpPr>
          <p:nvPr/>
        </p:nvSpPr>
        <p:spPr bwMode="auto">
          <a:xfrm>
            <a:off x="291241" y="1325563"/>
            <a:ext cx="11113867" cy="373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sl-SI" altLang="sl-SI" sz="2000" b="1" dirty="0">
                <a:solidFill>
                  <a:srgbClr val="00B050"/>
                </a:solidFill>
                <a:latin typeface="+mn-lt"/>
                <a:cs typeface="+mn-cs"/>
              </a:rPr>
              <a:t>Vstopni pogoji (2)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Upravičenec mora na dan pregleda gospodarstva na posameznem gospodarstvu zagotavljati kapacitete hlevov za 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najmanj 350 kokoši nesnic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, če uveljavlja zahteve iz uredbe, ki se nanašajo na kokoši nesnice. </a:t>
            </a: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Za kokoši nesnice je obvezna reja v alternativnih sistemih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najmanj 500 pitovnih piščancev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, če uveljavlja zahteve iz uredbe, ki se nanašajo na pitovne piščance.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Trajanje obveznosti: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 od 1. januarja 2024 do 31. decembra 2024.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alt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34" y="3953600"/>
            <a:ext cx="4468755" cy="251786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476" y="3569518"/>
            <a:ext cx="4334632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</a:t>
            </a:r>
            <a:r>
              <a:rPr lang="sl-SI" b="1" dirty="0" smtClean="0">
                <a:solidFill>
                  <a:srgbClr val="00B050"/>
                </a:solidFill>
              </a:rPr>
              <a:t>perutnina 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3" name="Označba mesta besedila 2"/>
          <p:cNvSpPr txBox="1">
            <a:spLocks/>
          </p:cNvSpPr>
          <p:nvPr/>
        </p:nvSpPr>
        <p:spPr bwMode="auto">
          <a:xfrm>
            <a:off x="329713" y="1325563"/>
            <a:ext cx="11032385" cy="528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  <a:defRPr/>
            </a:pPr>
            <a:r>
              <a:rPr lang="sl-SI" sz="2000" b="1" dirty="0">
                <a:solidFill>
                  <a:srgbClr val="00B050"/>
                </a:solidFill>
                <a:latin typeface="+mn-lt"/>
                <a:cs typeface="+mn-cs"/>
              </a:rPr>
              <a:t>Nabor zahtev: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obvezna zahteva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: </a:t>
            </a:r>
            <a:r>
              <a:rPr kumimoji="0" lang="sl-SI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manjša gostota naseljenosti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za kokoši nesnice v alternativnih sistemih reje gostota naseljenosti ne sme preseči </a:t>
            </a: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sedmih kokoši nesnic na m</a:t>
            </a:r>
            <a:r>
              <a:rPr kumimoji="0" lang="sl-SI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2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uporabne površine za nesnice;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za pitovne piščance gostota 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naseljenosti 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ne sme preseči </a:t>
            </a: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30 kg/m</a:t>
            </a:r>
            <a:r>
              <a:rPr kumimoji="0" lang="sl-SI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2 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uporabne površine za piščance, pri čemer se podesti in pohodne površine pod podesti prištevajo k neto tlorisni površini vzrejnega prostora, podesti lahko obsegajo največ 10 % neto tlorisne površine vzrejnega prostora in so lahko rešetkasti ali polni, postavljeni pa morajo biti tako, da lahko živali uporabljajo površino podestov in površino pod podesti.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izbirna zahteva: </a:t>
            </a:r>
            <a:r>
              <a:rPr kumimoji="0" lang="sl-SI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obogatitev okolja z zaposlitvenim materialom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za kokoši nesnice je treba kokošim zagotoviti najmanj eno igralo iz žične mreže ali drugega rešetkastega materiala v katero je natlačena slama ali mrva, položeno na tla ali v visečem položaju, ali najmanj en </a:t>
            </a:r>
            <a:r>
              <a:rPr kumimoji="0" lang="sl-SI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kljuvalni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kamen na 500 živali;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za pitovne piščance je treba piščancem zagotoviti najmanj eno igralo iz žične mreže ali drugega rešetkastega materiala, v katero je natlačena slama ali mrva, položeno na tla ali v visečem položaju na 1.500 živali.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43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</a:t>
            </a:r>
            <a:r>
              <a:rPr lang="sl-SI" b="1" dirty="0" smtClean="0">
                <a:solidFill>
                  <a:srgbClr val="00B050"/>
                </a:solidFill>
              </a:rPr>
              <a:t>perutnina 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0"/>
          <p:cNvSpPr txBox="1">
            <a:spLocks/>
          </p:cNvSpPr>
          <p:nvPr/>
        </p:nvSpPr>
        <p:spPr bwMode="auto">
          <a:xfrm>
            <a:off x="306373" y="1325563"/>
            <a:ext cx="11209636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3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l-SI" altLang="sl-SI" sz="2000" b="1" dirty="0">
                <a:solidFill>
                  <a:srgbClr val="00B050"/>
                </a:solidFill>
                <a:latin typeface="+mn-lt"/>
                <a:cs typeface="+mn-cs"/>
              </a:rPr>
              <a:t>Sporočanje staleža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Upravičenci bodo morali v </a:t>
            </a:r>
            <a:r>
              <a:rPr kumimoji="0" lang="sl-SI" altLang="sl-SI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Volos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ob vsaki naselitvi in izselitvi ali izpraznitvi hleva sporočati za: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4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kokoši nesnice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: registrsko številko hleva, število naseljenih ali izseljenih živali, navesti ali gre za sistem »vse not vse ven« ali se doseljuje in izseljuje le del živali, v zadnjem primeru </a:t>
            </a:r>
            <a:r>
              <a:rPr kumimoji="0" lang="pt-BR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tudi podatek o številu poginulih živali do datuma naselitve 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ali</a:t>
            </a:r>
            <a:r>
              <a:rPr kumimoji="0" lang="pt-BR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izselitve dela živali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43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pitovne piščance: 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zaporedno številko hleva (določeno v pregledu gospodarstva), število vseljenih ali izseljenih živali ter pri izpraznitvi hleva tudi podatek o telesni masi izseljenih živali. Če se že pred izpraznitvijo hleva izlovi določeno število živali, mora upravičenec za vsak izlov sporočiti število živali v hlevu pred izlovom, število izlovljenih živali in skupno telesno maso izlovljenih živali.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l-SI" sz="2000" b="1" dirty="0">
                <a:solidFill>
                  <a:srgbClr val="00B050"/>
                </a:solidFill>
                <a:latin typeface="+mn-lt"/>
                <a:cs typeface="+mn-cs"/>
              </a:rPr>
              <a:t>Podatke je treba za obdobje od 1. januarja 2024 do datuma oddaje zahtevka sporočiti najpozneje en dan pred oddajo zahtevka, v obdobju po oddaji zahtevka pa v 14 dneh od dneva vselitve ali izselitve živali.</a:t>
            </a:r>
            <a:endParaRPr lang="sl-SI" altLang="sl-SI" sz="2000" b="1" dirty="0">
              <a:solidFill>
                <a:srgbClr val="00B050"/>
              </a:solidFill>
              <a:latin typeface="+mn-lt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Če je hlev 1. januarja 2024 že naseljen, mora upravičenec najpozneje en dan pred oddajo zahtevka sporočiti tudi število živali v tem hlevu na dan 1. januar 2024.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ts val="43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alt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</a:t>
            </a:r>
            <a:r>
              <a:rPr lang="sl-SI" b="1" dirty="0" smtClean="0">
                <a:solidFill>
                  <a:srgbClr val="00B050"/>
                </a:solidFill>
              </a:rPr>
              <a:t>perutnina 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20"/>
          <p:cNvSpPr txBox="1">
            <a:spLocks/>
          </p:cNvSpPr>
          <p:nvPr/>
        </p:nvSpPr>
        <p:spPr bwMode="auto">
          <a:xfrm>
            <a:off x="253346" y="1325563"/>
            <a:ext cx="10846203" cy="529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l-SI" sz="2000" b="1" dirty="0">
                <a:solidFill>
                  <a:srgbClr val="00B050"/>
                </a:solidFill>
                <a:latin typeface="+mn-lt"/>
                <a:cs typeface="+mn-cs"/>
              </a:rPr>
              <a:t>Plačilo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Plačilo se dodeli za povprečno število kokoši nesnic oziroma pitovnih piščancev med trajanjem obveznosti, izraženo v GVŽ.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Povprečno število živali se za kokoši nesnice 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izračuna iz števila naseljenih in števila izseljenih živali, če je med trajanjem obveznosti v hlevu le ena jata kokoši nesnic. Če sta med trajanjem obveznosti v hlevu dve jati, se povprečno število živali izračuna kot povprečje iz povprečnih števil za posamezno jato.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Povprečno število živali se za pitovne piščance 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izračuna kot povprečje iz podatkov o povprečnem številu živali na posamezen turnus. Povprečno število živali na turnus še izračuna iz števila vseljenih in števila izseljenih živali.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Plačilo se dodeli za povprečno število živali, če je hlev, za katerega upravičenec uveljavlja podintervencijo DŽ – perutnina, v tekočem letu naseljen najmanj 240 dni. Če je ta hlev v tekočem letu naseljen manj kot 240 dni, se število živali, ki so upravičene do plačila, izračuna po naslednji formuli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:</a:t>
            </a:r>
            <a:endParaRPr kumimoji="0" lang="sl-SI" alt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36" y="5639608"/>
            <a:ext cx="5397021" cy="7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6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</a:t>
            </a:r>
            <a:r>
              <a:rPr lang="sl-SI" b="1" dirty="0" smtClean="0">
                <a:solidFill>
                  <a:srgbClr val="00B050"/>
                </a:solidFill>
              </a:rPr>
              <a:t>perutnina 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0"/>
          <p:cNvSpPr txBox="1">
            <a:spLocks/>
          </p:cNvSpPr>
          <p:nvPr/>
        </p:nvSpPr>
        <p:spPr bwMode="auto">
          <a:xfrm>
            <a:off x="344073" y="1326805"/>
            <a:ext cx="10102117" cy="50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Za preračun števila kokoši nesnic in pitovnih piščancev v GVŽ se v skladu s Prilogo Izvedbene uredbe 2021/2290/EU upoštevajo naslednji koeficienti: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kokoši nesnice: 0,014,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pitovni piščanci: 0,007.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alt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Plačilo se dodeli za najmanj 350 kokoši nesnic oziroma najmanj 500 pitovnih piščancev.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l-SI" sz="2000" b="1" dirty="0">
                <a:solidFill>
                  <a:srgbClr val="00B050"/>
                </a:solidFill>
                <a:latin typeface="+mn-lt"/>
                <a:cs typeface="+mn-cs"/>
              </a:rPr>
              <a:t>Višina plačila letno znaša za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kokoši nesnice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manjša gostota naseljenosti </a:t>
            </a:r>
            <a:r>
              <a:rPr lang="sl-SI" sz="2000" b="1" dirty="0">
                <a:solidFill>
                  <a:srgbClr val="00B050"/>
                </a:solidFill>
                <a:latin typeface="+mn-lt"/>
                <a:cs typeface="+mn-cs"/>
              </a:rPr>
              <a:t>239,00 EUR/GVŽ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,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obogatitev okolja z zaposlitvenim materialom </a:t>
            </a:r>
            <a:r>
              <a:rPr lang="sl-SI" sz="2000" b="1" dirty="0">
                <a:solidFill>
                  <a:srgbClr val="00B050"/>
                </a:solidFill>
                <a:latin typeface="+mn-lt"/>
                <a:cs typeface="+mn-cs"/>
              </a:rPr>
              <a:t>117,92 EUR/GVŽ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pitovne piščance: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manjša gostota naseljenosti </a:t>
            </a:r>
            <a:r>
              <a:rPr lang="sl-SI" sz="2000" b="1" dirty="0">
                <a:solidFill>
                  <a:srgbClr val="00B050"/>
                </a:solidFill>
                <a:latin typeface="+mn-lt"/>
                <a:cs typeface="+mn-cs"/>
              </a:rPr>
              <a:t>44,14 EUR/GVŽ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,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obogatitev okolja z zaposlitvenim materialom </a:t>
            </a:r>
            <a:r>
              <a:rPr lang="sl-SI" sz="2000" b="1" dirty="0">
                <a:solidFill>
                  <a:srgbClr val="00B050"/>
                </a:solidFill>
                <a:latin typeface="+mn-lt"/>
                <a:cs typeface="+mn-cs"/>
              </a:rPr>
              <a:t>31,29 EUR/GVŽ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alt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sl-SI" alt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861" y="3574521"/>
            <a:ext cx="2763821" cy="27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9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</a:t>
            </a:r>
            <a:r>
              <a:rPr lang="sl-SI" b="1" dirty="0" smtClean="0">
                <a:solidFill>
                  <a:srgbClr val="00B050"/>
                </a:solidFill>
              </a:rPr>
              <a:t>perutnina 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0"/>
          <p:cNvSpPr txBox="1">
            <a:spLocks/>
          </p:cNvSpPr>
          <p:nvPr/>
        </p:nvSpPr>
        <p:spPr bwMode="auto">
          <a:xfrm>
            <a:off x="227867" y="1198813"/>
            <a:ext cx="11462938" cy="537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</a:rPr>
              <a:t>Vprašanja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altLang="sl-SI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lvl="0" indent="0" eaLnBrk="1" hangingPunct="1">
              <a:spcBef>
                <a:spcPts val="1200"/>
              </a:spcBef>
              <a:buNone/>
              <a:defRPr/>
            </a:pPr>
            <a:endParaRPr lang="sl-SI" altLang="sl-SI" sz="1800" dirty="0" smtClean="0">
              <a:solidFill>
                <a:srgbClr val="000000"/>
              </a:solidFill>
              <a:latin typeface="+mn-lt"/>
            </a:endParaRPr>
          </a:p>
          <a:p>
            <a:pPr marL="0" lvl="0" indent="0" eaLnBrk="1" hangingPunct="1">
              <a:spcBef>
                <a:spcPts val="0"/>
              </a:spcBef>
              <a:buNone/>
              <a:defRPr/>
            </a:pP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Pogoje za alternativne sisteme reje določa 38. 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člen 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Pravilnika 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o zaščiti </a:t>
            </a:r>
            <a:r>
              <a:rPr lang="sl-SI" altLang="sl-SI" sz="1800" dirty="0" err="1">
                <a:solidFill>
                  <a:srgbClr val="000000"/>
                </a:solidFill>
                <a:latin typeface="+mn-lt"/>
              </a:rPr>
              <a:t>rejnih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 živali (Uradni list RS, št. 51/10, 70/10, 63/23 in 69/23 – </a:t>
            </a:r>
            <a:r>
              <a:rPr lang="sl-SI" altLang="sl-SI" sz="1800" dirty="0" err="1">
                <a:solidFill>
                  <a:srgbClr val="000000"/>
                </a:solidFill>
                <a:latin typeface="+mn-lt"/>
              </a:rPr>
              <a:t>popr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.). </a:t>
            </a:r>
            <a:r>
              <a:rPr lang="sl-SI" altLang="sl-SI" sz="1800" b="1" dirty="0" smtClean="0">
                <a:solidFill>
                  <a:srgbClr val="000000"/>
                </a:solidFill>
                <a:latin typeface="+mn-lt"/>
              </a:rPr>
              <a:t>V tem delu v podintervenciji DŽ – perutnina ni določenih nobenih nadstandardnih zahtev oziroma pogojev!</a:t>
            </a:r>
          </a:p>
          <a:p>
            <a:pPr lvl="0" eaLnBrk="1" hangingPunct="1">
              <a:spcBef>
                <a:spcPts val="600"/>
              </a:spcBef>
              <a:defRPr/>
            </a:pP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V tretjem odstavku 38. 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člena pravilnika je 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določeno, da kjer 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se kokoši nesnice lahko prosto gibljejo med posameznimi 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nivoji, ne 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smejo biti več kot štirje 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nivoji, med 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posameznimi 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nivoji pa mora 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biti 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vsaj 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45 cm 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prostora. </a:t>
            </a:r>
          </a:p>
          <a:p>
            <a:pPr lvl="0" eaLnBrk="1" hangingPunct="1">
              <a:spcBef>
                <a:spcPts val="600"/>
              </a:spcBef>
              <a:defRPr/>
            </a:pP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Kokošim nesnicam mora biti zagotovljeno, da se prosto gibljejo med posameznimi nivoji. </a:t>
            </a:r>
          </a:p>
          <a:p>
            <a:pPr lvl="0" eaLnBrk="1" hangingPunct="1">
              <a:spcBef>
                <a:spcPts val="600"/>
              </a:spcBef>
              <a:defRPr/>
            </a:pP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Minimalni delež talne površine glede na podeste nad tlemi ni določen.</a:t>
            </a:r>
          </a:p>
          <a:p>
            <a:pPr lvl="0" eaLnBrk="1" hangingPunct="1">
              <a:spcBef>
                <a:spcPts val="600"/>
              </a:spcBef>
              <a:defRPr/>
            </a:pP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V e) točki prvega odstavka 38. člena pravilnika je določeno, da mora biti zagotovljeno vsaj 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250 cm</a:t>
            </a:r>
            <a:r>
              <a:rPr lang="sl-SI" altLang="sl-SI" sz="1800" baseline="30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 površine z nastiljem na kokoš nesnico, nastilj pa mora pokrivati vsaj eno tretjino talne površine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0" eaLnBrk="1" hangingPunct="1">
              <a:spcBef>
                <a:spcPts val="600"/>
              </a:spcBef>
              <a:defRPr/>
            </a:pPr>
            <a:r>
              <a:rPr lang="sl-SI" altLang="sl-SI" sz="1800" dirty="0">
                <a:solidFill>
                  <a:srgbClr val="000000"/>
                </a:solidFill>
                <a:latin typeface="+mn-lt"/>
              </a:rPr>
              <a:t>L</a:t>
            </a:r>
            <a:r>
              <a:rPr lang="sl-SI" altLang="sl-SI" sz="1800" dirty="0" smtClean="0">
                <a:solidFill>
                  <a:srgbClr val="000000"/>
                </a:solidFill>
                <a:latin typeface="+mn-lt"/>
              </a:rPr>
              <a:t>etna višina plačila za zahtevo za </a:t>
            </a:r>
            <a:r>
              <a:rPr lang="pl-PL" altLang="sl-SI" sz="1800" dirty="0">
                <a:solidFill>
                  <a:srgbClr val="000000"/>
                </a:solidFill>
                <a:latin typeface="+mn-lt"/>
              </a:rPr>
              <a:t>obogatitev okolja z zaposlitvenim materialom </a:t>
            </a:r>
            <a:r>
              <a:rPr lang="pl-PL" altLang="sl-SI" sz="1800" dirty="0" smtClean="0">
                <a:solidFill>
                  <a:srgbClr val="000000"/>
                </a:solidFill>
                <a:latin typeface="+mn-lt"/>
              </a:rPr>
              <a:t>znaša </a:t>
            </a:r>
            <a:r>
              <a:rPr lang="pl-PL" altLang="sl-SI" sz="1800" b="1" dirty="0" smtClean="0">
                <a:solidFill>
                  <a:srgbClr val="000000"/>
                </a:solidFill>
                <a:latin typeface="+mn-lt"/>
              </a:rPr>
              <a:t>117,92EUR/GVŽ</a:t>
            </a:r>
            <a:r>
              <a:rPr lang="pl-PL" altLang="sl-SI" sz="1800" dirty="0" smtClean="0">
                <a:solidFill>
                  <a:srgbClr val="000000"/>
                </a:solidFill>
                <a:latin typeface="+mn-lt"/>
              </a:rPr>
              <a:t>. V kalkulaciji je upoštevana predvidena uporaba 10 kg slame na 500 kokoši na dan in dodatno delo, ki je ocenjeno kot 60 % pribitek k storškom zaposlitvenega materiala.</a:t>
            </a:r>
            <a:endParaRPr lang="sl-SI" altLang="sl-SI" sz="1800" dirty="0" smtClean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67" y="1576876"/>
            <a:ext cx="11579144" cy="11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867" y="0"/>
            <a:ext cx="10515600" cy="1325563"/>
          </a:xfrm>
        </p:spPr>
        <p:txBody>
          <a:bodyPr/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</a:t>
            </a:r>
            <a:r>
              <a:rPr lang="sl-SI" b="1" dirty="0">
                <a:solidFill>
                  <a:srgbClr val="00B050"/>
                </a:solidFill>
              </a:rPr>
              <a:t> DŽ – </a:t>
            </a:r>
            <a:r>
              <a:rPr lang="sl-SI" b="1" dirty="0" smtClean="0">
                <a:solidFill>
                  <a:srgbClr val="00B050"/>
                </a:solidFill>
              </a:rPr>
              <a:t>perutnina 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0"/>
          <p:cNvSpPr txBox="1">
            <a:spLocks/>
          </p:cNvSpPr>
          <p:nvPr/>
        </p:nvSpPr>
        <p:spPr bwMode="auto">
          <a:xfrm>
            <a:off x="227867" y="1474176"/>
            <a:ext cx="10835468" cy="49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</a:rPr>
              <a:t>Vprašanja</a:t>
            </a:r>
          </a:p>
          <a:p>
            <a:pPr marL="0" lvl="0" indent="0">
              <a:buNone/>
              <a:defRPr/>
            </a:pPr>
            <a:r>
              <a:rPr lang="sl-SI" sz="1800" i="1" dirty="0" smtClean="0">
                <a:solidFill>
                  <a:srgbClr val="000000"/>
                </a:solidFill>
                <a:latin typeface="+mn-lt"/>
              </a:rPr>
              <a:t>Nekateri rejci pitovnih piščancev, ki želijo vstopiti v podintervencijo, so </a:t>
            </a:r>
            <a:r>
              <a:rPr lang="sl-SI" sz="1800" i="1" dirty="0">
                <a:solidFill>
                  <a:srgbClr val="000000"/>
                </a:solidFill>
                <a:latin typeface="+mn-lt"/>
              </a:rPr>
              <a:t>verjetno zaradi preslabe obveščenosti, </a:t>
            </a:r>
            <a:r>
              <a:rPr lang="sl-SI" sz="1800" i="1" dirty="0" smtClean="0">
                <a:solidFill>
                  <a:srgbClr val="000000"/>
                </a:solidFill>
                <a:latin typeface="+mn-lt"/>
              </a:rPr>
              <a:t>trenutno hleve naselili kot običajno in niso upoštevali manjše gostote naseljenosti, ki jo zahteva </a:t>
            </a:r>
            <a:r>
              <a:rPr lang="sl-SI" sz="1800" i="1" dirty="0" err="1" smtClean="0">
                <a:solidFill>
                  <a:srgbClr val="000000"/>
                </a:solidFill>
                <a:latin typeface="+mn-lt"/>
              </a:rPr>
              <a:t>podintervencija</a:t>
            </a:r>
            <a:r>
              <a:rPr lang="sl-SI" sz="1800" i="1" dirty="0" smtClean="0">
                <a:solidFill>
                  <a:srgbClr val="000000"/>
                </a:solidFill>
                <a:latin typeface="+mn-lt"/>
              </a:rPr>
              <a:t>. Kako se bo v takem primeru upoštevala previsoka gostota naseljenosti ugotovljena v pregledu gospodarstva?</a:t>
            </a:r>
          </a:p>
          <a:p>
            <a:pPr marL="0" lvl="0" indent="0">
              <a:buNone/>
              <a:defRPr/>
            </a:pPr>
            <a:endParaRPr lang="sl-SI" sz="1800" i="1" dirty="0">
              <a:solidFill>
                <a:srgbClr val="000000"/>
              </a:solidFill>
              <a:latin typeface="+mn-lt"/>
            </a:endParaRPr>
          </a:p>
          <a:p>
            <a:pPr marL="0" lvl="0" indent="0">
              <a:buNone/>
              <a:defRPr/>
            </a:pPr>
            <a:r>
              <a:rPr lang="sl-SI" sz="1800" dirty="0" smtClean="0">
                <a:solidFill>
                  <a:srgbClr val="000000"/>
                </a:solidFill>
                <a:latin typeface="+mn-lt"/>
              </a:rPr>
              <a:t>Uredba določa</a:t>
            </a:r>
            <a:r>
              <a:rPr lang="sl-SI" sz="1800" dirty="0">
                <a:solidFill>
                  <a:srgbClr val="000000"/>
                </a:solidFill>
                <a:latin typeface="+mn-lt"/>
              </a:rPr>
              <a:t>, da pri zahtevi za manjšo gostoto naseljenosti za pitovne piščance gostota naseljenosti ne sme preseči 30 kg/m</a:t>
            </a:r>
            <a:r>
              <a:rPr lang="sl-SI" sz="1800" baseline="30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sl-SI" sz="1800" dirty="0">
                <a:solidFill>
                  <a:srgbClr val="000000"/>
                </a:solidFill>
                <a:latin typeface="+mn-lt"/>
              </a:rPr>
              <a:t> uporabne površine za </a:t>
            </a:r>
            <a:r>
              <a:rPr lang="sl-SI" sz="1800" dirty="0" smtClean="0">
                <a:solidFill>
                  <a:srgbClr val="000000"/>
                </a:solidFill>
                <a:latin typeface="+mn-lt"/>
              </a:rPr>
              <a:t>piščance ves čas trajanja obveznosti. </a:t>
            </a:r>
            <a:r>
              <a:rPr lang="sl-SI" sz="1800" dirty="0">
                <a:solidFill>
                  <a:srgbClr val="000000"/>
                </a:solidFill>
                <a:latin typeface="+mn-lt"/>
              </a:rPr>
              <a:t>Izpolnjevanje oziroma možnost za izpolnjevanje te zahteve se preverja že v okviru pregleda </a:t>
            </a:r>
            <a:r>
              <a:rPr lang="sl-SI" sz="1800" dirty="0" smtClean="0">
                <a:solidFill>
                  <a:srgbClr val="000000"/>
                </a:solidFill>
                <a:latin typeface="+mn-lt"/>
              </a:rPr>
              <a:t>gospodarstva. </a:t>
            </a:r>
            <a:r>
              <a:rPr lang="sl-SI" sz="1800" dirty="0">
                <a:solidFill>
                  <a:srgbClr val="000000"/>
                </a:solidFill>
                <a:latin typeface="+mn-lt"/>
              </a:rPr>
              <a:t>Če se v pregledu gospodarstva za pitovne piščance ugotovi, da je gostota naseljenosti večja za več kot 5 % nad 30 kg/m</a:t>
            </a:r>
            <a:r>
              <a:rPr lang="sl-SI" sz="1800" baseline="30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sl-SI" sz="1800" dirty="0">
                <a:solidFill>
                  <a:srgbClr val="000000"/>
                </a:solidFill>
                <a:latin typeface="+mn-lt"/>
              </a:rPr>
              <a:t>, nosilec kmetijskega gospodarstva ne more uveljavljati zahtevka za podintervencijo DŽ – perutnina. To velja za vse turnuse z vselitvami živali v obdobju trajanja </a:t>
            </a:r>
            <a:r>
              <a:rPr lang="sl-SI" sz="1800" dirty="0" smtClean="0">
                <a:solidFill>
                  <a:srgbClr val="000000"/>
                </a:solidFill>
                <a:latin typeface="+mn-lt"/>
              </a:rPr>
              <a:t>obveznosti razen za turnus, v katerem so </a:t>
            </a:r>
            <a:r>
              <a:rPr lang="sl-SI" sz="1800" dirty="0">
                <a:solidFill>
                  <a:srgbClr val="000000"/>
                </a:solidFill>
                <a:latin typeface="+mn-lt"/>
              </a:rPr>
              <a:t>bile </a:t>
            </a:r>
            <a:r>
              <a:rPr lang="sl-SI" sz="1800" dirty="0" smtClean="0">
                <a:solidFill>
                  <a:srgbClr val="000000"/>
                </a:solidFill>
                <a:latin typeface="+mn-lt"/>
              </a:rPr>
              <a:t>živali vseljene že pred </a:t>
            </a:r>
            <a:r>
              <a:rPr lang="sl-SI" sz="1800" dirty="0">
                <a:solidFill>
                  <a:srgbClr val="000000"/>
                </a:solidFill>
                <a:latin typeface="+mn-lt"/>
              </a:rPr>
              <a:t>1. januarjem </a:t>
            </a:r>
            <a:r>
              <a:rPr lang="sl-SI" sz="1800" dirty="0" smtClean="0">
                <a:solidFill>
                  <a:srgbClr val="000000"/>
                </a:solidFill>
                <a:latin typeface="+mn-lt"/>
              </a:rPr>
              <a:t>2024 in so izseljene po tem datumu. Za ta turnus se izpolnjevanje </a:t>
            </a:r>
            <a:r>
              <a:rPr lang="sl-SI" sz="1800" dirty="0">
                <a:solidFill>
                  <a:srgbClr val="000000"/>
                </a:solidFill>
                <a:latin typeface="+mn-lt"/>
              </a:rPr>
              <a:t>obveznosti glede </a:t>
            </a:r>
            <a:r>
              <a:rPr lang="sl-SI" sz="1800" dirty="0" smtClean="0">
                <a:solidFill>
                  <a:srgbClr val="000000"/>
                </a:solidFill>
                <a:latin typeface="+mn-lt"/>
              </a:rPr>
              <a:t>manjše gostote </a:t>
            </a:r>
            <a:r>
              <a:rPr lang="sl-SI" sz="1800" dirty="0">
                <a:solidFill>
                  <a:srgbClr val="000000"/>
                </a:solidFill>
                <a:latin typeface="+mn-lt"/>
              </a:rPr>
              <a:t>naseljenosti, ki je določena z uredbo, ne upošteva, saj ob vselitvi še ni bilo pravne podlage oziroma se le ta še ni začela uporabljati za navedeno obveznost. </a:t>
            </a:r>
            <a:endParaRPr kumimoji="0" lang="sl-SI" sz="1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altLang="sl-SI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lvl="0" indent="0" eaLnBrk="1" hangingPunct="1">
              <a:spcBef>
                <a:spcPts val="1200"/>
              </a:spcBef>
              <a:buNone/>
              <a:defRPr/>
            </a:pPr>
            <a:endParaRPr lang="sl-SI" altLang="sl-SI" sz="1800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16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402" y="24938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Intervencija dobrobit živali</a:t>
            </a:r>
          </a:p>
        </p:txBody>
      </p:sp>
      <p:sp>
        <p:nvSpPr>
          <p:cNvPr id="3" name="Označba mesta vsebine 2"/>
          <p:cNvSpPr txBox="1">
            <a:spLocks/>
          </p:cNvSpPr>
          <p:nvPr/>
        </p:nvSpPr>
        <p:spPr>
          <a:xfrm>
            <a:off x="248402" y="1189349"/>
            <a:ext cx="10869252" cy="53246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sl-SI" sz="2000" b="1" dirty="0" smtClean="0">
                <a:solidFill>
                  <a:srgbClr val="00B050"/>
                </a:solidFill>
              </a:rPr>
              <a:t>Upravičenec </a:t>
            </a:r>
            <a:r>
              <a:rPr lang="sl-SI" sz="2000" dirty="0" smtClean="0">
                <a:solidFill>
                  <a:srgbClr val="000000"/>
                </a:solidFill>
              </a:rPr>
              <a:t>do </a:t>
            </a:r>
            <a:r>
              <a:rPr lang="sl-SI" sz="2000" dirty="0">
                <a:solidFill>
                  <a:srgbClr val="000000"/>
                </a:solidFill>
              </a:rPr>
              <a:t>plačil iz intervencije DŽ </a:t>
            </a:r>
            <a:r>
              <a:rPr lang="sl-SI" sz="2000" dirty="0" smtClean="0">
                <a:solidFill>
                  <a:srgbClr val="000000"/>
                </a:solidFill>
              </a:rPr>
              <a:t>je </a:t>
            </a:r>
            <a:r>
              <a:rPr lang="sl-SI" sz="2000" dirty="0">
                <a:solidFill>
                  <a:srgbClr val="000000"/>
                </a:solidFill>
              </a:rPr>
              <a:t>nosilec kmetijskega gospodarstva, </a:t>
            </a:r>
            <a:r>
              <a:rPr lang="sl-SI" sz="2000" dirty="0" smtClean="0">
                <a:solidFill>
                  <a:srgbClr val="000000"/>
                </a:solidFill>
              </a:rPr>
              <a:t>ki se </a:t>
            </a:r>
            <a:r>
              <a:rPr lang="sl-SI" sz="2000" b="1" dirty="0" smtClean="0">
                <a:solidFill>
                  <a:srgbClr val="000000"/>
                </a:solidFill>
              </a:rPr>
              <a:t>prostovoljno</a:t>
            </a:r>
            <a:r>
              <a:rPr lang="sl-SI" sz="2000" dirty="0" smtClean="0">
                <a:solidFill>
                  <a:srgbClr val="000000"/>
                </a:solidFill>
              </a:rPr>
              <a:t> vključi </a:t>
            </a:r>
            <a:r>
              <a:rPr lang="sl-SI" sz="2000" dirty="0">
                <a:solidFill>
                  <a:srgbClr val="000000"/>
                </a:solidFill>
              </a:rPr>
              <a:t>v eno ali več podintervencij intervencije DŽ </a:t>
            </a:r>
            <a:r>
              <a:rPr lang="sl-SI" sz="2000" dirty="0" smtClean="0">
                <a:solidFill>
                  <a:srgbClr val="000000"/>
                </a:solidFill>
              </a:rPr>
              <a:t>in izpolnjuje </a:t>
            </a:r>
            <a:r>
              <a:rPr lang="sl-SI" sz="2000" dirty="0">
                <a:solidFill>
                  <a:srgbClr val="000000"/>
                </a:solidFill>
              </a:rPr>
              <a:t>pogoje iz te uredbe.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sl-SI" sz="2000" b="1" dirty="0" smtClean="0">
                <a:solidFill>
                  <a:srgbClr val="00B050"/>
                </a:solidFill>
              </a:rPr>
              <a:t>Trajanje obveznosti </a:t>
            </a:r>
            <a:r>
              <a:rPr lang="sl-SI" sz="2000" b="1" dirty="0" smtClean="0"/>
              <a:t>– enoletna obveznost</a:t>
            </a:r>
            <a:endParaRPr lang="sl-SI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sl-SI" sz="2000" b="1" dirty="0" smtClean="0">
                <a:solidFill>
                  <a:srgbClr val="00B050"/>
                </a:solidFill>
              </a:rPr>
              <a:t>Vlaganje zahtevkov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sl-SI" sz="2000" dirty="0" smtClean="0"/>
              <a:t>Zahtevki </a:t>
            </a:r>
            <a:r>
              <a:rPr lang="sl-SI" sz="2000" dirty="0"/>
              <a:t>za podintervencijo DŽ – govedo, </a:t>
            </a:r>
            <a:r>
              <a:rPr lang="sl-SI" sz="2000" dirty="0" smtClean="0"/>
              <a:t>podintervencijo </a:t>
            </a:r>
            <a:r>
              <a:rPr lang="sl-SI" sz="2000" dirty="0"/>
              <a:t>DŽ – drobnica in </a:t>
            </a:r>
            <a:r>
              <a:rPr lang="sl-SI" sz="2000" dirty="0" smtClean="0"/>
              <a:t>podintervencijo </a:t>
            </a:r>
            <a:r>
              <a:rPr lang="sl-SI" sz="2000" dirty="0"/>
              <a:t>DŽ – konji se vlagajo za kmetijsko gospodarstvo. </a:t>
            </a:r>
            <a:r>
              <a:rPr lang="sl-SI" sz="2000" dirty="0" smtClean="0"/>
              <a:t>Zahtevek </a:t>
            </a:r>
            <a:r>
              <a:rPr lang="sl-SI" sz="2000" dirty="0"/>
              <a:t>za podintervencijo DŽ – prašiči </a:t>
            </a:r>
            <a:r>
              <a:rPr lang="sl-SI" sz="2000" dirty="0" smtClean="0"/>
              <a:t>in </a:t>
            </a:r>
            <a:r>
              <a:rPr lang="sl-SI" sz="2000" dirty="0" smtClean="0">
                <a:solidFill>
                  <a:srgbClr val="FF0000"/>
                </a:solidFill>
              </a:rPr>
              <a:t>zahtevek za podintervencijo DŽ – perutnina</a:t>
            </a:r>
            <a:r>
              <a:rPr lang="sl-SI" sz="2000" dirty="0" smtClean="0"/>
              <a:t> pa </a:t>
            </a:r>
            <a:r>
              <a:rPr lang="sl-SI" sz="2000" dirty="0"/>
              <a:t>se, kjer je na kmetijskem gospodarstvu več gospodarstev, </a:t>
            </a:r>
            <a:r>
              <a:rPr lang="sl-SI" sz="2000" dirty="0">
                <a:solidFill>
                  <a:srgbClr val="FF0000"/>
                </a:solidFill>
              </a:rPr>
              <a:t>vloži za vsako posamezno gospodarstvo</a:t>
            </a:r>
            <a:r>
              <a:rPr lang="sl-SI" sz="2000" dirty="0"/>
              <a:t>, za katero se podintervencija DŽ – prašiči oziroma </a:t>
            </a:r>
            <a:r>
              <a:rPr lang="sl-SI" sz="2000" dirty="0" smtClean="0"/>
              <a:t>podintervencija </a:t>
            </a:r>
            <a:r>
              <a:rPr lang="sl-SI" sz="2000" dirty="0"/>
              <a:t>DŽ – perutnina uveljavlja</a:t>
            </a:r>
            <a:r>
              <a:rPr lang="sl-SI" sz="2000" dirty="0" smtClean="0"/>
              <a:t>.</a:t>
            </a:r>
            <a:endParaRPr lang="sl-SI" sz="2000" b="1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sl-SI" sz="2000" b="1" dirty="0" smtClean="0">
                <a:solidFill>
                  <a:srgbClr val="00B050"/>
                </a:solidFill>
              </a:rPr>
              <a:t>Splošni </a:t>
            </a:r>
            <a:r>
              <a:rPr lang="sl-SI" sz="2000" b="1" dirty="0">
                <a:solidFill>
                  <a:srgbClr val="00B050"/>
                </a:solidFill>
              </a:rPr>
              <a:t>pogoj – usposabljanje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sl-SI" sz="2000" dirty="0">
                <a:solidFill>
                  <a:srgbClr val="000000"/>
                </a:solidFill>
              </a:rPr>
              <a:t>Nosilec kmetijskega gospodarstva </a:t>
            </a:r>
            <a:r>
              <a:rPr lang="sl-SI" sz="2000" dirty="0" smtClean="0">
                <a:solidFill>
                  <a:srgbClr val="000000"/>
                </a:solidFill>
              </a:rPr>
              <a:t>ali </a:t>
            </a:r>
            <a:r>
              <a:rPr lang="sl-SI" sz="2000" dirty="0">
                <a:solidFill>
                  <a:srgbClr val="000000"/>
                </a:solidFill>
              </a:rPr>
              <a:t>član kmetije oziroma oseba, zaposlena na kmetijskem gospodarstvu, mora opraviti usposabljanje s področja intervencije DŽ v </a:t>
            </a:r>
            <a:r>
              <a:rPr lang="sl-SI" sz="2000" dirty="0" smtClean="0">
                <a:solidFill>
                  <a:srgbClr val="000000"/>
                </a:solidFill>
              </a:rPr>
              <a:t>obsegu </a:t>
            </a:r>
            <a:r>
              <a:rPr lang="sl-SI" sz="2000" dirty="0">
                <a:solidFill>
                  <a:srgbClr val="000000"/>
                </a:solidFill>
              </a:rPr>
              <a:t>najmanj štirih pedagoških ur v skladu z uredbo, ki ureja izvedbo intervencije izmenjava znanja in prenos informacij ter usposabljanje svetovalcev</a:t>
            </a:r>
            <a:r>
              <a:rPr lang="sl-SI" sz="2000" dirty="0" smtClean="0">
                <a:solidFill>
                  <a:srgbClr val="000000"/>
                </a:solidFill>
              </a:rPr>
              <a:t>. </a:t>
            </a:r>
            <a:r>
              <a:rPr lang="sl-SI" sz="2000" dirty="0" smtClean="0">
                <a:solidFill>
                  <a:srgbClr val="FF0000"/>
                </a:solidFill>
              </a:rPr>
              <a:t>Usposabljanje se opravi le v </a:t>
            </a:r>
            <a:r>
              <a:rPr lang="sl-SI" sz="2000" dirty="0">
                <a:solidFill>
                  <a:srgbClr val="FF0000"/>
                </a:solidFill>
              </a:rPr>
              <a:t>letu prve oddaje zahtevka za intervencijo dobrobit živali v tekočem programskem obdobju. </a:t>
            </a:r>
            <a:r>
              <a:rPr lang="sl-SI" sz="2000" dirty="0" smtClean="0">
                <a:solidFill>
                  <a:srgbClr val="FF0000"/>
                </a:solidFill>
              </a:rPr>
              <a:t> </a:t>
            </a:r>
            <a:endParaRPr lang="sl-SI" sz="20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46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219631" y="1940814"/>
            <a:ext cx="5951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>
                <a:solidFill>
                  <a:schemeClr val="bg1"/>
                </a:solidFill>
              </a:rPr>
              <a:t>HVALA ZA POZORNOST!</a:t>
            </a:r>
            <a:endParaRPr lang="sl-SI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 txBox="1">
            <a:spLocks/>
          </p:cNvSpPr>
          <p:nvPr/>
        </p:nvSpPr>
        <p:spPr>
          <a:xfrm>
            <a:off x="248402" y="1189349"/>
            <a:ext cx="10869252" cy="53246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127" y="0"/>
            <a:ext cx="5619802" cy="686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402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prašiči</a:t>
            </a:r>
          </a:p>
        </p:txBody>
      </p:sp>
      <p:sp>
        <p:nvSpPr>
          <p:cNvPr id="3" name="Označba mesta vsebine 2"/>
          <p:cNvSpPr txBox="1">
            <a:spLocks/>
          </p:cNvSpPr>
          <p:nvPr/>
        </p:nvSpPr>
        <p:spPr>
          <a:xfrm>
            <a:off x="248402" y="1313973"/>
            <a:ext cx="8035519" cy="36964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sl-SI" sz="2000" b="1" dirty="0">
                <a:solidFill>
                  <a:srgbClr val="00B050"/>
                </a:solidFill>
              </a:rPr>
              <a:t>Vstopni </a:t>
            </a:r>
            <a:r>
              <a:rPr lang="sl-SI" sz="2000" b="1" dirty="0" smtClean="0">
                <a:solidFill>
                  <a:srgbClr val="00B050"/>
                </a:solidFill>
              </a:rPr>
              <a:t>pogoj (1)</a:t>
            </a:r>
            <a:endParaRPr lang="sl-SI" sz="2000" b="1" dirty="0">
              <a:solidFill>
                <a:srgbClr val="00B05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Izveden </a:t>
            </a: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pregled gospodarstva in vnos podatkov v CRPš</a:t>
            </a:r>
          </a:p>
          <a:p>
            <a:pPr marL="0" indent="0">
              <a:buNone/>
            </a:pPr>
            <a:r>
              <a:rPr lang="sl-SI" sz="2000" dirty="0"/>
              <a:t>U</a:t>
            </a:r>
            <a:r>
              <a:rPr lang="sl-SI" sz="2000" dirty="0" smtClean="0"/>
              <a:t>pravičenci, </a:t>
            </a:r>
            <a:r>
              <a:rPr lang="sl-SI" sz="2000" dirty="0"/>
              <a:t>ki </a:t>
            </a:r>
            <a:r>
              <a:rPr lang="sl-SI" sz="2000" dirty="0" smtClean="0"/>
              <a:t>bodo </a:t>
            </a:r>
            <a:r>
              <a:rPr lang="sl-SI" sz="2000" dirty="0"/>
              <a:t>v letu 2024 prvič vstopili v podintervencijo DŽ </a:t>
            </a:r>
            <a:r>
              <a:rPr lang="sl-SI" sz="2000" dirty="0" smtClean="0"/>
              <a:t>– prašiči morajo </a:t>
            </a:r>
            <a:r>
              <a:rPr lang="sl-SI" sz="2000" dirty="0"/>
              <a:t>imeti izveden pregled gospodarstva in podatke iz pregleda gospodarstva vnesene v CRPš najpozneje en dan pred vložitvijo zahtevka. </a:t>
            </a:r>
            <a:r>
              <a:rPr lang="sl-SI" sz="2000" dirty="0" smtClean="0">
                <a:solidFill>
                  <a:srgbClr val="FF0000"/>
                </a:solidFill>
              </a:rPr>
              <a:t>Upravičenci</a:t>
            </a:r>
            <a:r>
              <a:rPr lang="sl-SI" sz="2000" dirty="0">
                <a:solidFill>
                  <a:srgbClr val="FF0000"/>
                </a:solidFill>
              </a:rPr>
              <a:t>, ki </a:t>
            </a:r>
            <a:r>
              <a:rPr lang="sl-SI" sz="2000" dirty="0" smtClean="0">
                <a:solidFill>
                  <a:srgbClr val="FF0000"/>
                </a:solidFill>
              </a:rPr>
              <a:t>so </a:t>
            </a:r>
            <a:r>
              <a:rPr lang="sl-SI" sz="2000" dirty="0">
                <a:solidFill>
                  <a:srgbClr val="FF0000"/>
                </a:solidFill>
              </a:rPr>
              <a:t>podintervencijo DŽ – prašiči izvajali že lani in </a:t>
            </a:r>
            <a:r>
              <a:rPr lang="sl-SI" sz="2000" dirty="0" smtClean="0">
                <a:solidFill>
                  <a:srgbClr val="FF0000"/>
                </a:solidFill>
              </a:rPr>
              <a:t>imajo </a:t>
            </a:r>
            <a:r>
              <a:rPr lang="sl-SI" sz="2000" dirty="0">
                <a:solidFill>
                  <a:srgbClr val="FF0000"/>
                </a:solidFill>
              </a:rPr>
              <a:t>opravljen pregled gospodarstva na podlagi uredbe, ki ureja intervencijo DŽ za leto 2023 in v letu 2024 v primerjavi z letom 2023 na gospodarstvu </a:t>
            </a:r>
            <a:r>
              <a:rPr lang="sl-SI" sz="2000" dirty="0" smtClean="0">
                <a:solidFill>
                  <a:srgbClr val="FF0000"/>
                </a:solidFill>
              </a:rPr>
              <a:t>ni </a:t>
            </a:r>
            <a:r>
              <a:rPr lang="sl-SI" sz="2000" dirty="0">
                <a:solidFill>
                  <a:srgbClr val="FF0000"/>
                </a:solidFill>
              </a:rPr>
              <a:t>sprememb glede izpolnjevanja zahtev, </a:t>
            </a:r>
            <a:r>
              <a:rPr lang="sl-SI" sz="2000" dirty="0" smtClean="0">
                <a:solidFill>
                  <a:srgbClr val="FF0000"/>
                </a:solidFill>
              </a:rPr>
              <a:t>ne potrebujejo pregleda </a:t>
            </a:r>
            <a:r>
              <a:rPr lang="sl-SI" sz="2000" dirty="0">
                <a:solidFill>
                  <a:srgbClr val="FF0000"/>
                </a:solidFill>
              </a:rPr>
              <a:t>gospodarstva. </a:t>
            </a:r>
            <a:r>
              <a:rPr lang="sl-SI" sz="2000" dirty="0"/>
              <a:t>Če pa so v letu 2024 v primerjavi z letom 2023 na gospodarstvu nastale spremembe glede izpolnjevanja zahtev, pa </a:t>
            </a:r>
            <a:r>
              <a:rPr lang="sl-SI" sz="2000" dirty="0" smtClean="0"/>
              <a:t>mora biti </a:t>
            </a:r>
            <a:r>
              <a:rPr lang="sl-SI" sz="2000" dirty="0"/>
              <a:t>pregled gospodarstva opravljen znova.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722" y="1741710"/>
            <a:ext cx="3724979" cy="2840982"/>
          </a:xfrm>
          <a:prstGeom prst="rect">
            <a:avLst/>
          </a:prstGeom>
        </p:spPr>
      </p:pic>
      <p:sp>
        <p:nvSpPr>
          <p:cNvPr id="6" name="PoljeZBesedilom 3">
            <a:extLst>
              <a:ext uri="{FF2B5EF4-FFF2-40B4-BE49-F238E27FC236}">
                <a16:creationId xmlns:a16="http://schemas.microsoft.com/office/drawing/2014/main" id="{B5802294-D48B-4B13-A6C3-D58A22CBEE98}"/>
              </a:ext>
            </a:extLst>
          </p:cNvPr>
          <p:cNvSpPr txBox="1"/>
          <p:nvPr/>
        </p:nvSpPr>
        <p:spPr>
          <a:xfrm>
            <a:off x="432141" y="5275607"/>
            <a:ext cx="8419149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lvl="1" eaLnBrk="0" fontAlgn="base" hangingPunct="0">
              <a:spcBef>
                <a:spcPts val="1800"/>
              </a:spcBef>
              <a:spcAft>
                <a:spcPct val="0"/>
              </a:spcAft>
              <a:defRPr/>
            </a:pPr>
            <a:r>
              <a:rPr lang="sl-SI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Pregled izvede ARSKTRP. </a:t>
            </a:r>
            <a:r>
              <a:rPr lang="sl-SI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Nosilci </a:t>
            </a:r>
            <a:r>
              <a:rPr lang="sl-SI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kmetijskih </a:t>
            </a:r>
            <a:r>
              <a:rPr lang="sl-SI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gospodarstev na </a:t>
            </a:r>
            <a:r>
              <a:rPr lang="sl-SI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ARSKTRP po telefonu na številko </a:t>
            </a:r>
            <a:r>
              <a:rPr lang="sl-SI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01 580 77 92 </a:t>
            </a:r>
            <a:r>
              <a:rPr lang="sl-SI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ali po elektronski pošti na naslov </a:t>
            </a:r>
            <a:r>
              <a:rPr lang="sl-SI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dzpregled.aktrp@gov.si </a:t>
            </a:r>
            <a:r>
              <a:rPr lang="sl-SI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sporočijo, da želijo v letu 2024 vstopiti v podintervencijo DŽ – </a:t>
            </a:r>
            <a:r>
              <a:rPr lang="sl-SI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prašiči </a:t>
            </a:r>
            <a:r>
              <a:rPr lang="sl-SI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da se za njihovo gospodarstvo izvede pregled.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Rok za sporočanje je do vključno</a:t>
            </a:r>
            <a:r>
              <a:rPr lang="pl-PL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31. januarja 2024.</a:t>
            </a:r>
            <a:endParaRPr lang="sl-SI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391891" y="5227789"/>
            <a:ext cx="8459399" cy="11911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660" y="4766584"/>
            <a:ext cx="2507041" cy="188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8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9508" y="0"/>
            <a:ext cx="10246092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prašiči</a:t>
            </a:r>
            <a:endParaRPr lang="sl-SI" sz="4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69508" y="1104182"/>
            <a:ext cx="11291767" cy="5529374"/>
          </a:xfrm>
        </p:spPr>
        <p:txBody>
          <a:bodyPr>
            <a:noAutofit/>
          </a:bodyPr>
          <a:lstStyle/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sl-SI" sz="2000" b="1" dirty="0">
                <a:solidFill>
                  <a:srgbClr val="00B050"/>
                </a:solidFill>
              </a:rPr>
              <a:t>Vstopni </a:t>
            </a:r>
            <a:r>
              <a:rPr lang="sl-SI" sz="2000" b="1" dirty="0" smtClean="0">
                <a:solidFill>
                  <a:srgbClr val="00B050"/>
                </a:solidFill>
              </a:rPr>
              <a:t>pogoj (2)</a:t>
            </a:r>
            <a:endParaRPr lang="sl-SI" sz="2000" b="1" dirty="0">
              <a:solidFill>
                <a:srgbClr val="00B05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2000" dirty="0" smtClean="0">
                <a:solidFill>
                  <a:srgbClr val="000000"/>
                </a:solidFill>
              </a:rPr>
              <a:t>Na </a:t>
            </a:r>
            <a:r>
              <a:rPr lang="sl-SI" sz="2000" dirty="0">
                <a:solidFill>
                  <a:srgbClr val="000000"/>
                </a:solidFill>
              </a:rPr>
              <a:t>dan pregleda gospodarstva mora upravičenec na posameznem gospodarstvu, za katero uveljavlja intervencijo za prašiče, </a:t>
            </a:r>
            <a:r>
              <a:rPr lang="sl-SI" sz="2000" dirty="0" smtClean="0">
                <a:solidFill>
                  <a:srgbClr val="000000"/>
                </a:solidFill>
              </a:rPr>
              <a:t>rediti:</a:t>
            </a:r>
            <a:endParaRPr lang="sl-SI" sz="2000" dirty="0">
              <a:solidFill>
                <a:srgbClr val="000000"/>
              </a:solidFill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sl-SI" sz="2000" b="1" dirty="0" smtClean="0">
                <a:solidFill>
                  <a:srgbClr val="000000"/>
                </a:solidFill>
              </a:rPr>
              <a:t>10 </a:t>
            </a:r>
            <a:r>
              <a:rPr lang="sl-SI" sz="2000" b="1" dirty="0">
                <a:solidFill>
                  <a:srgbClr val="000000"/>
                </a:solidFill>
              </a:rPr>
              <a:t>ali več plemenskih svinj oziroma plemenskih mladic, </a:t>
            </a:r>
            <a:endParaRPr lang="sl-SI" sz="2000" b="1" dirty="0" smtClean="0">
              <a:solidFill>
                <a:srgbClr val="000000"/>
              </a:solidFill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sl-SI" sz="2000" b="1" dirty="0" smtClean="0">
                <a:solidFill>
                  <a:srgbClr val="000000"/>
                </a:solidFill>
              </a:rPr>
              <a:t>50 ali več tekačev oziroma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sl-SI" sz="2000" b="1" dirty="0" smtClean="0">
                <a:solidFill>
                  <a:srgbClr val="000000"/>
                </a:solidFill>
              </a:rPr>
              <a:t>50 </a:t>
            </a:r>
            <a:r>
              <a:rPr lang="sl-SI" sz="2000" b="1" dirty="0">
                <a:solidFill>
                  <a:srgbClr val="000000"/>
                </a:solidFill>
              </a:rPr>
              <a:t>ali več pitancev.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sl-SI" sz="2000" b="1" dirty="0" smtClean="0">
                <a:solidFill>
                  <a:srgbClr val="00B050"/>
                </a:solidFill>
              </a:rPr>
              <a:t>Sporočanje staleža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sl-SI" sz="2000" dirty="0" smtClean="0"/>
              <a:t>Upravičenci morajo podatke </a:t>
            </a:r>
            <a:r>
              <a:rPr lang="sl-SI" sz="2000" dirty="0"/>
              <a:t>o staležu prašičev na prvi dan v mesecu sporočiti v </a:t>
            </a:r>
            <a:r>
              <a:rPr lang="sl-SI" sz="2000" dirty="0" err="1"/>
              <a:t>CRPš</a:t>
            </a:r>
            <a:r>
              <a:rPr lang="sl-SI" sz="2000" dirty="0"/>
              <a:t> najpozneje do sedmega dne v mesecu za tekoči mesec. Če je sedmi dan sobota, nedelja ali praznik, se zadnji dan za poročanje prenese na prvi naslednji delovni dan. </a:t>
            </a:r>
            <a:endParaRPr lang="sl-SI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sl-SI" sz="2000" dirty="0">
                <a:solidFill>
                  <a:srgbClr val="FF0000"/>
                </a:solidFill>
              </a:rPr>
              <a:t>Sprejet je </a:t>
            </a:r>
            <a:r>
              <a:rPr lang="sl-SI" sz="2000" b="1" dirty="0">
                <a:solidFill>
                  <a:srgbClr val="FF0000"/>
                </a:solidFill>
              </a:rPr>
              <a:t>nov Pravilnik o identifikaciji in registraciji prašičev</a:t>
            </a:r>
            <a:r>
              <a:rPr lang="sl-SI" sz="2000" dirty="0">
                <a:solidFill>
                  <a:srgbClr val="FF0000"/>
                </a:solidFill>
              </a:rPr>
              <a:t>, ki se bo začel uporabljati </a:t>
            </a:r>
            <a:r>
              <a:rPr lang="sl-SI" sz="2000" b="1" dirty="0">
                <a:solidFill>
                  <a:srgbClr val="FF0000"/>
                </a:solidFill>
              </a:rPr>
              <a:t>1. maja 2024</a:t>
            </a:r>
            <a:r>
              <a:rPr lang="sl-SI" sz="2000" dirty="0">
                <a:solidFill>
                  <a:srgbClr val="FF0000"/>
                </a:solidFill>
              </a:rPr>
              <a:t>. </a:t>
            </a:r>
            <a:r>
              <a:rPr lang="sl-SI" sz="2000" dirty="0" smtClean="0">
                <a:solidFill>
                  <a:srgbClr val="FF0000"/>
                </a:solidFill>
              </a:rPr>
              <a:t>Po tem datumu </a:t>
            </a:r>
            <a:r>
              <a:rPr lang="sl-SI" sz="2000" dirty="0">
                <a:solidFill>
                  <a:srgbClr val="FF0000"/>
                </a:solidFill>
              </a:rPr>
              <a:t>ne bo več potrebno ločeno poročanje staleža prašičev v </a:t>
            </a:r>
            <a:r>
              <a:rPr lang="sl-SI" sz="2000" dirty="0" err="1">
                <a:solidFill>
                  <a:srgbClr val="FF0000"/>
                </a:solidFill>
              </a:rPr>
              <a:t>CRPš</a:t>
            </a:r>
            <a:r>
              <a:rPr lang="sl-SI" sz="2000" dirty="0">
                <a:solidFill>
                  <a:srgbClr val="FF0000"/>
                </a:solidFill>
              </a:rPr>
              <a:t> za intervencijo DŽ ampak </a:t>
            </a:r>
            <a:r>
              <a:rPr lang="sl-SI" sz="2000" dirty="0" smtClean="0">
                <a:solidFill>
                  <a:srgbClr val="FF0000"/>
                </a:solidFill>
              </a:rPr>
              <a:t>bodo upravičenci vse </a:t>
            </a:r>
            <a:r>
              <a:rPr lang="sl-SI" sz="2000" dirty="0">
                <a:solidFill>
                  <a:srgbClr val="FF0000"/>
                </a:solidFill>
              </a:rPr>
              <a:t>dogodke (premiki, pogini, spremembe kategorije…) priglašali v </a:t>
            </a:r>
            <a:r>
              <a:rPr lang="sl-SI" sz="2000" dirty="0" err="1">
                <a:solidFill>
                  <a:srgbClr val="FF0000"/>
                </a:solidFill>
              </a:rPr>
              <a:t>CRPš</a:t>
            </a:r>
            <a:r>
              <a:rPr lang="sl-SI" sz="2000" dirty="0">
                <a:solidFill>
                  <a:srgbClr val="FF0000"/>
                </a:solidFill>
              </a:rPr>
              <a:t> v skladu z novim </a:t>
            </a:r>
            <a:r>
              <a:rPr lang="sl-SI" sz="2000" dirty="0" smtClean="0">
                <a:solidFill>
                  <a:srgbClr val="FF0000"/>
                </a:solidFill>
              </a:rPr>
              <a:t>pravilnikom!</a:t>
            </a:r>
            <a:endParaRPr lang="sl-SI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1604" y="0"/>
            <a:ext cx="10243996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prašiči</a:t>
            </a:r>
            <a:endParaRPr lang="sl-SI" sz="4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71605" y="1099226"/>
            <a:ext cx="8772807" cy="540116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sl-SI" sz="2200" b="1" dirty="0">
                <a:solidFill>
                  <a:srgbClr val="00B050"/>
                </a:solidFill>
              </a:rPr>
              <a:t>Nabor možnih </a:t>
            </a:r>
            <a:r>
              <a:rPr lang="sl-SI" sz="2200" b="1" dirty="0" smtClean="0">
                <a:solidFill>
                  <a:srgbClr val="00B050"/>
                </a:solidFill>
              </a:rPr>
              <a:t>zahtev (1)</a:t>
            </a:r>
            <a:endParaRPr lang="sl-SI" sz="2200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2200" b="1" dirty="0" smtClean="0">
                <a:solidFill>
                  <a:srgbClr val="000000"/>
                </a:solidFill>
              </a:rPr>
              <a:t>Plemenske </a:t>
            </a:r>
            <a:r>
              <a:rPr lang="sl-SI" sz="2200" b="1" dirty="0">
                <a:solidFill>
                  <a:srgbClr val="000000"/>
                </a:solidFill>
              </a:rPr>
              <a:t>svinje in plemenske mladice: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l-SI" sz="2200" b="1" dirty="0" smtClean="0">
                <a:solidFill>
                  <a:srgbClr val="000000"/>
                </a:solidFill>
              </a:rPr>
              <a:t>skupinska reja z izpustom </a:t>
            </a:r>
            <a:r>
              <a:rPr lang="sl-SI" sz="2200" dirty="0" smtClean="0">
                <a:solidFill>
                  <a:srgbClr val="000000"/>
                </a:solidFill>
              </a:rPr>
              <a:t>– </a:t>
            </a:r>
            <a:r>
              <a:rPr lang="sl-SI" sz="2200" b="1" dirty="0" smtClean="0">
                <a:solidFill>
                  <a:srgbClr val="00B050"/>
                </a:solidFill>
              </a:rPr>
              <a:t>plačilo 41,06 EUR/GVŽ</a:t>
            </a:r>
            <a:r>
              <a:rPr lang="sl-SI" sz="2200" dirty="0" smtClean="0">
                <a:solidFill>
                  <a:srgbClr val="000000"/>
                </a:solidFill>
              </a:rPr>
              <a:t>.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</a:pPr>
            <a:r>
              <a:rPr lang="sl-SI" sz="2200" b="1" dirty="0" smtClean="0"/>
              <a:t>15 %</a:t>
            </a:r>
            <a:r>
              <a:rPr lang="sl-SI" sz="2200" dirty="0" smtClean="0"/>
              <a:t> </a:t>
            </a:r>
            <a:r>
              <a:rPr lang="sl-SI" sz="2200" b="1" dirty="0" smtClean="0"/>
              <a:t>večja neovirana talna površina </a:t>
            </a:r>
            <a:r>
              <a:rPr lang="sl-SI" sz="2200" b="1" dirty="0" smtClean="0">
                <a:solidFill>
                  <a:srgbClr val="000000"/>
                </a:solidFill>
              </a:rPr>
              <a:t>na žival </a:t>
            </a:r>
            <a:r>
              <a:rPr lang="sl-SI" sz="2200" dirty="0" smtClean="0">
                <a:solidFill>
                  <a:srgbClr val="000000"/>
                </a:solidFill>
              </a:rPr>
              <a:t>v skupinskih boksih od površine določene s predpisom, ki ureja zaščito </a:t>
            </a:r>
            <a:r>
              <a:rPr lang="sl-SI" sz="2200" dirty="0" err="1" smtClean="0">
                <a:solidFill>
                  <a:srgbClr val="000000"/>
                </a:solidFill>
              </a:rPr>
              <a:t>rejnih</a:t>
            </a:r>
            <a:r>
              <a:rPr lang="sl-SI" sz="2200" dirty="0" smtClean="0">
                <a:solidFill>
                  <a:srgbClr val="000000"/>
                </a:solidFill>
              </a:rPr>
              <a:t> živali – </a:t>
            </a:r>
            <a:r>
              <a:rPr lang="sl-SI" sz="2200" b="1" dirty="0" smtClean="0">
                <a:solidFill>
                  <a:srgbClr val="00B050"/>
                </a:solidFill>
              </a:rPr>
              <a:t>plačilo</a:t>
            </a:r>
            <a:r>
              <a:rPr lang="sl-SI" sz="2200" b="1" dirty="0" smtClean="0">
                <a:solidFill>
                  <a:srgbClr val="000000"/>
                </a:solidFill>
              </a:rPr>
              <a:t> </a:t>
            </a:r>
            <a:r>
              <a:rPr lang="sl-SI" sz="2200" b="1" dirty="0" smtClean="0">
                <a:solidFill>
                  <a:srgbClr val="00B050"/>
                </a:solidFill>
              </a:rPr>
              <a:t>121,06 EUR/GVŽ</a:t>
            </a:r>
            <a:r>
              <a:rPr lang="sl-SI" sz="2200" dirty="0" smtClean="0">
                <a:solidFill>
                  <a:srgbClr val="000000"/>
                </a:solidFill>
              </a:rPr>
              <a:t>,</a:t>
            </a:r>
          </a:p>
          <a:p>
            <a:pPr marL="285750" lvl="0" indent="-285750">
              <a:lnSpc>
                <a:spcPct val="100000"/>
              </a:lnSpc>
              <a:spcBef>
                <a:spcPts val="1200"/>
              </a:spcBef>
            </a:pPr>
            <a:r>
              <a:rPr lang="sl-SI" sz="2200" b="1" dirty="0" smtClean="0">
                <a:solidFill>
                  <a:prstClr val="black"/>
                </a:solidFill>
              </a:rPr>
              <a:t>dodatna </a:t>
            </a:r>
            <a:r>
              <a:rPr lang="sl-SI" sz="2200" b="1" dirty="0">
                <a:solidFill>
                  <a:prstClr val="black"/>
                </a:solidFill>
              </a:rPr>
              <a:t>ponudba strukturne voluminozne krme </a:t>
            </a:r>
            <a:r>
              <a:rPr lang="sl-SI" sz="2200" dirty="0">
                <a:solidFill>
                  <a:prstClr val="black"/>
                </a:solidFill>
              </a:rPr>
              <a:t>– </a:t>
            </a:r>
            <a:r>
              <a:rPr lang="sl-SI" sz="2200" dirty="0"/>
              <a:t>dodajanje </a:t>
            </a:r>
            <a:r>
              <a:rPr lang="sl-SI" sz="2200" dirty="0" smtClean="0"/>
              <a:t>po </a:t>
            </a:r>
            <a:r>
              <a:rPr lang="sl-SI" sz="2200" dirty="0"/>
              <a:t>volji (</a:t>
            </a:r>
            <a:r>
              <a:rPr lang="sl-SI" sz="2200" i="1" dirty="0"/>
              <a:t>ad </a:t>
            </a:r>
            <a:r>
              <a:rPr lang="sl-SI" sz="2200" i="1" dirty="0" err="1"/>
              <a:t>libitum</a:t>
            </a:r>
            <a:r>
              <a:rPr lang="sl-SI" sz="2200" i="1" dirty="0"/>
              <a:t>) </a:t>
            </a:r>
            <a:r>
              <a:rPr lang="sl-SI" sz="2200" i="1" dirty="0">
                <a:solidFill>
                  <a:prstClr val="black"/>
                </a:solidFill>
              </a:rPr>
              <a:t>– </a:t>
            </a:r>
            <a:r>
              <a:rPr lang="sl-SI" sz="2200" b="1" dirty="0">
                <a:solidFill>
                  <a:srgbClr val="00B050"/>
                </a:solidFill>
              </a:rPr>
              <a:t>plačilo 69,75 EUR/GVŽ</a:t>
            </a:r>
            <a:r>
              <a:rPr lang="sl-SI" sz="2200" dirty="0">
                <a:solidFill>
                  <a:prstClr val="black"/>
                </a:solidFill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l-SI" sz="2000" dirty="0" smtClean="0"/>
              <a:t>Za </a:t>
            </a:r>
            <a:r>
              <a:rPr lang="sl-SI" sz="2000" dirty="0"/>
              <a:t>strukturno voluminozno krmo </a:t>
            </a:r>
            <a:r>
              <a:rPr lang="sl-SI" sz="2000" dirty="0" smtClean="0"/>
              <a:t>se </a:t>
            </a:r>
            <a:r>
              <a:rPr lang="sl-SI" sz="2000" dirty="0"/>
              <a:t>štejejo slama žit in sveže, silirane ali posušene poljščine, sestavljene iz trave, metuljnic ali zelišč, ki se običajno opisujejo kot silaža, </a:t>
            </a:r>
            <a:r>
              <a:rPr lang="sl-SI" sz="2000" dirty="0" err="1"/>
              <a:t>senaža</a:t>
            </a:r>
            <a:r>
              <a:rPr lang="sl-SI" sz="2000" dirty="0"/>
              <a:t>, seno (mrva) ali zelena krma in koruzna silaža (silirane cele rastline koruze ali njihovi deli). Strukturna voluminozna krma se lahko poklada v korito, na tla v boksu ali </a:t>
            </a:r>
            <a:r>
              <a:rPr lang="sl-SI" sz="2000" dirty="0" smtClean="0"/>
              <a:t>v </a:t>
            </a:r>
            <a:r>
              <a:rPr lang="sl-SI" sz="2000" dirty="0"/>
              <a:t>jasli različnih izvedb.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sl-SI" sz="2200" u="sng" dirty="0">
              <a:solidFill>
                <a:srgbClr val="0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412" y="1692232"/>
            <a:ext cx="3020832" cy="23003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412" y="4254983"/>
            <a:ext cx="3020832" cy="22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2551" y="0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prašiči</a:t>
            </a:r>
            <a:endParaRPr lang="sl-SI" sz="4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62551" y="1259308"/>
            <a:ext cx="8401615" cy="51008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800" b="1" dirty="0">
                <a:solidFill>
                  <a:srgbClr val="00B050"/>
                </a:solidFill>
              </a:rPr>
              <a:t>Nabor možnih </a:t>
            </a:r>
            <a:r>
              <a:rPr lang="sl-SI" sz="1800" b="1" dirty="0" smtClean="0">
                <a:solidFill>
                  <a:srgbClr val="00B050"/>
                </a:solidFill>
              </a:rPr>
              <a:t>zahtev (2)</a:t>
            </a:r>
            <a:endParaRPr lang="sl-SI" sz="1800" b="1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sl-SI" sz="1800" b="1" dirty="0" smtClean="0">
                <a:solidFill>
                  <a:srgbClr val="000000"/>
                </a:solidFill>
              </a:rPr>
              <a:t>Tekači </a:t>
            </a:r>
            <a:r>
              <a:rPr lang="sl-SI" sz="1800" b="1" dirty="0">
                <a:solidFill>
                  <a:srgbClr val="000000"/>
                </a:solidFill>
              </a:rPr>
              <a:t>in pitanci: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800" b="1" dirty="0" smtClean="0"/>
              <a:t>15 </a:t>
            </a:r>
            <a:r>
              <a:rPr lang="sl-SI" sz="1800" b="1" dirty="0"/>
              <a:t>% večja neovirana talna površina na žival </a:t>
            </a:r>
            <a:r>
              <a:rPr lang="sl-SI" sz="1800" dirty="0"/>
              <a:t>v skupinskih boksih </a:t>
            </a:r>
            <a:r>
              <a:rPr lang="sl-SI" sz="1800" dirty="0" smtClean="0"/>
              <a:t>od </a:t>
            </a:r>
            <a:r>
              <a:rPr lang="sl-SI" sz="1800" dirty="0"/>
              <a:t>površine določene </a:t>
            </a:r>
            <a:r>
              <a:rPr lang="sl-SI" sz="1800" dirty="0" smtClean="0"/>
              <a:t>s </a:t>
            </a:r>
            <a:r>
              <a:rPr lang="sl-SI" sz="1800" dirty="0"/>
              <a:t>predpisom, ki ureja zaščito </a:t>
            </a:r>
            <a:r>
              <a:rPr lang="sl-SI" sz="1800" dirty="0" err="1"/>
              <a:t>rejnih</a:t>
            </a:r>
            <a:r>
              <a:rPr lang="sl-SI" sz="1800" dirty="0"/>
              <a:t> </a:t>
            </a:r>
            <a:r>
              <a:rPr lang="sl-SI" sz="1800" dirty="0" smtClean="0"/>
              <a:t>živali, </a:t>
            </a:r>
            <a:r>
              <a:rPr lang="sl-SI" sz="1800" b="1" dirty="0" smtClean="0"/>
              <a:t>40</a:t>
            </a:r>
            <a:r>
              <a:rPr lang="sl-SI" sz="1800" b="1" dirty="0"/>
              <a:t>% površine boksa morajo biti polna </a:t>
            </a:r>
            <a:r>
              <a:rPr lang="sl-SI" sz="1800" b="1" dirty="0" smtClean="0"/>
              <a:t>tla. </a:t>
            </a:r>
            <a:r>
              <a:rPr lang="sl-SI" sz="1800" dirty="0" smtClean="0"/>
              <a:t>(v </a:t>
            </a:r>
            <a:r>
              <a:rPr lang="sl-SI" sz="1800" dirty="0"/>
              <a:t>polnih tleh je lahko največ 15 % drenažnih </a:t>
            </a:r>
            <a:r>
              <a:rPr lang="sl-SI" sz="1800" dirty="0" smtClean="0"/>
              <a:t>odprtin) </a:t>
            </a:r>
            <a:r>
              <a:rPr lang="sl-SI" sz="1800" dirty="0" smtClean="0">
                <a:solidFill>
                  <a:srgbClr val="000000"/>
                </a:solidFill>
              </a:rPr>
              <a:t>– </a:t>
            </a:r>
            <a:r>
              <a:rPr lang="sl-SI" sz="1800" b="1" dirty="0">
                <a:solidFill>
                  <a:srgbClr val="00B050"/>
                </a:solidFill>
              </a:rPr>
              <a:t>plačilo 75,66 EUR/GVŽ</a:t>
            </a:r>
            <a:r>
              <a:rPr lang="sl-SI" sz="1800" dirty="0"/>
              <a:t>,</a:t>
            </a:r>
            <a:r>
              <a:rPr lang="sl-SI" sz="1800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800" b="1" dirty="0">
                <a:solidFill>
                  <a:srgbClr val="000000"/>
                </a:solidFill>
              </a:rPr>
              <a:t>20 % večja neovirana talna površina na žival </a:t>
            </a:r>
            <a:r>
              <a:rPr lang="sl-SI" sz="1800" dirty="0">
                <a:solidFill>
                  <a:srgbClr val="000000"/>
                </a:solidFill>
              </a:rPr>
              <a:t>v skupinskih boksih od površine določene s predpisom, ki ureja zaščito rejnih živali – </a:t>
            </a:r>
            <a:r>
              <a:rPr lang="sl-SI" sz="1800" b="1" dirty="0">
                <a:solidFill>
                  <a:srgbClr val="00B050"/>
                </a:solidFill>
              </a:rPr>
              <a:t>plačilo 65,44 EUR/GVŽ</a:t>
            </a:r>
            <a:r>
              <a:rPr lang="sl-SI" sz="1800" dirty="0" smtClean="0">
                <a:solidFill>
                  <a:srgbClr val="000000"/>
                </a:solidFill>
              </a:rPr>
              <a:t>,</a:t>
            </a:r>
            <a:r>
              <a:rPr lang="sl-SI" sz="1800" dirty="0"/>
              <a:t> </a:t>
            </a:r>
            <a:endParaRPr lang="sl-SI" sz="18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800" b="1" dirty="0" smtClean="0"/>
              <a:t>obogatitev </a:t>
            </a:r>
            <a:r>
              <a:rPr lang="sl-SI" sz="1800" b="1" dirty="0"/>
              <a:t>okolja z zaposlitvenim materialom</a:t>
            </a:r>
            <a:r>
              <a:rPr lang="sl-SI" sz="1800" dirty="0"/>
              <a:t>, da se živalim omogoči zadovoljevanje njihovih naravnih </a:t>
            </a:r>
            <a:r>
              <a:rPr lang="sl-SI" sz="1800" dirty="0" smtClean="0"/>
              <a:t>potreb </a:t>
            </a:r>
            <a:r>
              <a:rPr lang="sl-SI" sz="1800" dirty="0"/>
              <a:t>– </a:t>
            </a:r>
            <a:r>
              <a:rPr lang="da-DK" sz="1800" dirty="0"/>
              <a:t>tekačem</a:t>
            </a:r>
            <a:r>
              <a:rPr lang="sl-SI" sz="1800" dirty="0"/>
              <a:t> </a:t>
            </a:r>
            <a:r>
              <a:rPr lang="da-DK" sz="1800" dirty="0"/>
              <a:t>in pitancem </a:t>
            </a:r>
            <a:r>
              <a:rPr lang="sl-SI" sz="1800" dirty="0"/>
              <a:t>je treba </a:t>
            </a:r>
            <a:r>
              <a:rPr lang="da-DK" sz="1800" dirty="0"/>
              <a:t>zagotoviti vsaj en optimelen material po volji (</a:t>
            </a:r>
            <a:r>
              <a:rPr lang="da-DK" sz="1800" i="1" dirty="0"/>
              <a:t>ad libitum</a:t>
            </a:r>
            <a:r>
              <a:rPr lang="da-DK" sz="1800" dirty="0"/>
              <a:t>)</a:t>
            </a:r>
            <a:r>
              <a:rPr lang="sl-SI" sz="1800" dirty="0">
                <a:solidFill>
                  <a:srgbClr val="FF0000"/>
                </a:solidFill>
              </a:rPr>
              <a:t> </a:t>
            </a:r>
            <a:r>
              <a:rPr lang="sl-SI" sz="1800" dirty="0"/>
              <a:t>– </a:t>
            </a:r>
            <a:r>
              <a:rPr lang="sl-SI" sz="1800" b="1" dirty="0">
                <a:solidFill>
                  <a:srgbClr val="00B050"/>
                </a:solidFill>
              </a:rPr>
              <a:t>plačilo 21,47 EUR/GVŽ</a:t>
            </a:r>
            <a:r>
              <a:rPr lang="sl-SI" sz="1800" b="1" dirty="0"/>
              <a:t>,  </a:t>
            </a:r>
            <a:endParaRPr lang="sl-SI" sz="1800" b="1" dirty="0"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sl-SI" sz="1800" dirty="0" smtClean="0">
                <a:solidFill>
                  <a:srgbClr val="000000"/>
                </a:solidFill>
              </a:rPr>
              <a:t>Kot </a:t>
            </a:r>
            <a:r>
              <a:rPr lang="sl-SI" sz="1800" dirty="0">
                <a:solidFill>
                  <a:srgbClr val="000000"/>
                </a:solidFill>
              </a:rPr>
              <a:t>optimalen material za zaposlitev se šteje slama, seno, silaža oziroma </a:t>
            </a:r>
            <a:r>
              <a:rPr lang="sl-SI" sz="1800" dirty="0" err="1">
                <a:solidFill>
                  <a:srgbClr val="000000"/>
                </a:solidFill>
              </a:rPr>
              <a:t>senaža</a:t>
            </a:r>
            <a:r>
              <a:rPr lang="sl-SI" sz="1800" dirty="0">
                <a:solidFill>
                  <a:srgbClr val="000000"/>
                </a:solidFill>
              </a:rPr>
              <a:t> kot nastilj ali pa kot dodatek na tla v boksu ali v jasli različnih izvedb</a:t>
            </a:r>
            <a:r>
              <a:rPr lang="sl-SI" sz="1800" dirty="0" smtClean="0">
                <a:solidFill>
                  <a:srgbClr val="000000"/>
                </a:solidFill>
              </a:rPr>
              <a:t>.</a:t>
            </a:r>
            <a:endParaRPr lang="sl-SI" sz="1800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800" b="1" dirty="0" smtClean="0">
                <a:solidFill>
                  <a:srgbClr val="000000"/>
                </a:solidFill>
              </a:rPr>
              <a:t>Pitanci</a:t>
            </a:r>
            <a:r>
              <a:rPr lang="sl-SI" sz="1800" b="1" dirty="0">
                <a:solidFill>
                  <a:srgbClr val="000000"/>
                </a:solidFill>
              </a:rPr>
              <a:t>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l-SI" sz="1800" dirty="0">
                <a:solidFill>
                  <a:srgbClr val="000000"/>
                </a:solidFill>
              </a:rPr>
              <a:t>skupinska reja z izpustom – </a:t>
            </a:r>
            <a:r>
              <a:rPr lang="sl-SI" sz="1800" b="1" dirty="0">
                <a:solidFill>
                  <a:srgbClr val="00B050"/>
                </a:solidFill>
              </a:rPr>
              <a:t>plačilo 41,06 EUR/GVŽ</a:t>
            </a:r>
            <a:r>
              <a:rPr lang="sl-SI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559469" y="2635736"/>
            <a:ext cx="512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085" y="1973768"/>
            <a:ext cx="2931212" cy="219708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083" y="4526733"/>
            <a:ext cx="3261213" cy="18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8764" y="9053"/>
            <a:ext cx="10515600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B050"/>
                </a:solidFill>
              </a:rPr>
              <a:t>Podintervencija DŽ – govedo </a:t>
            </a:r>
            <a:endParaRPr lang="sl-SI" sz="4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8764" y="1025647"/>
            <a:ext cx="11267739" cy="5737292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sl-SI" sz="2000" b="1" dirty="0" smtClean="0">
                <a:solidFill>
                  <a:srgbClr val="00B050"/>
                </a:solidFill>
              </a:rPr>
              <a:t>Vstopni pogoj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sl-SI" sz="1600" dirty="0"/>
              <a:t>Upravičenec mora na dan vnosa zahtevka za posamezno zahtevo za podintervencijo DŽ – govedo </a:t>
            </a:r>
            <a:r>
              <a:rPr lang="sl-SI" sz="1600" b="1" dirty="0"/>
              <a:t>rediti najmanj tako število </a:t>
            </a:r>
            <a:endParaRPr lang="sl-SI" sz="16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sl-SI" sz="1600" b="1" dirty="0" smtClean="0"/>
              <a:t>goveda </a:t>
            </a:r>
            <a:r>
              <a:rPr lang="sl-SI" sz="1600" b="1" dirty="0"/>
              <a:t>kot ustreza 2 GVŽ goveda</a:t>
            </a:r>
            <a:r>
              <a:rPr lang="sl-SI" sz="1600" dirty="0"/>
              <a:t> razen za zahtevi </a:t>
            </a:r>
            <a:r>
              <a:rPr lang="sl-SI" sz="1600" dirty="0" smtClean="0"/>
              <a:t>za vzrejo telet in izkoreninjenje BVD kjer se pogoj 2 GVŽ preverja pred izplačilom.</a:t>
            </a:r>
            <a:endParaRPr lang="sl-SI" sz="1600" dirty="0"/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None/>
              <a:defRPr/>
            </a:pPr>
            <a:r>
              <a:rPr lang="sl-SI" sz="2000" b="1" dirty="0" smtClean="0">
                <a:solidFill>
                  <a:srgbClr val="00B050"/>
                </a:solidFill>
              </a:rPr>
              <a:t>Nabor </a:t>
            </a:r>
            <a:r>
              <a:rPr lang="sl-SI" sz="2000" b="1" dirty="0">
                <a:solidFill>
                  <a:srgbClr val="00B050"/>
                </a:solidFill>
              </a:rPr>
              <a:t>možnih zahtev (1</a:t>
            </a:r>
            <a:r>
              <a:rPr lang="sl-SI" sz="2000" b="1" dirty="0" smtClean="0">
                <a:solidFill>
                  <a:srgbClr val="00B050"/>
                </a:solidFill>
              </a:rPr>
              <a:t>)</a:t>
            </a: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Paša: 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govedo se mora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neprekinjeno pasti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najmanj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120 dni v letu v obdobju od 1. aprila do 15. novembra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govedo lahko prenočuje v hlevu,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krave molznice se morajo dnevno pasti vsaj v času med obema molžama,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zatiranje zajedavcev na podlagi predhodne koprološke analize, 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spomladi pred začetkom paše in jeseni po zaključku paše,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voditi je potrebno dnevnik paše;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</a:pP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obtežba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 živalmi, ki jih upravičenec navede na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zahtevku,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glede na skupno površino GERK-ov, na katerih je izvajanje paše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dovoljeno in </a:t>
            </a:r>
            <a:r>
              <a:rPr lang="sl-SI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jih upravičenec navede v zbirni vlogi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 sme presegati </a:t>
            </a:r>
            <a:r>
              <a:rPr lang="sl-SI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sl-SI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GVŽ/ha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razen v primeru, ko se paša izvaja tudi na planini oziroma skupnem pašniku drugega nosilca kmetijskega gospodarstva. Pri tem se upoštevajo le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GERK-i, ki imajo </a:t>
            </a:r>
            <a:r>
              <a:rPr lang="sl-SI" sz="1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določeno </a:t>
            </a:r>
            <a:r>
              <a:rPr lang="sl-SI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vrsto rabe 1100 – njiva, 1131 – začasno travinje, 1161 – hmeljišče v premeni, 1300 – trajni travnik, 1320 – travinje z razpršenimi neupravičenimi značilnostmi in 1222 – ekstenzivni sadovnjak, ki mora biti zatravljen. </a:t>
            </a:r>
            <a:r>
              <a:rPr lang="sl-SI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GERK-i z vrsto rabe 1100 – njiva in 1161 – hmeljišče v premeni morajo biti zasejani s travami, travno deteljnimi mešanicami ali deteljno travnimi mešanicami, ki so na površini prisotne pretežni del vegetacijskega obdobja</a:t>
            </a:r>
            <a:r>
              <a:rPr lang="sl-SI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sl-SI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l-SI" sz="1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Plačilo za pašo zanaša 52,90 EUR/GVŽ (85 % od izračunane višine plačila, ki znaša 62,23 EUR/GVŽ</a:t>
            </a:r>
            <a:r>
              <a:rPr lang="sl-SI" sz="1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)!</a:t>
            </a:r>
            <a:endParaRPr lang="sl-SI" sz="1800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221" y="1988264"/>
            <a:ext cx="2110995" cy="15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 SKP CGP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 SKP CGP" id="{5387C1EB-BC3C-40E9-9BC0-B19F3B09703E}" vid="{A0AE6871-A02D-40FD-8B4D-A9B319E37AC6}"/>
    </a:ext>
  </a:extLst>
</a:theme>
</file>

<file path=ppt/theme/theme2.xml><?xml version="1.0" encoding="utf-8"?>
<a:theme xmlns:a="http://schemas.openxmlformats.org/drawingml/2006/main" name="3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3701</TotalTime>
  <Words>3984</Words>
  <Application>Microsoft Office PowerPoint</Application>
  <PresentationFormat>Širokozaslonsko</PresentationFormat>
  <Paragraphs>316</Paragraphs>
  <Slides>30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Helv</vt:lpstr>
      <vt:lpstr>Times New Roman</vt:lpstr>
      <vt:lpstr>Wingdings</vt:lpstr>
      <vt:lpstr>Tema1 SKP CGP</vt:lpstr>
      <vt:lpstr>3_Officeova tema</vt:lpstr>
      <vt:lpstr>PowerPointova predstavitev</vt:lpstr>
      <vt:lpstr>Intervencija dobrobit živali</vt:lpstr>
      <vt:lpstr>Intervencija dobrobit živali</vt:lpstr>
      <vt:lpstr>PowerPointova predstavitev</vt:lpstr>
      <vt:lpstr>Podintervencija DŽ – prašiči</vt:lpstr>
      <vt:lpstr>Podintervencija DŽ – prašiči</vt:lpstr>
      <vt:lpstr>Podintervencija DŽ – prašiči</vt:lpstr>
      <vt:lpstr>Podintervencija DŽ – prašiči</vt:lpstr>
      <vt:lpstr>Podintervencija DŽ – govedo </vt:lpstr>
      <vt:lpstr>Podintervencija DŽ – govedo </vt:lpstr>
      <vt:lpstr>Podintervencija DŽ – govedo </vt:lpstr>
      <vt:lpstr>Podintervencija DŽ – govedo </vt:lpstr>
      <vt:lpstr>Podintervencija DŽ – govedo </vt:lpstr>
      <vt:lpstr>Podintervencija DŽ – drobnica </vt:lpstr>
      <vt:lpstr>Podintervencija DŽ – drobnica </vt:lpstr>
      <vt:lpstr>Podintervencija DŽ – drobnica </vt:lpstr>
      <vt:lpstr>Podintervencija DŽ – drobnica </vt:lpstr>
      <vt:lpstr>Podintervencija DŽ – konji </vt:lpstr>
      <vt:lpstr>Podintervencija DŽ – konji </vt:lpstr>
      <vt:lpstr>Podintervencija DŽ – konji </vt:lpstr>
      <vt:lpstr>Podintervencija DŽ – konji </vt:lpstr>
      <vt:lpstr>Podintervencija DŽ – perutnina </vt:lpstr>
      <vt:lpstr>Podintervencija DŽ – perutnina </vt:lpstr>
      <vt:lpstr>Podintervencija DŽ – perutnina </vt:lpstr>
      <vt:lpstr>Podintervencija DŽ – perutnina </vt:lpstr>
      <vt:lpstr>Podintervencija DŽ – perutnina </vt:lpstr>
      <vt:lpstr>Podintervencija DŽ – perutnina </vt:lpstr>
      <vt:lpstr>Podintervencija DŽ – perutnina </vt:lpstr>
      <vt:lpstr>Podintervencija DŽ – perutnina 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Peter Nagode</dc:creator>
  <cp:lastModifiedBy>Peter Nagode</cp:lastModifiedBy>
  <cp:revision>202</cp:revision>
  <dcterms:created xsi:type="dcterms:W3CDTF">2022-10-08T06:31:43Z</dcterms:created>
  <dcterms:modified xsi:type="dcterms:W3CDTF">2024-01-29T20:04:19Z</dcterms:modified>
</cp:coreProperties>
</file>