
<file path=[Content_Types].xml><?xml version="1.0" encoding="utf-8"?>
<Types xmlns="http://schemas.openxmlformats.org/package/2006/content-types">
  <Default Extension="jfif" ContentType="image/jpeg"/>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72" r:id="rId4"/>
    <p:sldMasterId id="2147483686" r:id="rId5"/>
  </p:sldMasterIdLst>
  <p:notesMasterIdLst>
    <p:notesMasterId r:id="rId74"/>
  </p:notesMasterIdLst>
  <p:handoutMasterIdLst>
    <p:handoutMasterId r:id="rId75"/>
  </p:handoutMasterIdLst>
  <p:sldIdLst>
    <p:sldId id="1126" r:id="rId6"/>
    <p:sldId id="1183" r:id="rId7"/>
    <p:sldId id="1182" r:id="rId8"/>
    <p:sldId id="1199" r:id="rId9"/>
    <p:sldId id="1184" r:id="rId10"/>
    <p:sldId id="1181" r:id="rId11"/>
    <p:sldId id="1187" r:id="rId12"/>
    <p:sldId id="1196" r:id="rId13"/>
    <p:sldId id="1188" r:id="rId14"/>
    <p:sldId id="1189" r:id="rId15"/>
    <p:sldId id="1190" r:id="rId16"/>
    <p:sldId id="1192" r:id="rId17"/>
    <p:sldId id="1191" r:id="rId18"/>
    <p:sldId id="1193" r:id="rId19"/>
    <p:sldId id="1194" r:id="rId20"/>
    <p:sldId id="1195" r:id="rId21"/>
    <p:sldId id="1197" r:id="rId22"/>
    <p:sldId id="1198" r:id="rId23"/>
    <p:sldId id="1215" r:id="rId24"/>
    <p:sldId id="1202" r:id="rId25"/>
    <p:sldId id="1203" r:id="rId26"/>
    <p:sldId id="1204" r:id="rId27"/>
    <p:sldId id="1205" r:id="rId28"/>
    <p:sldId id="1206" r:id="rId29"/>
    <p:sldId id="1207" r:id="rId30"/>
    <p:sldId id="1208" r:id="rId31"/>
    <p:sldId id="1209" r:id="rId32"/>
    <p:sldId id="1210" r:id="rId33"/>
    <p:sldId id="1211" r:id="rId34"/>
    <p:sldId id="1212" r:id="rId35"/>
    <p:sldId id="1213" r:id="rId36"/>
    <p:sldId id="1214" r:id="rId37"/>
    <p:sldId id="1216" r:id="rId38"/>
    <p:sldId id="1237" r:id="rId39"/>
    <p:sldId id="1238" r:id="rId40"/>
    <p:sldId id="1234" r:id="rId41"/>
    <p:sldId id="1218" r:id="rId42"/>
    <p:sldId id="1236" r:id="rId43"/>
    <p:sldId id="1239" r:id="rId44"/>
    <p:sldId id="1248" r:id="rId45"/>
    <p:sldId id="1241" r:id="rId46"/>
    <p:sldId id="1219" r:id="rId47"/>
    <p:sldId id="1233" r:id="rId48"/>
    <p:sldId id="1232" r:id="rId49"/>
    <p:sldId id="1231" r:id="rId50"/>
    <p:sldId id="1230" r:id="rId51"/>
    <p:sldId id="1229" r:id="rId52"/>
    <p:sldId id="1228" r:id="rId53"/>
    <p:sldId id="1227" r:id="rId54"/>
    <p:sldId id="1263" r:id="rId55"/>
    <p:sldId id="1242" r:id="rId56"/>
    <p:sldId id="1244" r:id="rId57"/>
    <p:sldId id="1243" r:id="rId58"/>
    <p:sldId id="1245" r:id="rId59"/>
    <p:sldId id="1249" r:id="rId60"/>
    <p:sldId id="1262" r:id="rId61"/>
    <p:sldId id="1250" r:id="rId62"/>
    <p:sldId id="1251" r:id="rId63"/>
    <p:sldId id="1261" r:id="rId64"/>
    <p:sldId id="1252" r:id="rId65"/>
    <p:sldId id="1253" r:id="rId66"/>
    <p:sldId id="1255" r:id="rId67"/>
    <p:sldId id="1257" r:id="rId68"/>
    <p:sldId id="1256" r:id="rId69"/>
    <p:sldId id="1258" r:id="rId70"/>
    <p:sldId id="1260" r:id="rId71"/>
    <p:sldId id="1247" r:id="rId72"/>
    <p:sldId id="1264" r:id="rId73"/>
  </p:sldIdLst>
  <p:sldSz cx="12192000" cy="6858000"/>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vzeti razdelek" id="{74B48925-5D18-4A88-8C2D-C7F30A0A1C5D}">
          <p14:sldIdLst>
            <p14:sldId id="1126"/>
            <p14:sldId id="1183"/>
            <p14:sldId id="1182"/>
            <p14:sldId id="1199"/>
            <p14:sldId id="1184"/>
            <p14:sldId id="1181"/>
            <p14:sldId id="1187"/>
            <p14:sldId id="1196"/>
            <p14:sldId id="1188"/>
            <p14:sldId id="1189"/>
            <p14:sldId id="1190"/>
            <p14:sldId id="1192"/>
            <p14:sldId id="1191"/>
            <p14:sldId id="1193"/>
            <p14:sldId id="1194"/>
            <p14:sldId id="1195"/>
            <p14:sldId id="1197"/>
            <p14:sldId id="1198"/>
            <p14:sldId id="1215"/>
            <p14:sldId id="1202"/>
            <p14:sldId id="1203"/>
            <p14:sldId id="1204"/>
            <p14:sldId id="1205"/>
            <p14:sldId id="1206"/>
            <p14:sldId id="1207"/>
            <p14:sldId id="1208"/>
            <p14:sldId id="1209"/>
            <p14:sldId id="1210"/>
            <p14:sldId id="1211"/>
            <p14:sldId id="1212"/>
            <p14:sldId id="1213"/>
            <p14:sldId id="1214"/>
            <p14:sldId id="1216"/>
            <p14:sldId id="1237"/>
            <p14:sldId id="1238"/>
            <p14:sldId id="1234"/>
            <p14:sldId id="1218"/>
            <p14:sldId id="1236"/>
            <p14:sldId id="1239"/>
            <p14:sldId id="1248"/>
            <p14:sldId id="1241"/>
            <p14:sldId id="1219"/>
            <p14:sldId id="1233"/>
            <p14:sldId id="1232"/>
            <p14:sldId id="1231"/>
            <p14:sldId id="1230"/>
            <p14:sldId id="1229"/>
            <p14:sldId id="1228"/>
            <p14:sldId id="1227"/>
            <p14:sldId id="1263"/>
            <p14:sldId id="1242"/>
            <p14:sldId id="1244"/>
            <p14:sldId id="1243"/>
            <p14:sldId id="1245"/>
            <p14:sldId id="1249"/>
            <p14:sldId id="1262"/>
            <p14:sldId id="1250"/>
            <p14:sldId id="1251"/>
            <p14:sldId id="1261"/>
            <p14:sldId id="1252"/>
            <p14:sldId id="1253"/>
            <p14:sldId id="1255"/>
            <p14:sldId id="1257"/>
            <p14:sldId id="1256"/>
            <p14:sldId id="1258"/>
            <p14:sldId id="1260"/>
            <p14:sldId id="1247"/>
            <p14:sldId id="1264"/>
          </p14:sldIdLst>
        </p14:section>
        <p14:section name="Razdelek brez naslova" id="{86AD1EE0-6AB2-4012-AB41-A33901299742}">
          <p14:sldIdLst/>
        </p14:section>
        <p14:section name="Razdelek brez naslova" id="{5F63B424-FAA1-40FC-B1AE-A0C504EEC45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KGP" initials="MKGP" lastIdx="5" clrIdx="0"/>
  <p:cmAuthor id="1" name="Anita Žalik-Košutnik" initials="AŽ" lastIdx="1" clrIdx="1"/>
  <p:cmAuthor id="2" name="Nina Kenda" initials="NK" lastIdx="3" clrIdx="2">
    <p:extLst>
      <p:ext uri="{19B8F6BF-5375-455C-9EA6-DF929625EA0E}">
        <p15:presenceInfo xmlns:p15="http://schemas.microsoft.com/office/powerpoint/2012/main" userId="Nina Ken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457"/>
    <a:srgbClr val="FFCC66"/>
    <a:srgbClr val="84BD27"/>
    <a:srgbClr val="99FF99"/>
    <a:srgbClr val="FFCC00"/>
    <a:srgbClr val="FFFF00"/>
    <a:srgbClr val="FF9933"/>
    <a:srgbClr val="25AB05"/>
    <a:srgbClr val="3712D2"/>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Svetel slog 1 – poudarek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Svetel slog 3 – poudarek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Srednji slog 2 – poudare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Brez sloga, mreža tabele">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96265" autoAdjust="0"/>
  </p:normalViewPr>
  <p:slideViewPr>
    <p:cSldViewPr snapToGrid="0">
      <p:cViewPr varScale="1">
        <p:scale>
          <a:sx n="111" d="100"/>
          <a:sy n="111" d="100"/>
        </p:scale>
        <p:origin x="288" y="86"/>
      </p:cViewPr>
      <p:guideLst>
        <p:guide orient="horz" pos="2160"/>
        <p:guide pos="3840"/>
      </p:guideLst>
    </p:cSldViewPr>
  </p:slideViewPr>
  <p:outlineViewPr>
    <p:cViewPr>
      <p:scale>
        <a:sx n="33" d="100"/>
        <a:sy n="33" d="100"/>
      </p:scale>
      <p:origin x="0" y="-4362"/>
    </p:cViewPr>
  </p:outlineViewPr>
  <p:notesTextViewPr>
    <p:cViewPr>
      <p:scale>
        <a:sx n="1" d="1"/>
        <a:sy n="1" d="1"/>
      </p:scale>
      <p:origin x="0" y="0"/>
    </p:cViewPr>
  </p:notesTextViewPr>
  <p:sorterViewPr>
    <p:cViewPr>
      <p:scale>
        <a:sx n="100" d="100"/>
        <a:sy n="100" d="100"/>
      </p:scale>
      <p:origin x="0" y="-10668"/>
    </p:cViewPr>
  </p:sorterViewPr>
  <p:notesViewPr>
    <p:cSldViewPr snapToGrid="0">
      <p:cViewPr varScale="1">
        <p:scale>
          <a:sx n="78" d="100"/>
          <a:sy n="78" d="100"/>
        </p:scale>
        <p:origin x="3342"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C26E40-9936-41DB-B3FD-70E5E2E3951E}" type="doc">
      <dgm:prSet loTypeId="urn:microsoft.com/office/officeart/2005/8/layout/pyramid2" loCatId="list" qsTypeId="urn:microsoft.com/office/officeart/2005/8/quickstyle/simple1" qsCatId="simple" csTypeId="urn:microsoft.com/office/officeart/2005/8/colors/accent1_2" csCatId="accent1" phldr="1"/>
      <dgm:spPr/>
    </dgm:pt>
    <dgm:pt modelId="{59A9F83C-4346-48FD-B793-240FDDB7E0D4}">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Namen</a:t>
          </a:r>
          <a:endParaRPr lang="sl-SI" sz="2400" b="1" dirty="0">
            <a:latin typeface="Arial" panose="020B0604020202020204" pitchFamily="34" charset="0"/>
            <a:cs typeface="Arial" panose="020B0604020202020204" pitchFamily="34" charset="0"/>
          </a:endParaRPr>
        </a:p>
      </dgm:t>
    </dgm:pt>
    <dgm:pt modelId="{5BF7A882-A19C-4FDC-8078-F105F380C10B}" type="parTrans" cxnId="{D433B79B-D9A7-457A-9809-E733C130CD63}">
      <dgm:prSet/>
      <dgm:spPr/>
      <dgm:t>
        <a:bodyPr/>
        <a:lstStyle/>
        <a:p>
          <a:endParaRPr lang="sl-SI"/>
        </a:p>
      </dgm:t>
    </dgm:pt>
    <dgm:pt modelId="{25452B50-D237-40C9-A52C-802B65378921}" type="sibTrans" cxnId="{D433B79B-D9A7-457A-9809-E733C130CD63}">
      <dgm:prSet/>
      <dgm:spPr/>
      <dgm:t>
        <a:bodyPr/>
        <a:lstStyle/>
        <a:p>
          <a:endParaRPr lang="sl-SI"/>
        </a:p>
      </dgm:t>
    </dgm:pt>
    <dgm:pt modelId="{7D87CAE2-E372-4C75-8442-F5A1EF204710}">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Prenos obveznosti na drugo KMG</a:t>
          </a:r>
        </a:p>
      </dgm:t>
    </dgm:pt>
    <dgm:pt modelId="{5600A261-D45B-457C-BB2B-409C826F021D}" type="parTrans" cxnId="{F912A6F7-881E-4E33-A18E-37843170344F}">
      <dgm:prSet/>
      <dgm:spPr/>
      <dgm:t>
        <a:bodyPr/>
        <a:lstStyle/>
        <a:p>
          <a:endParaRPr lang="sl-SI"/>
        </a:p>
      </dgm:t>
    </dgm:pt>
    <dgm:pt modelId="{69E6D40C-04A0-4536-9CF4-D8AC0D622DEC}" type="sibTrans" cxnId="{F912A6F7-881E-4E33-A18E-37843170344F}">
      <dgm:prSet/>
      <dgm:spPr/>
      <dgm:t>
        <a:bodyPr/>
        <a:lstStyle/>
        <a:p>
          <a:endParaRPr lang="sl-SI"/>
        </a:p>
      </dgm:t>
    </dgm:pt>
    <dgm:pt modelId="{4EBAFDF8-00C6-4195-AA15-3063655EA281}">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Površine (velikost, zmanjšanje, povečanje</a:t>
          </a:r>
          <a:endParaRPr lang="sl-SI" sz="2400" b="1" dirty="0">
            <a:latin typeface="Arial" panose="020B0604020202020204" pitchFamily="34" charset="0"/>
            <a:cs typeface="Arial" panose="020B0604020202020204" pitchFamily="34" charset="0"/>
          </a:endParaRPr>
        </a:p>
      </dgm:t>
    </dgm:pt>
    <dgm:pt modelId="{9A656A9A-38F2-449F-9682-DA05ED4B2D8F}" type="parTrans" cxnId="{CC2479AF-B86F-4D4B-AA2E-E7F10B9CA7D6}">
      <dgm:prSet/>
      <dgm:spPr/>
      <dgm:t>
        <a:bodyPr/>
        <a:lstStyle/>
        <a:p>
          <a:endParaRPr lang="sl-SI"/>
        </a:p>
      </dgm:t>
    </dgm:pt>
    <dgm:pt modelId="{F1750B6C-2AD2-45C0-A1FC-5FBBAB0FB21C}" type="sibTrans" cxnId="{CC2479AF-B86F-4D4B-AA2E-E7F10B9CA7D6}">
      <dgm:prSet/>
      <dgm:spPr/>
      <dgm:t>
        <a:bodyPr/>
        <a:lstStyle/>
        <a:p>
          <a:endParaRPr lang="sl-SI"/>
        </a:p>
      </dgm:t>
    </dgm:pt>
    <dgm:pt modelId="{6A3A045E-A3E7-4DF8-8ED4-B230FB613DEB}">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Trajanje obveznosti</a:t>
          </a:r>
          <a:endParaRPr lang="sl-SI" sz="2400" b="1" dirty="0">
            <a:latin typeface="Arial" panose="020B0604020202020204" pitchFamily="34" charset="0"/>
            <a:cs typeface="Arial" panose="020B0604020202020204" pitchFamily="34" charset="0"/>
          </a:endParaRPr>
        </a:p>
      </dgm:t>
    </dgm:pt>
    <dgm:pt modelId="{D5B167AF-B71D-4C18-8731-76053D2C9823}" type="parTrans" cxnId="{DD04FB83-54FB-4D09-B7CB-40AD71F3534F}">
      <dgm:prSet/>
      <dgm:spPr/>
      <dgm:t>
        <a:bodyPr/>
        <a:lstStyle/>
        <a:p>
          <a:endParaRPr lang="sl-SI"/>
        </a:p>
      </dgm:t>
    </dgm:pt>
    <dgm:pt modelId="{1E6986AF-D6EA-4FF5-BDF0-B75ADDE9CBE7}" type="sibTrans" cxnId="{DD04FB83-54FB-4D09-B7CB-40AD71F3534F}">
      <dgm:prSet/>
      <dgm:spPr/>
      <dgm:t>
        <a:bodyPr/>
        <a:lstStyle/>
        <a:p>
          <a:endParaRPr lang="sl-SI"/>
        </a:p>
      </dgm:t>
    </dgm:pt>
    <dgm:pt modelId="{85C5F234-F97A-4B85-8450-A783AD9CEAA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Vstopi</a:t>
          </a:r>
          <a:endParaRPr lang="sl-SI" sz="2400" b="1" dirty="0">
            <a:latin typeface="Arial" panose="020B0604020202020204" pitchFamily="34" charset="0"/>
            <a:cs typeface="Arial" panose="020B0604020202020204" pitchFamily="34" charset="0"/>
          </a:endParaRPr>
        </a:p>
      </dgm:t>
    </dgm:pt>
    <dgm:pt modelId="{921C62D2-AE05-402D-8788-3606A8FA51D4}" type="parTrans" cxnId="{BC9FBE2C-4C9E-4DF4-AFDE-EF06DF3BBC8C}">
      <dgm:prSet/>
      <dgm:spPr/>
      <dgm:t>
        <a:bodyPr/>
        <a:lstStyle/>
        <a:p>
          <a:endParaRPr lang="sl-SI"/>
        </a:p>
      </dgm:t>
    </dgm:pt>
    <dgm:pt modelId="{A831CD6E-A6FA-4AD5-B744-D65D8EEFA235}" type="sibTrans" cxnId="{BC9FBE2C-4C9E-4DF4-AFDE-EF06DF3BBC8C}">
      <dgm:prSet/>
      <dgm:spPr/>
      <dgm:t>
        <a:bodyPr/>
        <a:lstStyle/>
        <a:p>
          <a:endParaRPr lang="sl-SI"/>
        </a:p>
      </dgm:t>
    </dgm:pt>
    <dgm:pt modelId="{79DC3D25-2FD6-4467-858E-4314AB1DD923}">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Vrsta rabe GERK</a:t>
          </a:r>
          <a:endParaRPr lang="sl-SI" sz="2400" b="1" dirty="0">
            <a:latin typeface="Arial" panose="020B0604020202020204" pitchFamily="34" charset="0"/>
            <a:cs typeface="Arial" panose="020B0604020202020204" pitchFamily="34" charset="0"/>
          </a:endParaRPr>
        </a:p>
      </dgm:t>
    </dgm:pt>
    <dgm:pt modelId="{A66B1D0C-9490-41B2-B6F6-03CBBC54528C}" type="parTrans" cxnId="{D82FA6B7-9142-4B5F-AB3B-02031045CC9E}">
      <dgm:prSet/>
      <dgm:spPr/>
      <dgm:t>
        <a:bodyPr/>
        <a:lstStyle/>
        <a:p>
          <a:endParaRPr lang="sl-SI"/>
        </a:p>
      </dgm:t>
    </dgm:pt>
    <dgm:pt modelId="{58AF88E0-BC2D-42E1-9C56-780770D08A85}" type="sibTrans" cxnId="{D82FA6B7-9142-4B5F-AB3B-02031045CC9E}">
      <dgm:prSet/>
      <dgm:spPr/>
      <dgm:t>
        <a:bodyPr/>
        <a:lstStyle/>
        <a:p>
          <a:endParaRPr lang="sl-SI"/>
        </a:p>
      </dgm:t>
    </dgm:pt>
    <dgm:pt modelId="{9894C10E-91B0-4AFC-9151-B511D9AAB01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Kombinacije</a:t>
          </a:r>
          <a:endParaRPr lang="sl-SI" sz="2400" b="1" dirty="0">
            <a:latin typeface="Arial" panose="020B0604020202020204" pitchFamily="34" charset="0"/>
            <a:cs typeface="Arial" panose="020B0604020202020204" pitchFamily="34" charset="0"/>
          </a:endParaRPr>
        </a:p>
      </dgm:t>
    </dgm:pt>
    <dgm:pt modelId="{64BCA1F2-C790-46CA-B733-CDD64824ACAA}" type="parTrans" cxnId="{7E47EA44-C208-4837-93F4-AD6102E89A6B}">
      <dgm:prSet/>
      <dgm:spPr/>
      <dgm:t>
        <a:bodyPr/>
        <a:lstStyle/>
        <a:p>
          <a:endParaRPr lang="sl-SI"/>
        </a:p>
      </dgm:t>
    </dgm:pt>
    <dgm:pt modelId="{97DB7198-5CA1-466F-A3B4-60BFDD09F7E7}" type="sibTrans" cxnId="{7E47EA44-C208-4837-93F4-AD6102E89A6B}">
      <dgm:prSet/>
      <dgm:spPr/>
      <dgm:t>
        <a:bodyPr/>
        <a:lstStyle/>
        <a:p>
          <a:endParaRPr lang="sl-SI"/>
        </a:p>
      </dgm:t>
    </dgm:pt>
    <dgm:pt modelId="{38226518-6BFF-461F-996B-28E2F1BF84BB}" type="pres">
      <dgm:prSet presAssocID="{58C26E40-9936-41DB-B3FD-70E5E2E3951E}" presName="compositeShape" presStyleCnt="0">
        <dgm:presLayoutVars>
          <dgm:dir/>
          <dgm:resizeHandles/>
        </dgm:presLayoutVars>
      </dgm:prSet>
      <dgm:spPr/>
    </dgm:pt>
    <dgm:pt modelId="{43781FEC-7E0C-48CE-9A5C-897C9483C1B8}" type="pres">
      <dgm:prSet presAssocID="{58C26E40-9936-41DB-B3FD-70E5E2E3951E}" presName="pyramid" presStyleLbl="node1" presStyleIdx="0" presStyleCnt="1"/>
      <dgm:spPr>
        <a:solidFill>
          <a:srgbClr val="F7E457"/>
        </a:solidFill>
      </dgm:spPr>
    </dgm:pt>
    <dgm:pt modelId="{E44D7E96-7908-4DA1-BB2C-8D7D33DC2E44}" type="pres">
      <dgm:prSet presAssocID="{58C26E40-9936-41DB-B3FD-70E5E2E3951E}" presName="theList" presStyleCnt="0"/>
      <dgm:spPr/>
    </dgm:pt>
    <dgm:pt modelId="{5D8AA13E-5BE8-442C-80C3-21B75A5C3B87}" type="pres">
      <dgm:prSet presAssocID="{59A9F83C-4346-48FD-B793-240FDDB7E0D4}" presName="aNode" presStyleLbl="fgAcc1" presStyleIdx="0" presStyleCnt="7" custScaleX="113454" custScaleY="136174" custLinFactNeighborX="9438" custLinFactNeighborY="79081">
        <dgm:presLayoutVars>
          <dgm:bulletEnabled val="1"/>
        </dgm:presLayoutVars>
      </dgm:prSet>
      <dgm:spPr/>
      <dgm:t>
        <a:bodyPr/>
        <a:lstStyle/>
        <a:p>
          <a:endParaRPr lang="sl-SI"/>
        </a:p>
      </dgm:t>
    </dgm:pt>
    <dgm:pt modelId="{A1B1CABB-BB41-4B18-B084-EFF2B1AA3A00}" type="pres">
      <dgm:prSet presAssocID="{59A9F83C-4346-48FD-B793-240FDDB7E0D4}" presName="aSpace" presStyleCnt="0"/>
      <dgm:spPr/>
    </dgm:pt>
    <dgm:pt modelId="{78F83699-4D6C-43E2-9136-FE27AE237A35}" type="pres">
      <dgm:prSet presAssocID="{79DC3D25-2FD6-4467-858E-4314AB1DD923}" presName="aNode" presStyleLbl="fgAcc1" presStyleIdx="1" presStyleCnt="7" custScaleX="113454" custScaleY="138921" custLinFactY="6921" custLinFactNeighborX="9100" custLinFactNeighborY="100000">
        <dgm:presLayoutVars>
          <dgm:bulletEnabled val="1"/>
        </dgm:presLayoutVars>
      </dgm:prSet>
      <dgm:spPr/>
      <dgm:t>
        <a:bodyPr/>
        <a:lstStyle/>
        <a:p>
          <a:endParaRPr lang="sl-SI"/>
        </a:p>
      </dgm:t>
    </dgm:pt>
    <dgm:pt modelId="{A3A632AB-7986-4A78-B86C-50AFB1F1349F}" type="pres">
      <dgm:prSet presAssocID="{79DC3D25-2FD6-4467-858E-4314AB1DD923}" presName="aSpace" presStyleCnt="0"/>
      <dgm:spPr/>
    </dgm:pt>
    <dgm:pt modelId="{DB7FAED1-B0AD-4721-8D74-14044B37E50E}" type="pres">
      <dgm:prSet presAssocID="{85C5F234-F97A-4B85-8450-A783AD9CEAAF}" presName="aNode" presStyleLbl="fgAcc1" presStyleIdx="2" presStyleCnt="7" custScaleX="113454" custScaleY="114046" custLinFactY="13220" custLinFactNeighborX="9437" custLinFactNeighborY="100000">
        <dgm:presLayoutVars>
          <dgm:bulletEnabled val="1"/>
        </dgm:presLayoutVars>
      </dgm:prSet>
      <dgm:spPr/>
      <dgm:t>
        <a:bodyPr/>
        <a:lstStyle/>
        <a:p>
          <a:endParaRPr lang="sl-SI"/>
        </a:p>
      </dgm:t>
    </dgm:pt>
    <dgm:pt modelId="{6F588D40-3B2F-4E11-BF53-DB96C795A94F}" type="pres">
      <dgm:prSet presAssocID="{85C5F234-F97A-4B85-8450-A783AD9CEAAF}" presName="aSpace" presStyleCnt="0"/>
      <dgm:spPr/>
    </dgm:pt>
    <dgm:pt modelId="{0196DAF8-1D0C-47FC-B63E-2CD37DF6A130}" type="pres">
      <dgm:prSet presAssocID="{6A3A045E-A3E7-4DF8-8ED4-B230FB613DEB}" presName="aNode" presStyleLbl="fgAcc1" presStyleIdx="3" presStyleCnt="7" custScaleX="113454" custScaleY="148442" custLinFactY="13220" custLinFactNeighborX="9436" custLinFactNeighborY="100000">
        <dgm:presLayoutVars>
          <dgm:bulletEnabled val="1"/>
        </dgm:presLayoutVars>
      </dgm:prSet>
      <dgm:spPr/>
      <dgm:t>
        <a:bodyPr/>
        <a:lstStyle/>
        <a:p>
          <a:endParaRPr lang="sl-SI"/>
        </a:p>
      </dgm:t>
    </dgm:pt>
    <dgm:pt modelId="{25B2CA3D-7820-44C6-B335-D96CCA6036CF}" type="pres">
      <dgm:prSet presAssocID="{6A3A045E-A3E7-4DF8-8ED4-B230FB613DEB}" presName="aSpace" presStyleCnt="0"/>
      <dgm:spPr/>
    </dgm:pt>
    <dgm:pt modelId="{524B87DF-08DF-4C3D-9A1A-1AF22A0DEC44}" type="pres">
      <dgm:prSet presAssocID="{7D87CAE2-E372-4C75-8442-F5A1EF204710}" presName="aNode" presStyleLbl="fgAcc1" presStyleIdx="4" presStyleCnt="7" custScaleX="113454" custScaleY="234808" custLinFactY="16435" custLinFactNeighborX="9099" custLinFactNeighborY="100000">
        <dgm:presLayoutVars>
          <dgm:bulletEnabled val="1"/>
        </dgm:presLayoutVars>
      </dgm:prSet>
      <dgm:spPr/>
      <dgm:t>
        <a:bodyPr/>
        <a:lstStyle/>
        <a:p>
          <a:endParaRPr lang="sl-SI"/>
        </a:p>
      </dgm:t>
    </dgm:pt>
    <dgm:pt modelId="{CEB65FD5-AA8F-4FEC-86C9-52C1806C50DC}" type="pres">
      <dgm:prSet presAssocID="{7D87CAE2-E372-4C75-8442-F5A1EF204710}" presName="aSpace" presStyleCnt="0"/>
      <dgm:spPr/>
    </dgm:pt>
    <dgm:pt modelId="{0C214284-651E-4CD9-914A-AA6148EA338C}" type="pres">
      <dgm:prSet presAssocID="{4EBAFDF8-00C6-4195-AA15-3063655EA281}" presName="aNode" presStyleLbl="fgAcc1" presStyleIdx="5" presStyleCnt="7" custScaleX="113454" custScaleY="220303" custLinFactY="20428" custLinFactNeighborX="9404" custLinFactNeighborY="100000">
        <dgm:presLayoutVars>
          <dgm:bulletEnabled val="1"/>
        </dgm:presLayoutVars>
      </dgm:prSet>
      <dgm:spPr/>
      <dgm:t>
        <a:bodyPr/>
        <a:lstStyle/>
        <a:p>
          <a:endParaRPr lang="sl-SI"/>
        </a:p>
      </dgm:t>
    </dgm:pt>
    <dgm:pt modelId="{DB399796-FF04-4BAF-B15E-A58F1F0978BE}" type="pres">
      <dgm:prSet presAssocID="{4EBAFDF8-00C6-4195-AA15-3063655EA281}" presName="aSpace" presStyleCnt="0"/>
      <dgm:spPr/>
    </dgm:pt>
    <dgm:pt modelId="{C416ABD2-293B-452E-8312-E9A20EC7367D}" type="pres">
      <dgm:prSet presAssocID="{9894C10E-91B0-4AFC-9151-B511D9AAB01F}" presName="aNode" presStyleLbl="fgAcc1" presStyleIdx="6" presStyleCnt="7" custScaleX="113454" custScaleY="156241" custLinFactY="24647" custLinFactNeighborX="9740" custLinFactNeighborY="100000">
        <dgm:presLayoutVars>
          <dgm:bulletEnabled val="1"/>
        </dgm:presLayoutVars>
      </dgm:prSet>
      <dgm:spPr/>
      <dgm:t>
        <a:bodyPr/>
        <a:lstStyle/>
        <a:p>
          <a:endParaRPr lang="sl-SI"/>
        </a:p>
      </dgm:t>
    </dgm:pt>
    <dgm:pt modelId="{EED3B01A-AD6B-452D-8403-23CE66F94344}" type="pres">
      <dgm:prSet presAssocID="{9894C10E-91B0-4AFC-9151-B511D9AAB01F}" presName="aSpace" presStyleCnt="0"/>
      <dgm:spPr/>
    </dgm:pt>
  </dgm:ptLst>
  <dgm:cxnLst>
    <dgm:cxn modelId="{BC9FBE2C-4C9E-4DF4-AFDE-EF06DF3BBC8C}" srcId="{58C26E40-9936-41DB-B3FD-70E5E2E3951E}" destId="{85C5F234-F97A-4B85-8450-A783AD9CEAAF}" srcOrd="2" destOrd="0" parTransId="{921C62D2-AE05-402D-8788-3606A8FA51D4}" sibTransId="{A831CD6E-A6FA-4AD5-B744-D65D8EEFA235}"/>
    <dgm:cxn modelId="{314A19C7-0809-4147-8843-E3BB77C90529}" type="presOf" srcId="{4EBAFDF8-00C6-4195-AA15-3063655EA281}" destId="{0C214284-651E-4CD9-914A-AA6148EA338C}" srcOrd="0" destOrd="0" presId="urn:microsoft.com/office/officeart/2005/8/layout/pyramid2"/>
    <dgm:cxn modelId="{6757F2C9-FDDD-4296-A7C7-138438D35924}" type="presOf" srcId="{9894C10E-91B0-4AFC-9151-B511D9AAB01F}" destId="{C416ABD2-293B-452E-8312-E9A20EC7367D}" srcOrd="0" destOrd="0" presId="urn:microsoft.com/office/officeart/2005/8/layout/pyramid2"/>
    <dgm:cxn modelId="{F912A6F7-881E-4E33-A18E-37843170344F}" srcId="{58C26E40-9936-41DB-B3FD-70E5E2E3951E}" destId="{7D87CAE2-E372-4C75-8442-F5A1EF204710}" srcOrd="4" destOrd="0" parTransId="{5600A261-D45B-457C-BB2B-409C826F021D}" sibTransId="{69E6D40C-04A0-4536-9CF4-D8AC0D622DEC}"/>
    <dgm:cxn modelId="{DC0B764C-5436-4863-8AB3-AFEE458C1D86}" type="presOf" srcId="{85C5F234-F97A-4B85-8450-A783AD9CEAAF}" destId="{DB7FAED1-B0AD-4721-8D74-14044B37E50E}" srcOrd="0" destOrd="0" presId="urn:microsoft.com/office/officeart/2005/8/layout/pyramid2"/>
    <dgm:cxn modelId="{A1A6C04F-B8B3-4D9B-914D-A6164D41D1F4}" type="presOf" srcId="{6A3A045E-A3E7-4DF8-8ED4-B230FB613DEB}" destId="{0196DAF8-1D0C-47FC-B63E-2CD37DF6A130}" srcOrd="0" destOrd="0" presId="urn:microsoft.com/office/officeart/2005/8/layout/pyramid2"/>
    <dgm:cxn modelId="{D433B79B-D9A7-457A-9809-E733C130CD63}" srcId="{58C26E40-9936-41DB-B3FD-70E5E2E3951E}" destId="{59A9F83C-4346-48FD-B793-240FDDB7E0D4}" srcOrd="0" destOrd="0" parTransId="{5BF7A882-A19C-4FDC-8078-F105F380C10B}" sibTransId="{25452B50-D237-40C9-A52C-802B65378921}"/>
    <dgm:cxn modelId="{F6AC3DD7-FD7C-4DB2-AE08-D8D09A667DD6}" type="presOf" srcId="{79DC3D25-2FD6-4467-858E-4314AB1DD923}" destId="{78F83699-4D6C-43E2-9136-FE27AE237A35}" srcOrd="0" destOrd="0" presId="urn:microsoft.com/office/officeart/2005/8/layout/pyramid2"/>
    <dgm:cxn modelId="{7364D643-DC4D-4668-8D28-5392AC4A0B69}" type="presOf" srcId="{58C26E40-9936-41DB-B3FD-70E5E2E3951E}" destId="{38226518-6BFF-461F-996B-28E2F1BF84BB}" srcOrd="0" destOrd="0" presId="urn:microsoft.com/office/officeart/2005/8/layout/pyramid2"/>
    <dgm:cxn modelId="{DD04FB83-54FB-4D09-B7CB-40AD71F3534F}" srcId="{58C26E40-9936-41DB-B3FD-70E5E2E3951E}" destId="{6A3A045E-A3E7-4DF8-8ED4-B230FB613DEB}" srcOrd="3" destOrd="0" parTransId="{D5B167AF-B71D-4C18-8731-76053D2C9823}" sibTransId="{1E6986AF-D6EA-4FF5-BDF0-B75ADDE9CBE7}"/>
    <dgm:cxn modelId="{D82FA6B7-9142-4B5F-AB3B-02031045CC9E}" srcId="{58C26E40-9936-41DB-B3FD-70E5E2E3951E}" destId="{79DC3D25-2FD6-4467-858E-4314AB1DD923}" srcOrd="1" destOrd="0" parTransId="{A66B1D0C-9490-41B2-B6F6-03CBBC54528C}" sibTransId="{58AF88E0-BC2D-42E1-9C56-780770D08A85}"/>
    <dgm:cxn modelId="{523EE01B-8D08-4D3B-8EFD-3C365B28A0B1}" type="presOf" srcId="{7D87CAE2-E372-4C75-8442-F5A1EF204710}" destId="{524B87DF-08DF-4C3D-9A1A-1AF22A0DEC44}" srcOrd="0" destOrd="0" presId="urn:microsoft.com/office/officeart/2005/8/layout/pyramid2"/>
    <dgm:cxn modelId="{73BACF14-96F2-4726-9ECD-7FCFE8EA9909}" type="presOf" srcId="{59A9F83C-4346-48FD-B793-240FDDB7E0D4}" destId="{5D8AA13E-5BE8-442C-80C3-21B75A5C3B87}" srcOrd="0" destOrd="0" presId="urn:microsoft.com/office/officeart/2005/8/layout/pyramid2"/>
    <dgm:cxn modelId="{CC2479AF-B86F-4D4B-AA2E-E7F10B9CA7D6}" srcId="{58C26E40-9936-41DB-B3FD-70E5E2E3951E}" destId="{4EBAFDF8-00C6-4195-AA15-3063655EA281}" srcOrd="5" destOrd="0" parTransId="{9A656A9A-38F2-449F-9682-DA05ED4B2D8F}" sibTransId="{F1750B6C-2AD2-45C0-A1FC-5FBBAB0FB21C}"/>
    <dgm:cxn modelId="{7E47EA44-C208-4837-93F4-AD6102E89A6B}" srcId="{58C26E40-9936-41DB-B3FD-70E5E2E3951E}" destId="{9894C10E-91B0-4AFC-9151-B511D9AAB01F}" srcOrd="6" destOrd="0" parTransId="{64BCA1F2-C790-46CA-B733-CDD64824ACAA}" sibTransId="{97DB7198-5CA1-466F-A3B4-60BFDD09F7E7}"/>
    <dgm:cxn modelId="{EC8E883D-8A76-4459-806B-0599BA2A047C}" type="presParOf" srcId="{38226518-6BFF-461F-996B-28E2F1BF84BB}" destId="{43781FEC-7E0C-48CE-9A5C-897C9483C1B8}" srcOrd="0" destOrd="0" presId="urn:microsoft.com/office/officeart/2005/8/layout/pyramid2"/>
    <dgm:cxn modelId="{4CE91AED-99C9-4D0B-B385-ECF264CDDFAB}" type="presParOf" srcId="{38226518-6BFF-461F-996B-28E2F1BF84BB}" destId="{E44D7E96-7908-4DA1-BB2C-8D7D33DC2E44}" srcOrd="1" destOrd="0" presId="urn:microsoft.com/office/officeart/2005/8/layout/pyramid2"/>
    <dgm:cxn modelId="{9B7FCC73-DCDF-4AC4-842C-8EC529B4C0AF}" type="presParOf" srcId="{E44D7E96-7908-4DA1-BB2C-8D7D33DC2E44}" destId="{5D8AA13E-5BE8-442C-80C3-21B75A5C3B87}" srcOrd="0" destOrd="0" presId="urn:microsoft.com/office/officeart/2005/8/layout/pyramid2"/>
    <dgm:cxn modelId="{10ED0185-C971-4512-8A27-D6307ECACD60}" type="presParOf" srcId="{E44D7E96-7908-4DA1-BB2C-8D7D33DC2E44}" destId="{A1B1CABB-BB41-4B18-B084-EFF2B1AA3A00}" srcOrd="1" destOrd="0" presId="urn:microsoft.com/office/officeart/2005/8/layout/pyramid2"/>
    <dgm:cxn modelId="{1A2B7EE9-5354-42D3-BF25-2B467DA2A563}" type="presParOf" srcId="{E44D7E96-7908-4DA1-BB2C-8D7D33DC2E44}" destId="{78F83699-4D6C-43E2-9136-FE27AE237A35}" srcOrd="2" destOrd="0" presId="urn:microsoft.com/office/officeart/2005/8/layout/pyramid2"/>
    <dgm:cxn modelId="{3E3A65CA-D645-4AEE-BE3A-6D8C9338C2BB}" type="presParOf" srcId="{E44D7E96-7908-4DA1-BB2C-8D7D33DC2E44}" destId="{A3A632AB-7986-4A78-B86C-50AFB1F1349F}" srcOrd="3" destOrd="0" presId="urn:microsoft.com/office/officeart/2005/8/layout/pyramid2"/>
    <dgm:cxn modelId="{9AFF570D-7245-42A2-88C2-28F4756EB664}" type="presParOf" srcId="{E44D7E96-7908-4DA1-BB2C-8D7D33DC2E44}" destId="{DB7FAED1-B0AD-4721-8D74-14044B37E50E}" srcOrd="4" destOrd="0" presId="urn:microsoft.com/office/officeart/2005/8/layout/pyramid2"/>
    <dgm:cxn modelId="{849624BD-8354-457B-B55F-82782B84D1BC}" type="presParOf" srcId="{E44D7E96-7908-4DA1-BB2C-8D7D33DC2E44}" destId="{6F588D40-3B2F-4E11-BF53-DB96C795A94F}" srcOrd="5" destOrd="0" presId="urn:microsoft.com/office/officeart/2005/8/layout/pyramid2"/>
    <dgm:cxn modelId="{724B79E1-E136-49DE-B2FC-69EDAD466859}" type="presParOf" srcId="{E44D7E96-7908-4DA1-BB2C-8D7D33DC2E44}" destId="{0196DAF8-1D0C-47FC-B63E-2CD37DF6A130}" srcOrd="6" destOrd="0" presId="urn:microsoft.com/office/officeart/2005/8/layout/pyramid2"/>
    <dgm:cxn modelId="{59BE42C6-B7BB-41D1-AA64-6E7A6961D816}" type="presParOf" srcId="{E44D7E96-7908-4DA1-BB2C-8D7D33DC2E44}" destId="{25B2CA3D-7820-44C6-B335-D96CCA6036CF}" srcOrd="7" destOrd="0" presId="urn:microsoft.com/office/officeart/2005/8/layout/pyramid2"/>
    <dgm:cxn modelId="{D03DC11E-63D0-4C89-A717-3C4BFF120B6D}" type="presParOf" srcId="{E44D7E96-7908-4DA1-BB2C-8D7D33DC2E44}" destId="{524B87DF-08DF-4C3D-9A1A-1AF22A0DEC44}" srcOrd="8" destOrd="0" presId="urn:microsoft.com/office/officeart/2005/8/layout/pyramid2"/>
    <dgm:cxn modelId="{56DCA94F-6FDD-4997-8DDF-C8A0030495E8}" type="presParOf" srcId="{E44D7E96-7908-4DA1-BB2C-8D7D33DC2E44}" destId="{CEB65FD5-AA8F-4FEC-86C9-52C1806C50DC}" srcOrd="9" destOrd="0" presId="urn:microsoft.com/office/officeart/2005/8/layout/pyramid2"/>
    <dgm:cxn modelId="{D9BB2A38-139E-4C14-8807-DD63BCDB4F60}" type="presParOf" srcId="{E44D7E96-7908-4DA1-BB2C-8D7D33DC2E44}" destId="{0C214284-651E-4CD9-914A-AA6148EA338C}" srcOrd="10" destOrd="0" presId="urn:microsoft.com/office/officeart/2005/8/layout/pyramid2"/>
    <dgm:cxn modelId="{68C01C09-7C1D-4D0E-88BC-57F15B2095D9}" type="presParOf" srcId="{E44D7E96-7908-4DA1-BB2C-8D7D33DC2E44}" destId="{DB399796-FF04-4BAF-B15E-A58F1F0978BE}" srcOrd="11" destOrd="0" presId="urn:microsoft.com/office/officeart/2005/8/layout/pyramid2"/>
    <dgm:cxn modelId="{A983AF9B-7120-4FD5-8C20-C0657CA301BA}" type="presParOf" srcId="{E44D7E96-7908-4DA1-BB2C-8D7D33DC2E44}" destId="{C416ABD2-293B-452E-8312-E9A20EC7367D}" srcOrd="12" destOrd="0" presId="urn:microsoft.com/office/officeart/2005/8/layout/pyramid2"/>
    <dgm:cxn modelId="{2D953BD8-A35D-48D7-9EBF-70BC2A8FCC2F}" type="presParOf" srcId="{E44D7E96-7908-4DA1-BB2C-8D7D33DC2E44}" destId="{EED3B01A-AD6B-452D-8403-23CE66F94344}"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C26E40-9936-41DB-B3FD-70E5E2E3951E}" type="doc">
      <dgm:prSet loTypeId="urn:microsoft.com/office/officeart/2005/8/layout/pyramid2" loCatId="list" qsTypeId="urn:microsoft.com/office/officeart/2005/8/quickstyle/simple1" qsCatId="simple" csTypeId="urn:microsoft.com/office/officeart/2005/8/colors/accent1_2" csCatId="accent1" phldr="1"/>
      <dgm:spPr/>
    </dgm:pt>
    <dgm:pt modelId="{59A9F83C-4346-48FD-B793-240FDDB7E0D4}">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1 ha kmetijskih površin</a:t>
          </a:r>
          <a:endParaRPr lang="sl-SI" sz="2400" b="1" dirty="0">
            <a:latin typeface="Arial" panose="020B0604020202020204" pitchFamily="34" charset="0"/>
            <a:cs typeface="Arial" panose="020B0604020202020204" pitchFamily="34" charset="0"/>
          </a:endParaRPr>
        </a:p>
      </dgm:t>
    </dgm:pt>
    <dgm:pt modelId="{5BF7A882-A19C-4FDC-8078-F105F380C10B}" type="parTrans" cxnId="{D433B79B-D9A7-457A-9809-E733C130CD63}">
      <dgm:prSet/>
      <dgm:spPr/>
      <dgm:t>
        <a:bodyPr/>
        <a:lstStyle/>
        <a:p>
          <a:endParaRPr lang="sl-SI"/>
        </a:p>
      </dgm:t>
    </dgm:pt>
    <dgm:pt modelId="{25452B50-D237-40C9-A52C-802B65378921}" type="sibTrans" cxnId="{D433B79B-D9A7-457A-9809-E733C130CD63}">
      <dgm:prSet/>
      <dgm:spPr/>
      <dgm:t>
        <a:bodyPr/>
        <a:lstStyle/>
        <a:p>
          <a:endParaRPr lang="sl-SI"/>
        </a:p>
      </dgm:t>
    </dgm:pt>
    <dgm:pt modelId="{7D87CAE2-E372-4C75-8442-F5A1EF204710}">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Uporaba storitve svetovanja najmanj enkrat v prvih dveh letih</a:t>
          </a:r>
        </a:p>
      </dgm:t>
    </dgm:pt>
    <dgm:pt modelId="{5600A261-D45B-457C-BB2B-409C826F021D}" type="parTrans" cxnId="{F912A6F7-881E-4E33-A18E-37843170344F}">
      <dgm:prSet/>
      <dgm:spPr/>
      <dgm:t>
        <a:bodyPr/>
        <a:lstStyle/>
        <a:p>
          <a:endParaRPr lang="sl-SI"/>
        </a:p>
      </dgm:t>
    </dgm:pt>
    <dgm:pt modelId="{69E6D40C-04A0-4536-9CF4-D8AC0D622DEC}" type="sibTrans" cxnId="{F912A6F7-881E-4E33-A18E-37843170344F}">
      <dgm:prSet/>
      <dgm:spPr/>
      <dgm:t>
        <a:bodyPr/>
        <a:lstStyle/>
        <a:p>
          <a:endParaRPr lang="sl-SI"/>
        </a:p>
      </dgm:t>
    </dgm:pt>
    <dgm:pt modelId="{4EBAFDF8-00C6-4195-AA15-3063655EA281}">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Program zatiranja bolezni in škodljivih organizmov </a:t>
          </a:r>
          <a:endParaRPr lang="sl-SI" sz="2400" b="1" dirty="0">
            <a:latin typeface="Arial" panose="020B0604020202020204" pitchFamily="34" charset="0"/>
            <a:cs typeface="Arial" panose="020B0604020202020204" pitchFamily="34" charset="0"/>
          </a:endParaRPr>
        </a:p>
      </dgm:t>
    </dgm:pt>
    <dgm:pt modelId="{9A656A9A-38F2-449F-9682-DA05ED4B2D8F}" type="parTrans" cxnId="{CC2479AF-B86F-4D4B-AA2E-E7F10B9CA7D6}">
      <dgm:prSet/>
      <dgm:spPr/>
      <dgm:t>
        <a:bodyPr/>
        <a:lstStyle/>
        <a:p>
          <a:endParaRPr lang="sl-SI"/>
        </a:p>
      </dgm:t>
    </dgm:pt>
    <dgm:pt modelId="{F1750B6C-2AD2-45C0-A1FC-5FBBAB0FB21C}" type="sibTrans" cxnId="{CC2479AF-B86F-4D4B-AA2E-E7F10B9CA7D6}">
      <dgm:prSet/>
      <dgm:spPr/>
      <dgm:t>
        <a:bodyPr/>
        <a:lstStyle/>
        <a:p>
          <a:endParaRPr lang="sl-SI"/>
        </a:p>
      </dgm:t>
    </dgm:pt>
    <dgm:pt modelId="{79DC3D25-2FD6-4467-858E-4314AB1DD923}">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Vsakoletno predhodno usposabljanje v obsegu 4 ure</a:t>
          </a:r>
          <a:endParaRPr lang="sl-SI" sz="2400" b="1" dirty="0">
            <a:latin typeface="Arial" panose="020B0604020202020204" pitchFamily="34" charset="0"/>
            <a:cs typeface="Arial" panose="020B0604020202020204" pitchFamily="34" charset="0"/>
          </a:endParaRPr>
        </a:p>
      </dgm:t>
    </dgm:pt>
    <dgm:pt modelId="{A66B1D0C-9490-41B2-B6F6-03CBBC54528C}" type="parTrans" cxnId="{D82FA6B7-9142-4B5F-AB3B-02031045CC9E}">
      <dgm:prSet/>
      <dgm:spPr/>
      <dgm:t>
        <a:bodyPr/>
        <a:lstStyle/>
        <a:p>
          <a:endParaRPr lang="sl-SI"/>
        </a:p>
      </dgm:t>
    </dgm:pt>
    <dgm:pt modelId="{58AF88E0-BC2D-42E1-9C56-780770D08A85}" type="sibTrans" cxnId="{D82FA6B7-9142-4B5F-AB3B-02031045CC9E}">
      <dgm:prSet/>
      <dgm:spPr/>
      <dgm:t>
        <a:bodyPr/>
        <a:lstStyle/>
        <a:p>
          <a:endParaRPr lang="sl-SI"/>
        </a:p>
      </dgm:t>
    </dgm:pt>
    <dgm:pt modelId="{9894C10E-91B0-4AFC-9151-B511D9AAB01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Vodenje evidenc biotičnega varstva rastlin</a:t>
          </a:r>
          <a:endParaRPr lang="sl-SI" sz="2400" b="1" dirty="0">
            <a:latin typeface="Arial" panose="020B0604020202020204" pitchFamily="34" charset="0"/>
            <a:cs typeface="Arial" panose="020B0604020202020204" pitchFamily="34" charset="0"/>
          </a:endParaRPr>
        </a:p>
      </dgm:t>
    </dgm:pt>
    <dgm:pt modelId="{64BCA1F2-C790-46CA-B733-CDD64824ACAA}" type="parTrans" cxnId="{7E47EA44-C208-4837-93F4-AD6102E89A6B}">
      <dgm:prSet/>
      <dgm:spPr/>
      <dgm:t>
        <a:bodyPr/>
        <a:lstStyle/>
        <a:p>
          <a:endParaRPr lang="sl-SI"/>
        </a:p>
      </dgm:t>
    </dgm:pt>
    <dgm:pt modelId="{97DB7198-5CA1-466F-A3B4-60BFDD09F7E7}" type="sibTrans" cxnId="{7E47EA44-C208-4837-93F4-AD6102E89A6B}">
      <dgm:prSet/>
      <dgm:spPr/>
      <dgm:t>
        <a:bodyPr/>
        <a:lstStyle/>
        <a:p>
          <a:endParaRPr lang="sl-SI"/>
        </a:p>
      </dgm:t>
    </dgm:pt>
    <dgm:pt modelId="{38226518-6BFF-461F-996B-28E2F1BF84BB}" type="pres">
      <dgm:prSet presAssocID="{58C26E40-9936-41DB-B3FD-70E5E2E3951E}" presName="compositeShape" presStyleCnt="0">
        <dgm:presLayoutVars>
          <dgm:dir/>
          <dgm:resizeHandles/>
        </dgm:presLayoutVars>
      </dgm:prSet>
      <dgm:spPr/>
    </dgm:pt>
    <dgm:pt modelId="{43781FEC-7E0C-48CE-9A5C-897C9483C1B8}" type="pres">
      <dgm:prSet presAssocID="{58C26E40-9936-41DB-B3FD-70E5E2E3951E}" presName="pyramid" presStyleLbl="node1" presStyleIdx="0" presStyleCnt="1"/>
      <dgm:spPr>
        <a:solidFill>
          <a:srgbClr val="84BD27"/>
        </a:solidFill>
      </dgm:spPr>
    </dgm:pt>
    <dgm:pt modelId="{E44D7E96-7908-4DA1-BB2C-8D7D33DC2E44}" type="pres">
      <dgm:prSet presAssocID="{58C26E40-9936-41DB-B3FD-70E5E2E3951E}" presName="theList" presStyleCnt="0"/>
      <dgm:spPr/>
    </dgm:pt>
    <dgm:pt modelId="{5D8AA13E-5BE8-442C-80C3-21B75A5C3B87}" type="pres">
      <dgm:prSet presAssocID="{59A9F83C-4346-48FD-B793-240FDDB7E0D4}" presName="aNode" presStyleLbl="fgAcc1" presStyleIdx="0" presStyleCnt="5" custScaleX="113454" custScaleY="182126" custLinFactNeighborX="9438" custLinFactNeighborY="79081">
        <dgm:presLayoutVars>
          <dgm:bulletEnabled val="1"/>
        </dgm:presLayoutVars>
      </dgm:prSet>
      <dgm:spPr/>
      <dgm:t>
        <a:bodyPr/>
        <a:lstStyle/>
        <a:p>
          <a:endParaRPr lang="sl-SI"/>
        </a:p>
      </dgm:t>
    </dgm:pt>
    <dgm:pt modelId="{A1B1CABB-BB41-4B18-B084-EFF2B1AA3A00}" type="pres">
      <dgm:prSet presAssocID="{59A9F83C-4346-48FD-B793-240FDDB7E0D4}" presName="aSpace" presStyleCnt="0"/>
      <dgm:spPr/>
    </dgm:pt>
    <dgm:pt modelId="{78F83699-4D6C-43E2-9136-FE27AE237A35}" type="pres">
      <dgm:prSet presAssocID="{79DC3D25-2FD6-4467-858E-4314AB1DD923}" presName="aNode" presStyleLbl="fgAcc1" presStyleIdx="1" presStyleCnt="5" custScaleX="113454" custScaleY="418934" custLinFactY="6921" custLinFactNeighborX="9100" custLinFactNeighborY="100000">
        <dgm:presLayoutVars>
          <dgm:bulletEnabled val="1"/>
        </dgm:presLayoutVars>
      </dgm:prSet>
      <dgm:spPr/>
      <dgm:t>
        <a:bodyPr/>
        <a:lstStyle/>
        <a:p>
          <a:endParaRPr lang="sl-SI"/>
        </a:p>
      </dgm:t>
    </dgm:pt>
    <dgm:pt modelId="{A3A632AB-7986-4A78-B86C-50AFB1F1349F}" type="pres">
      <dgm:prSet presAssocID="{79DC3D25-2FD6-4467-858E-4314AB1DD923}" presName="aSpace" presStyleCnt="0"/>
      <dgm:spPr/>
    </dgm:pt>
    <dgm:pt modelId="{524B87DF-08DF-4C3D-9A1A-1AF22A0DEC44}" type="pres">
      <dgm:prSet presAssocID="{7D87CAE2-E372-4C75-8442-F5A1EF204710}" presName="aNode" presStyleLbl="fgAcc1" presStyleIdx="2" presStyleCnt="5" custScaleX="113454" custScaleY="385195" custLinFactY="16435" custLinFactNeighborX="9099" custLinFactNeighborY="100000">
        <dgm:presLayoutVars>
          <dgm:bulletEnabled val="1"/>
        </dgm:presLayoutVars>
      </dgm:prSet>
      <dgm:spPr/>
      <dgm:t>
        <a:bodyPr/>
        <a:lstStyle/>
        <a:p>
          <a:endParaRPr lang="sl-SI"/>
        </a:p>
      </dgm:t>
    </dgm:pt>
    <dgm:pt modelId="{CEB65FD5-AA8F-4FEC-86C9-52C1806C50DC}" type="pres">
      <dgm:prSet presAssocID="{7D87CAE2-E372-4C75-8442-F5A1EF204710}" presName="aSpace" presStyleCnt="0"/>
      <dgm:spPr/>
    </dgm:pt>
    <dgm:pt modelId="{0C214284-651E-4CD9-914A-AA6148EA338C}" type="pres">
      <dgm:prSet presAssocID="{4EBAFDF8-00C6-4195-AA15-3063655EA281}" presName="aNode" presStyleLbl="fgAcc1" presStyleIdx="3" presStyleCnt="5" custScaleX="113454" custScaleY="275262" custLinFactY="20428" custLinFactNeighborX="9404" custLinFactNeighborY="100000">
        <dgm:presLayoutVars>
          <dgm:bulletEnabled val="1"/>
        </dgm:presLayoutVars>
      </dgm:prSet>
      <dgm:spPr/>
      <dgm:t>
        <a:bodyPr/>
        <a:lstStyle/>
        <a:p>
          <a:endParaRPr lang="sl-SI"/>
        </a:p>
      </dgm:t>
    </dgm:pt>
    <dgm:pt modelId="{DB399796-FF04-4BAF-B15E-A58F1F0978BE}" type="pres">
      <dgm:prSet presAssocID="{4EBAFDF8-00C6-4195-AA15-3063655EA281}" presName="aSpace" presStyleCnt="0"/>
      <dgm:spPr/>
    </dgm:pt>
    <dgm:pt modelId="{C416ABD2-293B-452E-8312-E9A20EC7367D}" type="pres">
      <dgm:prSet presAssocID="{9894C10E-91B0-4AFC-9151-B511D9AAB01F}" presName="aNode" presStyleLbl="fgAcc1" presStyleIdx="4" presStyleCnt="5" custScaleX="113454" custScaleY="291710" custLinFactY="24647" custLinFactNeighborX="9740" custLinFactNeighborY="100000">
        <dgm:presLayoutVars>
          <dgm:bulletEnabled val="1"/>
        </dgm:presLayoutVars>
      </dgm:prSet>
      <dgm:spPr/>
      <dgm:t>
        <a:bodyPr/>
        <a:lstStyle/>
        <a:p>
          <a:endParaRPr lang="sl-SI"/>
        </a:p>
      </dgm:t>
    </dgm:pt>
    <dgm:pt modelId="{EED3B01A-AD6B-452D-8403-23CE66F94344}" type="pres">
      <dgm:prSet presAssocID="{9894C10E-91B0-4AFC-9151-B511D9AAB01F}" presName="aSpace" presStyleCnt="0"/>
      <dgm:spPr/>
    </dgm:pt>
  </dgm:ptLst>
  <dgm:cxnLst>
    <dgm:cxn modelId="{314A19C7-0809-4147-8843-E3BB77C90529}" type="presOf" srcId="{4EBAFDF8-00C6-4195-AA15-3063655EA281}" destId="{0C214284-651E-4CD9-914A-AA6148EA338C}" srcOrd="0" destOrd="0" presId="urn:microsoft.com/office/officeart/2005/8/layout/pyramid2"/>
    <dgm:cxn modelId="{6757F2C9-FDDD-4296-A7C7-138438D35924}" type="presOf" srcId="{9894C10E-91B0-4AFC-9151-B511D9AAB01F}" destId="{C416ABD2-293B-452E-8312-E9A20EC7367D}" srcOrd="0" destOrd="0" presId="urn:microsoft.com/office/officeart/2005/8/layout/pyramid2"/>
    <dgm:cxn modelId="{F912A6F7-881E-4E33-A18E-37843170344F}" srcId="{58C26E40-9936-41DB-B3FD-70E5E2E3951E}" destId="{7D87CAE2-E372-4C75-8442-F5A1EF204710}" srcOrd="2" destOrd="0" parTransId="{5600A261-D45B-457C-BB2B-409C826F021D}" sibTransId="{69E6D40C-04A0-4536-9CF4-D8AC0D622DEC}"/>
    <dgm:cxn modelId="{F6AC3DD7-FD7C-4DB2-AE08-D8D09A667DD6}" type="presOf" srcId="{79DC3D25-2FD6-4467-858E-4314AB1DD923}" destId="{78F83699-4D6C-43E2-9136-FE27AE237A35}" srcOrd="0" destOrd="0" presId="urn:microsoft.com/office/officeart/2005/8/layout/pyramid2"/>
    <dgm:cxn modelId="{D433B79B-D9A7-457A-9809-E733C130CD63}" srcId="{58C26E40-9936-41DB-B3FD-70E5E2E3951E}" destId="{59A9F83C-4346-48FD-B793-240FDDB7E0D4}" srcOrd="0" destOrd="0" parTransId="{5BF7A882-A19C-4FDC-8078-F105F380C10B}" sibTransId="{25452B50-D237-40C9-A52C-802B65378921}"/>
    <dgm:cxn modelId="{7364D643-DC4D-4668-8D28-5392AC4A0B69}" type="presOf" srcId="{58C26E40-9936-41DB-B3FD-70E5E2E3951E}" destId="{38226518-6BFF-461F-996B-28E2F1BF84BB}" srcOrd="0" destOrd="0" presId="urn:microsoft.com/office/officeart/2005/8/layout/pyramid2"/>
    <dgm:cxn modelId="{D82FA6B7-9142-4B5F-AB3B-02031045CC9E}" srcId="{58C26E40-9936-41DB-B3FD-70E5E2E3951E}" destId="{79DC3D25-2FD6-4467-858E-4314AB1DD923}" srcOrd="1" destOrd="0" parTransId="{A66B1D0C-9490-41B2-B6F6-03CBBC54528C}" sibTransId="{58AF88E0-BC2D-42E1-9C56-780770D08A85}"/>
    <dgm:cxn modelId="{523EE01B-8D08-4D3B-8EFD-3C365B28A0B1}" type="presOf" srcId="{7D87CAE2-E372-4C75-8442-F5A1EF204710}" destId="{524B87DF-08DF-4C3D-9A1A-1AF22A0DEC44}" srcOrd="0" destOrd="0" presId="urn:microsoft.com/office/officeart/2005/8/layout/pyramid2"/>
    <dgm:cxn modelId="{73BACF14-96F2-4726-9ECD-7FCFE8EA9909}" type="presOf" srcId="{59A9F83C-4346-48FD-B793-240FDDB7E0D4}" destId="{5D8AA13E-5BE8-442C-80C3-21B75A5C3B87}" srcOrd="0" destOrd="0" presId="urn:microsoft.com/office/officeart/2005/8/layout/pyramid2"/>
    <dgm:cxn modelId="{CC2479AF-B86F-4D4B-AA2E-E7F10B9CA7D6}" srcId="{58C26E40-9936-41DB-B3FD-70E5E2E3951E}" destId="{4EBAFDF8-00C6-4195-AA15-3063655EA281}" srcOrd="3" destOrd="0" parTransId="{9A656A9A-38F2-449F-9682-DA05ED4B2D8F}" sibTransId="{F1750B6C-2AD2-45C0-A1FC-5FBBAB0FB21C}"/>
    <dgm:cxn modelId="{7E47EA44-C208-4837-93F4-AD6102E89A6B}" srcId="{58C26E40-9936-41DB-B3FD-70E5E2E3951E}" destId="{9894C10E-91B0-4AFC-9151-B511D9AAB01F}" srcOrd="4" destOrd="0" parTransId="{64BCA1F2-C790-46CA-B733-CDD64824ACAA}" sibTransId="{97DB7198-5CA1-466F-A3B4-60BFDD09F7E7}"/>
    <dgm:cxn modelId="{EC8E883D-8A76-4459-806B-0599BA2A047C}" type="presParOf" srcId="{38226518-6BFF-461F-996B-28E2F1BF84BB}" destId="{43781FEC-7E0C-48CE-9A5C-897C9483C1B8}" srcOrd="0" destOrd="0" presId="urn:microsoft.com/office/officeart/2005/8/layout/pyramid2"/>
    <dgm:cxn modelId="{4CE91AED-99C9-4D0B-B385-ECF264CDDFAB}" type="presParOf" srcId="{38226518-6BFF-461F-996B-28E2F1BF84BB}" destId="{E44D7E96-7908-4DA1-BB2C-8D7D33DC2E44}" srcOrd="1" destOrd="0" presId="urn:microsoft.com/office/officeart/2005/8/layout/pyramid2"/>
    <dgm:cxn modelId="{9B7FCC73-DCDF-4AC4-842C-8EC529B4C0AF}" type="presParOf" srcId="{E44D7E96-7908-4DA1-BB2C-8D7D33DC2E44}" destId="{5D8AA13E-5BE8-442C-80C3-21B75A5C3B87}" srcOrd="0" destOrd="0" presId="urn:microsoft.com/office/officeart/2005/8/layout/pyramid2"/>
    <dgm:cxn modelId="{10ED0185-C971-4512-8A27-D6307ECACD60}" type="presParOf" srcId="{E44D7E96-7908-4DA1-BB2C-8D7D33DC2E44}" destId="{A1B1CABB-BB41-4B18-B084-EFF2B1AA3A00}" srcOrd="1" destOrd="0" presId="urn:microsoft.com/office/officeart/2005/8/layout/pyramid2"/>
    <dgm:cxn modelId="{1A2B7EE9-5354-42D3-BF25-2B467DA2A563}" type="presParOf" srcId="{E44D7E96-7908-4DA1-BB2C-8D7D33DC2E44}" destId="{78F83699-4D6C-43E2-9136-FE27AE237A35}" srcOrd="2" destOrd="0" presId="urn:microsoft.com/office/officeart/2005/8/layout/pyramid2"/>
    <dgm:cxn modelId="{3E3A65CA-D645-4AEE-BE3A-6D8C9338C2BB}" type="presParOf" srcId="{E44D7E96-7908-4DA1-BB2C-8D7D33DC2E44}" destId="{A3A632AB-7986-4A78-B86C-50AFB1F1349F}" srcOrd="3" destOrd="0" presId="urn:microsoft.com/office/officeart/2005/8/layout/pyramid2"/>
    <dgm:cxn modelId="{D03DC11E-63D0-4C89-A717-3C4BFF120B6D}" type="presParOf" srcId="{E44D7E96-7908-4DA1-BB2C-8D7D33DC2E44}" destId="{524B87DF-08DF-4C3D-9A1A-1AF22A0DEC44}" srcOrd="4" destOrd="0" presId="urn:microsoft.com/office/officeart/2005/8/layout/pyramid2"/>
    <dgm:cxn modelId="{56DCA94F-6FDD-4997-8DDF-C8A0030495E8}" type="presParOf" srcId="{E44D7E96-7908-4DA1-BB2C-8D7D33DC2E44}" destId="{CEB65FD5-AA8F-4FEC-86C9-52C1806C50DC}" srcOrd="5" destOrd="0" presId="urn:microsoft.com/office/officeart/2005/8/layout/pyramid2"/>
    <dgm:cxn modelId="{D9BB2A38-139E-4C14-8807-DD63BCDB4F60}" type="presParOf" srcId="{E44D7E96-7908-4DA1-BB2C-8D7D33DC2E44}" destId="{0C214284-651E-4CD9-914A-AA6148EA338C}" srcOrd="6" destOrd="0" presId="urn:microsoft.com/office/officeart/2005/8/layout/pyramid2"/>
    <dgm:cxn modelId="{68C01C09-7C1D-4D0E-88BC-57F15B2095D9}" type="presParOf" srcId="{E44D7E96-7908-4DA1-BB2C-8D7D33DC2E44}" destId="{DB399796-FF04-4BAF-B15E-A58F1F0978BE}" srcOrd="7" destOrd="0" presId="urn:microsoft.com/office/officeart/2005/8/layout/pyramid2"/>
    <dgm:cxn modelId="{A983AF9B-7120-4FD5-8C20-C0657CA301BA}" type="presParOf" srcId="{E44D7E96-7908-4DA1-BB2C-8D7D33DC2E44}" destId="{C416ABD2-293B-452E-8312-E9A20EC7367D}" srcOrd="8" destOrd="0" presId="urn:microsoft.com/office/officeart/2005/8/layout/pyramid2"/>
    <dgm:cxn modelId="{2D953BD8-A35D-48D7-9EBF-70BC2A8FCC2F}" type="presParOf" srcId="{E44D7E96-7908-4DA1-BB2C-8D7D33DC2E44}" destId="{EED3B01A-AD6B-452D-8403-23CE66F94344}"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C26E40-9936-41DB-B3FD-70E5E2E3951E}" type="doc">
      <dgm:prSet loTypeId="urn:microsoft.com/office/officeart/2005/8/layout/pyramid2" loCatId="list" qsTypeId="urn:microsoft.com/office/officeart/2005/8/quickstyle/simple1" qsCatId="simple" csTypeId="urn:microsoft.com/office/officeart/2005/8/colors/accent1_2" csCatId="accent1" phldr="1"/>
      <dgm:spPr/>
    </dgm:pt>
    <dgm:pt modelId="{59A9F83C-4346-48FD-B793-240FDDB7E0D4}">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Namen</a:t>
          </a:r>
          <a:endParaRPr lang="sl-SI" sz="2400" b="1" dirty="0">
            <a:latin typeface="Arial" panose="020B0604020202020204" pitchFamily="34" charset="0"/>
            <a:cs typeface="Arial" panose="020B0604020202020204" pitchFamily="34" charset="0"/>
          </a:endParaRPr>
        </a:p>
      </dgm:t>
    </dgm:pt>
    <dgm:pt modelId="{5BF7A882-A19C-4FDC-8078-F105F380C10B}" type="parTrans" cxnId="{D433B79B-D9A7-457A-9809-E733C130CD63}">
      <dgm:prSet/>
      <dgm:spPr/>
      <dgm:t>
        <a:bodyPr/>
        <a:lstStyle/>
        <a:p>
          <a:endParaRPr lang="sl-SI"/>
        </a:p>
      </dgm:t>
    </dgm:pt>
    <dgm:pt modelId="{25452B50-D237-40C9-A52C-802B65378921}" type="sibTrans" cxnId="{D433B79B-D9A7-457A-9809-E733C130CD63}">
      <dgm:prSet/>
      <dgm:spPr/>
      <dgm:t>
        <a:bodyPr/>
        <a:lstStyle/>
        <a:p>
          <a:endParaRPr lang="sl-SI"/>
        </a:p>
      </dgm:t>
    </dgm:pt>
    <dgm:pt modelId="{7D87CAE2-E372-4C75-8442-F5A1EF204710}">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Prenos obveznosti na drugo KMG</a:t>
          </a:r>
        </a:p>
      </dgm:t>
    </dgm:pt>
    <dgm:pt modelId="{5600A261-D45B-457C-BB2B-409C826F021D}" type="parTrans" cxnId="{F912A6F7-881E-4E33-A18E-37843170344F}">
      <dgm:prSet/>
      <dgm:spPr/>
      <dgm:t>
        <a:bodyPr/>
        <a:lstStyle/>
        <a:p>
          <a:endParaRPr lang="sl-SI"/>
        </a:p>
      </dgm:t>
    </dgm:pt>
    <dgm:pt modelId="{69E6D40C-04A0-4536-9CF4-D8AC0D622DEC}" type="sibTrans" cxnId="{F912A6F7-881E-4E33-A18E-37843170344F}">
      <dgm:prSet/>
      <dgm:spPr/>
      <dgm:t>
        <a:bodyPr/>
        <a:lstStyle/>
        <a:p>
          <a:endParaRPr lang="sl-SI"/>
        </a:p>
      </dgm:t>
    </dgm:pt>
    <dgm:pt modelId="{4EBAFDF8-00C6-4195-AA15-3063655EA281}">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Površine (velikost, zmanjšanje, povečanje)</a:t>
          </a:r>
          <a:endParaRPr lang="sl-SI" sz="2400" b="1" dirty="0">
            <a:latin typeface="Arial" panose="020B0604020202020204" pitchFamily="34" charset="0"/>
            <a:cs typeface="Arial" panose="020B0604020202020204" pitchFamily="34" charset="0"/>
          </a:endParaRPr>
        </a:p>
      </dgm:t>
    </dgm:pt>
    <dgm:pt modelId="{9A656A9A-38F2-449F-9682-DA05ED4B2D8F}" type="parTrans" cxnId="{CC2479AF-B86F-4D4B-AA2E-E7F10B9CA7D6}">
      <dgm:prSet/>
      <dgm:spPr/>
      <dgm:t>
        <a:bodyPr/>
        <a:lstStyle/>
        <a:p>
          <a:endParaRPr lang="sl-SI"/>
        </a:p>
      </dgm:t>
    </dgm:pt>
    <dgm:pt modelId="{F1750B6C-2AD2-45C0-A1FC-5FBBAB0FB21C}" type="sibTrans" cxnId="{CC2479AF-B86F-4D4B-AA2E-E7F10B9CA7D6}">
      <dgm:prSet/>
      <dgm:spPr/>
      <dgm:t>
        <a:bodyPr/>
        <a:lstStyle/>
        <a:p>
          <a:endParaRPr lang="sl-SI"/>
        </a:p>
      </dgm:t>
    </dgm:pt>
    <dgm:pt modelId="{6A3A045E-A3E7-4DF8-8ED4-B230FB613DEB}">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Trajanje obveznosti</a:t>
          </a:r>
          <a:endParaRPr lang="sl-SI" sz="2400" b="1" dirty="0">
            <a:latin typeface="Arial" panose="020B0604020202020204" pitchFamily="34" charset="0"/>
            <a:cs typeface="Arial" panose="020B0604020202020204" pitchFamily="34" charset="0"/>
          </a:endParaRPr>
        </a:p>
      </dgm:t>
    </dgm:pt>
    <dgm:pt modelId="{D5B167AF-B71D-4C18-8731-76053D2C9823}" type="parTrans" cxnId="{DD04FB83-54FB-4D09-B7CB-40AD71F3534F}">
      <dgm:prSet/>
      <dgm:spPr/>
      <dgm:t>
        <a:bodyPr/>
        <a:lstStyle/>
        <a:p>
          <a:endParaRPr lang="sl-SI"/>
        </a:p>
      </dgm:t>
    </dgm:pt>
    <dgm:pt modelId="{1E6986AF-D6EA-4FF5-BDF0-B75ADDE9CBE7}" type="sibTrans" cxnId="{DD04FB83-54FB-4D09-B7CB-40AD71F3534F}">
      <dgm:prSet/>
      <dgm:spPr/>
      <dgm:t>
        <a:bodyPr/>
        <a:lstStyle/>
        <a:p>
          <a:endParaRPr lang="sl-SI"/>
        </a:p>
      </dgm:t>
    </dgm:pt>
    <dgm:pt modelId="{85C5F234-F97A-4B85-8450-A783AD9CEAA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Vstopi</a:t>
          </a:r>
          <a:endParaRPr lang="sl-SI" sz="2400" b="1" dirty="0">
            <a:latin typeface="Arial" panose="020B0604020202020204" pitchFamily="34" charset="0"/>
            <a:cs typeface="Arial" panose="020B0604020202020204" pitchFamily="34" charset="0"/>
          </a:endParaRPr>
        </a:p>
      </dgm:t>
    </dgm:pt>
    <dgm:pt modelId="{921C62D2-AE05-402D-8788-3606A8FA51D4}" type="parTrans" cxnId="{BC9FBE2C-4C9E-4DF4-AFDE-EF06DF3BBC8C}">
      <dgm:prSet/>
      <dgm:spPr/>
      <dgm:t>
        <a:bodyPr/>
        <a:lstStyle/>
        <a:p>
          <a:endParaRPr lang="sl-SI"/>
        </a:p>
      </dgm:t>
    </dgm:pt>
    <dgm:pt modelId="{A831CD6E-A6FA-4AD5-B744-D65D8EEFA235}" type="sibTrans" cxnId="{BC9FBE2C-4C9E-4DF4-AFDE-EF06DF3BBC8C}">
      <dgm:prSet/>
      <dgm:spPr/>
      <dgm:t>
        <a:bodyPr/>
        <a:lstStyle/>
        <a:p>
          <a:endParaRPr lang="sl-SI"/>
        </a:p>
      </dgm:t>
    </dgm:pt>
    <dgm:pt modelId="{9894C10E-91B0-4AFC-9151-B511D9AAB01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Kombinacije</a:t>
          </a:r>
          <a:endParaRPr lang="sl-SI" sz="2400" b="1" dirty="0">
            <a:latin typeface="Arial" panose="020B0604020202020204" pitchFamily="34" charset="0"/>
            <a:cs typeface="Arial" panose="020B0604020202020204" pitchFamily="34" charset="0"/>
          </a:endParaRPr>
        </a:p>
      </dgm:t>
    </dgm:pt>
    <dgm:pt modelId="{64BCA1F2-C790-46CA-B733-CDD64824ACAA}" type="parTrans" cxnId="{7E47EA44-C208-4837-93F4-AD6102E89A6B}">
      <dgm:prSet/>
      <dgm:spPr/>
      <dgm:t>
        <a:bodyPr/>
        <a:lstStyle/>
        <a:p>
          <a:endParaRPr lang="sl-SI"/>
        </a:p>
      </dgm:t>
    </dgm:pt>
    <dgm:pt modelId="{97DB7198-5CA1-466F-A3B4-60BFDD09F7E7}" type="sibTrans" cxnId="{7E47EA44-C208-4837-93F4-AD6102E89A6B}">
      <dgm:prSet/>
      <dgm:spPr/>
      <dgm:t>
        <a:bodyPr/>
        <a:lstStyle/>
        <a:p>
          <a:endParaRPr lang="sl-SI"/>
        </a:p>
      </dgm:t>
    </dgm:pt>
    <dgm:pt modelId="{885C3B33-1B73-4F9A-A101-7AF614032EA2}">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Upravičenci</a:t>
          </a:r>
          <a:endParaRPr lang="sl-SI" sz="2400" b="1" dirty="0">
            <a:latin typeface="Arial" panose="020B0604020202020204" pitchFamily="34" charset="0"/>
            <a:cs typeface="Arial" panose="020B0604020202020204" pitchFamily="34" charset="0"/>
          </a:endParaRPr>
        </a:p>
      </dgm:t>
    </dgm:pt>
    <dgm:pt modelId="{387DE414-8729-4AD5-9E75-86E2E6A84478}" type="parTrans" cxnId="{C969A990-ABD3-4AB7-99B4-9A23203B75FE}">
      <dgm:prSet/>
      <dgm:spPr/>
      <dgm:t>
        <a:bodyPr/>
        <a:lstStyle/>
        <a:p>
          <a:endParaRPr lang="sl-SI"/>
        </a:p>
      </dgm:t>
    </dgm:pt>
    <dgm:pt modelId="{C93618E0-4897-4D00-BC2A-E4A9720E8FC5}" type="sibTrans" cxnId="{C969A990-ABD3-4AB7-99B4-9A23203B75FE}">
      <dgm:prSet/>
      <dgm:spPr/>
      <dgm:t>
        <a:bodyPr/>
        <a:lstStyle/>
        <a:p>
          <a:endParaRPr lang="sl-SI"/>
        </a:p>
      </dgm:t>
    </dgm:pt>
    <dgm:pt modelId="{9B57EA72-166D-4134-8BB4-55780DBFE274}">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AT&amp;GN</a:t>
          </a:r>
          <a:endParaRPr lang="sl-SI" sz="2400" b="1" dirty="0">
            <a:latin typeface="Arial" panose="020B0604020202020204" pitchFamily="34" charset="0"/>
            <a:cs typeface="Arial" panose="020B0604020202020204" pitchFamily="34" charset="0"/>
          </a:endParaRPr>
        </a:p>
      </dgm:t>
    </dgm:pt>
    <dgm:pt modelId="{1EEC2011-B42A-4E7A-AC8E-4D51932D59AA}" type="parTrans" cxnId="{DA44115F-4313-4AA7-9011-31CD6C07BABC}">
      <dgm:prSet/>
      <dgm:spPr/>
      <dgm:t>
        <a:bodyPr/>
        <a:lstStyle/>
        <a:p>
          <a:endParaRPr lang="sl-SI"/>
        </a:p>
      </dgm:t>
    </dgm:pt>
    <dgm:pt modelId="{35E63754-2665-41D0-A2A8-DDA93BEB5E75}" type="sibTrans" cxnId="{DA44115F-4313-4AA7-9011-31CD6C07BABC}">
      <dgm:prSet/>
      <dgm:spPr/>
      <dgm:t>
        <a:bodyPr/>
        <a:lstStyle/>
        <a:p>
          <a:endParaRPr lang="sl-SI"/>
        </a:p>
      </dgm:t>
    </dgm:pt>
    <dgm:pt modelId="{38226518-6BFF-461F-996B-28E2F1BF84BB}" type="pres">
      <dgm:prSet presAssocID="{58C26E40-9936-41DB-B3FD-70E5E2E3951E}" presName="compositeShape" presStyleCnt="0">
        <dgm:presLayoutVars>
          <dgm:dir/>
          <dgm:resizeHandles/>
        </dgm:presLayoutVars>
      </dgm:prSet>
      <dgm:spPr/>
    </dgm:pt>
    <dgm:pt modelId="{43781FEC-7E0C-48CE-9A5C-897C9483C1B8}" type="pres">
      <dgm:prSet presAssocID="{58C26E40-9936-41DB-B3FD-70E5E2E3951E}" presName="pyramid" presStyleLbl="node1" presStyleIdx="0" presStyleCnt="1" custLinFactNeighborY="-172"/>
      <dgm:spPr>
        <a:solidFill>
          <a:srgbClr val="F7E457"/>
        </a:solidFill>
      </dgm:spPr>
    </dgm:pt>
    <dgm:pt modelId="{E44D7E96-7908-4DA1-BB2C-8D7D33DC2E44}" type="pres">
      <dgm:prSet presAssocID="{58C26E40-9936-41DB-B3FD-70E5E2E3951E}" presName="theList" presStyleCnt="0"/>
      <dgm:spPr/>
    </dgm:pt>
    <dgm:pt modelId="{5D8AA13E-5BE8-442C-80C3-21B75A5C3B87}" type="pres">
      <dgm:prSet presAssocID="{59A9F83C-4346-48FD-B793-240FDDB7E0D4}" presName="aNode" presStyleLbl="fgAcc1" presStyleIdx="0" presStyleCnt="8" custScaleX="113454" custScaleY="136174" custLinFactNeighborX="9438" custLinFactNeighborY="44986">
        <dgm:presLayoutVars>
          <dgm:bulletEnabled val="1"/>
        </dgm:presLayoutVars>
      </dgm:prSet>
      <dgm:spPr/>
      <dgm:t>
        <a:bodyPr/>
        <a:lstStyle/>
        <a:p>
          <a:endParaRPr lang="sl-SI"/>
        </a:p>
      </dgm:t>
    </dgm:pt>
    <dgm:pt modelId="{A1B1CABB-BB41-4B18-B084-EFF2B1AA3A00}" type="pres">
      <dgm:prSet presAssocID="{59A9F83C-4346-48FD-B793-240FDDB7E0D4}" presName="aSpace" presStyleCnt="0"/>
      <dgm:spPr/>
    </dgm:pt>
    <dgm:pt modelId="{377EA930-7127-4392-B477-B06FB34FDAAE}" type="pres">
      <dgm:prSet presAssocID="{885C3B33-1B73-4F9A-A101-7AF614032EA2}" presName="aNode" presStyleLbl="fgAcc1" presStyleIdx="1" presStyleCnt="8" custScaleX="113454" custScaleY="136174" custLinFactNeighborX="9438" custLinFactNeighborY="92734">
        <dgm:presLayoutVars>
          <dgm:bulletEnabled val="1"/>
        </dgm:presLayoutVars>
      </dgm:prSet>
      <dgm:spPr/>
      <dgm:t>
        <a:bodyPr/>
        <a:lstStyle/>
        <a:p>
          <a:endParaRPr lang="sl-SI"/>
        </a:p>
      </dgm:t>
    </dgm:pt>
    <dgm:pt modelId="{D13B23AF-AFD5-42C9-BD0E-F3E72B3DF398}" type="pres">
      <dgm:prSet presAssocID="{885C3B33-1B73-4F9A-A101-7AF614032EA2}" presName="aSpace" presStyleCnt="0"/>
      <dgm:spPr/>
    </dgm:pt>
    <dgm:pt modelId="{DB7FAED1-B0AD-4721-8D74-14044B37E50E}" type="pres">
      <dgm:prSet presAssocID="{85C5F234-F97A-4B85-8450-A783AD9CEAAF}" presName="aNode" presStyleLbl="fgAcc1" presStyleIdx="2" presStyleCnt="8" custScaleX="113454" custScaleY="147337" custLinFactY="6047" custLinFactNeighborX="9437" custLinFactNeighborY="100000">
        <dgm:presLayoutVars>
          <dgm:bulletEnabled val="1"/>
        </dgm:presLayoutVars>
      </dgm:prSet>
      <dgm:spPr/>
      <dgm:t>
        <a:bodyPr/>
        <a:lstStyle/>
        <a:p>
          <a:endParaRPr lang="sl-SI"/>
        </a:p>
      </dgm:t>
    </dgm:pt>
    <dgm:pt modelId="{6F588D40-3B2F-4E11-BF53-DB96C795A94F}" type="pres">
      <dgm:prSet presAssocID="{85C5F234-F97A-4B85-8450-A783AD9CEAAF}" presName="aSpace" presStyleCnt="0"/>
      <dgm:spPr/>
    </dgm:pt>
    <dgm:pt modelId="{0196DAF8-1D0C-47FC-B63E-2CD37DF6A130}" type="pres">
      <dgm:prSet presAssocID="{6A3A045E-A3E7-4DF8-8ED4-B230FB613DEB}" presName="aNode" presStyleLbl="fgAcc1" presStyleIdx="3" presStyleCnt="8" custScaleX="113454" custScaleY="148442" custLinFactY="12184" custLinFactNeighborX="9436" custLinFactNeighborY="100000">
        <dgm:presLayoutVars>
          <dgm:bulletEnabled val="1"/>
        </dgm:presLayoutVars>
      </dgm:prSet>
      <dgm:spPr/>
      <dgm:t>
        <a:bodyPr/>
        <a:lstStyle/>
        <a:p>
          <a:endParaRPr lang="sl-SI"/>
        </a:p>
      </dgm:t>
    </dgm:pt>
    <dgm:pt modelId="{25B2CA3D-7820-44C6-B335-D96CCA6036CF}" type="pres">
      <dgm:prSet presAssocID="{6A3A045E-A3E7-4DF8-8ED4-B230FB613DEB}" presName="aSpace" presStyleCnt="0"/>
      <dgm:spPr/>
    </dgm:pt>
    <dgm:pt modelId="{524B87DF-08DF-4C3D-9A1A-1AF22A0DEC44}" type="pres">
      <dgm:prSet presAssocID="{7D87CAE2-E372-4C75-8442-F5A1EF204710}" presName="aNode" presStyleLbl="fgAcc1" presStyleIdx="4" presStyleCnt="8" custScaleX="113454" custScaleY="234808" custLinFactY="15158" custLinFactNeighborX="9099" custLinFactNeighborY="100000">
        <dgm:presLayoutVars>
          <dgm:bulletEnabled val="1"/>
        </dgm:presLayoutVars>
      </dgm:prSet>
      <dgm:spPr/>
      <dgm:t>
        <a:bodyPr/>
        <a:lstStyle/>
        <a:p>
          <a:endParaRPr lang="sl-SI"/>
        </a:p>
      </dgm:t>
    </dgm:pt>
    <dgm:pt modelId="{CEB65FD5-AA8F-4FEC-86C9-52C1806C50DC}" type="pres">
      <dgm:prSet presAssocID="{7D87CAE2-E372-4C75-8442-F5A1EF204710}" presName="aSpace" presStyleCnt="0"/>
      <dgm:spPr/>
    </dgm:pt>
    <dgm:pt modelId="{0C214284-651E-4CD9-914A-AA6148EA338C}" type="pres">
      <dgm:prSet presAssocID="{4EBAFDF8-00C6-4195-AA15-3063655EA281}" presName="aNode" presStyleLbl="fgAcc1" presStyleIdx="5" presStyleCnt="8" custScaleX="113454" custScaleY="270778" custLinFactY="22135" custLinFactNeighborX="9404" custLinFactNeighborY="100000">
        <dgm:presLayoutVars>
          <dgm:bulletEnabled val="1"/>
        </dgm:presLayoutVars>
      </dgm:prSet>
      <dgm:spPr/>
      <dgm:t>
        <a:bodyPr/>
        <a:lstStyle/>
        <a:p>
          <a:endParaRPr lang="sl-SI"/>
        </a:p>
      </dgm:t>
    </dgm:pt>
    <dgm:pt modelId="{DB399796-FF04-4BAF-B15E-A58F1F0978BE}" type="pres">
      <dgm:prSet presAssocID="{4EBAFDF8-00C6-4195-AA15-3063655EA281}" presName="aSpace" presStyleCnt="0"/>
      <dgm:spPr/>
    </dgm:pt>
    <dgm:pt modelId="{C416ABD2-293B-452E-8312-E9A20EC7367D}" type="pres">
      <dgm:prSet presAssocID="{9894C10E-91B0-4AFC-9151-B511D9AAB01F}" presName="aNode" presStyleLbl="fgAcc1" presStyleIdx="6" presStyleCnt="8" custScaleX="113454" custScaleY="156241" custLinFactY="31976" custLinFactNeighborX="9740" custLinFactNeighborY="100000">
        <dgm:presLayoutVars>
          <dgm:bulletEnabled val="1"/>
        </dgm:presLayoutVars>
      </dgm:prSet>
      <dgm:spPr/>
      <dgm:t>
        <a:bodyPr/>
        <a:lstStyle/>
        <a:p>
          <a:endParaRPr lang="sl-SI"/>
        </a:p>
      </dgm:t>
    </dgm:pt>
    <dgm:pt modelId="{EED3B01A-AD6B-452D-8403-23CE66F94344}" type="pres">
      <dgm:prSet presAssocID="{9894C10E-91B0-4AFC-9151-B511D9AAB01F}" presName="aSpace" presStyleCnt="0"/>
      <dgm:spPr/>
    </dgm:pt>
    <dgm:pt modelId="{5EC6F298-E107-4567-9426-B1E7A2C90748}" type="pres">
      <dgm:prSet presAssocID="{9B57EA72-166D-4134-8BB4-55780DBFE274}" presName="aNode" presStyleLbl="fgAcc1" presStyleIdx="7" presStyleCnt="8" custScaleX="113454" custScaleY="156241" custLinFactY="41756" custLinFactNeighborX="9740" custLinFactNeighborY="100000">
        <dgm:presLayoutVars>
          <dgm:bulletEnabled val="1"/>
        </dgm:presLayoutVars>
      </dgm:prSet>
      <dgm:spPr/>
      <dgm:t>
        <a:bodyPr/>
        <a:lstStyle/>
        <a:p>
          <a:endParaRPr lang="sl-SI"/>
        </a:p>
      </dgm:t>
    </dgm:pt>
    <dgm:pt modelId="{8A41B925-23C5-4A98-A89A-CDBFDBA8D1D4}" type="pres">
      <dgm:prSet presAssocID="{9B57EA72-166D-4134-8BB4-55780DBFE274}" presName="aSpace" presStyleCnt="0"/>
      <dgm:spPr/>
    </dgm:pt>
  </dgm:ptLst>
  <dgm:cxnLst>
    <dgm:cxn modelId="{BC9FBE2C-4C9E-4DF4-AFDE-EF06DF3BBC8C}" srcId="{58C26E40-9936-41DB-B3FD-70E5E2E3951E}" destId="{85C5F234-F97A-4B85-8450-A783AD9CEAAF}" srcOrd="2" destOrd="0" parTransId="{921C62D2-AE05-402D-8788-3606A8FA51D4}" sibTransId="{A831CD6E-A6FA-4AD5-B744-D65D8EEFA235}"/>
    <dgm:cxn modelId="{DA44115F-4313-4AA7-9011-31CD6C07BABC}" srcId="{58C26E40-9936-41DB-B3FD-70E5E2E3951E}" destId="{9B57EA72-166D-4134-8BB4-55780DBFE274}" srcOrd="7" destOrd="0" parTransId="{1EEC2011-B42A-4E7A-AC8E-4D51932D59AA}" sibTransId="{35E63754-2665-41D0-A2A8-DDA93BEB5E75}"/>
    <dgm:cxn modelId="{314A19C7-0809-4147-8843-E3BB77C90529}" type="presOf" srcId="{4EBAFDF8-00C6-4195-AA15-3063655EA281}" destId="{0C214284-651E-4CD9-914A-AA6148EA338C}" srcOrd="0" destOrd="0" presId="urn:microsoft.com/office/officeart/2005/8/layout/pyramid2"/>
    <dgm:cxn modelId="{1D238F04-3A6B-40A7-AF7E-3476D9C0B754}" type="presOf" srcId="{9B57EA72-166D-4134-8BB4-55780DBFE274}" destId="{5EC6F298-E107-4567-9426-B1E7A2C90748}" srcOrd="0" destOrd="0" presId="urn:microsoft.com/office/officeart/2005/8/layout/pyramid2"/>
    <dgm:cxn modelId="{6757F2C9-FDDD-4296-A7C7-138438D35924}" type="presOf" srcId="{9894C10E-91B0-4AFC-9151-B511D9AAB01F}" destId="{C416ABD2-293B-452E-8312-E9A20EC7367D}" srcOrd="0" destOrd="0" presId="urn:microsoft.com/office/officeart/2005/8/layout/pyramid2"/>
    <dgm:cxn modelId="{F912A6F7-881E-4E33-A18E-37843170344F}" srcId="{58C26E40-9936-41DB-B3FD-70E5E2E3951E}" destId="{7D87CAE2-E372-4C75-8442-F5A1EF204710}" srcOrd="4" destOrd="0" parTransId="{5600A261-D45B-457C-BB2B-409C826F021D}" sibTransId="{69E6D40C-04A0-4536-9CF4-D8AC0D622DEC}"/>
    <dgm:cxn modelId="{DC0B764C-5436-4863-8AB3-AFEE458C1D86}" type="presOf" srcId="{85C5F234-F97A-4B85-8450-A783AD9CEAAF}" destId="{DB7FAED1-B0AD-4721-8D74-14044B37E50E}" srcOrd="0" destOrd="0" presId="urn:microsoft.com/office/officeart/2005/8/layout/pyramid2"/>
    <dgm:cxn modelId="{A1A6C04F-B8B3-4D9B-914D-A6164D41D1F4}" type="presOf" srcId="{6A3A045E-A3E7-4DF8-8ED4-B230FB613DEB}" destId="{0196DAF8-1D0C-47FC-B63E-2CD37DF6A130}" srcOrd="0" destOrd="0" presId="urn:microsoft.com/office/officeart/2005/8/layout/pyramid2"/>
    <dgm:cxn modelId="{D433B79B-D9A7-457A-9809-E733C130CD63}" srcId="{58C26E40-9936-41DB-B3FD-70E5E2E3951E}" destId="{59A9F83C-4346-48FD-B793-240FDDB7E0D4}" srcOrd="0" destOrd="0" parTransId="{5BF7A882-A19C-4FDC-8078-F105F380C10B}" sibTransId="{25452B50-D237-40C9-A52C-802B65378921}"/>
    <dgm:cxn modelId="{7364D643-DC4D-4668-8D28-5392AC4A0B69}" type="presOf" srcId="{58C26E40-9936-41DB-B3FD-70E5E2E3951E}" destId="{38226518-6BFF-461F-996B-28E2F1BF84BB}" srcOrd="0" destOrd="0" presId="urn:microsoft.com/office/officeart/2005/8/layout/pyramid2"/>
    <dgm:cxn modelId="{DD04FB83-54FB-4D09-B7CB-40AD71F3534F}" srcId="{58C26E40-9936-41DB-B3FD-70E5E2E3951E}" destId="{6A3A045E-A3E7-4DF8-8ED4-B230FB613DEB}" srcOrd="3" destOrd="0" parTransId="{D5B167AF-B71D-4C18-8731-76053D2C9823}" sibTransId="{1E6986AF-D6EA-4FF5-BDF0-B75ADDE9CBE7}"/>
    <dgm:cxn modelId="{523EE01B-8D08-4D3B-8EFD-3C365B28A0B1}" type="presOf" srcId="{7D87CAE2-E372-4C75-8442-F5A1EF204710}" destId="{524B87DF-08DF-4C3D-9A1A-1AF22A0DEC44}" srcOrd="0" destOrd="0" presId="urn:microsoft.com/office/officeart/2005/8/layout/pyramid2"/>
    <dgm:cxn modelId="{73BACF14-96F2-4726-9ECD-7FCFE8EA9909}" type="presOf" srcId="{59A9F83C-4346-48FD-B793-240FDDB7E0D4}" destId="{5D8AA13E-5BE8-442C-80C3-21B75A5C3B87}" srcOrd="0" destOrd="0" presId="urn:microsoft.com/office/officeart/2005/8/layout/pyramid2"/>
    <dgm:cxn modelId="{CC2479AF-B86F-4D4B-AA2E-E7F10B9CA7D6}" srcId="{58C26E40-9936-41DB-B3FD-70E5E2E3951E}" destId="{4EBAFDF8-00C6-4195-AA15-3063655EA281}" srcOrd="5" destOrd="0" parTransId="{9A656A9A-38F2-449F-9682-DA05ED4B2D8F}" sibTransId="{F1750B6C-2AD2-45C0-A1FC-5FBBAB0FB21C}"/>
    <dgm:cxn modelId="{C969A990-ABD3-4AB7-99B4-9A23203B75FE}" srcId="{58C26E40-9936-41DB-B3FD-70E5E2E3951E}" destId="{885C3B33-1B73-4F9A-A101-7AF614032EA2}" srcOrd="1" destOrd="0" parTransId="{387DE414-8729-4AD5-9E75-86E2E6A84478}" sibTransId="{C93618E0-4897-4D00-BC2A-E4A9720E8FC5}"/>
    <dgm:cxn modelId="{7E47EA44-C208-4837-93F4-AD6102E89A6B}" srcId="{58C26E40-9936-41DB-B3FD-70E5E2E3951E}" destId="{9894C10E-91B0-4AFC-9151-B511D9AAB01F}" srcOrd="6" destOrd="0" parTransId="{64BCA1F2-C790-46CA-B733-CDD64824ACAA}" sibTransId="{97DB7198-5CA1-466F-A3B4-60BFDD09F7E7}"/>
    <dgm:cxn modelId="{001E927D-5133-4AD3-B07C-659E03232DF5}" type="presOf" srcId="{885C3B33-1B73-4F9A-A101-7AF614032EA2}" destId="{377EA930-7127-4392-B477-B06FB34FDAAE}" srcOrd="0" destOrd="0" presId="urn:microsoft.com/office/officeart/2005/8/layout/pyramid2"/>
    <dgm:cxn modelId="{EC8E883D-8A76-4459-806B-0599BA2A047C}" type="presParOf" srcId="{38226518-6BFF-461F-996B-28E2F1BF84BB}" destId="{43781FEC-7E0C-48CE-9A5C-897C9483C1B8}" srcOrd="0" destOrd="0" presId="urn:microsoft.com/office/officeart/2005/8/layout/pyramid2"/>
    <dgm:cxn modelId="{4CE91AED-99C9-4D0B-B385-ECF264CDDFAB}" type="presParOf" srcId="{38226518-6BFF-461F-996B-28E2F1BF84BB}" destId="{E44D7E96-7908-4DA1-BB2C-8D7D33DC2E44}" srcOrd="1" destOrd="0" presId="urn:microsoft.com/office/officeart/2005/8/layout/pyramid2"/>
    <dgm:cxn modelId="{9B7FCC73-DCDF-4AC4-842C-8EC529B4C0AF}" type="presParOf" srcId="{E44D7E96-7908-4DA1-BB2C-8D7D33DC2E44}" destId="{5D8AA13E-5BE8-442C-80C3-21B75A5C3B87}" srcOrd="0" destOrd="0" presId="urn:microsoft.com/office/officeart/2005/8/layout/pyramid2"/>
    <dgm:cxn modelId="{10ED0185-C971-4512-8A27-D6307ECACD60}" type="presParOf" srcId="{E44D7E96-7908-4DA1-BB2C-8D7D33DC2E44}" destId="{A1B1CABB-BB41-4B18-B084-EFF2B1AA3A00}" srcOrd="1" destOrd="0" presId="urn:microsoft.com/office/officeart/2005/8/layout/pyramid2"/>
    <dgm:cxn modelId="{2E6A9587-DEF5-46EA-A759-C08D6641ACE9}" type="presParOf" srcId="{E44D7E96-7908-4DA1-BB2C-8D7D33DC2E44}" destId="{377EA930-7127-4392-B477-B06FB34FDAAE}" srcOrd="2" destOrd="0" presId="urn:microsoft.com/office/officeart/2005/8/layout/pyramid2"/>
    <dgm:cxn modelId="{9F767F02-F269-42BA-A693-77DD50AF9477}" type="presParOf" srcId="{E44D7E96-7908-4DA1-BB2C-8D7D33DC2E44}" destId="{D13B23AF-AFD5-42C9-BD0E-F3E72B3DF398}" srcOrd="3" destOrd="0" presId="urn:microsoft.com/office/officeart/2005/8/layout/pyramid2"/>
    <dgm:cxn modelId="{9AFF570D-7245-42A2-88C2-28F4756EB664}" type="presParOf" srcId="{E44D7E96-7908-4DA1-BB2C-8D7D33DC2E44}" destId="{DB7FAED1-B0AD-4721-8D74-14044B37E50E}" srcOrd="4" destOrd="0" presId="urn:microsoft.com/office/officeart/2005/8/layout/pyramid2"/>
    <dgm:cxn modelId="{849624BD-8354-457B-B55F-82782B84D1BC}" type="presParOf" srcId="{E44D7E96-7908-4DA1-BB2C-8D7D33DC2E44}" destId="{6F588D40-3B2F-4E11-BF53-DB96C795A94F}" srcOrd="5" destOrd="0" presId="urn:microsoft.com/office/officeart/2005/8/layout/pyramid2"/>
    <dgm:cxn modelId="{724B79E1-E136-49DE-B2FC-69EDAD466859}" type="presParOf" srcId="{E44D7E96-7908-4DA1-BB2C-8D7D33DC2E44}" destId="{0196DAF8-1D0C-47FC-B63E-2CD37DF6A130}" srcOrd="6" destOrd="0" presId="urn:microsoft.com/office/officeart/2005/8/layout/pyramid2"/>
    <dgm:cxn modelId="{59BE42C6-B7BB-41D1-AA64-6E7A6961D816}" type="presParOf" srcId="{E44D7E96-7908-4DA1-BB2C-8D7D33DC2E44}" destId="{25B2CA3D-7820-44C6-B335-D96CCA6036CF}" srcOrd="7" destOrd="0" presId="urn:microsoft.com/office/officeart/2005/8/layout/pyramid2"/>
    <dgm:cxn modelId="{D03DC11E-63D0-4C89-A717-3C4BFF120B6D}" type="presParOf" srcId="{E44D7E96-7908-4DA1-BB2C-8D7D33DC2E44}" destId="{524B87DF-08DF-4C3D-9A1A-1AF22A0DEC44}" srcOrd="8" destOrd="0" presId="urn:microsoft.com/office/officeart/2005/8/layout/pyramid2"/>
    <dgm:cxn modelId="{56DCA94F-6FDD-4997-8DDF-C8A0030495E8}" type="presParOf" srcId="{E44D7E96-7908-4DA1-BB2C-8D7D33DC2E44}" destId="{CEB65FD5-AA8F-4FEC-86C9-52C1806C50DC}" srcOrd="9" destOrd="0" presId="urn:microsoft.com/office/officeart/2005/8/layout/pyramid2"/>
    <dgm:cxn modelId="{D9BB2A38-139E-4C14-8807-DD63BCDB4F60}" type="presParOf" srcId="{E44D7E96-7908-4DA1-BB2C-8D7D33DC2E44}" destId="{0C214284-651E-4CD9-914A-AA6148EA338C}" srcOrd="10" destOrd="0" presId="urn:microsoft.com/office/officeart/2005/8/layout/pyramid2"/>
    <dgm:cxn modelId="{68C01C09-7C1D-4D0E-88BC-57F15B2095D9}" type="presParOf" srcId="{E44D7E96-7908-4DA1-BB2C-8D7D33DC2E44}" destId="{DB399796-FF04-4BAF-B15E-A58F1F0978BE}" srcOrd="11" destOrd="0" presId="urn:microsoft.com/office/officeart/2005/8/layout/pyramid2"/>
    <dgm:cxn modelId="{A983AF9B-7120-4FD5-8C20-C0657CA301BA}" type="presParOf" srcId="{E44D7E96-7908-4DA1-BB2C-8D7D33DC2E44}" destId="{C416ABD2-293B-452E-8312-E9A20EC7367D}" srcOrd="12" destOrd="0" presId="urn:microsoft.com/office/officeart/2005/8/layout/pyramid2"/>
    <dgm:cxn modelId="{2D953BD8-A35D-48D7-9EBF-70BC2A8FCC2F}" type="presParOf" srcId="{E44D7E96-7908-4DA1-BB2C-8D7D33DC2E44}" destId="{EED3B01A-AD6B-452D-8403-23CE66F94344}" srcOrd="13" destOrd="0" presId="urn:microsoft.com/office/officeart/2005/8/layout/pyramid2"/>
    <dgm:cxn modelId="{BAFF5E6A-1F8F-4514-8F72-7FC6E710DC8B}" type="presParOf" srcId="{E44D7E96-7908-4DA1-BB2C-8D7D33DC2E44}" destId="{5EC6F298-E107-4567-9426-B1E7A2C90748}" srcOrd="14" destOrd="0" presId="urn:microsoft.com/office/officeart/2005/8/layout/pyramid2"/>
    <dgm:cxn modelId="{E48FE89B-C9A4-4974-84B4-DB2D69047989}" type="presParOf" srcId="{E44D7E96-7908-4DA1-BB2C-8D7D33DC2E44}" destId="{8A41B925-23C5-4A98-A89A-CDBFDBA8D1D4}" srcOrd="1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C26E40-9936-41DB-B3FD-70E5E2E3951E}" type="doc">
      <dgm:prSet loTypeId="urn:microsoft.com/office/officeart/2005/8/layout/pyramid2" loCatId="list" qsTypeId="urn:microsoft.com/office/officeart/2005/8/quickstyle/simple1" qsCatId="simple" csTypeId="urn:microsoft.com/office/officeart/2005/8/colors/accent1_2" csCatId="accent1" phldr="1"/>
      <dgm:spPr/>
    </dgm:pt>
    <dgm:pt modelId="{59A9F83C-4346-48FD-B793-240FDDB7E0D4}">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Vpis KMG v RKG</a:t>
          </a:r>
          <a:endParaRPr lang="sl-SI" sz="2400" b="1" dirty="0">
            <a:latin typeface="Arial" panose="020B0604020202020204" pitchFamily="34" charset="0"/>
            <a:cs typeface="Arial" panose="020B0604020202020204" pitchFamily="34" charset="0"/>
          </a:endParaRPr>
        </a:p>
      </dgm:t>
    </dgm:pt>
    <dgm:pt modelId="{5BF7A882-A19C-4FDC-8078-F105F380C10B}" type="parTrans" cxnId="{D433B79B-D9A7-457A-9809-E733C130CD63}">
      <dgm:prSet/>
      <dgm:spPr/>
      <dgm:t>
        <a:bodyPr/>
        <a:lstStyle/>
        <a:p>
          <a:endParaRPr lang="sl-SI"/>
        </a:p>
      </dgm:t>
    </dgm:pt>
    <dgm:pt modelId="{25452B50-D237-40C9-A52C-802B65378921}" type="sibTrans" cxnId="{D433B79B-D9A7-457A-9809-E733C130CD63}">
      <dgm:prSet/>
      <dgm:spPr/>
      <dgm:t>
        <a:bodyPr/>
        <a:lstStyle/>
        <a:p>
          <a:endParaRPr lang="sl-SI"/>
        </a:p>
      </dgm:t>
    </dgm:pt>
    <dgm:pt modelId="{79DC3D25-2FD6-4467-858E-4314AB1DD923}">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Program usposabljanja v obsegu 15 ur v času trajanja obveznosti</a:t>
          </a:r>
          <a:endParaRPr lang="sl-SI" sz="2400" b="1" dirty="0">
            <a:latin typeface="Arial" panose="020B0604020202020204" pitchFamily="34" charset="0"/>
            <a:cs typeface="Arial" panose="020B0604020202020204" pitchFamily="34" charset="0"/>
          </a:endParaRPr>
        </a:p>
      </dgm:t>
    </dgm:pt>
    <dgm:pt modelId="{A66B1D0C-9490-41B2-B6F6-03CBBC54528C}" type="parTrans" cxnId="{D82FA6B7-9142-4B5F-AB3B-02031045CC9E}">
      <dgm:prSet/>
      <dgm:spPr/>
      <dgm:t>
        <a:bodyPr/>
        <a:lstStyle/>
        <a:p>
          <a:endParaRPr lang="sl-SI"/>
        </a:p>
      </dgm:t>
    </dgm:pt>
    <dgm:pt modelId="{58AF88E0-BC2D-42E1-9C56-780770D08A85}" type="sibTrans" cxnId="{D82FA6B7-9142-4B5F-AB3B-02031045CC9E}">
      <dgm:prSet/>
      <dgm:spPr/>
      <dgm:t>
        <a:bodyPr/>
        <a:lstStyle/>
        <a:p>
          <a:endParaRPr lang="sl-SI"/>
        </a:p>
      </dgm:t>
    </dgm:pt>
    <dgm:pt modelId="{9894C10E-91B0-4AFC-9151-B511D9AAB01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Vodenje evidenc o delovnih opravilih</a:t>
          </a:r>
          <a:endParaRPr lang="sl-SI" sz="2400" b="1" dirty="0">
            <a:latin typeface="Arial" panose="020B0604020202020204" pitchFamily="34" charset="0"/>
            <a:cs typeface="Arial" panose="020B0604020202020204" pitchFamily="34" charset="0"/>
          </a:endParaRPr>
        </a:p>
      </dgm:t>
    </dgm:pt>
    <dgm:pt modelId="{64BCA1F2-C790-46CA-B733-CDD64824ACAA}" type="parTrans" cxnId="{7E47EA44-C208-4837-93F4-AD6102E89A6B}">
      <dgm:prSet/>
      <dgm:spPr/>
      <dgm:t>
        <a:bodyPr/>
        <a:lstStyle/>
        <a:p>
          <a:endParaRPr lang="sl-SI"/>
        </a:p>
      </dgm:t>
    </dgm:pt>
    <dgm:pt modelId="{97DB7198-5CA1-466F-A3B4-60BFDD09F7E7}" type="sibTrans" cxnId="{7E47EA44-C208-4837-93F4-AD6102E89A6B}">
      <dgm:prSet/>
      <dgm:spPr/>
      <dgm:t>
        <a:bodyPr/>
        <a:lstStyle/>
        <a:p>
          <a:endParaRPr lang="sl-SI"/>
        </a:p>
      </dgm:t>
    </dgm:pt>
    <dgm:pt modelId="{4EBAFDF8-00C6-4195-AA15-3063655EA281}">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Prepoved uporabe blata iz KČN, komposta in </a:t>
          </a:r>
          <a:r>
            <a:rPr lang="sl-SI" sz="2400" b="1" dirty="0" err="1" smtClean="0">
              <a:latin typeface="Arial" panose="020B0604020202020204" pitchFamily="34" charset="0"/>
              <a:cs typeface="Arial" panose="020B0604020202020204" pitchFamily="34" charset="0"/>
            </a:rPr>
            <a:t>digestata</a:t>
          </a:r>
          <a:r>
            <a:rPr lang="sl-SI" sz="2400" b="1" dirty="0" smtClean="0">
              <a:latin typeface="Arial" panose="020B0604020202020204" pitchFamily="34" charset="0"/>
              <a:cs typeface="Arial" panose="020B0604020202020204" pitchFamily="34" charset="0"/>
            </a:rPr>
            <a:t>, razen …</a:t>
          </a:r>
          <a:endParaRPr lang="sl-SI" sz="2400" b="1" dirty="0">
            <a:latin typeface="Arial" panose="020B0604020202020204" pitchFamily="34" charset="0"/>
            <a:cs typeface="Arial" panose="020B0604020202020204" pitchFamily="34" charset="0"/>
          </a:endParaRPr>
        </a:p>
      </dgm:t>
    </dgm:pt>
    <dgm:pt modelId="{F1750B6C-2AD2-45C0-A1FC-5FBBAB0FB21C}" type="sibTrans" cxnId="{CC2479AF-B86F-4D4B-AA2E-E7F10B9CA7D6}">
      <dgm:prSet/>
      <dgm:spPr/>
      <dgm:t>
        <a:bodyPr/>
        <a:lstStyle/>
        <a:p>
          <a:endParaRPr lang="sl-SI"/>
        </a:p>
      </dgm:t>
    </dgm:pt>
    <dgm:pt modelId="{9A656A9A-38F2-449F-9682-DA05ED4B2D8F}" type="parTrans" cxnId="{CC2479AF-B86F-4D4B-AA2E-E7F10B9CA7D6}">
      <dgm:prSet/>
      <dgm:spPr/>
      <dgm:t>
        <a:bodyPr/>
        <a:lstStyle/>
        <a:p>
          <a:endParaRPr lang="sl-SI"/>
        </a:p>
      </dgm:t>
    </dgm:pt>
    <dgm:pt modelId="{E8787886-3E73-4056-BE97-F5F40668B529}">
      <dgm:prSet phldrT="[besedilo]"/>
      <dgm:spPr>
        <a:ln>
          <a:solidFill>
            <a:schemeClr val="tx1"/>
          </a:solidFill>
        </a:ln>
      </dgm:spPr>
      <dgm:t>
        <a:bodyPr/>
        <a:lstStyle/>
        <a:p>
          <a:r>
            <a:rPr lang="sl-SI" b="1" dirty="0" smtClean="0">
              <a:latin typeface="Arial" panose="020B0604020202020204" pitchFamily="34" charset="0"/>
              <a:cs typeface="Arial" panose="020B0604020202020204" pitchFamily="34" charset="0"/>
            </a:rPr>
            <a:t>1 ha kmetijskih površin</a:t>
          </a:r>
          <a:endParaRPr lang="sl-SI" b="1" dirty="0">
            <a:latin typeface="Arial" panose="020B0604020202020204" pitchFamily="34" charset="0"/>
            <a:cs typeface="Arial" panose="020B0604020202020204" pitchFamily="34" charset="0"/>
          </a:endParaRPr>
        </a:p>
      </dgm:t>
    </dgm:pt>
    <dgm:pt modelId="{6232C59A-DB21-4E9F-A0F9-03D3B38A06DA}" type="parTrans" cxnId="{55FD7776-DFCD-426A-816E-44EA7B1C02D1}">
      <dgm:prSet/>
      <dgm:spPr/>
      <dgm:t>
        <a:bodyPr/>
        <a:lstStyle/>
        <a:p>
          <a:endParaRPr lang="sl-SI"/>
        </a:p>
      </dgm:t>
    </dgm:pt>
    <dgm:pt modelId="{B7E4BD8C-E2C4-4BC2-9E5F-028556501263}" type="sibTrans" cxnId="{55FD7776-DFCD-426A-816E-44EA7B1C02D1}">
      <dgm:prSet/>
      <dgm:spPr/>
      <dgm:t>
        <a:bodyPr/>
        <a:lstStyle/>
        <a:p>
          <a:endParaRPr lang="sl-SI"/>
        </a:p>
      </dgm:t>
    </dgm:pt>
    <dgm:pt modelId="{38226518-6BFF-461F-996B-28E2F1BF84BB}" type="pres">
      <dgm:prSet presAssocID="{58C26E40-9936-41DB-B3FD-70E5E2E3951E}" presName="compositeShape" presStyleCnt="0">
        <dgm:presLayoutVars>
          <dgm:dir/>
          <dgm:resizeHandles/>
        </dgm:presLayoutVars>
      </dgm:prSet>
      <dgm:spPr/>
    </dgm:pt>
    <dgm:pt modelId="{43781FEC-7E0C-48CE-9A5C-897C9483C1B8}" type="pres">
      <dgm:prSet presAssocID="{58C26E40-9936-41DB-B3FD-70E5E2E3951E}" presName="pyramid" presStyleLbl="node1" presStyleIdx="0" presStyleCnt="1"/>
      <dgm:spPr>
        <a:solidFill>
          <a:srgbClr val="84BD27"/>
        </a:solidFill>
      </dgm:spPr>
    </dgm:pt>
    <dgm:pt modelId="{E44D7E96-7908-4DA1-BB2C-8D7D33DC2E44}" type="pres">
      <dgm:prSet presAssocID="{58C26E40-9936-41DB-B3FD-70E5E2E3951E}" presName="theList" presStyleCnt="0"/>
      <dgm:spPr/>
    </dgm:pt>
    <dgm:pt modelId="{5D8AA13E-5BE8-442C-80C3-21B75A5C3B87}" type="pres">
      <dgm:prSet presAssocID="{59A9F83C-4346-48FD-B793-240FDDB7E0D4}" presName="aNode" presStyleLbl="fgAcc1" presStyleIdx="0" presStyleCnt="5" custScaleX="113454" custScaleY="182126" custLinFactNeighborX="9438" custLinFactNeighborY="79775">
        <dgm:presLayoutVars>
          <dgm:bulletEnabled val="1"/>
        </dgm:presLayoutVars>
      </dgm:prSet>
      <dgm:spPr/>
      <dgm:t>
        <a:bodyPr/>
        <a:lstStyle/>
        <a:p>
          <a:endParaRPr lang="sl-SI"/>
        </a:p>
      </dgm:t>
    </dgm:pt>
    <dgm:pt modelId="{A1B1CABB-BB41-4B18-B084-EFF2B1AA3A00}" type="pres">
      <dgm:prSet presAssocID="{59A9F83C-4346-48FD-B793-240FDDB7E0D4}" presName="aSpace" presStyleCnt="0"/>
      <dgm:spPr/>
    </dgm:pt>
    <dgm:pt modelId="{1A172112-6EF9-4BB0-B728-6EA32DC2D333}" type="pres">
      <dgm:prSet presAssocID="{E8787886-3E73-4056-BE97-F5F40668B529}" presName="aNode" presStyleLbl="fgAcc1" presStyleIdx="1" presStyleCnt="5" custScaleX="113454" custScaleY="182126" custLinFactY="7819" custLinFactNeighborX="9438" custLinFactNeighborY="100000">
        <dgm:presLayoutVars>
          <dgm:bulletEnabled val="1"/>
        </dgm:presLayoutVars>
      </dgm:prSet>
      <dgm:spPr/>
      <dgm:t>
        <a:bodyPr/>
        <a:lstStyle/>
        <a:p>
          <a:endParaRPr lang="sl-SI"/>
        </a:p>
      </dgm:t>
    </dgm:pt>
    <dgm:pt modelId="{4984A847-4EB7-4513-BB15-D5E9B2BFD885}" type="pres">
      <dgm:prSet presAssocID="{E8787886-3E73-4056-BE97-F5F40668B529}" presName="aSpace" presStyleCnt="0"/>
      <dgm:spPr/>
    </dgm:pt>
    <dgm:pt modelId="{78F83699-4D6C-43E2-9136-FE27AE237A35}" type="pres">
      <dgm:prSet presAssocID="{79DC3D25-2FD6-4467-858E-4314AB1DD923}" presName="aNode" presStyleLbl="fgAcc1" presStyleIdx="2" presStyleCnt="5" custScaleX="113454" custScaleY="418934" custLinFactY="17355" custLinFactNeighborX="9100" custLinFactNeighborY="100000">
        <dgm:presLayoutVars>
          <dgm:bulletEnabled val="1"/>
        </dgm:presLayoutVars>
      </dgm:prSet>
      <dgm:spPr/>
      <dgm:t>
        <a:bodyPr/>
        <a:lstStyle/>
        <a:p>
          <a:endParaRPr lang="sl-SI"/>
        </a:p>
      </dgm:t>
    </dgm:pt>
    <dgm:pt modelId="{A3A632AB-7986-4A78-B86C-50AFB1F1349F}" type="pres">
      <dgm:prSet presAssocID="{79DC3D25-2FD6-4467-858E-4314AB1DD923}" presName="aSpace" presStyleCnt="0"/>
      <dgm:spPr/>
    </dgm:pt>
    <dgm:pt modelId="{0C214284-651E-4CD9-914A-AA6148EA338C}" type="pres">
      <dgm:prSet presAssocID="{4EBAFDF8-00C6-4195-AA15-3063655EA281}" presName="aNode" presStyleLbl="fgAcc1" presStyleIdx="3" presStyleCnt="5" custScaleX="113454" custScaleY="399064" custLinFactY="27442" custLinFactNeighborX="9404" custLinFactNeighborY="100000">
        <dgm:presLayoutVars>
          <dgm:bulletEnabled val="1"/>
        </dgm:presLayoutVars>
      </dgm:prSet>
      <dgm:spPr/>
      <dgm:t>
        <a:bodyPr/>
        <a:lstStyle/>
        <a:p>
          <a:endParaRPr lang="sl-SI"/>
        </a:p>
      </dgm:t>
    </dgm:pt>
    <dgm:pt modelId="{DB399796-FF04-4BAF-B15E-A58F1F0978BE}" type="pres">
      <dgm:prSet presAssocID="{4EBAFDF8-00C6-4195-AA15-3063655EA281}" presName="aSpace" presStyleCnt="0"/>
      <dgm:spPr/>
    </dgm:pt>
    <dgm:pt modelId="{C416ABD2-293B-452E-8312-E9A20EC7367D}" type="pres">
      <dgm:prSet presAssocID="{9894C10E-91B0-4AFC-9151-B511D9AAB01F}" presName="aNode" presStyleLbl="fgAcc1" presStyleIdx="4" presStyleCnt="5" custScaleX="113454" custScaleY="291710" custLinFactY="42037" custLinFactNeighborX="9740" custLinFactNeighborY="100000">
        <dgm:presLayoutVars>
          <dgm:bulletEnabled val="1"/>
        </dgm:presLayoutVars>
      </dgm:prSet>
      <dgm:spPr/>
      <dgm:t>
        <a:bodyPr/>
        <a:lstStyle/>
        <a:p>
          <a:endParaRPr lang="sl-SI"/>
        </a:p>
      </dgm:t>
    </dgm:pt>
    <dgm:pt modelId="{EED3B01A-AD6B-452D-8403-23CE66F94344}" type="pres">
      <dgm:prSet presAssocID="{9894C10E-91B0-4AFC-9151-B511D9AAB01F}" presName="aSpace" presStyleCnt="0"/>
      <dgm:spPr/>
    </dgm:pt>
  </dgm:ptLst>
  <dgm:cxnLst>
    <dgm:cxn modelId="{314A19C7-0809-4147-8843-E3BB77C90529}" type="presOf" srcId="{4EBAFDF8-00C6-4195-AA15-3063655EA281}" destId="{0C214284-651E-4CD9-914A-AA6148EA338C}" srcOrd="0" destOrd="0" presId="urn:microsoft.com/office/officeart/2005/8/layout/pyramid2"/>
    <dgm:cxn modelId="{6757F2C9-FDDD-4296-A7C7-138438D35924}" type="presOf" srcId="{9894C10E-91B0-4AFC-9151-B511D9AAB01F}" destId="{C416ABD2-293B-452E-8312-E9A20EC7367D}" srcOrd="0" destOrd="0" presId="urn:microsoft.com/office/officeart/2005/8/layout/pyramid2"/>
    <dgm:cxn modelId="{D433B79B-D9A7-457A-9809-E733C130CD63}" srcId="{58C26E40-9936-41DB-B3FD-70E5E2E3951E}" destId="{59A9F83C-4346-48FD-B793-240FDDB7E0D4}" srcOrd="0" destOrd="0" parTransId="{5BF7A882-A19C-4FDC-8078-F105F380C10B}" sibTransId="{25452B50-D237-40C9-A52C-802B65378921}"/>
    <dgm:cxn modelId="{F6AC3DD7-FD7C-4DB2-AE08-D8D09A667DD6}" type="presOf" srcId="{79DC3D25-2FD6-4467-858E-4314AB1DD923}" destId="{78F83699-4D6C-43E2-9136-FE27AE237A35}" srcOrd="0" destOrd="0" presId="urn:microsoft.com/office/officeart/2005/8/layout/pyramid2"/>
    <dgm:cxn modelId="{8909402F-3D28-43C5-8047-37C603199BA8}" type="presOf" srcId="{E8787886-3E73-4056-BE97-F5F40668B529}" destId="{1A172112-6EF9-4BB0-B728-6EA32DC2D333}" srcOrd="0" destOrd="0" presId="urn:microsoft.com/office/officeart/2005/8/layout/pyramid2"/>
    <dgm:cxn modelId="{7364D643-DC4D-4668-8D28-5392AC4A0B69}" type="presOf" srcId="{58C26E40-9936-41DB-B3FD-70E5E2E3951E}" destId="{38226518-6BFF-461F-996B-28E2F1BF84BB}" srcOrd="0" destOrd="0" presId="urn:microsoft.com/office/officeart/2005/8/layout/pyramid2"/>
    <dgm:cxn modelId="{D82FA6B7-9142-4B5F-AB3B-02031045CC9E}" srcId="{58C26E40-9936-41DB-B3FD-70E5E2E3951E}" destId="{79DC3D25-2FD6-4467-858E-4314AB1DD923}" srcOrd="2" destOrd="0" parTransId="{A66B1D0C-9490-41B2-B6F6-03CBBC54528C}" sibTransId="{58AF88E0-BC2D-42E1-9C56-780770D08A85}"/>
    <dgm:cxn modelId="{73BACF14-96F2-4726-9ECD-7FCFE8EA9909}" type="presOf" srcId="{59A9F83C-4346-48FD-B793-240FDDB7E0D4}" destId="{5D8AA13E-5BE8-442C-80C3-21B75A5C3B87}" srcOrd="0" destOrd="0" presId="urn:microsoft.com/office/officeart/2005/8/layout/pyramid2"/>
    <dgm:cxn modelId="{CC2479AF-B86F-4D4B-AA2E-E7F10B9CA7D6}" srcId="{58C26E40-9936-41DB-B3FD-70E5E2E3951E}" destId="{4EBAFDF8-00C6-4195-AA15-3063655EA281}" srcOrd="3" destOrd="0" parTransId="{9A656A9A-38F2-449F-9682-DA05ED4B2D8F}" sibTransId="{F1750B6C-2AD2-45C0-A1FC-5FBBAB0FB21C}"/>
    <dgm:cxn modelId="{7E47EA44-C208-4837-93F4-AD6102E89A6B}" srcId="{58C26E40-9936-41DB-B3FD-70E5E2E3951E}" destId="{9894C10E-91B0-4AFC-9151-B511D9AAB01F}" srcOrd="4" destOrd="0" parTransId="{64BCA1F2-C790-46CA-B733-CDD64824ACAA}" sibTransId="{97DB7198-5CA1-466F-A3B4-60BFDD09F7E7}"/>
    <dgm:cxn modelId="{55FD7776-DFCD-426A-816E-44EA7B1C02D1}" srcId="{58C26E40-9936-41DB-B3FD-70E5E2E3951E}" destId="{E8787886-3E73-4056-BE97-F5F40668B529}" srcOrd="1" destOrd="0" parTransId="{6232C59A-DB21-4E9F-A0F9-03D3B38A06DA}" sibTransId="{B7E4BD8C-E2C4-4BC2-9E5F-028556501263}"/>
    <dgm:cxn modelId="{EC8E883D-8A76-4459-806B-0599BA2A047C}" type="presParOf" srcId="{38226518-6BFF-461F-996B-28E2F1BF84BB}" destId="{43781FEC-7E0C-48CE-9A5C-897C9483C1B8}" srcOrd="0" destOrd="0" presId="urn:microsoft.com/office/officeart/2005/8/layout/pyramid2"/>
    <dgm:cxn modelId="{4CE91AED-99C9-4D0B-B385-ECF264CDDFAB}" type="presParOf" srcId="{38226518-6BFF-461F-996B-28E2F1BF84BB}" destId="{E44D7E96-7908-4DA1-BB2C-8D7D33DC2E44}" srcOrd="1" destOrd="0" presId="urn:microsoft.com/office/officeart/2005/8/layout/pyramid2"/>
    <dgm:cxn modelId="{9B7FCC73-DCDF-4AC4-842C-8EC529B4C0AF}" type="presParOf" srcId="{E44D7E96-7908-4DA1-BB2C-8D7D33DC2E44}" destId="{5D8AA13E-5BE8-442C-80C3-21B75A5C3B87}" srcOrd="0" destOrd="0" presId="urn:microsoft.com/office/officeart/2005/8/layout/pyramid2"/>
    <dgm:cxn modelId="{10ED0185-C971-4512-8A27-D6307ECACD60}" type="presParOf" srcId="{E44D7E96-7908-4DA1-BB2C-8D7D33DC2E44}" destId="{A1B1CABB-BB41-4B18-B084-EFF2B1AA3A00}" srcOrd="1" destOrd="0" presId="urn:microsoft.com/office/officeart/2005/8/layout/pyramid2"/>
    <dgm:cxn modelId="{79197589-3922-4479-A699-37FF45F820A6}" type="presParOf" srcId="{E44D7E96-7908-4DA1-BB2C-8D7D33DC2E44}" destId="{1A172112-6EF9-4BB0-B728-6EA32DC2D333}" srcOrd="2" destOrd="0" presId="urn:microsoft.com/office/officeart/2005/8/layout/pyramid2"/>
    <dgm:cxn modelId="{8F5E74BF-DB63-48B7-9052-8F7C75AD0B50}" type="presParOf" srcId="{E44D7E96-7908-4DA1-BB2C-8D7D33DC2E44}" destId="{4984A847-4EB7-4513-BB15-D5E9B2BFD885}" srcOrd="3" destOrd="0" presId="urn:microsoft.com/office/officeart/2005/8/layout/pyramid2"/>
    <dgm:cxn modelId="{1A2B7EE9-5354-42D3-BF25-2B467DA2A563}" type="presParOf" srcId="{E44D7E96-7908-4DA1-BB2C-8D7D33DC2E44}" destId="{78F83699-4D6C-43E2-9136-FE27AE237A35}" srcOrd="4" destOrd="0" presId="urn:microsoft.com/office/officeart/2005/8/layout/pyramid2"/>
    <dgm:cxn modelId="{3E3A65CA-D645-4AEE-BE3A-6D8C9338C2BB}" type="presParOf" srcId="{E44D7E96-7908-4DA1-BB2C-8D7D33DC2E44}" destId="{A3A632AB-7986-4A78-B86C-50AFB1F1349F}" srcOrd="5" destOrd="0" presId="urn:microsoft.com/office/officeart/2005/8/layout/pyramid2"/>
    <dgm:cxn modelId="{D9BB2A38-139E-4C14-8807-DD63BCDB4F60}" type="presParOf" srcId="{E44D7E96-7908-4DA1-BB2C-8D7D33DC2E44}" destId="{0C214284-651E-4CD9-914A-AA6148EA338C}" srcOrd="6" destOrd="0" presId="urn:microsoft.com/office/officeart/2005/8/layout/pyramid2"/>
    <dgm:cxn modelId="{68C01C09-7C1D-4D0E-88BC-57F15B2095D9}" type="presParOf" srcId="{E44D7E96-7908-4DA1-BB2C-8D7D33DC2E44}" destId="{DB399796-FF04-4BAF-B15E-A58F1F0978BE}" srcOrd="7" destOrd="0" presId="urn:microsoft.com/office/officeart/2005/8/layout/pyramid2"/>
    <dgm:cxn modelId="{A983AF9B-7120-4FD5-8C20-C0657CA301BA}" type="presParOf" srcId="{E44D7E96-7908-4DA1-BB2C-8D7D33DC2E44}" destId="{C416ABD2-293B-452E-8312-E9A20EC7367D}" srcOrd="8" destOrd="0" presId="urn:microsoft.com/office/officeart/2005/8/layout/pyramid2"/>
    <dgm:cxn modelId="{2D953BD8-A35D-48D7-9EBF-70BC2A8FCC2F}" type="presParOf" srcId="{E44D7E96-7908-4DA1-BB2C-8D7D33DC2E44}" destId="{EED3B01A-AD6B-452D-8403-23CE66F94344}"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C26E40-9936-41DB-B3FD-70E5E2E3951E}" type="doc">
      <dgm:prSet loTypeId="urn:microsoft.com/office/officeart/2005/8/layout/pyramid2" loCatId="list" qsTypeId="urn:microsoft.com/office/officeart/2005/8/quickstyle/simple1" qsCatId="simple" csTypeId="urn:microsoft.com/office/officeart/2005/8/colors/accent1_2" csCatId="accent1" phldr="1"/>
      <dgm:spPr/>
    </dgm:pt>
    <dgm:pt modelId="{59A9F83C-4346-48FD-B793-240FDDB7E0D4}">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Namen</a:t>
          </a:r>
          <a:endParaRPr lang="sl-SI" sz="2400" b="1" dirty="0">
            <a:latin typeface="Arial" panose="020B0604020202020204" pitchFamily="34" charset="0"/>
            <a:cs typeface="Arial" panose="020B0604020202020204" pitchFamily="34" charset="0"/>
          </a:endParaRPr>
        </a:p>
      </dgm:t>
    </dgm:pt>
    <dgm:pt modelId="{5BF7A882-A19C-4FDC-8078-F105F380C10B}" type="parTrans" cxnId="{D433B79B-D9A7-457A-9809-E733C130CD63}">
      <dgm:prSet/>
      <dgm:spPr/>
      <dgm:t>
        <a:bodyPr/>
        <a:lstStyle/>
        <a:p>
          <a:endParaRPr lang="sl-SI"/>
        </a:p>
      </dgm:t>
    </dgm:pt>
    <dgm:pt modelId="{25452B50-D237-40C9-A52C-802B65378921}" type="sibTrans" cxnId="{D433B79B-D9A7-457A-9809-E733C130CD63}">
      <dgm:prSet/>
      <dgm:spPr/>
      <dgm:t>
        <a:bodyPr/>
        <a:lstStyle/>
        <a:p>
          <a:endParaRPr lang="sl-SI"/>
        </a:p>
      </dgm:t>
    </dgm:pt>
    <dgm:pt modelId="{7D87CAE2-E372-4C75-8442-F5A1EF204710}">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Prenos obveznosti na drugo KMG</a:t>
          </a:r>
        </a:p>
      </dgm:t>
    </dgm:pt>
    <dgm:pt modelId="{5600A261-D45B-457C-BB2B-409C826F021D}" type="parTrans" cxnId="{F912A6F7-881E-4E33-A18E-37843170344F}">
      <dgm:prSet/>
      <dgm:spPr/>
      <dgm:t>
        <a:bodyPr/>
        <a:lstStyle/>
        <a:p>
          <a:endParaRPr lang="sl-SI"/>
        </a:p>
      </dgm:t>
    </dgm:pt>
    <dgm:pt modelId="{69E6D40C-04A0-4536-9CF4-D8AC0D622DEC}" type="sibTrans" cxnId="{F912A6F7-881E-4E33-A18E-37843170344F}">
      <dgm:prSet/>
      <dgm:spPr/>
      <dgm:t>
        <a:bodyPr/>
        <a:lstStyle/>
        <a:p>
          <a:endParaRPr lang="sl-SI"/>
        </a:p>
      </dgm:t>
    </dgm:pt>
    <dgm:pt modelId="{4EBAFDF8-00C6-4195-AA15-3063655EA281}">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Površine (velikost, zmanjšanje, povečanje</a:t>
          </a:r>
          <a:endParaRPr lang="sl-SI" sz="2400" b="1" dirty="0">
            <a:latin typeface="Arial" panose="020B0604020202020204" pitchFamily="34" charset="0"/>
            <a:cs typeface="Arial" panose="020B0604020202020204" pitchFamily="34" charset="0"/>
          </a:endParaRPr>
        </a:p>
      </dgm:t>
    </dgm:pt>
    <dgm:pt modelId="{9A656A9A-38F2-449F-9682-DA05ED4B2D8F}" type="parTrans" cxnId="{CC2479AF-B86F-4D4B-AA2E-E7F10B9CA7D6}">
      <dgm:prSet/>
      <dgm:spPr/>
      <dgm:t>
        <a:bodyPr/>
        <a:lstStyle/>
        <a:p>
          <a:endParaRPr lang="sl-SI"/>
        </a:p>
      </dgm:t>
    </dgm:pt>
    <dgm:pt modelId="{F1750B6C-2AD2-45C0-A1FC-5FBBAB0FB21C}" type="sibTrans" cxnId="{CC2479AF-B86F-4D4B-AA2E-E7F10B9CA7D6}">
      <dgm:prSet/>
      <dgm:spPr/>
      <dgm:t>
        <a:bodyPr/>
        <a:lstStyle/>
        <a:p>
          <a:endParaRPr lang="sl-SI"/>
        </a:p>
      </dgm:t>
    </dgm:pt>
    <dgm:pt modelId="{6A3A045E-A3E7-4DF8-8ED4-B230FB613DEB}">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Trajanje obveznosti</a:t>
          </a:r>
          <a:endParaRPr lang="sl-SI" sz="2400" b="1" dirty="0">
            <a:latin typeface="Arial" panose="020B0604020202020204" pitchFamily="34" charset="0"/>
            <a:cs typeface="Arial" panose="020B0604020202020204" pitchFamily="34" charset="0"/>
          </a:endParaRPr>
        </a:p>
      </dgm:t>
    </dgm:pt>
    <dgm:pt modelId="{D5B167AF-B71D-4C18-8731-76053D2C9823}" type="parTrans" cxnId="{DD04FB83-54FB-4D09-B7CB-40AD71F3534F}">
      <dgm:prSet/>
      <dgm:spPr/>
      <dgm:t>
        <a:bodyPr/>
        <a:lstStyle/>
        <a:p>
          <a:endParaRPr lang="sl-SI"/>
        </a:p>
      </dgm:t>
    </dgm:pt>
    <dgm:pt modelId="{1E6986AF-D6EA-4FF5-BDF0-B75ADDE9CBE7}" type="sibTrans" cxnId="{DD04FB83-54FB-4D09-B7CB-40AD71F3534F}">
      <dgm:prSet/>
      <dgm:spPr/>
      <dgm:t>
        <a:bodyPr/>
        <a:lstStyle/>
        <a:p>
          <a:endParaRPr lang="sl-SI"/>
        </a:p>
      </dgm:t>
    </dgm:pt>
    <dgm:pt modelId="{85C5F234-F97A-4B85-8450-A783AD9CEAA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Vstopi</a:t>
          </a:r>
          <a:endParaRPr lang="sl-SI" sz="2400" b="1" dirty="0">
            <a:latin typeface="Arial" panose="020B0604020202020204" pitchFamily="34" charset="0"/>
            <a:cs typeface="Arial" panose="020B0604020202020204" pitchFamily="34" charset="0"/>
          </a:endParaRPr>
        </a:p>
      </dgm:t>
    </dgm:pt>
    <dgm:pt modelId="{921C62D2-AE05-402D-8788-3606A8FA51D4}" type="parTrans" cxnId="{BC9FBE2C-4C9E-4DF4-AFDE-EF06DF3BBC8C}">
      <dgm:prSet/>
      <dgm:spPr/>
      <dgm:t>
        <a:bodyPr/>
        <a:lstStyle/>
        <a:p>
          <a:endParaRPr lang="sl-SI"/>
        </a:p>
      </dgm:t>
    </dgm:pt>
    <dgm:pt modelId="{A831CD6E-A6FA-4AD5-B744-D65D8EEFA235}" type="sibTrans" cxnId="{BC9FBE2C-4C9E-4DF4-AFDE-EF06DF3BBC8C}">
      <dgm:prSet/>
      <dgm:spPr/>
      <dgm:t>
        <a:bodyPr/>
        <a:lstStyle/>
        <a:p>
          <a:endParaRPr lang="sl-SI"/>
        </a:p>
      </dgm:t>
    </dgm:pt>
    <dgm:pt modelId="{79DC3D25-2FD6-4467-858E-4314AB1DD923}">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Vrsta rabe GERK</a:t>
          </a:r>
          <a:endParaRPr lang="sl-SI" sz="2400" b="1" dirty="0">
            <a:latin typeface="Arial" panose="020B0604020202020204" pitchFamily="34" charset="0"/>
            <a:cs typeface="Arial" panose="020B0604020202020204" pitchFamily="34" charset="0"/>
          </a:endParaRPr>
        </a:p>
      </dgm:t>
    </dgm:pt>
    <dgm:pt modelId="{A66B1D0C-9490-41B2-B6F6-03CBBC54528C}" type="parTrans" cxnId="{D82FA6B7-9142-4B5F-AB3B-02031045CC9E}">
      <dgm:prSet/>
      <dgm:spPr/>
      <dgm:t>
        <a:bodyPr/>
        <a:lstStyle/>
        <a:p>
          <a:endParaRPr lang="sl-SI"/>
        </a:p>
      </dgm:t>
    </dgm:pt>
    <dgm:pt modelId="{58AF88E0-BC2D-42E1-9C56-780770D08A85}" type="sibTrans" cxnId="{D82FA6B7-9142-4B5F-AB3B-02031045CC9E}">
      <dgm:prSet/>
      <dgm:spPr/>
      <dgm:t>
        <a:bodyPr/>
        <a:lstStyle/>
        <a:p>
          <a:endParaRPr lang="sl-SI"/>
        </a:p>
      </dgm:t>
    </dgm:pt>
    <dgm:pt modelId="{9894C10E-91B0-4AFC-9151-B511D9AAB01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Kombinacije</a:t>
          </a:r>
          <a:endParaRPr lang="sl-SI" sz="2400" b="1" dirty="0">
            <a:latin typeface="Arial" panose="020B0604020202020204" pitchFamily="34" charset="0"/>
            <a:cs typeface="Arial" panose="020B0604020202020204" pitchFamily="34" charset="0"/>
          </a:endParaRPr>
        </a:p>
      </dgm:t>
    </dgm:pt>
    <dgm:pt modelId="{64BCA1F2-C790-46CA-B733-CDD64824ACAA}" type="parTrans" cxnId="{7E47EA44-C208-4837-93F4-AD6102E89A6B}">
      <dgm:prSet/>
      <dgm:spPr/>
      <dgm:t>
        <a:bodyPr/>
        <a:lstStyle/>
        <a:p>
          <a:endParaRPr lang="sl-SI"/>
        </a:p>
      </dgm:t>
    </dgm:pt>
    <dgm:pt modelId="{97DB7198-5CA1-466F-A3B4-60BFDD09F7E7}" type="sibTrans" cxnId="{7E47EA44-C208-4837-93F4-AD6102E89A6B}">
      <dgm:prSet/>
      <dgm:spPr/>
      <dgm:t>
        <a:bodyPr/>
        <a:lstStyle/>
        <a:p>
          <a:endParaRPr lang="sl-SI"/>
        </a:p>
      </dgm:t>
    </dgm:pt>
    <dgm:pt modelId="{38226518-6BFF-461F-996B-28E2F1BF84BB}" type="pres">
      <dgm:prSet presAssocID="{58C26E40-9936-41DB-B3FD-70E5E2E3951E}" presName="compositeShape" presStyleCnt="0">
        <dgm:presLayoutVars>
          <dgm:dir/>
          <dgm:resizeHandles/>
        </dgm:presLayoutVars>
      </dgm:prSet>
      <dgm:spPr/>
    </dgm:pt>
    <dgm:pt modelId="{43781FEC-7E0C-48CE-9A5C-897C9483C1B8}" type="pres">
      <dgm:prSet presAssocID="{58C26E40-9936-41DB-B3FD-70E5E2E3951E}" presName="pyramid" presStyleLbl="node1" presStyleIdx="0" presStyleCnt="1"/>
      <dgm:spPr>
        <a:solidFill>
          <a:srgbClr val="F7E457"/>
        </a:solidFill>
      </dgm:spPr>
    </dgm:pt>
    <dgm:pt modelId="{E44D7E96-7908-4DA1-BB2C-8D7D33DC2E44}" type="pres">
      <dgm:prSet presAssocID="{58C26E40-9936-41DB-B3FD-70E5E2E3951E}" presName="theList" presStyleCnt="0"/>
      <dgm:spPr/>
    </dgm:pt>
    <dgm:pt modelId="{5D8AA13E-5BE8-442C-80C3-21B75A5C3B87}" type="pres">
      <dgm:prSet presAssocID="{59A9F83C-4346-48FD-B793-240FDDB7E0D4}" presName="aNode" presStyleLbl="fgAcc1" presStyleIdx="0" presStyleCnt="7" custScaleX="113454" custScaleY="136174" custLinFactNeighborX="9438" custLinFactNeighborY="79081">
        <dgm:presLayoutVars>
          <dgm:bulletEnabled val="1"/>
        </dgm:presLayoutVars>
      </dgm:prSet>
      <dgm:spPr/>
      <dgm:t>
        <a:bodyPr/>
        <a:lstStyle/>
        <a:p>
          <a:endParaRPr lang="sl-SI"/>
        </a:p>
      </dgm:t>
    </dgm:pt>
    <dgm:pt modelId="{A1B1CABB-BB41-4B18-B084-EFF2B1AA3A00}" type="pres">
      <dgm:prSet presAssocID="{59A9F83C-4346-48FD-B793-240FDDB7E0D4}" presName="aSpace" presStyleCnt="0"/>
      <dgm:spPr/>
    </dgm:pt>
    <dgm:pt modelId="{78F83699-4D6C-43E2-9136-FE27AE237A35}" type="pres">
      <dgm:prSet presAssocID="{79DC3D25-2FD6-4467-858E-4314AB1DD923}" presName="aNode" presStyleLbl="fgAcc1" presStyleIdx="1" presStyleCnt="7" custScaleX="113454" custScaleY="138921" custLinFactY="6921" custLinFactNeighborX="9100" custLinFactNeighborY="100000">
        <dgm:presLayoutVars>
          <dgm:bulletEnabled val="1"/>
        </dgm:presLayoutVars>
      </dgm:prSet>
      <dgm:spPr/>
      <dgm:t>
        <a:bodyPr/>
        <a:lstStyle/>
        <a:p>
          <a:endParaRPr lang="sl-SI"/>
        </a:p>
      </dgm:t>
    </dgm:pt>
    <dgm:pt modelId="{A3A632AB-7986-4A78-B86C-50AFB1F1349F}" type="pres">
      <dgm:prSet presAssocID="{79DC3D25-2FD6-4467-858E-4314AB1DD923}" presName="aSpace" presStyleCnt="0"/>
      <dgm:spPr/>
    </dgm:pt>
    <dgm:pt modelId="{DB7FAED1-B0AD-4721-8D74-14044B37E50E}" type="pres">
      <dgm:prSet presAssocID="{85C5F234-F97A-4B85-8450-A783AD9CEAAF}" presName="aNode" presStyleLbl="fgAcc1" presStyleIdx="2" presStyleCnt="7" custScaleX="113454" custScaleY="114046" custLinFactY="13220" custLinFactNeighborX="9437" custLinFactNeighborY="100000">
        <dgm:presLayoutVars>
          <dgm:bulletEnabled val="1"/>
        </dgm:presLayoutVars>
      </dgm:prSet>
      <dgm:spPr/>
      <dgm:t>
        <a:bodyPr/>
        <a:lstStyle/>
        <a:p>
          <a:endParaRPr lang="sl-SI"/>
        </a:p>
      </dgm:t>
    </dgm:pt>
    <dgm:pt modelId="{6F588D40-3B2F-4E11-BF53-DB96C795A94F}" type="pres">
      <dgm:prSet presAssocID="{85C5F234-F97A-4B85-8450-A783AD9CEAAF}" presName="aSpace" presStyleCnt="0"/>
      <dgm:spPr/>
    </dgm:pt>
    <dgm:pt modelId="{0196DAF8-1D0C-47FC-B63E-2CD37DF6A130}" type="pres">
      <dgm:prSet presAssocID="{6A3A045E-A3E7-4DF8-8ED4-B230FB613DEB}" presName="aNode" presStyleLbl="fgAcc1" presStyleIdx="3" presStyleCnt="7" custScaleX="113454" custScaleY="148442" custLinFactY="13220" custLinFactNeighborX="9436" custLinFactNeighborY="100000">
        <dgm:presLayoutVars>
          <dgm:bulletEnabled val="1"/>
        </dgm:presLayoutVars>
      </dgm:prSet>
      <dgm:spPr/>
      <dgm:t>
        <a:bodyPr/>
        <a:lstStyle/>
        <a:p>
          <a:endParaRPr lang="sl-SI"/>
        </a:p>
      </dgm:t>
    </dgm:pt>
    <dgm:pt modelId="{25B2CA3D-7820-44C6-B335-D96CCA6036CF}" type="pres">
      <dgm:prSet presAssocID="{6A3A045E-A3E7-4DF8-8ED4-B230FB613DEB}" presName="aSpace" presStyleCnt="0"/>
      <dgm:spPr/>
    </dgm:pt>
    <dgm:pt modelId="{524B87DF-08DF-4C3D-9A1A-1AF22A0DEC44}" type="pres">
      <dgm:prSet presAssocID="{7D87CAE2-E372-4C75-8442-F5A1EF204710}" presName="aNode" presStyleLbl="fgAcc1" presStyleIdx="4" presStyleCnt="7" custScaleX="113454" custScaleY="234808" custLinFactY="16435" custLinFactNeighborX="9099" custLinFactNeighborY="100000">
        <dgm:presLayoutVars>
          <dgm:bulletEnabled val="1"/>
        </dgm:presLayoutVars>
      </dgm:prSet>
      <dgm:spPr/>
      <dgm:t>
        <a:bodyPr/>
        <a:lstStyle/>
        <a:p>
          <a:endParaRPr lang="sl-SI"/>
        </a:p>
      </dgm:t>
    </dgm:pt>
    <dgm:pt modelId="{CEB65FD5-AA8F-4FEC-86C9-52C1806C50DC}" type="pres">
      <dgm:prSet presAssocID="{7D87CAE2-E372-4C75-8442-F5A1EF204710}" presName="aSpace" presStyleCnt="0"/>
      <dgm:spPr/>
    </dgm:pt>
    <dgm:pt modelId="{0C214284-651E-4CD9-914A-AA6148EA338C}" type="pres">
      <dgm:prSet presAssocID="{4EBAFDF8-00C6-4195-AA15-3063655EA281}" presName="aNode" presStyleLbl="fgAcc1" presStyleIdx="5" presStyleCnt="7" custScaleX="113454" custScaleY="220303" custLinFactY="20428" custLinFactNeighborX="9404" custLinFactNeighborY="100000">
        <dgm:presLayoutVars>
          <dgm:bulletEnabled val="1"/>
        </dgm:presLayoutVars>
      </dgm:prSet>
      <dgm:spPr/>
      <dgm:t>
        <a:bodyPr/>
        <a:lstStyle/>
        <a:p>
          <a:endParaRPr lang="sl-SI"/>
        </a:p>
      </dgm:t>
    </dgm:pt>
    <dgm:pt modelId="{DB399796-FF04-4BAF-B15E-A58F1F0978BE}" type="pres">
      <dgm:prSet presAssocID="{4EBAFDF8-00C6-4195-AA15-3063655EA281}" presName="aSpace" presStyleCnt="0"/>
      <dgm:spPr/>
    </dgm:pt>
    <dgm:pt modelId="{C416ABD2-293B-452E-8312-E9A20EC7367D}" type="pres">
      <dgm:prSet presAssocID="{9894C10E-91B0-4AFC-9151-B511D9AAB01F}" presName="aNode" presStyleLbl="fgAcc1" presStyleIdx="6" presStyleCnt="7" custScaleX="113454" custScaleY="156241" custLinFactY="24647" custLinFactNeighborX="9740" custLinFactNeighborY="100000">
        <dgm:presLayoutVars>
          <dgm:bulletEnabled val="1"/>
        </dgm:presLayoutVars>
      </dgm:prSet>
      <dgm:spPr/>
      <dgm:t>
        <a:bodyPr/>
        <a:lstStyle/>
        <a:p>
          <a:endParaRPr lang="sl-SI"/>
        </a:p>
      </dgm:t>
    </dgm:pt>
    <dgm:pt modelId="{EED3B01A-AD6B-452D-8403-23CE66F94344}" type="pres">
      <dgm:prSet presAssocID="{9894C10E-91B0-4AFC-9151-B511D9AAB01F}" presName="aSpace" presStyleCnt="0"/>
      <dgm:spPr/>
    </dgm:pt>
  </dgm:ptLst>
  <dgm:cxnLst>
    <dgm:cxn modelId="{BC9FBE2C-4C9E-4DF4-AFDE-EF06DF3BBC8C}" srcId="{58C26E40-9936-41DB-B3FD-70E5E2E3951E}" destId="{85C5F234-F97A-4B85-8450-A783AD9CEAAF}" srcOrd="2" destOrd="0" parTransId="{921C62D2-AE05-402D-8788-3606A8FA51D4}" sibTransId="{A831CD6E-A6FA-4AD5-B744-D65D8EEFA235}"/>
    <dgm:cxn modelId="{314A19C7-0809-4147-8843-E3BB77C90529}" type="presOf" srcId="{4EBAFDF8-00C6-4195-AA15-3063655EA281}" destId="{0C214284-651E-4CD9-914A-AA6148EA338C}" srcOrd="0" destOrd="0" presId="urn:microsoft.com/office/officeart/2005/8/layout/pyramid2"/>
    <dgm:cxn modelId="{6757F2C9-FDDD-4296-A7C7-138438D35924}" type="presOf" srcId="{9894C10E-91B0-4AFC-9151-B511D9AAB01F}" destId="{C416ABD2-293B-452E-8312-E9A20EC7367D}" srcOrd="0" destOrd="0" presId="urn:microsoft.com/office/officeart/2005/8/layout/pyramid2"/>
    <dgm:cxn modelId="{F912A6F7-881E-4E33-A18E-37843170344F}" srcId="{58C26E40-9936-41DB-B3FD-70E5E2E3951E}" destId="{7D87CAE2-E372-4C75-8442-F5A1EF204710}" srcOrd="4" destOrd="0" parTransId="{5600A261-D45B-457C-BB2B-409C826F021D}" sibTransId="{69E6D40C-04A0-4536-9CF4-D8AC0D622DEC}"/>
    <dgm:cxn modelId="{DC0B764C-5436-4863-8AB3-AFEE458C1D86}" type="presOf" srcId="{85C5F234-F97A-4B85-8450-A783AD9CEAAF}" destId="{DB7FAED1-B0AD-4721-8D74-14044B37E50E}" srcOrd="0" destOrd="0" presId="urn:microsoft.com/office/officeart/2005/8/layout/pyramid2"/>
    <dgm:cxn modelId="{A1A6C04F-B8B3-4D9B-914D-A6164D41D1F4}" type="presOf" srcId="{6A3A045E-A3E7-4DF8-8ED4-B230FB613DEB}" destId="{0196DAF8-1D0C-47FC-B63E-2CD37DF6A130}" srcOrd="0" destOrd="0" presId="urn:microsoft.com/office/officeart/2005/8/layout/pyramid2"/>
    <dgm:cxn modelId="{D433B79B-D9A7-457A-9809-E733C130CD63}" srcId="{58C26E40-9936-41DB-B3FD-70E5E2E3951E}" destId="{59A9F83C-4346-48FD-B793-240FDDB7E0D4}" srcOrd="0" destOrd="0" parTransId="{5BF7A882-A19C-4FDC-8078-F105F380C10B}" sibTransId="{25452B50-D237-40C9-A52C-802B65378921}"/>
    <dgm:cxn modelId="{F6AC3DD7-FD7C-4DB2-AE08-D8D09A667DD6}" type="presOf" srcId="{79DC3D25-2FD6-4467-858E-4314AB1DD923}" destId="{78F83699-4D6C-43E2-9136-FE27AE237A35}" srcOrd="0" destOrd="0" presId="urn:microsoft.com/office/officeart/2005/8/layout/pyramid2"/>
    <dgm:cxn modelId="{7364D643-DC4D-4668-8D28-5392AC4A0B69}" type="presOf" srcId="{58C26E40-9936-41DB-B3FD-70E5E2E3951E}" destId="{38226518-6BFF-461F-996B-28E2F1BF84BB}" srcOrd="0" destOrd="0" presId="urn:microsoft.com/office/officeart/2005/8/layout/pyramid2"/>
    <dgm:cxn modelId="{DD04FB83-54FB-4D09-B7CB-40AD71F3534F}" srcId="{58C26E40-9936-41DB-B3FD-70E5E2E3951E}" destId="{6A3A045E-A3E7-4DF8-8ED4-B230FB613DEB}" srcOrd="3" destOrd="0" parTransId="{D5B167AF-B71D-4C18-8731-76053D2C9823}" sibTransId="{1E6986AF-D6EA-4FF5-BDF0-B75ADDE9CBE7}"/>
    <dgm:cxn modelId="{D82FA6B7-9142-4B5F-AB3B-02031045CC9E}" srcId="{58C26E40-9936-41DB-B3FD-70E5E2E3951E}" destId="{79DC3D25-2FD6-4467-858E-4314AB1DD923}" srcOrd="1" destOrd="0" parTransId="{A66B1D0C-9490-41B2-B6F6-03CBBC54528C}" sibTransId="{58AF88E0-BC2D-42E1-9C56-780770D08A85}"/>
    <dgm:cxn modelId="{523EE01B-8D08-4D3B-8EFD-3C365B28A0B1}" type="presOf" srcId="{7D87CAE2-E372-4C75-8442-F5A1EF204710}" destId="{524B87DF-08DF-4C3D-9A1A-1AF22A0DEC44}" srcOrd="0" destOrd="0" presId="urn:microsoft.com/office/officeart/2005/8/layout/pyramid2"/>
    <dgm:cxn modelId="{73BACF14-96F2-4726-9ECD-7FCFE8EA9909}" type="presOf" srcId="{59A9F83C-4346-48FD-B793-240FDDB7E0D4}" destId="{5D8AA13E-5BE8-442C-80C3-21B75A5C3B87}" srcOrd="0" destOrd="0" presId="urn:microsoft.com/office/officeart/2005/8/layout/pyramid2"/>
    <dgm:cxn modelId="{CC2479AF-B86F-4D4B-AA2E-E7F10B9CA7D6}" srcId="{58C26E40-9936-41DB-B3FD-70E5E2E3951E}" destId="{4EBAFDF8-00C6-4195-AA15-3063655EA281}" srcOrd="5" destOrd="0" parTransId="{9A656A9A-38F2-449F-9682-DA05ED4B2D8F}" sibTransId="{F1750B6C-2AD2-45C0-A1FC-5FBBAB0FB21C}"/>
    <dgm:cxn modelId="{7E47EA44-C208-4837-93F4-AD6102E89A6B}" srcId="{58C26E40-9936-41DB-B3FD-70E5E2E3951E}" destId="{9894C10E-91B0-4AFC-9151-B511D9AAB01F}" srcOrd="6" destOrd="0" parTransId="{64BCA1F2-C790-46CA-B733-CDD64824ACAA}" sibTransId="{97DB7198-5CA1-466F-A3B4-60BFDD09F7E7}"/>
    <dgm:cxn modelId="{EC8E883D-8A76-4459-806B-0599BA2A047C}" type="presParOf" srcId="{38226518-6BFF-461F-996B-28E2F1BF84BB}" destId="{43781FEC-7E0C-48CE-9A5C-897C9483C1B8}" srcOrd="0" destOrd="0" presId="urn:microsoft.com/office/officeart/2005/8/layout/pyramid2"/>
    <dgm:cxn modelId="{4CE91AED-99C9-4D0B-B385-ECF264CDDFAB}" type="presParOf" srcId="{38226518-6BFF-461F-996B-28E2F1BF84BB}" destId="{E44D7E96-7908-4DA1-BB2C-8D7D33DC2E44}" srcOrd="1" destOrd="0" presId="urn:microsoft.com/office/officeart/2005/8/layout/pyramid2"/>
    <dgm:cxn modelId="{9B7FCC73-DCDF-4AC4-842C-8EC529B4C0AF}" type="presParOf" srcId="{E44D7E96-7908-4DA1-BB2C-8D7D33DC2E44}" destId="{5D8AA13E-5BE8-442C-80C3-21B75A5C3B87}" srcOrd="0" destOrd="0" presId="urn:microsoft.com/office/officeart/2005/8/layout/pyramid2"/>
    <dgm:cxn modelId="{10ED0185-C971-4512-8A27-D6307ECACD60}" type="presParOf" srcId="{E44D7E96-7908-4DA1-BB2C-8D7D33DC2E44}" destId="{A1B1CABB-BB41-4B18-B084-EFF2B1AA3A00}" srcOrd="1" destOrd="0" presId="urn:microsoft.com/office/officeart/2005/8/layout/pyramid2"/>
    <dgm:cxn modelId="{1A2B7EE9-5354-42D3-BF25-2B467DA2A563}" type="presParOf" srcId="{E44D7E96-7908-4DA1-BB2C-8D7D33DC2E44}" destId="{78F83699-4D6C-43E2-9136-FE27AE237A35}" srcOrd="2" destOrd="0" presId="urn:microsoft.com/office/officeart/2005/8/layout/pyramid2"/>
    <dgm:cxn modelId="{3E3A65CA-D645-4AEE-BE3A-6D8C9338C2BB}" type="presParOf" srcId="{E44D7E96-7908-4DA1-BB2C-8D7D33DC2E44}" destId="{A3A632AB-7986-4A78-B86C-50AFB1F1349F}" srcOrd="3" destOrd="0" presId="urn:microsoft.com/office/officeart/2005/8/layout/pyramid2"/>
    <dgm:cxn modelId="{9AFF570D-7245-42A2-88C2-28F4756EB664}" type="presParOf" srcId="{E44D7E96-7908-4DA1-BB2C-8D7D33DC2E44}" destId="{DB7FAED1-B0AD-4721-8D74-14044B37E50E}" srcOrd="4" destOrd="0" presId="urn:microsoft.com/office/officeart/2005/8/layout/pyramid2"/>
    <dgm:cxn modelId="{849624BD-8354-457B-B55F-82782B84D1BC}" type="presParOf" srcId="{E44D7E96-7908-4DA1-BB2C-8D7D33DC2E44}" destId="{6F588D40-3B2F-4E11-BF53-DB96C795A94F}" srcOrd="5" destOrd="0" presId="urn:microsoft.com/office/officeart/2005/8/layout/pyramid2"/>
    <dgm:cxn modelId="{724B79E1-E136-49DE-B2FC-69EDAD466859}" type="presParOf" srcId="{E44D7E96-7908-4DA1-BB2C-8D7D33DC2E44}" destId="{0196DAF8-1D0C-47FC-B63E-2CD37DF6A130}" srcOrd="6" destOrd="0" presId="urn:microsoft.com/office/officeart/2005/8/layout/pyramid2"/>
    <dgm:cxn modelId="{59BE42C6-B7BB-41D1-AA64-6E7A6961D816}" type="presParOf" srcId="{E44D7E96-7908-4DA1-BB2C-8D7D33DC2E44}" destId="{25B2CA3D-7820-44C6-B335-D96CCA6036CF}" srcOrd="7" destOrd="0" presId="urn:microsoft.com/office/officeart/2005/8/layout/pyramid2"/>
    <dgm:cxn modelId="{D03DC11E-63D0-4C89-A717-3C4BFF120B6D}" type="presParOf" srcId="{E44D7E96-7908-4DA1-BB2C-8D7D33DC2E44}" destId="{524B87DF-08DF-4C3D-9A1A-1AF22A0DEC44}" srcOrd="8" destOrd="0" presId="urn:microsoft.com/office/officeart/2005/8/layout/pyramid2"/>
    <dgm:cxn modelId="{56DCA94F-6FDD-4997-8DDF-C8A0030495E8}" type="presParOf" srcId="{E44D7E96-7908-4DA1-BB2C-8D7D33DC2E44}" destId="{CEB65FD5-AA8F-4FEC-86C9-52C1806C50DC}" srcOrd="9" destOrd="0" presId="urn:microsoft.com/office/officeart/2005/8/layout/pyramid2"/>
    <dgm:cxn modelId="{D9BB2A38-139E-4C14-8807-DD63BCDB4F60}" type="presParOf" srcId="{E44D7E96-7908-4DA1-BB2C-8D7D33DC2E44}" destId="{0C214284-651E-4CD9-914A-AA6148EA338C}" srcOrd="10" destOrd="0" presId="urn:microsoft.com/office/officeart/2005/8/layout/pyramid2"/>
    <dgm:cxn modelId="{68C01C09-7C1D-4D0E-88BC-57F15B2095D9}" type="presParOf" srcId="{E44D7E96-7908-4DA1-BB2C-8D7D33DC2E44}" destId="{DB399796-FF04-4BAF-B15E-A58F1F0978BE}" srcOrd="11" destOrd="0" presId="urn:microsoft.com/office/officeart/2005/8/layout/pyramid2"/>
    <dgm:cxn modelId="{A983AF9B-7120-4FD5-8C20-C0657CA301BA}" type="presParOf" srcId="{E44D7E96-7908-4DA1-BB2C-8D7D33DC2E44}" destId="{C416ABD2-293B-452E-8312-E9A20EC7367D}" srcOrd="12" destOrd="0" presId="urn:microsoft.com/office/officeart/2005/8/layout/pyramid2"/>
    <dgm:cxn modelId="{2D953BD8-A35D-48D7-9EBF-70BC2A8FCC2F}" type="presParOf" srcId="{E44D7E96-7908-4DA1-BB2C-8D7D33DC2E44}" destId="{EED3B01A-AD6B-452D-8403-23CE66F94344}"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C26E40-9936-41DB-B3FD-70E5E2E3951E}" type="doc">
      <dgm:prSet loTypeId="urn:microsoft.com/office/officeart/2005/8/layout/pyramid2" loCatId="list" qsTypeId="urn:microsoft.com/office/officeart/2005/8/quickstyle/simple1" qsCatId="simple" csTypeId="urn:microsoft.com/office/officeart/2005/8/colors/accent1_2" csCatId="accent1" phldr="1"/>
      <dgm:spPr/>
    </dgm:pt>
    <dgm:pt modelId="{59A9F83C-4346-48FD-B793-240FDDB7E0D4}">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Vpis KMG v RKG</a:t>
          </a:r>
          <a:endParaRPr lang="sl-SI" sz="2400" b="1" dirty="0">
            <a:latin typeface="Arial" panose="020B0604020202020204" pitchFamily="34" charset="0"/>
            <a:cs typeface="Arial" panose="020B0604020202020204" pitchFamily="34" charset="0"/>
          </a:endParaRPr>
        </a:p>
      </dgm:t>
    </dgm:pt>
    <dgm:pt modelId="{5BF7A882-A19C-4FDC-8078-F105F380C10B}" type="parTrans" cxnId="{D433B79B-D9A7-457A-9809-E733C130CD63}">
      <dgm:prSet/>
      <dgm:spPr/>
      <dgm:t>
        <a:bodyPr/>
        <a:lstStyle/>
        <a:p>
          <a:endParaRPr lang="sl-SI"/>
        </a:p>
      </dgm:t>
    </dgm:pt>
    <dgm:pt modelId="{25452B50-D237-40C9-A52C-802B65378921}" type="sibTrans" cxnId="{D433B79B-D9A7-457A-9809-E733C130CD63}">
      <dgm:prSet/>
      <dgm:spPr/>
      <dgm:t>
        <a:bodyPr/>
        <a:lstStyle/>
        <a:p>
          <a:endParaRPr lang="sl-SI"/>
        </a:p>
      </dgm:t>
    </dgm:pt>
    <dgm:pt modelId="{9894C10E-91B0-4AFC-9151-B511D9AAB01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Vodenje evidenc o delovnih opravilih</a:t>
          </a:r>
          <a:endParaRPr lang="sl-SI" sz="2400" b="1" dirty="0">
            <a:latin typeface="Arial" panose="020B0604020202020204" pitchFamily="34" charset="0"/>
            <a:cs typeface="Arial" panose="020B0604020202020204" pitchFamily="34" charset="0"/>
          </a:endParaRPr>
        </a:p>
      </dgm:t>
    </dgm:pt>
    <dgm:pt modelId="{64BCA1F2-C790-46CA-B733-CDD64824ACAA}" type="parTrans" cxnId="{7E47EA44-C208-4837-93F4-AD6102E89A6B}">
      <dgm:prSet/>
      <dgm:spPr/>
      <dgm:t>
        <a:bodyPr/>
        <a:lstStyle/>
        <a:p>
          <a:endParaRPr lang="sl-SI"/>
        </a:p>
      </dgm:t>
    </dgm:pt>
    <dgm:pt modelId="{97DB7198-5CA1-466F-A3B4-60BFDD09F7E7}" type="sibTrans" cxnId="{7E47EA44-C208-4837-93F4-AD6102E89A6B}">
      <dgm:prSet/>
      <dgm:spPr/>
      <dgm:t>
        <a:bodyPr/>
        <a:lstStyle/>
        <a:p>
          <a:endParaRPr lang="sl-SI"/>
        </a:p>
      </dgm:t>
    </dgm:pt>
    <dgm:pt modelId="{4EBAFDF8-00C6-4195-AA15-3063655EA281}">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Prepoved uporabe blata iz KČN, komposta in </a:t>
          </a:r>
          <a:r>
            <a:rPr lang="sl-SI" sz="2400" b="1" dirty="0" err="1" smtClean="0">
              <a:latin typeface="Arial" panose="020B0604020202020204" pitchFamily="34" charset="0"/>
              <a:cs typeface="Arial" panose="020B0604020202020204" pitchFamily="34" charset="0"/>
            </a:rPr>
            <a:t>digestata</a:t>
          </a:r>
          <a:r>
            <a:rPr lang="sl-SI" sz="2400" b="1" dirty="0" smtClean="0">
              <a:latin typeface="Arial" panose="020B0604020202020204" pitchFamily="34" charset="0"/>
              <a:cs typeface="Arial" panose="020B0604020202020204" pitchFamily="34" charset="0"/>
            </a:rPr>
            <a:t>, razen …</a:t>
          </a:r>
          <a:endParaRPr lang="sl-SI" sz="2400" b="1" dirty="0">
            <a:latin typeface="Arial" panose="020B0604020202020204" pitchFamily="34" charset="0"/>
            <a:cs typeface="Arial" panose="020B0604020202020204" pitchFamily="34" charset="0"/>
          </a:endParaRPr>
        </a:p>
      </dgm:t>
    </dgm:pt>
    <dgm:pt modelId="{F1750B6C-2AD2-45C0-A1FC-5FBBAB0FB21C}" type="sibTrans" cxnId="{CC2479AF-B86F-4D4B-AA2E-E7F10B9CA7D6}">
      <dgm:prSet/>
      <dgm:spPr/>
      <dgm:t>
        <a:bodyPr/>
        <a:lstStyle/>
        <a:p>
          <a:endParaRPr lang="sl-SI"/>
        </a:p>
      </dgm:t>
    </dgm:pt>
    <dgm:pt modelId="{9A656A9A-38F2-449F-9682-DA05ED4B2D8F}" type="parTrans" cxnId="{CC2479AF-B86F-4D4B-AA2E-E7F10B9CA7D6}">
      <dgm:prSet/>
      <dgm:spPr/>
      <dgm:t>
        <a:bodyPr/>
        <a:lstStyle/>
        <a:p>
          <a:endParaRPr lang="sl-SI"/>
        </a:p>
      </dgm:t>
    </dgm:pt>
    <dgm:pt modelId="{E8787886-3E73-4056-BE97-F5F40668B529}">
      <dgm:prSet phldrT="[besedilo]"/>
      <dgm:spPr>
        <a:ln>
          <a:solidFill>
            <a:schemeClr val="tx1"/>
          </a:solidFill>
        </a:ln>
      </dgm:spPr>
      <dgm:t>
        <a:bodyPr/>
        <a:lstStyle/>
        <a:p>
          <a:r>
            <a:rPr lang="sl-SI" b="1" dirty="0" smtClean="0">
              <a:latin typeface="Arial" panose="020B0604020202020204" pitchFamily="34" charset="0"/>
              <a:cs typeface="Arial" panose="020B0604020202020204" pitchFamily="34" charset="0"/>
            </a:rPr>
            <a:t>0,1 ha kmetijskih površin</a:t>
          </a:r>
          <a:endParaRPr lang="sl-SI" b="1" dirty="0">
            <a:latin typeface="Arial" panose="020B0604020202020204" pitchFamily="34" charset="0"/>
            <a:cs typeface="Arial" panose="020B0604020202020204" pitchFamily="34" charset="0"/>
          </a:endParaRPr>
        </a:p>
      </dgm:t>
    </dgm:pt>
    <dgm:pt modelId="{6232C59A-DB21-4E9F-A0F9-03D3B38A06DA}" type="parTrans" cxnId="{55FD7776-DFCD-426A-816E-44EA7B1C02D1}">
      <dgm:prSet/>
      <dgm:spPr/>
      <dgm:t>
        <a:bodyPr/>
        <a:lstStyle/>
        <a:p>
          <a:endParaRPr lang="sl-SI"/>
        </a:p>
      </dgm:t>
    </dgm:pt>
    <dgm:pt modelId="{B7E4BD8C-E2C4-4BC2-9E5F-028556501263}" type="sibTrans" cxnId="{55FD7776-DFCD-426A-816E-44EA7B1C02D1}">
      <dgm:prSet/>
      <dgm:spPr/>
      <dgm:t>
        <a:bodyPr/>
        <a:lstStyle/>
        <a:p>
          <a:endParaRPr lang="sl-SI"/>
        </a:p>
      </dgm:t>
    </dgm:pt>
    <dgm:pt modelId="{38226518-6BFF-461F-996B-28E2F1BF84BB}" type="pres">
      <dgm:prSet presAssocID="{58C26E40-9936-41DB-B3FD-70E5E2E3951E}" presName="compositeShape" presStyleCnt="0">
        <dgm:presLayoutVars>
          <dgm:dir/>
          <dgm:resizeHandles/>
        </dgm:presLayoutVars>
      </dgm:prSet>
      <dgm:spPr/>
    </dgm:pt>
    <dgm:pt modelId="{43781FEC-7E0C-48CE-9A5C-897C9483C1B8}" type="pres">
      <dgm:prSet presAssocID="{58C26E40-9936-41DB-B3FD-70E5E2E3951E}" presName="pyramid" presStyleLbl="node1" presStyleIdx="0" presStyleCnt="1"/>
      <dgm:spPr>
        <a:solidFill>
          <a:srgbClr val="84BD27"/>
        </a:solidFill>
      </dgm:spPr>
    </dgm:pt>
    <dgm:pt modelId="{E44D7E96-7908-4DA1-BB2C-8D7D33DC2E44}" type="pres">
      <dgm:prSet presAssocID="{58C26E40-9936-41DB-B3FD-70E5E2E3951E}" presName="theList" presStyleCnt="0"/>
      <dgm:spPr/>
    </dgm:pt>
    <dgm:pt modelId="{5D8AA13E-5BE8-442C-80C3-21B75A5C3B87}" type="pres">
      <dgm:prSet presAssocID="{59A9F83C-4346-48FD-B793-240FDDB7E0D4}" presName="aNode" presStyleLbl="fgAcc1" presStyleIdx="0" presStyleCnt="4" custScaleX="113454" custScaleY="182126" custLinFactNeighborX="9438" custLinFactNeighborY="79775">
        <dgm:presLayoutVars>
          <dgm:bulletEnabled val="1"/>
        </dgm:presLayoutVars>
      </dgm:prSet>
      <dgm:spPr/>
      <dgm:t>
        <a:bodyPr/>
        <a:lstStyle/>
        <a:p>
          <a:endParaRPr lang="sl-SI"/>
        </a:p>
      </dgm:t>
    </dgm:pt>
    <dgm:pt modelId="{A1B1CABB-BB41-4B18-B084-EFF2B1AA3A00}" type="pres">
      <dgm:prSet presAssocID="{59A9F83C-4346-48FD-B793-240FDDB7E0D4}" presName="aSpace" presStyleCnt="0"/>
      <dgm:spPr/>
    </dgm:pt>
    <dgm:pt modelId="{1A172112-6EF9-4BB0-B728-6EA32DC2D333}" type="pres">
      <dgm:prSet presAssocID="{E8787886-3E73-4056-BE97-F5F40668B529}" presName="aNode" presStyleLbl="fgAcc1" presStyleIdx="1" presStyleCnt="4" custScaleX="113454" custScaleY="182126" custLinFactY="7819" custLinFactNeighborX="9438" custLinFactNeighborY="100000">
        <dgm:presLayoutVars>
          <dgm:bulletEnabled val="1"/>
        </dgm:presLayoutVars>
      </dgm:prSet>
      <dgm:spPr/>
      <dgm:t>
        <a:bodyPr/>
        <a:lstStyle/>
        <a:p>
          <a:endParaRPr lang="sl-SI"/>
        </a:p>
      </dgm:t>
    </dgm:pt>
    <dgm:pt modelId="{4984A847-4EB7-4513-BB15-D5E9B2BFD885}" type="pres">
      <dgm:prSet presAssocID="{E8787886-3E73-4056-BE97-F5F40668B529}" presName="aSpace" presStyleCnt="0"/>
      <dgm:spPr/>
    </dgm:pt>
    <dgm:pt modelId="{0C214284-651E-4CD9-914A-AA6148EA338C}" type="pres">
      <dgm:prSet presAssocID="{4EBAFDF8-00C6-4195-AA15-3063655EA281}" presName="aNode" presStyleLbl="fgAcc1" presStyleIdx="2" presStyleCnt="4" custScaleX="113454" custScaleY="399064" custLinFactY="27442" custLinFactNeighborX="9404" custLinFactNeighborY="100000">
        <dgm:presLayoutVars>
          <dgm:bulletEnabled val="1"/>
        </dgm:presLayoutVars>
      </dgm:prSet>
      <dgm:spPr/>
      <dgm:t>
        <a:bodyPr/>
        <a:lstStyle/>
        <a:p>
          <a:endParaRPr lang="sl-SI"/>
        </a:p>
      </dgm:t>
    </dgm:pt>
    <dgm:pt modelId="{DB399796-FF04-4BAF-B15E-A58F1F0978BE}" type="pres">
      <dgm:prSet presAssocID="{4EBAFDF8-00C6-4195-AA15-3063655EA281}" presName="aSpace" presStyleCnt="0"/>
      <dgm:spPr/>
    </dgm:pt>
    <dgm:pt modelId="{C416ABD2-293B-452E-8312-E9A20EC7367D}" type="pres">
      <dgm:prSet presAssocID="{9894C10E-91B0-4AFC-9151-B511D9AAB01F}" presName="aNode" presStyleLbl="fgAcc1" presStyleIdx="3" presStyleCnt="4" custScaleX="113454" custScaleY="291710" custLinFactY="42037" custLinFactNeighborX="9740" custLinFactNeighborY="100000">
        <dgm:presLayoutVars>
          <dgm:bulletEnabled val="1"/>
        </dgm:presLayoutVars>
      </dgm:prSet>
      <dgm:spPr/>
      <dgm:t>
        <a:bodyPr/>
        <a:lstStyle/>
        <a:p>
          <a:endParaRPr lang="sl-SI"/>
        </a:p>
      </dgm:t>
    </dgm:pt>
    <dgm:pt modelId="{EED3B01A-AD6B-452D-8403-23CE66F94344}" type="pres">
      <dgm:prSet presAssocID="{9894C10E-91B0-4AFC-9151-B511D9AAB01F}" presName="aSpace" presStyleCnt="0"/>
      <dgm:spPr/>
    </dgm:pt>
  </dgm:ptLst>
  <dgm:cxnLst>
    <dgm:cxn modelId="{314A19C7-0809-4147-8843-E3BB77C90529}" type="presOf" srcId="{4EBAFDF8-00C6-4195-AA15-3063655EA281}" destId="{0C214284-651E-4CD9-914A-AA6148EA338C}" srcOrd="0" destOrd="0" presId="urn:microsoft.com/office/officeart/2005/8/layout/pyramid2"/>
    <dgm:cxn modelId="{6757F2C9-FDDD-4296-A7C7-138438D35924}" type="presOf" srcId="{9894C10E-91B0-4AFC-9151-B511D9AAB01F}" destId="{C416ABD2-293B-452E-8312-E9A20EC7367D}" srcOrd="0" destOrd="0" presId="urn:microsoft.com/office/officeart/2005/8/layout/pyramid2"/>
    <dgm:cxn modelId="{D433B79B-D9A7-457A-9809-E733C130CD63}" srcId="{58C26E40-9936-41DB-B3FD-70E5E2E3951E}" destId="{59A9F83C-4346-48FD-B793-240FDDB7E0D4}" srcOrd="0" destOrd="0" parTransId="{5BF7A882-A19C-4FDC-8078-F105F380C10B}" sibTransId="{25452B50-D237-40C9-A52C-802B65378921}"/>
    <dgm:cxn modelId="{8909402F-3D28-43C5-8047-37C603199BA8}" type="presOf" srcId="{E8787886-3E73-4056-BE97-F5F40668B529}" destId="{1A172112-6EF9-4BB0-B728-6EA32DC2D333}" srcOrd="0" destOrd="0" presId="urn:microsoft.com/office/officeart/2005/8/layout/pyramid2"/>
    <dgm:cxn modelId="{7364D643-DC4D-4668-8D28-5392AC4A0B69}" type="presOf" srcId="{58C26E40-9936-41DB-B3FD-70E5E2E3951E}" destId="{38226518-6BFF-461F-996B-28E2F1BF84BB}" srcOrd="0" destOrd="0" presId="urn:microsoft.com/office/officeart/2005/8/layout/pyramid2"/>
    <dgm:cxn modelId="{73BACF14-96F2-4726-9ECD-7FCFE8EA9909}" type="presOf" srcId="{59A9F83C-4346-48FD-B793-240FDDB7E0D4}" destId="{5D8AA13E-5BE8-442C-80C3-21B75A5C3B87}" srcOrd="0" destOrd="0" presId="urn:microsoft.com/office/officeart/2005/8/layout/pyramid2"/>
    <dgm:cxn modelId="{CC2479AF-B86F-4D4B-AA2E-E7F10B9CA7D6}" srcId="{58C26E40-9936-41DB-B3FD-70E5E2E3951E}" destId="{4EBAFDF8-00C6-4195-AA15-3063655EA281}" srcOrd="2" destOrd="0" parTransId="{9A656A9A-38F2-449F-9682-DA05ED4B2D8F}" sibTransId="{F1750B6C-2AD2-45C0-A1FC-5FBBAB0FB21C}"/>
    <dgm:cxn modelId="{7E47EA44-C208-4837-93F4-AD6102E89A6B}" srcId="{58C26E40-9936-41DB-B3FD-70E5E2E3951E}" destId="{9894C10E-91B0-4AFC-9151-B511D9AAB01F}" srcOrd="3" destOrd="0" parTransId="{64BCA1F2-C790-46CA-B733-CDD64824ACAA}" sibTransId="{97DB7198-5CA1-466F-A3B4-60BFDD09F7E7}"/>
    <dgm:cxn modelId="{55FD7776-DFCD-426A-816E-44EA7B1C02D1}" srcId="{58C26E40-9936-41DB-B3FD-70E5E2E3951E}" destId="{E8787886-3E73-4056-BE97-F5F40668B529}" srcOrd="1" destOrd="0" parTransId="{6232C59A-DB21-4E9F-A0F9-03D3B38A06DA}" sibTransId="{B7E4BD8C-E2C4-4BC2-9E5F-028556501263}"/>
    <dgm:cxn modelId="{EC8E883D-8A76-4459-806B-0599BA2A047C}" type="presParOf" srcId="{38226518-6BFF-461F-996B-28E2F1BF84BB}" destId="{43781FEC-7E0C-48CE-9A5C-897C9483C1B8}" srcOrd="0" destOrd="0" presId="urn:microsoft.com/office/officeart/2005/8/layout/pyramid2"/>
    <dgm:cxn modelId="{4CE91AED-99C9-4D0B-B385-ECF264CDDFAB}" type="presParOf" srcId="{38226518-6BFF-461F-996B-28E2F1BF84BB}" destId="{E44D7E96-7908-4DA1-BB2C-8D7D33DC2E44}" srcOrd="1" destOrd="0" presId="urn:microsoft.com/office/officeart/2005/8/layout/pyramid2"/>
    <dgm:cxn modelId="{9B7FCC73-DCDF-4AC4-842C-8EC529B4C0AF}" type="presParOf" srcId="{E44D7E96-7908-4DA1-BB2C-8D7D33DC2E44}" destId="{5D8AA13E-5BE8-442C-80C3-21B75A5C3B87}" srcOrd="0" destOrd="0" presId="urn:microsoft.com/office/officeart/2005/8/layout/pyramid2"/>
    <dgm:cxn modelId="{10ED0185-C971-4512-8A27-D6307ECACD60}" type="presParOf" srcId="{E44D7E96-7908-4DA1-BB2C-8D7D33DC2E44}" destId="{A1B1CABB-BB41-4B18-B084-EFF2B1AA3A00}" srcOrd="1" destOrd="0" presId="urn:microsoft.com/office/officeart/2005/8/layout/pyramid2"/>
    <dgm:cxn modelId="{79197589-3922-4479-A699-37FF45F820A6}" type="presParOf" srcId="{E44D7E96-7908-4DA1-BB2C-8D7D33DC2E44}" destId="{1A172112-6EF9-4BB0-B728-6EA32DC2D333}" srcOrd="2" destOrd="0" presId="urn:microsoft.com/office/officeart/2005/8/layout/pyramid2"/>
    <dgm:cxn modelId="{8F5E74BF-DB63-48B7-9052-8F7C75AD0B50}" type="presParOf" srcId="{E44D7E96-7908-4DA1-BB2C-8D7D33DC2E44}" destId="{4984A847-4EB7-4513-BB15-D5E9B2BFD885}" srcOrd="3" destOrd="0" presId="urn:microsoft.com/office/officeart/2005/8/layout/pyramid2"/>
    <dgm:cxn modelId="{D9BB2A38-139E-4C14-8807-DD63BCDB4F60}" type="presParOf" srcId="{E44D7E96-7908-4DA1-BB2C-8D7D33DC2E44}" destId="{0C214284-651E-4CD9-914A-AA6148EA338C}" srcOrd="4" destOrd="0" presId="urn:microsoft.com/office/officeart/2005/8/layout/pyramid2"/>
    <dgm:cxn modelId="{68C01C09-7C1D-4D0E-88BC-57F15B2095D9}" type="presParOf" srcId="{E44D7E96-7908-4DA1-BB2C-8D7D33DC2E44}" destId="{DB399796-FF04-4BAF-B15E-A58F1F0978BE}" srcOrd="5" destOrd="0" presId="urn:microsoft.com/office/officeart/2005/8/layout/pyramid2"/>
    <dgm:cxn modelId="{A983AF9B-7120-4FD5-8C20-C0657CA301BA}" type="presParOf" srcId="{E44D7E96-7908-4DA1-BB2C-8D7D33DC2E44}" destId="{C416ABD2-293B-452E-8312-E9A20EC7367D}" srcOrd="6" destOrd="0" presId="urn:microsoft.com/office/officeart/2005/8/layout/pyramid2"/>
    <dgm:cxn modelId="{2D953BD8-A35D-48D7-9EBF-70BC2A8FCC2F}" type="presParOf" srcId="{E44D7E96-7908-4DA1-BB2C-8D7D33DC2E44}" destId="{EED3B01A-AD6B-452D-8403-23CE66F94344}"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81FEC-7E0C-48CE-9A5C-897C9483C1B8}">
      <dsp:nvSpPr>
        <dsp:cNvPr id="0" name=""/>
        <dsp:cNvSpPr/>
      </dsp:nvSpPr>
      <dsp:spPr>
        <a:xfrm>
          <a:off x="829799" y="0"/>
          <a:ext cx="5418667" cy="5418667"/>
        </a:xfrm>
        <a:prstGeom prst="triangle">
          <a:avLst/>
        </a:prstGeom>
        <a:solidFill>
          <a:srgbClr val="F7E4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A13E-5BE8-442C-80C3-21B75A5C3B87}">
      <dsp:nvSpPr>
        <dsp:cNvPr id="0" name=""/>
        <dsp:cNvSpPr/>
      </dsp:nvSpPr>
      <dsp:spPr>
        <a:xfrm>
          <a:off x="3634618" y="578294"/>
          <a:ext cx="3996001" cy="477028"/>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Namen</a:t>
          </a:r>
          <a:endParaRPr lang="sl-SI" sz="2400" b="1" kern="1200" dirty="0">
            <a:latin typeface="Arial" panose="020B0604020202020204" pitchFamily="34" charset="0"/>
            <a:cs typeface="Arial" panose="020B0604020202020204" pitchFamily="34" charset="0"/>
          </a:endParaRPr>
        </a:p>
      </dsp:txBody>
      <dsp:txXfrm>
        <a:off x="3657905" y="601581"/>
        <a:ext cx="3949427" cy="430454"/>
      </dsp:txXfrm>
    </dsp:sp>
    <dsp:sp modelId="{78F83699-4D6C-43E2-9136-FE27AE237A35}">
      <dsp:nvSpPr>
        <dsp:cNvPr id="0" name=""/>
        <dsp:cNvSpPr/>
      </dsp:nvSpPr>
      <dsp:spPr>
        <a:xfrm>
          <a:off x="3622713" y="1132516"/>
          <a:ext cx="3996001" cy="48665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Vrsta rabe GERK</a:t>
          </a:r>
          <a:endParaRPr lang="sl-SI" sz="2400" b="1" kern="1200" dirty="0">
            <a:latin typeface="Arial" panose="020B0604020202020204" pitchFamily="34" charset="0"/>
            <a:cs typeface="Arial" panose="020B0604020202020204" pitchFamily="34" charset="0"/>
          </a:endParaRPr>
        </a:p>
      </dsp:txBody>
      <dsp:txXfrm>
        <a:off x="3646469" y="1156272"/>
        <a:ext cx="3948489" cy="439139"/>
      </dsp:txXfrm>
    </dsp:sp>
    <dsp:sp modelId="{DB7FAED1-B0AD-4721-8D74-14044B37E50E}">
      <dsp:nvSpPr>
        <dsp:cNvPr id="0" name=""/>
        <dsp:cNvSpPr/>
      </dsp:nvSpPr>
      <dsp:spPr>
        <a:xfrm>
          <a:off x="3634582" y="1685023"/>
          <a:ext cx="3996001" cy="399512"/>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Vstopi</a:t>
          </a:r>
          <a:endParaRPr lang="sl-SI" sz="2400" b="1" kern="1200" dirty="0">
            <a:latin typeface="Arial" panose="020B0604020202020204" pitchFamily="34" charset="0"/>
            <a:cs typeface="Arial" panose="020B0604020202020204" pitchFamily="34" charset="0"/>
          </a:endParaRPr>
        </a:p>
      </dsp:txBody>
      <dsp:txXfrm>
        <a:off x="3654085" y="1704526"/>
        <a:ext cx="3956995" cy="360506"/>
      </dsp:txXfrm>
    </dsp:sp>
    <dsp:sp modelId="{0196DAF8-1D0C-47FC-B63E-2CD37DF6A130}">
      <dsp:nvSpPr>
        <dsp:cNvPr id="0" name=""/>
        <dsp:cNvSpPr/>
      </dsp:nvSpPr>
      <dsp:spPr>
        <a:xfrm>
          <a:off x="3634547" y="2128324"/>
          <a:ext cx="3996001" cy="520004"/>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Trajanje obveznosti</a:t>
          </a:r>
          <a:endParaRPr lang="sl-SI" sz="2400" b="1" kern="1200" dirty="0">
            <a:latin typeface="Arial" panose="020B0604020202020204" pitchFamily="34" charset="0"/>
            <a:cs typeface="Arial" panose="020B0604020202020204" pitchFamily="34" charset="0"/>
          </a:endParaRPr>
        </a:p>
      </dsp:txBody>
      <dsp:txXfrm>
        <a:off x="3659932" y="2153709"/>
        <a:ext cx="3945231" cy="469234"/>
      </dsp:txXfrm>
    </dsp:sp>
    <dsp:sp modelId="{524B87DF-08DF-4C3D-9A1A-1AF22A0DEC44}">
      <dsp:nvSpPr>
        <dsp:cNvPr id="0" name=""/>
        <dsp:cNvSpPr/>
      </dsp:nvSpPr>
      <dsp:spPr>
        <a:xfrm>
          <a:off x="3622678" y="2703380"/>
          <a:ext cx="3996001" cy="822552"/>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Prenos obveznosti na drugo KMG</a:t>
          </a:r>
        </a:p>
      </dsp:txBody>
      <dsp:txXfrm>
        <a:off x="3662832" y="2743534"/>
        <a:ext cx="3915693" cy="742244"/>
      </dsp:txXfrm>
    </dsp:sp>
    <dsp:sp modelId="{0C214284-651E-4CD9-914A-AA6148EA338C}">
      <dsp:nvSpPr>
        <dsp:cNvPr id="0" name=""/>
        <dsp:cNvSpPr/>
      </dsp:nvSpPr>
      <dsp:spPr>
        <a:xfrm>
          <a:off x="3633420" y="3583708"/>
          <a:ext cx="3996001" cy="771739"/>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Površine (velikost, zmanjšanje, povečanje</a:t>
          </a:r>
          <a:endParaRPr lang="sl-SI" sz="2400" b="1" kern="1200" dirty="0">
            <a:latin typeface="Arial" panose="020B0604020202020204" pitchFamily="34" charset="0"/>
            <a:cs typeface="Arial" panose="020B0604020202020204" pitchFamily="34" charset="0"/>
          </a:endParaRPr>
        </a:p>
      </dsp:txBody>
      <dsp:txXfrm>
        <a:off x="3671093" y="3621381"/>
        <a:ext cx="3920655" cy="696393"/>
      </dsp:txXfrm>
    </dsp:sp>
    <dsp:sp modelId="{C416ABD2-293B-452E-8312-E9A20EC7367D}">
      <dsp:nvSpPr>
        <dsp:cNvPr id="0" name=""/>
        <dsp:cNvSpPr/>
      </dsp:nvSpPr>
      <dsp:spPr>
        <a:xfrm>
          <a:off x="3645254" y="4414016"/>
          <a:ext cx="3996001" cy="547325"/>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Kombinacije</a:t>
          </a:r>
          <a:endParaRPr lang="sl-SI" sz="2400" b="1" kern="1200" dirty="0">
            <a:latin typeface="Arial" panose="020B0604020202020204" pitchFamily="34" charset="0"/>
            <a:cs typeface="Arial" panose="020B0604020202020204" pitchFamily="34" charset="0"/>
          </a:endParaRPr>
        </a:p>
      </dsp:txBody>
      <dsp:txXfrm>
        <a:off x="3671972" y="4440734"/>
        <a:ext cx="3942565" cy="493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81FEC-7E0C-48CE-9A5C-897C9483C1B8}">
      <dsp:nvSpPr>
        <dsp:cNvPr id="0" name=""/>
        <dsp:cNvSpPr/>
      </dsp:nvSpPr>
      <dsp:spPr>
        <a:xfrm>
          <a:off x="829799" y="0"/>
          <a:ext cx="5418667" cy="5418667"/>
        </a:xfrm>
        <a:prstGeom prst="triangle">
          <a:avLst/>
        </a:prstGeom>
        <a:solidFill>
          <a:srgbClr val="84BD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A13E-5BE8-442C-80C3-21B75A5C3B87}">
      <dsp:nvSpPr>
        <dsp:cNvPr id="0" name=""/>
        <dsp:cNvSpPr/>
      </dsp:nvSpPr>
      <dsp:spPr>
        <a:xfrm>
          <a:off x="3634618" y="568457"/>
          <a:ext cx="3996001" cy="48862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1 ha kmetijskih površin</a:t>
          </a:r>
          <a:endParaRPr lang="sl-SI" sz="2400" b="1" kern="1200" dirty="0">
            <a:latin typeface="Arial" panose="020B0604020202020204" pitchFamily="34" charset="0"/>
            <a:cs typeface="Arial" panose="020B0604020202020204" pitchFamily="34" charset="0"/>
          </a:endParaRPr>
        </a:p>
      </dsp:txBody>
      <dsp:txXfrm>
        <a:off x="3658471" y="592310"/>
        <a:ext cx="3948295" cy="440915"/>
      </dsp:txXfrm>
    </dsp:sp>
    <dsp:sp modelId="{78F83699-4D6C-43E2-9136-FE27AE237A35}">
      <dsp:nvSpPr>
        <dsp:cNvPr id="0" name=""/>
        <dsp:cNvSpPr/>
      </dsp:nvSpPr>
      <dsp:spPr>
        <a:xfrm>
          <a:off x="3622713" y="1116197"/>
          <a:ext cx="3996001" cy="1123947"/>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Vsakoletno predhodno usposabljanje v obsegu 4 ure</a:t>
          </a:r>
          <a:endParaRPr lang="sl-SI" sz="2400" b="1" kern="1200" dirty="0">
            <a:latin typeface="Arial" panose="020B0604020202020204" pitchFamily="34" charset="0"/>
            <a:cs typeface="Arial" panose="020B0604020202020204" pitchFamily="34" charset="0"/>
          </a:endParaRPr>
        </a:p>
      </dsp:txBody>
      <dsp:txXfrm>
        <a:off x="3677580" y="1171064"/>
        <a:ext cx="3886267" cy="1014213"/>
      </dsp:txXfrm>
    </dsp:sp>
    <dsp:sp modelId="{524B87DF-08DF-4C3D-9A1A-1AF22A0DEC44}">
      <dsp:nvSpPr>
        <dsp:cNvPr id="0" name=""/>
        <dsp:cNvSpPr/>
      </dsp:nvSpPr>
      <dsp:spPr>
        <a:xfrm>
          <a:off x="3622678" y="2299206"/>
          <a:ext cx="3996001" cy="1033430"/>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Uporaba storitve svetovanja najmanj enkrat v prvih dveh letih</a:t>
          </a:r>
        </a:p>
      </dsp:txBody>
      <dsp:txXfrm>
        <a:off x="3673126" y="2349654"/>
        <a:ext cx="3895105" cy="932534"/>
      </dsp:txXfrm>
    </dsp:sp>
    <dsp:sp modelId="{0C214284-651E-4CD9-914A-AA6148EA338C}">
      <dsp:nvSpPr>
        <dsp:cNvPr id="0" name=""/>
        <dsp:cNvSpPr/>
      </dsp:nvSpPr>
      <dsp:spPr>
        <a:xfrm>
          <a:off x="3633420" y="3376885"/>
          <a:ext cx="3996001" cy="738493"/>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Program zatiranja bolezni in škodljivih organizmov </a:t>
          </a:r>
          <a:endParaRPr lang="sl-SI" sz="2400" b="1" kern="1200" dirty="0">
            <a:latin typeface="Arial" panose="020B0604020202020204" pitchFamily="34" charset="0"/>
            <a:cs typeface="Arial" panose="020B0604020202020204" pitchFamily="34" charset="0"/>
          </a:endParaRPr>
        </a:p>
      </dsp:txBody>
      <dsp:txXfrm>
        <a:off x="3669470" y="3412935"/>
        <a:ext cx="3923901" cy="666393"/>
      </dsp:txXfrm>
    </dsp:sp>
    <dsp:sp modelId="{C416ABD2-293B-452E-8312-E9A20EC7367D}">
      <dsp:nvSpPr>
        <dsp:cNvPr id="0" name=""/>
        <dsp:cNvSpPr/>
      </dsp:nvSpPr>
      <dsp:spPr>
        <a:xfrm>
          <a:off x="3645254" y="4160233"/>
          <a:ext cx="3996001" cy="78262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Vodenje evidenc biotičnega varstva rastlin</a:t>
          </a:r>
          <a:endParaRPr lang="sl-SI" sz="2400" b="1" kern="1200" dirty="0">
            <a:latin typeface="Arial" panose="020B0604020202020204" pitchFamily="34" charset="0"/>
            <a:cs typeface="Arial" panose="020B0604020202020204" pitchFamily="34" charset="0"/>
          </a:endParaRPr>
        </a:p>
      </dsp:txBody>
      <dsp:txXfrm>
        <a:off x="3683458" y="4198437"/>
        <a:ext cx="3919593" cy="7062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81FEC-7E0C-48CE-9A5C-897C9483C1B8}">
      <dsp:nvSpPr>
        <dsp:cNvPr id="0" name=""/>
        <dsp:cNvSpPr/>
      </dsp:nvSpPr>
      <dsp:spPr>
        <a:xfrm>
          <a:off x="829799" y="0"/>
          <a:ext cx="5418667" cy="5418667"/>
        </a:xfrm>
        <a:prstGeom prst="triangle">
          <a:avLst/>
        </a:prstGeom>
        <a:solidFill>
          <a:srgbClr val="F7E4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A13E-5BE8-442C-80C3-21B75A5C3B87}">
      <dsp:nvSpPr>
        <dsp:cNvPr id="0" name=""/>
        <dsp:cNvSpPr/>
      </dsp:nvSpPr>
      <dsp:spPr>
        <a:xfrm>
          <a:off x="3634618" y="559073"/>
          <a:ext cx="3996001" cy="397043"/>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Namen</a:t>
          </a:r>
          <a:endParaRPr lang="sl-SI" sz="2400" b="1" kern="1200" dirty="0">
            <a:latin typeface="Arial" panose="020B0604020202020204" pitchFamily="34" charset="0"/>
            <a:cs typeface="Arial" panose="020B0604020202020204" pitchFamily="34" charset="0"/>
          </a:endParaRPr>
        </a:p>
      </dsp:txBody>
      <dsp:txXfrm>
        <a:off x="3654000" y="578455"/>
        <a:ext cx="3957237" cy="358279"/>
      </dsp:txXfrm>
    </dsp:sp>
    <dsp:sp modelId="{377EA930-7127-4392-B477-B06FB34FDAAE}">
      <dsp:nvSpPr>
        <dsp:cNvPr id="0" name=""/>
        <dsp:cNvSpPr/>
      </dsp:nvSpPr>
      <dsp:spPr>
        <a:xfrm>
          <a:off x="3634618" y="1009966"/>
          <a:ext cx="3996001" cy="397043"/>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Upravičenci</a:t>
          </a:r>
          <a:endParaRPr lang="sl-SI" sz="2400" b="1" kern="1200" dirty="0">
            <a:latin typeface="Arial" panose="020B0604020202020204" pitchFamily="34" charset="0"/>
            <a:cs typeface="Arial" panose="020B0604020202020204" pitchFamily="34" charset="0"/>
          </a:endParaRPr>
        </a:p>
      </dsp:txBody>
      <dsp:txXfrm>
        <a:off x="3654000" y="1029348"/>
        <a:ext cx="3957237" cy="358279"/>
      </dsp:txXfrm>
    </dsp:sp>
    <dsp:sp modelId="{DB7FAED1-B0AD-4721-8D74-14044B37E50E}">
      <dsp:nvSpPr>
        <dsp:cNvPr id="0" name=""/>
        <dsp:cNvSpPr/>
      </dsp:nvSpPr>
      <dsp:spPr>
        <a:xfrm>
          <a:off x="3634582" y="1463735"/>
          <a:ext cx="3996001" cy="42959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Vstopi</a:t>
          </a:r>
          <a:endParaRPr lang="sl-SI" sz="2400" b="1" kern="1200" dirty="0">
            <a:latin typeface="Arial" panose="020B0604020202020204" pitchFamily="34" charset="0"/>
            <a:cs typeface="Arial" panose="020B0604020202020204" pitchFamily="34" charset="0"/>
          </a:endParaRPr>
        </a:p>
      </dsp:txBody>
      <dsp:txXfrm>
        <a:off x="3655553" y="1484706"/>
        <a:ext cx="3954059" cy="387649"/>
      </dsp:txXfrm>
    </dsp:sp>
    <dsp:sp modelId="{0196DAF8-1D0C-47FC-B63E-2CD37DF6A130}">
      <dsp:nvSpPr>
        <dsp:cNvPr id="0" name=""/>
        <dsp:cNvSpPr/>
      </dsp:nvSpPr>
      <dsp:spPr>
        <a:xfrm>
          <a:off x="3634547" y="1947667"/>
          <a:ext cx="3996001" cy="432813"/>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Trajanje obveznosti</a:t>
          </a:r>
          <a:endParaRPr lang="sl-SI" sz="2400" b="1" kern="1200" dirty="0">
            <a:latin typeface="Arial" panose="020B0604020202020204" pitchFamily="34" charset="0"/>
            <a:cs typeface="Arial" panose="020B0604020202020204" pitchFamily="34" charset="0"/>
          </a:endParaRPr>
        </a:p>
      </dsp:txBody>
      <dsp:txXfrm>
        <a:off x="3655675" y="1968795"/>
        <a:ext cx="3953745" cy="390557"/>
      </dsp:txXfrm>
    </dsp:sp>
    <dsp:sp modelId="{524B87DF-08DF-4C3D-9A1A-1AF22A0DEC44}">
      <dsp:nvSpPr>
        <dsp:cNvPr id="0" name=""/>
        <dsp:cNvSpPr/>
      </dsp:nvSpPr>
      <dsp:spPr>
        <a:xfrm>
          <a:off x="3622678" y="2425598"/>
          <a:ext cx="3996001" cy="68463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Prenos obveznosti na drugo KMG</a:t>
          </a:r>
        </a:p>
      </dsp:txBody>
      <dsp:txXfrm>
        <a:off x="3656099" y="2459019"/>
        <a:ext cx="3929159" cy="617789"/>
      </dsp:txXfrm>
    </dsp:sp>
    <dsp:sp modelId="{0C214284-651E-4CD9-914A-AA6148EA338C}">
      <dsp:nvSpPr>
        <dsp:cNvPr id="0" name=""/>
        <dsp:cNvSpPr/>
      </dsp:nvSpPr>
      <dsp:spPr>
        <a:xfrm>
          <a:off x="3633420" y="3167019"/>
          <a:ext cx="3996001" cy="789509"/>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Površine (velikost, zmanjšanje, povečanje)</a:t>
          </a:r>
          <a:endParaRPr lang="sl-SI" sz="2400" b="1" kern="1200" dirty="0">
            <a:latin typeface="Arial" panose="020B0604020202020204" pitchFamily="34" charset="0"/>
            <a:cs typeface="Arial" panose="020B0604020202020204" pitchFamily="34" charset="0"/>
          </a:endParaRPr>
        </a:p>
      </dsp:txBody>
      <dsp:txXfrm>
        <a:off x="3671961" y="3205560"/>
        <a:ext cx="3918919" cy="712427"/>
      </dsp:txXfrm>
    </dsp:sp>
    <dsp:sp modelId="{C416ABD2-293B-452E-8312-E9A20EC7367D}">
      <dsp:nvSpPr>
        <dsp:cNvPr id="0" name=""/>
        <dsp:cNvSpPr/>
      </dsp:nvSpPr>
      <dsp:spPr>
        <a:xfrm>
          <a:off x="3645254" y="4021669"/>
          <a:ext cx="3996001" cy="455553"/>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Kombinacije</a:t>
          </a:r>
          <a:endParaRPr lang="sl-SI" sz="2400" b="1" kern="1200" dirty="0">
            <a:latin typeface="Arial" panose="020B0604020202020204" pitchFamily="34" charset="0"/>
            <a:cs typeface="Arial" panose="020B0604020202020204" pitchFamily="34" charset="0"/>
          </a:endParaRPr>
        </a:p>
      </dsp:txBody>
      <dsp:txXfrm>
        <a:off x="3667492" y="4043907"/>
        <a:ext cx="3951525" cy="411077"/>
      </dsp:txXfrm>
    </dsp:sp>
    <dsp:sp modelId="{5EC6F298-E107-4567-9426-B1E7A2C90748}">
      <dsp:nvSpPr>
        <dsp:cNvPr id="0" name=""/>
        <dsp:cNvSpPr/>
      </dsp:nvSpPr>
      <dsp:spPr>
        <a:xfrm>
          <a:off x="3645254" y="4542184"/>
          <a:ext cx="3996001" cy="455553"/>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AT&amp;GN</a:t>
          </a:r>
          <a:endParaRPr lang="sl-SI" sz="2400" b="1" kern="1200" dirty="0">
            <a:latin typeface="Arial" panose="020B0604020202020204" pitchFamily="34" charset="0"/>
            <a:cs typeface="Arial" panose="020B0604020202020204" pitchFamily="34" charset="0"/>
          </a:endParaRPr>
        </a:p>
      </dsp:txBody>
      <dsp:txXfrm>
        <a:off x="3667492" y="4564422"/>
        <a:ext cx="3951525" cy="4110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81FEC-7E0C-48CE-9A5C-897C9483C1B8}">
      <dsp:nvSpPr>
        <dsp:cNvPr id="0" name=""/>
        <dsp:cNvSpPr/>
      </dsp:nvSpPr>
      <dsp:spPr>
        <a:xfrm>
          <a:off x="829799" y="0"/>
          <a:ext cx="5418667" cy="5418667"/>
        </a:xfrm>
        <a:prstGeom prst="triangle">
          <a:avLst/>
        </a:prstGeom>
        <a:solidFill>
          <a:srgbClr val="84BD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A13E-5BE8-442C-80C3-21B75A5C3B87}">
      <dsp:nvSpPr>
        <dsp:cNvPr id="0" name=""/>
        <dsp:cNvSpPr/>
      </dsp:nvSpPr>
      <dsp:spPr>
        <a:xfrm>
          <a:off x="3634618" y="570697"/>
          <a:ext cx="3996001" cy="513678"/>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Vpis KMG v RKG</a:t>
          </a:r>
          <a:endParaRPr lang="sl-SI" sz="2400" b="1" kern="1200" dirty="0">
            <a:latin typeface="Arial" panose="020B0604020202020204" pitchFamily="34" charset="0"/>
            <a:cs typeface="Arial" panose="020B0604020202020204" pitchFamily="34" charset="0"/>
          </a:endParaRPr>
        </a:p>
      </dsp:txBody>
      <dsp:txXfrm>
        <a:off x="3659694" y="595773"/>
        <a:ext cx="3945849" cy="463526"/>
      </dsp:txXfrm>
    </dsp:sp>
    <dsp:sp modelId="{1A172112-6EF9-4BB0-B728-6EA32DC2D333}">
      <dsp:nvSpPr>
        <dsp:cNvPr id="0" name=""/>
        <dsp:cNvSpPr/>
      </dsp:nvSpPr>
      <dsp:spPr>
        <a:xfrm>
          <a:off x="3634618" y="1148816"/>
          <a:ext cx="3996001" cy="513678"/>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l-SI" sz="2200" b="1" kern="1200" dirty="0" smtClean="0">
              <a:latin typeface="Arial" panose="020B0604020202020204" pitchFamily="34" charset="0"/>
              <a:cs typeface="Arial" panose="020B0604020202020204" pitchFamily="34" charset="0"/>
            </a:rPr>
            <a:t>1 ha kmetijskih površin</a:t>
          </a:r>
          <a:endParaRPr lang="sl-SI" sz="2200" b="1" kern="1200" dirty="0">
            <a:latin typeface="Arial" panose="020B0604020202020204" pitchFamily="34" charset="0"/>
            <a:cs typeface="Arial" panose="020B0604020202020204" pitchFamily="34" charset="0"/>
          </a:endParaRPr>
        </a:p>
      </dsp:txBody>
      <dsp:txXfrm>
        <a:off x="3659694" y="1173892"/>
        <a:ext cx="3945849" cy="463526"/>
      </dsp:txXfrm>
    </dsp:sp>
    <dsp:sp modelId="{78F83699-4D6C-43E2-9136-FE27AE237A35}">
      <dsp:nvSpPr>
        <dsp:cNvPr id="0" name=""/>
        <dsp:cNvSpPr/>
      </dsp:nvSpPr>
      <dsp:spPr>
        <a:xfrm>
          <a:off x="3622713" y="1724646"/>
          <a:ext cx="3996001" cy="1181585"/>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Program usposabljanja v obsegu 15 ur v času trajanja obveznosti</a:t>
          </a:r>
          <a:endParaRPr lang="sl-SI" sz="2400" b="1" kern="1200" dirty="0">
            <a:latin typeface="Arial" panose="020B0604020202020204" pitchFamily="34" charset="0"/>
            <a:cs typeface="Arial" panose="020B0604020202020204" pitchFamily="34" charset="0"/>
          </a:endParaRPr>
        </a:p>
      </dsp:txBody>
      <dsp:txXfrm>
        <a:off x="3680393" y="1782326"/>
        <a:ext cx="3880641" cy="1066225"/>
      </dsp:txXfrm>
    </dsp:sp>
    <dsp:sp modelId="{0C214284-651E-4CD9-914A-AA6148EA338C}">
      <dsp:nvSpPr>
        <dsp:cNvPr id="0" name=""/>
        <dsp:cNvSpPr/>
      </dsp:nvSpPr>
      <dsp:spPr>
        <a:xfrm>
          <a:off x="3633420" y="2969938"/>
          <a:ext cx="3996001" cy="1125543"/>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Prepoved uporabe blata iz KČN, komposta in </a:t>
          </a:r>
          <a:r>
            <a:rPr lang="sl-SI" sz="2400" b="1" kern="1200" dirty="0" err="1" smtClean="0">
              <a:latin typeface="Arial" panose="020B0604020202020204" pitchFamily="34" charset="0"/>
              <a:cs typeface="Arial" panose="020B0604020202020204" pitchFamily="34" charset="0"/>
            </a:rPr>
            <a:t>digestata</a:t>
          </a:r>
          <a:r>
            <a:rPr lang="sl-SI" sz="2400" b="1" kern="1200" dirty="0" smtClean="0">
              <a:latin typeface="Arial" panose="020B0604020202020204" pitchFamily="34" charset="0"/>
              <a:cs typeface="Arial" panose="020B0604020202020204" pitchFamily="34" charset="0"/>
            </a:rPr>
            <a:t>, razen …</a:t>
          </a:r>
          <a:endParaRPr lang="sl-SI" sz="2400" b="1" kern="1200" dirty="0">
            <a:latin typeface="Arial" panose="020B0604020202020204" pitchFamily="34" charset="0"/>
            <a:cs typeface="Arial" panose="020B0604020202020204" pitchFamily="34" charset="0"/>
          </a:endParaRPr>
        </a:p>
      </dsp:txBody>
      <dsp:txXfrm>
        <a:off x="3688364" y="3024882"/>
        <a:ext cx="3886113" cy="1015655"/>
      </dsp:txXfrm>
    </dsp:sp>
    <dsp:sp modelId="{C416ABD2-293B-452E-8312-E9A20EC7367D}">
      <dsp:nvSpPr>
        <dsp:cNvPr id="0" name=""/>
        <dsp:cNvSpPr/>
      </dsp:nvSpPr>
      <dsp:spPr>
        <a:xfrm>
          <a:off x="3645254" y="4171902"/>
          <a:ext cx="3996001" cy="822755"/>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Vodenje evidenc o delovnih opravilih</a:t>
          </a:r>
          <a:endParaRPr lang="sl-SI" sz="2400" b="1" kern="1200" dirty="0">
            <a:latin typeface="Arial" panose="020B0604020202020204" pitchFamily="34" charset="0"/>
            <a:cs typeface="Arial" panose="020B0604020202020204" pitchFamily="34" charset="0"/>
          </a:endParaRPr>
        </a:p>
      </dsp:txBody>
      <dsp:txXfrm>
        <a:off x="3685418" y="4212066"/>
        <a:ext cx="3915673" cy="7424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81FEC-7E0C-48CE-9A5C-897C9483C1B8}">
      <dsp:nvSpPr>
        <dsp:cNvPr id="0" name=""/>
        <dsp:cNvSpPr/>
      </dsp:nvSpPr>
      <dsp:spPr>
        <a:xfrm>
          <a:off x="829799" y="0"/>
          <a:ext cx="5418667" cy="5418667"/>
        </a:xfrm>
        <a:prstGeom prst="triangle">
          <a:avLst/>
        </a:prstGeom>
        <a:solidFill>
          <a:srgbClr val="F7E4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A13E-5BE8-442C-80C3-21B75A5C3B87}">
      <dsp:nvSpPr>
        <dsp:cNvPr id="0" name=""/>
        <dsp:cNvSpPr/>
      </dsp:nvSpPr>
      <dsp:spPr>
        <a:xfrm>
          <a:off x="3634618" y="578294"/>
          <a:ext cx="3996001" cy="477028"/>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Namen</a:t>
          </a:r>
          <a:endParaRPr lang="sl-SI" sz="2400" b="1" kern="1200" dirty="0">
            <a:latin typeface="Arial" panose="020B0604020202020204" pitchFamily="34" charset="0"/>
            <a:cs typeface="Arial" panose="020B0604020202020204" pitchFamily="34" charset="0"/>
          </a:endParaRPr>
        </a:p>
      </dsp:txBody>
      <dsp:txXfrm>
        <a:off x="3657905" y="601581"/>
        <a:ext cx="3949427" cy="430454"/>
      </dsp:txXfrm>
    </dsp:sp>
    <dsp:sp modelId="{78F83699-4D6C-43E2-9136-FE27AE237A35}">
      <dsp:nvSpPr>
        <dsp:cNvPr id="0" name=""/>
        <dsp:cNvSpPr/>
      </dsp:nvSpPr>
      <dsp:spPr>
        <a:xfrm>
          <a:off x="3622713" y="1132516"/>
          <a:ext cx="3996001" cy="48665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Vrsta rabe GERK</a:t>
          </a:r>
          <a:endParaRPr lang="sl-SI" sz="2400" b="1" kern="1200" dirty="0">
            <a:latin typeface="Arial" panose="020B0604020202020204" pitchFamily="34" charset="0"/>
            <a:cs typeface="Arial" panose="020B0604020202020204" pitchFamily="34" charset="0"/>
          </a:endParaRPr>
        </a:p>
      </dsp:txBody>
      <dsp:txXfrm>
        <a:off x="3646469" y="1156272"/>
        <a:ext cx="3948489" cy="439139"/>
      </dsp:txXfrm>
    </dsp:sp>
    <dsp:sp modelId="{DB7FAED1-B0AD-4721-8D74-14044B37E50E}">
      <dsp:nvSpPr>
        <dsp:cNvPr id="0" name=""/>
        <dsp:cNvSpPr/>
      </dsp:nvSpPr>
      <dsp:spPr>
        <a:xfrm>
          <a:off x="3634582" y="1685023"/>
          <a:ext cx="3996001" cy="399512"/>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Vstopi</a:t>
          </a:r>
          <a:endParaRPr lang="sl-SI" sz="2400" b="1" kern="1200" dirty="0">
            <a:latin typeface="Arial" panose="020B0604020202020204" pitchFamily="34" charset="0"/>
            <a:cs typeface="Arial" panose="020B0604020202020204" pitchFamily="34" charset="0"/>
          </a:endParaRPr>
        </a:p>
      </dsp:txBody>
      <dsp:txXfrm>
        <a:off x="3654085" y="1704526"/>
        <a:ext cx="3956995" cy="360506"/>
      </dsp:txXfrm>
    </dsp:sp>
    <dsp:sp modelId="{0196DAF8-1D0C-47FC-B63E-2CD37DF6A130}">
      <dsp:nvSpPr>
        <dsp:cNvPr id="0" name=""/>
        <dsp:cNvSpPr/>
      </dsp:nvSpPr>
      <dsp:spPr>
        <a:xfrm>
          <a:off x="3634547" y="2128324"/>
          <a:ext cx="3996001" cy="520004"/>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Trajanje obveznosti</a:t>
          </a:r>
          <a:endParaRPr lang="sl-SI" sz="2400" b="1" kern="1200" dirty="0">
            <a:latin typeface="Arial" panose="020B0604020202020204" pitchFamily="34" charset="0"/>
            <a:cs typeface="Arial" panose="020B0604020202020204" pitchFamily="34" charset="0"/>
          </a:endParaRPr>
        </a:p>
      </dsp:txBody>
      <dsp:txXfrm>
        <a:off x="3659932" y="2153709"/>
        <a:ext cx="3945231" cy="469234"/>
      </dsp:txXfrm>
    </dsp:sp>
    <dsp:sp modelId="{524B87DF-08DF-4C3D-9A1A-1AF22A0DEC44}">
      <dsp:nvSpPr>
        <dsp:cNvPr id="0" name=""/>
        <dsp:cNvSpPr/>
      </dsp:nvSpPr>
      <dsp:spPr>
        <a:xfrm>
          <a:off x="3622678" y="2703380"/>
          <a:ext cx="3996001" cy="822552"/>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Prenos obveznosti na drugo KMG</a:t>
          </a:r>
        </a:p>
      </dsp:txBody>
      <dsp:txXfrm>
        <a:off x="3662832" y="2743534"/>
        <a:ext cx="3915693" cy="742244"/>
      </dsp:txXfrm>
    </dsp:sp>
    <dsp:sp modelId="{0C214284-651E-4CD9-914A-AA6148EA338C}">
      <dsp:nvSpPr>
        <dsp:cNvPr id="0" name=""/>
        <dsp:cNvSpPr/>
      </dsp:nvSpPr>
      <dsp:spPr>
        <a:xfrm>
          <a:off x="3633420" y="3583708"/>
          <a:ext cx="3996001" cy="771739"/>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Površine (velikost, zmanjšanje, povečanje</a:t>
          </a:r>
          <a:endParaRPr lang="sl-SI" sz="2400" b="1" kern="1200" dirty="0">
            <a:latin typeface="Arial" panose="020B0604020202020204" pitchFamily="34" charset="0"/>
            <a:cs typeface="Arial" panose="020B0604020202020204" pitchFamily="34" charset="0"/>
          </a:endParaRPr>
        </a:p>
      </dsp:txBody>
      <dsp:txXfrm>
        <a:off x="3671093" y="3621381"/>
        <a:ext cx="3920655" cy="696393"/>
      </dsp:txXfrm>
    </dsp:sp>
    <dsp:sp modelId="{C416ABD2-293B-452E-8312-E9A20EC7367D}">
      <dsp:nvSpPr>
        <dsp:cNvPr id="0" name=""/>
        <dsp:cNvSpPr/>
      </dsp:nvSpPr>
      <dsp:spPr>
        <a:xfrm>
          <a:off x="3645254" y="4414016"/>
          <a:ext cx="3996001" cy="547325"/>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Kombinacije</a:t>
          </a:r>
          <a:endParaRPr lang="sl-SI" sz="2400" b="1" kern="1200" dirty="0">
            <a:latin typeface="Arial" panose="020B0604020202020204" pitchFamily="34" charset="0"/>
            <a:cs typeface="Arial" panose="020B0604020202020204" pitchFamily="34" charset="0"/>
          </a:endParaRPr>
        </a:p>
      </dsp:txBody>
      <dsp:txXfrm>
        <a:off x="3671972" y="4440734"/>
        <a:ext cx="3942565" cy="4938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81FEC-7E0C-48CE-9A5C-897C9483C1B8}">
      <dsp:nvSpPr>
        <dsp:cNvPr id="0" name=""/>
        <dsp:cNvSpPr/>
      </dsp:nvSpPr>
      <dsp:spPr>
        <a:xfrm>
          <a:off x="829799" y="0"/>
          <a:ext cx="5418667" cy="5418667"/>
        </a:xfrm>
        <a:prstGeom prst="triangle">
          <a:avLst/>
        </a:prstGeom>
        <a:solidFill>
          <a:srgbClr val="84BD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A13E-5BE8-442C-80C3-21B75A5C3B87}">
      <dsp:nvSpPr>
        <dsp:cNvPr id="0" name=""/>
        <dsp:cNvSpPr/>
      </dsp:nvSpPr>
      <dsp:spPr>
        <a:xfrm>
          <a:off x="3634618" y="581961"/>
          <a:ext cx="3996001" cy="714138"/>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Vpis KMG v RKG</a:t>
          </a:r>
          <a:endParaRPr lang="sl-SI" sz="2400" b="1" kern="1200" dirty="0">
            <a:latin typeface="Arial" panose="020B0604020202020204" pitchFamily="34" charset="0"/>
            <a:cs typeface="Arial" panose="020B0604020202020204" pitchFamily="34" charset="0"/>
          </a:endParaRPr>
        </a:p>
      </dsp:txBody>
      <dsp:txXfrm>
        <a:off x="3669479" y="616822"/>
        <a:ext cx="3926279" cy="644416"/>
      </dsp:txXfrm>
    </dsp:sp>
    <dsp:sp modelId="{1A172112-6EF9-4BB0-B728-6EA32DC2D333}">
      <dsp:nvSpPr>
        <dsp:cNvPr id="0" name=""/>
        <dsp:cNvSpPr/>
      </dsp:nvSpPr>
      <dsp:spPr>
        <a:xfrm>
          <a:off x="3634618" y="1385687"/>
          <a:ext cx="3996001" cy="714138"/>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0,1 ha kmetijskih površin</a:t>
          </a:r>
          <a:endParaRPr lang="sl-SI" sz="2400" b="1" kern="1200" dirty="0">
            <a:latin typeface="Arial" panose="020B0604020202020204" pitchFamily="34" charset="0"/>
            <a:cs typeface="Arial" panose="020B0604020202020204" pitchFamily="34" charset="0"/>
          </a:endParaRPr>
        </a:p>
      </dsp:txBody>
      <dsp:txXfrm>
        <a:off x="3669479" y="1420548"/>
        <a:ext cx="3926279" cy="644416"/>
      </dsp:txXfrm>
    </dsp:sp>
    <dsp:sp modelId="{0C214284-651E-4CD9-914A-AA6148EA338C}">
      <dsp:nvSpPr>
        <dsp:cNvPr id="0" name=""/>
        <dsp:cNvSpPr/>
      </dsp:nvSpPr>
      <dsp:spPr>
        <a:xfrm>
          <a:off x="3633420" y="2225784"/>
          <a:ext cx="3996001" cy="1564779"/>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Prepoved uporabe blata iz KČN, komposta in </a:t>
          </a:r>
          <a:r>
            <a:rPr lang="sl-SI" sz="2400" b="1" kern="1200" dirty="0" err="1" smtClean="0">
              <a:latin typeface="Arial" panose="020B0604020202020204" pitchFamily="34" charset="0"/>
              <a:cs typeface="Arial" panose="020B0604020202020204" pitchFamily="34" charset="0"/>
            </a:rPr>
            <a:t>digestata</a:t>
          </a:r>
          <a:r>
            <a:rPr lang="sl-SI" sz="2400" b="1" kern="1200" dirty="0" smtClean="0">
              <a:latin typeface="Arial" panose="020B0604020202020204" pitchFamily="34" charset="0"/>
              <a:cs typeface="Arial" panose="020B0604020202020204" pitchFamily="34" charset="0"/>
            </a:rPr>
            <a:t>, razen …</a:t>
          </a:r>
          <a:endParaRPr lang="sl-SI" sz="2400" b="1" kern="1200" dirty="0">
            <a:latin typeface="Arial" panose="020B0604020202020204" pitchFamily="34" charset="0"/>
            <a:cs typeface="Arial" panose="020B0604020202020204" pitchFamily="34" charset="0"/>
          </a:endParaRPr>
        </a:p>
      </dsp:txBody>
      <dsp:txXfrm>
        <a:off x="3709806" y="2302170"/>
        <a:ext cx="3843229" cy="1412007"/>
      </dsp:txXfrm>
    </dsp:sp>
    <dsp:sp modelId="{C416ABD2-293B-452E-8312-E9A20EC7367D}">
      <dsp:nvSpPr>
        <dsp:cNvPr id="0" name=""/>
        <dsp:cNvSpPr/>
      </dsp:nvSpPr>
      <dsp:spPr>
        <a:xfrm>
          <a:off x="3645254" y="3896807"/>
          <a:ext cx="3996001" cy="114383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Vodenje evidenc o delovnih opravilih</a:t>
          </a:r>
          <a:endParaRPr lang="sl-SI" sz="2400" b="1" kern="1200" dirty="0">
            <a:latin typeface="Arial" panose="020B0604020202020204" pitchFamily="34" charset="0"/>
            <a:cs typeface="Arial" panose="020B0604020202020204" pitchFamily="34" charset="0"/>
          </a:endParaRPr>
        </a:p>
      </dsp:txBody>
      <dsp:txXfrm>
        <a:off x="3701091" y="3952644"/>
        <a:ext cx="3884327" cy="103215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A482451A-D08E-487A-A5C0-2558E705CC14}" type="datetimeFigureOut">
              <a:rPr lang="sl-SI" smtClean="0"/>
              <a:t>29. 01. 2024</a:t>
            </a:fld>
            <a:endParaRPr lang="sl-SI"/>
          </a:p>
        </p:txBody>
      </p:sp>
      <p:sp>
        <p:nvSpPr>
          <p:cNvPr id="4" name="Označba mesta noge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B6542067-88D5-4626-A291-6FA81FFE5007}" type="slidenum">
              <a:rPr lang="sl-SI" smtClean="0"/>
              <a:t>‹#›</a:t>
            </a:fld>
            <a:endParaRPr lang="sl-SI"/>
          </a:p>
        </p:txBody>
      </p:sp>
    </p:spTree>
    <p:extLst>
      <p:ext uri="{BB962C8B-B14F-4D97-AF65-F5344CB8AC3E}">
        <p14:creationId xmlns:p14="http://schemas.microsoft.com/office/powerpoint/2010/main" val="210896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2F4C8237-AC88-473E-AF4C-DABD2FF2E0B0}" type="datetimeFigureOut">
              <a:rPr lang="sl-SI" smtClean="0"/>
              <a:t>29. 01. 2024</a:t>
            </a:fld>
            <a:endParaRPr lang="sl-SI"/>
          </a:p>
        </p:txBody>
      </p:sp>
      <p:sp>
        <p:nvSpPr>
          <p:cNvPr id="4" name="Označba mesta stranske slik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značba mesta noge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4823D132-DB3B-4C4C-AB58-25040CABC103}" type="slidenum">
              <a:rPr lang="sl-SI" smtClean="0"/>
              <a:t>‹#›</a:t>
            </a:fld>
            <a:endParaRPr lang="sl-SI"/>
          </a:p>
        </p:txBody>
      </p:sp>
    </p:spTree>
    <p:extLst>
      <p:ext uri="{BB962C8B-B14F-4D97-AF65-F5344CB8AC3E}">
        <p14:creationId xmlns:p14="http://schemas.microsoft.com/office/powerpoint/2010/main" val="3685206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3D132-DB3B-4C4C-AB58-25040CABC103}"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70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17</a:t>
            </a:fld>
            <a:endParaRPr lang="sl-SI"/>
          </a:p>
        </p:txBody>
      </p:sp>
    </p:spTree>
    <p:extLst>
      <p:ext uri="{BB962C8B-B14F-4D97-AF65-F5344CB8AC3E}">
        <p14:creationId xmlns:p14="http://schemas.microsoft.com/office/powerpoint/2010/main" val="42624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40</a:t>
            </a:fld>
            <a:endParaRPr lang="sl-SI"/>
          </a:p>
        </p:txBody>
      </p:sp>
    </p:spTree>
    <p:extLst>
      <p:ext uri="{BB962C8B-B14F-4D97-AF65-F5344CB8AC3E}">
        <p14:creationId xmlns:p14="http://schemas.microsoft.com/office/powerpoint/2010/main" val="340975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57</a:t>
            </a:fld>
            <a:endParaRPr lang="sl-SI"/>
          </a:p>
        </p:txBody>
      </p:sp>
    </p:spTree>
    <p:extLst>
      <p:ext uri="{BB962C8B-B14F-4D97-AF65-F5344CB8AC3E}">
        <p14:creationId xmlns:p14="http://schemas.microsoft.com/office/powerpoint/2010/main" val="3469134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58</a:t>
            </a:fld>
            <a:endParaRPr lang="sl-SI"/>
          </a:p>
        </p:txBody>
      </p:sp>
    </p:spTree>
    <p:extLst>
      <p:ext uri="{BB962C8B-B14F-4D97-AF65-F5344CB8AC3E}">
        <p14:creationId xmlns:p14="http://schemas.microsoft.com/office/powerpoint/2010/main" val="4185256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61</a:t>
            </a:fld>
            <a:endParaRPr lang="sl-SI"/>
          </a:p>
        </p:txBody>
      </p:sp>
    </p:spTree>
    <p:extLst>
      <p:ext uri="{BB962C8B-B14F-4D97-AF65-F5344CB8AC3E}">
        <p14:creationId xmlns:p14="http://schemas.microsoft.com/office/powerpoint/2010/main" val="110832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62</a:t>
            </a:fld>
            <a:endParaRPr lang="sl-SI"/>
          </a:p>
        </p:txBody>
      </p:sp>
    </p:spTree>
    <p:extLst>
      <p:ext uri="{BB962C8B-B14F-4D97-AF65-F5344CB8AC3E}">
        <p14:creationId xmlns:p14="http://schemas.microsoft.com/office/powerpoint/2010/main" val="2199809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63</a:t>
            </a:fld>
            <a:endParaRPr lang="sl-SI"/>
          </a:p>
        </p:txBody>
      </p:sp>
    </p:spTree>
    <p:extLst>
      <p:ext uri="{BB962C8B-B14F-4D97-AF65-F5344CB8AC3E}">
        <p14:creationId xmlns:p14="http://schemas.microsoft.com/office/powerpoint/2010/main" val="1823318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64</a:t>
            </a:fld>
            <a:endParaRPr lang="sl-SI"/>
          </a:p>
        </p:txBody>
      </p:sp>
    </p:spTree>
    <p:extLst>
      <p:ext uri="{BB962C8B-B14F-4D97-AF65-F5344CB8AC3E}">
        <p14:creationId xmlns:p14="http://schemas.microsoft.com/office/powerpoint/2010/main" val="559836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66</a:t>
            </a:fld>
            <a:endParaRPr lang="sl-SI"/>
          </a:p>
        </p:txBody>
      </p:sp>
    </p:spTree>
    <p:extLst>
      <p:ext uri="{BB962C8B-B14F-4D97-AF65-F5344CB8AC3E}">
        <p14:creationId xmlns:p14="http://schemas.microsoft.com/office/powerpoint/2010/main" val="1724952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67</a:t>
            </a:fld>
            <a:endParaRPr lang="sl-SI"/>
          </a:p>
        </p:txBody>
      </p:sp>
    </p:spTree>
    <p:extLst>
      <p:ext uri="{BB962C8B-B14F-4D97-AF65-F5344CB8AC3E}">
        <p14:creationId xmlns:p14="http://schemas.microsoft.com/office/powerpoint/2010/main" val="359824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7</a:t>
            </a:fld>
            <a:endParaRPr lang="sl-SI"/>
          </a:p>
        </p:txBody>
      </p:sp>
    </p:spTree>
    <p:extLst>
      <p:ext uri="{BB962C8B-B14F-4D97-AF65-F5344CB8AC3E}">
        <p14:creationId xmlns:p14="http://schemas.microsoft.com/office/powerpoint/2010/main" val="250288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8</a:t>
            </a:fld>
            <a:endParaRPr lang="sl-SI"/>
          </a:p>
        </p:txBody>
      </p:sp>
    </p:spTree>
    <p:extLst>
      <p:ext uri="{BB962C8B-B14F-4D97-AF65-F5344CB8AC3E}">
        <p14:creationId xmlns:p14="http://schemas.microsoft.com/office/powerpoint/2010/main" val="70523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9</a:t>
            </a:fld>
            <a:endParaRPr lang="sl-SI"/>
          </a:p>
        </p:txBody>
      </p:sp>
    </p:spTree>
    <p:extLst>
      <p:ext uri="{BB962C8B-B14F-4D97-AF65-F5344CB8AC3E}">
        <p14:creationId xmlns:p14="http://schemas.microsoft.com/office/powerpoint/2010/main" val="284018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11</a:t>
            </a:fld>
            <a:endParaRPr lang="sl-SI"/>
          </a:p>
        </p:txBody>
      </p:sp>
    </p:spTree>
    <p:extLst>
      <p:ext uri="{BB962C8B-B14F-4D97-AF65-F5344CB8AC3E}">
        <p14:creationId xmlns:p14="http://schemas.microsoft.com/office/powerpoint/2010/main" val="973796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12</a:t>
            </a:fld>
            <a:endParaRPr lang="sl-SI"/>
          </a:p>
        </p:txBody>
      </p:sp>
    </p:spTree>
    <p:extLst>
      <p:ext uri="{BB962C8B-B14F-4D97-AF65-F5344CB8AC3E}">
        <p14:creationId xmlns:p14="http://schemas.microsoft.com/office/powerpoint/2010/main" val="1177433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14</a:t>
            </a:fld>
            <a:endParaRPr lang="sl-SI"/>
          </a:p>
        </p:txBody>
      </p:sp>
    </p:spTree>
    <p:extLst>
      <p:ext uri="{BB962C8B-B14F-4D97-AF65-F5344CB8AC3E}">
        <p14:creationId xmlns:p14="http://schemas.microsoft.com/office/powerpoint/2010/main" val="146390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15</a:t>
            </a:fld>
            <a:endParaRPr lang="sl-SI"/>
          </a:p>
        </p:txBody>
      </p:sp>
    </p:spTree>
    <p:extLst>
      <p:ext uri="{BB962C8B-B14F-4D97-AF65-F5344CB8AC3E}">
        <p14:creationId xmlns:p14="http://schemas.microsoft.com/office/powerpoint/2010/main" val="243843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16</a:t>
            </a:fld>
            <a:endParaRPr lang="sl-SI"/>
          </a:p>
        </p:txBody>
      </p:sp>
    </p:spTree>
    <p:extLst>
      <p:ext uri="{BB962C8B-B14F-4D97-AF65-F5344CB8AC3E}">
        <p14:creationId xmlns:p14="http://schemas.microsoft.com/office/powerpoint/2010/main" val="346407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0C8F2524-B764-4835-AEE2-DDF2D8AB05E1}" type="datetimeFigureOut">
              <a:rPr lang="sl-SI" smtClean="0"/>
              <a:t>29. 01. 2024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278572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0C8F2524-B764-4835-AEE2-DDF2D8AB05E1}" type="datetimeFigureOut">
              <a:rPr lang="sl-SI" smtClean="0"/>
              <a:t>29. 01. 2024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2967891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0C8F2524-B764-4835-AEE2-DDF2D8AB05E1}" type="datetimeFigureOut">
              <a:rPr lang="sl-SI" smtClean="0"/>
              <a:t>29. 01. 2024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3857348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914400" y="2130426"/>
            <a:ext cx="103632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l-SI" smtClean="0"/>
              <a:t>Uredite slog podnaslova matrice</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64B1A1C4-7A34-4C8C-A5F4-C9567ADD793C}" type="slidenum">
              <a:rPr lang="sl-SI" altLang="sl-SI"/>
              <a:pPr>
                <a:defRPr/>
              </a:pPr>
              <a:t>‹#›</a:t>
            </a:fld>
            <a:endParaRPr lang="sl-SI" altLang="sl-SI" dirty="0"/>
          </a:p>
        </p:txBody>
      </p:sp>
    </p:spTree>
    <p:extLst>
      <p:ext uri="{BB962C8B-B14F-4D97-AF65-F5344CB8AC3E}">
        <p14:creationId xmlns:p14="http://schemas.microsoft.com/office/powerpoint/2010/main" val="718495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B510687E-20BC-4CC7-AF38-DA9DD57688F9}" type="slidenum">
              <a:rPr lang="sl-SI" altLang="sl-SI"/>
              <a:pPr>
                <a:defRPr/>
              </a:pPr>
              <a:t>‹#›</a:t>
            </a:fld>
            <a:endParaRPr lang="sl-SI" altLang="sl-SI" dirty="0"/>
          </a:p>
        </p:txBody>
      </p:sp>
    </p:spTree>
    <p:extLst>
      <p:ext uri="{BB962C8B-B14F-4D97-AF65-F5344CB8AC3E}">
        <p14:creationId xmlns:p14="http://schemas.microsoft.com/office/powerpoint/2010/main" val="3018339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963084" y="4406901"/>
            <a:ext cx="103632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4BBCE413-7497-451C-998E-985B4EFE0DF8}" type="slidenum">
              <a:rPr lang="sl-SI" altLang="sl-SI"/>
              <a:pPr>
                <a:defRPr/>
              </a:pPr>
              <a:t>‹#›</a:t>
            </a:fld>
            <a:endParaRPr lang="sl-SI" altLang="sl-SI" dirty="0"/>
          </a:p>
        </p:txBody>
      </p:sp>
    </p:spTree>
    <p:extLst>
      <p:ext uri="{BB962C8B-B14F-4D97-AF65-F5344CB8AC3E}">
        <p14:creationId xmlns:p14="http://schemas.microsoft.com/office/powerpoint/2010/main" val="160839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7" name="Rectangle 6"/>
          <p:cNvSpPr>
            <a:spLocks noGrp="1" noChangeArrowheads="1"/>
          </p:cNvSpPr>
          <p:nvPr>
            <p:ph type="sldNum" sz="quarter" idx="12"/>
          </p:nvPr>
        </p:nvSpPr>
        <p:spPr>
          <a:ln/>
        </p:spPr>
        <p:txBody>
          <a:bodyPr/>
          <a:lstStyle>
            <a:lvl1pPr>
              <a:defRPr/>
            </a:lvl1pPr>
          </a:lstStyle>
          <a:p>
            <a:pPr>
              <a:defRPr/>
            </a:pPr>
            <a:fld id="{2A62DF9C-131F-4819-BA01-43766AAC0254}" type="slidenum">
              <a:rPr lang="sl-SI" altLang="sl-SI"/>
              <a:pPr>
                <a:defRPr/>
              </a:pPr>
              <a:t>‹#›</a:t>
            </a:fld>
            <a:endParaRPr lang="sl-SI" altLang="sl-SI" dirty="0"/>
          </a:p>
        </p:txBody>
      </p:sp>
    </p:spTree>
    <p:extLst>
      <p:ext uri="{BB962C8B-B14F-4D97-AF65-F5344CB8AC3E}">
        <p14:creationId xmlns:p14="http://schemas.microsoft.com/office/powerpoint/2010/main" val="2710673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Rectangle 4"/>
          <p:cNvSpPr>
            <a:spLocks noGrp="1" noChangeArrowheads="1"/>
          </p:cNvSpPr>
          <p:nvPr>
            <p:ph type="dt" sz="half" idx="10"/>
          </p:nvPr>
        </p:nvSpPr>
        <p:spPr>
          <a:ln/>
        </p:spPr>
        <p:txBody>
          <a:bodyPr/>
          <a:lstStyle>
            <a:lvl1pPr>
              <a:defRPr/>
            </a:lvl1pPr>
          </a:lstStyle>
          <a:p>
            <a:pPr>
              <a:defRPr/>
            </a:pPr>
            <a:endParaRPr lang="sl-SI" dirty="0"/>
          </a:p>
        </p:txBody>
      </p:sp>
      <p:sp>
        <p:nvSpPr>
          <p:cNvPr id="8"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9" name="Rectangle 6"/>
          <p:cNvSpPr>
            <a:spLocks noGrp="1" noChangeArrowheads="1"/>
          </p:cNvSpPr>
          <p:nvPr>
            <p:ph type="sldNum" sz="quarter" idx="12"/>
          </p:nvPr>
        </p:nvSpPr>
        <p:spPr>
          <a:ln/>
        </p:spPr>
        <p:txBody>
          <a:bodyPr/>
          <a:lstStyle>
            <a:lvl1pPr>
              <a:defRPr/>
            </a:lvl1pPr>
          </a:lstStyle>
          <a:p>
            <a:pPr>
              <a:defRPr/>
            </a:pPr>
            <a:fld id="{AC861B81-E636-4EF0-A746-D6C510617F4D}" type="slidenum">
              <a:rPr lang="sl-SI" altLang="sl-SI"/>
              <a:pPr>
                <a:defRPr/>
              </a:pPr>
              <a:t>‹#›</a:t>
            </a:fld>
            <a:endParaRPr lang="sl-SI" altLang="sl-SI" dirty="0"/>
          </a:p>
        </p:txBody>
      </p:sp>
    </p:spTree>
    <p:extLst>
      <p:ext uri="{BB962C8B-B14F-4D97-AF65-F5344CB8AC3E}">
        <p14:creationId xmlns:p14="http://schemas.microsoft.com/office/powerpoint/2010/main" val="4279797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Rectangle 4"/>
          <p:cNvSpPr>
            <a:spLocks noGrp="1" noChangeArrowheads="1"/>
          </p:cNvSpPr>
          <p:nvPr>
            <p:ph type="dt" sz="half" idx="10"/>
          </p:nvPr>
        </p:nvSpPr>
        <p:spPr>
          <a:ln/>
        </p:spPr>
        <p:txBody>
          <a:bodyPr/>
          <a:lstStyle>
            <a:lvl1pPr>
              <a:defRPr/>
            </a:lvl1pPr>
          </a:lstStyle>
          <a:p>
            <a:pPr>
              <a:defRPr/>
            </a:pPr>
            <a:endParaRPr lang="sl-SI" dirty="0"/>
          </a:p>
        </p:txBody>
      </p:sp>
      <p:sp>
        <p:nvSpPr>
          <p:cNvPr id="4"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5" name="Rectangle 6"/>
          <p:cNvSpPr>
            <a:spLocks noGrp="1" noChangeArrowheads="1"/>
          </p:cNvSpPr>
          <p:nvPr>
            <p:ph type="sldNum" sz="quarter" idx="12"/>
          </p:nvPr>
        </p:nvSpPr>
        <p:spPr>
          <a:ln/>
        </p:spPr>
        <p:txBody>
          <a:bodyPr/>
          <a:lstStyle>
            <a:lvl1pPr>
              <a:defRPr/>
            </a:lvl1pPr>
          </a:lstStyle>
          <a:p>
            <a:pPr>
              <a:defRPr/>
            </a:pPr>
            <a:fld id="{C3C2D47B-A66C-4573-9C44-B6B26583D05B}" type="slidenum">
              <a:rPr lang="sl-SI" altLang="sl-SI"/>
              <a:pPr>
                <a:defRPr/>
              </a:pPr>
              <a:t>‹#›</a:t>
            </a:fld>
            <a:endParaRPr lang="sl-SI" altLang="sl-SI" dirty="0"/>
          </a:p>
        </p:txBody>
      </p:sp>
    </p:spTree>
    <p:extLst>
      <p:ext uri="{BB962C8B-B14F-4D97-AF65-F5344CB8AC3E}">
        <p14:creationId xmlns:p14="http://schemas.microsoft.com/office/powerpoint/2010/main" val="1539951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l-SI" dirty="0"/>
          </a:p>
        </p:txBody>
      </p:sp>
      <p:sp>
        <p:nvSpPr>
          <p:cNvPr id="3"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4" name="Rectangle 6"/>
          <p:cNvSpPr>
            <a:spLocks noGrp="1" noChangeArrowheads="1"/>
          </p:cNvSpPr>
          <p:nvPr>
            <p:ph type="sldNum" sz="quarter" idx="12"/>
          </p:nvPr>
        </p:nvSpPr>
        <p:spPr>
          <a:ln/>
        </p:spPr>
        <p:txBody>
          <a:bodyPr/>
          <a:lstStyle>
            <a:lvl1pPr>
              <a:defRPr/>
            </a:lvl1pPr>
          </a:lstStyle>
          <a:p>
            <a:pPr>
              <a:defRPr/>
            </a:pPr>
            <a:fld id="{C253D277-7B0C-4CDE-BD78-4C705BB17C55}" type="slidenum">
              <a:rPr lang="sl-SI" altLang="sl-SI"/>
              <a:pPr>
                <a:defRPr/>
              </a:pPr>
              <a:t>‹#›</a:t>
            </a:fld>
            <a:endParaRPr lang="sl-SI" altLang="sl-SI" dirty="0"/>
          </a:p>
        </p:txBody>
      </p:sp>
    </p:spTree>
    <p:extLst>
      <p:ext uri="{BB962C8B-B14F-4D97-AF65-F5344CB8AC3E}">
        <p14:creationId xmlns:p14="http://schemas.microsoft.com/office/powerpoint/2010/main" val="98185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09601" y="273050"/>
            <a:ext cx="4011084"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7" name="Rectangle 6"/>
          <p:cNvSpPr>
            <a:spLocks noGrp="1" noChangeArrowheads="1"/>
          </p:cNvSpPr>
          <p:nvPr>
            <p:ph type="sldNum" sz="quarter" idx="12"/>
          </p:nvPr>
        </p:nvSpPr>
        <p:spPr>
          <a:ln/>
        </p:spPr>
        <p:txBody>
          <a:bodyPr/>
          <a:lstStyle>
            <a:lvl1pPr>
              <a:defRPr/>
            </a:lvl1pPr>
          </a:lstStyle>
          <a:p>
            <a:pPr>
              <a:defRPr/>
            </a:pPr>
            <a:fld id="{3CA74624-F117-4935-B69F-417E7B4E3C9C}" type="slidenum">
              <a:rPr lang="sl-SI" altLang="sl-SI"/>
              <a:pPr>
                <a:defRPr/>
              </a:pPr>
              <a:t>‹#›</a:t>
            </a:fld>
            <a:endParaRPr lang="sl-SI" altLang="sl-SI" dirty="0"/>
          </a:p>
        </p:txBody>
      </p:sp>
    </p:spTree>
    <p:extLst>
      <p:ext uri="{BB962C8B-B14F-4D97-AF65-F5344CB8AC3E}">
        <p14:creationId xmlns:p14="http://schemas.microsoft.com/office/powerpoint/2010/main" val="1910587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0C8F2524-B764-4835-AEE2-DDF2D8AB05E1}" type="datetimeFigureOut">
              <a:rPr lang="sl-SI" smtClean="0"/>
              <a:t>29. 01. 2024</a:t>
            </a:fld>
            <a:endParaRPr lang="sl-SI"/>
          </a:p>
        </p:txBody>
      </p:sp>
      <p:sp>
        <p:nvSpPr>
          <p:cNvPr id="5" name="Označba mesta noge 4"/>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57845237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2389717" y="4800600"/>
            <a:ext cx="73152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dirty="0" smtClean="0"/>
          </a:p>
        </p:txBody>
      </p:sp>
      <p:sp>
        <p:nvSpPr>
          <p:cNvPr id="4" name="Ograda besedila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7" name="Rectangle 6"/>
          <p:cNvSpPr>
            <a:spLocks noGrp="1" noChangeArrowheads="1"/>
          </p:cNvSpPr>
          <p:nvPr>
            <p:ph type="sldNum" sz="quarter" idx="12"/>
          </p:nvPr>
        </p:nvSpPr>
        <p:spPr>
          <a:ln/>
        </p:spPr>
        <p:txBody>
          <a:bodyPr/>
          <a:lstStyle>
            <a:lvl1pPr>
              <a:defRPr/>
            </a:lvl1pPr>
          </a:lstStyle>
          <a:p>
            <a:pPr>
              <a:defRPr/>
            </a:pPr>
            <a:fld id="{89E023CE-38C8-42ED-82BB-1CF1CDAD3AB4}" type="slidenum">
              <a:rPr lang="sl-SI" altLang="sl-SI"/>
              <a:pPr>
                <a:defRPr/>
              </a:pPr>
              <a:t>‹#›</a:t>
            </a:fld>
            <a:endParaRPr lang="sl-SI" altLang="sl-SI" dirty="0"/>
          </a:p>
        </p:txBody>
      </p:sp>
    </p:spTree>
    <p:extLst>
      <p:ext uri="{BB962C8B-B14F-4D97-AF65-F5344CB8AC3E}">
        <p14:creationId xmlns:p14="http://schemas.microsoft.com/office/powerpoint/2010/main" val="1345364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8C647011-9C87-42C4-9AD1-3EA9087951D4}" type="slidenum">
              <a:rPr lang="sl-SI" altLang="sl-SI"/>
              <a:pPr>
                <a:defRPr/>
              </a:pPr>
              <a:t>‹#›</a:t>
            </a:fld>
            <a:endParaRPr lang="sl-SI" altLang="sl-SI" dirty="0"/>
          </a:p>
        </p:txBody>
      </p:sp>
    </p:spTree>
    <p:extLst>
      <p:ext uri="{BB962C8B-B14F-4D97-AF65-F5344CB8AC3E}">
        <p14:creationId xmlns:p14="http://schemas.microsoft.com/office/powerpoint/2010/main" val="4196055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839200" y="274639"/>
            <a:ext cx="27432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609600" y="274639"/>
            <a:ext cx="80264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9413C351-CEEC-4F03-852C-9FAA8AEC9971}" type="slidenum">
              <a:rPr lang="sl-SI" altLang="sl-SI"/>
              <a:pPr>
                <a:defRPr/>
              </a:pPr>
              <a:t>‹#›</a:t>
            </a:fld>
            <a:endParaRPr lang="sl-SI" altLang="sl-SI" dirty="0"/>
          </a:p>
        </p:txBody>
      </p:sp>
    </p:spTree>
    <p:extLst>
      <p:ext uri="{BB962C8B-B14F-4D97-AF65-F5344CB8AC3E}">
        <p14:creationId xmlns:p14="http://schemas.microsoft.com/office/powerpoint/2010/main" val="1363269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Naslov, besedilo in 2 vsebini">
    <p:spTree>
      <p:nvGrpSpPr>
        <p:cNvPr id="1" name=""/>
        <p:cNvGrpSpPr/>
        <p:nvPr/>
      </p:nvGrpSpPr>
      <p:grpSpPr>
        <a:xfrm>
          <a:off x="0" y="0"/>
          <a:ext cx="0" cy="0"/>
          <a:chOff x="0" y="0"/>
          <a:chExt cx="0" cy="0"/>
        </a:xfrm>
      </p:grpSpPr>
      <p:sp>
        <p:nvSpPr>
          <p:cNvPr id="2" name="Naslov 1"/>
          <p:cNvSpPr>
            <a:spLocks noGrp="1"/>
          </p:cNvSpPr>
          <p:nvPr>
            <p:ph type="title"/>
          </p:nvPr>
        </p:nvSpPr>
        <p:spPr>
          <a:xfrm>
            <a:off x="609600" y="274638"/>
            <a:ext cx="10972800" cy="1143000"/>
          </a:xfrm>
        </p:spPr>
        <p:txBody>
          <a:bodyPr/>
          <a:lstStyle/>
          <a:p>
            <a:r>
              <a:rPr lang="sl-SI" smtClean="0"/>
              <a:t>Uredite slog naslova matrice</a:t>
            </a:r>
            <a:endParaRPr lang="sl-SI"/>
          </a:p>
        </p:txBody>
      </p:sp>
      <p:sp>
        <p:nvSpPr>
          <p:cNvPr id="3" name="Ograda besedila 2"/>
          <p:cNvSpPr>
            <a:spLocks noGrp="1"/>
          </p:cNvSpPr>
          <p:nvPr>
            <p:ph type="body" sz="half" idx="1"/>
          </p:nvPr>
        </p:nvSpPr>
        <p:spPr>
          <a:xfrm>
            <a:off x="609600" y="1600201"/>
            <a:ext cx="5384800" cy="452596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quarter" idx="2"/>
          </p:nvPr>
        </p:nvSpPr>
        <p:spPr>
          <a:xfrm>
            <a:off x="6197600" y="1600200"/>
            <a:ext cx="5384800" cy="21859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vsebine 4"/>
          <p:cNvSpPr>
            <a:spLocks noGrp="1"/>
          </p:cNvSpPr>
          <p:nvPr>
            <p:ph sz="quarter" idx="3"/>
          </p:nvPr>
        </p:nvSpPr>
        <p:spPr>
          <a:xfrm>
            <a:off x="6197600" y="3938589"/>
            <a:ext cx="5384800" cy="2187575"/>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Rectangle 4"/>
          <p:cNvSpPr>
            <a:spLocks noGrp="1" noChangeArrowheads="1"/>
          </p:cNvSpPr>
          <p:nvPr>
            <p:ph type="dt" sz="half" idx="10"/>
          </p:nvPr>
        </p:nvSpPr>
        <p:spPr>
          <a:ln/>
        </p:spPr>
        <p:txBody>
          <a:bodyPr/>
          <a:lstStyle>
            <a:lvl1pPr>
              <a:defRPr/>
            </a:lvl1pPr>
          </a:lstStyle>
          <a:p>
            <a:pPr>
              <a:defRPr/>
            </a:pPr>
            <a:endParaRPr lang="sl-SI" dirty="0"/>
          </a:p>
        </p:txBody>
      </p:sp>
      <p:sp>
        <p:nvSpPr>
          <p:cNvPr id="7"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8" name="Rectangle 6"/>
          <p:cNvSpPr>
            <a:spLocks noGrp="1" noChangeArrowheads="1"/>
          </p:cNvSpPr>
          <p:nvPr>
            <p:ph type="sldNum" sz="quarter" idx="12"/>
          </p:nvPr>
        </p:nvSpPr>
        <p:spPr>
          <a:ln/>
        </p:spPr>
        <p:txBody>
          <a:bodyPr/>
          <a:lstStyle>
            <a:lvl1pPr>
              <a:defRPr/>
            </a:lvl1pPr>
          </a:lstStyle>
          <a:p>
            <a:pPr>
              <a:defRPr/>
            </a:pPr>
            <a:fld id="{EA06E546-9916-4DC7-8215-3E6108AED024}" type="slidenum">
              <a:rPr lang="sl-SI" altLang="sl-SI"/>
              <a:pPr>
                <a:defRPr/>
              </a:pPr>
              <a:t>‹#›</a:t>
            </a:fld>
            <a:endParaRPr lang="sl-SI" altLang="sl-SI" dirty="0"/>
          </a:p>
        </p:txBody>
      </p:sp>
    </p:spTree>
    <p:extLst>
      <p:ext uri="{BB962C8B-B14F-4D97-AF65-F5344CB8AC3E}">
        <p14:creationId xmlns:p14="http://schemas.microsoft.com/office/powerpoint/2010/main" val="2188226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Naslov in tabela">
    <p:spTree>
      <p:nvGrpSpPr>
        <p:cNvPr id="1" name=""/>
        <p:cNvGrpSpPr/>
        <p:nvPr/>
      </p:nvGrpSpPr>
      <p:grpSpPr>
        <a:xfrm>
          <a:off x="0" y="0"/>
          <a:ext cx="0" cy="0"/>
          <a:chOff x="0" y="0"/>
          <a:chExt cx="0" cy="0"/>
        </a:xfrm>
      </p:grpSpPr>
      <p:sp>
        <p:nvSpPr>
          <p:cNvPr id="2" name="Naslov 1"/>
          <p:cNvSpPr>
            <a:spLocks noGrp="1"/>
          </p:cNvSpPr>
          <p:nvPr>
            <p:ph type="title"/>
          </p:nvPr>
        </p:nvSpPr>
        <p:spPr>
          <a:xfrm>
            <a:off x="609600" y="274638"/>
            <a:ext cx="10972800" cy="1143000"/>
          </a:xfrm>
        </p:spPr>
        <p:txBody>
          <a:bodyPr/>
          <a:lstStyle/>
          <a:p>
            <a:r>
              <a:rPr lang="sl-SI" smtClean="0"/>
              <a:t>Uredite slog naslova matrice</a:t>
            </a:r>
            <a:endParaRPr lang="sl-SI"/>
          </a:p>
        </p:txBody>
      </p:sp>
      <p:sp>
        <p:nvSpPr>
          <p:cNvPr id="3" name="Ograda tabele 2"/>
          <p:cNvSpPr>
            <a:spLocks noGrp="1"/>
          </p:cNvSpPr>
          <p:nvPr>
            <p:ph type="tbl" idx="1"/>
          </p:nvPr>
        </p:nvSpPr>
        <p:spPr>
          <a:xfrm>
            <a:off x="609600" y="1600201"/>
            <a:ext cx="10972800" cy="4525963"/>
          </a:xfrm>
        </p:spPr>
        <p:txBody>
          <a:bodyPr/>
          <a:lstStyle/>
          <a:p>
            <a:pPr lvl="0"/>
            <a:endParaRPr lang="sl-SI"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E32A67FC-C1CC-45FD-8B98-9573623B42E8}" type="slidenum">
              <a:rPr lang="sl-SI" altLang="sl-SI"/>
              <a:pPr>
                <a:defRPr/>
              </a:pPr>
              <a:t>‹#›</a:t>
            </a:fld>
            <a:endParaRPr lang="sl-SI" altLang="sl-SI" dirty="0"/>
          </a:p>
        </p:txBody>
      </p:sp>
    </p:spTree>
    <p:extLst>
      <p:ext uri="{BB962C8B-B14F-4D97-AF65-F5344CB8AC3E}">
        <p14:creationId xmlns:p14="http://schemas.microsoft.com/office/powerpoint/2010/main" val="790716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Naslov, besedilo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09600" y="274638"/>
            <a:ext cx="10972800" cy="1143000"/>
          </a:xfrm>
        </p:spPr>
        <p:txBody>
          <a:bodyPr/>
          <a:lstStyle/>
          <a:p>
            <a:r>
              <a:rPr lang="sl-SI" smtClean="0"/>
              <a:t>Uredite slog naslova matrice</a:t>
            </a:r>
            <a:endParaRPr lang="sl-SI"/>
          </a:p>
        </p:txBody>
      </p:sp>
      <p:sp>
        <p:nvSpPr>
          <p:cNvPr id="3" name="Ograda besedila 2"/>
          <p:cNvSpPr>
            <a:spLocks noGrp="1"/>
          </p:cNvSpPr>
          <p:nvPr>
            <p:ph type="body" sz="half" idx="1"/>
          </p:nvPr>
        </p:nvSpPr>
        <p:spPr>
          <a:xfrm>
            <a:off x="609600" y="1600201"/>
            <a:ext cx="5384800" cy="452596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6197600" y="1600201"/>
            <a:ext cx="5384800" cy="452596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7" name="Rectangle 6"/>
          <p:cNvSpPr>
            <a:spLocks noGrp="1" noChangeArrowheads="1"/>
          </p:cNvSpPr>
          <p:nvPr>
            <p:ph type="sldNum" sz="quarter" idx="12"/>
          </p:nvPr>
        </p:nvSpPr>
        <p:spPr>
          <a:ln/>
        </p:spPr>
        <p:txBody>
          <a:bodyPr/>
          <a:lstStyle>
            <a:lvl1pPr>
              <a:defRPr/>
            </a:lvl1pPr>
          </a:lstStyle>
          <a:p>
            <a:pPr>
              <a:defRPr/>
            </a:pPr>
            <a:fld id="{2ED27456-F68D-49D2-A969-D3F900B2523D}" type="slidenum">
              <a:rPr lang="sl-SI" altLang="sl-SI"/>
              <a:pPr>
                <a:defRPr/>
              </a:pPr>
              <a:t>‹#›</a:t>
            </a:fld>
            <a:endParaRPr lang="sl-SI" altLang="sl-SI" dirty="0"/>
          </a:p>
        </p:txBody>
      </p:sp>
    </p:spTree>
    <p:extLst>
      <p:ext uri="{BB962C8B-B14F-4D97-AF65-F5344CB8AC3E}">
        <p14:creationId xmlns:p14="http://schemas.microsoft.com/office/powerpoint/2010/main" val="1775755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0C8F2524-B764-4835-AEE2-DDF2D8AB05E1}" type="datetimeFigureOut">
              <a:rPr lang="sl-SI" smtClean="0"/>
              <a:t>29. 01. 2024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366173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0C8F2524-B764-4835-AEE2-DDF2D8AB05E1}" type="datetimeFigureOut">
              <a:rPr lang="sl-SI" smtClean="0"/>
              <a:t>29. 01. 2024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42849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0C8F2524-B764-4835-AEE2-DDF2D8AB05E1}" type="datetimeFigureOut">
              <a:rPr lang="sl-SI" smtClean="0"/>
              <a:t>29. 01. 2024</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76724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0C8F2524-B764-4835-AEE2-DDF2D8AB05E1}" type="datetimeFigureOut">
              <a:rPr lang="sl-SI" smtClean="0"/>
              <a:t>29. 01. 2024</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116089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bg>
      <p:bgRef idx="1001">
        <a:schemeClr val="bg1"/>
      </p:bgRef>
    </p:bg>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0C8F2524-B764-4835-AEE2-DDF2D8AB05E1}" type="datetimeFigureOut">
              <a:rPr lang="sl-SI" smtClean="0"/>
              <a:t>29. 01. 2024</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19295309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0C8F2524-B764-4835-AEE2-DDF2D8AB05E1}" type="datetimeFigureOut">
              <a:rPr lang="sl-SI" smtClean="0"/>
              <a:t>29. 01. 2024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287191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0C8F2524-B764-4835-AEE2-DDF2D8AB05E1}" type="datetimeFigureOut">
              <a:rPr lang="sl-SI" smtClean="0"/>
              <a:t>29. 01. 2024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99978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w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F2524-B764-4835-AEE2-DDF2D8AB05E1}" type="datetimeFigureOut">
              <a:rPr lang="sl-SI" smtClean="0"/>
              <a:t>29. 01. 2024</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8E693-66CE-4BD0-92C1-924B85B73B8B}" type="slidenum">
              <a:rPr lang="sl-SI" smtClean="0"/>
              <a:t>‹#›</a:t>
            </a:fld>
            <a:endParaRPr lang="sl-SI"/>
          </a:p>
        </p:txBody>
      </p:sp>
    </p:spTree>
    <p:extLst>
      <p:ext uri="{BB962C8B-B14F-4D97-AF65-F5344CB8AC3E}">
        <p14:creationId xmlns:p14="http://schemas.microsoft.com/office/powerpoint/2010/main" val="26820733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D9D9D9"/>
            </a:gs>
            <a:gs pos="87000">
              <a:srgbClr val="FFFFFF"/>
            </a:gs>
            <a:gs pos="93747">
              <a:srgbClr val="339933"/>
            </a:gs>
            <a:gs pos="100000">
              <a:srgbClr val="99CC00"/>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sl-SI" smtClean="0"/>
              <a:t>Kliknite, če želite urediti slog naslova matrice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smtClean="0"/>
              <a:t>Kliknite, če želite urediti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sl-SI"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sl-SI"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B8DDAD85-7212-4503-BAD6-BA0E09708798}" type="slidenum">
              <a:rPr lang="sl-SI" altLang="sl-SI"/>
              <a:pPr>
                <a:defRPr/>
              </a:pPr>
              <a:t>‹#›</a:t>
            </a:fld>
            <a:endParaRPr lang="sl-SI" altLang="sl-SI" dirty="0"/>
          </a:p>
        </p:txBody>
      </p:sp>
      <p:sp>
        <p:nvSpPr>
          <p:cNvPr id="1032" name="TextBox 7"/>
          <p:cNvSpPr txBox="1">
            <a:spLocks noChangeArrowheads="1"/>
          </p:cNvSpPr>
          <p:nvPr userDrawn="1"/>
        </p:nvSpPr>
        <p:spPr bwMode="auto">
          <a:xfrm>
            <a:off x="912285" y="333376"/>
            <a:ext cx="2171700" cy="307975"/>
          </a:xfrm>
          <a:prstGeom prst="rect">
            <a:avLst/>
          </a:prstGeom>
          <a:noFill/>
          <a:ln>
            <a:noFill/>
          </a:ln>
          <a:extLst/>
        </p:spPr>
        <p:txBody>
          <a:bodyPr lIns="0" tIns="0" rIns="0" bIns="0">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lnSpc>
                <a:spcPts val="838"/>
              </a:lnSpc>
              <a:defRPr/>
            </a:pPr>
            <a:r>
              <a:rPr lang="en-US" sz="700" dirty="0" smtClean="0">
                <a:solidFill>
                  <a:schemeClr val="tx2"/>
                </a:solidFill>
                <a:latin typeface="Republika" pitchFamily="2" charset="-18"/>
                <a:cs typeface="Arial" charset="0"/>
              </a:rPr>
              <a:t>REPUBLIKA SLOVENIJA</a:t>
            </a:r>
          </a:p>
          <a:p>
            <a:pPr eaLnBrk="1" hangingPunct="1">
              <a:lnSpc>
                <a:spcPts val="838"/>
              </a:lnSpc>
              <a:defRPr/>
            </a:pPr>
            <a:r>
              <a:rPr lang="sl-SI" sz="700" b="1" dirty="0" smtClean="0">
                <a:solidFill>
                  <a:schemeClr val="tx2"/>
                </a:solidFill>
                <a:latin typeface="Republika" pitchFamily="2" charset="-18"/>
                <a:cs typeface="Arial" charset="0"/>
              </a:rPr>
              <a:t>MINISTRSTVO ZA KMETIJSTVO, GOZDARSTVO IN PREHRANO</a:t>
            </a:r>
          </a:p>
        </p:txBody>
      </p:sp>
      <p:pic>
        <p:nvPicPr>
          <p:cNvPr id="2056" name="Picture 8" descr="grb moder za 10 pt.wmf"/>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31800" y="260351"/>
            <a:ext cx="222251"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5669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hyperlink" Target="https://spletni2.furs.gov.si/FFS/REGSR/FFS_sezn.asp?L=1&amp;S=20&amp;top=1" TargetMode="External"/><Relationship Id="rId4" Type="http://schemas.openxmlformats.org/officeDocument/2006/relationships/hyperlink" Target="https://www.gov.si/teme/bioticno-varstvo-rastli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www.pisrs.si/Pis.web/pregledPredpisa?id=PRAV11530" TargetMode="External"/><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fif"/></Relationships>
</file>

<file path=ppt/slides/_rels/slide18.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fif"/><Relationship Id="rId2" Type="http://schemas.openxmlformats.org/officeDocument/2006/relationships/image" Target="../media/image49.jfif"/><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fif"/><Relationship Id="rId4" Type="http://schemas.openxmlformats.org/officeDocument/2006/relationships/image" Target="../media/image51.jfif"/><Relationship Id="rId9" Type="http://schemas.openxmlformats.org/officeDocument/2006/relationships/image" Target="../media/image56.jfif"/></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fif"/><Relationship Id="rId2" Type="http://schemas.openxmlformats.org/officeDocument/2006/relationships/image" Target="../media/image58.jf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61.jf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fif"/></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f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Naslov 1"/>
          <p:cNvSpPr>
            <a:spLocks noGrp="1"/>
          </p:cNvSpPr>
          <p:nvPr>
            <p:ph type="ctrTitle"/>
          </p:nvPr>
        </p:nvSpPr>
        <p:spPr>
          <a:xfrm>
            <a:off x="6598610" y="1726161"/>
            <a:ext cx="5502766" cy="1595537"/>
          </a:xfrm>
        </p:spPr>
        <p:txBody>
          <a:bodyPr>
            <a:noAutofit/>
          </a:bodyPr>
          <a:lstStyle/>
          <a:p>
            <a:r>
              <a:rPr lang="sl-SI" sz="4400" b="1" dirty="0" smtClean="0">
                <a:solidFill>
                  <a:schemeClr val="accent6">
                    <a:lumMod val="75000"/>
                  </a:schemeClr>
                </a:solidFill>
                <a:latin typeface="Arial" panose="020B0604020202020204" pitchFamily="34" charset="0"/>
                <a:cs typeface="Arial" panose="020B0604020202020204" pitchFamily="34" charset="0"/>
              </a:rPr>
              <a:t>BIOTIČNO VARSTVO RASTLIN</a:t>
            </a:r>
            <a:endParaRPr lang="sl-SI" sz="4400" b="1" dirty="0">
              <a:solidFill>
                <a:schemeClr val="accent6">
                  <a:lumMod val="75000"/>
                </a:schemeClr>
              </a:solidFill>
              <a:latin typeface="Arial" panose="020B0604020202020204" pitchFamily="34" charset="0"/>
              <a:cs typeface="Arial" panose="020B0604020202020204" pitchFamily="34" charset="0"/>
            </a:endParaRPr>
          </a:p>
        </p:txBody>
      </p:sp>
      <p:sp>
        <p:nvSpPr>
          <p:cNvPr id="2" name="PoljeZBesedilom 1"/>
          <p:cNvSpPr txBox="1"/>
          <p:nvPr/>
        </p:nvSpPr>
        <p:spPr>
          <a:xfrm>
            <a:off x="8304244" y="4198777"/>
            <a:ext cx="3265714" cy="456535"/>
          </a:xfrm>
          <a:prstGeom prst="rect">
            <a:avLst/>
          </a:prstGeom>
          <a:noFill/>
        </p:spPr>
        <p:txBody>
          <a:bodyPr wrap="square" rtlCol="0">
            <a:spAutoFit/>
          </a:bodyPr>
          <a:lstStyle/>
          <a:p>
            <a:pPr algn="r">
              <a:lnSpc>
                <a:spcPct val="150000"/>
              </a:lnSpc>
            </a:pPr>
            <a:r>
              <a:rPr lang="sl-SI" dirty="0" smtClean="0">
                <a:latin typeface="Arial" panose="020B0604020202020204" pitchFamily="34" charset="0"/>
                <a:cs typeface="Arial" panose="020B0604020202020204" pitchFamily="34" charset="0"/>
              </a:rPr>
              <a:t>mag. Jana Paulin, MKGP</a:t>
            </a:r>
            <a:endParaRPr lang="sl-SI" dirty="0">
              <a:latin typeface="Arial" panose="020B0604020202020204" pitchFamily="34" charset="0"/>
              <a:cs typeface="Arial" panose="020B0604020202020204" pitchFamily="34" charset="0"/>
            </a:endParaRPr>
          </a:p>
        </p:txBody>
      </p:sp>
      <p:sp>
        <p:nvSpPr>
          <p:cNvPr id="6" name="PoljeZBesedilom 5"/>
          <p:cNvSpPr txBox="1"/>
          <p:nvPr/>
        </p:nvSpPr>
        <p:spPr>
          <a:xfrm>
            <a:off x="9476509" y="5532391"/>
            <a:ext cx="2093449" cy="584775"/>
          </a:xfrm>
          <a:prstGeom prst="rect">
            <a:avLst/>
          </a:prstGeom>
          <a:noFill/>
        </p:spPr>
        <p:txBody>
          <a:bodyPr wrap="square" rtlCol="0">
            <a:spAutoFit/>
          </a:bodyPr>
          <a:lstStyle/>
          <a:p>
            <a:pPr algn="r"/>
            <a:r>
              <a:rPr lang="sl-SI" sz="1600" dirty="0" smtClean="0">
                <a:latin typeface="Arial" panose="020B0604020202020204" pitchFamily="34" charset="0"/>
                <a:cs typeface="Arial" panose="020B0604020202020204" pitchFamily="34" charset="0"/>
              </a:rPr>
              <a:t>Usposabljanje JSKS, 30. 1.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271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0" y="225166"/>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BVR</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1543763642"/>
              </p:ext>
            </p:extLst>
          </p:nvPr>
        </p:nvGraphicFramePr>
        <p:xfrm>
          <a:off x="1311847" y="7425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jeZBesedilom 6"/>
          <p:cNvSpPr txBox="1"/>
          <p:nvPr/>
        </p:nvSpPr>
        <p:spPr>
          <a:xfrm rot="17803107">
            <a:off x="1970460" y="3810895"/>
            <a:ext cx="3514378" cy="1077218"/>
          </a:xfrm>
          <a:prstGeom prst="rect">
            <a:avLst/>
          </a:prstGeom>
          <a:noFill/>
        </p:spPr>
        <p:txBody>
          <a:bodyPr wrap="square" rtlCol="0">
            <a:spAutoFit/>
          </a:bodyPr>
          <a:lstStyle/>
          <a:p>
            <a:r>
              <a:rPr lang="sl-SI" sz="3200" b="1" dirty="0" smtClean="0">
                <a:latin typeface="Arial" panose="020B0604020202020204" pitchFamily="34" charset="0"/>
                <a:cs typeface="Arial" panose="020B0604020202020204" pitchFamily="34" charset="0"/>
              </a:rPr>
              <a:t>Pogoji upravičenosti</a:t>
            </a:r>
            <a:endParaRPr lang="sl-SI"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399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344378" y="791397"/>
            <a:ext cx="5636544" cy="769441"/>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200" dirty="0" smtClean="0">
                <a:latin typeface="Arial" panose="020B0604020202020204" pitchFamily="34" charset="0"/>
                <a:cs typeface="Arial" panose="020B0604020202020204" pitchFamily="34" charset="0"/>
              </a:rPr>
              <a:t>KMG mora imeti najmanj </a:t>
            </a:r>
            <a:r>
              <a:rPr lang="sl-SI" sz="2200" dirty="0">
                <a:latin typeface="Arial" panose="020B0604020202020204" pitchFamily="34" charset="0"/>
                <a:cs typeface="Arial" panose="020B0604020202020204" pitchFamily="34" charset="0"/>
              </a:rPr>
              <a:t>1 ha kmetijskih </a:t>
            </a:r>
            <a:r>
              <a:rPr lang="sl-SI" sz="2200" dirty="0" smtClean="0">
                <a:latin typeface="Arial" panose="020B0604020202020204" pitchFamily="34" charset="0"/>
                <a:cs typeface="Arial" panose="020B0604020202020204" pitchFamily="34" charset="0"/>
              </a:rPr>
              <a:t>površin. </a:t>
            </a:r>
            <a:endParaRPr lang="sl-SI" sz="2200" dirty="0">
              <a:latin typeface="Arial" panose="020B0604020202020204" pitchFamily="34" charset="0"/>
              <a:cs typeface="Arial" panose="020B0604020202020204" pitchFamily="34" charset="0"/>
            </a:endParaRPr>
          </a:p>
        </p:txBody>
      </p:sp>
      <p:sp>
        <p:nvSpPr>
          <p:cNvPr id="19" name="PoljeZBesedilom 18"/>
          <p:cNvSpPr txBox="1"/>
          <p:nvPr/>
        </p:nvSpPr>
        <p:spPr>
          <a:xfrm>
            <a:off x="342396" y="360510"/>
            <a:ext cx="5652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Vstopni pogoj – 1 ha</a:t>
            </a:r>
            <a:endParaRPr lang="sl-SI" sz="2200" b="1" dirty="0">
              <a:latin typeface="Arial" panose="020B0604020202020204" pitchFamily="34" charset="0"/>
              <a:cs typeface="Arial" panose="020B0604020202020204" pitchFamily="34" charset="0"/>
            </a:endParaRPr>
          </a:p>
        </p:txBody>
      </p:sp>
      <p:sp>
        <p:nvSpPr>
          <p:cNvPr id="22" name="PoljeZBesedilom 21"/>
          <p:cNvSpPr txBox="1"/>
          <p:nvPr/>
        </p:nvSpPr>
        <p:spPr>
          <a:xfrm>
            <a:off x="339853" y="1636667"/>
            <a:ext cx="56504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Predhodno usposabljanje</a:t>
            </a:r>
            <a:endParaRPr lang="sl-SI" sz="2200" b="1" dirty="0">
              <a:latin typeface="Arial" panose="020B0604020202020204" pitchFamily="34" charset="0"/>
              <a:cs typeface="Arial" panose="020B0604020202020204" pitchFamily="34" charset="0"/>
            </a:endParaRPr>
          </a:p>
        </p:txBody>
      </p:sp>
      <p:sp>
        <p:nvSpPr>
          <p:cNvPr id="23" name="Pravokotnik 22"/>
          <p:cNvSpPr/>
          <p:nvPr/>
        </p:nvSpPr>
        <p:spPr>
          <a:xfrm>
            <a:off x="342398" y="2068636"/>
            <a:ext cx="5616000" cy="2539157"/>
          </a:xfrm>
          <a:prstGeom prst="rect">
            <a:avLst/>
          </a:prstGeom>
          <a:ln>
            <a:solidFill>
              <a:schemeClr val="tx1"/>
            </a:solidFill>
          </a:ln>
        </p:spPr>
        <p:txBody>
          <a:bodyPr wrap="square">
            <a:spAutoFit/>
          </a:bodyPr>
          <a:lstStyle/>
          <a:p>
            <a:pPr marL="342900" lvl="0" indent="-342900">
              <a:spcBef>
                <a:spcPts val="600"/>
              </a:spcBef>
              <a:buFont typeface="Arial" panose="020B0604020202020204" pitchFamily="34" charset="0"/>
              <a:buChar char="•"/>
            </a:pPr>
            <a:r>
              <a:rPr lang="sl-SI" sz="2200" dirty="0">
                <a:latin typeface="Arial" panose="020B0604020202020204" pitchFamily="34" charset="0"/>
                <a:cs typeface="Arial" panose="020B0604020202020204" pitchFamily="34" charset="0"/>
              </a:rPr>
              <a:t>4</a:t>
            </a:r>
            <a:r>
              <a:rPr lang="sl-SI" sz="2200" dirty="0" smtClean="0">
                <a:latin typeface="Arial" panose="020B0604020202020204" pitchFamily="34" charset="0"/>
                <a:cs typeface="Arial" panose="020B0604020202020204" pitchFamily="34" charset="0"/>
              </a:rPr>
              <a:t> ure letno (predvidoma najpozneje do 20. 12. tekočega leta).</a:t>
            </a:r>
          </a:p>
          <a:p>
            <a:pPr marL="342900" indent="-342900">
              <a:spcBef>
                <a:spcPts val="600"/>
              </a:spcBef>
              <a:buFont typeface="Arial" panose="020B0604020202020204" pitchFamily="34" charset="0"/>
              <a:buChar char="•"/>
            </a:pPr>
            <a:r>
              <a:rPr lang="sl-SI" sz="2200" dirty="0" smtClean="0">
                <a:latin typeface="Arial" panose="020B0604020202020204" pitchFamily="34" charset="0"/>
                <a:cs typeface="Arial" panose="020B0604020202020204" pitchFamily="34" charset="0"/>
              </a:rPr>
              <a:t>Pri prenosu obveznosti intervencije BVR na drugo KMG mora prevzemnik opraviti program predhodnega usposabljanja ne glede na to, če je prenosnik ta program usposabljanja že opravil.</a:t>
            </a:r>
            <a:endParaRPr lang="sl-SI" sz="2200" dirty="0">
              <a:latin typeface="Arial" panose="020B0604020202020204" pitchFamily="34" charset="0"/>
              <a:cs typeface="Arial" panose="020B0604020202020204" pitchFamily="34" charset="0"/>
            </a:endParaRPr>
          </a:p>
        </p:txBody>
      </p:sp>
      <p:sp>
        <p:nvSpPr>
          <p:cNvPr id="9" name="PoljeZBesedilom 8"/>
          <p:cNvSpPr txBox="1"/>
          <p:nvPr/>
        </p:nvSpPr>
        <p:spPr>
          <a:xfrm>
            <a:off x="6276666" y="360509"/>
            <a:ext cx="5657187"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Svetovanje</a:t>
            </a:r>
            <a:endParaRPr lang="sl-SI" sz="2200" b="1" dirty="0">
              <a:latin typeface="Arial" panose="020B0604020202020204" pitchFamily="34" charset="0"/>
              <a:cs typeface="Arial" panose="020B0604020202020204" pitchFamily="34" charset="0"/>
            </a:endParaRPr>
          </a:p>
        </p:txBody>
      </p:sp>
      <p:sp>
        <p:nvSpPr>
          <p:cNvPr id="10" name="Pravokotnik 9"/>
          <p:cNvSpPr/>
          <p:nvPr/>
        </p:nvSpPr>
        <p:spPr>
          <a:xfrm>
            <a:off x="6276666" y="791395"/>
            <a:ext cx="5655206" cy="3811300"/>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Najmanj enkrat v prvih dveh letih trajanja obveznosti.</a:t>
            </a:r>
          </a:p>
          <a:p>
            <a:pPr marL="342900" indent="-342900">
              <a:spcBef>
                <a:spcPts val="1000"/>
              </a:spcBef>
              <a:buFont typeface="Arial" panose="020B0604020202020204" pitchFamily="34" charset="0"/>
              <a:buChar char="•"/>
            </a:pPr>
            <a:r>
              <a:rPr lang="sl-SI" sz="2000" dirty="0">
                <a:latin typeface="Arial" panose="020B0604020202020204" pitchFamily="34" charset="0"/>
                <a:cs typeface="Arial" panose="020B0604020202020204" pitchFamily="34" charset="0"/>
              </a:rPr>
              <a:t>Pri prenosu obveznosti intervencije BVR na drugo KMG mora prevzemnik v preostalem času trajanja obveznosti uporabiti storitev svetovanja ne glede na to, če je prenosnik to storitev že uporabil.</a:t>
            </a:r>
          </a:p>
          <a:p>
            <a:pPr marL="342900" indent="-342900">
              <a:spcBef>
                <a:spcPts val="1000"/>
              </a:spcBef>
              <a:buFont typeface="Arial" panose="020B0604020202020204" pitchFamily="34" charset="0"/>
              <a:buChar char="•"/>
            </a:pPr>
            <a:r>
              <a:rPr lang="sl-SI" sz="2000" dirty="0" smtClean="0">
                <a:latin typeface="Arial" panose="020B0604020202020204" pitchFamily="34" charset="0"/>
                <a:cs typeface="Arial" panose="020B0604020202020204" pitchFamily="34" charset="0"/>
              </a:rPr>
              <a:t>Če se prenos obveznosti intervencije BVR izvede po prvem letu trajanja obveznosti, prenosniku storitve svetovanja ni treba uporabiti.</a:t>
            </a:r>
          </a:p>
        </p:txBody>
      </p:sp>
      <p:sp>
        <p:nvSpPr>
          <p:cNvPr id="4" name="PoljeZBesedilom 3"/>
          <p:cNvSpPr txBox="1"/>
          <p:nvPr/>
        </p:nvSpPr>
        <p:spPr>
          <a:xfrm>
            <a:off x="339854" y="5413057"/>
            <a:ext cx="11592018" cy="1323439"/>
          </a:xfrm>
          <a:prstGeom prst="rect">
            <a:avLst/>
          </a:prstGeom>
          <a:solidFill>
            <a:schemeClr val="bg1"/>
          </a:solidFill>
          <a:ln>
            <a:solidFill>
              <a:schemeClr val="tx1"/>
            </a:solidFill>
          </a:ln>
        </p:spPr>
        <p:txBody>
          <a:bodyPr wrap="square" rtlCol="0">
            <a:spAutoFit/>
          </a:bodyPr>
          <a:lstStyle/>
          <a:p>
            <a:r>
              <a:rPr lang="sl-SI" sz="2000" b="1" dirty="0" smtClean="0">
                <a:latin typeface="Arial" panose="020B0604020202020204" pitchFamily="34" charset="0"/>
                <a:cs typeface="Arial" panose="020B0604020202020204" pitchFamily="34" charset="0"/>
              </a:rPr>
              <a:t>PRIMER:</a:t>
            </a:r>
            <a:r>
              <a:rPr lang="sl-SI" sz="2000" dirty="0" smtClean="0">
                <a:latin typeface="Arial" panose="020B0604020202020204" pitchFamily="34" charset="0"/>
                <a:cs typeface="Arial" panose="020B0604020202020204" pitchFamily="34" charset="0"/>
              </a:rPr>
              <a:t> Nosilec KMG 1 je v intervencijo BVR vstopil v letu 2023 in v tem letu tudi opravil obvezno predhodno usposabljanje, uporabil pa je tudi storitev svetovanja. V letu 2024 se odloči, da bo obveznost prenesel na KMG 2. V tem primeru mora nosilec KMG 2 (= prevzemnik) opraviti obvezno usposabljanje in tudi uporabiti storitev svetovanja.</a:t>
            </a:r>
            <a:endParaRPr lang="sl-SI" sz="2000" dirty="0">
              <a:latin typeface="Arial" panose="020B0604020202020204" pitchFamily="34" charset="0"/>
              <a:cs typeface="Arial" panose="020B0604020202020204" pitchFamily="34" charset="0"/>
            </a:endParaRPr>
          </a:p>
        </p:txBody>
      </p:sp>
      <p:sp>
        <p:nvSpPr>
          <p:cNvPr id="2" name="Pravokotnik 1"/>
          <p:cNvSpPr/>
          <p:nvPr/>
        </p:nvSpPr>
        <p:spPr>
          <a:xfrm>
            <a:off x="339852" y="4703483"/>
            <a:ext cx="11592019" cy="646331"/>
          </a:xfrm>
          <a:prstGeom prst="rect">
            <a:avLst/>
          </a:prstGeom>
          <a:solidFill>
            <a:srgbClr val="F7E457"/>
          </a:solidFill>
          <a:ln>
            <a:solidFill>
              <a:schemeClr val="tx1"/>
            </a:solidFill>
          </a:ln>
        </p:spPr>
        <p:txBody>
          <a:bodyPr wrap="square">
            <a:spAutoFit/>
          </a:bodyPr>
          <a:lstStyle/>
          <a:p>
            <a:pPr lvl="0">
              <a:spcBef>
                <a:spcPts val="600"/>
              </a:spcBef>
            </a:pPr>
            <a:r>
              <a:rPr lang="sl-SI" b="1" dirty="0" smtClean="0">
                <a:solidFill>
                  <a:srgbClr val="FF0000"/>
                </a:solidFill>
                <a:latin typeface="Arial" panose="020B0604020202020204" pitchFamily="34" charset="0"/>
                <a:cs typeface="Arial" panose="020B0604020202020204" pitchFamily="34" charset="0"/>
              </a:rPr>
              <a:t>Predlog spremembe: </a:t>
            </a:r>
            <a:r>
              <a:rPr lang="sl-SI" b="1" dirty="0" smtClean="0">
                <a:latin typeface="Arial" panose="020B0604020202020204" pitchFamily="34" charset="0"/>
                <a:cs typeface="Arial" panose="020B0604020202020204" pitchFamily="34" charset="0"/>
              </a:rPr>
              <a:t>usposabljanje izvede Javna služba zdravstvenega varstva rastlin (ne izvede se v okviru intervencije Izmenjava znanja in prenos informacij ter usposabljanje svetovalcev).</a:t>
            </a:r>
            <a:endParaRPr lang="sl-SI"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063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lika 12"/>
          <p:cNvPicPr>
            <a:picLocks noChangeAspect="1"/>
          </p:cNvPicPr>
          <p:nvPr/>
        </p:nvPicPr>
        <p:blipFill rotWithShape="1">
          <a:blip r:embed="rId3"/>
          <a:srcRect l="-2" t="11640" r="50700" b="5409"/>
          <a:stretch/>
        </p:blipFill>
        <p:spPr bwMode="auto">
          <a:xfrm>
            <a:off x="6999173" y="132908"/>
            <a:ext cx="5128057" cy="5392489"/>
          </a:xfrm>
          <a:prstGeom prst="rect">
            <a:avLst/>
          </a:prstGeom>
          <a:ln>
            <a:noFill/>
          </a:ln>
          <a:extLst>
            <a:ext uri="{53640926-AAD7-44D8-BBD7-CCE9431645EC}">
              <a14:shadowObscured xmlns:a14="http://schemas.microsoft.com/office/drawing/2010/main"/>
            </a:ext>
          </a:extLst>
        </p:spPr>
      </p:pic>
      <p:sp>
        <p:nvSpPr>
          <p:cNvPr id="20" name="PoljeZBesedilom 19"/>
          <p:cNvSpPr txBox="1"/>
          <p:nvPr/>
        </p:nvSpPr>
        <p:spPr>
          <a:xfrm>
            <a:off x="153466" y="132909"/>
            <a:ext cx="6585780" cy="430887"/>
          </a:xfrm>
          <a:prstGeom prst="rect">
            <a:avLst/>
          </a:prstGeom>
          <a:solidFill>
            <a:srgbClr val="84BD27"/>
          </a:solidFill>
        </p:spPr>
        <p:txBody>
          <a:bodyPr wrap="square" rtlCol="0">
            <a:spAutoFit/>
          </a:bodyPr>
          <a:lstStyle/>
          <a:p>
            <a:pPr lvl="0"/>
            <a:r>
              <a:rPr lang="sl-SI" sz="2200" b="1" dirty="0">
                <a:latin typeface="Arial" panose="020B0604020202020204" pitchFamily="34" charset="0"/>
                <a:ea typeface="Calibri" panose="020F0502020204030204" pitchFamily="34" charset="0"/>
              </a:rPr>
              <a:t>Program zatiranja bolezni in škod. </a:t>
            </a:r>
            <a:r>
              <a:rPr lang="sl-SI" sz="2200" b="1" dirty="0" smtClean="0">
                <a:latin typeface="Arial" panose="020B0604020202020204" pitchFamily="34" charset="0"/>
                <a:ea typeface="Calibri" panose="020F0502020204030204" pitchFamily="34" charset="0"/>
              </a:rPr>
              <a:t>organizmov</a:t>
            </a:r>
            <a:endParaRPr lang="sl-SI" sz="2200" b="1" dirty="0">
              <a:latin typeface="Arial" panose="020B0604020202020204" pitchFamily="34" charset="0"/>
              <a:cs typeface="Arial" panose="020B0604020202020204" pitchFamily="34" charset="0"/>
            </a:endParaRPr>
          </a:p>
        </p:txBody>
      </p:sp>
      <p:sp>
        <p:nvSpPr>
          <p:cNvPr id="21" name="Pravokotnik 20"/>
          <p:cNvSpPr/>
          <p:nvPr/>
        </p:nvSpPr>
        <p:spPr>
          <a:xfrm>
            <a:off x="153466" y="556459"/>
            <a:ext cx="6562514" cy="1631216"/>
          </a:xfrm>
          <a:prstGeom prst="rect">
            <a:avLst/>
          </a:prstGeom>
          <a:ln>
            <a:solidFill>
              <a:schemeClr val="tx1"/>
            </a:solidFill>
          </a:ln>
        </p:spPr>
        <p:txBody>
          <a:bodyPr wrap="square">
            <a:spAutoFit/>
          </a:bodyPr>
          <a:lstStyle/>
          <a:p>
            <a:pPr lvl="0"/>
            <a:r>
              <a:rPr lang="sl-SI" sz="2000" dirty="0" smtClean="0">
                <a:latin typeface="Arial" panose="020B0604020202020204" pitchFamily="34" charset="0"/>
                <a:cs typeface="Arial" panose="020B0604020202020204" pitchFamily="34" charset="0"/>
              </a:rPr>
              <a:t>Izdela se na </a:t>
            </a:r>
            <a:r>
              <a:rPr lang="sl-SI" sz="2000" dirty="0">
                <a:latin typeface="Arial" panose="020B0604020202020204" pitchFamily="34" charset="0"/>
                <a:cs typeface="Arial" panose="020B0604020202020204" pitchFamily="34" charset="0"/>
              </a:rPr>
              <a:t>podlagi seznamov FFS na osnovi mikroorganizmov </a:t>
            </a:r>
            <a:r>
              <a:rPr lang="sl-SI" sz="2000" dirty="0" smtClean="0">
                <a:latin typeface="Arial" panose="020B0604020202020204" pitchFamily="34" charset="0"/>
                <a:cs typeface="Arial" panose="020B0604020202020204" pitchFamily="34" charset="0"/>
              </a:rPr>
              <a:t>(glive, bakterije, virusi) in </a:t>
            </a:r>
            <a:r>
              <a:rPr lang="sl-SI" sz="2000" dirty="0">
                <a:latin typeface="Arial" panose="020B0604020202020204" pitchFamily="34" charset="0"/>
                <a:cs typeface="Arial" panose="020B0604020202020204" pitchFamily="34" charset="0"/>
              </a:rPr>
              <a:t>komercialnih pripravkov za biotično varstvo rastlin, ki ga </a:t>
            </a:r>
            <a:r>
              <a:rPr lang="sl-SI" sz="2000" dirty="0" smtClean="0">
                <a:latin typeface="Arial" panose="020B0604020202020204" pitchFamily="34" charset="0"/>
                <a:cs typeface="Arial" panose="020B0604020202020204" pitchFamily="34" charset="0"/>
              </a:rPr>
              <a:t>predhodno </a:t>
            </a:r>
            <a:r>
              <a:rPr lang="sl-SI" sz="2000" dirty="0">
                <a:latin typeface="Arial" panose="020B0604020202020204" pitchFamily="34" charset="0"/>
                <a:cs typeface="Arial" panose="020B0604020202020204" pitchFamily="34" charset="0"/>
              </a:rPr>
              <a:t>potrdi Javna služba zdravstvenega varstva </a:t>
            </a:r>
            <a:r>
              <a:rPr lang="sl-SI" sz="2000" dirty="0" smtClean="0">
                <a:latin typeface="Arial" panose="020B0604020202020204" pitchFamily="34" charset="0"/>
                <a:cs typeface="Arial" panose="020B0604020202020204" pitchFamily="34" charset="0"/>
              </a:rPr>
              <a:t>rastlin. </a:t>
            </a:r>
            <a:r>
              <a:rPr lang="sl-SI" sz="2000" dirty="0" smtClean="0">
                <a:latin typeface="Arial" panose="020B0604020202020204" pitchFamily="34" charset="0"/>
                <a:cs typeface="Arial" panose="020B0604020202020204" pitchFamily="34" charset="0"/>
                <a:sym typeface="Wingdings" panose="05000000000000000000" pitchFamily="2" charset="2"/>
              </a:rPr>
              <a:t> Seznam strokovnjakov (objava na spletu)</a:t>
            </a:r>
            <a:endParaRPr lang="sl-SI" sz="2000" dirty="0" smtClean="0">
              <a:latin typeface="Arial" panose="020B0604020202020204" pitchFamily="34" charset="0"/>
              <a:cs typeface="Arial" panose="020B0604020202020204" pitchFamily="34" charset="0"/>
            </a:endParaRPr>
          </a:p>
        </p:txBody>
      </p:sp>
      <p:sp>
        <p:nvSpPr>
          <p:cNvPr id="3" name="Pravokotnik 2"/>
          <p:cNvSpPr/>
          <p:nvPr/>
        </p:nvSpPr>
        <p:spPr>
          <a:xfrm>
            <a:off x="6975906" y="4333306"/>
            <a:ext cx="1229941" cy="24938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ravokotnik 3"/>
          <p:cNvSpPr/>
          <p:nvPr/>
        </p:nvSpPr>
        <p:spPr>
          <a:xfrm>
            <a:off x="4419249" y="2371071"/>
            <a:ext cx="2296731" cy="4324261"/>
          </a:xfrm>
          <a:prstGeom prst="rect">
            <a:avLst/>
          </a:prstGeom>
          <a:ln>
            <a:solidFill>
              <a:schemeClr val="tx1"/>
            </a:solidFill>
          </a:ln>
        </p:spPr>
        <p:txBody>
          <a:bodyPr wrap="square">
            <a:spAutoFit/>
          </a:bodyPr>
          <a:lstStyle/>
          <a:p>
            <a:r>
              <a:rPr lang="pl-PL" sz="1700" dirty="0" smtClean="0">
                <a:latin typeface="Arial" panose="020B0604020202020204" pitchFamily="34" charset="0"/>
                <a:cs typeface="Arial" panose="020B0604020202020204" pitchFamily="34" charset="0"/>
              </a:rPr>
              <a:t>Seznami </a:t>
            </a:r>
            <a:r>
              <a:rPr lang="pl-PL" sz="1700" dirty="0">
                <a:latin typeface="Arial" panose="020B0604020202020204" pitchFamily="34" charset="0"/>
                <a:cs typeface="Arial" panose="020B0604020202020204" pitchFamily="34" charset="0"/>
              </a:rPr>
              <a:t>za biotično varstvo</a:t>
            </a:r>
            <a:r>
              <a:rPr lang="pl-PL" sz="1700" dirty="0" smtClean="0">
                <a:latin typeface="Arial" panose="020B0604020202020204" pitchFamily="34" charset="0"/>
                <a:cs typeface="Arial" panose="020B0604020202020204" pitchFamily="34" charset="0"/>
              </a:rPr>
              <a:t>:</a:t>
            </a:r>
          </a:p>
          <a:p>
            <a:pPr marL="285750" indent="-285750">
              <a:spcBef>
                <a:spcPts val="1200"/>
              </a:spcBef>
              <a:buFont typeface="Arial" panose="020B0604020202020204" pitchFamily="34" charset="0"/>
              <a:buChar char="•"/>
            </a:pPr>
            <a:r>
              <a:rPr lang="pl-PL" sz="1700" b="1" dirty="0" smtClean="0">
                <a:solidFill>
                  <a:srgbClr val="FF0000"/>
                </a:solidFill>
                <a:latin typeface="Arial" panose="020B0604020202020204" pitchFamily="34" charset="0"/>
                <a:cs typeface="Arial" panose="020B0604020202020204" pitchFamily="34" charset="0"/>
              </a:rPr>
              <a:t>seznam </a:t>
            </a:r>
            <a:r>
              <a:rPr lang="pl-PL" sz="1700" b="1" dirty="0">
                <a:solidFill>
                  <a:srgbClr val="FF0000"/>
                </a:solidFill>
                <a:latin typeface="Arial" panose="020B0604020202020204" pitchFamily="34" charset="0"/>
                <a:cs typeface="Arial" panose="020B0604020202020204" pitchFamily="34" charset="0"/>
              </a:rPr>
              <a:t>domorodnih vrst koristnih </a:t>
            </a:r>
            <a:r>
              <a:rPr lang="pl-PL" sz="1700" b="1" dirty="0" smtClean="0">
                <a:solidFill>
                  <a:srgbClr val="FF0000"/>
                </a:solidFill>
                <a:latin typeface="Arial" panose="020B0604020202020204" pitchFamily="34" charset="0"/>
                <a:cs typeface="Arial" panose="020B0604020202020204" pitchFamily="34" charset="0"/>
              </a:rPr>
              <a:t>organizmov</a:t>
            </a:r>
          </a:p>
          <a:p>
            <a:pPr marL="285750" indent="-285750">
              <a:spcBef>
                <a:spcPts val="1200"/>
              </a:spcBef>
              <a:buFont typeface="Arial" panose="020B0604020202020204" pitchFamily="34" charset="0"/>
              <a:buChar char="•"/>
            </a:pPr>
            <a:r>
              <a:rPr lang="sl-SI" sz="1700" b="1" dirty="0" smtClean="0">
                <a:solidFill>
                  <a:srgbClr val="FF0000"/>
                </a:solidFill>
                <a:latin typeface="Arial" panose="020B0604020202020204" pitchFamily="34" charset="0"/>
                <a:cs typeface="Arial" panose="020B0604020202020204" pitchFamily="34" charset="0"/>
              </a:rPr>
              <a:t>seznam </a:t>
            </a:r>
            <a:r>
              <a:rPr lang="sl-SI" sz="1700" b="1" dirty="0">
                <a:solidFill>
                  <a:srgbClr val="FF0000"/>
                </a:solidFill>
                <a:latin typeface="Arial" panose="020B0604020202020204" pitchFamily="34" charset="0"/>
                <a:cs typeface="Arial" panose="020B0604020202020204" pitchFamily="34" charset="0"/>
              </a:rPr>
              <a:t>organizmov in tržnih proizvodov za biotično varstvo rastlin</a:t>
            </a:r>
          </a:p>
          <a:p>
            <a:endParaRPr lang="pl-PL" sz="1700" dirty="0" smtClean="0">
              <a:latin typeface="Arial" panose="020B0604020202020204" pitchFamily="34" charset="0"/>
              <a:cs typeface="Arial" panose="020B0604020202020204" pitchFamily="34" charset="0"/>
            </a:endParaRPr>
          </a:p>
          <a:p>
            <a:r>
              <a:rPr lang="pl-PL" sz="1700" dirty="0" smtClean="0">
                <a:latin typeface="Arial" panose="020B0604020202020204" pitchFamily="34" charset="0"/>
                <a:cs typeface="Arial" panose="020B0604020202020204" pitchFamily="34" charset="0"/>
                <a:hlinkClick r:id="rId4"/>
              </a:rPr>
              <a:t>https</a:t>
            </a:r>
            <a:r>
              <a:rPr lang="pl-PL" sz="1700" dirty="0">
                <a:latin typeface="Arial" panose="020B0604020202020204" pitchFamily="34" charset="0"/>
                <a:cs typeface="Arial" panose="020B0604020202020204" pitchFamily="34" charset="0"/>
                <a:hlinkClick r:id="rId4"/>
              </a:rPr>
              <a:t>://www.gov.si/teme/bioticno-varstvo-rastlin</a:t>
            </a:r>
            <a:r>
              <a:rPr lang="pl-PL" sz="1700" dirty="0" smtClean="0">
                <a:latin typeface="Arial" panose="020B0604020202020204" pitchFamily="34" charset="0"/>
                <a:cs typeface="Arial" panose="020B0604020202020204" pitchFamily="34" charset="0"/>
                <a:hlinkClick r:id="rId4"/>
              </a:rPr>
              <a:t>/</a:t>
            </a:r>
            <a:endParaRPr lang="sl-SI" sz="1700" dirty="0">
              <a:latin typeface="Arial" panose="020B0604020202020204" pitchFamily="34" charset="0"/>
              <a:cs typeface="Arial" panose="020B0604020202020204" pitchFamily="34" charset="0"/>
            </a:endParaRPr>
          </a:p>
        </p:txBody>
      </p:sp>
      <p:sp>
        <p:nvSpPr>
          <p:cNvPr id="5" name="Pravokotnik 4"/>
          <p:cNvSpPr/>
          <p:nvPr/>
        </p:nvSpPr>
        <p:spPr>
          <a:xfrm>
            <a:off x="6975906" y="5587336"/>
            <a:ext cx="5159319" cy="1107996"/>
          </a:xfrm>
          <a:prstGeom prst="rect">
            <a:avLst/>
          </a:prstGeom>
          <a:ln>
            <a:solidFill>
              <a:schemeClr val="tx1"/>
            </a:solidFill>
          </a:ln>
        </p:spPr>
        <p:txBody>
          <a:bodyPr wrap="square">
            <a:spAutoFit/>
          </a:bodyPr>
          <a:lstStyle/>
          <a:p>
            <a:r>
              <a:rPr lang="sl-SI" sz="1650" dirty="0" smtClean="0">
                <a:latin typeface="Arial" panose="020B0604020202020204" pitchFamily="34" charset="0"/>
                <a:cs typeface="Arial" panose="020B0604020202020204" pitchFamily="34" charset="0"/>
              </a:rPr>
              <a:t>Seznam </a:t>
            </a:r>
            <a:r>
              <a:rPr lang="sl-SI" sz="1650" dirty="0">
                <a:latin typeface="Arial" panose="020B0604020202020204" pitchFamily="34" charset="0"/>
                <a:cs typeface="Arial" panose="020B0604020202020204" pitchFamily="34" charset="0"/>
              </a:rPr>
              <a:t>sredstev na osnovi </a:t>
            </a:r>
            <a:r>
              <a:rPr lang="sl-SI" sz="1650" dirty="0" smtClean="0">
                <a:latin typeface="Arial" panose="020B0604020202020204" pitchFamily="34" charset="0"/>
                <a:cs typeface="Arial" panose="020B0604020202020204" pitchFamily="34" charset="0"/>
              </a:rPr>
              <a:t>mikroorganizmov –   </a:t>
            </a:r>
            <a:r>
              <a:rPr lang="sl-SI" sz="1650" b="1" dirty="0" smtClean="0">
                <a:solidFill>
                  <a:srgbClr val="FF0000"/>
                </a:solidFill>
                <a:latin typeface="Arial" panose="020B0604020202020204" pitchFamily="34" charset="0"/>
                <a:cs typeface="Arial" panose="020B0604020202020204" pitchFamily="34" charset="0"/>
              </a:rPr>
              <a:t>Tematski </a:t>
            </a:r>
            <a:r>
              <a:rPr lang="sl-SI" sz="1650" b="1" dirty="0">
                <a:solidFill>
                  <a:srgbClr val="FF0000"/>
                </a:solidFill>
                <a:latin typeface="Arial" panose="020B0604020202020204" pitchFamily="34" charset="0"/>
                <a:cs typeface="Arial" panose="020B0604020202020204" pitchFamily="34" charset="0"/>
              </a:rPr>
              <a:t>seznam</a:t>
            </a:r>
            <a:r>
              <a:rPr lang="sl-SI" sz="1650" dirty="0">
                <a:latin typeface="Arial" panose="020B0604020202020204" pitchFamily="34" charset="0"/>
                <a:cs typeface="Arial" panose="020B0604020202020204" pitchFamily="34" charset="0"/>
              </a:rPr>
              <a:t> znotraj seznama registriranih </a:t>
            </a:r>
            <a:r>
              <a:rPr lang="sl-SI" sz="1650" dirty="0" smtClean="0">
                <a:latin typeface="Arial" panose="020B0604020202020204" pitchFamily="34" charset="0"/>
                <a:cs typeface="Arial" panose="020B0604020202020204" pitchFamily="34" charset="0"/>
              </a:rPr>
              <a:t>FFS: </a:t>
            </a:r>
            <a:r>
              <a:rPr lang="sl-SI" sz="1650" dirty="0" smtClean="0">
                <a:latin typeface="Arial" panose="020B0604020202020204" pitchFamily="34" charset="0"/>
                <a:cs typeface="Arial" panose="020B0604020202020204" pitchFamily="34" charset="0"/>
                <a:hlinkClick r:id="rId5"/>
              </a:rPr>
              <a:t>https</a:t>
            </a:r>
            <a:r>
              <a:rPr lang="sl-SI" sz="1650" dirty="0">
                <a:latin typeface="Arial" panose="020B0604020202020204" pitchFamily="34" charset="0"/>
                <a:cs typeface="Arial" panose="020B0604020202020204" pitchFamily="34" charset="0"/>
                <a:hlinkClick r:id="rId5"/>
              </a:rPr>
              <a:t>://</a:t>
            </a:r>
            <a:r>
              <a:rPr lang="sl-SI" sz="1650" dirty="0" smtClean="0">
                <a:latin typeface="Arial" panose="020B0604020202020204" pitchFamily="34" charset="0"/>
                <a:cs typeface="Arial" panose="020B0604020202020204" pitchFamily="34" charset="0"/>
                <a:hlinkClick r:id="rId5"/>
              </a:rPr>
              <a:t>spletni2.furs.gov.si/FFS/REGSR/FFS_sezn.asp?L=1&amp;S=20&amp;top=1</a:t>
            </a:r>
            <a:endParaRPr lang="sl-SI" sz="1650" dirty="0">
              <a:latin typeface="Arial" panose="020B0604020202020204" pitchFamily="34" charset="0"/>
              <a:cs typeface="Arial" panose="020B0604020202020204" pitchFamily="34" charset="0"/>
            </a:endParaRPr>
          </a:p>
        </p:txBody>
      </p:sp>
      <p:pic>
        <p:nvPicPr>
          <p:cNvPr id="24" name="Slika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341" y="2265338"/>
            <a:ext cx="4040512" cy="4567467"/>
          </a:xfrm>
          <a:prstGeom prst="rect">
            <a:avLst/>
          </a:prstGeom>
          <a:noFill/>
          <a:ln>
            <a:noFill/>
          </a:ln>
        </p:spPr>
      </p:pic>
      <p:cxnSp>
        <p:nvCxnSpPr>
          <p:cNvPr id="25" name="Raven povezovalnik 24"/>
          <p:cNvCxnSpPr/>
          <p:nvPr/>
        </p:nvCxnSpPr>
        <p:spPr>
          <a:xfrm>
            <a:off x="8205847" y="4345627"/>
            <a:ext cx="878776" cy="59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aven puščični povezovalnik 26"/>
          <p:cNvCxnSpPr/>
          <p:nvPr/>
        </p:nvCxnSpPr>
        <p:spPr>
          <a:xfrm>
            <a:off x="9072748" y="4351564"/>
            <a:ext cx="0" cy="125416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aven puščični povezovalnik 28"/>
          <p:cNvCxnSpPr/>
          <p:nvPr/>
        </p:nvCxnSpPr>
        <p:spPr>
          <a:xfrm flipH="1">
            <a:off x="3538847" y="3479470"/>
            <a:ext cx="1119238" cy="123503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aven puščični povezovalnik 30"/>
          <p:cNvCxnSpPr/>
          <p:nvPr/>
        </p:nvCxnSpPr>
        <p:spPr>
          <a:xfrm flipH="1">
            <a:off x="3648682" y="4804042"/>
            <a:ext cx="1009403" cy="122400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135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7654442" y="0"/>
            <a:ext cx="4536567" cy="6803136"/>
          </a:xfrm>
          <a:prstGeom prst="rect">
            <a:avLst/>
          </a:prstGeom>
        </p:spPr>
      </p:pic>
      <p:pic>
        <p:nvPicPr>
          <p:cNvPr id="5" name="Slika 4"/>
          <p:cNvPicPr/>
          <p:nvPr/>
        </p:nvPicPr>
        <p:blipFill rotWithShape="1">
          <a:blip r:embed="rId3">
            <a:extLst>
              <a:ext uri="{28A0092B-C50C-407E-A947-70E740481C1C}">
                <a14:useLocalDpi xmlns:a14="http://schemas.microsoft.com/office/drawing/2010/main" val="0"/>
              </a:ext>
            </a:extLst>
          </a:blip>
          <a:srcRect l="3054" t="-359" r="471" b="26196"/>
          <a:stretch/>
        </p:blipFill>
        <p:spPr bwMode="auto">
          <a:xfrm>
            <a:off x="2112047" y="14421"/>
            <a:ext cx="5557651" cy="6834249"/>
          </a:xfrm>
          <a:prstGeom prst="rect">
            <a:avLst/>
          </a:prstGeom>
          <a:noFill/>
          <a:ln>
            <a:noFill/>
          </a:ln>
        </p:spPr>
      </p:pic>
      <p:sp>
        <p:nvSpPr>
          <p:cNvPr id="6" name="Pravokotnik 5"/>
          <p:cNvSpPr/>
          <p:nvPr/>
        </p:nvSpPr>
        <p:spPr>
          <a:xfrm rot="16200000">
            <a:off x="-2052204" y="2872237"/>
            <a:ext cx="5798622" cy="830997"/>
          </a:xfrm>
          <a:prstGeom prst="rect">
            <a:avLst/>
          </a:prstGeom>
          <a:solidFill>
            <a:srgbClr val="84BD27"/>
          </a:solidFill>
        </p:spPr>
        <p:txBody>
          <a:bodyPr wrap="square">
            <a:spAutoFit/>
          </a:bodyPr>
          <a:lstStyle/>
          <a:p>
            <a:r>
              <a:rPr lang="sl-SI" sz="2400" b="1" dirty="0" smtClean="0">
                <a:latin typeface="Arial" panose="020B0604020202020204" pitchFamily="34" charset="0"/>
                <a:ea typeface="Calibri" panose="020F0502020204030204" pitchFamily="34" charset="0"/>
              </a:rPr>
              <a:t>Program </a:t>
            </a:r>
            <a:r>
              <a:rPr lang="sl-SI" sz="2400" b="1" dirty="0">
                <a:latin typeface="Arial" panose="020B0604020202020204" pitchFamily="34" charset="0"/>
                <a:ea typeface="Calibri" panose="020F0502020204030204" pitchFamily="34" charset="0"/>
              </a:rPr>
              <a:t>zatiranja bolezni in škodljivih </a:t>
            </a:r>
            <a:r>
              <a:rPr lang="sl-SI" sz="2400" b="1" dirty="0" smtClean="0">
                <a:latin typeface="Arial" panose="020B0604020202020204" pitchFamily="34" charset="0"/>
                <a:ea typeface="Calibri" panose="020F0502020204030204" pitchFamily="34" charset="0"/>
              </a:rPr>
              <a:t>organizmov</a:t>
            </a:r>
            <a:endParaRPr lang="sl-SI" sz="2400" b="1" dirty="0"/>
          </a:p>
        </p:txBody>
      </p:sp>
    </p:spTree>
    <p:extLst>
      <p:ext uri="{BB962C8B-B14F-4D97-AF65-F5344CB8AC3E}">
        <p14:creationId xmlns:p14="http://schemas.microsoft.com/office/powerpoint/2010/main" val="1933347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344378" y="791397"/>
            <a:ext cx="6103075" cy="2708434"/>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Izvedena opravila je v </a:t>
            </a:r>
            <a:r>
              <a:rPr lang="sl-SI" sz="2000" dirty="0" smtClean="0">
                <a:latin typeface="Arial" panose="020B0604020202020204" pitchFamily="34" charset="0"/>
                <a:cs typeface="Arial" panose="020B0604020202020204" pitchFamily="34" charset="0"/>
              </a:rPr>
              <a:t>evidence </a:t>
            </a:r>
            <a:r>
              <a:rPr lang="sl-SI" sz="2000" dirty="0">
                <a:latin typeface="Arial" panose="020B0604020202020204" pitchFamily="34" charset="0"/>
                <a:cs typeface="Arial" panose="020B0604020202020204" pitchFamily="34" charset="0"/>
              </a:rPr>
              <a:t>treba vpisati </a:t>
            </a:r>
            <a:r>
              <a:rPr lang="sl-SI" sz="2000" dirty="0" smtClean="0">
                <a:latin typeface="Arial" panose="020B0604020202020204" pitchFamily="34" charset="0"/>
                <a:cs typeface="Arial" panose="020B0604020202020204" pitchFamily="34" charset="0"/>
              </a:rPr>
              <a:t>sproti, najpozneje pa v </a:t>
            </a:r>
            <a:r>
              <a:rPr lang="sl-SI" sz="2000" dirty="0">
                <a:latin typeface="Arial" panose="020B0604020202020204" pitchFamily="34" charset="0"/>
                <a:cs typeface="Arial" panose="020B0604020202020204" pitchFamily="34" charset="0"/>
              </a:rPr>
              <a:t>30 dneh po </a:t>
            </a:r>
            <a:r>
              <a:rPr lang="sl-SI" sz="2000" dirty="0" err="1">
                <a:latin typeface="Arial" panose="020B0604020202020204" pitchFamily="34" charset="0"/>
                <a:cs typeface="Arial" panose="020B0604020202020204" pitchFamily="34" charset="0"/>
              </a:rPr>
              <a:t>tretiranju</a:t>
            </a:r>
            <a:r>
              <a:rPr lang="sl-SI" sz="2000" dirty="0">
                <a:latin typeface="Arial" panose="020B0604020202020204" pitchFamily="34" charset="0"/>
                <a:cs typeface="Arial" panose="020B0604020202020204" pitchFamily="34" charset="0"/>
              </a:rPr>
              <a:t> </a:t>
            </a:r>
            <a:r>
              <a:rPr lang="sl-SI" sz="2000" dirty="0" smtClean="0">
                <a:latin typeface="Arial" panose="020B0604020202020204" pitchFamily="34" charset="0"/>
                <a:cs typeface="Arial" panose="020B0604020202020204" pitchFamily="34" charset="0"/>
              </a:rPr>
              <a:t>oz. vnosu </a:t>
            </a:r>
            <a:r>
              <a:rPr lang="sl-SI" sz="2000" dirty="0">
                <a:latin typeface="Arial" panose="020B0604020202020204" pitchFamily="34" charset="0"/>
                <a:cs typeface="Arial" panose="020B0604020202020204" pitchFamily="34" charset="0"/>
              </a:rPr>
              <a:t>koristnega </a:t>
            </a:r>
            <a:r>
              <a:rPr lang="sl-SI" sz="2000" dirty="0" smtClean="0">
                <a:latin typeface="Arial" panose="020B0604020202020204" pitchFamily="34" charset="0"/>
                <a:cs typeface="Arial" panose="020B0604020202020204" pitchFamily="34" charset="0"/>
              </a:rPr>
              <a:t>organizma.</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Predpisani obrazci v elektronski obliki (</a:t>
            </a:r>
            <a:r>
              <a:rPr lang="sl-SI" sz="2000" dirty="0" err="1" smtClean="0">
                <a:latin typeface="Arial" panose="020B0604020202020204" pitchFamily="34" charset="0"/>
                <a:cs typeface="Arial" panose="020B0604020202020204" pitchFamily="34" charset="0"/>
              </a:rPr>
              <a:t>word</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excel</a:t>
            </a:r>
            <a:r>
              <a:rPr lang="sl-SI" sz="2000" dirty="0" smtClean="0">
                <a:latin typeface="Arial" panose="020B0604020202020204" pitchFamily="34" charset="0"/>
                <a:cs typeface="Arial" panose="020B0604020202020204" pitchFamily="34" charset="0"/>
              </a:rPr>
              <a:t>). Evidence </a:t>
            </a:r>
            <a:r>
              <a:rPr lang="sl-SI" sz="2000" dirty="0">
                <a:latin typeface="Arial" panose="020B0604020202020204" pitchFamily="34" charset="0"/>
                <a:cs typeface="Arial" panose="020B0604020202020204" pitchFamily="34" charset="0"/>
              </a:rPr>
              <a:t>s</a:t>
            </a:r>
            <a:r>
              <a:rPr lang="sl-SI" sz="2000" dirty="0" smtClean="0">
                <a:latin typeface="Arial" panose="020B0604020202020204" pitchFamily="34" charset="0"/>
                <a:cs typeface="Arial" panose="020B0604020202020204" pitchFamily="34" charset="0"/>
              </a:rPr>
              <a:t>o dostopne na spletni strani MKGP in ARSKTRP.</a:t>
            </a:r>
            <a:endParaRPr lang="sl-SI"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sl-SI" sz="2000" b="1" dirty="0" smtClean="0">
                <a:latin typeface="Arial" panose="020B0604020202020204" pitchFamily="34" charset="0"/>
                <a:cs typeface="Arial" panose="020B0604020202020204" pitchFamily="34" charset="0"/>
              </a:rPr>
              <a:t>Elektronskega vodenja evidenc prek aplikacije e-evidence v 2024 ne bo.</a:t>
            </a:r>
          </a:p>
        </p:txBody>
      </p:sp>
      <p:sp>
        <p:nvSpPr>
          <p:cNvPr id="19" name="PoljeZBesedilom 18"/>
          <p:cNvSpPr txBox="1"/>
          <p:nvPr/>
        </p:nvSpPr>
        <p:spPr>
          <a:xfrm>
            <a:off x="342395" y="360510"/>
            <a:ext cx="612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Vodenje evidenc BVR</a:t>
            </a:r>
            <a:endParaRPr lang="sl-SI" sz="2200" b="1" dirty="0">
              <a:latin typeface="Arial" panose="020B0604020202020204" pitchFamily="34" charset="0"/>
              <a:cs typeface="Arial" panose="020B0604020202020204" pitchFamily="34" charset="0"/>
            </a:endParaRPr>
          </a:p>
        </p:txBody>
      </p:sp>
      <p:pic>
        <p:nvPicPr>
          <p:cNvPr id="11" name="Slika 10"/>
          <p:cNvPicPr>
            <a:picLocks noChangeAspect="1"/>
          </p:cNvPicPr>
          <p:nvPr/>
        </p:nvPicPr>
        <p:blipFill rotWithShape="1">
          <a:blip r:embed="rId3"/>
          <a:srcRect l="27180" t="20320" r="9932" b="17250"/>
          <a:stretch/>
        </p:blipFill>
        <p:spPr bwMode="auto">
          <a:xfrm>
            <a:off x="6625688" y="3280097"/>
            <a:ext cx="5333569" cy="3309203"/>
          </a:xfrm>
          <a:prstGeom prst="rect">
            <a:avLst/>
          </a:prstGeom>
          <a:ln w="6350">
            <a:solidFill>
              <a:schemeClr val="tx1"/>
            </a:solidFill>
          </a:ln>
          <a:extLst>
            <a:ext uri="{53640926-AAD7-44D8-BBD7-CCE9431645EC}">
              <a14:shadowObscured xmlns:a14="http://schemas.microsoft.com/office/drawing/2010/main"/>
            </a:ext>
          </a:extLst>
        </p:spPr>
      </p:pic>
      <p:sp>
        <p:nvSpPr>
          <p:cNvPr id="2" name="Pravokotnik 1"/>
          <p:cNvSpPr/>
          <p:nvPr/>
        </p:nvSpPr>
        <p:spPr>
          <a:xfrm>
            <a:off x="6625687" y="2749812"/>
            <a:ext cx="5566313" cy="400110"/>
          </a:xfrm>
          <a:prstGeom prst="rect">
            <a:avLst/>
          </a:prstGeom>
        </p:spPr>
        <p:txBody>
          <a:bodyPr wrap="square">
            <a:spAutoFit/>
          </a:bodyPr>
          <a:lstStyle/>
          <a:p>
            <a:r>
              <a:rPr lang="pl-PL" sz="2000" b="1" dirty="0">
                <a:latin typeface="Arial" panose="020B0604020202020204" pitchFamily="34" charset="0"/>
                <a:cs typeface="Arial" panose="020B0604020202020204" pitchFamily="34" charset="0"/>
              </a:rPr>
              <a:t>Podatki o uporabi FFS v kmetijski pridelavi </a:t>
            </a:r>
            <a:endParaRPr lang="sl-SI" sz="2000" b="1" dirty="0">
              <a:latin typeface="Arial" panose="020B0604020202020204" pitchFamily="34" charset="0"/>
              <a:cs typeface="Arial" panose="020B0604020202020204" pitchFamily="34" charset="0"/>
            </a:endParaRPr>
          </a:p>
        </p:txBody>
      </p:sp>
      <p:sp>
        <p:nvSpPr>
          <p:cNvPr id="3" name="Pravokotnik 2"/>
          <p:cNvSpPr/>
          <p:nvPr/>
        </p:nvSpPr>
        <p:spPr>
          <a:xfrm>
            <a:off x="342396" y="4753709"/>
            <a:ext cx="6105057" cy="1785104"/>
          </a:xfrm>
          <a:prstGeom prst="rect">
            <a:avLst/>
          </a:prstGeom>
          <a:ln w="6350">
            <a:solidFill>
              <a:schemeClr val="tx1"/>
            </a:solidFill>
          </a:ln>
        </p:spPr>
        <p:txBody>
          <a:bodyPr wrap="square">
            <a:spAutoFit/>
          </a:bodyPr>
          <a:lstStyle/>
          <a:p>
            <a:pPr>
              <a:spcAft>
                <a:spcPts val="600"/>
              </a:spcAft>
            </a:pPr>
            <a:r>
              <a:rPr lang="pl-PL" sz="2000" dirty="0" smtClean="0">
                <a:latin typeface="Arial" panose="020B0604020202020204" pitchFamily="34" charset="0"/>
                <a:cs typeface="Arial" panose="020B0604020202020204" pitchFamily="34" charset="0"/>
              </a:rPr>
              <a:t>Obrazec je priloga </a:t>
            </a:r>
          </a:p>
          <a:p>
            <a:pPr>
              <a:spcAft>
                <a:spcPts val="600"/>
              </a:spcAft>
            </a:pPr>
            <a:r>
              <a:rPr lang="pl-PL" sz="2000" dirty="0" smtClean="0">
                <a:latin typeface="Arial" panose="020B0604020202020204" pitchFamily="34" charset="0"/>
                <a:cs typeface="Arial" panose="020B0604020202020204" pitchFamily="34" charset="0"/>
              </a:rPr>
              <a:t>Pravilnika o integriranem varstvu rastlin pred škodljivimi organizmi (Uradni list RS, št. 43/14)</a:t>
            </a:r>
          </a:p>
          <a:p>
            <a:pPr>
              <a:spcAft>
                <a:spcPts val="600"/>
              </a:spcAft>
            </a:pPr>
            <a:r>
              <a:rPr lang="pl-PL" sz="2000" dirty="0">
                <a:latin typeface="Arial" panose="020B0604020202020204" pitchFamily="34" charset="0"/>
                <a:cs typeface="Arial" panose="020B0604020202020204" pitchFamily="34" charset="0"/>
                <a:hlinkClick r:id="rId4"/>
              </a:rPr>
              <a:t>http://</a:t>
            </a:r>
            <a:r>
              <a:rPr lang="pl-PL" sz="2000" dirty="0" smtClean="0">
                <a:latin typeface="Arial" panose="020B0604020202020204" pitchFamily="34" charset="0"/>
                <a:cs typeface="Arial" panose="020B0604020202020204" pitchFamily="34" charset="0"/>
                <a:hlinkClick r:id="rId4"/>
              </a:rPr>
              <a:t>www.pisrs.si/Pis.web/pregledPredpisa?id=PRAV11530</a:t>
            </a:r>
            <a:endParaRPr lang="sl-SI" sz="2000" dirty="0">
              <a:latin typeface="Arial" panose="020B0604020202020204" pitchFamily="34" charset="0"/>
              <a:cs typeface="Arial" panose="020B0604020202020204" pitchFamily="34" charset="0"/>
            </a:endParaRPr>
          </a:p>
        </p:txBody>
      </p:sp>
      <p:pic>
        <p:nvPicPr>
          <p:cNvPr id="5" name="Slika 4"/>
          <p:cNvPicPr>
            <a:picLocks noChangeAspect="1"/>
          </p:cNvPicPr>
          <p:nvPr/>
        </p:nvPicPr>
        <p:blipFill>
          <a:blip r:embed="rId5"/>
          <a:stretch>
            <a:fillRect/>
          </a:stretch>
        </p:blipFill>
        <p:spPr>
          <a:xfrm>
            <a:off x="7899874" y="360506"/>
            <a:ext cx="3238953" cy="2179148"/>
          </a:xfrm>
          <a:prstGeom prst="rect">
            <a:avLst/>
          </a:prstGeom>
        </p:spPr>
      </p:pic>
      <p:sp>
        <p:nvSpPr>
          <p:cNvPr id="6" name="Pravokotnik 5"/>
          <p:cNvSpPr/>
          <p:nvPr/>
        </p:nvSpPr>
        <p:spPr>
          <a:xfrm>
            <a:off x="7893939" y="2298552"/>
            <a:ext cx="1257075" cy="215444"/>
          </a:xfrm>
          <a:prstGeom prst="rect">
            <a:avLst/>
          </a:prstGeom>
        </p:spPr>
        <p:txBody>
          <a:bodyPr wrap="none">
            <a:spAutoFit/>
          </a:bodyPr>
          <a:lstStyle/>
          <a:p>
            <a:r>
              <a:rPr lang="sl-SI" sz="800" dirty="0" smtClean="0">
                <a:solidFill>
                  <a:schemeClr val="bg1"/>
                </a:solidFill>
                <a:latin typeface="Arial" panose="020B0604020202020204" pitchFamily="34" charset="0"/>
                <a:cs typeface="Arial" panose="020B0604020202020204" pitchFamily="34" charset="0"/>
              </a:rPr>
              <a:t>https</a:t>
            </a:r>
            <a:r>
              <a:rPr lang="sl-SI" sz="800" dirty="0">
                <a:solidFill>
                  <a:schemeClr val="bg1"/>
                </a:solidFill>
                <a:latin typeface="Arial" panose="020B0604020202020204" pitchFamily="34" charset="0"/>
                <a:cs typeface="Arial" panose="020B0604020202020204" pitchFamily="34" charset="0"/>
              </a:rPr>
              <a:t>://ucilnice.arnes.si/</a:t>
            </a:r>
          </a:p>
        </p:txBody>
      </p:sp>
      <p:pic>
        <p:nvPicPr>
          <p:cNvPr id="4" name="Slika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396" y="3568411"/>
            <a:ext cx="1571625" cy="1137857"/>
          </a:xfrm>
          <a:prstGeom prst="rect">
            <a:avLst/>
          </a:prstGeom>
        </p:spPr>
      </p:pic>
      <p:sp>
        <p:nvSpPr>
          <p:cNvPr id="7" name="Pravokotnik 6"/>
          <p:cNvSpPr/>
          <p:nvPr/>
        </p:nvSpPr>
        <p:spPr>
          <a:xfrm>
            <a:off x="296676" y="3544779"/>
            <a:ext cx="1422184" cy="338554"/>
          </a:xfrm>
          <a:prstGeom prst="rect">
            <a:avLst/>
          </a:prstGeom>
        </p:spPr>
        <p:txBody>
          <a:bodyPr wrap="none">
            <a:spAutoFit/>
          </a:bodyPr>
          <a:lstStyle/>
          <a:p>
            <a:r>
              <a:rPr lang="sl-SI" sz="800" dirty="0">
                <a:solidFill>
                  <a:schemeClr val="bg1"/>
                </a:solidFill>
                <a:latin typeface="Arial" panose="020B0604020202020204" pitchFamily="34" charset="0"/>
                <a:cs typeface="Arial" panose="020B0604020202020204" pitchFamily="34" charset="0"/>
              </a:rPr>
              <a:t>https://</a:t>
            </a:r>
            <a:r>
              <a:rPr lang="sl-SI" sz="800" dirty="0" smtClean="0">
                <a:solidFill>
                  <a:schemeClr val="bg1"/>
                </a:solidFill>
                <a:latin typeface="Arial" panose="020B0604020202020204" pitchFamily="34" charset="0"/>
                <a:cs typeface="Arial" panose="020B0604020202020204" pitchFamily="34" charset="0"/>
              </a:rPr>
              <a:t>www.picount.si/i</a:t>
            </a:r>
          </a:p>
          <a:p>
            <a:r>
              <a:rPr lang="sl-SI" sz="800" dirty="0" err="1" smtClean="0">
                <a:solidFill>
                  <a:schemeClr val="bg1"/>
                </a:solidFill>
                <a:latin typeface="Arial" panose="020B0604020202020204" pitchFamily="34" charset="0"/>
                <a:cs typeface="Arial" panose="020B0604020202020204" pitchFamily="34" charset="0"/>
              </a:rPr>
              <a:t>zdelek</a:t>
            </a:r>
            <a:r>
              <a:rPr lang="sl-SI" sz="800" dirty="0" smtClean="0">
                <a:solidFill>
                  <a:schemeClr val="bg1"/>
                </a:solidFill>
                <a:latin typeface="Arial" panose="020B0604020202020204" pitchFamily="34" charset="0"/>
                <a:cs typeface="Arial" panose="020B0604020202020204" pitchFamily="34" charset="0"/>
              </a:rPr>
              <a:t>/</a:t>
            </a:r>
            <a:r>
              <a:rPr lang="sl-SI" sz="800" dirty="0" err="1" smtClean="0">
                <a:solidFill>
                  <a:schemeClr val="bg1"/>
                </a:solidFill>
                <a:latin typeface="Arial" panose="020B0604020202020204" pitchFamily="34" charset="0"/>
                <a:cs typeface="Arial" panose="020B0604020202020204" pitchFamily="34" charset="0"/>
              </a:rPr>
              <a:t>chrysoperla-carnea</a:t>
            </a:r>
            <a:r>
              <a:rPr lang="sl-SI" sz="800" dirty="0">
                <a:solidFill>
                  <a:schemeClr val="bg1"/>
                </a:solidFill>
                <a:latin typeface="Arial" panose="020B0604020202020204" pitchFamily="34" charset="0"/>
                <a:cs typeface="Arial" panose="020B0604020202020204" pitchFamily="34" charset="0"/>
              </a:rPr>
              <a:t>/</a:t>
            </a:r>
          </a:p>
        </p:txBody>
      </p:sp>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r="10457"/>
          <a:stretch/>
        </p:blipFill>
        <p:spPr>
          <a:xfrm>
            <a:off x="1964561" y="3568411"/>
            <a:ext cx="1407289" cy="1137857"/>
          </a:xfrm>
          <a:prstGeom prst="rect">
            <a:avLst/>
          </a:prstGeom>
        </p:spPr>
      </p:pic>
      <p:sp>
        <p:nvSpPr>
          <p:cNvPr id="9" name="Pravokotnik 8"/>
          <p:cNvSpPr/>
          <p:nvPr/>
        </p:nvSpPr>
        <p:spPr>
          <a:xfrm>
            <a:off x="1914022" y="4260918"/>
            <a:ext cx="1645026" cy="461665"/>
          </a:xfrm>
          <a:prstGeom prst="rect">
            <a:avLst/>
          </a:prstGeom>
        </p:spPr>
        <p:txBody>
          <a:bodyPr wrap="square">
            <a:spAutoFit/>
          </a:bodyPr>
          <a:lstStyle/>
          <a:p>
            <a:r>
              <a:rPr lang="sl-SI" sz="800" dirty="0">
                <a:solidFill>
                  <a:schemeClr val="bg1"/>
                </a:solidFill>
                <a:latin typeface="Arial" panose="020B0604020202020204" pitchFamily="34" charset="0"/>
                <a:cs typeface="Arial" panose="020B0604020202020204" pitchFamily="34" charset="0"/>
              </a:rPr>
              <a:t>https://www.picount.si</a:t>
            </a:r>
            <a:r>
              <a:rPr lang="sl-SI" sz="800" dirty="0" smtClean="0">
                <a:solidFill>
                  <a:schemeClr val="bg1"/>
                </a:solidFill>
                <a:latin typeface="Arial" panose="020B0604020202020204" pitchFamily="34" charset="0"/>
                <a:cs typeface="Arial" panose="020B0604020202020204" pitchFamily="34" charset="0"/>
              </a:rPr>
              <a:t>/</a:t>
            </a:r>
          </a:p>
          <a:p>
            <a:r>
              <a:rPr lang="sl-SI" sz="800" dirty="0" smtClean="0">
                <a:solidFill>
                  <a:schemeClr val="bg1"/>
                </a:solidFill>
                <a:latin typeface="Arial" panose="020B0604020202020204" pitchFamily="34" charset="0"/>
                <a:cs typeface="Arial" panose="020B0604020202020204" pitchFamily="34" charset="0"/>
              </a:rPr>
              <a:t>izdelek/</a:t>
            </a:r>
            <a:r>
              <a:rPr lang="sl-SI" sz="800" dirty="0" err="1" smtClean="0">
                <a:solidFill>
                  <a:schemeClr val="bg1"/>
                </a:solidFill>
                <a:latin typeface="Arial" panose="020B0604020202020204" pitchFamily="34" charset="0"/>
                <a:cs typeface="Arial" panose="020B0604020202020204" pitchFamily="34" charset="0"/>
              </a:rPr>
              <a:t>diglyphus-isaea</a:t>
            </a:r>
            <a:r>
              <a:rPr lang="sl-SI" sz="800" dirty="0" smtClean="0">
                <a:solidFill>
                  <a:schemeClr val="bg1"/>
                </a:solidFill>
                <a:latin typeface="Arial" panose="020B0604020202020204" pitchFamily="34" charset="0"/>
                <a:cs typeface="Arial" panose="020B0604020202020204" pitchFamily="34" charset="0"/>
              </a:rPr>
              <a:t>-</a:t>
            </a:r>
          </a:p>
          <a:p>
            <a:r>
              <a:rPr lang="sl-SI" sz="800" dirty="0" smtClean="0">
                <a:solidFill>
                  <a:schemeClr val="bg1"/>
                </a:solidFill>
                <a:latin typeface="Arial" panose="020B0604020202020204" pitchFamily="34" charset="0"/>
                <a:cs typeface="Arial" panose="020B0604020202020204" pitchFamily="34" charset="0"/>
              </a:rPr>
              <a:t>parazit-</a:t>
            </a:r>
            <a:r>
              <a:rPr lang="sl-SI" sz="800" dirty="0" err="1" smtClean="0">
                <a:solidFill>
                  <a:schemeClr val="bg1"/>
                </a:solidFill>
                <a:latin typeface="Arial" panose="020B0604020202020204" pitchFamily="34" charset="0"/>
                <a:cs typeface="Arial" panose="020B0604020202020204" pitchFamily="34" charset="0"/>
              </a:rPr>
              <a:t>zavrtacev</a:t>
            </a:r>
            <a:r>
              <a:rPr lang="sl-SI" sz="800" dirty="0">
                <a:solidFill>
                  <a:schemeClr val="bg1"/>
                </a:solidFill>
                <a:latin typeface="Arial" panose="020B0604020202020204" pitchFamily="34" charset="0"/>
                <a:cs typeface="Arial" panose="020B0604020202020204" pitchFamily="34" charset="0"/>
              </a:rPr>
              <a:t>/</a:t>
            </a:r>
          </a:p>
        </p:txBody>
      </p:sp>
      <p:pic>
        <p:nvPicPr>
          <p:cNvPr id="10" name="Slika 9"/>
          <p:cNvPicPr>
            <a:picLocks noChangeAspect="1"/>
          </p:cNvPicPr>
          <p:nvPr/>
        </p:nvPicPr>
        <p:blipFill rotWithShape="1">
          <a:blip r:embed="rId8" cstate="print">
            <a:extLst>
              <a:ext uri="{28A0092B-C50C-407E-A947-70E740481C1C}">
                <a14:useLocalDpi xmlns:a14="http://schemas.microsoft.com/office/drawing/2010/main" val="0"/>
              </a:ext>
            </a:extLst>
          </a:blip>
          <a:srcRect r="12275"/>
          <a:stretch/>
        </p:blipFill>
        <p:spPr>
          <a:xfrm>
            <a:off x="3444749" y="3573741"/>
            <a:ext cx="1378252" cy="1138844"/>
          </a:xfrm>
          <a:prstGeom prst="rect">
            <a:avLst/>
          </a:prstGeom>
        </p:spPr>
      </p:pic>
      <p:sp>
        <p:nvSpPr>
          <p:cNvPr id="12" name="Pravokotnik 11"/>
          <p:cNvSpPr/>
          <p:nvPr/>
        </p:nvSpPr>
        <p:spPr>
          <a:xfrm>
            <a:off x="3406236" y="4260037"/>
            <a:ext cx="1359181" cy="461665"/>
          </a:xfrm>
          <a:prstGeom prst="rect">
            <a:avLst/>
          </a:prstGeom>
        </p:spPr>
        <p:txBody>
          <a:bodyPr wrap="square">
            <a:spAutoFit/>
          </a:bodyPr>
          <a:lstStyle/>
          <a:p>
            <a:r>
              <a:rPr lang="sl-SI" sz="800" dirty="0">
                <a:solidFill>
                  <a:schemeClr val="bg1"/>
                </a:solidFill>
                <a:latin typeface="Arial" panose="020B0604020202020204" pitchFamily="34" charset="0"/>
                <a:cs typeface="Arial" panose="020B0604020202020204" pitchFamily="34" charset="0"/>
              </a:rPr>
              <a:t>https://www.picount.si</a:t>
            </a:r>
            <a:r>
              <a:rPr lang="sl-SI" sz="800" dirty="0" smtClean="0">
                <a:solidFill>
                  <a:schemeClr val="bg1"/>
                </a:solidFill>
                <a:latin typeface="Arial" panose="020B0604020202020204" pitchFamily="34" charset="0"/>
                <a:cs typeface="Arial" panose="020B0604020202020204" pitchFamily="34" charset="0"/>
              </a:rPr>
              <a:t>/</a:t>
            </a:r>
          </a:p>
          <a:p>
            <a:r>
              <a:rPr lang="sl-SI" sz="800" dirty="0" smtClean="0">
                <a:solidFill>
                  <a:schemeClr val="bg1"/>
                </a:solidFill>
                <a:latin typeface="Arial" panose="020B0604020202020204" pitchFamily="34" charset="0"/>
                <a:cs typeface="Arial" panose="020B0604020202020204" pitchFamily="34" charset="0"/>
              </a:rPr>
              <a:t>izdelek/</a:t>
            </a:r>
            <a:r>
              <a:rPr lang="sl-SI" sz="800" dirty="0" err="1" smtClean="0">
                <a:solidFill>
                  <a:schemeClr val="bg1"/>
                </a:solidFill>
                <a:latin typeface="Arial" panose="020B0604020202020204" pitchFamily="34" charset="0"/>
                <a:cs typeface="Arial" panose="020B0604020202020204" pitchFamily="34" charset="0"/>
              </a:rPr>
              <a:t>encarsia-formosa</a:t>
            </a:r>
            <a:r>
              <a:rPr lang="sl-SI" sz="800" dirty="0" smtClean="0">
                <a:solidFill>
                  <a:schemeClr val="bg1"/>
                </a:solidFill>
                <a:latin typeface="Arial" panose="020B0604020202020204" pitchFamily="34" charset="0"/>
                <a:cs typeface="Arial" panose="020B0604020202020204" pitchFamily="34" charset="0"/>
              </a:rPr>
              <a:t>-</a:t>
            </a:r>
          </a:p>
          <a:p>
            <a:r>
              <a:rPr lang="sl-SI" sz="800" dirty="0" err="1" smtClean="0">
                <a:solidFill>
                  <a:schemeClr val="bg1"/>
                </a:solidFill>
                <a:latin typeface="Arial" panose="020B0604020202020204" pitchFamily="34" charset="0"/>
                <a:cs typeface="Arial" panose="020B0604020202020204" pitchFamily="34" charset="0"/>
              </a:rPr>
              <a:t>parazitoidna</a:t>
            </a:r>
            <a:r>
              <a:rPr lang="sl-SI" sz="800" dirty="0" smtClean="0">
                <a:solidFill>
                  <a:schemeClr val="bg1"/>
                </a:solidFill>
                <a:latin typeface="Arial" panose="020B0604020202020204" pitchFamily="34" charset="0"/>
                <a:cs typeface="Arial" panose="020B0604020202020204" pitchFamily="34" charset="0"/>
              </a:rPr>
              <a:t>-osica</a:t>
            </a:r>
            <a:r>
              <a:rPr lang="sl-SI" sz="800" dirty="0">
                <a:solidFill>
                  <a:schemeClr val="bg1"/>
                </a:solidFill>
                <a:latin typeface="Arial" panose="020B0604020202020204" pitchFamily="34" charset="0"/>
                <a:cs typeface="Arial" panose="020B0604020202020204" pitchFamily="34" charset="0"/>
              </a:rPr>
              <a:t>/</a:t>
            </a:r>
          </a:p>
        </p:txBody>
      </p:sp>
      <p:pic>
        <p:nvPicPr>
          <p:cNvPr id="14" name="Slika 13"/>
          <p:cNvPicPr>
            <a:picLocks noChangeAspect="1"/>
          </p:cNvPicPr>
          <p:nvPr/>
        </p:nvPicPr>
        <p:blipFill rotWithShape="1">
          <a:blip r:embed="rId9" cstate="print">
            <a:extLst>
              <a:ext uri="{28A0092B-C50C-407E-A947-70E740481C1C}">
                <a14:useLocalDpi xmlns:a14="http://schemas.microsoft.com/office/drawing/2010/main" val="0"/>
              </a:ext>
            </a:extLst>
          </a:blip>
          <a:srcRect l="202" r="164"/>
          <a:stretch/>
        </p:blipFill>
        <p:spPr>
          <a:xfrm>
            <a:off x="4880610" y="3580701"/>
            <a:ext cx="1565910" cy="1137857"/>
          </a:xfrm>
          <a:prstGeom prst="rect">
            <a:avLst/>
          </a:prstGeom>
        </p:spPr>
      </p:pic>
      <p:sp>
        <p:nvSpPr>
          <p:cNvPr id="15" name="Pravokotnik 14"/>
          <p:cNvSpPr/>
          <p:nvPr/>
        </p:nvSpPr>
        <p:spPr>
          <a:xfrm>
            <a:off x="4821674" y="3537588"/>
            <a:ext cx="1676318" cy="461665"/>
          </a:xfrm>
          <a:prstGeom prst="rect">
            <a:avLst/>
          </a:prstGeom>
        </p:spPr>
        <p:txBody>
          <a:bodyPr wrap="square">
            <a:spAutoFit/>
          </a:bodyPr>
          <a:lstStyle/>
          <a:p>
            <a:r>
              <a:rPr lang="sl-SI" sz="800" dirty="0">
                <a:solidFill>
                  <a:schemeClr val="bg1"/>
                </a:solidFill>
                <a:latin typeface="Arial" panose="020B0604020202020204" pitchFamily="34" charset="0"/>
                <a:cs typeface="Arial" panose="020B0604020202020204" pitchFamily="34" charset="0"/>
              </a:rPr>
              <a:t>https://www.picount.si/izdelek</a:t>
            </a:r>
            <a:r>
              <a:rPr lang="sl-SI" sz="800" dirty="0" smtClean="0">
                <a:solidFill>
                  <a:schemeClr val="bg1"/>
                </a:solidFill>
                <a:latin typeface="Arial" panose="020B0604020202020204" pitchFamily="34" charset="0"/>
                <a:cs typeface="Arial" panose="020B0604020202020204" pitchFamily="34" charset="0"/>
              </a:rPr>
              <a:t>/</a:t>
            </a:r>
          </a:p>
          <a:p>
            <a:r>
              <a:rPr lang="sl-SI" sz="800" dirty="0" err="1" smtClean="0">
                <a:solidFill>
                  <a:schemeClr val="bg1"/>
                </a:solidFill>
                <a:latin typeface="Arial" panose="020B0604020202020204" pitchFamily="34" charset="0"/>
                <a:cs typeface="Arial" panose="020B0604020202020204" pitchFamily="34" charset="0"/>
              </a:rPr>
              <a:t>propylea-quatuordecimpunctata</a:t>
            </a:r>
            <a:r>
              <a:rPr lang="sl-SI" sz="800" dirty="0" smtClean="0">
                <a:solidFill>
                  <a:schemeClr val="bg1"/>
                </a:solidFill>
                <a:latin typeface="Arial" panose="020B0604020202020204" pitchFamily="34" charset="0"/>
                <a:cs typeface="Arial" panose="020B0604020202020204" pitchFamily="34" charset="0"/>
              </a:rPr>
              <a:t>-</a:t>
            </a:r>
          </a:p>
          <a:p>
            <a:r>
              <a:rPr lang="sl-SI" sz="800" dirty="0" smtClean="0">
                <a:solidFill>
                  <a:schemeClr val="bg1"/>
                </a:solidFill>
                <a:latin typeface="Arial" panose="020B0604020202020204" pitchFamily="34" charset="0"/>
                <a:cs typeface="Arial" panose="020B0604020202020204" pitchFamily="34" charset="0"/>
              </a:rPr>
              <a:t>plenilska-polonica</a:t>
            </a:r>
            <a:r>
              <a:rPr lang="sl-SI" sz="800" dirty="0">
                <a:solidFill>
                  <a:schemeClr val="bg1"/>
                </a:solidFill>
                <a:latin typeface="Arial" panose="020B0604020202020204" pitchFamily="34" charset="0"/>
                <a:cs typeface="Arial" panose="020B0604020202020204" pitchFamily="34" charset="0"/>
              </a:rPr>
              <a:t>/</a:t>
            </a:r>
          </a:p>
        </p:txBody>
      </p:sp>
      <p:sp>
        <p:nvSpPr>
          <p:cNvPr id="20" name="PoljeZBesedilom 19"/>
          <p:cNvSpPr txBox="1"/>
          <p:nvPr/>
        </p:nvSpPr>
        <p:spPr>
          <a:xfrm rot="5400000">
            <a:off x="5324200" y="2389587"/>
            <a:ext cx="1764000" cy="360000"/>
          </a:xfrm>
          <a:prstGeom prst="rect">
            <a:avLst/>
          </a:prstGeom>
          <a:solidFill>
            <a:srgbClr val="FFFF00"/>
          </a:solidFill>
        </p:spPr>
        <p:txBody>
          <a:bodyPr wrap="square" rtlCol="0">
            <a:spAutoFit/>
          </a:bodyPr>
          <a:lstStyle/>
          <a:p>
            <a:pPr algn="ctr"/>
            <a:r>
              <a:rPr lang="sl-SI" b="1" dirty="0" smtClean="0">
                <a:solidFill>
                  <a:srgbClr val="FF0000"/>
                </a:solidFill>
                <a:latin typeface="Arial" panose="020B0604020202020204" pitchFamily="34" charset="0"/>
                <a:cs typeface="Arial" panose="020B0604020202020204" pitchFamily="34" charset="0"/>
              </a:rPr>
              <a:t>SPREMEMBA!</a:t>
            </a:r>
            <a:endParaRPr lang="sl-SI"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50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239756" y="661374"/>
            <a:ext cx="6018540" cy="4862870"/>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Program izvajanja BVR je treba pripraviti </a:t>
            </a:r>
            <a:r>
              <a:rPr lang="sl-SI" sz="2000" dirty="0">
                <a:latin typeface="Arial" panose="020B0604020202020204" pitchFamily="34" charset="0"/>
                <a:cs typeface="Arial" panose="020B0604020202020204" pitchFamily="34" charset="0"/>
              </a:rPr>
              <a:t>vsako leto, </a:t>
            </a:r>
            <a:r>
              <a:rPr lang="sl-SI" sz="2000" dirty="0" smtClean="0">
                <a:latin typeface="Arial" panose="020B0604020202020204" pitchFamily="34" charset="0"/>
                <a:cs typeface="Arial" panose="020B0604020202020204" pitchFamily="34" charset="0"/>
              </a:rPr>
              <a:t>upravičenec pa ga lahko izvaja le</a:t>
            </a:r>
            <a:r>
              <a:rPr lang="sl-SI" sz="2000" dirty="0">
                <a:latin typeface="Arial" panose="020B0604020202020204" pitchFamily="34" charset="0"/>
                <a:cs typeface="Arial" panose="020B0604020202020204" pitchFamily="34" charset="0"/>
              </a:rPr>
              <a:t>, če ga pred izvedbo potrdi Javna služba zdravstvenega varstva </a:t>
            </a:r>
            <a:r>
              <a:rPr lang="sl-SI" sz="2000" dirty="0" smtClean="0">
                <a:latin typeface="Arial" panose="020B0604020202020204" pitchFamily="34" charset="0"/>
                <a:cs typeface="Arial" panose="020B0604020202020204" pitchFamily="34" charset="0"/>
              </a:rPr>
              <a:t>rastlin.</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V program je treba vključiti </a:t>
            </a:r>
            <a:r>
              <a:rPr lang="sl-SI" sz="2000" dirty="0">
                <a:latin typeface="Arial" panose="020B0604020202020204" pitchFamily="34" charset="0"/>
                <a:cs typeface="Arial" panose="020B0604020202020204" pitchFamily="34" charset="0"/>
              </a:rPr>
              <a:t>koristne organizme ali FFS na osnovi mikroorganizmov </a:t>
            </a:r>
            <a:r>
              <a:rPr lang="sl-SI" sz="2000" dirty="0" smtClean="0">
                <a:latin typeface="Arial" panose="020B0604020202020204" pitchFamily="34" charset="0"/>
                <a:cs typeface="Arial" panose="020B0604020202020204" pitchFamily="34" charset="0"/>
              </a:rPr>
              <a:t>oz. </a:t>
            </a:r>
            <a:r>
              <a:rPr lang="sl-SI" sz="2000" dirty="0">
                <a:latin typeface="Arial" panose="020B0604020202020204" pitchFamily="34" charset="0"/>
                <a:cs typeface="Arial" panose="020B0604020202020204" pitchFamily="34" charset="0"/>
              </a:rPr>
              <a:t>kombinacijo obeh in navesti katere koristne organizme in FFS na osnovi mikroorganizmov se bodo v posameznem letu uporabljala, ob upoštevanju pridelave na KMG, vremenskih razmer in dostopnosti sredstev na </a:t>
            </a:r>
            <a:r>
              <a:rPr lang="sl-SI" sz="2000" dirty="0" smtClean="0">
                <a:latin typeface="Arial" panose="020B0604020202020204" pitchFamily="34" charset="0"/>
                <a:cs typeface="Arial" panose="020B0604020202020204" pitchFamily="34" charset="0"/>
              </a:rPr>
              <a:t>trgu.</a:t>
            </a:r>
          </a:p>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Upravičenec mora koristne organizme oziroma FFS na osnovi mikroorganizmov uporabiti najmanj enkrat letno, da je upravičen do </a:t>
            </a:r>
            <a:r>
              <a:rPr lang="sl-SI" sz="2000" dirty="0" smtClean="0">
                <a:latin typeface="Arial" panose="020B0604020202020204" pitchFamily="34" charset="0"/>
                <a:cs typeface="Arial" panose="020B0604020202020204" pitchFamily="34" charset="0"/>
              </a:rPr>
              <a:t>plačila za intervencijo BVR.</a:t>
            </a:r>
          </a:p>
        </p:txBody>
      </p:sp>
      <p:sp>
        <p:nvSpPr>
          <p:cNvPr id="19" name="PoljeZBesedilom 18"/>
          <p:cNvSpPr txBox="1"/>
          <p:nvPr/>
        </p:nvSpPr>
        <p:spPr>
          <a:xfrm>
            <a:off x="227880" y="230400"/>
            <a:ext cx="6048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Zahteve za izvajanje intervencije BVR</a:t>
            </a:r>
            <a:endParaRPr lang="sl-SI" sz="2200" b="1" dirty="0">
              <a:latin typeface="Arial" panose="020B0604020202020204" pitchFamily="34" charset="0"/>
              <a:cs typeface="Arial" panose="020B0604020202020204" pitchFamily="34" charset="0"/>
            </a:endParaRPr>
          </a:p>
        </p:txBody>
      </p:sp>
      <p:sp>
        <p:nvSpPr>
          <p:cNvPr id="9" name="PoljeZBesedilom 8"/>
          <p:cNvSpPr txBox="1"/>
          <p:nvPr/>
        </p:nvSpPr>
        <p:spPr>
          <a:xfrm>
            <a:off x="6564322" y="250205"/>
            <a:ext cx="540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Za intervencijo BVR velja</a:t>
            </a:r>
            <a:endParaRPr lang="sl-SI" sz="2200" b="1" dirty="0">
              <a:latin typeface="Arial" panose="020B0604020202020204" pitchFamily="34" charset="0"/>
              <a:cs typeface="Arial" panose="020B0604020202020204" pitchFamily="34" charset="0"/>
            </a:endParaRPr>
          </a:p>
        </p:txBody>
      </p:sp>
      <p:sp>
        <p:nvSpPr>
          <p:cNvPr id="10" name="Pravokotnik 9"/>
          <p:cNvSpPr/>
          <p:nvPr/>
        </p:nvSpPr>
        <p:spPr>
          <a:xfrm>
            <a:off x="6564322" y="680277"/>
            <a:ext cx="5367320" cy="2400657"/>
          </a:xfrm>
          <a:prstGeom prst="rect">
            <a:avLst/>
          </a:prstGeom>
          <a:ln>
            <a:solidFill>
              <a:schemeClr val="tx1"/>
            </a:solidFill>
          </a:ln>
        </p:spPr>
        <p:txBody>
          <a:bodyPr wrap="square">
            <a:spAutoFit/>
          </a:bodyPr>
          <a:lstStyle/>
          <a:p>
            <a:pPr marL="342900" lvl="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Vsako leto se </a:t>
            </a:r>
            <a:r>
              <a:rPr lang="sl-SI" sz="2000" dirty="0">
                <a:latin typeface="Arial" panose="020B0604020202020204" pitchFamily="34" charset="0"/>
                <a:cs typeface="Arial" panose="020B0604020202020204" pitchFamily="34" charset="0"/>
              </a:rPr>
              <a:t>mora  izvajati na delu površin, lahko na delu </a:t>
            </a:r>
            <a:r>
              <a:rPr lang="sl-SI" sz="2000" dirty="0" smtClean="0">
                <a:latin typeface="Arial" panose="020B0604020202020204" pitchFamily="34" charset="0"/>
                <a:cs typeface="Arial" panose="020B0604020202020204" pitchFamily="34" charset="0"/>
              </a:rPr>
              <a:t>GERK.</a:t>
            </a:r>
            <a:endParaRPr lang="sl-SI" sz="2000" dirty="0">
              <a:latin typeface="Arial" panose="020B0604020202020204" pitchFamily="34" charset="0"/>
              <a:cs typeface="Arial" panose="020B0604020202020204" pitchFamily="34" charset="0"/>
            </a:endParaRPr>
          </a:p>
          <a:p>
            <a:pPr marL="342900" lvl="0" indent="-342900">
              <a:spcAft>
                <a:spcPts val="10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Lokacija </a:t>
            </a:r>
            <a:r>
              <a:rPr lang="sl-SI" sz="2000" dirty="0">
                <a:latin typeface="Arial" panose="020B0604020202020204" pitchFamily="34" charset="0"/>
                <a:cs typeface="Arial" panose="020B0604020202020204" pitchFamily="34" charset="0"/>
              </a:rPr>
              <a:t>izvajanja </a:t>
            </a:r>
            <a:r>
              <a:rPr lang="sl-SI" sz="2000" dirty="0" smtClean="0">
                <a:latin typeface="Arial" panose="020B0604020202020204" pitchFamily="34" charset="0"/>
                <a:cs typeface="Arial" panose="020B0604020202020204" pitchFamily="34" charset="0"/>
              </a:rPr>
              <a:t>zahteve se </a:t>
            </a:r>
            <a:r>
              <a:rPr lang="sl-SI" sz="2000" dirty="0">
                <a:latin typeface="Arial" panose="020B0604020202020204" pitchFamily="34" charset="0"/>
                <a:cs typeface="Arial" panose="020B0604020202020204" pitchFamily="34" charset="0"/>
              </a:rPr>
              <a:t>v obdobju trajanja obveznosti </a:t>
            </a:r>
            <a:r>
              <a:rPr lang="sl-SI" sz="2000" dirty="0" smtClean="0">
                <a:latin typeface="Arial" panose="020B0604020202020204" pitchFamily="34" charset="0"/>
                <a:cs typeface="Arial" panose="020B0604020202020204" pitchFamily="34" charset="0"/>
              </a:rPr>
              <a:t>lahko spreminja.</a:t>
            </a:r>
            <a:endParaRPr lang="sl-SI" sz="2000" dirty="0">
              <a:latin typeface="Arial" panose="020B0604020202020204" pitchFamily="34" charset="0"/>
              <a:cs typeface="Arial" panose="020B0604020202020204" pitchFamily="34" charset="0"/>
            </a:endParaRPr>
          </a:p>
          <a:p>
            <a:pPr marL="342900" lvl="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Izvaja se </a:t>
            </a:r>
            <a:r>
              <a:rPr lang="sl-SI" sz="2000" dirty="0">
                <a:latin typeface="Arial" panose="020B0604020202020204" pitchFamily="34" charset="0"/>
                <a:cs typeface="Arial" panose="020B0604020202020204" pitchFamily="34" charset="0"/>
              </a:rPr>
              <a:t>na območju celotne </a:t>
            </a:r>
            <a:r>
              <a:rPr lang="sl-SI" sz="2000" dirty="0" smtClean="0">
                <a:latin typeface="Arial" panose="020B0604020202020204" pitchFamily="34" charset="0"/>
                <a:cs typeface="Arial" panose="020B0604020202020204" pitchFamily="34" charset="0"/>
              </a:rPr>
              <a:t>RS.</a:t>
            </a:r>
            <a:endParaRPr lang="sl-SI" sz="2000" dirty="0">
              <a:latin typeface="Arial" panose="020B0604020202020204" pitchFamily="34" charset="0"/>
              <a:cs typeface="Arial" panose="020B0604020202020204" pitchFamily="34" charset="0"/>
            </a:endParaRPr>
          </a:p>
          <a:p>
            <a:pPr marL="342900" lvl="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Obtežba </a:t>
            </a:r>
            <a:r>
              <a:rPr lang="sl-SI" sz="2000" dirty="0">
                <a:latin typeface="Arial" panose="020B0604020202020204" pitchFamily="34" charset="0"/>
                <a:cs typeface="Arial" panose="020B0604020202020204" pitchFamily="34" charset="0"/>
              </a:rPr>
              <a:t>z živino ni relevantna.</a:t>
            </a:r>
          </a:p>
        </p:txBody>
      </p:sp>
      <p:sp>
        <p:nvSpPr>
          <p:cNvPr id="7" name="Pravokotnik 6"/>
          <p:cNvSpPr/>
          <p:nvPr/>
        </p:nvSpPr>
        <p:spPr>
          <a:xfrm>
            <a:off x="239756" y="5715550"/>
            <a:ext cx="11724566" cy="830997"/>
          </a:xfrm>
          <a:prstGeom prst="rect">
            <a:avLst/>
          </a:prstGeom>
          <a:solidFill>
            <a:srgbClr val="F7E457"/>
          </a:solidFill>
          <a:ln w="6350">
            <a:solidFill>
              <a:schemeClr val="tx1"/>
            </a:solidFill>
          </a:ln>
        </p:spPr>
        <p:txBody>
          <a:bodyPr wrap="square">
            <a:spAutoFit/>
          </a:bodyPr>
          <a:lstStyle/>
          <a:p>
            <a:pPr>
              <a:spcBef>
                <a:spcPts val="1000"/>
              </a:spcBef>
            </a:pPr>
            <a:r>
              <a:rPr lang="sl-SI" sz="2400" b="1" dirty="0">
                <a:latin typeface="Arial" panose="020B0604020202020204" pitchFamily="34" charset="0"/>
                <a:ea typeface="Calibri" panose="020F0502020204030204" pitchFamily="34" charset="0"/>
              </a:rPr>
              <a:t>Program izvajanja BVR </a:t>
            </a:r>
            <a:r>
              <a:rPr lang="sl-SI" sz="2400" b="1" dirty="0" smtClean="0">
                <a:latin typeface="Arial" panose="020B0604020202020204" pitchFamily="34" charset="0"/>
                <a:ea typeface="Calibri" panose="020F0502020204030204" pitchFamily="34" charset="0"/>
              </a:rPr>
              <a:t>mora </a:t>
            </a:r>
            <a:r>
              <a:rPr lang="sl-SI" sz="2400" b="1" dirty="0">
                <a:latin typeface="Arial" panose="020B0604020202020204" pitchFamily="34" charset="0"/>
                <a:ea typeface="Calibri" panose="020F0502020204030204" pitchFamily="34" charset="0"/>
              </a:rPr>
              <a:t>biti izdelan </a:t>
            </a:r>
            <a:r>
              <a:rPr lang="sl-SI" sz="2400" b="1" dirty="0" smtClean="0">
                <a:latin typeface="Arial" panose="020B0604020202020204" pitchFamily="34" charset="0"/>
                <a:ea typeface="Calibri" panose="020F0502020204030204" pitchFamily="34" charset="0"/>
              </a:rPr>
              <a:t>in potrjen s strani </a:t>
            </a:r>
            <a:r>
              <a:rPr lang="sl-SI" sz="2400" b="1" dirty="0">
                <a:latin typeface="Arial" panose="020B0604020202020204" pitchFamily="34" charset="0"/>
                <a:ea typeface="Times New Roman" panose="02020603050405020304" pitchFamily="18" charset="0"/>
              </a:rPr>
              <a:t>Javne službe </a:t>
            </a:r>
            <a:r>
              <a:rPr lang="sl-SI" sz="2400" b="1" dirty="0" smtClean="0">
                <a:latin typeface="Arial" panose="020B0604020202020204" pitchFamily="34" charset="0"/>
                <a:ea typeface="Times New Roman" panose="02020603050405020304" pitchFamily="18" charset="0"/>
              </a:rPr>
              <a:t>zdravstvenega varstva </a:t>
            </a:r>
            <a:r>
              <a:rPr lang="sl-SI" sz="2400" b="1" dirty="0">
                <a:latin typeface="Arial" panose="020B0604020202020204" pitchFamily="34" charset="0"/>
                <a:ea typeface="Times New Roman" panose="02020603050405020304" pitchFamily="18" charset="0"/>
              </a:rPr>
              <a:t>rastlin</a:t>
            </a:r>
            <a:r>
              <a:rPr lang="sl-SI" sz="2400" b="1" dirty="0" smtClean="0">
                <a:latin typeface="Arial" panose="020B0604020202020204" pitchFamily="34" charset="0"/>
                <a:ea typeface="Calibri" panose="020F0502020204030204" pitchFamily="34" charset="0"/>
              </a:rPr>
              <a:t> do 31.</a:t>
            </a:r>
            <a:r>
              <a:rPr lang="sl-SI" sz="2400" b="1" dirty="0">
                <a:latin typeface="Arial" panose="020B0604020202020204" pitchFamily="34" charset="0"/>
                <a:ea typeface="Calibri" panose="020F0502020204030204" pitchFamily="34" charset="0"/>
              </a:rPr>
              <a:t> </a:t>
            </a:r>
            <a:r>
              <a:rPr lang="sl-SI" sz="2400" b="1" dirty="0" smtClean="0">
                <a:latin typeface="Arial" panose="020B0604020202020204" pitchFamily="34" charset="0"/>
                <a:ea typeface="Calibri" panose="020F0502020204030204" pitchFamily="34" charset="0"/>
              </a:rPr>
              <a:t>3. tekočega </a:t>
            </a:r>
            <a:r>
              <a:rPr lang="sl-SI" sz="2400" b="1" dirty="0">
                <a:latin typeface="Arial" panose="020B0604020202020204" pitchFamily="34" charset="0"/>
                <a:ea typeface="Calibri" panose="020F0502020204030204" pitchFamily="34" charset="0"/>
              </a:rPr>
              <a:t>leta</a:t>
            </a:r>
            <a:r>
              <a:rPr lang="sl-SI" sz="2400" b="1" dirty="0" smtClean="0">
                <a:latin typeface="Arial" panose="020B0604020202020204" pitchFamily="34" charset="0"/>
                <a:ea typeface="Calibri" panose="020F0502020204030204" pitchFamily="34" charset="0"/>
              </a:rPr>
              <a:t>.</a:t>
            </a:r>
          </a:p>
        </p:txBody>
      </p:sp>
      <p:graphicFrame>
        <p:nvGraphicFramePr>
          <p:cNvPr id="8" name="Tabela 7"/>
          <p:cNvGraphicFramePr>
            <a:graphicFrameLocks noGrp="1"/>
          </p:cNvGraphicFramePr>
          <p:nvPr>
            <p:extLst>
              <p:ext uri="{D42A27DB-BD31-4B8C-83A1-F6EECF244321}">
                <p14:modId xmlns:p14="http://schemas.microsoft.com/office/powerpoint/2010/main" val="1448732679"/>
              </p:ext>
            </p:extLst>
          </p:nvPr>
        </p:nvGraphicFramePr>
        <p:xfrm>
          <a:off x="6564322" y="3210477"/>
          <a:ext cx="5367320" cy="2225040"/>
        </p:xfrm>
        <a:graphic>
          <a:graphicData uri="http://schemas.openxmlformats.org/drawingml/2006/table">
            <a:tbl>
              <a:tblPr firstRow="1" bandRow="1">
                <a:tableStyleId>{5C22544A-7EE6-4342-B048-85BDC9FD1C3A}</a:tableStyleId>
              </a:tblPr>
              <a:tblGrid>
                <a:gridCol w="3244696">
                  <a:extLst>
                    <a:ext uri="{9D8B030D-6E8A-4147-A177-3AD203B41FA5}">
                      <a16:colId xmlns:a16="http://schemas.microsoft.com/office/drawing/2014/main" val="4257529501"/>
                    </a:ext>
                  </a:extLst>
                </a:gridCol>
                <a:gridCol w="2122624">
                  <a:extLst>
                    <a:ext uri="{9D8B030D-6E8A-4147-A177-3AD203B41FA5}">
                      <a16:colId xmlns:a16="http://schemas.microsoft.com/office/drawing/2014/main" val="1688540202"/>
                    </a:ext>
                  </a:extLst>
                </a:gridCol>
              </a:tblGrid>
              <a:tr h="370840">
                <a:tc>
                  <a:txBody>
                    <a:bodyPr/>
                    <a:lstStyle/>
                    <a:p>
                      <a:r>
                        <a:rPr lang="sl-SI" sz="1800" b="0" dirty="0" smtClean="0">
                          <a:solidFill>
                            <a:schemeClr val="tx1"/>
                          </a:solidFill>
                          <a:latin typeface="Arial" panose="020B0604020202020204" pitchFamily="34" charset="0"/>
                          <a:cs typeface="Arial" panose="020B0604020202020204" pitchFamily="34" charset="0"/>
                        </a:rPr>
                        <a:t>Poljščine</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176,00 €/ha </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extLst>
                  <a:ext uri="{0D108BD9-81ED-4DB2-BD59-A6C34878D82A}">
                    <a16:rowId xmlns:a16="http://schemas.microsoft.com/office/drawing/2014/main" val="1527923849"/>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Zelenjadnice na prostem</a:t>
                      </a:r>
                      <a:endParaRPr lang="sl-SI" sz="1800" b="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612,80 €/ha</a:t>
                      </a:r>
                      <a:endParaRPr lang="sl-SI" sz="1800" b="0"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255696448"/>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Zelenjadnice v </a:t>
                      </a:r>
                      <a:r>
                        <a:rPr lang="sl-SI" sz="1800" b="0" dirty="0" err="1" smtClean="0">
                          <a:solidFill>
                            <a:schemeClr val="tx1"/>
                          </a:solidFill>
                          <a:latin typeface="Arial" panose="020B0604020202020204" pitchFamily="34" charset="0"/>
                          <a:cs typeface="Arial" panose="020B0604020202020204" pitchFamily="34" charset="0"/>
                        </a:rPr>
                        <a:t>zav</a:t>
                      </a:r>
                      <a:r>
                        <a:rPr lang="sl-SI" sz="1800" b="0" dirty="0" smtClean="0">
                          <a:solidFill>
                            <a:schemeClr val="tx1"/>
                          </a:solidFill>
                          <a:latin typeface="Arial" panose="020B0604020202020204" pitchFamily="34" charset="0"/>
                          <a:cs typeface="Arial" panose="020B0604020202020204" pitchFamily="34" charset="0"/>
                        </a:rPr>
                        <a:t>. prostorih</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1.857,60</a:t>
                      </a:r>
                      <a:r>
                        <a:rPr lang="sl-SI" sz="1800" b="0" baseline="0" dirty="0" smtClean="0">
                          <a:solidFill>
                            <a:schemeClr val="tx1"/>
                          </a:solidFill>
                          <a:latin typeface="Arial" panose="020B0604020202020204" pitchFamily="34" charset="0"/>
                          <a:cs typeface="Arial" panose="020B0604020202020204" pitchFamily="34" charset="0"/>
                        </a:rPr>
                        <a:t> </a:t>
                      </a:r>
                      <a:r>
                        <a:rPr lang="sl-SI" sz="1800" b="0" dirty="0" smtClean="0">
                          <a:solidFill>
                            <a:schemeClr val="tx1"/>
                          </a:solidFill>
                          <a:latin typeface="Arial" panose="020B0604020202020204" pitchFamily="34" charset="0"/>
                          <a:cs typeface="Arial" panose="020B0604020202020204" pitchFamily="34" charset="0"/>
                        </a:rPr>
                        <a:t>€/ha</a:t>
                      </a:r>
                    </a:p>
                  </a:txBody>
                  <a:tcPr>
                    <a:solidFill>
                      <a:srgbClr val="84BD27"/>
                    </a:solidFill>
                  </a:tcPr>
                </a:tc>
                <a:extLst>
                  <a:ext uri="{0D108BD9-81ED-4DB2-BD59-A6C34878D82A}">
                    <a16:rowId xmlns:a16="http://schemas.microsoft.com/office/drawing/2014/main" val="1287188030"/>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Hmelj</a:t>
                      </a:r>
                      <a:endParaRPr lang="sl-SI" sz="1800" b="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487,20 €/ha</a:t>
                      </a:r>
                    </a:p>
                  </a:txBody>
                  <a:tcPr>
                    <a:solidFill>
                      <a:schemeClr val="bg1"/>
                    </a:solidFill>
                  </a:tcPr>
                </a:tc>
                <a:extLst>
                  <a:ext uri="{0D108BD9-81ED-4DB2-BD59-A6C34878D82A}">
                    <a16:rowId xmlns:a16="http://schemas.microsoft.com/office/drawing/2014/main" val="98023354"/>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Sadjarstvo in </a:t>
                      </a:r>
                      <a:r>
                        <a:rPr lang="sl-SI" sz="1800" b="0" dirty="0" err="1" smtClean="0">
                          <a:solidFill>
                            <a:schemeClr val="tx1"/>
                          </a:solidFill>
                          <a:latin typeface="Arial" panose="020B0604020202020204" pitchFamily="34" charset="0"/>
                          <a:cs typeface="Arial" panose="020B0604020202020204" pitchFamily="34" charset="0"/>
                        </a:rPr>
                        <a:t>oljkarstvo</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458,40 €/ha</a:t>
                      </a:r>
                    </a:p>
                  </a:txBody>
                  <a:tcPr>
                    <a:solidFill>
                      <a:srgbClr val="84BD27"/>
                    </a:solidFill>
                  </a:tcPr>
                </a:tc>
                <a:extLst>
                  <a:ext uri="{0D108BD9-81ED-4DB2-BD59-A6C34878D82A}">
                    <a16:rowId xmlns:a16="http://schemas.microsoft.com/office/drawing/2014/main" val="1032091335"/>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Vinogradništvo</a:t>
                      </a:r>
                      <a:endParaRPr lang="sl-SI" sz="1800" b="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209,60 €/ha</a:t>
                      </a:r>
                    </a:p>
                  </a:txBody>
                  <a:tcPr>
                    <a:solidFill>
                      <a:schemeClr val="bg1"/>
                    </a:solidFill>
                  </a:tcPr>
                </a:tc>
                <a:extLst>
                  <a:ext uri="{0D108BD9-81ED-4DB2-BD59-A6C34878D82A}">
                    <a16:rowId xmlns:a16="http://schemas.microsoft.com/office/drawing/2014/main" val="267911463"/>
                  </a:ext>
                </a:extLst>
              </a:tr>
            </a:tbl>
          </a:graphicData>
        </a:graphic>
      </p:graphicFrame>
      <p:graphicFrame>
        <p:nvGraphicFramePr>
          <p:cNvPr id="14" name="Tabela 13"/>
          <p:cNvGraphicFramePr>
            <a:graphicFrameLocks noGrp="1"/>
          </p:cNvGraphicFramePr>
          <p:nvPr>
            <p:extLst>
              <p:ext uri="{D42A27DB-BD31-4B8C-83A1-F6EECF244321}">
                <p14:modId xmlns:p14="http://schemas.microsoft.com/office/powerpoint/2010/main" val="3356186685"/>
              </p:ext>
            </p:extLst>
          </p:nvPr>
        </p:nvGraphicFramePr>
        <p:xfrm>
          <a:off x="6564322" y="3209157"/>
          <a:ext cx="5355771" cy="2225040"/>
        </p:xfrm>
        <a:graphic>
          <a:graphicData uri="http://schemas.openxmlformats.org/drawingml/2006/table">
            <a:tbl>
              <a:tblPr/>
              <a:tblGrid>
                <a:gridCol w="5355771">
                  <a:extLst>
                    <a:ext uri="{9D8B030D-6E8A-4147-A177-3AD203B41FA5}">
                      <a16:colId xmlns:a16="http://schemas.microsoft.com/office/drawing/2014/main" val="2499659490"/>
                    </a:ext>
                  </a:extLst>
                </a:gridCol>
              </a:tblGrid>
              <a:tr h="2225040">
                <a:tc>
                  <a:txBody>
                    <a:bodyPr/>
                    <a:lstStyle/>
                    <a:p>
                      <a:endParaRPr lang="sl-SI"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56760979"/>
                  </a:ext>
                </a:extLst>
              </a:tr>
            </a:tbl>
          </a:graphicData>
        </a:graphic>
      </p:graphicFrame>
      <p:cxnSp>
        <p:nvCxnSpPr>
          <p:cNvPr id="3" name="Raven povezovalnik 2"/>
          <p:cNvCxnSpPr/>
          <p:nvPr/>
        </p:nvCxnSpPr>
        <p:spPr>
          <a:xfrm>
            <a:off x="9806474" y="3194462"/>
            <a:ext cx="0" cy="22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rotWithShape="1">
          <a:blip r:embed="rId3">
            <a:extLst>
              <a:ext uri="{28A0092B-C50C-407E-A947-70E740481C1C}">
                <a14:useLocalDpi xmlns:a14="http://schemas.microsoft.com/office/drawing/2010/main" val="0"/>
              </a:ext>
            </a:extLst>
          </a:blip>
          <a:srcRect b="7069"/>
          <a:stretch/>
        </p:blipFill>
        <p:spPr>
          <a:xfrm>
            <a:off x="10897546" y="5751475"/>
            <a:ext cx="876300" cy="789924"/>
          </a:xfrm>
          <a:prstGeom prst="rect">
            <a:avLst/>
          </a:prstGeom>
        </p:spPr>
      </p:pic>
    </p:spTree>
    <p:extLst>
      <p:ext uri="{BB962C8B-B14F-4D97-AF65-F5344CB8AC3E}">
        <p14:creationId xmlns:p14="http://schemas.microsoft.com/office/powerpoint/2010/main" val="3803706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227880" y="861804"/>
            <a:ext cx="5837018" cy="2785378"/>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Računi o nakupu domorodnih vrst koristnih organizmov oz. organizmov in tržnih proizvodov za biotično varstvo </a:t>
            </a:r>
            <a:r>
              <a:rPr lang="sl-SI" sz="2000" dirty="0" smtClean="0">
                <a:latin typeface="Arial" panose="020B0604020202020204" pitchFamily="34" charset="0"/>
                <a:cs typeface="Arial" panose="020B0604020202020204" pitchFamily="34" charset="0"/>
              </a:rPr>
              <a:t>rastlin.</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Embalaža, etikete oz. navodila za uporabo.</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Program zatiranja bolezni in škodljivih organizmov, </a:t>
            </a:r>
            <a:r>
              <a:rPr lang="sl-SI" sz="2000" dirty="0">
                <a:latin typeface="Arial" panose="020B0604020202020204" pitchFamily="34" charset="0"/>
                <a:cs typeface="Arial" panose="020B0604020202020204" pitchFamily="34" charset="0"/>
              </a:rPr>
              <a:t>potrjen s strani Javne službe zdravstvenega varstva rastlin</a:t>
            </a:r>
            <a:r>
              <a:rPr lang="sl-SI" sz="2000" dirty="0" smtClean="0">
                <a:latin typeface="Arial" panose="020B0604020202020204" pitchFamily="34" charset="0"/>
                <a:cs typeface="Arial" panose="020B0604020202020204" pitchFamily="34" charset="0"/>
              </a:rPr>
              <a:t>.</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Evidenca biotičnega varstva rastlin.</a:t>
            </a:r>
          </a:p>
        </p:txBody>
      </p:sp>
      <p:sp>
        <p:nvSpPr>
          <p:cNvPr id="19" name="PoljeZBesedilom 18"/>
          <p:cNvSpPr txBox="1"/>
          <p:nvPr/>
        </p:nvSpPr>
        <p:spPr>
          <a:xfrm>
            <a:off x="227880" y="430914"/>
            <a:ext cx="5837018"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Dokumenti, ki jih je treba hraniti na KMG</a:t>
            </a:r>
            <a:endParaRPr lang="sl-SI" sz="2200" b="1" dirty="0">
              <a:latin typeface="Arial" panose="020B0604020202020204" pitchFamily="34" charset="0"/>
              <a:cs typeface="Arial" panose="020B0604020202020204" pitchFamily="34" charset="0"/>
            </a:endParaRPr>
          </a:p>
        </p:txBody>
      </p:sp>
      <p:sp>
        <p:nvSpPr>
          <p:cNvPr id="2" name="Pravokotnik 1"/>
          <p:cNvSpPr/>
          <p:nvPr/>
        </p:nvSpPr>
        <p:spPr>
          <a:xfrm>
            <a:off x="227880" y="3935631"/>
            <a:ext cx="5837018" cy="2554545"/>
          </a:xfrm>
          <a:prstGeom prst="rect">
            <a:avLst/>
          </a:prstGeom>
          <a:solidFill>
            <a:srgbClr val="F7E457"/>
          </a:solidFill>
          <a:ln w="9525">
            <a:solidFill>
              <a:schemeClr val="tx1"/>
            </a:solidFill>
          </a:ln>
        </p:spPr>
        <p:txBody>
          <a:bodyPr wrap="square">
            <a:spAutoFit/>
          </a:bodyPr>
          <a:lstStyle/>
          <a:p>
            <a:r>
              <a:rPr lang="sl-SI" sz="2000" dirty="0">
                <a:latin typeface="Arial" panose="020B0604020202020204" pitchFamily="34" charset="0"/>
                <a:ea typeface="Times New Roman" panose="02020603050405020304" pitchFamily="18" charset="0"/>
              </a:rPr>
              <a:t>Če pri intervenciji BVR zaradi vremenskih razmer ali na podlagi obvestila Javne službe zdravstvenega varstva rastlin v tekočem letu uporaba koristnih organizmov </a:t>
            </a:r>
            <a:r>
              <a:rPr lang="sl-SI" sz="2000" dirty="0" smtClean="0">
                <a:latin typeface="Arial" panose="020B0604020202020204" pitchFamily="34" charset="0"/>
                <a:ea typeface="Times New Roman" panose="02020603050405020304" pitchFamily="18" charset="0"/>
              </a:rPr>
              <a:t>oz. FFS </a:t>
            </a:r>
            <a:r>
              <a:rPr lang="sl-SI" sz="2000" dirty="0">
                <a:latin typeface="Arial" panose="020B0604020202020204" pitchFamily="34" charset="0"/>
                <a:ea typeface="Times New Roman" panose="02020603050405020304" pitchFamily="18" charset="0"/>
              </a:rPr>
              <a:t>na osnovi mikroorganizmov ni potrebna, to ni kršitev. Upravičenec v tem letu ni upravičen do plačil za intervencijo BVR, njegova obveznost pa se nadaljuje.</a:t>
            </a:r>
            <a:endParaRPr lang="sl-SI" sz="2000" dirty="0"/>
          </a:p>
        </p:txBody>
      </p:sp>
      <p:sp>
        <p:nvSpPr>
          <p:cNvPr id="11" name="PoljeZBesedilom 10"/>
          <p:cNvSpPr txBox="1"/>
          <p:nvPr/>
        </p:nvSpPr>
        <p:spPr>
          <a:xfrm>
            <a:off x="6395414" y="439389"/>
            <a:ext cx="5604908"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Sistem kontrol in upravnih sankcij</a:t>
            </a:r>
            <a:endParaRPr lang="sl-SI" sz="2200" b="1" dirty="0">
              <a:latin typeface="Arial" panose="020B0604020202020204" pitchFamily="34" charset="0"/>
              <a:cs typeface="Arial" panose="020B0604020202020204" pitchFamily="34" charset="0"/>
            </a:endParaRPr>
          </a:p>
        </p:txBody>
      </p:sp>
      <p:sp>
        <p:nvSpPr>
          <p:cNvPr id="12" name="Pravokotnik 11"/>
          <p:cNvSpPr/>
          <p:nvPr/>
        </p:nvSpPr>
        <p:spPr>
          <a:xfrm>
            <a:off x="6395414" y="870282"/>
            <a:ext cx="5604908" cy="4785926"/>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Upravni pregledi in pregledi na kraju samem.</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Vsakoletno predhodno usposabljanje za BVR ni </a:t>
            </a:r>
            <a:r>
              <a:rPr lang="sl-SI" sz="2000" dirty="0" smtClean="0">
                <a:latin typeface="Arial" panose="020B0604020202020204" pitchFamily="34" charset="0"/>
                <a:cs typeface="Arial" panose="020B0604020202020204" pitchFamily="34" charset="0"/>
              </a:rPr>
              <a:t>bilo </a:t>
            </a:r>
            <a:r>
              <a:rPr lang="sl-SI" sz="2000" dirty="0">
                <a:latin typeface="Arial" panose="020B0604020202020204" pitchFamily="34" charset="0"/>
                <a:cs typeface="Arial" panose="020B0604020202020204" pitchFamily="34" charset="0"/>
              </a:rPr>
              <a:t>opravljeno.</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Storitev svetovanja ni bila uporabljena v prvih dveh letih trajanja obveznosti BVR.</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Upravičenec, ki ni uporabil storitve svetovanja v prvih dveh letih, je ni uporabil niti v tretjem, četrtem ali petem letu trajanja obveznosti BVR.</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Evidenca </a:t>
            </a:r>
            <a:r>
              <a:rPr lang="sl-SI" sz="2000" dirty="0" smtClean="0">
                <a:latin typeface="Arial" panose="020B0604020202020204" pitchFamily="34" charset="0"/>
                <a:cs typeface="Arial" panose="020B0604020202020204" pitchFamily="34" charset="0"/>
              </a:rPr>
              <a:t>BVR </a:t>
            </a:r>
            <a:r>
              <a:rPr lang="sl-SI" sz="2000" dirty="0">
                <a:latin typeface="Arial" panose="020B0604020202020204" pitchFamily="34" charset="0"/>
                <a:cs typeface="Arial" panose="020B0604020202020204" pitchFamily="34" charset="0"/>
              </a:rPr>
              <a:t>se ne vodi ustrezno.</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Evidenca </a:t>
            </a:r>
            <a:r>
              <a:rPr lang="sl-SI" sz="2000" dirty="0" smtClean="0">
                <a:latin typeface="Arial" panose="020B0604020202020204" pitchFamily="34" charset="0"/>
                <a:cs typeface="Arial" panose="020B0604020202020204" pitchFamily="34" charset="0"/>
              </a:rPr>
              <a:t>BVR </a:t>
            </a:r>
            <a:r>
              <a:rPr lang="sl-SI" sz="2000" dirty="0">
                <a:latin typeface="Arial" panose="020B0604020202020204" pitchFamily="34" charset="0"/>
                <a:cs typeface="Arial" panose="020B0604020202020204" pitchFamily="34" charset="0"/>
              </a:rPr>
              <a:t>se ne vodi.</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Na KMG ni </a:t>
            </a:r>
            <a:r>
              <a:rPr lang="sl-SI" sz="2000" dirty="0" smtClean="0">
                <a:latin typeface="Arial" panose="020B0604020202020204" pitchFamily="34" charset="0"/>
                <a:cs typeface="Arial" panose="020B0604020202020204" pitchFamily="34" charset="0"/>
              </a:rPr>
              <a:t>prisoten program zatiranja </a:t>
            </a:r>
            <a:r>
              <a:rPr lang="sl-SI" sz="2000" dirty="0">
                <a:latin typeface="Arial" panose="020B0604020202020204" pitchFamily="34" charset="0"/>
                <a:cs typeface="Arial" panose="020B0604020202020204" pitchFamily="34" charset="0"/>
              </a:rPr>
              <a:t>bolezni in škodljivih organizmov, potrjen s strani Javne službe zdravstvenega varstva rastlin</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p:txBody>
      </p:sp>
      <p:sp>
        <p:nvSpPr>
          <p:cNvPr id="3" name="PoljeZBesedilom 2"/>
          <p:cNvSpPr txBox="1"/>
          <p:nvPr/>
        </p:nvSpPr>
        <p:spPr>
          <a:xfrm>
            <a:off x="6395414" y="5794315"/>
            <a:ext cx="5604908" cy="707886"/>
          </a:xfrm>
          <a:prstGeom prst="rect">
            <a:avLst/>
          </a:prstGeom>
          <a:solidFill>
            <a:srgbClr val="84BD27"/>
          </a:solidFill>
          <a:ln>
            <a:solidFill>
              <a:schemeClr val="tx1"/>
            </a:solidFill>
          </a:ln>
        </p:spPr>
        <p:txBody>
          <a:bodyPr wrap="square" rtlCol="0">
            <a:spAutoFit/>
          </a:bodyPr>
          <a:lstStyle/>
          <a:p>
            <a:r>
              <a:rPr lang="sl-SI" sz="2000" b="1" dirty="0" smtClean="0">
                <a:latin typeface="Arial" panose="020B0604020202020204" pitchFamily="34" charset="0"/>
                <a:cs typeface="Arial" panose="020B0604020202020204" pitchFamily="34" charset="0"/>
              </a:rPr>
              <a:t>Katalog kršitev in upravnih sankcij – priloga Uredbe KOPOP.</a:t>
            </a:r>
            <a:endParaRPr lang="sl-SI"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098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161498" y="665926"/>
            <a:ext cx="6103075" cy="400110"/>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Zahtevki se vložijo v skladu z Uredbo IAKS.</a:t>
            </a:r>
          </a:p>
        </p:txBody>
      </p:sp>
      <p:sp>
        <p:nvSpPr>
          <p:cNvPr id="19" name="PoljeZBesedilom 18"/>
          <p:cNvSpPr txBox="1"/>
          <p:nvPr/>
        </p:nvSpPr>
        <p:spPr>
          <a:xfrm>
            <a:off x="159515" y="235039"/>
            <a:ext cx="612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Vlaganje zahtevkov za intervencijo BVR</a:t>
            </a:r>
            <a:endParaRPr lang="sl-SI" sz="2200" b="1" dirty="0">
              <a:latin typeface="Arial" panose="020B0604020202020204" pitchFamily="34" charset="0"/>
              <a:cs typeface="Arial" panose="020B0604020202020204" pitchFamily="34" charset="0"/>
            </a:endParaRPr>
          </a:p>
        </p:txBody>
      </p:sp>
      <p:sp>
        <p:nvSpPr>
          <p:cNvPr id="10" name="PoljeZBesedilom 9"/>
          <p:cNvSpPr txBox="1"/>
          <p:nvPr/>
        </p:nvSpPr>
        <p:spPr>
          <a:xfrm>
            <a:off x="159515" y="1281479"/>
            <a:ext cx="612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Izplačila za intervencijo BVR</a:t>
            </a:r>
            <a:endParaRPr lang="sl-SI" sz="2200" b="1" dirty="0">
              <a:latin typeface="Arial" panose="020B0604020202020204" pitchFamily="34" charset="0"/>
              <a:cs typeface="Arial" panose="020B0604020202020204" pitchFamily="34" charset="0"/>
            </a:endParaRPr>
          </a:p>
        </p:txBody>
      </p:sp>
      <p:sp>
        <p:nvSpPr>
          <p:cNvPr id="12" name="Pravokotnik 11"/>
          <p:cNvSpPr/>
          <p:nvPr/>
        </p:nvSpPr>
        <p:spPr>
          <a:xfrm>
            <a:off x="159516" y="1712366"/>
            <a:ext cx="6103075" cy="707886"/>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Izplačila za zahtevke vložene v tekočem letu se izvršijo najpozneje do 30. 6. v naslednjem letu.</a:t>
            </a:r>
          </a:p>
        </p:txBody>
      </p:sp>
      <p:sp>
        <p:nvSpPr>
          <p:cNvPr id="13" name="PoljeZBesedilom 12"/>
          <p:cNvSpPr txBox="1"/>
          <p:nvPr/>
        </p:nvSpPr>
        <p:spPr>
          <a:xfrm>
            <a:off x="159515" y="2624105"/>
            <a:ext cx="612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Tehnološka navodila za intervencijo BVR</a:t>
            </a:r>
            <a:endParaRPr lang="sl-SI" sz="2200" b="1" dirty="0">
              <a:latin typeface="Arial" panose="020B0604020202020204" pitchFamily="34" charset="0"/>
              <a:cs typeface="Arial" panose="020B0604020202020204" pitchFamily="34" charset="0"/>
            </a:endParaRPr>
          </a:p>
        </p:txBody>
      </p:sp>
      <p:sp>
        <p:nvSpPr>
          <p:cNvPr id="8" name="Pravokotnik 7"/>
          <p:cNvSpPr/>
          <p:nvPr/>
        </p:nvSpPr>
        <p:spPr>
          <a:xfrm>
            <a:off x="161496" y="3054992"/>
            <a:ext cx="6103075" cy="400110"/>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Posodobitev za 2024 je v pripravi.</a:t>
            </a:r>
          </a:p>
        </p:txBody>
      </p:sp>
      <p:pic>
        <p:nvPicPr>
          <p:cNvPr id="2" name="Slik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40" y="3744216"/>
            <a:ext cx="4409473" cy="2556000"/>
          </a:xfrm>
          <a:prstGeom prst="rect">
            <a:avLst/>
          </a:prstGeom>
        </p:spPr>
      </p:pic>
      <p:sp>
        <p:nvSpPr>
          <p:cNvPr id="3" name="Pravokotnik 2"/>
          <p:cNvSpPr/>
          <p:nvPr/>
        </p:nvSpPr>
        <p:spPr>
          <a:xfrm>
            <a:off x="295740" y="3744216"/>
            <a:ext cx="1960793" cy="230832"/>
          </a:xfrm>
          <a:prstGeom prst="rect">
            <a:avLst/>
          </a:prstGeom>
        </p:spPr>
        <p:txBody>
          <a:bodyPr wrap="none">
            <a:spAutoFit/>
          </a:bodyPr>
          <a:lstStyle/>
          <a:p>
            <a:r>
              <a:rPr lang="sl-SI" sz="900" dirty="0">
                <a:solidFill>
                  <a:schemeClr val="bg1"/>
                </a:solidFill>
                <a:latin typeface="Arial" panose="020B0604020202020204" pitchFamily="34" charset="0"/>
                <a:cs typeface="Arial" panose="020B0604020202020204" pitchFamily="34" charset="0"/>
              </a:rPr>
              <a:t>https://www.themothercooker.com/</a:t>
            </a:r>
          </a:p>
        </p:txBody>
      </p:sp>
      <p:pic>
        <p:nvPicPr>
          <p:cNvPr id="4" name="Slika 3"/>
          <p:cNvPicPr>
            <a:picLocks noChangeAspect="1"/>
          </p:cNvPicPr>
          <p:nvPr/>
        </p:nvPicPr>
        <p:blipFill rotWithShape="1">
          <a:blip r:embed="rId4">
            <a:extLst>
              <a:ext uri="{28A0092B-C50C-407E-A947-70E740481C1C}">
                <a14:useLocalDpi xmlns:a14="http://schemas.microsoft.com/office/drawing/2010/main" val="0"/>
              </a:ext>
            </a:extLst>
          </a:blip>
          <a:srcRect b="5756"/>
          <a:stretch/>
        </p:blipFill>
        <p:spPr>
          <a:xfrm>
            <a:off x="7316637" y="1470513"/>
            <a:ext cx="3001328" cy="1899478"/>
          </a:xfrm>
          <a:prstGeom prst="rect">
            <a:avLst/>
          </a:prstGeom>
        </p:spPr>
      </p:pic>
      <p:sp>
        <p:nvSpPr>
          <p:cNvPr id="5" name="Pravokotnik 4"/>
          <p:cNvSpPr/>
          <p:nvPr/>
        </p:nvSpPr>
        <p:spPr>
          <a:xfrm>
            <a:off x="7338405" y="3070603"/>
            <a:ext cx="1377300" cy="230832"/>
          </a:xfrm>
          <a:prstGeom prst="rect">
            <a:avLst/>
          </a:prstGeom>
        </p:spPr>
        <p:txBody>
          <a:bodyPr wrap="none">
            <a:spAutoFit/>
          </a:bodyPr>
          <a:lstStyle/>
          <a:p>
            <a:r>
              <a:rPr lang="sl-SI" sz="900" dirty="0">
                <a:solidFill>
                  <a:schemeClr val="bg1"/>
                </a:solidFill>
                <a:latin typeface="Arial" panose="020B0604020202020204" pitchFamily="34" charset="0"/>
                <a:cs typeface="Arial" panose="020B0604020202020204" pitchFamily="34" charset="0"/>
              </a:rPr>
              <a:t>https://www.maine.gov/</a:t>
            </a:r>
          </a:p>
        </p:txBody>
      </p:sp>
      <p:graphicFrame>
        <p:nvGraphicFramePr>
          <p:cNvPr id="15" name="Tabela 14"/>
          <p:cNvGraphicFramePr>
            <a:graphicFrameLocks noGrp="1"/>
          </p:cNvGraphicFramePr>
          <p:nvPr>
            <p:extLst>
              <p:ext uri="{D42A27DB-BD31-4B8C-83A1-F6EECF244321}">
                <p14:modId xmlns:p14="http://schemas.microsoft.com/office/powerpoint/2010/main" val="3801251406"/>
              </p:ext>
            </p:extLst>
          </p:nvPr>
        </p:nvGraphicFramePr>
        <p:xfrm>
          <a:off x="4965903" y="3744216"/>
          <a:ext cx="6758201" cy="2595880"/>
        </p:xfrm>
        <a:graphic>
          <a:graphicData uri="http://schemas.openxmlformats.org/drawingml/2006/table">
            <a:tbl>
              <a:tblPr firstRow="1" bandRow="1">
                <a:tableStyleId>{5C22544A-7EE6-4342-B048-85BDC9FD1C3A}</a:tableStyleId>
              </a:tblPr>
              <a:tblGrid>
                <a:gridCol w="3188819">
                  <a:extLst>
                    <a:ext uri="{9D8B030D-6E8A-4147-A177-3AD203B41FA5}">
                      <a16:colId xmlns:a16="http://schemas.microsoft.com/office/drawing/2014/main" val="4257529501"/>
                    </a:ext>
                  </a:extLst>
                </a:gridCol>
                <a:gridCol w="1763486">
                  <a:extLst>
                    <a:ext uri="{9D8B030D-6E8A-4147-A177-3AD203B41FA5}">
                      <a16:colId xmlns:a16="http://schemas.microsoft.com/office/drawing/2014/main" val="1688540202"/>
                    </a:ext>
                  </a:extLst>
                </a:gridCol>
                <a:gridCol w="1805896">
                  <a:extLst>
                    <a:ext uri="{9D8B030D-6E8A-4147-A177-3AD203B41FA5}">
                      <a16:colId xmlns:a16="http://schemas.microsoft.com/office/drawing/2014/main" val="357374716"/>
                    </a:ext>
                  </a:extLst>
                </a:gridCol>
              </a:tblGrid>
              <a:tr h="370840">
                <a:tc>
                  <a:txBody>
                    <a:bodyPr/>
                    <a:lstStyle/>
                    <a:p>
                      <a:r>
                        <a:rPr lang="sl-SI" sz="1800" b="1" dirty="0" smtClean="0">
                          <a:solidFill>
                            <a:schemeClr val="tx1"/>
                          </a:solidFill>
                          <a:latin typeface="Arial" panose="020B0604020202020204" pitchFamily="34" charset="0"/>
                          <a:cs typeface="Arial" panose="020B0604020202020204" pitchFamily="34" charset="0"/>
                        </a:rPr>
                        <a:t>BVR (stanje 20. 11. 2023)</a:t>
                      </a:r>
                      <a:endParaRPr lang="sl-SI" sz="1800" b="1"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1" dirty="0" smtClean="0">
                          <a:solidFill>
                            <a:schemeClr val="tx1"/>
                          </a:solidFill>
                          <a:latin typeface="Arial" panose="020B0604020202020204" pitchFamily="34" charset="0"/>
                          <a:cs typeface="Arial" panose="020B0604020202020204" pitchFamily="34" charset="0"/>
                        </a:rPr>
                        <a:t> ZV 2023</a:t>
                      </a:r>
                      <a:r>
                        <a:rPr lang="sl-SI" sz="1800" b="1" baseline="0" dirty="0" smtClean="0">
                          <a:solidFill>
                            <a:schemeClr val="tx1"/>
                          </a:solidFill>
                          <a:latin typeface="Arial" panose="020B0604020202020204" pitchFamily="34" charset="0"/>
                          <a:cs typeface="Arial" panose="020B0604020202020204" pitchFamily="34" charset="0"/>
                        </a:rPr>
                        <a:t> (</a:t>
                      </a:r>
                      <a:r>
                        <a:rPr lang="sl-SI" sz="1800" b="1" dirty="0" smtClean="0">
                          <a:solidFill>
                            <a:schemeClr val="tx1"/>
                          </a:solidFill>
                          <a:latin typeface="Arial" panose="020B0604020202020204" pitchFamily="34" charset="0"/>
                          <a:cs typeface="Arial" panose="020B0604020202020204" pitchFamily="34" charset="0"/>
                        </a:rPr>
                        <a:t>ha) </a:t>
                      </a:r>
                      <a:endParaRPr lang="sl-SI" sz="1800" b="1"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1" dirty="0" smtClean="0">
                          <a:solidFill>
                            <a:schemeClr val="tx1"/>
                          </a:solidFill>
                          <a:latin typeface="Arial" panose="020B0604020202020204" pitchFamily="34" charset="0"/>
                          <a:cs typeface="Arial" panose="020B0604020202020204" pitchFamily="34" charset="0"/>
                        </a:rPr>
                        <a:t>Plan 2027 (ha)</a:t>
                      </a:r>
                      <a:endParaRPr lang="sl-SI" sz="1800" b="1" dirty="0">
                        <a:solidFill>
                          <a:schemeClr val="tx1"/>
                        </a:solidFill>
                        <a:latin typeface="Arial" panose="020B0604020202020204" pitchFamily="34" charset="0"/>
                        <a:cs typeface="Arial" panose="020B0604020202020204" pitchFamily="34" charset="0"/>
                      </a:endParaRPr>
                    </a:p>
                  </a:txBody>
                  <a:tcPr>
                    <a:solidFill>
                      <a:srgbClr val="84BD27"/>
                    </a:solidFill>
                  </a:tcPr>
                </a:tc>
                <a:extLst>
                  <a:ext uri="{0D108BD9-81ED-4DB2-BD59-A6C34878D82A}">
                    <a16:rowId xmlns:a16="http://schemas.microsoft.com/office/drawing/2014/main" val="1527923849"/>
                  </a:ext>
                </a:extLst>
              </a:tr>
              <a:tr h="370840">
                <a:tc>
                  <a:txBody>
                    <a:bodyPr/>
                    <a:lstStyle/>
                    <a:p>
                      <a:r>
                        <a:rPr lang="sl-SI" dirty="0" smtClean="0">
                          <a:latin typeface="Arial" panose="020B0604020202020204" pitchFamily="34" charset="0"/>
                          <a:cs typeface="Arial" panose="020B0604020202020204" pitchFamily="34" charset="0"/>
                        </a:rPr>
                        <a:t>Poljščine</a:t>
                      </a:r>
                      <a:endParaRPr lang="sl-SI" dirty="0">
                        <a:latin typeface="Arial" panose="020B0604020202020204" pitchFamily="34" charset="0"/>
                        <a:cs typeface="Arial" panose="020B0604020202020204" pitchFamily="34" charset="0"/>
                      </a:endParaRPr>
                    </a:p>
                  </a:txBody>
                  <a:tcPr>
                    <a:solidFill>
                      <a:schemeClr val="bg1"/>
                    </a:solidFill>
                  </a:tcPr>
                </a:tc>
                <a:tc>
                  <a:txBody>
                    <a:bodyPr/>
                    <a:lstStyle/>
                    <a:p>
                      <a:pPr algn="r"/>
                      <a:r>
                        <a:rPr lang="sl-SI" dirty="0" smtClean="0">
                          <a:latin typeface="Arial" panose="020B0604020202020204" pitchFamily="34" charset="0"/>
                          <a:cs typeface="Arial" panose="020B0604020202020204" pitchFamily="34" charset="0"/>
                        </a:rPr>
                        <a:t>32,09</a:t>
                      </a:r>
                      <a:endParaRPr lang="sl-SI" dirty="0">
                        <a:latin typeface="Arial" panose="020B0604020202020204" pitchFamily="34" charset="0"/>
                        <a:cs typeface="Arial" panose="020B0604020202020204" pitchFamily="34" charset="0"/>
                      </a:endParaRPr>
                    </a:p>
                  </a:txBody>
                  <a:tcPr>
                    <a:solidFill>
                      <a:schemeClr val="bg1"/>
                    </a:solidFill>
                  </a:tcPr>
                </a:tc>
                <a:tc>
                  <a:txBody>
                    <a:bodyPr/>
                    <a:lstStyle/>
                    <a:p>
                      <a:pPr algn="r"/>
                      <a:r>
                        <a:rPr lang="sl-SI" dirty="0" smtClean="0">
                          <a:latin typeface="Arial" panose="020B0604020202020204" pitchFamily="34" charset="0"/>
                          <a:cs typeface="Arial" panose="020B0604020202020204" pitchFamily="34" charset="0"/>
                        </a:rPr>
                        <a:t>1.950</a:t>
                      </a:r>
                      <a:endParaRPr lang="sl-SI"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255696448"/>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Zelenjadnice na prostem</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73,69</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400</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extLst>
                  <a:ext uri="{0D108BD9-81ED-4DB2-BD59-A6C34878D82A}">
                    <a16:rowId xmlns:a16="http://schemas.microsoft.com/office/drawing/2014/main" val="1287188030"/>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Zelenjadnice v </a:t>
                      </a:r>
                      <a:r>
                        <a:rPr lang="sl-SI" sz="1800" b="0" dirty="0" err="1" smtClean="0">
                          <a:solidFill>
                            <a:schemeClr val="tx1"/>
                          </a:solidFill>
                          <a:latin typeface="Arial" panose="020B0604020202020204" pitchFamily="34" charset="0"/>
                          <a:cs typeface="Arial" panose="020B0604020202020204" pitchFamily="34" charset="0"/>
                        </a:rPr>
                        <a:t>zav</a:t>
                      </a:r>
                      <a:r>
                        <a:rPr lang="sl-SI" sz="1800" b="0" dirty="0" smtClean="0">
                          <a:solidFill>
                            <a:schemeClr val="tx1"/>
                          </a:solidFill>
                          <a:latin typeface="Arial" panose="020B0604020202020204" pitchFamily="34" charset="0"/>
                          <a:cs typeface="Arial" panose="020B0604020202020204" pitchFamily="34" charset="0"/>
                        </a:rPr>
                        <a:t>. prostorih</a:t>
                      </a:r>
                      <a:endParaRPr lang="sl-SI" sz="1800" b="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4,61</a:t>
                      </a:r>
                    </a:p>
                  </a:txBody>
                  <a:tcP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45</a:t>
                      </a:r>
                    </a:p>
                  </a:txBody>
                  <a:tcPr>
                    <a:solidFill>
                      <a:schemeClr val="bg1"/>
                    </a:solidFill>
                  </a:tcPr>
                </a:tc>
                <a:extLst>
                  <a:ext uri="{0D108BD9-81ED-4DB2-BD59-A6C34878D82A}">
                    <a16:rowId xmlns:a16="http://schemas.microsoft.com/office/drawing/2014/main" val="2698834244"/>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Hmeljarstvo</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1.357,47</a:t>
                      </a:r>
                    </a:p>
                  </a:txBody>
                  <a:tcPr>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350</a:t>
                      </a:r>
                    </a:p>
                  </a:txBody>
                  <a:tcPr>
                    <a:solidFill>
                      <a:srgbClr val="84BD27"/>
                    </a:solidFill>
                  </a:tcPr>
                </a:tc>
                <a:extLst>
                  <a:ext uri="{0D108BD9-81ED-4DB2-BD59-A6C34878D82A}">
                    <a16:rowId xmlns:a16="http://schemas.microsoft.com/office/drawing/2014/main" val="1908189722"/>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Sadjarstvo</a:t>
                      </a:r>
                      <a:r>
                        <a:rPr lang="sl-SI" sz="1800" b="0" baseline="0" dirty="0" smtClean="0">
                          <a:solidFill>
                            <a:schemeClr val="tx1"/>
                          </a:solidFill>
                          <a:latin typeface="Arial" panose="020B0604020202020204" pitchFamily="34" charset="0"/>
                          <a:cs typeface="Arial" panose="020B0604020202020204" pitchFamily="34" charset="0"/>
                        </a:rPr>
                        <a:t> in </a:t>
                      </a:r>
                      <a:r>
                        <a:rPr lang="sl-SI" sz="1800" b="0" baseline="0" dirty="0" err="1" smtClean="0">
                          <a:solidFill>
                            <a:schemeClr val="tx1"/>
                          </a:solidFill>
                          <a:latin typeface="Arial" panose="020B0604020202020204" pitchFamily="34" charset="0"/>
                          <a:cs typeface="Arial" panose="020B0604020202020204" pitchFamily="34" charset="0"/>
                        </a:rPr>
                        <a:t>oljkarstvo</a:t>
                      </a:r>
                      <a:endParaRPr lang="sl-SI" sz="1800" b="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1.384,37</a:t>
                      </a:r>
                    </a:p>
                  </a:txBody>
                  <a:tcP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1.000</a:t>
                      </a:r>
                    </a:p>
                  </a:txBody>
                  <a:tcPr>
                    <a:solidFill>
                      <a:schemeClr val="bg1"/>
                    </a:solidFill>
                  </a:tcPr>
                </a:tc>
                <a:extLst>
                  <a:ext uri="{0D108BD9-81ED-4DB2-BD59-A6C34878D82A}">
                    <a16:rowId xmlns:a16="http://schemas.microsoft.com/office/drawing/2014/main" val="2017641099"/>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Vinogradništvo</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326,48</a:t>
                      </a:r>
                    </a:p>
                  </a:txBody>
                  <a:tcPr>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3.000</a:t>
                      </a:r>
                    </a:p>
                  </a:txBody>
                  <a:tcPr>
                    <a:solidFill>
                      <a:srgbClr val="84BD27"/>
                    </a:solidFill>
                  </a:tcPr>
                </a:tc>
                <a:extLst>
                  <a:ext uri="{0D108BD9-81ED-4DB2-BD59-A6C34878D82A}">
                    <a16:rowId xmlns:a16="http://schemas.microsoft.com/office/drawing/2014/main" val="3098362032"/>
                  </a:ext>
                </a:extLst>
              </a:tr>
            </a:tbl>
          </a:graphicData>
        </a:graphic>
      </p:graphicFrame>
      <p:graphicFrame>
        <p:nvGraphicFramePr>
          <p:cNvPr id="16" name="Tabela 15"/>
          <p:cNvGraphicFramePr>
            <a:graphicFrameLocks noGrp="1"/>
          </p:cNvGraphicFramePr>
          <p:nvPr>
            <p:extLst>
              <p:ext uri="{D42A27DB-BD31-4B8C-83A1-F6EECF244321}">
                <p14:modId xmlns:p14="http://schemas.microsoft.com/office/powerpoint/2010/main" val="637899097"/>
              </p:ext>
            </p:extLst>
          </p:nvPr>
        </p:nvGraphicFramePr>
        <p:xfrm>
          <a:off x="4977582" y="3765057"/>
          <a:ext cx="6746522" cy="2580269"/>
        </p:xfrm>
        <a:graphic>
          <a:graphicData uri="http://schemas.openxmlformats.org/drawingml/2006/table">
            <a:tbl>
              <a:tblPr/>
              <a:tblGrid>
                <a:gridCol w="6746522">
                  <a:extLst>
                    <a:ext uri="{9D8B030D-6E8A-4147-A177-3AD203B41FA5}">
                      <a16:colId xmlns:a16="http://schemas.microsoft.com/office/drawing/2014/main" val="2499659490"/>
                    </a:ext>
                  </a:extLst>
                </a:gridCol>
              </a:tblGrid>
              <a:tr h="2580269">
                <a:tc>
                  <a:txBody>
                    <a:bodyPr/>
                    <a:lstStyle/>
                    <a:p>
                      <a:endParaRPr lang="sl-SI"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56760979"/>
                  </a:ext>
                </a:extLst>
              </a:tr>
            </a:tbl>
          </a:graphicData>
        </a:graphic>
      </p:graphicFrame>
      <p:cxnSp>
        <p:nvCxnSpPr>
          <p:cNvPr id="7" name="Raven povezovalnik 6"/>
          <p:cNvCxnSpPr/>
          <p:nvPr/>
        </p:nvCxnSpPr>
        <p:spPr>
          <a:xfrm flipH="1">
            <a:off x="8145624" y="3744216"/>
            <a:ext cx="14346" cy="25802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ven povezovalnik 17"/>
          <p:cNvCxnSpPr/>
          <p:nvPr/>
        </p:nvCxnSpPr>
        <p:spPr>
          <a:xfrm flipH="1">
            <a:off x="9918441" y="3744216"/>
            <a:ext cx="1126" cy="25802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672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162" y="984495"/>
            <a:ext cx="6884670" cy="4482465"/>
          </a:xfrm>
          <a:prstGeom prst="rect">
            <a:avLst/>
          </a:prstGeom>
        </p:spPr>
      </p:pic>
      <p:sp>
        <p:nvSpPr>
          <p:cNvPr id="3" name="PoljeZBesedilom 2"/>
          <p:cNvSpPr txBox="1"/>
          <p:nvPr/>
        </p:nvSpPr>
        <p:spPr>
          <a:xfrm>
            <a:off x="2517569" y="5466960"/>
            <a:ext cx="9058275" cy="907941"/>
          </a:xfrm>
          <a:prstGeom prst="rect">
            <a:avLst/>
          </a:prstGeom>
          <a:noFill/>
        </p:spPr>
        <p:txBody>
          <a:bodyPr wrap="square" rtlCol="0">
            <a:spAutoFit/>
          </a:bodyPr>
          <a:lstStyle/>
          <a:p>
            <a:r>
              <a:rPr lang="sl-SI" sz="5300" b="1" dirty="0" smtClean="0">
                <a:solidFill>
                  <a:schemeClr val="accent6">
                    <a:lumMod val="75000"/>
                  </a:schemeClr>
                </a:solidFill>
                <a:latin typeface="Comic Sans MS" panose="030F0702030302020204" pitchFamily="66" charset="0"/>
                <a:cs typeface="Arial" panose="020B0604020202020204" pitchFamily="34" charset="0"/>
              </a:rPr>
              <a:t>HVALA ZA POZORNOST!</a:t>
            </a:r>
          </a:p>
        </p:txBody>
      </p:sp>
    </p:spTree>
    <p:extLst>
      <p:ext uri="{BB962C8B-B14F-4D97-AF65-F5344CB8AC3E}">
        <p14:creationId xmlns:p14="http://schemas.microsoft.com/office/powerpoint/2010/main" val="1412004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9331"/>
            <a:ext cx="12192000" cy="6858000"/>
          </a:xfrm>
          <a:prstGeom prst="rect">
            <a:avLst/>
          </a:prstGeom>
        </p:spPr>
      </p:pic>
      <p:sp>
        <p:nvSpPr>
          <p:cNvPr id="3" name="Naslov 1"/>
          <p:cNvSpPr txBox="1">
            <a:spLocks/>
          </p:cNvSpPr>
          <p:nvPr/>
        </p:nvSpPr>
        <p:spPr>
          <a:xfrm>
            <a:off x="5812971" y="2351150"/>
            <a:ext cx="6288405" cy="13430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l-SI" b="1" smtClean="0">
                <a:solidFill>
                  <a:schemeClr val="accent6">
                    <a:lumMod val="75000"/>
                  </a:schemeClr>
                </a:solidFill>
                <a:latin typeface="Arial" panose="020B0604020202020204" pitchFamily="34" charset="0"/>
                <a:cs typeface="Arial" panose="020B0604020202020204" pitchFamily="34" charset="0"/>
              </a:rPr>
              <a:t>BIOTIČNO VARSTVO RASTLIN – PRIMERI</a:t>
            </a:r>
            <a:endParaRPr lang="sl-SI" b="1" dirty="0">
              <a:solidFill>
                <a:schemeClr val="accent6">
                  <a:lumMod val="75000"/>
                </a:schemeClr>
              </a:solidFill>
              <a:latin typeface="Arial" panose="020B0604020202020204" pitchFamily="34" charset="0"/>
              <a:cs typeface="Arial" panose="020B0604020202020204" pitchFamily="34" charset="0"/>
            </a:endParaRPr>
          </a:p>
        </p:txBody>
      </p:sp>
      <p:sp>
        <p:nvSpPr>
          <p:cNvPr id="4" name="Podnaslov 2"/>
          <p:cNvSpPr txBox="1">
            <a:spLocks/>
          </p:cNvSpPr>
          <p:nvPr/>
        </p:nvSpPr>
        <p:spPr>
          <a:xfrm>
            <a:off x="6960637" y="4128632"/>
            <a:ext cx="5056764" cy="9705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l-SI" sz="1800" dirty="0" smtClean="0">
                <a:latin typeface="Arial" panose="020B0604020202020204" pitchFamily="34" charset="0"/>
                <a:cs typeface="Arial" panose="020B0604020202020204" pitchFamily="34" charset="0"/>
              </a:rPr>
              <a:t>mag. Iris </a:t>
            </a:r>
            <a:r>
              <a:rPr lang="sl-SI" sz="1800" dirty="0" err="1" smtClean="0">
                <a:latin typeface="Arial" panose="020B0604020202020204" pitchFamily="34" charset="0"/>
                <a:cs typeface="Arial" panose="020B0604020202020204" pitchFamily="34" charset="0"/>
              </a:rPr>
              <a:t>Škerbot</a:t>
            </a:r>
            <a:r>
              <a:rPr lang="sl-SI" sz="1800" dirty="0" smtClean="0">
                <a:latin typeface="Arial" panose="020B0604020202020204" pitchFamily="34" charset="0"/>
                <a:cs typeface="Arial" panose="020B0604020202020204" pitchFamily="34" charset="0"/>
              </a:rPr>
              <a:t>, UVHVVR</a:t>
            </a:r>
          </a:p>
          <a:p>
            <a:pPr marL="0" indent="0" algn="r">
              <a:buNone/>
            </a:pPr>
            <a:r>
              <a:rPr lang="sl-SI" sz="1800" dirty="0" smtClean="0">
                <a:latin typeface="Arial" panose="020B0604020202020204" pitchFamily="34" charset="0"/>
                <a:cs typeface="Arial" panose="020B0604020202020204" pitchFamily="34" charset="0"/>
              </a:rPr>
              <a:t>in sodelavci Javne službe zdravstvenega varstva rastlin</a:t>
            </a:r>
            <a:endParaRPr lang="sl-SI" sz="1800" dirty="0">
              <a:latin typeface="Arial" panose="020B0604020202020204" pitchFamily="34" charset="0"/>
              <a:cs typeface="Arial" panose="020B0604020202020204" pitchFamily="34" charset="0"/>
            </a:endParaRPr>
          </a:p>
        </p:txBody>
      </p:sp>
      <p:sp>
        <p:nvSpPr>
          <p:cNvPr id="5" name="PoljeZBesedilom 4"/>
          <p:cNvSpPr txBox="1"/>
          <p:nvPr/>
        </p:nvSpPr>
        <p:spPr>
          <a:xfrm>
            <a:off x="9923952" y="5556124"/>
            <a:ext cx="2093449" cy="584775"/>
          </a:xfrm>
          <a:prstGeom prst="rect">
            <a:avLst/>
          </a:prstGeom>
          <a:noFill/>
        </p:spPr>
        <p:txBody>
          <a:bodyPr wrap="square" rtlCol="0">
            <a:spAutoFit/>
          </a:bodyPr>
          <a:lstStyle/>
          <a:p>
            <a:pPr algn="r"/>
            <a:r>
              <a:rPr lang="sl-SI" sz="1600" dirty="0" smtClean="0">
                <a:latin typeface="Arial" panose="020B0604020202020204" pitchFamily="34" charset="0"/>
                <a:cs typeface="Arial" panose="020B0604020202020204" pitchFamily="34" charset="0"/>
              </a:rPr>
              <a:t>Usposabljanje JSKS, 30. 1.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461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09" y="156671"/>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Pravna podlaga</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231709" y="1256452"/>
            <a:ext cx="11543523" cy="4771122"/>
          </a:xfrm>
        </p:spPr>
        <p:txBody>
          <a:bodyPr>
            <a:normAutofit lnSpcReduction="10000"/>
          </a:bodyPr>
          <a:lstStyle/>
          <a:p>
            <a:pPr marL="0" indent="0">
              <a:lnSpc>
                <a:spcPct val="110000"/>
              </a:lnSpc>
              <a:spcBef>
                <a:spcPts val="0"/>
              </a:spcBef>
              <a:buNone/>
            </a:pPr>
            <a:r>
              <a:rPr lang="sl-SI" b="1" dirty="0" smtClean="0">
                <a:latin typeface="Arial" panose="020B0604020202020204" pitchFamily="34" charset="0"/>
                <a:cs typeface="Arial" panose="020B0604020202020204" pitchFamily="34" charset="0"/>
              </a:rPr>
              <a:t>EU predpisi:</a:t>
            </a:r>
          </a:p>
          <a:p>
            <a:pPr>
              <a:lnSpc>
                <a:spcPct val="110000"/>
              </a:lnSpc>
              <a:spcBef>
                <a:spcPts val="0"/>
              </a:spcBef>
            </a:pPr>
            <a:r>
              <a:rPr lang="sl-SI" dirty="0" smtClean="0">
                <a:latin typeface="Arial" panose="020B0604020202020204" pitchFamily="34" charset="0"/>
                <a:cs typeface="Arial" panose="020B0604020202020204" pitchFamily="34" charset="0"/>
              </a:rPr>
              <a:t>Uredba (EU) 2021/2115 – </a:t>
            </a:r>
            <a:r>
              <a:rPr lang="sl-SI" dirty="0" err="1" smtClean="0">
                <a:latin typeface="Arial" panose="020B0604020202020204" pitchFamily="34" charset="0"/>
                <a:cs typeface="Arial" panose="020B0604020202020204" pitchFamily="34" charset="0"/>
              </a:rPr>
              <a:t>t.i</a:t>
            </a:r>
            <a:r>
              <a:rPr lang="sl-SI" dirty="0" smtClean="0">
                <a:latin typeface="Arial" panose="020B0604020202020204" pitchFamily="34" charset="0"/>
                <a:cs typeface="Arial" panose="020B0604020202020204" pitchFamily="34" charset="0"/>
              </a:rPr>
              <a:t>. Uredba o SN</a:t>
            </a:r>
          </a:p>
          <a:p>
            <a:pPr>
              <a:lnSpc>
                <a:spcPct val="110000"/>
              </a:lnSpc>
              <a:spcBef>
                <a:spcPts val="0"/>
              </a:spcBef>
            </a:pPr>
            <a:r>
              <a:rPr lang="sl-SI" dirty="0" smtClean="0">
                <a:latin typeface="Arial" panose="020B0604020202020204" pitchFamily="34" charset="0"/>
                <a:cs typeface="Arial" panose="020B0604020202020204" pitchFamily="34" charset="0"/>
              </a:rPr>
              <a:t>Uredba (EU) 2021/2116 – </a:t>
            </a:r>
            <a:r>
              <a:rPr lang="sl-SI" dirty="0" err="1" smtClean="0">
                <a:latin typeface="Arial" panose="020B0604020202020204" pitchFamily="34" charset="0"/>
                <a:cs typeface="Arial" panose="020B0604020202020204" pitchFamily="34" charset="0"/>
              </a:rPr>
              <a:t>t.i</a:t>
            </a:r>
            <a:r>
              <a:rPr lang="sl-SI" dirty="0" smtClean="0">
                <a:latin typeface="Arial" panose="020B0604020202020204" pitchFamily="34" charset="0"/>
                <a:cs typeface="Arial" panose="020B0604020202020204" pitchFamily="34" charset="0"/>
              </a:rPr>
              <a:t>. Horizontalna uredba</a:t>
            </a:r>
          </a:p>
          <a:p>
            <a:pPr marL="0" indent="0">
              <a:lnSpc>
                <a:spcPct val="110000"/>
              </a:lnSpc>
              <a:spcBef>
                <a:spcPts val="1200"/>
              </a:spcBef>
              <a:buNone/>
            </a:pPr>
            <a:r>
              <a:rPr lang="sl-SI" b="1" dirty="0" smtClean="0">
                <a:latin typeface="Arial" panose="020B0604020202020204" pitchFamily="34" charset="0"/>
                <a:cs typeface="Arial" panose="020B0604020202020204" pitchFamily="34" charset="0"/>
              </a:rPr>
              <a:t>Nacionalni predpisi:</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plačilih za </a:t>
            </a:r>
            <a:r>
              <a:rPr lang="sl-SI" dirty="0" err="1">
                <a:latin typeface="Arial" panose="020B0604020202020204" pitchFamily="34" charset="0"/>
                <a:cs typeface="Arial" panose="020B0604020202020204" pitchFamily="34" charset="0"/>
              </a:rPr>
              <a:t>okoljske</a:t>
            </a:r>
            <a:r>
              <a:rPr lang="sl-SI" dirty="0">
                <a:latin typeface="Arial" panose="020B0604020202020204" pitchFamily="34" charset="0"/>
                <a:cs typeface="Arial" panose="020B0604020202020204" pitchFamily="34" charset="0"/>
              </a:rPr>
              <a:t> in podnebne obveznosti, naravne ali druge omejitve in območja Natura </a:t>
            </a:r>
            <a:r>
              <a:rPr lang="sl-SI" dirty="0" smtClean="0">
                <a:latin typeface="Arial" panose="020B0604020202020204" pitchFamily="34" charset="0"/>
                <a:cs typeface="Arial" panose="020B0604020202020204" pitchFamily="34" charset="0"/>
              </a:rPr>
              <a:t>2000 iz SN 2023–2027* (Uredba KOPOP) (Uradni list RS, št. 34/23, 107/23 in 124/23)**</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izvedbi intervencij kmetijske politike za leto 2024 (Uredba IAKS) (Uradni list RS, št. 132/23)</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pravilih pogojenosti (Uradni list RS, št. 2/24)</a:t>
            </a:r>
          </a:p>
        </p:txBody>
      </p:sp>
      <p:sp>
        <p:nvSpPr>
          <p:cNvPr id="4" name="PoljeZBesedilom 3"/>
          <p:cNvSpPr txBox="1"/>
          <p:nvPr/>
        </p:nvSpPr>
        <p:spPr>
          <a:xfrm>
            <a:off x="231709" y="6156876"/>
            <a:ext cx="11459547" cy="584775"/>
          </a:xfrm>
          <a:prstGeom prst="rect">
            <a:avLst/>
          </a:prstGeom>
          <a:noFill/>
        </p:spPr>
        <p:txBody>
          <a:bodyPr wrap="square" rtlCol="0">
            <a:spAutoFit/>
          </a:bodyPr>
          <a:lstStyle/>
          <a:p>
            <a:r>
              <a:rPr lang="sl-SI" sz="1600" dirty="0" smtClean="0">
                <a:latin typeface="Arial" panose="020B0604020202020204" pitchFamily="34" charset="0"/>
                <a:cs typeface="Arial" panose="020B0604020202020204" pitchFamily="34" charset="0"/>
              </a:rPr>
              <a:t>* SN 2023–2027 je dostopen </a:t>
            </a:r>
            <a:r>
              <a:rPr lang="sl-SI" sz="1600" dirty="0">
                <a:latin typeface="Arial" panose="020B0604020202020204" pitchFamily="34" charset="0"/>
                <a:cs typeface="Arial" panose="020B0604020202020204" pitchFamily="34" charset="0"/>
              </a:rPr>
              <a:t>na povezavi https://</a:t>
            </a:r>
            <a:r>
              <a:rPr lang="sl-SI" sz="1600" dirty="0" smtClean="0">
                <a:latin typeface="Arial" panose="020B0604020202020204" pitchFamily="34" charset="0"/>
                <a:cs typeface="Arial" panose="020B0604020202020204" pitchFamily="34" charset="0"/>
              </a:rPr>
              <a:t>skp.si/skupna-kmetijska-politika-2023-2027</a:t>
            </a:r>
          </a:p>
          <a:p>
            <a:r>
              <a:rPr lang="sl-SI" sz="1600" dirty="0" smtClean="0">
                <a:latin typeface="Arial" panose="020B0604020202020204" pitchFamily="34" charset="0"/>
                <a:cs typeface="Arial" panose="020B0604020202020204" pitchFamily="34" charset="0"/>
              </a:rPr>
              <a:t>**  Spremembe in dopolnitve Uredbe KOPOP bodo predvidoma sprejete konec februarja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318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PoljeZBesedilom 4"/>
          <p:cNvSpPr txBox="1"/>
          <p:nvPr/>
        </p:nvSpPr>
        <p:spPr>
          <a:xfrm>
            <a:off x="485192" y="404655"/>
            <a:ext cx="3104147" cy="707886"/>
          </a:xfrm>
          <a:prstGeom prst="rect">
            <a:avLst/>
          </a:prstGeom>
          <a:noFill/>
        </p:spPr>
        <p:txBody>
          <a:bodyPr wrap="square" rtlCol="0">
            <a:spAutoFit/>
          </a:bodyPr>
          <a:lstStyle/>
          <a:p>
            <a:r>
              <a:rPr lang="sl-SI" sz="4000" b="1" dirty="0" smtClean="0">
                <a:solidFill>
                  <a:schemeClr val="bg1"/>
                </a:solidFill>
                <a:latin typeface="Arial" panose="020B0604020202020204" pitchFamily="34" charset="0"/>
                <a:cs typeface="Arial" panose="020B0604020202020204" pitchFamily="34" charset="0"/>
              </a:rPr>
              <a:t>JABLANA</a:t>
            </a:r>
            <a:endParaRPr lang="sl-SI"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6472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297582863"/>
              </p:ext>
            </p:extLst>
          </p:nvPr>
        </p:nvGraphicFramePr>
        <p:xfrm>
          <a:off x="3264426" y="1651"/>
          <a:ext cx="8927574" cy="3398520"/>
        </p:xfrm>
        <a:graphic>
          <a:graphicData uri="http://schemas.openxmlformats.org/drawingml/2006/table">
            <a:tbl>
              <a:tblPr firstRow="1" bandRow="1">
                <a:tableStyleId>{5C22544A-7EE6-4342-B048-85BDC9FD1C3A}</a:tableStyleId>
              </a:tblPr>
              <a:tblGrid>
                <a:gridCol w="3921465">
                  <a:extLst>
                    <a:ext uri="{9D8B030D-6E8A-4147-A177-3AD203B41FA5}">
                      <a16:colId xmlns:a16="http://schemas.microsoft.com/office/drawing/2014/main" val="2373908560"/>
                    </a:ext>
                  </a:extLst>
                </a:gridCol>
                <a:gridCol w="5006109">
                  <a:extLst>
                    <a:ext uri="{9D8B030D-6E8A-4147-A177-3AD203B41FA5}">
                      <a16:colId xmlns:a16="http://schemas.microsoft.com/office/drawing/2014/main" val="43261482"/>
                    </a:ext>
                  </a:extLst>
                </a:gridCol>
              </a:tblGrid>
              <a:tr h="344382">
                <a:tc>
                  <a:txBody>
                    <a:bodyPr/>
                    <a:lstStyle/>
                    <a:p>
                      <a:r>
                        <a:rPr lang="sl-SI" sz="1700" dirty="0" smtClean="0">
                          <a:solidFill>
                            <a:schemeClr val="tx1"/>
                          </a:solidFill>
                          <a:latin typeface="Arial" panose="020B0604020202020204" pitchFamily="34" charset="0"/>
                          <a:cs typeface="Arial" panose="020B0604020202020204" pitchFamily="34" charset="0"/>
                        </a:rPr>
                        <a:t>Škodljiv organizem</a:t>
                      </a:r>
                      <a:endParaRPr lang="sl-SI" sz="17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sz="1700" dirty="0" smtClean="0">
                          <a:solidFill>
                            <a:schemeClr val="tx1"/>
                          </a:solidFill>
                          <a:latin typeface="Arial" panose="020B0604020202020204" pitchFamily="34" charset="0"/>
                          <a:cs typeface="Arial" panose="020B0604020202020204" pitchFamily="34" charset="0"/>
                        </a:rPr>
                        <a:t>Biotični agens</a:t>
                      </a:r>
                      <a:endParaRPr lang="sl-SI" sz="17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2706674871"/>
                  </a:ext>
                </a:extLst>
              </a:tr>
              <a:tr h="602669">
                <a:tc>
                  <a:txBody>
                    <a:bodyPr/>
                    <a:lstStyle/>
                    <a:p>
                      <a:r>
                        <a:rPr lang="sl-SI" sz="1700" dirty="0" smtClean="0">
                          <a:latin typeface="Arial" panose="020B0604020202020204" pitchFamily="34" charset="0"/>
                          <a:cs typeface="Arial" panose="020B0604020202020204" pitchFamily="34" charset="0"/>
                        </a:rPr>
                        <a:t>mali zimski pedic</a:t>
                      </a:r>
                      <a:endParaRPr lang="sl-SI" sz="1700" dirty="0">
                        <a:latin typeface="Arial" panose="020B0604020202020204" pitchFamily="34" charset="0"/>
                        <a:cs typeface="Arial" panose="020B0604020202020204" pitchFamily="34"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i="0" dirty="0" err="1" smtClean="0">
                          <a:latin typeface="Arial" panose="020B0604020202020204" pitchFamily="34" charset="0"/>
                          <a:cs typeface="Arial" panose="020B0604020202020204" pitchFamily="34" charset="0"/>
                        </a:rPr>
                        <a:t>Agree</a:t>
                      </a:r>
                      <a:r>
                        <a:rPr lang="sl-SI" sz="1700" b="1" i="0" dirty="0" smtClean="0">
                          <a:latin typeface="Arial" panose="020B0604020202020204" pitchFamily="34" charset="0"/>
                          <a:cs typeface="Arial" panose="020B0604020202020204" pitchFamily="34" charset="0"/>
                        </a:rPr>
                        <a:t> WG </a:t>
                      </a:r>
                      <a:r>
                        <a:rPr lang="sl-SI" sz="1700" dirty="0" smtClean="0">
                          <a:latin typeface="Arial" panose="020B0604020202020204" pitchFamily="34" charset="0"/>
                          <a:cs typeface="Arial" panose="020B0604020202020204" pitchFamily="34" charset="0"/>
                        </a:rPr>
                        <a:t>(</a:t>
                      </a:r>
                      <a:r>
                        <a:rPr lang="sl-SI" sz="1700" i="1" dirty="0" err="1" smtClean="0">
                          <a:latin typeface="Arial" panose="020B0604020202020204" pitchFamily="34" charset="0"/>
                          <a:cs typeface="Arial" panose="020B0604020202020204" pitchFamily="34" charset="0"/>
                        </a:rPr>
                        <a:t>Bacillus</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thuringiensis</a:t>
                      </a:r>
                      <a:r>
                        <a:rPr lang="sl-SI" sz="1700" i="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var.</a:t>
                      </a:r>
                      <a:r>
                        <a:rPr lang="sl-SI" sz="1700" baseline="0" dirty="0" smtClean="0">
                          <a:latin typeface="Arial" panose="020B0604020202020204" pitchFamily="34" charset="0"/>
                          <a:cs typeface="Arial" panose="020B0604020202020204" pitchFamily="34" charset="0"/>
                        </a:rPr>
                        <a:t> </a:t>
                      </a:r>
                      <a:r>
                        <a:rPr lang="sl-SI" sz="1700" baseline="0" dirty="0" err="1" smtClean="0">
                          <a:latin typeface="Arial" panose="020B0604020202020204" pitchFamily="34" charset="0"/>
                          <a:cs typeface="Arial" panose="020B0604020202020204" pitchFamily="34" charset="0"/>
                        </a:rPr>
                        <a:t>aizawai</a:t>
                      </a:r>
                      <a:r>
                        <a:rPr lang="sl-SI" sz="1700" baseline="0" dirty="0" smtClean="0">
                          <a:latin typeface="Arial" panose="020B0604020202020204" pitchFamily="34" charset="0"/>
                          <a:cs typeface="Arial" panose="020B0604020202020204" pitchFamily="34" charset="0"/>
                        </a:rPr>
                        <a:t>) - 1x</a:t>
                      </a:r>
                      <a:endParaRPr lang="sl-SI" sz="1700" dirty="0" smtClean="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784360772"/>
                  </a:ext>
                </a:extLst>
              </a:tr>
              <a:tr h="602669">
                <a:tc>
                  <a:txBody>
                    <a:bodyPr/>
                    <a:lstStyle/>
                    <a:p>
                      <a:r>
                        <a:rPr lang="sl-SI" sz="1700" dirty="0" smtClean="0">
                          <a:latin typeface="Arial" panose="020B0604020202020204" pitchFamily="34" charset="0"/>
                          <a:cs typeface="Arial" panose="020B0604020202020204" pitchFamily="34" charset="0"/>
                        </a:rPr>
                        <a:t>jabolčni zavijač</a:t>
                      </a:r>
                      <a:endParaRPr lang="sl-SI"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sz="1700" b="1" dirty="0" err="1" smtClean="0">
                          <a:latin typeface="Arial" panose="020B0604020202020204" pitchFamily="34" charset="0"/>
                          <a:cs typeface="Arial" panose="020B0604020202020204" pitchFamily="34" charset="0"/>
                        </a:rPr>
                        <a:t>Madex</a:t>
                      </a:r>
                      <a:r>
                        <a:rPr lang="sl-SI" sz="1700" b="1" dirty="0" smtClean="0">
                          <a:latin typeface="Arial" panose="020B0604020202020204" pitchFamily="34" charset="0"/>
                          <a:cs typeface="Arial" panose="020B0604020202020204" pitchFamily="34" charset="0"/>
                        </a:rPr>
                        <a:t> </a:t>
                      </a:r>
                      <a:r>
                        <a:rPr lang="sl-SI" sz="1700" b="1" dirty="0" err="1" smtClean="0">
                          <a:latin typeface="Arial" panose="020B0604020202020204" pitchFamily="34" charset="0"/>
                          <a:cs typeface="Arial" panose="020B0604020202020204" pitchFamily="34" charset="0"/>
                        </a:rPr>
                        <a:t>max</a:t>
                      </a:r>
                      <a:r>
                        <a:rPr lang="sl-SI" sz="1700" b="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ali </a:t>
                      </a:r>
                      <a:r>
                        <a:rPr lang="sl-SI" sz="1700" b="1" dirty="0" err="1" smtClean="0">
                          <a:latin typeface="Arial" panose="020B0604020202020204" pitchFamily="34" charset="0"/>
                          <a:cs typeface="Arial" panose="020B0604020202020204" pitchFamily="34" charset="0"/>
                        </a:rPr>
                        <a:t>Carpovirusin</a:t>
                      </a:r>
                      <a:r>
                        <a:rPr lang="sl-SI" sz="1700" dirty="0" smtClean="0">
                          <a:latin typeface="Arial" panose="020B0604020202020204" pitchFamily="34" charset="0"/>
                          <a:cs typeface="Arial" panose="020B0604020202020204" pitchFamily="34" charset="0"/>
                        </a:rPr>
                        <a:t> (granulozni virus </a:t>
                      </a:r>
                      <a:r>
                        <a:rPr lang="sl-SI" sz="1700" i="1" dirty="0" err="1" smtClean="0">
                          <a:latin typeface="Arial" panose="020B0604020202020204" pitchFamily="34" charset="0"/>
                          <a:cs typeface="Arial" panose="020B0604020202020204" pitchFamily="34" charset="0"/>
                        </a:rPr>
                        <a:t>Cydia</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pomonella</a:t>
                      </a:r>
                      <a:r>
                        <a:rPr lang="sl-SI" sz="1700" dirty="0" smtClean="0">
                          <a:latin typeface="Arial" panose="020B0604020202020204" pitchFamily="34" charset="0"/>
                          <a:cs typeface="Arial" panose="020B0604020202020204" pitchFamily="34" charset="0"/>
                        </a:rPr>
                        <a:t>) -  3 x ali večkrat</a:t>
                      </a:r>
                      <a:r>
                        <a:rPr lang="sl-SI" sz="1700" baseline="0" dirty="0" smtClean="0">
                          <a:latin typeface="Arial" panose="020B0604020202020204" pitchFamily="34" charset="0"/>
                          <a:cs typeface="Arial" panose="020B0604020202020204" pitchFamily="34" charset="0"/>
                        </a:rPr>
                        <a:t> delni odmerki</a:t>
                      </a:r>
                      <a:endParaRPr lang="sl-SI"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808938843"/>
                  </a:ext>
                </a:extLst>
              </a:tr>
              <a:tr h="860956">
                <a:tc>
                  <a:txBody>
                    <a:bodyPr/>
                    <a:lstStyle/>
                    <a:p>
                      <a:r>
                        <a:rPr lang="sl-SI" sz="1700" dirty="0" smtClean="0">
                          <a:latin typeface="Arial" panose="020B0604020202020204" pitchFamily="34" charset="0"/>
                          <a:cs typeface="Arial" panose="020B0604020202020204" pitchFamily="34" charset="0"/>
                        </a:rPr>
                        <a:t>zmanjševanje napada gosenic zavijačev lupine sadja (</a:t>
                      </a:r>
                      <a:r>
                        <a:rPr lang="sl-SI" sz="1700" dirty="0" err="1" smtClean="0">
                          <a:latin typeface="Arial" panose="020B0604020202020204" pitchFamily="34" charset="0"/>
                          <a:cs typeface="Arial" panose="020B0604020202020204" pitchFamily="34" charset="0"/>
                        </a:rPr>
                        <a:t>Argyrotaenia</a:t>
                      </a:r>
                      <a:r>
                        <a:rPr lang="sl-SI" sz="1700" dirty="0" smtClean="0">
                          <a:latin typeface="Arial" panose="020B0604020202020204" pitchFamily="34" charset="0"/>
                          <a:cs typeface="Arial" panose="020B0604020202020204" pitchFamily="34" charset="0"/>
                        </a:rPr>
                        <a:t>, </a:t>
                      </a:r>
                      <a:r>
                        <a:rPr lang="sl-SI" sz="1700" dirty="0" err="1" smtClean="0">
                          <a:latin typeface="Arial" panose="020B0604020202020204" pitchFamily="34" charset="0"/>
                          <a:cs typeface="Arial" panose="020B0604020202020204" pitchFamily="34" charset="0"/>
                        </a:rPr>
                        <a:t>Pandemis</a:t>
                      </a:r>
                      <a:r>
                        <a:rPr lang="sl-SI" sz="1700" dirty="0" smtClean="0">
                          <a:latin typeface="Arial" panose="020B0604020202020204" pitchFamily="34" charset="0"/>
                          <a:cs typeface="Arial" panose="020B0604020202020204" pitchFamily="34" charset="0"/>
                        </a:rPr>
                        <a:t>, </a:t>
                      </a:r>
                      <a:r>
                        <a:rPr lang="sl-SI" sz="1700" dirty="0" err="1" smtClean="0">
                          <a:latin typeface="Arial" panose="020B0604020202020204" pitchFamily="34" charset="0"/>
                          <a:cs typeface="Arial" panose="020B0604020202020204" pitchFamily="34" charset="0"/>
                        </a:rPr>
                        <a:t>Archips</a:t>
                      </a:r>
                      <a:r>
                        <a:rPr lang="sl-SI" sz="1700" dirty="0" smtClean="0">
                          <a:latin typeface="Arial" panose="020B0604020202020204" pitchFamily="34" charset="0"/>
                          <a:cs typeface="Arial" panose="020B0604020202020204" pitchFamily="34" charset="0"/>
                        </a:rPr>
                        <a:t> in </a:t>
                      </a:r>
                      <a:r>
                        <a:rPr lang="sl-SI" sz="1700" dirty="0" err="1" smtClean="0">
                          <a:latin typeface="Arial" panose="020B0604020202020204" pitchFamily="34" charset="0"/>
                          <a:cs typeface="Arial" panose="020B0604020202020204" pitchFamily="34" charset="0"/>
                        </a:rPr>
                        <a:t>Adoxophyes</a:t>
                      </a:r>
                      <a:r>
                        <a:rPr lang="sl-SI" sz="1700" dirty="0" smtClean="0">
                          <a:latin typeface="Arial" panose="020B0604020202020204" pitchFamily="34" charset="0"/>
                          <a:cs typeface="Arial" panose="020B0604020202020204" pitchFamily="34" charset="0"/>
                        </a:rPr>
                        <a:t>)</a:t>
                      </a:r>
                      <a:endParaRPr lang="sl-SI" sz="1700" dirty="0">
                        <a:latin typeface="Arial" panose="020B0604020202020204" pitchFamily="34" charset="0"/>
                        <a:cs typeface="Arial" panose="020B0604020202020204" pitchFamily="34" charset="0"/>
                      </a:endParaRPr>
                    </a:p>
                  </a:txBody>
                  <a:tcPr>
                    <a:solidFill>
                      <a:schemeClr val="bg1"/>
                    </a:solidFill>
                  </a:tcPr>
                </a:tc>
                <a:tc>
                  <a:txBody>
                    <a:bodyPr/>
                    <a:lstStyle/>
                    <a:p>
                      <a:r>
                        <a:rPr lang="sl-SI" sz="1700" b="1" dirty="0" err="1" smtClean="0">
                          <a:latin typeface="Arial" panose="020B0604020202020204" pitchFamily="34" charset="0"/>
                          <a:cs typeface="Arial" panose="020B0604020202020204" pitchFamily="34" charset="0"/>
                        </a:rPr>
                        <a:t>Lepinox</a:t>
                      </a:r>
                      <a:r>
                        <a:rPr lang="sl-SI" sz="1700" b="1" dirty="0" smtClean="0">
                          <a:latin typeface="Arial" panose="020B0604020202020204" pitchFamily="34" charset="0"/>
                          <a:cs typeface="Arial" panose="020B0604020202020204" pitchFamily="34" charset="0"/>
                        </a:rPr>
                        <a:t> plus </a:t>
                      </a:r>
                      <a:r>
                        <a:rPr lang="sl-SI" sz="1700" dirty="0" smtClean="0">
                          <a:latin typeface="Arial" panose="020B0604020202020204" pitchFamily="34" charset="0"/>
                          <a:cs typeface="Arial" panose="020B0604020202020204" pitchFamily="34" charset="0"/>
                        </a:rPr>
                        <a:t>(</a:t>
                      </a:r>
                      <a:r>
                        <a:rPr lang="sl-SI" sz="1700" i="1" dirty="0" err="1" smtClean="0">
                          <a:latin typeface="Arial" panose="020B0604020202020204" pitchFamily="34" charset="0"/>
                          <a:cs typeface="Arial" panose="020B0604020202020204" pitchFamily="34" charset="0"/>
                        </a:rPr>
                        <a:t>Bacillus</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thuringiensis</a:t>
                      </a:r>
                      <a:r>
                        <a:rPr lang="sl-SI" sz="1700" i="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var.</a:t>
                      </a:r>
                      <a:r>
                        <a:rPr lang="sl-SI" sz="1700" baseline="0" dirty="0" smtClean="0">
                          <a:latin typeface="Arial" panose="020B0604020202020204" pitchFamily="34" charset="0"/>
                          <a:cs typeface="Arial" panose="020B0604020202020204" pitchFamily="34" charset="0"/>
                        </a:rPr>
                        <a:t> </a:t>
                      </a:r>
                      <a:r>
                        <a:rPr lang="sl-SI" sz="1700" baseline="0" dirty="0" err="1" smtClean="0">
                          <a:latin typeface="Arial" panose="020B0604020202020204" pitchFamily="34" charset="0"/>
                          <a:cs typeface="Arial" panose="020B0604020202020204" pitchFamily="34" charset="0"/>
                        </a:rPr>
                        <a:t>kurstaki</a:t>
                      </a:r>
                      <a:r>
                        <a:rPr lang="sl-SI" sz="1700" baseline="0" dirty="0" smtClean="0">
                          <a:latin typeface="Arial" panose="020B0604020202020204" pitchFamily="34" charset="0"/>
                          <a:cs typeface="Arial" panose="020B0604020202020204" pitchFamily="34" charset="0"/>
                        </a:rPr>
                        <a:t>) – 2x</a:t>
                      </a:r>
                      <a:endParaRPr lang="sl-SI" sz="1700" dirty="0" smtClean="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833172555"/>
                  </a:ext>
                </a:extLst>
              </a:tr>
              <a:tr h="349165">
                <a:tc>
                  <a:txBody>
                    <a:bodyPr/>
                    <a:lstStyle/>
                    <a:p>
                      <a:r>
                        <a:rPr lang="sl-SI" sz="1700" dirty="0" smtClean="0">
                          <a:latin typeface="Arial" panose="020B0604020202020204" pitchFamily="34" charset="0"/>
                          <a:cs typeface="Arial" panose="020B0604020202020204" pitchFamily="34" charset="0"/>
                        </a:rPr>
                        <a:t>rdeča sadna  pršica in jablanova rjasta pršica</a:t>
                      </a:r>
                      <a:endParaRPr lang="sl-SI"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sz="1700" dirty="0" smtClean="0">
                          <a:latin typeface="Arial" panose="020B0604020202020204" pitchFamily="34" charset="0"/>
                          <a:cs typeface="Arial" panose="020B0604020202020204" pitchFamily="34" charset="0"/>
                        </a:rPr>
                        <a:t>vnos</a:t>
                      </a:r>
                      <a:r>
                        <a:rPr lang="sl-SI" sz="1700" baseline="0"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plenilske pršice </a:t>
                      </a:r>
                      <a:r>
                        <a:rPr lang="sl-SI" sz="1700" i="1" kern="1200" dirty="0" err="1" smtClean="0">
                          <a:solidFill>
                            <a:schemeClr val="dk1"/>
                          </a:solidFill>
                          <a:effectLst/>
                          <a:latin typeface="Arial" panose="020B0604020202020204" pitchFamily="34" charset="0"/>
                          <a:ea typeface="+mn-ea"/>
                          <a:cs typeface="Arial" panose="020B0604020202020204" pitchFamily="34" charset="0"/>
                        </a:rPr>
                        <a:t>Amblyseius</a:t>
                      </a:r>
                      <a:r>
                        <a:rPr lang="sl-SI" sz="1700" i="1" kern="1200" dirty="0" smtClean="0">
                          <a:solidFill>
                            <a:schemeClr val="dk1"/>
                          </a:solidFill>
                          <a:effectLst/>
                          <a:latin typeface="Arial" panose="020B0604020202020204" pitchFamily="34" charset="0"/>
                          <a:ea typeface="+mn-ea"/>
                          <a:cs typeface="Arial" panose="020B0604020202020204" pitchFamily="34" charset="0"/>
                        </a:rPr>
                        <a:t> </a:t>
                      </a:r>
                      <a:r>
                        <a:rPr lang="sl-SI" sz="1700" i="1" kern="1200" dirty="0" err="1" smtClean="0">
                          <a:solidFill>
                            <a:schemeClr val="dk1"/>
                          </a:solidFill>
                          <a:effectLst/>
                          <a:latin typeface="Arial" panose="020B0604020202020204" pitchFamily="34" charset="0"/>
                          <a:ea typeface="+mn-ea"/>
                          <a:cs typeface="Arial" panose="020B0604020202020204" pitchFamily="34" charset="0"/>
                        </a:rPr>
                        <a:t>andersoni</a:t>
                      </a:r>
                      <a:endParaRPr lang="sl-SI" sz="1700" i="1" dirty="0">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3322095918"/>
                  </a:ext>
                </a:extLst>
              </a:tr>
              <a:tr h="349165">
                <a:tc>
                  <a:txBody>
                    <a:bodyPr/>
                    <a:lstStyle/>
                    <a:p>
                      <a:r>
                        <a:rPr lang="sl-SI" sz="1700" dirty="0" smtClean="0">
                          <a:latin typeface="Arial" panose="020B0604020202020204" pitchFamily="34" charset="0"/>
                          <a:cs typeface="Arial" panose="020B0604020202020204" pitchFamily="34" charset="0"/>
                        </a:rPr>
                        <a:t>marmorirana smrdljivka</a:t>
                      </a:r>
                      <a:endParaRPr lang="sl-SI" sz="1700" dirty="0">
                        <a:latin typeface="Arial" panose="020B0604020202020204" pitchFamily="34" charset="0"/>
                        <a:cs typeface="Arial" panose="020B0604020202020204" pitchFamily="34" charset="0"/>
                      </a:endParaRPr>
                    </a:p>
                  </a:txBody>
                  <a:tcPr>
                    <a:solidFill>
                      <a:schemeClr val="bg1"/>
                    </a:solidFill>
                  </a:tcPr>
                </a:tc>
                <a:tc>
                  <a:txBody>
                    <a:bodyPr/>
                    <a:lstStyle/>
                    <a:p>
                      <a:r>
                        <a:rPr lang="sl-SI" sz="1700" dirty="0" smtClean="0">
                          <a:latin typeface="Arial" panose="020B0604020202020204" pitchFamily="34" charset="0"/>
                          <a:cs typeface="Arial" panose="020B0604020202020204" pitchFamily="34" charset="0"/>
                        </a:rPr>
                        <a:t>vnos </a:t>
                      </a:r>
                      <a:r>
                        <a:rPr lang="sl-SI" sz="1700" dirty="0" err="1" smtClean="0">
                          <a:latin typeface="Arial" panose="020B0604020202020204" pitchFamily="34" charset="0"/>
                          <a:cs typeface="Arial" panose="020B0604020202020204" pitchFamily="34" charset="0"/>
                        </a:rPr>
                        <a:t>parazitoidne</a:t>
                      </a:r>
                      <a:r>
                        <a:rPr lang="sl-SI" sz="1700" baseline="0" dirty="0" smtClean="0">
                          <a:latin typeface="Arial" panose="020B0604020202020204" pitchFamily="34" charset="0"/>
                          <a:cs typeface="Arial" panose="020B0604020202020204" pitchFamily="34" charset="0"/>
                        </a:rPr>
                        <a:t> osice </a:t>
                      </a:r>
                      <a:r>
                        <a:rPr lang="sl-SI" sz="1700" i="1" kern="1200" dirty="0" err="1" smtClean="0">
                          <a:solidFill>
                            <a:schemeClr val="dk1"/>
                          </a:solidFill>
                          <a:effectLst/>
                          <a:latin typeface="Arial" panose="020B0604020202020204" pitchFamily="34" charset="0"/>
                          <a:ea typeface="+mn-ea"/>
                          <a:cs typeface="Arial" panose="020B0604020202020204" pitchFamily="34" charset="0"/>
                        </a:rPr>
                        <a:t>Anastatus</a:t>
                      </a:r>
                      <a:r>
                        <a:rPr lang="sl-SI" sz="1700" i="1" kern="1200" dirty="0" smtClean="0">
                          <a:solidFill>
                            <a:schemeClr val="dk1"/>
                          </a:solidFill>
                          <a:effectLst/>
                          <a:latin typeface="Arial" panose="020B0604020202020204" pitchFamily="34" charset="0"/>
                          <a:ea typeface="+mn-ea"/>
                          <a:cs typeface="Arial" panose="020B0604020202020204" pitchFamily="34" charset="0"/>
                        </a:rPr>
                        <a:t> </a:t>
                      </a:r>
                      <a:r>
                        <a:rPr lang="sl-SI" sz="1700" i="1" kern="1200" dirty="0" err="1" smtClean="0">
                          <a:solidFill>
                            <a:schemeClr val="dk1"/>
                          </a:solidFill>
                          <a:effectLst/>
                          <a:latin typeface="Arial" panose="020B0604020202020204" pitchFamily="34" charset="0"/>
                          <a:ea typeface="+mn-ea"/>
                          <a:cs typeface="Arial" panose="020B0604020202020204" pitchFamily="34" charset="0"/>
                        </a:rPr>
                        <a:t>bifasciatus</a:t>
                      </a:r>
                      <a:endParaRPr lang="sl-SI" sz="17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310675106"/>
                  </a:ext>
                </a:extLst>
              </a:tr>
            </a:tbl>
          </a:graphicData>
        </a:graphic>
      </p:graphicFrame>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l="45380" t="23116" r="13451" b="8892"/>
          <a:stretch/>
        </p:blipFill>
        <p:spPr>
          <a:xfrm rot="5400000">
            <a:off x="323298" y="3310422"/>
            <a:ext cx="2823410" cy="3489158"/>
          </a:xfrm>
          <a:prstGeom prst="rect">
            <a:avLst/>
          </a:prstGeom>
          <a:ln>
            <a:noFill/>
          </a:ln>
          <a:effectLst>
            <a:softEdge rad="112500"/>
          </a:effectLst>
        </p:spPr>
      </p:pic>
      <p:pic>
        <p:nvPicPr>
          <p:cNvPr id="8" name="Slika 7"/>
          <p:cNvPicPr>
            <a:picLocks noChangeAspect="1"/>
          </p:cNvPicPr>
          <p:nvPr/>
        </p:nvPicPr>
        <p:blipFill rotWithShape="1">
          <a:blip r:embed="rId3" cstate="print">
            <a:extLst>
              <a:ext uri="{28A0092B-C50C-407E-A947-70E740481C1C}">
                <a14:useLocalDpi xmlns:a14="http://schemas.microsoft.com/office/drawing/2010/main" val="0"/>
              </a:ext>
            </a:extLst>
          </a:blip>
          <a:srcRect l="33596" t="19766" r="31404" b="38011"/>
          <a:stretch/>
        </p:blipFill>
        <p:spPr>
          <a:xfrm>
            <a:off x="26736" y="160424"/>
            <a:ext cx="3200401" cy="2895600"/>
          </a:xfrm>
          <a:prstGeom prst="rect">
            <a:avLst/>
          </a:prstGeom>
          <a:ln>
            <a:noFill/>
          </a:ln>
          <a:effectLst>
            <a:softEdge rad="112500"/>
          </a:effectLst>
        </p:spPr>
      </p:pic>
      <p:sp>
        <p:nvSpPr>
          <p:cNvPr id="9" name="PoljeZBesedilom 8"/>
          <p:cNvSpPr txBox="1"/>
          <p:nvPr/>
        </p:nvSpPr>
        <p:spPr>
          <a:xfrm>
            <a:off x="1172976" y="2693615"/>
            <a:ext cx="1922321" cy="538609"/>
          </a:xfrm>
          <a:prstGeom prst="rect">
            <a:avLst/>
          </a:prstGeom>
          <a:solidFill>
            <a:schemeClr val="bg1"/>
          </a:solidFill>
        </p:spPr>
        <p:txBody>
          <a:bodyPr wrap="none" rtlCol="0">
            <a:spAutoFit/>
          </a:bodyPr>
          <a:lstStyle/>
          <a:p>
            <a:r>
              <a:rPr lang="sl-SI" dirty="0" smtClean="0">
                <a:latin typeface="Arial" panose="020B0604020202020204" pitchFamily="34" charset="0"/>
                <a:cs typeface="Arial" panose="020B0604020202020204" pitchFamily="34" charset="0"/>
              </a:rPr>
              <a:t>jabolčni zavijač </a:t>
            </a:r>
          </a:p>
          <a:p>
            <a:r>
              <a:rPr lang="sl-SI" sz="1100" dirty="0" smtClean="0">
                <a:latin typeface="Arial" panose="020B0604020202020204" pitchFamily="34" charset="0"/>
                <a:cs typeface="Arial" panose="020B0604020202020204" pitchFamily="34" charset="0"/>
              </a:rPr>
              <a:t>(vir: arhiv KGZS-Zavod MB)</a:t>
            </a:r>
          </a:p>
        </p:txBody>
      </p:sp>
      <p:sp>
        <p:nvSpPr>
          <p:cNvPr id="10" name="PoljeZBesedilom 9"/>
          <p:cNvSpPr txBox="1"/>
          <p:nvPr/>
        </p:nvSpPr>
        <p:spPr>
          <a:xfrm>
            <a:off x="1869478" y="6034679"/>
            <a:ext cx="2108269" cy="538609"/>
          </a:xfrm>
          <a:prstGeom prst="rect">
            <a:avLst/>
          </a:prstGeom>
          <a:solidFill>
            <a:schemeClr val="bg1"/>
          </a:solidFill>
        </p:spPr>
        <p:txBody>
          <a:bodyPr wrap="none" rtlCol="0">
            <a:spAutoFit/>
          </a:bodyPr>
          <a:lstStyle/>
          <a:p>
            <a:r>
              <a:rPr lang="sl-SI" dirty="0">
                <a:latin typeface="Arial" panose="020B0604020202020204" pitchFamily="34" charset="0"/>
                <a:cs typeface="Arial" panose="020B0604020202020204" pitchFamily="34" charset="0"/>
              </a:rPr>
              <a:t>z</a:t>
            </a:r>
            <a:r>
              <a:rPr lang="sl-SI" dirty="0" smtClean="0">
                <a:latin typeface="Arial" panose="020B0604020202020204" pitchFamily="34" charset="0"/>
                <a:cs typeface="Arial" panose="020B0604020202020204" pitchFamily="34" charset="0"/>
              </a:rPr>
              <a:t>avijači lupin sadja</a:t>
            </a:r>
          </a:p>
          <a:p>
            <a:r>
              <a:rPr lang="sl-SI" sz="1100" dirty="0">
                <a:latin typeface="Arial" panose="020B0604020202020204" pitchFamily="34" charset="0"/>
                <a:cs typeface="Arial" panose="020B0604020202020204" pitchFamily="34" charset="0"/>
              </a:rPr>
              <a:t>(vir: arhiv KGZS-Zavod MB</a:t>
            </a:r>
            <a:r>
              <a:rPr lang="sl-SI" sz="1100" dirty="0" smtClean="0">
                <a:latin typeface="Arial" panose="020B0604020202020204" pitchFamily="34" charset="0"/>
                <a:cs typeface="Arial" panose="020B0604020202020204" pitchFamily="34" charset="0"/>
              </a:rPr>
              <a:t>)</a:t>
            </a:r>
            <a:endParaRPr lang="sl-SI" sz="1100" dirty="0">
              <a:latin typeface="Arial" panose="020B0604020202020204" pitchFamily="34" charset="0"/>
              <a:cs typeface="Arial" panose="020B0604020202020204" pitchFamily="34" charset="0"/>
            </a:endParaRPr>
          </a:p>
        </p:txBody>
      </p:sp>
      <p:pic>
        <p:nvPicPr>
          <p:cNvPr id="11" name="Slika 10"/>
          <p:cNvPicPr>
            <a:picLocks noChangeAspect="1"/>
          </p:cNvPicPr>
          <p:nvPr/>
        </p:nvPicPr>
        <p:blipFill rotWithShape="1">
          <a:blip r:embed="rId4" cstate="print">
            <a:extLst>
              <a:ext uri="{28A0092B-C50C-407E-A947-70E740481C1C}">
                <a14:useLocalDpi xmlns:a14="http://schemas.microsoft.com/office/drawing/2010/main" val="0"/>
              </a:ext>
            </a:extLst>
          </a:blip>
          <a:srcRect l="7485" r="37427"/>
          <a:stretch/>
        </p:blipFill>
        <p:spPr>
          <a:xfrm rot="5400000">
            <a:off x="5403034" y="3838930"/>
            <a:ext cx="3286226" cy="2751915"/>
          </a:xfrm>
          <a:prstGeom prst="rect">
            <a:avLst/>
          </a:prstGeom>
          <a:ln>
            <a:noFill/>
          </a:ln>
          <a:effectLst>
            <a:softEdge rad="112500"/>
          </a:effectLst>
        </p:spPr>
      </p:pic>
      <p:pic>
        <p:nvPicPr>
          <p:cNvPr id="12" name="Slika 11"/>
          <p:cNvPicPr>
            <a:picLocks noChangeAspect="1"/>
          </p:cNvPicPr>
          <p:nvPr/>
        </p:nvPicPr>
        <p:blipFill>
          <a:blip r:embed="rId5"/>
          <a:stretch>
            <a:fillRect/>
          </a:stretch>
        </p:blipFill>
        <p:spPr>
          <a:xfrm>
            <a:off x="7988968" y="3593419"/>
            <a:ext cx="2358190" cy="1174435"/>
          </a:xfrm>
          <a:prstGeom prst="ellipse">
            <a:avLst/>
          </a:prstGeom>
          <a:ln>
            <a:noFill/>
          </a:ln>
          <a:effectLst>
            <a:softEdge rad="112500"/>
          </a:effectLst>
        </p:spPr>
      </p:pic>
      <p:sp>
        <p:nvSpPr>
          <p:cNvPr id="13" name="PoljeZBesedilom 12"/>
          <p:cNvSpPr txBox="1"/>
          <p:nvPr/>
        </p:nvSpPr>
        <p:spPr>
          <a:xfrm>
            <a:off x="7668791" y="6197402"/>
            <a:ext cx="3677160" cy="538609"/>
          </a:xfrm>
          <a:prstGeom prst="rect">
            <a:avLst/>
          </a:prstGeom>
          <a:solidFill>
            <a:schemeClr val="bg1"/>
          </a:solidFill>
        </p:spPr>
        <p:txBody>
          <a:bodyPr wrap="none" rtlCol="0">
            <a:spAutoFit/>
          </a:bodyPr>
          <a:lstStyle/>
          <a:p>
            <a:r>
              <a:rPr lang="sl-SI" dirty="0"/>
              <a:t>p</a:t>
            </a:r>
            <a:r>
              <a:rPr lang="sl-SI" dirty="0" smtClean="0"/>
              <a:t>oškodbe od marmorirane smrdljivke</a:t>
            </a:r>
          </a:p>
          <a:p>
            <a:r>
              <a:rPr lang="sl-SI" sz="1100" dirty="0"/>
              <a:t>(vir: arhiv </a:t>
            </a:r>
            <a:r>
              <a:rPr lang="sl-SI" sz="1100" dirty="0" smtClean="0"/>
              <a:t>IHPS Žalec)</a:t>
            </a:r>
            <a:endParaRPr lang="sl-SI" sz="1100" dirty="0"/>
          </a:p>
        </p:txBody>
      </p:sp>
      <p:sp>
        <p:nvSpPr>
          <p:cNvPr id="14" name="PoljeZBesedilom 13"/>
          <p:cNvSpPr txBox="1"/>
          <p:nvPr/>
        </p:nvSpPr>
        <p:spPr>
          <a:xfrm>
            <a:off x="10114547" y="4523874"/>
            <a:ext cx="1034257" cy="538609"/>
          </a:xfrm>
          <a:prstGeom prst="rect">
            <a:avLst/>
          </a:prstGeom>
          <a:noFill/>
        </p:spPr>
        <p:txBody>
          <a:bodyPr wrap="none" rtlCol="0">
            <a:spAutoFit/>
          </a:bodyPr>
          <a:lstStyle/>
          <a:p>
            <a:r>
              <a:rPr lang="sl-SI" sz="1100" dirty="0"/>
              <a:t>(vir: </a:t>
            </a:r>
            <a:r>
              <a:rPr lang="sl-SI" sz="1100" dirty="0" err="1" smtClean="0"/>
              <a:t>Bioplanet</a:t>
            </a:r>
            <a:r>
              <a:rPr lang="sl-SI" sz="1100" dirty="0" smtClean="0"/>
              <a:t>)</a:t>
            </a:r>
            <a:endParaRPr lang="sl-SI" sz="1100" dirty="0"/>
          </a:p>
          <a:p>
            <a:endParaRPr lang="sl-SI" dirty="0"/>
          </a:p>
        </p:txBody>
      </p:sp>
      <p:graphicFrame>
        <p:nvGraphicFramePr>
          <p:cNvPr id="2" name="Tabela 1"/>
          <p:cNvGraphicFramePr>
            <a:graphicFrameLocks noGrp="1"/>
          </p:cNvGraphicFramePr>
          <p:nvPr>
            <p:extLst>
              <p:ext uri="{D42A27DB-BD31-4B8C-83A1-F6EECF244321}">
                <p14:modId xmlns:p14="http://schemas.microsoft.com/office/powerpoint/2010/main" val="3742334942"/>
              </p:ext>
            </p:extLst>
          </p:nvPr>
        </p:nvGraphicFramePr>
        <p:xfrm>
          <a:off x="3265714" y="11875"/>
          <a:ext cx="8942120" cy="3420094"/>
        </p:xfrm>
        <a:graphic>
          <a:graphicData uri="http://schemas.openxmlformats.org/drawingml/2006/table">
            <a:tbl>
              <a:tblPr/>
              <a:tblGrid>
                <a:gridCol w="3895107">
                  <a:extLst>
                    <a:ext uri="{9D8B030D-6E8A-4147-A177-3AD203B41FA5}">
                      <a16:colId xmlns:a16="http://schemas.microsoft.com/office/drawing/2014/main" val="3999379593"/>
                    </a:ext>
                  </a:extLst>
                </a:gridCol>
                <a:gridCol w="5047013">
                  <a:extLst>
                    <a:ext uri="{9D8B030D-6E8A-4147-A177-3AD203B41FA5}">
                      <a16:colId xmlns:a16="http://schemas.microsoft.com/office/drawing/2014/main" val="3731811503"/>
                    </a:ext>
                  </a:extLst>
                </a:gridCol>
              </a:tblGrid>
              <a:tr h="3420094">
                <a:tc>
                  <a:txBody>
                    <a:bodyPr/>
                    <a:lstStyle/>
                    <a:p>
                      <a:endParaRPr lang="sl-SI"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endParaRPr lang="sl-SI"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6567527"/>
                  </a:ext>
                </a:extLst>
              </a:tr>
            </a:tbl>
          </a:graphicData>
        </a:graphic>
      </p:graphicFrame>
    </p:spTree>
    <p:extLst>
      <p:ext uri="{BB962C8B-B14F-4D97-AF65-F5344CB8AC3E}">
        <p14:creationId xmlns:p14="http://schemas.microsoft.com/office/powerpoint/2010/main" val="3529333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6" name="Označba mest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PoljeZBesedilom 6"/>
          <p:cNvSpPr txBox="1"/>
          <p:nvPr/>
        </p:nvSpPr>
        <p:spPr>
          <a:xfrm>
            <a:off x="558141" y="365125"/>
            <a:ext cx="2068945" cy="707886"/>
          </a:xfrm>
          <a:prstGeom prst="rect">
            <a:avLst/>
          </a:prstGeom>
          <a:solidFill>
            <a:schemeClr val="bg1"/>
          </a:solidFill>
        </p:spPr>
        <p:txBody>
          <a:bodyPr wrap="square" rtlCol="0">
            <a:spAutoFit/>
          </a:bodyPr>
          <a:lstStyle/>
          <a:p>
            <a:pPr algn="ctr"/>
            <a:r>
              <a:rPr lang="sl-SI" sz="4000" b="1" dirty="0" smtClean="0">
                <a:solidFill>
                  <a:schemeClr val="accent6">
                    <a:lumMod val="75000"/>
                  </a:schemeClr>
                </a:solidFill>
                <a:latin typeface="Arial" panose="020B0604020202020204" pitchFamily="34" charset="0"/>
                <a:cs typeface="Arial" panose="020B0604020202020204" pitchFamily="34" charset="0"/>
              </a:rPr>
              <a:t>OLJKA</a:t>
            </a:r>
            <a:endParaRPr lang="sl-SI" sz="40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1390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96645"/>
            <a:ext cx="4307171" cy="3232728"/>
          </a:xfrm>
          <a:prstGeom prst="rect">
            <a:avLst/>
          </a:prstGeom>
          <a:ln>
            <a:noFill/>
          </a:ln>
          <a:effectLst>
            <a:softEdge rad="112500"/>
          </a:effectLst>
        </p:spPr>
      </p:pic>
      <p:sp>
        <p:nvSpPr>
          <p:cNvPr id="6" name="PoljeZBesedilom 5"/>
          <p:cNvSpPr txBox="1"/>
          <p:nvPr/>
        </p:nvSpPr>
        <p:spPr>
          <a:xfrm>
            <a:off x="906288" y="5260068"/>
            <a:ext cx="2494594" cy="538609"/>
          </a:xfrm>
          <a:prstGeom prst="rect">
            <a:avLst/>
          </a:prstGeom>
          <a:solidFill>
            <a:schemeClr val="bg1"/>
          </a:solidFill>
        </p:spPr>
        <p:txBody>
          <a:bodyPr wrap="none" rtlCol="0">
            <a:spAutoFit/>
          </a:bodyPr>
          <a:lstStyle/>
          <a:p>
            <a:r>
              <a:rPr lang="sl-SI" dirty="0">
                <a:latin typeface="Arial" panose="020B0604020202020204" pitchFamily="34" charset="0"/>
                <a:cs typeface="Arial" panose="020B0604020202020204" pitchFamily="34" charset="0"/>
              </a:rPr>
              <a:t>o</a:t>
            </a:r>
            <a:r>
              <a:rPr lang="sl-SI" dirty="0" smtClean="0">
                <a:latin typeface="Arial" panose="020B0604020202020204" pitchFamily="34" charset="0"/>
                <a:cs typeface="Arial" panose="020B0604020202020204" pitchFamily="34" charset="0"/>
              </a:rPr>
              <a:t>ljčna muha</a:t>
            </a:r>
          </a:p>
          <a:p>
            <a:r>
              <a:rPr lang="sl-SI" sz="1100" dirty="0" smtClean="0">
                <a:latin typeface="Arial" panose="020B0604020202020204" pitchFamily="34" charset="0"/>
                <a:cs typeface="Arial" panose="020B0604020202020204" pitchFamily="34" charset="0"/>
              </a:rPr>
              <a:t>(vir: arhiv KGZS-Zavod Nova Gorica)</a:t>
            </a:r>
          </a:p>
        </p:txBody>
      </p:sp>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575" y="3789225"/>
            <a:ext cx="3550248" cy="2657254"/>
          </a:xfrm>
          <a:prstGeom prst="rect">
            <a:avLst/>
          </a:prstGeom>
        </p:spPr>
      </p:pic>
      <p:sp>
        <p:nvSpPr>
          <p:cNvPr id="9" name="PoljeZBesedilom 8"/>
          <p:cNvSpPr txBox="1"/>
          <p:nvPr/>
        </p:nvSpPr>
        <p:spPr>
          <a:xfrm>
            <a:off x="5215794" y="3491766"/>
            <a:ext cx="2494594" cy="538609"/>
          </a:xfrm>
          <a:prstGeom prst="rect">
            <a:avLst/>
          </a:prstGeom>
          <a:solidFill>
            <a:schemeClr val="bg1"/>
          </a:solidFill>
        </p:spPr>
        <p:txBody>
          <a:bodyPr wrap="none" rtlCol="0">
            <a:spAutoFit/>
          </a:bodyPr>
          <a:lstStyle/>
          <a:p>
            <a:r>
              <a:rPr lang="sl-SI" dirty="0">
                <a:latin typeface="Arial" panose="020B0604020202020204" pitchFamily="34" charset="0"/>
                <a:cs typeface="Arial" panose="020B0604020202020204" pitchFamily="34" charset="0"/>
              </a:rPr>
              <a:t>o</a:t>
            </a:r>
            <a:r>
              <a:rPr lang="sl-SI" dirty="0" smtClean="0">
                <a:latin typeface="Arial" panose="020B0604020202020204" pitchFamily="34" charset="0"/>
                <a:cs typeface="Arial" panose="020B0604020202020204" pitchFamily="34" charset="0"/>
              </a:rPr>
              <a:t>ljčni molj (poškodbe)</a:t>
            </a:r>
          </a:p>
          <a:p>
            <a:r>
              <a:rPr lang="sl-SI" sz="1100" dirty="0" smtClean="0">
                <a:latin typeface="Arial" panose="020B0604020202020204" pitchFamily="34" charset="0"/>
                <a:cs typeface="Arial" panose="020B0604020202020204" pitchFamily="34" charset="0"/>
              </a:rPr>
              <a:t>(vir: arhiv KGZS-Zavod Nova Gorica)</a:t>
            </a:r>
          </a:p>
        </p:txBody>
      </p:sp>
      <p:pic>
        <p:nvPicPr>
          <p:cNvPr id="10" name="Slika 9"/>
          <p:cNvPicPr>
            <a:picLocks noChangeAspect="1"/>
          </p:cNvPicPr>
          <p:nvPr/>
        </p:nvPicPr>
        <p:blipFill rotWithShape="1">
          <a:blip r:embed="rId4" cstate="print">
            <a:extLst>
              <a:ext uri="{28A0092B-C50C-407E-A947-70E740481C1C}">
                <a14:useLocalDpi xmlns:a14="http://schemas.microsoft.com/office/drawing/2010/main" val="0"/>
              </a:ext>
            </a:extLst>
          </a:blip>
          <a:srcRect b="17474"/>
          <a:stretch/>
        </p:blipFill>
        <p:spPr>
          <a:xfrm>
            <a:off x="8292228" y="2193755"/>
            <a:ext cx="3875773" cy="4264711"/>
          </a:xfrm>
          <a:prstGeom prst="rect">
            <a:avLst/>
          </a:prstGeom>
          <a:ln>
            <a:noFill/>
          </a:ln>
          <a:effectLst>
            <a:softEdge rad="112500"/>
          </a:effectLst>
        </p:spPr>
      </p:pic>
      <p:sp>
        <p:nvSpPr>
          <p:cNvPr id="11" name="PoljeZBesedilom 10"/>
          <p:cNvSpPr txBox="1"/>
          <p:nvPr/>
        </p:nvSpPr>
        <p:spPr>
          <a:xfrm>
            <a:off x="8366960" y="6269108"/>
            <a:ext cx="3801041" cy="538609"/>
          </a:xfrm>
          <a:prstGeom prst="rect">
            <a:avLst/>
          </a:prstGeom>
          <a:solidFill>
            <a:schemeClr val="bg1"/>
          </a:solidFill>
        </p:spPr>
        <p:txBody>
          <a:bodyPr wrap="none" rtlCol="0">
            <a:spAutoFit/>
          </a:bodyPr>
          <a:lstStyle/>
          <a:p>
            <a:r>
              <a:rPr lang="sl-SI" dirty="0">
                <a:latin typeface="Arial" panose="020B0604020202020204" pitchFamily="34" charset="0"/>
                <a:cs typeface="Arial" panose="020B0604020202020204" pitchFamily="34" charset="0"/>
              </a:rPr>
              <a:t>m</a:t>
            </a:r>
            <a:r>
              <a:rPr lang="sl-SI" dirty="0" smtClean="0">
                <a:latin typeface="Arial" panose="020B0604020202020204" pitchFamily="34" charset="0"/>
                <a:cs typeface="Arial" panose="020B0604020202020204" pitchFamily="34" charset="0"/>
              </a:rPr>
              <a:t>armorirana smrdljivka (poškodbe)</a:t>
            </a:r>
          </a:p>
          <a:p>
            <a:r>
              <a:rPr lang="sl-SI" sz="1100" dirty="0" smtClean="0">
                <a:latin typeface="Arial" panose="020B0604020202020204" pitchFamily="34" charset="0"/>
                <a:cs typeface="Arial" panose="020B0604020202020204" pitchFamily="34" charset="0"/>
              </a:rPr>
              <a:t>(vir: arhiv KGZS-Zavod Nova Gorica)</a:t>
            </a:r>
          </a:p>
        </p:txBody>
      </p:sp>
      <p:graphicFrame>
        <p:nvGraphicFramePr>
          <p:cNvPr id="12" name="Tabela 11"/>
          <p:cNvGraphicFramePr>
            <a:graphicFrameLocks noGrp="1"/>
          </p:cNvGraphicFramePr>
          <p:nvPr>
            <p:extLst>
              <p:ext uri="{D42A27DB-BD31-4B8C-83A1-F6EECF244321}">
                <p14:modId xmlns:p14="http://schemas.microsoft.com/office/powerpoint/2010/main" val="1004694416"/>
              </p:ext>
            </p:extLst>
          </p:nvPr>
        </p:nvGraphicFramePr>
        <p:xfrm>
          <a:off x="134164" y="131716"/>
          <a:ext cx="10163260" cy="1960880"/>
        </p:xfrm>
        <a:graphic>
          <a:graphicData uri="http://schemas.openxmlformats.org/drawingml/2006/table">
            <a:tbl>
              <a:tblPr firstRow="1" bandRow="1">
                <a:tableStyleId>{5C22544A-7EE6-4342-B048-85BDC9FD1C3A}</a:tableStyleId>
              </a:tblPr>
              <a:tblGrid>
                <a:gridCol w="3537081">
                  <a:extLst>
                    <a:ext uri="{9D8B030D-6E8A-4147-A177-3AD203B41FA5}">
                      <a16:colId xmlns:a16="http://schemas.microsoft.com/office/drawing/2014/main" val="2373908560"/>
                    </a:ext>
                  </a:extLst>
                </a:gridCol>
                <a:gridCol w="6626179">
                  <a:extLst>
                    <a:ext uri="{9D8B030D-6E8A-4147-A177-3AD203B41FA5}">
                      <a16:colId xmlns:a16="http://schemas.microsoft.com/office/drawing/2014/main" val="43261482"/>
                    </a:ext>
                  </a:extLst>
                </a:gridCol>
              </a:tblGrid>
              <a:tr h="330741">
                <a:tc>
                  <a:txBody>
                    <a:bodyPr/>
                    <a:lstStyle/>
                    <a:p>
                      <a:r>
                        <a:rPr lang="sl-SI" sz="1700" dirty="0" smtClean="0">
                          <a:solidFill>
                            <a:schemeClr val="tx1"/>
                          </a:solidFill>
                          <a:latin typeface="Arial" panose="020B0604020202020204" pitchFamily="34" charset="0"/>
                          <a:cs typeface="Arial" panose="020B0604020202020204" pitchFamily="34" charset="0"/>
                        </a:rPr>
                        <a:t>Škodljiv organizem</a:t>
                      </a:r>
                      <a:endParaRPr lang="sl-SI" sz="17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sz="1700" dirty="0" smtClean="0">
                          <a:solidFill>
                            <a:schemeClr val="tx1"/>
                          </a:solidFill>
                          <a:latin typeface="Arial" panose="020B0604020202020204" pitchFamily="34" charset="0"/>
                          <a:cs typeface="Arial" panose="020B0604020202020204" pitchFamily="34" charset="0"/>
                        </a:rPr>
                        <a:t>Biotični agens</a:t>
                      </a:r>
                      <a:endParaRPr lang="sl-SI" sz="17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700" dirty="0" smtClean="0">
                          <a:latin typeface="Arial" panose="020B0604020202020204" pitchFamily="34" charset="0"/>
                          <a:cs typeface="Arial" panose="020B0604020202020204" pitchFamily="34" charset="0"/>
                        </a:rPr>
                        <a:t>oljčna muha</a:t>
                      </a:r>
                      <a:endParaRPr lang="sl-SI" sz="1700" dirty="0">
                        <a:latin typeface="Arial" panose="020B0604020202020204" pitchFamily="34" charset="0"/>
                        <a:cs typeface="Arial" panose="020B0604020202020204" pitchFamily="34" charset="0"/>
                      </a:endParaRPr>
                    </a:p>
                  </a:txBody>
                  <a:tcPr>
                    <a:solidFill>
                      <a:schemeClr val="bg1"/>
                    </a:solidFill>
                  </a:tcPr>
                </a:tc>
                <a:tc>
                  <a:txBody>
                    <a:bodyPr/>
                    <a:lstStyle/>
                    <a:p>
                      <a:r>
                        <a:rPr lang="sl-SI" sz="1700" dirty="0" err="1" smtClean="0">
                          <a:latin typeface="Arial" panose="020B0604020202020204" pitchFamily="34" charset="0"/>
                          <a:cs typeface="Arial" panose="020B0604020202020204" pitchFamily="34" charset="0"/>
                        </a:rPr>
                        <a:t>Naturalis</a:t>
                      </a:r>
                      <a:r>
                        <a:rPr lang="sl-SI" sz="1700" baseline="0" dirty="0" smtClean="0">
                          <a:latin typeface="Arial" panose="020B0604020202020204" pitchFamily="34" charset="0"/>
                          <a:cs typeface="Arial" panose="020B0604020202020204" pitchFamily="34" charset="0"/>
                        </a:rPr>
                        <a:t> (</a:t>
                      </a:r>
                      <a:r>
                        <a:rPr lang="sl-SI" sz="1700" i="1" baseline="0" dirty="0" err="1" smtClean="0">
                          <a:latin typeface="Arial" panose="020B0604020202020204" pitchFamily="34" charset="0"/>
                          <a:cs typeface="Arial" panose="020B0604020202020204" pitchFamily="34" charset="0"/>
                        </a:rPr>
                        <a:t>Beauveria</a:t>
                      </a:r>
                      <a:r>
                        <a:rPr lang="sl-SI" sz="1700" i="1" baseline="0" dirty="0" smtClean="0">
                          <a:latin typeface="Arial" panose="020B0604020202020204" pitchFamily="34" charset="0"/>
                          <a:cs typeface="Arial" panose="020B0604020202020204" pitchFamily="34" charset="0"/>
                        </a:rPr>
                        <a:t> </a:t>
                      </a:r>
                      <a:r>
                        <a:rPr lang="sl-SI" sz="1700" i="1" baseline="0" dirty="0" err="1" smtClean="0">
                          <a:latin typeface="Arial" panose="020B0604020202020204" pitchFamily="34" charset="0"/>
                          <a:cs typeface="Arial" panose="020B0604020202020204" pitchFamily="34" charset="0"/>
                        </a:rPr>
                        <a:t>bassiana</a:t>
                      </a:r>
                      <a:r>
                        <a:rPr lang="sl-SI" sz="1700" baseline="0" dirty="0" smtClean="0">
                          <a:latin typeface="Arial" panose="020B0604020202020204" pitchFamily="34" charset="0"/>
                          <a:cs typeface="Arial" panose="020B0604020202020204" pitchFamily="34" charset="0"/>
                        </a:rPr>
                        <a:t>, sev ATCC 74040) – pred obiranjem</a:t>
                      </a:r>
                      <a:endParaRPr lang="sl-SI" sz="17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387390719"/>
                  </a:ext>
                </a:extLst>
              </a:tr>
              <a:tr h="370840">
                <a:tc>
                  <a:txBody>
                    <a:bodyPr/>
                    <a:lstStyle/>
                    <a:p>
                      <a:r>
                        <a:rPr lang="sl-SI" sz="1700" dirty="0" smtClean="0">
                          <a:latin typeface="Arial" panose="020B0604020202020204" pitchFamily="34" charset="0"/>
                          <a:cs typeface="Arial" panose="020B0604020202020204" pitchFamily="34" charset="0"/>
                        </a:rPr>
                        <a:t>oljčni molj</a:t>
                      </a:r>
                      <a:endParaRPr lang="sl-SI"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sz="1700" dirty="0" err="1" smtClean="0">
                          <a:latin typeface="Arial" panose="020B0604020202020204" pitchFamily="34" charset="0"/>
                          <a:cs typeface="Arial" panose="020B0604020202020204" pitchFamily="34" charset="0"/>
                        </a:rPr>
                        <a:t>Lepinox</a:t>
                      </a:r>
                      <a:r>
                        <a:rPr lang="sl-SI" sz="1700" dirty="0" smtClean="0">
                          <a:latin typeface="Arial" panose="020B0604020202020204" pitchFamily="34" charset="0"/>
                          <a:cs typeface="Arial" panose="020B0604020202020204" pitchFamily="34" charset="0"/>
                        </a:rPr>
                        <a:t> plus (</a:t>
                      </a:r>
                      <a:r>
                        <a:rPr lang="sl-SI" sz="1700" i="1" dirty="0" err="1" smtClean="0">
                          <a:latin typeface="Arial" panose="020B0604020202020204" pitchFamily="34" charset="0"/>
                          <a:cs typeface="Arial" panose="020B0604020202020204" pitchFamily="34" charset="0"/>
                        </a:rPr>
                        <a:t>Bacillus</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thuringiensis</a:t>
                      </a:r>
                      <a:r>
                        <a:rPr lang="sl-SI" sz="1700" i="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var.</a:t>
                      </a:r>
                      <a:r>
                        <a:rPr lang="sl-SI" sz="1700" baseline="0" dirty="0" smtClean="0">
                          <a:latin typeface="Arial" panose="020B0604020202020204" pitchFamily="34" charset="0"/>
                          <a:cs typeface="Arial" panose="020B0604020202020204" pitchFamily="34" charset="0"/>
                        </a:rPr>
                        <a:t> </a:t>
                      </a:r>
                      <a:r>
                        <a:rPr lang="sl-SI" sz="1700" baseline="0" dirty="0" err="1" smtClean="0">
                          <a:latin typeface="Arial" panose="020B0604020202020204" pitchFamily="34" charset="0"/>
                          <a:cs typeface="Arial" panose="020B0604020202020204" pitchFamily="34" charset="0"/>
                        </a:rPr>
                        <a:t>kurstaki</a:t>
                      </a:r>
                      <a:r>
                        <a:rPr lang="sl-SI" sz="1700" baseline="0" dirty="0" smtClean="0">
                          <a:latin typeface="Arial" panose="020B0604020202020204" pitchFamily="34" charset="0"/>
                          <a:cs typeface="Arial" panose="020B0604020202020204" pitchFamily="34" charset="0"/>
                        </a:rPr>
                        <a:t>) ALI</a:t>
                      </a:r>
                      <a:endParaRPr lang="sl-SI" sz="1700" dirty="0" smtClean="0">
                        <a:latin typeface="Arial" panose="020B0604020202020204" pitchFamily="34" charset="0"/>
                        <a:cs typeface="Arial" panose="020B0604020202020204" pitchFamily="34" charset="0"/>
                      </a:endParaRPr>
                    </a:p>
                    <a:p>
                      <a:r>
                        <a:rPr lang="sl-SI" sz="1700" dirty="0" err="1" smtClean="0">
                          <a:latin typeface="Arial" panose="020B0604020202020204" pitchFamily="34" charset="0"/>
                          <a:cs typeface="Arial" panose="020B0604020202020204" pitchFamily="34" charset="0"/>
                        </a:rPr>
                        <a:t>Agree</a:t>
                      </a:r>
                      <a:r>
                        <a:rPr lang="sl-SI" sz="1700" dirty="0" smtClean="0">
                          <a:latin typeface="Arial" panose="020B0604020202020204" pitchFamily="34" charset="0"/>
                          <a:cs typeface="Arial" panose="020B0604020202020204" pitchFamily="34" charset="0"/>
                        </a:rPr>
                        <a:t> WG (</a:t>
                      </a:r>
                      <a:r>
                        <a:rPr lang="sl-SI" sz="1700" i="1" dirty="0" err="1" smtClean="0">
                          <a:latin typeface="Arial" panose="020B0604020202020204" pitchFamily="34" charset="0"/>
                          <a:cs typeface="Arial" panose="020B0604020202020204" pitchFamily="34" charset="0"/>
                        </a:rPr>
                        <a:t>Bacillus</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thuringiensis</a:t>
                      </a:r>
                      <a:r>
                        <a:rPr lang="sl-SI" sz="1700" i="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var.</a:t>
                      </a:r>
                      <a:r>
                        <a:rPr lang="sl-SI" sz="1700" baseline="0" dirty="0" smtClean="0">
                          <a:latin typeface="Arial" panose="020B0604020202020204" pitchFamily="34" charset="0"/>
                          <a:cs typeface="Arial" panose="020B0604020202020204" pitchFamily="34" charset="0"/>
                        </a:rPr>
                        <a:t> </a:t>
                      </a:r>
                      <a:r>
                        <a:rPr lang="sl-SI" sz="1700" baseline="0" dirty="0" err="1" smtClean="0">
                          <a:latin typeface="Arial" panose="020B0604020202020204" pitchFamily="34" charset="0"/>
                          <a:cs typeface="Arial" panose="020B0604020202020204" pitchFamily="34" charset="0"/>
                        </a:rPr>
                        <a:t>aizawai</a:t>
                      </a:r>
                      <a:r>
                        <a:rPr lang="sl-SI" sz="1700" baseline="0" dirty="0" smtClean="0">
                          <a:latin typeface="Arial" panose="020B0604020202020204" pitchFamily="34" charset="0"/>
                          <a:cs typeface="Arial" panose="020B0604020202020204" pitchFamily="34" charset="0"/>
                        </a:rPr>
                        <a:t>) – 2x (1. rod – v fazi cvetenja)</a:t>
                      </a:r>
                      <a:endParaRPr lang="sl-SI"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769771240"/>
                  </a:ext>
                </a:extLst>
              </a:tr>
              <a:tr h="370840">
                <a:tc>
                  <a:txBody>
                    <a:bodyPr/>
                    <a:lstStyle/>
                    <a:p>
                      <a:r>
                        <a:rPr lang="sl-SI" sz="1700" dirty="0" smtClean="0">
                          <a:latin typeface="Arial" panose="020B0604020202020204" pitchFamily="34" charset="0"/>
                          <a:cs typeface="Arial" panose="020B0604020202020204" pitchFamily="34" charset="0"/>
                        </a:rPr>
                        <a:t>marmorirana smrdljivka</a:t>
                      </a:r>
                      <a:endParaRPr lang="sl-SI" sz="1700" dirty="0">
                        <a:latin typeface="Arial" panose="020B0604020202020204" pitchFamily="34" charset="0"/>
                        <a:cs typeface="Arial" panose="020B0604020202020204" pitchFamily="34" charset="0"/>
                      </a:endParaRPr>
                    </a:p>
                  </a:txBody>
                  <a:tcPr>
                    <a:solidFill>
                      <a:schemeClr val="bg1"/>
                    </a:solidFill>
                  </a:tcPr>
                </a:tc>
                <a:tc>
                  <a:txBody>
                    <a:bodyPr/>
                    <a:lstStyle/>
                    <a:p>
                      <a:r>
                        <a:rPr lang="sl-SI" sz="1700" dirty="0" smtClean="0">
                          <a:latin typeface="Arial" panose="020B0604020202020204" pitchFamily="34" charset="0"/>
                          <a:cs typeface="Arial" panose="020B0604020202020204" pitchFamily="34" charset="0"/>
                        </a:rPr>
                        <a:t>vnos </a:t>
                      </a:r>
                      <a:r>
                        <a:rPr lang="sl-SI" sz="1700" dirty="0" err="1" smtClean="0">
                          <a:latin typeface="Arial" panose="020B0604020202020204" pitchFamily="34" charset="0"/>
                          <a:cs typeface="Arial" panose="020B0604020202020204" pitchFamily="34" charset="0"/>
                        </a:rPr>
                        <a:t>parazitoidne</a:t>
                      </a:r>
                      <a:r>
                        <a:rPr lang="sl-SI" sz="1700" baseline="0" dirty="0" smtClean="0">
                          <a:latin typeface="Arial" panose="020B0604020202020204" pitchFamily="34" charset="0"/>
                          <a:cs typeface="Arial" panose="020B0604020202020204" pitchFamily="34" charset="0"/>
                        </a:rPr>
                        <a:t> osice </a:t>
                      </a:r>
                      <a:r>
                        <a:rPr lang="sl-SI" sz="1700" i="1" kern="1200" dirty="0" err="1" smtClean="0">
                          <a:solidFill>
                            <a:schemeClr val="dk1"/>
                          </a:solidFill>
                          <a:effectLst/>
                          <a:latin typeface="Arial" panose="020B0604020202020204" pitchFamily="34" charset="0"/>
                          <a:ea typeface="+mn-ea"/>
                          <a:cs typeface="Arial" panose="020B0604020202020204" pitchFamily="34" charset="0"/>
                        </a:rPr>
                        <a:t>Anastatus</a:t>
                      </a:r>
                      <a:r>
                        <a:rPr lang="sl-SI" sz="1700" i="1" kern="1200" dirty="0" smtClean="0">
                          <a:solidFill>
                            <a:schemeClr val="dk1"/>
                          </a:solidFill>
                          <a:effectLst/>
                          <a:latin typeface="Arial" panose="020B0604020202020204" pitchFamily="34" charset="0"/>
                          <a:ea typeface="+mn-ea"/>
                          <a:cs typeface="Arial" panose="020B0604020202020204" pitchFamily="34" charset="0"/>
                        </a:rPr>
                        <a:t> </a:t>
                      </a:r>
                      <a:r>
                        <a:rPr lang="sl-SI" sz="1700" i="1" kern="1200" dirty="0" err="1" smtClean="0">
                          <a:solidFill>
                            <a:schemeClr val="dk1"/>
                          </a:solidFill>
                          <a:effectLst/>
                          <a:latin typeface="Arial" panose="020B0604020202020204" pitchFamily="34" charset="0"/>
                          <a:ea typeface="+mn-ea"/>
                          <a:cs typeface="Arial" panose="020B0604020202020204" pitchFamily="34" charset="0"/>
                        </a:rPr>
                        <a:t>bifasciatus</a:t>
                      </a:r>
                      <a:endParaRPr lang="sl-SI" sz="17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664291257"/>
                  </a:ext>
                </a:extLst>
              </a:tr>
            </a:tbl>
          </a:graphicData>
        </a:graphic>
      </p:graphicFrame>
      <p:graphicFrame>
        <p:nvGraphicFramePr>
          <p:cNvPr id="2" name="Tabela 1"/>
          <p:cNvGraphicFramePr>
            <a:graphicFrameLocks noGrp="1"/>
          </p:cNvGraphicFramePr>
          <p:nvPr>
            <p:extLst>
              <p:ext uri="{D42A27DB-BD31-4B8C-83A1-F6EECF244321}">
                <p14:modId xmlns:p14="http://schemas.microsoft.com/office/powerpoint/2010/main" val="1826411560"/>
              </p:ext>
            </p:extLst>
          </p:nvPr>
        </p:nvGraphicFramePr>
        <p:xfrm>
          <a:off x="154379" y="130629"/>
          <a:ext cx="10153403" cy="1983179"/>
        </p:xfrm>
        <a:graphic>
          <a:graphicData uri="http://schemas.openxmlformats.org/drawingml/2006/table">
            <a:tbl>
              <a:tblPr firstRow="1"/>
              <a:tblGrid>
                <a:gridCol w="10153403">
                  <a:extLst>
                    <a:ext uri="{9D8B030D-6E8A-4147-A177-3AD203B41FA5}">
                      <a16:colId xmlns:a16="http://schemas.microsoft.com/office/drawing/2014/main" val="2598898826"/>
                    </a:ext>
                  </a:extLst>
                </a:gridCol>
              </a:tblGrid>
              <a:tr h="1983179">
                <a:tc>
                  <a:txBody>
                    <a:bodyPr/>
                    <a:lstStyle/>
                    <a:p>
                      <a:endParaRPr lang="sl-SI"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112602634"/>
                  </a:ext>
                </a:extLst>
              </a:tr>
            </a:tbl>
          </a:graphicData>
        </a:graphic>
      </p:graphicFrame>
      <p:cxnSp>
        <p:nvCxnSpPr>
          <p:cNvPr id="14" name="Raven povezovalnik 13"/>
          <p:cNvCxnSpPr/>
          <p:nvPr/>
        </p:nvCxnSpPr>
        <p:spPr>
          <a:xfrm flipH="1">
            <a:off x="3645725" y="130629"/>
            <a:ext cx="11875" cy="19619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736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a:stretch>
            <a:fillRect/>
          </a:stretch>
        </p:blipFill>
        <p:spPr>
          <a:xfrm>
            <a:off x="0" y="-594"/>
            <a:ext cx="12192000" cy="6858594"/>
          </a:xfrm>
          <a:prstGeom prst="rect">
            <a:avLst/>
          </a:prstGeom>
        </p:spPr>
      </p:pic>
      <p:sp>
        <p:nvSpPr>
          <p:cNvPr id="7" name="PoljeZBesedilom 6"/>
          <p:cNvSpPr txBox="1"/>
          <p:nvPr/>
        </p:nvSpPr>
        <p:spPr>
          <a:xfrm>
            <a:off x="914399" y="721895"/>
            <a:ext cx="3705101" cy="707886"/>
          </a:xfrm>
          <a:prstGeom prst="rect">
            <a:avLst/>
          </a:prstGeom>
          <a:solidFill>
            <a:schemeClr val="bg1"/>
          </a:solidFill>
        </p:spPr>
        <p:txBody>
          <a:bodyPr wrap="square" rtlCol="0">
            <a:spAutoFit/>
          </a:bodyPr>
          <a:lstStyle/>
          <a:p>
            <a:pPr algn="ctr"/>
            <a:r>
              <a:rPr lang="sl-SI" sz="4000" b="1" dirty="0" smtClean="0">
                <a:solidFill>
                  <a:schemeClr val="accent6">
                    <a:lumMod val="75000"/>
                  </a:schemeClr>
                </a:solidFill>
                <a:latin typeface="Arial" panose="020B0604020202020204" pitchFamily="34" charset="0"/>
                <a:cs typeface="Arial" panose="020B0604020202020204" pitchFamily="34" charset="0"/>
              </a:rPr>
              <a:t>VINSKA TRTA</a:t>
            </a:r>
            <a:endParaRPr lang="sl-SI" sz="4000" b="1" dirty="0">
              <a:solidFill>
                <a:schemeClr val="accent6">
                  <a:lumMod val="75000"/>
                </a:schemeClr>
              </a:solidFill>
              <a:latin typeface="Arial" panose="020B0604020202020204" pitchFamily="34" charset="0"/>
              <a:cs typeface="Arial" panose="020B0604020202020204" pitchFamily="34" charset="0"/>
            </a:endParaRPr>
          </a:p>
        </p:txBody>
      </p:sp>
      <p:sp>
        <p:nvSpPr>
          <p:cNvPr id="2" name="Pravokotnik 1"/>
          <p:cNvSpPr/>
          <p:nvPr/>
        </p:nvSpPr>
        <p:spPr>
          <a:xfrm>
            <a:off x="10525921" y="6316085"/>
            <a:ext cx="1534394" cy="338554"/>
          </a:xfrm>
          <a:prstGeom prst="rect">
            <a:avLst/>
          </a:prstGeom>
          <a:solidFill>
            <a:schemeClr val="bg1"/>
          </a:solidFill>
        </p:spPr>
        <p:txBody>
          <a:bodyPr wrap="none">
            <a:spAutoFit/>
          </a:bodyPr>
          <a:lstStyle/>
          <a:p>
            <a:pPr algn="r"/>
            <a:r>
              <a:rPr lang="sl-SI" sz="1600" dirty="0">
                <a:latin typeface="Arial" panose="020B0604020202020204" pitchFamily="34" charset="0"/>
                <a:cs typeface="Arial" panose="020B0604020202020204" pitchFamily="34" charset="0"/>
              </a:rPr>
              <a:t>(vir: I. Škerbot)</a:t>
            </a:r>
          </a:p>
        </p:txBody>
      </p:sp>
    </p:spTree>
    <p:extLst>
      <p:ext uri="{BB962C8B-B14F-4D97-AF65-F5344CB8AC3E}">
        <p14:creationId xmlns:p14="http://schemas.microsoft.com/office/powerpoint/2010/main" val="4180129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2880263814"/>
              </p:ext>
            </p:extLst>
          </p:nvPr>
        </p:nvGraphicFramePr>
        <p:xfrm>
          <a:off x="295564" y="173013"/>
          <a:ext cx="11634175" cy="2479040"/>
        </p:xfrm>
        <a:graphic>
          <a:graphicData uri="http://schemas.openxmlformats.org/drawingml/2006/table">
            <a:tbl>
              <a:tblPr firstRow="1" bandRow="1">
                <a:tableStyleId>{5C22544A-7EE6-4342-B048-85BDC9FD1C3A}</a:tableStyleId>
              </a:tblPr>
              <a:tblGrid>
                <a:gridCol w="2549956">
                  <a:extLst>
                    <a:ext uri="{9D8B030D-6E8A-4147-A177-3AD203B41FA5}">
                      <a16:colId xmlns:a16="http://schemas.microsoft.com/office/drawing/2014/main" val="2373908560"/>
                    </a:ext>
                  </a:extLst>
                </a:gridCol>
                <a:gridCol w="9084219">
                  <a:extLst>
                    <a:ext uri="{9D8B030D-6E8A-4147-A177-3AD203B41FA5}">
                      <a16:colId xmlns:a16="http://schemas.microsoft.com/office/drawing/2014/main" val="43261482"/>
                    </a:ext>
                  </a:extLst>
                </a:gridCol>
              </a:tblGrid>
              <a:tr h="370840">
                <a:tc>
                  <a:txBody>
                    <a:bodyPr/>
                    <a:lstStyle/>
                    <a:p>
                      <a:r>
                        <a:rPr lang="sl-SI" dirty="0" smtClean="0">
                          <a:solidFill>
                            <a:schemeClr val="tx1"/>
                          </a:solidFill>
                          <a:latin typeface="Arial" panose="020B0604020202020204" pitchFamily="34" charset="0"/>
                          <a:cs typeface="Arial" panose="020B0604020202020204" pitchFamily="34" charset="0"/>
                        </a:rPr>
                        <a:t>Škodljiv organizem</a:t>
                      </a:r>
                      <a:endParaRPr lang="sl-SI"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dirty="0" smtClean="0">
                          <a:solidFill>
                            <a:schemeClr val="tx1"/>
                          </a:solidFill>
                          <a:latin typeface="Arial" panose="020B0604020202020204" pitchFamily="34" charset="0"/>
                          <a:cs typeface="Arial" panose="020B0604020202020204" pitchFamily="34" charset="0"/>
                        </a:rPr>
                        <a:t>Biotični agens</a:t>
                      </a:r>
                      <a:endParaRPr lang="sl-SI"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600" dirty="0" err="1" smtClean="0">
                          <a:solidFill>
                            <a:schemeClr val="tx1"/>
                          </a:solidFill>
                          <a:latin typeface="Arial" panose="020B0604020202020204" pitchFamily="34" charset="0"/>
                          <a:cs typeface="Arial" panose="020B0604020202020204" pitchFamily="34" charset="0"/>
                        </a:rPr>
                        <a:t>esca</a:t>
                      </a:r>
                      <a:endParaRPr lang="sl-SI" sz="16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600" b="1" dirty="0" err="1" smtClean="0">
                          <a:solidFill>
                            <a:schemeClr val="tx1"/>
                          </a:solidFill>
                          <a:latin typeface="Arial" panose="020B0604020202020204" pitchFamily="34" charset="0"/>
                          <a:cs typeface="Arial" panose="020B0604020202020204" pitchFamily="34" charset="0"/>
                        </a:rPr>
                        <a:t>Vintec</a:t>
                      </a:r>
                      <a:r>
                        <a:rPr lang="sl-SI" sz="1600"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Trichoderma</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atroviride</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sev SC1) –</a:t>
                      </a:r>
                      <a:r>
                        <a:rPr lang="sl-SI" sz="1600" baseline="0" dirty="0" smtClean="0">
                          <a:solidFill>
                            <a:schemeClr val="tx1"/>
                          </a:solidFill>
                          <a:latin typeface="Arial" panose="020B0604020202020204" pitchFamily="34" charset="0"/>
                          <a:cs typeface="Arial" panose="020B0604020202020204" pitchFamily="34" charset="0"/>
                        </a:rPr>
                        <a:t> 1x (smiselno v mladih vinogradih brez okužbe)</a:t>
                      </a:r>
                      <a:endParaRPr lang="sl-SI" sz="1600" dirty="0" smtClean="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784360772"/>
                  </a:ext>
                </a:extLst>
              </a:tr>
              <a:tr h="370840">
                <a:tc>
                  <a:txBody>
                    <a:bodyPr/>
                    <a:lstStyle/>
                    <a:p>
                      <a:r>
                        <a:rPr lang="sl-SI" sz="1600" dirty="0" smtClean="0">
                          <a:solidFill>
                            <a:schemeClr val="tx1"/>
                          </a:solidFill>
                          <a:latin typeface="Arial" panose="020B0604020202020204" pitchFamily="34" charset="0"/>
                          <a:cs typeface="Arial" panose="020B0604020202020204" pitchFamily="34" charset="0"/>
                        </a:rPr>
                        <a:t>grozdni sukači</a:t>
                      </a:r>
                      <a:endParaRPr lang="sl-SI" sz="16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600" b="1" dirty="0" err="1" smtClean="0">
                          <a:solidFill>
                            <a:schemeClr val="tx1"/>
                          </a:solidFill>
                          <a:latin typeface="Arial" panose="020B0604020202020204" pitchFamily="34" charset="0"/>
                          <a:cs typeface="Arial" panose="020B0604020202020204" pitchFamily="34" charset="0"/>
                        </a:rPr>
                        <a:t>Lepinox</a:t>
                      </a:r>
                      <a:r>
                        <a:rPr lang="sl-SI" sz="1600" b="1" dirty="0" smtClean="0">
                          <a:solidFill>
                            <a:schemeClr val="tx1"/>
                          </a:solidFill>
                          <a:latin typeface="Arial" panose="020B0604020202020204" pitchFamily="34" charset="0"/>
                          <a:cs typeface="Arial" panose="020B0604020202020204" pitchFamily="34" charset="0"/>
                        </a:rPr>
                        <a:t> plus  </a:t>
                      </a:r>
                      <a:r>
                        <a:rPr lang="sl-SI" sz="1600" b="0" dirty="0" smtClean="0">
                          <a:solidFill>
                            <a:schemeClr val="tx1"/>
                          </a:solidFill>
                          <a:latin typeface="Arial" panose="020B0604020202020204" pitchFamily="34" charset="0"/>
                          <a:cs typeface="Arial" panose="020B0604020202020204" pitchFamily="34" charset="0"/>
                        </a:rPr>
                        <a:t>ALI</a:t>
                      </a:r>
                      <a:r>
                        <a:rPr lang="sl-SI" sz="1600" b="1" dirty="0" smtClean="0">
                          <a:solidFill>
                            <a:schemeClr val="tx1"/>
                          </a:solidFill>
                          <a:latin typeface="Arial" panose="020B0604020202020204" pitchFamily="34" charset="0"/>
                          <a:cs typeface="Arial" panose="020B0604020202020204" pitchFamily="34" charset="0"/>
                        </a:rPr>
                        <a:t> Delfin </a:t>
                      </a:r>
                      <a:r>
                        <a:rPr lang="sl-SI" sz="1600" dirty="0" smtClean="0">
                          <a:solidFill>
                            <a:schemeClr val="tx1"/>
                          </a:solidFill>
                          <a:latin typeface="Arial" panose="020B0604020202020204" pitchFamily="34" charset="0"/>
                          <a:cs typeface="Arial" panose="020B0604020202020204" pitchFamily="34" charset="0"/>
                        </a:rPr>
                        <a:t>(</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thuringiensis</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var.</a:t>
                      </a:r>
                      <a:r>
                        <a:rPr lang="sl-SI" sz="1600" baseline="0" dirty="0" smtClean="0">
                          <a:solidFill>
                            <a:schemeClr val="tx1"/>
                          </a:solidFill>
                          <a:latin typeface="Arial" panose="020B0604020202020204" pitchFamily="34" charset="0"/>
                          <a:cs typeface="Arial" panose="020B0604020202020204" pitchFamily="34" charset="0"/>
                        </a:rPr>
                        <a:t> </a:t>
                      </a:r>
                      <a:r>
                        <a:rPr lang="sl-SI" sz="1600" baseline="0" dirty="0" err="1" smtClean="0">
                          <a:solidFill>
                            <a:schemeClr val="tx1"/>
                          </a:solidFill>
                          <a:latin typeface="Arial" panose="020B0604020202020204" pitchFamily="34" charset="0"/>
                          <a:cs typeface="Arial" panose="020B0604020202020204" pitchFamily="34" charset="0"/>
                        </a:rPr>
                        <a:t>kurstaki</a:t>
                      </a:r>
                      <a:r>
                        <a:rPr lang="sl-SI" sz="1600" baseline="0" dirty="0" smtClean="0">
                          <a:solidFill>
                            <a:schemeClr val="tx1"/>
                          </a:solidFill>
                          <a:latin typeface="Arial" panose="020B0604020202020204" pitchFamily="34" charset="0"/>
                          <a:cs typeface="Arial" panose="020B0604020202020204" pitchFamily="34" charset="0"/>
                        </a:rPr>
                        <a:t>)  ALI  </a:t>
                      </a:r>
                      <a:r>
                        <a:rPr lang="sl-SI" sz="1600" b="1" baseline="0" dirty="0" err="1" smtClean="0">
                          <a:solidFill>
                            <a:schemeClr val="tx1"/>
                          </a:solidFill>
                          <a:latin typeface="Arial" panose="020B0604020202020204" pitchFamily="34" charset="0"/>
                          <a:cs typeface="Arial" panose="020B0604020202020204" pitchFamily="34" charset="0"/>
                        </a:rPr>
                        <a:t>Agree</a:t>
                      </a:r>
                      <a:r>
                        <a:rPr lang="sl-SI" sz="1600" b="1" baseline="0" dirty="0" smtClean="0">
                          <a:solidFill>
                            <a:schemeClr val="tx1"/>
                          </a:solidFill>
                          <a:latin typeface="Arial" panose="020B0604020202020204" pitchFamily="34" charset="0"/>
                          <a:cs typeface="Arial" panose="020B0604020202020204" pitchFamily="34" charset="0"/>
                        </a:rPr>
                        <a:t> WG </a:t>
                      </a:r>
                      <a:r>
                        <a:rPr lang="sl-SI" sz="1600" dirty="0" smtClean="0">
                          <a:solidFill>
                            <a:schemeClr val="tx1"/>
                          </a:solidFill>
                          <a:latin typeface="Arial" panose="020B0604020202020204" pitchFamily="34" charset="0"/>
                          <a:cs typeface="Arial" panose="020B0604020202020204" pitchFamily="34" charset="0"/>
                        </a:rPr>
                        <a:t>(</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thuringiensis</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var.</a:t>
                      </a:r>
                      <a:r>
                        <a:rPr lang="sl-SI" sz="1600" baseline="0" dirty="0" smtClean="0">
                          <a:solidFill>
                            <a:schemeClr val="tx1"/>
                          </a:solidFill>
                          <a:latin typeface="Arial" panose="020B0604020202020204" pitchFamily="34" charset="0"/>
                          <a:cs typeface="Arial" panose="020B0604020202020204" pitchFamily="34" charset="0"/>
                        </a:rPr>
                        <a:t> </a:t>
                      </a:r>
                      <a:r>
                        <a:rPr lang="sl-SI" sz="1600" baseline="0" dirty="0" err="1" smtClean="0">
                          <a:solidFill>
                            <a:schemeClr val="tx1"/>
                          </a:solidFill>
                          <a:latin typeface="Arial" panose="020B0604020202020204" pitchFamily="34" charset="0"/>
                          <a:cs typeface="Arial" panose="020B0604020202020204" pitchFamily="34" charset="0"/>
                        </a:rPr>
                        <a:t>aizawai</a:t>
                      </a:r>
                      <a:r>
                        <a:rPr lang="sl-SI" sz="1600" baseline="0" dirty="0" smtClean="0">
                          <a:solidFill>
                            <a:schemeClr val="tx1"/>
                          </a:solidFill>
                          <a:latin typeface="Arial" panose="020B0604020202020204" pitchFamily="34" charset="0"/>
                          <a:cs typeface="Arial" panose="020B0604020202020204" pitchFamily="34" charset="0"/>
                        </a:rPr>
                        <a:t>) – 2x</a:t>
                      </a:r>
                    </a:p>
                  </a:txBody>
                  <a:tcPr>
                    <a:solidFill>
                      <a:schemeClr val="accent6">
                        <a:lumMod val="20000"/>
                        <a:lumOff val="80000"/>
                      </a:schemeClr>
                    </a:solidFill>
                  </a:tcPr>
                </a:tc>
                <a:extLst>
                  <a:ext uri="{0D108BD9-81ED-4DB2-BD59-A6C34878D82A}">
                    <a16:rowId xmlns:a16="http://schemas.microsoft.com/office/drawing/2014/main" val="808938843"/>
                  </a:ext>
                </a:extLst>
              </a:tr>
              <a:tr h="0">
                <a:tc>
                  <a:txBody>
                    <a:bodyPr/>
                    <a:lstStyle/>
                    <a:p>
                      <a:r>
                        <a:rPr lang="sl-SI" sz="1600" dirty="0" smtClean="0">
                          <a:solidFill>
                            <a:schemeClr val="tx1"/>
                          </a:solidFill>
                          <a:latin typeface="Arial" panose="020B0604020202020204" pitchFamily="34" charset="0"/>
                          <a:cs typeface="Arial" panose="020B0604020202020204" pitchFamily="34" charset="0"/>
                        </a:rPr>
                        <a:t>oidij</a:t>
                      </a:r>
                      <a:endParaRPr lang="sl-SI" sz="16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r>
                        <a:rPr lang="sl-SI" sz="1600" b="1" dirty="0" smtClean="0">
                          <a:solidFill>
                            <a:schemeClr val="tx1"/>
                          </a:solidFill>
                          <a:latin typeface="Arial" panose="020B0604020202020204" pitchFamily="34" charset="0"/>
                          <a:cs typeface="Arial" panose="020B0604020202020204" pitchFamily="34" charset="0"/>
                        </a:rPr>
                        <a:t>AQ-10 </a:t>
                      </a:r>
                      <a:r>
                        <a:rPr lang="sl-SI" sz="1600" b="0" dirty="0" smtClean="0">
                          <a:solidFill>
                            <a:schemeClr val="tx1"/>
                          </a:solidFill>
                          <a:latin typeface="Arial" panose="020B0604020202020204" pitchFamily="34" charset="0"/>
                          <a:cs typeface="Arial" panose="020B0604020202020204" pitchFamily="34" charset="0"/>
                        </a:rPr>
                        <a:t>(</a:t>
                      </a:r>
                      <a:r>
                        <a:rPr lang="sl-SI" sz="1600" b="0" i="1" dirty="0" err="1" smtClean="0">
                          <a:solidFill>
                            <a:schemeClr val="tx1"/>
                          </a:solidFill>
                          <a:latin typeface="Arial" panose="020B0604020202020204" pitchFamily="34" charset="0"/>
                          <a:cs typeface="Arial" panose="020B0604020202020204" pitchFamily="34" charset="0"/>
                        </a:rPr>
                        <a:t>Ampelomyces</a:t>
                      </a:r>
                      <a:r>
                        <a:rPr lang="sl-SI" sz="1600" b="0" i="1" baseline="0" dirty="0" smtClean="0">
                          <a:solidFill>
                            <a:schemeClr val="tx1"/>
                          </a:solidFill>
                          <a:latin typeface="Arial" panose="020B0604020202020204" pitchFamily="34" charset="0"/>
                          <a:cs typeface="Arial" panose="020B0604020202020204" pitchFamily="34" charset="0"/>
                        </a:rPr>
                        <a:t> </a:t>
                      </a:r>
                      <a:r>
                        <a:rPr lang="sl-SI" sz="1600" b="0" i="1" baseline="0" dirty="0" err="1" smtClean="0">
                          <a:solidFill>
                            <a:schemeClr val="tx1"/>
                          </a:solidFill>
                          <a:latin typeface="Arial" panose="020B0604020202020204" pitchFamily="34" charset="0"/>
                          <a:cs typeface="Arial" panose="020B0604020202020204" pitchFamily="34" charset="0"/>
                        </a:rPr>
                        <a:t>quisqualis</a:t>
                      </a:r>
                      <a:r>
                        <a:rPr lang="sl-SI" sz="1600" b="0" i="1" baseline="0" dirty="0" smtClean="0">
                          <a:solidFill>
                            <a:schemeClr val="tx1"/>
                          </a:solidFill>
                          <a:latin typeface="Arial" panose="020B0604020202020204" pitchFamily="34" charset="0"/>
                          <a:cs typeface="Arial" panose="020B0604020202020204" pitchFamily="34" charset="0"/>
                        </a:rPr>
                        <a:t> </a:t>
                      </a:r>
                      <a:r>
                        <a:rPr lang="sl-SI" sz="1600" b="0" baseline="0" dirty="0" smtClean="0">
                          <a:solidFill>
                            <a:schemeClr val="tx1"/>
                          </a:solidFill>
                          <a:latin typeface="Arial" panose="020B0604020202020204" pitchFamily="34" charset="0"/>
                          <a:cs typeface="Arial" panose="020B0604020202020204" pitchFamily="34" charset="0"/>
                        </a:rPr>
                        <a:t>soj M10) – 1x ali 2x pred cvetenjem  ALI </a:t>
                      </a:r>
                      <a:r>
                        <a:rPr lang="sl-SI" sz="1600" b="1" dirty="0" smtClean="0">
                          <a:solidFill>
                            <a:schemeClr val="tx1"/>
                          </a:solidFill>
                          <a:latin typeface="Arial" panose="020B0604020202020204" pitchFamily="34" charset="0"/>
                          <a:cs typeface="Arial" panose="020B0604020202020204" pitchFamily="34" charset="0"/>
                        </a:rPr>
                        <a:t>Sonata</a:t>
                      </a:r>
                      <a:r>
                        <a:rPr lang="sl-SI" sz="1600" dirty="0" smtClean="0">
                          <a:solidFill>
                            <a:schemeClr val="tx1"/>
                          </a:solidFill>
                          <a:latin typeface="Arial" panose="020B0604020202020204" pitchFamily="34" charset="0"/>
                          <a:cs typeface="Arial" panose="020B0604020202020204" pitchFamily="34" charset="0"/>
                        </a:rPr>
                        <a:t> </a:t>
                      </a:r>
                      <a:r>
                        <a:rPr lang="sl-SI" sz="1600" baseline="0"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pumilus</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QST 2808)  ALI</a:t>
                      </a:r>
                      <a:r>
                        <a:rPr lang="sl-SI" sz="1600" baseline="0" dirty="0" smtClean="0">
                          <a:solidFill>
                            <a:schemeClr val="tx1"/>
                          </a:solidFill>
                          <a:latin typeface="Arial" panose="020B0604020202020204" pitchFamily="34" charset="0"/>
                          <a:cs typeface="Arial" panose="020B0604020202020204" pitchFamily="34" charset="0"/>
                        </a:rPr>
                        <a:t>  </a:t>
                      </a:r>
                      <a:r>
                        <a:rPr lang="sl-SI" sz="1600" b="1" dirty="0" err="1" smtClean="0">
                          <a:solidFill>
                            <a:schemeClr val="tx1"/>
                          </a:solidFill>
                          <a:latin typeface="Arial" panose="020B0604020202020204" pitchFamily="34" charset="0"/>
                          <a:cs typeface="Arial" panose="020B0604020202020204" pitchFamily="34" charset="0"/>
                        </a:rPr>
                        <a:t>Taegro</a:t>
                      </a:r>
                      <a:r>
                        <a:rPr lang="sl-SI" sz="1600" dirty="0" smtClean="0">
                          <a:solidFill>
                            <a:schemeClr val="tx1"/>
                          </a:solidFill>
                          <a:latin typeface="Arial" panose="020B0604020202020204" pitchFamily="34" charset="0"/>
                          <a:cs typeface="Arial" panose="020B0604020202020204" pitchFamily="34" charset="0"/>
                        </a:rPr>
                        <a:t> </a:t>
                      </a:r>
                      <a:r>
                        <a:rPr lang="sl-SI" sz="1600" baseline="0"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amyloliquefaciens</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sev FZB24)</a:t>
                      </a:r>
                    </a:p>
                  </a:txBody>
                  <a:tcPr>
                    <a:solidFill>
                      <a:schemeClr val="bg1"/>
                    </a:solidFill>
                  </a:tcPr>
                </a:tc>
                <a:extLst>
                  <a:ext uri="{0D108BD9-81ED-4DB2-BD59-A6C34878D82A}">
                    <a16:rowId xmlns:a16="http://schemas.microsoft.com/office/drawing/2014/main" val="2833172555"/>
                  </a:ext>
                </a:extLst>
              </a:tr>
              <a:tr h="370840">
                <a:tc>
                  <a:txBody>
                    <a:bodyPr/>
                    <a:lstStyle/>
                    <a:p>
                      <a:r>
                        <a:rPr lang="sl-SI" sz="1600" dirty="0" smtClean="0">
                          <a:solidFill>
                            <a:schemeClr val="tx1"/>
                          </a:solidFill>
                          <a:latin typeface="Arial" panose="020B0604020202020204" pitchFamily="34" charset="0"/>
                          <a:cs typeface="Arial" panose="020B0604020202020204" pitchFamily="34" charset="0"/>
                        </a:rPr>
                        <a:t>siva</a:t>
                      </a:r>
                      <a:r>
                        <a:rPr lang="sl-SI" sz="1600" baseline="0" dirty="0" smtClean="0">
                          <a:solidFill>
                            <a:schemeClr val="tx1"/>
                          </a:solidFill>
                          <a:latin typeface="Arial" panose="020B0604020202020204" pitchFamily="34" charset="0"/>
                          <a:cs typeface="Arial" panose="020B0604020202020204" pitchFamily="34" charset="0"/>
                        </a:rPr>
                        <a:t> plesen oz. </a:t>
                      </a:r>
                      <a:r>
                        <a:rPr lang="sl-SI" sz="1600" baseline="0" dirty="0" err="1" smtClean="0">
                          <a:solidFill>
                            <a:schemeClr val="tx1"/>
                          </a:solidFill>
                          <a:latin typeface="Arial" panose="020B0604020202020204" pitchFamily="34" charset="0"/>
                          <a:cs typeface="Arial" panose="020B0604020202020204" pitchFamily="34" charset="0"/>
                        </a:rPr>
                        <a:t>botritis</a:t>
                      </a:r>
                      <a:endParaRPr lang="sl-SI" sz="16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sz="1600" b="1" dirty="0" err="1" smtClean="0">
                          <a:solidFill>
                            <a:schemeClr val="tx1"/>
                          </a:solidFill>
                          <a:latin typeface="Arial" panose="020B0604020202020204" pitchFamily="34" charset="0"/>
                          <a:cs typeface="Arial" panose="020B0604020202020204" pitchFamily="34" charset="0"/>
                        </a:rPr>
                        <a:t>Amylo</a:t>
                      </a:r>
                      <a:r>
                        <a:rPr lang="sl-SI" sz="1600" b="1" dirty="0" smtClean="0">
                          <a:solidFill>
                            <a:schemeClr val="tx1"/>
                          </a:solidFill>
                          <a:latin typeface="Arial" panose="020B0604020202020204" pitchFamily="34" charset="0"/>
                          <a:cs typeface="Arial" panose="020B0604020202020204" pitchFamily="34" charset="0"/>
                        </a:rPr>
                        <a:t> - X </a:t>
                      </a:r>
                      <a:r>
                        <a:rPr lang="sl-SI" sz="1600" b="0" baseline="0"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amyloliquefaciens</a:t>
                      </a:r>
                      <a:r>
                        <a:rPr lang="sl-SI" sz="1600" i="1" dirty="0" smtClean="0">
                          <a:solidFill>
                            <a:schemeClr val="tx1"/>
                          </a:solidFill>
                          <a:latin typeface="Arial" panose="020B0604020202020204" pitchFamily="34" charset="0"/>
                          <a:cs typeface="Arial" panose="020B0604020202020204" pitchFamily="34" charset="0"/>
                        </a:rPr>
                        <a:t> </a:t>
                      </a:r>
                      <a:r>
                        <a:rPr lang="sl-SI" sz="1600" dirty="0" err="1" smtClean="0">
                          <a:solidFill>
                            <a:schemeClr val="tx1"/>
                          </a:solidFill>
                          <a:latin typeface="Arial" panose="020B0604020202020204" pitchFamily="34" charset="0"/>
                          <a:cs typeface="Arial" panose="020B0604020202020204" pitchFamily="34" charset="0"/>
                        </a:rPr>
                        <a:t>subsp</a:t>
                      </a:r>
                      <a:r>
                        <a:rPr lang="sl-SI" sz="1600" dirty="0" smtClean="0">
                          <a:solidFill>
                            <a:schemeClr val="tx1"/>
                          </a:solidFill>
                          <a:latin typeface="Arial" panose="020B0604020202020204" pitchFamily="34" charset="0"/>
                          <a:cs typeface="Arial" panose="020B0604020202020204" pitchFamily="34" charset="0"/>
                        </a:rPr>
                        <a:t>. </a:t>
                      </a:r>
                      <a:r>
                        <a:rPr lang="sl-SI" sz="1600" dirty="0" err="1" smtClean="0">
                          <a:solidFill>
                            <a:schemeClr val="tx1"/>
                          </a:solidFill>
                          <a:latin typeface="Arial" panose="020B0604020202020204" pitchFamily="34" charset="0"/>
                          <a:cs typeface="Arial" panose="020B0604020202020204" pitchFamily="34" charset="0"/>
                        </a:rPr>
                        <a:t>plantarum</a:t>
                      </a:r>
                      <a:r>
                        <a:rPr lang="sl-SI" sz="1600" dirty="0" smtClean="0">
                          <a:solidFill>
                            <a:schemeClr val="tx1"/>
                          </a:solidFill>
                          <a:latin typeface="Arial" panose="020B0604020202020204" pitchFamily="34" charset="0"/>
                          <a:cs typeface="Arial" panose="020B0604020202020204" pitchFamily="34" charset="0"/>
                        </a:rPr>
                        <a:t> sev D747)  ALI  </a:t>
                      </a:r>
                      <a:r>
                        <a:rPr lang="sl-SI" sz="1600" b="1" dirty="0" smtClean="0">
                          <a:solidFill>
                            <a:schemeClr val="tx1"/>
                          </a:solidFill>
                          <a:latin typeface="Arial" panose="020B0604020202020204" pitchFamily="34" charset="0"/>
                          <a:cs typeface="Arial" panose="020B0604020202020204" pitchFamily="34" charset="0"/>
                        </a:rPr>
                        <a:t>Serenade ASO </a:t>
                      </a:r>
                      <a:r>
                        <a:rPr lang="sl-SI" sz="1600" b="0" baseline="0" dirty="0" smtClean="0">
                          <a:solidFill>
                            <a:schemeClr val="tx1"/>
                          </a:solidFill>
                          <a:latin typeface="Arial" panose="020B0604020202020204" pitchFamily="34" charset="0"/>
                          <a:cs typeface="Arial" panose="020B0604020202020204" pitchFamily="34" charset="0"/>
                        </a:rPr>
                        <a:t> (</a:t>
                      </a:r>
                      <a:r>
                        <a:rPr lang="sl-SI" sz="1600" b="0" i="1" dirty="0" err="1" smtClean="0">
                          <a:solidFill>
                            <a:schemeClr val="tx1"/>
                          </a:solidFill>
                          <a:latin typeface="Arial" panose="020B0604020202020204" pitchFamily="34" charset="0"/>
                          <a:cs typeface="Arial" panose="020B0604020202020204" pitchFamily="34" charset="0"/>
                        </a:rPr>
                        <a:t>Bacillus</a:t>
                      </a:r>
                      <a:r>
                        <a:rPr lang="sl-SI" sz="1600" b="0" i="1" dirty="0" smtClean="0">
                          <a:solidFill>
                            <a:schemeClr val="tx1"/>
                          </a:solidFill>
                          <a:latin typeface="Arial" panose="020B0604020202020204" pitchFamily="34" charset="0"/>
                          <a:cs typeface="Arial" panose="020B0604020202020204" pitchFamily="34" charset="0"/>
                        </a:rPr>
                        <a:t> </a:t>
                      </a:r>
                      <a:r>
                        <a:rPr lang="sl-SI" sz="1600" b="0" i="1" dirty="0" err="1" smtClean="0">
                          <a:solidFill>
                            <a:schemeClr val="tx1"/>
                          </a:solidFill>
                          <a:latin typeface="Arial" panose="020B0604020202020204" pitchFamily="34" charset="0"/>
                          <a:cs typeface="Arial" panose="020B0604020202020204" pitchFamily="34" charset="0"/>
                        </a:rPr>
                        <a:t>amyloliquefaciens</a:t>
                      </a:r>
                      <a:r>
                        <a:rPr lang="sl-SI" sz="1600" b="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str. QST 713) – 4 do 5x</a:t>
                      </a:r>
                    </a:p>
                  </a:txBody>
                  <a:tcPr>
                    <a:solidFill>
                      <a:schemeClr val="accent6">
                        <a:lumMod val="20000"/>
                        <a:lumOff val="80000"/>
                      </a:schemeClr>
                    </a:solidFill>
                  </a:tcPr>
                </a:tc>
                <a:extLst>
                  <a:ext uri="{0D108BD9-81ED-4DB2-BD59-A6C34878D82A}">
                    <a16:rowId xmlns:a16="http://schemas.microsoft.com/office/drawing/2014/main" val="3584839746"/>
                  </a:ext>
                </a:extLst>
              </a:tr>
            </a:tbl>
          </a:graphicData>
        </a:graphic>
      </p:graphicFrame>
      <p:pic>
        <p:nvPicPr>
          <p:cNvPr id="5" name="Slika 1"/>
          <p:cNvPicPr>
            <a:picLocks noChangeAspect="1"/>
          </p:cNvPicPr>
          <p:nvPr/>
        </p:nvPicPr>
        <p:blipFill>
          <a:blip r:embed="rId2" cstate="print">
            <a:extLst>
              <a:ext uri="{28A0092B-C50C-407E-A947-70E740481C1C}">
                <a14:useLocalDpi xmlns:a14="http://schemas.microsoft.com/office/drawing/2010/main" val="0"/>
              </a:ext>
            </a:extLst>
          </a:blip>
          <a:srcRect l="20854"/>
          <a:stretch>
            <a:fillRect/>
          </a:stretch>
        </p:blipFill>
        <p:spPr bwMode="auto">
          <a:xfrm>
            <a:off x="0" y="3371542"/>
            <a:ext cx="3679074" cy="34864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jeZBesedilom 5"/>
          <p:cNvSpPr txBox="1"/>
          <p:nvPr/>
        </p:nvSpPr>
        <p:spPr>
          <a:xfrm>
            <a:off x="295564" y="3102237"/>
            <a:ext cx="1348508" cy="538609"/>
          </a:xfrm>
          <a:prstGeom prst="rect">
            <a:avLst/>
          </a:prstGeom>
          <a:solidFill>
            <a:schemeClr val="bg1"/>
          </a:solidFill>
        </p:spPr>
        <p:txBody>
          <a:bodyPr wrap="square" rtlCol="0">
            <a:spAutoFit/>
          </a:bodyPr>
          <a:lstStyle/>
          <a:p>
            <a:r>
              <a:rPr lang="sl-SI" dirty="0" err="1"/>
              <a:t>e</a:t>
            </a:r>
            <a:r>
              <a:rPr lang="sl-SI" dirty="0" err="1" smtClean="0"/>
              <a:t>sca</a:t>
            </a:r>
            <a:endParaRPr lang="sl-SI" dirty="0" smtClean="0"/>
          </a:p>
          <a:p>
            <a:r>
              <a:rPr lang="sl-SI" sz="1100" dirty="0"/>
              <a:t>(vir: I. Škerbot</a:t>
            </a:r>
            <a:r>
              <a:rPr lang="sl-SI" sz="1100" dirty="0" smtClean="0"/>
              <a:t>)</a:t>
            </a:r>
            <a:endParaRPr lang="sl-SI" sz="1100" dirty="0"/>
          </a:p>
        </p:txBody>
      </p:sp>
      <p:pic>
        <p:nvPicPr>
          <p:cNvPr id="7" name="Slika 6"/>
          <p:cNvPicPr>
            <a:picLocks noChangeAspect="1"/>
          </p:cNvPicPr>
          <p:nvPr/>
        </p:nvPicPr>
        <p:blipFill rotWithShape="1">
          <a:blip r:embed="rId3" cstate="print">
            <a:extLst>
              <a:ext uri="{28A0092B-C50C-407E-A947-70E740481C1C}">
                <a14:useLocalDpi xmlns:a14="http://schemas.microsoft.com/office/drawing/2010/main" val="0"/>
              </a:ext>
            </a:extLst>
          </a:blip>
          <a:srcRect l="12261" t="23275"/>
          <a:stretch/>
        </p:blipFill>
        <p:spPr>
          <a:xfrm>
            <a:off x="3756469" y="2802523"/>
            <a:ext cx="3353553" cy="3926260"/>
          </a:xfrm>
          <a:prstGeom prst="rect">
            <a:avLst/>
          </a:prstGeom>
          <a:ln>
            <a:noFill/>
          </a:ln>
          <a:effectLst>
            <a:softEdge rad="112500"/>
          </a:effectLst>
        </p:spPr>
      </p:pic>
      <p:sp>
        <p:nvSpPr>
          <p:cNvPr id="8" name="PoljeZBesedilom 7"/>
          <p:cNvSpPr txBox="1"/>
          <p:nvPr/>
        </p:nvSpPr>
        <p:spPr>
          <a:xfrm>
            <a:off x="6359318" y="6190174"/>
            <a:ext cx="1717137" cy="538609"/>
          </a:xfrm>
          <a:prstGeom prst="rect">
            <a:avLst/>
          </a:prstGeom>
          <a:solidFill>
            <a:schemeClr val="bg1"/>
          </a:solidFill>
        </p:spPr>
        <p:txBody>
          <a:bodyPr wrap="none" rtlCol="0">
            <a:spAutoFit/>
          </a:bodyPr>
          <a:lstStyle/>
          <a:p>
            <a:r>
              <a:rPr lang="sl-SI" dirty="0"/>
              <a:t>g</a:t>
            </a:r>
            <a:r>
              <a:rPr lang="sl-SI" dirty="0" smtClean="0"/>
              <a:t>rozdni sukači</a:t>
            </a:r>
          </a:p>
          <a:p>
            <a:r>
              <a:rPr lang="sl-SI" sz="1100" dirty="0" smtClean="0"/>
              <a:t>(vir: arhiv KGZS-Zavod MB)</a:t>
            </a:r>
          </a:p>
        </p:txBody>
      </p:sp>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464" y="3173232"/>
            <a:ext cx="4542609" cy="3028406"/>
          </a:xfrm>
          <a:prstGeom prst="rect">
            <a:avLst/>
          </a:prstGeom>
          <a:ln>
            <a:noFill/>
          </a:ln>
          <a:effectLst>
            <a:softEdge rad="112500"/>
          </a:effectLst>
        </p:spPr>
      </p:pic>
      <p:sp>
        <p:nvSpPr>
          <p:cNvPr id="10" name="PoljeZBesedilom 9"/>
          <p:cNvSpPr txBox="1"/>
          <p:nvPr/>
        </p:nvSpPr>
        <p:spPr>
          <a:xfrm>
            <a:off x="10212602" y="6032254"/>
            <a:ext cx="1717137" cy="538609"/>
          </a:xfrm>
          <a:prstGeom prst="rect">
            <a:avLst/>
          </a:prstGeom>
          <a:solidFill>
            <a:schemeClr val="bg1"/>
          </a:solidFill>
        </p:spPr>
        <p:txBody>
          <a:bodyPr wrap="none" rtlCol="0">
            <a:spAutoFit/>
          </a:bodyPr>
          <a:lstStyle/>
          <a:p>
            <a:r>
              <a:rPr lang="sl-SI" dirty="0" smtClean="0"/>
              <a:t>oidij</a:t>
            </a:r>
          </a:p>
          <a:p>
            <a:r>
              <a:rPr lang="sl-SI" sz="1100" dirty="0" smtClean="0"/>
              <a:t>(vir: arhiv KGZS-Zavod MB)</a:t>
            </a:r>
          </a:p>
        </p:txBody>
      </p:sp>
      <p:graphicFrame>
        <p:nvGraphicFramePr>
          <p:cNvPr id="2" name="Tabela 1"/>
          <p:cNvGraphicFramePr>
            <a:graphicFrameLocks noGrp="1"/>
          </p:cNvGraphicFramePr>
          <p:nvPr>
            <p:extLst>
              <p:ext uri="{D42A27DB-BD31-4B8C-83A1-F6EECF244321}">
                <p14:modId xmlns:p14="http://schemas.microsoft.com/office/powerpoint/2010/main" val="2946181487"/>
              </p:ext>
            </p:extLst>
          </p:nvPr>
        </p:nvGraphicFramePr>
        <p:xfrm>
          <a:off x="295564" y="178050"/>
          <a:ext cx="11639137" cy="2477368"/>
        </p:xfrm>
        <a:graphic>
          <a:graphicData uri="http://schemas.openxmlformats.org/drawingml/2006/table">
            <a:tbl>
              <a:tblPr/>
              <a:tblGrid>
                <a:gridCol w="11639137">
                  <a:extLst>
                    <a:ext uri="{9D8B030D-6E8A-4147-A177-3AD203B41FA5}">
                      <a16:colId xmlns:a16="http://schemas.microsoft.com/office/drawing/2014/main" val="2868955108"/>
                    </a:ext>
                  </a:extLst>
                </a:gridCol>
              </a:tblGrid>
              <a:tr h="2477368">
                <a:tc>
                  <a:txBody>
                    <a:bodyPr/>
                    <a:lstStyle/>
                    <a:p>
                      <a:endParaRPr lang="sl-SI"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162137632"/>
                  </a:ext>
                </a:extLst>
              </a:tr>
            </a:tbl>
          </a:graphicData>
        </a:graphic>
      </p:graphicFrame>
      <p:cxnSp>
        <p:nvCxnSpPr>
          <p:cNvPr id="11" name="Raven povezovalnik 10"/>
          <p:cNvCxnSpPr/>
          <p:nvPr/>
        </p:nvCxnSpPr>
        <p:spPr>
          <a:xfrm>
            <a:off x="2829057" y="184067"/>
            <a:ext cx="11875" cy="2484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382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2091076981"/>
              </p:ext>
            </p:extLst>
          </p:nvPr>
        </p:nvGraphicFramePr>
        <p:xfrm>
          <a:off x="293658" y="1026805"/>
          <a:ext cx="11666499" cy="1651000"/>
        </p:xfrm>
        <a:graphic>
          <a:graphicData uri="http://schemas.openxmlformats.org/drawingml/2006/table">
            <a:tbl>
              <a:tblPr firstRow="1" bandRow="1">
                <a:tableStyleId>{5C22544A-7EE6-4342-B048-85BDC9FD1C3A}</a:tableStyleId>
              </a:tblPr>
              <a:tblGrid>
                <a:gridCol w="5407228">
                  <a:extLst>
                    <a:ext uri="{9D8B030D-6E8A-4147-A177-3AD203B41FA5}">
                      <a16:colId xmlns:a16="http://schemas.microsoft.com/office/drawing/2014/main" val="2373908560"/>
                    </a:ext>
                  </a:extLst>
                </a:gridCol>
                <a:gridCol w="6259271">
                  <a:extLst>
                    <a:ext uri="{9D8B030D-6E8A-4147-A177-3AD203B41FA5}">
                      <a16:colId xmlns:a16="http://schemas.microsoft.com/office/drawing/2014/main" val="43261482"/>
                    </a:ext>
                  </a:extLst>
                </a:gridCol>
              </a:tblGrid>
              <a:tr h="0">
                <a:tc>
                  <a:txBody>
                    <a:bodyPr/>
                    <a:lstStyle/>
                    <a:p>
                      <a:r>
                        <a:rPr lang="sl-SI" sz="1800" b="1" dirty="0" smtClean="0">
                          <a:solidFill>
                            <a:schemeClr val="tx1"/>
                          </a:solidFill>
                          <a:latin typeface="Arial" panose="020B0604020202020204" pitchFamily="34" charset="0"/>
                          <a:cs typeface="Arial" panose="020B0604020202020204" pitchFamily="34" charset="0"/>
                        </a:rPr>
                        <a:t>Škodljiv organizem</a:t>
                      </a:r>
                      <a:endParaRPr lang="sl-SI" sz="1800" b="1"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sz="1800" b="1" dirty="0" smtClean="0">
                          <a:solidFill>
                            <a:schemeClr val="tx1"/>
                          </a:solidFill>
                          <a:latin typeface="Arial" panose="020B0604020202020204" pitchFamily="34" charset="0"/>
                          <a:cs typeface="Arial" panose="020B0604020202020204" pitchFamily="34" charset="0"/>
                        </a:rPr>
                        <a:t>Biotični agens</a:t>
                      </a:r>
                      <a:endParaRPr lang="sl-SI" sz="1800" b="1"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009135910"/>
                  </a:ext>
                </a:extLst>
              </a:tr>
              <a:tr h="370840">
                <a:tc>
                  <a:txBody>
                    <a:bodyPr/>
                    <a:lstStyle/>
                    <a:p>
                      <a:r>
                        <a:rPr lang="sl-SI" sz="1800" dirty="0" smtClean="0">
                          <a:latin typeface="Arial" panose="020B0604020202020204" pitchFamily="34" charset="0"/>
                          <a:cs typeface="Arial" panose="020B0604020202020204" pitchFamily="34" charset="0"/>
                        </a:rPr>
                        <a:t>delno</a:t>
                      </a:r>
                      <a:r>
                        <a:rPr lang="sl-SI" sz="1800" baseline="0" dirty="0" smtClean="0">
                          <a:latin typeface="Arial" panose="020B0604020202020204" pitchFamily="34" charset="0"/>
                          <a:cs typeface="Arial" panose="020B0604020202020204" pitchFamily="34" charset="0"/>
                        </a:rPr>
                        <a:t> </a:t>
                      </a:r>
                      <a:r>
                        <a:rPr lang="sl-SI" sz="1800" dirty="0" smtClean="0">
                          <a:latin typeface="Arial" panose="020B0604020202020204" pitchFamily="34" charset="0"/>
                          <a:cs typeface="Arial" panose="020B0604020202020204" pitchFamily="34" charset="0"/>
                        </a:rPr>
                        <a:t>zatiranje strun</a:t>
                      </a:r>
                      <a:endParaRPr lang="sl-SI" sz="1800" dirty="0">
                        <a:latin typeface="Arial" panose="020B0604020202020204" pitchFamily="34" charset="0"/>
                        <a:cs typeface="Arial" panose="020B0604020202020204" pitchFamily="34"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baseline="0" dirty="0" err="1" smtClean="0">
                          <a:latin typeface="Arial" panose="020B0604020202020204" pitchFamily="34" charset="0"/>
                          <a:cs typeface="Arial" panose="020B0604020202020204" pitchFamily="34" charset="0"/>
                        </a:rPr>
                        <a:t>Naturalis</a:t>
                      </a:r>
                      <a:r>
                        <a:rPr lang="sl-SI" sz="1800" baseline="0" dirty="0" smtClean="0">
                          <a:latin typeface="Arial" panose="020B0604020202020204" pitchFamily="34" charset="0"/>
                          <a:cs typeface="Arial" panose="020B0604020202020204" pitchFamily="34" charset="0"/>
                        </a:rPr>
                        <a:t> (</a:t>
                      </a:r>
                      <a:r>
                        <a:rPr lang="it-IT" sz="1800" b="0" i="1" kern="1200" dirty="0" err="1" smtClean="0">
                          <a:solidFill>
                            <a:schemeClr val="dk1"/>
                          </a:solidFill>
                          <a:effectLst/>
                          <a:latin typeface="Arial" panose="020B0604020202020204" pitchFamily="34" charset="0"/>
                          <a:ea typeface="+mn-ea"/>
                          <a:cs typeface="Arial" panose="020B0604020202020204" pitchFamily="34" charset="0"/>
                        </a:rPr>
                        <a:t>Beauveria</a:t>
                      </a:r>
                      <a:r>
                        <a:rPr lang="it-IT" sz="1800" b="0" i="1" kern="1200" dirty="0" smtClean="0">
                          <a:solidFill>
                            <a:schemeClr val="dk1"/>
                          </a:solidFill>
                          <a:effectLst/>
                          <a:latin typeface="Arial" panose="020B0604020202020204" pitchFamily="34" charset="0"/>
                          <a:ea typeface="+mn-ea"/>
                          <a:cs typeface="Arial" panose="020B0604020202020204" pitchFamily="34" charset="0"/>
                        </a:rPr>
                        <a:t> </a:t>
                      </a:r>
                      <a:r>
                        <a:rPr lang="it-IT" sz="1800" b="0" i="1" kern="1200" dirty="0" err="1" smtClean="0">
                          <a:solidFill>
                            <a:schemeClr val="dk1"/>
                          </a:solidFill>
                          <a:effectLst/>
                          <a:latin typeface="Arial" panose="020B0604020202020204" pitchFamily="34" charset="0"/>
                          <a:ea typeface="+mn-ea"/>
                          <a:cs typeface="Arial" panose="020B0604020202020204" pitchFamily="34" charset="0"/>
                        </a:rPr>
                        <a:t>bassiana</a:t>
                      </a:r>
                      <a:r>
                        <a:rPr lang="it-IT" sz="1800" b="0" i="0" kern="1200" dirty="0" smtClean="0">
                          <a:solidFill>
                            <a:schemeClr val="dk1"/>
                          </a:solidFill>
                          <a:effectLst/>
                          <a:latin typeface="Arial" panose="020B0604020202020204" pitchFamily="34" charset="0"/>
                          <a:ea typeface="+mn-ea"/>
                          <a:cs typeface="Arial" panose="020B0604020202020204" pitchFamily="34" charset="0"/>
                        </a:rPr>
                        <a:t>, </a:t>
                      </a:r>
                      <a:r>
                        <a:rPr lang="it-IT" sz="1800" b="0" i="0" kern="1200" dirty="0" err="1" smtClean="0">
                          <a:solidFill>
                            <a:schemeClr val="dk1"/>
                          </a:solidFill>
                          <a:effectLst/>
                          <a:latin typeface="Arial" panose="020B0604020202020204" pitchFamily="34" charset="0"/>
                          <a:ea typeface="+mn-ea"/>
                          <a:cs typeface="Arial" panose="020B0604020202020204" pitchFamily="34" charset="0"/>
                        </a:rPr>
                        <a:t>sev</a:t>
                      </a:r>
                      <a:r>
                        <a:rPr lang="it-IT" sz="1800" b="0" i="0" kern="1200" dirty="0" smtClean="0">
                          <a:solidFill>
                            <a:schemeClr val="dk1"/>
                          </a:solidFill>
                          <a:effectLst/>
                          <a:latin typeface="Arial" panose="020B0604020202020204" pitchFamily="34" charset="0"/>
                          <a:ea typeface="+mn-ea"/>
                          <a:cs typeface="Arial" panose="020B0604020202020204" pitchFamily="34" charset="0"/>
                        </a:rPr>
                        <a:t> ATCC 74040</a:t>
                      </a:r>
                      <a:r>
                        <a:rPr lang="sl-SI" sz="1800" b="0" i="0" kern="1200" dirty="0" smtClean="0">
                          <a:solidFill>
                            <a:schemeClr val="dk1"/>
                          </a:solidFill>
                          <a:effectLst/>
                          <a:latin typeface="Arial" panose="020B0604020202020204" pitchFamily="34" charset="0"/>
                          <a:ea typeface="+mn-ea"/>
                          <a:cs typeface="Arial" panose="020B0604020202020204" pitchFamily="34" charset="0"/>
                        </a:rPr>
                        <a:t>)</a:t>
                      </a:r>
                      <a:endParaRPr lang="sl-SI" sz="1800" baseline="0" dirty="0" smtClean="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999740596"/>
                  </a:ext>
                </a:extLst>
              </a:tr>
              <a:tr h="370840">
                <a:tc>
                  <a:txBody>
                    <a:bodyPr/>
                    <a:lstStyle/>
                    <a:p>
                      <a:r>
                        <a:rPr lang="sl-SI" dirty="0" smtClean="0">
                          <a:latin typeface="Arial" panose="020B0604020202020204" pitchFamily="34" charset="0"/>
                          <a:cs typeface="Arial" panose="020B0604020202020204" pitchFamily="34" charset="0"/>
                        </a:rPr>
                        <a:t>delno zmanjša širjenje patogenov v tleh, predvsem glive povzročiteljice bolezni bele noge na krompirju</a:t>
                      </a:r>
                      <a:endParaRPr lang="sl-SI" sz="18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baseline="0" dirty="0" err="1" smtClean="0">
                          <a:latin typeface="Arial" panose="020B0604020202020204" pitchFamily="34" charset="0"/>
                          <a:cs typeface="Arial" panose="020B0604020202020204" pitchFamily="34" charset="0"/>
                        </a:rPr>
                        <a:t>Proradix</a:t>
                      </a:r>
                      <a:r>
                        <a:rPr lang="sl-SI" sz="1800" baseline="0" dirty="0" smtClean="0">
                          <a:latin typeface="Arial" panose="020B0604020202020204" pitchFamily="34" charset="0"/>
                          <a:cs typeface="Arial" panose="020B0604020202020204" pitchFamily="34" charset="0"/>
                        </a:rPr>
                        <a:t> (</a:t>
                      </a:r>
                      <a:r>
                        <a:rPr lang="sl-SI" sz="1800" b="0" i="1" kern="1200" dirty="0" err="1" smtClean="0">
                          <a:solidFill>
                            <a:schemeClr val="dk1"/>
                          </a:solidFill>
                          <a:effectLst/>
                          <a:latin typeface="Arial" panose="020B0604020202020204" pitchFamily="34" charset="0"/>
                          <a:ea typeface="+mn-ea"/>
                          <a:cs typeface="Arial" panose="020B0604020202020204" pitchFamily="34" charset="0"/>
                        </a:rPr>
                        <a:t>Pseudomonas</a:t>
                      </a:r>
                      <a:r>
                        <a:rPr lang="sl-SI" sz="1800" b="0" i="0" kern="1200" dirty="0" smtClean="0">
                          <a:solidFill>
                            <a:schemeClr val="dk1"/>
                          </a:solidFill>
                          <a:effectLst/>
                          <a:latin typeface="Arial" panose="020B0604020202020204" pitchFamily="34" charset="0"/>
                          <a:ea typeface="+mn-ea"/>
                          <a:cs typeface="Arial" panose="020B0604020202020204" pitchFamily="34" charset="0"/>
                        </a:rPr>
                        <a:t> sp. sev DSMZ 13134)  ALI</a:t>
                      </a:r>
                    </a:p>
                    <a:p>
                      <a:pPr marL="0" marR="0" indent="0" algn="l" defTabSz="914400" rtl="0" eaLnBrk="1" fontAlgn="auto" latinLnBrk="0" hangingPunct="1">
                        <a:lnSpc>
                          <a:spcPct val="100000"/>
                        </a:lnSpc>
                        <a:spcBef>
                          <a:spcPts val="0"/>
                        </a:spcBef>
                        <a:spcAft>
                          <a:spcPts val="0"/>
                        </a:spcAft>
                        <a:buClrTx/>
                        <a:buSzTx/>
                        <a:buFontTx/>
                        <a:buNone/>
                        <a:tabLst/>
                        <a:defRPr/>
                      </a:pPr>
                      <a:r>
                        <a:rPr lang="sl-SI" sz="1800" b="1" i="0" kern="1200" baseline="0" dirty="0" smtClean="0">
                          <a:solidFill>
                            <a:schemeClr val="dk1"/>
                          </a:solidFill>
                          <a:effectLst/>
                          <a:latin typeface="Arial" panose="020B0604020202020204" pitchFamily="34" charset="0"/>
                          <a:ea typeface="+mn-ea"/>
                          <a:cs typeface="Arial" panose="020B0604020202020204" pitchFamily="34" charset="0"/>
                        </a:rPr>
                        <a:t>Serenade ASO </a:t>
                      </a:r>
                      <a:r>
                        <a:rPr lang="sl-SI" sz="1800" b="0" i="0" kern="1200" baseline="0" dirty="0" smtClean="0">
                          <a:solidFill>
                            <a:schemeClr val="dk1"/>
                          </a:solidFill>
                          <a:effectLst/>
                          <a:latin typeface="Arial" panose="020B0604020202020204" pitchFamily="34" charset="0"/>
                          <a:ea typeface="+mn-ea"/>
                          <a:cs typeface="Arial" panose="020B0604020202020204" pitchFamily="34" charset="0"/>
                        </a:rPr>
                        <a:t>(</a:t>
                      </a:r>
                      <a:r>
                        <a:rPr lang="fr-FR" sz="1800" b="0" i="0" kern="1200" dirty="0" smtClean="0">
                          <a:solidFill>
                            <a:schemeClr val="dk1"/>
                          </a:solidFill>
                          <a:effectLst/>
                          <a:latin typeface="Arial" panose="020B0604020202020204" pitchFamily="34" charset="0"/>
                          <a:ea typeface="+mn-ea"/>
                          <a:cs typeface="Arial" panose="020B0604020202020204" pitchFamily="34" charset="0"/>
                        </a:rPr>
                        <a:t>Bacillus </a:t>
                      </a:r>
                      <a:r>
                        <a:rPr lang="fr-FR" sz="1800" b="0" i="0" kern="1200" dirty="0" err="1" smtClean="0">
                          <a:solidFill>
                            <a:schemeClr val="dk1"/>
                          </a:solidFill>
                          <a:effectLst/>
                          <a:latin typeface="Arial" panose="020B0604020202020204" pitchFamily="34" charset="0"/>
                          <a:ea typeface="+mn-ea"/>
                          <a:cs typeface="Arial" panose="020B0604020202020204" pitchFamily="34" charset="0"/>
                        </a:rPr>
                        <a:t>amyloliquefaciens</a:t>
                      </a:r>
                      <a:r>
                        <a:rPr lang="fr-FR" sz="1800" b="0" i="0" kern="1200" dirty="0" smtClean="0">
                          <a:solidFill>
                            <a:schemeClr val="dk1"/>
                          </a:solidFill>
                          <a:effectLst/>
                          <a:latin typeface="Arial" panose="020B0604020202020204" pitchFamily="34" charset="0"/>
                          <a:ea typeface="+mn-ea"/>
                          <a:cs typeface="Arial" panose="020B0604020202020204" pitchFamily="34" charset="0"/>
                        </a:rPr>
                        <a:t> (former </a:t>
                      </a:r>
                      <a:r>
                        <a:rPr lang="fr-FR" sz="1800" b="0" i="0" kern="1200" dirty="0" err="1" smtClean="0">
                          <a:solidFill>
                            <a:schemeClr val="dk1"/>
                          </a:solidFill>
                          <a:effectLst/>
                          <a:latin typeface="Arial" panose="020B0604020202020204" pitchFamily="34" charset="0"/>
                          <a:ea typeface="+mn-ea"/>
                          <a:cs typeface="Arial" panose="020B0604020202020204" pitchFamily="34" charset="0"/>
                        </a:rPr>
                        <a:t>subtilis</a:t>
                      </a:r>
                      <a:r>
                        <a:rPr lang="fr-FR" sz="1800" b="0" i="0" kern="1200" dirty="0" smtClean="0">
                          <a:solidFill>
                            <a:schemeClr val="dk1"/>
                          </a:solidFill>
                          <a:effectLst/>
                          <a:latin typeface="Arial" panose="020B0604020202020204" pitchFamily="34" charset="0"/>
                          <a:ea typeface="+mn-ea"/>
                          <a:cs typeface="Arial" panose="020B0604020202020204" pitchFamily="34" charset="0"/>
                        </a:rPr>
                        <a:t>) </a:t>
                      </a:r>
                      <a:r>
                        <a:rPr lang="fr-FR" sz="1800" b="0" i="0" kern="1200" dirty="0" err="1" smtClean="0">
                          <a:solidFill>
                            <a:schemeClr val="dk1"/>
                          </a:solidFill>
                          <a:effectLst/>
                          <a:latin typeface="Arial" panose="020B0604020202020204" pitchFamily="34" charset="0"/>
                          <a:ea typeface="+mn-ea"/>
                          <a:cs typeface="Arial" panose="020B0604020202020204" pitchFamily="34" charset="0"/>
                        </a:rPr>
                        <a:t>str</a:t>
                      </a:r>
                      <a:r>
                        <a:rPr lang="fr-FR" sz="1800" b="0" i="0" kern="1200" dirty="0" smtClean="0">
                          <a:solidFill>
                            <a:schemeClr val="dk1"/>
                          </a:solidFill>
                          <a:effectLst/>
                          <a:latin typeface="Arial" panose="020B0604020202020204" pitchFamily="34" charset="0"/>
                          <a:ea typeface="+mn-ea"/>
                          <a:cs typeface="Arial" panose="020B0604020202020204" pitchFamily="34" charset="0"/>
                        </a:rPr>
                        <a:t>. QST 713</a:t>
                      </a:r>
                      <a:r>
                        <a:rPr lang="sl-SI" sz="1800" b="0" i="0" kern="1200" dirty="0" smtClean="0">
                          <a:solidFill>
                            <a:schemeClr val="dk1"/>
                          </a:solidFill>
                          <a:effectLst/>
                          <a:latin typeface="Arial" panose="020B0604020202020204" pitchFamily="34" charset="0"/>
                          <a:ea typeface="+mn-ea"/>
                          <a:cs typeface="Arial" panose="020B0604020202020204" pitchFamily="34" charset="0"/>
                        </a:rPr>
                        <a:t>)</a:t>
                      </a:r>
                      <a:endParaRPr lang="sl-SI" sz="1800" baseline="0" dirty="0" smtClean="0">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2833172555"/>
                  </a:ext>
                </a:extLst>
              </a:tr>
            </a:tbl>
          </a:graphicData>
        </a:graphic>
      </p:graphicFrame>
      <p:pic>
        <p:nvPicPr>
          <p:cNvPr id="5" name="Slika 4"/>
          <p:cNvPicPr>
            <a:picLocks noChangeAspect="1"/>
          </p:cNvPicPr>
          <p:nvPr/>
        </p:nvPicPr>
        <p:blipFill>
          <a:blip r:embed="rId2"/>
          <a:stretch>
            <a:fillRect/>
          </a:stretch>
        </p:blipFill>
        <p:spPr>
          <a:xfrm>
            <a:off x="3110748" y="2964736"/>
            <a:ext cx="5464017" cy="3624236"/>
          </a:xfrm>
          <a:prstGeom prst="rect">
            <a:avLst/>
          </a:prstGeom>
          <a:ln>
            <a:noFill/>
          </a:ln>
          <a:effectLst>
            <a:softEdge rad="112500"/>
          </a:effectLst>
        </p:spPr>
      </p:pic>
      <p:sp>
        <p:nvSpPr>
          <p:cNvPr id="6" name="PoljeZBesedilom 5"/>
          <p:cNvSpPr txBox="1"/>
          <p:nvPr/>
        </p:nvSpPr>
        <p:spPr>
          <a:xfrm>
            <a:off x="8058437" y="5893858"/>
            <a:ext cx="1032655" cy="538609"/>
          </a:xfrm>
          <a:prstGeom prst="rect">
            <a:avLst/>
          </a:prstGeom>
          <a:solidFill>
            <a:schemeClr val="bg1"/>
          </a:solidFill>
        </p:spPr>
        <p:txBody>
          <a:bodyPr wrap="none" rtlCol="0">
            <a:spAutoFit/>
          </a:bodyPr>
          <a:lstStyle/>
          <a:p>
            <a:r>
              <a:rPr lang="sl-SI" dirty="0" smtClean="0"/>
              <a:t>strune</a:t>
            </a:r>
          </a:p>
          <a:p>
            <a:r>
              <a:rPr lang="sl-SI" sz="1100" dirty="0" smtClean="0"/>
              <a:t>(vir: I. Škerbot)</a:t>
            </a:r>
          </a:p>
        </p:txBody>
      </p:sp>
      <p:sp>
        <p:nvSpPr>
          <p:cNvPr id="7" name="PoljeZBesedilom 6"/>
          <p:cNvSpPr txBox="1"/>
          <p:nvPr/>
        </p:nvSpPr>
        <p:spPr>
          <a:xfrm>
            <a:off x="293658" y="228342"/>
            <a:ext cx="2817090" cy="707886"/>
          </a:xfrm>
          <a:prstGeom prst="rect">
            <a:avLst/>
          </a:prstGeom>
          <a:solidFill>
            <a:schemeClr val="bg1"/>
          </a:solidFill>
        </p:spPr>
        <p:txBody>
          <a:bodyPr wrap="square" rtlCol="0">
            <a:spAutoFit/>
          </a:bodyPr>
          <a:lstStyle/>
          <a:p>
            <a:r>
              <a:rPr lang="sl-SI" sz="4000" b="1" dirty="0" smtClean="0">
                <a:solidFill>
                  <a:schemeClr val="accent6">
                    <a:lumMod val="75000"/>
                  </a:schemeClr>
                </a:solidFill>
                <a:latin typeface="Arial" panose="020B0604020202020204" pitchFamily="34" charset="0"/>
                <a:cs typeface="Arial" panose="020B0604020202020204" pitchFamily="34" charset="0"/>
              </a:rPr>
              <a:t>KROMPIR</a:t>
            </a:r>
            <a:endParaRPr lang="sl-SI" sz="32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2487612691"/>
              </p:ext>
            </p:extLst>
          </p:nvPr>
        </p:nvGraphicFramePr>
        <p:xfrm>
          <a:off x="308758" y="1033153"/>
          <a:ext cx="11649694" cy="1626920"/>
        </p:xfrm>
        <a:graphic>
          <a:graphicData uri="http://schemas.openxmlformats.org/drawingml/2006/table">
            <a:tbl>
              <a:tblPr/>
              <a:tblGrid>
                <a:gridCol w="11649694">
                  <a:extLst>
                    <a:ext uri="{9D8B030D-6E8A-4147-A177-3AD203B41FA5}">
                      <a16:colId xmlns:a16="http://schemas.microsoft.com/office/drawing/2014/main" val="3937965723"/>
                    </a:ext>
                  </a:extLst>
                </a:gridCol>
              </a:tblGrid>
              <a:tr h="1626920">
                <a:tc>
                  <a:txBody>
                    <a:bodyPr/>
                    <a:lstStyle/>
                    <a:p>
                      <a:endParaRPr lang="sl-SI"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293087057"/>
                  </a:ext>
                </a:extLst>
              </a:tr>
            </a:tbl>
          </a:graphicData>
        </a:graphic>
      </p:graphicFrame>
      <p:cxnSp>
        <p:nvCxnSpPr>
          <p:cNvPr id="10" name="Raven povezovalnik 9"/>
          <p:cNvCxnSpPr/>
          <p:nvPr/>
        </p:nvCxnSpPr>
        <p:spPr>
          <a:xfrm flipH="1">
            <a:off x="5688280" y="1026805"/>
            <a:ext cx="11875" cy="16332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655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33554" y="1133555"/>
            <a:ext cx="6858000" cy="4590893"/>
          </a:xfrm>
          <a:prstGeom prst="rect">
            <a:avLst/>
          </a:prstGeom>
        </p:spPr>
      </p:pic>
      <p:sp>
        <p:nvSpPr>
          <p:cNvPr id="5" name="PoljeZBesedilom 4"/>
          <p:cNvSpPr txBox="1"/>
          <p:nvPr/>
        </p:nvSpPr>
        <p:spPr>
          <a:xfrm>
            <a:off x="73892" y="223132"/>
            <a:ext cx="2111168" cy="707886"/>
          </a:xfrm>
          <a:prstGeom prst="rect">
            <a:avLst/>
          </a:prstGeom>
          <a:solidFill>
            <a:schemeClr val="bg1"/>
          </a:solidFill>
        </p:spPr>
        <p:txBody>
          <a:bodyPr wrap="square" rtlCol="0">
            <a:spAutoFit/>
          </a:bodyPr>
          <a:lstStyle/>
          <a:p>
            <a:r>
              <a:rPr lang="sl-SI" sz="4000" b="1" dirty="0" smtClean="0">
                <a:solidFill>
                  <a:schemeClr val="accent6">
                    <a:lumMod val="75000"/>
                  </a:schemeClr>
                </a:solidFill>
                <a:latin typeface="Arial" panose="020B0604020202020204" pitchFamily="34" charset="0"/>
                <a:cs typeface="Arial" panose="020B0604020202020204" pitchFamily="34" charset="0"/>
              </a:rPr>
              <a:t>HMELJ</a:t>
            </a:r>
            <a:endParaRPr lang="sl-SI" sz="3200" b="1" dirty="0">
              <a:solidFill>
                <a:schemeClr val="accent6">
                  <a:lumMod val="75000"/>
                </a:schemeClr>
              </a:solidFill>
              <a:latin typeface="Arial" panose="020B0604020202020204" pitchFamily="34" charset="0"/>
              <a:cs typeface="Arial" panose="020B0604020202020204" pitchFamily="34" charset="0"/>
            </a:endParaRPr>
          </a:p>
        </p:txBody>
      </p:sp>
      <p:pic>
        <p:nvPicPr>
          <p:cNvPr id="8" name="Slika 7"/>
          <p:cNvPicPr>
            <a:picLocks noChangeAspect="1"/>
          </p:cNvPicPr>
          <p:nvPr/>
        </p:nvPicPr>
        <p:blipFill rotWithShape="1">
          <a:blip r:embed="rId3" cstate="print">
            <a:extLst>
              <a:ext uri="{28A0092B-C50C-407E-A947-70E740481C1C}">
                <a14:useLocalDpi xmlns:a14="http://schemas.microsoft.com/office/drawing/2010/main" val="0"/>
              </a:ext>
            </a:extLst>
          </a:blip>
          <a:srcRect l="13199" r="6128"/>
          <a:stretch/>
        </p:blipFill>
        <p:spPr>
          <a:xfrm rot="5400000">
            <a:off x="4414248" y="3664891"/>
            <a:ext cx="3417454" cy="2835778"/>
          </a:xfrm>
          <a:prstGeom prst="rect">
            <a:avLst/>
          </a:prstGeom>
          <a:ln>
            <a:noFill/>
          </a:ln>
          <a:effectLst>
            <a:softEdge rad="112500"/>
          </a:effectLst>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7000" y="2469066"/>
            <a:ext cx="2774467" cy="4322441"/>
          </a:xfrm>
          <a:prstGeom prst="rect">
            <a:avLst/>
          </a:prstGeom>
          <a:ln>
            <a:noFill/>
          </a:ln>
          <a:effectLst>
            <a:softEdge rad="112500"/>
          </a:effectLst>
        </p:spPr>
      </p:pic>
      <p:graphicFrame>
        <p:nvGraphicFramePr>
          <p:cNvPr id="10" name="Tabela 9"/>
          <p:cNvGraphicFramePr>
            <a:graphicFrameLocks noGrp="1"/>
          </p:cNvGraphicFramePr>
          <p:nvPr>
            <p:extLst>
              <p:ext uri="{D42A27DB-BD31-4B8C-83A1-F6EECF244321}">
                <p14:modId xmlns:p14="http://schemas.microsoft.com/office/powerpoint/2010/main" val="2055827950"/>
              </p:ext>
            </p:extLst>
          </p:nvPr>
        </p:nvGraphicFramePr>
        <p:xfrm>
          <a:off x="3088936" y="137680"/>
          <a:ext cx="8903855" cy="2565400"/>
        </p:xfrm>
        <a:graphic>
          <a:graphicData uri="http://schemas.openxmlformats.org/drawingml/2006/table">
            <a:tbl>
              <a:tblPr firstRow="1" bandRow="1">
                <a:tableStyleId>{5C22544A-7EE6-4342-B048-85BDC9FD1C3A}</a:tableStyleId>
              </a:tblPr>
              <a:tblGrid>
                <a:gridCol w="2623303">
                  <a:extLst>
                    <a:ext uri="{9D8B030D-6E8A-4147-A177-3AD203B41FA5}">
                      <a16:colId xmlns:a16="http://schemas.microsoft.com/office/drawing/2014/main" val="2373908560"/>
                    </a:ext>
                  </a:extLst>
                </a:gridCol>
                <a:gridCol w="6280552">
                  <a:extLst>
                    <a:ext uri="{9D8B030D-6E8A-4147-A177-3AD203B41FA5}">
                      <a16:colId xmlns:a16="http://schemas.microsoft.com/office/drawing/2014/main" val="43261482"/>
                    </a:ext>
                  </a:extLst>
                </a:gridCol>
              </a:tblGrid>
              <a:tr h="370840">
                <a:tc>
                  <a:txBody>
                    <a:bodyPr/>
                    <a:lstStyle/>
                    <a:p>
                      <a:r>
                        <a:rPr lang="sl-SI" sz="1800" b="1" dirty="0" smtClean="0">
                          <a:solidFill>
                            <a:schemeClr val="tx1"/>
                          </a:solidFill>
                          <a:latin typeface="Arial" panose="020B0604020202020204" pitchFamily="34" charset="0"/>
                          <a:cs typeface="Arial" panose="020B0604020202020204" pitchFamily="34" charset="0"/>
                        </a:rPr>
                        <a:t>Škodljiv organizem</a:t>
                      </a:r>
                      <a:endParaRPr lang="sl-SI" sz="1800" b="1"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sz="1800" b="1" dirty="0" smtClean="0">
                          <a:solidFill>
                            <a:schemeClr val="tx1"/>
                          </a:solidFill>
                          <a:latin typeface="Arial" panose="020B0604020202020204" pitchFamily="34" charset="0"/>
                          <a:cs typeface="Arial" panose="020B0604020202020204" pitchFamily="34" charset="0"/>
                        </a:rPr>
                        <a:t>Biotični agens</a:t>
                      </a:r>
                      <a:endParaRPr lang="sl-SI" sz="1800" b="1"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800" dirty="0" smtClean="0">
                          <a:latin typeface="Arial" panose="020B0604020202020204" pitchFamily="34" charset="0"/>
                          <a:cs typeface="Arial" panose="020B0604020202020204" pitchFamily="34" charset="0"/>
                        </a:rPr>
                        <a:t>glivične bolezni</a:t>
                      </a:r>
                    </a:p>
                    <a:p>
                      <a:r>
                        <a:rPr lang="sl-SI" sz="1800" dirty="0" smtClean="0">
                          <a:latin typeface="Arial" panose="020B0604020202020204" pitchFamily="34" charset="0"/>
                          <a:cs typeface="Arial" panose="020B0604020202020204" pitchFamily="34" charset="0"/>
                        </a:rPr>
                        <a:t>sadik  ALI  hmeljna peronospora</a:t>
                      </a:r>
                      <a:endParaRPr lang="sl-SI" sz="1800" dirty="0">
                        <a:latin typeface="Arial" panose="020B0604020202020204" pitchFamily="34" charset="0"/>
                        <a:cs typeface="Arial" panose="020B0604020202020204" pitchFamily="34"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i="0" baseline="0" dirty="0" err="1" smtClean="0">
                          <a:latin typeface="Arial" panose="020B0604020202020204" pitchFamily="34" charset="0"/>
                          <a:cs typeface="Arial" panose="020B0604020202020204" pitchFamily="34" charset="0"/>
                        </a:rPr>
                        <a:t>Polyversum</a:t>
                      </a:r>
                      <a:r>
                        <a:rPr lang="sl-SI" sz="1800" baseline="0" dirty="0" smtClean="0">
                          <a:latin typeface="Arial" panose="020B0604020202020204" pitchFamily="34" charset="0"/>
                          <a:cs typeface="Arial" panose="020B0604020202020204" pitchFamily="34" charset="0"/>
                        </a:rPr>
                        <a:t> (</a:t>
                      </a:r>
                      <a:r>
                        <a:rPr lang="sl-SI" sz="1800" b="0" i="1" kern="1200" dirty="0" err="1" smtClean="0">
                          <a:solidFill>
                            <a:schemeClr val="dk1"/>
                          </a:solidFill>
                          <a:effectLst/>
                          <a:latin typeface="Arial" panose="020B0604020202020204" pitchFamily="34" charset="0"/>
                          <a:ea typeface="+mn-ea"/>
                          <a:cs typeface="Arial" panose="020B0604020202020204" pitchFamily="34" charset="0"/>
                        </a:rPr>
                        <a:t>Pythium</a:t>
                      </a:r>
                      <a:r>
                        <a:rPr lang="sl-SI" sz="1800" b="0" i="1" kern="1200" dirty="0" smtClean="0">
                          <a:solidFill>
                            <a:schemeClr val="dk1"/>
                          </a:solidFill>
                          <a:effectLst/>
                          <a:latin typeface="Arial" panose="020B0604020202020204" pitchFamily="34" charset="0"/>
                          <a:ea typeface="+mn-ea"/>
                          <a:cs typeface="Arial" panose="020B0604020202020204" pitchFamily="34" charset="0"/>
                        </a:rPr>
                        <a:t> </a:t>
                      </a:r>
                      <a:r>
                        <a:rPr lang="sl-SI" sz="1800" b="0" i="1" kern="1200" dirty="0" err="1" smtClean="0">
                          <a:solidFill>
                            <a:schemeClr val="dk1"/>
                          </a:solidFill>
                          <a:effectLst/>
                          <a:latin typeface="Arial" panose="020B0604020202020204" pitchFamily="34" charset="0"/>
                          <a:ea typeface="+mn-ea"/>
                          <a:cs typeface="Arial" panose="020B0604020202020204" pitchFamily="34" charset="0"/>
                        </a:rPr>
                        <a:t>oligandrum</a:t>
                      </a:r>
                      <a:r>
                        <a:rPr lang="sl-SI" sz="1800" b="0" i="1" kern="1200" dirty="0" smtClean="0">
                          <a:solidFill>
                            <a:schemeClr val="dk1"/>
                          </a:solidFill>
                          <a:effectLst/>
                          <a:latin typeface="Arial" panose="020B0604020202020204" pitchFamily="34" charset="0"/>
                          <a:ea typeface="+mn-ea"/>
                          <a:cs typeface="Arial" panose="020B0604020202020204" pitchFamily="34" charset="0"/>
                        </a:rPr>
                        <a:t> </a:t>
                      </a:r>
                      <a:r>
                        <a:rPr lang="sl-SI" sz="1800" b="0" i="0" kern="1200" dirty="0" smtClean="0">
                          <a:solidFill>
                            <a:schemeClr val="dk1"/>
                          </a:solidFill>
                          <a:effectLst/>
                          <a:latin typeface="Arial" panose="020B0604020202020204" pitchFamily="34" charset="0"/>
                          <a:ea typeface="+mn-ea"/>
                          <a:cs typeface="Arial" panose="020B0604020202020204" pitchFamily="34" charset="0"/>
                        </a:rPr>
                        <a:t>M1)</a:t>
                      </a:r>
                      <a:endParaRPr lang="sl-SI" sz="1800" baseline="0" dirty="0" smtClean="0">
                        <a:latin typeface="Arial" panose="020B0604020202020204" pitchFamily="34" charset="0"/>
                        <a:cs typeface="Arial" panose="020B0604020202020204" pitchFamily="34" charset="0"/>
                      </a:endParaRPr>
                    </a:p>
                    <a:p>
                      <a:endParaRPr lang="sl-SI" sz="18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387390719"/>
                  </a:ext>
                </a:extLst>
              </a:tr>
              <a:tr h="370840">
                <a:tc>
                  <a:txBody>
                    <a:bodyPr/>
                    <a:lstStyle/>
                    <a:p>
                      <a:r>
                        <a:rPr lang="sl-SI" sz="1800" dirty="0" smtClean="0">
                          <a:latin typeface="Arial" panose="020B0604020202020204" pitchFamily="34" charset="0"/>
                          <a:cs typeface="Arial" panose="020B0604020202020204" pitchFamily="34" charset="0"/>
                        </a:rPr>
                        <a:t>koruzna</a:t>
                      </a:r>
                      <a:r>
                        <a:rPr lang="sl-SI" sz="1800" baseline="0" dirty="0" smtClean="0">
                          <a:latin typeface="Arial" panose="020B0604020202020204" pitchFamily="34" charset="0"/>
                          <a:cs typeface="Arial" panose="020B0604020202020204" pitchFamily="34" charset="0"/>
                        </a:rPr>
                        <a:t> vešča</a:t>
                      </a:r>
                      <a:endParaRPr lang="sl-SI" sz="18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dirty="0" err="1" smtClean="0">
                          <a:latin typeface="Arial" panose="020B0604020202020204" pitchFamily="34" charset="0"/>
                          <a:cs typeface="Arial" panose="020B0604020202020204" pitchFamily="34" charset="0"/>
                        </a:rPr>
                        <a:t>Agree</a:t>
                      </a:r>
                      <a:r>
                        <a:rPr lang="sl-SI" sz="1800" b="1" dirty="0" smtClean="0">
                          <a:latin typeface="Arial" panose="020B0604020202020204" pitchFamily="34" charset="0"/>
                          <a:cs typeface="Arial" panose="020B0604020202020204" pitchFamily="34" charset="0"/>
                        </a:rPr>
                        <a:t> WG </a:t>
                      </a:r>
                      <a:r>
                        <a:rPr lang="sl-SI" sz="1800" dirty="0" smtClean="0">
                          <a:latin typeface="Arial" panose="020B0604020202020204" pitchFamily="34" charset="0"/>
                          <a:cs typeface="Arial" panose="020B0604020202020204" pitchFamily="34" charset="0"/>
                        </a:rPr>
                        <a:t>(</a:t>
                      </a:r>
                      <a:r>
                        <a:rPr lang="sl-SI" sz="1800" i="1" dirty="0" err="1" smtClean="0">
                          <a:latin typeface="Arial" panose="020B0604020202020204" pitchFamily="34" charset="0"/>
                          <a:cs typeface="Arial" panose="020B0604020202020204" pitchFamily="34" charset="0"/>
                        </a:rPr>
                        <a:t>Bacillus</a:t>
                      </a:r>
                      <a:r>
                        <a:rPr lang="sl-SI" sz="1800" i="1" dirty="0" smtClean="0">
                          <a:latin typeface="Arial" panose="020B0604020202020204" pitchFamily="34" charset="0"/>
                          <a:cs typeface="Arial" panose="020B0604020202020204" pitchFamily="34" charset="0"/>
                        </a:rPr>
                        <a:t> </a:t>
                      </a:r>
                      <a:r>
                        <a:rPr lang="sl-SI" sz="1800" i="1" dirty="0" err="1" smtClean="0">
                          <a:latin typeface="Arial" panose="020B0604020202020204" pitchFamily="34" charset="0"/>
                          <a:cs typeface="Arial" panose="020B0604020202020204" pitchFamily="34" charset="0"/>
                        </a:rPr>
                        <a:t>thuringiensis</a:t>
                      </a:r>
                      <a:r>
                        <a:rPr lang="sl-SI" sz="1800" i="1" dirty="0" smtClean="0">
                          <a:latin typeface="Arial" panose="020B0604020202020204" pitchFamily="34" charset="0"/>
                          <a:cs typeface="Arial" panose="020B0604020202020204" pitchFamily="34" charset="0"/>
                        </a:rPr>
                        <a:t> </a:t>
                      </a:r>
                      <a:r>
                        <a:rPr lang="sl-SI" sz="1800" dirty="0" smtClean="0">
                          <a:latin typeface="Arial" panose="020B0604020202020204" pitchFamily="34" charset="0"/>
                          <a:cs typeface="Arial" panose="020B0604020202020204" pitchFamily="34" charset="0"/>
                        </a:rPr>
                        <a:t>var.</a:t>
                      </a:r>
                      <a:r>
                        <a:rPr lang="sl-SI" sz="1800" baseline="0" dirty="0" smtClean="0">
                          <a:latin typeface="Arial" panose="020B0604020202020204" pitchFamily="34" charset="0"/>
                          <a:cs typeface="Arial" panose="020B0604020202020204" pitchFamily="34" charset="0"/>
                        </a:rPr>
                        <a:t> </a:t>
                      </a:r>
                      <a:r>
                        <a:rPr lang="sl-SI" sz="1800" baseline="0" dirty="0" err="1" smtClean="0">
                          <a:latin typeface="Arial" panose="020B0604020202020204" pitchFamily="34" charset="0"/>
                          <a:cs typeface="Arial" panose="020B0604020202020204" pitchFamily="34" charset="0"/>
                        </a:rPr>
                        <a:t>aizawai</a:t>
                      </a:r>
                      <a:r>
                        <a:rPr lang="sl-SI" sz="1800" baseline="0" dirty="0" smtClean="0">
                          <a:latin typeface="Arial" panose="020B0604020202020204" pitchFamily="34" charset="0"/>
                          <a:cs typeface="Arial" panose="020B0604020202020204" pitchFamily="34" charset="0"/>
                        </a:rPr>
                        <a:t>) ALI</a:t>
                      </a:r>
                      <a:endParaRPr lang="sl-SI" sz="1800" dirty="0" smtClean="0">
                        <a:latin typeface="Arial" panose="020B0604020202020204" pitchFamily="34" charset="0"/>
                        <a:cs typeface="Arial" panose="020B0604020202020204" pitchFamily="34" charset="0"/>
                      </a:endParaRPr>
                    </a:p>
                    <a:p>
                      <a:r>
                        <a:rPr lang="sl-SI" sz="1800" b="1" dirty="0" err="1" smtClean="0">
                          <a:latin typeface="Arial" panose="020B0604020202020204" pitchFamily="34" charset="0"/>
                          <a:cs typeface="Arial" panose="020B0604020202020204" pitchFamily="34" charset="0"/>
                        </a:rPr>
                        <a:t>Lepinox</a:t>
                      </a:r>
                      <a:r>
                        <a:rPr lang="sl-SI" sz="1800" b="1" dirty="0" smtClean="0">
                          <a:latin typeface="Arial" panose="020B0604020202020204" pitchFamily="34" charset="0"/>
                          <a:cs typeface="Arial" panose="020B0604020202020204" pitchFamily="34" charset="0"/>
                        </a:rPr>
                        <a:t> plus </a:t>
                      </a:r>
                      <a:r>
                        <a:rPr lang="sl-SI" sz="1800" dirty="0" smtClean="0">
                          <a:latin typeface="Arial" panose="020B0604020202020204" pitchFamily="34" charset="0"/>
                          <a:cs typeface="Arial" panose="020B0604020202020204" pitchFamily="34" charset="0"/>
                        </a:rPr>
                        <a:t>(</a:t>
                      </a:r>
                      <a:r>
                        <a:rPr lang="sl-SI" sz="1800" i="1" dirty="0" err="1" smtClean="0">
                          <a:latin typeface="Arial" panose="020B0604020202020204" pitchFamily="34" charset="0"/>
                          <a:cs typeface="Arial" panose="020B0604020202020204" pitchFamily="34" charset="0"/>
                        </a:rPr>
                        <a:t>Bacillus</a:t>
                      </a:r>
                      <a:r>
                        <a:rPr lang="sl-SI" sz="1800" i="1" dirty="0" smtClean="0">
                          <a:latin typeface="Arial" panose="020B0604020202020204" pitchFamily="34" charset="0"/>
                          <a:cs typeface="Arial" panose="020B0604020202020204" pitchFamily="34" charset="0"/>
                        </a:rPr>
                        <a:t> </a:t>
                      </a:r>
                      <a:r>
                        <a:rPr lang="sl-SI" sz="1800" i="1" dirty="0" err="1" smtClean="0">
                          <a:latin typeface="Arial" panose="020B0604020202020204" pitchFamily="34" charset="0"/>
                          <a:cs typeface="Arial" panose="020B0604020202020204" pitchFamily="34" charset="0"/>
                        </a:rPr>
                        <a:t>thuringiensis</a:t>
                      </a:r>
                      <a:r>
                        <a:rPr lang="sl-SI" sz="1800" i="1" dirty="0" smtClean="0">
                          <a:latin typeface="Arial" panose="020B0604020202020204" pitchFamily="34" charset="0"/>
                          <a:cs typeface="Arial" panose="020B0604020202020204" pitchFamily="34" charset="0"/>
                        </a:rPr>
                        <a:t> </a:t>
                      </a:r>
                      <a:r>
                        <a:rPr lang="sl-SI" sz="1800" dirty="0" smtClean="0">
                          <a:latin typeface="Arial" panose="020B0604020202020204" pitchFamily="34" charset="0"/>
                          <a:cs typeface="Arial" panose="020B0604020202020204" pitchFamily="34" charset="0"/>
                        </a:rPr>
                        <a:t>var.</a:t>
                      </a:r>
                      <a:r>
                        <a:rPr lang="sl-SI" sz="1800" baseline="0" dirty="0" smtClean="0">
                          <a:latin typeface="Arial" panose="020B0604020202020204" pitchFamily="34" charset="0"/>
                          <a:cs typeface="Arial" panose="020B0604020202020204" pitchFamily="34" charset="0"/>
                        </a:rPr>
                        <a:t> </a:t>
                      </a:r>
                      <a:r>
                        <a:rPr lang="sl-SI" sz="1800" baseline="0" dirty="0" err="1" smtClean="0">
                          <a:latin typeface="Arial" panose="020B0604020202020204" pitchFamily="34" charset="0"/>
                          <a:cs typeface="Arial" panose="020B0604020202020204" pitchFamily="34" charset="0"/>
                        </a:rPr>
                        <a:t>kurstaki</a:t>
                      </a:r>
                      <a:r>
                        <a:rPr lang="sl-SI" sz="1800" baseline="0" dirty="0" smtClean="0">
                          <a:latin typeface="Arial" panose="020B0604020202020204" pitchFamily="34" charset="0"/>
                          <a:cs typeface="Arial" panose="020B0604020202020204" pitchFamily="34" charset="0"/>
                        </a:rPr>
                        <a:t>) – 2x </a:t>
                      </a:r>
                      <a:endParaRPr lang="sl-SI" sz="1800" dirty="0">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769771240"/>
                  </a:ext>
                </a:extLst>
              </a:tr>
              <a:tr h="370840">
                <a:tc>
                  <a:txBody>
                    <a:bodyPr/>
                    <a:lstStyle/>
                    <a:p>
                      <a:r>
                        <a:rPr lang="sl-SI" sz="1800" dirty="0" smtClean="0">
                          <a:latin typeface="Arial" panose="020B0604020202020204" pitchFamily="34" charset="0"/>
                          <a:cs typeface="Arial" panose="020B0604020202020204" pitchFamily="34" charset="0"/>
                        </a:rPr>
                        <a:t>hmeljeva pršica</a:t>
                      </a:r>
                      <a:endParaRPr lang="sl-SI" sz="1800" dirty="0">
                        <a:latin typeface="Arial" panose="020B0604020202020204" pitchFamily="34" charset="0"/>
                        <a:cs typeface="Arial" panose="020B0604020202020204" pitchFamily="34" charset="0"/>
                      </a:endParaRPr>
                    </a:p>
                  </a:txBody>
                  <a:tcPr>
                    <a:solidFill>
                      <a:schemeClr val="bg1"/>
                    </a:solidFill>
                  </a:tcPr>
                </a:tc>
                <a:tc>
                  <a:txBody>
                    <a:bodyPr/>
                    <a:lstStyle/>
                    <a:p>
                      <a:r>
                        <a:rPr lang="sl-SI" sz="1800" dirty="0" smtClean="0">
                          <a:latin typeface="Arial" panose="020B0604020202020204" pitchFamily="34" charset="0"/>
                          <a:cs typeface="Arial" panose="020B0604020202020204" pitchFamily="34" charset="0"/>
                        </a:rPr>
                        <a:t>vnos</a:t>
                      </a:r>
                      <a:r>
                        <a:rPr lang="sl-SI" sz="1800" baseline="0" dirty="0" smtClean="0">
                          <a:latin typeface="Arial" panose="020B0604020202020204" pitchFamily="34" charset="0"/>
                          <a:cs typeface="Arial" panose="020B0604020202020204" pitchFamily="34" charset="0"/>
                        </a:rPr>
                        <a:t> </a:t>
                      </a:r>
                      <a:r>
                        <a:rPr lang="sl-SI" sz="1800" dirty="0" smtClean="0">
                          <a:latin typeface="Arial" panose="020B0604020202020204" pitchFamily="34" charset="0"/>
                          <a:cs typeface="Arial" panose="020B0604020202020204" pitchFamily="34" charset="0"/>
                        </a:rPr>
                        <a:t>plenilske pršice </a:t>
                      </a:r>
                      <a:r>
                        <a:rPr lang="sl-SI" sz="1800" i="1" dirty="0" err="1" smtClean="0">
                          <a:latin typeface="Arial" panose="020B0604020202020204" pitchFamily="34" charset="0"/>
                          <a:cs typeface="Arial" panose="020B0604020202020204" pitchFamily="34" charset="0"/>
                        </a:rPr>
                        <a:t>Neoseiulus</a:t>
                      </a:r>
                      <a:r>
                        <a:rPr lang="sl-SI" sz="1800" i="1" dirty="0" smtClean="0">
                          <a:latin typeface="Arial" panose="020B0604020202020204" pitchFamily="34" charset="0"/>
                          <a:cs typeface="Arial" panose="020B0604020202020204" pitchFamily="34" charset="0"/>
                        </a:rPr>
                        <a:t> </a:t>
                      </a:r>
                      <a:r>
                        <a:rPr lang="sl-SI" sz="1800" i="1" dirty="0" err="1" smtClean="0">
                          <a:latin typeface="Arial" panose="020B0604020202020204" pitchFamily="34" charset="0"/>
                          <a:cs typeface="Arial" panose="020B0604020202020204" pitchFamily="34" charset="0"/>
                        </a:rPr>
                        <a:t>californicus</a:t>
                      </a:r>
                      <a:r>
                        <a:rPr lang="sl-SI" sz="1800" i="1" dirty="0" smtClean="0">
                          <a:latin typeface="Arial" panose="020B0604020202020204" pitchFamily="34" charset="0"/>
                          <a:cs typeface="Arial" panose="020B0604020202020204" pitchFamily="34" charset="0"/>
                        </a:rPr>
                        <a:t> </a:t>
                      </a:r>
                      <a:r>
                        <a:rPr lang="sl-SI" sz="1800" i="0" dirty="0" smtClean="0">
                          <a:latin typeface="Arial" panose="020B0604020202020204" pitchFamily="34" charset="0"/>
                          <a:cs typeface="Arial" panose="020B0604020202020204" pitchFamily="34" charset="0"/>
                        </a:rPr>
                        <a:t>ali</a:t>
                      </a:r>
                      <a:r>
                        <a:rPr lang="sl-SI" sz="1800" i="1" dirty="0" smtClean="0">
                          <a:latin typeface="Arial" panose="020B0604020202020204" pitchFamily="34" charset="0"/>
                          <a:cs typeface="Arial" panose="020B0604020202020204" pitchFamily="34" charset="0"/>
                        </a:rPr>
                        <a:t> </a:t>
                      </a:r>
                      <a:r>
                        <a:rPr lang="sl-SI" sz="1800" i="1" kern="1200" dirty="0" err="1" smtClean="0">
                          <a:solidFill>
                            <a:schemeClr val="dk1"/>
                          </a:solidFill>
                          <a:effectLst/>
                          <a:latin typeface="Arial" panose="020B0604020202020204" pitchFamily="34" charset="0"/>
                          <a:ea typeface="+mn-ea"/>
                          <a:cs typeface="Arial" panose="020B0604020202020204" pitchFamily="34" charset="0"/>
                        </a:rPr>
                        <a:t>Amblyseius</a:t>
                      </a:r>
                      <a:r>
                        <a:rPr lang="sl-SI" sz="1800" i="1" kern="1200" dirty="0" smtClean="0">
                          <a:solidFill>
                            <a:schemeClr val="dk1"/>
                          </a:solidFill>
                          <a:effectLst/>
                          <a:latin typeface="Arial" panose="020B0604020202020204" pitchFamily="34" charset="0"/>
                          <a:ea typeface="+mn-ea"/>
                          <a:cs typeface="Arial" panose="020B0604020202020204" pitchFamily="34" charset="0"/>
                        </a:rPr>
                        <a:t> </a:t>
                      </a:r>
                      <a:r>
                        <a:rPr lang="sl-SI" sz="1800" i="1" kern="1200" dirty="0" err="1" smtClean="0">
                          <a:solidFill>
                            <a:schemeClr val="dk1"/>
                          </a:solidFill>
                          <a:effectLst/>
                          <a:latin typeface="Arial" panose="020B0604020202020204" pitchFamily="34" charset="0"/>
                          <a:ea typeface="+mn-ea"/>
                          <a:cs typeface="Arial" panose="020B0604020202020204" pitchFamily="34" charset="0"/>
                        </a:rPr>
                        <a:t>andersoni</a:t>
                      </a:r>
                      <a:endParaRPr lang="sl-SI" sz="1800" i="1"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664291257"/>
                  </a:ext>
                </a:extLst>
              </a:tr>
            </a:tbl>
          </a:graphicData>
        </a:graphic>
      </p:graphicFrame>
      <p:sp>
        <p:nvSpPr>
          <p:cNvPr id="11" name="PoljeZBesedilom 10"/>
          <p:cNvSpPr txBox="1"/>
          <p:nvPr/>
        </p:nvSpPr>
        <p:spPr>
          <a:xfrm>
            <a:off x="7606145" y="6305536"/>
            <a:ext cx="1393330" cy="261610"/>
          </a:xfrm>
          <a:prstGeom prst="rect">
            <a:avLst/>
          </a:prstGeom>
          <a:solidFill>
            <a:schemeClr val="bg1"/>
          </a:solidFill>
        </p:spPr>
        <p:txBody>
          <a:bodyPr wrap="none" rtlCol="0">
            <a:spAutoFit/>
          </a:bodyPr>
          <a:lstStyle/>
          <a:p>
            <a:r>
              <a:rPr lang="sl-SI" sz="1100" dirty="0" smtClean="0"/>
              <a:t>(vir: arhiv IHPS Žalec)</a:t>
            </a:r>
          </a:p>
        </p:txBody>
      </p:sp>
      <p:cxnSp>
        <p:nvCxnSpPr>
          <p:cNvPr id="12" name="Raven povezovalnik 11"/>
          <p:cNvCxnSpPr/>
          <p:nvPr/>
        </p:nvCxnSpPr>
        <p:spPr>
          <a:xfrm flipH="1">
            <a:off x="5688281" y="137680"/>
            <a:ext cx="23750" cy="25223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ela 2"/>
          <p:cNvGraphicFramePr>
            <a:graphicFrameLocks noGrp="1"/>
          </p:cNvGraphicFramePr>
          <p:nvPr>
            <p:extLst>
              <p:ext uri="{D42A27DB-BD31-4B8C-83A1-F6EECF244321}">
                <p14:modId xmlns:p14="http://schemas.microsoft.com/office/powerpoint/2010/main" val="964435414"/>
              </p:ext>
            </p:extLst>
          </p:nvPr>
        </p:nvGraphicFramePr>
        <p:xfrm>
          <a:off x="3088936" y="142504"/>
          <a:ext cx="8903855" cy="2560576"/>
        </p:xfrm>
        <a:graphic>
          <a:graphicData uri="http://schemas.openxmlformats.org/drawingml/2006/table">
            <a:tbl>
              <a:tblPr/>
              <a:tblGrid>
                <a:gridCol w="8903855">
                  <a:extLst>
                    <a:ext uri="{9D8B030D-6E8A-4147-A177-3AD203B41FA5}">
                      <a16:colId xmlns:a16="http://schemas.microsoft.com/office/drawing/2014/main" val="462069599"/>
                    </a:ext>
                  </a:extLst>
                </a:gridCol>
              </a:tblGrid>
              <a:tr h="2560576">
                <a:tc>
                  <a:txBody>
                    <a:bodyPr/>
                    <a:lstStyle/>
                    <a:p>
                      <a:endParaRPr lang="sl-SI"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56744167"/>
                  </a:ext>
                </a:extLst>
              </a:tr>
            </a:tbl>
          </a:graphicData>
        </a:graphic>
      </p:graphicFrame>
    </p:spTree>
    <p:extLst>
      <p:ext uri="{BB962C8B-B14F-4D97-AF65-F5344CB8AC3E}">
        <p14:creationId xmlns:p14="http://schemas.microsoft.com/office/powerpoint/2010/main" val="1066831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endParaRPr lang="sl-SI" altLang="sl-SI" smtClean="0"/>
          </a:p>
        </p:txBody>
      </p:sp>
      <p:sp>
        <p:nvSpPr>
          <p:cNvPr id="4099" name="Rectangle 3"/>
          <p:cNvSpPr>
            <a:spLocks noGrp="1" noChangeArrowheads="1"/>
          </p:cNvSpPr>
          <p:nvPr>
            <p:ph type="body" idx="4294967295"/>
          </p:nvPr>
        </p:nvSpPr>
        <p:spPr/>
        <p:txBody>
          <a:bodyPr/>
          <a:lstStyle/>
          <a:p>
            <a:endParaRPr lang="sl-SI" altLang="sl-SI" smtClean="0"/>
          </a:p>
        </p:txBody>
      </p:sp>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oljeZBesedilom 6"/>
          <p:cNvSpPr txBox="1"/>
          <p:nvPr/>
        </p:nvSpPr>
        <p:spPr>
          <a:xfrm>
            <a:off x="1025237" y="518695"/>
            <a:ext cx="9828810" cy="707886"/>
          </a:xfrm>
          <a:prstGeom prst="rect">
            <a:avLst/>
          </a:prstGeom>
          <a:solidFill>
            <a:schemeClr val="bg1"/>
          </a:solidFill>
        </p:spPr>
        <p:txBody>
          <a:bodyPr wrap="square" rtlCol="0">
            <a:spAutoFit/>
          </a:bodyPr>
          <a:lstStyle/>
          <a:p>
            <a:r>
              <a:rPr lang="sl-SI" sz="4000" b="1" dirty="0" smtClean="0">
                <a:solidFill>
                  <a:schemeClr val="accent6">
                    <a:lumMod val="75000"/>
                  </a:schemeClr>
                </a:solidFill>
                <a:latin typeface="Arial" panose="020B0604020202020204" pitchFamily="34" charset="0"/>
                <a:cs typeface="Arial" panose="020B0604020202020204" pitchFamily="34" charset="0"/>
              </a:rPr>
              <a:t>PARADIŽNIK</a:t>
            </a:r>
            <a:r>
              <a:rPr lang="sl-SI" sz="4000" dirty="0" smtClean="0">
                <a:solidFill>
                  <a:schemeClr val="accent6">
                    <a:lumMod val="75000"/>
                  </a:schemeClr>
                </a:solidFill>
                <a:latin typeface="Arial" panose="020B0604020202020204" pitchFamily="34" charset="0"/>
                <a:cs typeface="Arial" panose="020B0604020202020204" pitchFamily="34" charset="0"/>
              </a:rPr>
              <a:t> </a:t>
            </a:r>
            <a:r>
              <a:rPr lang="sl-SI" sz="3200" dirty="0" smtClean="0">
                <a:solidFill>
                  <a:schemeClr val="accent6">
                    <a:lumMod val="75000"/>
                  </a:schemeClr>
                </a:solidFill>
                <a:latin typeface="Arial" panose="020B0604020202020204" pitchFamily="34" charset="0"/>
                <a:cs typeface="Arial" panose="020B0604020202020204" pitchFamily="34" charset="0"/>
              </a:rPr>
              <a:t>(pridelava v zavarovanih prostorih)</a:t>
            </a:r>
            <a:endParaRPr lang="sl-SI" sz="32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2107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za spletno sliko 4"/>
          <p:cNvPicPr>
            <a:picLocks noChangeAspect="1"/>
          </p:cNvPicPr>
          <p:nvPr/>
        </p:nvPicPr>
        <p:blipFill rotWithShape="1">
          <a:blip r:embed="rId2" cstate="print">
            <a:extLst>
              <a:ext uri="{28A0092B-C50C-407E-A947-70E740481C1C}">
                <a14:useLocalDpi xmlns:a14="http://schemas.microsoft.com/office/drawing/2010/main" val="0"/>
              </a:ext>
            </a:extLst>
          </a:blip>
          <a:srcRect l="11891" t="14247" r="26344" b="17182"/>
          <a:stretch/>
        </p:blipFill>
        <p:spPr>
          <a:xfrm>
            <a:off x="388247" y="2831625"/>
            <a:ext cx="4737206" cy="3944448"/>
          </a:xfrm>
          <a:prstGeom prst="ellipse">
            <a:avLst/>
          </a:prstGeom>
          <a:ln>
            <a:noFill/>
          </a:ln>
          <a:effectLst>
            <a:softEdge rad="112500"/>
          </a:effectLst>
        </p:spPr>
      </p:pic>
      <p:pic>
        <p:nvPicPr>
          <p:cNvPr id="5" name="Slika 4"/>
          <p:cNvPicPr>
            <a:picLocks noChangeAspect="1"/>
          </p:cNvPicPr>
          <p:nvPr/>
        </p:nvPicPr>
        <p:blipFill>
          <a:blip r:embed="rId3"/>
          <a:stretch>
            <a:fillRect/>
          </a:stretch>
        </p:blipFill>
        <p:spPr>
          <a:xfrm>
            <a:off x="6426010" y="2819777"/>
            <a:ext cx="4401287" cy="4005859"/>
          </a:xfrm>
          <a:prstGeom prst="ellipse">
            <a:avLst/>
          </a:prstGeom>
          <a:ln>
            <a:noFill/>
          </a:ln>
          <a:effectLst>
            <a:softEdge rad="112500"/>
          </a:effectLst>
        </p:spPr>
      </p:pic>
      <p:sp>
        <p:nvSpPr>
          <p:cNvPr id="6" name="PoljeZBesedilom 5"/>
          <p:cNvSpPr txBox="1"/>
          <p:nvPr/>
        </p:nvSpPr>
        <p:spPr>
          <a:xfrm>
            <a:off x="2752870" y="5948473"/>
            <a:ext cx="2229008" cy="584775"/>
          </a:xfrm>
          <a:prstGeom prst="rect">
            <a:avLst/>
          </a:prstGeom>
          <a:solidFill>
            <a:schemeClr val="bg2">
              <a:lumMod val="20000"/>
              <a:lumOff val="80000"/>
            </a:schemeClr>
          </a:solidFill>
        </p:spPr>
        <p:txBody>
          <a:bodyPr wrap="none" rtlCol="0">
            <a:spAutoFit/>
          </a:bodyPr>
          <a:lstStyle/>
          <a:p>
            <a:r>
              <a:rPr lang="sl-SI" sz="1600" b="1" dirty="0"/>
              <a:t>m</a:t>
            </a:r>
            <a:r>
              <a:rPr lang="sl-SI" sz="1600" b="1" dirty="0" smtClean="0"/>
              <a:t>ehkokožna plenilka </a:t>
            </a:r>
          </a:p>
          <a:p>
            <a:r>
              <a:rPr lang="sl-SI" sz="1600" b="1" i="1" dirty="0" err="1" smtClean="0"/>
              <a:t>Macrolophus</a:t>
            </a:r>
            <a:r>
              <a:rPr lang="sl-SI" sz="1600" b="1" i="1" dirty="0" smtClean="0"/>
              <a:t> </a:t>
            </a:r>
            <a:r>
              <a:rPr lang="sl-SI" sz="1600" b="1" i="1" dirty="0" err="1" smtClean="0"/>
              <a:t>pygmaeus</a:t>
            </a:r>
            <a:endParaRPr lang="sl-SI" sz="1600" b="1" i="1" dirty="0"/>
          </a:p>
        </p:txBody>
      </p:sp>
      <p:sp>
        <p:nvSpPr>
          <p:cNvPr id="7" name="PoljeZBesedilom 6"/>
          <p:cNvSpPr txBox="1"/>
          <p:nvPr/>
        </p:nvSpPr>
        <p:spPr>
          <a:xfrm>
            <a:off x="9043684" y="5948473"/>
            <a:ext cx="3084170" cy="584775"/>
          </a:xfrm>
          <a:prstGeom prst="rect">
            <a:avLst/>
          </a:prstGeom>
          <a:solidFill>
            <a:schemeClr val="bg2">
              <a:lumMod val="20000"/>
              <a:lumOff val="80000"/>
            </a:schemeClr>
          </a:solidFill>
        </p:spPr>
        <p:txBody>
          <a:bodyPr wrap="square" rtlCol="0">
            <a:spAutoFit/>
          </a:bodyPr>
          <a:lstStyle/>
          <a:p>
            <a:r>
              <a:rPr lang="sl-SI" sz="1600" b="1" dirty="0"/>
              <a:t>n</a:t>
            </a:r>
            <a:r>
              <a:rPr lang="sl-SI" sz="1600" b="1" dirty="0" smtClean="0"/>
              <a:t>ajezdnik </a:t>
            </a:r>
            <a:r>
              <a:rPr lang="sl-SI" sz="1600" b="1" dirty="0" err="1" smtClean="0"/>
              <a:t>rastlinjakovega</a:t>
            </a:r>
            <a:r>
              <a:rPr lang="sl-SI" sz="1600" b="1" dirty="0" smtClean="0"/>
              <a:t> </a:t>
            </a:r>
            <a:r>
              <a:rPr lang="sl-SI" sz="1600" b="1" dirty="0" err="1" smtClean="0"/>
              <a:t>ščitkarja</a:t>
            </a:r>
            <a:r>
              <a:rPr lang="sl-SI" sz="1600" b="1" dirty="0" smtClean="0"/>
              <a:t> </a:t>
            </a:r>
          </a:p>
          <a:p>
            <a:r>
              <a:rPr lang="sl-SI" sz="1600" b="1" dirty="0" smtClean="0"/>
              <a:t>ali </a:t>
            </a:r>
            <a:r>
              <a:rPr lang="sl-SI" sz="1600" b="1" dirty="0" err="1" smtClean="0"/>
              <a:t>enkarsija</a:t>
            </a:r>
            <a:r>
              <a:rPr lang="sl-SI" sz="1600" b="1" dirty="0" smtClean="0"/>
              <a:t> (</a:t>
            </a:r>
            <a:r>
              <a:rPr lang="sl-SI" sz="1600" b="1" i="1" dirty="0" err="1" smtClean="0"/>
              <a:t>Encarsia</a:t>
            </a:r>
            <a:r>
              <a:rPr lang="sl-SI" sz="1600" b="1" i="1" dirty="0" smtClean="0"/>
              <a:t> </a:t>
            </a:r>
            <a:r>
              <a:rPr lang="sl-SI" sz="1600" b="1" i="1" dirty="0" err="1" smtClean="0"/>
              <a:t>formosa</a:t>
            </a:r>
            <a:r>
              <a:rPr lang="sl-SI" sz="1600" b="1" dirty="0" smtClean="0"/>
              <a:t>)</a:t>
            </a:r>
          </a:p>
        </p:txBody>
      </p:sp>
      <p:graphicFrame>
        <p:nvGraphicFramePr>
          <p:cNvPr id="8" name="Tabela 7"/>
          <p:cNvGraphicFramePr>
            <a:graphicFrameLocks noGrp="1"/>
          </p:cNvGraphicFramePr>
          <p:nvPr>
            <p:extLst>
              <p:ext uri="{D42A27DB-BD31-4B8C-83A1-F6EECF244321}">
                <p14:modId xmlns:p14="http://schemas.microsoft.com/office/powerpoint/2010/main" val="368629187"/>
              </p:ext>
            </p:extLst>
          </p:nvPr>
        </p:nvGraphicFramePr>
        <p:xfrm>
          <a:off x="331537" y="163250"/>
          <a:ext cx="10862936" cy="2479040"/>
        </p:xfrm>
        <a:graphic>
          <a:graphicData uri="http://schemas.openxmlformats.org/drawingml/2006/table">
            <a:tbl>
              <a:tblPr firstRow="1" bandRow="1">
                <a:tableStyleId>{5C22544A-7EE6-4342-B048-85BDC9FD1C3A}</a:tableStyleId>
              </a:tblPr>
              <a:tblGrid>
                <a:gridCol w="4607552">
                  <a:extLst>
                    <a:ext uri="{9D8B030D-6E8A-4147-A177-3AD203B41FA5}">
                      <a16:colId xmlns:a16="http://schemas.microsoft.com/office/drawing/2014/main" val="2373908560"/>
                    </a:ext>
                  </a:extLst>
                </a:gridCol>
                <a:gridCol w="6255384">
                  <a:extLst>
                    <a:ext uri="{9D8B030D-6E8A-4147-A177-3AD203B41FA5}">
                      <a16:colId xmlns:a16="http://schemas.microsoft.com/office/drawing/2014/main" val="43261482"/>
                    </a:ext>
                  </a:extLst>
                </a:gridCol>
              </a:tblGrid>
              <a:tr h="370840">
                <a:tc>
                  <a:txBody>
                    <a:bodyPr/>
                    <a:lstStyle/>
                    <a:p>
                      <a:r>
                        <a:rPr lang="sl-SI" sz="1700" dirty="0" smtClean="0">
                          <a:solidFill>
                            <a:schemeClr val="tx1"/>
                          </a:solidFill>
                          <a:latin typeface="Arial" panose="020B0604020202020204" pitchFamily="34" charset="0"/>
                          <a:cs typeface="Arial" panose="020B0604020202020204" pitchFamily="34" charset="0"/>
                        </a:rPr>
                        <a:t>Škodljiv organizem</a:t>
                      </a:r>
                      <a:endParaRPr lang="sl-SI" sz="17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sz="1700" dirty="0" smtClean="0">
                          <a:solidFill>
                            <a:schemeClr val="tx1"/>
                          </a:solidFill>
                          <a:latin typeface="Arial" panose="020B0604020202020204" pitchFamily="34" charset="0"/>
                          <a:cs typeface="Arial" panose="020B0604020202020204" pitchFamily="34" charset="0"/>
                        </a:rPr>
                        <a:t>Biotični agens</a:t>
                      </a:r>
                      <a:endParaRPr lang="sl-SI" sz="17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700" dirty="0" smtClean="0">
                          <a:solidFill>
                            <a:schemeClr val="tx1"/>
                          </a:solidFill>
                          <a:latin typeface="Arial" panose="020B0604020202020204" pitchFamily="34" charset="0"/>
                          <a:cs typeface="Arial" panose="020B0604020202020204" pitchFamily="34" charset="0"/>
                        </a:rPr>
                        <a:t>povzročitelji</a:t>
                      </a:r>
                      <a:r>
                        <a:rPr lang="sl-SI" sz="1700" baseline="0"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padavice sadik in koreninskih gnilob, povzročenih z glivami iz rodov </a:t>
                      </a:r>
                      <a:r>
                        <a:rPr lang="sl-SI" sz="1700" dirty="0" err="1" smtClean="0">
                          <a:solidFill>
                            <a:schemeClr val="tx1"/>
                          </a:solidFill>
                          <a:latin typeface="Arial" panose="020B0604020202020204" pitchFamily="34" charset="0"/>
                          <a:cs typeface="Arial" panose="020B0604020202020204" pitchFamily="34" charset="0"/>
                        </a:rPr>
                        <a:t>Pythium</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spp</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Fusarium</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spp</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Rhyzoctonia</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spp</a:t>
                      </a:r>
                      <a:r>
                        <a:rPr lang="sl-SI" sz="1700" dirty="0" smtClean="0">
                          <a:solidFill>
                            <a:schemeClr val="tx1"/>
                          </a:solidFill>
                          <a:latin typeface="Arial" panose="020B0604020202020204" pitchFamily="34" charset="0"/>
                          <a:cs typeface="Arial" panose="020B0604020202020204" pitchFamily="34" charset="0"/>
                        </a:rPr>
                        <a:t>. in </a:t>
                      </a:r>
                      <a:r>
                        <a:rPr lang="sl-SI" sz="1700" dirty="0" err="1" smtClean="0">
                          <a:solidFill>
                            <a:schemeClr val="tx1"/>
                          </a:solidFill>
                          <a:latin typeface="Arial" panose="020B0604020202020204" pitchFamily="34" charset="0"/>
                          <a:cs typeface="Arial" panose="020B0604020202020204" pitchFamily="34" charset="0"/>
                        </a:rPr>
                        <a:t>Phytophthora</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spp</a:t>
                      </a:r>
                      <a:r>
                        <a:rPr lang="sl-SI" sz="1700" dirty="0" smtClean="0">
                          <a:solidFill>
                            <a:schemeClr val="tx1"/>
                          </a:solidFill>
                          <a:latin typeface="Arial" panose="020B0604020202020204" pitchFamily="34" charset="0"/>
                          <a:cs typeface="Arial" panose="020B0604020202020204" pitchFamily="34" charset="0"/>
                        </a:rPr>
                        <a:t>.</a:t>
                      </a:r>
                      <a:endParaRPr lang="sl-SI" sz="17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dirty="0" smtClean="0">
                          <a:solidFill>
                            <a:schemeClr val="tx1"/>
                          </a:solidFill>
                          <a:latin typeface="Arial" panose="020B0604020202020204" pitchFamily="34" charset="0"/>
                          <a:cs typeface="Arial" panose="020B0604020202020204" pitchFamily="34" charset="0"/>
                        </a:rPr>
                        <a:t>Prestop</a:t>
                      </a:r>
                      <a:r>
                        <a:rPr lang="sl-SI" sz="1700" dirty="0" smtClean="0">
                          <a:solidFill>
                            <a:schemeClr val="tx1"/>
                          </a:solidFill>
                          <a:latin typeface="Arial" panose="020B0604020202020204" pitchFamily="34" charset="0"/>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Clonostachys</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rosea</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strain</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0" kern="1200" dirty="0" smtClean="0">
                          <a:solidFill>
                            <a:schemeClr val="tx1"/>
                          </a:solidFill>
                          <a:effectLst/>
                          <a:latin typeface="Arial" panose="020B0604020202020204" pitchFamily="34" charset="0"/>
                          <a:ea typeface="+mn-ea"/>
                          <a:cs typeface="Arial" panose="020B0604020202020204" pitchFamily="34" charset="0"/>
                        </a:rPr>
                        <a:t>J1446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Gliocladium</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catenulatum</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0" kern="1200" dirty="0" err="1" smtClean="0">
                          <a:solidFill>
                            <a:schemeClr val="tx1"/>
                          </a:solidFill>
                          <a:effectLst/>
                          <a:latin typeface="Arial" panose="020B0604020202020204" pitchFamily="34" charset="0"/>
                          <a:ea typeface="+mn-ea"/>
                          <a:cs typeface="Arial" panose="020B0604020202020204" pitchFamily="34" charset="0"/>
                        </a:rPr>
                        <a:t>strain</a:t>
                      </a:r>
                      <a:r>
                        <a:rPr lang="sl-SI" sz="1700" b="0" i="0" kern="1200" dirty="0" smtClean="0">
                          <a:solidFill>
                            <a:schemeClr val="tx1"/>
                          </a:solidFill>
                          <a:effectLst/>
                          <a:latin typeface="Arial" panose="020B0604020202020204" pitchFamily="34" charset="0"/>
                          <a:ea typeface="+mn-ea"/>
                          <a:cs typeface="Arial" panose="020B0604020202020204" pitchFamily="34" charset="0"/>
                        </a:rPr>
                        <a:t> J1446))</a:t>
                      </a:r>
                      <a:endParaRPr lang="sl-SI" sz="1700" dirty="0" smtClean="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784360772"/>
                  </a:ext>
                </a:extLst>
              </a:tr>
              <a:tr h="370840">
                <a:tc>
                  <a:txBody>
                    <a:bodyPr/>
                    <a:lstStyle/>
                    <a:p>
                      <a:r>
                        <a:rPr lang="sl-SI" sz="1700" dirty="0" smtClean="0">
                          <a:solidFill>
                            <a:schemeClr val="tx1"/>
                          </a:solidFill>
                          <a:latin typeface="Arial" panose="020B0604020202020204" pitchFamily="34" charset="0"/>
                          <a:cs typeface="Arial" panose="020B0604020202020204" pitchFamily="34" charset="0"/>
                        </a:rPr>
                        <a:t>glivične bolezni sejančkov oz. sadik</a:t>
                      </a:r>
                      <a:endParaRPr lang="sl-SI" sz="17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i="0" baseline="0" dirty="0" err="1" smtClean="0">
                          <a:solidFill>
                            <a:schemeClr val="tx1"/>
                          </a:solidFill>
                          <a:latin typeface="Arial" panose="020B0604020202020204" pitchFamily="34" charset="0"/>
                          <a:cs typeface="Arial" panose="020B0604020202020204" pitchFamily="34" charset="0"/>
                        </a:rPr>
                        <a:t>Polyversum</a:t>
                      </a:r>
                      <a:r>
                        <a:rPr lang="sl-SI" sz="1700" baseline="0" dirty="0" smtClean="0">
                          <a:solidFill>
                            <a:schemeClr val="tx1"/>
                          </a:solidFill>
                          <a:latin typeface="Arial" panose="020B0604020202020204" pitchFamily="34" charset="0"/>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Pythium</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oligandrum</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0" kern="1200" dirty="0" smtClean="0">
                          <a:solidFill>
                            <a:schemeClr val="tx1"/>
                          </a:solidFill>
                          <a:effectLst/>
                          <a:latin typeface="Arial" panose="020B0604020202020204" pitchFamily="34" charset="0"/>
                          <a:ea typeface="+mn-ea"/>
                          <a:cs typeface="Arial" panose="020B0604020202020204" pitchFamily="34" charset="0"/>
                        </a:rPr>
                        <a:t>M1)</a:t>
                      </a:r>
                      <a:endParaRPr lang="sl-SI" sz="1700" baseline="0" dirty="0" smtClean="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808938843"/>
                  </a:ext>
                </a:extLst>
              </a:tr>
              <a:tr h="370840">
                <a:tc>
                  <a:txBody>
                    <a:bodyPr/>
                    <a:lstStyle/>
                    <a:p>
                      <a:r>
                        <a:rPr lang="sl-SI" sz="1700" dirty="0" smtClean="0">
                          <a:solidFill>
                            <a:schemeClr val="tx1"/>
                          </a:solidFill>
                          <a:latin typeface="Arial" panose="020B0604020202020204" pitchFamily="34" charset="0"/>
                          <a:cs typeface="Arial" panose="020B0604020202020204" pitchFamily="34" charset="0"/>
                        </a:rPr>
                        <a:t>gosenice škodljivih metuljev </a:t>
                      </a:r>
                      <a:endParaRPr lang="sl-SI" sz="17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baseline="0" dirty="0" err="1" smtClean="0">
                          <a:solidFill>
                            <a:schemeClr val="tx1"/>
                          </a:solidFill>
                          <a:latin typeface="Arial" panose="020B0604020202020204" pitchFamily="34" charset="0"/>
                          <a:cs typeface="Arial" panose="020B0604020202020204" pitchFamily="34" charset="0"/>
                        </a:rPr>
                        <a:t>Agree</a:t>
                      </a:r>
                      <a:r>
                        <a:rPr lang="sl-SI" sz="1700" b="1" baseline="0" dirty="0" smtClean="0">
                          <a:solidFill>
                            <a:schemeClr val="tx1"/>
                          </a:solidFill>
                          <a:latin typeface="Arial" panose="020B0604020202020204" pitchFamily="34" charset="0"/>
                          <a:cs typeface="Arial" panose="020B0604020202020204" pitchFamily="34" charset="0"/>
                        </a:rPr>
                        <a:t> WG </a:t>
                      </a:r>
                      <a:r>
                        <a:rPr lang="sl-SI" sz="1700" dirty="0" smtClean="0">
                          <a:solidFill>
                            <a:schemeClr val="tx1"/>
                          </a:solidFill>
                          <a:latin typeface="Arial" panose="020B0604020202020204" pitchFamily="34" charset="0"/>
                          <a:cs typeface="Arial" panose="020B0604020202020204" pitchFamily="34" charset="0"/>
                        </a:rPr>
                        <a:t>(</a:t>
                      </a:r>
                      <a:r>
                        <a:rPr lang="sl-SI" sz="1700" i="1" dirty="0" err="1" smtClean="0">
                          <a:solidFill>
                            <a:schemeClr val="tx1"/>
                          </a:solidFill>
                          <a:latin typeface="Arial" panose="020B0604020202020204" pitchFamily="34" charset="0"/>
                          <a:cs typeface="Arial" panose="020B0604020202020204" pitchFamily="34" charset="0"/>
                        </a:rPr>
                        <a:t>Bacillus</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thuringiensis</a:t>
                      </a:r>
                      <a:r>
                        <a:rPr lang="sl-SI" sz="1700" i="1"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var.</a:t>
                      </a:r>
                      <a:r>
                        <a:rPr lang="sl-SI" sz="1700" baseline="0" dirty="0" smtClean="0">
                          <a:solidFill>
                            <a:schemeClr val="tx1"/>
                          </a:solidFill>
                          <a:latin typeface="Arial" panose="020B0604020202020204" pitchFamily="34" charset="0"/>
                          <a:cs typeface="Arial" panose="020B0604020202020204" pitchFamily="34" charset="0"/>
                        </a:rPr>
                        <a:t> </a:t>
                      </a:r>
                      <a:r>
                        <a:rPr lang="sl-SI" sz="1700" baseline="0" dirty="0" err="1" smtClean="0">
                          <a:solidFill>
                            <a:schemeClr val="tx1"/>
                          </a:solidFill>
                          <a:latin typeface="Arial" panose="020B0604020202020204" pitchFamily="34" charset="0"/>
                          <a:cs typeface="Arial" panose="020B0604020202020204" pitchFamily="34" charset="0"/>
                        </a:rPr>
                        <a:t>aizawai</a:t>
                      </a:r>
                      <a:r>
                        <a:rPr lang="sl-SI" sz="1700" baseline="0" dirty="0" smtClean="0">
                          <a:solidFill>
                            <a:schemeClr val="tx1"/>
                          </a:solidFill>
                          <a:latin typeface="Arial" panose="020B0604020202020204" pitchFamily="34" charset="0"/>
                          <a:cs typeface="Arial" panose="020B0604020202020204" pitchFamily="34" charset="0"/>
                        </a:rPr>
                        <a:t>) ALI</a:t>
                      </a:r>
                      <a:endParaRPr lang="sl-SI" sz="170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l-SI" sz="1700" b="1" dirty="0" err="1" smtClean="0">
                          <a:solidFill>
                            <a:schemeClr val="tx1"/>
                          </a:solidFill>
                          <a:latin typeface="Arial" panose="020B0604020202020204" pitchFamily="34" charset="0"/>
                          <a:cs typeface="Arial" panose="020B0604020202020204" pitchFamily="34" charset="0"/>
                        </a:rPr>
                        <a:t>Lepinox</a:t>
                      </a:r>
                      <a:r>
                        <a:rPr lang="sl-SI" sz="1700" b="1" dirty="0" smtClean="0">
                          <a:solidFill>
                            <a:schemeClr val="tx1"/>
                          </a:solidFill>
                          <a:latin typeface="Arial" panose="020B0604020202020204" pitchFamily="34" charset="0"/>
                          <a:cs typeface="Arial" panose="020B0604020202020204" pitchFamily="34" charset="0"/>
                        </a:rPr>
                        <a:t> plus </a:t>
                      </a:r>
                      <a:r>
                        <a:rPr lang="sl-SI" sz="1700" dirty="0" smtClean="0">
                          <a:solidFill>
                            <a:schemeClr val="tx1"/>
                          </a:solidFill>
                          <a:latin typeface="Arial" panose="020B0604020202020204" pitchFamily="34" charset="0"/>
                          <a:cs typeface="Arial" panose="020B0604020202020204" pitchFamily="34" charset="0"/>
                        </a:rPr>
                        <a:t>(</a:t>
                      </a:r>
                      <a:r>
                        <a:rPr lang="sl-SI" sz="1700" i="1" dirty="0" err="1" smtClean="0">
                          <a:solidFill>
                            <a:schemeClr val="tx1"/>
                          </a:solidFill>
                          <a:latin typeface="Arial" panose="020B0604020202020204" pitchFamily="34" charset="0"/>
                          <a:cs typeface="Arial" panose="020B0604020202020204" pitchFamily="34" charset="0"/>
                        </a:rPr>
                        <a:t>Bacillus</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thuringiensis</a:t>
                      </a:r>
                      <a:r>
                        <a:rPr lang="sl-SI" sz="1700" i="1"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var.</a:t>
                      </a:r>
                      <a:r>
                        <a:rPr lang="sl-SI" sz="1700" baseline="0" dirty="0" smtClean="0">
                          <a:solidFill>
                            <a:schemeClr val="tx1"/>
                          </a:solidFill>
                          <a:latin typeface="Arial" panose="020B0604020202020204" pitchFamily="34" charset="0"/>
                          <a:cs typeface="Arial" panose="020B0604020202020204" pitchFamily="34" charset="0"/>
                        </a:rPr>
                        <a:t> </a:t>
                      </a:r>
                      <a:r>
                        <a:rPr lang="sl-SI" sz="1700" baseline="0" dirty="0" err="1" smtClean="0">
                          <a:solidFill>
                            <a:schemeClr val="tx1"/>
                          </a:solidFill>
                          <a:latin typeface="Arial" panose="020B0604020202020204" pitchFamily="34" charset="0"/>
                          <a:cs typeface="Arial" panose="020B0604020202020204" pitchFamily="34" charset="0"/>
                        </a:rPr>
                        <a:t>kurstaki</a:t>
                      </a:r>
                      <a:r>
                        <a:rPr lang="sl-SI" sz="1700" baseline="0" dirty="0" smtClean="0">
                          <a:solidFill>
                            <a:schemeClr val="tx1"/>
                          </a:solidFill>
                          <a:latin typeface="Arial" panose="020B0604020202020204" pitchFamily="34" charset="0"/>
                          <a:cs typeface="Arial" panose="020B0604020202020204" pitchFamily="34" charset="0"/>
                        </a:rPr>
                        <a:t>)</a:t>
                      </a:r>
                    </a:p>
                  </a:txBody>
                  <a:tcPr>
                    <a:solidFill>
                      <a:schemeClr val="bg1"/>
                    </a:solidFill>
                  </a:tcPr>
                </a:tc>
                <a:extLst>
                  <a:ext uri="{0D108BD9-81ED-4DB2-BD59-A6C34878D82A}">
                    <a16:rowId xmlns:a16="http://schemas.microsoft.com/office/drawing/2014/main" val="2833172555"/>
                  </a:ext>
                </a:extLst>
              </a:tr>
            </a:tbl>
          </a:graphicData>
        </a:graphic>
      </p:graphicFrame>
      <p:cxnSp>
        <p:nvCxnSpPr>
          <p:cNvPr id="27" name="Raven povezovalnik 26"/>
          <p:cNvCxnSpPr/>
          <p:nvPr/>
        </p:nvCxnSpPr>
        <p:spPr>
          <a:xfrm flipH="1">
            <a:off x="4928440" y="163250"/>
            <a:ext cx="11875" cy="2556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2" name="Tabela 31"/>
          <p:cNvGraphicFramePr>
            <a:graphicFrameLocks noGrp="1"/>
          </p:cNvGraphicFramePr>
          <p:nvPr>
            <p:extLst>
              <p:ext uri="{D42A27DB-BD31-4B8C-83A1-F6EECF244321}">
                <p14:modId xmlns:p14="http://schemas.microsoft.com/office/powerpoint/2010/main" val="2540260100"/>
              </p:ext>
            </p:extLst>
          </p:nvPr>
        </p:nvGraphicFramePr>
        <p:xfrm>
          <a:off x="344384" y="174742"/>
          <a:ext cx="10850089" cy="2600696"/>
        </p:xfrm>
        <a:graphic>
          <a:graphicData uri="http://schemas.openxmlformats.org/drawingml/2006/table">
            <a:tbl>
              <a:tblPr/>
              <a:tblGrid>
                <a:gridCol w="10850089">
                  <a:extLst>
                    <a:ext uri="{9D8B030D-6E8A-4147-A177-3AD203B41FA5}">
                      <a16:colId xmlns:a16="http://schemas.microsoft.com/office/drawing/2014/main" val="3527482197"/>
                    </a:ext>
                  </a:extLst>
                </a:gridCol>
              </a:tblGrid>
              <a:tr h="2600696">
                <a:tc>
                  <a:txBody>
                    <a:bodyPr/>
                    <a:lstStyle/>
                    <a:p>
                      <a:endParaRPr lang="sl-SI"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809962391"/>
                  </a:ext>
                </a:extLst>
              </a:tr>
            </a:tbl>
          </a:graphicData>
        </a:graphic>
      </p:graphicFrame>
    </p:spTree>
    <p:extLst>
      <p:ext uri="{BB962C8B-B14F-4D97-AF65-F5344CB8AC3E}">
        <p14:creationId xmlns:p14="http://schemas.microsoft.com/office/powerpoint/2010/main" val="2145744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0" y="225166"/>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Uredba KOPOP</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231710" y="1064757"/>
            <a:ext cx="11543523" cy="4379231"/>
          </a:xfrm>
          <a:solidFill>
            <a:srgbClr val="84BD27"/>
          </a:solidFill>
          <a:ln>
            <a:solidFill>
              <a:schemeClr val="tx1"/>
            </a:solidFill>
          </a:ln>
        </p:spPr>
        <p:txBody>
          <a:bodyPr>
            <a:normAutofit/>
          </a:bodyPr>
          <a:lstStyle/>
          <a:p>
            <a:pPr marL="0" indent="0">
              <a:lnSpc>
                <a:spcPct val="100000"/>
              </a:lnSpc>
              <a:spcBef>
                <a:spcPts val="600"/>
              </a:spcBef>
              <a:spcAft>
                <a:spcPts val="600"/>
              </a:spcAft>
              <a:buNone/>
            </a:pPr>
            <a:r>
              <a:rPr lang="sl-SI" sz="2400" b="1" dirty="0" smtClean="0">
                <a:latin typeface="Arial" panose="020B0604020202020204" pitchFamily="34" charset="0"/>
                <a:cs typeface="Arial" panose="020B0604020202020204" pitchFamily="34" charset="0"/>
              </a:rPr>
              <a:t>Uredba KOPOP ureja vse</a:t>
            </a:r>
            <a:r>
              <a:rPr lang="sl-SI" sz="2400" b="1" dirty="0" smtClean="0">
                <a:solidFill>
                  <a:prstClr val="black"/>
                </a:solidFill>
                <a:latin typeface="Arial" panose="020B0604020202020204" pitchFamily="34" charset="0"/>
                <a:cs typeface="Arial" panose="020B0604020202020204" pitchFamily="34" charset="0"/>
              </a:rPr>
              <a:t>bino </a:t>
            </a:r>
            <a:r>
              <a:rPr lang="sl-SI" sz="2400" b="1" dirty="0">
                <a:solidFill>
                  <a:prstClr val="black"/>
                </a:solidFill>
                <a:latin typeface="Arial" panose="020B0604020202020204" pitchFamily="34" charset="0"/>
                <a:cs typeface="Arial" panose="020B0604020202020204" pitchFamily="34" charset="0"/>
              </a:rPr>
              <a:t>in izvedbo </a:t>
            </a:r>
            <a:r>
              <a:rPr lang="sl-SI" sz="2400" b="1" dirty="0" smtClean="0">
                <a:solidFill>
                  <a:prstClr val="black"/>
                </a:solidFill>
                <a:latin typeface="Arial" panose="020B0604020202020204" pitchFamily="34" charset="0"/>
                <a:cs typeface="Arial" panose="020B0604020202020204" pitchFamily="34" charset="0"/>
              </a:rPr>
              <a:t>intervencije BVR ter določa:</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sredstva, ki se namenjajo intervenciji za obdobje 2024–2027;</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upravičence;</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pogoje upravičenosti;</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trajanja obveznosti;</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zmanjšanje/povečanje površin, </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a:latin typeface="Arial" panose="020B0604020202020204" pitchFamily="34" charset="0"/>
                <a:cs typeface="Arial" panose="020B0604020202020204" pitchFamily="34" charset="0"/>
              </a:rPr>
              <a:t>višine </a:t>
            </a:r>
            <a:r>
              <a:rPr lang="sl-SI" sz="2400" dirty="0" smtClean="0">
                <a:latin typeface="Arial" panose="020B0604020202020204" pitchFamily="34" charset="0"/>
                <a:cs typeface="Arial" panose="020B0604020202020204" pitchFamily="34" charset="0"/>
              </a:rPr>
              <a:t>plačil;</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sistem kontrol </a:t>
            </a:r>
            <a:r>
              <a:rPr lang="sl-SI" sz="2400" dirty="0">
                <a:latin typeface="Arial" panose="020B0604020202020204" pitchFamily="34" charset="0"/>
                <a:cs typeface="Arial" panose="020B0604020202020204" pitchFamily="34" charset="0"/>
              </a:rPr>
              <a:t>in </a:t>
            </a:r>
            <a:r>
              <a:rPr lang="sl-SI" sz="2400" dirty="0" smtClean="0">
                <a:latin typeface="Arial" panose="020B0604020202020204" pitchFamily="34" charset="0"/>
                <a:cs typeface="Arial" panose="020B0604020202020204" pitchFamily="34" charset="0"/>
              </a:rPr>
              <a:t>upravnih sankcij.</a:t>
            </a:r>
            <a:endParaRPr lang="sl-SI" sz="2400" b="1" dirty="0" smtClean="0">
              <a:solidFill>
                <a:prstClr val="black"/>
              </a:solidFill>
              <a:latin typeface="Arial" panose="020B0604020202020204" pitchFamily="34" charset="0"/>
              <a:cs typeface="Arial" panose="020B0604020202020204" pitchFamily="34" charset="0"/>
            </a:endParaRPr>
          </a:p>
          <a:p>
            <a:pPr>
              <a:lnSpc>
                <a:spcPct val="100000"/>
              </a:lnSpc>
              <a:spcBef>
                <a:spcPts val="600"/>
              </a:spcBef>
              <a:spcAft>
                <a:spcPts val="600"/>
              </a:spcAft>
            </a:pP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endParaRPr lang="sl-SI" sz="2400" dirty="0">
              <a:latin typeface="Arial" panose="020B0604020202020204" pitchFamily="34" charset="0"/>
              <a:cs typeface="Arial" panose="020B0604020202020204" pitchFamily="34" charset="0"/>
            </a:endParaRPr>
          </a:p>
        </p:txBody>
      </p:sp>
      <p:sp>
        <p:nvSpPr>
          <p:cNvPr id="5" name="PoljeZBesedilom 4"/>
          <p:cNvSpPr txBox="1"/>
          <p:nvPr/>
        </p:nvSpPr>
        <p:spPr>
          <a:xfrm>
            <a:off x="231709" y="5616017"/>
            <a:ext cx="11543523" cy="587441"/>
          </a:xfrm>
          <a:prstGeom prst="rect">
            <a:avLst/>
          </a:prstGeom>
          <a:solidFill>
            <a:srgbClr val="F7E457"/>
          </a:solidFill>
          <a:ln>
            <a:solidFill>
              <a:schemeClr val="tx1"/>
            </a:solidFill>
          </a:ln>
        </p:spPr>
        <p:txBody>
          <a:bodyPr wrap="square" tIns="108000" bIns="108000" rtlCol="0">
            <a:spAutoFit/>
          </a:bodyPr>
          <a:lstStyle/>
          <a:p>
            <a:r>
              <a:rPr lang="sl-SI" sz="2400" b="1" dirty="0" smtClean="0">
                <a:latin typeface="Arial" panose="020B0604020202020204" pitchFamily="34" charset="0"/>
                <a:cs typeface="Arial" panose="020B0604020202020204" pitchFamily="34" charset="0"/>
              </a:rPr>
              <a:t>Intervenciji BVR se za obdobje 2023–2027 skupno namenja 8 mio €.</a:t>
            </a:r>
            <a:endParaRPr lang="sl-SI"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695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stretch>
            <a:fillRect/>
          </a:stretch>
        </p:blipFill>
        <p:spPr>
          <a:xfrm>
            <a:off x="0" y="6927"/>
            <a:ext cx="12192000" cy="6851073"/>
          </a:xfrm>
          <a:prstGeom prst="rect">
            <a:avLst/>
          </a:prstGeom>
        </p:spPr>
      </p:pic>
      <p:sp>
        <p:nvSpPr>
          <p:cNvPr id="5" name="PoljeZBesedilom 4"/>
          <p:cNvSpPr txBox="1"/>
          <p:nvPr/>
        </p:nvSpPr>
        <p:spPr>
          <a:xfrm>
            <a:off x="320635" y="320020"/>
            <a:ext cx="6804560" cy="707886"/>
          </a:xfrm>
          <a:prstGeom prst="rect">
            <a:avLst/>
          </a:prstGeom>
          <a:solidFill>
            <a:schemeClr val="bg1"/>
          </a:solidFill>
        </p:spPr>
        <p:txBody>
          <a:bodyPr wrap="square" rtlCol="0">
            <a:spAutoFit/>
          </a:bodyPr>
          <a:lstStyle/>
          <a:p>
            <a:r>
              <a:rPr lang="sl-SI" sz="4000" b="1" dirty="0" smtClean="0">
                <a:solidFill>
                  <a:schemeClr val="accent6">
                    <a:lumMod val="75000"/>
                  </a:schemeClr>
                </a:solidFill>
                <a:latin typeface="Arial" panose="020B0604020202020204" pitchFamily="34" charset="0"/>
                <a:cs typeface="Arial" panose="020B0604020202020204" pitchFamily="34" charset="0"/>
              </a:rPr>
              <a:t>SOLATA</a:t>
            </a:r>
            <a:r>
              <a:rPr lang="sl-SI" sz="4000" dirty="0" smtClean="0">
                <a:solidFill>
                  <a:schemeClr val="accent6">
                    <a:lumMod val="75000"/>
                  </a:schemeClr>
                </a:solidFill>
                <a:latin typeface="Arial" panose="020B0604020202020204" pitchFamily="34" charset="0"/>
                <a:cs typeface="Arial" panose="020B0604020202020204" pitchFamily="34" charset="0"/>
              </a:rPr>
              <a:t> </a:t>
            </a:r>
            <a:r>
              <a:rPr lang="sl-SI" sz="3200" dirty="0" smtClean="0">
                <a:solidFill>
                  <a:schemeClr val="accent6">
                    <a:lumMod val="75000"/>
                  </a:schemeClr>
                </a:solidFill>
                <a:latin typeface="Arial" panose="020B0604020202020204" pitchFamily="34" charset="0"/>
                <a:cs typeface="Arial" panose="020B0604020202020204" pitchFamily="34" charset="0"/>
              </a:rPr>
              <a:t>(pridelava na prostem)</a:t>
            </a:r>
            <a:endParaRPr lang="sl-SI" sz="3200" dirty="0">
              <a:solidFill>
                <a:schemeClr val="accent6">
                  <a:lumMod val="75000"/>
                </a:schemeClr>
              </a:solidFill>
              <a:latin typeface="Arial" panose="020B0604020202020204" pitchFamily="34" charset="0"/>
              <a:cs typeface="Arial" panose="020B0604020202020204" pitchFamily="34" charset="0"/>
            </a:endParaRPr>
          </a:p>
        </p:txBody>
      </p:sp>
      <p:sp>
        <p:nvSpPr>
          <p:cNvPr id="7" name="Pravokotnik 6"/>
          <p:cNvSpPr/>
          <p:nvPr/>
        </p:nvSpPr>
        <p:spPr>
          <a:xfrm>
            <a:off x="10435887" y="6320043"/>
            <a:ext cx="1534394" cy="338554"/>
          </a:xfrm>
          <a:prstGeom prst="rect">
            <a:avLst/>
          </a:prstGeom>
          <a:solidFill>
            <a:schemeClr val="bg1"/>
          </a:solidFill>
        </p:spPr>
        <p:txBody>
          <a:bodyPr wrap="none">
            <a:spAutoFit/>
          </a:bodyPr>
          <a:lstStyle/>
          <a:p>
            <a:r>
              <a:rPr lang="sl-SI" sz="1600" dirty="0">
                <a:solidFill>
                  <a:schemeClr val="accent6">
                    <a:lumMod val="75000"/>
                  </a:schemeClr>
                </a:solidFill>
                <a:latin typeface="Arial" panose="020B0604020202020204" pitchFamily="34" charset="0"/>
                <a:cs typeface="Arial" panose="020B0604020202020204" pitchFamily="34" charset="0"/>
              </a:rPr>
              <a:t>(vir: I. Škerbot)</a:t>
            </a:r>
          </a:p>
        </p:txBody>
      </p:sp>
    </p:spTree>
    <p:extLst>
      <p:ext uri="{BB962C8B-B14F-4D97-AF65-F5344CB8AC3E}">
        <p14:creationId xmlns:p14="http://schemas.microsoft.com/office/powerpoint/2010/main" val="3104441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graphicFrame>
        <p:nvGraphicFramePr>
          <p:cNvPr id="4" name="Tabela 3"/>
          <p:cNvGraphicFramePr>
            <a:graphicFrameLocks noGrp="1"/>
          </p:cNvGraphicFramePr>
          <p:nvPr>
            <p:extLst>
              <p:ext uri="{D42A27DB-BD31-4B8C-83A1-F6EECF244321}">
                <p14:modId xmlns:p14="http://schemas.microsoft.com/office/powerpoint/2010/main" val="3252307225"/>
              </p:ext>
            </p:extLst>
          </p:nvPr>
        </p:nvGraphicFramePr>
        <p:xfrm>
          <a:off x="359245" y="139500"/>
          <a:ext cx="11666499" cy="2361048"/>
        </p:xfrm>
        <a:graphic>
          <a:graphicData uri="http://schemas.openxmlformats.org/drawingml/2006/table">
            <a:tbl>
              <a:tblPr firstRow="1" bandRow="1">
                <a:tableStyleId>{5C22544A-7EE6-4342-B048-85BDC9FD1C3A}</a:tableStyleId>
              </a:tblPr>
              <a:tblGrid>
                <a:gridCol w="5407228">
                  <a:extLst>
                    <a:ext uri="{9D8B030D-6E8A-4147-A177-3AD203B41FA5}">
                      <a16:colId xmlns:a16="http://schemas.microsoft.com/office/drawing/2014/main" val="2373908560"/>
                    </a:ext>
                  </a:extLst>
                </a:gridCol>
                <a:gridCol w="6259271">
                  <a:extLst>
                    <a:ext uri="{9D8B030D-6E8A-4147-A177-3AD203B41FA5}">
                      <a16:colId xmlns:a16="http://schemas.microsoft.com/office/drawing/2014/main" val="43261482"/>
                    </a:ext>
                  </a:extLst>
                </a:gridCol>
              </a:tblGrid>
              <a:tr h="370840">
                <a:tc>
                  <a:txBody>
                    <a:bodyPr/>
                    <a:lstStyle/>
                    <a:p>
                      <a:r>
                        <a:rPr lang="sl-SI" dirty="0" smtClean="0">
                          <a:solidFill>
                            <a:schemeClr val="tx1"/>
                          </a:solidFill>
                          <a:latin typeface="Arial" panose="020B0604020202020204" pitchFamily="34" charset="0"/>
                          <a:cs typeface="Arial" panose="020B0604020202020204" pitchFamily="34" charset="0"/>
                        </a:rPr>
                        <a:t>Škodljiv organizem</a:t>
                      </a:r>
                      <a:endParaRPr lang="sl-SI"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sl-SI" dirty="0" smtClean="0">
                          <a:solidFill>
                            <a:schemeClr val="tx1"/>
                          </a:solidFill>
                          <a:latin typeface="Arial" panose="020B0604020202020204" pitchFamily="34" charset="0"/>
                          <a:cs typeface="Arial" panose="020B0604020202020204" pitchFamily="34" charset="0"/>
                        </a:rPr>
                        <a:t>Biotični agens</a:t>
                      </a:r>
                      <a:endParaRPr lang="sl-SI"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800" dirty="0" smtClean="0">
                          <a:solidFill>
                            <a:schemeClr val="tx1"/>
                          </a:solidFill>
                          <a:latin typeface="Arial" panose="020B0604020202020204" pitchFamily="34" charset="0"/>
                          <a:cs typeface="Arial" panose="020B0604020202020204" pitchFamily="34" charset="0"/>
                        </a:rPr>
                        <a:t>glivične bolezni sejančkov oz. sadik</a:t>
                      </a:r>
                      <a:endParaRPr lang="sl-SI" sz="18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i="0" baseline="0" dirty="0" err="1" smtClean="0">
                          <a:solidFill>
                            <a:schemeClr val="tx1"/>
                          </a:solidFill>
                          <a:latin typeface="Arial" panose="020B0604020202020204" pitchFamily="34" charset="0"/>
                          <a:cs typeface="Arial" panose="020B0604020202020204" pitchFamily="34" charset="0"/>
                        </a:rPr>
                        <a:t>Polyversum</a:t>
                      </a:r>
                      <a:r>
                        <a:rPr lang="sl-SI" sz="1800" baseline="0" dirty="0" smtClean="0">
                          <a:solidFill>
                            <a:schemeClr val="tx1"/>
                          </a:solidFill>
                          <a:latin typeface="Arial" panose="020B0604020202020204" pitchFamily="34" charset="0"/>
                          <a:cs typeface="Arial" panose="020B0604020202020204" pitchFamily="34" charset="0"/>
                        </a:rPr>
                        <a:t> (</a:t>
                      </a:r>
                      <a:r>
                        <a:rPr lang="sl-SI" sz="1800" b="0" i="1" kern="1200" dirty="0" err="1" smtClean="0">
                          <a:solidFill>
                            <a:schemeClr val="tx1"/>
                          </a:solidFill>
                          <a:effectLst/>
                          <a:latin typeface="Arial" panose="020B0604020202020204" pitchFamily="34" charset="0"/>
                          <a:ea typeface="+mn-ea"/>
                          <a:cs typeface="Arial" panose="020B0604020202020204" pitchFamily="34" charset="0"/>
                        </a:rPr>
                        <a:t>Pythium</a:t>
                      </a:r>
                      <a:r>
                        <a:rPr lang="sl-SI" sz="1800" b="0" i="1" kern="1200" dirty="0" smtClean="0">
                          <a:solidFill>
                            <a:schemeClr val="tx1"/>
                          </a:solidFill>
                          <a:effectLst/>
                          <a:latin typeface="Arial" panose="020B0604020202020204" pitchFamily="34" charset="0"/>
                          <a:ea typeface="+mn-ea"/>
                          <a:cs typeface="Arial" panose="020B0604020202020204" pitchFamily="34" charset="0"/>
                        </a:rPr>
                        <a:t> </a:t>
                      </a:r>
                      <a:r>
                        <a:rPr lang="sl-SI" sz="1800" b="0" i="1" kern="1200" dirty="0" err="1" smtClean="0">
                          <a:solidFill>
                            <a:schemeClr val="tx1"/>
                          </a:solidFill>
                          <a:effectLst/>
                          <a:latin typeface="Arial" panose="020B0604020202020204" pitchFamily="34" charset="0"/>
                          <a:ea typeface="+mn-ea"/>
                          <a:cs typeface="Arial" panose="020B0604020202020204" pitchFamily="34" charset="0"/>
                        </a:rPr>
                        <a:t>oligandrum</a:t>
                      </a:r>
                      <a:r>
                        <a:rPr lang="sl-SI" sz="1800" b="0" i="1" kern="1200" dirty="0" smtClean="0">
                          <a:solidFill>
                            <a:schemeClr val="tx1"/>
                          </a:solidFill>
                          <a:effectLst/>
                          <a:latin typeface="Arial" panose="020B0604020202020204" pitchFamily="34" charset="0"/>
                          <a:ea typeface="+mn-ea"/>
                          <a:cs typeface="Arial" panose="020B0604020202020204" pitchFamily="34" charset="0"/>
                        </a:rPr>
                        <a:t> </a:t>
                      </a:r>
                      <a:r>
                        <a:rPr lang="sl-SI" sz="1800" b="0" i="0" kern="1200" dirty="0" smtClean="0">
                          <a:solidFill>
                            <a:schemeClr val="tx1"/>
                          </a:solidFill>
                          <a:effectLst/>
                          <a:latin typeface="Arial" panose="020B0604020202020204" pitchFamily="34" charset="0"/>
                          <a:ea typeface="+mn-ea"/>
                          <a:cs typeface="Arial" panose="020B0604020202020204" pitchFamily="34" charset="0"/>
                        </a:rPr>
                        <a:t>M1)</a:t>
                      </a:r>
                      <a:endParaRPr lang="sl-SI" sz="1800" baseline="0" dirty="0" smtClean="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38073818"/>
                  </a:ext>
                </a:extLst>
              </a:tr>
              <a:tr h="979288">
                <a:tc>
                  <a:txBody>
                    <a:bodyPr/>
                    <a:lstStyle/>
                    <a:p>
                      <a:r>
                        <a:rPr lang="sl-SI" sz="1800" dirty="0" smtClean="0">
                          <a:solidFill>
                            <a:schemeClr val="tx1"/>
                          </a:solidFill>
                          <a:latin typeface="Arial" panose="020B0604020202020204" pitchFamily="34" charset="0"/>
                          <a:cs typeface="Arial" panose="020B0604020202020204" pitchFamily="34" charset="0"/>
                        </a:rPr>
                        <a:t>zmanjševanje okužb z belimi gnilobami,</a:t>
                      </a:r>
                      <a:r>
                        <a:rPr lang="sl-SI" sz="1800" baseline="0" dirty="0" smtClean="0">
                          <a:solidFill>
                            <a:schemeClr val="tx1"/>
                          </a:solidFill>
                          <a:latin typeface="Arial" panose="020B0604020202020204" pitchFamily="34" charset="0"/>
                          <a:cs typeface="Arial" panose="020B0604020202020204" pitchFamily="34" charset="0"/>
                        </a:rPr>
                        <a:t> </a:t>
                      </a:r>
                      <a:r>
                        <a:rPr lang="sl-SI" sz="1800" dirty="0" smtClean="0">
                          <a:solidFill>
                            <a:schemeClr val="tx1"/>
                          </a:solidFill>
                          <a:latin typeface="Arial" panose="020B0604020202020204" pitchFamily="34" charset="0"/>
                          <a:cs typeface="Arial" panose="020B0604020202020204" pitchFamily="34" charset="0"/>
                        </a:rPr>
                        <a:t>solatno plesnijo, sivo plesnijo in bakterijsko solatno gnilobo</a:t>
                      </a: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dirty="0" err="1" smtClean="0">
                          <a:solidFill>
                            <a:schemeClr val="tx1"/>
                          </a:solidFill>
                          <a:latin typeface="Arial" panose="020B0604020202020204" pitchFamily="34" charset="0"/>
                          <a:cs typeface="Arial" panose="020B0604020202020204" pitchFamily="34" charset="0"/>
                        </a:rPr>
                        <a:t>Amylo</a:t>
                      </a:r>
                      <a:r>
                        <a:rPr lang="sl-SI" sz="1800" b="1" dirty="0" smtClean="0">
                          <a:solidFill>
                            <a:schemeClr val="tx1"/>
                          </a:solidFill>
                          <a:latin typeface="Arial" panose="020B0604020202020204" pitchFamily="34" charset="0"/>
                          <a:cs typeface="Arial" panose="020B0604020202020204" pitchFamily="34" charset="0"/>
                        </a:rPr>
                        <a:t> – X </a:t>
                      </a:r>
                      <a:r>
                        <a:rPr lang="sl-SI" sz="1800" dirty="0" smtClean="0">
                          <a:solidFill>
                            <a:schemeClr val="tx1"/>
                          </a:solidFill>
                          <a:latin typeface="Arial" panose="020B0604020202020204" pitchFamily="34" charset="0"/>
                          <a:cs typeface="Arial" panose="020B0604020202020204" pitchFamily="34" charset="0"/>
                        </a:rPr>
                        <a:t>(</a:t>
                      </a:r>
                      <a:r>
                        <a:rPr lang="fr-FR" sz="1800" i="1" dirty="0" smtClean="0">
                          <a:solidFill>
                            <a:schemeClr val="tx1"/>
                          </a:solidFill>
                          <a:latin typeface="Arial" panose="020B0604020202020204" pitchFamily="34" charset="0"/>
                          <a:cs typeface="Arial" panose="020B0604020202020204" pitchFamily="34" charset="0"/>
                        </a:rPr>
                        <a:t>Bacillus </a:t>
                      </a:r>
                      <a:r>
                        <a:rPr lang="fr-FR" sz="1800" i="1" dirty="0" err="1" smtClean="0">
                          <a:solidFill>
                            <a:schemeClr val="tx1"/>
                          </a:solidFill>
                          <a:latin typeface="Arial" panose="020B0604020202020204" pitchFamily="34" charset="0"/>
                          <a:cs typeface="Arial" panose="020B0604020202020204" pitchFamily="34" charset="0"/>
                        </a:rPr>
                        <a:t>amyloliquefaciens</a:t>
                      </a:r>
                      <a:r>
                        <a:rPr lang="fr-FR" sz="1800" i="1" dirty="0" smtClean="0">
                          <a:solidFill>
                            <a:schemeClr val="tx1"/>
                          </a:solidFill>
                          <a:latin typeface="Arial" panose="020B0604020202020204" pitchFamily="34" charset="0"/>
                          <a:cs typeface="Arial" panose="020B0604020202020204" pitchFamily="34" charset="0"/>
                        </a:rPr>
                        <a:t> </a:t>
                      </a:r>
                      <a:r>
                        <a:rPr lang="fr-FR" sz="1800" dirty="0" err="1" smtClean="0">
                          <a:solidFill>
                            <a:schemeClr val="tx1"/>
                          </a:solidFill>
                          <a:latin typeface="Arial" panose="020B0604020202020204" pitchFamily="34" charset="0"/>
                          <a:cs typeface="Arial" panose="020B0604020202020204" pitchFamily="34" charset="0"/>
                        </a:rPr>
                        <a:t>subsp</a:t>
                      </a:r>
                      <a:r>
                        <a:rPr lang="fr-FR" sz="1800" dirty="0" smtClean="0">
                          <a:solidFill>
                            <a:schemeClr val="tx1"/>
                          </a:solidFill>
                          <a:latin typeface="Arial" panose="020B0604020202020204" pitchFamily="34" charset="0"/>
                          <a:cs typeface="Arial" panose="020B0604020202020204" pitchFamily="34" charset="0"/>
                        </a:rPr>
                        <a:t>. </a:t>
                      </a:r>
                      <a:r>
                        <a:rPr lang="fr-FR" sz="1800" dirty="0" err="1" smtClean="0">
                          <a:solidFill>
                            <a:schemeClr val="tx1"/>
                          </a:solidFill>
                          <a:latin typeface="Arial" panose="020B0604020202020204" pitchFamily="34" charset="0"/>
                          <a:cs typeface="Arial" panose="020B0604020202020204" pitchFamily="34" charset="0"/>
                        </a:rPr>
                        <a:t>plantarum</a:t>
                      </a:r>
                      <a:r>
                        <a:rPr lang="fr-FR" sz="1800" dirty="0" smtClean="0">
                          <a:solidFill>
                            <a:schemeClr val="tx1"/>
                          </a:solidFill>
                          <a:latin typeface="Arial" panose="020B0604020202020204" pitchFamily="34" charset="0"/>
                          <a:cs typeface="Arial" panose="020B0604020202020204" pitchFamily="34" charset="0"/>
                        </a:rPr>
                        <a:t>, </a:t>
                      </a:r>
                      <a:r>
                        <a:rPr lang="fr-FR" sz="1800" dirty="0" err="1" smtClean="0">
                          <a:solidFill>
                            <a:schemeClr val="tx1"/>
                          </a:solidFill>
                          <a:latin typeface="Arial" panose="020B0604020202020204" pitchFamily="34" charset="0"/>
                          <a:cs typeface="Arial" panose="020B0604020202020204" pitchFamily="34" charset="0"/>
                        </a:rPr>
                        <a:t>sev</a:t>
                      </a:r>
                      <a:r>
                        <a:rPr lang="fr-FR" sz="1800" dirty="0" smtClean="0">
                          <a:solidFill>
                            <a:schemeClr val="tx1"/>
                          </a:solidFill>
                          <a:latin typeface="Arial" panose="020B0604020202020204" pitchFamily="34" charset="0"/>
                          <a:cs typeface="Arial" panose="020B0604020202020204" pitchFamily="34" charset="0"/>
                        </a:rPr>
                        <a:t> D747</a:t>
                      </a:r>
                      <a:r>
                        <a:rPr lang="sl-SI" sz="1800" dirty="0" smtClean="0">
                          <a:solidFill>
                            <a:schemeClr val="tx1"/>
                          </a:solidFill>
                          <a:latin typeface="Arial" panose="020B0604020202020204" pitchFamily="34" charset="0"/>
                          <a:cs typeface="Arial" panose="020B0604020202020204" pitchFamily="34" charset="0"/>
                        </a:rPr>
                        <a:t>)  ALI</a:t>
                      </a:r>
                    </a:p>
                    <a:p>
                      <a:pPr marL="0" marR="0" indent="0" algn="l" defTabSz="914400" rtl="0" eaLnBrk="1" fontAlgn="auto" latinLnBrk="0" hangingPunct="1">
                        <a:lnSpc>
                          <a:spcPct val="100000"/>
                        </a:lnSpc>
                        <a:spcBef>
                          <a:spcPts val="0"/>
                        </a:spcBef>
                        <a:spcAft>
                          <a:spcPts val="0"/>
                        </a:spcAft>
                        <a:buClrTx/>
                        <a:buSzTx/>
                        <a:buFontTx/>
                        <a:buNone/>
                        <a:tabLst/>
                        <a:defRPr/>
                      </a:pPr>
                      <a:r>
                        <a:rPr lang="sl-SI" sz="1800" b="1" dirty="0" err="1" smtClean="0">
                          <a:solidFill>
                            <a:schemeClr val="tx1"/>
                          </a:solidFill>
                          <a:latin typeface="Arial" panose="020B0604020202020204" pitchFamily="34" charset="0"/>
                          <a:cs typeface="Arial" panose="020B0604020202020204" pitchFamily="34" charset="0"/>
                        </a:rPr>
                        <a:t>Taegro</a:t>
                      </a:r>
                      <a:r>
                        <a:rPr lang="sl-SI" sz="1800" baseline="0" dirty="0" smtClean="0">
                          <a:solidFill>
                            <a:schemeClr val="tx1"/>
                          </a:solidFill>
                          <a:latin typeface="Arial" panose="020B0604020202020204" pitchFamily="34" charset="0"/>
                          <a:cs typeface="Arial" panose="020B0604020202020204" pitchFamily="34" charset="0"/>
                        </a:rPr>
                        <a:t> (</a:t>
                      </a:r>
                      <a:r>
                        <a:rPr lang="sl-SI" sz="1800" b="0" i="1" kern="1200" dirty="0" err="1" smtClean="0">
                          <a:solidFill>
                            <a:schemeClr val="tx1"/>
                          </a:solidFill>
                          <a:effectLst/>
                          <a:latin typeface="Arial" panose="020B0604020202020204" pitchFamily="34" charset="0"/>
                          <a:ea typeface="+mn-ea"/>
                          <a:cs typeface="Arial" panose="020B0604020202020204" pitchFamily="34" charset="0"/>
                        </a:rPr>
                        <a:t>Bacillus</a:t>
                      </a:r>
                      <a:r>
                        <a:rPr lang="sl-SI" sz="1800" b="0" i="1" kern="1200" dirty="0" smtClean="0">
                          <a:solidFill>
                            <a:schemeClr val="tx1"/>
                          </a:solidFill>
                          <a:effectLst/>
                          <a:latin typeface="Arial" panose="020B0604020202020204" pitchFamily="34" charset="0"/>
                          <a:ea typeface="+mn-ea"/>
                          <a:cs typeface="Arial" panose="020B0604020202020204" pitchFamily="34" charset="0"/>
                        </a:rPr>
                        <a:t> </a:t>
                      </a:r>
                      <a:r>
                        <a:rPr lang="sl-SI" sz="1800" b="0" i="1" kern="1200" dirty="0" err="1" smtClean="0">
                          <a:solidFill>
                            <a:schemeClr val="tx1"/>
                          </a:solidFill>
                          <a:effectLst/>
                          <a:latin typeface="Arial" panose="020B0604020202020204" pitchFamily="34" charset="0"/>
                          <a:ea typeface="+mn-ea"/>
                          <a:cs typeface="Arial" panose="020B0604020202020204" pitchFamily="34" charset="0"/>
                        </a:rPr>
                        <a:t>amyloliquefaciens</a:t>
                      </a:r>
                      <a:r>
                        <a:rPr lang="sl-SI" sz="1800" b="0" i="1" kern="1200" dirty="0" smtClean="0">
                          <a:solidFill>
                            <a:schemeClr val="tx1"/>
                          </a:solidFill>
                          <a:effectLst/>
                          <a:latin typeface="Arial" panose="020B0604020202020204" pitchFamily="34" charset="0"/>
                          <a:ea typeface="+mn-ea"/>
                          <a:cs typeface="Arial" panose="020B0604020202020204" pitchFamily="34" charset="0"/>
                        </a:rPr>
                        <a:t> </a:t>
                      </a:r>
                      <a:r>
                        <a:rPr lang="sl-SI" sz="1800" b="0" i="0" kern="1200" dirty="0" smtClean="0">
                          <a:solidFill>
                            <a:schemeClr val="tx1"/>
                          </a:solidFill>
                          <a:effectLst/>
                          <a:latin typeface="Arial" panose="020B0604020202020204" pitchFamily="34" charset="0"/>
                          <a:ea typeface="+mn-ea"/>
                          <a:cs typeface="Arial" panose="020B0604020202020204" pitchFamily="34" charset="0"/>
                        </a:rPr>
                        <a:t>sev FZB24)</a:t>
                      </a:r>
                      <a:endParaRPr lang="sl-SI" sz="1800" dirty="0" smtClean="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784360772"/>
                  </a:ext>
                </a:extLst>
              </a:tr>
              <a:tr h="370840">
                <a:tc>
                  <a:txBody>
                    <a:bodyPr/>
                    <a:lstStyle/>
                    <a:p>
                      <a:r>
                        <a:rPr lang="sl-SI" sz="1800" dirty="0" smtClean="0">
                          <a:solidFill>
                            <a:schemeClr val="tx1"/>
                          </a:solidFill>
                          <a:latin typeface="Arial" panose="020B0604020202020204" pitchFamily="34" charset="0"/>
                          <a:cs typeface="Arial" panose="020B0604020202020204" pitchFamily="34" charset="0"/>
                        </a:rPr>
                        <a:t>zmanjševanje okužb s sivo plesnijo in za</a:t>
                      </a:r>
                      <a:r>
                        <a:rPr lang="sl-SI" sz="1800" baseline="0" dirty="0" smtClean="0">
                          <a:solidFill>
                            <a:schemeClr val="tx1"/>
                          </a:solidFill>
                          <a:latin typeface="Arial" panose="020B0604020202020204" pitchFamily="34" charset="0"/>
                          <a:cs typeface="Arial" panose="020B0604020202020204" pitchFamily="34" charset="0"/>
                        </a:rPr>
                        <a:t> </a:t>
                      </a:r>
                      <a:r>
                        <a:rPr lang="sl-SI" sz="1800" dirty="0" smtClean="0">
                          <a:solidFill>
                            <a:schemeClr val="tx1"/>
                          </a:solidFill>
                          <a:latin typeface="Arial" panose="020B0604020202020204" pitchFamily="34" charset="0"/>
                          <a:cs typeface="Arial" panose="020B0604020202020204" pitchFamily="34" charset="0"/>
                        </a:rPr>
                        <a:t>zatiranje bele gnilobe</a:t>
                      </a:r>
                      <a:endParaRPr lang="sl-SI" sz="18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baseline="0" dirty="0" smtClean="0">
                          <a:solidFill>
                            <a:schemeClr val="tx1"/>
                          </a:solidFill>
                          <a:latin typeface="Arial" panose="020B0604020202020204" pitchFamily="34" charset="0"/>
                          <a:cs typeface="Arial" panose="020B0604020202020204" pitchFamily="34" charset="0"/>
                        </a:rPr>
                        <a:t>Serenade ASO  </a:t>
                      </a:r>
                      <a:r>
                        <a:rPr lang="sl-SI" sz="1800" baseline="0" dirty="0" smtClean="0">
                          <a:solidFill>
                            <a:schemeClr val="tx1"/>
                          </a:solidFill>
                          <a:latin typeface="Arial" panose="020B0604020202020204" pitchFamily="34" charset="0"/>
                          <a:cs typeface="Arial" panose="020B0604020202020204" pitchFamily="34" charset="0"/>
                        </a:rPr>
                        <a:t>(</a:t>
                      </a:r>
                      <a:r>
                        <a:rPr lang="sl-SI" sz="1800" i="1" baseline="0" dirty="0" err="1" smtClean="0">
                          <a:solidFill>
                            <a:schemeClr val="tx1"/>
                          </a:solidFill>
                          <a:latin typeface="Arial" panose="020B0604020202020204" pitchFamily="34" charset="0"/>
                          <a:cs typeface="Arial" panose="020B0604020202020204" pitchFamily="34" charset="0"/>
                        </a:rPr>
                        <a:t>Bacillus</a:t>
                      </a:r>
                      <a:r>
                        <a:rPr lang="sl-SI" sz="1800" i="1" baseline="0" dirty="0" smtClean="0">
                          <a:solidFill>
                            <a:schemeClr val="tx1"/>
                          </a:solidFill>
                          <a:latin typeface="Arial" panose="020B0604020202020204" pitchFamily="34" charset="0"/>
                          <a:cs typeface="Arial" panose="020B0604020202020204" pitchFamily="34" charset="0"/>
                        </a:rPr>
                        <a:t> </a:t>
                      </a:r>
                      <a:r>
                        <a:rPr lang="sl-SI" sz="1800" i="1" baseline="0" dirty="0" err="1" smtClean="0">
                          <a:solidFill>
                            <a:schemeClr val="tx1"/>
                          </a:solidFill>
                          <a:latin typeface="Arial" panose="020B0604020202020204" pitchFamily="34" charset="0"/>
                          <a:cs typeface="Arial" panose="020B0604020202020204" pitchFamily="34" charset="0"/>
                        </a:rPr>
                        <a:t>amyloliquefaciens</a:t>
                      </a:r>
                      <a:r>
                        <a:rPr lang="sl-SI" sz="1800" i="1" baseline="0" dirty="0" smtClean="0">
                          <a:solidFill>
                            <a:schemeClr val="tx1"/>
                          </a:solidFill>
                          <a:latin typeface="Arial" panose="020B0604020202020204" pitchFamily="34" charset="0"/>
                          <a:cs typeface="Arial" panose="020B0604020202020204" pitchFamily="34" charset="0"/>
                        </a:rPr>
                        <a:t> </a:t>
                      </a:r>
                      <a:r>
                        <a:rPr lang="sl-SI" sz="1800" baseline="0" dirty="0" smtClean="0">
                          <a:solidFill>
                            <a:schemeClr val="tx1"/>
                          </a:solidFill>
                          <a:latin typeface="Arial" panose="020B0604020202020204" pitchFamily="34" charset="0"/>
                          <a:cs typeface="Arial" panose="020B0604020202020204" pitchFamily="34" charset="0"/>
                        </a:rPr>
                        <a:t>str. QST 713)</a:t>
                      </a:r>
                    </a:p>
                    <a:p>
                      <a:pPr marL="0" marR="0" indent="0" algn="l" defTabSz="914400" rtl="0" eaLnBrk="1" fontAlgn="auto" latinLnBrk="0" hangingPunct="1">
                        <a:lnSpc>
                          <a:spcPct val="100000"/>
                        </a:lnSpc>
                        <a:spcBef>
                          <a:spcPts val="0"/>
                        </a:spcBef>
                        <a:spcAft>
                          <a:spcPts val="0"/>
                        </a:spcAft>
                        <a:buClrTx/>
                        <a:buSzTx/>
                        <a:buFontTx/>
                        <a:buNone/>
                        <a:tabLst/>
                        <a:defRPr/>
                      </a:pPr>
                      <a:endParaRPr lang="sl-SI" sz="1800" baseline="0" dirty="0" smtClean="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934877260"/>
                  </a:ext>
                </a:extLst>
              </a:tr>
            </a:tbl>
          </a:graphicData>
        </a:graphic>
      </p:graphicFrame>
      <p:pic>
        <p:nvPicPr>
          <p:cNvPr id="5" name="Slika 4"/>
          <p:cNvPicPr>
            <a:picLocks noChangeAspect="1"/>
          </p:cNvPicPr>
          <p:nvPr/>
        </p:nvPicPr>
        <p:blipFill rotWithShape="1">
          <a:blip r:embed="rId2"/>
          <a:srcRect l="-3581" t="29480" r="3581" b="-1343"/>
          <a:stretch/>
        </p:blipFill>
        <p:spPr>
          <a:xfrm>
            <a:off x="1653309" y="2521765"/>
            <a:ext cx="3435928" cy="3292222"/>
          </a:xfrm>
          <a:prstGeom prst="rect">
            <a:avLst/>
          </a:prstGeom>
          <a:ln>
            <a:noFill/>
          </a:ln>
          <a:effectLst>
            <a:softEdge rad="112500"/>
          </a:effectLst>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84267" y="2409887"/>
            <a:ext cx="3180791" cy="3387710"/>
          </a:xfrm>
          <a:prstGeom prst="rect">
            <a:avLst/>
          </a:prstGeom>
          <a:ln>
            <a:noFill/>
          </a:ln>
          <a:effectLst>
            <a:softEdge rad="112500"/>
          </a:effectLst>
        </p:spPr>
      </p:pic>
      <p:graphicFrame>
        <p:nvGraphicFramePr>
          <p:cNvPr id="7" name="Tabela 6"/>
          <p:cNvGraphicFramePr>
            <a:graphicFrameLocks noGrp="1"/>
          </p:cNvGraphicFramePr>
          <p:nvPr>
            <p:extLst>
              <p:ext uri="{D42A27DB-BD31-4B8C-83A1-F6EECF244321}">
                <p14:modId xmlns:p14="http://schemas.microsoft.com/office/powerpoint/2010/main" val="711507950"/>
              </p:ext>
            </p:extLst>
          </p:nvPr>
        </p:nvGraphicFramePr>
        <p:xfrm>
          <a:off x="262750" y="5755195"/>
          <a:ext cx="11666499" cy="980440"/>
        </p:xfrm>
        <a:graphic>
          <a:graphicData uri="http://schemas.openxmlformats.org/drawingml/2006/table">
            <a:tbl>
              <a:tblPr firstRow="1" bandRow="1">
                <a:tableStyleId>{5C22544A-7EE6-4342-B048-85BDC9FD1C3A}</a:tableStyleId>
              </a:tblPr>
              <a:tblGrid>
                <a:gridCol w="5407228">
                  <a:extLst>
                    <a:ext uri="{9D8B030D-6E8A-4147-A177-3AD203B41FA5}">
                      <a16:colId xmlns:a16="http://schemas.microsoft.com/office/drawing/2014/main" val="2373908560"/>
                    </a:ext>
                  </a:extLst>
                </a:gridCol>
                <a:gridCol w="6259271">
                  <a:extLst>
                    <a:ext uri="{9D8B030D-6E8A-4147-A177-3AD203B41FA5}">
                      <a16:colId xmlns:a16="http://schemas.microsoft.com/office/drawing/2014/main" val="43261482"/>
                    </a:ext>
                  </a:extLst>
                </a:gridCol>
              </a:tblGrid>
              <a:tr h="370840">
                <a:tc>
                  <a:txBody>
                    <a:bodyPr/>
                    <a:lstStyle/>
                    <a:p>
                      <a:r>
                        <a:rPr lang="sl-SI" sz="1700" dirty="0" smtClean="0">
                          <a:solidFill>
                            <a:schemeClr val="tx1"/>
                          </a:solidFill>
                          <a:latin typeface="Arial" panose="020B0604020202020204" pitchFamily="34" charset="0"/>
                          <a:cs typeface="Arial" panose="020B0604020202020204" pitchFamily="34" charset="0"/>
                        </a:rPr>
                        <a:t>Delno</a:t>
                      </a:r>
                      <a:r>
                        <a:rPr lang="sl-SI" sz="1700" baseline="0"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zatiranje uši (</a:t>
                      </a:r>
                      <a:r>
                        <a:rPr lang="sl-SI" sz="1700" i="1" dirty="0" err="1" smtClean="0">
                          <a:solidFill>
                            <a:schemeClr val="tx1"/>
                          </a:solidFill>
                          <a:latin typeface="Arial" panose="020B0604020202020204" pitchFamily="34" charset="0"/>
                          <a:cs typeface="Arial" panose="020B0604020202020204" pitchFamily="34" charset="0"/>
                        </a:rPr>
                        <a:t>Nasonovia</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ribisnigris</a:t>
                      </a:r>
                      <a:r>
                        <a:rPr lang="sl-SI" sz="1700" dirty="0" smtClean="0">
                          <a:solidFill>
                            <a:schemeClr val="tx1"/>
                          </a:solidFill>
                          <a:latin typeface="Arial" panose="020B0604020202020204" pitchFamily="34" charset="0"/>
                          <a:cs typeface="Arial" panose="020B0604020202020204" pitchFamily="34" charset="0"/>
                        </a:rPr>
                        <a:t>) </a:t>
                      </a:r>
                      <a:endParaRPr lang="sl-SI" sz="170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baseline="0" dirty="0" err="1" smtClean="0">
                          <a:solidFill>
                            <a:schemeClr val="tx1"/>
                          </a:solidFill>
                          <a:latin typeface="Arial" panose="020B0604020202020204" pitchFamily="34" charset="0"/>
                          <a:cs typeface="Arial" panose="020B0604020202020204" pitchFamily="34" charset="0"/>
                        </a:rPr>
                        <a:t>Naturalis</a:t>
                      </a:r>
                      <a:r>
                        <a:rPr lang="sl-SI" sz="1700" baseline="0" dirty="0" smtClean="0">
                          <a:solidFill>
                            <a:schemeClr val="tx1"/>
                          </a:solidFill>
                          <a:latin typeface="Arial" panose="020B0604020202020204" pitchFamily="34" charset="0"/>
                          <a:cs typeface="Arial" panose="020B0604020202020204" pitchFamily="34" charset="0"/>
                        </a:rPr>
                        <a:t> </a:t>
                      </a:r>
                      <a:r>
                        <a:rPr lang="sl-SI" sz="1700" b="0" baseline="0" dirty="0" smtClean="0">
                          <a:solidFill>
                            <a:schemeClr val="tx1"/>
                          </a:solidFill>
                          <a:latin typeface="Arial" panose="020B0604020202020204" pitchFamily="34" charset="0"/>
                          <a:cs typeface="Arial" panose="020B0604020202020204" pitchFamily="34" charset="0"/>
                        </a:rPr>
                        <a:t>(</a:t>
                      </a:r>
                      <a:r>
                        <a:rPr lang="it-IT" sz="1700" b="0" i="1" kern="1200" dirty="0" err="1" smtClean="0">
                          <a:solidFill>
                            <a:schemeClr val="tx1"/>
                          </a:solidFill>
                          <a:effectLst/>
                          <a:latin typeface="Arial" panose="020B0604020202020204" pitchFamily="34" charset="0"/>
                          <a:ea typeface="+mn-ea"/>
                          <a:cs typeface="Arial" panose="020B0604020202020204" pitchFamily="34" charset="0"/>
                        </a:rPr>
                        <a:t>Beauveria</a:t>
                      </a:r>
                      <a:r>
                        <a:rPr lang="it-IT" sz="1700" b="0" i="1" kern="1200" dirty="0" smtClean="0">
                          <a:solidFill>
                            <a:schemeClr val="tx1"/>
                          </a:solidFill>
                          <a:effectLst/>
                          <a:latin typeface="Arial" panose="020B0604020202020204" pitchFamily="34" charset="0"/>
                          <a:ea typeface="+mn-ea"/>
                          <a:cs typeface="Arial" panose="020B0604020202020204" pitchFamily="34" charset="0"/>
                        </a:rPr>
                        <a:t> </a:t>
                      </a:r>
                      <a:r>
                        <a:rPr lang="it-IT" sz="1700" b="0" i="1" kern="1200" dirty="0" err="1" smtClean="0">
                          <a:solidFill>
                            <a:schemeClr val="tx1"/>
                          </a:solidFill>
                          <a:effectLst/>
                          <a:latin typeface="Arial" panose="020B0604020202020204" pitchFamily="34" charset="0"/>
                          <a:ea typeface="+mn-ea"/>
                          <a:cs typeface="Arial" panose="020B0604020202020204" pitchFamily="34" charset="0"/>
                        </a:rPr>
                        <a:t>bassiana</a:t>
                      </a:r>
                      <a:r>
                        <a:rPr lang="it-IT" sz="1700" b="0" i="0" kern="1200" dirty="0" smtClean="0">
                          <a:solidFill>
                            <a:schemeClr val="tx1"/>
                          </a:solidFill>
                          <a:effectLst/>
                          <a:latin typeface="Arial" panose="020B0604020202020204" pitchFamily="34" charset="0"/>
                          <a:ea typeface="+mn-ea"/>
                          <a:cs typeface="Arial" panose="020B0604020202020204" pitchFamily="34" charset="0"/>
                        </a:rPr>
                        <a:t>, </a:t>
                      </a:r>
                      <a:r>
                        <a:rPr lang="it-IT" sz="1700" b="0" i="0" kern="1200" dirty="0" err="1" smtClean="0">
                          <a:solidFill>
                            <a:schemeClr val="tx1"/>
                          </a:solidFill>
                          <a:effectLst/>
                          <a:latin typeface="Arial" panose="020B0604020202020204" pitchFamily="34" charset="0"/>
                          <a:ea typeface="+mn-ea"/>
                          <a:cs typeface="Arial" panose="020B0604020202020204" pitchFamily="34" charset="0"/>
                        </a:rPr>
                        <a:t>sev</a:t>
                      </a:r>
                      <a:r>
                        <a:rPr lang="it-IT" sz="1700" b="0" i="0" kern="1200" dirty="0" smtClean="0">
                          <a:solidFill>
                            <a:schemeClr val="tx1"/>
                          </a:solidFill>
                          <a:effectLst/>
                          <a:latin typeface="Arial" panose="020B0604020202020204" pitchFamily="34" charset="0"/>
                          <a:ea typeface="+mn-ea"/>
                          <a:cs typeface="Arial" panose="020B0604020202020204" pitchFamily="34" charset="0"/>
                        </a:rPr>
                        <a:t> ATCC 74040</a:t>
                      </a:r>
                      <a:r>
                        <a:rPr lang="sl-SI" sz="1700" b="0" i="0" kern="1200" dirty="0" smtClean="0">
                          <a:solidFill>
                            <a:schemeClr val="tx1"/>
                          </a:solidFill>
                          <a:effectLst/>
                          <a:latin typeface="Arial" panose="020B0604020202020204" pitchFamily="34" charset="0"/>
                          <a:ea typeface="+mn-ea"/>
                          <a:cs typeface="Arial" panose="020B0604020202020204" pitchFamily="34" charset="0"/>
                        </a:rPr>
                        <a:t>)</a:t>
                      </a:r>
                      <a:endParaRPr lang="sl-SI" sz="1700" baseline="0" dirty="0" smtClean="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999740596"/>
                  </a:ext>
                </a:extLst>
              </a:tr>
              <a:tr h="370840">
                <a:tc>
                  <a:txBody>
                    <a:bodyPr/>
                    <a:lstStyle/>
                    <a:p>
                      <a:r>
                        <a:rPr lang="sl-SI" sz="1700" dirty="0" smtClean="0">
                          <a:solidFill>
                            <a:schemeClr val="tx1"/>
                          </a:solidFill>
                          <a:latin typeface="Arial" panose="020B0604020202020204" pitchFamily="34" charset="0"/>
                          <a:cs typeface="Arial" panose="020B0604020202020204" pitchFamily="34" charset="0"/>
                        </a:rPr>
                        <a:t>gosenice škodljivih metuljev </a:t>
                      </a:r>
                      <a:endParaRPr lang="sl-SI" sz="17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baseline="0" dirty="0" err="1" smtClean="0">
                          <a:solidFill>
                            <a:schemeClr val="tx1"/>
                          </a:solidFill>
                          <a:latin typeface="Arial" panose="020B0604020202020204" pitchFamily="34" charset="0"/>
                          <a:cs typeface="Arial" panose="020B0604020202020204" pitchFamily="34" charset="0"/>
                        </a:rPr>
                        <a:t>Agree</a:t>
                      </a:r>
                      <a:r>
                        <a:rPr lang="sl-SI" sz="1700" b="1" baseline="0" dirty="0" smtClean="0">
                          <a:solidFill>
                            <a:schemeClr val="tx1"/>
                          </a:solidFill>
                          <a:latin typeface="Arial" panose="020B0604020202020204" pitchFamily="34" charset="0"/>
                          <a:cs typeface="Arial" panose="020B0604020202020204" pitchFamily="34" charset="0"/>
                        </a:rPr>
                        <a:t> WG </a:t>
                      </a:r>
                      <a:r>
                        <a:rPr lang="sl-SI" sz="1700" dirty="0" smtClean="0">
                          <a:solidFill>
                            <a:schemeClr val="tx1"/>
                          </a:solidFill>
                          <a:latin typeface="Arial" panose="020B0604020202020204" pitchFamily="34" charset="0"/>
                          <a:cs typeface="Arial" panose="020B0604020202020204" pitchFamily="34" charset="0"/>
                        </a:rPr>
                        <a:t>(</a:t>
                      </a:r>
                      <a:r>
                        <a:rPr lang="sl-SI" sz="1700" i="1" dirty="0" err="1" smtClean="0">
                          <a:solidFill>
                            <a:schemeClr val="tx1"/>
                          </a:solidFill>
                          <a:latin typeface="Arial" panose="020B0604020202020204" pitchFamily="34" charset="0"/>
                          <a:cs typeface="Arial" panose="020B0604020202020204" pitchFamily="34" charset="0"/>
                        </a:rPr>
                        <a:t>Bacillus</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thuringiensis</a:t>
                      </a:r>
                      <a:r>
                        <a:rPr lang="sl-SI" sz="1700" i="1"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var.</a:t>
                      </a:r>
                      <a:r>
                        <a:rPr lang="sl-SI" sz="1700" baseline="0" dirty="0" smtClean="0">
                          <a:solidFill>
                            <a:schemeClr val="tx1"/>
                          </a:solidFill>
                          <a:latin typeface="Arial" panose="020B0604020202020204" pitchFamily="34" charset="0"/>
                          <a:cs typeface="Arial" panose="020B0604020202020204" pitchFamily="34" charset="0"/>
                        </a:rPr>
                        <a:t> </a:t>
                      </a:r>
                      <a:r>
                        <a:rPr lang="sl-SI" sz="1700" baseline="0" dirty="0" err="1" smtClean="0">
                          <a:solidFill>
                            <a:schemeClr val="tx1"/>
                          </a:solidFill>
                          <a:latin typeface="Arial" panose="020B0604020202020204" pitchFamily="34" charset="0"/>
                          <a:cs typeface="Arial" panose="020B0604020202020204" pitchFamily="34" charset="0"/>
                        </a:rPr>
                        <a:t>aizawai</a:t>
                      </a:r>
                      <a:r>
                        <a:rPr lang="sl-SI" sz="1700" baseline="0" dirty="0" smtClean="0">
                          <a:solidFill>
                            <a:schemeClr val="tx1"/>
                          </a:solidFill>
                          <a:latin typeface="Arial" panose="020B0604020202020204" pitchFamily="34" charset="0"/>
                          <a:cs typeface="Arial" panose="020B0604020202020204" pitchFamily="34" charset="0"/>
                        </a:rPr>
                        <a:t>) ALI</a:t>
                      </a:r>
                      <a:endParaRPr lang="sl-SI" sz="170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l-SI" sz="1700" b="1" dirty="0" err="1" smtClean="0">
                          <a:solidFill>
                            <a:schemeClr val="tx1"/>
                          </a:solidFill>
                          <a:latin typeface="Arial" panose="020B0604020202020204" pitchFamily="34" charset="0"/>
                          <a:cs typeface="Arial" panose="020B0604020202020204" pitchFamily="34" charset="0"/>
                        </a:rPr>
                        <a:t>Lepinox</a:t>
                      </a:r>
                      <a:r>
                        <a:rPr lang="sl-SI" sz="1700" b="1" dirty="0" smtClean="0">
                          <a:solidFill>
                            <a:schemeClr val="tx1"/>
                          </a:solidFill>
                          <a:latin typeface="Arial" panose="020B0604020202020204" pitchFamily="34" charset="0"/>
                          <a:cs typeface="Arial" panose="020B0604020202020204" pitchFamily="34" charset="0"/>
                        </a:rPr>
                        <a:t> plus </a:t>
                      </a:r>
                      <a:r>
                        <a:rPr lang="sl-SI" sz="1700" dirty="0" smtClean="0">
                          <a:solidFill>
                            <a:schemeClr val="tx1"/>
                          </a:solidFill>
                          <a:latin typeface="Arial" panose="020B0604020202020204" pitchFamily="34" charset="0"/>
                          <a:cs typeface="Arial" panose="020B0604020202020204" pitchFamily="34" charset="0"/>
                        </a:rPr>
                        <a:t>(</a:t>
                      </a:r>
                      <a:r>
                        <a:rPr lang="sl-SI" sz="1700" i="1" dirty="0" err="1" smtClean="0">
                          <a:solidFill>
                            <a:schemeClr val="tx1"/>
                          </a:solidFill>
                          <a:latin typeface="Arial" panose="020B0604020202020204" pitchFamily="34" charset="0"/>
                          <a:cs typeface="Arial" panose="020B0604020202020204" pitchFamily="34" charset="0"/>
                        </a:rPr>
                        <a:t>Bacillus</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thuringiensis</a:t>
                      </a:r>
                      <a:r>
                        <a:rPr lang="sl-SI" sz="1700" i="1"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var.</a:t>
                      </a:r>
                      <a:r>
                        <a:rPr lang="sl-SI" sz="1700" baseline="0" dirty="0" smtClean="0">
                          <a:solidFill>
                            <a:schemeClr val="tx1"/>
                          </a:solidFill>
                          <a:latin typeface="Arial" panose="020B0604020202020204" pitchFamily="34" charset="0"/>
                          <a:cs typeface="Arial" panose="020B0604020202020204" pitchFamily="34" charset="0"/>
                        </a:rPr>
                        <a:t> </a:t>
                      </a:r>
                      <a:r>
                        <a:rPr lang="sl-SI" sz="1700" baseline="0" dirty="0" err="1" smtClean="0">
                          <a:solidFill>
                            <a:schemeClr val="tx1"/>
                          </a:solidFill>
                          <a:latin typeface="Arial" panose="020B0604020202020204" pitchFamily="34" charset="0"/>
                          <a:cs typeface="Arial" panose="020B0604020202020204" pitchFamily="34" charset="0"/>
                        </a:rPr>
                        <a:t>kurstaki</a:t>
                      </a:r>
                      <a:r>
                        <a:rPr lang="sl-SI" sz="1700" baseline="0" dirty="0" smtClean="0">
                          <a:solidFill>
                            <a:schemeClr val="tx1"/>
                          </a:solidFill>
                          <a:latin typeface="Arial" panose="020B0604020202020204" pitchFamily="34" charset="0"/>
                          <a:cs typeface="Arial" panose="020B0604020202020204" pitchFamily="34" charset="0"/>
                        </a:rPr>
                        <a:t>)</a:t>
                      </a:r>
                    </a:p>
                  </a:txBody>
                  <a:tcPr>
                    <a:solidFill>
                      <a:schemeClr val="bg1"/>
                    </a:solidFill>
                  </a:tcPr>
                </a:tc>
                <a:extLst>
                  <a:ext uri="{0D108BD9-81ED-4DB2-BD59-A6C34878D82A}">
                    <a16:rowId xmlns:a16="http://schemas.microsoft.com/office/drawing/2014/main" val="2833172555"/>
                  </a:ext>
                </a:extLst>
              </a:tr>
            </a:tbl>
          </a:graphicData>
        </a:graphic>
      </p:graphicFrame>
      <p:sp>
        <p:nvSpPr>
          <p:cNvPr id="8" name="Pravokotnik 7"/>
          <p:cNvSpPr/>
          <p:nvPr/>
        </p:nvSpPr>
        <p:spPr>
          <a:xfrm>
            <a:off x="4176950" y="5226067"/>
            <a:ext cx="1565429" cy="369332"/>
          </a:xfrm>
          <a:prstGeom prst="rect">
            <a:avLst/>
          </a:prstGeom>
          <a:solidFill>
            <a:schemeClr val="bg1"/>
          </a:solidFill>
        </p:spPr>
        <p:txBody>
          <a:bodyPr wrap="none">
            <a:spAutoFit/>
          </a:bodyPr>
          <a:lstStyle/>
          <a:p>
            <a:r>
              <a:rPr lang="sl-SI" dirty="0"/>
              <a:t>(vir: I. Škerbot)</a:t>
            </a:r>
          </a:p>
        </p:txBody>
      </p:sp>
      <p:sp>
        <p:nvSpPr>
          <p:cNvPr id="9" name="Pravokotnik 8"/>
          <p:cNvSpPr/>
          <p:nvPr/>
        </p:nvSpPr>
        <p:spPr>
          <a:xfrm>
            <a:off x="8978102" y="5190992"/>
            <a:ext cx="1565429" cy="369332"/>
          </a:xfrm>
          <a:prstGeom prst="rect">
            <a:avLst/>
          </a:prstGeom>
          <a:solidFill>
            <a:schemeClr val="bg1"/>
          </a:solidFill>
        </p:spPr>
        <p:txBody>
          <a:bodyPr wrap="none">
            <a:spAutoFit/>
          </a:bodyPr>
          <a:lstStyle/>
          <a:p>
            <a:r>
              <a:rPr lang="sl-SI" dirty="0"/>
              <a:t>(vir: I. Škerbot)</a:t>
            </a:r>
          </a:p>
        </p:txBody>
      </p:sp>
      <p:cxnSp>
        <p:nvCxnSpPr>
          <p:cNvPr id="10" name="Raven povezovalnik 9"/>
          <p:cNvCxnSpPr/>
          <p:nvPr/>
        </p:nvCxnSpPr>
        <p:spPr>
          <a:xfrm>
            <a:off x="5760720" y="125730"/>
            <a:ext cx="4519" cy="2357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ven povezovalnik 10"/>
          <p:cNvCxnSpPr/>
          <p:nvPr/>
        </p:nvCxnSpPr>
        <p:spPr>
          <a:xfrm flipH="1">
            <a:off x="5639054" y="5766625"/>
            <a:ext cx="11875" cy="102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ela 2"/>
          <p:cNvGraphicFramePr>
            <a:graphicFrameLocks noGrp="1"/>
          </p:cNvGraphicFramePr>
          <p:nvPr>
            <p:extLst>
              <p:ext uri="{D42A27DB-BD31-4B8C-83A1-F6EECF244321}">
                <p14:modId xmlns:p14="http://schemas.microsoft.com/office/powerpoint/2010/main" val="2520502041"/>
              </p:ext>
            </p:extLst>
          </p:nvPr>
        </p:nvGraphicFramePr>
        <p:xfrm>
          <a:off x="271152" y="5766625"/>
          <a:ext cx="11649693" cy="1045562"/>
        </p:xfrm>
        <a:graphic>
          <a:graphicData uri="http://schemas.openxmlformats.org/drawingml/2006/table">
            <a:tbl>
              <a:tblPr/>
              <a:tblGrid>
                <a:gridCol w="11649693">
                  <a:extLst>
                    <a:ext uri="{9D8B030D-6E8A-4147-A177-3AD203B41FA5}">
                      <a16:colId xmlns:a16="http://schemas.microsoft.com/office/drawing/2014/main" val="329086149"/>
                    </a:ext>
                  </a:extLst>
                </a:gridCol>
              </a:tblGrid>
              <a:tr h="1045562">
                <a:tc>
                  <a:txBody>
                    <a:bodyPr/>
                    <a:lstStyle/>
                    <a:p>
                      <a:endParaRPr lang="sl-SI"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496825765"/>
                  </a:ext>
                </a:extLst>
              </a:tr>
            </a:tbl>
          </a:graphicData>
        </a:graphic>
      </p:graphicFrame>
      <p:graphicFrame>
        <p:nvGraphicFramePr>
          <p:cNvPr id="12" name="Tabela 11"/>
          <p:cNvGraphicFramePr>
            <a:graphicFrameLocks noGrp="1"/>
          </p:cNvGraphicFramePr>
          <p:nvPr>
            <p:extLst>
              <p:ext uri="{D42A27DB-BD31-4B8C-83A1-F6EECF244321}">
                <p14:modId xmlns:p14="http://schemas.microsoft.com/office/powerpoint/2010/main" val="2991036431"/>
              </p:ext>
            </p:extLst>
          </p:nvPr>
        </p:nvGraphicFramePr>
        <p:xfrm>
          <a:off x="340424" y="135091"/>
          <a:ext cx="11685320" cy="2352806"/>
        </p:xfrm>
        <a:graphic>
          <a:graphicData uri="http://schemas.openxmlformats.org/drawingml/2006/table">
            <a:tbl>
              <a:tblPr/>
              <a:tblGrid>
                <a:gridCol w="11685320">
                  <a:extLst>
                    <a:ext uri="{9D8B030D-6E8A-4147-A177-3AD203B41FA5}">
                      <a16:colId xmlns:a16="http://schemas.microsoft.com/office/drawing/2014/main" val="1033649818"/>
                    </a:ext>
                  </a:extLst>
                </a:gridCol>
              </a:tblGrid>
              <a:tr h="2352806">
                <a:tc>
                  <a:txBody>
                    <a:bodyPr/>
                    <a:lstStyle/>
                    <a:p>
                      <a:endParaRPr lang="sl-SI"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482774571"/>
                  </a:ext>
                </a:extLst>
              </a:tr>
            </a:tbl>
          </a:graphicData>
        </a:graphic>
      </p:graphicFrame>
    </p:spTree>
    <p:extLst>
      <p:ext uri="{BB962C8B-B14F-4D97-AF65-F5344CB8AC3E}">
        <p14:creationId xmlns:p14="http://schemas.microsoft.com/office/powerpoint/2010/main" val="702690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ešano, 19"/>
          <p:cNvPicPr>
            <a:picLocks noChangeAspect="1" noChangeArrowheads="1"/>
          </p:cNvPicPr>
          <p:nvPr/>
        </p:nvPicPr>
        <p:blipFill rotWithShape="1">
          <a:blip r:embed="rId2">
            <a:extLst>
              <a:ext uri="{28A0092B-C50C-407E-A947-70E740481C1C}">
                <a14:useLocalDpi xmlns:a14="http://schemas.microsoft.com/office/drawing/2010/main" val="0"/>
              </a:ext>
            </a:extLst>
          </a:blip>
          <a:srcRect l="17415" t="24890" b="22311"/>
          <a:stretch/>
        </p:blipFill>
        <p:spPr bwMode="auto">
          <a:xfrm>
            <a:off x="578933" y="877454"/>
            <a:ext cx="11058883" cy="5301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avokotnik 4"/>
          <p:cNvSpPr/>
          <p:nvPr/>
        </p:nvSpPr>
        <p:spPr>
          <a:xfrm>
            <a:off x="2624352" y="972281"/>
            <a:ext cx="7007945" cy="923330"/>
          </a:xfrm>
          <a:prstGeom prst="rect">
            <a:avLst/>
          </a:prstGeom>
          <a:noFill/>
        </p:spPr>
        <p:txBody>
          <a:bodyPr wrap="none" lIns="91440" tIns="45720" rIns="91440" bIns="45720">
            <a:spAutoFit/>
          </a:bodyPr>
          <a:lstStyle/>
          <a:p>
            <a:pPr algn="ctr"/>
            <a:r>
              <a:rPr lang="sl-SI" sz="5400" b="1" cap="none" spc="0" dirty="0" smtClean="0">
                <a:ln w="22225">
                  <a:solidFill>
                    <a:schemeClr val="accent2"/>
                  </a:solidFill>
                  <a:prstDash val="solid"/>
                </a:ln>
                <a:solidFill>
                  <a:schemeClr val="accent2">
                    <a:lumMod val="40000"/>
                    <a:lumOff val="60000"/>
                  </a:schemeClr>
                </a:solidFill>
                <a:effectLst/>
              </a:rPr>
              <a:t>HVALA ZA POZORNOST!</a:t>
            </a:r>
            <a:endParaRPr lang="sl-SI"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64519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Naslov 1"/>
          <p:cNvSpPr txBox="1">
            <a:spLocks/>
          </p:cNvSpPr>
          <p:nvPr/>
        </p:nvSpPr>
        <p:spPr>
          <a:xfrm>
            <a:off x="6620524" y="2416627"/>
            <a:ext cx="5502766" cy="12876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b="1" dirty="0" smtClean="0">
                <a:solidFill>
                  <a:schemeClr val="accent6">
                    <a:lumMod val="75000"/>
                  </a:schemeClr>
                </a:solidFill>
                <a:latin typeface="Arial" panose="020B0604020202020204" pitchFamily="34" charset="0"/>
                <a:cs typeface="Arial" panose="020B0604020202020204" pitchFamily="34" charset="0"/>
              </a:rPr>
              <a:t>LOKALNE PASME IN SORTE</a:t>
            </a:r>
            <a:endParaRPr lang="sl-SI" b="1" dirty="0">
              <a:solidFill>
                <a:schemeClr val="accent6">
                  <a:lumMod val="75000"/>
                </a:schemeClr>
              </a:solidFill>
              <a:latin typeface="Arial" panose="020B0604020202020204" pitchFamily="34" charset="0"/>
              <a:cs typeface="Arial" panose="020B0604020202020204" pitchFamily="34" charset="0"/>
            </a:endParaRPr>
          </a:p>
        </p:txBody>
      </p:sp>
      <p:sp>
        <p:nvSpPr>
          <p:cNvPr id="6" name="PoljeZBesedilom 5"/>
          <p:cNvSpPr txBox="1"/>
          <p:nvPr/>
        </p:nvSpPr>
        <p:spPr>
          <a:xfrm>
            <a:off x="8304244" y="4198777"/>
            <a:ext cx="3265714" cy="456535"/>
          </a:xfrm>
          <a:prstGeom prst="rect">
            <a:avLst/>
          </a:prstGeom>
          <a:noFill/>
        </p:spPr>
        <p:txBody>
          <a:bodyPr wrap="square" rtlCol="0">
            <a:spAutoFit/>
          </a:bodyPr>
          <a:lstStyle/>
          <a:p>
            <a:pPr algn="r">
              <a:lnSpc>
                <a:spcPct val="150000"/>
              </a:lnSpc>
            </a:pPr>
            <a:r>
              <a:rPr lang="sl-SI" dirty="0" smtClean="0">
                <a:latin typeface="Arial" panose="020B0604020202020204" pitchFamily="34" charset="0"/>
                <a:cs typeface="Arial" panose="020B0604020202020204" pitchFamily="34" charset="0"/>
              </a:rPr>
              <a:t>mag. Jana Paulin, MKGP</a:t>
            </a:r>
            <a:endParaRPr lang="sl-SI" dirty="0">
              <a:latin typeface="Arial" panose="020B0604020202020204" pitchFamily="34" charset="0"/>
              <a:cs typeface="Arial" panose="020B0604020202020204" pitchFamily="34" charset="0"/>
            </a:endParaRPr>
          </a:p>
        </p:txBody>
      </p:sp>
      <p:sp>
        <p:nvSpPr>
          <p:cNvPr id="7" name="PoljeZBesedilom 6"/>
          <p:cNvSpPr txBox="1"/>
          <p:nvPr/>
        </p:nvSpPr>
        <p:spPr>
          <a:xfrm>
            <a:off x="9476509" y="5532391"/>
            <a:ext cx="2093449" cy="584775"/>
          </a:xfrm>
          <a:prstGeom prst="rect">
            <a:avLst/>
          </a:prstGeom>
          <a:noFill/>
        </p:spPr>
        <p:txBody>
          <a:bodyPr wrap="square" rtlCol="0">
            <a:spAutoFit/>
          </a:bodyPr>
          <a:lstStyle/>
          <a:p>
            <a:pPr algn="r"/>
            <a:r>
              <a:rPr lang="sl-SI" sz="1600" dirty="0" smtClean="0">
                <a:latin typeface="Arial" panose="020B0604020202020204" pitchFamily="34" charset="0"/>
                <a:cs typeface="Arial" panose="020B0604020202020204" pitchFamily="34" charset="0"/>
              </a:rPr>
              <a:t>Usposabljanje JSKS, 30. 1.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993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09" y="156671"/>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Pravna podlaga</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231709" y="1256452"/>
            <a:ext cx="11543523" cy="4771122"/>
          </a:xfrm>
        </p:spPr>
        <p:txBody>
          <a:bodyPr>
            <a:normAutofit lnSpcReduction="10000"/>
          </a:bodyPr>
          <a:lstStyle/>
          <a:p>
            <a:pPr marL="0" indent="0">
              <a:lnSpc>
                <a:spcPct val="110000"/>
              </a:lnSpc>
              <a:spcBef>
                <a:spcPts val="0"/>
              </a:spcBef>
              <a:buNone/>
            </a:pPr>
            <a:r>
              <a:rPr lang="sl-SI" b="1" dirty="0" smtClean="0">
                <a:latin typeface="Arial" panose="020B0604020202020204" pitchFamily="34" charset="0"/>
                <a:cs typeface="Arial" panose="020B0604020202020204" pitchFamily="34" charset="0"/>
              </a:rPr>
              <a:t>EU predpisi:</a:t>
            </a:r>
          </a:p>
          <a:p>
            <a:pPr>
              <a:lnSpc>
                <a:spcPct val="110000"/>
              </a:lnSpc>
              <a:spcBef>
                <a:spcPts val="0"/>
              </a:spcBef>
            </a:pPr>
            <a:r>
              <a:rPr lang="sl-SI" dirty="0" smtClean="0">
                <a:latin typeface="Arial" panose="020B0604020202020204" pitchFamily="34" charset="0"/>
                <a:cs typeface="Arial" panose="020B0604020202020204" pitchFamily="34" charset="0"/>
              </a:rPr>
              <a:t>Uredba (EU) 2021/2115 – </a:t>
            </a:r>
            <a:r>
              <a:rPr lang="sl-SI" dirty="0" err="1" smtClean="0">
                <a:latin typeface="Arial" panose="020B0604020202020204" pitchFamily="34" charset="0"/>
                <a:cs typeface="Arial" panose="020B0604020202020204" pitchFamily="34" charset="0"/>
              </a:rPr>
              <a:t>t.i</a:t>
            </a:r>
            <a:r>
              <a:rPr lang="sl-SI" dirty="0" smtClean="0">
                <a:latin typeface="Arial" panose="020B0604020202020204" pitchFamily="34" charset="0"/>
                <a:cs typeface="Arial" panose="020B0604020202020204" pitchFamily="34" charset="0"/>
              </a:rPr>
              <a:t>. Uredba o SN</a:t>
            </a:r>
          </a:p>
          <a:p>
            <a:pPr>
              <a:lnSpc>
                <a:spcPct val="110000"/>
              </a:lnSpc>
              <a:spcBef>
                <a:spcPts val="0"/>
              </a:spcBef>
            </a:pPr>
            <a:r>
              <a:rPr lang="sl-SI" dirty="0" smtClean="0">
                <a:latin typeface="Arial" panose="020B0604020202020204" pitchFamily="34" charset="0"/>
                <a:cs typeface="Arial" panose="020B0604020202020204" pitchFamily="34" charset="0"/>
              </a:rPr>
              <a:t>Uredba (EU) 2021/2116 – </a:t>
            </a:r>
            <a:r>
              <a:rPr lang="sl-SI" dirty="0" err="1" smtClean="0">
                <a:latin typeface="Arial" panose="020B0604020202020204" pitchFamily="34" charset="0"/>
                <a:cs typeface="Arial" panose="020B0604020202020204" pitchFamily="34" charset="0"/>
              </a:rPr>
              <a:t>t.i</a:t>
            </a:r>
            <a:r>
              <a:rPr lang="sl-SI" dirty="0" smtClean="0">
                <a:latin typeface="Arial" panose="020B0604020202020204" pitchFamily="34" charset="0"/>
                <a:cs typeface="Arial" panose="020B0604020202020204" pitchFamily="34" charset="0"/>
              </a:rPr>
              <a:t>. Horizontalna uredba</a:t>
            </a:r>
          </a:p>
          <a:p>
            <a:pPr marL="0" indent="0">
              <a:lnSpc>
                <a:spcPct val="110000"/>
              </a:lnSpc>
              <a:spcBef>
                <a:spcPts val="1200"/>
              </a:spcBef>
              <a:buNone/>
            </a:pPr>
            <a:r>
              <a:rPr lang="sl-SI" b="1" dirty="0" smtClean="0">
                <a:latin typeface="Arial" panose="020B0604020202020204" pitchFamily="34" charset="0"/>
                <a:cs typeface="Arial" panose="020B0604020202020204" pitchFamily="34" charset="0"/>
              </a:rPr>
              <a:t>Nacionalni predpisi:</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plačilih za </a:t>
            </a:r>
            <a:r>
              <a:rPr lang="sl-SI" dirty="0" err="1">
                <a:latin typeface="Arial" panose="020B0604020202020204" pitchFamily="34" charset="0"/>
                <a:cs typeface="Arial" panose="020B0604020202020204" pitchFamily="34" charset="0"/>
              </a:rPr>
              <a:t>okoljske</a:t>
            </a:r>
            <a:r>
              <a:rPr lang="sl-SI" dirty="0">
                <a:latin typeface="Arial" panose="020B0604020202020204" pitchFamily="34" charset="0"/>
                <a:cs typeface="Arial" panose="020B0604020202020204" pitchFamily="34" charset="0"/>
              </a:rPr>
              <a:t> in podnebne obveznosti, naravne ali druge omejitve in območja Natura </a:t>
            </a:r>
            <a:r>
              <a:rPr lang="sl-SI" dirty="0" smtClean="0">
                <a:latin typeface="Arial" panose="020B0604020202020204" pitchFamily="34" charset="0"/>
                <a:cs typeface="Arial" panose="020B0604020202020204" pitchFamily="34" charset="0"/>
              </a:rPr>
              <a:t>2000 iz SN 2023–2027* (Uredba KOPOP) (Uradni list RS, št. 34/23, 107/23 in 124/23)**</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izvedbi intervencij kmetijske politike za leto 2024 (Uredba IAKS) (Uradni list RS, št. 132/23)</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pravilih pogojenosti (Uradni list RS, št. 2/24)</a:t>
            </a:r>
          </a:p>
        </p:txBody>
      </p:sp>
      <p:sp>
        <p:nvSpPr>
          <p:cNvPr id="4" name="PoljeZBesedilom 3"/>
          <p:cNvSpPr txBox="1"/>
          <p:nvPr/>
        </p:nvSpPr>
        <p:spPr>
          <a:xfrm>
            <a:off x="231709" y="6156876"/>
            <a:ext cx="11459547" cy="584775"/>
          </a:xfrm>
          <a:prstGeom prst="rect">
            <a:avLst/>
          </a:prstGeom>
          <a:noFill/>
        </p:spPr>
        <p:txBody>
          <a:bodyPr wrap="square" rtlCol="0">
            <a:spAutoFit/>
          </a:bodyPr>
          <a:lstStyle/>
          <a:p>
            <a:r>
              <a:rPr lang="sl-SI" sz="1600" dirty="0" smtClean="0">
                <a:latin typeface="Arial" panose="020B0604020202020204" pitchFamily="34" charset="0"/>
                <a:cs typeface="Arial" panose="020B0604020202020204" pitchFamily="34" charset="0"/>
              </a:rPr>
              <a:t>* SN 2023–2027 je dostopen </a:t>
            </a:r>
            <a:r>
              <a:rPr lang="sl-SI" sz="1600" dirty="0">
                <a:latin typeface="Arial" panose="020B0604020202020204" pitchFamily="34" charset="0"/>
                <a:cs typeface="Arial" panose="020B0604020202020204" pitchFamily="34" charset="0"/>
              </a:rPr>
              <a:t>na povezavi https://</a:t>
            </a:r>
            <a:r>
              <a:rPr lang="sl-SI" sz="1600" dirty="0" smtClean="0">
                <a:latin typeface="Arial" panose="020B0604020202020204" pitchFamily="34" charset="0"/>
                <a:cs typeface="Arial" panose="020B0604020202020204" pitchFamily="34" charset="0"/>
              </a:rPr>
              <a:t>skp.si/skupna-kmetijska-politika-2023-2027</a:t>
            </a:r>
          </a:p>
          <a:p>
            <a:r>
              <a:rPr lang="sl-SI" sz="1600" dirty="0" smtClean="0">
                <a:latin typeface="Arial" panose="020B0604020202020204" pitchFamily="34" charset="0"/>
                <a:cs typeface="Arial" panose="020B0604020202020204" pitchFamily="34" charset="0"/>
              </a:rPr>
              <a:t>**  Spremembe in dopolnitve Uredbe KOPOP bodo predvidoma sprejete konec februarja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8572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0" y="225166"/>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Uredba KOPOP</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231710" y="1064757"/>
            <a:ext cx="11543523" cy="4379231"/>
          </a:xfrm>
          <a:solidFill>
            <a:srgbClr val="84BD27"/>
          </a:solidFill>
          <a:ln>
            <a:solidFill>
              <a:schemeClr val="tx1"/>
            </a:solidFill>
          </a:ln>
        </p:spPr>
        <p:txBody>
          <a:bodyPr>
            <a:normAutofit/>
          </a:bodyPr>
          <a:lstStyle/>
          <a:p>
            <a:pPr marL="0" indent="0">
              <a:lnSpc>
                <a:spcPct val="100000"/>
              </a:lnSpc>
              <a:spcBef>
                <a:spcPts val="600"/>
              </a:spcBef>
              <a:spcAft>
                <a:spcPts val="600"/>
              </a:spcAft>
              <a:buNone/>
            </a:pPr>
            <a:r>
              <a:rPr lang="sl-SI" sz="2400" b="1" dirty="0" smtClean="0">
                <a:latin typeface="Arial" panose="020B0604020202020204" pitchFamily="34" charset="0"/>
                <a:cs typeface="Arial" panose="020B0604020202020204" pitchFamily="34" charset="0"/>
              </a:rPr>
              <a:t>Uredba KOPOP ureja vse</a:t>
            </a:r>
            <a:r>
              <a:rPr lang="sl-SI" sz="2400" b="1" dirty="0" smtClean="0">
                <a:solidFill>
                  <a:prstClr val="black"/>
                </a:solidFill>
                <a:latin typeface="Arial" panose="020B0604020202020204" pitchFamily="34" charset="0"/>
                <a:cs typeface="Arial" panose="020B0604020202020204" pitchFamily="34" charset="0"/>
              </a:rPr>
              <a:t>bino </a:t>
            </a:r>
            <a:r>
              <a:rPr lang="sl-SI" sz="2400" b="1" dirty="0">
                <a:solidFill>
                  <a:prstClr val="black"/>
                </a:solidFill>
                <a:latin typeface="Arial" panose="020B0604020202020204" pitchFamily="34" charset="0"/>
                <a:cs typeface="Arial" panose="020B0604020202020204" pitchFamily="34" charset="0"/>
              </a:rPr>
              <a:t>in izvedbo </a:t>
            </a:r>
            <a:r>
              <a:rPr lang="sl-SI" sz="2400" b="1" dirty="0" smtClean="0">
                <a:solidFill>
                  <a:prstClr val="black"/>
                </a:solidFill>
                <a:latin typeface="Arial" panose="020B0604020202020204" pitchFamily="34" charset="0"/>
                <a:cs typeface="Arial" panose="020B0604020202020204" pitchFamily="34" charset="0"/>
              </a:rPr>
              <a:t>intervencije LOPS ter določa:</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sredstva, ki se namenjajo intervenciji za obdobje 2024–2027;</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upravičence;</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pogoje upravičenosti;</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trajanja obveznosti;</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zmanjšanje/povečanje površin, </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a:latin typeface="Arial" panose="020B0604020202020204" pitchFamily="34" charset="0"/>
                <a:cs typeface="Arial" panose="020B0604020202020204" pitchFamily="34" charset="0"/>
              </a:rPr>
              <a:t>višine </a:t>
            </a:r>
            <a:r>
              <a:rPr lang="sl-SI" sz="2400" dirty="0" smtClean="0">
                <a:latin typeface="Arial" panose="020B0604020202020204" pitchFamily="34" charset="0"/>
                <a:cs typeface="Arial" panose="020B0604020202020204" pitchFamily="34" charset="0"/>
              </a:rPr>
              <a:t>plačil;</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sistem kontrol </a:t>
            </a:r>
            <a:r>
              <a:rPr lang="sl-SI" sz="2400" dirty="0">
                <a:latin typeface="Arial" panose="020B0604020202020204" pitchFamily="34" charset="0"/>
                <a:cs typeface="Arial" panose="020B0604020202020204" pitchFamily="34" charset="0"/>
              </a:rPr>
              <a:t>in </a:t>
            </a:r>
            <a:r>
              <a:rPr lang="sl-SI" sz="2400" dirty="0" smtClean="0">
                <a:latin typeface="Arial" panose="020B0604020202020204" pitchFamily="34" charset="0"/>
                <a:cs typeface="Arial" panose="020B0604020202020204" pitchFamily="34" charset="0"/>
              </a:rPr>
              <a:t>upravnih sankcij.</a:t>
            </a:r>
            <a:endParaRPr lang="sl-SI" sz="2400" b="1" dirty="0" smtClean="0">
              <a:solidFill>
                <a:prstClr val="black"/>
              </a:solidFill>
              <a:latin typeface="Arial" panose="020B0604020202020204" pitchFamily="34" charset="0"/>
              <a:cs typeface="Arial" panose="020B0604020202020204" pitchFamily="34" charset="0"/>
            </a:endParaRPr>
          </a:p>
          <a:p>
            <a:pPr>
              <a:lnSpc>
                <a:spcPct val="100000"/>
              </a:lnSpc>
              <a:spcBef>
                <a:spcPts val="600"/>
              </a:spcBef>
              <a:spcAft>
                <a:spcPts val="600"/>
              </a:spcAft>
            </a:pP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endParaRPr lang="sl-SI" sz="2400" dirty="0">
              <a:latin typeface="Arial" panose="020B0604020202020204" pitchFamily="34" charset="0"/>
              <a:cs typeface="Arial" panose="020B0604020202020204" pitchFamily="34" charset="0"/>
            </a:endParaRPr>
          </a:p>
        </p:txBody>
      </p:sp>
      <p:sp>
        <p:nvSpPr>
          <p:cNvPr id="5" name="PoljeZBesedilom 4"/>
          <p:cNvSpPr txBox="1"/>
          <p:nvPr/>
        </p:nvSpPr>
        <p:spPr>
          <a:xfrm>
            <a:off x="231709" y="5616017"/>
            <a:ext cx="11543523" cy="587441"/>
          </a:xfrm>
          <a:prstGeom prst="rect">
            <a:avLst/>
          </a:prstGeom>
          <a:solidFill>
            <a:srgbClr val="F7E457"/>
          </a:solidFill>
          <a:ln>
            <a:solidFill>
              <a:schemeClr val="tx1"/>
            </a:solidFill>
          </a:ln>
        </p:spPr>
        <p:txBody>
          <a:bodyPr wrap="square" tIns="108000" bIns="108000" rtlCol="0">
            <a:spAutoFit/>
          </a:bodyPr>
          <a:lstStyle/>
          <a:p>
            <a:r>
              <a:rPr lang="sl-SI" sz="2400" b="1" dirty="0" smtClean="0">
                <a:latin typeface="Arial" panose="020B0604020202020204" pitchFamily="34" charset="0"/>
                <a:cs typeface="Arial" panose="020B0604020202020204" pitchFamily="34" charset="0"/>
              </a:rPr>
              <a:t>Intervenciji LOPS se za obdobje 2023–2027 skupno namenja 16.527.080 €.</a:t>
            </a:r>
            <a:endParaRPr lang="sl-SI"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6543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186612" y="355796"/>
            <a:ext cx="8053319" cy="1057588"/>
          </a:xfrm>
        </p:spPr>
        <p:txBody>
          <a:bodyPr>
            <a:normAutofit fontScale="90000"/>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Lokalne pasme in sorte (LOPS)</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5" name="Označba mesta vsebine 2"/>
          <p:cNvSpPr txBox="1">
            <a:spLocks/>
          </p:cNvSpPr>
          <p:nvPr/>
        </p:nvSpPr>
        <p:spPr>
          <a:xfrm>
            <a:off x="186613" y="1609324"/>
            <a:ext cx="7055254" cy="4642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r>
              <a:rPr lang="sl-SI" sz="2300" dirty="0" smtClean="0">
                <a:latin typeface="Arial" panose="020B0604020202020204" pitchFamily="34" charset="0"/>
                <a:cs typeface="Arial" panose="020B0604020202020204" pitchFamily="34" charset="0"/>
              </a:rPr>
              <a:t>Intervencija LOPS se izvaja po konceptu KOPOP.</a:t>
            </a:r>
          </a:p>
          <a:p>
            <a:pPr>
              <a:lnSpc>
                <a:spcPct val="100000"/>
              </a:lnSpc>
              <a:spcBef>
                <a:spcPts val="0"/>
              </a:spcBef>
              <a:spcAft>
                <a:spcPts val="1800"/>
              </a:spcAft>
            </a:pPr>
            <a:r>
              <a:rPr lang="sl-SI" sz="2300" dirty="0" smtClean="0">
                <a:latin typeface="Arial" panose="020B0604020202020204" pitchFamily="34" charset="0"/>
                <a:cs typeface="Arial" panose="020B0604020202020204" pitchFamily="34" charset="0"/>
              </a:rPr>
              <a:t>Pri izvajanju intervencije LOPS je treba izpolnjevati pravila o pogojenosti, ki predstavljajo standard.</a:t>
            </a:r>
          </a:p>
          <a:p>
            <a:pPr>
              <a:lnSpc>
                <a:spcPct val="100000"/>
              </a:lnSpc>
              <a:spcBef>
                <a:spcPts val="0"/>
              </a:spcBef>
              <a:spcAft>
                <a:spcPts val="1800"/>
              </a:spcAft>
            </a:pPr>
            <a:r>
              <a:rPr lang="sl-SI" sz="2300" dirty="0" smtClean="0">
                <a:latin typeface="Arial" panose="020B0604020202020204" pitchFamily="34" charset="0"/>
                <a:cs typeface="Arial" panose="020B0604020202020204" pitchFamily="34" charset="0"/>
              </a:rPr>
              <a:t>Plačila za intervencijo LOPS krijejo dodatne stroške in izpad dohodka zaradi prevzete obveznosti (= izvajanja intervencije LOPS) – za nadstandardne zahteve.</a:t>
            </a:r>
          </a:p>
          <a:p>
            <a:pPr>
              <a:lnSpc>
                <a:spcPct val="100000"/>
              </a:lnSpc>
              <a:spcBef>
                <a:spcPts val="0"/>
              </a:spcBef>
              <a:spcAft>
                <a:spcPts val="600"/>
              </a:spcAft>
            </a:pPr>
            <a:r>
              <a:rPr lang="sl-SI" sz="2300" dirty="0" smtClean="0">
                <a:latin typeface="Arial" panose="020B0604020202020204" pitchFamily="34" charset="0"/>
                <a:cs typeface="Arial" panose="020B0604020202020204" pitchFamily="34" charset="0"/>
              </a:rPr>
              <a:t>Intervencija LOPS vključuje dve operaciji:</a:t>
            </a:r>
          </a:p>
          <a:p>
            <a:pPr marL="468000">
              <a:lnSpc>
                <a:spcPct val="100000"/>
              </a:lnSpc>
              <a:spcBef>
                <a:spcPts val="0"/>
              </a:spcBef>
              <a:spcAft>
                <a:spcPts val="600"/>
              </a:spcAft>
              <a:buFont typeface="Wingdings" panose="05000000000000000000" pitchFamily="2" charset="2"/>
              <a:buChar char="Ø"/>
            </a:pPr>
            <a:r>
              <a:rPr lang="sl-SI" sz="2300" dirty="0" smtClean="0">
                <a:latin typeface="Arial" panose="020B0604020202020204" pitchFamily="34" charset="0"/>
                <a:cs typeface="Arial" panose="020B0604020202020204" pitchFamily="34" charset="0"/>
              </a:rPr>
              <a:t>Lokalne pasme;</a:t>
            </a:r>
          </a:p>
          <a:p>
            <a:pPr marL="468000">
              <a:lnSpc>
                <a:spcPct val="100000"/>
              </a:lnSpc>
              <a:spcBef>
                <a:spcPts val="0"/>
              </a:spcBef>
              <a:spcAft>
                <a:spcPts val="600"/>
              </a:spcAft>
              <a:buFont typeface="Wingdings" panose="05000000000000000000" pitchFamily="2" charset="2"/>
              <a:buChar char="Ø"/>
            </a:pPr>
            <a:r>
              <a:rPr lang="sl-SI" sz="2300" dirty="0" smtClean="0">
                <a:latin typeface="Arial" panose="020B0604020202020204" pitchFamily="34" charset="0"/>
                <a:cs typeface="Arial" panose="020B0604020202020204" pitchFamily="34" charset="0"/>
              </a:rPr>
              <a:t>Lokalne sorte.</a:t>
            </a:r>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8247" y="664838"/>
            <a:ext cx="4452938" cy="2963228"/>
          </a:xfrm>
          <a:prstGeom prst="rect">
            <a:avLst/>
          </a:prstGeom>
        </p:spPr>
      </p:pic>
      <p:sp>
        <p:nvSpPr>
          <p:cNvPr id="7" name="Pravokotnik 6"/>
          <p:cNvSpPr/>
          <p:nvPr/>
        </p:nvSpPr>
        <p:spPr>
          <a:xfrm>
            <a:off x="7496838" y="743070"/>
            <a:ext cx="3555502" cy="178824"/>
          </a:xfrm>
          <a:prstGeom prst="rect">
            <a:avLst/>
          </a:prstGeom>
        </p:spPr>
        <p:txBody>
          <a:bodyPr wrap="square">
            <a:spAutoFit/>
          </a:bodyPr>
          <a:lstStyle/>
          <a:p>
            <a:r>
              <a:rPr lang="sl-SI" sz="800" dirty="0" smtClean="0">
                <a:solidFill>
                  <a:schemeClr val="bg1"/>
                </a:solidFill>
                <a:latin typeface="Arial" panose="020B0604020202020204" pitchFamily="34" charset="0"/>
                <a:cs typeface="Arial" panose="020B0604020202020204" pitchFamily="34" charset="0"/>
              </a:rPr>
              <a:t>https://dijaski.net/gradivo/bio_ref_slovenske_avtohtone_zivalske_vrste_02</a:t>
            </a:r>
            <a:endParaRPr lang="sl-SI" sz="800" dirty="0">
              <a:solidFill>
                <a:schemeClr val="bg1"/>
              </a:solidFill>
              <a:latin typeface="Arial" panose="020B0604020202020204" pitchFamily="34" charset="0"/>
              <a:cs typeface="Arial" panose="020B0604020202020204" pitchFamily="34" charset="0"/>
            </a:endParaRPr>
          </a:p>
        </p:txBody>
      </p:sp>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8247" y="3713597"/>
            <a:ext cx="4467467" cy="2960370"/>
          </a:xfrm>
          <a:prstGeom prst="rect">
            <a:avLst/>
          </a:prstGeom>
        </p:spPr>
      </p:pic>
      <p:sp>
        <p:nvSpPr>
          <p:cNvPr id="9" name="Pravokotnik 8"/>
          <p:cNvSpPr/>
          <p:nvPr/>
        </p:nvSpPr>
        <p:spPr>
          <a:xfrm>
            <a:off x="7473978" y="3773297"/>
            <a:ext cx="3922875" cy="215773"/>
          </a:xfrm>
          <a:prstGeom prst="rect">
            <a:avLst/>
          </a:prstGeom>
        </p:spPr>
        <p:txBody>
          <a:bodyPr wrap="square">
            <a:spAutoFit/>
          </a:bodyPr>
          <a:lstStyle/>
          <a:p>
            <a:pPr algn="r"/>
            <a:r>
              <a:rPr lang="sl-SI" sz="800" dirty="0">
                <a:solidFill>
                  <a:schemeClr val="bg1"/>
                </a:solidFill>
                <a:latin typeface="Arial" panose="020B0604020202020204" pitchFamily="34" charset="0"/>
                <a:cs typeface="Arial" panose="020B0604020202020204" pitchFamily="34" charset="0"/>
              </a:rPr>
              <a:t>https://www.kalia.si/OSTALE-POLJSCINE--DOSEVKI_1/PROSO-SONCEK-1-KG/</a:t>
            </a:r>
          </a:p>
        </p:txBody>
      </p:sp>
    </p:spTree>
    <p:extLst>
      <p:ext uri="{BB962C8B-B14F-4D97-AF65-F5344CB8AC3E}">
        <p14:creationId xmlns:p14="http://schemas.microsoft.com/office/powerpoint/2010/main" val="25551698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1107" y="237635"/>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LOPS</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5" name="Diagram 4"/>
          <p:cNvGraphicFramePr/>
          <p:nvPr>
            <p:extLst/>
          </p:nvPr>
        </p:nvGraphicFramePr>
        <p:xfrm>
          <a:off x="1746146" y="96383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jeZBesedilom 6"/>
          <p:cNvSpPr txBox="1"/>
          <p:nvPr/>
        </p:nvSpPr>
        <p:spPr>
          <a:xfrm rot="17803107">
            <a:off x="3028458" y="4492682"/>
            <a:ext cx="2126458" cy="1077218"/>
          </a:xfrm>
          <a:prstGeom prst="rect">
            <a:avLst/>
          </a:prstGeom>
          <a:noFill/>
        </p:spPr>
        <p:txBody>
          <a:bodyPr wrap="square" rtlCol="0">
            <a:spAutoFit/>
          </a:bodyPr>
          <a:lstStyle/>
          <a:p>
            <a:r>
              <a:rPr lang="sl-SI" sz="3200" b="1" dirty="0" smtClean="0">
                <a:latin typeface="Arial" panose="020B0604020202020204" pitchFamily="34" charset="0"/>
                <a:cs typeface="Arial" panose="020B0604020202020204" pitchFamily="34" charset="0"/>
              </a:rPr>
              <a:t>Splošne določbe</a:t>
            </a:r>
            <a:endParaRPr lang="sl-SI"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0265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1" y="169184"/>
            <a:ext cx="10515600" cy="830438"/>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Namen intervencije LOPS</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4" name="PoljeZBesedilom 3"/>
          <p:cNvSpPr txBox="1"/>
          <p:nvPr/>
        </p:nvSpPr>
        <p:spPr>
          <a:xfrm>
            <a:off x="231711" y="1184817"/>
            <a:ext cx="11776786" cy="1381147"/>
          </a:xfrm>
          <a:prstGeom prst="rect">
            <a:avLst/>
          </a:prstGeom>
          <a:solidFill>
            <a:srgbClr val="F7E457"/>
          </a:solidFill>
        </p:spPr>
        <p:txBody>
          <a:bodyPr wrap="square" rtlCol="0">
            <a:spAutoFit/>
          </a:bodyPr>
          <a:lstStyle/>
          <a:p>
            <a:pPr>
              <a:lnSpc>
                <a:spcPct val="120000"/>
              </a:lnSpc>
              <a:spcBef>
                <a:spcPts val="600"/>
              </a:spcBef>
              <a:spcAft>
                <a:spcPts val="600"/>
              </a:spcAft>
            </a:pPr>
            <a:r>
              <a:rPr lang="sl-SI" sz="2400" dirty="0" smtClean="0">
                <a:latin typeface="Arial" panose="020B0604020202020204" pitchFamily="34" charset="0"/>
                <a:cs typeface="Arial" panose="020B0604020202020204" pitchFamily="34" charset="0"/>
              </a:rPr>
              <a:t>Intervencija LOPS  je namenjena ohranjanju genskih virov spodbujanju KGM k reji lokalnih (avtohtonih in tradicionalnih) pasem domačih živali, ki jim grozi prenehanje reje, in pridelavi lokalnih (avtohtonih in tradicionalnih) sort, ki jim grozi genska erozija.</a:t>
            </a:r>
            <a:endParaRPr lang="sl-SI" sz="2400" dirty="0">
              <a:latin typeface="Arial" panose="020B0604020202020204" pitchFamily="34" charset="0"/>
              <a:cs typeface="Arial" panose="020B0604020202020204" pitchFamily="34" charset="0"/>
            </a:endParaRPr>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09" y="2751159"/>
            <a:ext cx="2792540" cy="1875282"/>
          </a:xfrm>
          <a:prstGeom prst="rect">
            <a:avLst/>
          </a:prstGeom>
        </p:spPr>
      </p:pic>
      <p:pic>
        <p:nvPicPr>
          <p:cNvPr id="9" name="Slika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653" y="2758068"/>
            <a:ext cx="2807451" cy="1872000"/>
          </a:xfrm>
          <a:prstGeom prst="rect">
            <a:avLst/>
          </a:prstGeom>
        </p:spPr>
      </p:pic>
      <p:pic>
        <p:nvPicPr>
          <p:cNvPr id="10" name="Slika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321" y="2758068"/>
            <a:ext cx="2802731" cy="1865090"/>
          </a:xfrm>
          <a:prstGeom prst="rect">
            <a:avLst/>
          </a:prstGeom>
        </p:spPr>
      </p:pic>
      <p:pic>
        <p:nvPicPr>
          <p:cNvPr id="11" name="Slika 10"/>
          <p:cNvPicPr>
            <a:picLocks noChangeAspect="1"/>
          </p:cNvPicPr>
          <p:nvPr/>
        </p:nvPicPr>
        <p:blipFill rotWithShape="1">
          <a:blip r:embed="rId5">
            <a:extLst>
              <a:ext uri="{28A0092B-C50C-407E-A947-70E740481C1C}">
                <a14:useLocalDpi xmlns:a14="http://schemas.microsoft.com/office/drawing/2010/main" val="0"/>
              </a:ext>
            </a:extLst>
          </a:blip>
          <a:srcRect l="6294" t="6597" r="5212" b="6186"/>
          <a:stretch/>
        </p:blipFill>
        <p:spPr>
          <a:xfrm>
            <a:off x="9481098" y="2753657"/>
            <a:ext cx="2532425" cy="1869501"/>
          </a:xfrm>
          <a:prstGeom prst="rect">
            <a:avLst/>
          </a:prstGeom>
        </p:spPr>
      </p:pic>
      <p:pic>
        <p:nvPicPr>
          <p:cNvPr id="12" name="Slika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709" y="4855511"/>
            <a:ext cx="2772000" cy="1848361"/>
          </a:xfrm>
          <a:prstGeom prst="rect">
            <a:avLst/>
          </a:prstGeom>
        </p:spPr>
      </p:pic>
      <p:pic>
        <p:nvPicPr>
          <p:cNvPr id="13" name="Slika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2652" y="4855511"/>
            <a:ext cx="2740343" cy="1840230"/>
          </a:xfrm>
          <a:prstGeom prst="rect">
            <a:avLst/>
          </a:prstGeom>
        </p:spPr>
      </p:pic>
      <p:pic>
        <p:nvPicPr>
          <p:cNvPr id="15" name="Slika 14"/>
          <p:cNvPicPr>
            <a:picLocks noChangeAspect="1"/>
          </p:cNvPicPr>
          <p:nvPr/>
        </p:nvPicPr>
        <p:blipFill rotWithShape="1">
          <a:blip r:embed="rId8" cstate="print">
            <a:extLst>
              <a:ext uri="{28A0092B-C50C-407E-A947-70E740481C1C}">
                <a14:useLocalDpi xmlns:a14="http://schemas.microsoft.com/office/drawing/2010/main" val="0"/>
              </a:ext>
            </a:extLst>
          </a:blip>
          <a:srcRect l="1013" r="51" b="5141"/>
          <a:stretch/>
        </p:blipFill>
        <p:spPr>
          <a:xfrm>
            <a:off x="6370321" y="4836060"/>
            <a:ext cx="2834640" cy="1814138"/>
          </a:xfrm>
          <a:prstGeom prst="rect">
            <a:avLst/>
          </a:prstGeom>
        </p:spPr>
      </p:pic>
      <p:pic>
        <p:nvPicPr>
          <p:cNvPr id="17" name="Slika 16"/>
          <p:cNvPicPr>
            <a:picLocks noChangeAspect="1"/>
          </p:cNvPicPr>
          <p:nvPr/>
        </p:nvPicPr>
        <p:blipFill rotWithShape="1">
          <a:blip r:embed="rId9">
            <a:extLst>
              <a:ext uri="{28A0092B-C50C-407E-A947-70E740481C1C}">
                <a14:useLocalDpi xmlns:a14="http://schemas.microsoft.com/office/drawing/2010/main" val="0"/>
              </a:ext>
            </a:extLst>
          </a:blip>
          <a:srcRect l="3567" r="6197"/>
          <a:stretch/>
        </p:blipFill>
        <p:spPr>
          <a:xfrm>
            <a:off x="9518212" y="4834601"/>
            <a:ext cx="2481800" cy="1830229"/>
          </a:xfrm>
          <a:prstGeom prst="rect">
            <a:avLst/>
          </a:prstGeom>
        </p:spPr>
      </p:pic>
    </p:spTree>
    <p:extLst>
      <p:ext uri="{BB962C8B-B14F-4D97-AF65-F5344CB8AC3E}">
        <p14:creationId xmlns:p14="http://schemas.microsoft.com/office/powerpoint/2010/main" val="740059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98854" y="1125955"/>
            <a:ext cx="5904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Trajanje obveznosti</a:t>
            </a:r>
            <a:endParaRPr lang="sl-SI" sz="2200" b="1" dirty="0">
              <a:latin typeface="Arial" panose="020B0604020202020204" pitchFamily="34" charset="0"/>
              <a:cs typeface="Arial" panose="020B0604020202020204" pitchFamily="34" charset="0"/>
            </a:endParaRPr>
          </a:p>
        </p:txBody>
      </p:sp>
      <p:sp>
        <p:nvSpPr>
          <p:cNvPr id="4" name="Pravokotnik 3"/>
          <p:cNvSpPr/>
          <p:nvPr/>
        </p:nvSpPr>
        <p:spPr>
          <a:xfrm>
            <a:off x="213352" y="1556840"/>
            <a:ext cx="5866475" cy="4247317"/>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5 let**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obveznost traja celotno koledarsko leto</a:t>
            </a:r>
          </a:p>
          <a:p>
            <a:pPr lvl="0">
              <a:spcBef>
                <a:spcPts val="800"/>
              </a:spcBef>
            </a:pPr>
            <a:r>
              <a:rPr lang="sl-SI" sz="2000" dirty="0" smtClean="0">
                <a:latin typeface="Arial" panose="020B0604020202020204" pitchFamily="34" charset="0"/>
                <a:cs typeface="Arial" panose="020B0604020202020204" pitchFamily="34" charset="0"/>
              </a:rPr>
              <a:t>Izjema:</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višja sila ali izjemne okoliščine;</a:t>
            </a:r>
          </a:p>
          <a:p>
            <a:pPr marL="34290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če </a:t>
            </a:r>
            <a:r>
              <a:rPr lang="sl-SI" sz="2000" dirty="0">
                <a:latin typeface="Arial" panose="020B0604020202020204" pitchFamily="34" charset="0"/>
                <a:cs typeface="Arial" panose="020B0604020202020204" pitchFamily="34" charset="0"/>
              </a:rPr>
              <a:t>se celotno zemljišče </a:t>
            </a:r>
            <a:r>
              <a:rPr lang="sl-SI" sz="2000" dirty="0" smtClean="0">
                <a:latin typeface="Arial" panose="020B0604020202020204" pitchFamily="34" charset="0"/>
                <a:cs typeface="Arial" panose="020B0604020202020204" pitchFamily="34" charset="0"/>
              </a:rPr>
              <a:t>oz. </a:t>
            </a:r>
            <a:r>
              <a:rPr lang="sl-SI" sz="2000" dirty="0">
                <a:latin typeface="Arial" panose="020B0604020202020204" pitchFamily="34" charset="0"/>
                <a:cs typeface="Arial" panose="020B0604020202020204" pitchFamily="34" charset="0"/>
              </a:rPr>
              <a:t>del zemljišča, na katero se nanaša obveznost, ali celotno KMG prenese na drugo osebo v obdobju navedene obveznosti, lahko obveznost ali njen del, ki ustreza prenesenemu zemljišču, za preostanek obdobja prevzame ta druga oseba ali pa obveznost lahko preneha veljati in se ne zahteva povračila za obdobje, v katerem je obveznost veljala</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p:txBody>
      </p:sp>
      <p:sp>
        <p:nvSpPr>
          <p:cNvPr id="5" name="PoljeZBesedilom 4"/>
          <p:cNvSpPr txBox="1"/>
          <p:nvPr/>
        </p:nvSpPr>
        <p:spPr>
          <a:xfrm>
            <a:off x="187424" y="148191"/>
            <a:ext cx="5873285"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Vstopi</a:t>
            </a:r>
            <a:endParaRPr lang="sl-SI" sz="2200" b="1" dirty="0">
              <a:latin typeface="Arial" panose="020B0604020202020204" pitchFamily="34" charset="0"/>
              <a:cs typeface="Arial" panose="020B0604020202020204" pitchFamily="34" charset="0"/>
            </a:endParaRPr>
          </a:p>
        </p:txBody>
      </p:sp>
      <p:sp>
        <p:nvSpPr>
          <p:cNvPr id="6" name="Pravokotnik 5"/>
          <p:cNvSpPr/>
          <p:nvPr/>
        </p:nvSpPr>
        <p:spPr>
          <a:xfrm>
            <a:off x="219979" y="5936340"/>
            <a:ext cx="5863590" cy="707886"/>
          </a:xfrm>
          <a:prstGeom prst="rect">
            <a:avLst/>
          </a:prstGeom>
          <a:solidFill>
            <a:srgbClr val="F7E457"/>
          </a:solidFill>
          <a:ln>
            <a:solidFill>
              <a:schemeClr val="tx1"/>
            </a:solidFill>
          </a:ln>
        </p:spPr>
        <p:txBody>
          <a:bodyPr wrap="square">
            <a:spAutoFit/>
          </a:bodyPr>
          <a:lstStyle/>
          <a:p>
            <a:pPr lvl="0"/>
            <a:r>
              <a:rPr lang="sl-SI" sz="2000" b="1" dirty="0" smtClean="0">
                <a:latin typeface="Arial" panose="020B0604020202020204" pitchFamily="34" charset="0"/>
                <a:cs typeface="Arial" panose="020B0604020202020204" pitchFamily="34" charset="0"/>
              </a:rPr>
              <a:t>Višja sila ali izjemne okoliščine – priloga Uredbe KOPOP.</a:t>
            </a:r>
            <a:endParaRPr lang="sl-SI" sz="2000" b="1" dirty="0"/>
          </a:p>
        </p:txBody>
      </p:sp>
      <p:sp>
        <p:nvSpPr>
          <p:cNvPr id="7" name="Pravokotnik 6"/>
          <p:cNvSpPr/>
          <p:nvPr/>
        </p:nvSpPr>
        <p:spPr>
          <a:xfrm>
            <a:off x="187425" y="579078"/>
            <a:ext cx="5863590" cy="400110"/>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2023–2027 (po zdaj veljavni uredbi)*</a:t>
            </a:r>
            <a:endParaRPr lang="sl-SI" sz="2000" dirty="0"/>
          </a:p>
        </p:txBody>
      </p:sp>
      <p:sp>
        <p:nvSpPr>
          <p:cNvPr id="8" name="Pravokotnik 7"/>
          <p:cNvSpPr/>
          <p:nvPr/>
        </p:nvSpPr>
        <p:spPr>
          <a:xfrm>
            <a:off x="6196974" y="138132"/>
            <a:ext cx="5868000" cy="1015663"/>
          </a:xfrm>
          <a:prstGeom prst="rect">
            <a:avLst/>
          </a:prstGeom>
          <a:solidFill>
            <a:srgbClr val="F7E457"/>
          </a:solidFill>
          <a:ln>
            <a:solidFill>
              <a:schemeClr val="tx1"/>
            </a:solidFill>
          </a:ln>
        </p:spPr>
        <p:txBody>
          <a:bodyPr wrap="square">
            <a:spAutoFit/>
          </a:bodyPr>
          <a:lstStyle/>
          <a:p>
            <a:r>
              <a:rPr lang="sl-SI" sz="2000" dirty="0" smtClean="0">
                <a:latin typeface="Arial" panose="020B0604020202020204" pitchFamily="34" charset="0"/>
                <a:cs typeface="Arial" panose="020B0604020202020204" pitchFamily="34" charset="0"/>
              </a:rPr>
              <a:t>* Predvidena sprememba v </a:t>
            </a:r>
            <a:r>
              <a:rPr lang="sl-SI" sz="2000" dirty="0">
                <a:latin typeface="Arial" panose="020B0604020202020204" pitchFamily="34" charset="0"/>
                <a:cs typeface="Arial" panose="020B0604020202020204" pitchFamily="34" charset="0"/>
              </a:rPr>
              <a:t>skladu z 2. spremembo SN </a:t>
            </a:r>
            <a:r>
              <a:rPr lang="sl-SI" sz="2000" dirty="0" smtClean="0">
                <a:latin typeface="Arial" panose="020B0604020202020204" pitchFamily="34" charset="0"/>
                <a:cs typeface="Arial" panose="020B0604020202020204" pitchFamily="34" charset="0"/>
              </a:rPr>
              <a:t>2023–2027: vstopi mogoči v 2023–2025.</a:t>
            </a:r>
            <a:endParaRPr lang="sl-SI" sz="2000" dirty="0"/>
          </a:p>
        </p:txBody>
      </p:sp>
      <p:sp>
        <p:nvSpPr>
          <p:cNvPr id="9" name="Pravokotnik 8"/>
          <p:cNvSpPr/>
          <p:nvPr/>
        </p:nvSpPr>
        <p:spPr>
          <a:xfrm>
            <a:off x="6196974" y="1282084"/>
            <a:ext cx="5850322" cy="707886"/>
          </a:xfrm>
          <a:prstGeom prst="rect">
            <a:avLst/>
          </a:prstGeom>
          <a:ln>
            <a:solidFill>
              <a:schemeClr val="tx1"/>
            </a:solidFill>
          </a:ln>
        </p:spPr>
        <p:txBody>
          <a:bodyPr wrap="square">
            <a:spAutoFit/>
          </a:bodyPr>
          <a:lstStyle/>
          <a:p>
            <a:r>
              <a:rPr lang="sl-SI" sz="2000" dirty="0" smtClean="0">
                <a:latin typeface="Arial" panose="020B0604020202020204" pitchFamily="34" charset="0"/>
                <a:cs typeface="Arial" panose="020B0604020202020204" pitchFamily="34" charset="0"/>
              </a:rPr>
              <a:t>** Vstopi v 2023–2024: trajanje obveznosti 5 let, vstopi </a:t>
            </a:r>
            <a:r>
              <a:rPr lang="sl-SI" sz="2000" dirty="0">
                <a:latin typeface="Arial" panose="020B0604020202020204" pitchFamily="34" charset="0"/>
                <a:cs typeface="Arial" panose="020B0604020202020204" pitchFamily="34" charset="0"/>
              </a:rPr>
              <a:t>v </a:t>
            </a:r>
            <a:r>
              <a:rPr lang="sl-SI" sz="2000" dirty="0" smtClean="0">
                <a:latin typeface="Arial" panose="020B0604020202020204" pitchFamily="34" charset="0"/>
                <a:cs typeface="Arial" panose="020B0604020202020204" pitchFamily="34" charset="0"/>
              </a:rPr>
              <a:t>2025: </a:t>
            </a:r>
            <a:r>
              <a:rPr lang="sl-SI" sz="2000" dirty="0">
                <a:latin typeface="Arial" panose="020B0604020202020204" pitchFamily="34" charset="0"/>
                <a:cs typeface="Arial" panose="020B0604020202020204" pitchFamily="34" charset="0"/>
              </a:rPr>
              <a:t>trajanje obveznosti </a:t>
            </a:r>
            <a:r>
              <a:rPr lang="sl-SI" sz="2000" dirty="0" smtClean="0">
                <a:latin typeface="Arial" panose="020B0604020202020204" pitchFamily="34" charset="0"/>
                <a:cs typeface="Arial" panose="020B0604020202020204" pitchFamily="34" charset="0"/>
              </a:rPr>
              <a:t>4 leta.</a:t>
            </a:r>
            <a:endParaRPr lang="sl-SI" sz="2000" dirty="0"/>
          </a:p>
        </p:txBody>
      </p:sp>
      <p:sp>
        <p:nvSpPr>
          <p:cNvPr id="10" name="PoljeZBesedilom 9"/>
          <p:cNvSpPr txBox="1"/>
          <p:nvPr/>
        </p:nvSpPr>
        <p:spPr>
          <a:xfrm rot="5400000">
            <a:off x="10947012" y="874001"/>
            <a:ext cx="1872000" cy="381600"/>
          </a:xfrm>
          <a:prstGeom prst="rect">
            <a:avLst/>
          </a:prstGeom>
          <a:solidFill>
            <a:srgbClr val="FFFF00"/>
          </a:solidFill>
        </p:spPr>
        <p:txBody>
          <a:bodyPr wrap="square" rtlCol="0">
            <a:spAutoFit/>
          </a:bodyPr>
          <a:lstStyle/>
          <a:p>
            <a:pPr algn="ctr"/>
            <a:r>
              <a:rPr lang="sl-SI" b="1" dirty="0" smtClean="0">
                <a:solidFill>
                  <a:srgbClr val="FF0000"/>
                </a:solidFill>
                <a:latin typeface="Arial" panose="020B0604020202020204" pitchFamily="34" charset="0"/>
                <a:cs typeface="Arial" panose="020B0604020202020204" pitchFamily="34" charset="0"/>
              </a:rPr>
              <a:t>SPREMEMBA!</a:t>
            </a:r>
            <a:endParaRPr lang="sl-SI" b="1" dirty="0">
              <a:solidFill>
                <a:srgbClr val="FF0000"/>
              </a:solidFill>
              <a:latin typeface="Arial" panose="020B0604020202020204" pitchFamily="34" charset="0"/>
              <a:cs typeface="Arial" panose="020B0604020202020204" pitchFamily="34" charset="0"/>
            </a:endParaRPr>
          </a:p>
        </p:txBody>
      </p:sp>
      <p:sp>
        <p:nvSpPr>
          <p:cNvPr id="14" name="Pravokotnik 13"/>
          <p:cNvSpPr/>
          <p:nvPr/>
        </p:nvSpPr>
        <p:spPr>
          <a:xfrm>
            <a:off x="6179296" y="2325065"/>
            <a:ext cx="5868000" cy="707886"/>
          </a:xfrm>
          <a:prstGeom prst="rect">
            <a:avLst/>
          </a:prstGeom>
          <a:solidFill>
            <a:srgbClr val="F7E457"/>
          </a:solidFill>
          <a:ln>
            <a:solidFill>
              <a:schemeClr val="tx1"/>
            </a:solidFill>
          </a:ln>
        </p:spPr>
        <p:txBody>
          <a:bodyPr wrap="square">
            <a:spAutoFit/>
          </a:bodyPr>
          <a:lstStyle/>
          <a:p>
            <a:pPr lvl="0"/>
            <a:r>
              <a:rPr lang="sl-SI" sz="2000" b="1" dirty="0">
                <a:latin typeface="Arial" panose="020B0604020202020204" pitchFamily="34" charset="0"/>
                <a:cs typeface="Arial" panose="020B0604020202020204" pitchFamily="34" charset="0"/>
              </a:rPr>
              <a:t>Kombinacije </a:t>
            </a:r>
            <a:r>
              <a:rPr lang="sl-SI" sz="2000" dirty="0" smtClean="0">
                <a:latin typeface="Arial" panose="020B0604020202020204" pitchFamily="34" charset="0"/>
                <a:cs typeface="Arial" panose="020B0604020202020204" pitchFamily="34" charset="0"/>
              </a:rPr>
              <a:t>intervencije LOPS z drugimi intervencijami – </a:t>
            </a:r>
            <a:r>
              <a:rPr lang="sl-SI" sz="2000" b="1" dirty="0" smtClean="0">
                <a:latin typeface="Arial" panose="020B0604020202020204" pitchFamily="34" charset="0"/>
                <a:cs typeface="Arial" panose="020B0604020202020204" pitchFamily="34" charset="0"/>
              </a:rPr>
              <a:t>priloga Uredbe KOPOP.</a:t>
            </a:r>
            <a:endParaRPr lang="sl-SI" sz="2000" b="1" dirty="0">
              <a:latin typeface="Arial" panose="020B0604020202020204" pitchFamily="34" charset="0"/>
              <a:cs typeface="Arial" panose="020B0604020202020204" pitchFamily="34" charset="0"/>
            </a:endParaRPr>
          </a:p>
        </p:txBody>
      </p:sp>
      <p:sp>
        <p:nvSpPr>
          <p:cNvPr id="17" name="Pravokotnik 16"/>
          <p:cNvSpPr/>
          <p:nvPr/>
        </p:nvSpPr>
        <p:spPr>
          <a:xfrm>
            <a:off x="6196974" y="3314757"/>
            <a:ext cx="5894516" cy="1015663"/>
          </a:xfrm>
          <a:prstGeom prst="rect">
            <a:avLst/>
          </a:prstGeom>
          <a:ln>
            <a:solidFill>
              <a:schemeClr val="tx1"/>
            </a:solidFill>
          </a:ln>
        </p:spPr>
        <p:txBody>
          <a:bodyPr wrap="square">
            <a:spAutoFit/>
          </a:bodyPr>
          <a:lstStyle/>
          <a:p>
            <a:r>
              <a:rPr lang="sl-SI" sz="2000" dirty="0" smtClean="0">
                <a:solidFill>
                  <a:srgbClr val="000000"/>
                </a:solidFill>
                <a:latin typeface="Arial" panose="020B0604020202020204" pitchFamily="34" charset="0"/>
                <a:cs typeface="Arial" panose="020B0604020202020204" pitchFamily="34" charset="0"/>
              </a:rPr>
              <a:t>Med trajanjem obveznosti operacije SOR se vrste </a:t>
            </a:r>
            <a:r>
              <a:rPr lang="sl-SI" sz="2000" dirty="0">
                <a:solidFill>
                  <a:srgbClr val="000000"/>
                </a:solidFill>
                <a:latin typeface="Arial" panose="020B0604020202020204" pitchFamily="34" charset="0"/>
                <a:cs typeface="Arial" panose="020B0604020202020204" pitchFamily="34" charset="0"/>
              </a:rPr>
              <a:t>in lokalne sorte </a:t>
            </a:r>
            <a:r>
              <a:rPr lang="sl-SI" sz="2000" dirty="0" smtClean="0">
                <a:solidFill>
                  <a:srgbClr val="000000"/>
                </a:solidFill>
                <a:latin typeface="Arial" panose="020B0604020202020204" pitchFamily="34" charset="0"/>
                <a:cs typeface="Arial" panose="020B0604020202020204" pitchFamily="34" charset="0"/>
              </a:rPr>
              <a:t>KMRS </a:t>
            </a:r>
            <a:r>
              <a:rPr lang="sl-SI" sz="2000" dirty="0">
                <a:solidFill>
                  <a:srgbClr val="000000"/>
                </a:solidFill>
                <a:latin typeface="Arial" panose="020B0604020202020204" pitchFamily="34" charset="0"/>
                <a:cs typeface="Arial" panose="020B0604020202020204" pitchFamily="34" charset="0"/>
              </a:rPr>
              <a:t>iz </a:t>
            </a:r>
            <a:r>
              <a:rPr lang="sl-SI" sz="2000" dirty="0" smtClean="0">
                <a:solidFill>
                  <a:srgbClr val="000000"/>
                </a:solidFill>
                <a:latin typeface="Arial" panose="020B0604020202020204" pitchFamily="34" charset="0"/>
                <a:cs typeface="Arial" panose="020B0604020202020204" pitchFamily="34" charset="0"/>
              </a:rPr>
              <a:t>priloge uredbe </a:t>
            </a:r>
            <a:r>
              <a:rPr lang="sl-SI" sz="2000" dirty="0">
                <a:solidFill>
                  <a:srgbClr val="000000"/>
                </a:solidFill>
                <a:latin typeface="Arial" panose="020B0604020202020204" pitchFamily="34" charset="0"/>
                <a:cs typeface="Arial" panose="020B0604020202020204" pitchFamily="34" charset="0"/>
              </a:rPr>
              <a:t>v tekočem letu in med leti lahko zamenjajo.</a:t>
            </a:r>
            <a:endParaRPr lang="sl-SI" sz="2000" dirty="0">
              <a:latin typeface="Arial" panose="020B0604020202020204" pitchFamily="34" charset="0"/>
              <a:cs typeface="Arial" panose="020B0604020202020204" pitchFamily="34" charset="0"/>
            </a:endParaRPr>
          </a:p>
        </p:txBody>
      </p:sp>
      <p:pic>
        <p:nvPicPr>
          <p:cNvPr id="20" name="Slika 19"/>
          <p:cNvPicPr>
            <a:picLocks noChangeAspect="1"/>
          </p:cNvPicPr>
          <p:nvPr/>
        </p:nvPicPr>
        <p:blipFill rotWithShape="1">
          <a:blip r:embed="rId2" cstate="print">
            <a:extLst>
              <a:ext uri="{28A0092B-C50C-407E-A947-70E740481C1C}">
                <a14:useLocalDpi xmlns:a14="http://schemas.microsoft.com/office/drawing/2010/main" val="0"/>
              </a:ext>
            </a:extLst>
          </a:blip>
          <a:srcRect r="11292"/>
          <a:stretch/>
        </p:blipFill>
        <p:spPr>
          <a:xfrm>
            <a:off x="9369990" y="4517223"/>
            <a:ext cx="2703822" cy="2032000"/>
          </a:xfrm>
          <a:prstGeom prst="rect">
            <a:avLst/>
          </a:prstGeom>
        </p:spPr>
      </p:pic>
      <p:sp>
        <p:nvSpPr>
          <p:cNvPr id="21" name="Pravokotnik 20"/>
          <p:cNvSpPr/>
          <p:nvPr/>
        </p:nvSpPr>
        <p:spPr>
          <a:xfrm>
            <a:off x="10221014" y="6276590"/>
            <a:ext cx="1845377" cy="215444"/>
          </a:xfrm>
          <a:prstGeom prst="rect">
            <a:avLst/>
          </a:prstGeom>
        </p:spPr>
        <p:txBody>
          <a:bodyPr wrap="none">
            <a:spAutoFit/>
          </a:bodyPr>
          <a:lstStyle/>
          <a:p>
            <a:r>
              <a:rPr lang="sl-SI" sz="800" dirty="0">
                <a:solidFill>
                  <a:schemeClr val="bg1"/>
                </a:solidFill>
                <a:latin typeface="Arial" panose="020B0604020202020204" pitchFamily="34" charset="0"/>
                <a:cs typeface="Arial" panose="020B0604020202020204" pitchFamily="34" charset="0"/>
              </a:rPr>
              <a:t>https://deloindom.delo.si/vrt-in-zivali/</a:t>
            </a:r>
          </a:p>
        </p:txBody>
      </p:sp>
      <p:sp>
        <p:nvSpPr>
          <p:cNvPr id="22" name="PoljeZBesedilom 21"/>
          <p:cNvSpPr txBox="1"/>
          <p:nvPr/>
        </p:nvSpPr>
        <p:spPr>
          <a:xfrm>
            <a:off x="6207961" y="5817829"/>
            <a:ext cx="3030153" cy="830997"/>
          </a:xfrm>
          <a:prstGeom prst="rect">
            <a:avLst/>
          </a:prstGeom>
          <a:noFill/>
          <a:ln>
            <a:solidFill>
              <a:schemeClr val="tx1"/>
            </a:solidFill>
          </a:ln>
        </p:spPr>
        <p:txBody>
          <a:bodyPr wrap="square" rtlCol="0">
            <a:spAutoFit/>
          </a:bodyPr>
          <a:lstStyle/>
          <a:p>
            <a:r>
              <a:rPr lang="sl-SI" sz="1600" dirty="0" smtClean="0">
                <a:latin typeface="Arial" panose="020B0604020202020204" pitchFamily="34" charset="0"/>
                <a:cs typeface="Arial" panose="020B0604020202020204" pitchFamily="34" charset="0"/>
              </a:rPr>
              <a:t>Katalog kršitev in upravnih sankcij – priloga Uredbe KOPOP.</a:t>
            </a:r>
            <a:endParaRPr lang="sl-SI" sz="1600" dirty="0">
              <a:latin typeface="Arial" panose="020B0604020202020204" pitchFamily="34" charset="0"/>
              <a:cs typeface="Arial" panose="020B0604020202020204" pitchFamily="34" charset="0"/>
            </a:endParaRPr>
          </a:p>
        </p:txBody>
      </p:sp>
      <p:sp>
        <p:nvSpPr>
          <p:cNvPr id="26" name="Pravokotnik 25"/>
          <p:cNvSpPr/>
          <p:nvPr/>
        </p:nvSpPr>
        <p:spPr>
          <a:xfrm>
            <a:off x="6214920" y="4441953"/>
            <a:ext cx="3023193" cy="1323439"/>
          </a:xfrm>
          <a:prstGeom prst="rect">
            <a:avLst/>
          </a:prstGeom>
          <a:ln>
            <a:solidFill>
              <a:schemeClr val="tx1"/>
            </a:solidFill>
          </a:ln>
        </p:spPr>
        <p:txBody>
          <a:bodyPr wrap="square">
            <a:spAutoFit/>
          </a:bodyPr>
          <a:lstStyle/>
          <a:p>
            <a:pPr lvl="0">
              <a:spcAft>
                <a:spcPts val="600"/>
              </a:spcAft>
            </a:pPr>
            <a:r>
              <a:rPr lang="sl-SI" sz="1600" dirty="0" smtClean="0">
                <a:latin typeface="Arial" panose="020B0604020202020204" pitchFamily="34" charset="0"/>
                <a:cs typeface="Arial" panose="020B0604020202020204" pitchFamily="34" charset="0"/>
              </a:rPr>
              <a:t>Zahtevki se vložijo v skladu z Uredbo IKAS, izplačila za zahtevke vložene v tekočem letu pa se izvršijo najpozneje do 30. 6. v naslednjem letu.</a:t>
            </a:r>
          </a:p>
        </p:txBody>
      </p:sp>
    </p:spTree>
    <p:extLst>
      <p:ext uri="{BB962C8B-B14F-4D97-AF65-F5344CB8AC3E}">
        <p14:creationId xmlns:p14="http://schemas.microsoft.com/office/powerpoint/2010/main" val="219896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6612" y="215834"/>
            <a:ext cx="8053319" cy="1057588"/>
          </a:xfrm>
        </p:spPr>
        <p:txBody>
          <a:bodyPr>
            <a:normAutofit fontScale="90000"/>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Biotično varstvo rastlin (BVR)</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186612" y="1609324"/>
            <a:ext cx="7447383" cy="4351338"/>
          </a:xfrm>
        </p:spPr>
        <p:txBody>
          <a:bodyPr>
            <a:normAutofit/>
          </a:bodyPr>
          <a:lstStyle/>
          <a:p>
            <a:pPr>
              <a:lnSpc>
                <a:spcPct val="120000"/>
              </a:lnSpc>
              <a:spcBef>
                <a:spcPts val="0"/>
              </a:spcBef>
              <a:spcAft>
                <a:spcPts val="1800"/>
              </a:spcAft>
            </a:pPr>
            <a:r>
              <a:rPr lang="sl-SI" sz="2400" dirty="0">
                <a:latin typeface="Arial" panose="020B0604020202020204" pitchFamily="34" charset="0"/>
                <a:cs typeface="Arial" panose="020B0604020202020204" pitchFamily="34" charset="0"/>
              </a:rPr>
              <a:t>Intervencija BVR se izvaja po konceptu KOPOP.</a:t>
            </a:r>
          </a:p>
          <a:p>
            <a:pPr>
              <a:spcBef>
                <a:spcPts val="0"/>
              </a:spcBef>
              <a:spcAft>
                <a:spcPts val="1800"/>
              </a:spcAft>
            </a:pPr>
            <a:r>
              <a:rPr lang="sl-SI" sz="2400" dirty="0" smtClean="0">
                <a:latin typeface="Arial" panose="020B0604020202020204" pitchFamily="34" charset="0"/>
                <a:cs typeface="Arial" panose="020B0604020202020204" pitchFamily="34" charset="0"/>
              </a:rPr>
              <a:t>Pri izvajanju intervencije BVR je treba izpolnjevati pravila o pogojenosti, ki predstavljajo standard.</a:t>
            </a:r>
          </a:p>
          <a:p>
            <a:pPr>
              <a:spcBef>
                <a:spcPts val="0"/>
              </a:spcBef>
              <a:spcAft>
                <a:spcPts val="1800"/>
              </a:spcAft>
            </a:pPr>
            <a:r>
              <a:rPr lang="sl-SI" sz="2400" dirty="0" smtClean="0">
                <a:latin typeface="Arial" panose="020B0604020202020204" pitchFamily="34" charset="0"/>
                <a:cs typeface="Arial" panose="020B0604020202020204" pitchFamily="34" charset="0"/>
              </a:rPr>
              <a:t>Plačila za intervencijo BVR krijejo dodatne stroške in izpad dohodka zaradi prevzete obveznosti (= izvajanja intervencije BVR) – za nadstandardne zahteve.</a:t>
            </a:r>
          </a:p>
          <a:p>
            <a:pPr>
              <a:spcBef>
                <a:spcPts val="0"/>
              </a:spcBef>
              <a:spcAft>
                <a:spcPts val="1800"/>
              </a:spcAft>
            </a:pPr>
            <a:r>
              <a:rPr lang="sl-SI" sz="2400" dirty="0" smtClean="0">
                <a:latin typeface="Arial" panose="020B0604020202020204" pitchFamily="34" charset="0"/>
                <a:cs typeface="Arial" panose="020B0604020202020204" pitchFamily="34" charset="0"/>
              </a:rPr>
              <a:t>Intervencija BVR naslavlja področje pridelave poljščin, zelenjadnic na prostem in v zavarovanih prostorih, hmelja, sadja in oljk ter vinogradništvo.</a:t>
            </a: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017" y="970383"/>
            <a:ext cx="3897630" cy="2598420"/>
          </a:xfrm>
          <a:prstGeom prst="rect">
            <a:avLst/>
          </a:prstGeom>
        </p:spPr>
      </p:pic>
      <p:pic>
        <p:nvPicPr>
          <p:cNvPr id="6" name="Slika 5"/>
          <p:cNvPicPr>
            <a:picLocks noChangeAspect="1"/>
          </p:cNvPicPr>
          <p:nvPr/>
        </p:nvPicPr>
        <p:blipFill rotWithShape="1">
          <a:blip r:embed="rId3">
            <a:extLst>
              <a:ext uri="{28A0092B-C50C-407E-A947-70E740481C1C}">
                <a14:useLocalDpi xmlns:a14="http://schemas.microsoft.com/office/drawing/2010/main" val="0"/>
              </a:ext>
            </a:extLst>
          </a:blip>
          <a:srcRect t="17287"/>
          <a:stretch/>
        </p:blipFill>
        <p:spPr>
          <a:xfrm>
            <a:off x="8239931" y="4323352"/>
            <a:ext cx="3749802" cy="2323186"/>
          </a:xfrm>
          <a:prstGeom prst="rect">
            <a:avLst/>
          </a:prstGeom>
        </p:spPr>
      </p:pic>
      <p:sp>
        <p:nvSpPr>
          <p:cNvPr id="7" name="PoljeZBesedilom 6"/>
          <p:cNvSpPr txBox="1"/>
          <p:nvPr/>
        </p:nvSpPr>
        <p:spPr>
          <a:xfrm>
            <a:off x="8239931" y="3954020"/>
            <a:ext cx="3823716" cy="369332"/>
          </a:xfrm>
          <a:prstGeom prst="rect">
            <a:avLst/>
          </a:prstGeom>
          <a:noFill/>
        </p:spPr>
        <p:txBody>
          <a:bodyPr wrap="square" rtlCol="0">
            <a:spAutoFit/>
          </a:bodyPr>
          <a:lstStyle/>
          <a:p>
            <a:pPr algn="ctr"/>
            <a:r>
              <a:rPr lang="sl-SI" b="1" dirty="0" smtClean="0">
                <a:solidFill>
                  <a:schemeClr val="accent6">
                    <a:lumMod val="75000"/>
                  </a:schemeClr>
                </a:solidFill>
                <a:latin typeface="Arial" panose="020B0604020202020204" pitchFamily="34" charset="0"/>
                <a:cs typeface="Arial" panose="020B0604020202020204" pitchFamily="34" charset="0"/>
              </a:rPr>
              <a:t>DOBRODOŠLI!</a:t>
            </a:r>
            <a:endParaRPr lang="sl-SI"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1055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185195" y="708272"/>
            <a:ext cx="6013723" cy="4047262"/>
          </a:xfrm>
          <a:prstGeom prst="rect">
            <a:avLst/>
          </a:prstGeom>
          <a:ln>
            <a:solidFill>
              <a:schemeClr val="tx1"/>
            </a:solidFill>
          </a:ln>
        </p:spPr>
        <p:txBody>
          <a:bodyPr wrap="square">
            <a:spAutoFit/>
          </a:bodyPr>
          <a:lstStyle/>
          <a:p>
            <a:r>
              <a:rPr lang="sl-SI" sz="1900" dirty="0" smtClean="0">
                <a:latin typeface="Arial" panose="020B0604020202020204" pitchFamily="34" charset="0"/>
                <a:cs typeface="Arial" panose="020B0604020202020204" pitchFamily="34" charset="0"/>
              </a:rPr>
              <a:t>Nosilec KMG</a:t>
            </a:r>
            <a:r>
              <a:rPr lang="sl-SI" sz="1900" dirty="0">
                <a:latin typeface="Arial" panose="020B0604020202020204" pitchFamily="34" charset="0"/>
                <a:cs typeface="Arial" panose="020B0604020202020204" pitchFamily="34" charset="0"/>
              </a:rPr>
              <a:t>, ki je v preteklem letu </a:t>
            </a:r>
            <a:r>
              <a:rPr lang="sl-SI" sz="1900" dirty="0" smtClean="0">
                <a:latin typeface="Arial" panose="020B0604020202020204" pitchFamily="34" charset="0"/>
                <a:cs typeface="Arial" panose="020B0604020202020204" pitchFamily="34" charset="0"/>
              </a:rPr>
              <a:t>uveljavljal </a:t>
            </a:r>
            <a:r>
              <a:rPr lang="sl-SI" sz="1900" dirty="0">
                <a:latin typeface="Arial" panose="020B0604020202020204" pitchFamily="34" charset="0"/>
                <a:cs typeface="Arial" panose="020B0604020202020204" pitchFamily="34" charset="0"/>
              </a:rPr>
              <a:t>zahtevke za </a:t>
            </a:r>
            <a:r>
              <a:rPr lang="sl-SI" sz="1900" dirty="0" smtClean="0">
                <a:latin typeface="Arial" panose="020B0604020202020204" pitchFamily="34" charset="0"/>
                <a:cs typeface="Arial" panose="020B0604020202020204" pitchFamily="34" charset="0"/>
              </a:rPr>
              <a:t>operacijo SOR na </a:t>
            </a:r>
            <a:r>
              <a:rPr lang="sl-SI" sz="1900" dirty="0">
                <a:latin typeface="Arial" panose="020B0604020202020204" pitchFamily="34" charset="0"/>
                <a:cs typeface="Arial" panose="020B0604020202020204" pitchFamily="34" charset="0"/>
              </a:rPr>
              <a:t>določenih površinah KMG, v tekočem letu pa na teh površinah to intervencijo izvaja </a:t>
            </a:r>
            <a:r>
              <a:rPr lang="sl-SI" sz="1900" dirty="0" smtClean="0">
                <a:latin typeface="Arial" panose="020B0604020202020204" pitchFamily="34" charset="0"/>
                <a:cs typeface="Arial" panose="020B0604020202020204" pitchFamily="34" charset="0"/>
              </a:rPr>
              <a:t>drug nosilec </a:t>
            </a:r>
            <a:r>
              <a:rPr lang="sl-SI" sz="1900" dirty="0">
                <a:latin typeface="Arial" panose="020B0604020202020204" pitchFamily="34" charset="0"/>
                <a:cs typeface="Arial" panose="020B0604020202020204" pitchFamily="34" charset="0"/>
              </a:rPr>
              <a:t>KMG, mora obvezno sporočiti podatke o teh površinah na obrazcu zmanjšanja ali prenosa površin, </a:t>
            </a:r>
            <a:r>
              <a:rPr lang="sl-SI" sz="1900" dirty="0" smtClean="0">
                <a:latin typeface="Arial" panose="020B0604020202020204" pitchFamily="34" charset="0"/>
                <a:cs typeface="Arial" panose="020B0604020202020204" pitchFamily="34" charset="0"/>
              </a:rPr>
              <a:t>iz </a:t>
            </a:r>
            <a:r>
              <a:rPr lang="sl-SI" sz="1900" dirty="0">
                <a:latin typeface="Arial" panose="020B0604020202020204" pitchFamily="34" charset="0"/>
                <a:cs typeface="Arial" panose="020B0604020202020204" pitchFamily="34" charset="0"/>
              </a:rPr>
              <a:t>uredbe IAKS za </a:t>
            </a:r>
            <a:r>
              <a:rPr lang="sl-SI" sz="1900" dirty="0" smtClean="0">
                <a:latin typeface="Arial" panose="020B0604020202020204" pitchFamily="34" charset="0"/>
                <a:cs typeface="Arial" panose="020B0604020202020204" pitchFamily="34" charset="0"/>
              </a:rPr>
              <a:t>leto 2024.</a:t>
            </a:r>
            <a:endParaRPr lang="sl-SI" sz="1900" dirty="0">
              <a:latin typeface="Arial" panose="020B0604020202020204" pitchFamily="34" charset="0"/>
              <a:cs typeface="Arial" panose="020B0604020202020204" pitchFamily="34" charset="0"/>
            </a:endParaRPr>
          </a:p>
          <a:p>
            <a:pPr>
              <a:spcBef>
                <a:spcPts val="1200"/>
              </a:spcBef>
            </a:pPr>
            <a:r>
              <a:rPr lang="sl-SI" sz="1900" dirty="0" smtClean="0">
                <a:latin typeface="Arial" panose="020B0604020202020204" pitchFamily="34" charset="0"/>
                <a:cs typeface="Arial" panose="020B0604020202020204" pitchFamily="34" charset="0"/>
              </a:rPr>
              <a:t>Če </a:t>
            </a:r>
            <a:r>
              <a:rPr lang="sl-SI" sz="1900" dirty="0">
                <a:latin typeface="Arial" panose="020B0604020202020204" pitchFamily="34" charset="0"/>
                <a:cs typeface="Arial" panose="020B0604020202020204" pitchFamily="34" charset="0"/>
              </a:rPr>
              <a:t>zaradi prenosa dela </a:t>
            </a:r>
            <a:r>
              <a:rPr lang="sl-SI" sz="1900" dirty="0" smtClean="0">
                <a:latin typeface="Arial" panose="020B0604020202020204" pitchFamily="34" charset="0"/>
                <a:cs typeface="Arial" panose="020B0604020202020204" pitchFamily="34" charset="0"/>
              </a:rPr>
              <a:t>površin, </a:t>
            </a:r>
            <a:r>
              <a:rPr lang="sl-SI" sz="1900" dirty="0">
                <a:latin typeface="Arial" panose="020B0604020202020204" pitchFamily="34" charset="0"/>
                <a:cs typeface="Arial" panose="020B0604020202020204" pitchFamily="34" charset="0"/>
              </a:rPr>
              <a:t>površina, na kateri se na prvotnem KMG še naprej izvaja </a:t>
            </a:r>
            <a:r>
              <a:rPr lang="sl-SI" sz="1900" dirty="0" smtClean="0">
                <a:latin typeface="Arial" panose="020B0604020202020204" pitchFamily="34" charset="0"/>
                <a:cs typeface="Arial" panose="020B0604020202020204" pitchFamily="34" charset="0"/>
              </a:rPr>
              <a:t>operacija SOR, </a:t>
            </a:r>
            <a:r>
              <a:rPr lang="sl-SI" sz="1900" dirty="0">
                <a:latin typeface="Arial" panose="020B0604020202020204" pitchFamily="34" charset="0"/>
                <a:cs typeface="Arial" panose="020B0604020202020204" pitchFamily="34" charset="0"/>
              </a:rPr>
              <a:t>ne dosega </a:t>
            </a:r>
            <a:r>
              <a:rPr lang="sl-SI" sz="1900" dirty="0" smtClean="0">
                <a:latin typeface="Arial" panose="020B0604020202020204" pitchFamily="34" charset="0"/>
                <a:cs typeface="Arial" panose="020B0604020202020204" pitchFamily="34" charset="0"/>
              </a:rPr>
              <a:t>zahtevane velikosti, </a:t>
            </a:r>
            <a:r>
              <a:rPr lang="sl-SI" sz="1900" dirty="0">
                <a:latin typeface="Arial" panose="020B0604020202020204" pitchFamily="34" charset="0"/>
                <a:cs typeface="Arial" panose="020B0604020202020204" pitchFamily="34" charset="0"/>
              </a:rPr>
              <a:t>obveznost </a:t>
            </a:r>
            <a:r>
              <a:rPr lang="sl-SI" sz="1900" dirty="0" smtClean="0">
                <a:latin typeface="Arial" panose="020B0604020202020204" pitchFamily="34" charset="0"/>
                <a:cs typeface="Arial" panose="020B0604020202020204" pitchFamily="34" charset="0"/>
              </a:rPr>
              <a:t>izvajanja operacije SOR na </a:t>
            </a:r>
            <a:r>
              <a:rPr lang="sl-SI" sz="1900" dirty="0">
                <a:latin typeface="Arial" panose="020B0604020202020204" pitchFamily="34" charset="0"/>
                <a:cs typeface="Arial" panose="020B0604020202020204" pitchFamily="34" charset="0"/>
              </a:rPr>
              <a:t>prvotnem KMG preneha brez dolžnosti vračila že prejetih sredstev za njeno </a:t>
            </a:r>
            <a:r>
              <a:rPr lang="sl-SI" sz="1900" dirty="0" smtClean="0">
                <a:latin typeface="Arial" panose="020B0604020202020204" pitchFamily="34" charset="0"/>
                <a:cs typeface="Arial" panose="020B0604020202020204" pitchFamily="34" charset="0"/>
              </a:rPr>
              <a:t>izvajanje.</a:t>
            </a:r>
            <a:endParaRPr lang="sl-SI" sz="1900" dirty="0">
              <a:latin typeface="Arial" panose="020B0604020202020204" pitchFamily="34" charset="0"/>
              <a:cs typeface="Arial" panose="020B0604020202020204" pitchFamily="34" charset="0"/>
            </a:endParaRPr>
          </a:p>
        </p:txBody>
      </p:sp>
      <p:sp>
        <p:nvSpPr>
          <p:cNvPr id="19" name="PoljeZBesedilom 18"/>
          <p:cNvSpPr txBox="1"/>
          <p:nvPr/>
        </p:nvSpPr>
        <p:spPr>
          <a:xfrm>
            <a:off x="182848" y="277385"/>
            <a:ext cx="6027550" cy="430887"/>
          </a:xfrm>
          <a:prstGeom prst="rect">
            <a:avLst/>
          </a:prstGeom>
          <a:solidFill>
            <a:srgbClr val="F7E457"/>
          </a:solidFill>
        </p:spPr>
        <p:txBody>
          <a:bodyPr wrap="square" rtlCol="0">
            <a:spAutoFit/>
          </a:bodyPr>
          <a:lstStyle/>
          <a:p>
            <a:r>
              <a:rPr lang="sl-SI" sz="2200" b="1" dirty="0">
                <a:latin typeface="Arial" panose="020B0604020202020204" pitchFamily="34" charset="0"/>
                <a:cs typeface="Arial" panose="020B0604020202020204" pitchFamily="34" charset="0"/>
              </a:rPr>
              <a:t>Prenos obveznosti na drugo KMG</a:t>
            </a:r>
          </a:p>
        </p:txBody>
      </p:sp>
      <p:sp>
        <p:nvSpPr>
          <p:cNvPr id="20" name="PoljeZBesedilom 19"/>
          <p:cNvSpPr txBox="1"/>
          <p:nvPr/>
        </p:nvSpPr>
        <p:spPr>
          <a:xfrm>
            <a:off x="6375648" y="287285"/>
            <a:ext cx="5639252"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Velikost površine</a:t>
            </a:r>
            <a:endParaRPr lang="sl-SI" sz="2200" b="1" dirty="0">
              <a:latin typeface="Arial" panose="020B0604020202020204" pitchFamily="34" charset="0"/>
              <a:cs typeface="Arial" panose="020B0604020202020204" pitchFamily="34" charset="0"/>
            </a:endParaRPr>
          </a:p>
        </p:txBody>
      </p:sp>
      <p:sp>
        <p:nvSpPr>
          <p:cNvPr id="21" name="Pravokotnik 20"/>
          <p:cNvSpPr/>
          <p:nvPr/>
        </p:nvSpPr>
        <p:spPr>
          <a:xfrm>
            <a:off x="6376241" y="718172"/>
            <a:ext cx="5617869" cy="2169825"/>
          </a:xfrm>
          <a:prstGeom prst="rect">
            <a:avLst/>
          </a:prstGeom>
          <a:ln>
            <a:solidFill>
              <a:schemeClr val="tx1"/>
            </a:solidFill>
          </a:ln>
        </p:spPr>
        <p:txBody>
          <a:bodyPr wrap="square">
            <a:spAutoFit/>
          </a:bodyPr>
          <a:lstStyle/>
          <a:p>
            <a:pPr lvl="0"/>
            <a:r>
              <a:rPr lang="sl-SI" sz="2000" dirty="0" smtClean="0">
                <a:latin typeface="Arial" panose="020B0604020202020204" pitchFamily="34" charset="0"/>
                <a:cs typeface="Arial" panose="020B0604020202020204" pitchFamily="34" charset="0"/>
              </a:rPr>
              <a:t>Velikost skupne </a:t>
            </a:r>
            <a:r>
              <a:rPr lang="sl-SI" sz="2000" dirty="0">
                <a:latin typeface="Arial" panose="020B0604020202020204" pitchFamily="34" charset="0"/>
                <a:cs typeface="Arial" panose="020B0604020202020204" pitchFamily="34" charset="0"/>
              </a:rPr>
              <a:t>površine, ne glede na vrsto dejanske rabe, za katero se lahko uveljavlja </a:t>
            </a:r>
            <a:r>
              <a:rPr lang="sl-SI" sz="2000" dirty="0" smtClean="0">
                <a:latin typeface="Arial" panose="020B0604020202020204" pitchFamily="34" charset="0"/>
                <a:cs typeface="Arial" panose="020B0604020202020204" pitchFamily="34" charset="0"/>
              </a:rPr>
              <a:t>plačilo, </a:t>
            </a:r>
            <a:r>
              <a:rPr lang="sl-SI" sz="2000" dirty="0">
                <a:latin typeface="Arial" panose="020B0604020202020204" pitchFamily="34" charset="0"/>
                <a:cs typeface="Arial" panose="020B0604020202020204" pitchFamily="34" charset="0"/>
              </a:rPr>
              <a:t>mora biti najmanj 0,3 ha</a:t>
            </a:r>
            <a:r>
              <a:rPr lang="sl-SI" sz="2000" dirty="0" smtClean="0">
                <a:latin typeface="Arial" panose="020B0604020202020204" pitchFamily="34" charset="0"/>
                <a:cs typeface="Arial" panose="020B0604020202020204" pitchFamily="34" charset="0"/>
              </a:rPr>
              <a:t>.</a:t>
            </a:r>
          </a:p>
          <a:p>
            <a:pPr lvl="0">
              <a:spcBef>
                <a:spcPts val="1800"/>
              </a:spcBef>
            </a:pPr>
            <a:r>
              <a:rPr lang="sl-SI" sz="2000" dirty="0" smtClean="0">
                <a:latin typeface="Arial" panose="020B0604020202020204" pitchFamily="34" charset="0"/>
                <a:cs typeface="Arial" panose="020B0604020202020204" pitchFamily="34" charset="0"/>
              </a:rPr>
              <a:t>Najmanjša </a:t>
            </a:r>
            <a:r>
              <a:rPr lang="sl-SI" sz="2000" dirty="0">
                <a:latin typeface="Arial" panose="020B0604020202020204" pitchFamily="34" charset="0"/>
                <a:cs typeface="Arial" panose="020B0604020202020204" pitchFamily="34" charset="0"/>
              </a:rPr>
              <a:t>velikost površine kmetijskega zemljišča iste vrste dejanske rabe ne sme biti manjša od 0,1 </a:t>
            </a:r>
            <a:r>
              <a:rPr lang="sl-SI" sz="2000" dirty="0" smtClean="0">
                <a:latin typeface="Arial" panose="020B0604020202020204" pitchFamily="34" charset="0"/>
                <a:cs typeface="Arial" panose="020B0604020202020204" pitchFamily="34" charset="0"/>
              </a:rPr>
              <a:t>ha.</a:t>
            </a:r>
            <a:endParaRPr lang="sl-SI" sz="2000" dirty="0">
              <a:latin typeface="Arial" panose="020B0604020202020204" pitchFamily="34" charset="0"/>
              <a:cs typeface="Arial" panose="020B0604020202020204" pitchFamily="34" charset="0"/>
            </a:endParaRPr>
          </a:p>
        </p:txBody>
      </p:sp>
      <p:sp>
        <p:nvSpPr>
          <p:cNvPr id="24" name="PoljeZBesedilom 23"/>
          <p:cNvSpPr txBox="1"/>
          <p:nvPr/>
        </p:nvSpPr>
        <p:spPr>
          <a:xfrm>
            <a:off x="6375648" y="3022415"/>
            <a:ext cx="5639252"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Povečanje površin</a:t>
            </a:r>
            <a:endParaRPr lang="sl-SI" sz="2200" b="1" dirty="0">
              <a:latin typeface="Arial" panose="020B0604020202020204" pitchFamily="34" charset="0"/>
              <a:cs typeface="Arial" panose="020B0604020202020204" pitchFamily="34" charset="0"/>
            </a:endParaRPr>
          </a:p>
        </p:txBody>
      </p:sp>
      <p:sp>
        <p:nvSpPr>
          <p:cNvPr id="25" name="Pravokotnik 24"/>
          <p:cNvSpPr/>
          <p:nvPr/>
        </p:nvSpPr>
        <p:spPr>
          <a:xfrm>
            <a:off x="6376353" y="3453301"/>
            <a:ext cx="5613722" cy="1015663"/>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Povečanje površin ni mogoče. </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Če se površine povečajo, se plačilo za povečane površin ne dodeli.</a:t>
            </a:r>
          </a:p>
        </p:txBody>
      </p:sp>
      <p:sp>
        <p:nvSpPr>
          <p:cNvPr id="27" name="PoljeZBesedilom 26"/>
          <p:cNvSpPr txBox="1"/>
          <p:nvPr/>
        </p:nvSpPr>
        <p:spPr>
          <a:xfrm>
            <a:off x="182847" y="4872092"/>
            <a:ext cx="602755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Zmanjšanje površin</a:t>
            </a:r>
            <a:endParaRPr lang="sl-SI" sz="2200" b="1" dirty="0">
              <a:latin typeface="Arial" panose="020B0604020202020204" pitchFamily="34" charset="0"/>
              <a:cs typeface="Arial" panose="020B0604020202020204" pitchFamily="34" charset="0"/>
            </a:endParaRPr>
          </a:p>
        </p:txBody>
      </p:sp>
      <p:sp>
        <p:nvSpPr>
          <p:cNvPr id="28" name="Pravokotnik 27"/>
          <p:cNvSpPr/>
          <p:nvPr/>
        </p:nvSpPr>
        <p:spPr>
          <a:xfrm>
            <a:off x="183158" y="5304797"/>
            <a:ext cx="6015759" cy="1323439"/>
          </a:xfrm>
          <a:prstGeom prst="rect">
            <a:avLst/>
          </a:prstGeom>
          <a:ln>
            <a:solidFill>
              <a:schemeClr val="tx1"/>
            </a:solidFill>
          </a:ln>
        </p:spPr>
        <p:txBody>
          <a:bodyPr wrap="square">
            <a:spAutoFit/>
          </a:bodyPr>
          <a:lstStyle/>
          <a:p>
            <a:pPr lvl="0"/>
            <a:r>
              <a:rPr lang="sl-SI" sz="2000" dirty="0">
                <a:latin typeface="Arial" panose="020B0604020202020204" pitchFamily="34" charset="0"/>
                <a:cs typeface="Arial" panose="020B0604020202020204" pitchFamily="34" charset="0"/>
              </a:rPr>
              <a:t>V obdobju trajanja obveznosti </a:t>
            </a:r>
            <a:r>
              <a:rPr lang="sl-SI" sz="2000" dirty="0" smtClean="0">
                <a:latin typeface="Arial" panose="020B0604020202020204" pitchFamily="34" charset="0"/>
                <a:cs typeface="Arial" panose="020B0604020202020204" pitchFamily="34" charset="0"/>
              </a:rPr>
              <a:t>se </a:t>
            </a:r>
            <a:r>
              <a:rPr lang="sl-SI" sz="2000" dirty="0">
                <a:latin typeface="Arial" panose="020B0604020202020204" pitchFamily="34" charset="0"/>
                <a:cs typeface="Arial" panose="020B0604020202020204" pitchFamily="34" charset="0"/>
              </a:rPr>
              <a:t>obseg površin lahko zmanjša za največ 10 % glede na vstopno površino, razen v primeru višje sile ali izjemnih </a:t>
            </a:r>
            <a:r>
              <a:rPr lang="sl-SI" sz="2000" dirty="0" smtClean="0">
                <a:latin typeface="Arial" panose="020B0604020202020204" pitchFamily="34" charset="0"/>
                <a:cs typeface="Arial" panose="020B0604020202020204" pitchFamily="34" charset="0"/>
              </a:rPr>
              <a:t>okoliščin. </a:t>
            </a:r>
            <a:endParaRPr lang="sl-SI" sz="2000" dirty="0">
              <a:latin typeface="Arial" panose="020B0604020202020204" pitchFamily="34" charset="0"/>
              <a:cs typeface="Arial" panose="020B0604020202020204" pitchFamily="34" charset="0"/>
            </a:endParaRPr>
          </a:p>
        </p:txBody>
      </p:sp>
      <p:sp>
        <p:nvSpPr>
          <p:cNvPr id="11" name="Pravokotnik 10"/>
          <p:cNvSpPr/>
          <p:nvPr/>
        </p:nvSpPr>
        <p:spPr>
          <a:xfrm>
            <a:off x="6400800" y="4596911"/>
            <a:ext cx="5613722" cy="2031325"/>
          </a:xfrm>
          <a:prstGeom prst="rect">
            <a:avLst/>
          </a:prstGeom>
          <a:solidFill>
            <a:srgbClr val="F7E457"/>
          </a:solidFill>
          <a:ln>
            <a:solidFill>
              <a:schemeClr val="tx1"/>
            </a:solidFill>
          </a:ln>
        </p:spPr>
        <p:txBody>
          <a:bodyPr wrap="square">
            <a:spAutoFit/>
          </a:bodyPr>
          <a:lstStyle/>
          <a:p>
            <a:pPr lvl="0"/>
            <a:r>
              <a:rPr lang="sl-SI" dirty="0">
                <a:latin typeface="Arial" panose="020B0604020202020204" pitchFamily="34" charset="0"/>
                <a:cs typeface="Arial" panose="020B0604020202020204" pitchFamily="34" charset="0"/>
              </a:rPr>
              <a:t>Če se skupna velikost površine, vključene v </a:t>
            </a:r>
            <a:r>
              <a:rPr lang="sl-SI" dirty="0" smtClean="0">
                <a:latin typeface="Arial" panose="020B0604020202020204" pitchFamily="34" charset="0"/>
                <a:cs typeface="Arial" panose="020B0604020202020204" pitchFamily="34" charset="0"/>
              </a:rPr>
              <a:t>obveznost, </a:t>
            </a:r>
            <a:r>
              <a:rPr lang="sl-SI" dirty="0">
                <a:latin typeface="Arial" panose="020B0604020202020204" pitchFamily="34" charset="0"/>
                <a:cs typeface="Arial" panose="020B0604020202020204" pitchFamily="34" charset="0"/>
              </a:rPr>
              <a:t>med leti zmanjša za več kot 10 % zaradi spremembe seznama lokalnih </a:t>
            </a:r>
            <a:r>
              <a:rPr lang="sl-SI" dirty="0" smtClean="0">
                <a:latin typeface="Arial" panose="020B0604020202020204" pitchFamily="34" charset="0"/>
                <a:cs typeface="Arial" panose="020B0604020202020204" pitchFamily="34" charset="0"/>
              </a:rPr>
              <a:t>sort KMRS </a:t>
            </a:r>
            <a:r>
              <a:rPr lang="sl-SI" dirty="0">
                <a:latin typeface="Arial" panose="020B0604020202020204" pitchFamily="34" charset="0"/>
                <a:cs typeface="Arial" panose="020B0604020202020204" pitchFamily="34" charset="0"/>
              </a:rPr>
              <a:t>iz </a:t>
            </a:r>
            <a:r>
              <a:rPr lang="sl-SI" dirty="0" smtClean="0">
                <a:latin typeface="Arial" panose="020B0604020202020204" pitchFamily="34" charset="0"/>
                <a:cs typeface="Arial" panose="020B0604020202020204" pitchFamily="34" charset="0"/>
              </a:rPr>
              <a:t>priloge Uredbe KOPOP, za </a:t>
            </a:r>
            <a:r>
              <a:rPr lang="sl-SI" dirty="0">
                <a:latin typeface="Arial" panose="020B0604020202020204" pitchFamily="34" charset="0"/>
                <a:cs typeface="Arial" panose="020B0604020202020204" pitchFamily="34" charset="0"/>
              </a:rPr>
              <a:t>katere plačil za operacijo SOR </a:t>
            </a:r>
            <a:r>
              <a:rPr lang="sl-SI" dirty="0" smtClean="0">
                <a:latin typeface="Arial" panose="020B0604020202020204" pitchFamily="34" charset="0"/>
                <a:cs typeface="Arial" panose="020B0604020202020204" pitchFamily="34" charset="0"/>
              </a:rPr>
              <a:t>ni </a:t>
            </a:r>
            <a:r>
              <a:rPr lang="sl-SI" dirty="0">
                <a:latin typeface="Arial" panose="020B0604020202020204" pitchFamily="34" charset="0"/>
                <a:cs typeface="Arial" panose="020B0604020202020204" pitchFamily="34" charset="0"/>
              </a:rPr>
              <a:t>mogoče uveljavljati, setev </a:t>
            </a:r>
            <a:r>
              <a:rPr lang="sl-SI" dirty="0" smtClean="0">
                <a:latin typeface="Arial" panose="020B0604020202020204" pitchFamily="34" charset="0"/>
                <a:cs typeface="Arial" panose="020B0604020202020204" pitchFamily="34" charset="0"/>
              </a:rPr>
              <a:t>oz. </a:t>
            </a:r>
            <a:r>
              <a:rPr lang="sl-SI" dirty="0">
                <a:latin typeface="Arial" panose="020B0604020202020204" pitchFamily="34" charset="0"/>
                <a:cs typeface="Arial" panose="020B0604020202020204" pitchFamily="34" charset="0"/>
              </a:rPr>
              <a:t>saditev pa je bila že izvedena, se to ne šteje za neupravičeno zmanjšanje skupne velikosti površin, vključenih v to operacijo.</a:t>
            </a:r>
            <a:endParaRPr lang="sl-SI" sz="2000" dirty="0" smtClean="0">
              <a:latin typeface="Arial" panose="020B0604020202020204" pitchFamily="34" charset="0"/>
              <a:cs typeface="Arial" panose="020B0604020202020204" pitchFamily="34" charset="0"/>
            </a:endParaRPr>
          </a:p>
        </p:txBody>
      </p:sp>
      <p:sp>
        <p:nvSpPr>
          <p:cNvPr id="14" name="PoljeZBesedilom 13"/>
          <p:cNvSpPr txBox="1"/>
          <p:nvPr/>
        </p:nvSpPr>
        <p:spPr>
          <a:xfrm rot="2508298">
            <a:off x="10429762" y="3614455"/>
            <a:ext cx="1872000" cy="381600"/>
          </a:xfrm>
          <a:prstGeom prst="rect">
            <a:avLst/>
          </a:prstGeom>
          <a:solidFill>
            <a:srgbClr val="FFFF00"/>
          </a:solidFill>
        </p:spPr>
        <p:txBody>
          <a:bodyPr wrap="square" rtlCol="0">
            <a:spAutoFit/>
          </a:bodyPr>
          <a:lstStyle/>
          <a:p>
            <a:pPr algn="ctr"/>
            <a:r>
              <a:rPr lang="sl-SI" b="1" dirty="0" smtClean="0">
                <a:solidFill>
                  <a:srgbClr val="FF0000"/>
                </a:solidFill>
                <a:latin typeface="Arial" panose="020B0604020202020204" pitchFamily="34" charset="0"/>
                <a:cs typeface="Arial" panose="020B0604020202020204" pitchFamily="34" charset="0"/>
              </a:rPr>
              <a:t>SPREMEMBA!</a:t>
            </a:r>
            <a:endParaRPr lang="sl-SI"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9979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109839" y="171259"/>
            <a:ext cx="60192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Analiza tal in gnojilni načrt (AT&amp;GN)</a:t>
            </a:r>
            <a:endParaRPr lang="sl-SI" sz="2200" b="1" dirty="0">
              <a:latin typeface="Arial" panose="020B0604020202020204" pitchFamily="34" charset="0"/>
              <a:cs typeface="Arial" panose="020B0604020202020204" pitchFamily="34" charset="0"/>
            </a:endParaRPr>
          </a:p>
        </p:txBody>
      </p:sp>
      <p:sp>
        <p:nvSpPr>
          <p:cNvPr id="5" name="Pravokotnik 4"/>
          <p:cNvSpPr/>
          <p:nvPr/>
        </p:nvSpPr>
        <p:spPr>
          <a:xfrm>
            <a:off x="109838" y="592418"/>
            <a:ext cx="6012000" cy="5478423"/>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Za GERK na katerih </a:t>
            </a:r>
            <a:r>
              <a:rPr lang="sl-SI" sz="2000" dirty="0">
                <a:latin typeface="Arial" panose="020B0604020202020204" pitchFamily="34" charset="0"/>
                <a:cs typeface="Arial" panose="020B0604020202020204" pitchFamily="34" charset="0"/>
              </a:rPr>
              <a:t>se bodo uporabljala mineralna </a:t>
            </a:r>
            <a:r>
              <a:rPr lang="sl-SI" sz="2000" dirty="0" smtClean="0">
                <a:latin typeface="Arial" panose="020B0604020202020204" pitchFamily="34" charset="0"/>
                <a:cs typeface="Arial" panose="020B0604020202020204" pitchFamily="34" charset="0"/>
              </a:rPr>
              <a:t>gnojila.</a:t>
            </a:r>
          </a:p>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Če se bodo uporabljala le organska gnojila, je treba voditi evidenco o uporabi organskih in mineralnih </a:t>
            </a:r>
            <a:r>
              <a:rPr lang="sl-SI" sz="2000" dirty="0" smtClean="0">
                <a:latin typeface="Arial" panose="020B0604020202020204" pitchFamily="34" charset="0"/>
                <a:cs typeface="Arial" panose="020B0604020202020204" pitchFamily="34" charset="0"/>
              </a:rPr>
              <a:t>gnojil, AT&amp;GN pa </a:t>
            </a:r>
            <a:r>
              <a:rPr lang="sl-SI" sz="2000" dirty="0">
                <a:latin typeface="Arial" panose="020B0604020202020204" pitchFamily="34" charset="0"/>
                <a:cs typeface="Arial" panose="020B0604020202020204" pitchFamily="34" charset="0"/>
              </a:rPr>
              <a:t>nista potrebna</a:t>
            </a:r>
            <a:r>
              <a:rPr lang="sl-SI" sz="2000" dirty="0" smtClean="0">
                <a:latin typeface="Arial" panose="020B0604020202020204" pitchFamily="34" charset="0"/>
                <a:cs typeface="Arial" panose="020B0604020202020204" pitchFamily="34" charset="0"/>
              </a:rPr>
              <a:t>.</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 parametri: </a:t>
            </a:r>
            <a:r>
              <a:rPr lang="sl-SI" sz="2000" dirty="0">
                <a:latin typeface="Arial" panose="020B0604020202020204" pitchFamily="34" charset="0"/>
                <a:cs typeface="Arial" panose="020B0604020202020204" pitchFamily="34" charset="0"/>
              </a:rPr>
              <a:t>pH, P, K in organska snov. </a:t>
            </a:r>
            <a:endParaRPr lang="sl-SI" sz="2000" dirty="0" smtClean="0">
              <a:latin typeface="Arial" panose="020B0604020202020204" pitchFamily="34" charset="0"/>
              <a:cs typeface="Arial" panose="020B0604020202020204" pitchFamily="34" charset="0"/>
            </a:endParaRP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Za </a:t>
            </a:r>
            <a:r>
              <a:rPr lang="sl-SI" sz="2000" dirty="0">
                <a:latin typeface="Arial" panose="020B0604020202020204" pitchFamily="34" charset="0"/>
                <a:cs typeface="Arial" panose="020B0604020202020204" pitchFamily="34" charset="0"/>
              </a:rPr>
              <a:t>trajno travinje </a:t>
            </a:r>
            <a:r>
              <a:rPr lang="sl-SI" sz="2000" dirty="0" smtClean="0">
                <a:latin typeface="Arial" panose="020B0604020202020204" pitchFamily="34" charset="0"/>
                <a:cs typeface="Arial" panose="020B0604020202020204" pitchFamily="34" charset="0"/>
              </a:rPr>
              <a:t>AT na </a:t>
            </a:r>
            <a:r>
              <a:rPr lang="sl-SI" sz="2000" dirty="0">
                <a:latin typeface="Arial" panose="020B0604020202020204" pitchFamily="34" charset="0"/>
                <a:cs typeface="Arial" panose="020B0604020202020204" pitchFamily="34" charset="0"/>
              </a:rPr>
              <a:t>organsko snov ni potrebna</a:t>
            </a:r>
            <a:r>
              <a:rPr lang="sl-SI" sz="2000" dirty="0" smtClean="0">
                <a:latin typeface="Arial" panose="020B0604020202020204" pitchFamily="34" charset="0"/>
                <a:cs typeface="Arial" panose="020B0604020202020204" pitchFamily="34" charset="0"/>
              </a:rPr>
              <a:t>.</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GN je petleten in se izdela na podlagi veljavne AT.</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Veljavnost AT je 5 let.</a:t>
            </a:r>
          </a:p>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Če so AT&amp;GN za </a:t>
            </a:r>
            <a:r>
              <a:rPr lang="sl-SI" sz="2000" dirty="0" smtClean="0">
                <a:latin typeface="Arial" panose="020B0604020202020204" pitchFamily="34" charset="0"/>
                <a:cs typeface="Arial" panose="020B0604020202020204" pitchFamily="34" charset="0"/>
              </a:rPr>
              <a:t>leto 2024 </a:t>
            </a:r>
            <a:r>
              <a:rPr lang="sl-SI" sz="2000" dirty="0">
                <a:latin typeface="Arial" panose="020B0604020202020204" pitchFamily="34" charset="0"/>
                <a:cs typeface="Arial" panose="020B0604020202020204" pitchFamily="34" charset="0"/>
              </a:rPr>
              <a:t>starejši od 5 let, ali pa še niso izdelani za vse GERK, na katerih se uporabljajo mineralna gnojila, jih je treba izdelati najpozneje </a:t>
            </a:r>
            <a:r>
              <a:rPr lang="sl-SI" sz="2000" b="1" dirty="0">
                <a:latin typeface="Arial" panose="020B0604020202020204" pitchFamily="34" charset="0"/>
                <a:cs typeface="Arial" panose="020B0604020202020204" pitchFamily="34" charset="0"/>
              </a:rPr>
              <a:t>do roka za oddajo zbirne vloge za leto </a:t>
            </a:r>
            <a:r>
              <a:rPr lang="sl-SI" sz="2000" b="1" dirty="0" smtClean="0">
                <a:latin typeface="Arial" panose="020B0604020202020204" pitchFamily="34" charset="0"/>
                <a:cs typeface="Arial" panose="020B0604020202020204" pitchFamily="34" charset="0"/>
              </a:rPr>
              <a:t>2024</a:t>
            </a:r>
            <a:r>
              <a:rPr lang="sl-SI" sz="2000" dirty="0" smtClean="0">
                <a:latin typeface="Arial" panose="020B0604020202020204" pitchFamily="34" charset="0"/>
                <a:cs typeface="Arial" panose="020B0604020202020204" pitchFamily="34" charset="0"/>
              </a:rPr>
              <a:t>. </a:t>
            </a:r>
            <a:r>
              <a:rPr lang="sl-SI" sz="2000" b="1" dirty="0" smtClean="0">
                <a:solidFill>
                  <a:srgbClr val="FF0000"/>
                </a:solidFill>
                <a:latin typeface="Arial" panose="020B0604020202020204" pitchFamily="34" charset="0"/>
                <a:cs typeface="Arial" panose="020B0604020202020204" pitchFamily="34" charset="0"/>
              </a:rPr>
              <a:t>Ta rok velja tudi za leto 2023.</a:t>
            </a:r>
            <a:endParaRPr lang="sl-SI" sz="2000" b="1" dirty="0">
              <a:solidFill>
                <a:srgbClr val="FF0000"/>
              </a:solidFill>
              <a:latin typeface="Arial" panose="020B0604020202020204" pitchFamily="34" charset="0"/>
              <a:cs typeface="Arial" panose="020B0604020202020204" pitchFamily="34" charset="0"/>
            </a:endParaRPr>
          </a:p>
        </p:txBody>
      </p:sp>
      <p:sp>
        <p:nvSpPr>
          <p:cNvPr id="6" name="Pravokotnik 5"/>
          <p:cNvSpPr/>
          <p:nvPr/>
        </p:nvSpPr>
        <p:spPr>
          <a:xfrm>
            <a:off x="6268917" y="171259"/>
            <a:ext cx="5796000" cy="707886"/>
          </a:xfrm>
          <a:prstGeom prst="rect">
            <a:avLst/>
          </a:prstGeom>
          <a:solidFill>
            <a:srgbClr val="F7E457"/>
          </a:solidFill>
          <a:ln>
            <a:solidFill>
              <a:schemeClr val="tx1"/>
            </a:solidFill>
          </a:ln>
        </p:spPr>
        <p:txBody>
          <a:bodyPr wrap="square">
            <a:spAutoFit/>
          </a:bodyPr>
          <a:lstStyle/>
          <a:p>
            <a:pPr lvl="0"/>
            <a:r>
              <a:rPr lang="sl-SI" sz="2000" b="1" dirty="0" smtClean="0">
                <a:latin typeface="Arial" panose="020B0604020202020204" pitchFamily="34" charset="0"/>
                <a:cs typeface="Arial" panose="020B0604020202020204" pitchFamily="34" charset="0"/>
              </a:rPr>
              <a:t>AT&amp;GN ni treba izdelati</a:t>
            </a:r>
            <a:r>
              <a:rPr lang="sl-SI" sz="2000" dirty="0" smtClean="0">
                <a:latin typeface="Arial" panose="020B0604020202020204" pitchFamily="34" charset="0"/>
                <a:cs typeface="Arial" panose="020B0604020202020204" pitchFamily="34" charset="0"/>
              </a:rPr>
              <a:t> upravičencem, ki so vključeni le v intervencijo LOPS.</a:t>
            </a:r>
            <a:endParaRPr lang="sl-SI" sz="2000" dirty="0">
              <a:latin typeface="Arial" panose="020B0604020202020204" pitchFamily="34" charset="0"/>
              <a:cs typeface="Arial" panose="020B0604020202020204" pitchFamily="34" charset="0"/>
            </a:endParaRPr>
          </a:p>
        </p:txBody>
      </p:sp>
      <p:sp>
        <p:nvSpPr>
          <p:cNvPr id="9" name="Pravokotnik 8"/>
          <p:cNvSpPr/>
          <p:nvPr/>
        </p:nvSpPr>
        <p:spPr>
          <a:xfrm>
            <a:off x="6268916" y="1052624"/>
            <a:ext cx="5796000" cy="1631216"/>
          </a:xfrm>
          <a:prstGeom prst="rect">
            <a:avLst/>
          </a:prstGeom>
          <a:solidFill>
            <a:schemeClr val="bg1"/>
          </a:solidFill>
          <a:ln>
            <a:solidFill>
              <a:schemeClr val="tx1"/>
            </a:solidFill>
          </a:ln>
        </p:spPr>
        <p:txBody>
          <a:bodyPr wrap="square">
            <a:spAutoFit/>
          </a:bodyPr>
          <a:lstStyle/>
          <a:p>
            <a:r>
              <a:rPr lang="sl-SI" sz="2000" b="1" dirty="0">
                <a:latin typeface="Arial" panose="020B0604020202020204" pitchFamily="34" charset="0"/>
                <a:cs typeface="Arial" panose="020B0604020202020204" pitchFamily="34" charset="0"/>
              </a:rPr>
              <a:t>Za obdobje od leta 2024 do leta 2027 se za ustrezne štejejo </a:t>
            </a:r>
            <a:r>
              <a:rPr lang="sl-SI" sz="2000" b="1" dirty="0" smtClean="0">
                <a:latin typeface="Arial" panose="020B0604020202020204" pitchFamily="34" charset="0"/>
                <a:cs typeface="Arial" panose="020B0604020202020204" pitchFamily="34" charset="0"/>
              </a:rPr>
              <a:t>AT&amp;GN, </a:t>
            </a:r>
            <a:r>
              <a:rPr lang="sl-SI" sz="2000" b="1" dirty="0">
                <a:latin typeface="Arial" panose="020B0604020202020204" pitchFamily="34" charset="0"/>
                <a:cs typeface="Arial" panose="020B0604020202020204" pitchFamily="34" charset="0"/>
              </a:rPr>
              <a:t>ki so izdelani v skladu s sistemom za spremljanje stanja kmetijskih tal, določenim z zakonom, ki ureja kmetijstvo</a:t>
            </a:r>
            <a:r>
              <a:rPr lang="sl-SI" sz="2000" b="1" dirty="0" smtClean="0">
                <a:latin typeface="Arial" panose="020B0604020202020204" pitchFamily="34" charset="0"/>
                <a:cs typeface="Arial" panose="020B0604020202020204" pitchFamily="34" charset="0"/>
              </a:rPr>
              <a:t>.</a:t>
            </a:r>
            <a:endParaRPr lang="sl-SI" sz="2000" b="1" dirty="0">
              <a:latin typeface="Arial" panose="020B0604020202020204" pitchFamily="34" charset="0"/>
              <a:cs typeface="Arial" panose="020B0604020202020204" pitchFamily="34" charset="0"/>
            </a:endParaRPr>
          </a:p>
        </p:txBody>
      </p:sp>
      <p:sp>
        <p:nvSpPr>
          <p:cNvPr id="10" name="Pravokotnik 9"/>
          <p:cNvSpPr/>
          <p:nvPr/>
        </p:nvSpPr>
        <p:spPr>
          <a:xfrm>
            <a:off x="102637" y="6190770"/>
            <a:ext cx="6019201" cy="384721"/>
          </a:xfrm>
          <a:prstGeom prst="rect">
            <a:avLst/>
          </a:prstGeom>
          <a:solidFill>
            <a:srgbClr val="F7E457"/>
          </a:solidFill>
          <a:ln>
            <a:solidFill>
              <a:schemeClr val="tx1"/>
            </a:solidFill>
          </a:ln>
        </p:spPr>
        <p:txBody>
          <a:bodyPr wrap="square">
            <a:spAutoFit/>
          </a:bodyPr>
          <a:lstStyle/>
          <a:p>
            <a:pPr lvl="0"/>
            <a:r>
              <a:rPr lang="sl-SI" sz="1900" dirty="0" smtClean="0">
                <a:latin typeface="Arial" panose="020B0604020202020204" pitchFamily="34" charset="0"/>
                <a:cs typeface="Arial" panose="020B0604020202020204" pitchFamily="34" charset="0"/>
              </a:rPr>
              <a:t>Upravičenec mora na KMG hraniti rezultate AT&amp;GN.</a:t>
            </a:r>
            <a:endParaRPr lang="sl-SI" sz="1900" dirty="0">
              <a:latin typeface="Arial" panose="020B0604020202020204" pitchFamily="34" charset="0"/>
              <a:cs typeface="Arial" panose="020B0604020202020204" pitchFamily="34" charset="0"/>
            </a:endParaRPr>
          </a:p>
        </p:txBody>
      </p:sp>
      <p:sp>
        <p:nvSpPr>
          <p:cNvPr id="12" name="Pravokotnik 11"/>
          <p:cNvSpPr/>
          <p:nvPr/>
        </p:nvSpPr>
        <p:spPr>
          <a:xfrm>
            <a:off x="6268916" y="2857319"/>
            <a:ext cx="5796000" cy="1631216"/>
          </a:xfrm>
          <a:prstGeom prst="rect">
            <a:avLst/>
          </a:prstGeom>
          <a:solidFill>
            <a:srgbClr val="F7E457"/>
          </a:solidFill>
          <a:ln>
            <a:solidFill>
              <a:schemeClr val="tx1"/>
            </a:solidFill>
          </a:ln>
        </p:spPr>
        <p:txBody>
          <a:bodyPr wrap="square">
            <a:spAutoFit/>
          </a:bodyPr>
          <a:lstStyle/>
          <a:p>
            <a:r>
              <a:rPr lang="sl-SI" sz="2000" dirty="0">
                <a:latin typeface="Arial" panose="020B0604020202020204" pitchFamily="34" charset="0"/>
                <a:ea typeface="Times New Roman" panose="02020603050405020304" pitchFamily="18" charset="0"/>
                <a:cs typeface="Arial" panose="020B0604020202020204" pitchFamily="34" charset="0"/>
              </a:rPr>
              <a:t>Podatki o izdelanih </a:t>
            </a:r>
            <a:r>
              <a:rPr lang="sl-SI" sz="2000" dirty="0" smtClean="0">
                <a:latin typeface="Arial" panose="020B0604020202020204" pitchFamily="34" charset="0"/>
                <a:ea typeface="Times New Roman" panose="02020603050405020304" pitchFamily="18" charset="0"/>
                <a:cs typeface="Arial" panose="020B0604020202020204" pitchFamily="34" charset="0"/>
              </a:rPr>
              <a:t>AT </a:t>
            </a:r>
            <a:r>
              <a:rPr lang="sl-SI" sz="2000" dirty="0">
                <a:latin typeface="Arial" panose="020B0604020202020204" pitchFamily="34" charset="0"/>
                <a:ea typeface="Times New Roman" panose="02020603050405020304" pitchFamily="18" charset="0"/>
                <a:cs typeface="Arial" panose="020B0604020202020204" pitchFamily="34" charset="0"/>
              </a:rPr>
              <a:t>se vodijo </a:t>
            </a:r>
            <a:r>
              <a:rPr lang="sl-SI" sz="2000" dirty="0" smtClean="0">
                <a:latin typeface="Arial" panose="020B0604020202020204" pitchFamily="34" charset="0"/>
                <a:ea typeface="Times New Roman" panose="02020603050405020304" pitchFamily="18" charset="0"/>
                <a:cs typeface="Arial" panose="020B0604020202020204" pitchFamily="34" charset="0"/>
              </a:rPr>
              <a:t>v evidenci spremljanja stanja kmetijskih tal. </a:t>
            </a:r>
            <a:r>
              <a:rPr lang="sl-SI" sz="2000" dirty="0">
                <a:latin typeface="Arial" panose="020B0604020202020204" pitchFamily="34" charset="0"/>
                <a:cs typeface="Arial" panose="020B0604020202020204" pitchFamily="34" charset="0"/>
              </a:rPr>
              <a:t>Za vnos podatkov v to evidenco skrbijo nosilci javnega pooblastila za spremljanje stanja kmetijskih tal </a:t>
            </a:r>
            <a:r>
              <a:rPr lang="sl-SI" sz="2000" dirty="0" smtClean="0">
                <a:latin typeface="Arial" panose="020B0604020202020204" pitchFamily="34" charset="0"/>
                <a:cs typeface="Arial" panose="020B0604020202020204" pitchFamily="34" charset="0"/>
              </a:rPr>
              <a:t>v skladu z zakonom, ki ureja kmetijstvo.</a:t>
            </a:r>
            <a:endParaRPr lang="sl-SI" sz="2000" dirty="0">
              <a:latin typeface="Arial" panose="020B0604020202020204" pitchFamily="34" charset="0"/>
              <a:cs typeface="Arial" panose="020B0604020202020204" pitchFamily="34" charset="0"/>
            </a:endParaRPr>
          </a:p>
        </p:txBody>
      </p:sp>
      <p:pic>
        <p:nvPicPr>
          <p:cNvPr id="18" name="Slika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916" y="4672396"/>
            <a:ext cx="2949797" cy="1903095"/>
          </a:xfrm>
          <a:prstGeom prst="rect">
            <a:avLst/>
          </a:prstGeom>
        </p:spPr>
      </p:pic>
      <p:sp>
        <p:nvSpPr>
          <p:cNvPr id="19" name="Pravokotnik 18"/>
          <p:cNvSpPr/>
          <p:nvPr/>
        </p:nvSpPr>
        <p:spPr>
          <a:xfrm>
            <a:off x="6268916" y="4672396"/>
            <a:ext cx="2852224" cy="338554"/>
          </a:xfrm>
          <a:prstGeom prst="rect">
            <a:avLst/>
          </a:prstGeom>
        </p:spPr>
        <p:txBody>
          <a:bodyPr wrap="square">
            <a:spAutoFit/>
          </a:bodyPr>
          <a:lstStyle/>
          <a:p>
            <a:r>
              <a:rPr lang="sl-SI" sz="800" dirty="0">
                <a:solidFill>
                  <a:schemeClr val="bg1"/>
                </a:solidFill>
                <a:latin typeface="Arial" panose="020B0604020202020204" pitchFamily="34" charset="0"/>
                <a:cs typeface="Arial" panose="020B0604020202020204" pitchFamily="34" charset="0"/>
              </a:rPr>
              <a:t>https://</a:t>
            </a:r>
            <a:r>
              <a:rPr lang="sl-SI" sz="800" dirty="0" smtClean="0">
                <a:solidFill>
                  <a:schemeClr val="bg1"/>
                </a:solidFill>
                <a:latin typeface="Arial" panose="020B0604020202020204" pitchFamily="34" charset="0"/>
                <a:cs typeface="Arial" panose="020B0604020202020204" pitchFamily="34" charset="0"/>
              </a:rPr>
              <a:t>extension.unh.edu/resource/understanding-your-</a:t>
            </a:r>
          </a:p>
          <a:p>
            <a:r>
              <a:rPr lang="sl-SI" sz="800" dirty="0" err="1" smtClean="0">
                <a:solidFill>
                  <a:schemeClr val="bg1"/>
                </a:solidFill>
                <a:latin typeface="Arial" panose="020B0604020202020204" pitchFamily="34" charset="0"/>
                <a:cs typeface="Arial" panose="020B0604020202020204" pitchFamily="34" charset="0"/>
              </a:rPr>
              <a:t>soil</a:t>
            </a:r>
            <a:r>
              <a:rPr lang="sl-SI" sz="800" dirty="0" smtClean="0">
                <a:solidFill>
                  <a:schemeClr val="bg1"/>
                </a:solidFill>
                <a:latin typeface="Arial" panose="020B0604020202020204" pitchFamily="34" charset="0"/>
                <a:cs typeface="Arial" panose="020B0604020202020204" pitchFamily="34" charset="0"/>
              </a:rPr>
              <a:t>-test-</a:t>
            </a:r>
            <a:r>
              <a:rPr lang="sl-SI" sz="800" dirty="0" err="1" smtClean="0">
                <a:solidFill>
                  <a:schemeClr val="bg1"/>
                </a:solidFill>
                <a:latin typeface="Arial" panose="020B0604020202020204" pitchFamily="34" charset="0"/>
                <a:cs typeface="Arial" panose="020B0604020202020204" pitchFamily="34" charset="0"/>
              </a:rPr>
              <a:t>results</a:t>
            </a:r>
            <a:r>
              <a:rPr lang="sl-SI" sz="800" dirty="0" smtClean="0">
                <a:solidFill>
                  <a:schemeClr val="bg1"/>
                </a:solidFill>
                <a:latin typeface="Arial" panose="020B0604020202020204" pitchFamily="34" charset="0"/>
                <a:cs typeface="Arial" panose="020B0604020202020204" pitchFamily="34" charset="0"/>
              </a:rPr>
              <a:t>-</a:t>
            </a:r>
            <a:r>
              <a:rPr lang="sl-SI" sz="800" dirty="0" err="1" smtClean="0">
                <a:solidFill>
                  <a:schemeClr val="bg1"/>
                </a:solidFill>
                <a:latin typeface="Arial" panose="020B0604020202020204" pitchFamily="34" charset="0"/>
                <a:cs typeface="Arial" panose="020B0604020202020204" pitchFamily="34" charset="0"/>
              </a:rPr>
              <a:t>fact-sheet</a:t>
            </a:r>
            <a:endParaRPr lang="sl-SI" sz="800" dirty="0">
              <a:solidFill>
                <a:schemeClr val="bg1"/>
              </a:solidFill>
              <a:latin typeface="Arial" panose="020B0604020202020204" pitchFamily="34" charset="0"/>
              <a:cs typeface="Arial" panose="020B0604020202020204" pitchFamily="34" charset="0"/>
            </a:endParaRPr>
          </a:p>
        </p:txBody>
      </p:sp>
      <p:pic>
        <p:nvPicPr>
          <p:cNvPr id="20" name="Slika 19"/>
          <p:cNvPicPr>
            <a:picLocks noChangeAspect="1"/>
          </p:cNvPicPr>
          <p:nvPr/>
        </p:nvPicPr>
        <p:blipFill rotWithShape="1">
          <a:blip r:embed="rId3">
            <a:extLst>
              <a:ext uri="{28A0092B-C50C-407E-A947-70E740481C1C}">
                <a14:useLocalDpi xmlns:a14="http://schemas.microsoft.com/office/drawing/2010/main" val="0"/>
              </a:ext>
            </a:extLst>
          </a:blip>
          <a:srcRect l="6812" t="2209" r="21963" b="-2209"/>
          <a:stretch/>
        </p:blipFill>
        <p:spPr>
          <a:xfrm>
            <a:off x="9436046" y="4672396"/>
            <a:ext cx="2628870" cy="1940719"/>
          </a:xfrm>
          <a:prstGeom prst="rect">
            <a:avLst/>
          </a:prstGeom>
        </p:spPr>
      </p:pic>
      <p:sp>
        <p:nvSpPr>
          <p:cNvPr id="21" name="Pravokotnik 20"/>
          <p:cNvSpPr/>
          <p:nvPr/>
        </p:nvSpPr>
        <p:spPr>
          <a:xfrm>
            <a:off x="10344573" y="6275408"/>
            <a:ext cx="1720343" cy="215444"/>
          </a:xfrm>
          <a:prstGeom prst="rect">
            <a:avLst/>
          </a:prstGeom>
        </p:spPr>
        <p:txBody>
          <a:bodyPr wrap="none">
            <a:spAutoFit/>
          </a:bodyPr>
          <a:lstStyle/>
          <a:p>
            <a:r>
              <a:rPr lang="sl-SI" sz="800" dirty="0">
                <a:solidFill>
                  <a:schemeClr val="bg1"/>
                </a:solidFill>
                <a:latin typeface="arial" panose="020B0604020202020204" pitchFamily="34" charset="0"/>
              </a:rPr>
              <a:t> Miha </a:t>
            </a:r>
            <a:r>
              <a:rPr lang="sl-SI" sz="800" dirty="0" err="1">
                <a:solidFill>
                  <a:schemeClr val="bg1"/>
                </a:solidFill>
                <a:latin typeface="arial" panose="020B0604020202020204" pitchFamily="34" charset="0"/>
              </a:rPr>
              <a:t>Creative</a:t>
            </a:r>
            <a:r>
              <a:rPr lang="sl-SI" sz="800" dirty="0">
                <a:solidFill>
                  <a:schemeClr val="bg1"/>
                </a:solidFill>
                <a:latin typeface="arial" panose="020B0604020202020204" pitchFamily="34" charset="0"/>
              </a:rPr>
              <a:t> - stock.adobe.com</a:t>
            </a:r>
            <a:endParaRPr lang="sl-SI" sz="800" dirty="0">
              <a:solidFill>
                <a:schemeClr val="bg1"/>
              </a:solidFill>
            </a:endParaRPr>
          </a:p>
        </p:txBody>
      </p:sp>
    </p:spTree>
    <p:extLst>
      <p:ext uri="{BB962C8B-B14F-4D97-AF65-F5344CB8AC3E}">
        <p14:creationId xmlns:p14="http://schemas.microsoft.com/office/powerpoint/2010/main" val="1364702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0" y="225166"/>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LOPS</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5" name="Diagram 4"/>
          <p:cNvGraphicFramePr/>
          <p:nvPr>
            <p:extLst/>
          </p:nvPr>
        </p:nvGraphicFramePr>
        <p:xfrm>
          <a:off x="2268334" y="102636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jeZBesedilom 6"/>
          <p:cNvSpPr txBox="1"/>
          <p:nvPr/>
        </p:nvSpPr>
        <p:spPr>
          <a:xfrm rot="17803107">
            <a:off x="2995833" y="4094697"/>
            <a:ext cx="3514378" cy="1077218"/>
          </a:xfrm>
          <a:prstGeom prst="rect">
            <a:avLst/>
          </a:prstGeom>
          <a:noFill/>
        </p:spPr>
        <p:txBody>
          <a:bodyPr wrap="square" rtlCol="0">
            <a:spAutoFit/>
          </a:bodyPr>
          <a:lstStyle/>
          <a:p>
            <a:r>
              <a:rPr lang="sl-SI" sz="3200" b="1" dirty="0" smtClean="0">
                <a:latin typeface="Arial" panose="020B0604020202020204" pitchFamily="34" charset="0"/>
                <a:cs typeface="Arial" panose="020B0604020202020204" pitchFamily="34" charset="0"/>
              </a:rPr>
              <a:t>Pogoji upravičenosti</a:t>
            </a:r>
            <a:endParaRPr lang="sl-SI" sz="3200" b="1" dirty="0">
              <a:latin typeface="Arial" panose="020B0604020202020204" pitchFamily="34" charset="0"/>
              <a:cs typeface="Arial" panose="020B0604020202020204" pitchFamily="34" charset="0"/>
            </a:endParaRPr>
          </a:p>
        </p:txBody>
      </p:sp>
      <p:cxnSp>
        <p:nvCxnSpPr>
          <p:cNvPr id="4" name="Raven povezovalnik 3"/>
          <p:cNvCxnSpPr/>
          <p:nvPr/>
        </p:nvCxnSpPr>
        <p:spPr>
          <a:xfrm>
            <a:off x="5766318" y="4040155"/>
            <a:ext cx="4376058" cy="105435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aven povezovalnik 9"/>
          <p:cNvCxnSpPr/>
          <p:nvPr/>
        </p:nvCxnSpPr>
        <p:spPr>
          <a:xfrm flipV="1">
            <a:off x="5673640" y="4040155"/>
            <a:ext cx="4372168" cy="105436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614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03696" y="557879"/>
            <a:ext cx="5868000" cy="6201698"/>
          </a:xfrm>
          <a:prstGeom prst="rect">
            <a:avLst/>
          </a:prstGeom>
          <a:ln>
            <a:solidFill>
              <a:schemeClr val="tx1"/>
            </a:solidFill>
          </a:ln>
        </p:spPr>
        <p:txBody>
          <a:bodyPr wrap="square">
            <a:spAutoFit/>
          </a:bodyPr>
          <a:lstStyle/>
          <a:p>
            <a:pPr marL="342900" lvl="0" indent="-342900">
              <a:spcAft>
                <a:spcPts val="600"/>
              </a:spcAft>
              <a:buFont typeface="+mj-lt"/>
              <a:buAutoNum type="arabicPeriod"/>
            </a:pPr>
            <a:r>
              <a:rPr lang="sl-SI" b="1" dirty="0">
                <a:latin typeface="Arial" panose="020B0604020202020204" pitchFamily="34" charset="0"/>
                <a:cs typeface="Arial" panose="020B0604020202020204" pitchFamily="34" charset="0"/>
              </a:rPr>
              <a:t>avtohtone pasme domačih živali:</a:t>
            </a:r>
          </a:p>
          <a:p>
            <a:pPr marL="285750" lvl="0" indent="-285750">
              <a:spcAft>
                <a:spcPts val="600"/>
              </a:spcAft>
              <a:buFont typeface="Arial" panose="020B0604020202020204" pitchFamily="34" charset="0"/>
              <a:buChar char="•"/>
            </a:pPr>
            <a:r>
              <a:rPr lang="sl-SI" dirty="0">
                <a:latin typeface="Arial" panose="020B0604020202020204" pitchFamily="34" charset="0"/>
                <a:cs typeface="Arial" panose="020B0604020202020204" pitchFamily="34" charset="0"/>
              </a:rPr>
              <a:t>govedo: </a:t>
            </a:r>
            <a:r>
              <a:rPr lang="sl-SI" dirty="0" err="1">
                <a:latin typeface="Arial" panose="020B0604020202020204" pitchFamily="34" charset="0"/>
                <a:cs typeface="Arial" panose="020B0604020202020204" pitchFamily="34" charset="0"/>
              </a:rPr>
              <a:t>cikasto</a:t>
            </a:r>
            <a:r>
              <a:rPr lang="sl-SI" dirty="0">
                <a:latin typeface="Arial" panose="020B0604020202020204" pitchFamily="34" charset="0"/>
                <a:cs typeface="Arial" panose="020B0604020202020204" pitchFamily="34" charset="0"/>
              </a:rPr>
              <a:t> govedo, istrsko govedo,</a:t>
            </a:r>
          </a:p>
          <a:p>
            <a:pPr marL="285750" lvl="0" indent="-285750">
              <a:spcAft>
                <a:spcPts val="600"/>
              </a:spcAft>
              <a:buFont typeface="Arial" panose="020B0604020202020204" pitchFamily="34" charset="0"/>
              <a:buChar char="•"/>
            </a:pPr>
            <a:r>
              <a:rPr lang="sl-SI" dirty="0">
                <a:latin typeface="Arial" panose="020B0604020202020204" pitchFamily="34" charset="0"/>
                <a:cs typeface="Arial" panose="020B0604020202020204" pitchFamily="34" charset="0"/>
              </a:rPr>
              <a:t>konji: bosanski planinski konj, lipicanski konj, posavski konj, slovenski </a:t>
            </a:r>
            <a:r>
              <a:rPr lang="sl-SI" dirty="0" smtClean="0">
                <a:latin typeface="Arial" panose="020B0604020202020204" pitchFamily="34" charset="0"/>
                <a:cs typeface="Arial" panose="020B0604020202020204" pitchFamily="34" charset="0"/>
              </a:rPr>
              <a:t>hladnokrvni konj,</a:t>
            </a:r>
          </a:p>
          <a:p>
            <a:pPr marL="285750" lvl="0" indent="-285750">
              <a:spcAft>
                <a:spcPts val="6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prašiči: </a:t>
            </a:r>
            <a:r>
              <a:rPr lang="sl-SI" dirty="0" err="1" smtClean="0">
                <a:latin typeface="Arial" panose="020B0604020202020204" pitchFamily="34" charset="0"/>
                <a:cs typeface="Arial" panose="020B0604020202020204" pitchFamily="34" charset="0"/>
              </a:rPr>
              <a:t>krškopoljski</a:t>
            </a:r>
            <a:r>
              <a:rPr lang="sl-SI" dirty="0" smtClean="0">
                <a:latin typeface="Arial" panose="020B0604020202020204" pitchFamily="34" charset="0"/>
                <a:cs typeface="Arial" panose="020B0604020202020204" pitchFamily="34" charset="0"/>
              </a:rPr>
              <a:t> prašič,</a:t>
            </a:r>
          </a:p>
          <a:p>
            <a:pPr marL="285750" indent="-285750">
              <a:spcAft>
                <a:spcPts val="6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ovce: belokranjska </a:t>
            </a:r>
            <a:r>
              <a:rPr lang="sl-SI" dirty="0" err="1" smtClean="0">
                <a:latin typeface="Arial" panose="020B0604020202020204" pitchFamily="34" charset="0"/>
                <a:cs typeface="Arial" panose="020B0604020202020204" pitchFamily="34" charset="0"/>
              </a:rPr>
              <a:t>pramenka</a:t>
            </a:r>
            <a:r>
              <a:rPr lang="sl-SI" dirty="0" smtClean="0">
                <a:latin typeface="Arial" panose="020B0604020202020204" pitchFamily="34" charset="0"/>
                <a:cs typeface="Arial" panose="020B0604020202020204" pitchFamily="34" charset="0"/>
              </a:rPr>
              <a:t>, bovška ovca, istrska </a:t>
            </a:r>
            <a:r>
              <a:rPr lang="sl-SI" dirty="0" err="1" smtClean="0">
                <a:latin typeface="Arial" panose="020B0604020202020204" pitchFamily="34" charset="0"/>
                <a:cs typeface="Arial" panose="020B0604020202020204" pitchFamily="34" charset="0"/>
              </a:rPr>
              <a:t>pramenka</a:t>
            </a:r>
            <a:r>
              <a:rPr lang="sl-SI" dirty="0" smtClean="0">
                <a:latin typeface="Arial" panose="020B0604020202020204" pitchFamily="34" charset="0"/>
                <a:cs typeface="Arial" panose="020B0604020202020204" pitchFamily="34" charset="0"/>
              </a:rPr>
              <a:t> – </a:t>
            </a:r>
            <a:r>
              <a:rPr lang="sl-SI" dirty="0" err="1" smtClean="0">
                <a:latin typeface="Arial" panose="020B0604020202020204" pitchFamily="34" charset="0"/>
                <a:cs typeface="Arial" panose="020B0604020202020204" pitchFamily="34" charset="0"/>
              </a:rPr>
              <a:t>istrijanka</a:t>
            </a:r>
            <a:r>
              <a:rPr lang="sl-SI" dirty="0" smtClean="0">
                <a:latin typeface="Arial" panose="020B0604020202020204" pitchFamily="34" charset="0"/>
                <a:cs typeface="Arial" panose="020B0604020202020204" pitchFamily="34" charset="0"/>
              </a:rPr>
              <a:t>, jezersko-solčavska ovca, oplemenjena jezersko-solčavska ovca,</a:t>
            </a:r>
          </a:p>
          <a:p>
            <a:pPr marL="285750" lvl="0" indent="-285750">
              <a:spcAft>
                <a:spcPts val="6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koze: drežniška koza,</a:t>
            </a:r>
          </a:p>
          <a:p>
            <a:pPr marL="285750" lvl="0" indent="-285750">
              <a:spcAft>
                <a:spcPts val="6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kokoši: štajerska kokoš;</a:t>
            </a:r>
          </a:p>
          <a:p>
            <a:pPr marL="342900" lvl="0" indent="-342900">
              <a:spcAft>
                <a:spcPts val="600"/>
              </a:spcAft>
              <a:buFont typeface="+mj-lt"/>
              <a:buAutoNum type="arabicPeriod" startAt="2"/>
            </a:pPr>
            <a:r>
              <a:rPr lang="sl-SI" b="1" dirty="0" smtClean="0">
                <a:latin typeface="Arial" panose="020B0604020202020204" pitchFamily="34" charset="0"/>
                <a:cs typeface="Arial" panose="020B0604020202020204" pitchFamily="34" charset="0"/>
              </a:rPr>
              <a:t>tradicionalne </a:t>
            </a:r>
            <a:r>
              <a:rPr lang="sl-SI" b="1" dirty="0">
                <a:latin typeface="Arial" panose="020B0604020202020204" pitchFamily="34" charset="0"/>
                <a:cs typeface="Arial" panose="020B0604020202020204" pitchFamily="34" charset="0"/>
              </a:rPr>
              <a:t>pasme domačih živali:</a:t>
            </a:r>
          </a:p>
          <a:p>
            <a:pPr marL="285750" lvl="0" indent="-285750">
              <a:spcAft>
                <a:spcPts val="600"/>
              </a:spcAft>
              <a:buFont typeface="Arial" panose="020B0604020202020204" pitchFamily="34" charset="0"/>
              <a:buChar char="•"/>
            </a:pPr>
            <a:r>
              <a:rPr lang="sl-SI" dirty="0">
                <a:latin typeface="Arial" panose="020B0604020202020204" pitchFamily="34" charset="0"/>
                <a:cs typeface="Arial" panose="020B0604020202020204" pitchFamily="34" charset="0"/>
              </a:rPr>
              <a:t>konji: ljutomerski kasač, </a:t>
            </a:r>
            <a:r>
              <a:rPr lang="sl-SI" dirty="0" err="1">
                <a:latin typeface="Arial" panose="020B0604020202020204" pitchFamily="34" charset="0"/>
                <a:cs typeface="Arial" panose="020B0604020202020204" pitchFamily="34" charset="0"/>
              </a:rPr>
              <a:t>haflinški</a:t>
            </a:r>
            <a:r>
              <a:rPr lang="sl-SI" dirty="0">
                <a:latin typeface="Arial" panose="020B0604020202020204" pitchFamily="34" charset="0"/>
                <a:cs typeface="Arial" panose="020B0604020202020204" pitchFamily="34" charset="0"/>
              </a:rPr>
              <a:t> konj,</a:t>
            </a:r>
          </a:p>
          <a:p>
            <a:pPr marL="285750" lvl="0" indent="-285750">
              <a:spcAft>
                <a:spcPts val="600"/>
              </a:spcAft>
              <a:buFont typeface="Arial" panose="020B0604020202020204" pitchFamily="34" charset="0"/>
              <a:buChar char="•"/>
            </a:pPr>
            <a:r>
              <a:rPr lang="sl-SI" dirty="0">
                <a:latin typeface="Arial" panose="020B0604020202020204" pitchFamily="34" charset="0"/>
                <a:cs typeface="Arial" panose="020B0604020202020204" pitchFamily="34" charset="0"/>
              </a:rPr>
              <a:t>prašiči: slovenski </a:t>
            </a:r>
            <a:r>
              <a:rPr lang="sl-SI" dirty="0" err="1">
                <a:latin typeface="Arial" panose="020B0604020202020204" pitchFamily="34" charset="0"/>
                <a:cs typeface="Arial" panose="020B0604020202020204" pitchFamily="34" charset="0"/>
              </a:rPr>
              <a:t>landrace</a:t>
            </a:r>
            <a:r>
              <a:rPr lang="sl-SI" dirty="0">
                <a:latin typeface="Arial" panose="020B0604020202020204" pitchFamily="34" charset="0"/>
                <a:cs typeface="Arial" panose="020B0604020202020204" pitchFamily="34" charset="0"/>
              </a:rPr>
              <a:t> – linija 11, slovenski </a:t>
            </a:r>
            <a:r>
              <a:rPr lang="sl-SI" dirty="0" err="1">
                <a:latin typeface="Arial" panose="020B0604020202020204" pitchFamily="34" charset="0"/>
                <a:cs typeface="Arial" panose="020B0604020202020204" pitchFamily="34" charset="0"/>
              </a:rPr>
              <a:t>landrace</a:t>
            </a:r>
            <a:r>
              <a:rPr lang="sl-SI" dirty="0">
                <a:latin typeface="Arial" panose="020B0604020202020204" pitchFamily="34" charset="0"/>
                <a:cs typeface="Arial" panose="020B0604020202020204" pitchFamily="34" charset="0"/>
              </a:rPr>
              <a:t> – linija 55, slovenski veliki beli prašič,</a:t>
            </a:r>
          </a:p>
          <a:p>
            <a:pPr marL="285750" lvl="0" indent="-285750">
              <a:spcAft>
                <a:spcPts val="600"/>
              </a:spcAft>
              <a:buFont typeface="Arial" panose="020B0604020202020204" pitchFamily="34" charset="0"/>
              <a:buChar char="•"/>
            </a:pPr>
            <a:r>
              <a:rPr lang="sl-SI" dirty="0">
                <a:latin typeface="Arial" panose="020B0604020202020204" pitchFamily="34" charset="0"/>
                <a:cs typeface="Arial" panose="020B0604020202020204" pitchFamily="34" charset="0"/>
              </a:rPr>
              <a:t>koze: slovenska sanska koza, slovenska </a:t>
            </a:r>
            <a:r>
              <a:rPr lang="sl-SI" dirty="0" err="1">
                <a:latin typeface="Arial" panose="020B0604020202020204" pitchFamily="34" charset="0"/>
                <a:cs typeface="Arial" panose="020B0604020202020204" pitchFamily="34" charset="0"/>
              </a:rPr>
              <a:t>srnasta</a:t>
            </a:r>
            <a:r>
              <a:rPr lang="sl-SI" dirty="0">
                <a:latin typeface="Arial" panose="020B0604020202020204" pitchFamily="34" charset="0"/>
                <a:cs typeface="Arial" panose="020B0604020202020204" pitchFamily="34" charset="0"/>
              </a:rPr>
              <a:t> koza,</a:t>
            </a:r>
          </a:p>
          <a:p>
            <a:pPr marL="285750" lvl="0" indent="-285750">
              <a:spcAft>
                <a:spcPts val="600"/>
              </a:spcAft>
              <a:buFont typeface="Arial" panose="020B0604020202020204" pitchFamily="34" charset="0"/>
              <a:buChar char="•"/>
            </a:pPr>
            <a:r>
              <a:rPr lang="sl-SI" dirty="0">
                <a:latin typeface="Arial" panose="020B0604020202020204" pitchFamily="34" charset="0"/>
                <a:cs typeface="Arial" panose="020B0604020202020204" pitchFamily="34" charset="0"/>
              </a:rPr>
              <a:t>kokoši: slovenska grahasta kokoš, slovenska srebrna kokoš, slovenska rjava kokoš, slovenska pozno operjena kokoš.</a:t>
            </a:r>
          </a:p>
        </p:txBody>
      </p:sp>
      <p:sp>
        <p:nvSpPr>
          <p:cNvPr id="4" name="PoljeZBesedilom 3"/>
          <p:cNvSpPr txBox="1"/>
          <p:nvPr/>
        </p:nvSpPr>
        <p:spPr>
          <a:xfrm>
            <a:off x="103496" y="128873"/>
            <a:ext cx="5882400" cy="430887"/>
          </a:xfrm>
          <a:prstGeom prst="rect">
            <a:avLst/>
          </a:prstGeom>
          <a:solidFill>
            <a:srgbClr val="84BD27"/>
          </a:solidFill>
        </p:spPr>
        <p:txBody>
          <a:bodyPr wrap="square" rtlCol="0">
            <a:spAutoFit/>
          </a:bodyPr>
          <a:lstStyle/>
          <a:p>
            <a:pPr>
              <a:spcAft>
                <a:spcPts val="500"/>
              </a:spcAft>
            </a:pPr>
            <a:r>
              <a:rPr lang="sl-SI" sz="2200" b="1" dirty="0" smtClean="0">
                <a:latin typeface="Arial" panose="020B0604020202020204" pitchFamily="34" charset="0"/>
                <a:cs typeface="Arial" panose="020B0604020202020204" pitchFamily="34" charset="0"/>
              </a:rPr>
              <a:t>Operacija Lokalne pasme (PAS)</a:t>
            </a:r>
            <a:endParaRPr lang="sl-SI" sz="2200" b="1" dirty="0">
              <a:latin typeface="Arial" panose="020B0604020202020204" pitchFamily="34" charset="0"/>
              <a:cs typeface="Arial" panose="020B0604020202020204" pitchFamily="34" charset="0"/>
            </a:endParaRPr>
          </a:p>
        </p:txBody>
      </p:sp>
      <p:sp>
        <p:nvSpPr>
          <p:cNvPr id="5" name="Pravokotnik 4"/>
          <p:cNvSpPr/>
          <p:nvPr/>
        </p:nvSpPr>
        <p:spPr>
          <a:xfrm>
            <a:off x="6131625" y="119348"/>
            <a:ext cx="5904000" cy="2416046"/>
          </a:xfrm>
          <a:prstGeom prst="rect">
            <a:avLst/>
          </a:prstGeom>
          <a:solidFill>
            <a:srgbClr val="84BD27"/>
          </a:solidFill>
          <a:ln>
            <a:solidFill>
              <a:schemeClr val="tx1"/>
            </a:solidFill>
          </a:ln>
        </p:spPr>
        <p:txBody>
          <a:bodyPr>
            <a:spAutoFit/>
          </a:bodyPr>
          <a:lstStyle/>
          <a:p>
            <a:pPr algn="just">
              <a:spcAft>
                <a:spcPts val="300"/>
              </a:spcAft>
            </a:pPr>
            <a:r>
              <a:rPr lang="sl-SI" dirty="0" smtClean="0">
                <a:latin typeface="Arial" panose="020B0604020202020204" pitchFamily="34" charset="0"/>
                <a:ea typeface="Times New Roman" panose="02020603050405020304" pitchFamily="18" charset="0"/>
                <a:cs typeface="Arial" panose="020B0604020202020204" pitchFamily="34" charset="0"/>
              </a:rPr>
              <a:t>Upravičenec </a:t>
            </a:r>
            <a:r>
              <a:rPr lang="sl-SI" dirty="0">
                <a:latin typeface="Arial" panose="020B0604020202020204" pitchFamily="34" charset="0"/>
                <a:ea typeface="Times New Roman" panose="02020603050405020304" pitchFamily="18" charset="0"/>
                <a:cs typeface="Arial" panose="020B0604020202020204" pitchFamily="34" charset="0"/>
              </a:rPr>
              <a:t>mora v izvajanje operacije PAS vključiti pri pasmah:</a:t>
            </a:r>
          </a:p>
          <a:p>
            <a:pPr marL="285750" lvl="0" indent="-285750" algn="just">
              <a:spcAft>
                <a:spcPts val="600"/>
              </a:spcAft>
              <a:buSzPct val="100000"/>
              <a:buFont typeface="Arial" panose="020B0604020202020204" pitchFamily="34" charset="0"/>
              <a:buChar char="•"/>
            </a:pPr>
            <a:r>
              <a:rPr lang="sl-SI" dirty="0">
                <a:latin typeface="Arial" panose="020B0604020202020204" pitchFamily="34" charset="0"/>
                <a:ea typeface="Times New Roman" panose="02020603050405020304" pitchFamily="18" charset="0"/>
                <a:cs typeface="Arial" panose="020B0604020202020204" pitchFamily="34" charset="0"/>
              </a:rPr>
              <a:t>belokranjska </a:t>
            </a:r>
            <a:r>
              <a:rPr lang="sl-SI" dirty="0" err="1">
                <a:latin typeface="Arial" panose="020B0604020202020204" pitchFamily="34" charset="0"/>
                <a:ea typeface="Times New Roman" panose="02020603050405020304" pitchFamily="18" charset="0"/>
                <a:cs typeface="Arial" panose="020B0604020202020204" pitchFamily="34" charset="0"/>
              </a:rPr>
              <a:t>pramenka</a:t>
            </a:r>
            <a:r>
              <a:rPr lang="sl-SI" dirty="0">
                <a:latin typeface="Arial" panose="020B0604020202020204" pitchFamily="34" charset="0"/>
                <a:ea typeface="Times New Roman" panose="02020603050405020304" pitchFamily="18" charset="0"/>
                <a:cs typeface="Arial" panose="020B0604020202020204" pitchFamily="34" charset="0"/>
              </a:rPr>
              <a:t> najmanj 3 živali;</a:t>
            </a:r>
          </a:p>
          <a:p>
            <a:pPr marL="285750" lvl="0" indent="-285750" algn="just">
              <a:spcAft>
                <a:spcPts val="600"/>
              </a:spcAft>
              <a:buSzPct val="100000"/>
              <a:buFont typeface="Arial" panose="020B0604020202020204" pitchFamily="34" charset="0"/>
              <a:buChar char="•"/>
            </a:pPr>
            <a:r>
              <a:rPr lang="sl-SI" dirty="0">
                <a:latin typeface="Arial" panose="020B0604020202020204" pitchFamily="34" charset="0"/>
                <a:ea typeface="Times New Roman" panose="02020603050405020304" pitchFamily="18" charset="0"/>
                <a:cs typeface="Arial" panose="020B0604020202020204" pitchFamily="34" charset="0"/>
              </a:rPr>
              <a:t>istrska </a:t>
            </a:r>
            <a:r>
              <a:rPr lang="sl-SI" dirty="0" err="1">
                <a:latin typeface="Arial" panose="020B0604020202020204" pitchFamily="34" charset="0"/>
                <a:ea typeface="Times New Roman" panose="02020603050405020304" pitchFamily="18" charset="0"/>
                <a:cs typeface="Arial" panose="020B0604020202020204" pitchFamily="34" charset="0"/>
              </a:rPr>
              <a:t>pramenka</a:t>
            </a:r>
            <a:r>
              <a:rPr lang="sl-SI" dirty="0">
                <a:latin typeface="Arial" panose="020B0604020202020204" pitchFamily="34" charset="0"/>
                <a:ea typeface="Times New Roman" panose="02020603050405020304" pitchFamily="18" charset="0"/>
                <a:cs typeface="Arial" panose="020B0604020202020204" pitchFamily="34" charset="0"/>
              </a:rPr>
              <a:t> najmanj 3 živali;</a:t>
            </a:r>
          </a:p>
          <a:p>
            <a:pPr marL="285750" lvl="0" indent="-285750" algn="just">
              <a:spcAft>
                <a:spcPts val="600"/>
              </a:spcAft>
              <a:buSzPct val="100000"/>
              <a:buFont typeface="Arial" panose="020B0604020202020204" pitchFamily="34" charset="0"/>
              <a:buChar char="•"/>
            </a:pPr>
            <a:r>
              <a:rPr lang="sl-SI" dirty="0">
                <a:latin typeface="Arial" panose="020B0604020202020204" pitchFamily="34" charset="0"/>
                <a:ea typeface="Times New Roman" panose="02020603050405020304" pitchFamily="18" charset="0"/>
                <a:cs typeface="Arial" panose="020B0604020202020204" pitchFamily="34" charset="0"/>
              </a:rPr>
              <a:t>drežniška koza najmanj 3 živali;</a:t>
            </a:r>
          </a:p>
          <a:p>
            <a:pPr marL="285750" lvl="0" indent="-285750" algn="just">
              <a:spcAft>
                <a:spcPts val="600"/>
              </a:spcAft>
              <a:buSzPct val="100000"/>
              <a:buFont typeface="Arial" panose="020B0604020202020204" pitchFamily="34" charset="0"/>
              <a:buChar char="•"/>
            </a:pPr>
            <a:r>
              <a:rPr lang="sl-SI" dirty="0">
                <a:latin typeface="Arial" panose="020B0604020202020204" pitchFamily="34" charset="0"/>
                <a:ea typeface="Times New Roman" panose="02020603050405020304" pitchFamily="18" charset="0"/>
                <a:cs typeface="Arial" panose="020B0604020202020204" pitchFamily="34" charset="0"/>
              </a:rPr>
              <a:t>kokoši najmanj 30 živali;</a:t>
            </a:r>
          </a:p>
          <a:p>
            <a:pPr marL="285750" lvl="0" indent="-285750" algn="just">
              <a:spcAft>
                <a:spcPts val="600"/>
              </a:spcAft>
              <a:buSzPct val="100000"/>
              <a:buFont typeface="Arial" panose="020B0604020202020204" pitchFamily="34" charset="0"/>
              <a:buChar char="•"/>
            </a:pPr>
            <a:r>
              <a:rPr lang="sl-SI" dirty="0">
                <a:latin typeface="Arial" panose="020B0604020202020204" pitchFamily="34" charset="0"/>
                <a:ea typeface="Times New Roman" panose="02020603050405020304" pitchFamily="18" charset="0"/>
                <a:cs typeface="Arial" panose="020B0604020202020204" pitchFamily="34" charset="0"/>
              </a:rPr>
              <a:t>ostalih vrst živali najmanj 1 GVŽ.</a:t>
            </a:r>
            <a:endParaRPr lang="sl-SI"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Pravokotnik 5"/>
          <p:cNvSpPr/>
          <p:nvPr/>
        </p:nvSpPr>
        <p:spPr>
          <a:xfrm>
            <a:off x="6131625" y="2691577"/>
            <a:ext cx="5904000" cy="4068000"/>
          </a:xfrm>
          <a:prstGeom prst="rect">
            <a:avLst/>
          </a:prstGeom>
          <a:ln>
            <a:solidFill>
              <a:schemeClr val="tx1"/>
            </a:solidFill>
          </a:ln>
        </p:spPr>
        <p:txBody>
          <a:bodyPr>
            <a:spAutoFit/>
          </a:bodyPr>
          <a:lstStyle/>
          <a:p>
            <a:pPr marL="285750" indent="-285750">
              <a:spcAft>
                <a:spcPts val="600"/>
              </a:spcAft>
              <a:buFont typeface="Arial" panose="020B0604020202020204" pitchFamily="34" charset="0"/>
              <a:buChar char="•"/>
            </a:pPr>
            <a:r>
              <a:rPr lang="sl-SI" sz="1450" dirty="0">
                <a:latin typeface="Arial" panose="020B0604020202020204" pitchFamily="34" charset="0"/>
                <a:ea typeface="Times New Roman" panose="02020603050405020304" pitchFamily="18" charset="0"/>
                <a:cs typeface="Arial" panose="020B0604020202020204" pitchFamily="34" charset="0"/>
              </a:rPr>
              <a:t>Plačilo za izvajanje operacije PAS se lahko uveljavlja samo za avtohtone in tradicionalne pasme domačih </a:t>
            </a:r>
            <a:r>
              <a:rPr lang="sl-SI" sz="1450" dirty="0" smtClean="0">
                <a:latin typeface="Arial" panose="020B0604020202020204" pitchFamily="34" charset="0"/>
                <a:ea typeface="Times New Roman" panose="02020603050405020304" pitchFamily="18" charset="0"/>
                <a:cs typeface="Arial" panose="020B0604020202020204" pitchFamily="34" charset="0"/>
              </a:rPr>
              <a:t>živali, </a:t>
            </a:r>
            <a:r>
              <a:rPr lang="sl-SI" sz="1450" dirty="0">
                <a:latin typeface="Arial" panose="020B0604020202020204" pitchFamily="34" charset="0"/>
                <a:ea typeface="Times New Roman" panose="02020603050405020304" pitchFamily="18" charset="0"/>
                <a:cs typeface="Arial" panose="020B0604020202020204" pitchFamily="34" charset="0"/>
              </a:rPr>
              <a:t>ki so vpisane v izvorno rodovniško knjigo, rodovniško knjigo </a:t>
            </a:r>
            <a:r>
              <a:rPr lang="sl-SI" sz="1450" dirty="0" smtClean="0">
                <a:latin typeface="Arial" panose="020B0604020202020204" pitchFamily="34" charset="0"/>
                <a:ea typeface="Times New Roman" panose="02020603050405020304" pitchFamily="18" charset="0"/>
                <a:cs typeface="Arial" panose="020B0604020202020204" pitchFamily="34" charset="0"/>
              </a:rPr>
              <a:t>oz. </a:t>
            </a:r>
            <a:r>
              <a:rPr lang="sl-SI" sz="1450" dirty="0">
                <a:latin typeface="Arial" panose="020B0604020202020204" pitchFamily="34" charset="0"/>
                <a:ea typeface="Times New Roman" panose="02020603050405020304" pitchFamily="18" charset="0"/>
                <a:cs typeface="Arial" panose="020B0604020202020204" pitchFamily="34" charset="0"/>
              </a:rPr>
              <a:t>registre ali evidence </a:t>
            </a:r>
            <a:r>
              <a:rPr lang="sl-SI" sz="1450" dirty="0" smtClean="0">
                <a:latin typeface="Arial" panose="020B0604020202020204" pitchFamily="34" charset="0"/>
                <a:ea typeface="Times New Roman" panose="02020603050405020304" pitchFamily="18" charset="0"/>
                <a:cs typeface="Arial" panose="020B0604020202020204" pitchFamily="34" charset="0"/>
              </a:rPr>
              <a:t>porekel. Ti podatki se </a:t>
            </a:r>
            <a:r>
              <a:rPr lang="sl-SI" sz="1450" dirty="0">
                <a:latin typeface="Arial" panose="020B0604020202020204" pitchFamily="34" charset="0"/>
                <a:ea typeface="Times New Roman" panose="02020603050405020304" pitchFamily="18" charset="0"/>
                <a:cs typeface="Arial" panose="020B0604020202020204" pitchFamily="34" charset="0"/>
              </a:rPr>
              <a:t>za avtohtone in tradicionalne pasme goveda in konjev preverjajo po stanju na dan 1. </a:t>
            </a:r>
            <a:r>
              <a:rPr lang="sl-SI" sz="1450" dirty="0" smtClean="0">
                <a:latin typeface="Arial" panose="020B0604020202020204" pitchFamily="34" charset="0"/>
                <a:ea typeface="Times New Roman" panose="02020603050405020304" pitchFamily="18" charset="0"/>
                <a:cs typeface="Arial" panose="020B0604020202020204" pitchFamily="34" charset="0"/>
              </a:rPr>
              <a:t>2. tekočega </a:t>
            </a:r>
            <a:r>
              <a:rPr lang="sl-SI" sz="1450" dirty="0">
                <a:latin typeface="Arial" panose="020B0604020202020204" pitchFamily="34" charset="0"/>
                <a:ea typeface="Times New Roman" panose="02020603050405020304" pitchFamily="18" charset="0"/>
                <a:cs typeface="Arial" panose="020B0604020202020204" pitchFamily="34" charset="0"/>
              </a:rPr>
              <a:t>leta, za prašiče, ovce, koze in kokoši pa glede na stanje </a:t>
            </a:r>
            <a:r>
              <a:rPr lang="sl-SI" sz="1450" dirty="0" smtClean="0">
                <a:latin typeface="Arial" panose="020B0604020202020204" pitchFamily="34" charset="0"/>
                <a:ea typeface="Times New Roman" panose="02020603050405020304" pitchFamily="18" charset="0"/>
                <a:cs typeface="Arial" panose="020B0604020202020204" pitchFamily="34" charset="0"/>
              </a:rPr>
              <a:t>1 </a:t>
            </a:r>
            <a:r>
              <a:rPr lang="sl-SI" sz="1450" dirty="0">
                <a:latin typeface="Arial" panose="020B0604020202020204" pitchFamily="34" charset="0"/>
                <a:ea typeface="Times New Roman" panose="02020603050405020304" pitchFamily="18" charset="0"/>
                <a:cs typeface="Arial" panose="020B0604020202020204" pitchFamily="34" charset="0"/>
              </a:rPr>
              <a:t>dan pred oddajo zbirne vloge.</a:t>
            </a:r>
          </a:p>
          <a:p>
            <a:pPr marL="285750" indent="-285750">
              <a:spcAft>
                <a:spcPts val="600"/>
              </a:spcAft>
              <a:buFont typeface="Arial" panose="020B0604020202020204" pitchFamily="34" charset="0"/>
              <a:buChar char="•"/>
            </a:pPr>
            <a:r>
              <a:rPr lang="sl-SI" sz="1450" dirty="0" smtClean="0">
                <a:latin typeface="Arial" panose="020B0604020202020204" pitchFamily="34" charset="0"/>
                <a:ea typeface="Times New Roman" panose="02020603050405020304" pitchFamily="18" charset="0"/>
                <a:cs typeface="Arial" panose="020B0604020202020204" pitchFamily="34" charset="0"/>
              </a:rPr>
              <a:t>Število </a:t>
            </a:r>
            <a:r>
              <a:rPr lang="sl-SI" sz="1450" dirty="0">
                <a:latin typeface="Arial" panose="020B0604020202020204" pitchFamily="34" charset="0"/>
                <a:ea typeface="Times New Roman" panose="02020603050405020304" pitchFamily="18" charset="0"/>
                <a:cs typeface="Arial" panose="020B0604020202020204" pitchFamily="34" charset="0"/>
              </a:rPr>
              <a:t>živali posamezne vrste domačih živali, vključene v operacijo PAS v letu vstopa v to operacijo, mora biti v reji </a:t>
            </a:r>
            <a:r>
              <a:rPr lang="sl-SI" sz="1450" dirty="0" smtClean="0">
                <a:latin typeface="Arial" panose="020B0604020202020204" pitchFamily="34" charset="0"/>
                <a:ea typeface="Times New Roman" panose="02020603050405020304" pitchFamily="18" charset="0"/>
                <a:cs typeface="Arial" panose="020B0604020202020204" pitchFamily="34" charset="0"/>
              </a:rPr>
              <a:t>5 </a:t>
            </a:r>
            <a:r>
              <a:rPr lang="sl-SI" sz="1450" dirty="0">
                <a:latin typeface="Arial" panose="020B0604020202020204" pitchFamily="34" charset="0"/>
                <a:ea typeface="Times New Roman" panose="02020603050405020304" pitchFamily="18" charset="0"/>
                <a:cs typeface="Arial" panose="020B0604020202020204" pitchFamily="34" charset="0"/>
              </a:rPr>
              <a:t>let od vstopa v operacijo, pri čemer se te živali lahko nadomestijo z živalmi druge avtohtone ali tradicionalne pasme te vrste.</a:t>
            </a:r>
          </a:p>
          <a:p>
            <a:pPr marL="285750" indent="-285750">
              <a:spcAft>
                <a:spcPts val="600"/>
              </a:spcAft>
              <a:buFont typeface="Arial" panose="020B0604020202020204" pitchFamily="34" charset="0"/>
              <a:buChar char="•"/>
            </a:pPr>
            <a:r>
              <a:rPr lang="sl-SI" sz="1450" dirty="0" smtClean="0">
                <a:latin typeface="Arial" panose="020B0604020202020204" pitchFamily="34" charset="0"/>
                <a:ea typeface="Times New Roman" panose="02020603050405020304" pitchFamily="18" charset="0"/>
                <a:cs typeface="Arial" panose="020B0604020202020204" pitchFamily="34" charset="0"/>
              </a:rPr>
              <a:t>Glede </a:t>
            </a:r>
            <a:r>
              <a:rPr lang="sl-SI" sz="1450" dirty="0">
                <a:latin typeface="Arial" panose="020B0604020202020204" pitchFamily="34" charset="0"/>
                <a:ea typeface="Times New Roman" panose="02020603050405020304" pitchFamily="18" charset="0"/>
                <a:cs typeface="Arial" panose="020B0604020202020204" pitchFamily="34" charset="0"/>
              </a:rPr>
              <a:t>na število živali posamezne vrste domačih živali, ki ga je upravičenec vključil v operacijo PAS v letu vstopa v to operacijo, se lahko število v to operacijo vključenih živali te vrste v okviru obstoječe obveznosti skupno zmanjša za največ </a:t>
            </a:r>
            <a:r>
              <a:rPr lang="sl-SI" sz="1450" dirty="0" smtClean="0">
                <a:latin typeface="Arial" panose="020B0604020202020204" pitchFamily="34" charset="0"/>
                <a:ea typeface="Times New Roman" panose="02020603050405020304" pitchFamily="18" charset="0"/>
                <a:cs typeface="Arial" panose="020B0604020202020204" pitchFamily="34" charset="0"/>
              </a:rPr>
              <a:t>10 %, </a:t>
            </a:r>
            <a:r>
              <a:rPr lang="sl-SI" sz="1450" dirty="0">
                <a:latin typeface="Arial" panose="020B0604020202020204" pitchFamily="34" charset="0"/>
                <a:ea typeface="Times New Roman" panose="02020603050405020304" pitchFamily="18" charset="0"/>
                <a:cs typeface="Arial" panose="020B0604020202020204" pitchFamily="34" charset="0"/>
              </a:rPr>
              <a:t>vendar po zmanjšanju stalež avtohtonih in tradicionalnih pasem domačih živali ne sme biti manjši od </a:t>
            </a:r>
            <a:r>
              <a:rPr lang="sl-SI" sz="1450" dirty="0" smtClean="0">
                <a:latin typeface="Arial" panose="020B0604020202020204" pitchFamily="34" charset="0"/>
                <a:ea typeface="Times New Roman" panose="02020603050405020304" pitchFamily="18" charset="0"/>
                <a:cs typeface="Arial" panose="020B0604020202020204" pitchFamily="34" charset="0"/>
              </a:rPr>
              <a:t>vstopnega praga števila živali.</a:t>
            </a:r>
            <a:endParaRPr lang="sl-SI" sz="145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89350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36847" y="461033"/>
            <a:ext cx="5904000" cy="5940088"/>
          </a:xfrm>
          <a:prstGeom prst="rect">
            <a:avLst/>
          </a:prstGeom>
          <a:ln>
            <a:solidFill>
              <a:schemeClr val="tx1"/>
            </a:solidFill>
          </a:ln>
        </p:spPr>
        <p:txBody>
          <a:bodyPr>
            <a:spAutoFit/>
          </a:bodyPr>
          <a:lstStyle/>
          <a:p>
            <a:pPr marL="285750" indent="-285750">
              <a:spcAft>
                <a:spcPts val="1200"/>
              </a:spcAft>
              <a:buFont typeface="Arial" panose="020B0604020202020204" pitchFamily="34" charset="0"/>
              <a:buChar char="•"/>
            </a:pPr>
            <a:r>
              <a:rPr lang="sl-SI" dirty="0">
                <a:latin typeface="Arial" panose="020B0604020202020204" pitchFamily="34" charset="0"/>
                <a:cs typeface="Arial" panose="020B0604020202020204" pitchFamily="34" charset="0"/>
              </a:rPr>
              <a:t>Če </a:t>
            </a:r>
            <a:r>
              <a:rPr lang="sl-SI" dirty="0" smtClean="0">
                <a:latin typeface="Arial" panose="020B0604020202020204" pitchFamily="34" charset="0"/>
                <a:cs typeface="Arial" panose="020B0604020202020204" pitchFamily="34" charset="0"/>
              </a:rPr>
              <a:t>1 </a:t>
            </a:r>
            <a:r>
              <a:rPr lang="sl-SI" dirty="0">
                <a:latin typeface="Arial" panose="020B0604020202020204" pitchFamily="34" charset="0"/>
                <a:cs typeface="Arial" panose="020B0604020202020204" pitchFamily="34" charset="0"/>
              </a:rPr>
              <a:t>žival posamezne vrste pomeni več kot 10 % vseh živali te vrste, vključenih v obveznost za operacijo PAS, se vključeno število živali te vrste v tekočem letu glede na leto vstopa v to operacijo lahko zmanjša za </a:t>
            </a:r>
            <a:r>
              <a:rPr lang="sl-SI" dirty="0" smtClean="0">
                <a:latin typeface="Arial" panose="020B0604020202020204" pitchFamily="34" charset="0"/>
                <a:cs typeface="Arial" panose="020B0604020202020204" pitchFamily="34" charset="0"/>
              </a:rPr>
              <a:t>1 </a:t>
            </a:r>
            <a:r>
              <a:rPr lang="sl-SI" dirty="0">
                <a:latin typeface="Arial" panose="020B0604020202020204" pitchFamily="34" charset="0"/>
                <a:cs typeface="Arial" panose="020B0604020202020204" pitchFamily="34" charset="0"/>
              </a:rPr>
              <a:t>žival. Za število živali posamezne vrste, ki je v tekočem letu vključeno v operacijo PAS, se šteje število živali, ki je na KMG za tekoče leto ugotovljeno z upravnim pregledom števila živali te vrste </a:t>
            </a:r>
            <a:r>
              <a:rPr lang="sl-SI" dirty="0" smtClean="0">
                <a:latin typeface="Arial" panose="020B0604020202020204" pitchFamily="34" charset="0"/>
                <a:cs typeface="Arial" panose="020B0604020202020204" pitchFamily="34" charset="0"/>
              </a:rPr>
              <a:t>oz. </a:t>
            </a:r>
            <a:r>
              <a:rPr lang="sl-SI" dirty="0">
                <a:latin typeface="Arial" panose="020B0604020202020204" pitchFamily="34" charset="0"/>
                <a:cs typeface="Arial" panose="020B0604020202020204" pitchFamily="34" charset="0"/>
              </a:rPr>
              <a:t>s pregledom števila živali te vrste na kraju samem.</a:t>
            </a:r>
          </a:p>
          <a:p>
            <a:pPr marL="285750" indent="-285750">
              <a:spcAft>
                <a:spcPts val="12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V </a:t>
            </a:r>
            <a:r>
              <a:rPr lang="sl-SI" dirty="0">
                <a:latin typeface="Arial" panose="020B0604020202020204" pitchFamily="34" charset="0"/>
                <a:cs typeface="Arial" panose="020B0604020202020204" pitchFamily="34" charset="0"/>
              </a:rPr>
              <a:t>obdobju, ko so živali določene vrste domačih živali, ki jih je upravičenec vključil v operacijo PAS na paši na planini ali skupnem pašniku, ali gre žival na sejem ali razstavo ali se živali premakne na pašo na drugo gospodarstvo znotraj KMG in se premik živali sporoči v skladu s pravilnikom, ki ureja identifikacijo in registracijo goved, drobnice in kopitarjev, se za te živali šteje, da ne zmanjšujejo števila živali te vrste na osnovnem KMG.</a:t>
            </a:r>
          </a:p>
          <a:p>
            <a:pPr marL="285750" indent="-285750">
              <a:spcAft>
                <a:spcPts val="12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Operacija </a:t>
            </a:r>
            <a:r>
              <a:rPr lang="sl-SI" dirty="0">
                <a:latin typeface="Arial" panose="020B0604020202020204" pitchFamily="34" charset="0"/>
                <a:cs typeface="Arial" panose="020B0604020202020204" pitchFamily="34" charset="0"/>
              </a:rPr>
              <a:t>PAS se izvaja na območju celotne </a:t>
            </a:r>
            <a:r>
              <a:rPr lang="sl-SI" dirty="0" smtClean="0">
                <a:latin typeface="Arial" panose="020B0604020202020204" pitchFamily="34" charset="0"/>
                <a:cs typeface="Arial" panose="020B0604020202020204" pitchFamily="34" charset="0"/>
              </a:rPr>
              <a:t>RS.</a:t>
            </a:r>
            <a:endParaRPr lang="sl-SI" dirty="0">
              <a:latin typeface="Arial" panose="020B0604020202020204" pitchFamily="34" charset="0"/>
              <a:cs typeface="Arial" panose="020B0604020202020204" pitchFamily="34" charset="0"/>
            </a:endParaRPr>
          </a:p>
        </p:txBody>
      </p:sp>
      <p:sp>
        <p:nvSpPr>
          <p:cNvPr id="4" name="Pravokotnik 3"/>
          <p:cNvSpPr/>
          <p:nvPr/>
        </p:nvSpPr>
        <p:spPr>
          <a:xfrm>
            <a:off x="6159335" y="246606"/>
            <a:ext cx="5870369" cy="1631216"/>
          </a:xfrm>
          <a:prstGeom prst="rect">
            <a:avLst/>
          </a:prstGeom>
          <a:solidFill>
            <a:srgbClr val="84BD27"/>
          </a:solidFill>
          <a:ln>
            <a:solidFill>
              <a:schemeClr val="tx1"/>
            </a:solidFill>
          </a:ln>
        </p:spPr>
        <p:txBody>
          <a:bodyPr wrap="square">
            <a:spAutoFit/>
          </a:bodyPr>
          <a:lstStyle/>
          <a:p>
            <a:pPr>
              <a:spcAft>
                <a:spcPts val="600"/>
              </a:spcAft>
            </a:pPr>
            <a:r>
              <a:rPr lang="sl-SI" b="1" dirty="0" smtClean="0">
                <a:latin typeface="Arial" panose="020B0604020202020204" pitchFamily="34" charset="0"/>
                <a:ea typeface="Times New Roman" panose="02020603050405020304" pitchFamily="18" charset="0"/>
                <a:cs typeface="Arial" panose="020B0604020202020204" pitchFamily="34" charset="0"/>
              </a:rPr>
              <a:t>Višina </a:t>
            </a:r>
            <a:r>
              <a:rPr lang="sl-SI" b="1" dirty="0">
                <a:latin typeface="Arial" panose="020B0604020202020204" pitchFamily="34" charset="0"/>
                <a:ea typeface="Times New Roman" panose="02020603050405020304" pitchFamily="18" charset="0"/>
                <a:cs typeface="Arial" panose="020B0604020202020204" pitchFamily="34" charset="0"/>
              </a:rPr>
              <a:t>plačila za izvajanje operacije PAS znaša za:</a:t>
            </a:r>
          </a:p>
          <a:p>
            <a:pPr marL="285750" lvl="0" indent="-285750">
              <a:spcAft>
                <a:spcPts val="600"/>
              </a:spcAft>
              <a:buSzPct val="100000"/>
              <a:buFont typeface="Arial" panose="020B0604020202020204" pitchFamily="34" charset="0"/>
              <a:buChar char="•"/>
            </a:pPr>
            <a:r>
              <a:rPr lang="sl-SI" b="1" dirty="0">
                <a:latin typeface="Arial" panose="020B0604020202020204" pitchFamily="34" charset="0"/>
                <a:ea typeface="Times New Roman" panose="02020603050405020304" pitchFamily="18" charset="0"/>
                <a:cs typeface="Arial" panose="020B0604020202020204" pitchFamily="34" charset="0"/>
              </a:rPr>
              <a:t>avtohtone pasme domačih živali: 168,79 </a:t>
            </a:r>
            <a:r>
              <a:rPr lang="sl-SI" b="1" dirty="0" smtClean="0">
                <a:latin typeface="Arial" panose="020B0604020202020204" pitchFamily="34" charset="0"/>
                <a:ea typeface="Times New Roman" panose="02020603050405020304" pitchFamily="18" charset="0"/>
                <a:cs typeface="Arial" panose="020B0604020202020204" pitchFamily="34" charset="0"/>
              </a:rPr>
              <a:t>€ na </a:t>
            </a:r>
            <a:r>
              <a:rPr lang="sl-SI" b="1" dirty="0">
                <a:latin typeface="Arial" panose="020B0604020202020204" pitchFamily="34" charset="0"/>
                <a:ea typeface="Times New Roman" panose="02020603050405020304" pitchFamily="18" charset="0"/>
                <a:cs typeface="Arial" panose="020B0604020202020204" pitchFamily="34" charset="0"/>
              </a:rPr>
              <a:t>GVŽ letno;</a:t>
            </a:r>
          </a:p>
          <a:p>
            <a:pPr marL="285750" lvl="0" indent="-285750">
              <a:spcAft>
                <a:spcPts val="600"/>
              </a:spcAft>
              <a:buSzPct val="100000"/>
              <a:buFont typeface="Arial" panose="020B0604020202020204" pitchFamily="34" charset="0"/>
              <a:buChar char="•"/>
            </a:pPr>
            <a:r>
              <a:rPr lang="sl-SI" b="1" dirty="0">
                <a:latin typeface="Arial" panose="020B0604020202020204" pitchFamily="34" charset="0"/>
                <a:ea typeface="Times New Roman" panose="02020603050405020304" pitchFamily="18" charset="0"/>
                <a:cs typeface="Arial" panose="020B0604020202020204" pitchFamily="34" charset="0"/>
              </a:rPr>
              <a:t>tradicionalne pasme domačih </a:t>
            </a:r>
            <a:r>
              <a:rPr lang="sl-SI" b="1" dirty="0" smtClean="0">
                <a:latin typeface="Arial" panose="020B0604020202020204" pitchFamily="34" charset="0"/>
                <a:ea typeface="Times New Roman" panose="02020603050405020304" pitchFamily="18" charset="0"/>
                <a:cs typeface="Arial" panose="020B0604020202020204" pitchFamily="34" charset="0"/>
              </a:rPr>
              <a:t>živali: 112,52 € na </a:t>
            </a:r>
            <a:r>
              <a:rPr lang="sl-SI" b="1" dirty="0">
                <a:latin typeface="Arial" panose="020B0604020202020204" pitchFamily="34" charset="0"/>
                <a:ea typeface="Times New Roman" panose="02020603050405020304" pitchFamily="18" charset="0"/>
                <a:cs typeface="Arial" panose="020B0604020202020204" pitchFamily="34" charset="0"/>
              </a:rPr>
              <a:t>GVŽ letno.</a:t>
            </a:r>
            <a:endParaRPr lang="sl-SI"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Slika 4"/>
          <p:cNvPicPr>
            <a:picLocks noChangeAspect="1"/>
          </p:cNvPicPr>
          <p:nvPr/>
        </p:nvPicPr>
        <p:blipFill rotWithShape="1">
          <a:blip r:embed="rId2"/>
          <a:srcRect l="42662" t="15900" r="25308" b="10553"/>
          <a:stretch/>
        </p:blipFill>
        <p:spPr bwMode="auto">
          <a:xfrm>
            <a:off x="6261972" y="2010657"/>
            <a:ext cx="3177773" cy="4560484"/>
          </a:xfrm>
          <a:prstGeom prst="rect">
            <a:avLst/>
          </a:prstGeom>
          <a:ln>
            <a:solidFill>
              <a:schemeClr val="tx1"/>
            </a:solidFill>
          </a:ln>
          <a:extLst>
            <a:ext uri="{53640926-AAD7-44D8-BBD7-CCE9431645EC}">
              <a14:shadowObscured xmlns:a14="http://schemas.microsoft.com/office/drawing/2010/main"/>
            </a:ext>
          </a:extLst>
        </p:spPr>
      </p:pic>
      <p:sp>
        <p:nvSpPr>
          <p:cNvPr id="6" name="PoljeZBesedilom 5"/>
          <p:cNvSpPr txBox="1"/>
          <p:nvPr/>
        </p:nvSpPr>
        <p:spPr>
          <a:xfrm>
            <a:off x="10378185" y="2866981"/>
            <a:ext cx="1651519" cy="646331"/>
          </a:xfrm>
          <a:prstGeom prst="rect">
            <a:avLst/>
          </a:prstGeom>
          <a:solidFill>
            <a:srgbClr val="92D050"/>
          </a:solidFill>
          <a:ln>
            <a:solidFill>
              <a:schemeClr val="tx1"/>
            </a:solidFill>
          </a:ln>
        </p:spPr>
        <p:txBody>
          <a:bodyPr wrap="square" rtlCol="0">
            <a:spAutoFit/>
          </a:bodyPr>
          <a:lstStyle/>
          <a:p>
            <a:pPr algn="ctr"/>
            <a:r>
              <a:rPr lang="sl-SI" b="1" dirty="0" smtClean="0">
                <a:latin typeface="Arial" panose="020B0604020202020204" pitchFamily="34" charset="0"/>
                <a:cs typeface="Arial" panose="020B0604020202020204" pitchFamily="34" charset="0"/>
              </a:rPr>
              <a:t>Predvidena posodobitev!</a:t>
            </a:r>
            <a:endParaRPr lang="sl-SI" b="1" dirty="0">
              <a:latin typeface="Arial" panose="020B0604020202020204" pitchFamily="34" charset="0"/>
              <a:cs typeface="Arial" panose="020B0604020202020204" pitchFamily="34" charset="0"/>
            </a:endParaRPr>
          </a:p>
        </p:txBody>
      </p:sp>
      <p:sp>
        <p:nvSpPr>
          <p:cNvPr id="7" name="Leva puščica 6"/>
          <p:cNvSpPr/>
          <p:nvPr/>
        </p:nvSpPr>
        <p:spPr>
          <a:xfrm>
            <a:off x="9736773" y="3033263"/>
            <a:ext cx="344384" cy="32316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oljeZBesedilom 7"/>
          <p:cNvSpPr txBox="1"/>
          <p:nvPr/>
        </p:nvSpPr>
        <p:spPr>
          <a:xfrm>
            <a:off x="9660870" y="4217437"/>
            <a:ext cx="2368834" cy="1477328"/>
          </a:xfrm>
          <a:prstGeom prst="rect">
            <a:avLst/>
          </a:prstGeom>
          <a:solidFill>
            <a:srgbClr val="FFFF00"/>
          </a:solidFill>
          <a:ln>
            <a:solidFill>
              <a:schemeClr val="tx1"/>
            </a:solidFill>
          </a:ln>
        </p:spPr>
        <p:txBody>
          <a:bodyPr wrap="square" rtlCol="0">
            <a:spAutoFit/>
          </a:bodyPr>
          <a:lstStyle/>
          <a:p>
            <a:pPr algn="r"/>
            <a:r>
              <a:rPr lang="sl-SI" b="1" dirty="0" smtClean="0">
                <a:solidFill>
                  <a:srgbClr val="FF0000"/>
                </a:solidFill>
                <a:latin typeface="Arial" panose="020B0604020202020204" pitchFamily="34" charset="0"/>
                <a:cs typeface="Arial" panose="020B0604020202020204" pitchFamily="34" charset="0"/>
              </a:rPr>
              <a:t>Od leta 2024 evidenc o delovnih opravilih za operacijo PAS ni treba več voditi!</a:t>
            </a:r>
            <a:endParaRPr lang="sl-SI"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431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03696" y="522254"/>
            <a:ext cx="5868000" cy="2077492"/>
          </a:xfrm>
          <a:prstGeom prst="rect">
            <a:avLst/>
          </a:prstGeom>
          <a:ln>
            <a:solidFill>
              <a:schemeClr val="tx1"/>
            </a:solidFill>
          </a:ln>
        </p:spPr>
        <p:txBody>
          <a:bodyPr wrap="square">
            <a:spAutoFit/>
          </a:bodyPr>
          <a:lstStyle/>
          <a:p>
            <a:pPr>
              <a:spcAft>
                <a:spcPts val="300"/>
              </a:spcAft>
            </a:pPr>
            <a:r>
              <a:rPr lang="sl-SI" sz="1700" dirty="0" smtClean="0">
                <a:latin typeface="Arial" panose="020B0604020202020204" pitchFamily="34" charset="0"/>
                <a:ea typeface="Times New Roman" panose="02020603050405020304" pitchFamily="18" charset="0"/>
                <a:cs typeface="Arial" panose="020B0604020202020204" pitchFamily="34" charset="0"/>
              </a:rPr>
              <a:t>Za </a:t>
            </a:r>
            <a:r>
              <a:rPr lang="sl-SI" sz="1700" dirty="0">
                <a:latin typeface="Arial" panose="020B0604020202020204" pitchFamily="34" charset="0"/>
                <a:ea typeface="Times New Roman" panose="02020603050405020304" pitchFamily="18" charset="0"/>
                <a:cs typeface="Arial" panose="020B0604020202020204" pitchFamily="34" charset="0"/>
              </a:rPr>
              <a:t>operacijo SOR velja, da:</a:t>
            </a:r>
          </a:p>
          <a:p>
            <a:pPr marL="285750" lvl="0" indent="-285750">
              <a:spcAft>
                <a:spcPts val="300"/>
              </a:spcAft>
              <a:buSzPct val="100000"/>
              <a:buFont typeface="Arial" panose="020B0604020202020204" pitchFamily="34" charset="0"/>
              <a:buChar char="•"/>
            </a:pPr>
            <a:r>
              <a:rPr lang="sl-SI" sz="1700" dirty="0">
                <a:latin typeface="Arial" panose="020B0604020202020204" pitchFamily="34" charset="0"/>
                <a:ea typeface="Times New Roman" panose="02020603050405020304" pitchFamily="18" charset="0"/>
                <a:cs typeface="Arial" panose="020B0604020202020204" pitchFamily="34" charset="0"/>
              </a:rPr>
              <a:t>se mora vsako leto izvajati na delu površin, lahko na delu GERK;</a:t>
            </a:r>
          </a:p>
          <a:p>
            <a:pPr marL="285750" lvl="0" indent="-285750">
              <a:spcAft>
                <a:spcPts val="300"/>
              </a:spcAft>
              <a:buSzPct val="100000"/>
              <a:buFont typeface="Arial" panose="020B0604020202020204" pitchFamily="34" charset="0"/>
              <a:buChar char="•"/>
            </a:pPr>
            <a:r>
              <a:rPr lang="sl-SI" sz="1700" dirty="0">
                <a:latin typeface="Arial" panose="020B0604020202020204" pitchFamily="34" charset="0"/>
                <a:ea typeface="Times New Roman" panose="02020603050405020304" pitchFamily="18" charset="0"/>
                <a:cs typeface="Arial" panose="020B0604020202020204" pitchFamily="34" charset="0"/>
              </a:rPr>
              <a:t>se lokacija izvajanja zahteve v obdobju trajanja obveznosti </a:t>
            </a:r>
            <a:r>
              <a:rPr lang="sl-SI" sz="1700" dirty="0" smtClean="0">
                <a:latin typeface="Arial" panose="020B0604020202020204" pitchFamily="34" charset="0"/>
                <a:ea typeface="Times New Roman" panose="02020603050405020304" pitchFamily="18" charset="0"/>
                <a:cs typeface="Arial" panose="020B0604020202020204" pitchFamily="34" charset="0"/>
              </a:rPr>
              <a:t>lahko </a:t>
            </a:r>
            <a:r>
              <a:rPr lang="sl-SI" sz="1700" dirty="0">
                <a:latin typeface="Arial" panose="020B0604020202020204" pitchFamily="34" charset="0"/>
                <a:ea typeface="Times New Roman" panose="02020603050405020304" pitchFamily="18" charset="0"/>
                <a:cs typeface="Arial" panose="020B0604020202020204" pitchFamily="34" charset="0"/>
              </a:rPr>
              <a:t>spreminja;</a:t>
            </a:r>
          </a:p>
          <a:p>
            <a:pPr marL="285750" lvl="0" indent="-285750">
              <a:spcAft>
                <a:spcPts val="300"/>
              </a:spcAft>
              <a:buSzPct val="100000"/>
              <a:buFont typeface="Arial" panose="020B0604020202020204" pitchFamily="34" charset="0"/>
              <a:buChar char="•"/>
            </a:pPr>
            <a:r>
              <a:rPr lang="sl-SI" sz="1700" dirty="0">
                <a:latin typeface="Arial" panose="020B0604020202020204" pitchFamily="34" charset="0"/>
                <a:ea typeface="Times New Roman" panose="02020603050405020304" pitchFamily="18" charset="0"/>
                <a:cs typeface="Arial" panose="020B0604020202020204" pitchFamily="34" charset="0"/>
              </a:rPr>
              <a:t>se izvaja na območju celotne </a:t>
            </a:r>
            <a:r>
              <a:rPr lang="sl-SI" sz="1700" dirty="0" smtClean="0">
                <a:latin typeface="Arial" panose="020B0604020202020204" pitchFamily="34" charset="0"/>
                <a:ea typeface="Times New Roman" panose="02020603050405020304" pitchFamily="18" charset="0"/>
                <a:cs typeface="Arial" panose="020B0604020202020204" pitchFamily="34" charset="0"/>
              </a:rPr>
              <a:t>RS;</a:t>
            </a:r>
            <a:endParaRPr lang="sl-SI" sz="1700" dirty="0">
              <a:latin typeface="Arial" panose="020B0604020202020204" pitchFamily="34" charset="0"/>
              <a:ea typeface="Times New Roman" panose="02020603050405020304" pitchFamily="18" charset="0"/>
              <a:cs typeface="Arial" panose="020B0604020202020204" pitchFamily="34" charset="0"/>
            </a:endParaRPr>
          </a:p>
          <a:p>
            <a:pPr marL="285750" lvl="0" indent="-285750">
              <a:spcAft>
                <a:spcPts val="300"/>
              </a:spcAft>
              <a:buSzPct val="100000"/>
              <a:buFont typeface="Arial" panose="020B0604020202020204" pitchFamily="34" charset="0"/>
              <a:buChar char="•"/>
            </a:pPr>
            <a:r>
              <a:rPr lang="sl-SI" sz="1700" dirty="0">
                <a:latin typeface="Arial" panose="020B0604020202020204" pitchFamily="34" charset="0"/>
                <a:ea typeface="Times New Roman" panose="02020603050405020304" pitchFamily="18" charset="0"/>
                <a:cs typeface="Arial" panose="020B0604020202020204" pitchFamily="34" charset="0"/>
              </a:rPr>
              <a:t>obtežba z živino ni relevantna.</a:t>
            </a:r>
          </a:p>
        </p:txBody>
      </p:sp>
      <p:sp>
        <p:nvSpPr>
          <p:cNvPr id="4" name="PoljeZBesedilom 3"/>
          <p:cNvSpPr txBox="1"/>
          <p:nvPr/>
        </p:nvSpPr>
        <p:spPr>
          <a:xfrm>
            <a:off x="91621" y="95598"/>
            <a:ext cx="5904000" cy="430887"/>
          </a:xfrm>
          <a:prstGeom prst="rect">
            <a:avLst/>
          </a:prstGeom>
          <a:solidFill>
            <a:srgbClr val="84BD27"/>
          </a:solidFill>
        </p:spPr>
        <p:txBody>
          <a:bodyPr wrap="square" rtlCol="0">
            <a:spAutoFit/>
          </a:bodyPr>
          <a:lstStyle/>
          <a:p>
            <a:pPr>
              <a:spcAft>
                <a:spcPts val="500"/>
              </a:spcAft>
            </a:pPr>
            <a:r>
              <a:rPr lang="sl-SI" sz="2200" b="1" dirty="0" smtClean="0">
                <a:latin typeface="Arial" panose="020B0604020202020204" pitchFamily="34" charset="0"/>
                <a:cs typeface="Arial" panose="020B0604020202020204" pitchFamily="34" charset="0"/>
              </a:rPr>
              <a:t>Operacija Lokalne sorte (SOR)</a:t>
            </a:r>
            <a:endParaRPr lang="sl-SI" sz="2200" b="1" dirty="0">
              <a:latin typeface="Arial" panose="020B0604020202020204" pitchFamily="34" charset="0"/>
              <a:cs typeface="Arial" panose="020B0604020202020204" pitchFamily="34" charset="0"/>
            </a:endParaRPr>
          </a:p>
        </p:txBody>
      </p:sp>
      <p:sp>
        <p:nvSpPr>
          <p:cNvPr id="5" name="Pravokotnik 4"/>
          <p:cNvSpPr/>
          <p:nvPr/>
        </p:nvSpPr>
        <p:spPr>
          <a:xfrm>
            <a:off x="6170008" y="552734"/>
            <a:ext cx="5868000" cy="615553"/>
          </a:xfrm>
          <a:prstGeom prst="rect">
            <a:avLst/>
          </a:prstGeom>
          <a:ln>
            <a:solidFill>
              <a:schemeClr val="tx1"/>
            </a:solidFill>
          </a:ln>
        </p:spPr>
        <p:txBody>
          <a:bodyPr wrap="square">
            <a:spAutoFit/>
          </a:bodyPr>
          <a:lstStyle/>
          <a:p>
            <a:pPr marL="342900" indent="-342900">
              <a:spcAft>
                <a:spcPts val="600"/>
              </a:spcAft>
              <a:buFont typeface="Arial" panose="020B0604020202020204" pitchFamily="34" charset="0"/>
              <a:buChar char="•"/>
            </a:pPr>
            <a:r>
              <a:rPr lang="sl-SI" sz="1700" dirty="0">
                <a:latin typeface="Arial" panose="020B0604020202020204" pitchFamily="34" charset="0"/>
                <a:cs typeface="Arial" panose="020B0604020202020204" pitchFamily="34" charset="0"/>
              </a:rPr>
              <a:t>deklaracije za mineralna gnojila in FFS ter račune o nakupu mineralnih gnojil in </a:t>
            </a:r>
            <a:r>
              <a:rPr lang="sl-SI" sz="1700" dirty="0" smtClean="0">
                <a:latin typeface="Arial" panose="020B0604020202020204" pitchFamily="34" charset="0"/>
                <a:cs typeface="Arial" panose="020B0604020202020204" pitchFamily="34" charset="0"/>
              </a:rPr>
              <a:t>FFS.</a:t>
            </a:r>
          </a:p>
        </p:txBody>
      </p:sp>
      <p:sp>
        <p:nvSpPr>
          <p:cNvPr id="6" name="PoljeZBesedilom 5"/>
          <p:cNvSpPr txBox="1"/>
          <p:nvPr/>
        </p:nvSpPr>
        <p:spPr>
          <a:xfrm>
            <a:off x="6169808" y="126078"/>
            <a:ext cx="5882400" cy="430887"/>
          </a:xfrm>
          <a:prstGeom prst="rect">
            <a:avLst/>
          </a:prstGeom>
          <a:solidFill>
            <a:srgbClr val="84BD27"/>
          </a:solidFill>
        </p:spPr>
        <p:txBody>
          <a:bodyPr wrap="square" rtlCol="0">
            <a:spAutoFit/>
          </a:bodyPr>
          <a:lstStyle/>
          <a:p>
            <a:pPr>
              <a:spcAft>
                <a:spcPts val="500"/>
              </a:spcAft>
            </a:pPr>
            <a:r>
              <a:rPr lang="sl-SI" sz="2200" b="1" dirty="0" smtClean="0">
                <a:latin typeface="Arial" panose="020B0604020202020204" pitchFamily="34" charset="0"/>
                <a:cs typeface="Arial" panose="020B0604020202020204" pitchFamily="34" charset="0"/>
              </a:rPr>
              <a:t>Na KMG je treba hraniti</a:t>
            </a:r>
            <a:endParaRPr lang="sl-SI" sz="2200" b="1" dirty="0">
              <a:latin typeface="Arial" panose="020B0604020202020204" pitchFamily="34" charset="0"/>
              <a:cs typeface="Arial" panose="020B0604020202020204" pitchFamily="34" charset="0"/>
            </a:endParaRPr>
          </a:p>
        </p:txBody>
      </p:sp>
      <p:sp>
        <p:nvSpPr>
          <p:cNvPr id="7" name="Pravokotnik 6"/>
          <p:cNvSpPr/>
          <p:nvPr/>
        </p:nvSpPr>
        <p:spPr>
          <a:xfrm>
            <a:off x="103696" y="2760122"/>
            <a:ext cx="5904000" cy="1654299"/>
          </a:xfrm>
          <a:prstGeom prst="rect">
            <a:avLst/>
          </a:prstGeom>
          <a:solidFill>
            <a:srgbClr val="84BD27"/>
          </a:solidFill>
          <a:ln>
            <a:solidFill>
              <a:schemeClr val="tx1"/>
            </a:solidFill>
          </a:ln>
        </p:spPr>
        <p:txBody>
          <a:bodyPr wrap="square">
            <a:spAutoFit/>
          </a:bodyPr>
          <a:lstStyle/>
          <a:p>
            <a:pPr marL="285750" indent="-285750">
              <a:spcAft>
                <a:spcPts val="300"/>
              </a:spcAft>
              <a:buFont typeface="Arial" panose="020B0604020202020204" pitchFamily="34" charset="0"/>
              <a:buChar char="•"/>
            </a:pPr>
            <a:r>
              <a:rPr lang="sl-SI" sz="1650" b="1" dirty="0" smtClean="0">
                <a:latin typeface="Arial" panose="020B0604020202020204" pitchFamily="34" charset="0"/>
                <a:ea typeface="Times New Roman" panose="02020603050405020304" pitchFamily="18" charset="0"/>
                <a:cs typeface="Arial" panose="020B0604020202020204" pitchFamily="34" charset="0"/>
              </a:rPr>
              <a:t>Vrsta rabe: </a:t>
            </a:r>
            <a:r>
              <a:rPr lang="sl-SI" sz="1650" dirty="0" smtClean="0">
                <a:latin typeface="Arial" panose="020B0604020202020204" pitchFamily="34" charset="0"/>
                <a:ea typeface="Calibri" panose="020F0502020204030204" pitchFamily="34" charset="0"/>
                <a:cs typeface="Arial" panose="020B0604020202020204" pitchFamily="34" charset="0"/>
              </a:rPr>
              <a:t>»1100 </a:t>
            </a:r>
            <a:r>
              <a:rPr lang="sl-SI" sz="1650" dirty="0">
                <a:latin typeface="Arial" panose="020B0604020202020204" pitchFamily="34" charset="0"/>
                <a:ea typeface="Calibri" panose="020F0502020204030204" pitchFamily="34" charset="0"/>
                <a:cs typeface="Arial" panose="020B0604020202020204" pitchFamily="34" charset="0"/>
              </a:rPr>
              <a:t>– njive«, » </a:t>
            </a:r>
            <a:r>
              <a:rPr lang="sl-SI" sz="1650" dirty="0" smtClean="0">
                <a:latin typeface="Arial" panose="020B0604020202020204" pitchFamily="34" charset="0"/>
                <a:ea typeface="Calibri" panose="020F0502020204030204" pitchFamily="34" charset="0"/>
                <a:cs typeface="Arial" panose="020B0604020202020204" pitchFamily="34" charset="0"/>
              </a:rPr>
              <a:t>1131 </a:t>
            </a:r>
            <a:r>
              <a:rPr lang="sl-SI" sz="1650" dirty="0">
                <a:latin typeface="Arial" panose="020B0604020202020204" pitchFamily="34" charset="0"/>
                <a:ea typeface="Calibri" panose="020F0502020204030204" pitchFamily="34" charset="0"/>
                <a:cs typeface="Arial" panose="020B0604020202020204" pitchFamily="34" charset="0"/>
              </a:rPr>
              <a:t>– začasno travinje</a:t>
            </a:r>
            <a:r>
              <a:rPr lang="sl-SI" sz="1650" dirty="0" smtClean="0">
                <a:latin typeface="Arial" panose="020B0604020202020204" pitchFamily="34" charset="0"/>
                <a:ea typeface="Calibri" panose="020F0502020204030204" pitchFamily="34" charset="0"/>
                <a:cs typeface="Arial" panose="020B0604020202020204" pitchFamily="34" charset="0"/>
              </a:rPr>
              <a:t>«, »</a:t>
            </a:r>
            <a:r>
              <a:rPr lang="sl-SI" sz="1650" dirty="0">
                <a:latin typeface="Arial" panose="020B0604020202020204" pitchFamily="34" charset="0"/>
                <a:ea typeface="Calibri" panose="020F0502020204030204" pitchFamily="34" charset="0"/>
                <a:cs typeface="Arial" panose="020B0604020202020204" pitchFamily="34" charset="0"/>
              </a:rPr>
              <a:t>1160 – hmeljišče«, »1161 – hmeljišče v premeni«, </a:t>
            </a:r>
            <a:r>
              <a:rPr lang="sl-SI" sz="1650" dirty="0" smtClean="0">
                <a:latin typeface="Arial" panose="020B0604020202020204" pitchFamily="34" charset="0"/>
                <a:ea typeface="Calibri" panose="020F0502020204030204" pitchFamily="34" charset="0"/>
                <a:cs typeface="Arial" panose="020B0604020202020204" pitchFamily="34" charset="0"/>
              </a:rPr>
              <a:t>»1190 </a:t>
            </a:r>
            <a:r>
              <a:rPr lang="sl-SI" sz="1650" dirty="0">
                <a:latin typeface="Arial" panose="020B0604020202020204" pitchFamily="34" charset="0"/>
                <a:ea typeface="Calibri" panose="020F0502020204030204" pitchFamily="34" charset="0"/>
                <a:cs typeface="Arial" panose="020B0604020202020204" pitchFamily="34" charset="0"/>
              </a:rPr>
              <a:t>– rastlinjak«, » </a:t>
            </a:r>
            <a:r>
              <a:rPr lang="sl-SI" sz="1650" dirty="0" smtClean="0">
                <a:latin typeface="Arial" panose="020B0604020202020204" pitchFamily="34" charset="0"/>
                <a:ea typeface="Calibri" panose="020F0502020204030204" pitchFamily="34" charset="0"/>
                <a:cs typeface="Arial" panose="020B0604020202020204" pitchFamily="34" charset="0"/>
              </a:rPr>
              <a:t>1192 </a:t>
            </a:r>
            <a:r>
              <a:rPr lang="sl-SI" sz="1650" dirty="0">
                <a:latin typeface="Arial" panose="020B0604020202020204" pitchFamily="34" charset="0"/>
                <a:ea typeface="Calibri" panose="020F0502020204030204" pitchFamily="34" charset="0"/>
                <a:cs typeface="Arial" panose="020B0604020202020204" pitchFamily="34" charset="0"/>
              </a:rPr>
              <a:t>– rastlinjak s sadnimi </a:t>
            </a:r>
            <a:r>
              <a:rPr lang="sl-SI" sz="1650" dirty="0" smtClean="0">
                <a:latin typeface="Arial" panose="020B0604020202020204" pitchFamily="34" charset="0"/>
                <a:ea typeface="Calibri" panose="020F0502020204030204" pitchFamily="34" charset="0"/>
                <a:cs typeface="Arial" panose="020B0604020202020204" pitchFamily="34" charset="0"/>
              </a:rPr>
              <a:t>rastlinami«, </a:t>
            </a:r>
            <a:r>
              <a:rPr lang="sl-SI" sz="1650" dirty="0">
                <a:latin typeface="Arial" panose="020B0604020202020204" pitchFamily="34" charset="0"/>
                <a:ea typeface="Calibri" panose="020F0502020204030204" pitchFamily="34" charset="0"/>
                <a:cs typeface="Arial" panose="020B0604020202020204" pitchFamily="34" charset="0"/>
              </a:rPr>
              <a:t>»1211 – vinograd</a:t>
            </a:r>
            <a:r>
              <a:rPr lang="sl-SI" sz="1650" dirty="0" smtClean="0">
                <a:latin typeface="Arial" panose="020B0604020202020204" pitchFamily="34" charset="0"/>
                <a:ea typeface="Calibri" panose="020F0502020204030204" pitchFamily="34" charset="0"/>
                <a:cs typeface="Arial" panose="020B0604020202020204" pitchFamily="34" charset="0"/>
              </a:rPr>
              <a:t>«, »</a:t>
            </a:r>
            <a:r>
              <a:rPr lang="sl-SI" sz="1650" dirty="0">
                <a:latin typeface="Arial" panose="020B0604020202020204" pitchFamily="34" charset="0"/>
                <a:ea typeface="Calibri" panose="020F0502020204030204" pitchFamily="34" charset="0"/>
                <a:cs typeface="Arial" panose="020B0604020202020204" pitchFamily="34" charset="0"/>
              </a:rPr>
              <a:t>1221 – intenzivni sadovnjak«, »1222 – ekstenzivni sadovnjak</a:t>
            </a:r>
            <a:r>
              <a:rPr lang="sl-SI" sz="1650" dirty="0" smtClean="0">
                <a:latin typeface="Arial" panose="020B0604020202020204" pitchFamily="34" charset="0"/>
                <a:ea typeface="Calibri" panose="020F0502020204030204" pitchFamily="34" charset="0"/>
                <a:cs typeface="Arial" panose="020B0604020202020204" pitchFamily="34" charset="0"/>
              </a:rPr>
              <a:t>« in »</a:t>
            </a:r>
            <a:r>
              <a:rPr lang="sl-SI" sz="1650" dirty="0">
                <a:latin typeface="Arial" panose="020B0604020202020204" pitchFamily="34" charset="0"/>
                <a:ea typeface="Calibri" panose="020F0502020204030204" pitchFamily="34" charset="0"/>
                <a:cs typeface="Arial" panose="020B0604020202020204" pitchFamily="34" charset="0"/>
              </a:rPr>
              <a:t>1230 – oljčnik</a:t>
            </a:r>
            <a:r>
              <a:rPr lang="sl-SI" sz="1650" dirty="0" smtClean="0">
                <a:latin typeface="Arial" panose="020B0604020202020204" pitchFamily="34" charset="0"/>
                <a:ea typeface="Calibri" panose="020F0502020204030204" pitchFamily="34" charset="0"/>
                <a:cs typeface="Arial" panose="020B0604020202020204" pitchFamily="34" charset="0"/>
              </a:rPr>
              <a:t>«.</a:t>
            </a:r>
            <a:endParaRPr lang="sl-SI" sz="1650" dirty="0" smtClean="0">
              <a:latin typeface="Arial" panose="020B0604020202020204" pitchFamily="34" charset="0"/>
              <a:cs typeface="Arial" panose="020B0604020202020204" pitchFamily="34" charset="0"/>
            </a:endParaRPr>
          </a:p>
          <a:p>
            <a:pPr marL="285750" indent="-285750">
              <a:spcAft>
                <a:spcPts val="300"/>
              </a:spcAft>
              <a:buFont typeface="Arial" panose="020B0604020202020204" pitchFamily="34" charset="0"/>
              <a:buChar char="•"/>
            </a:pPr>
            <a:r>
              <a:rPr lang="sl-SI" sz="1650" b="1" dirty="0" smtClean="0">
                <a:latin typeface="Arial" panose="020B0604020202020204" pitchFamily="34" charset="0"/>
                <a:cs typeface="Arial" panose="020B0604020202020204" pitchFamily="34" charset="0"/>
              </a:rPr>
              <a:t>KMRS:</a:t>
            </a:r>
            <a:r>
              <a:rPr lang="sl-SI" sz="1650" dirty="0" smtClean="0">
                <a:latin typeface="Arial" panose="020B0604020202020204" pitchFamily="34" charset="0"/>
                <a:cs typeface="Arial" panose="020B0604020202020204" pitchFamily="34" charset="0"/>
              </a:rPr>
              <a:t> </a:t>
            </a:r>
            <a:r>
              <a:rPr lang="sl-SI" sz="1650" dirty="0">
                <a:latin typeface="Arial" panose="020B0604020202020204" pitchFamily="34" charset="0"/>
                <a:cs typeface="Arial" panose="020B0604020202020204" pitchFamily="34" charset="0"/>
              </a:rPr>
              <a:t>šifranta vrst </a:t>
            </a:r>
            <a:r>
              <a:rPr lang="sl-SI" sz="1650" dirty="0" smtClean="0">
                <a:latin typeface="Arial" panose="020B0604020202020204" pitchFamily="34" charset="0"/>
                <a:cs typeface="Arial" panose="020B0604020202020204" pitchFamily="34" charset="0"/>
              </a:rPr>
              <a:t>oz. </a:t>
            </a:r>
            <a:r>
              <a:rPr lang="sl-SI" sz="1650" dirty="0">
                <a:latin typeface="Arial" panose="020B0604020202020204" pitchFamily="34" charset="0"/>
                <a:cs typeface="Arial" panose="020B0604020202020204" pitchFamily="34" charset="0"/>
              </a:rPr>
              <a:t>skupin kmetijskih rastlin in pomoči</a:t>
            </a:r>
            <a:r>
              <a:rPr lang="sl-SI" sz="1650" dirty="0" smtClean="0">
                <a:latin typeface="Arial" panose="020B0604020202020204" pitchFamily="34" charset="0"/>
                <a:cs typeface="Arial" panose="020B0604020202020204" pitchFamily="34" charset="0"/>
              </a:rPr>
              <a:t>.</a:t>
            </a:r>
            <a:endParaRPr lang="sl-SI" sz="1650" dirty="0">
              <a:latin typeface="Arial" panose="020B0604020202020204" pitchFamily="34" charset="0"/>
              <a:cs typeface="Arial" panose="020B0604020202020204" pitchFamily="34" charset="0"/>
            </a:endParaRPr>
          </a:p>
        </p:txBody>
      </p:sp>
      <p:sp>
        <p:nvSpPr>
          <p:cNvPr id="8" name="Pravokotnik 7"/>
          <p:cNvSpPr/>
          <p:nvPr/>
        </p:nvSpPr>
        <p:spPr>
          <a:xfrm>
            <a:off x="103696" y="4543765"/>
            <a:ext cx="5904000" cy="2254463"/>
          </a:xfrm>
          <a:prstGeom prst="rect">
            <a:avLst/>
          </a:prstGeom>
          <a:ln>
            <a:solidFill>
              <a:schemeClr val="tx1"/>
            </a:solidFill>
          </a:ln>
        </p:spPr>
        <p:txBody>
          <a:bodyPr wrap="square">
            <a:spAutoFit/>
          </a:bodyPr>
          <a:lstStyle/>
          <a:p>
            <a:pPr>
              <a:spcAft>
                <a:spcPts val="300"/>
              </a:spcAft>
            </a:pPr>
            <a:r>
              <a:rPr lang="sl-SI" sz="1600" dirty="0" smtClean="0">
                <a:latin typeface="Arial" panose="020B0604020202020204" pitchFamily="34" charset="0"/>
                <a:ea typeface="Times New Roman" panose="02020603050405020304" pitchFamily="18" charset="0"/>
                <a:cs typeface="Arial" panose="020B0604020202020204" pitchFamily="34" charset="0"/>
              </a:rPr>
              <a:t>Na </a:t>
            </a:r>
            <a:r>
              <a:rPr lang="sl-SI" sz="1600" dirty="0">
                <a:latin typeface="Arial" panose="020B0604020202020204" pitchFamily="34" charset="0"/>
                <a:ea typeface="Times New Roman" panose="02020603050405020304" pitchFamily="18" charset="0"/>
                <a:cs typeface="Arial" panose="020B0604020202020204" pitchFamily="34" charset="0"/>
              </a:rPr>
              <a:t>podlagi podatkov iz RKG se v skladu z uredbo IAKS za tekoče leto, površina lokalnih sort v trajnem nasadu izračuna po naslednji formuli: </a:t>
            </a:r>
            <a:endParaRPr lang="sl-SI" sz="1600" dirty="0" smtClean="0">
              <a:latin typeface="Arial" panose="020B0604020202020204" pitchFamily="34" charset="0"/>
              <a:ea typeface="Times New Roman" panose="02020603050405020304" pitchFamily="18" charset="0"/>
              <a:cs typeface="Arial" panose="020B0604020202020204" pitchFamily="34" charset="0"/>
            </a:endParaRPr>
          </a:p>
          <a:p>
            <a:pPr>
              <a:spcAft>
                <a:spcPts val="600"/>
              </a:spcAft>
            </a:pPr>
            <a:r>
              <a:rPr lang="sl-SI" sz="1600" dirty="0" smtClean="0">
                <a:latin typeface="Arial" panose="020B0604020202020204" pitchFamily="34" charset="0"/>
                <a:ea typeface="Times New Roman" panose="02020603050405020304" pitchFamily="18" charset="0"/>
                <a:cs typeface="Arial" panose="020B0604020202020204" pitchFamily="34" charset="0"/>
              </a:rPr>
              <a:t>površina </a:t>
            </a:r>
            <a:r>
              <a:rPr lang="sl-SI" sz="1600" dirty="0">
                <a:latin typeface="Arial" panose="020B0604020202020204" pitchFamily="34" charset="0"/>
                <a:ea typeface="Times New Roman" panose="02020603050405020304" pitchFamily="18" charset="0"/>
                <a:cs typeface="Arial" panose="020B0604020202020204" pitchFamily="34" charset="0"/>
              </a:rPr>
              <a:t>lokalnih sort = (površina GERK x število sadik lokalnih sort) / število vseh sadik v trajnem nasadu.</a:t>
            </a:r>
          </a:p>
          <a:p>
            <a:pPr>
              <a:spcBef>
                <a:spcPts val="600"/>
              </a:spcBef>
            </a:pPr>
            <a:r>
              <a:rPr lang="sl-SI" sz="1600" b="1" dirty="0" smtClean="0">
                <a:latin typeface="Arial" panose="020B0604020202020204" pitchFamily="34" charset="0"/>
                <a:ea typeface="Times New Roman" panose="02020603050405020304" pitchFamily="18" charset="0"/>
                <a:cs typeface="Arial" panose="020B0604020202020204" pitchFamily="34" charset="0"/>
              </a:rPr>
              <a:t>Na </a:t>
            </a:r>
            <a:r>
              <a:rPr lang="sl-SI" sz="1600" b="1" dirty="0">
                <a:latin typeface="Arial" panose="020B0604020202020204" pitchFamily="34" charset="0"/>
                <a:ea typeface="Times New Roman" panose="02020603050405020304" pitchFamily="18" charset="0"/>
                <a:cs typeface="Arial" panose="020B0604020202020204" pitchFamily="34" charset="0"/>
              </a:rPr>
              <a:t>isti površini GERK lahko upravičenec, odvisno od vrste posevka, uveljavlja plačilo za operacijo SOR samo enkrat, in sicer za glavni ali prezimni ali </a:t>
            </a:r>
            <a:r>
              <a:rPr lang="sl-SI" sz="1600" b="1" dirty="0" err="1">
                <a:latin typeface="Arial" panose="020B0604020202020204" pitchFamily="34" charset="0"/>
                <a:ea typeface="Times New Roman" panose="02020603050405020304" pitchFamily="18" charset="0"/>
                <a:cs typeface="Arial" panose="020B0604020202020204" pitchFamily="34" charset="0"/>
              </a:rPr>
              <a:t>neprezimni</a:t>
            </a:r>
            <a:r>
              <a:rPr lang="sl-SI" sz="1600" b="1" dirty="0">
                <a:latin typeface="Arial" panose="020B0604020202020204" pitchFamily="34" charset="0"/>
                <a:ea typeface="Times New Roman" panose="02020603050405020304" pitchFamily="18" charset="0"/>
                <a:cs typeface="Arial" panose="020B0604020202020204" pitchFamily="34" charset="0"/>
              </a:rPr>
              <a:t> posevek.</a:t>
            </a:r>
            <a:endParaRPr lang="sl-SI" sz="16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Pravokotnik 8"/>
          <p:cNvSpPr/>
          <p:nvPr/>
        </p:nvSpPr>
        <p:spPr>
          <a:xfrm>
            <a:off x="6169808" y="3989767"/>
            <a:ext cx="5882400" cy="1107996"/>
          </a:xfrm>
          <a:prstGeom prst="rect">
            <a:avLst/>
          </a:prstGeom>
          <a:solidFill>
            <a:srgbClr val="84BD27"/>
          </a:solidFill>
          <a:ln>
            <a:solidFill>
              <a:schemeClr val="tx1"/>
            </a:solidFill>
          </a:ln>
        </p:spPr>
        <p:txBody>
          <a:bodyPr wrap="square">
            <a:spAutoFit/>
          </a:bodyPr>
          <a:lstStyle/>
          <a:p>
            <a:r>
              <a:rPr lang="sl-SI" sz="2200" b="1" dirty="0">
                <a:latin typeface="Arial" panose="020B0604020202020204" pitchFamily="34" charset="0"/>
                <a:ea typeface="Times New Roman" panose="02020603050405020304" pitchFamily="18" charset="0"/>
              </a:rPr>
              <a:t>Višina plačila za izvajanje operacije SOR </a:t>
            </a:r>
            <a:r>
              <a:rPr lang="sl-SI" sz="2200" b="1" dirty="0" smtClean="0">
                <a:latin typeface="Arial" panose="020B0604020202020204" pitchFamily="34" charset="0"/>
                <a:ea typeface="Times New Roman" panose="02020603050405020304" pitchFamily="18" charset="0"/>
              </a:rPr>
              <a:t>se zniža za 30 % = </a:t>
            </a:r>
            <a:r>
              <a:rPr lang="sl-SI" sz="2200" b="1" dirty="0" smtClean="0">
                <a:solidFill>
                  <a:srgbClr val="FF0000"/>
                </a:solidFill>
                <a:latin typeface="Arial" panose="020B0604020202020204" pitchFamily="34" charset="0"/>
                <a:ea typeface="Times New Roman" panose="02020603050405020304" pitchFamily="18" charset="0"/>
              </a:rPr>
              <a:t>127,12 €/ha letno</a:t>
            </a:r>
            <a:r>
              <a:rPr lang="sl-SI" sz="2200" b="1" dirty="0" smtClean="0">
                <a:latin typeface="Arial" panose="020B0604020202020204" pitchFamily="34" charset="0"/>
                <a:ea typeface="Times New Roman" panose="02020603050405020304" pitchFamily="18" charset="0"/>
              </a:rPr>
              <a:t> (prej 181,60 €/ha letno).</a:t>
            </a:r>
            <a:endParaRPr lang="sl-SI" sz="2200" b="1" dirty="0"/>
          </a:p>
        </p:txBody>
      </p:sp>
      <p:sp>
        <p:nvSpPr>
          <p:cNvPr id="10" name="Pravokotnik 9"/>
          <p:cNvSpPr/>
          <p:nvPr/>
        </p:nvSpPr>
        <p:spPr>
          <a:xfrm>
            <a:off x="6167038" y="2745606"/>
            <a:ext cx="5882400" cy="1138773"/>
          </a:xfrm>
          <a:prstGeom prst="rect">
            <a:avLst/>
          </a:prstGeom>
          <a:solidFill>
            <a:schemeClr val="bg1"/>
          </a:solidFill>
          <a:ln>
            <a:solidFill>
              <a:schemeClr val="tx1"/>
            </a:solidFill>
          </a:ln>
        </p:spPr>
        <p:txBody>
          <a:bodyPr wrap="square">
            <a:spAutoFit/>
          </a:bodyPr>
          <a:lstStyle/>
          <a:p>
            <a:r>
              <a:rPr lang="sl-SI" sz="1700" b="1" dirty="0">
                <a:latin typeface="Arial" panose="020B0604020202020204" pitchFamily="34" charset="0"/>
                <a:ea typeface="Times New Roman" panose="02020603050405020304" pitchFamily="18" charset="0"/>
              </a:rPr>
              <a:t>Upravičenec mora pridobiti dovoljenje za gojenje lokalnih sort konoplje </a:t>
            </a:r>
            <a:r>
              <a:rPr lang="sl-SI" sz="1700" b="1" dirty="0" smtClean="0">
                <a:latin typeface="Arial" panose="020B0604020202020204" pitchFamily="34" charset="0"/>
                <a:ea typeface="Times New Roman" panose="02020603050405020304" pitchFamily="18" charset="0"/>
              </a:rPr>
              <a:t>oz. </a:t>
            </a:r>
            <a:r>
              <a:rPr lang="sl-SI" sz="1700" b="1" dirty="0">
                <a:latin typeface="Arial" panose="020B0604020202020204" pitchFamily="34" charset="0"/>
                <a:ea typeface="Times New Roman" panose="02020603050405020304" pitchFamily="18" charset="0"/>
              </a:rPr>
              <a:t>maka </a:t>
            </a:r>
            <a:r>
              <a:rPr lang="sl-SI" sz="1700" b="1" dirty="0" smtClean="0">
                <a:latin typeface="Arial" panose="020B0604020202020204" pitchFamily="34" charset="0"/>
                <a:ea typeface="Times New Roman" panose="02020603050405020304" pitchFamily="18" charset="0"/>
              </a:rPr>
              <a:t>v </a:t>
            </a:r>
            <a:r>
              <a:rPr lang="sl-SI" sz="1700" b="1" dirty="0">
                <a:latin typeface="Arial" panose="020B0604020202020204" pitchFamily="34" charset="0"/>
                <a:ea typeface="Times New Roman" panose="02020603050405020304" pitchFamily="18" charset="0"/>
              </a:rPr>
              <a:t>skladu s pravilnikom, ki ureja pogoje za pridobitev dovoljenja za gojenje konoplje in </a:t>
            </a:r>
            <a:r>
              <a:rPr lang="sl-SI" sz="1700" b="1" dirty="0" smtClean="0">
                <a:latin typeface="Arial" panose="020B0604020202020204" pitchFamily="34" charset="0"/>
                <a:ea typeface="Times New Roman" panose="02020603050405020304" pitchFamily="18" charset="0"/>
              </a:rPr>
              <a:t>maka.</a:t>
            </a:r>
            <a:endParaRPr lang="sl-SI" sz="1700" b="1" dirty="0"/>
          </a:p>
        </p:txBody>
      </p:sp>
      <p:sp>
        <p:nvSpPr>
          <p:cNvPr id="11" name="Pravokotnik 10"/>
          <p:cNvSpPr/>
          <p:nvPr/>
        </p:nvSpPr>
        <p:spPr>
          <a:xfrm>
            <a:off x="6167038" y="1256755"/>
            <a:ext cx="5882400" cy="1400383"/>
          </a:xfrm>
          <a:prstGeom prst="rect">
            <a:avLst/>
          </a:prstGeom>
          <a:solidFill>
            <a:srgbClr val="84BD27"/>
          </a:solidFill>
          <a:ln>
            <a:solidFill>
              <a:schemeClr val="tx1"/>
            </a:solidFill>
          </a:ln>
        </p:spPr>
        <p:txBody>
          <a:bodyPr wrap="square">
            <a:spAutoFit/>
          </a:bodyPr>
          <a:lstStyle/>
          <a:p>
            <a:r>
              <a:rPr lang="sl-SI" sz="1700" b="1" dirty="0" smtClean="0">
                <a:solidFill>
                  <a:srgbClr val="FF0000"/>
                </a:solidFill>
                <a:latin typeface="Arial" panose="020B0604020202020204" pitchFamily="34" charset="0"/>
                <a:ea typeface="Times New Roman" panose="02020603050405020304" pitchFamily="18" charset="0"/>
              </a:rPr>
              <a:t>PREDLOG SPREMEMB:</a:t>
            </a:r>
          </a:p>
          <a:p>
            <a:pPr marL="285750" indent="-285750">
              <a:buFont typeface="Arial" panose="020B0604020202020204" pitchFamily="34" charset="0"/>
              <a:buChar char="•"/>
            </a:pPr>
            <a:r>
              <a:rPr lang="sl-SI" sz="1700" b="1" dirty="0" smtClean="0">
                <a:latin typeface="Arial" panose="020B0604020202020204" pitchFamily="34" charset="0"/>
                <a:ea typeface="Times New Roman" panose="02020603050405020304" pitchFamily="18" charset="0"/>
              </a:rPr>
              <a:t>Od leta 2024 se lahko uporablja samo certificiran semenski in sadilni material.</a:t>
            </a:r>
          </a:p>
          <a:p>
            <a:pPr marL="285750" indent="-285750">
              <a:buFont typeface="Arial" panose="020B0604020202020204" pitchFamily="34" charset="0"/>
              <a:buChar char="•"/>
            </a:pPr>
            <a:r>
              <a:rPr lang="sl-SI" sz="1700" b="1" dirty="0" smtClean="0">
                <a:latin typeface="Arial" panose="020B0604020202020204" pitchFamily="34" charset="0"/>
              </a:rPr>
              <a:t>Izjema so TN, ki so bili vzpostavljeni do vključno leta 2023, in KMRS, posejane v letu 2023.</a:t>
            </a:r>
            <a:endParaRPr lang="sl-SI" sz="1700" b="1" dirty="0"/>
          </a:p>
        </p:txBody>
      </p:sp>
      <p:sp>
        <p:nvSpPr>
          <p:cNvPr id="12" name="Pravokotnik 11"/>
          <p:cNvSpPr/>
          <p:nvPr/>
        </p:nvSpPr>
        <p:spPr>
          <a:xfrm>
            <a:off x="6169807" y="5231113"/>
            <a:ext cx="5882401" cy="1554272"/>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dirty="0">
                <a:latin typeface="Arial" panose="020B0604020202020204" pitchFamily="34" charset="0"/>
                <a:cs typeface="Arial" panose="020B0604020202020204" pitchFamily="34" charset="0"/>
              </a:rPr>
              <a:t>Predpisani obrazci v elektronski obliki (</a:t>
            </a:r>
            <a:r>
              <a:rPr lang="sl-SI" dirty="0" err="1">
                <a:latin typeface="Arial" panose="020B0604020202020204" pitchFamily="34" charset="0"/>
                <a:cs typeface="Arial" panose="020B0604020202020204" pitchFamily="34" charset="0"/>
              </a:rPr>
              <a:t>word</a:t>
            </a:r>
            <a:r>
              <a:rPr lang="sl-SI" dirty="0">
                <a:latin typeface="Arial" panose="020B0604020202020204" pitchFamily="34" charset="0"/>
                <a:cs typeface="Arial" panose="020B0604020202020204" pitchFamily="34" charset="0"/>
              </a:rPr>
              <a:t>, </a:t>
            </a:r>
            <a:r>
              <a:rPr lang="sl-SI" dirty="0" err="1">
                <a:latin typeface="Arial" panose="020B0604020202020204" pitchFamily="34" charset="0"/>
                <a:cs typeface="Arial" panose="020B0604020202020204" pitchFamily="34" charset="0"/>
              </a:rPr>
              <a:t>excel</a:t>
            </a:r>
            <a:r>
              <a:rPr lang="sl-SI" dirty="0">
                <a:latin typeface="Arial" panose="020B0604020202020204" pitchFamily="34" charset="0"/>
                <a:cs typeface="Arial" panose="020B0604020202020204" pitchFamily="34" charset="0"/>
              </a:rPr>
              <a:t>). Evidence so dostopne na spletni strani MKGP in ARSKTRP.</a:t>
            </a:r>
          </a:p>
          <a:p>
            <a:pPr marL="342900" lvl="0" indent="-342900">
              <a:buFont typeface="Arial" panose="020B0604020202020204" pitchFamily="34" charset="0"/>
              <a:buChar char="•"/>
            </a:pPr>
            <a:r>
              <a:rPr lang="sl-SI" b="1" dirty="0">
                <a:latin typeface="Arial" panose="020B0604020202020204" pitchFamily="34" charset="0"/>
                <a:cs typeface="Arial" panose="020B0604020202020204" pitchFamily="34" charset="0"/>
              </a:rPr>
              <a:t>Elektronskega vodenja evidenc prek aplikacije e-evidence v 2024 ne bo.</a:t>
            </a:r>
          </a:p>
        </p:txBody>
      </p:sp>
    </p:spTree>
    <p:extLst>
      <p:ext uri="{BB962C8B-B14F-4D97-AF65-F5344CB8AC3E}">
        <p14:creationId xmlns:p14="http://schemas.microsoft.com/office/powerpoint/2010/main" val="22988754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221675" y="709635"/>
            <a:ext cx="6120000" cy="6001643"/>
          </a:xfrm>
          <a:prstGeom prst="rect">
            <a:avLst/>
          </a:prstGeom>
          <a:ln>
            <a:solidFill>
              <a:schemeClr val="tx1"/>
            </a:solidFill>
          </a:ln>
        </p:spPr>
        <p:txBody>
          <a:bodyPr>
            <a:spAutoFit/>
          </a:bodyPr>
          <a:lstStyle/>
          <a:p>
            <a:r>
              <a:rPr lang="sl-SI" sz="1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  POLJŠČINE</a:t>
            </a:r>
            <a:endParaRPr lang="sl-SI"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284400" lvl="0" indent="-284400">
              <a:buFont typeface="+mj-lt"/>
              <a:buAutoNum type="arabicPeriod"/>
            </a:pPr>
            <a:r>
              <a:rPr lang="sl-SI" sz="1600" b="1" dirty="0">
                <a:solidFill>
                  <a:srgbClr val="000000"/>
                </a:solidFill>
                <a:latin typeface="Arial" panose="020B0604020202020204" pitchFamily="34" charset="0"/>
                <a:ea typeface="Calibri" panose="020F0502020204030204" pitchFamily="34" charset="0"/>
                <a:cs typeface="Arial" panose="020B0604020202020204" pitchFamily="34" charset="0"/>
              </a:rPr>
              <a:t>ajda:</a:t>
            </a:r>
          </a:p>
          <a:p>
            <a:pPr marL="285750" lvl="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navadna ajda: Čebelica, Darja, Eva, KIS Olga, Trdinova, Hajdoše;</a:t>
            </a:r>
          </a:p>
          <a:p>
            <a:pPr marL="285750" lvl="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tatarska ajda: Radohova, Zlata.</a:t>
            </a:r>
          </a:p>
          <a:p>
            <a:endParaRPr lang="sl-SI"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4400" lvl="0" indent="-284400">
              <a:buFont typeface="+mj-lt"/>
              <a:buAutoNum type="arabicPeriod" startAt="2"/>
            </a:pPr>
            <a:r>
              <a:rPr lang="sl-SI" sz="1600" b="1" dirty="0">
                <a:solidFill>
                  <a:srgbClr val="000000"/>
                </a:solidFill>
                <a:latin typeface="Arial" panose="020B0604020202020204" pitchFamily="34" charset="0"/>
                <a:ea typeface="Calibri" panose="020F0502020204030204" pitchFamily="34" charset="0"/>
                <a:cs typeface="Arial" panose="020B0604020202020204" pitchFamily="34" charset="0"/>
              </a:rPr>
              <a:t>žito:</a:t>
            </a:r>
          </a:p>
          <a:p>
            <a:pPr marL="285750" lvl="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navadno proso: Sonček, Drava, Mura</a:t>
            </a:r>
            <a:r>
              <a:rPr lang="sl-SI"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285750" lvl="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n</a:t>
            </a:r>
            <a:r>
              <a:rPr lang="sl-SI"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avadni oves: Noni;</a:t>
            </a:r>
            <a:endParaRPr lang="sl-SI"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lvl="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rž: Belokranjska </a:t>
            </a:r>
            <a:r>
              <a:rPr lang="sl-SI"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rž (sin. Domača rž);</a:t>
            </a:r>
            <a:endParaRPr lang="sl-SI"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lvl="0" indent="-285750">
              <a:buFont typeface="Arial" panose="020B0604020202020204" pitchFamily="34" charset="0"/>
              <a:buChar char="•"/>
            </a:pPr>
            <a:r>
              <a:rPr lang="sl-SI" sz="1600" dirty="0">
                <a:latin typeface="Arial" panose="020B0604020202020204" pitchFamily="34" charset="0"/>
                <a:ea typeface="Calibri" panose="020F0502020204030204" pitchFamily="34" charset="0"/>
                <a:cs typeface="Arial" panose="020B0604020202020204" pitchFamily="34" charset="0"/>
              </a:rPr>
              <a:t>navadni sirek: Gribeljski metlar (sin. Domači sirek), Gorički;</a:t>
            </a:r>
          </a:p>
          <a:p>
            <a:pPr marL="285750" lvl="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navadna pšenica: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Gorolka</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Marinka, </a:t>
            </a:r>
            <a:r>
              <a:rPr lang="sl-SI" sz="1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Mojca</a:t>
            </a:r>
            <a:r>
              <a:rPr lang="sl-SI"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sl-SI" sz="1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Nexera</a:t>
            </a:r>
            <a:r>
              <a:rPr lang="sl-SI"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86,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Nexera</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88,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Nexera</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885,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Nexera</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923, Primorka;</a:t>
            </a:r>
          </a:p>
          <a:p>
            <a:pPr marL="285750" lvl="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pira: Murska bela, Murska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dolgoklasa</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Pava, Piva.</a:t>
            </a:r>
          </a:p>
          <a:p>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284400" indent="-284400">
              <a:buFont typeface="+mj-lt"/>
              <a:buAutoNum type="arabicPeriod" startAt="3"/>
            </a:pPr>
            <a:r>
              <a:rPr lang="sl-SI" sz="1600" b="1" dirty="0">
                <a:solidFill>
                  <a:srgbClr val="000000"/>
                </a:solidFill>
                <a:latin typeface="Arial" panose="020B0604020202020204" pitchFamily="34" charset="0"/>
                <a:ea typeface="Calibri" panose="020F0502020204030204" pitchFamily="34" charset="0"/>
                <a:cs typeface="Arial" panose="020B0604020202020204" pitchFamily="34" charset="0"/>
              </a:rPr>
              <a:t>koruza:</a:t>
            </a:r>
          </a:p>
          <a:p>
            <a:pPr marL="285750" lvl="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Lj-180, Lj-275t,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Lj</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220w, Belokranjska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trdinka</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(sin. Domača rumena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trdinka</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Debelača (sin. Metliška rdeča),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Polentin</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Rumeni </a:t>
            </a:r>
            <a:r>
              <a:rPr lang="sl-SI" sz="1600" dirty="0" err="1">
                <a:solidFill>
                  <a:srgbClr val="000000"/>
                </a:solidFill>
                <a:latin typeface="Arial" panose="020B0604020202020204" pitchFamily="34" charset="0"/>
                <a:ea typeface="Calibri" panose="020F0502020204030204" pitchFamily="34" charset="0"/>
                <a:cs typeface="Arial" panose="020B0604020202020204" pitchFamily="34" charset="0"/>
              </a:rPr>
              <a:t>osmak</a:t>
            </a: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284400" lvl="0" indent="-284400">
              <a:buFont typeface="+mj-lt"/>
              <a:buAutoNum type="arabicPeriod" startAt="4"/>
            </a:pPr>
            <a:r>
              <a:rPr lang="sl-SI" sz="1600" b="1" dirty="0">
                <a:solidFill>
                  <a:srgbClr val="000000"/>
                </a:solidFill>
                <a:latin typeface="Arial" panose="020B0604020202020204" pitchFamily="34" charset="0"/>
                <a:ea typeface="Calibri" panose="020F0502020204030204" pitchFamily="34" charset="0"/>
                <a:cs typeface="Arial" panose="020B0604020202020204" pitchFamily="34" charset="0"/>
              </a:rPr>
              <a:t>krompir:</a:t>
            </a:r>
          </a:p>
          <a:p>
            <a:pPr marL="285750" lvl="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cs typeface="Arial" panose="020B0604020202020204" pitchFamily="34" charset="0"/>
              </a:rPr>
              <a:t>KIS Kokra, KIS Krka, KIS Razor, KIS Savinja, KIS Vipava, </a:t>
            </a:r>
            <a:r>
              <a:rPr lang="sl-SI"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Kresnik.</a:t>
            </a:r>
            <a:endParaRPr lang="sl-SI"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Pravokotnik 3"/>
          <p:cNvSpPr/>
          <p:nvPr/>
        </p:nvSpPr>
        <p:spPr>
          <a:xfrm>
            <a:off x="6551222" y="87623"/>
            <a:ext cx="5508000" cy="6740307"/>
          </a:xfrm>
          <a:prstGeom prst="rect">
            <a:avLst/>
          </a:prstGeom>
          <a:ln>
            <a:solidFill>
              <a:schemeClr val="tx1"/>
            </a:solidFill>
          </a:ln>
        </p:spPr>
        <p:txBody>
          <a:bodyPr wrap="square">
            <a:spAutoFit/>
          </a:bodyPr>
          <a:lstStyle/>
          <a:p>
            <a:pPr lvl="0">
              <a:spcAft>
                <a:spcPts val="0"/>
              </a:spcAft>
            </a:pPr>
            <a:r>
              <a:rPr lang="sl-SI" sz="1600" b="1" dirty="0" smtClean="0">
                <a:solidFill>
                  <a:srgbClr val="000000"/>
                </a:solidFill>
                <a:latin typeface="Arial" panose="020B0604020202020204" pitchFamily="34" charset="0"/>
                <a:ea typeface="Calibri" panose="020F0502020204030204" pitchFamily="34" charset="0"/>
              </a:rPr>
              <a:t>B. KRMNE </a:t>
            </a:r>
            <a:r>
              <a:rPr lang="sl-SI" sz="1600" b="1" dirty="0">
                <a:solidFill>
                  <a:srgbClr val="000000"/>
                </a:solidFill>
                <a:latin typeface="Arial" panose="020B0604020202020204" pitchFamily="34" charset="0"/>
                <a:ea typeface="Calibri" panose="020F0502020204030204" pitchFamily="34" charset="0"/>
              </a:rPr>
              <a:t>RASTLINE</a:t>
            </a:r>
            <a:endParaRPr lang="sl-SI" sz="1600" dirty="0">
              <a:solidFill>
                <a:srgbClr val="000000"/>
              </a:solidFill>
              <a:latin typeface="Arial" panose="020B0604020202020204" pitchFamily="34" charset="0"/>
              <a:ea typeface="Calibri" panose="020F0502020204030204" pitchFamily="34" charset="0"/>
            </a:endParaRPr>
          </a:p>
          <a:p>
            <a:pPr>
              <a:spcAft>
                <a:spcPts val="0"/>
              </a:spcAft>
            </a:pPr>
            <a:r>
              <a:rPr lang="sl-SI" sz="1600" dirty="0">
                <a:solidFill>
                  <a:srgbClr val="000000"/>
                </a:solidFill>
                <a:latin typeface="Arial" panose="020B0604020202020204" pitchFamily="34" charset="0"/>
                <a:ea typeface="Calibri" panose="020F0502020204030204" pitchFamily="34" charset="0"/>
              </a:rPr>
              <a:t> </a:t>
            </a:r>
          </a:p>
          <a:p>
            <a:pPr marL="284400" lvl="0" indent="-284400">
              <a:spcAft>
                <a:spcPts val="0"/>
              </a:spcAft>
              <a:buFont typeface="+mj-lt"/>
              <a:buAutoNum type="arabicPeriod"/>
            </a:pPr>
            <a:r>
              <a:rPr lang="sl-SI" sz="1600" b="1" dirty="0">
                <a:solidFill>
                  <a:srgbClr val="000000"/>
                </a:solidFill>
                <a:latin typeface="Arial" panose="020B0604020202020204" pitchFamily="34" charset="0"/>
                <a:ea typeface="Calibri" panose="020F0502020204030204" pitchFamily="34" charset="0"/>
              </a:rPr>
              <a:t>metuljnice:</a:t>
            </a:r>
          </a:p>
          <a:p>
            <a:pPr marL="285750" lvl="0" indent="-285750">
              <a:spcAft>
                <a:spcPts val="0"/>
              </a:spcAft>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rPr>
              <a:t>beli volčji bob: Pepe;</a:t>
            </a:r>
          </a:p>
          <a:p>
            <a:pPr marL="285750" lvl="0" indent="-285750">
              <a:spcAft>
                <a:spcPts val="0"/>
              </a:spcAft>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rPr>
              <a:t>inkarnatka: </a:t>
            </a:r>
            <a:r>
              <a:rPr lang="sl-SI" sz="1600" dirty="0" err="1">
                <a:solidFill>
                  <a:srgbClr val="000000"/>
                </a:solidFill>
                <a:latin typeface="Arial" panose="020B0604020202020204" pitchFamily="34" charset="0"/>
                <a:ea typeface="Calibri" panose="020F0502020204030204" pitchFamily="34" charset="0"/>
              </a:rPr>
              <a:t>Inkara</a:t>
            </a:r>
            <a:r>
              <a:rPr lang="sl-SI" sz="1600" dirty="0">
                <a:solidFill>
                  <a:srgbClr val="000000"/>
                </a:solidFill>
                <a:latin typeface="Arial" panose="020B0604020202020204" pitchFamily="34" charset="0"/>
                <a:ea typeface="Calibri" panose="020F0502020204030204" pitchFamily="34" charset="0"/>
              </a:rPr>
              <a:t>;</a:t>
            </a:r>
          </a:p>
          <a:p>
            <a:pPr marL="285750" lvl="0" indent="-285750">
              <a:spcAft>
                <a:spcPts val="0"/>
              </a:spcAft>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rPr>
              <a:t>črna detelja: Poljanka;</a:t>
            </a:r>
          </a:p>
          <a:p>
            <a:pPr marL="285750" lvl="0" indent="-285750">
              <a:spcAft>
                <a:spcPts val="0"/>
              </a:spcAft>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rPr>
              <a:t>navadna soja: Črna soja;</a:t>
            </a:r>
          </a:p>
          <a:p>
            <a:pPr marL="285750" lvl="0" indent="-285750">
              <a:spcAft>
                <a:spcPts val="0"/>
              </a:spcAft>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rPr>
              <a:t>krmni bob: Zoran.</a:t>
            </a:r>
          </a:p>
          <a:p>
            <a:pPr>
              <a:spcAft>
                <a:spcPts val="0"/>
              </a:spcAft>
            </a:pPr>
            <a:r>
              <a:rPr lang="sl-SI" sz="1600" dirty="0">
                <a:solidFill>
                  <a:srgbClr val="000000"/>
                </a:solidFill>
                <a:latin typeface="Arial" panose="020B0604020202020204" pitchFamily="34" charset="0"/>
                <a:ea typeface="Calibri" panose="020F0502020204030204" pitchFamily="34" charset="0"/>
              </a:rPr>
              <a:t> </a:t>
            </a:r>
          </a:p>
          <a:p>
            <a:pPr marL="284400" lvl="0" indent="-284400">
              <a:spcAft>
                <a:spcPts val="0"/>
              </a:spcAft>
              <a:buFont typeface="+mj-lt"/>
              <a:buAutoNum type="arabicPeriod" startAt="2"/>
            </a:pPr>
            <a:r>
              <a:rPr lang="sl-SI" sz="1600" b="1" dirty="0">
                <a:solidFill>
                  <a:srgbClr val="000000"/>
                </a:solidFill>
                <a:latin typeface="Arial" panose="020B0604020202020204" pitchFamily="34" charset="0"/>
                <a:ea typeface="Calibri" panose="020F0502020204030204" pitchFamily="34" charset="0"/>
              </a:rPr>
              <a:t>druge vrste krmnih rastlin:</a:t>
            </a:r>
          </a:p>
          <a:p>
            <a:pPr marL="285750" lvl="0" indent="-285750">
              <a:spcAft>
                <a:spcPts val="0"/>
              </a:spcAft>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rPr>
              <a:t>podzemna koleraba: Rumena maslena;</a:t>
            </a:r>
          </a:p>
          <a:p>
            <a:pPr marL="285750" lvl="0" indent="-285750">
              <a:spcAft>
                <a:spcPts val="0"/>
              </a:spcAft>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rPr>
              <a:t>krmna ogrščica: </a:t>
            </a:r>
            <a:r>
              <a:rPr lang="sl-SI" sz="1600" dirty="0" smtClean="0">
                <a:solidFill>
                  <a:srgbClr val="000000"/>
                </a:solidFill>
                <a:latin typeface="Arial" panose="020B0604020202020204" pitchFamily="34" charset="0"/>
                <a:ea typeface="Calibri" panose="020F0502020204030204" pitchFamily="34" charset="0"/>
              </a:rPr>
              <a:t>Starška, </a:t>
            </a:r>
            <a:r>
              <a:rPr lang="sl-SI" sz="1600" b="1" dirty="0" smtClean="0">
                <a:solidFill>
                  <a:srgbClr val="FF0000"/>
                </a:solidFill>
                <a:latin typeface="Arial" panose="020B0604020202020204" pitchFamily="34" charset="0"/>
                <a:ea typeface="Calibri" panose="020F0502020204030204" pitchFamily="34" charset="0"/>
              </a:rPr>
              <a:t>Daniela</a:t>
            </a:r>
            <a:r>
              <a:rPr lang="sl-SI" sz="1600" dirty="0" smtClean="0">
                <a:solidFill>
                  <a:srgbClr val="000000"/>
                </a:solidFill>
                <a:latin typeface="Arial" panose="020B0604020202020204" pitchFamily="34" charset="0"/>
                <a:ea typeface="Calibri" panose="020F0502020204030204" pitchFamily="34" charset="0"/>
              </a:rPr>
              <a:t>.</a:t>
            </a:r>
            <a:endParaRPr lang="sl-SI" sz="1600" dirty="0">
              <a:solidFill>
                <a:srgbClr val="000000"/>
              </a:solidFill>
              <a:latin typeface="Arial" panose="020B0604020202020204" pitchFamily="34" charset="0"/>
              <a:ea typeface="Calibri" panose="020F0502020204030204" pitchFamily="34" charset="0"/>
            </a:endParaRPr>
          </a:p>
          <a:p>
            <a:pPr>
              <a:spcAft>
                <a:spcPts val="0"/>
              </a:spcAft>
            </a:pPr>
            <a:r>
              <a:rPr lang="sl-SI" sz="1600" dirty="0">
                <a:solidFill>
                  <a:srgbClr val="000000"/>
                </a:solidFill>
                <a:latin typeface="Arial" panose="020B0604020202020204" pitchFamily="34" charset="0"/>
                <a:ea typeface="Calibri" panose="020F0502020204030204" pitchFamily="34" charset="0"/>
              </a:rPr>
              <a:t> </a:t>
            </a:r>
          </a:p>
          <a:p>
            <a:pPr lvl="0">
              <a:spcAft>
                <a:spcPts val="0"/>
              </a:spcAft>
            </a:pPr>
            <a:r>
              <a:rPr lang="sl-SI" sz="1600" b="1" dirty="0" smtClean="0">
                <a:solidFill>
                  <a:srgbClr val="000000"/>
                </a:solidFill>
                <a:latin typeface="Arial" panose="020B0604020202020204" pitchFamily="34" charset="0"/>
                <a:ea typeface="Calibri" panose="020F0502020204030204" pitchFamily="34" charset="0"/>
              </a:rPr>
              <a:t>C. TRAVE</a:t>
            </a:r>
            <a:endParaRPr lang="sl-SI" sz="1600" dirty="0">
              <a:solidFill>
                <a:srgbClr val="000000"/>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sl-SI" sz="1600" dirty="0">
                <a:solidFill>
                  <a:srgbClr val="000000"/>
                </a:solidFill>
                <a:latin typeface="Arial" panose="020B0604020202020204" pitchFamily="34" charset="0"/>
                <a:ea typeface="Calibri" panose="020F0502020204030204" pitchFamily="34" charset="0"/>
              </a:rPr>
              <a:t>navadna pasja trava: </a:t>
            </a:r>
            <a:r>
              <a:rPr lang="sl-SI" sz="1600" dirty="0" err="1">
                <a:solidFill>
                  <a:srgbClr val="000000"/>
                </a:solidFill>
                <a:latin typeface="Arial" panose="020B0604020202020204" pitchFamily="34" charset="0"/>
                <a:ea typeface="Calibri" panose="020F0502020204030204" pitchFamily="34" charset="0"/>
              </a:rPr>
              <a:t>Jabeljska</a:t>
            </a:r>
            <a:r>
              <a:rPr lang="sl-SI" sz="1600" dirty="0">
                <a:solidFill>
                  <a:srgbClr val="000000"/>
                </a:solidFill>
                <a:latin typeface="Arial" panose="020B0604020202020204" pitchFamily="34" charset="0"/>
                <a:ea typeface="Calibri" panose="020F0502020204030204" pitchFamily="34" charset="0"/>
              </a:rPr>
              <a:t>, Kopa; </a:t>
            </a:r>
          </a:p>
          <a:p>
            <a:pPr marL="285750" indent="-285750">
              <a:buFont typeface="Arial" panose="020B0604020202020204" pitchFamily="34" charset="0"/>
              <a:buChar char="•"/>
            </a:pPr>
            <a:r>
              <a:rPr lang="sl-SI" sz="1600" dirty="0" smtClean="0">
                <a:solidFill>
                  <a:srgbClr val="000000"/>
                </a:solidFill>
                <a:latin typeface="Arial" panose="020B0604020202020204" pitchFamily="34" charset="0"/>
                <a:ea typeface="Calibri" panose="020F0502020204030204" pitchFamily="34" charset="0"/>
              </a:rPr>
              <a:t>travniška </a:t>
            </a:r>
            <a:r>
              <a:rPr lang="sl-SI" sz="1600" dirty="0">
                <a:solidFill>
                  <a:srgbClr val="000000"/>
                </a:solidFill>
                <a:latin typeface="Arial" panose="020B0604020202020204" pitchFamily="34" charset="0"/>
                <a:ea typeface="Calibri" panose="020F0502020204030204" pitchFamily="34" charset="0"/>
              </a:rPr>
              <a:t>bilnica: </a:t>
            </a:r>
            <a:r>
              <a:rPr lang="sl-SI" sz="1600" dirty="0" err="1">
                <a:solidFill>
                  <a:srgbClr val="000000"/>
                </a:solidFill>
                <a:latin typeface="Arial" panose="020B0604020202020204" pitchFamily="34" charset="0"/>
                <a:ea typeface="Calibri" panose="020F0502020204030204" pitchFamily="34" charset="0"/>
              </a:rPr>
              <a:t>Jabeljska</a:t>
            </a:r>
            <a:r>
              <a:rPr lang="sl-SI" sz="1600" dirty="0">
                <a:solidFill>
                  <a:srgbClr val="000000"/>
                </a:solidFill>
                <a:latin typeface="Arial" panose="020B0604020202020204" pitchFamily="34" charset="0"/>
                <a:ea typeface="Calibri" panose="020F0502020204030204" pitchFamily="34" charset="0"/>
              </a:rPr>
              <a:t>; </a:t>
            </a:r>
          </a:p>
          <a:p>
            <a:pPr marL="285750" indent="-285750">
              <a:buFont typeface="Arial" panose="020B0604020202020204" pitchFamily="34" charset="0"/>
              <a:buChar char="•"/>
            </a:pPr>
            <a:r>
              <a:rPr lang="sl-SI" sz="1600" dirty="0" smtClean="0">
                <a:solidFill>
                  <a:srgbClr val="000000"/>
                </a:solidFill>
                <a:latin typeface="Arial" panose="020B0604020202020204" pitchFamily="34" charset="0"/>
                <a:ea typeface="Calibri" panose="020F0502020204030204" pitchFamily="34" charset="0"/>
              </a:rPr>
              <a:t>mnogocvetna </a:t>
            </a:r>
            <a:r>
              <a:rPr lang="sl-SI" sz="1600" dirty="0">
                <a:solidFill>
                  <a:srgbClr val="000000"/>
                </a:solidFill>
                <a:latin typeface="Arial" panose="020B0604020202020204" pitchFamily="34" charset="0"/>
                <a:ea typeface="Calibri" panose="020F0502020204030204" pitchFamily="34" charset="0"/>
              </a:rPr>
              <a:t>(laška) ljuljka: KIS Draga, KPC Laška; </a:t>
            </a:r>
          </a:p>
          <a:p>
            <a:pPr marL="285750" indent="-285750">
              <a:buFont typeface="Arial" panose="020B0604020202020204" pitchFamily="34" charset="0"/>
              <a:buChar char="•"/>
            </a:pPr>
            <a:r>
              <a:rPr lang="sl-SI" sz="1600" dirty="0" smtClean="0">
                <a:solidFill>
                  <a:srgbClr val="000000"/>
                </a:solidFill>
                <a:latin typeface="Arial" panose="020B0604020202020204" pitchFamily="34" charset="0"/>
                <a:ea typeface="Calibri" panose="020F0502020204030204" pitchFamily="34" charset="0"/>
              </a:rPr>
              <a:t>trpežna </a:t>
            </a:r>
            <a:r>
              <a:rPr lang="sl-SI" sz="1600" dirty="0">
                <a:solidFill>
                  <a:srgbClr val="000000"/>
                </a:solidFill>
                <a:latin typeface="Arial" panose="020B0604020202020204" pitchFamily="34" charset="0"/>
                <a:ea typeface="Calibri" panose="020F0502020204030204" pitchFamily="34" charset="0"/>
              </a:rPr>
              <a:t>(angleška) ljuljka: Ilirka; </a:t>
            </a:r>
          </a:p>
          <a:p>
            <a:pPr marL="285750" indent="-285750">
              <a:buFont typeface="Arial" panose="020B0604020202020204" pitchFamily="34" charset="0"/>
              <a:buChar char="•"/>
            </a:pPr>
            <a:r>
              <a:rPr lang="sl-SI" sz="1600" dirty="0" smtClean="0">
                <a:solidFill>
                  <a:srgbClr val="000000"/>
                </a:solidFill>
                <a:latin typeface="Arial" panose="020B0604020202020204" pitchFamily="34" charset="0"/>
                <a:ea typeface="Calibri" panose="020F0502020204030204" pitchFamily="34" charset="0"/>
              </a:rPr>
              <a:t>travniški </a:t>
            </a:r>
            <a:r>
              <a:rPr lang="sl-SI" sz="1600" dirty="0">
                <a:solidFill>
                  <a:srgbClr val="000000"/>
                </a:solidFill>
                <a:latin typeface="Arial" panose="020B0604020202020204" pitchFamily="34" charset="0"/>
                <a:ea typeface="Calibri" panose="020F0502020204030204" pitchFamily="34" charset="0"/>
              </a:rPr>
              <a:t>mačji rep: KIS Muri, Krim. </a:t>
            </a:r>
          </a:p>
          <a:p>
            <a:pPr lvl="0">
              <a:spcAft>
                <a:spcPts val="0"/>
              </a:spcAft>
            </a:pPr>
            <a:endParaRPr lang="sl-SI" sz="1600" dirty="0">
              <a:solidFill>
                <a:srgbClr val="000000"/>
              </a:solidFill>
              <a:effectLst/>
              <a:latin typeface="Arial" panose="020B0604020202020204" pitchFamily="34" charset="0"/>
              <a:ea typeface="Calibri" panose="020F0502020204030204" pitchFamily="34" charset="0"/>
            </a:endParaRPr>
          </a:p>
          <a:p>
            <a:r>
              <a:rPr lang="sl-SI" sz="1600" b="1" dirty="0" smtClean="0">
                <a:latin typeface="Arial" panose="020B0604020202020204" pitchFamily="34" charset="0"/>
                <a:cs typeface="Arial" panose="020B0604020202020204" pitchFamily="34" charset="0"/>
              </a:rPr>
              <a:t>Č.  OLJNICE </a:t>
            </a:r>
            <a:r>
              <a:rPr lang="sl-SI" sz="1600" b="1" dirty="0">
                <a:latin typeface="Arial" panose="020B0604020202020204" pitchFamily="34" charset="0"/>
                <a:cs typeface="Arial" panose="020B0604020202020204" pitchFamily="34" charset="0"/>
              </a:rPr>
              <a:t>IN PREDIVNICE</a:t>
            </a:r>
            <a:endParaRPr lang="sl-SI"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sz="1600" dirty="0" smtClean="0">
                <a:solidFill>
                  <a:srgbClr val="000000"/>
                </a:solidFill>
                <a:latin typeface="Arial" panose="020B0604020202020204" pitchFamily="34" charset="0"/>
                <a:ea typeface="Calibri" panose="020F0502020204030204" pitchFamily="34" charset="0"/>
              </a:rPr>
              <a:t>navadni </a:t>
            </a:r>
            <a:r>
              <a:rPr lang="sl-SI" sz="1600" dirty="0">
                <a:solidFill>
                  <a:srgbClr val="000000"/>
                </a:solidFill>
                <a:latin typeface="Arial" panose="020B0604020202020204" pitchFamily="34" charset="0"/>
                <a:ea typeface="Calibri" panose="020F0502020204030204" pitchFamily="34" charset="0"/>
              </a:rPr>
              <a:t>riček: Koroški; </a:t>
            </a:r>
          </a:p>
          <a:p>
            <a:pPr marL="285750" indent="-285750">
              <a:buFont typeface="Arial" panose="020B0604020202020204" pitchFamily="34" charset="0"/>
              <a:buChar char="•"/>
            </a:pPr>
            <a:r>
              <a:rPr lang="sl-SI" sz="1600" dirty="0" smtClean="0">
                <a:solidFill>
                  <a:srgbClr val="000000"/>
                </a:solidFill>
                <a:latin typeface="Arial" panose="020B0604020202020204" pitchFamily="34" charset="0"/>
                <a:ea typeface="Calibri" panose="020F0502020204030204" pitchFamily="34" charset="0"/>
              </a:rPr>
              <a:t>navadna </a:t>
            </a:r>
            <a:r>
              <a:rPr lang="sl-SI" sz="1600" dirty="0">
                <a:solidFill>
                  <a:srgbClr val="000000"/>
                </a:solidFill>
                <a:latin typeface="Arial" panose="020B0604020202020204" pitchFamily="34" charset="0"/>
                <a:ea typeface="Calibri" panose="020F0502020204030204" pitchFamily="34" charset="0"/>
              </a:rPr>
              <a:t>konoplja: </a:t>
            </a:r>
            <a:r>
              <a:rPr lang="sl-SI" sz="1600" dirty="0" err="1">
                <a:solidFill>
                  <a:srgbClr val="000000"/>
                </a:solidFill>
                <a:latin typeface="Arial" panose="020B0604020202020204" pitchFamily="34" charset="0"/>
                <a:ea typeface="Calibri" panose="020F0502020204030204" pitchFamily="34" charset="0"/>
              </a:rPr>
              <a:t>Fiona</a:t>
            </a:r>
            <a:r>
              <a:rPr lang="sl-SI" sz="1600" dirty="0">
                <a:solidFill>
                  <a:srgbClr val="000000"/>
                </a:solidFill>
                <a:latin typeface="Arial" panose="020B0604020202020204" pitchFamily="34" charset="0"/>
                <a:ea typeface="Calibri" panose="020F0502020204030204" pitchFamily="34" charset="0"/>
              </a:rPr>
              <a:t>, Fukal, Stara Prekmurska; </a:t>
            </a:r>
          </a:p>
          <a:p>
            <a:pPr marL="285750" indent="-285750">
              <a:buFont typeface="Arial" panose="020B0604020202020204" pitchFamily="34" charset="0"/>
              <a:buChar char="•"/>
            </a:pPr>
            <a:r>
              <a:rPr lang="sl-SI" sz="1600" dirty="0" smtClean="0">
                <a:solidFill>
                  <a:srgbClr val="000000"/>
                </a:solidFill>
                <a:latin typeface="Arial" panose="020B0604020202020204" pitchFamily="34" charset="0"/>
                <a:ea typeface="Calibri" panose="020F0502020204030204" pitchFamily="34" charset="0"/>
              </a:rPr>
              <a:t>navadni </a:t>
            </a:r>
            <a:r>
              <a:rPr lang="sl-SI" sz="1600" dirty="0">
                <a:solidFill>
                  <a:srgbClr val="000000"/>
                </a:solidFill>
                <a:latin typeface="Arial" panose="020B0604020202020204" pitchFamily="34" charset="0"/>
                <a:ea typeface="Calibri" panose="020F0502020204030204" pitchFamily="34" charset="0"/>
              </a:rPr>
              <a:t>lan: Belokranjski lan, Gorički rumeni, Koroški, Majski, Urban-Destrnik (sin. </a:t>
            </a:r>
            <a:r>
              <a:rPr lang="sl-SI" sz="1600" dirty="0" err="1">
                <a:solidFill>
                  <a:srgbClr val="000000"/>
                </a:solidFill>
                <a:latin typeface="Arial" panose="020B0604020202020204" pitchFamily="34" charset="0"/>
                <a:ea typeface="Calibri" panose="020F0502020204030204" pitchFamily="34" charset="0"/>
              </a:rPr>
              <a:t>Enostebelni</a:t>
            </a:r>
            <a:r>
              <a:rPr lang="sl-SI" sz="1600" dirty="0">
                <a:solidFill>
                  <a:srgbClr val="000000"/>
                </a:solidFill>
                <a:latin typeface="Arial" panose="020B0604020202020204" pitchFamily="34" charset="0"/>
                <a:ea typeface="Calibri" panose="020F0502020204030204" pitchFamily="34" charset="0"/>
              </a:rPr>
              <a:t>) </a:t>
            </a:r>
          </a:p>
          <a:p>
            <a:pPr marL="285750" indent="-285750">
              <a:buFont typeface="Arial" panose="020B0604020202020204" pitchFamily="34" charset="0"/>
              <a:buChar char="•"/>
            </a:pPr>
            <a:r>
              <a:rPr lang="sl-SI" sz="1600" dirty="0" smtClean="0">
                <a:solidFill>
                  <a:srgbClr val="000000"/>
                </a:solidFill>
                <a:latin typeface="Arial" panose="020B0604020202020204" pitchFamily="34" charset="0"/>
                <a:ea typeface="Calibri" panose="020F0502020204030204" pitchFamily="34" charset="0"/>
              </a:rPr>
              <a:t>oljna </a:t>
            </a:r>
            <a:r>
              <a:rPr lang="sl-SI" sz="1600" dirty="0">
                <a:solidFill>
                  <a:srgbClr val="000000"/>
                </a:solidFill>
                <a:latin typeface="Arial" panose="020B0604020202020204" pitchFamily="34" charset="0"/>
                <a:ea typeface="Calibri" panose="020F0502020204030204" pitchFamily="34" charset="0"/>
              </a:rPr>
              <a:t>buča: Slovenska golica; </a:t>
            </a:r>
          </a:p>
          <a:p>
            <a:pPr marL="285750" indent="-285750">
              <a:buFont typeface="Arial" panose="020B0604020202020204" pitchFamily="34" charset="0"/>
              <a:buChar char="•"/>
            </a:pPr>
            <a:r>
              <a:rPr lang="sl-SI" sz="1600" dirty="0" smtClean="0">
                <a:solidFill>
                  <a:srgbClr val="000000"/>
                </a:solidFill>
                <a:latin typeface="Arial" panose="020B0604020202020204" pitchFamily="34" charset="0"/>
                <a:ea typeface="Calibri" panose="020F0502020204030204" pitchFamily="34" charset="0"/>
              </a:rPr>
              <a:t>vrtni </a:t>
            </a:r>
            <a:r>
              <a:rPr lang="sl-SI" sz="1600" dirty="0">
                <a:solidFill>
                  <a:srgbClr val="000000"/>
                </a:solidFill>
                <a:latin typeface="Arial" panose="020B0604020202020204" pitchFamily="34" charset="0"/>
                <a:ea typeface="Calibri" panose="020F0502020204030204" pitchFamily="34" charset="0"/>
              </a:rPr>
              <a:t>mak: Matija</a:t>
            </a:r>
            <a:r>
              <a:rPr lang="sl-SI" sz="1600" dirty="0" smtClean="0">
                <a:solidFill>
                  <a:srgbClr val="000000"/>
                </a:solidFill>
                <a:latin typeface="Arial" panose="020B0604020202020204" pitchFamily="34" charset="0"/>
                <a:ea typeface="Calibri" panose="020F0502020204030204" pitchFamily="34" charset="0"/>
              </a:rPr>
              <a:t>.</a:t>
            </a:r>
            <a:endParaRPr lang="sl-SI" sz="1600" dirty="0">
              <a:solidFill>
                <a:srgbClr val="000000"/>
              </a:solidFill>
              <a:latin typeface="Arial" panose="020B0604020202020204" pitchFamily="34" charset="0"/>
              <a:ea typeface="Calibri" panose="020F0502020204030204" pitchFamily="34" charset="0"/>
            </a:endParaRPr>
          </a:p>
        </p:txBody>
      </p:sp>
      <p:sp>
        <p:nvSpPr>
          <p:cNvPr id="5" name="PoljeZBesedilom 4"/>
          <p:cNvSpPr txBox="1"/>
          <p:nvPr/>
        </p:nvSpPr>
        <p:spPr>
          <a:xfrm>
            <a:off x="221675" y="277635"/>
            <a:ext cx="6120000" cy="432000"/>
          </a:xfrm>
          <a:prstGeom prst="rect">
            <a:avLst/>
          </a:prstGeom>
          <a:solidFill>
            <a:srgbClr val="84BD27"/>
          </a:solidFill>
          <a:ln>
            <a:solidFill>
              <a:schemeClr val="tx1"/>
            </a:solidFill>
          </a:ln>
        </p:spPr>
        <p:txBody>
          <a:bodyPr wrap="square" rtlCol="0">
            <a:spAutoFit/>
          </a:bodyPr>
          <a:lstStyle/>
          <a:p>
            <a:r>
              <a:rPr lang="sl-SI" b="1" dirty="0" smtClean="0">
                <a:latin typeface="Arial" panose="020B0604020202020204" pitchFamily="34" charset="0"/>
                <a:cs typeface="Arial" panose="020B0604020202020204" pitchFamily="34" charset="0"/>
              </a:rPr>
              <a:t>SEZNAM LOKALNIH SORT</a:t>
            </a:r>
            <a:endParaRPr lang="sl-SI"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8131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50421" y="131487"/>
            <a:ext cx="6084000" cy="6660000"/>
          </a:xfrm>
          <a:prstGeom prst="rect">
            <a:avLst/>
          </a:prstGeom>
          <a:ln>
            <a:solidFill>
              <a:schemeClr val="tx1"/>
            </a:solidFill>
          </a:ln>
        </p:spPr>
        <p:txBody>
          <a:bodyPr>
            <a:spAutoFit/>
          </a:bodyPr>
          <a:lstStyle/>
          <a:p>
            <a:pPr lvl="0">
              <a:spcAft>
                <a:spcPts val="0"/>
              </a:spcAft>
            </a:pPr>
            <a:r>
              <a:rPr lang="sl-SI" sz="1700" b="1" dirty="0" smtClean="0">
                <a:solidFill>
                  <a:srgbClr val="000000"/>
                </a:solidFill>
                <a:latin typeface="Arial" panose="020B0604020202020204" pitchFamily="34" charset="0"/>
                <a:ea typeface="Calibri" panose="020F0502020204030204" pitchFamily="34" charset="0"/>
              </a:rPr>
              <a:t>D.  ZELENJADNICE</a:t>
            </a:r>
          </a:p>
          <a:p>
            <a:r>
              <a:rPr lang="sl-SI" dirty="0" smtClean="0"/>
              <a:t>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belo zelje: Emona, </a:t>
            </a:r>
            <a:r>
              <a:rPr lang="sl-SI" sz="1700" dirty="0" err="1" smtClean="0">
                <a:latin typeface="Arial" panose="020B0604020202020204" pitchFamily="34" charset="0"/>
                <a:cs typeface="Arial" panose="020B0604020202020204" pitchFamily="34" charset="0"/>
              </a:rPr>
              <a:t>Futoško</a:t>
            </a:r>
            <a:r>
              <a:rPr lang="sl-SI" sz="1700" dirty="0" smtClean="0">
                <a:latin typeface="Arial" panose="020B0604020202020204" pitchFamily="34" charset="0"/>
                <a:cs typeface="Arial" panose="020B0604020202020204" pitchFamily="34" charset="0"/>
              </a:rPr>
              <a:t>, Kosobrin, Ljubljansko, </a:t>
            </a:r>
            <a:r>
              <a:rPr lang="sl-SI" sz="1700" dirty="0" err="1" smtClean="0">
                <a:latin typeface="Arial" panose="020B0604020202020204" pitchFamily="34" charset="0"/>
                <a:cs typeface="Arial" panose="020B0604020202020204" pitchFamily="34" charset="0"/>
              </a:rPr>
              <a:t>Nadanjeselsko</a:t>
            </a:r>
            <a:r>
              <a:rPr lang="sl-SI" sz="1700" dirty="0" smtClean="0">
                <a:latin typeface="Arial" panose="020B0604020202020204" pitchFamily="34" charset="0"/>
                <a:cs typeface="Arial" panose="020B0604020202020204" pitchFamily="34" charset="0"/>
              </a:rPr>
              <a:t>, Nanoško, </a:t>
            </a:r>
            <a:r>
              <a:rPr lang="sl-SI" sz="1700" dirty="0" err="1" smtClean="0">
                <a:latin typeface="Arial" panose="020B0604020202020204" pitchFamily="34" charset="0"/>
                <a:cs typeface="Arial" panose="020B0604020202020204" pitchFamily="34" charset="0"/>
              </a:rPr>
              <a:t>Presnik</a:t>
            </a:r>
            <a:r>
              <a:rPr lang="sl-SI" sz="1700" dirty="0" smtClean="0">
                <a:latin typeface="Arial" panose="020B0604020202020204" pitchFamily="34" charset="0"/>
                <a:cs typeface="Arial" panose="020B0604020202020204" pitchFamily="34" charset="0"/>
              </a:rPr>
              <a:t> F1, Rožnik, Varaždinsko 2;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bob</a:t>
            </a:r>
            <a:r>
              <a:rPr lang="sl-SI" sz="1700" dirty="0">
                <a:latin typeface="Arial" panose="020B0604020202020204" pitchFamily="34" charset="0"/>
                <a:cs typeface="Arial" panose="020B0604020202020204" pitchFamily="34" charset="0"/>
              </a:rPr>
              <a:t>: Matko;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čebula</a:t>
            </a:r>
            <a:r>
              <a:rPr lang="sl-SI" sz="1700" dirty="0">
                <a:latin typeface="Arial" panose="020B0604020202020204" pitchFamily="34" charset="0"/>
                <a:cs typeface="Arial" panose="020B0604020202020204" pitchFamily="34" charset="0"/>
              </a:rPr>
              <a:t>: Belokranjka, Ivica rdeča, Ptujska rdeča, Račanka;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česen</a:t>
            </a:r>
            <a:r>
              <a:rPr lang="sl-SI" sz="1700" dirty="0">
                <a:latin typeface="Arial" panose="020B0604020202020204" pitchFamily="34" charset="0"/>
                <a:cs typeface="Arial" panose="020B0604020202020204" pitchFamily="34" charset="0"/>
              </a:rPr>
              <a:t>: Haloški, Jesenski Anka, Primorski, Ptujski jesenski, Ptujski spomladanski, </a:t>
            </a:r>
            <a:r>
              <a:rPr lang="sl-SI" sz="1700" dirty="0" err="1">
                <a:latin typeface="Arial" panose="020B0604020202020204" pitchFamily="34" charset="0"/>
                <a:cs typeface="Arial" panose="020B0604020202020204" pitchFamily="34" charset="0"/>
              </a:rPr>
              <a:t>Štrigon</a:t>
            </a:r>
            <a:r>
              <a:rPr lang="sl-SI" sz="1700" dirty="0">
                <a:latin typeface="Arial" panose="020B0604020202020204" pitchFamily="34" charset="0"/>
                <a:cs typeface="Arial" panose="020B0604020202020204" pitchFamily="34" charset="0"/>
              </a:rPr>
              <a:t> (sin. </a:t>
            </a:r>
            <a:r>
              <a:rPr lang="sl-SI" sz="1700" dirty="0" err="1">
                <a:latin typeface="Arial" panose="020B0604020202020204" pitchFamily="34" charset="0"/>
                <a:cs typeface="Arial" panose="020B0604020202020204" pitchFamily="34" charset="0"/>
              </a:rPr>
              <a:t>Rijav</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štrigon</a:t>
            </a:r>
            <a:r>
              <a:rPr lang="sl-SI" sz="17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feferon </a:t>
            </a:r>
            <a:r>
              <a:rPr lang="sl-SI" sz="1700" dirty="0">
                <a:latin typeface="Arial" panose="020B0604020202020204" pitchFamily="34" charset="0"/>
                <a:cs typeface="Arial" panose="020B0604020202020204" pitchFamily="34" charset="0"/>
              </a:rPr>
              <a:t>ali paprika: Alpina, Jerneja, Magdalena, Nataša, </a:t>
            </a:r>
            <a:r>
              <a:rPr lang="sl-SI" sz="1700" dirty="0" err="1">
                <a:latin typeface="Arial" panose="020B0604020202020204" pitchFamily="34" charset="0"/>
                <a:cs typeface="Arial" panose="020B0604020202020204" pitchFamily="34" charset="0"/>
              </a:rPr>
              <a:t>Sivrija</a:t>
            </a:r>
            <a:r>
              <a:rPr lang="sl-SI" sz="1700" dirty="0">
                <a:latin typeface="Arial" panose="020B0604020202020204" pitchFamily="34" charset="0"/>
                <a:cs typeface="Arial" panose="020B0604020202020204" pitchFamily="34" charset="0"/>
              </a:rPr>
              <a:t>, Vasja, Eta;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krmno </a:t>
            </a:r>
            <a:r>
              <a:rPr lang="sl-SI" sz="1700" dirty="0">
                <a:latin typeface="Arial" panose="020B0604020202020204" pitchFamily="34" charset="0"/>
                <a:cs typeface="Arial" panose="020B0604020202020204" pitchFamily="34" charset="0"/>
              </a:rPr>
              <a:t>korenje: Ljubljansko rumeno;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kumara</a:t>
            </a:r>
            <a:r>
              <a:rPr lang="sl-SI" sz="1700" dirty="0">
                <a:latin typeface="Arial" panose="020B0604020202020204" pitchFamily="34" charset="0"/>
                <a:cs typeface="Arial" panose="020B0604020202020204" pitchFamily="34" charset="0"/>
              </a:rPr>
              <a:t>: Dolga zelena;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navadni </a:t>
            </a:r>
            <a:r>
              <a:rPr lang="sl-SI" sz="1700" dirty="0">
                <a:latin typeface="Arial" panose="020B0604020202020204" pitchFamily="34" charset="0"/>
                <a:cs typeface="Arial" panose="020B0604020202020204" pitchFamily="34" charset="0"/>
              </a:rPr>
              <a:t>motovilec: Ljubljanski, Petra, </a:t>
            </a:r>
            <a:r>
              <a:rPr lang="sl-SI" sz="1700" dirty="0" err="1">
                <a:latin typeface="Arial" panose="020B0604020202020204" pitchFamily="34" charset="0"/>
                <a:cs typeface="Arial" panose="020B0604020202020204" pitchFamily="34" charset="0"/>
              </a:rPr>
              <a:t>Pomladin</a:t>
            </a:r>
            <a:r>
              <a:rPr lang="sl-SI" sz="1700" dirty="0">
                <a:latin typeface="Arial" panose="020B0604020202020204" pitchFamily="34" charset="0"/>
                <a:cs typeface="Arial" panose="020B0604020202020204" pitchFamily="34" charset="0"/>
              </a:rPr>
              <a:t>, Žličar;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nizki </a:t>
            </a:r>
            <a:r>
              <a:rPr lang="sl-SI" sz="1700" dirty="0">
                <a:latin typeface="Arial" panose="020B0604020202020204" pitchFamily="34" charset="0"/>
                <a:cs typeface="Arial" panose="020B0604020202020204" pitchFamily="34" charset="0"/>
              </a:rPr>
              <a:t>fižol: Cekin (sin. Cekinček, sin. Ta domač), Češnjevec, KIS </a:t>
            </a:r>
            <a:r>
              <a:rPr lang="sl-SI" sz="1700" dirty="0" err="1">
                <a:latin typeface="Arial" panose="020B0604020202020204" pitchFamily="34" charset="0"/>
                <a:cs typeface="Arial" panose="020B0604020202020204" pitchFamily="34" charset="0"/>
              </a:rPr>
              <a:t>Marcelijan</a:t>
            </a:r>
            <a:r>
              <a:rPr lang="sl-SI" sz="1700" dirty="0">
                <a:latin typeface="Arial" panose="020B0604020202020204" pitchFamily="34" charset="0"/>
                <a:cs typeface="Arial" panose="020B0604020202020204" pitchFamily="34" charset="0"/>
              </a:rPr>
              <a:t>, Majdin, Prepeličar tomačevski, </a:t>
            </a:r>
            <a:r>
              <a:rPr lang="sl-SI" sz="1700" dirty="0" err="1">
                <a:latin typeface="Arial" panose="020B0604020202020204" pitchFamily="34" charset="0"/>
                <a:cs typeface="Arial" panose="020B0604020202020204" pitchFamily="34" charset="0"/>
              </a:rPr>
              <a:t>Ribnčan</a:t>
            </a:r>
            <a:r>
              <a:rPr lang="sl-SI" sz="1700" dirty="0">
                <a:latin typeface="Arial" panose="020B0604020202020204" pitchFamily="34" charset="0"/>
                <a:cs typeface="Arial" panose="020B0604020202020204" pitchFamily="34" charset="0"/>
              </a:rPr>
              <a:t>, Topolovec, Zorin;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okroglozrnati </a:t>
            </a:r>
            <a:r>
              <a:rPr lang="sl-SI" sz="1700" dirty="0">
                <a:latin typeface="Arial" panose="020B0604020202020204" pitchFamily="34" charset="0"/>
                <a:cs typeface="Arial" panose="020B0604020202020204" pitchFamily="34" charset="0"/>
              </a:rPr>
              <a:t>grah: </a:t>
            </a:r>
            <a:r>
              <a:rPr lang="sl-SI" sz="1700" dirty="0" err="1">
                <a:latin typeface="Arial" panose="020B0604020202020204" pitchFamily="34" charset="0"/>
                <a:cs typeface="Arial" panose="020B0604020202020204" pitchFamily="34" charset="0"/>
              </a:rPr>
              <a:t>Vitičar</a:t>
            </a:r>
            <a:r>
              <a:rPr lang="sl-SI" sz="17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paradižnik</a:t>
            </a:r>
            <a:r>
              <a:rPr lang="sl-SI" sz="1700" dirty="0">
                <a:latin typeface="Arial" panose="020B0604020202020204" pitchFamily="34" charset="0"/>
                <a:cs typeface="Arial" panose="020B0604020202020204" pitchFamily="34" charset="0"/>
              </a:rPr>
              <a:t>: Ameriški, Begunec, Domači, Dule, Ela, Jani pritlikavi, Lila, Luka, Maribor, Meri, Milka, Novosadski </a:t>
            </a:r>
            <a:r>
              <a:rPr lang="sl-SI" sz="1700" dirty="0" err="1">
                <a:latin typeface="Arial" panose="020B0604020202020204" pitchFamily="34" charset="0"/>
                <a:cs typeface="Arial" panose="020B0604020202020204" pitchFamily="34" charset="0"/>
              </a:rPr>
              <a:t>jabučar</a:t>
            </a:r>
            <a:r>
              <a:rPr lang="sl-SI" sz="1700" dirty="0">
                <a:latin typeface="Arial" panose="020B0604020202020204" pitchFamily="34" charset="0"/>
                <a:cs typeface="Arial" panose="020B0604020202020204" pitchFamily="34" charset="0"/>
              </a:rPr>
              <a:t>, Saša, Stanko, Tomi, Val, Vesna;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peteršilj</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Julivert</a:t>
            </a:r>
            <a:r>
              <a:rPr lang="sl-SI" sz="17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pokovka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PopSkom</a:t>
            </a:r>
            <a:r>
              <a:rPr lang="sl-SI" sz="17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radič </a:t>
            </a:r>
            <a:r>
              <a:rPr lang="sl-SI" sz="1700" dirty="0">
                <a:latin typeface="Arial" panose="020B0604020202020204" pitchFamily="34" charset="0"/>
                <a:cs typeface="Arial" panose="020B0604020202020204" pitchFamily="34" charset="0"/>
              </a:rPr>
              <a:t>za siljenje: Črniški </a:t>
            </a:r>
            <a:endParaRPr lang="sl-SI" sz="17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sladka </a:t>
            </a:r>
            <a:r>
              <a:rPr lang="sl-SI" sz="1700" dirty="0">
                <a:latin typeface="Arial" panose="020B0604020202020204" pitchFamily="34" charset="0"/>
                <a:cs typeface="Arial" panose="020B0604020202020204" pitchFamily="34" charset="0"/>
              </a:rPr>
              <a:t>koruza: Zarja</a:t>
            </a:r>
            <a:r>
              <a:rPr lang="sl-SI" sz="1700" dirty="0" smtClean="0">
                <a:latin typeface="Arial" panose="020B0604020202020204" pitchFamily="34" charset="0"/>
                <a:cs typeface="Arial" panose="020B0604020202020204" pitchFamily="34" charset="0"/>
              </a:rPr>
              <a:t>;</a:t>
            </a:r>
            <a:endParaRPr lang="sl-SI" sz="1700" dirty="0">
              <a:latin typeface="Arial" panose="020B0604020202020204" pitchFamily="34" charset="0"/>
              <a:cs typeface="Arial" panose="020B0604020202020204" pitchFamily="34" charset="0"/>
            </a:endParaRPr>
          </a:p>
        </p:txBody>
      </p:sp>
      <p:sp>
        <p:nvSpPr>
          <p:cNvPr id="4" name="Pravokotnik 3"/>
          <p:cNvSpPr/>
          <p:nvPr/>
        </p:nvSpPr>
        <p:spPr>
          <a:xfrm>
            <a:off x="6377898" y="928343"/>
            <a:ext cx="5694218" cy="5847755"/>
          </a:xfrm>
          <a:prstGeom prst="rect">
            <a:avLst/>
          </a:prstGeom>
          <a:ln>
            <a:solidFill>
              <a:schemeClr val="tx1"/>
            </a:solidFill>
          </a:ln>
        </p:spPr>
        <p:txBody>
          <a:bodyPr wrap="square">
            <a:spAutoFit/>
          </a:bodyPr>
          <a:lstStyle/>
          <a:p>
            <a:r>
              <a:rPr lang="sl-SI" sz="1700" b="1" dirty="0" smtClean="0">
                <a:solidFill>
                  <a:srgbClr val="000000"/>
                </a:solidFill>
                <a:latin typeface="Arial" panose="020B0604020202020204" pitchFamily="34" charset="0"/>
                <a:ea typeface="Calibri" panose="020F0502020204030204" pitchFamily="34" charset="0"/>
              </a:rPr>
              <a:t>D.  ZELENJADNICE (nadaljevanje)</a:t>
            </a:r>
            <a:endParaRPr lang="sl-SI" sz="1700" b="1" dirty="0">
              <a:solidFill>
                <a:srgbClr val="000000"/>
              </a:solidFill>
              <a:latin typeface="Arial" panose="020B0604020202020204" pitchFamily="34" charset="0"/>
              <a:ea typeface="Calibri" panose="020F0502020204030204" pitchFamily="34" charset="0"/>
            </a:endParaRPr>
          </a:p>
          <a:p>
            <a:pPr lvl="0">
              <a:spcAft>
                <a:spcPts val="0"/>
              </a:spcAft>
            </a:pPr>
            <a:endParaRPr lang="sl-SI" sz="1700" dirty="0" smtClean="0">
              <a:solidFill>
                <a:srgbClr val="000000"/>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solata</a:t>
            </a:r>
            <a:r>
              <a:rPr lang="sl-SI" sz="1700" dirty="0">
                <a:latin typeface="Arial" panose="020B0604020202020204" pitchFamily="34" charset="0"/>
                <a:cs typeface="Arial" panose="020B0604020202020204" pitchFamily="34" charset="0"/>
              </a:rPr>
              <a:t>: Anna, </a:t>
            </a:r>
            <a:r>
              <a:rPr lang="sl-SI" sz="1700" dirty="0" err="1">
                <a:latin typeface="Arial" panose="020B0604020202020204" pitchFamily="34" charset="0"/>
                <a:cs typeface="Arial" panose="020B0604020202020204" pitchFamily="34" charset="0"/>
              </a:rPr>
              <a:t>Belokriška</a:t>
            </a:r>
            <a:r>
              <a:rPr lang="sl-SI" sz="1700" dirty="0">
                <a:latin typeface="Arial" panose="020B0604020202020204" pitchFamily="34" charset="0"/>
                <a:cs typeface="Arial" panose="020B0604020202020204" pitchFamily="34" charset="0"/>
              </a:rPr>
              <a:t>, Bistra, </a:t>
            </a:r>
            <a:r>
              <a:rPr lang="sl-SI" sz="1700" dirty="0" err="1">
                <a:latin typeface="Arial" panose="020B0604020202020204" pitchFamily="34" charset="0"/>
                <a:cs typeface="Arial" panose="020B0604020202020204" pitchFamily="34" charset="0"/>
              </a:rPr>
              <a:t>Cahaya</a:t>
            </a:r>
            <a:r>
              <a:rPr lang="sl-SI" sz="1700" dirty="0">
                <a:latin typeface="Arial" panose="020B0604020202020204" pitchFamily="34" charset="0"/>
                <a:cs typeface="Arial" panose="020B0604020202020204" pitchFamily="34" charset="0"/>
              </a:rPr>
              <a:t>, Dalmatinska ledenka, </a:t>
            </a:r>
            <a:r>
              <a:rPr lang="sl-SI" sz="1700" dirty="0" err="1">
                <a:latin typeface="Arial" panose="020B0604020202020204" pitchFamily="34" charset="0"/>
                <a:cs typeface="Arial" panose="020B0604020202020204" pitchFamily="34" charset="0"/>
              </a:rPr>
              <a:t>Gentilina</a:t>
            </a:r>
            <a:r>
              <a:rPr lang="sl-SI" sz="1700" dirty="0">
                <a:latin typeface="Arial" panose="020B0604020202020204" pitchFamily="34" charset="0"/>
                <a:cs typeface="Arial" panose="020B0604020202020204" pitchFamily="34" charset="0"/>
              </a:rPr>
              <a:t>, Gina, Leda, Ljubljanska ledenka, Majska kraljica, </a:t>
            </a:r>
            <a:r>
              <a:rPr lang="sl-SI" sz="1700" dirty="0" err="1">
                <a:latin typeface="Arial" panose="020B0604020202020204" pitchFamily="34" charset="0"/>
                <a:cs typeface="Arial" panose="020B0604020202020204" pitchFamily="34" charset="0"/>
              </a:rPr>
              <a:t>Mima</a:t>
            </a:r>
            <a:r>
              <a:rPr lang="sl-SI" sz="1700" dirty="0">
                <a:latin typeface="Arial" panose="020B0604020202020204" pitchFamily="34" charset="0"/>
                <a:cs typeface="Arial" panose="020B0604020202020204" pitchFamily="34" charset="0"/>
              </a:rPr>
              <a:t>, Posavka, Šempetrka, Tolminka, Trnovska ledenka, </a:t>
            </a:r>
            <a:r>
              <a:rPr lang="sl-SI" sz="1700" dirty="0" err="1">
                <a:latin typeface="Arial" panose="020B0604020202020204" pitchFamily="34" charset="0"/>
                <a:cs typeface="Arial" panose="020B0604020202020204" pitchFamily="34" charset="0"/>
              </a:rPr>
              <a:t>Vegorka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Winterina</a:t>
            </a:r>
            <a:r>
              <a:rPr lang="sl-SI" sz="1700" dirty="0">
                <a:latin typeface="Arial" panose="020B0604020202020204" pitchFamily="34" charset="0"/>
                <a:cs typeface="Arial" panose="020B0604020202020204" pitchFamily="34" charset="0"/>
              </a:rPr>
              <a:t>, Zimska rjavka;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strniščna </a:t>
            </a:r>
            <a:r>
              <a:rPr lang="sl-SI" sz="1700" dirty="0">
                <a:latin typeface="Arial" panose="020B0604020202020204" pitchFamily="34" charset="0"/>
                <a:cs typeface="Arial" panose="020B0604020202020204" pitchFamily="34" charset="0"/>
              </a:rPr>
              <a:t>repa: Kranjska okrogla, Kranjska podolgovata;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šalotka</a:t>
            </a:r>
            <a:r>
              <a:rPr lang="sl-SI" sz="1700" dirty="0">
                <a:latin typeface="Arial" panose="020B0604020202020204" pitchFamily="34" charset="0"/>
                <a:cs typeface="Arial" panose="020B0604020202020204" pitchFamily="34" charset="0"/>
              </a:rPr>
              <a:t>: Pohorka;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turški </a:t>
            </a:r>
            <a:r>
              <a:rPr lang="sl-SI" sz="1700" dirty="0">
                <a:latin typeface="Arial" panose="020B0604020202020204" pitchFamily="34" charset="0"/>
                <a:cs typeface="Arial" panose="020B0604020202020204" pitchFamily="34" charset="0"/>
              </a:rPr>
              <a:t>fižol: </a:t>
            </a:r>
            <a:r>
              <a:rPr lang="sl-SI" sz="1700" dirty="0" err="1">
                <a:latin typeface="Arial" panose="020B0604020202020204" pitchFamily="34" charset="0"/>
                <a:cs typeface="Arial" panose="020B0604020202020204" pitchFamily="34" charset="0"/>
              </a:rPr>
              <a:t>Breginc</a:t>
            </a:r>
            <a:r>
              <a:rPr lang="sl-SI" sz="1700" dirty="0">
                <a:latin typeface="Arial" panose="020B0604020202020204" pitchFamily="34" charset="0"/>
                <a:cs typeface="Arial" panose="020B0604020202020204" pitchFamily="34" charset="0"/>
              </a:rPr>
              <a:t> (sin. Kotar, sin. Laški bel), Keber;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visoki </a:t>
            </a:r>
            <a:r>
              <a:rPr lang="sl-SI" sz="1700" dirty="0">
                <a:latin typeface="Arial" panose="020B0604020202020204" pitchFamily="34" charset="0"/>
                <a:cs typeface="Arial" panose="020B0604020202020204" pitchFamily="34" charset="0"/>
              </a:rPr>
              <a:t>fižol: Angelček, </a:t>
            </a:r>
            <a:r>
              <a:rPr lang="sl-SI" sz="1700" dirty="0" err="1">
                <a:latin typeface="Arial" panose="020B0604020202020204" pitchFamily="34" charset="0"/>
                <a:cs typeface="Arial" panose="020B0604020202020204" pitchFamily="34" charset="0"/>
              </a:rPr>
              <a:t>Cipro</a:t>
            </a:r>
            <a:r>
              <a:rPr lang="sl-SI" sz="1700" dirty="0">
                <a:latin typeface="Arial" panose="020B0604020202020204" pitchFamily="34" charset="0"/>
                <a:cs typeface="Arial" panose="020B0604020202020204" pitchFamily="34" charset="0"/>
              </a:rPr>
              <a:t>, Češnjevec pisani visoki (sin. </a:t>
            </a:r>
            <a:r>
              <a:rPr lang="sl-SI" sz="1700" dirty="0" err="1">
                <a:latin typeface="Arial" panose="020B0604020202020204" pitchFamily="34" charset="0"/>
                <a:cs typeface="Arial" panose="020B0604020202020204" pitchFamily="34" charset="0"/>
              </a:rPr>
              <a:t>Črešnjak</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Jabelski</a:t>
            </a:r>
            <a:r>
              <a:rPr lang="sl-SI" sz="1700" dirty="0">
                <a:latin typeface="Arial" panose="020B0604020202020204" pitchFamily="34" charset="0"/>
                <a:cs typeface="Arial" panose="020B0604020202020204" pitchFamily="34" charset="0"/>
              </a:rPr>
              <a:t> pisanec, Jeruzalemski, Kifeljček Justi (sin. Kifeljček pisan), </a:t>
            </a:r>
            <a:r>
              <a:rPr lang="sl-SI" sz="1700" dirty="0" err="1">
                <a:latin typeface="Arial" panose="020B0604020202020204" pitchFamily="34" charset="0"/>
                <a:cs typeface="Arial" panose="020B0604020202020204" pitchFamily="34" charset="0"/>
              </a:rPr>
              <a:t>Kiflček</a:t>
            </a:r>
            <a:r>
              <a:rPr lang="sl-SI" sz="1700" dirty="0">
                <a:latin typeface="Arial" panose="020B0604020202020204" pitchFamily="34" charset="0"/>
                <a:cs typeface="Arial" panose="020B0604020202020204" pitchFamily="34" charset="0"/>
              </a:rPr>
              <a:t> Milan, </a:t>
            </a:r>
            <a:r>
              <a:rPr lang="sl-SI" sz="1700" dirty="0" err="1">
                <a:latin typeface="Arial" panose="020B0604020202020204" pitchFamily="34" charset="0"/>
                <a:cs typeface="Arial" panose="020B0604020202020204" pitchFamily="34" charset="0"/>
              </a:rPr>
              <a:t>Kiro</a:t>
            </a:r>
            <a:r>
              <a:rPr lang="sl-SI" sz="1700" dirty="0">
                <a:latin typeface="Arial" panose="020B0604020202020204" pitchFamily="34" charset="0"/>
                <a:cs typeface="Arial" panose="020B0604020202020204" pitchFamily="34" charset="0"/>
              </a:rPr>
              <a:t>, Klemen, Klošter, Lišček rdeči marmorirani (sin. Lišček), Nežika, Ostrožnik, Ptujski </a:t>
            </a:r>
            <a:r>
              <a:rPr lang="sl-SI" sz="1700" dirty="0" err="1">
                <a:latin typeface="Arial" panose="020B0604020202020204" pitchFamily="34" charset="0"/>
                <a:cs typeface="Arial" panose="020B0604020202020204" pitchFamily="34" charset="0"/>
              </a:rPr>
              <a:t>maslenec</a:t>
            </a:r>
            <a:r>
              <a:rPr lang="sl-SI" sz="1700" dirty="0">
                <a:latin typeface="Arial" panose="020B0604020202020204" pitchFamily="34" charset="0"/>
                <a:cs typeface="Arial" panose="020B0604020202020204" pitchFamily="34" charset="0"/>
              </a:rPr>
              <a:t>, Rumeni </a:t>
            </a:r>
            <a:r>
              <a:rPr lang="sl-SI" sz="1700" dirty="0" err="1">
                <a:latin typeface="Arial" panose="020B0604020202020204" pitchFamily="34" charset="0"/>
                <a:cs typeface="Arial" panose="020B0604020202020204" pitchFamily="34" charset="0"/>
              </a:rPr>
              <a:t>maslenec</a:t>
            </a:r>
            <a:r>
              <a:rPr lang="sl-SI" sz="1700" dirty="0">
                <a:latin typeface="Arial" panose="020B0604020202020204" pitchFamily="34" charset="0"/>
                <a:cs typeface="Arial" panose="020B0604020202020204" pitchFamily="34" charset="0"/>
              </a:rPr>
              <a:t>, Semenarna 22, Stoletni, </a:t>
            </a:r>
            <a:r>
              <a:rPr lang="sl-SI" sz="1700" dirty="0" err="1">
                <a:latin typeface="Arial" panose="020B0604020202020204" pitchFamily="34" charset="0"/>
                <a:cs typeface="Arial" panose="020B0604020202020204" pitchFamily="34" charset="0"/>
              </a:rPr>
              <a:t>Verba</a:t>
            </a:r>
            <a:r>
              <a:rPr lang="sl-SI" sz="1700" dirty="0">
                <a:latin typeface="Arial" panose="020B0604020202020204" pitchFamily="34" charset="0"/>
                <a:cs typeface="Arial" panose="020B0604020202020204" pitchFamily="34" charset="0"/>
              </a:rPr>
              <a:t>. </a:t>
            </a:r>
          </a:p>
          <a:p>
            <a:pPr lvl="0">
              <a:spcAft>
                <a:spcPts val="0"/>
              </a:spcAft>
            </a:pPr>
            <a:endParaRPr lang="sl-SI" sz="17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lvl="0"/>
            <a:r>
              <a:rPr lang="sl-SI" sz="1700" b="1" dirty="0" smtClean="0">
                <a:latin typeface="Arial" panose="020B0604020202020204" pitchFamily="34" charset="0"/>
                <a:cs typeface="Arial" panose="020B0604020202020204" pitchFamily="34" charset="0"/>
              </a:rPr>
              <a:t>E.   HMELJ</a:t>
            </a:r>
            <a:endParaRPr lang="sl-SI" sz="1700" dirty="0">
              <a:latin typeface="Arial" panose="020B0604020202020204" pitchFamily="34" charset="0"/>
              <a:cs typeface="Arial" panose="020B0604020202020204" pitchFamily="34" charset="0"/>
            </a:endParaRPr>
          </a:p>
          <a:p>
            <a:endParaRPr lang="sl-SI"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sz="1700" dirty="0">
                <a:latin typeface="Arial" panose="020B0604020202020204" pitchFamily="34" charset="0"/>
                <a:cs typeface="Arial" panose="020B0604020202020204" pitchFamily="34" charset="0"/>
              </a:rPr>
              <a:t>109B27, 31B26, 90A263, Ahil, Apolon, Atlas, Blisk, Bobek, Buket, Cekin, Cerera, </a:t>
            </a:r>
            <a:r>
              <a:rPr lang="sl-SI" sz="1700" dirty="0" err="1">
                <a:latin typeface="Arial" panose="020B0604020202020204" pitchFamily="34" charset="0"/>
                <a:cs typeface="Arial" panose="020B0604020202020204" pitchFamily="34" charset="0"/>
              </a:rPr>
              <a:t>Cicero</a:t>
            </a:r>
            <a:r>
              <a:rPr lang="sl-SI" sz="1700" dirty="0">
                <a:latin typeface="Arial" panose="020B0604020202020204" pitchFamily="34" charset="0"/>
                <a:cs typeface="Arial" panose="020B0604020202020204" pitchFamily="34" charset="0"/>
              </a:rPr>
              <a:t>, Savinjski </a:t>
            </a:r>
            <a:r>
              <a:rPr lang="sl-SI" sz="1700" dirty="0" err="1">
                <a:latin typeface="Arial" panose="020B0604020202020204" pitchFamily="34" charset="0"/>
                <a:cs typeface="Arial" panose="020B0604020202020204" pitchFamily="34" charset="0"/>
              </a:rPr>
              <a:t>golding</a:t>
            </a:r>
            <a:r>
              <a:rPr lang="sl-SI" sz="1700" dirty="0">
                <a:latin typeface="Arial" panose="020B0604020202020204" pitchFamily="34" charset="0"/>
                <a:cs typeface="Arial" panose="020B0604020202020204" pitchFamily="34" charset="0"/>
              </a:rPr>
              <a:t>. </a:t>
            </a:r>
            <a:endParaRPr lang="sl-SI" sz="17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43996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p:cNvSpPr/>
          <p:nvPr/>
        </p:nvSpPr>
        <p:spPr>
          <a:xfrm>
            <a:off x="91044" y="142217"/>
            <a:ext cx="11938660" cy="6647974"/>
          </a:xfrm>
          <a:prstGeom prst="rect">
            <a:avLst/>
          </a:prstGeom>
          <a:ln>
            <a:solidFill>
              <a:schemeClr val="tx1"/>
            </a:solidFill>
          </a:ln>
        </p:spPr>
        <p:txBody>
          <a:bodyPr wrap="square">
            <a:spAutoFit/>
          </a:bodyPr>
          <a:lstStyle/>
          <a:p>
            <a:pPr lvl="0">
              <a:spcAft>
                <a:spcPts val="0"/>
              </a:spcAft>
            </a:pPr>
            <a:r>
              <a:rPr lang="sl-SI" sz="1700" b="1" dirty="0" smtClean="0">
                <a:solidFill>
                  <a:srgbClr val="000000"/>
                </a:solidFill>
                <a:latin typeface="Arial" panose="020B0604020202020204" pitchFamily="34" charset="0"/>
                <a:ea typeface="Calibri" panose="020F0502020204030204" pitchFamily="34" charset="0"/>
              </a:rPr>
              <a:t>F.   SADNE RASTLINE</a:t>
            </a:r>
            <a:endParaRPr lang="sl-SI" sz="1700" dirty="0" smtClean="0">
              <a:solidFill>
                <a:srgbClr val="000000"/>
              </a:solidFill>
              <a:latin typeface="Arial" panose="020B0604020202020204" pitchFamily="34" charset="0"/>
              <a:ea typeface="Calibri" panose="020F0502020204030204" pitchFamily="34" charset="0"/>
            </a:endParaRPr>
          </a:p>
          <a:p>
            <a:endParaRPr lang="sl-SI" dirty="0"/>
          </a:p>
          <a:p>
            <a:pPr marL="285750" indent="-285750">
              <a:buFont typeface="Arial" panose="020B0604020202020204" pitchFamily="34" charset="0"/>
              <a:buChar char="•"/>
            </a:pPr>
            <a:r>
              <a:rPr lang="sl-SI" sz="1700" dirty="0">
                <a:latin typeface="Arial" panose="020B0604020202020204" pitchFamily="34" charset="0"/>
                <a:cs typeface="Arial" panose="020B0604020202020204" pitchFamily="34" charset="0"/>
              </a:rPr>
              <a:t>breskev: Norman, Veteran;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češnja</a:t>
            </a:r>
            <a:r>
              <a:rPr lang="sl-SI" sz="1700" dirty="0">
                <a:latin typeface="Arial" panose="020B0604020202020204" pitchFamily="34" charset="0"/>
                <a:cs typeface="Arial" panose="020B0604020202020204" pitchFamily="34" charset="0"/>
              </a:rPr>
              <a:t>: Briška </a:t>
            </a:r>
            <a:r>
              <a:rPr lang="sl-SI" sz="1700" dirty="0" err="1">
                <a:latin typeface="Arial" panose="020B0604020202020204" pitchFamily="34" charset="0"/>
                <a:cs typeface="Arial" panose="020B0604020202020204" pitchFamily="34" charset="0"/>
              </a:rPr>
              <a:t>napoleonka</a:t>
            </a:r>
            <a:r>
              <a:rPr lang="sl-SI" sz="1700" dirty="0">
                <a:latin typeface="Arial" panose="020B0604020202020204" pitchFamily="34" charset="0"/>
                <a:cs typeface="Arial" panose="020B0604020202020204" pitchFamily="34" charset="0"/>
              </a:rPr>
              <a:t>, Brusniška hrustavka, Črna cepika, </a:t>
            </a:r>
            <a:r>
              <a:rPr lang="sl-SI" sz="1700" dirty="0" err="1">
                <a:latin typeface="Arial" panose="020B0604020202020204" pitchFamily="34" charset="0"/>
                <a:cs typeface="Arial" panose="020B0604020202020204" pitchFamily="34" charset="0"/>
              </a:rPr>
              <a:t>Denisenova</a:t>
            </a:r>
            <a:r>
              <a:rPr lang="sl-SI" sz="1700" dirty="0">
                <a:latin typeface="Arial" panose="020B0604020202020204" pitchFamily="34" charset="0"/>
                <a:cs typeface="Arial" panose="020B0604020202020204" pitchFamily="34" charset="0"/>
              </a:rPr>
              <a:t> rumena, Francoska, </a:t>
            </a:r>
            <a:r>
              <a:rPr lang="sl-SI" sz="1700" dirty="0" err="1">
                <a:latin typeface="Arial" panose="020B0604020202020204" pitchFamily="34" charset="0"/>
                <a:cs typeface="Arial" panose="020B0604020202020204" pitchFamily="34" charset="0"/>
              </a:rPr>
              <a:t>Germersdorfska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Hedelfinška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Karnijevka</a:t>
            </a:r>
            <a:r>
              <a:rPr lang="sl-SI" sz="1700" dirty="0">
                <a:latin typeface="Arial" panose="020B0604020202020204" pitchFamily="34" charset="0"/>
                <a:cs typeface="Arial" panose="020B0604020202020204" pitchFamily="34" charset="0"/>
              </a:rPr>
              <a:t>, Kozanka, Kraljica trga, Majerjeva, Napoleonova, Pavliška, </a:t>
            </a:r>
            <a:r>
              <a:rPr lang="sl-SI" sz="1700" dirty="0" err="1">
                <a:latin typeface="Arial" panose="020B0604020202020204" pitchFamily="34" charset="0"/>
                <a:cs typeface="Arial" panose="020B0604020202020204" pitchFamily="34" charset="0"/>
              </a:rPr>
              <a:t>Petrovka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Riversova</a:t>
            </a:r>
            <a:r>
              <a:rPr lang="sl-SI" sz="1700" dirty="0">
                <a:latin typeface="Arial" panose="020B0604020202020204" pitchFamily="34" charset="0"/>
                <a:cs typeface="Arial" panose="020B0604020202020204" pitchFamily="34" charset="0"/>
              </a:rPr>
              <a:t> rana, </a:t>
            </a:r>
            <a:r>
              <a:rPr lang="sl-SI" sz="1700" dirty="0" err="1">
                <a:latin typeface="Arial" panose="020B0604020202020204" pitchFamily="34" charset="0"/>
                <a:cs typeface="Arial" panose="020B0604020202020204" pitchFamily="34" charset="0"/>
              </a:rPr>
              <a:t>Schneiders</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Späte</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Knorpel</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Tarčentka</a:t>
            </a:r>
            <a:r>
              <a:rPr lang="sl-SI" sz="1700" dirty="0">
                <a:latin typeface="Arial" panose="020B0604020202020204" pitchFamily="34" charset="0"/>
                <a:cs typeface="Arial" panose="020B0604020202020204" pitchFamily="34" charset="0"/>
              </a:rPr>
              <a:t>, Vigred, Vipavka, Volovsko srce, Zgodnja iz Marke;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hruška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Avranška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Boskova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Društvenka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Dišečka</a:t>
            </a:r>
            <a:r>
              <a:rPr lang="sl-SI" sz="1700" dirty="0">
                <a:latin typeface="Arial" panose="020B0604020202020204" pitchFamily="34" charset="0"/>
                <a:cs typeface="Arial" panose="020B0604020202020204" pitchFamily="34" charset="0"/>
              </a:rPr>
              <a:t> poletna rumena, </a:t>
            </a:r>
            <a:r>
              <a:rPr lang="sl-SI" sz="1700" dirty="0" err="1">
                <a:latin typeface="Arial" panose="020B0604020202020204" pitchFamily="34" charset="0"/>
                <a:cs typeface="Arial" panose="020B0604020202020204" pitchFamily="34" charset="0"/>
              </a:rPr>
              <a:t>Fetelova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Formentinka</a:t>
            </a:r>
            <a:r>
              <a:rPr lang="sl-SI" sz="1700" dirty="0">
                <a:latin typeface="Arial" panose="020B0604020202020204" pitchFamily="34" charset="0"/>
                <a:cs typeface="Arial" panose="020B0604020202020204" pitchFamily="34" charset="0"/>
              </a:rPr>
              <a:t>, Goriška </a:t>
            </a:r>
            <a:r>
              <a:rPr lang="sl-SI" sz="1700" dirty="0" err="1">
                <a:latin typeface="Arial" panose="020B0604020202020204" pitchFamily="34" charset="0"/>
                <a:cs typeface="Arial" panose="020B0604020202020204" pitchFamily="34" charset="0"/>
              </a:rPr>
              <a:t>figovka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Hardijeva</a:t>
            </a:r>
            <a:r>
              <a:rPr lang="sl-SI" sz="1700" dirty="0">
                <a:latin typeface="Arial" panose="020B0604020202020204" pitchFamily="34" charset="0"/>
                <a:cs typeface="Arial" panose="020B0604020202020204" pitchFamily="34" charset="0"/>
              </a:rPr>
              <a:t>, Junijska lepotica, </a:t>
            </a:r>
            <a:r>
              <a:rPr lang="sl-SI" sz="1700" dirty="0" err="1">
                <a:latin typeface="Arial" panose="020B0604020202020204" pitchFamily="34" charset="0"/>
                <a:cs typeface="Arial" panose="020B0604020202020204" pitchFamily="34" charset="0"/>
              </a:rPr>
              <a:t>Klapova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Kleržo</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Konferans</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Krasanka</a:t>
            </a:r>
            <a:r>
              <a:rPr lang="sl-SI" sz="1700" dirty="0">
                <a:latin typeface="Arial" panose="020B0604020202020204" pitchFamily="34" charset="0"/>
                <a:cs typeface="Arial" panose="020B0604020202020204" pitchFamily="34" charset="0"/>
              </a:rPr>
              <a:t>, Lukasova, </a:t>
            </a:r>
            <a:r>
              <a:rPr lang="sl-SI" sz="1700" dirty="0" err="1">
                <a:latin typeface="Arial" panose="020B0604020202020204" pitchFamily="34" charset="0"/>
                <a:cs typeface="Arial" panose="020B0604020202020204" pitchFamily="34" charset="0"/>
              </a:rPr>
              <a:t>Nagovička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Pakhamova</a:t>
            </a:r>
            <a:r>
              <a:rPr lang="sl-SI" sz="1700" dirty="0">
                <a:latin typeface="Arial" panose="020B0604020202020204" pitchFamily="34" charset="0"/>
                <a:cs typeface="Arial" panose="020B0604020202020204" pitchFamily="34" charset="0"/>
              </a:rPr>
              <a:t>, Pastorjeva, </a:t>
            </a:r>
            <a:r>
              <a:rPr lang="sl-SI" sz="1700" dirty="0" err="1">
                <a:latin typeface="Arial" panose="020B0604020202020204" pitchFamily="34" charset="0"/>
                <a:cs typeface="Arial" panose="020B0604020202020204" pitchFamily="34" charset="0"/>
              </a:rPr>
              <a:t>Pituralka</a:t>
            </a:r>
            <a:r>
              <a:rPr lang="sl-SI" sz="1700" dirty="0">
                <a:latin typeface="Arial" panose="020B0604020202020204" pitchFamily="34" charset="0"/>
                <a:cs typeface="Arial" panose="020B0604020202020204" pitchFamily="34" charset="0"/>
              </a:rPr>
              <a:t>, Rjavka, Salzburška, Tepka, </a:t>
            </a:r>
            <a:r>
              <a:rPr lang="sl-SI" sz="1700" dirty="0" err="1">
                <a:latin typeface="Arial" panose="020B0604020202020204" pitchFamily="34" charset="0"/>
                <a:cs typeface="Arial" panose="020B0604020202020204" pitchFamily="34" charset="0"/>
              </a:rPr>
              <a:t>Trevuška</a:t>
            </a:r>
            <a:r>
              <a:rPr lang="sl-SI" sz="1700" dirty="0">
                <a:latin typeface="Arial" panose="020B0604020202020204" pitchFamily="34" charset="0"/>
                <a:cs typeface="Arial" panose="020B0604020202020204" pitchFamily="34" charset="0"/>
              </a:rPr>
              <a:t>, Vinska </a:t>
            </a:r>
            <a:r>
              <a:rPr lang="sl-SI" sz="1700" dirty="0" err="1">
                <a:latin typeface="Arial" panose="020B0604020202020204" pitchFamily="34" charset="0"/>
                <a:cs typeface="Arial" panose="020B0604020202020204" pitchFamily="34" charset="0"/>
              </a:rPr>
              <a:t>moštnica</a:t>
            </a:r>
            <a:r>
              <a:rPr lang="sl-SI" sz="1700" dirty="0">
                <a:latin typeface="Arial" panose="020B0604020202020204" pitchFamily="34" charset="0"/>
                <a:cs typeface="Arial" panose="020B0604020202020204" pitchFamily="34" charset="0"/>
              </a:rPr>
              <a:t>, Zgodnja </a:t>
            </a:r>
            <a:r>
              <a:rPr lang="sl-SI" sz="1700" dirty="0" err="1">
                <a:latin typeface="Arial" panose="020B0604020202020204" pitchFamily="34" charset="0"/>
                <a:cs typeface="Arial" panose="020B0604020202020204" pitchFamily="34" charset="0"/>
              </a:rPr>
              <a:t>Moretinijeva</a:t>
            </a:r>
            <a:r>
              <a:rPr lang="sl-SI" sz="1700" dirty="0">
                <a:latin typeface="Arial" panose="020B0604020202020204" pitchFamily="34" charset="0"/>
                <a:cs typeface="Arial" panose="020B0604020202020204" pitchFamily="34" charset="0"/>
              </a:rPr>
              <a:t>, Zimska dekanka;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jablana</a:t>
            </a:r>
            <a:r>
              <a:rPr lang="sl-SI" sz="1700" dirty="0">
                <a:latin typeface="Arial" panose="020B0604020202020204" pitchFamily="34" charset="0"/>
                <a:cs typeface="Arial" panose="020B0604020202020204" pitchFamily="34" charset="0"/>
              </a:rPr>
              <a:t>: Ananasova </a:t>
            </a:r>
            <a:r>
              <a:rPr lang="sl-SI" sz="1700" dirty="0" err="1">
                <a:latin typeface="Arial" panose="020B0604020202020204" pitchFamily="34" charset="0"/>
                <a:cs typeface="Arial" panose="020B0604020202020204" pitchFamily="34" charset="0"/>
              </a:rPr>
              <a:t>reneta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Bartolenka</a:t>
            </a:r>
            <a:r>
              <a:rPr lang="sl-SI" sz="1700" dirty="0">
                <a:latin typeface="Arial" panose="020B0604020202020204" pitchFamily="34" charset="0"/>
                <a:cs typeface="Arial" panose="020B0604020202020204" pitchFamily="34" charset="0"/>
              </a:rPr>
              <a:t>, Baumanova </a:t>
            </a:r>
            <a:r>
              <a:rPr lang="sl-SI" sz="1700" dirty="0" err="1">
                <a:latin typeface="Arial" panose="020B0604020202020204" pitchFamily="34" charset="0"/>
                <a:cs typeface="Arial" panose="020B0604020202020204" pitchFamily="34" charset="0"/>
              </a:rPr>
              <a:t>reneta</a:t>
            </a:r>
            <a:r>
              <a:rPr lang="sl-SI" sz="1700" dirty="0">
                <a:latin typeface="Arial" panose="020B0604020202020204" pitchFamily="34" charset="0"/>
                <a:cs typeface="Arial" panose="020B0604020202020204" pitchFamily="34" charset="0"/>
              </a:rPr>
              <a:t>, Beli zimski </a:t>
            </a:r>
            <a:r>
              <a:rPr lang="sl-SI" sz="1700" dirty="0" err="1">
                <a:latin typeface="Arial" panose="020B0604020202020204" pitchFamily="34" charset="0"/>
                <a:cs typeface="Arial" panose="020B0604020202020204" pitchFamily="34" charset="0"/>
              </a:rPr>
              <a:t>kalvil</a:t>
            </a:r>
            <a:r>
              <a:rPr lang="sl-SI" sz="1700" dirty="0">
                <a:latin typeface="Arial" panose="020B0604020202020204" pitchFamily="34" charset="0"/>
                <a:cs typeface="Arial" panose="020B0604020202020204" pitchFamily="34" charset="0"/>
              </a:rPr>
              <a:t>, Beličnik, Bobovec, </a:t>
            </a:r>
            <a:r>
              <a:rPr lang="sl-SI" sz="1700" dirty="0" err="1">
                <a:latin typeface="Arial" panose="020B0604020202020204" pitchFamily="34" charset="0"/>
                <a:cs typeface="Arial" panose="020B0604020202020204" pitchFamily="34" charset="0"/>
              </a:rPr>
              <a:t>Bojkovo</a:t>
            </a:r>
            <a:r>
              <a:rPr lang="sl-SI" sz="1700" dirty="0">
                <a:latin typeface="Arial" panose="020B0604020202020204" pitchFamily="34" charset="0"/>
                <a:cs typeface="Arial" panose="020B0604020202020204" pitchFamily="34" charset="0"/>
              </a:rPr>
              <a:t> jabolko, </a:t>
            </a:r>
            <a:r>
              <a:rPr lang="sl-SI" sz="1700" dirty="0" err="1">
                <a:latin typeface="Arial" panose="020B0604020202020204" pitchFamily="34" charset="0"/>
                <a:cs typeface="Arial" panose="020B0604020202020204" pitchFamily="34" charset="0"/>
              </a:rPr>
              <a:t>Boskopski</a:t>
            </a:r>
            <a:r>
              <a:rPr lang="sl-SI" sz="1700" dirty="0">
                <a:latin typeface="Arial" panose="020B0604020202020204" pitchFamily="34" charset="0"/>
                <a:cs typeface="Arial" panose="020B0604020202020204" pitchFamily="34" charset="0"/>
              </a:rPr>
              <a:t> kosmač, Carjevič, Carska </a:t>
            </a:r>
            <a:r>
              <a:rPr lang="sl-SI" sz="1700" dirty="0" err="1">
                <a:latin typeface="Arial" panose="020B0604020202020204" pitchFamily="34" charset="0"/>
                <a:cs typeface="Arial" panose="020B0604020202020204" pitchFamily="34" charset="0"/>
              </a:rPr>
              <a:t>reneta</a:t>
            </a:r>
            <a:r>
              <a:rPr lang="sl-SI" sz="1700" dirty="0">
                <a:latin typeface="Arial" panose="020B0604020202020204" pitchFamily="34" charset="0"/>
                <a:cs typeface="Arial" panose="020B0604020202020204" pitchFamily="34" charset="0"/>
              </a:rPr>
              <a:t>, Citronka, </a:t>
            </a:r>
            <a:r>
              <a:rPr lang="sl-SI" sz="1700" dirty="0" err="1">
                <a:latin typeface="Arial" panose="020B0604020202020204" pitchFamily="34" charset="0"/>
                <a:cs typeface="Arial" panose="020B0604020202020204" pitchFamily="34" charset="0"/>
              </a:rPr>
              <a:t>Damasonski</a:t>
            </a:r>
            <a:r>
              <a:rPr lang="sl-SI" sz="1700" dirty="0">
                <a:latin typeface="Arial" panose="020B0604020202020204" pitchFamily="34" charset="0"/>
                <a:cs typeface="Arial" panose="020B0604020202020204" pitchFamily="34" charset="0"/>
              </a:rPr>
              <a:t> kosmač, Dolenjska voščenka, </a:t>
            </a:r>
            <a:r>
              <a:rPr lang="sl-SI" sz="1700" dirty="0" err="1">
                <a:latin typeface="Arial" panose="020B0604020202020204" pitchFamily="34" charset="0"/>
                <a:cs typeface="Arial" panose="020B0604020202020204" pitchFamily="34" charset="0"/>
              </a:rPr>
              <a:t>Gloria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mundi</a:t>
            </a:r>
            <a:r>
              <a:rPr lang="sl-SI" sz="1700" dirty="0">
                <a:latin typeface="Arial" panose="020B0604020202020204" pitchFamily="34" charset="0"/>
                <a:cs typeface="Arial" panose="020B0604020202020204" pitchFamily="34" charset="0"/>
              </a:rPr>
              <a:t>, Gorenjska voščenka, Goriška sevka, </a:t>
            </a:r>
            <a:r>
              <a:rPr lang="sl-SI" sz="1700" dirty="0" err="1">
                <a:latin typeface="Arial" panose="020B0604020202020204" pitchFamily="34" charset="0"/>
                <a:cs typeface="Arial" panose="020B0604020202020204" pitchFamily="34" charset="0"/>
              </a:rPr>
              <a:t>Grafenštajnc</a:t>
            </a:r>
            <a:r>
              <a:rPr lang="sl-SI" sz="1700" dirty="0">
                <a:latin typeface="Arial" panose="020B0604020202020204" pitchFamily="34" charset="0"/>
                <a:cs typeface="Arial" panose="020B0604020202020204" pitchFamily="34" charset="0"/>
              </a:rPr>
              <a:t>, Harbertova </a:t>
            </a:r>
            <a:r>
              <a:rPr lang="sl-SI" sz="1700" dirty="0" err="1">
                <a:latin typeface="Arial" panose="020B0604020202020204" pitchFamily="34" charset="0"/>
                <a:cs typeface="Arial" panose="020B0604020202020204" pitchFamily="34" charset="0"/>
              </a:rPr>
              <a:t>reneta</a:t>
            </a:r>
            <a:r>
              <a:rPr lang="sl-SI" sz="1700" dirty="0">
                <a:latin typeface="Arial" panose="020B0604020202020204" pitchFamily="34" charset="0"/>
                <a:cs typeface="Arial" panose="020B0604020202020204" pitchFamily="34" charset="0"/>
              </a:rPr>
              <a:t>, Jakob </a:t>
            </a:r>
            <a:r>
              <a:rPr lang="sl-SI" sz="1700" dirty="0" err="1">
                <a:latin typeface="Arial" panose="020B0604020202020204" pitchFamily="34" charset="0"/>
                <a:cs typeface="Arial" panose="020B0604020202020204" pitchFamily="34" charset="0"/>
              </a:rPr>
              <a:t>Lebel</a:t>
            </a:r>
            <a:r>
              <a:rPr lang="sl-SI" sz="1700" dirty="0">
                <a:latin typeface="Arial" panose="020B0604020202020204" pitchFamily="34" charset="0"/>
                <a:cs typeface="Arial" panose="020B0604020202020204" pitchFamily="34" charset="0"/>
              </a:rPr>
              <a:t>, Jonatan, </a:t>
            </a:r>
            <a:r>
              <a:rPr lang="sl-SI" sz="1700" dirty="0" err="1">
                <a:latin typeface="Arial" panose="020B0604020202020204" pitchFamily="34" charset="0"/>
                <a:cs typeface="Arial" panose="020B0604020202020204" pitchFamily="34" charset="0"/>
              </a:rPr>
              <a:t>Kanadka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Kaselska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reneta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Klanferca</a:t>
            </a:r>
            <a:r>
              <a:rPr lang="sl-SI" sz="1700" dirty="0">
                <a:latin typeface="Arial" panose="020B0604020202020204" pitchFamily="34" charset="0"/>
                <a:cs typeface="Arial" panose="020B0604020202020204" pitchFamily="34" charset="0"/>
              </a:rPr>
              <a:t>, Koksova oranžna </a:t>
            </a:r>
            <a:r>
              <a:rPr lang="sl-SI" sz="1700" dirty="0" err="1">
                <a:latin typeface="Arial" panose="020B0604020202020204" pitchFamily="34" charset="0"/>
                <a:cs typeface="Arial" panose="020B0604020202020204" pitchFamily="34" charset="0"/>
              </a:rPr>
              <a:t>reneta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Krivopecelj</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Lepocvetka</a:t>
            </a:r>
            <a:r>
              <a:rPr lang="sl-SI" sz="1700" dirty="0">
                <a:latin typeface="Arial" panose="020B0604020202020204" pitchFamily="34" charset="0"/>
                <a:cs typeface="Arial" panose="020B0604020202020204" pitchFamily="34" charset="0"/>
              </a:rPr>
              <a:t>, Londonski </a:t>
            </a:r>
            <a:r>
              <a:rPr lang="sl-SI" sz="1700" dirty="0" err="1">
                <a:latin typeface="Arial" panose="020B0604020202020204" pitchFamily="34" charset="0"/>
                <a:cs typeface="Arial" panose="020B0604020202020204" pitchFamily="34" charset="0"/>
              </a:rPr>
              <a:t>peping</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Lonjon</a:t>
            </a:r>
            <a:r>
              <a:rPr lang="sl-SI" sz="1700" dirty="0">
                <a:latin typeface="Arial" panose="020B0604020202020204" pitchFamily="34" charset="0"/>
                <a:cs typeface="Arial" panose="020B0604020202020204" pitchFamily="34" charset="0"/>
              </a:rPr>
              <a:t>, Majda, </a:t>
            </a:r>
            <a:r>
              <a:rPr lang="sl-SI" sz="1700" dirty="0" err="1">
                <a:latin typeface="Arial" panose="020B0604020202020204" pitchFamily="34" charset="0"/>
                <a:cs typeface="Arial" panose="020B0604020202020204" pitchFamily="34" charset="0"/>
              </a:rPr>
              <a:t>Mariborka</a:t>
            </a:r>
            <a:r>
              <a:rPr lang="sl-SI" sz="1700" dirty="0">
                <a:latin typeface="Arial" panose="020B0604020202020204" pitchFamily="34" charset="0"/>
                <a:cs typeface="Arial" panose="020B0604020202020204" pitchFamily="34" charset="0"/>
              </a:rPr>
              <a:t>, Ontario, Ovčji nos, Pisani kardinal, Pohorka, Prinčevo jabolko, Priolov </a:t>
            </a:r>
            <a:r>
              <a:rPr lang="sl-SI" sz="1700" dirty="0" err="1">
                <a:latin typeface="Arial" panose="020B0604020202020204" pitchFamily="34" charset="0"/>
                <a:cs typeface="Arial" panose="020B0604020202020204" pitchFamily="34" charset="0"/>
              </a:rPr>
              <a:t>delišes</a:t>
            </a:r>
            <a:r>
              <a:rPr lang="sl-SI" sz="1700" dirty="0">
                <a:latin typeface="Arial" panose="020B0604020202020204" pitchFamily="34" charset="0"/>
                <a:cs typeface="Arial" panose="020B0604020202020204" pitchFamily="34" charset="0"/>
              </a:rPr>
              <a:t>, Rdeča </a:t>
            </a:r>
            <a:r>
              <a:rPr lang="sl-SI" sz="1700" dirty="0" err="1">
                <a:latin typeface="Arial" panose="020B0604020202020204" pitchFamily="34" charset="0"/>
                <a:cs typeface="Arial" panose="020B0604020202020204" pitchFamily="34" charset="0"/>
              </a:rPr>
              <a:t>škrbotavka</a:t>
            </a:r>
            <a:r>
              <a:rPr lang="sl-SI" sz="1700" dirty="0">
                <a:latin typeface="Arial" panose="020B0604020202020204" pitchFamily="34" charset="0"/>
                <a:cs typeface="Arial" panose="020B0604020202020204" pitchFamily="34" charset="0"/>
              </a:rPr>
              <a:t>, Rdeča zvezdasta </a:t>
            </a:r>
            <a:r>
              <a:rPr lang="sl-SI" sz="1700" dirty="0" err="1">
                <a:latin typeface="Arial" panose="020B0604020202020204" pitchFamily="34" charset="0"/>
                <a:cs typeface="Arial" panose="020B0604020202020204" pitchFamily="34" charset="0"/>
              </a:rPr>
              <a:t>reneta</a:t>
            </a:r>
            <a:r>
              <a:rPr lang="sl-SI" sz="1700" dirty="0">
                <a:latin typeface="Arial" panose="020B0604020202020204" pitchFamily="34" charset="0"/>
                <a:cs typeface="Arial" panose="020B0604020202020204" pitchFamily="34" charset="0"/>
              </a:rPr>
              <a:t>, Rdeči </a:t>
            </a:r>
            <a:r>
              <a:rPr lang="sl-SI" sz="1700" dirty="0" err="1">
                <a:latin typeface="Arial" panose="020B0604020202020204" pitchFamily="34" charset="0"/>
                <a:cs typeface="Arial" panose="020B0604020202020204" pitchFamily="34" charset="0"/>
              </a:rPr>
              <a:t>astrahan</a:t>
            </a:r>
            <a:r>
              <a:rPr lang="sl-SI" sz="1700" dirty="0">
                <a:latin typeface="Arial" panose="020B0604020202020204" pitchFamily="34" charset="0"/>
                <a:cs typeface="Arial" panose="020B0604020202020204" pitchFamily="34" charset="0"/>
              </a:rPr>
              <a:t>, Rdeči </a:t>
            </a:r>
            <a:r>
              <a:rPr lang="sl-SI" sz="1700" dirty="0" err="1">
                <a:latin typeface="Arial" panose="020B0604020202020204" pitchFamily="34" charset="0"/>
                <a:cs typeface="Arial" panose="020B0604020202020204" pitchFamily="34" charset="0"/>
              </a:rPr>
              <a:t>boskop</a:t>
            </a:r>
            <a:r>
              <a:rPr lang="sl-SI" sz="1700" dirty="0">
                <a:latin typeface="Arial" panose="020B0604020202020204" pitchFamily="34" charset="0"/>
                <a:cs typeface="Arial" panose="020B0604020202020204" pitchFamily="34" charset="0"/>
              </a:rPr>
              <a:t>, Rdeči </a:t>
            </a:r>
            <a:r>
              <a:rPr lang="sl-SI" sz="1700" dirty="0" err="1">
                <a:latin typeface="Arial" panose="020B0604020202020204" pitchFamily="34" charset="0"/>
                <a:cs typeface="Arial" panose="020B0604020202020204" pitchFamily="34" charset="0"/>
              </a:rPr>
              <a:t>delišes</a:t>
            </a:r>
            <a:r>
              <a:rPr lang="sl-SI" sz="1700" dirty="0">
                <a:latin typeface="Arial" panose="020B0604020202020204" pitchFamily="34" charset="0"/>
                <a:cs typeface="Arial" panose="020B0604020202020204" pitchFamily="34" charset="0"/>
              </a:rPr>
              <a:t>, Rdeči jesenski </a:t>
            </a:r>
            <a:r>
              <a:rPr lang="sl-SI" sz="1700" dirty="0" err="1">
                <a:latin typeface="Arial" panose="020B0604020202020204" pitchFamily="34" charset="0"/>
                <a:cs typeface="Arial" panose="020B0604020202020204" pitchFamily="34" charset="0"/>
              </a:rPr>
              <a:t>kalvil</a:t>
            </a:r>
            <a:r>
              <a:rPr lang="sl-SI" sz="1700" dirty="0">
                <a:latin typeface="Arial" panose="020B0604020202020204" pitchFamily="34" charset="0"/>
                <a:cs typeface="Arial" panose="020B0604020202020204" pitchFamily="34" charset="0"/>
              </a:rPr>
              <a:t>, Rdeči ovčji nos, Rožnik, Šampanjska </a:t>
            </a:r>
            <a:r>
              <a:rPr lang="sl-SI" sz="1700" dirty="0" err="1">
                <a:latin typeface="Arial" panose="020B0604020202020204" pitchFamily="34" charset="0"/>
                <a:cs typeface="Arial" panose="020B0604020202020204" pitchFamily="34" charset="0"/>
              </a:rPr>
              <a:t>reneta</a:t>
            </a:r>
            <a:r>
              <a:rPr lang="sl-SI" sz="1700" dirty="0">
                <a:latin typeface="Arial" panose="020B0604020202020204" pitchFamily="34" charset="0"/>
                <a:cs typeface="Arial" panose="020B0604020202020204" pitchFamily="34" charset="0"/>
              </a:rPr>
              <a:t>, Špička, Štajerski </a:t>
            </a:r>
            <a:r>
              <a:rPr lang="sl-SI" sz="1700" dirty="0" err="1">
                <a:latin typeface="Arial" panose="020B0604020202020204" pitchFamily="34" charset="0"/>
                <a:cs typeface="Arial" panose="020B0604020202020204" pitchFamily="34" charset="0"/>
              </a:rPr>
              <a:t>mošancelj</a:t>
            </a:r>
            <a:r>
              <a:rPr lang="sl-SI" sz="1700" dirty="0">
                <a:latin typeface="Arial" panose="020B0604020202020204" pitchFamily="34" charset="0"/>
                <a:cs typeface="Arial" panose="020B0604020202020204" pitchFamily="34" charset="0"/>
              </a:rPr>
              <a:t>, Štajerski </a:t>
            </a:r>
            <a:r>
              <a:rPr lang="sl-SI" sz="1700" dirty="0" err="1">
                <a:latin typeface="Arial" panose="020B0604020202020204" pitchFamily="34" charset="0"/>
                <a:cs typeface="Arial" panose="020B0604020202020204" pitchFamily="34" charset="0"/>
              </a:rPr>
              <a:t>pogačar</a:t>
            </a:r>
            <a:r>
              <a:rPr lang="sl-SI" sz="1700" dirty="0">
                <a:latin typeface="Arial" panose="020B0604020202020204" pitchFamily="34" charset="0"/>
                <a:cs typeface="Arial" panose="020B0604020202020204" pitchFamily="34" charset="0"/>
              </a:rPr>
              <a:t>, Zeleni </a:t>
            </a:r>
            <a:r>
              <a:rPr lang="sl-SI" sz="1700" dirty="0" err="1">
                <a:latin typeface="Arial" panose="020B0604020202020204" pitchFamily="34" charset="0"/>
                <a:cs typeface="Arial" panose="020B0604020202020204" pitchFamily="34" charset="0"/>
              </a:rPr>
              <a:t>štetinec</a:t>
            </a:r>
            <a:r>
              <a:rPr lang="sl-SI" sz="1700" dirty="0">
                <a:latin typeface="Arial" panose="020B0604020202020204" pitchFamily="34" charset="0"/>
                <a:cs typeface="Arial" panose="020B0604020202020204" pitchFamily="34" charset="0"/>
              </a:rPr>
              <a:t>, Zlata </a:t>
            </a:r>
            <a:r>
              <a:rPr lang="sl-SI" sz="1700" dirty="0" err="1">
                <a:latin typeface="Arial" panose="020B0604020202020204" pitchFamily="34" charset="0"/>
                <a:cs typeface="Arial" panose="020B0604020202020204" pitchFamily="34" charset="0"/>
              </a:rPr>
              <a:t>parmena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Zuccalmaglio</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reneta</a:t>
            </a:r>
            <a:r>
              <a:rPr lang="sl-SI" sz="1700" dirty="0">
                <a:latin typeface="Arial" panose="020B0604020202020204" pitchFamily="34" charset="0"/>
                <a:cs typeface="Arial" panose="020B0604020202020204" pitchFamily="34" charset="0"/>
              </a:rPr>
              <a:t>, Zvezdasto jabolko, Zvončasto jabolko;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leska</a:t>
            </a:r>
            <a:r>
              <a:rPr lang="sl-SI" sz="1700" dirty="0">
                <a:latin typeface="Arial" panose="020B0604020202020204" pitchFamily="34" charset="0"/>
                <a:cs typeface="Arial" panose="020B0604020202020204" pitchFamily="34" charset="0"/>
              </a:rPr>
              <a:t>: Istrska dolgoplodna leska, Istrska okrogloplodna leska;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marelica</a:t>
            </a:r>
            <a:r>
              <a:rPr lang="sl-SI" sz="1700" dirty="0">
                <a:latin typeface="Arial" panose="020B0604020202020204" pitchFamily="34" charset="0"/>
                <a:cs typeface="Arial" panose="020B0604020202020204" pitchFamily="34" charset="0"/>
              </a:rPr>
              <a:t>: Domači </a:t>
            </a:r>
            <a:r>
              <a:rPr lang="sl-SI" sz="1700" dirty="0" err="1">
                <a:latin typeface="Arial" panose="020B0604020202020204" pitchFamily="34" charset="0"/>
                <a:cs typeface="Arial" panose="020B0604020202020204" pitchFamily="34" charset="0"/>
              </a:rPr>
              <a:t>flokarji</a:t>
            </a:r>
            <a:r>
              <a:rPr lang="sl-SI" sz="1700" dirty="0">
                <a:latin typeface="Arial" panose="020B0604020202020204" pitchFamily="34" charset="0"/>
                <a:cs typeface="Arial" panose="020B0604020202020204" pitchFamily="34" charset="0"/>
              </a:rPr>
              <a:t>, Ogrska marelica, Pišeška marelica;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oljka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Buga</a:t>
            </a:r>
            <a:r>
              <a:rPr lang="sl-SI" sz="1700" dirty="0">
                <a:latin typeface="Arial" panose="020B0604020202020204" pitchFamily="34" charset="0"/>
                <a:cs typeface="Arial" panose="020B0604020202020204" pitchFamily="34" charset="0"/>
              </a:rPr>
              <a:t>, Črnica, Mata, </a:t>
            </a:r>
            <a:r>
              <a:rPr lang="sl-SI" sz="1700" dirty="0" err="1">
                <a:latin typeface="Arial" panose="020B0604020202020204" pitchFamily="34" charset="0"/>
                <a:cs typeface="Arial" panose="020B0604020202020204" pitchFamily="34" charset="0"/>
              </a:rPr>
              <a:t>Štorta</a:t>
            </a:r>
            <a:r>
              <a:rPr lang="sl-SI" sz="17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oreh</a:t>
            </a:r>
            <a:r>
              <a:rPr lang="sl-SI" sz="1700" dirty="0">
                <a:latin typeface="Arial" panose="020B0604020202020204" pitchFamily="34" charset="0"/>
                <a:cs typeface="Arial" panose="020B0604020202020204" pitchFamily="34" charset="0"/>
              </a:rPr>
              <a:t>: Ela, Elit, Haloze, Krka, MB-24, Mila, </a:t>
            </a:r>
            <a:r>
              <a:rPr lang="sl-SI" sz="1700" dirty="0" err="1">
                <a:latin typeface="Arial" panose="020B0604020202020204" pitchFamily="34" charset="0"/>
                <a:cs typeface="Arial" panose="020B0604020202020204" pitchFamily="34" charset="0"/>
              </a:rPr>
              <a:t>Petovio</a:t>
            </a:r>
            <a:r>
              <a:rPr lang="sl-SI" sz="1700" dirty="0">
                <a:latin typeface="Arial" panose="020B0604020202020204" pitchFamily="34" charset="0"/>
                <a:cs typeface="Arial" panose="020B0604020202020204" pitchFamily="34" charset="0"/>
              </a:rPr>
              <a:t>, Rače, Rubina, Sava;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sliva/češplja</a:t>
            </a:r>
            <a:r>
              <a:rPr lang="sl-SI" sz="1700" dirty="0">
                <a:latin typeface="Arial" panose="020B0604020202020204" pitchFamily="34" charset="0"/>
                <a:cs typeface="Arial" panose="020B0604020202020204" pitchFamily="34" charset="0"/>
              </a:rPr>
              <a:t>: Carska sliva, </a:t>
            </a:r>
            <a:r>
              <a:rPr lang="sl-SI" sz="1700" dirty="0" err="1">
                <a:latin typeface="Arial" panose="020B0604020202020204" pitchFamily="34" charset="0"/>
                <a:cs typeface="Arial" panose="020B0604020202020204" pitchFamily="34" charset="0"/>
              </a:rPr>
              <a:t>Čačanska</a:t>
            </a:r>
            <a:r>
              <a:rPr lang="sl-SI" sz="1700" dirty="0">
                <a:latin typeface="Arial" panose="020B0604020202020204" pitchFamily="34" charset="0"/>
                <a:cs typeface="Arial" panose="020B0604020202020204" pitchFamily="34" charset="0"/>
              </a:rPr>
              <a:t> lepotica, </a:t>
            </a:r>
            <a:r>
              <a:rPr lang="sl-SI" sz="1700" dirty="0" err="1">
                <a:latin typeface="Arial" panose="020B0604020202020204" pitchFamily="34" charset="0"/>
                <a:cs typeface="Arial" panose="020B0604020202020204" pitchFamily="34" charset="0"/>
              </a:rPr>
              <a:t>Čačanska</a:t>
            </a:r>
            <a:r>
              <a:rPr lang="sl-SI" sz="1700" dirty="0">
                <a:latin typeface="Arial" panose="020B0604020202020204" pitchFamily="34" charset="0"/>
                <a:cs typeface="Arial" panose="020B0604020202020204" pitchFamily="34" charset="0"/>
              </a:rPr>
              <a:t> najboljša, </a:t>
            </a:r>
            <a:r>
              <a:rPr lang="sl-SI" sz="1700" dirty="0" err="1">
                <a:latin typeface="Arial" panose="020B0604020202020204" pitchFamily="34" charset="0"/>
                <a:cs typeface="Arial" panose="020B0604020202020204" pitchFamily="34" charset="0"/>
              </a:rPr>
              <a:t>Čačanska</a:t>
            </a:r>
            <a:r>
              <a:rPr lang="sl-SI" sz="1700" dirty="0">
                <a:latin typeface="Arial" panose="020B0604020202020204" pitchFamily="34" charset="0"/>
                <a:cs typeface="Arial" panose="020B0604020202020204" pitchFamily="34" charset="0"/>
              </a:rPr>
              <a:t> rana, </a:t>
            </a:r>
            <a:r>
              <a:rPr lang="sl-SI" sz="1700" dirty="0" err="1">
                <a:latin typeface="Arial" panose="020B0604020202020204" pitchFamily="34" charset="0"/>
                <a:cs typeface="Arial" panose="020B0604020202020204" pitchFamily="34" charset="0"/>
              </a:rPr>
              <a:t>Čačanska</a:t>
            </a:r>
            <a:r>
              <a:rPr lang="sl-SI" sz="1700" dirty="0">
                <a:latin typeface="Arial" panose="020B0604020202020204" pitchFamily="34" charset="0"/>
                <a:cs typeface="Arial" panose="020B0604020202020204" pitchFamily="34" charset="0"/>
              </a:rPr>
              <a:t> rodna, Domača češplja, </a:t>
            </a:r>
            <a:r>
              <a:rPr lang="sl-SI" sz="1700" dirty="0" err="1">
                <a:latin typeface="Arial" panose="020B0604020202020204" pitchFamily="34" charset="0"/>
                <a:cs typeface="Arial" panose="020B0604020202020204" pitchFamily="34" charset="0"/>
              </a:rPr>
              <a:t>Erzinška</a:t>
            </a:r>
            <a:r>
              <a:rPr lang="sl-SI" sz="1700" dirty="0">
                <a:latin typeface="Arial" panose="020B0604020202020204" pitchFamily="34" charset="0"/>
                <a:cs typeface="Arial" panose="020B0604020202020204" pitchFamily="34" charset="0"/>
              </a:rPr>
              <a:t>, Laška češplja, </a:t>
            </a:r>
            <a:r>
              <a:rPr lang="sl-SI" sz="1700" dirty="0" err="1">
                <a:latin typeface="Arial" panose="020B0604020202020204" pitchFamily="34" charset="0"/>
                <a:cs typeface="Arial" panose="020B0604020202020204" pitchFamily="34" charset="0"/>
              </a:rPr>
              <a:t>Valjevka</a:t>
            </a:r>
            <a:r>
              <a:rPr lang="sl-SI" sz="1700" dirty="0">
                <a:latin typeface="Arial" panose="020B0604020202020204" pitchFamily="34" charset="0"/>
                <a:cs typeface="Arial" panose="020B0604020202020204" pitchFamily="34" charset="0"/>
              </a:rPr>
              <a:t>, Zelena renkloda;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smokva </a:t>
            </a:r>
            <a:r>
              <a:rPr lang="sl-SI" sz="1700" dirty="0">
                <a:latin typeface="Arial" panose="020B0604020202020204" pitchFamily="34" charset="0"/>
                <a:cs typeface="Arial" panose="020B0604020202020204" pitchFamily="34" charset="0"/>
              </a:rPr>
              <a:t>(figa): Bela </a:t>
            </a:r>
            <a:r>
              <a:rPr lang="sl-SI" sz="1700" dirty="0" err="1">
                <a:latin typeface="Arial" panose="020B0604020202020204" pitchFamily="34" charset="0"/>
                <a:cs typeface="Arial" panose="020B0604020202020204" pitchFamily="34" charset="0"/>
              </a:rPr>
              <a:t>petrovka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Flazana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Laščica</a:t>
            </a:r>
            <a:r>
              <a:rPr lang="sl-SI" sz="1700" dirty="0">
                <a:latin typeface="Arial" panose="020B0604020202020204" pitchFamily="34" charset="0"/>
                <a:cs typeface="Arial" panose="020B0604020202020204" pitchFamily="34" charset="0"/>
              </a:rPr>
              <a:t>, Miljska, </a:t>
            </a:r>
            <a:r>
              <a:rPr lang="sl-SI" sz="1700" dirty="0" err="1">
                <a:latin typeface="Arial" panose="020B0604020202020204" pitchFamily="34" charset="0"/>
                <a:cs typeface="Arial" panose="020B0604020202020204" pitchFamily="34" charset="0"/>
              </a:rPr>
              <a:t>Pinčica</a:t>
            </a:r>
            <a:r>
              <a:rPr lang="sl-SI" sz="1700" dirty="0">
                <a:latin typeface="Arial" panose="020B0604020202020204" pitchFamily="34" charset="0"/>
                <a:cs typeface="Arial" panose="020B0604020202020204" pitchFamily="34" charset="0"/>
              </a:rPr>
              <a:t>, Sivka, Zelenka; </a:t>
            </a:r>
          </a:p>
          <a:p>
            <a:pPr marL="285750" indent="-285750">
              <a:buFont typeface="Arial" panose="020B0604020202020204" pitchFamily="34" charset="0"/>
              <a:buChar char="•"/>
            </a:pPr>
            <a:r>
              <a:rPr lang="sl-SI" sz="1700" dirty="0" smtClean="0">
                <a:latin typeface="Arial" panose="020B0604020202020204" pitchFamily="34" charset="0"/>
                <a:cs typeface="Arial" panose="020B0604020202020204" pitchFamily="34" charset="0"/>
              </a:rPr>
              <a:t>višnja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Gorsemska</a:t>
            </a:r>
            <a:r>
              <a:rPr lang="sl-SI" sz="1700" dirty="0">
                <a:latin typeface="Arial" panose="020B0604020202020204" pitchFamily="34" charset="0"/>
                <a:cs typeface="Arial" panose="020B0604020202020204" pitchFamily="34" charset="0"/>
              </a:rPr>
              <a:t> dvojna, Grofova višnja, </a:t>
            </a:r>
            <a:r>
              <a:rPr lang="sl-SI" sz="1700" dirty="0" err="1">
                <a:latin typeface="Arial" panose="020B0604020202020204" pitchFamily="34" charset="0"/>
                <a:cs typeface="Arial" panose="020B0604020202020204" pitchFamily="34" charset="0"/>
              </a:rPr>
              <a:t>Lotova</a:t>
            </a:r>
            <a:r>
              <a:rPr lang="sl-SI" sz="1700" dirty="0">
                <a:latin typeface="Arial" panose="020B0604020202020204" pitchFamily="34" charset="0"/>
                <a:cs typeface="Arial" panose="020B0604020202020204" pitchFamily="34" charset="0"/>
              </a:rPr>
              <a:t>, </a:t>
            </a:r>
            <a:r>
              <a:rPr lang="sl-SI" sz="1700" dirty="0" err="1">
                <a:latin typeface="Arial" panose="020B0604020202020204" pitchFamily="34" charset="0"/>
                <a:cs typeface="Arial" panose="020B0604020202020204" pitchFamily="34" charset="0"/>
              </a:rPr>
              <a:t>Šumadinka</a:t>
            </a:r>
            <a:r>
              <a:rPr lang="sl-SI" sz="17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161726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301570" y="221852"/>
            <a:ext cx="11411338" cy="2246769"/>
          </a:xfrm>
          <a:prstGeom prst="rect">
            <a:avLst/>
          </a:prstGeom>
          <a:ln>
            <a:solidFill>
              <a:schemeClr val="tx1"/>
            </a:solidFill>
          </a:ln>
        </p:spPr>
        <p:txBody>
          <a:bodyPr wrap="square">
            <a:spAutoFit/>
          </a:bodyPr>
          <a:lstStyle/>
          <a:p>
            <a:pPr lvl="0">
              <a:spcAft>
                <a:spcPts val="0"/>
              </a:spcAft>
            </a:pPr>
            <a:r>
              <a:rPr lang="sl-SI" sz="2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G. VINSKA TRTA</a:t>
            </a:r>
          </a:p>
          <a:p>
            <a:pPr lvl="0">
              <a:spcAft>
                <a:spcPts val="0"/>
              </a:spcAft>
            </a:pPr>
            <a:endParaRPr lang="sl-SI"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sl-SI" sz="2000" dirty="0" err="1" smtClean="0">
                <a:latin typeface="Arial" panose="020B0604020202020204" pitchFamily="34" charset="0"/>
                <a:cs typeface="Arial" panose="020B0604020202020204" pitchFamily="34" charset="0"/>
              </a:rPr>
              <a:t>Cipro</a:t>
            </a:r>
            <a:r>
              <a:rPr lang="sl-SI" sz="2000" dirty="0" smtClean="0">
                <a:latin typeface="Arial" panose="020B0604020202020204" pitchFamily="34" charset="0"/>
                <a:cs typeface="Arial" panose="020B0604020202020204" pitchFamily="34" charset="0"/>
              </a:rPr>
              <a:t> </a:t>
            </a:r>
            <a:r>
              <a:rPr lang="sl-SI" sz="2000" dirty="0">
                <a:latin typeface="Arial" panose="020B0604020202020204" pitchFamily="34" charset="0"/>
                <a:cs typeface="Arial" panose="020B0604020202020204" pitchFamily="34" charset="0"/>
              </a:rPr>
              <a:t>(sin. </a:t>
            </a:r>
            <a:r>
              <a:rPr lang="sl-SI" sz="2000" dirty="0" err="1">
                <a:latin typeface="Arial" panose="020B0604020202020204" pitchFamily="34" charset="0"/>
                <a:cs typeface="Arial" panose="020B0604020202020204" pitchFamily="34" charset="0"/>
              </a:rPr>
              <a:t>Likvor</a:t>
            </a:r>
            <a:r>
              <a:rPr lang="sl-SI" sz="2000" dirty="0">
                <a:latin typeface="Arial" panose="020B0604020202020204" pitchFamily="34" charset="0"/>
                <a:cs typeface="Arial" panose="020B0604020202020204" pitchFamily="34" charset="0"/>
              </a:rPr>
              <a:t>, Muškat </a:t>
            </a:r>
            <a:r>
              <a:rPr lang="sl-SI" sz="2000" dirty="0" err="1">
                <a:latin typeface="Arial" panose="020B0604020202020204" pitchFamily="34" charset="0"/>
                <a:cs typeface="Arial" panose="020B0604020202020204" pitchFamily="34" charset="0"/>
              </a:rPr>
              <a:t>ruža</a:t>
            </a:r>
            <a:r>
              <a:rPr lang="sl-SI" sz="2000" dirty="0">
                <a:latin typeface="Arial" panose="020B0604020202020204" pitchFamily="34" charset="0"/>
                <a:cs typeface="Arial" panose="020B0604020202020204" pitchFamily="34" charset="0"/>
              </a:rPr>
              <a:t>, Rdeča </a:t>
            </a:r>
            <a:r>
              <a:rPr lang="sl-SI" sz="2000" dirty="0" err="1">
                <a:latin typeface="Arial" panose="020B0604020202020204" pitchFamily="34" charset="0"/>
                <a:cs typeface="Arial" panose="020B0604020202020204" pitchFamily="34" charset="0"/>
              </a:rPr>
              <a:t>muškateljka</a:t>
            </a:r>
            <a:r>
              <a:rPr lang="sl-SI" sz="2000" dirty="0">
                <a:latin typeface="Arial" panose="020B0604020202020204" pitchFamily="34" charset="0"/>
                <a:cs typeface="Arial" panose="020B0604020202020204" pitchFamily="34" charset="0"/>
              </a:rPr>
              <a:t>, Rdeči muškat), </a:t>
            </a:r>
            <a:r>
              <a:rPr lang="sl-SI" sz="2000" dirty="0" err="1">
                <a:latin typeface="Arial" panose="020B0604020202020204" pitchFamily="34" charset="0"/>
                <a:cs typeface="Arial" panose="020B0604020202020204" pitchFamily="34" charset="0"/>
              </a:rPr>
              <a:t>Glera</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Klarnica</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Maločrn</a:t>
            </a:r>
            <a:r>
              <a:rPr lang="sl-SI" sz="2000" dirty="0">
                <a:latin typeface="Arial" panose="020B0604020202020204" pitchFamily="34" charset="0"/>
                <a:cs typeface="Arial" panose="020B0604020202020204" pitchFamily="34" charset="0"/>
              </a:rPr>
              <a:t> (sin. </a:t>
            </a:r>
            <a:r>
              <a:rPr lang="sl-SI" sz="2000" dirty="0" err="1">
                <a:latin typeface="Arial" panose="020B0604020202020204" pitchFamily="34" charset="0"/>
                <a:cs typeface="Arial" panose="020B0604020202020204" pitchFamily="34" charset="0"/>
              </a:rPr>
              <a:t>Piccola</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nera</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Pergolin</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Pikolit</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Pinela</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Poljšakica</a:t>
            </a:r>
            <a:r>
              <a:rPr lang="sl-SI" sz="2000" dirty="0">
                <a:latin typeface="Arial" panose="020B0604020202020204" pitchFamily="34" charset="0"/>
                <a:cs typeface="Arial" panose="020B0604020202020204" pitchFamily="34" charset="0"/>
              </a:rPr>
              <a:t>, Portugalka (sin. </a:t>
            </a:r>
            <a:r>
              <a:rPr lang="sl-SI" sz="2000" dirty="0" err="1">
                <a:latin typeface="Arial" panose="020B0604020202020204" pitchFamily="34" charset="0"/>
                <a:cs typeface="Arial" panose="020B0604020202020204" pitchFamily="34" charset="0"/>
              </a:rPr>
              <a:t>Blauer</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portugieser</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Ranfol</a:t>
            </a:r>
            <a:r>
              <a:rPr lang="sl-SI" sz="2000" dirty="0">
                <a:latin typeface="Arial" panose="020B0604020202020204" pitchFamily="34" charset="0"/>
                <a:cs typeface="Arial" panose="020B0604020202020204" pitchFamily="34" charset="0"/>
              </a:rPr>
              <a:t> (sin. Štajerska belina), Ranina (sin. </a:t>
            </a:r>
            <a:r>
              <a:rPr lang="sl-SI" sz="2000" dirty="0" err="1">
                <a:latin typeface="Arial" panose="020B0604020202020204" pitchFamily="34" charset="0"/>
                <a:cs typeface="Arial" panose="020B0604020202020204" pitchFamily="34" charset="0"/>
              </a:rPr>
              <a:t>Bouvier</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traube</a:t>
            </a:r>
            <a:r>
              <a:rPr lang="sl-SI" sz="2000" dirty="0">
                <a:latin typeface="Arial" panose="020B0604020202020204" pitchFamily="34" charset="0"/>
                <a:cs typeface="Arial" panose="020B0604020202020204" pitchFamily="34" charset="0"/>
              </a:rPr>
              <a:t>), Rumeni plavec, </a:t>
            </a:r>
            <a:r>
              <a:rPr lang="sl-SI" sz="2000" dirty="0" err="1">
                <a:latin typeface="Arial" panose="020B0604020202020204" pitchFamily="34" charset="0"/>
                <a:cs typeface="Arial" panose="020B0604020202020204" pitchFamily="34" charset="0"/>
              </a:rPr>
              <a:t>Schioppettino</a:t>
            </a:r>
            <a:r>
              <a:rPr lang="sl-SI" sz="2000" dirty="0">
                <a:latin typeface="Arial" panose="020B0604020202020204" pitchFamily="34" charset="0"/>
                <a:cs typeface="Arial" panose="020B0604020202020204" pitchFamily="34" charset="0"/>
              </a:rPr>
              <a:t> (sin. Črna rebula, Pokalca, </a:t>
            </a:r>
            <a:r>
              <a:rPr lang="sl-SI" sz="2000" dirty="0" err="1">
                <a:latin typeface="Arial" panose="020B0604020202020204" pitchFamily="34" charset="0"/>
                <a:cs typeface="Arial" panose="020B0604020202020204" pitchFamily="34" charset="0"/>
              </a:rPr>
              <a:t>Pokalza</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Ribolla</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nera</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Šentlovrenka</a:t>
            </a:r>
            <a:r>
              <a:rPr lang="sl-SI" sz="2000" dirty="0">
                <a:latin typeface="Arial" panose="020B0604020202020204" pitchFamily="34" charset="0"/>
                <a:cs typeface="Arial" panose="020B0604020202020204" pitchFamily="34" charset="0"/>
              </a:rPr>
              <a:t> (sin. </a:t>
            </a:r>
            <a:r>
              <a:rPr lang="sl-SI" sz="2000" dirty="0" err="1">
                <a:latin typeface="Arial" panose="020B0604020202020204" pitchFamily="34" charset="0"/>
                <a:cs typeface="Arial" panose="020B0604020202020204" pitchFamily="34" charset="0"/>
              </a:rPr>
              <a:t>Saint</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Laurent</a:t>
            </a:r>
            <a:r>
              <a:rPr lang="sl-SI" sz="2000" dirty="0">
                <a:latin typeface="Arial" panose="020B0604020202020204" pitchFamily="34" charset="0"/>
                <a:cs typeface="Arial" panose="020B0604020202020204" pitchFamily="34" charset="0"/>
              </a:rPr>
              <a:t>), Vitovska </a:t>
            </a:r>
            <a:r>
              <a:rPr lang="sl-SI" sz="2000" dirty="0" err="1">
                <a:latin typeface="Arial" panose="020B0604020202020204" pitchFamily="34" charset="0"/>
                <a:cs typeface="Arial" panose="020B0604020202020204" pitchFamily="34" charset="0"/>
              </a:rPr>
              <a:t>grganja</a:t>
            </a:r>
            <a:r>
              <a:rPr lang="sl-SI" sz="2000" dirty="0">
                <a:latin typeface="Arial" panose="020B0604020202020204" pitchFamily="34" charset="0"/>
                <a:cs typeface="Arial" panose="020B0604020202020204" pitchFamily="34" charset="0"/>
              </a:rPr>
              <a:t> (sin. Beli refošk, </a:t>
            </a:r>
            <a:r>
              <a:rPr lang="sl-SI" sz="2000" dirty="0" err="1">
                <a:latin typeface="Arial" panose="020B0604020202020204" pitchFamily="34" charset="0"/>
                <a:cs typeface="Arial" panose="020B0604020202020204" pitchFamily="34" charset="0"/>
              </a:rPr>
              <a:t>Grganja</a:t>
            </a:r>
            <a:r>
              <a:rPr lang="sl-SI" sz="2000" dirty="0">
                <a:latin typeface="Arial" panose="020B0604020202020204" pitchFamily="34" charset="0"/>
                <a:cs typeface="Arial" panose="020B0604020202020204" pitchFamily="34" charset="0"/>
              </a:rPr>
              <a:t>, </a:t>
            </a:r>
            <a:r>
              <a:rPr lang="sl-SI" sz="2000" dirty="0" err="1">
                <a:latin typeface="Arial" panose="020B0604020202020204" pitchFamily="34" charset="0"/>
                <a:cs typeface="Arial" panose="020B0604020202020204" pitchFamily="34" charset="0"/>
              </a:rPr>
              <a:t>Vitouska</a:t>
            </a:r>
            <a:r>
              <a:rPr lang="sl-SI" sz="2000" dirty="0">
                <a:latin typeface="Arial" panose="020B0604020202020204" pitchFamily="34" charset="0"/>
                <a:cs typeface="Arial" panose="020B0604020202020204" pitchFamily="34" charset="0"/>
              </a:rPr>
              <a:t>), Zelen. </a:t>
            </a:r>
          </a:p>
        </p:txBody>
      </p:sp>
      <p:sp>
        <p:nvSpPr>
          <p:cNvPr id="4" name="Pravokotnik 3"/>
          <p:cNvSpPr/>
          <p:nvPr/>
        </p:nvSpPr>
        <p:spPr>
          <a:xfrm>
            <a:off x="2464168" y="2705044"/>
            <a:ext cx="7584906" cy="1107996"/>
          </a:xfrm>
          <a:prstGeom prst="rect">
            <a:avLst/>
          </a:prstGeom>
          <a:solidFill>
            <a:srgbClr val="F7E457"/>
          </a:solidFill>
          <a:ln>
            <a:solidFill>
              <a:schemeClr val="tx1"/>
            </a:solidFill>
          </a:ln>
        </p:spPr>
        <p:txBody>
          <a:bodyPr wrap="square">
            <a:spAutoFit/>
          </a:bodyPr>
          <a:lstStyle/>
          <a:p>
            <a:r>
              <a:rPr lang="sl-SI" sz="2200" b="1" dirty="0" smtClean="0">
                <a:latin typeface="Arial" panose="020B0604020202020204" pitchFamily="34" charset="0"/>
                <a:cs typeface="Arial" panose="020B0604020202020204" pitchFamily="34" charset="0"/>
              </a:rPr>
              <a:t>Več informacij o sortah in sortnih listah je na povezavi:</a:t>
            </a:r>
          </a:p>
          <a:p>
            <a:endParaRPr lang="sl-SI" sz="2200" dirty="0">
              <a:latin typeface="Arial" panose="020B0604020202020204" pitchFamily="34" charset="0"/>
              <a:cs typeface="Arial" panose="020B0604020202020204" pitchFamily="34" charset="0"/>
            </a:endParaRPr>
          </a:p>
          <a:p>
            <a:r>
              <a:rPr lang="sl-SI" sz="2200" dirty="0" smtClean="0">
                <a:latin typeface="Arial" panose="020B0604020202020204" pitchFamily="34" charset="0"/>
                <a:cs typeface="Arial" panose="020B0604020202020204" pitchFamily="34" charset="0"/>
              </a:rPr>
              <a:t>https</a:t>
            </a:r>
            <a:r>
              <a:rPr lang="sl-SI" sz="2200" dirty="0">
                <a:latin typeface="Arial" panose="020B0604020202020204" pitchFamily="34" charset="0"/>
                <a:cs typeface="Arial" panose="020B0604020202020204" pitchFamily="34" charset="0"/>
              </a:rPr>
              <a:t>://www.gov.si/teme/sortna-lista-in-skupni-katalogi-sort</a:t>
            </a:r>
            <a:r>
              <a:rPr lang="sl-SI" sz="2200" dirty="0" smtClean="0">
                <a:latin typeface="Arial" panose="020B0604020202020204" pitchFamily="34" charset="0"/>
                <a:cs typeface="Arial" panose="020B0604020202020204" pitchFamily="34" charset="0"/>
              </a:rPr>
              <a:t>/.</a:t>
            </a:r>
            <a:endParaRPr lang="sl-SI" sz="2200" dirty="0">
              <a:latin typeface="Arial" panose="020B0604020202020204" pitchFamily="34" charset="0"/>
              <a:cs typeface="Arial" panose="020B0604020202020204" pitchFamily="34" charset="0"/>
            </a:endParaRPr>
          </a:p>
        </p:txBody>
      </p:sp>
      <p:sp>
        <p:nvSpPr>
          <p:cNvPr id="6" name="Pravokotnik 5"/>
          <p:cNvSpPr/>
          <p:nvPr/>
        </p:nvSpPr>
        <p:spPr>
          <a:xfrm>
            <a:off x="301570" y="4049463"/>
            <a:ext cx="11411338" cy="1107996"/>
          </a:xfrm>
          <a:prstGeom prst="rect">
            <a:avLst/>
          </a:prstGeom>
          <a:ln>
            <a:solidFill>
              <a:schemeClr val="tx1"/>
            </a:solidFill>
          </a:ln>
        </p:spPr>
        <p:txBody>
          <a:bodyPr wrap="square">
            <a:spAutoFit/>
          </a:bodyPr>
          <a:lstStyle/>
          <a:p>
            <a:pPr lvl="0" algn="ctr">
              <a:spcAft>
                <a:spcPts val="0"/>
              </a:spcAft>
            </a:pPr>
            <a:r>
              <a:rPr lang="sl-SI" sz="2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Seznam lokalnih sort se bo ponovno pregledal in uskladil z dejanskim stanjem!</a:t>
            </a:r>
          </a:p>
          <a:p>
            <a:pPr lvl="0" algn="ctr">
              <a:spcAft>
                <a:spcPts val="0"/>
              </a:spcAft>
            </a:pPr>
            <a:endParaRPr lang="sl-SI" sz="22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ctr">
              <a:spcAft>
                <a:spcPts val="0"/>
              </a:spcAft>
            </a:pPr>
            <a:r>
              <a:rPr lang="sl-SI" sz="2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MOŽNE SO SPREMEMBE IN DOPOLNITVE.</a:t>
            </a:r>
            <a:endParaRPr lang="sl-SI" sz="2200" dirty="0">
              <a:latin typeface="Arial" panose="020B0604020202020204" pitchFamily="34" charset="0"/>
              <a:cs typeface="Arial" panose="020B0604020202020204" pitchFamily="34" charset="0"/>
            </a:endParaRPr>
          </a:p>
        </p:txBody>
      </p:sp>
      <p:graphicFrame>
        <p:nvGraphicFramePr>
          <p:cNvPr id="9" name="Tabela 8"/>
          <p:cNvGraphicFramePr>
            <a:graphicFrameLocks noGrp="1"/>
          </p:cNvGraphicFramePr>
          <p:nvPr>
            <p:extLst>
              <p:ext uri="{D42A27DB-BD31-4B8C-83A1-F6EECF244321}">
                <p14:modId xmlns:p14="http://schemas.microsoft.com/office/powerpoint/2010/main" val="1441567641"/>
              </p:ext>
            </p:extLst>
          </p:nvPr>
        </p:nvGraphicFramePr>
        <p:xfrm>
          <a:off x="2877520" y="5529845"/>
          <a:ext cx="6758201" cy="1107440"/>
        </p:xfrm>
        <a:graphic>
          <a:graphicData uri="http://schemas.openxmlformats.org/drawingml/2006/table">
            <a:tbl>
              <a:tblPr firstRow="1" bandRow="1">
                <a:tableStyleId>{5C22544A-7EE6-4342-B048-85BDC9FD1C3A}</a:tableStyleId>
              </a:tblPr>
              <a:tblGrid>
                <a:gridCol w="3188819">
                  <a:extLst>
                    <a:ext uri="{9D8B030D-6E8A-4147-A177-3AD203B41FA5}">
                      <a16:colId xmlns:a16="http://schemas.microsoft.com/office/drawing/2014/main" val="4257529501"/>
                    </a:ext>
                  </a:extLst>
                </a:gridCol>
                <a:gridCol w="1763486">
                  <a:extLst>
                    <a:ext uri="{9D8B030D-6E8A-4147-A177-3AD203B41FA5}">
                      <a16:colId xmlns:a16="http://schemas.microsoft.com/office/drawing/2014/main" val="1688540202"/>
                    </a:ext>
                  </a:extLst>
                </a:gridCol>
                <a:gridCol w="1805896">
                  <a:extLst>
                    <a:ext uri="{9D8B030D-6E8A-4147-A177-3AD203B41FA5}">
                      <a16:colId xmlns:a16="http://schemas.microsoft.com/office/drawing/2014/main" val="357374716"/>
                    </a:ext>
                  </a:extLst>
                </a:gridCol>
              </a:tblGrid>
              <a:tr h="358602">
                <a:tc>
                  <a:txBody>
                    <a:bodyPr/>
                    <a:lstStyle/>
                    <a:p>
                      <a:r>
                        <a:rPr lang="sl-SI" sz="1800" b="1" dirty="0" smtClean="0">
                          <a:solidFill>
                            <a:schemeClr val="tx1"/>
                          </a:solidFill>
                          <a:latin typeface="Arial" panose="020B0604020202020204" pitchFamily="34" charset="0"/>
                          <a:cs typeface="Arial" panose="020B0604020202020204" pitchFamily="34" charset="0"/>
                        </a:rPr>
                        <a:t>LOPS (stanje 20. 11. 2023)</a:t>
                      </a:r>
                      <a:endParaRPr lang="sl-SI" sz="1800" b="1"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1" dirty="0" smtClean="0">
                          <a:solidFill>
                            <a:schemeClr val="tx1"/>
                          </a:solidFill>
                          <a:latin typeface="Arial" panose="020B0604020202020204" pitchFamily="34" charset="0"/>
                          <a:cs typeface="Arial" panose="020B0604020202020204" pitchFamily="34" charset="0"/>
                        </a:rPr>
                        <a:t> ZV 2023 </a:t>
                      </a:r>
                      <a:endParaRPr lang="sl-SI" sz="1800" b="1"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1" dirty="0" smtClean="0">
                          <a:solidFill>
                            <a:schemeClr val="tx1"/>
                          </a:solidFill>
                          <a:latin typeface="Arial" panose="020B0604020202020204" pitchFamily="34" charset="0"/>
                          <a:cs typeface="Arial" panose="020B0604020202020204" pitchFamily="34" charset="0"/>
                        </a:rPr>
                        <a:t>Plan 2027</a:t>
                      </a:r>
                      <a:endParaRPr lang="sl-SI" sz="1800" b="1" dirty="0">
                        <a:solidFill>
                          <a:schemeClr val="tx1"/>
                        </a:solidFill>
                        <a:latin typeface="Arial" panose="020B0604020202020204" pitchFamily="34" charset="0"/>
                        <a:cs typeface="Arial" panose="020B0604020202020204" pitchFamily="34" charset="0"/>
                      </a:endParaRPr>
                    </a:p>
                  </a:txBody>
                  <a:tcPr>
                    <a:solidFill>
                      <a:srgbClr val="84BD27"/>
                    </a:solidFill>
                  </a:tcPr>
                </a:tc>
                <a:extLst>
                  <a:ext uri="{0D108BD9-81ED-4DB2-BD59-A6C34878D82A}">
                    <a16:rowId xmlns:a16="http://schemas.microsoft.com/office/drawing/2014/main" val="1527923849"/>
                  </a:ext>
                </a:extLst>
              </a:tr>
              <a:tr h="370840">
                <a:tc>
                  <a:txBody>
                    <a:bodyPr/>
                    <a:lstStyle/>
                    <a:p>
                      <a:r>
                        <a:rPr lang="sl-SI" dirty="0" smtClean="0">
                          <a:latin typeface="Arial" panose="020B0604020202020204" pitchFamily="34" charset="0"/>
                          <a:cs typeface="Arial" panose="020B0604020202020204" pitchFamily="34" charset="0"/>
                        </a:rPr>
                        <a:t>Lokalne</a:t>
                      </a:r>
                      <a:r>
                        <a:rPr lang="sl-SI" baseline="0" dirty="0" smtClean="0">
                          <a:latin typeface="Arial" panose="020B0604020202020204" pitchFamily="34" charset="0"/>
                          <a:cs typeface="Arial" panose="020B0604020202020204" pitchFamily="34" charset="0"/>
                        </a:rPr>
                        <a:t> pasme</a:t>
                      </a:r>
                      <a:endParaRPr lang="sl-SI" dirty="0">
                        <a:latin typeface="Arial" panose="020B0604020202020204" pitchFamily="34" charset="0"/>
                        <a:cs typeface="Arial" panose="020B0604020202020204" pitchFamily="34" charset="0"/>
                      </a:endParaRPr>
                    </a:p>
                  </a:txBody>
                  <a:tcPr>
                    <a:solidFill>
                      <a:schemeClr val="bg1"/>
                    </a:solidFill>
                  </a:tcPr>
                </a:tc>
                <a:tc>
                  <a:txBody>
                    <a:bodyPr/>
                    <a:lstStyle/>
                    <a:p>
                      <a:pPr algn="r"/>
                      <a:r>
                        <a:rPr lang="sl-SI" dirty="0" smtClean="0">
                          <a:latin typeface="Arial" panose="020B0604020202020204" pitchFamily="34" charset="0"/>
                          <a:cs typeface="Arial" panose="020B0604020202020204" pitchFamily="34" charset="0"/>
                        </a:rPr>
                        <a:t>8.043,50 GVŽ</a:t>
                      </a:r>
                      <a:endParaRPr lang="sl-SI" dirty="0">
                        <a:latin typeface="Arial" panose="020B0604020202020204" pitchFamily="34" charset="0"/>
                        <a:cs typeface="Arial" panose="020B0604020202020204" pitchFamily="34" charset="0"/>
                      </a:endParaRPr>
                    </a:p>
                  </a:txBody>
                  <a:tcPr>
                    <a:solidFill>
                      <a:schemeClr val="bg1"/>
                    </a:solidFill>
                  </a:tcPr>
                </a:tc>
                <a:tc>
                  <a:txBody>
                    <a:bodyPr/>
                    <a:lstStyle/>
                    <a:p>
                      <a:pPr algn="r"/>
                      <a:r>
                        <a:rPr lang="sl-SI" dirty="0" smtClean="0">
                          <a:latin typeface="Arial" panose="020B0604020202020204" pitchFamily="34" charset="0"/>
                          <a:cs typeface="Arial" panose="020B0604020202020204" pitchFamily="34" charset="0"/>
                        </a:rPr>
                        <a:t>8.000 GVŽ</a:t>
                      </a:r>
                      <a:endParaRPr lang="sl-SI"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255696448"/>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Lokalne</a:t>
                      </a:r>
                      <a:r>
                        <a:rPr lang="sl-SI" sz="1800" b="0" baseline="0" dirty="0" smtClean="0">
                          <a:solidFill>
                            <a:schemeClr val="tx1"/>
                          </a:solidFill>
                          <a:latin typeface="Arial" panose="020B0604020202020204" pitchFamily="34" charset="0"/>
                          <a:cs typeface="Arial" panose="020B0604020202020204" pitchFamily="34" charset="0"/>
                        </a:rPr>
                        <a:t> sorte</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29.592,42 ha</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17.000 ha</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extLst>
                  <a:ext uri="{0D108BD9-81ED-4DB2-BD59-A6C34878D82A}">
                    <a16:rowId xmlns:a16="http://schemas.microsoft.com/office/drawing/2014/main" val="1287188030"/>
                  </a:ext>
                </a:extLst>
              </a:tr>
            </a:tbl>
          </a:graphicData>
        </a:graphic>
      </p:graphicFrame>
      <p:graphicFrame>
        <p:nvGraphicFramePr>
          <p:cNvPr id="12" name="Tabela 11"/>
          <p:cNvGraphicFramePr>
            <a:graphicFrameLocks noGrp="1"/>
          </p:cNvGraphicFramePr>
          <p:nvPr>
            <p:extLst>
              <p:ext uri="{D42A27DB-BD31-4B8C-83A1-F6EECF244321}">
                <p14:modId xmlns:p14="http://schemas.microsoft.com/office/powerpoint/2010/main" val="3282598077"/>
              </p:ext>
            </p:extLst>
          </p:nvPr>
        </p:nvGraphicFramePr>
        <p:xfrm>
          <a:off x="2897749" y="5528537"/>
          <a:ext cx="6717742" cy="1112520"/>
        </p:xfrm>
        <a:graphic>
          <a:graphicData uri="http://schemas.openxmlformats.org/drawingml/2006/table">
            <a:tbl>
              <a:tblPr/>
              <a:tblGrid>
                <a:gridCol w="6717742">
                  <a:extLst>
                    <a:ext uri="{9D8B030D-6E8A-4147-A177-3AD203B41FA5}">
                      <a16:colId xmlns:a16="http://schemas.microsoft.com/office/drawing/2014/main" val="2499659490"/>
                    </a:ext>
                  </a:extLst>
                </a:gridCol>
              </a:tblGrid>
              <a:tr h="1112520">
                <a:tc>
                  <a:txBody>
                    <a:bodyPr/>
                    <a:lstStyle/>
                    <a:p>
                      <a:endParaRPr lang="sl-SI"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56760979"/>
                  </a:ext>
                </a:extLst>
              </a:tr>
            </a:tbl>
          </a:graphicData>
        </a:graphic>
      </p:graphicFrame>
      <p:cxnSp>
        <p:nvCxnSpPr>
          <p:cNvPr id="16" name="Raven povezovalnik 15"/>
          <p:cNvCxnSpPr/>
          <p:nvPr/>
        </p:nvCxnSpPr>
        <p:spPr>
          <a:xfrm flipH="1">
            <a:off x="6056417" y="5530515"/>
            <a:ext cx="11875" cy="111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ven povezovalnik 16"/>
          <p:cNvCxnSpPr/>
          <p:nvPr/>
        </p:nvCxnSpPr>
        <p:spPr>
          <a:xfrm flipH="1">
            <a:off x="7823859" y="5538062"/>
            <a:ext cx="11875" cy="111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768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1107" y="237635"/>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BVR</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519035089"/>
              </p:ext>
            </p:extLst>
          </p:nvPr>
        </p:nvGraphicFramePr>
        <p:xfrm>
          <a:off x="1746146" y="96383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jeZBesedilom 6"/>
          <p:cNvSpPr txBox="1"/>
          <p:nvPr/>
        </p:nvSpPr>
        <p:spPr>
          <a:xfrm rot="17803107">
            <a:off x="3028458" y="4492682"/>
            <a:ext cx="2126458" cy="1077218"/>
          </a:xfrm>
          <a:prstGeom prst="rect">
            <a:avLst/>
          </a:prstGeom>
          <a:noFill/>
        </p:spPr>
        <p:txBody>
          <a:bodyPr wrap="square" rtlCol="0">
            <a:spAutoFit/>
          </a:bodyPr>
          <a:lstStyle/>
          <a:p>
            <a:r>
              <a:rPr lang="sl-SI" sz="3200" b="1" dirty="0" smtClean="0">
                <a:latin typeface="Arial" panose="020B0604020202020204" pitchFamily="34" charset="0"/>
                <a:cs typeface="Arial" panose="020B0604020202020204" pitchFamily="34" charset="0"/>
              </a:rPr>
              <a:t>Splošne določbe</a:t>
            </a:r>
            <a:endParaRPr lang="sl-SI"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7064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0" y="5466960"/>
            <a:ext cx="12191999" cy="907941"/>
          </a:xfrm>
          <a:prstGeom prst="rect">
            <a:avLst/>
          </a:prstGeom>
          <a:noFill/>
        </p:spPr>
        <p:txBody>
          <a:bodyPr wrap="square" rtlCol="0">
            <a:spAutoFit/>
          </a:bodyPr>
          <a:lstStyle/>
          <a:p>
            <a:pPr algn="ctr"/>
            <a:r>
              <a:rPr lang="sl-SI" sz="5300" b="1" dirty="0" smtClean="0">
                <a:solidFill>
                  <a:schemeClr val="accent6">
                    <a:lumMod val="75000"/>
                  </a:schemeClr>
                </a:solidFill>
                <a:latin typeface="Comic Sans MS" panose="030F0702030302020204" pitchFamily="66" charset="0"/>
                <a:cs typeface="Arial" panose="020B0604020202020204" pitchFamily="34" charset="0"/>
              </a:rPr>
              <a:t>HVALA ZA POZORNOST!</a:t>
            </a: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1973" y="702096"/>
            <a:ext cx="5748052" cy="4305491"/>
          </a:xfrm>
          <a:prstGeom prst="rect">
            <a:avLst/>
          </a:prstGeom>
        </p:spPr>
      </p:pic>
    </p:spTree>
    <p:extLst>
      <p:ext uri="{BB962C8B-B14F-4D97-AF65-F5344CB8AC3E}">
        <p14:creationId xmlns:p14="http://schemas.microsoft.com/office/powerpoint/2010/main" val="4594340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Naslov 1"/>
          <p:cNvSpPr txBox="1">
            <a:spLocks/>
          </p:cNvSpPr>
          <p:nvPr/>
        </p:nvSpPr>
        <p:spPr>
          <a:xfrm>
            <a:off x="6396580" y="1567539"/>
            <a:ext cx="5502766" cy="25379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b="1" dirty="0" smtClean="0">
                <a:solidFill>
                  <a:schemeClr val="accent6">
                    <a:lumMod val="75000"/>
                  </a:schemeClr>
                </a:solidFill>
                <a:latin typeface="Arial" panose="020B0604020202020204" pitchFamily="34" charset="0"/>
                <a:cs typeface="Arial" panose="020B0604020202020204" pitchFamily="34" charset="0"/>
              </a:rPr>
              <a:t>HABITATNI TIPI IN VRSTE NA OBMOČJIH NATURA 2000</a:t>
            </a:r>
            <a:endParaRPr lang="sl-SI" b="1" dirty="0">
              <a:solidFill>
                <a:schemeClr val="accent6">
                  <a:lumMod val="75000"/>
                </a:schemeClr>
              </a:solidFill>
              <a:latin typeface="Arial" panose="020B0604020202020204" pitchFamily="34" charset="0"/>
              <a:cs typeface="Arial" panose="020B0604020202020204" pitchFamily="34" charset="0"/>
            </a:endParaRPr>
          </a:p>
        </p:txBody>
      </p:sp>
      <p:sp>
        <p:nvSpPr>
          <p:cNvPr id="5" name="PoljeZBesedilom 4"/>
          <p:cNvSpPr txBox="1"/>
          <p:nvPr/>
        </p:nvSpPr>
        <p:spPr>
          <a:xfrm>
            <a:off x="8304244" y="4247618"/>
            <a:ext cx="3265714" cy="456535"/>
          </a:xfrm>
          <a:prstGeom prst="rect">
            <a:avLst/>
          </a:prstGeom>
          <a:noFill/>
        </p:spPr>
        <p:txBody>
          <a:bodyPr wrap="square" rtlCol="0">
            <a:spAutoFit/>
          </a:bodyPr>
          <a:lstStyle/>
          <a:p>
            <a:pPr algn="r">
              <a:lnSpc>
                <a:spcPct val="150000"/>
              </a:lnSpc>
            </a:pPr>
            <a:r>
              <a:rPr lang="sl-SI" dirty="0" smtClean="0">
                <a:latin typeface="Arial" panose="020B0604020202020204" pitchFamily="34" charset="0"/>
                <a:cs typeface="Arial" panose="020B0604020202020204" pitchFamily="34" charset="0"/>
              </a:rPr>
              <a:t>mag. Jana Paulin, MKGP</a:t>
            </a:r>
            <a:endParaRPr lang="sl-SI" dirty="0">
              <a:latin typeface="Arial" panose="020B0604020202020204" pitchFamily="34" charset="0"/>
              <a:cs typeface="Arial" panose="020B0604020202020204" pitchFamily="34" charset="0"/>
            </a:endParaRPr>
          </a:p>
        </p:txBody>
      </p:sp>
      <p:sp>
        <p:nvSpPr>
          <p:cNvPr id="6" name="PoljeZBesedilom 5"/>
          <p:cNvSpPr txBox="1"/>
          <p:nvPr/>
        </p:nvSpPr>
        <p:spPr>
          <a:xfrm>
            <a:off x="9476509" y="5532391"/>
            <a:ext cx="2093449" cy="584775"/>
          </a:xfrm>
          <a:prstGeom prst="rect">
            <a:avLst/>
          </a:prstGeom>
          <a:noFill/>
        </p:spPr>
        <p:txBody>
          <a:bodyPr wrap="square" rtlCol="0">
            <a:spAutoFit/>
          </a:bodyPr>
          <a:lstStyle/>
          <a:p>
            <a:pPr algn="r"/>
            <a:r>
              <a:rPr lang="sl-SI" sz="1600" dirty="0" smtClean="0">
                <a:latin typeface="Arial" panose="020B0604020202020204" pitchFamily="34" charset="0"/>
                <a:cs typeface="Arial" panose="020B0604020202020204" pitchFamily="34" charset="0"/>
              </a:rPr>
              <a:t>Usposabljanje JSKS, 30. 1.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330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09" y="156671"/>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Pravna podlaga</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231709" y="1256452"/>
            <a:ext cx="11543523" cy="4771122"/>
          </a:xfrm>
        </p:spPr>
        <p:txBody>
          <a:bodyPr>
            <a:normAutofit lnSpcReduction="10000"/>
          </a:bodyPr>
          <a:lstStyle/>
          <a:p>
            <a:pPr marL="0" indent="0">
              <a:lnSpc>
                <a:spcPct val="110000"/>
              </a:lnSpc>
              <a:spcBef>
                <a:spcPts val="0"/>
              </a:spcBef>
              <a:buNone/>
            </a:pPr>
            <a:r>
              <a:rPr lang="sl-SI" b="1" dirty="0" smtClean="0">
                <a:latin typeface="Arial" panose="020B0604020202020204" pitchFamily="34" charset="0"/>
                <a:cs typeface="Arial" panose="020B0604020202020204" pitchFamily="34" charset="0"/>
              </a:rPr>
              <a:t>EU predpisi:</a:t>
            </a:r>
          </a:p>
          <a:p>
            <a:pPr>
              <a:lnSpc>
                <a:spcPct val="110000"/>
              </a:lnSpc>
              <a:spcBef>
                <a:spcPts val="0"/>
              </a:spcBef>
            </a:pPr>
            <a:r>
              <a:rPr lang="sl-SI" dirty="0" smtClean="0">
                <a:latin typeface="Arial" panose="020B0604020202020204" pitchFamily="34" charset="0"/>
                <a:cs typeface="Arial" panose="020B0604020202020204" pitchFamily="34" charset="0"/>
              </a:rPr>
              <a:t>Uredba (EU) 2021/2115 – </a:t>
            </a:r>
            <a:r>
              <a:rPr lang="sl-SI" dirty="0" err="1" smtClean="0">
                <a:latin typeface="Arial" panose="020B0604020202020204" pitchFamily="34" charset="0"/>
                <a:cs typeface="Arial" panose="020B0604020202020204" pitchFamily="34" charset="0"/>
              </a:rPr>
              <a:t>t.i</a:t>
            </a:r>
            <a:r>
              <a:rPr lang="sl-SI" dirty="0" smtClean="0">
                <a:latin typeface="Arial" panose="020B0604020202020204" pitchFamily="34" charset="0"/>
                <a:cs typeface="Arial" panose="020B0604020202020204" pitchFamily="34" charset="0"/>
              </a:rPr>
              <a:t>. Uredba o SN</a:t>
            </a:r>
          </a:p>
          <a:p>
            <a:pPr>
              <a:lnSpc>
                <a:spcPct val="110000"/>
              </a:lnSpc>
              <a:spcBef>
                <a:spcPts val="0"/>
              </a:spcBef>
            </a:pPr>
            <a:r>
              <a:rPr lang="sl-SI" dirty="0" smtClean="0">
                <a:latin typeface="Arial" panose="020B0604020202020204" pitchFamily="34" charset="0"/>
                <a:cs typeface="Arial" panose="020B0604020202020204" pitchFamily="34" charset="0"/>
              </a:rPr>
              <a:t>Uredba (EU) 2021/2116 – </a:t>
            </a:r>
            <a:r>
              <a:rPr lang="sl-SI" dirty="0" err="1" smtClean="0">
                <a:latin typeface="Arial" panose="020B0604020202020204" pitchFamily="34" charset="0"/>
                <a:cs typeface="Arial" panose="020B0604020202020204" pitchFamily="34" charset="0"/>
              </a:rPr>
              <a:t>t.i</a:t>
            </a:r>
            <a:r>
              <a:rPr lang="sl-SI" dirty="0" smtClean="0">
                <a:latin typeface="Arial" panose="020B0604020202020204" pitchFamily="34" charset="0"/>
                <a:cs typeface="Arial" panose="020B0604020202020204" pitchFamily="34" charset="0"/>
              </a:rPr>
              <a:t>. Horizontalna uredba</a:t>
            </a:r>
          </a:p>
          <a:p>
            <a:pPr marL="0" indent="0">
              <a:lnSpc>
                <a:spcPct val="110000"/>
              </a:lnSpc>
              <a:spcBef>
                <a:spcPts val="1200"/>
              </a:spcBef>
              <a:buNone/>
            </a:pPr>
            <a:r>
              <a:rPr lang="sl-SI" b="1" dirty="0" smtClean="0">
                <a:latin typeface="Arial" panose="020B0604020202020204" pitchFamily="34" charset="0"/>
                <a:cs typeface="Arial" panose="020B0604020202020204" pitchFamily="34" charset="0"/>
              </a:rPr>
              <a:t>Nacionalni predpisi:</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plačilih za </a:t>
            </a:r>
            <a:r>
              <a:rPr lang="sl-SI" dirty="0" err="1">
                <a:latin typeface="Arial" panose="020B0604020202020204" pitchFamily="34" charset="0"/>
                <a:cs typeface="Arial" panose="020B0604020202020204" pitchFamily="34" charset="0"/>
              </a:rPr>
              <a:t>okoljske</a:t>
            </a:r>
            <a:r>
              <a:rPr lang="sl-SI" dirty="0">
                <a:latin typeface="Arial" panose="020B0604020202020204" pitchFamily="34" charset="0"/>
                <a:cs typeface="Arial" panose="020B0604020202020204" pitchFamily="34" charset="0"/>
              </a:rPr>
              <a:t> in podnebne obveznosti, naravne ali druge omejitve in območja Natura </a:t>
            </a:r>
            <a:r>
              <a:rPr lang="sl-SI" dirty="0" smtClean="0">
                <a:latin typeface="Arial" panose="020B0604020202020204" pitchFamily="34" charset="0"/>
                <a:cs typeface="Arial" panose="020B0604020202020204" pitchFamily="34" charset="0"/>
              </a:rPr>
              <a:t>2000 iz SN 2023–2027* (Uredba KOPOP) (Uradni list RS, št. 34/23, 107/23 in 124/23)**</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izvedbi intervencij kmetijske politike za leto 2024 (Uredba IAKS) (Uradni list RS, št. 132/23)</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pravilih pogojenosti (Uradni list RS, št. 2/24)</a:t>
            </a:r>
          </a:p>
        </p:txBody>
      </p:sp>
      <p:sp>
        <p:nvSpPr>
          <p:cNvPr id="4" name="PoljeZBesedilom 3"/>
          <p:cNvSpPr txBox="1"/>
          <p:nvPr/>
        </p:nvSpPr>
        <p:spPr>
          <a:xfrm>
            <a:off x="231709" y="6156876"/>
            <a:ext cx="11459547" cy="584775"/>
          </a:xfrm>
          <a:prstGeom prst="rect">
            <a:avLst/>
          </a:prstGeom>
          <a:noFill/>
        </p:spPr>
        <p:txBody>
          <a:bodyPr wrap="square" rtlCol="0">
            <a:spAutoFit/>
          </a:bodyPr>
          <a:lstStyle/>
          <a:p>
            <a:r>
              <a:rPr lang="sl-SI" sz="1600" dirty="0" smtClean="0">
                <a:latin typeface="Arial" panose="020B0604020202020204" pitchFamily="34" charset="0"/>
                <a:cs typeface="Arial" panose="020B0604020202020204" pitchFamily="34" charset="0"/>
              </a:rPr>
              <a:t>* SN 2023–2027 je dostopen </a:t>
            </a:r>
            <a:r>
              <a:rPr lang="sl-SI" sz="1600" dirty="0">
                <a:latin typeface="Arial" panose="020B0604020202020204" pitchFamily="34" charset="0"/>
                <a:cs typeface="Arial" panose="020B0604020202020204" pitchFamily="34" charset="0"/>
              </a:rPr>
              <a:t>na povezavi https://</a:t>
            </a:r>
            <a:r>
              <a:rPr lang="sl-SI" sz="1600" dirty="0" smtClean="0">
                <a:latin typeface="Arial" panose="020B0604020202020204" pitchFamily="34" charset="0"/>
                <a:cs typeface="Arial" panose="020B0604020202020204" pitchFamily="34" charset="0"/>
              </a:rPr>
              <a:t>skp.si/skupna-kmetijska-politika-2023-2027</a:t>
            </a:r>
          </a:p>
          <a:p>
            <a:r>
              <a:rPr lang="sl-SI" sz="1600" dirty="0" smtClean="0">
                <a:latin typeface="Arial" panose="020B0604020202020204" pitchFamily="34" charset="0"/>
                <a:cs typeface="Arial" panose="020B0604020202020204" pitchFamily="34" charset="0"/>
              </a:rPr>
              <a:t>**  Spremembe in dopolnitve Uredbe KOPOP bodo predvidoma sprejete konec februarja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30128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0" y="225166"/>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Uredba KOPOP</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231710" y="1064757"/>
            <a:ext cx="11543523" cy="4379231"/>
          </a:xfrm>
          <a:solidFill>
            <a:srgbClr val="84BD27"/>
          </a:solidFill>
          <a:ln>
            <a:solidFill>
              <a:schemeClr val="tx1"/>
            </a:solidFill>
          </a:ln>
        </p:spPr>
        <p:txBody>
          <a:bodyPr>
            <a:normAutofit/>
          </a:bodyPr>
          <a:lstStyle/>
          <a:p>
            <a:pPr marL="0" indent="0">
              <a:lnSpc>
                <a:spcPct val="100000"/>
              </a:lnSpc>
              <a:spcBef>
                <a:spcPts val="600"/>
              </a:spcBef>
              <a:spcAft>
                <a:spcPts val="600"/>
              </a:spcAft>
              <a:buNone/>
            </a:pPr>
            <a:r>
              <a:rPr lang="sl-SI" sz="2400" b="1" dirty="0" smtClean="0">
                <a:latin typeface="Arial" panose="020B0604020202020204" pitchFamily="34" charset="0"/>
                <a:cs typeface="Arial" panose="020B0604020202020204" pitchFamily="34" charset="0"/>
              </a:rPr>
              <a:t>Uredba KOPOP ureja vse</a:t>
            </a:r>
            <a:r>
              <a:rPr lang="sl-SI" sz="2400" b="1" dirty="0" smtClean="0">
                <a:solidFill>
                  <a:prstClr val="black"/>
                </a:solidFill>
                <a:latin typeface="Arial" panose="020B0604020202020204" pitchFamily="34" charset="0"/>
                <a:cs typeface="Arial" panose="020B0604020202020204" pitchFamily="34" charset="0"/>
              </a:rPr>
              <a:t>bino </a:t>
            </a:r>
            <a:r>
              <a:rPr lang="sl-SI" sz="2400" b="1" dirty="0">
                <a:solidFill>
                  <a:prstClr val="black"/>
                </a:solidFill>
                <a:latin typeface="Arial" panose="020B0604020202020204" pitchFamily="34" charset="0"/>
                <a:cs typeface="Arial" panose="020B0604020202020204" pitchFamily="34" charset="0"/>
              </a:rPr>
              <a:t>in izvedbo </a:t>
            </a:r>
            <a:r>
              <a:rPr lang="sl-SI" sz="2400" b="1" dirty="0" smtClean="0">
                <a:solidFill>
                  <a:prstClr val="black"/>
                </a:solidFill>
                <a:latin typeface="Arial" panose="020B0604020202020204" pitchFamily="34" charset="0"/>
                <a:cs typeface="Arial" panose="020B0604020202020204" pitchFamily="34" charset="0"/>
              </a:rPr>
              <a:t>intervencije HTV ter določa:</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sredstva, ki se namenjajo intervenciji za obdobje 2024–2027;</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upravičence;</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pogoje upravičenosti;</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trajanja obveznosti;</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zmanjšanje/povečanje površin, </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a:latin typeface="Arial" panose="020B0604020202020204" pitchFamily="34" charset="0"/>
                <a:cs typeface="Arial" panose="020B0604020202020204" pitchFamily="34" charset="0"/>
              </a:rPr>
              <a:t>višine </a:t>
            </a:r>
            <a:r>
              <a:rPr lang="sl-SI" sz="2400" dirty="0" smtClean="0">
                <a:latin typeface="Arial" panose="020B0604020202020204" pitchFamily="34" charset="0"/>
                <a:cs typeface="Arial" panose="020B0604020202020204" pitchFamily="34" charset="0"/>
              </a:rPr>
              <a:t>plačil;</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sistem kontrol </a:t>
            </a:r>
            <a:r>
              <a:rPr lang="sl-SI" sz="2400" dirty="0">
                <a:latin typeface="Arial" panose="020B0604020202020204" pitchFamily="34" charset="0"/>
                <a:cs typeface="Arial" panose="020B0604020202020204" pitchFamily="34" charset="0"/>
              </a:rPr>
              <a:t>in </a:t>
            </a:r>
            <a:r>
              <a:rPr lang="sl-SI" sz="2400" dirty="0" smtClean="0">
                <a:latin typeface="Arial" panose="020B0604020202020204" pitchFamily="34" charset="0"/>
                <a:cs typeface="Arial" panose="020B0604020202020204" pitchFamily="34" charset="0"/>
              </a:rPr>
              <a:t>upravnih sankcij.</a:t>
            </a:r>
            <a:endParaRPr lang="sl-SI" sz="2400" b="1" dirty="0" smtClean="0">
              <a:solidFill>
                <a:prstClr val="black"/>
              </a:solidFill>
              <a:latin typeface="Arial" panose="020B0604020202020204" pitchFamily="34" charset="0"/>
              <a:cs typeface="Arial" panose="020B0604020202020204" pitchFamily="34" charset="0"/>
            </a:endParaRPr>
          </a:p>
          <a:p>
            <a:pPr>
              <a:lnSpc>
                <a:spcPct val="100000"/>
              </a:lnSpc>
              <a:spcBef>
                <a:spcPts val="600"/>
              </a:spcBef>
              <a:spcAft>
                <a:spcPts val="600"/>
              </a:spcAft>
            </a:pP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endParaRPr lang="sl-SI" sz="2400" dirty="0">
              <a:latin typeface="Arial" panose="020B0604020202020204" pitchFamily="34" charset="0"/>
              <a:cs typeface="Arial" panose="020B0604020202020204" pitchFamily="34" charset="0"/>
            </a:endParaRPr>
          </a:p>
        </p:txBody>
      </p:sp>
      <p:sp>
        <p:nvSpPr>
          <p:cNvPr id="5" name="PoljeZBesedilom 4"/>
          <p:cNvSpPr txBox="1"/>
          <p:nvPr/>
        </p:nvSpPr>
        <p:spPr>
          <a:xfrm>
            <a:off x="231709" y="5616017"/>
            <a:ext cx="11543523" cy="587441"/>
          </a:xfrm>
          <a:prstGeom prst="rect">
            <a:avLst/>
          </a:prstGeom>
          <a:solidFill>
            <a:srgbClr val="F7E457"/>
          </a:solidFill>
          <a:ln>
            <a:solidFill>
              <a:schemeClr val="tx1"/>
            </a:solidFill>
          </a:ln>
        </p:spPr>
        <p:txBody>
          <a:bodyPr wrap="square" tIns="108000" bIns="108000" rtlCol="0">
            <a:spAutoFit/>
          </a:bodyPr>
          <a:lstStyle/>
          <a:p>
            <a:r>
              <a:rPr lang="sl-SI" sz="2400" b="1" dirty="0" smtClean="0">
                <a:latin typeface="Arial" panose="020B0604020202020204" pitchFamily="34" charset="0"/>
                <a:cs typeface="Arial" panose="020B0604020202020204" pitchFamily="34" charset="0"/>
              </a:rPr>
              <a:t>Intervenciji HTV se za obdobje 2024–2027 skupno </a:t>
            </a:r>
            <a:r>
              <a:rPr lang="sl-SI" sz="2400" b="1" dirty="0">
                <a:latin typeface="Arial" panose="020B0604020202020204" pitchFamily="34" charset="0"/>
                <a:cs typeface="Arial" panose="020B0604020202020204" pitchFamily="34" charset="0"/>
              </a:rPr>
              <a:t>namenja </a:t>
            </a:r>
            <a:r>
              <a:rPr lang="en-US" sz="2400" b="1" dirty="0" smtClean="0">
                <a:latin typeface="Arial" panose="020B0604020202020204" pitchFamily="34" charset="0"/>
                <a:cs typeface="Arial" panose="020B0604020202020204" pitchFamily="34" charset="0"/>
              </a:rPr>
              <a:t>4.723.998</a:t>
            </a:r>
            <a:r>
              <a:rPr lang="sl-SI" sz="2400" b="1" dirty="0" smtClean="0">
                <a:latin typeface="Arial" panose="020B0604020202020204" pitchFamily="34" charset="0"/>
                <a:cs typeface="Arial" panose="020B0604020202020204" pitchFamily="34" charset="0"/>
              </a:rPr>
              <a:t> €.</a:t>
            </a:r>
            <a:endParaRPr lang="sl-SI"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7898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1868" y="3496965"/>
            <a:ext cx="4779264" cy="3201734"/>
          </a:xfrm>
          <a:prstGeom prst="rect">
            <a:avLst/>
          </a:prstGeom>
        </p:spPr>
      </p:pic>
      <p:sp>
        <p:nvSpPr>
          <p:cNvPr id="4" name="Naslov 1"/>
          <p:cNvSpPr>
            <a:spLocks noGrp="1"/>
          </p:cNvSpPr>
          <p:nvPr>
            <p:ph type="title"/>
          </p:nvPr>
        </p:nvSpPr>
        <p:spPr>
          <a:xfrm>
            <a:off x="186614" y="214276"/>
            <a:ext cx="7055254" cy="1057588"/>
          </a:xfrm>
        </p:spPr>
        <p:txBody>
          <a:bodyPr>
            <a:normAutofit fontScale="90000"/>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Habitatni tipi in vrste na območjih Natura 2000 (HTV)</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5" name="Označba mesta vsebine 2"/>
          <p:cNvSpPr txBox="1">
            <a:spLocks/>
          </p:cNvSpPr>
          <p:nvPr/>
        </p:nvSpPr>
        <p:spPr>
          <a:xfrm>
            <a:off x="248880" y="1559740"/>
            <a:ext cx="7055254" cy="5204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sl-SI" sz="2300" dirty="0" smtClean="0">
                <a:latin typeface="Arial" panose="020B0604020202020204" pitchFamily="34" charset="0"/>
                <a:cs typeface="Arial" panose="020B0604020202020204" pitchFamily="34" charset="0"/>
              </a:rPr>
              <a:t>Intervencija HTV se izvaja po konceptu KOPOP.</a:t>
            </a:r>
          </a:p>
          <a:p>
            <a:pPr>
              <a:lnSpc>
                <a:spcPct val="100000"/>
              </a:lnSpc>
              <a:spcBef>
                <a:spcPts val="0"/>
              </a:spcBef>
              <a:spcAft>
                <a:spcPts val="1200"/>
              </a:spcAft>
            </a:pPr>
            <a:r>
              <a:rPr lang="sl-SI" sz="2300" dirty="0" smtClean="0">
                <a:latin typeface="Arial" panose="020B0604020202020204" pitchFamily="34" charset="0"/>
                <a:cs typeface="Arial" panose="020B0604020202020204" pitchFamily="34" charset="0"/>
              </a:rPr>
              <a:t>Pri izvajanju intervencije HTV je treba izpolnjevati pravila o pogojenosti, ki predstavljajo standard.</a:t>
            </a:r>
          </a:p>
          <a:p>
            <a:pPr>
              <a:lnSpc>
                <a:spcPct val="100000"/>
              </a:lnSpc>
              <a:spcBef>
                <a:spcPts val="0"/>
              </a:spcBef>
              <a:spcAft>
                <a:spcPts val="1200"/>
              </a:spcAft>
            </a:pPr>
            <a:r>
              <a:rPr lang="sl-SI" sz="2300" dirty="0" smtClean="0">
                <a:latin typeface="Arial" panose="020B0604020202020204" pitchFamily="34" charset="0"/>
                <a:cs typeface="Arial" panose="020B0604020202020204" pitchFamily="34" charset="0"/>
              </a:rPr>
              <a:t>Plačila za intervencijo HTV krijejo dodatne stroške in izpad dohodka zaradi prevzete obveznosti (= izvajanja intervencije HTV) – za nadstandardne zahteve.</a:t>
            </a:r>
          </a:p>
          <a:p>
            <a:pPr lvl="0">
              <a:lnSpc>
                <a:spcPct val="110000"/>
              </a:lnSpc>
              <a:spcBef>
                <a:spcPts val="0"/>
              </a:spcBef>
              <a:spcAft>
                <a:spcPts val="600"/>
              </a:spcAft>
            </a:pPr>
            <a:r>
              <a:rPr lang="sl-SI" sz="2300" dirty="0" smtClean="0">
                <a:latin typeface="Arial" panose="020B0604020202020204" pitchFamily="34" charset="0"/>
                <a:cs typeface="Arial" panose="020B0604020202020204" pitchFamily="34" charset="0"/>
              </a:rPr>
              <a:t>Intervencija HTV vključuje dve operaciji:</a:t>
            </a:r>
          </a:p>
          <a:p>
            <a:pPr marL="540000" lvl="0" indent="-284400">
              <a:lnSpc>
                <a:spcPct val="100000"/>
              </a:lnSpc>
              <a:spcBef>
                <a:spcPts val="0"/>
              </a:spcBef>
              <a:spcAft>
                <a:spcPts val="600"/>
              </a:spcAft>
              <a:buFont typeface="Wingdings" panose="05000000000000000000" pitchFamily="2" charset="2"/>
              <a:buChar char="Ø"/>
            </a:pPr>
            <a:r>
              <a:rPr lang="sl-SI" sz="2300" dirty="0" smtClean="0">
                <a:latin typeface="Arial" panose="020B0604020202020204" pitchFamily="34" charset="0"/>
                <a:cs typeface="Arial" panose="020B0604020202020204" pitchFamily="34" charset="0"/>
              </a:rPr>
              <a:t>HTV.1 </a:t>
            </a:r>
            <a:r>
              <a:rPr lang="sl-SI" sz="2300" dirty="0">
                <a:latin typeface="Arial" panose="020B0604020202020204" pitchFamily="34" charset="0"/>
                <a:cs typeface="Arial" panose="020B0604020202020204" pitchFamily="34" charset="0"/>
              </a:rPr>
              <a:t>Negnojeni travniki na območjih Natura 2000</a:t>
            </a:r>
            <a:r>
              <a:rPr lang="sl-SI" sz="2300" dirty="0" smtClean="0">
                <a:latin typeface="Arial" panose="020B0604020202020204" pitchFamily="34" charset="0"/>
                <a:cs typeface="Arial" panose="020B0604020202020204" pitchFamily="34" charset="0"/>
              </a:rPr>
              <a:t>;</a:t>
            </a:r>
            <a:endParaRPr lang="sl-SI" sz="2300" dirty="0">
              <a:latin typeface="Arial" panose="020B0604020202020204" pitchFamily="34" charset="0"/>
              <a:cs typeface="Arial" panose="020B0604020202020204" pitchFamily="34" charset="0"/>
            </a:endParaRPr>
          </a:p>
          <a:p>
            <a:pPr marL="540000" indent="-284400">
              <a:lnSpc>
                <a:spcPct val="100000"/>
              </a:lnSpc>
              <a:spcBef>
                <a:spcPts val="0"/>
              </a:spcBef>
              <a:spcAft>
                <a:spcPts val="600"/>
              </a:spcAft>
              <a:buFont typeface="Wingdings" panose="05000000000000000000" pitchFamily="2" charset="2"/>
              <a:buChar char="Ø"/>
            </a:pPr>
            <a:r>
              <a:rPr lang="sl-SI" sz="2300" dirty="0" smtClean="0">
                <a:latin typeface="Arial" panose="020B0604020202020204" pitchFamily="34" charset="0"/>
                <a:cs typeface="Arial" panose="020B0604020202020204" pitchFamily="34" charset="0"/>
              </a:rPr>
              <a:t>HTV.2 Gorički travniki.</a:t>
            </a:r>
            <a:endParaRPr lang="sl-SI" sz="2300" dirty="0">
              <a:latin typeface="Arial" panose="020B0604020202020204" pitchFamily="34" charset="0"/>
              <a:cs typeface="Arial" panose="020B0604020202020204" pitchFamily="34" charset="0"/>
            </a:endParaRPr>
          </a:p>
        </p:txBody>
      </p:sp>
      <p:sp>
        <p:nvSpPr>
          <p:cNvPr id="9" name="Pravokotnik 8"/>
          <p:cNvSpPr/>
          <p:nvPr/>
        </p:nvSpPr>
        <p:spPr>
          <a:xfrm>
            <a:off x="9452610" y="6442375"/>
            <a:ext cx="2522802" cy="215444"/>
          </a:xfrm>
          <a:prstGeom prst="rect">
            <a:avLst/>
          </a:prstGeom>
        </p:spPr>
        <p:txBody>
          <a:bodyPr wrap="square">
            <a:spAutoFit/>
          </a:bodyPr>
          <a:lstStyle/>
          <a:p>
            <a:pPr algn="r"/>
            <a:r>
              <a:rPr lang="sl-SI" sz="800" dirty="0">
                <a:solidFill>
                  <a:schemeClr val="bg1"/>
                </a:solidFill>
                <a:latin typeface="Arial" panose="020B0604020202020204" pitchFamily="34" charset="0"/>
                <a:cs typeface="Arial" panose="020B0604020202020204" pitchFamily="34" charset="0"/>
              </a:rPr>
              <a:t>http://</a:t>
            </a:r>
            <a:r>
              <a:rPr lang="sl-SI" sz="800" dirty="0" smtClean="0">
                <a:solidFill>
                  <a:schemeClr val="bg1"/>
                </a:solidFill>
                <a:latin typeface="Arial" panose="020B0604020202020204" pitchFamily="34" charset="0"/>
                <a:cs typeface="Arial" panose="020B0604020202020204" pitchFamily="34" charset="0"/>
              </a:rPr>
              <a:t>travniki.park-goricko.info/</a:t>
            </a:r>
            <a:endParaRPr lang="sl-SI" sz="800" dirty="0">
              <a:solidFill>
                <a:schemeClr val="bg1"/>
              </a:solidFill>
              <a:latin typeface="Arial" panose="020B0604020202020204" pitchFamily="34" charset="0"/>
              <a:cs typeface="Arial" panose="020B0604020202020204" pitchFamily="34" charset="0"/>
            </a:endParaRPr>
          </a:p>
        </p:txBody>
      </p:sp>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l="7481" t="3167" r="14074" b="9167"/>
          <a:stretch/>
        </p:blipFill>
        <p:spPr>
          <a:xfrm>
            <a:off x="7241868" y="228656"/>
            <a:ext cx="2123211" cy="3163719"/>
          </a:xfrm>
          <a:prstGeom prst="rect">
            <a:avLst/>
          </a:prstGeom>
        </p:spPr>
      </p:pic>
      <p:sp>
        <p:nvSpPr>
          <p:cNvPr id="10" name="Pravokotnik 9"/>
          <p:cNvSpPr/>
          <p:nvPr/>
        </p:nvSpPr>
        <p:spPr>
          <a:xfrm>
            <a:off x="7264728" y="3026696"/>
            <a:ext cx="1486304" cy="338554"/>
          </a:xfrm>
          <a:prstGeom prst="rect">
            <a:avLst/>
          </a:prstGeom>
        </p:spPr>
        <p:txBody>
          <a:bodyPr wrap="none">
            <a:spAutoFit/>
          </a:bodyPr>
          <a:lstStyle/>
          <a:p>
            <a:r>
              <a:rPr lang="sl-SI" sz="800" dirty="0">
                <a:solidFill>
                  <a:schemeClr val="bg1"/>
                </a:solidFill>
                <a:latin typeface="Arial" panose="020B0604020202020204" pitchFamily="34" charset="0"/>
                <a:cs typeface="Arial" panose="020B0604020202020204" pitchFamily="34" charset="0"/>
              </a:rPr>
              <a:t>https://</a:t>
            </a:r>
            <a:r>
              <a:rPr lang="sl-SI" sz="800" dirty="0" smtClean="0">
                <a:solidFill>
                  <a:schemeClr val="bg1"/>
                </a:solidFill>
                <a:latin typeface="Arial" panose="020B0604020202020204" pitchFamily="34" charset="0"/>
                <a:cs typeface="Arial" panose="020B0604020202020204" pitchFamily="34" charset="0"/>
              </a:rPr>
              <a:t>sloveniahiking.</a:t>
            </a:r>
          </a:p>
          <a:p>
            <a:r>
              <a:rPr lang="sl-SI" sz="800" dirty="0" err="1" smtClean="0">
                <a:solidFill>
                  <a:schemeClr val="bg1"/>
                </a:solidFill>
                <a:latin typeface="Arial" panose="020B0604020202020204" pitchFamily="34" charset="0"/>
                <a:cs typeface="Arial" panose="020B0604020202020204" pitchFamily="34" charset="0"/>
              </a:rPr>
              <a:t>rocks</a:t>
            </a:r>
            <a:r>
              <a:rPr lang="sl-SI" sz="800" dirty="0" smtClean="0">
                <a:solidFill>
                  <a:schemeClr val="bg1"/>
                </a:solidFill>
                <a:latin typeface="Arial" panose="020B0604020202020204" pitchFamily="34" charset="0"/>
                <a:cs typeface="Arial" panose="020B0604020202020204" pitchFamily="34" charset="0"/>
              </a:rPr>
              <a:t>/</a:t>
            </a:r>
            <a:r>
              <a:rPr lang="sl-SI" sz="800" dirty="0" err="1" smtClean="0">
                <a:solidFill>
                  <a:schemeClr val="bg1"/>
                </a:solidFill>
                <a:latin typeface="Arial" panose="020B0604020202020204" pitchFamily="34" charset="0"/>
                <a:cs typeface="Arial" panose="020B0604020202020204" pitchFamily="34" charset="0"/>
              </a:rPr>
              <a:t>flowers</a:t>
            </a:r>
            <a:r>
              <a:rPr lang="sl-SI" sz="800" dirty="0" smtClean="0">
                <a:solidFill>
                  <a:schemeClr val="bg1"/>
                </a:solidFill>
                <a:latin typeface="Arial" panose="020B0604020202020204" pitchFamily="34" charset="0"/>
                <a:cs typeface="Arial" panose="020B0604020202020204" pitchFamily="34" charset="0"/>
              </a:rPr>
              <a:t>/</a:t>
            </a:r>
            <a:r>
              <a:rPr lang="sl-SI" sz="800" dirty="0" err="1" smtClean="0">
                <a:solidFill>
                  <a:schemeClr val="bg1"/>
                </a:solidFill>
                <a:latin typeface="Arial" panose="020B0604020202020204" pitchFamily="34" charset="0"/>
                <a:cs typeface="Arial" panose="020B0604020202020204" pitchFamily="34" charset="0"/>
              </a:rPr>
              <a:t>scillalitardierei</a:t>
            </a:r>
            <a:r>
              <a:rPr lang="sl-SI" sz="800" dirty="0">
                <a:solidFill>
                  <a:schemeClr val="bg1"/>
                </a:solidFill>
                <a:latin typeface="Arial" panose="020B0604020202020204" pitchFamily="34" charset="0"/>
                <a:cs typeface="Arial" panose="020B0604020202020204" pitchFamily="34" charset="0"/>
              </a:rPr>
              <a:t>/</a:t>
            </a:r>
          </a:p>
        </p:txBody>
      </p:sp>
      <p:pic>
        <p:nvPicPr>
          <p:cNvPr id="11" name="Slika 10"/>
          <p:cNvPicPr>
            <a:picLocks noChangeAspect="1"/>
          </p:cNvPicPr>
          <p:nvPr/>
        </p:nvPicPr>
        <p:blipFill rotWithShape="1">
          <a:blip r:embed="rId4">
            <a:extLst>
              <a:ext uri="{28A0092B-C50C-407E-A947-70E740481C1C}">
                <a14:useLocalDpi xmlns:a14="http://schemas.microsoft.com/office/drawing/2010/main" val="0"/>
              </a:ext>
            </a:extLst>
          </a:blip>
          <a:srcRect b="5500"/>
          <a:stretch/>
        </p:blipFill>
        <p:spPr>
          <a:xfrm>
            <a:off x="9490702" y="214276"/>
            <a:ext cx="2502027" cy="3164436"/>
          </a:xfrm>
          <a:prstGeom prst="rect">
            <a:avLst/>
          </a:prstGeom>
        </p:spPr>
      </p:pic>
      <p:sp>
        <p:nvSpPr>
          <p:cNvPr id="12" name="Pravokotnik 11"/>
          <p:cNvSpPr/>
          <p:nvPr/>
        </p:nvSpPr>
        <p:spPr>
          <a:xfrm>
            <a:off x="9972146" y="3149806"/>
            <a:ext cx="1992853" cy="215444"/>
          </a:xfrm>
          <a:prstGeom prst="rect">
            <a:avLst/>
          </a:prstGeom>
        </p:spPr>
        <p:txBody>
          <a:bodyPr wrap="none">
            <a:spAutoFit/>
          </a:bodyPr>
          <a:lstStyle/>
          <a:p>
            <a:pPr algn="r"/>
            <a:r>
              <a:rPr lang="sl-SI" sz="800" dirty="0">
                <a:solidFill>
                  <a:schemeClr val="bg1"/>
                </a:solidFill>
                <a:latin typeface="Arial" panose="020B0604020202020204" pitchFamily="34" charset="0"/>
                <a:cs typeface="Arial" panose="020B0604020202020204" pitchFamily="34" charset="0"/>
              </a:rPr>
              <a:t>https://www.urbanatura.si/vsebina/3098</a:t>
            </a:r>
          </a:p>
        </p:txBody>
      </p:sp>
      <p:pic>
        <p:nvPicPr>
          <p:cNvPr id="13" name="Slika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015" y="5357579"/>
            <a:ext cx="2186940" cy="1341120"/>
          </a:xfrm>
          <a:prstGeom prst="rect">
            <a:avLst/>
          </a:prstGeom>
        </p:spPr>
      </p:pic>
      <p:sp>
        <p:nvSpPr>
          <p:cNvPr id="14" name="Pravokotnik 13"/>
          <p:cNvSpPr/>
          <p:nvPr/>
        </p:nvSpPr>
        <p:spPr>
          <a:xfrm>
            <a:off x="5660206" y="6474526"/>
            <a:ext cx="1508746" cy="215444"/>
          </a:xfrm>
          <a:prstGeom prst="rect">
            <a:avLst/>
          </a:prstGeom>
        </p:spPr>
        <p:txBody>
          <a:bodyPr wrap="none">
            <a:spAutoFit/>
          </a:bodyPr>
          <a:lstStyle/>
          <a:p>
            <a:r>
              <a:rPr lang="sl-SI" sz="800" dirty="0">
                <a:solidFill>
                  <a:schemeClr val="bg1"/>
                </a:solidFill>
                <a:latin typeface="Arial" panose="020B0604020202020204" pitchFamily="34" charset="0"/>
                <a:cs typeface="Arial" panose="020B0604020202020204" pitchFamily="34" charset="0"/>
              </a:rPr>
              <a:t>https://www.bodieko.si/kosec</a:t>
            </a:r>
          </a:p>
        </p:txBody>
      </p:sp>
    </p:spTree>
    <p:extLst>
      <p:ext uri="{BB962C8B-B14F-4D97-AF65-F5344CB8AC3E}">
        <p14:creationId xmlns:p14="http://schemas.microsoft.com/office/powerpoint/2010/main" val="21345459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1107" y="237635"/>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HTV</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5" name="Diagram 4"/>
          <p:cNvGraphicFramePr/>
          <p:nvPr>
            <p:extLst/>
          </p:nvPr>
        </p:nvGraphicFramePr>
        <p:xfrm>
          <a:off x="1746146" y="96383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jeZBesedilom 6"/>
          <p:cNvSpPr txBox="1"/>
          <p:nvPr/>
        </p:nvSpPr>
        <p:spPr>
          <a:xfrm rot="17803107">
            <a:off x="3028458" y="4492682"/>
            <a:ext cx="2126458" cy="1077218"/>
          </a:xfrm>
          <a:prstGeom prst="rect">
            <a:avLst/>
          </a:prstGeom>
          <a:noFill/>
        </p:spPr>
        <p:txBody>
          <a:bodyPr wrap="square" rtlCol="0">
            <a:spAutoFit/>
          </a:bodyPr>
          <a:lstStyle/>
          <a:p>
            <a:r>
              <a:rPr lang="sl-SI" sz="3200" b="1" dirty="0" smtClean="0">
                <a:latin typeface="Arial" panose="020B0604020202020204" pitchFamily="34" charset="0"/>
                <a:cs typeface="Arial" panose="020B0604020202020204" pitchFamily="34" charset="0"/>
              </a:rPr>
              <a:t>Splošne določbe</a:t>
            </a:r>
            <a:endParaRPr lang="sl-SI"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3118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1" y="169184"/>
            <a:ext cx="10515600" cy="830438"/>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Namen intervencije HTV</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41" name="Pravokotnik 40"/>
          <p:cNvSpPr/>
          <p:nvPr/>
        </p:nvSpPr>
        <p:spPr>
          <a:xfrm>
            <a:off x="231711" y="999622"/>
            <a:ext cx="11691822" cy="1785104"/>
          </a:xfrm>
          <a:prstGeom prst="rect">
            <a:avLst/>
          </a:prstGeom>
          <a:solidFill>
            <a:srgbClr val="F7E457"/>
          </a:solidFill>
        </p:spPr>
        <p:txBody>
          <a:bodyPr wrap="square">
            <a:spAutoFit/>
          </a:bodyPr>
          <a:lstStyle/>
          <a:p>
            <a:pPr>
              <a:spcAft>
                <a:spcPts val="600"/>
              </a:spcAft>
            </a:pPr>
            <a:r>
              <a:rPr lang="sl-SI" sz="2200" dirty="0" smtClean="0">
                <a:latin typeface="Arial" panose="020B0604020202020204" pitchFamily="34" charset="0"/>
                <a:ea typeface="Times New Roman" panose="02020603050405020304" pitchFamily="18" charset="0"/>
                <a:cs typeface="Arial" panose="020B0604020202020204" pitchFamily="34" charset="0"/>
              </a:rPr>
              <a:t>Intervencija HTV je namenjena ohranjanju in </a:t>
            </a:r>
            <a:r>
              <a:rPr lang="sl-SI" sz="2200" dirty="0" err="1" smtClean="0">
                <a:latin typeface="Arial" panose="020B0604020202020204" pitchFamily="34" charset="0"/>
                <a:ea typeface="Times New Roman" panose="02020603050405020304" pitchFamily="18" charset="0"/>
                <a:cs typeface="Arial" panose="020B0604020202020204" pitchFamily="34" charset="0"/>
              </a:rPr>
              <a:t>izboljšanjue</a:t>
            </a:r>
            <a:r>
              <a:rPr lang="sl-SI" sz="2200" dirty="0" smtClean="0">
                <a:latin typeface="Arial" panose="020B0604020202020204" pitchFamily="34" charset="0"/>
                <a:ea typeface="Times New Roman" panose="02020603050405020304" pitchFamily="18" charset="0"/>
                <a:cs typeface="Arial" panose="020B0604020202020204" pitchFamily="34" charset="0"/>
              </a:rPr>
              <a:t> habitatov barjanskega </a:t>
            </a:r>
            <a:r>
              <a:rPr lang="sl-SI" sz="2200" dirty="0" err="1" smtClean="0">
                <a:latin typeface="Arial" panose="020B0604020202020204" pitchFamily="34" charset="0"/>
                <a:ea typeface="Times New Roman" panose="02020603050405020304" pitchFamily="18" charset="0"/>
                <a:cs typeface="Arial" panose="020B0604020202020204" pitchFamily="34" charset="0"/>
              </a:rPr>
              <a:t>okarčka</a:t>
            </a:r>
            <a:r>
              <a:rPr lang="sl-SI" sz="2200" dirty="0" smtClean="0">
                <a:latin typeface="Arial" panose="020B0604020202020204" pitchFamily="34" charset="0"/>
                <a:ea typeface="Times New Roman" panose="02020603050405020304" pitchFamily="18" charset="0"/>
                <a:cs typeface="Arial" panose="020B0604020202020204" pitchFamily="34" charset="0"/>
              </a:rPr>
              <a:t> (</a:t>
            </a:r>
            <a:r>
              <a:rPr lang="sl-SI" sz="2200" i="1" dirty="0" err="1" smtClean="0">
                <a:latin typeface="Arial" panose="020B0604020202020204" pitchFamily="34" charset="0"/>
                <a:ea typeface="Times New Roman" panose="02020603050405020304" pitchFamily="18" charset="0"/>
                <a:cs typeface="Arial" panose="020B0604020202020204" pitchFamily="34" charset="0"/>
              </a:rPr>
              <a:t>Coenonympha</a:t>
            </a:r>
            <a:r>
              <a:rPr lang="sl-SI" sz="2200" i="1" dirty="0" smtClean="0">
                <a:latin typeface="Arial" panose="020B0604020202020204" pitchFamily="34" charset="0"/>
                <a:ea typeface="Times New Roman" panose="02020603050405020304" pitchFamily="18" charset="0"/>
                <a:cs typeface="Arial" panose="020B0604020202020204" pitchFamily="34" charset="0"/>
              </a:rPr>
              <a:t> </a:t>
            </a:r>
            <a:r>
              <a:rPr lang="sl-SI" sz="2200" i="1" dirty="0" err="1" smtClean="0">
                <a:latin typeface="Arial" panose="020B0604020202020204" pitchFamily="34" charset="0"/>
                <a:ea typeface="Times New Roman" panose="02020603050405020304" pitchFamily="18" charset="0"/>
                <a:cs typeface="Arial" panose="020B0604020202020204" pitchFamily="34" charset="0"/>
              </a:rPr>
              <a:t>oedippus</a:t>
            </a:r>
            <a:r>
              <a:rPr lang="sl-SI" sz="2200" dirty="0" smtClean="0">
                <a:latin typeface="Arial" panose="020B0604020202020204" pitchFamily="34" charset="0"/>
                <a:ea typeface="Times New Roman" panose="02020603050405020304" pitchFamily="18" charset="0"/>
                <a:cs typeface="Arial" panose="020B0604020202020204" pitchFamily="34" charset="0"/>
              </a:rPr>
              <a:t>) in kosca (</a:t>
            </a:r>
            <a:r>
              <a:rPr lang="sl-SI" sz="2200" i="1" dirty="0" err="1" smtClean="0">
                <a:latin typeface="Arial" panose="020B0604020202020204" pitchFamily="34" charset="0"/>
                <a:ea typeface="Times New Roman" panose="02020603050405020304" pitchFamily="18" charset="0"/>
                <a:cs typeface="Arial" panose="020B0604020202020204" pitchFamily="34" charset="0"/>
              </a:rPr>
              <a:t>Crex</a:t>
            </a:r>
            <a:r>
              <a:rPr lang="sl-SI" sz="2200" i="1" dirty="0" smtClean="0">
                <a:latin typeface="Arial" panose="020B0604020202020204" pitchFamily="34" charset="0"/>
                <a:ea typeface="Times New Roman" panose="02020603050405020304" pitchFamily="18" charset="0"/>
                <a:cs typeface="Arial" panose="020B0604020202020204" pitchFamily="34" charset="0"/>
              </a:rPr>
              <a:t> </a:t>
            </a:r>
            <a:r>
              <a:rPr lang="sl-SI" sz="2200" i="1" dirty="0" err="1" smtClean="0">
                <a:latin typeface="Arial" panose="020B0604020202020204" pitchFamily="34" charset="0"/>
                <a:ea typeface="Times New Roman" panose="02020603050405020304" pitchFamily="18" charset="0"/>
                <a:cs typeface="Arial" panose="020B0604020202020204" pitchFamily="34" charset="0"/>
              </a:rPr>
              <a:t>crex</a:t>
            </a:r>
            <a:r>
              <a:rPr lang="sl-SI" sz="2200" dirty="0" smtClean="0">
                <a:latin typeface="Arial" panose="020B0604020202020204" pitchFamily="34" charset="0"/>
                <a:ea typeface="Times New Roman" panose="02020603050405020304" pitchFamily="18" charset="0"/>
                <a:cs typeface="Arial" panose="020B0604020202020204" pitchFamily="34" charset="0"/>
              </a:rPr>
              <a:t>) ter habitatnega tipa 6410 travniki s prevladujočo modro stožko (</a:t>
            </a:r>
            <a:r>
              <a:rPr lang="sl-SI" sz="2200" i="1" dirty="0" err="1" smtClean="0">
                <a:latin typeface="Arial" panose="020B0604020202020204" pitchFamily="34" charset="0"/>
                <a:ea typeface="Times New Roman" panose="02020603050405020304" pitchFamily="18" charset="0"/>
                <a:cs typeface="Arial" panose="020B0604020202020204" pitchFamily="34" charset="0"/>
              </a:rPr>
              <a:t>Molinia</a:t>
            </a:r>
            <a:r>
              <a:rPr lang="sl-SI" sz="2200" i="1" dirty="0" smtClean="0">
                <a:latin typeface="Arial" panose="020B0604020202020204" pitchFamily="34" charset="0"/>
                <a:ea typeface="Times New Roman" panose="02020603050405020304" pitchFamily="18" charset="0"/>
                <a:cs typeface="Arial" panose="020B0604020202020204" pitchFamily="34" charset="0"/>
              </a:rPr>
              <a:t> </a:t>
            </a:r>
            <a:r>
              <a:rPr lang="sl-SI" sz="2200" i="1" dirty="0" err="1" smtClean="0">
                <a:latin typeface="Arial" panose="020B0604020202020204" pitchFamily="34" charset="0"/>
                <a:ea typeface="Times New Roman" panose="02020603050405020304" pitchFamily="18" charset="0"/>
                <a:cs typeface="Arial" panose="020B0604020202020204" pitchFamily="34" charset="0"/>
              </a:rPr>
              <a:t>caerulea</a:t>
            </a:r>
            <a:r>
              <a:rPr lang="sl-SI" sz="2200" dirty="0" smtClean="0">
                <a:latin typeface="Arial" panose="020B0604020202020204" pitchFamily="34" charset="0"/>
                <a:ea typeface="Times New Roman" panose="02020603050405020304" pitchFamily="18" charset="0"/>
                <a:cs typeface="Arial" panose="020B0604020202020204" pitchFamily="34" charset="0"/>
              </a:rPr>
              <a:t>) na območju Ljubljanskega barja ter habitata travniške morske čebulice (</a:t>
            </a:r>
            <a:r>
              <a:rPr lang="sl-SI" sz="2200" i="1" dirty="0" err="1" smtClean="0">
                <a:latin typeface="Arial" panose="020B0604020202020204" pitchFamily="34" charset="0"/>
                <a:ea typeface="Times New Roman" panose="02020603050405020304" pitchFamily="18" charset="0"/>
                <a:cs typeface="Arial" panose="020B0604020202020204" pitchFamily="34" charset="0"/>
              </a:rPr>
              <a:t>Scilla</a:t>
            </a:r>
            <a:r>
              <a:rPr lang="sl-SI" sz="2200" i="1" dirty="0" smtClean="0">
                <a:latin typeface="Arial" panose="020B0604020202020204" pitchFamily="34" charset="0"/>
                <a:ea typeface="Times New Roman" panose="02020603050405020304" pitchFamily="18" charset="0"/>
                <a:cs typeface="Arial" panose="020B0604020202020204" pitchFamily="34" charset="0"/>
              </a:rPr>
              <a:t> </a:t>
            </a:r>
            <a:r>
              <a:rPr lang="sl-SI" sz="2200" i="1" dirty="0" err="1" smtClean="0">
                <a:latin typeface="Arial" panose="020B0604020202020204" pitchFamily="34" charset="0"/>
                <a:ea typeface="Times New Roman" panose="02020603050405020304" pitchFamily="18" charset="0"/>
                <a:cs typeface="Arial" panose="020B0604020202020204" pitchFamily="34" charset="0"/>
              </a:rPr>
              <a:t>litardierei</a:t>
            </a:r>
            <a:r>
              <a:rPr lang="sl-SI" sz="2200" dirty="0" smtClean="0">
                <a:latin typeface="Arial" panose="020B0604020202020204" pitchFamily="34" charset="0"/>
                <a:ea typeface="Times New Roman" panose="02020603050405020304" pitchFamily="18" charset="0"/>
                <a:cs typeface="Arial" panose="020B0604020202020204" pitchFamily="34" charset="0"/>
              </a:rPr>
              <a:t>) in habitatnega tipa 6410 travniki s prevladujočo modro stožko na območju Planinskega polja.</a:t>
            </a:r>
            <a:endParaRPr lang="sl-SI" sz="2200" dirty="0">
              <a:latin typeface="Arial" panose="020B0604020202020204" pitchFamily="34" charset="0"/>
              <a:ea typeface="Times New Roman" panose="02020603050405020304" pitchFamily="18" charset="0"/>
              <a:cs typeface="Arial" panose="020B0604020202020204" pitchFamily="34" charset="0"/>
            </a:endParaRPr>
          </a:p>
        </p:txBody>
      </p:sp>
      <p:pic>
        <p:nvPicPr>
          <p:cNvPr id="42" name="Slika 41"/>
          <p:cNvPicPr>
            <a:picLocks noChangeAspect="1"/>
          </p:cNvPicPr>
          <p:nvPr/>
        </p:nvPicPr>
        <p:blipFill rotWithShape="1">
          <a:blip r:embed="rId2"/>
          <a:srcRect l="38098" t="13923" r="21261" b="43391"/>
          <a:stretch/>
        </p:blipFill>
        <p:spPr bwMode="auto">
          <a:xfrm>
            <a:off x="993820" y="2991673"/>
            <a:ext cx="5592901" cy="3671455"/>
          </a:xfrm>
          <a:prstGeom prst="rect">
            <a:avLst/>
          </a:prstGeom>
          <a:ln>
            <a:noFill/>
          </a:ln>
          <a:extLst>
            <a:ext uri="{53640926-AAD7-44D8-BBD7-CCE9431645EC}">
              <a14:shadowObscured xmlns:a14="http://schemas.microsoft.com/office/drawing/2010/main"/>
            </a:ext>
          </a:extLst>
        </p:spPr>
      </p:pic>
      <p:sp>
        <p:nvSpPr>
          <p:cNvPr id="3" name="Pravokotnik 2"/>
          <p:cNvSpPr/>
          <p:nvPr/>
        </p:nvSpPr>
        <p:spPr>
          <a:xfrm>
            <a:off x="993820" y="3051048"/>
            <a:ext cx="5592901" cy="215444"/>
          </a:xfrm>
          <a:prstGeom prst="rect">
            <a:avLst/>
          </a:prstGeom>
        </p:spPr>
        <p:txBody>
          <a:bodyPr wrap="square">
            <a:spAutoFit/>
          </a:bodyPr>
          <a:lstStyle/>
          <a:p>
            <a:r>
              <a:rPr lang="sl-SI" sz="800" dirty="0">
                <a:solidFill>
                  <a:schemeClr val="bg1"/>
                </a:solidFill>
                <a:latin typeface="Arial" panose="020B0604020202020204" pitchFamily="34" charset="0"/>
                <a:cs typeface="Arial" panose="020B0604020202020204" pitchFamily="34" charset="0"/>
              </a:rPr>
              <a:t>https://www.ljubljanskobarje.si/wp-content/uploads/2022/10/Monitoring-tarcnih-HT_6510_6410_7230.pdf</a:t>
            </a:r>
          </a:p>
        </p:txBody>
      </p:sp>
      <p:sp>
        <p:nvSpPr>
          <p:cNvPr id="5" name="Pravokotnik 4"/>
          <p:cNvSpPr/>
          <p:nvPr/>
        </p:nvSpPr>
        <p:spPr>
          <a:xfrm>
            <a:off x="6586721" y="6016797"/>
            <a:ext cx="4789007" cy="646331"/>
          </a:xfrm>
          <a:prstGeom prst="rect">
            <a:avLst/>
          </a:prstGeom>
        </p:spPr>
        <p:txBody>
          <a:bodyPr wrap="square">
            <a:spAutoFit/>
          </a:bodyPr>
          <a:lstStyle/>
          <a:p>
            <a:r>
              <a:rPr lang="sl-SI" dirty="0">
                <a:solidFill>
                  <a:srgbClr val="000000"/>
                </a:solidFill>
                <a:latin typeface="Arial" panose="020B0604020202020204" pitchFamily="34" charset="0"/>
                <a:cs typeface="Arial" panose="020B0604020202020204" pitchFamily="34" charset="0"/>
              </a:rPr>
              <a:t>Travniki s prevladujočo stožko (</a:t>
            </a:r>
            <a:r>
              <a:rPr lang="sl-SI" i="1" dirty="0" err="1">
                <a:solidFill>
                  <a:srgbClr val="000000"/>
                </a:solidFill>
                <a:latin typeface="Arial" panose="020B0604020202020204" pitchFamily="34" charset="0"/>
                <a:cs typeface="Arial" panose="020B0604020202020204" pitchFamily="34" charset="0"/>
              </a:rPr>
              <a:t>Molinia</a:t>
            </a:r>
            <a:r>
              <a:rPr lang="sl-SI" i="1" dirty="0">
                <a:solidFill>
                  <a:srgbClr val="000000"/>
                </a:solidFill>
                <a:latin typeface="Arial" panose="020B0604020202020204" pitchFamily="34" charset="0"/>
                <a:cs typeface="Arial" panose="020B0604020202020204" pitchFamily="34" charset="0"/>
              </a:rPr>
              <a:t> </a:t>
            </a:r>
            <a:r>
              <a:rPr lang="sl-SI" dirty="0" err="1">
                <a:solidFill>
                  <a:srgbClr val="000000"/>
                </a:solidFill>
                <a:latin typeface="Arial" panose="020B0604020202020204" pitchFamily="34" charset="0"/>
                <a:cs typeface="Arial" panose="020B0604020202020204" pitchFamily="34" charset="0"/>
              </a:rPr>
              <a:t>spp</a:t>
            </a:r>
            <a:r>
              <a:rPr lang="sl-SI" dirty="0">
                <a:solidFill>
                  <a:srgbClr val="000000"/>
                </a:solidFill>
                <a:latin typeface="Arial" panose="020B0604020202020204" pitchFamily="34" charset="0"/>
                <a:cs typeface="Arial" panose="020B0604020202020204" pitchFamily="34" charset="0"/>
              </a:rPr>
              <a:t>.) </a:t>
            </a:r>
            <a:endParaRPr lang="sl-SI" dirty="0" smtClean="0">
              <a:solidFill>
                <a:srgbClr val="000000"/>
              </a:solidFill>
              <a:latin typeface="Arial" panose="020B0604020202020204" pitchFamily="34" charset="0"/>
              <a:cs typeface="Arial" panose="020B0604020202020204" pitchFamily="34" charset="0"/>
            </a:endParaRPr>
          </a:p>
          <a:p>
            <a:r>
              <a:rPr lang="sl-SI" dirty="0" smtClean="0">
                <a:solidFill>
                  <a:srgbClr val="000000"/>
                </a:solidFill>
                <a:latin typeface="Arial" panose="020B0604020202020204" pitchFamily="34" charset="0"/>
                <a:cs typeface="Arial" panose="020B0604020202020204" pitchFamily="34" charset="0"/>
              </a:rPr>
              <a:t>(</a:t>
            </a:r>
            <a:r>
              <a:rPr lang="sl-SI" dirty="0">
                <a:solidFill>
                  <a:srgbClr val="000000"/>
                </a:solidFill>
                <a:latin typeface="Arial" panose="020B0604020202020204" pitchFamily="34" charset="0"/>
                <a:cs typeface="Arial" panose="020B0604020202020204" pitchFamily="34" charset="0"/>
              </a:rPr>
              <a:t>HT 6410). </a:t>
            </a:r>
            <a:endParaRPr lang="sl-SI"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6736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oljeZBesedilom 19"/>
          <p:cNvSpPr txBox="1"/>
          <p:nvPr/>
        </p:nvSpPr>
        <p:spPr>
          <a:xfrm>
            <a:off x="105949" y="1625185"/>
            <a:ext cx="5904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Trajanje obveznosti</a:t>
            </a:r>
            <a:endParaRPr lang="sl-SI" sz="2200" b="1" dirty="0">
              <a:latin typeface="Arial" panose="020B0604020202020204" pitchFamily="34" charset="0"/>
              <a:cs typeface="Arial" panose="020B0604020202020204" pitchFamily="34" charset="0"/>
            </a:endParaRPr>
          </a:p>
        </p:txBody>
      </p:sp>
      <p:sp>
        <p:nvSpPr>
          <p:cNvPr id="21" name="Pravokotnik 20"/>
          <p:cNvSpPr/>
          <p:nvPr/>
        </p:nvSpPr>
        <p:spPr>
          <a:xfrm>
            <a:off x="120447" y="2056070"/>
            <a:ext cx="5866475" cy="4247317"/>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5 let**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obveznost traja celotno koledarsko leto</a:t>
            </a:r>
          </a:p>
          <a:p>
            <a:pPr lvl="0">
              <a:spcBef>
                <a:spcPts val="800"/>
              </a:spcBef>
            </a:pPr>
            <a:r>
              <a:rPr lang="sl-SI" sz="2000" dirty="0" smtClean="0">
                <a:latin typeface="Arial" panose="020B0604020202020204" pitchFamily="34" charset="0"/>
                <a:cs typeface="Arial" panose="020B0604020202020204" pitchFamily="34" charset="0"/>
              </a:rPr>
              <a:t>Izjema:</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višja sila ali izjemne okoliščine;</a:t>
            </a:r>
          </a:p>
          <a:p>
            <a:pPr marL="34290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če </a:t>
            </a:r>
            <a:r>
              <a:rPr lang="sl-SI" sz="2000" dirty="0">
                <a:latin typeface="Arial" panose="020B0604020202020204" pitchFamily="34" charset="0"/>
                <a:cs typeface="Arial" panose="020B0604020202020204" pitchFamily="34" charset="0"/>
              </a:rPr>
              <a:t>se celotno zemljišče </a:t>
            </a:r>
            <a:r>
              <a:rPr lang="sl-SI" sz="2000" dirty="0" smtClean="0">
                <a:latin typeface="Arial" panose="020B0604020202020204" pitchFamily="34" charset="0"/>
                <a:cs typeface="Arial" panose="020B0604020202020204" pitchFamily="34" charset="0"/>
              </a:rPr>
              <a:t>oz. </a:t>
            </a:r>
            <a:r>
              <a:rPr lang="sl-SI" sz="2000" dirty="0">
                <a:latin typeface="Arial" panose="020B0604020202020204" pitchFamily="34" charset="0"/>
                <a:cs typeface="Arial" panose="020B0604020202020204" pitchFamily="34" charset="0"/>
              </a:rPr>
              <a:t>del zemljišča, na katero se nanaša obveznost, ali celotno KMG prenese na drugo osebo v obdobju navedene obveznosti, lahko obveznost ali njen del, ki ustreza prenesenemu zemljišču, za preostanek obdobja prevzame ta druga oseba ali pa obveznost lahko preneha veljati in se ne zahteva povračila za obdobje, v katerem je obveznost veljala</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p:txBody>
      </p:sp>
      <p:sp>
        <p:nvSpPr>
          <p:cNvPr id="22" name="PoljeZBesedilom 21"/>
          <p:cNvSpPr txBox="1"/>
          <p:nvPr/>
        </p:nvSpPr>
        <p:spPr>
          <a:xfrm>
            <a:off x="136664" y="578745"/>
            <a:ext cx="5873285"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Vstopi</a:t>
            </a:r>
            <a:endParaRPr lang="sl-SI" sz="2200" b="1" dirty="0">
              <a:latin typeface="Arial" panose="020B0604020202020204" pitchFamily="34" charset="0"/>
              <a:cs typeface="Arial" panose="020B0604020202020204" pitchFamily="34" charset="0"/>
            </a:endParaRPr>
          </a:p>
        </p:txBody>
      </p:sp>
      <p:sp>
        <p:nvSpPr>
          <p:cNvPr id="11" name="Pravokotnik 10"/>
          <p:cNvSpPr/>
          <p:nvPr/>
        </p:nvSpPr>
        <p:spPr>
          <a:xfrm>
            <a:off x="6174156" y="2641705"/>
            <a:ext cx="5820125" cy="707886"/>
          </a:xfrm>
          <a:prstGeom prst="rect">
            <a:avLst/>
          </a:prstGeom>
          <a:solidFill>
            <a:srgbClr val="F7E457"/>
          </a:solidFill>
          <a:ln>
            <a:solidFill>
              <a:schemeClr val="tx1"/>
            </a:solidFill>
          </a:ln>
        </p:spPr>
        <p:txBody>
          <a:bodyPr wrap="square">
            <a:spAutoFit/>
          </a:bodyPr>
          <a:lstStyle/>
          <a:p>
            <a:pPr lvl="0"/>
            <a:r>
              <a:rPr lang="sl-SI" sz="2000" b="1" dirty="0" smtClean="0">
                <a:latin typeface="Arial" panose="020B0604020202020204" pitchFamily="34" charset="0"/>
                <a:cs typeface="Arial" panose="020B0604020202020204" pitchFamily="34" charset="0"/>
              </a:rPr>
              <a:t>Višja sila ali izjemne okoliščine – priloga Uredbe KOPOP.</a:t>
            </a:r>
            <a:endParaRPr lang="sl-SI" sz="2000" b="1" dirty="0"/>
          </a:p>
        </p:txBody>
      </p:sp>
      <p:sp>
        <p:nvSpPr>
          <p:cNvPr id="2" name="Pravokotnik 1"/>
          <p:cNvSpPr/>
          <p:nvPr/>
        </p:nvSpPr>
        <p:spPr>
          <a:xfrm>
            <a:off x="6174156" y="846189"/>
            <a:ext cx="5820125" cy="707886"/>
          </a:xfrm>
          <a:prstGeom prst="rect">
            <a:avLst/>
          </a:prstGeom>
          <a:solidFill>
            <a:srgbClr val="F7E457"/>
          </a:solidFill>
          <a:ln>
            <a:solidFill>
              <a:schemeClr val="tx1"/>
            </a:solidFill>
          </a:ln>
        </p:spPr>
        <p:txBody>
          <a:bodyPr wrap="square">
            <a:spAutoFit/>
          </a:bodyPr>
          <a:lstStyle/>
          <a:p>
            <a:r>
              <a:rPr lang="sl-SI" sz="2000" dirty="0" smtClean="0">
                <a:latin typeface="Arial" panose="020B0604020202020204" pitchFamily="34" charset="0"/>
                <a:cs typeface="Arial" panose="020B0604020202020204" pitchFamily="34" charset="0"/>
              </a:rPr>
              <a:t>* Predvidena sprememba z naslednjo </a:t>
            </a:r>
            <a:r>
              <a:rPr lang="sl-SI" sz="2000" dirty="0">
                <a:latin typeface="Arial" panose="020B0604020202020204" pitchFamily="34" charset="0"/>
                <a:cs typeface="Arial" panose="020B0604020202020204" pitchFamily="34" charset="0"/>
              </a:rPr>
              <a:t>spremembo SN </a:t>
            </a:r>
            <a:r>
              <a:rPr lang="sl-SI" sz="2000" dirty="0" smtClean="0">
                <a:latin typeface="Arial" panose="020B0604020202020204" pitchFamily="34" charset="0"/>
                <a:cs typeface="Arial" panose="020B0604020202020204" pitchFamily="34" charset="0"/>
              </a:rPr>
              <a:t>2023–2027: vstopi mogoči v 2024–2025.</a:t>
            </a:r>
            <a:endParaRPr lang="sl-SI" sz="2000" dirty="0"/>
          </a:p>
        </p:txBody>
      </p:sp>
      <p:sp>
        <p:nvSpPr>
          <p:cNvPr id="10" name="Pravokotnik 9"/>
          <p:cNvSpPr/>
          <p:nvPr/>
        </p:nvSpPr>
        <p:spPr>
          <a:xfrm>
            <a:off x="6162281" y="1749752"/>
            <a:ext cx="5832000" cy="707886"/>
          </a:xfrm>
          <a:prstGeom prst="rect">
            <a:avLst/>
          </a:prstGeom>
          <a:ln>
            <a:solidFill>
              <a:schemeClr val="tx1"/>
            </a:solidFill>
          </a:ln>
        </p:spPr>
        <p:txBody>
          <a:bodyPr wrap="square">
            <a:spAutoFit/>
          </a:bodyPr>
          <a:lstStyle/>
          <a:p>
            <a:r>
              <a:rPr lang="sl-SI" sz="2000" dirty="0" smtClean="0">
                <a:latin typeface="Arial" panose="020B0604020202020204" pitchFamily="34" charset="0"/>
                <a:cs typeface="Arial" panose="020B0604020202020204" pitchFamily="34" charset="0"/>
              </a:rPr>
              <a:t>** Vstopi v 2024: trajanje obveznosti 5 let, vstopi </a:t>
            </a:r>
            <a:r>
              <a:rPr lang="sl-SI" sz="2000" dirty="0">
                <a:latin typeface="Arial" panose="020B0604020202020204" pitchFamily="34" charset="0"/>
                <a:cs typeface="Arial" panose="020B0604020202020204" pitchFamily="34" charset="0"/>
              </a:rPr>
              <a:t>v </a:t>
            </a:r>
            <a:r>
              <a:rPr lang="sl-SI" sz="2000" dirty="0" smtClean="0">
                <a:latin typeface="Arial" panose="020B0604020202020204" pitchFamily="34" charset="0"/>
                <a:cs typeface="Arial" panose="020B0604020202020204" pitchFamily="34" charset="0"/>
              </a:rPr>
              <a:t>2025: </a:t>
            </a:r>
            <a:r>
              <a:rPr lang="sl-SI" sz="2000" dirty="0">
                <a:latin typeface="Arial" panose="020B0604020202020204" pitchFamily="34" charset="0"/>
                <a:cs typeface="Arial" panose="020B0604020202020204" pitchFamily="34" charset="0"/>
              </a:rPr>
              <a:t>trajanje obveznosti </a:t>
            </a:r>
            <a:r>
              <a:rPr lang="sl-SI" sz="2000" dirty="0" smtClean="0">
                <a:latin typeface="Arial" panose="020B0604020202020204" pitchFamily="34" charset="0"/>
                <a:cs typeface="Arial" panose="020B0604020202020204" pitchFamily="34" charset="0"/>
              </a:rPr>
              <a:t>4 leta.</a:t>
            </a:r>
            <a:endParaRPr lang="sl-SI" sz="2000" dirty="0"/>
          </a:p>
        </p:txBody>
      </p:sp>
      <p:sp>
        <p:nvSpPr>
          <p:cNvPr id="23" name="Pravokotnik 22"/>
          <p:cNvSpPr/>
          <p:nvPr/>
        </p:nvSpPr>
        <p:spPr>
          <a:xfrm>
            <a:off x="136665" y="1009632"/>
            <a:ext cx="5863590" cy="400110"/>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2024–2027 (po SN 2023–2027)*</a:t>
            </a:r>
            <a:endParaRPr lang="sl-SI" sz="2000" dirty="0"/>
          </a:p>
        </p:txBody>
      </p:sp>
      <p:sp>
        <p:nvSpPr>
          <p:cNvPr id="13" name="Pravokotnik 12"/>
          <p:cNvSpPr/>
          <p:nvPr/>
        </p:nvSpPr>
        <p:spPr>
          <a:xfrm>
            <a:off x="6162281" y="3525063"/>
            <a:ext cx="5832000" cy="2554545"/>
          </a:xfrm>
          <a:prstGeom prst="rect">
            <a:avLst/>
          </a:prstGeom>
          <a:noFill/>
          <a:ln>
            <a:solidFill>
              <a:schemeClr val="tx1"/>
            </a:solidFill>
          </a:ln>
        </p:spPr>
        <p:txBody>
          <a:bodyPr wrap="square">
            <a:spAutoFit/>
          </a:bodyPr>
          <a:lstStyle/>
          <a:p>
            <a:pPr>
              <a:spcAft>
                <a:spcPts val="600"/>
              </a:spcAft>
            </a:pPr>
            <a:r>
              <a:rPr lang="sl-SI" sz="2000" b="1" dirty="0" smtClean="0">
                <a:latin typeface="Arial" panose="020B0604020202020204" pitchFamily="34" charset="0"/>
                <a:ea typeface="Times New Roman" panose="02020603050405020304" pitchFamily="18" charset="0"/>
                <a:cs typeface="Arial" panose="020B0604020202020204" pitchFamily="34" charset="0"/>
              </a:rPr>
              <a:t>Vrsta rabe: </a:t>
            </a:r>
          </a:p>
          <a:p>
            <a:pPr marL="285750" indent="-285750">
              <a:spcAft>
                <a:spcPts val="600"/>
              </a:spcAft>
              <a:buFont typeface="Arial" panose="020B0604020202020204" pitchFamily="34" charset="0"/>
              <a:buChar char="•"/>
            </a:pPr>
            <a:r>
              <a:rPr lang="sl-SI" sz="2000" dirty="0" smtClean="0">
                <a:latin typeface="Arial" panose="020B0604020202020204" pitchFamily="34" charset="0"/>
                <a:ea typeface="Times New Roman" panose="02020603050405020304" pitchFamily="18" charset="0"/>
                <a:cs typeface="Arial" panose="020B0604020202020204" pitchFamily="34" charset="0"/>
              </a:rPr>
              <a:t>HTV – stopnja I: </a:t>
            </a:r>
            <a:r>
              <a:rPr lang="sl-SI" sz="2000" dirty="0" smtClean="0">
                <a:latin typeface="Arial" panose="020B0604020202020204" pitchFamily="34" charset="0"/>
                <a:cs typeface="Arial" panose="020B0604020202020204" pitchFamily="34" charset="0"/>
              </a:rPr>
              <a:t>»1300 </a:t>
            </a:r>
            <a:r>
              <a:rPr lang="sl-SI" sz="2000" dirty="0">
                <a:latin typeface="Arial" panose="020B0604020202020204" pitchFamily="34" charset="0"/>
                <a:cs typeface="Arial" panose="020B0604020202020204" pitchFamily="34" charset="0"/>
              </a:rPr>
              <a:t>– trajni travnik« in »1320 – travinje z razpršenimi neupravičenimi značilnostmi</a:t>
            </a:r>
            <a:r>
              <a:rPr lang="sl-SI" sz="2000" dirty="0" smtClean="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HTV – stopnja II: </a:t>
            </a:r>
            <a:r>
              <a:rPr lang="sl-SI" sz="2000" dirty="0">
                <a:latin typeface="Arial" panose="020B0604020202020204" pitchFamily="34" charset="0"/>
                <a:cs typeface="Arial" panose="020B0604020202020204" pitchFamily="34" charset="0"/>
              </a:rPr>
              <a:t>»1300 – trajni travnik</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a:p>
            <a:pPr>
              <a:spcAft>
                <a:spcPts val="600"/>
              </a:spcAft>
            </a:pPr>
            <a:r>
              <a:rPr lang="sl-SI" sz="2000" b="1" dirty="0" smtClean="0">
                <a:latin typeface="Arial" panose="020B0604020202020204" pitchFamily="34" charset="0"/>
                <a:cs typeface="Arial" panose="020B0604020202020204" pitchFamily="34" charset="0"/>
              </a:rPr>
              <a:t>KMRS:</a:t>
            </a:r>
          </a:p>
          <a:p>
            <a:pPr marL="285750" indent="-28575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 trajno travinje.</a:t>
            </a:r>
            <a:endParaRPr lang="sl-SI"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1803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344379" y="708272"/>
            <a:ext cx="5854539" cy="4032000"/>
          </a:xfrm>
          <a:prstGeom prst="rect">
            <a:avLst/>
          </a:prstGeom>
          <a:ln>
            <a:solidFill>
              <a:schemeClr val="tx1"/>
            </a:solidFill>
          </a:ln>
        </p:spPr>
        <p:txBody>
          <a:bodyPr wrap="square">
            <a:spAutoFit/>
          </a:bodyPr>
          <a:lstStyle/>
          <a:p>
            <a:r>
              <a:rPr lang="sl-SI" sz="1900" dirty="0" smtClean="0">
                <a:latin typeface="Arial" panose="020B0604020202020204" pitchFamily="34" charset="0"/>
                <a:cs typeface="Arial" panose="020B0604020202020204" pitchFamily="34" charset="0"/>
              </a:rPr>
              <a:t>Nosilec KMG</a:t>
            </a:r>
            <a:r>
              <a:rPr lang="sl-SI" sz="1900" dirty="0">
                <a:latin typeface="Arial" panose="020B0604020202020204" pitchFamily="34" charset="0"/>
                <a:cs typeface="Arial" panose="020B0604020202020204" pitchFamily="34" charset="0"/>
              </a:rPr>
              <a:t>, ki je v preteklem letu </a:t>
            </a:r>
            <a:r>
              <a:rPr lang="sl-SI" sz="1900" dirty="0" smtClean="0">
                <a:latin typeface="Arial" panose="020B0604020202020204" pitchFamily="34" charset="0"/>
                <a:cs typeface="Arial" panose="020B0604020202020204" pitchFamily="34" charset="0"/>
              </a:rPr>
              <a:t>uveljavljal </a:t>
            </a:r>
            <a:r>
              <a:rPr lang="sl-SI" sz="1900" dirty="0">
                <a:latin typeface="Arial" panose="020B0604020202020204" pitchFamily="34" charset="0"/>
                <a:cs typeface="Arial" panose="020B0604020202020204" pitchFamily="34" charset="0"/>
              </a:rPr>
              <a:t>zahtevke za intervencijo </a:t>
            </a:r>
            <a:r>
              <a:rPr lang="sl-SI" sz="1900" dirty="0" smtClean="0">
                <a:latin typeface="Arial" panose="020B0604020202020204" pitchFamily="34" charset="0"/>
                <a:cs typeface="Arial" panose="020B0604020202020204" pitchFamily="34" charset="0"/>
              </a:rPr>
              <a:t>HTV </a:t>
            </a:r>
            <a:r>
              <a:rPr lang="sl-SI" sz="1900" dirty="0">
                <a:latin typeface="Arial" panose="020B0604020202020204" pitchFamily="34" charset="0"/>
                <a:cs typeface="Arial" panose="020B0604020202020204" pitchFamily="34" charset="0"/>
              </a:rPr>
              <a:t>na določenih površinah KMG, v tekočem letu pa na teh površinah to intervencijo izvaja </a:t>
            </a:r>
            <a:r>
              <a:rPr lang="sl-SI" sz="1900" dirty="0" smtClean="0">
                <a:latin typeface="Arial" panose="020B0604020202020204" pitchFamily="34" charset="0"/>
                <a:cs typeface="Arial" panose="020B0604020202020204" pitchFamily="34" charset="0"/>
              </a:rPr>
              <a:t>drug nosilec </a:t>
            </a:r>
            <a:r>
              <a:rPr lang="sl-SI" sz="1900" dirty="0">
                <a:latin typeface="Arial" panose="020B0604020202020204" pitchFamily="34" charset="0"/>
                <a:cs typeface="Arial" panose="020B0604020202020204" pitchFamily="34" charset="0"/>
              </a:rPr>
              <a:t>KMG, mora obvezno sporočiti podatke o teh površinah na obrazcu zmanjšanja ali prenosa površin, </a:t>
            </a:r>
            <a:r>
              <a:rPr lang="sl-SI" sz="1900" dirty="0" smtClean="0">
                <a:latin typeface="Arial" panose="020B0604020202020204" pitchFamily="34" charset="0"/>
                <a:cs typeface="Arial" panose="020B0604020202020204" pitchFamily="34" charset="0"/>
              </a:rPr>
              <a:t>iz </a:t>
            </a:r>
            <a:r>
              <a:rPr lang="sl-SI" sz="1900" dirty="0">
                <a:latin typeface="Arial" panose="020B0604020202020204" pitchFamily="34" charset="0"/>
                <a:cs typeface="Arial" panose="020B0604020202020204" pitchFamily="34" charset="0"/>
              </a:rPr>
              <a:t>uredbe IAKS za </a:t>
            </a:r>
            <a:r>
              <a:rPr lang="sl-SI" sz="1900" dirty="0" smtClean="0">
                <a:latin typeface="Arial" panose="020B0604020202020204" pitchFamily="34" charset="0"/>
                <a:cs typeface="Arial" panose="020B0604020202020204" pitchFamily="34" charset="0"/>
              </a:rPr>
              <a:t>tekoče leto.</a:t>
            </a:r>
            <a:endParaRPr lang="sl-SI" sz="1900" dirty="0">
              <a:latin typeface="Arial" panose="020B0604020202020204" pitchFamily="34" charset="0"/>
              <a:cs typeface="Arial" panose="020B0604020202020204" pitchFamily="34" charset="0"/>
            </a:endParaRPr>
          </a:p>
          <a:p>
            <a:pPr>
              <a:spcBef>
                <a:spcPts val="1200"/>
              </a:spcBef>
            </a:pPr>
            <a:r>
              <a:rPr lang="sl-SI" sz="1900" dirty="0" smtClean="0">
                <a:latin typeface="Arial" panose="020B0604020202020204" pitchFamily="34" charset="0"/>
                <a:cs typeface="Arial" panose="020B0604020202020204" pitchFamily="34" charset="0"/>
              </a:rPr>
              <a:t>Če </a:t>
            </a:r>
            <a:r>
              <a:rPr lang="sl-SI" sz="1900" dirty="0">
                <a:latin typeface="Arial" panose="020B0604020202020204" pitchFamily="34" charset="0"/>
                <a:cs typeface="Arial" panose="020B0604020202020204" pitchFamily="34" charset="0"/>
              </a:rPr>
              <a:t>zaradi prenosa dela </a:t>
            </a:r>
            <a:r>
              <a:rPr lang="sl-SI" sz="1900" dirty="0" smtClean="0">
                <a:latin typeface="Arial" panose="020B0604020202020204" pitchFamily="34" charset="0"/>
                <a:cs typeface="Arial" panose="020B0604020202020204" pitchFamily="34" charset="0"/>
              </a:rPr>
              <a:t>površin, </a:t>
            </a:r>
            <a:r>
              <a:rPr lang="sl-SI" sz="1900" dirty="0">
                <a:latin typeface="Arial" panose="020B0604020202020204" pitchFamily="34" charset="0"/>
                <a:cs typeface="Arial" panose="020B0604020202020204" pitchFamily="34" charset="0"/>
              </a:rPr>
              <a:t>površina, na kateri se na prvotnem KMG še naprej izvaja intervencija </a:t>
            </a:r>
            <a:r>
              <a:rPr lang="sl-SI" sz="1900" dirty="0" smtClean="0">
                <a:latin typeface="Arial" panose="020B0604020202020204" pitchFamily="34" charset="0"/>
                <a:cs typeface="Arial" panose="020B0604020202020204" pitchFamily="34" charset="0"/>
              </a:rPr>
              <a:t>HTV, </a:t>
            </a:r>
            <a:r>
              <a:rPr lang="sl-SI" sz="1900" dirty="0">
                <a:latin typeface="Arial" panose="020B0604020202020204" pitchFamily="34" charset="0"/>
                <a:cs typeface="Arial" panose="020B0604020202020204" pitchFamily="34" charset="0"/>
              </a:rPr>
              <a:t>ne dosega </a:t>
            </a:r>
            <a:r>
              <a:rPr lang="sl-SI" sz="1900" dirty="0" smtClean="0">
                <a:latin typeface="Arial" panose="020B0604020202020204" pitchFamily="34" charset="0"/>
                <a:cs typeface="Arial" panose="020B0604020202020204" pitchFamily="34" charset="0"/>
              </a:rPr>
              <a:t>zahtevane velikosti, </a:t>
            </a:r>
            <a:r>
              <a:rPr lang="sl-SI" sz="1900" dirty="0">
                <a:latin typeface="Arial" panose="020B0604020202020204" pitchFamily="34" charset="0"/>
                <a:cs typeface="Arial" panose="020B0604020202020204" pitchFamily="34" charset="0"/>
              </a:rPr>
              <a:t>obveznost </a:t>
            </a:r>
            <a:r>
              <a:rPr lang="sl-SI" sz="1900" dirty="0" smtClean="0">
                <a:latin typeface="Arial" panose="020B0604020202020204" pitchFamily="34" charset="0"/>
                <a:cs typeface="Arial" panose="020B0604020202020204" pitchFamily="34" charset="0"/>
              </a:rPr>
              <a:t>izvajanja </a:t>
            </a:r>
            <a:r>
              <a:rPr lang="sl-SI" sz="1900" dirty="0">
                <a:latin typeface="Arial" panose="020B0604020202020204" pitchFamily="34" charset="0"/>
                <a:cs typeface="Arial" panose="020B0604020202020204" pitchFamily="34" charset="0"/>
              </a:rPr>
              <a:t>intervencije </a:t>
            </a:r>
            <a:r>
              <a:rPr lang="sl-SI" sz="1900" dirty="0" smtClean="0">
                <a:latin typeface="Arial" panose="020B0604020202020204" pitchFamily="34" charset="0"/>
                <a:cs typeface="Arial" panose="020B0604020202020204" pitchFamily="34" charset="0"/>
              </a:rPr>
              <a:t>HTV na </a:t>
            </a:r>
            <a:r>
              <a:rPr lang="sl-SI" sz="1900" dirty="0">
                <a:latin typeface="Arial" panose="020B0604020202020204" pitchFamily="34" charset="0"/>
                <a:cs typeface="Arial" panose="020B0604020202020204" pitchFamily="34" charset="0"/>
              </a:rPr>
              <a:t>prvotnem KMG preneha brez dolžnosti vračila že prejetih sredstev za njeno </a:t>
            </a:r>
            <a:r>
              <a:rPr lang="sl-SI" sz="1900" dirty="0" smtClean="0">
                <a:latin typeface="Arial" panose="020B0604020202020204" pitchFamily="34" charset="0"/>
                <a:cs typeface="Arial" panose="020B0604020202020204" pitchFamily="34" charset="0"/>
              </a:rPr>
              <a:t>izvajanje.</a:t>
            </a:r>
            <a:endParaRPr lang="sl-SI" sz="1900" dirty="0">
              <a:latin typeface="Arial" panose="020B0604020202020204" pitchFamily="34" charset="0"/>
              <a:cs typeface="Arial" panose="020B0604020202020204" pitchFamily="34" charset="0"/>
            </a:endParaRPr>
          </a:p>
        </p:txBody>
      </p:sp>
      <p:sp>
        <p:nvSpPr>
          <p:cNvPr id="19" name="PoljeZBesedilom 18"/>
          <p:cNvSpPr txBox="1"/>
          <p:nvPr/>
        </p:nvSpPr>
        <p:spPr>
          <a:xfrm>
            <a:off x="342398" y="277385"/>
            <a:ext cx="5868000" cy="430887"/>
          </a:xfrm>
          <a:prstGeom prst="rect">
            <a:avLst/>
          </a:prstGeom>
          <a:solidFill>
            <a:srgbClr val="F7E457"/>
          </a:solidFill>
        </p:spPr>
        <p:txBody>
          <a:bodyPr wrap="square" rtlCol="0">
            <a:spAutoFit/>
          </a:bodyPr>
          <a:lstStyle/>
          <a:p>
            <a:r>
              <a:rPr lang="sl-SI" sz="2200" b="1" dirty="0">
                <a:latin typeface="Arial" panose="020B0604020202020204" pitchFamily="34" charset="0"/>
                <a:cs typeface="Arial" panose="020B0604020202020204" pitchFamily="34" charset="0"/>
              </a:rPr>
              <a:t>Prenos obveznosti na drugo KMG</a:t>
            </a:r>
          </a:p>
        </p:txBody>
      </p:sp>
      <p:sp>
        <p:nvSpPr>
          <p:cNvPr id="20" name="PoljeZBesedilom 19"/>
          <p:cNvSpPr txBox="1"/>
          <p:nvPr/>
        </p:nvSpPr>
        <p:spPr>
          <a:xfrm>
            <a:off x="6531425" y="277385"/>
            <a:ext cx="5400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Velikost površine</a:t>
            </a:r>
            <a:endParaRPr lang="sl-SI" sz="2200" b="1" dirty="0">
              <a:latin typeface="Arial" panose="020B0604020202020204" pitchFamily="34" charset="0"/>
              <a:cs typeface="Arial" panose="020B0604020202020204" pitchFamily="34" charset="0"/>
            </a:endParaRPr>
          </a:p>
        </p:txBody>
      </p:sp>
      <p:sp>
        <p:nvSpPr>
          <p:cNvPr id="21" name="Pravokotnik 20"/>
          <p:cNvSpPr/>
          <p:nvPr/>
        </p:nvSpPr>
        <p:spPr>
          <a:xfrm>
            <a:off x="6531428" y="708272"/>
            <a:ext cx="5379524" cy="1015663"/>
          </a:xfrm>
          <a:prstGeom prst="rect">
            <a:avLst/>
          </a:prstGeom>
          <a:ln>
            <a:solidFill>
              <a:schemeClr val="tx1"/>
            </a:solidFill>
          </a:ln>
        </p:spPr>
        <p:txBody>
          <a:bodyPr wrap="square">
            <a:spAutoFit/>
          </a:bodyPr>
          <a:lstStyle/>
          <a:p>
            <a:pPr lvl="0"/>
            <a:r>
              <a:rPr lang="sl-SI" sz="2000" dirty="0" smtClean="0">
                <a:latin typeface="Arial" panose="020B0604020202020204" pitchFamily="34" charset="0"/>
                <a:cs typeface="Arial" panose="020B0604020202020204" pitchFamily="34" charset="0"/>
              </a:rPr>
              <a:t>Najmanjša strnjena površina kmetijskega zemljišča iste vrste dejanske rabe za izvajanje intervencije je 0,1 ha.</a:t>
            </a:r>
            <a:endParaRPr lang="sl-SI" sz="2000" dirty="0">
              <a:latin typeface="Arial" panose="020B0604020202020204" pitchFamily="34" charset="0"/>
              <a:cs typeface="Arial" panose="020B0604020202020204" pitchFamily="34" charset="0"/>
            </a:endParaRPr>
          </a:p>
        </p:txBody>
      </p:sp>
      <p:sp>
        <p:nvSpPr>
          <p:cNvPr id="24" name="PoljeZBesedilom 23"/>
          <p:cNvSpPr txBox="1"/>
          <p:nvPr/>
        </p:nvSpPr>
        <p:spPr>
          <a:xfrm>
            <a:off x="6531425" y="1939378"/>
            <a:ext cx="5400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Povečanje površin</a:t>
            </a:r>
            <a:endParaRPr lang="sl-SI" sz="2200" b="1" dirty="0">
              <a:latin typeface="Arial" panose="020B0604020202020204" pitchFamily="34" charset="0"/>
              <a:cs typeface="Arial" panose="020B0604020202020204" pitchFamily="34" charset="0"/>
            </a:endParaRPr>
          </a:p>
        </p:txBody>
      </p:sp>
      <p:sp>
        <p:nvSpPr>
          <p:cNvPr id="25" name="Pravokotnik 24"/>
          <p:cNvSpPr/>
          <p:nvPr/>
        </p:nvSpPr>
        <p:spPr>
          <a:xfrm>
            <a:off x="6531425" y="2370264"/>
            <a:ext cx="5375553" cy="2160000"/>
          </a:xfrm>
          <a:prstGeom prst="rect">
            <a:avLst/>
          </a:prstGeom>
          <a:ln>
            <a:solidFill>
              <a:schemeClr val="tx1"/>
            </a:solidFill>
          </a:ln>
        </p:spPr>
        <p:txBody>
          <a:bodyPr wrap="square">
            <a:spAutoFit/>
          </a:bodyPr>
          <a:lstStyle/>
          <a:p>
            <a:pPr lvl="0"/>
            <a:r>
              <a:rPr lang="sl-SI" sz="2000" dirty="0" smtClean="0">
                <a:latin typeface="Arial" panose="020B0604020202020204" pitchFamily="34" charset="0"/>
                <a:cs typeface="Arial" panose="020B0604020202020204" pitchFamily="34" charset="0"/>
              </a:rPr>
              <a:t>Omejitev pri povečanju površin ni.</a:t>
            </a:r>
          </a:p>
          <a:p>
            <a:pPr lvl="0">
              <a:spcBef>
                <a:spcPts val="1200"/>
              </a:spcBef>
            </a:pPr>
            <a:r>
              <a:rPr lang="sl-SI" sz="2000" dirty="0">
                <a:latin typeface="Arial" panose="020B0604020202020204" pitchFamily="34" charset="0"/>
                <a:cs typeface="Arial" panose="020B0604020202020204" pitchFamily="34" charset="0"/>
              </a:rPr>
              <a:t>Ne glede na obseg povečanja površin se obveznost iz prvega leta petletne obveznosti nadaljuje, upravičenec pa je upravičen do plačila za celoten obseg površin, ki vključuje obstoječe in povečane </a:t>
            </a:r>
            <a:r>
              <a:rPr lang="sl-SI" sz="2000" dirty="0" smtClean="0">
                <a:latin typeface="Arial" panose="020B0604020202020204" pitchFamily="34" charset="0"/>
                <a:cs typeface="Arial" panose="020B0604020202020204" pitchFamily="34" charset="0"/>
              </a:rPr>
              <a:t>površine.</a:t>
            </a:r>
            <a:endParaRPr lang="sl-SI" sz="2000" dirty="0">
              <a:latin typeface="Arial" panose="020B0604020202020204" pitchFamily="34" charset="0"/>
              <a:cs typeface="Arial" panose="020B0604020202020204" pitchFamily="34" charset="0"/>
            </a:endParaRPr>
          </a:p>
        </p:txBody>
      </p:sp>
      <p:sp>
        <p:nvSpPr>
          <p:cNvPr id="27" name="PoljeZBesedilom 26"/>
          <p:cNvSpPr txBox="1"/>
          <p:nvPr/>
        </p:nvSpPr>
        <p:spPr>
          <a:xfrm>
            <a:off x="342397" y="4872092"/>
            <a:ext cx="5868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Zmanjšanje površin</a:t>
            </a:r>
            <a:endParaRPr lang="sl-SI" sz="2200" b="1" dirty="0">
              <a:latin typeface="Arial" panose="020B0604020202020204" pitchFamily="34" charset="0"/>
              <a:cs typeface="Arial" panose="020B0604020202020204" pitchFamily="34" charset="0"/>
            </a:endParaRPr>
          </a:p>
        </p:txBody>
      </p:sp>
      <p:sp>
        <p:nvSpPr>
          <p:cNvPr id="28" name="Pravokotnik 27"/>
          <p:cNvSpPr/>
          <p:nvPr/>
        </p:nvSpPr>
        <p:spPr>
          <a:xfrm>
            <a:off x="342396" y="5304797"/>
            <a:ext cx="5856521" cy="1323439"/>
          </a:xfrm>
          <a:prstGeom prst="rect">
            <a:avLst/>
          </a:prstGeom>
          <a:ln>
            <a:solidFill>
              <a:schemeClr val="tx1"/>
            </a:solidFill>
          </a:ln>
        </p:spPr>
        <p:txBody>
          <a:bodyPr wrap="square">
            <a:spAutoFit/>
          </a:bodyPr>
          <a:lstStyle/>
          <a:p>
            <a:pPr lvl="0"/>
            <a:r>
              <a:rPr lang="sl-SI" sz="2000" dirty="0">
                <a:latin typeface="Arial" panose="020B0604020202020204" pitchFamily="34" charset="0"/>
                <a:cs typeface="Arial" panose="020B0604020202020204" pitchFamily="34" charset="0"/>
              </a:rPr>
              <a:t>V obdobju trajanja obveznosti </a:t>
            </a:r>
            <a:r>
              <a:rPr lang="sl-SI" sz="2000" dirty="0" smtClean="0">
                <a:latin typeface="Arial" panose="020B0604020202020204" pitchFamily="34" charset="0"/>
                <a:cs typeface="Arial" panose="020B0604020202020204" pitchFamily="34" charset="0"/>
              </a:rPr>
              <a:t>se </a:t>
            </a:r>
            <a:r>
              <a:rPr lang="sl-SI" sz="2000" dirty="0">
                <a:latin typeface="Arial" panose="020B0604020202020204" pitchFamily="34" charset="0"/>
                <a:cs typeface="Arial" panose="020B0604020202020204" pitchFamily="34" charset="0"/>
              </a:rPr>
              <a:t>obseg površin lahko zmanjša za največ 10 % glede na vstopno površino, razen v primeru višje sile ali izjemnih </a:t>
            </a:r>
            <a:r>
              <a:rPr lang="sl-SI" sz="2000" dirty="0" smtClean="0">
                <a:latin typeface="Arial" panose="020B0604020202020204" pitchFamily="34" charset="0"/>
                <a:cs typeface="Arial" panose="020B0604020202020204" pitchFamily="34" charset="0"/>
              </a:rPr>
              <a:t>okoliščin. </a:t>
            </a:r>
            <a:endParaRPr lang="sl-SI" sz="2000" dirty="0">
              <a:latin typeface="Arial" panose="020B0604020202020204" pitchFamily="34" charset="0"/>
              <a:cs typeface="Arial" panose="020B0604020202020204" pitchFamily="34" charset="0"/>
            </a:endParaRPr>
          </a:p>
        </p:txBody>
      </p:sp>
      <p:sp>
        <p:nvSpPr>
          <p:cNvPr id="10" name="PoljeZBesedilom 9"/>
          <p:cNvSpPr txBox="1"/>
          <p:nvPr/>
        </p:nvSpPr>
        <p:spPr>
          <a:xfrm>
            <a:off x="6543648" y="5817829"/>
            <a:ext cx="5369474" cy="707886"/>
          </a:xfrm>
          <a:prstGeom prst="rect">
            <a:avLst/>
          </a:prstGeom>
          <a:noFill/>
          <a:ln>
            <a:solidFill>
              <a:schemeClr val="tx1"/>
            </a:solidFill>
          </a:ln>
        </p:spPr>
        <p:txBody>
          <a:bodyPr wrap="square" rtlCol="0">
            <a:spAutoFit/>
          </a:bodyPr>
          <a:lstStyle/>
          <a:p>
            <a:r>
              <a:rPr lang="sl-SI" sz="2000" dirty="0" smtClean="0">
                <a:latin typeface="Arial" panose="020B0604020202020204" pitchFamily="34" charset="0"/>
                <a:cs typeface="Arial" panose="020B0604020202020204" pitchFamily="34" charset="0"/>
              </a:rPr>
              <a:t>Katalog kršitev in upravnih sankcij – priloga Uredbe KOPOP.</a:t>
            </a:r>
            <a:endParaRPr lang="sl-SI" sz="2000" dirty="0">
              <a:latin typeface="Arial" panose="020B0604020202020204" pitchFamily="34" charset="0"/>
              <a:cs typeface="Arial" panose="020B0604020202020204" pitchFamily="34" charset="0"/>
            </a:endParaRPr>
          </a:p>
        </p:txBody>
      </p:sp>
      <p:sp>
        <p:nvSpPr>
          <p:cNvPr id="11" name="Pravokotnik 10"/>
          <p:cNvSpPr/>
          <p:nvPr/>
        </p:nvSpPr>
        <p:spPr>
          <a:xfrm>
            <a:off x="6543648" y="4728272"/>
            <a:ext cx="5375554" cy="946413"/>
          </a:xfrm>
          <a:prstGeom prst="rect">
            <a:avLst/>
          </a:prstGeom>
          <a:ln>
            <a:solidFill>
              <a:schemeClr val="tx1"/>
            </a:solidFill>
          </a:ln>
        </p:spPr>
        <p:txBody>
          <a:bodyPr wrap="square">
            <a:spAutoFit/>
          </a:bodyPr>
          <a:lstStyle/>
          <a:p>
            <a:pPr lvl="0">
              <a:spcAft>
                <a:spcPts val="600"/>
              </a:spcAft>
            </a:pPr>
            <a:r>
              <a:rPr lang="sl-SI" sz="1850" dirty="0" smtClean="0">
                <a:latin typeface="Arial" panose="020B0604020202020204" pitchFamily="34" charset="0"/>
                <a:cs typeface="Arial" panose="020B0604020202020204" pitchFamily="34" charset="0"/>
              </a:rPr>
              <a:t>Zahtevki se vložijo v skladu z Uredbo IKAS, izplačila za zahtevke vložene v tekočem letu pa se izvršijo najpozneje do 30. 6. v naslednjem letu.</a:t>
            </a:r>
          </a:p>
        </p:txBody>
      </p:sp>
    </p:spTree>
    <p:extLst>
      <p:ext uri="{BB962C8B-B14F-4D97-AF65-F5344CB8AC3E}">
        <p14:creationId xmlns:p14="http://schemas.microsoft.com/office/powerpoint/2010/main" val="7951964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0" y="225166"/>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HTV</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1356209217"/>
              </p:ext>
            </p:extLst>
          </p:nvPr>
        </p:nvGraphicFramePr>
        <p:xfrm>
          <a:off x="2268334" y="102636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jeZBesedilom 6"/>
          <p:cNvSpPr txBox="1"/>
          <p:nvPr/>
        </p:nvSpPr>
        <p:spPr>
          <a:xfrm rot="17803107">
            <a:off x="2995833" y="4094697"/>
            <a:ext cx="3514378" cy="1077218"/>
          </a:xfrm>
          <a:prstGeom prst="rect">
            <a:avLst/>
          </a:prstGeom>
          <a:noFill/>
        </p:spPr>
        <p:txBody>
          <a:bodyPr wrap="square" rtlCol="0">
            <a:spAutoFit/>
          </a:bodyPr>
          <a:lstStyle/>
          <a:p>
            <a:r>
              <a:rPr lang="sl-SI" sz="3200" b="1" dirty="0" smtClean="0">
                <a:latin typeface="Arial" panose="020B0604020202020204" pitchFamily="34" charset="0"/>
                <a:cs typeface="Arial" panose="020B0604020202020204" pitchFamily="34" charset="0"/>
              </a:rPr>
              <a:t>Pogoji upravičenosti</a:t>
            </a:r>
            <a:endParaRPr lang="sl-SI"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852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1" y="169184"/>
            <a:ext cx="10515600" cy="830438"/>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Namen intervencije BVR</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1646853" y="3095228"/>
            <a:ext cx="10179697" cy="3333563"/>
          </a:xfrm>
          <a:solidFill>
            <a:srgbClr val="84BD27"/>
          </a:solidFill>
        </p:spPr>
        <p:txBody>
          <a:bodyPr>
            <a:noAutofit/>
          </a:bodyPr>
          <a:lstStyle/>
          <a:p>
            <a:pPr marL="0" indent="0">
              <a:lnSpc>
                <a:spcPct val="120000"/>
              </a:lnSpc>
              <a:spcBef>
                <a:spcPts val="600"/>
              </a:spcBef>
              <a:spcAft>
                <a:spcPts val="600"/>
              </a:spcAft>
              <a:buNone/>
            </a:pPr>
            <a:r>
              <a:rPr lang="sl-SI" sz="2200" dirty="0" smtClean="0">
                <a:latin typeface="Arial" panose="020B0604020202020204" pitchFamily="34" charset="0"/>
                <a:cs typeface="Arial" panose="020B0604020202020204" pitchFamily="34" charset="0"/>
              </a:rPr>
              <a:t>Direktiva 2009/128/ES o trajnostni rabi pesticidov spodbuja zatiranje škodljivih organizmov in bolezni z nizkimi vnosi kemičnih FFS, kjer je to mogoče in daje prednost </a:t>
            </a:r>
            <a:r>
              <a:rPr lang="sl-SI" sz="2200" dirty="0" err="1" smtClean="0">
                <a:latin typeface="Arial" panose="020B0604020202020204" pitchFamily="34" charset="0"/>
                <a:cs typeface="Arial" panose="020B0604020202020204" pitchFamily="34" charset="0"/>
              </a:rPr>
              <a:t>nekemičnim</a:t>
            </a:r>
            <a:r>
              <a:rPr lang="sl-SI" sz="2200" dirty="0" smtClean="0">
                <a:latin typeface="Arial" panose="020B0604020202020204" pitchFamily="34" charset="0"/>
                <a:cs typeface="Arial" panose="020B0604020202020204" pitchFamily="34" charset="0"/>
              </a:rPr>
              <a:t> metodam, tako da uporabniki FFS preidejo na prakse in pripravke z najnižjim tveganjem za zdravje ljudi in okolje med tistimi, ki so na voljo za isto bolezen oz. istega škodljivega organizma. Med takšne pripravke sodijo komercialni proizvodi za biotično zatiranje škodljivih organizmov in bolezni ter FFS na osnovi mikroorganizmov, ki predstavljajo znatno manjše tveganje za okolje kot kemična FFS.</a:t>
            </a:r>
          </a:p>
          <a:p>
            <a:pPr>
              <a:lnSpc>
                <a:spcPct val="120000"/>
              </a:lnSpc>
              <a:spcBef>
                <a:spcPts val="600"/>
              </a:spcBef>
              <a:spcAft>
                <a:spcPts val="600"/>
              </a:spcAft>
            </a:pPr>
            <a:endParaRPr lang="sl-SI" sz="2200" dirty="0">
              <a:latin typeface="Arial" panose="020B0604020202020204" pitchFamily="34" charset="0"/>
              <a:cs typeface="Arial" panose="020B0604020202020204" pitchFamily="34" charset="0"/>
            </a:endParaRPr>
          </a:p>
        </p:txBody>
      </p:sp>
      <p:sp>
        <p:nvSpPr>
          <p:cNvPr id="4" name="PoljeZBesedilom 3"/>
          <p:cNvSpPr txBox="1"/>
          <p:nvPr/>
        </p:nvSpPr>
        <p:spPr>
          <a:xfrm>
            <a:off x="371671" y="1207419"/>
            <a:ext cx="6504991" cy="1680012"/>
          </a:xfrm>
          <a:prstGeom prst="rect">
            <a:avLst/>
          </a:prstGeom>
          <a:solidFill>
            <a:srgbClr val="F7E457"/>
          </a:solidFill>
        </p:spPr>
        <p:txBody>
          <a:bodyPr wrap="square" rtlCol="0">
            <a:spAutoFit/>
          </a:bodyPr>
          <a:lstStyle/>
          <a:p>
            <a:pPr>
              <a:lnSpc>
                <a:spcPct val="120000"/>
              </a:lnSpc>
              <a:spcBef>
                <a:spcPts val="600"/>
              </a:spcBef>
              <a:spcAft>
                <a:spcPts val="600"/>
              </a:spcAft>
            </a:pPr>
            <a:r>
              <a:rPr lang="sl-SI" sz="2200" dirty="0">
                <a:latin typeface="Arial" panose="020B0604020202020204" pitchFamily="34" charset="0"/>
                <a:cs typeface="Arial" panose="020B0604020202020204" pitchFamily="34" charset="0"/>
              </a:rPr>
              <a:t>Intervencija </a:t>
            </a:r>
            <a:r>
              <a:rPr lang="sl-SI" sz="2200" dirty="0" smtClean="0">
                <a:latin typeface="Arial" panose="020B0604020202020204" pitchFamily="34" charset="0"/>
                <a:cs typeface="Arial" panose="020B0604020202020204" pitchFamily="34" charset="0"/>
              </a:rPr>
              <a:t>BVR  </a:t>
            </a:r>
            <a:r>
              <a:rPr lang="sl-SI" sz="2200" dirty="0">
                <a:latin typeface="Arial" panose="020B0604020202020204" pitchFamily="34" charset="0"/>
                <a:cs typeface="Arial" panose="020B0604020202020204" pitchFamily="34" charset="0"/>
              </a:rPr>
              <a:t>je namenjena zmanjšani uporabi kemičnih </a:t>
            </a:r>
            <a:r>
              <a:rPr lang="sl-SI" sz="2200" dirty="0" smtClean="0">
                <a:latin typeface="Arial" panose="020B0604020202020204" pitchFamily="34" charset="0"/>
                <a:cs typeface="Arial" panose="020B0604020202020204" pitchFamily="34" charset="0"/>
              </a:rPr>
              <a:t>FFS in </a:t>
            </a:r>
            <a:r>
              <a:rPr lang="sl-SI" sz="2200" dirty="0">
                <a:latin typeface="Arial" panose="020B0604020202020204" pitchFamily="34" charset="0"/>
                <a:cs typeface="Arial" panose="020B0604020202020204" pitchFamily="34" charset="0"/>
              </a:rPr>
              <a:t>s spodbujanjem nadstandardnih praks varstva rastlin pred škodljivimi organizmi prispeva k varovanju vodnih virov in tal.</a:t>
            </a:r>
          </a:p>
        </p:txBody>
      </p:sp>
    </p:spTree>
    <p:extLst>
      <p:ext uri="{BB962C8B-B14F-4D97-AF65-F5344CB8AC3E}">
        <p14:creationId xmlns:p14="http://schemas.microsoft.com/office/powerpoint/2010/main" val="40643257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13496" y="272647"/>
            <a:ext cx="11407140" cy="709849"/>
          </a:xfrm>
        </p:spPr>
        <p:txBody>
          <a:bodyPr>
            <a:noAutofit/>
          </a:bodyPr>
          <a:lstStyle/>
          <a:p>
            <a:pPr algn="l"/>
            <a:r>
              <a:rPr lang="pl-PL" sz="4400" b="1" dirty="0" smtClean="0">
                <a:solidFill>
                  <a:schemeClr val="accent6">
                    <a:lumMod val="75000"/>
                  </a:schemeClr>
                </a:solidFill>
                <a:latin typeface="Arial" panose="020B0604020202020204" pitchFamily="34" charset="0"/>
                <a:ea typeface="+mj-ea"/>
                <a:cs typeface="Arial" panose="020B0604020202020204" pitchFamily="34" charset="0"/>
              </a:rPr>
              <a:t>Operacija HTV.1</a:t>
            </a:r>
            <a:endParaRPr lang="sl-SI" sz="4400" b="1" dirty="0">
              <a:solidFill>
                <a:schemeClr val="accent6">
                  <a:lumMod val="75000"/>
                </a:schemeClr>
              </a:solidFill>
              <a:latin typeface="Arial" panose="020B0604020202020204" pitchFamily="34" charset="0"/>
              <a:ea typeface="+mj-ea"/>
              <a:cs typeface="Arial" panose="020B0604020202020204" pitchFamily="34" charset="0"/>
            </a:endParaRPr>
          </a:p>
        </p:txBody>
      </p:sp>
      <p:sp>
        <p:nvSpPr>
          <p:cNvPr id="2" name="Pravokotnik 1"/>
          <p:cNvSpPr/>
          <p:nvPr/>
        </p:nvSpPr>
        <p:spPr>
          <a:xfrm>
            <a:off x="213496" y="1454073"/>
            <a:ext cx="6099756" cy="2031325"/>
          </a:xfrm>
          <a:prstGeom prst="rect">
            <a:avLst/>
          </a:prstGeom>
        </p:spPr>
        <p:txBody>
          <a:bodyPr wrap="square">
            <a:spAutoFit/>
          </a:bodyPr>
          <a:lstStyle/>
          <a:p>
            <a:pPr>
              <a:spcBef>
                <a:spcPts val="600"/>
              </a:spcBef>
              <a:spcAft>
                <a:spcPts val="1200"/>
              </a:spcAft>
            </a:pPr>
            <a:r>
              <a:rPr lang="sl-SI" sz="2400" b="1" dirty="0" smtClean="0">
                <a:latin typeface="Arial" panose="020B0604020202020204" pitchFamily="34" charset="0"/>
                <a:ea typeface="Times New Roman" panose="02020603050405020304" pitchFamily="18" charset="0"/>
                <a:cs typeface="Arial" panose="020B0604020202020204" pitchFamily="34" charset="0"/>
              </a:rPr>
              <a:t>Operacija HTV.1 se </a:t>
            </a:r>
            <a:r>
              <a:rPr lang="sl-SI" sz="2400" b="1" dirty="0">
                <a:latin typeface="Arial" panose="020B0604020202020204" pitchFamily="34" charset="0"/>
                <a:ea typeface="Times New Roman" panose="02020603050405020304" pitchFamily="18" charset="0"/>
                <a:cs typeface="Arial" panose="020B0604020202020204" pitchFamily="34" charset="0"/>
              </a:rPr>
              <a:t>izvaja v </a:t>
            </a:r>
            <a:r>
              <a:rPr lang="sl-SI" sz="2400" b="1" dirty="0" smtClean="0">
                <a:latin typeface="Arial" panose="020B0604020202020204" pitchFamily="34" charset="0"/>
                <a:ea typeface="Times New Roman" panose="02020603050405020304" pitchFamily="18" charset="0"/>
                <a:cs typeface="Arial" panose="020B0604020202020204" pitchFamily="34" charset="0"/>
              </a:rPr>
              <a:t>dveh </a:t>
            </a:r>
            <a:r>
              <a:rPr lang="sl-SI" sz="2400" b="1" dirty="0">
                <a:latin typeface="Arial" panose="020B0604020202020204" pitchFamily="34" charset="0"/>
                <a:ea typeface="Times New Roman" panose="02020603050405020304" pitchFamily="18" charset="0"/>
                <a:cs typeface="Arial" panose="020B0604020202020204" pitchFamily="34" charset="0"/>
              </a:rPr>
              <a:t>stopnjah zahtevnosti:</a:t>
            </a:r>
          </a:p>
          <a:p>
            <a:pPr marL="457200" lvl="0" indent="-457200">
              <a:spcBef>
                <a:spcPts val="600"/>
              </a:spcBef>
              <a:spcAft>
                <a:spcPts val="1200"/>
              </a:spcAft>
              <a:buSzPct val="100000"/>
              <a:buFont typeface="+mj-lt"/>
              <a:buAutoNum type="alphaLcParenR"/>
            </a:pPr>
            <a:r>
              <a:rPr lang="sl-SI" sz="2400" b="1" dirty="0">
                <a:latin typeface="Arial" panose="020B0604020202020204" pitchFamily="34" charset="0"/>
                <a:ea typeface="Times New Roman" panose="02020603050405020304" pitchFamily="18" charset="0"/>
                <a:cs typeface="Arial" panose="020B0604020202020204" pitchFamily="34" charset="0"/>
              </a:rPr>
              <a:t>stopnja I </a:t>
            </a:r>
            <a:r>
              <a:rPr lang="sl-SI" sz="2400" b="1" dirty="0" smtClean="0">
                <a:latin typeface="Arial" panose="020B0604020202020204" pitchFamily="34" charset="0"/>
                <a:ea typeface="Times New Roman" panose="02020603050405020304" pitchFamily="18" charset="0"/>
                <a:cs typeface="Arial" panose="020B0604020202020204" pitchFamily="34" charset="0"/>
              </a:rPr>
              <a:t>(HTV1_1</a:t>
            </a:r>
            <a:r>
              <a:rPr lang="sl-SI" sz="2400" b="1" dirty="0">
                <a:latin typeface="Arial" panose="020B0604020202020204" pitchFamily="34" charset="0"/>
                <a:ea typeface="Times New Roman" panose="02020603050405020304" pitchFamily="18" charset="0"/>
                <a:cs typeface="Arial" panose="020B0604020202020204" pitchFamily="34" charset="0"/>
              </a:rPr>
              <a:t>);</a:t>
            </a:r>
          </a:p>
          <a:p>
            <a:pPr marL="457200" lvl="0" indent="-457200">
              <a:spcBef>
                <a:spcPts val="600"/>
              </a:spcBef>
              <a:spcAft>
                <a:spcPts val="1200"/>
              </a:spcAft>
              <a:buSzPct val="100000"/>
              <a:buFont typeface="+mj-lt"/>
              <a:buAutoNum type="alphaLcParenR"/>
            </a:pPr>
            <a:r>
              <a:rPr lang="sl-SI" sz="2400" b="1" dirty="0" smtClean="0">
                <a:latin typeface="Arial" panose="020B0604020202020204" pitchFamily="34" charset="0"/>
                <a:ea typeface="Times New Roman" panose="02020603050405020304" pitchFamily="18" charset="0"/>
                <a:cs typeface="Arial" panose="020B0604020202020204" pitchFamily="34" charset="0"/>
              </a:rPr>
              <a:t>stopnja II (HTV1_2).</a:t>
            </a:r>
            <a:endParaRPr lang="sl-SI"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8" name="Pravokotnik 7"/>
          <p:cNvSpPr/>
          <p:nvPr/>
        </p:nvSpPr>
        <p:spPr>
          <a:xfrm>
            <a:off x="4713057" y="2286610"/>
            <a:ext cx="7109460" cy="3939540"/>
          </a:xfrm>
          <a:prstGeom prst="rect">
            <a:avLst/>
          </a:prstGeom>
          <a:solidFill>
            <a:srgbClr val="84BD27"/>
          </a:solidFill>
        </p:spPr>
        <p:txBody>
          <a:bodyPr wrap="square">
            <a:spAutoFit/>
          </a:bodyPr>
          <a:lstStyle/>
          <a:p>
            <a:pPr marL="342900" indent="-342900">
              <a:spcBef>
                <a:spcPts val="600"/>
              </a:spcBef>
              <a:spcAft>
                <a:spcPts val="600"/>
              </a:spcAft>
              <a:buFont typeface="Arial" panose="020B0604020202020204" pitchFamily="34" charset="0"/>
              <a:buChar char="•"/>
            </a:pPr>
            <a:r>
              <a:rPr lang="sl-SI" sz="2400" dirty="0" smtClean="0">
                <a:latin typeface="Arial" panose="020B0604020202020204" pitchFamily="34" charset="0"/>
                <a:ea typeface="Times New Roman" panose="02020603050405020304" pitchFamily="18" charset="0"/>
                <a:cs typeface="Arial" panose="020B0604020202020204" pitchFamily="34" charset="0"/>
              </a:rPr>
              <a:t>Operacija HTV.1 vključuje upravljavski in rezultatski del.</a:t>
            </a:r>
          </a:p>
          <a:p>
            <a:pPr marL="342900" indent="-342900">
              <a:spcBef>
                <a:spcPts val="600"/>
              </a:spcBef>
              <a:spcAft>
                <a:spcPts val="600"/>
              </a:spcAft>
              <a:buFont typeface="Arial" panose="020B0604020202020204" pitchFamily="34" charset="0"/>
              <a:buChar char="•"/>
            </a:pPr>
            <a:r>
              <a:rPr lang="sl-SI" sz="2400" dirty="0" smtClean="0">
                <a:latin typeface="Arial" panose="020B0604020202020204" pitchFamily="34" charset="0"/>
                <a:ea typeface="Times New Roman" panose="02020603050405020304" pitchFamily="18" charset="0"/>
                <a:cs typeface="Arial" panose="020B0604020202020204" pitchFamily="34" charset="0"/>
              </a:rPr>
              <a:t>Upravljavski del operacije vključuje stopnjo I, ki je samostojna in nova ter stopnjo II, ki po zahtevah za izvajanje ustreza sedanjim operacijam intervencije IRP18.03 KOPOP – Biotska raznovrstnost in krajina: BK.1 Posebni </a:t>
            </a:r>
            <a:r>
              <a:rPr lang="sl-SI" sz="2400" dirty="0" err="1" smtClean="0">
                <a:latin typeface="Arial" panose="020B0604020202020204" pitchFamily="34" charset="0"/>
                <a:ea typeface="Times New Roman" panose="02020603050405020304" pitchFamily="18" charset="0"/>
                <a:cs typeface="Arial" panose="020B0604020202020204" pitchFamily="34" charset="0"/>
              </a:rPr>
              <a:t>traviščni</a:t>
            </a:r>
            <a:r>
              <a:rPr lang="sl-SI" sz="2400" dirty="0" smtClean="0">
                <a:latin typeface="Arial" panose="020B0604020202020204" pitchFamily="34" charset="0"/>
                <a:ea typeface="Times New Roman" panose="02020603050405020304" pitchFamily="18" charset="0"/>
                <a:cs typeface="Arial" panose="020B0604020202020204" pitchFamily="34" charset="0"/>
              </a:rPr>
              <a:t> habitati (HAB), BK.3 Steljniki (STE) in BK.14 Habitati ptic vlažnih ekstenzivnih travnikov.</a:t>
            </a:r>
            <a:endParaRPr lang="sl-SI"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9" name="PoljeZBesedilom 8"/>
          <p:cNvSpPr txBox="1"/>
          <p:nvPr/>
        </p:nvSpPr>
        <p:spPr>
          <a:xfrm>
            <a:off x="213496" y="3979381"/>
            <a:ext cx="3918857" cy="2246769"/>
          </a:xfrm>
          <a:prstGeom prst="rect">
            <a:avLst/>
          </a:prstGeom>
          <a:noFill/>
          <a:ln>
            <a:solidFill>
              <a:schemeClr val="tx1"/>
            </a:solidFill>
          </a:ln>
        </p:spPr>
        <p:txBody>
          <a:bodyPr wrap="square" rtlCol="0">
            <a:spAutoFit/>
          </a:bodyPr>
          <a:lstStyle/>
          <a:p>
            <a:r>
              <a:rPr lang="sl-SI" sz="2000" dirty="0" smtClean="0">
                <a:latin typeface="Arial" panose="020B0604020202020204" pitchFamily="34" charset="0"/>
                <a:cs typeface="Arial" panose="020B0604020202020204" pitchFamily="34" charset="0"/>
              </a:rPr>
              <a:t>Evidence o delovnih opravilih s SN 2023–2027 niso predpisane. </a:t>
            </a:r>
            <a:r>
              <a:rPr lang="sl-SI" sz="2000" dirty="0" smtClean="0">
                <a:latin typeface="Arial" panose="020B0604020202020204" pitchFamily="34" charset="0"/>
                <a:cs typeface="Arial" panose="020B0604020202020204" pitchFamily="34" charset="0"/>
                <a:sym typeface="Wingdings" panose="05000000000000000000" pitchFamily="2" charset="2"/>
              </a:rPr>
              <a:t> VPRAŠALNIK?!</a:t>
            </a:r>
          </a:p>
          <a:p>
            <a:endParaRPr lang="sl-SI" sz="2000" dirty="0">
              <a:latin typeface="Arial" panose="020B0604020202020204" pitchFamily="34" charset="0"/>
              <a:cs typeface="Arial" panose="020B0604020202020204" pitchFamily="34" charset="0"/>
              <a:sym typeface="Wingdings" panose="05000000000000000000" pitchFamily="2" charset="2"/>
            </a:endParaRPr>
          </a:p>
          <a:p>
            <a:r>
              <a:rPr lang="sl-SI" sz="2000" b="1" dirty="0" smtClean="0">
                <a:latin typeface="Arial" panose="020B0604020202020204" pitchFamily="34" charset="0"/>
                <a:cs typeface="Arial" panose="020B0604020202020204" pitchFamily="34" charset="0"/>
                <a:sym typeface="Wingdings" panose="05000000000000000000" pitchFamily="2" charset="2"/>
              </a:rPr>
              <a:t>EVIDENCI GLEDE UPORABE GNOJIL IN FFS BODO ŠE VEDNO OBVEZNE!</a:t>
            </a:r>
            <a:endParaRPr lang="sl-SI"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3561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p:cNvSpPr txBox="1"/>
          <p:nvPr/>
        </p:nvSpPr>
        <p:spPr>
          <a:xfrm>
            <a:off x="118651" y="85290"/>
            <a:ext cx="11935926"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Operacija HTV.1 – stopnja I – zahteve za izvajanje</a:t>
            </a:r>
            <a:endParaRPr lang="sl-SI" sz="2200" b="1" dirty="0">
              <a:latin typeface="Arial" panose="020B0604020202020204" pitchFamily="34" charset="0"/>
              <a:cs typeface="Arial" panose="020B0604020202020204" pitchFamily="34" charset="0"/>
            </a:endParaRPr>
          </a:p>
        </p:txBody>
      </p:sp>
      <p:sp>
        <p:nvSpPr>
          <p:cNvPr id="10" name="Pravokotnik 9"/>
          <p:cNvSpPr/>
          <p:nvPr/>
        </p:nvSpPr>
        <p:spPr>
          <a:xfrm>
            <a:off x="118753" y="515362"/>
            <a:ext cx="11922826" cy="1959511"/>
          </a:xfrm>
          <a:prstGeom prst="rect">
            <a:avLst/>
          </a:prstGeom>
          <a:ln>
            <a:solidFill>
              <a:schemeClr val="tx1"/>
            </a:solidFill>
          </a:ln>
        </p:spPr>
        <p:txBody>
          <a:bodyPr wrap="square">
            <a:spAutoFit/>
          </a:bodyPr>
          <a:lstStyle/>
          <a:p>
            <a:pPr marL="342900" indent="-342900">
              <a:spcAft>
                <a:spcPts val="4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Uporaba gnojil in FFS ni dovoljena čez vse leto.</a:t>
            </a:r>
          </a:p>
          <a:p>
            <a:pPr marL="342900" indent="-342900">
              <a:spcAft>
                <a:spcPts val="4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Paša in mulčenje nista dovoljena čez vse leto.</a:t>
            </a:r>
          </a:p>
          <a:p>
            <a:pPr marL="342900" indent="-342900">
              <a:spcAft>
                <a:spcPts val="400"/>
              </a:spcAft>
              <a:buFont typeface="Arial" panose="020B0604020202020204" pitchFamily="34" charset="0"/>
              <a:buChar char="•"/>
            </a:pPr>
            <a:r>
              <a:rPr lang="sl-SI" dirty="0" err="1" smtClean="0">
                <a:latin typeface="Arial" panose="020B0604020202020204" pitchFamily="34" charset="0"/>
                <a:cs typeface="Arial" panose="020B0604020202020204" pitchFamily="34" charset="0"/>
              </a:rPr>
              <a:t>Zatravljanje</a:t>
            </a:r>
            <a:r>
              <a:rPr lang="sl-SI" dirty="0" smtClean="0">
                <a:latin typeface="Arial" panose="020B0604020202020204" pitchFamily="34" charset="0"/>
                <a:cs typeface="Arial" panose="020B0604020202020204" pitchFamily="34" charset="0"/>
              </a:rPr>
              <a:t> oz. </a:t>
            </a:r>
            <a:r>
              <a:rPr lang="sl-SI" dirty="0" err="1" smtClean="0">
                <a:latin typeface="Arial" panose="020B0604020202020204" pitchFamily="34" charset="0"/>
                <a:cs typeface="Arial" panose="020B0604020202020204" pitchFamily="34" charset="0"/>
              </a:rPr>
              <a:t>dosejevanje</a:t>
            </a:r>
            <a:r>
              <a:rPr lang="sl-SI" dirty="0" smtClean="0">
                <a:latin typeface="Arial" panose="020B0604020202020204" pitchFamily="34" charset="0"/>
                <a:cs typeface="Arial" panose="020B0604020202020204" pitchFamily="34" charset="0"/>
              </a:rPr>
              <a:t> s komercialnimi travnimi in drugimi mešanicami ni dovoljeno.</a:t>
            </a:r>
          </a:p>
          <a:p>
            <a:pPr marL="342900" indent="-342900">
              <a:spcAft>
                <a:spcPts val="4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Trava se pospravi v obliki mrve. Siliranje pokošene trave in povijanje trave s folijo (baliranje v silažne bale) nista dovoljena.</a:t>
            </a:r>
          </a:p>
          <a:p>
            <a:pPr marL="342900" indent="-342900">
              <a:spcAft>
                <a:spcPts val="4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Nasipavanje travnikov z zemljino, ki ne izhaja iz KMG, ni dovoljeno.</a:t>
            </a:r>
            <a:endParaRPr lang="sl-SI" dirty="0">
              <a:latin typeface="Arial" panose="020B0604020202020204" pitchFamily="34" charset="0"/>
              <a:cs typeface="Arial" panose="020B0604020202020204" pitchFamily="34" charset="0"/>
            </a:endParaRPr>
          </a:p>
        </p:txBody>
      </p:sp>
      <p:sp>
        <p:nvSpPr>
          <p:cNvPr id="7" name="PoljeZBesedilom 6"/>
          <p:cNvSpPr txBox="1"/>
          <p:nvPr/>
        </p:nvSpPr>
        <p:spPr>
          <a:xfrm>
            <a:off x="118589" y="2549259"/>
            <a:ext cx="11922990" cy="430887"/>
          </a:xfrm>
          <a:prstGeom prst="rect">
            <a:avLst/>
          </a:prstGeom>
          <a:solidFill>
            <a:srgbClr val="84BD27"/>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spcAft>
                <a:spcPts val="400"/>
              </a:spcAft>
            </a:pPr>
            <a:r>
              <a:rPr lang="sl-SI" sz="2200" b="1" dirty="0" smtClean="0">
                <a:latin typeface="Arial" panose="020B0604020202020204" pitchFamily="34" charset="0"/>
                <a:cs typeface="Arial" panose="020B0604020202020204" pitchFamily="34" charset="0"/>
              </a:rPr>
              <a:t>Operacija HTV.1 – stopnja II – zahteve za izvajanje </a:t>
            </a:r>
            <a:endParaRPr lang="sl-SI" sz="2200" b="1" dirty="0">
              <a:latin typeface="Arial" panose="020B0604020202020204" pitchFamily="34" charset="0"/>
              <a:cs typeface="Arial" panose="020B0604020202020204" pitchFamily="34" charset="0"/>
            </a:endParaRPr>
          </a:p>
        </p:txBody>
      </p:sp>
      <p:sp>
        <p:nvSpPr>
          <p:cNvPr id="11" name="Pravokotnik 10"/>
          <p:cNvSpPr/>
          <p:nvPr/>
        </p:nvSpPr>
        <p:spPr>
          <a:xfrm>
            <a:off x="118652" y="2979331"/>
            <a:ext cx="11922928" cy="3826689"/>
          </a:xfrm>
          <a:prstGeom prst="rect">
            <a:avLst/>
          </a:prstGeom>
          <a:ln>
            <a:solidFill>
              <a:schemeClr val="tx1"/>
            </a:solidFill>
          </a:ln>
        </p:spPr>
        <p:txBody>
          <a:bodyPr wrap="square">
            <a:spAutoFit/>
          </a:bodyPr>
          <a:lstStyle/>
          <a:p>
            <a:pPr>
              <a:spcAft>
                <a:spcPts val="400"/>
              </a:spcAft>
            </a:pPr>
            <a:r>
              <a:rPr lang="sl-SI" dirty="0" smtClean="0">
                <a:latin typeface="Arial" panose="020B0604020202020204" pitchFamily="34" charset="0"/>
                <a:cs typeface="Arial" panose="020B0604020202020204" pitchFamily="34" charset="0"/>
              </a:rPr>
              <a:t>•      Izvajajo se vse zahteve, ki veljajo za stopnjo zahtevnosti I.</a:t>
            </a:r>
          </a:p>
          <a:p>
            <a:pPr>
              <a:spcAft>
                <a:spcPts val="400"/>
              </a:spcAft>
            </a:pPr>
            <a:r>
              <a:rPr lang="sl-SI" dirty="0" smtClean="0">
                <a:latin typeface="Arial" panose="020B0604020202020204" pitchFamily="34" charset="0"/>
                <a:cs typeface="Arial" panose="020B0604020202020204" pitchFamily="34" charset="0"/>
              </a:rPr>
              <a:t>•      Košnja se lahko izvaja po:</a:t>
            </a:r>
          </a:p>
          <a:p>
            <a:pPr marL="864000" indent="-342900">
              <a:spcAft>
                <a:spcPts val="400"/>
              </a:spcAft>
              <a:buFont typeface="Wingdings" panose="05000000000000000000" pitchFamily="2" charset="2"/>
              <a:buChar char="Ø"/>
            </a:pPr>
            <a:r>
              <a:rPr lang="sl-SI" dirty="0" smtClean="0">
                <a:latin typeface="Arial" panose="020B0604020202020204" pitchFamily="34" charset="0"/>
                <a:cs typeface="Arial" panose="020B0604020202020204" pitchFamily="34" charset="0"/>
              </a:rPr>
              <a:t>30. 6 tekočega leta ali;</a:t>
            </a:r>
          </a:p>
          <a:p>
            <a:pPr marL="864000" indent="-342900">
              <a:spcAft>
                <a:spcPts val="400"/>
              </a:spcAft>
              <a:buFont typeface="Wingdings" panose="05000000000000000000" pitchFamily="2" charset="2"/>
              <a:buChar char="Ø"/>
            </a:pPr>
            <a:r>
              <a:rPr lang="sl-SI" dirty="0" smtClean="0">
                <a:latin typeface="Arial" panose="020B0604020202020204" pitchFamily="34" charset="0"/>
                <a:cs typeface="Arial" panose="020B0604020202020204" pitchFamily="34" charset="0"/>
              </a:rPr>
              <a:t>10. 7. tekočega leta oziroma 1. 8. tekočega leta.</a:t>
            </a:r>
          </a:p>
          <a:p>
            <a:pPr>
              <a:spcAft>
                <a:spcPts val="400"/>
              </a:spcAft>
            </a:pPr>
            <a:r>
              <a:rPr lang="sl-SI" dirty="0" smtClean="0">
                <a:latin typeface="Arial" panose="020B0604020202020204" pitchFamily="34" charset="0"/>
                <a:cs typeface="Arial" panose="020B0604020202020204" pitchFamily="34" charset="0"/>
              </a:rPr>
              <a:t>•      Košnjo je treba izvajati od:</a:t>
            </a:r>
          </a:p>
          <a:p>
            <a:pPr marL="864000" indent="-342900">
              <a:spcAft>
                <a:spcPts val="400"/>
              </a:spcAft>
              <a:buFont typeface="Wingdings" panose="05000000000000000000" pitchFamily="2" charset="2"/>
              <a:buChar char="Ø"/>
            </a:pPr>
            <a:r>
              <a:rPr lang="sl-SI" dirty="0" smtClean="0">
                <a:latin typeface="Arial" panose="020B0604020202020204" pitchFamily="34" charset="0"/>
                <a:cs typeface="Arial" panose="020B0604020202020204" pitchFamily="34" charset="0"/>
              </a:rPr>
              <a:t>sredine </a:t>
            </a:r>
            <a:r>
              <a:rPr lang="sl-SI" dirty="0">
                <a:latin typeface="Arial" panose="020B0604020202020204" pitchFamily="34" charset="0"/>
                <a:cs typeface="Arial" panose="020B0604020202020204" pitchFamily="34" charset="0"/>
              </a:rPr>
              <a:t>travnika navzven;</a:t>
            </a:r>
          </a:p>
          <a:p>
            <a:pPr marL="864000" indent="-342900">
              <a:spcAft>
                <a:spcPts val="400"/>
              </a:spcAft>
              <a:buFont typeface="Wingdings" panose="05000000000000000000" pitchFamily="2" charset="2"/>
              <a:buChar char="Ø"/>
            </a:pPr>
            <a:r>
              <a:rPr lang="sl-SI" dirty="0" smtClean="0">
                <a:latin typeface="Arial" panose="020B0604020202020204" pitchFamily="34" charset="0"/>
                <a:cs typeface="Arial" panose="020B0604020202020204" pitchFamily="34" charset="0"/>
              </a:rPr>
              <a:t>od </a:t>
            </a:r>
            <a:r>
              <a:rPr lang="sl-SI" dirty="0">
                <a:latin typeface="Arial" panose="020B0604020202020204" pitchFamily="34" charset="0"/>
                <a:cs typeface="Arial" panose="020B0604020202020204" pitchFamily="34" charset="0"/>
              </a:rPr>
              <a:t>enega roba travnika proti drugemu ali</a:t>
            </a:r>
          </a:p>
          <a:p>
            <a:pPr marL="864000" indent="-342900">
              <a:spcAft>
                <a:spcPts val="400"/>
              </a:spcAft>
              <a:buFont typeface="Wingdings" panose="05000000000000000000" pitchFamily="2" charset="2"/>
              <a:buChar char="Ø"/>
            </a:pPr>
            <a:r>
              <a:rPr lang="sl-SI" dirty="0" smtClean="0">
                <a:latin typeface="Arial" panose="020B0604020202020204" pitchFamily="34" charset="0"/>
                <a:cs typeface="Arial" panose="020B0604020202020204" pitchFamily="34" charset="0"/>
              </a:rPr>
              <a:t>od </a:t>
            </a:r>
            <a:r>
              <a:rPr lang="sl-SI" dirty="0">
                <a:latin typeface="Arial" panose="020B0604020202020204" pitchFamily="34" charset="0"/>
                <a:cs typeface="Arial" panose="020B0604020202020204" pitchFamily="34" charset="0"/>
              </a:rPr>
              <a:t>zunanje strani travnika navznoter s puščanjem nepokošenega rešilnega otoka, ki na najožjem delu meri najmanj 10 m, na najširšem pa do največ 20 m, in se mora pokositi najpozneje do 15. </a:t>
            </a:r>
            <a:r>
              <a:rPr lang="sl-SI" dirty="0" smtClean="0">
                <a:latin typeface="Arial" panose="020B0604020202020204" pitchFamily="34" charset="0"/>
                <a:cs typeface="Arial" panose="020B0604020202020204" pitchFamily="34" charset="0"/>
              </a:rPr>
              <a:t>10. </a:t>
            </a:r>
            <a:r>
              <a:rPr lang="sl-SI" dirty="0">
                <a:latin typeface="Arial" panose="020B0604020202020204" pitchFamily="34" charset="0"/>
                <a:cs typeface="Arial" panose="020B0604020202020204" pitchFamily="34" charset="0"/>
              </a:rPr>
              <a:t>tekočega leta, vendar ne prej kot tri dni po košnji glavnine travnika;</a:t>
            </a:r>
          </a:p>
          <a:p>
            <a:pPr marL="864000" indent="-342900">
              <a:spcAft>
                <a:spcPts val="400"/>
              </a:spcAft>
              <a:buFont typeface="Wingdings" panose="05000000000000000000" pitchFamily="2" charset="2"/>
              <a:buChar char="Ø"/>
            </a:pPr>
            <a:r>
              <a:rPr lang="sl-SI" dirty="0" smtClean="0">
                <a:latin typeface="Arial" panose="020B0604020202020204" pitchFamily="34" charset="0"/>
                <a:cs typeface="Arial" panose="020B0604020202020204" pitchFamily="34" charset="0"/>
              </a:rPr>
              <a:t>pri </a:t>
            </a:r>
            <a:r>
              <a:rPr lang="sl-SI" dirty="0">
                <a:latin typeface="Arial" panose="020B0604020202020204" pitchFamily="34" charset="0"/>
                <a:cs typeface="Arial" panose="020B0604020202020204" pitchFamily="34" charset="0"/>
              </a:rPr>
              <a:t>košnji od zunanje strani travnika navznoter se nepokošen rešilni otok pusti samo ob prvi košnji v tekočem letu.</a:t>
            </a:r>
          </a:p>
        </p:txBody>
      </p:sp>
    </p:spTree>
    <p:extLst>
      <p:ext uri="{BB962C8B-B14F-4D97-AF65-F5344CB8AC3E}">
        <p14:creationId xmlns:p14="http://schemas.microsoft.com/office/powerpoint/2010/main" val="339038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p:cNvSpPr txBox="1"/>
          <p:nvPr/>
        </p:nvSpPr>
        <p:spPr>
          <a:xfrm>
            <a:off x="174950" y="168500"/>
            <a:ext cx="6948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Operacija HTV.1 – stopnja II – zahteve za izvajanje</a:t>
            </a:r>
            <a:endParaRPr lang="sl-SI" sz="2200" b="1" dirty="0">
              <a:latin typeface="Arial" panose="020B0604020202020204" pitchFamily="34" charset="0"/>
              <a:cs typeface="Arial" panose="020B0604020202020204" pitchFamily="34" charset="0"/>
            </a:endParaRPr>
          </a:p>
        </p:txBody>
      </p:sp>
      <p:sp>
        <p:nvSpPr>
          <p:cNvPr id="11" name="Pravokotnik 10"/>
          <p:cNvSpPr/>
          <p:nvPr/>
        </p:nvSpPr>
        <p:spPr>
          <a:xfrm>
            <a:off x="174952" y="580497"/>
            <a:ext cx="6926492" cy="2708434"/>
          </a:xfrm>
          <a:prstGeom prst="rect">
            <a:avLst/>
          </a:prstGeom>
          <a:ln>
            <a:solidFill>
              <a:schemeClr val="tx1"/>
            </a:solidFill>
          </a:ln>
        </p:spPr>
        <p:txBody>
          <a:bodyPr wrap="square">
            <a:spAutoFit/>
          </a:bodyPr>
          <a:lstStyle/>
          <a:p>
            <a:pPr marL="34290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Na Ljubljanskem barju se košnja izvaja mozaično (vsako leto se pokosi med 40 in 60 % travnika).</a:t>
            </a:r>
          </a:p>
          <a:p>
            <a:pPr marL="34290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Na Planinskem polju se vzdržuje ugodne hidrološke razmere in ne koplje novih jarkov za odvodnjavanje.</a:t>
            </a:r>
          </a:p>
          <a:p>
            <a:pPr marL="34290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Košnja po 1. 8. tekočega leta se izvede na travnikih, na katerih se prisotnost kosca (</a:t>
            </a:r>
            <a:r>
              <a:rPr lang="sl-SI" sz="2000" i="1" dirty="0" err="1" smtClean="0">
                <a:latin typeface="Arial" panose="020B0604020202020204" pitchFamily="34" charset="0"/>
                <a:cs typeface="Arial" panose="020B0604020202020204" pitchFamily="34" charset="0"/>
              </a:rPr>
              <a:t>Crex</a:t>
            </a:r>
            <a:r>
              <a:rPr lang="sl-SI" sz="2000" i="1" dirty="0" smtClean="0">
                <a:latin typeface="Arial" panose="020B0604020202020204" pitchFamily="34" charset="0"/>
                <a:cs typeface="Arial" panose="020B0604020202020204" pitchFamily="34" charset="0"/>
              </a:rPr>
              <a:t> </a:t>
            </a:r>
            <a:r>
              <a:rPr lang="sl-SI" sz="2000" i="1" dirty="0" err="1" smtClean="0">
                <a:latin typeface="Arial" panose="020B0604020202020204" pitchFamily="34" charset="0"/>
                <a:cs typeface="Arial" panose="020B0604020202020204" pitchFamily="34" charset="0"/>
              </a:rPr>
              <a:t>crex</a:t>
            </a:r>
            <a:r>
              <a:rPr lang="sl-SI" sz="2000" dirty="0" smtClean="0">
                <a:latin typeface="Arial" panose="020B0604020202020204" pitchFamily="34" charset="0"/>
                <a:cs typeface="Arial" panose="020B0604020202020204" pitchFamily="34" charset="0"/>
              </a:rPr>
              <a:t>) v tekočem letu potrdi z monitoringom ptic. V tem primeru se plačilo dodeli tudi za prisotnost kosca (</a:t>
            </a:r>
            <a:r>
              <a:rPr lang="sl-SI" sz="2000" i="1" dirty="0" err="1" smtClean="0">
                <a:latin typeface="Arial" panose="020B0604020202020204" pitchFamily="34" charset="0"/>
                <a:cs typeface="Arial" panose="020B0604020202020204" pitchFamily="34" charset="0"/>
              </a:rPr>
              <a:t>Crex</a:t>
            </a:r>
            <a:r>
              <a:rPr lang="sl-SI" sz="2000" i="1" dirty="0" smtClean="0">
                <a:latin typeface="Arial" panose="020B0604020202020204" pitchFamily="34" charset="0"/>
                <a:cs typeface="Arial" panose="020B0604020202020204" pitchFamily="34" charset="0"/>
              </a:rPr>
              <a:t> </a:t>
            </a:r>
            <a:r>
              <a:rPr lang="sl-SI" sz="2000" i="1" dirty="0" err="1" smtClean="0">
                <a:latin typeface="Arial" panose="020B0604020202020204" pitchFamily="34" charset="0"/>
                <a:cs typeface="Arial" panose="020B0604020202020204" pitchFamily="34" charset="0"/>
              </a:rPr>
              <a:t>crex</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p:txBody>
      </p:sp>
      <p:sp>
        <p:nvSpPr>
          <p:cNvPr id="8" name="Pravokotnik 7"/>
          <p:cNvSpPr/>
          <p:nvPr/>
        </p:nvSpPr>
        <p:spPr>
          <a:xfrm>
            <a:off x="7445828" y="2534194"/>
            <a:ext cx="4568379" cy="4016484"/>
          </a:xfrm>
          <a:prstGeom prst="rect">
            <a:avLst/>
          </a:prstGeom>
          <a:ln>
            <a:solidFill>
              <a:schemeClr val="tx1"/>
            </a:solidFill>
          </a:ln>
        </p:spPr>
        <p:txBody>
          <a:bodyPr wrap="square">
            <a:spAutoFit/>
          </a:bodyPr>
          <a:lstStyle/>
          <a:p>
            <a:pPr marL="285750" indent="-285750">
              <a:spcAft>
                <a:spcPts val="600"/>
              </a:spcAft>
              <a:buFont typeface="Arial" panose="020B0604020202020204" pitchFamily="34" charset="0"/>
              <a:buChar char="•"/>
            </a:pPr>
            <a:r>
              <a:rPr lang="sl-SI" sz="2000" dirty="0" smtClean="0">
                <a:latin typeface="Arial" panose="020B0604020202020204" pitchFamily="34" charset="0"/>
                <a:ea typeface="Times New Roman" panose="02020603050405020304" pitchFamily="18" charset="0"/>
                <a:cs typeface="Arial" panose="020B0604020202020204" pitchFamily="34" charset="0"/>
              </a:rPr>
              <a:t>Izvaja se lahko na delu površin trajnega travinja.</a:t>
            </a:r>
          </a:p>
          <a:p>
            <a:pPr marL="285750" indent="-285750">
              <a:spcAft>
                <a:spcPts val="600"/>
              </a:spcAft>
              <a:buFont typeface="Arial" panose="020B0604020202020204" pitchFamily="34" charset="0"/>
              <a:buChar char="•"/>
            </a:pPr>
            <a:r>
              <a:rPr lang="sl-SI" sz="2000" dirty="0" smtClean="0">
                <a:latin typeface="Arial" panose="020B0604020202020204" pitchFamily="34" charset="0"/>
                <a:ea typeface="Times New Roman" panose="02020603050405020304" pitchFamily="18" charset="0"/>
                <a:cs typeface="Arial" panose="020B0604020202020204" pitchFamily="34" charset="0"/>
              </a:rPr>
              <a:t>Lokacija izvajanja se v obdobju trajanja obveznosti ne sme spreminjati.</a:t>
            </a:r>
          </a:p>
          <a:p>
            <a:pPr marL="285750" indent="-285750">
              <a:spcAft>
                <a:spcPts val="600"/>
              </a:spcAft>
              <a:buFont typeface="Arial" panose="020B0604020202020204" pitchFamily="34" charset="0"/>
              <a:buChar char="•"/>
            </a:pPr>
            <a:r>
              <a:rPr lang="sl-SI" sz="2000" dirty="0" smtClean="0">
                <a:latin typeface="Arial" panose="020B0604020202020204" pitchFamily="34" charset="0"/>
                <a:ea typeface="Times New Roman" panose="02020603050405020304" pitchFamily="18" charset="0"/>
                <a:cs typeface="Arial" panose="020B0604020202020204" pitchFamily="34" charset="0"/>
              </a:rPr>
              <a:t>Izvaja se na Ljubljanskem barju – na območjih za zagotavljanje habitata kosca, barjanskega </a:t>
            </a:r>
            <a:r>
              <a:rPr lang="sl-SI" sz="2000" dirty="0" err="1" smtClean="0">
                <a:latin typeface="Arial" panose="020B0604020202020204" pitchFamily="34" charset="0"/>
                <a:ea typeface="Times New Roman" panose="02020603050405020304" pitchFamily="18" charset="0"/>
                <a:cs typeface="Arial" panose="020B0604020202020204" pitchFamily="34" charset="0"/>
              </a:rPr>
              <a:t>okarčka</a:t>
            </a:r>
            <a:r>
              <a:rPr lang="sl-SI" sz="2000" dirty="0" smtClean="0">
                <a:latin typeface="Arial" panose="020B0604020202020204" pitchFamily="34" charset="0"/>
                <a:ea typeface="Times New Roman" panose="02020603050405020304" pitchFamily="18" charset="0"/>
                <a:cs typeface="Arial" panose="020B0604020202020204" pitchFamily="34" charset="0"/>
              </a:rPr>
              <a:t> in habitatnega tipa 6410 vlažni travniki z modro stožko ter na Planinskem polju.</a:t>
            </a:r>
          </a:p>
          <a:p>
            <a:pPr marL="285750" indent="-285750">
              <a:spcAft>
                <a:spcPts val="600"/>
              </a:spcAft>
              <a:buFont typeface="Arial" panose="020B0604020202020204" pitchFamily="34" charset="0"/>
              <a:buChar char="•"/>
            </a:pPr>
            <a:r>
              <a:rPr lang="sl-SI" sz="2000" dirty="0" smtClean="0">
                <a:latin typeface="Arial" panose="020B0604020202020204" pitchFamily="34" charset="0"/>
                <a:ea typeface="Times New Roman" panose="02020603050405020304" pitchFamily="18" charset="0"/>
                <a:cs typeface="Arial" panose="020B0604020202020204" pitchFamily="34" charset="0"/>
              </a:rPr>
              <a:t>Obtežba z živino ni relevantna.</a:t>
            </a:r>
            <a:endParaRPr lang="sl-SI"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PoljeZBesedilom 12"/>
          <p:cNvSpPr txBox="1"/>
          <p:nvPr/>
        </p:nvSpPr>
        <p:spPr>
          <a:xfrm>
            <a:off x="7450322" y="2103307"/>
            <a:ext cx="4599885"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ea typeface="Times New Roman" panose="02020603050405020304" pitchFamily="18" charset="0"/>
                <a:cs typeface="Arial" panose="020B0604020202020204" pitchFamily="34" charset="0"/>
              </a:rPr>
              <a:t>Za obe stopnji zahtevnosti velja</a:t>
            </a:r>
            <a:endParaRPr lang="sl-SI" sz="22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20" name="Slika 19"/>
          <p:cNvPicPr>
            <a:picLocks noChangeAspect="1"/>
          </p:cNvPicPr>
          <p:nvPr/>
        </p:nvPicPr>
        <p:blipFill>
          <a:blip r:embed="rId3"/>
          <a:stretch>
            <a:fillRect/>
          </a:stretch>
        </p:blipFill>
        <p:spPr>
          <a:xfrm>
            <a:off x="174950" y="3786223"/>
            <a:ext cx="2234572" cy="1786149"/>
          </a:xfrm>
          <a:prstGeom prst="rect">
            <a:avLst/>
          </a:prstGeom>
        </p:spPr>
      </p:pic>
      <p:pic>
        <p:nvPicPr>
          <p:cNvPr id="21" name="Slika 20"/>
          <p:cNvPicPr>
            <a:picLocks noChangeAspect="1"/>
          </p:cNvPicPr>
          <p:nvPr/>
        </p:nvPicPr>
        <p:blipFill rotWithShape="1">
          <a:blip r:embed="rId4"/>
          <a:srcRect t="1" b="3332"/>
          <a:stretch/>
        </p:blipFill>
        <p:spPr>
          <a:xfrm>
            <a:off x="2513787" y="3809973"/>
            <a:ext cx="2270325" cy="1696422"/>
          </a:xfrm>
          <a:prstGeom prst="rect">
            <a:avLst/>
          </a:prstGeom>
        </p:spPr>
      </p:pic>
      <p:pic>
        <p:nvPicPr>
          <p:cNvPr id="22" name="Slika 21"/>
          <p:cNvPicPr>
            <a:picLocks noChangeAspect="1"/>
          </p:cNvPicPr>
          <p:nvPr/>
        </p:nvPicPr>
        <p:blipFill>
          <a:blip r:embed="rId5"/>
          <a:stretch>
            <a:fillRect/>
          </a:stretch>
        </p:blipFill>
        <p:spPr>
          <a:xfrm>
            <a:off x="4738742" y="3792301"/>
            <a:ext cx="2466967" cy="1701307"/>
          </a:xfrm>
          <a:prstGeom prst="rect">
            <a:avLst/>
          </a:prstGeom>
        </p:spPr>
      </p:pic>
      <p:cxnSp>
        <p:nvCxnSpPr>
          <p:cNvPr id="24" name="Raven povezovalnik 23"/>
          <p:cNvCxnSpPr/>
          <p:nvPr/>
        </p:nvCxnSpPr>
        <p:spPr>
          <a:xfrm>
            <a:off x="196455" y="3985933"/>
            <a:ext cx="1972948" cy="134608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aven povezovalnik 26"/>
          <p:cNvCxnSpPr/>
          <p:nvPr/>
        </p:nvCxnSpPr>
        <p:spPr>
          <a:xfrm flipH="1">
            <a:off x="221754" y="3985933"/>
            <a:ext cx="1969154" cy="134608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Pravokotnik 33"/>
          <p:cNvSpPr/>
          <p:nvPr/>
        </p:nvSpPr>
        <p:spPr>
          <a:xfrm>
            <a:off x="221754" y="6307207"/>
            <a:ext cx="6096000" cy="215444"/>
          </a:xfrm>
          <a:prstGeom prst="rect">
            <a:avLst/>
          </a:prstGeom>
        </p:spPr>
        <p:txBody>
          <a:bodyPr>
            <a:spAutoFit/>
          </a:bodyPr>
          <a:lstStyle/>
          <a:p>
            <a:r>
              <a:rPr lang="sl-SI" sz="800" dirty="0">
                <a:latin typeface="Arial" panose="020B0604020202020204" pitchFamily="34" charset="0"/>
                <a:cs typeface="Arial" panose="020B0604020202020204" pitchFamily="34" charset="0"/>
              </a:rPr>
              <a:t>https://ptice.si/2014/wp-content/uploads/2014/03/zlozenke_0_1_kosec.pdf</a:t>
            </a:r>
          </a:p>
        </p:txBody>
      </p:sp>
      <p:pic>
        <p:nvPicPr>
          <p:cNvPr id="35" name="Slika 34"/>
          <p:cNvPicPr>
            <a:picLocks noChangeAspect="1"/>
          </p:cNvPicPr>
          <p:nvPr/>
        </p:nvPicPr>
        <p:blipFill rotWithShape="1">
          <a:blip r:embed="rId6"/>
          <a:srcRect b="18523"/>
          <a:stretch/>
        </p:blipFill>
        <p:spPr>
          <a:xfrm>
            <a:off x="221754" y="5547186"/>
            <a:ext cx="5281715" cy="711108"/>
          </a:xfrm>
          <a:prstGeom prst="rect">
            <a:avLst/>
          </a:prstGeom>
        </p:spPr>
      </p:pic>
      <p:sp>
        <p:nvSpPr>
          <p:cNvPr id="36" name="PoljeZBesedilom 35"/>
          <p:cNvSpPr txBox="1"/>
          <p:nvPr/>
        </p:nvSpPr>
        <p:spPr>
          <a:xfrm>
            <a:off x="7445828" y="580497"/>
            <a:ext cx="3407596" cy="830997"/>
          </a:xfrm>
          <a:prstGeom prst="rect">
            <a:avLst/>
          </a:prstGeom>
          <a:solidFill>
            <a:srgbClr val="F7E457"/>
          </a:solidFill>
        </p:spPr>
        <p:txBody>
          <a:bodyPr wrap="square" rtlCol="0">
            <a:spAutoFit/>
          </a:bodyPr>
          <a:lstStyle/>
          <a:p>
            <a:r>
              <a:rPr lang="sl-SI" sz="1600" dirty="0" smtClean="0">
                <a:latin typeface="Arial" panose="020B0604020202020204" pitchFamily="34" charset="0"/>
                <a:cs typeface="Arial" panose="020B0604020202020204" pitchFamily="34" charset="0"/>
              </a:rPr>
              <a:t>Predlog, da se zahteva po mozaični košnji črta iz SN 2023–2027, ker strokovno ni ustrezna.</a:t>
            </a:r>
            <a:endParaRPr lang="sl-SI" sz="1600" dirty="0">
              <a:latin typeface="Arial" panose="020B0604020202020204" pitchFamily="34" charset="0"/>
              <a:cs typeface="Arial" panose="020B0604020202020204" pitchFamily="34" charset="0"/>
            </a:endParaRPr>
          </a:p>
        </p:txBody>
      </p:sp>
      <p:sp>
        <p:nvSpPr>
          <p:cNvPr id="37" name="Desni zaviti oklepaj 36"/>
          <p:cNvSpPr/>
          <p:nvPr/>
        </p:nvSpPr>
        <p:spPr>
          <a:xfrm>
            <a:off x="7054834" y="638174"/>
            <a:ext cx="46610" cy="584984"/>
          </a:xfrm>
          <a:prstGeom prst="rightBrace">
            <a:avLst/>
          </a:pr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Tree>
    <p:extLst>
      <p:ext uri="{BB962C8B-B14F-4D97-AF65-F5344CB8AC3E}">
        <p14:creationId xmlns:p14="http://schemas.microsoft.com/office/powerpoint/2010/main" val="4356131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avokotnik 13"/>
          <p:cNvSpPr/>
          <p:nvPr/>
        </p:nvSpPr>
        <p:spPr>
          <a:xfrm>
            <a:off x="174952" y="822627"/>
            <a:ext cx="11844000" cy="4324261"/>
          </a:xfrm>
          <a:prstGeom prst="rect">
            <a:avLst/>
          </a:prstGeom>
          <a:ln>
            <a:solidFill>
              <a:schemeClr val="tx1"/>
            </a:solidFill>
          </a:ln>
        </p:spPr>
        <p:txBody>
          <a:bodyPr wrap="square">
            <a:spAutoFit/>
          </a:bodyPr>
          <a:lstStyle/>
          <a:p>
            <a:pPr marL="342900" indent="-342900">
              <a:spcAft>
                <a:spcPts val="600"/>
              </a:spcAft>
              <a:buFont typeface="Arial" panose="020B0604020202020204" pitchFamily="34" charset="0"/>
              <a:buChar char="•"/>
            </a:pPr>
            <a:r>
              <a:rPr lang="sl-SI" sz="2000" dirty="0" smtClean="0">
                <a:latin typeface="Arial" panose="020B0604020202020204" pitchFamily="34" charset="0"/>
                <a:ea typeface="Times New Roman" panose="02020603050405020304" pitchFamily="18" charset="0"/>
                <a:cs typeface="Arial" panose="020B0604020202020204" pitchFamily="34" charset="0"/>
              </a:rPr>
              <a:t>Pozitiven rezultat predstavlja prisotnost prehranjevalnega in gnezditvenega habitata kosca, ki se ju določi na podlagi lokacije pojočih samcev Za doseganje rezultata – gnezditvenega oziroma prehranjevalnega habitata kosca upravičenec prejme plačilo, ki se dodeli v treh stopnjah:</a:t>
            </a:r>
          </a:p>
          <a:p>
            <a:pPr marL="720000" indent="-342900">
              <a:spcAft>
                <a:spcPts val="600"/>
              </a:spcAft>
              <a:buFont typeface="Wingdings" panose="05000000000000000000" pitchFamily="2" charset="2"/>
              <a:buChar char="Ø"/>
            </a:pPr>
            <a:r>
              <a:rPr lang="sl-SI" sz="2000" dirty="0" smtClean="0">
                <a:latin typeface="Arial" panose="020B0604020202020204" pitchFamily="34" charset="0"/>
                <a:ea typeface="Times New Roman" panose="02020603050405020304" pitchFamily="18" charset="0"/>
                <a:cs typeface="Arial" panose="020B0604020202020204" pitchFamily="34" charset="0"/>
              </a:rPr>
              <a:t>1. stopnja – prehranjevalni habitat: plačilo se dodeli za doseganje rezultata – prisotnost prehranjevalnega habitata kosca. To je območje v radiju 150 m okoli pojočega samca kosca, ki predstavlja njegov življenjski prostor in območje, na katerem se prehranjuje.</a:t>
            </a:r>
          </a:p>
          <a:p>
            <a:pPr marL="720000" indent="-342900">
              <a:spcAft>
                <a:spcPts val="600"/>
              </a:spcAft>
              <a:buFont typeface="Wingdings" panose="05000000000000000000" pitchFamily="2" charset="2"/>
              <a:buChar char="Ø"/>
            </a:pPr>
            <a:r>
              <a:rPr lang="sl-SI" sz="2000" dirty="0" smtClean="0">
                <a:latin typeface="Arial" panose="020B0604020202020204" pitchFamily="34" charset="0"/>
                <a:ea typeface="Times New Roman" panose="02020603050405020304" pitchFamily="18" charset="0"/>
                <a:cs typeface="Arial" panose="020B0604020202020204" pitchFamily="34" charset="0"/>
              </a:rPr>
              <a:t>2. stopnja – gnezditveni habitat: plačilo se dodeli za doseganje rezultata – prisotnost gnezditvenega habitata kosca. To je območje v radiju 50 m okoli pojočega samca, ozko območje, na katerem samec privablja samico in si bo samica naredila gnezdo.</a:t>
            </a:r>
          </a:p>
          <a:p>
            <a:pPr marL="720000" indent="-342900">
              <a:spcAft>
                <a:spcPts val="600"/>
              </a:spcAft>
              <a:buFont typeface="Wingdings" panose="05000000000000000000" pitchFamily="2" charset="2"/>
              <a:buChar char="Ø"/>
            </a:pPr>
            <a:r>
              <a:rPr lang="sl-SI" sz="2000" dirty="0" smtClean="0">
                <a:latin typeface="Arial" panose="020B0604020202020204" pitchFamily="34" charset="0"/>
                <a:ea typeface="Times New Roman" panose="02020603050405020304" pitchFamily="18" charset="0"/>
                <a:cs typeface="Arial" panose="020B0604020202020204" pitchFamily="34" charset="0"/>
              </a:rPr>
              <a:t>3. stopnja – zgostitev populacije: plačilo se dodeli za doseganje rezultata – prisotnost prehranjevalnih in gnezditvenih habitatov več osebkov kosca na istem območju. Območja, kjer je naravnih virov dovolj, da se omogoča preživetje več posameznih osebkov kosca, so najboljši predeli travnikov. Tam pride do t. i. zgostitve populacije.</a:t>
            </a:r>
          </a:p>
        </p:txBody>
      </p:sp>
      <p:sp>
        <p:nvSpPr>
          <p:cNvPr id="15" name="PoljeZBesedilom 14"/>
          <p:cNvSpPr txBox="1"/>
          <p:nvPr/>
        </p:nvSpPr>
        <p:spPr>
          <a:xfrm>
            <a:off x="174952" y="389281"/>
            <a:ext cx="11844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ea typeface="Times New Roman" panose="02020603050405020304" pitchFamily="18" charset="0"/>
                <a:cs typeface="Arial" panose="020B0604020202020204" pitchFamily="34" charset="0"/>
              </a:rPr>
              <a:t>Rezultatski del</a:t>
            </a:r>
            <a:endParaRPr lang="sl-SI" sz="22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PoljeZBesedilom 1"/>
          <p:cNvSpPr txBox="1"/>
          <p:nvPr/>
        </p:nvSpPr>
        <p:spPr>
          <a:xfrm>
            <a:off x="174951" y="5332021"/>
            <a:ext cx="2259489" cy="369332"/>
          </a:xfrm>
          <a:prstGeom prst="rect">
            <a:avLst/>
          </a:prstGeom>
          <a:solidFill>
            <a:srgbClr val="F7E457"/>
          </a:solidFill>
          <a:ln>
            <a:solidFill>
              <a:schemeClr val="tx1"/>
            </a:solidFill>
          </a:ln>
        </p:spPr>
        <p:txBody>
          <a:bodyPr wrap="square" rtlCol="0">
            <a:spAutoFit/>
          </a:bodyPr>
          <a:lstStyle/>
          <a:p>
            <a:r>
              <a:rPr lang="sl-SI" dirty="0" smtClean="0">
                <a:latin typeface="Arial" panose="020B0604020202020204" pitchFamily="34" charset="0"/>
                <a:cs typeface="Arial" panose="020B0604020202020204" pitchFamily="34" charset="0"/>
              </a:rPr>
              <a:t>Košnja 30. 6.</a:t>
            </a:r>
            <a:endParaRPr lang="sl-SI" dirty="0">
              <a:latin typeface="Arial" panose="020B0604020202020204" pitchFamily="34" charset="0"/>
              <a:cs typeface="Arial" panose="020B0604020202020204" pitchFamily="34" charset="0"/>
            </a:endParaRPr>
          </a:p>
        </p:txBody>
      </p:sp>
      <p:sp>
        <p:nvSpPr>
          <p:cNvPr id="3" name="Desna puščica 2"/>
          <p:cNvSpPr/>
          <p:nvPr/>
        </p:nvSpPr>
        <p:spPr>
          <a:xfrm>
            <a:off x="2652711" y="5405088"/>
            <a:ext cx="733425" cy="1863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oljeZBesedilom 9"/>
          <p:cNvSpPr txBox="1"/>
          <p:nvPr/>
        </p:nvSpPr>
        <p:spPr>
          <a:xfrm>
            <a:off x="3604406" y="5332021"/>
            <a:ext cx="8414546" cy="369332"/>
          </a:xfrm>
          <a:prstGeom prst="rect">
            <a:avLst/>
          </a:prstGeom>
          <a:solidFill>
            <a:srgbClr val="F7E457"/>
          </a:solidFill>
          <a:ln>
            <a:solidFill>
              <a:schemeClr val="tx1"/>
            </a:solidFill>
          </a:ln>
        </p:spPr>
        <p:txBody>
          <a:bodyPr wrap="square" rtlCol="0">
            <a:spAutoFit/>
          </a:bodyPr>
          <a:lstStyle/>
          <a:p>
            <a:r>
              <a:rPr lang="sl-SI" dirty="0" smtClean="0">
                <a:latin typeface="Arial" panose="020B0604020202020204" pitchFamily="34" charset="0"/>
                <a:cs typeface="Arial" panose="020B0604020202020204" pitchFamily="34" charset="0"/>
              </a:rPr>
              <a:t>Varovanje travniške morske čebulice, prvega legla kosca</a:t>
            </a:r>
            <a:endParaRPr lang="sl-SI" dirty="0">
              <a:latin typeface="Arial" panose="020B0604020202020204" pitchFamily="34" charset="0"/>
              <a:cs typeface="Arial" panose="020B0604020202020204" pitchFamily="34" charset="0"/>
            </a:endParaRPr>
          </a:p>
        </p:txBody>
      </p:sp>
      <p:sp>
        <p:nvSpPr>
          <p:cNvPr id="12" name="PoljeZBesedilom 11"/>
          <p:cNvSpPr txBox="1"/>
          <p:nvPr/>
        </p:nvSpPr>
        <p:spPr>
          <a:xfrm>
            <a:off x="3604406" y="5849666"/>
            <a:ext cx="8414545" cy="646331"/>
          </a:xfrm>
          <a:prstGeom prst="rect">
            <a:avLst/>
          </a:prstGeom>
          <a:solidFill>
            <a:srgbClr val="84BD27"/>
          </a:solidFill>
          <a:ln>
            <a:solidFill>
              <a:schemeClr val="tx1"/>
            </a:solidFill>
          </a:ln>
        </p:spPr>
        <p:txBody>
          <a:bodyPr wrap="square" rtlCol="0">
            <a:spAutoFit/>
          </a:bodyPr>
          <a:lstStyle/>
          <a:p>
            <a:r>
              <a:rPr lang="sl-SI" dirty="0" smtClean="0">
                <a:latin typeface="Arial" panose="020B0604020202020204" pitchFamily="34" charset="0"/>
                <a:cs typeface="Arial" panose="020B0604020202020204" pitchFamily="34" charset="0"/>
              </a:rPr>
              <a:t>Varovanje drugega legla kosca in drugih travniških talnih gnezdilk, posebna pravila izvajanja košnje, ki omogočajo, da se kosec umakne pred kosilnico.</a:t>
            </a:r>
            <a:endParaRPr lang="sl-SI" dirty="0">
              <a:latin typeface="Arial" panose="020B0604020202020204" pitchFamily="34" charset="0"/>
              <a:cs typeface="Arial" panose="020B0604020202020204" pitchFamily="34" charset="0"/>
            </a:endParaRPr>
          </a:p>
        </p:txBody>
      </p:sp>
      <p:sp>
        <p:nvSpPr>
          <p:cNvPr id="16" name="PoljeZBesedilom 15"/>
          <p:cNvSpPr txBox="1"/>
          <p:nvPr/>
        </p:nvSpPr>
        <p:spPr>
          <a:xfrm>
            <a:off x="174950" y="5988165"/>
            <a:ext cx="2259490" cy="369332"/>
          </a:xfrm>
          <a:prstGeom prst="rect">
            <a:avLst/>
          </a:prstGeom>
          <a:solidFill>
            <a:srgbClr val="84BD27"/>
          </a:solidFill>
          <a:ln>
            <a:solidFill>
              <a:schemeClr val="tx1"/>
            </a:solidFill>
          </a:ln>
        </p:spPr>
        <p:txBody>
          <a:bodyPr wrap="square" rtlCol="0">
            <a:spAutoFit/>
          </a:bodyPr>
          <a:lstStyle/>
          <a:p>
            <a:r>
              <a:rPr lang="sl-SI" dirty="0" smtClean="0">
                <a:latin typeface="Arial" panose="020B0604020202020204" pitchFamily="34" charset="0"/>
                <a:cs typeface="Arial" panose="020B0604020202020204" pitchFamily="34" charset="0"/>
              </a:rPr>
              <a:t>Košnja 1. 7. ali 1. 8.</a:t>
            </a:r>
            <a:endParaRPr lang="sl-SI" dirty="0">
              <a:latin typeface="Arial" panose="020B0604020202020204" pitchFamily="34" charset="0"/>
              <a:cs typeface="Arial" panose="020B0604020202020204" pitchFamily="34" charset="0"/>
            </a:endParaRPr>
          </a:p>
        </p:txBody>
      </p:sp>
      <p:sp>
        <p:nvSpPr>
          <p:cNvPr id="17" name="Desna puščica 16"/>
          <p:cNvSpPr/>
          <p:nvPr/>
        </p:nvSpPr>
        <p:spPr>
          <a:xfrm>
            <a:off x="2655802" y="6079642"/>
            <a:ext cx="733425" cy="1863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7034466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4952" y="397325"/>
            <a:ext cx="11844000" cy="2031325"/>
          </a:xfrm>
          <a:prstGeom prst="rect">
            <a:avLst/>
          </a:prstGeom>
          <a:solidFill>
            <a:srgbClr val="84BD27"/>
          </a:solidFill>
        </p:spPr>
        <p:txBody>
          <a:bodyPr wrap="square">
            <a:spAutoFit/>
          </a:bodyPr>
          <a:lstStyle/>
          <a:p>
            <a:pPr marL="285750" indent="-285750">
              <a:spcAft>
                <a:spcPts val="6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Na stopnji II se glede na prisotnost kosca upravičenci lahko vpišejo tudi v kasnejša datuma košnje, to je 10. 7. oz. 1. 8. tekočega leta. Ta del intervencije je namenjen varovanju drugega legla kosca in varovanju drugih travniških talnih gnezdilk. Na stopnjo II intervencije so vezana tudi posebna izvajanja pravila košnje, ki omogočajo, da se kosec umakne pred kosilnico. Z gradacijo plačil bodo upravičenci stimulirani predvsem k vpisu v stopnjo II operacije. Vendar pa je izvajanje stopnje II operacije razmeroma zahtevno, še posebej, če površine zavzemajo večji delež proizvodnega travinja na KMG. Stopnja I operacije in datum 30. 6. tako pomenita dodatno spodbudo oz. lažji prehod za doseganja najzahtevnejšega dela operacije.</a:t>
            </a:r>
          </a:p>
        </p:txBody>
      </p:sp>
      <p:sp>
        <p:nvSpPr>
          <p:cNvPr id="6" name="Pravokotnik 5"/>
          <p:cNvSpPr/>
          <p:nvPr/>
        </p:nvSpPr>
        <p:spPr>
          <a:xfrm>
            <a:off x="174952" y="2641761"/>
            <a:ext cx="11844000" cy="3744615"/>
          </a:xfrm>
          <a:prstGeom prst="rect">
            <a:avLst/>
          </a:prstGeom>
          <a:noFill/>
          <a:ln>
            <a:solidFill>
              <a:schemeClr val="tx1"/>
            </a:solidFill>
          </a:ln>
        </p:spPr>
        <p:txBody>
          <a:bodyPr wrap="square">
            <a:spAutoFit/>
          </a:bodyPr>
          <a:lstStyle/>
          <a:p>
            <a:pPr marL="285750" indent="-285750">
              <a:spcAft>
                <a:spcPts val="600"/>
              </a:spcAft>
              <a:buFont typeface="Arial" panose="020B0604020202020204" pitchFamily="34" charset="0"/>
              <a:buChar char="•"/>
            </a:pPr>
            <a:r>
              <a:rPr lang="sl-SI" b="1" dirty="0" smtClean="0">
                <a:latin typeface="Arial" panose="020B0604020202020204" pitchFamily="34" charset="0"/>
                <a:ea typeface="Times New Roman" panose="02020603050405020304" pitchFamily="18" charset="0"/>
                <a:cs typeface="Arial" panose="020B0604020202020204" pitchFamily="34" charset="0"/>
              </a:rPr>
              <a:t>Stopnja I</a:t>
            </a:r>
            <a:r>
              <a:rPr lang="sl-SI" dirty="0" smtClean="0">
                <a:latin typeface="Arial" panose="020B0604020202020204" pitchFamily="34" charset="0"/>
                <a:ea typeface="Times New Roman" panose="02020603050405020304" pitchFamily="18" charset="0"/>
                <a:cs typeface="Arial" panose="020B0604020202020204" pitchFamily="34" charset="0"/>
              </a:rPr>
              <a:t> je namenjena začetnemu </a:t>
            </a:r>
            <a:r>
              <a:rPr lang="sl-SI" dirty="0" err="1" smtClean="0">
                <a:latin typeface="Arial" panose="020B0604020202020204" pitchFamily="34" charset="0"/>
                <a:ea typeface="Times New Roman" panose="02020603050405020304" pitchFamily="18" charset="0"/>
                <a:cs typeface="Arial" panose="020B0604020202020204" pitchFamily="34" charset="0"/>
              </a:rPr>
              <a:t>ekstenziviranju</a:t>
            </a:r>
            <a:r>
              <a:rPr lang="sl-SI" dirty="0" smtClean="0">
                <a:latin typeface="Arial" panose="020B0604020202020204" pitchFamily="34" charset="0"/>
                <a:ea typeface="Times New Roman" panose="02020603050405020304" pitchFamily="18" charset="0"/>
                <a:cs typeface="Arial" panose="020B0604020202020204" pitchFamily="34" charset="0"/>
              </a:rPr>
              <a:t> travinja. Na obeh območjih izvajanja se je kmetijstvo intenziviralo do te mere, da je treba določene površine </a:t>
            </a:r>
            <a:r>
              <a:rPr lang="sl-SI" dirty="0" err="1" smtClean="0">
                <a:latin typeface="Arial" panose="020B0604020202020204" pitchFamily="34" charset="0"/>
                <a:ea typeface="Times New Roman" panose="02020603050405020304" pitchFamily="18" charset="0"/>
                <a:cs typeface="Arial" panose="020B0604020202020204" pitchFamily="34" charset="0"/>
              </a:rPr>
              <a:t>ekstenzivirati</a:t>
            </a:r>
            <a:r>
              <a:rPr lang="sl-SI" dirty="0" smtClean="0">
                <a:latin typeface="Arial" panose="020B0604020202020204" pitchFamily="34" charset="0"/>
                <a:ea typeface="Times New Roman" panose="02020603050405020304" pitchFamily="18" charset="0"/>
                <a:cs typeface="Arial" panose="020B0604020202020204" pitchFamily="34" charset="0"/>
              </a:rPr>
              <a:t>. Za KMG to pomeni prestrukturiranje kmetijske proizvodnje, česar ni mogoče izvesti v enem letu. Stopnja I je spodbuda in prvi korak do sprememb na KMG. Prenehanje gnojenja pomeni, da se bodo sedaj intenzivni travniki postopno izčrpali, upravičenec pa bo še nekaj let imel razmeroma nespremenjen oz. postopno padajoč donos krme in bo v prehodnem obdobju prilagodil kmetijsko proizvodnjo.</a:t>
            </a:r>
          </a:p>
          <a:p>
            <a:pPr marL="285750" indent="-285750">
              <a:spcAft>
                <a:spcPts val="400"/>
              </a:spcAft>
              <a:buFont typeface="Arial" panose="020B0604020202020204" pitchFamily="34" charset="0"/>
              <a:buChar char="•"/>
            </a:pPr>
            <a:r>
              <a:rPr lang="sl-SI" b="1" dirty="0" smtClean="0">
                <a:latin typeface="Arial" panose="020B0604020202020204" pitchFamily="34" charset="0"/>
                <a:ea typeface="Times New Roman" panose="02020603050405020304" pitchFamily="18" charset="0"/>
                <a:cs typeface="Arial" panose="020B0604020202020204" pitchFamily="34" charset="0"/>
              </a:rPr>
              <a:t>Stopnja II</a:t>
            </a:r>
            <a:r>
              <a:rPr lang="sl-SI" dirty="0" smtClean="0">
                <a:latin typeface="Arial" panose="020B0604020202020204" pitchFamily="34" charset="0"/>
                <a:ea typeface="Times New Roman" panose="02020603050405020304" pitchFamily="18" charset="0"/>
                <a:cs typeface="Arial" panose="020B0604020202020204" pitchFamily="34" charset="0"/>
              </a:rPr>
              <a:t> je namenjena KMG, ki že imajo ekstenzivne travnike. Nekatere med njimi ne zmorejo vseh svojih ekstenzivnih travnikov vpisati v najzahtevnejše ukrepe – za to bi bile potrebne še dodatne prilagoditve kmetijske proizvodnje. Stopnja II je zato pripravljena z več možnimi datumi košnje. S prvim datumom košnje po 30. 6. tekočega leta se naslavlja ohranjanje travniške morske čebulice, ki omogoča, da semena in čebulice te rastline dozorijo, kar zagotavlja uspešno obnovo rastlin. Za zagotavljanje ugodnega ohranitvenega stanja travniške morske čebulice je v osnovi potrebno izvajanje ekstenzivne rabe, ki jo predpisujejo zahteve te intervencije. Prvi datum košnje tudi zadošča za ohranjanje prvega legla kosca, ki ima tekom leta dve legli.</a:t>
            </a:r>
            <a:endParaRPr lang="sl-SI"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376056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174953" y="648000"/>
            <a:ext cx="594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Operacija HTV.1 – letna višina plačila</a:t>
            </a:r>
            <a:endParaRPr lang="sl-SI" sz="2200" b="1" dirty="0">
              <a:latin typeface="Arial" panose="020B0604020202020204" pitchFamily="34" charset="0"/>
              <a:cs typeface="Arial" panose="020B0604020202020204" pitchFamily="34" charset="0"/>
            </a:endParaRPr>
          </a:p>
        </p:txBody>
      </p:sp>
      <p:sp>
        <p:nvSpPr>
          <p:cNvPr id="5" name="Pravokotnik 4"/>
          <p:cNvSpPr/>
          <p:nvPr/>
        </p:nvSpPr>
        <p:spPr>
          <a:xfrm>
            <a:off x="174956" y="1080000"/>
            <a:ext cx="5917087" cy="1077218"/>
          </a:xfrm>
          <a:prstGeom prst="rect">
            <a:avLst/>
          </a:prstGeom>
          <a:ln>
            <a:solidFill>
              <a:schemeClr val="tx1"/>
            </a:solidFill>
          </a:ln>
        </p:spPr>
        <p:txBody>
          <a:bodyPr wrap="square">
            <a:spAutoFit/>
          </a:bodyPr>
          <a:lstStyle/>
          <a:p>
            <a:pPr marL="342900" indent="-342900">
              <a:spcAft>
                <a:spcPts val="600"/>
              </a:spcAft>
              <a:buFont typeface="Arial" panose="020B0604020202020204" pitchFamily="34" charset="0"/>
              <a:buChar char="•"/>
            </a:pPr>
            <a:r>
              <a:rPr lang="sl-SI" b="1" dirty="0" smtClean="0">
                <a:latin typeface="Arial" panose="020B0604020202020204" pitchFamily="34" charset="0"/>
                <a:cs typeface="Arial" panose="020B0604020202020204" pitchFamily="34" charset="0"/>
              </a:rPr>
              <a:t>stopnja I:</a:t>
            </a:r>
          </a:p>
          <a:p>
            <a:pPr marL="720000" indent="-342900">
              <a:spcAft>
                <a:spcPts val="600"/>
              </a:spcAft>
              <a:buFont typeface="Wingdings" panose="05000000000000000000" pitchFamily="2" charset="2"/>
              <a:buChar char="Ø"/>
            </a:pPr>
            <a:r>
              <a:rPr lang="sl-SI" dirty="0" smtClean="0">
                <a:latin typeface="Arial" panose="020B0604020202020204" pitchFamily="34" charset="0"/>
                <a:cs typeface="Arial" panose="020B0604020202020204" pitchFamily="34" charset="0"/>
              </a:rPr>
              <a:t>KMG brez živali: 100 €/ha</a:t>
            </a:r>
          </a:p>
          <a:p>
            <a:pPr marL="720000" indent="-342900">
              <a:spcAft>
                <a:spcPts val="600"/>
              </a:spcAft>
              <a:buFont typeface="Wingdings" panose="05000000000000000000" pitchFamily="2" charset="2"/>
              <a:buChar char="Ø"/>
            </a:pPr>
            <a:r>
              <a:rPr lang="sl-SI" dirty="0" smtClean="0">
                <a:latin typeface="Arial" panose="020B0604020202020204" pitchFamily="34" charset="0"/>
                <a:cs typeface="Arial" panose="020B0604020202020204" pitchFamily="34" charset="0"/>
              </a:rPr>
              <a:t>KMG z živalmi: 130 €/ha</a:t>
            </a:r>
            <a:endParaRPr lang="sl-SI" dirty="0">
              <a:latin typeface="Arial" panose="020B0604020202020204" pitchFamily="34" charset="0"/>
              <a:cs typeface="Arial" panose="020B0604020202020204" pitchFamily="34" charset="0"/>
            </a:endParaRPr>
          </a:p>
        </p:txBody>
      </p:sp>
      <p:sp>
        <p:nvSpPr>
          <p:cNvPr id="6" name="Pravokotnik 5"/>
          <p:cNvSpPr/>
          <p:nvPr/>
        </p:nvSpPr>
        <p:spPr>
          <a:xfrm>
            <a:off x="6246417" y="597600"/>
            <a:ext cx="5796000" cy="6156000"/>
          </a:xfrm>
          <a:prstGeom prst="rect">
            <a:avLst/>
          </a:prstGeom>
          <a:ln>
            <a:solidFill>
              <a:schemeClr val="tx1"/>
            </a:solidFill>
          </a:ln>
        </p:spPr>
        <p:txBody>
          <a:bodyPr>
            <a:spAutoFit/>
          </a:bodyPr>
          <a:lstStyle/>
          <a:p>
            <a:pPr marL="342900" indent="-342900">
              <a:spcBef>
                <a:spcPts val="200"/>
              </a:spcBef>
              <a:spcAft>
                <a:spcPts val="200"/>
              </a:spcAft>
              <a:buFont typeface="Arial" panose="020B0604020202020204" pitchFamily="34" charset="0"/>
              <a:buChar char="•"/>
            </a:pPr>
            <a:r>
              <a:rPr lang="sl-SI" sz="1750" b="1" dirty="0" smtClean="0">
                <a:latin typeface="Arial" panose="020B0604020202020204" pitchFamily="34" charset="0"/>
                <a:ea typeface="Times New Roman" panose="02020603050405020304" pitchFamily="18" charset="0"/>
                <a:cs typeface="Arial" panose="020B0604020202020204" pitchFamily="34" charset="0"/>
              </a:rPr>
              <a:t>stopnja II:</a:t>
            </a:r>
          </a:p>
          <a:p>
            <a:pPr marL="342900" indent="-342900">
              <a:spcBef>
                <a:spcPts val="200"/>
              </a:spcBef>
              <a:spcAft>
                <a:spcPts val="200"/>
              </a:spcAft>
              <a:buFont typeface="+mj-lt"/>
              <a:buAutoNum type="alphaLcParenR"/>
            </a:pPr>
            <a:r>
              <a:rPr lang="sl-SI" sz="1750" b="1" dirty="0" smtClean="0">
                <a:latin typeface="Arial" panose="020B0604020202020204" pitchFamily="34" charset="0"/>
                <a:ea typeface="Times New Roman" panose="02020603050405020304" pitchFamily="18" charset="0"/>
                <a:cs typeface="Arial" panose="020B0604020202020204" pitchFamily="34" charset="0"/>
              </a:rPr>
              <a:t>košnja po 30. 6. tekočega leta od:</a:t>
            </a:r>
          </a:p>
          <a:p>
            <a:pPr marL="342900" indent="-342900">
              <a:spcBef>
                <a:spcPts val="200"/>
              </a:spcBef>
              <a:spcAft>
                <a:spcPts val="200"/>
              </a:spcAft>
              <a:buFont typeface="+mj-lt"/>
              <a:buAutoNum type="arabicPeriod"/>
            </a:pPr>
            <a:r>
              <a:rPr lang="sl-SI" sz="1750" dirty="0" smtClean="0">
                <a:latin typeface="Arial" panose="020B0604020202020204" pitchFamily="34" charset="0"/>
                <a:ea typeface="Times New Roman" panose="02020603050405020304" pitchFamily="18" charset="0"/>
                <a:cs typeface="Arial" panose="020B0604020202020204" pitchFamily="34" charset="0"/>
              </a:rPr>
              <a:t>sredine travnika navzven ali od enega roba travnika proti drugemu:</a:t>
            </a:r>
          </a:p>
          <a:p>
            <a:pPr marL="648000" indent="-285750">
              <a:spcBef>
                <a:spcPts val="200"/>
              </a:spcBef>
              <a:spcAft>
                <a:spcPts val="200"/>
              </a:spcAft>
              <a:buFont typeface="Wingdings" panose="05000000000000000000" pitchFamily="2" charset="2"/>
              <a:buChar char="Ø"/>
            </a:pPr>
            <a:r>
              <a:rPr lang="sl-SI" sz="1750" dirty="0" smtClean="0">
                <a:latin typeface="Arial" panose="020B0604020202020204" pitchFamily="34" charset="0"/>
                <a:ea typeface="Times New Roman" panose="02020603050405020304" pitchFamily="18" charset="0"/>
                <a:cs typeface="Arial" panose="020B0604020202020204" pitchFamily="34" charset="0"/>
              </a:rPr>
              <a:t>KMG brez živali: 320 €/ha,</a:t>
            </a:r>
          </a:p>
          <a:p>
            <a:pPr marL="648000" indent="-285750">
              <a:spcBef>
                <a:spcPts val="200"/>
              </a:spcBef>
              <a:spcAft>
                <a:spcPts val="200"/>
              </a:spcAft>
              <a:buFont typeface="Wingdings" panose="05000000000000000000" pitchFamily="2" charset="2"/>
              <a:buChar char="Ø"/>
            </a:pPr>
            <a:r>
              <a:rPr lang="sl-SI" sz="1750" dirty="0" smtClean="0">
                <a:latin typeface="Arial" panose="020B0604020202020204" pitchFamily="34" charset="0"/>
                <a:ea typeface="Times New Roman" panose="02020603050405020304" pitchFamily="18" charset="0"/>
                <a:cs typeface="Arial" panose="020B0604020202020204" pitchFamily="34" charset="0"/>
              </a:rPr>
              <a:t>KMG z živalmi: 350 €/ha;</a:t>
            </a:r>
          </a:p>
          <a:p>
            <a:pPr marL="342900" indent="-342900">
              <a:spcBef>
                <a:spcPts val="200"/>
              </a:spcBef>
              <a:spcAft>
                <a:spcPts val="200"/>
              </a:spcAft>
              <a:buFont typeface="+mj-lt"/>
              <a:buAutoNum type="arabicPeriod" startAt="2"/>
            </a:pPr>
            <a:r>
              <a:rPr lang="sl-SI" sz="1750" dirty="0" smtClean="0">
                <a:latin typeface="Arial" panose="020B0604020202020204" pitchFamily="34" charset="0"/>
                <a:ea typeface="Times New Roman" panose="02020603050405020304" pitchFamily="18" charset="0"/>
                <a:cs typeface="Arial" panose="020B0604020202020204" pitchFamily="34" charset="0"/>
              </a:rPr>
              <a:t>zunanje strani travnika navznoter s puščanjem nepokošenega rešilnega otoka:</a:t>
            </a:r>
          </a:p>
          <a:p>
            <a:pPr marL="648000" indent="-285750">
              <a:spcBef>
                <a:spcPts val="200"/>
              </a:spcBef>
              <a:spcAft>
                <a:spcPts val="200"/>
              </a:spcAft>
              <a:buFont typeface="Wingdings" panose="05000000000000000000" pitchFamily="2" charset="2"/>
              <a:buChar char="Ø"/>
            </a:pPr>
            <a:r>
              <a:rPr lang="sl-SI" sz="1750" dirty="0" smtClean="0">
                <a:latin typeface="Arial" panose="020B0604020202020204" pitchFamily="34" charset="0"/>
                <a:ea typeface="Times New Roman" panose="02020603050405020304" pitchFamily="18" charset="0"/>
                <a:cs typeface="Arial" panose="020B0604020202020204" pitchFamily="34" charset="0"/>
              </a:rPr>
              <a:t>KMG brez živali: 370 €/ha,</a:t>
            </a:r>
          </a:p>
          <a:p>
            <a:pPr marL="648000" indent="-285750">
              <a:spcBef>
                <a:spcPts val="200"/>
              </a:spcBef>
              <a:spcAft>
                <a:spcPts val="200"/>
              </a:spcAft>
              <a:buFont typeface="Wingdings" panose="05000000000000000000" pitchFamily="2" charset="2"/>
              <a:buChar char="Ø"/>
            </a:pPr>
            <a:r>
              <a:rPr lang="sl-SI" sz="1750" dirty="0" smtClean="0">
                <a:latin typeface="Arial" panose="020B0604020202020204" pitchFamily="34" charset="0"/>
                <a:ea typeface="Times New Roman" panose="02020603050405020304" pitchFamily="18" charset="0"/>
                <a:cs typeface="Arial" panose="020B0604020202020204" pitchFamily="34" charset="0"/>
              </a:rPr>
              <a:t>KMG z živalmi: 400 €/ha.</a:t>
            </a:r>
          </a:p>
          <a:p>
            <a:pPr marL="342900" indent="-342900">
              <a:spcBef>
                <a:spcPts val="200"/>
              </a:spcBef>
              <a:spcAft>
                <a:spcPts val="200"/>
              </a:spcAft>
              <a:buFont typeface="+mj-lt"/>
              <a:buAutoNum type="alphaLcParenR" startAt="2"/>
            </a:pPr>
            <a:r>
              <a:rPr lang="sl-SI" sz="1750" b="1" dirty="0" smtClean="0">
                <a:latin typeface="Arial" panose="020B0604020202020204" pitchFamily="34" charset="0"/>
                <a:ea typeface="Times New Roman" panose="02020603050405020304" pitchFamily="18" charset="0"/>
                <a:cs typeface="Arial" panose="020B0604020202020204" pitchFamily="34" charset="0"/>
              </a:rPr>
              <a:t>košnja </a:t>
            </a:r>
            <a:r>
              <a:rPr lang="sl-SI" sz="1750" b="1" dirty="0">
                <a:latin typeface="Arial" panose="020B0604020202020204" pitchFamily="34" charset="0"/>
                <a:ea typeface="Times New Roman" panose="02020603050405020304" pitchFamily="18" charset="0"/>
                <a:cs typeface="Arial" panose="020B0604020202020204" pitchFamily="34" charset="0"/>
              </a:rPr>
              <a:t>po 10. </a:t>
            </a:r>
            <a:r>
              <a:rPr lang="sl-SI" sz="1750" b="1" dirty="0" smtClean="0">
                <a:latin typeface="Arial" panose="020B0604020202020204" pitchFamily="34" charset="0"/>
                <a:ea typeface="Times New Roman" panose="02020603050405020304" pitchFamily="18" charset="0"/>
                <a:cs typeface="Arial" panose="020B0604020202020204" pitchFamily="34" charset="0"/>
              </a:rPr>
              <a:t>7. </a:t>
            </a:r>
            <a:r>
              <a:rPr lang="sl-SI" sz="1750" b="1" dirty="0">
                <a:latin typeface="Arial" panose="020B0604020202020204" pitchFamily="34" charset="0"/>
                <a:ea typeface="Times New Roman" panose="02020603050405020304" pitchFamily="18" charset="0"/>
                <a:cs typeface="Arial" panose="020B0604020202020204" pitchFamily="34" charset="0"/>
              </a:rPr>
              <a:t>tekočega leta oziroma 1. </a:t>
            </a:r>
            <a:r>
              <a:rPr lang="sl-SI" sz="1750" b="1" dirty="0" smtClean="0">
                <a:latin typeface="Arial" panose="020B0604020202020204" pitchFamily="34" charset="0"/>
                <a:ea typeface="Times New Roman" panose="02020603050405020304" pitchFamily="18" charset="0"/>
                <a:cs typeface="Arial" panose="020B0604020202020204" pitchFamily="34" charset="0"/>
              </a:rPr>
              <a:t>8. </a:t>
            </a:r>
            <a:r>
              <a:rPr lang="sl-SI" sz="1750" b="1" dirty="0">
                <a:latin typeface="Arial" panose="020B0604020202020204" pitchFamily="34" charset="0"/>
                <a:ea typeface="Times New Roman" panose="02020603050405020304" pitchFamily="18" charset="0"/>
                <a:cs typeface="Arial" panose="020B0604020202020204" pitchFamily="34" charset="0"/>
              </a:rPr>
              <a:t>tekočega leta:</a:t>
            </a:r>
          </a:p>
          <a:p>
            <a:pPr marL="342900" indent="-342900">
              <a:spcBef>
                <a:spcPts val="200"/>
              </a:spcBef>
              <a:spcAft>
                <a:spcPts val="200"/>
              </a:spcAft>
              <a:buFont typeface="+mj-lt"/>
              <a:buAutoNum type="arabicPeriod"/>
            </a:pPr>
            <a:r>
              <a:rPr lang="sl-SI" sz="1750" dirty="0" smtClean="0">
                <a:latin typeface="Arial" panose="020B0604020202020204" pitchFamily="34" charset="0"/>
                <a:ea typeface="Times New Roman" panose="02020603050405020304" pitchFamily="18" charset="0"/>
                <a:cs typeface="Arial" panose="020B0604020202020204" pitchFamily="34" charset="0"/>
              </a:rPr>
              <a:t>sredine travnika navzven ali od enega roba travnika proti drugemu:</a:t>
            </a:r>
          </a:p>
          <a:p>
            <a:pPr marL="648000" indent="-285750">
              <a:spcBef>
                <a:spcPts val="200"/>
              </a:spcBef>
              <a:spcAft>
                <a:spcPts val="200"/>
              </a:spcAft>
              <a:buFont typeface="Wingdings" panose="05000000000000000000" pitchFamily="2" charset="2"/>
              <a:buChar char="Ø"/>
            </a:pPr>
            <a:r>
              <a:rPr lang="sl-SI" sz="1750" dirty="0" smtClean="0">
                <a:latin typeface="Arial" panose="020B0604020202020204" pitchFamily="34" charset="0"/>
                <a:ea typeface="Times New Roman" panose="02020603050405020304" pitchFamily="18" charset="0"/>
                <a:cs typeface="Arial" panose="020B0604020202020204" pitchFamily="34" charset="0"/>
              </a:rPr>
              <a:t>KMG brez živali: 530 €/ha,</a:t>
            </a:r>
          </a:p>
          <a:p>
            <a:pPr marL="648000" indent="-285750">
              <a:spcBef>
                <a:spcPts val="200"/>
              </a:spcBef>
              <a:spcAft>
                <a:spcPts val="200"/>
              </a:spcAft>
              <a:buFont typeface="Wingdings" panose="05000000000000000000" pitchFamily="2" charset="2"/>
              <a:buChar char="Ø"/>
            </a:pPr>
            <a:r>
              <a:rPr lang="sl-SI" sz="1750" dirty="0" smtClean="0">
                <a:latin typeface="Arial" panose="020B0604020202020204" pitchFamily="34" charset="0"/>
                <a:ea typeface="Times New Roman" panose="02020603050405020304" pitchFamily="18" charset="0"/>
                <a:cs typeface="Arial" panose="020B0604020202020204" pitchFamily="34" charset="0"/>
              </a:rPr>
              <a:t>KMG z živalmi: 570 €/ha;</a:t>
            </a:r>
          </a:p>
          <a:p>
            <a:pPr marL="342900" indent="-342900">
              <a:spcBef>
                <a:spcPts val="200"/>
              </a:spcBef>
              <a:spcAft>
                <a:spcPts val="200"/>
              </a:spcAft>
              <a:buFont typeface="+mj-lt"/>
              <a:buAutoNum type="arabicPeriod" startAt="2"/>
            </a:pPr>
            <a:r>
              <a:rPr lang="sl-SI" sz="1750" dirty="0" smtClean="0">
                <a:latin typeface="Arial" panose="020B0604020202020204" pitchFamily="34" charset="0"/>
                <a:ea typeface="Times New Roman" panose="02020603050405020304" pitchFamily="18" charset="0"/>
                <a:cs typeface="Arial" panose="020B0604020202020204" pitchFamily="34" charset="0"/>
              </a:rPr>
              <a:t>zunanje </a:t>
            </a:r>
            <a:r>
              <a:rPr lang="sl-SI" sz="1750" dirty="0">
                <a:latin typeface="Arial" panose="020B0604020202020204" pitchFamily="34" charset="0"/>
                <a:ea typeface="Times New Roman" panose="02020603050405020304" pitchFamily="18" charset="0"/>
                <a:cs typeface="Arial" panose="020B0604020202020204" pitchFamily="34" charset="0"/>
              </a:rPr>
              <a:t>strani travnika navznoter s puščanjem nepokošenega rešilnega otoka:</a:t>
            </a:r>
          </a:p>
          <a:p>
            <a:pPr marL="648000" indent="-285750">
              <a:spcBef>
                <a:spcPts val="200"/>
              </a:spcBef>
              <a:spcAft>
                <a:spcPts val="200"/>
              </a:spcAft>
              <a:buFont typeface="Wingdings" panose="05000000000000000000" pitchFamily="2" charset="2"/>
              <a:buChar char="Ø"/>
            </a:pPr>
            <a:r>
              <a:rPr lang="sl-SI" sz="1750" dirty="0" smtClean="0">
                <a:latin typeface="Arial" panose="020B0604020202020204" pitchFamily="34" charset="0"/>
                <a:ea typeface="Times New Roman" panose="02020603050405020304" pitchFamily="18" charset="0"/>
                <a:cs typeface="Arial" panose="020B0604020202020204" pitchFamily="34" charset="0"/>
              </a:rPr>
              <a:t>KMG brez živali: 580 €/ha,</a:t>
            </a:r>
          </a:p>
          <a:p>
            <a:pPr marL="648000" indent="-285750">
              <a:spcBef>
                <a:spcPts val="200"/>
              </a:spcBef>
              <a:spcAft>
                <a:spcPts val="200"/>
              </a:spcAft>
              <a:buFont typeface="Wingdings" panose="05000000000000000000" pitchFamily="2" charset="2"/>
              <a:buChar char="Ø"/>
            </a:pPr>
            <a:r>
              <a:rPr lang="sl-SI" sz="1750" dirty="0" smtClean="0">
                <a:latin typeface="Arial" panose="020B0604020202020204" pitchFamily="34" charset="0"/>
                <a:ea typeface="Times New Roman" panose="02020603050405020304" pitchFamily="18" charset="0"/>
                <a:cs typeface="Arial" panose="020B0604020202020204" pitchFamily="34" charset="0"/>
              </a:rPr>
              <a:t>KMG z živalmi: 620 €/ha.</a:t>
            </a:r>
            <a:endParaRPr lang="sl-SI" sz="175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Pravokotnik 6"/>
          <p:cNvSpPr/>
          <p:nvPr/>
        </p:nvSpPr>
        <p:spPr>
          <a:xfrm>
            <a:off x="174953" y="2803306"/>
            <a:ext cx="5917090" cy="3549690"/>
          </a:xfrm>
          <a:prstGeom prst="rect">
            <a:avLst/>
          </a:prstGeom>
          <a:ln>
            <a:solidFill>
              <a:schemeClr val="tx1"/>
            </a:solidFill>
          </a:ln>
        </p:spPr>
        <p:txBody>
          <a:bodyPr wrap="square">
            <a:spAutoFit/>
          </a:bodyPr>
          <a:lstStyle/>
          <a:p>
            <a:pPr marL="342900" indent="-342900">
              <a:spcBef>
                <a:spcPts val="200"/>
              </a:spcBef>
              <a:spcAft>
                <a:spcPts val="200"/>
              </a:spcAft>
              <a:buFont typeface="+mj-lt"/>
              <a:buAutoNum type="alphaLcParenR" startAt="3"/>
            </a:pPr>
            <a:r>
              <a:rPr lang="sl-SI" b="1" dirty="0" smtClean="0">
                <a:latin typeface="Arial" panose="020B0604020202020204" pitchFamily="34" charset="0"/>
                <a:ea typeface="Times New Roman" panose="02020603050405020304" pitchFamily="18" charset="0"/>
                <a:cs typeface="Arial" panose="020B0604020202020204" pitchFamily="34" charset="0"/>
              </a:rPr>
              <a:t>plačilo za prisotnost kosca, ki se dodeli le za dosežen rezultat:</a:t>
            </a:r>
          </a:p>
          <a:p>
            <a:pPr marL="285750" indent="-285750">
              <a:spcBef>
                <a:spcPts val="200"/>
              </a:spcBef>
              <a:spcAft>
                <a:spcPts val="200"/>
              </a:spcAft>
              <a:buFont typeface="Arial" panose="020B0604020202020204" pitchFamily="34" charset="0"/>
              <a:buChar char="•"/>
            </a:pPr>
            <a:r>
              <a:rPr lang="sl-SI" dirty="0" smtClean="0">
                <a:latin typeface="Arial" panose="020B0604020202020204" pitchFamily="34" charset="0"/>
                <a:ea typeface="Times New Roman" panose="02020603050405020304" pitchFamily="18" charset="0"/>
                <a:cs typeface="Arial" panose="020B0604020202020204" pitchFamily="34" charset="0"/>
              </a:rPr>
              <a:t>1. stopnja – prehranjevalni habitat: 151,20 €/ha;</a:t>
            </a:r>
          </a:p>
          <a:p>
            <a:pPr marL="285750" indent="-285750">
              <a:spcBef>
                <a:spcPts val="200"/>
              </a:spcBef>
              <a:spcAft>
                <a:spcPts val="200"/>
              </a:spcAft>
              <a:buFont typeface="Arial" panose="020B0604020202020204" pitchFamily="34" charset="0"/>
              <a:buChar char="•"/>
            </a:pPr>
            <a:r>
              <a:rPr lang="sl-SI" dirty="0" smtClean="0">
                <a:latin typeface="Arial" panose="020B0604020202020204" pitchFamily="34" charset="0"/>
                <a:ea typeface="Times New Roman" panose="02020603050405020304" pitchFamily="18" charset="0"/>
                <a:cs typeface="Arial" panose="020B0604020202020204" pitchFamily="34" charset="0"/>
              </a:rPr>
              <a:t>2. stopnja – gnezdilni habitat: 359,10 €/ha;</a:t>
            </a:r>
          </a:p>
          <a:p>
            <a:pPr marL="285750" indent="-285750">
              <a:spcBef>
                <a:spcPts val="200"/>
              </a:spcBef>
              <a:spcAft>
                <a:spcPts val="200"/>
              </a:spcAft>
              <a:buFont typeface="Arial" panose="020B0604020202020204" pitchFamily="34" charset="0"/>
              <a:buChar char="•"/>
            </a:pPr>
            <a:r>
              <a:rPr lang="sl-SI" dirty="0" smtClean="0">
                <a:latin typeface="Arial" panose="020B0604020202020204" pitchFamily="34" charset="0"/>
                <a:ea typeface="Times New Roman" panose="02020603050405020304" pitchFamily="18" charset="0"/>
                <a:cs typeface="Arial" panose="020B0604020202020204" pitchFamily="34" charset="0"/>
              </a:rPr>
              <a:t>3. stopnja – zgostitve populacij:</a:t>
            </a:r>
          </a:p>
          <a:p>
            <a:pPr marL="576000" indent="-285750" algn="just">
              <a:spcBef>
                <a:spcPts val="200"/>
              </a:spcBef>
              <a:spcAft>
                <a:spcPts val="200"/>
              </a:spcAft>
              <a:buFont typeface="Wingdings" panose="05000000000000000000" pitchFamily="2" charset="2"/>
              <a:buChar char="Ø"/>
            </a:pPr>
            <a:r>
              <a:rPr lang="sl-SI" dirty="0" smtClean="0">
                <a:latin typeface="Arial" panose="020B0604020202020204" pitchFamily="34" charset="0"/>
                <a:ea typeface="Times New Roman" panose="02020603050405020304" pitchFamily="18" charset="0"/>
                <a:cs typeface="Arial" panose="020B0604020202020204" pitchFamily="34" charset="0"/>
              </a:rPr>
              <a:t>dva prehranjevalna habitata: 302,40 €/ha,</a:t>
            </a:r>
          </a:p>
          <a:p>
            <a:pPr marL="576000" indent="-285750" algn="just">
              <a:spcBef>
                <a:spcPts val="200"/>
              </a:spcBef>
              <a:spcAft>
                <a:spcPts val="200"/>
              </a:spcAft>
              <a:buFont typeface="Wingdings" panose="05000000000000000000" pitchFamily="2" charset="2"/>
              <a:buChar char="Ø"/>
            </a:pPr>
            <a:r>
              <a:rPr lang="sl-SI" dirty="0" smtClean="0">
                <a:latin typeface="Arial" panose="020B0604020202020204" pitchFamily="34" charset="0"/>
                <a:ea typeface="Times New Roman" panose="02020603050405020304" pitchFamily="18" charset="0"/>
                <a:cs typeface="Arial" panose="020B0604020202020204" pitchFamily="34" charset="0"/>
              </a:rPr>
              <a:t>trije ali več prehranjevalnih habitatov: 456,60 €/ha,</a:t>
            </a:r>
          </a:p>
          <a:p>
            <a:pPr marL="576000" indent="-285750" algn="just">
              <a:spcBef>
                <a:spcPts val="200"/>
              </a:spcBef>
              <a:spcAft>
                <a:spcPts val="200"/>
              </a:spcAft>
              <a:buFont typeface="Wingdings" panose="05000000000000000000" pitchFamily="2" charset="2"/>
              <a:buChar char="Ø"/>
            </a:pPr>
            <a:r>
              <a:rPr lang="sl-SI" dirty="0" smtClean="0">
                <a:latin typeface="Arial" panose="020B0604020202020204" pitchFamily="34" charset="0"/>
                <a:ea typeface="Times New Roman" panose="02020603050405020304" pitchFamily="18" charset="0"/>
                <a:cs typeface="Arial" panose="020B0604020202020204" pitchFamily="34" charset="0"/>
              </a:rPr>
              <a:t>prehranjevalni habitat in gnezdilni habitat: </a:t>
            </a:r>
          </a:p>
          <a:p>
            <a:pPr marL="290250" algn="just">
              <a:spcBef>
                <a:spcPts val="200"/>
              </a:spcBef>
              <a:spcAft>
                <a:spcPts val="200"/>
              </a:spcAft>
            </a:pPr>
            <a:r>
              <a:rPr lang="sl-SI" dirty="0">
                <a:latin typeface="Arial" panose="020B0604020202020204" pitchFamily="34" charset="0"/>
                <a:ea typeface="Times New Roman" panose="02020603050405020304" pitchFamily="18" charset="0"/>
                <a:cs typeface="Arial" panose="020B0604020202020204" pitchFamily="34" charset="0"/>
              </a:rPr>
              <a:t> </a:t>
            </a:r>
            <a:r>
              <a:rPr lang="sl-SI" dirty="0" smtClean="0">
                <a:latin typeface="Arial" panose="020B0604020202020204" pitchFamily="34" charset="0"/>
                <a:ea typeface="Times New Roman" panose="02020603050405020304" pitchFamily="18" charset="0"/>
                <a:cs typeface="Arial" panose="020B0604020202020204" pitchFamily="34" charset="0"/>
              </a:rPr>
              <a:t>   510,30 €/ha,</a:t>
            </a:r>
          </a:p>
          <a:p>
            <a:pPr marL="576000" indent="-285750" algn="just">
              <a:spcBef>
                <a:spcPts val="200"/>
              </a:spcBef>
              <a:spcAft>
                <a:spcPts val="200"/>
              </a:spcAft>
              <a:buFont typeface="Wingdings" panose="05000000000000000000" pitchFamily="2" charset="2"/>
              <a:buChar char="Ø"/>
            </a:pPr>
            <a:r>
              <a:rPr lang="sl-SI" dirty="0" smtClean="0">
                <a:latin typeface="Arial" panose="020B0604020202020204" pitchFamily="34" charset="0"/>
                <a:ea typeface="Times New Roman" panose="02020603050405020304" pitchFamily="18" charset="0"/>
                <a:cs typeface="Arial" panose="020B0604020202020204" pitchFamily="34" charset="0"/>
              </a:rPr>
              <a:t>trije ali več prehranjevalnih in gnezdilnih habitatov: 661,50 €/ha.</a:t>
            </a:r>
            <a:endParaRPr lang="sl-SI" dirty="0">
              <a:latin typeface="Arial" panose="020B0604020202020204" pitchFamily="34" charset="0"/>
              <a:ea typeface="Times New Roman" panose="02020603050405020304" pitchFamily="18" charset="0"/>
              <a:cs typeface="Arial" panose="020B0604020202020204" pitchFamily="34" charset="0"/>
            </a:endParaRPr>
          </a:p>
        </p:txBody>
      </p:sp>
      <p:sp>
        <p:nvSpPr>
          <p:cNvPr id="8" name="PoljeZBesedilom 7"/>
          <p:cNvSpPr txBox="1"/>
          <p:nvPr/>
        </p:nvSpPr>
        <p:spPr>
          <a:xfrm>
            <a:off x="6246417" y="162425"/>
            <a:ext cx="58032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Operacija HTV.1 – letna višina plačila</a:t>
            </a:r>
            <a:endParaRPr lang="sl-SI" sz="2200" b="1" dirty="0">
              <a:latin typeface="Arial" panose="020B0604020202020204" pitchFamily="34" charset="0"/>
              <a:cs typeface="Arial" panose="020B0604020202020204" pitchFamily="34" charset="0"/>
            </a:endParaRPr>
          </a:p>
        </p:txBody>
      </p:sp>
      <p:sp>
        <p:nvSpPr>
          <p:cNvPr id="9" name="PoljeZBesedilom 8"/>
          <p:cNvSpPr txBox="1"/>
          <p:nvPr/>
        </p:nvSpPr>
        <p:spPr>
          <a:xfrm>
            <a:off x="174953" y="2372419"/>
            <a:ext cx="594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Operacija HTV.1 – letna višina plačila</a:t>
            </a:r>
            <a:endParaRPr lang="sl-SI"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1063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239756" y="661374"/>
            <a:ext cx="11750314" cy="5940088"/>
          </a:xfrm>
          <a:prstGeom prst="rect">
            <a:avLst/>
          </a:prstGeom>
          <a:ln>
            <a:solidFill>
              <a:schemeClr val="tx1"/>
            </a:solidFill>
          </a:ln>
        </p:spPr>
        <p:txBody>
          <a:bodyPr wrap="square">
            <a:spAutoFit/>
          </a:bodyPr>
          <a:lstStyle/>
          <a:p>
            <a:pPr lvl="0">
              <a:spcAft>
                <a:spcPts val="300"/>
              </a:spcAft>
            </a:pPr>
            <a:r>
              <a:rPr lang="sl-SI" dirty="0" smtClean="0">
                <a:latin typeface="Arial" panose="020B0604020202020204" pitchFamily="34" charset="0"/>
                <a:cs typeface="Arial" panose="020B0604020202020204" pitchFamily="34" charset="0"/>
              </a:rPr>
              <a:t>Zahteve za izvajanje:</a:t>
            </a:r>
          </a:p>
          <a:p>
            <a:pPr marL="342900" indent="-342900">
              <a:spcAft>
                <a:spcPts val="3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Mulčenje ni dovoljeno, razen izjemoma le prvo in drugo sezono po vstopu v operacijo v primerih </a:t>
            </a:r>
            <a:r>
              <a:rPr lang="sl-SI" dirty="0" err="1" smtClean="0">
                <a:latin typeface="Arial" panose="020B0604020202020204" pitchFamily="34" charset="0"/>
                <a:cs typeface="Arial" panose="020B0604020202020204" pitchFamily="34" charset="0"/>
              </a:rPr>
              <a:t>rekultivacije</a:t>
            </a:r>
            <a:r>
              <a:rPr lang="sl-SI" dirty="0" smtClean="0">
                <a:latin typeface="Arial" panose="020B0604020202020204" pitchFamily="34" charset="0"/>
                <a:cs typeface="Arial" panose="020B0604020202020204" pitchFamily="34" charset="0"/>
              </a:rPr>
              <a:t> zaraščajočih površin nazaj v travniške površine ob predhodnem soglasju Javnega zavoda Krajinski park Goričko in Javne službe kmetijskega svetovanja.</a:t>
            </a:r>
          </a:p>
          <a:p>
            <a:pPr marL="342900" indent="-342900">
              <a:spcAft>
                <a:spcPts val="3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Dovoljene so največ tri košnje v tekočem letu.</a:t>
            </a:r>
          </a:p>
          <a:p>
            <a:pPr marL="342900" indent="-342900">
              <a:spcAft>
                <a:spcPts val="3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Obvezno je spravilo pokošene in posušene trave, ki mora na pokošeni površini ostati vsaj 1 dan po opravljeni košnji.</a:t>
            </a:r>
          </a:p>
          <a:p>
            <a:pPr marL="342900" indent="-342900">
              <a:spcAft>
                <a:spcPts val="3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Na površini GERK, velikosti 0,1 ha ali več, je treba ob vsaki košnji v tekočem letu pustiti od najmanj 5 % do največ 15 % travnika nepokošenega, pri čemer se nepokošen del ob vsaki košnji lahko pusti na drugem delu travnika. Nepokošen del travnika, ki je bil puščen ob zadnji košnji v tekočem letu, je treba obvezno pokositi ob prvi košnji v naslednjem letu.</a:t>
            </a:r>
          </a:p>
          <a:p>
            <a:pPr marL="342900" indent="-342900">
              <a:spcAft>
                <a:spcPts val="3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Na površini travnika, vključno z nepokošenim delom, se morajo invazivne tujerodne rastlinske vrste odstranjevati pred cvetenjem.</a:t>
            </a:r>
          </a:p>
          <a:p>
            <a:pPr marL="342900" indent="-342900">
              <a:spcAft>
                <a:spcPts val="3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Ob namnožitvi invazivnih tujerodnih rastlinskih vrst je ob soglasju Javnega zavoda Krajinski park Goričko in Javne službe kmetijskega svetovanja dovoljeno mulčenje.</a:t>
            </a:r>
          </a:p>
          <a:p>
            <a:pPr marL="342900" indent="-342900">
              <a:spcAft>
                <a:spcPts val="3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Obvezna je košnja od enega roba travnika proti drugemu ali od sredine travnika navzven, če je površina večja od 0,5 ha.</a:t>
            </a:r>
          </a:p>
          <a:p>
            <a:pPr marL="342900" indent="-342900">
              <a:spcAft>
                <a:spcPts val="300"/>
              </a:spcAft>
              <a:buFont typeface="Arial" panose="020B0604020202020204" pitchFamily="34" charset="0"/>
              <a:buChar char="•"/>
            </a:pPr>
            <a:r>
              <a:rPr lang="sl-SI" dirty="0" smtClean="0">
                <a:latin typeface="Arial" panose="020B0604020202020204" pitchFamily="34" charset="0"/>
                <a:cs typeface="Arial" panose="020B0604020202020204" pitchFamily="34" charset="0"/>
              </a:rPr>
              <a:t>Vodenje evidenc o delovnih opravilih. </a:t>
            </a:r>
          </a:p>
          <a:p>
            <a:pPr marL="720000" indent="-342900">
              <a:spcAft>
                <a:spcPts val="300"/>
              </a:spcAft>
              <a:buFont typeface="Wingdings" panose="05000000000000000000" pitchFamily="2" charset="2"/>
              <a:buChar char="Ø"/>
            </a:pPr>
            <a:r>
              <a:rPr lang="sl-SI" dirty="0" smtClean="0">
                <a:latin typeface="Arial" panose="020B0604020202020204" pitchFamily="34" charset="0"/>
                <a:cs typeface="Arial" panose="020B0604020202020204" pitchFamily="34" charset="0"/>
              </a:rPr>
              <a:t>Predpisani </a:t>
            </a:r>
            <a:r>
              <a:rPr lang="sl-SI" dirty="0">
                <a:latin typeface="Arial" panose="020B0604020202020204" pitchFamily="34" charset="0"/>
                <a:cs typeface="Arial" panose="020B0604020202020204" pitchFamily="34" charset="0"/>
              </a:rPr>
              <a:t>obrazci v elektronski obliki (</a:t>
            </a:r>
            <a:r>
              <a:rPr lang="sl-SI" dirty="0" err="1">
                <a:latin typeface="Arial" panose="020B0604020202020204" pitchFamily="34" charset="0"/>
                <a:cs typeface="Arial" panose="020B0604020202020204" pitchFamily="34" charset="0"/>
              </a:rPr>
              <a:t>word</a:t>
            </a:r>
            <a:r>
              <a:rPr lang="sl-SI" dirty="0">
                <a:latin typeface="Arial" panose="020B0604020202020204" pitchFamily="34" charset="0"/>
                <a:cs typeface="Arial" panose="020B0604020202020204" pitchFamily="34" charset="0"/>
              </a:rPr>
              <a:t>, </a:t>
            </a:r>
            <a:r>
              <a:rPr lang="sl-SI" dirty="0" err="1">
                <a:latin typeface="Arial" panose="020B0604020202020204" pitchFamily="34" charset="0"/>
                <a:cs typeface="Arial" panose="020B0604020202020204" pitchFamily="34" charset="0"/>
              </a:rPr>
              <a:t>excel</a:t>
            </a:r>
            <a:r>
              <a:rPr lang="sl-SI" dirty="0">
                <a:latin typeface="Arial" panose="020B0604020202020204" pitchFamily="34" charset="0"/>
                <a:cs typeface="Arial" panose="020B0604020202020204" pitchFamily="34" charset="0"/>
              </a:rPr>
              <a:t>). Evidence so dostopne na spletni strani MKGP in </a:t>
            </a:r>
            <a:r>
              <a:rPr lang="sl-SI" dirty="0" smtClean="0">
                <a:latin typeface="Arial" panose="020B0604020202020204" pitchFamily="34" charset="0"/>
                <a:cs typeface="Arial" panose="020B0604020202020204" pitchFamily="34" charset="0"/>
              </a:rPr>
              <a:t>ARSKTRP. </a:t>
            </a:r>
            <a:r>
              <a:rPr lang="sl-SI" b="1" dirty="0" smtClean="0">
                <a:latin typeface="Arial" panose="020B0604020202020204" pitchFamily="34" charset="0"/>
                <a:cs typeface="Arial" panose="020B0604020202020204" pitchFamily="34" charset="0"/>
              </a:rPr>
              <a:t>Elektronskega </a:t>
            </a:r>
            <a:r>
              <a:rPr lang="sl-SI" b="1" dirty="0">
                <a:latin typeface="Arial" panose="020B0604020202020204" pitchFamily="34" charset="0"/>
                <a:cs typeface="Arial" panose="020B0604020202020204" pitchFamily="34" charset="0"/>
              </a:rPr>
              <a:t>vodenja evidenc prek aplikacije e-evidence v 2024 ne </a:t>
            </a:r>
            <a:r>
              <a:rPr lang="sl-SI" b="1" dirty="0" smtClean="0">
                <a:latin typeface="Arial" panose="020B0604020202020204" pitchFamily="34" charset="0"/>
                <a:cs typeface="Arial" panose="020B0604020202020204" pitchFamily="34" charset="0"/>
              </a:rPr>
              <a:t>bo.</a:t>
            </a:r>
            <a:endParaRPr lang="sl-SI" dirty="0">
              <a:latin typeface="Arial" panose="020B0604020202020204" pitchFamily="34" charset="0"/>
              <a:cs typeface="Arial" panose="020B0604020202020204" pitchFamily="34" charset="0"/>
            </a:endParaRPr>
          </a:p>
        </p:txBody>
      </p:sp>
      <p:sp>
        <p:nvSpPr>
          <p:cNvPr id="19" name="PoljeZBesedilom 18"/>
          <p:cNvSpPr txBox="1"/>
          <p:nvPr/>
        </p:nvSpPr>
        <p:spPr>
          <a:xfrm>
            <a:off x="227880" y="230400"/>
            <a:ext cx="1176219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Operacija HTV.2 Gorički travniki</a:t>
            </a:r>
            <a:endParaRPr lang="sl-SI"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6954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p:cNvSpPr txBox="1"/>
          <p:nvPr/>
        </p:nvSpPr>
        <p:spPr>
          <a:xfrm>
            <a:off x="158612" y="106591"/>
            <a:ext cx="6040218"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Za operacija HTV.2 velja</a:t>
            </a:r>
            <a:endParaRPr lang="sl-SI" sz="2200" b="1" dirty="0">
              <a:latin typeface="Arial" panose="020B0604020202020204" pitchFamily="34" charset="0"/>
              <a:cs typeface="Arial" panose="020B0604020202020204" pitchFamily="34" charset="0"/>
            </a:endParaRPr>
          </a:p>
        </p:txBody>
      </p:sp>
      <p:sp>
        <p:nvSpPr>
          <p:cNvPr id="10" name="Pravokotnik 9"/>
          <p:cNvSpPr/>
          <p:nvPr/>
        </p:nvSpPr>
        <p:spPr>
          <a:xfrm>
            <a:off x="174951" y="533372"/>
            <a:ext cx="6000217" cy="3168000"/>
          </a:xfrm>
          <a:prstGeom prst="rect">
            <a:avLst/>
          </a:prstGeom>
          <a:ln>
            <a:solidFill>
              <a:schemeClr val="tx1"/>
            </a:solidFill>
          </a:ln>
        </p:spPr>
        <p:txBody>
          <a:bodyPr wrap="square">
            <a:spAutoFit/>
          </a:bodyPr>
          <a:lstStyle/>
          <a:p>
            <a:pPr marL="342900" indent="-342900">
              <a:spcAft>
                <a:spcPts val="400"/>
              </a:spcAft>
              <a:buFont typeface="Arial" panose="020B0604020202020204" pitchFamily="34" charset="0"/>
              <a:buChar char="•"/>
            </a:pPr>
            <a:r>
              <a:rPr lang="sl-SI" sz="2100" dirty="0" smtClean="0">
                <a:latin typeface="Arial" panose="020B0604020202020204" pitchFamily="34" charset="0"/>
                <a:cs typeface="Arial" panose="020B0604020202020204" pitchFamily="34" charset="0"/>
              </a:rPr>
              <a:t>Izvaja se na površinah trajnega travinja, za katere se dogovorijo Javni zavod Krajinski park Goričko, Zavod RS za varstvo narave, Javna služba kmetijskega svetovanja in upravičenec.</a:t>
            </a:r>
          </a:p>
          <a:p>
            <a:pPr marL="342900" indent="-342900">
              <a:spcAft>
                <a:spcPts val="400"/>
              </a:spcAft>
              <a:buFont typeface="Arial" panose="020B0604020202020204" pitchFamily="34" charset="0"/>
              <a:buChar char="•"/>
            </a:pPr>
            <a:r>
              <a:rPr lang="sl-SI" sz="2100" dirty="0" smtClean="0">
                <a:latin typeface="Arial" panose="020B0604020202020204" pitchFamily="34" charset="0"/>
                <a:cs typeface="Arial" panose="020B0604020202020204" pitchFamily="34" charset="0"/>
              </a:rPr>
              <a:t>Lokacija izvajanja v obdobju trajanja obveznosti ne sme spreminjati.</a:t>
            </a:r>
          </a:p>
          <a:p>
            <a:pPr marL="342900" indent="-342900">
              <a:spcAft>
                <a:spcPts val="400"/>
              </a:spcAft>
              <a:buFont typeface="Arial" panose="020B0604020202020204" pitchFamily="34" charset="0"/>
              <a:buChar char="•"/>
            </a:pPr>
            <a:r>
              <a:rPr lang="sl-SI" sz="2100" dirty="0" smtClean="0">
                <a:latin typeface="Arial" panose="020B0604020202020204" pitchFamily="34" charset="0"/>
                <a:cs typeface="Arial" panose="020B0604020202020204" pitchFamily="34" charset="0"/>
              </a:rPr>
              <a:t>Izvaja se območju Goričkega.</a:t>
            </a:r>
          </a:p>
          <a:p>
            <a:pPr marL="342900" indent="-342900">
              <a:spcAft>
                <a:spcPts val="400"/>
              </a:spcAft>
              <a:buFont typeface="Arial" panose="020B0604020202020204" pitchFamily="34" charset="0"/>
              <a:buChar char="•"/>
            </a:pPr>
            <a:r>
              <a:rPr lang="sl-SI" sz="2100" dirty="0" smtClean="0">
                <a:latin typeface="Arial" panose="020B0604020202020204" pitchFamily="34" charset="0"/>
                <a:cs typeface="Arial" panose="020B0604020202020204" pitchFamily="34" charset="0"/>
              </a:rPr>
              <a:t>Obtežba z živino ni relevantna.</a:t>
            </a:r>
            <a:endParaRPr lang="sl-SI" sz="2100" dirty="0">
              <a:latin typeface="Arial" panose="020B0604020202020204" pitchFamily="34" charset="0"/>
              <a:cs typeface="Arial" panose="020B0604020202020204" pitchFamily="34" charset="0"/>
            </a:endParaRPr>
          </a:p>
        </p:txBody>
      </p:sp>
      <p:sp>
        <p:nvSpPr>
          <p:cNvPr id="11" name="PoljeZBesedilom 10"/>
          <p:cNvSpPr txBox="1"/>
          <p:nvPr/>
        </p:nvSpPr>
        <p:spPr>
          <a:xfrm>
            <a:off x="6467941" y="106591"/>
            <a:ext cx="5436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Operacija HTV.2 – letna višina plačila</a:t>
            </a:r>
            <a:endParaRPr lang="sl-SI" sz="2200" b="1" dirty="0">
              <a:latin typeface="Arial" panose="020B0604020202020204" pitchFamily="34" charset="0"/>
              <a:cs typeface="Arial" panose="020B0604020202020204" pitchFamily="34" charset="0"/>
            </a:endParaRPr>
          </a:p>
        </p:txBody>
      </p:sp>
      <p:sp>
        <p:nvSpPr>
          <p:cNvPr id="12" name="Pravokotnik 11"/>
          <p:cNvSpPr/>
          <p:nvPr/>
        </p:nvSpPr>
        <p:spPr>
          <a:xfrm>
            <a:off x="6467940" y="527047"/>
            <a:ext cx="5400000" cy="754053"/>
          </a:xfrm>
          <a:prstGeom prst="rect">
            <a:avLst/>
          </a:prstGeom>
          <a:ln>
            <a:solidFill>
              <a:schemeClr val="tx1"/>
            </a:solidFill>
          </a:ln>
        </p:spPr>
        <p:txBody>
          <a:bodyPr wrap="square">
            <a:spAutoFit/>
          </a:bodyPr>
          <a:lstStyle/>
          <a:p>
            <a:pPr marL="284400" indent="-285750">
              <a:spcAft>
                <a:spcPts val="600"/>
              </a:spcAft>
              <a:buFont typeface="Arial" panose="020B0604020202020204" pitchFamily="34" charset="0"/>
              <a:buChar char="•"/>
            </a:pPr>
            <a:r>
              <a:rPr lang="sl-SI" sz="1900" dirty="0" smtClean="0">
                <a:latin typeface="Arial" panose="020B0604020202020204" pitchFamily="34" charset="0"/>
                <a:cs typeface="Arial" panose="020B0604020202020204" pitchFamily="34" charset="0"/>
              </a:rPr>
              <a:t>KMG brez živali: 400 €/ha</a:t>
            </a:r>
          </a:p>
          <a:p>
            <a:pPr marL="284400" indent="-285750">
              <a:spcAft>
                <a:spcPts val="600"/>
              </a:spcAft>
              <a:buFont typeface="Arial" panose="020B0604020202020204" pitchFamily="34" charset="0"/>
              <a:buChar char="•"/>
            </a:pPr>
            <a:r>
              <a:rPr lang="sl-SI" sz="1900" dirty="0" smtClean="0">
                <a:latin typeface="Arial" panose="020B0604020202020204" pitchFamily="34" charset="0"/>
                <a:cs typeface="Arial" panose="020B0604020202020204" pitchFamily="34" charset="0"/>
              </a:rPr>
              <a:t>KMG z živalmi: 430 €/ha</a:t>
            </a:r>
            <a:endParaRPr lang="sl-SI" sz="1900" dirty="0">
              <a:latin typeface="Arial" panose="020B0604020202020204" pitchFamily="34" charset="0"/>
              <a:cs typeface="Arial" panose="020B0604020202020204" pitchFamily="34" charset="0"/>
            </a:endParaRPr>
          </a:p>
        </p:txBody>
      </p:sp>
      <p:graphicFrame>
        <p:nvGraphicFramePr>
          <p:cNvPr id="13" name="Tabela 12"/>
          <p:cNvGraphicFramePr>
            <a:graphicFrameLocks noGrp="1"/>
          </p:cNvGraphicFramePr>
          <p:nvPr>
            <p:extLst>
              <p:ext uri="{D42A27DB-BD31-4B8C-83A1-F6EECF244321}">
                <p14:modId xmlns:p14="http://schemas.microsoft.com/office/powerpoint/2010/main" val="3154456598"/>
              </p:ext>
            </p:extLst>
          </p:nvPr>
        </p:nvGraphicFramePr>
        <p:xfrm>
          <a:off x="6503941" y="1478532"/>
          <a:ext cx="5400000" cy="2219960"/>
        </p:xfrm>
        <a:graphic>
          <a:graphicData uri="http://schemas.openxmlformats.org/drawingml/2006/table">
            <a:tbl>
              <a:tblPr firstRow="1" bandRow="1">
                <a:tableStyleId>{5C22544A-7EE6-4342-B048-85BDC9FD1C3A}</a:tableStyleId>
              </a:tblPr>
              <a:tblGrid>
                <a:gridCol w="4134764">
                  <a:extLst>
                    <a:ext uri="{9D8B030D-6E8A-4147-A177-3AD203B41FA5}">
                      <a16:colId xmlns:a16="http://schemas.microsoft.com/office/drawing/2014/main" val="4257529501"/>
                    </a:ext>
                  </a:extLst>
                </a:gridCol>
                <a:gridCol w="1265236">
                  <a:extLst>
                    <a:ext uri="{9D8B030D-6E8A-4147-A177-3AD203B41FA5}">
                      <a16:colId xmlns:a16="http://schemas.microsoft.com/office/drawing/2014/main" val="1688540202"/>
                    </a:ext>
                  </a:extLst>
                </a:gridCol>
              </a:tblGrid>
              <a:tr h="370840">
                <a:tc>
                  <a:txBody>
                    <a:bodyPr/>
                    <a:lstStyle/>
                    <a:p>
                      <a:r>
                        <a:rPr lang="sl-SI" sz="1800" b="1" dirty="0" smtClean="0">
                          <a:solidFill>
                            <a:schemeClr val="tx1"/>
                          </a:solidFill>
                          <a:latin typeface="Arial" panose="020B0604020202020204" pitchFamily="34" charset="0"/>
                          <a:cs typeface="Arial" panose="020B0604020202020204" pitchFamily="34" charset="0"/>
                        </a:rPr>
                        <a:t>Intervencija HTV – načrtovano</a:t>
                      </a:r>
                      <a:endParaRPr lang="sl-SI" sz="1800" b="1"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1" baseline="0" dirty="0" smtClean="0">
                          <a:solidFill>
                            <a:schemeClr val="tx1"/>
                          </a:solidFill>
                          <a:latin typeface="Arial" panose="020B0604020202020204" pitchFamily="34" charset="0"/>
                          <a:cs typeface="Arial" panose="020B0604020202020204" pitchFamily="34" charset="0"/>
                        </a:rPr>
                        <a:t> (</a:t>
                      </a:r>
                      <a:r>
                        <a:rPr lang="sl-SI" sz="1800" b="1" dirty="0" smtClean="0">
                          <a:solidFill>
                            <a:schemeClr val="tx1"/>
                          </a:solidFill>
                          <a:latin typeface="Arial" panose="020B0604020202020204" pitchFamily="34" charset="0"/>
                          <a:cs typeface="Arial" panose="020B0604020202020204" pitchFamily="34" charset="0"/>
                        </a:rPr>
                        <a:t>ha) </a:t>
                      </a:r>
                      <a:endParaRPr lang="sl-SI" sz="1800" b="1" dirty="0">
                        <a:solidFill>
                          <a:schemeClr val="tx1"/>
                        </a:solidFill>
                        <a:latin typeface="Arial" panose="020B0604020202020204" pitchFamily="34" charset="0"/>
                        <a:cs typeface="Arial" panose="020B0604020202020204" pitchFamily="34" charset="0"/>
                      </a:endParaRPr>
                    </a:p>
                  </a:txBody>
                  <a:tcPr>
                    <a:solidFill>
                      <a:srgbClr val="84BD27"/>
                    </a:solidFill>
                  </a:tcPr>
                </a:tc>
                <a:extLst>
                  <a:ext uri="{0D108BD9-81ED-4DB2-BD59-A6C34878D82A}">
                    <a16:rowId xmlns:a16="http://schemas.microsoft.com/office/drawing/2014/main" val="1527923849"/>
                  </a:ext>
                </a:extLst>
              </a:tr>
              <a:tr h="304617">
                <a:tc>
                  <a:txBody>
                    <a:bodyPr/>
                    <a:lstStyle/>
                    <a:p>
                      <a:r>
                        <a:rPr lang="sl-SI" dirty="0" smtClean="0">
                          <a:latin typeface="Arial" panose="020B0604020202020204" pitchFamily="34" charset="0"/>
                          <a:cs typeface="Arial" panose="020B0604020202020204" pitchFamily="34" charset="0"/>
                        </a:rPr>
                        <a:t>2024</a:t>
                      </a:r>
                      <a:endParaRPr lang="sl-SI" dirty="0">
                        <a:latin typeface="Arial" panose="020B0604020202020204" pitchFamily="34" charset="0"/>
                        <a:cs typeface="Arial" panose="020B0604020202020204" pitchFamily="34" charset="0"/>
                      </a:endParaRPr>
                    </a:p>
                  </a:txBody>
                  <a:tcPr>
                    <a:solidFill>
                      <a:schemeClr val="bg1"/>
                    </a:solidFill>
                  </a:tcPr>
                </a:tc>
                <a:tc>
                  <a:txBody>
                    <a:bodyPr/>
                    <a:lstStyle/>
                    <a:p>
                      <a:pPr algn="r"/>
                      <a:r>
                        <a:rPr lang="sl-SI" dirty="0" smtClean="0">
                          <a:latin typeface="Arial" panose="020B0604020202020204" pitchFamily="34" charset="0"/>
                          <a:cs typeface="Arial" panose="020B0604020202020204" pitchFamily="34" charset="0"/>
                        </a:rPr>
                        <a:t>1.639</a:t>
                      </a:r>
                      <a:endParaRPr lang="sl-SI"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255696448"/>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2025</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1.871</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extLst>
                  <a:ext uri="{0D108BD9-81ED-4DB2-BD59-A6C34878D82A}">
                    <a16:rowId xmlns:a16="http://schemas.microsoft.com/office/drawing/2014/main" val="1287188030"/>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2026</a:t>
                      </a:r>
                      <a:endParaRPr lang="sl-SI" sz="1800" b="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2.098</a:t>
                      </a:r>
                    </a:p>
                  </a:txBody>
                  <a:tcPr>
                    <a:solidFill>
                      <a:schemeClr val="bg1"/>
                    </a:solidFill>
                  </a:tcPr>
                </a:tc>
                <a:extLst>
                  <a:ext uri="{0D108BD9-81ED-4DB2-BD59-A6C34878D82A}">
                    <a16:rowId xmlns:a16="http://schemas.microsoft.com/office/drawing/2014/main" val="2698834244"/>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2027</a:t>
                      </a:r>
                      <a:endParaRPr lang="sl-SI" sz="1800" b="0" dirty="0">
                        <a:solidFill>
                          <a:schemeClr val="tx1"/>
                        </a:solidFill>
                        <a:latin typeface="Arial" panose="020B0604020202020204" pitchFamily="34" charset="0"/>
                        <a:cs typeface="Arial" panose="020B0604020202020204" pitchFamily="34" charset="0"/>
                      </a:endParaRPr>
                    </a:p>
                  </a:txBody>
                  <a:tcPr>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2.516</a:t>
                      </a:r>
                    </a:p>
                  </a:txBody>
                  <a:tcPr>
                    <a:solidFill>
                      <a:srgbClr val="84BD27"/>
                    </a:solidFill>
                  </a:tcPr>
                </a:tc>
                <a:extLst>
                  <a:ext uri="{0D108BD9-81ED-4DB2-BD59-A6C34878D82A}">
                    <a16:rowId xmlns:a16="http://schemas.microsoft.com/office/drawing/2014/main" val="1908189722"/>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2028</a:t>
                      </a:r>
                      <a:endParaRPr lang="sl-SI" sz="1800" b="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2.516</a:t>
                      </a:r>
                    </a:p>
                  </a:txBody>
                  <a:tcPr>
                    <a:solidFill>
                      <a:schemeClr val="bg1"/>
                    </a:solidFill>
                  </a:tcPr>
                </a:tc>
                <a:extLst>
                  <a:ext uri="{0D108BD9-81ED-4DB2-BD59-A6C34878D82A}">
                    <a16:rowId xmlns:a16="http://schemas.microsoft.com/office/drawing/2014/main" val="2017641099"/>
                  </a:ext>
                </a:extLst>
              </a:tr>
            </a:tbl>
          </a:graphicData>
        </a:graphic>
      </p:graphicFrame>
      <p:graphicFrame>
        <p:nvGraphicFramePr>
          <p:cNvPr id="15" name="Tabela 14"/>
          <p:cNvGraphicFramePr>
            <a:graphicFrameLocks noGrp="1"/>
          </p:cNvGraphicFramePr>
          <p:nvPr>
            <p:extLst>
              <p:ext uri="{D42A27DB-BD31-4B8C-83A1-F6EECF244321}">
                <p14:modId xmlns:p14="http://schemas.microsoft.com/office/powerpoint/2010/main" val="994750472"/>
              </p:ext>
            </p:extLst>
          </p:nvPr>
        </p:nvGraphicFramePr>
        <p:xfrm>
          <a:off x="6503941" y="1475196"/>
          <a:ext cx="5400000" cy="2225040"/>
        </p:xfrm>
        <a:graphic>
          <a:graphicData uri="http://schemas.openxmlformats.org/drawingml/2006/table">
            <a:tbl>
              <a:tblPr/>
              <a:tblGrid>
                <a:gridCol w="5400000">
                  <a:extLst>
                    <a:ext uri="{9D8B030D-6E8A-4147-A177-3AD203B41FA5}">
                      <a16:colId xmlns:a16="http://schemas.microsoft.com/office/drawing/2014/main" val="2499659490"/>
                    </a:ext>
                  </a:extLst>
                </a:gridCol>
              </a:tblGrid>
              <a:tr h="2225040">
                <a:tc>
                  <a:txBody>
                    <a:bodyPr/>
                    <a:lstStyle/>
                    <a:p>
                      <a:endParaRPr lang="sl-SI"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56760979"/>
                  </a:ext>
                </a:extLst>
              </a:tr>
            </a:tbl>
          </a:graphicData>
        </a:graphic>
      </p:graphicFrame>
      <p:cxnSp>
        <p:nvCxnSpPr>
          <p:cNvPr id="16" name="Raven povezovalnik 15"/>
          <p:cNvCxnSpPr/>
          <p:nvPr/>
        </p:nvCxnSpPr>
        <p:spPr>
          <a:xfrm flipH="1">
            <a:off x="10610933" y="1472524"/>
            <a:ext cx="14346" cy="223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jeZBesedilom 3"/>
          <p:cNvSpPr txBox="1"/>
          <p:nvPr/>
        </p:nvSpPr>
        <p:spPr>
          <a:xfrm>
            <a:off x="174951" y="4025735"/>
            <a:ext cx="11728991" cy="707886"/>
          </a:xfrm>
          <a:prstGeom prst="rect">
            <a:avLst/>
          </a:prstGeom>
          <a:noFill/>
          <a:ln>
            <a:solidFill>
              <a:schemeClr val="tx1"/>
            </a:solidFill>
          </a:ln>
        </p:spPr>
        <p:txBody>
          <a:bodyPr wrap="square" rtlCol="0">
            <a:spAutoFit/>
          </a:bodyPr>
          <a:lstStyle/>
          <a:p>
            <a:r>
              <a:rPr lang="sl-SI" sz="2000" dirty="0" smtClean="0">
                <a:latin typeface="Arial" panose="020B0604020202020204" pitchFamily="34" charset="0"/>
                <a:cs typeface="Arial" panose="020B0604020202020204" pitchFamily="34" charset="0"/>
              </a:rPr>
              <a:t>V primeru prekrivanja slojev VTR in HTV na zadevnih območjih bo upravičencem dana možnost, da se sami odločijo, ali bodo vstopili v operacijo VTR intervencije KOPOP_BK ali v intervencijo HTV.</a:t>
            </a:r>
            <a:endParaRPr lang="sl-SI" sz="2000" dirty="0">
              <a:latin typeface="Arial" panose="020B0604020202020204" pitchFamily="34" charset="0"/>
              <a:cs typeface="Arial" panose="020B0604020202020204" pitchFamily="34" charset="0"/>
            </a:endParaRPr>
          </a:p>
        </p:txBody>
      </p:sp>
      <p:sp>
        <p:nvSpPr>
          <p:cNvPr id="18" name="PoljeZBesedilom 17"/>
          <p:cNvSpPr txBox="1"/>
          <p:nvPr/>
        </p:nvSpPr>
        <p:spPr>
          <a:xfrm>
            <a:off x="158612" y="4905644"/>
            <a:ext cx="11745329" cy="1015663"/>
          </a:xfrm>
          <a:prstGeom prst="rect">
            <a:avLst/>
          </a:prstGeom>
          <a:solidFill>
            <a:srgbClr val="84BD27"/>
          </a:solidFill>
        </p:spPr>
        <p:txBody>
          <a:bodyPr wrap="square" rtlCol="0">
            <a:spAutoFit/>
          </a:bodyPr>
          <a:lstStyle/>
          <a:p>
            <a:r>
              <a:rPr lang="sl-SI" sz="2000" b="1" dirty="0" smtClean="0">
                <a:latin typeface="Arial" panose="020B0604020202020204" pitchFamily="34" charset="0"/>
                <a:cs typeface="Arial" panose="020B0604020202020204" pitchFamily="34" charset="0"/>
              </a:rPr>
              <a:t>Upravičenci, ki so v letu 2023 vstopili v </a:t>
            </a:r>
            <a:r>
              <a:rPr lang="sl-SI" sz="2000" b="1" dirty="0">
                <a:latin typeface="Arial" panose="020B0604020202020204" pitchFamily="34" charset="0"/>
                <a:cs typeface="Arial" panose="020B0604020202020204" pitchFamily="34" charset="0"/>
              </a:rPr>
              <a:t>operacijo VTR intervencije </a:t>
            </a:r>
            <a:r>
              <a:rPr lang="sl-SI" sz="2000" b="1" dirty="0" smtClean="0">
                <a:latin typeface="Arial" panose="020B0604020202020204" pitchFamily="34" charset="0"/>
                <a:cs typeface="Arial" panose="020B0604020202020204" pitchFamily="34" charset="0"/>
              </a:rPr>
              <a:t>KOPOP_BK na zadevnih območjih, bodo v letu 2024 svojo obveznost lahko nadaljevali v okviru operacije HTV.1 – stopnja II, če bodo to želeli (2023 = VTR, 2024–2027 = HTV.1 – stopnja II).</a:t>
            </a:r>
            <a:endParaRPr lang="sl-SI" sz="2000" b="1" dirty="0">
              <a:latin typeface="Arial" panose="020B0604020202020204" pitchFamily="34" charset="0"/>
              <a:cs typeface="Arial" panose="020B0604020202020204" pitchFamily="34" charset="0"/>
            </a:endParaRPr>
          </a:p>
        </p:txBody>
      </p:sp>
      <p:sp>
        <p:nvSpPr>
          <p:cNvPr id="20" name="PoljeZBesedilom 19"/>
          <p:cNvSpPr txBox="1"/>
          <p:nvPr/>
        </p:nvSpPr>
        <p:spPr>
          <a:xfrm>
            <a:off x="3396376" y="6041684"/>
            <a:ext cx="5604908" cy="707886"/>
          </a:xfrm>
          <a:prstGeom prst="rect">
            <a:avLst/>
          </a:prstGeom>
          <a:solidFill>
            <a:srgbClr val="F7E457"/>
          </a:solidFill>
          <a:ln>
            <a:solidFill>
              <a:schemeClr val="tx1"/>
            </a:solidFill>
          </a:ln>
        </p:spPr>
        <p:txBody>
          <a:bodyPr wrap="square" rtlCol="0">
            <a:spAutoFit/>
          </a:bodyPr>
          <a:lstStyle/>
          <a:p>
            <a:r>
              <a:rPr lang="sl-SI" sz="2000" b="1" dirty="0" smtClean="0">
                <a:latin typeface="Arial" panose="020B0604020202020204" pitchFamily="34" charset="0"/>
                <a:cs typeface="Arial" panose="020B0604020202020204" pitchFamily="34" charset="0"/>
              </a:rPr>
              <a:t>Katalog kršitev in upravnih sankcij – priloga Uredbe KOPOP.</a:t>
            </a:r>
            <a:endParaRPr lang="sl-SI"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5558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0" y="5466960"/>
            <a:ext cx="12191999" cy="907941"/>
          </a:xfrm>
          <a:prstGeom prst="rect">
            <a:avLst/>
          </a:prstGeom>
          <a:noFill/>
        </p:spPr>
        <p:txBody>
          <a:bodyPr wrap="square" rtlCol="0">
            <a:spAutoFit/>
          </a:bodyPr>
          <a:lstStyle/>
          <a:p>
            <a:pPr algn="ctr"/>
            <a:r>
              <a:rPr lang="sl-SI" sz="5300" b="1" dirty="0" smtClean="0">
                <a:solidFill>
                  <a:schemeClr val="accent6">
                    <a:lumMod val="75000"/>
                  </a:schemeClr>
                </a:solidFill>
                <a:latin typeface="Comic Sans MS" panose="030F0702030302020204" pitchFamily="66" charset="0"/>
                <a:cs typeface="Arial" panose="020B0604020202020204" pitchFamily="34" charset="0"/>
              </a:rPr>
              <a:t>HVALA ZA POZORNOST!</a:t>
            </a: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142" y="677512"/>
            <a:ext cx="5867400" cy="4400550"/>
          </a:xfrm>
          <a:prstGeom prst="rect">
            <a:avLst/>
          </a:prstGeom>
        </p:spPr>
      </p:pic>
    </p:spTree>
    <p:extLst>
      <p:ext uri="{BB962C8B-B14F-4D97-AF65-F5344CB8AC3E}">
        <p14:creationId xmlns:p14="http://schemas.microsoft.com/office/powerpoint/2010/main" val="3033144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158234" y="590888"/>
            <a:ext cx="5899666" cy="4093428"/>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»1100 </a:t>
            </a:r>
            <a:r>
              <a:rPr lang="sl-SI" sz="2000" dirty="0">
                <a:latin typeface="Arial" panose="020B0604020202020204" pitchFamily="34" charset="0"/>
                <a:cs typeface="Arial" panose="020B0604020202020204" pitchFamily="34" charset="0"/>
              </a:rPr>
              <a:t>– njive«</a:t>
            </a:r>
            <a:endParaRPr lang="sl-SI" sz="2000" dirty="0"/>
          </a:p>
          <a:p>
            <a:pPr marL="342900" lvl="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»1160 – hmeljišče«</a:t>
            </a:r>
            <a:endParaRPr lang="sl-SI" sz="2000" dirty="0"/>
          </a:p>
          <a:p>
            <a:pPr marL="342900" lvl="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»1161 – hmeljišče v premeni«</a:t>
            </a:r>
            <a:endParaRPr lang="sl-SI" sz="2000" dirty="0"/>
          </a:p>
          <a:p>
            <a:pPr marL="342900" lvl="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»1170 – jagode na njivi</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1180 – trajne rastline na njivskih površinah</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1190 – rastlinjak</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1192 – rastlinjak s sadnimi rastlinami</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1211 – vinograd</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1212 – matičnjak</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1221 – intenzivni sadovnjak</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1222 – ekstenzivni sadovnjak</a:t>
            </a:r>
            <a:r>
              <a:rPr lang="sl-SI" sz="20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»1230 – oljčnik«</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1240 – ostali trajni nasadi«</a:t>
            </a:r>
            <a:endParaRPr lang="sl-SI" sz="2000" dirty="0"/>
          </a:p>
        </p:txBody>
      </p:sp>
      <p:sp>
        <p:nvSpPr>
          <p:cNvPr id="19" name="PoljeZBesedilom 18"/>
          <p:cNvSpPr txBox="1"/>
          <p:nvPr/>
        </p:nvSpPr>
        <p:spPr>
          <a:xfrm>
            <a:off x="146359" y="159660"/>
            <a:ext cx="59328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Vrsta rabe GERK</a:t>
            </a:r>
            <a:endParaRPr lang="sl-SI" sz="2200" b="1" dirty="0">
              <a:latin typeface="Arial" panose="020B0604020202020204" pitchFamily="34" charset="0"/>
              <a:cs typeface="Arial" panose="020B0604020202020204" pitchFamily="34" charset="0"/>
            </a:endParaRPr>
          </a:p>
        </p:txBody>
      </p:sp>
      <p:sp>
        <p:nvSpPr>
          <p:cNvPr id="20" name="PoljeZBesedilom 19"/>
          <p:cNvSpPr txBox="1"/>
          <p:nvPr/>
        </p:nvSpPr>
        <p:spPr>
          <a:xfrm>
            <a:off x="6189107" y="1153947"/>
            <a:ext cx="5904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Trajanje obveznosti</a:t>
            </a:r>
            <a:endParaRPr lang="sl-SI" sz="2200" b="1" dirty="0">
              <a:latin typeface="Arial" panose="020B0604020202020204" pitchFamily="34" charset="0"/>
              <a:cs typeface="Arial" panose="020B0604020202020204" pitchFamily="34" charset="0"/>
            </a:endParaRPr>
          </a:p>
        </p:txBody>
      </p:sp>
      <p:sp>
        <p:nvSpPr>
          <p:cNvPr id="21" name="Pravokotnik 20"/>
          <p:cNvSpPr/>
          <p:nvPr/>
        </p:nvSpPr>
        <p:spPr>
          <a:xfrm>
            <a:off x="6203605" y="1584832"/>
            <a:ext cx="5866475" cy="4247317"/>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5 let**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obveznost traja celotno koledarsko leto</a:t>
            </a:r>
          </a:p>
          <a:p>
            <a:pPr lvl="0">
              <a:spcBef>
                <a:spcPts val="800"/>
              </a:spcBef>
            </a:pPr>
            <a:r>
              <a:rPr lang="sl-SI" sz="2000" dirty="0" smtClean="0">
                <a:latin typeface="Arial" panose="020B0604020202020204" pitchFamily="34" charset="0"/>
                <a:cs typeface="Arial" panose="020B0604020202020204" pitchFamily="34" charset="0"/>
              </a:rPr>
              <a:t>Izjema:</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višja sila ali izjemne okoliščine;</a:t>
            </a:r>
          </a:p>
          <a:p>
            <a:pPr marL="34290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če </a:t>
            </a:r>
            <a:r>
              <a:rPr lang="sl-SI" sz="2000" dirty="0">
                <a:latin typeface="Arial" panose="020B0604020202020204" pitchFamily="34" charset="0"/>
                <a:cs typeface="Arial" panose="020B0604020202020204" pitchFamily="34" charset="0"/>
              </a:rPr>
              <a:t>se celotno zemljišče </a:t>
            </a:r>
            <a:r>
              <a:rPr lang="sl-SI" sz="2000" dirty="0" smtClean="0">
                <a:latin typeface="Arial" panose="020B0604020202020204" pitchFamily="34" charset="0"/>
                <a:cs typeface="Arial" panose="020B0604020202020204" pitchFamily="34" charset="0"/>
              </a:rPr>
              <a:t>oz. </a:t>
            </a:r>
            <a:r>
              <a:rPr lang="sl-SI" sz="2000" dirty="0">
                <a:latin typeface="Arial" panose="020B0604020202020204" pitchFamily="34" charset="0"/>
                <a:cs typeface="Arial" panose="020B0604020202020204" pitchFamily="34" charset="0"/>
              </a:rPr>
              <a:t>del zemljišča, na katero se nanaša obveznost, ali celotno KMG prenese na drugo osebo v obdobju navedene obveznosti, lahko obveznost ali njen del, ki ustreza prenesenemu zemljišču, za preostanek obdobja prevzame ta druga oseba ali pa obveznost lahko preneha veljati in se ne zahteva povračila za obdobje, v katerem je obveznost veljala</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p:txBody>
      </p:sp>
      <p:sp>
        <p:nvSpPr>
          <p:cNvPr id="22" name="PoljeZBesedilom 21"/>
          <p:cNvSpPr txBox="1"/>
          <p:nvPr/>
        </p:nvSpPr>
        <p:spPr>
          <a:xfrm>
            <a:off x="6177677" y="176183"/>
            <a:ext cx="5873285"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Vstopi</a:t>
            </a:r>
            <a:endParaRPr lang="sl-SI" sz="2200" b="1" dirty="0">
              <a:latin typeface="Arial" panose="020B0604020202020204" pitchFamily="34" charset="0"/>
              <a:cs typeface="Arial" panose="020B0604020202020204" pitchFamily="34" charset="0"/>
            </a:endParaRPr>
          </a:p>
        </p:txBody>
      </p:sp>
      <p:sp>
        <p:nvSpPr>
          <p:cNvPr id="11" name="Pravokotnik 10"/>
          <p:cNvSpPr/>
          <p:nvPr/>
        </p:nvSpPr>
        <p:spPr>
          <a:xfrm>
            <a:off x="6210232" y="5964332"/>
            <a:ext cx="5863590" cy="707886"/>
          </a:xfrm>
          <a:prstGeom prst="rect">
            <a:avLst/>
          </a:prstGeom>
          <a:solidFill>
            <a:srgbClr val="F7E457"/>
          </a:solidFill>
          <a:ln>
            <a:solidFill>
              <a:schemeClr val="tx1"/>
            </a:solidFill>
          </a:ln>
        </p:spPr>
        <p:txBody>
          <a:bodyPr wrap="square">
            <a:spAutoFit/>
          </a:bodyPr>
          <a:lstStyle/>
          <a:p>
            <a:pPr lvl="0"/>
            <a:r>
              <a:rPr lang="sl-SI" sz="2000" b="1" dirty="0" smtClean="0">
                <a:latin typeface="Arial" panose="020B0604020202020204" pitchFamily="34" charset="0"/>
                <a:cs typeface="Arial" panose="020B0604020202020204" pitchFamily="34" charset="0"/>
              </a:rPr>
              <a:t>Višja sila ali izjemne okoliščine – priloga Uredbe KOPOP.</a:t>
            </a:r>
            <a:endParaRPr lang="sl-SI" sz="2000" b="1" dirty="0"/>
          </a:p>
        </p:txBody>
      </p:sp>
      <p:sp>
        <p:nvSpPr>
          <p:cNvPr id="2" name="Pravokotnik 1"/>
          <p:cNvSpPr/>
          <p:nvPr/>
        </p:nvSpPr>
        <p:spPr>
          <a:xfrm>
            <a:off x="165857" y="4839538"/>
            <a:ext cx="5899666" cy="1015663"/>
          </a:xfrm>
          <a:prstGeom prst="rect">
            <a:avLst/>
          </a:prstGeom>
          <a:solidFill>
            <a:srgbClr val="F7E457"/>
          </a:solidFill>
          <a:ln>
            <a:solidFill>
              <a:schemeClr val="tx1"/>
            </a:solidFill>
          </a:ln>
        </p:spPr>
        <p:txBody>
          <a:bodyPr wrap="square">
            <a:spAutoFit/>
          </a:bodyPr>
          <a:lstStyle/>
          <a:p>
            <a:r>
              <a:rPr lang="sl-SI" sz="2000" dirty="0" smtClean="0">
                <a:latin typeface="Arial" panose="020B0604020202020204" pitchFamily="34" charset="0"/>
                <a:cs typeface="Arial" panose="020B0604020202020204" pitchFamily="34" charset="0"/>
              </a:rPr>
              <a:t>* Predvidena sprememba v </a:t>
            </a:r>
            <a:r>
              <a:rPr lang="sl-SI" sz="2000" dirty="0">
                <a:latin typeface="Arial" panose="020B0604020202020204" pitchFamily="34" charset="0"/>
                <a:cs typeface="Arial" panose="020B0604020202020204" pitchFamily="34" charset="0"/>
              </a:rPr>
              <a:t>skladu z 2. spremembo SN </a:t>
            </a:r>
            <a:r>
              <a:rPr lang="sl-SI" sz="2000" dirty="0" smtClean="0">
                <a:latin typeface="Arial" panose="020B0604020202020204" pitchFamily="34" charset="0"/>
                <a:cs typeface="Arial" panose="020B0604020202020204" pitchFamily="34" charset="0"/>
              </a:rPr>
              <a:t>2023–2027: vstopi mogoči v 2023–2025.</a:t>
            </a:r>
            <a:endParaRPr lang="sl-SI" sz="2000" dirty="0"/>
          </a:p>
        </p:txBody>
      </p:sp>
      <p:sp>
        <p:nvSpPr>
          <p:cNvPr id="10" name="Pravokotnik 9"/>
          <p:cNvSpPr/>
          <p:nvPr/>
        </p:nvSpPr>
        <p:spPr>
          <a:xfrm>
            <a:off x="146358" y="5972790"/>
            <a:ext cx="5911541" cy="707886"/>
          </a:xfrm>
          <a:prstGeom prst="rect">
            <a:avLst/>
          </a:prstGeom>
          <a:ln>
            <a:solidFill>
              <a:schemeClr val="tx1"/>
            </a:solidFill>
          </a:ln>
        </p:spPr>
        <p:txBody>
          <a:bodyPr wrap="square">
            <a:spAutoFit/>
          </a:bodyPr>
          <a:lstStyle/>
          <a:p>
            <a:r>
              <a:rPr lang="sl-SI" sz="2000" dirty="0" smtClean="0">
                <a:latin typeface="Arial" panose="020B0604020202020204" pitchFamily="34" charset="0"/>
                <a:cs typeface="Arial" panose="020B0604020202020204" pitchFamily="34" charset="0"/>
              </a:rPr>
              <a:t>** Vstopi v 2023–2024: trajanje obveznosti 5 let, vstopi </a:t>
            </a:r>
            <a:r>
              <a:rPr lang="sl-SI" sz="2000" dirty="0">
                <a:latin typeface="Arial" panose="020B0604020202020204" pitchFamily="34" charset="0"/>
                <a:cs typeface="Arial" panose="020B0604020202020204" pitchFamily="34" charset="0"/>
              </a:rPr>
              <a:t>v </a:t>
            </a:r>
            <a:r>
              <a:rPr lang="sl-SI" sz="2000" dirty="0" smtClean="0">
                <a:latin typeface="Arial" panose="020B0604020202020204" pitchFamily="34" charset="0"/>
                <a:cs typeface="Arial" panose="020B0604020202020204" pitchFamily="34" charset="0"/>
              </a:rPr>
              <a:t>2025: </a:t>
            </a:r>
            <a:r>
              <a:rPr lang="sl-SI" sz="2000" dirty="0">
                <a:latin typeface="Arial" panose="020B0604020202020204" pitchFamily="34" charset="0"/>
                <a:cs typeface="Arial" panose="020B0604020202020204" pitchFamily="34" charset="0"/>
              </a:rPr>
              <a:t>trajanje obveznosti </a:t>
            </a:r>
            <a:r>
              <a:rPr lang="sl-SI" sz="2000" dirty="0" smtClean="0">
                <a:latin typeface="Arial" panose="020B0604020202020204" pitchFamily="34" charset="0"/>
                <a:cs typeface="Arial" panose="020B0604020202020204" pitchFamily="34" charset="0"/>
              </a:rPr>
              <a:t>4 leta.</a:t>
            </a:r>
            <a:endParaRPr lang="sl-SI" sz="2000" dirty="0"/>
          </a:p>
        </p:txBody>
      </p:sp>
      <p:sp>
        <p:nvSpPr>
          <p:cNvPr id="23" name="Pravokotnik 22"/>
          <p:cNvSpPr/>
          <p:nvPr/>
        </p:nvSpPr>
        <p:spPr>
          <a:xfrm>
            <a:off x="6177678" y="607070"/>
            <a:ext cx="5863590" cy="400110"/>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2023–2027 (po zdaj veljavni uredbi)*</a:t>
            </a:r>
            <a:endParaRPr lang="sl-SI" sz="2000" dirty="0"/>
          </a:p>
        </p:txBody>
      </p:sp>
      <p:sp>
        <p:nvSpPr>
          <p:cNvPr id="3" name="PoljeZBesedilom 2"/>
          <p:cNvSpPr txBox="1"/>
          <p:nvPr/>
        </p:nvSpPr>
        <p:spPr>
          <a:xfrm rot="5400000">
            <a:off x="4944628" y="5575407"/>
            <a:ext cx="1872000" cy="381600"/>
          </a:xfrm>
          <a:prstGeom prst="rect">
            <a:avLst/>
          </a:prstGeom>
          <a:solidFill>
            <a:srgbClr val="FFFF00"/>
          </a:solidFill>
        </p:spPr>
        <p:txBody>
          <a:bodyPr wrap="square" rtlCol="0">
            <a:spAutoFit/>
          </a:bodyPr>
          <a:lstStyle/>
          <a:p>
            <a:pPr algn="ctr"/>
            <a:r>
              <a:rPr lang="sl-SI" b="1" dirty="0" smtClean="0">
                <a:solidFill>
                  <a:srgbClr val="FF0000"/>
                </a:solidFill>
                <a:latin typeface="Arial" panose="020B0604020202020204" pitchFamily="34" charset="0"/>
                <a:cs typeface="Arial" panose="020B0604020202020204" pitchFamily="34" charset="0"/>
              </a:rPr>
              <a:t>SPREMEMBA!</a:t>
            </a:r>
            <a:endParaRPr lang="sl-SI"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955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344379" y="708272"/>
            <a:ext cx="5854539" cy="4032000"/>
          </a:xfrm>
          <a:prstGeom prst="rect">
            <a:avLst/>
          </a:prstGeom>
          <a:ln>
            <a:solidFill>
              <a:schemeClr val="tx1"/>
            </a:solidFill>
          </a:ln>
        </p:spPr>
        <p:txBody>
          <a:bodyPr wrap="square">
            <a:spAutoFit/>
          </a:bodyPr>
          <a:lstStyle/>
          <a:p>
            <a:r>
              <a:rPr lang="sl-SI" sz="1900" dirty="0" smtClean="0">
                <a:latin typeface="Arial" panose="020B0604020202020204" pitchFamily="34" charset="0"/>
                <a:cs typeface="Arial" panose="020B0604020202020204" pitchFamily="34" charset="0"/>
              </a:rPr>
              <a:t>Nosilec KMG</a:t>
            </a:r>
            <a:r>
              <a:rPr lang="sl-SI" sz="1900" dirty="0">
                <a:latin typeface="Arial" panose="020B0604020202020204" pitchFamily="34" charset="0"/>
                <a:cs typeface="Arial" panose="020B0604020202020204" pitchFamily="34" charset="0"/>
              </a:rPr>
              <a:t>, ki je v preteklem letu </a:t>
            </a:r>
            <a:r>
              <a:rPr lang="sl-SI" sz="1900" dirty="0" smtClean="0">
                <a:latin typeface="Arial" panose="020B0604020202020204" pitchFamily="34" charset="0"/>
                <a:cs typeface="Arial" panose="020B0604020202020204" pitchFamily="34" charset="0"/>
              </a:rPr>
              <a:t>uveljavljal </a:t>
            </a:r>
            <a:r>
              <a:rPr lang="sl-SI" sz="1900" dirty="0">
                <a:latin typeface="Arial" panose="020B0604020202020204" pitchFamily="34" charset="0"/>
                <a:cs typeface="Arial" panose="020B0604020202020204" pitchFamily="34" charset="0"/>
              </a:rPr>
              <a:t>zahtevke za intervencijo BVR na določenih površinah KMG, v tekočem letu pa na teh površinah to intervencijo izvaja </a:t>
            </a:r>
            <a:r>
              <a:rPr lang="sl-SI" sz="1900" dirty="0" smtClean="0">
                <a:latin typeface="Arial" panose="020B0604020202020204" pitchFamily="34" charset="0"/>
                <a:cs typeface="Arial" panose="020B0604020202020204" pitchFamily="34" charset="0"/>
              </a:rPr>
              <a:t>drug nosilec </a:t>
            </a:r>
            <a:r>
              <a:rPr lang="sl-SI" sz="1900" dirty="0">
                <a:latin typeface="Arial" panose="020B0604020202020204" pitchFamily="34" charset="0"/>
                <a:cs typeface="Arial" panose="020B0604020202020204" pitchFamily="34" charset="0"/>
              </a:rPr>
              <a:t>KMG, mora obvezno sporočiti podatke o teh površinah na obrazcu zmanjšanja ali prenosa površin, </a:t>
            </a:r>
            <a:r>
              <a:rPr lang="sl-SI" sz="1900" dirty="0" smtClean="0">
                <a:latin typeface="Arial" panose="020B0604020202020204" pitchFamily="34" charset="0"/>
                <a:cs typeface="Arial" panose="020B0604020202020204" pitchFamily="34" charset="0"/>
              </a:rPr>
              <a:t>iz </a:t>
            </a:r>
            <a:r>
              <a:rPr lang="sl-SI" sz="1900" dirty="0">
                <a:latin typeface="Arial" panose="020B0604020202020204" pitchFamily="34" charset="0"/>
                <a:cs typeface="Arial" panose="020B0604020202020204" pitchFamily="34" charset="0"/>
              </a:rPr>
              <a:t>uredbe IAKS za </a:t>
            </a:r>
            <a:r>
              <a:rPr lang="sl-SI" sz="1900" dirty="0" smtClean="0">
                <a:latin typeface="Arial" panose="020B0604020202020204" pitchFamily="34" charset="0"/>
                <a:cs typeface="Arial" panose="020B0604020202020204" pitchFamily="34" charset="0"/>
              </a:rPr>
              <a:t>leto 2024.</a:t>
            </a:r>
            <a:endParaRPr lang="sl-SI" sz="1900" dirty="0">
              <a:latin typeface="Arial" panose="020B0604020202020204" pitchFamily="34" charset="0"/>
              <a:cs typeface="Arial" panose="020B0604020202020204" pitchFamily="34" charset="0"/>
            </a:endParaRPr>
          </a:p>
          <a:p>
            <a:pPr>
              <a:spcBef>
                <a:spcPts val="1200"/>
              </a:spcBef>
            </a:pPr>
            <a:r>
              <a:rPr lang="sl-SI" sz="1900" dirty="0" smtClean="0">
                <a:latin typeface="Arial" panose="020B0604020202020204" pitchFamily="34" charset="0"/>
                <a:cs typeface="Arial" panose="020B0604020202020204" pitchFamily="34" charset="0"/>
              </a:rPr>
              <a:t>Če </a:t>
            </a:r>
            <a:r>
              <a:rPr lang="sl-SI" sz="1900" dirty="0">
                <a:latin typeface="Arial" panose="020B0604020202020204" pitchFamily="34" charset="0"/>
                <a:cs typeface="Arial" panose="020B0604020202020204" pitchFamily="34" charset="0"/>
              </a:rPr>
              <a:t>zaradi prenosa dela </a:t>
            </a:r>
            <a:r>
              <a:rPr lang="sl-SI" sz="1900" dirty="0" smtClean="0">
                <a:latin typeface="Arial" panose="020B0604020202020204" pitchFamily="34" charset="0"/>
                <a:cs typeface="Arial" panose="020B0604020202020204" pitchFamily="34" charset="0"/>
              </a:rPr>
              <a:t>površin, </a:t>
            </a:r>
            <a:r>
              <a:rPr lang="sl-SI" sz="1900" dirty="0">
                <a:latin typeface="Arial" panose="020B0604020202020204" pitchFamily="34" charset="0"/>
                <a:cs typeface="Arial" panose="020B0604020202020204" pitchFamily="34" charset="0"/>
              </a:rPr>
              <a:t>površina, na kateri se na prvotnem KMG še naprej izvaja intervencija BVR, ne dosega </a:t>
            </a:r>
            <a:r>
              <a:rPr lang="sl-SI" sz="1900" dirty="0" smtClean="0">
                <a:latin typeface="Arial" panose="020B0604020202020204" pitchFamily="34" charset="0"/>
                <a:cs typeface="Arial" panose="020B0604020202020204" pitchFamily="34" charset="0"/>
              </a:rPr>
              <a:t>zahtevane velikosti, </a:t>
            </a:r>
            <a:r>
              <a:rPr lang="sl-SI" sz="1900" dirty="0">
                <a:latin typeface="Arial" panose="020B0604020202020204" pitchFamily="34" charset="0"/>
                <a:cs typeface="Arial" panose="020B0604020202020204" pitchFamily="34" charset="0"/>
              </a:rPr>
              <a:t>obveznost </a:t>
            </a:r>
            <a:r>
              <a:rPr lang="sl-SI" sz="1900" dirty="0" smtClean="0">
                <a:latin typeface="Arial" panose="020B0604020202020204" pitchFamily="34" charset="0"/>
                <a:cs typeface="Arial" panose="020B0604020202020204" pitchFamily="34" charset="0"/>
              </a:rPr>
              <a:t>izvajanja </a:t>
            </a:r>
            <a:r>
              <a:rPr lang="sl-SI" sz="1900" dirty="0">
                <a:latin typeface="Arial" panose="020B0604020202020204" pitchFamily="34" charset="0"/>
                <a:cs typeface="Arial" panose="020B0604020202020204" pitchFamily="34" charset="0"/>
              </a:rPr>
              <a:t>intervencije </a:t>
            </a:r>
            <a:r>
              <a:rPr lang="sl-SI" sz="1900" dirty="0" smtClean="0">
                <a:latin typeface="Arial" panose="020B0604020202020204" pitchFamily="34" charset="0"/>
                <a:cs typeface="Arial" panose="020B0604020202020204" pitchFamily="34" charset="0"/>
              </a:rPr>
              <a:t>BVR na </a:t>
            </a:r>
            <a:r>
              <a:rPr lang="sl-SI" sz="1900" dirty="0">
                <a:latin typeface="Arial" panose="020B0604020202020204" pitchFamily="34" charset="0"/>
                <a:cs typeface="Arial" panose="020B0604020202020204" pitchFamily="34" charset="0"/>
              </a:rPr>
              <a:t>prvotnem KMG preneha brez dolžnosti vračila že prejetih sredstev za njeno </a:t>
            </a:r>
            <a:r>
              <a:rPr lang="sl-SI" sz="1900" dirty="0" smtClean="0">
                <a:latin typeface="Arial" panose="020B0604020202020204" pitchFamily="34" charset="0"/>
                <a:cs typeface="Arial" panose="020B0604020202020204" pitchFamily="34" charset="0"/>
              </a:rPr>
              <a:t>izvajanje.</a:t>
            </a:r>
            <a:endParaRPr lang="sl-SI" sz="1900" dirty="0">
              <a:latin typeface="Arial" panose="020B0604020202020204" pitchFamily="34" charset="0"/>
              <a:cs typeface="Arial" panose="020B0604020202020204" pitchFamily="34" charset="0"/>
            </a:endParaRPr>
          </a:p>
        </p:txBody>
      </p:sp>
      <p:sp>
        <p:nvSpPr>
          <p:cNvPr id="19" name="PoljeZBesedilom 18"/>
          <p:cNvSpPr txBox="1"/>
          <p:nvPr/>
        </p:nvSpPr>
        <p:spPr>
          <a:xfrm>
            <a:off x="342398" y="277385"/>
            <a:ext cx="5868000" cy="430887"/>
          </a:xfrm>
          <a:prstGeom prst="rect">
            <a:avLst/>
          </a:prstGeom>
          <a:solidFill>
            <a:srgbClr val="F7E457"/>
          </a:solidFill>
        </p:spPr>
        <p:txBody>
          <a:bodyPr wrap="square" rtlCol="0">
            <a:spAutoFit/>
          </a:bodyPr>
          <a:lstStyle/>
          <a:p>
            <a:r>
              <a:rPr lang="sl-SI" sz="2200" b="1" dirty="0">
                <a:latin typeface="Arial" panose="020B0604020202020204" pitchFamily="34" charset="0"/>
                <a:cs typeface="Arial" panose="020B0604020202020204" pitchFamily="34" charset="0"/>
              </a:rPr>
              <a:t>Prenos obveznosti na drugo KMG</a:t>
            </a:r>
          </a:p>
        </p:txBody>
      </p:sp>
      <p:sp>
        <p:nvSpPr>
          <p:cNvPr id="20" name="PoljeZBesedilom 19"/>
          <p:cNvSpPr txBox="1"/>
          <p:nvPr/>
        </p:nvSpPr>
        <p:spPr>
          <a:xfrm>
            <a:off x="6531425" y="287285"/>
            <a:ext cx="5400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Velikost površine</a:t>
            </a:r>
            <a:endParaRPr lang="sl-SI" sz="2200" b="1" dirty="0">
              <a:latin typeface="Arial" panose="020B0604020202020204" pitchFamily="34" charset="0"/>
              <a:cs typeface="Arial" panose="020B0604020202020204" pitchFamily="34" charset="0"/>
            </a:endParaRPr>
          </a:p>
        </p:txBody>
      </p:sp>
      <p:sp>
        <p:nvSpPr>
          <p:cNvPr id="21" name="Pravokotnik 20"/>
          <p:cNvSpPr/>
          <p:nvPr/>
        </p:nvSpPr>
        <p:spPr>
          <a:xfrm>
            <a:off x="6531428" y="718172"/>
            <a:ext cx="5379524" cy="3204000"/>
          </a:xfrm>
          <a:prstGeom prst="rect">
            <a:avLst/>
          </a:prstGeom>
          <a:ln>
            <a:solidFill>
              <a:schemeClr val="tx1"/>
            </a:solidFill>
          </a:ln>
        </p:spPr>
        <p:txBody>
          <a:bodyPr wrap="square">
            <a:spAutoFit/>
          </a:bodyPr>
          <a:lstStyle/>
          <a:p>
            <a:pPr lvl="0"/>
            <a:r>
              <a:rPr lang="sl-SI" sz="2000" dirty="0" smtClean="0">
                <a:latin typeface="Arial" panose="020B0604020202020204" pitchFamily="34" charset="0"/>
                <a:cs typeface="Arial" panose="020B0604020202020204" pitchFamily="34" charset="0"/>
              </a:rPr>
              <a:t>Velikost skupne </a:t>
            </a:r>
            <a:r>
              <a:rPr lang="sl-SI" sz="2000" dirty="0">
                <a:latin typeface="Arial" panose="020B0604020202020204" pitchFamily="34" charset="0"/>
                <a:cs typeface="Arial" panose="020B0604020202020204" pitchFamily="34" charset="0"/>
              </a:rPr>
              <a:t>površine, ne glede na vrsto dejanske rabe, za katero se lahko uveljavlja </a:t>
            </a:r>
            <a:r>
              <a:rPr lang="sl-SI" sz="2000" dirty="0" smtClean="0">
                <a:latin typeface="Arial" panose="020B0604020202020204" pitchFamily="34" charset="0"/>
                <a:cs typeface="Arial" panose="020B0604020202020204" pitchFamily="34" charset="0"/>
              </a:rPr>
              <a:t>plačilo, </a:t>
            </a:r>
            <a:r>
              <a:rPr lang="sl-SI" sz="2000" dirty="0">
                <a:latin typeface="Arial" panose="020B0604020202020204" pitchFamily="34" charset="0"/>
                <a:cs typeface="Arial" panose="020B0604020202020204" pitchFamily="34" charset="0"/>
              </a:rPr>
              <a:t>mora biti najmanj 0,3 ha</a:t>
            </a:r>
            <a:r>
              <a:rPr lang="sl-SI" sz="2000" dirty="0" smtClean="0">
                <a:latin typeface="Arial" panose="020B0604020202020204" pitchFamily="34" charset="0"/>
                <a:cs typeface="Arial" panose="020B0604020202020204" pitchFamily="34" charset="0"/>
              </a:rPr>
              <a:t>.</a:t>
            </a:r>
          </a:p>
          <a:p>
            <a:pPr lvl="0">
              <a:spcBef>
                <a:spcPts val="1800"/>
              </a:spcBef>
            </a:pPr>
            <a:r>
              <a:rPr lang="sl-SI" sz="2000" dirty="0" smtClean="0">
                <a:latin typeface="Arial" panose="020B0604020202020204" pitchFamily="34" charset="0"/>
                <a:cs typeface="Arial" panose="020B0604020202020204" pitchFamily="34" charset="0"/>
              </a:rPr>
              <a:t>Najmanjša </a:t>
            </a:r>
            <a:r>
              <a:rPr lang="sl-SI" sz="2000" dirty="0">
                <a:latin typeface="Arial" panose="020B0604020202020204" pitchFamily="34" charset="0"/>
                <a:cs typeface="Arial" panose="020B0604020202020204" pitchFamily="34" charset="0"/>
              </a:rPr>
              <a:t>velikost površine kmetijskega zemljišča iste vrste dejanske rabe ne sme biti manjša od 0,1 ha, razen v primeru izvajanja intervencije BVR v zavarovanih prostorih pri pridelavi zelenjadnic, kjer je najmanjša površina </a:t>
            </a:r>
            <a:r>
              <a:rPr lang="sl-SI" sz="2000" dirty="0" smtClean="0">
                <a:latin typeface="Arial" panose="020B0604020202020204" pitchFamily="34" charset="0"/>
                <a:cs typeface="Arial" panose="020B0604020202020204" pitchFamily="34" charset="0"/>
              </a:rPr>
              <a:t>0,01 </a:t>
            </a:r>
            <a:r>
              <a:rPr lang="sl-SI" sz="2000" dirty="0">
                <a:latin typeface="Arial" panose="020B0604020202020204" pitchFamily="34" charset="0"/>
                <a:cs typeface="Arial" panose="020B0604020202020204" pitchFamily="34" charset="0"/>
              </a:rPr>
              <a:t>ha</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p:txBody>
      </p:sp>
      <p:sp>
        <p:nvSpPr>
          <p:cNvPr id="24" name="PoljeZBesedilom 23"/>
          <p:cNvSpPr txBox="1"/>
          <p:nvPr/>
        </p:nvSpPr>
        <p:spPr>
          <a:xfrm>
            <a:off x="6531428" y="4054712"/>
            <a:ext cx="5400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Povečanje površin</a:t>
            </a:r>
            <a:endParaRPr lang="sl-SI" sz="2200" b="1" dirty="0">
              <a:latin typeface="Arial" panose="020B0604020202020204" pitchFamily="34" charset="0"/>
              <a:cs typeface="Arial" panose="020B0604020202020204" pitchFamily="34" charset="0"/>
            </a:endParaRPr>
          </a:p>
        </p:txBody>
      </p:sp>
      <p:sp>
        <p:nvSpPr>
          <p:cNvPr id="25" name="Pravokotnik 24"/>
          <p:cNvSpPr/>
          <p:nvPr/>
        </p:nvSpPr>
        <p:spPr>
          <a:xfrm>
            <a:off x="6531428" y="4485598"/>
            <a:ext cx="5375553" cy="2160000"/>
          </a:xfrm>
          <a:prstGeom prst="rect">
            <a:avLst/>
          </a:prstGeom>
          <a:ln>
            <a:solidFill>
              <a:schemeClr val="tx1"/>
            </a:solidFill>
          </a:ln>
        </p:spPr>
        <p:txBody>
          <a:bodyPr wrap="square">
            <a:spAutoFit/>
          </a:bodyPr>
          <a:lstStyle/>
          <a:p>
            <a:pPr lvl="0"/>
            <a:r>
              <a:rPr lang="sl-SI" sz="2000" dirty="0" smtClean="0">
                <a:latin typeface="Arial" panose="020B0604020202020204" pitchFamily="34" charset="0"/>
                <a:cs typeface="Arial" panose="020B0604020202020204" pitchFamily="34" charset="0"/>
              </a:rPr>
              <a:t>Omejitev pri povečanju površin ni.</a:t>
            </a:r>
          </a:p>
          <a:p>
            <a:pPr lvl="0">
              <a:spcBef>
                <a:spcPts val="1200"/>
              </a:spcBef>
            </a:pPr>
            <a:r>
              <a:rPr lang="sl-SI" sz="2000" dirty="0">
                <a:latin typeface="Arial" panose="020B0604020202020204" pitchFamily="34" charset="0"/>
                <a:cs typeface="Arial" panose="020B0604020202020204" pitchFamily="34" charset="0"/>
              </a:rPr>
              <a:t>Ne glede na obseg povečanja površin se obveznost iz prvega leta petletne obveznosti nadaljuje, upravičenec pa je upravičen do plačila za celoten obseg površin, ki vključuje obstoječe in povečane </a:t>
            </a:r>
            <a:r>
              <a:rPr lang="sl-SI" sz="2000" dirty="0" smtClean="0">
                <a:latin typeface="Arial" panose="020B0604020202020204" pitchFamily="34" charset="0"/>
                <a:cs typeface="Arial" panose="020B0604020202020204" pitchFamily="34" charset="0"/>
              </a:rPr>
              <a:t>površine.</a:t>
            </a:r>
            <a:endParaRPr lang="sl-SI" sz="2000" dirty="0">
              <a:latin typeface="Arial" panose="020B0604020202020204" pitchFamily="34" charset="0"/>
              <a:cs typeface="Arial" panose="020B0604020202020204" pitchFamily="34" charset="0"/>
            </a:endParaRPr>
          </a:p>
        </p:txBody>
      </p:sp>
      <p:sp>
        <p:nvSpPr>
          <p:cNvPr id="27" name="PoljeZBesedilom 26"/>
          <p:cNvSpPr txBox="1"/>
          <p:nvPr/>
        </p:nvSpPr>
        <p:spPr>
          <a:xfrm>
            <a:off x="342397" y="4872092"/>
            <a:ext cx="5868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Zmanjšanje površin</a:t>
            </a:r>
            <a:endParaRPr lang="sl-SI" sz="2200" b="1" dirty="0">
              <a:latin typeface="Arial" panose="020B0604020202020204" pitchFamily="34" charset="0"/>
              <a:cs typeface="Arial" panose="020B0604020202020204" pitchFamily="34" charset="0"/>
            </a:endParaRPr>
          </a:p>
        </p:txBody>
      </p:sp>
      <p:sp>
        <p:nvSpPr>
          <p:cNvPr id="28" name="Pravokotnik 27"/>
          <p:cNvSpPr/>
          <p:nvPr/>
        </p:nvSpPr>
        <p:spPr>
          <a:xfrm>
            <a:off x="342396" y="5304797"/>
            <a:ext cx="5856521" cy="1323439"/>
          </a:xfrm>
          <a:prstGeom prst="rect">
            <a:avLst/>
          </a:prstGeom>
          <a:ln>
            <a:solidFill>
              <a:schemeClr val="tx1"/>
            </a:solidFill>
          </a:ln>
        </p:spPr>
        <p:txBody>
          <a:bodyPr wrap="square">
            <a:spAutoFit/>
          </a:bodyPr>
          <a:lstStyle/>
          <a:p>
            <a:pPr lvl="0"/>
            <a:r>
              <a:rPr lang="sl-SI" sz="2000" dirty="0">
                <a:latin typeface="Arial" panose="020B0604020202020204" pitchFamily="34" charset="0"/>
                <a:cs typeface="Arial" panose="020B0604020202020204" pitchFamily="34" charset="0"/>
              </a:rPr>
              <a:t>V obdobju trajanja obveznosti </a:t>
            </a:r>
            <a:r>
              <a:rPr lang="sl-SI" sz="2000" dirty="0" smtClean="0">
                <a:latin typeface="Arial" panose="020B0604020202020204" pitchFamily="34" charset="0"/>
                <a:cs typeface="Arial" panose="020B0604020202020204" pitchFamily="34" charset="0"/>
              </a:rPr>
              <a:t>se </a:t>
            </a:r>
            <a:r>
              <a:rPr lang="sl-SI" sz="2000" dirty="0">
                <a:latin typeface="Arial" panose="020B0604020202020204" pitchFamily="34" charset="0"/>
                <a:cs typeface="Arial" panose="020B0604020202020204" pitchFamily="34" charset="0"/>
              </a:rPr>
              <a:t>obseg površin lahko zmanjša za največ 10 % glede na vstopno površino, razen v primeru višje sile ali izjemnih </a:t>
            </a:r>
            <a:r>
              <a:rPr lang="sl-SI" sz="2000" dirty="0" smtClean="0">
                <a:latin typeface="Arial" panose="020B0604020202020204" pitchFamily="34" charset="0"/>
                <a:cs typeface="Arial" panose="020B0604020202020204" pitchFamily="34" charset="0"/>
              </a:rPr>
              <a:t>okoliščin. </a:t>
            </a:r>
            <a:endParaRPr lang="sl-SI"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174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306780" y="4118472"/>
            <a:ext cx="5292000" cy="2554545"/>
          </a:xfrm>
          <a:prstGeom prst="rect">
            <a:avLst/>
          </a:prstGeom>
          <a:ln>
            <a:solidFill>
              <a:schemeClr val="tx1"/>
            </a:solidFill>
          </a:ln>
        </p:spPr>
        <p:txBody>
          <a:bodyPr wrap="square">
            <a:spAutoFit/>
          </a:bodyPr>
          <a:lstStyle/>
          <a:p>
            <a:pPr marL="34290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Intervencija BVR se lahko kombinira z drugimi intervencijami SN 2023–2027.</a:t>
            </a:r>
          </a:p>
          <a:p>
            <a:pPr marL="34290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Pri kombinacijah je treba zagotoviti, da ne prihaja do podvajanja plačil = da bi se ista zahteva plačala iz naslova več intervencij.</a:t>
            </a:r>
          </a:p>
          <a:p>
            <a:pPr marL="34290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Možnost kombinacije intervencije BVR z intervencijo PGS se bo ponovno preverila.</a:t>
            </a:r>
            <a:endParaRPr lang="sl-SI" sz="2000" dirty="0">
              <a:latin typeface="Arial" panose="020B0604020202020204" pitchFamily="34" charset="0"/>
              <a:cs typeface="Arial" panose="020B0604020202020204" pitchFamily="34" charset="0"/>
            </a:endParaRPr>
          </a:p>
        </p:txBody>
      </p:sp>
      <p:sp>
        <p:nvSpPr>
          <p:cNvPr id="19" name="PoljeZBesedilom 18"/>
          <p:cNvSpPr txBox="1"/>
          <p:nvPr/>
        </p:nvSpPr>
        <p:spPr>
          <a:xfrm>
            <a:off x="306779" y="3683430"/>
            <a:ext cx="5310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Kombinacije</a:t>
            </a:r>
            <a:endParaRPr lang="sl-SI" sz="2200" b="1" dirty="0">
              <a:latin typeface="Arial" panose="020B0604020202020204" pitchFamily="34" charset="0"/>
              <a:cs typeface="Arial" panose="020B0604020202020204" pitchFamily="34" charset="0"/>
            </a:endParaRPr>
          </a:p>
        </p:txBody>
      </p:sp>
      <p:sp>
        <p:nvSpPr>
          <p:cNvPr id="11" name="PoljeZBesedilom 10"/>
          <p:cNvSpPr txBox="1"/>
          <p:nvPr/>
        </p:nvSpPr>
        <p:spPr>
          <a:xfrm>
            <a:off x="306779" y="277384"/>
            <a:ext cx="5292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Obseg površin</a:t>
            </a:r>
            <a:endParaRPr lang="sl-SI" sz="2200" b="1" dirty="0">
              <a:latin typeface="Arial" panose="020B0604020202020204" pitchFamily="34" charset="0"/>
              <a:cs typeface="Arial" panose="020B0604020202020204" pitchFamily="34" charset="0"/>
            </a:endParaRPr>
          </a:p>
        </p:txBody>
      </p:sp>
      <p:sp>
        <p:nvSpPr>
          <p:cNvPr id="12" name="Pravokotnik 11"/>
          <p:cNvSpPr/>
          <p:nvPr/>
        </p:nvSpPr>
        <p:spPr>
          <a:xfrm>
            <a:off x="306779" y="708271"/>
            <a:ext cx="5274624" cy="1323439"/>
          </a:xfrm>
          <a:prstGeom prst="rect">
            <a:avLst/>
          </a:prstGeom>
          <a:ln>
            <a:solidFill>
              <a:schemeClr val="tx1"/>
            </a:solidFill>
          </a:ln>
        </p:spPr>
        <p:txBody>
          <a:bodyPr wrap="square">
            <a:spAutoFit/>
          </a:bodyPr>
          <a:lstStyle/>
          <a:p>
            <a:pPr marL="34290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Pri izvajanju intervencije BVR se spremlja obseg izvajanja na ravni intervencije, ne pa posamezne vrste rabe, na kateri se ta intervencija lahko izvaja.</a:t>
            </a:r>
            <a:endParaRPr lang="sl-SI" sz="2000" dirty="0">
              <a:latin typeface="Arial" panose="020B0604020202020204" pitchFamily="34" charset="0"/>
              <a:cs typeface="Arial" panose="020B0604020202020204" pitchFamily="34" charset="0"/>
            </a:endParaRPr>
          </a:p>
        </p:txBody>
      </p:sp>
      <p:sp>
        <p:nvSpPr>
          <p:cNvPr id="13" name="Pravokotnik 12"/>
          <p:cNvSpPr/>
          <p:nvPr/>
        </p:nvSpPr>
        <p:spPr>
          <a:xfrm>
            <a:off x="5913912" y="277384"/>
            <a:ext cx="6020789" cy="6401753"/>
          </a:xfrm>
          <a:prstGeom prst="rect">
            <a:avLst/>
          </a:prstGeom>
          <a:solidFill>
            <a:srgbClr val="84BD27"/>
          </a:solidFill>
          <a:ln>
            <a:solidFill>
              <a:schemeClr val="tx1"/>
            </a:solidFill>
          </a:ln>
        </p:spPr>
        <p:txBody>
          <a:bodyPr wrap="square">
            <a:spAutoFit/>
          </a:bodyPr>
          <a:lstStyle/>
          <a:p>
            <a:pPr>
              <a:spcAft>
                <a:spcPts val="1200"/>
              </a:spcAft>
            </a:pPr>
            <a:r>
              <a:rPr lang="sl-SI" sz="1900" b="1" dirty="0" smtClean="0">
                <a:latin typeface="Arial" panose="020B0604020202020204" pitchFamily="34" charset="0"/>
                <a:cs typeface="Arial" panose="020B0604020202020204" pitchFamily="34" charset="0"/>
              </a:rPr>
              <a:t>PRIMER:</a:t>
            </a:r>
            <a:r>
              <a:rPr lang="sl-SI" sz="1900" dirty="0" smtClean="0">
                <a:latin typeface="Arial" panose="020B0604020202020204" pitchFamily="34" charset="0"/>
                <a:cs typeface="Arial" panose="020B0604020202020204" pitchFamily="34" charset="0"/>
              </a:rPr>
              <a:t> Nosilec KMG ima 3 ha njivskih površin, 0,5 ha ekstenzivnega sadovnjaka, 1 ha trajnega travinja, 0,6 ha intenzivnega sadovnjaka, 0,3 ha vinograda in rastlinjak na 0,2 ha površin. V letu 2023 se ključi v intervencijo BVR z 2 ha površin. To pomeni, da je njegova vstopna površina 2 ha, ta obseg površine mora zagotavljati ves čas trajanja obveznosti (= 5 let). Lahko ga zmanjša za največ 10 %, poveča pa ga lahko kolikor želi.</a:t>
            </a:r>
          </a:p>
          <a:p>
            <a:pPr>
              <a:spcAft>
                <a:spcPts val="1200"/>
              </a:spcAft>
            </a:pPr>
            <a:r>
              <a:rPr lang="sl-SI" sz="1900" dirty="0" smtClean="0">
                <a:latin typeface="Arial" panose="020B0604020202020204" pitchFamily="34" charset="0"/>
                <a:cs typeface="Arial" panose="020B0604020202020204" pitchFamily="34" charset="0"/>
              </a:rPr>
              <a:t>Površine v obsegu 2 ha vključujejo 0,8 ha površin s poljščinami, 0,2 ha z zelenjadnicami, 0,1 ha površin pod rastlinjakom, 0,4 ha intenzivnega sadovnjaka, 0,3 ha vinograda in 0,2 ha ekstenzivnega sadovnjaka.</a:t>
            </a:r>
          </a:p>
          <a:p>
            <a:pPr>
              <a:spcAft>
                <a:spcPts val="1200"/>
              </a:spcAft>
            </a:pPr>
            <a:r>
              <a:rPr lang="sl-SI" sz="1900" dirty="0" smtClean="0">
                <a:latin typeface="Arial" panose="020B0604020202020204" pitchFamily="34" charset="0"/>
                <a:cs typeface="Arial" panose="020B0604020202020204" pitchFamily="34" charset="0"/>
              </a:rPr>
              <a:t>V letu 2024 nadaljuje z izvajanjem intervencije BVR z 2 ha, vendar z 1,5 ha poljščin, 0,3 ha zelenjadnic in 0,2  ha vinograda.</a:t>
            </a:r>
          </a:p>
          <a:p>
            <a:pPr>
              <a:spcAft>
                <a:spcPts val="1200"/>
              </a:spcAft>
            </a:pPr>
            <a:r>
              <a:rPr lang="sl-SI" sz="1900" dirty="0" smtClean="0">
                <a:latin typeface="Arial" panose="020B0604020202020204" pitchFamily="34" charset="0"/>
                <a:cs typeface="Arial" panose="020B0604020202020204" pitchFamily="34" charset="0"/>
              </a:rPr>
              <a:t>Ker je tudi v 2. letu trajanja obveznosti v intervencijo BVR vključen z 2 ha, ni v kršitvi ne glede na to, da so te površine v različnem obsegu na različnih vrstah rabe v primerjavi s predhodnim letom (= leto 2023).</a:t>
            </a:r>
            <a:endParaRPr lang="sl-SI" sz="1900" dirty="0">
              <a:latin typeface="Arial" panose="020B0604020202020204" pitchFamily="34" charset="0"/>
              <a:cs typeface="Arial" panose="020B0604020202020204" pitchFamily="34" charset="0"/>
            </a:endParaRPr>
          </a:p>
        </p:txBody>
      </p:sp>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79" y="2143671"/>
            <a:ext cx="2718054" cy="1483995"/>
          </a:xfrm>
          <a:prstGeom prst="rect">
            <a:avLst/>
          </a:prstGeom>
        </p:spPr>
      </p:pic>
      <p:pic>
        <p:nvPicPr>
          <p:cNvPr id="3" name="Slik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6392" y="2143671"/>
            <a:ext cx="2102930" cy="1502093"/>
          </a:xfrm>
          <a:prstGeom prst="rect">
            <a:avLst/>
          </a:prstGeom>
        </p:spPr>
      </p:pic>
      <p:sp>
        <p:nvSpPr>
          <p:cNvPr id="4" name="PoljeZBesedilom 3"/>
          <p:cNvSpPr txBox="1"/>
          <p:nvPr/>
        </p:nvSpPr>
        <p:spPr>
          <a:xfrm>
            <a:off x="3321982" y="3408874"/>
            <a:ext cx="1952564" cy="230832"/>
          </a:xfrm>
          <a:prstGeom prst="rect">
            <a:avLst/>
          </a:prstGeom>
          <a:noFill/>
        </p:spPr>
        <p:txBody>
          <a:bodyPr wrap="square" rtlCol="0">
            <a:spAutoFit/>
          </a:bodyPr>
          <a:lstStyle/>
          <a:p>
            <a:r>
              <a:rPr lang="sl-SI" sz="900" dirty="0">
                <a:solidFill>
                  <a:schemeClr val="bg1"/>
                </a:solidFill>
                <a:latin typeface="Arial" panose="020B0604020202020204" pitchFamily="34" charset="0"/>
                <a:cs typeface="Arial" panose="020B0604020202020204" pitchFamily="34" charset="0"/>
              </a:rPr>
              <a:t>https://</a:t>
            </a:r>
            <a:r>
              <a:rPr lang="sl-SI" sz="800" dirty="0">
                <a:solidFill>
                  <a:schemeClr val="bg1"/>
                </a:solidFill>
                <a:latin typeface="Arial" panose="020B0604020202020204" pitchFamily="34" charset="0"/>
                <a:cs typeface="Arial" panose="020B0604020202020204" pitchFamily="34" charset="0"/>
              </a:rPr>
              <a:t>www.agriseta.co.za</a:t>
            </a:r>
            <a:r>
              <a:rPr lang="sl-SI" sz="900" dirty="0">
                <a:solidFill>
                  <a:schemeClr val="bg1"/>
                </a:solidFill>
                <a:latin typeface="Arial" panose="020B0604020202020204" pitchFamily="34" charset="0"/>
                <a:cs typeface="Arial" panose="020B0604020202020204" pitchFamily="34" charset="0"/>
              </a:rPr>
              <a:t>/</a:t>
            </a:r>
          </a:p>
        </p:txBody>
      </p:sp>
      <p:sp>
        <p:nvSpPr>
          <p:cNvPr id="5" name="Pravokotnik 4"/>
          <p:cNvSpPr/>
          <p:nvPr/>
        </p:nvSpPr>
        <p:spPr>
          <a:xfrm>
            <a:off x="422779" y="2139136"/>
            <a:ext cx="1837362" cy="215444"/>
          </a:xfrm>
          <a:prstGeom prst="rect">
            <a:avLst/>
          </a:prstGeom>
        </p:spPr>
        <p:txBody>
          <a:bodyPr wrap="none">
            <a:spAutoFit/>
          </a:bodyPr>
          <a:lstStyle/>
          <a:p>
            <a:r>
              <a:rPr lang="sl-SI" sz="800" dirty="0">
                <a:solidFill>
                  <a:schemeClr val="bg1"/>
                </a:solidFill>
                <a:latin typeface="Arial" panose="020B0604020202020204" pitchFamily="34" charset="0"/>
                <a:cs typeface="Arial" panose="020B0604020202020204" pitchFamily="34" charset="0"/>
              </a:rPr>
              <a:t>https://blueberriesconsulting.com/en</a:t>
            </a:r>
          </a:p>
        </p:txBody>
      </p:sp>
    </p:spTree>
    <p:extLst>
      <p:ext uri="{BB962C8B-B14F-4D97-AF65-F5344CB8AC3E}">
        <p14:creationId xmlns:p14="http://schemas.microsoft.com/office/powerpoint/2010/main" val="3297784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vzeti načrt">
  <a:themeElements>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ivzeti načrt">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9CC00"/>
            </a:gs>
            <a:gs pos="90000">
              <a:schemeClr val="bg1"/>
            </a:gs>
            <a:gs pos="100000">
              <a:schemeClr val="bg1"/>
            </a:gs>
          </a:gsLst>
          <a:lin ang="5400000" scaled="0"/>
        </a:gradFill>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ivzeti nač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ivzeti nač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ivzeti nač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ivzeti nač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ivzeti nač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ivzeti nač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ivzeti nač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ivzeti nač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225396475418A4B8D8FB4A494E5A7CA" ma:contentTypeVersion="1" ma:contentTypeDescription="Ustvari nov dokument." ma:contentTypeScope="" ma:versionID="740d13182d870ac1b231001472d0ea55">
  <xsd:schema xmlns:xsd="http://www.w3.org/2001/XMLSchema" xmlns:xs="http://www.w3.org/2001/XMLSchema" xmlns:p="http://schemas.microsoft.com/office/2006/metadata/properties" xmlns:ns1="http://schemas.microsoft.com/sharepoint/v3" targetNamespace="http://schemas.microsoft.com/office/2006/metadata/properties" ma:root="true" ma:fieldsID="479823c2837ba2e0561586e40a1e9a5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Razporejanje začetnega datuma" ma:description="»Načrtovanje začetnega datuma« je stolpec mesta, ki ga je ustvarila funkcija objavljanja. Uporablja se za določanje datuma in ure, ko se ta stran prvič prikaže obiskovalcem strani." ma:internalName="PublishingStartDate">
      <xsd:simpleType>
        <xsd:restriction base="dms:Unknown"/>
      </xsd:simpleType>
    </xsd:element>
    <xsd:element name="PublishingExpirationDate" ma:index="9" nillable="true" ma:displayName="Razporejanje končnega datuma" ma:description="»Načrtovanje končnega datuma« je stolpec mesta, ki ga je ustvarila funkcija objavljanja. Uporablja se za določanje datuma in ure, ko se ta stran ne prikaže več obiskovalcem mesta."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5AC2599-9043-46FD-8151-162D80ECEA68}">
  <ds:schemaRefs>
    <ds:schemaRef ds:uri="http://schemas.microsoft.com/sharepoint/v3/contenttype/forms"/>
  </ds:schemaRefs>
</ds:datastoreItem>
</file>

<file path=customXml/itemProps2.xml><?xml version="1.0" encoding="utf-8"?>
<ds:datastoreItem xmlns:ds="http://schemas.openxmlformats.org/officeDocument/2006/customXml" ds:itemID="{84D1E209-E24C-47A2-B933-BD7187E70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329092-D32C-4529-BF37-C5AEB5C96E26}">
  <ds:schemaRefs>
    <ds:schemaRef ds:uri="http://schemas.openxmlformats.org/package/2006/metadata/core-properties"/>
    <ds:schemaRef ds:uri="http://schemas.microsoft.com/sharepoint/v3"/>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21431</TotalTime>
  <Words>8782</Words>
  <Application>Microsoft Office PowerPoint</Application>
  <PresentationFormat>Širokozaslonsko</PresentationFormat>
  <Paragraphs>785</Paragraphs>
  <Slides>68</Slides>
  <Notes>19</Notes>
  <HiddenSlides>0</HiddenSlides>
  <MMClips>0</MMClips>
  <ScaleCrop>false</ScaleCrop>
  <HeadingPairs>
    <vt:vector size="6" baseType="variant">
      <vt:variant>
        <vt:lpstr>Uporabljene pisave</vt:lpstr>
      </vt:variant>
      <vt:variant>
        <vt:i4>8</vt:i4>
      </vt:variant>
      <vt:variant>
        <vt:lpstr>Tema</vt:lpstr>
      </vt:variant>
      <vt:variant>
        <vt:i4>2</vt:i4>
      </vt:variant>
      <vt:variant>
        <vt:lpstr>Naslovi diapozitivov</vt:lpstr>
      </vt:variant>
      <vt:variant>
        <vt:i4>68</vt:i4>
      </vt:variant>
    </vt:vector>
  </HeadingPairs>
  <TitlesOfParts>
    <vt:vector size="78" baseType="lpstr">
      <vt:lpstr>Arial</vt:lpstr>
      <vt:lpstr>Arial</vt:lpstr>
      <vt:lpstr>Calibri</vt:lpstr>
      <vt:lpstr>Calibri Light</vt:lpstr>
      <vt:lpstr>Comic Sans MS</vt:lpstr>
      <vt:lpstr>Republika</vt:lpstr>
      <vt:lpstr>Times New Roman</vt:lpstr>
      <vt:lpstr>Wingdings</vt:lpstr>
      <vt:lpstr>Officeova tema</vt:lpstr>
      <vt:lpstr>Privzeti načrt</vt:lpstr>
      <vt:lpstr>BIOTIČNO VARSTVO RASTLIN</vt:lpstr>
      <vt:lpstr>Pravna podlaga</vt:lpstr>
      <vt:lpstr>Uredba KOPOP</vt:lpstr>
      <vt:lpstr>Intervencija Biotično varstvo rastlin (BVR)</vt:lpstr>
      <vt:lpstr>Intervencija BVR</vt:lpstr>
      <vt:lpstr>Namen intervencije BVR</vt:lpstr>
      <vt:lpstr>PowerPointova predstavitev</vt:lpstr>
      <vt:lpstr>PowerPointova predstavitev</vt:lpstr>
      <vt:lpstr>PowerPointova predstavitev</vt:lpstr>
      <vt:lpstr>Intervencija BVR</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Pravna podlaga</vt:lpstr>
      <vt:lpstr>Uredba KOPOP</vt:lpstr>
      <vt:lpstr>Intervencija Lokalne pasme in sorte (LOPS)</vt:lpstr>
      <vt:lpstr>Intervencija LOPS</vt:lpstr>
      <vt:lpstr>Namen intervencije LOPS</vt:lpstr>
      <vt:lpstr>PowerPointova predstavitev</vt:lpstr>
      <vt:lpstr>PowerPointova predstavitev</vt:lpstr>
      <vt:lpstr>PowerPointova predstavitev</vt:lpstr>
      <vt:lpstr>Intervencija LOPS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Pravna podlaga</vt:lpstr>
      <vt:lpstr>Uredba KOPOP</vt:lpstr>
      <vt:lpstr>Intervencija Habitatni tipi in vrste na območjih Natura 2000 (HTV)</vt:lpstr>
      <vt:lpstr>Intervencija HTV</vt:lpstr>
      <vt:lpstr>Namen intervencije HTV</vt:lpstr>
      <vt:lpstr>PowerPointova predstavitev</vt:lpstr>
      <vt:lpstr>PowerPointova predstavitev</vt:lpstr>
      <vt:lpstr>Intervencija HTV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Nina Tomec</dc:creator>
  <cp:lastModifiedBy>Mojca Bozovičar</cp:lastModifiedBy>
  <cp:revision>1965</cp:revision>
  <cp:lastPrinted>2024-01-29T06:46:49Z</cp:lastPrinted>
  <dcterms:created xsi:type="dcterms:W3CDTF">2021-06-28T11:01:48Z</dcterms:created>
  <dcterms:modified xsi:type="dcterms:W3CDTF">2024-01-29T11:53:56Z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0x010100F225396475418A4B8D8FB4A494E5A7CA</vt:lpwstr>
  </property>
</Properties>
</file>