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60" r:id="rId4"/>
    <p:sldMasterId id="2147483725" r:id="rId5"/>
  </p:sldMasterIdLst>
  <p:notesMasterIdLst>
    <p:notesMasterId r:id="rId17"/>
  </p:notesMasterIdLst>
  <p:handoutMasterIdLst>
    <p:handoutMasterId r:id="rId18"/>
  </p:handoutMasterIdLst>
  <p:sldIdLst>
    <p:sldId id="1253" r:id="rId6"/>
    <p:sldId id="1295" r:id="rId7"/>
    <p:sldId id="1312" r:id="rId8"/>
    <p:sldId id="1313" r:id="rId9"/>
    <p:sldId id="1315" r:id="rId10"/>
    <p:sldId id="1314" r:id="rId11"/>
    <p:sldId id="1299" r:id="rId12"/>
    <p:sldId id="1316" r:id="rId13"/>
    <p:sldId id="1317" r:id="rId14"/>
    <p:sldId id="1318" r:id="rId15"/>
    <p:sldId id="1248" r:id="rId16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GP" initials="MKGP" lastIdx="4" clrIdx="0"/>
  <p:cmAuthor id="1" name="Anita Žalik-Košutnik" initials="AŽ" lastIdx="1" clrIdx="1"/>
  <p:cmAuthor id="2" name="Nina Kenda" initials="NK" lastIdx="3" clrIdx="2">
    <p:extLst>
      <p:ext uri="{19B8F6BF-5375-455C-9EA6-DF929625EA0E}">
        <p15:presenceInfo xmlns:p15="http://schemas.microsoft.com/office/powerpoint/2012/main" userId="Nina Kenda" providerId="None"/>
      </p:ext>
    </p:extLst>
  </p:cmAuthor>
  <p:cmAuthor id="3" name="Tanja Gorišek" initials="TG" lastIdx="1" clrIdx="3"/>
  <p:cmAuthor id="4" name="Viktorija Batagelj" initials="VB" lastIdx="1" clrIdx="4">
    <p:extLst>
      <p:ext uri="{19B8F6BF-5375-455C-9EA6-DF929625EA0E}">
        <p15:presenceInfo xmlns:p15="http://schemas.microsoft.com/office/powerpoint/2012/main" userId="Viktorija Batagelj" providerId="None"/>
      </p:ext>
    </p:extLst>
  </p:cmAuthor>
  <p:cmAuthor id="5" name="Ines Fartelj" initials="IF" lastIdx="1" clrIdx="5">
    <p:extLst>
      <p:ext uri="{19B8F6BF-5375-455C-9EA6-DF929625EA0E}">
        <p15:presenceInfo xmlns:p15="http://schemas.microsoft.com/office/powerpoint/2012/main" userId="Ines Fartel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4BD27"/>
    <a:srgbClr val="F7E457"/>
    <a:srgbClr val="FFCC66"/>
    <a:srgbClr val="FFFF99"/>
    <a:srgbClr val="FF9933"/>
    <a:srgbClr val="FFCC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49" autoAdjust="0"/>
  </p:normalViewPr>
  <p:slideViewPr>
    <p:cSldViewPr snapToGrid="0">
      <p:cViewPr varScale="1">
        <p:scale>
          <a:sx n="74" d="100"/>
          <a:sy n="74" d="100"/>
        </p:scale>
        <p:origin x="13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936"/>
    </p:cViewPr>
  </p:sorterViewPr>
  <p:notesViewPr>
    <p:cSldViewPr snapToGrid="0">
      <p:cViewPr varScale="1">
        <p:scale>
          <a:sx n="92" d="100"/>
          <a:sy n="92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2451A-D08E-487A-A5C0-2558E705CC14}" type="datetimeFigureOut">
              <a:rPr lang="sl-SI" smtClean="0"/>
              <a:t>26. 01. 2024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2067-88D5-4626-A291-6FA81FFE50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96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8237-AC88-473E-AF4C-DABD2FF2E0B0}" type="datetimeFigureOut">
              <a:rPr lang="sl-SI" smtClean="0"/>
              <a:t>26. 01. 2024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D132-DB3B-4C4C-AB58-25040CABC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2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3D132-DB3B-4C4C-AB58-25040CABC10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169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31CD-37FA-4F04-A917-69202A9DCD81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18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FD46-5B06-4E8D-8679-2C8785D80BD3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795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E13-3B8A-4017-AA2C-EE6A21617A4A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87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3F47-35A3-48B6-BAEE-0A636FBB24BB}" type="datetime1">
              <a:rPr lang="sl-SI" smtClean="0"/>
              <a:t>26. 01. 2024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7456-F68D-49D2-A969-D3F900B25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856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831EE6-8FB7-4FB4-BF4F-E0F4EEED3F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3A468E-E509-45F3-9F74-467EF607A9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0D5424-9E5C-4003-B9EA-1F8C598C90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075B96-B90F-462C-AFDD-E0CB7FCA1EA4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30472E-5963-41BC-8039-D118B8B8BB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B68534A-B8AC-4C56-BD00-9EADCB88DE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D7BC44-1C77-4D81-84DF-87B196CD2CB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67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DE4A13-EBAF-4129-974A-3CF1176A6A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6F7D4F-D18E-453E-AA90-285CF48361F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CBF986-DEEA-40E9-B7C4-E461CAC771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9A0C8A-C05C-47D1-AAD0-FFA49C32C2AE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708AFE8-6F80-4314-9A24-B371743EF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A86554-8FFD-459D-9152-6FE45EE778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F43FCE-FCB3-4724-89DC-23C09B4C2E5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426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5A76E8-0FBD-4418-B5B3-C73F6EEA0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4462037-9B54-4EDF-A2E9-ABBD8435D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520822-DB63-4846-9362-029FE4B183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E19F3A-A57A-4F1F-8C23-E7D7304F188B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214A6C-BA84-451F-8A8B-7DCC318CA6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896AD7B-C75F-480F-8B4F-B2B98A001F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B47978-853D-4FC0-9B32-F81A20EC336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544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89DB0E-6691-4654-BEAB-2017A45594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9A6F3A-2F91-4122-B33B-0383756001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8FF585C-9406-47F8-9FB7-A1B144D4598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C71717A-F5C0-4AB7-9425-DD106CF826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DD722-0832-4105-9553-203A1AA1321B}" type="datetime1">
              <a:rPr lang="sl-SI" smtClean="0"/>
              <a:t>26. 01. 2024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4CBA78A-FF26-4D12-8C25-4966D2F0A2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841CA8E-79FF-48F6-931D-8F764530D4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E2E5B5-DADF-4F43-A7C5-E204C2EABA4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50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22BD3F-4BC0-40B0-933D-7231E1354D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34EB87-5ED4-450C-8EDD-1425B8815E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FA4C2CC-1C3A-4A23-BBE3-7847DA386C3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48180BD-FCEB-43CE-ACD5-92C9D10C320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9F915BC-D6E6-4F55-AE41-66148A3B827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060C435-A6C4-464C-B864-FEB8298E94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3DCA7-1B01-4862-BF9D-C61F3B3663AB}" type="datetime1">
              <a:rPr lang="sl-SI" smtClean="0"/>
              <a:t>26. 01. 2024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304D53B-0EDA-4921-9184-366273DF40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A41A3DE-5519-4E87-BE8F-9889694FF0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334CC0-8D8B-4DDC-8B82-91A1B27556F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180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CA6B4F-66AB-4D49-970C-9B1FBECEF9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C894214-8F1A-45F0-8CCD-01BC2E7DFD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F75915-0FEF-49D8-91F9-6F896F226376}" type="datetime1">
              <a:rPr lang="sl-SI" smtClean="0"/>
              <a:t>26. 01. 2024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5AB343A-8CA6-4503-8CC2-3140BC558C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46A6FF0-D313-4D5E-9F97-EAB8C3F0A7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6F36D4-FD82-4F96-9EC3-441AD9ABEE5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54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3D3AC02-5CEF-4B54-9C1A-59AFB538C1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D5E354-2B03-442A-B287-38D2D9EE888F}" type="datetime1">
              <a:rPr lang="sl-SI" smtClean="0"/>
              <a:t>26. 01. 2024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951A07A-DFDE-41D9-875E-FCE95F33E5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19AF016-918A-4FC9-9111-E7635D0AEA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43559-D775-4548-889D-EBF8F35B60C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50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8D11-B599-4A5B-8027-1721D2841790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836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5419F-F7AE-4E13-A7DD-DA72631C86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AB4097-0695-4567-8067-C39DECF47F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1BAA6C8-338A-47DE-AFA8-6A4E79CE9B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22F0E83-DBCE-4529-B769-CFEAB8FAC8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62DD86-0DDB-43AE-82E4-682623F2E4CE}" type="datetime1">
              <a:rPr lang="sl-SI" smtClean="0"/>
              <a:t>26. 01. 2024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2A82C5A-84EB-4603-ABA2-DF8D2DAC8A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9FE59AF-1562-4019-9E1D-D7080C7C0F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6682A1-7063-4D5E-BA7F-7DA93657A54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666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60F5B-1DA6-46DC-B385-1A40441494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4E9496A-1AD4-43A4-89EC-8DFF794025F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FAB71AF-7D25-4C33-8C20-2D6782FD5B2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C3C98B-BF8F-42DF-B550-429EAF1621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65C1DB-A215-476F-A57E-F4B72010990E}" type="datetime1">
              <a:rPr lang="sl-SI" smtClean="0"/>
              <a:t>26. 01. 2024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74F99DB-7AB0-47A1-9FCC-AF918D783E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6136193-170F-4726-B608-22F687F654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FF02B-2881-471E-94CC-10ECF61C53E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41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A5D0B4-90F8-4650-A1D8-033AC1851E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1CE4D42-28E8-419F-8C21-EB5773AE1AC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FE96F6-ED19-4A70-8AD4-0A012C78CD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5536C6-AFF1-4B1D-BA39-61F745915EE0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79BEB56-52FF-4E9C-8F98-56668D8665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5083E8-DF89-4695-B9FB-CF94442F1E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1DE6AB-75BE-449E-9B08-8622D038C5F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346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DBDD7AC-E0DC-4788-8F15-7FF78868795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155E76B-C3F9-4AED-82B2-4C32B36BDCF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4DAA30-7434-411B-B0A2-45EC322C7D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A34C-5B57-49D5-8894-3006661D04EC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7B3E6BB-934F-4DF7-82E4-2D8E19BC56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333981-FD0E-4CAB-BFF1-37B7EDDBD1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F1AB1-6C74-44DD-A28E-59527144F73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82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BE58-E4D9-4EEA-9E73-EDEDAB41289A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9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0AD2-AD81-4D8B-AC10-C0C651C050B1}" type="datetime1">
              <a:rPr lang="sl-SI" smtClean="0"/>
              <a:t>26. 01. 2024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84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1C6A-8E52-4792-AB85-30E14C644A06}" type="datetime1">
              <a:rPr lang="sl-SI" smtClean="0"/>
              <a:t>26. 01. 2024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67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C1E9-C49B-4B73-A97D-261832C32584}" type="datetime1">
              <a:rPr lang="sl-SI" smtClean="0"/>
              <a:t>26. 01. 2024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30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B31E-A8FC-41BF-B6DF-13700795D3DC}" type="datetime1">
              <a:rPr lang="sl-SI" smtClean="0"/>
              <a:t>26. 01. 2024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7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A494-216E-4DF2-AA76-DD9CD47D40D5}" type="datetime1">
              <a:rPr lang="sl-SI" smtClean="0"/>
              <a:t>26. 01. 2024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46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4E0F-B39E-4ACE-A0F0-2D28B7C175C2}" type="datetime1">
              <a:rPr lang="sl-SI" smtClean="0"/>
              <a:t>26. 01. 2024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41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14C5-5181-447D-91D7-C5EC0C988D82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E113-E601-48AD-BDCE-967955DC99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15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5EF5554-19C9-4FBE-B5E0-4480A5847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C11ADB-D66C-4F5D-AACC-F38EA2042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00D7EF-1575-4088-AD76-CFFE9BE3501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C39810-C0D2-49F2-A5FA-E01E5252FDCF}" type="datetime1">
              <a:rPr lang="sl-SI" smtClean="0"/>
              <a:t>26. 01. 2024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08F0529-3C2A-4EAF-8EE2-8715401B185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0864AF-F736-4DF1-92CE-D2B07312C5B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EC1B645-3F26-404C-935A-BC26CD43138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67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p.s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ur-lex.europa.eu/legal-content/SL/TXT/?uri=CELEX%3A32018R0848" TargetMode="External"/><Relationship Id="rId5" Type="http://schemas.openxmlformats.org/officeDocument/2006/relationships/hyperlink" Target="http://www.pisrs.si/Pis.web/pregledPredpisa?id=URED8751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kc-um.si/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kon-cert.s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isrs.si/Pis.web/pregledPredpisa?id=URED8033" TargetMode="External"/><Relationship Id="rId5" Type="http://schemas.openxmlformats.org/officeDocument/2006/relationships/hyperlink" Target="https://eur-lex.europa.eu/legal-content/SL/TXT/?uri=CELEX%3A32018R0848" TargetMode="External"/><Relationship Id="rId10" Type="http://schemas.openxmlformats.org/officeDocument/2006/relationships/hyperlink" Target="https://www.tuvsud.com/sl-si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www.bureauveritas.s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3">
            <a:extLst>
              <a:ext uri="{FF2B5EF4-FFF2-40B4-BE49-F238E27FC236}">
                <a16:creationId xmlns:a16="http://schemas.microsoft.com/office/drawing/2014/main" id="{B5802294-D48B-4B13-A6C3-D58A22CBE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3434" y="1503955"/>
            <a:ext cx="6803676" cy="5016758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 SKP 2023–2027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Slovenijo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sl-S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Intervenciji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Ekološko kmetovanje (IRP19)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Ekološko čebelarjenje (IRP43)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Usposabljanje JSKS</a:t>
            </a:r>
            <a:r>
              <a:rPr kumimoji="0" lang="sl-SI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l-SI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30. 1. 2024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sl-S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sl-S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Ines Fartelj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mag. Maja Žibert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Sektor za strukturno politiko in razvoj podeželja, MKGP</a:t>
            </a:r>
            <a:endParaRPr kumimoji="0" lang="sl-SI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381" y="141044"/>
            <a:ext cx="5083728" cy="122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20" y="403790"/>
            <a:ext cx="2188464" cy="426720"/>
          </a:xfrm>
          <a:prstGeom prst="rect">
            <a:avLst/>
          </a:prstGeom>
        </p:spPr>
      </p:pic>
      <p:pic>
        <p:nvPicPr>
          <p:cNvPr id="5" name="Sl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97" y="6027486"/>
            <a:ext cx="1096780" cy="422005"/>
          </a:xfrm>
          <a:prstGeom prst="rect">
            <a:avLst/>
          </a:prstGeom>
        </p:spPr>
      </p:pic>
      <p:pic>
        <p:nvPicPr>
          <p:cNvPr id="6" name="Slik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1" y="6027486"/>
            <a:ext cx="1015979" cy="603077"/>
          </a:xfrm>
          <a:prstGeom prst="rect">
            <a:avLst/>
          </a:prstGeom>
        </p:spPr>
      </p:pic>
      <p:sp>
        <p:nvSpPr>
          <p:cNvPr id="9" name="Označba mesta številke diapoziti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D7BC44-1C77-4D81-84DF-87B196CD2CB6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030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95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8338DA64-7072-456E-9FD2-39B0CB08E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82" y="502326"/>
            <a:ext cx="2430424" cy="161623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A80A50E-E09D-496E-B673-C6FE3F145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18" y="518952"/>
            <a:ext cx="6962814" cy="1649630"/>
          </a:xfrm>
        </p:spPr>
        <p:txBody>
          <a:bodyPr anchor="b">
            <a:normAutofit fontScale="90000"/>
          </a:bodyPr>
          <a:lstStyle/>
          <a:p>
            <a:r>
              <a:rPr lang="sl-SI" sz="4800" b="1" dirty="0">
                <a:solidFill>
                  <a:schemeClr val="bg1"/>
                </a:solidFill>
              </a:rPr>
              <a:t>4.	Večletne obveznosti M.10, 	M.11 iz PRP 2014-2022</a:t>
            </a:r>
            <a:br>
              <a:rPr lang="sl-SI" sz="4800" b="1" dirty="0">
                <a:solidFill>
                  <a:schemeClr val="bg1"/>
                </a:solidFill>
              </a:rPr>
            </a:br>
            <a:endParaRPr lang="sl-SI" sz="4800" b="1" dirty="0">
              <a:solidFill>
                <a:schemeClr val="bg1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C79862D-7A7D-42AA-8A7B-29198F5C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10</a:t>
            </a:fld>
            <a:endParaRPr lang="sl-SI" sz="1600">
              <a:solidFill>
                <a:schemeClr val="tx2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09DA2B-762A-4BA2-BF44-A51666EF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2076" y="3689629"/>
            <a:ext cx="96104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KMG, ki so v 5-letno obveznost vstopila leta 2019 ali 2020.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Usposabljanje ne bo več potrebno.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723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HVALA ZA </a:t>
            </a: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POZORNOST</a:t>
            </a: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!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8E89538-AC58-0213-770C-BA1FEBA69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116E113-E601-48AD-BDCE-967955DC9966}" type="slidenum">
              <a:rPr lang="sl-SI" smtClean="0"/>
              <a:pPr>
                <a:spcAft>
                  <a:spcPts val="600"/>
                </a:spcAft>
              </a:pPr>
              <a:t>11</a:t>
            </a:fld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A8C922F-02E0-4ED8-BAA1-E226660C7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79" y="1455660"/>
            <a:ext cx="7554822" cy="36684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stA="99000" endPos="12000" dist="50800" dir="5400000" sy="-100000" algn="bl" rotWithShape="0"/>
          </a:effectLst>
        </p:spPr>
      </p:pic>
      <p:sp>
        <p:nvSpPr>
          <p:cNvPr id="7" name="Pravokotni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936" y="5622704"/>
            <a:ext cx="9100127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1" algn="ctr" defTabSz="694944">
              <a:spcAft>
                <a:spcPts val="600"/>
              </a:spcAft>
            </a:pPr>
            <a:r>
              <a:rPr lang="sl-SI" sz="21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Spletna stran: </a:t>
            </a:r>
            <a:r>
              <a:rPr lang="sl-SI" sz="2128" kern="1200">
                <a:solidFill>
                  <a:srgbClr val="0070C0"/>
                </a:solidFill>
                <a:latin typeface="+mn-lt"/>
                <a:ea typeface="+mn-ea"/>
                <a:cs typeface="+mn-cs"/>
                <a:hlinkClick r:id="rId3"/>
              </a:rPr>
              <a:t>skp.si</a:t>
            </a:r>
            <a:endParaRPr lang="sl-SI" sz="2800">
              <a:solidFill>
                <a:srgbClr val="0070C0"/>
              </a:solidFill>
            </a:endParaRPr>
          </a:p>
        </p:txBody>
      </p:sp>
      <p:pic>
        <p:nvPicPr>
          <p:cNvPr id="2" name="Slik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85" y="5889558"/>
            <a:ext cx="1494880" cy="266305"/>
          </a:xfrm>
          <a:prstGeom prst="rect">
            <a:avLst/>
          </a:prstGeom>
        </p:spPr>
      </p:pic>
      <p:sp>
        <p:nvSpPr>
          <p:cNvPr id="5" name="Označba mesta številke diapoziti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908053" y="5897822"/>
            <a:ext cx="2097199" cy="279141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9116E113-E601-48AD-BDCE-967955DC9966}" type="slidenum">
              <a:rPr lang="sl-SI" sz="13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419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8338DA64-7072-456E-9FD2-39B0CB08E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96" y="2162469"/>
            <a:ext cx="3809116" cy="253306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A80A50E-E09D-496E-B673-C6FE3F145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sl-SI" sz="4800" b="1">
                <a:solidFill>
                  <a:schemeClr val="bg1"/>
                </a:solidFill>
              </a:rPr>
              <a:t>Vsebina</a:t>
            </a:r>
            <a:r>
              <a:rPr lang="sl-SI" sz="4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0F4C8D-1284-40D0-8168-7405F3127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15" y="2939659"/>
            <a:ext cx="6835290" cy="3905412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chemeClr val="tx1"/>
                </a:solidFill>
              </a:rPr>
              <a:t>Splošno o intervencijah IRP19 in IRP43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chemeClr val="tx1"/>
                </a:solidFill>
              </a:rPr>
              <a:t>Intervencija Ekološko kmetovanje (IRP 19)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chemeClr val="tx1"/>
                </a:solidFill>
              </a:rPr>
              <a:t>Intervencija Ekološko čebelarstvo (IRP 43)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chemeClr val="tx1"/>
                </a:solidFill>
              </a:rPr>
              <a:t>Večletne obveznosti M.10, M.11 iz PRP 2014-2022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C79862D-7A7D-42AA-8A7B-29198F5C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2</a:t>
            </a:fld>
            <a:endParaRPr lang="sl-SI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95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8338DA64-7072-456E-9FD2-39B0CB08E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64" y="2162469"/>
            <a:ext cx="3809116" cy="253306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A80A50E-E09D-496E-B673-C6FE3F145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18" y="518952"/>
            <a:ext cx="6962814" cy="1649630"/>
          </a:xfrm>
        </p:spPr>
        <p:txBody>
          <a:bodyPr anchor="b">
            <a:normAutofit/>
          </a:bodyPr>
          <a:lstStyle/>
          <a:p>
            <a:r>
              <a:rPr lang="sl-SI" sz="4800" b="1" dirty="0">
                <a:solidFill>
                  <a:schemeClr val="bg1"/>
                </a:solidFill>
              </a:rPr>
              <a:t>1. Splošno o IRP19 in IRP43</a:t>
            </a:r>
            <a:r>
              <a:rPr lang="sl-SI" sz="4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0F4C8D-1284-40D0-8168-7405F3127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14" y="3547431"/>
            <a:ext cx="11531866" cy="329763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l-SI" sz="2000" dirty="0"/>
              <a:t>Finančna sredstva </a:t>
            </a:r>
          </a:p>
          <a:p>
            <a:pPr>
              <a:buFontTx/>
              <a:buChar char="-"/>
            </a:pPr>
            <a:r>
              <a:rPr lang="sl-SI" sz="2000" kern="0" dirty="0">
                <a:latin typeface="Calibri" panose="020F0502020204030204"/>
              </a:rPr>
              <a:t>Ekološko kmetovanje (IRP 19): 92 mio EUR</a:t>
            </a:r>
          </a:p>
          <a:p>
            <a:pPr>
              <a:buFontTx/>
              <a:buChar char="-"/>
            </a:pPr>
            <a:r>
              <a:rPr lang="sl-SI" sz="2000" kern="0" dirty="0"/>
              <a:t>Ekološko čebelarjenje (IRP 43): 1,5 mio EUR</a:t>
            </a:r>
          </a:p>
          <a:p>
            <a:pPr marL="0" indent="0">
              <a:buNone/>
            </a:pPr>
            <a:r>
              <a:rPr lang="sl-SI" sz="2000" dirty="0"/>
              <a:t>Zakonodaja </a:t>
            </a:r>
          </a:p>
          <a:p>
            <a:pPr>
              <a:buFontTx/>
              <a:buChar char="-"/>
            </a:pPr>
            <a:r>
              <a:rPr lang="sl-SI" sz="2000" dirty="0">
                <a:hlinkClick r:id="rId5"/>
              </a:rPr>
              <a:t>Uredba o plačilih za </a:t>
            </a:r>
            <a:r>
              <a:rPr lang="sl-SI" sz="2000" dirty="0" err="1">
                <a:hlinkClick r:id="rId5"/>
              </a:rPr>
              <a:t>okoljske</a:t>
            </a:r>
            <a:r>
              <a:rPr lang="sl-SI" sz="2000" dirty="0">
                <a:hlinkClick r:id="rId5"/>
              </a:rPr>
              <a:t> in podnebne obveznosti, naravne ali druge omejitve ter Natura 2000 iz strateškega načrta skupne kmetijske politike 2023–2027</a:t>
            </a:r>
            <a:endParaRPr lang="sl-SI" sz="2000" dirty="0"/>
          </a:p>
          <a:p>
            <a:pPr>
              <a:buFontTx/>
              <a:buChar char="-"/>
            </a:pPr>
            <a:r>
              <a:rPr lang="sl-SI" sz="2000" dirty="0">
                <a:hlinkClick r:id="rId6"/>
              </a:rPr>
              <a:t>Uredba (EU) 2018/848 Evropskega parlamenta in Sveta z dne 30. maja 2018 o ekološki pridelavi in označevanju ekoloških proizvodov in razveljavitvi Uredbe Sveta (ES) št. 834/2007</a:t>
            </a:r>
            <a:endParaRPr lang="sl-SI" sz="20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C79862D-7A7D-42AA-8A7B-29198F5C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3</a:t>
            </a:fld>
            <a:endParaRPr lang="sl-SI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24"/>
                    </a14:imgEffect>
                    <a14:imgEffect>
                      <a14:saturation sat="272000"/>
                    </a14:imgEffect>
                  </a14:imgLayer>
                </a14:imgProps>
              </a:ext>
            </a:extLst>
          </a:blip>
          <a:srcRect/>
          <a:tile tx="0" ty="0" sx="95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C79862D-7A7D-42AA-8A7B-29198F5C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4</a:t>
            </a:fld>
            <a:endParaRPr lang="sl-SI" sz="1600">
              <a:solidFill>
                <a:schemeClr val="tx2"/>
              </a:solidFill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0D35FC69-A5B4-41FF-8548-7AE56F714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661" y="3702668"/>
            <a:ext cx="54553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Vzpodbujanje kmetijskih gospodarstev za izvajanje naravi prijaznega načina kmetovanja;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Podpora ohranjanju izvajanja ekološkega kmetovanja in čebelarjenja;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Podpora preusmerjanju v ekološko kmetovanje in čebelarjenje.</a:t>
            </a: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31E21A2-1AF5-40AA-8383-E0DE8F8BA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92180" y="2146786"/>
            <a:ext cx="280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chemeClr val="bg1"/>
                </a:solidFill>
                <a:latin typeface="Calibri Light"/>
              </a:rPr>
              <a:t>Namen</a:t>
            </a:r>
            <a:endParaRPr lang="sl-SI" sz="1800" b="1" dirty="0"/>
          </a:p>
          <a:p>
            <a:endParaRPr lang="sl-SI" b="1" dirty="0"/>
          </a:p>
        </p:txBody>
      </p:sp>
      <p:sp>
        <p:nvSpPr>
          <p:cNvPr id="16" name="Naslov 15">
            <a:extLst>
              <a:ext uri="{FF2B5EF4-FFF2-40B4-BE49-F238E27FC236}">
                <a16:creationId xmlns:a16="http://schemas.microsoft.com/office/drawing/2014/main" id="{2B5A3617-C94B-4A6F-AF48-6A8D903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97592" y="1758407"/>
            <a:ext cx="2803358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l-SI"/>
            </a:defPPr>
            <a:lvl1pPr>
              <a:defRPr sz="4800" b="1">
                <a:solidFill>
                  <a:schemeClr val="bg1"/>
                </a:solidFill>
                <a:latin typeface="Calibri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Trajanje obveznosti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59FF694-5269-4D1E-85D1-2AAA8057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6660" y="4038000"/>
            <a:ext cx="48122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Obveznost traja 5 let;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Izjema: višja sila in prenos obveznosti na drugo osebo.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90A0CEEE-1702-4C61-867F-6B999754A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2" y="5204996"/>
            <a:ext cx="2357624" cy="15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3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95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8338DA64-7072-456E-9FD2-39B0CB08E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82" y="502326"/>
            <a:ext cx="2430424" cy="161623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A80A50E-E09D-496E-B673-C6FE3F145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18" y="518952"/>
            <a:ext cx="6962814" cy="1649630"/>
          </a:xfrm>
        </p:spPr>
        <p:txBody>
          <a:bodyPr anchor="b">
            <a:normAutofit/>
          </a:bodyPr>
          <a:lstStyle/>
          <a:p>
            <a:r>
              <a:rPr lang="sl-SI" sz="4800" b="1" dirty="0">
                <a:solidFill>
                  <a:schemeClr val="bg1"/>
                </a:solidFill>
              </a:rPr>
              <a:t>Pogoji upravičenosti</a:t>
            </a:r>
            <a:br>
              <a:rPr lang="sl-SI" sz="4800" b="1" dirty="0">
                <a:solidFill>
                  <a:schemeClr val="bg1"/>
                </a:solidFill>
              </a:rPr>
            </a:br>
            <a:endParaRPr lang="sl-SI" sz="4800" dirty="0">
              <a:solidFill>
                <a:schemeClr val="bg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0F4C8D-1284-40D0-8168-7405F3127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242" y="3110281"/>
            <a:ext cx="10185749" cy="3734789"/>
          </a:xfrm>
        </p:spPr>
        <p:txBody>
          <a:bodyPr anchor="ctr">
            <a:noAutofit/>
          </a:bodyPr>
          <a:lstStyle/>
          <a:p>
            <a:pPr algn="just"/>
            <a:r>
              <a:rPr lang="sl-SI" sz="2000" dirty="0"/>
              <a:t>KMG </a:t>
            </a:r>
            <a:r>
              <a:rPr lang="sl-SI" sz="2000" dirty="0">
                <a:solidFill>
                  <a:srgbClr val="00B050"/>
                </a:solidFill>
              </a:rPr>
              <a:t>vpisano v RKG </a:t>
            </a:r>
            <a:r>
              <a:rPr lang="sl-SI" sz="2000" dirty="0"/>
              <a:t>v skladu s pravilnikom RKG;</a:t>
            </a:r>
          </a:p>
          <a:p>
            <a:pPr algn="just"/>
            <a:r>
              <a:rPr lang="sl-SI" sz="2000" dirty="0"/>
              <a:t>Vsakoletna </a:t>
            </a:r>
            <a:r>
              <a:rPr lang="sl-SI" sz="2000" dirty="0">
                <a:solidFill>
                  <a:srgbClr val="00B050"/>
                </a:solidFill>
              </a:rPr>
              <a:t>prijava oz. obnovitev prijave </a:t>
            </a:r>
            <a:r>
              <a:rPr lang="sl-SI" sz="2000" dirty="0"/>
              <a:t>v kontrolo najpozneje do </a:t>
            </a:r>
            <a:r>
              <a:rPr lang="sl-SI" sz="2000" dirty="0">
                <a:solidFill>
                  <a:srgbClr val="00B050"/>
                </a:solidFill>
              </a:rPr>
              <a:t>31. decembra </a:t>
            </a:r>
            <a:r>
              <a:rPr lang="sl-SI" sz="2000" dirty="0"/>
              <a:t>preteklega leta za tekoče leto;</a:t>
            </a:r>
            <a:endParaRPr lang="sl-SI" sz="2000" dirty="0">
              <a:solidFill>
                <a:schemeClr val="tx1"/>
              </a:solidFill>
            </a:endParaRPr>
          </a:p>
          <a:p>
            <a:pPr algn="just"/>
            <a:r>
              <a:rPr lang="sl-SI" sz="2000" dirty="0"/>
              <a:t>Opravljen </a:t>
            </a:r>
            <a:r>
              <a:rPr lang="sl-SI" sz="2000" dirty="0">
                <a:solidFill>
                  <a:srgbClr val="00B050"/>
                </a:solidFill>
              </a:rPr>
              <a:t>program usposabljanja v obsegu najmanj 25 ur </a:t>
            </a:r>
            <a:r>
              <a:rPr lang="sl-SI" sz="2000" dirty="0"/>
              <a:t>v obdobju trajanja obveznosti, pri čemer mora v prvih treh letih trajanja obveznosti opraviti najmanj 15-urni program usposabljanja v zvezi v vsebinami, ki se nanašajo na ekološko kmetovanje oz. ekološko čebelarjenje  - </a:t>
            </a:r>
            <a:r>
              <a:rPr lang="sl-SI" sz="2000" dirty="0">
                <a:solidFill>
                  <a:srgbClr val="FF0000"/>
                </a:solidFill>
              </a:rPr>
              <a:t>ni dvojnega usposabljanja, če je hkrati v EK in EKČ intervenciji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C79862D-7A7D-42AA-8A7B-29198F5C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5</a:t>
            </a:fld>
            <a:endParaRPr lang="sl-SI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7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95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8338DA64-7072-456E-9FD2-39B0CB08E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82" y="502326"/>
            <a:ext cx="2430424" cy="161623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A80A50E-E09D-496E-B673-C6FE3F145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18" y="518952"/>
            <a:ext cx="6962814" cy="1649630"/>
          </a:xfrm>
        </p:spPr>
        <p:txBody>
          <a:bodyPr anchor="b">
            <a:normAutofit/>
          </a:bodyPr>
          <a:lstStyle/>
          <a:p>
            <a:r>
              <a:rPr lang="sl-SI" sz="4800" b="1" dirty="0">
                <a:solidFill>
                  <a:schemeClr val="bg1"/>
                </a:solidFill>
              </a:rPr>
              <a:t>Pogoji upravičenosti</a:t>
            </a:r>
            <a:endParaRPr lang="sl-SI" sz="4800" dirty="0">
              <a:solidFill>
                <a:schemeClr val="bg1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C79862D-7A7D-42AA-8A7B-29198F5C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6</a:t>
            </a:fld>
            <a:endParaRPr lang="sl-SI" sz="1600">
              <a:solidFill>
                <a:schemeClr val="tx2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09DA2B-762A-4BA2-BF44-A51666EF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2076" y="3689629"/>
            <a:ext cx="9610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dirty="0"/>
              <a:t>Pridobitev </a:t>
            </a:r>
            <a:r>
              <a:rPr lang="sl-SI" sz="2000" dirty="0">
                <a:solidFill>
                  <a:srgbClr val="00B050"/>
                </a:solidFill>
              </a:rPr>
              <a:t>certifikata</a:t>
            </a:r>
            <a:r>
              <a:rPr lang="sl-SI" sz="2000" dirty="0"/>
              <a:t> za ekološko pridelavo oz. predelavo kmetijskih pridelkov oziroma živil za tekoče leto v skladu z </a:t>
            </a:r>
            <a:r>
              <a:rPr lang="sl-SI" sz="2000" dirty="0">
                <a:hlinkClick r:id="rId5"/>
              </a:rPr>
              <a:t>Uredbo (EU) 2018/848 </a:t>
            </a:r>
            <a:r>
              <a:rPr lang="sl-SI" sz="2000" dirty="0"/>
              <a:t>in </a:t>
            </a:r>
            <a:r>
              <a:rPr lang="sl-SI" sz="2000" dirty="0">
                <a:hlinkClick r:id="rId6"/>
              </a:rPr>
              <a:t>Uredbo o ekološki pridelavi in predelavi kmetijskih pridelkov in živil</a:t>
            </a:r>
            <a:r>
              <a:rPr lang="sl-SI" sz="2000" dirty="0"/>
              <a:t>;</a:t>
            </a:r>
          </a:p>
          <a:p>
            <a:pPr algn="just"/>
            <a:endParaRPr lang="sl-SI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dirty="0"/>
              <a:t>Pooblaščene organizacije za kontrolo in certificiranje ekološke pridelave oz. predelave: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l-SI" sz="2000" dirty="0">
                <a:hlinkClick r:id="rId7"/>
              </a:rPr>
              <a:t>Inštitut KON-CERT</a:t>
            </a:r>
            <a:r>
              <a:rPr lang="sl-SI" sz="2000" dirty="0"/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l-SI" sz="2000" dirty="0">
                <a:hlinkClick r:id="rId8"/>
              </a:rPr>
              <a:t>IKC</a:t>
            </a:r>
            <a:r>
              <a:rPr lang="sl-SI" sz="2000" dirty="0"/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l-SI" sz="2000" dirty="0" err="1">
                <a:hlinkClick r:id="rId9"/>
              </a:rPr>
              <a:t>Bureau</a:t>
            </a:r>
            <a:r>
              <a:rPr lang="sl-SI" sz="2000" dirty="0">
                <a:hlinkClick r:id="rId9"/>
              </a:rPr>
              <a:t> </a:t>
            </a:r>
            <a:r>
              <a:rPr lang="sl-SI" sz="2000" dirty="0" err="1">
                <a:hlinkClick r:id="rId9"/>
              </a:rPr>
              <a:t>Veritas</a:t>
            </a:r>
            <a:r>
              <a:rPr lang="sl-SI" sz="2000" dirty="0"/>
              <a:t> in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l-SI" sz="2000" dirty="0">
                <a:hlinkClick r:id="rId10"/>
              </a:rPr>
              <a:t>TÜV SÜD</a:t>
            </a:r>
            <a:r>
              <a:rPr lang="sl-SI" sz="2000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418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C0F6D58-43BC-488B-B452-8024D916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450760" y="2072551"/>
            <a:ext cx="6211647" cy="2788920"/>
          </a:xfrm>
        </p:spPr>
        <p:txBody>
          <a:bodyPr anchor="ctr">
            <a:normAutofit/>
          </a:bodyPr>
          <a:lstStyle/>
          <a:p>
            <a:r>
              <a:rPr lang="sl-SI" sz="4800" b="1" dirty="0">
                <a:solidFill>
                  <a:schemeClr val="bg1"/>
                </a:solidFill>
              </a:rPr>
              <a:t>2	Ekološko 	kmetovanje (IRP19)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A37C51-911C-4CBF-8ECE-96B9C2FDF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629" y="361188"/>
            <a:ext cx="8107678" cy="5856732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ajmanj 1 ha kmetijskih površin na KMG (če ima samo IRP43 ta pogoje ne velja);</a:t>
            </a:r>
            <a:endParaRPr lang="sl-SI" sz="20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Na KMG mora biti v intervencijo EK vključenih </a:t>
            </a:r>
            <a:r>
              <a:rPr lang="sl-SI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najmanj 0,3 ha </a:t>
            </a:r>
            <a:r>
              <a:rPr lang="sl-SI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kmetijskih površin (</a:t>
            </a: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kmetijskih zemljišč iste rabe).</a:t>
            </a:r>
          </a:p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Najmanjša velikost površine kmetijskega zemljišča iste vrste dejanske rabe </a:t>
            </a:r>
            <a:r>
              <a:rPr lang="sl-SI" sz="2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ne sme biti manjša od 0,1 ha</a:t>
            </a: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razen pri pridelavi zelenjadnic in semenskega materiala kmetijskih rastlin, kjer je </a:t>
            </a:r>
            <a:r>
              <a:rPr lang="sl-SI" sz="2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najmanjša velikost </a:t>
            </a: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strnjene površine </a:t>
            </a:r>
            <a:r>
              <a:rPr lang="sl-SI" sz="2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lahko 0,01 ha</a:t>
            </a: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 obdobju trajanja obveznosti se skupna velikost površin lahko zmanjša za največ 10 % glede na vstopno površino (višja sila, izjemne okoliščine – izjema);</a:t>
            </a:r>
          </a:p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Uveljavljanje plačila za TT: r</a:t>
            </a: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editi travojede živali v skladu z uredbo, ki ureja ekološko pridelavo in predelavo kmetijskih pridelkov oziroma živil;</a:t>
            </a:r>
          </a:p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latin typeface="+mn-lt"/>
              </a:rPr>
              <a:t>TT: </a:t>
            </a:r>
            <a:r>
              <a:rPr lang="sl-SI" sz="2000" dirty="0">
                <a:solidFill>
                  <a:srgbClr val="FF0000"/>
                </a:solidFill>
                <a:latin typeface="+mn-lt"/>
              </a:rPr>
              <a:t>obtežba vsaj 0,3 GVŽ </a:t>
            </a:r>
            <a:r>
              <a:rPr lang="sl-SI" sz="2000" dirty="0">
                <a:solidFill>
                  <a:schemeClr val="tx1"/>
                </a:solidFill>
                <a:latin typeface="+mn-lt"/>
              </a:rPr>
              <a:t>na ha/trajnega travinja (raba 1300 in 1320);</a:t>
            </a:r>
            <a:endParaRPr lang="sl-SI" sz="20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sl-SI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pis v register dobaviteljev semenskega materiala kmetijskih rastlin.</a:t>
            </a:r>
          </a:p>
          <a:p>
            <a:pPr>
              <a:buFontTx/>
              <a:buChar char="-"/>
            </a:pPr>
            <a:r>
              <a:rPr lang="sl-SI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Plačila – ni sprememb.</a:t>
            </a:r>
            <a:endParaRPr lang="sl-SI" sz="20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l-SI" sz="1800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l-SI" sz="18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D31FB29-0F97-4EBF-98B2-7CBF544AB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7</a:t>
            </a:fld>
            <a:endParaRPr lang="sl-SI" sz="1600">
              <a:solidFill>
                <a:schemeClr val="tx2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43AFDDFA-666D-4128-B52E-7712CE8CF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16" y="5259633"/>
            <a:ext cx="1974740" cy="13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C0F6D58-43BC-488B-B452-8024D916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4301" y="2039251"/>
            <a:ext cx="5961888" cy="2605762"/>
          </a:xfrm>
        </p:spPr>
        <p:txBody>
          <a:bodyPr anchor="ctr">
            <a:normAutofit/>
          </a:bodyPr>
          <a:lstStyle/>
          <a:p>
            <a:r>
              <a:rPr lang="de-DE" sz="4800" dirty="0" err="1">
                <a:solidFill>
                  <a:schemeClr val="bg1"/>
                </a:solidFill>
              </a:rPr>
              <a:t>Vrsta</a:t>
            </a:r>
            <a:r>
              <a:rPr lang="de-DE" sz="4800" dirty="0">
                <a:solidFill>
                  <a:schemeClr val="bg1"/>
                </a:solidFill>
              </a:rPr>
              <a:t> </a:t>
            </a:r>
            <a:r>
              <a:rPr lang="de-DE" sz="4800" dirty="0" err="1">
                <a:solidFill>
                  <a:schemeClr val="bg1"/>
                </a:solidFill>
              </a:rPr>
              <a:t>rabe</a:t>
            </a:r>
            <a:r>
              <a:rPr lang="de-DE" sz="4800" dirty="0">
                <a:solidFill>
                  <a:schemeClr val="bg1"/>
                </a:solidFill>
              </a:rPr>
              <a:t> GERK in </a:t>
            </a:r>
            <a:r>
              <a:rPr lang="de-DE" sz="4800" dirty="0" err="1">
                <a:solidFill>
                  <a:schemeClr val="bg1"/>
                </a:solidFill>
              </a:rPr>
              <a:t>kmetijske</a:t>
            </a:r>
            <a:r>
              <a:rPr lang="de-DE" sz="4800" dirty="0">
                <a:solidFill>
                  <a:schemeClr val="bg1"/>
                </a:solidFill>
              </a:rPr>
              <a:t> </a:t>
            </a:r>
            <a:r>
              <a:rPr lang="de-DE" sz="4800" dirty="0" err="1">
                <a:solidFill>
                  <a:schemeClr val="bg1"/>
                </a:solidFill>
              </a:rPr>
              <a:t>rastline</a:t>
            </a:r>
            <a:br>
              <a:rPr lang="de-DE" sz="4800" dirty="0">
                <a:solidFill>
                  <a:schemeClr val="bg1"/>
                </a:solidFill>
              </a:rPr>
            </a:br>
            <a:endParaRPr lang="sl-SI" sz="4800" dirty="0">
              <a:solidFill>
                <a:schemeClr val="bg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A37C51-911C-4CBF-8ECE-96B9C2FDF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863" y="361188"/>
            <a:ext cx="7687444" cy="6316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l-SI" sz="1800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l-SI" sz="18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D31FB29-0F97-4EBF-98B2-7CBF544AB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8</a:t>
            </a:fld>
            <a:endParaRPr lang="sl-SI" sz="1600">
              <a:solidFill>
                <a:schemeClr val="tx2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43AFDDFA-666D-4128-B52E-7712CE8CF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16" y="5259633"/>
            <a:ext cx="1974740" cy="1313202"/>
          </a:xfrm>
          <a:prstGeom prst="rect">
            <a:avLst/>
          </a:prstGeom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18F50049-7367-4D18-BFD7-2A38DE97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0723" y="302032"/>
            <a:ext cx="68727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1100 – njive </a:t>
            </a:r>
          </a:p>
          <a:p>
            <a:r>
              <a:rPr lang="sl-SI" sz="2000" dirty="0"/>
              <a:t>1131 – začasno travinje </a:t>
            </a:r>
          </a:p>
          <a:p>
            <a:r>
              <a:rPr lang="sl-SI" sz="2000" dirty="0"/>
              <a:t>1160 – hmeljišče</a:t>
            </a:r>
          </a:p>
          <a:p>
            <a:r>
              <a:rPr lang="sl-SI" sz="2000" dirty="0"/>
              <a:t>1161 – hmeljišče v premeni </a:t>
            </a:r>
          </a:p>
          <a:p>
            <a:r>
              <a:rPr lang="sl-SI" sz="2000" dirty="0"/>
              <a:t>1170 – jagode na njivi</a:t>
            </a:r>
          </a:p>
          <a:p>
            <a:r>
              <a:rPr lang="sl-SI" sz="2000" dirty="0"/>
              <a:t>1180 – trajne rastline na njivskih površinah</a:t>
            </a:r>
          </a:p>
          <a:p>
            <a:r>
              <a:rPr lang="sl-SI" sz="2000" dirty="0"/>
              <a:t>1190 – rastlinjak</a:t>
            </a:r>
          </a:p>
          <a:p>
            <a:r>
              <a:rPr lang="sl-SI" sz="2000" dirty="0"/>
              <a:t>1192 – rastlinjak s sadnimi rastlinami</a:t>
            </a:r>
          </a:p>
          <a:p>
            <a:r>
              <a:rPr lang="sl-SI" sz="2000" dirty="0"/>
              <a:t>1211 – vinograd</a:t>
            </a:r>
          </a:p>
          <a:p>
            <a:r>
              <a:rPr lang="sl-SI" sz="2000" dirty="0"/>
              <a:t>1212 – matičnjak</a:t>
            </a:r>
          </a:p>
          <a:p>
            <a:r>
              <a:rPr lang="sl-SI" sz="2000" dirty="0"/>
              <a:t>1221 – intenzivni sadovnjak</a:t>
            </a:r>
          </a:p>
          <a:p>
            <a:r>
              <a:rPr lang="sl-SI" sz="2000" dirty="0"/>
              <a:t>1230 – oljčnik</a:t>
            </a:r>
          </a:p>
          <a:p>
            <a:r>
              <a:rPr lang="sl-SI" sz="2000" dirty="0"/>
              <a:t>1222 – ekstenzivni sadovnjak</a:t>
            </a:r>
          </a:p>
          <a:p>
            <a:r>
              <a:rPr lang="sl-SI" sz="2000" dirty="0"/>
              <a:t>1240 – ostali trajni nasadi</a:t>
            </a:r>
          </a:p>
          <a:p>
            <a:r>
              <a:rPr lang="sl-SI" sz="2000" dirty="0"/>
              <a:t>1300 – trajni travnik</a:t>
            </a:r>
          </a:p>
          <a:p>
            <a:r>
              <a:rPr lang="sl-SI" sz="2000" dirty="0"/>
              <a:t>1320 – travinje z razpršenimi neupravičenimi značilnostmi</a:t>
            </a:r>
          </a:p>
        </p:txBody>
      </p:sp>
    </p:spTree>
    <p:extLst>
      <p:ext uri="{BB962C8B-B14F-4D97-AF65-F5344CB8AC3E}">
        <p14:creationId xmlns:p14="http://schemas.microsoft.com/office/powerpoint/2010/main" val="270502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C0F6D58-43BC-488B-B452-8024D916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25947" y="2102055"/>
            <a:ext cx="6545180" cy="2605762"/>
          </a:xfrm>
        </p:spPr>
        <p:txBody>
          <a:bodyPr anchor="ctr">
            <a:normAutofit/>
          </a:bodyPr>
          <a:lstStyle/>
          <a:p>
            <a:r>
              <a:rPr lang="sl-SI" sz="4800" b="1" dirty="0">
                <a:solidFill>
                  <a:schemeClr val="bg1"/>
                </a:solidFill>
              </a:rPr>
              <a:t>3	Ekološko 	čebelarjenje (IRP43)</a:t>
            </a:r>
            <a:br>
              <a:rPr lang="de-DE" sz="4800" b="1" dirty="0">
                <a:solidFill>
                  <a:schemeClr val="bg1"/>
                </a:solidFill>
              </a:rPr>
            </a:br>
            <a:endParaRPr lang="sl-SI" sz="4800" b="1" dirty="0">
              <a:solidFill>
                <a:schemeClr val="bg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A37C51-911C-4CBF-8ECE-96B9C2FDF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863" y="361188"/>
            <a:ext cx="7687444" cy="6316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l-SI" sz="1800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l-SI" sz="18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D31FB29-0F97-4EBF-98B2-7CBF544AB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lvl="0" algn="ctr">
              <a:spcAft>
                <a:spcPts val="600"/>
              </a:spcAft>
            </a:pPr>
            <a:fld id="{7BF43FCE-FCB3-4724-89DC-23C09B4C2E5C}" type="slidenum">
              <a:rPr lang="sl-SI" sz="1600">
                <a:solidFill>
                  <a:schemeClr val="tx2"/>
                </a:solidFill>
              </a:rPr>
              <a:pPr lvl="0" algn="ctr">
                <a:spcAft>
                  <a:spcPts val="600"/>
                </a:spcAft>
              </a:pPr>
              <a:t>9</a:t>
            </a:fld>
            <a:endParaRPr lang="sl-SI" sz="1600">
              <a:solidFill>
                <a:schemeClr val="tx2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43AFDDFA-666D-4128-B52E-7712CE8CF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16" y="5259633"/>
            <a:ext cx="1974740" cy="1313202"/>
          </a:xfrm>
          <a:prstGeom prst="rect">
            <a:avLst/>
          </a:prstGeom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18F50049-7367-4D18-BFD7-2A38DE97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0723" y="2018693"/>
            <a:ext cx="6872791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N</a:t>
            </a:r>
            <a:r>
              <a:rPr lang="sl-SI" sz="2000" dirty="0">
                <a:effectLst/>
              </a:rPr>
              <a:t>ajmanj 5 čebeljih družin;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Plačilo na čebelarja glede na število čebeljih družin po razredih;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Vpis v Centralni register čebelnjakov!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Višina plačil – ni sprememb. </a:t>
            </a:r>
          </a:p>
        </p:txBody>
      </p:sp>
    </p:spTree>
    <p:extLst>
      <p:ext uri="{BB962C8B-B14F-4D97-AF65-F5344CB8AC3E}">
        <p14:creationId xmlns:p14="http://schemas.microsoft.com/office/powerpoint/2010/main" val="2892171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 SKP CGP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 SKP CGP" id="{5387C1EB-BC3C-40E9-9BC0-B19F3B09703E}" vid="{A0AE6871-A02D-40FD-8B4D-A9B319E37AC6}"/>
    </a:ext>
  </a:extLst>
</a:theme>
</file>

<file path=ppt/theme/theme2.xml><?xml version="1.0" encoding="utf-8"?>
<a:theme xmlns:a="http://schemas.openxmlformats.org/drawingml/2006/main" name="3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25396475418A4B8D8FB4A494E5A7CA" ma:contentTypeVersion="1" ma:contentTypeDescription="Ustvari nov dokument." ma:contentTypeScope="" ma:versionID="740d13182d870ac1b231001472d0ea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9823c2837ba2e0561586e40a1e9a5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Razporejanje začetnega datuma" ma:description="»Načrtovanje začetnega datuma« je stolpec mesta, ki ga je ustvarila funkcija objavljanja. Uporablja se za določanje datuma in ure, ko se ta stran prvič prikaže obiskovalcem strani." ma:internalName="PublishingStartDate">
      <xsd:simpleType>
        <xsd:restriction base="dms:Unknown"/>
      </xsd:simpleType>
    </xsd:element>
    <xsd:element name="PublishingExpirationDate" ma:index="9" nillable="true" ma:displayName="Razporejanje končnega datuma" ma:description="»Načrtovanje končnega datuma« je stolpec mesta, ki ga je ustvarila funkcija objavljanja. Uporablja se za določanje datuma in ure, ko se ta stran ne prikaže več obiskovalcem mesta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C2599-9043-46FD-8151-162D80ECEA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29092-D32C-4529-BF37-C5AEB5C96E26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D1E209-E24C-47A2-B933-BD7187E70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27791</TotalTime>
  <Words>686</Words>
  <Application>Microsoft Office PowerPoint</Application>
  <PresentationFormat>Širokozaslonsko</PresentationFormat>
  <Paragraphs>94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Tema1 SKP CGP</vt:lpstr>
      <vt:lpstr>3_Officeova tema</vt:lpstr>
      <vt:lpstr>SN SKP 2023–2027  za Slovenijo  Intervenciji  Ekološko kmetovanje (IRP19)  in  Ekološko čebelarjenje (IRP43)   Usposabljanje JSKS, 30. 1. 2024   Ines Fartelj  mag. Maja Žibert  Sektor za strukturno politiko in razvoj podeželja, MKGP </vt:lpstr>
      <vt:lpstr>Vsebina </vt:lpstr>
      <vt:lpstr>1. Splošno o IRP19 in IRP43 </vt:lpstr>
      <vt:lpstr>Trajanje obveznosti</vt:lpstr>
      <vt:lpstr>Pogoji upravičenosti </vt:lpstr>
      <vt:lpstr>Pogoji upravičenosti</vt:lpstr>
      <vt:lpstr>2 Ekološko  kmetovanje (IRP19)</vt:lpstr>
      <vt:lpstr>Vrsta rabe GERK in kmetijske rastline </vt:lpstr>
      <vt:lpstr>3 Ekološko  čebelarjenje (IRP43) </vt:lpstr>
      <vt:lpstr>4. Večletne obveznosti M.10,  M.11 iz PRP 2014-2022 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Tomec</dc:creator>
  <cp:lastModifiedBy>Ines Fartelj</cp:lastModifiedBy>
  <cp:revision>2094</cp:revision>
  <cp:lastPrinted>2022-09-08T12:06:04Z</cp:lastPrinted>
  <dcterms:created xsi:type="dcterms:W3CDTF">2021-06-28T11:01:48Z</dcterms:created>
  <dcterms:modified xsi:type="dcterms:W3CDTF">2024-01-26T14:21:14Z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0x010100F225396475418A4B8D8FB4A494E5A7CA</vt:lpwstr>
  </property>
</Properties>
</file>