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0" r:id="rId2"/>
    <p:sldId id="258" r:id="rId3"/>
    <p:sldId id="306" r:id="rId4"/>
    <p:sldId id="257" r:id="rId5"/>
    <p:sldId id="264" r:id="rId6"/>
    <p:sldId id="352" r:id="rId7"/>
    <p:sldId id="356" r:id="rId8"/>
    <p:sldId id="366" r:id="rId9"/>
    <p:sldId id="265" r:id="rId10"/>
    <p:sldId id="307" r:id="rId11"/>
    <p:sldId id="266" r:id="rId12"/>
    <p:sldId id="268" r:id="rId13"/>
    <p:sldId id="308" r:id="rId14"/>
    <p:sldId id="309" r:id="rId15"/>
    <p:sldId id="311" r:id="rId16"/>
    <p:sldId id="312" r:id="rId17"/>
    <p:sldId id="313" r:id="rId18"/>
    <p:sldId id="315" r:id="rId19"/>
    <p:sldId id="274" r:id="rId20"/>
    <p:sldId id="314" r:id="rId21"/>
    <p:sldId id="317" r:id="rId22"/>
    <p:sldId id="318" r:id="rId23"/>
    <p:sldId id="319" r:id="rId24"/>
    <p:sldId id="320" r:id="rId25"/>
    <p:sldId id="322" r:id="rId26"/>
    <p:sldId id="321" r:id="rId27"/>
    <p:sldId id="323" r:id="rId28"/>
    <p:sldId id="329" r:id="rId29"/>
    <p:sldId id="358" r:id="rId30"/>
    <p:sldId id="360" r:id="rId31"/>
    <p:sldId id="361" r:id="rId32"/>
    <p:sldId id="368" r:id="rId33"/>
    <p:sldId id="362" r:id="rId34"/>
    <p:sldId id="363" r:id="rId35"/>
    <p:sldId id="326" r:id="rId36"/>
    <p:sldId id="327" r:id="rId37"/>
    <p:sldId id="328" r:id="rId38"/>
    <p:sldId id="330" r:id="rId39"/>
    <p:sldId id="349" r:id="rId40"/>
    <p:sldId id="331" r:id="rId41"/>
    <p:sldId id="332" r:id="rId42"/>
    <p:sldId id="333" r:id="rId43"/>
    <p:sldId id="350"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51" r:id="rId60"/>
    <p:sldId id="305" r:id="rId6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ka Valek" initials="MV" lastIdx="4" clrIdx="0">
    <p:extLst>
      <p:ext uri="{19B8F6BF-5375-455C-9EA6-DF929625EA0E}">
        <p15:presenceInfo xmlns:p15="http://schemas.microsoft.com/office/powerpoint/2012/main" userId="Metka Val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rednji slog 3 – poudarek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1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FDE06-7DF1-453E-B29E-2535973003B4}"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200" b="1" dirty="0" smtClean="0"/>
            <a:t>Intervencija Shema za podnebje in okolje - SOPO</a:t>
          </a:r>
          <a:endParaRPr lang="sl-SI" sz="32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F5BA9B62-DE93-485E-8E9E-5AE472F61670}">
      <dgm:prSet phldrT="[besedilo]" custT="1"/>
      <dgm:spPr/>
      <dgm:t>
        <a:bodyPr/>
        <a:lstStyle/>
        <a:p>
          <a:endParaRPr lang="sl-SI" sz="2000" dirty="0"/>
        </a:p>
      </dgm:t>
    </dgm:pt>
    <dgm:pt modelId="{B6D2F228-DD73-4B04-9567-7AF321858A8C}" type="parTrans" cxnId="{0E933272-AE77-48CC-9715-C947FC3F2619}">
      <dgm:prSet/>
      <dgm:spPr/>
      <dgm:t>
        <a:bodyPr/>
        <a:lstStyle/>
        <a:p>
          <a:endParaRPr lang="sl-SI"/>
        </a:p>
      </dgm:t>
    </dgm:pt>
    <dgm:pt modelId="{C1F64C0F-D761-4761-B1DB-864722B8BC82}" type="sibTrans" cxnId="{0E933272-AE77-48CC-9715-C947FC3F2619}">
      <dgm:prSet/>
      <dgm:spPr/>
      <dgm:t>
        <a:bodyPr/>
        <a:lstStyle/>
        <a:p>
          <a:endParaRPr lang="sl-SI"/>
        </a:p>
      </dgm:t>
    </dgm:pt>
    <dgm:pt modelId="{C3C9F141-0834-45E8-B773-AEA9C89337F8}">
      <dgm:prSet phldrT="[besedilo]" custT="1"/>
      <dgm:spPr/>
      <dgm:t>
        <a:bodyPr/>
        <a:lstStyle/>
        <a:p>
          <a:r>
            <a:rPr lang="sl-SI" sz="2600" b="1" dirty="0" smtClean="0">
              <a:solidFill>
                <a:schemeClr val="accent6">
                  <a:lumMod val="50000"/>
                </a:schemeClr>
              </a:solidFill>
              <a:latin typeface="+mn-lt"/>
            </a:rPr>
            <a:t>NAMEN:</a:t>
          </a:r>
          <a:endParaRPr lang="sl-SI" sz="2600" dirty="0">
            <a:solidFill>
              <a:schemeClr val="accent6">
                <a:lumMod val="50000"/>
              </a:schemeClr>
            </a:solidFill>
          </a:endParaRPr>
        </a:p>
      </dgm:t>
    </dgm:pt>
    <dgm:pt modelId="{F9D8D3F0-2383-44ED-AA63-F455AABBA210}" type="sibTrans" cxnId="{235675AA-0B50-4C76-B172-18D64C852F01}">
      <dgm:prSet/>
      <dgm:spPr/>
      <dgm:t>
        <a:bodyPr/>
        <a:lstStyle/>
        <a:p>
          <a:endParaRPr lang="sl-SI"/>
        </a:p>
      </dgm:t>
    </dgm:pt>
    <dgm:pt modelId="{AFE16DB1-9B0D-4FB9-9F31-53D9A353C28F}" type="parTrans" cxnId="{235675AA-0B50-4C76-B172-18D64C852F01}">
      <dgm:prSet/>
      <dgm:spPr/>
      <dgm:t>
        <a:bodyPr/>
        <a:lstStyle/>
        <a:p>
          <a:endParaRPr lang="sl-SI"/>
        </a:p>
      </dgm:t>
    </dgm:pt>
    <dgm:pt modelId="{53F87B38-E811-41DD-8968-60D6A33F7F12}">
      <dgm:prSet phldrT="[besedilo]" custT="1"/>
      <dgm:spPr/>
      <dgm:t>
        <a:bodyPr/>
        <a:lstStyle/>
        <a:p>
          <a:r>
            <a:rPr lang="sl-SI" sz="2600" b="1" dirty="0" smtClean="0">
              <a:solidFill>
                <a:schemeClr val="accent6">
                  <a:lumMod val="50000"/>
                </a:schemeClr>
              </a:solidFill>
              <a:latin typeface="+mn-lt"/>
            </a:rPr>
            <a:t>SHEME MORAJO:</a:t>
          </a:r>
          <a:endParaRPr lang="sl-SI" sz="2600" b="1" dirty="0">
            <a:solidFill>
              <a:schemeClr val="accent6">
                <a:lumMod val="50000"/>
              </a:schemeClr>
            </a:solidFill>
          </a:endParaRPr>
        </a:p>
      </dgm:t>
    </dgm:pt>
    <dgm:pt modelId="{1CE49782-3A77-48AF-BC2D-B0EB81208D34}" type="parTrans" cxnId="{94DA21DE-685D-4138-B959-BC6D7855283D}">
      <dgm:prSet/>
      <dgm:spPr/>
      <dgm:t>
        <a:bodyPr/>
        <a:lstStyle/>
        <a:p>
          <a:endParaRPr lang="sl-SI"/>
        </a:p>
      </dgm:t>
    </dgm:pt>
    <dgm:pt modelId="{818B4301-72E7-45F0-81DA-2AB32F27E5CA}" type="sibTrans" cxnId="{94DA21DE-685D-4138-B959-BC6D7855283D}">
      <dgm:prSet/>
      <dgm:spPr/>
      <dgm:t>
        <a:bodyPr/>
        <a:lstStyle/>
        <a:p>
          <a:endParaRPr lang="sl-SI"/>
        </a:p>
      </dgm:t>
    </dgm:pt>
    <dgm:pt modelId="{C385E280-1CFB-4798-8114-AAFC13A0B03E}">
      <dgm:prSet phldrT="[besedilo]" custT="1"/>
      <dgm:spPr/>
      <dgm:t>
        <a:bodyPr/>
        <a:lstStyle/>
        <a:p>
          <a:endParaRPr lang="sl-SI" sz="2000" dirty="0"/>
        </a:p>
      </dgm:t>
    </dgm:pt>
    <dgm:pt modelId="{A93CB4AE-7092-4C17-9FBA-1680276649C3}" type="parTrans" cxnId="{2839FFC4-AE6B-4861-BA70-13EF532F2C36}">
      <dgm:prSet/>
      <dgm:spPr/>
      <dgm:t>
        <a:bodyPr/>
        <a:lstStyle/>
        <a:p>
          <a:endParaRPr lang="sl-SI"/>
        </a:p>
      </dgm:t>
    </dgm:pt>
    <dgm:pt modelId="{882FC7F2-5DDB-41CB-970B-47F37F0D837E}" type="sibTrans" cxnId="{2839FFC4-AE6B-4861-BA70-13EF532F2C36}">
      <dgm:prSet/>
      <dgm:spPr/>
      <dgm:t>
        <a:bodyPr/>
        <a:lstStyle/>
        <a:p>
          <a:endParaRPr lang="sl-SI"/>
        </a:p>
      </dgm:t>
    </dgm:pt>
    <dgm:pt modelId="{3B22668D-A59A-41F3-B25B-CA0738D89168}">
      <dgm:prSet phldrT="[besedilo]" custT="1"/>
      <dgm:spPr/>
      <dgm:t>
        <a:bodyPr/>
        <a:lstStyle/>
        <a:p>
          <a:endParaRPr lang="sl-SI" sz="2600" b="1" dirty="0"/>
        </a:p>
      </dgm:t>
    </dgm:pt>
    <dgm:pt modelId="{615114FC-C3DE-489C-B77E-3246CB52643D}" type="parTrans" cxnId="{80520FAD-10F7-460C-AFAB-49B1ECB99F0C}">
      <dgm:prSet/>
      <dgm:spPr/>
      <dgm:t>
        <a:bodyPr/>
        <a:lstStyle/>
        <a:p>
          <a:endParaRPr lang="sl-SI"/>
        </a:p>
      </dgm:t>
    </dgm:pt>
    <dgm:pt modelId="{F2793ADF-7B62-4813-840F-351DFE5924A1}" type="sibTrans" cxnId="{80520FAD-10F7-460C-AFAB-49B1ECB99F0C}">
      <dgm:prSet/>
      <dgm:spPr/>
      <dgm:t>
        <a:bodyPr/>
        <a:lstStyle/>
        <a:p>
          <a:endParaRPr lang="sl-SI"/>
        </a:p>
      </dgm:t>
    </dgm:pt>
    <dgm:pt modelId="{A00F37D5-5BF0-4113-AB9F-8A4EC485B331}">
      <dgm:prSet phldrT="[besedilo]" custT="1"/>
      <dgm:spPr/>
      <dgm:t>
        <a:bodyPr/>
        <a:lstStyle/>
        <a:p>
          <a:r>
            <a:rPr lang="sl-SI" sz="2000" dirty="0" smtClean="0">
              <a:latin typeface="+mn-lt"/>
            </a:rPr>
            <a:t>Vzpostaviti ravnotežje med potrebo po pridelavi hrane in varovanjem podnebja in okolja ter spodbuditi nosilce kmetijskih gospodarstev, da bi s kmetijskimi zemljišči gospodarila na način, ki zmanjšuje vplive kmetovanja na okolje in prispeva k blaženju in prilagajanju podnebnim spremembam  </a:t>
          </a:r>
          <a:r>
            <a:rPr lang="sl-SI" sz="2000" b="1" dirty="0" smtClean="0">
              <a:solidFill>
                <a:schemeClr val="accent6">
                  <a:lumMod val="50000"/>
                </a:schemeClr>
              </a:solidFill>
              <a:latin typeface="+mn-lt"/>
            </a:rPr>
            <a:t>(intervencija SOPO).</a:t>
          </a:r>
          <a:endParaRPr lang="sl-SI" sz="2000" dirty="0"/>
        </a:p>
      </dgm:t>
    </dgm:pt>
    <dgm:pt modelId="{8E08E7B7-C8F1-4492-813F-627989D00B7D}" type="parTrans" cxnId="{33D69205-1BC9-41AA-ACA2-447721FF0D08}">
      <dgm:prSet/>
      <dgm:spPr/>
      <dgm:t>
        <a:bodyPr/>
        <a:lstStyle/>
        <a:p>
          <a:endParaRPr lang="sl-SI"/>
        </a:p>
      </dgm:t>
    </dgm:pt>
    <dgm:pt modelId="{8EDCFFF0-2652-461C-AA4C-06CCD1CDD300}" type="sibTrans" cxnId="{33D69205-1BC9-41AA-ACA2-447721FF0D08}">
      <dgm:prSet/>
      <dgm:spPr/>
      <dgm:t>
        <a:bodyPr/>
        <a:lstStyle/>
        <a:p>
          <a:endParaRPr lang="sl-SI"/>
        </a:p>
      </dgm:t>
    </dgm:pt>
    <dgm:pt modelId="{B1227928-C56D-4909-A74F-A8C777693C42}">
      <dgm:prSet phldrT="[besedilo]" custT="1"/>
      <dgm:spPr/>
      <dgm:t>
        <a:bodyPr/>
        <a:lstStyle/>
        <a:p>
          <a:r>
            <a:rPr lang="sl-SI" sz="2000" dirty="0" smtClean="0">
              <a:latin typeface="+mn-lt"/>
            </a:rPr>
            <a:t>biti </a:t>
          </a:r>
          <a:r>
            <a:rPr lang="sl-SI" sz="2000" b="1" dirty="0" smtClean="0">
              <a:latin typeface="+mn-lt"/>
            </a:rPr>
            <a:t>zahtevnejše </a:t>
          </a:r>
          <a:r>
            <a:rPr lang="sl-SI" sz="2000" b="1" u="sng" dirty="0" smtClean="0">
              <a:latin typeface="+mn-lt"/>
            </a:rPr>
            <a:t>od pogojenosti</a:t>
          </a:r>
          <a:r>
            <a:rPr lang="sl-SI" sz="2000" dirty="0" smtClean="0">
              <a:latin typeface="+mn-lt"/>
            </a:rPr>
            <a:t>,</a:t>
          </a:r>
          <a:r>
            <a:rPr lang="sl-SI" sz="2000" baseline="0" dirty="0" smtClean="0">
              <a:latin typeface="+mn-lt"/>
            </a:rPr>
            <a:t> </a:t>
          </a:r>
          <a:endParaRPr lang="sl-SI" sz="2000" dirty="0"/>
        </a:p>
      </dgm:t>
    </dgm:pt>
    <dgm:pt modelId="{0DE382D8-A034-4B36-AD5D-0A68BFE99F6D}" type="parTrans" cxnId="{49859A1D-4003-4FA4-9462-096CD426E88F}">
      <dgm:prSet/>
      <dgm:spPr/>
      <dgm:t>
        <a:bodyPr/>
        <a:lstStyle/>
        <a:p>
          <a:endParaRPr lang="sl-SI"/>
        </a:p>
      </dgm:t>
    </dgm:pt>
    <dgm:pt modelId="{BA687D28-299D-45EC-AA07-5E4AE904FDE0}" type="sibTrans" cxnId="{49859A1D-4003-4FA4-9462-096CD426E88F}">
      <dgm:prSet/>
      <dgm:spPr/>
      <dgm:t>
        <a:bodyPr/>
        <a:lstStyle/>
        <a:p>
          <a:endParaRPr lang="sl-SI"/>
        </a:p>
      </dgm:t>
    </dgm:pt>
    <dgm:pt modelId="{F94AF03C-6802-449E-9617-53B328CA74D3}">
      <dgm:prSet phldrT="[besedilo]" custT="1"/>
      <dgm:spPr/>
      <dgm:t>
        <a:bodyPr/>
        <a:lstStyle/>
        <a:p>
          <a:r>
            <a:rPr lang="sl-SI" sz="2000" baseline="0" dirty="0" smtClean="0">
              <a:latin typeface="+mn-lt"/>
            </a:rPr>
            <a:t>presegati običajno kmetijsko prakso in zadevne </a:t>
          </a:r>
          <a:r>
            <a:rPr lang="sl-SI" sz="2000" b="1" u="sng" baseline="0" dirty="0" smtClean="0">
              <a:latin typeface="+mn-lt"/>
            </a:rPr>
            <a:t>minimalne zahteve za uporabo gnojil in fitofarmacevtskih sredstev ter dobrobit živali</a:t>
          </a:r>
          <a:r>
            <a:rPr lang="sl-SI" sz="2000" baseline="0" dirty="0" smtClean="0">
              <a:latin typeface="+mn-lt"/>
            </a:rPr>
            <a:t>, pa tudi druge </a:t>
          </a:r>
          <a:r>
            <a:rPr lang="sl-SI" sz="2000" b="1" u="sng" baseline="0" dirty="0" smtClean="0">
              <a:latin typeface="+mn-lt"/>
            </a:rPr>
            <a:t>zadevne obvezne zahteve</a:t>
          </a:r>
          <a:r>
            <a:rPr lang="sl-SI" sz="2000" baseline="0" dirty="0" smtClean="0">
              <a:latin typeface="+mn-lt"/>
            </a:rPr>
            <a:t>, določene v nacionalnem pravu in pravu Unije ter</a:t>
          </a:r>
          <a:endParaRPr lang="sl-SI" sz="2000" dirty="0"/>
        </a:p>
      </dgm:t>
    </dgm:pt>
    <dgm:pt modelId="{A7A5AAB2-2B1A-4AC6-BD21-1A5AE35F02B0}" type="parTrans" cxnId="{C64AB972-F8AC-4FB6-B02D-EDA95EE67D36}">
      <dgm:prSet/>
      <dgm:spPr/>
      <dgm:t>
        <a:bodyPr/>
        <a:lstStyle/>
        <a:p>
          <a:endParaRPr lang="sl-SI"/>
        </a:p>
      </dgm:t>
    </dgm:pt>
    <dgm:pt modelId="{7F57C82E-1A11-4B49-B52F-A036101C23AD}" type="sibTrans" cxnId="{C64AB972-F8AC-4FB6-B02D-EDA95EE67D36}">
      <dgm:prSet/>
      <dgm:spPr/>
      <dgm:t>
        <a:bodyPr/>
        <a:lstStyle/>
        <a:p>
          <a:endParaRPr lang="sl-SI"/>
        </a:p>
      </dgm:t>
    </dgm:pt>
    <dgm:pt modelId="{567051C1-1082-4D00-AB53-F96E4BBF9B21}">
      <dgm:prSet phldrT="[besedilo]" custT="1"/>
      <dgm:spPr/>
      <dgm:t>
        <a:bodyPr/>
        <a:lstStyle/>
        <a:p>
          <a:r>
            <a:rPr lang="sl-SI" sz="2000" baseline="0" dirty="0" smtClean="0">
              <a:latin typeface="+mn-lt"/>
            </a:rPr>
            <a:t>presegati </a:t>
          </a:r>
          <a:r>
            <a:rPr lang="sl-SI" sz="2000" b="1" u="sng" dirty="0" smtClean="0">
              <a:latin typeface="+mn-lt"/>
            </a:rPr>
            <a:t>pogoje, določene za vzdrževanje kmetijske površine</a:t>
          </a:r>
          <a:r>
            <a:rPr lang="sl-SI" sz="2000" b="1" baseline="0" dirty="0" smtClean="0">
              <a:latin typeface="+mn-lt"/>
            </a:rPr>
            <a:t> </a:t>
          </a:r>
          <a:r>
            <a:rPr lang="sl-SI" sz="2000" baseline="0" dirty="0" smtClean="0">
              <a:latin typeface="+mn-lt"/>
            </a:rPr>
            <a:t>in</a:t>
          </a:r>
          <a:endParaRPr lang="sl-SI" sz="2000" dirty="0"/>
        </a:p>
      </dgm:t>
    </dgm:pt>
    <dgm:pt modelId="{4D73FE2F-E8D9-4826-B5A7-7718EBC0FEE2}" type="parTrans" cxnId="{B7E91B5B-4C89-48A7-B26F-DB4DA425A3BA}">
      <dgm:prSet/>
      <dgm:spPr/>
      <dgm:t>
        <a:bodyPr/>
        <a:lstStyle/>
        <a:p>
          <a:endParaRPr lang="sl-SI"/>
        </a:p>
      </dgm:t>
    </dgm:pt>
    <dgm:pt modelId="{37EACC47-2E18-4617-82B5-AB82238BF3A4}" type="sibTrans" cxnId="{B7E91B5B-4C89-48A7-B26F-DB4DA425A3BA}">
      <dgm:prSet/>
      <dgm:spPr/>
      <dgm:t>
        <a:bodyPr/>
        <a:lstStyle/>
        <a:p>
          <a:endParaRPr lang="sl-SI"/>
        </a:p>
      </dgm:t>
    </dgm:pt>
    <dgm:pt modelId="{489EA0A5-7934-4536-B26C-DB911936FC5C}">
      <dgm:prSet phldrT="[besedilo]" custT="1"/>
      <dgm:spPr/>
      <dgm:t>
        <a:bodyPr/>
        <a:lstStyle/>
        <a:p>
          <a:r>
            <a:rPr lang="sl-SI" sz="2000" dirty="0" smtClean="0">
              <a:latin typeface="+mn-lt"/>
            </a:rPr>
            <a:t>se </a:t>
          </a:r>
          <a:r>
            <a:rPr lang="sl-SI" sz="2000" b="1" u="sng" dirty="0" smtClean="0">
              <a:latin typeface="+mn-lt"/>
            </a:rPr>
            <a:t>razlikovati od obveznosti KOPOP</a:t>
          </a:r>
          <a:r>
            <a:rPr lang="sl-SI" sz="2000" u="sng" dirty="0" smtClean="0">
              <a:latin typeface="+mn-lt"/>
            </a:rPr>
            <a:t>.</a:t>
          </a:r>
          <a:endParaRPr lang="sl-SI" sz="2000" dirty="0"/>
        </a:p>
      </dgm:t>
    </dgm:pt>
    <dgm:pt modelId="{5D73ECF7-BC0B-41CF-AE8E-01CEC34F2944}" type="parTrans" cxnId="{B31C8A9F-A01E-4F69-9EAD-9C4CCE4B7FDD}">
      <dgm:prSet/>
      <dgm:spPr/>
      <dgm:t>
        <a:bodyPr/>
        <a:lstStyle/>
        <a:p>
          <a:endParaRPr lang="sl-SI"/>
        </a:p>
      </dgm:t>
    </dgm:pt>
    <dgm:pt modelId="{B85D9BC9-BCE9-4562-ADB6-842194405026}" type="sibTrans" cxnId="{B31C8A9F-A01E-4F69-9EAD-9C4CCE4B7FDD}">
      <dgm:prSet/>
      <dgm:spPr/>
      <dgm:t>
        <a:bodyPr/>
        <a:lstStyle/>
        <a:p>
          <a:endParaRPr lang="sl-SI"/>
        </a:p>
      </dgm:t>
    </dgm:pt>
    <dgm:pt modelId="{827608D9-92D1-44F7-8BC2-6097C164B79A}" type="pres">
      <dgm:prSet presAssocID="{251FDE06-7DF1-453E-B29E-2535973003B4}" presName="Name0" presStyleCnt="0">
        <dgm:presLayoutVars>
          <dgm:dir/>
          <dgm:animLvl val="lvl"/>
          <dgm:resizeHandles val="exact"/>
        </dgm:presLayoutVars>
      </dgm:prSet>
      <dgm:spPr/>
      <dgm:t>
        <a:bodyPr/>
        <a:lstStyle/>
        <a:p>
          <a:endParaRPr lang="sl-SI"/>
        </a:p>
      </dgm:t>
    </dgm:pt>
    <dgm:pt modelId="{58A0C9EA-F9C2-4687-BCDB-DA20019A68AE}" type="pres">
      <dgm:prSet presAssocID="{FDE5874E-AC7F-4D9F-A8E1-B89C46D0080A}" presName="linNode" presStyleCnt="0"/>
      <dgm:spPr/>
    </dgm:pt>
    <dgm:pt modelId="{1D17F884-222A-426C-B7C9-8CD2A5A5AA46}" type="pres">
      <dgm:prSet presAssocID="{FDE5874E-AC7F-4D9F-A8E1-B89C46D0080A}" presName="parentText" presStyleLbl="node1" presStyleIdx="0" presStyleCnt="1" custScaleX="82914" custLinFactNeighborX="-4123" custLinFactNeighborY="-760">
        <dgm:presLayoutVars>
          <dgm:chMax val="1"/>
          <dgm:bulletEnabled val="1"/>
        </dgm:presLayoutVars>
      </dgm:prSet>
      <dgm:spPr/>
      <dgm:t>
        <a:bodyPr/>
        <a:lstStyle/>
        <a:p>
          <a:endParaRPr lang="sl-SI"/>
        </a:p>
      </dgm:t>
    </dgm:pt>
    <dgm:pt modelId="{0B5FF1F4-7550-4AEC-BE68-2835AF5BE81C}" type="pres">
      <dgm:prSet presAssocID="{FDE5874E-AC7F-4D9F-A8E1-B89C46D0080A}" presName="descendantText" presStyleLbl="alignAccFollowNode1" presStyleIdx="0" presStyleCnt="1" custScaleX="105094" custScaleY="109837">
        <dgm:presLayoutVars>
          <dgm:bulletEnabled val="1"/>
        </dgm:presLayoutVars>
      </dgm:prSet>
      <dgm:spPr/>
      <dgm:t>
        <a:bodyPr/>
        <a:lstStyle/>
        <a:p>
          <a:endParaRPr lang="sl-SI"/>
        </a:p>
      </dgm:t>
    </dgm:pt>
  </dgm:ptLst>
  <dgm:cxnLst>
    <dgm:cxn modelId="{1526CC17-C921-47BA-B1CC-E54FB427D276}" type="presOf" srcId="{489EA0A5-7934-4536-B26C-DB911936FC5C}" destId="{0B5FF1F4-7550-4AEC-BE68-2835AF5BE81C}" srcOrd="0" destOrd="8" presId="urn:microsoft.com/office/officeart/2005/8/layout/vList5"/>
    <dgm:cxn modelId="{94DA21DE-685D-4138-B959-BC6D7855283D}" srcId="{FDE5874E-AC7F-4D9F-A8E1-B89C46D0080A}" destId="{53F87B38-E811-41DD-8968-60D6A33F7F12}" srcOrd="3" destOrd="0" parTransId="{1CE49782-3A77-48AF-BC2D-B0EB81208D34}" sibTransId="{818B4301-72E7-45F0-81DA-2AB32F27E5CA}"/>
    <dgm:cxn modelId="{C26EAA43-C830-4560-B8DE-103A3B1CB535}" type="presOf" srcId="{B1227928-C56D-4909-A74F-A8C777693C42}" destId="{0B5FF1F4-7550-4AEC-BE68-2835AF5BE81C}" srcOrd="0" destOrd="5" presId="urn:microsoft.com/office/officeart/2005/8/layout/vList5"/>
    <dgm:cxn modelId="{B7E91B5B-4C89-48A7-B26F-DB4DA425A3BA}" srcId="{53F87B38-E811-41DD-8968-60D6A33F7F12}" destId="{567051C1-1082-4D00-AB53-F96E4BBF9B21}" srcOrd="2" destOrd="0" parTransId="{4D73FE2F-E8D9-4826-B5A7-7718EBC0FEE2}" sibTransId="{37EACC47-2E18-4617-82B5-AB82238BF3A4}"/>
    <dgm:cxn modelId="{070878F6-7B09-4B12-A7D8-64B36414D00F}" srcId="{251FDE06-7DF1-453E-B29E-2535973003B4}" destId="{FDE5874E-AC7F-4D9F-A8E1-B89C46D0080A}" srcOrd="0" destOrd="0" parTransId="{06026DF4-9925-4EAE-8B94-4D53E52CBF5A}" sibTransId="{D169794A-C4C1-41D9-A916-431166E09DC2}"/>
    <dgm:cxn modelId="{14866CCD-F106-4D41-AB3A-C50D00336287}" type="presOf" srcId="{C3C9F141-0834-45E8-B773-AEA9C89337F8}" destId="{0B5FF1F4-7550-4AEC-BE68-2835AF5BE81C}" srcOrd="0" destOrd="1" presId="urn:microsoft.com/office/officeart/2005/8/layout/vList5"/>
    <dgm:cxn modelId="{6BAF1FCA-ADF1-41EF-AC65-5BD659E2A459}" type="presOf" srcId="{FDE5874E-AC7F-4D9F-A8E1-B89C46D0080A}" destId="{1D17F884-222A-426C-B7C9-8CD2A5A5AA46}" srcOrd="0" destOrd="0" presId="urn:microsoft.com/office/officeart/2005/8/layout/vList5"/>
    <dgm:cxn modelId="{B31C8A9F-A01E-4F69-9EAD-9C4CCE4B7FDD}" srcId="{53F87B38-E811-41DD-8968-60D6A33F7F12}" destId="{489EA0A5-7934-4536-B26C-DB911936FC5C}" srcOrd="3" destOrd="0" parTransId="{5D73ECF7-BC0B-41CF-AE8E-01CEC34F2944}" sibTransId="{B85D9BC9-BCE9-4562-ADB6-842194405026}"/>
    <dgm:cxn modelId="{B72E300D-4C3D-4C1A-9114-A4911B76D4DE}" type="presOf" srcId="{3B22668D-A59A-41F3-B25B-CA0738D89168}" destId="{0B5FF1F4-7550-4AEC-BE68-2835AF5BE81C}" srcOrd="0" destOrd="3" presId="urn:microsoft.com/office/officeart/2005/8/layout/vList5"/>
    <dgm:cxn modelId="{2839FFC4-AE6B-4861-BA70-13EF532F2C36}" srcId="{FDE5874E-AC7F-4D9F-A8E1-B89C46D0080A}" destId="{C385E280-1CFB-4798-8114-AAFC13A0B03E}" srcOrd="4" destOrd="0" parTransId="{A93CB4AE-7092-4C17-9FBA-1680276649C3}" sibTransId="{882FC7F2-5DDB-41CB-970B-47F37F0D837E}"/>
    <dgm:cxn modelId="{235675AA-0B50-4C76-B172-18D64C852F01}" srcId="{FDE5874E-AC7F-4D9F-A8E1-B89C46D0080A}" destId="{C3C9F141-0834-45E8-B773-AEA9C89337F8}" srcOrd="1" destOrd="0" parTransId="{AFE16DB1-9B0D-4FB9-9F31-53D9A353C28F}" sibTransId="{F9D8D3F0-2383-44ED-AA63-F455AABBA210}"/>
    <dgm:cxn modelId="{C64AB972-F8AC-4FB6-B02D-EDA95EE67D36}" srcId="{53F87B38-E811-41DD-8968-60D6A33F7F12}" destId="{F94AF03C-6802-449E-9617-53B328CA74D3}" srcOrd="1" destOrd="0" parTransId="{A7A5AAB2-2B1A-4AC6-BD21-1A5AE35F02B0}" sibTransId="{7F57C82E-1A11-4B49-B52F-A036101C23AD}"/>
    <dgm:cxn modelId="{49CA1E99-E3E1-4823-A0B5-2702902853DC}" type="presOf" srcId="{A00F37D5-5BF0-4113-AB9F-8A4EC485B331}" destId="{0B5FF1F4-7550-4AEC-BE68-2835AF5BE81C}" srcOrd="0" destOrd="2" presId="urn:microsoft.com/office/officeart/2005/8/layout/vList5"/>
    <dgm:cxn modelId="{80520FAD-10F7-460C-AFAB-49B1ECB99F0C}" srcId="{FDE5874E-AC7F-4D9F-A8E1-B89C46D0080A}" destId="{3B22668D-A59A-41F3-B25B-CA0738D89168}" srcOrd="2" destOrd="0" parTransId="{615114FC-C3DE-489C-B77E-3246CB52643D}" sibTransId="{F2793ADF-7B62-4813-840F-351DFE5924A1}"/>
    <dgm:cxn modelId="{45ED219A-284F-4F18-A99F-E2BFE6313D52}" type="presOf" srcId="{F5BA9B62-DE93-485E-8E9E-5AE472F61670}" destId="{0B5FF1F4-7550-4AEC-BE68-2835AF5BE81C}" srcOrd="0" destOrd="0" presId="urn:microsoft.com/office/officeart/2005/8/layout/vList5"/>
    <dgm:cxn modelId="{9418F14A-DEB6-4AB0-8925-F50EC1AABB5A}" type="presOf" srcId="{F94AF03C-6802-449E-9617-53B328CA74D3}" destId="{0B5FF1F4-7550-4AEC-BE68-2835AF5BE81C}" srcOrd="0" destOrd="6" presId="urn:microsoft.com/office/officeart/2005/8/layout/vList5"/>
    <dgm:cxn modelId="{4D5A9051-3836-42F4-B5B0-AE06C9FA1502}" type="presOf" srcId="{567051C1-1082-4D00-AB53-F96E4BBF9B21}" destId="{0B5FF1F4-7550-4AEC-BE68-2835AF5BE81C}" srcOrd="0" destOrd="7" presId="urn:microsoft.com/office/officeart/2005/8/layout/vList5"/>
    <dgm:cxn modelId="{49859A1D-4003-4FA4-9462-096CD426E88F}" srcId="{53F87B38-E811-41DD-8968-60D6A33F7F12}" destId="{B1227928-C56D-4909-A74F-A8C777693C42}" srcOrd="0" destOrd="0" parTransId="{0DE382D8-A034-4B36-AD5D-0A68BFE99F6D}" sibTransId="{BA687D28-299D-45EC-AA07-5E4AE904FDE0}"/>
    <dgm:cxn modelId="{0DE6DA32-6A57-43A5-A376-40773F4DC514}" type="presOf" srcId="{53F87B38-E811-41DD-8968-60D6A33F7F12}" destId="{0B5FF1F4-7550-4AEC-BE68-2835AF5BE81C}" srcOrd="0" destOrd="4" presId="urn:microsoft.com/office/officeart/2005/8/layout/vList5"/>
    <dgm:cxn modelId="{D33FBA3F-25C4-442E-906B-4737CDC1FD53}" type="presOf" srcId="{C385E280-1CFB-4798-8114-AAFC13A0B03E}" destId="{0B5FF1F4-7550-4AEC-BE68-2835AF5BE81C}" srcOrd="0" destOrd="9" presId="urn:microsoft.com/office/officeart/2005/8/layout/vList5"/>
    <dgm:cxn modelId="{0E933272-AE77-48CC-9715-C947FC3F2619}" srcId="{FDE5874E-AC7F-4D9F-A8E1-B89C46D0080A}" destId="{F5BA9B62-DE93-485E-8E9E-5AE472F61670}" srcOrd="0" destOrd="0" parTransId="{B6D2F228-DD73-4B04-9567-7AF321858A8C}" sibTransId="{C1F64C0F-D761-4761-B1DB-864722B8BC82}"/>
    <dgm:cxn modelId="{33D69205-1BC9-41AA-ACA2-447721FF0D08}" srcId="{C3C9F141-0834-45E8-B773-AEA9C89337F8}" destId="{A00F37D5-5BF0-4113-AB9F-8A4EC485B331}" srcOrd="0" destOrd="0" parTransId="{8E08E7B7-C8F1-4492-813F-627989D00B7D}" sibTransId="{8EDCFFF0-2652-461C-AA4C-06CCD1CDD300}"/>
    <dgm:cxn modelId="{24E30DEA-6F45-4134-BF91-A0E2D39C2FE7}" type="presOf" srcId="{251FDE06-7DF1-453E-B29E-2535973003B4}" destId="{827608D9-92D1-44F7-8BC2-6097C164B79A}" srcOrd="0" destOrd="0" presId="urn:microsoft.com/office/officeart/2005/8/layout/vList5"/>
    <dgm:cxn modelId="{2CA78B90-2B4C-47E0-BA52-4497DD78FD52}" type="presParOf" srcId="{827608D9-92D1-44F7-8BC2-6097C164B79A}" destId="{58A0C9EA-F9C2-4687-BCDB-DA20019A68AE}" srcOrd="0" destOrd="0" presId="urn:microsoft.com/office/officeart/2005/8/layout/vList5"/>
    <dgm:cxn modelId="{93082FEE-8AEB-4EF7-A958-C82BF5999993}" type="presParOf" srcId="{58A0C9EA-F9C2-4687-BCDB-DA20019A68AE}" destId="{1D17F884-222A-426C-B7C9-8CD2A5A5AA46}" srcOrd="0" destOrd="0" presId="urn:microsoft.com/office/officeart/2005/8/layout/vList5"/>
    <dgm:cxn modelId="{359ABF5A-1515-4F38-8E30-FD47A7684733}" type="presParOf" srcId="{58A0C9EA-F9C2-4687-BCDB-DA20019A68AE}" destId="{0B5FF1F4-7550-4AEC-BE68-2835AF5BE8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GERK z rabo:</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10B1EDD7-18C3-49ED-81A0-5B3E7707678F}">
      <dgm:prSet custT="1"/>
      <dgm:spPr/>
      <dgm:t>
        <a:bodyPr/>
        <a:lstStyle/>
        <a:p>
          <a:r>
            <a:rPr lang="sl-SI" sz="2000" b="1" dirty="0" smtClean="0"/>
            <a:t>Pogoji upravičenosti:</a:t>
          </a:r>
          <a:endParaRPr lang="sl-SI" sz="2000" b="1" dirty="0"/>
        </a:p>
      </dgm:t>
    </dgm:pt>
    <dgm:pt modelId="{455D4E60-4A96-44E9-BEBE-868205F2783D}" type="parTrans" cxnId="{83CA944E-E1A3-46CD-A3BF-7AAC10489D3F}">
      <dgm:prSet/>
      <dgm:spPr/>
      <dgm:t>
        <a:bodyPr/>
        <a:lstStyle/>
        <a:p>
          <a:endParaRPr lang="sl-SI"/>
        </a:p>
      </dgm:t>
    </dgm:pt>
    <dgm:pt modelId="{7EE9D63F-A152-48CB-803C-38C2D7EE68DF}" type="sibTrans" cxnId="{83CA944E-E1A3-46CD-A3BF-7AAC10489D3F}">
      <dgm:prSet/>
      <dgm:spPr/>
      <dgm:t>
        <a:bodyPr/>
        <a:lstStyle/>
        <a:p>
          <a:endParaRPr lang="sl-SI"/>
        </a:p>
      </dgm:t>
    </dgm:pt>
    <dgm:pt modelId="{6390DBCF-2C08-4805-BF59-4E1F4A3A71F8}">
      <dgm:prSet/>
      <dgm:spPr/>
      <dgm:t>
        <a:bodyPr/>
        <a:lstStyle/>
        <a:p>
          <a:r>
            <a:rPr lang="sl-SI" dirty="0" smtClean="0"/>
            <a:t>na površini travinja, ki leži na območju evidence </a:t>
          </a:r>
          <a:r>
            <a:rPr lang="sl-SI" b="1" dirty="0" smtClean="0"/>
            <a:t>TRT –2x maksimalna dvakratna raba travinja lahko nosilec izvaja dvakratno ali nižje število rab travinja na leto </a:t>
          </a:r>
          <a:r>
            <a:rPr lang="sl-SI" i="1" dirty="0" smtClean="0"/>
            <a:t>(območje zajema cca 159.000 ha). </a:t>
          </a:r>
          <a:endParaRPr lang="sl-SI" i="1" dirty="0"/>
        </a:p>
      </dgm:t>
    </dgm:pt>
    <dgm:pt modelId="{2079FDC9-A60E-495A-BC32-88CC2D60EDD5}" type="parTrans" cxnId="{E973FF25-8F92-4237-9865-42BC221FAE95}">
      <dgm:prSet/>
      <dgm:spPr/>
      <dgm:t>
        <a:bodyPr/>
        <a:lstStyle/>
        <a:p>
          <a:endParaRPr lang="sl-SI"/>
        </a:p>
      </dgm:t>
    </dgm:pt>
    <dgm:pt modelId="{AB5FE2E7-0B26-4289-BCFC-5EFC2529FFB8}" type="sibTrans" cxnId="{E973FF25-8F92-4237-9865-42BC221FAE95}">
      <dgm:prSet/>
      <dgm:spPr/>
      <dgm:t>
        <a:bodyPr/>
        <a:lstStyle/>
        <a:p>
          <a:endParaRPr lang="sl-SI"/>
        </a:p>
      </dgm:t>
    </dgm:pt>
    <dgm:pt modelId="{F34D9A08-DB03-474E-B5DC-BFDCE108FFA3}">
      <dgm:prSet/>
      <dgm:spPr/>
      <dgm:t>
        <a:bodyPr/>
        <a:lstStyle/>
        <a:p>
          <a:r>
            <a:rPr lang="sl-SI" dirty="0" smtClean="0"/>
            <a:t>na površini travinja, ki leži na območju </a:t>
          </a:r>
          <a:r>
            <a:rPr lang="sl-SI" b="1" dirty="0" smtClean="0"/>
            <a:t>TRT- Natura 2000 </a:t>
          </a:r>
          <a:r>
            <a:rPr lang="sl-SI" b="1" u="sng" dirty="0" smtClean="0"/>
            <a:t>se shema ne izvaja</a:t>
          </a:r>
          <a:r>
            <a:rPr lang="sl-SI" u="sng" dirty="0" smtClean="0"/>
            <a:t>;</a:t>
          </a:r>
          <a:endParaRPr lang="sl-SI" u="sng" dirty="0"/>
        </a:p>
      </dgm:t>
    </dgm:pt>
    <dgm:pt modelId="{DD5507D7-3142-459A-B03C-757634D5EBEA}" type="parTrans" cxnId="{447BF244-4D13-45AB-A809-F1916D13E55E}">
      <dgm:prSet/>
      <dgm:spPr/>
      <dgm:t>
        <a:bodyPr/>
        <a:lstStyle/>
        <a:p>
          <a:endParaRPr lang="sl-SI"/>
        </a:p>
      </dgm:t>
    </dgm:pt>
    <dgm:pt modelId="{D13BFE54-9C0D-441A-A749-EAAA120771E2}" type="sibTrans" cxnId="{447BF244-4D13-45AB-A809-F1916D13E55E}">
      <dgm:prSet/>
      <dgm:spPr/>
      <dgm:t>
        <a:bodyPr/>
        <a:lstStyle/>
        <a:p>
          <a:endParaRPr lang="sl-SI"/>
        </a:p>
      </dgm:t>
    </dgm:pt>
    <dgm:pt modelId="{AB6AFBAB-29DD-43F2-B2F5-11E589CCC640}">
      <dgm:prSet/>
      <dgm:spPr/>
      <dgm:t>
        <a:bodyPr/>
        <a:lstStyle/>
        <a:p>
          <a:r>
            <a:rPr lang="sl-SI" b="1" dirty="0" smtClean="0"/>
            <a:t>celoletna paša ni dovoljena</a:t>
          </a:r>
          <a:r>
            <a:rPr lang="sl-SI" dirty="0" smtClean="0"/>
            <a:t>, lahko se izvaja </a:t>
          </a:r>
          <a:r>
            <a:rPr lang="sl-SI" b="1" dirty="0" smtClean="0"/>
            <a:t>le jesenska paša</a:t>
          </a:r>
          <a:r>
            <a:rPr lang="sl-SI" dirty="0" smtClean="0"/>
            <a:t> </a:t>
          </a:r>
          <a:r>
            <a:rPr lang="sl-SI" i="1" dirty="0" smtClean="0"/>
            <a:t>(to je paša po 15. avgustu)</a:t>
          </a:r>
          <a:r>
            <a:rPr lang="sl-SI" dirty="0" smtClean="0"/>
            <a:t>, ki se šteje kot ena raba travinja; </a:t>
          </a:r>
          <a:r>
            <a:rPr lang="sl-SI" dirty="0" smtClean="0">
              <a:solidFill>
                <a:schemeClr val="accent1"/>
              </a:solidFill>
            </a:rPr>
            <a:t>POZOR!</a:t>
          </a:r>
          <a:endParaRPr lang="sl-SI" dirty="0">
            <a:solidFill>
              <a:schemeClr val="accent1"/>
            </a:solidFill>
          </a:endParaRPr>
        </a:p>
      </dgm:t>
    </dgm:pt>
    <dgm:pt modelId="{FCBA173D-02F6-4FB4-BFED-526BEE506485}" type="parTrans" cxnId="{4DD57AAE-9F83-4C72-872B-7BCF4A2CC4C0}">
      <dgm:prSet/>
      <dgm:spPr/>
      <dgm:t>
        <a:bodyPr/>
        <a:lstStyle/>
        <a:p>
          <a:endParaRPr lang="sl-SI"/>
        </a:p>
      </dgm:t>
    </dgm:pt>
    <dgm:pt modelId="{1BCDAD52-7778-4E99-9CB5-7A16F715C90A}" type="sibTrans" cxnId="{4DD57AAE-9F83-4C72-872B-7BCF4A2CC4C0}">
      <dgm:prSet/>
      <dgm:spPr/>
      <dgm:t>
        <a:bodyPr/>
        <a:lstStyle/>
        <a:p>
          <a:endParaRPr lang="sl-SI"/>
        </a:p>
      </dgm:t>
    </dgm:pt>
    <dgm:pt modelId="{DDA99899-1BDA-45CB-A5D5-21530B0808F3}">
      <dgm:prSet/>
      <dgm:spPr/>
      <dgm:t>
        <a:bodyPr/>
        <a:lstStyle/>
        <a:p>
          <a:r>
            <a:rPr lang="sl-SI" b="1" dirty="0" smtClean="0"/>
            <a:t>obvezno je spravilo travinja v primeru košnje</a:t>
          </a:r>
          <a:r>
            <a:rPr lang="sl-SI" dirty="0" smtClean="0"/>
            <a:t>;</a:t>
          </a:r>
          <a:endParaRPr lang="sl-SI" dirty="0"/>
        </a:p>
      </dgm:t>
    </dgm:pt>
    <dgm:pt modelId="{99446918-30EE-4A51-BDE9-6C6E9A91954F}" type="parTrans" cxnId="{977877C9-985F-4117-831C-6866C18C7306}">
      <dgm:prSet/>
      <dgm:spPr/>
      <dgm:t>
        <a:bodyPr/>
        <a:lstStyle/>
        <a:p>
          <a:endParaRPr lang="sl-SI"/>
        </a:p>
      </dgm:t>
    </dgm:pt>
    <dgm:pt modelId="{C09A55F2-C4B8-45FB-8767-A61C9BB12D2A}" type="sibTrans" cxnId="{977877C9-985F-4117-831C-6866C18C7306}">
      <dgm:prSet/>
      <dgm:spPr/>
      <dgm:t>
        <a:bodyPr/>
        <a:lstStyle/>
        <a:p>
          <a:endParaRPr lang="sl-SI"/>
        </a:p>
      </dgm:t>
    </dgm:pt>
    <dgm:pt modelId="{41624849-D6A2-4DCC-8ECA-8083DC6865D7}">
      <dgm:prSet/>
      <dgm:spPr/>
      <dgm:t>
        <a:bodyPr/>
        <a:lstStyle/>
        <a:p>
          <a:r>
            <a:rPr lang="sl-SI" dirty="0" smtClean="0"/>
            <a:t>uporaba </a:t>
          </a:r>
          <a:r>
            <a:rPr lang="sl-SI" b="1" dirty="0" smtClean="0"/>
            <a:t>mineralnega dušika in fitofarmacevtskih sredstev ni dovoljena</a:t>
          </a:r>
          <a:r>
            <a:rPr lang="sl-SI" dirty="0" smtClean="0"/>
            <a:t>;</a:t>
          </a:r>
          <a:endParaRPr lang="sl-SI" dirty="0"/>
        </a:p>
      </dgm:t>
    </dgm:pt>
    <dgm:pt modelId="{FBCE5572-A542-4947-B1D1-D9598C8B9D92}" type="parTrans" cxnId="{96699983-FB35-4302-9109-557945AFA9A0}">
      <dgm:prSet/>
      <dgm:spPr/>
      <dgm:t>
        <a:bodyPr/>
        <a:lstStyle/>
        <a:p>
          <a:endParaRPr lang="sl-SI"/>
        </a:p>
      </dgm:t>
    </dgm:pt>
    <dgm:pt modelId="{2BDC32A7-D094-4D67-9145-99AC07BD5186}" type="sibTrans" cxnId="{96699983-FB35-4302-9109-557945AFA9A0}">
      <dgm:prSet/>
      <dgm:spPr/>
      <dgm:t>
        <a:bodyPr/>
        <a:lstStyle/>
        <a:p>
          <a:endParaRPr lang="sl-SI"/>
        </a:p>
      </dgm:t>
    </dgm:pt>
    <dgm:pt modelId="{9EC3E58D-8ED6-4EFE-A074-9641D6CCEF22}">
      <dgm:prSet/>
      <dgm:spPr/>
      <dgm:t>
        <a:bodyPr/>
        <a:lstStyle/>
        <a:p>
          <a:r>
            <a:rPr lang="sl-SI" dirty="0" smtClean="0"/>
            <a:t>na travinju, ki je vključeno v shemo je </a:t>
          </a:r>
          <a:r>
            <a:rPr lang="sl-SI" b="1" dirty="0" smtClean="0"/>
            <a:t>dovoljena uporaba največ 40 kg dušika</a:t>
          </a:r>
          <a:r>
            <a:rPr lang="sl-SI" dirty="0" smtClean="0"/>
            <a:t> na hektar iz organskih gnojil na leto;</a:t>
          </a:r>
          <a:endParaRPr lang="sl-SI" dirty="0"/>
        </a:p>
      </dgm:t>
    </dgm:pt>
    <dgm:pt modelId="{EB07DB70-5911-4892-8E0B-78831C7662F0}" type="parTrans" cxnId="{CF293DEE-6A33-47F9-8C9B-F69A0E787D18}">
      <dgm:prSet/>
      <dgm:spPr/>
      <dgm:t>
        <a:bodyPr/>
        <a:lstStyle/>
        <a:p>
          <a:endParaRPr lang="sl-SI"/>
        </a:p>
      </dgm:t>
    </dgm:pt>
    <dgm:pt modelId="{342A13BD-1A05-4E8D-9CD2-8F8EB85F36DC}" type="sibTrans" cxnId="{CF293DEE-6A33-47F9-8C9B-F69A0E787D18}">
      <dgm:prSet/>
      <dgm:spPr/>
      <dgm:t>
        <a:bodyPr/>
        <a:lstStyle/>
        <a:p>
          <a:endParaRPr lang="sl-SI"/>
        </a:p>
      </dgm:t>
    </dgm:pt>
    <dgm:pt modelId="{79AF38F4-138A-4011-BB2E-316D44C2FEFA}">
      <dgm:prSet phldrT="[besedilo]" custT="1"/>
      <dgm:spPr/>
      <dgm:t>
        <a:bodyPr/>
        <a:lstStyle/>
        <a:p>
          <a:r>
            <a:rPr lang="sl-SI" sz="2000" b="1" dirty="0" smtClean="0"/>
            <a:t>1222</a:t>
          </a:r>
          <a:r>
            <a:rPr lang="sl-SI" sz="2000" dirty="0" smtClean="0"/>
            <a:t> (zatravljen), </a:t>
          </a:r>
          <a:r>
            <a:rPr lang="sl-SI" sz="2000" b="1" dirty="0" smtClean="0"/>
            <a:t>1300</a:t>
          </a:r>
          <a:r>
            <a:rPr lang="sl-SI" sz="2000" dirty="0" smtClean="0"/>
            <a:t> in </a:t>
          </a:r>
          <a:r>
            <a:rPr lang="sl-SI" sz="2000" b="1" dirty="0" smtClean="0"/>
            <a:t>1320</a:t>
          </a:r>
          <a:r>
            <a:rPr lang="sl-SI" sz="2000" dirty="0" smtClean="0"/>
            <a:t>. </a:t>
          </a:r>
          <a:endParaRPr lang="sl-SI" sz="2000" b="1" dirty="0"/>
        </a:p>
      </dgm:t>
    </dgm:pt>
    <dgm:pt modelId="{16EE62E2-DF25-4AB9-BEC2-1C332A171D1A}" type="parTrans" cxnId="{657A4AB2-C8E1-4805-A078-A999B9AFA947}">
      <dgm:prSet/>
      <dgm:spPr/>
    </dgm:pt>
    <dgm:pt modelId="{3AFF7F50-6981-4144-B374-251572A0F8E3}" type="sibTrans" cxnId="{657A4AB2-C8E1-4805-A078-A999B9AFA947}">
      <dgm:prSet/>
      <dgm:spPr/>
    </dgm:pt>
    <dgm:pt modelId="{9A67B8C6-A787-4744-A106-BC03FBE31B5D}">
      <dgm:prSet phldrT="[besedilo]" custT="1"/>
      <dgm:spPr/>
      <dgm:t>
        <a:bodyPr/>
        <a:lstStyle/>
        <a:p>
          <a:r>
            <a:rPr lang="sl-SI" sz="2000" dirty="0" smtClean="0"/>
            <a:t>Izplačilo je lahko za </a:t>
          </a:r>
          <a:r>
            <a:rPr lang="sl-SI" sz="2000" b="1" dirty="0" smtClean="0"/>
            <a:t>največ 20 % travinja na KMG</a:t>
          </a:r>
          <a:r>
            <a:rPr lang="sl-SI" sz="2000" dirty="0" smtClean="0"/>
            <a:t>, če prijavi več se mu za izplačilo šteje le 20%. </a:t>
          </a:r>
          <a:endParaRPr lang="sl-SI" sz="2000" b="1" dirty="0"/>
        </a:p>
      </dgm:t>
    </dgm:pt>
    <dgm:pt modelId="{DF90505F-B7C4-4266-8F0D-5470632A4ADA}" type="parTrans" cxnId="{84DB6613-02C6-4358-970A-AA86E86C37A7}">
      <dgm:prSet/>
      <dgm:spPr/>
    </dgm:pt>
    <dgm:pt modelId="{7276BD12-9014-4F58-999E-6905F349E7DC}" type="sibTrans" cxnId="{84DB6613-02C6-4358-970A-AA86E86C37A7}">
      <dgm:prSet/>
      <dgm:spPr/>
    </dgm:pt>
    <dgm:pt modelId="{E639D719-9A16-4A61-81B8-1723B12D2E39}">
      <dgm:prSet phldrT="[besedilo]" custT="1"/>
      <dgm:spPr/>
      <dgm:t>
        <a:bodyPr/>
        <a:lstStyle/>
        <a:p>
          <a:r>
            <a:rPr lang="sl-SI" sz="2000" dirty="0" smtClean="0"/>
            <a:t>KMG mora </a:t>
          </a:r>
          <a:r>
            <a:rPr lang="sl-SI" sz="2000" b="1" dirty="0" smtClean="0"/>
            <a:t>zagotoviti rabo GERK do zadnjega dne za sporočanje sprememb </a:t>
          </a:r>
          <a:r>
            <a:rPr lang="sl-SI" sz="2000" b="1" dirty="0" smtClean="0"/>
            <a:t>ZV </a:t>
          </a:r>
          <a:r>
            <a:rPr lang="sl-SI" sz="2000" b="1" dirty="0" smtClean="0">
              <a:solidFill>
                <a:srgbClr val="7030A0"/>
              </a:solidFill>
            </a:rPr>
            <a:t>(15. november za leto 2024). </a:t>
          </a:r>
          <a:endParaRPr lang="sl-SI" sz="2000" b="1" i="1" dirty="0">
            <a:solidFill>
              <a:srgbClr val="7030A0"/>
            </a:solidFill>
          </a:endParaRPr>
        </a:p>
      </dgm:t>
    </dgm:pt>
    <dgm:pt modelId="{EB0CA7FF-1D56-4F16-99E0-34DAD91F98FC}" type="parTrans" cxnId="{13DD03AE-0045-494B-BDB0-582AAFC6DA9B}">
      <dgm:prSet/>
      <dgm:spPr/>
    </dgm:pt>
    <dgm:pt modelId="{709F155B-41B4-4065-B195-1AAB8C14B967}" type="sibTrans" cxnId="{13DD03AE-0045-494B-BDB0-582AAFC6DA9B}">
      <dgm:prSet/>
      <dgm:spPr/>
    </dgm:pt>
    <dgm:pt modelId="{8DCBC79A-9E10-4EBA-9AFF-3560836F4FD0}">
      <dgm:prSet/>
      <dgm:spPr/>
      <dgm:t>
        <a:bodyPr/>
        <a:lstStyle/>
        <a:p>
          <a:r>
            <a:rPr lang="sl-SI" dirty="0" smtClean="0"/>
            <a:t>Na površini travinja, ki leži na območju </a:t>
          </a:r>
          <a:r>
            <a:rPr lang="sl-SI" b="1" dirty="0" smtClean="0"/>
            <a:t>TRT- 3x maksimalna raba travinja lahko nosilec izvaja trikratno ali nižje število rab travinja </a:t>
          </a:r>
          <a:r>
            <a:rPr lang="sl-SI" i="1" dirty="0" smtClean="0"/>
            <a:t>(območje zajema cca 41.000 ha).</a:t>
          </a:r>
          <a:endParaRPr lang="sl-SI" i="1" dirty="0"/>
        </a:p>
      </dgm:t>
    </dgm:pt>
    <dgm:pt modelId="{E08B4EC3-FD9A-48D4-9D73-073ECE84E196}" type="parTrans" cxnId="{0E42E45B-AC4B-499C-8077-B956B6C7305E}">
      <dgm:prSet/>
      <dgm:spPr/>
    </dgm:pt>
    <dgm:pt modelId="{1FFDC3AC-3812-4DCB-8839-A838F27BB7F4}" type="sibTrans" cxnId="{0E42E45B-AC4B-499C-8077-B956B6C7305E}">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2"/>
      <dgm:spPr/>
      <dgm:t>
        <a:bodyPr/>
        <a:lstStyle/>
        <a:p>
          <a:endParaRPr lang="sl-SI"/>
        </a:p>
      </dgm:t>
    </dgm:pt>
    <dgm:pt modelId="{D223AF95-B8D6-4982-99C0-C701E4228242}" type="pres">
      <dgm:prSet presAssocID="{7FFB95AD-7737-40BC-BD4F-5906DA43A9AC}" presName="parentText" presStyleLbl="node1" presStyleIdx="0" presStyleCnt="2"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2">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078237A4-DE41-432B-BFA2-35D3A68E41A1}" type="pres">
      <dgm:prSet presAssocID="{10B1EDD7-18C3-49ED-81A0-5B3E7707678F}" presName="parentLin" presStyleCnt="0"/>
      <dgm:spPr/>
    </dgm:pt>
    <dgm:pt modelId="{89C6DCF2-5976-4615-9765-0E3FE5FE693C}" type="pres">
      <dgm:prSet presAssocID="{10B1EDD7-18C3-49ED-81A0-5B3E7707678F}" presName="parentLeftMargin" presStyleLbl="node1" presStyleIdx="0" presStyleCnt="2"/>
      <dgm:spPr/>
      <dgm:t>
        <a:bodyPr/>
        <a:lstStyle/>
        <a:p>
          <a:endParaRPr lang="sl-SI"/>
        </a:p>
      </dgm:t>
    </dgm:pt>
    <dgm:pt modelId="{337B7516-82B5-40DC-85A6-2574BAC61D12}" type="pres">
      <dgm:prSet presAssocID="{10B1EDD7-18C3-49ED-81A0-5B3E7707678F}" presName="parentText" presStyleLbl="node1" presStyleIdx="1" presStyleCnt="2">
        <dgm:presLayoutVars>
          <dgm:chMax val="0"/>
          <dgm:bulletEnabled val="1"/>
        </dgm:presLayoutVars>
      </dgm:prSet>
      <dgm:spPr/>
      <dgm:t>
        <a:bodyPr/>
        <a:lstStyle/>
        <a:p>
          <a:endParaRPr lang="sl-SI"/>
        </a:p>
      </dgm:t>
    </dgm:pt>
    <dgm:pt modelId="{3527CFCC-5453-4131-991F-D9A048084F44}" type="pres">
      <dgm:prSet presAssocID="{10B1EDD7-18C3-49ED-81A0-5B3E7707678F}" presName="negativeSpace" presStyleCnt="0"/>
      <dgm:spPr/>
    </dgm:pt>
    <dgm:pt modelId="{31F813FB-18DA-4DA4-9150-6A71086A698C}" type="pres">
      <dgm:prSet presAssocID="{10B1EDD7-18C3-49ED-81A0-5B3E7707678F}" presName="childText" presStyleLbl="conFgAcc1" presStyleIdx="1" presStyleCnt="2">
        <dgm:presLayoutVars>
          <dgm:bulletEnabled val="1"/>
        </dgm:presLayoutVars>
      </dgm:prSet>
      <dgm:spPr/>
      <dgm:t>
        <a:bodyPr/>
        <a:lstStyle/>
        <a:p>
          <a:endParaRPr lang="sl-SI"/>
        </a:p>
      </dgm:t>
    </dgm:pt>
  </dgm:ptLst>
  <dgm:cxnLst>
    <dgm:cxn modelId="{3029EA2B-A579-4A71-94DC-D0BE4BA33863}" type="presOf" srcId="{8DCBC79A-9E10-4EBA-9AFF-3560836F4FD0}" destId="{31F813FB-18DA-4DA4-9150-6A71086A698C}" srcOrd="0" destOrd="1" presId="urn:microsoft.com/office/officeart/2005/8/layout/list1"/>
    <dgm:cxn modelId="{CF293DEE-6A33-47F9-8C9B-F69A0E787D18}" srcId="{10B1EDD7-18C3-49ED-81A0-5B3E7707678F}" destId="{9EC3E58D-8ED6-4EFE-A074-9641D6CCEF22}" srcOrd="6" destOrd="0" parTransId="{EB07DB70-5911-4892-8E0B-78831C7662F0}" sibTransId="{342A13BD-1A05-4E8D-9CD2-8F8EB85F36DC}"/>
    <dgm:cxn modelId="{0E42E45B-AC4B-499C-8077-B956B6C7305E}" srcId="{10B1EDD7-18C3-49ED-81A0-5B3E7707678F}" destId="{8DCBC79A-9E10-4EBA-9AFF-3560836F4FD0}" srcOrd="1" destOrd="0" parTransId="{E08B4EC3-FD9A-48D4-9D73-073ECE84E196}" sibTransId="{1FFDC3AC-3812-4DCB-8839-A838F27BB7F4}"/>
    <dgm:cxn modelId="{0FBD22FC-5BC6-4418-A40B-261A275BD570}" type="presOf" srcId="{79AF38F4-138A-4011-BB2E-316D44C2FEFA}" destId="{04EDDB14-7FC9-4FFD-997E-A0B5D3809F4B}" srcOrd="0" destOrd="0" presId="urn:microsoft.com/office/officeart/2005/8/layout/list1"/>
    <dgm:cxn modelId="{9974CD8E-1CEA-47DC-8E56-2AB36AE67738}" type="presOf" srcId="{9EC3E58D-8ED6-4EFE-A074-9641D6CCEF22}" destId="{31F813FB-18DA-4DA4-9150-6A71086A698C}" srcOrd="0" destOrd="6" presId="urn:microsoft.com/office/officeart/2005/8/layout/list1"/>
    <dgm:cxn modelId="{447BF244-4D13-45AB-A809-F1916D13E55E}" srcId="{10B1EDD7-18C3-49ED-81A0-5B3E7707678F}" destId="{F34D9A08-DB03-474E-B5DC-BFDCE108FFA3}" srcOrd="2" destOrd="0" parTransId="{DD5507D7-3142-459A-B03C-757634D5EBEA}" sibTransId="{D13BFE54-9C0D-441A-A749-EAAA120771E2}"/>
    <dgm:cxn modelId="{BEA4E47C-CBEB-44DF-8E58-2E7F37C38FDE}" type="presOf" srcId="{9A67B8C6-A787-4744-A106-BC03FBE31B5D}" destId="{04EDDB14-7FC9-4FFD-997E-A0B5D3809F4B}" srcOrd="0" destOrd="1" presId="urn:microsoft.com/office/officeart/2005/8/layout/list1"/>
    <dgm:cxn modelId="{977877C9-985F-4117-831C-6866C18C7306}" srcId="{10B1EDD7-18C3-49ED-81A0-5B3E7707678F}" destId="{DDA99899-1BDA-45CB-A5D5-21530B0808F3}" srcOrd="4" destOrd="0" parTransId="{99446918-30EE-4A51-BDE9-6C6E9A91954F}" sibTransId="{C09A55F2-C4B8-45FB-8767-A61C9BB12D2A}"/>
    <dgm:cxn modelId="{42EFCC4C-9A23-4DDB-86A6-9FFCD391D26D}" type="presOf" srcId="{6BD63B56-553F-4C4A-B2D6-AC0003132774}" destId="{8B8415D8-6D90-47C2-BFEE-2E248F61B6E5}" srcOrd="0" destOrd="0" presId="urn:microsoft.com/office/officeart/2005/8/layout/list1"/>
    <dgm:cxn modelId="{12B2E094-D942-4261-A95C-8916829F0983}" type="presOf" srcId="{F34D9A08-DB03-474E-B5DC-BFDCE108FFA3}" destId="{31F813FB-18DA-4DA4-9150-6A71086A698C}" srcOrd="0" destOrd="2" presId="urn:microsoft.com/office/officeart/2005/8/layout/list1"/>
    <dgm:cxn modelId="{657A4AB2-C8E1-4805-A078-A999B9AFA947}" srcId="{7FFB95AD-7737-40BC-BD4F-5906DA43A9AC}" destId="{79AF38F4-138A-4011-BB2E-316D44C2FEFA}" srcOrd="0" destOrd="0" parTransId="{16EE62E2-DF25-4AB9-BEC2-1C332A171D1A}" sibTransId="{3AFF7F50-6981-4144-B374-251572A0F8E3}"/>
    <dgm:cxn modelId="{E066F5FE-6880-4C60-93EF-642C4FD84567}" type="presOf" srcId="{E639D719-9A16-4A61-81B8-1723B12D2E39}" destId="{04EDDB14-7FC9-4FFD-997E-A0B5D3809F4B}" srcOrd="0" destOrd="2" presId="urn:microsoft.com/office/officeart/2005/8/layout/list1"/>
    <dgm:cxn modelId="{E973FF25-8F92-4237-9865-42BC221FAE95}" srcId="{10B1EDD7-18C3-49ED-81A0-5B3E7707678F}" destId="{6390DBCF-2C08-4805-BF59-4E1F4A3A71F8}" srcOrd="0" destOrd="0" parTransId="{2079FDC9-A60E-495A-BC32-88CC2D60EDD5}" sibTransId="{AB5FE2E7-0B26-4289-BCFC-5EFC2529FFB8}"/>
    <dgm:cxn modelId="{83CA944E-E1A3-46CD-A3BF-7AAC10489D3F}" srcId="{6BD63B56-553F-4C4A-B2D6-AC0003132774}" destId="{10B1EDD7-18C3-49ED-81A0-5B3E7707678F}" srcOrd="1" destOrd="0" parTransId="{455D4E60-4A96-44E9-BEBE-868205F2783D}" sibTransId="{7EE9D63F-A152-48CB-803C-38C2D7EE68DF}"/>
    <dgm:cxn modelId="{42D01AF1-C67D-41C4-B094-1FB81E5B58C6}" type="presOf" srcId="{41624849-D6A2-4DCC-8ECA-8083DC6865D7}" destId="{31F813FB-18DA-4DA4-9150-6A71086A698C}" srcOrd="0" destOrd="5" presId="urn:microsoft.com/office/officeart/2005/8/layout/list1"/>
    <dgm:cxn modelId="{0976BBA7-B743-46A4-A9CC-D37DA33F806C}" type="presOf" srcId="{7FFB95AD-7737-40BC-BD4F-5906DA43A9AC}" destId="{D223AF95-B8D6-4982-99C0-C701E4228242}" srcOrd="1" destOrd="0" presId="urn:microsoft.com/office/officeart/2005/8/layout/list1"/>
    <dgm:cxn modelId="{84DB6613-02C6-4358-970A-AA86E86C37A7}" srcId="{7FFB95AD-7737-40BC-BD4F-5906DA43A9AC}" destId="{9A67B8C6-A787-4744-A106-BC03FBE31B5D}" srcOrd="1" destOrd="0" parTransId="{DF90505F-B7C4-4266-8F0D-5470632A4ADA}" sibTransId="{7276BD12-9014-4F58-999E-6905F349E7DC}"/>
    <dgm:cxn modelId="{33245572-C9F8-4A2F-853C-5C873FB50ABA}" type="presOf" srcId="{DDA99899-1BDA-45CB-A5D5-21530B0808F3}" destId="{31F813FB-18DA-4DA4-9150-6A71086A698C}" srcOrd="0" destOrd="4" presId="urn:microsoft.com/office/officeart/2005/8/layout/list1"/>
    <dgm:cxn modelId="{C8A48246-10DB-4F3F-8262-9E24543D6CD2}" type="presOf" srcId="{AB6AFBAB-29DD-43F2-B2F5-11E589CCC640}" destId="{31F813FB-18DA-4DA4-9150-6A71086A698C}" srcOrd="0" destOrd="3"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6E9183CB-4A7B-46CD-A16B-AB0BF5F4A41C}" type="presOf" srcId="{10B1EDD7-18C3-49ED-81A0-5B3E7707678F}" destId="{89C6DCF2-5976-4615-9765-0E3FE5FE693C}" srcOrd="0" destOrd="0" presId="urn:microsoft.com/office/officeart/2005/8/layout/list1"/>
    <dgm:cxn modelId="{E836FE9B-F0D0-40CD-BF3B-48CA305CF7FF}" type="presOf" srcId="{7FFB95AD-7737-40BC-BD4F-5906DA43A9AC}" destId="{95AAABCB-77FC-452D-88FB-CB4BBEE268A0}" srcOrd="0" destOrd="0" presId="urn:microsoft.com/office/officeart/2005/8/layout/list1"/>
    <dgm:cxn modelId="{96699983-FB35-4302-9109-557945AFA9A0}" srcId="{10B1EDD7-18C3-49ED-81A0-5B3E7707678F}" destId="{41624849-D6A2-4DCC-8ECA-8083DC6865D7}" srcOrd="5" destOrd="0" parTransId="{FBCE5572-A542-4947-B1D1-D9598C8B9D92}" sibTransId="{2BDC32A7-D094-4D67-9145-99AC07BD5186}"/>
    <dgm:cxn modelId="{534E4763-21B7-455C-B75D-F714B50B1F0C}" type="presOf" srcId="{6390DBCF-2C08-4805-BF59-4E1F4A3A71F8}" destId="{31F813FB-18DA-4DA4-9150-6A71086A698C}" srcOrd="0" destOrd="0" presId="urn:microsoft.com/office/officeart/2005/8/layout/list1"/>
    <dgm:cxn modelId="{4DD57AAE-9F83-4C72-872B-7BCF4A2CC4C0}" srcId="{10B1EDD7-18C3-49ED-81A0-5B3E7707678F}" destId="{AB6AFBAB-29DD-43F2-B2F5-11E589CCC640}" srcOrd="3" destOrd="0" parTransId="{FCBA173D-02F6-4FB4-BFED-526BEE506485}" sibTransId="{1BCDAD52-7778-4E99-9CB5-7A16F715C90A}"/>
    <dgm:cxn modelId="{13DD03AE-0045-494B-BDB0-582AAFC6DA9B}" srcId="{7FFB95AD-7737-40BC-BD4F-5906DA43A9AC}" destId="{E639D719-9A16-4A61-81B8-1723B12D2E39}" srcOrd="2" destOrd="0" parTransId="{EB0CA7FF-1D56-4F16-99E0-34DAD91F98FC}" sibTransId="{709F155B-41B4-4065-B195-1AAB8C14B967}"/>
    <dgm:cxn modelId="{5620BAF3-9518-4561-AD02-662879FBDE87}" type="presOf" srcId="{10B1EDD7-18C3-49ED-81A0-5B3E7707678F}" destId="{337B7516-82B5-40DC-85A6-2574BAC61D12}" srcOrd="1" destOrd="0"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3AA421BC-7F8B-4578-A27D-9B2E45535720}" type="presParOf" srcId="{8B8415D8-6D90-47C2-BFEE-2E248F61B6E5}" destId="{078237A4-DE41-432B-BFA2-35D3A68E41A1}" srcOrd="4" destOrd="0" presId="urn:microsoft.com/office/officeart/2005/8/layout/list1"/>
    <dgm:cxn modelId="{C636AC5E-E1B4-44D0-B55E-37D193CC0D91}" type="presParOf" srcId="{078237A4-DE41-432B-BFA2-35D3A68E41A1}" destId="{89C6DCF2-5976-4615-9765-0E3FE5FE693C}" srcOrd="0" destOrd="0" presId="urn:microsoft.com/office/officeart/2005/8/layout/list1"/>
    <dgm:cxn modelId="{8D111680-5A98-4326-A3B3-B2B883CC926E}" type="presParOf" srcId="{078237A4-DE41-432B-BFA2-35D3A68E41A1}" destId="{337B7516-82B5-40DC-85A6-2574BAC61D12}" srcOrd="1" destOrd="0" presId="urn:microsoft.com/office/officeart/2005/8/layout/list1"/>
    <dgm:cxn modelId="{47515B12-3372-45B6-B7B8-E099EF0BA72B}" type="presParOf" srcId="{8B8415D8-6D90-47C2-BFEE-2E248F61B6E5}" destId="{3527CFCC-5453-4131-991F-D9A048084F44}" srcOrd="5" destOrd="0" presId="urn:microsoft.com/office/officeart/2005/8/layout/list1"/>
    <dgm:cxn modelId="{10CD923F-AC66-488A-BDEC-C574AE0F2A75}" type="presParOf" srcId="{8B8415D8-6D90-47C2-BFEE-2E248F61B6E5}" destId="{31F813FB-18DA-4DA4-9150-6A71086A69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1800" b="1" dirty="0" smtClean="0"/>
            <a:t>povprečna letna obtežba z živino mora znašati več kot 0,9 GVŽ na ha/KZU </a:t>
          </a:r>
          <a:r>
            <a:rPr lang="sl-SI" sz="1800" dirty="0" smtClean="0"/>
            <a:t>na posameznem KMG v letu izvajanja sheme;</a:t>
          </a:r>
          <a:endParaRPr lang="sl-SI" sz="18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61FD1B1C-17C3-46B9-847E-C09AAC39D4EB}">
      <dgm:prSet custT="1"/>
      <dgm:spPr/>
      <dgm:t>
        <a:bodyPr/>
        <a:lstStyle/>
        <a:p>
          <a:r>
            <a:rPr lang="sl-SI" sz="1800" dirty="0" smtClean="0"/>
            <a:t>izvaja se </a:t>
          </a:r>
          <a:r>
            <a:rPr lang="sl-SI" sz="1800" b="1" dirty="0" smtClean="0"/>
            <a:t>lahko na delu površin travinja</a:t>
          </a:r>
          <a:r>
            <a:rPr lang="sl-SI" sz="1800" dirty="0" smtClean="0"/>
            <a:t>;</a:t>
          </a:r>
          <a:endParaRPr lang="sl-SI" sz="1800" dirty="0"/>
        </a:p>
      </dgm:t>
    </dgm:pt>
    <dgm:pt modelId="{EC579B5B-21EA-4884-ADD6-D3A64A10CE1E}" type="parTrans" cxnId="{33230A6F-7CFC-41F7-AE39-731550BF5D64}">
      <dgm:prSet/>
      <dgm:spPr/>
      <dgm:t>
        <a:bodyPr/>
        <a:lstStyle/>
        <a:p>
          <a:endParaRPr lang="sl-SI"/>
        </a:p>
      </dgm:t>
    </dgm:pt>
    <dgm:pt modelId="{02AB26B4-9972-46FC-9862-D9F20A471C9D}" type="sibTrans" cxnId="{33230A6F-7CFC-41F7-AE39-731550BF5D64}">
      <dgm:prSet/>
      <dgm:spPr/>
      <dgm:t>
        <a:bodyPr/>
        <a:lstStyle/>
        <a:p>
          <a:endParaRPr lang="sl-SI"/>
        </a:p>
      </dgm:t>
    </dgm:pt>
    <dgm:pt modelId="{5FACE113-FBD4-45DC-9913-AD114F71074B}">
      <dgm:prSet custT="1"/>
      <dgm:spPr/>
      <dgm:t>
        <a:bodyPr/>
        <a:lstStyle/>
        <a:p>
          <a:r>
            <a:rPr lang="sl-SI" sz="1800" dirty="0" smtClean="0"/>
            <a:t>nosilec KMG lahko v shemo vstopi </a:t>
          </a:r>
          <a:r>
            <a:rPr lang="sl-SI" sz="1800" b="1" dirty="0" smtClean="0"/>
            <a:t>z največ 20 % površine GERK </a:t>
          </a:r>
          <a:r>
            <a:rPr lang="sl-SI" sz="1800" dirty="0" smtClean="0"/>
            <a:t>na KMG, pri tem pa se upošteva </a:t>
          </a:r>
          <a:r>
            <a:rPr lang="sl-SI" sz="1800" b="1" dirty="0" smtClean="0"/>
            <a:t>le kmetijske parcele velikosti vsaj 0,1 ha + zahtevek vsaj za 0,3 ha na KMG.</a:t>
          </a:r>
          <a:endParaRPr lang="sl-SI" sz="1800" dirty="0"/>
        </a:p>
      </dgm:t>
    </dgm:pt>
    <dgm:pt modelId="{EB4A6BC4-F7DB-4B47-84BB-FBF1CDDD7BF9}" type="parTrans" cxnId="{EDD3C669-EF07-4784-9C6F-6FC291190ABB}">
      <dgm:prSet/>
      <dgm:spPr/>
      <dgm:t>
        <a:bodyPr/>
        <a:lstStyle/>
        <a:p>
          <a:endParaRPr lang="sl-SI"/>
        </a:p>
      </dgm:t>
    </dgm:pt>
    <dgm:pt modelId="{C650DF6D-5F8B-4E99-804D-422D89388A4F}" type="sibTrans" cxnId="{EDD3C669-EF07-4784-9C6F-6FC291190ABB}">
      <dgm:prSet/>
      <dgm:spPr/>
      <dgm:t>
        <a:bodyPr/>
        <a:lstStyle/>
        <a:p>
          <a:endParaRPr lang="sl-SI"/>
        </a:p>
      </dgm:t>
    </dgm:pt>
    <dgm:pt modelId="{A4B08BF2-EC20-410F-B119-12BD090B306E}">
      <dgm:prSet custT="1"/>
      <dgm:spPr/>
      <dgm:t>
        <a:bodyPr/>
        <a:lstStyle/>
        <a:p>
          <a:r>
            <a:rPr lang="sl-SI" sz="1800" b="1" dirty="0" smtClean="0"/>
            <a:t>Obtežba se računa na način iz priloge 2 (na 5 reprezentativno izbranih datumov) – premik na planino ne zmanjšuje obtežbo na KMG!</a:t>
          </a:r>
          <a:endParaRPr lang="sl-SI" sz="1800" b="1" dirty="0">
            <a:solidFill>
              <a:srgbClr val="FFFF00"/>
            </a:solidFill>
          </a:endParaRPr>
        </a:p>
      </dgm:t>
    </dgm:pt>
    <dgm:pt modelId="{C26B3610-9F2B-406D-849E-564460802FCF}" type="parTrans" cxnId="{E260580F-1EB6-4AFF-991A-71595885B043}">
      <dgm:prSet/>
      <dgm:spPr/>
      <dgm:t>
        <a:bodyPr/>
        <a:lstStyle/>
        <a:p>
          <a:endParaRPr lang="sl-SI"/>
        </a:p>
      </dgm:t>
    </dgm:pt>
    <dgm:pt modelId="{03157373-E565-4BA2-BAF4-AE5FD62F3A3E}" type="sibTrans" cxnId="{E260580F-1EB6-4AFF-991A-71595885B043}">
      <dgm:prSet/>
      <dgm:spPr/>
      <dgm:t>
        <a:bodyPr/>
        <a:lstStyle/>
        <a:p>
          <a:endParaRPr lang="sl-SI"/>
        </a:p>
      </dgm:t>
    </dgm:pt>
    <dgm:pt modelId="{63DE862A-FCE8-4E8E-A905-E517038EEAD7}">
      <dgm:prSet phldrT="[besedilo]" custT="1"/>
      <dgm:spPr/>
      <dgm:t>
        <a:bodyPr/>
        <a:lstStyle/>
        <a:p>
          <a:r>
            <a:rPr lang="sl-SI" sz="2400" b="1" dirty="0" smtClean="0"/>
            <a:t>Pogoji upravičenosti:</a:t>
          </a:r>
          <a:endParaRPr lang="sl-SI" sz="2400" b="1" dirty="0"/>
        </a:p>
      </dgm:t>
    </dgm:pt>
    <dgm:pt modelId="{3EE1C0B2-4D15-48FF-BBFB-312A709B2BA5}" type="parTrans" cxnId="{23D00086-7C65-4B20-8855-B320F7522648}">
      <dgm:prSet/>
      <dgm:spPr/>
      <dgm:t>
        <a:bodyPr/>
        <a:lstStyle/>
        <a:p>
          <a:endParaRPr lang="sl-SI"/>
        </a:p>
      </dgm:t>
    </dgm:pt>
    <dgm:pt modelId="{9E9A0EAE-962B-4817-A575-287AB4ED8E08}" type="sibTrans" cxnId="{23D00086-7C65-4B20-8855-B320F7522648}">
      <dgm:prSet/>
      <dgm:spPr/>
      <dgm:t>
        <a:bodyPr/>
        <a:lstStyle/>
        <a:p>
          <a:endParaRPr lang="sl-SI"/>
        </a:p>
      </dgm:t>
    </dgm:pt>
    <dgm:pt modelId="{0201D96E-7EA2-43B0-BA01-833E0ED5ED30}">
      <dgm:prSet phldrT="[besedilo]" custT="1"/>
      <dgm:spPr/>
      <dgm:t>
        <a:bodyPr/>
        <a:lstStyle/>
        <a:p>
          <a:r>
            <a:rPr lang="sl-SI" sz="1800" b="1" dirty="0" smtClean="0"/>
            <a:t>mulčenje ni dovoljeno</a:t>
          </a:r>
          <a:r>
            <a:rPr lang="sl-SI" sz="1800" dirty="0" smtClean="0"/>
            <a:t>;</a:t>
          </a:r>
          <a:endParaRPr lang="sl-SI" sz="1800" b="1" dirty="0"/>
        </a:p>
      </dgm:t>
    </dgm:pt>
    <dgm:pt modelId="{03596246-B4C9-4620-ABF4-360DC5D577C2}" type="parTrans" cxnId="{83075AE9-7996-450D-ABB3-A0CB1A8B400F}">
      <dgm:prSet/>
      <dgm:spPr/>
      <dgm:t>
        <a:bodyPr/>
        <a:lstStyle/>
        <a:p>
          <a:endParaRPr lang="sl-SI"/>
        </a:p>
      </dgm:t>
    </dgm:pt>
    <dgm:pt modelId="{0B4FDB25-F737-47E7-B0D5-91CAF2519175}" type="sibTrans" cxnId="{83075AE9-7996-450D-ABB3-A0CB1A8B400F}">
      <dgm:prSet/>
      <dgm:spPr/>
      <dgm:t>
        <a:bodyPr/>
        <a:lstStyle/>
        <a:p>
          <a:endParaRPr lang="sl-SI"/>
        </a:p>
      </dgm:t>
    </dgm:pt>
    <dgm:pt modelId="{7A4E725C-9B43-42CF-9B00-48FEFD8D29A3}">
      <dgm:prSet custT="1"/>
      <dgm:spPr/>
      <dgm:t>
        <a:bodyPr/>
        <a:lstStyle/>
        <a:p>
          <a:r>
            <a:rPr lang="sl-SI" sz="1800" dirty="0" smtClean="0"/>
            <a:t>ne glede na prejšnjo točko se </a:t>
          </a:r>
          <a:r>
            <a:rPr lang="sl-SI" sz="1800" b="1" dirty="0" smtClean="0"/>
            <a:t>po končanem obdobju jesenske paše po potrebi opravi čistilna košnja</a:t>
          </a:r>
          <a:r>
            <a:rPr lang="sl-SI" sz="1800" dirty="0" smtClean="0"/>
            <a:t>, ki je </a:t>
          </a:r>
          <a:r>
            <a:rPr lang="sl-SI" sz="1800" b="1" dirty="0" smtClean="0"/>
            <a:t>lahko tudi mulčenje</a:t>
          </a:r>
          <a:r>
            <a:rPr lang="sl-SI" sz="1800" dirty="0" smtClean="0"/>
            <a:t>, vendar se lahko opravi </a:t>
          </a:r>
          <a:r>
            <a:rPr lang="sl-SI" sz="1800" b="1" dirty="0" smtClean="0"/>
            <a:t>le po 15. septembru </a:t>
          </a:r>
          <a:r>
            <a:rPr lang="sl-SI" sz="1800" dirty="0" smtClean="0"/>
            <a:t>tekočega leta in mora imeti značaj čistilne košnje </a:t>
          </a:r>
          <a:r>
            <a:rPr lang="sl-SI" sz="1800" b="0" i="1" dirty="0" smtClean="0"/>
            <a:t>(se izvede le na nekaj % travinja);</a:t>
          </a:r>
        </a:p>
      </dgm:t>
    </dgm:pt>
    <dgm:pt modelId="{3D7CAE9F-43E3-4330-86CB-5E6837B9F97C}" type="parTrans" cxnId="{2A7742DD-E064-4A4D-9BF1-3653B296F2BD}">
      <dgm:prSet/>
      <dgm:spPr/>
      <dgm:t>
        <a:bodyPr/>
        <a:lstStyle/>
        <a:p>
          <a:endParaRPr lang="sl-SI"/>
        </a:p>
      </dgm:t>
    </dgm:pt>
    <dgm:pt modelId="{421AB23B-4CE0-4E5C-A127-CE260E4B6BE1}" type="sibTrans" cxnId="{2A7742DD-E064-4A4D-9BF1-3653B296F2BD}">
      <dgm:prSet/>
      <dgm:spPr/>
      <dgm:t>
        <a:bodyPr/>
        <a:lstStyle/>
        <a:p>
          <a:endParaRPr lang="sl-SI"/>
        </a:p>
      </dgm:t>
    </dgm:pt>
    <dgm:pt modelId="{D13B7938-1607-4B40-BBF1-B65EB47BD117}">
      <dgm:prSet custT="1"/>
      <dgm:spPr/>
      <dgm:t>
        <a:bodyPr/>
        <a:lstStyle/>
        <a:p>
          <a:r>
            <a:rPr lang="sl-SI" sz="1800" b="1" dirty="0" smtClean="0"/>
            <a:t>Shema se lahko kombinira s shemo NIZI.</a:t>
          </a:r>
          <a:endParaRPr lang="sl-SI" sz="1800" b="1" dirty="0"/>
        </a:p>
      </dgm:t>
    </dgm:pt>
    <dgm:pt modelId="{ED6D65CA-C557-4F56-8B26-01894003D33D}" type="sibTrans" cxnId="{A2079421-1E01-45EB-9A03-CE8854BFC923}">
      <dgm:prSet/>
      <dgm:spPr/>
      <dgm:t>
        <a:bodyPr/>
        <a:lstStyle/>
        <a:p>
          <a:endParaRPr lang="sl-SI"/>
        </a:p>
      </dgm:t>
    </dgm:pt>
    <dgm:pt modelId="{50557A5B-15CF-4F2C-9431-DB1BDAA66F7C}" type="parTrans" cxnId="{A2079421-1E01-45EB-9A03-CE8854BFC923}">
      <dgm:prSet/>
      <dgm:spPr/>
      <dgm:t>
        <a:bodyPr/>
        <a:lstStyle/>
        <a:p>
          <a:endParaRPr lang="sl-SI"/>
        </a:p>
      </dgm:t>
    </dgm:pt>
    <dgm:pt modelId="{D6DFAD58-C7A1-474F-A9F0-3D71DAAF4B04}">
      <dgm:prSet custT="1"/>
      <dgm:spPr/>
      <dgm:t>
        <a:bodyPr/>
        <a:lstStyle/>
        <a:p>
          <a:r>
            <a:rPr lang="sl-SI" sz="1800" dirty="0" smtClean="0"/>
            <a:t>Če pogoj obtežbe ni izpolnjen ni upravičen do plačila (zavrnitev zahtevka). Predvideno pa je odstopanje za  </a:t>
          </a:r>
          <a:r>
            <a:rPr lang="sl-SI" sz="1800" dirty="0" smtClean="0">
              <a:solidFill>
                <a:schemeClr val="tx1"/>
              </a:solidFill>
            </a:rPr>
            <a:t>0,1 GVZ z znižanjem plačila (katalog upravnih sankcij - prvo leto se plačilo zniža za 30%).</a:t>
          </a:r>
        </a:p>
      </dgm:t>
    </dgm:pt>
    <dgm:pt modelId="{0FF33DB6-AB5F-43F8-9F0D-56549D00F519}" type="parTrans" cxnId="{A13DA7A5-83C9-4416-9CA9-CE62549D61F9}">
      <dgm:prSet/>
      <dgm:spPr/>
      <dgm:t>
        <a:bodyPr/>
        <a:lstStyle/>
        <a:p>
          <a:endParaRPr lang="sl-SI"/>
        </a:p>
      </dgm:t>
    </dgm:pt>
    <dgm:pt modelId="{938427FD-B8C8-4940-975F-806837D590DB}" type="sibTrans" cxnId="{A13DA7A5-83C9-4416-9CA9-CE62549D61F9}">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B95B4FE9-8E6F-42CB-BF03-F643F5950E6B}" type="pres">
      <dgm:prSet presAssocID="{63DE862A-FCE8-4E8E-A905-E517038EEAD7}" presName="parentLin" presStyleCnt="0"/>
      <dgm:spPr/>
    </dgm:pt>
    <dgm:pt modelId="{D455C4F3-9135-4773-95B3-E582399728B8}" type="pres">
      <dgm:prSet presAssocID="{63DE862A-FCE8-4E8E-A905-E517038EEAD7}" presName="parentLeftMargin" presStyleLbl="node1" presStyleIdx="0" presStyleCnt="1"/>
      <dgm:spPr/>
      <dgm:t>
        <a:bodyPr/>
        <a:lstStyle/>
        <a:p>
          <a:endParaRPr lang="sl-SI"/>
        </a:p>
      </dgm:t>
    </dgm:pt>
    <dgm:pt modelId="{AB9F70C7-48CD-4B96-AE75-275F92775948}" type="pres">
      <dgm:prSet presAssocID="{63DE862A-FCE8-4E8E-A905-E517038EEAD7}" presName="parentText" presStyleLbl="node1" presStyleIdx="0" presStyleCnt="1">
        <dgm:presLayoutVars>
          <dgm:chMax val="0"/>
          <dgm:bulletEnabled val="1"/>
        </dgm:presLayoutVars>
      </dgm:prSet>
      <dgm:spPr/>
      <dgm:t>
        <a:bodyPr/>
        <a:lstStyle/>
        <a:p>
          <a:endParaRPr lang="sl-SI"/>
        </a:p>
      </dgm:t>
    </dgm:pt>
    <dgm:pt modelId="{67D5AC68-D5A5-4BB1-8796-93AF15970F43}" type="pres">
      <dgm:prSet presAssocID="{63DE862A-FCE8-4E8E-A905-E517038EEAD7}" presName="negativeSpace" presStyleCnt="0"/>
      <dgm:spPr/>
    </dgm:pt>
    <dgm:pt modelId="{6BFC8E8E-F965-4F39-B49E-D46D1E8BE182}" type="pres">
      <dgm:prSet presAssocID="{63DE862A-FCE8-4E8E-A905-E517038EEAD7}" presName="childText" presStyleLbl="conFgAcc1" presStyleIdx="0" presStyleCnt="1">
        <dgm:presLayoutVars>
          <dgm:bulletEnabled val="1"/>
        </dgm:presLayoutVars>
      </dgm:prSet>
      <dgm:spPr/>
      <dgm:t>
        <a:bodyPr/>
        <a:lstStyle/>
        <a:p>
          <a:endParaRPr lang="sl-SI"/>
        </a:p>
      </dgm:t>
    </dgm:pt>
  </dgm:ptLst>
  <dgm:cxnLst>
    <dgm:cxn modelId="{8816709A-2D98-4CBF-9579-D25744F8B745}" type="presOf" srcId="{7FFB95AD-7737-40BC-BD4F-5906DA43A9AC}" destId="{6BFC8E8E-F965-4F39-B49E-D46D1E8BE182}" srcOrd="0" destOrd="2" presId="urn:microsoft.com/office/officeart/2005/8/layout/list1"/>
    <dgm:cxn modelId="{E260580F-1EB6-4AFF-991A-71595885B043}" srcId="{63DE862A-FCE8-4E8E-A905-E517038EEAD7}" destId="{A4B08BF2-EC20-410F-B119-12BD090B306E}" srcOrd="5" destOrd="0" parTransId="{C26B3610-9F2B-406D-849E-564460802FCF}" sibTransId="{03157373-E565-4BA2-BAF4-AE5FD62F3A3E}"/>
    <dgm:cxn modelId="{42EFCC4C-9A23-4DDB-86A6-9FFCD391D26D}" type="presOf" srcId="{6BD63B56-553F-4C4A-B2D6-AC0003132774}" destId="{8B8415D8-6D90-47C2-BFEE-2E248F61B6E5}" srcOrd="0" destOrd="0" presId="urn:microsoft.com/office/officeart/2005/8/layout/list1"/>
    <dgm:cxn modelId="{4C245C8E-3BA5-4905-9E99-14F5B6655846}" type="presOf" srcId="{D6DFAD58-C7A1-474F-A9F0-3D71DAAF4B04}" destId="{6BFC8E8E-F965-4F39-B49E-D46D1E8BE182}" srcOrd="0" destOrd="6" presId="urn:microsoft.com/office/officeart/2005/8/layout/list1"/>
    <dgm:cxn modelId="{2A7742DD-E064-4A4D-9BF1-3653B296F2BD}" srcId="{63DE862A-FCE8-4E8E-A905-E517038EEAD7}" destId="{7A4E725C-9B43-42CF-9B00-48FEFD8D29A3}" srcOrd="1" destOrd="0" parTransId="{3D7CAE9F-43E3-4330-86CB-5E6837B9F97C}" sibTransId="{421AB23B-4CE0-4E5C-A127-CE260E4B6BE1}"/>
    <dgm:cxn modelId="{A2079421-1E01-45EB-9A03-CE8854BFC923}" srcId="{63DE862A-FCE8-4E8E-A905-E517038EEAD7}" destId="{D13B7938-1607-4B40-BBF1-B65EB47BD117}" srcOrd="7" destOrd="0" parTransId="{50557A5B-15CF-4F2C-9431-DB1BDAA66F7C}" sibTransId="{ED6D65CA-C557-4F56-8B26-01894003D33D}"/>
    <dgm:cxn modelId="{31034E52-E87A-4334-A6DD-376C73AE3A02}" type="presOf" srcId="{63DE862A-FCE8-4E8E-A905-E517038EEAD7}" destId="{D455C4F3-9135-4773-95B3-E582399728B8}" srcOrd="0" destOrd="0" presId="urn:microsoft.com/office/officeart/2005/8/layout/list1"/>
    <dgm:cxn modelId="{4D12A477-F3C2-4FF3-9480-E223409972C2}" type="presOf" srcId="{5FACE113-FBD4-45DC-9913-AD114F71074B}" destId="{6BFC8E8E-F965-4F39-B49E-D46D1E8BE182}" srcOrd="0" destOrd="4" presId="urn:microsoft.com/office/officeart/2005/8/layout/list1"/>
    <dgm:cxn modelId="{B9741128-4F47-4BC0-B8F8-1FACE5BA2902}" type="presOf" srcId="{7A4E725C-9B43-42CF-9B00-48FEFD8D29A3}" destId="{6BFC8E8E-F965-4F39-B49E-D46D1E8BE182}" srcOrd="0" destOrd="1" presId="urn:microsoft.com/office/officeart/2005/8/layout/list1"/>
    <dgm:cxn modelId="{83075AE9-7996-450D-ABB3-A0CB1A8B400F}" srcId="{63DE862A-FCE8-4E8E-A905-E517038EEAD7}" destId="{0201D96E-7EA2-43B0-BA01-833E0ED5ED30}" srcOrd="0" destOrd="0" parTransId="{03596246-B4C9-4620-ABF4-360DC5D577C2}" sibTransId="{0B4FDB25-F737-47E7-B0D5-91CAF2519175}"/>
    <dgm:cxn modelId="{4F98B8C9-EE74-4389-989D-DA1DB77FE661}" type="presOf" srcId="{D13B7938-1607-4B40-BBF1-B65EB47BD117}" destId="{6BFC8E8E-F965-4F39-B49E-D46D1E8BE182}" srcOrd="0" destOrd="7" presId="urn:microsoft.com/office/officeart/2005/8/layout/list1"/>
    <dgm:cxn modelId="{8083558A-A116-42EE-8E55-309463C864B0}" srcId="{63DE862A-FCE8-4E8E-A905-E517038EEAD7}" destId="{7FFB95AD-7737-40BC-BD4F-5906DA43A9AC}" srcOrd="2" destOrd="0" parTransId="{6D91E7D2-D34E-4F66-ABD9-D9D62A9FEB62}" sibTransId="{F08465B2-023C-43ED-8375-0A6A9DEEA0B4}"/>
    <dgm:cxn modelId="{E42A0465-5B33-4FDF-A17E-2EF7B7FA438A}" type="presOf" srcId="{63DE862A-FCE8-4E8E-A905-E517038EEAD7}" destId="{AB9F70C7-48CD-4B96-AE75-275F92775948}" srcOrd="1" destOrd="0" presId="urn:microsoft.com/office/officeart/2005/8/layout/list1"/>
    <dgm:cxn modelId="{F4334CFE-FD41-440F-AC38-39D930A371E1}" type="presOf" srcId="{61FD1B1C-17C3-46B9-847E-C09AAC39D4EB}" destId="{6BFC8E8E-F965-4F39-B49E-D46D1E8BE182}" srcOrd="0" destOrd="3" presId="urn:microsoft.com/office/officeart/2005/8/layout/list1"/>
    <dgm:cxn modelId="{EDD3C669-EF07-4784-9C6F-6FC291190ABB}" srcId="{63DE862A-FCE8-4E8E-A905-E517038EEAD7}" destId="{5FACE113-FBD4-45DC-9913-AD114F71074B}" srcOrd="4" destOrd="0" parTransId="{EB4A6BC4-F7DB-4B47-84BB-FBF1CDDD7BF9}" sibTransId="{C650DF6D-5F8B-4E99-804D-422D89388A4F}"/>
    <dgm:cxn modelId="{A13DA7A5-83C9-4416-9CA9-CE62549D61F9}" srcId="{63DE862A-FCE8-4E8E-A905-E517038EEAD7}" destId="{D6DFAD58-C7A1-474F-A9F0-3D71DAAF4B04}" srcOrd="6" destOrd="0" parTransId="{0FF33DB6-AB5F-43F8-9F0D-56549D00F519}" sibTransId="{938427FD-B8C8-4940-975F-806837D590DB}"/>
    <dgm:cxn modelId="{33230A6F-7CFC-41F7-AE39-731550BF5D64}" srcId="{63DE862A-FCE8-4E8E-A905-E517038EEAD7}" destId="{61FD1B1C-17C3-46B9-847E-C09AAC39D4EB}" srcOrd="3" destOrd="0" parTransId="{EC579B5B-21EA-4884-ADD6-D3A64A10CE1E}" sibTransId="{02AB26B4-9972-46FC-9862-D9F20A471C9D}"/>
    <dgm:cxn modelId="{920B71E4-7CCE-4BED-8EDB-0963B17083E9}" type="presOf" srcId="{0201D96E-7EA2-43B0-BA01-833E0ED5ED30}" destId="{6BFC8E8E-F965-4F39-B49E-D46D1E8BE182}" srcOrd="0" destOrd="0" presId="urn:microsoft.com/office/officeart/2005/8/layout/list1"/>
    <dgm:cxn modelId="{23D00086-7C65-4B20-8855-B320F7522648}" srcId="{6BD63B56-553F-4C4A-B2D6-AC0003132774}" destId="{63DE862A-FCE8-4E8E-A905-E517038EEAD7}" srcOrd="0" destOrd="0" parTransId="{3EE1C0B2-4D15-48FF-BBFB-312A709B2BA5}" sibTransId="{9E9A0EAE-962B-4817-A575-287AB4ED8E08}"/>
    <dgm:cxn modelId="{7B6777F9-963C-482A-B793-1526DB70FB1C}" type="presOf" srcId="{A4B08BF2-EC20-410F-B119-12BD090B306E}" destId="{6BFC8E8E-F965-4F39-B49E-D46D1E8BE182}" srcOrd="0" destOrd="5" presId="urn:microsoft.com/office/officeart/2005/8/layout/list1"/>
    <dgm:cxn modelId="{FBFDA40F-DC9F-475B-9A4A-28AB671F0804}" type="presParOf" srcId="{8B8415D8-6D90-47C2-BFEE-2E248F61B6E5}" destId="{B95B4FE9-8E6F-42CB-BF03-F643F5950E6B}" srcOrd="0" destOrd="0" presId="urn:microsoft.com/office/officeart/2005/8/layout/list1"/>
    <dgm:cxn modelId="{5A2ECABC-BFE0-442B-99A3-A354EF0B51C3}" type="presParOf" srcId="{B95B4FE9-8E6F-42CB-BF03-F643F5950E6B}" destId="{D455C4F3-9135-4773-95B3-E582399728B8}" srcOrd="0" destOrd="0" presId="urn:microsoft.com/office/officeart/2005/8/layout/list1"/>
    <dgm:cxn modelId="{03504620-2530-4E01-80A1-A426C500BEE0}" type="presParOf" srcId="{B95B4FE9-8E6F-42CB-BF03-F643F5950E6B}" destId="{AB9F70C7-48CD-4B96-AE75-275F92775948}" srcOrd="1" destOrd="0" presId="urn:microsoft.com/office/officeart/2005/8/layout/list1"/>
    <dgm:cxn modelId="{1E5384B2-7940-4972-9A5B-066C81D2DF12}" type="presParOf" srcId="{8B8415D8-6D90-47C2-BFEE-2E248F61B6E5}" destId="{67D5AC68-D5A5-4BB1-8796-93AF15970F43}" srcOrd="1" destOrd="0" presId="urn:microsoft.com/office/officeart/2005/8/layout/list1"/>
    <dgm:cxn modelId="{DFF5D977-35E3-4CD7-ACE3-4BA3F16723EF}" type="presParOf" srcId="{8B8415D8-6D90-47C2-BFEE-2E248F61B6E5}" destId="{6BFC8E8E-F965-4F39-B49E-D46D1E8BE1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Kontrolni sloj TRT 3x, TRT 2x in TRT _NATURA 2000 – določa maksimalno število rab travinja:</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10B1EDD7-18C3-49ED-81A0-5B3E7707678F}">
      <dgm:prSet custT="1"/>
      <dgm:spPr>
        <a:solidFill>
          <a:schemeClr val="accent6">
            <a:lumMod val="60000"/>
            <a:lumOff val="40000"/>
          </a:schemeClr>
        </a:solidFill>
      </dgm:spPr>
      <dgm:t>
        <a:bodyPr/>
        <a:lstStyle/>
        <a:p>
          <a:r>
            <a:rPr lang="sl-SI" sz="2000" b="1" dirty="0" smtClean="0"/>
            <a:t>Kako se upošteva katero območje ima prednost? </a:t>
          </a:r>
          <a:endParaRPr lang="sl-SI" sz="2000" b="1" dirty="0"/>
        </a:p>
      </dgm:t>
    </dgm:pt>
    <dgm:pt modelId="{455D4E60-4A96-44E9-BEBE-868205F2783D}" type="parTrans" cxnId="{83CA944E-E1A3-46CD-A3BF-7AAC10489D3F}">
      <dgm:prSet/>
      <dgm:spPr/>
      <dgm:t>
        <a:bodyPr/>
        <a:lstStyle/>
        <a:p>
          <a:endParaRPr lang="sl-SI"/>
        </a:p>
      </dgm:t>
    </dgm:pt>
    <dgm:pt modelId="{7EE9D63F-A152-48CB-803C-38C2D7EE68DF}" type="sibTrans" cxnId="{83CA944E-E1A3-46CD-A3BF-7AAC10489D3F}">
      <dgm:prSet/>
      <dgm:spPr/>
      <dgm:t>
        <a:bodyPr/>
        <a:lstStyle/>
        <a:p>
          <a:endParaRPr lang="sl-SI"/>
        </a:p>
      </dgm:t>
    </dgm:pt>
    <dgm:pt modelId="{6390DBCF-2C08-4805-BF59-4E1F4A3A71F8}">
      <dgm:prSet custT="1"/>
      <dgm:spPr/>
      <dgm:t>
        <a:bodyPr/>
        <a:lstStyle/>
        <a:p>
          <a:r>
            <a:rPr lang="sl-SI" sz="2000" b="1" dirty="0" smtClean="0"/>
            <a:t>1. Če GERK z 10 ar leži v NATURA 2000 se šteje, da GERK v celoti leži na Natura 2000 območju in kmet s tem GERK ne more sodelovati v shemi.</a:t>
          </a:r>
          <a:endParaRPr lang="sl-SI" sz="2000" b="1" i="1" dirty="0"/>
        </a:p>
      </dgm:t>
    </dgm:pt>
    <dgm:pt modelId="{2079FDC9-A60E-495A-BC32-88CC2D60EDD5}" type="parTrans" cxnId="{E973FF25-8F92-4237-9865-42BC221FAE95}">
      <dgm:prSet/>
      <dgm:spPr/>
      <dgm:t>
        <a:bodyPr/>
        <a:lstStyle/>
        <a:p>
          <a:endParaRPr lang="sl-SI"/>
        </a:p>
      </dgm:t>
    </dgm:pt>
    <dgm:pt modelId="{AB5FE2E7-0B26-4289-BCFC-5EFC2529FFB8}" type="sibTrans" cxnId="{E973FF25-8F92-4237-9865-42BC221FAE95}">
      <dgm:prSet/>
      <dgm:spPr/>
      <dgm:t>
        <a:bodyPr/>
        <a:lstStyle/>
        <a:p>
          <a:endParaRPr lang="sl-SI"/>
        </a:p>
      </dgm:t>
    </dgm:pt>
    <dgm:pt modelId="{7086B8E4-7DF5-4C53-A6C5-A374B461EE23}">
      <dgm:prSet custT="1"/>
      <dgm:spPr/>
      <dgm:t>
        <a:bodyPr/>
        <a:lstStyle/>
        <a:p>
          <a:r>
            <a:rPr lang="sl-SI" sz="2000" i="1" u="sng" dirty="0" smtClean="0"/>
            <a:t>Primer:</a:t>
          </a:r>
          <a:r>
            <a:rPr lang="sl-SI" sz="2000" dirty="0" smtClean="0"/>
            <a:t> GERK leži in v natura 2000 območju (15 ar), in TRT 2x območju (30 ar) in TRT 3x  območju (50 ar) – z GERK kmet ne more sodelovati v shemi, ker se obravnava kot da bi v celoti ležal v NATURA 2000 območju.</a:t>
          </a:r>
          <a:endParaRPr lang="sl-SI" sz="2000" dirty="0"/>
        </a:p>
      </dgm:t>
    </dgm:pt>
    <dgm:pt modelId="{D9336EB6-92B8-4BC8-AD85-0DF98423B38B}" type="parTrans" cxnId="{EA71FF1C-ECD5-4298-BC05-8344DBC9C244}">
      <dgm:prSet/>
      <dgm:spPr/>
      <dgm:t>
        <a:bodyPr/>
        <a:lstStyle/>
        <a:p>
          <a:endParaRPr lang="sl-SI"/>
        </a:p>
      </dgm:t>
    </dgm:pt>
    <dgm:pt modelId="{BC80161D-5D3C-4671-A550-B48D083793E2}" type="sibTrans" cxnId="{EA71FF1C-ECD5-4298-BC05-8344DBC9C244}">
      <dgm:prSet/>
      <dgm:spPr/>
      <dgm:t>
        <a:bodyPr/>
        <a:lstStyle/>
        <a:p>
          <a:endParaRPr lang="sl-SI"/>
        </a:p>
      </dgm:t>
    </dgm:pt>
    <dgm:pt modelId="{DA3C9717-7B12-4FE8-B9E4-E3B5E0C9F43C}">
      <dgm:prSet custT="1"/>
      <dgm:spPr/>
      <dgm:t>
        <a:bodyPr/>
        <a:lstStyle/>
        <a:p>
          <a:r>
            <a:rPr lang="sl-SI" sz="2000" b="1" dirty="0" smtClean="0"/>
            <a:t>2. Če GERK z 10 ar leži v TRT 2x  se šteje, da GERK v celoti leži na TRT 2x območju.</a:t>
          </a:r>
        </a:p>
      </dgm:t>
    </dgm:pt>
    <dgm:pt modelId="{D85EA506-8E04-4072-891C-5E0166B121F8}" type="parTrans" cxnId="{8589D409-05F2-4164-A63B-0F21B339ADD7}">
      <dgm:prSet/>
      <dgm:spPr/>
      <dgm:t>
        <a:bodyPr/>
        <a:lstStyle/>
        <a:p>
          <a:endParaRPr lang="sl-SI"/>
        </a:p>
      </dgm:t>
    </dgm:pt>
    <dgm:pt modelId="{E064E5DC-8838-4385-BA20-79364381F49E}" type="sibTrans" cxnId="{8589D409-05F2-4164-A63B-0F21B339ADD7}">
      <dgm:prSet/>
      <dgm:spPr/>
      <dgm:t>
        <a:bodyPr/>
        <a:lstStyle/>
        <a:p>
          <a:endParaRPr lang="sl-SI"/>
        </a:p>
      </dgm:t>
    </dgm:pt>
    <dgm:pt modelId="{01A23AC5-E53B-4B05-9CDE-A8E031C8DB0A}">
      <dgm:prSet custT="1"/>
      <dgm:spPr/>
      <dgm:t>
        <a:bodyPr/>
        <a:lstStyle/>
        <a:p>
          <a:r>
            <a:rPr lang="sl-SI" sz="2000" i="1" u="sng" dirty="0" smtClean="0"/>
            <a:t>Primer:</a:t>
          </a:r>
          <a:r>
            <a:rPr lang="sl-SI" sz="2000" dirty="0" smtClean="0"/>
            <a:t> GERK leži z 0,7 ha v TRT 2x območju in z 1,5 ha v TRT 3x območju. Za GERK se šteje, da v celoti leži na TRT 2x območju </a:t>
          </a:r>
          <a:r>
            <a:rPr lang="sl-SI" sz="2000" i="1" dirty="0" smtClean="0"/>
            <a:t>(Kmet lahko le 2x kosi ali 1x kosi in izvaja jesensko pašo (se šteje kot 1x raba travinja)</a:t>
          </a:r>
          <a:r>
            <a:rPr lang="sl-SI" sz="2000" dirty="0" smtClean="0"/>
            <a:t>.</a:t>
          </a:r>
        </a:p>
      </dgm:t>
    </dgm:pt>
    <dgm:pt modelId="{5E049CEB-B87B-4521-BFCB-69C932B8E77E}" type="parTrans" cxnId="{7AABE7EB-BCC5-41DE-AD86-7DFEF3B83C10}">
      <dgm:prSet/>
      <dgm:spPr/>
      <dgm:t>
        <a:bodyPr/>
        <a:lstStyle/>
        <a:p>
          <a:endParaRPr lang="sl-SI"/>
        </a:p>
      </dgm:t>
    </dgm:pt>
    <dgm:pt modelId="{18D1693C-4B59-4100-B6A0-9966669102A4}" type="sibTrans" cxnId="{7AABE7EB-BCC5-41DE-AD86-7DFEF3B83C10}">
      <dgm:prSet/>
      <dgm:spPr/>
      <dgm:t>
        <a:bodyPr/>
        <a:lstStyle/>
        <a:p>
          <a:endParaRPr lang="sl-SI"/>
        </a:p>
      </dgm:t>
    </dgm:pt>
    <dgm:pt modelId="{B81C16DB-D79A-409F-9648-8C1CB226C311}">
      <dgm:prSet custT="1"/>
      <dgm:spPr/>
      <dgm:t>
        <a:bodyPr/>
        <a:lstStyle/>
        <a:p>
          <a:endParaRPr lang="sl-SI" sz="2000" dirty="0"/>
        </a:p>
      </dgm:t>
    </dgm:pt>
    <dgm:pt modelId="{F175150A-0B3A-4F4E-8A8C-15A975463FD6}" type="parTrans" cxnId="{C8729FA7-DADD-45FC-8302-0E9C60FC4924}">
      <dgm:prSet/>
      <dgm:spPr/>
    </dgm:pt>
    <dgm:pt modelId="{C37A1F57-B28F-4FCE-8905-69C266F00966}" type="sibTrans" cxnId="{C8729FA7-DADD-45FC-8302-0E9C60FC4924}">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2"/>
      <dgm:spPr/>
      <dgm:t>
        <a:bodyPr/>
        <a:lstStyle/>
        <a:p>
          <a:endParaRPr lang="sl-SI"/>
        </a:p>
      </dgm:t>
    </dgm:pt>
    <dgm:pt modelId="{D223AF95-B8D6-4982-99C0-C701E4228242}" type="pres">
      <dgm:prSet presAssocID="{7FFB95AD-7737-40BC-BD4F-5906DA43A9AC}" presName="parentText" presStyleLbl="node1" presStyleIdx="0" presStyleCnt="2"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2">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078237A4-DE41-432B-BFA2-35D3A68E41A1}" type="pres">
      <dgm:prSet presAssocID="{10B1EDD7-18C3-49ED-81A0-5B3E7707678F}" presName="parentLin" presStyleCnt="0"/>
      <dgm:spPr/>
    </dgm:pt>
    <dgm:pt modelId="{89C6DCF2-5976-4615-9765-0E3FE5FE693C}" type="pres">
      <dgm:prSet presAssocID="{10B1EDD7-18C3-49ED-81A0-5B3E7707678F}" presName="parentLeftMargin" presStyleLbl="node1" presStyleIdx="0" presStyleCnt="2"/>
      <dgm:spPr/>
      <dgm:t>
        <a:bodyPr/>
        <a:lstStyle/>
        <a:p>
          <a:endParaRPr lang="sl-SI"/>
        </a:p>
      </dgm:t>
    </dgm:pt>
    <dgm:pt modelId="{337B7516-82B5-40DC-85A6-2574BAC61D12}" type="pres">
      <dgm:prSet presAssocID="{10B1EDD7-18C3-49ED-81A0-5B3E7707678F}" presName="parentText" presStyleLbl="node1" presStyleIdx="1" presStyleCnt="2" custScaleY="77818" custLinFactNeighborX="1547" custLinFactNeighborY="-46551">
        <dgm:presLayoutVars>
          <dgm:chMax val="0"/>
          <dgm:bulletEnabled val="1"/>
        </dgm:presLayoutVars>
      </dgm:prSet>
      <dgm:spPr/>
      <dgm:t>
        <a:bodyPr/>
        <a:lstStyle/>
        <a:p>
          <a:endParaRPr lang="sl-SI"/>
        </a:p>
      </dgm:t>
    </dgm:pt>
    <dgm:pt modelId="{3527CFCC-5453-4131-991F-D9A048084F44}" type="pres">
      <dgm:prSet presAssocID="{10B1EDD7-18C3-49ED-81A0-5B3E7707678F}" presName="negativeSpace" presStyleCnt="0"/>
      <dgm:spPr/>
    </dgm:pt>
    <dgm:pt modelId="{31F813FB-18DA-4DA4-9150-6A71086A698C}" type="pres">
      <dgm:prSet presAssocID="{10B1EDD7-18C3-49ED-81A0-5B3E7707678F}" presName="childText" presStyleLbl="conFgAcc1" presStyleIdx="1" presStyleCnt="2" custLinFactNeighborX="339" custLinFactNeighborY="-96155">
        <dgm:presLayoutVars>
          <dgm:bulletEnabled val="1"/>
        </dgm:presLayoutVars>
      </dgm:prSet>
      <dgm:spPr/>
      <dgm:t>
        <a:bodyPr/>
        <a:lstStyle/>
        <a:p>
          <a:endParaRPr lang="sl-SI"/>
        </a:p>
      </dgm:t>
    </dgm:pt>
  </dgm:ptLst>
  <dgm:cxnLst>
    <dgm:cxn modelId="{42EFCC4C-9A23-4DDB-86A6-9FFCD391D26D}" type="presOf" srcId="{6BD63B56-553F-4C4A-B2D6-AC0003132774}" destId="{8B8415D8-6D90-47C2-BFEE-2E248F61B6E5}" srcOrd="0" destOrd="0" presId="urn:microsoft.com/office/officeart/2005/8/layout/list1"/>
    <dgm:cxn modelId="{E973FF25-8F92-4237-9865-42BC221FAE95}" srcId="{10B1EDD7-18C3-49ED-81A0-5B3E7707678F}" destId="{6390DBCF-2C08-4805-BF59-4E1F4A3A71F8}" srcOrd="0" destOrd="0" parTransId="{2079FDC9-A60E-495A-BC32-88CC2D60EDD5}" sibTransId="{AB5FE2E7-0B26-4289-BCFC-5EFC2529FFB8}"/>
    <dgm:cxn modelId="{7117810A-817E-4CD7-8A6F-5EEE80FB449C}" type="presOf" srcId="{7086B8E4-7DF5-4C53-A6C5-A374B461EE23}" destId="{31F813FB-18DA-4DA4-9150-6A71086A698C}" srcOrd="0" destOrd="1" presId="urn:microsoft.com/office/officeart/2005/8/layout/list1"/>
    <dgm:cxn modelId="{83CA944E-E1A3-46CD-A3BF-7AAC10489D3F}" srcId="{6BD63B56-553F-4C4A-B2D6-AC0003132774}" destId="{10B1EDD7-18C3-49ED-81A0-5B3E7707678F}" srcOrd="1" destOrd="0" parTransId="{455D4E60-4A96-44E9-BEBE-868205F2783D}" sibTransId="{7EE9D63F-A152-48CB-803C-38C2D7EE68DF}"/>
    <dgm:cxn modelId="{8589D409-05F2-4164-A63B-0F21B339ADD7}" srcId="{10B1EDD7-18C3-49ED-81A0-5B3E7707678F}" destId="{DA3C9717-7B12-4FE8-B9E4-E3B5E0C9F43C}" srcOrd="1" destOrd="0" parTransId="{D85EA506-8E04-4072-891C-5E0166B121F8}" sibTransId="{E064E5DC-8838-4385-BA20-79364381F49E}"/>
    <dgm:cxn modelId="{F608CF05-67E8-4D00-9B8F-EB80616A9A5F}" type="presOf" srcId="{01A23AC5-E53B-4B05-9CDE-A8E031C8DB0A}" destId="{31F813FB-18DA-4DA4-9150-6A71086A698C}" srcOrd="0" destOrd="4" presId="urn:microsoft.com/office/officeart/2005/8/layout/list1"/>
    <dgm:cxn modelId="{0976BBA7-B743-46A4-A9CC-D37DA33F806C}" type="presOf" srcId="{7FFB95AD-7737-40BC-BD4F-5906DA43A9AC}" destId="{D223AF95-B8D6-4982-99C0-C701E4228242}" srcOrd="1" destOrd="0"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E836FE9B-F0D0-40CD-BF3B-48CA305CF7FF}" type="presOf" srcId="{7FFB95AD-7737-40BC-BD4F-5906DA43A9AC}" destId="{95AAABCB-77FC-452D-88FB-CB4BBEE268A0}" srcOrd="0" destOrd="0" presId="urn:microsoft.com/office/officeart/2005/8/layout/list1"/>
    <dgm:cxn modelId="{D81AF981-05E3-4E9B-B7DD-04A7781E90AF}" type="presOf" srcId="{B81C16DB-D79A-409F-9648-8C1CB226C311}" destId="{31F813FB-18DA-4DA4-9150-6A71086A698C}" srcOrd="0" destOrd="2" presId="urn:microsoft.com/office/officeart/2005/8/layout/list1"/>
    <dgm:cxn modelId="{6E9183CB-4A7B-46CD-A16B-AB0BF5F4A41C}" type="presOf" srcId="{10B1EDD7-18C3-49ED-81A0-5B3E7707678F}" destId="{89C6DCF2-5976-4615-9765-0E3FE5FE693C}" srcOrd="0" destOrd="0" presId="urn:microsoft.com/office/officeart/2005/8/layout/list1"/>
    <dgm:cxn modelId="{EA71FF1C-ECD5-4298-BC05-8344DBC9C244}" srcId="{6390DBCF-2C08-4805-BF59-4E1F4A3A71F8}" destId="{7086B8E4-7DF5-4C53-A6C5-A374B461EE23}" srcOrd="0" destOrd="0" parTransId="{D9336EB6-92B8-4BC8-AD85-0DF98423B38B}" sibTransId="{BC80161D-5D3C-4671-A550-B48D083793E2}"/>
    <dgm:cxn modelId="{534E4763-21B7-455C-B75D-F714B50B1F0C}" type="presOf" srcId="{6390DBCF-2C08-4805-BF59-4E1F4A3A71F8}" destId="{31F813FB-18DA-4DA4-9150-6A71086A698C}" srcOrd="0" destOrd="0" presId="urn:microsoft.com/office/officeart/2005/8/layout/list1"/>
    <dgm:cxn modelId="{C8729FA7-DADD-45FC-8302-0E9C60FC4924}" srcId="{6390DBCF-2C08-4805-BF59-4E1F4A3A71F8}" destId="{B81C16DB-D79A-409F-9648-8C1CB226C311}" srcOrd="1" destOrd="0" parTransId="{F175150A-0B3A-4F4E-8A8C-15A975463FD6}" sibTransId="{C37A1F57-B28F-4FCE-8905-69C266F00966}"/>
    <dgm:cxn modelId="{AEE14CFE-ACF1-4980-8323-F780AF9EA030}" type="presOf" srcId="{DA3C9717-7B12-4FE8-B9E4-E3B5E0C9F43C}" destId="{31F813FB-18DA-4DA4-9150-6A71086A698C}" srcOrd="0" destOrd="3" presId="urn:microsoft.com/office/officeart/2005/8/layout/list1"/>
    <dgm:cxn modelId="{7AABE7EB-BCC5-41DE-AD86-7DFEF3B83C10}" srcId="{DA3C9717-7B12-4FE8-B9E4-E3B5E0C9F43C}" destId="{01A23AC5-E53B-4B05-9CDE-A8E031C8DB0A}" srcOrd="0" destOrd="0" parTransId="{5E049CEB-B87B-4521-BFCB-69C932B8E77E}" sibTransId="{18D1693C-4B59-4100-B6A0-9966669102A4}"/>
    <dgm:cxn modelId="{5620BAF3-9518-4561-AD02-662879FBDE87}" type="presOf" srcId="{10B1EDD7-18C3-49ED-81A0-5B3E7707678F}" destId="{337B7516-82B5-40DC-85A6-2574BAC61D12}" srcOrd="1" destOrd="0"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3AA421BC-7F8B-4578-A27D-9B2E45535720}" type="presParOf" srcId="{8B8415D8-6D90-47C2-BFEE-2E248F61B6E5}" destId="{078237A4-DE41-432B-BFA2-35D3A68E41A1}" srcOrd="4" destOrd="0" presId="urn:microsoft.com/office/officeart/2005/8/layout/list1"/>
    <dgm:cxn modelId="{C636AC5E-E1B4-44D0-B55E-37D193CC0D91}" type="presParOf" srcId="{078237A4-DE41-432B-BFA2-35D3A68E41A1}" destId="{89C6DCF2-5976-4615-9765-0E3FE5FE693C}" srcOrd="0" destOrd="0" presId="urn:microsoft.com/office/officeart/2005/8/layout/list1"/>
    <dgm:cxn modelId="{8D111680-5A98-4326-A3B3-B2B883CC926E}" type="presParOf" srcId="{078237A4-DE41-432B-BFA2-35D3A68E41A1}" destId="{337B7516-82B5-40DC-85A6-2574BAC61D12}" srcOrd="1" destOrd="0" presId="urn:microsoft.com/office/officeart/2005/8/layout/list1"/>
    <dgm:cxn modelId="{47515B12-3372-45B6-B7B8-E099EF0BA72B}" type="presParOf" srcId="{8B8415D8-6D90-47C2-BFEE-2E248F61B6E5}" destId="{3527CFCC-5453-4131-991F-D9A048084F44}" srcOrd="5" destOrd="0" presId="urn:microsoft.com/office/officeart/2005/8/layout/list1"/>
    <dgm:cxn modelId="{10CD923F-AC66-488A-BDEC-C574AE0F2A75}" type="presParOf" srcId="{8B8415D8-6D90-47C2-BFEE-2E248F61B6E5}" destId="{31F813FB-18DA-4DA4-9150-6A71086A69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NIZI _orna zemljišča:</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24F94893-0D54-425A-8802-E85CD92EC849}">
      <dgm:prSet custT="1"/>
      <dgm:spPr/>
      <dgm:t>
        <a:bodyPr/>
        <a:lstStyle/>
        <a:p>
          <a:r>
            <a:rPr lang="sl-SI" sz="2000" b="1" dirty="0" smtClean="0"/>
            <a:t>NIZI _trajno travinje:</a:t>
          </a:r>
        </a:p>
      </dgm:t>
    </dgm:pt>
    <dgm:pt modelId="{A4C20FEA-B6B4-42FA-844F-C1745AF0882B}" type="parTrans" cxnId="{07AB3D42-B970-4EAD-97EE-F576ED9C13A2}">
      <dgm:prSet/>
      <dgm:spPr/>
      <dgm:t>
        <a:bodyPr/>
        <a:lstStyle/>
        <a:p>
          <a:endParaRPr lang="sl-SI"/>
        </a:p>
      </dgm:t>
    </dgm:pt>
    <dgm:pt modelId="{C6B97057-63FF-47E1-96D8-C67671852366}" type="sibTrans" cxnId="{07AB3D42-B970-4EAD-97EE-F576ED9C13A2}">
      <dgm:prSet/>
      <dgm:spPr/>
      <dgm:t>
        <a:bodyPr/>
        <a:lstStyle/>
        <a:p>
          <a:endParaRPr lang="sl-SI"/>
        </a:p>
      </dgm:t>
    </dgm:pt>
    <dgm:pt modelId="{338ABB52-FB45-44EF-862E-E1D582F83701}">
      <dgm:prSet custT="1"/>
      <dgm:spPr>
        <a:solidFill>
          <a:schemeClr val="accent6">
            <a:lumMod val="20000"/>
            <a:lumOff val="80000"/>
          </a:schemeClr>
        </a:solidFill>
        <a:ln>
          <a:solidFill>
            <a:schemeClr val="accent6">
              <a:lumMod val="50000"/>
            </a:schemeClr>
          </a:solidFill>
        </a:ln>
      </dgm:spPr>
      <dgm:t>
        <a:bodyPr/>
        <a:lstStyle/>
        <a:p>
          <a:r>
            <a:rPr lang="sl-SI" sz="2000" b="1" dirty="0" smtClean="0">
              <a:solidFill>
                <a:schemeClr val="tx1"/>
              </a:solidFill>
            </a:rPr>
            <a:t>NIZI _hmeljišče:  GERK z rabo 1160</a:t>
          </a:r>
        </a:p>
      </dgm:t>
    </dgm:pt>
    <dgm:pt modelId="{F9B37F81-03E9-47F4-884E-301E915C1D35}" type="parTrans" cxnId="{CB7FAEB1-648D-4D62-8C70-B90FF52F8103}">
      <dgm:prSet/>
      <dgm:spPr/>
      <dgm:t>
        <a:bodyPr/>
        <a:lstStyle/>
        <a:p>
          <a:endParaRPr lang="sl-SI"/>
        </a:p>
      </dgm:t>
    </dgm:pt>
    <dgm:pt modelId="{A80938E2-4E3F-4508-BCFB-9AB6847EA6D4}" type="sibTrans" cxnId="{CB7FAEB1-648D-4D62-8C70-B90FF52F8103}">
      <dgm:prSet/>
      <dgm:spPr/>
      <dgm:t>
        <a:bodyPr/>
        <a:lstStyle/>
        <a:p>
          <a:endParaRPr lang="sl-SI"/>
        </a:p>
      </dgm:t>
    </dgm:pt>
    <dgm:pt modelId="{EAB6A01A-8065-4788-9CBB-DDDF17A2F83F}">
      <dgm:prSet custT="1"/>
      <dgm:spPr>
        <a:ln>
          <a:solidFill>
            <a:schemeClr val="accent6">
              <a:lumMod val="20000"/>
              <a:lumOff val="80000"/>
            </a:schemeClr>
          </a:solidFill>
        </a:ln>
      </dgm:spPr>
      <dgm:t>
        <a:bodyPr/>
        <a:lstStyle/>
        <a:p>
          <a:r>
            <a:rPr lang="sl-SI" sz="2000" dirty="0" smtClean="0"/>
            <a:t>Pomeni </a:t>
          </a:r>
          <a:r>
            <a:rPr lang="sl-SI" sz="2000" dirty="0" err="1" smtClean="0"/>
            <a:t>zadelavo</a:t>
          </a:r>
          <a:r>
            <a:rPr lang="sl-SI" sz="2000" dirty="0" smtClean="0"/>
            <a:t> gnoja v tla najpozneje 24 ur po aplikaciji v hmeljišče. Zadelava v tla poteka s kultiviranjem oziroma </a:t>
          </a:r>
          <a:r>
            <a:rPr lang="sl-SI" sz="2000" dirty="0" err="1" smtClean="0"/>
            <a:t>zaoravanjem</a:t>
          </a:r>
          <a:r>
            <a:rPr lang="sl-SI" sz="2000" dirty="0" smtClean="0"/>
            <a:t> ali obsipavanjem hmelja. </a:t>
          </a:r>
        </a:p>
      </dgm:t>
    </dgm:pt>
    <dgm:pt modelId="{72402AC9-FC33-4DA1-B8D7-4D81C1FEF1CF}" type="parTrans" cxnId="{3F2E1CDF-DFFE-45C0-BF26-474975A47306}">
      <dgm:prSet/>
      <dgm:spPr/>
      <dgm:t>
        <a:bodyPr/>
        <a:lstStyle/>
        <a:p>
          <a:endParaRPr lang="sl-SI"/>
        </a:p>
      </dgm:t>
    </dgm:pt>
    <dgm:pt modelId="{8679F6E8-8BD5-4B43-BD11-941836DB01CD}" type="sibTrans" cxnId="{3F2E1CDF-DFFE-45C0-BF26-474975A47306}">
      <dgm:prSet/>
      <dgm:spPr/>
      <dgm:t>
        <a:bodyPr/>
        <a:lstStyle/>
        <a:p>
          <a:endParaRPr lang="sl-SI"/>
        </a:p>
      </dgm:t>
    </dgm:pt>
    <dgm:pt modelId="{A1329DB6-FF0C-4BA4-8E44-D226EDE257E1}">
      <dgm:prSet phldrT="[besedilo]" custT="1"/>
      <dgm:spPr/>
      <dgm:t>
        <a:bodyPr/>
        <a:lstStyle/>
        <a:p>
          <a:r>
            <a:rPr lang="sl-SI" sz="2000" dirty="0" smtClean="0"/>
            <a:t>GERK z rabo 1100, 1131 in 1161</a:t>
          </a:r>
          <a:endParaRPr lang="sl-SI" sz="2000" b="1" dirty="0"/>
        </a:p>
      </dgm:t>
    </dgm:pt>
    <dgm:pt modelId="{FAA28A63-DB93-4F9F-834C-10B6F200A3FB}" type="parTrans" cxnId="{6ECC9DB6-CFB1-4A87-BC79-8765CAE9F182}">
      <dgm:prSet/>
      <dgm:spPr/>
      <dgm:t>
        <a:bodyPr/>
        <a:lstStyle/>
        <a:p>
          <a:endParaRPr lang="sl-SI"/>
        </a:p>
      </dgm:t>
    </dgm:pt>
    <dgm:pt modelId="{E822A7B5-0A03-4970-A375-EC5D62DCA6AA}" type="sibTrans" cxnId="{6ECC9DB6-CFB1-4A87-BC79-8765CAE9F182}">
      <dgm:prSet/>
      <dgm:spPr/>
      <dgm:t>
        <a:bodyPr/>
        <a:lstStyle/>
        <a:p>
          <a:endParaRPr lang="sl-SI"/>
        </a:p>
      </dgm:t>
    </dgm:pt>
    <dgm:pt modelId="{4DEEED1B-0173-4454-89C2-793FF4A7413F}">
      <dgm:prSet custT="1"/>
      <dgm:spPr/>
      <dgm:t>
        <a:bodyPr/>
        <a:lstStyle/>
        <a:p>
          <a:r>
            <a:rPr lang="sl-SI" sz="2000" dirty="0" smtClean="0"/>
            <a:t>GERK z rabo 1300 in 1222 (zatravljen)</a:t>
          </a:r>
        </a:p>
      </dgm:t>
    </dgm:pt>
    <dgm:pt modelId="{3AE497D4-74EC-47F5-9454-43E2F33B3603}" type="parTrans" cxnId="{598A1B05-6817-440B-8578-106A67E4B68C}">
      <dgm:prSet/>
      <dgm:spPr/>
      <dgm:t>
        <a:bodyPr/>
        <a:lstStyle/>
        <a:p>
          <a:endParaRPr lang="sl-SI"/>
        </a:p>
      </dgm:t>
    </dgm:pt>
    <dgm:pt modelId="{499BEF50-9D28-4A94-872C-FC47F81A2E8B}" type="sibTrans" cxnId="{598A1B05-6817-440B-8578-106A67E4B68C}">
      <dgm:prSet/>
      <dgm:spPr/>
      <dgm:t>
        <a:bodyPr/>
        <a:lstStyle/>
        <a:p>
          <a:endParaRPr lang="sl-SI"/>
        </a:p>
      </dgm:t>
    </dgm:pt>
    <dgm:pt modelId="{B894E224-79AC-4055-BB7B-75BE47A004C1}">
      <dgm:prSet custT="1"/>
      <dgm:spPr/>
      <dgm:t>
        <a:bodyPr/>
        <a:lstStyle/>
        <a:p>
          <a:r>
            <a:rPr lang="sl-SI" sz="2000" b="0" dirty="0" smtClean="0">
              <a:solidFill>
                <a:schemeClr val="tx1"/>
              </a:solidFill>
            </a:rPr>
            <a:t>Nanos tekočih organskih gnojil z napravo za direkten vnos v tla ali napravo za nanos neposredno na površino tal = raztros tekočih organskih gnojil skozi cevi ali sani, ki se vlečejo po tleh ali z vnosom gnojil neposredno v tla. </a:t>
          </a:r>
          <a:endParaRPr lang="sl-SI" sz="2000" b="0" dirty="0">
            <a:solidFill>
              <a:schemeClr val="tx1"/>
            </a:solidFill>
          </a:endParaRPr>
        </a:p>
      </dgm:t>
    </dgm:pt>
    <dgm:pt modelId="{88EEABAC-0759-48D4-849A-D89B5C466E4E}" type="parTrans" cxnId="{BB92B401-90DF-4229-B620-1E20341DC420}">
      <dgm:prSet/>
      <dgm:spPr/>
      <dgm:t>
        <a:bodyPr/>
        <a:lstStyle/>
        <a:p>
          <a:endParaRPr lang="sl-SI"/>
        </a:p>
      </dgm:t>
    </dgm:pt>
    <dgm:pt modelId="{3EF68761-941C-4E8B-81D1-8659CC1F4717}" type="sibTrans" cxnId="{BB92B401-90DF-4229-B620-1E20341DC420}">
      <dgm:prSet/>
      <dgm:spPr/>
      <dgm:t>
        <a:bodyPr/>
        <a:lstStyle/>
        <a:p>
          <a:endParaRPr lang="sl-SI"/>
        </a:p>
      </dgm:t>
    </dgm:pt>
    <dgm:pt modelId="{0D0C988D-74C0-4407-A79E-C3DEF40E7F36}">
      <dgm:prSet custT="1"/>
      <dgm:spPr>
        <a:ln>
          <a:solidFill>
            <a:schemeClr val="accent6">
              <a:lumMod val="20000"/>
              <a:lumOff val="80000"/>
            </a:schemeClr>
          </a:solidFill>
        </a:ln>
      </dgm:spPr>
      <dgm:t>
        <a:bodyPr/>
        <a:lstStyle/>
        <a:p>
          <a:r>
            <a:rPr lang="sl-SI" sz="2000" dirty="0" smtClean="0"/>
            <a:t>Tekoča organska gnojila se nanašajo z napravo za direkten vnos ali napravo za nanos neposredno na površino tal v hmeljišču. </a:t>
          </a:r>
        </a:p>
      </dgm:t>
    </dgm:pt>
    <dgm:pt modelId="{1EB114D7-FF7C-45EC-8024-3D93EE6A2569}" type="parTrans" cxnId="{93E34E77-A42B-4B8D-BE6A-920FF78B3243}">
      <dgm:prSet/>
      <dgm:spPr/>
      <dgm:t>
        <a:bodyPr/>
        <a:lstStyle/>
        <a:p>
          <a:endParaRPr lang="sl-SI"/>
        </a:p>
      </dgm:t>
    </dgm:pt>
    <dgm:pt modelId="{D8DAB7C0-D1EE-4921-BCC9-16A29FEFF56C}" type="sibTrans" cxnId="{93E34E77-A42B-4B8D-BE6A-920FF78B3243}">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3"/>
      <dgm:spPr/>
      <dgm:t>
        <a:bodyPr/>
        <a:lstStyle/>
        <a:p>
          <a:endParaRPr lang="sl-SI"/>
        </a:p>
      </dgm:t>
    </dgm:pt>
    <dgm:pt modelId="{D223AF95-B8D6-4982-99C0-C701E4228242}" type="pres">
      <dgm:prSet presAssocID="{7FFB95AD-7737-40BC-BD4F-5906DA43A9AC}" presName="parentText" presStyleLbl="node1" presStyleIdx="0" presStyleCnt="3"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3" custLinFactNeighborY="0">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5F096DA0-9287-4EC0-9AD7-D089540D6A86}" type="pres">
      <dgm:prSet presAssocID="{24F94893-0D54-425A-8802-E85CD92EC849}" presName="parentLin" presStyleCnt="0"/>
      <dgm:spPr/>
    </dgm:pt>
    <dgm:pt modelId="{DCA37A0B-C016-4F16-AD13-6F2F7CAD23C5}" type="pres">
      <dgm:prSet presAssocID="{24F94893-0D54-425A-8802-E85CD92EC849}" presName="parentLeftMargin" presStyleLbl="node1" presStyleIdx="0" presStyleCnt="3"/>
      <dgm:spPr/>
      <dgm:t>
        <a:bodyPr/>
        <a:lstStyle/>
        <a:p>
          <a:endParaRPr lang="sl-SI"/>
        </a:p>
      </dgm:t>
    </dgm:pt>
    <dgm:pt modelId="{41B717F7-F5A4-4064-B3AD-07FF8C7F27D4}" type="pres">
      <dgm:prSet presAssocID="{24F94893-0D54-425A-8802-E85CD92EC849}" presName="parentText" presStyleLbl="node1" presStyleIdx="1" presStyleCnt="3" custLinFactNeighborY="-34417">
        <dgm:presLayoutVars>
          <dgm:chMax val="0"/>
          <dgm:bulletEnabled val="1"/>
        </dgm:presLayoutVars>
      </dgm:prSet>
      <dgm:spPr/>
      <dgm:t>
        <a:bodyPr/>
        <a:lstStyle/>
        <a:p>
          <a:endParaRPr lang="sl-SI"/>
        </a:p>
      </dgm:t>
    </dgm:pt>
    <dgm:pt modelId="{E59BC4BE-7378-41CC-9343-8BAB70B41501}" type="pres">
      <dgm:prSet presAssocID="{24F94893-0D54-425A-8802-E85CD92EC849}" presName="negativeSpace" presStyleCnt="0"/>
      <dgm:spPr/>
    </dgm:pt>
    <dgm:pt modelId="{E4949F01-4350-4994-8F02-474D34B8ED23}" type="pres">
      <dgm:prSet presAssocID="{24F94893-0D54-425A-8802-E85CD92EC849}" presName="childText" presStyleLbl="conFgAcc1" presStyleIdx="1" presStyleCnt="3" custLinFactY="-2651" custLinFactNeighborY="-100000">
        <dgm:presLayoutVars>
          <dgm:bulletEnabled val="1"/>
        </dgm:presLayoutVars>
      </dgm:prSet>
      <dgm:spPr/>
      <dgm:t>
        <a:bodyPr/>
        <a:lstStyle/>
        <a:p>
          <a:endParaRPr lang="sl-SI"/>
        </a:p>
      </dgm:t>
    </dgm:pt>
    <dgm:pt modelId="{9D7C6E1B-50B0-4785-96E6-88F67F49CC3F}" type="pres">
      <dgm:prSet presAssocID="{C6B97057-63FF-47E1-96D8-C67671852366}" presName="spaceBetweenRectangles" presStyleCnt="0"/>
      <dgm:spPr/>
    </dgm:pt>
    <dgm:pt modelId="{40156289-863C-44E2-974B-A9B03F7B443F}" type="pres">
      <dgm:prSet presAssocID="{338ABB52-FB45-44EF-862E-E1D582F83701}" presName="parentLin" presStyleCnt="0"/>
      <dgm:spPr/>
    </dgm:pt>
    <dgm:pt modelId="{6E776C9D-AF31-4ABB-ADE3-1810C21B0EBE}" type="pres">
      <dgm:prSet presAssocID="{338ABB52-FB45-44EF-862E-E1D582F83701}" presName="parentLeftMargin" presStyleLbl="node1" presStyleIdx="1" presStyleCnt="3"/>
      <dgm:spPr/>
      <dgm:t>
        <a:bodyPr/>
        <a:lstStyle/>
        <a:p>
          <a:endParaRPr lang="sl-SI"/>
        </a:p>
      </dgm:t>
    </dgm:pt>
    <dgm:pt modelId="{3C46DB7D-83D9-4290-B5E0-13D4A163B0D0}" type="pres">
      <dgm:prSet presAssocID="{338ABB52-FB45-44EF-862E-E1D582F83701}" presName="parentText" presStyleLbl="node1" presStyleIdx="2" presStyleCnt="3">
        <dgm:presLayoutVars>
          <dgm:chMax val="0"/>
          <dgm:bulletEnabled val="1"/>
        </dgm:presLayoutVars>
      </dgm:prSet>
      <dgm:spPr/>
      <dgm:t>
        <a:bodyPr/>
        <a:lstStyle/>
        <a:p>
          <a:endParaRPr lang="sl-SI"/>
        </a:p>
      </dgm:t>
    </dgm:pt>
    <dgm:pt modelId="{CF30B9C9-08A9-4D69-A091-EBB6AEA3E4C4}" type="pres">
      <dgm:prSet presAssocID="{338ABB52-FB45-44EF-862E-E1D582F83701}" presName="negativeSpace" presStyleCnt="0"/>
      <dgm:spPr/>
    </dgm:pt>
    <dgm:pt modelId="{B12136FB-B9EB-43F1-82D1-7D2D27599391}" type="pres">
      <dgm:prSet presAssocID="{338ABB52-FB45-44EF-862E-E1D582F83701}" presName="childText" presStyleLbl="conFgAcc1" presStyleIdx="2" presStyleCnt="3">
        <dgm:presLayoutVars>
          <dgm:bulletEnabled val="1"/>
        </dgm:presLayoutVars>
      </dgm:prSet>
      <dgm:spPr/>
      <dgm:t>
        <a:bodyPr/>
        <a:lstStyle/>
        <a:p>
          <a:endParaRPr lang="sl-SI"/>
        </a:p>
      </dgm:t>
    </dgm:pt>
  </dgm:ptLst>
  <dgm:cxnLst>
    <dgm:cxn modelId="{CB7FAEB1-648D-4D62-8C70-B90FF52F8103}" srcId="{6BD63B56-553F-4C4A-B2D6-AC0003132774}" destId="{338ABB52-FB45-44EF-862E-E1D582F83701}" srcOrd="2" destOrd="0" parTransId="{F9B37F81-03E9-47F4-884E-301E915C1D35}" sibTransId="{A80938E2-4E3F-4508-BCFB-9AB6847EA6D4}"/>
    <dgm:cxn modelId="{598A1B05-6817-440B-8578-106A67E4B68C}" srcId="{24F94893-0D54-425A-8802-E85CD92EC849}" destId="{4DEEED1B-0173-4454-89C2-793FF4A7413F}" srcOrd="0" destOrd="0" parTransId="{3AE497D4-74EC-47F5-9454-43E2F33B3603}" sibTransId="{499BEF50-9D28-4A94-872C-FC47F81A2E8B}"/>
    <dgm:cxn modelId="{42EFCC4C-9A23-4DDB-86A6-9FFCD391D26D}" type="presOf" srcId="{6BD63B56-553F-4C4A-B2D6-AC0003132774}" destId="{8B8415D8-6D90-47C2-BFEE-2E248F61B6E5}" srcOrd="0" destOrd="0" presId="urn:microsoft.com/office/officeart/2005/8/layout/list1"/>
    <dgm:cxn modelId="{0C7CEAFC-2197-4DA2-A65A-D10578E6EFCE}" type="presOf" srcId="{EAB6A01A-8065-4788-9CBB-DDDF17A2F83F}" destId="{B12136FB-B9EB-43F1-82D1-7D2D27599391}" srcOrd="0" destOrd="0" presId="urn:microsoft.com/office/officeart/2005/8/layout/list1"/>
    <dgm:cxn modelId="{85A652E8-CEB7-420B-8589-81E0A9122547}" type="presOf" srcId="{24F94893-0D54-425A-8802-E85CD92EC849}" destId="{41B717F7-F5A4-4064-B3AD-07FF8C7F27D4}" srcOrd="1" destOrd="0" presId="urn:microsoft.com/office/officeart/2005/8/layout/list1"/>
    <dgm:cxn modelId="{07AB3D42-B970-4EAD-97EE-F576ED9C13A2}" srcId="{6BD63B56-553F-4C4A-B2D6-AC0003132774}" destId="{24F94893-0D54-425A-8802-E85CD92EC849}" srcOrd="1" destOrd="0" parTransId="{A4C20FEA-B6B4-42FA-844F-C1745AF0882B}" sibTransId="{C6B97057-63FF-47E1-96D8-C67671852366}"/>
    <dgm:cxn modelId="{B4EA8CC5-44BB-458A-982C-6DF4B5D0A047}" type="presOf" srcId="{338ABB52-FB45-44EF-862E-E1D582F83701}" destId="{3C46DB7D-83D9-4290-B5E0-13D4A163B0D0}" srcOrd="1" destOrd="0" presId="urn:microsoft.com/office/officeart/2005/8/layout/list1"/>
    <dgm:cxn modelId="{158073F7-6D91-4DEF-A92C-0EF98CA0017B}" type="presOf" srcId="{A1329DB6-FF0C-4BA4-8E44-D226EDE257E1}" destId="{04EDDB14-7FC9-4FFD-997E-A0B5D3809F4B}" srcOrd="0" destOrd="0" presId="urn:microsoft.com/office/officeart/2005/8/layout/list1"/>
    <dgm:cxn modelId="{BB92B401-90DF-4229-B620-1E20341DC420}" srcId="{24F94893-0D54-425A-8802-E85CD92EC849}" destId="{B894E224-79AC-4055-BB7B-75BE47A004C1}" srcOrd="1" destOrd="0" parTransId="{88EEABAC-0759-48D4-849A-D89B5C466E4E}" sibTransId="{3EF68761-941C-4E8B-81D1-8659CC1F4717}"/>
    <dgm:cxn modelId="{3F2E1CDF-DFFE-45C0-BF26-474975A47306}" srcId="{338ABB52-FB45-44EF-862E-E1D582F83701}" destId="{EAB6A01A-8065-4788-9CBB-DDDF17A2F83F}" srcOrd="0" destOrd="0" parTransId="{72402AC9-FC33-4DA1-B8D7-4D81C1FEF1CF}" sibTransId="{8679F6E8-8BD5-4B43-BD11-941836DB01CD}"/>
    <dgm:cxn modelId="{6ECC9DB6-CFB1-4A87-BC79-8765CAE9F182}" srcId="{7FFB95AD-7737-40BC-BD4F-5906DA43A9AC}" destId="{A1329DB6-FF0C-4BA4-8E44-D226EDE257E1}" srcOrd="0" destOrd="0" parTransId="{FAA28A63-DB93-4F9F-834C-10B6F200A3FB}" sibTransId="{E822A7B5-0A03-4970-A375-EC5D62DCA6AA}"/>
    <dgm:cxn modelId="{9509E601-C3AB-4154-8B0A-6D1BA5FDA815}" type="presOf" srcId="{24F94893-0D54-425A-8802-E85CD92EC849}" destId="{DCA37A0B-C016-4F16-AD13-6F2F7CAD23C5}" srcOrd="0" destOrd="0" presId="urn:microsoft.com/office/officeart/2005/8/layout/list1"/>
    <dgm:cxn modelId="{145470C6-FB9F-4948-B245-A00E63E7189E}" type="presOf" srcId="{4DEEED1B-0173-4454-89C2-793FF4A7413F}" destId="{E4949F01-4350-4994-8F02-474D34B8ED23}" srcOrd="0" destOrd="0" presId="urn:microsoft.com/office/officeart/2005/8/layout/list1"/>
    <dgm:cxn modelId="{0976BBA7-B743-46A4-A9CC-D37DA33F806C}" type="presOf" srcId="{7FFB95AD-7737-40BC-BD4F-5906DA43A9AC}" destId="{D223AF95-B8D6-4982-99C0-C701E4228242}" srcOrd="1" destOrd="0"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E836FE9B-F0D0-40CD-BF3B-48CA305CF7FF}" type="presOf" srcId="{7FFB95AD-7737-40BC-BD4F-5906DA43A9AC}" destId="{95AAABCB-77FC-452D-88FB-CB4BBEE268A0}" srcOrd="0" destOrd="0" presId="urn:microsoft.com/office/officeart/2005/8/layout/list1"/>
    <dgm:cxn modelId="{D3E50F92-263A-417E-B474-FA62A9E7B55E}" type="presOf" srcId="{0D0C988D-74C0-4407-A79E-C3DEF40E7F36}" destId="{B12136FB-B9EB-43F1-82D1-7D2D27599391}" srcOrd="0" destOrd="1" presId="urn:microsoft.com/office/officeart/2005/8/layout/list1"/>
    <dgm:cxn modelId="{2439B218-CB6E-4F13-B332-120A1FB006A0}" type="presOf" srcId="{338ABB52-FB45-44EF-862E-E1D582F83701}" destId="{6E776C9D-AF31-4ABB-ADE3-1810C21B0EBE}" srcOrd="0" destOrd="0" presId="urn:microsoft.com/office/officeart/2005/8/layout/list1"/>
    <dgm:cxn modelId="{93E34E77-A42B-4B8D-BE6A-920FF78B3243}" srcId="{338ABB52-FB45-44EF-862E-E1D582F83701}" destId="{0D0C988D-74C0-4407-A79E-C3DEF40E7F36}" srcOrd="1" destOrd="0" parTransId="{1EB114D7-FF7C-45EC-8024-3D93EE6A2569}" sibTransId="{D8DAB7C0-D1EE-4921-BCC9-16A29FEFF56C}"/>
    <dgm:cxn modelId="{4ED2AA7B-84F0-4ADC-8A9A-D5E06D8A3425}" type="presOf" srcId="{B894E224-79AC-4055-BB7B-75BE47A004C1}" destId="{E4949F01-4350-4994-8F02-474D34B8ED23}" srcOrd="0" destOrd="1"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54801E09-FC3F-44B3-B369-F7DECA1496AA}" type="presParOf" srcId="{8B8415D8-6D90-47C2-BFEE-2E248F61B6E5}" destId="{5F096DA0-9287-4EC0-9AD7-D089540D6A86}" srcOrd="4" destOrd="0" presId="urn:microsoft.com/office/officeart/2005/8/layout/list1"/>
    <dgm:cxn modelId="{03079FEE-D3B8-4ACD-BFC7-DFB418D47351}" type="presParOf" srcId="{5F096DA0-9287-4EC0-9AD7-D089540D6A86}" destId="{DCA37A0B-C016-4F16-AD13-6F2F7CAD23C5}" srcOrd="0" destOrd="0" presId="urn:microsoft.com/office/officeart/2005/8/layout/list1"/>
    <dgm:cxn modelId="{3A9A859D-FBCD-471A-908B-7AF62A107CD6}" type="presParOf" srcId="{5F096DA0-9287-4EC0-9AD7-D089540D6A86}" destId="{41B717F7-F5A4-4064-B3AD-07FF8C7F27D4}" srcOrd="1" destOrd="0" presId="urn:microsoft.com/office/officeart/2005/8/layout/list1"/>
    <dgm:cxn modelId="{CADFF6D3-CBE9-460B-BD04-C2DE09D8E72A}" type="presParOf" srcId="{8B8415D8-6D90-47C2-BFEE-2E248F61B6E5}" destId="{E59BC4BE-7378-41CC-9343-8BAB70B41501}" srcOrd="5" destOrd="0" presId="urn:microsoft.com/office/officeart/2005/8/layout/list1"/>
    <dgm:cxn modelId="{21E00EEB-A21F-46F2-99B4-B1CC423E951D}" type="presParOf" srcId="{8B8415D8-6D90-47C2-BFEE-2E248F61B6E5}" destId="{E4949F01-4350-4994-8F02-474D34B8ED23}" srcOrd="6" destOrd="0" presId="urn:microsoft.com/office/officeart/2005/8/layout/list1"/>
    <dgm:cxn modelId="{167AA62F-427F-4F43-A9BB-25318B4CC584}" type="presParOf" srcId="{8B8415D8-6D90-47C2-BFEE-2E248F61B6E5}" destId="{9D7C6E1B-50B0-4785-96E6-88F67F49CC3F}" srcOrd="7" destOrd="0" presId="urn:microsoft.com/office/officeart/2005/8/layout/list1"/>
    <dgm:cxn modelId="{42A03BF2-E89C-4AD3-87CA-1B1B4F0B13EB}" type="presParOf" srcId="{8B8415D8-6D90-47C2-BFEE-2E248F61B6E5}" destId="{40156289-863C-44E2-974B-A9B03F7B443F}" srcOrd="8" destOrd="0" presId="urn:microsoft.com/office/officeart/2005/8/layout/list1"/>
    <dgm:cxn modelId="{3CBF30EF-D96A-4ED7-8281-3889DFCB1BFC}" type="presParOf" srcId="{40156289-863C-44E2-974B-A9B03F7B443F}" destId="{6E776C9D-AF31-4ABB-ADE3-1810C21B0EBE}" srcOrd="0" destOrd="0" presId="urn:microsoft.com/office/officeart/2005/8/layout/list1"/>
    <dgm:cxn modelId="{F5A7A0EB-8EE2-4965-9098-ECCC5C9C0D70}" type="presParOf" srcId="{40156289-863C-44E2-974B-A9B03F7B443F}" destId="{3C46DB7D-83D9-4290-B5E0-13D4A163B0D0}" srcOrd="1" destOrd="0" presId="urn:microsoft.com/office/officeart/2005/8/layout/list1"/>
    <dgm:cxn modelId="{0C6F8474-6C69-497E-B7C0-889B0B63F23B}" type="presParOf" srcId="{8B8415D8-6D90-47C2-BFEE-2E248F61B6E5}" destId="{CF30B9C9-08A9-4D69-A091-EBB6AEA3E4C4}" srcOrd="9" destOrd="0" presId="urn:microsoft.com/office/officeart/2005/8/layout/list1"/>
    <dgm:cxn modelId="{E69FDBD2-ECCE-4B1A-82CE-00B6DFE956C0}" type="presParOf" srcId="{8B8415D8-6D90-47C2-BFEE-2E248F61B6E5}" destId="{B12136FB-B9EB-43F1-82D1-7D2D2759939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647BF2DE-81B7-453D-BEF5-05FF78DD2C96}">
      <dgm:prSet custT="1"/>
      <dgm:spPr/>
      <dgm:t>
        <a:bodyPr/>
        <a:lstStyle/>
        <a:p>
          <a:r>
            <a:rPr lang="sl-SI" sz="2000" b="1" dirty="0" smtClean="0"/>
            <a:t>Nosilec mora na kmetijski parceli za katero odda zahtevek NIZI tekoča organska gnojila vedno aplicirati po sistemu NIZI.</a:t>
          </a:r>
        </a:p>
        <a:p>
          <a:endParaRPr lang="sl-SI" sz="2000" b="1" dirty="0" smtClean="0"/>
        </a:p>
        <a:p>
          <a:r>
            <a:rPr lang="sl-SI" sz="2000" b="1" dirty="0" smtClean="0">
              <a:solidFill>
                <a:schemeClr val="accent1"/>
              </a:solidFill>
            </a:rPr>
            <a:t>POZOR! Nosilec KMG lahko v primeru, da odda zahtevek NIZI za orna zemljišča in travinje, -  na teh dveh rabah, je možen le NIZI za tekoča organska gnojila, ki jih mora vedno aplicirati po NIZI sistemu - na površini uporabi tudi hlevski gnoj, ki pa se za NIZI ne upošteva (ga pa lahko uporabi, spoštovati mora omejitve iz nitratne uredbe). Za NIZI Hmelj pa lahko za NIZI uporabi tudi hlevski gnoj, vendar ga mora zadelati v 24 urah.</a:t>
          </a:r>
        </a:p>
      </dgm:t>
    </dgm:pt>
    <dgm:pt modelId="{015D35A6-36FB-4327-BCD6-F9D6E67EBF77}" type="parTrans" cxnId="{F2B76419-D8C1-4B22-AB49-65372F5C0A33}">
      <dgm:prSet/>
      <dgm:spPr/>
      <dgm:t>
        <a:bodyPr/>
        <a:lstStyle/>
        <a:p>
          <a:endParaRPr lang="sl-SI"/>
        </a:p>
      </dgm:t>
    </dgm:pt>
    <dgm:pt modelId="{6A20E11A-B716-44C5-BA69-F0889DEC3576}" type="sibTrans" cxnId="{F2B76419-D8C1-4B22-AB49-65372F5C0A33}">
      <dgm:prSet/>
      <dgm:spPr/>
      <dgm:t>
        <a:bodyPr/>
        <a:lstStyle/>
        <a:p>
          <a:endParaRPr lang="sl-SI"/>
        </a:p>
      </dgm:t>
    </dgm:pt>
    <dgm:pt modelId="{FBE68C1A-4477-4E4C-A0E1-CFBEF871D155}">
      <dgm:prSet custT="1"/>
      <dgm:spPr/>
      <dgm:t>
        <a:bodyPr/>
        <a:lstStyle/>
        <a:p>
          <a:r>
            <a:rPr lang="sl-SI" sz="2000" b="1" dirty="0" smtClean="0"/>
            <a:t>Uporaba opreme z razpršilno ploščo ni dovoljena!!</a:t>
          </a:r>
          <a:endParaRPr lang="sl-SI" sz="2000" b="1" dirty="0"/>
        </a:p>
      </dgm:t>
    </dgm:pt>
    <dgm:pt modelId="{6C5CCF2B-CD09-4242-AB62-9EFBC4F1FC2D}" type="parTrans" cxnId="{C39C68CB-1146-44C0-A67C-6BC4EF22E396}">
      <dgm:prSet/>
      <dgm:spPr/>
      <dgm:t>
        <a:bodyPr/>
        <a:lstStyle/>
        <a:p>
          <a:endParaRPr lang="sl-SI"/>
        </a:p>
      </dgm:t>
    </dgm:pt>
    <dgm:pt modelId="{938F94CE-4C29-47C1-AD69-3B5A4CF38A22}" type="sibTrans" cxnId="{C39C68CB-1146-44C0-A67C-6BC4EF22E396}">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CA53F16E-42CD-4A43-923E-49B6676E1D56}" type="pres">
      <dgm:prSet presAssocID="{647BF2DE-81B7-453D-BEF5-05FF78DD2C96}" presName="parentLin" presStyleCnt="0"/>
      <dgm:spPr/>
    </dgm:pt>
    <dgm:pt modelId="{C6A35CB8-C671-4D90-A0AD-62805B280141}" type="pres">
      <dgm:prSet presAssocID="{647BF2DE-81B7-453D-BEF5-05FF78DD2C96}" presName="parentLeftMargin" presStyleLbl="node1" presStyleIdx="0" presStyleCnt="2"/>
      <dgm:spPr/>
      <dgm:t>
        <a:bodyPr/>
        <a:lstStyle/>
        <a:p>
          <a:endParaRPr lang="sl-SI"/>
        </a:p>
      </dgm:t>
    </dgm:pt>
    <dgm:pt modelId="{154E1E43-A5DC-4020-AB7C-9B62F031B13B}" type="pres">
      <dgm:prSet presAssocID="{647BF2DE-81B7-453D-BEF5-05FF78DD2C96}" presName="parentText" presStyleLbl="node1" presStyleIdx="0" presStyleCnt="2" custScaleX="124573" custScaleY="146854">
        <dgm:presLayoutVars>
          <dgm:chMax val="0"/>
          <dgm:bulletEnabled val="1"/>
        </dgm:presLayoutVars>
      </dgm:prSet>
      <dgm:spPr/>
      <dgm:t>
        <a:bodyPr/>
        <a:lstStyle/>
        <a:p>
          <a:endParaRPr lang="sl-SI"/>
        </a:p>
      </dgm:t>
    </dgm:pt>
    <dgm:pt modelId="{D9FD40AA-ED9C-4242-813E-7A3D9472186B}" type="pres">
      <dgm:prSet presAssocID="{647BF2DE-81B7-453D-BEF5-05FF78DD2C96}" presName="negativeSpace" presStyleCnt="0"/>
      <dgm:spPr/>
    </dgm:pt>
    <dgm:pt modelId="{694FF7EE-5152-4422-83FC-F3C695B4269A}" type="pres">
      <dgm:prSet presAssocID="{647BF2DE-81B7-453D-BEF5-05FF78DD2C96}" presName="childText" presStyleLbl="conFgAcc1" presStyleIdx="0" presStyleCnt="2">
        <dgm:presLayoutVars>
          <dgm:bulletEnabled val="1"/>
        </dgm:presLayoutVars>
      </dgm:prSet>
      <dgm:spPr/>
    </dgm:pt>
    <dgm:pt modelId="{4B6835B6-0722-4830-957A-11CF6F167819}" type="pres">
      <dgm:prSet presAssocID="{6A20E11A-B716-44C5-BA69-F0889DEC3576}" presName="spaceBetweenRectangles" presStyleCnt="0"/>
      <dgm:spPr/>
    </dgm:pt>
    <dgm:pt modelId="{BF022665-B856-4E7B-92E1-9AB3AEA69F62}" type="pres">
      <dgm:prSet presAssocID="{FBE68C1A-4477-4E4C-A0E1-CFBEF871D155}" presName="parentLin" presStyleCnt="0"/>
      <dgm:spPr/>
    </dgm:pt>
    <dgm:pt modelId="{E512852E-5F09-41D4-9C74-0F9A50E7A4CC}" type="pres">
      <dgm:prSet presAssocID="{FBE68C1A-4477-4E4C-A0E1-CFBEF871D155}" presName="parentLeftMargin" presStyleLbl="node1" presStyleIdx="0" presStyleCnt="2"/>
      <dgm:spPr/>
      <dgm:t>
        <a:bodyPr/>
        <a:lstStyle/>
        <a:p>
          <a:endParaRPr lang="sl-SI"/>
        </a:p>
      </dgm:t>
    </dgm:pt>
    <dgm:pt modelId="{C57D927B-33EC-48CA-90A8-90256AB04482}" type="pres">
      <dgm:prSet presAssocID="{FBE68C1A-4477-4E4C-A0E1-CFBEF871D155}" presName="parentText" presStyleLbl="node1" presStyleIdx="1" presStyleCnt="2">
        <dgm:presLayoutVars>
          <dgm:chMax val="0"/>
          <dgm:bulletEnabled val="1"/>
        </dgm:presLayoutVars>
      </dgm:prSet>
      <dgm:spPr/>
      <dgm:t>
        <a:bodyPr/>
        <a:lstStyle/>
        <a:p>
          <a:endParaRPr lang="sl-SI"/>
        </a:p>
      </dgm:t>
    </dgm:pt>
    <dgm:pt modelId="{8BD02647-CFED-4E91-AB4D-AE07D476308C}" type="pres">
      <dgm:prSet presAssocID="{FBE68C1A-4477-4E4C-A0E1-CFBEF871D155}" presName="negativeSpace" presStyleCnt="0"/>
      <dgm:spPr/>
    </dgm:pt>
    <dgm:pt modelId="{8259A55D-C684-4499-8316-54416FE67BAA}" type="pres">
      <dgm:prSet presAssocID="{FBE68C1A-4477-4E4C-A0E1-CFBEF871D155}" presName="childText" presStyleLbl="conFgAcc1" presStyleIdx="1" presStyleCnt="2">
        <dgm:presLayoutVars>
          <dgm:bulletEnabled val="1"/>
        </dgm:presLayoutVars>
      </dgm:prSet>
      <dgm:spPr/>
    </dgm:pt>
  </dgm:ptLst>
  <dgm:cxnLst>
    <dgm:cxn modelId="{42EFCC4C-9A23-4DDB-86A6-9FFCD391D26D}" type="presOf" srcId="{6BD63B56-553F-4C4A-B2D6-AC0003132774}" destId="{8B8415D8-6D90-47C2-BFEE-2E248F61B6E5}" srcOrd="0" destOrd="0" presId="urn:microsoft.com/office/officeart/2005/8/layout/list1"/>
    <dgm:cxn modelId="{C39C68CB-1146-44C0-A67C-6BC4EF22E396}" srcId="{6BD63B56-553F-4C4A-B2D6-AC0003132774}" destId="{FBE68C1A-4477-4E4C-A0E1-CFBEF871D155}" srcOrd="1" destOrd="0" parTransId="{6C5CCF2B-CD09-4242-AB62-9EFBC4F1FC2D}" sibTransId="{938F94CE-4C29-47C1-AD69-3B5A4CF38A22}"/>
    <dgm:cxn modelId="{19BD60A1-BEF7-4485-8F88-B25BAB85D41A}" type="presOf" srcId="{647BF2DE-81B7-453D-BEF5-05FF78DD2C96}" destId="{154E1E43-A5DC-4020-AB7C-9B62F031B13B}" srcOrd="1" destOrd="0" presId="urn:microsoft.com/office/officeart/2005/8/layout/list1"/>
    <dgm:cxn modelId="{7644FAD5-6301-43F9-8C10-50D6CAB162C3}" type="presOf" srcId="{FBE68C1A-4477-4E4C-A0E1-CFBEF871D155}" destId="{C57D927B-33EC-48CA-90A8-90256AB04482}" srcOrd="1" destOrd="0" presId="urn:microsoft.com/office/officeart/2005/8/layout/list1"/>
    <dgm:cxn modelId="{F2B76419-D8C1-4B22-AB49-65372F5C0A33}" srcId="{6BD63B56-553F-4C4A-B2D6-AC0003132774}" destId="{647BF2DE-81B7-453D-BEF5-05FF78DD2C96}" srcOrd="0" destOrd="0" parTransId="{015D35A6-36FB-4327-BCD6-F9D6E67EBF77}" sibTransId="{6A20E11A-B716-44C5-BA69-F0889DEC3576}"/>
    <dgm:cxn modelId="{83E4CAA6-AEB8-4F11-B51C-AC87E3AF8DEA}" type="presOf" srcId="{FBE68C1A-4477-4E4C-A0E1-CFBEF871D155}" destId="{E512852E-5F09-41D4-9C74-0F9A50E7A4CC}" srcOrd="0" destOrd="0" presId="urn:microsoft.com/office/officeart/2005/8/layout/list1"/>
    <dgm:cxn modelId="{6FEC8AA2-482B-4261-836D-D303943B9CBC}" type="presOf" srcId="{647BF2DE-81B7-453D-BEF5-05FF78DD2C96}" destId="{C6A35CB8-C671-4D90-A0AD-62805B280141}" srcOrd="0" destOrd="0" presId="urn:microsoft.com/office/officeart/2005/8/layout/list1"/>
    <dgm:cxn modelId="{84A9BDDC-A5B4-4354-983D-E40EFA223437}" type="presParOf" srcId="{8B8415D8-6D90-47C2-BFEE-2E248F61B6E5}" destId="{CA53F16E-42CD-4A43-923E-49B6676E1D56}" srcOrd="0" destOrd="0" presId="urn:microsoft.com/office/officeart/2005/8/layout/list1"/>
    <dgm:cxn modelId="{E6F9843C-C973-412F-8EBE-0808D3F199DC}" type="presParOf" srcId="{CA53F16E-42CD-4A43-923E-49B6676E1D56}" destId="{C6A35CB8-C671-4D90-A0AD-62805B280141}" srcOrd="0" destOrd="0" presId="urn:microsoft.com/office/officeart/2005/8/layout/list1"/>
    <dgm:cxn modelId="{BC12F483-CBFD-4C97-9C8F-913195D965D7}" type="presParOf" srcId="{CA53F16E-42CD-4A43-923E-49B6676E1D56}" destId="{154E1E43-A5DC-4020-AB7C-9B62F031B13B}" srcOrd="1" destOrd="0" presId="urn:microsoft.com/office/officeart/2005/8/layout/list1"/>
    <dgm:cxn modelId="{7A976622-765A-458D-9E34-06D9A14FEA5A}" type="presParOf" srcId="{8B8415D8-6D90-47C2-BFEE-2E248F61B6E5}" destId="{D9FD40AA-ED9C-4242-813E-7A3D9472186B}" srcOrd="1" destOrd="0" presId="urn:microsoft.com/office/officeart/2005/8/layout/list1"/>
    <dgm:cxn modelId="{9916D787-25FD-47C9-A76E-EFB26139F07D}" type="presParOf" srcId="{8B8415D8-6D90-47C2-BFEE-2E248F61B6E5}" destId="{694FF7EE-5152-4422-83FC-F3C695B4269A}" srcOrd="2" destOrd="0" presId="urn:microsoft.com/office/officeart/2005/8/layout/list1"/>
    <dgm:cxn modelId="{A7F91D23-27D8-4F27-913D-8B8EFE60E732}" type="presParOf" srcId="{8B8415D8-6D90-47C2-BFEE-2E248F61B6E5}" destId="{4B6835B6-0722-4830-957A-11CF6F167819}" srcOrd="3" destOrd="0" presId="urn:microsoft.com/office/officeart/2005/8/layout/list1"/>
    <dgm:cxn modelId="{F73D7C28-E9A8-4955-9F01-A7CE66831E65}" type="presParOf" srcId="{8B8415D8-6D90-47C2-BFEE-2E248F61B6E5}" destId="{BF022665-B856-4E7B-92E1-9AB3AEA69F62}" srcOrd="4" destOrd="0" presId="urn:microsoft.com/office/officeart/2005/8/layout/list1"/>
    <dgm:cxn modelId="{6B7FA6BE-BABD-4B2E-9D65-89FB659441F5}" type="presParOf" srcId="{BF022665-B856-4E7B-92E1-9AB3AEA69F62}" destId="{E512852E-5F09-41D4-9C74-0F9A50E7A4CC}" srcOrd="0" destOrd="0" presId="urn:microsoft.com/office/officeart/2005/8/layout/list1"/>
    <dgm:cxn modelId="{3CCC7A1B-CAD0-4A4E-90F8-994062EFBB85}" type="presParOf" srcId="{BF022665-B856-4E7B-92E1-9AB3AEA69F62}" destId="{C57D927B-33EC-48CA-90A8-90256AB04482}" srcOrd="1" destOrd="0" presId="urn:microsoft.com/office/officeart/2005/8/layout/list1"/>
    <dgm:cxn modelId="{DCCAD0DB-19D5-47FB-82AA-647A8B72B726}" type="presParOf" srcId="{8B8415D8-6D90-47C2-BFEE-2E248F61B6E5}" destId="{8BD02647-CFED-4E91-AB4D-AE07D476308C}" srcOrd="5" destOrd="0" presId="urn:microsoft.com/office/officeart/2005/8/layout/list1"/>
    <dgm:cxn modelId="{A6D6961E-E19E-4DAE-83ED-814E1EB9F11E}" type="presParOf" srcId="{8B8415D8-6D90-47C2-BFEE-2E248F61B6E5}" destId="{8259A55D-C684-4499-8316-54416FE67B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NIZI SE </a:t>
          </a:r>
          <a:r>
            <a:rPr lang="sl-SI" sz="2000" b="1" dirty="0" smtClean="0">
              <a:solidFill>
                <a:srgbClr val="FF0000"/>
              </a:solidFill>
            </a:rPr>
            <a:t>NE</a:t>
          </a:r>
          <a:r>
            <a:rPr lang="sl-SI" sz="2000" b="1" dirty="0" smtClean="0"/>
            <a:t> IZVAJA NA OBMOČJU:</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E45A0ADF-F5B7-41C0-864B-5F5C06BF41E8}">
      <dgm:prSet/>
      <dgm:spPr/>
      <dgm:t>
        <a:bodyPr/>
        <a:lstStyle/>
        <a:p>
          <a:r>
            <a:rPr lang="sl-SI" b="1" dirty="0" smtClean="0"/>
            <a:t>VVO _I_DR,</a:t>
          </a:r>
        </a:p>
      </dgm:t>
    </dgm:pt>
    <dgm:pt modelId="{CB7D95B0-D248-427D-834B-4481ED8D45D2}" type="parTrans" cxnId="{DF2083CE-AD48-4A8F-A6C8-F8451CFBEF0B}">
      <dgm:prSet/>
      <dgm:spPr/>
      <dgm:t>
        <a:bodyPr/>
        <a:lstStyle/>
        <a:p>
          <a:endParaRPr lang="sl-SI"/>
        </a:p>
      </dgm:t>
    </dgm:pt>
    <dgm:pt modelId="{762F7B77-21FC-4852-8E27-081AD6316C36}" type="sibTrans" cxnId="{DF2083CE-AD48-4A8F-A6C8-F8451CFBEF0B}">
      <dgm:prSet/>
      <dgm:spPr/>
      <dgm:t>
        <a:bodyPr/>
        <a:lstStyle/>
        <a:p>
          <a:endParaRPr lang="sl-SI"/>
        </a:p>
      </dgm:t>
    </dgm:pt>
    <dgm:pt modelId="{95E0C3AD-B22A-4F67-A228-ADBAC697AEB2}">
      <dgm:prSet/>
      <dgm:spPr/>
      <dgm:t>
        <a:bodyPr/>
        <a:lstStyle/>
        <a:p>
          <a:r>
            <a:rPr lang="sl-SI" b="1" dirty="0" smtClean="0"/>
            <a:t>Območju sledečih evidenc:</a:t>
          </a:r>
          <a:endParaRPr lang="sl-SI" b="1" dirty="0"/>
        </a:p>
      </dgm:t>
    </dgm:pt>
    <dgm:pt modelId="{3CAD82A2-156D-4864-B91C-7AE0D8445032}" type="parTrans" cxnId="{63F2D89D-F5DB-4A5A-9CBD-0D42292C118A}">
      <dgm:prSet/>
      <dgm:spPr/>
      <dgm:t>
        <a:bodyPr/>
        <a:lstStyle/>
        <a:p>
          <a:endParaRPr lang="sl-SI"/>
        </a:p>
      </dgm:t>
    </dgm:pt>
    <dgm:pt modelId="{EB04411C-9FE9-4BE3-AA42-7064271F7FA3}" type="sibTrans" cxnId="{63F2D89D-F5DB-4A5A-9CBD-0D42292C118A}">
      <dgm:prSet/>
      <dgm:spPr/>
      <dgm:t>
        <a:bodyPr/>
        <a:lstStyle/>
        <a:p>
          <a:endParaRPr lang="sl-SI"/>
        </a:p>
      </dgm:t>
    </dgm:pt>
    <dgm:pt modelId="{AA840505-F996-4E3D-B8C5-0070FA185C2F}">
      <dgm:prSet/>
      <dgm:spPr/>
      <dgm:t>
        <a:bodyPr/>
        <a:lstStyle/>
        <a:p>
          <a:r>
            <a:rPr lang="sl-SI" dirty="0" smtClean="0"/>
            <a:t>Na </a:t>
          </a:r>
          <a:r>
            <a:rPr lang="sl-SI" b="1" dirty="0" smtClean="0"/>
            <a:t>območju HAB se lahko izvaja vendar le za 40 kg N iz organskih gnojil na hektar na leto.</a:t>
          </a:r>
          <a:endParaRPr lang="sl-SI" dirty="0" smtClean="0"/>
        </a:p>
      </dgm:t>
    </dgm:pt>
    <dgm:pt modelId="{ECBD0A5A-F05F-4078-8D33-FD0169FE4854}" type="parTrans" cxnId="{8EBB3E7C-04A2-4E9A-8BB8-7ADDF5A653EC}">
      <dgm:prSet/>
      <dgm:spPr/>
      <dgm:t>
        <a:bodyPr/>
        <a:lstStyle/>
        <a:p>
          <a:endParaRPr lang="sl-SI"/>
        </a:p>
      </dgm:t>
    </dgm:pt>
    <dgm:pt modelId="{D7961219-A1CE-41A4-A1A4-26746732DA2B}" type="sibTrans" cxnId="{8EBB3E7C-04A2-4E9A-8BB8-7ADDF5A653EC}">
      <dgm:prSet/>
      <dgm:spPr/>
      <dgm:t>
        <a:bodyPr/>
        <a:lstStyle/>
        <a:p>
          <a:endParaRPr lang="sl-SI"/>
        </a:p>
      </dgm:t>
    </dgm:pt>
    <dgm:pt modelId="{B5D09C07-5636-46C8-92BF-A6D922699FFF}">
      <dgm:prSet/>
      <dgm:spPr/>
      <dgm:t>
        <a:bodyPr/>
        <a:lstStyle/>
        <a:p>
          <a:r>
            <a:rPr lang="sl-SI" b="1" dirty="0" smtClean="0"/>
            <a:t>Uredba o varstvu voda pred onesnaženji z nitrati iz kmetijskih virov:</a:t>
          </a:r>
        </a:p>
      </dgm:t>
    </dgm:pt>
    <dgm:pt modelId="{6DE280A8-9A66-4C17-A02E-2EFB3385C4D6}" type="parTrans" cxnId="{E8D9038F-010F-4EC6-B5ED-EBF95E4D015E}">
      <dgm:prSet/>
      <dgm:spPr/>
      <dgm:t>
        <a:bodyPr/>
        <a:lstStyle/>
        <a:p>
          <a:endParaRPr lang="sl-SI"/>
        </a:p>
      </dgm:t>
    </dgm:pt>
    <dgm:pt modelId="{81912BB9-3966-4599-9A29-15F9B124AE6C}" type="sibTrans" cxnId="{E8D9038F-010F-4EC6-B5ED-EBF95E4D015E}">
      <dgm:prSet/>
      <dgm:spPr/>
      <dgm:t>
        <a:bodyPr/>
        <a:lstStyle/>
        <a:p>
          <a:endParaRPr lang="sl-SI"/>
        </a:p>
      </dgm:t>
    </dgm:pt>
    <dgm:pt modelId="{528559AA-B4DF-4899-AB31-16AED89BC3FA}">
      <dgm:prSet/>
      <dgm:spPr/>
      <dgm:t>
        <a:bodyPr/>
        <a:lstStyle/>
        <a:p>
          <a:r>
            <a:rPr lang="sl-SI" dirty="0" smtClean="0"/>
            <a:t>Nosilec mora </a:t>
          </a:r>
          <a:r>
            <a:rPr lang="sl-SI" b="1" dirty="0" smtClean="0"/>
            <a:t>spoštovati meje iz nitratne uredbe </a:t>
          </a:r>
          <a:r>
            <a:rPr lang="sl-SI" dirty="0" smtClean="0"/>
            <a:t>:</a:t>
          </a:r>
        </a:p>
      </dgm:t>
    </dgm:pt>
    <dgm:pt modelId="{BBD06A7A-A80D-4918-A29B-44ABF4726B66}" type="parTrans" cxnId="{CA515E85-55E9-4B03-B104-6E060D024619}">
      <dgm:prSet/>
      <dgm:spPr/>
      <dgm:t>
        <a:bodyPr/>
        <a:lstStyle/>
        <a:p>
          <a:endParaRPr lang="sl-SI"/>
        </a:p>
      </dgm:t>
    </dgm:pt>
    <dgm:pt modelId="{2A9E7E47-55A2-4040-BEFB-1161A4F1A571}" type="sibTrans" cxnId="{CA515E85-55E9-4B03-B104-6E060D024619}">
      <dgm:prSet/>
      <dgm:spPr/>
      <dgm:t>
        <a:bodyPr/>
        <a:lstStyle/>
        <a:p>
          <a:endParaRPr lang="sl-SI"/>
        </a:p>
      </dgm:t>
    </dgm:pt>
    <dgm:pt modelId="{596C9A18-63D1-4AE7-93B3-6D779497A4C3}">
      <dgm:prSet/>
      <dgm:spPr/>
      <dgm:t>
        <a:bodyPr/>
        <a:lstStyle/>
        <a:p>
          <a:r>
            <a:rPr lang="sl-SI" b="1" dirty="0" smtClean="0"/>
            <a:t>Prevzem organskih gnojil in seveda oddaja zaradi spoštovanja mej iz nitratne uredbe</a:t>
          </a:r>
          <a:r>
            <a:rPr lang="sl-SI" dirty="0" smtClean="0"/>
            <a:t> </a:t>
          </a:r>
          <a:r>
            <a:rPr lang="sl-SI" i="1" dirty="0" smtClean="0"/>
            <a:t>(priloga 4 v uredbi o pravilih pogojenosti) </a:t>
          </a:r>
          <a:r>
            <a:rPr lang="sl-SI" b="1" dirty="0" smtClean="0"/>
            <a:t>je pri shemi dovoljen in upoštevan</a:t>
          </a:r>
          <a:r>
            <a:rPr lang="sl-SI" dirty="0" smtClean="0"/>
            <a:t>. </a:t>
          </a:r>
          <a:r>
            <a:rPr lang="sl-SI" u="sng" dirty="0" smtClean="0"/>
            <a:t>Se pa v izplačilo ne upošteva prevzem gnojnice iz drugega KMG </a:t>
          </a:r>
          <a:r>
            <a:rPr lang="sl-SI" i="1" dirty="0" smtClean="0"/>
            <a:t>(ne upošteva se gnojnice, ker je redčena z vodo, gnojevka se upošteva)</a:t>
          </a:r>
          <a:r>
            <a:rPr lang="sl-SI" dirty="0" smtClean="0"/>
            <a:t>. </a:t>
          </a:r>
          <a:r>
            <a:rPr lang="sl-SI" b="0" u="none" dirty="0" smtClean="0"/>
            <a:t>Gnojnica proizvedena na KMG se upošteva.</a:t>
          </a:r>
          <a:endParaRPr lang="sl-SI" b="0" dirty="0"/>
        </a:p>
      </dgm:t>
    </dgm:pt>
    <dgm:pt modelId="{0F5F8C01-ECB5-4EB7-858F-30BD60A66C25}" type="parTrans" cxnId="{821CA0EA-7C39-49F1-82A3-719BAE1B1713}">
      <dgm:prSet/>
      <dgm:spPr/>
      <dgm:t>
        <a:bodyPr/>
        <a:lstStyle/>
        <a:p>
          <a:endParaRPr lang="sl-SI"/>
        </a:p>
      </dgm:t>
    </dgm:pt>
    <dgm:pt modelId="{8A995F4C-0D45-42FE-9096-0F269B0DADCD}" type="sibTrans" cxnId="{821CA0EA-7C39-49F1-82A3-719BAE1B1713}">
      <dgm:prSet/>
      <dgm:spPr/>
      <dgm:t>
        <a:bodyPr/>
        <a:lstStyle/>
        <a:p>
          <a:endParaRPr lang="sl-SI"/>
        </a:p>
      </dgm:t>
    </dgm:pt>
    <dgm:pt modelId="{45DD4CC6-DF15-4B17-AFEC-AA315C347B2D}">
      <dgm:prSet/>
      <dgm:spPr/>
      <dgm:t>
        <a:bodyPr/>
        <a:lstStyle/>
        <a:p>
          <a:r>
            <a:rPr lang="sl-SI" dirty="0" smtClean="0"/>
            <a:t>MET,  STE, HABM (mokrotni travniki), MOKR_BAR, SUHI _ KTP, VTR  ali območjih, kjer se lahko izvaja nova intervencija HTV,</a:t>
          </a:r>
          <a:endParaRPr lang="sl-SI" dirty="0"/>
        </a:p>
      </dgm:t>
    </dgm:pt>
    <dgm:pt modelId="{2A0E91D7-46C9-4559-855C-C2D10826AEB4}" type="parTrans" cxnId="{CF65DF75-8461-4972-9A45-E706E348F64E}">
      <dgm:prSet/>
      <dgm:spPr/>
      <dgm:t>
        <a:bodyPr/>
        <a:lstStyle/>
        <a:p>
          <a:endParaRPr lang="sl-SI"/>
        </a:p>
      </dgm:t>
    </dgm:pt>
    <dgm:pt modelId="{5DBAB8DA-A5F3-4274-9229-D082B500B75C}" type="sibTrans" cxnId="{CF65DF75-8461-4972-9A45-E706E348F64E}">
      <dgm:prSet/>
      <dgm:spPr/>
      <dgm:t>
        <a:bodyPr/>
        <a:lstStyle/>
        <a:p>
          <a:endParaRPr lang="sl-SI"/>
        </a:p>
      </dgm:t>
    </dgm:pt>
    <dgm:pt modelId="{743BCF74-404C-4D2E-9C2C-99042F1FC37C}">
      <dgm:prSet/>
      <dgm:spPr/>
      <dgm:t>
        <a:bodyPr/>
        <a:lstStyle/>
        <a:p>
          <a:r>
            <a:rPr lang="sl-SI" dirty="0" smtClean="0"/>
            <a:t>170 kg N/ha KZU in največ 250 kg N/ha </a:t>
          </a:r>
          <a:r>
            <a:rPr lang="sl-SI" b="1" dirty="0" smtClean="0">
              <a:solidFill>
                <a:schemeClr val="accent6">
                  <a:lumMod val="75000"/>
                </a:schemeClr>
              </a:solidFill>
            </a:rPr>
            <a:t>------- </a:t>
          </a:r>
          <a:r>
            <a:rPr lang="sl-SI" dirty="0" smtClean="0"/>
            <a:t> se preveri pri </a:t>
          </a:r>
          <a:r>
            <a:rPr lang="sl-SI" dirty="0" err="1" smtClean="0"/>
            <a:t>progojenosti</a:t>
          </a:r>
          <a:r>
            <a:rPr lang="sl-SI" dirty="0" smtClean="0"/>
            <a:t>.</a:t>
          </a:r>
        </a:p>
      </dgm:t>
    </dgm:pt>
    <dgm:pt modelId="{EACAAD63-F211-49AB-9998-7B0BC1BD4E36}" type="parTrans" cxnId="{2E2AA30A-7690-4420-98E5-D76ED331C821}">
      <dgm:prSet/>
      <dgm:spPr/>
      <dgm:t>
        <a:bodyPr/>
        <a:lstStyle/>
        <a:p>
          <a:endParaRPr lang="sl-SI"/>
        </a:p>
      </dgm:t>
    </dgm:pt>
    <dgm:pt modelId="{1A29DB22-81B5-4AC7-AC34-4A7A601F795E}" type="sibTrans" cxnId="{2E2AA30A-7690-4420-98E5-D76ED331C821}">
      <dgm:prSet/>
      <dgm:spPr/>
      <dgm:t>
        <a:bodyPr/>
        <a:lstStyle/>
        <a:p>
          <a:endParaRPr lang="sl-SI"/>
        </a:p>
      </dgm:t>
    </dgm:pt>
    <dgm:pt modelId="{E7DD0CD8-D413-48E6-B657-F205B2F28120}">
      <dgm:prSet/>
      <dgm:spPr/>
      <dgm:t>
        <a:bodyPr/>
        <a:lstStyle/>
        <a:p>
          <a:r>
            <a:rPr lang="sl-SI" b="0" u="sng" dirty="0" smtClean="0"/>
            <a:t>NIZI:</a:t>
          </a:r>
          <a:r>
            <a:rPr lang="sl-SI" b="0" dirty="0" smtClean="0"/>
            <a:t> </a:t>
          </a:r>
          <a:r>
            <a:rPr lang="sl-SI" b="1" dirty="0" smtClean="0"/>
            <a:t>najmanj 15 m</a:t>
          </a:r>
          <a:r>
            <a:rPr lang="sl-SI" b="1" baseline="30000" dirty="0" smtClean="0"/>
            <a:t>3</a:t>
          </a:r>
          <a:r>
            <a:rPr lang="sl-SI" b="1" dirty="0" smtClean="0"/>
            <a:t> porabljenih organskih  gnojil na ha! </a:t>
          </a:r>
          <a:r>
            <a:rPr lang="sl-SI" dirty="0" smtClean="0"/>
            <a:t>Lahko pa v več odmerkih.</a:t>
          </a:r>
        </a:p>
      </dgm:t>
    </dgm:pt>
    <dgm:pt modelId="{2911CBF6-41B5-4378-9228-D3FD9E924F8F}" type="sibTrans" cxnId="{EC35075F-A249-4269-A1E9-546FD1D3D103}">
      <dgm:prSet/>
      <dgm:spPr/>
      <dgm:t>
        <a:bodyPr/>
        <a:lstStyle/>
        <a:p>
          <a:endParaRPr lang="sl-SI"/>
        </a:p>
      </dgm:t>
    </dgm:pt>
    <dgm:pt modelId="{663AD7DE-D38D-49E6-9717-588D5EBA72E1}" type="parTrans" cxnId="{EC35075F-A249-4269-A1E9-546FD1D3D103}">
      <dgm:prSet/>
      <dgm:spPr/>
      <dgm:t>
        <a:bodyPr/>
        <a:lstStyle/>
        <a:p>
          <a:endParaRPr lang="sl-SI"/>
        </a:p>
      </dgm:t>
    </dgm:pt>
    <dgm:pt modelId="{7B3FB75E-CB5B-464B-9640-0E8FE30008F1}">
      <dgm:prSet/>
      <dgm:spPr/>
      <dgm:t>
        <a:bodyPr/>
        <a:lstStyle/>
        <a:p>
          <a:r>
            <a:rPr lang="sl-SI" u="sng" dirty="0" smtClean="0"/>
            <a:t>HAB </a:t>
          </a:r>
          <a:r>
            <a:rPr lang="sl-SI" dirty="0" smtClean="0"/>
            <a:t>: </a:t>
          </a:r>
          <a:r>
            <a:rPr lang="sl-SI" b="1" dirty="0" smtClean="0"/>
            <a:t>najmanj 5 m3 porabljenih organskih gnojil na ha in ne več kot </a:t>
          </a:r>
          <a:r>
            <a:rPr lang="sl-SI" b="1" dirty="0" smtClean="0">
              <a:solidFill>
                <a:srgbClr val="C00000"/>
              </a:solidFill>
            </a:rPr>
            <a:t>10 m3.</a:t>
          </a:r>
        </a:p>
      </dgm:t>
    </dgm:pt>
    <dgm:pt modelId="{2F5A1230-9590-423E-A673-ADF6079ABAF3}" type="sibTrans" cxnId="{82324666-6A06-40D8-903B-3D0BA7B5D79C}">
      <dgm:prSet/>
      <dgm:spPr/>
      <dgm:t>
        <a:bodyPr/>
        <a:lstStyle/>
        <a:p>
          <a:endParaRPr lang="sl-SI"/>
        </a:p>
      </dgm:t>
    </dgm:pt>
    <dgm:pt modelId="{0DA47A81-0F15-4948-8EAF-1F6EA90E3324}" type="parTrans" cxnId="{82324666-6A06-40D8-903B-3D0BA7B5D79C}">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2"/>
      <dgm:spPr/>
      <dgm:t>
        <a:bodyPr/>
        <a:lstStyle/>
        <a:p>
          <a:endParaRPr lang="sl-SI"/>
        </a:p>
      </dgm:t>
    </dgm:pt>
    <dgm:pt modelId="{D223AF95-B8D6-4982-99C0-C701E4228242}" type="pres">
      <dgm:prSet presAssocID="{7FFB95AD-7737-40BC-BD4F-5906DA43A9AC}" presName="parentText" presStyleLbl="node1" presStyleIdx="0" presStyleCnt="2"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2">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839F08D3-D5AB-474E-8DC9-CB08EE0F50F4}" type="pres">
      <dgm:prSet presAssocID="{B5D09C07-5636-46C8-92BF-A6D922699FFF}" presName="parentLin" presStyleCnt="0"/>
      <dgm:spPr/>
    </dgm:pt>
    <dgm:pt modelId="{14F49D88-9A0A-4756-B420-C3A038FA1450}" type="pres">
      <dgm:prSet presAssocID="{B5D09C07-5636-46C8-92BF-A6D922699FFF}" presName="parentLeftMargin" presStyleLbl="node1" presStyleIdx="0" presStyleCnt="2"/>
      <dgm:spPr/>
      <dgm:t>
        <a:bodyPr/>
        <a:lstStyle/>
        <a:p>
          <a:endParaRPr lang="sl-SI"/>
        </a:p>
      </dgm:t>
    </dgm:pt>
    <dgm:pt modelId="{0452DC7D-6477-4D42-A7B6-C5FC895EBAB4}" type="pres">
      <dgm:prSet presAssocID="{B5D09C07-5636-46C8-92BF-A6D922699FFF}" presName="parentText" presStyleLbl="node1" presStyleIdx="1" presStyleCnt="2">
        <dgm:presLayoutVars>
          <dgm:chMax val="0"/>
          <dgm:bulletEnabled val="1"/>
        </dgm:presLayoutVars>
      </dgm:prSet>
      <dgm:spPr/>
      <dgm:t>
        <a:bodyPr/>
        <a:lstStyle/>
        <a:p>
          <a:endParaRPr lang="sl-SI"/>
        </a:p>
      </dgm:t>
    </dgm:pt>
    <dgm:pt modelId="{58942F6B-0BA0-4FA7-98B0-B2148467B879}" type="pres">
      <dgm:prSet presAssocID="{B5D09C07-5636-46C8-92BF-A6D922699FFF}" presName="negativeSpace" presStyleCnt="0"/>
      <dgm:spPr/>
    </dgm:pt>
    <dgm:pt modelId="{6F9040B0-EB41-4199-BBE5-C707D8FE398A}" type="pres">
      <dgm:prSet presAssocID="{B5D09C07-5636-46C8-92BF-A6D922699FFF}" presName="childText" presStyleLbl="conFgAcc1" presStyleIdx="1" presStyleCnt="2">
        <dgm:presLayoutVars>
          <dgm:bulletEnabled val="1"/>
        </dgm:presLayoutVars>
      </dgm:prSet>
      <dgm:spPr/>
      <dgm:t>
        <a:bodyPr/>
        <a:lstStyle/>
        <a:p>
          <a:endParaRPr lang="sl-SI"/>
        </a:p>
      </dgm:t>
    </dgm:pt>
  </dgm:ptLst>
  <dgm:cxnLst>
    <dgm:cxn modelId="{2E2AA30A-7690-4420-98E5-D76ED331C821}" srcId="{528559AA-B4DF-4899-AB31-16AED89BC3FA}" destId="{743BCF74-404C-4D2E-9C2C-99042F1FC37C}" srcOrd="0" destOrd="0" parTransId="{EACAAD63-F211-49AB-9998-7B0BC1BD4E36}" sibTransId="{1A29DB22-81B5-4AC7-AC34-4A7A601F795E}"/>
    <dgm:cxn modelId="{BA816EA2-EEA6-4976-A01D-0E5162FEB1FB}" type="presOf" srcId="{596C9A18-63D1-4AE7-93B3-6D779497A4C3}" destId="{6F9040B0-EB41-4199-BBE5-C707D8FE398A}" srcOrd="0" destOrd="2" presId="urn:microsoft.com/office/officeart/2005/8/layout/list1"/>
    <dgm:cxn modelId="{66A29BB6-7CD7-4E16-951A-3A9A08768CBE}" type="presOf" srcId="{95E0C3AD-B22A-4F67-A228-ADBAC697AEB2}" destId="{04EDDB14-7FC9-4FFD-997E-A0B5D3809F4B}" srcOrd="0" destOrd="1" presId="urn:microsoft.com/office/officeart/2005/8/layout/list1"/>
    <dgm:cxn modelId="{DF2083CE-AD48-4A8F-A6C8-F8451CFBEF0B}" srcId="{7FFB95AD-7737-40BC-BD4F-5906DA43A9AC}" destId="{E45A0ADF-F5B7-41C0-864B-5F5C06BF41E8}" srcOrd="0" destOrd="0" parTransId="{CB7D95B0-D248-427D-834B-4481ED8D45D2}" sibTransId="{762F7B77-21FC-4852-8E27-081AD6316C36}"/>
    <dgm:cxn modelId="{E8D9038F-010F-4EC6-B5ED-EBF95E4D015E}" srcId="{6BD63B56-553F-4C4A-B2D6-AC0003132774}" destId="{B5D09C07-5636-46C8-92BF-A6D922699FFF}" srcOrd="1" destOrd="0" parTransId="{6DE280A8-9A66-4C17-A02E-2EFB3385C4D6}" sibTransId="{81912BB9-3966-4599-9A29-15F9B124AE6C}"/>
    <dgm:cxn modelId="{42EFCC4C-9A23-4DDB-86A6-9FFCD391D26D}" type="presOf" srcId="{6BD63B56-553F-4C4A-B2D6-AC0003132774}" destId="{8B8415D8-6D90-47C2-BFEE-2E248F61B6E5}" srcOrd="0" destOrd="0" presId="urn:microsoft.com/office/officeart/2005/8/layout/list1"/>
    <dgm:cxn modelId="{0D584823-3E27-4F25-847A-E242799D06D5}" type="presOf" srcId="{B5D09C07-5636-46C8-92BF-A6D922699FFF}" destId="{14F49D88-9A0A-4756-B420-C3A038FA1450}" srcOrd="0" destOrd="0" presId="urn:microsoft.com/office/officeart/2005/8/layout/list1"/>
    <dgm:cxn modelId="{CF65DF75-8461-4972-9A45-E706E348F64E}" srcId="{95E0C3AD-B22A-4F67-A228-ADBAC697AEB2}" destId="{45DD4CC6-DF15-4B17-AFEC-AA315C347B2D}" srcOrd="0" destOrd="0" parTransId="{2A0E91D7-46C9-4559-855C-C2D10826AEB4}" sibTransId="{5DBAB8DA-A5F3-4274-9229-D082B500B75C}"/>
    <dgm:cxn modelId="{2B0F8B0F-EA22-4C65-BC43-CC86513B51D8}" type="presOf" srcId="{743BCF74-404C-4D2E-9C2C-99042F1FC37C}" destId="{6F9040B0-EB41-4199-BBE5-C707D8FE398A}" srcOrd="0" destOrd="1" presId="urn:microsoft.com/office/officeart/2005/8/layout/list1"/>
    <dgm:cxn modelId="{622448C4-1494-449E-BF9F-BBC95A270FAE}" type="presOf" srcId="{E45A0ADF-F5B7-41C0-864B-5F5C06BF41E8}" destId="{04EDDB14-7FC9-4FFD-997E-A0B5D3809F4B}" srcOrd="0" destOrd="0" presId="urn:microsoft.com/office/officeart/2005/8/layout/list1"/>
    <dgm:cxn modelId="{821CA0EA-7C39-49F1-82A3-719BAE1B1713}" srcId="{B5D09C07-5636-46C8-92BF-A6D922699FFF}" destId="{596C9A18-63D1-4AE7-93B3-6D779497A4C3}" srcOrd="1" destOrd="0" parTransId="{0F5F8C01-ECB5-4EB7-858F-30BD60A66C25}" sibTransId="{8A995F4C-0D45-42FE-9096-0F269B0DADCD}"/>
    <dgm:cxn modelId="{0976BBA7-B743-46A4-A9CC-D37DA33F806C}" type="presOf" srcId="{7FFB95AD-7737-40BC-BD4F-5906DA43A9AC}" destId="{D223AF95-B8D6-4982-99C0-C701E4228242}" srcOrd="1" destOrd="0" presId="urn:microsoft.com/office/officeart/2005/8/layout/list1"/>
    <dgm:cxn modelId="{2FF9DE94-EBCF-4621-9E08-ECA85BA1CA50}" type="presOf" srcId="{AA840505-F996-4E3D-B8C5-0070FA185C2F}" destId="{04EDDB14-7FC9-4FFD-997E-A0B5D3809F4B}" srcOrd="0" destOrd="3" presId="urn:microsoft.com/office/officeart/2005/8/layout/list1"/>
    <dgm:cxn modelId="{82324666-6A06-40D8-903B-3D0BA7B5D79C}" srcId="{7FFB95AD-7737-40BC-BD4F-5906DA43A9AC}" destId="{7B3FB75E-CB5B-464B-9640-0E8FE30008F1}" srcOrd="4" destOrd="0" parTransId="{0DA47A81-0F15-4948-8EAF-1F6EA90E3324}" sibTransId="{2F5A1230-9590-423E-A673-ADF6079ABAF3}"/>
    <dgm:cxn modelId="{24BDF7E0-C389-424E-A13E-42FBF404CC64}" type="presOf" srcId="{528559AA-B4DF-4899-AB31-16AED89BC3FA}" destId="{6F9040B0-EB41-4199-BBE5-C707D8FE398A}" srcOrd="0" destOrd="0"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7E3430EB-837B-4B82-99E4-D73E1ABB5BA3}" type="presOf" srcId="{B5D09C07-5636-46C8-92BF-A6D922699FFF}" destId="{0452DC7D-6477-4D42-A7B6-C5FC895EBAB4}" srcOrd="1" destOrd="0" presId="urn:microsoft.com/office/officeart/2005/8/layout/list1"/>
    <dgm:cxn modelId="{E836FE9B-F0D0-40CD-BF3B-48CA305CF7FF}" type="presOf" srcId="{7FFB95AD-7737-40BC-BD4F-5906DA43A9AC}" destId="{95AAABCB-77FC-452D-88FB-CB4BBEE268A0}" srcOrd="0" destOrd="0" presId="urn:microsoft.com/office/officeart/2005/8/layout/list1"/>
    <dgm:cxn modelId="{331ED001-6243-40CA-977B-B140C66FCFD8}" type="presOf" srcId="{45DD4CC6-DF15-4B17-AFEC-AA315C347B2D}" destId="{04EDDB14-7FC9-4FFD-997E-A0B5D3809F4B}" srcOrd="0" destOrd="2" presId="urn:microsoft.com/office/officeart/2005/8/layout/list1"/>
    <dgm:cxn modelId="{CA515E85-55E9-4B03-B104-6E060D024619}" srcId="{B5D09C07-5636-46C8-92BF-A6D922699FFF}" destId="{528559AA-B4DF-4899-AB31-16AED89BC3FA}" srcOrd="0" destOrd="0" parTransId="{BBD06A7A-A80D-4918-A29B-44ABF4726B66}" sibTransId="{2A9E7E47-55A2-4040-BEFB-1161A4F1A571}"/>
    <dgm:cxn modelId="{63F2D89D-F5DB-4A5A-9CBD-0D42292C118A}" srcId="{7FFB95AD-7737-40BC-BD4F-5906DA43A9AC}" destId="{95E0C3AD-B22A-4F67-A228-ADBAC697AEB2}" srcOrd="1" destOrd="0" parTransId="{3CAD82A2-156D-4864-B91C-7AE0D8445032}" sibTransId="{EB04411C-9FE9-4BE3-AA42-7064271F7FA3}"/>
    <dgm:cxn modelId="{01848751-F036-47D4-89AD-D6DA365E3AE2}" type="presOf" srcId="{E7DD0CD8-D413-48E6-B657-F205B2F28120}" destId="{04EDDB14-7FC9-4FFD-997E-A0B5D3809F4B}" srcOrd="0" destOrd="4" presId="urn:microsoft.com/office/officeart/2005/8/layout/list1"/>
    <dgm:cxn modelId="{66F0B9DC-1FD1-4D59-ACCB-E926E9392551}" type="presOf" srcId="{7B3FB75E-CB5B-464B-9640-0E8FE30008F1}" destId="{04EDDB14-7FC9-4FFD-997E-A0B5D3809F4B}" srcOrd="0" destOrd="5" presId="urn:microsoft.com/office/officeart/2005/8/layout/list1"/>
    <dgm:cxn modelId="{EC35075F-A249-4269-A1E9-546FD1D3D103}" srcId="{7FFB95AD-7737-40BC-BD4F-5906DA43A9AC}" destId="{E7DD0CD8-D413-48E6-B657-F205B2F28120}" srcOrd="3" destOrd="0" parTransId="{663AD7DE-D38D-49E6-9717-588D5EBA72E1}" sibTransId="{2911CBF6-41B5-4378-9228-D3FD9E924F8F}"/>
    <dgm:cxn modelId="{8EBB3E7C-04A2-4E9A-8BB8-7ADDF5A653EC}" srcId="{7FFB95AD-7737-40BC-BD4F-5906DA43A9AC}" destId="{AA840505-F996-4E3D-B8C5-0070FA185C2F}" srcOrd="2" destOrd="0" parTransId="{ECBD0A5A-F05F-4078-8D33-FD0169FE4854}" sibTransId="{D7961219-A1CE-41A4-A1A4-26746732DA2B}"/>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222B18AD-9803-4523-806E-A509802FCE91}" type="presParOf" srcId="{8B8415D8-6D90-47C2-BFEE-2E248F61B6E5}" destId="{839F08D3-D5AB-474E-8DC9-CB08EE0F50F4}" srcOrd="4" destOrd="0" presId="urn:microsoft.com/office/officeart/2005/8/layout/list1"/>
    <dgm:cxn modelId="{102FFF0F-5E6A-45EC-B21F-F7EC1AF6632D}" type="presParOf" srcId="{839F08D3-D5AB-474E-8DC9-CB08EE0F50F4}" destId="{14F49D88-9A0A-4756-B420-C3A038FA1450}" srcOrd="0" destOrd="0" presId="urn:microsoft.com/office/officeart/2005/8/layout/list1"/>
    <dgm:cxn modelId="{A5505FA6-511E-4A01-BFFC-0E9798A1DF33}" type="presParOf" srcId="{839F08D3-D5AB-474E-8DC9-CB08EE0F50F4}" destId="{0452DC7D-6477-4D42-A7B6-C5FC895EBAB4}" srcOrd="1" destOrd="0" presId="urn:microsoft.com/office/officeart/2005/8/layout/list1"/>
    <dgm:cxn modelId="{AD0AB827-350B-4A4A-9F60-30CD176B3FAB}" type="presParOf" srcId="{8B8415D8-6D90-47C2-BFEE-2E248F61B6E5}" destId="{58942F6B-0BA0-4FA7-98B0-B2148467B879}" srcOrd="5" destOrd="0" presId="urn:microsoft.com/office/officeart/2005/8/layout/list1"/>
    <dgm:cxn modelId="{0FE64EF2-C834-429B-BC9A-E32753EA9405}" type="presParOf" srcId="{8B8415D8-6D90-47C2-BFEE-2E248F61B6E5}" destId="{6F9040B0-EB41-4199-BBE5-C707D8FE398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Izračun razpoložljivih organskih gnojil:</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5A39A01F-1F99-4EF9-9447-D8B428FEE351}">
      <dgm:prSet custT="1"/>
      <dgm:spPr/>
      <dgm:t>
        <a:bodyPr/>
        <a:lstStyle/>
        <a:p>
          <a:r>
            <a:rPr lang="sl-SI" sz="2000" dirty="0" smtClean="0"/>
            <a:t>Nosilec  KMG mora ob oddaji zahtevka za NIZI na obrazcu »Opredelitev načina reje za potrebe izvajanja zahtev z obveznostjo gnojenja z organskimi gnojili z majhnimi izpusti v zrak« iz IAKS uredbe, na podlagi lastne ocene, opredeliti pretežen način reje </a:t>
          </a:r>
          <a:r>
            <a:rPr lang="sl-SI" sz="2000" dirty="0" err="1" smtClean="0"/>
            <a:t>rejnih</a:t>
          </a:r>
          <a:r>
            <a:rPr lang="sl-SI" sz="2000" dirty="0" smtClean="0"/>
            <a:t> živali na KMG. </a:t>
          </a:r>
          <a:r>
            <a:rPr lang="sl-SI" sz="2000" dirty="0" smtClean="0">
              <a:solidFill>
                <a:schemeClr val="tx1"/>
              </a:solidFill>
            </a:rPr>
            <a:t>Pretežen način reje posamezne kategorije </a:t>
          </a:r>
          <a:r>
            <a:rPr lang="sl-SI" sz="2000" dirty="0" err="1" smtClean="0">
              <a:solidFill>
                <a:schemeClr val="tx1"/>
              </a:solidFill>
            </a:rPr>
            <a:t>rejnih</a:t>
          </a:r>
          <a:r>
            <a:rPr lang="sl-SI" sz="2000" dirty="0" smtClean="0">
              <a:solidFill>
                <a:schemeClr val="tx1"/>
              </a:solidFill>
            </a:rPr>
            <a:t> živali na KMG je en in sicer tisti, v katerega je vključenih več kot 50 odstotkov GVŽ posamezne kategorije </a:t>
          </a:r>
          <a:r>
            <a:rPr lang="sl-SI" sz="2000" dirty="0" err="1" smtClean="0">
              <a:solidFill>
                <a:schemeClr val="tx1"/>
              </a:solidFill>
            </a:rPr>
            <a:t>rejnih</a:t>
          </a:r>
          <a:r>
            <a:rPr lang="sl-SI" sz="2000" dirty="0" smtClean="0">
              <a:solidFill>
                <a:schemeClr val="tx1"/>
              </a:solidFill>
            </a:rPr>
            <a:t> živali. </a:t>
          </a:r>
        </a:p>
      </dgm:t>
    </dgm:pt>
    <dgm:pt modelId="{CC95E9C8-E1AA-452F-926E-19A07FC132AA}" type="parTrans" cxnId="{79E4F825-98D8-4F7C-A992-7A2F0C49B1C2}">
      <dgm:prSet/>
      <dgm:spPr/>
      <dgm:t>
        <a:bodyPr/>
        <a:lstStyle/>
        <a:p>
          <a:endParaRPr lang="sl-SI"/>
        </a:p>
      </dgm:t>
    </dgm:pt>
    <dgm:pt modelId="{5F3F8673-0742-4781-8D9B-261D646F0660}" type="sibTrans" cxnId="{79E4F825-98D8-4F7C-A992-7A2F0C49B1C2}">
      <dgm:prSet/>
      <dgm:spPr/>
      <dgm:t>
        <a:bodyPr/>
        <a:lstStyle/>
        <a:p>
          <a:endParaRPr lang="sl-SI"/>
        </a:p>
      </dgm:t>
    </dgm:pt>
    <dgm:pt modelId="{223DBCF8-29A4-4DEC-AC1D-83E4A2114F17}">
      <dgm:prSet custT="1"/>
      <dgm:spPr/>
      <dgm:t>
        <a:bodyPr/>
        <a:lstStyle/>
        <a:p>
          <a:r>
            <a:rPr lang="sl-SI" sz="2000" dirty="0" smtClean="0"/>
            <a:t>Opredelitev pretežnega načina reje </a:t>
          </a:r>
          <a:r>
            <a:rPr lang="sl-SI" sz="2000" dirty="0" err="1" smtClean="0"/>
            <a:t>rejnih</a:t>
          </a:r>
          <a:r>
            <a:rPr lang="sl-SI" sz="2000" dirty="0" smtClean="0"/>
            <a:t> živali na KMG in podlaga za izračun proizvedene količine gnojil sta določena v prilogi 9, ki je del te uredbe.</a:t>
          </a:r>
        </a:p>
      </dgm:t>
    </dgm:pt>
    <dgm:pt modelId="{58885BD9-7A06-4464-9F4B-F8C8C23DBB8B}" type="parTrans" cxnId="{1D48A5DA-7471-4D03-A166-3D90A05DF286}">
      <dgm:prSet/>
      <dgm:spPr/>
      <dgm:t>
        <a:bodyPr/>
        <a:lstStyle/>
        <a:p>
          <a:endParaRPr lang="sl-SI"/>
        </a:p>
      </dgm:t>
    </dgm:pt>
    <dgm:pt modelId="{D859C13A-ED7E-458D-B81F-96A5A6B73044}" type="sibTrans" cxnId="{1D48A5DA-7471-4D03-A166-3D90A05DF286}">
      <dgm:prSet/>
      <dgm:spPr/>
      <dgm:t>
        <a:bodyPr/>
        <a:lstStyle/>
        <a:p>
          <a:endParaRPr lang="sl-SI"/>
        </a:p>
      </dgm:t>
    </dgm:pt>
    <dgm:pt modelId="{C88A4F74-EF75-44B5-A160-CF19FF0A6981}">
      <dgm:prSet custT="1"/>
      <dgm:spPr/>
      <dgm:t>
        <a:bodyPr/>
        <a:lstStyle/>
        <a:p>
          <a:endParaRPr lang="sl-SI" sz="2000" dirty="0" smtClean="0"/>
        </a:p>
      </dgm:t>
    </dgm:pt>
    <dgm:pt modelId="{C6BB3AEB-4AB7-4188-8DDB-28298DE4D1F3}" type="parTrans" cxnId="{D18C1B2F-5A9F-439C-845E-5480F17F157A}">
      <dgm:prSet/>
      <dgm:spPr/>
      <dgm:t>
        <a:bodyPr/>
        <a:lstStyle/>
        <a:p>
          <a:endParaRPr lang="sl-SI"/>
        </a:p>
      </dgm:t>
    </dgm:pt>
    <dgm:pt modelId="{EFA5432B-1331-406C-B12B-CB2F01C0A3BE}" type="sibTrans" cxnId="{D18C1B2F-5A9F-439C-845E-5480F17F157A}">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1"/>
      <dgm:spPr/>
      <dgm:t>
        <a:bodyPr/>
        <a:lstStyle/>
        <a:p>
          <a:endParaRPr lang="sl-SI"/>
        </a:p>
      </dgm:t>
    </dgm:pt>
    <dgm:pt modelId="{D223AF95-B8D6-4982-99C0-C701E4228242}" type="pres">
      <dgm:prSet presAssocID="{7FFB95AD-7737-40BC-BD4F-5906DA43A9AC}" presName="parentText" presStyleLbl="node1" presStyleIdx="0" presStyleCnt="1" custScaleY="51042" custLinFactNeighborY="2388">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1" custLinFactNeighborY="-12530">
        <dgm:presLayoutVars>
          <dgm:bulletEnabled val="1"/>
        </dgm:presLayoutVars>
      </dgm:prSet>
      <dgm:spPr/>
      <dgm:t>
        <a:bodyPr/>
        <a:lstStyle/>
        <a:p>
          <a:endParaRPr lang="sl-SI"/>
        </a:p>
      </dgm:t>
    </dgm:pt>
  </dgm:ptLst>
  <dgm:cxnLst>
    <dgm:cxn modelId="{42EFCC4C-9A23-4DDB-86A6-9FFCD391D26D}" type="presOf" srcId="{6BD63B56-553F-4C4A-B2D6-AC0003132774}" destId="{8B8415D8-6D90-47C2-BFEE-2E248F61B6E5}" srcOrd="0" destOrd="0" presId="urn:microsoft.com/office/officeart/2005/8/layout/list1"/>
    <dgm:cxn modelId="{E836FE9B-F0D0-40CD-BF3B-48CA305CF7FF}" type="presOf" srcId="{7FFB95AD-7737-40BC-BD4F-5906DA43A9AC}" destId="{95AAABCB-77FC-452D-88FB-CB4BBEE268A0}" srcOrd="0" destOrd="0" presId="urn:microsoft.com/office/officeart/2005/8/layout/list1"/>
    <dgm:cxn modelId="{1D48A5DA-7471-4D03-A166-3D90A05DF286}" srcId="{7FFB95AD-7737-40BC-BD4F-5906DA43A9AC}" destId="{223DBCF8-29A4-4DEC-AC1D-83E4A2114F17}" srcOrd="2" destOrd="0" parTransId="{58885BD9-7A06-4464-9F4B-F8C8C23DBB8B}" sibTransId="{D859C13A-ED7E-458D-B81F-96A5A6B73044}"/>
    <dgm:cxn modelId="{F1170264-748C-4C6F-AA11-CA7E8DF9F1AF}" type="presOf" srcId="{223DBCF8-29A4-4DEC-AC1D-83E4A2114F17}" destId="{04EDDB14-7FC9-4FFD-997E-A0B5D3809F4B}" srcOrd="0" destOrd="2"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09884516-C371-4A06-BA30-9B115DF99F04}" type="presOf" srcId="{5A39A01F-1F99-4EF9-9447-D8B428FEE351}" destId="{04EDDB14-7FC9-4FFD-997E-A0B5D3809F4B}" srcOrd="0" destOrd="0" presId="urn:microsoft.com/office/officeart/2005/8/layout/list1"/>
    <dgm:cxn modelId="{0976BBA7-B743-46A4-A9CC-D37DA33F806C}" type="presOf" srcId="{7FFB95AD-7737-40BC-BD4F-5906DA43A9AC}" destId="{D223AF95-B8D6-4982-99C0-C701E4228242}" srcOrd="1" destOrd="0" presId="urn:microsoft.com/office/officeart/2005/8/layout/list1"/>
    <dgm:cxn modelId="{79E4F825-98D8-4F7C-A992-7A2F0C49B1C2}" srcId="{7FFB95AD-7737-40BC-BD4F-5906DA43A9AC}" destId="{5A39A01F-1F99-4EF9-9447-D8B428FEE351}" srcOrd="0" destOrd="0" parTransId="{CC95E9C8-E1AA-452F-926E-19A07FC132AA}" sibTransId="{5F3F8673-0742-4781-8D9B-261D646F0660}"/>
    <dgm:cxn modelId="{D18C1B2F-5A9F-439C-845E-5480F17F157A}" srcId="{7FFB95AD-7737-40BC-BD4F-5906DA43A9AC}" destId="{C88A4F74-EF75-44B5-A160-CF19FF0A6981}" srcOrd="1" destOrd="0" parTransId="{C6BB3AEB-4AB7-4188-8DDB-28298DE4D1F3}" sibTransId="{EFA5432B-1331-406C-B12B-CB2F01C0A3BE}"/>
    <dgm:cxn modelId="{315E6545-FC8B-4E45-BC69-F7AAC68AF530}" type="presOf" srcId="{C88A4F74-EF75-44B5-A160-CF19FF0A6981}" destId="{04EDDB14-7FC9-4FFD-997E-A0B5D3809F4B}" srcOrd="0" destOrd="1"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D63B56-553F-4C4A-B2D6-AC000313277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a:solidFill>
          <a:schemeClr val="bg1">
            <a:lumMod val="50000"/>
          </a:schemeClr>
        </a:solidFill>
      </dgm:spPr>
      <dgm:t>
        <a:bodyPr/>
        <a:lstStyle/>
        <a:p>
          <a:r>
            <a:rPr lang="sl-SI" sz="2000" dirty="0" smtClean="0"/>
            <a:t>Na KMG mora biti </a:t>
          </a:r>
          <a:r>
            <a:rPr lang="sl-SI" sz="2000" b="1" dirty="0" smtClean="0"/>
            <a:t>prisotna ustrezna mehanizacija </a:t>
          </a:r>
          <a:r>
            <a:rPr lang="sl-SI" sz="2000" dirty="0" smtClean="0"/>
            <a:t>ali </a:t>
          </a:r>
          <a:r>
            <a:rPr lang="sl-SI" sz="2000" b="1" dirty="0" smtClean="0"/>
            <a:t>shranjen račun izvajalca za opravljeno strojno storitev </a:t>
          </a:r>
          <a:r>
            <a:rPr lang="sl-SI" sz="2000" dirty="0" smtClean="0"/>
            <a:t>ali </a:t>
          </a:r>
          <a:r>
            <a:rPr lang="sl-SI" sz="2000" b="1" dirty="0" smtClean="0"/>
            <a:t>shranjena izjava izvajalca</a:t>
          </a:r>
          <a:r>
            <a:rPr lang="sl-SI" sz="2000" dirty="0" smtClean="0"/>
            <a:t>, kadar se </a:t>
          </a:r>
          <a:r>
            <a:rPr lang="sl-SI" sz="2000" b="1" dirty="0" smtClean="0"/>
            <a:t>strojna storitev opravlja kot sosedska pomoč </a:t>
          </a:r>
          <a:r>
            <a:rPr lang="sl-SI" sz="2000" dirty="0" smtClean="0"/>
            <a:t>v skladu z zakonom, ki ureja preprečevanje dela in zaposlovanja na črno.</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B591C387-557C-40DE-A611-D42545177589}">
      <dgm:prSet custT="1"/>
      <dgm:spPr>
        <a:solidFill>
          <a:schemeClr val="accent6">
            <a:lumMod val="75000"/>
          </a:schemeClr>
        </a:solidFill>
      </dgm:spPr>
      <dgm:t>
        <a:bodyPr/>
        <a:lstStyle/>
        <a:p>
          <a:r>
            <a:rPr lang="sl-SI" sz="2000" b="1" dirty="0" smtClean="0"/>
            <a:t>Plačilo</a:t>
          </a:r>
          <a:r>
            <a:rPr lang="sl-SI" sz="2000" dirty="0" smtClean="0"/>
            <a:t> za izvajanje kmetijske prakse </a:t>
          </a:r>
          <a:r>
            <a:rPr lang="sl-SI" sz="2000" b="1" dirty="0" err="1" smtClean="0"/>
            <a:t>NIZI_orna</a:t>
          </a:r>
          <a:r>
            <a:rPr lang="sl-SI" sz="2000" b="1" dirty="0" smtClean="0"/>
            <a:t> zemljišča se lahko uveljavlja za kmetijske rastline iz šifranta vrst </a:t>
          </a:r>
          <a:r>
            <a:rPr lang="sl-SI" sz="2000" dirty="0" smtClean="0"/>
            <a:t>oz. </a:t>
          </a:r>
          <a:r>
            <a:rPr lang="sl-SI" sz="2000" b="1" dirty="0" smtClean="0"/>
            <a:t>skupin kmetijskih rastlin ter pomoči</a:t>
          </a:r>
          <a:r>
            <a:rPr lang="sl-SI" sz="2000" dirty="0" smtClean="0"/>
            <a:t>, ki je v skladu z uredbo, ki ureja izvedbo intervencij kmetijske politike za leto vložitve zbirne vloge, objavljen na spletni strani ministrstva in agencije. </a:t>
          </a:r>
        </a:p>
        <a:p>
          <a:r>
            <a:rPr lang="sl-SI" sz="2000" b="1" dirty="0" smtClean="0"/>
            <a:t>Kmetijska rastlina, za katero se lahko uveljavlja plačilo za izvajanje  NIZI _Travinje -  je trajno travinje in za NIZI _hmeljišče -  je hmelj</a:t>
          </a:r>
          <a:r>
            <a:rPr lang="sl-SI" sz="2000" dirty="0" smtClean="0"/>
            <a:t>.</a:t>
          </a:r>
        </a:p>
      </dgm:t>
    </dgm:pt>
    <dgm:pt modelId="{730C12D6-45C5-4461-B012-D16928BDEBA5}" type="parTrans" cxnId="{BF98E7B8-5E77-4418-B881-0CF7EB8FD707}">
      <dgm:prSet/>
      <dgm:spPr/>
      <dgm:t>
        <a:bodyPr/>
        <a:lstStyle/>
        <a:p>
          <a:endParaRPr lang="sl-SI"/>
        </a:p>
      </dgm:t>
    </dgm:pt>
    <dgm:pt modelId="{5648001B-C148-4848-9A73-2987B952E0CD}" type="sibTrans" cxnId="{BF98E7B8-5E77-4418-B881-0CF7EB8FD707}">
      <dgm:prSet/>
      <dgm:spPr/>
      <dgm:t>
        <a:bodyPr/>
        <a:lstStyle/>
        <a:p>
          <a:endParaRPr lang="sl-SI"/>
        </a:p>
      </dgm:t>
    </dgm:pt>
    <dgm:pt modelId="{AD70F914-F25C-412B-9EFD-DD0472F36379}">
      <dgm:prSet custT="1"/>
      <dgm:spPr>
        <a:solidFill>
          <a:schemeClr val="bg1">
            <a:lumMod val="50000"/>
          </a:schemeClr>
        </a:solidFill>
      </dgm:spPr>
      <dgm:t>
        <a:bodyPr/>
        <a:lstStyle/>
        <a:p>
          <a:r>
            <a:rPr lang="sl-SI" sz="2000" b="1" u="sng" dirty="0" smtClean="0"/>
            <a:t>Kombinacije na isti površini: </a:t>
          </a:r>
        </a:p>
        <a:p>
          <a:r>
            <a:rPr lang="sl-SI" sz="2000" dirty="0" smtClean="0"/>
            <a:t>EKST, TRT, INHIBI, NPP, ZEL, </a:t>
          </a:r>
          <a:r>
            <a:rPr lang="sl-SI" sz="2000" dirty="0" smtClean="0"/>
            <a:t>KONZ, </a:t>
          </a:r>
          <a:r>
            <a:rPr lang="sl-SI" sz="2000" dirty="0" smtClean="0"/>
            <a:t>POŠK, VGP</a:t>
          </a:r>
          <a:endParaRPr lang="sl-SI" sz="2000" dirty="0"/>
        </a:p>
      </dgm:t>
    </dgm:pt>
    <dgm:pt modelId="{6CBBB242-FEF4-4936-9A16-B3387A78E056}" type="parTrans" cxnId="{E2C90FAA-EB53-427D-8C20-8B9462442CD5}">
      <dgm:prSet/>
      <dgm:spPr/>
      <dgm:t>
        <a:bodyPr/>
        <a:lstStyle/>
        <a:p>
          <a:endParaRPr lang="sl-SI"/>
        </a:p>
      </dgm:t>
    </dgm:pt>
    <dgm:pt modelId="{D74C9D19-D696-4FD1-B3F4-92C7C263E4F2}" type="sibTrans" cxnId="{E2C90FAA-EB53-427D-8C20-8B9462442CD5}">
      <dgm:prSet/>
      <dgm:spPr/>
      <dgm:t>
        <a:bodyPr/>
        <a:lstStyle/>
        <a:p>
          <a:endParaRPr lang="sl-SI"/>
        </a:p>
      </dgm:t>
    </dgm:pt>
    <dgm:pt modelId="{488478BD-FD25-4D03-896E-40CD02A31617}" type="pres">
      <dgm:prSet presAssocID="{6BD63B56-553F-4C4A-B2D6-AC0003132774}" presName="diagram" presStyleCnt="0">
        <dgm:presLayoutVars>
          <dgm:dir/>
          <dgm:resizeHandles val="exact"/>
        </dgm:presLayoutVars>
      </dgm:prSet>
      <dgm:spPr/>
      <dgm:t>
        <a:bodyPr/>
        <a:lstStyle/>
        <a:p>
          <a:endParaRPr lang="sl-SI"/>
        </a:p>
      </dgm:t>
    </dgm:pt>
    <dgm:pt modelId="{11BF2B53-F352-43EE-83CF-E5CEC54CC40B}" type="pres">
      <dgm:prSet presAssocID="{7FFB95AD-7737-40BC-BD4F-5906DA43A9AC}" presName="node" presStyleLbl="node1" presStyleIdx="0" presStyleCnt="3" custScaleY="94268" custLinFactNeighborX="1266" custLinFactNeighborY="15673">
        <dgm:presLayoutVars>
          <dgm:bulletEnabled val="1"/>
        </dgm:presLayoutVars>
      </dgm:prSet>
      <dgm:spPr/>
      <dgm:t>
        <a:bodyPr/>
        <a:lstStyle/>
        <a:p>
          <a:endParaRPr lang="sl-SI"/>
        </a:p>
      </dgm:t>
    </dgm:pt>
    <dgm:pt modelId="{38581CA1-E12A-489C-A236-D011A588A1DA}" type="pres">
      <dgm:prSet presAssocID="{F08465B2-023C-43ED-8375-0A6A9DEEA0B4}" presName="sibTrans" presStyleCnt="0"/>
      <dgm:spPr/>
    </dgm:pt>
    <dgm:pt modelId="{0F2DCDC4-FA6A-49AD-84BA-55E1F362611B}" type="pres">
      <dgm:prSet presAssocID="{B591C387-557C-40DE-A611-D42545177589}" presName="node" presStyleLbl="node1" presStyleIdx="1" presStyleCnt="3" custLinFactNeighborX="26" custLinFactNeighborY="16257">
        <dgm:presLayoutVars>
          <dgm:bulletEnabled val="1"/>
        </dgm:presLayoutVars>
      </dgm:prSet>
      <dgm:spPr/>
      <dgm:t>
        <a:bodyPr/>
        <a:lstStyle/>
        <a:p>
          <a:endParaRPr lang="sl-SI"/>
        </a:p>
      </dgm:t>
    </dgm:pt>
    <dgm:pt modelId="{91C7E020-FB31-4E76-8FD7-81A612A00B09}" type="pres">
      <dgm:prSet presAssocID="{5648001B-C148-4848-9A73-2987B952E0CD}" presName="sibTrans" presStyleCnt="0"/>
      <dgm:spPr/>
    </dgm:pt>
    <dgm:pt modelId="{59FBD887-7FFB-4D43-B068-040F53471EDE}" type="pres">
      <dgm:prSet presAssocID="{AD70F914-F25C-412B-9EFD-DD0472F36379}" presName="node" presStyleLbl="node1" presStyleIdx="2" presStyleCnt="3" custScaleY="64534" custLinFactNeighborY="5726">
        <dgm:presLayoutVars>
          <dgm:bulletEnabled val="1"/>
        </dgm:presLayoutVars>
      </dgm:prSet>
      <dgm:spPr/>
      <dgm:t>
        <a:bodyPr/>
        <a:lstStyle/>
        <a:p>
          <a:endParaRPr lang="sl-SI"/>
        </a:p>
      </dgm:t>
    </dgm:pt>
  </dgm:ptLst>
  <dgm:cxnLst>
    <dgm:cxn modelId="{5665B15E-59F5-40F2-A036-D97C8D3F5C64}" type="presOf" srcId="{7FFB95AD-7737-40BC-BD4F-5906DA43A9AC}" destId="{11BF2B53-F352-43EE-83CF-E5CEC54CC40B}" srcOrd="0" destOrd="0" presId="urn:microsoft.com/office/officeart/2005/8/layout/default"/>
    <dgm:cxn modelId="{BF98E7B8-5E77-4418-B881-0CF7EB8FD707}" srcId="{6BD63B56-553F-4C4A-B2D6-AC0003132774}" destId="{B591C387-557C-40DE-A611-D42545177589}" srcOrd="1" destOrd="0" parTransId="{730C12D6-45C5-4461-B012-D16928BDEBA5}" sibTransId="{5648001B-C148-4848-9A73-2987B952E0CD}"/>
    <dgm:cxn modelId="{8083558A-A116-42EE-8E55-309463C864B0}" srcId="{6BD63B56-553F-4C4A-B2D6-AC0003132774}" destId="{7FFB95AD-7737-40BC-BD4F-5906DA43A9AC}" srcOrd="0" destOrd="0" parTransId="{6D91E7D2-D34E-4F66-ABD9-D9D62A9FEB62}" sibTransId="{F08465B2-023C-43ED-8375-0A6A9DEEA0B4}"/>
    <dgm:cxn modelId="{E2C90FAA-EB53-427D-8C20-8B9462442CD5}" srcId="{6BD63B56-553F-4C4A-B2D6-AC0003132774}" destId="{AD70F914-F25C-412B-9EFD-DD0472F36379}" srcOrd="2" destOrd="0" parTransId="{6CBBB242-FEF4-4936-9A16-B3387A78E056}" sibTransId="{D74C9D19-D696-4FD1-B3F4-92C7C263E4F2}"/>
    <dgm:cxn modelId="{79B22D9B-095F-4C44-940D-E68CD8437ED8}" type="presOf" srcId="{6BD63B56-553F-4C4A-B2D6-AC0003132774}" destId="{488478BD-FD25-4D03-896E-40CD02A31617}" srcOrd="0" destOrd="0" presId="urn:microsoft.com/office/officeart/2005/8/layout/default"/>
    <dgm:cxn modelId="{00407ABD-D369-489A-8045-8C37557D5FCB}" type="presOf" srcId="{AD70F914-F25C-412B-9EFD-DD0472F36379}" destId="{59FBD887-7FFB-4D43-B068-040F53471EDE}" srcOrd="0" destOrd="0" presId="urn:microsoft.com/office/officeart/2005/8/layout/default"/>
    <dgm:cxn modelId="{E504E6AD-BA4C-44A6-BE4C-D8CD1506F94B}" type="presOf" srcId="{B591C387-557C-40DE-A611-D42545177589}" destId="{0F2DCDC4-FA6A-49AD-84BA-55E1F362611B}" srcOrd="0" destOrd="0" presId="urn:microsoft.com/office/officeart/2005/8/layout/default"/>
    <dgm:cxn modelId="{750B5A85-9711-4715-8F4C-695443ADE2D7}" type="presParOf" srcId="{488478BD-FD25-4D03-896E-40CD02A31617}" destId="{11BF2B53-F352-43EE-83CF-E5CEC54CC40B}" srcOrd="0" destOrd="0" presId="urn:microsoft.com/office/officeart/2005/8/layout/default"/>
    <dgm:cxn modelId="{DD385557-9991-4328-B0AF-5C6FD42B47D6}" type="presParOf" srcId="{488478BD-FD25-4D03-896E-40CD02A31617}" destId="{38581CA1-E12A-489C-A236-D011A588A1DA}" srcOrd="1" destOrd="0" presId="urn:microsoft.com/office/officeart/2005/8/layout/default"/>
    <dgm:cxn modelId="{AC05B647-ECCD-4E9E-8511-6EE1337116EA}" type="presParOf" srcId="{488478BD-FD25-4D03-896E-40CD02A31617}" destId="{0F2DCDC4-FA6A-49AD-84BA-55E1F362611B}" srcOrd="2" destOrd="0" presId="urn:microsoft.com/office/officeart/2005/8/layout/default"/>
    <dgm:cxn modelId="{63B97840-8FB3-4469-8EC9-869CBA4CE77A}" type="presParOf" srcId="{488478BD-FD25-4D03-896E-40CD02A31617}" destId="{91C7E020-FB31-4E76-8FD7-81A612A00B09}" srcOrd="3" destOrd="0" presId="urn:microsoft.com/office/officeart/2005/8/layout/default"/>
    <dgm:cxn modelId="{CEF524F4-068E-4928-9D1E-845D2167457C}" type="presParOf" srcId="{488478BD-FD25-4D03-896E-40CD02A31617}" destId="{59FBD887-7FFB-4D43-B068-040F53471ED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a:solidFill>
          <a:schemeClr val="accent6">
            <a:lumMod val="20000"/>
            <a:lumOff val="80000"/>
          </a:schemeClr>
        </a:solidFill>
      </dgm:spPr>
      <dgm:t>
        <a:bodyPr/>
        <a:lstStyle/>
        <a:p>
          <a:r>
            <a:rPr lang="sl-SI" sz="2000" dirty="0" smtClean="0">
              <a:solidFill>
                <a:schemeClr val="tx1"/>
              </a:solidFill>
            </a:rPr>
            <a:t>Kmet na obrazcu Opredelitev načina reje za potrebe izvajanja zahtev z obveznostjo gnojenja z organskimi gnojili z majhnimi izpusti v zrak označi, da </a:t>
          </a:r>
          <a:r>
            <a:rPr lang="sl-SI" sz="2000" dirty="0" smtClean="0">
              <a:solidFill>
                <a:schemeClr val="accent6"/>
              </a:solidFill>
            </a:rPr>
            <a:t>ima 20 govedi v kategoriji nad 2 leti in da ima sistem z gnojevko</a:t>
          </a:r>
          <a:r>
            <a:rPr lang="sl-SI" sz="2000" dirty="0" smtClean="0">
              <a:solidFill>
                <a:schemeClr val="tx1"/>
              </a:solidFill>
            </a:rPr>
            <a:t>.  Na </a:t>
          </a:r>
          <a:r>
            <a:rPr lang="sl-SI" sz="2000" dirty="0" err="1" smtClean="0">
              <a:solidFill>
                <a:schemeClr val="tx1"/>
              </a:solidFill>
            </a:rPr>
            <a:t>geoprostorskem</a:t>
          </a:r>
          <a:r>
            <a:rPr lang="sl-SI" sz="2000" dirty="0" smtClean="0">
              <a:solidFill>
                <a:schemeClr val="tx1"/>
              </a:solidFill>
            </a:rPr>
            <a:t> obrazcu označi, da ima </a:t>
          </a:r>
          <a:r>
            <a:rPr lang="sl-SI" sz="2000" dirty="0" smtClean="0">
              <a:solidFill>
                <a:schemeClr val="accent6"/>
              </a:solidFill>
            </a:rPr>
            <a:t>15 ha KZU (za preveritev mej nitratne uredbe)</a:t>
          </a:r>
          <a:r>
            <a:rPr lang="sl-SI" sz="2000" dirty="0" smtClean="0">
              <a:solidFill>
                <a:schemeClr val="tx1"/>
              </a:solidFill>
            </a:rPr>
            <a:t>.</a:t>
          </a:r>
          <a:r>
            <a:rPr lang="sl-SI" sz="2000" dirty="0" smtClean="0"/>
            <a:t> </a:t>
          </a:r>
          <a:r>
            <a:rPr lang="sl-SI" sz="2000" dirty="0" smtClean="0">
              <a:solidFill>
                <a:schemeClr val="tx1"/>
              </a:solidFill>
            </a:rPr>
            <a:t>Na zahtevku NIZI označi, da izvaja apliciranje tekočih organskih gnojil </a:t>
          </a:r>
          <a:r>
            <a:rPr lang="sl-SI" sz="2000" dirty="0" smtClean="0">
              <a:solidFill>
                <a:schemeClr val="accent6"/>
              </a:solidFill>
            </a:rPr>
            <a:t>na 10 ha (za izračun NIZI). </a:t>
          </a:r>
          <a:r>
            <a:rPr lang="sl-SI" sz="2000" dirty="0" smtClean="0">
              <a:solidFill>
                <a:schemeClr val="tx1"/>
              </a:solidFill>
            </a:rPr>
            <a:t>Na obrazcu za oddajo/Prejem živinskih gnojil, </a:t>
          </a:r>
          <a:r>
            <a:rPr lang="sl-SI" sz="2000" dirty="0" err="1" smtClean="0">
              <a:solidFill>
                <a:schemeClr val="tx1"/>
              </a:solidFill>
            </a:rPr>
            <a:t>digestata</a:t>
          </a:r>
          <a:r>
            <a:rPr lang="sl-SI" sz="2000" dirty="0" smtClean="0">
              <a:solidFill>
                <a:schemeClr val="tx1"/>
              </a:solidFill>
            </a:rPr>
            <a:t> in komposta (Obrazec je priloga Uredbe, ki ureja pravila pogojenosti) je označeno, da je prevzel </a:t>
          </a:r>
          <a:r>
            <a:rPr lang="sl-SI" sz="2000" dirty="0" smtClean="0">
              <a:solidFill>
                <a:schemeClr val="accent6"/>
              </a:solidFill>
            </a:rPr>
            <a:t>količino goveje gnojnice od drugega KMG, in sicer v količini 150m3</a:t>
          </a:r>
          <a:r>
            <a:rPr lang="sl-SI" sz="2000" dirty="0" smtClean="0"/>
            <a:t>.</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1"/>
      <dgm:spPr/>
      <dgm:t>
        <a:bodyPr/>
        <a:lstStyle/>
        <a:p>
          <a:endParaRPr lang="sl-SI"/>
        </a:p>
      </dgm:t>
    </dgm:pt>
    <dgm:pt modelId="{D223AF95-B8D6-4982-99C0-C701E4228242}" type="pres">
      <dgm:prSet presAssocID="{7FFB95AD-7737-40BC-BD4F-5906DA43A9AC}" presName="parentText" presStyleLbl="node1" presStyleIdx="0" presStyleCnt="1" custScaleX="140653" custScaleY="129515" custLinFactNeighborX="-81723" custLinFactNeighborY="1633">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1" custLinFactY="-83456" custLinFactNeighborX="-883" custLinFactNeighborY="-100000">
        <dgm:presLayoutVars>
          <dgm:bulletEnabled val="1"/>
        </dgm:presLayoutVars>
      </dgm:prSet>
      <dgm:spPr/>
      <dgm:t>
        <a:bodyPr/>
        <a:lstStyle/>
        <a:p>
          <a:endParaRPr lang="sl-SI"/>
        </a:p>
      </dgm:t>
    </dgm:pt>
  </dgm:ptLst>
  <dgm:cxnLst>
    <dgm:cxn modelId="{8083558A-A116-42EE-8E55-309463C864B0}" srcId="{6BD63B56-553F-4C4A-B2D6-AC0003132774}" destId="{7FFB95AD-7737-40BC-BD4F-5906DA43A9AC}" srcOrd="0" destOrd="0" parTransId="{6D91E7D2-D34E-4F66-ABD9-D9D62A9FEB62}" sibTransId="{F08465B2-023C-43ED-8375-0A6A9DEEA0B4}"/>
    <dgm:cxn modelId="{42EFCC4C-9A23-4DDB-86A6-9FFCD391D26D}" type="presOf" srcId="{6BD63B56-553F-4C4A-B2D6-AC0003132774}" destId="{8B8415D8-6D90-47C2-BFEE-2E248F61B6E5}" srcOrd="0" destOrd="0" presId="urn:microsoft.com/office/officeart/2005/8/layout/list1"/>
    <dgm:cxn modelId="{0976BBA7-B743-46A4-A9CC-D37DA33F806C}" type="presOf" srcId="{7FFB95AD-7737-40BC-BD4F-5906DA43A9AC}" destId="{D223AF95-B8D6-4982-99C0-C701E4228242}" srcOrd="1" destOrd="0" presId="urn:microsoft.com/office/officeart/2005/8/layout/list1"/>
    <dgm:cxn modelId="{E836FE9B-F0D0-40CD-BF3B-48CA305CF7FF}" type="presOf" srcId="{7FFB95AD-7737-40BC-BD4F-5906DA43A9AC}" destId="{95AAABCB-77FC-452D-88FB-CB4BBEE268A0}" srcOrd="0" destOrd="0"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D63B56-553F-4C4A-B2D6-AC0003132774}"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dirty="0" smtClean="0"/>
            <a:t>- Uporaba mineralnih gnojil, ki vsebujejo inhibitorje nitrifikacije, inhibitorje </a:t>
          </a:r>
          <a:r>
            <a:rPr lang="sl-SI" sz="2000" dirty="0" err="1" smtClean="0"/>
            <a:t>denitrifikacije</a:t>
          </a:r>
          <a:r>
            <a:rPr lang="sl-SI" sz="2000" dirty="0" smtClean="0"/>
            <a:t> ali inhibitorje </a:t>
          </a:r>
          <a:r>
            <a:rPr lang="sl-SI" sz="2000" dirty="0" err="1" smtClean="0"/>
            <a:t>ureaze</a:t>
          </a:r>
          <a:r>
            <a:rPr lang="sl-SI" sz="2000" dirty="0" smtClean="0"/>
            <a:t> za zmanjšanje izpustov amonijaka in </a:t>
          </a:r>
          <a:r>
            <a:rPr lang="sl-SI" sz="2000" dirty="0" err="1" smtClean="0"/>
            <a:t>didušikovega</a:t>
          </a:r>
          <a:r>
            <a:rPr lang="sl-SI" sz="2000" dirty="0" smtClean="0"/>
            <a:t> oksida ali samostojna uporaba naštetih inhibitorjev pred nanosom mineralnih gnojil –</a:t>
          </a:r>
          <a:r>
            <a:rPr lang="sl-SI" sz="2000" b="1" dirty="0" smtClean="0"/>
            <a:t>INP 8.04 Dodatki za zmanjšanje emisij amonijaka - INHIBIT</a:t>
          </a:r>
          <a:r>
            <a:rPr lang="sl-SI" sz="2000" dirty="0" smtClean="0"/>
            <a:t>;  </a:t>
          </a:r>
          <a:endParaRPr lang="sl-SI" sz="2000" b="1"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8273EBE0-8868-41A0-91A2-43179AC9B687}">
      <dgm:prSet custT="1"/>
      <dgm:spPr/>
      <dgm:t>
        <a:bodyPr/>
        <a:lstStyle/>
        <a:p>
          <a:r>
            <a:rPr lang="sl-SI" sz="2000" dirty="0" smtClean="0"/>
            <a:t>- Uporaba krmnih dodatkov za zmanjšanje izpustov metana _</a:t>
          </a:r>
          <a:r>
            <a:rPr lang="sl-SI" sz="2000" b="1" dirty="0" smtClean="0"/>
            <a:t>INP 8.04 Dodatki za zmanjšanje emisij TGP - KRMDOD</a:t>
          </a:r>
          <a:r>
            <a:rPr lang="sl-SI" sz="2000" dirty="0" smtClean="0"/>
            <a:t>. </a:t>
          </a:r>
        </a:p>
      </dgm:t>
    </dgm:pt>
    <dgm:pt modelId="{F59DC820-5017-4D07-923F-64980195D743}" type="parTrans" cxnId="{07E52338-9D16-499D-BE08-90A3DC628F4A}">
      <dgm:prSet/>
      <dgm:spPr/>
      <dgm:t>
        <a:bodyPr/>
        <a:lstStyle/>
        <a:p>
          <a:endParaRPr lang="sl-SI" sz="2000"/>
        </a:p>
      </dgm:t>
    </dgm:pt>
    <dgm:pt modelId="{C4BC19F2-2072-4AAB-8F88-21F3942B7156}" type="sibTrans" cxnId="{07E52338-9D16-499D-BE08-90A3DC628F4A}">
      <dgm:prSet/>
      <dgm:spPr/>
      <dgm:t>
        <a:bodyPr/>
        <a:lstStyle/>
        <a:p>
          <a:endParaRPr lang="sl-SI" sz="2000"/>
        </a:p>
      </dgm:t>
    </dgm:pt>
    <dgm:pt modelId="{D22CFD2D-8F53-469D-848E-3E9EFD79C31B}" type="pres">
      <dgm:prSet presAssocID="{6BD63B56-553F-4C4A-B2D6-AC0003132774}" presName="linear" presStyleCnt="0">
        <dgm:presLayoutVars>
          <dgm:animLvl val="lvl"/>
          <dgm:resizeHandles val="exact"/>
        </dgm:presLayoutVars>
      </dgm:prSet>
      <dgm:spPr/>
      <dgm:t>
        <a:bodyPr/>
        <a:lstStyle/>
        <a:p>
          <a:endParaRPr lang="sl-SI"/>
        </a:p>
      </dgm:t>
    </dgm:pt>
    <dgm:pt modelId="{FC432438-3D17-4BEF-880E-A7ADD0430382}" type="pres">
      <dgm:prSet presAssocID="{7FFB95AD-7737-40BC-BD4F-5906DA43A9AC}" presName="parentText" presStyleLbl="node1" presStyleIdx="0" presStyleCnt="2">
        <dgm:presLayoutVars>
          <dgm:chMax val="0"/>
          <dgm:bulletEnabled val="1"/>
        </dgm:presLayoutVars>
      </dgm:prSet>
      <dgm:spPr/>
      <dgm:t>
        <a:bodyPr/>
        <a:lstStyle/>
        <a:p>
          <a:endParaRPr lang="sl-SI"/>
        </a:p>
      </dgm:t>
    </dgm:pt>
    <dgm:pt modelId="{58007E3C-D3B9-49BE-BC10-AFE0AFE61F13}" type="pres">
      <dgm:prSet presAssocID="{F08465B2-023C-43ED-8375-0A6A9DEEA0B4}" presName="spacer" presStyleCnt="0"/>
      <dgm:spPr/>
    </dgm:pt>
    <dgm:pt modelId="{F2E523AF-B84C-4CEC-9309-EEB2406C1692}" type="pres">
      <dgm:prSet presAssocID="{8273EBE0-8868-41A0-91A2-43179AC9B687}" presName="parentText" presStyleLbl="node1" presStyleIdx="1" presStyleCnt="2" custScaleY="82822">
        <dgm:presLayoutVars>
          <dgm:chMax val="0"/>
          <dgm:bulletEnabled val="1"/>
        </dgm:presLayoutVars>
      </dgm:prSet>
      <dgm:spPr/>
      <dgm:t>
        <a:bodyPr/>
        <a:lstStyle/>
        <a:p>
          <a:endParaRPr lang="sl-SI"/>
        </a:p>
      </dgm:t>
    </dgm:pt>
  </dgm:ptLst>
  <dgm:cxnLst>
    <dgm:cxn modelId="{8083558A-A116-42EE-8E55-309463C864B0}" srcId="{6BD63B56-553F-4C4A-B2D6-AC0003132774}" destId="{7FFB95AD-7737-40BC-BD4F-5906DA43A9AC}" srcOrd="0" destOrd="0" parTransId="{6D91E7D2-D34E-4F66-ABD9-D9D62A9FEB62}" sibTransId="{F08465B2-023C-43ED-8375-0A6A9DEEA0B4}"/>
    <dgm:cxn modelId="{3AC720D0-DCA0-4750-BDDC-1042D31C481D}" type="presOf" srcId="{6BD63B56-553F-4C4A-B2D6-AC0003132774}" destId="{D22CFD2D-8F53-469D-848E-3E9EFD79C31B}" srcOrd="0" destOrd="0" presId="urn:microsoft.com/office/officeart/2005/8/layout/vList2"/>
    <dgm:cxn modelId="{07E52338-9D16-499D-BE08-90A3DC628F4A}" srcId="{6BD63B56-553F-4C4A-B2D6-AC0003132774}" destId="{8273EBE0-8868-41A0-91A2-43179AC9B687}" srcOrd="1" destOrd="0" parTransId="{F59DC820-5017-4D07-923F-64980195D743}" sibTransId="{C4BC19F2-2072-4AAB-8F88-21F3942B7156}"/>
    <dgm:cxn modelId="{6C578623-103C-4460-A8CB-46CEC9FE5F48}" type="presOf" srcId="{8273EBE0-8868-41A0-91A2-43179AC9B687}" destId="{F2E523AF-B84C-4CEC-9309-EEB2406C1692}" srcOrd="0" destOrd="0" presId="urn:microsoft.com/office/officeart/2005/8/layout/vList2"/>
    <dgm:cxn modelId="{619E6309-1321-45FF-86D1-563A3B4B303A}" type="presOf" srcId="{7FFB95AD-7737-40BC-BD4F-5906DA43A9AC}" destId="{FC432438-3D17-4BEF-880E-A7ADD0430382}" srcOrd="0" destOrd="0" presId="urn:microsoft.com/office/officeart/2005/8/layout/vList2"/>
    <dgm:cxn modelId="{975D9D36-A49B-4468-ACC9-1D6648D88AA2}" type="presParOf" srcId="{D22CFD2D-8F53-469D-848E-3E9EFD79C31B}" destId="{FC432438-3D17-4BEF-880E-A7ADD0430382}" srcOrd="0" destOrd="0" presId="urn:microsoft.com/office/officeart/2005/8/layout/vList2"/>
    <dgm:cxn modelId="{4DD8FC92-C1B1-4873-A6E0-64803924828E}" type="presParOf" srcId="{D22CFD2D-8F53-469D-848E-3E9EFD79C31B}" destId="{58007E3C-D3B9-49BE-BC10-AFE0AFE61F13}" srcOrd="1" destOrd="0" presId="urn:microsoft.com/office/officeart/2005/8/layout/vList2"/>
    <dgm:cxn modelId="{3F57A32F-C974-4666-9D67-65BA39A5A0F7}" type="presParOf" srcId="{D22CFD2D-8F53-469D-848E-3E9EFD79C31B}" destId="{F2E523AF-B84C-4CEC-9309-EEB2406C169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FDE06-7DF1-453E-B29E-2535973003B4}"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200" b="1" dirty="0" smtClean="0"/>
            <a:t>Intervencija Shema za podnebje in okolje - SOPO</a:t>
          </a:r>
          <a:endParaRPr lang="sl-SI" sz="32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F5BA9B62-DE93-485E-8E9E-5AE472F61670}">
      <dgm:prSet phldrT="[besedilo]" custT="1"/>
      <dgm:spPr/>
      <dgm:t>
        <a:bodyPr/>
        <a:lstStyle/>
        <a:p>
          <a:endParaRPr lang="sl-SI" sz="2000" dirty="0"/>
        </a:p>
      </dgm:t>
    </dgm:pt>
    <dgm:pt modelId="{B6D2F228-DD73-4B04-9567-7AF321858A8C}" type="parTrans" cxnId="{0E933272-AE77-48CC-9715-C947FC3F2619}">
      <dgm:prSet/>
      <dgm:spPr/>
      <dgm:t>
        <a:bodyPr/>
        <a:lstStyle/>
        <a:p>
          <a:endParaRPr lang="sl-SI"/>
        </a:p>
      </dgm:t>
    </dgm:pt>
    <dgm:pt modelId="{C1F64C0F-D761-4761-B1DB-864722B8BC82}" type="sibTrans" cxnId="{0E933272-AE77-48CC-9715-C947FC3F2619}">
      <dgm:prSet/>
      <dgm:spPr/>
      <dgm:t>
        <a:bodyPr/>
        <a:lstStyle/>
        <a:p>
          <a:endParaRPr lang="sl-SI"/>
        </a:p>
      </dgm:t>
    </dgm:pt>
    <dgm:pt modelId="{C385E280-1CFB-4798-8114-AAFC13A0B03E}">
      <dgm:prSet phldrT="[besedilo]" custT="1"/>
      <dgm:spPr/>
      <dgm:t>
        <a:bodyPr/>
        <a:lstStyle/>
        <a:p>
          <a:endParaRPr lang="sl-SI" sz="2000" dirty="0"/>
        </a:p>
      </dgm:t>
    </dgm:pt>
    <dgm:pt modelId="{A93CB4AE-7092-4C17-9FBA-1680276649C3}" type="parTrans" cxnId="{2839FFC4-AE6B-4861-BA70-13EF532F2C36}">
      <dgm:prSet/>
      <dgm:spPr/>
      <dgm:t>
        <a:bodyPr/>
        <a:lstStyle/>
        <a:p>
          <a:endParaRPr lang="sl-SI"/>
        </a:p>
      </dgm:t>
    </dgm:pt>
    <dgm:pt modelId="{882FC7F2-5DDB-41CB-970B-47F37F0D837E}" type="sibTrans" cxnId="{2839FFC4-AE6B-4861-BA70-13EF532F2C36}">
      <dgm:prSet/>
      <dgm:spPr/>
      <dgm:t>
        <a:bodyPr/>
        <a:lstStyle/>
        <a:p>
          <a:endParaRPr lang="sl-SI"/>
        </a:p>
      </dgm:t>
    </dgm:pt>
    <dgm:pt modelId="{90264BD9-47E3-4CA2-931D-FF1B8084A0C9}">
      <dgm:prSet phldrT="[besedilo]" custT="1"/>
      <dgm:spPr/>
      <dgm:t>
        <a:bodyPr/>
        <a:lstStyle/>
        <a:p>
          <a:pPr rtl="0"/>
          <a:r>
            <a:rPr lang="sl-SI" sz="2600" b="1" dirty="0" smtClean="0">
              <a:solidFill>
                <a:schemeClr val="accent6">
                  <a:lumMod val="50000"/>
                </a:schemeClr>
              </a:solidFill>
              <a:latin typeface="+mn-lt"/>
              <a:ea typeface="+mn-ea"/>
              <a:cs typeface="+mn-cs"/>
            </a:rPr>
            <a:t>Podpora na enoto:</a:t>
          </a:r>
          <a:endParaRPr lang="sl-SI" sz="2600" b="1" dirty="0">
            <a:solidFill>
              <a:schemeClr val="accent6">
                <a:lumMod val="50000"/>
              </a:schemeClr>
            </a:solidFill>
          </a:endParaRPr>
        </a:p>
      </dgm:t>
    </dgm:pt>
    <dgm:pt modelId="{1E1D8FE6-5524-4FE3-8E3D-435D6863CE9E}" type="parTrans" cxnId="{DDDD87D3-9CD6-4F7E-8C44-7A2685FEB7C6}">
      <dgm:prSet/>
      <dgm:spPr/>
      <dgm:t>
        <a:bodyPr/>
        <a:lstStyle/>
        <a:p>
          <a:endParaRPr lang="sl-SI"/>
        </a:p>
      </dgm:t>
    </dgm:pt>
    <dgm:pt modelId="{D8BB1AAA-8772-4545-98EB-0CB8917F6888}" type="sibTrans" cxnId="{DDDD87D3-9CD6-4F7E-8C44-7A2685FEB7C6}">
      <dgm:prSet/>
      <dgm:spPr/>
      <dgm:t>
        <a:bodyPr/>
        <a:lstStyle/>
        <a:p>
          <a:endParaRPr lang="sl-SI"/>
        </a:p>
      </dgm:t>
    </dgm:pt>
    <dgm:pt modelId="{E9F19FF1-A163-41F0-8B47-1D92A7AA4AA4}">
      <dgm:prSet phldrT="[besedilo]" custT="1"/>
      <dgm:spPr/>
      <dgm:t>
        <a:bodyPr/>
        <a:lstStyle/>
        <a:p>
          <a:pPr rtl="0"/>
          <a:r>
            <a:rPr lang="sl-SI" sz="2600" b="1" dirty="0" smtClean="0">
              <a:solidFill>
                <a:schemeClr val="accent6">
                  <a:lumMod val="50000"/>
                </a:schemeClr>
              </a:solidFill>
            </a:rPr>
            <a:t>Načrtovani znesek na enoto:</a:t>
          </a:r>
          <a:endParaRPr lang="sl-SI" sz="2600" b="1" dirty="0">
            <a:solidFill>
              <a:schemeClr val="accent6">
                <a:lumMod val="50000"/>
              </a:schemeClr>
            </a:solidFill>
          </a:endParaRPr>
        </a:p>
      </dgm:t>
    </dgm:pt>
    <dgm:pt modelId="{E13AEC4A-56D7-4456-929F-012B2E49162E}" type="parTrans" cxnId="{A849FCA7-F7E9-41DE-8609-E60D5B12C0BE}">
      <dgm:prSet/>
      <dgm:spPr/>
      <dgm:t>
        <a:bodyPr/>
        <a:lstStyle/>
        <a:p>
          <a:endParaRPr lang="sl-SI"/>
        </a:p>
      </dgm:t>
    </dgm:pt>
    <dgm:pt modelId="{84808610-E238-441C-B68B-D5698EBE0923}" type="sibTrans" cxnId="{A849FCA7-F7E9-41DE-8609-E60D5B12C0BE}">
      <dgm:prSet/>
      <dgm:spPr/>
      <dgm:t>
        <a:bodyPr/>
        <a:lstStyle/>
        <a:p>
          <a:endParaRPr lang="sl-SI"/>
        </a:p>
      </dgm:t>
    </dgm:pt>
    <dgm:pt modelId="{42646626-D6E0-4EDD-AFBD-419F3523CF5A}">
      <dgm:prSet phldrT="[besedilo]" custT="1"/>
      <dgm:spPr/>
      <dgm:t>
        <a:bodyPr/>
        <a:lstStyle/>
        <a:p>
          <a:pPr rtl="0"/>
          <a:r>
            <a:rPr lang="sl-SI" sz="2000" dirty="0" smtClean="0">
              <a:solidFill>
                <a:schemeClr val="dk1"/>
              </a:solidFill>
              <a:latin typeface="+mn-lt"/>
              <a:ea typeface="+mn-ea"/>
              <a:cs typeface="+mn-cs"/>
            </a:rPr>
            <a:t>podpora na enoto za shemo je </a:t>
          </a:r>
          <a:r>
            <a:rPr lang="sl-SI" sz="2000" b="1" dirty="0" smtClean="0">
              <a:solidFill>
                <a:schemeClr val="dk1"/>
              </a:solidFill>
              <a:latin typeface="+mn-lt"/>
              <a:ea typeface="+mn-ea"/>
              <a:cs typeface="+mn-cs"/>
            </a:rPr>
            <a:t>letna</a:t>
          </a:r>
          <a:r>
            <a:rPr lang="sl-SI" sz="2000" dirty="0" smtClean="0">
              <a:solidFill>
                <a:schemeClr val="dk1"/>
              </a:solidFill>
              <a:latin typeface="+mn-lt"/>
              <a:ea typeface="+mn-ea"/>
              <a:cs typeface="+mn-cs"/>
            </a:rPr>
            <a:t> in </a:t>
          </a:r>
          <a:r>
            <a:rPr lang="sl-SI" sz="2000" b="1" dirty="0" smtClean="0">
              <a:solidFill>
                <a:schemeClr val="dk1"/>
              </a:solidFill>
              <a:latin typeface="+mn-lt"/>
              <a:ea typeface="+mn-ea"/>
              <a:cs typeface="+mn-cs"/>
            </a:rPr>
            <a:t>krije dodatne stroške in izpad dohodka zaradi prevzete obveznosti</a:t>
          </a:r>
          <a:r>
            <a:rPr lang="sl-SI" sz="2000" dirty="0" smtClean="0">
              <a:solidFill>
                <a:schemeClr val="dk1"/>
              </a:solidFill>
              <a:latin typeface="+mn-lt"/>
              <a:ea typeface="+mn-ea"/>
              <a:cs typeface="+mn-cs"/>
            </a:rPr>
            <a:t> in </a:t>
          </a:r>
          <a:r>
            <a:rPr lang="sl-SI" sz="2000" b="1" dirty="0" smtClean="0">
              <a:solidFill>
                <a:schemeClr val="dk1"/>
              </a:solidFill>
              <a:latin typeface="+mn-lt"/>
              <a:ea typeface="+mn-ea"/>
              <a:cs typeface="+mn-cs"/>
            </a:rPr>
            <a:t>znaša določen</a:t>
          </a:r>
          <a:r>
            <a:rPr lang="sl-SI" sz="2000" b="1" baseline="0" dirty="0" smtClean="0">
              <a:solidFill>
                <a:schemeClr val="dk1"/>
              </a:solidFill>
              <a:latin typeface="+mn-lt"/>
              <a:ea typeface="+mn-ea"/>
              <a:cs typeface="+mn-cs"/>
            </a:rPr>
            <a:t> odstotek </a:t>
          </a:r>
          <a:r>
            <a:rPr lang="sl-SI" sz="2000" b="1" dirty="0" smtClean="0">
              <a:solidFill>
                <a:schemeClr val="dk1"/>
              </a:solidFill>
              <a:latin typeface="+mn-lt"/>
              <a:ea typeface="+mn-ea"/>
              <a:cs typeface="+mn-cs"/>
            </a:rPr>
            <a:t>višine podpore, izračunane po modelnem izračunu</a:t>
          </a:r>
          <a:r>
            <a:rPr lang="sl-SI" sz="2000" baseline="0" dirty="0" smtClean="0">
              <a:solidFill>
                <a:schemeClr val="dk1"/>
              </a:solidFill>
              <a:latin typeface="+mn-lt"/>
              <a:ea typeface="+mn-ea"/>
              <a:cs typeface="+mn-cs"/>
            </a:rPr>
            <a:t>. </a:t>
          </a:r>
          <a:endParaRPr lang="sl-SI" sz="2000" dirty="0"/>
        </a:p>
      </dgm:t>
    </dgm:pt>
    <dgm:pt modelId="{4DED5299-E006-44A8-B117-30B2A4C1514F}" type="parTrans" cxnId="{873B86EC-8439-4637-8174-E12042208E22}">
      <dgm:prSet/>
      <dgm:spPr/>
      <dgm:t>
        <a:bodyPr/>
        <a:lstStyle/>
        <a:p>
          <a:endParaRPr lang="sl-SI"/>
        </a:p>
      </dgm:t>
    </dgm:pt>
    <dgm:pt modelId="{6C55F818-F7D2-4073-9B91-F00EA79F7EBC}" type="sibTrans" cxnId="{873B86EC-8439-4637-8174-E12042208E22}">
      <dgm:prSet/>
      <dgm:spPr/>
      <dgm:t>
        <a:bodyPr/>
        <a:lstStyle/>
        <a:p>
          <a:endParaRPr lang="sl-SI"/>
        </a:p>
      </dgm:t>
    </dgm:pt>
    <dgm:pt modelId="{93127D67-609F-45D0-B199-E24E51F176D6}">
      <dgm:prSet phldrT="[besedilo]" custT="1"/>
      <dgm:spPr/>
      <dgm:t>
        <a:bodyPr/>
        <a:lstStyle/>
        <a:p>
          <a:pPr rtl="0"/>
          <a:r>
            <a:rPr lang="sl-SI" sz="2000" baseline="0" dirty="0" smtClean="0">
              <a:solidFill>
                <a:schemeClr val="dk1"/>
              </a:solidFill>
              <a:latin typeface="+mn-lt"/>
              <a:ea typeface="+mn-ea"/>
              <a:cs typeface="+mn-cs"/>
            </a:rPr>
            <a:t>Izjemi sta </a:t>
          </a:r>
          <a:r>
            <a:rPr lang="sl-SI" sz="2000" b="1" baseline="0" dirty="0" smtClean="0">
              <a:solidFill>
                <a:schemeClr val="dk1"/>
              </a:solidFill>
              <a:latin typeface="+mn-lt"/>
              <a:ea typeface="+mn-ea"/>
              <a:cs typeface="+mn-cs"/>
            </a:rPr>
            <a:t>shemi Z</a:t>
          </a:r>
          <a:r>
            <a:rPr lang="sl-SI" sz="2000" b="1" dirty="0" smtClean="0">
              <a:solidFill>
                <a:schemeClr val="dk1"/>
              </a:solidFill>
              <a:latin typeface="+mn-lt"/>
              <a:ea typeface="+mn-ea"/>
              <a:cs typeface="+mn-cs"/>
            </a:rPr>
            <a:t>aplate neposejanih</a:t>
          </a:r>
          <a:r>
            <a:rPr lang="sl-SI" sz="2000" b="1" baseline="0" dirty="0" smtClean="0">
              <a:solidFill>
                <a:schemeClr val="dk1"/>
              </a:solidFill>
              <a:latin typeface="+mn-lt"/>
              <a:ea typeface="+mn-ea"/>
              <a:cs typeface="+mn-cs"/>
            </a:rPr>
            <a:t> </a:t>
          </a:r>
          <a:r>
            <a:rPr lang="sl-SI" sz="2000" b="1" dirty="0" smtClean="0">
              <a:solidFill>
                <a:schemeClr val="dk1"/>
              </a:solidFill>
              <a:latin typeface="+mn-lt"/>
              <a:ea typeface="+mn-ea"/>
              <a:cs typeface="+mn-cs"/>
            </a:rPr>
            <a:t>tal za poljskega škrjanca in Varstvo gnezd pribe</a:t>
          </a:r>
          <a:r>
            <a:rPr lang="sl-SI" sz="2000" dirty="0" smtClean="0">
              <a:solidFill>
                <a:schemeClr val="dk1"/>
              </a:solidFill>
              <a:latin typeface="+mn-lt"/>
              <a:ea typeface="+mn-ea"/>
              <a:cs typeface="+mn-cs"/>
            </a:rPr>
            <a:t>, kjer</a:t>
          </a:r>
          <a:r>
            <a:rPr lang="sl-SI" sz="2000" baseline="0" dirty="0" smtClean="0">
              <a:solidFill>
                <a:schemeClr val="dk1"/>
              </a:solidFill>
              <a:latin typeface="+mn-lt"/>
              <a:ea typeface="+mn-ea"/>
              <a:cs typeface="+mn-cs"/>
            </a:rPr>
            <a:t> se podpora </a:t>
          </a:r>
          <a:r>
            <a:rPr lang="sl-SI" sz="2000" dirty="0" smtClean="0">
              <a:solidFill>
                <a:schemeClr val="dk1"/>
              </a:solidFill>
              <a:latin typeface="+mn-lt"/>
              <a:ea typeface="+mn-ea"/>
              <a:cs typeface="+mn-cs"/>
            </a:rPr>
            <a:t>izračuna kot </a:t>
          </a:r>
          <a:r>
            <a:rPr lang="sl-SI" sz="2000" b="1" dirty="0" smtClean="0">
              <a:solidFill>
                <a:schemeClr val="dk1"/>
              </a:solidFill>
              <a:latin typeface="+mn-lt"/>
              <a:ea typeface="+mn-ea"/>
              <a:cs typeface="+mn-cs"/>
            </a:rPr>
            <a:t>dodatno plačilo k dohodkovni podpori za </a:t>
          </a:r>
          <a:r>
            <a:rPr lang="sl-SI" sz="2000" b="1" dirty="0" err="1" smtClean="0">
              <a:solidFill>
                <a:schemeClr val="dk1"/>
              </a:solidFill>
              <a:latin typeface="+mn-lt"/>
              <a:ea typeface="+mn-ea"/>
              <a:cs typeface="+mn-cs"/>
            </a:rPr>
            <a:t>trajnostnost</a:t>
          </a:r>
          <a:r>
            <a:rPr lang="sl-SI" sz="2000" dirty="0" smtClean="0">
              <a:solidFill>
                <a:schemeClr val="dk1"/>
              </a:solidFill>
              <a:latin typeface="+mn-lt"/>
              <a:ea typeface="+mn-ea"/>
              <a:cs typeface="+mn-cs"/>
            </a:rPr>
            <a:t>.</a:t>
          </a:r>
          <a:endParaRPr lang="sl-SI" sz="2000" dirty="0"/>
        </a:p>
      </dgm:t>
    </dgm:pt>
    <dgm:pt modelId="{BBF9ED6B-1C8B-4212-87E3-BD3E6BD69FC2}" type="parTrans" cxnId="{A4E90DE9-2B12-4D09-A7F3-94F868CB46AE}">
      <dgm:prSet/>
      <dgm:spPr/>
      <dgm:t>
        <a:bodyPr/>
        <a:lstStyle/>
        <a:p>
          <a:endParaRPr lang="sl-SI"/>
        </a:p>
      </dgm:t>
    </dgm:pt>
    <dgm:pt modelId="{A848C484-2F83-4886-BCDE-D1E4C9A6CE0E}" type="sibTrans" cxnId="{A4E90DE9-2B12-4D09-A7F3-94F868CB46AE}">
      <dgm:prSet/>
      <dgm:spPr/>
      <dgm:t>
        <a:bodyPr/>
        <a:lstStyle/>
        <a:p>
          <a:endParaRPr lang="sl-SI"/>
        </a:p>
      </dgm:t>
    </dgm:pt>
    <dgm:pt modelId="{69D046C5-6569-4C19-BB6C-6782251236C9}">
      <dgm:prSet phldrT="[besedilo]" custT="1"/>
      <dgm:spPr/>
      <dgm:t>
        <a:bodyPr/>
        <a:lstStyle/>
        <a:p>
          <a:pPr rtl="0"/>
          <a:r>
            <a:rPr lang="sl-SI" sz="2000" dirty="0" smtClean="0"/>
            <a:t>Najvišji znesek na enoto je lahko enak 100 % izračunane podpore na podlagi kalkulacij! </a:t>
          </a:r>
          <a:endParaRPr lang="sl-SI" sz="2000" dirty="0"/>
        </a:p>
      </dgm:t>
    </dgm:pt>
    <dgm:pt modelId="{6097EB54-1018-4B65-AA19-D53D70E29810}" type="parTrans" cxnId="{34081EF9-AC93-4ABC-8C77-998109C536F7}">
      <dgm:prSet/>
      <dgm:spPr/>
      <dgm:t>
        <a:bodyPr/>
        <a:lstStyle/>
        <a:p>
          <a:endParaRPr lang="sl-SI"/>
        </a:p>
      </dgm:t>
    </dgm:pt>
    <dgm:pt modelId="{D0EC05D2-0B3B-4A2F-99D2-62BC5190BAD7}" type="sibTrans" cxnId="{34081EF9-AC93-4ABC-8C77-998109C536F7}">
      <dgm:prSet/>
      <dgm:spPr/>
      <dgm:t>
        <a:bodyPr/>
        <a:lstStyle/>
        <a:p>
          <a:endParaRPr lang="sl-SI"/>
        </a:p>
      </dgm:t>
    </dgm:pt>
    <dgm:pt modelId="{7EA70714-569F-4E05-9ACF-DBAD3F551DA2}">
      <dgm:prSet phldrT="[besedilo]" custT="1"/>
      <dgm:spPr/>
      <dgm:t>
        <a:bodyPr/>
        <a:lstStyle/>
        <a:p>
          <a:pPr rtl="0"/>
          <a:r>
            <a:rPr lang="sl-SI" sz="2000" b="1" dirty="0" smtClean="0"/>
            <a:t>najvišji znesek na enoto </a:t>
          </a:r>
          <a:r>
            <a:rPr lang="sl-SI" sz="2000" dirty="0" smtClean="0"/>
            <a:t>(=100 % znesek iz kalkulacije)</a:t>
          </a:r>
          <a:endParaRPr lang="sl-SI" sz="2000" dirty="0"/>
        </a:p>
      </dgm:t>
    </dgm:pt>
    <dgm:pt modelId="{287ED02A-CF65-46CD-9556-10E7EAEFD444}" type="parTrans" cxnId="{2BF1D114-0F02-48AA-8B12-93A77A38ED41}">
      <dgm:prSet/>
      <dgm:spPr/>
      <dgm:t>
        <a:bodyPr/>
        <a:lstStyle/>
        <a:p>
          <a:endParaRPr lang="sl-SI"/>
        </a:p>
      </dgm:t>
    </dgm:pt>
    <dgm:pt modelId="{03D6A877-C219-4137-B6DE-7465CB02D46A}" type="sibTrans" cxnId="{2BF1D114-0F02-48AA-8B12-93A77A38ED41}">
      <dgm:prSet/>
      <dgm:spPr/>
      <dgm:t>
        <a:bodyPr/>
        <a:lstStyle/>
        <a:p>
          <a:endParaRPr lang="sl-SI"/>
        </a:p>
      </dgm:t>
    </dgm:pt>
    <dgm:pt modelId="{0BBF80FB-0B2A-422E-B00F-E697748E8F86}">
      <dgm:prSet phldrT="[besedilo]" custT="1"/>
      <dgm:spPr/>
      <dgm:t>
        <a:bodyPr/>
        <a:lstStyle/>
        <a:p>
          <a:pPr rtl="0"/>
          <a:r>
            <a:rPr lang="sl-SI" sz="2000" dirty="0" smtClean="0"/>
            <a:t>Tudi tukaj je </a:t>
          </a:r>
          <a:r>
            <a:rPr lang="sl-SI" sz="2000" b="1" dirty="0" smtClean="0"/>
            <a:t>razlika od KOPOP</a:t>
          </a:r>
          <a:r>
            <a:rPr lang="sl-SI" sz="2000" dirty="0" smtClean="0"/>
            <a:t>: znesek ni nujno enak načrtovanemu, lahko je tudi manjši, če bo veliko prijav ali večji, vendar le do najvišjega načrtovanega zneska (do 100% zneska iz kalkulacije).</a:t>
          </a:r>
          <a:endParaRPr lang="sl-SI" sz="2000" dirty="0"/>
        </a:p>
      </dgm:t>
    </dgm:pt>
    <dgm:pt modelId="{DA8486F8-69A8-4602-9CF3-AD6D99AB7ADE}" type="parTrans" cxnId="{3608C168-1954-48F0-A105-CBCB4EE74AFC}">
      <dgm:prSet/>
      <dgm:spPr/>
      <dgm:t>
        <a:bodyPr/>
        <a:lstStyle/>
        <a:p>
          <a:endParaRPr lang="sl-SI"/>
        </a:p>
      </dgm:t>
    </dgm:pt>
    <dgm:pt modelId="{A6D4CDB1-2275-4C11-8C6E-640B09F56A8A}" type="sibTrans" cxnId="{3608C168-1954-48F0-A105-CBCB4EE74AFC}">
      <dgm:prSet/>
      <dgm:spPr/>
      <dgm:t>
        <a:bodyPr/>
        <a:lstStyle/>
        <a:p>
          <a:endParaRPr lang="sl-SI"/>
        </a:p>
      </dgm:t>
    </dgm:pt>
    <dgm:pt modelId="{1E32B09B-CC62-4861-ADF2-92E6DDEDB1B9}">
      <dgm:prSet phldrT="[besedilo]" custT="1"/>
      <dgm:spPr/>
      <dgm:t>
        <a:bodyPr/>
        <a:lstStyle/>
        <a:p>
          <a:pPr rtl="0"/>
          <a:endParaRPr lang="sl-SI" sz="2000" dirty="0"/>
        </a:p>
      </dgm:t>
    </dgm:pt>
    <dgm:pt modelId="{A1DDB13F-4A02-40B9-8260-22C2CA3E03C5}" type="parTrans" cxnId="{91E1630D-D4BF-41C7-8521-BAD228153EF2}">
      <dgm:prSet/>
      <dgm:spPr/>
    </dgm:pt>
    <dgm:pt modelId="{1F2473E8-90B4-4123-BB56-CFBBACEFD73E}" type="sibTrans" cxnId="{91E1630D-D4BF-41C7-8521-BAD228153EF2}">
      <dgm:prSet/>
      <dgm:spPr/>
    </dgm:pt>
    <dgm:pt modelId="{0C5E2DC0-DF4E-4A47-ABA9-ECB92B33618B}">
      <dgm:prSet phldrT="[besedilo]" custT="1"/>
      <dgm:spPr/>
      <dgm:t>
        <a:bodyPr/>
        <a:lstStyle/>
        <a:p>
          <a:pPr rtl="0"/>
          <a:r>
            <a:rPr lang="sl-SI" sz="2000" b="1" dirty="0" smtClean="0"/>
            <a:t>Sheme imajo določen načrtovani znesek na enoto</a:t>
          </a:r>
          <a:r>
            <a:rPr lang="sl-SI" sz="2000" dirty="0" smtClean="0"/>
            <a:t>, </a:t>
          </a:r>
          <a:endParaRPr lang="sl-SI" sz="2000" dirty="0"/>
        </a:p>
      </dgm:t>
    </dgm:pt>
    <dgm:pt modelId="{3320B9B8-CEA7-4B48-9E77-E69A444835EE}" type="parTrans" cxnId="{8668491F-9034-4483-9F5A-C0BA9FF91A0D}">
      <dgm:prSet/>
      <dgm:spPr/>
    </dgm:pt>
    <dgm:pt modelId="{29140AFA-845D-434A-B714-11EC452184E7}" type="sibTrans" cxnId="{8668491F-9034-4483-9F5A-C0BA9FF91A0D}">
      <dgm:prSet/>
      <dgm:spPr/>
    </dgm:pt>
    <dgm:pt modelId="{26D550F8-092F-482A-919A-986D7328068B}">
      <dgm:prSet phldrT="[besedilo]" custT="1"/>
      <dgm:spPr/>
      <dgm:t>
        <a:bodyPr/>
        <a:lstStyle/>
        <a:p>
          <a:pPr rtl="0"/>
          <a:r>
            <a:rPr lang="sl-SI" sz="2000" b="1" dirty="0" smtClean="0"/>
            <a:t>najnižji znesek na enoto </a:t>
          </a:r>
          <a:r>
            <a:rPr lang="sl-SI" sz="2000" dirty="0" smtClean="0"/>
            <a:t>(= 20 % odstopanje od načrtovanega zneska)  in </a:t>
          </a:r>
          <a:r>
            <a:rPr lang="sl-SI" sz="2000" b="1" u="sng" dirty="0" smtClean="0"/>
            <a:t>REALIZIRAN ZNESEK </a:t>
          </a:r>
          <a:r>
            <a:rPr lang="sl-SI" sz="2000" dirty="0" smtClean="0"/>
            <a:t>(se giblje med načrtovanim in najnižjim in najvišjim </a:t>
          </a:r>
          <a:r>
            <a:rPr lang="sl-SI" sz="2000" dirty="0" err="1" smtClean="0"/>
            <a:t>oz</a:t>
          </a:r>
          <a:r>
            <a:rPr lang="sl-SI" sz="2000" dirty="0" smtClean="0"/>
            <a:t> je lahko še nižji od najnižje določenega zneska). </a:t>
          </a:r>
          <a:endParaRPr lang="sl-SI" sz="2000" dirty="0"/>
        </a:p>
      </dgm:t>
    </dgm:pt>
    <dgm:pt modelId="{5D637DEB-C334-4DC9-8DA6-A4583F27315C}" type="parTrans" cxnId="{0F135512-6987-4ED7-B0D2-2E80BF8A9F35}">
      <dgm:prSet/>
      <dgm:spPr/>
    </dgm:pt>
    <dgm:pt modelId="{1C9AF8FF-7A29-4D44-A445-86AE2CD44EEC}" type="sibTrans" cxnId="{0F135512-6987-4ED7-B0D2-2E80BF8A9F35}">
      <dgm:prSet/>
      <dgm:spPr/>
    </dgm:pt>
    <dgm:pt modelId="{DCF459F7-0416-4AC1-846E-B8572FC963F1}">
      <dgm:prSet phldrT="[besedilo]" custT="1"/>
      <dgm:spPr/>
      <dgm:t>
        <a:bodyPr/>
        <a:lstStyle/>
        <a:p>
          <a:pPr rtl="0"/>
          <a:r>
            <a:rPr lang="sl-SI" sz="2000" dirty="0" smtClean="0"/>
            <a:t>načrtovani znesek (v povprečju 80% podpore izračunane iz kalkulacij)</a:t>
          </a:r>
          <a:endParaRPr lang="sl-SI" sz="2000" dirty="0"/>
        </a:p>
      </dgm:t>
    </dgm:pt>
    <dgm:pt modelId="{9B888F72-6488-4DBB-B642-EB13B4043530}" type="parTrans" cxnId="{D82BB85B-DF09-4F63-BB32-8881EF38754E}">
      <dgm:prSet/>
      <dgm:spPr/>
    </dgm:pt>
    <dgm:pt modelId="{4BAAC673-5007-4C05-9C92-703C9FEDB9BF}" type="sibTrans" cxnId="{D82BB85B-DF09-4F63-BB32-8881EF38754E}">
      <dgm:prSet/>
      <dgm:spPr/>
    </dgm:pt>
    <dgm:pt modelId="{D32F4E88-8E77-48DA-B95F-37EAB1B4B911}" type="pres">
      <dgm:prSet presAssocID="{251FDE06-7DF1-453E-B29E-2535973003B4}" presName="Name0" presStyleCnt="0">
        <dgm:presLayoutVars>
          <dgm:dir/>
          <dgm:animLvl val="lvl"/>
          <dgm:resizeHandles val="exact"/>
        </dgm:presLayoutVars>
      </dgm:prSet>
      <dgm:spPr/>
      <dgm:t>
        <a:bodyPr/>
        <a:lstStyle/>
        <a:p>
          <a:endParaRPr lang="sl-SI"/>
        </a:p>
      </dgm:t>
    </dgm:pt>
    <dgm:pt modelId="{9E8B6272-F898-4938-9DEC-94DBD6D853EB}" type="pres">
      <dgm:prSet presAssocID="{FDE5874E-AC7F-4D9F-A8E1-B89C46D0080A}" presName="linNode" presStyleCnt="0"/>
      <dgm:spPr/>
    </dgm:pt>
    <dgm:pt modelId="{79FD7650-79C8-4DA9-949C-3971C3324969}" type="pres">
      <dgm:prSet presAssocID="{FDE5874E-AC7F-4D9F-A8E1-B89C46D0080A}" presName="parentText" presStyleLbl="node1" presStyleIdx="0" presStyleCnt="1" custScaleX="67391" custLinFactNeighborX="-8367" custLinFactNeighborY="-1048">
        <dgm:presLayoutVars>
          <dgm:chMax val="1"/>
          <dgm:bulletEnabled val="1"/>
        </dgm:presLayoutVars>
      </dgm:prSet>
      <dgm:spPr/>
      <dgm:t>
        <a:bodyPr/>
        <a:lstStyle/>
        <a:p>
          <a:endParaRPr lang="sl-SI"/>
        </a:p>
      </dgm:t>
    </dgm:pt>
    <dgm:pt modelId="{449C0E06-78B3-4FC7-ABCC-DF0093906A30}" type="pres">
      <dgm:prSet presAssocID="{FDE5874E-AC7F-4D9F-A8E1-B89C46D0080A}" presName="descendantText" presStyleLbl="alignAccFollowNode1" presStyleIdx="0" presStyleCnt="1" custScaleX="114794" custScaleY="120124">
        <dgm:presLayoutVars>
          <dgm:bulletEnabled val="1"/>
        </dgm:presLayoutVars>
      </dgm:prSet>
      <dgm:spPr/>
      <dgm:t>
        <a:bodyPr/>
        <a:lstStyle/>
        <a:p>
          <a:endParaRPr lang="sl-SI"/>
        </a:p>
      </dgm:t>
    </dgm:pt>
  </dgm:ptLst>
  <dgm:cxnLst>
    <dgm:cxn modelId="{8668491F-9034-4483-9F5A-C0BA9FF91A0D}" srcId="{E9F19FF1-A163-41F0-8B47-1D92A7AA4AA4}" destId="{0C5E2DC0-DF4E-4A47-ABA9-ECB92B33618B}" srcOrd="1" destOrd="0" parTransId="{3320B9B8-CEA7-4B48-9E77-E69A444835EE}" sibTransId="{29140AFA-845D-434A-B714-11EC452184E7}"/>
    <dgm:cxn modelId="{DDDD87D3-9CD6-4F7E-8C44-7A2685FEB7C6}" srcId="{FDE5874E-AC7F-4D9F-A8E1-B89C46D0080A}" destId="{90264BD9-47E3-4CA2-931D-FF1B8084A0C9}" srcOrd="1" destOrd="0" parTransId="{1E1D8FE6-5524-4FE3-8E3D-435D6863CE9E}" sibTransId="{D8BB1AAA-8772-4545-98EB-0CB8917F6888}"/>
    <dgm:cxn modelId="{1A2A0765-556A-4410-B20A-B4871DDE668E}" type="presOf" srcId="{0C5E2DC0-DF4E-4A47-ABA9-ECB92B33618B}" destId="{449C0E06-78B3-4FC7-ABCC-DF0093906A30}" srcOrd="0" destOrd="7" presId="urn:microsoft.com/office/officeart/2005/8/layout/vList5"/>
    <dgm:cxn modelId="{3608C168-1954-48F0-A105-CBCB4EE74AFC}" srcId="{FDE5874E-AC7F-4D9F-A8E1-B89C46D0080A}" destId="{0BBF80FB-0B2A-422E-B00F-E697748E8F86}" srcOrd="3" destOrd="0" parTransId="{DA8486F8-69A8-4602-9CF3-AD6D99AB7ADE}" sibTransId="{A6D4CDB1-2275-4C11-8C6E-640B09F56A8A}"/>
    <dgm:cxn modelId="{675ACDC0-FBF9-4F6B-AC48-697C15012815}" type="presOf" srcId="{C385E280-1CFB-4798-8114-AAFC13A0B03E}" destId="{449C0E06-78B3-4FC7-ABCC-DF0093906A30}" srcOrd="0" destOrd="12" presId="urn:microsoft.com/office/officeart/2005/8/layout/vList5"/>
    <dgm:cxn modelId="{2BF1D114-0F02-48AA-8B12-93A77A38ED41}" srcId="{0C5E2DC0-DF4E-4A47-ABA9-ECB92B33618B}" destId="{7EA70714-569F-4E05-9ACF-DBAD3F551DA2}" srcOrd="0" destOrd="0" parTransId="{287ED02A-CF65-46CD-9556-10E7EAEFD444}" sibTransId="{03D6A877-C219-4137-B6DE-7465CB02D46A}"/>
    <dgm:cxn modelId="{25954716-FAE2-4AF3-8B07-C40C42ED33B8}" type="presOf" srcId="{F5BA9B62-DE93-485E-8E9E-5AE472F61670}" destId="{449C0E06-78B3-4FC7-ABCC-DF0093906A30}" srcOrd="0" destOrd="0" presId="urn:microsoft.com/office/officeart/2005/8/layout/vList5"/>
    <dgm:cxn modelId="{2882E081-6829-493C-8875-6181687AEEED}" type="presOf" srcId="{DCF459F7-0416-4AC1-846E-B8572FC963F1}" destId="{449C0E06-78B3-4FC7-ABCC-DF0093906A30}" srcOrd="0" destOrd="9" presId="urn:microsoft.com/office/officeart/2005/8/layout/vList5"/>
    <dgm:cxn modelId="{6199D27E-F13C-4F80-ACF3-3E6A12EEE792}" type="presOf" srcId="{93127D67-609F-45D0-B199-E24E51F176D6}" destId="{449C0E06-78B3-4FC7-ABCC-DF0093906A30}" srcOrd="0" destOrd="3" presId="urn:microsoft.com/office/officeart/2005/8/layout/vList5"/>
    <dgm:cxn modelId="{D82BB85B-DF09-4F63-BB32-8881EF38754E}" srcId="{0C5E2DC0-DF4E-4A47-ABA9-ECB92B33618B}" destId="{DCF459F7-0416-4AC1-846E-B8572FC963F1}" srcOrd="1" destOrd="0" parTransId="{9B888F72-6488-4DBB-B642-EB13B4043530}" sibTransId="{4BAAC673-5007-4C05-9C92-703C9FEDB9BF}"/>
    <dgm:cxn modelId="{0E933272-AE77-48CC-9715-C947FC3F2619}" srcId="{FDE5874E-AC7F-4D9F-A8E1-B89C46D0080A}" destId="{F5BA9B62-DE93-485E-8E9E-5AE472F61670}" srcOrd="0" destOrd="0" parTransId="{B6D2F228-DD73-4B04-9567-7AF321858A8C}" sibTransId="{C1F64C0F-D761-4761-B1DB-864722B8BC82}"/>
    <dgm:cxn modelId="{8DA9249B-BB6B-4F53-9351-0D7D32534B14}" type="presOf" srcId="{251FDE06-7DF1-453E-B29E-2535973003B4}" destId="{D32F4E88-8E77-48DA-B95F-37EAB1B4B911}" srcOrd="0" destOrd="0" presId="urn:microsoft.com/office/officeart/2005/8/layout/vList5"/>
    <dgm:cxn modelId="{739789DD-FDE3-4991-BB07-B3288BAE3513}" type="presOf" srcId="{FDE5874E-AC7F-4D9F-A8E1-B89C46D0080A}" destId="{79FD7650-79C8-4DA9-949C-3971C3324969}" srcOrd="0" destOrd="0" presId="urn:microsoft.com/office/officeart/2005/8/layout/vList5"/>
    <dgm:cxn modelId="{0F135512-6987-4ED7-B0D2-2E80BF8A9F35}" srcId="{0C5E2DC0-DF4E-4A47-ABA9-ECB92B33618B}" destId="{26D550F8-092F-482A-919A-986D7328068B}" srcOrd="2" destOrd="0" parTransId="{5D637DEB-C334-4DC9-8DA6-A4583F27315C}" sibTransId="{1C9AF8FF-7A29-4D44-A445-86AE2CD44EEC}"/>
    <dgm:cxn modelId="{F30D497B-339F-4CE3-B598-FF71711B8C1F}" type="presOf" srcId="{42646626-D6E0-4EDD-AFBD-419F3523CF5A}" destId="{449C0E06-78B3-4FC7-ABCC-DF0093906A30}" srcOrd="0" destOrd="2" presId="urn:microsoft.com/office/officeart/2005/8/layout/vList5"/>
    <dgm:cxn modelId="{34081EF9-AC93-4ABC-8C77-998109C536F7}" srcId="{E9F19FF1-A163-41F0-8B47-1D92A7AA4AA4}" destId="{69D046C5-6569-4C19-BB6C-6782251236C9}" srcOrd="0" destOrd="0" parTransId="{6097EB54-1018-4B65-AA19-D53D70E29810}" sibTransId="{D0EC05D2-0B3B-4A2F-99D2-62BC5190BAD7}"/>
    <dgm:cxn modelId="{24C9F551-4EAC-4BDD-AA81-F97936607263}" type="presOf" srcId="{E9F19FF1-A163-41F0-8B47-1D92A7AA4AA4}" destId="{449C0E06-78B3-4FC7-ABCC-DF0093906A30}" srcOrd="0" destOrd="5" presId="urn:microsoft.com/office/officeart/2005/8/layout/vList5"/>
    <dgm:cxn modelId="{A93EEB85-1266-4C82-8079-A9BFD606D917}" type="presOf" srcId="{7EA70714-569F-4E05-9ACF-DBAD3F551DA2}" destId="{449C0E06-78B3-4FC7-ABCC-DF0093906A30}" srcOrd="0" destOrd="8" presId="urn:microsoft.com/office/officeart/2005/8/layout/vList5"/>
    <dgm:cxn modelId="{2839FFC4-AE6B-4861-BA70-13EF532F2C36}" srcId="{FDE5874E-AC7F-4D9F-A8E1-B89C46D0080A}" destId="{C385E280-1CFB-4798-8114-AAFC13A0B03E}" srcOrd="4" destOrd="0" parTransId="{A93CB4AE-7092-4C17-9FBA-1680276649C3}" sibTransId="{882FC7F2-5DDB-41CB-970B-47F37F0D837E}"/>
    <dgm:cxn modelId="{070878F6-7B09-4B12-A7D8-64B36414D00F}" srcId="{251FDE06-7DF1-453E-B29E-2535973003B4}" destId="{FDE5874E-AC7F-4D9F-A8E1-B89C46D0080A}" srcOrd="0" destOrd="0" parTransId="{06026DF4-9925-4EAE-8B94-4D53E52CBF5A}" sibTransId="{D169794A-C4C1-41D9-A916-431166E09DC2}"/>
    <dgm:cxn modelId="{873B86EC-8439-4637-8174-E12042208E22}" srcId="{90264BD9-47E3-4CA2-931D-FF1B8084A0C9}" destId="{42646626-D6E0-4EDD-AFBD-419F3523CF5A}" srcOrd="0" destOrd="0" parTransId="{4DED5299-E006-44A8-B117-30B2A4C1514F}" sibTransId="{6C55F818-F7D2-4073-9B91-F00EA79F7EBC}"/>
    <dgm:cxn modelId="{E144B5C6-B9C5-4D5C-AECB-3F0BD4856D77}" type="presOf" srcId="{26D550F8-092F-482A-919A-986D7328068B}" destId="{449C0E06-78B3-4FC7-ABCC-DF0093906A30}" srcOrd="0" destOrd="10" presId="urn:microsoft.com/office/officeart/2005/8/layout/vList5"/>
    <dgm:cxn modelId="{91E1630D-D4BF-41C7-8521-BAD228153EF2}" srcId="{90264BD9-47E3-4CA2-931D-FF1B8084A0C9}" destId="{1E32B09B-CC62-4861-ADF2-92E6DDEDB1B9}" srcOrd="2" destOrd="0" parTransId="{A1DDB13F-4A02-40B9-8260-22C2CA3E03C5}" sibTransId="{1F2473E8-90B4-4123-BB56-CFBBACEFD73E}"/>
    <dgm:cxn modelId="{A849FCA7-F7E9-41DE-8609-E60D5B12C0BE}" srcId="{FDE5874E-AC7F-4D9F-A8E1-B89C46D0080A}" destId="{E9F19FF1-A163-41F0-8B47-1D92A7AA4AA4}" srcOrd="2" destOrd="0" parTransId="{E13AEC4A-56D7-4456-929F-012B2E49162E}" sibTransId="{84808610-E238-441C-B68B-D5698EBE0923}"/>
    <dgm:cxn modelId="{74798A69-5B80-4D13-A4D8-62C34917F245}" type="presOf" srcId="{90264BD9-47E3-4CA2-931D-FF1B8084A0C9}" destId="{449C0E06-78B3-4FC7-ABCC-DF0093906A30}" srcOrd="0" destOrd="1" presId="urn:microsoft.com/office/officeart/2005/8/layout/vList5"/>
    <dgm:cxn modelId="{435079EE-9D57-48C4-A81B-A643C8284BC7}" type="presOf" srcId="{0BBF80FB-0B2A-422E-B00F-E697748E8F86}" destId="{449C0E06-78B3-4FC7-ABCC-DF0093906A30}" srcOrd="0" destOrd="11" presId="urn:microsoft.com/office/officeart/2005/8/layout/vList5"/>
    <dgm:cxn modelId="{0DA25508-0AFC-482B-B95A-B886A03646E3}" type="presOf" srcId="{1E32B09B-CC62-4861-ADF2-92E6DDEDB1B9}" destId="{449C0E06-78B3-4FC7-ABCC-DF0093906A30}" srcOrd="0" destOrd="4" presId="urn:microsoft.com/office/officeart/2005/8/layout/vList5"/>
    <dgm:cxn modelId="{06CFE43D-AA91-4D16-A1F2-FA5E87263ACA}" type="presOf" srcId="{69D046C5-6569-4C19-BB6C-6782251236C9}" destId="{449C0E06-78B3-4FC7-ABCC-DF0093906A30}" srcOrd="0" destOrd="6" presId="urn:microsoft.com/office/officeart/2005/8/layout/vList5"/>
    <dgm:cxn modelId="{A4E90DE9-2B12-4D09-A7F3-94F868CB46AE}" srcId="{90264BD9-47E3-4CA2-931D-FF1B8084A0C9}" destId="{93127D67-609F-45D0-B199-E24E51F176D6}" srcOrd="1" destOrd="0" parTransId="{BBF9ED6B-1C8B-4212-87E3-BD3E6BD69FC2}" sibTransId="{A848C484-2F83-4886-BCDE-D1E4C9A6CE0E}"/>
    <dgm:cxn modelId="{E7BBD243-E5A5-40D0-A95D-EFCA39084294}" type="presParOf" srcId="{D32F4E88-8E77-48DA-B95F-37EAB1B4B911}" destId="{9E8B6272-F898-4938-9DEC-94DBD6D853EB}" srcOrd="0" destOrd="0" presId="urn:microsoft.com/office/officeart/2005/8/layout/vList5"/>
    <dgm:cxn modelId="{C298902F-5280-4D6B-B6B6-03F5E85811B6}" type="presParOf" srcId="{9E8B6272-F898-4938-9DEC-94DBD6D853EB}" destId="{79FD7650-79C8-4DA9-949C-3971C3324969}" srcOrd="0" destOrd="0" presId="urn:microsoft.com/office/officeart/2005/8/layout/vList5"/>
    <dgm:cxn modelId="{1BE11710-6BDA-4A91-94BD-2700172821E6}" type="presParOf" srcId="{9E8B6272-F898-4938-9DEC-94DBD6D853EB}" destId="{449C0E06-78B3-4FC7-ABCC-DF0093906A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D63B56-553F-4C4A-B2D6-AC000313277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pPr algn="just"/>
          <a:r>
            <a:rPr lang="sl-SI" sz="2200" dirty="0" smtClean="0"/>
            <a:t>Mineralna gnojila, ki vsebujejo inhibitorje nitrifikacije, inhibitorje </a:t>
          </a:r>
          <a:r>
            <a:rPr lang="sl-SI" sz="2200" dirty="0" err="1" smtClean="0"/>
            <a:t>denitrifikacije</a:t>
          </a:r>
          <a:r>
            <a:rPr lang="sl-SI" sz="2200" dirty="0" smtClean="0"/>
            <a:t> ali inhibitorje </a:t>
          </a:r>
          <a:r>
            <a:rPr lang="sl-SI" sz="2200" dirty="0" err="1" smtClean="0"/>
            <a:t>ureaze</a:t>
          </a:r>
          <a:r>
            <a:rPr lang="sl-SI" sz="2200" dirty="0" smtClean="0"/>
            <a:t> ali samostojni inhibitor morajo imeti </a:t>
          </a:r>
          <a:r>
            <a:rPr lang="sl-SI" sz="2200" b="1" dirty="0" smtClean="0"/>
            <a:t>status sredstev za gnojenje EU in biti označeni z oznako CE</a:t>
          </a:r>
          <a:r>
            <a:rPr lang="sl-SI" sz="2200" dirty="0" smtClean="0"/>
            <a:t>, kot to določa Uredba 2019/1009/EU, pri čemer so uvrščeni v Funkcijske </a:t>
          </a:r>
          <a:r>
            <a:rPr lang="sl-SI" sz="2200" b="1" dirty="0" smtClean="0"/>
            <a:t>kategorije 5.A. Inhibitor nitrifikacije, 5.B Inhibitor </a:t>
          </a:r>
          <a:r>
            <a:rPr lang="sl-SI" sz="2200" b="1" dirty="0" err="1" smtClean="0"/>
            <a:t>denitrifikacije</a:t>
          </a:r>
          <a:r>
            <a:rPr lang="sl-SI" sz="2200" b="1" dirty="0" smtClean="0"/>
            <a:t> ali 5.C. Inhibitor </a:t>
          </a:r>
          <a:r>
            <a:rPr lang="sl-SI" sz="2200" b="1" dirty="0" err="1" smtClean="0"/>
            <a:t>ureaze</a:t>
          </a:r>
          <a:r>
            <a:rPr lang="sl-SI" sz="2200" dirty="0" smtClean="0"/>
            <a:t>.</a:t>
          </a:r>
          <a:endParaRPr lang="sl-SI" sz="2200" b="0"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 </a:t>
          </a:r>
          <a:r>
            <a:rPr lang="pl-PL" sz="2800" b="1" dirty="0" smtClean="0"/>
            <a:t>INP 8.04 Shema dodatki za zmanjšanje emisij amonijaka – kmetijska praksa INHIBIT</a:t>
          </a:r>
          <a:endParaRPr lang="sl-SI" sz="2800" b="0"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038507C8-AA2F-49A8-99BE-175CBEB65D91}">
      <dgm:prSet phldrT="[besedilo]" custT="1"/>
      <dgm:spPr/>
      <dgm:t>
        <a:bodyPr/>
        <a:lstStyle/>
        <a:p>
          <a:pPr algn="just"/>
          <a:r>
            <a:rPr lang="sl-SI" sz="1600" b="0" dirty="0" smtClean="0"/>
            <a:t>Oznaka CE in navajanje inhibitorja na deklaraciji pomeni, da ima proizvajalec potrdilo organa za ugotavljanje skladnosti, v nasprotnem primeru inhibitorja ne sme navajati na deklaraciji (kontrola inšpekcija).</a:t>
          </a:r>
          <a:endParaRPr lang="sl-SI" sz="1600" b="0" dirty="0"/>
        </a:p>
      </dgm:t>
    </dgm:pt>
    <dgm:pt modelId="{76906151-1D06-46BA-A5CB-3E8707570005}" type="parTrans" cxnId="{59E8A516-0055-41C4-BA8B-224C97E20229}">
      <dgm:prSet/>
      <dgm:spPr/>
      <dgm:t>
        <a:bodyPr/>
        <a:lstStyle/>
        <a:p>
          <a:endParaRPr lang="sl-SI"/>
        </a:p>
      </dgm:t>
    </dgm:pt>
    <dgm:pt modelId="{CECA255A-8D0D-49A6-9EDA-277D8A318C87}" type="sibTrans" cxnId="{59E8A516-0055-41C4-BA8B-224C97E20229}">
      <dgm:prSet/>
      <dgm:spPr/>
      <dgm:t>
        <a:bodyPr/>
        <a:lstStyle/>
        <a:p>
          <a:endParaRPr lang="sl-SI"/>
        </a:p>
      </dgm:t>
    </dgm:pt>
    <dgm:pt modelId="{7CC0BF9F-899F-47CB-80FB-CC0470F76CB0}">
      <dgm:prSet phldrT="[besedilo]" custT="1"/>
      <dgm:spPr/>
      <dgm:t>
        <a:bodyPr/>
        <a:lstStyle/>
        <a:p>
          <a:pPr algn="just"/>
          <a:r>
            <a:rPr lang="sl-SI" sz="1600" b="0" dirty="0" smtClean="0"/>
            <a:t>V primeru, da je inhibitor vmešan v mineralno gnojilo se lahko pojavi tudi funkcijska kategorija 7, vendar mora imeti na deklaraciji naveden tudi inhibitor (ali z imenom ali kot oznako 5A </a:t>
          </a:r>
          <a:r>
            <a:rPr lang="sl-SI" sz="1600" b="0" dirty="0" err="1" smtClean="0"/>
            <a:t>oz</a:t>
          </a:r>
          <a:r>
            <a:rPr lang="sl-SI" sz="1600" b="0" dirty="0" smtClean="0"/>
            <a:t> 5B </a:t>
          </a:r>
          <a:r>
            <a:rPr lang="sl-SI" sz="1600" b="0" dirty="0" err="1" smtClean="0"/>
            <a:t>oz</a:t>
          </a:r>
          <a:r>
            <a:rPr lang="sl-SI" sz="1600" b="0" dirty="0" smtClean="0"/>
            <a:t> 5C) ter seveda obvezno oznako CE. </a:t>
          </a:r>
          <a:endParaRPr lang="sl-SI" sz="1600" b="0" dirty="0"/>
        </a:p>
      </dgm:t>
    </dgm:pt>
    <dgm:pt modelId="{118848AD-43EF-4748-ACF8-C69EEA081093}" type="parTrans" cxnId="{626BF145-5815-4A02-8695-390CA10EFBF9}">
      <dgm:prSet/>
      <dgm:spPr/>
      <dgm:t>
        <a:bodyPr/>
        <a:lstStyle/>
        <a:p>
          <a:endParaRPr lang="sl-SI"/>
        </a:p>
      </dgm:t>
    </dgm:pt>
    <dgm:pt modelId="{D4121BF3-5C75-4500-96D8-9350DACC8733}" type="sibTrans" cxnId="{626BF145-5815-4A02-8695-390CA10EFBF9}">
      <dgm:prSet/>
      <dgm:spPr/>
      <dgm:t>
        <a:bodyPr/>
        <a:lstStyle/>
        <a:p>
          <a:endParaRPr lang="sl-SI"/>
        </a:p>
      </dgm:t>
    </dgm:pt>
    <dgm:pt modelId="{FC0D9D21-4F65-4EB5-A9F4-96BB71469097}">
      <dgm:prSet phldrT="[besedilo]" custT="1"/>
      <dgm:spPr/>
      <dgm:t>
        <a:bodyPr/>
        <a:lstStyle/>
        <a:p>
          <a:pPr algn="just"/>
          <a:r>
            <a:rPr lang="sl-SI" sz="2200" dirty="0" smtClean="0">
              <a:solidFill>
                <a:schemeClr val="accent1"/>
              </a:solidFill>
            </a:rPr>
            <a:t>Nosilec kmetijskega gospodarstva do 30. novembra tekočega leta pošlje agenciji kopijo evidenc iz druge alineje prejšnjega odstavka in deklaracije ter račune o nakupu dušikovih mineralnih gnojil z inhibitorji, iz katerih je razvidna tudi skupna količina teh mineralnih gnojil, oziroma deklaracije ter račune o nakupu samostojnih inhibitorjev.</a:t>
          </a:r>
          <a:endParaRPr lang="sl-SI" sz="2200" b="0" dirty="0">
            <a:solidFill>
              <a:schemeClr val="accent1"/>
            </a:solidFill>
          </a:endParaRPr>
        </a:p>
      </dgm:t>
    </dgm:pt>
    <dgm:pt modelId="{C2E83694-1FC8-4FD9-9966-3CB234F018CC}" type="parTrans" cxnId="{E0EF1975-4F70-42AF-B07E-93D122AFE943}">
      <dgm:prSet/>
      <dgm:spPr/>
      <dgm:t>
        <a:bodyPr/>
        <a:lstStyle/>
        <a:p>
          <a:endParaRPr lang="sl-SI"/>
        </a:p>
      </dgm:t>
    </dgm:pt>
    <dgm:pt modelId="{74EDBD01-E1E2-4491-8818-B9ED7DB5FFDE}" type="sibTrans" cxnId="{E0EF1975-4F70-42AF-B07E-93D122AFE943}">
      <dgm:prSet/>
      <dgm:spPr/>
      <dgm:t>
        <a:bodyPr/>
        <a:lstStyle/>
        <a:p>
          <a:endParaRPr lang="sl-SI"/>
        </a:p>
      </dgm:t>
    </dgm:pt>
    <dgm:pt modelId="{2AD364F3-B4E2-456D-8B4E-71F4CD354A7E}">
      <dgm:prSet phldrT="[besedilo]" custT="1"/>
      <dgm:spPr/>
      <dgm:t>
        <a:bodyPr/>
        <a:lstStyle/>
        <a:p>
          <a:pPr algn="just"/>
          <a:r>
            <a:rPr lang="sl-SI" sz="2200" dirty="0" smtClean="0">
              <a:solidFill>
                <a:schemeClr val="accent1"/>
              </a:solidFill>
            </a:rPr>
            <a:t>Na površini iz zahtevka zagotovi porabo najmanj 50% dušika iz mineralnih gnojil z inhibitorjem glede na skupno količino porabljenega dušika iz mineralnih gnojil. Pri tem se podpora lahko uveljavlja za porabo najmanj 30 kg dušika iz mineralnih gnojil z inhibitorjem na hektar. </a:t>
          </a:r>
          <a:endParaRPr lang="sl-SI" sz="2200" b="0" dirty="0">
            <a:solidFill>
              <a:schemeClr val="accent1"/>
            </a:solidFill>
          </a:endParaRPr>
        </a:p>
      </dgm:t>
    </dgm:pt>
    <dgm:pt modelId="{85505691-BD39-4D7B-81AD-2E2DBA21B9DA}" type="parTrans" cxnId="{579569C6-6358-462C-B757-839D6090C018}">
      <dgm:prSet/>
      <dgm:spPr/>
      <dgm:t>
        <a:bodyPr/>
        <a:lstStyle/>
        <a:p>
          <a:endParaRPr lang="sl-SI"/>
        </a:p>
      </dgm:t>
    </dgm:pt>
    <dgm:pt modelId="{F7CD746D-3B1C-4EEF-83C7-28D83A6C3406}" type="sibTrans" cxnId="{579569C6-6358-462C-B757-839D6090C018}">
      <dgm:prSet/>
      <dgm:spPr/>
      <dgm:t>
        <a:bodyPr/>
        <a:lstStyle/>
        <a:p>
          <a:endParaRPr lang="sl-SI"/>
        </a:p>
      </dgm:t>
    </dgm:pt>
    <dgm:pt modelId="{CBD2293E-3B7B-4828-AA30-0BADF896EA72}">
      <dgm:prSet phldrT="[besedilo]" custT="1"/>
      <dgm:spPr/>
      <dgm:t>
        <a:bodyPr/>
        <a:lstStyle/>
        <a:p>
          <a:pPr algn="just"/>
          <a:r>
            <a:rPr lang="sl-SI" sz="2200" b="1" dirty="0" smtClean="0">
              <a:solidFill>
                <a:schemeClr val="accent1"/>
              </a:solidFill>
            </a:rPr>
            <a:t>Pogoji upravičenosti:</a:t>
          </a:r>
          <a:endParaRPr lang="sl-SI" sz="2200" b="1" dirty="0">
            <a:solidFill>
              <a:schemeClr val="accent1"/>
            </a:solidFill>
          </a:endParaRPr>
        </a:p>
      </dgm:t>
    </dgm:pt>
    <dgm:pt modelId="{20BFD3F2-1C2B-4D84-BB4A-DCD70791681D}" type="parTrans" cxnId="{90182F73-B856-4B10-8B56-8AEFEA0BC53E}">
      <dgm:prSet/>
      <dgm:spPr/>
      <dgm:t>
        <a:bodyPr/>
        <a:lstStyle/>
        <a:p>
          <a:endParaRPr lang="sl-SI"/>
        </a:p>
      </dgm:t>
    </dgm:pt>
    <dgm:pt modelId="{98205865-3641-4678-B3C5-DAB66E3ACC08}" type="sibTrans" cxnId="{90182F73-B856-4B10-8B56-8AEFEA0BC53E}">
      <dgm:prSet/>
      <dgm:spPr/>
      <dgm:t>
        <a:bodyPr/>
        <a:lstStyle/>
        <a:p>
          <a:endParaRPr lang="sl-SI"/>
        </a:p>
      </dgm:t>
    </dgm:pt>
    <dgm:pt modelId="{CB8FF022-8925-403E-A385-EDF9B5F1E7C4}">
      <dgm:prSet phldrT="[besedilo]" custT="1"/>
      <dgm:spPr/>
      <dgm:t>
        <a:bodyPr/>
        <a:lstStyle/>
        <a:p>
          <a:pPr algn="just"/>
          <a:r>
            <a:rPr lang="sl-SI" sz="2200" dirty="0" smtClean="0"/>
            <a:t>Se izvaja na GERK 1100 in 1161 na kmetijski rastlini, </a:t>
          </a:r>
          <a:r>
            <a:rPr lang="sl-SI" sz="2200" u="sng" dirty="0" smtClean="0"/>
            <a:t>ki je prijavljena kot glavni posevek </a:t>
          </a:r>
          <a:r>
            <a:rPr lang="sl-SI" sz="2200" dirty="0" smtClean="0"/>
            <a:t>ter GERK 1160, 1300 in 1222 – ekstenzivni sadovnjak.</a:t>
          </a:r>
          <a:endParaRPr lang="sl-SI" sz="2200" b="1" dirty="0">
            <a:solidFill>
              <a:schemeClr val="accent1"/>
            </a:solidFill>
          </a:endParaRPr>
        </a:p>
      </dgm:t>
    </dgm:pt>
    <dgm:pt modelId="{24C7E478-A257-4FB0-AA6E-446AD6B0E08E}" type="parTrans" cxnId="{5C5F1BE5-08B9-4A09-8497-16EA884ED2D8}">
      <dgm:prSet/>
      <dgm:spPr/>
      <dgm:t>
        <a:bodyPr/>
        <a:lstStyle/>
        <a:p>
          <a:endParaRPr lang="sl-SI"/>
        </a:p>
      </dgm:t>
    </dgm:pt>
    <dgm:pt modelId="{73704757-F429-4366-98D3-60EEC701B358}" type="sibTrans" cxnId="{5C5F1BE5-08B9-4A09-8497-16EA884ED2D8}">
      <dgm:prSet/>
      <dgm:spPr/>
      <dgm:t>
        <a:bodyPr/>
        <a:lstStyle/>
        <a:p>
          <a:endParaRPr lang="sl-SI"/>
        </a:p>
      </dgm:t>
    </dgm:pt>
    <dgm:pt modelId="{F46A4719-6B80-490F-A939-6C7AF39550B6}">
      <dgm:prSet phldrT="[besedilo]" custT="1"/>
      <dgm:spPr/>
      <dgm:t>
        <a:bodyPr/>
        <a:lstStyle/>
        <a:p>
          <a:pPr algn="just"/>
          <a:r>
            <a:rPr lang="sl-SI" sz="2200" b="0" dirty="0" smtClean="0">
              <a:solidFill>
                <a:schemeClr val="accent1"/>
              </a:solidFill>
            </a:rPr>
            <a:t>Upošteva se nanos sestavljenih mineralnih gnojil </a:t>
          </a:r>
          <a:r>
            <a:rPr lang="sl-SI" sz="2200" b="0" dirty="0" err="1" smtClean="0">
              <a:solidFill>
                <a:schemeClr val="accent1"/>
              </a:solidFill>
            </a:rPr>
            <a:t>oz</a:t>
          </a:r>
          <a:r>
            <a:rPr lang="sl-SI" sz="2200" b="0" dirty="0" smtClean="0">
              <a:solidFill>
                <a:schemeClr val="accent1"/>
              </a:solidFill>
            </a:rPr>
            <a:t> inhibitorja v tekočem letu.</a:t>
          </a:r>
          <a:endParaRPr lang="sl-SI" sz="2200" b="0" dirty="0">
            <a:solidFill>
              <a:schemeClr val="accent1"/>
            </a:solidFill>
          </a:endParaRPr>
        </a:p>
      </dgm:t>
    </dgm:pt>
    <dgm:pt modelId="{5C279643-FCD0-479B-BDBE-CC763C54E7D4}" type="parTrans" cxnId="{FABACF0D-6B5E-425A-8CDE-3B6BAB9487FC}">
      <dgm:prSet/>
      <dgm:spPr/>
    </dgm:pt>
    <dgm:pt modelId="{25B1C6A6-0FC0-4250-AFE8-4350B5F1167D}" type="sibTrans" cxnId="{FABACF0D-6B5E-425A-8CDE-3B6BAB9487FC}">
      <dgm:prSet/>
      <dgm:spPr/>
    </dgm:pt>
    <dgm:pt modelId="{039B6518-959D-4FEE-8521-9635F4094377}" type="pres">
      <dgm:prSet presAssocID="{6BD63B56-553F-4C4A-B2D6-AC0003132774}" presName="linear" presStyleCnt="0">
        <dgm:presLayoutVars>
          <dgm:animLvl val="lvl"/>
          <dgm:resizeHandles val="exact"/>
        </dgm:presLayoutVars>
      </dgm:prSet>
      <dgm:spPr/>
      <dgm:t>
        <a:bodyPr/>
        <a:lstStyle/>
        <a:p>
          <a:endParaRPr lang="sl-SI"/>
        </a:p>
      </dgm:t>
    </dgm:pt>
    <dgm:pt modelId="{FAB817A4-D7B2-4679-BE1A-B159B2353C7A}" type="pres">
      <dgm:prSet presAssocID="{2166B2FB-88FB-4A31-85C8-CF76407F9288}" presName="parentText" presStyleLbl="node1" presStyleIdx="0" presStyleCnt="1">
        <dgm:presLayoutVars>
          <dgm:chMax val="0"/>
          <dgm:bulletEnabled val="1"/>
        </dgm:presLayoutVars>
      </dgm:prSet>
      <dgm:spPr/>
      <dgm:t>
        <a:bodyPr/>
        <a:lstStyle/>
        <a:p>
          <a:endParaRPr lang="sl-SI"/>
        </a:p>
      </dgm:t>
    </dgm:pt>
    <dgm:pt modelId="{8521A334-623B-44C8-813A-3F0367036558}" type="pres">
      <dgm:prSet presAssocID="{2166B2FB-88FB-4A31-85C8-CF76407F9288}" presName="childText" presStyleLbl="revTx" presStyleIdx="0" presStyleCnt="1">
        <dgm:presLayoutVars>
          <dgm:bulletEnabled val="1"/>
        </dgm:presLayoutVars>
      </dgm:prSet>
      <dgm:spPr/>
      <dgm:t>
        <a:bodyPr/>
        <a:lstStyle/>
        <a:p>
          <a:endParaRPr lang="sl-SI"/>
        </a:p>
      </dgm:t>
    </dgm:pt>
  </dgm:ptLst>
  <dgm:cxnLst>
    <dgm:cxn modelId="{8FC10FBB-673F-4687-BA46-45BA3307F8CA}" type="presOf" srcId="{038507C8-AA2F-49A8-99BE-175CBEB65D91}" destId="{8521A334-623B-44C8-813A-3F0367036558}" srcOrd="0" destOrd="1" presId="urn:microsoft.com/office/officeart/2005/8/layout/vList2"/>
    <dgm:cxn modelId="{E0EF1975-4F70-42AF-B07E-93D122AFE943}" srcId="{2166B2FB-88FB-4A31-85C8-CF76407F9288}" destId="{FC0D9D21-4F65-4EB5-A9F4-96BB71469097}" srcOrd="7" destOrd="0" parTransId="{C2E83694-1FC8-4FD9-9966-3CB234F018CC}" sibTransId="{74EDBD01-E1E2-4491-8818-B9ED7DB5FFDE}"/>
    <dgm:cxn modelId="{626BF145-5815-4A02-8695-390CA10EFBF9}" srcId="{2166B2FB-88FB-4A31-85C8-CF76407F9288}" destId="{7CC0BF9F-899F-47CB-80FB-CC0470F76CB0}" srcOrd="2" destOrd="0" parTransId="{118848AD-43EF-4748-ACF8-C69EEA081093}" sibTransId="{D4121BF3-5C75-4500-96D8-9350DACC8733}"/>
    <dgm:cxn modelId="{B11288A1-62F0-47C6-9397-8118DC7CE63F}" type="presOf" srcId="{CBD2293E-3B7B-4828-AA30-0BADF896EA72}" destId="{8521A334-623B-44C8-813A-3F0367036558}" srcOrd="0" destOrd="3" presId="urn:microsoft.com/office/officeart/2005/8/layout/vList2"/>
    <dgm:cxn modelId="{18AC8F90-C442-4A94-A885-A7F6BD6F7D0A}" type="presOf" srcId="{FC0D9D21-4F65-4EB5-A9F4-96BB71469097}" destId="{8521A334-623B-44C8-813A-3F0367036558}" srcOrd="0" destOrd="7" presId="urn:microsoft.com/office/officeart/2005/8/layout/vList2"/>
    <dgm:cxn modelId="{2DEA2212-AB5E-4769-854C-A192711F975D}" type="presOf" srcId="{7FFB95AD-7737-40BC-BD4F-5906DA43A9AC}" destId="{8521A334-623B-44C8-813A-3F0367036558}" srcOrd="0" destOrd="0" presId="urn:microsoft.com/office/officeart/2005/8/layout/vList2"/>
    <dgm:cxn modelId="{259F7B31-9554-4DA7-9B1E-4E9587AFAC67}" type="presOf" srcId="{6BD63B56-553F-4C4A-B2D6-AC0003132774}" destId="{039B6518-959D-4FEE-8521-9635F4094377}" srcOrd="0" destOrd="0" presId="urn:microsoft.com/office/officeart/2005/8/layout/vList2"/>
    <dgm:cxn modelId="{579569C6-6358-462C-B757-839D6090C018}" srcId="{2166B2FB-88FB-4A31-85C8-CF76407F9288}" destId="{2AD364F3-B4E2-456D-8B4E-71F4CD354A7E}" srcOrd="5" destOrd="0" parTransId="{85505691-BD39-4D7B-81AD-2E2DBA21B9DA}" sibTransId="{F7CD746D-3B1C-4EEF-83C7-28D83A6C3406}"/>
    <dgm:cxn modelId="{860F6923-B6C1-4195-AE2F-065A6050D7D2}" type="presOf" srcId="{2AD364F3-B4E2-456D-8B4E-71F4CD354A7E}" destId="{8521A334-623B-44C8-813A-3F0367036558}" srcOrd="0" destOrd="5" presId="urn:microsoft.com/office/officeart/2005/8/layout/vList2"/>
    <dgm:cxn modelId="{6EF63718-AB9B-4C8C-9358-9FEC24D9E74E}" type="presOf" srcId="{2166B2FB-88FB-4A31-85C8-CF76407F9288}" destId="{FAB817A4-D7B2-4679-BE1A-B159B2353C7A}" srcOrd="0" destOrd="0" presId="urn:microsoft.com/office/officeart/2005/8/layout/vList2"/>
    <dgm:cxn modelId="{FABACF0D-6B5E-425A-8CDE-3B6BAB9487FC}" srcId="{2166B2FB-88FB-4A31-85C8-CF76407F9288}" destId="{F46A4719-6B80-490F-A939-6C7AF39550B6}" srcOrd="6" destOrd="0" parTransId="{5C279643-FCD0-479B-BDBE-CC763C54E7D4}" sibTransId="{25B1C6A6-0FC0-4250-AFE8-4350B5F1167D}"/>
    <dgm:cxn modelId="{35070782-54AA-4FD9-9130-EEBC10BE20BD}" srcId="{6BD63B56-553F-4C4A-B2D6-AC0003132774}" destId="{2166B2FB-88FB-4A31-85C8-CF76407F9288}" srcOrd="0" destOrd="0" parTransId="{35756FEA-5A75-402E-AC14-5B50314CB84A}" sibTransId="{94011DF1-89D8-4113-92F1-080F0B0442B0}"/>
    <dgm:cxn modelId="{8083558A-A116-42EE-8E55-309463C864B0}" srcId="{2166B2FB-88FB-4A31-85C8-CF76407F9288}" destId="{7FFB95AD-7737-40BC-BD4F-5906DA43A9AC}" srcOrd="0" destOrd="0" parTransId="{6D91E7D2-D34E-4F66-ABD9-D9D62A9FEB62}" sibTransId="{F08465B2-023C-43ED-8375-0A6A9DEEA0B4}"/>
    <dgm:cxn modelId="{78683902-F145-4BFF-BFBC-1CF1704F7D13}" type="presOf" srcId="{7CC0BF9F-899F-47CB-80FB-CC0470F76CB0}" destId="{8521A334-623B-44C8-813A-3F0367036558}" srcOrd="0" destOrd="2" presId="urn:microsoft.com/office/officeart/2005/8/layout/vList2"/>
    <dgm:cxn modelId="{5C5F1BE5-08B9-4A09-8497-16EA884ED2D8}" srcId="{2166B2FB-88FB-4A31-85C8-CF76407F9288}" destId="{CB8FF022-8925-403E-A385-EDF9B5F1E7C4}" srcOrd="4" destOrd="0" parTransId="{24C7E478-A257-4FB0-AA6E-446AD6B0E08E}" sibTransId="{73704757-F429-4366-98D3-60EEC701B358}"/>
    <dgm:cxn modelId="{87BA95EF-96DF-4B7B-B3E3-F581E32DBE18}" type="presOf" srcId="{CB8FF022-8925-403E-A385-EDF9B5F1E7C4}" destId="{8521A334-623B-44C8-813A-3F0367036558}" srcOrd="0" destOrd="4" presId="urn:microsoft.com/office/officeart/2005/8/layout/vList2"/>
    <dgm:cxn modelId="{59E8A516-0055-41C4-BA8B-224C97E20229}" srcId="{2166B2FB-88FB-4A31-85C8-CF76407F9288}" destId="{038507C8-AA2F-49A8-99BE-175CBEB65D91}" srcOrd="1" destOrd="0" parTransId="{76906151-1D06-46BA-A5CB-3E8707570005}" sibTransId="{CECA255A-8D0D-49A6-9EDA-277D8A318C87}"/>
    <dgm:cxn modelId="{90182F73-B856-4B10-8B56-8AEFEA0BC53E}" srcId="{2166B2FB-88FB-4A31-85C8-CF76407F9288}" destId="{CBD2293E-3B7B-4828-AA30-0BADF896EA72}" srcOrd="3" destOrd="0" parTransId="{20BFD3F2-1C2B-4D84-BB4A-DCD70791681D}" sibTransId="{98205865-3641-4678-B3C5-DAB66E3ACC08}"/>
    <dgm:cxn modelId="{447D74BC-2119-450B-ABE1-C16EF445FC1D}" type="presOf" srcId="{F46A4719-6B80-490F-A939-6C7AF39550B6}" destId="{8521A334-623B-44C8-813A-3F0367036558}" srcOrd="0" destOrd="6" presId="urn:microsoft.com/office/officeart/2005/8/layout/vList2"/>
    <dgm:cxn modelId="{A7B43E5A-1569-47DB-A451-D2EFF5947E7D}" type="presParOf" srcId="{039B6518-959D-4FEE-8521-9635F4094377}" destId="{FAB817A4-D7B2-4679-BE1A-B159B2353C7A}" srcOrd="0" destOrd="0" presId="urn:microsoft.com/office/officeart/2005/8/layout/vList2"/>
    <dgm:cxn modelId="{4B0A5AA8-D1EC-41B7-959D-68C48C720320}" type="presParOf" srcId="{039B6518-959D-4FEE-8521-9635F4094377}" destId="{8521A334-623B-44C8-813A-3F03670365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D63B56-553F-4C4A-B2D6-AC000313277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pPr algn="just"/>
          <a:r>
            <a:rPr lang="sl-SI" sz="2200" dirty="0" smtClean="0"/>
            <a:t>Kmetijska praksa KMRDOD se lahko izvaja s krmnimi dodatki, ki jim je bilo izdano dovoljene v skladu z Uredbo EU št. 183/2005 ter so uvrščeni v kategorijo dodatkov »zootehnični dodatki«, funkcionalna skupina »snovi, ki ugodno vplivajo na okolje« in je hkrati iz dovoljenja razvidno, da obstaja možnost za zmanjšanje nastajanje metana v prebavilih.</a:t>
          </a:r>
          <a:endParaRPr lang="sl-SI" sz="2200" b="0"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 </a:t>
          </a:r>
          <a:r>
            <a:rPr lang="pl-PL" sz="2800" b="1" dirty="0" smtClean="0"/>
            <a:t>INP 8.04 Shema dodatki za zmanjšanje emisij amonijaka – kmetijska praksa KRMDOD</a:t>
          </a:r>
          <a:endParaRPr lang="sl-SI" sz="2800" b="0"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8CA8E85E-5243-431B-8E92-AD7EE3B8ACF1}">
      <dgm:prSet phldrT="[besedilo]" custT="1"/>
      <dgm:spPr/>
      <dgm:t>
        <a:bodyPr/>
        <a:lstStyle/>
        <a:p>
          <a:pPr algn="just"/>
          <a:r>
            <a:rPr lang="sl-SI" sz="2200" dirty="0" smtClean="0"/>
            <a:t>Kategorija živali za katero se KRMDOD lahko uporabi je navedena na dovoljenju.</a:t>
          </a:r>
          <a:endParaRPr lang="sl-SI" sz="2200" b="0" dirty="0"/>
        </a:p>
      </dgm:t>
    </dgm:pt>
    <dgm:pt modelId="{77BE5487-752E-4B4D-969C-0CD92E1BFA1A}" type="parTrans" cxnId="{92C7708F-1796-4559-AA3F-322622562232}">
      <dgm:prSet/>
      <dgm:spPr/>
      <dgm:t>
        <a:bodyPr/>
        <a:lstStyle/>
        <a:p>
          <a:endParaRPr lang="sl-SI"/>
        </a:p>
      </dgm:t>
    </dgm:pt>
    <dgm:pt modelId="{9ECFB1C4-8CD5-4043-AB92-D4F4880D110A}" type="sibTrans" cxnId="{92C7708F-1796-4559-AA3F-322622562232}">
      <dgm:prSet/>
      <dgm:spPr/>
      <dgm:t>
        <a:bodyPr/>
        <a:lstStyle/>
        <a:p>
          <a:endParaRPr lang="sl-SI"/>
        </a:p>
      </dgm:t>
    </dgm:pt>
    <dgm:pt modelId="{CFC4AFEF-0E4B-4343-9080-39EB1272DA65}">
      <dgm:prSet phldrT="[besedilo]" custT="1"/>
      <dgm:spPr/>
      <dgm:t>
        <a:bodyPr/>
        <a:lstStyle/>
        <a:p>
          <a:pPr algn="just"/>
          <a:r>
            <a:rPr lang="sl-SI" sz="2200" b="0" dirty="0" smtClean="0"/>
            <a:t>Število </a:t>
          </a:r>
          <a:r>
            <a:rPr lang="sl-SI" sz="2200" b="0" i="0" dirty="0" smtClean="0"/>
            <a:t>krav molznic in krav za razmnoževanje </a:t>
          </a:r>
          <a:r>
            <a:rPr lang="sl-SI" sz="2200" dirty="0" smtClean="0"/>
            <a:t>se določi tako, da se upoštevajo podatki o številu goveda ženskega spola, ki jih agencija prevzame iz CRG po stanju na dan 1. februar tekočega leta in na štiri reprezentativno izbrane datume. Pri tem se upošteva le govedo ženskega spola, ki ima do ali vključno na izbrani datum v CRG že zavedeno vsaj eno telitev. </a:t>
          </a:r>
          <a:endParaRPr lang="sl-SI" sz="2200" b="0" dirty="0"/>
        </a:p>
      </dgm:t>
    </dgm:pt>
    <dgm:pt modelId="{B89F3B7B-5EFD-4EA5-91F0-56BBF9FE0898}" type="parTrans" cxnId="{C90A11D1-917C-4BAA-8E6A-4FC374F63A0B}">
      <dgm:prSet/>
      <dgm:spPr/>
      <dgm:t>
        <a:bodyPr/>
        <a:lstStyle/>
        <a:p>
          <a:endParaRPr lang="sl-SI"/>
        </a:p>
      </dgm:t>
    </dgm:pt>
    <dgm:pt modelId="{82384352-9700-42A6-9D64-2A8BC35F9B76}" type="sibTrans" cxnId="{C90A11D1-917C-4BAA-8E6A-4FC374F63A0B}">
      <dgm:prSet/>
      <dgm:spPr/>
      <dgm:t>
        <a:bodyPr/>
        <a:lstStyle/>
        <a:p>
          <a:endParaRPr lang="sl-SI"/>
        </a:p>
      </dgm:t>
    </dgm:pt>
    <dgm:pt modelId="{4AA36CB0-5BC1-43B0-BEAF-519E884C2FA7}">
      <dgm:prSet phldrT="[besedilo]" custT="1"/>
      <dgm:spPr/>
      <dgm:t>
        <a:bodyPr/>
        <a:lstStyle/>
        <a:p>
          <a:pPr algn="just"/>
          <a:endParaRPr lang="sl-SI" sz="2200" b="0" dirty="0"/>
        </a:p>
      </dgm:t>
    </dgm:pt>
    <dgm:pt modelId="{41C779AA-89CE-4BC1-8F31-0585D37C61E2}" type="parTrans" cxnId="{CD0AAE5F-0F22-401C-A064-A76F29746ACC}">
      <dgm:prSet/>
      <dgm:spPr/>
      <dgm:t>
        <a:bodyPr/>
        <a:lstStyle/>
        <a:p>
          <a:endParaRPr lang="sl-SI"/>
        </a:p>
      </dgm:t>
    </dgm:pt>
    <dgm:pt modelId="{A9219BCB-AEA3-4E45-BAAF-2B9FA07EB6DF}" type="sibTrans" cxnId="{CD0AAE5F-0F22-401C-A064-A76F29746ACC}">
      <dgm:prSet/>
      <dgm:spPr/>
      <dgm:t>
        <a:bodyPr/>
        <a:lstStyle/>
        <a:p>
          <a:endParaRPr lang="sl-SI"/>
        </a:p>
      </dgm:t>
    </dgm:pt>
    <dgm:pt modelId="{9249578A-9518-4AAF-87A1-72FF78748856}">
      <dgm:prSet phldrT="[besedilo]" custT="1"/>
      <dgm:spPr/>
      <dgm:t>
        <a:bodyPr/>
        <a:lstStyle/>
        <a:p>
          <a:pPr algn="just"/>
          <a:r>
            <a:rPr lang="sl-SI" sz="2200" b="0" dirty="0" smtClean="0"/>
            <a:t>V kmetijsko prakso KMRDOD mora nosilec vključi vse govedo ženskega spola in krmiti krmni dodatek v priporočenih vrednostih, ki so za ta krmni dodatek določene v pravnem aktu o dovoljenju oziroma na deklaraciji v skladu z navodili proizvajalca, skozi celo leto zahtevka.</a:t>
          </a:r>
          <a:endParaRPr lang="sl-SI" sz="2200" b="0" dirty="0"/>
        </a:p>
      </dgm:t>
    </dgm:pt>
    <dgm:pt modelId="{4176DCE9-DE9E-4CF6-9B1E-C8B6F5A8E171}" type="parTrans" cxnId="{98065236-6F66-451B-9DA2-E129A7605D04}">
      <dgm:prSet/>
      <dgm:spPr/>
      <dgm:t>
        <a:bodyPr/>
        <a:lstStyle/>
        <a:p>
          <a:endParaRPr lang="sl-SI"/>
        </a:p>
      </dgm:t>
    </dgm:pt>
    <dgm:pt modelId="{D67FC886-7BAF-472A-974A-7EF773A1622A}" type="sibTrans" cxnId="{98065236-6F66-451B-9DA2-E129A7605D04}">
      <dgm:prSet/>
      <dgm:spPr/>
      <dgm:t>
        <a:bodyPr/>
        <a:lstStyle/>
        <a:p>
          <a:endParaRPr lang="sl-SI"/>
        </a:p>
      </dgm:t>
    </dgm:pt>
    <dgm:pt modelId="{72B81D0A-80D2-44F7-8BF7-FF45F76F16EA}">
      <dgm:prSet custT="1"/>
      <dgm:spPr/>
      <dgm:t>
        <a:bodyPr/>
        <a:lstStyle/>
        <a:p>
          <a:r>
            <a:rPr lang="sl-SI" sz="2200" dirty="0" smtClean="0"/>
            <a:t>Do plačila je upravičen nosilec KMG, ki proizvaja za lastne potrebe kmetijskega gospodarstva (izpolnjevanje HACCP) ali uporablja za krmljenje krmne mešanice, ki vsebujejo omenjen krmni dodatek.</a:t>
          </a:r>
          <a:endParaRPr lang="sl-SI" sz="2200" b="0" dirty="0"/>
        </a:p>
      </dgm:t>
    </dgm:pt>
    <dgm:pt modelId="{96B115B9-F3C0-4A41-8EA5-173FC25B8118}" type="parTrans" cxnId="{BE795804-0768-490B-909C-608F14BEACE4}">
      <dgm:prSet/>
      <dgm:spPr/>
      <dgm:t>
        <a:bodyPr/>
        <a:lstStyle/>
        <a:p>
          <a:endParaRPr lang="sl-SI"/>
        </a:p>
      </dgm:t>
    </dgm:pt>
    <dgm:pt modelId="{8AC1F1A2-9B66-4D11-8C63-3BA03F8F48C6}" type="sibTrans" cxnId="{BE795804-0768-490B-909C-608F14BEACE4}">
      <dgm:prSet/>
      <dgm:spPr/>
      <dgm:t>
        <a:bodyPr/>
        <a:lstStyle/>
        <a:p>
          <a:endParaRPr lang="sl-SI"/>
        </a:p>
      </dgm:t>
    </dgm:pt>
    <dgm:pt modelId="{DAA1E2D5-E1C5-4E41-811B-BFF2DF40DEC5}">
      <dgm:prSet phldrT="[besedilo]" custT="1"/>
      <dgm:spPr/>
      <dgm:t>
        <a:bodyPr/>
        <a:lstStyle/>
        <a:p>
          <a:pPr algn="just"/>
          <a:r>
            <a:rPr lang="sl-SI" sz="2200" dirty="0" smtClean="0"/>
            <a:t>Trenutno je le ena izvedbena uredba Komisije, ki potrjuje pripravek, ki izpolni pogoje iz prejšnje alineje, in sicer Uredba EU 2022/565 </a:t>
          </a:r>
          <a:r>
            <a:rPr lang="sl-SI" sz="2200" b="1" i="0" dirty="0" smtClean="0"/>
            <a:t>o dovoljenju za pripravek iz 3-nitrooksipropanola (NOP) kot krmni dodatek za krave molznice in krave za razmnoževanje (</a:t>
          </a:r>
          <a:r>
            <a:rPr lang="sl-SI" sz="2200" b="1" i="0" dirty="0" err="1" smtClean="0"/>
            <a:t>t.i</a:t>
          </a:r>
          <a:r>
            <a:rPr lang="sl-SI" sz="2200" b="1" i="0" dirty="0" smtClean="0"/>
            <a:t>. </a:t>
          </a:r>
          <a:r>
            <a:rPr lang="sl-SI" sz="2200" b="1" i="0" dirty="0" err="1" smtClean="0"/>
            <a:t>Bovaer</a:t>
          </a:r>
          <a:r>
            <a:rPr lang="sl-SI" sz="2200" b="1" i="0" dirty="0" smtClean="0"/>
            <a:t>).</a:t>
          </a:r>
          <a:endParaRPr lang="sl-SI" sz="2200" b="0" dirty="0"/>
        </a:p>
      </dgm:t>
    </dgm:pt>
    <dgm:pt modelId="{7119218B-5BFE-47B1-AFE7-AB321C496FC0}" type="sibTrans" cxnId="{43BBF45D-B603-4CE3-A1D9-570051E2BBA4}">
      <dgm:prSet/>
      <dgm:spPr/>
      <dgm:t>
        <a:bodyPr/>
        <a:lstStyle/>
        <a:p>
          <a:endParaRPr lang="sl-SI"/>
        </a:p>
      </dgm:t>
    </dgm:pt>
    <dgm:pt modelId="{D64A5376-F1F1-499C-8A4A-2A9798DF922E}" type="parTrans" cxnId="{43BBF45D-B603-4CE3-A1D9-570051E2BBA4}">
      <dgm:prSet/>
      <dgm:spPr/>
      <dgm:t>
        <a:bodyPr/>
        <a:lstStyle/>
        <a:p>
          <a:endParaRPr lang="sl-SI"/>
        </a:p>
      </dgm:t>
    </dgm:pt>
    <dgm:pt modelId="{039B6518-959D-4FEE-8521-9635F4094377}" type="pres">
      <dgm:prSet presAssocID="{6BD63B56-553F-4C4A-B2D6-AC0003132774}" presName="linear" presStyleCnt="0">
        <dgm:presLayoutVars>
          <dgm:animLvl val="lvl"/>
          <dgm:resizeHandles val="exact"/>
        </dgm:presLayoutVars>
      </dgm:prSet>
      <dgm:spPr/>
      <dgm:t>
        <a:bodyPr/>
        <a:lstStyle/>
        <a:p>
          <a:endParaRPr lang="sl-SI"/>
        </a:p>
      </dgm:t>
    </dgm:pt>
    <dgm:pt modelId="{FAB817A4-D7B2-4679-BE1A-B159B2353C7A}" type="pres">
      <dgm:prSet presAssocID="{2166B2FB-88FB-4A31-85C8-CF76407F9288}" presName="parentText" presStyleLbl="node1" presStyleIdx="0" presStyleCnt="1">
        <dgm:presLayoutVars>
          <dgm:chMax val="0"/>
          <dgm:bulletEnabled val="1"/>
        </dgm:presLayoutVars>
      </dgm:prSet>
      <dgm:spPr/>
      <dgm:t>
        <a:bodyPr/>
        <a:lstStyle/>
        <a:p>
          <a:endParaRPr lang="sl-SI"/>
        </a:p>
      </dgm:t>
    </dgm:pt>
    <dgm:pt modelId="{8521A334-623B-44C8-813A-3F0367036558}" type="pres">
      <dgm:prSet presAssocID="{2166B2FB-88FB-4A31-85C8-CF76407F9288}" presName="childText" presStyleLbl="revTx" presStyleIdx="0" presStyleCnt="1">
        <dgm:presLayoutVars>
          <dgm:bulletEnabled val="1"/>
        </dgm:presLayoutVars>
      </dgm:prSet>
      <dgm:spPr/>
      <dgm:t>
        <a:bodyPr/>
        <a:lstStyle/>
        <a:p>
          <a:endParaRPr lang="sl-SI"/>
        </a:p>
      </dgm:t>
    </dgm:pt>
  </dgm:ptLst>
  <dgm:cxnLst>
    <dgm:cxn modelId="{2F2B6742-8E21-4532-BBDC-979620A96794}" type="presOf" srcId="{CFC4AFEF-0E4B-4343-9080-39EB1272DA65}" destId="{8521A334-623B-44C8-813A-3F0367036558}" srcOrd="0" destOrd="3" presId="urn:microsoft.com/office/officeart/2005/8/layout/vList2"/>
    <dgm:cxn modelId="{2DEA2212-AB5E-4769-854C-A192711F975D}" type="presOf" srcId="{7FFB95AD-7737-40BC-BD4F-5906DA43A9AC}" destId="{8521A334-623B-44C8-813A-3F0367036558}" srcOrd="0" destOrd="0" presId="urn:microsoft.com/office/officeart/2005/8/layout/vList2"/>
    <dgm:cxn modelId="{BD8614FD-568B-4567-90DD-8ABEFCDADE82}" type="presOf" srcId="{72B81D0A-80D2-44F7-8BF7-FF45F76F16EA}" destId="{8521A334-623B-44C8-813A-3F0367036558}" srcOrd="0" destOrd="5" presId="urn:microsoft.com/office/officeart/2005/8/layout/vList2"/>
    <dgm:cxn modelId="{259F7B31-9554-4DA7-9B1E-4E9587AFAC67}" type="presOf" srcId="{6BD63B56-553F-4C4A-B2D6-AC0003132774}" destId="{039B6518-959D-4FEE-8521-9635F4094377}" srcOrd="0" destOrd="0" presId="urn:microsoft.com/office/officeart/2005/8/layout/vList2"/>
    <dgm:cxn modelId="{6EF63718-AB9B-4C8C-9358-9FEC24D9E74E}" type="presOf" srcId="{2166B2FB-88FB-4A31-85C8-CF76407F9288}" destId="{FAB817A4-D7B2-4679-BE1A-B159B2353C7A}" srcOrd="0" destOrd="0" presId="urn:microsoft.com/office/officeart/2005/8/layout/vList2"/>
    <dgm:cxn modelId="{92C7708F-1796-4559-AA3F-322622562232}" srcId="{2166B2FB-88FB-4A31-85C8-CF76407F9288}" destId="{8CA8E85E-5243-431B-8E92-AD7EE3B8ACF1}" srcOrd="2" destOrd="0" parTransId="{77BE5487-752E-4B4D-969C-0CD92E1BFA1A}" sibTransId="{9ECFB1C4-8CD5-4043-AB92-D4F4880D110A}"/>
    <dgm:cxn modelId="{35070782-54AA-4FD9-9130-EEBC10BE20BD}" srcId="{6BD63B56-553F-4C4A-B2D6-AC0003132774}" destId="{2166B2FB-88FB-4A31-85C8-CF76407F9288}" srcOrd="0" destOrd="0" parTransId="{35756FEA-5A75-402E-AC14-5B50314CB84A}" sibTransId="{94011DF1-89D8-4113-92F1-080F0B0442B0}"/>
    <dgm:cxn modelId="{90157855-FAD4-42CE-9694-E5FB47198BF1}" type="presOf" srcId="{8CA8E85E-5243-431B-8E92-AD7EE3B8ACF1}" destId="{8521A334-623B-44C8-813A-3F0367036558}" srcOrd="0" destOrd="2" presId="urn:microsoft.com/office/officeart/2005/8/layout/vList2"/>
    <dgm:cxn modelId="{C90A11D1-917C-4BAA-8E6A-4FC374F63A0B}" srcId="{2166B2FB-88FB-4A31-85C8-CF76407F9288}" destId="{CFC4AFEF-0E4B-4343-9080-39EB1272DA65}" srcOrd="3" destOrd="0" parTransId="{B89F3B7B-5EFD-4EA5-91F0-56BBF9FE0898}" sibTransId="{82384352-9700-42A6-9D64-2A8BC35F9B76}"/>
    <dgm:cxn modelId="{8083558A-A116-42EE-8E55-309463C864B0}" srcId="{2166B2FB-88FB-4A31-85C8-CF76407F9288}" destId="{7FFB95AD-7737-40BC-BD4F-5906DA43A9AC}" srcOrd="0" destOrd="0" parTransId="{6D91E7D2-D34E-4F66-ABD9-D9D62A9FEB62}" sibTransId="{F08465B2-023C-43ED-8375-0A6A9DEEA0B4}"/>
    <dgm:cxn modelId="{56908EA8-FC1C-4708-93E8-0FE6E8DFBBEC}" type="presOf" srcId="{9249578A-9518-4AAF-87A1-72FF78748856}" destId="{8521A334-623B-44C8-813A-3F0367036558}" srcOrd="0" destOrd="4" presId="urn:microsoft.com/office/officeart/2005/8/layout/vList2"/>
    <dgm:cxn modelId="{98065236-6F66-451B-9DA2-E129A7605D04}" srcId="{2166B2FB-88FB-4A31-85C8-CF76407F9288}" destId="{9249578A-9518-4AAF-87A1-72FF78748856}" srcOrd="4" destOrd="0" parTransId="{4176DCE9-DE9E-4CF6-9B1E-C8B6F5A8E171}" sibTransId="{D67FC886-7BAF-472A-974A-7EF773A1622A}"/>
    <dgm:cxn modelId="{5B66FDD5-3078-41D6-A8AF-862090FD9ADC}" type="presOf" srcId="{DAA1E2D5-E1C5-4E41-811B-BFF2DF40DEC5}" destId="{8521A334-623B-44C8-813A-3F0367036558}" srcOrd="0" destOrd="1" presId="urn:microsoft.com/office/officeart/2005/8/layout/vList2"/>
    <dgm:cxn modelId="{43BBF45D-B603-4CE3-A1D9-570051E2BBA4}" srcId="{2166B2FB-88FB-4A31-85C8-CF76407F9288}" destId="{DAA1E2D5-E1C5-4E41-811B-BFF2DF40DEC5}" srcOrd="1" destOrd="0" parTransId="{D64A5376-F1F1-499C-8A4A-2A9798DF922E}" sibTransId="{7119218B-5BFE-47B1-AFE7-AB321C496FC0}"/>
    <dgm:cxn modelId="{AA949FAE-6605-46EC-9754-5E8A5778D0C3}" type="presOf" srcId="{4AA36CB0-5BC1-43B0-BEAF-519E884C2FA7}" destId="{8521A334-623B-44C8-813A-3F0367036558}" srcOrd="0" destOrd="6" presId="urn:microsoft.com/office/officeart/2005/8/layout/vList2"/>
    <dgm:cxn modelId="{CD0AAE5F-0F22-401C-A064-A76F29746ACC}" srcId="{2166B2FB-88FB-4A31-85C8-CF76407F9288}" destId="{4AA36CB0-5BC1-43B0-BEAF-519E884C2FA7}" srcOrd="6" destOrd="0" parTransId="{41C779AA-89CE-4BC1-8F31-0585D37C61E2}" sibTransId="{A9219BCB-AEA3-4E45-BAAF-2B9FA07EB6DF}"/>
    <dgm:cxn modelId="{BE795804-0768-490B-909C-608F14BEACE4}" srcId="{2166B2FB-88FB-4A31-85C8-CF76407F9288}" destId="{72B81D0A-80D2-44F7-8BF7-FF45F76F16EA}" srcOrd="5" destOrd="0" parTransId="{96B115B9-F3C0-4A41-8EA5-173FC25B8118}" sibTransId="{8AC1F1A2-9B66-4D11-8C63-3BA03F8F48C6}"/>
    <dgm:cxn modelId="{A7B43E5A-1569-47DB-A451-D2EFF5947E7D}" type="presParOf" srcId="{039B6518-959D-4FEE-8521-9635F4094377}" destId="{FAB817A4-D7B2-4679-BE1A-B159B2353C7A}" srcOrd="0" destOrd="0" presId="urn:microsoft.com/office/officeart/2005/8/layout/vList2"/>
    <dgm:cxn modelId="{4B0A5AA8-D1EC-41B7-959D-68C48C720320}" type="presParOf" srcId="{039B6518-959D-4FEE-8521-9635F4094377}" destId="{8521A334-623B-44C8-813A-3F03670365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BD63B56-553F-4C4A-B2D6-AC000313277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pPr algn="just"/>
          <a:endParaRPr lang="sl-SI" sz="2200" b="0"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 </a:t>
          </a:r>
          <a:r>
            <a:rPr lang="pl-PL" sz="2800" b="1" dirty="0" smtClean="0"/>
            <a:t>INP 8.04 Shema dodatki za zmanjšanje emisij amonijaka – kmetijska praksa KRMDOD</a:t>
          </a:r>
          <a:endParaRPr lang="sl-SI" sz="2800" b="0"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4AA36CB0-5BC1-43B0-BEAF-519E884C2FA7}">
      <dgm:prSet phldrT="[besedilo]" custT="1"/>
      <dgm:spPr/>
      <dgm:t>
        <a:bodyPr/>
        <a:lstStyle/>
        <a:p>
          <a:pPr algn="just"/>
          <a:endParaRPr lang="sl-SI" sz="2200" b="0" dirty="0"/>
        </a:p>
      </dgm:t>
    </dgm:pt>
    <dgm:pt modelId="{41C779AA-89CE-4BC1-8F31-0585D37C61E2}" type="parTrans" cxnId="{CD0AAE5F-0F22-401C-A064-A76F29746ACC}">
      <dgm:prSet/>
      <dgm:spPr/>
      <dgm:t>
        <a:bodyPr/>
        <a:lstStyle/>
        <a:p>
          <a:endParaRPr lang="sl-SI"/>
        </a:p>
      </dgm:t>
    </dgm:pt>
    <dgm:pt modelId="{A9219BCB-AEA3-4E45-BAAF-2B9FA07EB6DF}" type="sibTrans" cxnId="{CD0AAE5F-0F22-401C-A064-A76F29746ACC}">
      <dgm:prSet/>
      <dgm:spPr/>
      <dgm:t>
        <a:bodyPr/>
        <a:lstStyle/>
        <a:p>
          <a:endParaRPr lang="sl-SI"/>
        </a:p>
      </dgm:t>
    </dgm:pt>
    <dgm:pt modelId="{039B6518-959D-4FEE-8521-9635F4094377}" type="pres">
      <dgm:prSet presAssocID="{6BD63B56-553F-4C4A-B2D6-AC0003132774}" presName="linear" presStyleCnt="0">
        <dgm:presLayoutVars>
          <dgm:animLvl val="lvl"/>
          <dgm:resizeHandles val="exact"/>
        </dgm:presLayoutVars>
      </dgm:prSet>
      <dgm:spPr/>
      <dgm:t>
        <a:bodyPr/>
        <a:lstStyle/>
        <a:p>
          <a:endParaRPr lang="sl-SI"/>
        </a:p>
      </dgm:t>
    </dgm:pt>
    <dgm:pt modelId="{FAB817A4-D7B2-4679-BE1A-B159B2353C7A}" type="pres">
      <dgm:prSet presAssocID="{2166B2FB-88FB-4A31-85C8-CF76407F9288}" presName="parentText" presStyleLbl="node1" presStyleIdx="0" presStyleCnt="1" custLinFactY="-77038" custLinFactNeighborX="2096" custLinFactNeighborY="-100000">
        <dgm:presLayoutVars>
          <dgm:chMax val="0"/>
          <dgm:bulletEnabled val="1"/>
        </dgm:presLayoutVars>
      </dgm:prSet>
      <dgm:spPr/>
      <dgm:t>
        <a:bodyPr/>
        <a:lstStyle/>
        <a:p>
          <a:endParaRPr lang="sl-SI"/>
        </a:p>
      </dgm:t>
    </dgm:pt>
    <dgm:pt modelId="{8521A334-623B-44C8-813A-3F0367036558}" type="pres">
      <dgm:prSet presAssocID="{2166B2FB-88FB-4A31-85C8-CF76407F9288}" presName="childText" presStyleLbl="revTx" presStyleIdx="0" presStyleCnt="1">
        <dgm:presLayoutVars>
          <dgm:bulletEnabled val="1"/>
        </dgm:presLayoutVars>
      </dgm:prSet>
      <dgm:spPr/>
      <dgm:t>
        <a:bodyPr/>
        <a:lstStyle/>
        <a:p>
          <a:endParaRPr lang="sl-SI"/>
        </a:p>
      </dgm:t>
    </dgm:pt>
  </dgm:ptLst>
  <dgm:cxnLst>
    <dgm:cxn modelId="{8083558A-A116-42EE-8E55-309463C864B0}" srcId="{2166B2FB-88FB-4A31-85C8-CF76407F9288}" destId="{7FFB95AD-7737-40BC-BD4F-5906DA43A9AC}" srcOrd="0" destOrd="0" parTransId="{6D91E7D2-D34E-4F66-ABD9-D9D62A9FEB62}" sibTransId="{F08465B2-023C-43ED-8375-0A6A9DEEA0B4}"/>
    <dgm:cxn modelId="{259F7B31-9554-4DA7-9B1E-4E9587AFAC67}" type="presOf" srcId="{6BD63B56-553F-4C4A-B2D6-AC0003132774}" destId="{039B6518-959D-4FEE-8521-9635F4094377}" srcOrd="0" destOrd="0" presId="urn:microsoft.com/office/officeart/2005/8/layout/vList2"/>
    <dgm:cxn modelId="{CD0AAE5F-0F22-401C-A064-A76F29746ACC}" srcId="{2166B2FB-88FB-4A31-85C8-CF76407F9288}" destId="{4AA36CB0-5BC1-43B0-BEAF-519E884C2FA7}" srcOrd="1" destOrd="0" parTransId="{41C779AA-89CE-4BC1-8F31-0585D37C61E2}" sibTransId="{A9219BCB-AEA3-4E45-BAAF-2B9FA07EB6DF}"/>
    <dgm:cxn modelId="{35070782-54AA-4FD9-9130-EEBC10BE20BD}" srcId="{6BD63B56-553F-4C4A-B2D6-AC0003132774}" destId="{2166B2FB-88FB-4A31-85C8-CF76407F9288}" srcOrd="0" destOrd="0" parTransId="{35756FEA-5A75-402E-AC14-5B50314CB84A}" sibTransId="{94011DF1-89D8-4113-92F1-080F0B0442B0}"/>
    <dgm:cxn modelId="{AA949FAE-6605-46EC-9754-5E8A5778D0C3}" type="presOf" srcId="{4AA36CB0-5BC1-43B0-BEAF-519E884C2FA7}" destId="{8521A334-623B-44C8-813A-3F0367036558}" srcOrd="0" destOrd="1" presId="urn:microsoft.com/office/officeart/2005/8/layout/vList2"/>
    <dgm:cxn modelId="{2DEA2212-AB5E-4769-854C-A192711F975D}" type="presOf" srcId="{7FFB95AD-7737-40BC-BD4F-5906DA43A9AC}" destId="{8521A334-623B-44C8-813A-3F0367036558}" srcOrd="0" destOrd="0" presId="urn:microsoft.com/office/officeart/2005/8/layout/vList2"/>
    <dgm:cxn modelId="{6EF63718-AB9B-4C8C-9358-9FEC24D9E74E}" type="presOf" srcId="{2166B2FB-88FB-4A31-85C8-CF76407F9288}" destId="{FAB817A4-D7B2-4679-BE1A-B159B2353C7A}" srcOrd="0" destOrd="0" presId="urn:microsoft.com/office/officeart/2005/8/layout/vList2"/>
    <dgm:cxn modelId="{A7B43E5A-1569-47DB-A451-D2EFF5947E7D}" type="presParOf" srcId="{039B6518-959D-4FEE-8521-9635F4094377}" destId="{FAB817A4-D7B2-4679-BE1A-B159B2353C7A}" srcOrd="0" destOrd="0" presId="urn:microsoft.com/office/officeart/2005/8/layout/vList2"/>
    <dgm:cxn modelId="{4B0A5AA8-D1EC-41B7-959D-68C48C720320}" type="presParOf" srcId="{039B6518-959D-4FEE-8521-9635F4094377}" destId="{8521A334-623B-44C8-813A-3F03670365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200" b="1" dirty="0" smtClean="0"/>
            <a:t>Shema se izvaja na GERK z rabo</a:t>
          </a:r>
          <a:r>
            <a:rPr lang="sl-SI" sz="2200" b="0" dirty="0" smtClean="0"/>
            <a:t>:</a:t>
          </a:r>
          <a:endParaRPr lang="sl-SI" sz="2200" b="0"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D8A41636-C768-48A5-AFF9-034EEC308827}">
      <dgm:prSet custT="1"/>
      <dgm:spPr/>
      <dgm:t>
        <a:bodyPr/>
        <a:lstStyle/>
        <a:p>
          <a:r>
            <a:rPr lang="sl-SI" sz="2200" b="1" dirty="0" smtClean="0"/>
            <a:t>Kot naknadni </a:t>
          </a:r>
          <a:r>
            <a:rPr lang="sl-SI" sz="2200" b="1" dirty="0" err="1" smtClean="0"/>
            <a:t>neprezimni</a:t>
          </a:r>
          <a:r>
            <a:rPr lang="sl-SI" sz="2200" b="1" dirty="0" smtClean="0"/>
            <a:t> posevek se šteje mešanica vsaj dveh </a:t>
          </a:r>
          <a:r>
            <a:rPr lang="sl-SI" sz="2200" b="1" dirty="0" err="1" smtClean="0"/>
            <a:t>neprezimnih</a:t>
          </a:r>
          <a:r>
            <a:rPr lang="sl-SI" sz="2200" b="1" dirty="0" smtClean="0"/>
            <a:t> kmetijskih rastlin ali medovita kmetijska rastlina (je lahko samostojna).</a:t>
          </a:r>
          <a:endParaRPr lang="sl-SI" sz="2200" b="1" dirty="0"/>
        </a:p>
      </dgm:t>
    </dgm:pt>
    <dgm:pt modelId="{4D6F4247-A540-42FF-B6E0-6D22F542E926}" type="parTrans" cxnId="{D51BB047-E309-4F58-9E2F-FD5A5E5AABE2}">
      <dgm:prSet/>
      <dgm:spPr/>
      <dgm:t>
        <a:bodyPr/>
        <a:lstStyle/>
        <a:p>
          <a:endParaRPr lang="sl-SI" sz="2000"/>
        </a:p>
      </dgm:t>
    </dgm:pt>
    <dgm:pt modelId="{276EAFDF-62B6-46BE-8D0E-B88C25C008CD}" type="sibTrans" cxnId="{D51BB047-E309-4F58-9E2F-FD5A5E5AABE2}">
      <dgm:prSet/>
      <dgm:spPr/>
      <dgm:t>
        <a:bodyPr/>
        <a:lstStyle/>
        <a:p>
          <a:endParaRPr lang="sl-SI" sz="2000"/>
        </a:p>
      </dgm:t>
    </dgm:pt>
    <dgm:pt modelId="{73F0D64E-0B4D-4315-9634-30F0294D69E6}">
      <dgm:prSet custT="1"/>
      <dgm:spPr/>
      <dgm:t>
        <a:bodyPr/>
        <a:lstStyle/>
        <a:p>
          <a:r>
            <a:rPr lang="sl-SI" sz="2200" b="1" dirty="0" smtClean="0"/>
            <a:t>Kot naknadni prezimni posevek se šteje mešanica vsaj dveh prezimnih kmetijskih rastlin ali medovita kmetijska rastlina.</a:t>
          </a:r>
          <a:endParaRPr lang="sl-SI" sz="2200" b="1" dirty="0"/>
        </a:p>
      </dgm:t>
    </dgm:pt>
    <dgm:pt modelId="{37025BF5-D407-452F-B491-C0DEA9F481DE}" type="parTrans" cxnId="{6FCB1552-9F66-4B72-8473-4E9337D3F083}">
      <dgm:prSet/>
      <dgm:spPr/>
      <dgm:t>
        <a:bodyPr/>
        <a:lstStyle/>
        <a:p>
          <a:endParaRPr lang="sl-SI" sz="2000"/>
        </a:p>
      </dgm:t>
    </dgm:pt>
    <dgm:pt modelId="{56800684-0A25-477C-8B1D-800F70559D7F}" type="sibTrans" cxnId="{6FCB1552-9F66-4B72-8473-4E9337D3F083}">
      <dgm:prSet/>
      <dgm:spPr/>
      <dgm:t>
        <a:bodyPr/>
        <a:lstStyle/>
        <a:p>
          <a:endParaRPr lang="sl-SI" sz="2000"/>
        </a:p>
      </dgm:t>
    </dgm:pt>
    <dgm:pt modelId="{FAA90F40-128A-4B9E-92A4-8A70B1180A2B}">
      <dgm:prSet custT="1"/>
      <dgm:spPr/>
      <dgm:t>
        <a:bodyPr/>
        <a:lstStyle/>
        <a:p>
          <a:r>
            <a:rPr lang="sl-SI" sz="2200" b="1" dirty="0" smtClean="0"/>
            <a:t>Podsevek je posevek kmetijske rastline različnih botaničnih družin v glavni posevek - setev se izvede v glavno </a:t>
          </a:r>
          <a:r>
            <a:rPr lang="sl-SI" sz="2200" b="1" dirty="0" err="1" smtClean="0"/>
            <a:t>kmrs</a:t>
          </a:r>
          <a:r>
            <a:rPr lang="sl-SI" sz="2200" b="1" dirty="0" smtClean="0"/>
            <a:t>, nato mora podsevek po odstranitvi glavnega posevka ostati, da nosilec z njim zagotovi zeleni pokrov. </a:t>
          </a:r>
          <a:r>
            <a:rPr lang="sl-SI" sz="2200" b="1" dirty="0" smtClean="0">
              <a:solidFill>
                <a:schemeClr val="accent5">
                  <a:lumMod val="75000"/>
                </a:schemeClr>
              </a:solidFill>
            </a:rPr>
            <a:t>Podsevek je lahko samostojna KMRS ali mešanica.</a:t>
          </a:r>
        </a:p>
      </dgm:t>
    </dgm:pt>
    <dgm:pt modelId="{5480A8D4-AF05-4291-B5CD-19CE32342FAE}" type="parTrans" cxnId="{30CF4CAF-3646-42C0-AC22-4F500C2A2859}">
      <dgm:prSet/>
      <dgm:spPr/>
      <dgm:t>
        <a:bodyPr/>
        <a:lstStyle/>
        <a:p>
          <a:endParaRPr lang="sl-SI" sz="2000"/>
        </a:p>
      </dgm:t>
    </dgm:pt>
    <dgm:pt modelId="{F5BFB21A-CAB7-429C-AA52-2F3F14AD031F}" type="sibTrans" cxnId="{30CF4CAF-3646-42C0-AC22-4F500C2A2859}">
      <dgm:prSet/>
      <dgm:spPr/>
      <dgm:t>
        <a:bodyPr/>
        <a:lstStyle/>
        <a:p>
          <a:endParaRPr lang="sl-SI" sz="2000"/>
        </a:p>
      </dgm:t>
    </dgm:pt>
    <dgm:pt modelId="{7C8ACD8A-DB26-488F-BFBF-6E2183B56E7C}">
      <dgm:prSet custT="1"/>
      <dgm:spPr/>
      <dgm:t>
        <a:bodyPr/>
        <a:lstStyle/>
        <a:p>
          <a:r>
            <a:rPr lang="sl-SI" sz="2200" b="1" dirty="0" smtClean="0"/>
            <a:t>Kmet KMRS izbere iz šifranta KMRS - </a:t>
          </a:r>
          <a:r>
            <a:rPr lang="sl-SI" sz="2200" dirty="0" smtClean="0">
              <a:solidFill>
                <a:schemeClr val="accent5">
                  <a:lumMod val="75000"/>
                </a:schemeClr>
              </a:solidFill>
            </a:rPr>
            <a:t>v mešanici so lahko tudi kmetijske rastline, ki niso navedene v šifrantu vrst oziroma skupin kmetijskih rastlin in pomoči, vendar morajo kmetijske rastline iz šifranta prevladovati</a:t>
          </a:r>
          <a:r>
            <a:rPr lang="sl-SI" sz="2200" dirty="0" smtClean="0"/>
            <a:t>.</a:t>
          </a:r>
          <a:endParaRPr lang="sl-SI" sz="2200" b="1" dirty="0"/>
        </a:p>
      </dgm:t>
    </dgm:pt>
    <dgm:pt modelId="{C4122780-C0FA-4108-9953-C0DA8C6A5B82}" type="parTrans" cxnId="{CDCFFBC8-2742-4F42-B92A-B7594E2CF524}">
      <dgm:prSet/>
      <dgm:spPr/>
      <dgm:t>
        <a:bodyPr/>
        <a:lstStyle/>
        <a:p>
          <a:endParaRPr lang="sl-SI" sz="2000"/>
        </a:p>
      </dgm:t>
    </dgm:pt>
    <dgm:pt modelId="{2767264D-1230-4BB2-805E-4F8574DB7B6F}" type="sibTrans" cxnId="{CDCFFBC8-2742-4F42-B92A-B7594E2CF524}">
      <dgm:prSet/>
      <dgm:spPr/>
      <dgm:t>
        <a:bodyPr/>
        <a:lstStyle/>
        <a:p>
          <a:endParaRPr lang="sl-SI" sz="2000"/>
        </a:p>
      </dgm:t>
    </dgm:pt>
    <dgm:pt modelId="{C8E84F0D-60AC-454E-B8BC-126539C0C51C}">
      <dgm:prSet phldrT="[besedilo]" custT="1"/>
      <dgm:spPr/>
      <dgm:t>
        <a:bodyPr/>
        <a:lstStyle/>
        <a:p>
          <a:r>
            <a:rPr lang="sl-SI" sz="2200" dirty="0" smtClean="0"/>
            <a:t> 1100  ali 1161. </a:t>
          </a:r>
          <a:endParaRPr lang="sl-SI" sz="2200" b="1" dirty="0"/>
        </a:p>
      </dgm:t>
    </dgm:pt>
    <dgm:pt modelId="{A438CB36-3737-49C8-A776-4B182C018249}" type="parTrans" cxnId="{9C9B72B1-CD81-4655-8498-03392EE73F7D}">
      <dgm:prSet/>
      <dgm:spPr/>
      <dgm:t>
        <a:bodyPr/>
        <a:lstStyle/>
        <a:p>
          <a:endParaRPr lang="sl-SI" sz="2000"/>
        </a:p>
      </dgm:t>
    </dgm:pt>
    <dgm:pt modelId="{0F4F7B48-FE0E-4634-8969-6F6021EB8424}" type="sibTrans" cxnId="{9C9B72B1-CD81-4655-8498-03392EE73F7D}">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INP 8.05 Naknadni posevki in podsevki - NPP</a:t>
          </a:r>
          <a:endParaRPr lang="sl-SI" sz="2800" b="0"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EC6FC769-9A8B-4367-A2D2-BFED9675C11D}">
      <dgm:prSet phldrT="[besedilo]" custT="1"/>
      <dgm:spPr/>
      <dgm:t>
        <a:bodyPr/>
        <a:lstStyle/>
        <a:p>
          <a:endParaRPr lang="sl-SI" sz="2200" b="1" dirty="0"/>
        </a:p>
      </dgm:t>
    </dgm:pt>
    <dgm:pt modelId="{9C0041A7-4A82-4964-87D0-7FA26E6851F0}" type="parTrans" cxnId="{7FA4D789-7C56-4AE9-BADA-3435B8406F64}">
      <dgm:prSet/>
      <dgm:spPr/>
      <dgm:t>
        <a:bodyPr/>
        <a:lstStyle/>
        <a:p>
          <a:endParaRPr lang="sl-SI"/>
        </a:p>
      </dgm:t>
    </dgm:pt>
    <dgm:pt modelId="{3F035783-D91A-43D4-A738-7B2AF12AD5FE}" type="sibTrans" cxnId="{7FA4D789-7C56-4AE9-BADA-3435B8406F64}">
      <dgm:prSet/>
      <dgm:spPr/>
      <dgm:t>
        <a:bodyPr/>
        <a:lstStyle/>
        <a:p>
          <a:endParaRPr lang="sl-SI"/>
        </a:p>
      </dgm:t>
    </dgm:pt>
    <dgm:pt modelId="{375F49D3-32C0-4E67-804D-6A1E4084C3CC}">
      <dgm:prSet custT="1"/>
      <dgm:spPr/>
      <dgm:t>
        <a:bodyPr/>
        <a:lstStyle/>
        <a:p>
          <a:endParaRPr lang="sl-SI" sz="2200" dirty="0"/>
        </a:p>
      </dgm:t>
    </dgm:pt>
    <dgm:pt modelId="{AD124E61-A132-437E-BCB9-2E9CD19FCEB6}" type="parTrans" cxnId="{B99EAC7A-E92D-4A68-8E86-12897E50E650}">
      <dgm:prSet/>
      <dgm:spPr/>
      <dgm:t>
        <a:bodyPr/>
        <a:lstStyle/>
        <a:p>
          <a:endParaRPr lang="sl-SI"/>
        </a:p>
      </dgm:t>
    </dgm:pt>
    <dgm:pt modelId="{C1B3F70D-37A7-4282-9211-C26D80B9D434}" type="sibTrans" cxnId="{B99EAC7A-E92D-4A68-8E86-12897E50E650}">
      <dgm:prSet/>
      <dgm:spPr/>
      <dgm:t>
        <a:bodyPr/>
        <a:lstStyle/>
        <a:p>
          <a:endParaRPr lang="sl-SI"/>
        </a:p>
      </dgm:t>
    </dgm:pt>
    <dgm:pt modelId="{D704E5A9-60C1-48A9-86EC-498A6D20BA37}">
      <dgm:prSet custT="1"/>
      <dgm:spPr/>
      <dgm:t>
        <a:bodyPr/>
        <a:lstStyle/>
        <a:p>
          <a:endParaRPr lang="sl-SI" sz="2200" dirty="0"/>
        </a:p>
      </dgm:t>
    </dgm:pt>
    <dgm:pt modelId="{E889C6A4-7638-4378-8DF8-B722356FD9BA}" type="parTrans" cxnId="{551F3AF2-FD7B-4F76-955C-04C7131C61CD}">
      <dgm:prSet/>
      <dgm:spPr/>
      <dgm:t>
        <a:bodyPr/>
        <a:lstStyle/>
        <a:p>
          <a:endParaRPr lang="sl-SI"/>
        </a:p>
      </dgm:t>
    </dgm:pt>
    <dgm:pt modelId="{829AF7E9-E73D-4C3D-A4F0-6FD65C78AD99}" type="sibTrans" cxnId="{551F3AF2-FD7B-4F76-955C-04C7131C61CD}">
      <dgm:prSet/>
      <dgm:spPr/>
      <dgm:t>
        <a:bodyPr/>
        <a:lstStyle/>
        <a:p>
          <a:endParaRPr lang="sl-SI"/>
        </a:p>
      </dgm:t>
    </dgm:pt>
    <dgm:pt modelId="{BFD52E82-F048-4183-A08A-C42DE4DF4406}">
      <dgm:prSet custT="1"/>
      <dgm:spPr/>
      <dgm:t>
        <a:bodyPr/>
        <a:lstStyle/>
        <a:p>
          <a:endParaRPr lang="sl-SI" sz="2200" dirty="0" smtClean="0"/>
        </a:p>
      </dgm:t>
    </dgm:pt>
    <dgm:pt modelId="{7A1F1D5D-F2FA-4912-9C68-0CFB62351C60}" type="parTrans" cxnId="{D5D8FC61-BC97-418B-8469-E751675BE8A4}">
      <dgm:prSet/>
      <dgm:spPr/>
      <dgm:t>
        <a:bodyPr/>
        <a:lstStyle/>
        <a:p>
          <a:endParaRPr lang="sl-SI"/>
        </a:p>
      </dgm:t>
    </dgm:pt>
    <dgm:pt modelId="{B46B6FDA-7E3D-42CC-8B44-8A1240509201}" type="sibTrans" cxnId="{D5D8FC61-BC97-418B-8469-E751675BE8A4}">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3167A16D-6555-4E57-A1F5-880168103DD6}" type="pres">
      <dgm:prSet presAssocID="{2166B2FB-88FB-4A31-85C8-CF76407F9288}" presName="parentLin" presStyleCnt="0"/>
      <dgm:spPr/>
    </dgm:pt>
    <dgm:pt modelId="{26AD822C-A8CE-4F79-8081-CAF285381DE4}" type="pres">
      <dgm:prSet presAssocID="{2166B2FB-88FB-4A31-85C8-CF76407F9288}" presName="parentLeftMargin" presStyleLbl="node1" presStyleIdx="0" presStyleCnt="1"/>
      <dgm:spPr/>
      <dgm:t>
        <a:bodyPr/>
        <a:lstStyle/>
        <a:p>
          <a:endParaRPr lang="sl-SI"/>
        </a:p>
      </dgm:t>
    </dgm:pt>
    <dgm:pt modelId="{1D4D1320-276C-4399-83D0-04DC50505510}" type="pres">
      <dgm:prSet presAssocID="{2166B2FB-88FB-4A31-85C8-CF76407F9288}" presName="parentText" presStyleLbl="node1" presStyleIdx="0" presStyleCnt="1" custScaleY="53866" custLinFactNeighborX="-31027" custLinFactNeighborY="-45248">
        <dgm:presLayoutVars>
          <dgm:chMax val="0"/>
          <dgm:bulletEnabled val="1"/>
        </dgm:presLayoutVars>
      </dgm:prSet>
      <dgm:spPr/>
      <dgm:t>
        <a:bodyPr/>
        <a:lstStyle/>
        <a:p>
          <a:endParaRPr lang="sl-SI"/>
        </a:p>
      </dgm:t>
    </dgm:pt>
    <dgm:pt modelId="{F59316EE-F80D-4E0B-9E6C-29F43D74413F}" type="pres">
      <dgm:prSet presAssocID="{2166B2FB-88FB-4A31-85C8-CF76407F9288}" presName="negativeSpace" presStyleCnt="0"/>
      <dgm:spPr/>
    </dgm:pt>
    <dgm:pt modelId="{B7661E00-9414-4285-A0B2-33BCF74A1E66}" type="pres">
      <dgm:prSet presAssocID="{2166B2FB-88FB-4A31-85C8-CF76407F9288}" presName="childText" presStyleLbl="conFgAcc1" presStyleIdx="0" presStyleCnt="1" custLinFactNeighborY="3851">
        <dgm:presLayoutVars>
          <dgm:bulletEnabled val="1"/>
        </dgm:presLayoutVars>
      </dgm:prSet>
      <dgm:spPr/>
      <dgm:t>
        <a:bodyPr/>
        <a:lstStyle/>
        <a:p>
          <a:endParaRPr lang="sl-SI"/>
        </a:p>
      </dgm:t>
    </dgm:pt>
  </dgm:ptLst>
  <dgm:cxnLst>
    <dgm:cxn modelId="{D5D8FC61-BC97-418B-8469-E751675BE8A4}" srcId="{2166B2FB-88FB-4A31-85C8-CF76407F9288}" destId="{BFD52E82-F048-4183-A08A-C42DE4DF4406}" srcOrd="6" destOrd="0" parTransId="{7A1F1D5D-F2FA-4912-9C68-0CFB62351C60}" sibTransId="{B46B6FDA-7E3D-42CC-8B44-8A1240509201}"/>
    <dgm:cxn modelId="{551F3AF2-FD7B-4F76-955C-04C7131C61CD}" srcId="{2166B2FB-88FB-4A31-85C8-CF76407F9288}" destId="{D704E5A9-60C1-48A9-86EC-498A6D20BA37}" srcOrd="4" destOrd="0" parTransId="{E889C6A4-7638-4378-8DF8-B722356FD9BA}" sibTransId="{829AF7E9-E73D-4C3D-A4F0-6FD65C78AD99}"/>
    <dgm:cxn modelId="{47023541-B1CE-479B-A4EB-3BE4D24D4A14}" type="presOf" srcId="{7FFB95AD-7737-40BC-BD4F-5906DA43A9AC}" destId="{B7661E00-9414-4285-A0B2-33BCF74A1E66}" srcOrd="0" destOrd="0" presId="urn:microsoft.com/office/officeart/2005/8/layout/list1"/>
    <dgm:cxn modelId="{CDCFFBC8-2742-4F42-B92A-B7594E2CF524}" srcId="{2166B2FB-88FB-4A31-85C8-CF76407F9288}" destId="{7C8ACD8A-DB26-488F-BFBF-6E2183B56E7C}" srcOrd="7" destOrd="0" parTransId="{C4122780-C0FA-4108-9953-C0DA8C6A5B82}" sibTransId="{2767264D-1230-4BB2-805E-4F8574DB7B6F}"/>
    <dgm:cxn modelId="{B99EAC7A-E92D-4A68-8E86-12897E50E650}" srcId="{2166B2FB-88FB-4A31-85C8-CF76407F9288}" destId="{375F49D3-32C0-4E67-804D-6A1E4084C3CC}" srcOrd="2" destOrd="0" parTransId="{AD124E61-A132-437E-BCB9-2E9CD19FCEB6}" sibTransId="{C1B3F70D-37A7-4282-9211-C26D80B9D434}"/>
    <dgm:cxn modelId="{7C741338-4E9A-4EC6-92BA-A9A4ABE232B2}" type="presOf" srcId="{2166B2FB-88FB-4A31-85C8-CF76407F9288}" destId="{1D4D1320-276C-4399-83D0-04DC50505510}" srcOrd="1" destOrd="0" presId="urn:microsoft.com/office/officeart/2005/8/layout/list1"/>
    <dgm:cxn modelId="{4B34A57E-507B-4647-AB45-246DA1787F98}" type="presOf" srcId="{7C8ACD8A-DB26-488F-BFBF-6E2183B56E7C}" destId="{B7661E00-9414-4285-A0B2-33BCF74A1E66}" srcOrd="0" destOrd="9" presId="urn:microsoft.com/office/officeart/2005/8/layout/list1"/>
    <dgm:cxn modelId="{6FCB1552-9F66-4B72-8473-4E9337D3F083}" srcId="{2166B2FB-88FB-4A31-85C8-CF76407F9288}" destId="{73F0D64E-0B4D-4315-9634-30F0294D69E6}" srcOrd="3" destOrd="0" parTransId="{37025BF5-D407-452F-B491-C0DEA9F481DE}" sibTransId="{56800684-0A25-477C-8B1D-800F70559D7F}"/>
    <dgm:cxn modelId="{ED0D6144-EBC5-4E78-9367-863DE10D17F0}" type="presOf" srcId="{BFD52E82-F048-4183-A08A-C42DE4DF4406}" destId="{B7661E00-9414-4285-A0B2-33BCF74A1E66}" srcOrd="0" destOrd="8" presId="urn:microsoft.com/office/officeart/2005/8/layout/list1"/>
    <dgm:cxn modelId="{F8A831D6-4B88-4785-B1D5-9209B99D50DC}" type="presOf" srcId="{D704E5A9-60C1-48A9-86EC-498A6D20BA37}" destId="{B7661E00-9414-4285-A0B2-33BCF74A1E66}" srcOrd="0" destOrd="6" presId="urn:microsoft.com/office/officeart/2005/8/layout/list1"/>
    <dgm:cxn modelId="{9C9B72B1-CD81-4655-8498-03392EE73F7D}" srcId="{7FFB95AD-7737-40BC-BD4F-5906DA43A9AC}" destId="{C8E84F0D-60AC-454E-B8BC-126539C0C51C}" srcOrd="0" destOrd="0" parTransId="{A438CB36-3737-49C8-A776-4B182C018249}" sibTransId="{0F4F7B48-FE0E-4634-8969-6F6021EB8424}"/>
    <dgm:cxn modelId="{D51BB047-E309-4F58-9E2F-FD5A5E5AABE2}" srcId="{2166B2FB-88FB-4A31-85C8-CF76407F9288}" destId="{D8A41636-C768-48A5-AFF9-034EEC308827}" srcOrd="1" destOrd="0" parTransId="{4D6F4247-A540-42FF-B6E0-6D22F542E926}" sibTransId="{276EAFDF-62B6-46BE-8D0E-B88C25C008CD}"/>
    <dgm:cxn modelId="{2268DB61-C5BB-48AD-8185-4F1880018FE4}" type="presOf" srcId="{73F0D64E-0B4D-4315-9634-30F0294D69E6}" destId="{B7661E00-9414-4285-A0B2-33BCF74A1E66}" srcOrd="0" destOrd="5" presId="urn:microsoft.com/office/officeart/2005/8/layout/list1"/>
    <dgm:cxn modelId="{1EC8F6A7-0070-42FE-8E73-BEC7EBF6CB45}" type="presOf" srcId="{375F49D3-32C0-4E67-804D-6A1E4084C3CC}" destId="{B7661E00-9414-4285-A0B2-33BCF74A1E66}" srcOrd="0" destOrd="4" presId="urn:microsoft.com/office/officeart/2005/8/layout/list1"/>
    <dgm:cxn modelId="{35070782-54AA-4FD9-9130-EEBC10BE20BD}" srcId="{6BD63B56-553F-4C4A-B2D6-AC0003132774}" destId="{2166B2FB-88FB-4A31-85C8-CF76407F9288}" srcOrd="0" destOrd="0" parTransId="{35756FEA-5A75-402E-AC14-5B50314CB84A}" sibTransId="{94011DF1-89D8-4113-92F1-080F0B0442B0}"/>
    <dgm:cxn modelId="{8083558A-A116-42EE-8E55-309463C864B0}" srcId="{2166B2FB-88FB-4A31-85C8-CF76407F9288}" destId="{7FFB95AD-7737-40BC-BD4F-5906DA43A9AC}" srcOrd="0" destOrd="0" parTransId="{6D91E7D2-D34E-4F66-ABD9-D9D62A9FEB62}" sibTransId="{F08465B2-023C-43ED-8375-0A6A9DEEA0B4}"/>
    <dgm:cxn modelId="{F363857A-7B32-4A04-9C19-FDE66010312B}" type="presOf" srcId="{FAA90F40-128A-4B9E-92A4-8A70B1180A2B}" destId="{B7661E00-9414-4285-A0B2-33BCF74A1E66}" srcOrd="0" destOrd="7" presId="urn:microsoft.com/office/officeart/2005/8/layout/list1"/>
    <dgm:cxn modelId="{FDF26E91-D044-4CE0-A366-E7DBB0F586C6}" type="presOf" srcId="{C8E84F0D-60AC-454E-B8BC-126539C0C51C}" destId="{B7661E00-9414-4285-A0B2-33BCF74A1E66}" srcOrd="0" destOrd="1" presId="urn:microsoft.com/office/officeart/2005/8/layout/list1"/>
    <dgm:cxn modelId="{7FA4D789-7C56-4AE9-BADA-3435B8406F64}" srcId="{7FFB95AD-7737-40BC-BD4F-5906DA43A9AC}" destId="{EC6FC769-9A8B-4367-A2D2-BFED9675C11D}" srcOrd="1" destOrd="0" parTransId="{9C0041A7-4A82-4964-87D0-7FA26E6851F0}" sibTransId="{3F035783-D91A-43D4-A738-7B2AF12AD5FE}"/>
    <dgm:cxn modelId="{1C788BE5-0644-496B-B4B1-756A84B9024C}" type="presOf" srcId="{2166B2FB-88FB-4A31-85C8-CF76407F9288}" destId="{26AD822C-A8CE-4F79-8081-CAF285381DE4}" srcOrd="0" destOrd="0" presId="urn:microsoft.com/office/officeart/2005/8/layout/list1"/>
    <dgm:cxn modelId="{30CF4CAF-3646-42C0-AC22-4F500C2A2859}" srcId="{2166B2FB-88FB-4A31-85C8-CF76407F9288}" destId="{FAA90F40-128A-4B9E-92A4-8A70B1180A2B}" srcOrd="5" destOrd="0" parTransId="{5480A8D4-AF05-4291-B5CD-19CE32342FAE}" sibTransId="{F5BFB21A-CAB7-429C-AA52-2F3F14AD031F}"/>
    <dgm:cxn modelId="{2D12DFA9-E40F-45B1-B398-9A3EE86FA098}" type="presOf" srcId="{EC6FC769-9A8B-4367-A2D2-BFED9675C11D}" destId="{B7661E00-9414-4285-A0B2-33BCF74A1E66}" srcOrd="0" destOrd="2" presId="urn:microsoft.com/office/officeart/2005/8/layout/list1"/>
    <dgm:cxn modelId="{55AB50C6-955E-4616-9CCC-5FD4419EBD3E}" type="presOf" srcId="{6BD63B56-553F-4C4A-B2D6-AC0003132774}" destId="{8B8415D8-6D90-47C2-BFEE-2E248F61B6E5}" srcOrd="0" destOrd="0" presId="urn:microsoft.com/office/officeart/2005/8/layout/list1"/>
    <dgm:cxn modelId="{6D154312-34DA-4488-B513-805DB433E5F5}" type="presOf" srcId="{D8A41636-C768-48A5-AFF9-034EEC308827}" destId="{B7661E00-9414-4285-A0B2-33BCF74A1E66}" srcOrd="0" destOrd="3" presId="urn:microsoft.com/office/officeart/2005/8/layout/list1"/>
    <dgm:cxn modelId="{68F6C24B-38B8-4684-B02E-5D8E5A1B76DA}" type="presParOf" srcId="{8B8415D8-6D90-47C2-BFEE-2E248F61B6E5}" destId="{3167A16D-6555-4E57-A1F5-880168103DD6}" srcOrd="0" destOrd="0" presId="urn:microsoft.com/office/officeart/2005/8/layout/list1"/>
    <dgm:cxn modelId="{7C0AAF24-2E27-4CAC-BD05-7DDAD6D14238}" type="presParOf" srcId="{3167A16D-6555-4E57-A1F5-880168103DD6}" destId="{26AD822C-A8CE-4F79-8081-CAF285381DE4}" srcOrd="0" destOrd="0" presId="urn:microsoft.com/office/officeart/2005/8/layout/list1"/>
    <dgm:cxn modelId="{CDF9F537-F0F8-4AF1-80B7-7ED9B5BB4021}" type="presParOf" srcId="{3167A16D-6555-4E57-A1F5-880168103DD6}" destId="{1D4D1320-276C-4399-83D0-04DC50505510}" srcOrd="1" destOrd="0" presId="urn:microsoft.com/office/officeart/2005/8/layout/list1"/>
    <dgm:cxn modelId="{68866B0F-FEB6-47A6-9D7C-5F6331CF2AF0}" type="presParOf" srcId="{8B8415D8-6D90-47C2-BFEE-2E248F61B6E5}" destId="{F59316EE-F80D-4E0B-9E6C-29F43D74413F}" srcOrd="1" destOrd="0" presId="urn:microsoft.com/office/officeart/2005/8/layout/list1"/>
    <dgm:cxn modelId="{2DBB0D2F-D6C3-4645-BF4F-A615B3BFB786}" type="presParOf" srcId="{8B8415D8-6D90-47C2-BFEE-2E248F61B6E5}" destId="{B7661E00-9414-4285-A0B2-33BCF74A1E6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200" b="1" dirty="0" smtClean="0"/>
            <a:t>Pogoji upravičenosti:</a:t>
          </a:r>
          <a:endParaRPr lang="sl-SI" sz="2200" b="1"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162391D4-5104-4702-AEE8-C996B8B463AF}">
      <dgm:prSet custT="1"/>
      <dgm:spPr/>
      <dgm:t>
        <a:bodyPr/>
        <a:lstStyle/>
        <a:p>
          <a:r>
            <a:rPr lang="sl-SI" sz="1900" b="0" dirty="0" smtClean="0"/>
            <a:t>Setev naknadnega </a:t>
          </a:r>
          <a:r>
            <a:rPr lang="sl-SI" sz="1900" b="0" dirty="0" err="1" smtClean="0"/>
            <a:t>neprezimnega</a:t>
          </a:r>
          <a:r>
            <a:rPr lang="sl-SI" sz="1900" b="0" dirty="0" smtClean="0"/>
            <a:t> posevka ali medovite kmetijske rastline mora biti opravljena kadarkoli po glavnem posevku v letu n, tako da se zagotovi </a:t>
          </a:r>
          <a:r>
            <a:rPr lang="sl-SI" sz="1900" b="0" dirty="0" err="1" smtClean="0"/>
            <a:t>pokrovnost</a:t>
          </a:r>
          <a:r>
            <a:rPr lang="sl-SI" sz="1900" b="0" dirty="0" smtClean="0"/>
            <a:t> iz naslednje točke;</a:t>
          </a:r>
          <a:endParaRPr lang="sl-SI" sz="1900" b="0" dirty="0"/>
        </a:p>
      </dgm:t>
    </dgm:pt>
    <dgm:pt modelId="{7AD65FF9-B489-46D7-BBB1-01D5BE90F640}" type="parTrans" cxnId="{37501C84-44AE-4FFC-960E-9A8E1B21D3AD}">
      <dgm:prSet/>
      <dgm:spPr/>
      <dgm:t>
        <a:bodyPr/>
        <a:lstStyle/>
        <a:p>
          <a:endParaRPr lang="sl-SI"/>
        </a:p>
      </dgm:t>
    </dgm:pt>
    <dgm:pt modelId="{23BA8085-A4E2-4219-953E-0D9E07A658AE}" type="sibTrans" cxnId="{37501C84-44AE-4FFC-960E-9A8E1B21D3AD}">
      <dgm:prSet/>
      <dgm:spPr/>
      <dgm:t>
        <a:bodyPr/>
        <a:lstStyle/>
        <a:p>
          <a:endParaRPr lang="sl-SI"/>
        </a:p>
      </dgm:t>
    </dgm:pt>
    <dgm:pt modelId="{D8B24AF7-BFDE-4D6A-B35A-235F70E4C337}">
      <dgm:prSet custT="1"/>
      <dgm:spPr/>
      <dgm:t>
        <a:bodyPr/>
        <a:lstStyle/>
        <a:p>
          <a:r>
            <a:rPr lang="sl-SI" sz="1900" b="0" dirty="0" smtClean="0"/>
            <a:t>Tla z naknadnim </a:t>
          </a:r>
          <a:r>
            <a:rPr lang="sl-SI" sz="1900" b="0" dirty="0" err="1" smtClean="0"/>
            <a:t>neprezimnim</a:t>
          </a:r>
          <a:r>
            <a:rPr lang="sl-SI" sz="1900" b="0" dirty="0" smtClean="0"/>
            <a:t> posevkom ali medovito kmetijsko rastlino morajo biti pokrita od 15. avgusta tekočega leta do 15. oktobra tekočega leta;</a:t>
          </a:r>
          <a:endParaRPr lang="sl-SI" sz="1900" b="0" dirty="0"/>
        </a:p>
      </dgm:t>
    </dgm:pt>
    <dgm:pt modelId="{E2F6AAD6-799A-4BF1-9A1C-602C94217B87}" type="parTrans" cxnId="{947BECCF-7287-4A6A-BE9C-E003C4605C7C}">
      <dgm:prSet/>
      <dgm:spPr/>
      <dgm:t>
        <a:bodyPr/>
        <a:lstStyle/>
        <a:p>
          <a:endParaRPr lang="sl-SI"/>
        </a:p>
      </dgm:t>
    </dgm:pt>
    <dgm:pt modelId="{177ECAC7-9334-49D0-899A-73B8BA11009E}" type="sibTrans" cxnId="{947BECCF-7287-4A6A-BE9C-E003C4605C7C}">
      <dgm:prSet/>
      <dgm:spPr/>
      <dgm:t>
        <a:bodyPr/>
        <a:lstStyle/>
        <a:p>
          <a:endParaRPr lang="sl-SI"/>
        </a:p>
      </dgm:t>
    </dgm:pt>
    <dgm:pt modelId="{33358644-1D03-44C3-B116-A76415A46A77}">
      <dgm:prSet custT="1"/>
      <dgm:spPr/>
      <dgm:t>
        <a:bodyPr/>
        <a:lstStyle/>
        <a:p>
          <a:r>
            <a:rPr lang="sl-SI" sz="1900" b="0" dirty="0" smtClean="0"/>
            <a:t>Obdelava naknadnih </a:t>
          </a:r>
          <a:r>
            <a:rPr lang="sl-SI" sz="1900" b="0" dirty="0" err="1" smtClean="0"/>
            <a:t>neprezimnih</a:t>
          </a:r>
          <a:r>
            <a:rPr lang="sl-SI" sz="1900" b="0" dirty="0" smtClean="0"/>
            <a:t> posevkov ali medovite kmetijske rastline oz. uporaba v proizvodne namene je dovoljena po 15. oktobru tekočega leta, pri tem uporaba FFS za uničenje zelene odeje ni dovoljena; </a:t>
          </a:r>
          <a:endParaRPr lang="sl-SI" sz="1900" b="0" dirty="0"/>
        </a:p>
      </dgm:t>
    </dgm:pt>
    <dgm:pt modelId="{4295B482-52B0-47D4-89DE-E920F338431B}" type="parTrans" cxnId="{AE50EFFB-B335-43A4-81B6-4BF5203A4ADF}">
      <dgm:prSet/>
      <dgm:spPr/>
      <dgm:t>
        <a:bodyPr/>
        <a:lstStyle/>
        <a:p>
          <a:endParaRPr lang="sl-SI"/>
        </a:p>
      </dgm:t>
    </dgm:pt>
    <dgm:pt modelId="{4CD7161B-155F-4D52-8E09-AEA344E437AC}" type="sibTrans" cxnId="{AE50EFFB-B335-43A4-81B6-4BF5203A4ADF}">
      <dgm:prSet/>
      <dgm:spPr/>
      <dgm:t>
        <a:bodyPr/>
        <a:lstStyle/>
        <a:p>
          <a:endParaRPr lang="sl-SI"/>
        </a:p>
      </dgm:t>
    </dgm:pt>
    <dgm:pt modelId="{BA569920-810A-4FE0-9B80-853A6DBAFCB3}">
      <dgm:prSet custT="1"/>
      <dgm:spPr/>
      <dgm:t>
        <a:bodyPr/>
        <a:lstStyle/>
        <a:p>
          <a:r>
            <a:rPr lang="sl-SI" sz="1900" b="0" dirty="0" smtClean="0"/>
            <a:t>Setev </a:t>
          </a:r>
          <a:r>
            <a:rPr lang="sl-SI" sz="1900" b="0" dirty="0" err="1" smtClean="0"/>
            <a:t>naknandega</a:t>
          </a:r>
          <a:r>
            <a:rPr lang="sl-SI" sz="1900" b="0" dirty="0" smtClean="0"/>
            <a:t> prezimnega posevka ali medovite kmetijske rastline mora biti opravljena kadarkoli po glavnem posevku, ki ga nosilec KMG prijavi na </a:t>
          </a:r>
          <a:r>
            <a:rPr lang="sl-SI" sz="1900" b="0" dirty="0" err="1" smtClean="0"/>
            <a:t>geoprostorski</a:t>
          </a:r>
          <a:r>
            <a:rPr lang="sl-SI" sz="1900" b="0" dirty="0" smtClean="0"/>
            <a:t> obrazec v skladu z uredbo, ki ureja izvedbo intervencij kmetijske politike za leto vložitve zbirne vloge, tako da se zagotovi </a:t>
          </a:r>
          <a:r>
            <a:rPr lang="sl-SI" sz="1900" b="0" dirty="0" err="1" smtClean="0"/>
            <a:t>pokrovnost</a:t>
          </a:r>
          <a:r>
            <a:rPr lang="sl-SI" sz="1900" b="0" dirty="0" smtClean="0"/>
            <a:t> iz naslednje točke;</a:t>
          </a:r>
          <a:endParaRPr lang="sl-SI" sz="1900" b="0" dirty="0"/>
        </a:p>
      </dgm:t>
    </dgm:pt>
    <dgm:pt modelId="{8E157BD4-E45B-489D-BF7A-23DB5BE53B27}" type="parTrans" cxnId="{F6C89B86-D9A0-458A-AAC0-818F6E95CD45}">
      <dgm:prSet/>
      <dgm:spPr/>
      <dgm:t>
        <a:bodyPr/>
        <a:lstStyle/>
        <a:p>
          <a:endParaRPr lang="sl-SI"/>
        </a:p>
      </dgm:t>
    </dgm:pt>
    <dgm:pt modelId="{35298D5C-C2E8-42C5-816B-4D09EBBE4732}" type="sibTrans" cxnId="{F6C89B86-D9A0-458A-AAC0-818F6E95CD45}">
      <dgm:prSet/>
      <dgm:spPr/>
      <dgm:t>
        <a:bodyPr/>
        <a:lstStyle/>
        <a:p>
          <a:endParaRPr lang="sl-SI"/>
        </a:p>
      </dgm:t>
    </dgm:pt>
    <dgm:pt modelId="{DD7EA8DC-FD42-4E24-9343-EB6FAB8C5FBF}">
      <dgm:prSet custT="1"/>
      <dgm:spPr/>
      <dgm:t>
        <a:bodyPr/>
        <a:lstStyle/>
        <a:p>
          <a:r>
            <a:rPr lang="sl-SI" sz="1900" b="0" dirty="0" smtClean="0"/>
            <a:t>Tla z naknadnim prezimnim posevkom ali medovito kmetijsko rastlino morajo biti pokrita od 1. septembra tekočega leta do 30. oktobra tekočega leta;</a:t>
          </a:r>
          <a:endParaRPr lang="sl-SI" sz="1900" b="0" dirty="0"/>
        </a:p>
      </dgm:t>
    </dgm:pt>
    <dgm:pt modelId="{A5B6F7D6-E642-4284-BD27-840210B9605B}" type="parTrans" cxnId="{79AFD571-E7A1-4037-81C8-EADAFC4126C9}">
      <dgm:prSet/>
      <dgm:spPr/>
      <dgm:t>
        <a:bodyPr/>
        <a:lstStyle/>
        <a:p>
          <a:endParaRPr lang="sl-SI"/>
        </a:p>
      </dgm:t>
    </dgm:pt>
    <dgm:pt modelId="{957697FD-4334-4A6C-A542-2A241BC57103}" type="sibTrans" cxnId="{79AFD571-E7A1-4037-81C8-EADAFC4126C9}">
      <dgm:prSet/>
      <dgm:spPr/>
      <dgm:t>
        <a:bodyPr/>
        <a:lstStyle/>
        <a:p>
          <a:endParaRPr lang="sl-SI"/>
        </a:p>
      </dgm:t>
    </dgm:pt>
    <dgm:pt modelId="{4ABC6D54-1F68-49C7-A7D5-FBD9694DA274}">
      <dgm:prSet custT="1"/>
      <dgm:spPr/>
      <dgm:t>
        <a:bodyPr/>
        <a:lstStyle/>
        <a:p>
          <a:r>
            <a:rPr lang="sl-SI" sz="1900" b="0" dirty="0" smtClean="0"/>
            <a:t>Obdelava naknadnih prezimnih posevkov ali medovite kmetijske rastline oz. uporaba v proizvodne namene je dovoljena po 30. oktobru tekočega leta, pri tem uporaba FFS za uničenje zelene odeje ni dovoljena; </a:t>
          </a:r>
          <a:endParaRPr lang="sl-SI" sz="1900" b="0" dirty="0"/>
        </a:p>
      </dgm:t>
    </dgm:pt>
    <dgm:pt modelId="{80D17D59-1AE7-495D-B6E4-4A8C068AF712}" type="parTrans" cxnId="{B2C232E3-EA99-443B-8304-2F26EBDEE664}">
      <dgm:prSet/>
      <dgm:spPr/>
      <dgm:t>
        <a:bodyPr/>
        <a:lstStyle/>
        <a:p>
          <a:endParaRPr lang="sl-SI"/>
        </a:p>
      </dgm:t>
    </dgm:pt>
    <dgm:pt modelId="{835B57D2-E826-44B2-B8EC-C9315B6E3636}" type="sibTrans" cxnId="{B2C232E3-EA99-443B-8304-2F26EBDEE664}">
      <dgm:prSet/>
      <dgm:spPr/>
      <dgm:t>
        <a:bodyPr/>
        <a:lstStyle/>
        <a:p>
          <a:endParaRPr lang="sl-SI"/>
        </a:p>
      </dgm:t>
    </dgm:pt>
    <dgm:pt modelId="{1B3C50F9-FD40-4B35-8E07-3F9B99E6733C}">
      <dgm:prSet custT="1"/>
      <dgm:spPr/>
      <dgm:t>
        <a:bodyPr/>
        <a:lstStyle/>
        <a:p>
          <a:r>
            <a:rPr lang="sl-SI" sz="1900" b="0" dirty="0" smtClean="0"/>
            <a:t>Uporaba FFS v času izvajanja zahtev sheme ni dovoljena oziroma v primeru podsevkov ni dovoljena po spravilu </a:t>
          </a:r>
          <a:r>
            <a:rPr lang="sl-SI" sz="1900" dirty="0" smtClean="0"/>
            <a:t>glavne kmetijske rastline. </a:t>
          </a:r>
          <a:endParaRPr lang="sl-SI" sz="1900" dirty="0"/>
        </a:p>
      </dgm:t>
    </dgm:pt>
    <dgm:pt modelId="{3D44A021-FBF4-4DFA-A781-CF84F54E1E89}" type="parTrans" cxnId="{DC23347E-7888-4B1E-94FC-3111EA38281F}">
      <dgm:prSet/>
      <dgm:spPr/>
      <dgm:t>
        <a:bodyPr/>
        <a:lstStyle/>
        <a:p>
          <a:endParaRPr lang="sl-SI"/>
        </a:p>
      </dgm:t>
    </dgm:pt>
    <dgm:pt modelId="{375FECC5-3024-47EA-9034-8EAD2816268E}" type="sibTrans" cxnId="{DC23347E-7888-4B1E-94FC-3111EA38281F}">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1"/>
      <dgm:spPr/>
      <dgm:t>
        <a:bodyPr/>
        <a:lstStyle/>
        <a:p>
          <a:endParaRPr lang="sl-SI"/>
        </a:p>
      </dgm:t>
    </dgm:pt>
    <dgm:pt modelId="{D223AF95-B8D6-4982-99C0-C701E4228242}" type="pres">
      <dgm:prSet presAssocID="{7FFB95AD-7737-40BC-BD4F-5906DA43A9AC}" presName="parentText" presStyleLbl="node1" presStyleIdx="0" presStyleCnt="1" custScaleY="87052" custLinFactNeighborX="1547" custLinFactNeighborY="410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1" custScaleY="104669" custLinFactY="1133" custLinFactNeighborX="0" custLinFactNeighborY="100000">
        <dgm:presLayoutVars>
          <dgm:bulletEnabled val="1"/>
        </dgm:presLayoutVars>
      </dgm:prSet>
      <dgm:spPr/>
      <dgm:t>
        <a:bodyPr/>
        <a:lstStyle/>
        <a:p>
          <a:endParaRPr lang="sl-SI"/>
        </a:p>
      </dgm:t>
    </dgm:pt>
  </dgm:ptLst>
  <dgm:cxnLst>
    <dgm:cxn modelId="{431BA3C3-CDA1-4491-A89E-B21E5CDE1C20}" type="presOf" srcId="{D8B24AF7-BFDE-4D6A-B35A-235F70E4C337}" destId="{04EDDB14-7FC9-4FFD-997E-A0B5D3809F4B}" srcOrd="0" destOrd="1" presId="urn:microsoft.com/office/officeart/2005/8/layout/list1"/>
    <dgm:cxn modelId="{FA686D2A-1B87-4124-84EC-E7601C4A1AA6}" type="presOf" srcId="{162391D4-5104-4702-AEE8-C996B8B463AF}" destId="{04EDDB14-7FC9-4FFD-997E-A0B5D3809F4B}" srcOrd="0" destOrd="0" presId="urn:microsoft.com/office/officeart/2005/8/layout/list1"/>
    <dgm:cxn modelId="{4AF1E5DF-14D4-4B5B-A1EE-F161D2E08344}" type="presOf" srcId="{7FFB95AD-7737-40BC-BD4F-5906DA43A9AC}" destId="{95AAABCB-77FC-452D-88FB-CB4BBEE268A0}" srcOrd="0" destOrd="0" presId="urn:microsoft.com/office/officeart/2005/8/layout/list1"/>
    <dgm:cxn modelId="{5DC1ECCE-AABA-410A-8EB1-7B75D1761EB5}" type="presOf" srcId="{4ABC6D54-1F68-49C7-A7D5-FBD9694DA274}" destId="{04EDDB14-7FC9-4FFD-997E-A0B5D3809F4B}" srcOrd="0" destOrd="5" presId="urn:microsoft.com/office/officeart/2005/8/layout/list1"/>
    <dgm:cxn modelId="{79AFD571-E7A1-4037-81C8-EADAFC4126C9}" srcId="{BA569920-810A-4FE0-9B80-853A6DBAFCB3}" destId="{DD7EA8DC-FD42-4E24-9343-EB6FAB8C5FBF}" srcOrd="0" destOrd="0" parTransId="{A5B6F7D6-E642-4284-BD27-840210B9605B}" sibTransId="{957697FD-4334-4A6C-A542-2A241BC57103}"/>
    <dgm:cxn modelId="{ADD3D9E2-B602-4584-ABE2-878511EE421C}" type="presOf" srcId="{1B3C50F9-FD40-4B35-8E07-3F9B99E6733C}" destId="{04EDDB14-7FC9-4FFD-997E-A0B5D3809F4B}" srcOrd="0" destOrd="6"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8BDC82B0-2CD9-436C-9F7B-1403D25482FD}" type="presOf" srcId="{7FFB95AD-7737-40BC-BD4F-5906DA43A9AC}" destId="{D223AF95-B8D6-4982-99C0-C701E4228242}" srcOrd="1" destOrd="0" presId="urn:microsoft.com/office/officeart/2005/8/layout/list1"/>
    <dgm:cxn modelId="{947BECCF-7287-4A6A-BE9C-E003C4605C7C}" srcId="{162391D4-5104-4702-AEE8-C996B8B463AF}" destId="{D8B24AF7-BFDE-4D6A-B35A-235F70E4C337}" srcOrd="0" destOrd="0" parTransId="{E2F6AAD6-799A-4BF1-9A1C-602C94217B87}" sibTransId="{177ECAC7-9334-49D0-899A-73B8BA11009E}"/>
    <dgm:cxn modelId="{F6C89B86-D9A0-458A-AAC0-818F6E95CD45}" srcId="{7FFB95AD-7737-40BC-BD4F-5906DA43A9AC}" destId="{BA569920-810A-4FE0-9B80-853A6DBAFCB3}" srcOrd="2" destOrd="0" parTransId="{8E157BD4-E45B-489D-BF7A-23DB5BE53B27}" sibTransId="{35298D5C-C2E8-42C5-816B-4D09EBBE4732}"/>
    <dgm:cxn modelId="{12E0E8DA-3689-4E24-9D01-F9DD844F55D9}" type="presOf" srcId="{6BD63B56-553F-4C4A-B2D6-AC0003132774}" destId="{8B8415D8-6D90-47C2-BFEE-2E248F61B6E5}" srcOrd="0" destOrd="0" presId="urn:microsoft.com/office/officeart/2005/8/layout/list1"/>
    <dgm:cxn modelId="{AE50EFFB-B335-43A4-81B6-4BF5203A4ADF}" srcId="{7FFB95AD-7737-40BC-BD4F-5906DA43A9AC}" destId="{33358644-1D03-44C3-B116-A76415A46A77}" srcOrd="1" destOrd="0" parTransId="{4295B482-52B0-47D4-89DE-E920F338431B}" sibTransId="{4CD7161B-155F-4D52-8E09-AEA344E437AC}"/>
    <dgm:cxn modelId="{DC23347E-7888-4B1E-94FC-3111EA38281F}" srcId="{7FFB95AD-7737-40BC-BD4F-5906DA43A9AC}" destId="{1B3C50F9-FD40-4B35-8E07-3F9B99E6733C}" srcOrd="4" destOrd="0" parTransId="{3D44A021-FBF4-4DFA-A781-CF84F54E1E89}" sibTransId="{375FECC5-3024-47EA-9034-8EAD2816268E}"/>
    <dgm:cxn modelId="{B2C232E3-EA99-443B-8304-2F26EBDEE664}" srcId="{7FFB95AD-7737-40BC-BD4F-5906DA43A9AC}" destId="{4ABC6D54-1F68-49C7-A7D5-FBD9694DA274}" srcOrd="3" destOrd="0" parTransId="{80D17D59-1AE7-495D-B6E4-4A8C068AF712}" sibTransId="{835B57D2-E826-44B2-B8EC-C9315B6E3636}"/>
    <dgm:cxn modelId="{DF8D741E-B81D-4309-BA99-FC9A9385A7D5}" type="presOf" srcId="{DD7EA8DC-FD42-4E24-9343-EB6FAB8C5FBF}" destId="{04EDDB14-7FC9-4FFD-997E-A0B5D3809F4B}" srcOrd="0" destOrd="4" presId="urn:microsoft.com/office/officeart/2005/8/layout/list1"/>
    <dgm:cxn modelId="{64FB1EC5-20C3-4A23-9EBC-4602C57AA5D0}" type="presOf" srcId="{BA569920-810A-4FE0-9B80-853A6DBAFCB3}" destId="{04EDDB14-7FC9-4FFD-997E-A0B5D3809F4B}" srcOrd="0" destOrd="3" presId="urn:microsoft.com/office/officeart/2005/8/layout/list1"/>
    <dgm:cxn modelId="{DFDD8D12-E6F0-4865-8F71-CA67AF55047F}" type="presOf" srcId="{33358644-1D03-44C3-B116-A76415A46A77}" destId="{04EDDB14-7FC9-4FFD-997E-A0B5D3809F4B}" srcOrd="0" destOrd="2" presId="urn:microsoft.com/office/officeart/2005/8/layout/list1"/>
    <dgm:cxn modelId="{37501C84-44AE-4FFC-960E-9A8E1B21D3AD}" srcId="{7FFB95AD-7737-40BC-BD4F-5906DA43A9AC}" destId="{162391D4-5104-4702-AEE8-C996B8B463AF}" srcOrd="0" destOrd="0" parTransId="{7AD65FF9-B489-46D7-BBB1-01D5BE90F640}" sibTransId="{23BA8085-A4E2-4219-953E-0D9E07A658AE}"/>
    <dgm:cxn modelId="{6F557E22-8D5B-4A96-9933-7F99CA03C22C}" type="presParOf" srcId="{8B8415D8-6D90-47C2-BFEE-2E248F61B6E5}" destId="{6B22AD94-1DFC-4538-9167-1D5D749639CF}" srcOrd="0" destOrd="0" presId="urn:microsoft.com/office/officeart/2005/8/layout/list1"/>
    <dgm:cxn modelId="{0BF6D86E-016F-4092-94A5-27C4037A39B2}" type="presParOf" srcId="{6B22AD94-1DFC-4538-9167-1D5D749639CF}" destId="{95AAABCB-77FC-452D-88FB-CB4BBEE268A0}" srcOrd="0" destOrd="0" presId="urn:microsoft.com/office/officeart/2005/8/layout/list1"/>
    <dgm:cxn modelId="{FE83F4DB-3624-42B2-BB63-F2B72D42C015}" type="presParOf" srcId="{6B22AD94-1DFC-4538-9167-1D5D749639CF}" destId="{D223AF95-B8D6-4982-99C0-C701E4228242}" srcOrd="1" destOrd="0" presId="urn:microsoft.com/office/officeart/2005/8/layout/list1"/>
    <dgm:cxn modelId="{A3349AC6-0FBC-46D5-99F9-8ADBE16453D5}" type="presParOf" srcId="{8B8415D8-6D90-47C2-BFEE-2E248F61B6E5}" destId="{040266E0-5B03-4FFB-AD2A-BF3EBCC5B7B0}" srcOrd="1" destOrd="0" presId="urn:microsoft.com/office/officeart/2005/8/layout/list1"/>
    <dgm:cxn modelId="{3CC90C88-EA01-4D34-A7B9-57614CCCCB42}" type="presParOf" srcId="{8B8415D8-6D90-47C2-BFEE-2E248F61B6E5}" destId="{04EDDB14-7FC9-4FFD-997E-A0B5D3809F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1800" b="1" dirty="0" smtClean="0"/>
            <a:t>V letu, ki sledi po letu za katerega je bil oddan zahtevek za naknadni </a:t>
          </a:r>
          <a:r>
            <a:rPr lang="sl-SI" sz="1800" b="1" dirty="0" err="1" smtClean="0"/>
            <a:t>neprezimni</a:t>
          </a:r>
          <a:r>
            <a:rPr lang="sl-SI" sz="1800" b="1" dirty="0" smtClean="0"/>
            <a:t> oziroma prezimni posevek ali podsevek ali medovito kmetijsko rastlino, ti posevki oziroma podsevki </a:t>
          </a:r>
          <a:r>
            <a:rPr lang="sl-SI" sz="1800" b="1" dirty="0" err="1" smtClean="0"/>
            <a:t>oz</a:t>
          </a:r>
          <a:r>
            <a:rPr lang="sl-SI" sz="1800" b="1" dirty="0" smtClean="0"/>
            <a:t> medovita kmetijska rastlina ne smejo biti več prisotni na površini v času glavnega posevka. Uporaba FFS pri uničenju zelene odeje ni dovoljena.</a:t>
          </a:r>
          <a:endParaRPr lang="sl-SI" sz="1800" b="1"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12497859-12C1-4659-92B3-31EA687D6F90}">
      <dgm:prSet custT="1"/>
      <dgm:spPr/>
      <dgm:t>
        <a:bodyPr/>
        <a:lstStyle/>
        <a:p>
          <a:r>
            <a:rPr lang="sl-SI" sz="1800" b="1" dirty="0" smtClean="0"/>
            <a:t>Shema se ne izvaja na območju:</a:t>
          </a:r>
          <a:endParaRPr lang="sl-SI" sz="1800" b="1" dirty="0"/>
        </a:p>
      </dgm:t>
    </dgm:pt>
    <dgm:pt modelId="{88B79981-FFED-47C8-9EBB-DD06A3D156EB}" type="parTrans" cxnId="{6B2E6134-F92E-48EF-98EE-51EE71F55E70}">
      <dgm:prSet/>
      <dgm:spPr/>
      <dgm:t>
        <a:bodyPr/>
        <a:lstStyle/>
        <a:p>
          <a:endParaRPr lang="sl-SI"/>
        </a:p>
      </dgm:t>
    </dgm:pt>
    <dgm:pt modelId="{E55682FF-094C-416B-91DF-EE28120E14B8}" type="sibTrans" cxnId="{6B2E6134-F92E-48EF-98EE-51EE71F55E70}">
      <dgm:prSet/>
      <dgm:spPr/>
      <dgm:t>
        <a:bodyPr/>
        <a:lstStyle/>
        <a:p>
          <a:endParaRPr lang="sl-SI"/>
        </a:p>
      </dgm:t>
    </dgm:pt>
    <dgm:pt modelId="{EE49C3AE-EB83-4200-BA98-7E1A817FD5CD}">
      <dgm:prSet custT="1"/>
      <dgm:spPr/>
      <dgm:t>
        <a:bodyPr/>
        <a:lstStyle/>
        <a:p>
          <a:r>
            <a:rPr lang="sl-SI" sz="1800" dirty="0" smtClean="0"/>
            <a:t>Za </a:t>
          </a:r>
          <a:r>
            <a:rPr lang="sl-SI" sz="1800" b="1" dirty="0" smtClean="0"/>
            <a:t>pokritost tal se šteje, če je zelen pokrov viden na najmanj 70 % ozelenjene površine</a:t>
          </a:r>
          <a:r>
            <a:rPr lang="sl-SI" sz="1800" dirty="0" smtClean="0"/>
            <a:t>.</a:t>
          </a:r>
        </a:p>
      </dgm:t>
    </dgm:pt>
    <dgm:pt modelId="{D67F014E-6805-4A23-80D4-556FA08014F6}" type="parTrans" cxnId="{B7F488DB-887B-4090-8734-C90B0D1C5D02}">
      <dgm:prSet/>
      <dgm:spPr/>
      <dgm:t>
        <a:bodyPr/>
        <a:lstStyle/>
        <a:p>
          <a:endParaRPr lang="sl-SI"/>
        </a:p>
      </dgm:t>
    </dgm:pt>
    <dgm:pt modelId="{E642CFFE-B443-40CD-9494-48706E022119}" type="sibTrans" cxnId="{B7F488DB-887B-4090-8734-C90B0D1C5D02}">
      <dgm:prSet/>
      <dgm:spPr/>
      <dgm:t>
        <a:bodyPr/>
        <a:lstStyle/>
        <a:p>
          <a:endParaRPr lang="sl-SI"/>
        </a:p>
      </dgm:t>
    </dgm:pt>
    <dgm:pt modelId="{1E498DE4-326D-4AF4-BE7F-4BD983DAE976}">
      <dgm:prSet custT="1"/>
      <dgm:spPr/>
      <dgm:t>
        <a:bodyPr/>
        <a:lstStyle/>
        <a:p>
          <a:r>
            <a:rPr lang="sl-SI" sz="1800" b="1" dirty="0" smtClean="0"/>
            <a:t>Kombinacije na isti površini:</a:t>
          </a:r>
        </a:p>
      </dgm:t>
    </dgm:pt>
    <dgm:pt modelId="{AC8B7E08-AABF-4DEB-98F1-1A3577200154}" type="parTrans" cxnId="{1E18AF2D-6102-46B9-ADD7-565F48FAFB19}">
      <dgm:prSet/>
      <dgm:spPr/>
      <dgm:t>
        <a:bodyPr/>
        <a:lstStyle/>
        <a:p>
          <a:endParaRPr lang="sl-SI"/>
        </a:p>
      </dgm:t>
    </dgm:pt>
    <dgm:pt modelId="{C475F82D-4090-4E79-96CD-42F4A44439A3}" type="sibTrans" cxnId="{1E18AF2D-6102-46B9-ADD7-565F48FAFB19}">
      <dgm:prSet/>
      <dgm:spPr/>
      <dgm:t>
        <a:bodyPr/>
        <a:lstStyle/>
        <a:p>
          <a:endParaRPr lang="sl-SI"/>
        </a:p>
      </dgm:t>
    </dgm:pt>
    <dgm:pt modelId="{FCDFFCA9-D100-41EC-BF71-0E1FA1E559A7}">
      <dgm:prSet custT="1"/>
      <dgm:spPr/>
      <dgm:t>
        <a:bodyPr/>
        <a:lstStyle/>
        <a:p>
          <a:endParaRPr lang="sl-SI" sz="1800" dirty="0"/>
        </a:p>
      </dgm:t>
    </dgm:pt>
    <dgm:pt modelId="{1D279B7D-8EBB-413E-BC9F-87E3B231B638}" type="parTrans" cxnId="{0E6E1517-81E6-458F-8376-B61FF29D4ECB}">
      <dgm:prSet/>
      <dgm:spPr/>
      <dgm:t>
        <a:bodyPr/>
        <a:lstStyle/>
        <a:p>
          <a:endParaRPr lang="sl-SI"/>
        </a:p>
      </dgm:t>
    </dgm:pt>
    <dgm:pt modelId="{7FB5F1A8-9351-494C-837E-EBA71EBE03CC}" type="sibTrans" cxnId="{0E6E1517-81E6-458F-8376-B61FF29D4ECB}">
      <dgm:prSet/>
      <dgm:spPr/>
      <dgm:t>
        <a:bodyPr/>
        <a:lstStyle/>
        <a:p>
          <a:endParaRPr lang="sl-SI"/>
        </a:p>
      </dgm:t>
    </dgm:pt>
    <dgm:pt modelId="{AD6221B6-E1DE-44CF-9F21-7EEE2C1DE0AA}">
      <dgm:prSet phldrT="[besedilo]" custT="1"/>
      <dgm:spPr/>
      <dgm:t>
        <a:bodyPr/>
        <a:lstStyle/>
        <a:p>
          <a:r>
            <a:rPr lang="sl-SI" sz="2200" b="1" dirty="0" smtClean="0"/>
            <a:t>Pogoji upravičenosti:</a:t>
          </a:r>
          <a:endParaRPr lang="sl-SI" sz="2200" b="1" dirty="0"/>
        </a:p>
      </dgm:t>
    </dgm:pt>
    <dgm:pt modelId="{74F21A67-2C72-40CB-9D19-68945C9F0E94}" type="parTrans" cxnId="{1135FC71-9CB7-491F-9522-3BE7346E9276}">
      <dgm:prSet/>
      <dgm:spPr/>
      <dgm:t>
        <a:bodyPr/>
        <a:lstStyle/>
        <a:p>
          <a:endParaRPr lang="sl-SI"/>
        </a:p>
      </dgm:t>
    </dgm:pt>
    <dgm:pt modelId="{FDFC07F6-66C1-4DEF-A46C-7F3FD8633537}" type="sibTrans" cxnId="{1135FC71-9CB7-491F-9522-3BE7346E9276}">
      <dgm:prSet/>
      <dgm:spPr/>
      <dgm:t>
        <a:bodyPr/>
        <a:lstStyle/>
        <a:p>
          <a:endParaRPr lang="sl-SI"/>
        </a:p>
      </dgm:t>
    </dgm:pt>
    <dgm:pt modelId="{7D22A903-DF02-44A8-886E-8A59F7940667}">
      <dgm:prSet custT="1"/>
      <dgm:spPr/>
      <dgm:t>
        <a:bodyPr/>
        <a:lstStyle/>
        <a:p>
          <a:r>
            <a:rPr lang="sl-SI" sz="1800" dirty="0" smtClean="0"/>
            <a:t> VVO_I_DR. </a:t>
          </a:r>
          <a:r>
            <a:rPr lang="sl-SI" sz="1800" i="1" dirty="0" smtClean="0"/>
            <a:t>Pri tem se za GERK, ki na območju VVO_I _DR leži vsaj z 1 ar površine, šteje, da v celoti leži na območju VVO_I_DR.</a:t>
          </a:r>
          <a:endParaRPr lang="sl-SI" sz="1800" i="1" dirty="0"/>
        </a:p>
      </dgm:t>
    </dgm:pt>
    <dgm:pt modelId="{7ED5E68A-FBFF-44FC-9B25-827C9C7E108E}" type="parTrans" cxnId="{1CC5D5E4-949A-479B-971A-2483A0CB37B9}">
      <dgm:prSet/>
      <dgm:spPr/>
      <dgm:t>
        <a:bodyPr/>
        <a:lstStyle/>
        <a:p>
          <a:endParaRPr lang="sl-SI"/>
        </a:p>
      </dgm:t>
    </dgm:pt>
    <dgm:pt modelId="{B9D76ADE-DC1F-4ECC-9FC5-31FE77BB6A28}" type="sibTrans" cxnId="{1CC5D5E4-949A-479B-971A-2483A0CB37B9}">
      <dgm:prSet/>
      <dgm:spPr/>
      <dgm:t>
        <a:bodyPr/>
        <a:lstStyle/>
        <a:p>
          <a:endParaRPr lang="sl-SI"/>
        </a:p>
      </dgm:t>
    </dgm:pt>
    <dgm:pt modelId="{AB11A1D8-4B62-42C6-B05F-812DDDCAF17D}">
      <dgm:prSet custT="1"/>
      <dgm:spPr/>
      <dgm:t>
        <a:bodyPr/>
        <a:lstStyle/>
        <a:p>
          <a:r>
            <a:rPr lang="sl-SI" sz="1800" dirty="0" smtClean="0"/>
            <a:t>NIZI, INHIBIT, KONZ</a:t>
          </a:r>
          <a:r>
            <a:rPr lang="sl-SI" sz="1800" dirty="0" smtClean="0"/>
            <a:t>, </a:t>
          </a:r>
          <a:r>
            <a:rPr lang="sl-SI" sz="1800" dirty="0" smtClean="0"/>
            <a:t>POŠK, VGP </a:t>
          </a:r>
          <a:r>
            <a:rPr lang="sl-SI" sz="1800" dirty="0" smtClean="0">
              <a:solidFill>
                <a:srgbClr val="7030A0"/>
              </a:solidFill>
            </a:rPr>
            <a:t>(čeravno se NPP in ZEL izvajata po glavnem posevku kot naknadni posevek, shema INHIBIT, POŠK pa sta vezani na glavni posevek, je kombinacija na isti površini dovoljena, npr. na glavnem posevku se izvaja shema POŠK (zaplate), na isti površini se lahko v jesenskem času izvajajo naknadni posevki v okviru sheme NPP ali ZEL). </a:t>
          </a:r>
          <a:endParaRPr lang="sl-SI" sz="1800" dirty="0" smtClean="0">
            <a:solidFill>
              <a:srgbClr val="7030A0"/>
            </a:solidFill>
          </a:endParaRPr>
        </a:p>
      </dgm:t>
    </dgm:pt>
    <dgm:pt modelId="{0A7CB9D1-DE3C-4E06-9795-41243A997591}" type="parTrans" cxnId="{D58EE7E6-B3D3-480B-AE7B-153A427B3D58}">
      <dgm:prSet/>
      <dgm:spPr/>
      <dgm:t>
        <a:bodyPr/>
        <a:lstStyle/>
        <a:p>
          <a:endParaRPr lang="sl-SI"/>
        </a:p>
      </dgm:t>
    </dgm:pt>
    <dgm:pt modelId="{BBE283FF-442E-4A20-9F02-5F84A39DC89E}" type="sibTrans" cxnId="{D58EE7E6-B3D3-480B-AE7B-153A427B3D58}">
      <dgm:prSet/>
      <dgm:spPr/>
      <dgm:t>
        <a:bodyPr/>
        <a:lstStyle/>
        <a:p>
          <a:endParaRPr lang="sl-SI"/>
        </a:p>
      </dgm:t>
    </dgm:pt>
    <dgm:pt modelId="{CB556BD5-1E55-4752-9B0C-BEBE3246D6B6}">
      <dgm:prSet custT="1"/>
      <dgm:spPr/>
      <dgm:t>
        <a:bodyPr/>
        <a:lstStyle/>
        <a:p>
          <a:r>
            <a:rPr lang="sl-SI" sz="1800" dirty="0" smtClean="0">
              <a:solidFill>
                <a:schemeClr val="accent5">
                  <a:lumMod val="75000"/>
                </a:schemeClr>
              </a:solidFill>
            </a:rPr>
            <a:t>Shema se na isti površini ne more kombinirati z zahtevo zelene prahe iz naslova pogojenosti.</a:t>
          </a:r>
          <a:endParaRPr lang="sl-SI" sz="1800" dirty="0" smtClean="0"/>
        </a:p>
      </dgm:t>
    </dgm:pt>
    <dgm:pt modelId="{2109C41C-FF31-46F8-82FC-0F28C67ADF76}" type="parTrans" cxnId="{B14EF9C2-329D-4788-992F-62A3CA69B7C3}">
      <dgm:prSet/>
      <dgm:spPr/>
    </dgm:pt>
    <dgm:pt modelId="{E4AF1242-55A2-42BF-9B2F-683EF829A593}" type="sibTrans" cxnId="{B14EF9C2-329D-4788-992F-62A3CA69B7C3}">
      <dgm:prSet/>
      <dgm:spPr/>
    </dgm:pt>
    <dgm:pt modelId="{4BEB6BAF-1814-4E5E-BBCB-0CD38CAA1C8B}">
      <dgm:prSet custT="1"/>
      <dgm:spPr/>
      <dgm:t>
        <a:bodyPr/>
        <a:lstStyle/>
        <a:p>
          <a:r>
            <a:rPr lang="sl-SI" sz="1800" b="1" dirty="0" smtClean="0"/>
            <a:t>Na isti površini </a:t>
          </a:r>
          <a:r>
            <a:rPr lang="sl-SI" sz="1800" b="1" dirty="0" err="1" smtClean="0"/>
            <a:t>oz</a:t>
          </a:r>
          <a:r>
            <a:rPr lang="sl-SI" sz="1800" b="1" dirty="0" smtClean="0"/>
            <a:t> GERK kombinacija NPP z ZEL ni možna! </a:t>
          </a:r>
          <a:r>
            <a:rPr lang="sl-SI" sz="1800" dirty="0" smtClean="0"/>
            <a:t>Lahko pa nosilec na KMG en GERK vključi v </a:t>
          </a:r>
          <a:r>
            <a:rPr lang="sl-SI" sz="1800" dirty="0" smtClean="0">
              <a:solidFill>
                <a:srgbClr val="7030A0"/>
              </a:solidFill>
            </a:rPr>
            <a:t>NPP</a:t>
          </a:r>
          <a:r>
            <a:rPr lang="sl-SI" sz="1800" dirty="0" smtClean="0"/>
            <a:t>, drugi GERK pa v ZEL.</a:t>
          </a:r>
          <a:endParaRPr lang="sl-SI" sz="1800" dirty="0" smtClean="0">
            <a:solidFill>
              <a:srgbClr val="7030A0"/>
            </a:solidFill>
          </a:endParaRPr>
        </a:p>
      </dgm:t>
    </dgm:pt>
    <dgm:pt modelId="{D8ACA903-E723-4410-9039-F77A5DBA9105}" type="parTrans" cxnId="{7F43CB12-C203-49FE-8D3D-A3CD29CE637F}">
      <dgm:prSet/>
      <dgm:spPr/>
    </dgm:pt>
    <dgm:pt modelId="{4A21099C-A4FA-4F47-A3F0-A4D779528C25}" type="sibTrans" cxnId="{7F43CB12-C203-49FE-8D3D-A3CD29CE637F}">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BC061C19-BB3A-452B-82A2-3D09A65295DA}" type="pres">
      <dgm:prSet presAssocID="{AD6221B6-E1DE-44CF-9F21-7EEE2C1DE0AA}" presName="parentLin" presStyleCnt="0"/>
      <dgm:spPr/>
    </dgm:pt>
    <dgm:pt modelId="{6DA95968-C42B-447C-A857-C3F30C73D152}" type="pres">
      <dgm:prSet presAssocID="{AD6221B6-E1DE-44CF-9F21-7EEE2C1DE0AA}" presName="parentLeftMargin" presStyleLbl="node1" presStyleIdx="0" presStyleCnt="1"/>
      <dgm:spPr/>
      <dgm:t>
        <a:bodyPr/>
        <a:lstStyle/>
        <a:p>
          <a:endParaRPr lang="sl-SI"/>
        </a:p>
      </dgm:t>
    </dgm:pt>
    <dgm:pt modelId="{4838B5B6-359F-4912-AB17-4F958C74D33F}" type="pres">
      <dgm:prSet presAssocID="{AD6221B6-E1DE-44CF-9F21-7EEE2C1DE0AA}" presName="parentText" presStyleLbl="node1" presStyleIdx="0" presStyleCnt="1">
        <dgm:presLayoutVars>
          <dgm:chMax val="0"/>
          <dgm:bulletEnabled val="1"/>
        </dgm:presLayoutVars>
      </dgm:prSet>
      <dgm:spPr/>
      <dgm:t>
        <a:bodyPr/>
        <a:lstStyle/>
        <a:p>
          <a:endParaRPr lang="sl-SI"/>
        </a:p>
      </dgm:t>
    </dgm:pt>
    <dgm:pt modelId="{56AD40CA-7024-4962-81A4-DE762DF2852F}" type="pres">
      <dgm:prSet presAssocID="{AD6221B6-E1DE-44CF-9F21-7EEE2C1DE0AA}" presName="negativeSpace" presStyleCnt="0"/>
      <dgm:spPr/>
    </dgm:pt>
    <dgm:pt modelId="{55FD0B6A-67FD-4179-B163-5B9F946FE009}" type="pres">
      <dgm:prSet presAssocID="{AD6221B6-E1DE-44CF-9F21-7EEE2C1DE0AA}" presName="childText" presStyleLbl="conFgAcc1" presStyleIdx="0" presStyleCnt="1">
        <dgm:presLayoutVars>
          <dgm:bulletEnabled val="1"/>
        </dgm:presLayoutVars>
      </dgm:prSet>
      <dgm:spPr/>
      <dgm:t>
        <a:bodyPr/>
        <a:lstStyle/>
        <a:p>
          <a:endParaRPr lang="sl-SI"/>
        </a:p>
      </dgm:t>
    </dgm:pt>
  </dgm:ptLst>
  <dgm:cxnLst>
    <dgm:cxn modelId="{6B2E6134-F92E-48EF-98EE-51EE71F55E70}" srcId="{AD6221B6-E1DE-44CF-9F21-7EEE2C1DE0AA}" destId="{12497859-12C1-4659-92B3-31EA687D6F90}" srcOrd="1" destOrd="0" parTransId="{88B79981-FFED-47C8-9EBB-DD06A3D156EB}" sibTransId="{E55682FF-094C-416B-91DF-EE28120E14B8}"/>
    <dgm:cxn modelId="{48FC440A-014A-4B31-AD35-E6CDC4196888}" type="presOf" srcId="{AD6221B6-E1DE-44CF-9F21-7EEE2C1DE0AA}" destId="{4838B5B6-359F-4912-AB17-4F958C74D33F}" srcOrd="1" destOrd="0" presId="urn:microsoft.com/office/officeart/2005/8/layout/list1"/>
    <dgm:cxn modelId="{E70B97DC-6A3B-4E59-B8F1-D517CD848549}" type="presOf" srcId="{7D22A903-DF02-44A8-886E-8A59F7940667}" destId="{55FD0B6A-67FD-4179-B163-5B9F946FE009}" srcOrd="0" destOrd="2" presId="urn:microsoft.com/office/officeart/2005/8/layout/list1"/>
    <dgm:cxn modelId="{11DD6494-418E-4597-945C-D8FB8C8770FB}" type="presOf" srcId="{7FFB95AD-7737-40BC-BD4F-5906DA43A9AC}" destId="{55FD0B6A-67FD-4179-B163-5B9F946FE009}" srcOrd="0" destOrd="0" presId="urn:microsoft.com/office/officeart/2005/8/layout/list1"/>
    <dgm:cxn modelId="{0E6E1517-81E6-458F-8376-B61FF29D4ECB}" srcId="{AD6221B6-E1DE-44CF-9F21-7EEE2C1DE0AA}" destId="{FCDFFCA9-D100-41EC-BF71-0E1FA1E559A7}" srcOrd="5" destOrd="0" parTransId="{1D279B7D-8EBB-413E-BC9F-87E3B231B638}" sibTransId="{7FB5F1A8-9351-494C-837E-EBA71EBE03CC}"/>
    <dgm:cxn modelId="{D58EE7E6-B3D3-480B-AE7B-153A427B3D58}" srcId="{1E498DE4-326D-4AF4-BE7F-4BD983DAE976}" destId="{AB11A1D8-4B62-42C6-B05F-812DDDCAF17D}" srcOrd="0" destOrd="0" parTransId="{0A7CB9D1-DE3C-4E06-9795-41243A997591}" sibTransId="{BBE283FF-442E-4A20-9F02-5F84A39DC89E}"/>
    <dgm:cxn modelId="{80DA8BE1-7DE6-4C97-8838-8CADC505E6A5}" type="presOf" srcId="{CB556BD5-1E55-4752-9B0C-BEBE3246D6B6}" destId="{55FD0B6A-67FD-4179-B163-5B9F946FE009}" srcOrd="0" destOrd="7" presId="urn:microsoft.com/office/officeart/2005/8/layout/list1"/>
    <dgm:cxn modelId="{B14EF9C2-329D-4788-992F-62A3CA69B7C3}" srcId="{AD6221B6-E1DE-44CF-9F21-7EEE2C1DE0AA}" destId="{CB556BD5-1E55-4752-9B0C-BEBE3246D6B6}" srcOrd="4" destOrd="0" parTransId="{2109C41C-FF31-46F8-82FC-0F28C67ADF76}" sibTransId="{E4AF1242-55A2-42BF-9B2F-683EF829A593}"/>
    <dgm:cxn modelId="{D9233F90-0B6A-4DB7-B2F7-C4DA71964E07}" type="presOf" srcId="{FCDFFCA9-D100-41EC-BF71-0E1FA1E559A7}" destId="{55FD0B6A-67FD-4179-B163-5B9F946FE009}" srcOrd="0" destOrd="8" presId="urn:microsoft.com/office/officeart/2005/8/layout/list1"/>
    <dgm:cxn modelId="{DCA33192-6A43-4396-B4AF-34B2A2741C61}" type="presOf" srcId="{AD6221B6-E1DE-44CF-9F21-7EEE2C1DE0AA}" destId="{6DA95968-C42B-447C-A857-C3F30C73D152}" srcOrd="0" destOrd="0" presId="urn:microsoft.com/office/officeart/2005/8/layout/list1"/>
    <dgm:cxn modelId="{07AEE78C-B4D1-4588-B143-FC9A36E16236}" type="presOf" srcId="{AB11A1D8-4B62-42C6-B05F-812DDDCAF17D}" destId="{55FD0B6A-67FD-4179-B163-5B9F946FE009}" srcOrd="0" destOrd="5" presId="urn:microsoft.com/office/officeart/2005/8/layout/list1"/>
    <dgm:cxn modelId="{B7F488DB-887B-4090-8734-C90B0D1C5D02}" srcId="{AD6221B6-E1DE-44CF-9F21-7EEE2C1DE0AA}" destId="{EE49C3AE-EB83-4200-BA98-7E1A817FD5CD}" srcOrd="2" destOrd="0" parTransId="{D67F014E-6805-4A23-80D4-556FA08014F6}" sibTransId="{E642CFFE-B443-40CD-9494-48706E022119}"/>
    <dgm:cxn modelId="{348A339C-3E57-4747-8EA5-5063233B78DF}" type="presOf" srcId="{1E498DE4-326D-4AF4-BE7F-4BD983DAE976}" destId="{55FD0B6A-67FD-4179-B163-5B9F946FE009}" srcOrd="0" destOrd="4" presId="urn:microsoft.com/office/officeart/2005/8/layout/list1"/>
    <dgm:cxn modelId="{EE10F444-3703-452E-B022-00C68F38A54A}" type="presOf" srcId="{EE49C3AE-EB83-4200-BA98-7E1A817FD5CD}" destId="{55FD0B6A-67FD-4179-B163-5B9F946FE009}" srcOrd="0" destOrd="3" presId="urn:microsoft.com/office/officeart/2005/8/layout/list1"/>
    <dgm:cxn modelId="{1CC5D5E4-949A-479B-971A-2483A0CB37B9}" srcId="{12497859-12C1-4659-92B3-31EA687D6F90}" destId="{7D22A903-DF02-44A8-886E-8A59F7940667}" srcOrd="0" destOrd="0" parTransId="{7ED5E68A-FBFF-44FC-9B25-827C9C7E108E}" sibTransId="{B9D76ADE-DC1F-4ECC-9FC5-31FE77BB6A28}"/>
    <dgm:cxn modelId="{1E18AF2D-6102-46B9-ADD7-565F48FAFB19}" srcId="{AD6221B6-E1DE-44CF-9F21-7EEE2C1DE0AA}" destId="{1E498DE4-326D-4AF4-BE7F-4BD983DAE976}" srcOrd="3" destOrd="0" parTransId="{AC8B7E08-AABF-4DEB-98F1-1A3577200154}" sibTransId="{C475F82D-4090-4E79-96CD-42F4A44439A3}"/>
    <dgm:cxn modelId="{7F43CB12-C203-49FE-8D3D-A3CD29CE637F}" srcId="{1E498DE4-326D-4AF4-BE7F-4BD983DAE976}" destId="{4BEB6BAF-1814-4E5E-BBCB-0CD38CAA1C8B}" srcOrd="1" destOrd="0" parTransId="{D8ACA903-E723-4410-9039-F77A5DBA9105}" sibTransId="{4A21099C-A4FA-4F47-A3F0-A4D779528C25}"/>
    <dgm:cxn modelId="{8083558A-A116-42EE-8E55-309463C864B0}" srcId="{AD6221B6-E1DE-44CF-9F21-7EEE2C1DE0AA}" destId="{7FFB95AD-7737-40BC-BD4F-5906DA43A9AC}" srcOrd="0" destOrd="0" parTransId="{6D91E7D2-D34E-4F66-ABD9-D9D62A9FEB62}" sibTransId="{F08465B2-023C-43ED-8375-0A6A9DEEA0B4}"/>
    <dgm:cxn modelId="{1135FC71-9CB7-491F-9522-3BE7346E9276}" srcId="{6BD63B56-553F-4C4A-B2D6-AC0003132774}" destId="{AD6221B6-E1DE-44CF-9F21-7EEE2C1DE0AA}" srcOrd="0" destOrd="0" parTransId="{74F21A67-2C72-40CB-9D19-68945C9F0E94}" sibTransId="{FDFC07F6-66C1-4DEF-A46C-7F3FD8633537}"/>
    <dgm:cxn modelId="{5F666C80-D348-4805-B0F0-F173A87E5FA0}" type="presOf" srcId="{4BEB6BAF-1814-4E5E-BBCB-0CD38CAA1C8B}" destId="{55FD0B6A-67FD-4179-B163-5B9F946FE009}" srcOrd="0" destOrd="6" presId="urn:microsoft.com/office/officeart/2005/8/layout/list1"/>
    <dgm:cxn modelId="{109A599E-6AF2-4716-952C-0716D69FDC1A}" type="presOf" srcId="{12497859-12C1-4659-92B3-31EA687D6F90}" destId="{55FD0B6A-67FD-4179-B163-5B9F946FE009}" srcOrd="0" destOrd="1" presId="urn:microsoft.com/office/officeart/2005/8/layout/list1"/>
    <dgm:cxn modelId="{EE0139A1-1434-4B74-881B-0A506113067F}" type="presOf" srcId="{6BD63B56-553F-4C4A-B2D6-AC0003132774}" destId="{8B8415D8-6D90-47C2-BFEE-2E248F61B6E5}" srcOrd="0" destOrd="0" presId="urn:microsoft.com/office/officeart/2005/8/layout/list1"/>
    <dgm:cxn modelId="{B6BC0C1A-CE09-4591-BD43-81B69389D9B4}" type="presParOf" srcId="{8B8415D8-6D90-47C2-BFEE-2E248F61B6E5}" destId="{BC061C19-BB3A-452B-82A2-3D09A65295DA}" srcOrd="0" destOrd="0" presId="urn:microsoft.com/office/officeart/2005/8/layout/list1"/>
    <dgm:cxn modelId="{0AF08A64-3EEA-4B5A-888C-83057B838E7E}" type="presParOf" srcId="{BC061C19-BB3A-452B-82A2-3D09A65295DA}" destId="{6DA95968-C42B-447C-A857-C3F30C73D152}" srcOrd="0" destOrd="0" presId="urn:microsoft.com/office/officeart/2005/8/layout/list1"/>
    <dgm:cxn modelId="{7980CD9A-32E3-44FD-A858-AF189D3E0749}" type="presParOf" srcId="{BC061C19-BB3A-452B-82A2-3D09A65295DA}" destId="{4838B5B6-359F-4912-AB17-4F958C74D33F}" srcOrd="1" destOrd="0" presId="urn:microsoft.com/office/officeart/2005/8/layout/list1"/>
    <dgm:cxn modelId="{70E19BB8-0E02-483E-9196-FE5F8755D2CE}" type="presParOf" srcId="{8B8415D8-6D90-47C2-BFEE-2E248F61B6E5}" destId="{56AD40CA-7024-4962-81A4-DE762DF2852F}" srcOrd="1" destOrd="0" presId="urn:microsoft.com/office/officeart/2005/8/layout/list1"/>
    <dgm:cxn modelId="{D1669ABF-1A23-4A5D-9103-210A7C48BEA6}" type="presParOf" srcId="{8B8415D8-6D90-47C2-BFEE-2E248F61B6E5}" destId="{55FD0B6A-67FD-4179-B163-5B9F946FE00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Shema se izvaja na GERK z rabo:</a:t>
          </a:r>
          <a:endParaRPr lang="sl-SI" sz="2000" b="1"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INP 8.06 Ozelenitev ornih površin preko zime - ZEL</a:t>
          </a:r>
          <a:endParaRPr lang="sl-SI" sz="2800" b="1"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32FB51CD-0125-49DC-81B7-0FDC495C4E0C}">
      <dgm:prSet custT="1"/>
      <dgm:spPr/>
      <dgm:t>
        <a:bodyPr/>
        <a:lstStyle/>
        <a:p>
          <a:r>
            <a:rPr lang="sl-SI" sz="2000" b="1" dirty="0" smtClean="0"/>
            <a:t>Kot prezimni posevek se šteje mešanica vsaj dveh prezimnih kmetijskih rastlin. </a:t>
          </a:r>
          <a:endParaRPr lang="sl-SI" sz="2000" b="1" dirty="0"/>
        </a:p>
      </dgm:t>
    </dgm:pt>
    <dgm:pt modelId="{4258183A-B294-4A26-B40A-781E97BB4706}" type="parTrans" cxnId="{A0A51CB5-04C0-4595-B2B4-241C5162C745}">
      <dgm:prSet/>
      <dgm:spPr/>
      <dgm:t>
        <a:bodyPr/>
        <a:lstStyle/>
        <a:p>
          <a:endParaRPr lang="sl-SI"/>
        </a:p>
      </dgm:t>
    </dgm:pt>
    <dgm:pt modelId="{CF8C4B1F-AF62-4836-8BEB-6F9498CD62BB}" type="sibTrans" cxnId="{A0A51CB5-04C0-4595-B2B4-241C5162C745}">
      <dgm:prSet/>
      <dgm:spPr/>
      <dgm:t>
        <a:bodyPr/>
        <a:lstStyle/>
        <a:p>
          <a:endParaRPr lang="sl-SI"/>
        </a:p>
      </dgm:t>
    </dgm:pt>
    <dgm:pt modelId="{33F5B3BE-BACC-43FC-B118-D2BF2F7DF300}">
      <dgm:prSet custT="1"/>
      <dgm:spPr/>
      <dgm:t>
        <a:bodyPr/>
        <a:lstStyle/>
        <a:p>
          <a:r>
            <a:rPr lang="sl-SI" sz="2000" b="1" dirty="0" smtClean="0"/>
            <a:t>Kmet KMRS izbere iz šifranta KMRS:</a:t>
          </a:r>
        </a:p>
      </dgm:t>
    </dgm:pt>
    <dgm:pt modelId="{BBAC890B-06D8-4124-ACD3-036B3668E462}" type="parTrans" cxnId="{1C27814D-A1C9-4183-A56E-C080FD8ED73E}">
      <dgm:prSet/>
      <dgm:spPr/>
      <dgm:t>
        <a:bodyPr/>
        <a:lstStyle/>
        <a:p>
          <a:endParaRPr lang="sl-SI"/>
        </a:p>
      </dgm:t>
    </dgm:pt>
    <dgm:pt modelId="{407F1F23-BBB5-40E9-95EC-1B9041C847B2}" type="sibTrans" cxnId="{1C27814D-A1C9-4183-A56E-C080FD8ED73E}">
      <dgm:prSet/>
      <dgm:spPr/>
      <dgm:t>
        <a:bodyPr/>
        <a:lstStyle/>
        <a:p>
          <a:endParaRPr lang="sl-SI"/>
        </a:p>
      </dgm:t>
    </dgm:pt>
    <dgm:pt modelId="{1181CB7F-7385-4FF3-BB52-4B7F424DFC8A}">
      <dgm:prSet custT="1"/>
      <dgm:spPr/>
      <dgm:t>
        <a:bodyPr/>
        <a:lstStyle/>
        <a:p>
          <a:r>
            <a:rPr lang="sl-SI" sz="2000" b="1" dirty="0" smtClean="0"/>
            <a:t>Pogoji upravičenosti</a:t>
          </a:r>
          <a:r>
            <a:rPr lang="sl-SI" sz="2000" b="0" dirty="0" smtClean="0"/>
            <a:t>:</a:t>
          </a:r>
        </a:p>
      </dgm:t>
    </dgm:pt>
    <dgm:pt modelId="{112FD11B-9742-471C-8CD3-1213CFFFE079}" type="parTrans" cxnId="{23C26D87-EBEC-4059-B68B-85692E957BD6}">
      <dgm:prSet/>
      <dgm:spPr/>
      <dgm:t>
        <a:bodyPr/>
        <a:lstStyle/>
        <a:p>
          <a:endParaRPr lang="sl-SI"/>
        </a:p>
      </dgm:t>
    </dgm:pt>
    <dgm:pt modelId="{216C4400-7B1E-46AC-86ED-B1F0E8AB0EE8}" type="sibTrans" cxnId="{23C26D87-EBEC-4059-B68B-85692E957BD6}">
      <dgm:prSet/>
      <dgm:spPr/>
      <dgm:t>
        <a:bodyPr/>
        <a:lstStyle/>
        <a:p>
          <a:endParaRPr lang="sl-SI"/>
        </a:p>
      </dgm:t>
    </dgm:pt>
    <dgm:pt modelId="{DA44E605-BBE1-4FEA-ACEB-305E6C53C230}">
      <dgm:prSet custT="1"/>
      <dgm:spPr/>
      <dgm:t>
        <a:bodyPr/>
        <a:lstStyle/>
        <a:p>
          <a:r>
            <a:rPr lang="sl-SI" sz="2000" dirty="0" smtClean="0"/>
            <a:t>tla s prezimnim posevkom morajo biti pokrita od 15. novembra tekočega leta do najmanj 15. februarja naslednjega leta;</a:t>
          </a:r>
          <a:endParaRPr lang="sl-SI" sz="2000" dirty="0"/>
        </a:p>
      </dgm:t>
    </dgm:pt>
    <dgm:pt modelId="{1C6A9B86-1CCA-46D6-814D-250DD16E7B18}" type="parTrans" cxnId="{94C0AAAF-D5E3-470C-AD49-D5A449238D94}">
      <dgm:prSet/>
      <dgm:spPr/>
      <dgm:t>
        <a:bodyPr/>
        <a:lstStyle/>
        <a:p>
          <a:endParaRPr lang="sl-SI"/>
        </a:p>
      </dgm:t>
    </dgm:pt>
    <dgm:pt modelId="{1CAB45EB-483F-4F4F-9087-0B83C06D9E9A}" type="sibTrans" cxnId="{94C0AAAF-D5E3-470C-AD49-D5A449238D94}">
      <dgm:prSet/>
      <dgm:spPr/>
      <dgm:t>
        <a:bodyPr/>
        <a:lstStyle/>
        <a:p>
          <a:endParaRPr lang="sl-SI"/>
        </a:p>
      </dgm:t>
    </dgm:pt>
    <dgm:pt modelId="{CD41202E-BCE0-4EB9-A3E9-9115EAFE8E16}">
      <dgm:prSet custT="1"/>
      <dgm:spPr/>
      <dgm:t>
        <a:bodyPr/>
        <a:lstStyle/>
        <a:p>
          <a:r>
            <a:rPr lang="sl-SI" sz="2000" dirty="0" smtClean="0"/>
            <a:t>uporaba herbicidov v času izvajanja zahtev sheme ni dovoljena;</a:t>
          </a:r>
          <a:endParaRPr lang="sl-SI" sz="2000" dirty="0"/>
        </a:p>
      </dgm:t>
    </dgm:pt>
    <dgm:pt modelId="{3E49E7E4-1C74-4590-8B44-76DE1365F823}" type="parTrans" cxnId="{B83E8354-E2B3-4A85-A10C-7FB44AB8E45F}">
      <dgm:prSet/>
      <dgm:spPr/>
      <dgm:t>
        <a:bodyPr/>
        <a:lstStyle/>
        <a:p>
          <a:endParaRPr lang="sl-SI"/>
        </a:p>
      </dgm:t>
    </dgm:pt>
    <dgm:pt modelId="{021D214D-BE96-4E8C-929D-3591225D5F96}" type="sibTrans" cxnId="{B83E8354-E2B3-4A85-A10C-7FB44AB8E45F}">
      <dgm:prSet/>
      <dgm:spPr/>
      <dgm:t>
        <a:bodyPr/>
        <a:lstStyle/>
        <a:p>
          <a:endParaRPr lang="sl-SI"/>
        </a:p>
      </dgm:t>
    </dgm:pt>
    <dgm:pt modelId="{B974ED3B-C7F2-460B-9F1A-7FD11A39C0CC}">
      <dgm:prSet custT="1"/>
      <dgm:spPr/>
      <dgm:t>
        <a:bodyPr/>
        <a:lstStyle/>
        <a:p>
          <a:r>
            <a:rPr lang="sl-SI" sz="2000" dirty="0" smtClean="0"/>
            <a:t>obdelava prezimnih posevkov oziroma uporaba v proizvodne namene je dovoljena po 15. februarju naslednjega leta, pri tem uporaba herbicidov za uničenje zelene prezimne odeje ni dovoljena.</a:t>
          </a:r>
          <a:endParaRPr lang="sl-SI" sz="2000" dirty="0"/>
        </a:p>
      </dgm:t>
    </dgm:pt>
    <dgm:pt modelId="{69FA54FD-1DF6-46A7-A896-FD1EF9945C35}" type="parTrans" cxnId="{1BE1052D-9F05-455E-BD43-53F4CA1843A7}">
      <dgm:prSet/>
      <dgm:spPr/>
      <dgm:t>
        <a:bodyPr/>
        <a:lstStyle/>
        <a:p>
          <a:endParaRPr lang="sl-SI"/>
        </a:p>
      </dgm:t>
    </dgm:pt>
    <dgm:pt modelId="{BF66207B-EFE2-446D-83D6-ED45CA445420}" type="sibTrans" cxnId="{1BE1052D-9F05-455E-BD43-53F4CA1843A7}">
      <dgm:prSet/>
      <dgm:spPr/>
      <dgm:t>
        <a:bodyPr/>
        <a:lstStyle/>
        <a:p>
          <a:endParaRPr lang="sl-SI"/>
        </a:p>
      </dgm:t>
    </dgm:pt>
    <dgm:pt modelId="{BF4FCD11-0C35-45DC-9481-50A6742005C0}">
      <dgm:prSet phldrT="[besedilo]" custT="1"/>
      <dgm:spPr/>
      <dgm:t>
        <a:bodyPr/>
        <a:lstStyle/>
        <a:p>
          <a:r>
            <a:rPr lang="sl-SI" sz="2000" dirty="0" smtClean="0"/>
            <a:t> 1100  ali 1161.</a:t>
          </a:r>
          <a:endParaRPr lang="sl-SI" sz="2000" b="0" dirty="0"/>
        </a:p>
      </dgm:t>
    </dgm:pt>
    <dgm:pt modelId="{E41F4302-CC6D-4999-B697-9D10CB653CB8}" type="parTrans" cxnId="{0955E8D2-424D-4956-A5E5-72CC4F04765C}">
      <dgm:prSet/>
      <dgm:spPr/>
      <dgm:t>
        <a:bodyPr/>
        <a:lstStyle/>
        <a:p>
          <a:endParaRPr lang="sl-SI"/>
        </a:p>
      </dgm:t>
    </dgm:pt>
    <dgm:pt modelId="{107A7D11-B750-47E8-9EC9-DD5C0DABAF9B}" type="sibTrans" cxnId="{0955E8D2-424D-4956-A5E5-72CC4F04765C}">
      <dgm:prSet/>
      <dgm:spPr/>
      <dgm:t>
        <a:bodyPr/>
        <a:lstStyle/>
        <a:p>
          <a:endParaRPr lang="sl-SI"/>
        </a:p>
      </dgm:t>
    </dgm:pt>
    <dgm:pt modelId="{72625608-BDE1-4C25-BF11-4549D26B2320}">
      <dgm:prSet custT="1"/>
      <dgm:spPr/>
      <dgm:t>
        <a:bodyPr/>
        <a:lstStyle/>
        <a:p>
          <a:r>
            <a:rPr lang="sl-SI" sz="2000" dirty="0" smtClean="0">
              <a:solidFill>
                <a:schemeClr val="accent5">
                  <a:lumMod val="75000"/>
                </a:schemeClr>
              </a:solidFill>
            </a:rPr>
            <a:t>Pri tem so lahko v mešanici tudi kmetijske rastline, ki niso navedene v šifrantu vrst oziroma skupin kmetijskih rastlin in pomoči, vendar morajo kmetijske rastline iz šifranta prevladovati.</a:t>
          </a:r>
        </a:p>
      </dgm:t>
    </dgm:pt>
    <dgm:pt modelId="{615D5152-935E-4D36-9F43-8AFAC0F14116}" type="parTrans" cxnId="{3DB0F56C-A338-4C0F-8093-56A93FAFC537}">
      <dgm:prSet/>
      <dgm:spPr/>
      <dgm:t>
        <a:bodyPr/>
        <a:lstStyle/>
        <a:p>
          <a:endParaRPr lang="sl-SI"/>
        </a:p>
      </dgm:t>
    </dgm:pt>
    <dgm:pt modelId="{B2EC69BB-FC38-4CE0-B920-C862AD7C1010}" type="sibTrans" cxnId="{3DB0F56C-A338-4C0F-8093-56A93FAFC537}">
      <dgm:prSet/>
      <dgm:spPr/>
      <dgm:t>
        <a:bodyPr/>
        <a:lstStyle/>
        <a:p>
          <a:endParaRPr lang="sl-SI"/>
        </a:p>
      </dgm:t>
    </dgm:pt>
    <dgm:pt modelId="{19A3BAE5-640A-4C75-B8C9-3BBA4C5CA3BF}">
      <dgm:prSet phldrT="[besedilo]" custT="1"/>
      <dgm:spPr/>
      <dgm:t>
        <a:bodyPr/>
        <a:lstStyle/>
        <a:p>
          <a:endParaRPr lang="sl-SI" sz="2000" b="0" dirty="0"/>
        </a:p>
      </dgm:t>
    </dgm:pt>
    <dgm:pt modelId="{5DCC88CF-1D15-48D3-B493-E9B2AD18A980}" type="parTrans" cxnId="{CF0C625A-69EE-4810-947C-D3C4E8BD639A}">
      <dgm:prSet/>
      <dgm:spPr/>
      <dgm:t>
        <a:bodyPr/>
        <a:lstStyle/>
        <a:p>
          <a:endParaRPr lang="sl-SI"/>
        </a:p>
      </dgm:t>
    </dgm:pt>
    <dgm:pt modelId="{F90A54C0-E96B-4015-954A-776B401739D1}" type="sibTrans" cxnId="{CF0C625A-69EE-4810-947C-D3C4E8BD639A}">
      <dgm:prSet/>
      <dgm:spPr/>
      <dgm:t>
        <a:bodyPr/>
        <a:lstStyle/>
        <a:p>
          <a:endParaRPr lang="sl-SI"/>
        </a:p>
      </dgm:t>
    </dgm:pt>
    <dgm:pt modelId="{ED6BBE3F-9110-4BA0-B1F2-8C92D88CA54D}">
      <dgm:prSet custT="1"/>
      <dgm:spPr/>
      <dgm:t>
        <a:bodyPr/>
        <a:lstStyle/>
        <a:p>
          <a:endParaRPr lang="sl-SI" sz="2000" dirty="0"/>
        </a:p>
      </dgm:t>
    </dgm:pt>
    <dgm:pt modelId="{F5957B11-7C97-45CF-AF23-8D14BB3126BF}" type="parTrans" cxnId="{81B0E212-E646-4192-A4D1-19DB00168DA8}">
      <dgm:prSet/>
      <dgm:spPr/>
      <dgm:t>
        <a:bodyPr/>
        <a:lstStyle/>
        <a:p>
          <a:endParaRPr lang="sl-SI"/>
        </a:p>
      </dgm:t>
    </dgm:pt>
    <dgm:pt modelId="{0B13EA12-FECD-4DD3-BE97-47CB49A370D3}" type="sibTrans" cxnId="{81B0E212-E646-4192-A4D1-19DB00168DA8}">
      <dgm:prSet/>
      <dgm:spPr/>
      <dgm:t>
        <a:bodyPr/>
        <a:lstStyle/>
        <a:p>
          <a:endParaRPr lang="sl-SI"/>
        </a:p>
      </dgm:t>
    </dgm:pt>
    <dgm:pt modelId="{E45C12E8-913F-4804-A020-D01F4F0CC106}">
      <dgm:prSet custT="1"/>
      <dgm:spPr/>
      <dgm:t>
        <a:bodyPr/>
        <a:lstStyle/>
        <a:p>
          <a:endParaRPr lang="sl-SI" sz="2000" dirty="0" smtClean="0"/>
        </a:p>
      </dgm:t>
    </dgm:pt>
    <dgm:pt modelId="{94201734-6B1E-4F17-BEA0-21766EC9A564}" type="parTrans" cxnId="{A2574788-6CA2-4904-B4DC-BCF0F213ED19}">
      <dgm:prSet/>
      <dgm:spPr/>
      <dgm:t>
        <a:bodyPr/>
        <a:lstStyle/>
        <a:p>
          <a:endParaRPr lang="sl-SI"/>
        </a:p>
      </dgm:t>
    </dgm:pt>
    <dgm:pt modelId="{C9A45EB3-5C58-4059-BDB6-FD4E61D8C77E}" type="sibTrans" cxnId="{A2574788-6CA2-4904-B4DC-BCF0F213ED19}">
      <dgm:prSet/>
      <dgm:spPr/>
      <dgm:t>
        <a:bodyPr/>
        <a:lstStyle/>
        <a:p>
          <a:endParaRPr lang="sl-SI"/>
        </a:p>
      </dgm:t>
    </dgm:pt>
    <dgm:pt modelId="{FD26BE73-12EF-4059-9619-AF53E2CA20A3}">
      <dgm:prSet custT="1"/>
      <dgm:spPr/>
      <dgm:t>
        <a:bodyPr/>
        <a:lstStyle/>
        <a:p>
          <a:r>
            <a:rPr lang="sl-SI" sz="2000" b="0" dirty="0" smtClean="0"/>
            <a:t>Setev prezimnega posevka mora biti opravljena kadarkoli po glavnem posevku leta n tako da se zagotovi </a:t>
          </a:r>
          <a:r>
            <a:rPr lang="sl-SI" sz="2000" b="0" dirty="0" err="1" smtClean="0"/>
            <a:t>pokrovnost</a:t>
          </a:r>
          <a:r>
            <a:rPr lang="sl-SI" sz="2000" b="0" dirty="0" smtClean="0"/>
            <a:t> iz naslednje točke;</a:t>
          </a:r>
        </a:p>
      </dgm:t>
    </dgm:pt>
    <dgm:pt modelId="{26C7929E-F5AC-4DA8-AACF-57E548A661B3}" type="parTrans" cxnId="{81EB53B1-3365-43BA-9E94-6D76FF33E4A9}">
      <dgm:prSet/>
      <dgm:spPr/>
      <dgm:t>
        <a:bodyPr/>
        <a:lstStyle/>
        <a:p>
          <a:endParaRPr lang="sl-SI"/>
        </a:p>
      </dgm:t>
    </dgm:pt>
    <dgm:pt modelId="{AB121B78-EFC4-4DD4-B9B1-A2034E754036}" type="sibTrans" cxnId="{81EB53B1-3365-43BA-9E94-6D76FF33E4A9}">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3167A16D-6555-4E57-A1F5-880168103DD6}" type="pres">
      <dgm:prSet presAssocID="{2166B2FB-88FB-4A31-85C8-CF76407F9288}" presName="parentLin" presStyleCnt="0"/>
      <dgm:spPr/>
    </dgm:pt>
    <dgm:pt modelId="{26AD822C-A8CE-4F79-8081-CAF285381DE4}" type="pres">
      <dgm:prSet presAssocID="{2166B2FB-88FB-4A31-85C8-CF76407F9288}" presName="parentLeftMargin" presStyleLbl="node1" presStyleIdx="0" presStyleCnt="1"/>
      <dgm:spPr/>
      <dgm:t>
        <a:bodyPr/>
        <a:lstStyle/>
        <a:p>
          <a:endParaRPr lang="sl-SI"/>
        </a:p>
      </dgm:t>
    </dgm:pt>
    <dgm:pt modelId="{1D4D1320-276C-4399-83D0-04DC50505510}" type="pres">
      <dgm:prSet presAssocID="{2166B2FB-88FB-4A31-85C8-CF76407F9288}" presName="parentText" presStyleLbl="node1" presStyleIdx="0" presStyleCnt="1" custScaleY="53866" custLinFactNeighborX="-31027" custLinFactNeighborY="-45248">
        <dgm:presLayoutVars>
          <dgm:chMax val="0"/>
          <dgm:bulletEnabled val="1"/>
        </dgm:presLayoutVars>
      </dgm:prSet>
      <dgm:spPr/>
      <dgm:t>
        <a:bodyPr/>
        <a:lstStyle/>
        <a:p>
          <a:endParaRPr lang="sl-SI"/>
        </a:p>
      </dgm:t>
    </dgm:pt>
    <dgm:pt modelId="{F59316EE-F80D-4E0B-9E6C-29F43D74413F}" type="pres">
      <dgm:prSet presAssocID="{2166B2FB-88FB-4A31-85C8-CF76407F9288}" presName="negativeSpace" presStyleCnt="0"/>
      <dgm:spPr/>
    </dgm:pt>
    <dgm:pt modelId="{B7661E00-9414-4285-A0B2-33BCF74A1E66}" type="pres">
      <dgm:prSet presAssocID="{2166B2FB-88FB-4A31-85C8-CF76407F9288}" presName="childText" presStyleLbl="conFgAcc1" presStyleIdx="0" presStyleCnt="1" custLinFactNeighborX="494" custLinFactNeighborY="10865">
        <dgm:presLayoutVars>
          <dgm:bulletEnabled val="1"/>
        </dgm:presLayoutVars>
      </dgm:prSet>
      <dgm:spPr/>
      <dgm:t>
        <a:bodyPr/>
        <a:lstStyle/>
        <a:p>
          <a:endParaRPr lang="sl-SI"/>
        </a:p>
      </dgm:t>
    </dgm:pt>
  </dgm:ptLst>
  <dgm:cxnLst>
    <dgm:cxn modelId="{8333171E-A453-464B-AA20-AF9CA17A5B32}" type="presOf" srcId="{E45C12E8-913F-4804-A020-D01F4F0CC106}" destId="{B7661E00-9414-4285-A0B2-33BCF74A1E66}" srcOrd="0" destOrd="7" presId="urn:microsoft.com/office/officeart/2005/8/layout/list1"/>
    <dgm:cxn modelId="{47023541-B1CE-479B-A4EB-3BE4D24D4A14}" type="presOf" srcId="{7FFB95AD-7737-40BC-BD4F-5906DA43A9AC}" destId="{B7661E00-9414-4285-A0B2-33BCF74A1E66}" srcOrd="0" destOrd="0" presId="urn:microsoft.com/office/officeart/2005/8/layout/list1"/>
    <dgm:cxn modelId="{27F34D0D-3797-4072-889C-216542907BD6}" type="presOf" srcId="{B974ED3B-C7F2-460B-9F1A-7FD11A39C0CC}" destId="{B7661E00-9414-4285-A0B2-33BCF74A1E66}" srcOrd="0" destOrd="12" presId="urn:microsoft.com/office/officeart/2005/8/layout/list1"/>
    <dgm:cxn modelId="{81EB53B1-3365-43BA-9E94-6D76FF33E4A9}" srcId="{2166B2FB-88FB-4A31-85C8-CF76407F9288}" destId="{FD26BE73-12EF-4059-9619-AF53E2CA20A3}" srcOrd="5" destOrd="0" parTransId="{26C7929E-F5AC-4DA8-AACF-57E548A661B3}" sibTransId="{AB121B78-EFC4-4DD4-B9B1-A2034E754036}"/>
    <dgm:cxn modelId="{7C741338-4E9A-4EC6-92BA-A9A4ABE232B2}" type="presOf" srcId="{2166B2FB-88FB-4A31-85C8-CF76407F9288}" destId="{1D4D1320-276C-4399-83D0-04DC50505510}" srcOrd="1" destOrd="0" presId="urn:microsoft.com/office/officeart/2005/8/layout/list1"/>
    <dgm:cxn modelId="{5FAD2971-ED45-41F4-965F-0CC77E7CF2E1}" type="presOf" srcId="{CD41202E-BCE0-4EB9-A3E9-9115EAFE8E16}" destId="{B7661E00-9414-4285-A0B2-33BCF74A1E66}" srcOrd="0" destOrd="11" presId="urn:microsoft.com/office/officeart/2005/8/layout/list1"/>
    <dgm:cxn modelId="{CF0C625A-69EE-4810-947C-D3C4E8BD639A}" srcId="{7FFB95AD-7737-40BC-BD4F-5906DA43A9AC}" destId="{19A3BAE5-640A-4C75-B8C9-3BBA4C5CA3BF}" srcOrd="1" destOrd="0" parTransId="{5DCC88CF-1D15-48D3-B493-E9B2AD18A980}" sibTransId="{F90A54C0-E96B-4015-954A-776B401739D1}"/>
    <dgm:cxn modelId="{3DB0F56C-A338-4C0F-8093-56A93FAFC537}" srcId="{33F5B3BE-BACC-43FC-B118-D2BF2F7DF300}" destId="{72625608-BDE1-4C25-BF11-4549D26B2320}" srcOrd="0" destOrd="0" parTransId="{615D5152-935E-4D36-9F43-8AFAC0F14116}" sibTransId="{B2EC69BB-FC38-4CE0-B920-C862AD7C1010}"/>
    <dgm:cxn modelId="{1C27814D-A1C9-4183-A56E-C080FD8ED73E}" srcId="{2166B2FB-88FB-4A31-85C8-CF76407F9288}" destId="{33F5B3BE-BACC-43FC-B118-D2BF2F7DF300}" srcOrd="3" destOrd="0" parTransId="{BBAC890B-06D8-4124-ACD3-036B3668E462}" sibTransId="{407F1F23-BBB5-40E9-95EC-1B9041C847B2}"/>
    <dgm:cxn modelId="{81B0E212-E646-4192-A4D1-19DB00168DA8}" srcId="{2166B2FB-88FB-4A31-85C8-CF76407F9288}" destId="{ED6BBE3F-9110-4BA0-B1F2-8C92D88CA54D}" srcOrd="2" destOrd="0" parTransId="{F5957B11-7C97-45CF-AF23-8D14BB3126BF}" sibTransId="{0B13EA12-FECD-4DD3-BE97-47CB49A370D3}"/>
    <dgm:cxn modelId="{E230FC19-858F-4F5D-9CAB-805AA930D320}" type="presOf" srcId="{DA44E605-BBE1-4FEA-ACEB-305E6C53C230}" destId="{B7661E00-9414-4285-A0B2-33BCF74A1E66}" srcOrd="0" destOrd="10" presId="urn:microsoft.com/office/officeart/2005/8/layout/list1"/>
    <dgm:cxn modelId="{0955E8D2-424D-4956-A5E5-72CC4F04765C}" srcId="{7FFB95AD-7737-40BC-BD4F-5906DA43A9AC}" destId="{BF4FCD11-0C35-45DC-9481-50A6742005C0}" srcOrd="0" destOrd="0" parTransId="{E41F4302-CC6D-4999-B697-9D10CB653CB8}" sibTransId="{107A7D11-B750-47E8-9EC9-DD5C0DABAF9B}"/>
    <dgm:cxn modelId="{D86D5A71-F227-4A02-8A99-4F8E92CDCCA8}" type="presOf" srcId="{72625608-BDE1-4C25-BF11-4549D26B2320}" destId="{B7661E00-9414-4285-A0B2-33BCF74A1E66}" srcOrd="0" destOrd="6" presId="urn:microsoft.com/office/officeart/2005/8/layout/list1"/>
    <dgm:cxn modelId="{B83E8354-E2B3-4A85-A10C-7FB44AB8E45F}" srcId="{FD26BE73-12EF-4059-9619-AF53E2CA20A3}" destId="{CD41202E-BCE0-4EB9-A3E9-9115EAFE8E16}" srcOrd="1" destOrd="0" parTransId="{3E49E7E4-1C74-4590-8B44-76DE1365F823}" sibTransId="{021D214D-BE96-4E8C-929D-3591225D5F96}"/>
    <dgm:cxn modelId="{D007655D-215D-4692-A019-D47563967ACE}" type="presOf" srcId="{33F5B3BE-BACC-43FC-B118-D2BF2F7DF300}" destId="{B7661E00-9414-4285-A0B2-33BCF74A1E66}" srcOrd="0" destOrd="5" presId="urn:microsoft.com/office/officeart/2005/8/layout/list1"/>
    <dgm:cxn modelId="{A0A51CB5-04C0-4595-B2B4-241C5162C745}" srcId="{2166B2FB-88FB-4A31-85C8-CF76407F9288}" destId="{32FB51CD-0125-49DC-81B7-0FDC495C4E0C}" srcOrd="1" destOrd="0" parTransId="{4258183A-B294-4A26-B40A-781E97BB4706}" sibTransId="{CF8C4B1F-AF62-4836-8BEB-6F9498CD62BB}"/>
    <dgm:cxn modelId="{94C0AAAF-D5E3-470C-AD49-D5A449238D94}" srcId="{FD26BE73-12EF-4059-9619-AF53E2CA20A3}" destId="{DA44E605-BBE1-4FEA-ACEB-305E6C53C230}" srcOrd="0" destOrd="0" parTransId="{1C6A9B86-1CCA-46D6-814D-250DD16E7B18}" sibTransId="{1CAB45EB-483F-4F4F-9087-0B83C06D9E9A}"/>
    <dgm:cxn modelId="{35070782-54AA-4FD9-9130-EEBC10BE20BD}" srcId="{6BD63B56-553F-4C4A-B2D6-AC0003132774}" destId="{2166B2FB-88FB-4A31-85C8-CF76407F9288}" srcOrd="0" destOrd="0" parTransId="{35756FEA-5A75-402E-AC14-5B50314CB84A}" sibTransId="{94011DF1-89D8-4113-92F1-080F0B0442B0}"/>
    <dgm:cxn modelId="{86F817C2-60D9-4242-A523-6CA057AE5AF4}" type="presOf" srcId="{FD26BE73-12EF-4059-9619-AF53E2CA20A3}" destId="{B7661E00-9414-4285-A0B2-33BCF74A1E66}" srcOrd="0" destOrd="9" presId="urn:microsoft.com/office/officeart/2005/8/layout/list1"/>
    <dgm:cxn modelId="{23C26D87-EBEC-4059-B68B-85692E957BD6}" srcId="{2166B2FB-88FB-4A31-85C8-CF76407F9288}" destId="{1181CB7F-7385-4FF3-BB52-4B7F424DFC8A}" srcOrd="4" destOrd="0" parTransId="{112FD11B-9742-471C-8CD3-1213CFFFE079}" sibTransId="{216C4400-7B1E-46AC-86ED-B1F0E8AB0EE8}"/>
    <dgm:cxn modelId="{8083558A-A116-42EE-8E55-309463C864B0}" srcId="{2166B2FB-88FB-4A31-85C8-CF76407F9288}" destId="{7FFB95AD-7737-40BC-BD4F-5906DA43A9AC}" srcOrd="0" destOrd="0" parTransId="{6D91E7D2-D34E-4F66-ABD9-D9D62A9FEB62}" sibTransId="{F08465B2-023C-43ED-8375-0A6A9DEEA0B4}"/>
    <dgm:cxn modelId="{88ED91CB-0912-4C74-AF34-02C9699B6CAB}" type="presOf" srcId="{1181CB7F-7385-4FF3-BB52-4B7F424DFC8A}" destId="{B7661E00-9414-4285-A0B2-33BCF74A1E66}" srcOrd="0" destOrd="8" presId="urn:microsoft.com/office/officeart/2005/8/layout/list1"/>
    <dgm:cxn modelId="{FEB6D8B0-5D4D-4539-BA07-8F58AE0D69CE}" type="presOf" srcId="{ED6BBE3F-9110-4BA0-B1F2-8C92D88CA54D}" destId="{B7661E00-9414-4285-A0B2-33BCF74A1E66}" srcOrd="0" destOrd="4" presId="urn:microsoft.com/office/officeart/2005/8/layout/list1"/>
    <dgm:cxn modelId="{1BE1052D-9F05-455E-BD43-53F4CA1843A7}" srcId="{FD26BE73-12EF-4059-9619-AF53E2CA20A3}" destId="{B974ED3B-C7F2-460B-9F1A-7FD11A39C0CC}" srcOrd="2" destOrd="0" parTransId="{69FA54FD-1DF6-46A7-A896-FD1EF9945C35}" sibTransId="{BF66207B-EFE2-446D-83D6-ED45CA445420}"/>
    <dgm:cxn modelId="{D5EE410C-C6CE-419E-A535-EDAF71CC0C07}" type="presOf" srcId="{19A3BAE5-640A-4C75-B8C9-3BBA4C5CA3BF}" destId="{B7661E00-9414-4285-A0B2-33BCF74A1E66}" srcOrd="0" destOrd="2" presId="urn:microsoft.com/office/officeart/2005/8/layout/list1"/>
    <dgm:cxn modelId="{ADE99912-08A8-4331-9777-20FC132A7F67}" type="presOf" srcId="{BF4FCD11-0C35-45DC-9481-50A6742005C0}" destId="{B7661E00-9414-4285-A0B2-33BCF74A1E66}" srcOrd="0" destOrd="1" presId="urn:microsoft.com/office/officeart/2005/8/layout/list1"/>
    <dgm:cxn modelId="{1C788BE5-0644-496B-B4B1-756A84B9024C}" type="presOf" srcId="{2166B2FB-88FB-4A31-85C8-CF76407F9288}" destId="{26AD822C-A8CE-4F79-8081-CAF285381DE4}" srcOrd="0" destOrd="0" presId="urn:microsoft.com/office/officeart/2005/8/layout/list1"/>
    <dgm:cxn modelId="{A2574788-6CA2-4904-B4DC-BCF0F213ED19}" srcId="{33F5B3BE-BACC-43FC-B118-D2BF2F7DF300}" destId="{E45C12E8-913F-4804-A020-D01F4F0CC106}" srcOrd="1" destOrd="0" parTransId="{94201734-6B1E-4F17-BEA0-21766EC9A564}" sibTransId="{C9A45EB3-5C58-4059-BDB6-FD4E61D8C77E}"/>
    <dgm:cxn modelId="{3049A4C9-35E9-4F6F-BD71-A95A3A6BFA5C}" type="presOf" srcId="{32FB51CD-0125-49DC-81B7-0FDC495C4E0C}" destId="{B7661E00-9414-4285-A0B2-33BCF74A1E66}" srcOrd="0" destOrd="3" presId="urn:microsoft.com/office/officeart/2005/8/layout/list1"/>
    <dgm:cxn modelId="{55AB50C6-955E-4616-9CCC-5FD4419EBD3E}" type="presOf" srcId="{6BD63B56-553F-4C4A-B2D6-AC0003132774}" destId="{8B8415D8-6D90-47C2-BFEE-2E248F61B6E5}" srcOrd="0" destOrd="0" presId="urn:microsoft.com/office/officeart/2005/8/layout/list1"/>
    <dgm:cxn modelId="{68F6C24B-38B8-4684-B02E-5D8E5A1B76DA}" type="presParOf" srcId="{8B8415D8-6D90-47C2-BFEE-2E248F61B6E5}" destId="{3167A16D-6555-4E57-A1F5-880168103DD6}" srcOrd="0" destOrd="0" presId="urn:microsoft.com/office/officeart/2005/8/layout/list1"/>
    <dgm:cxn modelId="{7C0AAF24-2E27-4CAC-BD05-7DDAD6D14238}" type="presParOf" srcId="{3167A16D-6555-4E57-A1F5-880168103DD6}" destId="{26AD822C-A8CE-4F79-8081-CAF285381DE4}" srcOrd="0" destOrd="0" presId="urn:microsoft.com/office/officeart/2005/8/layout/list1"/>
    <dgm:cxn modelId="{CDF9F537-F0F8-4AF1-80B7-7ED9B5BB4021}" type="presParOf" srcId="{3167A16D-6555-4E57-A1F5-880168103DD6}" destId="{1D4D1320-276C-4399-83D0-04DC50505510}" srcOrd="1" destOrd="0" presId="urn:microsoft.com/office/officeart/2005/8/layout/list1"/>
    <dgm:cxn modelId="{68866B0F-FEB6-47A6-9D7C-5F6331CF2AF0}" type="presParOf" srcId="{8B8415D8-6D90-47C2-BFEE-2E248F61B6E5}" destId="{F59316EE-F80D-4E0B-9E6C-29F43D74413F}" srcOrd="1" destOrd="0" presId="urn:microsoft.com/office/officeart/2005/8/layout/list1"/>
    <dgm:cxn modelId="{2DBB0D2F-D6C3-4645-BF4F-A615B3BFB786}" type="presParOf" srcId="{8B8415D8-6D90-47C2-BFEE-2E248F61B6E5}" destId="{B7661E00-9414-4285-A0B2-33BCF74A1E6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1800" b="1" dirty="0" smtClean="0"/>
            <a:t>V letu, ki sledi po letu za katerega je bil oddan zahtevek za ozelenitev preko zime, prezimni posevek ne sme biti prisoten v času glavnega posevka. </a:t>
          </a:r>
          <a:endParaRPr lang="sl-SI" sz="1800" b="1"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INP 8.06 Ozelenitev ornih površin preko zime - ZEL</a:t>
          </a:r>
          <a:endParaRPr lang="sl-SI" sz="2800" b="1"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1BB5B56B-E531-4340-BEAD-60BCA79F9BB6}">
      <dgm:prSet custT="1"/>
      <dgm:spPr/>
      <dgm:t>
        <a:bodyPr/>
        <a:lstStyle/>
        <a:p>
          <a:r>
            <a:rPr lang="sl-SI" sz="1800" b="1" dirty="0" smtClean="0"/>
            <a:t>Za pokritost tal se šteje, če je zelen pokrov viden na najmanj 70 % ozelenjene površine</a:t>
          </a:r>
          <a:r>
            <a:rPr lang="sl-SI" sz="1800" dirty="0" smtClean="0"/>
            <a:t>.</a:t>
          </a:r>
          <a:endParaRPr lang="sl-SI" sz="1800" dirty="0"/>
        </a:p>
      </dgm:t>
    </dgm:pt>
    <dgm:pt modelId="{D0D55F5F-39B6-4572-8428-B0E9C64F267C}" type="parTrans" cxnId="{71ECC39A-B2A6-40FE-8604-BE6A435E407D}">
      <dgm:prSet/>
      <dgm:spPr/>
      <dgm:t>
        <a:bodyPr/>
        <a:lstStyle/>
        <a:p>
          <a:endParaRPr lang="sl-SI"/>
        </a:p>
      </dgm:t>
    </dgm:pt>
    <dgm:pt modelId="{4BBF17A3-EEB1-4198-AE76-F5286FCF5832}" type="sibTrans" cxnId="{71ECC39A-B2A6-40FE-8604-BE6A435E407D}">
      <dgm:prSet/>
      <dgm:spPr/>
      <dgm:t>
        <a:bodyPr/>
        <a:lstStyle/>
        <a:p>
          <a:endParaRPr lang="sl-SI"/>
        </a:p>
      </dgm:t>
    </dgm:pt>
    <dgm:pt modelId="{5C2549D8-EF4A-422F-A6CB-A88D31F23EF3}">
      <dgm:prSet custT="1"/>
      <dgm:spPr/>
      <dgm:t>
        <a:bodyPr/>
        <a:lstStyle/>
        <a:p>
          <a:r>
            <a:rPr lang="sl-SI" sz="1800" b="1" dirty="0" smtClean="0"/>
            <a:t>Kombinacije na isti površini:</a:t>
          </a:r>
          <a:endParaRPr lang="sl-SI" sz="1800" b="1" dirty="0"/>
        </a:p>
      </dgm:t>
    </dgm:pt>
    <dgm:pt modelId="{4C4B8BCB-76B3-4133-BBB4-38145A33A5E0}" type="parTrans" cxnId="{7CA3FC51-88EA-4160-9AAB-DA19F914E870}">
      <dgm:prSet/>
      <dgm:spPr/>
      <dgm:t>
        <a:bodyPr/>
        <a:lstStyle/>
        <a:p>
          <a:endParaRPr lang="sl-SI"/>
        </a:p>
      </dgm:t>
    </dgm:pt>
    <dgm:pt modelId="{F749630B-7E10-4C5C-AB13-6D0E5389319C}" type="sibTrans" cxnId="{7CA3FC51-88EA-4160-9AAB-DA19F914E870}">
      <dgm:prSet/>
      <dgm:spPr/>
      <dgm:t>
        <a:bodyPr/>
        <a:lstStyle/>
        <a:p>
          <a:endParaRPr lang="sl-SI"/>
        </a:p>
      </dgm:t>
    </dgm:pt>
    <dgm:pt modelId="{233A0B6E-8795-493B-AF97-F1E4B5D74D61}">
      <dgm:prSet custT="1"/>
      <dgm:spPr/>
      <dgm:t>
        <a:bodyPr/>
        <a:lstStyle/>
        <a:p>
          <a:r>
            <a:rPr lang="sl-SI" sz="1800" b="1" dirty="0" smtClean="0"/>
            <a:t>Na isti površini </a:t>
          </a:r>
          <a:r>
            <a:rPr lang="sl-SI" sz="1800" b="1" dirty="0" err="1" smtClean="0"/>
            <a:t>oz</a:t>
          </a:r>
          <a:r>
            <a:rPr lang="sl-SI" sz="1800" b="1" dirty="0" smtClean="0"/>
            <a:t> GERK kombinacija NPP z ZEL ni možna! </a:t>
          </a:r>
          <a:endParaRPr lang="sl-SI" sz="1800" dirty="0"/>
        </a:p>
      </dgm:t>
    </dgm:pt>
    <dgm:pt modelId="{D1E61B1F-DE80-41B0-82B2-3ACBEBD8B826}" type="parTrans" cxnId="{DF858BA3-B851-4EA6-A029-45DE33C47B53}">
      <dgm:prSet/>
      <dgm:spPr/>
      <dgm:t>
        <a:bodyPr/>
        <a:lstStyle/>
        <a:p>
          <a:endParaRPr lang="sl-SI"/>
        </a:p>
      </dgm:t>
    </dgm:pt>
    <dgm:pt modelId="{0442D360-7535-4997-836C-9924A9283824}" type="sibTrans" cxnId="{DF858BA3-B851-4EA6-A029-45DE33C47B53}">
      <dgm:prSet/>
      <dgm:spPr/>
      <dgm:t>
        <a:bodyPr/>
        <a:lstStyle/>
        <a:p>
          <a:endParaRPr lang="sl-SI"/>
        </a:p>
      </dgm:t>
    </dgm:pt>
    <dgm:pt modelId="{8FAC3069-C357-4B64-9F5B-6493C859FFE1}">
      <dgm:prSet phldrT="[besedilo]" custT="1"/>
      <dgm:spPr/>
      <dgm:t>
        <a:bodyPr/>
        <a:lstStyle/>
        <a:p>
          <a:r>
            <a:rPr lang="sl-SI" sz="1800" dirty="0" smtClean="0"/>
            <a:t>Uporaba FFS pri uničenju zelene odeje ni dovoljena.</a:t>
          </a:r>
          <a:endParaRPr lang="sl-SI" sz="1800" b="1" dirty="0"/>
        </a:p>
      </dgm:t>
    </dgm:pt>
    <dgm:pt modelId="{FF78138C-E27D-4DC4-AA95-8DF63F7CCF8D}" type="parTrans" cxnId="{00CD804B-AE1B-4780-8E40-C6C426511C3C}">
      <dgm:prSet/>
      <dgm:spPr/>
      <dgm:t>
        <a:bodyPr/>
        <a:lstStyle/>
        <a:p>
          <a:endParaRPr lang="sl-SI"/>
        </a:p>
      </dgm:t>
    </dgm:pt>
    <dgm:pt modelId="{28EA12AA-F434-46C7-9FE9-5D44783EEC94}" type="sibTrans" cxnId="{00CD804B-AE1B-4780-8E40-C6C426511C3C}">
      <dgm:prSet/>
      <dgm:spPr/>
      <dgm:t>
        <a:bodyPr/>
        <a:lstStyle/>
        <a:p>
          <a:endParaRPr lang="sl-SI"/>
        </a:p>
      </dgm:t>
    </dgm:pt>
    <dgm:pt modelId="{2F190649-0871-428D-A636-7CBDB391AC08}">
      <dgm:prSet custT="1"/>
      <dgm:spPr/>
      <dgm:t>
        <a:bodyPr/>
        <a:lstStyle/>
        <a:p>
          <a:r>
            <a:rPr lang="sl-SI" sz="1800" dirty="0" smtClean="0"/>
            <a:t>NIZI, INHIBIT, KONZ, POŠK, </a:t>
          </a:r>
          <a:r>
            <a:rPr lang="sl-SI" sz="1800" dirty="0" smtClean="0"/>
            <a:t>VGP</a:t>
          </a:r>
          <a:endParaRPr lang="sl-SI" sz="1800" dirty="0"/>
        </a:p>
      </dgm:t>
    </dgm:pt>
    <dgm:pt modelId="{3AC92F3C-8451-4F51-B188-68294C276B19}" type="parTrans" cxnId="{16C47F4D-3E4F-4B26-A2E0-2FF86F237C09}">
      <dgm:prSet/>
      <dgm:spPr/>
      <dgm:t>
        <a:bodyPr/>
        <a:lstStyle/>
        <a:p>
          <a:endParaRPr lang="sl-SI"/>
        </a:p>
      </dgm:t>
    </dgm:pt>
    <dgm:pt modelId="{5141C548-281F-4566-9B71-C6B484FDE995}" type="sibTrans" cxnId="{16C47F4D-3E4F-4B26-A2E0-2FF86F237C09}">
      <dgm:prSet/>
      <dgm:spPr/>
      <dgm:t>
        <a:bodyPr/>
        <a:lstStyle/>
        <a:p>
          <a:endParaRPr lang="sl-SI"/>
        </a:p>
      </dgm:t>
    </dgm:pt>
    <dgm:pt modelId="{DEF16051-DF77-487A-9848-32B7FB4D7040}">
      <dgm:prSet phldrT="[besedilo]" custT="1"/>
      <dgm:spPr/>
      <dgm:t>
        <a:bodyPr/>
        <a:lstStyle/>
        <a:p>
          <a:endParaRPr lang="sl-SI" sz="1800" b="1" dirty="0"/>
        </a:p>
      </dgm:t>
    </dgm:pt>
    <dgm:pt modelId="{0727A325-735B-4E2A-9B34-44A9923BD4EA}" type="parTrans" cxnId="{5902C769-B0CA-43DD-9EE0-9E9AA7820BD8}">
      <dgm:prSet/>
      <dgm:spPr/>
      <dgm:t>
        <a:bodyPr/>
        <a:lstStyle/>
        <a:p>
          <a:endParaRPr lang="sl-SI"/>
        </a:p>
      </dgm:t>
    </dgm:pt>
    <dgm:pt modelId="{B1898ED7-A599-4317-A4D2-A8803952A093}" type="sibTrans" cxnId="{5902C769-B0CA-43DD-9EE0-9E9AA7820BD8}">
      <dgm:prSet/>
      <dgm:spPr/>
      <dgm:t>
        <a:bodyPr/>
        <a:lstStyle/>
        <a:p>
          <a:endParaRPr lang="sl-SI"/>
        </a:p>
      </dgm:t>
    </dgm:pt>
    <dgm:pt modelId="{8FF6A9BA-E486-4724-81CC-A411AF83C987}">
      <dgm:prSet custT="1"/>
      <dgm:spPr/>
      <dgm:t>
        <a:bodyPr/>
        <a:lstStyle/>
        <a:p>
          <a:r>
            <a:rPr lang="sl-SI" sz="1800" b="1" dirty="0" smtClean="0"/>
            <a:t>Shema se ne izvaja na območju VVO_I_DR. </a:t>
          </a:r>
          <a:endParaRPr lang="sl-SI" sz="1800" dirty="0"/>
        </a:p>
      </dgm:t>
    </dgm:pt>
    <dgm:pt modelId="{09ABDA57-0C02-488E-9200-46F002E85425}" type="parTrans" cxnId="{B86E7D45-DC61-4021-9671-9DB4BD5B8F1B}">
      <dgm:prSet/>
      <dgm:spPr/>
      <dgm:t>
        <a:bodyPr/>
        <a:lstStyle/>
        <a:p>
          <a:endParaRPr lang="sl-SI"/>
        </a:p>
      </dgm:t>
    </dgm:pt>
    <dgm:pt modelId="{37F34103-4677-4C06-95DA-C67FE6D864C0}" type="sibTrans" cxnId="{B86E7D45-DC61-4021-9671-9DB4BD5B8F1B}">
      <dgm:prSet/>
      <dgm:spPr/>
      <dgm:t>
        <a:bodyPr/>
        <a:lstStyle/>
        <a:p>
          <a:endParaRPr lang="sl-SI"/>
        </a:p>
      </dgm:t>
    </dgm:pt>
    <dgm:pt modelId="{FE53B9EE-1266-4B79-BE09-9A56BEA7C18E}">
      <dgm:prSet custT="1"/>
      <dgm:spPr/>
      <dgm:t>
        <a:bodyPr/>
        <a:lstStyle/>
        <a:p>
          <a:r>
            <a:rPr lang="sl-SI" sz="1800" dirty="0" smtClean="0"/>
            <a:t>Pri tem se za GERK, ki na območju VVO_I _DR leži vsaj z 1 ar površine, šteje ,da v celoti leži na območju VVO_I_DR.</a:t>
          </a:r>
          <a:endParaRPr lang="sl-SI" sz="1800" dirty="0"/>
        </a:p>
      </dgm:t>
    </dgm:pt>
    <dgm:pt modelId="{B1B2315E-6ABD-40B2-98B3-48E6C9263D21}" type="parTrans" cxnId="{A46A7F87-80C8-463F-ACA1-441C213C37E3}">
      <dgm:prSet/>
      <dgm:spPr/>
      <dgm:t>
        <a:bodyPr/>
        <a:lstStyle/>
        <a:p>
          <a:endParaRPr lang="sl-SI"/>
        </a:p>
      </dgm:t>
    </dgm:pt>
    <dgm:pt modelId="{FBD6EC5E-EA63-46F3-A7DB-8FE4C92539E9}" type="sibTrans" cxnId="{A46A7F87-80C8-463F-ACA1-441C213C37E3}">
      <dgm:prSet/>
      <dgm:spPr/>
      <dgm:t>
        <a:bodyPr/>
        <a:lstStyle/>
        <a:p>
          <a:endParaRPr lang="sl-SI"/>
        </a:p>
      </dgm:t>
    </dgm:pt>
    <dgm:pt modelId="{8B9CDE3A-7BE7-41B4-9DB7-64713C8B6FD4}">
      <dgm:prSet custT="1"/>
      <dgm:spPr/>
      <dgm:t>
        <a:bodyPr/>
        <a:lstStyle/>
        <a:p>
          <a:r>
            <a:rPr lang="sl-SI" sz="1800" dirty="0" smtClean="0"/>
            <a:t>Lahko pa nosilec na KMG en GERK (1111111) vključi v </a:t>
          </a:r>
          <a:r>
            <a:rPr lang="sl-SI" sz="1800" dirty="0" smtClean="0">
              <a:solidFill>
                <a:srgbClr val="7030A0"/>
              </a:solidFill>
            </a:rPr>
            <a:t>NPP</a:t>
          </a:r>
          <a:r>
            <a:rPr lang="sl-SI" sz="1800" dirty="0" smtClean="0"/>
            <a:t> </a:t>
          </a:r>
          <a:r>
            <a:rPr lang="sl-SI" sz="1800" dirty="0" smtClean="0"/>
            <a:t>, drugi GERK  (2222222) pa v ZEL.</a:t>
          </a:r>
          <a:endParaRPr lang="sl-SI" sz="1800" dirty="0"/>
        </a:p>
      </dgm:t>
    </dgm:pt>
    <dgm:pt modelId="{E8248BBF-6283-449B-8EBA-A1F8E38993FD}" type="parTrans" cxnId="{D3C927B6-6AA3-4AEE-A7DB-AF4A96F420C8}">
      <dgm:prSet/>
      <dgm:spPr/>
      <dgm:t>
        <a:bodyPr/>
        <a:lstStyle/>
        <a:p>
          <a:endParaRPr lang="sl-SI"/>
        </a:p>
      </dgm:t>
    </dgm:pt>
    <dgm:pt modelId="{11988081-755F-4D4F-BC77-42173B9D825F}" type="sibTrans" cxnId="{D3C927B6-6AA3-4AEE-A7DB-AF4A96F420C8}">
      <dgm:prSet/>
      <dgm:spPr/>
      <dgm:t>
        <a:bodyPr/>
        <a:lstStyle/>
        <a:p>
          <a:endParaRPr lang="sl-SI"/>
        </a:p>
      </dgm:t>
    </dgm:pt>
    <dgm:pt modelId="{568D7038-1D0C-4CE6-B40D-6B36431F832C}">
      <dgm:prSet custT="1"/>
      <dgm:spPr/>
      <dgm:t>
        <a:bodyPr/>
        <a:lstStyle/>
        <a:p>
          <a:r>
            <a:rPr lang="sl-SI" sz="1800" dirty="0" smtClean="0">
              <a:solidFill>
                <a:schemeClr val="accent5">
                  <a:lumMod val="75000"/>
                </a:schemeClr>
              </a:solidFill>
            </a:rPr>
            <a:t>Shema se na isti površini ne more kombinirati z zahtevo zelene prahe iz naslova pogojenosti.</a:t>
          </a:r>
          <a:endParaRPr lang="sl-SI" sz="1800" dirty="0"/>
        </a:p>
      </dgm:t>
    </dgm:pt>
    <dgm:pt modelId="{BD390F23-7C4F-4072-A322-D99CDDBA5B47}" type="parTrans" cxnId="{A3826754-276F-4E48-8657-A2DE6D0BE21B}">
      <dgm:prSet/>
      <dgm:spPr/>
    </dgm:pt>
    <dgm:pt modelId="{854DB5A7-1A02-445E-AAA2-A24EC24CC4AE}" type="sibTrans" cxnId="{A3826754-276F-4E48-8657-A2DE6D0BE21B}">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3167A16D-6555-4E57-A1F5-880168103DD6}" type="pres">
      <dgm:prSet presAssocID="{2166B2FB-88FB-4A31-85C8-CF76407F9288}" presName="parentLin" presStyleCnt="0"/>
      <dgm:spPr/>
    </dgm:pt>
    <dgm:pt modelId="{26AD822C-A8CE-4F79-8081-CAF285381DE4}" type="pres">
      <dgm:prSet presAssocID="{2166B2FB-88FB-4A31-85C8-CF76407F9288}" presName="parentLeftMargin" presStyleLbl="node1" presStyleIdx="0" presStyleCnt="1"/>
      <dgm:spPr/>
      <dgm:t>
        <a:bodyPr/>
        <a:lstStyle/>
        <a:p>
          <a:endParaRPr lang="sl-SI"/>
        </a:p>
      </dgm:t>
    </dgm:pt>
    <dgm:pt modelId="{1D4D1320-276C-4399-83D0-04DC50505510}" type="pres">
      <dgm:prSet presAssocID="{2166B2FB-88FB-4A31-85C8-CF76407F9288}" presName="parentText" presStyleLbl="node1" presStyleIdx="0" presStyleCnt="1" custScaleY="61556" custLinFactNeighborX="-31027" custLinFactNeighborY="9487">
        <dgm:presLayoutVars>
          <dgm:chMax val="0"/>
          <dgm:bulletEnabled val="1"/>
        </dgm:presLayoutVars>
      </dgm:prSet>
      <dgm:spPr/>
      <dgm:t>
        <a:bodyPr/>
        <a:lstStyle/>
        <a:p>
          <a:endParaRPr lang="sl-SI"/>
        </a:p>
      </dgm:t>
    </dgm:pt>
    <dgm:pt modelId="{F59316EE-F80D-4E0B-9E6C-29F43D74413F}" type="pres">
      <dgm:prSet presAssocID="{2166B2FB-88FB-4A31-85C8-CF76407F9288}" presName="negativeSpace" presStyleCnt="0"/>
      <dgm:spPr/>
    </dgm:pt>
    <dgm:pt modelId="{B7661E00-9414-4285-A0B2-33BCF74A1E66}" type="pres">
      <dgm:prSet presAssocID="{2166B2FB-88FB-4A31-85C8-CF76407F9288}" presName="childText" presStyleLbl="conFgAcc1" presStyleIdx="0" presStyleCnt="1" custScaleY="101653" custLinFactNeighborY="3851">
        <dgm:presLayoutVars>
          <dgm:bulletEnabled val="1"/>
        </dgm:presLayoutVars>
      </dgm:prSet>
      <dgm:spPr/>
      <dgm:t>
        <a:bodyPr/>
        <a:lstStyle/>
        <a:p>
          <a:endParaRPr lang="sl-SI"/>
        </a:p>
      </dgm:t>
    </dgm:pt>
  </dgm:ptLst>
  <dgm:cxnLst>
    <dgm:cxn modelId="{47023541-B1CE-479B-A4EB-3BE4D24D4A14}" type="presOf" srcId="{7FFB95AD-7737-40BC-BD4F-5906DA43A9AC}" destId="{B7661E00-9414-4285-A0B2-33BCF74A1E66}" srcOrd="0" destOrd="0" presId="urn:microsoft.com/office/officeart/2005/8/layout/list1"/>
    <dgm:cxn modelId="{16C47F4D-3E4F-4B26-A2E0-2FF86F237C09}" srcId="{5C2549D8-EF4A-422F-A6CB-A88D31F23EF3}" destId="{2F190649-0871-428D-A636-7CBDB391AC08}" srcOrd="0" destOrd="0" parTransId="{3AC92F3C-8451-4F51-B188-68294C276B19}" sibTransId="{5141C548-281F-4566-9B71-C6B484FDE995}"/>
    <dgm:cxn modelId="{17E9F98B-B67E-4576-B42B-E566D2023978}" type="presOf" srcId="{2F190649-0871-428D-A636-7CBDB391AC08}" destId="{B7661E00-9414-4285-A0B2-33BCF74A1E66}" srcOrd="0" destOrd="7" presId="urn:microsoft.com/office/officeart/2005/8/layout/list1"/>
    <dgm:cxn modelId="{7C741338-4E9A-4EC6-92BA-A9A4ABE232B2}" type="presOf" srcId="{2166B2FB-88FB-4A31-85C8-CF76407F9288}" destId="{1D4D1320-276C-4399-83D0-04DC50505510}" srcOrd="1" destOrd="0" presId="urn:microsoft.com/office/officeart/2005/8/layout/list1"/>
    <dgm:cxn modelId="{DF858BA3-B851-4EA6-A029-45DE33C47B53}" srcId="{2166B2FB-88FB-4A31-85C8-CF76407F9288}" destId="{233A0B6E-8795-493B-AF97-F1E4B5D74D61}" srcOrd="4" destOrd="0" parTransId="{D1E61B1F-DE80-41B0-82B2-3ACBEBD8B826}" sibTransId="{0442D360-7535-4997-836C-9924A9283824}"/>
    <dgm:cxn modelId="{7CA3FC51-88EA-4160-9AAB-DA19F914E870}" srcId="{2166B2FB-88FB-4A31-85C8-CF76407F9288}" destId="{5C2549D8-EF4A-422F-A6CB-A88D31F23EF3}" srcOrd="3" destOrd="0" parTransId="{4C4B8BCB-76B3-4133-BBB4-38145A33A5E0}" sibTransId="{F749630B-7E10-4C5C-AB13-6D0E5389319C}"/>
    <dgm:cxn modelId="{71ECC39A-B2A6-40FE-8604-BE6A435E407D}" srcId="{2166B2FB-88FB-4A31-85C8-CF76407F9288}" destId="{1BB5B56B-E531-4340-BEAD-60BCA79F9BB6}" srcOrd="2" destOrd="0" parTransId="{D0D55F5F-39B6-4572-8428-B0E9C64F267C}" sibTransId="{4BBF17A3-EEB1-4198-AE76-F5286FCF5832}"/>
    <dgm:cxn modelId="{35070782-54AA-4FD9-9130-EEBC10BE20BD}" srcId="{6BD63B56-553F-4C4A-B2D6-AC0003132774}" destId="{2166B2FB-88FB-4A31-85C8-CF76407F9288}" srcOrd="0" destOrd="0" parTransId="{35756FEA-5A75-402E-AC14-5B50314CB84A}" sibTransId="{94011DF1-89D8-4113-92F1-080F0B0442B0}"/>
    <dgm:cxn modelId="{43EE2670-7556-47A8-9990-8DCDA6D20E34}" type="presOf" srcId="{5C2549D8-EF4A-422F-A6CB-A88D31F23EF3}" destId="{B7661E00-9414-4285-A0B2-33BCF74A1E66}" srcOrd="0" destOrd="6" presId="urn:microsoft.com/office/officeart/2005/8/layout/list1"/>
    <dgm:cxn modelId="{22346D86-CE4D-4FFB-86FA-79E288DE729D}" type="presOf" srcId="{568D7038-1D0C-4CE6-B40D-6B36431F832C}" destId="{B7661E00-9414-4285-A0B2-33BCF74A1E66}" srcOrd="0" destOrd="10" presId="urn:microsoft.com/office/officeart/2005/8/layout/list1"/>
    <dgm:cxn modelId="{2B9EF790-F046-4753-8EBE-64755BE0E83F}" type="presOf" srcId="{FE53B9EE-1266-4B79-BE09-9A56BEA7C18E}" destId="{B7661E00-9414-4285-A0B2-33BCF74A1E66}" srcOrd="0" destOrd="4" presId="urn:microsoft.com/office/officeart/2005/8/layout/list1"/>
    <dgm:cxn modelId="{A46A7F87-80C8-463F-ACA1-441C213C37E3}" srcId="{8FF6A9BA-E486-4724-81CC-A411AF83C987}" destId="{FE53B9EE-1266-4B79-BE09-9A56BEA7C18E}" srcOrd="0" destOrd="0" parTransId="{B1B2315E-6ABD-40B2-98B3-48E6C9263D21}" sibTransId="{FBD6EC5E-EA63-46F3-A7DB-8FE4C92539E9}"/>
    <dgm:cxn modelId="{36AA600D-B450-4428-86FD-C18E02D2DF4F}" type="presOf" srcId="{8FAC3069-C357-4B64-9F5B-6493C859FFE1}" destId="{B7661E00-9414-4285-A0B2-33BCF74A1E66}" srcOrd="0" destOrd="1" presId="urn:microsoft.com/office/officeart/2005/8/layout/list1"/>
    <dgm:cxn modelId="{8083558A-A116-42EE-8E55-309463C864B0}" srcId="{2166B2FB-88FB-4A31-85C8-CF76407F9288}" destId="{7FFB95AD-7737-40BC-BD4F-5906DA43A9AC}" srcOrd="0" destOrd="0" parTransId="{6D91E7D2-D34E-4F66-ABD9-D9D62A9FEB62}" sibTransId="{F08465B2-023C-43ED-8375-0A6A9DEEA0B4}"/>
    <dgm:cxn modelId="{4BD25E69-2FAA-4DEC-8712-17C097B6F633}" type="presOf" srcId="{1BB5B56B-E531-4340-BEAD-60BCA79F9BB6}" destId="{B7661E00-9414-4285-A0B2-33BCF74A1E66}" srcOrd="0" destOrd="5" presId="urn:microsoft.com/office/officeart/2005/8/layout/list1"/>
    <dgm:cxn modelId="{91F8A2B4-69E0-4BFA-A43C-6E167C11E9F4}" type="presOf" srcId="{233A0B6E-8795-493B-AF97-F1E4B5D74D61}" destId="{B7661E00-9414-4285-A0B2-33BCF74A1E66}" srcOrd="0" destOrd="8" presId="urn:microsoft.com/office/officeart/2005/8/layout/list1"/>
    <dgm:cxn modelId="{B86E7D45-DC61-4021-9671-9DB4BD5B8F1B}" srcId="{2166B2FB-88FB-4A31-85C8-CF76407F9288}" destId="{8FF6A9BA-E486-4724-81CC-A411AF83C987}" srcOrd="1" destOrd="0" parTransId="{09ABDA57-0C02-488E-9200-46F002E85425}" sibTransId="{37F34103-4677-4C06-95DA-C67FE6D864C0}"/>
    <dgm:cxn modelId="{1C788BE5-0644-496B-B4B1-756A84B9024C}" type="presOf" srcId="{2166B2FB-88FB-4A31-85C8-CF76407F9288}" destId="{26AD822C-A8CE-4F79-8081-CAF285381DE4}" srcOrd="0" destOrd="0" presId="urn:microsoft.com/office/officeart/2005/8/layout/list1"/>
    <dgm:cxn modelId="{5902C769-B0CA-43DD-9EE0-9E9AA7820BD8}" srcId="{7FFB95AD-7737-40BC-BD4F-5906DA43A9AC}" destId="{DEF16051-DF77-487A-9848-32B7FB4D7040}" srcOrd="1" destOrd="0" parTransId="{0727A325-735B-4E2A-9B34-44A9923BD4EA}" sibTransId="{B1898ED7-A599-4317-A4D2-A8803952A093}"/>
    <dgm:cxn modelId="{5D606F3B-EC20-4E66-8D0C-F255377DE263}" type="presOf" srcId="{DEF16051-DF77-487A-9848-32B7FB4D7040}" destId="{B7661E00-9414-4285-A0B2-33BCF74A1E66}" srcOrd="0" destOrd="2" presId="urn:microsoft.com/office/officeart/2005/8/layout/list1"/>
    <dgm:cxn modelId="{00CD804B-AE1B-4780-8E40-C6C426511C3C}" srcId="{7FFB95AD-7737-40BC-BD4F-5906DA43A9AC}" destId="{8FAC3069-C357-4B64-9F5B-6493C859FFE1}" srcOrd="0" destOrd="0" parTransId="{FF78138C-E27D-4DC4-AA95-8DF63F7CCF8D}" sibTransId="{28EA12AA-F434-46C7-9FE9-5D44783EEC94}"/>
    <dgm:cxn modelId="{D3C927B6-6AA3-4AEE-A7DB-AF4A96F420C8}" srcId="{233A0B6E-8795-493B-AF97-F1E4B5D74D61}" destId="{8B9CDE3A-7BE7-41B4-9DB7-64713C8B6FD4}" srcOrd="0" destOrd="0" parTransId="{E8248BBF-6283-449B-8EBA-A1F8E38993FD}" sibTransId="{11988081-755F-4D4F-BC77-42173B9D825F}"/>
    <dgm:cxn modelId="{9BE1D8A6-BB20-424F-8269-A1EDC1A0A7EE}" type="presOf" srcId="{8FF6A9BA-E486-4724-81CC-A411AF83C987}" destId="{B7661E00-9414-4285-A0B2-33BCF74A1E66}" srcOrd="0" destOrd="3" presId="urn:microsoft.com/office/officeart/2005/8/layout/list1"/>
    <dgm:cxn modelId="{A3826754-276F-4E48-8657-A2DE6D0BE21B}" srcId="{233A0B6E-8795-493B-AF97-F1E4B5D74D61}" destId="{568D7038-1D0C-4CE6-B40D-6B36431F832C}" srcOrd="1" destOrd="0" parTransId="{BD390F23-7C4F-4072-A322-D99CDDBA5B47}" sibTransId="{854DB5A7-1A02-445E-AAA2-A24EC24CC4AE}"/>
    <dgm:cxn modelId="{C547025A-4C1A-407A-B9FD-A0F2E9CD7BC9}" type="presOf" srcId="{8B9CDE3A-7BE7-41B4-9DB7-64713C8B6FD4}" destId="{B7661E00-9414-4285-A0B2-33BCF74A1E66}" srcOrd="0" destOrd="9" presId="urn:microsoft.com/office/officeart/2005/8/layout/list1"/>
    <dgm:cxn modelId="{55AB50C6-955E-4616-9CCC-5FD4419EBD3E}" type="presOf" srcId="{6BD63B56-553F-4C4A-B2D6-AC0003132774}" destId="{8B8415D8-6D90-47C2-BFEE-2E248F61B6E5}" srcOrd="0" destOrd="0" presId="urn:microsoft.com/office/officeart/2005/8/layout/list1"/>
    <dgm:cxn modelId="{68F6C24B-38B8-4684-B02E-5D8E5A1B76DA}" type="presParOf" srcId="{8B8415D8-6D90-47C2-BFEE-2E248F61B6E5}" destId="{3167A16D-6555-4E57-A1F5-880168103DD6}" srcOrd="0" destOrd="0" presId="urn:microsoft.com/office/officeart/2005/8/layout/list1"/>
    <dgm:cxn modelId="{7C0AAF24-2E27-4CAC-BD05-7DDAD6D14238}" type="presParOf" srcId="{3167A16D-6555-4E57-A1F5-880168103DD6}" destId="{26AD822C-A8CE-4F79-8081-CAF285381DE4}" srcOrd="0" destOrd="0" presId="urn:microsoft.com/office/officeart/2005/8/layout/list1"/>
    <dgm:cxn modelId="{CDF9F537-F0F8-4AF1-80B7-7ED9B5BB4021}" type="presParOf" srcId="{3167A16D-6555-4E57-A1F5-880168103DD6}" destId="{1D4D1320-276C-4399-83D0-04DC50505510}" srcOrd="1" destOrd="0" presId="urn:microsoft.com/office/officeart/2005/8/layout/list1"/>
    <dgm:cxn modelId="{68866B0F-FEB6-47A6-9D7C-5F6331CF2AF0}" type="presParOf" srcId="{8B8415D8-6D90-47C2-BFEE-2E248F61B6E5}" destId="{F59316EE-F80D-4E0B-9E6C-29F43D74413F}" srcOrd="1" destOrd="0" presId="urn:microsoft.com/office/officeart/2005/8/layout/list1"/>
    <dgm:cxn modelId="{2DBB0D2F-D6C3-4645-BF4F-A615B3BFB786}" type="presParOf" srcId="{8B8415D8-6D90-47C2-BFEE-2E248F61B6E5}" destId="{B7661E00-9414-4285-A0B2-33BCF74A1E6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Shema se izvaja na GERK z rabo:</a:t>
          </a:r>
          <a:endParaRPr lang="sl-SI" sz="2000" b="1" dirty="0"/>
        </a:p>
      </dgm:t>
    </dgm:pt>
    <dgm:pt modelId="{6D91E7D2-D34E-4F66-ABD9-D9D62A9FEB62}" type="parTrans" cxnId="{8083558A-A116-42EE-8E55-309463C864B0}">
      <dgm:prSet/>
      <dgm:spPr/>
      <dgm:t>
        <a:bodyPr/>
        <a:lstStyle/>
        <a:p>
          <a:endParaRPr lang="sl-SI" sz="2000"/>
        </a:p>
      </dgm:t>
    </dgm:pt>
    <dgm:pt modelId="{F08465B2-023C-43ED-8375-0A6A9DEEA0B4}" type="sibTrans" cxnId="{8083558A-A116-42EE-8E55-309463C864B0}">
      <dgm:prSet/>
      <dgm:spPr/>
      <dgm:t>
        <a:bodyPr/>
        <a:lstStyle/>
        <a:p>
          <a:endParaRPr lang="sl-SI" sz="2000"/>
        </a:p>
      </dgm:t>
    </dgm:pt>
    <dgm:pt modelId="{2166B2FB-88FB-4A31-85C8-CF76407F9288}">
      <dgm:prSet phldrT="[besedilo]" custT="1"/>
      <dgm:spPr>
        <a:solidFill>
          <a:schemeClr val="accent6">
            <a:lumMod val="75000"/>
          </a:schemeClr>
        </a:solidFill>
      </dgm:spPr>
      <dgm:t>
        <a:bodyPr/>
        <a:lstStyle/>
        <a:p>
          <a:r>
            <a:rPr lang="sl-SI" sz="2800" b="1" dirty="0" smtClean="0"/>
            <a:t>INP 8.07 </a:t>
          </a:r>
          <a:r>
            <a:rPr lang="sl-SI" sz="2800" b="1" dirty="0" err="1" smtClean="0"/>
            <a:t>Konzervirajoča</a:t>
          </a:r>
          <a:r>
            <a:rPr lang="sl-SI" sz="2800" b="1" dirty="0" smtClean="0"/>
            <a:t> obdelava tal (KONZ)</a:t>
          </a:r>
          <a:endParaRPr lang="sl-SI" sz="2800" b="1" dirty="0"/>
        </a:p>
      </dgm:t>
    </dgm:pt>
    <dgm:pt modelId="{35756FEA-5A75-402E-AC14-5B50314CB84A}" type="parTrans" cxnId="{35070782-54AA-4FD9-9130-EEBC10BE20BD}">
      <dgm:prSet/>
      <dgm:spPr/>
      <dgm:t>
        <a:bodyPr/>
        <a:lstStyle/>
        <a:p>
          <a:endParaRPr lang="sl-SI"/>
        </a:p>
      </dgm:t>
    </dgm:pt>
    <dgm:pt modelId="{94011DF1-89D8-4113-92F1-080F0B0442B0}" type="sibTrans" cxnId="{35070782-54AA-4FD9-9130-EEBC10BE20BD}">
      <dgm:prSet/>
      <dgm:spPr/>
      <dgm:t>
        <a:bodyPr/>
        <a:lstStyle/>
        <a:p>
          <a:endParaRPr lang="sl-SI"/>
        </a:p>
      </dgm:t>
    </dgm:pt>
    <dgm:pt modelId="{52225FB3-7B19-4735-8DEB-90791156AD8F}">
      <dgm:prSet custT="1"/>
      <dgm:spPr/>
      <dgm:t>
        <a:bodyPr/>
        <a:lstStyle/>
        <a:p>
          <a:r>
            <a:rPr lang="sl-SI" sz="2000" b="1" dirty="0" err="1" smtClean="0"/>
            <a:t>Konzervirajoča</a:t>
          </a:r>
          <a:r>
            <a:rPr lang="sl-SI" sz="2000" b="1" dirty="0" smtClean="0"/>
            <a:t> obdelava pomeni minimalno obdelavo tal z pasivnimi stroji za </a:t>
          </a:r>
          <a:r>
            <a:rPr lang="sl-SI" sz="2000" b="1" dirty="0" err="1" smtClean="0"/>
            <a:t>konzervirajočo</a:t>
          </a:r>
          <a:r>
            <a:rPr lang="sl-SI" sz="2000" b="1" dirty="0" smtClean="0"/>
            <a:t> obdelavo tal oziroma gnanimi (aktivnimi) stroji za </a:t>
          </a:r>
          <a:r>
            <a:rPr lang="sl-SI" sz="2000" b="1" dirty="0" err="1" smtClean="0"/>
            <a:t>konzervirajočo</a:t>
          </a:r>
          <a:r>
            <a:rPr lang="sl-SI" sz="2000" b="1" dirty="0" smtClean="0"/>
            <a:t> obdelavo tal, pri čemer oranje ni dovoljeno.</a:t>
          </a:r>
          <a:endParaRPr lang="sl-SI" sz="2000" b="1" dirty="0"/>
        </a:p>
      </dgm:t>
    </dgm:pt>
    <dgm:pt modelId="{D9D1C4E2-93CB-4395-A32A-8507C29BD63B}" type="parTrans" cxnId="{152D1D52-036B-4871-A0EA-AC0E48A9004C}">
      <dgm:prSet/>
      <dgm:spPr/>
      <dgm:t>
        <a:bodyPr/>
        <a:lstStyle/>
        <a:p>
          <a:endParaRPr lang="sl-SI"/>
        </a:p>
      </dgm:t>
    </dgm:pt>
    <dgm:pt modelId="{120EF1BB-1731-43F0-9609-3BE33054DA28}" type="sibTrans" cxnId="{152D1D52-036B-4871-A0EA-AC0E48A9004C}">
      <dgm:prSet/>
      <dgm:spPr/>
      <dgm:t>
        <a:bodyPr/>
        <a:lstStyle/>
        <a:p>
          <a:endParaRPr lang="sl-SI"/>
        </a:p>
      </dgm:t>
    </dgm:pt>
    <dgm:pt modelId="{72066D2B-015D-4059-AA01-65CF81528DA1}">
      <dgm:prSet custT="1"/>
      <dgm:spPr/>
      <dgm:t>
        <a:bodyPr/>
        <a:lstStyle/>
        <a:p>
          <a:r>
            <a:rPr lang="sl-SI" sz="2000" strike="sngStrike" dirty="0" err="1" smtClean="0">
              <a:solidFill>
                <a:schemeClr val="accent5">
                  <a:lumMod val="75000"/>
                </a:schemeClr>
              </a:solidFill>
            </a:rPr>
            <a:t>Konzervirajočo</a:t>
          </a:r>
          <a:r>
            <a:rPr lang="sl-SI" sz="2000" strike="sngStrike" dirty="0" smtClean="0">
              <a:solidFill>
                <a:schemeClr val="accent5">
                  <a:lumMod val="75000"/>
                </a:schemeClr>
              </a:solidFill>
            </a:rPr>
            <a:t> obdelavo tal se lahko uveljavlja le za kmetijsko rastlino, ki je glavni posevek v letu n (šifrant KMRS)  </a:t>
          </a:r>
          <a:r>
            <a:rPr lang="sl-SI" sz="2000" strike="noStrike" dirty="0" smtClean="0">
              <a:solidFill>
                <a:schemeClr val="accent5">
                  <a:lumMod val="75000"/>
                </a:schemeClr>
              </a:solidFill>
            </a:rPr>
            <a:t>Z letom 2024 je možna </a:t>
          </a:r>
          <a:r>
            <a:rPr lang="sl-SI" sz="2000" strike="noStrike" dirty="0" err="1" smtClean="0">
              <a:solidFill>
                <a:schemeClr val="accent5">
                  <a:lumMod val="75000"/>
                </a:schemeClr>
              </a:solidFill>
            </a:rPr>
            <a:t>konzervirajoča</a:t>
          </a:r>
          <a:r>
            <a:rPr lang="sl-SI" sz="2000" strike="noStrike" dirty="0" smtClean="0">
              <a:solidFill>
                <a:schemeClr val="accent5">
                  <a:lumMod val="75000"/>
                </a:schemeClr>
              </a:solidFill>
            </a:rPr>
            <a:t> obdelava tudi na naknadnih posevkih.</a:t>
          </a:r>
          <a:endParaRPr lang="sl-SI" sz="2000" strike="noStrike" dirty="0">
            <a:solidFill>
              <a:schemeClr val="accent5">
                <a:lumMod val="75000"/>
              </a:schemeClr>
            </a:solidFill>
          </a:endParaRPr>
        </a:p>
      </dgm:t>
    </dgm:pt>
    <dgm:pt modelId="{E354E9FD-EFD3-4DB4-BF9E-173A52B82BE4}" type="parTrans" cxnId="{4CF8F2E9-EA2B-405C-8518-33781ED4D44C}">
      <dgm:prSet/>
      <dgm:spPr/>
      <dgm:t>
        <a:bodyPr/>
        <a:lstStyle/>
        <a:p>
          <a:endParaRPr lang="sl-SI"/>
        </a:p>
      </dgm:t>
    </dgm:pt>
    <dgm:pt modelId="{22BF7CF9-6281-46A9-9A0A-8CCC47F70B43}" type="sibTrans" cxnId="{4CF8F2E9-EA2B-405C-8518-33781ED4D44C}">
      <dgm:prSet/>
      <dgm:spPr/>
      <dgm:t>
        <a:bodyPr/>
        <a:lstStyle/>
        <a:p>
          <a:endParaRPr lang="sl-SI"/>
        </a:p>
      </dgm:t>
    </dgm:pt>
    <dgm:pt modelId="{A46A5426-BE71-4A72-A1BB-F7A109D596B9}">
      <dgm:prSet custT="1"/>
      <dgm:spPr/>
      <dgm:t>
        <a:bodyPr/>
        <a:lstStyle/>
        <a:p>
          <a:r>
            <a:rPr lang="sl-SI" sz="2000" b="1" dirty="0" smtClean="0"/>
            <a:t>Za leto 2023 se lahko upošteva le kmetijska rastlina katere setev je bila izvedena v letu 2023 in ki jo nosilec KMG prijavi kot glavni posevek  </a:t>
          </a:r>
          <a:r>
            <a:rPr lang="sl-SI" sz="2000" i="1" dirty="0" smtClean="0"/>
            <a:t>(</a:t>
          </a:r>
          <a:r>
            <a:rPr lang="sl-SI" sz="2000" i="1" u="sng" dirty="0" smtClean="0"/>
            <a:t>razlog: </a:t>
          </a:r>
          <a:r>
            <a:rPr lang="sl-SI" sz="2000" i="1" dirty="0" smtClean="0"/>
            <a:t>ne moremo izvesti kontrole za leto 2022, kmet bi moral voditi evidence v 2022 za ta namen).</a:t>
          </a:r>
          <a:endParaRPr lang="sl-SI" sz="2000" i="1" dirty="0"/>
        </a:p>
      </dgm:t>
    </dgm:pt>
    <dgm:pt modelId="{906C5B49-6806-4233-91F1-1ECE332A6F55}" type="parTrans" cxnId="{CAF71F0A-E295-484B-A6B0-B15743A57809}">
      <dgm:prSet/>
      <dgm:spPr/>
      <dgm:t>
        <a:bodyPr/>
        <a:lstStyle/>
        <a:p>
          <a:endParaRPr lang="sl-SI"/>
        </a:p>
      </dgm:t>
    </dgm:pt>
    <dgm:pt modelId="{6854D9C8-F347-4460-9190-C55FE64A20BE}" type="sibTrans" cxnId="{CAF71F0A-E295-484B-A6B0-B15743A57809}">
      <dgm:prSet/>
      <dgm:spPr/>
      <dgm:t>
        <a:bodyPr/>
        <a:lstStyle/>
        <a:p>
          <a:endParaRPr lang="sl-SI"/>
        </a:p>
      </dgm:t>
    </dgm:pt>
    <dgm:pt modelId="{94D7C438-C373-468C-94C1-CA0F5099484B}">
      <dgm:prSet custT="1"/>
      <dgm:spPr/>
      <dgm:t>
        <a:bodyPr/>
        <a:lstStyle/>
        <a:p>
          <a:r>
            <a:rPr lang="sl-SI" sz="2000" dirty="0" smtClean="0"/>
            <a:t>Na KMG mora biti </a:t>
          </a:r>
          <a:r>
            <a:rPr lang="sl-SI" sz="2000" b="1" dirty="0" smtClean="0"/>
            <a:t>prisotna ustrezna mehanizacija ali shranjen račun izvajalca za opravljeno strojno storitev ali shranjena izjava izvajalca</a:t>
          </a:r>
          <a:r>
            <a:rPr lang="sl-SI" sz="2000" dirty="0" smtClean="0"/>
            <a:t>.</a:t>
          </a:r>
          <a:endParaRPr lang="sl-SI" sz="2000" dirty="0"/>
        </a:p>
      </dgm:t>
    </dgm:pt>
    <dgm:pt modelId="{341DF96C-2B5C-4874-9F46-32E1B0ACDD5D}" type="parTrans" cxnId="{636CD7AE-88B9-4906-9485-4DDA4E90C8FF}">
      <dgm:prSet/>
      <dgm:spPr/>
      <dgm:t>
        <a:bodyPr/>
        <a:lstStyle/>
        <a:p>
          <a:endParaRPr lang="sl-SI"/>
        </a:p>
      </dgm:t>
    </dgm:pt>
    <dgm:pt modelId="{BBB2B2CB-B104-4839-8A81-60B06E487548}" type="sibTrans" cxnId="{636CD7AE-88B9-4906-9485-4DDA4E90C8FF}">
      <dgm:prSet/>
      <dgm:spPr/>
      <dgm:t>
        <a:bodyPr/>
        <a:lstStyle/>
        <a:p>
          <a:endParaRPr lang="sl-SI"/>
        </a:p>
      </dgm:t>
    </dgm:pt>
    <dgm:pt modelId="{DB6416DB-7AB5-4CB2-8EC0-9F6E09FC317D}">
      <dgm:prSet custT="1"/>
      <dgm:spPr/>
      <dgm:t>
        <a:bodyPr/>
        <a:lstStyle/>
        <a:p>
          <a:r>
            <a:rPr lang="sl-SI" sz="2000" dirty="0" smtClean="0"/>
            <a:t>V času izvajanja zahtev sheme se herbicidi lahko uporabi le enkrat </a:t>
          </a:r>
          <a:r>
            <a:rPr lang="sl-SI" sz="2000" dirty="0" err="1" smtClean="0"/>
            <a:t>oz</a:t>
          </a:r>
          <a:r>
            <a:rPr lang="sl-SI" sz="2000" dirty="0" smtClean="0"/>
            <a:t>  se lahko količina herbicida za enkratno rabo nanese v deljenih odmerkih s </a:t>
          </a:r>
          <a:r>
            <a:rPr lang="sl-SI" sz="2000" dirty="0" err="1" smtClean="0"/>
            <a:t>t.i</a:t>
          </a:r>
          <a:r>
            <a:rPr lang="sl-SI" sz="2000" dirty="0" smtClean="0"/>
            <a:t>. </a:t>
          </a:r>
          <a:r>
            <a:rPr lang="sl-SI" sz="2000" dirty="0" err="1" smtClean="0"/>
            <a:t>split</a:t>
          </a:r>
          <a:r>
            <a:rPr lang="sl-SI" sz="2000" dirty="0" smtClean="0"/>
            <a:t> aplikacijo nanosa herbicida. </a:t>
          </a:r>
        </a:p>
      </dgm:t>
    </dgm:pt>
    <dgm:pt modelId="{2032526F-05B5-49E4-9026-953723F39E9A}" type="parTrans" cxnId="{68814B9D-391C-4557-AC53-EDC2299F7C75}">
      <dgm:prSet/>
      <dgm:spPr/>
      <dgm:t>
        <a:bodyPr/>
        <a:lstStyle/>
        <a:p>
          <a:endParaRPr lang="sl-SI"/>
        </a:p>
      </dgm:t>
    </dgm:pt>
    <dgm:pt modelId="{4C4BEADE-9752-4AD5-9975-A4E0CCEF44FE}" type="sibTrans" cxnId="{68814B9D-391C-4557-AC53-EDC2299F7C75}">
      <dgm:prSet/>
      <dgm:spPr/>
      <dgm:t>
        <a:bodyPr/>
        <a:lstStyle/>
        <a:p>
          <a:endParaRPr lang="sl-SI"/>
        </a:p>
      </dgm:t>
    </dgm:pt>
    <dgm:pt modelId="{635A76A8-7EF3-4136-A46E-265D9B235070}">
      <dgm:prSet custT="1"/>
      <dgm:spPr/>
      <dgm:t>
        <a:bodyPr/>
        <a:lstStyle/>
        <a:p>
          <a:r>
            <a:rPr lang="sl-SI" sz="2000" b="1" dirty="0" smtClean="0"/>
            <a:t>Kombinacije na isti površini:</a:t>
          </a:r>
          <a:endParaRPr lang="sl-SI" sz="2000" b="1" dirty="0"/>
        </a:p>
      </dgm:t>
    </dgm:pt>
    <dgm:pt modelId="{F083DA81-3806-4121-A7D8-9D3983AEE90A}" type="parTrans" cxnId="{9DECAA2A-3980-4E77-9EC5-A8C7B31F3127}">
      <dgm:prSet/>
      <dgm:spPr/>
      <dgm:t>
        <a:bodyPr/>
        <a:lstStyle/>
        <a:p>
          <a:endParaRPr lang="sl-SI"/>
        </a:p>
      </dgm:t>
    </dgm:pt>
    <dgm:pt modelId="{946D0196-7CD3-40AF-9B2A-FB8B7E7913B6}" type="sibTrans" cxnId="{9DECAA2A-3980-4E77-9EC5-A8C7B31F3127}">
      <dgm:prSet/>
      <dgm:spPr/>
      <dgm:t>
        <a:bodyPr/>
        <a:lstStyle/>
        <a:p>
          <a:endParaRPr lang="sl-SI"/>
        </a:p>
      </dgm:t>
    </dgm:pt>
    <dgm:pt modelId="{F3EF526B-86A5-4028-BE9A-C11F38E15BE7}">
      <dgm:prSet phldrT="[besedilo]" custT="1"/>
      <dgm:spPr/>
      <dgm:t>
        <a:bodyPr/>
        <a:lstStyle/>
        <a:p>
          <a:r>
            <a:rPr lang="sl-SI" sz="2000" dirty="0" smtClean="0"/>
            <a:t> 1100  ali 1161.</a:t>
          </a:r>
          <a:endParaRPr lang="sl-SI" sz="2000" b="1" dirty="0"/>
        </a:p>
      </dgm:t>
    </dgm:pt>
    <dgm:pt modelId="{70471BC9-78D0-4530-994A-50981CDDB9C7}" type="parTrans" cxnId="{C924DFA6-39C4-4809-9094-E2DFA74A7E64}">
      <dgm:prSet/>
      <dgm:spPr/>
      <dgm:t>
        <a:bodyPr/>
        <a:lstStyle/>
        <a:p>
          <a:endParaRPr lang="sl-SI"/>
        </a:p>
      </dgm:t>
    </dgm:pt>
    <dgm:pt modelId="{0D918465-D723-4A4B-BF33-07EC84E3445E}" type="sibTrans" cxnId="{C924DFA6-39C4-4809-9094-E2DFA74A7E64}">
      <dgm:prSet/>
      <dgm:spPr/>
      <dgm:t>
        <a:bodyPr/>
        <a:lstStyle/>
        <a:p>
          <a:endParaRPr lang="sl-SI"/>
        </a:p>
      </dgm:t>
    </dgm:pt>
    <dgm:pt modelId="{9994FF0F-E755-47C1-97BF-0FBC25C23E54}">
      <dgm:prSet custT="1"/>
      <dgm:spPr/>
      <dgm:t>
        <a:bodyPr/>
        <a:lstStyle/>
        <a:p>
          <a:r>
            <a:rPr lang="sl-SI" sz="2000" dirty="0" smtClean="0"/>
            <a:t>NIZI, INHIBIT, NPP, ZEL, POŠK, VGP</a:t>
          </a:r>
          <a:endParaRPr lang="sl-SI" sz="2000" dirty="0"/>
        </a:p>
      </dgm:t>
    </dgm:pt>
    <dgm:pt modelId="{66CBC463-0309-4052-9A65-32623FD28646}" type="parTrans" cxnId="{A93FCF66-FA1A-4DEB-945B-356C89868229}">
      <dgm:prSet/>
      <dgm:spPr/>
      <dgm:t>
        <a:bodyPr/>
        <a:lstStyle/>
        <a:p>
          <a:endParaRPr lang="sl-SI"/>
        </a:p>
      </dgm:t>
    </dgm:pt>
    <dgm:pt modelId="{797E816B-753A-4089-9A42-9BCCAC91FD36}" type="sibTrans" cxnId="{A93FCF66-FA1A-4DEB-945B-356C89868229}">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3167A16D-6555-4E57-A1F5-880168103DD6}" type="pres">
      <dgm:prSet presAssocID="{2166B2FB-88FB-4A31-85C8-CF76407F9288}" presName="parentLin" presStyleCnt="0"/>
      <dgm:spPr/>
    </dgm:pt>
    <dgm:pt modelId="{26AD822C-A8CE-4F79-8081-CAF285381DE4}" type="pres">
      <dgm:prSet presAssocID="{2166B2FB-88FB-4A31-85C8-CF76407F9288}" presName="parentLeftMargin" presStyleLbl="node1" presStyleIdx="0" presStyleCnt="1"/>
      <dgm:spPr/>
      <dgm:t>
        <a:bodyPr/>
        <a:lstStyle/>
        <a:p>
          <a:endParaRPr lang="sl-SI"/>
        </a:p>
      </dgm:t>
    </dgm:pt>
    <dgm:pt modelId="{1D4D1320-276C-4399-83D0-04DC50505510}" type="pres">
      <dgm:prSet presAssocID="{2166B2FB-88FB-4A31-85C8-CF76407F9288}" presName="parentText" presStyleLbl="node1" presStyleIdx="0" presStyleCnt="1" custScaleY="53866" custLinFactNeighborX="-31027" custLinFactNeighborY="-45248">
        <dgm:presLayoutVars>
          <dgm:chMax val="0"/>
          <dgm:bulletEnabled val="1"/>
        </dgm:presLayoutVars>
      </dgm:prSet>
      <dgm:spPr/>
      <dgm:t>
        <a:bodyPr/>
        <a:lstStyle/>
        <a:p>
          <a:endParaRPr lang="sl-SI"/>
        </a:p>
      </dgm:t>
    </dgm:pt>
    <dgm:pt modelId="{F59316EE-F80D-4E0B-9E6C-29F43D74413F}" type="pres">
      <dgm:prSet presAssocID="{2166B2FB-88FB-4A31-85C8-CF76407F9288}" presName="negativeSpace" presStyleCnt="0"/>
      <dgm:spPr/>
    </dgm:pt>
    <dgm:pt modelId="{B7661E00-9414-4285-A0B2-33BCF74A1E66}" type="pres">
      <dgm:prSet presAssocID="{2166B2FB-88FB-4A31-85C8-CF76407F9288}" presName="childText" presStyleLbl="conFgAcc1" presStyleIdx="0" presStyleCnt="1" custLinFactNeighborY="3851">
        <dgm:presLayoutVars>
          <dgm:bulletEnabled val="1"/>
        </dgm:presLayoutVars>
      </dgm:prSet>
      <dgm:spPr/>
      <dgm:t>
        <a:bodyPr/>
        <a:lstStyle/>
        <a:p>
          <a:endParaRPr lang="sl-SI"/>
        </a:p>
      </dgm:t>
    </dgm:pt>
  </dgm:ptLst>
  <dgm:cxnLst>
    <dgm:cxn modelId="{47023541-B1CE-479B-A4EB-3BE4D24D4A14}" type="presOf" srcId="{7FFB95AD-7737-40BC-BD4F-5906DA43A9AC}" destId="{B7661E00-9414-4285-A0B2-33BCF74A1E66}" srcOrd="0" destOrd="0" presId="urn:microsoft.com/office/officeart/2005/8/layout/list1"/>
    <dgm:cxn modelId="{4CF8F2E9-EA2B-405C-8518-33781ED4D44C}" srcId="{2166B2FB-88FB-4A31-85C8-CF76407F9288}" destId="{72066D2B-015D-4059-AA01-65CF81528DA1}" srcOrd="2" destOrd="0" parTransId="{E354E9FD-EFD3-4DB4-BF9E-173A52B82BE4}" sibTransId="{22BF7CF9-6281-46A9-9A0A-8CCC47F70B43}"/>
    <dgm:cxn modelId="{7C741338-4E9A-4EC6-92BA-A9A4ABE232B2}" type="presOf" srcId="{2166B2FB-88FB-4A31-85C8-CF76407F9288}" destId="{1D4D1320-276C-4399-83D0-04DC50505510}" srcOrd="1" destOrd="0" presId="urn:microsoft.com/office/officeart/2005/8/layout/list1"/>
    <dgm:cxn modelId="{A93FCF66-FA1A-4DEB-945B-356C89868229}" srcId="{635A76A8-7EF3-4136-A46E-265D9B235070}" destId="{9994FF0F-E755-47C1-97BF-0FBC25C23E54}" srcOrd="0" destOrd="0" parTransId="{66CBC463-0309-4052-9A65-32623FD28646}" sibTransId="{797E816B-753A-4089-9A42-9BCCAC91FD36}"/>
    <dgm:cxn modelId="{CAF71F0A-E295-484B-A6B0-B15743A57809}" srcId="{2166B2FB-88FB-4A31-85C8-CF76407F9288}" destId="{A46A5426-BE71-4A72-A1BB-F7A109D596B9}" srcOrd="3" destOrd="0" parTransId="{906C5B49-6806-4233-91F1-1ECE332A6F55}" sibTransId="{6854D9C8-F347-4460-9190-C55FE64A20BE}"/>
    <dgm:cxn modelId="{BB25C9AA-7964-4947-A95E-7A1EBB048114}" type="presOf" srcId="{A46A5426-BE71-4A72-A1BB-F7A109D596B9}" destId="{B7661E00-9414-4285-A0B2-33BCF74A1E66}" srcOrd="0" destOrd="4" presId="urn:microsoft.com/office/officeart/2005/8/layout/list1"/>
    <dgm:cxn modelId="{1246EA57-72AD-4C76-855F-C57C1C23C727}" type="presOf" srcId="{F3EF526B-86A5-4028-BE9A-C11F38E15BE7}" destId="{B7661E00-9414-4285-A0B2-33BCF74A1E66}" srcOrd="0" destOrd="1" presId="urn:microsoft.com/office/officeart/2005/8/layout/list1"/>
    <dgm:cxn modelId="{C924DFA6-39C4-4809-9094-E2DFA74A7E64}" srcId="{7FFB95AD-7737-40BC-BD4F-5906DA43A9AC}" destId="{F3EF526B-86A5-4028-BE9A-C11F38E15BE7}" srcOrd="0" destOrd="0" parTransId="{70471BC9-78D0-4530-994A-50981CDDB9C7}" sibTransId="{0D918465-D723-4A4B-BF33-07EC84E3445E}"/>
    <dgm:cxn modelId="{35070782-54AA-4FD9-9130-EEBC10BE20BD}" srcId="{6BD63B56-553F-4C4A-B2D6-AC0003132774}" destId="{2166B2FB-88FB-4A31-85C8-CF76407F9288}" srcOrd="0" destOrd="0" parTransId="{35756FEA-5A75-402E-AC14-5B50314CB84A}" sibTransId="{94011DF1-89D8-4113-92F1-080F0B0442B0}"/>
    <dgm:cxn modelId="{B9E409E0-9CC7-4B2C-94F5-3B4F18A57822}" type="presOf" srcId="{635A76A8-7EF3-4136-A46E-265D9B235070}" destId="{B7661E00-9414-4285-A0B2-33BCF74A1E66}" srcOrd="0" destOrd="7" presId="urn:microsoft.com/office/officeart/2005/8/layout/list1"/>
    <dgm:cxn modelId="{7A9A9E0E-5207-4E23-AD9F-67C7AA1C9E93}" type="presOf" srcId="{DB6416DB-7AB5-4CB2-8EC0-9F6E09FC317D}" destId="{B7661E00-9414-4285-A0B2-33BCF74A1E66}" srcOrd="0" destOrd="6" presId="urn:microsoft.com/office/officeart/2005/8/layout/list1"/>
    <dgm:cxn modelId="{9004BDFA-B939-43BC-8017-CA8524ED6C3E}" type="presOf" srcId="{9994FF0F-E755-47C1-97BF-0FBC25C23E54}" destId="{B7661E00-9414-4285-A0B2-33BCF74A1E66}" srcOrd="0" destOrd="8" presId="urn:microsoft.com/office/officeart/2005/8/layout/list1"/>
    <dgm:cxn modelId="{8083558A-A116-42EE-8E55-309463C864B0}" srcId="{2166B2FB-88FB-4A31-85C8-CF76407F9288}" destId="{7FFB95AD-7737-40BC-BD4F-5906DA43A9AC}" srcOrd="0" destOrd="0" parTransId="{6D91E7D2-D34E-4F66-ABD9-D9D62A9FEB62}" sibTransId="{F08465B2-023C-43ED-8375-0A6A9DEEA0B4}"/>
    <dgm:cxn modelId="{636CD7AE-88B9-4906-9485-4DDA4E90C8FF}" srcId="{2166B2FB-88FB-4A31-85C8-CF76407F9288}" destId="{94D7C438-C373-468C-94C1-CA0F5099484B}" srcOrd="4" destOrd="0" parTransId="{341DF96C-2B5C-4874-9F46-32E1B0ACDD5D}" sibTransId="{BBB2B2CB-B104-4839-8A81-60B06E487548}"/>
    <dgm:cxn modelId="{C216DF04-266F-4D4A-A300-87506EB843FA}" type="presOf" srcId="{94D7C438-C373-468C-94C1-CA0F5099484B}" destId="{B7661E00-9414-4285-A0B2-33BCF74A1E66}" srcOrd="0" destOrd="5" presId="urn:microsoft.com/office/officeart/2005/8/layout/list1"/>
    <dgm:cxn modelId="{68814B9D-391C-4557-AC53-EDC2299F7C75}" srcId="{2166B2FB-88FB-4A31-85C8-CF76407F9288}" destId="{DB6416DB-7AB5-4CB2-8EC0-9F6E09FC317D}" srcOrd="5" destOrd="0" parTransId="{2032526F-05B5-49E4-9026-953723F39E9A}" sibTransId="{4C4BEADE-9752-4AD5-9975-A4E0CCEF44FE}"/>
    <dgm:cxn modelId="{1C788BE5-0644-496B-B4B1-756A84B9024C}" type="presOf" srcId="{2166B2FB-88FB-4A31-85C8-CF76407F9288}" destId="{26AD822C-A8CE-4F79-8081-CAF285381DE4}" srcOrd="0" destOrd="0" presId="urn:microsoft.com/office/officeart/2005/8/layout/list1"/>
    <dgm:cxn modelId="{9DECAA2A-3980-4E77-9EC5-A8C7B31F3127}" srcId="{2166B2FB-88FB-4A31-85C8-CF76407F9288}" destId="{635A76A8-7EF3-4136-A46E-265D9B235070}" srcOrd="6" destOrd="0" parTransId="{F083DA81-3806-4121-A7D8-9D3983AEE90A}" sibTransId="{946D0196-7CD3-40AF-9B2A-FB8B7E7913B6}"/>
    <dgm:cxn modelId="{152D1D52-036B-4871-A0EA-AC0E48A9004C}" srcId="{2166B2FB-88FB-4A31-85C8-CF76407F9288}" destId="{52225FB3-7B19-4735-8DEB-90791156AD8F}" srcOrd="1" destOrd="0" parTransId="{D9D1C4E2-93CB-4395-A32A-8507C29BD63B}" sibTransId="{120EF1BB-1731-43F0-9609-3BE33054DA28}"/>
    <dgm:cxn modelId="{6E84E92A-1B86-430B-9A2B-076C854CF217}" type="presOf" srcId="{72066D2B-015D-4059-AA01-65CF81528DA1}" destId="{B7661E00-9414-4285-A0B2-33BCF74A1E66}" srcOrd="0" destOrd="3" presId="urn:microsoft.com/office/officeart/2005/8/layout/list1"/>
    <dgm:cxn modelId="{47A46444-0539-45D2-AC88-31882B9B0DDE}" type="presOf" srcId="{52225FB3-7B19-4735-8DEB-90791156AD8F}" destId="{B7661E00-9414-4285-A0B2-33BCF74A1E66}" srcOrd="0" destOrd="2" presId="urn:microsoft.com/office/officeart/2005/8/layout/list1"/>
    <dgm:cxn modelId="{55AB50C6-955E-4616-9CCC-5FD4419EBD3E}" type="presOf" srcId="{6BD63B56-553F-4C4A-B2D6-AC0003132774}" destId="{8B8415D8-6D90-47C2-BFEE-2E248F61B6E5}" srcOrd="0" destOrd="0" presId="urn:microsoft.com/office/officeart/2005/8/layout/list1"/>
    <dgm:cxn modelId="{68F6C24B-38B8-4684-B02E-5D8E5A1B76DA}" type="presParOf" srcId="{8B8415D8-6D90-47C2-BFEE-2E248F61B6E5}" destId="{3167A16D-6555-4E57-A1F5-880168103DD6}" srcOrd="0" destOrd="0" presId="urn:microsoft.com/office/officeart/2005/8/layout/list1"/>
    <dgm:cxn modelId="{7C0AAF24-2E27-4CAC-BD05-7DDAD6D14238}" type="presParOf" srcId="{3167A16D-6555-4E57-A1F5-880168103DD6}" destId="{26AD822C-A8CE-4F79-8081-CAF285381DE4}" srcOrd="0" destOrd="0" presId="urn:microsoft.com/office/officeart/2005/8/layout/list1"/>
    <dgm:cxn modelId="{CDF9F537-F0F8-4AF1-80B7-7ED9B5BB4021}" type="presParOf" srcId="{3167A16D-6555-4E57-A1F5-880168103DD6}" destId="{1D4D1320-276C-4399-83D0-04DC50505510}" srcOrd="1" destOrd="0" presId="urn:microsoft.com/office/officeart/2005/8/layout/list1"/>
    <dgm:cxn modelId="{68866B0F-FEB6-47A6-9D7C-5F6331CF2AF0}" type="presParOf" srcId="{8B8415D8-6D90-47C2-BFEE-2E248F61B6E5}" destId="{F59316EE-F80D-4E0B-9E6C-29F43D74413F}" srcOrd="1" destOrd="0" presId="urn:microsoft.com/office/officeart/2005/8/layout/list1"/>
    <dgm:cxn modelId="{2DBB0D2F-D6C3-4645-BF4F-A615B3BFB786}" type="presParOf" srcId="{8B8415D8-6D90-47C2-BFEE-2E248F61B6E5}" destId="{B7661E00-9414-4285-A0B2-33BCF74A1E6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D63B56-553F-4C4A-B2D6-AC0003132774}"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endParaRPr lang="sl-SI" sz="2600" b="1" dirty="0" smtClean="0"/>
        </a:p>
        <a:p>
          <a:endParaRPr lang="sl-SI" sz="2600" b="1" dirty="0" smtClean="0"/>
        </a:p>
        <a:p>
          <a:endParaRPr lang="sl-SI" sz="2600" b="1" dirty="0" smtClean="0"/>
        </a:p>
        <a:p>
          <a:endParaRPr lang="sl-SI" sz="2600" b="1" dirty="0" smtClean="0"/>
        </a:p>
        <a:p>
          <a:endParaRPr lang="sl-SI" sz="2600" b="1" dirty="0" smtClean="0"/>
        </a:p>
        <a:p>
          <a:endParaRPr lang="sl-SI" sz="2600" b="1" dirty="0" smtClean="0"/>
        </a:p>
        <a:p>
          <a:endParaRPr lang="sl-SI" sz="2600" b="1" dirty="0" smtClean="0"/>
        </a:p>
        <a:p>
          <a:endParaRPr lang="sl-SI" sz="2600" b="1" dirty="0" smtClean="0"/>
        </a:p>
        <a:p>
          <a:endParaRPr lang="sl-SI" sz="2600" b="1" dirty="0" smtClean="0"/>
        </a:p>
        <a:p>
          <a:r>
            <a:rPr lang="sl-SI" sz="2600" b="1" dirty="0" smtClean="0"/>
            <a:t>Namen:</a:t>
          </a:r>
          <a:endParaRPr lang="sl-SI" sz="26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8C416E29-8965-4CE2-9ECD-22B81CBC988E}">
      <dgm:prSet custT="1"/>
      <dgm:spPr/>
      <dgm:t>
        <a:bodyPr/>
        <a:lstStyle/>
        <a:p>
          <a:r>
            <a:rPr lang="sl-SI" sz="2600" b="1" dirty="0" smtClean="0"/>
            <a:t>Pričakovani učinki izvajanja sheme:</a:t>
          </a:r>
          <a:endParaRPr lang="sl-SI" sz="2600" b="1" dirty="0"/>
        </a:p>
      </dgm:t>
    </dgm:pt>
    <dgm:pt modelId="{8F4520E6-7F4B-44A6-9656-A07AE564D35B}" type="parTrans" cxnId="{C9B485F4-83BA-4491-B95E-6E463B607115}">
      <dgm:prSet/>
      <dgm:spPr/>
      <dgm:t>
        <a:bodyPr/>
        <a:lstStyle/>
        <a:p>
          <a:endParaRPr lang="sl-SI"/>
        </a:p>
      </dgm:t>
    </dgm:pt>
    <dgm:pt modelId="{130D4CC9-0D26-4C3A-8D21-35500365DFA5}" type="sibTrans" cxnId="{C9B485F4-83BA-4491-B95E-6E463B607115}">
      <dgm:prSet/>
      <dgm:spPr/>
      <dgm:t>
        <a:bodyPr/>
        <a:lstStyle/>
        <a:p>
          <a:endParaRPr lang="sl-SI"/>
        </a:p>
      </dgm:t>
    </dgm:pt>
    <dgm:pt modelId="{FB835965-BB1A-4682-A857-DE1E2D0192C6}">
      <dgm:prSet/>
      <dgm:spPr/>
      <dgm:t>
        <a:bodyPr/>
        <a:lstStyle/>
        <a:p>
          <a:r>
            <a:rPr lang="sl-SI" dirty="0" smtClean="0"/>
            <a:t>- izboljšani gnezditveni in prehranjevalni pogoji za poljskega škrjanca.</a:t>
          </a:r>
          <a:endParaRPr lang="sl-SI" dirty="0"/>
        </a:p>
      </dgm:t>
    </dgm:pt>
    <dgm:pt modelId="{79D1DC61-1FFE-447D-ADD1-F10E64717074}" type="parTrans" cxnId="{3F5F7172-D9BC-47BD-BCEC-0D9822A0A46C}">
      <dgm:prSet/>
      <dgm:spPr/>
      <dgm:t>
        <a:bodyPr/>
        <a:lstStyle/>
        <a:p>
          <a:endParaRPr lang="sl-SI"/>
        </a:p>
      </dgm:t>
    </dgm:pt>
    <dgm:pt modelId="{90544CF0-8FFB-4BE4-8833-659911EFABC0}" type="sibTrans" cxnId="{3F5F7172-D9BC-47BD-BCEC-0D9822A0A46C}">
      <dgm:prSet/>
      <dgm:spPr/>
      <dgm:t>
        <a:bodyPr/>
        <a:lstStyle/>
        <a:p>
          <a:endParaRPr lang="sl-SI"/>
        </a:p>
      </dgm:t>
    </dgm:pt>
    <dgm:pt modelId="{3D27C690-1B35-4873-8214-91B0AEEEDA4A}">
      <dgm:prSet custT="1"/>
      <dgm:spPr/>
      <dgm:t>
        <a:bodyPr/>
        <a:lstStyle/>
        <a:p>
          <a:r>
            <a:rPr lang="sl-SI" sz="2600" b="1" dirty="0" smtClean="0"/>
            <a:t>Izvaja se na območjih pojavljanja poljskega škrjanca na območjih:</a:t>
          </a:r>
          <a:endParaRPr lang="sl-SI" sz="2600" b="1" dirty="0"/>
        </a:p>
      </dgm:t>
    </dgm:pt>
    <dgm:pt modelId="{318FB1C7-C48F-495C-AE3C-991E1CE46FDF}" type="parTrans" cxnId="{445AC7DB-EB28-47CB-BD2D-0735C607C824}">
      <dgm:prSet/>
      <dgm:spPr/>
      <dgm:t>
        <a:bodyPr/>
        <a:lstStyle/>
        <a:p>
          <a:endParaRPr lang="sl-SI"/>
        </a:p>
      </dgm:t>
    </dgm:pt>
    <dgm:pt modelId="{15C699B2-9BA8-4B88-85E1-6331BFEE479C}" type="sibTrans" cxnId="{445AC7DB-EB28-47CB-BD2D-0735C607C824}">
      <dgm:prSet/>
      <dgm:spPr/>
      <dgm:t>
        <a:bodyPr/>
        <a:lstStyle/>
        <a:p>
          <a:endParaRPr lang="sl-SI"/>
        </a:p>
      </dgm:t>
    </dgm:pt>
    <dgm:pt modelId="{F3C8818F-6E17-42A1-A9CF-85D75CA95417}">
      <dgm:prSet phldrT="[besedilo]" custT="1"/>
      <dgm:spPr/>
      <dgm:t>
        <a:bodyPr/>
        <a:lstStyle/>
        <a:p>
          <a:r>
            <a:rPr lang="sl-SI" sz="2000" dirty="0" smtClean="0"/>
            <a:t>Ciljni ukrep za ohranjanje in izboljšanje stanja populacije poljskega škrjanca.</a:t>
          </a:r>
          <a:endParaRPr lang="sl-SI" sz="2000" b="1" dirty="0"/>
        </a:p>
      </dgm:t>
    </dgm:pt>
    <dgm:pt modelId="{4A9850A1-89E6-438A-A5E5-645C8E03A81F}" type="parTrans" cxnId="{C1840548-CE1E-4E68-8D5C-86842CF0E5CD}">
      <dgm:prSet/>
      <dgm:spPr/>
      <dgm:t>
        <a:bodyPr/>
        <a:lstStyle/>
        <a:p>
          <a:endParaRPr lang="sl-SI"/>
        </a:p>
      </dgm:t>
    </dgm:pt>
    <dgm:pt modelId="{62DC3DAF-9FFF-4BE6-B1E5-EBD1E53486DD}" type="sibTrans" cxnId="{C1840548-CE1E-4E68-8D5C-86842CF0E5CD}">
      <dgm:prSet/>
      <dgm:spPr/>
      <dgm:t>
        <a:bodyPr/>
        <a:lstStyle/>
        <a:p>
          <a:endParaRPr lang="sl-SI"/>
        </a:p>
      </dgm:t>
    </dgm:pt>
    <dgm:pt modelId="{729CD807-AA2D-4328-B384-2C1B2E8AFCC6}">
      <dgm:prSet/>
      <dgm:spPr/>
      <dgm:t>
        <a:bodyPr/>
        <a:lstStyle/>
        <a:p>
          <a:r>
            <a:rPr lang="sl-SI" dirty="0" smtClean="0"/>
            <a:t>- postopno povečanje populacije zaradi večjega števila legel letno in večjega preživetja mladičev.</a:t>
          </a:r>
          <a:endParaRPr lang="sl-SI" dirty="0"/>
        </a:p>
      </dgm:t>
    </dgm:pt>
    <dgm:pt modelId="{B3F6337F-5F10-4E73-825F-49E9FCCBC7E2}" type="parTrans" cxnId="{F551AEF4-97A6-4346-A1C3-737B882524F4}">
      <dgm:prSet/>
      <dgm:spPr/>
      <dgm:t>
        <a:bodyPr/>
        <a:lstStyle/>
        <a:p>
          <a:endParaRPr lang="sl-SI"/>
        </a:p>
      </dgm:t>
    </dgm:pt>
    <dgm:pt modelId="{639A8E9E-A385-4DAE-A677-05E931BE897C}" type="sibTrans" cxnId="{F551AEF4-97A6-4346-A1C3-737B882524F4}">
      <dgm:prSet/>
      <dgm:spPr/>
      <dgm:t>
        <a:bodyPr/>
        <a:lstStyle/>
        <a:p>
          <a:endParaRPr lang="sl-SI"/>
        </a:p>
      </dgm:t>
    </dgm:pt>
    <dgm:pt modelId="{A862230F-06C8-4709-84BB-22C08FA7E899}">
      <dgm:prSet/>
      <dgm:spPr/>
      <dgm:t>
        <a:bodyPr/>
        <a:lstStyle/>
        <a:p>
          <a:r>
            <a:rPr lang="sl-SI" dirty="0" smtClean="0"/>
            <a:t> Goričko, Pomurska ravan, Dravsko-Ptujsko-Središko polje, Ljubljanska kotlina, Krško brežiško polje in Ljubljansko barje.</a:t>
          </a:r>
          <a:endParaRPr lang="sl-SI" dirty="0"/>
        </a:p>
      </dgm:t>
    </dgm:pt>
    <dgm:pt modelId="{A054869D-A199-4542-AF7C-530813428A5D}" type="parTrans" cxnId="{F9D10A19-2577-46D4-B891-2F79DF3F434B}">
      <dgm:prSet/>
      <dgm:spPr/>
      <dgm:t>
        <a:bodyPr/>
        <a:lstStyle/>
        <a:p>
          <a:endParaRPr lang="sl-SI"/>
        </a:p>
      </dgm:t>
    </dgm:pt>
    <dgm:pt modelId="{6E5D8D0D-0351-4AD2-892B-95848A23AD00}" type="sibTrans" cxnId="{F9D10A19-2577-46D4-B891-2F79DF3F434B}">
      <dgm:prSet/>
      <dgm:spPr/>
      <dgm:t>
        <a:bodyPr/>
        <a:lstStyle/>
        <a:p>
          <a:endParaRPr lang="sl-SI"/>
        </a:p>
      </dgm:t>
    </dgm:pt>
    <dgm:pt modelId="{522CE5F6-873C-407A-85D2-708208432582}" type="pres">
      <dgm:prSet presAssocID="{6BD63B56-553F-4C4A-B2D6-AC0003132774}" presName="theList" presStyleCnt="0">
        <dgm:presLayoutVars>
          <dgm:dir/>
          <dgm:animLvl val="lvl"/>
          <dgm:resizeHandles val="exact"/>
        </dgm:presLayoutVars>
      </dgm:prSet>
      <dgm:spPr/>
      <dgm:t>
        <a:bodyPr/>
        <a:lstStyle/>
        <a:p>
          <a:endParaRPr lang="sl-SI"/>
        </a:p>
      </dgm:t>
    </dgm:pt>
    <dgm:pt modelId="{A441363B-39FC-4B46-B3B5-7CC260BB3C85}" type="pres">
      <dgm:prSet presAssocID="{7FFB95AD-7737-40BC-BD4F-5906DA43A9AC}" presName="compNode" presStyleCnt="0"/>
      <dgm:spPr/>
    </dgm:pt>
    <dgm:pt modelId="{C549537C-1520-48A2-8036-CDD7B1D5C7C7}" type="pres">
      <dgm:prSet presAssocID="{7FFB95AD-7737-40BC-BD4F-5906DA43A9AC}" presName="aNode" presStyleLbl="bgShp" presStyleIdx="0" presStyleCnt="3" custLinFactNeighborX="1356"/>
      <dgm:spPr/>
      <dgm:t>
        <a:bodyPr/>
        <a:lstStyle/>
        <a:p>
          <a:endParaRPr lang="sl-SI"/>
        </a:p>
      </dgm:t>
    </dgm:pt>
    <dgm:pt modelId="{738A2B53-BB1A-4219-98C9-D728637F4661}" type="pres">
      <dgm:prSet presAssocID="{7FFB95AD-7737-40BC-BD4F-5906DA43A9AC}" presName="textNode" presStyleLbl="bgShp" presStyleIdx="0" presStyleCnt="3"/>
      <dgm:spPr/>
      <dgm:t>
        <a:bodyPr/>
        <a:lstStyle/>
        <a:p>
          <a:endParaRPr lang="sl-SI"/>
        </a:p>
      </dgm:t>
    </dgm:pt>
    <dgm:pt modelId="{1770D3E0-95DC-4DBF-9AAC-2951642D4A0E}" type="pres">
      <dgm:prSet presAssocID="{7FFB95AD-7737-40BC-BD4F-5906DA43A9AC}" presName="compChildNode" presStyleCnt="0"/>
      <dgm:spPr/>
    </dgm:pt>
    <dgm:pt modelId="{1A7AFAAC-4ADE-4538-AFFF-6905C1277A78}" type="pres">
      <dgm:prSet presAssocID="{7FFB95AD-7737-40BC-BD4F-5906DA43A9AC}" presName="theInnerList" presStyleCnt="0"/>
      <dgm:spPr/>
    </dgm:pt>
    <dgm:pt modelId="{F3D96C5B-B237-4450-B12A-526E5346E630}" type="pres">
      <dgm:prSet presAssocID="{F3C8818F-6E17-42A1-A9CF-85D75CA95417}" presName="childNode" presStyleLbl="node1" presStyleIdx="0" presStyleCnt="4" custScaleY="44237" custLinFactNeighborX="319" custLinFactNeighborY="29667">
        <dgm:presLayoutVars>
          <dgm:bulletEnabled val="1"/>
        </dgm:presLayoutVars>
      </dgm:prSet>
      <dgm:spPr/>
      <dgm:t>
        <a:bodyPr/>
        <a:lstStyle/>
        <a:p>
          <a:endParaRPr lang="sl-SI"/>
        </a:p>
      </dgm:t>
    </dgm:pt>
    <dgm:pt modelId="{28C25B4A-9FB5-4296-A36D-84527BC3D4F2}" type="pres">
      <dgm:prSet presAssocID="{7FFB95AD-7737-40BC-BD4F-5906DA43A9AC}" presName="aSpace" presStyleCnt="0"/>
      <dgm:spPr/>
    </dgm:pt>
    <dgm:pt modelId="{3ABF18FB-32B9-4A97-AAF1-98D09E4BD72B}" type="pres">
      <dgm:prSet presAssocID="{8C416E29-8965-4CE2-9ECD-22B81CBC988E}" presName="compNode" presStyleCnt="0"/>
      <dgm:spPr/>
    </dgm:pt>
    <dgm:pt modelId="{CF81F4D1-7D90-4270-AA2C-E81FD08A639A}" type="pres">
      <dgm:prSet presAssocID="{8C416E29-8965-4CE2-9ECD-22B81CBC988E}" presName="aNode" presStyleLbl="bgShp" presStyleIdx="1" presStyleCnt="3"/>
      <dgm:spPr/>
      <dgm:t>
        <a:bodyPr/>
        <a:lstStyle/>
        <a:p>
          <a:endParaRPr lang="sl-SI"/>
        </a:p>
      </dgm:t>
    </dgm:pt>
    <dgm:pt modelId="{38C83E06-80CD-4F47-BA8E-988FEF92E5AB}" type="pres">
      <dgm:prSet presAssocID="{8C416E29-8965-4CE2-9ECD-22B81CBC988E}" presName="textNode" presStyleLbl="bgShp" presStyleIdx="1" presStyleCnt="3"/>
      <dgm:spPr/>
      <dgm:t>
        <a:bodyPr/>
        <a:lstStyle/>
        <a:p>
          <a:endParaRPr lang="sl-SI"/>
        </a:p>
      </dgm:t>
    </dgm:pt>
    <dgm:pt modelId="{AB9422FD-5BB9-4C76-805A-286FF391679B}" type="pres">
      <dgm:prSet presAssocID="{8C416E29-8965-4CE2-9ECD-22B81CBC988E}" presName="compChildNode" presStyleCnt="0"/>
      <dgm:spPr/>
    </dgm:pt>
    <dgm:pt modelId="{2E3E5D8E-A31B-4454-9A9D-BFEC2A3EDA63}" type="pres">
      <dgm:prSet presAssocID="{8C416E29-8965-4CE2-9ECD-22B81CBC988E}" presName="theInnerList" presStyleCnt="0"/>
      <dgm:spPr/>
    </dgm:pt>
    <dgm:pt modelId="{A146DD41-39E0-4B81-B65C-D3D263455F69}" type="pres">
      <dgm:prSet presAssocID="{FB835965-BB1A-4682-A857-DE1E2D0192C6}" presName="childNode" presStyleLbl="node1" presStyleIdx="1" presStyleCnt="4">
        <dgm:presLayoutVars>
          <dgm:bulletEnabled val="1"/>
        </dgm:presLayoutVars>
      </dgm:prSet>
      <dgm:spPr/>
      <dgm:t>
        <a:bodyPr/>
        <a:lstStyle/>
        <a:p>
          <a:endParaRPr lang="sl-SI"/>
        </a:p>
      </dgm:t>
    </dgm:pt>
    <dgm:pt modelId="{421082CA-F444-4BBA-BD80-0C4E7A128436}" type="pres">
      <dgm:prSet presAssocID="{FB835965-BB1A-4682-A857-DE1E2D0192C6}" presName="aSpace2" presStyleCnt="0"/>
      <dgm:spPr/>
    </dgm:pt>
    <dgm:pt modelId="{5C648C3E-77BC-4C8A-AB11-A67575CEF8AB}" type="pres">
      <dgm:prSet presAssocID="{729CD807-AA2D-4328-B384-2C1B2E8AFCC6}" presName="childNode" presStyleLbl="node1" presStyleIdx="2" presStyleCnt="4">
        <dgm:presLayoutVars>
          <dgm:bulletEnabled val="1"/>
        </dgm:presLayoutVars>
      </dgm:prSet>
      <dgm:spPr/>
      <dgm:t>
        <a:bodyPr/>
        <a:lstStyle/>
        <a:p>
          <a:endParaRPr lang="sl-SI"/>
        </a:p>
      </dgm:t>
    </dgm:pt>
    <dgm:pt modelId="{BC1FB010-6A73-49E5-88D5-C3257B1F0B98}" type="pres">
      <dgm:prSet presAssocID="{8C416E29-8965-4CE2-9ECD-22B81CBC988E}" presName="aSpace" presStyleCnt="0"/>
      <dgm:spPr/>
    </dgm:pt>
    <dgm:pt modelId="{0AF18334-6F63-4631-8697-68E33701A5E4}" type="pres">
      <dgm:prSet presAssocID="{3D27C690-1B35-4873-8214-91B0AEEEDA4A}" presName="compNode" presStyleCnt="0"/>
      <dgm:spPr/>
    </dgm:pt>
    <dgm:pt modelId="{B3155722-7D87-4137-ADE8-582EBAAA4B5A}" type="pres">
      <dgm:prSet presAssocID="{3D27C690-1B35-4873-8214-91B0AEEEDA4A}" presName="aNode" presStyleLbl="bgShp" presStyleIdx="2" presStyleCnt="3"/>
      <dgm:spPr/>
      <dgm:t>
        <a:bodyPr/>
        <a:lstStyle/>
        <a:p>
          <a:endParaRPr lang="sl-SI"/>
        </a:p>
      </dgm:t>
    </dgm:pt>
    <dgm:pt modelId="{1439AB75-90D9-41BE-9823-5055CAE57E99}" type="pres">
      <dgm:prSet presAssocID="{3D27C690-1B35-4873-8214-91B0AEEEDA4A}" presName="textNode" presStyleLbl="bgShp" presStyleIdx="2" presStyleCnt="3"/>
      <dgm:spPr/>
      <dgm:t>
        <a:bodyPr/>
        <a:lstStyle/>
        <a:p>
          <a:endParaRPr lang="sl-SI"/>
        </a:p>
      </dgm:t>
    </dgm:pt>
    <dgm:pt modelId="{C58D2C00-C582-47EF-907D-F7FB99219DAC}" type="pres">
      <dgm:prSet presAssocID="{3D27C690-1B35-4873-8214-91B0AEEEDA4A}" presName="compChildNode" presStyleCnt="0"/>
      <dgm:spPr/>
    </dgm:pt>
    <dgm:pt modelId="{B6E93C62-C4BD-4943-BE42-9639ED4CB4F2}" type="pres">
      <dgm:prSet presAssocID="{3D27C690-1B35-4873-8214-91B0AEEEDA4A}" presName="theInnerList" presStyleCnt="0"/>
      <dgm:spPr/>
    </dgm:pt>
    <dgm:pt modelId="{B75005A0-6E68-4418-ABD3-6E1F8D90E0F9}" type="pres">
      <dgm:prSet presAssocID="{A862230F-06C8-4709-84BB-22C08FA7E899}" presName="childNode" presStyleLbl="node1" presStyleIdx="3" presStyleCnt="4">
        <dgm:presLayoutVars>
          <dgm:bulletEnabled val="1"/>
        </dgm:presLayoutVars>
      </dgm:prSet>
      <dgm:spPr/>
      <dgm:t>
        <a:bodyPr/>
        <a:lstStyle/>
        <a:p>
          <a:endParaRPr lang="sl-SI"/>
        </a:p>
      </dgm:t>
    </dgm:pt>
  </dgm:ptLst>
  <dgm:cxnLst>
    <dgm:cxn modelId="{BC086075-BE0E-46FC-BB74-8750F2F0F64E}" type="presOf" srcId="{A862230F-06C8-4709-84BB-22C08FA7E899}" destId="{B75005A0-6E68-4418-ABD3-6E1F8D90E0F9}" srcOrd="0" destOrd="0" presId="urn:microsoft.com/office/officeart/2005/8/layout/lProcess2"/>
    <dgm:cxn modelId="{10141182-BC04-45A9-85CA-DC51879B0D88}" type="presOf" srcId="{8C416E29-8965-4CE2-9ECD-22B81CBC988E}" destId="{CF81F4D1-7D90-4270-AA2C-E81FD08A639A}" srcOrd="0" destOrd="0" presId="urn:microsoft.com/office/officeart/2005/8/layout/lProcess2"/>
    <dgm:cxn modelId="{FB084207-C59B-4A1A-9B70-C9AF25A95E12}" type="presOf" srcId="{7FFB95AD-7737-40BC-BD4F-5906DA43A9AC}" destId="{C549537C-1520-48A2-8036-CDD7B1D5C7C7}" srcOrd="0" destOrd="0" presId="urn:microsoft.com/office/officeart/2005/8/layout/lProcess2"/>
    <dgm:cxn modelId="{F9D10A19-2577-46D4-B891-2F79DF3F434B}" srcId="{3D27C690-1B35-4873-8214-91B0AEEEDA4A}" destId="{A862230F-06C8-4709-84BB-22C08FA7E899}" srcOrd="0" destOrd="0" parTransId="{A054869D-A199-4542-AF7C-530813428A5D}" sibTransId="{6E5D8D0D-0351-4AD2-892B-95848A23AD00}"/>
    <dgm:cxn modelId="{4D4A867E-2EEE-47B7-914A-19E1BB728F7E}" type="presOf" srcId="{729CD807-AA2D-4328-B384-2C1B2E8AFCC6}" destId="{5C648C3E-77BC-4C8A-AB11-A67575CEF8AB}" srcOrd="0" destOrd="0" presId="urn:microsoft.com/office/officeart/2005/8/layout/lProcess2"/>
    <dgm:cxn modelId="{8E2AD06B-CD54-4511-8F89-C306529BADA2}" type="presOf" srcId="{7FFB95AD-7737-40BC-BD4F-5906DA43A9AC}" destId="{738A2B53-BB1A-4219-98C9-D728637F4661}" srcOrd="1" destOrd="0" presId="urn:microsoft.com/office/officeart/2005/8/layout/lProcess2"/>
    <dgm:cxn modelId="{900D89E4-749C-4E36-B993-CF07D8324FE4}" type="presOf" srcId="{3D27C690-1B35-4873-8214-91B0AEEEDA4A}" destId="{1439AB75-90D9-41BE-9823-5055CAE57E99}" srcOrd="1" destOrd="0" presId="urn:microsoft.com/office/officeart/2005/8/layout/lProcess2"/>
    <dgm:cxn modelId="{3F5F7172-D9BC-47BD-BCEC-0D9822A0A46C}" srcId="{8C416E29-8965-4CE2-9ECD-22B81CBC988E}" destId="{FB835965-BB1A-4682-A857-DE1E2D0192C6}" srcOrd="0" destOrd="0" parTransId="{79D1DC61-1FFE-447D-ADD1-F10E64717074}" sibTransId="{90544CF0-8FFB-4BE4-8833-659911EFABC0}"/>
    <dgm:cxn modelId="{A45FE376-30C7-49BE-A9EB-47F66671876D}" type="presOf" srcId="{3D27C690-1B35-4873-8214-91B0AEEEDA4A}" destId="{B3155722-7D87-4137-ADE8-582EBAAA4B5A}" srcOrd="0" destOrd="0" presId="urn:microsoft.com/office/officeart/2005/8/layout/lProcess2"/>
    <dgm:cxn modelId="{F551AEF4-97A6-4346-A1C3-737B882524F4}" srcId="{8C416E29-8965-4CE2-9ECD-22B81CBC988E}" destId="{729CD807-AA2D-4328-B384-2C1B2E8AFCC6}" srcOrd="1" destOrd="0" parTransId="{B3F6337F-5F10-4E73-825F-49E9FCCBC7E2}" sibTransId="{639A8E9E-A385-4DAE-A677-05E931BE897C}"/>
    <dgm:cxn modelId="{445AC7DB-EB28-47CB-BD2D-0735C607C824}" srcId="{6BD63B56-553F-4C4A-B2D6-AC0003132774}" destId="{3D27C690-1B35-4873-8214-91B0AEEEDA4A}" srcOrd="2" destOrd="0" parTransId="{318FB1C7-C48F-495C-AE3C-991E1CE46FDF}" sibTransId="{15C699B2-9BA8-4B88-85E1-6331BFEE479C}"/>
    <dgm:cxn modelId="{4A80C00F-3DD3-405F-A06B-2A84A4FFEF4E}" type="presOf" srcId="{6BD63B56-553F-4C4A-B2D6-AC0003132774}" destId="{522CE5F6-873C-407A-85D2-708208432582}" srcOrd="0" destOrd="0" presId="urn:microsoft.com/office/officeart/2005/8/layout/lProcess2"/>
    <dgm:cxn modelId="{E07FA281-175B-4BE4-824D-5763C5EC1B7D}" type="presOf" srcId="{8C416E29-8965-4CE2-9ECD-22B81CBC988E}" destId="{38C83E06-80CD-4F47-BA8E-988FEF92E5AB}" srcOrd="1" destOrd="0" presId="urn:microsoft.com/office/officeart/2005/8/layout/lProcess2"/>
    <dgm:cxn modelId="{8083558A-A116-42EE-8E55-309463C864B0}" srcId="{6BD63B56-553F-4C4A-B2D6-AC0003132774}" destId="{7FFB95AD-7737-40BC-BD4F-5906DA43A9AC}" srcOrd="0" destOrd="0" parTransId="{6D91E7D2-D34E-4F66-ABD9-D9D62A9FEB62}" sibTransId="{F08465B2-023C-43ED-8375-0A6A9DEEA0B4}"/>
    <dgm:cxn modelId="{C1840548-CE1E-4E68-8D5C-86842CF0E5CD}" srcId="{7FFB95AD-7737-40BC-BD4F-5906DA43A9AC}" destId="{F3C8818F-6E17-42A1-A9CF-85D75CA95417}" srcOrd="0" destOrd="0" parTransId="{4A9850A1-89E6-438A-A5E5-645C8E03A81F}" sibTransId="{62DC3DAF-9FFF-4BE6-B1E5-EBD1E53486DD}"/>
    <dgm:cxn modelId="{F026B463-90E1-48CA-A231-5647A045D531}" type="presOf" srcId="{F3C8818F-6E17-42A1-A9CF-85D75CA95417}" destId="{F3D96C5B-B237-4450-B12A-526E5346E630}" srcOrd="0" destOrd="0" presId="urn:microsoft.com/office/officeart/2005/8/layout/lProcess2"/>
    <dgm:cxn modelId="{C9B485F4-83BA-4491-B95E-6E463B607115}" srcId="{6BD63B56-553F-4C4A-B2D6-AC0003132774}" destId="{8C416E29-8965-4CE2-9ECD-22B81CBC988E}" srcOrd="1" destOrd="0" parTransId="{8F4520E6-7F4B-44A6-9656-A07AE564D35B}" sibTransId="{130D4CC9-0D26-4C3A-8D21-35500365DFA5}"/>
    <dgm:cxn modelId="{FD93C593-5A52-4030-B6F1-EAD68774338A}" type="presOf" srcId="{FB835965-BB1A-4682-A857-DE1E2D0192C6}" destId="{A146DD41-39E0-4B81-B65C-D3D263455F69}" srcOrd="0" destOrd="0" presId="urn:microsoft.com/office/officeart/2005/8/layout/lProcess2"/>
    <dgm:cxn modelId="{DFE37003-E147-49DE-9C60-2BC0033FCC01}" type="presParOf" srcId="{522CE5F6-873C-407A-85D2-708208432582}" destId="{A441363B-39FC-4B46-B3B5-7CC260BB3C85}" srcOrd="0" destOrd="0" presId="urn:microsoft.com/office/officeart/2005/8/layout/lProcess2"/>
    <dgm:cxn modelId="{A2E5C1FF-9D31-4B32-8082-DD87EE372890}" type="presParOf" srcId="{A441363B-39FC-4B46-B3B5-7CC260BB3C85}" destId="{C549537C-1520-48A2-8036-CDD7B1D5C7C7}" srcOrd="0" destOrd="0" presId="urn:microsoft.com/office/officeart/2005/8/layout/lProcess2"/>
    <dgm:cxn modelId="{2E3404BF-6B9D-477A-8161-F7E98EF555C5}" type="presParOf" srcId="{A441363B-39FC-4B46-B3B5-7CC260BB3C85}" destId="{738A2B53-BB1A-4219-98C9-D728637F4661}" srcOrd="1" destOrd="0" presId="urn:microsoft.com/office/officeart/2005/8/layout/lProcess2"/>
    <dgm:cxn modelId="{0825FB8E-959B-4942-A35D-20BADE5B7833}" type="presParOf" srcId="{A441363B-39FC-4B46-B3B5-7CC260BB3C85}" destId="{1770D3E0-95DC-4DBF-9AAC-2951642D4A0E}" srcOrd="2" destOrd="0" presId="urn:microsoft.com/office/officeart/2005/8/layout/lProcess2"/>
    <dgm:cxn modelId="{C8FEE5F4-CE06-41DE-ACF5-5053CAE178D3}" type="presParOf" srcId="{1770D3E0-95DC-4DBF-9AAC-2951642D4A0E}" destId="{1A7AFAAC-4ADE-4538-AFFF-6905C1277A78}" srcOrd="0" destOrd="0" presId="urn:microsoft.com/office/officeart/2005/8/layout/lProcess2"/>
    <dgm:cxn modelId="{EDC02563-38D5-447E-921E-FEF67CF60D7A}" type="presParOf" srcId="{1A7AFAAC-4ADE-4538-AFFF-6905C1277A78}" destId="{F3D96C5B-B237-4450-B12A-526E5346E630}" srcOrd="0" destOrd="0" presId="urn:microsoft.com/office/officeart/2005/8/layout/lProcess2"/>
    <dgm:cxn modelId="{5C4B0734-D8B6-4994-B1C4-14A77399E6D7}" type="presParOf" srcId="{522CE5F6-873C-407A-85D2-708208432582}" destId="{28C25B4A-9FB5-4296-A36D-84527BC3D4F2}" srcOrd="1" destOrd="0" presId="urn:microsoft.com/office/officeart/2005/8/layout/lProcess2"/>
    <dgm:cxn modelId="{F38C77FD-ED8C-4867-B3AC-E5459CC96B50}" type="presParOf" srcId="{522CE5F6-873C-407A-85D2-708208432582}" destId="{3ABF18FB-32B9-4A97-AAF1-98D09E4BD72B}" srcOrd="2" destOrd="0" presId="urn:microsoft.com/office/officeart/2005/8/layout/lProcess2"/>
    <dgm:cxn modelId="{1427D517-5DC8-419E-846A-78532C728BF4}" type="presParOf" srcId="{3ABF18FB-32B9-4A97-AAF1-98D09E4BD72B}" destId="{CF81F4D1-7D90-4270-AA2C-E81FD08A639A}" srcOrd="0" destOrd="0" presId="urn:microsoft.com/office/officeart/2005/8/layout/lProcess2"/>
    <dgm:cxn modelId="{0FEA5A6A-BD0C-476F-B3BE-B37F4FF5772E}" type="presParOf" srcId="{3ABF18FB-32B9-4A97-AAF1-98D09E4BD72B}" destId="{38C83E06-80CD-4F47-BA8E-988FEF92E5AB}" srcOrd="1" destOrd="0" presId="urn:microsoft.com/office/officeart/2005/8/layout/lProcess2"/>
    <dgm:cxn modelId="{D9070E14-B88D-443B-A3F9-0D77B833EA10}" type="presParOf" srcId="{3ABF18FB-32B9-4A97-AAF1-98D09E4BD72B}" destId="{AB9422FD-5BB9-4C76-805A-286FF391679B}" srcOrd="2" destOrd="0" presId="urn:microsoft.com/office/officeart/2005/8/layout/lProcess2"/>
    <dgm:cxn modelId="{3535DF5C-AF39-4B0E-952E-7150F93FA92B}" type="presParOf" srcId="{AB9422FD-5BB9-4C76-805A-286FF391679B}" destId="{2E3E5D8E-A31B-4454-9A9D-BFEC2A3EDA63}" srcOrd="0" destOrd="0" presId="urn:microsoft.com/office/officeart/2005/8/layout/lProcess2"/>
    <dgm:cxn modelId="{3A893BCE-C07D-4E61-BD68-12693901315B}" type="presParOf" srcId="{2E3E5D8E-A31B-4454-9A9D-BFEC2A3EDA63}" destId="{A146DD41-39E0-4B81-B65C-D3D263455F69}" srcOrd="0" destOrd="0" presId="urn:microsoft.com/office/officeart/2005/8/layout/lProcess2"/>
    <dgm:cxn modelId="{2FED329E-F062-46BE-B342-1B3FDECB141E}" type="presParOf" srcId="{2E3E5D8E-A31B-4454-9A9D-BFEC2A3EDA63}" destId="{421082CA-F444-4BBA-BD80-0C4E7A128436}" srcOrd="1" destOrd="0" presId="urn:microsoft.com/office/officeart/2005/8/layout/lProcess2"/>
    <dgm:cxn modelId="{751F1595-EABD-4736-B45D-D60672418648}" type="presParOf" srcId="{2E3E5D8E-A31B-4454-9A9D-BFEC2A3EDA63}" destId="{5C648C3E-77BC-4C8A-AB11-A67575CEF8AB}" srcOrd="2" destOrd="0" presId="urn:microsoft.com/office/officeart/2005/8/layout/lProcess2"/>
    <dgm:cxn modelId="{1A14AE14-F0D2-4067-B27F-1A8DFA61DB2F}" type="presParOf" srcId="{522CE5F6-873C-407A-85D2-708208432582}" destId="{BC1FB010-6A73-49E5-88D5-C3257B1F0B98}" srcOrd="3" destOrd="0" presId="urn:microsoft.com/office/officeart/2005/8/layout/lProcess2"/>
    <dgm:cxn modelId="{7EA93027-C55A-4C40-83B9-2B558DD268DB}" type="presParOf" srcId="{522CE5F6-873C-407A-85D2-708208432582}" destId="{0AF18334-6F63-4631-8697-68E33701A5E4}" srcOrd="4" destOrd="0" presId="urn:microsoft.com/office/officeart/2005/8/layout/lProcess2"/>
    <dgm:cxn modelId="{8FB21925-0E38-4B52-A4D5-1B02E2315226}" type="presParOf" srcId="{0AF18334-6F63-4631-8697-68E33701A5E4}" destId="{B3155722-7D87-4137-ADE8-582EBAAA4B5A}" srcOrd="0" destOrd="0" presId="urn:microsoft.com/office/officeart/2005/8/layout/lProcess2"/>
    <dgm:cxn modelId="{7E7FAC7E-8CB1-4F24-B397-D99CA7E56082}" type="presParOf" srcId="{0AF18334-6F63-4631-8697-68E33701A5E4}" destId="{1439AB75-90D9-41BE-9823-5055CAE57E99}" srcOrd="1" destOrd="0" presId="urn:microsoft.com/office/officeart/2005/8/layout/lProcess2"/>
    <dgm:cxn modelId="{9CBB883E-BE9F-431C-B261-57B2740ADB10}" type="presParOf" srcId="{0AF18334-6F63-4631-8697-68E33701A5E4}" destId="{C58D2C00-C582-47EF-907D-F7FB99219DAC}" srcOrd="2" destOrd="0" presId="urn:microsoft.com/office/officeart/2005/8/layout/lProcess2"/>
    <dgm:cxn modelId="{8D1B55AF-D6D5-4541-B5DB-D852465F624A}" type="presParOf" srcId="{C58D2C00-C582-47EF-907D-F7FB99219DAC}" destId="{B6E93C62-C4BD-4943-BE42-9639ED4CB4F2}" srcOrd="0" destOrd="0" presId="urn:microsoft.com/office/officeart/2005/8/layout/lProcess2"/>
    <dgm:cxn modelId="{23009467-97FA-4D77-989A-99B719C8D271}" type="presParOf" srcId="{B6E93C62-C4BD-4943-BE42-9639ED4CB4F2}" destId="{B75005A0-6E68-4418-ABD3-6E1F8D90E0F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FDE06-7DF1-453E-B29E-2535973003B4}" type="doc">
      <dgm:prSet loTypeId="urn:microsoft.com/office/officeart/2005/8/layout/hList1" loCatId="list" qsTypeId="urn:microsoft.com/office/officeart/2005/8/quickstyle/simple1"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400" b="1" dirty="0" smtClean="0"/>
            <a:t>SOPO  - splošni pogoji</a:t>
          </a:r>
          <a:endParaRPr lang="sl-SI" sz="34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C3C9F141-0834-45E8-B773-AEA9C89337F8}">
      <dgm:prSet phldrT="[besedilo]" custT="1"/>
      <dgm:spPr/>
      <dgm:t>
        <a:bodyPr/>
        <a:lstStyle/>
        <a:p>
          <a:r>
            <a:rPr lang="sl-SI" sz="1900" b="1" dirty="0" smtClean="0"/>
            <a:t>Intervencija SOPO je del neposrednih plačil zato zanjo veljajo splošni pogoji za neposredna plačila: </a:t>
          </a:r>
          <a:endParaRPr lang="sl-SI" sz="1900" b="1" dirty="0"/>
        </a:p>
      </dgm:t>
    </dgm:pt>
    <dgm:pt modelId="{AFE16DB1-9B0D-4FB9-9F31-53D9A353C28F}" type="parTrans" cxnId="{235675AA-0B50-4C76-B172-18D64C852F01}">
      <dgm:prSet/>
      <dgm:spPr/>
      <dgm:t>
        <a:bodyPr/>
        <a:lstStyle/>
        <a:p>
          <a:endParaRPr lang="sl-SI"/>
        </a:p>
      </dgm:t>
    </dgm:pt>
    <dgm:pt modelId="{F9D8D3F0-2383-44ED-AA63-F455AABBA210}" type="sibTrans" cxnId="{235675AA-0B50-4C76-B172-18D64C852F01}">
      <dgm:prSet/>
      <dgm:spPr/>
      <dgm:t>
        <a:bodyPr/>
        <a:lstStyle/>
        <a:p>
          <a:endParaRPr lang="sl-SI"/>
        </a:p>
      </dgm:t>
    </dgm:pt>
    <dgm:pt modelId="{E596CA06-A030-4BAB-AD29-CCD29563C643}">
      <dgm:prSet phldrT="[besedilo]" custT="1"/>
      <dgm:spPr/>
      <dgm:t>
        <a:bodyPr/>
        <a:lstStyle/>
        <a:p>
          <a:endParaRPr lang="sl-SI" sz="2000" dirty="0"/>
        </a:p>
      </dgm:t>
    </dgm:pt>
    <dgm:pt modelId="{BADDFAC0-0D3B-411B-A177-F40DE2917FA0}" type="parTrans" cxnId="{14D73C34-9589-4359-B486-FE3496A51413}">
      <dgm:prSet/>
      <dgm:spPr/>
      <dgm:t>
        <a:bodyPr/>
        <a:lstStyle/>
        <a:p>
          <a:endParaRPr lang="sl-SI"/>
        </a:p>
      </dgm:t>
    </dgm:pt>
    <dgm:pt modelId="{24077607-9634-4CF9-BFFA-F9CDDAB25E38}" type="sibTrans" cxnId="{14D73C34-9589-4359-B486-FE3496A51413}">
      <dgm:prSet/>
      <dgm:spPr/>
      <dgm:t>
        <a:bodyPr/>
        <a:lstStyle/>
        <a:p>
          <a:endParaRPr lang="sl-SI"/>
        </a:p>
      </dgm:t>
    </dgm:pt>
    <dgm:pt modelId="{DED7B99E-EBAF-47C3-8491-03E956D1F1E4}">
      <dgm:prSet phldrT="[besedilo]" custT="1"/>
      <dgm:spPr/>
      <dgm:t>
        <a:bodyPr/>
        <a:lstStyle/>
        <a:p>
          <a:r>
            <a:rPr lang="sl-SI" sz="1900" dirty="0" smtClean="0"/>
            <a:t>Vstopni prag 1ha.</a:t>
          </a:r>
          <a:endParaRPr lang="sl-SI" sz="1900" dirty="0"/>
        </a:p>
      </dgm:t>
    </dgm:pt>
    <dgm:pt modelId="{037253D2-2D5C-4E7C-B2D2-78F86ED3AAB9}" type="parTrans" cxnId="{89A778AC-7CB5-4DBE-9EC7-582377D21E9B}">
      <dgm:prSet/>
      <dgm:spPr/>
      <dgm:t>
        <a:bodyPr/>
        <a:lstStyle/>
        <a:p>
          <a:endParaRPr lang="sl-SI"/>
        </a:p>
      </dgm:t>
    </dgm:pt>
    <dgm:pt modelId="{DE9BDD6C-49DF-43FB-9B0E-F1ECF47098FB}" type="sibTrans" cxnId="{89A778AC-7CB5-4DBE-9EC7-582377D21E9B}">
      <dgm:prSet/>
      <dgm:spPr/>
      <dgm:t>
        <a:bodyPr/>
        <a:lstStyle/>
        <a:p>
          <a:endParaRPr lang="sl-SI"/>
        </a:p>
      </dgm:t>
    </dgm:pt>
    <dgm:pt modelId="{E8485761-0E04-47B7-B8A8-84FD656729B1}">
      <dgm:prSet phldrT="[besedilo]" custT="1"/>
      <dgm:spPr/>
      <dgm:t>
        <a:bodyPr/>
        <a:lstStyle/>
        <a:p>
          <a:endParaRPr lang="sl-SI" sz="2000" dirty="0"/>
        </a:p>
      </dgm:t>
    </dgm:pt>
    <dgm:pt modelId="{E6166416-7832-454D-84EE-718302FDBD39}" type="parTrans" cxnId="{0152719F-EA8C-4F5F-9370-BBF98144F7FB}">
      <dgm:prSet/>
      <dgm:spPr/>
      <dgm:t>
        <a:bodyPr/>
        <a:lstStyle/>
        <a:p>
          <a:endParaRPr lang="sl-SI"/>
        </a:p>
      </dgm:t>
    </dgm:pt>
    <dgm:pt modelId="{7A5A56CC-5928-4661-9B64-0CC3093FB23F}" type="sibTrans" cxnId="{0152719F-EA8C-4F5F-9370-BBF98144F7FB}">
      <dgm:prSet/>
      <dgm:spPr/>
      <dgm:t>
        <a:bodyPr/>
        <a:lstStyle/>
        <a:p>
          <a:endParaRPr lang="sl-SI"/>
        </a:p>
      </dgm:t>
    </dgm:pt>
    <dgm:pt modelId="{170F5041-7590-4C63-A06E-D7AD8D91BBB6}">
      <dgm:prSet phldrT="[besedilo]" custT="1"/>
      <dgm:spPr/>
      <dgm:t>
        <a:bodyPr/>
        <a:lstStyle/>
        <a:p>
          <a:r>
            <a:rPr lang="sl-SI" sz="1900" b="1" dirty="0" smtClean="0">
              <a:solidFill>
                <a:srgbClr val="C00000"/>
              </a:solidFill>
            </a:rPr>
            <a:t>Sheme so PROSTOVOLJNE IN ENOLETNE:</a:t>
          </a:r>
          <a:endParaRPr lang="sl-SI" sz="1900" b="1" dirty="0">
            <a:solidFill>
              <a:srgbClr val="C00000"/>
            </a:solidFill>
          </a:endParaRPr>
        </a:p>
      </dgm:t>
    </dgm:pt>
    <dgm:pt modelId="{36F600B3-EA44-4A9C-AE4A-322581E4A31F}" type="parTrans" cxnId="{C4A1749A-A7B2-4094-9802-A7E535F75ACA}">
      <dgm:prSet/>
      <dgm:spPr/>
      <dgm:t>
        <a:bodyPr/>
        <a:lstStyle/>
        <a:p>
          <a:endParaRPr lang="sl-SI"/>
        </a:p>
      </dgm:t>
    </dgm:pt>
    <dgm:pt modelId="{37A1F37B-09C0-49BF-BD60-5F0351655D7B}" type="sibTrans" cxnId="{C4A1749A-A7B2-4094-9802-A7E535F75ACA}">
      <dgm:prSet/>
      <dgm:spPr/>
      <dgm:t>
        <a:bodyPr/>
        <a:lstStyle/>
        <a:p>
          <a:endParaRPr lang="sl-SI"/>
        </a:p>
      </dgm:t>
    </dgm:pt>
    <dgm:pt modelId="{41809A1D-02AE-4595-9995-AEDFA342FBF8}">
      <dgm:prSet phldrT="[besedilo]" custT="1"/>
      <dgm:spPr/>
      <dgm:t>
        <a:bodyPr/>
        <a:lstStyle/>
        <a:p>
          <a:r>
            <a:rPr lang="sl-SI" sz="1900" b="0" dirty="0" smtClean="0"/>
            <a:t>Najmanjša površina kmetijske parcele   =  0,1 ha, </a:t>
          </a:r>
          <a:endParaRPr lang="sl-SI" sz="1900" b="0" dirty="0"/>
        </a:p>
      </dgm:t>
    </dgm:pt>
    <dgm:pt modelId="{0C43F42F-92B1-4BC6-869F-6BCEC22AFF3D}" type="parTrans" cxnId="{FEF5713C-7890-402A-B3C4-2199F90E2D70}">
      <dgm:prSet/>
      <dgm:spPr/>
      <dgm:t>
        <a:bodyPr/>
        <a:lstStyle/>
        <a:p>
          <a:endParaRPr lang="sl-SI"/>
        </a:p>
      </dgm:t>
    </dgm:pt>
    <dgm:pt modelId="{CD1C0384-4DEC-4765-BCAA-11AFD4567E02}" type="sibTrans" cxnId="{FEF5713C-7890-402A-B3C4-2199F90E2D70}">
      <dgm:prSet/>
      <dgm:spPr/>
      <dgm:t>
        <a:bodyPr/>
        <a:lstStyle/>
        <a:p>
          <a:endParaRPr lang="sl-SI"/>
        </a:p>
      </dgm:t>
    </dgm:pt>
    <dgm:pt modelId="{74C64775-DB72-4B7B-93B4-571BA5E21209}">
      <dgm:prSet phldrT="[besedilo]" custT="1"/>
      <dgm:spPr/>
      <dgm:t>
        <a:bodyPr/>
        <a:lstStyle/>
        <a:p>
          <a:r>
            <a:rPr lang="sl-SI" sz="1900" dirty="0" smtClean="0"/>
            <a:t>Lahko se vključi le v 1 shemo, lahko v 2 shemi, 4 sheme, …</a:t>
          </a:r>
          <a:endParaRPr lang="sl-SI" sz="1900" dirty="0"/>
        </a:p>
      </dgm:t>
    </dgm:pt>
    <dgm:pt modelId="{B03485C2-06A6-44B9-9165-3C17C22DC0AC}" type="sibTrans" cxnId="{E464CF98-09F7-4D78-BA76-E72EB1F43A38}">
      <dgm:prSet/>
      <dgm:spPr/>
      <dgm:t>
        <a:bodyPr/>
        <a:lstStyle/>
        <a:p>
          <a:endParaRPr lang="sl-SI"/>
        </a:p>
      </dgm:t>
    </dgm:pt>
    <dgm:pt modelId="{E00A2B21-B6BA-416B-A09D-8581D8ECE0C7}" type="parTrans" cxnId="{E464CF98-09F7-4D78-BA76-E72EB1F43A38}">
      <dgm:prSet/>
      <dgm:spPr/>
      <dgm:t>
        <a:bodyPr/>
        <a:lstStyle/>
        <a:p>
          <a:endParaRPr lang="sl-SI"/>
        </a:p>
      </dgm:t>
    </dgm:pt>
    <dgm:pt modelId="{5EF7FF9A-8D66-4A42-809E-5F161ACAAD2B}">
      <dgm:prSet phldrT="[besedilo]" custT="1"/>
      <dgm:spPr/>
      <dgm:t>
        <a:bodyPr/>
        <a:lstStyle/>
        <a:p>
          <a:r>
            <a:rPr lang="sl-SI" sz="1900" dirty="0" smtClean="0"/>
            <a:t>na KMG pa mora biti v posamezno shemo v okviru intervencije SOPO vključenih najmanj 0,3 ha kmetijskih površin, </a:t>
          </a:r>
          <a:endParaRPr lang="sl-SI" sz="1900" dirty="0"/>
        </a:p>
      </dgm:t>
    </dgm:pt>
    <dgm:pt modelId="{D349E9EF-115D-4714-BF6C-455918861FA8}" type="parTrans" cxnId="{9F51C35E-34B2-461C-96A3-E106829FC037}">
      <dgm:prSet/>
      <dgm:spPr/>
      <dgm:t>
        <a:bodyPr/>
        <a:lstStyle/>
        <a:p>
          <a:endParaRPr lang="sl-SI"/>
        </a:p>
      </dgm:t>
    </dgm:pt>
    <dgm:pt modelId="{C070D47A-79B7-4582-BD82-68700EFE5329}" type="sibTrans" cxnId="{9F51C35E-34B2-461C-96A3-E106829FC037}">
      <dgm:prSet/>
      <dgm:spPr/>
      <dgm:t>
        <a:bodyPr/>
        <a:lstStyle/>
        <a:p>
          <a:endParaRPr lang="sl-SI"/>
        </a:p>
      </dgm:t>
    </dgm:pt>
    <dgm:pt modelId="{DDC3945B-2825-434D-843D-142101310858}">
      <dgm:prSet phldrT="[besedilo]" custT="1"/>
      <dgm:spPr/>
      <dgm:t>
        <a:bodyPr/>
        <a:lstStyle/>
        <a:p>
          <a:r>
            <a:rPr lang="sl-SI" sz="1900" b="1" dirty="0" smtClean="0"/>
            <a:t>Če je vložen zahtevek za manjšo kmetijsko parcelo oz. je vključenih manj kot 0,3 ha KZU na KMG</a:t>
          </a:r>
          <a:r>
            <a:rPr lang="sl-SI" sz="1900" dirty="0" smtClean="0"/>
            <a:t>:</a:t>
          </a:r>
          <a:endParaRPr lang="sl-SI" sz="1900" dirty="0"/>
        </a:p>
      </dgm:t>
    </dgm:pt>
    <dgm:pt modelId="{5011B25C-AD65-456E-8FE0-E528C493C9DF}" type="parTrans" cxnId="{8B01B6FD-2894-4728-91C4-839CB458CA3C}">
      <dgm:prSet/>
      <dgm:spPr/>
      <dgm:t>
        <a:bodyPr/>
        <a:lstStyle/>
        <a:p>
          <a:endParaRPr lang="sl-SI"/>
        </a:p>
      </dgm:t>
    </dgm:pt>
    <dgm:pt modelId="{E2F5EF89-A742-4270-B741-016E21AFD140}" type="sibTrans" cxnId="{8B01B6FD-2894-4728-91C4-839CB458CA3C}">
      <dgm:prSet/>
      <dgm:spPr/>
      <dgm:t>
        <a:bodyPr/>
        <a:lstStyle/>
        <a:p>
          <a:endParaRPr lang="sl-SI"/>
        </a:p>
      </dgm:t>
    </dgm:pt>
    <dgm:pt modelId="{87E07862-1C64-4C99-91E1-6BF7CFC72AA1}">
      <dgm:prSet phldrT="[besedilo]" custT="1"/>
      <dgm:spPr/>
      <dgm:t>
        <a:bodyPr/>
        <a:lstStyle/>
        <a:p>
          <a:r>
            <a:rPr lang="sl-SI" sz="1900" b="1" dirty="0" smtClean="0"/>
            <a:t>Če niso izpolnjene zahteve pogojenosti</a:t>
          </a:r>
          <a:r>
            <a:rPr lang="sl-SI" sz="1900" dirty="0" smtClean="0"/>
            <a:t>, ki predstavljajo bistveni element za izvajanje posamezne sheme SOPO, </a:t>
          </a:r>
          <a:r>
            <a:rPr lang="sl-SI" sz="1900" b="1" dirty="0" smtClean="0"/>
            <a:t>nosilec KMG za celotno površino ni upravičen do plačila za to shemo razen</a:t>
          </a:r>
          <a:r>
            <a:rPr lang="sl-SI" sz="1900" dirty="0" smtClean="0"/>
            <a:t> v primerih, ki so določeni s </a:t>
          </a:r>
          <a:r>
            <a:rPr lang="sl-SI" sz="1900" b="1" dirty="0" smtClean="0"/>
            <a:t>katalogom upravnih sankcij</a:t>
          </a:r>
          <a:r>
            <a:rPr lang="sl-SI" sz="1900" dirty="0" smtClean="0"/>
            <a:t>, ki je del priloge 10 uredbe neposrednih plačil.</a:t>
          </a:r>
          <a:endParaRPr lang="sl-SI" sz="1900" dirty="0"/>
        </a:p>
      </dgm:t>
    </dgm:pt>
    <dgm:pt modelId="{C247FD11-E2F4-4308-8D18-FDBCA399911C}" type="parTrans" cxnId="{01A0107D-D75D-476A-90BD-EAB174D15727}">
      <dgm:prSet/>
      <dgm:spPr/>
      <dgm:t>
        <a:bodyPr/>
        <a:lstStyle/>
        <a:p>
          <a:endParaRPr lang="sl-SI"/>
        </a:p>
      </dgm:t>
    </dgm:pt>
    <dgm:pt modelId="{65A33F55-D9CB-4EB4-9BAD-DCCFDAB9CEE3}" type="sibTrans" cxnId="{01A0107D-D75D-476A-90BD-EAB174D15727}">
      <dgm:prSet/>
      <dgm:spPr/>
      <dgm:t>
        <a:bodyPr/>
        <a:lstStyle/>
        <a:p>
          <a:endParaRPr lang="sl-SI"/>
        </a:p>
      </dgm:t>
    </dgm:pt>
    <dgm:pt modelId="{60764F16-C3EF-4AAC-AC7A-19475BC1B924}">
      <dgm:prSet phldrT="[besedilo]" custT="1"/>
      <dgm:spPr/>
      <dgm:t>
        <a:bodyPr/>
        <a:lstStyle/>
        <a:p>
          <a:r>
            <a:rPr lang="sl-SI" sz="1900" dirty="0" smtClean="0"/>
            <a:t>Izpolnjevanje definicije AK.</a:t>
          </a:r>
          <a:endParaRPr lang="sl-SI" sz="1900" dirty="0"/>
        </a:p>
      </dgm:t>
    </dgm:pt>
    <dgm:pt modelId="{A8CD03BF-4018-4654-ACAC-4BEE1CCD4CCA}" type="parTrans" cxnId="{6A184AD1-CA31-4A32-93FB-271353C2C893}">
      <dgm:prSet/>
      <dgm:spPr/>
      <dgm:t>
        <a:bodyPr/>
        <a:lstStyle/>
        <a:p>
          <a:endParaRPr lang="sl-SI"/>
        </a:p>
      </dgm:t>
    </dgm:pt>
    <dgm:pt modelId="{401151FD-46D8-45CF-9E16-1151F01010DC}" type="sibTrans" cxnId="{6A184AD1-CA31-4A32-93FB-271353C2C893}">
      <dgm:prSet/>
      <dgm:spPr/>
      <dgm:t>
        <a:bodyPr/>
        <a:lstStyle/>
        <a:p>
          <a:endParaRPr lang="sl-SI"/>
        </a:p>
      </dgm:t>
    </dgm:pt>
    <dgm:pt modelId="{3602AF59-D826-4631-A001-18CFDDDAD7DE}">
      <dgm:prSet phldrT="[besedilo]" custT="1"/>
      <dgm:spPr/>
      <dgm:t>
        <a:bodyPr/>
        <a:lstStyle/>
        <a:p>
          <a:r>
            <a:rPr lang="sl-SI" sz="1900" dirty="0" smtClean="0"/>
            <a:t>Izvajanje kmetijske dejavnosti.</a:t>
          </a:r>
          <a:endParaRPr lang="sl-SI" sz="1900" dirty="0"/>
        </a:p>
      </dgm:t>
    </dgm:pt>
    <dgm:pt modelId="{B53E16BD-FCDA-4CBD-82A0-DB24744D54A2}" type="parTrans" cxnId="{86799ED2-124C-4B96-8FE0-5ADBD366B131}">
      <dgm:prSet/>
      <dgm:spPr/>
      <dgm:t>
        <a:bodyPr/>
        <a:lstStyle/>
        <a:p>
          <a:endParaRPr lang="sl-SI"/>
        </a:p>
      </dgm:t>
    </dgm:pt>
    <dgm:pt modelId="{27959A4A-AA1F-4AAB-8239-2303E494328C}" type="sibTrans" cxnId="{86799ED2-124C-4B96-8FE0-5ADBD366B131}">
      <dgm:prSet/>
      <dgm:spPr/>
      <dgm:t>
        <a:bodyPr/>
        <a:lstStyle/>
        <a:p>
          <a:endParaRPr lang="sl-SI"/>
        </a:p>
      </dgm:t>
    </dgm:pt>
    <dgm:pt modelId="{8FFB19A6-B59A-40AD-B49C-639D46DBE5DB}">
      <dgm:prSet phldrT="[besedilo]" custT="1"/>
      <dgm:spPr/>
      <dgm:t>
        <a:bodyPr/>
        <a:lstStyle/>
        <a:p>
          <a:r>
            <a:rPr lang="sl-SI" sz="1900" b="0" dirty="0" smtClean="0"/>
            <a:t>Izpolnjevanje zahteve posamezne SOPO sheme.</a:t>
          </a:r>
          <a:endParaRPr lang="sl-SI" sz="1900" b="0" dirty="0"/>
        </a:p>
      </dgm:t>
    </dgm:pt>
    <dgm:pt modelId="{AF602CD4-39DE-4548-B5A6-0060866C11CF}" type="parTrans" cxnId="{73507D4B-9BE4-47D9-A0C9-ACDE6DCF6116}">
      <dgm:prSet/>
      <dgm:spPr/>
      <dgm:t>
        <a:bodyPr/>
        <a:lstStyle/>
        <a:p>
          <a:endParaRPr lang="sl-SI"/>
        </a:p>
      </dgm:t>
    </dgm:pt>
    <dgm:pt modelId="{DD6B3AFE-7E20-47E5-B4AD-D2C0F3BF3728}" type="sibTrans" cxnId="{73507D4B-9BE4-47D9-A0C9-ACDE6DCF6116}">
      <dgm:prSet/>
      <dgm:spPr/>
      <dgm:t>
        <a:bodyPr/>
        <a:lstStyle/>
        <a:p>
          <a:endParaRPr lang="sl-SI"/>
        </a:p>
      </dgm:t>
    </dgm:pt>
    <dgm:pt modelId="{D9EC4793-A859-40F7-96B4-28D36A5C03A0}">
      <dgm:prSet phldrT="[besedilo]" custT="1"/>
      <dgm:spPr/>
      <dgm:t>
        <a:bodyPr/>
        <a:lstStyle/>
        <a:p>
          <a:r>
            <a:rPr lang="sl-SI" sz="1900" dirty="0" smtClean="0"/>
            <a:t>ni lokacijske sledljivosti, vsako leto lahko kmet vstopa z drugo površino, v drugo shemo.</a:t>
          </a:r>
          <a:endParaRPr lang="sl-SI" sz="1900" dirty="0"/>
        </a:p>
      </dgm:t>
    </dgm:pt>
    <dgm:pt modelId="{42605BD4-979B-4E7A-B072-275CF571D8ED}" type="parTrans" cxnId="{FF69491D-2706-4D3E-933A-00E68C93789A}">
      <dgm:prSet/>
      <dgm:spPr/>
      <dgm:t>
        <a:bodyPr/>
        <a:lstStyle/>
        <a:p>
          <a:endParaRPr lang="sl-SI"/>
        </a:p>
      </dgm:t>
    </dgm:pt>
    <dgm:pt modelId="{6F65A44E-8DE3-48D9-B280-1C8D824675D1}" type="sibTrans" cxnId="{FF69491D-2706-4D3E-933A-00E68C93789A}">
      <dgm:prSet/>
      <dgm:spPr/>
      <dgm:t>
        <a:bodyPr/>
        <a:lstStyle/>
        <a:p>
          <a:endParaRPr lang="sl-SI"/>
        </a:p>
      </dgm:t>
    </dgm:pt>
    <dgm:pt modelId="{CC93EC3F-B689-400A-9EA3-E65F579D4BDA}">
      <dgm:prSet phldrT="[besedilo]" custT="1"/>
      <dgm:spPr/>
      <dgm:t>
        <a:bodyPr/>
        <a:lstStyle/>
        <a:p>
          <a:r>
            <a:rPr lang="sl-SI" sz="1900" i="1" dirty="0" smtClean="0"/>
            <a:t>razen za POŠK v shemo je lahko vključenih najmanj 0,1 ha kmetijskih površin na KMG.</a:t>
          </a:r>
          <a:endParaRPr lang="sl-SI" sz="1900" i="1" dirty="0"/>
        </a:p>
      </dgm:t>
    </dgm:pt>
    <dgm:pt modelId="{00D59E8E-CFDC-4AEE-ACF5-F336E3FABC30}" type="parTrans" cxnId="{1F61CCB1-9C5C-4D33-90A9-443985CD9D6A}">
      <dgm:prSet/>
      <dgm:spPr/>
      <dgm:t>
        <a:bodyPr/>
        <a:lstStyle/>
        <a:p>
          <a:endParaRPr lang="sl-SI"/>
        </a:p>
      </dgm:t>
    </dgm:pt>
    <dgm:pt modelId="{09125E04-5F58-486F-8DA3-1D7EC1CD1C0A}" type="sibTrans" cxnId="{1F61CCB1-9C5C-4D33-90A9-443985CD9D6A}">
      <dgm:prSet/>
      <dgm:spPr/>
      <dgm:t>
        <a:bodyPr/>
        <a:lstStyle/>
        <a:p>
          <a:endParaRPr lang="sl-SI"/>
        </a:p>
      </dgm:t>
    </dgm:pt>
    <dgm:pt modelId="{1A332A58-2E0A-4461-927F-28E5A89E5D77}">
      <dgm:prSet phldrT="[besedilo]" custT="1"/>
      <dgm:spPr/>
      <dgm:t>
        <a:bodyPr/>
        <a:lstStyle/>
        <a:p>
          <a:r>
            <a:rPr lang="sl-SI" sz="1900" dirty="0" smtClean="0">
              <a:solidFill>
                <a:schemeClr val="tx1"/>
              </a:solidFill>
            </a:rPr>
            <a:t>Med upravičene površine za intervencijo SOPO se ne šteje površina, ki je pripisan planini ali skupnemu pašniku. </a:t>
          </a:r>
          <a:endParaRPr lang="sl-SI" sz="1900" dirty="0">
            <a:solidFill>
              <a:schemeClr val="tx1"/>
            </a:solidFill>
          </a:endParaRPr>
        </a:p>
      </dgm:t>
    </dgm:pt>
    <dgm:pt modelId="{6B8EF48F-FA39-4267-A587-CCDEF825445B}" type="parTrans" cxnId="{FF0F98CE-7379-419A-B80E-39972F18BF69}">
      <dgm:prSet/>
      <dgm:spPr/>
      <dgm:t>
        <a:bodyPr/>
        <a:lstStyle/>
        <a:p>
          <a:endParaRPr lang="sl-SI"/>
        </a:p>
      </dgm:t>
    </dgm:pt>
    <dgm:pt modelId="{FC768FEC-3081-4A4D-89D6-8EC17E218F41}" type="sibTrans" cxnId="{FF0F98CE-7379-419A-B80E-39972F18BF69}">
      <dgm:prSet/>
      <dgm:spPr/>
      <dgm:t>
        <a:bodyPr/>
        <a:lstStyle/>
        <a:p>
          <a:endParaRPr lang="sl-SI"/>
        </a:p>
      </dgm:t>
    </dgm:pt>
    <dgm:pt modelId="{2DC1C0DA-1837-4030-A168-F0AE5A035E44}">
      <dgm:prSet phldrT="[besedilo]" custT="1"/>
      <dgm:spPr/>
      <dgm:t>
        <a:bodyPr/>
        <a:lstStyle/>
        <a:p>
          <a:endParaRPr lang="sl-SI" sz="1900" i="1" dirty="0"/>
        </a:p>
      </dgm:t>
    </dgm:pt>
    <dgm:pt modelId="{B6AFDBED-C027-49A4-8E3E-AC09A432BA38}" type="parTrans" cxnId="{0273E1FD-3FC4-4C4C-A920-1A24A9A07FE2}">
      <dgm:prSet/>
      <dgm:spPr/>
      <dgm:t>
        <a:bodyPr/>
        <a:lstStyle/>
        <a:p>
          <a:endParaRPr lang="sl-SI"/>
        </a:p>
      </dgm:t>
    </dgm:pt>
    <dgm:pt modelId="{AAAEEDCE-CCF4-487C-B90A-0411E8267BBC}" type="sibTrans" cxnId="{0273E1FD-3FC4-4C4C-A920-1A24A9A07FE2}">
      <dgm:prSet/>
      <dgm:spPr/>
      <dgm:t>
        <a:bodyPr/>
        <a:lstStyle/>
        <a:p>
          <a:endParaRPr lang="sl-SI"/>
        </a:p>
      </dgm:t>
    </dgm:pt>
    <dgm:pt modelId="{0AFD2501-3718-42F6-BAF2-BF2D33F4B00D}">
      <dgm:prSet phldrT="[besedilo]" custT="1"/>
      <dgm:spPr/>
      <dgm:t>
        <a:bodyPr/>
        <a:lstStyle/>
        <a:p>
          <a:r>
            <a:rPr lang="sl-SI" sz="1900" dirty="0" smtClean="0"/>
            <a:t> se zahtevek za to kmetijsko parcelo zavrne in se šteje, da ne gre za čezmerno prijavo in ni sankcij.</a:t>
          </a:r>
          <a:endParaRPr lang="sl-SI" sz="1900" dirty="0"/>
        </a:p>
      </dgm:t>
    </dgm:pt>
    <dgm:pt modelId="{1718842F-6237-49C0-B09D-39DEF0EC8F31}" type="parTrans" cxnId="{57040788-50D8-47A2-8928-F0EF5431A33A}">
      <dgm:prSet/>
      <dgm:spPr/>
      <dgm:t>
        <a:bodyPr/>
        <a:lstStyle/>
        <a:p>
          <a:endParaRPr lang="sl-SI"/>
        </a:p>
      </dgm:t>
    </dgm:pt>
    <dgm:pt modelId="{2DE08DC6-0894-40A0-BFC7-8AAF22940C12}" type="sibTrans" cxnId="{57040788-50D8-47A2-8928-F0EF5431A33A}">
      <dgm:prSet/>
      <dgm:spPr/>
      <dgm:t>
        <a:bodyPr/>
        <a:lstStyle/>
        <a:p>
          <a:endParaRPr lang="sl-SI"/>
        </a:p>
      </dgm:t>
    </dgm:pt>
    <dgm:pt modelId="{C6072D9D-CCAF-4F06-A311-2EC87DF74FED}">
      <dgm:prSet phldrT="[besedilo]" custT="1"/>
      <dgm:spPr/>
      <dgm:t>
        <a:bodyPr/>
        <a:lstStyle/>
        <a:p>
          <a:endParaRPr lang="sl-SI" sz="1900" dirty="0"/>
        </a:p>
      </dgm:t>
    </dgm:pt>
    <dgm:pt modelId="{06A5DE2E-901B-42DC-A2C5-727D4713CEAC}" type="parTrans" cxnId="{6FD7B596-25B4-435C-9DF6-810770C2B9F4}">
      <dgm:prSet/>
      <dgm:spPr/>
      <dgm:t>
        <a:bodyPr/>
        <a:lstStyle/>
        <a:p>
          <a:endParaRPr lang="sl-SI"/>
        </a:p>
      </dgm:t>
    </dgm:pt>
    <dgm:pt modelId="{437B548A-A873-48AF-A430-A373F5D29FA9}" type="sibTrans" cxnId="{6FD7B596-25B4-435C-9DF6-810770C2B9F4}">
      <dgm:prSet/>
      <dgm:spPr/>
      <dgm:t>
        <a:bodyPr/>
        <a:lstStyle/>
        <a:p>
          <a:endParaRPr lang="sl-SI"/>
        </a:p>
      </dgm:t>
    </dgm:pt>
    <dgm:pt modelId="{901B723C-26CB-4513-9A4C-9204C9B21D2B}">
      <dgm:prSet phldrT="[besedilo]" custT="1"/>
      <dgm:spPr/>
      <dgm:t>
        <a:bodyPr/>
        <a:lstStyle/>
        <a:p>
          <a:endParaRPr lang="sl-SI" sz="1900" b="1" dirty="0"/>
        </a:p>
      </dgm:t>
    </dgm:pt>
    <dgm:pt modelId="{AA3C7BEA-6264-4D10-99B0-0533B2028DD1}" type="parTrans" cxnId="{9553428E-F14B-415E-8FAD-141BC5220CBE}">
      <dgm:prSet/>
      <dgm:spPr/>
    </dgm:pt>
    <dgm:pt modelId="{5AEE4FBD-36C4-4CBF-BF5C-D67B214947DC}" type="sibTrans" cxnId="{9553428E-F14B-415E-8FAD-141BC5220CBE}">
      <dgm:prSet/>
      <dgm:spPr/>
    </dgm:pt>
    <dgm:pt modelId="{DFFF52D0-E589-4A2C-8B56-DC04DF059F08}" type="pres">
      <dgm:prSet presAssocID="{251FDE06-7DF1-453E-B29E-2535973003B4}" presName="Name0" presStyleCnt="0">
        <dgm:presLayoutVars>
          <dgm:dir/>
          <dgm:animLvl val="lvl"/>
          <dgm:resizeHandles val="exact"/>
        </dgm:presLayoutVars>
      </dgm:prSet>
      <dgm:spPr/>
      <dgm:t>
        <a:bodyPr/>
        <a:lstStyle/>
        <a:p>
          <a:endParaRPr lang="sl-SI"/>
        </a:p>
      </dgm:t>
    </dgm:pt>
    <dgm:pt modelId="{CDCC31AE-E8A4-4BCB-8990-F05AC72F470E}" type="pres">
      <dgm:prSet presAssocID="{FDE5874E-AC7F-4D9F-A8E1-B89C46D0080A}" presName="composite" presStyleCnt="0"/>
      <dgm:spPr/>
    </dgm:pt>
    <dgm:pt modelId="{763CEE91-46F7-4938-9941-0E223111EFFC}" type="pres">
      <dgm:prSet presAssocID="{FDE5874E-AC7F-4D9F-A8E1-B89C46D0080A}" presName="parTx" presStyleLbl="alignNode1" presStyleIdx="0" presStyleCnt="1" custScaleY="103095" custLinFactNeighborX="49" custLinFactNeighborY="-5455">
        <dgm:presLayoutVars>
          <dgm:chMax val="0"/>
          <dgm:chPref val="0"/>
          <dgm:bulletEnabled val="1"/>
        </dgm:presLayoutVars>
      </dgm:prSet>
      <dgm:spPr/>
      <dgm:t>
        <a:bodyPr/>
        <a:lstStyle/>
        <a:p>
          <a:endParaRPr lang="sl-SI"/>
        </a:p>
      </dgm:t>
    </dgm:pt>
    <dgm:pt modelId="{468423E6-ADD0-467C-A069-DFCF5FB99394}" type="pres">
      <dgm:prSet presAssocID="{FDE5874E-AC7F-4D9F-A8E1-B89C46D0080A}" presName="desTx" presStyleLbl="alignAccFollowNode1" presStyleIdx="0" presStyleCnt="1" custScaleY="103671" custLinFactNeighborX="-965" custLinFactNeighborY="7798">
        <dgm:presLayoutVars>
          <dgm:bulletEnabled val="1"/>
        </dgm:presLayoutVars>
      </dgm:prSet>
      <dgm:spPr/>
      <dgm:t>
        <a:bodyPr/>
        <a:lstStyle/>
        <a:p>
          <a:endParaRPr lang="sl-SI"/>
        </a:p>
      </dgm:t>
    </dgm:pt>
  </dgm:ptLst>
  <dgm:cxnLst>
    <dgm:cxn modelId="{01A0107D-D75D-476A-90BD-EAB174D15727}" srcId="{FDE5874E-AC7F-4D9F-A8E1-B89C46D0080A}" destId="{87E07862-1C64-4C99-91E1-6BF7CFC72AA1}" srcOrd="9" destOrd="0" parTransId="{C247FD11-E2F4-4308-8D18-FDBCA399911C}" sibTransId="{65A33F55-D9CB-4EB4-9BAD-DCCFDAB9CEE3}"/>
    <dgm:cxn modelId="{89A778AC-7CB5-4DBE-9EC7-582377D21E9B}" srcId="{C3C9F141-0834-45E8-B773-AEA9C89337F8}" destId="{DED7B99E-EBAF-47C3-8491-03E956D1F1E4}" srcOrd="0" destOrd="0" parTransId="{037253D2-2D5C-4E7C-B2D2-78F86ED3AAB9}" sibTransId="{DE9BDD6C-49DF-43FB-9B0E-F1ECF47098FB}"/>
    <dgm:cxn modelId="{73507D4B-9BE4-47D9-A0C9-ACDE6DCF6116}" srcId="{FDE5874E-AC7F-4D9F-A8E1-B89C46D0080A}" destId="{8FFB19A6-B59A-40AD-B49C-639D46DBE5DB}" srcOrd="1" destOrd="0" parTransId="{AF602CD4-39DE-4548-B5A6-0060866C11CF}" sibTransId="{DD6B3AFE-7E20-47E5-B4AD-D2C0F3BF3728}"/>
    <dgm:cxn modelId="{198553C7-6D57-4556-84F2-48D86432B945}" type="presOf" srcId="{1A332A58-2E0A-4461-927F-28E5A89E5D77}" destId="{468423E6-ADD0-467C-A069-DFCF5FB99394}" srcOrd="0" destOrd="9" presId="urn:microsoft.com/office/officeart/2005/8/layout/hList1"/>
    <dgm:cxn modelId="{FEF5713C-7890-402A-B3C4-2199F90E2D70}" srcId="{FDE5874E-AC7F-4D9F-A8E1-B89C46D0080A}" destId="{41809A1D-02AE-4595-9995-AEDFA342FBF8}" srcOrd="6" destOrd="0" parTransId="{0C43F42F-92B1-4BC6-869F-6BCEC22AFF3D}" sibTransId="{CD1C0384-4DEC-4765-BCAA-11AFD4567E02}"/>
    <dgm:cxn modelId="{9553428E-F14B-415E-8FAD-141BC5220CBE}" srcId="{FDE5874E-AC7F-4D9F-A8E1-B89C46D0080A}" destId="{901B723C-26CB-4513-9A4C-9204C9B21D2B}" srcOrd="2" destOrd="0" parTransId="{AA3C7BEA-6264-4D10-99B0-0533B2028DD1}" sibTransId="{5AEE4FBD-36C4-4CBF-BF5C-D67B214947DC}"/>
    <dgm:cxn modelId="{070878F6-7B09-4B12-A7D8-64B36414D00F}" srcId="{251FDE06-7DF1-453E-B29E-2535973003B4}" destId="{FDE5874E-AC7F-4D9F-A8E1-B89C46D0080A}" srcOrd="0" destOrd="0" parTransId="{06026DF4-9925-4EAE-8B94-4D53E52CBF5A}" sibTransId="{D169794A-C4C1-41D9-A916-431166E09DC2}"/>
    <dgm:cxn modelId="{86799ED2-124C-4B96-8FE0-5ADBD366B131}" srcId="{C3C9F141-0834-45E8-B773-AEA9C89337F8}" destId="{3602AF59-D826-4631-A001-18CFDDDAD7DE}" srcOrd="2" destOrd="0" parTransId="{B53E16BD-FCDA-4CBD-82A0-DB24744D54A2}" sibTransId="{27959A4A-AA1F-4AAB-8239-2303E494328C}"/>
    <dgm:cxn modelId="{D615830E-81CE-4719-8EEC-8F4D24CF7BD4}" type="presOf" srcId="{251FDE06-7DF1-453E-B29E-2535973003B4}" destId="{DFFF52D0-E589-4A2C-8B56-DC04DF059F08}" srcOrd="0" destOrd="0" presId="urn:microsoft.com/office/officeart/2005/8/layout/hList1"/>
    <dgm:cxn modelId="{2CB34619-45B5-4A62-A8EC-71EB0CCCEC4D}" type="presOf" srcId="{DED7B99E-EBAF-47C3-8491-03E956D1F1E4}" destId="{468423E6-ADD0-467C-A069-DFCF5FB99394}" srcOrd="0" destOrd="1" presId="urn:microsoft.com/office/officeart/2005/8/layout/hList1"/>
    <dgm:cxn modelId="{389C82E3-0B70-4421-B8A9-8BF76014E44F}" type="presOf" srcId="{3602AF59-D826-4631-A001-18CFDDDAD7DE}" destId="{468423E6-ADD0-467C-A069-DFCF5FB99394}" srcOrd="0" destOrd="3" presId="urn:microsoft.com/office/officeart/2005/8/layout/hList1"/>
    <dgm:cxn modelId="{8564CE76-038B-483C-9823-716273B39508}" type="presOf" srcId="{170F5041-7590-4C63-A06E-D7AD8D91BBB6}" destId="{468423E6-ADD0-467C-A069-DFCF5FB99394}" srcOrd="0" destOrd="6" presId="urn:microsoft.com/office/officeart/2005/8/layout/hList1"/>
    <dgm:cxn modelId="{AEC7236F-EBB7-492F-92FD-D6E34D4D8A14}" type="presOf" srcId="{41809A1D-02AE-4595-9995-AEDFA342FBF8}" destId="{468423E6-ADD0-467C-A069-DFCF5FB99394}" srcOrd="0" destOrd="10" presId="urn:microsoft.com/office/officeart/2005/8/layout/hList1"/>
    <dgm:cxn modelId="{0273E1FD-3FC4-4C4C-A920-1A24A9A07FE2}" srcId="{5EF7FF9A-8D66-4A42-809E-5F161ACAAD2B}" destId="{2DC1C0DA-1837-4030-A168-F0AE5A035E44}" srcOrd="1" destOrd="0" parTransId="{B6AFDBED-C027-49A4-8E3E-AC09A432BA38}" sibTransId="{AAAEEDCE-CCF4-487C-B90A-0411E8267BBC}"/>
    <dgm:cxn modelId="{B3134716-35E7-45B4-9461-70F0C3F600DE}" type="presOf" srcId="{E596CA06-A030-4BAB-AD29-CCD29563C643}" destId="{468423E6-ADD0-467C-A069-DFCF5FB99394}" srcOrd="0" destOrd="19" presId="urn:microsoft.com/office/officeart/2005/8/layout/hList1"/>
    <dgm:cxn modelId="{C4A1749A-A7B2-4094-9802-A7E535F75ACA}" srcId="{FDE5874E-AC7F-4D9F-A8E1-B89C46D0080A}" destId="{170F5041-7590-4C63-A06E-D7AD8D91BBB6}" srcOrd="3" destOrd="0" parTransId="{36F600B3-EA44-4A9C-AE4A-322581E4A31F}" sibTransId="{37A1F37B-09C0-49BF-BD60-5F0351655D7B}"/>
    <dgm:cxn modelId="{FF69491D-2706-4D3E-933A-00E68C93789A}" srcId="{170F5041-7590-4C63-A06E-D7AD8D91BBB6}" destId="{D9EC4793-A859-40F7-96B4-28D36A5C03A0}" srcOrd="0" destOrd="0" parTransId="{42605BD4-979B-4E7A-B072-275CF571D8ED}" sibTransId="{6F65A44E-8DE3-48D9-B280-1C8D824675D1}"/>
    <dgm:cxn modelId="{6A184AD1-CA31-4A32-93FB-271353C2C893}" srcId="{C3C9F141-0834-45E8-B773-AEA9C89337F8}" destId="{60764F16-C3EF-4AAC-AC7A-19475BC1B924}" srcOrd="1" destOrd="0" parTransId="{A8CD03BF-4018-4654-ACAC-4BEE1CCD4CCA}" sibTransId="{401151FD-46D8-45CF-9E16-1151F01010DC}"/>
    <dgm:cxn modelId="{76F78048-F2B0-4819-BD70-35F0EF78BD11}" type="presOf" srcId="{74C64775-DB72-4B7B-93B4-571BA5E21209}" destId="{468423E6-ADD0-467C-A069-DFCF5FB99394}" srcOrd="0" destOrd="8" presId="urn:microsoft.com/office/officeart/2005/8/layout/hList1"/>
    <dgm:cxn modelId="{8B01B6FD-2894-4728-91C4-839CB458CA3C}" srcId="{FDE5874E-AC7F-4D9F-A8E1-B89C46D0080A}" destId="{DDC3945B-2825-434D-843D-142101310858}" srcOrd="8" destOrd="0" parTransId="{5011B25C-AD65-456E-8FE0-E528C493C9DF}" sibTransId="{E2F5EF89-A742-4270-B741-016E21AFD140}"/>
    <dgm:cxn modelId="{57040788-50D8-47A2-8928-F0EF5431A33A}" srcId="{DDC3945B-2825-434D-843D-142101310858}" destId="{0AFD2501-3718-42F6-BAF2-BF2D33F4B00D}" srcOrd="0" destOrd="0" parTransId="{1718842F-6237-49C0-B09D-39DEF0EC8F31}" sibTransId="{2DE08DC6-0894-40A0-BFC7-8AAF22940C12}"/>
    <dgm:cxn modelId="{1F61CCB1-9C5C-4D33-90A9-443985CD9D6A}" srcId="{5EF7FF9A-8D66-4A42-809E-5F161ACAAD2B}" destId="{CC93EC3F-B689-400A-9EA3-E65F579D4BDA}" srcOrd="0" destOrd="0" parTransId="{00D59E8E-CFDC-4AEE-ACF5-F336E3FABC30}" sibTransId="{09125E04-5F58-486F-8DA3-1D7EC1CD1C0A}"/>
    <dgm:cxn modelId="{235675AA-0B50-4C76-B172-18D64C852F01}" srcId="{FDE5874E-AC7F-4D9F-A8E1-B89C46D0080A}" destId="{C3C9F141-0834-45E8-B773-AEA9C89337F8}" srcOrd="0" destOrd="0" parTransId="{AFE16DB1-9B0D-4FB9-9F31-53D9A353C28F}" sibTransId="{F9D8D3F0-2383-44ED-AA63-F455AABBA210}"/>
    <dgm:cxn modelId="{3426BB52-F420-4354-89F9-45EEF6F8DFD0}" type="presOf" srcId="{0AFD2501-3718-42F6-BAF2-BF2D33F4B00D}" destId="{468423E6-ADD0-467C-A069-DFCF5FB99394}" srcOrd="0" destOrd="15" presId="urn:microsoft.com/office/officeart/2005/8/layout/hList1"/>
    <dgm:cxn modelId="{14D73C34-9589-4359-B486-FE3496A51413}" srcId="{FDE5874E-AC7F-4D9F-A8E1-B89C46D0080A}" destId="{E596CA06-A030-4BAB-AD29-CCD29563C643}" srcOrd="11" destOrd="0" parTransId="{BADDFAC0-0D3B-411B-A177-F40DE2917FA0}" sibTransId="{24077607-9634-4CF9-BFFA-F9CDDAB25E38}"/>
    <dgm:cxn modelId="{6FD7B596-25B4-435C-9DF6-810770C2B9F4}" srcId="{DDC3945B-2825-434D-843D-142101310858}" destId="{C6072D9D-CCAF-4F06-A311-2EC87DF74FED}" srcOrd="1" destOrd="0" parTransId="{06A5DE2E-901B-42DC-A2C5-727D4713CEAC}" sibTransId="{437B548A-A873-48AF-A430-A373F5D29FA9}"/>
    <dgm:cxn modelId="{34D3CC27-2EC5-4D95-849A-2E4BAF3A2CB1}" type="presOf" srcId="{901B723C-26CB-4513-9A4C-9204C9B21D2B}" destId="{468423E6-ADD0-467C-A069-DFCF5FB99394}" srcOrd="0" destOrd="5" presId="urn:microsoft.com/office/officeart/2005/8/layout/hList1"/>
    <dgm:cxn modelId="{2CB9D9EC-4054-4F6A-A499-1682F6925DB7}" type="presOf" srcId="{2DC1C0DA-1837-4030-A168-F0AE5A035E44}" destId="{468423E6-ADD0-467C-A069-DFCF5FB99394}" srcOrd="0" destOrd="13" presId="urn:microsoft.com/office/officeart/2005/8/layout/hList1"/>
    <dgm:cxn modelId="{06B3405B-1133-4B4F-A56B-CFD68E84FCE9}" type="presOf" srcId="{E8485761-0E04-47B7-B8A8-84FD656729B1}" destId="{468423E6-ADD0-467C-A069-DFCF5FB99394}" srcOrd="0" destOrd="18" presId="urn:microsoft.com/office/officeart/2005/8/layout/hList1"/>
    <dgm:cxn modelId="{8D024C59-5DE4-4B6D-A461-19CD911D4E69}" type="presOf" srcId="{C6072D9D-CCAF-4F06-A311-2EC87DF74FED}" destId="{468423E6-ADD0-467C-A069-DFCF5FB99394}" srcOrd="0" destOrd="16" presId="urn:microsoft.com/office/officeart/2005/8/layout/hList1"/>
    <dgm:cxn modelId="{50846214-3DD9-4402-81D5-AE371545A039}" type="presOf" srcId="{60764F16-C3EF-4AAC-AC7A-19475BC1B924}" destId="{468423E6-ADD0-467C-A069-DFCF5FB99394}" srcOrd="0" destOrd="2" presId="urn:microsoft.com/office/officeart/2005/8/layout/hList1"/>
    <dgm:cxn modelId="{9645316E-DC0A-4478-BE25-1A65D054EB2C}" type="presOf" srcId="{87E07862-1C64-4C99-91E1-6BF7CFC72AA1}" destId="{468423E6-ADD0-467C-A069-DFCF5FB99394}" srcOrd="0" destOrd="17" presId="urn:microsoft.com/office/officeart/2005/8/layout/hList1"/>
    <dgm:cxn modelId="{C906B102-71EB-4ECA-A4BB-EC76F8D05316}" type="presOf" srcId="{CC93EC3F-B689-400A-9EA3-E65F579D4BDA}" destId="{468423E6-ADD0-467C-A069-DFCF5FB99394}" srcOrd="0" destOrd="12" presId="urn:microsoft.com/office/officeart/2005/8/layout/hList1"/>
    <dgm:cxn modelId="{F8C688A9-B7B6-4EC7-BDB6-57AC40261BBF}" type="presOf" srcId="{C3C9F141-0834-45E8-B773-AEA9C89337F8}" destId="{468423E6-ADD0-467C-A069-DFCF5FB99394}" srcOrd="0" destOrd="0" presId="urn:microsoft.com/office/officeart/2005/8/layout/hList1"/>
    <dgm:cxn modelId="{AA93B2C9-1D02-462D-B149-A5D344671A45}" type="presOf" srcId="{DDC3945B-2825-434D-843D-142101310858}" destId="{468423E6-ADD0-467C-A069-DFCF5FB99394}" srcOrd="0" destOrd="14" presId="urn:microsoft.com/office/officeart/2005/8/layout/hList1"/>
    <dgm:cxn modelId="{9F51C35E-34B2-461C-96A3-E106829FC037}" srcId="{FDE5874E-AC7F-4D9F-A8E1-B89C46D0080A}" destId="{5EF7FF9A-8D66-4A42-809E-5F161ACAAD2B}" srcOrd="7" destOrd="0" parTransId="{D349E9EF-115D-4714-BF6C-455918861FA8}" sibTransId="{C070D47A-79B7-4582-BD82-68700EFE5329}"/>
    <dgm:cxn modelId="{AED6CA12-2382-4AB1-9AB5-93D58CBFEA8C}" type="presOf" srcId="{D9EC4793-A859-40F7-96B4-28D36A5C03A0}" destId="{468423E6-ADD0-467C-A069-DFCF5FB99394}" srcOrd="0" destOrd="7" presId="urn:microsoft.com/office/officeart/2005/8/layout/hList1"/>
    <dgm:cxn modelId="{05167BEB-299D-46B6-8898-21A06663DFD5}" type="presOf" srcId="{FDE5874E-AC7F-4D9F-A8E1-B89C46D0080A}" destId="{763CEE91-46F7-4938-9941-0E223111EFFC}" srcOrd="0" destOrd="0" presId="urn:microsoft.com/office/officeart/2005/8/layout/hList1"/>
    <dgm:cxn modelId="{FF0F98CE-7379-419A-B80E-39972F18BF69}" srcId="{FDE5874E-AC7F-4D9F-A8E1-B89C46D0080A}" destId="{1A332A58-2E0A-4461-927F-28E5A89E5D77}" srcOrd="5" destOrd="0" parTransId="{6B8EF48F-FA39-4267-A587-CCDEF825445B}" sibTransId="{FC768FEC-3081-4A4D-89D6-8EC17E218F41}"/>
    <dgm:cxn modelId="{248FF287-BC64-4FE2-BC84-4A2FD475C8C0}" type="presOf" srcId="{8FFB19A6-B59A-40AD-B49C-639D46DBE5DB}" destId="{468423E6-ADD0-467C-A069-DFCF5FB99394}" srcOrd="0" destOrd="4" presId="urn:microsoft.com/office/officeart/2005/8/layout/hList1"/>
    <dgm:cxn modelId="{0152719F-EA8C-4F5F-9370-BBF98144F7FB}" srcId="{FDE5874E-AC7F-4D9F-A8E1-B89C46D0080A}" destId="{E8485761-0E04-47B7-B8A8-84FD656729B1}" srcOrd="10" destOrd="0" parTransId="{E6166416-7832-454D-84EE-718302FDBD39}" sibTransId="{7A5A56CC-5928-4661-9B64-0CC3093FB23F}"/>
    <dgm:cxn modelId="{0906D70B-5F82-414E-A6B7-A1DF52EFE0E2}" type="presOf" srcId="{5EF7FF9A-8D66-4A42-809E-5F161ACAAD2B}" destId="{468423E6-ADD0-467C-A069-DFCF5FB99394}" srcOrd="0" destOrd="11" presId="urn:microsoft.com/office/officeart/2005/8/layout/hList1"/>
    <dgm:cxn modelId="{E464CF98-09F7-4D78-BA76-E72EB1F43A38}" srcId="{FDE5874E-AC7F-4D9F-A8E1-B89C46D0080A}" destId="{74C64775-DB72-4B7B-93B4-571BA5E21209}" srcOrd="4" destOrd="0" parTransId="{E00A2B21-B6BA-416B-A09D-8581D8ECE0C7}" sibTransId="{B03485C2-06A6-44B9-9165-3C17C22DC0AC}"/>
    <dgm:cxn modelId="{ADC91326-EAD3-496A-9B27-E11B14F3D884}" type="presParOf" srcId="{DFFF52D0-E589-4A2C-8B56-DC04DF059F08}" destId="{CDCC31AE-E8A4-4BCB-8990-F05AC72F470E}" srcOrd="0" destOrd="0" presId="urn:microsoft.com/office/officeart/2005/8/layout/hList1"/>
    <dgm:cxn modelId="{256BA6C7-6D36-42B6-8EA4-09A9F707DF92}" type="presParOf" srcId="{CDCC31AE-E8A4-4BCB-8990-F05AC72F470E}" destId="{763CEE91-46F7-4938-9941-0E223111EFFC}" srcOrd="0" destOrd="0" presId="urn:microsoft.com/office/officeart/2005/8/layout/hList1"/>
    <dgm:cxn modelId="{DA892AC6-C5AA-41BD-A3FB-696012EBAB39}" type="presParOf" srcId="{CDCC31AE-E8A4-4BCB-8990-F05AC72F470E}" destId="{468423E6-ADD0-467C-A069-DFCF5FB993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dirty="0" smtClean="0"/>
            <a:t>Shema spodbuja puščanje zaplat neposejanih tal na ornih zemljiščih zasajenimi s </a:t>
          </a:r>
          <a:r>
            <a:rPr lang="sl-SI" sz="2000" dirty="0" err="1" smtClean="0"/>
            <a:t>strnimi</a:t>
          </a:r>
          <a:r>
            <a:rPr lang="sl-SI" sz="2000" dirty="0" smtClean="0"/>
            <a:t> žiti, oljno ogrščico, deteljam, inkarnatko, lucerno ali </a:t>
          </a:r>
          <a:r>
            <a:rPr lang="sl-SI" sz="2000" dirty="0" err="1" smtClean="0"/>
            <a:t>deteljnotravno</a:t>
          </a:r>
          <a:r>
            <a:rPr lang="sl-SI" sz="2000" dirty="0" smtClean="0"/>
            <a:t> mešanico. Kmetijska rastlina mora biti glavni posevek  v letu oddaje zahtevka.</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4A8EABA8-5F20-4215-A624-FB4973A79FBE}">
      <dgm:prSet custT="1"/>
      <dgm:spPr/>
      <dgm:t>
        <a:bodyPr/>
        <a:lstStyle/>
        <a:p>
          <a:r>
            <a:rPr lang="sl-SI" sz="2000" dirty="0" smtClean="0"/>
            <a:t>na ornih zemljiščih je treba zagotoviti več zaplat neposejanih tal, ki morajo biti od roba ornega zemljišča oddaljene vsaj 5 m, </a:t>
          </a:r>
          <a:r>
            <a:rPr lang="sl-SI" sz="1600" dirty="0" smtClean="0">
              <a:solidFill>
                <a:schemeClr val="accent5">
                  <a:lumMod val="75000"/>
                </a:schemeClr>
              </a:solidFill>
            </a:rPr>
            <a:t>če je med upravno preveritvijo zahtevkov POŠK ugotovljeno, da je zahtevek oddan za njivsko površino, ki je premajhna, da bi lahko nosilec KMG izpolnil ta pogoj , se v tem primeru zahtevek za shemo POŠK zavrne in se zanj uporabijo znižanja iz Priloge 10.«.</a:t>
          </a:r>
          <a:endParaRPr lang="sl-SI" sz="1600" dirty="0">
            <a:solidFill>
              <a:schemeClr val="accent5">
                <a:lumMod val="75000"/>
              </a:schemeClr>
            </a:solidFill>
          </a:endParaRPr>
        </a:p>
      </dgm:t>
    </dgm:pt>
    <dgm:pt modelId="{D553111B-1E3B-43A3-8556-BFFD68386A72}" type="parTrans" cxnId="{D1BB44C7-9E19-4062-9A94-74C7AA1347E5}">
      <dgm:prSet/>
      <dgm:spPr/>
      <dgm:t>
        <a:bodyPr/>
        <a:lstStyle/>
        <a:p>
          <a:endParaRPr lang="sl-SI"/>
        </a:p>
      </dgm:t>
    </dgm:pt>
    <dgm:pt modelId="{3C32134F-F5EC-4EBD-B849-1BA4BC66BD85}" type="sibTrans" cxnId="{D1BB44C7-9E19-4062-9A94-74C7AA1347E5}">
      <dgm:prSet/>
      <dgm:spPr/>
      <dgm:t>
        <a:bodyPr/>
        <a:lstStyle/>
        <a:p>
          <a:endParaRPr lang="sl-SI"/>
        </a:p>
      </dgm:t>
    </dgm:pt>
    <dgm:pt modelId="{0A046CD5-EBA4-4D4A-BE97-59F49896D474}">
      <dgm:prSet custT="1"/>
      <dgm:spPr/>
      <dgm:t>
        <a:bodyPr/>
        <a:lstStyle/>
        <a:p>
          <a:r>
            <a:rPr lang="sl-SI" sz="2000" dirty="0" smtClean="0"/>
            <a:t>posamezna zaplata mora biti v velikosti najmanj 25 m2 in največ 100m2 in širine najmanj 2,5 metra,</a:t>
          </a:r>
          <a:endParaRPr lang="sl-SI" sz="2000" dirty="0"/>
        </a:p>
      </dgm:t>
    </dgm:pt>
    <dgm:pt modelId="{A6EC420D-63E0-45EE-BF3F-60598D183700}" type="parTrans" cxnId="{C913FEA9-9A71-43E4-9686-AA3C54EA0E01}">
      <dgm:prSet/>
      <dgm:spPr/>
      <dgm:t>
        <a:bodyPr/>
        <a:lstStyle/>
        <a:p>
          <a:endParaRPr lang="sl-SI"/>
        </a:p>
      </dgm:t>
    </dgm:pt>
    <dgm:pt modelId="{D0D3AFA0-5DC7-4040-90CB-8AD8A903B8BD}" type="sibTrans" cxnId="{C913FEA9-9A71-43E4-9686-AA3C54EA0E01}">
      <dgm:prSet/>
      <dgm:spPr/>
      <dgm:t>
        <a:bodyPr/>
        <a:lstStyle/>
        <a:p>
          <a:endParaRPr lang="sl-SI"/>
        </a:p>
      </dgm:t>
    </dgm:pt>
    <dgm:pt modelId="{5162DA30-57E6-4A64-9FDD-A52ECC6D6678}">
      <dgm:prSet custT="1"/>
      <dgm:spPr/>
      <dgm:t>
        <a:bodyPr/>
        <a:lstStyle/>
        <a:p>
          <a:r>
            <a:rPr lang="sl-SI" sz="2000" dirty="0" smtClean="0"/>
            <a:t>razdalja med zaplatami mora biti na vse strani vsaj 10 m,</a:t>
          </a:r>
          <a:endParaRPr lang="sl-SI" sz="2000" dirty="0"/>
        </a:p>
      </dgm:t>
    </dgm:pt>
    <dgm:pt modelId="{AB1BAEEB-F1B7-47AF-924F-2EBB3914203F}" type="parTrans" cxnId="{58182CF3-5192-4C83-A1C0-AAE976071C71}">
      <dgm:prSet/>
      <dgm:spPr/>
      <dgm:t>
        <a:bodyPr/>
        <a:lstStyle/>
        <a:p>
          <a:endParaRPr lang="sl-SI"/>
        </a:p>
      </dgm:t>
    </dgm:pt>
    <dgm:pt modelId="{85FE8D36-412E-4BDF-A588-FA57A6CBB716}" type="sibTrans" cxnId="{58182CF3-5192-4C83-A1C0-AAE976071C71}">
      <dgm:prSet/>
      <dgm:spPr/>
      <dgm:t>
        <a:bodyPr/>
        <a:lstStyle/>
        <a:p>
          <a:endParaRPr lang="sl-SI"/>
        </a:p>
      </dgm:t>
    </dgm:pt>
    <dgm:pt modelId="{DD0F1E10-D305-4D60-A8FA-4BB75492CBA4}">
      <dgm:prSet custT="1"/>
      <dgm:spPr/>
      <dgm:t>
        <a:bodyPr/>
        <a:lstStyle/>
        <a:p>
          <a:r>
            <a:rPr lang="sl-SI" sz="2000" u="sng" dirty="0" smtClean="0"/>
            <a:t>evidence niso potrebne</a:t>
          </a:r>
          <a:r>
            <a:rPr lang="sl-SI" sz="2000" dirty="0" smtClean="0"/>
            <a:t>, </a:t>
          </a:r>
          <a:endParaRPr lang="sl-SI" sz="2000" dirty="0"/>
        </a:p>
      </dgm:t>
    </dgm:pt>
    <dgm:pt modelId="{9A0DD881-2B75-49B0-939D-983FC1CA4B99}" type="parTrans" cxnId="{96383BED-ACAB-4688-A6B3-CBF45FC8874A}">
      <dgm:prSet/>
      <dgm:spPr/>
      <dgm:t>
        <a:bodyPr/>
        <a:lstStyle/>
        <a:p>
          <a:endParaRPr lang="sl-SI"/>
        </a:p>
      </dgm:t>
    </dgm:pt>
    <dgm:pt modelId="{A4991E4D-4069-4F74-A578-BE48B53A113B}" type="sibTrans" cxnId="{96383BED-ACAB-4688-A6B3-CBF45FC8874A}">
      <dgm:prSet/>
      <dgm:spPr/>
      <dgm:t>
        <a:bodyPr/>
        <a:lstStyle/>
        <a:p>
          <a:endParaRPr lang="sl-SI"/>
        </a:p>
      </dgm:t>
    </dgm:pt>
    <dgm:pt modelId="{E9FCED0D-AFB2-406A-873F-44C6D29C276C}">
      <dgm:prSet custT="1"/>
      <dgm:spPr/>
      <dgm:t>
        <a:bodyPr/>
        <a:lstStyle/>
        <a:p>
          <a:r>
            <a:rPr lang="sl-SI" sz="2000" dirty="0" smtClean="0"/>
            <a:t>zaplate morajo biti prisotne do spravila kmetijske rastline, </a:t>
          </a:r>
        </a:p>
      </dgm:t>
    </dgm:pt>
    <dgm:pt modelId="{E1765591-351B-4FD5-872C-0E81C1707585}" type="parTrans" cxnId="{A4DF4B2B-FA5C-4966-93FC-DDF1A600FD7D}">
      <dgm:prSet/>
      <dgm:spPr/>
      <dgm:t>
        <a:bodyPr/>
        <a:lstStyle/>
        <a:p>
          <a:endParaRPr lang="sl-SI"/>
        </a:p>
      </dgm:t>
    </dgm:pt>
    <dgm:pt modelId="{48898764-25B7-4EA2-B991-9C46256BAE8A}" type="sibTrans" cxnId="{A4DF4B2B-FA5C-4966-93FC-DDF1A600FD7D}">
      <dgm:prSet/>
      <dgm:spPr/>
      <dgm:t>
        <a:bodyPr/>
        <a:lstStyle/>
        <a:p>
          <a:endParaRPr lang="sl-SI"/>
        </a:p>
      </dgm:t>
    </dgm:pt>
    <dgm:pt modelId="{73E2DF22-594D-443E-9E8D-4550065D7F31}">
      <dgm:prSet custT="1"/>
      <dgm:spPr/>
      <dgm:t>
        <a:bodyPr/>
        <a:lstStyle/>
        <a:p>
          <a:r>
            <a:rPr lang="sl-SI" sz="2000" dirty="0" smtClean="0"/>
            <a:t>zaplata se lahko vzpostavi ob setvi zadevne KMRS ali mehansko (NE z FFS!) tudi kasneje vendar vsaj do 15. marca (do začetka obdobja vlaganja ZV) oziroma se lahko vzpostavi ob setvi (ki je izvedena po 15. marcu)  tudi po 15. marcu, </a:t>
          </a:r>
          <a:r>
            <a:rPr lang="sl-SI" sz="2000" dirty="0" smtClean="0">
              <a:solidFill>
                <a:schemeClr val="accent5">
                  <a:lumMod val="75000"/>
                </a:schemeClr>
              </a:solidFill>
            </a:rPr>
            <a:t>vendar najpozneje do 15. aprila tekočega leta</a:t>
          </a:r>
          <a:r>
            <a:rPr lang="sl-SI" sz="2000" dirty="0" smtClean="0"/>
            <a:t>.</a:t>
          </a:r>
          <a:endParaRPr lang="sl-SI" sz="2000" dirty="0"/>
        </a:p>
      </dgm:t>
    </dgm:pt>
    <dgm:pt modelId="{17AECFA4-F00D-4F25-82A3-215C07A22844}" type="parTrans" cxnId="{9C9525D3-C77F-4900-920F-3F7859E4DDE8}">
      <dgm:prSet/>
      <dgm:spPr/>
      <dgm:t>
        <a:bodyPr/>
        <a:lstStyle/>
        <a:p>
          <a:endParaRPr lang="sl-SI"/>
        </a:p>
      </dgm:t>
    </dgm:pt>
    <dgm:pt modelId="{937CE044-294E-4A88-B916-61E5B20A352E}" type="sibTrans" cxnId="{9C9525D3-C77F-4900-920F-3F7859E4DDE8}">
      <dgm:prSet/>
      <dgm:spPr/>
      <dgm:t>
        <a:bodyPr/>
        <a:lstStyle/>
        <a:p>
          <a:endParaRPr lang="sl-SI"/>
        </a:p>
      </dgm:t>
    </dgm:pt>
    <dgm:pt modelId="{F9C3CB5B-923A-427B-A7D8-34D7D70B2EA8}">
      <dgm:prSet phldrT="[besedilo]" custT="1"/>
      <dgm:spPr/>
      <dgm:t>
        <a:bodyPr/>
        <a:lstStyle/>
        <a:p>
          <a:r>
            <a:rPr lang="sl-SI" sz="2000" b="1" dirty="0" smtClean="0"/>
            <a:t>Pogoji upravičenosti:</a:t>
          </a:r>
          <a:endParaRPr lang="sl-SI" sz="2000" b="1" dirty="0"/>
        </a:p>
      </dgm:t>
    </dgm:pt>
    <dgm:pt modelId="{CE5C6038-9235-4007-82E8-353EEE0293D3}" type="parTrans" cxnId="{B5EC0078-EFB1-47A7-88EE-96F2E5D0ED79}">
      <dgm:prSet/>
      <dgm:spPr/>
      <dgm:t>
        <a:bodyPr/>
        <a:lstStyle/>
        <a:p>
          <a:endParaRPr lang="sl-SI"/>
        </a:p>
      </dgm:t>
    </dgm:pt>
    <dgm:pt modelId="{E3CE971F-B0C4-4B9A-9459-552FCCF07EAF}" type="sibTrans" cxnId="{B5EC0078-EFB1-47A7-88EE-96F2E5D0ED79}">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2"/>
      <dgm:spPr/>
      <dgm:t>
        <a:bodyPr/>
        <a:lstStyle/>
        <a:p>
          <a:endParaRPr lang="sl-SI"/>
        </a:p>
      </dgm:t>
    </dgm:pt>
    <dgm:pt modelId="{D223AF95-B8D6-4982-99C0-C701E4228242}" type="pres">
      <dgm:prSet presAssocID="{7FFB95AD-7737-40BC-BD4F-5906DA43A9AC}" presName="parentText" presStyleLbl="node1" presStyleIdx="0" presStyleCnt="2" custScaleX="116795" custScaleY="71886" custLinFactNeighborX="-12376" custLinFactNeighborY="12180">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2" custLinFactY="-12688" custLinFactNeighborY="-100000">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F76FB247-F1EA-453D-9FD5-F8A82FC9555A}" type="pres">
      <dgm:prSet presAssocID="{F9C3CB5B-923A-427B-A7D8-34D7D70B2EA8}" presName="parentLin" presStyleCnt="0"/>
      <dgm:spPr/>
    </dgm:pt>
    <dgm:pt modelId="{26AD50C2-8FD2-4C35-8ECA-172E6213FE94}" type="pres">
      <dgm:prSet presAssocID="{F9C3CB5B-923A-427B-A7D8-34D7D70B2EA8}" presName="parentLeftMargin" presStyleLbl="node1" presStyleIdx="0" presStyleCnt="2"/>
      <dgm:spPr/>
      <dgm:t>
        <a:bodyPr/>
        <a:lstStyle/>
        <a:p>
          <a:endParaRPr lang="sl-SI"/>
        </a:p>
      </dgm:t>
    </dgm:pt>
    <dgm:pt modelId="{0D1EB0E5-1913-4C5A-A8EC-E5835FF76769}" type="pres">
      <dgm:prSet presAssocID="{F9C3CB5B-923A-427B-A7D8-34D7D70B2EA8}" presName="parentText" presStyleLbl="node1" presStyleIdx="1" presStyleCnt="2" custScaleY="50363" custLinFactNeighborX="4641" custLinFactNeighborY="-25523">
        <dgm:presLayoutVars>
          <dgm:chMax val="0"/>
          <dgm:bulletEnabled val="1"/>
        </dgm:presLayoutVars>
      </dgm:prSet>
      <dgm:spPr/>
      <dgm:t>
        <a:bodyPr/>
        <a:lstStyle/>
        <a:p>
          <a:endParaRPr lang="sl-SI"/>
        </a:p>
      </dgm:t>
    </dgm:pt>
    <dgm:pt modelId="{76CDD53D-1868-491A-B770-65A74C5E4DC8}" type="pres">
      <dgm:prSet presAssocID="{F9C3CB5B-923A-427B-A7D8-34D7D70B2EA8}" presName="negativeSpace" presStyleCnt="0"/>
      <dgm:spPr/>
    </dgm:pt>
    <dgm:pt modelId="{44C74479-B0DE-4634-BCC9-85AED8EF7AEF}" type="pres">
      <dgm:prSet presAssocID="{F9C3CB5B-923A-427B-A7D8-34D7D70B2EA8}" presName="childText" presStyleLbl="conFgAcc1" presStyleIdx="1" presStyleCnt="2" custLinFactNeighborY="-46307">
        <dgm:presLayoutVars>
          <dgm:bulletEnabled val="1"/>
        </dgm:presLayoutVars>
      </dgm:prSet>
      <dgm:spPr/>
      <dgm:t>
        <a:bodyPr/>
        <a:lstStyle/>
        <a:p>
          <a:endParaRPr lang="sl-SI"/>
        </a:p>
      </dgm:t>
    </dgm:pt>
  </dgm:ptLst>
  <dgm:cxnLst>
    <dgm:cxn modelId="{DD9CE546-C3D3-4CCD-AA93-8F3FFB0BBFB1}" type="presOf" srcId="{4A8EABA8-5F20-4215-A624-FB4973A79FBE}" destId="{44C74479-B0DE-4634-BCC9-85AED8EF7AEF}" srcOrd="0" destOrd="0" presId="urn:microsoft.com/office/officeart/2005/8/layout/list1"/>
    <dgm:cxn modelId="{B6C147BD-DE74-4EDA-9DE8-0EE58734AC21}" type="presOf" srcId="{F9C3CB5B-923A-427B-A7D8-34D7D70B2EA8}" destId="{0D1EB0E5-1913-4C5A-A8EC-E5835FF76769}" srcOrd="1" destOrd="0" presId="urn:microsoft.com/office/officeart/2005/8/layout/list1"/>
    <dgm:cxn modelId="{A4DF4B2B-FA5C-4966-93FC-DDF1A600FD7D}" srcId="{F9C3CB5B-923A-427B-A7D8-34D7D70B2EA8}" destId="{E9FCED0D-AFB2-406A-873F-44C6D29C276C}" srcOrd="4" destOrd="0" parTransId="{E1765591-351B-4FD5-872C-0E81C1707585}" sibTransId="{48898764-25B7-4EA2-B991-9C46256BAE8A}"/>
    <dgm:cxn modelId="{064CC958-57C6-49B0-A0B3-1CDB236E9244}" type="presOf" srcId="{E9FCED0D-AFB2-406A-873F-44C6D29C276C}" destId="{44C74479-B0DE-4634-BCC9-85AED8EF7AEF}" srcOrd="0" destOrd="4" presId="urn:microsoft.com/office/officeart/2005/8/layout/list1"/>
    <dgm:cxn modelId="{E836FE9B-F0D0-40CD-BF3B-48CA305CF7FF}" type="presOf" srcId="{7FFB95AD-7737-40BC-BD4F-5906DA43A9AC}" destId="{95AAABCB-77FC-452D-88FB-CB4BBEE268A0}" srcOrd="0" destOrd="0" presId="urn:microsoft.com/office/officeart/2005/8/layout/list1"/>
    <dgm:cxn modelId="{A4CB66D8-EC86-45A0-9D6A-4B0A14330D90}" type="presOf" srcId="{73E2DF22-594D-443E-9E8D-4550065D7F31}" destId="{44C74479-B0DE-4634-BCC9-85AED8EF7AEF}" srcOrd="0" destOrd="5" presId="urn:microsoft.com/office/officeart/2005/8/layout/list1"/>
    <dgm:cxn modelId="{42EFCC4C-9A23-4DDB-86A6-9FFCD391D26D}" type="presOf" srcId="{6BD63B56-553F-4C4A-B2D6-AC0003132774}" destId="{8B8415D8-6D90-47C2-BFEE-2E248F61B6E5}" srcOrd="0" destOrd="0" presId="urn:microsoft.com/office/officeart/2005/8/layout/list1"/>
    <dgm:cxn modelId="{E5D13558-878B-43CD-858F-7F6F0A9C93B4}" type="presOf" srcId="{0A046CD5-EBA4-4D4A-BE97-59F49896D474}" destId="{44C74479-B0DE-4634-BCC9-85AED8EF7AEF}" srcOrd="0" destOrd="1" presId="urn:microsoft.com/office/officeart/2005/8/layout/list1"/>
    <dgm:cxn modelId="{D1BB44C7-9E19-4062-9A94-74C7AA1347E5}" srcId="{F9C3CB5B-923A-427B-A7D8-34D7D70B2EA8}" destId="{4A8EABA8-5F20-4215-A624-FB4973A79FBE}" srcOrd="0" destOrd="0" parTransId="{D553111B-1E3B-43A3-8556-BFFD68386A72}" sibTransId="{3C32134F-F5EC-4EBD-B849-1BA4BC66BD85}"/>
    <dgm:cxn modelId="{B5EC0078-EFB1-47A7-88EE-96F2E5D0ED79}" srcId="{6BD63B56-553F-4C4A-B2D6-AC0003132774}" destId="{F9C3CB5B-923A-427B-A7D8-34D7D70B2EA8}" srcOrd="1" destOrd="0" parTransId="{CE5C6038-9235-4007-82E8-353EEE0293D3}" sibTransId="{E3CE971F-B0C4-4B9A-9459-552FCCF07EAF}"/>
    <dgm:cxn modelId="{58182CF3-5192-4C83-A1C0-AAE976071C71}" srcId="{F9C3CB5B-923A-427B-A7D8-34D7D70B2EA8}" destId="{5162DA30-57E6-4A64-9FDD-A52ECC6D6678}" srcOrd="2" destOrd="0" parTransId="{AB1BAEEB-F1B7-47AF-924F-2EBB3914203F}" sibTransId="{85FE8D36-412E-4BDF-A588-FA57A6CBB716}"/>
    <dgm:cxn modelId="{C913FEA9-9A71-43E4-9686-AA3C54EA0E01}" srcId="{F9C3CB5B-923A-427B-A7D8-34D7D70B2EA8}" destId="{0A046CD5-EBA4-4D4A-BE97-59F49896D474}" srcOrd="1" destOrd="0" parTransId="{A6EC420D-63E0-45EE-BF3F-60598D183700}" sibTransId="{D0D3AFA0-5DC7-4040-90CB-8AD8A903B8BD}"/>
    <dgm:cxn modelId="{00D5CECF-7525-4DD1-B575-7019FB7F9924}" type="presOf" srcId="{5162DA30-57E6-4A64-9FDD-A52ECC6D6678}" destId="{44C74479-B0DE-4634-BCC9-85AED8EF7AEF}" srcOrd="0" destOrd="2" presId="urn:microsoft.com/office/officeart/2005/8/layout/list1"/>
    <dgm:cxn modelId="{322097D6-E114-4E37-B050-ABA30121E1AB}" type="presOf" srcId="{F9C3CB5B-923A-427B-A7D8-34D7D70B2EA8}" destId="{26AD50C2-8FD2-4C35-8ECA-172E6213FE94}" srcOrd="0" destOrd="0" presId="urn:microsoft.com/office/officeart/2005/8/layout/list1"/>
    <dgm:cxn modelId="{9C9525D3-C77F-4900-920F-3F7859E4DDE8}" srcId="{F9C3CB5B-923A-427B-A7D8-34D7D70B2EA8}" destId="{73E2DF22-594D-443E-9E8D-4550065D7F31}" srcOrd="5" destOrd="0" parTransId="{17AECFA4-F00D-4F25-82A3-215C07A22844}" sibTransId="{937CE044-294E-4A88-B916-61E5B20A352E}"/>
    <dgm:cxn modelId="{91F56D0D-DFFD-470A-8CF7-10A5EFC58F74}" type="presOf" srcId="{DD0F1E10-D305-4D60-A8FA-4BB75492CBA4}" destId="{44C74479-B0DE-4634-BCC9-85AED8EF7AEF}" srcOrd="0" destOrd="3"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96383BED-ACAB-4688-A6B3-CBF45FC8874A}" srcId="{F9C3CB5B-923A-427B-A7D8-34D7D70B2EA8}" destId="{DD0F1E10-D305-4D60-A8FA-4BB75492CBA4}" srcOrd="3" destOrd="0" parTransId="{9A0DD881-2B75-49B0-939D-983FC1CA4B99}" sibTransId="{A4991E4D-4069-4F74-A578-BE48B53A113B}"/>
    <dgm:cxn modelId="{0976BBA7-B743-46A4-A9CC-D37DA33F806C}" type="presOf" srcId="{7FFB95AD-7737-40BC-BD4F-5906DA43A9AC}" destId="{D223AF95-B8D6-4982-99C0-C701E4228242}" srcOrd="1" destOrd="0"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9ED03F16-C5D8-47EB-A1E7-C4C7A12E44B3}" type="presParOf" srcId="{8B8415D8-6D90-47C2-BFEE-2E248F61B6E5}" destId="{F76FB247-F1EA-453D-9FD5-F8A82FC9555A}" srcOrd="4" destOrd="0" presId="urn:microsoft.com/office/officeart/2005/8/layout/list1"/>
    <dgm:cxn modelId="{75267D77-A268-4204-A065-DC95B6B1B4E4}" type="presParOf" srcId="{F76FB247-F1EA-453D-9FD5-F8A82FC9555A}" destId="{26AD50C2-8FD2-4C35-8ECA-172E6213FE94}" srcOrd="0" destOrd="0" presId="urn:microsoft.com/office/officeart/2005/8/layout/list1"/>
    <dgm:cxn modelId="{0DE4083A-3BB8-4702-97D5-CAAA69112868}" type="presParOf" srcId="{F76FB247-F1EA-453D-9FD5-F8A82FC9555A}" destId="{0D1EB0E5-1913-4C5A-A8EC-E5835FF76769}" srcOrd="1" destOrd="0" presId="urn:microsoft.com/office/officeart/2005/8/layout/list1"/>
    <dgm:cxn modelId="{7AD5D500-A20D-4458-B753-FE92ACED2946}" type="presParOf" srcId="{8B8415D8-6D90-47C2-BFEE-2E248F61B6E5}" destId="{76CDD53D-1868-491A-B770-65A74C5E4DC8}" srcOrd="5" destOrd="0" presId="urn:microsoft.com/office/officeart/2005/8/layout/list1"/>
    <dgm:cxn modelId="{BBAE180A-C217-4F75-B313-D3226972468F}" type="presParOf" srcId="{8B8415D8-6D90-47C2-BFEE-2E248F61B6E5}" destId="{44C74479-B0DE-4634-BCC9-85AED8EF7A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4A8EABA8-5F20-4215-A624-FB4973A79FBE}">
      <dgm:prSet custT="1"/>
      <dgm:spPr/>
      <dgm:t>
        <a:bodyPr/>
        <a:lstStyle/>
        <a:p>
          <a:r>
            <a:rPr lang="sl-SI" sz="2000" dirty="0" smtClean="0"/>
            <a:t>Na ornem zemljišču velikosti do 0,5 ha mora biti vsaj ena zaplata neposejanih tal in za vsakega nadaljnjega 0,5 ha ena dodatna zaplata. Za plačilo se uporabi korekcijski faktor s katerim se ena zaplata neposejanih tal šteje za 0,5 ha. </a:t>
          </a:r>
          <a:endParaRPr lang="sl-SI" sz="2000" dirty="0"/>
        </a:p>
      </dgm:t>
    </dgm:pt>
    <dgm:pt modelId="{D553111B-1E3B-43A3-8556-BFFD68386A72}" type="parTrans" cxnId="{D1BB44C7-9E19-4062-9A94-74C7AA1347E5}">
      <dgm:prSet/>
      <dgm:spPr/>
      <dgm:t>
        <a:bodyPr/>
        <a:lstStyle/>
        <a:p>
          <a:endParaRPr lang="sl-SI"/>
        </a:p>
      </dgm:t>
    </dgm:pt>
    <dgm:pt modelId="{3C32134F-F5EC-4EBD-B849-1BA4BC66BD85}" type="sibTrans" cxnId="{D1BB44C7-9E19-4062-9A94-74C7AA1347E5}">
      <dgm:prSet/>
      <dgm:spPr/>
      <dgm:t>
        <a:bodyPr/>
        <a:lstStyle/>
        <a:p>
          <a:endParaRPr lang="sl-SI"/>
        </a:p>
      </dgm:t>
    </dgm:pt>
    <dgm:pt modelId="{F9C3CB5B-923A-427B-A7D8-34D7D70B2EA8}">
      <dgm:prSet phldrT="[besedilo]" custT="1"/>
      <dgm:spPr/>
      <dgm:t>
        <a:bodyPr/>
        <a:lstStyle/>
        <a:p>
          <a:pPr algn="just"/>
          <a:r>
            <a:rPr lang="sl-SI" sz="2000" b="1" dirty="0" smtClean="0"/>
            <a:t>Pogoji upravičenosti:</a:t>
          </a:r>
          <a:endParaRPr lang="sl-SI" sz="2000" b="1" dirty="0"/>
        </a:p>
      </dgm:t>
    </dgm:pt>
    <dgm:pt modelId="{CE5C6038-9235-4007-82E8-353EEE0293D3}" type="parTrans" cxnId="{B5EC0078-EFB1-47A7-88EE-96F2E5D0ED79}">
      <dgm:prSet/>
      <dgm:spPr/>
      <dgm:t>
        <a:bodyPr/>
        <a:lstStyle/>
        <a:p>
          <a:endParaRPr lang="sl-SI"/>
        </a:p>
      </dgm:t>
    </dgm:pt>
    <dgm:pt modelId="{E3CE971F-B0C4-4B9A-9459-552FCCF07EAF}" type="sibTrans" cxnId="{B5EC0078-EFB1-47A7-88EE-96F2E5D0ED79}">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F76FB247-F1EA-453D-9FD5-F8A82FC9555A}" type="pres">
      <dgm:prSet presAssocID="{F9C3CB5B-923A-427B-A7D8-34D7D70B2EA8}" presName="parentLin" presStyleCnt="0"/>
      <dgm:spPr/>
    </dgm:pt>
    <dgm:pt modelId="{26AD50C2-8FD2-4C35-8ECA-172E6213FE94}" type="pres">
      <dgm:prSet presAssocID="{F9C3CB5B-923A-427B-A7D8-34D7D70B2EA8}" presName="parentLeftMargin" presStyleLbl="node1" presStyleIdx="0" presStyleCnt="1"/>
      <dgm:spPr/>
      <dgm:t>
        <a:bodyPr/>
        <a:lstStyle/>
        <a:p>
          <a:endParaRPr lang="sl-SI"/>
        </a:p>
      </dgm:t>
    </dgm:pt>
    <dgm:pt modelId="{0D1EB0E5-1913-4C5A-A8EC-E5835FF76769}" type="pres">
      <dgm:prSet presAssocID="{F9C3CB5B-923A-427B-A7D8-34D7D70B2EA8}" presName="parentText" presStyleLbl="node1" presStyleIdx="0" presStyleCnt="1" custScaleY="32480" custLinFactY="-19516" custLinFactNeighborX="-34035" custLinFactNeighborY="-100000">
        <dgm:presLayoutVars>
          <dgm:chMax val="0"/>
          <dgm:bulletEnabled val="1"/>
        </dgm:presLayoutVars>
      </dgm:prSet>
      <dgm:spPr/>
      <dgm:t>
        <a:bodyPr/>
        <a:lstStyle/>
        <a:p>
          <a:endParaRPr lang="sl-SI"/>
        </a:p>
      </dgm:t>
    </dgm:pt>
    <dgm:pt modelId="{76CDD53D-1868-491A-B770-65A74C5E4DC8}" type="pres">
      <dgm:prSet presAssocID="{F9C3CB5B-923A-427B-A7D8-34D7D70B2EA8}" presName="negativeSpace" presStyleCnt="0"/>
      <dgm:spPr/>
    </dgm:pt>
    <dgm:pt modelId="{44C74479-B0DE-4634-BCC9-85AED8EF7AEF}" type="pres">
      <dgm:prSet presAssocID="{F9C3CB5B-923A-427B-A7D8-34D7D70B2EA8}" presName="childText" presStyleLbl="conFgAcc1" presStyleIdx="0" presStyleCnt="1" custScaleY="72187" custLinFactY="-31373" custLinFactNeighborX="170" custLinFactNeighborY="-100000">
        <dgm:presLayoutVars>
          <dgm:bulletEnabled val="1"/>
        </dgm:presLayoutVars>
      </dgm:prSet>
      <dgm:spPr/>
      <dgm:t>
        <a:bodyPr/>
        <a:lstStyle/>
        <a:p>
          <a:endParaRPr lang="sl-SI"/>
        </a:p>
      </dgm:t>
    </dgm:pt>
  </dgm:ptLst>
  <dgm:cxnLst>
    <dgm:cxn modelId="{DD9CE546-C3D3-4CCD-AA93-8F3FFB0BBFB1}" type="presOf" srcId="{4A8EABA8-5F20-4215-A624-FB4973A79FBE}" destId="{44C74479-B0DE-4634-BCC9-85AED8EF7AEF}" srcOrd="0" destOrd="0" presId="urn:microsoft.com/office/officeart/2005/8/layout/list1"/>
    <dgm:cxn modelId="{322097D6-E114-4E37-B050-ABA30121E1AB}" type="presOf" srcId="{F9C3CB5B-923A-427B-A7D8-34D7D70B2EA8}" destId="{26AD50C2-8FD2-4C35-8ECA-172E6213FE94}" srcOrd="0" destOrd="0" presId="urn:microsoft.com/office/officeart/2005/8/layout/list1"/>
    <dgm:cxn modelId="{42EFCC4C-9A23-4DDB-86A6-9FFCD391D26D}" type="presOf" srcId="{6BD63B56-553F-4C4A-B2D6-AC0003132774}" destId="{8B8415D8-6D90-47C2-BFEE-2E248F61B6E5}" srcOrd="0" destOrd="0" presId="urn:microsoft.com/office/officeart/2005/8/layout/list1"/>
    <dgm:cxn modelId="{B5EC0078-EFB1-47A7-88EE-96F2E5D0ED79}" srcId="{6BD63B56-553F-4C4A-B2D6-AC0003132774}" destId="{F9C3CB5B-923A-427B-A7D8-34D7D70B2EA8}" srcOrd="0" destOrd="0" parTransId="{CE5C6038-9235-4007-82E8-353EEE0293D3}" sibTransId="{E3CE971F-B0C4-4B9A-9459-552FCCF07EAF}"/>
    <dgm:cxn modelId="{D1BB44C7-9E19-4062-9A94-74C7AA1347E5}" srcId="{F9C3CB5B-923A-427B-A7D8-34D7D70B2EA8}" destId="{4A8EABA8-5F20-4215-A624-FB4973A79FBE}" srcOrd="0" destOrd="0" parTransId="{D553111B-1E3B-43A3-8556-BFFD68386A72}" sibTransId="{3C32134F-F5EC-4EBD-B849-1BA4BC66BD85}"/>
    <dgm:cxn modelId="{B6C147BD-DE74-4EDA-9DE8-0EE58734AC21}" type="presOf" srcId="{F9C3CB5B-923A-427B-A7D8-34D7D70B2EA8}" destId="{0D1EB0E5-1913-4C5A-A8EC-E5835FF76769}" srcOrd="1" destOrd="0" presId="urn:microsoft.com/office/officeart/2005/8/layout/list1"/>
    <dgm:cxn modelId="{9ED03F16-C5D8-47EB-A1E7-C4C7A12E44B3}" type="presParOf" srcId="{8B8415D8-6D90-47C2-BFEE-2E248F61B6E5}" destId="{F76FB247-F1EA-453D-9FD5-F8A82FC9555A}" srcOrd="0" destOrd="0" presId="urn:microsoft.com/office/officeart/2005/8/layout/list1"/>
    <dgm:cxn modelId="{75267D77-A268-4204-A065-DC95B6B1B4E4}" type="presParOf" srcId="{F76FB247-F1EA-453D-9FD5-F8A82FC9555A}" destId="{26AD50C2-8FD2-4C35-8ECA-172E6213FE94}" srcOrd="0" destOrd="0" presId="urn:microsoft.com/office/officeart/2005/8/layout/list1"/>
    <dgm:cxn modelId="{0DE4083A-3BB8-4702-97D5-CAAA69112868}" type="presParOf" srcId="{F76FB247-F1EA-453D-9FD5-F8A82FC9555A}" destId="{0D1EB0E5-1913-4C5A-A8EC-E5835FF76769}" srcOrd="1" destOrd="0" presId="urn:microsoft.com/office/officeart/2005/8/layout/list1"/>
    <dgm:cxn modelId="{7AD5D500-A20D-4458-B753-FE92ACED2946}" type="presParOf" srcId="{8B8415D8-6D90-47C2-BFEE-2E248F61B6E5}" destId="{76CDD53D-1868-491A-B770-65A74C5E4DC8}" srcOrd="1" destOrd="0" presId="urn:microsoft.com/office/officeart/2005/8/layout/list1"/>
    <dgm:cxn modelId="{BBAE180A-C217-4F75-B313-D3226972468F}" type="presParOf" srcId="{8B8415D8-6D90-47C2-BFEE-2E248F61B6E5}" destId="{44C74479-B0DE-4634-BCC9-85AED8EF7A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Namen:</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F3C8818F-6E17-42A1-A9CF-85D75CA95417}">
      <dgm:prSet phldrT="[besedilo]" custT="1"/>
      <dgm:spPr/>
      <dgm:t>
        <a:bodyPr/>
        <a:lstStyle/>
        <a:p>
          <a:r>
            <a:rPr lang="sl-SI" sz="1800" dirty="0" smtClean="0"/>
            <a:t>Rezultatska shema –  varovanje najdenega gnezda na njivskih površinah.</a:t>
          </a:r>
          <a:endParaRPr lang="sl-SI" sz="1800" b="1" dirty="0"/>
        </a:p>
      </dgm:t>
    </dgm:pt>
    <dgm:pt modelId="{4A9850A1-89E6-438A-A5E5-645C8E03A81F}" type="parTrans" cxnId="{C1840548-CE1E-4E68-8D5C-86842CF0E5CD}">
      <dgm:prSet/>
      <dgm:spPr/>
      <dgm:t>
        <a:bodyPr/>
        <a:lstStyle/>
        <a:p>
          <a:endParaRPr lang="sl-SI"/>
        </a:p>
      </dgm:t>
    </dgm:pt>
    <dgm:pt modelId="{62DC3DAF-9FFF-4BE6-B1E5-EBD1E53486DD}" type="sibTrans" cxnId="{C1840548-CE1E-4E68-8D5C-86842CF0E5CD}">
      <dgm:prSet/>
      <dgm:spPr/>
      <dgm:t>
        <a:bodyPr/>
        <a:lstStyle/>
        <a:p>
          <a:endParaRPr lang="sl-SI"/>
        </a:p>
      </dgm:t>
    </dgm:pt>
    <dgm:pt modelId="{B2B80DC8-D442-43BD-8C8C-4CAB1B453488}">
      <dgm:prSet custT="1"/>
      <dgm:spPr/>
      <dgm:t>
        <a:bodyPr/>
        <a:lstStyle/>
        <a:p>
          <a:r>
            <a:rPr lang="sl-SI" sz="2000" b="1" dirty="0" smtClean="0"/>
            <a:t>Shema se izvaja na GERK z rabo:</a:t>
          </a:r>
          <a:endParaRPr lang="sl-SI" sz="2000" dirty="0" smtClean="0"/>
        </a:p>
      </dgm:t>
    </dgm:pt>
    <dgm:pt modelId="{6AC511F8-9A54-4E5B-997D-DCFD6A9E0057}" type="parTrans" cxnId="{5348CDA4-9A00-42B8-B72E-CB3AFD8E0DF9}">
      <dgm:prSet/>
      <dgm:spPr/>
      <dgm:t>
        <a:bodyPr/>
        <a:lstStyle/>
        <a:p>
          <a:endParaRPr lang="sl-SI"/>
        </a:p>
      </dgm:t>
    </dgm:pt>
    <dgm:pt modelId="{37558FE8-F541-4607-9AEE-42D5F3BFC1FF}" type="sibTrans" cxnId="{5348CDA4-9A00-42B8-B72E-CB3AFD8E0DF9}">
      <dgm:prSet/>
      <dgm:spPr/>
      <dgm:t>
        <a:bodyPr/>
        <a:lstStyle/>
        <a:p>
          <a:endParaRPr lang="sl-SI"/>
        </a:p>
      </dgm:t>
    </dgm:pt>
    <dgm:pt modelId="{CD86E939-7FB9-4700-827D-59A1D538E696}">
      <dgm:prSet custT="1"/>
      <dgm:spPr/>
      <dgm:t>
        <a:bodyPr/>
        <a:lstStyle/>
        <a:p>
          <a:r>
            <a:rPr lang="sl-SI" sz="2000" b="1" dirty="0" smtClean="0"/>
            <a:t>Izvaja se na območjih:</a:t>
          </a:r>
          <a:endParaRPr lang="sl-SI" sz="2000" dirty="0" smtClean="0"/>
        </a:p>
      </dgm:t>
    </dgm:pt>
    <dgm:pt modelId="{26A5E65D-FDAE-412A-B164-CFCD492208A1}" type="parTrans" cxnId="{01FE5FDD-28B3-46F2-B7E2-FE8552B6E592}">
      <dgm:prSet/>
      <dgm:spPr/>
      <dgm:t>
        <a:bodyPr/>
        <a:lstStyle/>
        <a:p>
          <a:endParaRPr lang="sl-SI"/>
        </a:p>
      </dgm:t>
    </dgm:pt>
    <dgm:pt modelId="{5DCDB985-0C13-4282-97D8-69C802C7A3A3}" type="sibTrans" cxnId="{01FE5FDD-28B3-46F2-B7E2-FE8552B6E592}">
      <dgm:prSet/>
      <dgm:spPr/>
      <dgm:t>
        <a:bodyPr/>
        <a:lstStyle/>
        <a:p>
          <a:endParaRPr lang="sl-SI"/>
        </a:p>
      </dgm:t>
    </dgm:pt>
    <dgm:pt modelId="{28BD8FB7-C713-46D6-AC7E-3424E9D9FA63}">
      <dgm:prSet custT="1"/>
      <dgm:spPr/>
      <dgm:t>
        <a:bodyPr/>
        <a:lstStyle/>
        <a:p>
          <a:r>
            <a:rPr lang="sl-SI" sz="1600" dirty="0" smtClean="0"/>
            <a:t> </a:t>
          </a:r>
          <a:r>
            <a:rPr lang="sl-SI" sz="1800" dirty="0" smtClean="0"/>
            <a:t>1100 in 1161. </a:t>
          </a:r>
        </a:p>
      </dgm:t>
    </dgm:pt>
    <dgm:pt modelId="{693CDD12-A640-42AC-B8A4-02B741E89D1D}" type="parTrans" cxnId="{A5C7BC16-30E0-4EA3-A381-2DBEC9ADBAA7}">
      <dgm:prSet/>
      <dgm:spPr/>
      <dgm:t>
        <a:bodyPr/>
        <a:lstStyle/>
        <a:p>
          <a:endParaRPr lang="sl-SI"/>
        </a:p>
      </dgm:t>
    </dgm:pt>
    <dgm:pt modelId="{AEE2F47E-A9F3-4F23-AA31-810FA87C018C}" type="sibTrans" cxnId="{A5C7BC16-30E0-4EA3-A381-2DBEC9ADBAA7}">
      <dgm:prSet/>
      <dgm:spPr/>
      <dgm:t>
        <a:bodyPr/>
        <a:lstStyle/>
        <a:p>
          <a:endParaRPr lang="sl-SI"/>
        </a:p>
      </dgm:t>
    </dgm:pt>
    <dgm:pt modelId="{8940997D-8D52-4A49-BBA5-D9B1A281B613}">
      <dgm:prSet custT="1"/>
      <dgm:spPr/>
      <dgm:t>
        <a:bodyPr/>
        <a:lstStyle/>
        <a:p>
          <a:r>
            <a:rPr lang="sl-SI" sz="1800" dirty="0" smtClean="0"/>
            <a:t>Dravsko-Ptujsko-Središko polje in</a:t>
          </a:r>
        </a:p>
      </dgm:t>
    </dgm:pt>
    <dgm:pt modelId="{9715A15D-5927-452D-8673-74CFF7BBDFEC}" type="parTrans" cxnId="{F9972288-54D9-4956-806F-ED20B1DE0E11}">
      <dgm:prSet/>
      <dgm:spPr/>
      <dgm:t>
        <a:bodyPr/>
        <a:lstStyle/>
        <a:p>
          <a:endParaRPr lang="sl-SI"/>
        </a:p>
      </dgm:t>
    </dgm:pt>
    <dgm:pt modelId="{45346694-75EE-4B00-AFEF-620A58396B66}" type="sibTrans" cxnId="{F9972288-54D9-4956-806F-ED20B1DE0E11}">
      <dgm:prSet/>
      <dgm:spPr/>
      <dgm:t>
        <a:bodyPr/>
        <a:lstStyle/>
        <a:p>
          <a:endParaRPr lang="sl-SI"/>
        </a:p>
      </dgm:t>
    </dgm:pt>
    <dgm:pt modelId="{884672B9-FDEE-4C75-A5D1-94E5AF4E6CEB}">
      <dgm:prSet custT="1"/>
      <dgm:spPr/>
      <dgm:t>
        <a:bodyPr/>
        <a:lstStyle/>
        <a:p>
          <a:r>
            <a:rPr lang="sl-SI" sz="1800" dirty="0" smtClean="0"/>
            <a:t>Ljubljansko barje </a:t>
          </a:r>
        </a:p>
      </dgm:t>
    </dgm:pt>
    <dgm:pt modelId="{E1F7B45D-3E6E-4A96-BDFD-B607ADCB0BCD}" type="parTrans" cxnId="{5D5404B1-9877-42C5-A676-B411720FC94F}">
      <dgm:prSet/>
      <dgm:spPr/>
      <dgm:t>
        <a:bodyPr/>
        <a:lstStyle/>
        <a:p>
          <a:endParaRPr lang="sl-SI"/>
        </a:p>
      </dgm:t>
    </dgm:pt>
    <dgm:pt modelId="{1912D85C-E094-4532-8DCB-8E203E3D0086}" type="sibTrans" cxnId="{5D5404B1-9877-42C5-A676-B411720FC94F}">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3"/>
      <dgm:spPr/>
      <dgm:t>
        <a:bodyPr/>
        <a:lstStyle/>
        <a:p>
          <a:endParaRPr lang="sl-SI"/>
        </a:p>
      </dgm:t>
    </dgm:pt>
    <dgm:pt modelId="{D223AF95-B8D6-4982-99C0-C701E4228242}" type="pres">
      <dgm:prSet presAssocID="{7FFB95AD-7737-40BC-BD4F-5906DA43A9AC}" presName="parentText" presStyleLbl="node1" presStyleIdx="0" presStyleCnt="3" custScaleY="30926" custLinFactNeighborX="-3094" custLinFactNeighborY="-51200">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3" custScaleY="76960" custLinFactNeighborY="39229">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A0417C47-8F9F-410C-9F8B-5B1879162A61}" type="pres">
      <dgm:prSet presAssocID="{B2B80DC8-D442-43BD-8C8C-4CAB1B453488}" presName="parentLin" presStyleCnt="0"/>
      <dgm:spPr/>
    </dgm:pt>
    <dgm:pt modelId="{B2A4DB54-07A7-4FD2-8ADE-1707FDBE675F}" type="pres">
      <dgm:prSet presAssocID="{B2B80DC8-D442-43BD-8C8C-4CAB1B453488}" presName="parentLeftMargin" presStyleLbl="node1" presStyleIdx="0" presStyleCnt="3"/>
      <dgm:spPr/>
      <dgm:t>
        <a:bodyPr/>
        <a:lstStyle/>
        <a:p>
          <a:endParaRPr lang="sl-SI"/>
        </a:p>
      </dgm:t>
    </dgm:pt>
    <dgm:pt modelId="{AD9631DA-8AED-4910-865D-3ABDEE980DE5}" type="pres">
      <dgm:prSet presAssocID="{B2B80DC8-D442-43BD-8C8C-4CAB1B453488}" presName="parentText" presStyleLbl="node1" presStyleIdx="1" presStyleCnt="3" custScaleY="36026" custLinFactNeighborX="-3094" custLinFactNeighborY="-27695">
        <dgm:presLayoutVars>
          <dgm:chMax val="0"/>
          <dgm:bulletEnabled val="1"/>
        </dgm:presLayoutVars>
      </dgm:prSet>
      <dgm:spPr/>
      <dgm:t>
        <a:bodyPr/>
        <a:lstStyle/>
        <a:p>
          <a:endParaRPr lang="sl-SI"/>
        </a:p>
      </dgm:t>
    </dgm:pt>
    <dgm:pt modelId="{1EFFECE0-ED1A-4EB5-97CD-FEBF9FE619D5}" type="pres">
      <dgm:prSet presAssocID="{B2B80DC8-D442-43BD-8C8C-4CAB1B453488}" presName="negativeSpace" presStyleCnt="0"/>
      <dgm:spPr/>
    </dgm:pt>
    <dgm:pt modelId="{C5675E81-A0BA-4E9F-B837-177D2F8C2ED5}" type="pres">
      <dgm:prSet presAssocID="{B2B80DC8-D442-43BD-8C8C-4CAB1B453488}" presName="childText" presStyleLbl="conFgAcc1" presStyleIdx="1" presStyleCnt="3" custScaleY="52775">
        <dgm:presLayoutVars>
          <dgm:bulletEnabled val="1"/>
        </dgm:presLayoutVars>
      </dgm:prSet>
      <dgm:spPr/>
      <dgm:t>
        <a:bodyPr/>
        <a:lstStyle/>
        <a:p>
          <a:endParaRPr lang="sl-SI"/>
        </a:p>
      </dgm:t>
    </dgm:pt>
    <dgm:pt modelId="{8C6FB48F-58E1-4A50-9EB1-8EE828B5C49C}" type="pres">
      <dgm:prSet presAssocID="{37558FE8-F541-4607-9AEE-42D5F3BFC1FF}" presName="spaceBetweenRectangles" presStyleCnt="0"/>
      <dgm:spPr/>
    </dgm:pt>
    <dgm:pt modelId="{02EDC912-CCE6-4385-8B4D-7D80951D2401}" type="pres">
      <dgm:prSet presAssocID="{CD86E939-7FB9-4700-827D-59A1D538E696}" presName="parentLin" presStyleCnt="0"/>
      <dgm:spPr/>
    </dgm:pt>
    <dgm:pt modelId="{525F146D-89D2-4BB5-81C0-D992190A5B34}" type="pres">
      <dgm:prSet presAssocID="{CD86E939-7FB9-4700-827D-59A1D538E696}" presName="parentLeftMargin" presStyleLbl="node1" presStyleIdx="1" presStyleCnt="3"/>
      <dgm:spPr/>
      <dgm:t>
        <a:bodyPr/>
        <a:lstStyle/>
        <a:p>
          <a:endParaRPr lang="sl-SI"/>
        </a:p>
      </dgm:t>
    </dgm:pt>
    <dgm:pt modelId="{5EF0FA9B-4399-4784-A448-AB42E3EE8FEB}" type="pres">
      <dgm:prSet presAssocID="{CD86E939-7FB9-4700-827D-59A1D538E696}" presName="parentText" presStyleLbl="node1" presStyleIdx="2" presStyleCnt="3" custScaleY="31290" custLinFactNeighborX="-3094" custLinFactNeighborY="-22205">
        <dgm:presLayoutVars>
          <dgm:chMax val="0"/>
          <dgm:bulletEnabled val="1"/>
        </dgm:presLayoutVars>
      </dgm:prSet>
      <dgm:spPr/>
      <dgm:t>
        <a:bodyPr/>
        <a:lstStyle/>
        <a:p>
          <a:endParaRPr lang="sl-SI"/>
        </a:p>
      </dgm:t>
    </dgm:pt>
    <dgm:pt modelId="{7043F7FE-E67A-4C4B-B3EC-C37717645461}" type="pres">
      <dgm:prSet presAssocID="{CD86E939-7FB9-4700-827D-59A1D538E696}" presName="negativeSpace" presStyleCnt="0"/>
      <dgm:spPr/>
    </dgm:pt>
    <dgm:pt modelId="{992FBA39-CC10-4C8B-B687-86C20EFE5A94}" type="pres">
      <dgm:prSet presAssocID="{CD86E939-7FB9-4700-827D-59A1D538E696}" presName="childText" presStyleLbl="conFgAcc1" presStyleIdx="2" presStyleCnt="3" custLinFactNeighborY="15110">
        <dgm:presLayoutVars>
          <dgm:bulletEnabled val="1"/>
        </dgm:presLayoutVars>
      </dgm:prSet>
      <dgm:spPr/>
      <dgm:t>
        <a:bodyPr/>
        <a:lstStyle/>
        <a:p>
          <a:endParaRPr lang="sl-SI"/>
        </a:p>
      </dgm:t>
    </dgm:pt>
  </dgm:ptLst>
  <dgm:cxnLst>
    <dgm:cxn modelId="{0FE33E45-0C86-4ECB-B4DA-F0D0EAFCAA63}" type="presOf" srcId="{CD86E939-7FB9-4700-827D-59A1D538E696}" destId="{5EF0FA9B-4399-4784-A448-AB42E3EE8FEB}" srcOrd="1" destOrd="0" presId="urn:microsoft.com/office/officeart/2005/8/layout/list1"/>
    <dgm:cxn modelId="{702AB18B-341B-4A9F-9D71-F5B5B1D25425}" type="presOf" srcId="{CD86E939-7FB9-4700-827D-59A1D538E696}" destId="{525F146D-89D2-4BB5-81C0-D992190A5B34}" srcOrd="0" destOrd="0" presId="urn:microsoft.com/office/officeart/2005/8/layout/list1"/>
    <dgm:cxn modelId="{97AF0E6F-9491-48E3-AE35-62AA68D4BE82}" type="presOf" srcId="{F3C8818F-6E17-42A1-A9CF-85D75CA95417}" destId="{04EDDB14-7FC9-4FFD-997E-A0B5D3809F4B}" srcOrd="0" destOrd="0" presId="urn:microsoft.com/office/officeart/2005/8/layout/list1"/>
    <dgm:cxn modelId="{01FE5FDD-28B3-46F2-B7E2-FE8552B6E592}" srcId="{6BD63B56-553F-4C4A-B2D6-AC0003132774}" destId="{CD86E939-7FB9-4700-827D-59A1D538E696}" srcOrd="2" destOrd="0" parTransId="{26A5E65D-FDAE-412A-B164-CFCD492208A1}" sibTransId="{5DCDB985-0C13-4282-97D8-69C802C7A3A3}"/>
    <dgm:cxn modelId="{EDA2A2CC-11A6-46D4-BFBA-0BFD02DAF238}" type="presOf" srcId="{884672B9-FDEE-4C75-A5D1-94E5AF4E6CEB}" destId="{992FBA39-CC10-4C8B-B687-86C20EFE5A94}" srcOrd="0" destOrd="1" presId="urn:microsoft.com/office/officeart/2005/8/layout/list1"/>
    <dgm:cxn modelId="{42EFCC4C-9A23-4DDB-86A6-9FFCD391D26D}" type="presOf" srcId="{6BD63B56-553F-4C4A-B2D6-AC0003132774}" destId="{8B8415D8-6D90-47C2-BFEE-2E248F61B6E5}" srcOrd="0" destOrd="0" presId="urn:microsoft.com/office/officeart/2005/8/layout/list1"/>
    <dgm:cxn modelId="{F9972288-54D9-4956-806F-ED20B1DE0E11}" srcId="{CD86E939-7FB9-4700-827D-59A1D538E696}" destId="{8940997D-8D52-4A49-BBA5-D9B1A281B613}" srcOrd="0" destOrd="0" parTransId="{9715A15D-5927-452D-8673-74CFF7BBDFEC}" sibTransId="{45346694-75EE-4B00-AFEF-620A58396B66}"/>
    <dgm:cxn modelId="{5D5404B1-9877-42C5-A676-B411720FC94F}" srcId="{CD86E939-7FB9-4700-827D-59A1D538E696}" destId="{884672B9-FDEE-4C75-A5D1-94E5AF4E6CEB}" srcOrd="1" destOrd="0" parTransId="{E1F7B45D-3E6E-4A96-BDFD-B607ADCB0BCD}" sibTransId="{1912D85C-E094-4532-8DCB-8E203E3D0086}"/>
    <dgm:cxn modelId="{0976BBA7-B743-46A4-A9CC-D37DA33F806C}" type="presOf" srcId="{7FFB95AD-7737-40BC-BD4F-5906DA43A9AC}" destId="{D223AF95-B8D6-4982-99C0-C701E4228242}" srcOrd="1" destOrd="0" presId="urn:microsoft.com/office/officeart/2005/8/layout/list1"/>
    <dgm:cxn modelId="{5348CDA4-9A00-42B8-B72E-CB3AFD8E0DF9}" srcId="{6BD63B56-553F-4C4A-B2D6-AC0003132774}" destId="{B2B80DC8-D442-43BD-8C8C-4CAB1B453488}" srcOrd="1" destOrd="0" parTransId="{6AC511F8-9A54-4E5B-997D-DCFD6A9E0057}" sibTransId="{37558FE8-F541-4607-9AEE-42D5F3BFC1FF}"/>
    <dgm:cxn modelId="{A5C7BC16-30E0-4EA3-A381-2DBEC9ADBAA7}" srcId="{B2B80DC8-D442-43BD-8C8C-4CAB1B453488}" destId="{28BD8FB7-C713-46D6-AC7E-3424E9D9FA63}" srcOrd="0" destOrd="0" parTransId="{693CDD12-A640-42AC-B8A4-02B741E89D1D}" sibTransId="{AEE2F47E-A9F3-4F23-AA31-810FA87C018C}"/>
    <dgm:cxn modelId="{8083558A-A116-42EE-8E55-309463C864B0}" srcId="{6BD63B56-553F-4C4A-B2D6-AC0003132774}" destId="{7FFB95AD-7737-40BC-BD4F-5906DA43A9AC}" srcOrd="0" destOrd="0" parTransId="{6D91E7D2-D34E-4F66-ABD9-D9D62A9FEB62}" sibTransId="{F08465B2-023C-43ED-8375-0A6A9DEEA0B4}"/>
    <dgm:cxn modelId="{E836FE9B-F0D0-40CD-BF3B-48CA305CF7FF}" type="presOf" srcId="{7FFB95AD-7737-40BC-BD4F-5906DA43A9AC}" destId="{95AAABCB-77FC-452D-88FB-CB4BBEE268A0}" srcOrd="0" destOrd="0" presId="urn:microsoft.com/office/officeart/2005/8/layout/list1"/>
    <dgm:cxn modelId="{44E857CD-3C52-4087-B943-BF69ED71A096}" type="presOf" srcId="{8940997D-8D52-4A49-BBA5-D9B1A281B613}" destId="{992FBA39-CC10-4C8B-B687-86C20EFE5A94}" srcOrd="0" destOrd="0" presId="urn:microsoft.com/office/officeart/2005/8/layout/list1"/>
    <dgm:cxn modelId="{1E22AC33-C273-4944-90C1-DF5DA0061206}" type="presOf" srcId="{B2B80DC8-D442-43BD-8C8C-4CAB1B453488}" destId="{AD9631DA-8AED-4910-865D-3ABDEE980DE5}" srcOrd="1" destOrd="0" presId="urn:microsoft.com/office/officeart/2005/8/layout/list1"/>
    <dgm:cxn modelId="{C1840548-CE1E-4E68-8D5C-86842CF0E5CD}" srcId="{7FFB95AD-7737-40BC-BD4F-5906DA43A9AC}" destId="{F3C8818F-6E17-42A1-A9CF-85D75CA95417}" srcOrd="0" destOrd="0" parTransId="{4A9850A1-89E6-438A-A5E5-645C8E03A81F}" sibTransId="{62DC3DAF-9FFF-4BE6-B1E5-EBD1E53486DD}"/>
    <dgm:cxn modelId="{EB560625-12EC-415C-A940-1FB17856DC7F}" type="presOf" srcId="{B2B80DC8-D442-43BD-8C8C-4CAB1B453488}" destId="{B2A4DB54-07A7-4FD2-8ADE-1707FDBE675F}" srcOrd="0" destOrd="0" presId="urn:microsoft.com/office/officeart/2005/8/layout/list1"/>
    <dgm:cxn modelId="{9B999237-D368-4D99-AFC7-FA96DCD889A9}" type="presOf" srcId="{28BD8FB7-C713-46D6-AC7E-3424E9D9FA63}" destId="{C5675E81-A0BA-4E9F-B837-177D2F8C2ED5}" srcOrd="0" destOrd="0"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869C4372-6A54-417A-8725-B8BB79E58677}" type="presParOf" srcId="{8B8415D8-6D90-47C2-BFEE-2E248F61B6E5}" destId="{A3A98F8F-085C-4631-AA46-878EF479B028}" srcOrd="3" destOrd="0" presId="urn:microsoft.com/office/officeart/2005/8/layout/list1"/>
    <dgm:cxn modelId="{78424047-60D1-41F4-BE9D-DDBCFE052C6A}" type="presParOf" srcId="{8B8415D8-6D90-47C2-BFEE-2E248F61B6E5}" destId="{A0417C47-8F9F-410C-9F8B-5B1879162A61}" srcOrd="4" destOrd="0" presId="urn:microsoft.com/office/officeart/2005/8/layout/list1"/>
    <dgm:cxn modelId="{3C14990A-CDA2-4378-85D4-5FC4F96C4E0E}" type="presParOf" srcId="{A0417C47-8F9F-410C-9F8B-5B1879162A61}" destId="{B2A4DB54-07A7-4FD2-8ADE-1707FDBE675F}" srcOrd="0" destOrd="0" presId="urn:microsoft.com/office/officeart/2005/8/layout/list1"/>
    <dgm:cxn modelId="{B16A00A8-E1E6-4D87-B432-91ACC9E44F3E}" type="presParOf" srcId="{A0417C47-8F9F-410C-9F8B-5B1879162A61}" destId="{AD9631DA-8AED-4910-865D-3ABDEE980DE5}" srcOrd="1" destOrd="0" presId="urn:microsoft.com/office/officeart/2005/8/layout/list1"/>
    <dgm:cxn modelId="{89E5B6A7-3123-4FBB-939D-97AD46913339}" type="presParOf" srcId="{8B8415D8-6D90-47C2-BFEE-2E248F61B6E5}" destId="{1EFFECE0-ED1A-4EB5-97CD-FEBF9FE619D5}" srcOrd="5" destOrd="0" presId="urn:microsoft.com/office/officeart/2005/8/layout/list1"/>
    <dgm:cxn modelId="{F21DD363-8BF0-4557-A61D-AEB08B98F426}" type="presParOf" srcId="{8B8415D8-6D90-47C2-BFEE-2E248F61B6E5}" destId="{C5675E81-A0BA-4E9F-B837-177D2F8C2ED5}" srcOrd="6" destOrd="0" presId="urn:microsoft.com/office/officeart/2005/8/layout/list1"/>
    <dgm:cxn modelId="{DB6012C7-2CBB-4385-9537-163DA81E87E7}" type="presParOf" srcId="{8B8415D8-6D90-47C2-BFEE-2E248F61B6E5}" destId="{8C6FB48F-58E1-4A50-9EB1-8EE828B5C49C}" srcOrd="7" destOrd="0" presId="urn:microsoft.com/office/officeart/2005/8/layout/list1"/>
    <dgm:cxn modelId="{E36DCD47-1780-448B-81F5-3EB7465BEECC}" type="presParOf" srcId="{8B8415D8-6D90-47C2-BFEE-2E248F61B6E5}" destId="{02EDC912-CCE6-4385-8B4D-7D80951D2401}" srcOrd="8" destOrd="0" presId="urn:microsoft.com/office/officeart/2005/8/layout/list1"/>
    <dgm:cxn modelId="{A7A7715D-9D23-4751-897B-2EE48DD6786D}" type="presParOf" srcId="{02EDC912-CCE6-4385-8B4D-7D80951D2401}" destId="{525F146D-89D2-4BB5-81C0-D992190A5B34}" srcOrd="0" destOrd="0" presId="urn:microsoft.com/office/officeart/2005/8/layout/list1"/>
    <dgm:cxn modelId="{6FF5D5BB-566A-4012-87FD-BAFDD1EDBFDB}" type="presParOf" srcId="{02EDC912-CCE6-4385-8B4D-7D80951D2401}" destId="{5EF0FA9B-4399-4784-A448-AB42E3EE8FEB}" srcOrd="1" destOrd="0" presId="urn:microsoft.com/office/officeart/2005/8/layout/list1"/>
    <dgm:cxn modelId="{6DE9F43C-F69D-41C4-8B89-2547AFD001AF}" type="presParOf" srcId="{8B8415D8-6D90-47C2-BFEE-2E248F61B6E5}" destId="{7043F7FE-E67A-4C4B-B3EC-C37717645461}" srcOrd="9" destOrd="0" presId="urn:microsoft.com/office/officeart/2005/8/layout/list1"/>
    <dgm:cxn modelId="{C80534F4-5F03-4FFE-8A72-621509C4205A}" type="presParOf" srcId="{8B8415D8-6D90-47C2-BFEE-2E248F61B6E5}" destId="{992FBA39-CC10-4C8B-B687-86C20EFE5A9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BD63B56-553F-4C4A-B2D6-AC0003132774}" type="doc">
      <dgm:prSet loTypeId="urn:microsoft.com/office/officeart/2005/8/layout/chevron2"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200" b="1" dirty="0" smtClean="0"/>
            <a:t>Potek iskanja gnezd:</a:t>
          </a:r>
          <a:endParaRPr lang="sl-SI" sz="22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C42AF615-35E4-4638-B440-E637AC65387C}">
      <dgm:prSet custT="1"/>
      <dgm:spPr/>
      <dgm:t>
        <a:bodyPr/>
        <a:lstStyle/>
        <a:p>
          <a:r>
            <a:rPr lang="sl-SI" sz="2100" b="1" dirty="0" smtClean="0"/>
            <a:t>2. </a:t>
          </a:r>
          <a:r>
            <a:rPr lang="sl-SI" sz="2100" dirty="0" smtClean="0"/>
            <a:t>ko gnezdo najde </a:t>
          </a:r>
          <a:r>
            <a:rPr lang="sl-SI" sz="2100" dirty="0" err="1" smtClean="0"/>
            <a:t>sproči</a:t>
          </a:r>
          <a:r>
            <a:rPr lang="sl-SI" sz="2100" dirty="0" smtClean="0"/>
            <a:t> agenciji </a:t>
          </a:r>
          <a:r>
            <a:rPr lang="sl-SI" sz="2100" dirty="0" err="1" smtClean="0"/>
            <a:t>x,y</a:t>
          </a:r>
          <a:r>
            <a:rPr lang="sl-SI" sz="2100" dirty="0" smtClean="0"/>
            <a:t> koordinate gnezda,</a:t>
          </a:r>
        </a:p>
      </dgm:t>
    </dgm:pt>
    <dgm:pt modelId="{B7CC9703-DC4F-47E2-9D67-7DDF177627AC}" type="parTrans" cxnId="{5B12F155-1C8F-420F-84E2-CFA67CC7B70D}">
      <dgm:prSet/>
      <dgm:spPr/>
      <dgm:t>
        <a:bodyPr/>
        <a:lstStyle/>
        <a:p>
          <a:endParaRPr lang="sl-SI"/>
        </a:p>
      </dgm:t>
    </dgm:pt>
    <dgm:pt modelId="{7E1FD7FE-BADD-4921-9F20-8FBC6D46C3BE}" type="sibTrans" cxnId="{5B12F155-1C8F-420F-84E2-CFA67CC7B70D}">
      <dgm:prSet/>
      <dgm:spPr/>
      <dgm:t>
        <a:bodyPr/>
        <a:lstStyle/>
        <a:p>
          <a:endParaRPr lang="sl-SI"/>
        </a:p>
      </dgm:t>
    </dgm:pt>
    <dgm:pt modelId="{840DFF6A-0C91-4853-88BD-540662669211}">
      <dgm:prSet custT="1"/>
      <dgm:spPr/>
      <dgm:t>
        <a:bodyPr/>
        <a:lstStyle/>
        <a:p>
          <a:r>
            <a:rPr lang="sl-SI" sz="2100" b="1" dirty="0" smtClean="0"/>
            <a:t>3. </a:t>
          </a:r>
          <a:r>
            <a:rPr lang="sl-SI" sz="2100" dirty="0" smtClean="0"/>
            <a:t>agencija, sporoči </a:t>
          </a:r>
          <a:r>
            <a:rPr lang="sl-SI" sz="2100" dirty="0" err="1" smtClean="0"/>
            <a:t>x,y</a:t>
          </a:r>
          <a:r>
            <a:rPr lang="sl-SI" sz="2100" dirty="0" smtClean="0"/>
            <a:t> koordinate zadevni območni KSS:</a:t>
          </a:r>
        </a:p>
      </dgm:t>
    </dgm:pt>
    <dgm:pt modelId="{ED465661-946C-4754-8991-43C61A1FB358}" type="parTrans" cxnId="{7248BD10-6DEE-4D26-9AAA-8C6AE8644CD0}">
      <dgm:prSet/>
      <dgm:spPr/>
      <dgm:t>
        <a:bodyPr/>
        <a:lstStyle/>
        <a:p>
          <a:endParaRPr lang="sl-SI"/>
        </a:p>
      </dgm:t>
    </dgm:pt>
    <dgm:pt modelId="{8D670C77-3EBA-4FC0-8B78-FF65672D02CE}" type="sibTrans" cxnId="{7248BD10-6DEE-4D26-9AAA-8C6AE8644CD0}">
      <dgm:prSet/>
      <dgm:spPr/>
      <dgm:t>
        <a:bodyPr/>
        <a:lstStyle/>
        <a:p>
          <a:endParaRPr lang="sl-SI"/>
        </a:p>
      </dgm:t>
    </dgm:pt>
    <dgm:pt modelId="{FE9F4D9A-BF3B-4114-AA41-C2C93449D8C2}">
      <dgm:prSet custT="1"/>
      <dgm:spPr/>
      <dgm:t>
        <a:bodyPr/>
        <a:lstStyle/>
        <a:p>
          <a:r>
            <a:rPr lang="sl-SI" sz="2100" b="1" dirty="0" smtClean="0"/>
            <a:t>4. </a:t>
          </a:r>
          <a:r>
            <a:rPr lang="sl-SI" sz="2100" dirty="0" smtClean="0"/>
            <a:t>kmetijski svetovalec skupaj z ornitologom obišče nosilca: </a:t>
          </a:r>
        </a:p>
      </dgm:t>
    </dgm:pt>
    <dgm:pt modelId="{8CEAF325-4CA1-47AD-AB8F-090EE2030CAB}" type="parTrans" cxnId="{80E308B0-5756-44E7-A53C-0054CDDBB17C}">
      <dgm:prSet/>
      <dgm:spPr/>
      <dgm:t>
        <a:bodyPr/>
        <a:lstStyle/>
        <a:p>
          <a:endParaRPr lang="sl-SI"/>
        </a:p>
      </dgm:t>
    </dgm:pt>
    <dgm:pt modelId="{31BC8D62-BD9D-48A9-9797-647D940C09ED}" type="sibTrans" cxnId="{80E308B0-5756-44E7-A53C-0054CDDBB17C}">
      <dgm:prSet/>
      <dgm:spPr/>
      <dgm:t>
        <a:bodyPr/>
        <a:lstStyle/>
        <a:p>
          <a:endParaRPr lang="sl-SI"/>
        </a:p>
      </dgm:t>
    </dgm:pt>
    <dgm:pt modelId="{AF151F8B-60E9-4E2C-902E-3108612CB940}">
      <dgm:prSet custT="1"/>
      <dgm:spPr/>
      <dgm:t>
        <a:bodyPr/>
        <a:lstStyle/>
        <a:p>
          <a:r>
            <a:rPr lang="sl-SI" sz="2100" b="1" dirty="0" smtClean="0"/>
            <a:t>5. </a:t>
          </a:r>
          <a:r>
            <a:rPr lang="sl-SI" sz="2100" b="0" dirty="0" smtClean="0"/>
            <a:t>nosilec</a:t>
          </a:r>
          <a:r>
            <a:rPr lang="sl-SI" sz="2100" dirty="0" smtClean="0"/>
            <a:t> odda zahtevek za pribo po obisku KSS in ornitologa.</a:t>
          </a:r>
        </a:p>
      </dgm:t>
    </dgm:pt>
    <dgm:pt modelId="{7E1E2679-F769-490B-BECA-201540E6FC2C}" type="parTrans" cxnId="{F8CB1169-0820-43A4-82DE-CAD55A629556}">
      <dgm:prSet/>
      <dgm:spPr/>
      <dgm:t>
        <a:bodyPr/>
        <a:lstStyle/>
        <a:p>
          <a:endParaRPr lang="sl-SI"/>
        </a:p>
      </dgm:t>
    </dgm:pt>
    <dgm:pt modelId="{38070025-4D84-4F1A-B704-CA7234B75E6D}" type="sibTrans" cxnId="{F8CB1169-0820-43A4-82DE-CAD55A629556}">
      <dgm:prSet/>
      <dgm:spPr/>
      <dgm:t>
        <a:bodyPr/>
        <a:lstStyle/>
        <a:p>
          <a:endParaRPr lang="sl-SI"/>
        </a:p>
      </dgm:t>
    </dgm:pt>
    <dgm:pt modelId="{C58E1A3F-25CB-426F-A2B9-F1BBB6550CF7}">
      <dgm:prSet phldrT="[besedilo]" custT="1"/>
      <dgm:spPr/>
      <dgm:t>
        <a:bodyPr/>
        <a:lstStyle/>
        <a:p>
          <a:r>
            <a:rPr lang="sl-SI" sz="2100" b="1" dirty="0" smtClean="0"/>
            <a:t>1. </a:t>
          </a:r>
          <a:r>
            <a:rPr lang="sl-SI" sz="2100" b="0" dirty="0" smtClean="0"/>
            <a:t>N</a:t>
          </a:r>
          <a:r>
            <a:rPr lang="sl-SI" sz="2100" dirty="0" smtClean="0"/>
            <a:t>a območjih iz prejšnjega diapozitiva bo ornitolog iskal gnezda, </a:t>
          </a:r>
          <a:endParaRPr lang="sl-SI" sz="2100" b="1" dirty="0"/>
        </a:p>
      </dgm:t>
    </dgm:pt>
    <dgm:pt modelId="{8039C229-777B-4986-8ED4-FE81FAD6B605}" type="parTrans" cxnId="{78EA69F9-02F9-4604-AF7E-768B90933F66}">
      <dgm:prSet/>
      <dgm:spPr/>
      <dgm:t>
        <a:bodyPr/>
        <a:lstStyle/>
        <a:p>
          <a:endParaRPr lang="sl-SI"/>
        </a:p>
      </dgm:t>
    </dgm:pt>
    <dgm:pt modelId="{BD6E49C8-DF15-4E63-A421-2B8FEB61FA01}" type="sibTrans" cxnId="{78EA69F9-02F9-4604-AF7E-768B90933F66}">
      <dgm:prSet/>
      <dgm:spPr/>
      <dgm:t>
        <a:bodyPr/>
        <a:lstStyle/>
        <a:p>
          <a:endParaRPr lang="sl-SI"/>
        </a:p>
      </dgm:t>
    </dgm:pt>
    <dgm:pt modelId="{E4BAF8F5-9384-48FC-8975-7EDF2DCF9FC1}">
      <dgm:prSet custT="1"/>
      <dgm:spPr/>
      <dgm:t>
        <a:bodyPr/>
        <a:lstStyle/>
        <a:p>
          <a:r>
            <a:rPr lang="sl-SI" sz="2100" dirty="0" smtClean="0"/>
            <a:t>(KGZS LJ in KGZS Ptuj ter lahko tudi KGZS MB (Občine Hoče-Slivnica, Rače in Starše)),</a:t>
          </a:r>
        </a:p>
      </dgm:t>
    </dgm:pt>
    <dgm:pt modelId="{6BD5EFE1-5141-41E6-AF81-2965D1F49E25}" type="parTrans" cxnId="{693B8055-821A-46DA-8C87-6DF747B16D75}">
      <dgm:prSet/>
      <dgm:spPr/>
      <dgm:t>
        <a:bodyPr/>
        <a:lstStyle/>
        <a:p>
          <a:endParaRPr lang="sl-SI"/>
        </a:p>
      </dgm:t>
    </dgm:pt>
    <dgm:pt modelId="{ED04D767-0566-4518-B5C2-0E532EE3F6FB}" type="sibTrans" cxnId="{693B8055-821A-46DA-8C87-6DF747B16D75}">
      <dgm:prSet/>
      <dgm:spPr/>
      <dgm:t>
        <a:bodyPr/>
        <a:lstStyle/>
        <a:p>
          <a:endParaRPr lang="sl-SI"/>
        </a:p>
      </dgm:t>
    </dgm:pt>
    <dgm:pt modelId="{DB9B80F7-AB82-423E-B489-CFEE76BD76F6}">
      <dgm:prSet custT="1"/>
      <dgm:spPr/>
      <dgm:t>
        <a:bodyPr/>
        <a:lstStyle/>
        <a:p>
          <a:r>
            <a:rPr lang="sl-SI" sz="2100" dirty="0" smtClean="0"/>
            <a:t>Nosilca seznanita z gnezdom, s pribo in pogoji upravičenosti sheme,</a:t>
          </a:r>
        </a:p>
      </dgm:t>
    </dgm:pt>
    <dgm:pt modelId="{7246C8D4-1665-45ED-9B5E-B888A04E8CFF}" type="parTrans" cxnId="{ABF0AF6F-3B7E-4747-A417-50E33885C500}">
      <dgm:prSet/>
      <dgm:spPr/>
      <dgm:t>
        <a:bodyPr/>
        <a:lstStyle/>
        <a:p>
          <a:endParaRPr lang="sl-SI"/>
        </a:p>
      </dgm:t>
    </dgm:pt>
    <dgm:pt modelId="{06BA9F39-F55A-4AD6-A1C7-33DEA4C6C28D}" type="sibTrans" cxnId="{ABF0AF6F-3B7E-4747-A417-50E33885C500}">
      <dgm:prSet/>
      <dgm:spPr/>
      <dgm:t>
        <a:bodyPr/>
        <a:lstStyle/>
        <a:p>
          <a:endParaRPr lang="sl-SI"/>
        </a:p>
      </dgm:t>
    </dgm:pt>
    <dgm:pt modelId="{DE9AF12A-F74C-4671-891D-B6D9280A3ECA}">
      <dgm:prSet phldrT="[besedilo]" custT="1"/>
      <dgm:spPr/>
      <dgm:t>
        <a:bodyPr/>
        <a:lstStyle/>
        <a:p>
          <a:endParaRPr lang="sl-SI" sz="2100" b="1" dirty="0"/>
        </a:p>
      </dgm:t>
    </dgm:pt>
    <dgm:pt modelId="{8C3A65F4-DA82-4C01-BE62-50E23D6775BA}" type="parTrans" cxnId="{E0F11635-889E-470E-BB24-0D53224B2E96}">
      <dgm:prSet/>
      <dgm:spPr/>
      <dgm:t>
        <a:bodyPr/>
        <a:lstStyle/>
        <a:p>
          <a:endParaRPr lang="sl-SI"/>
        </a:p>
      </dgm:t>
    </dgm:pt>
    <dgm:pt modelId="{2F301EAB-109D-447F-B100-012B61AF0439}" type="sibTrans" cxnId="{E0F11635-889E-470E-BB24-0D53224B2E96}">
      <dgm:prSet/>
      <dgm:spPr/>
      <dgm:t>
        <a:bodyPr/>
        <a:lstStyle/>
        <a:p>
          <a:endParaRPr lang="sl-SI"/>
        </a:p>
      </dgm:t>
    </dgm:pt>
    <dgm:pt modelId="{514D9242-AB99-4951-BE94-FB51C4F9BF84}">
      <dgm:prSet custT="1"/>
      <dgm:spPr/>
      <dgm:t>
        <a:bodyPr/>
        <a:lstStyle/>
        <a:p>
          <a:endParaRPr lang="sl-SI" sz="2100" dirty="0" smtClean="0"/>
        </a:p>
      </dgm:t>
    </dgm:pt>
    <dgm:pt modelId="{32A86F8F-38DC-4AAF-9765-6BCC541EE78C}" type="parTrans" cxnId="{F4B34123-120F-4FB0-92A3-4CFAC7C92EEB}">
      <dgm:prSet/>
      <dgm:spPr/>
      <dgm:t>
        <a:bodyPr/>
        <a:lstStyle/>
        <a:p>
          <a:endParaRPr lang="sl-SI"/>
        </a:p>
      </dgm:t>
    </dgm:pt>
    <dgm:pt modelId="{5DC28C1B-C3FE-49EA-BCB2-D0878AA082D2}" type="sibTrans" cxnId="{F4B34123-120F-4FB0-92A3-4CFAC7C92EEB}">
      <dgm:prSet/>
      <dgm:spPr/>
      <dgm:t>
        <a:bodyPr/>
        <a:lstStyle/>
        <a:p>
          <a:endParaRPr lang="sl-SI"/>
        </a:p>
      </dgm:t>
    </dgm:pt>
    <dgm:pt modelId="{24EE323B-023D-41F3-8138-20608C94BCBE}">
      <dgm:prSet custT="1"/>
      <dgm:spPr/>
      <dgm:t>
        <a:bodyPr/>
        <a:lstStyle/>
        <a:p>
          <a:endParaRPr lang="sl-SI" sz="2100" dirty="0" smtClean="0"/>
        </a:p>
      </dgm:t>
    </dgm:pt>
    <dgm:pt modelId="{E0AE42B3-7FFC-4315-BCF3-BC76330FCA92}" type="parTrans" cxnId="{5F088786-29C9-4573-8CAA-9E8903883668}">
      <dgm:prSet/>
      <dgm:spPr/>
      <dgm:t>
        <a:bodyPr/>
        <a:lstStyle/>
        <a:p>
          <a:endParaRPr lang="sl-SI"/>
        </a:p>
      </dgm:t>
    </dgm:pt>
    <dgm:pt modelId="{7299B51D-8A1F-4B1F-9C35-0AABEA31E87C}" type="sibTrans" cxnId="{5F088786-29C9-4573-8CAA-9E8903883668}">
      <dgm:prSet/>
      <dgm:spPr/>
      <dgm:t>
        <a:bodyPr/>
        <a:lstStyle/>
        <a:p>
          <a:endParaRPr lang="sl-SI"/>
        </a:p>
      </dgm:t>
    </dgm:pt>
    <dgm:pt modelId="{0F18F279-BCC0-48AE-8207-D0219627F426}">
      <dgm:prSet custT="1"/>
      <dgm:spPr/>
      <dgm:t>
        <a:bodyPr/>
        <a:lstStyle/>
        <a:p>
          <a:endParaRPr lang="sl-SI" sz="2100" dirty="0" smtClean="0"/>
        </a:p>
      </dgm:t>
    </dgm:pt>
    <dgm:pt modelId="{AE0AFE78-A20C-4995-A900-D1401C6E6E36}" type="parTrans" cxnId="{331658FB-435D-4097-AB9B-6DFD99FFF1EE}">
      <dgm:prSet/>
      <dgm:spPr/>
      <dgm:t>
        <a:bodyPr/>
        <a:lstStyle/>
        <a:p>
          <a:endParaRPr lang="sl-SI"/>
        </a:p>
      </dgm:t>
    </dgm:pt>
    <dgm:pt modelId="{7F4B04A3-8A4E-434C-A65C-8AF30DDCB374}" type="sibTrans" cxnId="{331658FB-435D-4097-AB9B-6DFD99FFF1EE}">
      <dgm:prSet/>
      <dgm:spPr/>
      <dgm:t>
        <a:bodyPr/>
        <a:lstStyle/>
        <a:p>
          <a:endParaRPr lang="sl-SI"/>
        </a:p>
      </dgm:t>
    </dgm:pt>
    <dgm:pt modelId="{18F902B5-73C9-4700-B56D-37D694164FF0}" type="pres">
      <dgm:prSet presAssocID="{6BD63B56-553F-4C4A-B2D6-AC0003132774}" presName="linearFlow" presStyleCnt="0">
        <dgm:presLayoutVars>
          <dgm:dir/>
          <dgm:animLvl val="lvl"/>
          <dgm:resizeHandles val="exact"/>
        </dgm:presLayoutVars>
      </dgm:prSet>
      <dgm:spPr/>
      <dgm:t>
        <a:bodyPr/>
        <a:lstStyle/>
        <a:p>
          <a:endParaRPr lang="sl-SI"/>
        </a:p>
      </dgm:t>
    </dgm:pt>
    <dgm:pt modelId="{8E793723-A4E9-44D5-8677-FBC3E46F9C28}" type="pres">
      <dgm:prSet presAssocID="{7FFB95AD-7737-40BC-BD4F-5906DA43A9AC}" presName="composite" presStyleCnt="0"/>
      <dgm:spPr/>
    </dgm:pt>
    <dgm:pt modelId="{59722BC0-61A2-4EDE-AC3D-343329EDD5D9}" type="pres">
      <dgm:prSet presAssocID="{7FFB95AD-7737-40BC-BD4F-5906DA43A9AC}" presName="parentText" presStyleLbl="alignNode1" presStyleIdx="0" presStyleCnt="1" custScaleX="50971" custLinFactNeighborX="12049" custLinFactNeighborY="-7476">
        <dgm:presLayoutVars>
          <dgm:chMax val="1"/>
          <dgm:bulletEnabled val="1"/>
        </dgm:presLayoutVars>
      </dgm:prSet>
      <dgm:spPr/>
      <dgm:t>
        <a:bodyPr/>
        <a:lstStyle/>
        <a:p>
          <a:endParaRPr lang="sl-SI"/>
        </a:p>
      </dgm:t>
    </dgm:pt>
    <dgm:pt modelId="{7426D51B-21E1-42BB-878C-E790DFFB616B}" type="pres">
      <dgm:prSet presAssocID="{7FFB95AD-7737-40BC-BD4F-5906DA43A9AC}" presName="descendantText" presStyleLbl="alignAcc1" presStyleIdx="0" presStyleCnt="1" custScaleX="94126" custScaleY="129750" custLinFactNeighborX="-902" custLinFactNeighborY="12085">
        <dgm:presLayoutVars>
          <dgm:bulletEnabled val="1"/>
        </dgm:presLayoutVars>
      </dgm:prSet>
      <dgm:spPr/>
      <dgm:t>
        <a:bodyPr/>
        <a:lstStyle/>
        <a:p>
          <a:endParaRPr lang="sl-SI"/>
        </a:p>
      </dgm:t>
    </dgm:pt>
  </dgm:ptLst>
  <dgm:cxnLst>
    <dgm:cxn modelId="{0F0176B5-EF17-47E6-9030-CA4D47D3DDD1}" type="presOf" srcId="{E4BAF8F5-9384-48FC-8975-7EDF2DCF9FC1}" destId="{7426D51B-21E1-42BB-878C-E790DFFB616B}" srcOrd="0" destOrd="5" presId="urn:microsoft.com/office/officeart/2005/8/layout/chevron2"/>
    <dgm:cxn modelId="{80E308B0-5756-44E7-A53C-0054CDDBB17C}" srcId="{7FFB95AD-7737-40BC-BD4F-5906DA43A9AC}" destId="{FE9F4D9A-BF3B-4114-AA41-C2C93449D8C2}" srcOrd="5" destOrd="0" parTransId="{8CEAF325-4CA1-47AD-AB8F-090EE2030CAB}" sibTransId="{31BC8D62-BD9D-48A9-9797-647D940C09ED}"/>
    <dgm:cxn modelId="{55D27F34-903B-4BFA-92F8-E482BB054F85}" type="presOf" srcId="{DE9AF12A-F74C-4671-891D-B6D9280A3ECA}" destId="{7426D51B-21E1-42BB-878C-E790DFFB616B}" srcOrd="0" destOrd="1" presId="urn:microsoft.com/office/officeart/2005/8/layout/chevron2"/>
    <dgm:cxn modelId="{F4B34123-120F-4FB0-92A3-4CFAC7C92EEB}" srcId="{7FFB95AD-7737-40BC-BD4F-5906DA43A9AC}" destId="{514D9242-AB99-4951-BE94-FB51C4F9BF84}" srcOrd="3" destOrd="0" parTransId="{32A86F8F-38DC-4AAF-9765-6BCC541EE78C}" sibTransId="{5DC28C1B-C3FE-49EA-BCB2-D0878AA082D2}"/>
    <dgm:cxn modelId="{7248BD10-6DEE-4D26-9AAA-8C6AE8644CD0}" srcId="{7FFB95AD-7737-40BC-BD4F-5906DA43A9AC}" destId="{840DFF6A-0C91-4853-88BD-540662669211}" srcOrd="4" destOrd="0" parTransId="{ED465661-946C-4754-8991-43C61A1FB358}" sibTransId="{8D670C77-3EBA-4FC0-8B78-FF65672D02CE}"/>
    <dgm:cxn modelId="{86FA0382-64F3-4223-8A8D-EF737F84FCD1}" type="presOf" srcId="{7FFB95AD-7737-40BC-BD4F-5906DA43A9AC}" destId="{59722BC0-61A2-4EDE-AC3D-343329EDD5D9}" srcOrd="0" destOrd="0" presId="urn:microsoft.com/office/officeart/2005/8/layout/chevron2"/>
    <dgm:cxn modelId="{0B08B121-15D7-4D96-B6C5-990E7F524360}" type="presOf" srcId="{514D9242-AB99-4951-BE94-FB51C4F9BF84}" destId="{7426D51B-21E1-42BB-878C-E790DFFB616B}" srcOrd="0" destOrd="3" presId="urn:microsoft.com/office/officeart/2005/8/layout/chevron2"/>
    <dgm:cxn modelId="{331658FB-435D-4097-AB9B-6DFD99FFF1EE}" srcId="{FE9F4D9A-BF3B-4114-AA41-C2C93449D8C2}" destId="{0F18F279-BCC0-48AE-8207-D0219627F426}" srcOrd="1" destOrd="0" parTransId="{AE0AFE78-A20C-4995-A900-D1401C6E6E36}" sibTransId="{7F4B04A3-8A4E-434C-A65C-8AF30DDCB374}"/>
    <dgm:cxn modelId="{4A0A3822-072D-43BA-8C51-A3BBE3ED47E5}" type="presOf" srcId="{24EE323B-023D-41F3-8138-20608C94BCBE}" destId="{7426D51B-21E1-42BB-878C-E790DFFB616B}" srcOrd="0" destOrd="6" presId="urn:microsoft.com/office/officeart/2005/8/layout/chevron2"/>
    <dgm:cxn modelId="{78EA69F9-02F9-4604-AF7E-768B90933F66}" srcId="{7FFB95AD-7737-40BC-BD4F-5906DA43A9AC}" destId="{C58E1A3F-25CB-426F-A2B9-F1BBB6550CF7}" srcOrd="0" destOrd="0" parTransId="{8039C229-777B-4986-8ED4-FE81FAD6B605}" sibTransId="{BD6E49C8-DF15-4E63-A421-2B8FEB61FA01}"/>
    <dgm:cxn modelId="{B7644F4D-A0D7-4FDA-A4F3-BE7BF727FFA2}" type="presOf" srcId="{6BD63B56-553F-4C4A-B2D6-AC0003132774}" destId="{18F902B5-73C9-4700-B56D-37D694164FF0}" srcOrd="0" destOrd="0" presId="urn:microsoft.com/office/officeart/2005/8/layout/chevron2"/>
    <dgm:cxn modelId="{EB793C71-1830-476E-9531-25DB2D8CA124}" type="presOf" srcId="{840DFF6A-0C91-4853-88BD-540662669211}" destId="{7426D51B-21E1-42BB-878C-E790DFFB616B}" srcOrd="0" destOrd="4" presId="urn:microsoft.com/office/officeart/2005/8/layout/chevron2"/>
    <dgm:cxn modelId="{F8CB1169-0820-43A4-82DE-CAD55A629556}" srcId="{7FFB95AD-7737-40BC-BD4F-5906DA43A9AC}" destId="{AF151F8B-60E9-4E2C-902E-3108612CB940}" srcOrd="6" destOrd="0" parTransId="{7E1E2679-F769-490B-BECA-201540E6FC2C}" sibTransId="{38070025-4D84-4F1A-B704-CA7234B75E6D}"/>
    <dgm:cxn modelId="{D7545DD5-E0B6-44B9-BACE-99EDFD0C0296}" type="presOf" srcId="{C42AF615-35E4-4638-B440-E637AC65387C}" destId="{7426D51B-21E1-42BB-878C-E790DFFB616B}" srcOrd="0" destOrd="2" presId="urn:microsoft.com/office/officeart/2005/8/layout/chevron2"/>
    <dgm:cxn modelId="{CA56BC4C-BDBD-4B1A-9359-41D122E65212}" type="presOf" srcId="{0F18F279-BCC0-48AE-8207-D0219627F426}" destId="{7426D51B-21E1-42BB-878C-E790DFFB616B}" srcOrd="0" destOrd="9" presId="urn:microsoft.com/office/officeart/2005/8/layout/chevron2"/>
    <dgm:cxn modelId="{96EBF2A1-5A99-4579-B898-8DF0411FBBCA}" type="presOf" srcId="{C58E1A3F-25CB-426F-A2B9-F1BBB6550CF7}" destId="{7426D51B-21E1-42BB-878C-E790DFFB616B}" srcOrd="0" destOrd="0" presId="urn:microsoft.com/office/officeart/2005/8/layout/chevron2"/>
    <dgm:cxn modelId="{2BE3F0EC-E02D-4BE4-9E7F-8029379D4C7A}" type="presOf" srcId="{DB9B80F7-AB82-423E-B489-CFEE76BD76F6}" destId="{7426D51B-21E1-42BB-878C-E790DFFB616B}" srcOrd="0" destOrd="8" presId="urn:microsoft.com/office/officeart/2005/8/layout/chevron2"/>
    <dgm:cxn modelId="{5B12F155-1C8F-420F-84E2-CFA67CC7B70D}" srcId="{7FFB95AD-7737-40BC-BD4F-5906DA43A9AC}" destId="{C42AF615-35E4-4638-B440-E637AC65387C}" srcOrd="2" destOrd="0" parTransId="{B7CC9703-DC4F-47E2-9D67-7DDF177627AC}" sibTransId="{7E1FD7FE-BADD-4921-9F20-8FBC6D46C3BE}"/>
    <dgm:cxn modelId="{8083558A-A116-42EE-8E55-309463C864B0}" srcId="{6BD63B56-553F-4C4A-B2D6-AC0003132774}" destId="{7FFB95AD-7737-40BC-BD4F-5906DA43A9AC}" srcOrd="0" destOrd="0" parTransId="{6D91E7D2-D34E-4F66-ABD9-D9D62A9FEB62}" sibTransId="{F08465B2-023C-43ED-8375-0A6A9DEEA0B4}"/>
    <dgm:cxn modelId="{EF48D894-0C40-411C-8C40-012491FCC0D7}" type="presOf" srcId="{AF151F8B-60E9-4E2C-902E-3108612CB940}" destId="{7426D51B-21E1-42BB-878C-E790DFFB616B}" srcOrd="0" destOrd="10" presId="urn:microsoft.com/office/officeart/2005/8/layout/chevron2"/>
    <dgm:cxn modelId="{2D379985-84BC-4F01-B92B-4DB7717AFA22}" type="presOf" srcId="{FE9F4D9A-BF3B-4114-AA41-C2C93449D8C2}" destId="{7426D51B-21E1-42BB-878C-E790DFFB616B}" srcOrd="0" destOrd="7" presId="urn:microsoft.com/office/officeart/2005/8/layout/chevron2"/>
    <dgm:cxn modelId="{5F088786-29C9-4573-8CAA-9E8903883668}" srcId="{840DFF6A-0C91-4853-88BD-540662669211}" destId="{24EE323B-023D-41F3-8138-20608C94BCBE}" srcOrd="1" destOrd="0" parTransId="{E0AE42B3-7FFC-4315-BCF3-BC76330FCA92}" sibTransId="{7299B51D-8A1F-4B1F-9C35-0AABEA31E87C}"/>
    <dgm:cxn modelId="{ABF0AF6F-3B7E-4747-A417-50E33885C500}" srcId="{FE9F4D9A-BF3B-4114-AA41-C2C93449D8C2}" destId="{DB9B80F7-AB82-423E-B489-CFEE76BD76F6}" srcOrd="0" destOrd="0" parTransId="{7246C8D4-1665-45ED-9B5E-B888A04E8CFF}" sibTransId="{06BA9F39-F55A-4AD6-A1C7-33DEA4C6C28D}"/>
    <dgm:cxn modelId="{E0F11635-889E-470E-BB24-0D53224B2E96}" srcId="{7FFB95AD-7737-40BC-BD4F-5906DA43A9AC}" destId="{DE9AF12A-F74C-4671-891D-B6D9280A3ECA}" srcOrd="1" destOrd="0" parTransId="{8C3A65F4-DA82-4C01-BE62-50E23D6775BA}" sibTransId="{2F301EAB-109D-447F-B100-012B61AF0439}"/>
    <dgm:cxn modelId="{693B8055-821A-46DA-8C87-6DF747B16D75}" srcId="{840DFF6A-0C91-4853-88BD-540662669211}" destId="{E4BAF8F5-9384-48FC-8975-7EDF2DCF9FC1}" srcOrd="0" destOrd="0" parTransId="{6BD5EFE1-5141-41E6-AF81-2965D1F49E25}" sibTransId="{ED04D767-0566-4518-B5C2-0E532EE3F6FB}"/>
    <dgm:cxn modelId="{C0CF834F-2D97-4B26-85D3-2FB5CAD50287}" type="presParOf" srcId="{18F902B5-73C9-4700-B56D-37D694164FF0}" destId="{8E793723-A4E9-44D5-8677-FBC3E46F9C28}" srcOrd="0" destOrd="0" presId="urn:microsoft.com/office/officeart/2005/8/layout/chevron2"/>
    <dgm:cxn modelId="{3C88153C-6EFE-4411-9DB7-14202ED91DDD}" type="presParOf" srcId="{8E793723-A4E9-44D5-8677-FBC3E46F9C28}" destId="{59722BC0-61A2-4EDE-AC3D-343329EDD5D9}" srcOrd="0" destOrd="0" presId="urn:microsoft.com/office/officeart/2005/8/layout/chevron2"/>
    <dgm:cxn modelId="{948E99D1-E70A-4A5E-BCF7-E5465F03A048}" type="presParOf" srcId="{8E793723-A4E9-44D5-8677-FBC3E46F9C28}" destId="{7426D51B-21E1-42BB-878C-E790DFFB616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BD63B56-553F-4C4A-B2D6-AC0003132774}" type="doc">
      <dgm:prSet loTypeId="urn:microsoft.com/office/officeart/2008/layout/AlternatingHexagons"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600" b="1" dirty="0" smtClean="0"/>
            <a:t>Zahteve za izvajanje sheme so sledeče:</a:t>
          </a:r>
          <a:endParaRPr lang="sl-SI" sz="26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a:solidFill>
          <a:schemeClr val="bg1"/>
        </a:solidFill>
      </dgm:spPr>
      <dgm:t>
        <a:bodyPr/>
        <a:lstStyle/>
        <a:p>
          <a:endParaRPr lang="sl-SI"/>
        </a:p>
      </dgm:t>
    </dgm:pt>
    <dgm:pt modelId="{F2D48FFE-3034-44C8-9FA7-A4245EBE4BE2}">
      <dgm:prSet custT="1"/>
      <dgm:spPr/>
      <dgm:t>
        <a:bodyPr/>
        <a:lstStyle/>
        <a:p>
          <a:r>
            <a:rPr lang="sl-SI" sz="2200" b="1" dirty="0" smtClean="0"/>
            <a:t>- gnezdo na njivi se označi s palicami,</a:t>
          </a:r>
          <a:endParaRPr lang="sl-SI" sz="2200" b="1" dirty="0"/>
        </a:p>
      </dgm:t>
    </dgm:pt>
    <dgm:pt modelId="{9438F830-1B7A-4926-A341-4F228DAFB885}" type="parTrans" cxnId="{E56314F6-0821-417C-9BA3-BCF5A5DEB938}">
      <dgm:prSet/>
      <dgm:spPr/>
      <dgm:t>
        <a:bodyPr/>
        <a:lstStyle/>
        <a:p>
          <a:endParaRPr lang="sl-SI"/>
        </a:p>
      </dgm:t>
    </dgm:pt>
    <dgm:pt modelId="{0A201733-C5E9-4ECD-83F4-08228C34A994}" type="sibTrans" cxnId="{E56314F6-0821-417C-9BA3-BCF5A5DEB938}">
      <dgm:prSet/>
      <dgm:spPr/>
      <dgm:t>
        <a:bodyPr/>
        <a:lstStyle/>
        <a:p>
          <a:endParaRPr lang="sl-SI"/>
        </a:p>
      </dgm:t>
    </dgm:pt>
    <dgm:pt modelId="{9FDA7918-AD9F-471C-B56D-64339BF838F5}">
      <dgm:prSet custT="1"/>
      <dgm:spPr/>
      <dgm:t>
        <a:bodyPr/>
        <a:lstStyle/>
        <a:p>
          <a:r>
            <a:rPr lang="sl-SI" sz="2200" b="1" dirty="0" smtClean="0"/>
            <a:t>- na označenem delu njive niso dovoljena nobena dela s traktorjem ali drugo mehanizacijo, ki bi lahko poškodovala gnezdo do 15. junija, ki omogoča uspešno gnezditev,</a:t>
          </a:r>
          <a:endParaRPr lang="sl-SI" sz="2200" b="1" dirty="0"/>
        </a:p>
      </dgm:t>
    </dgm:pt>
    <dgm:pt modelId="{97DE36DE-D012-41AD-B21A-15FC53E8B7F8}" type="parTrans" cxnId="{0FE1E93F-2897-408B-BEFF-EF4B7DCF1A82}">
      <dgm:prSet/>
      <dgm:spPr/>
      <dgm:t>
        <a:bodyPr/>
        <a:lstStyle/>
        <a:p>
          <a:endParaRPr lang="sl-SI"/>
        </a:p>
      </dgm:t>
    </dgm:pt>
    <dgm:pt modelId="{F62BABD4-8CAA-4E81-9FB8-7655C7378624}" type="sibTrans" cxnId="{0FE1E93F-2897-408B-BEFF-EF4B7DCF1A82}">
      <dgm:prSet/>
      <dgm:spPr/>
      <dgm:t>
        <a:bodyPr/>
        <a:lstStyle/>
        <a:p>
          <a:endParaRPr lang="sl-SI"/>
        </a:p>
      </dgm:t>
    </dgm:pt>
    <dgm:pt modelId="{555DCC2E-58C1-4AF1-A953-81EC3BA3AE34}">
      <dgm:prSet custT="1"/>
      <dgm:spPr/>
      <dgm:t>
        <a:bodyPr/>
        <a:lstStyle/>
        <a:p>
          <a:r>
            <a:rPr lang="sl-SI" sz="2200" b="1" dirty="0" smtClean="0"/>
            <a:t>- v okolici gnezda lahko poteka normalna obdelava  (ni predvidenih zahtev glede uporabe FFS),</a:t>
          </a:r>
          <a:endParaRPr lang="sl-SI" sz="2200" b="1" dirty="0"/>
        </a:p>
      </dgm:t>
    </dgm:pt>
    <dgm:pt modelId="{AF60AF4D-F8E0-4533-B412-79D32120CCCB}" type="parTrans" cxnId="{2290973E-6998-4AD7-AA82-7DAA4D296DDA}">
      <dgm:prSet/>
      <dgm:spPr/>
      <dgm:t>
        <a:bodyPr/>
        <a:lstStyle/>
        <a:p>
          <a:endParaRPr lang="sl-SI"/>
        </a:p>
      </dgm:t>
    </dgm:pt>
    <dgm:pt modelId="{991FF912-E2A4-4742-8ABC-890A08C03EE0}" type="sibTrans" cxnId="{2290973E-6998-4AD7-AA82-7DAA4D296DDA}">
      <dgm:prSet/>
      <dgm:spPr/>
      <dgm:t>
        <a:bodyPr/>
        <a:lstStyle/>
        <a:p>
          <a:endParaRPr lang="sl-SI"/>
        </a:p>
      </dgm:t>
    </dgm:pt>
    <dgm:pt modelId="{65498255-7D48-42E7-8530-843B40F16CED}">
      <dgm:prSet custT="1"/>
      <dgm:spPr/>
      <dgm:t>
        <a:bodyPr/>
        <a:lstStyle/>
        <a:p>
          <a:r>
            <a:rPr lang="sl-SI" sz="2200" b="1" dirty="0" smtClean="0"/>
            <a:t>- po 15. juniju je dovoljena normalna obdelava celotne njive (prej obvezno </a:t>
          </a:r>
          <a:r>
            <a:rPr lang="sl-SI" sz="2200" b="1" dirty="0" err="1" smtClean="0"/>
            <a:t>geotag</a:t>
          </a:r>
          <a:r>
            <a:rPr lang="sl-SI" sz="2200" b="1" dirty="0" smtClean="0"/>
            <a:t> </a:t>
          </a:r>
          <a:r>
            <a:rPr lang="sl-SI" sz="2200" b="1" dirty="0" err="1" smtClean="0"/>
            <a:t>photo,da</a:t>
          </a:r>
          <a:r>
            <a:rPr lang="sl-SI" sz="2200" b="1" dirty="0" smtClean="0"/>
            <a:t> je gnezdo do takrat bilo ohranjeno).</a:t>
          </a:r>
          <a:endParaRPr lang="sl-SI" sz="2200" b="1" dirty="0"/>
        </a:p>
      </dgm:t>
    </dgm:pt>
    <dgm:pt modelId="{01966FD4-B2C9-4EF7-A925-8F9B942166BB}" type="parTrans" cxnId="{45AC3E1F-6109-4ED4-9625-973A0DF4D0C2}">
      <dgm:prSet/>
      <dgm:spPr/>
      <dgm:t>
        <a:bodyPr/>
        <a:lstStyle/>
        <a:p>
          <a:endParaRPr lang="sl-SI"/>
        </a:p>
      </dgm:t>
    </dgm:pt>
    <dgm:pt modelId="{D91310EE-B024-4A4E-96F5-D9E2814BFCC7}" type="sibTrans" cxnId="{45AC3E1F-6109-4ED4-9625-973A0DF4D0C2}">
      <dgm:prSet/>
      <dgm:spPr/>
      <dgm:t>
        <a:bodyPr/>
        <a:lstStyle/>
        <a:p>
          <a:endParaRPr lang="sl-SI"/>
        </a:p>
      </dgm:t>
    </dgm:pt>
    <dgm:pt modelId="{3FE47234-CD2D-4067-9766-287E952254A8}">
      <dgm:prSet custT="1"/>
      <dgm:spPr/>
      <dgm:t>
        <a:bodyPr/>
        <a:lstStyle/>
        <a:p>
          <a:endParaRPr lang="sl-SI" sz="2200" b="1" dirty="0"/>
        </a:p>
      </dgm:t>
    </dgm:pt>
    <dgm:pt modelId="{9091D8B7-C7BF-45FB-874E-42F7493BC6B1}" type="parTrans" cxnId="{9F6E4849-CD6A-421B-ADDA-062F42581709}">
      <dgm:prSet/>
      <dgm:spPr/>
      <dgm:t>
        <a:bodyPr/>
        <a:lstStyle/>
        <a:p>
          <a:endParaRPr lang="sl-SI"/>
        </a:p>
      </dgm:t>
    </dgm:pt>
    <dgm:pt modelId="{C293FE57-07C1-44C0-A2A0-E79B32F13673}" type="sibTrans" cxnId="{9F6E4849-CD6A-421B-ADDA-062F42581709}">
      <dgm:prSet/>
      <dgm:spPr/>
      <dgm:t>
        <a:bodyPr/>
        <a:lstStyle/>
        <a:p>
          <a:endParaRPr lang="sl-SI"/>
        </a:p>
      </dgm:t>
    </dgm:pt>
    <dgm:pt modelId="{4F03AA1E-BEB5-4DB2-A499-0257EB5B382D}">
      <dgm:prSet custT="1"/>
      <dgm:spPr/>
      <dgm:t>
        <a:bodyPr/>
        <a:lstStyle/>
        <a:p>
          <a:endParaRPr lang="sl-SI" sz="2200" b="1" dirty="0"/>
        </a:p>
      </dgm:t>
    </dgm:pt>
    <dgm:pt modelId="{17892B40-FFD6-4DEE-B658-3CBB641B609D}" type="parTrans" cxnId="{B6E8E069-BE93-433C-AFEF-ECD98CDF6563}">
      <dgm:prSet/>
      <dgm:spPr/>
      <dgm:t>
        <a:bodyPr/>
        <a:lstStyle/>
        <a:p>
          <a:endParaRPr lang="sl-SI"/>
        </a:p>
      </dgm:t>
    </dgm:pt>
    <dgm:pt modelId="{093030B5-CB54-4ACD-9259-889BAE5D7A9A}" type="sibTrans" cxnId="{B6E8E069-BE93-433C-AFEF-ECD98CDF6563}">
      <dgm:prSet/>
      <dgm:spPr/>
      <dgm:t>
        <a:bodyPr/>
        <a:lstStyle/>
        <a:p>
          <a:endParaRPr lang="sl-SI"/>
        </a:p>
      </dgm:t>
    </dgm:pt>
    <dgm:pt modelId="{D73E5706-0633-4C3F-83C5-A8CD5683D791}">
      <dgm:prSet custT="1"/>
      <dgm:spPr/>
      <dgm:t>
        <a:bodyPr/>
        <a:lstStyle/>
        <a:p>
          <a:endParaRPr lang="sl-SI" sz="2200" b="1" dirty="0"/>
        </a:p>
      </dgm:t>
    </dgm:pt>
    <dgm:pt modelId="{8B29505D-57C9-4313-8C16-9202C66CC56B}" type="parTrans" cxnId="{96539A76-1853-40CF-ADB8-A9A9B64D5418}">
      <dgm:prSet/>
      <dgm:spPr/>
      <dgm:t>
        <a:bodyPr/>
        <a:lstStyle/>
        <a:p>
          <a:endParaRPr lang="sl-SI"/>
        </a:p>
      </dgm:t>
    </dgm:pt>
    <dgm:pt modelId="{67DFC02E-81C4-4E14-BC15-F7411111BE79}" type="sibTrans" cxnId="{96539A76-1853-40CF-ADB8-A9A9B64D5418}">
      <dgm:prSet/>
      <dgm:spPr/>
      <dgm:t>
        <a:bodyPr/>
        <a:lstStyle/>
        <a:p>
          <a:endParaRPr lang="sl-SI"/>
        </a:p>
      </dgm:t>
    </dgm:pt>
    <dgm:pt modelId="{88134D6A-BCCA-4A41-AA9F-74E6009EA448}" type="pres">
      <dgm:prSet presAssocID="{6BD63B56-553F-4C4A-B2D6-AC0003132774}" presName="Name0" presStyleCnt="0">
        <dgm:presLayoutVars>
          <dgm:chMax/>
          <dgm:chPref/>
          <dgm:dir/>
          <dgm:animLvl val="lvl"/>
        </dgm:presLayoutVars>
      </dgm:prSet>
      <dgm:spPr/>
      <dgm:t>
        <a:bodyPr/>
        <a:lstStyle/>
        <a:p>
          <a:endParaRPr lang="sl-SI"/>
        </a:p>
      </dgm:t>
    </dgm:pt>
    <dgm:pt modelId="{5917BE1C-9CD9-4103-A237-894F65D64AFF}" type="pres">
      <dgm:prSet presAssocID="{7FFB95AD-7737-40BC-BD4F-5906DA43A9AC}" presName="composite" presStyleCnt="0"/>
      <dgm:spPr/>
    </dgm:pt>
    <dgm:pt modelId="{A129DCF7-3F3B-40E7-AFD5-1CDCA9A0E349}" type="pres">
      <dgm:prSet presAssocID="{7FFB95AD-7737-40BC-BD4F-5906DA43A9AC}" presName="Parent1" presStyleLbl="node1" presStyleIdx="0" presStyleCnt="2" custLinFactNeighborX="-62480" custLinFactNeighborY="-20213">
        <dgm:presLayoutVars>
          <dgm:chMax val="1"/>
          <dgm:chPref val="1"/>
          <dgm:bulletEnabled val="1"/>
        </dgm:presLayoutVars>
      </dgm:prSet>
      <dgm:spPr/>
      <dgm:t>
        <a:bodyPr/>
        <a:lstStyle/>
        <a:p>
          <a:endParaRPr lang="sl-SI"/>
        </a:p>
      </dgm:t>
    </dgm:pt>
    <dgm:pt modelId="{BE7656CD-DE40-46D4-B71F-E59BBCED1E13}" type="pres">
      <dgm:prSet presAssocID="{7FFB95AD-7737-40BC-BD4F-5906DA43A9AC}" presName="Childtext1" presStyleLbl="revTx" presStyleIdx="0" presStyleCnt="1" custScaleX="170972" custScaleY="238312" custLinFactNeighborX="-14288" custLinFactNeighborY="22854">
        <dgm:presLayoutVars>
          <dgm:chMax val="0"/>
          <dgm:chPref val="0"/>
          <dgm:bulletEnabled val="1"/>
        </dgm:presLayoutVars>
      </dgm:prSet>
      <dgm:spPr/>
      <dgm:t>
        <a:bodyPr/>
        <a:lstStyle/>
        <a:p>
          <a:endParaRPr lang="sl-SI"/>
        </a:p>
      </dgm:t>
    </dgm:pt>
    <dgm:pt modelId="{EBC56641-B92F-4308-A377-30AC529D0D5A}" type="pres">
      <dgm:prSet presAssocID="{7FFB95AD-7737-40BC-BD4F-5906DA43A9AC}" presName="BalanceSpacing" presStyleCnt="0"/>
      <dgm:spPr/>
    </dgm:pt>
    <dgm:pt modelId="{8530DAB8-0AB5-4E81-BBCF-F938CE8F71FF}" type="pres">
      <dgm:prSet presAssocID="{7FFB95AD-7737-40BC-BD4F-5906DA43A9AC}" presName="BalanceSpacing1" presStyleCnt="0"/>
      <dgm:spPr/>
    </dgm:pt>
    <dgm:pt modelId="{87D844A4-5884-4173-A908-894BAF91BFB6}" type="pres">
      <dgm:prSet presAssocID="{F08465B2-023C-43ED-8375-0A6A9DEEA0B4}" presName="Accent1Text" presStyleLbl="node1" presStyleIdx="1" presStyleCnt="2" custScaleX="78200" custScaleY="78801" custLinFactNeighborX="-63717" custLinFactNeighborY="56207"/>
      <dgm:spPr/>
      <dgm:t>
        <a:bodyPr/>
        <a:lstStyle/>
        <a:p>
          <a:endParaRPr lang="sl-SI"/>
        </a:p>
      </dgm:t>
    </dgm:pt>
  </dgm:ptLst>
  <dgm:cxnLst>
    <dgm:cxn modelId="{C848C96C-5C83-4737-803D-7BE621F5B7AB}" type="presOf" srcId="{6BD63B56-553F-4C4A-B2D6-AC0003132774}" destId="{88134D6A-BCCA-4A41-AA9F-74E6009EA448}" srcOrd="0" destOrd="0" presId="urn:microsoft.com/office/officeart/2008/layout/AlternatingHexagons"/>
    <dgm:cxn modelId="{9F3FE876-87AD-4AE0-A97B-C970B33F3656}" type="presOf" srcId="{9FDA7918-AD9F-471C-B56D-64339BF838F5}" destId="{BE7656CD-DE40-46D4-B71F-E59BBCED1E13}" srcOrd="0" destOrd="2" presId="urn:microsoft.com/office/officeart/2008/layout/AlternatingHexagons"/>
    <dgm:cxn modelId="{47B7A539-CF3C-4947-8E51-F9F9BD40C1B2}" type="presOf" srcId="{F2D48FFE-3034-44C8-9FA7-A4245EBE4BE2}" destId="{BE7656CD-DE40-46D4-B71F-E59BBCED1E13}" srcOrd="0" destOrd="0" presId="urn:microsoft.com/office/officeart/2008/layout/AlternatingHexagons"/>
    <dgm:cxn modelId="{B6E8E069-BE93-433C-AFEF-ECD98CDF6563}" srcId="{7FFB95AD-7737-40BC-BD4F-5906DA43A9AC}" destId="{4F03AA1E-BEB5-4DB2-A499-0257EB5B382D}" srcOrd="3" destOrd="0" parTransId="{17892B40-FFD6-4DEE-B658-3CBB641B609D}" sibTransId="{093030B5-CB54-4ACD-9259-889BAE5D7A9A}"/>
    <dgm:cxn modelId="{0FE1E93F-2897-408B-BEFF-EF4B7DCF1A82}" srcId="{7FFB95AD-7737-40BC-BD4F-5906DA43A9AC}" destId="{9FDA7918-AD9F-471C-B56D-64339BF838F5}" srcOrd="2" destOrd="0" parTransId="{97DE36DE-D012-41AD-B21A-15FC53E8B7F8}" sibTransId="{F62BABD4-8CAA-4E81-9FB8-7655C7378624}"/>
    <dgm:cxn modelId="{9F6E4849-CD6A-421B-ADDA-062F42581709}" srcId="{7FFB95AD-7737-40BC-BD4F-5906DA43A9AC}" destId="{3FE47234-CD2D-4067-9766-287E952254A8}" srcOrd="1" destOrd="0" parTransId="{9091D8B7-C7BF-45FB-874E-42F7493BC6B1}" sibTransId="{C293FE57-07C1-44C0-A2A0-E79B32F13673}"/>
    <dgm:cxn modelId="{E0662453-AC53-4AF6-8E58-58927E36505F}" type="presOf" srcId="{4F03AA1E-BEB5-4DB2-A499-0257EB5B382D}" destId="{BE7656CD-DE40-46D4-B71F-E59BBCED1E13}" srcOrd="0" destOrd="3" presId="urn:microsoft.com/office/officeart/2008/layout/AlternatingHexagons"/>
    <dgm:cxn modelId="{95878D4C-19AA-409B-BC72-29A11CB8E575}" type="presOf" srcId="{65498255-7D48-42E7-8530-843B40F16CED}" destId="{BE7656CD-DE40-46D4-B71F-E59BBCED1E13}" srcOrd="0" destOrd="6" presId="urn:microsoft.com/office/officeart/2008/layout/AlternatingHexagons"/>
    <dgm:cxn modelId="{B52DAB0E-926D-4564-B04D-FD7FA1AFFBF2}" type="presOf" srcId="{D73E5706-0633-4C3F-83C5-A8CD5683D791}" destId="{BE7656CD-DE40-46D4-B71F-E59BBCED1E13}" srcOrd="0" destOrd="5" presId="urn:microsoft.com/office/officeart/2008/layout/AlternatingHexagons"/>
    <dgm:cxn modelId="{38746DD9-B922-4995-B0AA-738C82910798}" type="presOf" srcId="{7FFB95AD-7737-40BC-BD4F-5906DA43A9AC}" destId="{A129DCF7-3F3B-40E7-AFD5-1CDCA9A0E349}" srcOrd="0" destOrd="0" presId="urn:microsoft.com/office/officeart/2008/layout/AlternatingHexagons"/>
    <dgm:cxn modelId="{E56314F6-0821-417C-9BA3-BCF5A5DEB938}" srcId="{7FFB95AD-7737-40BC-BD4F-5906DA43A9AC}" destId="{F2D48FFE-3034-44C8-9FA7-A4245EBE4BE2}" srcOrd="0" destOrd="0" parTransId="{9438F830-1B7A-4926-A341-4F228DAFB885}" sibTransId="{0A201733-C5E9-4ECD-83F4-08228C34A994}"/>
    <dgm:cxn modelId="{96539A76-1853-40CF-ADB8-A9A9B64D5418}" srcId="{7FFB95AD-7737-40BC-BD4F-5906DA43A9AC}" destId="{D73E5706-0633-4C3F-83C5-A8CD5683D791}" srcOrd="5" destOrd="0" parTransId="{8B29505D-57C9-4313-8C16-9202C66CC56B}" sibTransId="{67DFC02E-81C4-4E14-BC15-F7411111BE79}"/>
    <dgm:cxn modelId="{8083558A-A116-42EE-8E55-309463C864B0}" srcId="{6BD63B56-553F-4C4A-B2D6-AC0003132774}" destId="{7FFB95AD-7737-40BC-BD4F-5906DA43A9AC}" srcOrd="0" destOrd="0" parTransId="{6D91E7D2-D34E-4F66-ABD9-D9D62A9FEB62}" sibTransId="{F08465B2-023C-43ED-8375-0A6A9DEEA0B4}"/>
    <dgm:cxn modelId="{F25D9D68-897C-447A-A51A-2FB56D3ABE92}" type="presOf" srcId="{555DCC2E-58C1-4AF1-A953-81EC3BA3AE34}" destId="{BE7656CD-DE40-46D4-B71F-E59BBCED1E13}" srcOrd="0" destOrd="4" presId="urn:microsoft.com/office/officeart/2008/layout/AlternatingHexagons"/>
    <dgm:cxn modelId="{45AC3E1F-6109-4ED4-9625-973A0DF4D0C2}" srcId="{7FFB95AD-7737-40BC-BD4F-5906DA43A9AC}" destId="{65498255-7D48-42E7-8530-843B40F16CED}" srcOrd="6" destOrd="0" parTransId="{01966FD4-B2C9-4EF7-A925-8F9B942166BB}" sibTransId="{D91310EE-B024-4A4E-96F5-D9E2814BFCC7}"/>
    <dgm:cxn modelId="{AF40C2A3-AB29-4ECE-81DD-4F0921D1DDCF}" type="presOf" srcId="{3FE47234-CD2D-4067-9766-287E952254A8}" destId="{BE7656CD-DE40-46D4-B71F-E59BBCED1E13}" srcOrd="0" destOrd="1" presId="urn:microsoft.com/office/officeart/2008/layout/AlternatingHexagons"/>
    <dgm:cxn modelId="{155A9A12-259C-4356-B132-A8EA5B8B4E0F}" type="presOf" srcId="{F08465B2-023C-43ED-8375-0A6A9DEEA0B4}" destId="{87D844A4-5884-4173-A908-894BAF91BFB6}" srcOrd="0" destOrd="0" presId="urn:microsoft.com/office/officeart/2008/layout/AlternatingHexagons"/>
    <dgm:cxn modelId="{2290973E-6998-4AD7-AA82-7DAA4D296DDA}" srcId="{7FFB95AD-7737-40BC-BD4F-5906DA43A9AC}" destId="{555DCC2E-58C1-4AF1-A953-81EC3BA3AE34}" srcOrd="4" destOrd="0" parTransId="{AF60AF4D-F8E0-4533-B412-79D32120CCCB}" sibTransId="{991FF912-E2A4-4742-8ABC-890A08C03EE0}"/>
    <dgm:cxn modelId="{D6962122-9D3A-496C-9395-475F9FFA6EB6}" type="presParOf" srcId="{88134D6A-BCCA-4A41-AA9F-74E6009EA448}" destId="{5917BE1C-9CD9-4103-A237-894F65D64AFF}" srcOrd="0" destOrd="0" presId="urn:microsoft.com/office/officeart/2008/layout/AlternatingHexagons"/>
    <dgm:cxn modelId="{05FF204E-9DB3-4228-B45B-21869A2D7002}" type="presParOf" srcId="{5917BE1C-9CD9-4103-A237-894F65D64AFF}" destId="{A129DCF7-3F3B-40E7-AFD5-1CDCA9A0E349}" srcOrd="0" destOrd="0" presId="urn:microsoft.com/office/officeart/2008/layout/AlternatingHexagons"/>
    <dgm:cxn modelId="{B649B0D0-FF17-49D0-86BC-EB8C4EC4B219}" type="presParOf" srcId="{5917BE1C-9CD9-4103-A237-894F65D64AFF}" destId="{BE7656CD-DE40-46D4-B71F-E59BBCED1E13}" srcOrd="1" destOrd="0" presId="urn:microsoft.com/office/officeart/2008/layout/AlternatingHexagons"/>
    <dgm:cxn modelId="{D5FB1677-EE30-4953-9037-ACBA24645E62}" type="presParOf" srcId="{5917BE1C-9CD9-4103-A237-894F65D64AFF}" destId="{EBC56641-B92F-4308-A377-30AC529D0D5A}" srcOrd="2" destOrd="0" presId="urn:microsoft.com/office/officeart/2008/layout/AlternatingHexagons"/>
    <dgm:cxn modelId="{9E66C724-669B-4ECB-B43B-F359B7EB3D36}" type="presParOf" srcId="{5917BE1C-9CD9-4103-A237-894F65D64AFF}" destId="{8530DAB8-0AB5-4E81-BBCF-F938CE8F71FF}" srcOrd="3" destOrd="0" presId="urn:microsoft.com/office/officeart/2008/layout/AlternatingHexagons"/>
    <dgm:cxn modelId="{98F856F5-E5C8-4519-968B-EF858B39967A}" type="presParOf" srcId="{5917BE1C-9CD9-4103-A237-894F65D64AFF}" destId="{87D844A4-5884-4173-A908-894BAF91BFB6}"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BD63B56-553F-4C4A-B2D6-AC0003132774}" type="doc">
      <dgm:prSet loTypeId="urn:microsoft.com/office/officeart/2008/layout/AlternatingHexagons"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600" b="1" dirty="0" smtClean="0"/>
            <a:t>Zahteve za izvajanje sheme so sledeče:</a:t>
          </a:r>
          <a:endParaRPr lang="sl-SI" sz="26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a:solidFill>
          <a:schemeClr val="bg1"/>
        </a:solidFill>
      </dgm:spPr>
      <dgm:t>
        <a:bodyPr/>
        <a:lstStyle/>
        <a:p>
          <a:endParaRPr lang="sl-SI"/>
        </a:p>
      </dgm:t>
    </dgm:pt>
    <dgm:pt modelId="{F2D48FFE-3034-44C8-9FA7-A4245EBE4BE2}">
      <dgm:prSet custT="1"/>
      <dgm:spPr/>
      <dgm:t>
        <a:bodyPr/>
        <a:lstStyle/>
        <a:p>
          <a:r>
            <a:rPr lang="sl-SI" sz="2000" b="1" dirty="0" smtClean="0"/>
            <a:t>Nosilec mora posneti dve geografsko označeni fotografiji gnezda: </a:t>
          </a:r>
          <a:endParaRPr lang="sl-SI" sz="2000" b="1" dirty="0"/>
        </a:p>
      </dgm:t>
    </dgm:pt>
    <dgm:pt modelId="{9438F830-1B7A-4926-A341-4F228DAFB885}" type="parTrans" cxnId="{E56314F6-0821-417C-9BA3-BCF5A5DEB938}">
      <dgm:prSet/>
      <dgm:spPr/>
      <dgm:t>
        <a:bodyPr/>
        <a:lstStyle/>
        <a:p>
          <a:endParaRPr lang="sl-SI"/>
        </a:p>
      </dgm:t>
    </dgm:pt>
    <dgm:pt modelId="{0A201733-C5E9-4ECD-83F4-08228C34A994}" type="sibTrans" cxnId="{E56314F6-0821-417C-9BA3-BCF5A5DEB938}">
      <dgm:prSet/>
      <dgm:spPr/>
      <dgm:t>
        <a:bodyPr/>
        <a:lstStyle/>
        <a:p>
          <a:endParaRPr lang="sl-SI"/>
        </a:p>
      </dgm:t>
    </dgm:pt>
    <dgm:pt modelId="{BA987389-4D8B-4D13-8433-B10673704935}">
      <dgm:prSet custT="1"/>
      <dgm:spPr/>
      <dgm:t>
        <a:bodyPr/>
        <a:lstStyle/>
        <a:p>
          <a:r>
            <a:rPr lang="sl-SI" sz="2000" b="1" dirty="0" smtClean="0">
              <a:solidFill>
                <a:schemeClr val="accent6">
                  <a:lumMod val="75000"/>
                </a:schemeClr>
              </a:solidFill>
            </a:rPr>
            <a:t>- Za namen sheme se uporabi korekcijski faktor s katerim se eno gnezdo šteje za 1 ha upravičene površine, ne glede na dejansko velikost kmetijske površine na kateri se gnezdo nahaja.</a:t>
          </a:r>
        </a:p>
      </dgm:t>
    </dgm:pt>
    <dgm:pt modelId="{BDE57A05-83F6-4F52-A898-85955B9660F0}" type="parTrans" cxnId="{745BCF9A-D59D-462E-9A0A-7F603450A96E}">
      <dgm:prSet/>
      <dgm:spPr/>
      <dgm:t>
        <a:bodyPr/>
        <a:lstStyle/>
        <a:p>
          <a:endParaRPr lang="sl-SI"/>
        </a:p>
      </dgm:t>
    </dgm:pt>
    <dgm:pt modelId="{87B74AD8-3CB8-4CA0-9EB8-B7A0BA8A337D}" type="sibTrans" cxnId="{745BCF9A-D59D-462E-9A0A-7F603450A96E}">
      <dgm:prSet/>
      <dgm:spPr/>
      <dgm:t>
        <a:bodyPr/>
        <a:lstStyle/>
        <a:p>
          <a:endParaRPr lang="sl-SI"/>
        </a:p>
      </dgm:t>
    </dgm:pt>
    <dgm:pt modelId="{2DA76DD9-B0B5-4E94-B28D-AE16D5AA1023}">
      <dgm:prSet custT="1"/>
      <dgm:spPr/>
      <dgm:t>
        <a:bodyPr/>
        <a:lstStyle/>
        <a:p>
          <a:r>
            <a:rPr lang="sl-SI" sz="2000" dirty="0" smtClean="0"/>
            <a:t>prva geografsko označena fotografija  vidna vzpostavitev varovanja gnezda, </a:t>
          </a:r>
          <a:endParaRPr lang="sl-SI" sz="2000" b="1" dirty="0"/>
        </a:p>
      </dgm:t>
    </dgm:pt>
    <dgm:pt modelId="{85CA27CA-8B5E-4CFD-9077-2B0DC2B68DB4}" type="parTrans" cxnId="{03376F99-C189-43E9-99E2-7B5A75B80151}">
      <dgm:prSet/>
      <dgm:spPr/>
      <dgm:t>
        <a:bodyPr/>
        <a:lstStyle/>
        <a:p>
          <a:endParaRPr lang="sl-SI"/>
        </a:p>
      </dgm:t>
    </dgm:pt>
    <dgm:pt modelId="{137C812D-2192-48CF-9E42-C955A8E1D0AB}" type="sibTrans" cxnId="{03376F99-C189-43E9-99E2-7B5A75B80151}">
      <dgm:prSet/>
      <dgm:spPr/>
      <dgm:t>
        <a:bodyPr/>
        <a:lstStyle/>
        <a:p>
          <a:endParaRPr lang="sl-SI"/>
        </a:p>
      </dgm:t>
    </dgm:pt>
    <dgm:pt modelId="{4DF664E2-6A8A-405E-A1E9-2FF9541C02BB}">
      <dgm:prSet custT="1"/>
      <dgm:spPr/>
      <dgm:t>
        <a:bodyPr/>
        <a:lstStyle/>
        <a:p>
          <a:r>
            <a:rPr lang="sl-SI" sz="2000" dirty="0" smtClean="0"/>
            <a:t>druga geografsko označena fotografija pa mora biti posneta na zadnji dan varovanja gnezda </a:t>
          </a:r>
          <a:r>
            <a:rPr lang="sl-SI" sz="2000" dirty="0" smtClean="0">
              <a:solidFill>
                <a:schemeClr val="accent5">
                  <a:lumMod val="75000"/>
                </a:schemeClr>
              </a:solidFill>
            </a:rPr>
            <a:t>oziroma vsaj do 30. junija.</a:t>
          </a:r>
          <a:endParaRPr lang="sl-SI" sz="2000" b="1" dirty="0"/>
        </a:p>
      </dgm:t>
    </dgm:pt>
    <dgm:pt modelId="{88CF1C5F-DC45-4586-8EF0-332F71ADAAD2}" type="parTrans" cxnId="{774D253A-6D30-450A-A377-CA477084E381}">
      <dgm:prSet/>
      <dgm:spPr/>
      <dgm:t>
        <a:bodyPr/>
        <a:lstStyle/>
        <a:p>
          <a:endParaRPr lang="sl-SI"/>
        </a:p>
      </dgm:t>
    </dgm:pt>
    <dgm:pt modelId="{AC15F06F-1B0A-4A74-8294-F353307DD7CD}" type="sibTrans" cxnId="{774D253A-6D30-450A-A377-CA477084E381}">
      <dgm:prSet/>
      <dgm:spPr/>
      <dgm:t>
        <a:bodyPr/>
        <a:lstStyle/>
        <a:p>
          <a:endParaRPr lang="sl-SI"/>
        </a:p>
      </dgm:t>
    </dgm:pt>
    <dgm:pt modelId="{25C0C67A-1BDB-40B4-A4E4-D0825D19CD1B}">
      <dgm:prSet custT="1"/>
      <dgm:spPr/>
      <dgm:t>
        <a:bodyPr/>
        <a:lstStyle/>
        <a:p>
          <a:endParaRPr lang="sl-SI" sz="2000" b="1" dirty="0"/>
        </a:p>
      </dgm:t>
    </dgm:pt>
    <dgm:pt modelId="{6EEDECFA-1CBA-4CB4-9377-68056E45EC76}" type="parTrans" cxnId="{02E72CE6-825D-48AC-B655-4EEF0A7E81BD}">
      <dgm:prSet/>
      <dgm:spPr/>
      <dgm:t>
        <a:bodyPr/>
        <a:lstStyle/>
        <a:p>
          <a:endParaRPr lang="sl-SI"/>
        </a:p>
      </dgm:t>
    </dgm:pt>
    <dgm:pt modelId="{D9D20A99-3B3C-49A4-A006-48976CBD3486}" type="sibTrans" cxnId="{02E72CE6-825D-48AC-B655-4EEF0A7E81BD}">
      <dgm:prSet/>
      <dgm:spPr/>
      <dgm:t>
        <a:bodyPr/>
        <a:lstStyle/>
        <a:p>
          <a:endParaRPr lang="sl-SI"/>
        </a:p>
      </dgm:t>
    </dgm:pt>
    <dgm:pt modelId="{88134D6A-BCCA-4A41-AA9F-74E6009EA448}" type="pres">
      <dgm:prSet presAssocID="{6BD63B56-553F-4C4A-B2D6-AC0003132774}" presName="Name0" presStyleCnt="0">
        <dgm:presLayoutVars>
          <dgm:chMax/>
          <dgm:chPref/>
          <dgm:dir/>
          <dgm:animLvl val="lvl"/>
        </dgm:presLayoutVars>
      </dgm:prSet>
      <dgm:spPr/>
      <dgm:t>
        <a:bodyPr/>
        <a:lstStyle/>
        <a:p>
          <a:endParaRPr lang="sl-SI"/>
        </a:p>
      </dgm:t>
    </dgm:pt>
    <dgm:pt modelId="{5917BE1C-9CD9-4103-A237-894F65D64AFF}" type="pres">
      <dgm:prSet presAssocID="{7FFB95AD-7737-40BC-BD4F-5906DA43A9AC}" presName="composite" presStyleCnt="0"/>
      <dgm:spPr/>
    </dgm:pt>
    <dgm:pt modelId="{A129DCF7-3F3B-40E7-AFD5-1CDCA9A0E349}" type="pres">
      <dgm:prSet presAssocID="{7FFB95AD-7737-40BC-BD4F-5906DA43A9AC}" presName="Parent1" presStyleLbl="node1" presStyleIdx="0" presStyleCnt="2" custLinFactX="-34660" custLinFactNeighborX="-100000" custLinFactNeighborY="-47085">
        <dgm:presLayoutVars>
          <dgm:chMax val="1"/>
          <dgm:chPref val="1"/>
          <dgm:bulletEnabled val="1"/>
        </dgm:presLayoutVars>
      </dgm:prSet>
      <dgm:spPr/>
      <dgm:t>
        <a:bodyPr/>
        <a:lstStyle/>
        <a:p>
          <a:endParaRPr lang="sl-SI"/>
        </a:p>
      </dgm:t>
    </dgm:pt>
    <dgm:pt modelId="{BE7656CD-DE40-46D4-B71F-E59BBCED1E13}" type="pres">
      <dgm:prSet presAssocID="{7FFB95AD-7737-40BC-BD4F-5906DA43A9AC}" presName="Childtext1" presStyleLbl="revTx" presStyleIdx="0" presStyleCnt="1" custScaleX="229445" custScaleY="275696" custLinFactNeighborX="-38546" custLinFactNeighborY="-294">
        <dgm:presLayoutVars>
          <dgm:chMax val="0"/>
          <dgm:chPref val="0"/>
          <dgm:bulletEnabled val="1"/>
        </dgm:presLayoutVars>
      </dgm:prSet>
      <dgm:spPr/>
      <dgm:t>
        <a:bodyPr/>
        <a:lstStyle/>
        <a:p>
          <a:endParaRPr lang="sl-SI"/>
        </a:p>
      </dgm:t>
    </dgm:pt>
    <dgm:pt modelId="{EBC56641-B92F-4308-A377-30AC529D0D5A}" type="pres">
      <dgm:prSet presAssocID="{7FFB95AD-7737-40BC-BD4F-5906DA43A9AC}" presName="BalanceSpacing" presStyleCnt="0"/>
      <dgm:spPr/>
    </dgm:pt>
    <dgm:pt modelId="{8530DAB8-0AB5-4E81-BBCF-F938CE8F71FF}" type="pres">
      <dgm:prSet presAssocID="{7FFB95AD-7737-40BC-BD4F-5906DA43A9AC}" presName="BalanceSpacing1" presStyleCnt="0"/>
      <dgm:spPr/>
    </dgm:pt>
    <dgm:pt modelId="{87D844A4-5884-4173-A908-894BAF91BFB6}" type="pres">
      <dgm:prSet presAssocID="{F08465B2-023C-43ED-8375-0A6A9DEEA0B4}" presName="Accent1Text" presStyleLbl="node1" presStyleIdx="1" presStyleCnt="2" custScaleX="45286" custScaleY="11207" custLinFactNeighborX="-63910" custLinFactNeighborY="43017"/>
      <dgm:spPr/>
      <dgm:t>
        <a:bodyPr/>
        <a:lstStyle/>
        <a:p>
          <a:endParaRPr lang="sl-SI"/>
        </a:p>
      </dgm:t>
    </dgm:pt>
  </dgm:ptLst>
  <dgm:cxnLst>
    <dgm:cxn modelId="{C848C96C-5C83-4737-803D-7BE621F5B7AB}" type="presOf" srcId="{6BD63B56-553F-4C4A-B2D6-AC0003132774}" destId="{88134D6A-BCCA-4A41-AA9F-74E6009EA448}" srcOrd="0" destOrd="0" presId="urn:microsoft.com/office/officeart/2008/layout/AlternatingHexagons"/>
    <dgm:cxn modelId="{745BCF9A-D59D-462E-9A0A-7F603450A96E}" srcId="{7FFB95AD-7737-40BC-BD4F-5906DA43A9AC}" destId="{BA987389-4D8B-4D13-8433-B10673704935}" srcOrd="2" destOrd="0" parTransId="{BDE57A05-83F6-4F52-A898-85955B9660F0}" sibTransId="{87B74AD8-3CB8-4CA0-9EB8-B7A0BA8A337D}"/>
    <dgm:cxn modelId="{774D253A-6D30-450A-A377-CA477084E381}" srcId="{F2D48FFE-3034-44C8-9FA7-A4245EBE4BE2}" destId="{4DF664E2-6A8A-405E-A1E9-2FF9541C02BB}" srcOrd="1" destOrd="0" parTransId="{88CF1C5F-DC45-4586-8EF0-332F71ADAAD2}" sibTransId="{AC15F06F-1B0A-4A74-8294-F353307DD7CD}"/>
    <dgm:cxn modelId="{9B7B249D-503D-436C-853E-562629F019E2}" type="presOf" srcId="{4DF664E2-6A8A-405E-A1E9-2FF9541C02BB}" destId="{BE7656CD-DE40-46D4-B71F-E59BBCED1E13}" srcOrd="0" destOrd="2" presId="urn:microsoft.com/office/officeart/2008/layout/AlternatingHexagons"/>
    <dgm:cxn modelId="{155A9A12-259C-4356-B132-A8EA5B8B4E0F}" type="presOf" srcId="{F08465B2-023C-43ED-8375-0A6A9DEEA0B4}" destId="{87D844A4-5884-4173-A908-894BAF91BFB6}" srcOrd="0" destOrd="0" presId="urn:microsoft.com/office/officeart/2008/layout/AlternatingHexagons"/>
    <dgm:cxn modelId="{A1CABE6C-010E-4FDE-925B-097C26D0ADAE}" type="presOf" srcId="{25C0C67A-1BDB-40B4-A4E4-D0825D19CD1B}" destId="{BE7656CD-DE40-46D4-B71F-E59BBCED1E13}" srcOrd="0" destOrd="3" presId="urn:microsoft.com/office/officeart/2008/layout/AlternatingHexagons"/>
    <dgm:cxn modelId="{2A46490E-4804-4EE5-BE62-CB166B795114}" type="presOf" srcId="{BA987389-4D8B-4D13-8433-B10673704935}" destId="{BE7656CD-DE40-46D4-B71F-E59BBCED1E13}" srcOrd="0" destOrd="4" presId="urn:microsoft.com/office/officeart/2008/layout/AlternatingHexagons"/>
    <dgm:cxn modelId="{47B7A539-CF3C-4947-8E51-F9F9BD40C1B2}" type="presOf" srcId="{F2D48FFE-3034-44C8-9FA7-A4245EBE4BE2}" destId="{BE7656CD-DE40-46D4-B71F-E59BBCED1E13}" srcOrd="0" destOrd="0" presId="urn:microsoft.com/office/officeart/2008/layout/AlternatingHexagons"/>
    <dgm:cxn modelId="{8083558A-A116-42EE-8E55-309463C864B0}" srcId="{6BD63B56-553F-4C4A-B2D6-AC0003132774}" destId="{7FFB95AD-7737-40BC-BD4F-5906DA43A9AC}" srcOrd="0" destOrd="0" parTransId="{6D91E7D2-D34E-4F66-ABD9-D9D62A9FEB62}" sibTransId="{F08465B2-023C-43ED-8375-0A6A9DEEA0B4}"/>
    <dgm:cxn modelId="{E56314F6-0821-417C-9BA3-BCF5A5DEB938}" srcId="{7FFB95AD-7737-40BC-BD4F-5906DA43A9AC}" destId="{F2D48FFE-3034-44C8-9FA7-A4245EBE4BE2}" srcOrd="0" destOrd="0" parTransId="{9438F830-1B7A-4926-A341-4F228DAFB885}" sibTransId="{0A201733-C5E9-4ECD-83F4-08228C34A994}"/>
    <dgm:cxn modelId="{38746DD9-B922-4995-B0AA-738C82910798}" type="presOf" srcId="{7FFB95AD-7737-40BC-BD4F-5906DA43A9AC}" destId="{A129DCF7-3F3B-40E7-AFD5-1CDCA9A0E349}" srcOrd="0" destOrd="0" presId="urn:microsoft.com/office/officeart/2008/layout/AlternatingHexagons"/>
    <dgm:cxn modelId="{03376F99-C189-43E9-99E2-7B5A75B80151}" srcId="{F2D48FFE-3034-44C8-9FA7-A4245EBE4BE2}" destId="{2DA76DD9-B0B5-4E94-B28D-AE16D5AA1023}" srcOrd="0" destOrd="0" parTransId="{85CA27CA-8B5E-4CFD-9077-2B0DC2B68DB4}" sibTransId="{137C812D-2192-48CF-9E42-C955A8E1D0AB}"/>
    <dgm:cxn modelId="{02E72CE6-825D-48AC-B655-4EEF0A7E81BD}" srcId="{7FFB95AD-7737-40BC-BD4F-5906DA43A9AC}" destId="{25C0C67A-1BDB-40B4-A4E4-D0825D19CD1B}" srcOrd="1" destOrd="0" parTransId="{6EEDECFA-1CBA-4CB4-9377-68056E45EC76}" sibTransId="{D9D20A99-3B3C-49A4-A006-48976CBD3486}"/>
    <dgm:cxn modelId="{B73F4BB9-5661-40C7-AB12-A20CAA0B75EC}" type="presOf" srcId="{2DA76DD9-B0B5-4E94-B28D-AE16D5AA1023}" destId="{BE7656CD-DE40-46D4-B71F-E59BBCED1E13}" srcOrd="0" destOrd="1" presId="urn:microsoft.com/office/officeart/2008/layout/AlternatingHexagons"/>
    <dgm:cxn modelId="{D6962122-9D3A-496C-9395-475F9FFA6EB6}" type="presParOf" srcId="{88134D6A-BCCA-4A41-AA9F-74E6009EA448}" destId="{5917BE1C-9CD9-4103-A237-894F65D64AFF}" srcOrd="0" destOrd="0" presId="urn:microsoft.com/office/officeart/2008/layout/AlternatingHexagons"/>
    <dgm:cxn modelId="{05FF204E-9DB3-4228-B45B-21869A2D7002}" type="presParOf" srcId="{5917BE1C-9CD9-4103-A237-894F65D64AFF}" destId="{A129DCF7-3F3B-40E7-AFD5-1CDCA9A0E349}" srcOrd="0" destOrd="0" presId="urn:microsoft.com/office/officeart/2008/layout/AlternatingHexagons"/>
    <dgm:cxn modelId="{B649B0D0-FF17-49D0-86BC-EB8C4EC4B219}" type="presParOf" srcId="{5917BE1C-9CD9-4103-A237-894F65D64AFF}" destId="{BE7656CD-DE40-46D4-B71F-E59BBCED1E13}" srcOrd="1" destOrd="0" presId="urn:microsoft.com/office/officeart/2008/layout/AlternatingHexagons"/>
    <dgm:cxn modelId="{D5FB1677-EE30-4953-9037-ACBA24645E62}" type="presParOf" srcId="{5917BE1C-9CD9-4103-A237-894F65D64AFF}" destId="{EBC56641-B92F-4308-A377-30AC529D0D5A}" srcOrd="2" destOrd="0" presId="urn:microsoft.com/office/officeart/2008/layout/AlternatingHexagons"/>
    <dgm:cxn modelId="{9E66C724-669B-4ECB-B43B-F359B7EB3D36}" type="presParOf" srcId="{5917BE1C-9CD9-4103-A237-894F65D64AFF}" destId="{8530DAB8-0AB5-4E81-BBCF-F938CE8F71FF}" srcOrd="3" destOrd="0" presId="urn:microsoft.com/office/officeart/2008/layout/AlternatingHexagons"/>
    <dgm:cxn modelId="{98F856F5-E5C8-4519-968B-EF858B39967A}" type="presParOf" srcId="{5917BE1C-9CD9-4103-A237-894F65D64AFF}" destId="{87D844A4-5884-4173-A908-894BAF91BFB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Shema se izvaja na GERK z vrstami rabe:</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17316A0D-42AD-462B-8E28-316F8F098F66}">
      <dgm:prSet custT="1"/>
      <dgm:spPr/>
      <dgm:t>
        <a:bodyPr/>
        <a:lstStyle/>
        <a:p>
          <a:r>
            <a:rPr lang="sl-SI" sz="2000" b="1" dirty="0" smtClean="0"/>
            <a:t>Zahteve za izvajanje sheme so sledeče:</a:t>
          </a:r>
          <a:endParaRPr lang="sl-SI" sz="2000" b="1" dirty="0"/>
        </a:p>
      </dgm:t>
    </dgm:pt>
    <dgm:pt modelId="{81CAA9D8-FE03-4744-9B34-B4834948A44B}" type="parTrans" cxnId="{83047BD0-821F-43DE-9DE9-13CC0D39F67C}">
      <dgm:prSet/>
      <dgm:spPr/>
      <dgm:t>
        <a:bodyPr/>
        <a:lstStyle/>
        <a:p>
          <a:endParaRPr lang="sl-SI"/>
        </a:p>
      </dgm:t>
    </dgm:pt>
    <dgm:pt modelId="{5B03FF02-2B51-4DDE-9B28-6FC1E9A579C5}" type="sibTrans" cxnId="{83047BD0-821F-43DE-9DE9-13CC0D39F67C}">
      <dgm:prSet/>
      <dgm:spPr/>
      <dgm:t>
        <a:bodyPr/>
        <a:lstStyle/>
        <a:p>
          <a:endParaRPr lang="sl-SI"/>
        </a:p>
      </dgm:t>
    </dgm:pt>
    <dgm:pt modelId="{85C34C83-EEF1-4313-835C-42A4186FCC02}">
      <dgm:prSet custT="1"/>
      <dgm:spPr/>
      <dgm:t>
        <a:bodyPr/>
        <a:lstStyle/>
        <a:p>
          <a:r>
            <a:rPr lang="sl-SI" sz="2000" dirty="0" smtClean="0"/>
            <a:t>V trajnih </a:t>
          </a:r>
          <a:r>
            <a:rPr lang="sl-SI" sz="2000" dirty="0" smtClean="0"/>
            <a:t>nasadih se za gnojenje z dušikom lahko uporabljajo samo organska gnojila, ki jih nosilec KMG lahko prevzame tudi z drugega kmetijskega gospodarstva,</a:t>
          </a:r>
          <a:endParaRPr lang="sl-SI" sz="2000" dirty="0"/>
        </a:p>
      </dgm:t>
    </dgm:pt>
    <dgm:pt modelId="{ADA0E78B-3C90-4778-B4F0-F140A8BCA577}" type="parTrans" cxnId="{C2D70B89-FAA2-4D46-A64D-BF8BDC412356}">
      <dgm:prSet/>
      <dgm:spPr/>
      <dgm:t>
        <a:bodyPr/>
        <a:lstStyle/>
        <a:p>
          <a:endParaRPr lang="sl-SI"/>
        </a:p>
      </dgm:t>
    </dgm:pt>
    <dgm:pt modelId="{0D8882EB-A05D-45CA-A6DF-45620D269BAF}" type="sibTrans" cxnId="{C2D70B89-FAA2-4D46-A64D-BF8BDC412356}">
      <dgm:prSet/>
      <dgm:spPr/>
      <dgm:t>
        <a:bodyPr/>
        <a:lstStyle/>
        <a:p>
          <a:endParaRPr lang="sl-SI"/>
        </a:p>
      </dgm:t>
    </dgm:pt>
    <dgm:pt modelId="{1766DCF3-0490-4A51-A69A-815E7E61DDEC}">
      <dgm:prSet custT="1"/>
      <dgm:spPr/>
      <dgm:t>
        <a:bodyPr/>
        <a:lstStyle/>
        <a:p>
          <a:r>
            <a:rPr lang="sl-SI" sz="2000" dirty="0" smtClean="0"/>
            <a:t> </a:t>
          </a:r>
          <a:r>
            <a:rPr lang="sl-SI" sz="2000" dirty="0" smtClean="0"/>
            <a:t>kot </a:t>
          </a:r>
          <a:r>
            <a:rPr lang="sl-SI" sz="2000" dirty="0" smtClean="0"/>
            <a:t>izpolnjevanje zahteve se šteje tudi popolna opustitev gnojenja.</a:t>
          </a:r>
          <a:endParaRPr lang="sl-SI" sz="2000" dirty="0"/>
        </a:p>
      </dgm:t>
    </dgm:pt>
    <dgm:pt modelId="{237F2225-B139-4844-A193-BA942186C2E6}" type="parTrans" cxnId="{A5FB6F02-43AD-400A-A1FE-411C8077FDCC}">
      <dgm:prSet/>
      <dgm:spPr/>
      <dgm:t>
        <a:bodyPr/>
        <a:lstStyle/>
        <a:p>
          <a:endParaRPr lang="sl-SI"/>
        </a:p>
      </dgm:t>
    </dgm:pt>
    <dgm:pt modelId="{7DD6E553-4759-4FFB-B740-E08E61C55661}" type="sibTrans" cxnId="{A5FB6F02-43AD-400A-A1FE-411C8077FDCC}">
      <dgm:prSet/>
      <dgm:spPr/>
      <dgm:t>
        <a:bodyPr/>
        <a:lstStyle/>
        <a:p>
          <a:endParaRPr lang="sl-SI"/>
        </a:p>
      </dgm:t>
    </dgm:pt>
    <dgm:pt modelId="{84C97614-91B1-429B-BAA9-6C1C601D497B}">
      <dgm:prSet custT="1"/>
      <dgm:spPr>
        <a:solidFill>
          <a:schemeClr val="accent6">
            <a:lumMod val="20000"/>
            <a:lumOff val="80000"/>
          </a:schemeClr>
        </a:solidFill>
      </dgm:spPr>
      <dgm:t>
        <a:bodyPr/>
        <a:lstStyle/>
        <a:p>
          <a:r>
            <a:rPr lang="sl-SI" sz="2000" dirty="0" smtClean="0">
              <a:solidFill>
                <a:schemeClr val="tx1"/>
              </a:solidFill>
            </a:rPr>
            <a:t> </a:t>
          </a:r>
          <a:r>
            <a:rPr lang="sl-SI" sz="2000" b="1" dirty="0" smtClean="0">
              <a:solidFill>
                <a:schemeClr val="tx1"/>
              </a:solidFill>
            </a:rPr>
            <a:t>Nosilec KMG mora zagotoviti rabo GERK do dne, ki je kot zadnji določen za spremembe in umike zahtevkov v skladu z uredbo, ki ureja izvedbo intervencij kmetijske politike za leto oddaje zbirne </a:t>
          </a:r>
          <a:r>
            <a:rPr lang="sl-SI" sz="2000" b="1" dirty="0" smtClean="0">
              <a:solidFill>
                <a:schemeClr val="tx1"/>
              </a:solidFill>
            </a:rPr>
            <a:t>vloge </a:t>
          </a:r>
          <a:r>
            <a:rPr lang="sl-SI" sz="2000" b="1" dirty="0" smtClean="0">
              <a:solidFill>
                <a:srgbClr val="7030A0"/>
              </a:solidFill>
            </a:rPr>
            <a:t>(15. november za leto 2024).</a:t>
          </a:r>
          <a:endParaRPr lang="sl-SI" sz="2000" b="1" dirty="0" smtClean="0">
            <a:solidFill>
              <a:srgbClr val="7030A0"/>
            </a:solidFill>
          </a:endParaRPr>
        </a:p>
      </dgm:t>
    </dgm:pt>
    <dgm:pt modelId="{F8096DF6-97D0-4D03-91F1-2693CD1AD045}" type="parTrans" cxnId="{F7AA2505-72C1-4EAA-9675-D07567266206}">
      <dgm:prSet/>
      <dgm:spPr/>
      <dgm:t>
        <a:bodyPr/>
        <a:lstStyle/>
        <a:p>
          <a:endParaRPr lang="sl-SI"/>
        </a:p>
      </dgm:t>
    </dgm:pt>
    <dgm:pt modelId="{A8B04842-A674-4202-824A-32CD2DA2CD77}" type="sibTrans" cxnId="{F7AA2505-72C1-4EAA-9675-D07567266206}">
      <dgm:prSet/>
      <dgm:spPr/>
      <dgm:t>
        <a:bodyPr/>
        <a:lstStyle/>
        <a:p>
          <a:endParaRPr lang="sl-SI"/>
        </a:p>
      </dgm:t>
    </dgm:pt>
    <dgm:pt modelId="{B5A66456-A9C6-43E7-9B61-2B91EC6966A7}">
      <dgm:prSet phldrT="[besedilo]" custT="1"/>
      <dgm:spPr/>
      <dgm:t>
        <a:bodyPr/>
        <a:lstStyle/>
        <a:p>
          <a:r>
            <a:rPr lang="sl-SI" sz="2000" dirty="0" smtClean="0"/>
            <a:t> 1221 – intenzivni sadovnjak, GERK z rabo 1211 – vinogradi, GERK z rabo 1230 – oljčniki.</a:t>
          </a:r>
          <a:endParaRPr lang="sl-SI" sz="2000" b="1" dirty="0"/>
        </a:p>
      </dgm:t>
    </dgm:pt>
    <dgm:pt modelId="{CABF29CE-86EF-47E2-8BA9-BE86744C414F}" type="parTrans" cxnId="{E96EE978-F235-4EE4-9FEF-35F961852EAC}">
      <dgm:prSet/>
      <dgm:spPr/>
      <dgm:t>
        <a:bodyPr/>
        <a:lstStyle/>
        <a:p>
          <a:endParaRPr lang="sl-SI"/>
        </a:p>
      </dgm:t>
    </dgm:pt>
    <dgm:pt modelId="{273D5206-1429-4EA0-8A29-DC09B70F05B9}" type="sibTrans" cxnId="{E96EE978-F235-4EE4-9FEF-35F961852EAC}">
      <dgm:prSet/>
      <dgm:spPr/>
      <dgm:t>
        <a:bodyPr/>
        <a:lstStyle/>
        <a:p>
          <a:endParaRPr lang="sl-SI"/>
        </a:p>
      </dgm:t>
    </dgm:pt>
    <dgm:pt modelId="{CACBEFA6-6A68-4750-B802-44E2686CCFA9}">
      <dgm:prSet custT="1"/>
      <dgm:spPr/>
      <dgm:t>
        <a:bodyPr/>
        <a:lstStyle/>
        <a:p>
          <a:r>
            <a:rPr lang="sl-SI" sz="2000" dirty="0" smtClean="0">
              <a:solidFill>
                <a:schemeClr val="tx1"/>
              </a:solidFill>
            </a:rPr>
            <a:t>Shema se ne izvaja na območju VVO_I_DR. Pri tem se za GERK, ki na območju VVO_I _DR leži vsaj z 1 ar površine, šteje, da v celoti leži na območju VVO_I_DR.  </a:t>
          </a:r>
          <a:endParaRPr lang="sl-SI" sz="2000" dirty="0">
            <a:solidFill>
              <a:schemeClr val="tx1"/>
            </a:solidFill>
          </a:endParaRPr>
        </a:p>
      </dgm:t>
    </dgm:pt>
    <dgm:pt modelId="{65FDA029-7D22-4BC2-AAA5-28B723A79FE9}" type="parTrans" cxnId="{BA0B4514-2ACA-4CB7-B5F0-BDB79B35B908}">
      <dgm:prSet/>
      <dgm:spPr/>
      <dgm:t>
        <a:bodyPr/>
        <a:lstStyle/>
        <a:p>
          <a:endParaRPr lang="sl-SI"/>
        </a:p>
      </dgm:t>
    </dgm:pt>
    <dgm:pt modelId="{C0C7A6DD-8892-4775-BB81-8BE996DC2BE0}" type="sibTrans" cxnId="{BA0B4514-2ACA-4CB7-B5F0-BDB79B35B908}">
      <dgm:prSet/>
      <dgm:spPr/>
      <dgm:t>
        <a:bodyPr/>
        <a:lstStyle/>
        <a:p>
          <a:endParaRPr lang="sl-SI"/>
        </a:p>
      </dgm:t>
    </dgm:pt>
    <dgm:pt modelId="{16008E88-E0B2-40BF-96BD-ECC5EEE26B17}">
      <dgm:prSet custT="1"/>
      <dgm:spPr/>
      <dgm:t>
        <a:bodyPr/>
        <a:lstStyle/>
        <a:p>
          <a:r>
            <a:rPr lang="sl-SI" sz="2000" dirty="0" smtClean="0"/>
            <a:t>Dokazila za mineralna gnojila P in K (račun o nakupu in deklaracija / razvidno da ni uporabil N </a:t>
          </a:r>
          <a:r>
            <a:rPr lang="sl-SI" sz="2000" dirty="0" err="1" smtClean="0"/>
            <a:t>min.gnojila</a:t>
          </a:r>
          <a:r>
            <a:rPr lang="sl-SI" sz="2000" dirty="0" smtClean="0"/>
            <a:t>).</a:t>
          </a:r>
          <a:endParaRPr lang="sl-SI" sz="2000" dirty="0"/>
        </a:p>
      </dgm:t>
    </dgm:pt>
    <dgm:pt modelId="{5CC0E369-4747-4444-A11F-5EEBC068E7B9}" type="parTrans" cxnId="{EEA613A3-F18F-4D45-901C-800E9749AF3A}">
      <dgm:prSet/>
      <dgm:spPr/>
      <dgm:t>
        <a:bodyPr/>
        <a:lstStyle/>
        <a:p>
          <a:endParaRPr lang="sl-SI"/>
        </a:p>
      </dgm:t>
    </dgm:pt>
    <dgm:pt modelId="{D9D0537A-7342-4BBA-B8DE-463881180825}" type="sibTrans" cxnId="{EEA613A3-F18F-4D45-901C-800E9749AF3A}">
      <dgm:prSet/>
      <dgm:spPr/>
      <dgm:t>
        <a:bodyPr/>
        <a:lstStyle/>
        <a:p>
          <a:endParaRPr lang="sl-SI"/>
        </a:p>
      </dgm:t>
    </dgm:pt>
    <dgm:pt modelId="{028DBBDD-0979-4A51-9C5F-0EC06B2913FE}">
      <dgm:prSet custT="1"/>
      <dgm:spPr/>
      <dgm:t>
        <a:bodyPr/>
        <a:lstStyle/>
        <a:p>
          <a:r>
            <a:rPr lang="sl-SI" sz="2000" dirty="0" smtClean="0"/>
            <a:t>NA isti površni je možna kombinacija OGNTN in BIORAZTN.</a:t>
          </a:r>
          <a:endParaRPr lang="sl-SI" sz="2000" dirty="0"/>
        </a:p>
      </dgm:t>
    </dgm:pt>
    <dgm:pt modelId="{19A84F66-A103-48E1-9A42-D0EEB2CABC80}" type="parTrans" cxnId="{C88099F0-9ED9-4849-BC96-367B5D831FFF}">
      <dgm:prSet/>
      <dgm:spPr/>
      <dgm:t>
        <a:bodyPr/>
        <a:lstStyle/>
        <a:p>
          <a:endParaRPr lang="sl-SI"/>
        </a:p>
      </dgm:t>
    </dgm:pt>
    <dgm:pt modelId="{984C540B-6E1E-4BF0-9DFD-FADD95096BA0}" type="sibTrans" cxnId="{C88099F0-9ED9-4849-BC96-367B5D831FFF}">
      <dgm:prSet/>
      <dgm:spPr/>
      <dgm:t>
        <a:bodyPr/>
        <a:lstStyle/>
        <a:p>
          <a:endParaRPr lang="sl-SI"/>
        </a:p>
      </dgm:t>
    </dgm:pt>
    <dgm:pt modelId="{5DE6624B-9EDC-4800-A7F1-AF091A3921E6}">
      <dgm:prSet custT="1"/>
      <dgm:spPr/>
      <dgm:t>
        <a:bodyPr/>
        <a:lstStyle/>
        <a:p>
          <a:endParaRPr lang="sl-SI" sz="2000" dirty="0"/>
        </a:p>
      </dgm:t>
    </dgm:pt>
    <dgm:pt modelId="{46A2AC9F-E961-4496-8B66-462409AEF8D5}" type="sibTrans" cxnId="{7FC41324-B531-4851-8EA4-FBA7ECA0FE7D}">
      <dgm:prSet/>
      <dgm:spPr/>
      <dgm:t>
        <a:bodyPr/>
        <a:lstStyle/>
        <a:p>
          <a:endParaRPr lang="sl-SI"/>
        </a:p>
      </dgm:t>
    </dgm:pt>
    <dgm:pt modelId="{8F6B08E8-DA7C-489C-A5B9-D35DE92CF8BC}" type="parTrans" cxnId="{7FC41324-B531-4851-8EA4-FBA7ECA0FE7D}">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4"/>
      <dgm:spPr/>
      <dgm:t>
        <a:bodyPr/>
        <a:lstStyle/>
        <a:p>
          <a:endParaRPr lang="sl-SI"/>
        </a:p>
      </dgm:t>
    </dgm:pt>
    <dgm:pt modelId="{D223AF95-B8D6-4982-99C0-C701E4228242}" type="pres">
      <dgm:prSet presAssocID="{7FFB95AD-7737-40BC-BD4F-5906DA43A9AC}" presName="parentText" presStyleLbl="node1" presStyleIdx="0" presStyleCnt="4"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4">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56081C13-F613-4F86-8286-F1248A244F35}" type="pres">
      <dgm:prSet presAssocID="{17316A0D-42AD-462B-8E28-316F8F098F66}" presName="parentLin" presStyleCnt="0"/>
      <dgm:spPr/>
    </dgm:pt>
    <dgm:pt modelId="{701D1BEB-34E6-459A-A9E7-A20A5098DF74}" type="pres">
      <dgm:prSet presAssocID="{17316A0D-42AD-462B-8E28-316F8F098F66}" presName="parentLeftMargin" presStyleLbl="node1" presStyleIdx="0" presStyleCnt="4"/>
      <dgm:spPr/>
      <dgm:t>
        <a:bodyPr/>
        <a:lstStyle/>
        <a:p>
          <a:endParaRPr lang="sl-SI"/>
        </a:p>
      </dgm:t>
    </dgm:pt>
    <dgm:pt modelId="{2581B5AD-C1EA-4B4B-859B-56CBFAB2C61F}" type="pres">
      <dgm:prSet presAssocID="{17316A0D-42AD-462B-8E28-316F8F098F66}" presName="parentText" presStyleLbl="node1" presStyleIdx="1" presStyleCnt="4">
        <dgm:presLayoutVars>
          <dgm:chMax val="0"/>
          <dgm:bulletEnabled val="1"/>
        </dgm:presLayoutVars>
      </dgm:prSet>
      <dgm:spPr/>
      <dgm:t>
        <a:bodyPr/>
        <a:lstStyle/>
        <a:p>
          <a:endParaRPr lang="sl-SI"/>
        </a:p>
      </dgm:t>
    </dgm:pt>
    <dgm:pt modelId="{FCCF52FE-ED57-43A5-AB78-DC7C323620C7}" type="pres">
      <dgm:prSet presAssocID="{17316A0D-42AD-462B-8E28-316F8F098F66}" presName="negativeSpace" presStyleCnt="0"/>
      <dgm:spPr/>
    </dgm:pt>
    <dgm:pt modelId="{5F61C2FE-7DF8-44B1-B447-DF27FFEE27AA}" type="pres">
      <dgm:prSet presAssocID="{17316A0D-42AD-462B-8E28-316F8F098F66}" presName="childText" presStyleLbl="conFgAcc1" presStyleIdx="1" presStyleCnt="4">
        <dgm:presLayoutVars>
          <dgm:bulletEnabled val="1"/>
        </dgm:presLayoutVars>
      </dgm:prSet>
      <dgm:spPr/>
      <dgm:t>
        <a:bodyPr/>
        <a:lstStyle/>
        <a:p>
          <a:endParaRPr lang="sl-SI"/>
        </a:p>
      </dgm:t>
    </dgm:pt>
    <dgm:pt modelId="{2A298F3B-D31E-4F14-B545-534B1CEFCA4A}" type="pres">
      <dgm:prSet presAssocID="{5B03FF02-2B51-4DDE-9B28-6FC1E9A579C5}" presName="spaceBetweenRectangles" presStyleCnt="0"/>
      <dgm:spPr/>
    </dgm:pt>
    <dgm:pt modelId="{1DA20666-EB3A-4FF7-A8C4-8BAFACAE27CE}" type="pres">
      <dgm:prSet presAssocID="{84C97614-91B1-429B-BAA9-6C1C601D497B}" presName="parentLin" presStyleCnt="0"/>
      <dgm:spPr/>
    </dgm:pt>
    <dgm:pt modelId="{0713488E-918D-4C18-9238-7382DCFE5672}" type="pres">
      <dgm:prSet presAssocID="{84C97614-91B1-429B-BAA9-6C1C601D497B}" presName="parentLeftMargin" presStyleLbl="node1" presStyleIdx="1" presStyleCnt="4"/>
      <dgm:spPr/>
      <dgm:t>
        <a:bodyPr/>
        <a:lstStyle/>
        <a:p>
          <a:endParaRPr lang="sl-SI"/>
        </a:p>
      </dgm:t>
    </dgm:pt>
    <dgm:pt modelId="{8268406E-9165-4119-A56E-DCA38C97A787}" type="pres">
      <dgm:prSet presAssocID="{84C97614-91B1-429B-BAA9-6C1C601D497B}" presName="parentText" presStyleLbl="node1" presStyleIdx="2" presStyleCnt="4" custScaleX="121394" custScaleY="128924">
        <dgm:presLayoutVars>
          <dgm:chMax val="0"/>
          <dgm:bulletEnabled val="1"/>
        </dgm:presLayoutVars>
      </dgm:prSet>
      <dgm:spPr/>
      <dgm:t>
        <a:bodyPr/>
        <a:lstStyle/>
        <a:p>
          <a:endParaRPr lang="sl-SI"/>
        </a:p>
      </dgm:t>
    </dgm:pt>
    <dgm:pt modelId="{C0998EAE-94C6-4A2D-8403-F90662657C88}" type="pres">
      <dgm:prSet presAssocID="{84C97614-91B1-429B-BAA9-6C1C601D497B}" presName="negativeSpace" presStyleCnt="0"/>
      <dgm:spPr/>
    </dgm:pt>
    <dgm:pt modelId="{05525FCE-2EE9-430F-B1FB-10053F022671}" type="pres">
      <dgm:prSet presAssocID="{84C97614-91B1-429B-BAA9-6C1C601D497B}" presName="childText" presStyleLbl="conFgAcc1" presStyleIdx="2" presStyleCnt="4">
        <dgm:presLayoutVars>
          <dgm:bulletEnabled val="1"/>
        </dgm:presLayoutVars>
      </dgm:prSet>
      <dgm:spPr/>
    </dgm:pt>
    <dgm:pt modelId="{67E64D21-3FBF-4B8E-80C2-BFF0CCC13A2D}" type="pres">
      <dgm:prSet presAssocID="{A8B04842-A674-4202-824A-32CD2DA2CD77}" presName="spaceBetweenRectangles" presStyleCnt="0"/>
      <dgm:spPr/>
    </dgm:pt>
    <dgm:pt modelId="{BBABEF3C-E297-4FFC-8053-5D60C048137E}" type="pres">
      <dgm:prSet presAssocID="{5DE6624B-9EDC-4800-A7F1-AF091A3921E6}" presName="parentLin" presStyleCnt="0"/>
      <dgm:spPr/>
    </dgm:pt>
    <dgm:pt modelId="{A9A9066A-B06F-4018-AD2C-AE5E1F62127E}" type="pres">
      <dgm:prSet presAssocID="{5DE6624B-9EDC-4800-A7F1-AF091A3921E6}" presName="parentLeftMargin" presStyleLbl="node1" presStyleIdx="2" presStyleCnt="4"/>
      <dgm:spPr/>
      <dgm:t>
        <a:bodyPr/>
        <a:lstStyle/>
        <a:p>
          <a:endParaRPr lang="sl-SI"/>
        </a:p>
      </dgm:t>
    </dgm:pt>
    <dgm:pt modelId="{0857F974-9A40-4171-8990-3F2C1BC23E32}" type="pres">
      <dgm:prSet presAssocID="{5DE6624B-9EDC-4800-A7F1-AF091A3921E6}" presName="parentText" presStyleLbl="node1" presStyleIdx="3" presStyleCnt="4" custScaleX="547" custScaleY="9680">
        <dgm:presLayoutVars>
          <dgm:chMax val="0"/>
          <dgm:bulletEnabled val="1"/>
        </dgm:presLayoutVars>
      </dgm:prSet>
      <dgm:spPr/>
      <dgm:t>
        <a:bodyPr/>
        <a:lstStyle/>
        <a:p>
          <a:endParaRPr lang="sl-SI"/>
        </a:p>
      </dgm:t>
    </dgm:pt>
    <dgm:pt modelId="{ACBB8590-C926-4386-A616-6AB39DE5E395}" type="pres">
      <dgm:prSet presAssocID="{5DE6624B-9EDC-4800-A7F1-AF091A3921E6}" presName="negativeSpace" presStyleCnt="0"/>
      <dgm:spPr/>
    </dgm:pt>
    <dgm:pt modelId="{61056180-ABB0-479A-BE3E-E7E59A1F038E}" type="pres">
      <dgm:prSet presAssocID="{5DE6624B-9EDC-4800-A7F1-AF091A3921E6}" presName="childText" presStyleLbl="conFgAcc1" presStyleIdx="3" presStyleCnt="4">
        <dgm:presLayoutVars>
          <dgm:bulletEnabled val="1"/>
        </dgm:presLayoutVars>
      </dgm:prSet>
      <dgm:spPr/>
      <dgm:t>
        <a:bodyPr/>
        <a:lstStyle/>
        <a:p>
          <a:endParaRPr lang="sl-SI"/>
        </a:p>
      </dgm:t>
    </dgm:pt>
  </dgm:ptLst>
  <dgm:cxnLst>
    <dgm:cxn modelId="{A0651E78-E0E1-474A-970D-AD64EB96541F}" type="presOf" srcId="{028DBBDD-0979-4A51-9C5F-0EC06B2913FE}" destId="{61056180-ABB0-479A-BE3E-E7E59A1F038E}" srcOrd="0" destOrd="1" presId="urn:microsoft.com/office/officeart/2005/8/layout/list1"/>
    <dgm:cxn modelId="{EEA613A3-F18F-4D45-901C-800E9749AF3A}" srcId="{5DE6624B-9EDC-4800-A7F1-AF091A3921E6}" destId="{16008E88-E0B2-40BF-96BD-ECC5EEE26B17}" srcOrd="0" destOrd="0" parTransId="{5CC0E369-4747-4444-A11F-5EEBC068E7B9}" sibTransId="{D9D0537A-7342-4BBA-B8DE-463881180825}"/>
    <dgm:cxn modelId="{83047BD0-821F-43DE-9DE9-13CC0D39F67C}" srcId="{6BD63B56-553F-4C4A-B2D6-AC0003132774}" destId="{17316A0D-42AD-462B-8E28-316F8F098F66}" srcOrd="1" destOrd="0" parTransId="{81CAA9D8-FE03-4744-9B34-B4834948A44B}" sibTransId="{5B03FF02-2B51-4DDE-9B28-6FC1E9A579C5}"/>
    <dgm:cxn modelId="{C88099F0-9ED9-4849-BC96-367B5D831FFF}" srcId="{5DE6624B-9EDC-4800-A7F1-AF091A3921E6}" destId="{028DBBDD-0979-4A51-9C5F-0EC06B2913FE}" srcOrd="1" destOrd="0" parTransId="{19A84F66-A103-48E1-9A42-D0EEB2CABC80}" sibTransId="{984C540B-6E1E-4BF0-9DFD-FADD95096BA0}"/>
    <dgm:cxn modelId="{C6A77120-38EC-4D09-BF1E-EBBC3A0D1A57}" type="presOf" srcId="{B5A66456-A9C6-43E7-9B61-2B91EC6966A7}" destId="{04EDDB14-7FC9-4FFD-997E-A0B5D3809F4B}" srcOrd="0" destOrd="0" presId="urn:microsoft.com/office/officeart/2005/8/layout/list1"/>
    <dgm:cxn modelId="{27290275-2152-4E53-BC3C-F47584138E0E}" type="presOf" srcId="{84C97614-91B1-429B-BAA9-6C1C601D497B}" destId="{0713488E-918D-4C18-9238-7382DCFE5672}" srcOrd="0" destOrd="0" presId="urn:microsoft.com/office/officeart/2005/8/layout/list1"/>
    <dgm:cxn modelId="{42EFCC4C-9A23-4DDB-86A6-9FFCD391D26D}" type="presOf" srcId="{6BD63B56-553F-4C4A-B2D6-AC0003132774}" destId="{8B8415D8-6D90-47C2-BFEE-2E248F61B6E5}" srcOrd="0" destOrd="0" presId="urn:microsoft.com/office/officeart/2005/8/layout/list1"/>
    <dgm:cxn modelId="{F7AA2505-72C1-4EAA-9675-D07567266206}" srcId="{6BD63B56-553F-4C4A-B2D6-AC0003132774}" destId="{84C97614-91B1-429B-BAA9-6C1C601D497B}" srcOrd="2" destOrd="0" parTransId="{F8096DF6-97D0-4D03-91F1-2693CD1AD045}" sibTransId="{A8B04842-A674-4202-824A-32CD2DA2CD77}"/>
    <dgm:cxn modelId="{FE2D1FA6-6227-4125-B6C5-94CA57A6D3A1}" type="presOf" srcId="{84C97614-91B1-429B-BAA9-6C1C601D497B}" destId="{8268406E-9165-4119-A56E-DCA38C97A787}" srcOrd="1" destOrd="0" presId="urn:microsoft.com/office/officeart/2005/8/layout/list1"/>
    <dgm:cxn modelId="{C68AFC5D-6ED9-47D6-BCB4-1ADD6FA8AE73}" type="presOf" srcId="{16008E88-E0B2-40BF-96BD-ECC5EEE26B17}" destId="{61056180-ABB0-479A-BE3E-E7E59A1F038E}" srcOrd="0" destOrd="0" presId="urn:microsoft.com/office/officeart/2005/8/layout/list1"/>
    <dgm:cxn modelId="{5EA81ECB-3733-424B-8EE4-1BEB6F2155C2}" type="presOf" srcId="{17316A0D-42AD-462B-8E28-316F8F098F66}" destId="{701D1BEB-34E6-459A-A9E7-A20A5098DF74}" srcOrd="0" destOrd="0" presId="urn:microsoft.com/office/officeart/2005/8/layout/list1"/>
    <dgm:cxn modelId="{87FDC3DD-910C-4C18-BD81-1DD9A46C2CFF}" type="presOf" srcId="{17316A0D-42AD-462B-8E28-316F8F098F66}" destId="{2581B5AD-C1EA-4B4B-859B-56CBFAB2C61F}" srcOrd="1" destOrd="0" presId="urn:microsoft.com/office/officeart/2005/8/layout/list1"/>
    <dgm:cxn modelId="{0976BBA7-B743-46A4-A9CC-D37DA33F806C}" type="presOf" srcId="{7FFB95AD-7737-40BC-BD4F-5906DA43A9AC}" destId="{D223AF95-B8D6-4982-99C0-C701E4228242}" srcOrd="1" destOrd="0" presId="urn:microsoft.com/office/officeart/2005/8/layout/list1"/>
    <dgm:cxn modelId="{BA7B71D4-DF15-49B5-8BB4-3B6AE54D4D34}" type="presOf" srcId="{85C34C83-EEF1-4313-835C-42A4186FCC02}" destId="{5F61C2FE-7DF8-44B1-B447-DF27FFEE27AA}" srcOrd="0" destOrd="0" presId="urn:microsoft.com/office/officeart/2005/8/layout/list1"/>
    <dgm:cxn modelId="{A5FB6F02-43AD-400A-A1FE-411C8077FDCC}" srcId="{17316A0D-42AD-462B-8E28-316F8F098F66}" destId="{1766DCF3-0490-4A51-A69A-815E7E61DDEC}" srcOrd="1" destOrd="0" parTransId="{237F2225-B139-4844-A193-BA942186C2E6}" sibTransId="{7DD6E553-4759-4FFB-B740-E08E61C55661}"/>
    <dgm:cxn modelId="{F218AB62-023A-46CD-A936-C98791305306}" type="presOf" srcId="{1766DCF3-0490-4A51-A69A-815E7E61DDEC}" destId="{5F61C2FE-7DF8-44B1-B447-DF27FFEE27AA}" srcOrd="0" destOrd="1" presId="urn:microsoft.com/office/officeart/2005/8/layout/list1"/>
    <dgm:cxn modelId="{7FC41324-B531-4851-8EA4-FBA7ECA0FE7D}" srcId="{6BD63B56-553F-4C4A-B2D6-AC0003132774}" destId="{5DE6624B-9EDC-4800-A7F1-AF091A3921E6}" srcOrd="3" destOrd="0" parTransId="{8F6B08E8-DA7C-489C-A5B9-D35DE92CF8BC}" sibTransId="{46A2AC9F-E961-4496-8B66-462409AEF8D5}"/>
    <dgm:cxn modelId="{4653FFCB-9DC3-4A61-B448-681BEE728386}" type="presOf" srcId="{5DE6624B-9EDC-4800-A7F1-AF091A3921E6}" destId="{A9A9066A-B06F-4018-AD2C-AE5E1F62127E}" srcOrd="0" destOrd="0" presId="urn:microsoft.com/office/officeart/2005/8/layout/list1"/>
    <dgm:cxn modelId="{C2D70B89-FAA2-4D46-A64D-BF8BDC412356}" srcId="{17316A0D-42AD-462B-8E28-316F8F098F66}" destId="{85C34C83-EEF1-4313-835C-42A4186FCC02}" srcOrd="0" destOrd="0" parTransId="{ADA0E78B-3C90-4778-B4F0-F140A8BCA577}" sibTransId="{0D8882EB-A05D-45CA-A6DF-45620D269BAF}"/>
    <dgm:cxn modelId="{8083558A-A116-42EE-8E55-309463C864B0}" srcId="{6BD63B56-553F-4C4A-B2D6-AC0003132774}" destId="{7FFB95AD-7737-40BC-BD4F-5906DA43A9AC}" srcOrd="0" destOrd="0" parTransId="{6D91E7D2-D34E-4F66-ABD9-D9D62A9FEB62}" sibTransId="{F08465B2-023C-43ED-8375-0A6A9DEEA0B4}"/>
    <dgm:cxn modelId="{E836FE9B-F0D0-40CD-BF3B-48CA305CF7FF}" type="presOf" srcId="{7FFB95AD-7737-40BC-BD4F-5906DA43A9AC}" destId="{95AAABCB-77FC-452D-88FB-CB4BBEE268A0}" srcOrd="0" destOrd="0" presId="urn:microsoft.com/office/officeart/2005/8/layout/list1"/>
    <dgm:cxn modelId="{BA0B4514-2ACA-4CB7-B5F0-BDB79B35B908}" srcId="{17316A0D-42AD-462B-8E28-316F8F098F66}" destId="{CACBEFA6-6A68-4750-B802-44E2686CCFA9}" srcOrd="2" destOrd="0" parTransId="{65FDA029-7D22-4BC2-AAA5-28B723A79FE9}" sibTransId="{C0C7A6DD-8892-4775-BB81-8BE996DC2BE0}"/>
    <dgm:cxn modelId="{E96EE978-F235-4EE4-9FEF-35F961852EAC}" srcId="{7FFB95AD-7737-40BC-BD4F-5906DA43A9AC}" destId="{B5A66456-A9C6-43E7-9B61-2B91EC6966A7}" srcOrd="0" destOrd="0" parTransId="{CABF29CE-86EF-47E2-8BA9-BE86744C414F}" sibTransId="{273D5206-1429-4EA0-8A29-DC09B70F05B9}"/>
    <dgm:cxn modelId="{84F82403-3B3A-4568-8E38-4E88E4988BA2}" type="presOf" srcId="{5DE6624B-9EDC-4800-A7F1-AF091A3921E6}" destId="{0857F974-9A40-4171-8990-3F2C1BC23E32}" srcOrd="1" destOrd="0" presId="urn:microsoft.com/office/officeart/2005/8/layout/list1"/>
    <dgm:cxn modelId="{E0AF19C1-14E7-4DE0-89A1-B621B5C7363A}" type="presOf" srcId="{CACBEFA6-6A68-4750-B802-44E2686CCFA9}" destId="{5F61C2FE-7DF8-44B1-B447-DF27FFEE27AA}" srcOrd="0" destOrd="2"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EF9D1E99-DED0-4735-AA3D-D3F8BE067397}" type="presParOf" srcId="{8B8415D8-6D90-47C2-BFEE-2E248F61B6E5}" destId="{56081C13-F613-4F86-8286-F1248A244F35}" srcOrd="4" destOrd="0" presId="urn:microsoft.com/office/officeart/2005/8/layout/list1"/>
    <dgm:cxn modelId="{E4F92244-60C1-4A08-9710-98F240D023E4}" type="presParOf" srcId="{56081C13-F613-4F86-8286-F1248A244F35}" destId="{701D1BEB-34E6-459A-A9E7-A20A5098DF74}" srcOrd="0" destOrd="0" presId="urn:microsoft.com/office/officeart/2005/8/layout/list1"/>
    <dgm:cxn modelId="{9307C558-8A6D-48EA-9DF3-34E9AA145552}" type="presParOf" srcId="{56081C13-F613-4F86-8286-F1248A244F35}" destId="{2581B5AD-C1EA-4B4B-859B-56CBFAB2C61F}" srcOrd="1" destOrd="0" presId="urn:microsoft.com/office/officeart/2005/8/layout/list1"/>
    <dgm:cxn modelId="{BFB60A67-BB35-4AD9-880F-5907D85EB563}" type="presParOf" srcId="{8B8415D8-6D90-47C2-BFEE-2E248F61B6E5}" destId="{FCCF52FE-ED57-43A5-AB78-DC7C323620C7}" srcOrd="5" destOrd="0" presId="urn:microsoft.com/office/officeart/2005/8/layout/list1"/>
    <dgm:cxn modelId="{057A3E0C-77CD-409F-B3EB-6E435B94376E}" type="presParOf" srcId="{8B8415D8-6D90-47C2-BFEE-2E248F61B6E5}" destId="{5F61C2FE-7DF8-44B1-B447-DF27FFEE27AA}" srcOrd="6" destOrd="0" presId="urn:microsoft.com/office/officeart/2005/8/layout/list1"/>
    <dgm:cxn modelId="{1CDCCB82-B105-48BE-9670-C69A1D0423B1}" type="presParOf" srcId="{8B8415D8-6D90-47C2-BFEE-2E248F61B6E5}" destId="{2A298F3B-D31E-4F14-B545-534B1CEFCA4A}" srcOrd="7" destOrd="0" presId="urn:microsoft.com/office/officeart/2005/8/layout/list1"/>
    <dgm:cxn modelId="{088FB4CC-06C3-4ED7-88C6-2EFCD5D2F9E3}" type="presParOf" srcId="{8B8415D8-6D90-47C2-BFEE-2E248F61B6E5}" destId="{1DA20666-EB3A-4FF7-A8C4-8BAFACAE27CE}" srcOrd="8" destOrd="0" presId="urn:microsoft.com/office/officeart/2005/8/layout/list1"/>
    <dgm:cxn modelId="{A04A667A-2756-4D65-BD3A-657643480BE5}" type="presParOf" srcId="{1DA20666-EB3A-4FF7-A8C4-8BAFACAE27CE}" destId="{0713488E-918D-4C18-9238-7382DCFE5672}" srcOrd="0" destOrd="0" presId="urn:microsoft.com/office/officeart/2005/8/layout/list1"/>
    <dgm:cxn modelId="{3CDE008F-13F1-4AEA-9C53-8A0F9B4FF50D}" type="presParOf" srcId="{1DA20666-EB3A-4FF7-A8C4-8BAFACAE27CE}" destId="{8268406E-9165-4119-A56E-DCA38C97A787}" srcOrd="1" destOrd="0" presId="urn:microsoft.com/office/officeart/2005/8/layout/list1"/>
    <dgm:cxn modelId="{3A7542EB-2C93-44EE-8BC6-E66C18667C81}" type="presParOf" srcId="{8B8415D8-6D90-47C2-BFEE-2E248F61B6E5}" destId="{C0998EAE-94C6-4A2D-8403-F90662657C88}" srcOrd="9" destOrd="0" presId="urn:microsoft.com/office/officeart/2005/8/layout/list1"/>
    <dgm:cxn modelId="{2B162F5E-D188-467C-ACFF-D149A1613DBA}" type="presParOf" srcId="{8B8415D8-6D90-47C2-BFEE-2E248F61B6E5}" destId="{05525FCE-2EE9-430F-B1FB-10053F022671}" srcOrd="10" destOrd="0" presId="urn:microsoft.com/office/officeart/2005/8/layout/list1"/>
    <dgm:cxn modelId="{3C30F00B-61C3-4EAD-8211-ECF296AA28DF}" type="presParOf" srcId="{8B8415D8-6D90-47C2-BFEE-2E248F61B6E5}" destId="{67E64D21-3FBF-4B8E-80C2-BFF0CCC13A2D}" srcOrd="11" destOrd="0" presId="urn:microsoft.com/office/officeart/2005/8/layout/list1"/>
    <dgm:cxn modelId="{474D2EDF-6238-4CC9-B864-11B8C48C76F8}" type="presParOf" srcId="{8B8415D8-6D90-47C2-BFEE-2E248F61B6E5}" destId="{BBABEF3C-E297-4FFC-8053-5D60C048137E}" srcOrd="12" destOrd="0" presId="urn:microsoft.com/office/officeart/2005/8/layout/list1"/>
    <dgm:cxn modelId="{56FFC2A8-92E4-47A3-B13A-D8C80D753D3E}" type="presParOf" srcId="{BBABEF3C-E297-4FFC-8053-5D60C048137E}" destId="{A9A9066A-B06F-4018-AD2C-AE5E1F62127E}" srcOrd="0" destOrd="0" presId="urn:microsoft.com/office/officeart/2005/8/layout/list1"/>
    <dgm:cxn modelId="{B1B3AB10-60EF-47A5-AB2C-5A05C89C41EE}" type="presParOf" srcId="{BBABEF3C-E297-4FFC-8053-5D60C048137E}" destId="{0857F974-9A40-4171-8990-3F2C1BC23E32}" srcOrd="1" destOrd="0" presId="urn:microsoft.com/office/officeart/2005/8/layout/list1"/>
    <dgm:cxn modelId="{FB4F7545-0D92-4A82-9B91-EB322BB249D0}" type="presParOf" srcId="{8B8415D8-6D90-47C2-BFEE-2E248F61B6E5}" destId="{ACBB8590-C926-4386-A616-6AB39DE5E395}" srcOrd="13" destOrd="0" presId="urn:microsoft.com/office/officeart/2005/8/layout/list1"/>
    <dgm:cxn modelId="{4A019675-54B9-4DEB-AD7D-016C767445CD}" type="presParOf" srcId="{8B8415D8-6D90-47C2-BFEE-2E248F61B6E5}" destId="{61056180-ABB0-479A-BE3E-E7E59A1F038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Shema se izvaja na GERK z vrstami rabe:</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C0641E08-9C81-486F-AFC4-7117B86C2FC9}">
      <dgm:prSet custT="1"/>
      <dgm:spPr/>
      <dgm:t>
        <a:bodyPr/>
        <a:lstStyle/>
        <a:p>
          <a:r>
            <a:rPr lang="sl-SI" sz="2000" b="1" dirty="0" smtClean="0"/>
            <a:t>Zahteve sheme se izvajajo v treh kmetijskih praksah in sicer:</a:t>
          </a:r>
          <a:endParaRPr lang="sl-SI" sz="2000" b="1" dirty="0"/>
        </a:p>
      </dgm:t>
    </dgm:pt>
    <dgm:pt modelId="{0B2E9366-4059-44FA-A849-C260C3E1C3E8}" type="parTrans" cxnId="{FA7E767F-7937-46CB-90A3-BCE36189EB55}">
      <dgm:prSet/>
      <dgm:spPr/>
      <dgm:t>
        <a:bodyPr/>
        <a:lstStyle/>
        <a:p>
          <a:endParaRPr lang="sl-SI"/>
        </a:p>
      </dgm:t>
    </dgm:pt>
    <dgm:pt modelId="{46953A2E-C28E-4DAD-86DC-4FD9E1A6F6ED}" type="sibTrans" cxnId="{FA7E767F-7937-46CB-90A3-BCE36189EB55}">
      <dgm:prSet/>
      <dgm:spPr/>
      <dgm:t>
        <a:bodyPr/>
        <a:lstStyle/>
        <a:p>
          <a:endParaRPr lang="sl-SI"/>
        </a:p>
      </dgm:t>
    </dgm:pt>
    <dgm:pt modelId="{7229AE18-558F-45DF-8A3E-19416FEBACAA}">
      <dgm:prSet custT="1"/>
      <dgm:spPr/>
      <dgm:t>
        <a:bodyPr/>
        <a:lstStyle/>
        <a:p>
          <a:r>
            <a:rPr lang="sl-SI" sz="2000" dirty="0" smtClean="0"/>
            <a:t>življenjski prostor za koristne organizme;</a:t>
          </a:r>
          <a:endParaRPr lang="sl-SI" sz="2000" dirty="0"/>
        </a:p>
      </dgm:t>
    </dgm:pt>
    <dgm:pt modelId="{C3809636-F889-48EA-BDFD-D046394B583A}" type="parTrans" cxnId="{15E1CA61-BE50-4162-BC26-924DF6E56399}">
      <dgm:prSet/>
      <dgm:spPr/>
      <dgm:t>
        <a:bodyPr/>
        <a:lstStyle/>
        <a:p>
          <a:endParaRPr lang="sl-SI"/>
        </a:p>
      </dgm:t>
    </dgm:pt>
    <dgm:pt modelId="{223460F8-31D4-45DE-B007-A7DF9EA45F6D}" type="sibTrans" cxnId="{15E1CA61-BE50-4162-BC26-924DF6E56399}">
      <dgm:prSet/>
      <dgm:spPr/>
      <dgm:t>
        <a:bodyPr/>
        <a:lstStyle/>
        <a:p>
          <a:endParaRPr lang="sl-SI"/>
        </a:p>
      </dgm:t>
    </dgm:pt>
    <dgm:pt modelId="{3B3CB4BE-9047-4A2E-BAE2-A59CC3B60D3E}">
      <dgm:prSet custT="1"/>
      <dgm:spPr/>
      <dgm:t>
        <a:bodyPr/>
        <a:lstStyle/>
        <a:p>
          <a:r>
            <a:rPr lang="sl-SI" sz="2000" dirty="0" smtClean="0"/>
            <a:t>vzdrževanje medvrstnega prostora;</a:t>
          </a:r>
          <a:endParaRPr lang="sl-SI" sz="2000" dirty="0"/>
        </a:p>
      </dgm:t>
    </dgm:pt>
    <dgm:pt modelId="{068DF0AA-EF83-4E2B-850E-B742C082C2EA}" type="parTrans" cxnId="{0553AAD6-EA1F-404B-8746-82AC4573EAB8}">
      <dgm:prSet/>
      <dgm:spPr/>
      <dgm:t>
        <a:bodyPr/>
        <a:lstStyle/>
        <a:p>
          <a:endParaRPr lang="sl-SI"/>
        </a:p>
      </dgm:t>
    </dgm:pt>
    <dgm:pt modelId="{DF8EE973-5A6C-430E-AD7E-FB80BFB6F9EB}" type="sibTrans" cxnId="{0553AAD6-EA1F-404B-8746-82AC4573EAB8}">
      <dgm:prSet/>
      <dgm:spPr/>
      <dgm:t>
        <a:bodyPr/>
        <a:lstStyle/>
        <a:p>
          <a:endParaRPr lang="sl-SI"/>
        </a:p>
      </dgm:t>
    </dgm:pt>
    <dgm:pt modelId="{BCF54DF7-2594-4D86-A7A9-63AB337857CD}">
      <dgm:prSet custT="1"/>
      <dgm:spPr/>
      <dgm:t>
        <a:bodyPr/>
        <a:lstStyle/>
        <a:p>
          <a:r>
            <a:rPr lang="sl-SI" sz="2000" dirty="0" smtClean="0"/>
            <a:t>vzpostavitev cvetočega pasu.</a:t>
          </a:r>
        </a:p>
      </dgm:t>
    </dgm:pt>
    <dgm:pt modelId="{4E72CFA2-7572-4172-9CB1-DC2A79300E6E}" type="parTrans" cxnId="{8FECD5ED-FB53-4DEE-863E-1D1147F5545E}">
      <dgm:prSet/>
      <dgm:spPr/>
      <dgm:t>
        <a:bodyPr/>
        <a:lstStyle/>
        <a:p>
          <a:endParaRPr lang="sl-SI"/>
        </a:p>
      </dgm:t>
    </dgm:pt>
    <dgm:pt modelId="{0E21C2AB-BBB2-4D46-939A-F0263518C274}" type="sibTrans" cxnId="{8FECD5ED-FB53-4DEE-863E-1D1147F5545E}">
      <dgm:prSet/>
      <dgm:spPr/>
      <dgm:t>
        <a:bodyPr/>
        <a:lstStyle/>
        <a:p>
          <a:endParaRPr lang="sl-SI"/>
        </a:p>
      </dgm:t>
    </dgm:pt>
    <dgm:pt modelId="{B4B08430-3C57-4E9E-B6AF-C0E08E4E8AED}">
      <dgm:prSet custT="1"/>
      <dgm:spPr>
        <a:solidFill>
          <a:schemeClr val="accent6">
            <a:lumMod val="20000"/>
            <a:lumOff val="80000"/>
          </a:schemeClr>
        </a:solidFill>
      </dgm:spPr>
      <dgm:t>
        <a:bodyPr/>
        <a:lstStyle/>
        <a:p>
          <a:r>
            <a:rPr lang="sl-SI" sz="2000" b="1" dirty="0" smtClean="0">
              <a:solidFill>
                <a:schemeClr val="tx1"/>
              </a:solidFill>
            </a:rPr>
            <a:t>Nosilec KMG mora izvajati vsaj dve od treh kmetijskih praks!</a:t>
          </a:r>
          <a:r>
            <a:rPr lang="sl-SI" sz="2000" dirty="0" smtClean="0">
              <a:solidFill>
                <a:schemeClr val="accent1"/>
              </a:solidFill>
            </a:rPr>
            <a:t> </a:t>
          </a:r>
          <a:r>
            <a:rPr lang="sl-SI" sz="2000" dirty="0" smtClean="0">
              <a:solidFill>
                <a:schemeClr val="tx1"/>
              </a:solidFill>
            </a:rPr>
            <a:t>na posamezen GERK na kmetijskem gospodarstvu z rabo GERK 1221, 1211 in 1230. Pri tem ne rabi v shemo vključiti vse </a:t>
          </a:r>
          <a:r>
            <a:rPr lang="sl-SI" sz="2000" dirty="0" err="1" smtClean="0">
              <a:solidFill>
                <a:schemeClr val="tx1"/>
              </a:solidFill>
            </a:rPr>
            <a:t>GERKe</a:t>
          </a:r>
          <a:r>
            <a:rPr lang="sl-SI" sz="2000" dirty="0" smtClean="0">
              <a:solidFill>
                <a:schemeClr val="tx1"/>
              </a:solidFill>
            </a:rPr>
            <a:t> z ustrezno rabo, tiste, ki pa vključi, pa mora na njih izvajati vsaj dve kmetijski praksi</a:t>
          </a:r>
          <a:r>
            <a:rPr lang="sl-SI" sz="2000" b="1" dirty="0" smtClean="0">
              <a:solidFill>
                <a:schemeClr val="tx1"/>
              </a:solidFill>
            </a:rPr>
            <a:t>!  </a:t>
          </a:r>
        </a:p>
      </dgm:t>
    </dgm:pt>
    <dgm:pt modelId="{1C789FEE-3E7E-4E39-A340-B21A3A46438D}" type="parTrans" cxnId="{A983C601-ED23-4182-A729-00047D431B18}">
      <dgm:prSet/>
      <dgm:spPr/>
      <dgm:t>
        <a:bodyPr/>
        <a:lstStyle/>
        <a:p>
          <a:endParaRPr lang="sl-SI"/>
        </a:p>
      </dgm:t>
    </dgm:pt>
    <dgm:pt modelId="{63B9DBC8-BCC9-4F45-8D8E-2DCF2F972219}" type="sibTrans" cxnId="{A983C601-ED23-4182-A729-00047D431B18}">
      <dgm:prSet/>
      <dgm:spPr/>
      <dgm:t>
        <a:bodyPr/>
        <a:lstStyle/>
        <a:p>
          <a:endParaRPr lang="sl-SI"/>
        </a:p>
      </dgm:t>
    </dgm:pt>
    <dgm:pt modelId="{DE020454-F002-44FE-A0A0-68BC32DD7FB7}">
      <dgm:prSet phldrT="[besedilo]" custT="1"/>
      <dgm:spPr/>
      <dgm:t>
        <a:bodyPr/>
        <a:lstStyle/>
        <a:p>
          <a:r>
            <a:rPr lang="sl-SI" sz="2000" dirty="0" smtClean="0"/>
            <a:t> 1221– intenzivni sadovnjak, GERK z rabo 1211 –vinogradi, GERK z rabo 1230 – oljčniki.</a:t>
          </a:r>
          <a:endParaRPr lang="sl-SI" sz="2000" b="1" dirty="0"/>
        </a:p>
      </dgm:t>
    </dgm:pt>
    <dgm:pt modelId="{7FA1EB51-2D7B-4760-8BC8-386D8026216B}" type="parTrans" cxnId="{6AED3A9C-D724-4B60-8C1E-39AD328F7E50}">
      <dgm:prSet/>
      <dgm:spPr/>
      <dgm:t>
        <a:bodyPr/>
        <a:lstStyle/>
        <a:p>
          <a:endParaRPr lang="sl-SI"/>
        </a:p>
      </dgm:t>
    </dgm:pt>
    <dgm:pt modelId="{6288688F-D928-4769-AA70-F18B8F93F445}" type="sibTrans" cxnId="{6AED3A9C-D724-4B60-8C1E-39AD328F7E50}">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3"/>
      <dgm:spPr/>
      <dgm:t>
        <a:bodyPr/>
        <a:lstStyle/>
        <a:p>
          <a:endParaRPr lang="sl-SI"/>
        </a:p>
      </dgm:t>
    </dgm:pt>
    <dgm:pt modelId="{D223AF95-B8D6-4982-99C0-C701E4228242}" type="pres">
      <dgm:prSet presAssocID="{7FFB95AD-7737-40BC-BD4F-5906DA43A9AC}" presName="parentText" presStyleLbl="node1" presStyleIdx="0" presStyleCnt="3"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3" custLinFactNeighborY="-35596">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F52FEAB0-5566-440E-B502-6C8AA74B5AB5}" type="pres">
      <dgm:prSet presAssocID="{C0641E08-9C81-486F-AFC4-7117B86C2FC9}" presName="parentLin" presStyleCnt="0"/>
      <dgm:spPr/>
    </dgm:pt>
    <dgm:pt modelId="{3DFD8998-66DE-4FBB-B0C5-A8E454F98DBF}" type="pres">
      <dgm:prSet presAssocID="{C0641E08-9C81-486F-AFC4-7117B86C2FC9}" presName="parentLeftMargin" presStyleLbl="node1" presStyleIdx="0" presStyleCnt="3"/>
      <dgm:spPr/>
      <dgm:t>
        <a:bodyPr/>
        <a:lstStyle/>
        <a:p>
          <a:endParaRPr lang="sl-SI"/>
        </a:p>
      </dgm:t>
    </dgm:pt>
    <dgm:pt modelId="{0A015665-1FA1-4515-A386-9F6CEB0BD471}" type="pres">
      <dgm:prSet presAssocID="{C0641E08-9C81-486F-AFC4-7117B86C2FC9}" presName="parentText" presStyleLbl="node1" presStyleIdx="1" presStyleCnt="3" custScaleY="80442">
        <dgm:presLayoutVars>
          <dgm:chMax val="0"/>
          <dgm:bulletEnabled val="1"/>
        </dgm:presLayoutVars>
      </dgm:prSet>
      <dgm:spPr/>
      <dgm:t>
        <a:bodyPr/>
        <a:lstStyle/>
        <a:p>
          <a:endParaRPr lang="sl-SI"/>
        </a:p>
      </dgm:t>
    </dgm:pt>
    <dgm:pt modelId="{37CBFBDA-A434-4360-834F-14FBB16A96B4}" type="pres">
      <dgm:prSet presAssocID="{C0641E08-9C81-486F-AFC4-7117B86C2FC9}" presName="negativeSpace" presStyleCnt="0"/>
      <dgm:spPr/>
    </dgm:pt>
    <dgm:pt modelId="{33F43CEC-45DC-4FC5-8551-47E36C61160D}" type="pres">
      <dgm:prSet presAssocID="{C0641E08-9C81-486F-AFC4-7117B86C2FC9}" presName="childText" presStyleLbl="conFgAcc1" presStyleIdx="1" presStyleCnt="3">
        <dgm:presLayoutVars>
          <dgm:bulletEnabled val="1"/>
        </dgm:presLayoutVars>
      </dgm:prSet>
      <dgm:spPr/>
      <dgm:t>
        <a:bodyPr/>
        <a:lstStyle/>
        <a:p>
          <a:endParaRPr lang="sl-SI"/>
        </a:p>
      </dgm:t>
    </dgm:pt>
    <dgm:pt modelId="{7EDC9034-DE99-4A81-857E-47CDE1916AB2}" type="pres">
      <dgm:prSet presAssocID="{46953A2E-C28E-4DAD-86DC-4FD9E1A6F6ED}" presName="spaceBetweenRectangles" presStyleCnt="0"/>
      <dgm:spPr/>
    </dgm:pt>
    <dgm:pt modelId="{1B1ADB9B-ECB0-464E-B9BC-3B3925CFF2FD}" type="pres">
      <dgm:prSet presAssocID="{B4B08430-3C57-4E9E-B6AF-C0E08E4E8AED}" presName="parentLin" presStyleCnt="0"/>
      <dgm:spPr/>
    </dgm:pt>
    <dgm:pt modelId="{F881FDA0-B3C6-4A05-8D79-4544E2F96B74}" type="pres">
      <dgm:prSet presAssocID="{B4B08430-3C57-4E9E-B6AF-C0E08E4E8AED}" presName="parentLeftMargin" presStyleLbl="node1" presStyleIdx="1" presStyleCnt="3"/>
      <dgm:spPr/>
      <dgm:t>
        <a:bodyPr/>
        <a:lstStyle/>
        <a:p>
          <a:endParaRPr lang="sl-SI"/>
        </a:p>
      </dgm:t>
    </dgm:pt>
    <dgm:pt modelId="{7E94F4D0-D7CE-431A-9524-3D10986D31B9}" type="pres">
      <dgm:prSet presAssocID="{B4B08430-3C57-4E9E-B6AF-C0E08E4E8AED}" presName="parentText" presStyleLbl="node1" presStyleIdx="2" presStyleCnt="3" custScaleX="131889" custScaleY="131446" custLinFactNeighborX="10210" custLinFactNeighborY="17700">
        <dgm:presLayoutVars>
          <dgm:chMax val="0"/>
          <dgm:bulletEnabled val="1"/>
        </dgm:presLayoutVars>
      </dgm:prSet>
      <dgm:spPr/>
      <dgm:t>
        <a:bodyPr/>
        <a:lstStyle/>
        <a:p>
          <a:endParaRPr lang="sl-SI"/>
        </a:p>
      </dgm:t>
    </dgm:pt>
    <dgm:pt modelId="{2EC0C84F-8ADE-415C-817D-4CF464F13B70}" type="pres">
      <dgm:prSet presAssocID="{B4B08430-3C57-4E9E-B6AF-C0E08E4E8AED}" presName="negativeSpace" presStyleCnt="0"/>
      <dgm:spPr/>
    </dgm:pt>
    <dgm:pt modelId="{916AE19C-84A4-460A-862C-D65060590060}" type="pres">
      <dgm:prSet presAssocID="{B4B08430-3C57-4E9E-B6AF-C0E08E4E8AED}" presName="childText" presStyleLbl="conFgAcc1" presStyleIdx="2" presStyleCnt="3" custScaleY="124107" custLinFactNeighborX="170" custLinFactNeighborY="-96741">
        <dgm:presLayoutVars>
          <dgm:bulletEnabled val="1"/>
        </dgm:presLayoutVars>
      </dgm:prSet>
      <dgm:spPr/>
    </dgm:pt>
  </dgm:ptLst>
  <dgm:cxnLst>
    <dgm:cxn modelId="{1D133632-36A3-468C-B9DB-5A63DA6FCFAA}" type="presOf" srcId="{7229AE18-558F-45DF-8A3E-19416FEBACAA}" destId="{33F43CEC-45DC-4FC5-8551-47E36C61160D}" srcOrd="0" destOrd="0" presId="urn:microsoft.com/office/officeart/2005/8/layout/list1"/>
    <dgm:cxn modelId="{CEBDC558-5E49-4EBF-91FC-092FA3157E98}" type="presOf" srcId="{B4B08430-3C57-4E9E-B6AF-C0E08E4E8AED}" destId="{7E94F4D0-D7CE-431A-9524-3D10986D31B9}" srcOrd="1" destOrd="0" presId="urn:microsoft.com/office/officeart/2005/8/layout/list1"/>
    <dgm:cxn modelId="{42EFCC4C-9A23-4DDB-86A6-9FFCD391D26D}" type="presOf" srcId="{6BD63B56-553F-4C4A-B2D6-AC0003132774}" destId="{8B8415D8-6D90-47C2-BFEE-2E248F61B6E5}" srcOrd="0" destOrd="0" presId="urn:microsoft.com/office/officeart/2005/8/layout/list1"/>
    <dgm:cxn modelId="{6AED3A9C-D724-4B60-8C1E-39AD328F7E50}" srcId="{7FFB95AD-7737-40BC-BD4F-5906DA43A9AC}" destId="{DE020454-F002-44FE-A0A0-68BC32DD7FB7}" srcOrd="0" destOrd="0" parTransId="{7FA1EB51-2D7B-4760-8BC8-386D8026216B}" sibTransId="{6288688F-D928-4769-AA70-F18B8F93F445}"/>
    <dgm:cxn modelId="{162DD229-C510-4C88-81A6-9B459096320E}" type="presOf" srcId="{3B3CB4BE-9047-4A2E-BAE2-A59CC3B60D3E}" destId="{33F43CEC-45DC-4FC5-8551-47E36C61160D}" srcOrd="0" destOrd="1" presId="urn:microsoft.com/office/officeart/2005/8/layout/list1"/>
    <dgm:cxn modelId="{E214E30A-9229-43FF-B304-A215FF3BD2B3}" type="presOf" srcId="{B4B08430-3C57-4E9E-B6AF-C0E08E4E8AED}" destId="{F881FDA0-B3C6-4A05-8D79-4544E2F96B74}" srcOrd="0" destOrd="0" presId="urn:microsoft.com/office/officeart/2005/8/layout/list1"/>
    <dgm:cxn modelId="{0976BBA7-B743-46A4-A9CC-D37DA33F806C}" type="presOf" srcId="{7FFB95AD-7737-40BC-BD4F-5906DA43A9AC}" destId="{D223AF95-B8D6-4982-99C0-C701E4228242}" srcOrd="1" destOrd="0" presId="urn:microsoft.com/office/officeart/2005/8/layout/list1"/>
    <dgm:cxn modelId="{AC82B7AB-C8CA-4A21-A64C-2DD483454A79}" type="presOf" srcId="{C0641E08-9C81-486F-AFC4-7117B86C2FC9}" destId="{3DFD8998-66DE-4FBB-B0C5-A8E454F98DBF}" srcOrd="0" destOrd="0" presId="urn:microsoft.com/office/officeart/2005/8/layout/list1"/>
    <dgm:cxn modelId="{A983C601-ED23-4182-A729-00047D431B18}" srcId="{6BD63B56-553F-4C4A-B2D6-AC0003132774}" destId="{B4B08430-3C57-4E9E-B6AF-C0E08E4E8AED}" srcOrd="2" destOrd="0" parTransId="{1C789FEE-3E7E-4E39-A340-B21A3A46438D}" sibTransId="{63B9DBC8-BCC9-4F45-8D8E-2DCF2F972219}"/>
    <dgm:cxn modelId="{8083558A-A116-42EE-8E55-309463C864B0}" srcId="{6BD63B56-553F-4C4A-B2D6-AC0003132774}" destId="{7FFB95AD-7737-40BC-BD4F-5906DA43A9AC}" srcOrd="0" destOrd="0" parTransId="{6D91E7D2-D34E-4F66-ABD9-D9D62A9FEB62}" sibTransId="{F08465B2-023C-43ED-8375-0A6A9DEEA0B4}"/>
    <dgm:cxn modelId="{E836FE9B-F0D0-40CD-BF3B-48CA305CF7FF}" type="presOf" srcId="{7FFB95AD-7737-40BC-BD4F-5906DA43A9AC}" destId="{95AAABCB-77FC-452D-88FB-CB4BBEE268A0}" srcOrd="0" destOrd="0" presId="urn:microsoft.com/office/officeart/2005/8/layout/list1"/>
    <dgm:cxn modelId="{FA7E767F-7937-46CB-90A3-BCE36189EB55}" srcId="{6BD63B56-553F-4C4A-B2D6-AC0003132774}" destId="{C0641E08-9C81-486F-AFC4-7117B86C2FC9}" srcOrd="1" destOrd="0" parTransId="{0B2E9366-4059-44FA-A849-C260C3E1C3E8}" sibTransId="{46953A2E-C28E-4DAD-86DC-4FD9E1A6F6ED}"/>
    <dgm:cxn modelId="{F42F2162-1A17-4FAB-A4ED-63243706978A}" type="presOf" srcId="{C0641E08-9C81-486F-AFC4-7117B86C2FC9}" destId="{0A015665-1FA1-4515-A386-9F6CEB0BD471}" srcOrd="1" destOrd="0" presId="urn:microsoft.com/office/officeart/2005/8/layout/list1"/>
    <dgm:cxn modelId="{DFE4C056-9BEF-47BE-8293-9995D1C5CE5D}" type="presOf" srcId="{DE020454-F002-44FE-A0A0-68BC32DD7FB7}" destId="{04EDDB14-7FC9-4FFD-997E-A0B5D3809F4B}" srcOrd="0" destOrd="0" presId="urn:microsoft.com/office/officeart/2005/8/layout/list1"/>
    <dgm:cxn modelId="{0553AAD6-EA1F-404B-8746-82AC4573EAB8}" srcId="{C0641E08-9C81-486F-AFC4-7117B86C2FC9}" destId="{3B3CB4BE-9047-4A2E-BAE2-A59CC3B60D3E}" srcOrd="1" destOrd="0" parTransId="{068DF0AA-EF83-4E2B-850E-B742C082C2EA}" sibTransId="{DF8EE973-5A6C-430E-AD7E-FB80BFB6F9EB}"/>
    <dgm:cxn modelId="{D0382CBE-5E44-4E33-B1FD-F96E742FA9EE}" type="presOf" srcId="{BCF54DF7-2594-4D86-A7A9-63AB337857CD}" destId="{33F43CEC-45DC-4FC5-8551-47E36C61160D}" srcOrd="0" destOrd="2" presId="urn:microsoft.com/office/officeart/2005/8/layout/list1"/>
    <dgm:cxn modelId="{15E1CA61-BE50-4162-BC26-924DF6E56399}" srcId="{C0641E08-9C81-486F-AFC4-7117B86C2FC9}" destId="{7229AE18-558F-45DF-8A3E-19416FEBACAA}" srcOrd="0" destOrd="0" parTransId="{C3809636-F889-48EA-BDFD-D046394B583A}" sibTransId="{223460F8-31D4-45DE-B007-A7DF9EA45F6D}"/>
    <dgm:cxn modelId="{8FECD5ED-FB53-4DEE-863E-1D1147F5545E}" srcId="{C0641E08-9C81-486F-AFC4-7117B86C2FC9}" destId="{BCF54DF7-2594-4D86-A7A9-63AB337857CD}" srcOrd="2" destOrd="0" parTransId="{4E72CFA2-7572-4172-9CB1-DC2A79300E6E}" sibTransId="{0E21C2AB-BBB2-4D46-939A-F0263518C274}"/>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C45B6081-84C4-4613-8D99-0A510A51F18C}" type="presParOf" srcId="{8B8415D8-6D90-47C2-BFEE-2E248F61B6E5}" destId="{F52FEAB0-5566-440E-B502-6C8AA74B5AB5}" srcOrd="4" destOrd="0" presId="urn:microsoft.com/office/officeart/2005/8/layout/list1"/>
    <dgm:cxn modelId="{DC482865-F519-4F52-9791-33CE38BEDE6C}" type="presParOf" srcId="{F52FEAB0-5566-440E-B502-6C8AA74B5AB5}" destId="{3DFD8998-66DE-4FBB-B0C5-A8E454F98DBF}" srcOrd="0" destOrd="0" presId="urn:microsoft.com/office/officeart/2005/8/layout/list1"/>
    <dgm:cxn modelId="{B95B4672-BB6A-40C4-A32F-CC8CBE1A617C}" type="presParOf" srcId="{F52FEAB0-5566-440E-B502-6C8AA74B5AB5}" destId="{0A015665-1FA1-4515-A386-9F6CEB0BD471}" srcOrd="1" destOrd="0" presId="urn:microsoft.com/office/officeart/2005/8/layout/list1"/>
    <dgm:cxn modelId="{657EFA72-A229-4243-ACC6-04215CD5CB54}" type="presParOf" srcId="{8B8415D8-6D90-47C2-BFEE-2E248F61B6E5}" destId="{37CBFBDA-A434-4360-834F-14FBB16A96B4}" srcOrd="5" destOrd="0" presId="urn:microsoft.com/office/officeart/2005/8/layout/list1"/>
    <dgm:cxn modelId="{BC612454-6AB5-4379-BBDE-136DC01B727C}" type="presParOf" srcId="{8B8415D8-6D90-47C2-BFEE-2E248F61B6E5}" destId="{33F43CEC-45DC-4FC5-8551-47E36C61160D}" srcOrd="6" destOrd="0" presId="urn:microsoft.com/office/officeart/2005/8/layout/list1"/>
    <dgm:cxn modelId="{56F3C838-5FF5-46B4-9617-DEAF6B5201B4}" type="presParOf" srcId="{8B8415D8-6D90-47C2-BFEE-2E248F61B6E5}" destId="{7EDC9034-DE99-4A81-857E-47CDE1916AB2}" srcOrd="7" destOrd="0" presId="urn:microsoft.com/office/officeart/2005/8/layout/list1"/>
    <dgm:cxn modelId="{EF7D7AC8-6D87-4C99-8C1A-A26A9824E79D}" type="presParOf" srcId="{8B8415D8-6D90-47C2-BFEE-2E248F61B6E5}" destId="{1B1ADB9B-ECB0-464E-B9BC-3B3925CFF2FD}" srcOrd="8" destOrd="0" presId="urn:microsoft.com/office/officeart/2005/8/layout/list1"/>
    <dgm:cxn modelId="{FA6A6DD1-5012-46C9-9EF9-62AB7AF8DC7A}" type="presParOf" srcId="{1B1ADB9B-ECB0-464E-B9BC-3B3925CFF2FD}" destId="{F881FDA0-B3C6-4A05-8D79-4544E2F96B74}" srcOrd="0" destOrd="0" presId="urn:microsoft.com/office/officeart/2005/8/layout/list1"/>
    <dgm:cxn modelId="{8A9BDDDB-936C-465F-BDBE-1BBBF61C14EE}" type="presParOf" srcId="{1B1ADB9B-ECB0-464E-B9BC-3B3925CFF2FD}" destId="{7E94F4D0-D7CE-431A-9524-3D10986D31B9}" srcOrd="1" destOrd="0" presId="urn:microsoft.com/office/officeart/2005/8/layout/list1"/>
    <dgm:cxn modelId="{093CDC25-CBCB-4E5B-B6AC-C078BA868E58}" type="presParOf" srcId="{8B8415D8-6D90-47C2-BFEE-2E248F61B6E5}" destId="{2EC0C84F-8ADE-415C-817D-4CF464F13B70}" srcOrd="9" destOrd="0" presId="urn:microsoft.com/office/officeart/2005/8/layout/list1"/>
    <dgm:cxn modelId="{2265C039-423C-4085-B9E5-758FFBF7E600}" type="presParOf" srcId="{8B8415D8-6D90-47C2-BFEE-2E248F61B6E5}" destId="{916AE19C-84A4-460A-862C-D6506059006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200" b="1" dirty="0" smtClean="0"/>
            <a:t>Pri kmetijski praksi življenjski prostor za koristne organizme:</a:t>
          </a:r>
          <a:endParaRPr lang="sl-SI" sz="22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21E202B9-4FF0-4EAA-A546-8818E4296F8F}">
      <dgm:prSet custT="1"/>
      <dgm:spPr/>
      <dgm:t>
        <a:bodyPr/>
        <a:lstStyle/>
        <a:p>
          <a:pPr algn="just"/>
          <a:r>
            <a:rPr lang="sl-SI" sz="2200" b="1" dirty="0" smtClean="0"/>
            <a:t>zagotovitev življenjskega prostora za koristne organizme, pod kar se štejejo:</a:t>
          </a:r>
        </a:p>
      </dgm:t>
    </dgm:pt>
    <dgm:pt modelId="{407F8D4A-F56B-4CF5-AC83-436B77FD14DC}" type="parTrans" cxnId="{D4613037-0F55-44DE-B303-8B4BBEB40C9C}">
      <dgm:prSet/>
      <dgm:spPr/>
      <dgm:t>
        <a:bodyPr/>
        <a:lstStyle/>
        <a:p>
          <a:endParaRPr lang="sl-SI"/>
        </a:p>
      </dgm:t>
    </dgm:pt>
    <dgm:pt modelId="{B98C01EC-C227-4674-87E1-915E6A4A3D02}" type="sibTrans" cxnId="{D4613037-0F55-44DE-B303-8B4BBEB40C9C}">
      <dgm:prSet/>
      <dgm:spPr/>
      <dgm:t>
        <a:bodyPr/>
        <a:lstStyle/>
        <a:p>
          <a:endParaRPr lang="sl-SI"/>
        </a:p>
      </dgm:t>
    </dgm:pt>
    <dgm:pt modelId="{E257CC02-3BE1-45E0-AB16-F511E7EB9C51}">
      <dgm:prSet custT="1"/>
      <dgm:spPr/>
      <dgm:t>
        <a:bodyPr/>
        <a:lstStyle/>
        <a:p>
          <a:pPr algn="just"/>
          <a:r>
            <a:rPr lang="sl-SI" sz="2200" b="1" dirty="0" smtClean="0"/>
            <a:t>Nosilec mora zagotoviti</a:t>
          </a:r>
          <a:r>
            <a:rPr lang="sl-SI" sz="2200" b="1" dirty="0" smtClean="0"/>
            <a:t>:</a:t>
          </a:r>
        </a:p>
      </dgm:t>
    </dgm:pt>
    <dgm:pt modelId="{A4C1E99C-5DA9-427C-A4AC-CF9CA9D90704}" type="parTrans" cxnId="{6D4A49FD-F258-4871-8E1F-EEB307BCA797}">
      <dgm:prSet/>
      <dgm:spPr/>
      <dgm:t>
        <a:bodyPr/>
        <a:lstStyle/>
        <a:p>
          <a:endParaRPr lang="sl-SI"/>
        </a:p>
      </dgm:t>
    </dgm:pt>
    <dgm:pt modelId="{80E9FA8D-DF61-4236-94B0-CB1A3A493EB0}" type="sibTrans" cxnId="{6D4A49FD-F258-4871-8E1F-EEB307BCA797}">
      <dgm:prSet/>
      <dgm:spPr/>
      <dgm:t>
        <a:bodyPr/>
        <a:lstStyle/>
        <a:p>
          <a:endParaRPr lang="sl-SI"/>
        </a:p>
      </dgm:t>
    </dgm:pt>
    <dgm:pt modelId="{BB46E1B8-F175-49AC-92BA-FCF379777795}">
      <dgm:prSet custT="1"/>
      <dgm:spPr/>
      <dgm:t>
        <a:bodyPr/>
        <a:lstStyle/>
        <a:p>
          <a:pPr algn="just"/>
          <a:r>
            <a:rPr lang="sl-SI" sz="2200" dirty="0" smtClean="0"/>
            <a:t> skalnjaki, hoteli za koristne organizme, drogovi za ujede, gnezdilnice za ptice (objavljena </a:t>
          </a:r>
          <a:r>
            <a:rPr lang="sl-SI" sz="2200" b="0" dirty="0" err="1" smtClean="0"/>
            <a:t>N</a:t>
          </a:r>
          <a:r>
            <a:rPr lang="sl-SI" sz="2200" b="0" i="0" dirty="0" err="1" smtClean="0"/>
            <a:t>avodila_shema</a:t>
          </a:r>
          <a:r>
            <a:rPr lang="sl-SI" sz="2200" b="0" i="0" dirty="0" smtClean="0"/>
            <a:t> BIORAZTN _kmetijska </a:t>
          </a:r>
          <a:r>
            <a:rPr lang="sl-SI" sz="2200" b="0" i="0" dirty="0" err="1" smtClean="0"/>
            <a:t>praksa_življenjski</a:t>
          </a:r>
          <a:r>
            <a:rPr lang="sl-SI" sz="2200" b="0" i="0" dirty="0" smtClean="0"/>
            <a:t> prostori za koristne organizme).</a:t>
          </a:r>
          <a:endParaRPr lang="sl-SI" sz="2200" b="0" dirty="0" smtClean="0"/>
        </a:p>
      </dgm:t>
    </dgm:pt>
    <dgm:pt modelId="{C833D640-AC91-47D4-A044-2E5473166093}" type="parTrans" cxnId="{A18F750D-3E6B-426C-9DD9-D70559865641}">
      <dgm:prSet/>
      <dgm:spPr/>
      <dgm:t>
        <a:bodyPr/>
        <a:lstStyle/>
        <a:p>
          <a:endParaRPr lang="sl-SI"/>
        </a:p>
      </dgm:t>
    </dgm:pt>
    <dgm:pt modelId="{A09E17B4-0731-43BE-8113-2CEF557C5742}" type="sibTrans" cxnId="{A18F750D-3E6B-426C-9DD9-D70559865641}">
      <dgm:prSet/>
      <dgm:spPr/>
      <dgm:t>
        <a:bodyPr/>
        <a:lstStyle/>
        <a:p>
          <a:endParaRPr lang="sl-SI"/>
        </a:p>
      </dgm:t>
    </dgm:pt>
    <dgm:pt modelId="{0D248388-218F-42A8-9B9D-F479F3F08703}">
      <dgm:prSet custT="1"/>
      <dgm:spPr/>
      <dgm:t>
        <a:bodyPr/>
        <a:lstStyle/>
        <a:p>
          <a:pPr algn="just"/>
          <a:r>
            <a:rPr lang="sl-SI" sz="2200" dirty="0" smtClean="0"/>
            <a:t>en življenjski prostor na GERK TN velikosti do 1 ha, </a:t>
          </a:r>
        </a:p>
      </dgm:t>
    </dgm:pt>
    <dgm:pt modelId="{0DB44D9D-D62C-4544-A105-936822167694}" type="parTrans" cxnId="{45A0859B-F0C4-4406-B595-FA76F075B38C}">
      <dgm:prSet/>
      <dgm:spPr/>
      <dgm:t>
        <a:bodyPr/>
        <a:lstStyle/>
        <a:p>
          <a:endParaRPr lang="sl-SI"/>
        </a:p>
      </dgm:t>
    </dgm:pt>
    <dgm:pt modelId="{8A1AEFFB-646F-4511-9E83-2C55656AE30A}" type="sibTrans" cxnId="{45A0859B-F0C4-4406-B595-FA76F075B38C}">
      <dgm:prSet/>
      <dgm:spPr/>
      <dgm:t>
        <a:bodyPr/>
        <a:lstStyle/>
        <a:p>
          <a:endParaRPr lang="sl-SI"/>
        </a:p>
      </dgm:t>
    </dgm:pt>
    <dgm:pt modelId="{AB088E48-7D81-46AF-BEA6-F961487521BB}">
      <dgm:prSet custT="1"/>
      <dgm:spPr/>
      <dgm:t>
        <a:bodyPr/>
        <a:lstStyle/>
        <a:p>
          <a:pPr algn="just"/>
          <a:r>
            <a:rPr lang="sl-SI" sz="2200" dirty="0" smtClean="0"/>
            <a:t>tri življenjske prostore na GERK TN velikosti od 1 do 5 ha in</a:t>
          </a:r>
        </a:p>
      </dgm:t>
    </dgm:pt>
    <dgm:pt modelId="{5A8780F0-D61A-43D0-B166-862107866ED6}" type="parTrans" cxnId="{DF2584C5-2C0D-449A-A4BB-834BFEBCFF1F}">
      <dgm:prSet/>
      <dgm:spPr/>
      <dgm:t>
        <a:bodyPr/>
        <a:lstStyle/>
        <a:p>
          <a:endParaRPr lang="sl-SI"/>
        </a:p>
      </dgm:t>
    </dgm:pt>
    <dgm:pt modelId="{8AC0153F-6B91-43F6-A20F-F7ACEDD67B20}" type="sibTrans" cxnId="{DF2584C5-2C0D-449A-A4BB-834BFEBCFF1F}">
      <dgm:prSet/>
      <dgm:spPr/>
      <dgm:t>
        <a:bodyPr/>
        <a:lstStyle/>
        <a:p>
          <a:endParaRPr lang="sl-SI"/>
        </a:p>
      </dgm:t>
    </dgm:pt>
    <dgm:pt modelId="{F6D384EE-6CDB-4B44-8CD3-1E7FCD8BF2A0}">
      <dgm:prSet custT="1"/>
      <dgm:spPr/>
      <dgm:t>
        <a:bodyPr/>
        <a:lstStyle/>
        <a:p>
          <a:pPr algn="just"/>
          <a:r>
            <a:rPr lang="sl-SI" sz="2200" dirty="0" smtClean="0"/>
            <a:t>vsaj štiri življenjske prostore na GERK TN velikosti trajnega nasada nad 5 ha.</a:t>
          </a:r>
        </a:p>
      </dgm:t>
    </dgm:pt>
    <dgm:pt modelId="{11CD2FA6-5B06-4565-A9E1-EFD5D10D628A}" type="parTrans" cxnId="{E34D8FF0-B47A-4CC1-8330-43B15B1E3A15}">
      <dgm:prSet/>
      <dgm:spPr/>
      <dgm:t>
        <a:bodyPr/>
        <a:lstStyle/>
        <a:p>
          <a:endParaRPr lang="sl-SI"/>
        </a:p>
      </dgm:t>
    </dgm:pt>
    <dgm:pt modelId="{A36A3A8C-25A3-4509-8BE0-F8D00F772AD9}" type="sibTrans" cxnId="{E34D8FF0-B47A-4CC1-8330-43B15B1E3A15}">
      <dgm:prSet/>
      <dgm:spPr/>
      <dgm:t>
        <a:bodyPr/>
        <a:lstStyle/>
        <a:p>
          <a:endParaRPr lang="sl-SI"/>
        </a:p>
      </dgm:t>
    </dgm:pt>
    <dgm:pt modelId="{7316B2B4-CA3E-4193-A002-EA9FA568A293}">
      <dgm:prSet custT="1"/>
      <dgm:spPr/>
      <dgm:t>
        <a:bodyPr/>
        <a:lstStyle/>
        <a:p>
          <a:pPr algn="just"/>
          <a:endParaRPr lang="sl-SI" sz="800" dirty="0" smtClean="0"/>
        </a:p>
      </dgm:t>
    </dgm:pt>
    <dgm:pt modelId="{B45383F0-4D3B-4F35-B9AA-339BB2985FEF}" type="parTrans" cxnId="{3F046959-1B23-400C-8EC0-943BF1F1317F}">
      <dgm:prSet/>
      <dgm:spPr/>
      <dgm:t>
        <a:bodyPr/>
        <a:lstStyle/>
        <a:p>
          <a:endParaRPr lang="sl-SI"/>
        </a:p>
      </dgm:t>
    </dgm:pt>
    <dgm:pt modelId="{9B0FA1FF-689E-4B24-8D97-7B0CBCE76773}" type="sibTrans" cxnId="{3F046959-1B23-400C-8EC0-943BF1F1317F}">
      <dgm:prSet/>
      <dgm:spPr/>
      <dgm:t>
        <a:bodyPr/>
        <a:lstStyle/>
        <a:p>
          <a:endParaRPr lang="sl-SI"/>
        </a:p>
      </dgm:t>
    </dgm:pt>
    <dgm:pt modelId="{E1B94E0C-3FDD-4894-9057-325A59069256}">
      <dgm:prSet custT="1"/>
      <dgm:spPr/>
      <dgm:t>
        <a:bodyPr/>
        <a:lstStyle/>
        <a:p>
          <a:pPr algn="just"/>
          <a:r>
            <a:rPr lang="sl-SI" sz="2200" b="1" dirty="0" smtClean="0"/>
            <a:t>Vzpostavljeni morajo biti najkasneje do zadnje dne za oddajo ZV (10.7. tekočega leta)</a:t>
          </a:r>
          <a:endParaRPr lang="sl-SI" sz="2200" b="1" dirty="0"/>
        </a:p>
      </dgm:t>
    </dgm:pt>
    <dgm:pt modelId="{934F635D-3357-45EC-81D6-E17E7B71DE5F}" type="parTrans" cxnId="{99765D33-0512-47DD-BCCC-1C2EAB726524}">
      <dgm:prSet/>
      <dgm:spPr/>
      <dgm:t>
        <a:bodyPr/>
        <a:lstStyle/>
        <a:p>
          <a:endParaRPr lang="sl-SI"/>
        </a:p>
      </dgm:t>
    </dgm:pt>
    <dgm:pt modelId="{881377EA-EA57-40C8-8314-1299362EAAC1}" type="sibTrans" cxnId="{99765D33-0512-47DD-BCCC-1C2EAB726524}">
      <dgm:prSet/>
      <dgm:spPr/>
      <dgm:t>
        <a:bodyPr/>
        <a:lstStyle/>
        <a:p>
          <a:endParaRPr lang="sl-SI"/>
        </a:p>
      </dgm:t>
    </dgm:pt>
    <dgm:pt modelId="{41FAAAA1-DA44-464D-B3F7-C3C603208B60}">
      <dgm:prSet custT="1"/>
      <dgm:spPr/>
      <dgm:t>
        <a:bodyPr/>
        <a:lstStyle/>
        <a:p>
          <a:pPr algn="just"/>
          <a:r>
            <a:rPr lang="sl-SI" sz="2200" dirty="0" smtClean="0">
              <a:solidFill>
                <a:schemeClr val="accent5">
                  <a:lumMod val="75000"/>
                </a:schemeClr>
              </a:solidFill>
            </a:rPr>
            <a:t>Če je življenjski prostor že bil vzpostavljen v okviru izvajanja kmetijske prakse v prejšnjih </a:t>
          </a:r>
          <a:r>
            <a:rPr lang="sl-SI" sz="2200" dirty="0" smtClean="0">
              <a:solidFill>
                <a:schemeClr val="accent5">
                  <a:lumMod val="75000"/>
                </a:schemeClr>
              </a:solidFill>
            </a:rPr>
            <a:t>letih </a:t>
          </a:r>
          <a:r>
            <a:rPr lang="sl-SI" sz="2200" dirty="0" smtClean="0">
              <a:solidFill>
                <a:srgbClr val="7030A0"/>
              </a:solidFill>
            </a:rPr>
            <a:t>(pri tem se netopirnice ne upoštevajo, ker so se s spremembo uredbe v letu 2023 ukinile kot primeren življenjski prostor), </a:t>
          </a:r>
          <a:r>
            <a:rPr lang="sl-SI" sz="2200" dirty="0" smtClean="0">
              <a:solidFill>
                <a:schemeClr val="accent5">
                  <a:lumMod val="75000"/>
                </a:schemeClr>
              </a:solidFill>
            </a:rPr>
            <a:t>se kot izpolnitev kmetijske prakse šteje tudi vzdrževanje življenjskega prostora, kar pomeni, da mora nosilec KMG zagotavljati, da je življenjski prostor v uporabnem stanju</a:t>
          </a:r>
          <a:r>
            <a:rPr lang="sl-SI" sz="2200" dirty="0" smtClean="0"/>
            <a:t>. </a:t>
          </a:r>
          <a:endParaRPr lang="sl-SI" sz="2200" b="1" dirty="0"/>
        </a:p>
      </dgm:t>
    </dgm:pt>
    <dgm:pt modelId="{8E27E29A-1A09-4044-91ED-CBE7EB36485E}" type="parTrans" cxnId="{9268BFB0-9F12-493C-AC90-1BAFA1A998AD}">
      <dgm:prSet/>
      <dgm:spPr/>
      <dgm:t>
        <a:bodyPr/>
        <a:lstStyle/>
        <a:p>
          <a:endParaRPr lang="sl-SI"/>
        </a:p>
      </dgm:t>
    </dgm:pt>
    <dgm:pt modelId="{01264853-94D3-4787-ACED-C54540C5E2D9}" type="sibTrans" cxnId="{9268BFB0-9F12-493C-AC90-1BAFA1A998AD}">
      <dgm:prSet/>
      <dgm:spPr/>
      <dgm:t>
        <a:bodyPr/>
        <a:lstStyle/>
        <a:p>
          <a:endParaRPr lang="sl-SI"/>
        </a:p>
      </dgm:t>
    </dgm:pt>
    <dgm:pt modelId="{6A877E6F-621F-442D-B892-D29F3EF11F24}">
      <dgm:prSet custT="1"/>
      <dgm:spPr/>
      <dgm:t>
        <a:bodyPr/>
        <a:lstStyle/>
        <a:p>
          <a:pPr algn="just"/>
          <a:r>
            <a:rPr lang="sl-SI" sz="2200" dirty="0" smtClean="0">
              <a:solidFill>
                <a:schemeClr val="accent5">
                  <a:lumMod val="75000"/>
                </a:schemeClr>
              </a:solidFill>
            </a:rPr>
            <a:t>Življenjski prostor se lahko vzpostavi znotraj GERK ali ob zunanjem obodu GERK.</a:t>
          </a:r>
          <a:endParaRPr lang="sl-SI" sz="2200" dirty="0" smtClean="0"/>
        </a:p>
      </dgm:t>
    </dgm:pt>
    <dgm:pt modelId="{339F14FD-1A2A-438C-8A94-2B7F63D7C674}" type="parTrans" cxnId="{FF0438C1-3856-4380-8FD7-45BB945B53E3}">
      <dgm:prSet/>
      <dgm:spPr/>
      <dgm:t>
        <a:bodyPr/>
        <a:lstStyle/>
        <a:p>
          <a:endParaRPr lang="sl-SI"/>
        </a:p>
      </dgm:t>
    </dgm:pt>
    <dgm:pt modelId="{101A85AC-1B17-4C95-B38B-9A8E7828750A}" type="sibTrans" cxnId="{FF0438C1-3856-4380-8FD7-45BB945B53E3}">
      <dgm:prSet/>
      <dgm:spPr/>
      <dgm:t>
        <a:bodyPr/>
        <a:lstStyle/>
        <a:p>
          <a:endParaRPr lang="sl-SI"/>
        </a:p>
      </dgm:t>
    </dgm:pt>
    <dgm:pt modelId="{0681DD19-A790-4C0D-A5E1-B02813A5432B}">
      <dgm:prSet custT="1"/>
      <dgm:spPr/>
      <dgm:t>
        <a:bodyPr/>
        <a:lstStyle/>
        <a:p>
          <a:pPr algn="just"/>
          <a:r>
            <a:rPr lang="sl-SI" sz="2200" b="1" dirty="0" smtClean="0"/>
            <a:t>Življenjski prostori morajo biti enakomerno razporejeni po površini. </a:t>
          </a:r>
          <a:endParaRPr lang="sl-SI" sz="2200" dirty="0" smtClean="0"/>
        </a:p>
      </dgm:t>
    </dgm:pt>
    <dgm:pt modelId="{3025C20C-7AC1-4DB6-A025-CB5D0FA276C7}" type="parTrans" cxnId="{F78422AF-C16A-4820-9AE9-7B9AA3823F5E}">
      <dgm:prSet/>
      <dgm:spPr/>
      <dgm:t>
        <a:bodyPr/>
        <a:lstStyle/>
        <a:p>
          <a:endParaRPr lang="sl-SI"/>
        </a:p>
      </dgm:t>
    </dgm:pt>
    <dgm:pt modelId="{F9DA789F-C20E-42E4-B340-A9ADF60B32D1}" type="sibTrans" cxnId="{F78422AF-C16A-4820-9AE9-7B9AA3823F5E}">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1"/>
      <dgm:spPr/>
      <dgm:t>
        <a:bodyPr/>
        <a:lstStyle/>
        <a:p>
          <a:endParaRPr lang="sl-SI"/>
        </a:p>
      </dgm:t>
    </dgm:pt>
    <dgm:pt modelId="{D223AF95-B8D6-4982-99C0-C701E4228242}" type="pres">
      <dgm:prSet presAssocID="{7FFB95AD-7737-40BC-BD4F-5906DA43A9AC}" presName="parentText" presStyleLbl="node1" presStyleIdx="0" presStyleCnt="1" custScaleX="117546" custScaleY="322646" custLinFactNeighborX="-20421" custLinFactNeighborY="-21709">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1" custScaleY="106040" custLinFactNeighborY="-35596">
        <dgm:presLayoutVars>
          <dgm:bulletEnabled val="1"/>
        </dgm:presLayoutVars>
      </dgm:prSet>
      <dgm:spPr/>
      <dgm:t>
        <a:bodyPr/>
        <a:lstStyle/>
        <a:p>
          <a:endParaRPr lang="sl-SI"/>
        </a:p>
      </dgm:t>
    </dgm:pt>
  </dgm:ptLst>
  <dgm:cxnLst>
    <dgm:cxn modelId="{599E9C33-446D-404F-A06B-E2C16AF68015}" type="presOf" srcId="{0D248388-218F-42A8-9B9D-F479F3F08703}" destId="{04EDDB14-7FC9-4FFD-997E-A0B5D3809F4B}" srcOrd="0" destOrd="4" presId="urn:microsoft.com/office/officeart/2005/8/layout/list1"/>
    <dgm:cxn modelId="{6D4A49FD-F258-4871-8E1F-EEB307BCA797}" srcId="{7FFB95AD-7737-40BC-BD4F-5906DA43A9AC}" destId="{E257CC02-3BE1-45E0-AB16-F511E7EB9C51}" srcOrd="1" destOrd="0" parTransId="{A4C1E99C-5DA9-427C-A4AC-CF9CA9D90704}" sibTransId="{80E9FA8D-DF61-4236-94B0-CB1A3A493EB0}"/>
    <dgm:cxn modelId="{6A724B4B-F370-43EA-8723-26BA2D42EC94}" type="presOf" srcId="{7316B2B4-CA3E-4193-A002-EA9FA568A293}" destId="{04EDDB14-7FC9-4FFD-997E-A0B5D3809F4B}" srcOrd="0" destOrd="2" presId="urn:microsoft.com/office/officeart/2005/8/layout/list1"/>
    <dgm:cxn modelId="{B0469BF2-816F-4C7D-98E4-F66B5BD42B50}" type="presOf" srcId="{6A877E6F-621F-442D-B892-D29F3EF11F24}" destId="{04EDDB14-7FC9-4FFD-997E-A0B5D3809F4B}" srcOrd="0" destOrd="7" presId="urn:microsoft.com/office/officeart/2005/8/layout/list1"/>
    <dgm:cxn modelId="{A18F750D-3E6B-426C-9DD9-D70559865641}" srcId="{21E202B9-4FF0-4EAA-A546-8818E4296F8F}" destId="{BB46E1B8-F175-49AC-92BA-FCF379777795}" srcOrd="0" destOrd="0" parTransId="{C833D640-AC91-47D4-A044-2E5473166093}" sibTransId="{A09E17B4-0731-43BE-8113-2CEF557C5742}"/>
    <dgm:cxn modelId="{42EFCC4C-9A23-4DDB-86A6-9FFCD391D26D}" type="presOf" srcId="{6BD63B56-553F-4C4A-B2D6-AC0003132774}" destId="{8B8415D8-6D90-47C2-BFEE-2E248F61B6E5}" srcOrd="0" destOrd="0" presId="urn:microsoft.com/office/officeart/2005/8/layout/list1"/>
    <dgm:cxn modelId="{0DE797BA-413C-4956-BF4C-8DAEDA86EEDE}" type="presOf" srcId="{AB088E48-7D81-46AF-BEA6-F961487521BB}" destId="{04EDDB14-7FC9-4FFD-997E-A0B5D3809F4B}" srcOrd="0" destOrd="5" presId="urn:microsoft.com/office/officeart/2005/8/layout/list1"/>
    <dgm:cxn modelId="{99765D33-0512-47DD-BCCC-1C2EAB726524}" srcId="{7FFB95AD-7737-40BC-BD4F-5906DA43A9AC}" destId="{E1B94E0C-3FDD-4894-9057-325A59069256}" srcOrd="2" destOrd="0" parTransId="{934F635D-3357-45EC-81D6-E17E7B71DE5F}" sibTransId="{881377EA-EA57-40C8-8314-1299362EAAC1}"/>
    <dgm:cxn modelId="{718F6A83-A865-4205-A8C0-2AB1B9FA19DE}" type="presOf" srcId="{BB46E1B8-F175-49AC-92BA-FCF379777795}" destId="{04EDDB14-7FC9-4FFD-997E-A0B5D3809F4B}" srcOrd="0" destOrd="1" presId="urn:microsoft.com/office/officeart/2005/8/layout/list1"/>
    <dgm:cxn modelId="{DF2584C5-2C0D-449A-A4BB-834BFEBCFF1F}" srcId="{E257CC02-3BE1-45E0-AB16-F511E7EB9C51}" destId="{AB088E48-7D81-46AF-BEA6-F961487521BB}" srcOrd="1" destOrd="0" parTransId="{5A8780F0-D61A-43D0-B166-862107866ED6}" sibTransId="{8AC0153F-6B91-43F6-A20F-F7ACEDD67B20}"/>
    <dgm:cxn modelId="{9E5D94B0-3B74-4851-8D8F-86F201176D14}" type="presOf" srcId="{21E202B9-4FF0-4EAA-A546-8818E4296F8F}" destId="{04EDDB14-7FC9-4FFD-997E-A0B5D3809F4B}" srcOrd="0" destOrd="0" presId="urn:microsoft.com/office/officeart/2005/8/layout/list1"/>
    <dgm:cxn modelId="{45A0859B-F0C4-4406-B595-FA76F075B38C}" srcId="{E257CC02-3BE1-45E0-AB16-F511E7EB9C51}" destId="{0D248388-218F-42A8-9B9D-F479F3F08703}" srcOrd="0" destOrd="0" parTransId="{0DB44D9D-D62C-4544-A105-936822167694}" sibTransId="{8A1AEFFB-646F-4511-9E83-2C55656AE30A}"/>
    <dgm:cxn modelId="{0976BBA7-B743-46A4-A9CC-D37DA33F806C}" type="presOf" srcId="{7FFB95AD-7737-40BC-BD4F-5906DA43A9AC}" destId="{D223AF95-B8D6-4982-99C0-C701E4228242}" srcOrd="1" destOrd="0" presId="urn:microsoft.com/office/officeart/2005/8/layout/list1"/>
    <dgm:cxn modelId="{8083558A-A116-42EE-8E55-309463C864B0}" srcId="{6BD63B56-553F-4C4A-B2D6-AC0003132774}" destId="{7FFB95AD-7737-40BC-BD4F-5906DA43A9AC}" srcOrd="0" destOrd="0" parTransId="{6D91E7D2-D34E-4F66-ABD9-D9D62A9FEB62}" sibTransId="{F08465B2-023C-43ED-8375-0A6A9DEEA0B4}"/>
    <dgm:cxn modelId="{D4613037-0F55-44DE-B303-8B4BBEB40C9C}" srcId="{7FFB95AD-7737-40BC-BD4F-5906DA43A9AC}" destId="{21E202B9-4FF0-4EAA-A546-8818E4296F8F}" srcOrd="0" destOrd="0" parTransId="{407F8D4A-F56B-4CF5-AC83-436B77FD14DC}" sibTransId="{B98C01EC-C227-4674-87E1-915E6A4A3D02}"/>
    <dgm:cxn modelId="{E836FE9B-F0D0-40CD-BF3B-48CA305CF7FF}" type="presOf" srcId="{7FFB95AD-7737-40BC-BD4F-5906DA43A9AC}" destId="{95AAABCB-77FC-452D-88FB-CB4BBEE268A0}" srcOrd="0" destOrd="0" presId="urn:microsoft.com/office/officeart/2005/8/layout/list1"/>
    <dgm:cxn modelId="{2A15F0CA-DC19-4D21-B58A-0BA886DC243C}" type="presOf" srcId="{F6D384EE-6CDB-4B44-8CD3-1E7FCD8BF2A0}" destId="{04EDDB14-7FC9-4FFD-997E-A0B5D3809F4B}" srcOrd="0" destOrd="6" presId="urn:microsoft.com/office/officeart/2005/8/layout/list1"/>
    <dgm:cxn modelId="{D281B911-34AA-49F9-ADD3-C6F3B5F4E04C}" type="presOf" srcId="{0681DD19-A790-4C0D-A5E1-B02813A5432B}" destId="{04EDDB14-7FC9-4FFD-997E-A0B5D3809F4B}" srcOrd="0" destOrd="8" presId="urn:microsoft.com/office/officeart/2005/8/layout/list1"/>
    <dgm:cxn modelId="{E97C8244-EF67-4B0C-B40C-F45985DF663B}" type="presOf" srcId="{E1B94E0C-3FDD-4894-9057-325A59069256}" destId="{04EDDB14-7FC9-4FFD-997E-A0B5D3809F4B}" srcOrd="0" destOrd="9" presId="urn:microsoft.com/office/officeart/2005/8/layout/list1"/>
    <dgm:cxn modelId="{9268BFB0-9F12-493C-AC90-1BAFA1A998AD}" srcId="{7FFB95AD-7737-40BC-BD4F-5906DA43A9AC}" destId="{41FAAAA1-DA44-464D-B3F7-C3C603208B60}" srcOrd="3" destOrd="0" parTransId="{8E27E29A-1A09-4044-91ED-CBE7EB36485E}" sibTransId="{01264853-94D3-4787-ACED-C54540C5E2D9}"/>
    <dgm:cxn modelId="{4259A7C3-3036-4467-BADA-A0AB286122BF}" type="presOf" srcId="{41FAAAA1-DA44-464D-B3F7-C3C603208B60}" destId="{04EDDB14-7FC9-4FFD-997E-A0B5D3809F4B}" srcOrd="0" destOrd="10" presId="urn:microsoft.com/office/officeart/2005/8/layout/list1"/>
    <dgm:cxn modelId="{FF0438C1-3856-4380-8FD7-45BB945B53E3}" srcId="{E257CC02-3BE1-45E0-AB16-F511E7EB9C51}" destId="{6A877E6F-621F-442D-B892-D29F3EF11F24}" srcOrd="3" destOrd="0" parTransId="{339F14FD-1A2A-438C-8A94-2B7F63D7C674}" sibTransId="{101A85AC-1B17-4C95-B38B-9A8E7828750A}"/>
    <dgm:cxn modelId="{F78422AF-C16A-4820-9AE9-7B9AA3823F5E}" srcId="{E257CC02-3BE1-45E0-AB16-F511E7EB9C51}" destId="{0681DD19-A790-4C0D-A5E1-B02813A5432B}" srcOrd="4" destOrd="0" parTransId="{3025C20C-7AC1-4DB6-A025-CB5D0FA276C7}" sibTransId="{F9DA789F-C20E-42E4-B340-A9ADF60B32D1}"/>
    <dgm:cxn modelId="{3F046959-1B23-400C-8EC0-943BF1F1317F}" srcId="{21E202B9-4FF0-4EAA-A546-8818E4296F8F}" destId="{7316B2B4-CA3E-4193-A002-EA9FA568A293}" srcOrd="1" destOrd="0" parTransId="{B45383F0-4D3B-4F35-B9AA-339BB2985FEF}" sibTransId="{9B0FA1FF-689E-4B24-8D97-7B0CBCE76773}"/>
    <dgm:cxn modelId="{E34D8FF0-B47A-4CC1-8330-43B15B1E3A15}" srcId="{E257CC02-3BE1-45E0-AB16-F511E7EB9C51}" destId="{F6D384EE-6CDB-4B44-8CD3-1E7FCD8BF2A0}" srcOrd="2" destOrd="0" parTransId="{11CD2FA6-5B06-4565-A9E1-EFD5D10D628A}" sibTransId="{A36A3A8C-25A3-4509-8BE0-F8D00F772AD9}"/>
    <dgm:cxn modelId="{2AB03F37-E1F5-429D-8EFF-104EC411E6FD}" type="presOf" srcId="{E257CC02-3BE1-45E0-AB16-F511E7EB9C51}" destId="{04EDDB14-7FC9-4FFD-997E-A0B5D3809F4B}" srcOrd="0" destOrd="3"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400" b="1" dirty="0" smtClean="0"/>
            <a:t>Pri kmetijski vzdrževanje medvrstnega prostora mora </a:t>
          </a:r>
          <a:r>
            <a:rPr lang="sl-SI" sz="2400" b="1" dirty="0" err="1" smtClean="0"/>
            <a:t>mosilec</a:t>
          </a:r>
          <a:r>
            <a:rPr lang="sl-SI" sz="2400" b="1" dirty="0" smtClean="0"/>
            <a:t>:</a:t>
          </a:r>
          <a:endParaRPr lang="sl-SI" sz="24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4C0DEF70-CB22-4FEA-802D-0CA43D409AC5}">
      <dgm:prSet custT="1"/>
      <dgm:spPr/>
      <dgm:t>
        <a:bodyPr/>
        <a:lstStyle/>
        <a:p>
          <a:pPr algn="l"/>
          <a:r>
            <a:rPr lang="sl-SI" sz="2200" b="1" dirty="0" smtClean="0"/>
            <a:t>izvajati košnjo ali mulčenje ali valjanje zelenega medvrstnega pasa</a:t>
          </a:r>
          <a:r>
            <a:rPr lang="sl-SI" sz="2200" b="0" dirty="0" smtClean="0"/>
            <a:t>, </a:t>
          </a:r>
          <a:r>
            <a:rPr lang="sl-SI" sz="2200" b="1" dirty="0" smtClean="0"/>
            <a:t>vendar istočasno samo v vsakem drugem medvrstnem prostoru. </a:t>
          </a:r>
        </a:p>
      </dgm:t>
    </dgm:pt>
    <dgm:pt modelId="{64D58720-4ABE-46EA-A738-6D26BE1E2C14}" type="parTrans" cxnId="{C2BE56AD-3E07-4B26-A631-B65CF9B07115}">
      <dgm:prSet/>
      <dgm:spPr/>
      <dgm:t>
        <a:bodyPr/>
        <a:lstStyle/>
        <a:p>
          <a:endParaRPr lang="sl-SI"/>
        </a:p>
      </dgm:t>
    </dgm:pt>
    <dgm:pt modelId="{E1ABF288-EA0D-426C-8118-64AA6D01EAAE}" type="sibTrans" cxnId="{C2BE56AD-3E07-4B26-A631-B65CF9B07115}">
      <dgm:prSet/>
      <dgm:spPr/>
      <dgm:t>
        <a:bodyPr/>
        <a:lstStyle/>
        <a:p>
          <a:endParaRPr lang="sl-SI"/>
        </a:p>
      </dgm:t>
    </dgm:pt>
    <dgm:pt modelId="{52E641ED-29C2-4D12-9FB5-B60B8BE02120}">
      <dgm:prSet custT="1"/>
      <dgm:spPr/>
      <dgm:t>
        <a:bodyPr/>
        <a:lstStyle/>
        <a:p>
          <a:pPr algn="l"/>
          <a:r>
            <a:rPr lang="sl-SI" sz="2200" b="1" dirty="0" smtClean="0"/>
            <a:t>Najkrajši možen čas med dvema mulčenjema ali košnjama ali valjanjema mora biti vsaj </a:t>
          </a:r>
          <a:r>
            <a:rPr lang="sl-SI" sz="2200" b="1" dirty="0" smtClean="0">
              <a:solidFill>
                <a:schemeClr val="accent5">
                  <a:lumMod val="75000"/>
                </a:schemeClr>
              </a:solidFill>
            </a:rPr>
            <a:t>dva tedna (</a:t>
          </a:r>
          <a:r>
            <a:rPr lang="sl-SI" sz="2200" b="1" dirty="0" err="1" smtClean="0">
              <a:solidFill>
                <a:schemeClr val="accent5">
                  <a:lumMod val="75000"/>
                </a:schemeClr>
              </a:solidFill>
            </a:rPr>
            <a:t>npr</a:t>
          </a:r>
          <a:r>
            <a:rPr lang="sl-SI" sz="2200" b="1" dirty="0" smtClean="0">
              <a:solidFill>
                <a:schemeClr val="accent5">
                  <a:lumMod val="75000"/>
                </a:schemeClr>
              </a:solidFill>
            </a:rPr>
            <a:t> 1 in 3 vrsta se lahko ponovno kosi 28 dan).</a:t>
          </a:r>
          <a:endParaRPr lang="sl-SI" sz="2200" b="1" dirty="0" smtClean="0"/>
        </a:p>
      </dgm:t>
    </dgm:pt>
    <dgm:pt modelId="{8F4C37DC-7C0B-43FE-AECC-7B265FFF6D5D}" type="parTrans" cxnId="{92BF2533-1971-4590-AD4F-E96E18B11356}">
      <dgm:prSet/>
      <dgm:spPr/>
      <dgm:t>
        <a:bodyPr/>
        <a:lstStyle/>
        <a:p>
          <a:endParaRPr lang="sl-SI"/>
        </a:p>
      </dgm:t>
    </dgm:pt>
    <dgm:pt modelId="{89AD0CE4-7723-4DAE-8FEE-A601F508DFF3}" type="sibTrans" cxnId="{92BF2533-1971-4590-AD4F-E96E18B11356}">
      <dgm:prSet/>
      <dgm:spPr/>
      <dgm:t>
        <a:bodyPr/>
        <a:lstStyle/>
        <a:p>
          <a:endParaRPr lang="sl-SI"/>
        </a:p>
      </dgm:t>
    </dgm:pt>
    <dgm:pt modelId="{A4034F88-66D6-49A9-BBF1-05C596336636}">
      <dgm:prSet custT="1"/>
      <dgm:spPr/>
      <dgm:t>
        <a:bodyPr/>
        <a:lstStyle/>
        <a:p>
          <a:pPr algn="l"/>
          <a:r>
            <a:rPr lang="sl-SI" sz="2200" b="1" dirty="0" smtClean="0"/>
            <a:t>14 dni pred obiranjem nasada se lahko istočasno mulči ali kosi ali valja vse medvrstne prostore.</a:t>
          </a:r>
        </a:p>
      </dgm:t>
    </dgm:pt>
    <dgm:pt modelId="{E294D1C1-66AD-404A-BF0B-9689B8BE7286}" type="parTrans" cxnId="{A59B0D6F-F98E-4E7F-A501-E45184B3ED3D}">
      <dgm:prSet/>
      <dgm:spPr/>
      <dgm:t>
        <a:bodyPr/>
        <a:lstStyle/>
        <a:p>
          <a:endParaRPr lang="sl-SI"/>
        </a:p>
      </dgm:t>
    </dgm:pt>
    <dgm:pt modelId="{E5604DD0-9143-43C5-8267-B310514CB4D6}" type="sibTrans" cxnId="{A59B0D6F-F98E-4E7F-A501-E45184B3ED3D}">
      <dgm:prSet/>
      <dgm:spPr/>
      <dgm:t>
        <a:bodyPr/>
        <a:lstStyle/>
        <a:p>
          <a:endParaRPr lang="sl-SI"/>
        </a:p>
      </dgm:t>
    </dgm:pt>
    <dgm:pt modelId="{17355B27-7E9E-4CEC-8E0F-07D0EFBFEB81}">
      <dgm:prSet custT="1"/>
      <dgm:spPr/>
      <dgm:t>
        <a:bodyPr/>
        <a:lstStyle/>
        <a:p>
          <a:pPr algn="l"/>
          <a:r>
            <a:rPr lang="sl-SI" sz="2200" dirty="0" smtClean="0">
              <a:solidFill>
                <a:schemeClr val="accent5">
                  <a:lumMod val="75000"/>
                </a:schemeClr>
              </a:solidFill>
            </a:rPr>
            <a:t>Zatravljeni medvrstni prostor mora biti vzpostavljen vsaj do 15. aprila tekočega leta oziroma vsaj do 1. junija tekočega leta, če gre za trajni nasad, ki je bil v tekočem letu mlajši od dveh let oziroma se je v tekočem letu delno obnavljal. </a:t>
          </a:r>
          <a:endParaRPr lang="sl-SI" sz="2200" b="1" dirty="0" smtClean="0">
            <a:solidFill>
              <a:schemeClr val="accent5">
                <a:lumMod val="75000"/>
              </a:schemeClr>
            </a:solidFill>
          </a:endParaRPr>
        </a:p>
      </dgm:t>
    </dgm:pt>
    <dgm:pt modelId="{EB4CD07D-0F7B-4739-A502-5E2BEF803E65}" type="parTrans" cxnId="{04336E90-0B43-436C-9995-9D093A35A97C}">
      <dgm:prSet/>
      <dgm:spPr/>
      <dgm:t>
        <a:bodyPr/>
        <a:lstStyle/>
        <a:p>
          <a:endParaRPr lang="sl-SI"/>
        </a:p>
      </dgm:t>
    </dgm:pt>
    <dgm:pt modelId="{4E1D9A8C-DA33-4072-B6E0-A8E26CA03E56}" type="sibTrans" cxnId="{04336E90-0B43-436C-9995-9D093A35A97C}">
      <dgm:prSet/>
      <dgm:spPr/>
      <dgm:t>
        <a:bodyPr/>
        <a:lstStyle/>
        <a:p>
          <a:endParaRPr lang="sl-SI"/>
        </a:p>
      </dgm:t>
    </dgm:pt>
    <dgm:pt modelId="{EC7B0608-F4CB-4A1E-9700-BC69A602A39E}">
      <dgm:prSet custT="1"/>
      <dgm:spPr/>
      <dgm:t>
        <a:bodyPr/>
        <a:lstStyle/>
        <a:p>
          <a:pPr algn="l"/>
          <a:r>
            <a:rPr lang="sl-SI" sz="2200" dirty="0" smtClean="0">
              <a:solidFill>
                <a:schemeClr val="accent5">
                  <a:lumMod val="75000"/>
                </a:schemeClr>
              </a:solidFill>
            </a:rPr>
            <a:t>V primeru enovrstnih teras v trajnih nasadih se brežine štejejo v medvrstni prostor, medtem ko se brežine v primeru dvovrstnih in večvrstnih teras v trajnih nasadih ne štejejo v medvrstni prostor, jih pa mora nosilec KMG vsaj dvakrat letno obdelati.</a:t>
          </a:r>
          <a:endParaRPr lang="sl-SI" sz="2200" b="1" dirty="0" smtClean="0">
            <a:solidFill>
              <a:schemeClr val="accent5">
                <a:lumMod val="75000"/>
              </a:schemeClr>
            </a:solidFill>
          </a:endParaRPr>
        </a:p>
      </dgm:t>
    </dgm:pt>
    <dgm:pt modelId="{4F56B15E-385E-453C-9D36-4539A2A1A871}" type="parTrans" cxnId="{5606954C-1F75-4C28-A3E1-DE8F4F35236C}">
      <dgm:prSet/>
      <dgm:spPr/>
      <dgm:t>
        <a:bodyPr/>
        <a:lstStyle/>
        <a:p>
          <a:endParaRPr lang="sl-SI"/>
        </a:p>
      </dgm:t>
    </dgm:pt>
    <dgm:pt modelId="{FC530548-CD29-4AFA-8379-7127DC1A13BB}" type="sibTrans" cxnId="{5606954C-1F75-4C28-A3E1-DE8F4F35236C}">
      <dgm:prSet/>
      <dgm:spPr/>
      <dgm:t>
        <a:bodyPr/>
        <a:lstStyle/>
        <a:p>
          <a:endParaRPr lang="sl-SI"/>
        </a:p>
      </dgm:t>
    </dgm:pt>
    <dgm:pt modelId="{1286D760-2014-459B-BFE2-9C2A3F09AAFB}">
      <dgm:prSet custT="1"/>
      <dgm:spPr/>
      <dgm:t>
        <a:bodyPr/>
        <a:lstStyle/>
        <a:p>
          <a:pPr algn="just"/>
          <a:r>
            <a:rPr lang="sl-SI" sz="2200" b="0" i="0" dirty="0" smtClean="0"/>
            <a:t>Za namen obvladovanja karantenskih škodljivih organizmov ali ob pojavu večjega števila škodljivih organizmov je dovoljeno pokositi, mulčiti ali valjati zeleni medvrsten prostor izven zahtevanega roka, da se omogoči varen nanos fitofarmacevtskih sredstev (se označi v evidenci o delovnih opravilih). </a:t>
          </a:r>
          <a:endParaRPr lang="sl-SI" sz="2200" b="1" dirty="0" smtClean="0"/>
        </a:p>
      </dgm:t>
    </dgm:pt>
    <dgm:pt modelId="{F2D472F2-DCE0-48A3-BFCC-FC8C9DB23F06}" type="parTrans" cxnId="{C381926A-A4B2-4EFA-AEE2-CAB37CA0D42B}">
      <dgm:prSet/>
      <dgm:spPr/>
      <dgm:t>
        <a:bodyPr/>
        <a:lstStyle/>
        <a:p>
          <a:endParaRPr lang="sl-SI"/>
        </a:p>
      </dgm:t>
    </dgm:pt>
    <dgm:pt modelId="{B04DEA9D-943F-4CF6-B5F3-35924DFCB13E}" type="sibTrans" cxnId="{C381926A-A4B2-4EFA-AEE2-CAB37CA0D42B}">
      <dgm:prSet/>
      <dgm:spPr/>
      <dgm:t>
        <a:bodyPr/>
        <a:lstStyle/>
        <a:p>
          <a:endParaRPr lang="sl-SI"/>
        </a:p>
      </dgm:t>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1"/>
      <dgm:spPr/>
      <dgm:t>
        <a:bodyPr/>
        <a:lstStyle/>
        <a:p>
          <a:endParaRPr lang="sl-SI"/>
        </a:p>
      </dgm:t>
    </dgm:pt>
    <dgm:pt modelId="{D223AF95-B8D6-4982-99C0-C701E4228242}" type="pres">
      <dgm:prSet presAssocID="{7FFB95AD-7737-40BC-BD4F-5906DA43A9AC}" presName="parentText" presStyleLbl="node1" presStyleIdx="0" presStyleCnt="1" custScaleX="117912" custScaleY="467868" custLinFactY="-163211" custLinFactNeighborX="-20421" custLinFactNeighborY="-200000">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1" custScaleX="97912" custScaleY="114634" custLinFactY="-3139" custLinFactNeighborX="1239" custLinFactNeighborY="-100000">
        <dgm:presLayoutVars>
          <dgm:bulletEnabled val="1"/>
        </dgm:presLayoutVars>
      </dgm:prSet>
      <dgm:spPr/>
      <dgm:t>
        <a:bodyPr/>
        <a:lstStyle/>
        <a:p>
          <a:endParaRPr lang="sl-SI"/>
        </a:p>
      </dgm:t>
    </dgm:pt>
  </dgm:ptLst>
  <dgm:cxnLst>
    <dgm:cxn modelId="{A59B0D6F-F98E-4E7F-A501-E45184B3ED3D}" srcId="{7FFB95AD-7737-40BC-BD4F-5906DA43A9AC}" destId="{A4034F88-66D6-49A9-BBF1-05C596336636}" srcOrd="3" destOrd="0" parTransId="{E294D1C1-66AD-404A-BF0B-9689B8BE7286}" sibTransId="{E5604DD0-9143-43C5-8267-B310514CB4D6}"/>
    <dgm:cxn modelId="{42EFCC4C-9A23-4DDB-86A6-9FFCD391D26D}" type="presOf" srcId="{6BD63B56-553F-4C4A-B2D6-AC0003132774}" destId="{8B8415D8-6D90-47C2-BFEE-2E248F61B6E5}" srcOrd="0" destOrd="0" presId="urn:microsoft.com/office/officeart/2005/8/layout/list1"/>
    <dgm:cxn modelId="{DF1EAD25-9E52-4E94-8466-641686FCE475}" type="presOf" srcId="{17355B27-7E9E-4CEC-8E0F-07D0EFBFEB81}" destId="{04EDDB14-7FC9-4FFD-997E-A0B5D3809F4B}" srcOrd="0" destOrd="1" presId="urn:microsoft.com/office/officeart/2005/8/layout/list1"/>
    <dgm:cxn modelId="{E836FE9B-F0D0-40CD-BF3B-48CA305CF7FF}" type="presOf" srcId="{7FFB95AD-7737-40BC-BD4F-5906DA43A9AC}" destId="{95AAABCB-77FC-452D-88FB-CB4BBEE268A0}" srcOrd="0" destOrd="0" presId="urn:microsoft.com/office/officeart/2005/8/layout/list1"/>
    <dgm:cxn modelId="{C381926A-A4B2-4EFA-AEE2-CAB37CA0D42B}" srcId="{7FFB95AD-7737-40BC-BD4F-5906DA43A9AC}" destId="{1286D760-2014-459B-BFE2-9C2A3F09AAFB}" srcOrd="5" destOrd="0" parTransId="{F2D472F2-DCE0-48A3-BFCC-FC8C9DB23F06}" sibTransId="{B04DEA9D-943F-4CF6-B5F3-35924DFCB13E}"/>
    <dgm:cxn modelId="{8083558A-A116-42EE-8E55-309463C864B0}" srcId="{6BD63B56-553F-4C4A-B2D6-AC0003132774}" destId="{7FFB95AD-7737-40BC-BD4F-5906DA43A9AC}" srcOrd="0" destOrd="0" parTransId="{6D91E7D2-D34E-4F66-ABD9-D9D62A9FEB62}" sibTransId="{F08465B2-023C-43ED-8375-0A6A9DEEA0B4}"/>
    <dgm:cxn modelId="{A0BCDAF8-2900-4836-94ED-76FF43951AD6}" type="presOf" srcId="{4C0DEF70-CB22-4FEA-802D-0CA43D409AC5}" destId="{04EDDB14-7FC9-4FFD-997E-A0B5D3809F4B}" srcOrd="0" destOrd="0" presId="urn:microsoft.com/office/officeart/2005/8/layout/list1"/>
    <dgm:cxn modelId="{5606954C-1F75-4C28-A3E1-DE8F4F35236C}" srcId="{7FFB95AD-7737-40BC-BD4F-5906DA43A9AC}" destId="{EC7B0608-F4CB-4A1E-9700-BC69A602A39E}" srcOrd="4" destOrd="0" parTransId="{4F56B15E-385E-453C-9D36-4539A2A1A871}" sibTransId="{FC530548-CD29-4AFA-8379-7127DC1A13BB}"/>
    <dgm:cxn modelId="{0976BBA7-B743-46A4-A9CC-D37DA33F806C}" type="presOf" srcId="{7FFB95AD-7737-40BC-BD4F-5906DA43A9AC}" destId="{D223AF95-B8D6-4982-99C0-C701E4228242}" srcOrd="1" destOrd="0" presId="urn:microsoft.com/office/officeart/2005/8/layout/list1"/>
    <dgm:cxn modelId="{CA44F1B0-3557-4E38-96E2-FC238ADDDC45}" type="presOf" srcId="{A4034F88-66D6-49A9-BBF1-05C596336636}" destId="{04EDDB14-7FC9-4FFD-997E-A0B5D3809F4B}" srcOrd="0" destOrd="3" presId="urn:microsoft.com/office/officeart/2005/8/layout/list1"/>
    <dgm:cxn modelId="{81DD21A6-BA4F-4B9F-AE5A-8755DECB5FE0}" type="presOf" srcId="{EC7B0608-F4CB-4A1E-9700-BC69A602A39E}" destId="{04EDDB14-7FC9-4FFD-997E-A0B5D3809F4B}" srcOrd="0" destOrd="4" presId="urn:microsoft.com/office/officeart/2005/8/layout/list1"/>
    <dgm:cxn modelId="{0EE51643-B51A-4E33-B91F-26F250046C2D}" type="presOf" srcId="{52E641ED-29C2-4D12-9FB5-B60B8BE02120}" destId="{04EDDB14-7FC9-4FFD-997E-A0B5D3809F4B}" srcOrd="0" destOrd="2" presId="urn:microsoft.com/office/officeart/2005/8/layout/list1"/>
    <dgm:cxn modelId="{04336E90-0B43-436C-9995-9D093A35A97C}" srcId="{7FFB95AD-7737-40BC-BD4F-5906DA43A9AC}" destId="{17355B27-7E9E-4CEC-8E0F-07D0EFBFEB81}" srcOrd="1" destOrd="0" parTransId="{EB4CD07D-0F7B-4739-A502-5E2BEF803E65}" sibTransId="{4E1D9A8C-DA33-4072-B6E0-A8E26CA03E56}"/>
    <dgm:cxn modelId="{C2BE56AD-3E07-4B26-A631-B65CF9B07115}" srcId="{7FFB95AD-7737-40BC-BD4F-5906DA43A9AC}" destId="{4C0DEF70-CB22-4FEA-802D-0CA43D409AC5}" srcOrd="0" destOrd="0" parTransId="{64D58720-4ABE-46EA-A738-6D26BE1E2C14}" sibTransId="{E1ABF288-EA0D-426C-8118-64AA6D01EAAE}"/>
    <dgm:cxn modelId="{92BF2533-1971-4590-AD4F-E96E18B11356}" srcId="{7FFB95AD-7737-40BC-BD4F-5906DA43A9AC}" destId="{52E641ED-29C2-4D12-9FB5-B60B8BE02120}" srcOrd="2" destOrd="0" parTransId="{8F4C37DC-7C0B-43FE-AECC-7B265FFF6D5D}" sibTransId="{89AD0CE4-7723-4DAE-8FEE-A601F508DFF3}"/>
    <dgm:cxn modelId="{CEE94A4B-68C4-4B23-905E-8C78795950BA}" type="presOf" srcId="{1286D760-2014-459B-BFE2-9C2A3F09AAFB}" destId="{04EDDB14-7FC9-4FFD-997E-A0B5D3809F4B}" srcOrd="0" destOrd="5" presId="urn:microsoft.com/office/officeart/2005/8/layout/list1"/>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F095F4-0706-45F5-AC7B-4C9FA298F342}" type="doc">
      <dgm:prSet loTypeId="urn:microsoft.com/office/officeart/2005/8/layout/process4" loCatId="list" qsTypeId="urn:microsoft.com/office/officeart/2005/8/quickstyle/simple1" qsCatId="simple" csTypeId="urn:microsoft.com/office/officeart/2005/8/colors/accent6_4" csCatId="accent6" phldr="1"/>
      <dgm:spPr/>
      <dgm:t>
        <a:bodyPr/>
        <a:lstStyle/>
        <a:p>
          <a:endParaRPr lang="sl-SI"/>
        </a:p>
      </dgm:t>
    </dgm:pt>
    <dgm:pt modelId="{9140271C-8D58-4137-8650-F4D32E44BC66}">
      <dgm:prSet phldrT="[besedilo]" custT="1"/>
      <dgm:spPr>
        <a:solidFill>
          <a:schemeClr val="accent6">
            <a:lumMod val="75000"/>
          </a:schemeClr>
        </a:solidFill>
      </dgm:spPr>
      <dgm:t>
        <a:bodyPr/>
        <a:lstStyle/>
        <a:p>
          <a:r>
            <a:rPr lang="sl-SI" sz="3400" dirty="0" smtClean="0"/>
            <a:t>SOPO -  </a:t>
          </a:r>
          <a:r>
            <a:rPr lang="sl-SI" sz="3400" b="1" dirty="0" smtClean="0"/>
            <a:t>EVIDENCE                                                                          </a:t>
          </a:r>
          <a:r>
            <a:rPr lang="sl-SI" sz="2200" b="1" dirty="0" smtClean="0"/>
            <a:t>Posamezna shema vsebuje </a:t>
          </a:r>
          <a:r>
            <a:rPr lang="sl-SI" sz="2200" b="1" dirty="0" err="1" smtClean="0"/>
            <a:t>monitoriabilne</a:t>
          </a:r>
          <a:r>
            <a:rPr lang="sl-SI" sz="2200" b="1" dirty="0" smtClean="0"/>
            <a:t> </a:t>
          </a:r>
          <a:r>
            <a:rPr lang="sl-SI" sz="2200" dirty="0" smtClean="0"/>
            <a:t>(preveritev rabe GERK, skupine KMRS; </a:t>
          </a:r>
          <a:r>
            <a:rPr lang="sl-SI" sz="2200" dirty="0" err="1" smtClean="0"/>
            <a:t>itd</a:t>
          </a:r>
          <a:r>
            <a:rPr lang="sl-SI" sz="2200" dirty="0" smtClean="0"/>
            <a:t>…) in </a:t>
          </a:r>
          <a:r>
            <a:rPr lang="sl-SI" sz="2200" b="1" dirty="0" err="1" smtClean="0"/>
            <a:t>nemonitoriabilne</a:t>
          </a:r>
          <a:r>
            <a:rPr lang="sl-SI" sz="2200" b="1" dirty="0" smtClean="0"/>
            <a:t> pogoje </a:t>
          </a:r>
          <a:r>
            <a:rPr lang="sl-SI" sz="2200" dirty="0" smtClean="0"/>
            <a:t>(npr. spravilo košnje, mešanica dveh KMRS, datum gnojenja…).                       </a:t>
          </a:r>
          <a:r>
            <a:rPr lang="sl-SI" sz="2200" b="1" dirty="0" smtClean="0"/>
            <a:t>Za </a:t>
          </a:r>
          <a:r>
            <a:rPr lang="sl-SI" sz="2200" b="1" dirty="0" err="1" smtClean="0"/>
            <a:t>nemonitoriabilne</a:t>
          </a:r>
          <a:r>
            <a:rPr lang="sl-SI" sz="2200" b="1" dirty="0" smtClean="0"/>
            <a:t> pogoje upravičenosti mora kmet voditi različne evidence:</a:t>
          </a:r>
          <a:endParaRPr lang="sl-SI" sz="2200" dirty="0"/>
        </a:p>
      </dgm:t>
    </dgm:pt>
    <dgm:pt modelId="{EA9C131F-8E57-45C4-AF9E-580B52C074FD}" type="parTrans" cxnId="{BE03365E-5E57-4348-9572-566A2FED2068}">
      <dgm:prSet/>
      <dgm:spPr/>
      <dgm:t>
        <a:bodyPr/>
        <a:lstStyle/>
        <a:p>
          <a:endParaRPr lang="sl-SI"/>
        </a:p>
      </dgm:t>
    </dgm:pt>
    <dgm:pt modelId="{8AE3E84C-358F-490C-8AF1-09587918EA57}" type="sibTrans" cxnId="{BE03365E-5E57-4348-9572-566A2FED2068}">
      <dgm:prSet/>
      <dgm:spPr/>
      <dgm:t>
        <a:bodyPr/>
        <a:lstStyle/>
        <a:p>
          <a:endParaRPr lang="sl-SI"/>
        </a:p>
      </dgm:t>
    </dgm:pt>
    <dgm:pt modelId="{24DEAAAE-E301-4BAF-B742-D3EEC980F2E3}">
      <dgm:prSet custT="1"/>
      <dgm:spPr>
        <a:solidFill>
          <a:schemeClr val="bg2">
            <a:alpha val="90000"/>
          </a:schemeClr>
        </a:solidFill>
      </dgm:spPr>
      <dgm:t>
        <a:bodyPr/>
        <a:lstStyle/>
        <a:p>
          <a:r>
            <a:rPr lang="sl-SI" sz="1900" b="1" u="sng" dirty="0" smtClean="0"/>
            <a:t>Evidenca o delovnih opravilih: </a:t>
          </a:r>
        </a:p>
      </dgm:t>
    </dgm:pt>
    <dgm:pt modelId="{406205E4-E1DF-4CFE-A60E-967C8F7FA6AE}" type="parTrans" cxnId="{FF5D9B32-76D7-46C7-88A5-DAE2A1678D4B}">
      <dgm:prSet/>
      <dgm:spPr/>
      <dgm:t>
        <a:bodyPr/>
        <a:lstStyle/>
        <a:p>
          <a:endParaRPr lang="sl-SI"/>
        </a:p>
      </dgm:t>
    </dgm:pt>
    <dgm:pt modelId="{9AFF90A5-0D67-4042-9A6D-88F993D95D8F}" type="sibTrans" cxnId="{FF5D9B32-76D7-46C7-88A5-DAE2A1678D4B}">
      <dgm:prSet/>
      <dgm:spPr/>
      <dgm:t>
        <a:bodyPr/>
        <a:lstStyle/>
        <a:p>
          <a:endParaRPr lang="sl-SI"/>
        </a:p>
      </dgm:t>
    </dgm:pt>
    <dgm:pt modelId="{4ADCFEA9-5B84-4294-A7C4-1A4826BBCE48}">
      <dgm:prSet custT="1"/>
      <dgm:spPr>
        <a:solidFill>
          <a:schemeClr val="bg2">
            <a:alpha val="90000"/>
          </a:schemeClr>
        </a:solidFill>
      </dgm:spPr>
      <dgm:t>
        <a:bodyPr/>
        <a:lstStyle/>
        <a:p>
          <a:r>
            <a:rPr lang="sl-SI" sz="1900" dirty="0" smtClean="0"/>
            <a:t>Vodi se le za površine, kjer se zahteva izvaja.</a:t>
          </a:r>
          <a:endParaRPr lang="sl-SI" sz="1900" dirty="0"/>
        </a:p>
      </dgm:t>
    </dgm:pt>
    <dgm:pt modelId="{354B8CEB-EADE-4B74-AE53-DBB3A97EBDBF}" type="parTrans" cxnId="{A18D36FD-4977-40B6-80FE-EC9AFF5F2902}">
      <dgm:prSet/>
      <dgm:spPr/>
      <dgm:t>
        <a:bodyPr/>
        <a:lstStyle/>
        <a:p>
          <a:endParaRPr lang="sl-SI"/>
        </a:p>
      </dgm:t>
    </dgm:pt>
    <dgm:pt modelId="{28AEBEDE-BCFF-4256-A54F-4F471A72AC99}" type="sibTrans" cxnId="{A18D36FD-4977-40B6-80FE-EC9AFF5F2902}">
      <dgm:prSet/>
      <dgm:spPr/>
      <dgm:t>
        <a:bodyPr/>
        <a:lstStyle/>
        <a:p>
          <a:endParaRPr lang="sl-SI"/>
        </a:p>
      </dgm:t>
    </dgm:pt>
    <dgm:pt modelId="{D2C2B35F-6060-4642-9392-C87C69EBC20F}">
      <dgm:prSet custT="1"/>
      <dgm:spPr>
        <a:solidFill>
          <a:schemeClr val="bg2">
            <a:alpha val="90000"/>
          </a:schemeClr>
        </a:solidFill>
      </dgm:spPr>
      <dgm:t>
        <a:bodyPr/>
        <a:lstStyle/>
        <a:p>
          <a:r>
            <a:rPr lang="sl-SI" sz="1900" dirty="0" smtClean="0"/>
            <a:t>Podatki, ki so potrebni za ugotavljanje upravičenosti do sheme  (</a:t>
          </a:r>
          <a:r>
            <a:rPr lang="sl-SI" sz="1900" dirty="0" smtClean="0">
              <a:solidFill>
                <a:schemeClr val="tx1"/>
              </a:solidFill>
            </a:rPr>
            <a:t>npr. datum spravila košnje, datum vzdrževanja medvrstnega prostora, datum </a:t>
          </a:r>
          <a:r>
            <a:rPr lang="sl-SI" sz="1900" dirty="0" err="1" smtClean="0">
              <a:solidFill>
                <a:schemeClr val="tx1"/>
              </a:solidFill>
            </a:rPr>
            <a:t>konzervirajoče</a:t>
          </a:r>
          <a:r>
            <a:rPr lang="sl-SI" sz="1900" dirty="0" smtClean="0">
              <a:solidFill>
                <a:schemeClr val="tx1"/>
              </a:solidFill>
            </a:rPr>
            <a:t> obdelave površin, datum setve dveh KMRS za NPP, datum uničenja te mešanice,…) </a:t>
          </a:r>
          <a:r>
            <a:rPr lang="sl-SI" sz="1900" dirty="0" err="1" smtClean="0">
              <a:solidFill>
                <a:schemeClr val="tx1"/>
              </a:solidFill>
            </a:rPr>
            <a:t>itd</a:t>
          </a:r>
          <a:r>
            <a:rPr lang="sl-SI" sz="1900" dirty="0" smtClean="0">
              <a:solidFill>
                <a:schemeClr val="tx1"/>
              </a:solidFill>
            </a:rPr>
            <a:t>).</a:t>
          </a:r>
          <a:endParaRPr lang="sl-SI" sz="1900" dirty="0">
            <a:solidFill>
              <a:schemeClr val="tx1"/>
            </a:solidFill>
          </a:endParaRPr>
        </a:p>
      </dgm:t>
    </dgm:pt>
    <dgm:pt modelId="{D5407700-5C3B-4399-BCE0-B4FFF3EC0BA8}" type="parTrans" cxnId="{000F3F57-A255-4E47-86E7-9B2B0486DE62}">
      <dgm:prSet/>
      <dgm:spPr/>
      <dgm:t>
        <a:bodyPr/>
        <a:lstStyle/>
        <a:p>
          <a:endParaRPr lang="sl-SI"/>
        </a:p>
      </dgm:t>
    </dgm:pt>
    <dgm:pt modelId="{3B399886-1F83-483B-B95F-79AFCF905176}" type="sibTrans" cxnId="{000F3F57-A255-4E47-86E7-9B2B0486DE62}">
      <dgm:prSet/>
      <dgm:spPr/>
      <dgm:t>
        <a:bodyPr/>
        <a:lstStyle/>
        <a:p>
          <a:endParaRPr lang="sl-SI"/>
        </a:p>
      </dgm:t>
    </dgm:pt>
    <dgm:pt modelId="{7F31E7FF-84D7-481C-AF63-E9A73639197D}">
      <dgm:prSet custT="1"/>
      <dgm:spPr>
        <a:solidFill>
          <a:schemeClr val="accent6">
            <a:lumMod val="20000"/>
            <a:lumOff val="80000"/>
            <a:alpha val="90000"/>
          </a:schemeClr>
        </a:solidFill>
      </dgm:spPr>
      <dgm:t>
        <a:bodyPr/>
        <a:lstStyle/>
        <a:p>
          <a:r>
            <a:rPr lang="sl-SI" sz="1900" b="1" u="sng" dirty="0" smtClean="0"/>
            <a:t>Evidenca uporabe organskih in mineralnih gnojil: </a:t>
          </a:r>
        </a:p>
      </dgm:t>
    </dgm:pt>
    <dgm:pt modelId="{6A141FCD-D3CE-48D7-A280-5A5491D07C3E}" type="parTrans" cxnId="{9AFB2494-274B-4FD3-B2D6-964C1B5AF674}">
      <dgm:prSet/>
      <dgm:spPr/>
      <dgm:t>
        <a:bodyPr/>
        <a:lstStyle/>
        <a:p>
          <a:endParaRPr lang="sl-SI"/>
        </a:p>
      </dgm:t>
    </dgm:pt>
    <dgm:pt modelId="{1FA73254-4582-4CD5-A99E-979E2EDAAFC7}" type="sibTrans" cxnId="{9AFB2494-274B-4FD3-B2D6-964C1B5AF674}">
      <dgm:prSet/>
      <dgm:spPr/>
      <dgm:t>
        <a:bodyPr/>
        <a:lstStyle/>
        <a:p>
          <a:endParaRPr lang="sl-SI"/>
        </a:p>
      </dgm:t>
    </dgm:pt>
    <dgm:pt modelId="{3A75BA24-F6F9-4629-8C37-584C2EC51C99}">
      <dgm:prSet custT="1"/>
      <dgm:spPr>
        <a:solidFill>
          <a:schemeClr val="accent6">
            <a:lumMod val="20000"/>
            <a:lumOff val="80000"/>
            <a:alpha val="90000"/>
          </a:schemeClr>
        </a:solidFill>
      </dgm:spPr>
      <dgm:t>
        <a:bodyPr/>
        <a:lstStyle/>
        <a:p>
          <a:r>
            <a:rPr lang="sl-SI" sz="1900" dirty="0" smtClean="0"/>
            <a:t>Zahtevana za sheme, ki imajo pogoj upravičenosti vezan na uporabo organskih in mineralnih gnojil.</a:t>
          </a:r>
        </a:p>
      </dgm:t>
    </dgm:pt>
    <dgm:pt modelId="{8FF56285-9AC6-4DF7-9F5D-FA6092E7A60E}" type="parTrans" cxnId="{AFBAE0BA-D617-4D1C-83EA-D147E5760563}">
      <dgm:prSet/>
      <dgm:spPr/>
      <dgm:t>
        <a:bodyPr/>
        <a:lstStyle/>
        <a:p>
          <a:endParaRPr lang="sl-SI"/>
        </a:p>
      </dgm:t>
    </dgm:pt>
    <dgm:pt modelId="{F62D242E-EB39-4F76-8583-47E328570F0F}" type="sibTrans" cxnId="{AFBAE0BA-D617-4D1C-83EA-D147E5760563}">
      <dgm:prSet/>
      <dgm:spPr/>
      <dgm:t>
        <a:bodyPr/>
        <a:lstStyle/>
        <a:p>
          <a:endParaRPr lang="sl-SI"/>
        </a:p>
      </dgm:t>
    </dgm:pt>
    <dgm:pt modelId="{C3929191-4C60-4E51-BCCA-78B5B761F60F}">
      <dgm:prSet custT="1"/>
      <dgm:spPr>
        <a:solidFill>
          <a:schemeClr val="accent6">
            <a:lumMod val="20000"/>
            <a:lumOff val="80000"/>
            <a:alpha val="90000"/>
          </a:schemeClr>
        </a:solidFill>
      </dgm:spPr>
      <dgm:t>
        <a:bodyPr/>
        <a:lstStyle/>
        <a:p>
          <a:r>
            <a:rPr lang="sl-SI" sz="1900" dirty="0" smtClean="0"/>
            <a:t>Količina in vrsta organskih in mineralnih gnojil, čas gnojenja ter podatki o površini, kjer se ta gnojila uporabljajo.</a:t>
          </a:r>
          <a:endParaRPr lang="sl-SI" sz="1900" dirty="0"/>
        </a:p>
      </dgm:t>
    </dgm:pt>
    <dgm:pt modelId="{F29F63B9-7AA7-430E-911C-B6D7B0345467}" type="parTrans" cxnId="{0A922889-8948-4044-B944-4CF500ECAEA5}">
      <dgm:prSet/>
      <dgm:spPr/>
      <dgm:t>
        <a:bodyPr/>
        <a:lstStyle/>
        <a:p>
          <a:endParaRPr lang="sl-SI"/>
        </a:p>
      </dgm:t>
    </dgm:pt>
    <dgm:pt modelId="{F61DF413-C9B2-4EF2-AC5C-3F256F8D349F}" type="sibTrans" cxnId="{0A922889-8948-4044-B944-4CF500ECAEA5}">
      <dgm:prSet/>
      <dgm:spPr/>
      <dgm:t>
        <a:bodyPr/>
        <a:lstStyle/>
        <a:p>
          <a:endParaRPr lang="sl-SI"/>
        </a:p>
      </dgm:t>
    </dgm:pt>
    <dgm:pt modelId="{A6C4BB0B-EE69-433E-AF2E-75F49DB0694B}">
      <dgm:prSet custT="1"/>
      <dgm:spPr>
        <a:solidFill>
          <a:schemeClr val="bg2">
            <a:alpha val="90000"/>
          </a:schemeClr>
        </a:solidFill>
      </dgm:spPr>
      <dgm:t>
        <a:bodyPr/>
        <a:lstStyle/>
        <a:p>
          <a:r>
            <a:rPr lang="sl-SI" sz="1900" b="1" u="sng" dirty="0" smtClean="0"/>
            <a:t>Evidenca uporabe fitofarmacevtskih sredstev:</a:t>
          </a:r>
        </a:p>
      </dgm:t>
    </dgm:pt>
    <dgm:pt modelId="{5FE1C448-13FA-41EE-83C6-002BF7467AF3}" type="parTrans" cxnId="{EA98D3E3-0388-49E6-B301-33E3E98198FF}">
      <dgm:prSet/>
      <dgm:spPr/>
      <dgm:t>
        <a:bodyPr/>
        <a:lstStyle/>
        <a:p>
          <a:endParaRPr lang="sl-SI"/>
        </a:p>
      </dgm:t>
    </dgm:pt>
    <dgm:pt modelId="{8CAE29F6-C002-406F-9C87-E938F47E7F4A}" type="sibTrans" cxnId="{EA98D3E3-0388-49E6-B301-33E3E98198FF}">
      <dgm:prSet/>
      <dgm:spPr/>
      <dgm:t>
        <a:bodyPr/>
        <a:lstStyle/>
        <a:p>
          <a:endParaRPr lang="sl-SI"/>
        </a:p>
      </dgm:t>
    </dgm:pt>
    <dgm:pt modelId="{5C0F165B-46FE-4723-9EE9-98D3633B927E}">
      <dgm:prSet custT="1"/>
      <dgm:spPr>
        <a:solidFill>
          <a:schemeClr val="bg2">
            <a:alpha val="90000"/>
          </a:schemeClr>
        </a:solidFill>
      </dgm:spPr>
      <dgm:t>
        <a:bodyPr/>
        <a:lstStyle/>
        <a:p>
          <a:r>
            <a:rPr lang="sl-SI" sz="1900" dirty="0" smtClean="0"/>
            <a:t>Zahtevana za sheme, ki imajo pogoj upravičenosti vezan na uporabo FFS. </a:t>
          </a:r>
          <a:endParaRPr lang="sl-SI" sz="1900" dirty="0"/>
        </a:p>
      </dgm:t>
    </dgm:pt>
    <dgm:pt modelId="{6A764CF4-8149-4A8A-81F1-826544E0F15C}" type="parTrans" cxnId="{ED98469A-C987-4BD3-AA8F-0C82D8B0624B}">
      <dgm:prSet/>
      <dgm:spPr/>
      <dgm:t>
        <a:bodyPr/>
        <a:lstStyle/>
        <a:p>
          <a:endParaRPr lang="sl-SI"/>
        </a:p>
      </dgm:t>
    </dgm:pt>
    <dgm:pt modelId="{FB5C124C-B28E-48D4-9B4D-539FC93075B7}" type="sibTrans" cxnId="{ED98469A-C987-4BD3-AA8F-0C82D8B0624B}">
      <dgm:prSet/>
      <dgm:spPr/>
      <dgm:t>
        <a:bodyPr/>
        <a:lstStyle/>
        <a:p>
          <a:endParaRPr lang="sl-SI"/>
        </a:p>
      </dgm:t>
    </dgm:pt>
    <dgm:pt modelId="{265D6060-12AA-45BA-B4CF-6C94959DF975}">
      <dgm:prSet custT="1"/>
      <dgm:spPr>
        <a:solidFill>
          <a:schemeClr val="accent6">
            <a:lumMod val="20000"/>
            <a:lumOff val="80000"/>
            <a:alpha val="90000"/>
          </a:schemeClr>
        </a:solidFill>
      </dgm:spPr>
      <dgm:t>
        <a:bodyPr/>
        <a:lstStyle/>
        <a:p>
          <a:r>
            <a:rPr lang="sl-SI" sz="1900" dirty="0" smtClean="0"/>
            <a:t>Le za površine, kjer se zahteva izvaja, ne za ves KZU na KMG. </a:t>
          </a:r>
        </a:p>
      </dgm:t>
    </dgm:pt>
    <dgm:pt modelId="{6F450D40-8C27-4400-A08F-6E8680AC74BD}" type="parTrans" cxnId="{D4A1D052-8D0E-4A2F-B5CC-F43FBE82F229}">
      <dgm:prSet/>
      <dgm:spPr/>
      <dgm:t>
        <a:bodyPr/>
        <a:lstStyle/>
        <a:p>
          <a:endParaRPr lang="sl-SI"/>
        </a:p>
      </dgm:t>
    </dgm:pt>
    <dgm:pt modelId="{5ED3B677-F681-476A-8065-0ACDCFF378B2}" type="sibTrans" cxnId="{D4A1D052-8D0E-4A2F-B5CC-F43FBE82F229}">
      <dgm:prSet/>
      <dgm:spPr/>
      <dgm:t>
        <a:bodyPr/>
        <a:lstStyle/>
        <a:p>
          <a:endParaRPr lang="sl-SI"/>
        </a:p>
      </dgm:t>
    </dgm:pt>
    <dgm:pt modelId="{626B1B59-9ACE-4077-B9DD-B7EFE574848B}">
      <dgm:prSet custT="1"/>
      <dgm:spPr>
        <a:solidFill>
          <a:schemeClr val="bg2">
            <a:alpha val="90000"/>
          </a:schemeClr>
        </a:solidFill>
      </dgm:spPr>
      <dgm:t>
        <a:bodyPr/>
        <a:lstStyle/>
        <a:p>
          <a:r>
            <a:rPr lang="sl-SI" sz="1900" dirty="0" smtClean="0"/>
            <a:t>Količina in vrsta FFS, čas uporabe ter podatki o površini, kjer se ta FFS uporabljajo.</a:t>
          </a:r>
          <a:endParaRPr lang="sl-SI" sz="1900" dirty="0"/>
        </a:p>
      </dgm:t>
    </dgm:pt>
    <dgm:pt modelId="{FF154E86-4B8C-404C-A2BC-B5FCF031E477}" type="parTrans" cxnId="{E27045CA-030D-4CB2-9B16-64B478BD9FC1}">
      <dgm:prSet/>
      <dgm:spPr/>
      <dgm:t>
        <a:bodyPr/>
        <a:lstStyle/>
        <a:p>
          <a:endParaRPr lang="sl-SI"/>
        </a:p>
      </dgm:t>
    </dgm:pt>
    <dgm:pt modelId="{5BE2BC8E-017F-416D-8B34-98771AC940C4}" type="sibTrans" cxnId="{E27045CA-030D-4CB2-9B16-64B478BD9FC1}">
      <dgm:prSet/>
      <dgm:spPr/>
      <dgm:t>
        <a:bodyPr/>
        <a:lstStyle/>
        <a:p>
          <a:endParaRPr lang="sl-SI"/>
        </a:p>
      </dgm:t>
    </dgm:pt>
    <dgm:pt modelId="{D40F910C-CCFC-464C-9530-6C7439E81A5B}">
      <dgm:prSet custT="1"/>
      <dgm:spPr>
        <a:solidFill>
          <a:schemeClr val="accent6">
            <a:lumMod val="20000"/>
            <a:lumOff val="80000"/>
            <a:alpha val="90000"/>
          </a:schemeClr>
        </a:solidFill>
      </dgm:spPr>
      <dgm:t>
        <a:bodyPr/>
        <a:lstStyle/>
        <a:p>
          <a:r>
            <a:rPr lang="sl-SI" sz="1900" dirty="0" smtClean="0">
              <a:solidFill>
                <a:schemeClr val="accent1"/>
              </a:solidFill>
            </a:rPr>
            <a:t>2024: Nova evidenca Uporaba organskih in mineralnih gnojil za shemo INHIBIT. V primeru te evidence je izjema, in sicer jo mora nosilec KMG poslati na agencijo do 30. novembra tekočega leta, druge evidence ostanejo pri nosilcu za primer pregleda na kraju samem.</a:t>
          </a:r>
          <a:endParaRPr lang="sl-SI" sz="1900" dirty="0">
            <a:solidFill>
              <a:schemeClr val="accent1"/>
            </a:solidFill>
          </a:endParaRPr>
        </a:p>
      </dgm:t>
    </dgm:pt>
    <dgm:pt modelId="{3551D482-68BE-4424-8C56-E329D59FBD83}" type="parTrans" cxnId="{8AE393AA-C120-4ACD-9305-716ACACC4F23}">
      <dgm:prSet/>
      <dgm:spPr/>
      <dgm:t>
        <a:bodyPr/>
        <a:lstStyle/>
        <a:p>
          <a:endParaRPr lang="sl-SI"/>
        </a:p>
      </dgm:t>
    </dgm:pt>
    <dgm:pt modelId="{3B6096EC-81C4-4363-BC63-679495E35B5A}" type="sibTrans" cxnId="{8AE393AA-C120-4ACD-9305-716ACACC4F23}">
      <dgm:prSet/>
      <dgm:spPr/>
      <dgm:t>
        <a:bodyPr/>
        <a:lstStyle/>
        <a:p>
          <a:endParaRPr lang="sl-SI"/>
        </a:p>
      </dgm:t>
    </dgm:pt>
    <dgm:pt modelId="{AE9C6C93-6844-4D79-8154-ED29E64D9EEB}">
      <dgm:prSet custT="1"/>
      <dgm:spPr>
        <a:solidFill>
          <a:schemeClr val="bg2">
            <a:alpha val="90000"/>
          </a:schemeClr>
        </a:solidFill>
      </dgm:spPr>
      <dgm:t>
        <a:bodyPr/>
        <a:lstStyle/>
        <a:p>
          <a:r>
            <a:rPr lang="sl-SI" sz="1900" dirty="0" smtClean="0">
              <a:solidFill>
                <a:schemeClr val="tx1"/>
              </a:solidFill>
            </a:rPr>
            <a:t>Shema </a:t>
          </a:r>
          <a:r>
            <a:rPr lang="sl-SI" sz="1900" dirty="0" smtClean="0">
              <a:solidFill>
                <a:srgbClr val="7030A0"/>
              </a:solidFill>
            </a:rPr>
            <a:t>EKST,</a:t>
          </a:r>
          <a:r>
            <a:rPr lang="sl-SI" sz="1900" dirty="0" smtClean="0">
              <a:solidFill>
                <a:schemeClr val="tx1"/>
              </a:solidFill>
            </a:rPr>
            <a:t> </a:t>
          </a:r>
          <a:r>
            <a:rPr lang="sl-SI" sz="1900" dirty="0" smtClean="0">
              <a:solidFill>
                <a:schemeClr val="tx1"/>
              </a:solidFill>
            </a:rPr>
            <a:t>TRT, NPP, ZEL, KONZ, BIORAZTN.</a:t>
          </a:r>
          <a:endParaRPr lang="sl-SI" sz="1900" dirty="0">
            <a:solidFill>
              <a:schemeClr val="tx1"/>
            </a:solidFill>
          </a:endParaRPr>
        </a:p>
      </dgm:t>
    </dgm:pt>
    <dgm:pt modelId="{044027CF-3620-4FCD-B7D8-BC5CCC5C5026}" type="parTrans" cxnId="{1B0FB38A-F723-43B9-AC23-10042D3AD91C}">
      <dgm:prSet/>
      <dgm:spPr/>
    </dgm:pt>
    <dgm:pt modelId="{6BBFE956-A74C-4824-8888-6C8F12D54A78}" type="sibTrans" cxnId="{1B0FB38A-F723-43B9-AC23-10042D3AD91C}">
      <dgm:prSet/>
      <dgm:spPr/>
    </dgm:pt>
    <dgm:pt modelId="{E92C6DF9-11E4-4CBA-BB31-D7653E456A03}">
      <dgm:prSet custT="1"/>
      <dgm:spPr>
        <a:solidFill>
          <a:schemeClr val="accent6">
            <a:lumMod val="20000"/>
            <a:lumOff val="80000"/>
            <a:alpha val="90000"/>
          </a:schemeClr>
        </a:solidFill>
      </dgm:spPr>
      <dgm:t>
        <a:bodyPr/>
        <a:lstStyle/>
        <a:p>
          <a:r>
            <a:rPr lang="sl-SI" sz="1900" dirty="0" smtClean="0">
              <a:solidFill>
                <a:schemeClr val="tx1"/>
              </a:solidFill>
            </a:rPr>
            <a:t>Shema: TRT, NIZI, INHIBIT, OGNTN.</a:t>
          </a:r>
          <a:endParaRPr lang="sl-SI" sz="1900" dirty="0">
            <a:solidFill>
              <a:schemeClr val="tx1"/>
            </a:solidFill>
          </a:endParaRPr>
        </a:p>
      </dgm:t>
    </dgm:pt>
    <dgm:pt modelId="{15BA3688-C34C-4095-9BAD-B39297A41526}" type="parTrans" cxnId="{CC62EB16-A14C-41B8-AF99-9F10DA045DF7}">
      <dgm:prSet/>
      <dgm:spPr/>
    </dgm:pt>
    <dgm:pt modelId="{783B3E93-75E0-4F1D-93A6-6900221C163F}" type="sibTrans" cxnId="{CC62EB16-A14C-41B8-AF99-9F10DA045DF7}">
      <dgm:prSet/>
      <dgm:spPr/>
    </dgm:pt>
    <dgm:pt modelId="{D11023B4-D0DC-40AA-B693-771BC8B072B7}">
      <dgm:prSet custT="1"/>
      <dgm:spPr>
        <a:solidFill>
          <a:schemeClr val="bg2">
            <a:alpha val="90000"/>
          </a:schemeClr>
        </a:solidFill>
      </dgm:spPr>
      <dgm:t>
        <a:bodyPr/>
        <a:lstStyle/>
        <a:p>
          <a:r>
            <a:rPr lang="sl-SI" sz="1900" dirty="0" smtClean="0"/>
            <a:t>Shema: ZEL, KONZ (če uporablja, kar je dovoljeno za posamezno shemo pod  FFS).</a:t>
          </a:r>
          <a:endParaRPr lang="sl-SI" sz="1900" dirty="0"/>
        </a:p>
      </dgm:t>
    </dgm:pt>
    <dgm:pt modelId="{83426C77-DE6C-4CC3-8023-C011B98F3DF8}" type="parTrans" cxnId="{3F0E9792-4FCB-407D-8F63-9F0898E54EF5}">
      <dgm:prSet/>
      <dgm:spPr/>
    </dgm:pt>
    <dgm:pt modelId="{BCFB080D-F8BD-4E1D-AB7D-0F504951A948}" type="sibTrans" cxnId="{3F0E9792-4FCB-407D-8F63-9F0898E54EF5}">
      <dgm:prSet/>
      <dgm:spPr/>
    </dgm:pt>
    <dgm:pt modelId="{EAB2AAA9-613D-4A2B-AE2B-AA4A050D7428}" type="pres">
      <dgm:prSet presAssocID="{99F095F4-0706-45F5-AC7B-4C9FA298F342}" presName="Name0" presStyleCnt="0">
        <dgm:presLayoutVars>
          <dgm:dir/>
          <dgm:animLvl val="lvl"/>
          <dgm:resizeHandles val="exact"/>
        </dgm:presLayoutVars>
      </dgm:prSet>
      <dgm:spPr/>
      <dgm:t>
        <a:bodyPr/>
        <a:lstStyle/>
        <a:p>
          <a:endParaRPr lang="sl-SI"/>
        </a:p>
      </dgm:t>
    </dgm:pt>
    <dgm:pt modelId="{9D1E048D-49A2-4E10-8663-A56E7B3A8990}" type="pres">
      <dgm:prSet presAssocID="{9140271C-8D58-4137-8650-F4D32E44BC66}" presName="boxAndChildren" presStyleCnt="0"/>
      <dgm:spPr/>
    </dgm:pt>
    <dgm:pt modelId="{915CCEBF-F987-4E34-9B8A-5BB00EF7E2ED}" type="pres">
      <dgm:prSet presAssocID="{9140271C-8D58-4137-8650-F4D32E44BC66}" presName="parentTextBox" presStyleLbl="node1" presStyleIdx="0" presStyleCnt="1"/>
      <dgm:spPr/>
      <dgm:t>
        <a:bodyPr/>
        <a:lstStyle/>
        <a:p>
          <a:endParaRPr lang="sl-SI"/>
        </a:p>
      </dgm:t>
    </dgm:pt>
    <dgm:pt modelId="{014B6E32-DB2A-42CC-9621-E434C1CCDDFE}" type="pres">
      <dgm:prSet presAssocID="{9140271C-8D58-4137-8650-F4D32E44BC66}" presName="entireBox" presStyleLbl="node1" presStyleIdx="0" presStyleCnt="1" custScaleX="99145" custScaleY="44556" custLinFactNeighborX="-716" custLinFactNeighborY="-7136"/>
      <dgm:spPr/>
      <dgm:t>
        <a:bodyPr/>
        <a:lstStyle/>
        <a:p>
          <a:endParaRPr lang="sl-SI"/>
        </a:p>
      </dgm:t>
    </dgm:pt>
    <dgm:pt modelId="{2999F874-FFDA-4857-8C18-5FB57909E53A}" type="pres">
      <dgm:prSet presAssocID="{9140271C-8D58-4137-8650-F4D32E44BC66}" presName="descendantBox" presStyleCnt="0"/>
      <dgm:spPr/>
    </dgm:pt>
    <dgm:pt modelId="{05BFADC0-25A6-4D39-BF76-80DAD1864BE7}" type="pres">
      <dgm:prSet presAssocID="{24DEAAAE-E301-4BAF-B742-D3EEC980F2E3}" presName="childTextBox" presStyleLbl="fgAccFollowNode1" presStyleIdx="0" presStyleCnt="3" custScaleX="110749" custScaleY="133915" custLinFactNeighborX="-28" custLinFactNeighborY="1606">
        <dgm:presLayoutVars>
          <dgm:bulletEnabled val="1"/>
        </dgm:presLayoutVars>
      </dgm:prSet>
      <dgm:spPr/>
      <dgm:t>
        <a:bodyPr/>
        <a:lstStyle/>
        <a:p>
          <a:endParaRPr lang="sl-SI"/>
        </a:p>
      </dgm:t>
    </dgm:pt>
    <dgm:pt modelId="{0C82398B-B938-488E-BC4F-974F13C59D8D}" type="pres">
      <dgm:prSet presAssocID="{7F31E7FF-84D7-481C-AF63-E9A73639197D}" presName="childTextBox" presStyleLbl="fgAccFollowNode1" presStyleIdx="1" presStyleCnt="3" custScaleX="197886" custScaleY="145301" custLinFactNeighborX="-251" custLinFactNeighborY="8140">
        <dgm:presLayoutVars>
          <dgm:bulletEnabled val="1"/>
        </dgm:presLayoutVars>
      </dgm:prSet>
      <dgm:spPr/>
      <dgm:t>
        <a:bodyPr/>
        <a:lstStyle/>
        <a:p>
          <a:endParaRPr lang="sl-SI"/>
        </a:p>
      </dgm:t>
    </dgm:pt>
    <dgm:pt modelId="{598B7E58-62D3-4D25-93D1-6E7B16D5AD7B}" type="pres">
      <dgm:prSet presAssocID="{A6C4BB0B-EE69-433E-AF2E-75F49DB0694B}" presName="childTextBox" presStyleLbl="fgAccFollowNode1" presStyleIdx="2" presStyleCnt="3" custScaleY="146091" custLinFactNeighborX="137" custLinFactNeighborY="3024">
        <dgm:presLayoutVars>
          <dgm:bulletEnabled val="1"/>
        </dgm:presLayoutVars>
      </dgm:prSet>
      <dgm:spPr/>
      <dgm:t>
        <a:bodyPr/>
        <a:lstStyle/>
        <a:p>
          <a:endParaRPr lang="sl-SI"/>
        </a:p>
      </dgm:t>
    </dgm:pt>
  </dgm:ptLst>
  <dgm:cxnLst>
    <dgm:cxn modelId="{0BFFC211-87B3-4895-9145-C207878D7637}" type="presOf" srcId="{9140271C-8D58-4137-8650-F4D32E44BC66}" destId="{915CCEBF-F987-4E34-9B8A-5BB00EF7E2ED}" srcOrd="0" destOrd="0" presId="urn:microsoft.com/office/officeart/2005/8/layout/process4"/>
    <dgm:cxn modelId="{0A922889-8948-4044-B944-4CF500ECAEA5}" srcId="{7F31E7FF-84D7-481C-AF63-E9A73639197D}" destId="{C3929191-4C60-4E51-BCCA-78B5B761F60F}" srcOrd="2" destOrd="0" parTransId="{F29F63B9-7AA7-430E-911C-B6D7B0345467}" sibTransId="{F61DF413-C9B2-4EF2-AC5C-3F256F8D349F}"/>
    <dgm:cxn modelId="{362FA91A-11DA-4C2C-A76F-57805437B3CC}" type="presOf" srcId="{5C0F165B-46FE-4723-9EE9-98D3633B927E}" destId="{598B7E58-62D3-4D25-93D1-6E7B16D5AD7B}" srcOrd="0" destOrd="1" presId="urn:microsoft.com/office/officeart/2005/8/layout/process4"/>
    <dgm:cxn modelId="{EA98D3E3-0388-49E6-B301-33E3E98198FF}" srcId="{9140271C-8D58-4137-8650-F4D32E44BC66}" destId="{A6C4BB0B-EE69-433E-AF2E-75F49DB0694B}" srcOrd="2" destOrd="0" parTransId="{5FE1C448-13FA-41EE-83C6-002BF7467AF3}" sibTransId="{8CAE29F6-C002-406F-9C87-E938F47E7F4A}"/>
    <dgm:cxn modelId="{7F6B745E-0695-4241-9AA0-6A6FCEC522CC}" type="presOf" srcId="{D11023B4-D0DC-40AA-B693-771BC8B072B7}" destId="{598B7E58-62D3-4D25-93D1-6E7B16D5AD7B}" srcOrd="0" destOrd="3" presId="urn:microsoft.com/office/officeart/2005/8/layout/process4"/>
    <dgm:cxn modelId="{FF5D9B32-76D7-46C7-88A5-DAE2A1678D4B}" srcId="{9140271C-8D58-4137-8650-F4D32E44BC66}" destId="{24DEAAAE-E301-4BAF-B742-D3EEC980F2E3}" srcOrd="0" destOrd="0" parTransId="{406205E4-E1DF-4CFE-A60E-967C8F7FA6AE}" sibTransId="{9AFF90A5-0D67-4042-9A6D-88F993D95D8F}"/>
    <dgm:cxn modelId="{FCC8607E-D0B1-4314-AA63-BF4627D04754}" type="presOf" srcId="{C3929191-4C60-4E51-BCCA-78B5B761F60F}" destId="{0C82398B-B938-488E-BC4F-974F13C59D8D}" srcOrd="0" destOrd="3" presId="urn:microsoft.com/office/officeart/2005/8/layout/process4"/>
    <dgm:cxn modelId="{1B0FB38A-F723-43B9-AC23-10042D3AD91C}" srcId="{24DEAAAE-E301-4BAF-B742-D3EEC980F2E3}" destId="{AE9C6C93-6844-4D79-8154-ED29E64D9EEB}" srcOrd="2" destOrd="0" parTransId="{044027CF-3620-4FCD-B7D8-BC5CCC5C5026}" sibTransId="{6BBFE956-A74C-4824-8888-6C8F12D54A78}"/>
    <dgm:cxn modelId="{EFD602D5-859A-439C-A7BA-5D8934B3F720}" type="presOf" srcId="{AE9C6C93-6844-4D79-8154-ED29E64D9EEB}" destId="{05BFADC0-25A6-4D39-BF76-80DAD1864BE7}" srcOrd="0" destOrd="3" presId="urn:microsoft.com/office/officeart/2005/8/layout/process4"/>
    <dgm:cxn modelId="{D2DB77C3-194D-4EA4-84FF-1A1E0F5C52AA}" type="presOf" srcId="{4ADCFEA9-5B84-4294-A7C4-1A4826BBCE48}" destId="{05BFADC0-25A6-4D39-BF76-80DAD1864BE7}" srcOrd="0" destOrd="1" presId="urn:microsoft.com/office/officeart/2005/8/layout/process4"/>
    <dgm:cxn modelId="{EF5D369E-A141-4ECF-8324-3935294B7B01}" type="presOf" srcId="{D2C2B35F-6060-4642-9392-C87C69EBC20F}" destId="{05BFADC0-25A6-4D39-BF76-80DAD1864BE7}" srcOrd="0" destOrd="2" presId="urn:microsoft.com/office/officeart/2005/8/layout/process4"/>
    <dgm:cxn modelId="{AE85D0AD-42FF-4821-A20D-578E6421DAE3}" type="presOf" srcId="{24DEAAAE-E301-4BAF-B742-D3EEC980F2E3}" destId="{05BFADC0-25A6-4D39-BF76-80DAD1864BE7}" srcOrd="0" destOrd="0" presId="urn:microsoft.com/office/officeart/2005/8/layout/process4"/>
    <dgm:cxn modelId="{ED98469A-C987-4BD3-AA8F-0C82D8B0624B}" srcId="{A6C4BB0B-EE69-433E-AF2E-75F49DB0694B}" destId="{5C0F165B-46FE-4723-9EE9-98D3633B927E}" srcOrd="0" destOrd="0" parTransId="{6A764CF4-8149-4A8A-81F1-826544E0F15C}" sibTransId="{FB5C124C-B28E-48D4-9B4D-539FC93075B7}"/>
    <dgm:cxn modelId="{9AFB2494-274B-4FD3-B2D6-964C1B5AF674}" srcId="{9140271C-8D58-4137-8650-F4D32E44BC66}" destId="{7F31E7FF-84D7-481C-AF63-E9A73639197D}" srcOrd="1" destOrd="0" parTransId="{6A141FCD-D3CE-48D7-A280-5A5491D07C3E}" sibTransId="{1FA73254-4582-4CD5-A99E-979E2EDAAFC7}"/>
    <dgm:cxn modelId="{000F3F57-A255-4E47-86E7-9B2B0486DE62}" srcId="{24DEAAAE-E301-4BAF-B742-D3EEC980F2E3}" destId="{D2C2B35F-6060-4642-9392-C87C69EBC20F}" srcOrd="1" destOrd="0" parTransId="{D5407700-5C3B-4399-BCE0-B4FFF3EC0BA8}" sibTransId="{3B399886-1F83-483B-B95F-79AFCF905176}"/>
    <dgm:cxn modelId="{7A65E697-409B-4F0D-BF49-99881B519208}" type="presOf" srcId="{99F095F4-0706-45F5-AC7B-4C9FA298F342}" destId="{EAB2AAA9-613D-4A2B-AE2B-AA4A050D7428}" srcOrd="0" destOrd="0" presId="urn:microsoft.com/office/officeart/2005/8/layout/process4"/>
    <dgm:cxn modelId="{A18D36FD-4977-40B6-80FE-EC9AFF5F2902}" srcId="{24DEAAAE-E301-4BAF-B742-D3EEC980F2E3}" destId="{4ADCFEA9-5B84-4294-A7C4-1A4826BBCE48}" srcOrd="0" destOrd="0" parTransId="{354B8CEB-EADE-4B74-AE53-DBB3A97EBDBF}" sibTransId="{28AEBEDE-BCFF-4256-A54F-4F471A72AC99}"/>
    <dgm:cxn modelId="{28EE8832-5D7D-47F1-8AA3-AC8535586850}" type="presOf" srcId="{9140271C-8D58-4137-8650-F4D32E44BC66}" destId="{014B6E32-DB2A-42CC-9621-E434C1CCDDFE}" srcOrd="1" destOrd="0" presId="urn:microsoft.com/office/officeart/2005/8/layout/process4"/>
    <dgm:cxn modelId="{8AE393AA-C120-4ACD-9305-716ACACC4F23}" srcId="{7F31E7FF-84D7-481C-AF63-E9A73639197D}" destId="{D40F910C-CCFC-464C-9530-6C7439E81A5B}" srcOrd="3" destOrd="0" parTransId="{3551D482-68BE-4424-8C56-E329D59FBD83}" sibTransId="{3B6096EC-81C4-4363-BC63-679495E35B5A}"/>
    <dgm:cxn modelId="{BE03365E-5E57-4348-9572-566A2FED2068}" srcId="{99F095F4-0706-45F5-AC7B-4C9FA298F342}" destId="{9140271C-8D58-4137-8650-F4D32E44BC66}" srcOrd="0" destOrd="0" parTransId="{EA9C131F-8E57-45C4-AF9E-580B52C074FD}" sibTransId="{8AE3E84C-358F-490C-8AF1-09587918EA57}"/>
    <dgm:cxn modelId="{AFBAE0BA-D617-4D1C-83EA-D147E5760563}" srcId="{7F31E7FF-84D7-481C-AF63-E9A73639197D}" destId="{3A75BA24-F6F9-4629-8C37-584C2EC51C99}" srcOrd="0" destOrd="0" parTransId="{8FF56285-9AC6-4DF7-9F5D-FA6092E7A60E}" sibTransId="{F62D242E-EB39-4F76-8583-47E328570F0F}"/>
    <dgm:cxn modelId="{FA91C651-D1F7-45C8-9AF8-A7496021048F}" type="presOf" srcId="{7F31E7FF-84D7-481C-AF63-E9A73639197D}" destId="{0C82398B-B938-488E-BC4F-974F13C59D8D}" srcOrd="0" destOrd="0" presId="urn:microsoft.com/office/officeart/2005/8/layout/process4"/>
    <dgm:cxn modelId="{5CF0E257-A41F-4CBD-AED6-48E00045D9C2}" type="presOf" srcId="{E92C6DF9-11E4-4CBA-BB31-D7653E456A03}" destId="{0C82398B-B938-488E-BC4F-974F13C59D8D}" srcOrd="0" destOrd="5" presId="urn:microsoft.com/office/officeart/2005/8/layout/process4"/>
    <dgm:cxn modelId="{36E12FAE-C0AF-475A-A259-BF98D247506E}" type="presOf" srcId="{626B1B59-9ACE-4077-B9DD-B7EFE574848B}" destId="{598B7E58-62D3-4D25-93D1-6E7B16D5AD7B}" srcOrd="0" destOrd="2" presId="urn:microsoft.com/office/officeart/2005/8/layout/process4"/>
    <dgm:cxn modelId="{CC62EB16-A14C-41B8-AF99-9F10DA045DF7}" srcId="{7F31E7FF-84D7-481C-AF63-E9A73639197D}" destId="{E92C6DF9-11E4-4CBA-BB31-D7653E456A03}" srcOrd="4" destOrd="0" parTransId="{15BA3688-C34C-4095-9BAD-B39297A41526}" sibTransId="{783B3E93-75E0-4F1D-93A6-6900221C163F}"/>
    <dgm:cxn modelId="{D4A1D052-8D0E-4A2F-B5CC-F43FBE82F229}" srcId="{7F31E7FF-84D7-481C-AF63-E9A73639197D}" destId="{265D6060-12AA-45BA-B4CF-6C94959DF975}" srcOrd="1" destOrd="0" parTransId="{6F450D40-8C27-4400-A08F-6E8680AC74BD}" sibTransId="{5ED3B677-F681-476A-8065-0ACDCFF378B2}"/>
    <dgm:cxn modelId="{3B4B65EE-4BB5-49D1-9FA6-CAE3E014F041}" type="presOf" srcId="{3A75BA24-F6F9-4629-8C37-584C2EC51C99}" destId="{0C82398B-B938-488E-BC4F-974F13C59D8D}" srcOrd="0" destOrd="1" presId="urn:microsoft.com/office/officeart/2005/8/layout/process4"/>
    <dgm:cxn modelId="{E27045CA-030D-4CB2-9B16-64B478BD9FC1}" srcId="{A6C4BB0B-EE69-433E-AF2E-75F49DB0694B}" destId="{626B1B59-9ACE-4077-B9DD-B7EFE574848B}" srcOrd="1" destOrd="0" parTransId="{FF154E86-4B8C-404C-A2BC-B5FCF031E477}" sibTransId="{5BE2BC8E-017F-416D-8B34-98771AC940C4}"/>
    <dgm:cxn modelId="{59697154-163C-43A5-8997-732E8E92D282}" type="presOf" srcId="{D40F910C-CCFC-464C-9530-6C7439E81A5B}" destId="{0C82398B-B938-488E-BC4F-974F13C59D8D}" srcOrd="0" destOrd="4" presId="urn:microsoft.com/office/officeart/2005/8/layout/process4"/>
    <dgm:cxn modelId="{ED22CC0E-F8C1-4D6C-85E9-3B3F5B18B78D}" type="presOf" srcId="{265D6060-12AA-45BA-B4CF-6C94959DF975}" destId="{0C82398B-B938-488E-BC4F-974F13C59D8D}" srcOrd="0" destOrd="2" presId="urn:microsoft.com/office/officeart/2005/8/layout/process4"/>
    <dgm:cxn modelId="{98665344-AE40-4E8A-9B7D-532F6F2A7C19}" type="presOf" srcId="{A6C4BB0B-EE69-433E-AF2E-75F49DB0694B}" destId="{598B7E58-62D3-4D25-93D1-6E7B16D5AD7B}" srcOrd="0" destOrd="0" presId="urn:microsoft.com/office/officeart/2005/8/layout/process4"/>
    <dgm:cxn modelId="{3F0E9792-4FCB-407D-8F63-9F0898E54EF5}" srcId="{A6C4BB0B-EE69-433E-AF2E-75F49DB0694B}" destId="{D11023B4-D0DC-40AA-B693-771BC8B072B7}" srcOrd="2" destOrd="0" parTransId="{83426C77-DE6C-4CC3-8023-C011B98F3DF8}" sibTransId="{BCFB080D-F8BD-4E1D-AB7D-0F504951A948}"/>
    <dgm:cxn modelId="{2394B152-B14F-42F5-A29A-485F714445EF}" type="presParOf" srcId="{EAB2AAA9-613D-4A2B-AE2B-AA4A050D7428}" destId="{9D1E048D-49A2-4E10-8663-A56E7B3A8990}" srcOrd="0" destOrd="0" presId="urn:microsoft.com/office/officeart/2005/8/layout/process4"/>
    <dgm:cxn modelId="{4FF6D590-8D62-4A51-8A1F-B9F22B8136D8}" type="presParOf" srcId="{9D1E048D-49A2-4E10-8663-A56E7B3A8990}" destId="{915CCEBF-F987-4E34-9B8A-5BB00EF7E2ED}" srcOrd="0" destOrd="0" presId="urn:microsoft.com/office/officeart/2005/8/layout/process4"/>
    <dgm:cxn modelId="{16B191D8-AAF2-4042-8C96-0E0AF7D44DDE}" type="presParOf" srcId="{9D1E048D-49A2-4E10-8663-A56E7B3A8990}" destId="{014B6E32-DB2A-42CC-9621-E434C1CCDDFE}" srcOrd="1" destOrd="0" presId="urn:microsoft.com/office/officeart/2005/8/layout/process4"/>
    <dgm:cxn modelId="{D2C3FD00-7301-42D5-9EC0-D65D1BBE0215}" type="presParOf" srcId="{9D1E048D-49A2-4E10-8663-A56E7B3A8990}" destId="{2999F874-FFDA-4857-8C18-5FB57909E53A}" srcOrd="2" destOrd="0" presId="urn:microsoft.com/office/officeart/2005/8/layout/process4"/>
    <dgm:cxn modelId="{72C63A3A-9D7F-4A8D-9BCF-23B136DD881C}" type="presParOf" srcId="{2999F874-FFDA-4857-8C18-5FB57909E53A}" destId="{05BFADC0-25A6-4D39-BF76-80DAD1864BE7}" srcOrd="0" destOrd="0" presId="urn:microsoft.com/office/officeart/2005/8/layout/process4"/>
    <dgm:cxn modelId="{93E00CC2-5719-44CD-9319-BA697FF4550C}" type="presParOf" srcId="{2999F874-FFDA-4857-8C18-5FB57909E53A}" destId="{0C82398B-B938-488E-BC4F-974F13C59D8D}" srcOrd="1" destOrd="0" presId="urn:microsoft.com/office/officeart/2005/8/layout/process4"/>
    <dgm:cxn modelId="{B504BB05-73D9-435E-B8CB-4AF023495F7E}" type="presParOf" srcId="{2999F874-FFDA-4857-8C18-5FB57909E53A}" destId="{598B7E58-62D3-4D25-93D1-6E7B16D5AD7B}"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400" b="1" dirty="0" smtClean="0"/>
            <a:t>Pri kmetijski praksi vzpostavitev cvetočega pasu:</a:t>
          </a:r>
          <a:endParaRPr lang="sl-SI" sz="24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98328BA2-C841-4145-985C-CACA321B6FFC}">
      <dgm:prSet phldrT="[besedilo]" custT="1"/>
      <dgm:spPr/>
      <dgm:t>
        <a:bodyPr/>
        <a:lstStyle/>
        <a:p>
          <a:r>
            <a:rPr lang="sl-SI" sz="2000" dirty="0" smtClean="0"/>
            <a:t>Cvetoči pas se vzpostavi s setvijo </a:t>
          </a:r>
          <a:r>
            <a:rPr lang="sl-SI" sz="2000" dirty="0" smtClean="0">
              <a:solidFill>
                <a:schemeClr val="accent5">
                  <a:lumMod val="75000"/>
                </a:schemeClr>
              </a:solidFill>
            </a:rPr>
            <a:t>na notranjem ali zunanjem obodu GERK  tako, da je do 1. junija že viden zeleni pokrov zadevnih kmetijskih rastlin</a:t>
          </a:r>
          <a:r>
            <a:rPr lang="sl-SI" sz="2000" dirty="0" smtClean="0"/>
            <a:t>. Cvetoči pas se lahko zagotovi v več delih, ki ne smejo biti manjši od 25 m</a:t>
          </a:r>
          <a:r>
            <a:rPr lang="sl-SI" sz="2000" baseline="30000" dirty="0" smtClean="0"/>
            <a:t>2</a:t>
          </a:r>
          <a:r>
            <a:rPr lang="sl-SI" sz="2000" dirty="0" smtClean="0"/>
            <a:t>, v skupni izmeri pa morajo dosegati vsaj 5 % površine GERK z zahtevkom. Cvetoči pas ne sme biti košen ali mulčen ali valjan </a:t>
          </a:r>
          <a:r>
            <a:rPr lang="sl-SI" sz="2000" dirty="0" smtClean="0">
              <a:solidFill>
                <a:schemeClr val="accent5">
                  <a:lumMod val="75000"/>
                </a:schemeClr>
              </a:solidFill>
            </a:rPr>
            <a:t>vsaj do 15. avgusta tekočega leta</a:t>
          </a:r>
          <a:r>
            <a:rPr lang="sl-SI" sz="2000" dirty="0" smtClean="0"/>
            <a:t>.</a:t>
          </a:r>
          <a:endParaRPr lang="sl-SI" sz="2000" b="1" dirty="0"/>
        </a:p>
      </dgm:t>
    </dgm:pt>
    <dgm:pt modelId="{C68FF0CE-A21B-4128-A77A-0CF85E28D4A2}" type="parTrans" cxnId="{EF615E6D-500F-48EB-9751-C38DF377D00C}">
      <dgm:prSet/>
      <dgm:spPr/>
      <dgm:t>
        <a:bodyPr/>
        <a:lstStyle/>
        <a:p>
          <a:endParaRPr lang="sl-SI"/>
        </a:p>
      </dgm:t>
    </dgm:pt>
    <dgm:pt modelId="{444B43AD-CB6B-4827-90D1-4ADEBEE4CC8E}" type="sibTrans" cxnId="{EF615E6D-500F-48EB-9751-C38DF377D00C}">
      <dgm:prSet/>
      <dgm:spPr/>
      <dgm:t>
        <a:bodyPr/>
        <a:lstStyle/>
        <a:p>
          <a:endParaRPr lang="sl-SI"/>
        </a:p>
      </dgm:t>
    </dgm:pt>
    <dgm:pt modelId="{DAC4F075-7C40-4114-B186-4DA43E0487B8}">
      <dgm:prSet phldrT="[besedilo]" custT="1"/>
      <dgm:spPr/>
      <dgm:t>
        <a:bodyPr/>
        <a:lstStyle/>
        <a:p>
          <a:r>
            <a:rPr lang="sl-SI" sz="2000" b="1" dirty="0" smtClean="0">
              <a:solidFill>
                <a:schemeClr val="tx1"/>
              </a:solidFill>
            </a:rPr>
            <a:t>Cvetoči pas predstavlja vsaj 5 % površine trajnega nasada. Ga nosilec ne izriše posebej na </a:t>
          </a:r>
          <a:r>
            <a:rPr lang="sl-SI" sz="2000" b="1" dirty="0" err="1" smtClean="0">
              <a:solidFill>
                <a:schemeClr val="tx1"/>
              </a:solidFill>
            </a:rPr>
            <a:t>geoprostorskem</a:t>
          </a:r>
          <a:r>
            <a:rPr lang="sl-SI" sz="2000" b="1" dirty="0" smtClean="0">
              <a:solidFill>
                <a:schemeClr val="tx1"/>
              </a:solidFill>
            </a:rPr>
            <a:t> obrazcu – kontrola na kraju samem naredi izmero.</a:t>
          </a:r>
          <a:endParaRPr lang="sl-SI" sz="2000" b="1" dirty="0">
            <a:solidFill>
              <a:schemeClr val="tx1"/>
            </a:solidFill>
          </a:endParaRPr>
        </a:p>
      </dgm:t>
    </dgm:pt>
    <dgm:pt modelId="{0C40686A-57CA-4072-BD77-CED5722A1592}" type="parTrans" cxnId="{33905335-BC74-4345-A95F-0092FA37F816}">
      <dgm:prSet/>
      <dgm:spPr/>
      <dgm:t>
        <a:bodyPr/>
        <a:lstStyle/>
        <a:p>
          <a:endParaRPr lang="sl-SI"/>
        </a:p>
      </dgm:t>
    </dgm:pt>
    <dgm:pt modelId="{865CAFB3-B902-4BC5-B39B-996C04ED6DE1}" type="sibTrans" cxnId="{33905335-BC74-4345-A95F-0092FA37F816}">
      <dgm:prSet/>
      <dgm:spPr/>
      <dgm:t>
        <a:bodyPr/>
        <a:lstStyle/>
        <a:p>
          <a:endParaRPr lang="sl-SI"/>
        </a:p>
      </dgm:t>
    </dgm:pt>
    <dgm:pt modelId="{4FDA23BA-DB3E-4A1A-8514-7AC9111F7EE5}">
      <dgm:prSet custT="1"/>
      <dgm:spPr/>
      <dgm:t>
        <a:bodyPr/>
        <a:lstStyle/>
        <a:p>
          <a:r>
            <a:rPr lang="sl-SI" sz="2000" b="1" dirty="0" smtClean="0">
              <a:solidFill>
                <a:schemeClr val="tx1"/>
              </a:solidFill>
            </a:rPr>
            <a:t>Za cvetoči pas za 2023 se upoštevajo medovite KMRS in metuljnice (šifrant, lahko je mešanica ali samostojna KMRS </a:t>
          </a:r>
          <a:r>
            <a:rPr lang="sl-SI" sz="2000" b="1" dirty="0" smtClean="0">
              <a:solidFill>
                <a:schemeClr val="accent5">
                  <a:lumMod val="75000"/>
                </a:schemeClr>
              </a:solidFill>
            </a:rPr>
            <a:t>o</a:t>
          </a:r>
          <a:r>
            <a:rPr lang="sl-SI" sz="2000" dirty="0" smtClean="0">
              <a:solidFill>
                <a:schemeClr val="accent5">
                  <a:lumMod val="75000"/>
                </a:schemeClr>
              </a:solidFill>
            </a:rPr>
            <a:t>ziroma se lahko vzpostavi tudi s setvijo mešanice drugih cvetočih rastlin, če je hkrati v tej mešanici kot prevladujoča prisotna vsaj ena izmed kmetijskih rastlin, ki so za to shemo opredeljene v šifrantu vrst oziroma skupin kmetijskih rastlin in pomoči).</a:t>
          </a:r>
          <a:endParaRPr lang="sl-SI" sz="2000" b="1" dirty="0">
            <a:solidFill>
              <a:schemeClr val="accent5">
                <a:lumMod val="75000"/>
              </a:schemeClr>
            </a:solidFill>
          </a:endParaRPr>
        </a:p>
      </dgm:t>
    </dgm:pt>
    <dgm:pt modelId="{CB10B6B1-CBE3-40DF-9DDB-678DBCDB34BF}" type="parTrans" cxnId="{080FBF7E-5401-4123-A90B-42892A5B6160}">
      <dgm:prSet/>
      <dgm:spPr/>
      <dgm:t>
        <a:bodyPr/>
        <a:lstStyle/>
        <a:p>
          <a:endParaRPr lang="sl-SI"/>
        </a:p>
      </dgm:t>
    </dgm:pt>
    <dgm:pt modelId="{A4AF527C-730A-4853-96BD-FBFB96DFADBF}" type="sibTrans" cxnId="{080FBF7E-5401-4123-A90B-42892A5B6160}">
      <dgm:prSet/>
      <dgm:spPr/>
      <dgm:t>
        <a:bodyPr/>
        <a:lstStyle/>
        <a:p>
          <a:endParaRPr lang="sl-SI"/>
        </a:p>
      </dgm:t>
    </dgm:pt>
    <dgm:pt modelId="{22749560-2B1E-4B36-99AA-A5AA01D0A851}">
      <dgm:prSet phldrT="[besedilo]" custT="1"/>
      <dgm:spPr/>
      <dgm:t>
        <a:bodyPr/>
        <a:lstStyle/>
        <a:p>
          <a:endParaRPr lang="sl-SI" sz="2000" b="1" dirty="0"/>
        </a:p>
      </dgm:t>
    </dgm:pt>
    <dgm:pt modelId="{23258820-522F-4260-BFFE-3C5B1A34E745}" type="parTrans" cxnId="{5A2E721B-9E7B-46F0-8F3A-0A501A497545}">
      <dgm:prSet/>
      <dgm:spPr/>
      <dgm:t>
        <a:bodyPr/>
        <a:lstStyle/>
        <a:p>
          <a:endParaRPr lang="sl-SI"/>
        </a:p>
      </dgm:t>
    </dgm:pt>
    <dgm:pt modelId="{E39AAD80-3DB9-42E8-B508-072160A4AE64}" type="sibTrans" cxnId="{5A2E721B-9E7B-46F0-8F3A-0A501A497545}">
      <dgm:prSet/>
      <dgm:spPr/>
      <dgm:t>
        <a:bodyPr/>
        <a:lstStyle/>
        <a:p>
          <a:endParaRPr lang="sl-SI"/>
        </a:p>
      </dgm:t>
    </dgm:pt>
    <dgm:pt modelId="{987BD9E1-55A6-4F3C-9D69-BFED2892C0CD}">
      <dgm:prSet custT="1"/>
      <dgm:spPr/>
      <dgm:t>
        <a:bodyPr/>
        <a:lstStyle/>
        <a:p>
          <a:r>
            <a:rPr lang="sl-SI" sz="2000" b="1" dirty="0" smtClean="0">
              <a:solidFill>
                <a:schemeClr val="tx1"/>
              </a:solidFill>
            </a:rPr>
            <a:t>BIORAZTN se lahko kombinira z OGNTN.</a:t>
          </a:r>
          <a:endParaRPr lang="sl-SI" sz="2000" b="1" dirty="0">
            <a:solidFill>
              <a:schemeClr val="tx1"/>
            </a:solidFill>
          </a:endParaRPr>
        </a:p>
      </dgm:t>
    </dgm:pt>
    <dgm:pt modelId="{0858A952-92AF-4229-B141-5055CCA49780}" type="parTrans" cxnId="{CF56EBF9-09C4-4857-A4BE-F686B70F1D51}">
      <dgm:prSet/>
      <dgm:spPr/>
      <dgm:t>
        <a:bodyPr/>
        <a:lstStyle/>
        <a:p>
          <a:endParaRPr lang="sl-SI"/>
        </a:p>
      </dgm:t>
    </dgm:pt>
    <dgm:pt modelId="{6C361FDC-51B3-4E81-A228-FD67053EE2B9}" type="sibTrans" cxnId="{CF56EBF9-09C4-4857-A4BE-F686B70F1D51}">
      <dgm:prSet/>
      <dgm:spPr/>
      <dgm:t>
        <a:bodyPr/>
        <a:lstStyle/>
        <a:p>
          <a:endParaRPr lang="sl-SI"/>
        </a:p>
      </dgm:t>
    </dgm:pt>
    <dgm:pt modelId="{417BD4C2-B7A0-4C64-86A2-10FC100876E8}">
      <dgm:prSet custT="1"/>
      <dgm:spPr/>
      <dgm:t>
        <a:bodyPr/>
        <a:lstStyle/>
        <a:p>
          <a:endParaRPr lang="sl-SI" sz="2000" b="1" dirty="0">
            <a:solidFill>
              <a:schemeClr val="tx1"/>
            </a:solidFill>
          </a:endParaRPr>
        </a:p>
      </dgm:t>
    </dgm:pt>
    <dgm:pt modelId="{04DF0015-2C1A-42A5-A4FF-3BD01481E139}" type="parTrans" cxnId="{224DB504-10E8-49A6-89E4-B79052474E07}">
      <dgm:prSet/>
      <dgm:spPr/>
      <dgm:t>
        <a:bodyPr/>
        <a:lstStyle/>
        <a:p>
          <a:endParaRPr lang="sl-SI"/>
        </a:p>
      </dgm:t>
    </dgm:pt>
    <dgm:pt modelId="{A41C2DF6-69EB-4983-9D50-23CB3044BDCC}" type="sibTrans" cxnId="{224DB504-10E8-49A6-89E4-B79052474E07}">
      <dgm:prSet/>
      <dgm:spPr/>
      <dgm:t>
        <a:bodyPr/>
        <a:lstStyle/>
        <a:p>
          <a:endParaRPr lang="sl-SI"/>
        </a:p>
      </dgm:t>
    </dgm:pt>
    <dgm:pt modelId="{C88607A1-2E11-4251-A09F-08BC848F0069}">
      <dgm:prSet phldrT="[besedilo]" custT="1"/>
      <dgm:spPr/>
      <dgm:t>
        <a:bodyPr/>
        <a:lstStyle/>
        <a:p>
          <a:r>
            <a:rPr lang="sl-SI" sz="2000" b="1" dirty="0" smtClean="0"/>
            <a:t>Le na robu TN, znotraj TN ni dovoljen, zaradi uporabe FFS (nevarno za koristne organizme).</a:t>
          </a:r>
          <a:endParaRPr lang="sl-SI" sz="2000" b="1" dirty="0"/>
        </a:p>
      </dgm:t>
    </dgm:pt>
    <dgm:pt modelId="{5FF5E49C-50EF-4DB7-ABE2-7D840D676FCD}" type="parTrans" cxnId="{8FF3E053-0739-42C3-81DC-C4AEF98AF21B}">
      <dgm:prSet/>
      <dgm:spPr/>
      <dgm:t>
        <a:bodyPr/>
        <a:lstStyle/>
        <a:p>
          <a:endParaRPr lang="sl-SI"/>
        </a:p>
      </dgm:t>
    </dgm:pt>
    <dgm:pt modelId="{34AC22B9-85BC-4BFA-B6AF-A3CA2B9AE808}" type="sibTrans" cxnId="{8FF3E053-0739-42C3-81DC-C4AEF98AF21B}">
      <dgm:prSet/>
      <dgm:spPr/>
      <dgm:t>
        <a:bodyPr/>
        <a:lstStyle/>
        <a:p>
          <a:endParaRPr lang="sl-SI"/>
        </a:p>
      </dgm:t>
    </dgm:pt>
    <dgm:pt modelId="{88C7F165-D917-4153-BB83-61C278F949B1}">
      <dgm:prSet custT="1"/>
      <dgm:spPr/>
      <dgm:t>
        <a:bodyPr/>
        <a:lstStyle/>
        <a:p>
          <a:endParaRPr lang="sl-SI" sz="2000" b="1" dirty="0">
            <a:solidFill>
              <a:schemeClr val="tx1"/>
            </a:solidFill>
          </a:endParaRPr>
        </a:p>
      </dgm:t>
    </dgm:pt>
    <dgm:pt modelId="{10E8412E-F2DD-4B46-A613-85F6390737A8}" type="sibTrans" cxnId="{2328E6DD-D377-48DE-9FB7-49668A41197A}">
      <dgm:prSet/>
      <dgm:spPr/>
      <dgm:t>
        <a:bodyPr/>
        <a:lstStyle/>
        <a:p>
          <a:endParaRPr lang="sl-SI"/>
        </a:p>
      </dgm:t>
    </dgm:pt>
    <dgm:pt modelId="{D889B6FE-AF85-46C1-AECF-9F5B89E6ACE4}" type="parTrans" cxnId="{2328E6DD-D377-48DE-9FB7-49668A41197A}">
      <dgm:prSet/>
      <dgm:spPr/>
      <dgm:t>
        <a:bodyPr/>
        <a:lstStyle/>
        <a:p>
          <a:endParaRPr lang="sl-SI"/>
        </a:p>
      </dgm:t>
    </dgm:pt>
    <dgm:pt modelId="{BA850373-A3C1-4548-A635-4BEAA4F9990D}">
      <dgm:prSet custT="1"/>
      <dgm:spPr/>
      <dgm:t>
        <a:bodyPr/>
        <a:lstStyle/>
        <a:p>
          <a:endParaRPr lang="sl-SI" sz="2000" b="1" dirty="0">
            <a:solidFill>
              <a:schemeClr val="tx1"/>
            </a:solidFill>
          </a:endParaRPr>
        </a:p>
      </dgm:t>
    </dgm:pt>
    <dgm:pt modelId="{88AC6C0F-5FB3-4D76-8EBC-816DA6329CF5}" type="sibTrans" cxnId="{ECD8838C-AB37-4C33-A320-1A50D8D4C544}">
      <dgm:prSet/>
      <dgm:spPr/>
      <dgm:t>
        <a:bodyPr/>
        <a:lstStyle/>
        <a:p>
          <a:endParaRPr lang="sl-SI"/>
        </a:p>
      </dgm:t>
    </dgm:pt>
    <dgm:pt modelId="{5FA3FD5C-AC23-413B-92EB-A738E3F3C5D1}" type="parTrans" cxnId="{ECD8838C-AB37-4C33-A320-1A50D8D4C544}">
      <dgm:prSet/>
      <dgm:spPr/>
      <dgm:t>
        <a:bodyPr/>
        <a:lstStyle/>
        <a:p>
          <a:endParaRPr lang="sl-SI"/>
        </a:p>
      </dgm:t>
    </dgm:pt>
    <dgm:pt modelId="{95256E33-FD7D-461E-BC12-55F99B4370A0}">
      <dgm:prSet phldrT="[besedilo]" custT="1"/>
      <dgm:spPr/>
      <dgm:t>
        <a:bodyPr/>
        <a:lstStyle/>
        <a:p>
          <a:r>
            <a:rPr lang="sl-SI" sz="2000" b="0" i="0" dirty="0" smtClean="0"/>
            <a:t>Cvetoči pas je lahko vzpostavljen tudi na robu soležnega GERK, če je ta pripisan nosilcu kmetijskega gospodarstva, ki odda zahtevek za shemo BIORAZTN in hkrati GERK ni vključen v shemo BIORAZTN. Cvetoči pas mora biti vzpostavljen na tistem robu soležnega GERK, ki je v stiku z GERK, ki bo vključen v shemo.</a:t>
          </a:r>
          <a:endParaRPr lang="sl-SI" sz="2000" b="1" dirty="0"/>
        </a:p>
      </dgm:t>
    </dgm:pt>
    <dgm:pt modelId="{A4F26DA8-0A4A-4C12-BCBE-81C377EA1CE8}" type="parTrans" cxnId="{09847AC6-671F-4300-BD21-0D7BAE7B5E79}">
      <dgm:prSet/>
      <dgm:spPr/>
      <dgm:t>
        <a:bodyPr/>
        <a:lstStyle/>
        <a:p>
          <a:endParaRPr lang="sl-SI"/>
        </a:p>
      </dgm:t>
    </dgm:pt>
    <dgm:pt modelId="{FCCDD6A7-4E95-4525-9C87-B85740A3178C}" type="sibTrans" cxnId="{09847AC6-671F-4300-BD21-0D7BAE7B5E79}">
      <dgm:prSet/>
      <dgm:spPr/>
      <dgm:t>
        <a:bodyPr/>
        <a:lstStyle/>
        <a:p>
          <a:endParaRPr lang="sl-SI"/>
        </a:p>
      </dgm:t>
    </dgm:pt>
    <dgm:pt modelId="{FE077B80-4C0E-4AC7-9879-F66F0B231B2E}">
      <dgm:prSet phldrT="[besedilo]" custT="1"/>
      <dgm:spPr/>
      <dgm:t>
        <a:bodyPr/>
        <a:lstStyle/>
        <a:p>
          <a:endParaRPr lang="sl-SI" sz="800" b="1" dirty="0"/>
        </a:p>
      </dgm:t>
    </dgm:pt>
    <dgm:pt modelId="{AEFE53AD-56C6-4659-9DF6-E086366FF59A}" type="parTrans" cxnId="{4EE08BD7-E8DF-4D9F-BBB4-2FACF272EEA8}">
      <dgm:prSet/>
      <dgm:spPr/>
      <dgm:t>
        <a:bodyPr/>
        <a:lstStyle/>
        <a:p>
          <a:endParaRPr lang="sl-SI"/>
        </a:p>
      </dgm:t>
    </dgm:pt>
    <dgm:pt modelId="{7EC83BDF-3C8C-4B4F-8FBD-91316AB633A6}" type="sibTrans" cxnId="{4EE08BD7-E8DF-4D9F-BBB4-2FACF272EEA8}">
      <dgm:prSet/>
      <dgm:spPr/>
      <dgm:t>
        <a:bodyPr/>
        <a:lstStyle/>
        <a:p>
          <a:endParaRPr lang="sl-SI"/>
        </a:p>
      </dgm:t>
    </dgm:pt>
    <dgm:pt modelId="{4B703FF8-8705-4663-A3F9-9AC80F047782}">
      <dgm:prSet phldrT="[besedilo]" custT="1"/>
      <dgm:spPr/>
      <dgm:t>
        <a:bodyPr/>
        <a:lstStyle/>
        <a:p>
          <a:endParaRPr lang="sl-SI" sz="800" b="1" dirty="0">
            <a:solidFill>
              <a:schemeClr val="tx1"/>
            </a:solidFill>
          </a:endParaRPr>
        </a:p>
      </dgm:t>
    </dgm:pt>
    <dgm:pt modelId="{390AE7B1-B0F2-43FA-ABB4-06FAA527371B}" type="parTrans" cxnId="{A68D2BC6-5810-4765-92B4-6A702BF8796C}">
      <dgm:prSet/>
      <dgm:spPr/>
    </dgm:pt>
    <dgm:pt modelId="{12FF2577-0F55-4F28-B159-E4B9AEA4F4C1}" type="sibTrans" cxnId="{A68D2BC6-5810-4765-92B4-6A702BF8796C}">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1"/>
      <dgm:spPr/>
      <dgm:t>
        <a:bodyPr/>
        <a:lstStyle/>
        <a:p>
          <a:endParaRPr lang="sl-SI"/>
        </a:p>
      </dgm:t>
    </dgm:pt>
    <dgm:pt modelId="{D223AF95-B8D6-4982-99C0-C701E4228242}" type="pres">
      <dgm:prSet presAssocID="{7FFB95AD-7737-40BC-BD4F-5906DA43A9AC}" presName="parentText" presStyleLbl="node1" presStyleIdx="0" presStyleCnt="1" custScaleX="93937" custScaleY="387466" custLinFactNeighborX="-20421" custLinFactNeighborY="-3147">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1" custScaleY="137880" custLinFactNeighborX="-605" custLinFactNeighborY="-1197">
        <dgm:presLayoutVars>
          <dgm:bulletEnabled val="1"/>
        </dgm:presLayoutVars>
      </dgm:prSet>
      <dgm:spPr/>
      <dgm:t>
        <a:bodyPr/>
        <a:lstStyle/>
        <a:p>
          <a:endParaRPr lang="sl-SI"/>
        </a:p>
      </dgm:t>
    </dgm:pt>
  </dgm:ptLst>
  <dgm:cxnLst>
    <dgm:cxn modelId="{89B9E227-ADDD-4DB7-8ED3-59F604E5F888}" type="presOf" srcId="{4FDA23BA-DB3E-4A1A-8514-7AC9111F7EE5}" destId="{04EDDB14-7FC9-4FFD-997E-A0B5D3809F4B}" srcOrd="0" destOrd="7" presId="urn:microsoft.com/office/officeart/2005/8/layout/list1"/>
    <dgm:cxn modelId="{61A4B797-E519-4295-AE98-8C0334354405}" type="presOf" srcId="{417BD4C2-B7A0-4C64-86A2-10FC100876E8}" destId="{04EDDB14-7FC9-4FFD-997E-A0B5D3809F4B}" srcOrd="0" destOrd="8" presId="urn:microsoft.com/office/officeart/2005/8/layout/list1"/>
    <dgm:cxn modelId="{42EFCC4C-9A23-4DDB-86A6-9FFCD391D26D}" type="presOf" srcId="{6BD63B56-553F-4C4A-B2D6-AC0003132774}" destId="{8B8415D8-6D90-47C2-BFEE-2E248F61B6E5}" srcOrd="0" destOrd="0" presId="urn:microsoft.com/office/officeart/2005/8/layout/list1"/>
    <dgm:cxn modelId="{13A55B72-D37B-4A31-9BDB-0773BE32A683}" type="presOf" srcId="{22749560-2B1E-4B36-99AA-A5AA01D0A851}" destId="{04EDDB14-7FC9-4FFD-997E-A0B5D3809F4B}" srcOrd="0" destOrd="4" presId="urn:microsoft.com/office/officeart/2005/8/layout/list1"/>
    <dgm:cxn modelId="{27687767-4CD7-4787-8D82-486C3674D111}" type="presOf" srcId="{DAC4F075-7C40-4114-B186-4DA43E0487B8}" destId="{04EDDB14-7FC9-4FFD-997E-A0B5D3809F4B}" srcOrd="0" destOrd="5" presId="urn:microsoft.com/office/officeart/2005/8/layout/list1"/>
    <dgm:cxn modelId="{33905335-BC74-4345-A95F-0092FA37F816}" srcId="{7FFB95AD-7737-40BC-BD4F-5906DA43A9AC}" destId="{DAC4F075-7C40-4114-B186-4DA43E0487B8}" srcOrd="5" destOrd="0" parTransId="{0C40686A-57CA-4072-BD77-CED5722A1592}" sibTransId="{865CAFB3-B902-4BC5-B39B-996C04ED6DE1}"/>
    <dgm:cxn modelId="{ECD8838C-AB37-4C33-A320-1A50D8D4C544}" srcId="{7FFB95AD-7737-40BC-BD4F-5906DA43A9AC}" destId="{BA850373-A3C1-4548-A635-4BEAA4F9990D}" srcOrd="11" destOrd="0" parTransId="{5FA3FD5C-AC23-413B-92EB-A738E3F3C5D1}" sibTransId="{88AC6C0F-5FB3-4D76-8EBC-816DA6329CF5}"/>
    <dgm:cxn modelId="{CF56EBF9-09C4-4857-A4BE-F686B70F1D51}" srcId="{7FFB95AD-7737-40BC-BD4F-5906DA43A9AC}" destId="{987BD9E1-55A6-4F3C-9D69-BFED2892C0CD}" srcOrd="9" destOrd="0" parTransId="{0858A952-92AF-4229-B141-5055CCA49780}" sibTransId="{6C361FDC-51B3-4E81-A228-FD67053EE2B9}"/>
    <dgm:cxn modelId="{AC4AC011-A70B-4EA6-8054-B61B9C44F8EF}" type="presOf" srcId="{98328BA2-C841-4145-985C-CACA321B6FFC}" destId="{04EDDB14-7FC9-4FFD-997E-A0B5D3809F4B}" srcOrd="0" destOrd="0" presId="urn:microsoft.com/office/officeart/2005/8/layout/list1"/>
    <dgm:cxn modelId="{6A540C27-8072-49CF-A569-AC735D87DBB7}" type="presOf" srcId="{88C7F165-D917-4153-BB83-61C278F949B1}" destId="{04EDDB14-7FC9-4FFD-997E-A0B5D3809F4B}" srcOrd="0" destOrd="10" presId="urn:microsoft.com/office/officeart/2005/8/layout/list1"/>
    <dgm:cxn modelId="{0976BBA7-B743-46A4-A9CC-D37DA33F806C}" type="presOf" srcId="{7FFB95AD-7737-40BC-BD4F-5906DA43A9AC}" destId="{D223AF95-B8D6-4982-99C0-C701E4228242}" srcOrd="1" destOrd="0" presId="urn:microsoft.com/office/officeart/2005/8/layout/list1"/>
    <dgm:cxn modelId="{8A4F281E-8133-41E2-8499-686AFB4A405A}" type="presOf" srcId="{95256E33-FD7D-461E-BC12-55F99B4370A0}" destId="{04EDDB14-7FC9-4FFD-997E-A0B5D3809F4B}" srcOrd="0" destOrd="2" presId="urn:microsoft.com/office/officeart/2005/8/layout/list1"/>
    <dgm:cxn modelId="{8FF3E053-0739-42C3-81DC-C4AEF98AF21B}" srcId="{7FFB95AD-7737-40BC-BD4F-5906DA43A9AC}" destId="{C88607A1-2E11-4251-A09F-08BC848F0069}" srcOrd="3" destOrd="0" parTransId="{5FF5E49C-50EF-4DB7-ABE2-7D840D676FCD}" sibTransId="{34AC22B9-85BC-4BFA-B6AF-A3CA2B9AE808}"/>
    <dgm:cxn modelId="{224DB504-10E8-49A6-89E4-B79052474E07}" srcId="{7FFB95AD-7737-40BC-BD4F-5906DA43A9AC}" destId="{417BD4C2-B7A0-4C64-86A2-10FC100876E8}" srcOrd="8" destOrd="0" parTransId="{04DF0015-2C1A-42A5-A4FF-3BD01481E139}" sibTransId="{A41C2DF6-69EB-4983-9D50-23CB3044BDCC}"/>
    <dgm:cxn modelId="{09847AC6-671F-4300-BD21-0D7BAE7B5E79}" srcId="{7FFB95AD-7737-40BC-BD4F-5906DA43A9AC}" destId="{95256E33-FD7D-461E-BC12-55F99B4370A0}" srcOrd="2" destOrd="0" parTransId="{A4F26DA8-0A4A-4C12-BCBE-81C377EA1CE8}" sibTransId="{FCCDD6A7-4E95-4525-9C87-B85740A3178C}"/>
    <dgm:cxn modelId="{8083558A-A116-42EE-8E55-309463C864B0}" srcId="{6BD63B56-553F-4C4A-B2D6-AC0003132774}" destId="{7FFB95AD-7737-40BC-BD4F-5906DA43A9AC}" srcOrd="0" destOrd="0" parTransId="{6D91E7D2-D34E-4F66-ABD9-D9D62A9FEB62}" sibTransId="{F08465B2-023C-43ED-8375-0A6A9DEEA0B4}"/>
    <dgm:cxn modelId="{E836FE9B-F0D0-40CD-BF3B-48CA305CF7FF}" type="presOf" srcId="{7FFB95AD-7737-40BC-BD4F-5906DA43A9AC}" destId="{95AAABCB-77FC-452D-88FB-CB4BBEE268A0}" srcOrd="0" destOrd="0" presId="urn:microsoft.com/office/officeart/2005/8/layout/list1"/>
    <dgm:cxn modelId="{2328E6DD-D377-48DE-9FB7-49668A41197A}" srcId="{7FFB95AD-7737-40BC-BD4F-5906DA43A9AC}" destId="{88C7F165-D917-4153-BB83-61C278F949B1}" srcOrd="10" destOrd="0" parTransId="{D889B6FE-AF85-46C1-AECF-9F5B89E6ACE4}" sibTransId="{10E8412E-F2DD-4B46-A613-85F6390737A8}"/>
    <dgm:cxn modelId="{E239C8F8-7A7A-4ABD-9B5C-803DF9EDD326}" type="presOf" srcId="{987BD9E1-55A6-4F3C-9D69-BFED2892C0CD}" destId="{04EDDB14-7FC9-4FFD-997E-A0B5D3809F4B}" srcOrd="0" destOrd="9" presId="urn:microsoft.com/office/officeart/2005/8/layout/list1"/>
    <dgm:cxn modelId="{EF615E6D-500F-48EB-9751-C38DF377D00C}" srcId="{7FFB95AD-7737-40BC-BD4F-5906DA43A9AC}" destId="{98328BA2-C841-4145-985C-CACA321B6FFC}" srcOrd="0" destOrd="0" parTransId="{C68FF0CE-A21B-4128-A77A-0CF85E28D4A2}" sibTransId="{444B43AD-CB6B-4827-90D1-4ADEBEE4CC8E}"/>
    <dgm:cxn modelId="{12C0876D-0F3D-48E6-ABC9-EE711CC7886D}" type="presOf" srcId="{FE077B80-4C0E-4AC7-9879-F66F0B231B2E}" destId="{04EDDB14-7FC9-4FFD-997E-A0B5D3809F4B}" srcOrd="0" destOrd="1" presId="urn:microsoft.com/office/officeart/2005/8/layout/list1"/>
    <dgm:cxn modelId="{1508BC1E-60D7-4052-8BE4-DE067216E53C}" type="presOf" srcId="{C88607A1-2E11-4251-A09F-08BC848F0069}" destId="{04EDDB14-7FC9-4FFD-997E-A0B5D3809F4B}" srcOrd="0" destOrd="3" presId="urn:microsoft.com/office/officeart/2005/8/layout/list1"/>
    <dgm:cxn modelId="{0BE210C5-35E0-409D-8E07-E44B4914718C}" type="presOf" srcId="{4B703FF8-8705-4663-A3F9-9AC80F047782}" destId="{04EDDB14-7FC9-4FFD-997E-A0B5D3809F4B}" srcOrd="0" destOrd="6" presId="urn:microsoft.com/office/officeart/2005/8/layout/list1"/>
    <dgm:cxn modelId="{A68D2BC6-5810-4765-92B4-6A702BF8796C}" srcId="{7FFB95AD-7737-40BC-BD4F-5906DA43A9AC}" destId="{4B703FF8-8705-4663-A3F9-9AC80F047782}" srcOrd="6" destOrd="0" parTransId="{390AE7B1-B0F2-43FA-ABB4-06FAA527371B}" sibTransId="{12FF2577-0F55-4F28-B159-E4B9AEA4F4C1}"/>
    <dgm:cxn modelId="{5A2E721B-9E7B-46F0-8F3A-0A501A497545}" srcId="{7FFB95AD-7737-40BC-BD4F-5906DA43A9AC}" destId="{22749560-2B1E-4B36-99AA-A5AA01D0A851}" srcOrd="4" destOrd="0" parTransId="{23258820-522F-4260-BFFE-3C5B1A34E745}" sibTransId="{E39AAD80-3DB9-42E8-B508-072160A4AE64}"/>
    <dgm:cxn modelId="{4EE08BD7-E8DF-4D9F-BBB4-2FACF272EEA8}" srcId="{7FFB95AD-7737-40BC-BD4F-5906DA43A9AC}" destId="{FE077B80-4C0E-4AC7-9879-F66F0B231B2E}" srcOrd="1" destOrd="0" parTransId="{AEFE53AD-56C6-4659-9DF6-E086366FF59A}" sibTransId="{7EC83BDF-3C8C-4B4F-8FBD-91316AB633A6}"/>
    <dgm:cxn modelId="{6EB4B602-D497-4D6C-930D-17DC2CE6930E}" type="presOf" srcId="{BA850373-A3C1-4548-A635-4BEAA4F9990D}" destId="{04EDDB14-7FC9-4FFD-997E-A0B5D3809F4B}" srcOrd="0" destOrd="11" presId="urn:microsoft.com/office/officeart/2005/8/layout/list1"/>
    <dgm:cxn modelId="{080FBF7E-5401-4123-A90B-42892A5B6160}" srcId="{7FFB95AD-7737-40BC-BD4F-5906DA43A9AC}" destId="{4FDA23BA-DB3E-4A1A-8514-7AC9111F7EE5}" srcOrd="7" destOrd="0" parTransId="{CB10B6B1-CBE3-40DF-9DDB-678DBCDB34BF}" sibTransId="{A4AF527C-730A-4853-96BD-FBFB96DFADBF}"/>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1FDE06-7DF1-453E-B29E-2535973003B4}" type="doc">
      <dgm:prSet loTypeId="urn:microsoft.com/office/officeart/2005/8/layout/hList1" loCatId="list" qsTypeId="urn:microsoft.com/office/officeart/2005/8/quickstyle/simple1" qsCatId="simple" csTypeId="urn:microsoft.com/office/officeart/2005/8/colors/accent6_4" csCatId="accent6" phldr="1"/>
      <dgm:spPr/>
      <dgm:t>
        <a:bodyPr/>
        <a:lstStyle/>
        <a:p>
          <a:endParaRPr lang="sl-SI"/>
        </a:p>
      </dgm:t>
    </dgm:pt>
    <dgm:pt modelId="{C3C9F141-0834-45E8-B773-AEA9C89337F8}">
      <dgm:prSet phldrT="[besedilo]" custT="1"/>
      <dgm:spPr/>
      <dgm:t>
        <a:bodyPr/>
        <a:lstStyle/>
        <a:p>
          <a:pPr algn="just"/>
          <a:r>
            <a:rPr lang="sl-SI" sz="1800" b="1" dirty="0" smtClean="0">
              <a:solidFill>
                <a:schemeClr val="accent1"/>
              </a:solidFill>
            </a:rPr>
            <a:t>Z</a:t>
          </a:r>
          <a:r>
            <a:rPr lang="sl-SI" sz="1800" b="1" dirty="0" smtClean="0"/>
            <a:t> </a:t>
          </a:r>
          <a:r>
            <a:rPr lang="sl-SI" sz="1800" b="1" dirty="0" smtClean="0">
              <a:solidFill>
                <a:schemeClr val="accent1"/>
              </a:solidFill>
            </a:rPr>
            <a:t>letom 2024 lahko nosilec KMG namesto vodenja delovnega opravila kot zapis v evidence, delovno opravilo posname z </a:t>
          </a:r>
          <a:r>
            <a:rPr lang="sl-SI" sz="1800" b="1" dirty="0" err="1" smtClean="0">
              <a:solidFill>
                <a:schemeClr val="accent1"/>
              </a:solidFill>
            </a:rPr>
            <a:t>geolocirano</a:t>
          </a:r>
          <a:r>
            <a:rPr lang="sl-SI" sz="1800" b="1" dirty="0" smtClean="0">
              <a:solidFill>
                <a:schemeClr val="accent1"/>
              </a:solidFill>
            </a:rPr>
            <a:t> fotografijo in jo hrani pri sebi. V primeru pregleda na kraju samem z njo dokazuje izvedbo delovnega opravila </a:t>
          </a:r>
          <a:r>
            <a:rPr lang="sl-SI" sz="1800" b="1" dirty="0" err="1" smtClean="0">
              <a:solidFill>
                <a:schemeClr val="accent1"/>
              </a:solidFill>
            </a:rPr>
            <a:t>oz</a:t>
          </a:r>
          <a:r>
            <a:rPr lang="sl-SI" sz="1800" b="1" dirty="0" smtClean="0">
              <a:solidFill>
                <a:schemeClr val="accent1"/>
              </a:solidFill>
            </a:rPr>
            <a:t> vodenje evidenc. Po zaključku pregleda, še isti dan, fotografijo pošlje na agencijo preko aplikacije Sopotnik.</a:t>
          </a:r>
          <a:endParaRPr lang="sl-SI" sz="1800" b="1" dirty="0">
            <a:solidFill>
              <a:schemeClr val="accent1"/>
            </a:solidFill>
          </a:endParaRPr>
        </a:p>
      </dgm:t>
    </dgm:pt>
    <dgm:pt modelId="{AFE16DB1-9B0D-4FB9-9F31-53D9A353C28F}" type="parTrans" cxnId="{235675AA-0B50-4C76-B172-18D64C852F01}">
      <dgm:prSet/>
      <dgm:spPr/>
      <dgm:t>
        <a:bodyPr/>
        <a:lstStyle/>
        <a:p>
          <a:endParaRPr lang="sl-SI"/>
        </a:p>
      </dgm:t>
    </dgm:pt>
    <dgm:pt modelId="{F9D8D3F0-2383-44ED-AA63-F455AABBA210}" type="sibTrans" cxnId="{235675AA-0B50-4C76-B172-18D64C852F01}">
      <dgm:prSet/>
      <dgm:spPr/>
      <dgm:t>
        <a:bodyPr/>
        <a:lstStyle/>
        <a:p>
          <a:endParaRPr lang="sl-SI"/>
        </a:p>
      </dgm:t>
    </dgm:pt>
    <dgm:pt modelId="{25E739B7-372D-475D-9582-0054AA78C1C0}">
      <dgm:prSet phldrT="[besedilo]" custT="1"/>
      <dgm:spPr/>
      <dgm:t>
        <a:bodyPr/>
        <a:lstStyle/>
        <a:p>
          <a:pPr algn="just"/>
          <a:r>
            <a:rPr lang="sl-SI" sz="1800" b="1" dirty="0" smtClean="0">
              <a:solidFill>
                <a:schemeClr val="accent1"/>
              </a:solidFill>
            </a:rPr>
            <a:t>Nosilec KMG ima pri tem možnost, da evidence vodi ali v celoti z </a:t>
          </a:r>
          <a:r>
            <a:rPr lang="sl-SI" sz="1800" b="1" dirty="0" err="1" smtClean="0">
              <a:solidFill>
                <a:schemeClr val="accent1"/>
              </a:solidFill>
            </a:rPr>
            <a:t>geolocirano</a:t>
          </a:r>
          <a:r>
            <a:rPr lang="sl-SI" sz="1800" b="1" dirty="0" smtClean="0">
              <a:solidFill>
                <a:schemeClr val="accent1"/>
              </a:solidFill>
            </a:rPr>
            <a:t> fotografijo ali pa vodi na oba načina – nekaj delovnih opravil posname z </a:t>
          </a:r>
          <a:r>
            <a:rPr lang="sl-SI" sz="1800" b="1" dirty="0" err="1" smtClean="0">
              <a:solidFill>
                <a:schemeClr val="accent1"/>
              </a:solidFill>
            </a:rPr>
            <a:t>geolocoirano</a:t>
          </a:r>
          <a:r>
            <a:rPr lang="sl-SI" sz="1800" b="1" dirty="0" smtClean="0">
              <a:solidFill>
                <a:schemeClr val="accent1"/>
              </a:solidFill>
            </a:rPr>
            <a:t> fotografijo in nekaj delovnih opravil kot zapis v evidenci.</a:t>
          </a:r>
          <a:endParaRPr lang="sl-SI" sz="1800" b="1" dirty="0">
            <a:solidFill>
              <a:schemeClr val="accent1"/>
            </a:solidFill>
          </a:endParaRPr>
        </a:p>
      </dgm:t>
    </dgm:pt>
    <dgm:pt modelId="{55FB141C-7F6A-463D-A5FB-959BEC347D7F}" type="parTrans" cxnId="{714B510C-58A6-4B8E-927B-D90D460744B6}">
      <dgm:prSet/>
      <dgm:spPr/>
      <dgm:t>
        <a:bodyPr/>
        <a:lstStyle/>
        <a:p>
          <a:endParaRPr lang="sl-SI"/>
        </a:p>
      </dgm:t>
    </dgm:pt>
    <dgm:pt modelId="{F634AE66-F71A-41B6-B131-5C179798BE5A}" type="sibTrans" cxnId="{714B510C-58A6-4B8E-927B-D90D460744B6}">
      <dgm:prSet/>
      <dgm:spPr/>
      <dgm:t>
        <a:bodyPr/>
        <a:lstStyle/>
        <a:p>
          <a:endParaRPr lang="sl-SI"/>
        </a:p>
      </dgm:t>
    </dgm:pt>
    <dgm:pt modelId="{3CEA07EB-D6DC-4CC0-A8B3-75B72DD78004}">
      <dgm:prSet phldrT="[besedilo]" custT="1"/>
      <dgm:spPr/>
      <dgm:t>
        <a:bodyPr/>
        <a:lstStyle/>
        <a:p>
          <a:pPr algn="just"/>
          <a:r>
            <a:rPr lang="sl-SI" sz="1800" b="1" dirty="0" smtClean="0">
              <a:solidFill>
                <a:schemeClr val="accent1"/>
              </a:solidFill>
            </a:rPr>
            <a:t>Dodana je nova evidenca za kmetijsko prakso INHIBITOR (Evidenca o uporabi mineralnih in organskih gnojil).</a:t>
          </a:r>
          <a:endParaRPr lang="sl-SI" sz="1800" b="1" dirty="0">
            <a:solidFill>
              <a:schemeClr val="accent1"/>
            </a:solidFill>
          </a:endParaRPr>
        </a:p>
      </dgm:t>
    </dgm:pt>
    <dgm:pt modelId="{6CDA577A-18BE-4A1B-8268-F6C20C884A7A}" type="parTrans" cxnId="{B63DBA5D-D6A2-420D-9184-36C71E378F51}">
      <dgm:prSet/>
      <dgm:spPr/>
      <dgm:t>
        <a:bodyPr/>
        <a:lstStyle/>
        <a:p>
          <a:endParaRPr lang="sl-SI"/>
        </a:p>
      </dgm:t>
    </dgm:pt>
    <dgm:pt modelId="{5B61AE18-22C9-4B56-937D-A290ACDE1382}" type="sibTrans" cxnId="{B63DBA5D-D6A2-420D-9184-36C71E378F51}">
      <dgm:prSet/>
      <dgm:spPr/>
      <dgm:t>
        <a:bodyPr/>
        <a:lstStyle/>
        <a:p>
          <a:endParaRPr lang="sl-SI"/>
        </a:p>
      </dgm:t>
    </dgm:pt>
    <dgm:pt modelId="{EBA6AD65-A15F-4F3C-9E4C-000ED7B4C8A5}">
      <dgm:prSet phldrT="[besedilo]" custT="1"/>
      <dgm:spPr/>
      <dgm:t>
        <a:bodyPr/>
        <a:lstStyle/>
        <a:p>
          <a:pPr algn="just"/>
          <a:r>
            <a:rPr lang="sl-SI" sz="1800" b="1" dirty="0" smtClean="0">
              <a:solidFill>
                <a:schemeClr val="accent1"/>
              </a:solidFill>
            </a:rPr>
            <a:t>Zaradi pobud iz terena bodo dodatno objavljene „poenostavljene“ evidence SOPO: pripravljene po pristopu po posamezni shemi, za posamezno shemo in na letni ravni. Objava na spletni strani</a:t>
          </a:r>
          <a:r>
            <a:rPr lang="sl-SI" sz="1800" b="1" dirty="0" smtClean="0">
              <a:solidFill>
                <a:schemeClr val="accent1"/>
              </a:solidFill>
            </a:rPr>
            <a:t>: </a:t>
          </a:r>
          <a:r>
            <a:rPr lang="sl-SI" sz="1800" b="1" dirty="0" smtClean="0">
              <a:solidFill>
                <a:schemeClr val="accent1"/>
              </a:solidFill>
            </a:rPr>
            <a:t>več „pod linkov</a:t>
          </a:r>
          <a:r>
            <a:rPr lang="sl-SI" sz="1800" b="1" dirty="0" smtClean="0">
              <a:solidFill>
                <a:schemeClr val="accent1"/>
              </a:solidFill>
            </a:rPr>
            <a:t>“ za evidence SOPO, </a:t>
          </a:r>
          <a:r>
            <a:rPr lang="sl-SI" sz="1800" b="1" dirty="0" smtClean="0">
              <a:solidFill>
                <a:schemeClr val="accent1"/>
              </a:solidFill>
            </a:rPr>
            <a:t>in sicer na posamezno shemo (odprle se bodo vse zadevne evidence, ki jih mora nosilec voditi).Hkrati bodo ostale objavljene evidence iz leta 2023, če bo želel nosilec KMG zapis nadaljevati na že obstoječih evidencah.</a:t>
          </a:r>
          <a:endParaRPr lang="sl-SI" sz="1800" b="1" dirty="0">
            <a:solidFill>
              <a:schemeClr val="accent1"/>
            </a:solidFill>
          </a:endParaRPr>
        </a:p>
      </dgm:t>
    </dgm:pt>
    <dgm:pt modelId="{CD78F93F-4A96-4D1F-9278-B7FC1D0ACF48}" type="parTrans" cxnId="{D14C5223-EB3A-4AC6-9949-DF280420C844}">
      <dgm:prSet/>
      <dgm:spPr/>
      <dgm:t>
        <a:bodyPr/>
        <a:lstStyle/>
        <a:p>
          <a:endParaRPr lang="sl-SI"/>
        </a:p>
      </dgm:t>
    </dgm:pt>
    <dgm:pt modelId="{333787E6-369B-40B7-8A11-CE0F073992CE}" type="sibTrans" cxnId="{D14C5223-EB3A-4AC6-9949-DF280420C844}">
      <dgm:prSet/>
      <dgm:spPr/>
      <dgm:t>
        <a:bodyPr/>
        <a:lstStyle/>
        <a:p>
          <a:endParaRPr lang="sl-SI"/>
        </a:p>
      </dgm:t>
    </dgm:pt>
    <dgm:pt modelId="{80AA00C5-CCAE-495E-A06C-D1D37ABBA69D}">
      <dgm:prSet phldrT="[besedilo]" custT="1"/>
      <dgm:spPr/>
      <dgm:t>
        <a:bodyPr/>
        <a:lstStyle/>
        <a:p>
          <a:pPr algn="just"/>
          <a:endParaRPr lang="sl-SI" sz="800" b="1" dirty="0">
            <a:solidFill>
              <a:schemeClr val="accent1"/>
            </a:solidFill>
          </a:endParaRPr>
        </a:p>
      </dgm:t>
    </dgm:pt>
    <dgm:pt modelId="{280BA350-0DD3-4C59-A3C0-0B5148633610}" type="parTrans" cxnId="{24FDAF0F-895F-402D-B7B4-2FD6C16A4EC2}">
      <dgm:prSet/>
      <dgm:spPr/>
      <dgm:t>
        <a:bodyPr/>
        <a:lstStyle/>
        <a:p>
          <a:endParaRPr lang="sl-SI"/>
        </a:p>
      </dgm:t>
    </dgm:pt>
    <dgm:pt modelId="{4F61BCC3-465B-48FC-A556-8184F42CD369}" type="sibTrans" cxnId="{24FDAF0F-895F-402D-B7B4-2FD6C16A4EC2}">
      <dgm:prSet/>
      <dgm:spPr/>
      <dgm:t>
        <a:bodyPr/>
        <a:lstStyle/>
        <a:p>
          <a:endParaRPr lang="sl-SI"/>
        </a:p>
      </dgm:t>
    </dgm:pt>
    <dgm:pt modelId="{46FB6D4F-C883-4A22-BF07-40C57BDF26D5}">
      <dgm:prSet phldrT="[besedilo]" custT="1"/>
      <dgm:spPr/>
      <dgm:t>
        <a:bodyPr/>
        <a:lstStyle/>
        <a:p>
          <a:pPr algn="just"/>
          <a:endParaRPr lang="sl-SI" sz="800" b="1" dirty="0">
            <a:solidFill>
              <a:schemeClr val="accent1"/>
            </a:solidFill>
          </a:endParaRPr>
        </a:p>
      </dgm:t>
    </dgm:pt>
    <dgm:pt modelId="{85C0DDEF-C220-4304-8FA9-6C21201D32A7}" type="parTrans" cxnId="{EB462E09-F314-4E99-AFF6-21B8DC014719}">
      <dgm:prSet/>
      <dgm:spPr/>
      <dgm:t>
        <a:bodyPr/>
        <a:lstStyle/>
        <a:p>
          <a:endParaRPr lang="sl-SI"/>
        </a:p>
      </dgm:t>
    </dgm:pt>
    <dgm:pt modelId="{FAFEBF8B-8AB8-492D-A7C0-38939898759C}" type="sibTrans" cxnId="{EB462E09-F314-4E99-AFF6-21B8DC014719}">
      <dgm:prSet/>
      <dgm:spPr/>
      <dgm:t>
        <a:bodyPr/>
        <a:lstStyle/>
        <a:p>
          <a:endParaRPr lang="sl-SI"/>
        </a:p>
      </dgm:t>
    </dgm:pt>
    <dgm:pt modelId="{E2256A91-43F3-4830-894F-EBF640F6DDD5}">
      <dgm:prSet phldrT="[besedilo]" custT="1"/>
      <dgm:spPr/>
      <dgm:t>
        <a:bodyPr/>
        <a:lstStyle/>
        <a:p>
          <a:pPr algn="just"/>
          <a:endParaRPr lang="sl-SI" sz="800" b="1" dirty="0">
            <a:solidFill>
              <a:schemeClr val="accent1"/>
            </a:solidFill>
          </a:endParaRPr>
        </a:p>
      </dgm:t>
    </dgm:pt>
    <dgm:pt modelId="{8C15C222-E394-4E01-8E4A-ADF385B95AFC}" type="parTrans" cxnId="{5A1B2D78-EA84-4A31-9644-BFD5D59D662C}">
      <dgm:prSet/>
      <dgm:spPr/>
      <dgm:t>
        <a:bodyPr/>
        <a:lstStyle/>
        <a:p>
          <a:endParaRPr lang="sl-SI"/>
        </a:p>
      </dgm:t>
    </dgm:pt>
    <dgm:pt modelId="{66852AF9-5CDE-438D-BD8A-07BB6C167C13}" type="sibTrans" cxnId="{5A1B2D78-EA84-4A31-9644-BFD5D59D662C}">
      <dgm:prSet/>
      <dgm:spPr/>
      <dgm:t>
        <a:bodyPr/>
        <a:lstStyle/>
        <a:p>
          <a:endParaRPr lang="sl-SI"/>
        </a:p>
      </dgm:t>
    </dgm:pt>
    <dgm:pt modelId="{FDE5874E-AC7F-4D9F-A8E1-B89C46D0080A}">
      <dgm:prSet phldrT="[besedilo]" custT="1"/>
      <dgm:spPr/>
      <dgm:t>
        <a:bodyPr/>
        <a:lstStyle/>
        <a:p>
          <a:r>
            <a:rPr lang="sl-SI" sz="3400" b="1" dirty="0" smtClean="0">
              <a:solidFill>
                <a:schemeClr val="accent1"/>
              </a:solidFill>
            </a:rPr>
            <a:t>SOPO  - evidence NOVO 2024</a:t>
          </a:r>
          <a:endParaRPr lang="sl-SI" sz="3400" b="1" dirty="0">
            <a:solidFill>
              <a:schemeClr val="accent1"/>
            </a:solidFill>
          </a:endParaRPr>
        </a:p>
      </dgm:t>
    </dgm:pt>
    <dgm:pt modelId="{D169794A-C4C1-41D9-A916-431166E09DC2}" type="sibTrans" cxnId="{070878F6-7B09-4B12-A7D8-64B36414D00F}">
      <dgm:prSet/>
      <dgm:spPr/>
      <dgm:t>
        <a:bodyPr/>
        <a:lstStyle/>
        <a:p>
          <a:endParaRPr lang="sl-SI"/>
        </a:p>
      </dgm:t>
    </dgm:pt>
    <dgm:pt modelId="{06026DF4-9925-4EAE-8B94-4D53E52CBF5A}" type="parTrans" cxnId="{070878F6-7B09-4B12-A7D8-64B36414D00F}">
      <dgm:prSet/>
      <dgm:spPr/>
      <dgm:t>
        <a:bodyPr/>
        <a:lstStyle/>
        <a:p>
          <a:endParaRPr lang="sl-SI"/>
        </a:p>
      </dgm:t>
    </dgm:pt>
    <dgm:pt modelId="{DFFF52D0-E589-4A2C-8B56-DC04DF059F08}" type="pres">
      <dgm:prSet presAssocID="{251FDE06-7DF1-453E-B29E-2535973003B4}" presName="Name0" presStyleCnt="0">
        <dgm:presLayoutVars>
          <dgm:dir/>
          <dgm:animLvl val="lvl"/>
          <dgm:resizeHandles val="exact"/>
        </dgm:presLayoutVars>
      </dgm:prSet>
      <dgm:spPr/>
      <dgm:t>
        <a:bodyPr/>
        <a:lstStyle/>
        <a:p>
          <a:endParaRPr lang="sl-SI"/>
        </a:p>
      </dgm:t>
    </dgm:pt>
    <dgm:pt modelId="{CDCC31AE-E8A4-4BCB-8990-F05AC72F470E}" type="pres">
      <dgm:prSet presAssocID="{FDE5874E-AC7F-4D9F-A8E1-B89C46D0080A}" presName="composite" presStyleCnt="0"/>
      <dgm:spPr/>
    </dgm:pt>
    <dgm:pt modelId="{763CEE91-46F7-4938-9941-0E223111EFFC}" type="pres">
      <dgm:prSet presAssocID="{FDE5874E-AC7F-4D9F-A8E1-B89C46D0080A}" presName="parTx" presStyleLbl="alignNode1" presStyleIdx="0" presStyleCnt="1" custAng="0" custFlipVert="0" custScaleX="100000" custScaleY="100000" custLinFactNeighborX="-83" custLinFactNeighborY="-37444">
        <dgm:presLayoutVars>
          <dgm:chMax val="0"/>
          <dgm:chPref val="0"/>
          <dgm:bulletEnabled val="1"/>
        </dgm:presLayoutVars>
      </dgm:prSet>
      <dgm:spPr/>
      <dgm:t>
        <a:bodyPr/>
        <a:lstStyle/>
        <a:p>
          <a:endParaRPr lang="sl-SI"/>
        </a:p>
      </dgm:t>
    </dgm:pt>
    <dgm:pt modelId="{468423E6-ADD0-467C-A069-DFCF5FB99394}" type="pres">
      <dgm:prSet presAssocID="{FDE5874E-AC7F-4D9F-A8E1-B89C46D0080A}" presName="desTx" presStyleLbl="alignAccFollowNode1" presStyleIdx="0" presStyleCnt="1" custScaleX="100000" custScaleY="137832" custLinFactNeighborY="5428">
        <dgm:presLayoutVars>
          <dgm:bulletEnabled val="1"/>
        </dgm:presLayoutVars>
      </dgm:prSet>
      <dgm:spPr/>
      <dgm:t>
        <a:bodyPr/>
        <a:lstStyle/>
        <a:p>
          <a:endParaRPr lang="sl-SI"/>
        </a:p>
      </dgm:t>
    </dgm:pt>
  </dgm:ptLst>
  <dgm:cxnLst>
    <dgm:cxn modelId="{235675AA-0B50-4C76-B172-18D64C852F01}" srcId="{FDE5874E-AC7F-4D9F-A8E1-B89C46D0080A}" destId="{C3C9F141-0834-45E8-B773-AEA9C89337F8}" srcOrd="0" destOrd="0" parTransId="{AFE16DB1-9B0D-4FB9-9F31-53D9A353C28F}" sibTransId="{F9D8D3F0-2383-44ED-AA63-F455AABBA210}"/>
    <dgm:cxn modelId="{24FDAF0F-895F-402D-B7B4-2FD6C16A4EC2}" srcId="{FDE5874E-AC7F-4D9F-A8E1-B89C46D0080A}" destId="{80AA00C5-CCAE-495E-A06C-D1D37ABBA69D}" srcOrd="1" destOrd="0" parTransId="{280BA350-0DD3-4C59-A3C0-0B5148633610}" sibTransId="{4F61BCC3-465B-48FC-A556-8184F42CD369}"/>
    <dgm:cxn modelId="{D14C5223-EB3A-4AC6-9949-DF280420C844}" srcId="{FDE5874E-AC7F-4D9F-A8E1-B89C46D0080A}" destId="{EBA6AD65-A15F-4F3C-9E4C-000ED7B4C8A5}" srcOrd="6" destOrd="0" parTransId="{CD78F93F-4A96-4D1F-9278-B7FC1D0ACF48}" sibTransId="{333787E6-369B-40B7-8A11-CE0F073992CE}"/>
    <dgm:cxn modelId="{04510317-0799-4DD4-96E3-37C6A06A7FAB}" type="presOf" srcId="{E2256A91-43F3-4830-894F-EBF640F6DDD5}" destId="{468423E6-ADD0-467C-A069-DFCF5FB99394}" srcOrd="0" destOrd="5" presId="urn:microsoft.com/office/officeart/2005/8/layout/hList1"/>
    <dgm:cxn modelId="{B63DBA5D-D6A2-420D-9184-36C71E378F51}" srcId="{FDE5874E-AC7F-4D9F-A8E1-B89C46D0080A}" destId="{3CEA07EB-D6DC-4CC0-A8B3-75B72DD78004}" srcOrd="4" destOrd="0" parTransId="{6CDA577A-18BE-4A1B-8268-F6C20C884A7A}" sibTransId="{5B61AE18-22C9-4B56-937D-A290ACDE1382}"/>
    <dgm:cxn modelId="{BDA75073-4730-4D51-8ADE-69CCF07A9901}" type="presOf" srcId="{46FB6D4F-C883-4A22-BF07-40C57BDF26D5}" destId="{468423E6-ADD0-467C-A069-DFCF5FB99394}" srcOrd="0" destOrd="3" presId="urn:microsoft.com/office/officeart/2005/8/layout/hList1"/>
    <dgm:cxn modelId="{D615830E-81CE-4719-8EEC-8F4D24CF7BD4}" type="presOf" srcId="{251FDE06-7DF1-453E-B29E-2535973003B4}" destId="{DFFF52D0-E589-4A2C-8B56-DC04DF059F08}" srcOrd="0" destOrd="0" presId="urn:microsoft.com/office/officeart/2005/8/layout/hList1"/>
    <dgm:cxn modelId="{A3E1817A-D1C7-4592-A519-FB64017885A8}" type="presOf" srcId="{25E739B7-372D-475D-9582-0054AA78C1C0}" destId="{468423E6-ADD0-467C-A069-DFCF5FB99394}" srcOrd="0" destOrd="2" presId="urn:microsoft.com/office/officeart/2005/8/layout/hList1"/>
    <dgm:cxn modelId="{3E0944E4-D69D-488B-8967-2CC44459DF63}" type="presOf" srcId="{EBA6AD65-A15F-4F3C-9E4C-000ED7B4C8A5}" destId="{468423E6-ADD0-467C-A069-DFCF5FB99394}" srcOrd="0" destOrd="6" presId="urn:microsoft.com/office/officeart/2005/8/layout/hList1"/>
    <dgm:cxn modelId="{714B510C-58A6-4B8E-927B-D90D460744B6}" srcId="{FDE5874E-AC7F-4D9F-A8E1-B89C46D0080A}" destId="{25E739B7-372D-475D-9582-0054AA78C1C0}" srcOrd="2" destOrd="0" parTransId="{55FB141C-7F6A-463D-A5FB-959BEC347D7F}" sibTransId="{F634AE66-F71A-41B6-B131-5C179798BE5A}"/>
    <dgm:cxn modelId="{5A1B2D78-EA84-4A31-9644-BFD5D59D662C}" srcId="{FDE5874E-AC7F-4D9F-A8E1-B89C46D0080A}" destId="{E2256A91-43F3-4830-894F-EBF640F6DDD5}" srcOrd="5" destOrd="0" parTransId="{8C15C222-E394-4E01-8E4A-ADF385B95AFC}" sibTransId="{66852AF9-5CDE-438D-BD8A-07BB6C167C13}"/>
    <dgm:cxn modelId="{070878F6-7B09-4B12-A7D8-64B36414D00F}" srcId="{251FDE06-7DF1-453E-B29E-2535973003B4}" destId="{FDE5874E-AC7F-4D9F-A8E1-B89C46D0080A}" srcOrd="0" destOrd="0" parTransId="{06026DF4-9925-4EAE-8B94-4D53E52CBF5A}" sibTransId="{D169794A-C4C1-41D9-A916-431166E09DC2}"/>
    <dgm:cxn modelId="{258101ED-FC4B-4232-B9A6-7535E940E9CE}" type="presOf" srcId="{3CEA07EB-D6DC-4CC0-A8B3-75B72DD78004}" destId="{468423E6-ADD0-467C-A069-DFCF5FB99394}" srcOrd="0" destOrd="4" presId="urn:microsoft.com/office/officeart/2005/8/layout/hList1"/>
    <dgm:cxn modelId="{05167BEB-299D-46B6-8898-21A06663DFD5}" type="presOf" srcId="{FDE5874E-AC7F-4D9F-A8E1-B89C46D0080A}" destId="{763CEE91-46F7-4938-9941-0E223111EFFC}" srcOrd="0" destOrd="0" presId="urn:microsoft.com/office/officeart/2005/8/layout/hList1"/>
    <dgm:cxn modelId="{EB462E09-F314-4E99-AFF6-21B8DC014719}" srcId="{FDE5874E-AC7F-4D9F-A8E1-B89C46D0080A}" destId="{46FB6D4F-C883-4A22-BF07-40C57BDF26D5}" srcOrd="3" destOrd="0" parTransId="{85C0DDEF-C220-4304-8FA9-6C21201D32A7}" sibTransId="{FAFEBF8B-8AB8-492D-A7C0-38939898759C}"/>
    <dgm:cxn modelId="{F8C688A9-B7B6-4EC7-BDB6-57AC40261BBF}" type="presOf" srcId="{C3C9F141-0834-45E8-B773-AEA9C89337F8}" destId="{468423E6-ADD0-467C-A069-DFCF5FB99394}" srcOrd="0" destOrd="0" presId="urn:microsoft.com/office/officeart/2005/8/layout/hList1"/>
    <dgm:cxn modelId="{A512A7F6-2C76-44A5-81BE-838FA771AB2B}" type="presOf" srcId="{80AA00C5-CCAE-495E-A06C-D1D37ABBA69D}" destId="{468423E6-ADD0-467C-A069-DFCF5FB99394}" srcOrd="0" destOrd="1" presId="urn:microsoft.com/office/officeart/2005/8/layout/hList1"/>
    <dgm:cxn modelId="{ADC91326-EAD3-496A-9B27-E11B14F3D884}" type="presParOf" srcId="{DFFF52D0-E589-4A2C-8B56-DC04DF059F08}" destId="{CDCC31AE-E8A4-4BCB-8990-F05AC72F470E}" srcOrd="0" destOrd="0" presId="urn:microsoft.com/office/officeart/2005/8/layout/hList1"/>
    <dgm:cxn modelId="{256BA6C7-6D36-42B6-8EA4-09A9F707DF92}" type="presParOf" srcId="{CDCC31AE-E8A4-4BCB-8990-F05AC72F470E}" destId="{763CEE91-46F7-4938-9941-0E223111EFFC}" srcOrd="0" destOrd="0" presId="urn:microsoft.com/office/officeart/2005/8/layout/hList1"/>
    <dgm:cxn modelId="{DA892AC6-C5AA-41BD-A3FB-696012EBAB39}" type="presParOf" srcId="{CDCC31AE-E8A4-4BCB-8990-F05AC72F470E}" destId="{468423E6-ADD0-467C-A069-DFCF5FB993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1FDE06-7DF1-453E-B29E-2535973003B4}" type="doc">
      <dgm:prSet loTypeId="urn:microsoft.com/office/officeart/2005/8/layout/hList3" loCatId="list" qsTypeId="urn:microsoft.com/office/officeart/2005/8/quickstyle/simple3"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200" b="1" dirty="0" smtClean="0"/>
            <a:t>SOPO  - kontrolni sloji</a:t>
          </a:r>
          <a:endParaRPr lang="sl-SI" sz="32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C3C9F141-0834-45E8-B773-AEA9C89337F8}">
      <dgm:prSet phldrT="[besedilo]" custT="1"/>
      <dgm:spPr/>
      <dgm:t>
        <a:bodyPr/>
        <a:lstStyle/>
        <a:p>
          <a:r>
            <a:rPr lang="sl-SI" sz="2000" b="1" u="sng" dirty="0" smtClean="0">
              <a:solidFill>
                <a:schemeClr val="accent6">
                  <a:lumMod val="50000"/>
                </a:schemeClr>
              </a:solidFill>
            </a:rPr>
            <a:t>ZA TRT:</a:t>
          </a:r>
          <a:endParaRPr lang="sl-SI" sz="2000" b="1" u="sng" dirty="0">
            <a:solidFill>
              <a:schemeClr val="accent6">
                <a:lumMod val="50000"/>
              </a:schemeClr>
            </a:solidFill>
          </a:endParaRPr>
        </a:p>
      </dgm:t>
    </dgm:pt>
    <dgm:pt modelId="{AFE16DB1-9B0D-4FB9-9F31-53D9A353C28F}" type="parTrans" cxnId="{235675AA-0B50-4C76-B172-18D64C852F01}">
      <dgm:prSet/>
      <dgm:spPr/>
      <dgm:t>
        <a:bodyPr/>
        <a:lstStyle/>
        <a:p>
          <a:endParaRPr lang="sl-SI"/>
        </a:p>
      </dgm:t>
    </dgm:pt>
    <dgm:pt modelId="{F9D8D3F0-2383-44ED-AA63-F455AABBA210}" type="sibTrans" cxnId="{235675AA-0B50-4C76-B172-18D64C852F01}">
      <dgm:prSet/>
      <dgm:spPr/>
      <dgm:t>
        <a:bodyPr/>
        <a:lstStyle/>
        <a:p>
          <a:endParaRPr lang="sl-SI"/>
        </a:p>
      </dgm:t>
    </dgm:pt>
    <dgm:pt modelId="{0DF5A58D-602C-4002-BE22-AF9DB739B3E4}">
      <dgm:prSet custT="1"/>
      <dgm:spPr/>
      <dgm:t>
        <a:bodyPr/>
        <a:lstStyle/>
        <a:p>
          <a:r>
            <a:rPr lang="sl-SI" sz="2000" b="1" u="sng" dirty="0" smtClean="0">
              <a:solidFill>
                <a:schemeClr val="accent6">
                  <a:lumMod val="50000"/>
                </a:schemeClr>
              </a:solidFill>
            </a:rPr>
            <a:t>ZA POŠK:</a:t>
          </a:r>
        </a:p>
      </dgm:t>
    </dgm:pt>
    <dgm:pt modelId="{0E87AD12-1E65-4AB9-A6B0-7EC9DCE363D8}" type="parTrans" cxnId="{533B4344-4C10-406D-8290-370043304BFA}">
      <dgm:prSet/>
      <dgm:spPr/>
      <dgm:t>
        <a:bodyPr/>
        <a:lstStyle/>
        <a:p>
          <a:endParaRPr lang="sl-SI"/>
        </a:p>
      </dgm:t>
    </dgm:pt>
    <dgm:pt modelId="{A7CA0441-86FA-4FE0-9126-7E394701EFCE}" type="sibTrans" cxnId="{533B4344-4C10-406D-8290-370043304BFA}">
      <dgm:prSet/>
      <dgm:spPr/>
      <dgm:t>
        <a:bodyPr/>
        <a:lstStyle/>
        <a:p>
          <a:endParaRPr lang="sl-SI"/>
        </a:p>
      </dgm:t>
    </dgm:pt>
    <dgm:pt modelId="{631932CC-8362-4235-9259-F9297748533C}">
      <dgm:prSet custT="1"/>
      <dgm:spPr/>
      <dgm:t>
        <a:bodyPr/>
        <a:lstStyle/>
        <a:p>
          <a:r>
            <a:rPr lang="sl-SI" sz="2000" b="1" u="sng" dirty="0" smtClean="0"/>
            <a:t>ZA NPP; ZEL; NIZI:</a:t>
          </a:r>
          <a:endParaRPr lang="sl-SI" sz="2000" u="sng" dirty="0" smtClean="0"/>
        </a:p>
      </dgm:t>
    </dgm:pt>
    <dgm:pt modelId="{2082EEE9-AB29-4E22-8E76-35E7065B381E}" type="parTrans" cxnId="{EAF2EB79-E3A4-4A39-BFE2-B138BCE92FA3}">
      <dgm:prSet/>
      <dgm:spPr/>
      <dgm:t>
        <a:bodyPr/>
        <a:lstStyle/>
        <a:p>
          <a:endParaRPr lang="sl-SI"/>
        </a:p>
      </dgm:t>
    </dgm:pt>
    <dgm:pt modelId="{55E76ED2-065B-4ED3-A115-7CA2B04030DC}" type="sibTrans" cxnId="{EAF2EB79-E3A4-4A39-BFE2-B138BCE92FA3}">
      <dgm:prSet/>
      <dgm:spPr/>
      <dgm:t>
        <a:bodyPr/>
        <a:lstStyle/>
        <a:p>
          <a:endParaRPr lang="sl-SI"/>
        </a:p>
      </dgm:t>
    </dgm:pt>
    <dgm:pt modelId="{8162FB5C-1CCE-4FAF-8BED-9669FA83A78F}">
      <dgm:prSet custT="1"/>
      <dgm:spPr/>
      <dgm:t>
        <a:bodyPr/>
        <a:lstStyle/>
        <a:p>
          <a:r>
            <a:rPr lang="sl-SI" sz="2000" b="1" u="sng" dirty="0" smtClean="0">
              <a:solidFill>
                <a:schemeClr val="accent6">
                  <a:lumMod val="50000"/>
                </a:schemeClr>
              </a:solidFill>
            </a:rPr>
            <a:t>ZA VGP:</a:t>
          </a:r>
        </a:p>
      </dgm:t>
    </dgm:pt>
    <dgm:pt modelId="{952D9AC9-6BB2-4696-B33F-4366A4617306}" type="parTrans" cxnId="{AB985D6F-9098-406B-ADEB-B7F20DC4AE06}">
      <dgm:prSet/>
      <dgm:spPr/>
      <dgm:t>
        <a:bodyPr/>
        <a:lstStyle/>
        <a:p>
          <a:endParaRPr lang="sl-SI"/>
        </a:p>
      </dgm:t>
    </dgm:pt>
    <dgm:pt modelId="{0BFD7FE5-E305-47C4-A27D-601E2F357441}" type="sibTrans" cxnId="{AB985D6F-9098-406B-ADEB-B7F20DC4AE06}">
      <dgm:prSet/>
      <dgm:spPr/>
      <dgm:t>
        <a:bodyPr/>
        <a:lstStyle/>
        <a:p>
          <a:endParaRPr lang="sl-SI"/>
        </a:p>
      </dgm:t>
    </dgm:pt>
    <dgm:pt modelId="{588F8320-F4B0-4D2C-9E2F-D60A3122486D}">
      <dgm:prSet custT="1"/>
      <dgm:spPr/>
      <dgm:t>
        <a:bodyPr/>
        <a:lstStyle/>
        <a:p>
          <a:r>
            <a:rPr lang="sl-SI" sz="2000" b="1" u="sng" dirty="0" smtClean="0">
              <a:solidFill>
                <a:schemeClr val="accent6">
                  <a:lumMod val="50000"/>
                </a:schemeClr>
              </a:solidFill>
            </a:rPr>
            <a:t>ZA VGP:</a:t>
          </a:r>
        </a:p>
      </dgm:t>
    </dgm:pt>
    <dgm:pt modelId="{CED200C1-3754-487B-B31B-078AAEF16A7C}" type="parTrans" cxnId="{5BF41549-19EC-470F-A1ED-0E7BE9CBBD97}">
      <dgm:prSet/>
      <dgm:spPr/>
      <dgm:t>
        <a:bodyPr/>
        <a:lstStyle/>
        <a:p>
          <a:endParaRPr lang="sl-SI"/>
        </a:p>
      </dgm:t>
    </dgm:pt>
    <dgm:pt modelId="{A5B596E1-8106-4666-BA0E-544F6E3DFE34}" type="sibTrans" cxnId="{5BF41549-19EC-470F-A1ED-0E7BE9CBBD97}">
      <dgm:prSet/>
      <dgm:spPr/>
      <dgm:t>
        <a:bodyPr/>
        <a:lstStyle/>
        <a:p>
          <a:endParaRPr lang="sl-SI"/>
        </a:p>
      </dgm:t>
    </dgm:pt>
    <dgm:pt modelId="{492136F1-9017-4377-93FD-2EE8A89B4913}">
      <dgm:prSet custT="1"/>
      <dgm:spPr/>
      <dgm:t>
        <a:bodyPr/>
        <a:lstStyle/>
        <a:p>
          <a:r>
            <a:rPr lang="sl-SI" sz="2000" b="1" dirty="0" smtClean="0"/>
            <a:t>Dostopni na javnem pregledovalniku „GERK </a:t>
          </a:r>
          <a:r>
            <a:rPr lang="sl-SI" sz="2000" b="1" dirty="0" err="1" smtClean="0"/>
            <a:t>viewer</a:t>
          </a:r>
          <a:r>
            <a:rPr lang="sl-SI" sz="2000" b="1" dirty="0" smtClean="0"/>
            <a:t>“ kot kontrolni sloji za leto 2024</a:t>
          </a:r>
        </a:p>
      </dgm:t>
    </dgm:pt>
    <dgm:pt modelId="{1298DB8F-1CFC-4315-B9F6-279FCB61CD45}" type="parTrans" cxnId="{4E653E38-BA1F-4647-8D6A-3CB762BAF4F2}">
      <dgm:prSet/>
      <dgm:spPr/>
      <dgm:t>
        <a:bodyPr/>
        <a:lstStyle/>
        <a:p>
          <a:endParaRPr lang="sl-SI"/>
        </a:p>
      </dgm:t>
    </dgm:pt>
    <dgm:pt modelId="{5C5C725D-D8AE-4BC2-865C-9DB822A7D3E0}" type="sibTrans" cxnId="{4E653E38-BA1F-4647-8D6A-3CB762BAF4F2}">
      <dgm:prSet/>
      <dgm:spPr/>
      <dgm:t>
        <a:bodyPr/>
        <a:lstStyle/>
        <a:p>
          <a:endParaRPr lang="sl-SI"/>
        </a:p>
      </dgm:t>
    </dgm:pt>
    <dgm:pt modelId="{BAA44F6B-9E2B-485D-87B7-C361F2960C95}">
      <dgm:prSet phldrT="[besedilo]" custT="1"/>
      <dgm:spPr/>
      <dgm:t>
        <a:bodyPr/>
        <a:lstStyle/>
        <a:p>
          <a:r>
            <a:rPr lang="sl-SI" sz="2000" b="1" dirty="0" smtClean="0"/>
            <a:t>evidenca TRT _2x </a:t>
          </a:r>
          <a:r>
            <a:rPr lang="sl-SI" sz="2000" dirty="0" smtClean="0"/>
            <a:t>– evidenca območij za maksimalno dvakratno tradicionalno rabo travinja dvakratna in</a:t>
          </a:r>
          <a:endParaRPr lang="sl-SI" sz="2000" dirty="0"/>
        </a:p>
      </dgm:t>
    </dgm:pt>
    <dgm:pt modelId="{4401850C-8A85-4ADC-9DA4-70656005FCC3}" type="parTrans" cxnId="{E1C2FAF3-CD7C-4479-ADEE-6EAAAE18E4BB}">
      <dgm:prSet/>
      <dgm:spPr/>
      <dgm:t>
        <a:bodyPr/>
        <a:lstStyle/>
        <a:p>
          <a:endParaRPr lang="sl-SI"/>
        </a:p>
      </dgm:t>
    </dgm:pt>
    <dgm:pt modelId="{E30B5103-4E5D-49C1-8EFE-6C4CBA8B2812}" type="sibTrans" cxnId="{E1C2FAF3-CD7C-4479-ADEE-6EAAAE18E4BB}">
      <dgm:prSet/>
      <dgm:spPr/>
      <dgm:t>
        <a:bodyPr/>
        <a:lstStyle/>
        <a:p>
          <a:endParaRPr lang="sl-SI"/>
        </a:p>
      </dgm:t>
    </dgm:pt>
    <dgm:pt modelId="{CF02C5C2-C32B-4EBA-BD8F-169D41E9F926}">
      <dgm:prSet phldrT="[besedilo]" custT="1"/>
      <dgm:spPr/>
      <dgm:t>
        <a:bodyPr/>
        <a:lstStyle/>
        <a:p>
          <a:r>
            <a:rPr lang="sl-SI" sz="2000" b="1" dirty="0" smtClean="0"/>
            <a:t>evidenca TRT_3x</a:t>
          </a:r>
          <a:r>
            <a:rPr lang="sl-SI" sz="2000" dirty="0" smtClean="0"/>
            <a:t> - evidenca območij za maksimalno trikratno tradicionalno rabo travinja in</a:t>
          </a:r>
          <a:endParaRPr lang="sl-SI" sz="2000" dirty="0"/>
        </a:p>
      </dgm:t>
    </dgm:pt>
    <dgm:pt modelId="{AAB69FF6-2A73-483C-9F7D-921095B15848}" type="parTrans" cxnId="{780027FA-3FCD-46A4-B533-48BD254CB107}">
      <dgm:prSet/>
      <dgm:spPr/>
      <dgm:t>
        <a:bodyPr/>
        <a:lstStyle/>
        <a:p>
          <a:endParaRPr lang="sl-SI"/>
        </a:p>
      </dgm:t>
    </dgm:pt>
    <dgm:pt modelId="{C4D13CF3-427E-4F7A-98E5-0E1AF6360A81}" type="sibTrans" cxnId="{780027FA-3FCD-46A4-B533-48BD254CB107}">
      <dgm:prSet/>
      <dgm:spPr/>
      <dgm:t>
        <a:bodyPr/>
        <a:lstStyle/>
        <a:p>
          <a:endParaRPr lang="sl-SI"/>
        </a:p>
      </dgm:t>
    </dgm:pt>
    <dgm:pt modelId="{40999A78-39A6-45C6-A03E-5C5874789040}">
      <dgm:prSet phldrT="[besedilo]" custT="1"/>
      <dgm:spPr/>
      <dgm:t>
        <a:bodyPr/>
        <a:lstStyle/>
        <a:p>
          <a:r>
            <a:rPr lang="sl-SI" sz="2000" b="1" dirty="0" smtClean="0"/>
            <a:t>TRT_ Natura 2000 </a:t>
          </a:r>
          <a:r>
            <a:rPr lang="sl-SI" sz="2000" dirty="0" smtClean="0"/>
            <a:t>– evidenca območij Natura 2000, kjer se shema TRT ne izvaja.</a:t>
          </a:r>
          <a:endParaRPr lang="sl-SI" sz="2000" dirty="0"/>
        </a:p>
      </dgm:t>
    </dgm:pt>
    <dgm:pt modelId="{5CA7E41C-5C73-4129-9081-5D9F98F54DA6}" type="parTrans" cxnId="{A0C91693-E8B4-476A-8C0E-AF2C0488636C}">
      <dgm:prSet/>
      <dgm:spPr/>
      <dgm:t>
        <a:bodyPr/>
        <a:lstStyle/>
        <a:p>
          <a:endParaRPr lang="sl-SI"/>
        </a:p>
      </dgm:t>
    </dgm:pt>
    <dgm:pt modelId="{75CF45AC-E267-4D90-8F64-78B9BA5EDD19}" type="sibTrans" cxnId="{A0C91693-E8B4-476A-8C0E-AF2C0488636C}">
      <dgm:prSet/>
      <dgm:spPr/>
      <dgm:t>
        <a:bodyPr/>
        <a:lstStyle/>
        <a:p>
          <a:endParaRPr lang="sl-SI"/>
        </a:p>
      </dgm:t>
    </dgm:pt>
    <dgm:pt modelId="{75CEB6A1-C1D5-4696-A4AF-E3087DD01438}">
      <dgm:prSet custT="1"/>
      <dgm:spPr/>
      <dgm:t>
        <a:bodyPr/>
        <a:lstStyle/>
        <a:p>
          <a:r>
            <a:rPr lang="sl-SI" sz="2000" b="1" dirty="0" smtClean="0"/>
            <a:t>evidenca Neposejana tla za poljskega škrjanca</a:t>
          </a:r>
          <a:r>
            <a:rPr lang="sl-SI" sz="2000" dirty="0" smtClean="0"/>
            <a:t>:</a:t>
          </a:r>
        </a:p>
      </dgm:t>
    </dgm:pt>
    <dgm:pt modelId="{917E71D4-3CFB-4B4A-B4B6-9A87B3796E55}" type="parTrans" cxnId="{5686FE38-DFA8-4475-8E2E-77BBCCF6C8F9}">
      <dgm:prSet/>
      <dgm:spPr/>
      <dgm:t>
        <a:bodyPr/>
        <a:lstStyle/>
        <a:p>
          <a:endParaRPr lang="sl-SI"/>
        </a:p>
      </dgm:t>
    </dgm:pt>
    <dgm:pt modelId="{4DB8ECE8-417D-4BA0-A197-93001FBDDD4F}" type="sibTrans" cxnId="{5686FE38-DFA8-4475-8E2E-77BBCCF6C8F9}">
      <dgm:prSet/>
      <dgm:spPr/>
      <dgm:t>
        <a:bodyPr/>
        <a:lstStyle/>
        <a:p>
          <a:endParaRPr lang="sl-SI"/>
        </a:p>
      </dgm:t>
    </dgm:pt>
    <dgm:pt modelId="{9E8D04B1-2D21-4932-81F9-0CD7DBD3409B}">
      <dgm:prSet custT="1"/>
      <dgm:spPr/>
      <dgm:t>
        <a:bodyPr/>
        <a:lstStyle/>
        <a:p>
          <a:r>
            <a:rPr lang="sl-SI" sz="2000" dirty="0" smtClean="0"/>
            <a:t>območja pojavljanja poljskega škrjanca, ki vključuje območja </a:t>
          </a:r>
          <a:r>
            <a:rPr lang="sl-SI" sz="2000" b="1" i="1" dirty="0" smtClean="0"/>
            <a:t>Goričko, Pomurska ravan, Dravsko-Ptujsko-Središko polje, Ljubljanska kotlina, Krško brežiško polje in Ljubljansko barje.</a:t>
          </a:r>
        </a:p>
      </dgm:t>
    </dgm:pt>
    <dgm:pt modelId="{3F021D8A-163B-4DBE-9625-5B80068DB24B}" type="parTrans" cxnId="{F6B96D61-FCE0-404C-8C1A-BA54E12ECDB3}">
      <dgm:prSet/>
      <dgm:spPr/>
      <dgm:t>
        <a:bodyPr/>
        <a:lstStyle/>
        <a:p>
          <a:endParaRPr lang="sl-SI"/>
        </a:p>
      </dgm:t>
    </dgm:pt>
    <dgm:pt modelId="{0A94CFC2-47A6-4E9D-995F-CD25063D4EDB}" type="sibTrans" cxnId="{F6B96D61-FCE0-404C-8C1A-BA54E12ECDB3}">
      <dgm:prSet/>
      <dgm:spPr/>
      <dgm:t>
        <a:bodyPr/>
        <a:lstStyle/>
        <a:p>
          <a:endParaRPr lang="sl-SI"/>
        </a:p>
      </dgm:t>
    </dgm:pt>
    <dgm:pt modelId="{AC5422A6-D684-408E-A910-E1A1EC7499AE}">
      <dgm:prSet custT="1"/>
      <dgm:spPr/>
      <dgm:t>
        <a:bodyPr/>
        <a:lstStyle/>
        <a:p>
          <a:r>
            <a:rPr lang="sl-SI" sz="2000" b="1" dirty="0" smtClean="0"/>
            <a:t>evidenca Varstvo gnezd pribe:</a:t>
          </a:r>
        </a:p>
      </dgm:t>
    </dgm:pt>
    <dgm:pt modelId="{4634DE3E-113C-41FF-A278-1F282BB7C205}" type="parTrans" cxnId="{84FE1DDC-0BF5-4EB7-8A52-CC333BAE0C7A}">
      <dgm:prSet/>
      <dgm:spPr/>
      <dgm:t>
        <a:bodyPr/>
        <a:lstStyle/>
        <a:p>
          <a:endParaRPr lang="sl-SI"/>
        </a:p>
      </dgm:t>
    </dgm:pt>
    <dgm:pt modelId="{0A2C47D5-F0F4-4417-BB41-555B6DB48587}" type="sibTrans" cxnId="{84FE1DDC-0BF5-4EB7-8A52-CC333BAE0C7A}">
      <dgm:prSet/>
      <dgm:spPr/>
      <dgm:t>
        <a:bodyPr/>
        <a:lstStyle/>
        <a:p>
          <a:endParaRPr lang="sl-SI"/>
        </a:p>
      </dgm:t>
    </dgm:pt>
    <dgm:pt modelId="{3EE0FC36-155D-4551-86C6-263AD828B79F}">
      <dgm:prSet custT="1"/>
      <dgm:spPr/>
      <dgm:t>
        <a:bodyPr/>
        <a:lstStyle/>
        <a:p>
          <a:r>
            <a:rPr lang="sl-SI" sz="2000" dirty="0" smtClean="0"/>
            <a:t> območja pojavljanja pribe, ki vključuje območja </a:t>
          </a:r>
          <a:r>
            <a:rPr lang="sl-SI" sz="2000" b="1" i="1" dirty="0" smtClean="0"/>
            <a:t>Dravsko-Ptujsko-Središko polje in Ljubljansko barje.</a:t>
          </a:r>
        </a:p>
      </dgm:t>
    </dgm:pt>
    <dgm:pt modelId="{6B8E4B7C-0F17-40C8-B513-B9B40D176B9A}" type="parTrans" cxnId="{59253B9A-77A3-45AF-AB78-3F27998430DA}">
      <dgm:prSet/>
      <dgm:spPr/>
      <dgm:t>
        <a:bodyPr/>
        <a:lstStyle/>
        <a:p>
          <a:endParaRPr lang="sl-SI"/>
        </a:p>
      </dgm:t>
    </dgm:pt>
    <dgm:pt modelId="{4E5E45D2-8A01-4D58-A784-5C045DAFB04D}" type="sibTrans" cxnId="{59253B9A-77A3-45AF-AB78-3F27998430DA}">
      <dgm:prSet/>
      <dgm:spPr/>
      <dgm:t>
        <a:bodyPr/>
        <a:lstStyle/>
        <a:p>
          <a:endParaRPr lang="sl-SI"/>
        </a:p>
      </dgm:t>
    </dgm:pt>
    <dgm:pt modelId="{AB11A268-E33A-4480-A285-6A540D1A87FB}">
      <dgm:prSet custT="1"/>
      <dgm:spPr/>
      <dgm:t>
        <a:bodyPr/>
        <a:lstStyle/>
        <a:p>
          <a:r>
            <a:rPr lang="sl-SI" sz="2000" b="1" dirty="0" smtClean="0"/>
            <a:t>gnezda pribe .</a:t>
          </a:r>
          <a:r>
            <a:rPr lang="sl-SI" sz="2000" dirty="0" smtClean="0"/>
            <a:t> Ta evidenca bo nastajala od 15 aprila do 20.maja tekočega leta, ko bodo ornitologi iskali gnezda.</a:t>
          </a:r>
          <a:endParaRPr lang="sl-SI" sz="2000" i="1" dirty="0" smtClean="0"/>
        </a:p>
      </dgm:t>
    </dgm:pt>
    <dgm:pt modelId="{3127C476-2E9E-43F1-A232-E181A23C2C81}" type="parTrans" cxnId="{84AE1553-9097-4B0D-BCA3-182D145BB431}">
      <dgm:prSet/>
      <dgm:spPr/>
      <dgm:t>
        <a:bodyPr/>
        <a:lstStyle/>
        <a:p>
          <a:endParaRPr lang="sl-SI"/>
        </a:p>
      </dgm:t>
    </dgm:pt>
    <dgm:pt modelId="{FD547F2C-F0A3-4796-A812-EF08AE9400AD}" type="sibTrans" cxnId="{84AE1553-9097-4B0D-BCA3-182D145BB431}">
      <dgm:prSet/>
      <dgm:spPr/>
      <dgm:t>
        <a:bodyPr/>
        <a:lstStyle/>
        <a:p>
          <a:endParaRPr lang="sl-SI"/>
        </a:p>
      </dgm:t>
    </dgm:pt>
    <dgm:pt modelId="{6CB223B5-1CE7-4FDF-AB22-AB6D7B6DC885}">
      <dgm:prSet custT="1"/>
      <dgm:spPr/>
      <dgm:t>
        <a:bodyPr/>
        <a:lstStyle/>
        <a:p>
          <a:r>
            <a:rPr lang="sl-SI" sz="2000" dirty="0" smtClean="0"/>
            <a:t>evidenca najožjih vodovarstvenih območij – državni nivo – VVO_I_DR </a:t>
          </a:r>
        </a:p>
      </dgm:t>
    </dgm:pt>
    <dgm:pt modelId="{A4C39D78-C09E-4BF6-AF1F-48810B32299B}" type="parTrans" cxnId="{9B5ECC63-DB5E-4DAC-9A4A-F87E902062CE}">
      <dgm:prSet/>
      <dgm:spPr/>
      <dgm:t>
        <a:bodyPr/>
        <a:lstStyle/>
        <a:p>
          <a:endParaRPr lang="sl-SI"/>
        </a:p>
      </dgm:t>
    </dgm:pt>
    <dgm:pt modelId="{805A15DF-B4AC-4B21-825F-AB3C3C6689FD}" type="sibTrans" cxnId="{9B5ECC63-DB5E-4DAC-9A4A-F87E902062CE}">
      <dgm:prSet/>
      <dgm:spPr/>
      <dgm:t>
        <a:bodyPr/>
        <a:lstStyle/>
        <a:p>
          <a:endParaRPr lang="sl-SI"/>
        </a:p>
      </dgm:t>
    </dgm:pt>
    <dgm:pt modelId="{5024CF3A-D9FD-488A-850D-56A828437B4F}" type="pres">
      <dgm:prSet presAssocID="{251FDE06-7DF1-453E-B29E-2535973003B4}" presName="composite" presStyleCnt="0">
        <dgm:presLayoutVars>
          <dgm:chMax val="1"/>
          <dgm:dir/>
          <dgm:resizeHandles val="exact"/>
        </dgm:presLayoutVars>
      </dgm:prSet>
      <dgm:spPr/>
      <dgm:t>
        <a:bodyPr/>
        <a:lstStyle/>
        <a:p>
          <a:endParaRPr lang="sl-SI"/>
        </a:p>
      </dgm:t>
    </dgm:pt>
    <dgm:pt modelId="{4E294F81-550D-4EB9-AE8A-7FED5C2579F9}" type="pres">
      <dgm:prSet presAssocID="{FDE5874E-AC7F-4D9F-A8E1-B89C46D0080A}" presName="roof" presStyleLbl="dkBgShp" presStyleIdx="0" presStyleCnt="2" custScaleY="31062" custLinFactNeighborX="-155" custLinFactNeighborY="-16710"/>
      <dgm:spPr/>
      <dgm:t>
        <a:bodyPr/>
        <a:lstStyle/>
        <a:p>
          <a:endParaRPr lang="sl-SI"/>
        </a:p>
      </dgm:t>
    </dgm:pt>
    <dgm:pt modelId="{7A49D2F1-081E-4D2D-A063-174BE4933E8B}" type="pres">
      <dgm:prSet presAssocID="{FDE5874E-AC7F-4D9F-A8E1-B89C46D0080A}" presName="pillars" presStyleCnt="0"/>
      <dgm:spPr/>
      <dgm:t>
        <a:bodyPr/>
        <a:lstStyle/>
        <a:p>
          <a:endParaRPr lang="sl-SI"/>
        </a:p>
      </dgm:t>
    </dgm:pt>
    <dgm:pt modelId="{27367965-8EAA-4839-8261-DCB889197FC4}" type="pres">
      <dgm:prSet presAssocID="{FDE5874E-AC7F-4D9F-A8E1-B89C46D0080A}" presName="pillar1" presStyleLbl="node1" presStyleIdx="0" presStyleCnt="6" custScaleX="254651" custScaleY="140173" custLinFactNeighborX="24438" custLinFactNeighborY="-217">
        <dgm:presLayoutVars>
          <dgm:bulletEnabled val="1"/>
        </dgm:presLayoutVars>
      </dgm:prSet>
      <dgm:spPr/>
      <dgm:t>
        <a:bodyPr/>
        <a:lstStyle/>
        <a:p>
          <a:endParaRPr lang="sl-SI"/>
        </a:p>
      </dgm:t>
    </dgm:pt>
    <dgm:pt modelId="{00FAB823-E85E-4AC9-8D84-624548330EAC}" type="pres">
      <dgm:prSet presAssocID="{0DF5A58D-602C-4002-BE22-AF9DB739B3E4}" presName="pillarX" presStyleLbl="node1" presStyleIdx="1" presStyleCnt="6" custScaleX="256691" custScaleY="135393" custLinFactNeighborX="77142" custLinFactNeighborY="-3258">
        <dgm:presLayoutVars>
          <dgm:bulletEnabled val="1"/>
        </dgm:presLayoutVars>
      </dgm:prSet>
      <dgm:spPr/>
      <dgm:t>
        <a:bodyPr/>
        <a:lstStyle/>
        <a:p>
          <a:endParaRPr lang="sl-SI"/>
        </a:p>
      </dgm:t>
    </dgm:pt>
    <dgm:pt modelId="{6CBE7947-9263-48E2-BDFE-2BB55294EB40}" type="pres">
      <dgm:prSet presAssocID="{8162FB5C-1CCE-4FAF-8BED-9669FA83A78F}" presName="pillarX" presStyleLbl="node1" presStyleIdx="2" presStyleCnt="6" custScaleX="195048" custScaleY="130471" custLinFactX="12457" custLinFactNeighborX="100000" custLinFactNeighborY="-4779">
        <dgm:presLayoutVars>
          <dgm:bulletEnabled val="1"/>
        </dgm:presLayoutVars>
      </dgm:prSet>
      <dgm:spPr/>
      <dgm:t>
        <a:bodyPr/>
        <a:lstStyle/>
        <a:p>
          <a:endParaRPr lang="sl-SI"/>
        </a:p>
      </dgm:t>
    </dgm:pt>
    <dgm:pt modelId="{9EFA5B62-02FA-4C5F-9F44-AADCA024DF0A}" type="pres">
      <dgm:prSet presAssocID="{588F8320-F4B0-4D2C-9E2F-D60A3122486D}" presName="pillarX" presStyleLbl="node1" presStyleIdx="3" presStyleCnt="6" custScaleX="225665" custScaleY="62870" custLinFactX="37555" custLinFactNeighborX="100000" custLinFactNeighborY="-39320">
        <dgm:presLayoutVars>
          <dgm:bulletEnabled val="1"/>
        </dgm:presLayoutVars>
      </dgm:prSet>
      <dgm:spPr/>
      <dgm:t>
        <a:bodyPr/>
        <a:lstStyle/>
        <a:p>
          <a:endParaRPr lang="sl-SI"/>
        </a:p>
      </dgm:t>
    </dgm:pt>
    <dgm:pt modelId="{48A58504-35FC-4C48-B0D1-2F14930036E0}" type="pres">
      <dgm:prSet presAssocID="{631932CC-8362-4235-9259-F9297748533C}" presName="pillarX" presStyleLbl="node1" presStyleIdx="4" presStyleCnt="6" custScaleX="196580" custScaleY="66039" custLinFactNeighborX="-69658" custLinFactNeighborY="27959">
        <dgm:presLayoutVars>
          <dgm:bulletEnabled val="1"/>
        </dgm:presLayoutVars>
      </dgm:prSet>
      <dgm:spPr/>
      <dgm:t>
        <a:bodyPr/>
        <a:lstStyle/>
        <a:p>
          <a:endParaRPr lang="sl-SI"/>
        </a:p>
      </dgm:t>
    </dgm:pt>
    <dgm:pt modelId="{5E5EC0D9-7C5E-4888-88A9-0461DC49B60D}" type="pres">
      <dgm:prSet presAssocID="{492136F1-9017-4377-93FD-2EE8A89B4913}" presName="pillarX" presStyleLbl="node1" presStyleIdx="5" presStyleCnt="6" custScaleX="163099" custScaleY="131737" custLinFactNeighborX="-25678" custLinFactNeighborY="-4462">
        <dgm:presLayoutVars>
          <dgm:bulletEnabled val="1"/>
        </dgm:presLayoutVars>
      </dgm:prSet>
      <dgm:spPr/>
      <dgm:t>
        <a:bodyPr/>
        <a:lstStyle/>
        <a:p>
          <a:endParaRPr lang="sl-SI"/>
        </a:p>
      </dgm:t>
    </dgm:pt>
    <dgm:pt modelId="{CE3F5D53-C1F7-409A-9693-5ABC9B67A6AB}" type="pres">
      <dgm:prSet presAssocID="{FDE5874E-AC7F-4D9F-A8E1-B89C46D0080A}" presName="base" presStyleLbl="dkBgShp" presStyleIdx="1" presStyleCnt="2" custLinFactNeighborY="93498"/>
      <dgm:spPr/>
      <dgm:t>
        <a:bodyPr/>
        <a:lstStyle/>
        <a:p>
          <a:endParaRPr lang="sl-SI"/>
        </a:p>
      </dgm:t>
    </dgm:pt>
  </dgm:ptLst>
  <dgm:cxnLst>
    <dgm:cxn modelId="{AB985D6F-9098-406B-ADEB-B7F20DC4AE06}" srcId="{FDE5874E-AC7F-4D9F-A8E1-B89C46D0080A}" destId="{8162FB5C-1CCE-4FAF-8BED-9669FA83A78F}" srcOrd="2" destOrd="0" parTransId="{952D9AC9-6BB2-4696-B33F-4366A4617306}" sibTransId="{0BFD7FE5-E305-47C4-A27D-601E2F357441}"/>
    <dgm:cxn modelId="{84AE1553-9097-4B0D-BCA3-182D145BB431}" srcId="{588F8320-F4B0-4D2C-9E2F-D60A3122486D}" destId="{AB11A268-E33A-4480-A285-6A540D1A87FB}" srcOrd="0" destOrd="0" parTransId="{3127C476-2E9E-43F1-A232-E181A23C2C81}" sibTransId="{FD547F2C-F0A3-4796-A812-EF08AE9400AD}"/>
    <dgm:cxn modelId="{C987260C-9AA1-471D-8D70-0E5BA9D61E85}" type="presOf" srcId="{BAA44F6B-9E2B-485D-87B7-C361F2960C95}" destId="{27367965-8EAA-4839-8261-DCB889197FC4}" srcOrd="0" destOrd="1" presId="urn:microsoft.com/office/officeart/2005/8/layout/hList3"/>
    <dgm:cxn modelId="{F6B96D61-FCE0-404C-8C1A-BA54E12ECDB3}" srcId="{75CEB6A1-C1D5-4696-A4AF-E3087DD01438}" destId="{9E8D04B1-2D21-4932-81F9-0CD7DBD3409B}" srcOrd="0" destOrd="0" parTransId="{3F021D8A-163B-4DBE-9625-5B80068DB24B}" sibTransId="{0A94CFC2-47A6-4E9D-995F-CD25063D4EDB}"/>
    <dgm:cxn modelId="{A1BD4967-09CD-4D7B-910E-006BEF41C010}" type="presOf" srcId="{40999A78-39A6-45C6-A03E-5C5874789040}" destId="{27367965-8EAA-4839-8261-DCB889197FC4}" srcOrd="0" destOrd="3" presId="urn:microsoft.com/office/officeart/2005/8/layout/hList3"/>
    <dgm:cxn modelId="{59253B9A-77A3-45AF-AB78-3F27998430DA}" srcId="{AC5422A6-D684-408E-A910-E1A1EC7499AE}" destId="{3EE0FC36-155D-4551-86C6-263AD828B79F}" srcOrd="0" destOrd="0" parTransId="{6B8E4B7C-0F17-40C8-B513-B9B40D176B9A}" sibTransId="{4E5E45D2-8A01-4D58-A784-5C045DAFB04D}"/>
    <dgm:cxn modelId="{780027FA-3FCD-46A4-B533-48BD254CB107}" srcId="{C3C9F141-0834-45E8-B773-AEA9C89337F8}" destId="{CF02C5C2-C32B-4EBA-BD8F-169D41E9F926}" srcOrd="1" destOrd="0" parTransId="{AAB69FF6-2A73-483C-9F7D-921095B15848}" sibTransId="{C4D13CF3-427E-4F7A-98E5-0E1AF6360A81}"/>
    <dgm:cxn modelId="{513469E6-9C44-42D3-B691-673202947A22}" type="presOf" srcId="{492136F1-9017-4377-93FD-2EE8A89B4913}" destId="{5E5EC0D9-7C5E-4888-88A9-0461DC49B60D}" srcOrd="0" destOrd="0" presId="urn:microsoft.com/office/officeart/2005/8/layout/hList3"/>
    <dgm:cxn modelId="{070878F6-7B09-4B12-A7D8-64B36414D00F}" srcId="{251FDE06-7DF1-453E-B29E-2535973003B4}" destId="{FDE5874E-AC7F-4D9F-A8E1-B89C46D0080A}" srcOrd="0" destOrd="0" parTransId="{06026DF4-9925-4EAE-8B94-4D53E52CBF5A}" sibTransId="{D169794A-C4C1-41D9-A916-431166E09DC2}"/>
    <dgm:cxn modelId="{84FE1DDC-0BF5-4EB7-8A52-CC333BAE0C7A}" srcId="{8162FB5C-1CCE-4FAF-8BED-9669FA83A78F}" destId="{AC5422A6-D684-408E-A910-E1A1EC7499AE}" srcOrd="0" destOrd="0" parTransId="{4634DE3E-113C-41FF-A278-1F282BB7C205}" sibTransId="{0A2C47D5-F0F4-4417-BB41-555B6DB48587}"/>
    <dgm:cxn modelId="{C051384A-C0E5-4743-B5E4-50C7442980A7}" type="presOf" srcId="{C3C9F141-0834-45E8-B773-AEA9C89337F8}" destId="{27367965-8EAA-4839-8261-DCB889197FC4}" srcOrd="0" destOrd="0" presId="urn:microsoft.com/office/officeart/2005/8/layout/hList3"/>
    <dgm:cxn modelId="{DCE9C8B5-03FA-41A2-BC64-53A753A8F86F}" type="presOf" srcId="{6CB223B5-1CE7-4FDF-AB22-AB6D7B6DC885}" destId="{48A58504-35FC-4C48-B0D1-2F14930036E0}" srcOrd="0" destOrd="1" presId="urn:microsoft.com/office/officeart/2005/8/layout/hList3"/>
    <dgm:cxn modelId="{4E653E38-BA1F-4647-8D6A-3CB762BAF4F2}" srcId="{FDE5874E-AC7F-4D9F-A8E1-B89C46D0080A}" destId="{492136F1-9017-4377-93FD-2EE8A89B4913}" srcOrd="5" destOrd="0" parTransId="{1298DB8F-1CFC-4315-B9F6-279FCB61CD45}" sibTransId="{5C5C725D-D8AE-4BC2-865C-9DB822A7D3E0}"/>
    <dgm:cxn modelId="{C9C0443D-B0EF-4584-AE41-3AC09D6C1BCA}" type="presOf" srcId="{AC5422A6-D684-408E-A910-E1A1EC7499AE}" destId="{6CBE7947-9263-48E2-BDFE-2BB55294EB40}" srcOrd="0" destOrd="1" presId="urn:microsoft.com/office/officeart/2005/8/layout/hList3"/>
    <dgm:cxn modelId="{473E7E66-E9AE-4B34-8EF4-F8172F234EBC}" type="presOf" srcId="{AB11A268-E33A-4480-A285-6A540D1A87FB}" destId="{9EFA5B62-02FA-4C5F-9F44-AADCA024DF0A}" srcOrd="0" destOrd="1" presId="urn:microsoft.com/office/officeart/2005/8/layout/hList3"/>
    <dgm:cxn modelId="{5BF41549-19EC-470F-A1ED-0E7BE9CBBD97}" srcId="{FDE5874E-AC7F-4D9F-A8E1-B89C46D0080A}" destId="{588F8320-F4B0-4D2C-9E2F-D60A3122486D}" srcOrd="3" destOrd="0" parTransId="{CED200C1-3754-487B-B31B-078AAEF16A7C}" sibTransId="{A5B596E1-8106-4666-BA0E-544F6E3DFE34}"/>
    <dgm:cxn modelId="{EAF2EB79-E3A4-4A39-BFE2-B138BCE92FA3}" srcId="{FDE5874E-AC7F-4D9F-A8E1-B89C46D0080A}" destId="{631932CC-8362-4235-9259-F9297748533C}" srcOrd="4" destOrd="0" parTransId="{2082EEE9-AB29-4E22-8E76-35E7065B381E}" sibTransId="{55E76ED2-065B-4ED3-A115-7CA2B04030DC}"/>
    <dgm:cxn modelId="{235675AA-0B50-4C76-B172-18D64C852F01}" srcId="{FDE5874E-AC7F-4D9F-A8E1-B89C46D0080A}" destId="{C3C9F141-0834-45E8-B773-AEA9C89337F8}" srcOrd="0" destOrd="0" parTransId="{AFE16DB1-9B0D-4FB9-9F31-53D9A353C28F}" sibTransId="{F9D8D3F0-2383-44ED-AA63-F455AABBA210}"/>
    <dgm:cxn modelId="{9B5ECC63-DB5E-4DAC-9A4A-F87E902062CE}" srcId="{631932CC-8362-4235-9259-F9297748533C}" destId="{6CB223B5-1CE7-4FDF-AB22-AB6D7B6DC885}" srcOrd="0" destOrd="0" parTransId="{A4C39D78-C09E-4BF6-AF1F-48810B32299B}" sibTransId="{805A15DF-B4AC-4B21-825F-AB3C3C6689FD}"/>
    <dgm:cxn modelId="{5686FE38-DFA8-4475-8E2E-77BBCCF6C8F9}" srcId="{0DF5A58D-602C-4002-BE22-AF9DB739B3E4}" destId="{75CEB6A1-C1D5-4696-A4AF-E3087DD01438}" srcOrd="0" destOrd="0" parTransId="{917E71D4-3CFB-4B4A-B4B6-9A87B3796E55}" sibTransId="{4DB8ECE8-417D-4BA0-A197-93001FBDDD4F}"/>
    <dgm:cxn modelId="{F1105CE8-AE44-4E02-B493-7C987CBC3876}" type="presOf" srcId="{0DF5A58D-602C-4002-BE22-AF9DB739B3E4}" destId="{00FAB823-E85E-4AC9-8D84-624548330EAC}" srcOrd="0" destOrd="0" presId="urn:microsoft.com/office/officeart/2005/8/layout/hList3"/>
    <dgm:cxn modelId="{A5FCFCF9-5534-46F5-9E62-7FBEFA94F799}" type="presOf" srcId="{9E8D04B1-2D21-4932-81F9-0CD7DBD3409B}" destId="{00FAB823-E85E-4AC9-8D84-624548330EAC}" srcOrd="0" destOrd="2" presId="urn:microsoft.com/office/officeart/2005/8/layout/hList3"/>
    <dgm:cxn modelId="{A0C91693-E8B4-476A-8C0E-AF2C0488636C}" srcId="{C3C9F141-0834-45E8-B773-AEA9C89337F8}" destId="{40999A78-39A6-45C6-A03E-5C5874789040}" srcOrd="2" destOrd="0" parTransId="{5CA7E41C-5C73-4129-9081-5D9F98F54DA6}" sibTransId="{75CF45AC-E267-4D90-8F64-78B9BA5EDD19}"/>
    <dgm:cxn modelId="{879A6911-785F-436B-B631-C698979FA4AF}" type="presOf" srcId="{75CEB6A1-C1D5-4696-A4AF-E3087DD01438}" destId="{00FAB823-E85E-4AC9-8D84-624548330EAC}" srcOrd="0" destOrd="1" presId="urn:microsoft.com/office/officeart/2005/8/layout/hList3"/>
    <dgm:cxn modelId="{0DA56A3C-A508-481F-9086-D451F64F8E83}" type="presOf" srcId="{FDE5874E-AC7F-4D9F-A8E1-B89C46D0080A}" destId="{4E294F81-550D-4EB9-AE8A-7FED5C2579F9}" srcOrd="0" destOrd="0" presId="urn:microsoft.com/office/officeart/2005/8/layout/hList3"/>
    <dgm:cxn modelId="{380D4336-7BBA-4A04-B500-C24BF28AF7CD}" type="presOf" srcId="{CF02C5C2-C32B-4EBA-BD8F-169D41E9F926}" destId="{27367965-8EAA-4839-8261-DCB889197FC4}" srcOrd="0" destOrd="2" presId="urn:microsoft.com/office/officeart/2005/8/layout/hList3"/>
    <dgm:cxn modelId="{03B9E22B-63F7-4DA7-91A3-CEDFC865B09E}" type="presOf" srcId="{3EE0FC36-155D-4551-86C6-263AD828B79F}" destId="{6CBE7947-9263-48E2-BDFE-2BB55294EB40}" srcOrd="0" destOrd="2" presId="urn:microsoft.com/office/officeart/2005/8/layout/hList3"/>
    <dgm:cxn modelId="{9680E816-CDD5-472E-8D24-546D6CD49C1A}" type="presOf" srcId="{251FDE06-7DF1-453E-B29E-2535973003B4}" destId="{5024CF3A-D9FD-488A-850D-56A828437B4F}" srcOrd="0" destOrd="0" presId="urn:microsoft.com/office/officeart/2005/8/layout/hList3"/>
    <dgm:cxn modelId="{D437B722-CA11-4839-B1D2-8845B980DF19}" type="presOf" srcId="{631932CC-8362-4235-9259-F9297748533C}" destId="{48A58504-35FC-4C48-B0D1-2F14930036E0}" srcOrd="0" destOrd="0" presId="urn:microsoft.com/office/officeart/2005/8/layout/hList3"/>
    <dgm:cxn modelId="{E1C2FAF3-CD7C-4479-ADEE-6EAAAE18E4BB}" srcId="{C3C9F141-0834-45E8-B773-AEA9C89337F8}" destId="{BAA44F6B-9E2B-485D-87B7-C361F2960C95}" srcOrd="0" destOrd="0" parTransId="{4401850C-8A85-4ADC-9DA4-70656005FCC3}" sibTransId="{E30B5103-4E5D-49C1-8EFE-6C4CBA8B2812}"/>
    <dgm:cxn modelId="{B21E1184-45AC-42C3-BDEB-CBD67F4843D9}" type="presOf" srcId="{588F8320-F4B0-4D2C-9E2F-D60A3122486D}" destId="{9EFA5B62-02FA-4C5F-9F44-AADCA024DF0A}" srcOrd="0" destOrd="0" presId="urn:microsoft.com/office/officeart/2005/8/layout/hList3"/>
    <dgm:cxn modelId="{533B4344-4C10-406D-8290-370043304BFA}" srcId="{FDE5874E-AC7F-4D9F-A8E1-B89C46D0080A}" destId="{0DF5A58D-602C-4002-BE22-AF9DB739B3E4}" srcOrd="1" destOrd="0" parTransId="{0E87AD12-1E65-4AB9-A6B0-7EC9DCE363D8}" sibTransId="{A7CA0441-86FA-4FE0-9126-7E394701EFCE}"/>
    <dgm:cxn modelId="{74B5B84F-2BEB-4A64-A0BD-8E9080C70319}" type="presOf" srcId="{8162FB5C-1CCE-4FAF-8BED-9669FA83A78F}" destId="{6CBE7947-9263-48E2-BDFE-2BB55294EB40}" srcOrd="0" destOrd="0" presId="urn:microsoft.com/office/officeart/2005/8/layout/hList3"/>
    <dgm:cxn modelId="{7316A89E-AEF2-4F50-951D-9A41F01FB58B}" type="presParOf" srcId="{5024CF3A-D9FD-488A-850D-56A828437B4F}" destId="{4E294F81-550D-4EB9-AE8A-7FED5C2579F9}" srcOrd="0" destOrd="0" presId="urn:microsoft.com/office/officeart/2005/8/layout/hList3"/>
    <dgm:cxn modelId="{76A7618B-505E-48A5-BEA9-63ADC6D84A53}" type="presParOf" srcId="{5024CF3A-D9FD-488A-850D-56A828437B4F}" destId="{7A49D2F1-081E-4D2D-A063-174BE4933E8B}" srcOrd="1" destOrd="0" presId="urn:microsoft.com/office/officeart/2005/8/layout/hList3"/>
    <dgm:cxn modelId="{36DDCD1F-6338-40E0-B7FB-9871E1936F9D}" type="presParOf" srcId="{7A49D2F1-081E-4D2D-A063-174BE4933E8B}" destId="{27367965-8EAA-4839-8261-DCB889197FC4}" srcOrd="0" destOrd="0" presId="urn:microsoft.com/office/officeart/2005/8/layout/hList3"/>
    <dgm:cxn modelId="{F382A3B5-2801-4B09-A778-CFD344C2C7DA}" type="presParOf" srcId="{7A49D2F1-081E-4D2D-A063-174BE4933E8B}" destId="{00FAB823-E85E-4AC9-8D84-624548330EAC}" srcOrd="1" destOrd="0" presId="urn:microsoft.com/office/officeart/2005/8/layout/hList3"/>
    <dgm:cxn modelId="{1940D15F-CB66-4CFF-92A3-DB6E6B1F0C22}" type="presParOf" srcId="{7A49D2F1-081E-4D2D-A063-174BE4933E8B}" destId="{6CBE7947-9263-48E2-BDFE-2BB55294EB40}" srcOrd="2" destOrd="0" presId="urn:microsoft.com/office/officeart/2005/8/layout/hList3"/>
    <dgm:cxn modelId="{4AB1E02A-BFDE-44D0-ADAE-B8E6E63D8A5C}" type="presParOf" srcId="{7A49D2F1-081E-4D2D-A063-174BE4933E8B}" destId="{9EFA5B62-02FA-4C5F-9F44-AADCA024DF0A}" srcOrd="3" destOrd="0" presId="urn:microsoft.com/office/officeart/2005/8/layout/hList3"/>
    <dgm:cxn modelId="{99D7471E-8416-45AD-8A3B-BADBBC159D13}" type="presParOf" srcId="{7A49D2F1-081E-4D2D-A063-174BE4933E8B}" destId="{48A58504-35FC-4C48-B0D1-2F14930036E0}" srcOrd="4" destOrd="0" presId="urn:microsoft.com/office/officeart/2005/8/layout/hList3"/>
    <dgm:cxn modelId="{D1300211-9B13-4455-8318-3620842F06CF}" type="presParOf" srcId="{7A49D2F1-081E-4D2D-A063-174BE4933E8B}" destId="{5E5EC0D9-7C5E-4888-88A9-0461DC49B60D}" srcOrd="5" destOrd="0" presId="urn:microsoft.com/office/officeart/2005/8/layout/hList3"/>
    <dgm:cxn modelId="{41230BC9-374B-43D6-BAC9-03CEE126B7B9}" type="presParOf" srcId="{5024CF3A-D9FD-488A-850D-56A828437B4F}" destId="{CE3F5D53-C1F7-409A-9693-5ABC9B67A6A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FDE06-7DF1-453E-B29E-2535973003B4}"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200" b="1" dirty="0" smtClean="0"/>
            <a:t>SOPO – upravne sankcije / kombinacije</a:t>
          </a:r>
          <a:endParaRPr lang="sl-SI" sz="32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C3C9F141-0834-45E8-B773-AEA9C89337F8}">
      <dgm:prSet phldrT="[besedilo]" custT="1"/>
      <dgm:spPr/>
      <dgm:t>
        <a:bodyPr/>
        <a:lstStyle/>
        <a:p>
          <a:r>
            <a:rPr lang="sl-SI" sz="2000" b="1" u="sng" dirty="0" smtClean="0"/>
            <a:t>UPRAVNE SANKCIJE:</a:t>
          </a:r>
          <a:endParaRPr lang="sl-SI" sz="2000" b="1" u="sng" dirty="0"/>
        </a:p>
      </dgm:t>
    </dgm:pt>
    <dgm:pt modelId="{AFE16DB1-9B0D-4FB9-9F31-53D9A353C28F}" type="parTrans" cxnId="{235675AA-0B50-4C76-B172-18D64C852F01}">
      <dgm:prSet/>
      <dgm:spPr/>
      <dgm:t>
        <a:bodyPr/>
        <a:lstStyle/>
        <a:p>
          <a:endParaRPr lang="sl-SI"/>
        </a:p>
      </dgm:t>
    </dgm:pt>
    <dgm:pt modelId="{F9D8D3F0-2383-44ED-AA63-F455AABBA210}" type="sibTrans" cxnId="{235675AA-0B50-4C76-B172-18D64C852F01}">
      <dgm:prSet/>
      <dgm:spPr/>
      <dgm:t>
        <a:bodyPr/>
        <a:lstStyle/>
        <a:p>
          <a:endParaRPr lang="sl-SI"/>
        </a:p>
      </dgm:t>
    </dgm:pt>
    <dgm:pt modelId="{2B9B860D-F51C-40D4-8217-557CF79C607F}">
      <dgm:prSet phldrT="[besedilo]" custT="1"/>
      <dgm:spPr/>
      <dgm:t>
        <a:bodyPr/>
        <a:lstStyle/>
        <a:p>
          <a:r>
            <a:rPr lang="sl-SI" sz="2000" b="1" dirty="0" smtClean="0"/>
            <a:t>priloga 10 uredbe „Katalog upravnih sankcij“ </a:t>
          </a:r>
          <a:r>
            <a:rPr lang="sl-SI" sz="2000" dirty="0" smtClean="0"/>
            <a:t>glede kršitev vsebinskih pogojev upravičenosti:</a:t>
          </a:r>
          <a:endParaRPr lang="sl-SI" sz="2000" dirty="0"/>
        </a:p>
      </dgm:t>
    </dgm:pt>
    <dgm:pt modelId="{39EF7D0C-6077-4F24-8506-97B84D166B6F}" type="parTrans" cxnId="{D0532AA1-C315-4028-8576-11E0D9F14874}">
      <dgm:prSet/>
      <dgm:spPr/>
      <dgm:t>
        <a:bodyPr/>
        <a:lstStyle/>
        <a:p>
          <a:endParaRPr lang="sl-SI"/>
        </a:p>
      </dgm:t>
    </dgm:pt>
    <dgm:pt modelId="{6C740B0B-531E-4CF8-855F-2198D9097FF0}" type="sibTrans" cxnId="{D0532AA1-C315-4028-8576-11E0D9F14874}">
      <dgm:prSet/>
      <dgm:spPr/>
      <dgm:t>
        <a:bodyPr/>
        <a:lstStyle/>
        <a:p>
          <a:endParaRPr lang="sl-SI"/>
        </a:p>
      </dgm:t>
    </dgm:pt>
    <dgm:pt modelId="{FAC2857C-B25F-4A87-896D-79BF83C119FE}">
      <dgm:prSet phldrT="[besedilo]" custT="1"/>
      <dgm:spPr/>
      <dgm:t>
        <a:bodyPr/>
        <a:lstStyle/>
        <a:p>
          <a:r>
            <a:rPr lang="sl-SI" sz="2000" b="0" dirty="0" smtClean="0"/>
            <a:t>Če nosilec KMG ni izpolnil zahtev pogojenosti, ki predstavljajo bistveni element za izvajanje posamezne sheme SOPO, potem za celotno površino ni upravičen do plačila za to shemo razen v primerih, ki so določeni s katalogom upravnih sankcij, ki je del priloge 10 te uredbe.</a:t>
          </a:r>
          <a:endParaRPr lang="sl-SI" sz="2000" b="0" dirty="0"/>
        </a:p>
      </dgm:t>
    </dgm:pt>
    <dgm:pt modelId="{B50CE8B3-AB0D-4D72-B726-9A2ECE2D2FE9}" type="parTrans" cxnId="{29F12617-37D4-420B-8E23-A16DA73DBEF3}">
      <dgm:prSet/>
      <dgm:spPr/>
      <dgm:t>
        <a:bodyPr/>
        <a:lstStyle/>
        <a:p>
          <a:endParaRPr lang="sl-SI"/>
        </a:p>
      </dgm:t>
    </dgm:pt>
    <dgm:pt modelId="{CF0CBB2C-F7DA-40E1-AEAB-9C2251C1DE25}" type="sibTrans" cxnId="{29F12617-37D4-420B-8E23-A16DA73DBEF3}">
      <dgm:prSet/>
      <dgm:spPr/>
      <dgm:t>
        <a:bodyPr/>
        <a:lstStyle/>
        <a:p>
          <a:endParaRPr lang="sl-SI"/>
        </a:p>
      </dgm:t>
    </dgm:pt>
    <dgm:pt modelId="{16444BAA-7CEF-4794-8690-D6D8526C5600}">
      <dgm:prSet phldrT="[besedilo]" custT="1"/>
      <dgm:spPr/>
      <dgm:t>
        <a:bodyPr/>
        <a:lstStyle/>
        <a:p>
          <a:r>
            <a:rPr lang="sl-SI" sz="2000" b="1" u="sng" dirty="0" smtClean="0"/>
            <a:t>KOMBINACIJE:</a:t>
          </a:r>
          <a:endParaRPr lang="sl-SI" sz="2000" b="1" u="sng" dirty="0"/>
        </a:p>
      </dgm:t>
    </dgm:pt>
    <dgm:pt modelId="{7C38D31A-1338-438B-901D-244A3873AB47}" type="parTrans" cxnId="{811EF39A-4924-4110-8B8B-20B65EBCFAF9}">
      <dgm:prSet/>
      <dgm:spPr/>
      <dgm:t>
        <a:bodyPr/>
        <a:lstStyle/>
        <a:p>
          <a:endParaRPr lang="sl-SI"/>
        </a:p>
      </dgm:t>
    </dgm:pt>
    <dgm:pt modelId="{DD3A269E-D448-4D92-B434-CA8C3387CFC5}" type="sibTrans" cxnId="{811EF39A-4924-4110-8B8B-20B65EBCFAF9}">
      <dgm:prSet/>
      <dgm:spPr/>
      <dgm:t>
        <a:bodyPr/>
        <a:lstStyle/>
        <a:p>
          <a:endParaRPr lang="sl-SI"/>
        </a:p>
      </dgm:t>
    </dgm:pt>
    <dgm:pt modelId="{42FA0967-CE60-4365-9A40-528B151620A2}">
      <dgm:prSet phldrT="[besedilo]" custT="1"/>
      <dgm:spPr/>
      <dgm:t>
        <a:bodyPr/>
        <a:lstStyle/>
        <a:p>
          <a:r>
            <a:rPr lang="sl-SI" sz="2000" dirty="0" smtClean="0"/>
            <a:t>Priloga 6 kombinacije shem SOPO na isti površini.</a:t>
          </a:r>
          <a:endParaRPr lang="sl-SI" sz="2000" dirty="0"/>
        </a:p>
      </dgm:t>
    </dgm:pt>
    <dgm:pt modelId="{9CC81943-5588-4562-AAAA-4B8C06C86E51}" type="parTrans" cxnId="{F289833A-E9F0-41C9-8457-CD284B495FD2}">
      <dgm:prSet/>
      <dgm:spPr/>
      <dgm:t>
        <a:bodyPr/>
        <a:lstStyle/>
        <a:p>
          <a:endParaRPr lang="sl-SI"/>
        </a:p>
      </dgm:t>
    </dgm:pt>
    <dgm:pt modelId="{C453309E-37FB-4D4A-B715-7A94122D8FB0}" type="sibTrans" cxnId="{F289833A-E9F0-41C9-8457-CD284B495FD2}">
      <dgm:prSet/>
      <dgm:spPr/>
      <dgm:t>
        <a:bodyPr/>
        <a:lstStyle/>
        <a:p>
          <a:endParaRPr lang="sl-SI"/>
        </a:p>
      </dgm:t>
    </dgm:pt>
    <dgm:pt modelId="{00EB0C51-44CD-45C4-B987-D83D90DC29FF}">
      <dgm:prSet phldrT="[besedilo]" custT="1"/>
      <dgm:spPr/>
      <dgm:t>
        <a:bodyPr/>
        <a:lstStyle/>
        <a:p>
          <a:r>
            <a:rPr lang="sl-SI" sz="2000" dirty="0" smtClean="0"/>
            <a:t>Priloga  kombinacije shem SOPO s KOPOP in EK na isti površini </a:t>
          </a:r>
          <a:r>
            <a:rPr lang="sl-SI" sz="2000" i="1" dirty="0" smtClean="0"/>
            <a:t>(priloga je del uredbe KOPOP).</a:t>
          </a:r>
          <a:endParaRPr lang="sl-SI" sz="2000" i="1" dirty="0"/>
        </a:p>
      </dgm:t>
    </dgm:pt>
    <dgm:pt modelId="{F01867F9-0BBD-4A7D-9D19-F0D9F7D26F53}" type="parTrans" cxnId="{ACFB5EA0-D318-47FD-BA57-13E7BF80531B}">
      <dgm:prSet/>
      <dgm:spPr/>
      <dgm:t>
        <a:bodyPr/>
        <a:lstStyle/>
        <a:p>
          <a:endParaRPr lang="sl-SI"/>
        </a:p>
      </dgm:t>
    </dgm:pt>
    <dgm:pt modelId="{DD394F09-4E56-422D-95CD-DEE1F486D53A}" type="sibTrans" cxnId="{ACFB5EA0-D318-47FD-BA57-13E7BF80531B}">
      <dgm:prSet/>
      <dgm:spPr/>
      <dgm:t>
        <a:bodyPr/>
        <a:lstStyle/>
        <a:p>
          <a:endParaRPr lang="sl-SI"/>
        </a:p>
      </dgm:t>
    </dgm:pt>
    <dgm:pt modelId="{D2491ECF-6085-4E20-BE1E-58F891C0E381}">
      <dgm:prSet phldrT="[besedilo]" custT="1"/>
      <dgm:spPr/>
      <dgm:t>
        <a:bodyPr/>
        <a:lstStyle/>
        <a:p>
          <a:r>
            <a:rPr lang="sl-SI" sz="2000" dirty="0" smtClean="0"/>
            <a:t>Z ostalimi intervencijami DŽ, OMD, BV se lahko kombinira.</a:t>
          </a:r>
          <a:endParaRPr lang="sl-SI" sz="2000" dirty="0"/>
        </a:p>
      </dgm:t>
    </dgm:pt>
    <dgm:pt modelId="{4F5789CC-EC10-4508-8D4C-E54FEC58488D}" type="parTrans" cxnId="{82CF9307-D849-425A-8E09-35BE8058C425}">
      <dgm:prSet/>
      <dgm:spPr/>
      <dgm:t>
        <a:bodyPr/>
        <a:lstStyle/>
        <a:p>
          <a:endParaRPr lang="sl-SI"/>
        </a:p>
      </dgm:t>
    </dgm:pt>
    <dgm:pt modelId="{19891F4A-D3BC-40C6-ABFE-CBA12D71C60B}" type="sibTrans" cxnId="{82CF9307-D849-425A-8E09-35BE8058C425}">
      <dgm:prSet/>
      <dgm:spPr/>
      <dgm:t>
        <a:bodyPr/>
        <a:lstStyle/>
        <a:p>
          <a:endParaRPr lang="sl-SI"/>
        </a:p>
      </dgm:t>
    </dgm:pt>
    <dgm:pt modelId="{E19BA9C1-FA3B-45BF-A786-DB8C25ACB29C}">
      <dgm:prSet phldrT="[besedilo]" custT="1"/>
      <dgm:spPr/>
      <dgm:t>
        <a:bodyPr/>
        <a:lstStyle/>
        <a:p>
          <a:r>
            <a:rPr lang="sl-SI" sz="2000" dirty="0" smtClean="0"/>
            <a:t>kršitev na površino </a:t>
          </a:r>
          <a:r>
            <a:rPr lang="sl-SI" sz="2000" i="1" dirty="0" smtClean="0"/>
            <a:t>(npr. ni spravila košnje na določenem hektarju) </a:t>
          </a:r>
          <a:r>
            <a:rPr lang="sl-SI" sz="2000" dirty="0" smtClean="0"/>
            <a:t>ali</a:t>
          </a:r>
          <a:endParaRPr lang="sl-SI" sz="2000" dirty="0"/>
        </a:p>
      </dgm:t>
    </dgm:pt>
    <dgm:pt modelId="{F7ED61AA-7EC9-486B-80F6-AD8B3753B6A4}" type="parTrans" cxnId="{BAE2469B-954C-41CF-AB53-2BA817ECD679}">
      <dgm:prSet/>
      <dgm:spPr/>
      <dgm:t>
        <a:bodyPr/>
        <a:lstStyle/>
        <a:p>
          <a:endParaRPr lang="sl-SI"/>
        </a:p>
      </dgm:t>
    </dgm:pt>
    <dgm:pt modelId="{DD6C77C0-B908-4B13-B593-B2F055C91A24}" type="sibTrans" cxnId="{BAE2469B-954C-41CF-AB53-2BA817ECD679}">
      <dgm:prSet/>
      <dgm:spPr/>
      <dgm:t>
        <a:bodyPr/>
        <a:lstStyle/>
        <a:p>
          <a:endParaRPr lang="sl-SI"/>
        </a:p>
      </dgm:t>
    </dgm:pt>
    <dgm:pt modelId="{C953AD5E-4AC9-40E4-BEF3-BD3E51E87C6D}">
      <dgm:prSet phldrT="[besedilo]" custT="1"/>
      <dgm:spPr/>
      <dgm:t>
        <a:bodyPr/>
        <a:lstStyle/>
        <a:p>
          <a:r>
            <a:rPr lang="sl-SI" sz="2000" dirty="0" smtClean="0"/>
            <a:t>kršitev na shemo </a:t>
          </a:r>
          <a:r>
            <a:rPr lang="sl-SI" sz="2000" i="1" dirty="0" smtClean="0"/>
            <a:t>(npr. nosilec  KMG ne vodi evidenc)</a:t>
          </a:r>
          <a:r>
            <a:rPr lang="sl-SI" sz="2000" dirty="0" smtClean="0"/>
            <a:t>. </a:t>
          </a:r>
          <a:endParaRPr lang="sl-SI" sz="2000" dirty="0"/>
        </a:p>
      </dgm:t>
    </dgm:pt>
    <dgm:pt modelId="{978173EE-4BE4-453B-B236-E535D72E7BC0}" type="parTrans" cxnId="{9FD100E8-706D-4513-84F4-EA1CCB7540B0}">
      <dgm:prSet/>
      <dgm:spPr/>
      <dgm:t>
        <a:bodyPr/>
        <a:lstStyle/>
        <a:p>
          <a:endParaRPr lang="sl-SI"/>
        </a:p>
      </dgm:t>
    </dgm:pt>
    <dgm:pt modelId="{00DAD975-9053-4962-BDC4-65BB43EB491F}" type="sibTrans" cxnId="{9FD100E8-706D-4513-84F4-EA1CCB7540B0}">
      <dgm:prSet/>
      <dgm:spPr/>
      <dgm:t>
        <a:bodyPr/>
        <a:lstStyle/>
        <a:p>
          <a:endParaRPr lang="sl-SI"/>
        </a:p>
      </dgm:t>
    </dgm:pt>
    <dgm:pt modelId="{510ED44F-9859-4C98-B6BD-EE7BEA154FE0}">
      <dgm:prSet phldrT="[besedilo]" custT="1"/>
      <dgm:spPr/>
      <dgm:t>
        <a:bodyPr/>
        <a:lstStyle/>
        <a:p>
          <a:r>
            <a:rPr lang="sl-SI" sz="2000" dirty="0" smtClean="0"/>
            <a:t>Najhujša kršitev: Ni plačila za shemo </a:t>
          </a:r>
          <a:r>
            <a:rPr lang="sl-SI" sz="2000" i="1" dirty="0" smtClean="0"/>
            <a:t>(100 % sankcija).</a:t>
          </a:r>
          <a:endParaRPr lang="sl-SI" sz="2000" i="1" dirty="0"/>
        </a:p>
      </dgm:t>
    </dgm:pt>
    <dgm:pt modelId="{4BDA08F2-CA32-4CFC-A51D-1D6A1A1E7379}" type="parTrans" cxnId="{57682531-DCB1-4187-AFEF-439489A46856}">
      <dgm:prSet/>
      <dgm:spPr/>
      <dgm:t>
        <a:bodyPr/>
        <a:lstStyle/>
        <a:p>
          <a:endParaRPr lang="sl-SI"/>
        </a:p>
      </dgm:t>
    </dgm:pt>
    <dgm:pt modelId="{ADBABB8D-17FA-452A-AD2B-060E89DFDB98}" type="sibTrans" cxnId="{57682531-DCB1-4187-AFEF-439489A46856}">
      <dgm:prSet/>
      <dgm:spPr/>
      <dgm:t>
        <a:bodyPr/>
        <a:lstStyle/>
        <a:p>
          <a:endParaRPr lang="sl-SI"/>
        </a:p>
      </dgm:t>
    </dgm:pt>
    <dgm:pt modelId="{9269955C-FABF-492C-88A5-8E7FD9ACB26C}">
      <dgm:prSet phldrT="[besedilo]" custT="1"/>
      <dgm:spPr/>
      <dgm:t>
        <a:bodyPr/>
        <a:lstStyle/>
        <a:p>
          <a:endParaRPr lang="sl-SI" sz="2000" dirty="0"/>
        </a:p>
      </dgm:t>
    </dgm:pt>
    <dgm:pt modelId="{C27D140A-114B-400F-AD4D-E4F75D7A08B9}" type="parTrans" cxnId="{49CDC9CE-2059-472C-88C1-CFD746D2588E}">
      <dgm:prSet/>
      <dgm:spPr/>
      <dgm:t>
        <a:bodyPr/>
        <a:lstStyle/>
        <a:p>
          <a:endParaRPr lang="sl-SI"/>
        </a:p>
      </dgm:t>
    </dgm:pt>
    <dgm:pt modelId="{2C1DCB54-D273-4965-9599-3EEE01C6DCB4}" type="sibTrans" cxnId="{49CDC9CE-2059-472C-88C1-CFD746D2588E}">
      <dgm:prSet/>
      <dgm:spPr/>
      <dgm:t>
        <a:bodyPr/>
        <a:lstStyle/>
        <a:p>
          <a:endParaRPr lang="sl-SI"/>
        </a:p>
      </dgm:t>
    </dgm:pt>
    <dgm:pt modelId="{5CBC327E-2AAE-4CB8-8BCD-9A0AF6C00103}">
      <dgm:prSet phldrT="[besedilo]" custT="1"/>
      <dgm:spPr/>
      <dgm:t>
        <a:bodyPr/>
        <a:lstStyle/>
        <a:p>
          <a:endParaRPr lang="sl-SI" sz="2000" b="0" dirty="0"/>
        </a:p>
      </dgm:t>
    </dgm:pt>
    <dgm:pt modelId="{CB3EE813-BC2A-477F-9D68-BBC05D551184}" type="parTrans" cxnId="{F04B69E1-3365-4892-A783-8A27A43EB497}">
      <dgm:prSet/>
      <dgm:spPr/>
      <dgm:t>
        <a:bodyPr/>
        <a:lstStyle/>
        <a:p>
          <a:endParaRPr lang="sl-SI"/>
        </a:p>
      </dgm:t>
    </dgm:pt>
    <dgm:pt modelId="{A86F7459-AD0E-428F-A532-39111E75D77C}" type="sibTrans" cxnId="{F04B69E1-3365-4892-A783-8A27A43EB497}">
      <dgm:prSet/>
      <dgm:spPr/>
      <dgm:t>
        <a:bodyPr/>
        <a:lstStyle/>
        <a:p>
          <a:endParaRPr lang="sl-SI"/>
        </a:p>
      </dgm:t>
    </dgm:pt>
    <dgm:pt modelId="{3D7B7339-EE6C-46C3-9B84-D26907262A97}">
      <dgm:prSet phldrT="[besedilo]" custT="1"/>
      <dgm:spPr/>
      <dgm:t>
        <a:bodyPr/>
        <a:lstStyle/>
        <a:p>
          <a:r>
            <a:rPr lang="sl-SI" sz="2000" dirty="0" smtClean="0"/>
            <a:t>IAKS pravila kršitev izrisa GERK </a:t>
          </a:r>
          <a:r>
            <a:rPr lang="sl-SI" sz="2000" i="1" dirty="0" smtClean="0"/>
            <a:t>(prekomerna prijava).</a:t>
          </a:r>
          <a:endParaRPr lang="sl-SI" sz="2000" i="1" dirty="0"/>
        </a:p>
      </dgm:t>
    </dgm:pt>
    <dgm:pt modelId="{2FC287B7-70E9-4EE7-B148-26C30E75F0DB}" type="sibTrans" cxnId="{5BE332C2-1221-41AE-A9EF-3526CE06CF7A}">
      <dgm:prSet/>
      <dgm:spPr/>
      <dgm:t>
        <a:bodyPr/>
        <a:lstStyle/>
        <a:p>
          <a:endParaRPr lang="sl-SI"/>
        </a:p>
      </dgm:t>
    </dgm:pt>
    <dgm:pt modelId="{E851D038-78B8-4C7D-A8F0-3535C374B484}" type="parTrans" cxnId="{5BE332C2-1221-41AE-A9EF-3526CE06CF7A}">
      <dgm:prSet/>
      <dgm:spPr/>
      <dgm:t>
        <a:bodyPr/>
        <a:lstStyle/>
        <a:p>
          <a:endParaRPr lang="sl-SI"/>
        </a:p>
      </dgm:t>
    </dgm:pt>
    <dgm:pt modelId="{B94E52E0-4B45-4506-BCE1-B12DA0501E6F}">
      <dgm:prSet phldrT="[besedilo]" custT="1"/>
      <dgm:spPr/>
      <dgm:t>
        <a:bodyPr/>
        <a:lstStyle/>
        <a:p>
          <a:r>
            <a:rPr lang="sl-SI" sz="2000" dirty="0" smtClean="0"/>
            <a:t>Kombinacija LOPS in NPP ni možna, razen za samostojen posevek medovite </a:t>
          </a:r>
          <a:r>
            <a:rPr lang="sl-SI" sz="2000" dirty="0" smtClean="0"/>
            <a:t>KMRS (če je medovita KMRS na seznamu avtohtonih sort) in za podsevek, ker je lahko samostojna KMRS (če je podsevek na seznamu avtohtonih sort), </a:t>
          </a:r>
          <a:r>
            <a:rPr lang="sl-SI" sz="2000" dirty="0" smtClean="0"/>
            <a:t>ker se pri LOPS zahteva samostojna KMRS. </a:t>
          </a:r>
          <a:endParaRPr lang="sl-SI" sz="2000" dirty="0">
            <a:solidFill>
              <a:schemeClr val="accent1"/>
            </a:solidFill>
          </a:endParaRPr>
        </a:p>
      </dgm:t>
    </dgm:pt>
    <dgm:pt modelId="{E89D8ADB-9A68-4C44-A054-33A3859F881D}" type="parTrans" cxnId="{CA7DA256-6B21-4B3E-846C-D60E3C535475}">
      <dgm:prSet/>
      <dgm:spPr/>
      <dgm:t>
        <a:bodyPr/>
        <a:lstStyle/>
        <a:p>
          <a:endParaRPr lang="sl-SI"/>
        </a:p>
      </dgm:t>
    </dgm:pt>
    <dgm:pt modelId="{A7BCA888-7BA0-47FE-930D-13D4E935CB84}" type="sibTrans" cxnId="{CA7DA256-6B21-4B3E-846C-D60E3C535475}">
      <dgm:prSet/>
      <dgm:spPr/>
      <dgm:t>
        <a:bodyPr/>
        <a:lstStyle/>
        <a:p>
          <a:endParaRPr lang="sl-SI"/>
        </a:p>
      </dgm:t>
    </dgm:pt>
    <dgm:pt modelId="{58DC24E7-C03B-4146-8571-4E0D0876B544}">
      <dgm:prSet phldrT="[besedilo]" custT="1"/>
      <dgm:spPr/>
      <dgm:t>
        <a:bodyPr/>
        <a:lstStyle/>
        <a:p>
          <a:r>
            <a:rPr lang="sl-SI" sz="2000" dirty="0" smtClean="0">
              <a:solidFill>
                <a:schemeClr val="tx1"/>
              </a:solidFill>
            </a:rPr>
            <a:t>Shema KRMDOD (krmni dodatki za zmanjšanje TGP) se lahko kombinira z ostalimi shemami SOPO.</a:t>
          </a:r>
          <a:endParaRPr lang="sl-SI" sz="2000" dirty="0">
            <a:solidFill>
              <a:schemeClr val="tx1"/>
            </a:solidFill>
          </a:endParaRPr>
        </a:p>
      </dgm:t>
    </dgm:pt>
    <dgm:pt modelId="{CCEBCB46-2A84-4242-BFDF-1B10F6F9AF7E}" type="parTrans" cxnId="{AAA83E8E-DEFC-47E8-AF8E-AC3B5F75EDD9}">
      <dgm:prSet/>
      <dgm:spPr/>
    </dgm:pt>
    <dgm:pt modelId="{98E498BA-B9A8-4EF0-8C3A-3DBB4CFC905B}" type="sibTrans" cxnId="{AAA83E8E-DEFC-47E8-AF8E-AC3B5F75EDD9}">
      <dgm:prSet/>
      <dgm:spPr/>
    </dgm:pt>
    <dgm:pt modelId="{A9869551-01C7-48A0-8165-584E185BEDEA}" type="pres">
      <dgm:prSet presAssocID="{251FDE06-7DF1-453E-B29E-2535973003B4}" presName="linear" presStyleCnt="0">
        <dgm:presLayoutVars>
          <dgm:animLvl val="lvl"/>
          <dgm:resizeHandles val="exact"/>
        </dgm:presLayoutVars>
      </dgm:prSet>
      <dgm:spPr/>
      <dgm:t>
        <a:bodyPr/>
        <a:lstStyle/>
        <a:p>
          <a:endParaRPr lang="sl-SI"/>
        </a:p>
      </dgm:t>
    </dgm:pt>
    <dgm:pt modelId="{B57A1E0B-C7D5-4EE6-9EA3-87BFF5F124A2}" type="pres">
      <dgm:prSet presAssocID="{FDE5874E-AC7F-4D9F-A8E1-B89C46D0080A}" presName="parentText" presStyleLbl="node1" presStyleIdx="0" presStyleCnt="1" custScaleY="68740" custLinFactNeighborY="-1289">
        <dgm:presLayoutVars>
          <dgm:chMax val="0"/>
          <dgm:bulletEnabled val="1"/>
        </dgm:presLayoutVars>
      </dgm:prSet>
      <dgm:spPr/>
      <dgm:t>
        <a:bodyPr/>
        <a:lstStyle/>
        <a:p>
          <a:endParaRPr lang="sl-SI"/>
        </a:p>
      </dgm:t>
    </dgm:pt>
    <dgm:pt modelId="{68FEA949-7BD4-4350-8DC9-947703F9D57D}" type="pres">
      <dgm:prSet presAssocID="{FDE5874E-AC7F-4D9F-A8E1-B89C46D0080A}" presName="childText" presStyleLbl="revTx" presStyleIdx="0" presStyleCnt="1" custScaleY="106216">
        <dgm:presLayoutVars>
          <dgm:bulletEnabled val="1"/>
        </dgm:presLayoutVars>
      </dgm:prSet>
      <dgm:spPr/>
      <dgm:t>
        <a:bodyPr/>
        <a:lstStyle/>
        <a:p>
          <a:endParaRPr lang="sl-SI"/>
        </a:p>
      </dgm:t>
    </dgm:pt>
  </dgm:ptLst>
  <dgm:cxnLst>
    <dgm:cxn modelId="{68D596ED-6B4B-427B-97B4-435887571D64}" type="presOf" srcId="{D2491ECF-6085-4E20-BE1E-58F891C0E381}" destId="{68FEA949-7BD4-4350-8DC9-947703F9D57D}" srcOrd="0" destOrd="12" presId="urn:microsoft.com/office/officeart/2005/8/layout/vList2"/>
    <dgm:cxn modelId="{235675AA-0B50-4C76-B172-18D64C852F01}" srcId="{FDE5874E-AC7F-4D9F-A8E1-B89C46D0080A}" destId="{C3C9F141-0834-45E8-B773-AEA9C89337F8}" srcOrd="0" destOrd="0" parTransId="{AFE16DB1-9B0D-4FB9-9F31-53D9A353C28F}" sibTransId="{F9D8D3F0-2383-44ED-AA63-F455AABBA210}"/>
    <dgm:cxn modelId="{811EF39A-4924-4110-8B8B-20B65EBCFAF9}" srcId="{FDE5874E-AC7F-4D9F-A8E1-B89C46D0080A}" destId="{16444BAA-7CEF-4794-8690-D6D8526C5600}" srcOrd="5" destOrd="0" parTransId="{7C38D31A-1338-438B-901D-244A3873AB47}" sibTransId="{DD3A269E-D448-4D92-B434-CA8C3387CFC5}"/>
    <dgm:cxn modelId="{07BD939C-A821-4E2D-B743-AFDBD0734DCC}" type="presOf" srcId="{FDE5874E-AC7F-4D9F-A8E1-B89C46D0080A}" destId="{B57A1E0B-C7D5-4EE6-9EA3-87BFF5F124A2}" srcOrd="0" destOrd="0" presId="urn:microsoft.com/office/officeart/2005/8/layout/vList2"/>
    <dgm:cxn modelId="{E5052986-9A6C-4FEC-8E2F-CBBD795A8612}" type="presOf" srcId="{C953AD5E-4AC9-40E4-BEF3-BD3E51E87C6D}" destId="{68FEA949-7BD4-4350-8DC9-947703F9D57D}" srcOrd="0" destOrd="3" presId="urn:microsoft.com/office/officeart/2005/8/layout/vList2"/>
    <dgm:cxn modelId="{7151B584-6D83-42DB-B828-6EF389282D54}" type="presOf" srcId="{9269955C-FABF-492C-88A5-8E7FD9ACB26C}" destId="{68FEA949-7BD4-4350-8DC9-947703F9D57D}" srcOrd="0" destOrd="5" presId="urn:microsoft.com/office/officeart/2005/8/layout/vList2"/>
    <dgm:cxn modelId="{78EEF953-9716-4D5A-BBDB-48643B0EBD9E}" type="presOf" srcId="{00EB0C51-44CD-45C4-B987-D83D90DC29FF}" destId="{68FEA949-7BD4-4350-8DC9-947703F9D57D}" srcOrd="0" destOrd="11" presId="urn:microsoft.com/office/officeart/2005/8/layout/vList2"/>
    <dgm:cxn modelId="{EEFD7006-D8D1-43D0-B795-DD7B1E0BF70A}" type="presOf" srcId="{2B9B860D-F51C-40D4-8217-557CF79C607F}" destId="{68FEA949-7BD4-4350-8DC9-947703F9D57D}" srcOrd="0" destOrd="1" presId="urn:microsoft.com/office/officeart/2005/8/layout/vList2"/>
    <dgm:cxn modelId="{9FD100E8-706D-4513-84F4-EA1CCB7540B0}" srcId="{2B9B860D-F51C-40D4-8217-557CF79C607F}" destId="{C953AD5E-4AC9-40E4-BEF3-BD3E51E87C6D}" srcOrd="1" destOrd="0" parTransId="{978173EE-4BE4-453B-B236-E535D72E7BC0}" sibTransId="{00DAD975-9053-4962-BDC4-65BB43EB491F}"/>
    <dgm:cxn modelId="{96F7797D-5C13-406A-A1EB-03E5D4AE7A54}" type="presOf" srcId="{251FDE06-7DF1-453E-B29E-2535973003B4}" destId="{A9869551-01C7-48A0-8165-584E185BEDEA}" srcOrd="0" destOrd="0" presId="urn:microsoft.com/office/officeart/2005/8/layout/vList2"/>
    <dgm:cxn modelId="{329C82DF-EBE0-4C13-9798-37764D177D83}" type="presOf" srcId="{42FA0967-CE60-4365-9A40-528B151620A2}" destId="{68FEA949-7BD4-4350-8DC9-947703F9D57D}" srcOrd="0" destOrd="10" presId="urn:microsoft.com/office/officeart/2005/8/layout/vList2"/>
    <dgm:cxn modelId="{6597221E-9A6C-4A63-8F0E-2C9253127161}" type="presOf" srcId="{3D7B7339-EE6C-46C3-9B84-D26907262A97}" destId="{68FEA949-7BD4-4350-8DC9-947703F9D57D}" srcOrd="0" destOrd="6" presId="urn:microsoft.com/office/officeart/2005/8/layout/vList2"/>
    <dgm:cxn modelId="{5BE332C2-1221-41AE-A9EF-3526CE06CF7A}" srcId="{FDE5874E-AC7F-4D9F-A8E1-B89C46D0080A}" destId="{3D7B7339-EE6C-46C3-9B84-D26907262A97}" srcOrd="2" destOrd="0" parTransId="{E851D038-78B8-4C7D-A8F0-3535C374B484}" sibTransId="{2FC287B7-70E9-4EE7-B148-26C30E75F0DB}"/>
    <dgm:cxn modelId="{82CF9307-D849-425A-8E09-35BE8058C425}" srcId="{16444BAA-7CEF-4794-8690-D6D8526C5600}" destId="{D2491ECF-6085-4E20-BE1E-58F891C0E381}" srcOrd="2" destOrd="0" parTransId="{4F5789CC-EC10-4508-8D4C-E54FEC58488D}" sibTransId="{19891F4A-D3BC-40C6-ABFE-CBA12D71C60B}"/>
    <dgm:cxn modelId="{AAA83E8E-DEFC-47E8-AF8E-AC3B5F75EDD9}" srcId="{16444BAA-7CEF-4794-8690-D6D8526C5600}" destId="{58DC24E7-C03B-4146-8571-4E0D0876B544}" srcOrd="4" destOrd="0" parTransId="{CCEBCB46-2A84-4242-BFDF-1B10F6F9AF7E}" sibTransId="{98E498BA-B9A8-4EF0-8C3A-3DBB4CFC905B}"/>
    <dgm:cxn modelId="{370D2CF0-45A8-4D3D-A4FF-47CFB21E7FC1}" type="presOf" srcId="{FAC2857C-B25F-4A87-896D-79BF83C119FE}" destId="{68FEA949-7BD4-4350-8DC9-947703F9D57D}" srcOrd="0" destOrd="7" presId="urn:microsoft.com/office/officeart/2005/8/layout/vList2"/>
    <dgm:cxn modelId="{CA7DA256-6B21-4B3E-846C-D60E3C535475}" srcId="{16444BAA-7CEF-4794-8690-D6D8526C5600}" destId="{B94E52E0-4B45-4506-BCE1-B12DA0501E6F}" srcOrd="3" destOrd="0" parTransId="{E89D8ADB-9A68-4C44-A054-33A3859F881D}" sibTransId="{A7BCA888-7BA0-47FE-930D-13D4E935CB84}"/>
    <dgm:cxn modelId="{29F12617-37D4-420B-8E23-A16DA73DBEF3}" srcId="{FDE5874E-AC7F-4D9F-A8E1-B89C46D0080A}" destId="{FAC2857C-B25F-4A87-896D-79BF83C119FE}" srcOrd="3" destOrd="0" parTransId="{B50CE8B3-AB0D-4D72-B726-9A2ECE2D2FE9}" sibTransId="{CF0CBB2C-F7DA-40E1-AEAB-9C2251C1DE25}"/>
    <dgm:cxn modelId="{070878F6-7B09-4B12-A7D8-64B36414D00F}" srcId="{251FDE06-7DF1-453E-B29E-2535973003B4}" destId="{FDE5874E-AC7F-4D9F-A8E1-B89C46D0080A}" srcOrd="0" destOrd="0" parTransId="{06026DF4-9925-4EAE-8B94-4D53E52CBF5A}" sibTransId="{D169794A-C4C1-41D9-A916-431166E09DC2}"/>
    <dgm:cxn modelId="{9CECA9C2-900F-446A-B90D-F1D99B809EE9}" type="presOf" srcId="{C3C9F141-0834-45E8-B773-AEA9C89337F8}" destId="{68FEA949-7BD4-4350-8DC9-947703F9D57D}" srcOrd="0" destOrd="0" presId="urn:microsoft.com/office/officeart/2005/8/layout/vList2"/>
    <dgm:cxn modelId="{9E77BC4A-EDED-4F94-A550-851D917574FE}" type="presOf" srcId="{16444BAA-7CEF-4794-8690-D6D8526C5600}" destId="{68FEA949-7BD4-4350-8DC9-947703F9D57D}" srcOrd="0" destOrd="9" presId="urn:microsoft.com/office/officeart/2005/8/layout/vList2"/>
    <dgm:cxn modelId="{AF8CA8D8-9309-4DE3-A7C2-C260A2B1FCD7}" type="presOf" srcId="{5CBC327E-2AAE-4CB8-8BCD-9A0AF6C00103}" destId="{68FEA949-7BD4-4350-8DC9-947703F9D57D}" srcOrd="0" destOrd="8" presId="urn:microsoft.com/office/officeart/2005/8/layout/vList2"/>
    <dgm:cxn modelId="{F04B69E1-3365-4892-A783-8A27A43EB497}" srcId="{FDE5874E-AC7F-4D9F-A8E1-B89C46D0080A}" destId="{5CBC327E-2AAE-4CB8-8BCD-9A0AF6C00103}" srcOrd="4" destOrd="0" parTransId="{CB3EE813-BC2A-477F-9D68-BBC05D551184}" sibTransId="{A86F7459-AD0E-428F-A532-39111E75D77C}"/>
    <dgm:cxn modelId="{0907355D-8369-4C26-ADD5-291CAD31F0BA}" type="presOf" srcId="{B94E52E0-4B45-4506-BCE1-B12DA0501E6F}" destId="{68FEA949-7BD4-4350-8DC9-947703F9D57D}" srcOrd="0" destOrd="13" presId="urn:microsoft.com/office/officeart/2005/8/layout/vList2"/>
    <dgm:cxn modelId="{ACFB5EA0-D318-47FD-BA57-13E7BF80531B}" srcId="{16444BAA-7CEF-4794-8690-D6D8526C5600}" destId="{00EB0C51-44CD-45C4-B987-D83D90DC29FF}" srcOrd="1" destOrd="0" parTransId="{F01867F9-0BBD-4A7D-9D19-F0D9F7D26F53}" sibTransId="{DD394F09-4E56-422D-95CD-DEE1F486D53A}"/>
    <dgm:cxn modelId="{BAE2469B-954C-41CF-AB53-2BA817ECD679}" srcId="{2B9B860D-F51C-40D4-8217-557CF79C607F}" destId="{E19BA9C1-FA3B-45BF-A786-DB8C25ACB29C}" srcOrd="0" destOrd="0" parTransId="{F7ED61AA-7EC9-486B-80F6-AD8B3753B6A4}" sibTransId="{DD6C77C0-B908-4B13-B593-B2F055C91A24}"/>
    <dgm:cxn modelId="{D0532AA1-C315-4028-8576-11E0D9F14874}" srcId="{FDE5874E-AC7F-4D9F-A8E1-B89C46D0080A}" destId="{2B9B860D-F51C-40D4-8217-557CF79C607F}" srcOrd="1" destOrd="0" parTransId="{39EF7D0C-6077-4F24-8506-97B84D166B6F}" sibTransId="{6C740B0B-531E-4CF8-855F-2198D9097FF0}"/>
    <dgm:cxn modelId="{6D70CC8A-C4FE-4504-8161-33B9C055EB11}" type="presOf" srcId="{510ED44F-9859-4C98-B6BD-EE7BEA154FE0}" destId="{68FEA949-7BD4-4350-8DC9-947703F9D57D}" srcOrd="0" destOrd="4" presId="urn:microsoft.com/office/officeart/2005/8/layout/vList2"/>
    <dgm:cxn modelId="{5B4BD017-8421-44F2-ADF6-06098A34CF1A}" type="presOf" srcId="{E19BA9C1-FA3B-45BF-A786-DB8C25ACB29C}" destId="{68FEA949-7BD4-4350-8DC9-947703F9D57D}" srcOrd="0" destOrd="2" presId="urn:microsoft.com/office/officeart/2005/8/layout/vList2"/>
    <dgm:cxn modelId="{57682531-DCB1-4187-AFEF-439489A46856}" srcId="{2B9B860D-F51C-40D4-8217-557CF79C607F}" destId="{510ED44F-9859-4C98-B6BD-EE7BEA154FE0}" srcOrd="2" destOrd="0" parTransId="{4BDA08F2-CA32-4CFC-A51D-1D6A1A1E7379}" sibTransId="{ADBABB8D-17FA-452A-AD2B-060E89DFDB98}"/>
    <dgm:cxn modelId="{49CDC9CE-2059-472C-88C1-CFD746D2588E}" srcId="{2B9B860D-F51C-40D4-8217-557CF79C607F}" destId="{9269955C-FABF-492C-88A5-8E7FD9ACB26C}" srcOrd="3" destOrd="0" parTransId="{C27D140A-114B-400F-AD4D-E4F75D7A08B9}" sibTransId="{2C1DCB54-D273-4965-9599-3EEE01C6DCB4}"/>
    <dgm:cxn modelId="{7429E464-3654-4C4D-A74F-EF7742FF0AB1}" type="presOf" srcId="{58DC24E7-C03B-4146-8571-4E0D0876B544}" destId="{68FEA949-7BD4-4350-8DC9-947703F9D57D}" srcOrd="0" destOrd="14" presId="urn:microsoft.com/office/officeart/2005/8/layout/vList2"/>
    <dgm:cxn modelId="{F289833A-E9F0-41C9-8457-CD284B495FD2}" srcId="{16444BAA-7CEF-4794-8690-D6D8526C5600}" destId="{42FA0967-CE60-4365-9A40-528B151620A2}" srcOrd="0" destOrd="0" parTransId="{9CC81943-5588-4562-AAAA-4B8C06C86E51}" sibTransId="{C453309E-37FB-4D4A-B715-7A94122D8FB0}"/>
    <dgm:cxn modelId="{893F2E28-9187-4CFF-AAA0-FE94470376BC}" type="presParOf" srcId="{A9869551-01C7-48A0-8165-584E185BEDEA}" destId="{B57A1E0B-C7D5-4EE6-9EA3-87BFF5F124A2}" srcOrd="0" destOrd="0" presId="urn:microsoft.com/office/officeart/2005/8/layout/vList2"/>
    <dgm:cxn modelId="{71888126-DF83-4021-A82F-812B650FFD37}" type="presParOf" srcId="{A9869551-01C7-48A0-8165-584E185BEDEA}" destId="{68FEA949-7BD4-4350-8DC9-947703F9D57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sl-SI"/>
        </a:p>
      </dgm:t>
    </dgm:pt>
    <dgm:pt modelId="{7FFB95AD-7737-40BC-BD4F-5906DA43A9AC}">
      <dgm:prSet phldrT="[besedilo]" custT="1"/>
      <dgm:spPr/>
      <dgm:t>
        <a:bodyPr/>
        <a:lstStyle/>
        <a:p>
          <a:r>
            <a:rPr lang="sl-SI" sz="2000" b="1" dirty="0" smtClean="0"/>
            <a:t>GERK z rabo:</a:t>
          </a:r>
          <a:endParaRPr lang="sl-SI" sz="2000" b="1" dirty="0"/>
        </a:p>
      </dgm:t>
    </dgm:pt>
    <dgm:pt modelId="{6D91E7D2-D34E-4F66-ABD9-D9D62A9FEB62}" type="parTrans" cxnId="{8083558A-A116-42EE-8E55-309463C864B0}">
      <dgm:prSet/>
      <dgm:spPr/>
      <dgm:t>
        <a:bodyPr/>
        <a:lstStyle/>
        <a:p>
          <a:endParaRPr lang="sl-SI"/>
        </a:p>
      </dgm:t>
    </dgm:pt>
    <dgm:pt modelId="{F08465B2-023C-43ED-8375-0A6A9DEEA0B4}" type="sibTrans" cxnId="{8083558A-A116-42EE-8E55-309463C864B0}">
      <dgm:prSet/>
      <dgm:spPr/>
      <dgm:t>
        <a:bodyPr/>
        <a:lstStyle/>
        <a:p>
          <a:endParaRPr lang="sl-SI"/>
        </a:p>
      </dgm:t>
    </dgm:pt>
    <dgm:pt modelId="{471FEC30-4030-4EAB-9228-861B3B6AAE10}">
      <dgm:prSet custT="1"/>
      <dgm:spPr/>
      <dgm:t>
        <a:bodyPr/>
        <a:lstStyle/>
        <a:p>
          <a:r>
            <a:rPr lang="sl-SI" sz="2000" b="1" dirty="0" smtClean="0"/>
            <a:t>Pogoji upravičenosti:</a:t>
          </a:r>
          <a:endParaRPr lang="sl-SI" sz="2000" b="1" dirty="0"/>
        </a:p>
      </dgm:t>
    </dgm:pt>
    <dgm:pt modelId="{4DE49206-C188-4F03-B9D3-6506CD6D8C10}" type="parTrans" cxnId="{A0BB2EE9-B6C3-4727-B117-77E503323C38}">
      <dgm:prSet/>
      <dgm:spPr/>
      <dgm:t>
        <a:bodyPr/>
        <a:lstStyle/>
        <a:p>
          <a:endParaRPr lang="sl-SI"/>
        </a:p>
      </dgm:t>
    </dgm:pt>
    <dgm:pt modelId="{436BD23F-5F58-41E2-BFAE-BA3B18AAFBC9}" type="sibTrans" cxnId="{A0BB2EE9-B6C3-4727-B117-77E503323C38}">
      <dgm:prSet/>
      <dgm:spPr/>
      <dgm:t>
        <a:bodyPr/>
        <a:lstStyle/>
        <a:p>
          <a:endParaRPr lang="sl-SI"/>
        </a:p>
      </dgm:t>
    </dgm:pt>
    <dgm:pt modelId="{E85D5F32-4019-4CF6-ABDF-3751DE0CFE50}">
      <dgm:prSet custT="1"/>
      <dgm:spPr/>
      <dgm:t>
        <a:bodyPr/>
        <a:lstStyle/>
        <a:p>
          <a:r>
            <a:rPr lang="sl-SI" sz="2000" dirty="0" smtClean="0"/>
            <a:t>izvajati se mora na vseh rabah trajnega travinja na KMG, ki so na kmetijskem gospodarstvu </a:t>
          </a:r>
          <a:r>
            <a:rPr lang="sl-SI" sz="2000" dirty="0" smtClean="0">
              <a:solidFill>
                <a:schemeClr val="accent1"/>
              </a:solidFill>
            </a:rPr>
            <a:t>in presegajo velikost površine vsaj 0,1 ha;</a:t>
          </a:r>
          <a:endParaRPr lang="sl-SI" sz="2000" dirty="0">
            <a:solidFill>
              <a:schemeClr val="accent1"/>
            </a:solidFill>
          </a:endParaRPr>
        </a:p>
      </dgm:t>
    </dgm:pt>
    <dgm:pt modelId="{751BEB1B-5F86-46AC-A5FA-3F6DCBDA0209}" type="parTrans" cxnId="{565C1F3A-EE25-4CF1-8515-FC10448687B7}">
      <dgm:prSet/>
      <dgm:spPr/>
      <dgm:t>
        <a:bodyPr/>
        <a:lstStyle/>
        <a:p>
          <a:endParaRPr lang="sl-SI"/>
        </a:p>
      </dgm:t>
    </dgm:pt>
    <dgm:pt modelId="{41CC4F73-D023-40FF-90B4-A9A7BD26AC34}" type="sibTrans" cxnId="{565C1F3A-EE25-4CF1-8515-FC10448687B7}">
      <dgm:prSet/>
      <dgm:spPr/>
      <dgm:t>
        <a:bodyPr/>
        <a:lstStyle/>
        <a:p>
          <a:endParaRPr lang="sl-SI"/>
        </a:p>
      </dgm:t>
    </dgm:pt>
    <dgm:pt modelId="{692080FB-C643-4706-A3D7-A1E7112AA3E2}">
      <dgm:prSet custT="1"/>
      <dgm:spPr/>
      <dgm:t>
        <a:bodyPr/>
        <a:lstStyle/>
        <a:p>
          <a:r>
            <a:rPr lang="sl-SI" sz="2000" b="1" dirty="0" smtClean="0"/>
            <a:t>mulčenje ni dovoljeno</a:t>
          </a:r>
          <a:r>
            <a:rPr lang="sl-SI" sz="2000" dirty="0" smtClean="0"/>
            <a:t>;</a:t>
          </a:r>
          <a:endParaRPr lang="sl-SI" sz="2000" dirty="0"/>
        </a:p>
      </dgm:t>
    </dgm:pt>
    <dgm:pt modelId="{6501659B-9719-4C6D-B0E1-86AA4F6D1CE5}" type="parTrans" cxnId="{D10FABD6-A7AD-4008-ADCB-4E29E6A2E370}">
      <dgm:prSet/>
      <dgm:spPr/>
      <dgm:t>
        <a:bodyPr/>
        <a:lstStyle/>
        <a:p>
          <a:endParaRPr lang="sl-SI"/>
        </a:p>
      </dgm:t>
    </dgm:pt>
    <dgm:pt modelId="{079AF028-F246-4BBC-B469-8DE0BC28F46D}" type="sibTrans" cxnId="{D10FABD6-A7AD-4008-ADCB-4E29E6A2E370}">
      <dgm:prSet/>
      <dgm:spPr/>
      <dgm:t>
        <a:bodyPr/>
        <a:lstStyle/>
        <a:p>
          <a:endParaRPr lang="sl-SI"/>
        </a:p>
      </dgm:t>
    </dgm:pt>
    <dgm:pt modelId="{E45656DD-61EB-4908-B5D1-4D3673D93384}">
      <dgm:prSet custT="1"/>
      <dgm:spPr/>
      <dgm:t>
        <a:bodyPr/>
        <a:lstStyle/>
        <a:p>
          <a:r>
            <a:rPr lang="sl-SI" sz="2000" dirty="0" smtClean="0"/>
            <a:t>ne glede na prejšnjo točko se </a:t>
          </a:r>
          <a:r>
            <a:rPr lang="sl-SI" sz="2000" b="1" dirty="0" smtClean="0"/>
            <a:t>po končanem obdobju paše po potrebi opravi čistilna košnja</a:t>
          </a:r>
          <a:r>
            <a:rPr lang="sl-SI" sz="2000" dirty="0" smtClean="0"/>
            <a:t>, ki je </a:t>
          </a:r>
          <a:r>
            <a:rPr lang="sl-SI" sz="2000" b="1" dirty="0" smtClean="0"/>
            <a:t>lahko tudi mulčenje</a:t>
          </a:r>
          <a:r>
            <a:rPr lang="sl-SI" sz="2000" dirty="0" smtClean="0"/>
            <a:t>, vendar se lahko opravi </a:t>
          </a:r>
          <a:r>
            <a:rPr lang="sl-SI" sz="2000" b="1" dirty="0" smtClean="0"/>
            <a:t>le po 15. septembru </a:t>
          </a:r>
          <a:r>
            <a:rPr lang="sl-SI" sz="2000" dirty="0" smtClean="0"/>
            <a:t>tekočega leta in mora imeti značaj čistilne košnje </a:t>
          </a:r>
          <a:r>
            <a:rPr lang="sl-SI" sz="2000" i="1" dirty="0" smtClean="0"/>
            <a:t>(se izvede le na nekaj % travinja);</a:t>
          </a:r>
          <a:endParaRPr lang="sl-SI" sz="2000" i="1" dirty="0"/>
        </a:p>
      </dgm:t>
    </dgm:pt>
    <dgm:pt modelId="{A0DBBB84-3455-4519-8537-20C1599262E3}" type="parTrans" cxnId="{103FC0A7-E6CD-4852-8B88-7C23E8AB0C4C}">
      <dgm:prSet/>
      <dgm:spPr/>
      <dgm:t>
        <a:bodyPr/>
        <a:lstStyle/>
        <a:p>
          <a:endParaRPr lang="sl-SI"/>
        </a:p>
      </dgm:t>
    </dgm:pt>
    <dgm:pt modelId="{8AF06B91-5DC8-41AC-820D-2DBC0188630C}" type="sibTrans" cxnId="{103FC0A7-E6CD-4852-8B88-7C23E8AB0C4C}">
      <dgm:prSet/>
      <dgm:spPr/>
      <dgm:t>
        <a:bodyPr/>
        <a:lstStyle/>
        <a:p>
          <a:endParaRPr lang="sl-SI"/>
        </a:p>
      </dgm:t>
    </dgm:pt>
    <dgm:pt modelId="{1CB05410-E3A2-473A-8870-D73006436A44}">
      <dgm:prSet custT="1"/>
      <dgm:spPr/>
      <dgm:t>
        <a:bodyPr/>
        <a:lstStyle/>
        <a:p>
          <a:r>
            <a:rPr lang="sl-SI" sz="2000" b="1" dirty="0" smtClean="0"/>
            <a:t>uporaba mineralnih gnojil in fitofarmacevtskih sredstev ni dovoljena</a:t>
          </a:r>
          <a:r>
            <a:rPr lang="sl-SI" sz="2000" dirty="0" smtClean="0"/>
            <a:t>;</a:t>
          </a:r>
          <a:endParaRPr lang="sl-SI" sz="2000" dirty="0"/>
        </a:p>
      </dgm:t>
    </dgm:pt>
    <dgm:pt modelId="{5FC24A65-C42B-44B3-9472-7921C801FBE0}" type="parTrans" cxnId="{D4463D86-7779-4943-A2CE-802F4409D39B}">
      <dgm:prSet/>
      <dgm:spPr/>
      <dgm:t>
        <a:bodyPr/>
        <a:lstStyle/>
        <a:p>
          <a:endParaRPr lang="sl-SI"/>
        </a:p>
      </dgm:t>
    </dgm:pt>
    <dgm:pt modelId="{451FEA9C-8ADA-4C58-B694-0F66A21921E6}" type="sibTrans" cxnId="{D4463D86-7779-4943-A2CE-802F4409D39B}">
      <dgm:prSet/>
      <dgm:spPr/>
      <dgm:t>
        <a:bodyPr/>
        <a:lstStyle/>
        <a:p>
          <a:endParaRPr lang="sl-SI"/>
        </a:p>
      </dgm:t>
    </dgm:pt>
    <dgm:pt modelId="{DA4E6B35-D0D7-444D-B66E-5881F8C68D61}">
      <dgm:prSet custT="1"/>
      <dgm:spPr/>
      <dgm:t>
        <a:bodyPr/>
        <a:lstStyle/>
        <a:p>
          <a:r>
            <a:rPr lang="sl-SI" sz="2000" b="1" dirty="0" smtClean="0"/>
            <a:t>ni dovoljen prevzem živinskih organskih gnojil iz drugega KMG </a:t>
          </a:r>
          <a:r>
            <a:rPr lang="sl-SI" sz="2000" dirty="0" smtClean="0"/>
            <a:t>in </a:t>
          </a:r>
          <a:r>
            <a:rPr lang="sl-SI" sz="2000" b="1" dirty="0" smtClean="0"/>
            <a:t>uporaba drugih organskih gnojil, ki nimajo izvora iz zadevnega KMG</a:t>
          </a:r>
          <a:r>
            <a:rPr lang="sl-SI" sz="2000" dirty="0" smtClean="0"/>
            <a:t>;</a:t>
          </a:r>
          <a:endParaRPr lang="sl-SI" sz="2000" dirty="0"/>
        </a:p>
      </dgm:t>
    </dgm:pt>
    <dgm:pt modelId="{3D929577-B23D-4C41-A818-E3D178FE8607}" type="parTrans" cxnId="{7479E6E1-1537-4BF7-AA17-A174FB1EE515}">
      <dgm:prSet/>
      <dgm:spPr/>
      <dgm:t>
        <a:bodyPr/>
        <a:lstStyle/>
        <a:p>
          <a:endParaRPr lang="sl-SI"/>
        </a:p>
      </dgm:t>
    </dgm:pt>
    <dgm:pt modelId="{B37EE7D9-EA95-4D59-90A7-10BC0E5536BE}" type="sibTrans" cxnId="{7479E6E1-1537-4BF7-AA17-A174FB1EE515}">
      <dgm:prSet/>
      <dgm:spPr/>
      <dgm:t>
        <a:bodyPr/>
        <a:lstStyle/>
        <a:p>
          <a:endParaRPr lang="sl-SI"/>
        </a:p>
      </dgm:t>
    </dgm:pt>
    <dgm:pt modelId="{30D754E5-98A6-4459-B8E7-3C42B445A7AE}">
      <dgm:prSet phldrT="[besedilo]" custT="1"/>
      <dgm:spPr/>
      <dgm:t>
        <a:bodyPr/>
        <a:lstStyle/>
        <a:p>
          <a:r>
            <a:rPr lang="sl-SI" sz="2000" b="1" dirty="0" smtClean="0"/>
            <a:t>1222 </a:t>
          </a:r>
          <a:r>
            <a:rPr lang="sl-SI" sz="2000" dirty="0" smtClean="0"/>
            <a:t>(zatravljen), </a:t>
          </a:r>
          <a:r>
            <a:rPr lang="sl-SI" sz="2000" b="1" dirty="0" smtClean="0"/>
            <a:t>1300</a:t>
          </a:r>
          <a:r>
            <a:rPr lang="sl-SI" sz="2000" dirty="0" smtClean="0"/>
            <a:t> in </a:t>
          </a:r>
          <a:r>
            <a:rPr lang="sl-SI" sz="2000" b="1" dirty="0" smtClean="0"/>
            <a:t>1320</a:t>
          </a:r>
          <a:r>
            <a:rPr lang="sl-SI" sz="2000" dirty="0" smtClean="0"/>
            <a:t>. </a:t>
          </a:r>
          <a:endParaRPr lang="sl-SI" sz="2000" dirty="0"/>
        </a:p>
      </dgm:t>
    </dgm:pt>
    <dgm:pt modelId="{3B7010FC-B88D-42C3-9557-09F050F18FD9}" type="parTrans" cxnId="{897DB885-11F1-4EF3-94D1-92E7FBECC50C}">
      <dgm:prSet/>
      <dgm:spPr/>
      <dgm:t>
        <a:bodyPr/>
        <a:lstStyle/>
        <a:p>
          <a:endParaRPr lang="sl-SI"/>
        </a:p>
      </dgm:t>
    </dgm:pt>
    <dgm:pt modelId="{229810F3-4239-4412-958C-8FC9D7A35328}" type="sibTrans" cxnId="{897DB885-11F1-4EF3-94D1-92E7FBECC50C}">
      <dgm:prSet/>
      <dgm:spPr/>
      <dgm:t>
        <a:bodyPr/>
        <a:lstStyle/>
        <a:p>
          <a:endParaRPr lang="sl-SI"/>
        </a:p>
      </dgm:t>
    </dgm:pt>
    <dgm:pt modelId="{A89ABDC1-EC32-4EED-A329-C2229E79B279}">
      <dgm:prSet phldrT="[besedilo]" custT="1"/>
      <dgm:spPr/>
      <dgm:t>
        <a:bodyPr/>
        <a:lstStyle/>
        <a:p>
          <a:r>
            <a:rPr lang="sl-SI" sz="2000" b="1" dirty="0" smtClean="0"/>
            <a:t>Nosilec KMG </a:t>
          </a:r>
          <a:r>
            <a:rPr lang="sl-SI" sz="2000" dirty="0" smtClean="0"/>
            <a:t>mora zagotoviti rabo GERK do </a:t>
          </a:r>
          <a:r>
            <a:rPr lang="sl-SI" sz="2000" b="1" dirty="0" smtClean="0"/>
            <a:t>zadnjega dne za sporočanje sprememb </a:t>
          </a:r>
          <a:r>
            <a:rPr lang="sl-SI" sz="2000" b="1" dirty="0" smtClean="0"/>
            <a:t>ZV </a:t>
          </a:r>
          <a:r>
            <a:rPr lang="sl-SI" sz="2000" b="1" dirty="0" smtClean="0">
              <a:solidFill>
                <a:srgbClr val="7030A0"/>
              </a:solidFill>
            </a:rPr>
            <a:t>(15.november za leto 2024).</a:t>
          </a:r>
          <a:endParaRPr lang="sl-SI" sz="2000" i="1" dirty="0">
            <a:solidFill>
              <a:srgbClr val="7030A0"/>
            </a:solidFill>
          </a:endParaRPr>
        </a:p>
      </dgm:t>
    </dgm:pt>
    <dgm:pt modelId="{9A330C2D-5E6B-4111-B02A-C271478C26AB}" type="parTrans" cxnId="{503FAD15-89BC-4330-AB4D-17319BE3F4F3}">
      <dgm:prSet/>
      <dgm:spPr/>
      <dgm:t>
        <a:bodyPr/>
        <a:lstStyle/>
        <a:p>
          <a:endParaRPr lang="sl-SI"/>
        </a:p>
      </dgm:t>
    </dgm:pt>
    <dgm:pt modelId="{DF44F70C-F84D-498F-AFF7-6E454242EA2C}" type="sibTrans" cxnId="{503FAD15-89BC-4330-AB4D-17319BE3F4F3}">
      <dgm:prSet/>
      <dgm:spPr/>
      <dgm:t>
        <a:bodyPr/>
        <a:lstStyle/>
        <a:p>
          <a:endParaRPr lang="sl-SI"/>
        </a:p>
      </dgm:t>
    </dgm:pt>
    <dgm:pt modelId="{92171675-4728-45AB-9D3F-99B1EF141EB6}">
      <dgm:prSet phldrT="[besedilo]" custT="1"/>
      <dgm:spPr/>
      <dgm:t>
        <a:bodyPr/>
        <a:lstStyle/>
        <a:p>
          <a:r>
            <a:rPr lang="sl-SI" sz="2000" b="1" dirty="0" smtClean="0"/>
            <a:t>NUJNO</a:t>
          </a:r>
          <a:r>
            <a:rPr lang="sl-SI" sz="2000" dirty="0" smtClean="0"/>
            <a:t> v shemo mora nosilec KMG vključiti </a:t>
          </a:r>
          <a:r>
            <a:rPr lang="sl-SI" sz="2000" b="1" dirty="0" smtClean="0"/>
            <a:t>vso travinje na KMG</a:t>
          </a:r>
          <a:r>
            <a:rPr lang="sl-SI" sz="2000" dirty="0" smtClean="0"/>
            <a:t>. </a:t>
          </a:r>
          <a:endParaRPr lang="sl-SI" sz="2000" dirty="0"/>
        </a:p>
      </dgm:t>
    </dgm:pt>
    <dgm:pt modelId="{57BA5186-1A2C-44F1-8B13-295BA4BCC08B}" type="parTrans" cxnId="{1909A07D-A00E-4F48-B957-54CE728D27E6}">
      <dgm:prSet/>
      <dgm:spPr/>
    </dgm:pt>
    <dgm:pt modelId="{0602F167-9F82-4CA0-9FE8-77294539E46A}" type="sibTrans" cxnId="{1909A07D-A00E-4F48-B957-54CE728D27E6}">
      <dgm:prSet/>
      <dgm:spPr/>
    </dgm:pt>
    <dgm:pt modelId="{599156AA-D1DF-4B77-A440-C4DB5B6B90C6}">
      <dgm:prSet custT="1"/>
      <dgm:spPr/>
      <dgm:t>
        <a:bodyPr/>
        <a:lstStyle/>
        <a:p>
          <a:r>
            <a:rPr lang="sl-SI" sz="2000" b="1" dirty="0" smtClean="0"/>
            <a:t>obvezno je spravilo travinja</a:t>
          </a:r>
          <a:r>
            <a:rPr lang="sl-SI" sz="2000" dirty="0" smtClean="0"/>
            <a:t>, </a:t>
          </a:r>
          <a:r>
            <a:rPr lang="sl-SI" sz="2000" b="1" dirty="0" smtClean="0"/>
            <a:t>če se izvaja košnja</a:t>
          </a:r>
          <a:r>
            <a:rPr lang="sl-SI" sz="2000" dirty="0" smtClean="0"/>
            <a:t>;</a:t>
          </a:r>
          <a:endParaRPr lang="sl-SI" sz="2000" dirty="0"/>
        </a:p>
      </dgm:t>
    </dgm:pt>
    <dgm:pt modelId="{68CFB3F6-E212-45B3-B236-ED09B3FDF1FB}" type="parTrans" cxnId="{F0D227A8-3FAC-4B02-A037-FB7CA00EE128}">
      <dgm:prSet/>
      <dgm:spPr/>
    </dgm:pt>
    <dgm:pt modelId="{1839D445-4AD6-4FF8-8C06-8DCFC4410F65}" type="sibTrans" cxnId="{F0D227A8-3FAC-4B02-A037-FB7CA00EE128}">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B22AD94-1DFC-4538-9167-1D5D749639CF}" type="pres">
      <dgm:prSet presAssocID="{7FFB95AD-7737-40BC-BD4F-5906DA43A9AC}" presName="parentLin" presStyleCnt="0"/>
      <dgm:spPr/>
    </dgm:pt>
    <dgm:pt modelId="{95AAABCB-77FC-452D-88FB-CB4BBEE268A0}" type="pres">
      <dgm:prSet presAssocID="{7FFB95AD-7737-40BC-BD4F-5906DA43A9AC}" presName="parentLeftMargin" presStyleLbl="node1" presStyleIdx="0" presStyleCnt="2"/>
      <dgm:spPr/>
      <dgm:t>
        <a:bodyPr/>
        <a:lstStyle/>
        <a:p>
          <a:endParaRPr lang="sl-SI"/>
        </a:p>
      </dgm:t>
    </dgm:pt>
    <dgm:pt modelId="{D223AF95-B8D6-4982-99C0-C701E4228242}" type="pres">
      <dgm:prSet presAssocID="{7FFB95AD-7737-40BC-BD4F-5906DA43A9AC}" presName="parentText" presStyleLbl="node1" presStyleIdx="0" presStyleCnt="2" custScaleY="71886">
        <dgm:presLayoutVars>
          <dgm:chMax val="0"/>
          <dgm:bulletEnabled val="1"/>
        </dgm:presLayoutVars>
      </dgm:prSet>
      <dgm:spPr/>
      <dgm:t>
        <a:bodyPr/>
        <a:lstStyle/>
        <a:p>
          <a:endParaRPr lang="sl-SI"/>
        </a:p>
      </dgm:t>
    </dgm:pt>
    <dgm:pt modelId="{040266E0-5B03-4FFB-AD2A-BF3EBCC5B7B0}" type="pres">
      <dgm:prSet presAssocID="{7FFB95AD-7737-40BC-BD4F-5906DA43A9AC}" presName="negativeSpace" presStyleCnt="0"/>
      <dgm:spPr/>
    </dgm:pt>
    <dgm:pt modelId="{04EDDB14-7FC9-4FFD-997E-A0B5D3809F4B}" type="pres">
      <dgm:prSet presAssocID="{7FFB95AD-7737-40BC-BD4F-5906DA43A9AC}" presName="childText" presStyleLbl="conFgAcc1" presStyleIdx="0" presStyleCnt="2">
        <dgm:presLayoutVars>
          <dgm:bulletEnabled val="1"/>
        </dgm:presLayoutVars>
      </dgm:prSet>
      <dgm:spPr/>
      <dgm:t>
        <a:bodyPr/>
        <a:lstStyle/>
        <a:p>
          <a:endParaRPr lang="sl-SI"/>
        </a:p>
      </dgm:t>
    </dgm:pt>
    <dgm:pt modelId="{A3A98F8F-085C-4631-AA46-878EF479B028}" type="pres">
      <dgm:prSet presAssocID="{F08465B2-023C-43ED-8375-0A6A9DEEA0B4}" presName="spaceBetweenRectangles" presStyleCnt="0"/>
      <dgm:spPr/>
    </dgm:pt>
    <dgm:pt modelId="{630F769C-726F-4ADE-BE00-C92E4C2D844B}" type="pres">
      <dgm:prSet presAssocID="{471FEC30-4030-4EAB-9228-861B3B6AAE10}" presName="parentLin" presStyleCnt="0"/>
      <dgm:spPr/>
    </dgm:pt>
    <dgm:pt modelId="{19BA3627-7BE2-47E6-AEFF-8FD62C3AE565}" type="pres">
      <dgm:prSet presAssocID="{471FEC30-4030-4EAB-9228-861B3B6AAE10}" presName="parentLeftMargin" presStyleLbl="node1" presStyleIdx="0" presStyleCnt="2"/>
      <dgm:spPr/>
      <dgm:t>
        <a:bodyPr/>
        <a:lstStyle/>
        <a:p>
          <a:endParaRPr lang="sl-SI"/>
        </a:p>
      </dgm:t>
    </dgm:pt>
    <dgm:pt modelId="{D0163E11-01FE-4584-8225-BCB61975FB21}" type="pres">
      <dgm:prSet presAssocID="{471FEC30-4030-4EAB-9228-861B3B6AAE10}" presName="parentText" presStyleLbl="node1" presStyleIdx="1" presStyleCnt="2" custScaleY="73518">
        <dgm:presLayoutVars>
          <dgm:chMax val="0"/>
          <dgm:bulletEnabled val="1"/>
        </dgm:presLayoutVars>
      </dgm:prSet>
      <dgm:spPr/>
      <dgm:t>
        <a:bodyPr/>
        <a:lstStyle/>
        <a:p>
          <a:endParaRPr lang="sl-SI"/>
        </a:p>
      </dgm:t>
    </dgm:pt>
    <dgm:pt modelId="{312DDA3F-E944-43C9-828E-22BBDD93EC85}" type="pres">
      <dgm:prSet presAssocID="{471FEC30-4030-4EAB-9228-861B3B6AAE10}" presName="negativeSpace" presStyleCnt="0"/>
      <dgm:spPr/>
    </dgm:pt>
    <dgm:pt modelId="{E7BE3954-1E22-4038-AF6C-C08038FAAF21}" type="pres">
      <dgm:prSet presAssocID="{471FEC30-4030-4EAB-9228-861B3B6AAE10}" presName="childText" presStyleLbl="conFgAcc1" presStyleIdx="1" presStyleCnt="2">
        <dgm:presLayoutVars>
          <dgm:bulletEnabled val="1"/>
        </dgm:presLayoutVars>
      </dgm:prSet>
      <dgm:spPr/>
      <dgm:t>
        <a:bodyPr/>
        <a:lstStyle/>
        <a:p>
          <a:endParaRPr lang="sl-SI"/>
        </a:p>
      </dgm:t>
    </dgm:pt>
  </dgm:ptLst>
  <dgm:cxnLst>
    <dgm:cxn modelId="{CA5EA5C9-D7BB-4F4A-92E4-FDE01D3A4A32}" type="presOf" srcId="{E85D5F32-4019-4CF6-ABDF-3751DE0CFE50}" destId="{E7BE3954-1E22-4038-AF6C-C08038FAAF21}" srcOrd="0" destOrd="0" presId="urn:microsoft.com/office/officeart/2005/8/layout/list1"/>
    <dgm:cxn modelId="{7479E6E1-1537-4BF7-AA17-A174FB1EE515}" srcId="{471FEC30-4030-4EAB-9228-861B3B6AAE10}" destId="{DA4E6B35-D0D7-444D-B66E-5881F8C68D61}" srcOrd="5" destOrd="0" parTransId="{3D929577-B23D-4C41-A818-E3D178FE8607}" sibTransId="{B37EE7D9-EA95-4D59-90A7-10BC0E5536BE}"/>
    <dgm:cxn modelId="{42EFCC4C-9A23-4DDB-86A6-9FFCD391D26D}" type="presOf" srcId="{6BD63B56-553F-4C4A-B2D6-AC0003132774}" destId="{8B8415D8-6D90-47C2-BFEE-2E248F61B6E5}" srcOrd="0" destOrd="0" presId="urn:microsoft.com/office/officeart/2005/8/layout/list1"/>
    <dgm:cxn modelId="{D4463D86-7779-4943-A2CE-802F4409D39B}" srcId="{471FEC30-4030-4EAB-9228-861B3B6AAE10}" destId="{1CB05410-E3A2-473A-8870-D73006436A44}" srcOrd="4" destOrd="0" parTransId="{5FC24A65-C42B-44B3-9472-7921C801FBE0}" sibTransId="{451FEA9C-8ADA-4C58-B694-0F66A21921E6}"/>
    <dgm:cxn modelId="{503FAD15-89BC-4330-AB4D-17319BE3F4F3}" srcId="{7FFB95AD-7737-40BC-BD4F-5906DA43A9AC}" destId="{A89ABDC1-EC32-4EED-A329-C2229E79B279}" srcOrd="2" destOrd="0" parTransId="{9A330C2D-5E6B-4111-B02A-C271478C26AB}" sibTransId="{DF44F70C-F84D-498F-AFF7-6E454242EA2C}"/>
    <dgm:cxn modelId="{565C1F3A-EE25-4CF1-8515-FC10448687B7}" srcId="{471FEC30-4030-4EAB-9228-861B3B6AAE10}" destId="{E85D5F32-4019-4CF6-ABDF-3751DE0CFE50}" srcOrd="0" destOrd="0" parTransId="{751BEB1B-5F86-46AC-A5FA-3F6DCBDA0209}" sibTransId="{41CC4F73-D023-40FF-90B4-A9A7BD26AC34}"/>
    <dgm:cxn modelId="{8113BDC1-8C22-41A6-90BF-E5239FB655D3}" type="presOf" srcId="{471FEC30-4030-4EAB-9228-861B3B6AAE10}" destId="{19BA3627-7BE2-47E6-AEFF-8FD62C3AE565}" srcOrd="0" destOrd="0" presId="urn:microsoft.com/office/officeart/2005/8/layout/list1"/>
    <dgm:cxn modelId="{DE52F039-14A1-4E0F-824B-D46281AF4959}" type="presOf" srcId="{471FEC30-4030-4EAB-9228-861B3B6AAE10}" destId="{D0163E11-01FE-4584-8225-BCB61975FB21}" srcOrd="1" destOrd="0" presId="urn:microsoft.com/office/officeart/2005/8/layout/list1"/>
    <dgm:cxn modelId="{AE6F9239-F07E-4AAC-BF30-989D0AC10084}" type="presOf" srcId="{E45656DD-61EB-4908-B5D1-4D3673D93384}" destId="{E7BE3954-1E22-4038-AF6C-C08038FAAF21}" srcOrd="0" destOrd="3" presId="urn:microsoft.com/office/officeart/2005/8/layout/list1"/>
    <dgm:cxn modelId="{0976BBA7-B743-46A4-A9CC-D37DA33F806C}" type="presOf" srcId="{7FFB95AD-7737-40BC-BD4F-5906DA43A9AC}" destId="{D223AF95-B8D6-4982-99C0-C701E4228242}" srcOrd="1" destOrd="0" presId="urn:microsoft.com/office/officeart/2005/8/layout/list1"/>
    <dgm:cxn modelId="{D10FABD6-A7AD-4008-ADCB-4E29E6A2E370}" srcId="{471FEC30-4030-4EAB-9228-861B3B6AAE10}" destId="{692080FB-C643-4706-A3D7-A1E7112AA3E2}" srcOrd="2" destOrd="0" parTransId="{6501659B-9719-4C6D-B0E1-86AA4F6D1CE5}" sibTransId="{079AF028-F246-4BBC-B469-8DE0BC28F46D}"/>
    <dgm:cxn modelId="{8083558A-A116-42EE-8E55-309463C864B0}" srcId="{6BD63B56-553F-4C4A-B2D6-AC0003132774}" destId="{7FFB95AD-7737-40BC-BD4F-5906DA43A9AC}" srcOrd="0" destOrd="0" parTransId="{6D91E7D2-D34E-4F66-ABD9-D9D62A9FEB62}" sibTransId="{F08465B2-023C-43ED-8375-0A6A9DEEA0B4}"/>
    <dgm:cxn modelId="{E31722E4-EFF9-4CE6-A997-F115B0ACBA1D}" type="presOf" srcId="{DA4E6B35-D0D7-444D-B66E-5881F8C68D61}" destId="{E7BE3954-1E22-4038-AF6C-C08038FAAF21}" srcOrd="0" destOrd="5" presId="urn:microsoft.com/office/officeart/2005/8/layout/list1"/>
    <dgm:cxn modelId="{E836FE9B-F0D0-40CD-BF3B-48CA305CF7FF}" type="presOf" srcId="{7FFB95AD-7737-40BC-BD4F-5906DA43A9AC}" destId="{95AAABCB-77FC-452D-88FB-CB4BBEE268A0}" srcOrd="0" destOrd="0" presId="urn:microsoft.com/office/officeart/2005/8/layout/list1"/>
    <dgm:cxn modelId="{1909A07D-A00E-4F48-B957-54CE728D27E6}" srcId="{7FFB95AD-7737-40BC-BD4F-5906DA43A9AC}" destId="{92171675-4728-45AB-9D3F-99B1EF141EB6}" srcOrd="1" destOrd="0" parTransId="{57BA5186-1A2C-44F1-8B13-295BA4BCC08B}" sibTransId="{0602F167-9F82-4CA0-9FE8-77294539E46A}"/>
    <dgm:cxn modelId="{897DB885-11F1-4EF3-94D1-92E7FBECC50C}" srcId="{7FFB95AD-7737-40BC-BD4F-5906DA43A9AC}" destId="{30D754E5-98A6-4459-B8E7-3C42B445A7AE}" srcOrd="0" destOrd="0" parTransId="{3B7010FC-B88D-42C3-9557-09F050F18FD9}" sibTransId="{229810F3-4239-4412-958C-8FC9D7A35328}"/>
    <dgm:cxn modelId="{E99E163F-4DA3-4FE5-9CA0-85029F1E928E}" type="presOf" srcId="{A89ABDC1-EC32-4EED-A329-C2229E79B279}" destId="{04EDDB14-7FC9-4FFD-997E-A0B5D3809F4B}" srcOrd="0" destOrd="2" presId="urn:microsoft.com/office/officeart/2005/8/layout/list1"/>
    <dgm:cxn modelId="{BE1753D1-2A84-4397-957C-6FD0C270E483}" type="presOf" srcId="{92171675-4728-45AB-9D3F-99B1EF141EB6}" destId="{04EDDB14-7FC9-4FFD-997E-A0B5D3809F4B}" srcOrd="0" destOrd="1" presId="urn:microsoft.com/office/officeart/2005/8/layout/list1"/>
    <dgm:cxn modelId="{AA1EA208-AED4-4F84-964F-A4C2FB0777DE}" type="presOf" srcId="{599156AA-D1DF-4B77-A440-C4DB5B6B90C6}" destId="{E7BE3954-1E22-4038-AF6C-C08038FAAF21}" srcOrd="0" destOrd="1" presId="urn:microsoft.com/office/officeart/2005/8/layout/list1"/>
    <dgm:cxn modelId="{103FC0A7-E6CD-4852-8B88-7C23E8AB0C4C}" srcId="{471FEC30-4030-4EAB-9228-861B3B6AAE10}" destId="{E45656DD-61EB-4908-B5D1-4D3673D93384}" srcOrd="3" destOrd="0" parTransId="{A0DBBB84-3455-4519-8537-20C1599262E3}" sibTransId="{8AF06B91-5DC8-41AC-820D-2DBC0188630C}"/>
    <dgm:cxn modelId="{F5EEECE3-7F13-4BA3-B7CA-8B497213BEA1}" type="presOf" srcId="{692080FB-C643-4706-A3D7-A1E7112AA3E2}" destId="{E7BE3954-1E22-4038-AF6C-C08038FAAF21}" srcOrd="0" destOrd="2" presId="urn:microsoft.com/office/officeart/2005/8/layout/list1"/>
    <dgm:cxn modelId="{0BDE0DA7-E0F7-4E40-9B03-30E0499D2789}" type="presOf" srcId="{1CB05410-E3A2-473A-8870-D73006436A44}" destId="{E7BE3954-1E22-4038-AF6C-C08038FAAF21}" srcOrd="0" destOrd="4" presId="urn:microsoft.com/office/officeart/2005/8/layout/list1"/>
    <dgm:cxn modelId="{A0BB2EE9-B6C3-4727-B117-77E503323C38}" srcId="{6BD63B56-553F-4C4A-B2D6-AC0003132774}" destId="{471FEC30-4030-4EAB-9228-861B3B6AAE10}" srcOrd="1" destOrd="0" parTransId="{4DE49206-C188-4F03-B9D3-6506CD6D8C10}" sibTransId="{436BD23F-5F58-41E2-BFAE-BA3B18AAFBC9}"/>
    <dgm:cxn modelId="{C1F987AA-6BC8-4B5B-99EB-59957C50233E}" type="presOf" srcId="{30D754E5-98A6-4459-B8E7-3C42B445A7AE}" destId="{04EDDB14-7FC9-4FFD-997E-A0B5D3809F4B}" srcOrd="0" destOrd="0" presId="urn:microsoft.com/office/officeart/2005/8/layout/list1"/>
    <dgm:cxn modelId="{F0D227A8-3FAC-4B02-A037-FB7CA00EE128}" srcId="{471FEC30-4030-4EAB-9228-861B3B6AAE10}" destId="{599156AA-D1DF-4B77-A440-C4DB5B6B90C6}" srcOrd="1" destOrd="0" parTransId="{68CFB3F6-E212-45B3-B236-ED09B3FDF1FB}" sibTransId="{1839D445-4AD6-4FF8-8C06-8DCFC4410F65}"/>
    <dgm:cxn modelId="{ACC98ED3-A858-4858-866A-BFD3E4A9CEC1}" type="presParOf" srcId="{8B8415D8-6D90-47C2-BFEE-2E248F61B6E5}" destId="{6B22AD94-1DFC-4538-9167-1D5D749639CF}" srcOrd="0" destOrd="0" presId="urn:microsoft.com/office/officeart/2005/8/layout/list1"/>
    <dgm:cxn modelId="{BBD6BB3B-0293-4060-8EB1-FB421E89F274}" type="presParOf" srcId="{6B22AD94-1DFC-4538-9167-1D5D749639CF}" destId="{95AAABCB-77FC-452D-88FB-CB4BBEE268A0}" srcOrd="0" destOrd="0" presId="urn:microsoft.com/office/officeart/2005/8/layout/list1"/>
    <dgm:cxn modelId="{ED07D457-B43E-463A-BC6D-0B78A3E498C8}" type="presParOf" srcId="{6B22AD94-1DFC-4538-9167-1D5D749639CF}" destId="{D223AF95-B8D6-4982-99C0-C701E4228242}" srcOrd="1" destOrd="0" presId="urn:microsoft.com/office/officeart/2005/8/layout/list1"/>
    <dgm:cxn modelId="{4F127630-9999-445B-B9E3-A17495A8A6D3}" type="presParOf" srcId="{8B8415D8-6D90-47C2-BFEE-2E248F61B6E5}" destId="{040266E0-5B03-4FFB-AD2A-BF3EBCC5B7B0}" srcOrd="1" destOrd="0" presId="urn:microsoft.com/office/officeart/2005/8/layout/list1"/>
    <dgm:cxn modelId="{9E8CDBB1-3234-46B1-A97D-832136084A35}" type="presParOf" srcId="{8B8415D8-6D90-47C2-BFEE-2E248F61B6E5}" destId="{04EDDB14-7FC9-4FFD-997E-A0B5D3809F4B}" srcOrd="2" destOrd="0" presId="urn:microsoft.com/office/officeart/2005/8/layout/list1"/>
    <dgm:cxn modelId="{0F0BA0B4-1770-4396-98F8-EDD50D8389C0}" type="presParOf" srcId="{8B8415D8-6D90-47C2-BFEE-2E248F61B6E5}" destId="{A3A98F8F-085C-4631-AA46-878EF479B028}" srcOrd="3" destOrd="0" presId="urn:microsoft.com/office/officeart/2005/8/layout/list1"/>
    <dgm:cxn modelId="{9D3F42F8-C823-4FDF-957F-EB1EAF5111A2}" type="presParOf" srcId="{8B8415D8-6D90-47C2-BFEE-2E248F61B6E5}" destId="{630F769C-726F-4ADE-BE00-C92E4C2D844B}" srcOrd="4" destOrd="0" presId="urn:microsoft.com/office/officeart/2005/8/layout/list1"/>
    <dgm:cxn modelId="{73823CD9-275A-42A0-83A4-17F425C8ADEB}" type="presParOf" srcId="{630F769C-726F-4ADE-BE00-C92E4C2D844B}" destId="{19BA3627-7BE2-47E6-AEFF-8FD62C3AE565}" srcOrd="0" destOrd="0" presId="urn:microsoft.com/office/officeart/2005/8/layout/list1"/>
    <dgm:cxn modelId="{00716412-2856-4C63-9D2F-DBB40BA49C36}" type="presParOf" srcId="{630F769C-726F-4ADE-BE00-C92E4C2D844B}" destId="{D0163E11-01FE-4584-8225-BCB61975FB21}" srcOrd="1" destOrd="0" presId="urn:microsoft.com/office/officeart/2005/8/layout/list1"/>
    <dgm:cxn modelId="{75B836A2-90A5-48AE-9955-48B4C89A72D7}" type="presParOf" srcId="{8B8415D8-6D90-47C2-BFEE-2E248F61B6E5}" destId="{312DDA3F-E944-43C9-828E-22BBDD93EC85}" srcOrd="5" destOrd="0" presId="urn:microsoft.com/office/officeart/2005/8/layout/list1"/>
    <dgm:cxn modelId="{50D36162-9771-45B4-BEB0-2D4BD2FC3EF9}" type="presParOf" srcId="{8B8415D8-6D90-47C2-BFEE-2E248F61B6E5}" destId="{E7BE3954-1E22-4038-AF6C-C08038FAAF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D63B56-553F-4C4A-B2D6-AC0003132774}"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sl-SI"/>
        </a:p>
      </dgm:t>
    </dgm:pt>
    <dgm:pt modelId="{471FEC30-4030-4EAB-9228-861B3B6AAE10}">
      <dgm:prSet custT="1"/>
      <dgm:spPr/>
      <dgm:t>
        <a:bodyPr/>
        <a:lstStyle/>
        <a:p>
          <a:r>
            <a:rPr lang="sl-SI" sz="2400" b="1" dirty="0" smtClean="0"/>
            <a:t>Pogoji upravičenosti:</a:t>
          </a:r>
          <a:endParaRPr lang="sl-SI" sz="2400" b="1" dirty="0"/>
        </a:p>
      </dgm:t>
    </dgm:pt>
    <dgm:pt modelId="{4DE49206-C188-4F03-B9D3-6506CD6D8C10}" type="parTrans" cxnId="{A0BB2EE9-B6C3-4727-B117-77E503323C38}">
      <dgm:prSet/>
      <dgm:spPr/>
      <dgm:t>
        <a:bodyPr/>
        <a:lstStyle/>
        <a:p>
          <a:endParaRPr lang="sl-SI"/>
        </a:p>
      </dgm:t>
    </dgm:pt>
    <dgm:pt modelId="{436BD23F-5F58-41E2-BFAE-BA3B18AAFBC9}" type="sibTrans" cxnId="{A0BB2EE9-B6C3-4727-B117-77E503323C38}">
      <dgm:prSet/>
      <dgm:spPr/>
      <dgm:t>
        <a:bodyPr/>
        <a:lstStyle/>
        <a:p>
          <a:endParaRPr lang="sl-SI"/>
        </a:p>
      </dgm:t>
    </dgm:pt>
    <dgm:pt modelId="{093B2090-8D3B-4765-B63D-2DD662C11109}">
      <dgm:prSet custT="1"/>
      <dgm:spPr/>
      <dgm:t>
        <a:bodyPr/>
        <a:lstStyle/>
        <a:p>
          <a:r>
            <a:rPr lang="sl-SI" sz="2000" dirty="0" smtClean="0"/>
            <a:t>izvaja se na območju </a:t>
          </a:r>
          <a:r>
            <a:rPr lang="sl-SI" sz="2000" b="1" dirty="0" smtClean="0"/>
            <a:t>celotne Republike Slovenije</a:t>
          </a:r>
          <a:r>
            <a:rPr lang="sl-SI" sz="2000" dirty="0" smtClean="0"/>
            <a:t>;</a:t>
          </a:r>
          <a:endParaRPr lang="sl-SI" sz="2000" dirty="0"/>
        </a:p>
      </dgm:t>
    </dgm:pt>
    <dgm:pt modelId="{D6389B89-2163-436D-9C76-057D6A2C520D}" type="sibTrans" cxnId="{5746D306-D9D0-4411-A938-CDD1F8A36358}">
      <dgm:prSet/>
      <dgm:spPr/>
      <dgm:t>
        <a:bodyPr/>
        <a:lstStyle/>
        <a:p>
          <a:endParaRPr lang="sl-SI"/>
        </a:p>
      </dgm:t>
    </dgm:pt>
    <dgm:pt modelId="{59919E71-2D4F-4F13-A1A9-F0C852E464D7}" type="parTrans" cxnId="{5746D306-D9D0-4411-A938-CDD1F8A36358}">
      <dgm:prSet/>
      <dgm:spPr/>
      <dgm:t>
        <a:bodyPr/>
        <a:lstStyle/>
        <a:p>
          <a:endParaRPr lang="sl-SI"/>
        </a:p>
      </dgm:t>
    </dgm:pt>
    <dgm:pt modelId="{85AC0D86-12CF-48D0-AB49-E0EF653B3322}">
      <dgm:prSet custT="1"/>
      <dgm:spPr/>
      <dgm:t>
        <a:bodyPr/>
        <a:lstStyle/>
        <a:p>
          <a:r>
            <a:rPr lang="sl-SI" sz="2000" b="1" dirty="0" smtClean="0"/>
            <a:t>povprečna letna obtežba z živino mora biti od 0,2 do 0,9 GVŽ na ha/KZU </a:t>
          </a:r>
          <a:r>
            <a:rPr lang="sl-SI" sz="2000" dirty="0" smtClean="0"/>
            <a:t>na posameznem KMG v letu izvajanja sheme.</a:t>
          </a:r>
        </a:p>
      </dgm:t>
    </dgm:pt>
    <dgm:pt modelId="{6EE7A952-CE23-4EC1-857A-1E84120A517B}" type="sibTrans" cxnId="{780C943A-D47C-4BC6-A941-0A205D7AE1C0}">
      <dgm:prSet/>
      <dgm:spPr/>
      <dgm:t>
        <a:bodyPr/>
        <a:lstStyle/>
        <a:p>
          <a:endParaRPr lang="sl-SI"/>
        </a:p>
      </dgm:t>
    </dgm:pt>
    <dgm:pt modelId="{CA86BF61-56C3-4EEF-9D9C-A9A35984600B}" type="parTrans" cxnId="{780C943A-D47C-4BC6-A941-0A205D7AE1C0}">
      <dgm:prSet/>
      <dgm:spPr/>
      <dgm:t>
        <a:bodyPr/>
        <a:lstStyle/>
        <a:p>
          <a:endParaRPr lang="sl-SI"/>
        </a:p>
      </dgm:t>
    </dgm:pt>
    <dgm:pt modelId="{8D7167B6-1A85-4175-A78D-4270E35AE18A}">
      <dgm:prSet custT="1"/>
      <dgm:spPr/>
      <dgm:t>
        <a:bodyPr/>
        <a:lstStyle/>
        <a:p>
          <a:r>
            <a:rPr lang="sl-SI" sz="2000" b="1" dirty="0" smtClean="0"/>
            <a:t>Računanje obtežbe je določeno v prilogi 2 uredbe in se računa na 5 datumov: na dan 1.2 in v primeru drobnice </a:t>
          </a:r>
          <a:r>
            <a:rPr lang="sl-SI" sz="2000" b="1" dirty="0" err="1" smtClean="0"/>
            <a:t>oz</a:t>
          </a:r>
          <a:r>
            <a:rPr lang="sl-SI" sz="2000" b="1" dirty="0" smtClean="0"/>
            <a:t> govedi še na 4 dodatno izbrane datume + dodatno podatek (6 datum) iz pregleda na kraju samem, če je nosilec izbran za pregled). </a:t>
          </a:r>
          <a:r>
            <a:rPr lang="sl-SI" sz="2000" strike="noStrike" baseline="0" dirty="0" smtClean="0">
              <a:solidFill>
                <a:schemeClr val="tx1"/>
              </a:solidFill>
            </a:rPr>
            <a:t>Obtežba se računa na način, da se na osnovnem KMG upošteva tudi živali, ki so odšle na planino, skupni pašnik (odmik od računanja obtežbe za aktivnega kmeta, kjer se v teh primerih obtežba na osnovnem KMG zmanjšuje).</a:t>
          </a:r>
          <a:endParaRPr lang="sl-SI" sz="2000" b="1" dirty="0" smtClean="0">
            <a:solidFill>
              <a:schemeClr val="tx1"/>
            </a:solidFill>
          </a:endParaRPr>
        </a:p>
      </dgm:t>
    </dgm:pt>
    <dgm:pt modelId="{5F042AE5-A4C8-4785-8260-F47A1022D683}" type="sibTrans" cxnId="{0699BCE0-D7E2-4788-A538-57D5ECE20E58}">
      <dgm:prSet/>
      <dgm:spPr/>
      <dgm:t>
        <a:bodyPr/>
        <a:lstStyle/>
        <a:p>
          <a:endParaRPr lang="sl-SI"/>
        </a:p>
      </dgm:t>
    </dgm:pt>
    <dgm:pt modelId="{CC4E1061-926E-412D-9314-B8843C3F817C}" type="parTrans" cxnId="{0699BCE0-D7E2-4788-A538-57D5ECE20E58}">
      <dgm:prSet/>
      <dgm:spPr/>
      <dgm:t>
        <a:bodyPr/>
        <a:lstStyle/>
        <a:p>
          <a:endParaRPr lang="sl-SI"/>
        </a:p>
      </dgm:t>
    </dgm:pt>
    <dgm:pt modelId="{00D3AA5D-AE7F-4565-9E9A-D28A2B9DAAFA}">
      <dgm:prSet custT="1"/>
      <dgm:spPr/>
      <dgm:t>
        <a:bodyPr/>
        <a:lstStyle/>
        <a:p>
          <a:r>
            <a:rPr lang="sl-SI" sz="2000" dirty="0" smtClean="0"/>
            <a:t>Če pogoj </a:t>
          </a:r>
          <a:r>
            <a:rPr lang="sl-SI" sz="2400" dirty="0" smtClean="0"/>
            <a:t>obtežbe</a:t>
          </a:r>
          <a:r>
            <a:rPr lang="sl-SI" sz="2000" dirty="0" smtClean="0"/>
            <a:t> ni izpolnjen ni upravičen do plačila (zavrnitev zahtevka). Predvideno pa je odstopanje za  </a:t>
          </a:r>
          <a:r>
            <a:rPr lang="sl-SI" sz="2000" dirty="0" smtClean="0">
              <a:solidFill>
                <a:schemeClr val="tx1"/>
              </a:solidFill>
            </a:rPr>
            <a:t>0,1 GVZ z znižanjem plačila (katalog upravnih sankcij).</a:t>
          </a:r>
        </a:p>
      </dgm:t>
    </dgm:pt>
    <dgm:pt modelId="{7D6BBFEA-4567-4632-BC53-00695A1D6A22}" type="sibTrans" cxnId="{4FE26C79-AC18-4586-B303-DE99DCCADE36}">
      <dgm:prSet/>
      <dgm:spPr/>
      <dgm:t>
        <a:bodyPr/>
        <a:lstStyle/>
        <a:p>
          <a:endParaRPr lang="sl-SI"/>
        </a:p>
      </dgm:t>
    </dgm:pt>
    <dgm:pt modelId="{822B230A-9B62-415F-985A-CDE70893B562}" type="parTrans" cxnId="{4FE26C79-AC18-4586-B303-DE99DCCADE36}">
      <dgm:prSet/>
      <dgm:spPr/>
      <dgm:t>
        <a:bodyPr/>
        <a:lstStyle/>
        <a:p>
          <a:endParaRPr lang="sl-SI"/>
        </a:p>
      </dgm:t>
    </dgm:pt>
    <dgm:pt modelId="{CF4489FA-F033-47D6-A04A-4460F31F2546}">
      <dgm:prSet custT="1"/>
      <dgm:spPr/>
      <dgm:t>
        <a:bodyPr/>
        <a:lstStyle/>
        <a:p>
          <a:r>
            <a:rPr lang="sl-SI" sz="2000" b="1" dirty="0" smtClean="0"/>
            <a:t>Shema se lahko kombinira s shemo NIZI.</a:t>
          </a:r>
          <a:endParaRPr lang="sl-SI" sz="2000" b="1" dirty="0"/>
        </a:p>
      </dgm:t>
    </dgm:pt>
    <dgm:pt modelId="{8E713CE9-A300-4BF0-B986-21B3D372512A}" type="sibTrans" cxnId="{145F117A-EB73-4997-BEA2-F89C764E4B15}">
      <dgm:prSet/>
      <dgm:spPr/>
      <dgm:t>
        <a:bodyPr/>
        <a:lstStyle/>
        <a:p>
          <a:endParaRPr lang="sl-SI"/>
        </a:p>
      </dgm:t>
    </dgm:pt>
    <dgm:pt modelId="{4B7DFC9C-FD62-4B2E-878A-11CF28466654}" type="parTrans" cxnId="{145F117A-EB73-4997-BEA2-F89C764E4B15}">
      <dgm:prSet/>
      <dgm:spPr/>
      <dgm:t>
        <a:bodyPr/>
        <a:lstStyle/>
        <a:p>
          <a:endParaRPr lang="sl-SI"/>
        </a:p>
      </dgm:t>
    </dgm:pt>
    <dgm:pt modelId="{B12A3A29-B708-4BDE-89B8-2FADB8196107}">
      <dgm:prSet custT="1"/>
      <dgm:spPr/>
      <dgm:t>
        <a:bodyPr/>
        <a:lstStyle/>
        <a:p>
          <a:endParaRPr lang="sl-SI" sz="800" dirty="0"/>
        </a:p>
      </dgm:t>
    </dgm:pt>
    <dgm:pt modelId="{182BBEF9-0068-4127-9DD9-72DFD8BC7AAD}" type="parTrans" cxnId="{BF94ED7E-774B-4131-8161-C92FFC804D38}">
      <dgm:prSet/>
      <dgm:spPr/>
      <dgm:t>
        <a:bodyPr/>
        <a:lstStyle/>
        <a:p>
          <a:endParaRPr lang="sl-SI"/>
        </a:p>
      </dgm:t>
    </dgm:pt>
    <dgm:pt modelId="{9A8E86BD-BE08-40FA-B220-F0939C30F75D}" type="sibTrans" cxnId="{BF94ED7E-774B-4131-8161-C92FFC804D38}">
      <dgm:prSet/>
      <dgm:spPr/>
      <dgm:t>
        <a:bodyPr/>
        <a:lstStyle/>
        <a:p>
          <a:endParaRPr lang="sl-SI"/>
        </a:p>
      </dgm:t>
    </dgm:pt>
    <dgm:pt modelId="{80F4E70E-8F30-40F6-867B-D8957E89799F}">
      <dgm:prSet custT="1"/>
      <dgm:spPr/>
      <dgm:t>
        <a:bodyPr/>
        <a:lstStyle/>
        <a:p>
          <a:endParaRPr lang="sl-SI" sz="800" dirty="0" smtClean="0"/>
        </a:p>
      </dgm:t>
    </dgm:pt>
    <dgm:pt modelId="{F07681DB-4431-4DC5-B498-F72C35581F5D}" type="parTrans" cxnId="{2397415A-2B5D-41BC-8895-A97603B585AA}">
      <dgm:prSet/>
      <dgm:spPr/>
      <dgm:t>
        <a:bodyPr/>
        <a:lstStyle/>
        <a:p>
          <a:endParaRPr lang="sl-SI"/>
        </a:p>
      </dgm:t>
    </dgm:pt>
    <dgm:pt modelId="{D7508161-C837-4D22-A275-9938B5B312B9}" type="sibTrans" cxnId="{2397415A-2B5D-41BC-8895-A97603B585AA}">
      <dgm:prSet/>
      <dgm:spPr/>
      <dgm:t>
        <a:bodyPr/>
        <a:lstStyle/>
        <a:p>
          <a:endParaRPr lang="sl-SI"/>
        </a:p>
      </dgm:t>
    </dgm:pt>
    <dgm:pt modelId="{870EFD90-BEC3-4C74-9928-C6FD42A95B4B}">
      <dgm:prSet custT="1"/>
      <dgm:spPr/>
      <dgm:t>
        <a:bodyPr/>
        <a:lstStyle/>
        <a:p>
          <a:endParaRPr lang="sl-SI" sz="800" dirty="0" smtClean="0">
            <a:solidFill>
              <a:srgbClr val="C00000"/>
            </a:solidFill>
          </a:endParaRPr>
        </a:p>
      </dgm:t>
    </dgm:pt>
    <dgm:pt modelId="{5D0EC78A-E04D-42D7-87F1-024CF41C116A}" type="parTrans" cxnId="{9C61B7D6-D479-4143-B56D-5A6D60E617F4}">
      <dgm:prSet/>
      <dgm:spPr/>
      <dgm:t>
        <a:bodyPr/>
        <a:lstStyle/>
        <a:p>
          <a:endParaRPr lang="sl-SI"/>
        </a:p>
      </dgm:t>
    </dgm:pt>
    <dgm:pt modelId="{461FB712-C876-40D4-B67B-EBD2A4A91ACA}" type="sibTrans" cxnId="{9C61B7D6-D479-4143-B56D-5A6D60E617F4}">
      <dgm:prSet/>
      <dgm:spPr/>
      <dgm:t>
        <a:bodyPr/>
        <a:lstStyle/>
        <a:p>
          <a:endParaRPr lang="sl-SI"/>
        </a:p>
      </dgm:t>
    </dgm:pt>
    <dgm:pt modelId="{D7AA090B-B8BA-4176-B82B-75EC60045D6B}">
      <dgm:prSet custT="1"/>
      <dgm:spPr/>
      <dgm:t>
        <a:bodyPr/>
        <a:lstStyle/>
        <a:p>
          <a:r>
            <a:rPr lang="sl-SI" sz="2000" dirty="0" smtClean="0">
              <a:solidFill>
                <a:schemeClr val="accent1"/>
              </a:solidFill>
            </a:rPr>
            <a:t>Shema EKST se ne sme izvajati na območjih iz evidence habitatnih tipov in vrst (HTV) na območjih Natura 2000 (ki bo določena z uredbo KOPOP). V tem primeru lahko nosilec KMG v shemo EKST vključi le travinje izven sloja HTV (ker je drugače pri shemi zahtevano, da vključi vso travinje).</a:t>
          </a:r>
          <a:endParaRPr lang="sl-SI" sz="2000" b="1" dirty="0"/>
        </a:p>
      </dgm:t>
    </dgm:pt>
    <dgm:pt modelId="{6495D534-F9A6-42EF-A773-B1F5F72B7121}" type="parTrans" cxnId="{93B59DE5-FB44-43AA-9DDB-C503AE76F1EA}">
      <dgm:prSet/>
      <dgm:spPr/>
    </dgm:pt>
    <dgm:pt modelId="{7905154D-4979-43B6-84BC-217200824C0A}" type="sibTrans" cxnId="{93B59DE5-FB44-43AA-9DDB-C503AE76F1EA}">
      <dgm:prSet/>
      <dgm:spPr/>
    </dgm:pt>
    <dgm:pt modelId="{8B8415D8-6D90-47C2-BFEE-2E248F61B6E5}" type="pres">
      <dgm:prSet presAssocID="{6BD63B56-553F-4C4A-B2D6-AC0003132774}" presName="linear" presStyleCnt="0">
        <dgm:presLayoutVars>
          <dgm:dir/>
          <dgm:animLvl val="lvl"/>
          <dgm:resizeHandles val="exact"/>
        </dgm:presLayoutVars>
      </dgm:prSet>
      <dgm:spPr/>
      <dgm:t>
        <a:bodyPr/>
        <a:lstStyle/>
        <a:p>
          <a:endParaRPr lang="sl-SI"/>
        </a:p>
      </dgm:t>
    </dgm:pt>
    <dgm:pt modelId="{630F769C-726F-4ADE-BE00-C92E4C2D844B}" type="pres">
      <dgm:prSet presAssocID="{471FEC30-4030-4EAB-9228-861B3B6AAE10}" presName="parentLin" presStyleCnt="0"/>
      <dgm:spPr/>
    </dgm:pt>
    <dgm:pt modelId="{19BA3627-7BE2-47E6-AEFF-8FD62C3AE565}" type="pres">
      <dgm:prSet presAssocID="{471FEC30-4030-4EAB-9228-861B3B6AAE10}" presName="parentLeftMargin" presStyleLbl="node1" presStyleIdx="0" presStyleCnt="1"/>
      <dgm:spPr/>
      <dgm:t>
        <a:bodyPr/>
        <a:lstStyle/>
        <a:p>
          <a:endParaRPr lang="sl-SI"/>
        </a:p>
      </dgm:t>
    </dgm:pt>
    <dgm:pt modelId="{D0163E11-01FE-4584-8225-BCB61975FB21}" type="pres">
      <dgm:prSet presAssocID="{471FEC30-4030-4EAB-9228-861B3B6AAE10}" presName="parentText" presStyleLbl="node1" presStyleIdx="0" presStyleCnt="1" custScaleX="110885" custScaleY="245405" custLinFactNeighborX="-4641" custLinFactNeighborY="-2888">
        <dgm:presLayoutVars>
          <dgm:chMax val="0"/>
          <dgm:bulletEnabled val="1"/>
        </dgm:presLayoutVars>
      </dgm:prSet>
      <dgm:spPr/>
      <dgm:t>
        <a:bodyPr/>
        <a:lstStyle/>
        <a:p>
          <a:endParaRPr lang="sl-SI"/>
        </a:p>
      </dgm:t>
    </dgm:pt>
    <dgm:pt modelId="{312DDA3F-E944-43C9-828E-22BBDD93EC85}" type="pres">
      <dgm:prSet presAssocID="{471FEC30-4030-4EAB-9228-861B3B6AAE10}" presName="negativeSpace" presStyleCnt="0"/>
      <dgm:spPr/>
    </dgm:pt>
    <dgm:pt modelId="{E7BE3954-1E22-4038-AF6C-C08038FAAF21}" type="pres">
      <dgm:prSet presAssocID="{471FEC30-4030-4EAB-9228-861B3B6AAE10}" presName="childText" presStyleLbl="conFgAcc1" presStyleIdx="0" presStyleCnt="1" custScaleY="109744" custLinFactNeighborY="17390">
        <dgm:presLayoutVars>
          <dgm:bulletEnabled val="1"/>
        </dgm:presLayoutVars>
      </dgm:prSet>
      <dgm:spPr/>
      <dgm:t>
        <a:bodyPr/>
        <a:lstStyle/>
        <a:p>
          <a:endParaRPr lang="sl-SI"/>
        </a:p>
      </dgm:t>
    </dgm:pt>
  </dgm:ptLst>
  <dgm:cxnLst>
    <dgm:cxn modelId="{62A4127B-AB74-45D7-8058-27D3932F3F65}" type="presOf" srcId="{8D7167B6-1A85-4175-A78D-4270E35AE18A}" destId="{E7BE3954-1E22-4038-AF6C-C08038FAAF21}" srcOrd="0" destOrd="4" presId="urn:microsoft.com/office/officeart/2005/8/layout/list1"/>
    <dgm:cxn modelId="{1E042907-0D1C-4D27-9378-98996915A1D2}" type="presOf" srcId="{093B2090-8D3B-4765-B63D-2DD662C11109}" destId="{E7BE3954-1E22-4038-AF6C-C08038FAAF21}" srcOrd="0" destOrd="0" presId="urn:microsoft.com/office/officeart/2005/8/layout/list1"/>
    <dgm:cxn modelId="{B26E391C-2F8E-45F2-8576-B5DF83FAF6E5}" type="presOf" srcId="{B12A3A29-B708-4BDE-89B8-2FADB8196107}" destId="{E7BE3954-1E22-4038-AF6C-C08038FAAF21}" srcOrd="0" destOrd="1" presId="urn:microsoft.com/office/officeart/2005/8/layout/list1"/>
    <dgm:cxn modelId="{4FE26C79-AC18-4586-B303-DE99DCCADE36}" srcId="{8D7167B6-1A85-4175-A78D-4270E35AE18A}" destId="{00D3AA5D-AE7F-4565-9E9A-D28A2B9DAAFA}" srcOrd="0" destOrd="0" parTransId="{822B230A-9B62-415F-985A-CDE70893B562}" sibTransId="{7D6BBFEA-4567-4632-BC53-00695A1D6A22}"/>
    <dgm:cxn modelId="{F7292556-2FBF-4ECD-9832-73290851CFEC}" type="presOf" srcId="{D7AA090B-B8BA-4176-B82B-75EC60045D6B}" destId="{E7BE3954-1E22-4038-AF6C-C08038FAAF21}" srcOrd="0" destOrd="8" presId="urn:microsoft.com/office/officeart/2005/8/layout/list1"/>
    <dgm:cxn modelId="{BF94ED7E-774B-4131-8161-C92FFC804D38}" srcId="{471FEC30-4030-4EAB-9228-861B3B6AAE10}" destId="{B12A3A29-B708-4BDE-89B8-2FADB8196107}" srcOrd="1" destOrd="0" parTransId="{182BBEF9-0068-4127-9DD9-72DFD8BC7AAD}" sibTransId="{9A8E86BD-BE08-40FA-B220-F0939C30F75D}"/>
    <dgm:cxn modelId="{145F117A-EB73-4997-BEA2-F89C764E4B15}" srcId="{471FEC30-4030-4EAB-9228-861B3B6AAE10}" destId="{CF4489FA-F033-47D6-A04A-4460F31F2546}" srcOrd="5" destOrd="0" parTransId="{4B7DFC9C-FD62-4B2E-878A-11CF28466654}" sibTransId="{8E713CE9-A300-4BF0-B986-21B3D372512A}"/>
    <dgm:cxn modelId="{B0B74D97-C2D9-4009-8C0A-B3DCA8E1CFCA}" type="presOf" srcId="{80F4E70E-8F30-40F6-867B-D8957E89799F}" destId="{E7BE3954-1E22-4038-AF6C-C08038FAAF21}" srcOrd="0" destOrd="3" presId="urn:microsoft.com/office/officeart/2005/8/layout/list1"/>
    <dgm:cxn modelId="{42EFCC4C-9A23-4DDB-86A6-9FFCD391D26D}" type="presOf" srcId="{6BD63B56-553F-4C4A-B2D6-AC0003132774}" destId="{8B8415D8-6D90-47C2-BFEE-2E248F61B6E5}" srcOrd="0" destOrd="0" presId="urn:microsoft.com/office/officeart/2005/8/layout/list1"/>
    <dgm:cxn modelId="{780C943A-D47C-4BC6-A941-0A205D7AE1C0}" srcId="{471FEC30-4030-4EAB-9228-861B3B6AAE10}" destId="{85AC0D86-12CF-48D0-AB49-E0EF653B3322}" srcOrd="2" destOrd="0" parTransId="{CA86BF61-56C3-4EEF-9D9C-A9A35984600B}" sibTransId="{6EE7A952-CE23-4EC1-857A-1E84120A517B}"/>
    <dgm:cxn modelId="{9C61B7D6-D479-4143-B56D-5A6D60E617F4}" srcId="{8D7167B6-1A85-4175-A78D-4270E35AE18A}" destId="{870EFD90-BEC3-4C74-9928-C6FD42A95B4B}" srcOrd="1" destOrd="0" parTransId="{5D0EC78A-E04D-42D7-87F1-024CF41C116A}" sibTransId="{461FB712-C876-40D4-B67B-EBD2A4A91ACA}"/>
    <dgm:cxn modelId="{8113BDC1-8C22-41A6-90BF-E5239FB655D3}" type="presOf" srcId="{471FEC30-4030-4EAB-9228-861B3B6AAE10}" destId="{19BA3627-7BE2-47E6-AEFF-8FD62C3AE565}" srcOrd="0" destOrd="0" presId="urn:microsoft.com/office/officeart/2005/8/layout/list1"/>
    <dgm:cxn modelId="{DE52F039-14A1-4E0F-824B-D46281AF4959}" type="presOf" srcId="{471FEC30-4030-4EAB-9228-861B3B6AAE10}" destId="{D0163E11-01FE-4584-8225-BCB61975FB21}" srcOrd="1" destOrd="0" presId="urn:microsoft.com/office/officeart/2005/8/layout/list1"/>
    <dgm:cxn modelId="{986DBF16-B51A-4318-8164-8D0A9006C02C}" type="presOf" srcId="{870EFD90-BEC3-4C74-9928-C6FD42A95B4B}" destId="{E7BE3954-1E22-4038-AF6C-C08038FAAF21}" srcOrd="0" destOrd="6" presId="urn:microsoft.com/office/officeart/2005/8/layout/list1"/>
    <dgm:cxn modelId="{93B59DE5-FB44-43AA-9DDB-C503AE76F1EA}" srcId="{471FEC30-4030-4EAB-9228-861B3B6AAE10}" destId="{D7AA090B-B8BA-4176-B82B-75EC60045D6B}" srcOrd="6" destOrd="0" parTransId="{6495D534-F9A6-42EF-A773-B1F5F72B7121}" sibTransId="{7905154D-4979-43B6-84BC-217200824C0A}"/>
    <dgm:cxn modelId="{0699BCE0-D7E2-4788-A538-57D5ECE20E58}" srcId="{471FEC30-4030-4EAB-9228-861B3B6AAE10}" destId="{8D7167B6-1A85-4175-A78D-4270E35AE18A}" srcOrd="4" destOrd="0" parTransId="{CC4E1061-926E-412D-9314-B8843C3F817C}" sibTransId="{5F042AE5-A4C8-4785-8260-F47A1022D683}"/>
    <dgm:cxn modelId="{2397415A-2B5D-41BC-8895-A97603B585AA}" srcId="{471FEC30-4030-4EAB-9228-861B3B6AAE10}" destId="{80F4E70E-8F30-40F6-867B-D8957E89799F}" srcOrd="3" destOrd="0" parTransId="{F07681DB-4431-4DC5-B498-F72C35581F5D}" sibTransId="{D7508161-C837-4D22-A275-9938B5B312B9}"/>
    <dgm:cxn modelId="{EB3B1BB0-F1DC-45BB-B01D-BDD61B5F1AC7}" type="presOf" srcId="{00D3AA5D-AE7F-4565-9E9A-D28A2B9DAAFA}" destId="{E7BE3954-1E22-4038-AF6C-C08038FAAF21}" srcOrd="0" destOrd="5" presId="urn:microsoft.com/office/officeart/2005/8/layout/list1"/>
    <dgm:cxn modelId="{5746D306-D9D0-4411-A938-CDD1F8A36358}" srcId="{471FEC30-4030-4EAB-9228-861B3B6AAE10}" destId="{093B2090-8D3B-4765-B63D-2DD662C11109}" srcOrd="0" destOrd="0" parTransId="{59919E71-2D4F-4F13-A1A9-F0C852E464D7}" sibTransId="{D6389B89-2163-436D-9C76-057D6A2C520D}"/>
    <dgm:cxn modelId="{45F675D9-338B-4797-B72A-10F182DF2F6D}" type="presOf" srcId="{CF4489FA-F033-47D6-A04A-4460F31F2546}" destId="{E7BE3954-1E22-4038-AF6C-C08038FAAF21}" srcOrd="0" destOrd="7" presId="urn:microsoft.com/office/officeart/2005/8/layout/list1"/>
    <dgm:cxn modelId="{0E91C52B-358D-4DA5-9448-CBB09C1DC2F7}" type="presOf" srcId="{85AC0D86-12CF-48D0-AB49-E0EF653B3322}" destId="{E7BE3954-1E22-4038-AF6C-C08038FAAF21}" srcOrd="0" destOrd="2" presId="urn:microsoft.com/office/officeart/2005/8/layout/list1"/>
    <dgm:cxn modelId="{A0BB2EE9-B6C3-4727-B117-77E503323C38}" srcId="{6BD63B56-553F-4C4A-B2D6-AC0003132774}" destId="{471FEC30-4030-4EAB-9228-861B3B6AAE10}" srcOrd="0" destOrd="0" parTransId="{4DE49206-C188-4F03-B9D3-6506CD6D8C10}" sibTransId="{436BD23F-5F58-41E2-BFAE-BA3B18AAFBC9}"/>
    <dgm:cxn modelId="{9D3F42F8-C823-4FDF-957F-EB1EAF5111A2}" type="presParOf" srcId="{8B8415D8-6D90-47C2-BFEE-2E248F61B6E5}" destId="{630F769C-726F-4ADE-BE00-C92E4C2D844B}" srcOrd="0" destOrd="0" presId="urn:microsoft.com/office/officeart/2005/8/layout/list1"/>
    <dgm:cxn modelId="{73823CD9-275A-42A0-83A4-17F425C8ADEB}" type="presParOf" srcId="{630F769C-726F-4ADE-BE00-C92E4C2D844B}" destId="{19BA3627-7BE2-47E6-AEFF-8FD62C3AE565}" srcOrd="0" destOrd="0" presId="urn:microsoft.com/office/officeart/2005/8/layout/list1"/>
    <dgm:cxn modelId="{00716412-2856-4C63-9D2F-DBB40BA49C36}" type="presParOf" srcId="{630F769C-726F-4ADE-BE00-C92E4C2D844B}" destId="{D0163E11-01FE-4584-8225-BCB61975FB21}" srcOrd="1" destOrd="0" presId="urn:microsoft.com/office/officeart/2005/8/layout/list1"/>
    <dgm:cxn modelId="{75B836A2-90A5-48AE-9955-48B4C89A72D7}" type="presParOf" srcId="{8B8415D8-6D90-47C2-BFEE-2E248F61B6E5}" destId="{312DDA3F-E944-43C9-828E-22BBDD93EC85}" srcOrd="1" destOrd="0" presId="urn:microsoft.com/office/officeart/2005/8/layout/list1"/>
    <dgm:cxn modelId="{50D36162-9771-45B4-BEB0-2D4BD2FC3EF9}" type="presParOf" srcId="{8B8415D8-6D90-47C2-BFEE-2E248F61B6E5}" destId="{E7BE3954-1E22-4038-AF6C-C08038FAAF2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F1F4-7550-4AEC-BE68-2835AF5BE81C}">
      <dsp:nvSpPr>
        <dsp:cNvPr id="0" name=""/>
        <dsp:cNvSpPr/>
      </dsp:nvSpPr>
      <dsp:spPr>
        <a:xfrm rot="5400000">
          <a:off x="4872541" y="-751064"/>
          <a:ext cx="5708052" cy="8004528"/>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sl-SI" sz="2000" kern="1200" dirty="0"/>
        </a:p>
        <a:p>
          <a:pPr marL="228600" lvl="1" indent="-228600" algn="l" defTabSz="1155700">
            <a:lnSpc>
              <a:spcPct val="90000"/>
            </a:lnSpc>
            <a:spcBef>
              <a:spcPct val="0"/>
            </a:spcBef>
            <a:spcAft>
              <a:spcPct val="15000"/>
            </a:spcAft>
            <a:buChar char="••"/>
          </a:pPr>
          <a:r>
            <a:rPr lang="sl-SI" sz="2600" b="1" kern="1200" dirty="0" smtClean="0">
              <a:solidFill>
                <a:schemeClr val="accent6">
                  <a:lumMod val="50000"/>
                </a:schemeClr>
              </a:solidFill>
              <a:latin typeface="+mn-lt"/>
            </a:rPr>
            <a:t>NAMEN:</a:t>
          </a:r>
          <a:endParaRPr lang="sl-SI" sz="2600" kern="1200" dirty="0">
            <a:solidFill>
              <a:schemeClr val="accent6">
                <a:lumMod val="50000"/>
              </a:schemeClr>
            </a:solidFill>
          </a:endParaRPr>
        </a:p>
        <a:p>
          <a:pPr marL="457200" lvl="2" indent="-228600" algn="l" defTabSz="889000">
            <a:lnSpc>
              <a:spcPct val="90000"/>
            </a:lnSpc>
            <a:spcBef>
              <a:spcPct val="0"/>
            </a:spcBef>
            <a:spcAft>
              <a:spcPct val="15000"/>
            </a:spcAft>
            <a:buChar char="••"/>
          </a:pPr>
          <a:r>
            <a:rPr lang="sl-SI" sz="2000" kern="1200" dirty="0" smtClean="0">
              <a:latin typeface="+mn-lt"/>
            </a:rPr>
            <a:t>Vzpostaviti ravnotežje med potrebo po pridelavi hrane in varovanjem podnebja in okolja ter spodbuditi nosilce kmetijskih gospodarstev, da bi s kmetijskimi zemljišči gospodarila na način, ki zmanjšuje vplive kmetovanja na okolje in prispeva k blaženju in prilagajanju podnebnim spremembam  </a:t>
          </a:r>
          <a:r>
            <a:rPr lang="sl-SI" sz="2000" b="1" kern="1200" dirty="0" smtClean="0">
              <a:solidFill>
                <a:schemeClr val="accent6">
                  <a:lumMod val="50000"/>
                </a:schemeClr>
              </a:solidFill>
              <a:latin typeface="+mn-lt"/>
            </a:rPr>
            <a:t>(intervencija SOPO).</a:t>
          </a:r>
          <a:endParaRPr lang="sl-SI" sz="2000" kern="1200" dirty="0"/>
        </a:p>
        <a:p>
          <a:pPr marL="228600" lvl="1" indent="-228600" algn="l" defTabSz="1155700">
            <a:lnSpc>
              <a:spcPct val="90000"/>
            </a:lnSpc>
            <a:spcBef>
              <a:spcPct val="0"/>
            </a:spcBef>
            <a:spcAft>
              <a:spcPct val="15000"/>
            </a:spcAft>
            <a:buChar char="••"/>
          </a:pPr>
          <a:endParaRPr lang="sl-SI" sz="2600" b="1" kern="1200" dirty="0"/>
        </a:p>
        <a:p>
          <a:pPr marL="228600" lvl="1" indent="-228600" algn="l" defTabSz="1155700">
            <a:lnSpc>
              <a:spcPct val="90000"/>
            </a:lnSpc>
            <a:spcBef>
              <a:spcPct val="0"/>
            </a:spcBef>
            <a:spcAft>
              <a:spcPct val="15000"/>
            </a:spcAft>
            <a:buChar char="••"/>
          </a:pPr>
          <a:r>
            <a:rPr lang="sl-SI" sz="2600" b="1" kern="1200" dirty="0" smtClean="0">
              <a:solidFill>
                <a:schemeClr val="accent6">
                  <a:lumMod val="50000"/>
                </a:schemeClr>
              </a:solidFill>
              <a:latin typeface="+mn-lt"/>
            </a:rPr>
            <a:t>SHEME MORAJO:</a:t>
          </a:r>
          <a:endParaRPr lang="sl-SI" sz="2600" b="1" kern="1200" dirty="0">
            <a:solidFill>
              <a:schemeClr val="accent6">
                <a:lumMod val="50000"/>
              </a:schemeClr>
            </a:solidFill>
          </a:endParaRPr>
        </a:p>
        <a:p>
          <a:pPr marL="457200" lvl="2" indent="-228600" algn="l" defTabSz="889000">
            <a:lnSpc>
              <a:spcPct val="90000"/>
            </a:lnSpc>
            <a:spcBef>
              <a:spcPct val="0"/>
            </a:spcBef>
            <a:spcAft>
              <a:spcPct val="15000"/>
            </a:spcAft>
            <a:buChar char="••"/>
          </a:pPr>
          <a:r>
            <a:rPr lang="sl-SI" sz="2000" kern="1200" dirty="0" smtClean="0">
              <a:latin typeface="+mn-lt"/>
            </a:rPr>
            <a:t>biti </a:t>
          </a:r>
          <a:r>
            <a:rPr lang="sl-SI" sz="2000" b="1" kern="1200" dirty="0" smtClean="0">
              <a:latin typeface="+mn-lt"/>
            </a:rPr>
            <a:t>zahtevnejše </a:t>
          </a:r>
          <a:r>
            <a:rPr lang="sl-SI" sz="2000" b="1" u="sng" kern="1200" dirty="0" smtClean="0">
              <a:latin typeface="+mn-lt"/>
            </a:rPr>
            <a:t>od pogojenosti</a:t>
          </a:r>
          <a:r>
            <a:rPr lang="sl-SI" sz="2000" kern="1200" dirty="0" smtClean="0">
              <a:latin typeface="+mn-lt"/>
            </a:rPr>
            <a:t>,</a:t>
          </a:r>
          <a:r>
            <a:rPr lang="sl-SI" sz="2000" kern="1200" baseline="0" dirty="0" smtClean="0">
              <a:latin typeface="+mn-lt"/>
            </a:rPr>
            <a:t> </a:t>
          </a:r>
          <a:endParaRPr lang="sl-SI" sz="2000" kern="1200" dirty="0"/>
        </a:p>
        <a:p>
          <a:pPr marL="457200" lvl="2" indent="-228600" algn="l" defTabSz="889000">
            <a:lnSpc>
              <a:spcPct val="90000"/>
            </a:lnSpc>
            <a:spcBef>
              <a:spcPct val="0"/>
            </a:spcBef>
            <a:spcAft>
              <a:spcPct val="15000"/>
            </a:spcAft>
            <a:buChar char="••"/>
          </a:pPr>
          <a:r>
            <a:rPr lang="sl-SI" sz="2000" kern="1200" baseline="0" dirty="0" smtClean="0">
              <a:latin typeface="+mn-lt"/>
            </a:rPr>
            <a:t>presegati običajno kmetijsko prakso in zadevne </a:t>
          </a:r>
          <a:r>
            <a:rPr lang="sl-SI" sz="2000" b="1" u="sng" kern="1200" baseline="0" dirty="0" smtClean="0">
              <a:latin typeface="+mn-lt"/>
            </a:rPr>
            <a:t>minimalne zahteve za uporabo gnojil in fitofarmacevtskih sredstev ter dobrobit živali</a:t>
          </a:r>
          <a:r>
            <a:rPr lang="sl-SI" sz="2000" kern="1200" baseline="0" dirty="0" smtClean="0">
              <a:latin typeface="+mn-lt"/>
            </a:rPr>
            <a:t>, pa tudi druge </a:t>
          </a:r>
          <a:r>
            <a:rPr lang="sl-SI" sz="2000" b="1" u="sng" kern="1200" baseline="0" dirty="0" smtClean="0">
              <a:latin typeface="+mn-lt"/>
            </a:rPr>
            <a:t>zadevne obvezne zahteve</a:t>
          </a:r>
          <a:r>
            <a:rPr lang="sl-SI" sz="2000" kern="1200" baseline="0" dirty="0" smtClean="0">
              <a:latin typeface="+mn-lt"/>
            </a:rPr>
            <a:t>, določene v nacionalnem pravu in pravu Unije ter</a:t>
          </a:r>
          <a:endParaRPr lang="sl-SI" sz="2000" kern="1200" dirty="0"/>
        </a:p>
        <a:p>
          <a:pPr marL="457200" lvl="2" indent="-228600" algn="l" defTabSz="889000">
            <a:lnSpc>
              <a:spcPct val="90000"/>
            </a:lnSpc>
            <a:spcBef>
              <a:spcPct val="0"/>
            </a:spcBef>
            <a:spcAft>
              <a:spcPct val="15000"/>
            </a:spcAft>
            <a:buChar char="••"/>
          </a:pPr>
          <a:r>
            <a:rPr lang="sl-SI" sz="2000" kern="1200" baseline="0" dirty="0" smtClean="0">
              <a:latin typeface="+mn-lt"/>
            </a:rPr>
            <a:t>presegati </a:t>
          </a:r>
          <a:r>
            <a:rPr lang="sl-SI" sz="2000" b="1" u="sng" kern="1200" dirty="0" smtClean="0">
              <a:latin typeface="+mn-lt"/>
            </a:rPr>
            <a:t>pogoje, določene za vzdrževanje kmetijske površine</a:t>
          </a:r>
          <a:r>
            <a:rPr lang="sl-SI" sz="2000" b="1" kern="1200" baseline="0" dirty="0" smtClean="0">
              <a:latin typeface="+mn-lt"/>
            </a:rPr>
            <a:t> </a:t>
          </a:r>
          <a:r>
            <a:rPr lang="sl-SI" sz="2000" kern="1200" baseline="0" dirty="0" smtClean="0">
              <a:latin typeface="+mn-lt"/>
            </a:rPr>
            <a:t>in</a:t>
          </a:r>
          <a:endParaRPr lang="sl-SI" sz="2000" kern="1200" dirty="0"/>
        </a:p>
        <a:p>
          <a:pPr marL="457200" lvl="2" indent="-228600" algn="l" defTabSz="889000">
            <a:lnSpc>
              <a:spcPct val="90000"/>
            </a:lnSpc>
            <a:spcBef>
              <a:spcPct val="0"/>
            </a:spcBef>
            <a:spcAft>
              <a:spcPct val="15000"/>
            </a:spcAft>
            <a:buChar char="••"/>
          </a:pPr>
          <a:r>
            <a:rPr lang="sl-SI" sz="2000" kern="1200" dirty="0" smtClean="0">
              <a:latin typeface="+mn-lt"/>
            </a:rPr>
            <a:t>se </a:t>
          </a:r>
          <a:r>
            <a:rPr lang="sl-SI" sz="2000" b="1" u="sng" kern="1200" dirty="0" smtClean="0">
              <a:latin typeface="+mn-lt"/>
            </a:rPr>
            <a:t>razlikovati od obveznosti KOPOP</a:t>
          </a:r>
          <a:r>
            <a:rPr lang="sl-SI" sz="2000" u="sng" kern="1200" dirty="0" smtClean="0">
              <a:latin typeface="+mn-lt"/>
            </a:rPr>
            <a:t>.</a:t>
          </a:r>
          <a:endParaRPr lang="sl-SI" sz="2000" kern="1200" dirty="0"/>
        </a:p>
        <a:p>
          <a:pPr marL="228600" lvl="1" indent="-228600" algn="l" defTabSz="889000">
            <a:lnSpc>
              <a:spcPct val="90000"/>
            </a:lnSpc>
            <a:spcBef>
              <a:spcPct val="0"/>
            </a:spcBef>
            <a:spcAft>
              <a:spcPct val="15000"/>
            </a:spcAft>
            <a:buChar char="••"/>
          </a:pPr>
          <a:endParaRPr lang="sl-SI" sz="2000" kern="1200" dirty="0"/>
        </a:p>
      </dsp:txBody>
      <dsp:txXfrm rot="-5400000">
        <a:off x="3724303" y="675818"/>
        <a:ext cx="7725884" cy="5150764"/>
      </dsp:txXfrm>
    </dsp:sp>
    <dsp:sp modelId="{1D17F884-222A-426C-B7C9-8CD2A5A5AA46}">
      <dsp:nvSpPr>
        <dsp:cNvPr id="0" name=""/>
        <dsp:cNvSpPr/>
      </dsp:nvSpPr>
      <dsp:spPr>
        <a:xfrm>
          <a:off x="0" y="0"/>
          <a:ext cx="3552288" cy="6496049"/>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sl-SI" sz="3200" b="1" kern="1200" dirty="0" smtClean="0"/>
            <a:t>Intervencija Shema za podnebje in okolje - SOPO</a:t>
          </a:r>
          <a:endParaRPr lang="sl-SI" sz="3200" b="1" kern="1200" dirty="0"/>
        </a:p>
      </dsp:txBody>
      <dsp:txXfrm>
        <a:off x="173408" y="173408"/>
        <a:ext cx="3205472" cy="61492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175057"/>
          <a:ext cx="11940732" cy="17293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374904"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1222</a:t>
          </a:r>
          <a:r>
            <a:rPr lang="sl-SI" sz="2000" kern="1200" dirty="0" smtClean="0"/>
            <a:t> (zatravljen), </a:t>
          </a:r>
          <a:r>
            <a:rPr lang="sl-SI" sz="2000" b="1" kern="1200" dirty="0" smtClean="0"/>
            <a:t>1300</a:t>
          </a:r>
          <a:r>
            <a:rPr lang="sl-SI" sz="2000" kern="1200" dirty="0" smtClean="0"/>
            <a:t> in </a:t>
          </a:r>
          <a:r>
            <a:rPr lang="sl-SI" sz="2000" b="1" kern="1200" dirty="0" smtClean="0"/>
            <a:t>1320</a:t>
          </a:r>
          <a:r>
            <a:rPr lang="sl-SI" sz="2000" kern="1200" dirty="0" smtClean="0"/>
            <a:t>. </a:t>
          </a:r>
          <a:endParaRPr lang="sl-SI" sz="2000" b="1" kern="1200" dirty="0"/>
        </a:p>
        <a:p>
          <a:pPr marL="228600" lvl="1" indent="-228600" algn="l" defTabSz="889000">
            <a:lnSpc>
              <a:spcPct val="90000"/>
            </a:lnSpc>
            <a:spcBef>
              <a:spcPct val="0"/>
            </a:spcBef>
            <a:spcAft>
              <a:spcPct val="15000"/>
            </a:spcAft>
            <a:buChar char="••"/>
          </a:pPr>
          <a:r>
            <a:rPr lang="sl-SI" sz="2000" kern="1200" dirty="0" smtClean="0"/>
            <a:t>Izplačilo je lahko za </a:t>
          </a:r>
          <a:r>
            <a:rPr lang="sl-SI" sz="2000" b="1" kern="1200" dirty="0" smtClean="0"/>
            <a:t>največ 20 % travinja na KMG</a:t>
          </a:r>
          <a:r>
            <a:rPr lang="sl-SI" sz="2000" kern="1200" dirty="0" smtClean="0"/>
            <a:t>, če prijavi več se mu za izplačilo šteje le 20%. </a:t>
          </a:r>
          <a:endParaRPr lang="sl-SI" sz="2000" b="1" kern="1200" dirty="0"/>
        </a:p>
        <a:p>
          <a:pPr marL="228600" lvl="1" indent="-228600" algn="l" defTabSz="889000">
            <a:lnSpc>
              <a:spcPct val="90000"/>
            </a:lnSpc>
            <a:spcBef>
              <a:spcPct val="0"/>
            </a:spcBef>
            <a:spcAft>
              <a:spcPct val="15000"/>
            </a:spcAft>
            <a:buChar char="••"/>
          </a:pPr>
          <a:r>
            <a:rPr lang="sl-SI" sz="2000" kern="1200" dirty="0" smtClean="0"/>
            <a:t>KMG mora </a:t>
          </a:r>
          <a:r>
            <a:rPr lang="sl-SI" sz="2000" b="1" kern="1200" dirty="0" smtClean="0"/>
            <a:t>zagotoviti rabo GERK do zadnjega dne za sporočanje sprememb </a:t>
          </a:r>
          <a:r>
            <a:rPr lang="sl-SI" sz="2000" b="1" kern="1200" dirty="0" smtClean="0"/>
            <a:t>ZV </a:t>
          </a:r>
          <a:r>
            <a:rPr lang="sl-SI" sz="2000" b="1" kern="1200" dirty="0" smtClean="0">
              <a:solidFill>
                <a:srgbClr val="7030A0"/>
              </a:solidFill>
            </a:rPr>
            <a:t>(15. november za leto 2024). </a:t>
          </a:r>
          <a:endParaRPr lang="sl-SI" sz="2000" b="1" i="1" kern="1200" dirty="0">
            <a:solidFill>
              <a:srgbClr val="7030A0"/>
            </a:solidFill>
          </a:endParaRPr>
        </a:p>
      </dsp:txBody>
      <dsp:txXfrm>
        <a:off x="0" y="175057"/>
        <a:ext cx="11940732" cy="1729350"/>
      </dsp:txXfrm>
    </dsp:sp>
    <dsp:sp modelId="{D223AF95-B8D6-4982-99C0-C701E4228242}">
      <dsp:nvSpPr>
        <dsp:cNvPr id="0" name=""/>
        <dsp:cNvSpPr/>
      </dsp:nvSpPr>
      <dsp:spPr>
        <a:xfrm>
          <a:off x="597036" y="58763"/>
          <a:ext cx="8358512" cy="3819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GERK z rabo:</a:t>
          </a:r>
          <a:endParaRPr lang="sl-SI" sz="2000" b="1" kern="1200" dirty="0"/>
        </a:p>
      </dsp:txBody>
      <dsp:txXfrm>
        <a:off x="615682" y="77409"/>
        <a:ext cx="8321220" cy="344681"/>
      </dsp:txXfrm>
    </dsp:sp>
    <dsp:sp modelId="{31F813FB-18DA-4DA4-9150-6A71086A698C}">
      <dsp:nvSpPr>
        <dsp:cNvPr id="0" name=""/>
        <dsp:cNvSpPr/>
      </dsp:nvSpPr>
      <dsp:spPr>
        <a:xfrm>
          <a:off x="0" y="2267287"/>
          <a:ext cx="11940732" cy="35721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374904" rIns="926733" bIns="128016"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t>na površini travinja, ki leži na območju evidence </a:t>
          </a:r>
          <a:r>
            <a:rPr lang="sl-SI" sz="1800" b="1" kern="1200" dirty="0" smtClean="0"/>
            <a:t>TRT –2x maksimalna dvakratna raba travinja lahko nosilec izvaja dvakratno ali nižje število rab travinja na leto </a:t>
          </a:r>
          <a:r>
            <a:rPr lang="sl-SI" sz="1800" i="1" kern="1200" dirty="0" smtClean="0"/>
            <a:t>(območje zajema cca 159.000 ha). </a:t>
          </a:r>
          <a:endParaRPr lang="sl-SI" sz="1800" i="1" kern="1200" dirty="0"/>
        </a:p>
        <a:p>
          <a:pPr marL="171450" lvl="1" indent="-171450" algn="l" defTabSz="800100">
            <a:lnSpc>
              <a:spcPct val="90000"/>
            </a:lnSpc>
            <a:spcBef>
              <a:spcPct val="0"/>
            </a:spcBef>
            <a:spcAft>
              <a:spcPct val="15000"/>
            </a:spcAft>
            <a:buChar char="••"/>
          </a:pPr>
          <a:r>
            <a:rPr lang="sl-SI" sz="1800" kern="1200" dirty="0" smtClean="0"/>
            <a:t>Na površini travinja, ki leži na območju </a:t>
          </a:r>
          <a:r>
            <a:rPr lang="sl-SI" sz="1800" b="1" kern="1200" dirty="0" smtClean="0"/>
            <a:t>TRT- 3x maksimalna raba travinja lahko nosilec izvaja trikratno ali nižje število rab travinja </a:t>
          </a:r>
          <a:r>
            <a:rPr lang="sl-SI" sz="1800" i="1" kern="1200" dirty="0" smtClean="0"/>
            <a:t>(območje zajema cca 41.000 ha).</a:t>
          </a:r>
          <a:endParaRPr lang="sl-SI" sz="1800" i="1" kern="1200" dirty="0"/>
        </a:p>
        <a:p>
          <a:pPr marL="171450" lvl="1" indent="-171450" algn="l" defTabSz="800100">
            <a:lnSpc>
              <a:spcPct val="90000"/>
            </a:lnSpc>
            <a:spcBef>
              <a:spcPct val="0"/>
            </a:spcBef>
            <a:spcAft>
              <a:spcPct val="15000"/>
            </a:spcAft>
            <a:buChar char="••"/>
          </a:pPr>
          <a:r>
            <a:rPr lang="sl-SI" sz="1800" kern="1200" dirty="0" smtClean="0"/>
            <a:t>na površini travinja, ki leži na območju </a:t>
          </a:r>
          <a:r>
            <a:rPr lang="sl-SI" sz="1800" b="1" kern="1200" dirty="0" smtClean="0"/>
            <a:t>TRT- Natura 2000 </a:t>
          </a:r>
          <a:r>
            <a:rPr lang="sl-SI" sz="1800" b="1" u="sng" kern="1200" dirty="0" smtClean="0"/>
            <a:t>se shema ne izvaja</a:t>
          </a:r>
          <a:r>
            <a:rPr lang="sl-SI" sz="1800" u="sng" kern="1200" dirty="0" smtClean="0"/>
            <a:t>;</a:t>
          </a:r>
          <a:endParaRPr lang="sl-SI" sz="1800" u="sng" kern="1200" dirty="0"/>
        </a:p>
        <a:p>
          <a:pPr marL="171450" lvl="1" indent="-171450" algn="l" defTabSz="800100">
            <a:lnSpc>
              <a:spcPct val="90000"/>
            </a:lnSpc>
            <a:spcBef>
              <a:spcPct val="0"/>
            </a:spcBef>
            <a:spcAft>
              <a:spcPct val="15000"/>
            </a:spcAft>
            <a:buChar char="••"/>
          </a:pPr>
          <a:r>
            <a:rPr lang="sl-SI" sz="1800" b="1" kern="1200" dirty="0" smtClean="0"/>
            <a:t>celoletna paša ni dovoljena</a:t>
          </a:r>
          <a:r>
            <a:rPr lang="sl-SI" sz="1800" kern="1200" dirty="0" smtClean="0"/>
            <a:t>, lahko se izvaja </a:t>
          </a:r>
          <a:r>
            <a:rPr lang="sl-SI" sz="1800" b="1" kern="1200" dirty="0" smtClean="0"/>
            <a:t>le jesenska paša</a:t>
          </a:r>
          <a:r>
            <a:rPr lang="sl-SI" sz="1800" kern="1200" dirty="0" smtClean="0"/>
            <a:t> </a:t>
          </a:r>
          <a:r>
            <a:rPr lang="sl-SI" sz="1800" i="1" kern="1200" dirty="0" smtClean="0"/>
            <a:t>(to je paša po 15. avgustu)</a:t>
          </a:r>
          <a:r>
            <a:rPr lang="sl-SI" sz="1800" kern="1200" dirty="0" smtClean="0"/>
            <a:t>, ki se šteje kot ena raba travinja; </a:t>
          </a:r>
          <a:r>
            <a:rPr lang="sl-SI" sz="1800" kern="1200" dirty="0" smtClean="0">
              <a:solidFill>
                <a:schemeClr val="accent1"/>
              </a:solidFill>
            </a:rPr>
            <a:t>POZOR!</a:t>
          </a:r>
          <a:endParaRPr lang="sl-SI" sz="1800" kern="1200" dirty="0">
            <a:solidFill>
              <a:schemeClr val="accent1"/>
            </a:solidFill>
          </a:endParaRPr>
        </a:p>
        <a:p>
          <a:pPr marL="171450" lvl="1" indent="-171450" algn="l" defTabSz="800100">
            <a:lnSpc>
              <a:spcPct val="90000"/>
            </a:lnSpc>
            <a:spcBef>
              <a:spcPct val="0"/>
            </a:spcBef>
            <a:spcAft>
              <a:spcPct val="15000"/>
            </a:spcAft>
            <a:buChar char="••"/>
          </a:pPr>
          <a:r>
            <a:rPr lang="sl-SI" sz="1800" b="1" kern="1200" dirty="0" smtClean="0"/>
            <a:t>obvezno je spravilo travinja v primeru košnje</a:t>
          </a:r>
          <a:r>
            <a:rPr lang="sl-SI" sz="1800" kern="1200" dirty="0" smtClean="0"/>
            <a:t>;</a:t>
          </a:r>
          <a:endParaRPr lang="sl-SI" sz="1800" kern="1200" dirty="0"/>
        </a:p>
        <a:p>
          <a:pPr marL="171450" lvl="1" indent="-171450" algn="l" defTabSz="800100">
            <a:lnSpc>
              <a:spcPct val="90000"/>
            </a:lnSpc>
            <a:spcBef>
              <a:spcPct val="0"/>
            </a:spcBef>
            <a:spcAft>
              <a:spcPct val="15000"/>
            </a:spcAft>
            <a:buChar char="••"/>
          </a:pPr>
          <a:r>
            <a:rPr lang="sl-SI" sz="1800" kern="1200" dirty="0" smtClean="0"/>
            <a:t>uporaba </a:t>
          </a:r>
          <a:r>
            <a:rPr lang="sl-SI" sz="1800" b="1" kern="1200" dirty="0" smtClean="0"/>
            <a:t>mineralnega dušika in fitofarmacevtskih sredstev ni dovoljena</a:t>
          </a:r>
          <a:r>
            <a:rPr lang="sl-SI" sz="1800" kern="1200" dirty="0" smtClean="0"/>
            <a:t>;</a:t>
          </a:r>
          <a:endParaRPr lang="sl-SI" sz="1800" kern="1200" dirty="0"/>
        </a:p>
        <a:p>
          <a:pPr marL="171450" lvl="1" indent="-171450" algn="l" defTabSz="800100">
            <a:lnSpc>
              <a:spcPct val="90000"/>
            </a:lnSpc>
            <a:spcBef>
              <a:spcPct val="0"/>
            </a:spcBef>
            <a:spcAft>
              <a:spcPct val="15000"/>
            </a:spcAft>
            <a:buChar char="••"/>
          </a:pPr>
          <a:r>
            <a:rPr lang="sl-SI" sz="1800" kern="1200" dirty="0" smtClean="0"/>
            <a:t>na travinju, ki je vključeno v shemo je </a:t>
          </a:r>
          <a:r>
            <a:rPr lang="sl-SI" sz="1800" b="1" kern="1200" dirty="0" smtClean="0"/>
            <a:t>dovoljena uporaba največ 40 kg dušika</a:t>
          </a:r>
          <a:r>
            <a:rPr lang="sl-SI" sz="1800" kern="1200" dirty="0" smtClean="0"/>
            <a:t> na hektar iz organskih gnojil na leto;</a:t>
          </a:r>
          <a:endParaRPr lang="sl-SI" sz="1800" kern="1200" dirty="0"/>
        </a:p>
      </dsp:txBody>
      <dsp:txXfrm>
        <a:off x="0" y="2267287"/>
        <a:ext cx="11940732" cy="3572100"/>
      </dsp:txXfrm>
    </dsp:sp>
    <dsp:sp modelId="{337B7516-82B5-40DC-85A6-2574BAC61D12}">
      <dsp:nvSpPr>
        <dsp:cNvPr id="0" name=""/>
        <dsp:cNvSpPr/>
      </dsp:nvSpPr>
      <dsp:spPr>
        <a:xfrm>
          <a:off x="597036" y="2001607"/>
          <a:ext cx="8358512" cy="53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Pogoji upravičenosti:</a:t>
          </a:r>
          <a:endParaRPr lang="sl-SI" sz="2000" b="1" kern="1200" dirty="0"/>
        </a:p>
      </dsp:txBody>
      <dsp:txXfrm>
        <a:off x="622975" y="2027546"/>
        <a:ext cx="8306634"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C8E8E-F965-4F39-B49E-D46D1E8BE182}">
      <dsp:nvSpPr>
        <dsp:cNvPr id="0" name=""/>
        <dsp:cNvSpPr/>
      </dsp:nvSpPr>
      <dsp:spPr>
        <a:xfrm>
          <a:off x="0" y="794227"/>
          <a:ext cx="11940732" cy="509197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1103884" rIns="926733" bIns="128016" numCol="1" spcCol="1270" anchor="t" anchorCtr="0">
          <a:noAutofit/>
        </a:bodyPr>
        <a:lstStyle/>
        <a:p>
          <a:pPr marL="171450" lvl="1" indent="-171450" algn="l" defTabSz="800100">
            <a:lnSpc>
              <a:spcPct val="90000"/>
            </a:lnSpc>
            <a:spcBef>
              <a:spcPct val="0"/>
            </a:spcBef>
            <a:spcAft>
              <a:spcPct val="15000"/>
            </a:spcAft>
            <a:buChar char="••"/>
          </a:pPr>
          <a:r>
            <a:rPr lang="sl-SI" sz="1800" b="1" kern="1200" dirty="0" smtClean="0"/>
            <a:t>mulčenje ni dovoljeno</a:t>
          </a:r>
          <a:r>
            <a:rPr lang="sl-SI" sz="1800" kern="1200" dirty="0" smtClean="0"/>
            <a:t>;</a:t>
          </a:r>
          <a:endParaRPr lang="sl-SI" sz="1800" b="1" kern="1200" dirty="0"/>
        </a:p>
        <a:p>
          <a:pPr marL="171450" lvl="1" indent="-171450" algn="l" defTabSz="800100">
            <a:lnSpc>
              <a:spcPct val="90000"/>
            </a:lnSpc>
            <a:spcBef>
              <a:spcPct val="0"/>
            </a:spcBef>
            <a:spcAft>
              <a:spcPct val="15000"/>
            </a:spcAft>
            <a:buChar char="••"/>
          </a:pPr>
          <a:r>
            <a:rPr lang="sl-SI" sz="1800" kern="1200" dirty="0" smtClean="0"/>
            <a:t>ne glede na prejšnjo točko se </a:t>
          </a:r>
          <a:r>
            <a:rPr lang="sl-SI" sz="1800" b="1" kern="1200" dirty="0" smtClean="0"/>
            <a:t>po končanem obdobju jesenske paše po potrebi opravi čistilna košnja</a:t>
          </a:r>
          <a:r>
            <a:rPr lang="sl-SI" sz="1800" kern="1200" dirty="0" smtClean="0"/>
            <a:t>, ki je </a:t>
          </a:r>
          <a:r>
            <a:rPr lang="sl-SI" sz="1800" b="1" kern="1200" dirty="0" smtClean="0"/>
            <a:t>lahko tudi mulčenje</a:t>
          </a:r>
          <a:r>
            <a:rPr lang="sl-SI" sz="1800" kern="1200" dirty="0" smtClean="0"/>
            <a:t>, vendar se lahko opravi </a:t>
          </a:r>
          <a:r>
            <a:rPr lang="sl-SI" sz="1800" b="1" kern="1200" dirty="0" smtClean="0"/>
            <a:t>le po 15. septembru </a:t>
          </a:r>
          <a:r>
            <a:rPr lang="sl-SI" sz="1800" kern="1200" dirty="0" smtClean="0"/>
            <a:t>tekočega leta in mora imeti značaj čistilne košnje </a:t>
          </a:r>
          <a:r>
            <a:rPr lang="sl-SI" sz="1800" b="0" i="1" kern="1200" dirty="0" smtClean="0"/>
            <a:t>(se izvede le na nekaj % travinja);</a:t>
          </a:r>
        </a:p>
        <a:p>
          <a:pPr marL="171450" lvl="1" indent="-171450" algn="l" defTabSz="800100">
            <a:lnSpc>
              <a:spcPct val="90000"/>
            </a:lnSpc>
            <a:spcBef>
              <a:spcPct val="0"/>
            </a:spcBef>
            <a:spcAft>
              <a:spcPct val="15000"/>
            </a:spcAft>
            <a:buChar char="••"/>
          </a:pPr>
          <a:r>
            <a:rPr lang="sl-SI" sz="1800" b="1" kern="1200" dirty="0" smtClean="0"/>
            <a:t>povprečna letna obtežba z živino mora znašati več kot 0,9 GVŽ na ha/KZU </a:t>
          </a:r>
          <a:r>
            <a:rPr lang="sl-SI" sz="1800" kern="1200" dirty="0" smtClean="0"/>
            <a:t>na posameznem KMG v letu izvajanja sheme;</a:t>
          </a:r>
          <a:endParaRPr lang="sl-SI" sz="1800" b="1" kern="1200" dirty="0"/>
        </a:p>
        <a:p>
          <a:pPr marL="171450" lvl="1" indent="-171450" algn="l" defTabSz="800100">
            <a:lnSpc>
              <a:spcPct val="90000"/>
            </a:lnSpc>
            <a:spcBef>
              <a:spcPct val="0"/>
            </a:spcBef>
            <a:spcAft>
              <a:spcPct val="15000"/>
            </a:spcAft>
            <a:buChar char="••"/>
          </a:pPr>
          <a:r>
            <a:rPr lang="sl-SI" sz="1800" kern="1200" dirty="0" smtClean="0"/>
            <a:t>izvaja se </a:t>
          </a:r>
          <a:r>
            <a:rPr lang="sl-SI" sz="1800" b="1" kern="1200" dirty="0" smtClean="0"/>
            <a:t>lahko na delu površin travinja</a:t>
          </a:r>
          <a:r>
            <a:rPr lang="sl-SI" sz="1800" kern="1200" dirty="0" smtClean="0"/>
            <a:t>;</a:t>
          </a:r>
          <a:endParaRPr lang="sl-SI" sz="1800" kern="1200" dirty="0"/>
        </a:p>
        <a:p>
          <a:pPr marL="171450" lvl="1" indent="-171450" algn="l" defTabSz="800100">
            <a:lnSpc>
              <a:spcPct val="90000"/>
            </a:lnSpc>
            <a:spcBef>
              <a:spcPct val="0"/>
            </a:spcBef>
            <a:spcAft>
              <a:spcPct val="15000"/>
            </a:spcAft>
            <a:buChar char="••"/>
          </a:pPr>
          <a:r>
            <a:rPr lang="sl-SI" sz="1800" kern="1200" dirty="0" smtClean="0"/>
            <a:t>nosilec KMG lahko v shemo vstopi </a:t>
          </a:r>
          <a:r>
            <a:rPr lang="sl-SI" sz="1800" b="1" kern="1200" dirty="0" smtClean="0"/>
            <a:t>z največ 20 % površine GERK </a:t>
          </a:r>
          <a:r>
            <a:rPr lang="sl-SI" sz="1800" kern="1200" dirty="0" smtClean="0"/>
            <a:t>na KMG, pri tem pa se upošteva </a:t>
          </a:r>
          <a:r>
            <a:rPr lang="sl-SI" sz="1800" b="1" kern="1200" dirty="0" smtClean="0"/>
            <a:t>le kmetijske parcele velikosti vsaj 0,1 ha + zahtevek vsaj za 0,3 ha na KMG.</a:t>
          </a:r>
          <a:endParaRPr lang="sl-SI" sz="1800" kern="1200" dirty="0"/>
        </a:p>
        <a:p>
          <a:pPr marL="171450" lvl="1" indent="-171450" algn="l" defTabSz="800100">
            <a:lnSpc>
              <a:spcPct val="90000"/>
            </a:lnSpc>
            <a:spcBef>
              <a:spcPct val="0"/>
            </a:spcBef>
            <a:spcAft>
              <a:spcPct val="15000"/>
            </a:spcAft>
            <a:buChar char="••"/>
          </a:pPr>
          <a:r>
            <a:rPr lang="sl-SI" sz="1800" b="1" kern="1200" dirty="0" smtClean="0"/>
            <a:t>Obtežba se računa na način iz priloge 2 (na 5 reprezentativno izbranih datumov) – premik na planino ne zmanjšuje obtežbo na KMG!</a:t>
          </a:r>
          <a:endParaRPr lang="sl-SI" sz="1800" b="1" kern="1200" dirty="0">
            <a:solidFill>
              <a:srgbClr val="FFFF00"/>
            </a:solidFill>
          </a:endParaRPr>
        </a:p>
        <a:p>
          <a:pPr marL="171450" lvl="1" indent="-171450" algn="l" defTabSz="800100">
            <a:lnSpc>
              <a:spcPct val="90000"/>
            </a:lnSpc>
            <a:spcBef>
              <a:spcPct val="0"/>
            </a:spcBef>
            <a:spcAft>
              <a:spcPct val="15000"/>
            </a:spcAft>
            <a:buChar char="••"/>
          </a:pPr>
          <a:r>
            <a:rPr lang="sl-SI" sz="1800" kern="1200" dirty="0" smtClean="0"/>
            <a:t>Če pogoj obtežbe ni izpolnjen ni upravičen do plačila (zavrnitev zahtevka). Predvideno pa je odstopanje za  </a:t>
          </a:r>
          <a:r>
            <a:rPr lang="sl-SI" sz="1800" kern="1200" dirty="0" smtClean="0">
              <a:solidFill>
                <a:schemeClr val="tx1"/>
              </a:solidFill>
            </a:rPr>
            <a:t>0,1 GVZ z znižanjem plačila (katalog upravnih sankcij - prvo leto se plačilo zniža za 30%).</a:t>
          </a:r>
        </a:p>
        <a:p>
          <a:pPr marL="171450" lvl="1" indent="-171450" algn="l" defTabSz="800100">
            <a:lnSpc>
              <a:spcPct val="90000"/>
            </a:lnSpc>
            <a:spcBef>
              <a:spcPct val="0"/>
            </a:spcBef>
            <a:spcAft>
              <a:spcPct val="15000"/>
            </a:spcAft>
            <a:buChar char="••"/>
          </a:pPr>
          <a:r>
            <a:rPr lang="sl-SI" sz="1800" b="1" kern="1200" dirty="0" smtClean="0"/>
            <a:t>Shema se lahko kombinira s shemo NIZI.</a:t>
          </a:r>
          <a:endParaRPr lang="sl-SI" sz="1800" b="1" kern="1200" dirty="0"/>
        </a:p>
      </dsp:txBody>
      <dsp:txXfrm>
        <a:off x="0" y="794227"/>
        <a:ext cx="11940732" cy="5091975"/>
      </dsp:txXfrm>
    </dsp:sp>
    <dsp:sp modelId="{AB9F70C7-48CD-4B96-AE75-275F92775948}">
      <dsp:nvSpPr>
        <dsp:cNvPr id="0" name=""/>
        <dsp:cNvSpPr/>
      </dsp:nvSpPr>
      <dsp:spPr>
        <a:xfrm>
          <a:off x="597036" y="11947"/>
          <a:ext cx="8358512" cy="15645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1066800">
            <a:lnSpc>
              <a:spcPct val="90000"/>
            </a:lnSpc>
            <a:spcBef>
              <a:spcPct val="0"/>
            </a:spcBef>
            <a:spcAft>
              <a:spcPct val="35000"/>
            </a:spcAft>
          </a:pPr>
          <a:r>
            <a:rPr lang="sl-SI" sz="2400" b="1" kern="1200" dirty="0" smtClean="0"/>
            <a:t>Pogoji upravičenosti:</a:t>
          </a:r>
          <a:endParaRPr lang="sl-SI" sz="2400" b="1" kern="1200" dirty="0"/>
        </a:p>
      </dsp:txBody>
      <dsp:txXfrm>
        <a:off x="673412" y="88323"/>
        <a:ext cx="8205760" cy="14118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284052"/>
          <a:ext cx="11940732" cy="103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23AF95-B8D6-4982-99C0-C701E4228242}">
      <dsp:nvSpPr>
        <dsp:cNvPr id="0" name=""/>
        <dsp:cNvSpPr/>
      </dsp:nvSpPr>
      <dsp:spPr>
        <a:xfrm>
          <a:off x="597036" y="19161"/>
          <a:ext cx="8358512" cy="8700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Kontrolni sloj TRT 3x, TRT 2x in TRT _NATURA 2000 – določa maksimalno število rab travinja:</a:t>
          </a:r>
          <a:endParaRPr lang="sl-SI" sz="2000" b="1" kern="1200" dirty="0"/>
        </a:p>
      </dsp:txBody>
      <dsp:txXfrm>
        <a:off x="639508" y="61633"/>
        <a:ext cx="8273568" cy="785106"/>
      </dsp:txXfrm>
    </dsp:sp>
    <dsp:sp modelId="{31F813FB-18DA-4DA4-9150-6A71086A698C}">
      <dsp:nvSpPr>
        <dsp:cNvPr id="0" name=""/>
        <dsp:cNvSpPr/>
      </dsp:nvSpPr>
      <dsp:spPr>
        <a:xfrm>
          <a:off x="0" y="1293447"/>
          <a:ext cx="11940732" cy="40036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853948"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1. Če GERK z 10 ar leži v NATURA 2000 se šteje, da GERK v celoti leži na Natura 2000 območju in kmet s tem GERK ne more sodelovati v shemi.</a:t>
          </a:r>
          <a:endParaRPr lang="sl-SI" sz="2000" b="1" i="1" kern="1200" dirty="0"/>
        </a:p>
        <a:p>
          <a:pPr marL="457200" lvl="2" indent="-228600" algn="l" defTabSz="889000">
            <a:lnSpc>
              <a:spcPct val="90000"/>
            </a:lnSpc>
            <a:spcBef>
              <a:spcPct val="0"/>
            </a:spcBef>
            <a:spcAft>
              <a:spcPct val="15000"/>
            </a:spcAft>
            <a:buChar char="••"/>
          </a:pPr>
          <a:r>
            <a:rPr lang="sl-SI" sz="2000" i="1" u="sng" kern="1200" dirty="0" smtClean="0"/>
            <a:t>Primer:</a:t>
          </a:r>
          <a:r>
            <a:rPr lang="sl-SI" sz="2000" kern="1200" dirty="0" smtClean="0"/>
            <a:t> GERK leži in v natura 2000 območju (15 ar), in TRT 2x območju (30 ar) in TRT 3x  območju (50 ar) – z GERK kmet ne more sodelovati v shemi, ker se obravnava kot da bi v celoti ležal v NATURA 2000 območju.</a:t>
          </a:r>
          <a:endParaRPr lang="sl-SI" sz="2000" kern="1200" dirty="0"/>
        </a:p>
        <a:p>
          <a:pPr marL="457200" lvl="2" indent="-228600" algn="l" defTabSz="889000">
            <a:lnSpc>
              <a:spcPct val="90000"/>
            </a:lnSpc>
            <a:spcBef>
              <a:spcPct val="0"/>
            </a:spcBef>
            <a:spcAft>
              <a:spcPct val="15000"/>
            </a:spcAft>
            <a:buChar char="••"/>
          </a:pPr>
          <a:endParaRPr lang="sl-SI" sz="2000" kern="1200" dirty="0"/>
        </a:p>
        <a:p>
          <a:pPr marL="228600" lvl="1" indent="-228600" algn="l" defTabSz="889000">
            <a:lnSpc>
              <a:spcPct val="90000"/>
            </a:lnSpc>
            <a:spcBef>
              <a:spcPct val="0"/>
            </a:spcBef>
            <a:spcAft>
              <a:spcPct val="15000"/>
            </a:spcAft>
            <a:buChar char="••"/>
          </a:pPr>
          <a:r>
            <a:rPr lang="sl-SI" sz="2000" b="1" kern="1200" dirty="0" smtClean="0"/>
            <a:t>2. Če GERK z 10 ar leži v TRT 2x  se šteje, da GERK v celoti leži na TRT 2x območju.</a:t>
          </a:r>
        </a:p>
        <a:p>
          <a:pPr marL="457200" lvl="2" indent="-228600" algn="l" defTabSz="889000">
            <a:lnSpc>
              <a:spcPct val="90000"/>
            </a:lnSpc>
            <a:spcBef>
              <a:spcPct val="0"/>
            </a:spcBef>
            <a:spcAft>
              <a:spcPct val="15000"/>
            </a:spcAft>
            <a:buChar char="••"/>
          </a:pPr>
          <a:r>
            <a:rPr lang="sl-SI" sz="2000" i="1" u="sng" kern="1200" dirty="0" smtClean="0"/>
            <a:t>Primer:</a:t>
          </a:r>
          <a:r>
            <a:rPr lang="sl-SI" sz="2000" kern="1200" dirty="0" smtClean="0"/>
            <a:t> GERK leži z 0,7 ha v TRT 2x območju in z 1,5 ha v TRT 3x območju. Za GERK se šteje, da v celoti leži na TRT 2x območju </a:t>
          </a:r>
          <a:r>
            <a:rPr lang="sl-SI" sz="2000" i="1" kern="1200" dirty="0" smtClean="0"/>
            <a:t>(Kmet lahko le 2x kosi ali 1x kosi in izvaja jesensko pašo (se šteje kot 1x raba travinja)</a:t>
          </a:r>
          <a:r>
            <a:rPr lang="sl-SI" sz="2000" kern="1200" dirty="0" smtClean="0"/>
            <a:t>.</a:t>
          </a:r>
        </a:p>
      </dsp:txBody>
      <dsp:txXfrm>
        <a:off x="0" y="1293447"/>
        <a:ext cx="11940732" cy="4003650"/>
      </dsp:txXfrm>
    </dsp:sp>
    <dsp:sp modelId="{337B7516-82B5-40DC-85A6-2574BAC61D12}">
      <dsp:nvSpPr>
        <dsp:cNvPr id="0" name=""/>
        <dsp:cNvSpPr/>
      </dsp:nvSpPr>
      <dsp:spPr>
        <a:xfrm>
          <a:off x="606272" y="975236"/>
          <a:ext cx="8358512" cy="94184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Kako se upošteva katero območje ima prednost? </a:t>
          </a:r>
          <a:endParaRPr lang="sl-SI" sz="2000" b="1" kern="1200" dirty="0"/>
        </a:p>
      </dsp:txBody>
      <dsp:txXfrm>
        <a:off x="652249" y="1021213"/>
        <a:ext cx="8266558" cy="8498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202709"/>
          <a:ext cx="11940732" cy="945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52070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GERK z rabo 1100, 1131 in 1161</a:t>
          </a:r>
          <a:endParaRPr lang="sl-SI" sz="2000" b="1" kern="1200" dirty="0"/>
        </a:p>
      </dsp:txBody>
      <dsp:txXfrm>
        <a:off x="0" y="202709"/>
        <a:ext cx="11940732" cy="945000"/>
      </dsp:txXfrm>
    </dsp:sp>
    <dsp:sp modelId="{D223AF95-B8D6-4982-99C0-C701E4228242}">
      <dsp:nvSpPr>
        <dsp:cNvPr id="0" name=""/>
        <dsp:cNvSpPr/>
      </dsp:nvSpPr>
      <dsp:spPr>
        <a:xfrm>
          <a:off x="597036" y="41191"/>
          <a:ext cx="8358512" cy="5305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NIZI _orna zemljišča:</a:t>
          </a:r>
          <a:endParaRPr lang="sl-SI" sz="2000" b="1" kern="1200" dirty="0"/>
        </a:p>
      </dsp:txBody>
      <dsp:txXfrm>
        <a:off x="622934" y="67089"/>
        <a:ext cx="8306716" cy="478722"/>
      </dsp:txXfrm>
    </dsp:sp>
    <dsp:sp modelId="{E4949F01-4350-4994-8F02-474D34B8ED23}">
      <dsp:nvSpPr>
        <dsp:cNvPr id="0" name=""/>
        <dsp:cNvSpPr/>
      </dsp:nvSpPr>
      <dsp:spPr>
        <a:xfrm>
          <a:off x="0" y="1467649"/>
          <a:ext cx="11940732" cy="18506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52070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GERK z rabo 1300 in 1222 (zatravljen)</a:t>
          </a:r>
        </a:p>
        <a:p>
          <a:pPr marL="228600" lvl="1" indent="-228600" algn="l" defTabSz="889000">
            <a:lnSpc>
              <a:spcPct val="90000"/>
            </a:lnSpc>
            <a:spcBef>
              <a:spcPct val="0"/>
            </a:spcBef>
            <a:spcAft>
              <a:spcPct val="15000"/>
            </a:spcAft>
            <a:buChar char="••"/>
          </a:pPr>
          <a:r>
            <a:rPr lang="sl-SI" sz="2000" b="0" kern="1200" dirty="0" smtClean="0">
              <a:solidFill>
                <a:schemeClr val="tx1"/>
              </a:solidFill>
            </a:rPr>
            <a:t>Nanos tekočih organskih gnojil z napravo za direkten vnos v tla ali napravo za nanos neposredno na površino tal = raztros tekočih organskih gnojil skozi cevi ali sani, ki se vlečejo po tleh ali z vnosom gnojil neposredno v tla. </a:t>
          </a:r>
          <a:endParaRPr lang="sl-SI" sz="2000" b="0" kern="1200" dirty="0">
            <a:solidFill>
              <a:schemeClr val="tx1"/>
            </a:solidFill>
          </a:endParaRPr>
        </a:p>
      </dsp:txBody>
      <dsp:txXfrm>
        <a:off x="0" y="1467649"/>
        <a:ext cx="11940732" cy="1850625"/>
      </dsp:txXfrm>
    </dsp:sp>
    <dsp:sp modelId="{41B717F7-F5A4-4064-B3AD-07FF8C7F27D4}">
      <dsp:nvSpPr>
        <dsp:cNvPr id="0" name=""/>
        <dsp:cNvSpPr/>
      </dsp:nvSpPr>
      <dsp:spPr>
        <a:xfrm>
          <a:off x="597036" y="1028712"/>
          <a:ext cx="8358512" cy="7380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NIZI _trajno travinje:</a:t>
          </a:r>
        </a:p>
      </dsp:txBody>
      <dsp:txXfrm>
        <a:off x="633062" y="1064738"/>
        <a:ext cx="8286460" cy="665948"/>
      </dsp:txXfrm>
    </dsp:sp>
    <dsp:sp modelId="{B12136FB-B9EB-43F1-82D1-7D2D27599391}">
      <dsp:nvSpPr>
        <dsp:cNvPr id="0" name=""/>
        <dsp:cNvSpPr/>
      </dsp:nvSpPr>
      <dsp:spPr>
        <a:xfrm>
          <a:off x="0" y="4006334"/>
          <a:ext cx="11940732" cy="1850625"/>
        </a:xfrm>
        <a:prstGeom prst="rect">
          <a:avLst/>
        </a:prstGeom>
        <a:solidFill>
          <a:schemeClr val="lt1">
            <a:alpha val="90000"/>
            <a:hueOff val="0"/>
            <a:satOff val="0"/>
            <a:lumOff val="0"/>
            <a:alphaOff val="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52070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Pomeni </a:t>
          </a:r>
          <a:r>
            <a:rPr lang="sl-SI" sz="2000" kern="1200" dirty="0" err="1" smtClean="0"/>
            <a:t>zadelavo</a:t>
          </a:r>
          <a:r>
            <a:rPr lang="sl-SI" sz="2000" kern="1200" dirty="0" smtClean="0"/>
            <a:t> gnoja v tla najpozneje 24 ur po aplikaciji v hmeljišče. Zadelava v tla poteka s kultiviranjem oziroma </a:t>
          </a:r>
          <a:r>
            <a:rPr lang="sl-SI" sz="2000" kern="1200" dirty="0" err="1" smtClean="0"/>
            <a:t>zaoravanjem</a:t>
          </a:r>
          <a:r>
            <a:rPr lang="sl-SI" sz="2000" kern="1200" dirty="0" smtClean="0"/>
            <a:t> ali obsipavanjem hmelja. </a:t>
          </a:r>
        </a:p>
        <a:p>
          <a:pPr marL="228600" lvl="1" indent="-228600" algn="l" defTabSz="889000">
            <a:lnSpc>
              <a:spcPct val="90000"/>
            </a:lnSpc>
            <a:spcBef>
              <a:spcPct val="0"/>
            </a:spcBef>
            <a:spcAft>
              <a:spcPct val="15000"/>
            </a:spcAft>
            <a:buChar char="••"/>
          </a:pPr>
          <a:r>
            <a:rPr lang="sl-SI" sz="2000" kern="1200" dirty="0" smtClean="0"/>
            <a:t>Tekoča organska gnojila se nanašajo z napravo za direkten vnos ali napravo za nanos neposredno na površino tal v hmeljišču. </a:t>
          </a:r>
        </a:p>
      </dsp:txBody>
      <dsp:txXfrm>
        <a:off x="0" y="4006334"/>
        <a:ext cx="11940732" cy="1850625"/>
      </dsp:txXfrm>
    </dsp:sp>
    <dsp:sp modelId="{3C46DB7D-83D9-4290-B5E0-13D4A163B0D0}">
      <dsp:nvSpPr>
        <dsp:cNvPr id="0" name=""/>
        <dsp:cNvSpPr/>
      </dsp:nvSpPr>
      <dsp:spPr>
        <a:xfrm>
          <a:off x="597036" y="3637334"/>
          <a:ext cx="8358512" cy="738000"/>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NIZI _hmeljišče:  GERK z rabo 1160</a:t>
          </a:r>
        </a:p>
      </dsp:txBody>
      <dsp:txXfrm>
        <a:off x="633062" y="3673360"/>
        <a:ext cx="8286460" cy="665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FF7EE-5152-4422-83FC-F3C695B4269A}">
      <dsp:nvSpPr>
        <dsp:cNvPr id="0" name=""/>
        <dsp:cNvSpPr/>
      </dsp:nvSpPr>
      <dsp:spPr>
        <a:xfrm>
          <a:off x="0" y="1710998"/>
          <a:ext cx="11940732" cy="1486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4E1E43-A5DC-4020-AB7C-9B62F031B13B}">
      <dsp:nvSpPr>
        <dsp:cNvPr id="0" name=""/>
        <dsp:cNvSpPr/>
      </dsp:nvSpPr>
      <dsp:spPr>
        <a:xfrm>
          <a:off x="597036" y="24112"/>
          <a:ext cx="10412449" cy="255772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Nosilec mora na kmetijski parceli za katero odda zahtevek NIZI tekoča organska gnojila vedno aplicirati po sistemu NIZI.</a:t>
          </a:r>
        </a:p>
        <a:p>
          <a:pPr lvl="0" algn="l" defTabSz="889000">
            <a:lnSpc>
              <a:spcPct val="90000"/>
            </a:lnSpc>
            <a:spcBef>
              <a:spcPct val="0"/>
            </a:spcBef>
            <a:spcAft>
              <a:spcPct val="35000"/>
            </a:spcAft>
          </a:pPr>
          <a:endParaRPr lang="sl-SI" sz="2000" b="1" kern="1200" dirty="0" smtClean="0"/>
        </a:p>
        <a:p>
          <a:pPr lvl="0" algn="l" defTabSz="889000">
            <a:lnSpc>
              <a:spcPct val="90000"/>
            </a:lnSpc>
            <a:spcBef>
              <a:spcPct val="0"/>
            </a:spcBef>
            <a:spcAft>
              <a:spcPct val="35000"/>
            </a:spcAft>
          </a:pPr>
          <a:r>
            <a:rPr lang="sl-SI" sz="2000" b="1" kern="1200" dirty="0" smtClean="0">
              <a:solidFill>
                <a:schemeClr val="accent1"/>
              </a:solidFill>
            </a:rPr>
            <a:t>POZOR! Nosilec KMG lahko v primeru, da odda zahtevek NIZI za orna zemljišča in travinje, -  na teh dveh rabah, je možen le NIZI za tekoča organska gnojila, ki jih mora vedno aplicirati po NIZI sistemu - na površini uporabi tudi hlevski gnoj, ki pa se za NIZI ne upošteva (ga pa lahko uporabi, spoštovati mora omejitve iz nitratne uredbe). Za NIZI Hmelj pa lahko za NIZI uporabi tudi hlevski gnoj, vendar ga mora zadelati v 24 urah.</a:t>
          </a:r>
        </a:p>
      </dsp:txBody>
      <dsp:txXfrm>
        <a:off x="721894" y="148970"/>
        <a:ext cx="10162733" cy="2308010"/>
      </dsp:txXfrm>
    </dsp:sp>
    <dsp:sp modelId="{8259A55D-C684-4499-8316-54416FE67BAA}">
      <dsp:nvSpPr>
        <dsp:cNvPr id="0" name=""/>
        <dsp:cNvSpPr/>
      </dsp:nvSpPr>
      <dsp:spPr>
        <a:xfrm>
          <a:off x="0" y="4387238"/>
          <a:ext cx="11940732" cy="1486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7D927B-33EC-48CA-90A8-90256AB04482}">
      <dsp:nvSpPr>
        <dsp:cNvPr id="0" name=""/>
        <dsp:cNvSpPr/>
      </dsp:nvSpPr>
      <dsp:spPr>
        <a:xfrm>
          <a:off x="597036" y="3516398"/>
          <a:ext cx="8358512" cy="17416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Uporaba opreme z razpršilno ploščo ni dovoljena!!</a:t>
          </a:r>
          <a:endParaRPr lang="sl-SI" sz="2000" b="1" kern="1200" dirty="0"/>
        </a:p>
      </dsp:txBody>
      <dsp:txXfrm>
        <a:off x="682058" y="3601420"/>
        <a:ext cx="8188468" cy="15716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260582"/>
          <a:ext cx="11940732" cy="2772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1656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VVO _I_DR,</a:t>
          </a:r>
        </a:p>
        <a:p>
          <a:pPr marL="228600" lvl="1" indent="-228600" algn="l" defTabSz="889000">
            <a:lnSpc>
              <a:spcPct val="90000"/>
            </a:lnSpc>
            <a:spcBef>
              <a:spcPct val="0"/>
            </a:spcBef>
            <a:spcAft>
              <a:spcPct val="15000"/>
            </a:spcAft>
            <a:buChar char="••"/>
          </a:pPr>
          <a:r>
            <a:rPr lang="sl-SI" sz="2000" b="1" kern="1200" dirty="0" smtClean="0"/>
            <a:t>Območju sledečih evidenc:</a:t>
          </a:r>
          <a:endParaRPr lang="sl-SI" sz="2000" b="1" kern="1200" dirty="0"/>
        </a:p>
        <a:p>
          <a:pPr marL="457200" lvl="2" indent="-228600" algn="l" defTabSz="889000">
            <a:lnSpc>
              <a:spcPct val="90000"/>
            </a:lnSpc>
            <a:spcBef>
              <a:spcPct val="0"/>
            </a:spcBef>
            <a:spcAft>
              <a:spcPct val="15000"/>
            </a:spcAft>
            <a:buChar char="••"/>
          </a:pPr>
          <a:r>
            <a:rPr lang="sl-SI" sz="2000" kern="1200" dirty="0" smtClean="0"/>
            <a:t>MET,  STE, HABM (mokrotni travniki), MOKR_BAR, SUHI _ KTP, VTR  ali območjih, kjer se lahko izvaja nova intervencija HTV,</a:t>
          </a:r>
          <a:endParaRPr lang="sl-SI" sz="2000" kern="1200" dirty="0"/>
        </a:p>
        <a:p>
          <a:pPr marL="228600" lvl="1" indent="-228600" algn="l" defTabSz="889000">
            <a:lnSpc>
              <a:spcPct val="90000"/>
            </a:lnSpc>
            <a:spcBef>
              <a:spcPct val="0"/>
            </a:spcBef>
            <a:spcAft>
              <a:spcPct val="15000"/>
            </a:spcAft>
            <a:buChar char="••"/>
          </a:pPr>
          <a:r>
            <a:rPr lang="sl-SI" sz="2000" kern="1200" dirty="0" smtClean="0"/>
            <a:t>Na </a:t>
          </a:r>
          <a:r>
            <a:rPr lang="sl-SI" sz="2000" b="1" kern="1200" dirty="0" smtClean="0"/>
            <a:t>območju HAB se lahko izvaja vendar le za 40 kg N iz organskih gnojil na hektar na leto.</a:t>
          </a:r>
          <a:endParaRPr lang="sl-SI" sz="2000" kern="1200" dirty="0" smtClean="0"/>
        </a:p>
        <a:p>
          <a:pPr marL="228600" lvl="1" indent="-228600" algn="l" defTabSz="889000">
            <a:lnSpc>
              <a:spcPct val="90000"/>
            </a:lnSpc>
            <a:spcBef>
              <a:spcPct val="0"/>
            </a:spcBef>
            <a:spcAft>
              <a:spcPct val="15000"/>
            </a:spcAft>
            <a:buChar char="••"/>
          </a:pPr>
          <a:r>
            <a:rPr lang="sl-SI" sz="2000" b="0" u="sng" kern="1200" dirty="0" smtClean="0"/>
            <a:t>NIZI:</a:t>
          </a:r>
          <a:r>
            <a:rPr lang="sl-SI" sz="2000" b="0" kern="1200" dirty="0" smtClean="0"/>
            <a:t> </a:t>
          </a:r>
          <a:r>
            <a:rPr lang="sl-SI" sz="2000" b="1" kern="1200" dirty="0" smtClean="0"/>
            <a:t>najmanj 15 m</a:t>
          </a:r>
          <a:r>
            <a:rPr lang="sl-SI" sz="2000" b="1" kern="1200" baseline="30000" dirty="0" smtClean="0"/>
            <a:t>3</a:t>
          </a:r>
          <a:r>
            <a:rPr lang="sl-SI" sz="2000" b="1" kern="1200" dirty="0" smtClean="0"/>
            <a:t> porabljenih organskih  gnojil na ha! </a:t>
          </a:r>
          <a:r>
            <a:rPr lang="sl-SI" sz="2000" kern="1200" dirty="0" smtClean="0"/>
            <a:t>Lahko pa v več odmerkih.</a:t>
          </a:r>
        </a:p>
        <a:p>
          <a:pPr marL="228600" lvl="1" indent="-228600" algn="l" defTabSz="889000">
            <a:lnSpc>
              <a:spcPct val="90000"/>
            </a:lnSpc>
            <a:spcBef>
              <a:spcPct val="0"/>
            </a:spcBef>
            <a:spcAft>
              <a:spcPct val="15000"/>
            </a:spcAft>
            <a:buChar char="••"/>
          </a:pPr>
          <a:r>
            <a:rPr lang="sl-SI" sz="2000" u="sng" kern="1200" dirty="0" smtClean="0"/>
            <a:t>HAB </a:t>
          </a:r>
          <a:r>
            <a:rPr lang="sl-SI" sz="2000" kern="1200" dirty="0" smtClean="0"/>
            <a:t>: </a:t>
          </a:r>
          <a:r>
            <a:rPr lang="sl-SI" sz="2000" b="1" kern="1200" dirty="0" smtClean="0"/>
            <a:t>najmanj 5 m3 porabljenih organskih gnojil na ha in ne več kot </a:t>
          </a:r>
          <a:r>
            <a:rPr lang="sl-SI" sz="2000" b="1" kern="1200" dirty="0" smtClean="0">
              <a:solidFill>
                <a:srgbClr val="C00000"/>
              </a:solidFill>
            </a:rPr>
            <a:t>10 m3.</a:t>
          </a:r>
        </a:p>
      </dsp:txBody>
      <dsp:txXfrm>
        <a:off x="0" y="260582"/>
        <a:ext cx="11940732" cy="2772000"/>
      </dsp:txXfrm>
    </dsp:sp>
    <dsp:sp modelId="{D223AF95-B8D6-4982-99C0-C701E4228242}">
      <dsp:nvSpPr>
        <dsp:cNvPr id="0" name=""/>
        <dsp:cNvSpPr/>
      </dsp:nvSpPr>
      <dsp:spPr>
        <a:xfrm>
          <a:off x="597036" y="131368"/>
          <a:ext cx="8358512" cy="4244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NIZI SE </a:t>
          </a:r>
          <a:r>
            <a:rPr lang="sl-SI" sz="2000" b="1" kern="1200" dirty="0" smtClean="0">
              <a:solidFill>
                <a:srgbClr val="FF0000"/>
              </a:solidFill>
            </a:rPr>
            <a:t>NE</a:t>
          </a:r>
          <a:r>
            <a:rPr lang="sl-SI" sz="2000" b="1" kern="1200" dirty="0" smtClean="0"/>
            <a:t> IZVAJA NA OBMOČJU:</a:t>
          </a:r>
          <a:endParaRPr lang="sl-SI" sz="2000" b="1" kern="1200" dirty="0"/>
        </a:p>
      </dsp:txBody>
      <dsp:txXfrm>
        <a:off x="617754" y="152086"/>
        <a:ext cx="8317076" cy="382978"/>
      </dsp:txXfrm>
    </dsp:sp>
    <dsp:sp modelId="{6F9040B0-EB41-4199-BBE5-C707D8FE398A}">
      <dsp:nvSpPr>
        <dsp:cNvPr id="0" name=""/>
        <dsp:cNvSpPr/>
      </dsp:nvSpPr>
      <dsp:spPr>
        <a:xfrm>
          <a:off x="0" y="3435782"/>
          <a:ext cx="11940732" cy="2331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1656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Nosilec mora </a:t>
          </a:r>
          <a:r>
            <a:rPr lang="sl-SI" sz="2000" b="1" kern="1200" dirty="0" smtClean="0"/>
            <a:t>spoštovati meje iz nitratne uredbe </a:t>
          </a:r>
          <a:r>
            <a:rPr lang="sl-SI" sz="2000" kern="1200" dirty="0" smtClean="0"/>
            <a:t>:</a:t>
          </a:r>
        </a:p>
        <a:p>
          <a:pPr marL="457200" lvl="2" indent="-228600" algn="l" defTabSz="889000">
            <a:lnSpc>
              <a:spcPct val="90000"/>
            </a:lnSpc>
            <a:spcBef>
              <a:spcPct val="0"/>
            </a:spcBef>
            <a:spcAft>
              <a:spcPct val="15000"/>
            </a:spcAft>
            <a:buChar char="••"/>
          </a:pPr>
          <a:r>
            <a:rPr lang="sl-SI" sz="2000" kern="1200" dirty="0" smtClean="0"/>
            <a:t>170 kg N/ha KZU in največ 250 kg N/ha </a:t>
          </a:r>
          <a:r>
            <a:rPr lang="sl-SI" sz="2000" b="1" kern="1200" dirty="0" smtClean="0">
              <a:solidFill>
                <a:schemeClr val="accent6">
                  <a:lumMod val="75000"/>
                </a:schemeClr>
              </a:solidFill>
            </a:rPr>
            <a:t>------- </a:t>
          </a:r>
          <a:r>
            <a:rPr lang="sl-SI" sz="2000" kern="1200" dirty="0" smtClean="0"/>
            <a:t> se preveri pri </a:t>
          </a:r>
          <a:r>
            <a:rPr lang="sl-SI" sz="2000" kern="1200" dirty="0" err="1" smtClean="0"/>
            <a:t>progojenosti</a:t>
          </a:r>
          <a:r>
            <a:rPr lang="sl-SI" sz="2000" kern="1200" dirty="0" smtClean="0"/>
            <a:t>.</a:t>
          </a:r>
        </a:p>
        <a:p>
          <a:pPr marL="228600" lvl="1" indent="-228600" algn="l" defTabSz="889000">
            <a:lnSpc>
              <a:spcPct val="90000"/>
            </a:lnSpc>
            <a:spcBef>
              <a:spcPct val="0"/>
            </a:spcBef>
            <a:spcAft>
              <a:spcPct val="15000"/>
            </a:spcAft>
            <a:buChar char="••"/>
          </a:pPr>
          <a:r>
            <a:rPr lang="sl-SI" sz="2000" b="1" kern="1200" dirty="0" smtClean="0"/>
            <a:t>Prevzem organskih gnojil in seveda oddaja zaradi spoštovanja mej iz nitratne uredbe</a:t>
          </a:r>
          <a:r>
            <a:rPr lang="sl-SI" sz="2000" kern="1200" dirty="0" smtClean="0"/>
            <a:t> </a:t>
          </a:r>
          <a:r>
            <a:rPr lang="sl-SI" sz="2000" i="1" kern="1200" dirty="0" smtClean="0"/>
            <a:t>(priloga 4 v uredbi o pravilih pogojenosti) </a:t>
          </a:r>
          <a:r>
            <a:rPr lang="sl-SI" sz="2000" b="1" kern="1200" dirty="0" smtClean="0"/>
            <a:t>je pri shemi dovoljen in upoštevan</a:t>
          </a:r>
          <a:r>
            <a:rPr lang="sl-SI" sz="2000" kern="1200" dirty="0" smtClean="0"/>
            <a:t>. </a:t>
          </a:r>
          <a:r>
            <a:rPr lang="sl-SI" sz="2000" u="sng" kern="1200" dirty="0" smtClean="0"/>
            <a:t>Se pa v izplačilo ne upošteva prevzem gnojnice iz drugega KMG </a:t>
          </a:r>
          <a:r>
            <a:rPr lang="sl-SI" sz="2000" i="1" kern="1200" dirty="0" smtClean="0"/>
            <a:t>(ne upošteva se gnojnice, ker je redčena z vodo, gnojevka se upošteva)</a:t>
          </a:r>
          <a:r>
            <a:rPr lang="sl-SI" sz="2000" kern="1200" dirty="0" smtClean="0"/>
            <a:t>. </a:t>
          </a:r>
          <a:r>
            <a:rPr lang="sl-SI" sz="2000" b="0" u="none" kern="1200" dirty="0" smtClean="0"/>
            <a:t>Gnojnica proizvedena na KMG se upošteva.</a:t>
          </a:r>
          <a:endParaRPr lang="sl-SI" sz="2000" b="0" kern="1200" dirty="0"/>
        </a:p>
      </dsp:txBody>
      <dsp:txXfrm>
        <a:off x="0" y="3435782"/>
        <a:ext cx="11940732" cy="2331000"/>
      </dsp:txXfrm>
    </dsp:sp>
    <dsp:sp modelId="{0452DC7D-6477-4D42-A7B6-C5FC895EBAB4}">
      <dsp:nvSpPr>
        <dsp:cNvPr id="0" name=""/>
        <dsp:cNvSpPr/>
      </dsp:nvSpPr>
      <dsp:spPr>
        <a:xfrm>
          <a:off x="597036" y="3140582"/>
          <a:ext cx="8358512"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Uredba o varstvu voda pred onesnaženji z nitrati iz kmetijskih virov:</a:t>
          </a:r>
        </a:p>
      </dsp:txBody>
      <dsp:txXfrm>
        <a:off x="625857" y="3169403"/>
        <a:ext cx="8300870"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0"/>
          <a:ext cx="11940733" cy="282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4" tIns="333248" rIns="926734"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Nosilec  KMG mora ob oddaji zahtevka za NIZI na obrazcu »Opredelitev načina reje za potrebe izvajanja zahtev z obveznostjo gnojenja z organskimi gnojili z majhnimi izpusti v zrak« iz IAKS uredbe, na podlagi lastne ocene, opredeliti pretežen način reje </a:t>
          </a:r>
          <a:r>
            <a:rPr lang="sl-SI" sz="2000" kern="1200" dirty="0" err="1" smtClean="0"/>
            <a:t>rejnih</a:t>
          </a:r>
          <a:r>
            <a:rPr lang="sl-SI" sz="2000" kern="1200" dirty="0" smtClean="0"/>
            <a:t> živali na KMG. </a:t>
          </a:r>
          <a:r>
            <a:rPr lang="sl-SI" sz="2000" kern="1200" dirty="0" smtClean="0">
              <a:solidFill>
                <a:schemeClr val="tx1"/>
              </a:solidFill>
            </a:rPr>
            <a:t>Pretežen način reje posamezne kategorije </a:t>
          </a:r>
          <a:r>
            <a:rPr lang="sl-SI" sz="2000" kern="1200" dirty="0" err="1" smtClean="0">
              <a:solidFill>
                <a:schemeClr val="tx1"/>
              </a:solidFill>
            </a:rPr>
            <a:t>rejnih</a:t>
          </a:r>
          <a:r>
            <a:rPr lang="sl-SI" sz="2000" kern="1200" dirty="0" smtClean="0">
              <a:solidFill>
                <a:schemeClr val="tx1"/>
              </a:solidFill>
            </a:rPr>
            <a:t> živali na KMG je en in sicer tisti, v katerega je vključenih več kot 50 odstotkov GVŽ posamezne kategorije </a:t>
          </a:r>
          <a:r>
            <a:rPr lang="sl-SI" sz="2000" kern="1200" dirty="0" err="1" smtClean="0">
              <a:solidFill>
                <a:schemeClr val="tx1"/>
              </a:solidFill>
            </a:rPr>
            <a:t>rejnih</a:t>
          </a:r>
          <a:r>
            <a:rPr lang="sl-SI" sz="2000" kern="1200" dirty="0" smtClean="0">
              <a:solidFill>
                <a:schemeClr val="tx1"/>
              </a:solidFill>
            </a:rPr>
            <a:t> živali. </a:t>
          </a:r>
        </a:p>
        <a:p>
          <a:pPr marL="228600" lvl="1" indent="-228600" algn="l" defTabSz="889000">
            <a:lnSpc>
              <a:spcPct val="90000"/>
            </a:lnSpc>
            <a:spcBef>
              <a:spcPct val="0"/>
            </a:spcBef>
            <a:spcAft>
              <a:spcPct val="15000"/>
            </a:spcAft>
            <a:buChar char="••"/>
          </a:pPr>
          <a:endParaRPr lang="sl-SI" sz="2000" kern="1200" dirty="0" smtClean="0"/>
        </a:p>
        <a:p>
          <a:pPr marL="228600" lvl="1" indent="-228600" algn="l" defTabSz="889000">
            <a:lnSpc>
              <a:spcPct val="90000"/>
            </a:lnSpc>
            <a:spcBef>
              <a:spcPct val="0"/>
            </a:spcBef>
            <a:spcAft>
              <a:spcPct val="15000"/>
            </a:spcAft>
            <a:buChar char="••"/>
          </a:pPr>
          <a:r>
            <a:rPr lang="sl-SI" sz="2000" kern="1200" dirty="0" smtClean="0"/>
            <a:t>Opredelitev pretežnega načina reje </a:t>
          </a:r>
          <a:r>
            <a:rPr lang="sl-SI" sz="2000" kern="1200" dirty="0" err="1" smtClean="0"/>
            <a:t>rejnih</a:t>
          </a:r>
          <a:r>
            <a:rPr lang="sl-SI" sz="2000" kern="1200" dirty="0" smtClean="0"/>
            <a:t> živali na KMG in podlaga za izračun proizvedene količine gnojil sta določena v prilogi 9, ki je del te uredbe.</a:t>
          </a:r>
        </a:p>
      </dsp:txBody>
      <dsp:txXfrm>
        <a:off x="0" y="0"/>
        <a:ext cx="11940733" cy="2822400"/>
      </dsp:txXfrm>
    </dsp:sp>
    <dsp:sp modelId="{D223AF95-B8D6-4982-99C0-C701E4228242}">
      <dsp:nvSpPr>
        <dsp:cNvPr id="0" name=""/>
        <dsp:cNvSpPr/>
      </dsp:nvSpPr>
      <dsp:spPr>
        <a:xfrm>
          <a:off x="597036" y="15400"/>
          <a:ext cx="8358513" cy="24108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Izračun razpoložljivih organskih gnojil:</a:t>
          </a:r>
          <a:endParaRPr lang="sl-SI" sz="2000" b="1" kern="1200" dirty="0"/>
        </a:p>
      </dsp:txBody>
      <dsp:txXfrm>
        <a:off x="608805" y="27169"/>
        <a:ext cx="8334975" cy="2175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F2B53-F352-43EE-83CF-E5CEC54CC40B}">
      <dsp:nvSpPr>
        <dsp:cNvPr id="0" name=""/>
        <dsp:cNvSpPr/>
      </dsp:nvSpPr>
      <dsp:spPr>
        <a:xfrm>
          <a:off x="73176" y="870936"/>
          <a:ext cx="5665399" cy="320439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l-SI" sz="2000" kern="1200" dirty="0" smtClean="0"/>
            <a:t>Na KMG mora biti </a:t>
          </a:r>
          <a:r>
            <a:rPr lang="sl-SI" sz="2000" b="1" kern="1200" dirty="0" smtClean="0"/>
            <a:t>prisotna ustrezna mehanizacija </a:t>
          </a:r>
          <a:r>
            <a:rPr lang="sl-SI" sz="2000" kern="1200" dirty="0" smtClean="0"/>
            <a:t>ali </a:t>
          </a:r>
          <a:r>
            <a:rPr lang="sl-SI" sz="2000" b="1" kern="1200" dirty="0" smtClean="0"/>
            <a:t>shranjen račun izvajalca za opravljeno strojno storitev </a:t>
          </a:r>
          <a:r>
            <a:rPr lang="sl-SI" sz="2000" kern="1200" dirty="0" smtClean="0"/>
            <a:t>ali </a:t>
          </a:r>
          <a:r>
            <a:rPr lang="sl-SI" sz="2000" b="1" kern="1200" dirty="0" smtClean="0"/>
            <a:t>shranjena izjava izvajalca</a:t>
          </a:r>
          <a:r>
            <a:rPr lang="sl-SI" sz="2000" kern="1200" dirty="0" smtClean="0"/>
            <a:t>, kadar se </a:t>
          </a:r>
          <a:r>
            <a:rPr lang="sl-SI" sz="2000" b="1" kern="1200" dirty="0" smtClean="0"/>
            <a:t>strojna storitev opravlja kot sosedska pomoč </a:t>
          </a:r>
          <a:r>
            <a:rPr lang="sl-SI" sz="2000" kern="1200" dirty="0" smtClean="0"/>
            <a:t>v skladu z zakonom, ki ureja preprečevanje dela in zaposlovanja na črno.</a:t>
          </a:r>
          <a:endParaRPr lang="sl-SI" sz="2000" b="1" kern="1200" dirty="0"/>
        </a:p>
      </dsp:txBody>
      <dsp:txXfrm>
        <a:off x="73176" y="870936"/>
        <a:ext cx="5665399" cy="3204395"/>
      </dsp:txXfrm>
    </dsp:sp>
    <dsp:sp modelId="{0F2DCDC4-FA6A-49AD-84BA-55E1F362611B}">
      <dsp:nvSpPr>
        <dsp:cNvPr id="0" name=""/>
        <dsp:cNvSpPr/>
      </dsp:nvSpPr>
      <dsp:spPr>
        <a:xfrm>
          <a:off x="6234844" y="793365"/>
          <a:ext cx="5665399" cy="339923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l-SI" sz="2000" b="1" kern="1200" dirty="0" smtClean="0"/>
            <a:t>Plačilo</a:t>
          </a:r>
          <a:r>
            <a:rPr lang="sl-SI" sz="2000" kern="1200" dirty="0" smtClean="0"/>
            <a:t> za izvajanje kmetijske prakse </a:t>
          </a:r>
          <a:r>
            <a:rPr lang="sl-SI" sz="2000" b="1" kern="1200" dirty="0" err="1" smtClean="0"/>
            <a:t>NIZI_orna</a:t>
          </a:r>
          <a:r>
            <a:rPr lang="sl-SI" sz="2000" b="1" kern="1200" dirty="0" smtClean="0"/>
            <a:t> zemljišča se lahko uveljavlja za kmetijske rastline iz šifranta vrst </a:t>
          </a:r>
          <a:r>
            <a:rPr lang="sl-SI" sz="2000" kern="1200" dirty="0" smtClean="0"/>
            <a:t>oz. </a:t>
          </a:r>
          <a:r>
            <a:rPr lang="sl-SI" sz="2000" b="1" kern="1200" dirty="0" smtClean="0"/>
            <a:t>skupin kmetijskih rastlin ter pomoči</a:t>
          </a:r>
          <a:r>
            <a:rPr lang="sl-SI" sz="2000" kern="1200" dirty="0" smtClean="0"/>
            <a:t>, ki je v skladu z uredbo, ki ureja izvedbo intervencij kmetijske politike za leto vložitve zbirne vloge, objavljen na spletni strani ministrstva in agencije. </a:t>
          </a:r>
        </a:p>
        <a:p>
          <a:pPr lvl="0" algn="ctr" defTabSz="889000">
            <a:lnSpc>
              <a:spcPct val="90000"/>
            </a:lnSpc>
            <a:spcBef>
              <a:spcPct val="0"/>
            </a:spcBef>
            <a:spcAft>
              <a:spcPct val="35000"/>
            </a:spcAft>
          </a:pPr>
          <a:r>
            <a:rPr lang="sl-SI" sz="2000" b="1" kern="1200" dirty="0" smtClean="0"/>
            <a:t>Kmetijska rastlina, za katero se lahko uveljavlja plačilo za izvajanje  NIZI _Travinje -  je trajno travinje in za NIZI _hmeljišče -  je hmelj</a:t>
          </a:r>
          <a:r>
            <a:rPr lang="sl-SI" sz="2000" kern="1200" dirty="0" smtClean="0"/>
            <a:t>.</a:t>
          </a:r>
        </a:p>
      </dsp:txBody>
      <dsp:txXfrm>
        <a:off x="6234844" y="793365"/>
        <a:ext cx="5665399" cy="3399239"/>
      </dsp:txXfrm>
    </dsp:sp>
    <dsp:sp modelId="{59FBD887-7FFB-4D43-B068-040F53471EDE}">
      <dsp:nvSpPr>
        <dsp:cNvPr id="0" name=""/>
        <dsp:cNvSpPr/>
      </dsp:nvSpPr>
      <dsp:spPr>
        <a:xfrm>
          <a:off x="3117422" y="4401171"/>
          <a:ext cx="5665399" cy="219366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l-SI" sz="2000" b="1" u="sng" kern="1200" dirty="0" smtClean="0"/>
            <a:t>Kombinacije na isti površini: </a:t>
          </a:r>
        </a:p>
        <a:p>
          <a:pPr lvl="0" algn="ctr" defTabSz="889000">
            <a:lnSpc>
              <a:spcPct val="90000"/>
            </a:lnSpc>
            <a:spcBef>
              <a:spcPct val="0"/>
            </a:spcBef>
            <a:spcAft>
              <a:spcPct val="35000"/>
            </a:spcAft>
          </a:pPr>
          <a:r>
            <a:rPr lang="sl-SI" sz="2000" kern="1200" dirty="0" smtClean="0"/>
            <a:t>EKST, TRT, INHIBI, NPP, ZEL, </a:t>
          </a:r>
          <a:r>
            <a:rPr lang="sl-SI" sz="2000" kern="1200" dirty="0" smtClean="0"/>
            <a:t>KONZ, </a:t>
          </a:r>
          <a:r>
            <a:rPr lang="sl-SI" sz="2000" kern="1200" dirty="0" smtClean="0"/>
            <a:t>POŠK, VGP</a:t>
          </a:r>
          <a:endParaRPr lang="sl-SI" sz="2000" kern="1200" dirty="0"/>
        </a:p>
      </dsp:txBody>
      <dsp:txXfrm>
        <a:off x="3117422" y="4401171"/>
        <a:ext cx="5665399" cy="21936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603187"/>
          <a:ext cx="11940732" cy="161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23AF95-B8D6-4982-99C0-C701E4228242}">
      <dsp:nvSpPr>
        <dsp:cNvPr id="0" name=""/>
        <dsp:cNvSpPr/>
      </dsp:nvSpPr>
      <dsp:spPr>
        <a:xfrm>
          <a:off x="105390" y="1422396"/>
          <a:ext cx="11354665" cy="244690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kern="1200" dirty="0" smtClean="0">
              <a:solidFill>
                <a:schemeClr val="tx1"/>
              </a:solidFill>
            </a:rPr>
            <a:t>Kmet na obrazcu Opredelitev načina reje za potrebe izvajanja zahtev z obveznostjo gnojenja z organskimi gnojili z majhnimi izpusti v zrak označi, da </a:t>
          </a:r>
          <a:r>
            <a:rPr lang="sl-SI" sz="2000" kern="1200" dirty="0" smtClean="0">
              <a:solidFill>
                <a:schemeClr val="accent6"/>
              </a:solidFill>
            </a:rPr>
            <a:t>ima 20 govedi v kategoriji nad 2 leti in da ima sistem z gnojevko</a:t>
          </a:r>
          <a:r>
            <a:rPr lang="sl-SI" sz="2000" kern="1200" dirty="0" smtClean="0">
              <a:solidFill>
                <a:schemeClr val="tx1"/>
              </a:solidFill>
            </a:rPr>
            <a:t>.  Na </a:t>
          </a:r>
          <a:r>
            <a:rPr lang="sl-SI" sz="2000" kern="1200" dirty="0" err="1" smtClean="0">
              <a:solidFill>
                <a:schemeClr val="tx1"/>
              </a:solidFill>
            </a:rPr>
            <a:t>geoprostorskem</a:t>
          </a:r>
          <a:r>
            <a:rPr lang="sl-SI" sz="2000" kern="1200" dirty="0" smtClean="0">
              <a:solidFill>
                <a:schemeClr val="tx1"/>
              </a:solidFill>
            </a:rPr>
            <a:t> obrazcu označi, da ima </a:t>
          </a:r>
          <a:r>
            <a:rPr lang="sl-SI" sz="2000" kern="1200" dirty="0" smtClean="0">
              <a:solidFill>
                <a:schemeClr val="accent6"/>
              </a:solidFill>
            </a:rPr>
            <a:t>15 ha KZU (za preveritev mej nitratne uredbe)</a:t>
          </a:r>
          <a:r>
            <a:rPr lang="sl-SI" sz="2000" kern="1200" dirty="0" smtClean="0">
              <a:solidFill>
                <a:schemeClr val="tx1"/>
              </a:solidFill>
            </a:rPr>
            <a:t>.</a:t>
          </a:r>
          <a:r>
            <a:rPr lang="sl-SI" sz="2000" kern="1200" dirty="0" smtClean="0"/>
            <a:t> </a:t>
          </a:r>
          <a:r>
            <a:rPr lang="sl-SI" sz="2000" kern="1200" dirty="0" smtClean="0">
              <a:solidFill>
                <a:schemeClr val="tx1"/>
              </a:solidFill>
            </a:rPr>
            <a:t>Na zahtevku NIZI označi, da izvaja apliciranje tekočih organskih gnojil </a:t>
          </a:r>
          <a:r>
            <a:rPr lang="sl-SI" sz="2000" kern="1200" dirty="0" smtClean="0">
              <a:solidFill>
                <a:schemeClr val="accent6"/>
              </a:solidFill>
            </a:rPr>
            <a:t>na 10 ha (za izračun NIZI). </a:t>
          </a:r>
          <a:r>
            <a:rPr lang="sl-SI" sz="2000" kern="1200" dirty="0" smtClean="0">
              <a:solidFill>
                <a:schemeClr val="tx1"/>
              </a:solidFill>
            </a:rPr>
            <a:t>Na obrazcu za oddajo/Prejem živinskih gnojil, </a:t>
          </a:r>
          <a:r>
            <a:rPr lang="sl-SI" sz="2000" kern="1200" dirty="0" err="1" smtClean="0">
              <a:solidFill>
                <a:schemeClr val="tx1"/>
              </a:solidFill>
            </a:rPr>
            <a:t>digestata</a:t>
          </a:r>
          <a:r>
            <a:rPr lang="sl-SI" sz="2000" kern="1200" dirty="0" smtClean="0">
              <a:solidFill>
                <a:schemeClr val="tx1"/>
              </a:solidFill>
            </a:rPr>
            <a:t> in komposta (Obrazec je priloga Uredbe, ki ureja pravila pogojenosti) je označeno, da je prevzel </a:t>
          </a:r>
          <a:r>
            <a:rPr lang="sl-SI" sz="2000" kern="1200" dirty="0" smtClean="0">
              <a:solidFill>
                <a:schemeClr val="accent6"/>
              </a:solidFill>
            </a:rPr>
            <a:t>količino goveje gnojnice od drugega KMG, in sicer v količini 150m3</a:t>
          </a:r>
          <a:r>
            <a:rPr lang="sl-SI" sz="2000" kern="1200" dirty="0" smtClean="0"/>
            <a:t>.</a:t>
          </a:r>
          <a:endParaRPr lang="sl-SI" sz="2000" b="1" kern="1200" dirty="0"/>
        </a:p>
      </dsp:txBody>
      <dsp:txXfrm>
        <a:off x="224838" y="1541844"/>
        <a:ext cx="11115769" cy="22080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2438-3D17-4BEF-880E-A7ADD0430382}">
      <dsp:nvSpPr>
        <dsp:cNvPr id="0" name=""/>
        <dsp:cNvSpPr/>
      </dsp:nvSpPr>
      <dsp:spPr>
        <a:xfrm>
          <a:off x="0" y="493154"/>
          <a:ext cx="11652831" cy="121680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dirty="0" smtClean="0"/>
            <a:t>- Uporaba mineralnih gnojil, ki vsebujejo inhibitorje nitrifikacije, inhibitorje </a:t>
          </a:r>
          <a:r>
            <a:rPr lang="sl-SI" sz="2000" kern="1200" dirty="0" err="1" smtClean="0"/>
            <a:t>denitrifikacije</a:t>
          </a:r>
          <a:r>
            <a:rPr lang="sl-SI" sz="2000" kern="1200" dirty="0" smtClean="0"/>
            <a:t> ali inhibitorje </a:t>
          </a:r>
          <a:r>
            <a:rPr lang="sl-SI" sz="2000" kern="1200" dirty="0" err="1" smtClean="0"/>
            <a:t>ureaze</a:t>
          </a:r>
          <a:r>
            <a:rPr lang="sl-SI" sz="2000" kern="1200" dirty="0" smtClean="0"/>
            <a:t> za zmanjšanje izpustov amonijaka in </a:t>
          </a:r>
          <a:r>
            <a:rPr lang="sl-SI" sz="2000" kern="1200" dirty="0" err="1" smtClean="0"/>
            <a:t>didušikovega</a:t>
          </a:r>
          <a:r>
            <a:rPr lang="sl-SI" sz="2000" kern="1200" dirty="0" smtClean="0"/>
            <a:t> oksida ali samostojna uporaba naštetih inhibitorjev pred nanosom mineralnih gnojil –</a:t>
          </a:r>
          <a:r>
            <a:rPr lang="sl-SI" sz="2000" b="1" kern="1200" dirty="0" smtClean="0"/>
            <a:t>INP 8.04 Dodatki za zmanjšanje emisij amonijaka - INHIBIT</a:t>
          </a:r>
          <a:r>
            <a:rPr lang="sl-SI" sz="2000" kern="1200" dirty="0" smtClean="0"/>
            <a:t>;  </a:t>
          </a:r>
          <a:endParaRPr lang="sl-SI" sz="2000" b="1" kern="1200" dirty="0"/>
        </a:p>
      </dsp:txBody>
      <dsp:txXfrm>
        <a:off x="59399" y="552553"/>
        <a:ext cx="11534033" cy="1098002"/>
      </dsp:txXfrm>
    </dsp:sp>
    <dsp:sp modelId="{F2E523AF-B84C-4CEC-9309-EEB2406C1692}">
      <dsp:nvSpPr>
        <dsp:cNvPr id="0" name=""/>
        <dsp:cNvSpPr/>
      </dsp:nvSpPr>
      <dsp:spPr>
        <a:xfrm>
          <a:off x="0" y="1897154"/>
          <a:ext cx="11652831" cy="100777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dirty="0" smtClean="0"/>
            <a:t>- Uporaba krmnih dodatkov za zmanjšanje izpustov metana _</a:t>
          </a:r>
          <a:r>
            <a:rPr lang="sl-SI" sz="2000" b="1" kern="1200" dirty="0" smtClean="0"/>
            <a:t>INP 8.04 Dodatki za zmanjšanje emisij TGP - KRMDOD</a:t>
          </a:r>
          <a:r>
            <a:rPr lang="sl-SI" sz="2000" kern="1200" dirty="0" smtClean="0"/>
            <a:t>. </a:t>
          </a:r>
        </a:p>
      </dsp:txBody>
      <dsp:txXfrm>
        <a:off x="49196" y="1946350"/>
        <a:ext cx="11554439" cy="909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C0E06-78B3-4FC7-ABCC-DF0093906A30}">
      <dsp:nvSpPr>
        <dsp:cNvPr id="0" name=""/>
        <dsp:cNvSpPr/>
      </dsp:nvSpPr>
      <dsp:spPr>
        <a:xfrm rot="5400000">
          <a:off x="4286016" y="-1134321"/>
          <a:ext cx="6216048" cy="8743332"/>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sl-SI" sz="2000" kern="1200" dirty="0"/>
        </a:p>
        <a:p>
          <a:pPr marL="228600" lvl="1" indent="-228600" algn="l" defTabSz="1155700" rtl="0">
            <a:lnSpc>
              <a:spcPct val="90000"/>
            </a:lnSpc>
            <a:spcBef>
              <a:spcPct val="0"/>
            </a:spcBef>
            <a:spcAft>
              <a:spcPct val="15000"/>
            </a:spcAft>
            <a:buChar char="••"/>
          </a:pPr>
          <a:r>
            <a:rPr lang="sl-SI" sz="2600" b="1" kern="1200" dirty="0" smtClean="0">
              <a:solidFill>
                <a:schemeClr val="accent6">
                  <a:lumMod val="50000"/>
                </a:schemeClr>
              </a:solidFill>
              <a:latin typeface="+mn-lt"/>
              <a:ea typeface="+mn-ea"/>
              <a:cs typeface="+mn-cs"/>
            </a:rPr>
            <a:t>Podpora na enoto:</a:t>
          </a:r>
          <a:endParaRPr lang="sl-SI" sz="2600" b="1" kern="1200" dirty="0">
            <a:solidFill>
              <a:schemeClr val="accent6">
                <a:lumMod val="50000"/>
              </a:schemeClr>
            </a:solidFill>
          </a:endParaRPr>
        </a:p>
        <a:p>
          <a:pPr marL="457200" lvl="2" indent="-228600" algn="l" defTabSz="889000" rtl="0">
            <a:lnSpc>
              <a:spcPct val="90000"/>
            </a:lnSpc>
            <a:spcBef>
              <a:spcPct val="0"/>
            </a:spcBef>
            <a:spcAft>
              <a:spcPct val="15000"/>
            </a:spcAft>
            <a:buChar char="••"/>
          </a:pPr>
          <a:r>
            <a:rPr lang="sl-SI" sz="2000" kern="1200" dirty="0" smtClean="0">
              <a:solidFill>
                <a:schemeClr val="dk1"/>
              </a:solidFill>
              <a:latin typeface="+mn-lt"/>
              <a:ea typeface="+mn-ea"/>
              <a:cs typeface="+mn-cs"/>
            </a:rPr>
            <a:t>podpora na enoto za shemo je </a:t>
          </a:r>
          <a:r>
            <a:rPr lang="sl-SI" sz="2000" b="1" kern="1200" dirty="0" smtClean="0">
              <a:solidFill>
                <a:schemeClr val="dk1"/>
              </a:solidFill>
              <a:latin typeface="+mn-lt"/>
              <a:ea typeface="+mn-ea"/>
              <a:cs typeface="+mn-cs"/>
            </a:rPr>
            <a:t>letna</a:t>
          </a:r>
          <a:r>
            <a:rPr lang="sl-SI" sz="2000" kern="1200" dirty="0" smtClean="0">
              <a:solidFill>
                <a:schemeClr val="dk1"/>
              </a:solidFill>
              <a:latin typeface="+mn-lt"/>
              <a:ea typeface="+mn-ea"/>
              <a:cs typeface="+mn-cs"/>
            </a:rPr>
            <a:t> in </a:t>
          </a:r>
          <a:r>
            <a:rPr lang="sl-SI" sz="2000" b="1" kern="1200" dirty="0" smtClean="0">
              <a:solidFill>
                <a:schemeClr val="dk1"/>
              </a:solidFill>
              <a:latin typeface="+mn-lt"/>
              <a:ea typeface="+mn-ea"/>
              <a:cs typeface="+mn-cs"/>
            </a:rPr>
            <a:t>krije dodatne stroške in izpad dohodka zaradi prevzete obveznosti</a:t>
          </a:r>
          <a:r>
            <a:rPr lang="sl-SI" sz="2000" kern="1200" dirty="0" smtClean="0">
              <a:solidFill>
                <a:schemeClr val="dk1"/>
              </a:solidFill>
              <a:latin typeface="+mn-lt"/>
              <a:ea typeface="+mn-ea"/>
              <a:cs typeface="+mn-cs"/>
            </a:rPr>
            <a:t> in </a:t>
          </a:r>
          <a:r>
            <a:rPr lang="sl-SI" sz="2000" b="1" kern="1200" dirty="0" smtClean="0">
              <a:solidFill>
                <a:schemeClr val="dk1"/>
              </a:solidFill>
              <a:latin typeface="+mn-lt"/>
              <a:ea typeface="+mn-ea"/>
              <a:cs typeface="+mn-cs"/>
            </a:rPr>
            <a:t>znaša določen</a:t>
          </a:r>
          <a:r>
            <a:rPr lang="sl-SI" sz="2000" b="1" kern="1200" baseline="0" dirty="0" smtClean="0">
              <a:solidFill>
                <a:schemeClr val="dk1"/>
              </a:solidFill>
              <a:latin typeface="+mn-lt"/>
              <a:ea typeface="+mn-ea"/>
              <a:cs typeface="+mn-cs"/>
            </a:rPr>
            <a:t> odstotek </a:t>
          </a:r>
          <a:r>
            <a:rPr lang="sl-SI" sz="2000" b="1" kern="1200" dirty="0" smtClean="0">
              <a:solidFill>
                <a:schemeClr val="dk1"/>
              </a:solidFill>
              <a:latin typeface="+mn-lt"/>
              <a:ea typeface="+mn-ea"/>
              <a:cs typeface="+mn-cs"/>
            </a:rPr>
            <a:t>višine podpore, izračunane po modelnem izračunu</a:t>
          </a:r>
          <a:r>
            <a:rPr lang="sl-SI" sz="2000" kern="1200" baseline="0" dirty="0" smtClean="0">
              <a:solidFill>
                <a:schemeClr val="dk1"/>
              </a:solidFill>
              <a:latin typeface="+mn-lt"/>
              <a:ea typeface="+mn-ea"/>
              <a:cs typeface="+mn-cs"/>
            </a:rPr>
            <a:t>. </a:t>
          </a:r>
          <a:endParaRPr lang="sl-SI" sz="2000" kern="1200" dirty="0"/>
        </a:p>
        <a:p>
          <a:pPr marL="457200" lvl="2" indent="-228600" algn="l" defTabSz="889000" rtl="0">
            <a:lnSpc>
              <a:spcPct val="90000"/>
            </a:lnSpc>
            <a:spcBef>
              <a:spcPct val="0"/>
            </a:spcBef>
            <a:spcAft>
              <a:spcPct val="15000"/>
            </a:spcAft>
            <a:buChar char="••"/>
          </a:pPr>
          <a:r>
            <a:rPr lang="sl-SI" sz="2000" kern="1200" baseline="0" dirty="0" smtClean="0">
              <a:solidFill>
                <a:schemeClr val="dk1"/>
              </a:solidFill>
              <a:latin typeface="+mn-lt"/>
              <a:ea typeface="+mn-ea"/>
              <a:cs typeface="+mn-cs"/>
            </a:rPr>
            <a:t>Izjemi sta </a:t>
          </a:r>
          <a:r>
            <a:rPr lang="sl-SI" sz="2000" b="1" kern="1200" baseline="0" dirty="0" smtClean="0">
              <a:solidFill>
                <a:schemeClr val="dk1"/>
              </a:solidFill>
              <a:latin typeface="+mn-lt"/>
              <a:ea typeface="+mn-ea"/>
              <a:cs typeface="+mn-cs"/>
            </a:rPr>
            <a:t>shemi Z</a:t>
          </a:r>
          <a:r>
            <a:rPr lang="sl-SI" sz="2000" b="1" kern="1200" dirty="0" smtClean="0">
              <a:solidFill>
                <a:schemeClr val="dk1"/>
              </a:solidFill>
              <a:latin typeface="+mn-lt"/>
              <a:ea typeface="+mn-ea"/>
              <a:cs typeface="+mn-cs"/>
            </a:rPr>
            <a:t>aplate neposejanih</a:t>
          </a:r>
          <a:r>
            <a:rPr lang="sl-SI" sz="2000" b="1" kern="1200" baseline="0" dirty="0" smtClean="0">
              <a:solidFill>
                <a:schemeClr val="dk1"/>
              </a:solidFill>
              <a:latin typeface="+mn-lt"/>
              <a:ea typeface="+mn-ea"/>
              <a:cs typeface="+mn-cs"/>
            </a:rPr>
            <a:t> </a:t>
          </a:r>
          <a:r>
            <a:rPr lang="sl-SI" sz="2000" b="1" kern="1200" dirty="0" smtClean="0">
              <a:solidFill>
                <a:schemeClr val="dk1"/>
              </a:solidFill>
              <a:latin typeface="+mn-lt"/>
              <a:ea typeface="+mn-ea"/>
              <a:cs typeface="+mn-cs"/>
            </a:rPr>
            <a:t>tal za poljskega škrjanca in Varstvo gnezd pribe</a:t>
          </a:r>
          <a:r>
            <a:rPr lang="sl-SI" sz="2000" kern="1200" dirty="0" smtClean="0">
              <a:solidFill>
                <a:schemeClr val="dk1"/>
              </a:solidFill>
              <a:latin typeface="+mn-lt"/>
              <a:ea typeface="+mn-ea"/>
              <a:cs typeface="+mn-cs"/>
            </a:rPr>
            <a:t>, kjer</a:t>
          </a:r>
          <a:r>
            <a:rPr lang="sl-SI" sz="2000" kern="1200" baseline="0" dirty="0" smtClean="0">
              <a:solidFill>
                <a:schemeClr val="dk1"/>
              </a:solidFill>
              <a:latin typeface="+mn-lt"/>
              <a:ea typeface="+mn-ea"/>
              <a:cs typeface="+mn-cs"/>
            </a:rPr>
            <a:t> se podpora </a:t>
          </a:r>
          <a:r>
            <a:rPr lang="sl-SI" sz="2000" kern="1200" dirty="0" smtClean="0">
              <a:solidFill>
                <a:schemeClr val="dk1"/>
              </a:solidFill>
              <a:latin typeface="+mn-lt"/>
              <a:ea typeface="+mn-ea"/>
              <a:cs typeface="+mn-cs"/>
            </a:rPr>
            <a:t>izračuna kot </a:t>
          </a:r>
          <a:r>
            <a:rPr lang="sl-SI" sz="2000" b="1" kern="1200" dirty="0" smtClean="0">
              <a:solidFill>
                <a:schemeClr val="dk1"/>
              </a:solidFill>
              <a:latin typeface="+mn-lt"/>
              <a:ea typeface="+mn-ea"/>
              <a:cs typeface="+mn-cs"/>
            </a:rPr>
            <a:t>dodatno plačilo k dohodkovni podpori za </a:t>
          </a:r>
          <a:r>
            <a:rPr lang="sl-SI" sz="2000" b="1" kern="1200" dirty="0" err="1" smtClean="0">
              <a:solidFill>
                <a:schemeClr val="dk1"/>
              </a:solidFill>
              <a:latin typeface="+mn-lt"/>
              <a:ea typeface="+mn-ea"/>
              <a:cs typeface="+mn-cs"/>
            </a:rPr>
            <a:t>trajnostnost</a:t>
          </a:r>
          <a:r>
            <a:rPr lang="sl-SI" sz="2000" kern="1200" dirty="0" smtClean="0">
              <a:solidFill>
                <a:schemeClr val="dk1"/>
              </a:solidFill>
              <a:latin typeface="+mn-lt"/>
              <a:ea typeface="+mn-ea"/>
              <a:cs typeface="+mn-cs"/>
            </a:rPr>
            <a:t>.</a:t>
          </a:r>
          <a:endParaRPr lang="sl-SI" sz="2000" kern="1200" dirty="0"/>
        </a:p>
        <a:p>
          <a:pPr marL="457200" lvl="2" indent="-228600" algn="l" defTabSz="889000" rtl="0">
            <a:lnSpc>
              <a:spcPct val="90000"/>
            </a:lnSpc>
            <a:spcBef>
              <a:spcPct val="0"/>
            </a:spcBef>
            <a:spcAft>
              <a:spcPct val="15000"/>
            </a:spcAft>
            <a:buChar char="••"/>
          </a:pPr>
          <a:endParaRPr lang="sl-SI" sz="2000" kern="1200" dirty="0"/>
        </a:p>
        <a:p>
          <a:pPr marL="228600" lvl="1" indent="-228600" algn="l" defTabSz="1155700" rtl="0">
            <a:lnSpc>
              <a:spcPct val="90000"/>
            </a:lnSpc>
            <a:spcBef>
              <a:spcPct val="0"/>
            </a:spcBef>
            <a:spcAft>
              <a:spcPct val="15000"/>
            </a:spcAft>
            <a:buChar char="••"/>
          </a:pPr>
          <a:r>
            <a:rPr lang="sl-SI" sz="2600" b="1" kern="1200" dirty="0" smtClean="0">
              <a:solidFill>
                <a:schemeClr val="accent6">
                  <a:lumMod val="50000"/>
                </a:schemeClr>
              </a:solidFill>
            </a:rPr>
            <a:t>Načrtovani znesek na enoto:</a:t>
          </a:r>
          <a:endParaRPr lang="sl-SI" sz="2600" b="1" kern="1200" dirty="0">
            <a:solidFill>
              <a:schemeClr val="accent6">
                <a:lumMod val="50000"/>
              </a:schemeClr>
            </a:solidFill>
          </a:endParaRPr>
        </a:p>
        <a:p>
          <a:pPr marL="457200" lvl="2" indent="-228600" algn="l" defTabSz="889000" rtl="0">
            <a:lnSpc>
              <a:spcPct val="90000"/>
            </a:lnSpc>
            <a:spcBef>
              <a:spcPct val="0"/>
            </a:spcBef>
            <a:spcAft>
              <a:spcPct val="15000"/>
            </a:spcAft>
            <a:buChar char="••"/>
          </a:pPr>
          <a:r>
            <a:rPr lang="sl-SI" sz="2000" kern="1200" dirty="0" smtClean="0"/>
            <a:t>Najvišji znesek na enoto je lahko enak 100 % izračunane podpore na podlagi kalkulacij! </a:t>
          </a:r>
          <a:endParaRPr lang="sl-SI" sz="2000" kern="1200" dirty="0"/>
        </a:p>
        <a:p>
          <a:pPr marL="457200" lvl="2" indent="-228600" algn="l" defTabSz="889000" rtl="0">
            <a:lnSpc>
              <a:spcPct val="90000"/>
            </a:lnSpc>
            <a:spcBef>
              <a:spcPct val="0"/>
            </a:spcBef>
            <a:spcAft>
              <a:spcPct val="15000"/>
            </a:spcAft>
            <a:buChar char="••"/>
          </a:pPr>
          <a:r>
            <a:rPr lang="sl-SI" sz="2000" b="1" kern="1200" dirty="0" smtClean="0"/>
            <a:t>Sheme imajo določen načrtovani znesek na enoto</a:t>
          </a:r>
          <a:r>
            <a:rPr lang="sl-SI" sz="2000" kern="1200" dirty="0" smtClean="0"/>
            <a:t>, </a:t>
          </a:r>
          <a:endParaRPr lang="sl-SI" sz="2000" kern="1200" dirty="0"/>
        </a:p>
        <a:p>
          <a:pPr marL="685800" lvl="3" indent="-228600" algn="l" defTabSz="889000" rtl="0">
            <a:lnSpc>
              <a:spcPct val="90000"/>
            </a:lnSpc>
            <a:spcBef>
              <a:spcPct val="0"/>
            </a:spcBef>
            <a:spcAft>
              <a:spcPct val="15000"/>
            </a:spcAft>
            <a:buChar char="••"/>
          </a:pPr>
          <a:r>
            <a:rPr lang="sl-SI" sz="2000" b="1" kern="1200" dirty="0" smtClean="0"/>
            <a:t>najvišji znesek na enoto </a:t>
          </a:r>
          <a:r>
            <a:rPr lang="sl-SI" sz="2000" kern="1200" dirty="0" smtClean="0"/>
            <a:t>(=100 % znesek iz kalkulacije)</a:t>
          </a:r>
          <a:endParaRPr lang="sl-SI" sz="2000" kern="1200" dirty="0"/>
        </a:p>
        <a:p>
          <a:pPr marL="685800" lvl="3" indent="-228600" algn="l" defTabSz="889000" rtl="0">
            <a:lnSpc>
              <a:spcPct val="90000"/>
            </a:lnSpc>
            <a:spcBef>
              <a:spcPct val="0"/>
            </a:spcBef>
            <a:spcAft>
              <a:spcPct val="15000"/>
            </a:spcAft>
            <a:buChar char="••"/>
          </a:pPr>
          <a:r>
            <a:rPr lang="sl-SI" sz="2000" kern="1200" dirty="0" smtClean="0"/>
            <a:t>načrtovani znesek (v povprečju 80% podpore izračunane iz kalkulacij)</a:t>
          </a:r>
          <a:endParaRPr lang="sl-SI" sz="2000" kern="1200" dirty="0"/>
        </a:p>
        <a:p>
          <a:pPr marL="685800" lvl="3" indent="-228600" algn="l" defTabSz="889000" rtl="0">
            <a:lnSpc>
              <a:spcPct val="90000"/>
            </a:lnSpc>
            <a:spcBef>
              <a:spcPct val="0"/>
            </a:spcBef>
            <a:spcAft>
              <a:spcPct val="15000"/>
            </a:spcAft>
            <a:buChar char="••"/>
          </a:pPr>
          <a:r>
            <a:rPr lang="sl-SI" sz="2000" b="1" kern="1200" dirty="0" smtClean="0"/>
            <a:t>najnižji znesek na enoto </a:t>
          </a:r>
          <a:r>
            <a:rPr lang="sl-SI" sz="2000" kern="1200" dirty="0" smtClean="0"/>
            <a:t>(= 20 % odstopanje od načrtovanega zneska)  in </a:t>
          </a:r>
          <a:r>
            <a:rPr lang="sl-SI" sz="2000" b="1" u="sng" kern="1200" dirty="0" smtClean="0"/>
            <a:t>REALIZIRAN ZNESEK </a:t>
          </a:r>
          <a:r>
            <a:rPr lang="sl-SI" sz="2000" kern="1200" dirty="0" smtClean="0"/>
            <a:t>(se giblje med načrtovanim in najnižjim in najvišjim </a:t>
          </a:r>
          <a:r>
            <a:rPr lang="sl-SI" sz="2000" kern="1200" dirty="0" err="1" smtClean="0"/>
            <a:t>oz</a:t>
          </a:r>
          <a:r>
            <a:rPr lang="sl-SI" sz="2000" kern="1200" dirty="0" smtClean="0"/>
            <a:t> je lahko še nižji od najnižje določenega zneska). </a:t>
          </a:r>
          <a:endParaRPr lang="sl-SI" sz="2000" kern="1200" dirty="0"/>
        </a:p>
        <a:p>
          <a:pPr marL="228600" lvl="1" indent="-228600" algn="l" defTabSz="889000" rtl="0">
            <a:lnSpc>
              <a:spcPct val="90000"/>
            </a:lnSpc>
            <a:spcBef>
              <a:spcPct val="0"/>
            </a:spcBef>
            <a:spcAft>
              <a:spcPct val="15000"/>
            </a:spcAft>
            <a:buChar char="••"/>
          </a:pPr>
          <a:r>
            <a:rPr lang="sl-SI" sz="2000" kern="1200" dirty="0" smtClean="0"/>
            <a:t>Tudi tukaj je </a:t>
          </a:r>
          <a:r>
            <a:rPr lang="sl-SI" sz="2000" b="1" kern="1200" dirty="0" smtClean="0"/>
            <a:t>razlika od KOPOP</a:t>
          </a:r>
          <a:r>
            <a:rPr lang="sl-SI" sz="2000" kern="1200" dirty="0" smtClean="0"/>
            <a:t>: znesek ni nujno enak načrtovanemu, lahko je tudi manjši, če bo veliko prijav ali večji, vendar le do najvišjega načrtovanega zneska (do 100% zneska iz kalkulacije).</a:t>
          </a:r>
          <a:endParaRPr lang="sl-SI" sz="2000" kern="1200" dirty="0"/>
        </a:p>
        <a:p>
          <a:pPr marL="228600" lvl="1" indent="-228600" algn="l" defTabSz="889000">
            <a:lnSpc>
              <a:spcPct val="90000"/>
            </a:lnSpc>
            <a:spcBef>
              <a:spcPct val="0"/>
            </a:spcBef>
            <a:spcAft>
              <a:spcPct val="15000"/>
            </a:spcAft>
            <a:buChar char="••"/>
          </a:pPr>
          <a:endParaRPr lang="sl-SI" sz="2000" kern="1200" dirty="0"/>
        </a:p>
      </dsp:txBody>
      <dsp:txXfrm rot="-5400000">
        <a:off x="3022374" y="432763"/>
        <a:ext cx="8439890" cy="5609164"/>
      </dsp:txXfrm>
    </dsp:sp>
    <dsp:sp modelId="{79FD7650-79C8-4DA9-949C-3971C3324969}">
      <dsp:nvSpPr>
        <dsp:cNvPr id="0" name=""/>
        <dsp:cNvSpPr/>
      </dsp:nvSpPr>
      <dsp:spPr>
        <a:xfrm>
          <a:off x="0" y="0"/>
          <a:ext cx="2887235" cy="6468367"/>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sl-SI" sz="3200" b="1" kern="1200" dirty="0" smtClean="0"/>
            <a:t>Intervencija Shema za podnebje in okolje - SOPO</a:t>
          </a:r>
          <a:endParaRPr lang="sl-SI" sz="3200" b="1" kern="1200" dirty="0"/>
        </a:p>
      </dsp:txBody>
      <dsp:txXfrm>
        <a:off x="140943" y="140943"/>
        <a:ext cx="2605349" cy="61864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17A4-D7B2-4679-BE1A-B159B2353C7A}">
      <dsp:nvSpPr>
        <dsp:cNvPr id="0" name=""/>
        <dsp:cNvSpPr/>
      </dsp:nvSpPr>
      <dsp:spPr>
        <a:xfrm>
          <a:off x="0" y="4249"/>
          <a:ext cx="11847818" cy="103443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l-SI" sz="2800" b="1" kern="1200" dirty="0" smtClean="0"/>
            <a:t> </a:t>
          </a:r>
          <a:r>
            <a:rPr lang="pl-PL" sz="2800" b="1" kern="1200" dirty="0" smtClean="0"/>
            <a:t>INP 8.04 Shema dodatki za zmanjšanje emisij amonijaka – kmetijska praksa INHIBIT</a:t>
          </a:r>
          <a:endParaRPr lang="sl-SI" sz="2800" b="0" kern="1200" dirty="0"/>
        </a:p>
      </dsp:txBody>
      <dsp:txXfrm>
        <a:off x="50497" y="54746"/>
        <a:ext cx="11746824" cy="933444"/>
      </dsp:txXfrm>
    </dsp:sp>
    <dsp:sp modelId="{8521A334-623B-44C8-813A-3F0367036558}">
      <dsp:nvSpPr>
        <dsp:cNvPr id="0" name=""/>
        <dsp:cNvSpPr/>
      </dsp:nvSpPr>
      <dsp:spPr>
        <a:xfrm>
          <a:off x="0" y="1038688"/>
          <a:ext cx="11847818" cy="5642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168" tIns="27940" rIns="156464" bIns="27940" numCol="1" spcCol="1270" anchor="t" anchorCtr="0">
          <a:noAutofit/>
        </a:bodyPr>
        <a:lstStyle/>
        <a:p>
          <a:pPr marL="228600" lvl="1" indent="-228600" algn="just" defTabSz="977900">
            <a:lnSpc>
              <a:spcPct val="90000"/>
            </a:lnSpc>
            <a:spcBef>
              <a:spcPct val="0"/>
            </a:spcBef>
            <a:spcAft>
              <a:spcPct val="20000"/>
            </a:spcAft>
            <a:buChar char="••"/>
          </a:pPr>
          <a:r>
            <a:rPr lang="sl-SI" sz="2200" kern="1200" dirty="0" smtClean="0"/>
            <a:t>Mineralna gnojila, ki vsebujejo inhibitorje nitrifikacije, inhibitorje </a:t>
          </a:r>
          <a:r>
            <a:rPr lang="sl-SI" sz="2200" kern="1200" dirty="0" err="1" smtClean="0"/>
            <a:t>denitrifikacije</a:t>
          </a:r>
          <a:r>
            <a:rPr lang="sl-SI" sz="2200" kern="1200" dirty="0" smtClean="0"/>
            <a:t> ali inhibitorje </a:t>
          </a:r>
          <a:r>
            <a:rPr lang="sl-SI" sz="2200" kern="1200" dirty="0" err="1" smtClean="0"/>
            <a:t>ureaze</a:t>
          </a:r>
          <a:r>
            <a:rPr lang="sl-SI" sz="2200" kern="1200" dirty="0" smtClean="0"/>
            <a:t> ali samostojni inhibitor morajo imeti </a:t>
          </a:r>
          <a:r>
            <a:rPr lang="sl-SI" sz="2200" b="1" kern="1200" dirty="0" smtClean="0"/>
            <a:t>status sredstev za gnojenje EU in biti označeni z oznako CE</a:t>
          </a:r>
          <a:r>
            <a:rPr lang="sl-SI" sz="2200" kern="1200" dirty="0" smtClean="0"/>
            <a:t>, kot to določa Uredba 2019/1009/EU, pri čemer so uvrščeni v Funkcijske </a:t>
          </a:r>
          <a:r>
            <a:rPr lang="sl-SI" sz="2200" b="1" kern="1200" dirty="0" smtClean="0"/>
            <a:t>kategorije 5.A. Inhibitor nitrifikacije, 5.B Inhibitor </a:t>
          </a:r>
          <a:r>
            <a:rPr lang="sl-SI" sz="2200" b="1" kern="1200" dirty="0" err="1" smtClean="0"/>
            <a:t>denitrifikacije</a:t>
          </a:r>
          <a:r>
            <a:rPr lang="sl-SI" sz="2200" b="1" kern="1200" dirty="0" smtClean="0"/>
            <a:t> ali 5.C. Inhibitor </a:t>
          </a:r>
          <a:r>
            <a:rPr lang="sl-SI" sz="2200" b="1" kern="1200" dirty="0" err="1" smtClean="0"/>
            <a:t>ureaze</a:t>
          </a:r>
          <a:r>
            <a:rPr lang="sl-SI" sz="2200" kern="1200" dirty="0" smtClean="0"/>
            <a:t>.</a:t>
          </a:r>
          <a:endParaRPr lang="sl-SI" sz="2200" b="0" kern="1200" dirty="0"/>
        </a:p>
        <a:p>
          <a:pPr marL="171450" lvl="1" indent="-171450" algn="just" defTabSz="711200">
            <a:lnSpc>
              <a:spcPct val="90000"/>
            </a:lnSpc>
            <a:spcBef>
              <a:spcPct val="0"/>
            </a:spcBef>
            <a:spcAft>
              <a:spcPct val="20000"/>
            </a:spcAft>
            <a:buChar char="••"/>
          </a:pPr>
          <a:r>
            <a:rPr lang="sl-SI" sz="1600" b="0" kern="1200" dirty="0" smtClean="0"/>
            <a:t>Oznaka CE in navajanje inhibitorja na deklaraciji pomeni, da ima proizvajalec potrdilo organa za ugotavljanje skladnosti, v nasprotnem primeru inhibitorja ne sme navajati na deklaraciji (kontrola inšpekcija).</a:t>
          </a:r>
          <a:endParaRPr lang="sl-SI" sz="1600" b="0" kern="1200" dirty="0"/>
        </a:p>
        <a:p>
          <a:pPr marL="171450" lvl="1" indent="-171450" algn="just" defTabSz="711200">
            <a:lnSpc>
              <a:spcPct val="90000"/>
            </a:lnSpc>
            <a:spcBef>
              <a:spcPct val="0"/>
            </a:spcBef>
            <a:spcAft>
              <a:spcPct val="20000"/>
            </a:spcAft>
            <a:buChar char="••"/>
          </a:pPr>
          <a:r>
            <a:rPr lang="sl-SI" sz="1600" b="0" kern="1200" dirty="0" smtClean="0"/>
            <a:t>V primeru, da je inhibitor vmešan v mineralno gnojilo se lahko pojavi tudi funkcijska kategorija 7, vendar mora imeti na deklaraciji naveden tudi inhibitor (ali z imenom ali kot oznako 5A </a:t>
          </a:r>
          <a:r>
            <a:rPr lang="sl-SI" sz="1600" b="0" kern="1200" dirty="0" err="1" smtClean="0"/>
            <a:t>oz</a:t>
          </a:r>
          <a:r>
            <a:rPr lang="sl-SI" sz="1600" b="0" kern="1200" dirty="0" smtClean="0"/>
            <a:t> 5B </a:t>
          </a:r>
          <a:r>
            <a:rPr lang="sl-SI" sz="1600" b="0" kern="1200" dirty="0" err="1" smtClean="0"/>
            <a:t>oz</a:t>
          </a:r>
          <a:r>
            <a:rPr lang="sl-SI" sz="1600" b="0" kern="1200" dirty="0" smtClean="0"/>
            <a:t> 5C) ter seveda obvezno oznako CE. </a:t>
          </a:r>
          <a:endParaRPr lang="sl-SI" sz="1600" b="0" kern="1200" dirty="0"/>
        </a:p>
        <a:p>
          <a:pPr marL="228600" lvl="1" indent="-228600" algn="just" defTabSz="977900">
            <a:lnSpc>
              <a:spcPct val="90000"/>
            </a:lnSpc>
            <a:spcBef>
              <a:spcPct val="0"/>
            </a:spcBef>
            <a:spcAft>
              <a:spcPct val="20000"/>
            </a:spcAft>
            <a:buChar char="••"/>
          </a:pPr>
          <a:r>
            <a:rPr lang="sl-SI" sz="2200" b="1" kern="1200" dirty="0" smtClean="0">
              <a:solidFill>
                <a:schemeClr val="accent1"/>
              </a:solidFill>
            </a:rPr>
            <a:t>Pogoji upravičenosti:</a:t>
          </a:r>
          <a:endParaRPr lang="sl-SI" sz="2200" b="1" kern="1200" dirty="0">
            <a:solidFill>
              <a:schemeClr val="accent1"/>
            </a:solidFill>
          </a:endParaRPr>
        </a:p>
        <a:p>
          <a:pPr marL="228600" lvl="1" indent="-228600" algn="just" defTabSz="977900">
            <a:lnSpc>
              <a:spcPct val="90000"/>
            </a:lnSpc>
            <a:spcBef>
              <a:spcPct val="0"/>
            </a:spcBef>
            <a:spcAft>
              <a:spcPct val="20000"/>
            </a:spcAft>
            <a:buChar char="••"/>
          </a:pPr>
          <a:r>
            <a:rPr lang="sl-SI" sz="2200" kern="1200" dirty="0" smtClean="0"/>
            <a:t>Se izvaja na GERK 1100 in 1161 na kmetijski rastlini, </a:t>
          </a:r>
          <a:r>
            <a:rPr lang="sl-SI" sz="2200" u="sng" kern="1200" dirty="0" smtClean="0"/>
            <a:t>ki je prijavljena kot glavni posevek </a:t>
          </a:r>
          <a:r>
            <a:rPr lang="sl-SI" sz="2200" kern="1200" dirty="0" smtClean="0"/>
            <a:t>ter GERK 1160, 1300 in 1222 – ekstenzivni sadovnjak.</a:t>
          </a:r>
          <a:endParaRPr lang="sl-SI" sz="2200" b="1" kern="1200" dirty="0">
            <a:solidFill>
              <a:schemeClr val="accent1"/>
            </a:solidFill>
          </a:endParaRPr>
        </a:p>
        <a:p>
          <a:pPr marL="228600" lvl="1" indent="-228600" algn="just" defTabSz="977900">
            <a:lnSpc>
              <a:spcPct val="90000"/>
            </a:lnSpc>
            <a:spcBef>
              <a:spcPct val="0"/>
            </a:spcBef>
            <a:spcAft>
              <a:spcPct val="20000"/>
            </a:spcAft>
            <a:buChar char="••"/>
          </a:pPr>
          <a:r>
            <a:rPr lang="sl-SI" sz="2200" kern="1200" dirty="0" smtClean="0">
              <a:solidFill>
                <a:schemeClr val="accent1"/>
              </a:solidFill>
            </a:rPr>
            <a:t>Na površini iz zahtevka zagotovi porabo najmanj 50% dušika iz mineralnih gnojil z inhibitorjem glede na skupno količino porabljenega dušika iz mineralnih gnojil. Pri tem se podpora lahko uveljavlja za porabo najmanj 30 kg dušika iz mineralnih gnojil z inhibitorjem na hektar. </a:t>
          </a:r>
          <a:endParaRPr lang="sl-SI" sz="2200" b="0" kern="1200" dirty="0">
            <a:solidFill>
              <a:schemeClr val="accent1"/>
            </a:solidFill>
          </a:endParaRPr>
        </a:p>
        <a:p>
          <a:pPr marL="228600" lvl="1" indent="-228600" algn="just" defTabSz="977900">
            <a:lnSpc>
              <a:spcPct val="90000"/>
            </a:lnSpc>
            <a:spcBef>
              <a:spcPct val="0"/>
            </a:spcBef>
            <a:spcAft>
              <a:spcPct val="20000"/>
            </a:spcAft>
            <a:buChar char="••"/>
          </a:pPr>
          <a:r>
            <a:rPr lang="sl-SI" sz="2200" b="0" kern="1200" dirty="0" smtClean="0">
              <a:solidFill>
                <a:schemeClr val="accent1"/>
              </a:solidFill>
            </a:rPr>
            <a:t>Upošteva se nanos sestavljenih mineralnih gnojil </a:t>
          </a:r>
          <a:r>
            <a:rPr lang="sl-SI" sz="2200" b="0" kern="1200" dirty="0" err="1" smtClean="0">
              <a:solidFill>
                <a:schemeClr val="accent1"/>
              </a:solidFill>
            </a:rPr>
            <a:t>oz</a:t>
          </a:r>
          <a:r>
            <a:rPr lang="sl-SI" sz="2200" b="0" kern="1200" dirty="0" smtClean="0">
              <a:solidFill>
                <a:schemeClr val="accent1"/>
              </a:solidFill>
            </a:rPr>
            <a:t> inhibitorja v tekočem letu.</a:t>
          </a:r>
          <a:endParaRPr lang="sl-SI" sz="2200" b="0" kern="1200" dirty="0">
            <a:solidFill>
              <a:schemeClr val="accent1"/>
            </a:solidFill>
          </a:endParaRPr>
        </a:p>
        <a:p>
          <a:pPr marL="228600" lvl="1" indent="-228600" algn="just" defTabSz="977900">
            <a:lnSpc>
              <a:spcPct val="90000"/>
            </a:lnSpc>
            <a:spcBef>
              <a:spcPct val="0"/>
            </a:spcBef>
            <a:spcAft>
              <a:spcPct val="20000"/>
            </a:spcAft>
            <a:buChar char="••"/>
          </a:pPr>
          <a:r>
            <a:rPr lang="sl-SI" sz="2200" kern="1200" dirty="0" smtClean="0">
              <a:solidFill>
                <a:schemeClr val="accent1"/>
              </a:solidFill>
            </a:rPr>
            <a:t>Nosilec kmetijskega gospodarstva do 30. novembra tekočega leta pošlje agenciji kopijo evidenc iz druge alineje prejšnjega odstavka in deklaracije ter račune o nakupu dušikovih mineralnih gnojil z inhibitorji, iz katerih je razvidna tudi skupna količina teh mineralnih gnojil, oziroma deklaracije ter račune o nakupu samostojnih inhibitorjev.</a:t>
          </a:r>
          <a:endParaRPr lang="sl-SI" sz="2200" b="0" kern="1200" dirty="0">
            <a:solidFill>
              <a:schemeClr val="accent1"/>
            </a:solidFill>
          </a:endParaRPr>
        </a:p>
      </dsp:txBody>
      <dsp:txXfrm>
        <a:off x="0" y="1038688"/>
        <a:ext cx="11847818" cy="56429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17A4-D7B2-4679-BE1A-B159B2353C7A}">
      <dsp:nvSpPr>
        <dsp:cNvPr id="0" name=""/>
        <dsp:cNvSpPr/>
      </dsp:nvSpPr>
      <dsp:spPr>
        <a:xfrm>
          <a:off x="0" y="3368"/>
          <a:ext cx="11847818" cy="98951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l-SI" sz="2800" b="1" kern="1200" dirty="0" smtClean="0"/>
            <a:t> </a:t>
          </a:r>
          <a:r>
            <a:rPr lang="pl-PL" sz="2800" b="1" kern="1200" dirty="0" smtClean="0"/>
            <a:t>INP 8.04 Shema dodatki za zmanjšanje emisij amonijaka – kmetijska praksa KRMDOD</a:t>
          </a:r>
          <a:endParaRPr lang="sl-SI" sz="2800" b="0" kern="1200" dirty="0"/>
        </a:p>
      </dsp:txBody>
      <dsp:txXfrm>
        <a:off x="48304" y="51672"/>
        <a:ext cx="11751210" cy="892902"/>
      </dsp:txXfrm>
    </dsp:sp>
    <dsp:sp modelId="{8521A334-623B-44C8-813A-3F0367036558}">
      <dsp:nvSpPr>
        <dsp:cNvPr id="0" name=""/>
        <dsp:cNvSpPr/>
      </dsp:nvSpPr>
      <dsp:spPr>
        <a:xfrm>
          <a:off x="0" y="992879"/>
          <a:ext cx="11847818" cy="568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168" tIns="27940" rIns="156464" bIns="27940" numCol="1" spcCol="1270" anchor="t" anchorCtr="0">
          <a:noAutofit/>
        </a:bodyPr>
        <a:lstStyle/>
        <a:p>
          <a:pPr marL="228600" lvl="1" indent="-228600" algn="just" defTabSz="977900">
            <a:lnSpc>
              <a:spcPct val="90000"/>
            </a:lnSpc>
            <a:spcBef>
              <a:spcPct val="0"/>
            </a:spcBef>
            <a:spcAft>
              <a:spcPct val="20000"/>
            </a:spcAft>
            <a:buChar char="••"/>
          </a:pPr>
          <a:r>
            <a:rPr lang="sl-SI" sz="2200" kern="1200" dirty="0" smtClean="0"/>
            <a:t>Kmetijska praksa KMRDOD se lahko izvaja s krmnimi dodatki, ki jim je bilo izdano dovoljene v skladu z Uredbo EU št. 183/2005 ter so uvrščeni v kategorijo dodatkov »zootehnični dodatki«, funkcionalna skupina »snovi, ki ugodno vplivajo na okolje« in je hkrati iz dovoljenja razvidno, da obstaja možnost za zmanjšanje nastajanje metana v prebavilih.</a:t>
          </a:r>
          <a:endParaRPr lang="sl-SI" sz="2200" b="0" kern="1200" dirty="0"/>
        </a:p>
        <a:p>
          <a:pPr marL="228600" lvl="1" indent="-228600" algn="just" defTabSz="977900">
            <a:lnSpc>
              <a:spcPct val="90000"/>
            </a:lnSpc>
            <a:spcBef>
              <a:spcPct val="0"/>
            </a:spcBef>
            <a:spcAft>
              <a:spcPct val="20000"/>
            </a:spcAft>
            <a:buChar char="••"/>
          </a:pPr>
          <a:r>
            <a:rPr lang="sl-SI" sz="2200" kern="1200" dirty="0" smtClean="0"/>
            <a:t>Trenutno je le ena izvedbena uredba Komisije, ki potrjuje pripravek, ki izpolni pogoje iz prejšnje alineje, in sicer Uredba EU 2022/565 </a:t>
          </a:r>
          <a:r>
            <a:rPr lang="sl-SI" sz="2200" b="1" i="0" kern="1200" dirty="0" smtClean="0"/>
            <a:t>o dovoljenju za pripravek iz 3-nitrooksipropanola (NOP) kot krmni dodatek za krave molznice in krave za razmnoževanje (</a:t>
          </a:r>
          <a:r>
            <a:rPr lang="sl-SI" sz="2200" b="1" i="0" kern="1200" dirty="0" err="1" smtClean="0"/>
            <a:t>t.i</a:t>
          </a:r>
          <a:r>
            <a:rPr lang="sl-SI" sz="2200" b="1" i="0" kern="1200" dirty="0" smtClean="0"/>
            <a:t>. </a:t>
          </a:r>
          <a:r>
            <a:rPr lang="sl-SI" sz="2200" b="1" i="0" kern="1200" dirty="0" err="1" smtClean="0"/>
            <a:t>Bovaer</a:t>
          </a:r>
          <a:r>
            <a:rPr lang="sl-SI" sz="2200" b="1" i="0" kern="1200" dirty="0" smtClean="0"/>
            <a:t>).</a:t>
          </a:r>
          <a:endParaRPr lang="sl-SI" sz="2200" b="0" kern="1200" dirty="0"/>
        </a:p>
        <a:p>
          <a:pPr marL="228600" lvl="1" indent="-228600" algn="just" defTabSz="977900">
            <a:lnSpc>
              <a:spcPct val="90000"/>
            </a:lnSpc>
            <a:spcBef>
              <a:spcPct val="0"/>
            </a:spcBef>
            <a:spcAft>
              <a:spcPct val="20000"/>
            </a:spcAft>
            <a:buChar char="••"/>
          </a:pPr>
          <a:r>
            <a:rPr lang="sl-SI" sz="2200" kern="1200" dirty="0" smtClean="0"/>
            <a:t>Kategorija živali za katero se KRMDOD lahko uporabi je navedena na dovoljenju.</a:t>
          </a:r>
          <a:endParaRPr lang="sl-SI" sz="2200" b="0" kern="1200" dirty="0"/>
        </a:p>
        <a:p>
          <a:pPr marL="228600" lvl="1" indent="-228600" algn="just" defTabSz="977900">
            <a:lnSpc>
              <a:spcPct val="90000"/>
            </a:lnSpc>
            <a:spcBef>
              <a:spcPct val="0"/>
            </a:spcBef>
            <a:spcAft>
              <a:spcPct val="20000"/>
            </a:spcAft>
            <a:buChar char="••"/>
          </a:pPr>
          <a:r>
            <a:rPr lang="sl-SI" sz="2200" b="0" kern="1200" dirty="0" smtClean="0"/>
            <a:t>Število </a:t>
          </a:r>
          <a:r>
            <a:rPr lang="sl-SI" sz="2200" b="0" i="0" kern="1200" dirty="0" smtClean="0"/>
            <a:t>krav molznic in krav za razmnoževanje </a:t>
          </a:r>
          <a:r>
            <a:rPr lang="sl-SI" sz="2200" kern="1200" dirty="0" smtClean="0"/>
            <a:t>se določi tako, da se upoštevajo podatki o številu goveda ženskega spola, ki jih agencija prevzame iz CRG po stanju na dan 1. februar tekočega leta in na štiri reprezentativno izbrane datume. Pri tem se upošteva le govedo ženskega spola, ki ima do ali vključno na izbrani datum v CRG že zavedeno vsaj eno telitev. </a:t>
          </a:r>
          <a:endParaRPr lang="sl-SI" sz="2200" b="0" kern="1200" dirty="0"/>
        </a:p>
        <a:p>
          <a:pPr marL="228600" lvl="1" indent="-228600" algn="just" defTabSz="977900">
            <a:lnSpc>
              <a:spcPct val="90000"/>
            </a:lnSpc>
            <a:spcBef>
              <a:spcPct val="0"/>
            </a:spcBef>
            <a:spcAft>
              <a:spcPct val="20000"/>
            </a:spcAft>
            <a:buChar char="••"/>
          </a:pPr>
          <a:r>
            <a:rPr lang="sl-SI" sz="2200" b="0" kern="1200" dirty="0" smtClean="0"/>
            <a:t>V kmetijsko prakso KMRDOD mora nosilec vključi vse govedo ženskega spola in krmiti krmni dodatek v priporočenih vrednostih, ki so za ta krmni dodatek določene v pravnem aktu o dovoljenju oziroma na deklaraciji v skladu z navodili proizvajalca, skozi celo leto zahtevka.</a:t>
          </a:r>
          <a:endParaRPr lang="sl-SI" sz="2200" b="0" kern="1200" dirty="0"/>
        </a:p>
        <a:p>
          <a:pPr marL="228600" lvl="1" indent="-228600" algn="l" defTabSz="977900">
            <a:lnSpc>
              <a:spcPct val="90000"/>
            </a:lnSpc>
            <a:spcBef>
              <a:spcPct val="0"/>
            </a:spcBef>
            <a:spcAft>
              <a:spcPct val="20000"/>
            </a:spcAft>
            <a:buChar char="••"/>
          </a:pPr>
          <a:r>
            <a:rPr lang="sl-SI" sz="2200" kern="1200" dirty="0" smtClean="0"/>
            <a:t>Do plačila je upravičen nosilec KMG, ki proizvaja za lastne potrebe kmetijskega gospodarstva (izpolnjevanje HACCP) ali uporablja za krmljenje krmne mešanice, ki vsebujejo omenjen krmni dodatek.</a:t>
          </a:r>
          <a:endParaRPr lang="sl-SI" sz="2200" b="0" kern="1200" dirty="0"/>
        </a:p>
        <a:p>
          <a:pPr marL="228600" lvl="1" indent="-228600" algn="just" defTabSz="977900">
            <a:lnSpc>
              <a:spcPct val="90000"/>
            </a:lnSpc>
            <a:spcBef>
              <a:spcPct val="0"/>
            </a:spcBef>
            <a:spcAft>
              <a:spcPct val="20000"/>
            </a:spcAft>
            <a:buChar char="••"/>
          </a:pPr>
          <a:endParaRPr lang="sl-SI" sz="2200" b="0" kern="1200" dirty="0"/>
        </a:p>
      </dsp:txBody>
      <dsp:txXfrm>
        <a:off x="0" y="992879"/>
        <a:ext cx="11847818" cy="56896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17A4-D7B2-4679-BE1A-B159B2353C7A}">
      <dsp:nvSpPr>
        <dsp:cNvPr id="0" name=""/>
        <dsp:cNvSpPr/>
      </dsp:nvSpPr>
      <dsp:spPr>
        <a:xfrm>
          <a:off x="0" y="0"/>
          <a:ext cx="11573346" cy="109799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l-SI" sz="2800" b="1" kern="1200" dirty="0" smtClean="0"/>
            <a:t> </a:t>
          </a:r>
          <a:r>
            <a:rPr lang="pl-PL" sz="2800" b="1" kern="1200" dirty="0" smtClean="0"/>
            <a:t>INP 8.04 Shema dodatki za zmanjšanje emisij amonijaka – kmetijska praksa KRMDOD</a:t>
          </a:r>
          <a:endParaRPr lang="sl-SI" sz="2800" b="0" kern="1200" dirty="0"/>
        </a:p>
      </dsp:txBody>
      <dsp:txXfrm>
        <a:off x="53600" y="53600"/>
        <a:ext cx="11466146" cy="990795"/>
      </dsp:txXfrm>
    </dsp:sp>
    <dsp:sp modelId="{8521A334-623B-44C8-813A-3F0367036558}">
      <dsp:nvSpPr>
        <dsp:cNvPr id="0" name=""/>
        <dsp:cNvSpPr/>
      </dsp:nvSpPr>
      <dsp:spPr>
        <a:xfrm>
          <a:off x="0" y="1099158"/>
          <a:ext cx="11573346" cy="72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454" tIns="27940" rIns="156464" bIns="27940" numCol="1" spcCol="1270" anchor="t" anchorCtr="0">
          <a:noAutofit/>
        </a:bodyPr>
        <a:lstStyle/>
        <a:p>
          <a:pPr marL="228600" lvl="1" indent="-228600" algn="just" defTabSz="977900">
            <a:lnSpc>
              <a:spcPct val="90000"/>
            </a:lnSpc>
            <a:spcBef>
              <a:spcPct val="0"/>
            </a:spcBef>
            <a:spcAft>
              <a:spcPct val="20000"/>
            </a:spcAft>
            <a:buChar char="••"/>
          </a:pPr>
          <a:endParaRPr lang="sl-SI" sz="2200" b="0" kern="1200" dirty="0"/>
        </a:p>
        <a:p>
          <a:pPr marL="228600" lvl="1" indent="-228600" algn="just" defTabSz="977900">
            <a:lnSpc>
              <a:spcPct val="90000"/>
            </a:lnSpc>
            <a:spcBef>
              <a:spcPct val="0"/>
            </a:spcBef>
            <a:spcAft>
              <a:spcPct val="20000"/>
            </a:spcAft>
            <a:buChar char="••"/>
          </a:pPr>
          <a:endParaRPr lang="sl-SI" sz="2200" b="0" kern="1200" dirty="0"/>
        </a:p>
      </dsp:txBody>
      <dsp:txXfrm>
        <a:off x="0" y="1099158"/>
        <a:ext cx="11573346" cy="7284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61E00-9414-4285-A0B2-33BCF74A1E66}">
      <dsp:nvSpPr>
        <dsp:cNvPr id="0" name=""/>
        <dsp:cNvSpPr/>
      </dsp:nvSpPr>
      <dsp:spPr>
        <a:xfrm>
          <a:off x="0" y="62252"/>
          <a:ext cx="11953756" cy="66433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744" tIns="770636" rIns="927744" bIns="156464" numCol="1" spcCol="1270" anchor="t" anchorCtr="0">
          <a:noAutofit/>
        </a:bodyPr>
        <a:lstStyle/>
        <a:p>
          <a:pPr marL="228600" lvl="1" indent="-228600" algn="l" defTabSz="977900">
            <a:lnSpc>
              <a:spcPct val="90000"/>
            </a:lnSpc>
            <a:spcBef>
              <a:spcPct val="0"/>
            </a:spcBef>
            <a:spcAft>
              <a:spcPct val="15000"/>
            </a:spcAft>
            <a:buChar char="••"/>
          </a:pPr>
          <a:r>
            <a:rPr lang="sl-SI" sz="2200" b="1" kern="1200" dirty="0" smtClean="0"/>
            <a:t>Shema se izvaja na GERK z rabo</a:t>
          </a:r>
          <a:r>
            <a:rPr lang="sl-SI" sz="2200" b="0" kern="1200" dirty="0" smtClean="0"/>
            <a:t>:</a:t>
          </a:r>
          <a:endParaRPr lang="sl-SI" sz="2200" b="0" kern="1200" dirty="0"/>
        </a:p>
        <a:p>
          <a:pPr marL="457200" lvl="2" indent="-228600" algn="l" defTabSz="977900">
            <a:lnSpc>
              <a:spcPct val="90000"/>
            </a:lnSpc>
            <a:spcBef>
              <a:spcPct val="0"/>
            </a:spcBef>
            <a:spcAft>
              <a:spcPct val="15000"/>
            </a:spcAft>
            <a:buChar char="••"/>
          </a:pPr>
          <a:r>
            <a:rPr lang="sl-SI" sz="2200" kern="1200" dirty="0" smtClean="0"/>
            <a:t> 1100  ali 1161. </a:t>
          </a:r>
          <a:endParaRPr lang="sl-SI" sz="2200" b="1" kern="1200" dirty="0"/>
        </a:p>
        <a:p>
          <a:pPr marL="457200" lvl="2" indent="-228600" algn="l" defTabSz="977900">
            <a:lnSpc>
              <a:spcPct val="90000"/>
            </a:lnSpc>
            <a:spcBef>
              <a:spcPct val="0"/>
            </a:spcBef>
            <a:spcAft>
              <a:spcPct val="15000"/>
            </a:spcAft>
            <a:buChar char="••"/>
          </a:pPr>
          <a:endParaRPr lang="sl-SI" sz="2200" b="1" kern="1200" dirty="0"/>
        </a:p>
        <a:p>
          <a:pPr marL="228600" lvl="1" indent="-228600" algn="l" defTabSz="977900">
            <a:lnSpc>
              <a:spcPct val="90000"/>
            </a:lnSpc>
            <a:spcBef>
              <a:spcPct val="0"/>
            </a:spcBef>
            <a:spcAft>
              <a:spcPct val="15000"/>
            </a:spcAft>
            <a:buChar char="••"/>
          </a:pPr>
          <a:r>
            <a:rPr lang="sl-SI" sz="2200" b="1" kern="1200" dirty="0" smtClean="0"/>
            <a:t>Kot naknadni </a:t>
          </a:r>
          <a:r>
            <a:rPr lang="sl-SI" sz="2200" b="1" kern="1200" dirty="0" err="1" smtClean="0"/>
            <a:t>neprezimni</a:t>
          </a:r>
          <a:r>
            <a:rPr lang="sl-SI" sz="2200" b="1" kern="1200" dirty="0" smtClean="0"/>
            <a:t> posevek se šteje mešanica vsaj dveh </a:t>
          </a:r>
          <a:r>
            <a:rPr lang="sl-SI" sz="2200" b="1" kern="1200" dirty="0" err="1" smtClean="0"/>
            <a:t>neprezimnih</a:t>
          </a:r>
          <a:r>
            <a:rPr lang="sl-SI" sz="2200" b="1" kern="1200" dirty="0" smtClean="0"/>
            <a:t> kmetijskih rastlin ali medovita kmetijska rastlina (je lahko samostojna).</a:t>
          </a:r>
          <a:endParaRPr lang="sl-SI" sz="2200" b="1" kern="1200" dirty="0"/>
        </a:p>
        <a:p>
          <a:pPr marL="228600" lvl="1" indent="-228600" algn="l" defTabSz="977900">
            <a:lnSpc>
              <a:spcPct val="90000"/>
            </a:lnSpc>
            <a:spcBef>
              <a:spcPct val="0"/>
            </a:spcBef>
            <a:spcAft>
              <a:spcPct val="15000"/>
            </a:spcAft>
            <a:buChar char="••"/>
          </a:pPr>
          <a:endParaRPr lang="sl-SI" sz="2200" kern="1200" dirty="0"/>
        </a:p>
        <a:p>
          <a:pPr marL="228600" lvl="1" indent="-228600" algn="l" defTabSz="977900">
            <a:lnSpc>
              <a:spcPct val="90000"/>
            </a:lnSpc>
            <a:spcBef>
              <a:spcPct val="0"/>
            </a:spcBef>
            <a:spcAft>
              <a:spcPct val="15000"/>
            </a:spcAft>
            <a:buChar char="••"/>
          </a:pPr>
          <a:r>
            <a:rPr lang="sl-SI" sz="2200" b="1" kern="1200" dirty="0" smtClean="0"/>
            <a:t>Kot naknadni prezimni posevek se šteje mešanica vsaj dveh prezimnih kmetijskih rastlin ali medovita kmetijska rastlina.</a:t>
          </a:r>
          <a:endParaRPr lang="sl-SI" sz="2200" b="1" kern="1200" dirty="0"/>
        </a:p>
        <a:p>
          <a:pPr marL="228600" lvl="1" indent="-228600" algn="l" defTabSz="977900">
            <a:lnSpc>
              <a:spcPct val="90000"/>
            </a:lnSpc>
            <a:spcBef>
              <a:spcPct val="0"/>
            </a:spcBef>
            <a:spcAft>
              <a:spcPct val="15000"/>
            </a:spcAft>
            <a:buChar char="••"/>
          </a:pPr>
          <a:endParaRPr lang="sl-SI" sz="2200" kern="1200" dirty="0"/>
        </a:p>
        <a:p>
          <a:pPr marL="228600" lvl="1" indent="-228600" algn="l" defTabSz="977900">
            <a:lnSpc>
              <a:spcPct val="90000"/>
            </a:lnSpc>
            <a:spcBef>
              <a:spcPct val="0"/>
            </a:spcBef>
            <a:spcAft>
              <a:spcPct val="15000"/>
            </a:spcAft>
            <a:buChar char="••"/>
          </a:pPr>
          <a:r>
            <a:rPr lang="sl-SI" sz="2200" b="1" kern="1200" dirty="0" smtClean="0"/>
            <a:t>Podsevek je posevek kmetijske rastline različnih botaničnih družin v glavni posevek - setev se izvede v glavno </a:t>
          </a:r>
          <a:r>
            <a:rPr lang="sl-SI" sz="2200" b="1" kern="1200" dirty="0" err="1" smtClean="0"/>
            <a:t>kmrs</a:t>
          </a:r>
          <a:r>
            <a:rPr lang="sl-SI" sz="2200" b="1" kern="1200" dirty="0" smtClean="0"/>
            <a:t>, nato mora podsevek po odstranitvi glavnega posevka ostati, da nosilec z njim zagotovi zeleni pokrov. </a:t>
          </a:r>
          <a:r>
            <a:rPr lang="sl-SI" sz="2200" b="1" kern="1200" dirty="0" smtClean="0">
              <a:solidFill>
                <a:schemeClr val="accent5">
                  <a:lumMod val="75000"/>
                </a:schemeClr>
              </a:solidFill>
            </a:rPr>
            <a:t>Podsevek je lahko samostojna KMRS ali mešanica.</a:t>
          </a:r>
        </a:p>
        <a:p>
          <a:pPr marL="228600" lvl="1" indent="-228600" algn="l" defTabSz="977900">
            <a:lnSpc>
              <a:spcPct val="90000"/>
            </a:lnSpc>
            <a:spcBef>
              <a:spcPct val="0"/>
            </a:spcBef>
            <a:spcAft>
              <a:spcPct val="15000"/>
            </a:spcAft>
            <a:buChar char="••"/>
          </a:pPr>
          <a:endParaRPr lang="sl-SI" sz="2200" kern="1200" dirty="0" smtClean="0"/>
        </a:p>
        <a:p>
          <a:pPr marL="228600" lvl="1" indent="-228600" algn="l" defTabSz="977900">
            <a:lnSpc>
              <a:spcPct val="90000"/>
            </a:lnSpc>
            <a:spcBef>
              <a:spcPct val="0"/>
            </a:spcBef>
            <a:spcAft>
              <a:spcPct val="15000"/>
            </a:spcAft>
            <a:buChar char="••"/>
          </a:pPr>
          <a:r>
            <a:rPr lang="sl-SI" sz="2200" b="1" kern="1200" dirty="0" smtClean="0"/>
            <a:t>Kmet KMRS izbere iz šifranta KMRS - </a:t>
          </a:r>
          <a:r>
            <a:rPr lang="sl-SI" sz="2200" kern="1200" dirty="0" smtClean="0">
              <a:solidFill>
                <a:schemeClr val="accent5">
                  <a:lumMod val="75000"/>
                </a:schemeClr>
              </a:solidFill>
            </a:rPr>
            <a:t>v mešanici so lahko tudi kmetijske rastline, ki niso navedene v šifrantu vrst oziroma skupin kmetijskih rastlin in pomoči, vendar morajo kmetijske rastline iz šifranta prevladovati</a:t>
          </a:r>
          <a:r>
            <a:rPr lang="sl-SI" sz="2200" kern="1200" dirty="0" smtClean="0"/>
            <a:t>.</a:t>
          </a:r>
          <a:endParaRPr lang="sl-SI" sz="2200" b="1" kern="1200" dirty="0"/>
        </a:p>
      </dsp:txBody>
      <dsp:txXfrm>
        <a:off x="0" y="62252"/>
        <a:ext cx="11953756" cy="6643350"/>
      </dsp:txXfrm>
    </dsp:sp>
    <dsp:sp modelId="{1D4D1320-276C-4399-83D0-04DC50505510}">
      <dsp:nvSpPr>
        <dsp:cNvPr id="0" name=""/>
        <dsp:cNvSpPr/>
      </dsp:nvSpPr>
      <dsp:spPr>
        <a:xfrm>
          <a:off x="412243" y="0"/>
          <a:ext cx="8367629" cy="58834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276" tIns="0" rIns="316276" bIns="0" numCol="1" spcCol="1270" anchor="ctr" anchorCtr="0">
          <a:noAutofit/>
        </a:bodyPr>
        <a:lstStyle/>
        <a:p>
          <a:pPr lvl="0" algn="l" defTabSz="1244600">
            <a:lnSpc>
              <a:spcPct val="90000"/>
            </a:lnSpc>
            <a:spcBef>
              <a:spcPct val="0"/>
            </a:spcBef>
            <a:spcAft>
              <a:spcPct val="35000"/>
            </a:spcAft>
          </a:pPr>
          <a:r>
            <a:rPr lang="sl-SI" sz="2800" b="1" kern="1200" dirty="0" smtClean="0"/>
            <a:t>INP 8.05 Naknadni posevki in podsevki - NPP</a:t>
          </a:r>
          <a:endParaRPr lang="sl-SI" sz="2800" b="0" kern="1200" dirty="0"/>
        </a:p>
      </dsp:txBody>
      <dsp:txXfrm>
        <a:off x="440964" y="28721"/>
        <a:ext cx="8310187" cy="53090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210043"/>
          <a:ext cx="11940732" cy="5697343"/>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249936" rIns="926733" bIns="135128" numCol="1" spcCol="1270" anchor="t" anchorCtr="0">
          <a:noAutofit/>
        </a:bodyPr>
        <a:lstStyle/>
        <a:p>
          <a:pPr marL="171450" lvl="1" indent="-171450" algn="l" defTabSz="844550">
            <a:lnSpc>
              <a:spcPct val="90000"/>
            </a:lnSpc>
            <a:spcBef>
              <a:spcPct val="0"/>
            </a:spcBef>
            <a:spcAft>
              <a:spcPct val="15000"/>
            </a:spcAft>
            <a:buChar char="••"/>
          </a:pPr>
          <a:r>
            <a:rPr lang="sl-SI" sz="1900" b="0" kern="1200" dirty="0" smtClean="0"/>
            <a:t>Setev naknadnega </a:t>
          </a:r>
          <a:r>
            <a:rPr lang="sl-SI" sz="1900" b="0" kern="1200" dirty="0" err="1" smtClean="0"/>
            <a:t>neprezimnega</a:t>
          </a:r>
          <a:r>
            <a:rPr lang="sl-SI" sz="1900" b="0" kern="1200" dirty="0" smtClean="0"/>
            <a:t> posevka ali medovite kmetijske rastline mora biti opravljena kadarkoli po glavnem posevku v letu n, tako da se zagotovi </a:t>
          </a:r>
          <a:r>
            <a:rPr lang="sl-SI" sz="1900" b="0" kern="1200" dirty="0" err="1" smtClean="0"/>
            <a:t>pokrovnost</a:t>
          </a:r>
          <a:r>
            <a:rPr lang="sl-SI" sz="1900" b="0" kern="1200" dirty="0" smtClean="0"/>
            <a:t> iz naslednje točke;</a:t>
          </a:r>
          <a:endParaRPr lang="sl-SI" sz="1900" b="0" kern="1200" dirty="0"/>
        </a:p>
        <a:p>
          <a:pPr marL="342900" lvl="2" indent="-171450" algn="l" defTabSz="844550">
            <a:lnSpc>
              <a:spcPct val="90000"/>
            </a:lnSpc>
            <a:spcBef>
              <a:spcPct val="0"/>
            </a:spcBef>
            <a:spcAft>
              <a:spcPct val="15000"/>
            </a:spcAft>
            <a:buChar char="••"/>
          </a:pPr>
          <a:r>
            <a:rPr lang="sl-SI" sz="1900" b="0" kern="1200" dirty="0" smtClean="0"/>
            <a:t>Tla z naknadnim </a:t>
          </a:r>
          <a:r>
            <a:rPr lang="sl-SI" sz="1900" b="0" kern="1200" dirty="0" err="1" smtClean="0"/>
            <a:t>neprezimnim</a:t>
          </a:r>
          <a:r>
            <a:rPr lang="sl-SI" sz="1900" b="0" kern="1200" dirty="0" smtClean="0"/>
            <a:t> posevkom ali medovito kmetijsko rastlino morajo biti pokrita od 15. avgusta tekočega leta do 15. oktobra tekočega leta;</a:t>
          </a:r>
          <a:endParaRPr lang="sl-SI" sz="1900" b="0" kern="1200" dirty="0"/>
        </a:p>
        <a:p>
          <a:pPr marL="171450" lvl="1" indent="-171450" algn="l" defTabSz="844550">
            <a:lnSpc>
              <a:spcPct val="90000"/>
            </a:lnSpc>
            <a:spcBef>
              <a:spcPct val="0"/>
            </a:spcBef>
            <a:spcAft>
              <a:spcPct val="15000"/>
            </a:spcAft>
            <a:buChar char="••"/>
          </a:pPr>
          <a:r>
            <a:rPr lang="sl-SI" sz="1900" b="0" kern="1200" dirty="0" smtClean="0"/>
            <a:t>Obdelava naknadnih </a:t>
          </a:r>
          <a:r>
            <a:rPr lang="sl-SI" sz="1900" b="0" kern="1200" dirty="0" err="1" smtClean="0"/>
            <a:t>neprezimnih</a:t>
          </a:r>
          <a:r>
            <a:rPr lang="sl-SI" sz="1900" b="0" kern="1200" dirty="0" smtClean="0"/>
            <a:t> posevkov ali medovite kmetijske rastline oz. uporaba v proizvodne namene je dovoljena po 15. oktobru tekočega leta, pri tem uporaba FFS za uničenje zelene odeje ni dovoljena; </a:t>
          </a:r>
          <a:endParaRPr lang="sl-SI" sz="1900" b="0" kern="1200" dirty="0"/>
        </a:p>
        <a:p>
          <a:pPr marL="171450" lvl="1" indent="-171450" algn="l" defTabSz="844550">
            <a:lnSpc>
              <a:spcPct val="90000"/>
            </a:lnSpc>
            <a:spcBef>
              <a:spcPct val="0"/>
            </a:spcBef>
            <a:spcAft>
              <a:spcPct val="15000"/>
            </a:spcAft>
            <a:buChar char="••"/>
          </a:pPr>
          <a:r>
            <a:rPr lang="sl-SI" sz="1900" b="0" kern="1200" dirty="0" smtClean="0"/>
            <a:t>Setev </a:t>
          </a:r>
          <a:r>
            <a:rPr lang="sl-SI" sz="1900" b="0" kern="1200" dirty="0" err="1" smtClean="0"/>
            <a:t>naknandega</a:t>
          </a:r>
          <a:r>
            <a:rPr lang="sl-SI" sz="1900" b="0" kern="1200" dirty="0" smtClean="0"/>
            <a:t> prezimnega posevka ali medovite kmetijske rastline mora biti opravljena kadarkoli po glavnem posevku, ki ga nosilec KMG prijavi na </a:t>
          </a:r>
          <a:r>
            <a:rPr lang="sl-SI" sz="1900" b="0" kern="1200" dirty="0" err="1" smtClean="0"/>
            <a:t>geoprostorski</a:t>
          </a:r>
          <a:r>
            <a:rPr lang="sl-SI" sz="1900" b="0" kern="1200" dirty="0" smtClean="0"/>
            <a:t> obrazec v skladu z uredbo, ki ureja izvedbo intervencij kmetijske politike za leto vložitve zbirne vloge, tako da se zagotovi </a:t>
          </a:r>
          <a:r>
            <a:rPr lang="sl-SI" sz="1900" b="0" kern="1200" dirty="0" err="1" smtClean="0"/>
            <a:t>pokrovnost</a:t>
          </a:r>
          <a:r>
            <a:rPr lang="sl-SI" sz="1900" b="0" kern="1200" dirty="0" smtClean="0"/>
            <a:t> iz naslednje točke;</a:t>
          </a:r>
          <a:endParaRPr lang="sl-SI" sz="1900" b="0" kern="1200" dirty="0"/>
        </a:p>
        <a:p>
          <a:pPr marL="342900" lvl="2" indent="-171450" algn="l" defTabSz="844550">
            <a:lnSpc>
              <a:spcPct val="90000"/>
            </a:lnSpc>
            <a:spcBef>
              <a:spcPct val="0"/>
            </a:spcBef>
            <a:spcAft>
              <a:spcPct val="15000"/>
            </a:spcAft>
            <a:buChar char="••"/>
          </a:pPr>
          <a:r>
            <a:rPr lang="sl-SI" sz="1900" b="0" kern="1200" dirty="0" smtClean="0"/>
            <a:t>Tla z naknadnim prezimnim posevkom ali medovito kmetijsko rastlino morajo biti pokrita od 1. septembra tekočega leta do 30. oktobra tekočega leta;</a:t>
          </a:r>
          <a:endParaRPr lang="sl-SI" sz="1900" b="0" kern="1200" dirty="0"/>
        </a:p>
        <a:p>
          <a:pPr marL="171450" lvl="1" indent="-171450" algn="l" defTabSz="844550">
            <a:lnSpc>
              <a:spcPct val="90000"/>
            </a:lnSpc>
            <a:spcBef>
              <a:spcPct val="0"/>
            </a:spcBef>
            <a:spcAft>
              <a:spcPct val="15000"/>
            </a:spcAft>
            <a:buChar char="••"/>
          </a:pPr>
          <a:r>
            <a:rPr lang="sl-SI" sz="1900" b="0" kern="1200" dirty="0" smtClean="0"/>
            <a:t>Obdelava naknadnih prezimnih posevkov ali medovite kmetijske rastline oz. uporaba v proizvodne namene je dovoljena po 30. oktobru tekočega leta, pri tem uporaba FFS za uničenje zelene odeje ni dovoljena; </a:t>
          </a:r>
          <a:endParaRPr lang="sl-SI" sz="1900" b="0" kern="1200" dirty="0"/>
        </a:p>
        <a:p>
          <a:pPr marL="171450" lvl="1" indent="-171450" algn="l" defTabSz="844550">
            <a:lnSpc>
              <a:spcPct val="90000"/>
            </a:lnSpc>
            <a:spcBef>
              <a:spcPct val="0"/>
            </a:spcBef>
            <a:spcAft>
              <a:spcPct val="15000"/>
            </a:spcAft>
            <a:buChar char="••"/>
          </a:pPr>
          <a:r>
            <a:rPr lang="sl-SI" sz="1900" b="0" kern="1200" dirty="0" smtClean="0"/>
            <a:t>Uporaba FFS v času izvajanja zahtev sheme ni dovoljena oziroma v primeru podsevkov ni dovoljena po spravilu </a:t>
          </a:r>
          <a:r>
            <a:rPr lang="sl-SI" sz="1900" kern="1200" dirty="0" smtClean="0"/>
            <a:t>glavne kmetijske rastline. </a:t>
          </a:r>
          <a:endParaRPr lang="sl-SI" sz="1900" kern="1200" dirty="0"/>
        </a:p>
      </dsp:txBody>
      <dsp:txXfrm>
        <a:off x="0" y="210043"/>
        <a:ext cx="11940732" cy="5697343"/>
      </dsp:txXfrm>
    </dsp:sp>
    <dsp:sp modelId="{D223AF95-B8D6-4982-99C0-C701E4228242}">
      <dsp:nvSpPr>
        <dsp:cNvPr id="0" name=""/>
        <dsp:cNvSpPr/>
      </dsp:nvSpPr>
      <dsp:spPr>
        <a:xfrm>
          <a:off x="606272" y="53940"/>
          <a:ext cx="8358512" cy="3083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977900">
            <a:lnSpc>
              <a:spcPct val="90000"/>
            </a:lnSpc>
            <a:spcBef>
              <a:spcPct val="0"/>
            </a:spcBef>
            <a:spcAft>
              <a:spcPct val="35000"/>
            </a:spcAft>
          </a:pPr>
          <a:r>
            <a:rPr lang="sl-SI" sz="2200" b="1" kern="1200" dirty="0" smtClean="0"/>
            <a:t>Pogoji upravičenosti:</a:t>
          </a:r>
          <a:endParaRPr lang="sl-SI" sz="2200" b="1" kern="1200" dirty="0"/>
        </a:p>
      </dsp:txBody>
      <dsp:txXfrm>
        <a:off x="621326" y="68994"/>
        <a:ext cx="8328404" cy="27826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D0B6A-67FD-4179-B163-5B9F946FE009}">
      <dsp:nvSpPr>
        <dsp:cNvPr id="0" name=""/>
        <dsp:cNvSpPr/>
      </dsp:nvSpPr>
      <dsp:spPr>
        <a:xfrm>
          <a:off x="0" y="542078"/>
          <a:ext cx="11940732" cy="5556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749808" rIns="926733" bIns="128016" numCol="1" spcCol="1270" anchor="t" anchorCtr="0">
          <a:noAutofit/>
        </a:bodyPr>
        <a:lstStyle/>
        <a:p>
          <a:pPr marL="171450" lvl="1" indent="-171450" algn="l" defTabSz="800100">
            <a:lnSpc>
              <a:spcPct val="90000"/>
            </a:lnSpc>
            <a:spcBef>
              <a:spcPct val="0"/>
            </a:spcBef>
            <a:spcAft>
              <a:spcPct val="15000"/>
            </a:spcAft>
            <a:buChar char="••"/>
          </a:pPr>
          <a:r>
            <a:rPr lang="sl-SI" sz="1800" b="1" kern="1200" dirty="0" smtClean="0"/>
            <a:t>V letu, ki sledi po letu za katerega je bil oddan zahtevek za naknadni </a:t>
          </a:r>
          <a:r>
            <a:rPr lang="sl-SI" sz="1800" b="1" kern="1200" dirty="0" err="1" smtClean="0"/>
            <a:t>neprezimni</a:t>
          </a:r>
          <a:r>
            <a:rPr lang="sl-SI" sz="1800" b="1" kern="1200" dirty="0" smtClean="0"/>
            <a:t> oziroma prezimni posevek ali podsevek ali medovito kmetijsko rastlino, ti posevki oziroma podsevki </a:t>
          </a:r>
          <a:r>
            <a:rPr lang="sl-SI" sz="1800" b="1" kern="1200" dirty="0" err="1" smtClean="0"/>
            <a:t>oz</a:t>
          </a:r>
          <a:r>
            <a:rPr lang="sl-SI" sz="1800" b="1" kern="1200" dirty="0" smtClean="0"/>
            <a:t> medovita kmetijska rastlina ne smejo biti več prisotni na površini v času glavnega posevka. Uporaba FFS pri uničenju zelene odeje ni dovoljena.</a:t>
          </a:r>
          <a:endParaRPr lang="sl-SI" sz="1800" b="1" kern="1200" dirty="0"/>
        </a:p>
        <a:p>
          <a:pPr marL="171450" lvl="1" indent="-171450" algn="l" defTabSz="800100">
            <a:lnSpc>
              <a:spcPct val="90000"/>
            </a:lnSpc>
            <a:spcBef>
              <a:spcPct val="0"/>
            </a:spcBef>
            <a:spcAft>
              <a:spcPct val="15000"/>
            </a:spcAft>
            <a:buChar char="••"/>
          </a:pPr>
          <a:r>
            <a:rPr lang="sl-SI" sz="1800" b="1" kern="1200" dirty="0" smtClean="0"/>
            <a:t>Shema se ne izvaja na območju:</a:t>
          </a:r>
          <a:endParaRPr lang="sl-SI" sz="1800" b="1" kern="1200" dirty="0"/>
        </a:p>
        <a:p>
          <a:pPr marL="342900" lvl="2" indent="-171450" algn="l" defTabSz="800100">
            <a:lnSpc>
              <a:spcPct val="90000"/>
            </a:lnSpc>
            <a:spcBef>
              <a:spcPct val="0"/>
            </a:spcBef>
            <a:spcAft>
              <a:spcPct val="15000"/>
            </a:spcAft>
            <a:buChar char="••"/>
          </a:pPr>
          <a:r>
            <a:rPr lang="sl-SI" sz="1800" kern="1200" dirty="0" smtClean="0"/>
            <a:t> VVO_I_DR. </a:t>
          </a:r>
          <a:r>
            <a:rPr lang="sl-SI" sz="1800" i="1" kern="1200" dirty="0" smtClean="0"/>
            <a:t>Pri tem se za GERK, ki na območju VVO_I _DR leži vsaj z 1 ar površine, šteje, da v celoti leži na območju VVO_I_DR.</a:t>
          </a:r>
          <a:endParaRPr lang="sl-SI" sz="1800" i="1" kern="1200" dirty="0"/>
        </a:p>
        <a:p>
          <a:pPr marL="171450" lvl="1" indent="-171450" algn="l" defTabSz="800100">
            <a:lnSpc>
              <a:spcPct val="90000"/>
            </a:lnSpc>
            <a:spcBef>
              <a:spcPct val="0"/>
            </a:spcBef>
            <a:spcAft>
              <a:spcPct val="15000"/>
            </a:spcAft>
            <a:buChar char="••"/>
          </a:pPr>
          <a:r>
            <a:rPr lang="sl-SI" sz="1800" kern="1200" dirty="0" smtClean="0"/>
            <a:t>Za </a:t>
          </a:r>
          <a:r>
            <a:rPr lang="sl-SI" sz="1800" b="1" kern="1200" dirty="0" smtClean="0"/>
            <a:t>pokritost tal se šteje, če je zelen pokrov viden na najmanj 70 % ozelenjene površine</a:t>
          </a:r>
          <a:r>
            <a:rPr lang="sl-SI" sz="1800" kern="1200" dirty="0" smtClean="0"/>
            <a:t>.</a:t>
          </a:r>
        </a:p>
        <a:p>
          <a:pPr marL="171450" lvl="1" indent="-171450" algn="l" defTabSz="800100">
            <a:lnSpc>
              <a:spcPct val="90000"/>
            </a:lnSpc>
            <a:spcBef>
              <a:spcPct val="0"/>
            </a:spcBef>
            <a:spcAft>
              <a:spcPct val="15000"/>
            </a:spcAft>
            <a:buChar char="••"/>
          </a:pPr>
          <a:r>
            <a:rPr lang="sl-SI" sz="1800" b="1" kern="1200" dirty="0" smtClean="0"/>
            <a:t>Kombinacije na isti površini:</a:t>
          </a:r>
        </a:p>
        <a:p>
          <a:pPr marL="342900" lvl="2" indent="-171450" algn="l" defTabSz="800100">
            <a:lnSpc>
              <a:spcPct val="90000"/>
            </a:lnSpc>
            <a:spcBef>
              <a:spcPct val="0"/>
            </a:spcBef>
            <a:spcAft>
              <a:spcPct val="15000"/>
            </a:spcAft>
            <a:buChar char="••"/>
          </a:pPr>
          <a:r>
            <a:rPr lang="sl-SI" sz="1800" kern="1200" dirty="0" smtClean="0"/>
            <a:t>NIZI, INHIBIT, KONZ</a:t>
          </a:r>
          <a:r>
            <a:rPr lang="sl-SI" sz="1800" kern="1200" dirty="0" smtClean="0"/>
            <a:t>, </a:t>
          </a:r>
          <a:r>
            <a:rPr lang="sl-SI" sz="1800" kern="1200" dirty="0" smtClean="0"/>
            <a:t>POŠK, VGP </a:t>
          </a:r>
          <a:r>
            <a:rPr lang="sl-SI" sz="1800" kern="1200" dirty="0" smtClean="0">
              <a:solidFill>
                <a:srgbClr val="7030A0"/>
              </a:solidFill>
            </a:rPr>
            <a:t>(čeravno se NPP in ZEL izvajata po glavnem posevku kot naknadni posevek, shema INHIBIT, POŠK pa sta vezani na glavni posevek, je kombinacija na isti površini dovoljena, npr. na glavnem posevku se izvaja shema POŠK (zaplate), na isti površini se lahko v jesenskem času izvajajo naknadni posevki v okviru sheme NPP ali ZEL). </a:t>
          </a:r>
          <a:endParaRPr lang="sl-SI" sz="1800" kern="1200" dirty="0" smtClean="0">
            <a:solidFill>
              <a:srgbClr val="7030A0"/>
            </a:solidFill>
          </a:endParaRPr>
        </a:p>
        <a:p>
          <a:pPr marL="342900" lvl="2" indent="-171450" algn="l" defTabSz="800100">
            <a:lnSpc>
              <a:spcPct val="90000"/>
            </a:lnSpc>
            <a:spcBef>
              <a:spcPct val="0"/>
            </a:spcBef>
            <a:spcAft>
              <a:spcPct val="15000"/>
            </a:spcAft>
            <a:buChar char="••"/>
          </a:pPr>
          <a:r>
            <a:rPr lang="sl-SI" sz="1800" b="1" kern="1200" dirty="0" smtClean="0"/>
            <a:t>Na isti površini </a:t>
          </a:r>
          <a:r>
            <a:rPr lang="sl-SI" sz="1800" b="1" kern="1200" dirty="0" err="1" smtClean="0"/>
            <a:t>oz</a:t>
          </a:r>
          <a:r>
            <a:rPr lang="sl-SI" sz="1800" b="1" kern="1200" dirty="0" smtClean="0"/>
            <a:t> GERK kombinacija NPP z ZEL ni možna! </a:t>
          </a:r>
          <a:r>
            <a:rPr lang="sl-SI" sz="1800" kern="1200" dirty="0" smtClean="0"/>
            <a:t>Lahko pa nosilec na KMG en GERK vključi v </a:t>
          </a:r>
          <a:r>
            <a:rPr lang="sl-SI" sz="1800" kern="1200" dirty="0" smtClean="0">
              <a:solidFill>
                <a:srgbClr val="7030A0"/>
              </a:solidFill>
            </a:rPr>
            <a:t>NPP</a:t>
          </a:r>
          <a:r>
            <a:rPr lang="sl-SI" sz="1800" kern="1200" dirty="0" smtClean="0"/>
            <a:t>, drugi GERK pa v ZEL.</a:t>
          </a:r>
          <a:endParaRPr lang="sl-SI" sz="1800" kern="1200" dirty="0" smtClean="0">
            <a:solidFill>
              <a:srgbClr val="7030A0"/>
            </a:solidFill>
          </a:endParaRPr>
        </a:p>
        <a:p>
          <a:pPr marL="171450" lvl="1" indent="-171450" algn="l" defTabSz="800100">
            <a:lnSpc>
              <a:spcPct val="90000"/>
            </a:lnSpc>
            <a:spcBef>
              <a:spcPct val="0"/>
            </a:spcBef>
            <a:spcAft>
              <a:spcPct val="15000"/>
            </a:spcAft>
            <a:buChar char="••"/>
          </a:pPr>
          <a:r>
            <a:rPr lang="sl-SI" sz="1800" kern="1200" dirty="0" smtClean="0">
              <a:solidFill>
                <a:schemeClr val="accent5">
                  <a:lumMod val="75000"/>
                </a:schemeClr>
              </a:solidFill>
            </a:rPr>
            <a:t>Shema se na isti površini ne more kombinirati z zahtevo zelene prahe iz naslova pogojenosti.</a:t>
          </a:r>
          <a:endParaRPr lang="sl-SI" sz="1800" kern="1200" dirty="0" smtClean="0"/>
        </a:p>
        <a:p>
          <a:pPr marL="171450" lvl="1" indent="-171450" algn="l" defTabSz="800100">
            <a:lnSpc>
              <a:spcPct val="90000"/>
            </a:lnSpc>
            <a:spcBef>
              <a:spcPct val="0"/>
            </a:spcBef>
            <a:spcAft>
              <a:spcPct val="15000"/>
            </a:spcAft>
            <a:buChar char="••"/>
          </a:pPr>
          <a:endParaRPr lang="sl-SI" sz="1800" kern="1200" dirty="0"/>
        </a:p>
      </dsp:txBody>
      <dsp:txXfrm>
        <a:off x="0" y="542078"/>
        <a:ext cx="11940732" cy="5556600"/>
      </dsp:txXfrm>
    </dsp:sp>
    <dsp:sp modelId="{4838B5B6-359F-4912-AB17-4F958C74D33F}">
      <dsp:nvSpPr>
        <dsp:cNvPr id="0" name=""/>
        <dsp:cNvSpPr/>
      </dsp:nvSpPr>
      <dsp:spPr>
        <a:xfrm>
          <a:off x="597036" y="10718"/>
          <a:ext cx="8358512" cy="1062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977900">
            <a:lnSpc>
              <a:spcPct val="90000"/>
            </a:lnSpc>
            <a:spcBef>
              <a:spcPct val="0"/>
            </a:spcBef>
            <a:spcAft>
              <a:spcPct val="35000"/>
            </a:spcAft>
          </a:pPr>
          <a:r>
            <a:rPr lang="sl-SI" sz="2200" b="1" kern="1200" dirty="0" smtClean="0"/>
            <a:t>Pogoji upravičenosti:</a:t>
          </a:r>
          <a:endParaRPr lang="sl-SI" sz="2200" b="1" kern="1200" dirty="0"/>
        </a:p>
      </dsp:txBody>
      <dsp:txXfrm>
        <a:off x="648914" y="62596"/>
        <a:ext cx="8254756" cy="9589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61E00-9414-4285-A0B2-33BCF74A1E66}">
      <dsp:nvSpPr>
        <dsp:cNvPr id="0" name=""/>
        <dsp:cNvSpPr/>
      </dsp:nvSpPr>
      <dsp:spPr>
        <a:xfrm>
          <a:off x="0" y="52802"/>
          <a:ext cx="11953756" cy="66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744" tIns="916432" rIns="92774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Shema se izvaja na GERK z rabo:</a:t>
          </a:r>
          <a:endParaRPr lang="sl-SI" sz="2000" b="1" kern="1200" dirty="0"/>
        </a:p>
        <a:p>
          <a:pPr marL="457200" lvl="2" indent="-228600" algn="l" defTabSz="889000">
            <a:lnSpc>
              <a:spcPct val="90000"/>
            </a:lnSpc>
            <a:spcBef>
              <a:spcPct val="0"/>
            </a:spcBef>
            <a:spcAft>
              <a:spcPct val="15000"/>
            </a:spcAft>
            <a:buChar char="••"/>
          </a:pPr>
          <a:r>
            <a:rPr lang="sl-SI" sz="2000" kern="1200" dirty="0" smtClean="0"/>
            <a:t> 1100  ali 1161.</a:t>
          </a:r>
          <a:endParaRPr lang="sl-SI" sz="2000" b="0" kern="1200" dirty="0"/>
        </a:p>
        <a:p>
          <a:pPr marL="457200" lvl="2" indent="-228600" algn="l" defTabSz="889000">
            <a:lnSpc>
              <a:spcPct val="90000"/>
            </a:lnSpc>
            <a:spcBef>
              <a:spcPct val="0"/>
            </a:spcBef>
            <a:spcAft>
              <a:spcPct val="15000"/>
            </a:spcAft>
            <a:buChar char="••"/>
          </a:pPr>
          <a:endParaRPr lang="sl-SI" sz="2000" b="0" kern="1200" dirty="0"/>
        </a:p>
        <a:p>
          <a:pPr marL="228600" lvl="1" indent="-228600" algn="l" defTabSz="889000">
            <a:lnSpc>
              <a:spcPct val="90000"/>
            </a:lnSpc>
            <a:spcBef>
              <a:spcPct val="0"/>
            </a:spcBef>
            <a:spcAft>
              <a:spcPct val="15000"/>
            </a:spcAft>
            <a:buChar char="••"/>
          </a:pPr>
          <a:r>
            <a:rPr lang="sl-SI" sz="2000" b="1" kern="1200" dirty="0" smtClean="0"/>
            <a:t>Kot prezimni posevek se šteje mešanica vsaj dveh prezimnih kmetijskih rastlin. </a:t>
          </a:r>
          <a:endParaRPr lang="sl-SI" sz="2000" b="1" kern="1200" dirty="0"/>
        </a:p>
        <a:p>
          <a:pPr marL="228600" lvl="1" indent="-228600" algn="l" defTabSz="889000">
            <a:lnSpc>
              <a:spcPct val="90000"/>
            </a:lnSpc>
            <a:spcBef>
              <a:spcPct val="0"/>
            </a:spcBef>
            <a:spcAft>
              <a:spcPct val="15000"/>
            </a:spcAft>
            <a:buChar char="••"/>
          </a:pPr>
          <a:endParaRPr lang="sl-SI" sz="2000" kern="1200" dirty="0"/>
        </a:p>
        <a:p>
          <a:pPr marL="228600" lvl="1" indent="-228600" algn="l" defTabSz="889000">
            <a:lnSpc>
              <a:spcPct val="90000"/>
            </a:lnSpc>
            <a:spcBef>
              <a:spcPct val="0"/>
            </a:spcBef>
            <a:spcAft>
              <a:spcPct val="15000"/>
            </a:spcAft>
            <a:buChar char="••"/>
          </a:pPr>
          <a:r>
            <a:rPr lang="sl-SI" sz="2000" b="1" kern="1200" dirty="0" smtClean="0"/>
            <a:t>Kmet KMRS izbere iz šifranta KMRS:</a:t>
          </a:r>
        </a:p>
        <a:p>
          <a:pPr marL="457200" lvl="2" indent="-228600" algn="l" defTabSz="889000">
            <a:lnSpc>
              <a:spcPct val="90000"/>
            </a:lnSpc>
            <a:spcBef>
              <a:spcPct val="0"/>
            </a:spcBef>
            <a:spcAft>
              <a:spcPct val="15000"/>
            </a:spcAft>
            <a:buChar char="••"/>
          </a:pPr>
          <a:r>
            <a:rPr lang="sl-SI" sz="2000" kern="1200" dirty="0" smtClean="0">
              <a:solidFill>
                <a:schemeClr val="accent5">
                  <a:lumMod val="75000"/>
                </a:schemeClr>
              </a:solidFill>
            </a:rPr>
            <a:t>Pri tem so lahko v mešanici tudi kmetijske rastline, ki niso navedene v šifrantu vrst oziroma skupin kmetijskih rastlin in pomoči, vendar morajo kmetijske rastline iz šifranta prevladovati.</a:t>
          </a:r>
        </a:p>
        <a:p>
          <a:pPr marL="457200" lvl="2" indent="-228600" algn="l" defTabSz="889000">
            <a:lnSpc>
              <a:spcPct val="90000"/>
            </a:lnSpc>
            <a:spcBef>
              <a:spcPct val="0"/>
            </a:spcBef>
            <a:spcAft>
              <a:spcPct val="15000"/>
            </a:spcAft>
            <a:buChar char="••"/>
          </a:pPr>
          <a:endParaRPr lang="sl-SI" sz="2000" kern="1200" dirty="0" smtClean="0"/>
        </a:p>
        <a:p>
          <a:pPr marL="228600" lvl="1" indent="-228600" algn="l" defTabSz="889000">
            <a:lnSpc>
              <a:spcPct val="90000"/>
            </a:lnSpc>
            <a:spcBef>
              <a:spcPct val="0"/>
            </a:spcBef>
            <a:spcAft>
              <a:spcPct val="15000"/>
            </a:spcAft>
            <a:buChar char="••"/>
          </a:pPr>
          <a:r>
            <a:rPr lang="sl-SI" sz="2000" b="1" kern="1200" dirty="0" smtClean="0"/>
            <a:t>Pogoji upravičenosti</a:t>
          </a:r>
          <a:r>
            <a:rPr lang="sl-SI" sz="2000" b="0" kern="1200" dirty="0" smtClean="0"/>
            <a:t>:</a:t>
          </a:r>
        </a:p>
        <a:p>
          <a:pPr marL="228600" lvl="1" indent="-228600" algn="l" defTabSz="889000">
            <a:lnSpc>
              <a:spcPct val="90000"/>
            </a:lnSpc>
            <a:spcBef>
              <a:spcPct val="0"/>
            </a:spcBef>
            <a:spcAft>
              <a:spcPct val="15000"/>
            </a:spcAft>
            <a:buChar char="••"/>
          </a:pPr>
          <a:r>
            <a:rPr lang="sl-SI" sz="2000" b="0" kern="1200" dirty="0" smtClean="0"/>
            <a:t>Setev prezimnega posevka mora biti opravljena kadarkoli po glavnem posevku leta n tako da se zagotovi </a:t>
          </a:r>
          <a:r>
            <a:rPr lang="sl-SI" sz="2000" b="0" kern="1200" dirty="0" err="1" smtClean="0"/>
            <a:t>pokrovnost</a:t>
          </a:r>
          <a:r>
            <a:rPr lang="sl-SI" sz="2000" b="0" kern="1200" dirty="0" smtClean="0"/>
            <a:t> iz naslednje točke;</a:t>
          </a:r>
        </a:p>
        <a:p>
          <a:pPr marL="457200" lvl="2" indent="-228600" algn="l" defTabSz="889000">
            <a:lnSpc>
              <a:spcPct val="90000"/>
            </a:lnSpc>
            <a:spcBef>
              <a:spcPct val="0"/>
            </a:spcBef>
            <a:spcAft>
              <a:spcPct val="15000"/>
            </a:spcAft>
            <a:buChar char="••"/>
          </a:pPr>
          <a:r>
            <a:rPr lang="sl-SI" sz="2000" kern="1200" dirty="0" smtClean="0"/>
            <a:t>tla s prezimnim posevkom morajo biti pokrita od 15. novembra tekočega leta do najmanj 15. februarja naslednjega leta;</a:t>
          </a:r>
          <a:endParaRPr lang="sl-SI" sz="2000" kern="1200" dirty="0"/>
        </a:p>
        <a:p>
          <a:pPr marL="457200" lvl="2" indent="-228600" algn="l" defTabSz="889000">
            <a:lnSpc>
              <a:spcPct val="90000"/>
            </a:lnSpc>
            <a:spcBef>
              <a:spcPct val="0"/>
            </a:spcBef>
            <a:spcAft>
              <a:spcPct val="15000"/>
            </a:spcAft>
            <a:buChar char="••"/>
          </a:pPr>
          <a:r>
            <a:rPr lang="sl-SI" sz="2000" kern="1200" dirty="0" smtClean="0"/>
            <a:t>uporaba herbicidov v času izvajanja zahtev sheme ni dovoljena;</a:t>
          </a:r>
          <a:endParaRPr lang="sl-SI" sz="2000" kern="1200" dirty="0"/>
        </a:p>
        <a:p>
          <a:pPr marL="457200" lvl="2" indent="-228600" algn="l" defTabSz="889000">
            <a:lnSpc>
              <a:spcPct val="90000"/>
            </a:lnSpc>
            <a:spcBef>
              <a:spcPct val="0"/>
            </a:spcBef>
            <a:spcAft>
              <a:spcPct val="15000"/>
            </a:spcAft>
            <a:buChar char="••"/>
          </a:pPr>
          <a:r>
            <a:rPr lang="sl-SI" sz="2000" kern="1200" dirty="0" smtClean="0"/>
            <a:t>obdelava prezimnih posevkov oziroma uporaba v proizvodne namene je dovoljena po 15. februarju naslednjega leta, pri tem uporaba herbicidov za uničenje zelene prezimne odeje ni dovoljena.</a:t>
          </a:r>
          <a:endParaRPr lang="sl-SI" sz="2000" kern="1200" dirty="0"/>
        </a:p>
      </dsp:txBody>
      <dsp:txXfrm>
        <a:off x="0" y="52802"/>
        <a:ext cx="11953756" cy="6652800"/>
      </dsp:txXfrm>
    </dsp:sp>
    <dsp:sp modelId="{1D4D1320-276C-4399-83D0-04DC50505510}">
      <dsp:nvSpPr>
        <dsp:cNvPr id="0" name=""/>
        <dsp:cNvSpPr/>
      </dsp:nvSpPr>
      <dsp:spPr>
        <a:xfrm>
          <a:off x="412243" y="0"/>
          <a:ext cx="8367629" cy="699654"/>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276" tIns="0" rIns="316276" bIns="0" numCol="1" spcCol="1270" anchor="ctr" anchorCtr="0">
          <a:noAutofit/>
        </a:bodyPr>
        <a:lstStyle/>
        <a:p>
          <a:pPr lvl="0" algn="l" defTabSz="1244600">
            <a:lnSpc>
              <a:spcPct val="90000"/>
            </a:lnSpc>
            <a:spcBef>
              <a:spcPct val="0"/>
            </a:spcBef>
            <a:spcAft>
              <a:spcPct val="35000"/>
            </a:spcAft>
          </a:pPr>
          <a:r>
            <a:rPr lang="sl-SI" sz="2800" b="1" kern="1200" dirty="0" smtClean="0"/>
            <a:t>INP 8.06 Ozelenitev ornih površin preko zime - ZEL</a:t>
          </a:r>
          <a:endParaRPr lang="sl-SI" sz="2800" b="1" kern="1200" dirty="0"/>
        </a:p>
      </dsp:txBody>
      <dsp:txXfrm>
        <a:off x="446397" y="34154"/>
        <a:ext cx="8299321" cy="6313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61E00-9414-4285-A0B2-33BCF74A1E66}">
      <dsp:nvSpPr>
        <dsp:cNvPr id="0" name=""/>
        <dsp:cNvSpPr/>
      </dsp:nvSpPr>
      <dsp:spPr>
        <a:xfrm>
          <a:off x="0" y="923099"/>
          <a:ext cx="12062691" cy="530743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6199" tIns="1353820" rIns="936199" bIns="128016" numCol="1" spcCol="1270" anchor="t" anchorCtr="0">
          <a:noAutofit/>
        </a:bodyPr>
        <a:lstStyle/>
        <a:p>
          <a:pPr marL="171450" lvl="1" indent="-171450" algn="l" defTabSz="800100">
            <a:lnSpc>
              <a:spcPct val="90000"/>
            </a:lnSpc>
            <a:spcBef>
              <a:spcPct val="0"/>
            </a:spcBef>
            <a:spcAft>
              <a:spcPct val="15000"/>
            </a:spcAft>
            <a:buChar char="••"/>
          </a:pPr>
          <a:r>
            <a:rPr lang="sl-SI" sz="1800" b="1" kern="1200" dirty="0" smtClean="0"/>
            <a:t>V letu, ki sledi po letu za katerega je bil oddan zahtevek za ozelenitev preko zime, prezimni posevek ne sme biti prisoten v času glavnega posevka. </a:t>
          </a:r>
          <a:endParaRPr lang="sl-SI" sz="1800" b="1" kern="1200" dirty="0"/>
        </a:p>
        <a:p>
          <a:pPr marL="342900" lvl="2" indent="-171450" algn="l" defTabSz="800100">
            <a:lnSpc>
              <a:spcPct val="90000"/>
            </a:lnSpc>
            <a:spcBef>
              <a:spcPct val="0"/>
            </a:spcBef>
            <a:spcAft>
              <a:spcPct val="15000"/>
            </a:spcAft>
            <a:buChar char="••"/>
          </a:pPr>
          <a:r>
            <a:rPr lang="sl-SI" sz="1800" kern="1200" dirty="0" smtClean="0"/>
            <a:t>Uporaba FFS pri uničenju zelene odeje ni dovoljena.</a:t>
          </a:r>
          <a:endParaRPr lang="sl-SI" sz="1800" b="1" kern="1200" dirty="0"/>
        </a:p>
        <a:p>
          <a:pPr marL="342900" lvl="2" indent="-171450" algn="l" defTabSz="800100">
            <a:lnSpc>
              <a:spcPct val="90000"/>
            </a:lnSpc>
            <a:spcBef>
              <a:spcPct val="0"/>
            </a:spcBef>
            <a:spcAft>
              <a:spcPct val="15000"/>
            </a:spcAft>
            <a:buChar char="••"/>
          </a:pPr>
          <a:endParaRPr lang="sl-SI" sz="1800" b="1" kern="1200" dirty="0"/>
        </a:p>
        <a:p>
          <a:pPr marL="171450" lvl="1" indent="-171450" algn="l" defTabSz="800100">
            <a:lnSpc>
              <a:spcPct val="90000"/>
            </a:lnSpc>
            <a:spcBef>
              <a:spcPct val="0"/>
            </a:spcBef>
            <a:spcAft>
              <a:spcPct val="15000"/>
            </a:spcAft>
            <a:buChar char="••"/>
          </a:pPr>
          <a:r>
            <a:rPr lang="sl-SI" sz="1800" b="1" kern="1200" dirty="0" smtClean="0"/>
            <a:t>Shema se ne izvaja na območju VVO_I_DR. </a:t>
          </a:r>
          <a:endParaRPr lang="sl-SI" sz="1800" kern="1200" dirty="0"/>
        </a:p>
        <a:p>
          <a:pPr marL="342900" lvl="2" indent="-171450" algn="l" defTabSz="800100">
            <a:lnSpc>
              <a:spcPct val="90000"/>
            </a:lnSpc>
            <a:spcBef>
              <a:spcPct val="0"/>
            </a:spcBef>
            <a:spcAft>
              <a:spcPct val="15000"/>
            </a:spcAft>
            <a:buChar char="••"/>
          </a:pPr>
          <a:r>
            <a:rPr lang="sl-SI" sz="1800" kern="1200" dirty="0" smtClean="0"/>
            <a:t>Pri tem se za GERK, ki na območju VVO_I _DR leži vsaj z 1 ar površine, šteje ,da v celoti leži na območju VVO_I_DR.</a:t>
          </a:r>
          <a:endParaRPr lang="sl-SI" sz="1800" kern="1200" dirty="0"/>
        </a:p>
        <a:p>
          <a:pPr marL="171450" lvl="1" indent="-171450" algn="l" defTabSz="800100">
            <a:lnSpc>
              <a:spcPct val="90000"/>
            </a:lnSpc>
            <a:spcBef>
              <a:spcPct val="0"/>
            </a:spcBef>
            <a:spcAft>
              <a:spcPct val="15000"/>
            </a:spcAft>
            <a:buChar char="••"/>
          </a:pPr>
          <a:r>
            <a:rPr lang="sl-SI" sz="1800" b="1" kern="1200" dirty="0" smtClean="0"/>
            <a:t>Za pokritost tal se šteje, če je zelen pokrov viden na najmanj 70 % ozelenjene površine</a:t>
          </a:r>
          <a:r>
            <a:rPr lang="sl-SI" sz="1800" kern="1200" dirty="0" smtClean="0"/>
            <a:t>.</a:t>
          </a:r>
          <a:endParaRPr lang="sl-SI" sz="1800" kern="1200" dirty="0"/>
        </a:p>
        <a:p>
          <a:pPr marL="171450" lvl="1" indent="-171450" algn="l" defTabSz="800100">
            <a:lnSpc>
              <a:spcPct val="90000"/>
            </a:lnSpc>
            <a:spcBef>
              <a:spcPct val="0"/>
            </a:spcBef>
            <a:spcAft>
              <a:spcPct val="15000"/>
            </a:spcAft>
            <a:buChar char="••"/>
          </a:pPr>
          <a:r>
            <a:rPr lang="sl-SI" sz="1800" b="1" kern="1200" dirty="0" smtClean="0"/>
            <a:t>Kombinacije na isti površini:</a:t>
          </a:r>
          <a:endParaRPr lang="sl-SI" sz="1800" b="1" kern="1200" dirty="0"/>
        </a:p>
        <a:p>
          <a:pPr marL="342900" lvl="2" indent="-171450" algn="l" defTabSz="800100">
            <a:lnSpc>
              <a:spcPct val="90000"/>
            </a:lnSpc>
            <a:spcBef>
              <a:spcPct val="0"/>
            </a:spcBef>
            <a:spcAft>
              <a:spcPct val="15000"/>
            </a:spcAft>
            <a:buChar char="••"/>
          </a:pPr>
          <a:r>
            <a:rPr lang="sl-SI" sz="1800" kern="1200" dirty="0" smtClean="0"/>
            <a:t>NIZI, INHIBIT, KONZ, POŠK, </a:t>
          </a:r>
          <a:r>
            <a:rPr lang="sl-SI" sz="1800" kern="1200" dirty="0" smtClean="0"/>
            <a:t>VGP</a:t>
          </a:r>
          <a:endParaRPr lang="sl-SI" sz="1800" kern="1200" dirty="0"/>
        </a:p>
        <a:p>
          <a:pPr marL="171450" lvl="1" indent="-171450" algn="l" defTabSz="800100">
            <a:lnSpc>
              <a:spcPct val="90000"/>
            </a:lnSpc>
            <a:spcBef>
              <a:spcPct val="0"/>
            </a:spcBef>
            <a:spcAft>
              <a:spcPct val="15000"/>
            </a:spcAft>
            <a:buChar char="••"/>
          </a:pPr>
          <a:r>
            <a:rPr lang="sl-SI" sz="1800" b="1" kern="1200" dirty="0" smtClean="0"/>
            <a:t>Na isti površini </a:t>
          </a:r>
          <a:r>
            <a:rPr lang="sl-SI" sz="1800" b="1" kern="1200" dirty="0" err="1" smtClean="0"/>
            <a:t>oz</a:t>
          </a:r>
          <a:r>
            <a:rPr lang="sl-SI" sz="1800" b="1" kern="1200" dirty="0" smtClean="0"/>
            <a:t> GERK kombinacija NPP z ZEL ni možna! </a:t>
          </a:r>
          <a:endParaRPr lang="sl-SI" sz="1800" kern="1200" dirty="0"/>
        </a:p>
        <a:p>
          <a:pPr marL="342900" lvl="2" indent="-171450" algn="l" defTabSz="800100">
            <a:lnSpc>
              <a:spcPct val="90000"/>
            </a:lnSpc>
            <a:spcBef>
              <a:spcPct val="0"/>
            </a:spcBef>
            <a:spcAft>
              <a:spcPct val="15000"/>
            </a:spcAft>
            <a:buChar char="••"/>
          </a:pPr>
          <a:r>
            <a:rPr lang="sl-SI" sz="1800" kern="1200" dirty="0" smtClean="0"/>
            <a:t>Lahko pa nosilec na KMG en GERK (1111111) vključi v </a:t>
          </a:r>
          <a:r>
            <a:rPr lang="sl-SI" sz="1800" kern="1200" dirty="0" smtClean="0">
              <a:solidFill>
                <a:srgbClr val="7030A0"/>
              </a:solidFill>
            </a:rPr>
            <a:t>NPP</a:t>
          </a:r>
          <a:r>
            <a:rPr lang="sl-SI" sz="1800" kern="1200" dirty="0" smtClean="0"/>
            <a:t> </a:t>
          </a:r>
          <a:r>
            <a:rPr lang="sl-SI" sz="1800" kern="1200" dirty="0" smtClean="0"/>
            <a:t>, drugi GERK  (2222222) pa v ZEL.</a:t>
          </a:r>
          <a:endParaRPr lang="sl-SI" sz="1800" kern="1200" dirty="0"/>
        </a:p>
        <a:p>
          <a:pPr marL="342900" lvl="2" indent="-171450" algn="l" defTabSz="800100">
            <a:lnSpc>
              <a:spcPct val="90000"/>
            </a:lnSpc>
            <a:spcBef>
              <a:spcPct val="0"/>
            </a:spcBef>
            <a:spcAft>
              <a:spcPct val="15000"/>
            </a:spcAft>
            <a:buChar char="••"/>
          </a:pPr>
          <a:r>
            <a:rPr lang="sl-SI" sz="1800" kern="1200" dirty="0" smtClean="0">
              <a:solidFill>
                <a:schemeClr val="accent5">
                  <a:lumMod val="75000"/>
                </a:schemeClr>
              </a:solidFill>
            </a:rPr>
            <a:t>Shema se na isti površini ne more kombinirati z zahtevo zelene prahe iz naslova pogojenosti.</a:t>
          </a:r>
          <a:endParaRPr lang="sl-SI" sz="1800" kern="1200" dirty="0"/>
        </a:p>
      </dsp:txBody>
      <dsp:txXfrm>
        <a:off x="0" y="923099"/>
        <a:ext cx="12062691" cy="5307430"/>
      </dsp:txXfrm>
    </dsp:sp>
    <dsp:sp modelId="{1D4D1320-276C-4399-83D0-04DC50505510}">
      <dsp:nvSpPr>
        <dsp:cNvPr id="0" name=""/>
        <dsp:cNvSpPr/>
      </dsp:nvSpPr>
      <dsp:spPr>
        <a:xfrm>
          <a:off x="415999" y="846453"/>
          <a:ext cx="8443883" cy="118113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159" tIns="0" rIns="319159" bIns="0" numCol="1" spcCol="1270" anchor="ctr" anchorCtr="0">
          <a:noAutofit/>
        </a:bodyPr>
        <a:lstStyle/>
        <a:p>
          <a:pPr lvl="0" algn="l" defTabSz="1244600">
            <a:lnSpc>
              <a:spcPct val="90000"/>
            </a:lnSpc>
            <a:spcBef>
              <a:spcPct val="0"/>
            </a:spcBef>
            <a:spcAft>
              <a:spcPct val="35000"/>
            </a:spcAft>
          </a:pPr>
          <a:r>
            <a:rPr lang="sl-SI" sz="2800" b="1" kern="1200" dirty="0" smtClean="0"/>
            <a:t>INP 8.06 Ozelenitev ornih površin preko zime - ZEL</a:t>
          </a:r>
          <a:endParaRPr lang="sl-SI" sz="2800" b="1" kern="1200" dirty="0"/>
        </a:p>
      </dsp:txBody>
      <dsp:txXfrm>
        <a:off x="473657" y="904111"/>
        <a:ext cx="8328567" cy="10658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61E00-9414-4285-A0B2-33BCF74A1E66}">
      <dsp:nvSpPr>
        <dsp:cNvPr id="0" name=""/>
        <dsp:cNvSpPr/>
      </dsp:nvSpPr>
      <dsp:spPr>
        <a:xfrm>
          <a:off x="0" y="155731"/>
          <a:ext cx="11953756" cy="65331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744" tIns="1270508" rIns="92774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Shema se izvaja na GERK z rabo:</a:t>
          </a:r>
          <a:endParaRPr lang="sl-SI" sz="2000" b="1" kern="1200" dirty="0"/>
        </a:p>
        <a:p>
          <a:pPr marL="457200" lvl="2" indent="-228600" algn="l" defTabSz="889000">
            <a:lnSpc>
              <a:spcPct val="90000"/>
            </a:lnSpc>
            <a:spcBef>
              <a:spcPct val="0"/>
            </a:spcBef>
            <a:spcAft>
              <a:spcPct val="15000"/>
            </a:spcAft>
            <a:buChar char="••"/>
          </a:pPr>
          <a:r>
            <a:rPr lang="sl-SI" sz="2000" kern="1200" dirty="0" smtClean="0"/>
            <a:t> 1100  ali 1161.</a:t>
          </a:r>
          <a:endParaRPr lang="sl-SI" sz="2000" b="1" kern="1200" dirty="0"/>
        </a:p>
        <a:p>
          <a:pPr marL="228600" lvl="1" indent="-228600" algn="l" defTabSz="889000">
            <a:lnSpc>
              <a:spcPct val="90000"/>
            </a:lnSpc>
            <a:spcBef>
              <a:spcPct val="0"/>
            </a:spcBef>
            <a:spcAft>
              <a:spcPct val="15000"/>
            </a:spcAft>
            <a:buChar char="••"/>
          </a:pPr>
          <a:r>
            <a:rPr lang="sl-SI" sz="2000" b="1" kern="1200" dirty="0" err="1" smtClean="0"/>
            <a:t>Konzervirajoča</a:t>
          </a:r>
          <a:r>
            <a:rPr lang="sl-SI" sz="2000" b="1" kern="1200" dirty="0" smtClean="0"/>
            <a:t> obdelava pomeni minimalno obdelavo tal z pasivnimi stroji za </a:t>
          </a:r>
          <a:r>
            <a:rPr lang="sl-SI" sz="2000" b="1" kern="1200" dirty="0" err="1" smtClean="0"/>
            <a:t>konzervirajočo</a:t>
          </a:r>
          <a:r>
            <a:rPr lang="sl-SI" sz="2000" b="1" kern="1200" dirty="0" smtClean="0"/>
            <a:t> obdelavo tal oziroma gnanimi (aktivnimi) stroji za </a:t>
          </a:r>
          <a:r>
            <a:rPr lang="sl-SI" sz="2000" b="1" kern="1200" dirty="0" err="1" smtClean="0"/>
            <a:t>konzervirajočo</a:t>
          </a:r>
          <a:r>
            <a:rPr lang="sl-SI" sz="2000" b="1" kern="1200" dirty="0" smtClean="0"/>
            <a:t> obdelavo tal, pri čemer oranje ni dovoljeno.</a:t>
          </a:r>
          <a:endParaRPr lang="sl-SI" sz="2000" b="1" kern="1200" dirty="0"/>
        </a:p>
        <a:p>
          <a:pPr marL="228600" lvl="1" indent="-228600" algn="l" defTabSz="889000">
            <a:lnSpc>
              <a:spcPct val="90000"/>
            </a:lnSpc>
            <a:spcBef>
              <a:spcPct val="0"/>
            </a:spcBef>
            <a:spcAft>
              <a:spcPct val="15000"/>
            </a:spcAft>
            <a:buChar char="••"/>
          </a:pPr>
          <a:r>
            <a:rPr lang="sl-SI" sz="2000" strike="sngStrike" kern="1200" dirty="0" err="1" smtClean="0">
              <a:solidFill>
                <a:schemeClr val="accent5">
                  <a:lumMod val="75000"/>
                </a:schemeClr>
              </a:solidFill>
            </a:rPr>
            <a:t>Konzervirajočo</a:t>
          </a:r>
          <a:r>
            <a:rPr lang="sl-SI" sz="2000" strike="sngStrike" kern="1200" dirty="0" smtClean="0">
              <a:solidFill>
                <a:schemeClr val="accent5">
                  <a:lumMod val="75000"/>
                </a:schemeClr>
              </a:solidFill>
            </a:rPr>
            <a:t> obdelavo tal se lahko uveljavlja le za kmetijsko rastlino, ki je glavni posevek v letu n (šifrant KMRS)  </a:t>
          </a:r>
          <a:r>
            <a:rPr lang="sl-SI" sz="2000" strike="noStrike" kern="1200" dirty="0" smtClean="0">
              <a:solidFill>
                <a:schemeClr val="accent5">
                  <a:lumMod val="75000"/>
                </a:schemeClr>
              </a:solidFill>
            </a:rPr>
            <a:t>Z letom 2024 je možna </a:t>
          </a:r>
          <a:r>
            <a:rPr lang="sl-SI" sz="2000" strike="noStrike" kern="1200" dirty="0" err="1" smtClean="0">
              <a:solidFill>
                <a:schemeClr val="accent5">
                  <a:lumMod val="75000"/>
                </a:schemeClr>
              </a:solidFill>
            </a:rPr>
            <a:t>konzervirajoča</a:t>
          </a:r>
          <a:r>
            <a:rPr lang="sl-SI" sz="2000" strike="noStrike" kern="1200" dirty="0" smtClean="0">
              <a:solidFill>
                <a:schemeClr val="accent5">
                  <a:lumMod val="75000"/>
                </a:schemeClr>
              </a:solidFill>
            </a:rPr>
            <a:t> obdelava tudi na naknadnih posevkih.</a:t>
          </a:r>
          <a:endParaRPr lang="sl-SI" sz="2000" strike="noStrike" kern="1200" dirty="0">
            <a:solidFill>
              <a:schemeClr val="accent5">
                <a:lumMod val="75000"/>
              </a:schemeClr>
            </a:solidFill>
          </a:endParaRPr>
        </a:p>
        <a:p>
          <a:pPr marL="228600" lvl="1" indent="-228600" algn="l" defTabSz="889000">
            <a:lnSpc>
              <a:spcPct val="90000"/>
            </a:lnSpc>
            <a:spcBef>
              <a:spcPct val="0"/>
            </a:spcBef>
            <a:spcAft>
              <a:spcPct val="15000"/>
            </a:spcAft>
            <a:buChar char="••"/>
          </a:pPr>
          <a:r>
            <a:rPr lang="sl-SI" sz="2000" b="1" kern="1200" dirty="0" smtClean="0"/>
            <a:t>Za leto 2023 se lahko upošteva le kmetijska rastlina katere setev je bila izvedena v letu 2023 in ki jo nosilec KMG prijavi kot glavni posevek  </a:t>
          </a:r>
          <a:r>
            <a:rPr lang="sl-SI" sz="2000" i="1" kern="1200" dirty="0" smtClean="0"/>
            <a:t>(</a:t>
          </a:r>
          <a:r>
            <a:rPr lang="sl-SI" sz="2000" i="1" u="sng" kern="1200" dirty="0" smtClean="0"/>
            <a:t>razlog: </a:t>
          </a:r>
          <a:r>
            <a:rPr lang="sl-SI" sz="2000" i="1" kern="1200" dirty="0" smtClean="0"/>
            <a:t>ne moremo izvesti kontrole za leto 2022, kmet bi moral voditi evidence v 2022 za ta namen).</a:t>
          </a:r>
          <a:endParaRPr lang="sl-SI" sz="2000" i="1" kern="1200" dirty="0"/>
        </a:p>
        <a:p>
          <a:pPr marL="228600" lvl="1" indent="-228600" algn="l" defTabSz="889000">
            <a:lnSpc>
              <a:spcPct val="90000"/>
            </a:lnSpc>
            <a:spcBef>
              <a:spcPct val="0"/>
            </a:spcBef>
            <a:spcAft>
              <a:spcPct val="15000"/>
            </a:spcAft>
            <a:buChar char="••"/>
          </a:pPr>
          <a:r>
            <a:rPr lang="sl-SI" sz="2000" kern="1200" dirty="0" smtClean="0"/>
            <a:t>Na KMG mora biti </a:t>
          </a:r>
          <a:r>
            <a:rPr lang="sl-SI" sz="2000" b="1" kern="1200" dirty="0" smtClean="0"/>
            <a:t>prisotna ustrezna mehanizacija ali shranjen račun izvajalca za opravljeno strojno storitev ali shranjena izjava izvajalca</a:t>
          </a:r>
          <a:r>
            <a:rPr lang="sl-SI" sz="2000" kern="1200" dirty="0" smtClean="0"/>
            <a:t>.</a:t>
          </a:r>
          <a:endParaRPr lang="sl-SI" sz="2000" kern="1200" dirty="0"/>
        </a:p>
        <a:p>
          <a:pPr marL="228600" lvl="1" indent="-228600" algn="l" defTabSz="889000">
            <a:lnSpc>
              <a:spcPct val="90000"/>
            </a:lnSpc>
            <a:spcBef>
              <a:spcPct val="0"/>
            </a:spcBef>
            <a:spcAft>
              <a:spcPct val="15000"/>
            </a:spcAft>
            <a:buChar char="••"/>
          </a:pPr>
          <a:r>
            <a:rPr lang="sl-SI" sz="2000" kern="1200" dirty="0" smtClean="0"/>
            <a:t>V času izvajanja zahtev sheme se herbicidi lahko uporabi le enkrat </a:t>
          </a:r>
          <a:r>
            <a:rPr lang="sl-SI" sz="2000" kern="1200" dirty="0" err="1" smtClean="0"/>
            <a:t>oz</a:t>
          </a:r>
          <a:r>
            <a:rPr lang="sl-SI" sz="2000" kern="1200" dirty="0" smtClean="0"/>
            <a:t>  se lahko količina herbicida za enkratno rabo nanese v deljenih odmerkih s </a:t>
          </a:r>
          <a:r>
            <a:rPr lang="sl-SI" sz="2000" kern="1200" dirty="0" err="1" smtClean="0"/>
            <a:t>t.i</a:t>
          </a:r>
          <a:r>
            <a:rPr lang="sl-SI" sz="2000" kern="1200" dirty="0" smtClean="0"/>
            <a:t>. </a:t>
          </a:r>
          <a:r>
            <a:rPr lang="sl-SI" sz="2000" kern="1200" dirty="0" err="1" smtClean="0"/>
            <a:t>split</a:t>
          </a:r>
          <a:r>
            <a:rPr lang="sl-SI" sz="2000" kern="1200" dirty="0" smtClean="0"/>
            <a:t> aplikacijo nanosa herbicida. </a:t>
          </a:r>
        </a:p>
        <a:p>
          <a:pPr marL="228600" lvl="1" indent="-228600" algn="l" defTabSz="889000">
            <a:lnSpc>
              <a:spcPct val="90000"/>
            </a:lnSpc>
            <a:spcBef>
              <a:spcPct val="0"/>
            </a:spcBef>
            <a:spcAft>
              <a:spcPct val="15000"/>
            </a:spcAft>
            <a:buChar char="••"/>
          </a:pPr>
          <a:r>
            <a:rPr lang="sl-SI" sz="2000" b="1" kern="1200" dirty="0" smtClean="0"/>
            <a:t>Kombinacije na isti površini:</a:t>
          </a:r>
          <a:endParaRPr lang="sl-SI" sz="2000" b="1" kern="1200" dirty="0"/>
        </a:p>
        <a:p>
          <a:pPr marL="457200" lvl="2" indent="-228600" algn="l" defTabSz="889000">
            <a:lnSpc>
              <a:spcPct val="90000"/>
            </a:lnSpc>
            <a:spcBef>
              <a:spcPct val="0"/>
            </a:spcBef>
            <a:spcAft>
              <a:spcPct val="15000"/>
            </a:spcAft>
            <a:buChar char="••"/>
          </a:pPr>
          <a:r>
            <a:rPr lang="sl-SI" sz="2000" kern="1200" dirty="0" smtClean="0"/>
            <a:t>NIZI, INHIBIT, NPP, ZEL, POŠK, VGP</a:t>
          </a:r>
          <a:endParaRPr lang="sl-SI" sz="2000" kern="1200" dirty="0"/>
        </a:p>
      </dsp:txBody>
      <dsp:txXfrm>
        <a:off x="0" y="155731"/>
        <a:ext cx="11953756" cy="6533100"/>
      </dsp:txXfrm>
    </dsp:sp>
    <dsp:sp modelId="{1D4D1320-276C-4399-83D0-04DC50505510}">
      <dsp:nvSpPr>
        <dsp:cNvPr id="0" name=""/>
        <dsp:cNvSpPr/>
      </dsp:nvSpPr>
      <dsp:spPr>
        <a:xfrm>
          <a:off x="412243" y="0"/>
          <a:ext cx="8367629" cy="9699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276" tIns="0" rIns="316276" bIns="0" numCol="1" spcCol="1270" anchor="ctr" anchorCtr="0">
          <a:noAutofit/>
        </a:bodyPr>
        <a:lstStyle/>
        <a:p>
          <a:pPr lvl="0" algn="l" defTabSz="1244600">
            <a:lnSpc>
              <a:spcPct val="90000"/>
            </a:lnSpc>
            <a:spcBef>
              <a:spcPct val="0"/>
            </a:spcBef>
            <a:spcAft>
              <a:spcPct val="35000"/>
            </a:spcAft>
          </a:pPr>
          <a:r>
            <a:rPr lang="sl-SI" sz="2800" b="1" kern="1200" dirty="0" smtClean="0"/>
            <a:t>INP 8.07 </a:t>
          </a:r>
          <a:r>
            <a:rPr lang="sl-SI" sz="2800" b="1" kern="1200" dirty="0" err="1" smtClean="0"/>
            <a:t>Konzervirajoča</a:t>
          </a:r>
          <a:r>
            <a:rPr lang="sl-SI" sz="2800" b="1" kern="1200" dirty="0" smtClean="0"/>
            <a:t> obdelava tal (KONZ)</a:t>
          </a:r>
          <a:endParaRPr lang="sl-SI" sz="2800" b="1" kern="1200" dirty="0"/>
        </a:p>
      </dsp:txBody>
      <dsp:txXfrm>
        <a:off x="459593" y="47350"/>
        <a:ext cx="8272929" cy="87527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537C-1520-48A2-8036-CDD7B1D5C7C7}">
      <dsp:nvSpPr>
        <dsp:cNvPr id="0" name=""/>
        <dsp:cNvSpPr/>
      </dsp:nvSpPr>
      <dsp:spPr>
        <a:xfrm>
          <a:off x="51274" y="0"/>
          <a:ext cx="3676982" cy="564157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endParaRPr lang="sl-SI" sz="2600" b="1" kern="1200" dirty="0" smtClean="0"/>
        </a:p>
        <a:p>
          <a:pPr lvl="0" algn="ctr" defTabSz="1155700">
            <a:lnSpc>
              <a:spcPct val="90000"/>
            </a:lnSpc>
            <a:spcBef>
              <a:spcPct val="0"/>
            </a:spcBef>
            <a:spcAft>
              <a:spcPct val="35000"/>
            </a:spcAft>
          </a:pPr>
          <a:r>
            <a:rPr lang="sl-SI" sz="2600" b="1" kern="1200" dirty="0" smtClean="0"/>
            <a:t>Namen:</a:t>
          </a:r>
          <a:endParaRPr lang="sl-SI" sz="2600" b="1" kern="1200" dirty="0"/>
        </a:p>
      </dsp:txBody>
      <dsp:txXfrm>
        <a:off x="51274" y="0"/>
        <a:ext cx="3676982" cy="1692471"/>
      </dsp:txXfrm>
    </dsp:sp>
    <dsp:sp modelId="{F3D96C5B-B237-4450-B12A-526E5346E630}">
      <dsp:nvSpPr>
        <dsp:cNvPr id="0" name=""/>
        <dsp:cNvSpPr/>
      </dsp:nvSpPr>
      <dsp:spPr>
        <a:xfrm>
          <a:off x="378496" y="3802786"/>
          <a:ext cx="2941585" cy="16221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sl-SI" sz="2000" kern="1200" dirty="0" smtClean="0"/>
            <a:t>Ciljni ukrep za ohranjanje in izboljšanje stanja populacije poljskega škrjanca.</a:t>
          </a:r>
          <a:endParaRPr lang="sl-SI" sz="2000" b="1" kern="1200" dirty="0"/>
        </a:p>
      </dsp:txBody>
      <dsp:txXfrm>
        <a:off x="426008" y="3850298"/>
        <a:ext cx="2846561" cy="1527156"/>
      </dsp:txXfrm>
    </dsp:sp>
    <dsp:sp modelId="{CF81F4D1-7D90-4270-AA2C-E81FD08A639A}">
      <dsp:nvSpPr>
        <dsp:cNvPr id="0" name=""/>
        <dsp:cNvSpPr/>
      </dsp:nvSpPr>
      <dsp:spPr>
        <a:xfrm>
          <a:off x="3954170" y="0"/>
          <a:ext cx="3676982" cy="564157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dirty="0" smtClean="0"/>
            <a:t>Pričakovani učinki izvajanja sheme:</a:t>
          </a:r>
          <a:endParaRPr lang="sl-SI" sz="2600" b="1" kern="1200" dirty="0"/>
        </a:p>
      </dsp:txBody>
      <dsp:txXfrm>
        <a:off x="3954170" y="0"/>
        <a:ext cx="3676982" cy="1692471"/>
      </dsp:txXfrm>
    </dsp:sp>
    <dsp:sp modelId="{A146DD41-39E0-4B81-B65C-D3D263455F69}">
      <dsp:nvSpPr>
        <dsp:cNvPr id="0" name=""/>
        <dsp:cNvSpPr/>
      </dsp:nvSpPr>
      <dsp:spPr>
        <a:xfrm>
          <a:off x="4321868" y="1694124"/>
          <a:ext cx="2941585" cy="17010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sl-SI" sz="2100" kern="1200" dirty="0" smtClean="0"/>
            <a:t>- izboljšani gnezditveni in prehranjevalni pogoji za poljskega škrjanca.</a:t>
          </a:r>
          <a:endParaRPr lang="sl-SI" sz="2100" kern="1200" dirty="0"/>
        </a:p>
      </dsp:txBody>
      <dsp:txXfrm>
        <a:off x="4371689" y="1743945"/>
        <a:ext cx="2841943" cy="1601368"/>
      </dsp:txXfrm>
    </dsp:sp>
    <dsp:sp modelId="{5C648C3E-77BC-4C8A-AB11-A67575CEF8AB}">
      <dsp:nvSpPr>
        <dsp:cNvPr id="0" name=""/>
        <dsp:cNvSpPr/>
      </dsp:nvSpPr>
      <dsp:spPr>
        <a:xfrm>
          <a:off x="4321868" y="3656828"/>
          <a:ext cx="2941585" cy="17010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sl-SI" sz="2100" kern="1200" dirty="0" smtClean="0"/>
            <a:t>- postopno povečanje populacije zaradi večjega števila legel letno in večjega preživetja mladičev.</a:t>
          </a:r>
          <a:endParaRPr lang="sl-SI" sz="2100" kern="1200" dirty="0"/>
        </a:p>
      </dsp:txBody>
      <dsp:txXfrm>
        <a:off x="4371689" y="3706649"/>
        <a:ext cx="2841943" cy="1601368"/>
      </dsp:txXfrm>
    </dsp:sp>
    <dsp:sp modelId="{B3155722-7D87-4137-ADE8-582EBAAA4B5A}">
      <dsp:nvSpPr>
        <dsp:cNvPr id="0" name=""/>
        <dsp:cNvSpPr/>
      </dsp:nvSpPr>
      <dsp:spPr>
        <a:xfrm>
          <a:off x="7906926" y="0"/>
          <a:ext cx="3676982" cy="564157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dirty="0" smtClean="0"/>
            <a:t>Izvaja se na območjih pojavljanja poljskega škrjanca na območjih:</a:t>
          </a:r>
          <a:endParaRPr lang="sl-SI" sz="2600" b="1" kern="1200" dirty="0"/>
        </a:p>
      </dsp:txBody>
      <dsp:txXfrm>
        <a:off x="7906926" y="0"/>
        <a:ext cx="3676982" cy="1692471"/>
      </dsp:txXfrm>
    </dsp:sp>
    <dsp:sp modelId="{B75005A0-6E68-4418-ABD3-6E1F8D90E0F9}">
      <dsp:nvSpPr>
        <dsp:cNvPr id="0" name=""/>
        <dsp:cNvSpPr/>
      </dsp:nvSpPr>
      <dsp:spPr>
        <a:xfrm>
          <a:off x="8274624" y="1692471"/>
          <a:ext cx="2941585" cy="36670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sl-SI" sz="2100" kern="1200" dirty="0" smtClean="0"/>
            <a:t> Goričko, Pomurska ravan, Dravsko-Ptujsko-Središko polje, Ljubljanska kotlina, Krško brežiško polje in Ljubljansko barje.</a:t>
          </a:r>
          <a:endParaRPr lang="sl-SI" sz="2100" kern="1200" dirty="0"/>
        </a:p>
      </dsp:txBody>
      <dsp:txXfrm>
        <a:off x="8360780" y="1778627"/>
        <a:ext cx="2769273" cy="3494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CEE91-46F7-4938-9941-0E223111EFFC}">
      <dsp:nvSpPr>
        <dsp:cNvPr id="0" name=""/>
        <dsp:cNvSpPr/>
      </dsp:nvSpPr>
      <dsp:spPr>
        <a:xfrm>
          <a:off x="11906" y="-647112"/>
          <a:ext cx="12180093" cy="935796"/>
        </a:xfrm>
        <a:prstGeom prst="rect">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sl-SI" sz="3400" b="1" kern="1200" dirty="0" smtClean="0"/>
            <a:t>SOPO  - splošni pogoji</a:t>
          </a:r>
          <a:endParaRPr lang="sl-SI" sz="3400" b="1" kern="1200" dirty="0"/>
        </a:p>
      </dsp:txBody>
      <dsp:txXfrm>
        <a:off x="11906" y="-647112"/>
        <a:ext cx="12180093" cy="935796"/>
      </dsp:txXfrm>
    </dsp:sp>
    <dsp:sp modelId="{468423E6-ADD0-467C-A069-DFCF5FB99394}">
      <dsp:nvSpPr>
        <dsp:cNvPr id="0" name=""/>
        <dsp:cNvSpPr/>
      </dsp:nvSpPr>
      <dsp:spPr>
        <a:xfrm>
          <a:off x="0" y="147477"/>
          <a:ext cx="12180093" cy="7182144"/>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sl-SI" sz="1900" b="1" kern="1200" dirty="0" smtClean="0"/>
            <a:t>Intervencija SOPO je del neposrednih plačil zato zanjo veljajo splošni pogoji za neposredna plačila: </a:t>
          </a:r>
          <a:endParaRPr lang="sl-SI" sz="1900" b="1" kern="1200" dirty="0"/>
        </a:p>
        <a:p>
          <a:pPr marL="342900" lvl="2" indent="-171450" algn="l" defTabSz="844550">
            <a:lnSpc>
              <a:spcPct val="90000"/>
            </a:lnSpc>
            <a:spcBef>
              <a:spcPct val="0"/>
            </a:spcBef>
            <a:spcAft>
              <a:spcPct val="15000"/>
            </a:spcAft>
            <a:buChar char="••"/>
          </a:pPr>
          <a:r>
            <a:rPr lang="sl-SI" sz="1900" kern="1200" dirty="0" smtClean="0"/>
            <a:t>Vstopni prag 1ha.</a:t>
          </a:r>
          <a:endParaRPr lang="sl-SI" sz="1900" kern="1200" dirty="0"/>
        </a:p>
        <a:p>
          <a:pPr marL="342900" lvl="2" indent="-171450" algn="l" defTabSz="844550">
            <a:lnSpc>
              <a:spcPct val="90000"/>
            </a:lnSpc>
            <a:spcBef>
              <a:spcPct val="0"/>
            </a:spcBef>
            <a:spcAft>
              <a:spcPct val="15000"/>
            </a:spcAft>
            <a:buChar char="••"/>
          </a:pPr>
          <a:r>
            <a:rPr lang="sl-SI" sz="1900" kern="1200" dirty="0" smtClean="0"/>
            <a:t>Izpolnjevanje definicije AK.</a:t>
          </a:r>
          <a:endParaRPr lang="sl-SI" sz="1900" kern="1200" dirty="0"/>
        </a:p>
        <a:p>
          <a:pPr marL="342900" lvl="2" indent="-171450" algn="l" defTabSz="844550">
            <a:lnSpc>
              <a:spcPct val="90000"/>
            </a:lnSpc>
            <a:spcBef>
              <a:spcPct val="0"/>
            </a:spcBef>
            <a:spcAft>
              <a:spcPct val="15000"/>
            </a:spcAft>
            <a:buChar char="••"/>
          </a:pPr>
          <a:r>
            <a:rPr lang="sl-SI" sz="1900" kern="1200" dirty="0" smtClean="0"/>
            <a:t>Izvajanje kmetijske dejavnosti.</a:t>
          </a:r>
          <a:endParaRPr lang="sl-SI" sz="1900" kern="1200" dirty="0"/>
        </a:p>
        <a:p>
          <a:pPr marL="171450" lvl="1" indent="-171450" algn="l" defTabSz="844550">
            <a:lnSpc>
              <a:spcPct val="90000"/>
            </a:lnSpc>
            <a:spcBef>
              <a:spcPct val="0"/>
            </a:spcBef>
            <a:spcAft>
              <a:spcPct val="15000"/>
            </a:spcAft>
            <a:buChar char="••"/>
          </a:pPr>
          <a:r>
            <a:rPr lang="sl-SI" sz="1900" b="0" kern="1200" dirty="0" smtClean="0"/>
            <a:t>Izpolnjevanje zahteve posamezne SOPO sheme.</a:t>
          </a:r>
          <a:endParaRPr lang="sl-SI" sz="1900" b="0" kern="1200" dirty="0"/>
        </a:p>
        <a:p>
          <a:pPr marL="171450" lvl="1" indent="-171450" algn="l" defTabSz="844550">
            <a:lnSpc>
              <a:spcPct val="90000"/>
            </a:lnSpc>
            <a:spcBef>
              <a:spcPct val="0"/>
            </a:spcBef>
            <a:spcAft>
              <a:spcPct val="15000"/>
            </a:spcAft>
            <a:buChar char="••"/>
          </a:pPr>
          <a:endParaRPr lang="sl-SI" sz="1900" b="1" kern="1200" dirty="0"/>
        </a:p>
        <a:p>
          <a:pPr marL="171450" lvl="1" indent="-171450" algn="l" defTabSz="844550">
            <a:lnSpc>
              <a:spcPct val="90000"/>
            </a:lnSpc>
            <a:spcBef>
              <a:spcPct val="0"/>
            </a:spcBef>
            <a:spcAft>
              <a:spcPct val="15000"/>
            </a:spcAft>
            <a:buChar char="••"/>
          </a:pPr>
          <a:r>
            <a:rPr lang="sl-SI" sz="1900" b="1" kern="1200" dirty="0" smtClean="0">
              <a:solidFill>
                <a:srgbClr val="C00000"/>
              </a:solidFill>
            </a:rPr>
            <a:t>Sheme so PROSTOVOLJNE IN ENOLETNE:</a:t>
          </a:r>
          <a:endParaRPr lang="sl-SI" sz="1900" b="1" kern="1200" dirty="0">
            <a:solidFill>
              <a:srgbClr val="C00000"/>
            </a:solidFill>
          </a:endParaRPr>
        </a:p>
        <a:p>
          <a:pPr marL="342900" lvl="2" indent="-171450" algn="l" defTabSz="844550">
            <a:lnSpc>
              <a:spcPct val="90000"/>
            </a:lnSpc>
            <a:spcBef>
              <a:spcPct val="0"/>
            </a:spcBef>
            <a:spcAft>
              <a:spcPct val="15000"/>
            </a:spcAft>
            <a:buChar char="••"/>
          </a:pPr>
          <a:r>
            <a:rPr lang="sl-SI" sz="1900" kern="1200" dirty="0" smtClean="0"/>
            <a:t>ni lokacijske sledljivosti, vsako leto lahko kmet vstopa z drugo površino, v drugo shemo.</a:t>
          </a:r>
          <a:endParaRPr lang="sl-SI" sz="1900" kern="1200" dirty="0"/>
        </a:p>
        <a:p>
          <a:pPr marL="171450" lvl="1" indent="-171450" algn="l" defTabSz="844550">
            <a:lnSpc>
              <a:spcPct val="90000"/>
            </a:lnSpc>
            <a:spcBef>
              <a:spcPct val="0"/>
            </a:spcBef>
            <a:spcAft>
              <a:spcPct val="15000"/>
            </a:spcAft>
            <a:buChar char="••"/>
          </a:pPr>
          <a:r>
            <a:rPr lang="sl-SI" sz="1900" kern="1200" dirty="0" smtClean="0"/>
            <a:t>Lahko se vključi le v 1 shemo, lahko v 2 shemi, 4 sheme, …</a:t>
          </a:r>
          <a:endParaRPr lang="sl-SI" sz="1900" kern="1200" dirty="0"/>
        </a:p>
        <a:p>
          <a:pPr marL="171450" lvl="1" indent="-171450" algn="l" defTabSz="844550">
            <a:lnSpc>
              <a:spcPct val="90000"/>
            </a:lnSpc>
            <a:spcBef>
              <a:spcPct val="0"/>
            </a:spcBef>
            <a:spcAft>
              <a:spcPct val="15000"/>
            </a:spcAft>
            <a:buChar char="••"/>
          </a:pPr>
          <a:r>
            <a:rPr lang="sl-SI" sz="1900" kern="1200" dirty="0" smtClean="0">
              <a:solidFill>
                <a:schemeClr val="tx1"/>
              </a:solidFill>
            </a:rPr>
            <a:t>Med upravičene površine za intervencijo SOPO se ne šteje površina, ki je pripisan planini ali skupnemu pašniku. </a:t>
          </a:r>
          <a:endParaRPr lang="sl-SI" sz="1900" kern="1200" dirty="0">
            <a:solidFill>
              <a:schemeClr val="tx1"/>
            </a:solidFill>
          </a:endParaRPr>
        </a:p>
        <a:p>
          <a:pPr marL="171450" lvl="1" indent="-171450" algn="l" defTabSz="844550">
            <a:lnSpc>
              <a:spcPct val="90000"/>
            </a:lnSpc>
            <a:spcBef>
              <a:spcPct val="0"/>
            </a:spcBef>
            <a:spcAft>
              <a:spcPct val="15000"/>
            </a:spcAft>
            <a:buChar char="••"/>
          </a:pPr>
          <a:r>
            <a:rPr lang="sl-SI" sz="1900" b="0" kern="1200" dirty="0" smtClean="0"/>
            <a:t>Najmanjša površina kmetijske parcele   =  0,1 ha, </a:t>
          </a:r>
          <a:endParaRPr lang="sl-SI" sz="1900" b="0" kern="1200" dirty="0"/>
        </a:p>
        <a:p>
          <a:pPr marL="171450" lvl="1" indent="-171450" algn="l" defTabSz="844550">
            <a:lnSpc>
              <a:spcPct val="90000"/>
            </a:lnSpc>
            <a:spcBef>
              <a:spcPct val="0"/>
            </a:spcBef>
            <a:spcAft>
              <a:spcPct val="15000"/>
            </a:spcAft>
            <a:buChar char="••"/>
          </a:pPr>
          <a:r>
            <a:rPr lang="sl-SI" sz="1900" kern="1200" dirty="0" smtClean="0"/>
            <a:t>na KMG pa mora biti v posamezno shemo v okviru intervencije SOPO vključenih najmanj 0,3 ha kmetijskih površin, </a:t>
          </a:r>
          <a:endParaRPr lang="sl-SI" sz="1900" kern="1200" dirty="0"/>
        </a:p>
        <a:p>
          <a:pPr marL="342900" lvl="2" indent="-171450" algn="l" defTabSz="844550">
            <a:lnSpc>
              <a:spcPct val="90000"/>
            </a:lnSpc>
            <a:spcBef>
              <a:spcPct val="0"/>
            </a:spcBef>
            <a:spcAft>
              <a:spcPct val="15000"/>
            </a:spcAft>
            <a:buChar char="••"/>
          </a:pPr>
          <a:r>
            <a:rPr lang="sl-SI" sz="1900" i="1" kern="1200" dirty="0" smtClean="0"/>
            <a:t>razen za POŠK v shemo je lahko vključenih najmanj 0,1 ha kmetijskih površin na KMG.</a:t>
          </a:r>
          <a:endParaRPr lang="sl-SI" sz="1900" i="1" kern="1200" dirty="0"/>
        </a:p>
        <a:p>
          <a:pPr marL="342900" lvl="2" indent="-171450" algn="l" defTabSz="844550">
            <a:lnSpc>
              <a:spcPct val="90000"/>
            </a:lnSpc>
            <a:spcBef>
              <a:spcPct val="0"/>
            </a:spcBef>
            <a:spcAft>
              <a:spcPct val="15000"/>
            </a:spcAft>
            <a:buChar char="••"/>
          </a:pPr>
          <a:endParaRPr lang="sl-SI" sz="1900" i="1" kern="1200" dirty="0"/>
        </a:p>
        <a:p>
          <a:pPr marL="171450" lvl="1" indent="-171450" algn="l" defTabSz="844550">
            <a:lnSpc>
              <a:spcPct val="90000"/>
            </a:lnSpc>
            <a:spcBef>
              <a:spcPct val="0"/>
            </a:spcBef>
            <a:spcAft>
              <a:spcPct val="15000"/>
            </a:spcAft>
            <a:buChar char="••"/>
          </a:pPr>
          <a:r>
            <a:rPr lang="sl-SI" sz="1900" b="1" kern="1200" dirty="0" smtClean="0"/>
            <a:t>Če je vložen zahtevek za manjšo kmetijsko parcelo oz. je vključenih manj kot 0,3 ha KZU na KMG</a:t>
          </a:r>
          <a:r>
            <a:rPr lang="sl-SI" sz="1900" kern="1200" dirty="0" smtClean="0"/>
            <a:t>:</a:t>
          </a:r>
          <a:endParaRPr lang="sl-SI" sz="1900" kern="1200" dirty="0"/>
        </a:p>
        <a:p>
          <a:pPr marL="342900" lvl="2" indent="-171450" algn="l" defTabSz="844550">
            <a:lnSpc>
              <a:spcPct val="90000"/>
            </a:lnSpc>
            <a:spcBef>
              <a:spcPct val="0"/>
            </a:spcBef>
            <a:spcAft>
              <a:spcPct val="15000"/>
            </a:spcAft>
            <a:buChar char="••"/>
          </a:pPr>
          <a:r>
            <a:rPr lang="sl-SI" sz="1900" kern="1200" dirty="0" smtClean="0"/>
            <a:t> se zahtevek za to kmetijsko parcelo zavrne in se šteje, da ne gre za čezmerno prijavo in ni sankcij.</a:t>
          </a:r>
          <a:endParaRPr lang="sl-SI" sz="1900" kern="1200" dirty="0"/>
        </a:p>
        <a:p>
          <a:pPr marL="342900" lvl="2" indent="-171450" algn="l" defTabSz="844550">
            <a:lnSpc>
              <a:spcPct val="90000"/>
            </a:lnSpc>
            <a:spcBef>
              <a:spcPct val="0"/>
            </a:spcBef>
            <a:spcAft>
              <a:spcPct val="15000"/>
            </a:spcAft>
            <a:buChar char="••"/>
          </a:pPr>
          <a:endParaRPr lang="sl-SI" sz="1900" kern="1200" dirty="0"/>
        </a:p>
        <a:p>
          <a:pPr marL="171450" lvl="1" indent="-171450" algn="l" defTabSz="844550">
            <a:lnSpc>
              <a:spcPct val="90000"/>
            </a:lnSpc>
            <a:spcBef>
              <a:spcPct val="0"/>
            </a:spcBef>
            <a:spcAft>
              <a:spcPct val="15000"/>
            </a:spcAft>
            <a:buChar char="••"/>
          </a:pPr>
          <a:r>
            <a:rPr lang="sl-SI" sz="1900" b="1" kern="1200" dirty="0" smtClean="0"/>
            <a:t>Če niso izpolnjene zahteve pogojenosti</a:t>
          </a:r>
          <a:r>
            <a:rPr lang="sl-SI" sz="1900" kern="1200" dirty="0" smtClean="0"/>
            <a:t>, ki predstavljajo bistveni element za izvajanje posamezne sheme SOPO, </a:t>
          </a:r>
          <a:r>
            <a:rPr lang="sl-SI" sz="1900" b="1" kern="1200" dirty="0" smtClean="0"/>
            <a:t>nosilec KMG za celotno površino ni upravičen do plačila za to shemo razen</a:t>
          </a:r>
          <a:r>
            <a:rPr lang="sl-SI" sz="1900" kern="1200" dirty="0" smtClean="0"/>
            <a:t> v primerih, ki so določeni s </a:t>
          </a:r>
          <a:r>
            <a:rPr lang="sl-SI" sz="1900" b="1" kern="1200" dirty="0" smtClean="0"/>
            <a:t>katalogom upravnih sankcij</a:t>
          </a:r>
          <a:r>
            <a:rPr lang="sl-SI" sz="1900" kern="1200" dirty="0" smtClean="0"/>
            <a:t>, ki je del priloge 10 uredbe neposrednih plačil.</a:t>
          </a:r>
          <a:endParaRPr lang="sl-SI" sz="1900" kern="1200" dirty="0"/>
        </a:p>
        <a:p>
          <a:pPr marL="228600" lvl="1" indent="-228600" algn="l" defTabSz="889000">
            <a:lnSpc>
              <a:spcPct val="90000"/>
            </a:lnSpc>
            <a:spcBef>
              <a:spcPct val="0"/>
            </a:spcBef>
            <a:spcAft>
              <a:spcPct val="15000"/>
            </a:spcAft>
            <a:buChar char="••"/>
          </a:pPr>
          <a:endParaRPr lang="sl-SI" sz="2000" kern="1200" dirty="0"/>
        </a:p>
        <a:p>
          <a:pPr marL="228600" lvl="1" indent="-228600" algn="l" defTabSz="889000">
            <a:lnSpc>
              <a:spcPct val="90000"/>
            </a:lnSpc>
            <a:spcBef>
              <a:spcPct val="0"/>
            </a:spcBef>
            <a:spcAft>
              <a:spcPct val="15000"/>
            </a:spcAft>
            <a:buChar char="••"/>
          </a:pPr>
          <a:endParaRPr lang="sl-SI" sz="2000" kern="1200" dirty="0"/>
        </a:p>
      </dsp:txBody>
      <dsp:txXfrm>
        <a:off x="0" y="147477"/>
        <a:ext cx="12180093" cy="71821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0"/>
          <a:ext cx="11940732" cy="98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23AF95-B8D6-4982-99C0-C701E4228242}">
      <dsp:nvSpPr>
        <dsp:cNvPr id="0" name=""/>
        <dsp:cNvSpPr/>
      </dsp:nvSpPr>
      <dsp:spPr>
        <a:xfrm>
          <a:off x="523147" y="153227"/>
          <a:ext cx="9762324" cy="82760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kern="1200" dirty="0" smtClean="0"/>
            <a:t>Shema spodbuja puščanje zaplat neposejanih tal na ornih zemljiščih zasajenimi s </a:t>
          </a:r>
          <a:r>
            <a:rPr lang="sl-SI" sz="2000" kern="1200" dirty="0" err="1" smtClean="0"/>
            <a:t>strnimi</a:t>
          </a:r>
          <a:r>
            <a:rPr lang="sl-SI" sz="2000" kern="1200" dirty="0" smtClean="0"/>
            <a:t> žiti, oljno ogrščico, deteljam, inkarnatko, lucerno ali </a:t>
          </a:r>
          <a:r>
            <a:rPr lang="sl-SI" sz="2000" kern="1200" dirty="0" err="1" smtClean="0"/>
            <a:t>deteljnotravno</a:t>
          </a:r>
          <a:r>
            <a:rPr lang="sl-SI" sz="2000" kern="1200" dirty="0" smtClean="0"/>
            <a:t> mešanico. Kmetijska rastlina mora biti glavni posevek  v letu oddaje zahtevka.</a:t>
          </a:r>
          <a:endParaRPr lang="sl-SI" sz="2000" b="1" kern="1200" dirty="0"/>
        </a:p>
      </dsp:txBody>
      <dsp:txXfrm>
        <a:off x="563548" y="193628"/>
        <a:ext cx="9681522" cy="746807"/>
      </dsp:txXfrm>
    </dsp:sp>
    <dsp:sp modelId="{44C74479-B0DE-4634-BCC9-85AED8EF7AEF}">
      <dsp:nvSpPr>
        <dsp:cNvPr id="0" name=""/>
        <dsp:cNvSpPr/>
      </dsp:nvSpPr>
      <dsp:spPr>
        <a:xfrm>
          <a:off x="0" y="1195988"/>
          <a:ext cx="11940732" cy="4422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812292"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na ornih zemljiščih je treba zagotoviti več zaplat neposejanih tal, ki morajo biti od roba ornega zemljišča oddaljene vsaj 5 m, </a:t>
          </a:r>
          <a:r>
            <a:rPr lang="sl-SI" sz="1600" kern="1200" dirty="0" smtClean="0">
              <a:solidFill>
                <a:schemeClr val="accent5">
                  <a:lumMod val="75000"/>
                </a:schemeClr>
              </a:solidFill>
            </a:rPr>
            <a:t>če je med upravno preveritvijo zahtevkov POŠK ugotovljeno, da je zahtevek oddan za njivsko površino, ki je premajhna, da bi lahko nosilec KMG izpolnil ta pogoj , se v tem primeru zahtevek za shemo POŠK zavrne in se zanj uporabijo znižanja iz Priloge 10.«.</a:t>
          </a:r>
          <a:endParaRPr lang="sl-SI" sz="1600" kern="1200" dirty="0">
            <a:solidFill>
              <a:schemeClr val="accent5">
                <a:lumMod val="75000"/>
              </a:schemeClr>
            </a:solidFill>
          </a:endParaRPr>
        </a:p>
        <a:p>
          <a:pPr marL="228600" lvl="1" indent="-228600" algn="l" defTabSz="889000">
            <a:lnSpc>
              <a:spcPct val="90000"/>
            </a:lnSpc>
            <a:spcBef>
              <a:spcPct val="0"/>
            </a:spcBef>
            <a:spcAft>
              <a:spcPct val="15000"/>
            </a:spcAft>
            <a:buChar char="••"/>
          </a:pPr>
          <a:r>
            <a:rPr lang="sl-SI" sz="2000" kern="1200" dirty="0" smtClean="0"/>
            <a:t>posamezna zaplata mora biti v velikosti najmanj 25 m2 in največ 100m2 in širine najmanj 2,5 metra,</a:t>
          </a:r>
          <a:endParaRPr lang="sl-SI" sz="2000" kern="1200" dirty="0"/>
        </a:p>
        <a:p>
          <a:pPr marL="228600" lvl="1" indent="-228600" algn="l" defTabSz="889000">
            <a:lnSpc>
              <a:spcPct val="90000"/>
            </a:lnSpc>
            <a:spcBef>
              <a:spcPct val="0"/>
            </a:spcBef>
            <a:spcAft>
              <a:spcPct val="15000"/>
            </a:spcAft>
            <a:buChar char="••"/>
          </a:pPr>
          <a:r>
            <a:rPr lang="sl-SI" sz="2000" kern="1200" dirty="0" smtClean="0"/>
            <a:t>razdalja med zaplatami mora biti na vse strani vsaj 10 m,</a:t>
          </a:r>
          <a:endParaRPr lang="sl-SI" sz="2000" kern="1200" dirty="0"/>
        </a:p>
        <a:p>
          <a:pPr marL="228600" lvl="1" indent="-228600" algn="l" defTabSz="889000">
            <a:lnSpc>
              <a:spcPct val="90000"/>
            </a:lnSpc>
            <a:spcBef>
              <a:spcPct val="0"/>
            </a:spcBef>
            <a:spcAft>
              <a:spcPct val="15000"/>
            </a:spcAft>
            <a:buChar char="••"/>
          </a:pPr>
          <a:r>
            <a:rPr lang="sl-SI" sz="2000" u="sng" kern="1200" dirty="0" smtClean="0"/>
            <a:t>evidence niso potrebne</a:t>
          </a:r>
          <a:r>
            <a:rPr lang="sl-SI" sz="2000" kern="1200" dirty="0" smtClean="0"/>
            <a:t>, </a:t>
          </a:r>
          <a:endParaRPr lang="sl-SI" sz="2000" kern="1200" dirty="0"/>
        </a:p>
        <a:p>
          <a:pPr marL="228600" lvl="1" indent="-228600" algn="l" defTabSz="889000">
            <a:lnSpc>
              <a:spcPct val="90000"/>
            </a:lnSpc>
            <a:spcBef>
              <a:spcPct val="0"/>
            </a:spcBef>
            <a:spcAft>
              <a:spcPct val="15000"/>
            </a:spcAft>
            <a:buChar char="••"/>
          </a:pPr>
          <a:r>
            <a:rPr lang="sl-SI" sz="2000" kern="1200" dirty="0" smtClean="0"/>
            <a:t>zaplate morajo biti prisotne do spravila kmetijske rastline, </a:t>
          </a:r>
        </a:p>
        <a:p>
          <a:pPr marL="228600" lvl="1" indent="-228600" algn="l" defTabSz="889000">
            <a:lnSpc>
              <a:spcPct val="90000"/>
            </a:lnSpc>
            <a:spcBef>
              <a:spcPct val="0"/>
            </a:spcBef>
            <a:spcAft>
              <a:spcPct val="15000"/>
            </a:spcAft>
            <a:buChar char="••"/>
          </a:pPr>
          <a:r>
            <a:rPr lang="sl-SI" sz="2000" kern="1200" dirty="0" smtClean="0"/>
            <a:t>zaplata se lahko vzpostavi ob setvi zadevne KMRS ali mehansko (NE z FFS!) tudi kasneje vendar vsaj do 15. marca (do začetka obdobja vlaganja ZV) oziroma se lahko vzpostavi ob setvi (ki je izvedena po 15. marcu)  tudi po 15. marcu, </a:t>
          </a:r>
          <a:r>
            <a:rPr lang="sl-SI" sz="2000" kern="1200" dirty="0" smtClean="0">
              <a:solidFill>
                <a:schemeClr val="accent5">
                  <a:lumMod val="75000"/>
                </a:schemeClr>
              </a:solidFill>
            </a:rPr>
            <a:t>vendar najpozneje do 15. aprila tekočega leta</a:t>
          </a:r>
          <a:r>
            <a:rPr lang="sl-SI" sz="2000" kern="1200" dirty="0" smtClean="0"/>
            <a:t>.</a:t>
          </a:r>
          <a:endParaRPr lang="sl-SI" sz="2000" kern="1200" dirty="0"/>
        </a:p>
      </dsp:txBody>
      <dsp:txXfrm>
        <a:off x="0" y="1195988"/>
        <a:ext cx="11940732" cy="4422600"/>
      </dsp:txXfrm>
    </dsp:sp>
    <dsp:sp modelId="{0D1EB0E5-1913-4C5A-A8EC-E5835FF76769}">
      <dsp:nvSpPr>
        <dsp:cNvPr id="0" name=""/>
        <dsp:cNvSpPr/>
      </dsp:nvSpPr>
      <dsp:spPr>
        <a:xfrm>
          <a:off x="624745" y="1164529"/>
          <a:ext cx="8358512" cy="5798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Pogoji upravičenosti:</a:t>
          </a:r>
          <a:endParaRPr lang="sl-SI" sz="2000" b="1" kern="1200" dirty="0"/>
        </a:p>
      </dsp:txBody>
      <dsp:txXfrm>
        <a:off x="653049" y="1192833"/>
        <a:ext cx="8301904" cy="52321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74479-B0DE-4634-BCC9-85AED8EF7AEF}">
      <dsp:nvSpPr>
        <dsp:cNvPr id="0" name=""/>
        <dsp:cNvSpPr/>
      </dsp:nvSpPr>
      <dsp:spPr>
        <a:xfrm>
          <a:off x="0" y="0"/>
          <a:ext cx="11940732" cy="1673583"/>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687324"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Na ornem zemljišču velikosti do 0,5 ha mora biti vsaj ena zaplata neposejanih tal in za vsakega nadaljnjega 0,5 ha ena dodatna zaplata. Za plačilo se uporabi korekcijski faktor s katerim se ena zaplata neposejanih tal šteje za 0,5 ha. </a:t>
          </a:r>
          <a:endParaRPr lang="sl-SI" sz="2000" kern="1200" dirty="0"/>
        </a:p>
      </dsp:txBody>
      <dsp:txXfrm>
        <a:off x="0" y="0"/>
        <a:ext cx="11940732" cy="1673583"/>
      </dsp:txXfrm>
    </dsp:sp>
    <dsp:sp modelId="{0D1EB0E5-1913-4C5A-A8EC-E5835FF76769}">
      <dsp:nvSpPr>
        <dsp:cNvPr id="0" name=""/>
        <dsp:cNvSpPr/>
      </dsp:nvSpPr>
      <dsp:spPr>
        <a:xfrm>
          <a:off x="393835" y="0"/>
          <a:ext cx="8358512" cy="61363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just" defTabSz="889000">
            <a:lnSpc>
              <a:spcPct val="90000"/>
            </a:lnSpc>
            <a:spcBef>
              <a:spcPct val="0"/>
            </a:spcBef>
            <a:spcAft>
              <a:spcPct val="35000"/>
            </a:spcAft>
          </a:pPr>
          <a:r>
            <a:rPr lang="sl-SI" sz="2000" b="1" kern="1200" dirty="0" smtClean="0"/>
            <a:t>Pogoji upravičenosti:</a:t>
          </a:r>
          <a:endParaRPr lang="sl-SI" sz="2000" b="1" kern="1200" dirty="0"/>
        </a:p>
      </dsp:txBody>
      <dsp:txXfrm>
        <a:off x="423790" y="29955"/>
        <a:ext cx="8298602" cy="55372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139638"/>
          <a:ext cx="11940732" cy="1134544"/>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37388" rIns="926733" bIns="128016"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t>Rezultatska shema –  varovanje najdenega gnezda na njivskih površinah.</a:t>
          </a:r>
          <a:endParaRPr lang="sl-SI" sz="1800" b="1" kern="1200" dirty="0"/>
        </a:p>
      </dsp:txBody>
      <dsp:txXfrm>
        <a:off x="0" y="139638"/>
        <a:ext cx="11940732" cy="1134544"/>
      </dsp:txXfrm>
    </dsp:sp>
    <dsp:sp modelId="{D223AF95-B8D6-4982-99C0-C701E4228242}">
      <dsp:nvSpPr>
        <dsp:cNvPr id="0" name=""/>
        <dsp:cNvSpPr/>
      </dsp:nvSpPr>
      <dsp:spPr>
        <a:xfrm>
          <a:off x="578564" y="0"/>
          <a:ext cx="8358512" cy="47472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Namen:</a:t>
          </a:r>
          <a:endParaRPr lang="sl-SI" sz="2000" b="1" kern="1200" dirty="0"/>
        </a:p>
      </dsp:txBody>
      <dsp:txXfrm>
        <a:off x="601738" y="23174"/>
        <a:ext cx="8312164" cy="428378"/>
      </dsp:txXfrm>
    </dsp:sp>
    <dsp:sp modelId="{C5675E81-A0BA-4E9F-B837-177D2F8C2ED5}">
      <dsp:nvSpPr>
        <dsp:cNvPr id="0" name=""/>
        <dsp:cNvSpPr/>
      </dsp:nvSpPr>
      <dsp:spPr>
        <a:xfrm>
          <a:off x="0" y="1230321"/>
          <a:ext cx="11940732" cy="77800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37388" rIns="926733" bIns="113792" numCol="1" spcCol="1270" anchor="t" anchorCtr="0">
          <a:noAutofit/>
        </a:bodyPr>
        <a:lstStyle/>
        <a:p>
          <a:pPr marL="171450" lvl="1" indent="-171450" algn="l" defTabSz="711200">
            <a:lnSpc>
              <a:spcPct val="90000"/>
            </a:lnSpc>
            <a:spcBef>
              <a:spcPct val="0"/>
            </a:spcBef>
            <a:spcAft>
              <a:spcPct val="15000"/>
            </a:spcAft>
            <a:buChar char="••"/>
          </a:pPr>
          <a:r>
            <a:rPr lang="sl-SI" sz="1600" kern="1200" dirty="0" smtClean="0"/>
            <a:t> </a:t>
          </a:r>
          <a:r>
            <a:rPr lang="sl-SI" sz="1800" kern="1200" dirty="0" smtClean="0"/>
            <a:t>1100 in 1161. </a:t>
          </a:r>
        </a:p>
      </dsp:txBody>
      <dsp:txXfrm>
        <a:off x="0" y="1230321"/>
        <a:ext cx="11940732" cy="778009"/>
      </dsp:txXfrm>
    </dsp:sp>
    <dsp:sp modelId="{AD9631DA-8AED-4910-865D-3ABDEE980DE5}">
      <dsp:nvSpPr>
        <dsp:cNvPr id="0" name=""/>
        <dsp:cNvSpPr/>
      </dsp:nvSpPr>
      <dsp:spPr>
        <a:xfrm>
          <a:off x="578564" y="1019698"/>
          <a:ext cx="8358512" cy="55301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Shema se izvaja na GERK z rabo:</a:t>
          </a:r>
          <a:endParaRPr lang="sl-SI" sz="2000" kern="1200" dirty="0" smtClean="0"/>
        </a:p>
      </dsp:txBody>
      <dsp:txXfrm>
        <a:off x="605560" y="1046694"/>
        <a:ext cx="8304520" cy="499021"/>
      </dsp:txXfrm>
    </dsp:sp>
    <dsp:sp modelId="{992FBA39-CC10-4C8B-B687-86C20EFE5A94}">
      <dsp:nvSpPr>
        <dsp:cNvPr id="0" name=""/>
        <dsp:cNvSpPr/>
      </dsp:nvSpPr>
      <dsp:spPr>
        <a:xfrm>
          <a:off x="0" y="2031407"/>
          <a:ext cx="11940732" cy="17608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37388" rIns="926733" bIns="128016"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t>Dravsko-Ptujsko-Središko polje in</a:t>
          </a:r>
        </a:p>
        <a:p>
          <a:pPr marL="171450" lvl="1" indent="-171450" algn="l" defTabSz="800100">
            <a:lnSpc>
              <a:spcPct val="90000"/>
            </a:lnSpc>
            <a:spcBef>
              <a:spcPct val="0"/>
            </a:spcBef>
            <a:spcAft>
              <a:spcPct val="15000"/>
            </a:spcAft>
            <a:buChar char="••"/>
          </a:pPr>
          <a:r>
            <a:rPr lang="sl-SI" sz="1800" kern="1200" dirty="0" smtClean="0"/>
            <a:t>Ljubljansko barje </a:t>
          </a:r>
        </a:p>
      </dsp:txBody>
      <dsp:txXfrm>
        <a:off x="0" y="2031407"/>
        <a:ext cx="11940732" cy="1760850"/>
      </dsp:txXfrm>
    </dsp:sp>
    <dsp:sp modelId="{5EF0FA9B-4399-4784-A448-AB42E3EE8FEB}">
      <dsp:nvSpPr>
        <dsp:cNvPr id="0" name=""/>
        <dsp:cNvSpPr/>
      </dsp:nvSpPr>
      <dsp:spPr>
        <a:xfrm>
          <a:off x="578564" y="1948274"/>
          <a:ext cx="8358512" cy="4803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Izvaja se na območjih:</a:t>
          </a:r>
          <a:endParaRPr lang="sl-SI" sz="2000" kern="1200" dirty="0" smtClean="0"/>
        </a:p>
      </dsp:txBody>
      <dsp:txXfrm>
        <a:off x="602011" y="1971721"/>
        <a:ext cx="8311618" cy="4334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2BC0-61A2-4EDE-AC3D-343329EDD5D9}">
      <dsp:nvSpPr>
        <dsp:cNvPr id="0" name=""/>
        <dsp:cNvSpPr/>
      </dsp:nvSpPr>
      <dsp:spPr>
        <a:xfrm rot="5400000">
          <a:off x="-1399237" y="2079178"/>
          <a:ext cx="4813865" cy="876319"/>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l-SI" sz="2200" b="1" kern="1200" dirty="0" smtClean="0"/>
            <a:t>Potek iskanja gnezd:</a:t>
          </a:r>
          <a:endParaRPr lang="sl-SI" sz="2200" b="1" kern="1200" dirty="0"/>
        </a:p>
      </dsp:txBody>
      <dsp:txXfrm rot="-5400000">
        <a:off x="569535" y="548566"/>
        <a:ext cx="876319" cy="3937546"/>
      </dsp:txXfrm>
    </dsp:sp>
    <dsp:sp modelId="{7426D51B-21E1-42BB-878C-E790DFFB616B}">
      <dsp:nvSpPr>
        <dsp:cNvPr id="0" name=""/>
        <dsp:cNvSpPr/>
      </dsp:nvSpPr>
      <dsp:spPr>
        <a:xfrm rot="5400000">
          <a:off x="4698524" y="-2445298"/>
          <a:ext cx="4063862" cy="9720270"/>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l-SI" sz="2100" b="1" kern="1200" dirty="0" smtClean="0"/>
            <a:t>1. </a:t>
          </a:r>
          <a:r>
            <a:rPr lang="sl-SI" sz="2100" b="0" kern="1200" dirty="0" smtClean="0"/>
            <a:t>N</a:t>
          </a:r>
          <a:r>
            <a:rPr lang="sl-SI" sz="2100" kern="1200" dirty="0" smtClean="0"/>
            <a:t>a območjih iz prejšnjega diapozitiva bo ornitolog iskal gnezda, </a:t>
          </a:r>
          <a:endParaRPr lang="sl-SI" sz="2100" b="1" kern="1200" dirty="0"/>
        </a:p>
        <a:p>
          <a:pPr marL="228600" lvl="1" indent="-228600" algn="l" defTabSz="933450">
            <a:lnSpc>
              <a:spcPct val="90000"/>
            </a:lnSpc>
            <a:spcBef>
              <a:spcPct val="0"/>
            </a:spcBef>
            <a:spcAft>
              <a:spcPct val="15000"/>
            </a:spcAft>
            <a:buChar char="••"/>
          </a:pPr>
          <a:endParaRPr lang="sl-SI" sz="2100" b="1" kern="1200" dirty="0"/>
        </a:p>
        <a:p>
          <a:pPr marL="228600" lvl="1" indent="-228600" algn="l" defTabSz="933450">
            <a:lnSpc>
              <a:spcPct val="90000"/>
            </a:lnSpc>
            <a:spcBef>
              <a:spcPct val="0"/>
            </a:spcBef>
            <a:spcAft>
              <a:spcPct val="15000"/>
            </a:spcAft>
            <a:buChar char="••"/>
          </a:pPr>
          <a:r>
            <a:rPr lang="sl-SI" sz="2100" b="1" kern="1200" dirty="0" smtClean="0"/>
            <a:t>2. </a:t>
          </a:r>
          <a:r>
            <a:rPr lang="sl-SI" sz="2100" kern="1200" dirty="0" smtClean="0"/>
            <a:t>ko gnezdo najde </a:t>
          </a:r>
          <a:r>
            <a:rPr lang="sl-SI" sz="2100" kern="1200" dirty="0" err="1" smtClean="0"/>
            <a:t>sproči</a:t>
          </a:r>
          <a:r>
            <a:rPr lang="sl-SI" sz="2100" kern="1200" dirty="0" smtClean="0"/>
            <a:t> agenciji </a:t>
          </a:r>
          <a:r>
            <a:rPr lang="sl-SI" sz="2100" kern="1200" dirty="0" err="1" smtClean="0"/>
            <a:t>x,y</a:t>
          </a:r>
          <a:r>
            <a:rPr lang="sl-SI" sz="2100" kern="1200" dirty="0" smtClean="0"/>
            <a:t> koordinate gnezda,</a:t>
          </a:r>
        </a:p>
        <a:p>
          <a:pPr marL="228600" lvl="1"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kern="1200" dirty="0" smtClean="0"/>
            <a:t>3. </a:t>
          </a:r>
          <a:r>
            <a:rPr lang="sl-SI" sz="2100" kern="1200" dirty="0" smtClean="0"/>
            <a:t>agencija, sporoči </a:t>
          </a:r>
          <a:r>
            <a:rPr lang="sl-SI" sz="2100" kern="1200" dirty="0" err="1" smtClean="0"/>
            <a:t>x,y</a:t>
          </a:r>
          <a:r>
            <a:rPr lang="sl-SI" sz="2100" kern="1200" dirty="0" smtClean="0"/>
            <a:t> koordinate zadevni območni KSS:</a:t>
          </a:r>
        </a:p>
        <a:p>
          <a:pPr marL="457200" lvl="2" indent="-228600" algn="l" defTabSz="933450">
            <a:lnSpc>
              <a:spcPct val="90000"/>
            </a:lnSpc>
            <a:spcBef>
              <a:spcPct val="0"/>
            </a:spcBef>
            <a:spcAft>
              <a:spcPct val="15000"/>
            </a:spcAft>
            <a:buChar char="••"/>
          </a:pPr>
          <a:r>
            <a:rPr lang="sl-SI" sz="2100" kern="1200" dirty="0" smtClean="0"/>
            <a:t>(KGZS LJ in KGZS Ptuj ter lahko tudi KGZS MB (Občine Hoče-Slivnica, Rače in Starše)),</a:t>
          </a:r>
        </a:p>
        <a:p>
          <a:pPr marL="457200" lvl="2"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kern="1200" dirty="0" smtClean="0"/>
            <a:t>4. </a:t>
          </a:r>
          <a:r>
            <a:rPr lang="sl-SI" sz="2100" kern="1200" dirty="0" smtClean="0"/>
            <a:t>kmetijski svetovalec skupaj z ornitologom obišče nosilca: </a:t>
          </a:r>
        </a:p>
        <a:p>
          <a:pPr marL="457200" lvl="2" indent="-228600" algn="l" defTabSz="933450">
            <a:lnSpc>
              <a:spcPct val="90000"/>
            </a:lnSpc>
            <a:spcBef>
              <a:spcPct val="0"/>
            </a:spcBef>
            <a:spcAft>
              <a:spcPct val="15000"/>
            </a:spcAft>
            <a:buChar char="••"/>
          </a:pPr>
          <a:r>
            <a:rPr lang="sl-SI" sz="2100" kern="1200" dirty="0" smtClean="0"/>
            <a:t>Nosilca seznanita z gnezdom, s pribo in pogoji upravičenosti sheme,</a:t>
          </a:r>
        </a:p>
        <a:p>
          <a:pPr marL="457200" lvl="2"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kern="1200" dirty="0" smtClean="0"/>
            <a:t>5. </a:t>
          </a:r>
          <a:r>
            <a:rPr lang="sl-SI" sz="2100" b="0" kern="1200" dirty="0" smtClean="0"/>
            <a:t>nosilec</a:t>
          </a:r>
          <a:r>
            <a:rPr lang="sl-SI" sz="2100" kern="1200" dirty="0" smtClean="0"/>
            <a:t> odda zahtevek za pribo po obisku KSS in ornitologa.</a:t>
          </a:r>
        </a:p>
      </dsp:txBody>
      <dsp:txXfrm rot="-5400000">
        <a:off x="1870321" y="581286"/>
        <a:ext cx="9521889" cy="36671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9DCF7-3F3B-40E7-AFD5-1CDCA9A0E349}">
      <dsp:nvSpPr>
        <dsp:cNvPr id="0" name=""/>
        <dsp:cNvSpPr/>
      </dsp:nvSpPr>
      <dsp:spPr>
        <a:xfrm rot="5400000">
          <a:off x="2493907" y="562752"/>
          <a:ext cx="3185996" cy="2771817"/>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dirty="0" smtClean="0"/>
            <a:t>Zahteve za izvajanje sheme so sledeče:</a:t>
          </a:r>
          <a:endParaRPr lang="sl-SI" sz="2600" b="1" kern="1200" dirty="0"/>
        </a:p>
      </dsp:txBody>
      <dsp:txXfrm rot="-5400000">
        <a:off x="3132938" y="852147"/>
        <a:ext cx="1907933" cy="2193028"/>
      </dsp:txXfrm>
    </dsp:sp>
    <dsp:sp modelId="{BE7656CD-DE40-46D4-B71F-E59BBCED1E13}">
      <dsp:nvSpPr>
        <dsp:cNvPr id="0" name=""/>
        <dsp:cNvSpPr/>
      </dsp:nvSpPr>
      <dsp:spPr>
        <a:xfrm>
          <a:off x="5519005" y="629726"/>
          <a:ext cx="6079033" cy="455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sl-SI" sz="2200" b="1" kern="1200" dirty="0" smtClean="0"/>
            <a:t>- gnezdo na njivi se označi s palicami,</a:t>
          </a:r>
          <a:endParaRPr lang="sl-SI" sz="2200" b="1" kern="1200" dirty="0"/>
        </a:p>
        <a:p>
          <a:pPr lvl="0" algn="l" defTabSz="977900">
            <a:lnSpc>
              <a:spcPct val="90000"/>
            </a:lnSpc>
            <a:spcBef>
              <a:spcPct val="0"/>
            </a:spcBef>
            <a:spcAft>
              <a:spcPct val="35000"/>
            </a:spcAft>
          </a:pPr>
          <a:endParaRPr lang="sl-SI" sz="2200" b="1" kern="1200" dirty="0"/>
        </a:p>
        <a:p>
          <a:pPr lvl="0" algn="l" defTabSz="977900">
            <a:lnSpc>
              <a:spcPct val="90000"/>
            </a:lnSpc>
            <a:spcBef>
              <a:spcPct val="0"/>
            </a:spcBef>
            <a:spcAft>
              <a:spcPct val="35000"/>
            </a:spcAft>
          </a:pPr>
          <a:r>
            <a:rPr lang="sl-SI" sz="2200" b="1" kern="1200" dirty="0" smtClean="0"/>
            <a:t>- na označenem delu njive niso dovoljena nobena dela s traktorjem ali drugo mehanizacijo, ki bi lahko poškodovala gnezdo do 15. junija, ki omogoča uspešno gnezditev,</a:t>
          </a:r>
          <a:endParaRPr lang="sl-SI" sz="2200" b="1" kern="1200" dirty="0"/>
        </a:p>
        <a:p>
          <a:pPr lvl="0" algn="l" defTabSz="977900">
            <a:lnSpc>
              <a:spcPct val="90000"/>
            </a:lnSpc>
            <a:spcBef>
              <a:spcPct val="0"/>
            </a:spcBef>
            <a:spcAft>
              <a:spcPct val="35000"/>
            </a:spcAft>
          </a:pPr>
          <a:endParaRPr lang="sl-SI" sz="2200" b="1" kern="1200" dirty="0"/>
        </a:p>
        <a:p>
          <a:pPr lvl="0" algn="l" defTabSz="977900">
            <a:lnSpc>
              <a:spcPct val="90000"/>
            </a:lnSpc>
            <a:spcBef>
              <a:spcPct val="0"/>
            </a:spcBef>
            <a:spcAft>
              <a:spcPct val="35000"/>
            </a:spcAft>
          </a:pPr>
          <a:r>
            <a:rPr lang="sl-SI" sz="2200" b="1" kern="1200" dirty="0" smtClean="0"/>
            <a:t>- v okolici gnezda lahko poteka normalna obdelava  (ni predvidenih zahtev glede uporabe FFS),</a:t>
          </a:r>
          <a:endParaRPr lang="sl-SI" sz="2200" b="1" kern="1200" dirty="0"/>
        </a:p>
        <a:p>
          <a:pPr lvl="0" algn="l" defTabSz="977900">
            <a:lnSpc>
              <a:spcPct val="90000"/>
            </a:lnSpc>
            <a:spcBef>
              <a:spcPct val="0"/>
            </a:spcBef>
            <a:spcAft>
              <a:spcPct val="35000"/>
            </a:spcAft>
          </a:pPr>
          <a:endParaRPr lang="sl-SI" sz="2200" b="1" kern="1200" dirty="0"/>
        </a:p>
        <a:p>
          <a:pPr lvl="0" algn="l" defTabSz="977900">
            <a:lnSpc>
              <a:spcPct val="90000"/>
            </a:lnSpc>
            <a:spcBef>
              <a:spcPct val="0"/>
            </a:spcBef>
            <a:spcAft>
              <a:spcPct val="35000"/>
            </a:spcAft>
          </a:pPr>
          <a:r>
            <a:rPr lang="sl-SI" sz="2200" b="1" kern="1200" dirty="0" smtClean="0"/>
            <a:t>- po 15. juniju je dovoljena normalna obdelava celotne njive (prej obvezno </a:t>
          </a:r>
          <a:r>
            <a:rPr lang="sl-SI" sz="2200" b="1" kern="1200" dirty="0" err="1" smtClean="0"/>
            <a:t>geotag</a:t>
          </a:r>
          <a:r>
            <a:rPr lang="sl-SI" sz="2200" b="1" kern="1200" dirty="0" smtClean="0"/>
            <a:t> </a:t>
          </a:r>
          <a:r>
            <a:rPr lang="sl-SI" sz="2200" b="1" kern="1200" dirty="0" err="1" smtClean="0"/>
            <a:t>photo,da</a:t>
          </a:r>
          <a:r>
            <a:rPr lang="sl-SI" sz="2200" b="1" kern="1200" dirty="0" smtClean="0"/>
            <a:t> je gnezdo do takrat bilo ohranjeno).</a:t>
          </a:r>
          <a:endParaRPr lang="sl-SI" sz="2200" b="1" kern="1200" dirty="0"/>
        </a:p>
      </dsp:txBody>
      <dsp:txXfrm>
        <a:off x="5519005" y="629726"/>
        <a:ext cx="6079033" cy="4555567"/>
      </dsp:txXfrm>
    </dsp:sp>
    <dsp:sp modelId="{87D844A4-5884-4173-A908-894BAF91BFB6}">
      <dsp:nvSpPr>
        <dsp:cNvPr id="0" name=""/>
        <dsp:cNvSpPr/>
      </dsp:nvSpPr>
      <dsp:spPr>
        <a:xfrm rot="5400000">
          <a:off x="-171518" y="2846214"/>
          <a:ext cx="2510597" cy="2167561"/>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sl-SI" sz="3600" kern="1200"/>
        </a:p>
      </dsp:txBody>
      <dsp:txXfrm rot="-5400000">
        <a:off x="336580" y="3064544"/>
        <a:ext cx="1494401" cy="173090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9DCF7-3F3B-40E7-AFD5-1CDCA9A0E349}">
      <dsp:nvSpPr>
        <dsp:cNvPr id="0" name=""/>
        <dsp:cNvSpPr/>
      </dsp:nvSpPr>
      <dsp:spPr>
        <a:xfrm rot="5400000">
          <a:off x="-26898" y="209789"/>
          <a:ext cx="3227535" cy="280795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dirty="0" smtClean="0"/>
            <a:t>Zahteve za izvajanje sheme so sledeče:</a:t>
          </a:r>
          <a:endParaRPr lang="sl-SI" sz="2600" b="1" kern="1200" dirty="0"/>
        </a:p>
      </dsp:txBody>
      <dsp:txXfrm rot="-5400000">
        <a:off x="620465" y="502956"/>
        <a:ext cx="1932809" cy="2221621"/>
      </dsp:txXfrm>
    </dsp:sp>
    <dsp:sp modelId="{BE7656CD-DE40-46D4-B71F-E59BBCED1E13}">
      <dsp:nvSpPr>
        <dsp:cNvPr id="0" name=""/>
        <dsp:cNvSpPr/>
      </dsp:nvSpPr>
      <dsp:spPr>
        <a:xfrm>
          <a:off x="3137589" y="173961"/>
          <a:ext cx="8264447" cy="53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kern="1200" dirty="0" smtClean="0"/>
            <a:t>Nosilec mora posneti dve geografsko označeni fotografiji gnezda: </a:t>
          </a:r>
          <a:endParaRPr lang="sl-SI" sz="2000" b="1" kern="1200" dirty="0"/>
        </a:p>
        <a:p>
          <a:pPr marL="228600" lvl="1" indent="-228600" algn="l" defTabSz="889000">
            <a:lnSpc>
              <a:spcPct val="90000"/>
            </a:lnSpc>
            <a:spcBef>
              <a:spcPct val="0"/>
            </a:spcBef>
            <a:spcAft>
              <a:spcPct val="15000"/>
            </a:spcAft>
            <a:buChar char="••"/>
          </a:pPr>
          <a:r>
            <a:rPr lang="sl-SI" sz="2000" kern="1200" dirty="0" smtClean="0"/>
            <a:t>prva geografsko označena fotografija  vidna vzpostavitev varovanja gnezda, </a:t>
          </a:r>
          <a:endParaRPr lang="sl-SI" sz="2000" b="1" kern="1200" dirty="0"/>
        </a:p>
        <a:p>
          <a:pPr marL="228600" lvl="1" indent="-228600" algn="l" defTabSz="889000">
            <a:lnSpc>
              <a:spcPct val="90000"/>
            </a:lnSpc>
            <a:spcBef>
              <a:spcPct val="0"/>
            </a:spcBef>
            <a:spcAft>
              <a:spcPct val="15000"/>
            </a:spcAft>
            <a:buChar char="••"/>
          </a:pPr>
          <a:r>
            <a:rPr lang="sl-SI" sz="2000" kern="1200" dirty="0" smtClean="0"/>
            <a:t>druga geografsko označena fotografija pa mora biti posneta na zadnji dan varovanja gnezda </a:t>
          </a:r>
          <a:r>
            <a:rPr lang="sl-SI" sz="2000" kern="1200" dirty="0" smtClean="0">
              <a:solidFill>
                <a:schemeClr val="accent5">
                  <a:lumMod val="75000"/>
                </a:schemeClr>
              </a:solidFill>
            </a:rPr>
            <a:t>oziroma vsaj do 30. junija.</a:t>
          </a:r>
          <a:endParaRPr lang="sl-SI" sz="2000" b="1" kern="1200" dirty="0"/>
        </a:p>
        <a:p>
          <a:pPr lvl="0" algn="l" defTabSz="889000">
            <a:lnSpc>
              <a:spcPct val="90000"/>
            </a:lnSpc>
            <a:spcBef>
              <a:spcPct val="0"/>
            </a:spcBef>
            <a:spcAft>
              <a:spcPct val="35000"/>
            </a:spcAft>
          </a:pPr>
          <a:endParaRPr lang="sl-SI" sz="2000" b="1" kern="1200" dirty="0"/>
        </a:p>
        <a:p>
          <a:pPr lvl="0" algn="l" defTabSz="889000">
            <a:lnSpc>
              <a:spcPct val="90000"/>
            </a:lnSpc>
            <a:spcBef>
              <a:spcPct val="0"/>
            </a:spcBef>
            <a:spcAft>
              <a:spcPct val="35000"/>
            </a:spcAft>
          </a:pPr>
          <a:r>
            <a:rPr lang="sl-SI" sz="2000" b="1" kern="1200" dirty="0" smtClean="0">
              <a:solidFill>
                <a:schemeClr val="accent6">
                  <a:lumMod val="75000"/>
                </a:schemeClr>
              </a:solidFill>
            </a:rPr>
            <a:t>- Za namen sheme se uporabi korekcijski faktor s katerim se eno gnezdo šteje za 1 ha upravičene površine, ne glede na dejansko velikost kmetijske površine na kateri se gnezdo nahaja.</a:t>
          </a:r>
        </a:p>
      </dsp:txBody>
      <dsp:txXfrm>
        <a:off x="3137589" y="173961"/>
        <a:ext cx="8264447" cy="5338911"/>
      </dsp:txXfrm>
    </dsp:sp>
    <dsp:sp modelId="{87D844A4-5884-4173-A908-894BAF91BFB6}">
      <dsp:nvSpPr>
        <dsp:cNvPr id="0" name=""/>
        <dsp:cNvSpPr/>
      </dsp:nvSpPr>
      <dsp:spPr>
        <a:xfrm rot="5400000">
          <a:off x="454950" y="3601694"/>
          <a:ext cx="361709" cy="1271610"/>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l-SI" sz="1700" kern="1200"/>
        </a:p>
      </dsp:txBody>
      <dsp:txXfrm rot="-5400000">
        <a:off x="211935" y="4116929"/>
        <a:ext cx="847740" cy="24113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148873"/>
          <a:ext cx="11940732" cy="8505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1656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 1221 – intenzivni sadovnjak, GERK z rabo 1211 – vinogradi, GERK z rabo 1230 – oljčniki.</a:t>
          </a:r>
          <a:endParaRPr lang="sl-SI" sz="2000" b="1" kern="1200" dirty="0"/>
        </a:p>
      </dsp:txBody>
      <dsp:txXfrm>
        <a:off x="0" y="148873"/>
        <a:ext cx="11940732" cy="850500"/>
      </dsp:txXfrm>
    </dsp:sp>
    <dsp:sp modelId="{D223AF95-B8D6-4982-99C0-C701E4228242}">
      <dsp:nvSpPr>
        <dsp:cNvPr id="0" name=""/>
        <dsp:cNvSpPr/>
      </dsp:nvSpPr>
      <dsp:spPr>
        <a:xfrm>
          <a:off x="597036" y="19659"/>
          <a:ext cx="8358512" cy="4244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Shema se izvaja na GERK z vrstami rabe:</a:t>
          </a:r>
          <a:endParaRPr lang="sl-SI" sz="2000" b="1" kern="1200" dirty="0"/>
        </a:p>
      </dsp:txBody>
      <dsp:txXfrm>
        <a:off x="617754" y="40377"/>
        <a:ext cx="8317076" cy="382978"/>
      </dsp:txXfrm>
    </dsp:sp>
    <dsp:sp modelId="{5F61C2FE-7DF8-44B1-B447-DF27FFEE27AA}">
      <dsp:nvSpPr>
        <dsp:cNvPr id="0" name=""/>
        <dsp:cNvSpPr/>
      </dsp:nvSpPr>
      <dsp:spPr>
        <a:xfrm>
          <a:off x="0" y="1402573"/>
          <a:ext cx="11940732" cy="2079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1656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V trajnih </a:t>
          </a:r>
          <a:r>
            <a:rPr lang="sl-SI" sz="2000" kern="1200" dirty="0" smtClean="0"/>
            <a:t>nasadih se za gnojenje z dušikom lahko uporabljajo samo organska gnojila, ki jih nosilec KMG lahko prevzame tudi z drugega kmetijskega gospodarstva,</a:t>
          </a:r>
          <a:endParaRPr lang="sl-SI" sz="2000" kern="1200" dirty="0"/>
        </a:p>
        <a:p>
          <a:pPr marL="228600" lvl="1" indent="-228600" algn="l" defTabSz="889000">
            <a:lnSpc>
              <a:spcPct val="90000"/>
            </a:lnSpc>
            <a:spcBef>
              <a:spcPct val="0"/>
            </a:spcBef>
            <a:spcAft>
              <a:spcPct val="15000"/>
            </a:spcAft>
            <a:buChar char="••"/>
          </a:pPr>
          <a:r>
            <a:rPr lang="sl-SI" sz="2000" kern="1200" dirty="0" smtClean="0"/>
            <a:t> </a:t>
          </a:r>
          <a:r>
            <a:rPr lang="sl-SI" sz="2000" kern="1200" dirty="0" smtClean="0"/>
            <a:t>kot </a:t>
          </a:r>
          <a:r>
            <a:rPr lang="sl-SI" sz="2000" kern="1200" dirty="0" smtClean="0"/>
            <a:t>izpolnjevanje zahteve se šteje tudi popolna opustitev gnojenja.</a:t>
          </a:r>
          <a:endParaRPr lang="sl-SI" sz="2000" kern="1200" dirty="0"/>
        </a:p>
        <a:p>
          <a:pPr marL="228600" lvl="1" indent="-228600" algn="l" defTabSz="889000">
            <a:lnSpc>
              <a:spcPct val="90000"/>
            </a:lnSpc>
            <a:spcBef>
              <a:spcPct val="0"/>
            </a:spcBef>
            <a:spcAft>
              <a:spcPct val="15000"/>
            </a:spcAft>
            <a:buChar char="••"/>
          </a:pPr>
          <a:r>
            <a:rPr lang="sl-SI" sz="2000" kern="1200" dirty="0" smtClean="0">
              <a:solidFill>
                <a:schemeClr val="tx1"/>
              </a:solidFill>
            </a:rPr>
            <a:t>Shema se ne izvaja na območju VVO_I_DR. Pri tem se za GERK, ki na območju VVO_I _DR leži vsaj z 1 ar površine, šteje, da v celoti leži na območju VVO_I_DR.  </a:t>
          </a:r>
          <a:endParaRPr lang="sl-SI" sz="2000" kern="1200" dirty="0">
            <a:solidFill>
              <a:schemeClr val="tx1"/>
            </a:solidFill>
          </a:endParaRPr>
        </a:p>
      </dsp:txBody>
      <dsp:txXfrm>
        <a:off x="0" y="1402573"/>
        <a:ext cx="11940732" cy="2079000"/>
      </dsp:txXfrm>
    </dsp:sp>
    <dsp:sp modelId="{2581B5AD-C1EA-4B4B-859B-56CBFAB2C61F}">
      <dsp:nvSpPr>
        <dsp:cNvPr id="0" name=""/>
        <dsp:cNvSpPr/>
      </dsp:nvSpPr>
      <dsp:spPr>
        <a:xfrm>
          <a:off x="597036" y="1107373"/>
          <a:ext cx="8358512"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Zahteve za izvajanje sheme so sledeče:</a:t>
          </a:r>
          <a:endParaRPr lang="sl-SI" sz="2000" b="1" kern="1200" dirty="0"/>
        </a:p>
      </dsp:txBody>
      <dsp:txXfrm>
        <a:off x="625857" y="1136194"/>
        <a:ext cx="8300870" cy="532758"/>
      </dsp:txXfrm>
    </dsp:sp>
    <dsp:sp modelId="{05525FCE-2EE9-430F-B1FB-10053F022671}">
      <dsp:nvSpPr>
        <dsp:cNvPr id="0" name=""/>
        <dsp:cNvSpPr/>
      </dsp:nvSpPr>
      <dsp:spPr>
        <a:xfrm>
          <a:off x="0" y="4055541"/>
          <a:ext cx="11940732" cy="50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68406E-9165-4119-A56E-DCA38C97A787}">
      <dsp:nvSpPr>
        <dsp:cNvPr id="0" name=""/>
        <dsp:cNvSpPr/>
      </dsp:nvSpPr>
      <dsp:spPr>
        <a:xfrm>
          <a:off x="597036" y="3589573"/>
          <a:ext cx="10146732" cy="76116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kern="1200" dirty="0" smtClean="0">
              <a:solidFill>
                <a:schemeClr val="tx1"/>
              </a:solidFill>
            </a:rPr>
            <a:t> </a:t>
          </a:r>
          <a:r>
            <a:rPr lang="sl-SI" sz="2000" b="1" kern="1200" dirty="0" smtClean="0">
              <a:solidFill>
                <a:schemeClr val="tx1"/>
              </a:solidFill>
            </a:rPr>
            <a:t>Nosilec KMG mora zagotoviti rabo GERK do dne, ki je kot zadnji določen za spremembe in umike zahtevkov v skladu z uredbo, ki ureja izvedbo intervencij kmetijske politike za leto oddaje zbirne </a:t>
          </a:r>
          <a:r>
            <a:rPr lang="sl-SI" sz="2000" b="1" kern="1200" dirty="0" smtClean="0">
              <a:solidFill>
                <a:schemeClr val="tx1"/>
              </a:solidFill>
            </a:rPr>
            <a:t>vloge </a:t>
          </a:r>
          <a:r>
            <a:rPr lang="sl-SI" sz="2000" b="1" kern="1200" dirty="0" smtClean="0">
              <a:solidFill>
                <a:srgbClr val="7030A0"/>
              </a:solidFill>
            </a:rPr>
            <a:t>(15. november za leto 2024).</a:t>
          </a:r>
          <a:endParaRPr lang="sl-SI" sz="2000" b="1" kern="1200" dirty="0" smtClean="0">
            <a:solidFill>
              <a:srgbClr val="7030A0"/>
            </a:solidFill>
          </a:endParaRPr>
        </a:p>
      </dsp:txBody>
      <dsp:txXfrm>
        <a:off x="634193" y="3626730"/>
        <a:ext cx="10072418" cy="686853"/>
      </dsp:txXfrm>
    </dsp:sp>
    <dsp:sp modelId="{61056180-ABB0-479A-BE3E-E7E59A1F038E}">
      <dsp:nvSpPr>
        <dsp:cNvPr id="0" name=""/>
        <dsp:cNvSpPr/>
      </dsp:nvSpPr>
      <dsp:spPr>
        <a:xfrm>
          <a:off x="0" y="4429491"/>
          <a:ext cx="11940732" cy="1449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1656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Dokazila za mineralna gnojila P in K (račun o nakupu in deklaracija / razvidno da ni uporabil N </a:t>
          </a:r>
          <a:r>
            <a:rPr lang="sl-SI" sz="2000" kern="1200" dirty="0" err="1" smtClean="0"/>
            <a:t>min.gnojila</a:t>
          </a:r>
          <a:r>
            <a:rPr lang="sl-SI" sz="2000" kern="1200" dirty="0" smtClean="0"/>
            <a:t>).</a:t>
          </a:r>
          <a:endParaRPr lang="sl-SI" sz="2000" kern="1200" dirty="0"/>
        </a:p>
        <a:p>
          <a:pPr marL="228600" lvl="1" indent="-228600" algn="l" defTabSz="889000">
            <a:lnSpc>
              <a:spcPct val="90000"/>
            </a:lnSpc>
            <a:spcBef>
              <a:spcPct val="0"/>
            </a:spcBef>
            <a:spcAft>
              <a:spcPct val="15000"/>
            </a:spcAft>
            <a:buChar char="••"/>
          </a:pPr>
          <a:r>
            <a:rPr lang="sl-SI" sz="2000" kern="1200" dirty="0" smtClean="0"/>
            <a:t>NA isti površni je možna kombinacija OGNTN in BIORAZTN.</a:t>
          </a:r>
          <a:endParaRPr lang="sl-SI" sz="2000" kern="1200" dirty="0"/>
        </a:p>
      </dsp:txBody>
      <dsp:txXfrm>
        <a:off x="0" y="4429491"/>
        <a:ext cx="11940732" cy="1449000"/>
      </dsp:txXfrm>
    </dsp:sp>
    <dsp:sp modelId="{0857F974-9A40-4171-8990-3F2C1BC23E32}">
      <dsp:nvSpPr>
        <dsp:cNvPr id="0" name=""/>
        <dsp:cNvSpPr/>
      </dsp:nvSpPr>
      <dsp:spPr>
        <a:xfrm>
          <a:off x="597036" y="4667541"/>
          <a:ext cx="45721" cy="571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endParaRPr lang="sl-SI" sz="2000" kern="1200" dirty="0"/>
        </a:p>
      </dsp:txBody>
      <dsp:txXfrm>
        <a:off x="599268" y="4669773"/>
        <a:ext cx="41257" cy="5268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192161"/>
          <a:ext cx="11940732" cy="11576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72898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 1221– intenzivni sadovnjak, GERK z rabo 1211 –vinogradi, GERK z rabo 1230 – oljčniki.</a:t>
          </a:r>
          <a:endParaRPr lang="sl-SI" sz="2000" b="1" kern="1200" dirty="0"/>
        </a:p>
      </dsp:txBody>
      <dsp:txXfrm>
        <a:off x="0" y="192161"/>
        <a:ext cx="11940732" cy="1157625"/>
      </dsp:txXfrm>
    </dsp:sp>
    <dsp:sp modelId="{D223AF95-B8D6-4982-99C0-C701E4228242}">
      <dsp:nvSpPr>
        <dsp:cNvPr id="0" name=""/>
        <dsp:cNvSpPr/>
      </dsp:nvSpPr>
      <dsp:spPr>
        <a:xfrm>
          <a:off x="597036" y="33312"/>
          <a:ext cx="8358512" cy="74272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Shema se izvaja na GERK z vrstami rabe:</a:t>
          </a:r>
          <a:endParaRPr lang="sl-SI" sz="2000" b="1" kern="1200" dirty="0"/>
        </a:p>
      </dsp:txBody>
      <dsp:txXfrm>
        <a:off x="633293" y="69569"/>
        <a:ext cx="8285998" cy="670212"/>
      </dsp:txXfrm>
    </dsp:sp>
    <dsp:sp modelId="{33F43CEC-45DC-4FC5-8551-47E36C61160D}">
      <dsp:nvSpPr>
        <dsp:cNvPr id="0" name=""/>
        <dsp:cNvSpPr/>
      </dsp:nvSpPr>
      <dsp:spPr>
        <a:xfrm>
          <a:off x="0" y="1920590"/>
          <a:ext cx="11940732" cy="18191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728980"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življenjski prostor za koristne organizme;</a:t>
          </a:r>
          <a:endParaRPr lang="sl-SI" sz="2000" kern="1200" dirty="0"/>
        </a:p>
        <a:p>
          <a:pPr marL="228600" lvl="1" indent="-228600" algn="l" defTabSz="889000">
            <a:lnSpc>
              <a:spcPct val="90000"/>
            </a:lnSpc>
            <a:spcBef>
              <a:spcPct val="0"/>
            </a:spcBef>
            <a:spcAft>
              <a:spcPct val="15000"/>
            </a:spcAft>
            <a:buChar char="••"/>
          </a:pPr>
          <a:r>
            <a:rPr lang="sl-SI" sz="2000" kern="1200" dirty="0" smtClean="0"/>
            <a:t>vzdrževanje medvrstnega prostora;</a:t>
          </a:r>
          <a:endParaRPr lang="sl-SI" sz="2000" kern="1200" dirty="0"/>
        </a:p>
        <a:p>
          <a:pPr marL="228600" lvl="1" indent="-228600" algn="l" defTabSz="889000">
            <a:lnSpc>
              <a:spcPct val="90000"/>
            </a:lnSpc>
            <a:spcBef>
              <a:spcPct val="0"/>
            </a:spcBef>
            <a:spcAft>
              <a:spcPct val="15000"/>
            </a:spcAft>
            <a:buChar char="••"/>
          </a:pPr>
          <a:r>
            <a:rPr lang="sl-SI" sz="2000" kern="1200" dirty="0" smtClean="0"/>
            <a:t>vzpostavitev cvetočega pasu.</a:t>
          </a:r>
        </a:p>
      </dsp:txBody>
      <dsp:txXfrm>
        <a:off x="0" y="1920590"/>
        <a:ext cx="11940732" cy="1819125"/>
      </dsp:txXfrm>
    </dsp:sp>
    <dsp:sp modelId="{0A015665-1FA1-4515-A386-9F6CEB0BD471}">
      <dsp:nvSpPr>
        <dsp:cNvPr id="0" name=""/>
        <dsp:cNvSpPr/>
      </dsp:nvSpPr>
      <dsp:spPr>
        <a:xfrm>
          <a:off x="597036" y="1606063"/>
          <a:ext cx="8358512" cy="83112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Zahteve sheme se izvajajo v treh kmetijskih praksah in sicer:</a:t>
          </a:r>
          <a:endParaRPr lang="sl-SI" sz="2000" b="1" kern="1200" dirty="0"/>
        </a:p>
      </dsp:txBody>
      <dsp:txXfrm>
        <a:off x="637608" y="1646635"/>
        <a:ext cx="8277368" cy="749982"/>
      </dsp:txXfrm>
    </dsp:sp>
    <dsp:sp modelId="{916AE19C-84A4-460A-862C-D65060590060}">
      <dsp:nvSpPr>
        <dsp:cNvPr id="0" name=""/>
        <dsp:cNvSpPr/>
      </dsp:nvSpPr>
      <dsp:spPr>
        <a:xfrm>
          <a:off x="0" y="4270451"/>
          <a:ext cx="11940732" cy="1094623"/>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4F4D0-D7CE-431A-9524-3D10986D31B9}">
      <dsp:nvSpPr>
        <dsp:cNvPr id="0" name=""/>
        <dsp:cNvSpPr/>
      </dsp:nvSpPr>
      <dsp:spPr>
        <a:xfrm>
          <a:off x="657994" y="4111591"/>
          <a:ext cx="11023958" cy="135810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Nosilec KMG mora izvajati vsaj dve od treh kmetijskih praks!</a:t>
          </a:r>
          <a:r>
            <a:rPr lang="sl-SI" sz="2000" kern="1200" dirty="0" smtClean="0">
              <a:solidFill>
                <a:schemeClr val="accent1"/>
              </a:solidFill>
            </a:rPr>
            <a:t> </a:t>
          </a:r>
          <a:r>
            <a:rPr lang="sl-SI" sz="2000" kern="1200" dirty="0" smtClean="0">
              <a:solidFill>
                <a:schemeClr val="tx1"/>
              </a:solidFill>
            </a:rPr>
            <a:t>na posamezen GERK na kmetijskem gospodarstvu z rabo GERK 1221, 1211 in 1230. Pri tem ne rabi v shemo vključiti vse </a:t>
          </a:r>
          <a:r>
            <a:rPr lang="sl-SI" sz="2000" kern="1200" dirty="0" err="1" smtClean="0">
              <a:solidFill>
                <a:schemeClr val="tx1"/>
              </a:solidFill>
            </a:rPr>
            <a:t>GERKe</a:t>
          </a:r>
          <a:r>
            <a:rPr lang="sl-SI" sz="2000" kern="1200" dirty="0" smtClean="0">
              <a:solidFill>
                <a:schemeClr val="tx1"/>
              </a:solidFill>
            </a:rPr>
            <a:t> z ustrezno rabo, tiste, ki pa vključi, pa mora na njih izvajati vsaj dve kmetijski praksi</a:t>
          </a:r>
          <a:r>
            <a:rPr lang="sl-SI" sz="2000" b="1" kern="1200" dirty="0" smtClean="0">
              <a:solidFill>
                <a:schemeClr val="tx1"/>
              </a:solidFill>
            </a:rPr>
            <a:t>!  </a:t>
          </a:r>
        </a:p>
      </dsp:txBody>
      <dsp:txXfrm>
        <a:off x="724291" y="4177888"/>
        <a:ext cx="10891364" cy="122550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355821"/>
          <a:ext cx="11940732" cy="549953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159626" rIns="926733" bIns="156464" numCol="1" spcCol="1270" anchor="t" anchorCtr="0">
          <a:noAutofit/>
        </a:bodyPr>
        <a:lstStyle/>
        <a:p>
          <a:pPr marL="228600" lvl="1" indent="-228600" algn="just" defTabSz="977900">
            <a:lnSpc>
              <a:spcPct val="90000"/>
            </a:lnSpc>
            <a:spcBef>
              <a:spcPct val="0"/>
            </a:spcBef>
            <a:spcAft>
              <a:spcPct val="15000"/>
            </a:spcAft>
            <a:buChar char="••"/>
          </a:pPr>
          <a:r>
            <a:rPr lang="sl-SI" sz="2200" b="1" kern="1200" dirty="0" smtClean="0"/>
            <a:t>zagotovitev življenjskega prostora za koristne organizme, pod kar se štejejo:</a:t>
          </a:r>
        </a:p>
        <a:p>
          <a:pPr marL="457200" lvl="2" indent="-228600" algn="just" defTabSz="977900">
            <a:lnSpc>
              <a:spcPct val="90000"/>
            </a:lnSpc>
            <a:spcBef>
              <a:spcPct val="0"/>
            </a:spcBef>
            <a:spcAft>
              <a:spcPct val="15000"/>
            </a:spcAft>
            <a:buChar char="••"/>
          </a:pPr>
          <a:r>
            <a:rPr lang="sl-SI" sz="2200" kern="1200" dirty="0" smtClean="0"/>
            <a:t> skalnjaki, hoteli za koristne organizme, drogovi za ujede, gnezdilnice za ptice (objavljena </a:t>
          </a:r>
          <a:r>
            <a:rPr lang="sl-SI" sz="2200" b="0" kern="1200" dirty="0" err="1" smtClean="0"/>
            <a:t>N</a:t>
          </a:r>
          <a:r>
            <a:rPr lang="sl-SI" sz="2200" b="0" i="0" kern="1200" dirty="0" err="1" smtClean="0"/>
            <a:t>avodila_shema</a:t>
          </a:r>
          <a:r>
            <a:rPr lang="sl-SI" sz="2200" b="0" i="0" kern="1200" dirty="0" smtClean="0"/>
            <a:t> BIORAZTN _kmetijska </a:t>
          </a:r>
          <a:r>
            <a:rPr lang="sl-SI" sz="2200" b="0" i="0" kern="1200" dirty="0" err="1" smtClean="0"/>
            <a:t>praksa_življenjski</a:t>
          </a:r>
          <a:r>
            <a:rPr lang="sl-SI" sz="2200" b="0" i="0" kern="1200" dirty="0" smtClean="0"/>
            <a:t> prostori za koristne organizme).</a:t>
          </a:r>
          <a:endParaRPr lang="sl-SI" sz="2200" b="0" kern="1200" dirty="0" smtClean="0"/>
        </a:p>
        <a:p>
          <a:pPr marL="114300" lvl="2" indent="-57150" algn="just" defTabSz="355600">
            <a:lnSpc>
              <a:spcPct val="90000"/>
            </a:lnSpc>
            <a:spcBef>
              <a:spcPct val="0"/>
            </a:spcBef>
            <a:spcAft>
              <a:spcPct val="15000"/>
            </a:spcAft>
            <a:buChar char="••"/>
          </a:pPr>
          <a:endParaRPr lang="sl-SI" sz="800" kern="1200" dirty="0" smtClean="0"/>
        </a:p>
        <a:p>
          <a:pPr marL="228600" lvl="1" indent="-228600" algn="just" defTabSz="977900">
            <a:lnSpc>
              <a:spcPct val="90000"/>
            </a:lnSpc>
            <a:spcBef>
              <a:spcPct val="0"/>
            </a:spcBef>
            <a:spcAft>
              <a:spcPct val="15000"/>
            </a:spcAft>
            <a:buChar char="••"/>
          </a:pPr>
          <a:r>
            <a:rPr lang="sl-SI" sz="2200" b="1" kern="1200" dirty="0" smtClean="0"/>
            <a:t>Nosilec mora zagotoviti</a:t>
          </a:r>
          <a:r>
            <a:rPr lang="sl-SI" sz="2200" b="1" kern="1200" dirty="0" smtClean="0"/>
            <a:t>:</a:t>
          </a:r>
        </a:p>
        <a:p>
          <a:pPr marL="457200" lvl="2" indent="-228600" algn="just" defTabSz="977900">
            <a:lnSpc>
              <a:spcPct val="90000"/>
            </a:lnSpc>
            <a:spcBef>
              <a:spcPct val="0"/>
            </a:spcBef>
            <a:spcAft>
              <a:spcPct val="15000"/>
            </a:spcAft>
            <a:buChar char="••"/>
          </a:pPr>
          <a:r>
            <a:rPr lang="sl-SI" sz="2200" kern="1200" dirty="0" smtClean="0"/>
            <a:t>en življenjski prostor na GERK TN velikosti do 1 ha, </a:t>
          </a:r>
        </a:p>
        <a:p>
          <a:pPr marL="457200" lvl="2" indent="-228600" algn="just" defTabSz="977900">
            <a:lnSpc>
              <a:spcPct val="90000"/>
            </a:lnSpc>
            <a:spcBef>
              <a:spcPct val="0"/>
            </a:spcBef>
            <a:spcAft>
              <a:spcPct val="15000"/>
            </a:spcAft>
            <a:buChar char="••"/>
          </a:pPr>
          <a:r>
            <a:rPr lang="sl-SI" sz="2200" kern="1200" dirty="0" smtClean="0"/>
            <a:t>tri življenjske prostore na GERK TN velikosti od 1 do 5 ha in</a:t>
          </a:r>
        </a:p>
        <a:p>
          <a:pPr marL="457200" lvl="2" indent="-228600" algn="just" defTabSz="977900">
            <a:lnSpc>
              <a:spcPct val="90000"/>
            </a:lnSpc>
            <a:spcBef>
              <a:spcPct val="0"/>
            </a:spcBef>
            <a:spcAft>
              <a:spcPct val="15000"/>
            </a:spcAft>
            <a:buChar char="••"/>
          </a:pPr>
          <a:r>
            <a:rPr lang="sl-SI" sz="2200" kern="1200" dirty="0" smtClean="0"/>
            <a:t>vsaj štiri življenjske prostore na GERK TN velikosti trajnega nasada nad 5 ha.</a:t>
          </a:r>
        </a:p>
        <a:p>
          <a:pPr marL="457200" lvl="2" indent="-228600" algn="just" defTabSz="977900">
            <a:lnSpc>
              <a:spcPct val="90000"/>
            </a:lnSpc>
            <a:spcBef>
              <a:spcPct val="0"/>
            </a:spcBef>
            <a:spcAft>
              <a:spcPct val="15000"/>
            </a:spcAft>
            <a:buChar char="••"/>
          </a:pPr>
          <a:r>
            <a:rPr lang="sl-SI" sz="2200" kern="1200" dirty="0" smtClean="0">
              <a:solidFill>
                <a:schemeClr val="accent5">
                  <a:lumMod val="75000"/>
                </a:schemeClr>
              </a:solidFill>
            </a:rPr>
            <a:t>Življenjski prostor se lahko vzpostavi znotraj GERK ali ob zunanjem obodu GERK.</a:t>
          </a:r>
          <a:endParaRPr lang="sl-SI" sz="2200" kern="1200" dirty="0" smtClean="0"/>
        </a:p>
        <a:p>
          <a:pPr marL="457200" lvl="2" indent="-228600" algn="just" defTabSz="977900">
            <a:lnSpc>
              <a:spcPct val="90000"/>
            </a:lnSpc>
            <a:spcBef>
              <a:spcPct val="0"/>
            </a:spcBef>
            <a:spcAft>
              <a:spcPct val="15000"/>
            </a:spcAft>
            <a:buChar char="••"/>
          </a:pPr>
          <a:r>
            <a:rPr lang="sl-SI" sz="2200" b="1" kern="1200" dirty="0" smtClean="0"/>
            <a:t>Življenjski prostori morajo biti enakomerno razporejeni po površini. </a:t>
          </a:r>
          <a:endParaRPr lang="sl-SI" sz="2200" kern="1200" dirty="0" smtClean="0"/>
        </a:p>
        <a:p>
          <a:pPr marL="228600" lvl="1" indent="-228600" algn="just" defTabSz="977900">
            <a:lnSpc>
              <a:spcPct val="90000"/>
            </a:lnSpc>
            <a:spcBef>
              <a:spcPct val="0"/>
            </a:spcBef>
            <a:spcAft>
              <a:spcPct val="15000"/>
            </a:spcAft>
            <a:buChar char="••"/>
          </a:pPr>
          <a:r>
            <a:rPr lang="sl-SI" sz="2200" b="1" kern="1200" dirty="0" smtClean="0"/>
            <a:t>Vzpostavljeni morajo biti najkasneje do zadnje dne za oddajo ZV (10.7. tekočega leta)</a:t>
          </a:r>
          <a:endParaRPr lang="sl-SI" sz="2200" b="1" kern="1200" dirty="0"/>
        </a:p>
        <a:p>
          <a:pPr marL="228600" lvl="1" indent="-228600" algn="just" defTabSz="977900">
            <a:lnSpc>
              <a:spcPct val="90000"/>
            </a:lnSpc>
            <a:spcBef>
              <a:spcPct val="0"/>
            </a:spcBef>
            <a:spcAft>
              <a:spcPct val="15000"/>
            </a:spcAft>
            <a:buChar char="••"/>
          </a:pPr>
          <a:r>
            <a:rPr lang="sl-SI" sz="2200" kern="1200" dirty="0" smtClean="0">
              <a:solidFill>
                <a:schemeClr val="accent5">
                  <a:lumMod val="75000"/>
                </a:schemeClr>
              </a:solidFill>
            </a:rPr>
            <a:t>Če je življenjski prostor že bil vzpostavljen v okviru izvajanja kmetijske prakse v prejšnjih </a:t>
          </a:r>
          <a:r>
            <a:rPr lang="sl-SI" sz="2200" kern="1200" dirty="0" smtClean="0">
              <a:solidFill>
                <a:schemeClr val="accent5">
                  <a:lumMod val="75000"/>
                </a:schemeClr>
              </a:solidFill>
            </a:rPr>
            <a:t>letih </a:t>
          </a:r>
          <a:r>
            <a:rPr lang="sl-SI" sz="2200" kern="1200" dirty="0" smtClean="0">
              <a:solidFill>
                <a:srgbClr val="7030A0"/>
              </a:solidFill>
            </a:rPr>
            <a:t>(pri tem se netopirnice ne upoštevajo, ker so se s spremembo uredbe v letu 2023 ukinile kot primeren življenjski prostor), </a:t>
          </a:r>
          <a:r>
            <a:rPr lang="sl-SI" sz="2200" kern="1200" dirty="0" smtClean="0">
              <a:solidFill>
                <a:schemeClr val="accent5">
                  <a:lumMod val="75000"/>
                </a:schemeClr>
              </a:solidFill>
            </a:rPr>
            <a:t>se kot izpolnitev kmetijske prakse šteje tudi vzdrževanje življenjskega prostora, kar pomeni, da mora nosilec KMG zagotavljati, da je življenjski prostor v uporabnem stanju</a:t>
          </a:r>
          <a:r>
            <a:rPr lang="sl-SI" sz="2200" kern="1200" dirty="0" smtClean="0"/>
            <a:t>. </a:t>
          </a:r>
          <a:endParaRPr lang="sl-SI" sz="2200" b="1" kern="1200" dirty="0"/>
        </a:p>
      </dsp:txBody>
      <dsp:txXfrm>
        <a:off x="0" y="355821"/>
        <a:ext cx="11940732" cy="5499531"/>
      </dsp:txXfrm>
    </dsp:sp>
    <dsp:sp modelId="{D223AF95-B8D6-4982-99C0-C701E4228242}">
      <dsp:nvSpPr>
        <dsp:cNvPr id="0" name=""/>
        <dsp:cNvSpPr/>
      </dsp:nvSpPr>
      <dsp:spPr>
        <a:xfrm>
          <a:off x="474651" y="0"/>
          <a:ext cx="9815502" cy="44509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977900">
            <a:lnSpc>
              <a:spcPct val="90000"/>
            </a:lnSpc>
            <a:spcBef>
              <a:spcPct val="0"/>
            </a:spcBef>
            <a:spcAft>
              <a:spcPct val="35000"/>
            </a:spcAft>
          </a:pPr>
          <a:r>
            <a:rPr lang="sl-SI" sz="2200" b="1" kern="1200" dirty="0" smtClean="0"/>
            <a:t>Pri kmetijski praksi življenjski prostor za koristne organizme:</a:t>
          </a:r>
          <a:endParaRPr lang="sl-SI" sz="2200" b="1" kern="1200" dirty="0"/>
        </a:p>
      </dsp:txBody>
      <dsp:txXfrm>
        <a:off x="496379" y="21728"/>
        <a:ext cx="9772046" cy="40164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145888" y="340505"/>
          <a:ext cx="11528847" cy="5638514"/>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3336" tIns="312420" rIns="933336" bIns="156464" numCol="1" spcCol="1270" anchor="t" anchorCtr="0">
          <a:noAutofit/>
        </a:bodyPr>
        <a:lstStyle/>
        <a:p>
          <a:pPr marL="228600" lvl="1" indent="-228600" algn="l" defTabSz="977900">
            <a:lnSpc>
              <a:spcPct val="90000"/>
            </a:lnSpc>
            <a:spcBef>
              <a:spcPct val="0"/>
            </a:spcBef>
            <a:spcAft>
              <a:spcPct val="15000"/>
            </a:spcAft>
            <a:buChar char="••"/>
          </a:pPr>
          <a:r>
            <a:rPr lang="sl-SI" sz="2200" b="1" kern="1200" dirty="0" smtClean="0"/>
            <a:t>izvajati košnjo ali mulčenje ali valjanje zelenega medvrstnega pasa</a:t>
          </a:r>
          <a:r>
            <a:rPr lang="sl-SI" sz="2200" b="0" kern="1200" dirty="0" smtClean="0"/>
            <a:t>, </a:t>
          </a:r>
          <a:r>
            <a:rPr lang="sl-SI" sz="2200" b="1" kern="1200" dirty="0" smtClean="0"/>
            <a:t>vendar istočasno samo v vsakem drugem medvrstnem prostoru. </a:t>
          </a:r>
        </a:p>
        <a:p>
          <a:pPr marL="228600" lvl="1" indent="-228600" algn="l" defTabSz="977900">
            <a:lnSpc>
              <a:spcPct val="90000"/>
            </a:lnSpc>
            <a:spcBef>
              <a:spcPct val="0"/>
            </a:spcBef>
            <a:spcAft>
              <a:spcPct val="15000"/>
            </a:spcAft>
            <a:buChar char="••"/>
          </a:pPr>
          <a:r>
            <a:rPr lang="sl-SI" sz="2200" kern="1200" dirty="0" smtClean="0">
              <a:solidFill>
                <a:schemeClr val="accent5">
                  <a:lumMod val="75000"/>
                </a:schemeClr>
              </a:solidFill>
            </a:rPr>
            <a:t>Zatravljeni medvrstni prostor mora biti vzpostavljen vsaj do 15. aprila tekočega leta oziroma vsaj do 1. junija tekočega leta, če gre za trajni nasad, ki je bil v tekočem letu mlajši od dveh let oziroma se je v tekočem letu delno obnavljal. </a:t>
          </a:r>
          <a:endParaRPr lang="sl-SI" sz="2200" b="1" kern="1200" dirty="0" smtClean="0">
            <a:solidFill>
              <a:schemeClr val="accent5">
                <a:lumMod val="75000"/>
              </a:schemeClr>
            </a:solidFill>
          </a:endParaRPr>
        </a:p>
        <a:p>
          <a:pPr marL="228600" lvl="1" indent="-228600" algn="l" defTabSz="977900">
            <a:lnSpc>
              <a:spcPct val="90000"/>
            </a:lnSpc>
            <a:spcBef>
              <a:spcPct val="0"/>
            </a:spcBef>
            <a:spcAft>
              <a:spcPct val="15000"/>
            </a:spcAft>
            <a:buChar char="••"/>
          </a:pPr>
          <a:r>
            <a:rPr lang="sl-SI" sz="2200" b="1" kern="1200" dirty="0" smtClean="0"/>
            <a:t>Najkrajši možen čas med dvema mulčenjema ali košnjama ali valjanjema mora biti vsaj </a:t>
          </a:r>
          <a:r>
            <a:rPr lang="sl-SI" sz="2200" b="1" kern="1200" dirty="0" smtClean="0">
              <a:solidFill>
                <a:schemeClr val="accent5">
                  <a:lumMod val="75000"/>
                </a:schemeClr>
              </a:solidFill>
            </a:rPr>
            <a:t>dva tedna (</a:t>
          </a:r>
          <a:r>
            <a:rPr lang="sl-SI" sz="2200" b="1" kern="1200" dirty="0" err="1" smtClean="0">
              <a:solidFill>
                <a:schemeClr val="accent5">
                  <a:lumMod val="75000"/>
                </a:schemeClr>
              </a:solidFill>
            </a:rPr>
            <a:t>npr</a:t>
          </a:r>
          <a:r>
            <a:rPr lang="sl-SI" sz="2200" b="1" kern="1200" dirty="0" smtClean="0">
              <a:solidFill>
                <a:schemeClr val="accent5">
                  <a:lumMod val="75000"/>
                </a:schemeClr>
              </a:solidFill>
            </a:rPr>
            <a:t> 1 in 3 vrsta se lahko ponovno kosi 28 dan).</a:t>
          </a:r>
          <a:endParaRPr lang="sl-SI" sz="2200" b="1" kern="1200" dirty="0" smtClean="0"/>
        </a:p>
        <a:p>
          <a:pPr marL="228600" lvl="1" indent="-228600" algn="l" defTabSz="977900">
            <a:lnSpc>
              <a:spcPct val="90000"/>
            </a:lnSpc>
            <a:spcBef>
              <a:spcPct val="0"/>
            </a:spcBef>
            <a:spcAft>
              <a:spcPct val="15000"/>
            </a:spcAft>
            <a:buChar char="••"/>
          </a:pPr>
          <a:r>
            <a:rPr lang="sl-SI" sz="2200" b="1" kern="1200" dirty="0" smtClean="0"/>
            <a:t>14 dni pred obiranjem nasada se lahko istočasno mulči ali kosi ali valja vse medvrstne prostore.</a:t>
          </a:r>
        </a:p>
        <a:p>
          <a:pPr marL="228600" lvl="1" indent="-228600" algn="l" defTabSz="977900">
            <a:lnSpc>
              <a:spcPct val="90000"/>
            </a:lnSpc>
            <a:spcBef>
              <a:spcPct val="0"/>
            </a:spcBef>
            <a:spcAft>
              <a:spcPct val="15000"/>
            </a:spcAft>
            <a:buChar char="••"/>
          </a:pPr>
          <a:r>
            <a:rPr lang="sl-SI" sz="2200" kern="1200" dirty="0" smtClean="0">
              <a:solidFill>
                <a:schemeClr val="accent5">
                  <a:lumMod val="75000"/>
                </a:schemeClr>
              </a:solidFill>
            </a:rPr>
            <a:t>V primeru enovrstnih teras v trajnih nasadih se brežine štejejo v medvrstni prostor, medtem ko se brežine v primeru dvovrstnih in večvrstnih teras v trajnih nasadih ne štejejo v medvrstni prostor, jih pa mora nosilec KMG vsaj dvakrat letno obdelati.</a:t>
          </a:r>
          <a:endParaRPr lang="sl-SI" sz="2200" b="1" kern="1200" dirty="0" smtClean="0">
            <a:solidFill>
              <a:schemeClr val="accent5">
                <a:lumMod val="75000"/>
              </a:schemeClr>
            </a:solidFill>
          </a:endParaRPr>
        </a:p>
        <a:p>
          <a:pPr marL="228600" lvl="1" indent="-228600" algn="just" defTabSz="977900">
            <a:lnSpc>
              <a:spcPct val="90000"/>
            </a:lnSpc>
            <a:spcBef>
              <a:spcPct val="0"/>
            </a:spcBef>
            <a:spcAft>
              <a:spcPct val="15000"/>
            </a:spcAft>
            <a:buChar char="••"/>
          </a:pPr>
          <a:r>
            <a:rPr lang="sl-SI" sz="2200" b="0" i="0" kern="1200" dirty="0" smtClean="0"/>
            <a:t>Za namen obvladovanja karantenskih škodljivih organizmov ali ob pojavu večjega števila škodljivih organizmov je dovoljeno pokositi, mulčiti ali valjati zeleni medvrsten prostor izven zahtevanega roka, da se omogoči varen nanos fitofarmacevtskih sredstev (se označi v evidenci o delovnih opravilih). </a:t>
          </a:r>
          <a:endParaRPr lang="sl-SI" sz="2200" b="1" kern="1200" dirty="0" smtClean="0"/>
        </a:p>
      </dsp:txBody>
      <dsp:txXfrm>
        <a:off x="145888" y="340505"/>
        <a:ext cx="11528847" cy="5638514"/>
      </dsp:txXfrm>
    </dsp:sp>
    <dsp:sp modelId="{D223AF95-B8D6-4982-99C0-C701E4228242}">
      <dsp:nvSpPr>
        <dsp:cNvPr id="0" name=""/>
        <dsp:cNvSpPr/>
      </dsp:nvSpPr>
      <dsp:spPr>
        <a:xfrm>
          <a:off x="478033" y="0"/>
          <a:ext cx="9916211" cy="6278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183" tIns="0" rIns="318183" bIns="0" numCol="1" spcCol="1270" anchor="ctr" anchorCtr="0">
          <a:noAutofit/>
        </a:bodyPr>
        <a:lstStyle/>
        <a:p>
          <a:pPr lvl="0" algn="l" defTabSz="1066800">
            <a:lnSpc>
              <a:spcPct val="90000"/>
            </a:lnSpc>
            <a:spcBef>
              <a:spcPct val="0"/>
            </a:spcBef>
            <a:spcAft>
              <a:spcPct val="35000"/>
            </a:spcAft>
          </a:pPr>
          <a:r>
            <a:rPr lang="sl-SI" sz="2400" b="1" kern="1200" dirty="0" smtClean="0"/>
            <a:t>Pri kmetijski vzdrževanje medvrstnega prostora mora </a:t>
          </a:r>
          <a:r>
            <a:rPr lang="sl-SI" sz="2400" b="1" kern="1200" dirty="0" err="1" smtClean="0"/>
            <a:t>mosilec</a:t>
          </a:r>
          <a:r>
            <a:rPr lang="sl-SI" sz="2400" b="1" kern="1200" dirty="0" smtClean="0"/>
            <a:t>:</a:t>
          </a:r>
          <a:endParaRPr lang="sl-SI" sz="2400" b="1" kern="1200" dirty="0"/>
        </a:p>
      </dsp:txBody>
      <dsp:txXfrm>
        <a:off x="508682" y="30649"/>
        <a:ext cx="9854913" cy="566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B6E32-DB2A-42CC-9621-E434C1CCDDFE}">
      <dsp:nvSpPr>
        <dsp:cNvPr id="0" name=""/>
        <dsp:cNvSpPr/>
      </dsp:nvSpPr>
      <dsp:spPr>
        <a:xfrm>
          <a:off x="0" y="166665"/>
          <a:ext cx="11984949" cy="300231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sl-SI" sz="3400" kern="1200" dirty="0" smtClean="0"/>
            <a:t>SOPO -  </a:t>
          </a:r>
          <a:r>
            <a:rPr lang="sl-SI" sz="3400" b="1" kern="1200" dirty="0" smtClean="0"/>
            <a:t>EVIDENCE                                                                          </a:t>
          </a:r>
          <a:r>
            <a:rPr lang="sl-SI" sz="2200" b="1" kern="1200" dirty="0" smtClean="0"/>
            <a:t>Posamezna shema vsebuje </a:t>
          </a:r>
          <a:r>
            <a:rPr lang="sl-SI" sz="2200" b="1" kern="1200" dirty="0" err="1" smtClean="0"/>
            <a:t>monitoriabilne</a:t>
          </a:r>
          <a:r>
            <a:rPr lang="sl-SI" sz="2200" b="1" kern="1200" dirty="0" smtClean="0"/>
            <a:t> </a:t>
          </a:r>
          <a:r>
            <a:rPr lang="sl-SI" sz="2200" kern="1200" dirty="0" smtClean="0"/>
            <a:t>(preveritev rabe GERK, skupine KMRS; </a:t>
          </a:r>
          <a:r>
            <a:rPr lang="sl-SI" sz="2200" kern="1200" dirty="0" err="1" smtClean="0"/>
            <a:t>itd</a:t>
          </a:r>
          <a:r>
            <a:rPr lang="sl-SI" sz="2200" kern="1200" dirty="0" smtClean="0"/>
            <a:t>…) in </a:t>
          </a:r>
          <a:r>
            <a:rPr lang="sl-SI" sz="2200" b="1" kern="1200" dirty="0" err="1" smtClean="0"/>
            <a:t>nemonitoriabilne</a:t>
          </a:r>
          <a:r>
            <a:rPr lang="sl-SI" sz="2200" b="1" kern="1200" dirty="0" smtClean="0"/>
            <a:t> pogoje </a:t>
          </a:r>
          <a:r>
            <a:rPr lang="sl-SI" sz="2200" kern="1200" dirty="0" smtClean="0"/>
            <a:t>(npr. spravilo košnje, mešanica dveh KMRS, datum gnojenja…).                       </a:t>
          </a:r>
          <a:r>
            <a:rPr lang="sl-SI" sz="2200" b="1" kern="1200" dirty="0" smtClean="0"/>
            <a:t>Za </a:t>
          </a:r>
          <a:r>
            <a:rPr lang="sl-SI" sz="2200" b="1" kern="1200" dirty="0" err="1" smtClean="0"/>
            <a:t>nemonitoriabilne</a:t>
          </a:r>
          <a:r>
            <a:rPr lang="sl-SI" sz="2200" b="1" kern="1200" dirty="0" smtClean="0"/>
            <a:t> pogoje upravičenosti mora kmet voditi različne evidence:</a:t>
          </a:r>
          <a:endParaRPr lang="sl-SI" sz="2200" kern="1200" dirty="0"/>
        </a:p>
      </dsp:txBody>
      <dsp:txXfrm>
        <a:off x="0" y="166665"/>
        <a:ext cx="11984949" cy="1621249"/>
      </dsp:txXfrm>
    </dsp:sp>
    <dsp:sp modelId="{05BFADC0-25A6-4D39-BF76-80DAD1864BE7}">
      <dsp:nvSpPr>
        <dsp:cNvPr id="0" name=""/>
        <dsp:cNvSpPr/>
      </dsp:nvSpPr>
      <dsp:spPr>
        <a:xfrm>
          <a:off x="1351" y="1807595"/>
          <a:ext cx="3275012" cy="4150848"/>
        </a:xfrm>
        <a:prstGeom prst="rect">
          <a:avLst/>
        </a:prstGeom>
        <a:solidFill>
          <a:schemeClr val="bg2">
            <a:alpha val="9000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t" anchorCtr="0">
          <a:noAutofit/>
        </a:bodyPr>
        <a:lstStyle/>
        <a:p>
          <a:pPr lvl="0" algn="l" defTabSz="844550">
            <a:lnSpc>
              <a:spcPct val="90000"/>
            </a:lnSpc>
            <a:spcBef>
              <a:spcPct val="0"/>
            </a:spcBef>
            <a:spcAft>
              <a:spcPct val="35000"/>
            </a:spcAft>
          </a:pPr>
          <a:r>
            <a:rPr lang="sl-SI" sz="1900" b="1" u="sng" kern="1200" dirty="0" smtClean="0"/>
            <a:t>Evidenca o delovnih opravilih: </a:t>
          </a:r>
        </a:p>
        <a:p>
          <a:pPr marL="171450" lvl="1" indent="-171450" algn="l" defTabSz="844550">
            <a:lnSpc>
              <a:spcPct val="90000"/>
            </a:lnSpc>
            <a:spcBef>
              <a:spcPct val="0"/>
            </a:spcBef>
            <a:spcAft>
              <a:spcPct val="15000"/>
            </a:spcAft>
            <a:buChar char="••"/>
          </a:pPr>
          <a:r>
            <a:rPr lang="sl-SI" sz="1900" kern="1200" dirty="0" smtClean="0"/>
            <a:t>Vodi se le za površine, kjer se zahteva izvaja.</a:t>
          </a:r>
          <a:endParaRPr lang="sl-SI" sz="1900" kern="1200" dirty="0"/>
        </a:p>
        <a:p>
          <a:pPr marL="171450" lvl="1" indent="-171450" algn="l" defTabSz="844550">
            <a:lnSpc>
              <a:spcPct val="90000"/>
            </a:lnSpc>
            <a:spcBef>
              <a:spcPct val="0"/>
            </a:spcBef>
            <a:spcAft>
              <a:spcPct val="15000"/>
            </a:spcAft>
            <a:buChar char="••"/>
          </a:pPr>
          <a:r>
            <a:rPr lang="sl-SI" sz="1900" kern="1200" dirty="0" smtClean="0"/>
            <a:t>Podatki, ki so potrebni za ugotavljanje upravičenosti do sheme  (</a:t>
          </a:r>
          <a:r>
            <a:rPr lang="sl-SI" sz="1900" kern="1200" dirty="0" smtClean="0">
              <a:solidFill>
                <a:schemeClr val="tx1"/>
              </a:solidFill>
            </a:rPr>
            <a:t>npr. datum spravila košnje, datum vzdrževanja medvrstnega prostora, datum </a:t>
          </a:r>
          <a:r>
            <a:rPr lang="sl-SI" sz="1900" kern="1200" dirty="0" err="1" smtClean="0">
              <a:solidFill>
                <a:schemeClr val="tx1"/>
              </a:solidFill>
            </a:rPr>
            <a:t>konzervirajoče</a:t>
          </a:r>
          <a:r>
            <a:rPr lang="sl-SI" sz="1900" kern="1200" dirty="0" smtClean="0">
              <a:solidFill>
                <a:schemeClr val="tx1"/>
              </a:solidFill>
            </a:rPr>
            <a:t> obdelave površin, datum setve dveh KMRS za NPP, datum uničenja te mešanice,…) </a:t>
          </a:r>
          <a:r>
            <a:rPr lang="sl-SI" sz="1900" kern="1200" dirty="0" err="1" smtClean="0">
              <a:solidFill>
                <a:schemeClr val="tx1"/>
              </a:solidFill>
            </a:rPr>
            <a:t>itd</a:t>
          </a:r>
          <a:r>
            <a:rPr lang="sl-SI" sz="1900" kern="1200" dirty="0" smtClean="0">
              <a:solidFill>
                <a:schemeClr val="tx1"/>
              </a:solidFill>
            </a:rPr>
            <a:t>).</a:t>
          </a:r>
          <a:endParaRPr lang="sl-SI" sz="1900" kern="1200" dirty="0">
            <a:solidFill>
              <a:schemeClr val="tx1"/>
            </a:solidFill>
          </a:endParaRPr>
        </a:p>
        <a:p>
          <a:pPr marL="171450" lvl="1" indent="-171450" algn="l" defTabSz="844550">
            <a:lnSpc>
              <a:spcPct val="90000"/>
            </a:lnSpc>
            <a:spcBef>
              <a:spcPct val="0"/>
            </a:spcBef>
            <a:spcAft>
              <a:spcPct val="15000"/>
            </a:spcAft>
            <a:buChar char="••"/>
          </a:pPr>
          <a:r>
            <a:rPr lang="sl-SI" sz="1900" kern="1200" dirty="0" smtClean="0">
              <a:solidFill>
                <a:schemeClr val="tx1"/>
              </a:solidFill>
            </a:rPr>
            <a:t>Shema </a:t>
          </a:r>
          <a:r>
            <a:rPr lang="sl-SI" sz="1900" kern="1200" dirty="0" smtClean="0">
              <a:solidFill>
                <a:srgbClr val="7030A0"/>
              </a:solidFill>
            </a:rPr>
            <a:t>EKST,</a:t>
          </a:r>
          <a:r>
            <a:rPr lang="sl-SI" sz="1900" kern="1200" dirty="0" smtClean="0">
              <a:solidFill>
                <a:schemeClr val="tx1"/>
              </a:solidFill>
            </a:rPr>
            <a:t> </a:t>
          </a:r>
          <a:r>
            <a:rPr lang="sl-SI" sz="1900" kern="1200" dirty="0" smtClean="0">
              <a:solidFill>
                <a:schemeClr val="tx1"/>
              </a:solidFill>
            </a:rPr>
            <a:t>TRT, NPP, ZEL, KONZ, BIORAZTN.</a:t>
          </a:r>
          <a:endParaRPr lang="sl-SI" sz="1900" kern="1200" dirty="0">
            <a:solidFill>
              <a:schemeClr val="tx1"/>
            </a:solidFill>
          </a:endParaRPr>
        </a:p>
      </dsp:txBody>
      <dsp:txXfrm>
        <a:off x="1351" y="1807595"/>
        <a:ext cx="3275012" cy="4150848"/>
      </dsp:txXfrm>
    </dsp:sp>
    <dsp:sp modelId="{0C82398B-B938-488E-BC4F-974F13C59D8D}">
      <dsp:nvSpPr>
        <dsp:cNvPr id="0" name=""/>
        <dsp:cNvSpPr/>
      </dsp:nvSpPr>
      <dsp:spPr>
        <a:xfrm>
          <a:off x="3269770" y="1833662"/>
          <a:ext cx="5851783" cy="4503770"/>
        </a:xfrm>
        <a:prstGeom prst="rect">
          <a:avLst/>
        </a:prstGeom>
        <a:solidFill>
          <a:schemeClr val="accent6">
            <a:lumMod val="20000"/>
            <a:lumOff val="80000"/>
            <a:alpha val="9000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t" anchorCtr="0">
          <a:noAutofit/>
        </a:bodyPr>
        <a:lstStyle/>
        <a:p>
          <a:pPr lvl="0" algn="l" defTabSz="844550">
            <a:lnSpc>
              <a:spcPct val="90000"/>
            </a:lnSpc>
            <a:spcBef>
              <a:spcPct val="0"/>
            </a:spcBef>
            <a:spcAft>
              <a:spcPct val="35000"/>
            </a:spcAft>
          </a:pPr>
          <a:r>
            <a:rPr lang="sl-SI" sz="1900" b="1" u="sng" kern="1200" dirty="0" smtClean="0"/>
            <a:t>Evidenca uporabe organskih in mineralnih gnojil: </a:t>
          </a:r>
        </a:p>
        <a:p>
          <a:pPr marL="171450" lvl="1" indent="-171450" algn="l" defTabSz="844550">
            <a:lnSpc>
              <a:spcPct val="90000"/>
            </a:lnSpc>
            <a:spcBef>
              <a:spcPct val="0"/>
            </a:spcBef>
            <a:spcAft>
              <a:spcPct val="15000"/>
            </a:spcAft>
            <a:buChar char="••"/>
          </a:pPr>
          <a:r>
            <a:rPr lang="sl-SI" sz="1900" kern="1200" dirty="0" smtClean="0"/>
            <a:t>Zahtevana za sheme, ki imajo pogoj upravičenosti vezan na uporabo organskih in mineralnih gnojil.</a:t>
          </a:r>
        </a:p>
        <a:p>
          <a:pPr marL="171450" lvl="1" indent="-171450" algn="l" defTabSz="844550">
            <a:lnSpc>
              <a:spcPct val="90000"/>
            </a:lnSpc>
            <a:spcBef>
              <a:spcPct val="0"/>
            </a:spcBef>
            <a:spcAft>
              <a:spcPct val="15000"/>
            </a:spcAft>
            <a:buChar char="••"/>
          </a:pPr>
          <a:r>
            <a:rPr lang="sl-SI" sz="1900" kern="1200" dirty="0" smtClean="0"/>
            <a:t>Le za površine, kjer se zahteva izvaja, ne za ves KZU na KMG. </a:t>
          </a:r>
        </a:p>
        <a:p>
          <a:pPr marL="171450" lvl="1" indent="-171450" algn="l" defTabSz="844550">
            <a:lnSpc>
              <a:spcPct val="90000"/>
            </a:lnSpc>
            <a:spcBef>
              <a:spcPct val="0"/>
            </a:spcBef>
            <a:spcAft>
              <a:spcPct val="15000"/>
            </a:spcAft>
            <a:buChar char="••"/>
          </a:pPr>
          <a:r>
            <a:rPr lang="sl-SI" sz="1900" kern="1200" dirty="0" smtClean="0"/>
            <a:t>Količina in vrsta organskih in mineralnih gnojil, čas gnojenja ter podatki o površini, kjer se ta gnojila uporabljajo.</a:t>
          </a:r>
          <a:endParaRPr lang="sl-SI" sz="1900" kern="1200" dirty="0"/>
        </a:p>
        <a:p>
          <a:pPr marL="171450" lvl="1" indent="-171450" algn="l" defTabSz="844550">
            <a:lnSpc>
              <a:spcPct val="90000"/>
            </a:lnSpc>
            <a:spcBef>
              <a:spcPct val="0"/>
            </a:spcBef>
            <a:spcAft>
              <a:spcPct val="15000"/>
            </a:spcAft>
            <a:buChar char="••"/>
          </a:pPr>
          <a:r>
            <a:rPr lang="sl-SI" sz="1900" kern="1200" dirty="0" smtClean="0">
              <a:solidFill>
                <a:schemeClr val="accent1"/>
              </a:solidFill>
            </a:rPr>
            <a:t>2024: Nova evidenca Uporaba organskih in mineralnih gnojil za shemo INHIBIT. V primeru te evidence je izjema, in sicer jo mora nosilec KMG poslati na agencijo do 30. novembra tekočega leta, druge evidence ostanejo pri nosilcu za primer pregleda na kraju samem.</a:t>
          </a:r>
          <a:endParaRPr lang="sl-SI" sz="1900" kern="1200" dirty="0">
            <a:solidFill>
              <a:schemeClr val="accent1"/>
            </a:solidFill>
          </a:endParaRPr>
        </a:p>
        <a:p>
          <a:pPr marL="171450" lvl="1" indent="-171450" algn="l" defTabSz="844550">
            <a:lnSpc>
              <a:spcPct val="90000"/>
            </a:lnSpc>
            <a:spcBef>
              <a:spcPct val="0"/>
            </a:spcBef>
            <a:spcAft>
              <a:spcPct val="15000"/>
            </a:spcAft>
            <a:buChar char="••"/>
          </a:pPr>
          <a:r>
            <a:rPr lang="sl-SI" sz="1900" kern="1200" dirty="0" smtClean="0">
              <a:solidFill>
                <a:schemeClr val="tx1"/>
              </a:solidFill>
            </a:rPr>
            <a:t>Shema: TRT, NIZI, INHIBIT, OGNTN.</a:t>
          </a:r>
          <a:endParaRPr lang="sl-SI" sz="1900" kern="1200" dirty="0">
            <a:solidFill>
              <a:schemeClr val="tx1"/>
            </a:solidFill>
          </a:endParaRPr>
        </a:p>
      </dsp:txBody>
      <dsp:txXfrm>
        <a:off x="3269770" y="1833662"/>
        <a:ext cx="5851783" cy="4503770"/>
      </dsp:txXfrm>
    </dsp:sp>
    <dsp:sp modelId="{598B7E58-62D3-4D25-93D1-6E7B16D5AD7B}">
      <dsp:nvSpPr>
        <dsp:cNvPr id="0" name=""/>
        <dsp:cNvSpPr/>
      </dsp:nvSpPr>
      <dsp:spPr>
        <a:xfrm>
          <a:off x="9131156" y="1662843"/>
          <a:ext cx="2957148" cy="4528257"/>
        </a:xfrm>
        <a:prstGeom prst="rect">
          <a:avLst/>
        </a:prstGeom>
        <a:solidFill>
          <a:schemeClr val="bg2">
            <a:alpha val="9000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t" anchorCtr="0">
          <a:noAutofit/>
        </a:bodyPr>
        <a:lstStyle/>
        <a:p>
          <a:pPr lvl="0" algn="l" defTabSz="844550">
            <a:lnSpc>
              <a:spcPct val="90000"/>
            </a:lnSpc>
            <a:spcBef>
              <a:spcPct val="0"/>
            </a:spcBef>
            <a:spcAft>
              <a:spcPct val="35000"/>
            </a:spcAft>
          </a:pPr>
          <a:r>
            <a:rPr lang="sl-SI" sz="1900" b="1" u="sng" kern="1200" dirty="0" smtClean="0"/>
            <a:t>Evidenca uporabe fitofarmacevtskih sredstev:</a:t>
          </a:r>
        </a:p>
        <a:p>
          <a:pPr marL="171450" lvl="1" indent="-171450" algn="l" defTabSz="844550">
            <a:lnSpc>
              <a:spcPct val="90000"/>
            </a:lnSpc>
            <a:spcBef>
              <a:spcPct val="0"/>
            </a:spcBef>
            <a:spcAft>
              <a:spcPct val="15000"/>
            </a:spcAft>
            <a:buChar char="••"/>
          </a:pPr>
          <a:r>
            <a:rPr lang="sl-SI" sz="1900" kern="1200" dirty="0" smtClean="0"/>
            <a:t>Zahtevana za sheme, ki imajo pogoj upravičenosti vezan na uporabo FFS. </a:t>
          </a:r>
          <a:endParaRPr lang="sl-SI" sz="1900" kern="1200" dirty="0"/>
        </a:p>
        <a:p>
          <a:pPr marL="171450" lvl="1" indent="-171450" algn="l" defTabSz="844550">
            <a:lnSpc>
              <a:spcPct val="90000"/>
            </a:lnSpc>
            <a:spcBef>
              <a:spcPct val="0"/>
            </a:spcBef>
            <a:spcAft>
              <a:spcPct val="15000"/>
            </a:spcAft>
            <a:buChar char="••"/>
          </a:pPr>
          <a:r>
            <a:rPr lang="sl-SI" sz="1900" kern="1200" dirty="0" smtClean="0"/>
            <a:t>Količina in vrsta FFS, čas uporabe ter podatki o površini, kjer se ta FFS uporabljajo.</a:t>
          </a:r>
          <a:endParaRPr lang="sl-SI" sz="1900" kern="1200" dirty="0"/>
        </a:p>
        <a:p>
          <a:pPr marL="171450" lvl="1" indent="-171450" algn="l" defTabSz="844550">
            <a:lnSpc>
              <a:spcPct val="90000"/>
            </a:lnSpc>
            <a:spcBef>
              <a:spcPct val="0"/>
            </a:spcBef>
            <a:spcAft>
              <a:spcPct val="15000"/>
            </a:spcAft>
            <a:buChar char="••"/>
          </a:pPr>
          <a:r>
            <a:rPr lang="sl-SI" sz="1900" kern="1200" dirty="0" smtClean="0"/>
            <a:t>Shema: ZEL, KONZ (če uporablja, kar je dovoljeno za posamezno shemo pod  FFS).</a:t>
          </a:r>
          <a:endParaRPr lang="sl-SI" sz="1900" kern="1200" dirty="0"/>
        </a:p>
      </dsp:txBody>
      <dsp:txXfrm>
        <a:off x="9131156" y="1662843"/>
        <a:ext cx="2957148" cy="452825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459232"/>
          <a:ext cx="12013670" cy="5123398"/>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2394" tIns="156626" rIns="932394"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Cvetoči pas se vzpostavi s setvijo </a:t>
          </a:r>
          <a:r>
            <a:rPr lang="sl-SI" sz="2000" kern="1200" dirty="0" smtClean="0">
              <a:solidFill>
                <a:schemeClr val="accent5">
                  <a:lumMod val="75000"/>
                </a:schemeClr>
              </a:solidFill>
            </a:rPr>
            <a:t>na notranjem ali zunanjem obodu GERK  tako, da je do 1. junija že viden zeleni pokrov zadevnih kmetijskih rastlin</a:t>
          </a:r>
          <a:r>
            <a:rPr lang="sl-SI" sz="2000" kern="1200" dirty="0" smtClean="0"/>
            <a:t>. Cvetoči pas se lahko zagotovi v več delih, ki ne smejo biti manjši od 25 m</a:t>
          </a:r>
          <a:r>
            <a:rPr lang="sl-SI" sz="2000" kern="1200" baseline="30000" dirty="0" smtClean="0"/>
            <a:t>2</a:t>
          </a:r>
          <a:r>
            <a:rPr lang="sl-SI" sz="2000" kern="1200" dirty="0" smtClean="0"/>
            <a:t>, v skupni izmeri pa morajo dosegati vsaj 5 % površine GERK z zahtevkom. Cvetoči pas ne sme biti košen ali mulčen ali valjan </a:t>
          </a:r>
          <a:r>
            <a:rPr lang="sl-SI" sz="2000" kern="1200" dirty="0" smtClean="0">
              <a:solidFill>
                <a:schemeClr val="accent5">
                  <a:lumMod val="75000"/>
                </a:schemeClr>
              </a:solidFill>
            </a:rPr>
            <a:t>vsaj do 15. avgusta tekočega leta</a:t>
          </a:r>
          <a:r>
            <a:rPr lang="sl-SI" sz="2000" kern="1200" dirty="0" smtClean="0"/>
            <a:t>.</a:t>
          </a:r>
          <a:endParaRPr lang="sl-SI" sz="2000" b="1" kern="1200" dirty="0"/>
        </a:p>
        <a:p>
          <a:pPr marL="57150" lvl="1" indent="-57150" algn="l" defTabSz="355600">
            <a:lnSpc>
              <a:spcPct val="90000"/>
            </a:lnSpc>
            <a:spcBef>
              <a:spcPct val="0"/>
            </a:spcBef>
            <a:spcAft>
              <a:spcPct val="15000"/>
            </a:spcAft>
            <a:buChar char="••"/>
          </a:pPr>
          <a:endParaRPr lang="sl-SI" sz="800" b="1" kern="1200" dirty="0"/>
        </a:p>
        <a:p>
          <a:pPr marL="228600" lvl="1" indent="-228600" algn="l" defTabSz="889000">
            <a:lnSpc>
              <a:spcPct val="90000"/>
            </a:lnSpc>
            <a:spcBef>
              <a:spcPct val="0"/>
            </a:spcBef>
            <a:spcAft>
              <a:spcPct val="15000"/>
            </a:spcAft>
            <a:buChar char="••"/>
          </a:pPr>
          <a:r>
            <a:rPr lang="sl-SI" sz="2000" b="0" i="0" kern="1200" dirty="0" smtClean="0"/>
            <a:t>Cvetoči pas je lahko vzpostavljen tudi na robu soležnega GERK, če je ta pripisan nosilcu kmetijskega gospodarstva, ki odda zahtevek za shemo BIORAZTN in hkrati GERK ni vključen v shemo BIORAZTN. Cvetoči pas mora biti vzpostavljen na tistem robu soležnega GERK, ki je v stiku z GERK, ki bo vključen v shemo.</a:t>
          </a:r>
          <a:endParaRPr lang="sl-SI" sz="2000" b="1" kern="1200" dirty="0"/>
        </a:p>
        <a:p>
          <a:pPr marL="228600" lvl="1" indent="-228600" algn="l" defTabSz="889000">
            <a:lnSpc>
              <a:spcPct val="90000"/>
            </a:lnSpc>
            <a:spcBef>
              <a:spcPct val="0"/>
            </a:spcBef>
            <a:spcAft>
              <a:spcPct val="15000"/>
            </a:spcAft>
            <a:buChar char="••"/>
          </a:pPr>
          <a:r>
            <a:rPr lang="sl-SI" sz="2000" b="1" kern="1200" dirty="0" smtClean="0"/>
            <a:t>Le na robu TN, znotraj TN ni dovoljen, zaradi uporabe FFS (nevarno za koristne organizme).</a:t>
          </a:r>
          <a:endParaRPr lang="sl-SI" sz="2000" b="1" kern="1200" dirty="0"/>
        </a:p>
        <a:p>
          <a:pPr marL="228600" lvl="1" indent="-228600" algn="l" defTabSz="889000">
            <a:lnSpc>
              <a:spcPct val="90000"/>
            </a:lnSpc>
            <a:spcBef>
              <a:spcPct val="0"/>
            </a:spcBef>
            <a:spcAft>
              <a:spcPct val="15000"/>
            </a:spcAft>
            <a:buChar char="••"/>
          </a:pPr>
          <a:endParaRPr lang="sl-SI" sz="2000" b="1" kern="1200" dirty="0"/>
        </a:p>
        <a:p>
          <a:pPr marL="228600" lvl="1" indent="-228600" algn="l" defTabSz="889000">
            <a:lnSpc>
              <a:spcPct val="90000"/>
            </a:lnSpc>
            <a:spcBef>
              <a:spcPct val="0"/>
            </a:spcBef>
            <a:spcAft>
              <a:spcPct val="15000"/>
            </a:spcAft>
            <a:buChar char="••"/>
          </a:pPr>
          <a:r>
            <a:rPr lang="sl-SI" sz="2000" b="1" kern="1200" dirty="0" smtClean="0">
              <a:solidFill>
                <a:schemeClr val="tx1"/>
              </a:solidFill>
            </a:rPr>
            <a:t>Cvetoči pas predstavlja vsaj 5 % površine trajnega nasada. Ga nosilec ne izriše posebej na </a:t>
          </a:r>
          <a:r>
            <a:rPr lang="sl-SI" sz="2000" b="1" kern="1200" dirty="0" err="1" smtClean="0">
              <a:solidFill>
                <a:schemeClr val="tx1"/>
              </a:solidFill>
            </a:rPr>
            <a:t>geoprostorskem</a:t>
          </a:r>
          <a:r>
            <a:rPr lang="sl-SI" sz="2000" b="1" kern="1200" dirty="0" smtClean="0">
              <a:solidFill>
                <a:schemeClr val="tx1"/>
              </a:solidFill>
            </a:rPr>
            <a:t> obrazcu – kontrola na kraju samem naredi izmero.</a:t>
          </a:r>
          <a:endParaRPr lang="sl-SI" sz="2000" b="1" kern="1200" dirty="0">
            <a:solidFill>
              <a:schemeClr val="tx1"/>
            </a:solidFill>
          </a:endParaRPr>
        </a:p>
        <a:p>
          <a:pPr marL="57150" lvl="1" indent="-57150" algn="l" defTabSz="355600">
            <a:lnSpc>
              <a:spcPct val="90000"/>
            </a:lnSpc>
            <a:spcBef>
              <a:spcPct val="0"/>
            </a:spcBef>
            <a:spcAft>
              <a:spcPct val="15000"/>
            </a:spcAft>
            <a:buChar char="••"/>
          </a:pPr>
          <a:endParaRPr lang="sl-SI" sz="800" b="1" kern="1200" dirty="0">
            <a:solidFill>
              <a:schemeClr val="tx1"/>
            </a:solidFill>
          </a:endParaRPr>
        </a:p>
        <a:p>
          <a:pPr marL="228600" lvl="1" indent="-228600" algn="l" defTabSz="889000">
            <a:lnSpc>
              <a:spcPct val="90000"/>
            </a:lnSpc>
            <a:spcBef>
              <a:spcPct val="0"/>
            </a:spcBef>
            <a:spcAft>
              <a:spcPct val="15000"/>
            </a:spcAft>
            <a:buChar char="••"/>
          </a:pPr>
          <a:r>
            <a:rPr lang="sl-SI" sz="2000" b="1" kern="1200" dirty="0" smtClean="0">
              <a:solidFill>
                <a:schemeClr val="tx1"/>
              </a:solidFill>
            </a:rPr>
            <a:t>Za cvetoči pas za 2023 se upoštevajo medovite KMRS in metuljnice (šifrant, lahko je mešanica ali samostojna KMRS </a:t>
          </a:r>
          <a:r>
            <a:rPr lang="sl-SI" sz="2000" b="1" kern="1200" dirty="0" smtClean="0">
              <a:solidFill>
                <a:schemeClr val="accent5">
                  <a:lumMod val="75000"/>
                </a:schemeClr>
              </a:solidFill>
            </a:rPr>
            <a:t>o</a:t>
          </a:r>
          <a:r>
            <a:rPr lang="sl-SI" sz="2000" kern="1200" dirty="0" smtClean="0">
              <a:solidFill>
                <a:schemeClr val="accent5">
                  <a:lumMod val="75000"/>
                </a:schemeClr>
              </a:solidFill>
            </a:rPr>
            <a:t>ziroma se lahko vzpostavi tudi s setvijo mešanice drugih cvetočih rastlin, če je hkrati v tej mešanici kot prevladujoča prisotna vsaj ena izmed kmetijskih rastlin, ki so za to shemo opredeljene v šifrantu vrst oziroma skupin kmetijskih rastlin in pomoči).</a:t>
          </a:r>
          <a:endParaRPr lang="sl-SI" sz="2000" b="1" kern="1200" dirty="0">
            <a:solidFill>
              <a:schemeClr val="accent5">
                <a:lumMod val="75000"/>
              </a:schemeClr>
            </a:solidFill>
          </a:endParaRPr>
        </a:p>
        <a:p>
          <a:pPr marL="228600" lvl="1" indent="-228600" algn="l" defTabSz="889000">
            <a:lnSpc>
              <a:spcPct val="90000"/>
            </a:lnSpc>
            <a:spcBef>
              <a:spcPct val="0"/>
            </a:spcBef>
            <a:spcAft>
              <a:spcPct val="15000"/>
            </a:spcAft>
            <a:buChar char="••"/>
          </a:pPr>
          <a:endParaRPr lang="sl-SI" sz="2000" b="1" kern="1200" dirty="0">
            <a:solidFill>
              <a:schemeClr val="tx1"/>
            </a:solidFill>
          </a:endParaRPr>
        </a:p>
        <a:p>
          <a:pPr marL="228600" lvl="1" indent="-228600" algn="l" defTabSz="889000">
            <a:lnSpc>
              <a:spcPct val="90000"/>
            </a:lnSpc>
            <a:spcBef>
              <a:spcPct val="0"/>
            </a:spcBef>
            <a:spcAft>
              <a:spcPct val="15000"/>
            </a:spcAft>
            <a:buChar char="••"/>
          </a:pPr>
          <a:r>
            <a:rPr lang="sl-SI" sz="2000" b="1" kern="1200" dirty="0" smtClean="0">
              <a:solidFill>
                <a:schemeClr val="tx1"/>
              </a:solidFill>
            </a:rPr>
            <a:t>BIORAZTN se lahko kombinira z OGNTN.</a:t>
          </a:r>
          <a:endParaRPr lang="sl-SI" sz="2000" b="1" kern="1200" dirty="0">
            <a:solidFill>
              <a:schemeClr val="tx1"/>
            </a:solidFill>
          </a:endParaRPr>
        </a:p>
        <a:p>
          <a:pPr marL="228600" lvl="1" indent="-228600" algn="l" defTabSz="889000">
            <a:lnSpc>
              <a:spcPct val="90000"/>
            </a:lnSpc>
            <a:spcBef>
              <a:spcPct val="0"/>
            </a:spcBef>
            <a:spcAft>
              <a:spcPct val="15000"/>
            </a:spcAft>
            <a:buChar char="••"/>
          </a:pPr>
          <a:endParaRPr lang="sl-SI" sz="2000" b="1" kern="1200" dirty="0">
            <a:solidFill>
              <a:schemeClr val="tx1"/>
            </a:solidFill>
          </a:endParaRPr>
        </a:p>
        <a:p>
          <a:pPr marL="228600" lvl="1" indent="-228600" algn="l" defTabSz="889000">
            <a:lnSpc>
              <a:spcPct val="90000"/>
            </a:lnSpc>
            <a:spcBef>
              <a:spcPct val="0"/>
            </a:spcBef>
            <a:spcAft>
              <a:spcPct val="15000"/>
            </a:spcAft>
            <a:buChar char="••"/>
          </a:pPr>
          <a:endParaRPr lang="sl-SI" sz="2000" b="1" kern="1200" dirty="0">
            <a:solidFill>
              <a:schemeClr val="tx1"/>
            </a:solidFill>
          </a:endParaRPr>
        </a:p>
      </dsp:txBody>
      <dsp:txXfrm>
        <a:off x="0" y="459232"/>
        <a:ext cx="12013670" cy="5123398"/>
      </dsp:txXfrm>
    </dsp:sp>
    <dsp:sp modelId="{D223AF95-B8D6-4982-99C0-C701E4228242}">
      <dsp:nvSpPr>
        <dsp:cNvPr id="0" name=""/>
        <dsp:cNvSpPr/>
      </dsp:nvSpPr>
      <dsp:spPr>
        <a:xfrm>
          <a:off x="477551" y="0"/>
          <a:ext cx="7891982" cy="5244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862" tIns="0" rIns="317862" bIns="0" numCol="1" spcCol="1270" anchor="ctr" anchorCtr="0">
          <a:noAutofit/>
        </a:bodyPr>
        <a:lstStyle/>
        <a:p>
          <a:pPr lvl="0" algn="l" defTabSz="1066800">
            <a:lnSpc>
              <a:spcPct val="90000"/>
            </a:lnSpc>
            <a:spcBef>
              <a:spcPct val="0"/>
            </a:spcBef>
            <a:spcAft>
              <a:spcPct val="35000"/>
            </a:spcAft>
          </a:pPr>
          <a:r>
            <a:rPr lang="sl-SI" sz="2400" b="1" kern="1200" dirty="0" smtClean="0"/>
            <a:t>Pri kmetijski praksi vzpostavitev cvetočega pasu:</a:t>
          </a:r>
          <a:endParaRPr lang="sl-SI" sz="2400" b="1" kern="1200" dirty="0"/>
        </a:p>
      </dsp:txBody>
      <dsp:txXfrm>
        <a:off x="503154" y="25603"/>
        <a:ext cx="7840776" cy="473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CEE91-46F7-4938-9941-0E223111EFFC}">
      <dsp:nvSpPr>
        <dsp:cNvPr id="0" name=""/>
        <dsp:cNvSpPr/>
      </dsp:nvSpPr>
      <dsp:spPr>
        <a:xfrm>
          <a:off x="0" y="0"/>
          <a:ext cx="12182168" cy="1872000"/>
        </a:xfrm>
        <a:prstGeom prst="rect">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sl-SI" sz="3400" b="1" kern="1200" dirty="0" smtClean="0">
              <a:solidFill>
                <a:schemeClr val="accent1"/>
              </a:solidFill>
            </a:rPr>
            <a:t>SOPO  - evidence NOVO 2024</a:t>
          </a:r>
          <a:endParaRPr lang="sl-SI" sz="3400" b="1" kern="1200" dirty="0">
            <a:solidFill>
              <a:schemeClr val="accent1"/>
            </a:solidFill>
          </a:endParaRPr>
        </a:p>
      </dsp:txBody>
      <dsp:txXfrm>
        <a:off x="0" y="0"/>
        <a:ext cx="12182168" cy="1872000"/>
      </dsp:txXfrm>
    </dsp:sp>
    <dsp:sp modelId="{468423E6-ADD0-467C-A069-DFCF5FB99394}">
      <dsp:nvSpPr>
        <dsp:cNvPr id="0" name=""/>
        <dsp:cNvSpPr/>
      </dsp:nvSpPr>
      <dsp:spPr>
        <a:xfrm>
          <a:off x="0" y="1513205"/>
          <a:ext cx="12182168" cy="5423452"/>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sl-SI" sz="1800" b="1" kern="1200" dirty="0" smtClean="0">
              <a:solidFill>
                <a:schemeClr val="accent1"/>
              </a:solidFill>
            </a:rPr>
            <a:t>Z</a:t>
          </a:r>
          <a:r>
            <a:rPr lang="sl-SI" sz="1800" b="1" kern="1200" dirty="0" smtClean="0"/>
            <a:t> </a:t>
          </a:r>
          <a:r>
            <a:rPr lang="sl-SI" sz="1800" b="1" kern="1200" dirty="0" smtClean="0">
              <a:solidFill>
                <a:schemeClr val="accent1"/>
              </a:solidFill>
            </a:rPr>
            <a:t>letom 2024 lahko nosilec KMG namesto vodenja delovnega opravila kot zapis v evidence, delovno opravilo posname z </a:t>
          </a:r>
          <a:r>
            <a:rPr lang="sl-SI" sz="1800" b="1" kern="1200" dirty="0" err="1" smtClean="0">
              <a:solidFill>
                <a:schemeClr val="accent1"/>
              </a:solidFill>
            </a:rPr>
            <a:t>geolocirano</a:t>
          </a:r>
          <a:r>
            <a:rPr lang="sl-SI" sz="1800" b="1" kern="1200" dirty="0" smtClean="0">
              <a:solidFill>
                <a:schemeClr val="accent1"/>
              </a:solidFill>
            </a:rPr>
            <a:t> fotografijo in jo hrani pri sebi. V primeru pregleda na kraju samem z njo dokazuje izvedbo delovnega opravila </a:t>
          </a:r>
          <a:r>
            <a:rPr lang="sl-SI" sz="1800" b="1" kern="1200" dirty="0" err="1" smtClean="0">
              <a:solidFill>
                <a:schemeClr val="accent1"/>
              </a:solidFill>
            </a:rPr>
            <a:t>oz</a:t>
          </a:r>
          <a:r>
            <a:rPr lang="sl-SI" sz="1800" b="1" kern="1200" dirty="0" smtClean="0">
              <a:solidFill>
                <a:schemeClr val="accent1"/>
              </a:solidFill>
            </a:rPr>
            <a:t> vodenje evidenc. Po zaključku pregleda, še isti dan, fotografijo pošlje na agencijo preko aplikacije Sopotnik.</a:t>
          </a:r>
          <a:endParaRPr lang="sl-SI" sz="1800" b="1" kern="1200" dirty="0">
            <a:solidFill>
              <a:schemeClr val="accent1"/>
            </a:solidFill>
          </a:endParaRPr>
        </a:p>
        <a:p>
          <a:pPr marL="57150" lvl="1" indent="-57150" algn="just" defTabSz="355600">
            <a:lnSpc>
              <a:spcPct val="90000"/>
            </a:lnSpc>
            <a:spcBef>
              <a:spcPct val="0"/>
            </a:spcBef>
            <a:spcAft>
              <a:spcPct val="15000"/>
            </a:spcAft>
            <a:buChar char="••"/>
          </a:pPr>
          <a:endParaRPr lang="sl-SI" sz="800" b="1" kern="1200" dirty="0">
            <a:solidFill>
              <a:schemeClr val="accent1"/>
            </a:solidFill>
          </a:endParaRPr>
        </a:p>
        <a:p>
          <a:pPr marL="171450" lvl="1" indent="-171450" algn="just" defTabSz="800100">
            <a:lnSpc>
              <a:spcPct val="90000"/>
            </a:lnSpc>
            <a:spcBef>
              <a:spcPct val="0"/>
            </a:spcBef>
            <a:spcAft>
              <a:spcPct val="15000"/>
            </a:spcAft>
            <a:buChar char="••"/>
          </a:pPr>
          <a:r>
            <a:rPr lang="sl-SI" sz="1800" b="1" kern="1200" dirty="0" smtClean="0">
              <a:solidFill>
                <a:schemeClr val="accent1"/>
              </a:solidFill>
            </a:rPr>
            <a:t>Nosilec KMG ima pri tem možnost, da evidence vodi ali v celoti z </a:t>
          </a:r>
          <a:r>
            <a:rPr lang="sl-SI" sz="1800" b="1" kern="1200" dirty="0" err="1" smtClean="0">
              <a:solidFill>
                <a:schemeClr val="accent1"/>
              </a:solidFill>
            </a:rPr>
            <a:t>geolocirano</a:t>
          </a:r>
          <a:r>
            <a:rPr lang="sl-SI" sz="1800" b="1" kern="1200" dirty="0" smtClean="0">
              <a:solidFill>
                <a:schemeClr val="accent1"/>
              </a:solidFill>
            </a:rPr>
            <a:t> fotografijo ali pa vodi na oba načina – nekaj delovnih opravil posname z </a:t>
          </a:r>
          <a:r>
            <a:rPr lang="sl-SI" sz="1800" b="1" kern="1200" dirty="0" err="1" smtClean="0">
              <a:solidFill>
                <a:schemeClr val="accent1"/>
              </a:solidFill>
            </a:rPr>
            <a:t>geolocoirano</a:t>
          </a:r>
          <a:r>
            <a:rPr lang="sl-SI" sz="1800" b="1" kern="1200" dirty="0" smtClean="0">
              <a:solidFill>
                <a:schemeClr val="accent1"/>
              </a:solidFill>
            </a:rPr>
            <a:t> fotografijo in nekaj delovnih opravil kot zapis v evidenci.</a:t>
          </a:r>
          <a:endParaRPr lang="sl-SI" sz="1800" b="1" kern="1200" dirty="0">
            <a:solidFill>
              <a:schemeClr val="accent1"/>
            </a:solidFill>
          </a:endParaRPr>
        </a:p>
        <a:p>
          <a:pPr marL="57150" lvl="1" indent="-57150" algn="just" defTabSz="355600">
            <a:lnSpc>
              <a:spcPct val="90000"/>
            </a:lnSpc>
            <a:spcBef>
              <a:spcPct val="0"/>
            </a:spcBef>
            <a:spcAft>
              <a:spcPct val="15000"/>
            </a:spcAft>
            <a:buChar char="••"/>
          </a:pPr>
          <a:endParaRPr lang="sl-SI" sz="800" b="1" kern="1200" dirty="0">
            <a:solidFill>
              <a:schemeClr val="accent1"/>
            </a:solidFill>
          </a:endParaRPr>
        </a:p>
        <a:p>
          <a:pPr marL="171450" lvl="1" indent="-171450" algn="just" defTabSz="800100">
            <a:lnSpc>
              <a:spcPct val="90000"/>
            </a:lnSpc>
            <a:spcBef>
              <a:spcPct val="0"/>
            </a:spcBef>
            <a:spcAft>
              <a:spcPct val="15000"/>
            </a:spcAft>
            <a:buChar char="••"/>
          </a:pPr>
          <a:r>
            <a:rPr lang="sl-SI" sz="1800" b="1" kern="1200" dirty="0" smtClean="0">
              <a:solidFill>
                <a:schemeClr val="accent1"/>
              </a:solidFill>
            </a:rPr>
            <a:t>Dodana je nova evidenca za kmetijsko prakso INHIBITOR (Evidenca o uporabi mineralnih in organskih gnojil).</a:t>
          </a:r>
          <a:endParaRPr lang="sl-SI" sz="1800" b="1" kern="1200" dirty="0">
            <a:solidFill>
              <a:schemeClr val="accent1"/>
            </a:solidFill>
          </a:endParaRPr>
        </a:p>
        <a:p>
          <a:pPr marL="57150" lvl="1" indent="-57150" algn="just" defTabSz="355600">
            <a:lnSpc>
              <a:spcPct val="90000"/>
            </a:lnSpc>
            <a:spcBef>
              <a:spcPct val="0"/>
            </a:spcBef>
            <a:spcAft>
              <a:spcPct val="15000"/>
            </a:spcAft>
            <a:buChar char="••"/>
          </a:pPr>
          <a:endParaRPr lang="sl-SI" sz="800" b="1" kern="1200" dirty="0">
            <a:solidFill>
              <a:schemeClr val="accent1"/>
            </a:solidFill>
          </a:endParaRPr>
        </a:p>
        <a:p>
          <a:pPr marL="171450" lvl="1" indent="-171450" algn="just" defTabSz="800100">
            <a:lnSpc>
              <a:spcPct val="90000"/>
            </a:lnSpc>
            <a:spcBef>
              <a:spcPct val="0"/>
            </a:spcBef>
            <a:spcAft>
              <a:spcPct val="15000"/>
            </a:spcAft>
            <a:buChar char="••"/>
          </a:pPr>
          <a:r>
            <a:rPr lang="sl-SI" sz="1800" b="1" kern="1200" dirty="0" smtClean="0">
              <a:solidFill>
                <a:schemeClr val="accent1"/>
              </a:solidFill>
            </a:rPr>
            <a:t>Zaradi pobud iz terena bodo dodatno objavljene „poenostavljene“ evidence SOPO: pripravljene po pristopu po posamezni shemi, za posamezno shemo in na letni ravni. Objava na spletni strani</a:t>
          </a:r>
          <a:r>
            <a:rPr lang="sl-SI" sz="1800" b="1" kern="1200" dirty="0" smtClean="0">
              <a:solidFill>
                <a:schemeClr val="accent1"/>
              </a:solidFill>
            </a:rPr>
            <a:t>: </a:t>
          </a:r>
          <a:r>
            <a:rPr lang="sl-SI" sz="1800" b="1" kern="1200" dirty="0" smtClean="0">
              <a:solidFill>
                <a:schemeClr val="accent1"/>
              </a:solidFill>
            </a:rPr>
            <a:t>več „pod linkov</a:t>
          </a:r>
          <a:r>
            <a:rPr lang="sl-SI" sz="1800" b="1" kern="1200" dirty="0" smtClean="0">
              <a:solidFill>
                <a:schemeClr val="accent1"/>
              </a:solidFill>
            </a:rPr>
            <a:t>“ za evidence SOPO, </a:t>
          </a:r>
          <a:r>
            <a:rPr lang="sl-SI" sz="1800" b="1" kern="1200" dirty="0" smtClean="0">
              <a:solidFill>
                <a:schemeClr val="accent1"/>
              </a:solidFill>
            </a:rPr>
            <a:t>in sicer na posamezno shemo (odprle se bodo vse zadevne evidence, ki jih mora nosilec voditi).Hkrati bodo ostale objavljene evidence iz leta 2023, če bo želel nosilec KMG zapis nadaljevati na že obstoječih evidencah.</a:t>
          </a:r>
          <a:endParaRPr lang="sl-SI" sz="1800" b="1" kern="1200" dirty="0">
            <a:solidFill>
              <a:schemeClr val="accent1"/>
            </a:solidFill>
          </a:endParaRPr>
        </a:p>
      </dsp:txBody>
      <dsp:txXfrm>
        <a:off x="0" y="1513205"/>
        <a:ext cx="12182168" cy="542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94F81-550D-4EB9-AE8A-7FED5C2579F9}">
      <dsp:nvSpPr>
        <dsp:cNvPr id="0" name=""/>
        <dsp:cNvSpPr/>
      </dsp:nvSpPr>
      <dsp:spPr>
        <a:xfrm>
          <a:off x="0" y="0"/>
          <a:ext cx="12082819" cy="628895"/>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l-SI" sz="3200" b="1" kern="1200" dirty="0" smtClean="0"/>
            <a:t>SOPO  - kontrolni sloji</a:t>
          </a:r>
          <a:endParaRPr lang="sl-SI" sz="3200" b="1" kern="1200" dirty="0"/>
        </a:p>
      </dsp:txBody>
      <dsp:txXfrm>
        <a:off x="0" y="0"/>
        <a:ext cx="12082819" cy="628895"/>
      </dsp:txXfrm>
    </dsp:sp>
    <dsp:sp modelId="{27367965-8EAA-4839-8261-DCB889197FC4}">
      <dsp:nvSpPr>
        <dsp:cNvPr id="0" name=""/>
        <dsp:cNvSpPr/>
      </dsp:nvSpPr>
      <dsp:spPr>
        <a:xfrm>
          <a:off x="230299" y="621646"/>
          <a:ext cx="2381293" cy="5959813"/>
        </a:xfrm>
        <a:prstGeom prst="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u="sng" kern="1200" dirty="0" smtClean="0">
              <a:solidFill>
                <a:schemeClr val="accent6">
                  <a:lumMod val="50000"/>
                </a:schemeClr>
              </a:solidFill>
            </a:rPr>
            <a:t>ZA TRT:</a:t>
          </a:r>
          <a:endParaRPr lang="sl-SI" sz="2000" b="1" u="sng" kern="1200" dirty="0">
            <a:solidFill>
              <a:schemeClr val="accent6">
                <a:lumMod val="50000"/>
              </a:schemeClr>
            </a:solidFill>
          </a:endParaRPr>
        </a:p>
        <a:p>
          <a:pPr marL="228600" lvl="1" indent="-228600" algn="l" defTabSz="889000">
            <a:lnSpc>
              <a:spcPct val="90000"/>
            </a:lnSpc>
            <a:spcBef>
              <a:spcPct val="0"/>
            </a:spcBef>
            <a:spcAft>
              <a:spcPct val="15000"/>
            </a:spcAft>
            <a:buChar char="••"/>
          </a:pPr>
          <a:r>
            <a:rPr lang="sl-SI" sz="2000" b="1" kern="1200" dirty="0" smtClean="0"/>
            <a:t>evidenca TRT _2x </a:t>
          </a:r>
          <a:r>
            <a:rPr lang="sl-SI" sz="2000" kern="1200" dirty="0" smtClean="0"/>
            <a:t>– evidenca območij za maksimalno dvakratno tradicionalno rabo travinja dvakratna in</a:t>
          </a:r>
          <a:endParaRPr lang="sl-SI" sz="2000" kern="1200" dirty="0"/>
        </a:p>
        <a:p>
          <a:pPr marL="228600" lvl="1" indent="-228600" algn="l" defTabSz="889000">
            <a:lnSpc>
              <a:spcPct val="90000"/>
            </a:lnSpc>
            <a:spcBef>
              <a:spcPct val="0"/>
            </a:spcBef>
            <a:spcAft>
              <a:spcPct val="15000"/>
            </a:spcAft>
            <a:buChar char="••"/>
          </a:pPr>
          <a:r>
            <a:rPr lang="sl-SI" sz="2000" b="1" kern="1200" dirty="0" smtClean="0"/>
            <a:t>evidenca TRT_3x</a:t>
          </a:r>
          <a:r>
            <a:rPr lang="sl-SI" sz="2000" kern="1200" dirty="0" smtClean="0"/>
            <a:t> - evidenca območij za maksimalno trikratno tradicionalno rabo travinja in</a:t>
          </a:r>
          <a:endParaRPr lang="sl-SI" sz="2000" kern="1200" dirty="0"/>
        </a:p>
        <a:p>
          <a:pPr marL="228600" lvl="1" indent="-228600" algn="l" defTabSz="889000">
            <a:lnSpc>
              <a:spcPct val="90000"/>
            </a:lnSpc>
            <a:spcBef>
              <a:spcPct val="0"/>
            </a:spcBef>
            <a:spcAft>
              <a:spcPct val="15000"/>
            </a:spcAft>
            <a:buChar char="••"/>
          </a:pPr>
          <a:r>
            <a:rPr lang="sl-SI" sz="2000" b="1" kern="1200" dirty="0" smtClean="0"/>
            <a:t>TRT_ Natura 2000 </a:t>
          </a:r>
          <a:r>
            <a:rPr lang="sl-SI" sz="2000" kern="1200" dirty="0" smtClean="0"/>
            <a:t>– evidenca območij Natura 2000, kjer se shema TRT ne izvaja.</a:t>
          </a:r>
          <a:endParaRPr lang="sl-SI" sz="2000" kern="1200" dirty="0"/>
        </a:p>
      </dsp:txBody>
      <dsp:txXfrm>
        <a:off x="230299" y="621646"/>
        <a:ext cx="2381293" cy="5959813"/>
      </dsp:txXfrm>
    </dsp:sp>
    <dsp:sp modelId="{00FAB823-E85E-4AC9-8D84-624548330EAC}">
      <dsp:nvSpPr>
        <dsp:cNvPr id="0" name=""/>
        <dsp:cNvSpPr/>
      </dsp:nvSpPr>
      <dsp:spPr>
        <a:xfrm>
          <a:off x="3104439" y="593968"/>
          <a:ext cx="2400370" cy="5756579"/>
        </a:xfrm>
        <a:prstGeom prst="rect">
          <a:avLst/>
        </a:prstGeom>
        <a:gradFill rotWithShape="0">
          <a:gsLst>
            <a:gs pos="0">
              <a:schemeClr val="accent6">
                <a:shade val="50000"/>
                <a:hueOff val="122808"/>
                <a:satOff val="-5368"/>
                <a:lumOff val="14654"/>
                <a:alphaOff val="0"/>
                <a:lumMod val="110000"/>
                <a:satMod val="105000"/>
                <a:tint val="67000"/>
              </a:schemeClr>
            </a:gs>
            <a:gs pos="50000">
              <a:schemeClr val="accent6">
                <a:shade val="50000"/>
                <a:hueOff val="122808"/>
                <a:satOff val="-5368"/>
                <a:lumOff val="14654"/>
                <a:alphaOff val="0"/>
                <a:lumMod val="105000"/>
                <a:satMod val="103000"/>
                <a:tint val="73000"/>
              </a:schemeClr>
            </a:gs>
            <a:gs pos="100000">
              <a:schemeClr val="accent6">
                <a:shade val="50000"/>
                <a:hueOff val="122808"/>
                <a:satOff val="-5368"/>
                <a:lumOff val="14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u="sng" kern="1200" dirty="0" smtClean="0">
              <a:solidFill>
                <a:schemeClr val="accent6">
                  <a:lumMod val="50000"/>
                </a:schemeClr>
              </a:solidFill>
            </a:rPr>
            <a:t>ZA POŠK:</a:t>
          </a:r>
        </a:p>
        <a:p>
          <a:pPr marL="228600" lvl="1" indent="-228600" algn="l" defTabSz="889000">
            <a:lnSpc>
              <a:spcPct val="90000"/>
            </a:lnSpc>
            <a:spcBef>
              <a:spcPct val="0"/>
            </a:spcBef>
            <a:spcAft>
              <a:spcPct val="15000"/>
            </a:spcAft>
            <a:buChar char="••"/>
          </a:pPr>
          <a:r>
            <a:rPr lang="sl-SI" sz="2000" b="1" kern="1200" dirty="0" smtClean="0"/>
            <a:t>evidenca Neposejana tla za poljskega škrjanca</a:t>
          </a:r>
          <a:r>
            <a:rPr lang="sl-SI" sz="2000" kern="1200" dirty="0" smtClean="0"/>
            <a:t>:</a:t>
          </a:r>
        </a:p>
        <a:p>
          <a:pPr marL="457200" lvl="2" indent="-228600" algn="l" defTabSz="889000">
            <a:lnSpc>
              <a:spcPct val="90000"/>
            </a:lnSpc>
            <a:spcBef>
              <a:spcPct val="0"/>
            </a:spcBef>
            <a:spcAft>
              <a:spcPct val="15000"/>
            </a:spcAft>
            <a:buChar char="••"/>
          </a:pPr>
          <a:r>
            <a:rPr lang="sl-SI" sz="2000" kern="1200" dirty="0" smtClean="0"/>
            <a:t>območja pojavljanja poljskega škrjanca, ki vključuje območja </a:t>
          </a:r>
          <a:r>
            <a:rPr lang="sl-SI" sz="2000" b="1" i="1" kern="1200" dirty="0" smtClean="0"/>
            <a:t>Goričko, Pomurska ravan, Dravsko-Ptujsko-Središko polje, Ljubljanska kotlina, Krško brežiško polje in Ljubljansko barje.</a:t>
          </a:r>
        </a:p>
      </dsp:txBody>
      <dsp:txXfrm>
        <a:off x="3104439" y="593968"/>
        <a:ext cx="2400370" cy="5756579"/>
      </dsp:txXfrm>
    </dsp:sp>
    <dsp:sp modelId="{6CBE7947-9263-48E2-BDFE-2BB55294EB40}">
      <dsp:nvSpPr>
        <dsp:cNvPr id="0" name=""/>
        <dsp:cNvSpPr/>
      </dsp:nvSpPr>
      <dsp:spPr>
        <a:xfrm>
          <a:off x="5835047" y="633934"/>
          <a:ext cx="1823933" cy="5547307"/>
        </a:xfrm>
        <a:prstGeom prst="rect">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u="sng" kern="1200" dirty="0" smtClean="0">
              <a:solidFill>
                <a:schemeClr val="accent6">
                  <a:lumMod val="50000"/>
                </a:schemeClr>
              </a:solidFill>
            </a:rPr>
            <a:t>ZA VGP:</a:t>
          </a:r>
        </a:p>
        <a:p>
          <a:pPr marL="228600" lvl="1" indent="-228600" algn="l" defTabSz="889000">
            <a:lnSpc>
              <a:spcPct val="90000"/>
            </a:lnSpc>
            <a:spcBef>
              <a:spcPct val="0"/>
            </a:spcBef>
            <a:spcAft>
              <a:spcPct val="15000"/>
            </a:spcAft>
            <a:buChar char="••"/>
          </a:pPr>
          <a:r>
            <a:rPr lang="sl-SI" sz="2000" b="1" kern="1200" dirty="0" smtClean="0"/>
            <a:t>evidenca Varstvo gnezd pribe:</a:t>
          </a:r>
        </a:p>
        <a:p>
          <a:pPr marL="457200" lvl="2" indent="-228600" algn="l" defTabSz="889000">
            <a:lnSpc>
              <a:spcPct val="90000"/>
            </a:lnSpc>
            <a:spcBef>
              <a:spcPct val="0"/>
            </a:spcBef>
            <a:spcAft>
              <a:spcPct val="15000"/>
            </a:spcAft>
            <a:buChar char="••"/>
          </a:pPr>
          <a:r>
            <a:rPr lang="sl-SI" sz="2000" kern="1200" dirty="0" smtClean="0"/>
            <a:t> območja pojavljanja pribe, ki vključuje območja </a:t>
          </a:r>
          <a:r>
            <a:rPr lang="sl-SI" sz="2000" b="1" i="1" kern="1200" dirty="0" smtClean="0"/>
            <a:t>Dravsko-Ptujsko-Središko polje in Ljubljansko barje.</a:t>
          </a:r>
        </a:p>
      </dsp:txBody>
      <dsp:txXfrm>
        <a:off x="5835047" y="633934"/>
        <a:ext cx="1823933" cy="5547307"/>
      </dsp:txXfrm>
    </dsp:sp>
    <dsp:sp modelId="{9EFA5B62-02FA-4C5F-9F44-AADCA024DF0A}">
      <dsp:nvSpPr>
        <dsp:cNvPr id="0" name=""/>
        <dsp:cNvSpPr/>
      </dsp:nvSpPr>
      <dsp:spPr>
        <a:xfrm>
          <a:off x="7893677" y="602450"/>
          <a:ext cx="2110239" cy="2673078"/>
        </a:xfrm>
        <a:prstGeom prst="rect">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u="sng" kern="1200" dirty="0" smtClean="0">
              <a:solidFill>
                <a:schemeClr val="accent6">
                  <a:lumMod val="50000"/>
                </a:schemeClr>
              </a:solidFill>
            </a:rPr>
            <a:t>ZA VGP:</a:t>
          </a:r>
        </a:p>
        <a:p>
          <a:pPr marL="228600" lvl="1" indent="-228600" algn="l" defTabSz="889000">
            <a:lnSpc>
              <a:spcPct val="90000"/>
            </a:lnSpc>
            <a:spcBef>
              <a:spcPct val="0"/>
            </a:spcBef>
            <a:spcAft>
              <a:spcPct val="15000"/>
            </a:spcAft>
            <a:buChar char="••"/>
          </a:pPr>
          <a:r>
            <a:rPr lang="sl-SI" sz="2000" b="1" kern="1200" dirty="0" smtClean="0"/>
            <a:t>gnezda pribe .</a:t>
          </a:r>
          <a:r>
            <a:rPr lang="sl-SI" sz="2000" kern="1200" dirty="0" smtClean="0"/>
            <a:t> Ta evidenca bo nastajala od 15 aprila do 20.maja tekočega leta, ko bodo ornitologi iskali gnezda.</a:t>
          </a:r>
          <a:endParaRPr lang="sl-SI" sz="2000" i="1" kern="1200" dirty="0" smtClean="0"/>
        </a:p>
      </dsp:txBody>
      <dsp:txXfrm>
        <a:off x="7893677" y="602450"/>
        <a:ext cx="2110239" cy="2673078"/>
      </dsp:txXfrm>
    </dsp:sp>
    <dsp:sp modelId="{48A58504-35FC-4C48-B0D1-2F14930036E0}">
      <dsp:nvSpPr>
        <dsp:cNvPr id="0" name=""/>
        <dsp:cNvSpPr/>
      </dsp:nvSpPr>
      <dsp:spPr>
        <a:xfrm>
          <a:off x="8066225" y="3395619"/>
          <a:ext cx="1838259" cy="2807816"/>
        </a:xfrm>
        <a:prstGeom prst="rect">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u="sng" kern="1200" dirty="0" smtClean="0"/>
            <a:t>ZA NPP; ZEL; NIZI:</a:t>
          </a:r>
          <a:endParaRPr lang="sl-SI" sz="2000" u="sng" kern="1200" dirty="0" smtClean="0"/>
        </a:p>
        <a:p>
          <a:pPr marL="228600" lvl="1" indent="-228600" algn="l" defTabSz="889000">
            <a:lnSpc>
              <a:spcPct val="90000"/>
            </a:lnSpc>
            <a:spcBef>
              <a:spcPct val="0"/>
            </a:spcBef>
            <a:spcAft>
              <a:spcPct val="15000"/>
            </a:spcAft>
            <a:buChar char="••"/>
          </a:pPr>
          <a:r>
            <a:rPr lang="sl-SI" sz="2000" kern="1200" dirty="0" smtClean="0"/>
            <a:t>evidenca najožjih vodovarstvenih območij – državni nivo – VVO_I_DR </a:t>
          </a:r>
        </a:p>
      </dsp:txBody>
      <dsp:txXfrm>
        <a:off x="8066225" y="3395619"/>
        <a:ext cx="1838259" cy="2807816"/>
      </dsp:txXfrm>
    </dsp:sp>
    <dsp:sp modelId="{5E5EC0D9-7C5E-4888-88A9-0461DC49B60D}">
      <dsp:nvSpPr>
        <dsp:cNvPr id="0" name=""/>
        <dsp:cNvSpPr/>
      </dsp:nvSpPr>
      <dsp:spPr>
        <a:xfrm>
          <a:off x="10315751" y="620498"/>
          <a:ext cx="1525172" cy="5601134"/>
        </a:xfrm>
        <a:prstGeom prst="rect">
          <a:avLst/>
        </a:prstGeom>
        <a:gradFill rotWithShape="0">
          <a:gsLst>
            <a:gs pos="0">
              <a:schemeClr val="accent6">
                <a:shade val="50000"/>
                <a:hueOff val="122808"/>
                <a:satOff val="-5368"/>
                <a:lumOff val="14654"/>
                <a:alphaOff val="0"/>
                <a:lumMod val="110000"/>
                <a:satMod val="105000"/>
                <a:tint val="67000"/>
              </a:schemeClr>
            </a:gs>
            <a:gs pos="50000">
              <a:schemeClr val="accent6">
                <a:shade val="50000"/>
                <a:hueOff val="122808"/>
                <a:satOff val="-5368"/>
                <a:lumOff val="14654"/>
                <a:alphaOff val="0"/>
                <a:lumMod val="105000"/>
                <a:satMod val="103000"/>
                <a:tint val="73000"/>
              </a:schemeClr>
            </a:gs>
            <a:gs pos="100000">
              <a:schemeClr val="accent6">
                <a:shade val="50000"/>
                <a:hueOff val="122808"/>
                <a:satOff val="-5368"/>
                <a:lumOff val="14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l-SI" sz="2000" b="1" kern="1200" dirty="0" smtClean="0"/>
            <a:t>Dostopni na javnem pregledovalniku „GERK </a:t>
          </a:r>
          <a:r>
            <a:rPr lang="sl-SI" sz="2000" b="1" kern="1200" dirty="0" err="1" smtClean="0"/>
            <a:t>viewer</a:t>
          </a:r>
          <a:r>
            <a:rPr lang="sl-SI" sz="2000" b="1" kern="1200" dirty="0" smtClean="0"/>
            <a:t>“ kot kontrolni sloji za leto 2024</a:t>
          </a:r>
        </a:p>
      </dsp:txBody>
      <dsp:txXfrm>
        <a:off x="10315751" y="620498"/>
        <a:ext cx="1525172" cy="5601134"/>
      </dsp:txXfrm>
    </dsp:sp>
    <dsp:sp modelId="{CE3F5D53-C1F7-409A-9693-5ABC9B67A6AB}">
      <dsp:nvSpPr>
        <dsp:cNvPr id="0" name=""/>
        <dsp:cNvSpPr/>
      </dsp:nvSpPr>
      <dsp:spPr>
        <a:xfrm>
          <a:off x="0" y="6178358"/>
          <a:ext cx="12082819" cy="472417"/>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1E0B-C7D5-4EE6-9EA3-87BFF5F124A2}">
      <dsp:nvSpPr>
        <dsp:cNvPr id="0" name=""/>
        <dsp:cNvSpPr/>
      </dsp:nvSpPr>
      <dsp:spPr>
        <a:xfrm>
          <a:off x="0" y="0"/>
          <a:ext cx="12082819" cy="344542"/>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sl-SI" sz="3200" b="1" kern="1200" dirty="0" smtClean="0"/>
            <a:t>SOPO – upravne sankcije / kombinacije</a:t>
          </a:r>
          <a:endParaRPr lang="sl-SI" sz="3200" b="1" kern="1200" dirty="0"/>
        </a:p>
      </dsp:txBody>
      <dsp:txXfrm>
        <a:off x="16819" y="16819"/>
        <a:ext cx="12049181" cy="310904"/>
      </dsp:txXfrm>
    </dsp:sp>
    <dsp:sp modelId="{68FEA949-7BD4-4350-8DC9-947703F9D57D}">
      <dsp:nvSpPr>
        <dsp:cNvPr id="0" name=""/>
        <dsp:cNvSpPr/>
      </dsp:nvSpPr>
      <dsp:spPr>
        <a:xfrm>
          <a:off x="0" y="347409"/>
          <a:ext cx="12082819" cy="650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63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sl-SI" sz="2000" b="1" u="sng" kern="1200" dirty="0" smtClean="0"/>
            <a:t>UPRAVNE SANKCIJE:</a:t>
          </a:r>
          <a:endParaRPr lang="sl-SI" sz="2000" b="1" u="sng" kern="1200" dirty="0"/>
        </a:p>
        <a:p>
          <a:pPr marL="228600" lvl="1" indent="-228600" algn="l" defTabSz="889000">
            <a:lnSpc>
              <a:spcPct val="90000"/>
            </a:lnSpc>
            <a:spcBef>
              <a:spcPct val="0"/>
            </a:spcBef>
            <a:spcAft>
              <a:spcPct val="20000"/>
            </a:spcAft>
            <a:buChar char="••"/>
          </a:pPr>
          <a:r>
            <a:rPr lang="sl-SI" sz="2000" b="1" kern="1200" dirty="0" smtClean="0"/>
            <a:t>priloga 10 uredbe „Katalog upravnih sankcij“ </a:t>
          </a:r>
          <a:r>
            <a:rPr lang="sl-SI" sz="2000" kern="1200" dirty="0" smtClean="0"/>
            <a:t>glede kršitev vsebinskih pogojev upravičenosti:</a:t>
          </a:r>
          <a:endParaRPr lang="sl-SI" sz="2000" kern="1200" dirty="0"/>
        </a:p>
        <a:p>
          <a:pPr marL="457200" lvl="2" indent="-228600" algn="l" defTabSz="889000">
            <a:lnSpc>
              <a:spcPct val="90000"/>
            </a:lnSpc>
            <a:spcBef>
              <a:spcPct val="0"/>
            </a:spcBef>
            <a:spcAft>
              <a:spcPct val="20000"/>
            </a:spcAft>
            <a:buChar char="••"/>
          </a:pPr>
          <a:r>
            <a:rPr lang="sl-SI" sz="2000" kern="1200" dirty="0" smtClean="0"/>
            <a:t>kršitev na površino </a:t>
          </a:r>
          <a:r>
            <a:rPr lang="sl-SI" sz="2000" i="1" kern="1200" dirty="0" smtClean="0"/>
            <a:t>(npr. ni spravila košnje na določenem hektarju) </a:t>
          </a:r>
          <a:r>
            <a:rPr lang="sl-SI" sz="2000" kern="1200" dirty="0" smtClean="0"/>
            <a:t>ali</a:t>
          </a:r>
          <a:endParaRPr lang="sl-SI" sz="2000" kern="1200" dirty="0"/>
        </a:p>
        <a:p>
          <a:pPr marL="457200" lvl="2" indent="-228600" algn="l" defTabSz="889000">
            <a:lnSpc>
              <a:spcPct val="90000"/>
            </a:lnSpc>
            <a:spcBef>
              <a:spcPct val="0"/>
            </a:spcBef>
            <a:spcAft>
              <a:spcPct val="20000"/>
            </a:spcAft>
            <a:buChar char="••"/>
          </a:pPr>
          <a:r>
            <a:rPr lang="sl-SI" sz="2000" kern="1200" dirty="0" smtClean="0"/>
            <a:t>kršitev na shemo </a:t>
          </a:r>
          <a:r>
            <a:rPr lang="sl-SI" sz="2000" i="1" kern="1200" dirty="0" smtClean="0"/>
            <a:t>(npr. nosilec  KMG ne vodi evidenc)</a:t>
          </a:r>
          <a:r>
            <a:rPr lang="sl-SI" sz="2000" kern="1200" dirty="0" smtClean="0"/>
            <a:t>. </a:t>
          </a:r>
          <a:endParaRPr lang="sl-SI" sz="2000" kern="1200" dirty="0"/>
        </a:p>
        <a:p>
          <a:pPr marL="457200" lvl="2" indent="-228600" algn="l" defTabSz="889000">
            <a:lnSpc>
              <a:spcPct val="90000"/>
            </a:lnSpc>
            <a:spcBef>
              <a:spcPct val="0"/>
            </a:spcBef>
            <a:spcAft>
              <a:spcPct val="20000"/>
            </a:spcAft>
            <a:buChar char="••"/>
          </a:pPr>
          <a:r>
            <a:rPr lang="sl-SI" sz="2000" kern="1200" dirty="0" smtClean="0"/>
            <a:t>Najhujša kršitev: Ni plačila za shemo </a:t>
          </a:r>
          <a:r>
            <a:rPr lang="sl-SI" sz="2000" i="1" kern="1200" dirty="0" smtClean="0"/>
            <a:t>(100 % sankcija).</a:t>
          </a:r>
          <a:endParaRPr lang="sl-SI" sz="2000" i="1" kern="1200" dirty="0"/>
        </a:p>
        <a:p>
          <a:pPr marL="457200" lvl="2" indent="-228600" algn="l" defTabSz="889000">
            <a:lnSpc>
              <a:spcPct val="90000"/>
            </a:lnSpc>
            <a:spcBef>
              <a:spcPct val="0"/>
            </a:spcBef>
            <a:spcAft>
              <a:spcPct val="20000"/>
            </a:spcAft>
            <a:buChar char="••"/>
          </a:pPr>
          <a:endParaRPr lang="sl-SI" sz="2000" kern="1200" dirty="0"/>
        </a:p>
        <a:p>
          <a:pPr marL="228600" lvl="1" indent="-228600" algn="l" defTabSz="889000">
            <a:lnSpc>
              <a:spcPct val="90000"/>
            </a:lnSpc>
            <a:spcBef>
              <a:spcPct val="0"/>
            </a:spcBef>
            <a:spcAft>
              <a:spcPct val="20000"/>
            </a:spcAft>
            <a:buChar char="••"/>
          </a:pPr>
          <a:r>
            <a:rPr lang="sl-SI" sz="2000" kern="1200" dirty="0" smtClean="0"/>
            <a:t>IAKS pravila kršitev izrisa GERK </a:t>
          </a:r>
          <a:r>
            <a:rPr lang="sl-SI" sz="2000" i="1" kern="1200" dirty="0" smtClean="0"/>
            <a:t>(prekomerna prijava).</a:t>
          </a:r>
          <a:endParaRPr lang="sl-SI" sz="2000" i="1" kern="1200" dirty="0"/>
        </a:p>
        <a:p>
          <a:pPr marL="228600" lvl="1" indent="-228600" algn="l" defTabSz="889000">
            <a:lnSpc>
              <a:spcPct val="90000"/>
            </a:lnSpc>
            <a:spcBef>
              <a:spcPct val="0"/>
            </a:spcBef>
            <a:spcAft>
              <a:spcPct val="20000"/>
            </a:spcAft>
            <a:buChar char="••"/>
          </a:pPr>
          <a:r>
            <a:rPr lang="sl-SI" sz="2000" b="0" kern="1200" dirty="0" smtClean="0"/>
            <a:t>Če nosilec KMG ni izpolnil zahtev pogojenosti, ki predstavljajo bistveni element za izvajanje posamezne sheme SOPO, potem za celotno površino ni upravičen do plačila za to shemo razen v primerih, ki so določeni s katalogom upravnih sankcij, ki je del priloge 10 te uredbe.</a:t>
          </a:r>
          <a:endParaRPr lang="sl-SI" sz="2000" b="0" kern="1200" dirty="0"/>
        </a:p>
        <a:p>
          <a:pPr marL="228600" lvl="1" indent="-228600" algn="l" defTabSz="889000">
            <a:lnSpc>
              <a:spcPct val="90000"/>
            </a:lnSpc>
            <a:spcBef>
              <a:spcPct val="0"/>
            </a:spcBef>
            <a:spcAft>
              <a:spcPct val="20000"/>
            </a:spcAft>
            <a:buChar char="••"/>
          </a:pPr>
          <a:endParaRPr lang="sl-SI" sz="2000" b="0" kern="1200" dirty="0"/>
        </a:p>
        <a:p>
          <a:pPr marL="228600" lvl="1" indent="-228600" algn="l" defTabSz="889000">
            <a:lnSpc>
              <a:spcPct val="90000"/>
            </a:lnSpc>
            <a:spcBef>
              <a:spcPct val="0"/>
            </a:spcBef>
            <a:spcAft>
              <a:spcPct val="20000"/>
            </a:spcAft>
            <a:buChar char="••"/>
          </a:pPr>
          <a:r>
            <a:rPr lang="sl-SI" sz="2000" b="1" u="sng" kern="1200" dirty="0" smtClean="0"/>
            <a:t>KOMBINACIJE:</a:t>
          </a:r>
          <a:endParaRPr lang="sl-SI" sz="2000" b="1" u="sng" kern="1200" dirty="0"/>
        </a:p>
        <a:p>
          <a:pPr marL="457200" lvl="2" indent="-228600" algn="l" defTabSz="889000">
            <a:lnSpc>
              <a:spcPct val="90000"/>
            </a:lnSpc>
            <a:spcBef>
              <a:spcPct val="0"/>
            </a:spcBef>
            <a:spcAft>
              <a:spcPct val="20000"/>
            </a:spcAft>
            <a:buChar char="••"/>
          </a:pPr>
          <a:r>
            <a:rPr lang="sl-SI" sz="2000" kern="1200" dirty="0" smtClean="0"/>
            <a:t>Priloga 6 kombinacije shem SOPO na isti površini.</a:t>
          </a:r>
          <a:endParaRPr lang="sl-SI" sz="2000" kern="1200" dirty="0"/>
        </a:p>
        <a:p>
          <a:pPr marL="457200" lvl="2" indent="-228600" algn="l" defTabSz="889000">
            <a:lnSpc>
              <a:spcPct val="90000"/>
            </a:lnSpc>
            <a:spcBef>
              <a:spcPct val="0"/>
            </a:spcBef>
            <a:spcAft>
              <a:spcPct val="20000"/>
            </a:spcAft>
            <a:buChar char="••"/>
          </a:pPr>
          <a:r>
            <a:rPr lang="sl-SI" sz="2000" kern="1200" dirty="0" smtClean="0"/>
            <a:t>Priloga  kombinacije shem SOPO s KOPOP in EK na isti površini </a:t>
          </a:r>
          <a:r>
            <a:rPr lang="sl-SI" sz="2000" i="1" kern="1200" dirty="0" smtClean="0"/>
            <a:t>(priloga je del uredbe KOPOP).</a:t>
          </a:r>
          <a:endParaRPr lang="sl-SI" sz="2000" i="1" kern="1200" dirty="0"/>
        </a:p>
        <a:p>
          <a:pPr marL="457200" lvl="2" indent="-228600" algn="l" defTabSz="889000">
            <a:lnSpc>
              <a:spcPct val="90000"/>
            </a:lnSpc>
            <a:spcBef>
              <a:spcPct val="0"/>
            </a:spcBef>
            <a:spcAft>
              <a:spcPct val="20000"/>
            </a:spcAft>
            <a:buChar char="••"/>
          </a:pPr>
          <a:r>
            <a:rPr lang="sl-SI" sz="2000" kern="1200" dirty="0" smtClean="0"/>
            <a:t>Z ostalimi intervencijami DŽ, OMD, BV se lahko kombinira.</a:t>
          </a:r>
          <a:endParaRPr lang="sl-SI" sz="2000" kern="1200" dirty="0"/>
        </a:p>
        <a:p>
          <a:pPr marL="457200" lvl="2" indent="-228600" algn="l" defTabSz="889000">
            <a:lnSpc>
              <a:spcPct val="90000"/>
            </a:lnSpc>
            <a:spcBef>
              <a:spcPct val="0"/>
            </a:spcBef>
            <a:spcAft>
              <a:spcPct val="20000"/>
            </a:spcAft>
            <a:buChar char="••"/>
          </a:pPr>
          <a:r>
            <a:rPr lang="sl-SI" sz="2000" kern="1200" dirty="0" smtClean="0"/>
            <a:t>Kombinacija LOPS in NPP ni možna, razen za samostojen posevek medovite </a:t>
          </a:r>
          <a:r>
            <a:rPr lang="sl-SI" sz="2000" kern="1200" dirty="0" smtClean="0"/>
            <a:t>KMRS (če je medovita KMRS na seznamu avtohtonih sort) in za podsevek, ker je lahko samostojna KMRS (če je podsevek na seznamu avtohtonih sort), </a:t>
          </a:r>
          <a:r>
            <a:rPr lang="sl-SI" sz="2000" kern="1200" dirty="0" smtClean="0"/>
            <a:t>ker se pri LOPS zahteva samostojna KMRS. </a:t>
          </a:r>
          <a:endParaRPr lang="sl-SI" sz="2000" kern="1200" dirty="0">
            <a:solidFill>
              <a:schemeClr val="accent1"/>
            </a:solidFill>
          </a:endParaRPr>
        </a:p>
        <a:p>
          <a:pPr marL="457200" lvl="2" indent="-228600" algn="l" defTabSz="889000">
            <a:lnSpc>
              <a:spcPct val="90000"/>
            </a:lnSpc>
            <a:spcBef>
              <a:spcPct val="0"/>
            </a:spcBef>
            <a:spcAft>
              <a:spcPct val="20000"/>
            </a:spcAft>
            <a:buChar char="••"/>
          </a:pPr>
          <a:r>
            <a:rPr lang="sl-SI" sz="2000" kern="1200" dirty="0" smtClean="0">
              <a:solidFill>
                <a:schemeClr val="tx1"/>
              </a:solidFill>
            </a:rPr>
            <a:t>Shema KRMDOD (krmni dodatki za zmanjšanje TGP) se lahko kombinira z ostalimi shemami SOPO.</a:t>
          </a:r>
          <a:endParaRPr lang="sl-SI" sz="2000" kern="1200" dirty="0">
            <a:solidFill>
              <a:schemeClr val="tx1"/>
            </a:solidFill>
          </a:endParaRPr>
        </a:p>
      </dsp:txBody>
      <dsp:txXfrm>
        <a:off x="0" y="347409"/>
        <a:ext cx="12082819" cy="65077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DB14-7FC9-4FFD-997E-A0B5D3809F4B}">
      <dsp:nvSpPr>
        <dsp:cNvPr id="0" name=""/>
        <dsp:cNvSpPr/>
      </dsp:nvSpPr>
      <dsp:spPr>
        <a:xfrm>
          <a:off x="0" y="158629"/>
          <a:ext cx="11940732" cy="18191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37388"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1222 </a:t>
          </a:r>
          <a:r>
            <a:rPr lang="sl-SI" sz="2000" kern="1200" dirty="0" smtClean="0"/>
            <a:t>(zatravljen), </a:t>
          </a:r>
          <a:r>
            <a:rPr lang="sl-SI" sz="2000" b="1" kern="1200" dirty="0" smtClean="0"/>
            <a:t>1300</a:t>
          </a:r>
          <a:r>
            <a:rPr lang="sl-SI" sz="2000" kern="1200" dirty="0" smtClean="0"/>
            <a:t> in </a:t>
          </a:r>
          <a:r>
            <a:rPr lang="sl-SI" sz="2000" b="1" kern="1200" dirty="0" smtClean="0"/>
            <a:t>1320</a:t>
          </a:r>
          <a:r>
            <a:rPr lang="sl-SI" sz="2000" kern="1200" dirty="0" smtClean="0"/>
            <a:t>. </a:t>
          </a:r>
          <a:endParaRPr lang="sl-SI" sz="2000" kern="1200" dirty="0"/>
        </a:p>
        <a:p>
          <a:pPr marL="228600" lvl="1" indent="-228600" algn="l" defTabSz="889000">
            <a:lnSpc>
              <a:spcPct val="90000"/>
            </a:lnSpc>
            <a:spcBef>
              <a:spcPct val="0"/>
            </a:spcBef>
            <a:spcAft>
              <a:spcPct val="15000"/>
            </a:spcAft>
            <a:buChar char="••"/>
          </a:pPr>
          <a:r>
            <a:rPr lang="sl-SI" sz="2000" b="1" kern="1200" dirty="0" smtClean="0"/>
            <a:t>NUJNO</a:t>
          </a:r>
          <a:r>
            <a:rPr lang="sl-SI" sz="2000" kern="1200" dirty="0" smtClean="0"/>
            <a:t> v shemo mora nosilec KMG vključiti </a:t>
          </a:r>
          <a:r>
            <a:rPr lang="sl-SI" sz="2000" b="1" kern="1200" dirty="0" smtClean="0"/>
            <a:t>vso travinje na KMG</a:t>
          </a:r>
          <a:r>
            <a:rPr lang="sl-SI" sz="2000" kern="1200" dirty="0" smtClean="0"/>
            <a:t>. </a:t>
          </a:r>
          <a:endParaRPr lang="sl-SI" sz="2000" kern="1200" dirty="0"/>
        </a:p>
        <a:p>
          <a:pPr marL="228600" lvl="1" indent="-228600" algn="l" defTabSz="889000">
            <a:lnSpc>
              <a:spcPct val="90000"/>
            </a:lnSpc>
            <a:spcBef>
              <a:spcPct val="0"/>
            </a:spcBef>
            <a:spcAft>
              <a:spcPct val="15000"/>
            </a:spcAft>
            <a:buChar char="••"/>
          </a:pPr>
          <a:r>
            <a:rPr lang="sl-SI" sz="2000" b="1" kern="1200" dirty="0" smtClean="0"/>
            <a:t>Nosilec KMG </a:t>
          </a:r>
          <a:r>
            <a:rPr lang="sl-SI" sz="2000" kern="1200" dirty="0" smtClean="0"/>
            <a:t>mora zagotoviti rabo GERK do </a:t>
          </a:r>
          <a:r>
            <a:rPr lang="sl-SI" sz="2000" b="1" kern="1200" dirty="0" smtClean="0"/>
            <a:t>zadnjega dne za sporočanje sprememb </a:t>
          </a:r>
          <a:r>
            <a:rPr lang="sl-SI" sz="2000" b="1" kern="1200" dirty="0" smtClean="0"/>
            <a:t>ZV </a:t>
          </a:r>
          <a:r>
            <a:rPr lang="sl-SI" sz="2000" b="1" kern="1200" dirty="0" smtClean="0">
              <a:solidFill>
                <a:srgbClr val="7030A0"/>
              </a:solidFill>
            </a:rPr>
            <a:t>(15.november za leto 2024).</a:t>
          </a:r>
          <a:endParaRPr lang="sl-SI" sz="2000" i="1" kern="1200" dirty="0">
            <a:solidFill>
              <a:srgbClr val="7030A0"/>
            </a:solidFill>
          </a:endParaRPr>
        </a:p>
      </dsp:txBody>
      <dsp:txXfrm>
        <a:off x="0" y="158629"/>
        <a:ext cx="11940732" cy="1819125"/>
      </dsp:txXfrm>
    </dsp:sp>
    <dsp:sp modelId="{D223AF95-B8D6-4982-99C0-C701E4228242}">
      <dsp:nvSpPr>
        <dsp:cNvPr id="0" name=""/>
        <dsp:cNvSpPr/>
      </dsp:nvSpPr>
      <dsp:spPr>
        <a:xfrm>
          <a:off x="597036" y="22953"/>
          <a:ext cx="8358512" cy="4456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GERK z rabo:</a:t>
          </a:r>
          <a:endParaRPr lang="sl-SI" sz="2000" b="1" kern="1200" dirty="0"/>
        </a:p>
      </dsp:txBody>
      <dsp:txXfrm>
        <a:off x="618790" y="44707"/>
        <a:ext cx="8315004" cy="402127"/>
      </dsp:txXfrm>
    </dsp:sp>
    <dsp:sp modelId="{E7BE3954-1E22-4038-AF6C-C08038FAAF21}">
      <dsp:nvSpPr>
        <dsp:cNvPr id="0" name=""/>
        <dsp:cNvSpPr/>
      </dsp:nvSpPr>
      <dsp:spPr>
        <a:xfrm>
          <a:off x="0" y="2236947"/>
          <a:ext cx="11940732" cy="36382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37388"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izvajati se mora na vseh rabah trajnega travinja na KMG, ki so na kmetijskem gospodarstvu </a:t>
          </a:r>
          <a:r>
            <a:rPr lang="sl-SI" sz="2000" kern="1200" dirty="0" smtClean="0">
              <a:solidFill>
                <a:schemeClr val="accent1"/>
              </a:solidFill>
            </a:rPr>
            <a:t>in presegajo velikost površine vsaj 0,1 ha;</a:t>
          </a:r>
          <a:endParaRPr lang="sl-SI" sz="2000" kern="1200" dirty="0">
            <a:solidFill>
              <a:schemeClr val="accent1"/>
            </a:solidFill>
          </a:endParaRPr>
        </a:p>
        <a:p>
          <a:pPr marL="228600" lvl="1" indent="-228600" algn="l" defTabSz="889000">
            <a:lnSpc>
              <a:spcPct val="90000"/>
            </a:lnSpc>
            <a:spcBef>
              <a:spcPct val="0"/>
            </a:spcBef>
            <a:spcAft>
              <a:spcPct val="15000"/>
            </a:spcAft>
            <a:buChar char="••"/>
          </a:pPr>
          <a:r>
            <a:rPr lang="sl-SI" sz="2000" b="1" kern="1200" dirty="0" smtClean="0"/>
            <a:t>obvezno je spravilo travinja</a:t>
          </a:r>
          <a:r>
            <a:rPr lang="sl-SI" sz="2000" kern="1200" dirty="0" smtClean="0"/>
            <a:t>, </a:t>
          </a:r>
          <a:r>
            <a:rPr lang="sl-SI" sz="2000" b="1" kern="1200" dirty="0" smtClean="0"/>
            <a:t>če se izvaja košnja</a:t>
          </a:r>
          <a:r>
            <a:rPr lang="sl-SI" sz="2000" kern="1200" dirty="0" smtClean="0"/>
            <a:t>;</a:t>
          </a:r>
          <a:endParaRPr lang="sl-SI" sz="2000" kern="1200" dirty="0"/>
        </a:p>
        <a:p>
          <a:pPr marL="228600" lvl="1" indent="-228600" algn="l" defTabSz="889000">
            <a:lnSpc>
              <a:spcPct val="90000"/>
            </a:lnSpc>
            <a:spcBef>
              <a:spcPct val="0"/>
            </a:spcBef>
            <a:spcAft>
              <a:spcPct val="15000"/>
            </a:spcAft>
            <a:buChar char="••"/>
          </a:pPr>
          <a:r>
            <a:rPr lang="sl-SI" sz="2000" b="1" kern="1200" dirty="0" smtClean="0"/>
            <a:t>mulčenje ni dovoljeno</a:t>
          </a:r>
          <a:r>
            <a:rPr lang="sl-SI" sz="2000" kern="1200" dirty="0" smtClean="0"/>
            <a:t>;</a:t>
          </a:r>
          <a:endParaRPr lang="sl-SI" sz="2000" kern="1200" dirty="0"/>
        </a:p>
        <a:p>
          <a:pPr marL="228600" lvl="1" indent="-228600" algn="l" defTabSz="889000">
            <a:lnSpc>
              <a:spcPct val="90000"/>
            </a:lnSpc>
            <a:spcBef>
              <a:spcPct val="0"/>
            </a:spcBef>
            <a:spcAft>
              <a:spcPct val="15000"/>
            </a:spcAft>
            <a:buChar char="••"/>
          </a:pPr>
          <a:r>
            <a:rPr lang="sl-SI" sz="2000" kern="1200" dirty="0" smtClean="0"/>
            <a:t>ne glede na prejšnjo točko se </a:t>
          </a:r>
          <a:r>
            <a:rPr lang="sl-SI" sz="2000" b="1" kern="1200" dirty="0" smtClean="0"/>
            <a:t>po končanem obdobju paše po potrebi opravi čistilna košnja</a:t>
          </a:r>
          <a:r>
            <a:rPr lang="sl-SI" sz="2000" kern="1200" dirty="0" smtClean="0"/>
            <a:t>, ki je </a:t>
          </a:r>
          <a:r>
            <a:rPr lang="sl-SI" sz="2000" b="1" kern="1200" dirty="0" smtClean="0"/>
            <a:t>lahko tudi mulčenje</a:t>
          </a:r>
          <a:r>
            <a:rPr lang="sl-SI" sz="2000" kern="1200" dirty="0" smtClean="0"/>
            <a:t>, vendar se lahko opravi </a:t>
          </a:r>
          <a:r>
            <a:rPr lang="sl-SI" sz="2000" b="1" kern="1200" dirty="0" smtClean="0"/>
            <a:t>le po 15. septembru </a:t>
          </a:r>
          <a:r>
            <a:rPr lang="sl-SI" sz="2000" kern="1200" dirty="0" smtClean="0"/>
            <a:t>tekočega leta in mora imeti značaj čistilne košnje </a:t>
          </a:r>
          <a:r>
            <a:rPr lang="sl-SI" sz="2000" i="1" kern="1200" dirty="0" smtClean="0"/>
            <a:t>(se izvede le na nekaj % travinja);</a:t>
          </a:r>
          <a:endParaRPr lang="sl-SI" sz="2000" i="1" kern="1200" dirty="0"/>
        </a:p>
        <a:p>
          <a:pPr marL="228600" lvl="1" indent="-228600" algn="l" defTabSz="889000">
            <a:lnSpc>
              <a:spcPct val="90000"/>
            </a:lnSpc>
            <a:spcBef>
              <a:spcPct val="0"/>
            </a:spcBef>
            <a:spcAft>
              <a:spcPct val="15000"/>
            </a:spcAft>
            <a:buChar char="••"/>
          </a:pPr>
          <a:r>
            <a:rPr lang="sl-SI" sz="2000" b="1" kern="1200" dirty="0" smtClean="0"/>
            <a:t>uporaba mineralnih gnojil in fitofarmacevtskih sredstev ni dovoljena</a:t>
          </a:r>
          <a:r>
            <a:rPr lang="sl-SI" sz="2000" kern="1200" dirty="0" smtClean="0"/>
            <a:t>;</a:t>
          </a:r>
          <a:endParaRPr lang="sl-SI" sz="2000" kern="1200" dirty="0"/>
        </a:p>
        <a:p>
          <a:pPr marL="228600" lvl="1" indent="-228600" algn="l" defTabSz="889000">
            <a:lnSpc>
              <a:spcPct val="90000"/>
            </a:lnSpc>
            <a:spcBef>
              <a:spcPct val="0"/>
            </a:spcBef>
            <a:spcAft>
              <a:spcPct val="15000"/>
            </a:spcAft>
            <a:buChar char="••"/>
          </a:pPr>
          <a:r>
            <a:rPr lang="sl-SI" sz="2000" b="1" kern="1200" dirty="0" smtClean="0"/>
            <a:t>ni dovoljen prevzem živinskih organskih gnojil iz drugega KMG </a:t>
          </a:r>
          <a:r>
            <a:rPr lang="sl-SI" sz="2000" kern="1200" dirty="0" smtClean="0"/>
            <a:t>in </a:t>
          </a:r>
          <a:r>
            <a:rPr lang="sl-SI" sz="2000" b="1" kern="1200" dirty="0" smtClean="0"/>
            <a:t>uporaba drugih organskih gnojil, ki nimajo izvora iz zadevnega KMG</a:t>
          </a:r>
          <a:r>
            <a:rPr lang="sl-SI" sz="2000" kern="1200" dirty="0" smtClean="0"/>
            <a:t>;</a:t>
          </a:r>
          <a:endParaRPr lang="sl-SI" sz="2000" kern="1200" dirty="0"/>
        </a:p>
      </dsp:txBody>
      <dsp:txXfrm>
        <a:off x="0" y="2236947"/>
        <a:ext cx="11940732" cy="3638250"/>
      </dsp:txXfrm>
    </dsp:sp>
    <dsp:sp modelId="{D0163E11-01FE-4584-8225-BCB61975FB21}">
      <dsp:nvSpPr>
        <dsp:cNvPr id="0" name=""/>
        <dsp:cNvSpPr/>
      </dsp:nvSpPr>
      <dsp:spPr>
        <a:xfrm>
          <a:off x="597036" y="2091154"/>
          <a:ext cx="8358512" cy="4557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889000">
            <a:lnSpc>
              <a:spcPct val="90000"/>
            </a:lnSpc>
            <a:spcBef>
              <a:spcPct val="0"/>
            </a:spcBef>
            <a:spcAft>
              <a:spcPct val="35000"/>
            </a:spcAft>
          </a:pPr>
          <a:r>
            <a:rPr lang="sl-SI" sz="2000" b="1" kern="1200" dirty="0" smtClean="0"/>
            <a:t>Pogoji upravičenosti:</a:t>
          </a:r>
          <a:endParaRPr lang="sl-SI" sz="2000" b="1" kern="1200" dirty="0"/>
        </a:p>
      </dsp:txBody>
      <dsp:txXfrm>
        <a:off x="619284" y="2113402"/>
        <a:ext cx="8314016" cy="411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E3954-1E22-4038-AF6C-C08038FAAF21}">
      <dsp:nvSpPr>
        <dsp:cNvPr id="0" name=""/>
        <dsp:cNvSpPr/>
      </dsp:nvSpPr>
      <dsp:spPr>
        <a:xfrm>
          <a:off x="0" y="284027"/>
          <a:ext cx="11940732" cy="5742699"/>
        </a:xfrm>
        <a:prstGeom prst="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733" tIns="404801" rIns="92673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izvaja se na območju </a:t>
          </a:r>
          <a:r>
            <a:rPr lang="sl-SI" sz="2000" b="1" kern="1200" dirty="0" smtClean="0"/>
            <a:t>celotne Republike Slovenije</a:t>
          </a:r>
          <a:r>
            <a:rPr lang="sl-SI" sz="2000" kern="1200" dirty="0" smtClean="0"/>
            <a:t>;</a:t>
          </a:r>
          <a:endParaRPr lang="sl-SI" sz="2000" kern="1200" dirty="0"/>
        </a:p>
        <a:p>
          <a:pPr marL="57150" lvl="1" indent="-57150" algn="l" defTabSz="355600">
            <a:lnSpc>
              <a:spcPct val="90000"/>
            </a:lnSpc>
            <a:spcBef>
              <a:spcPct val="0"/>
            </a:spcBef>
            <a:spcAft>
              <a:spcPct val="15000"/>
            </a:spcAft>
            <a:buChar char="••"/>
          </a:pPr>
          <a:endParaRPr lang="sl-SI" sz="800" kern="1200" dirty="0"/>
        </a:p>
        <a:p>
          <a:pPr marL="228600" lvl="1" indent="-228600" algn="l" defTabSz="889000">
            <a:lnSpc>
              <a:spcPct val="90000"/>
            </a:lnSpc>
            <a:spcBef>
              <a:spcPct val="0"/>
            </a:spcBef>
            <a:spcAft>
              <a:spcPct val="15000"/>
            </a:spcAft>
            <a:buChar char="••"/>
          </a:pPr>
          <a:r>
            <a:rPr lang="sl-SI" sz="2000" b="1" kern="1200" dirty="0" smtClean="0"/>
            <a:t>povprečna letna obtežba z živino mora biti od 0,2 do 0,9 GVŽ na ha/KZU </a:t>
          </a:r>
          <a:r>
            <a:rPr lang="sl-SI" sz="2000" kern="1200" dirty="0" smtClean="0"/>
            <a:t>na posameznem KMG v letu izvajanja sheme.</a:t>
          </a:r>
        </a:p>
        <a:p>
          <a:pPr marL="57150" lvl="1" indent="-57150" algn="l" defTabSz="355600">
            <a:lnSpc>
              <a:spcPct val="90000"/>
            </a:lnSpc>
            <a:spcBef>
              <a:spcPct val="0"/>
            </a:spcBef>
            <a:spcAft>
              <a:spcPct val="15000"/>
            </a:spcAft>
            <a:buChar char="••"/>
          </a:pPr>
          <a:endParaRPr lang="sl-SI" sz="800" kern="1200" dirty="0" smtClean="0"/>
        </a:p>
        <a:p>
          <a:pPr marL="228600" lvl="1" indent="-228600" algn="l" defTabSz="889000">
            <a:lnSpc>
              <a:spcPct val="90000"/>
            </a:lnSpc>
            <a:spcBef>
              <a:spcPct val="0"/>
            </a:spcBef>
            <a:spcAft>
              <a:spcPct val="15000"/>
            </a:spcAft>
            <a:buChar char="••"/>
          </a:pPr>
          <a:r>
            <a:rPr lang="sl-SI" sz="2000" b="1" kern="1200" dirty="0" smtClean="0"/>
            <a:t>Računanje obtežbe je določeno v prilogi 2 uredbe in se računa na 5 datumov: na dan 1.2 in v primeru drobnice </a:t>
          </a:r>
          <a:r>
            <a:rPr lang="sl-SI" sz="2000" b="1" kern="1200" dirty="0" err="1" smtClean="0"/>
            <a:t>oz</a:t>
          </a:r>
          <a:r>
            <a:rPr lang="sl-SI" sz="2000" b="1" kern="1200" dirty="0" smtClean="0"/>
            <a:t> govedi še na 4 dodatno izbrane datume + dodatno podatek (6 datum) iz pregleda na kraju samem, če je nosilec izbran za pregled). </a:t>
          </a:r>
          <a:r>
            <a:rPr lang="sl-SI" sz="2000" strike="noStrike" kern="1200" baseline="0" dirty="0" smtClean="0">
              <a:solidFill>
                <a:schemeClr val="tx1"/>
              </a:solidFill>
            </a:rPr>
            <a:t>Obtežba se računa na način, da se na osnovnem KMG upošteva tudi živali, ki so odšle na planino, skupni pašnik (odmik od računanja obtežbe za aktivnega kmeta, kjer se v teh primerih obtežba na osnovnem KMG zmanjšuje).</a:t>
          </a:r>
          <a:endParaRPr lang="sl-SI" sz="2000" b="1" kern="1200" dirty="0" smtClean="0">
            <a:solidFill>
              <a:schemeClr val="tx1"/>
            </a:solidFill>
          </a:endParaRPr>
        </a:p>
        <a:p>
          <a:pPr marL="457200" lvl="2" indent="-228600" algn="l" defTabSz="889000">
            <a:lnSpc>
              <a:spcPct val="90000"/>
            </a:lnSpc>
            <a:spcBef>
              <a:spcPct val="0"/>
            </a:spcBef>
            <a:spcAft>
              <a:spcPct val="15000"/>
            </a:spcAft>
            <a:buChar char="••"/>
          </a:pPr>
          <a:r>
            <a:rPr lang="sl-SI" sz="2000" kern="1200" dirty="0" smtClean="0"/>
            <a:t>Če pogoj </a:t>
          </a:r>
          <a:r>
            <a:rPr lang="sl-SI" sz="2400" kern="1200" dirty="0" smtClean="0"/>
            <a:t>obtežbe</a:t>
          </a:r>
          <a:r>
            <a:rPr lang="sl-SI" sz="2000" kern="1200" dirty="0" smtClean="0"/>
            <a:t> ni izpolnjen ni upravičen do plačila (zavrnitev zahtevka). Predvideno pa je odstopanje za  </a:t>
          </a:r>
          <a:r>
            <a:rPr lang="sl-SI" sz="2000" kern="1200" dirty="0" smtClean="0">
              <a:solidFill>
                <a:schemeClr val="tx1"/>
              </a:solidFill>
            </a:rPr>
            <a:t>0,1 GVZ z znižanjem plačila (katalog upravnih sankcij).</a:t>
          </a:r>
        </a:p>
        <a:p>
          <a:pPr marL="114300" lvl="2" indent="-57150" algn="l" defTabSz="355600">
            <a:lnSpc>
              <a:spcPct val="90000"/>
            </a:lnSpc>
            <a:spcBef>
              <a:spcPct val="0"/>
            </a:spcBef>
            <a:spcAft>
              <a:spcPct val="15000"/>
            </a:spcAft>
            <a:buChar char="••"/>
          </a:pPr>
          <a:endParaRPr lang="sl-SI" sz="800" kern="1200" dirty="0" smtClean="0">
            <a:solidFill>
              <a:srgbClr val="C00000"/>
            </a:solidFill>
          </a:endParaRPr>
        </a:p>
        <a:p>
          <a:pPr marL="228600" lvl="1" indent="-228600" algn="l" defTabSz="889000">
            <a:lnSpc>
              <a:spcPct val="90000"/>
            </a:lnSpc>
            <a:spcBef>
              <a:spcPct val="0"/>
            </a:spcBef>
            <a:spcAft>
              <a:spcPct val="15000"/>
            </a:spcAft>
            <a:buChar char="••"/>
          </a:pPr>
          <a:r>
            <a:rPr lang="sl-SI" sz="2000" b="1" kern="1200" dirty="0" smtClean="0"/>
            <a:t>Shema se lahko kombinira s shemo NIZI.</a:t>
          </a:r>
          <a:endParaRPr lang="sl-SI" sz="2000" b="1" kern="1200" dirty="0"/>
        </a:p>
        <a:p>
          <a:pPr marL="228600" lvl="1" indent="-228600" algn="l" defTabSz="889000">
            <a:lnSpc>
              <a:spcPct val="90000"/>
            </a:lnSpc>
            <a:spcBef>
              <a:spcPct val="0"/>
            </a:spcBef>
            <a:spcAft>
              <a:spcPct val="15000"/>
            </a:spcAft>
            <a:buChar char="••"/>
          </a:pPr>
          <a:r>
            <a:rPr lang="sl-SI" sz="2000" kern="1200" dirty="0" smtClean="0">
              <a:solidFill>
                <a:schemeClr val="accent1"/>
              </a:solidFill>
            </a:rPr>
            <a:t>Shema EKST se ne sme izvajati na območjih iz evidence habitatnih tipov in vrst (HTV) na območjih Natura 2000 (ki bo določena z uredbo KOPOP). V tem primeru lahko nosilec KMG v shemo EKST vključi le travinje izven sloja HTV (ker je drugače pri shemi zahtevano, da vključi vso travinje).</a:t>
          </a:r>
          <a:endParaRPr lang="sl-SI" sz="2000" b="1" kern="1200" dirty="0"/>
        </a:p>
      </dsp:txBody>
      <dsp:txXfrm>
        <a:off x="0" y="284027"/>
        <a:ext cx="11940732" cy="5742699"/>
      </dsp:txXfrm>
    </dsp:sp>
    <dsp:sp modelId="{D0163E11-01FE-4584-8225-BCB61975FB21}">
      <dsp:nvSpPr>
        <dsp:cNvPr id="0" name=""/>
        <dsp:cNvSpPr/>
      </dsp:nvSpPr>
      <dsp:spPr>
        <a:xfrm>
          <a:off x="569328" y="0"/>
          <a:ext cx="10277194" cy="349837"/>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932" tIns="0" rIns="315932" bIns="0" numCol="1" spcCol="1270" anchor="ctr" anchorCtr="0">
          <a:noAutofit/>
        </a:bodyPr>
        <a:lstStyle/>
        <a:p>
          <a:pPr lvl="0" algn="l" defTabSz="1066800">
            <a:lnSpc>
              <a:spcPct val="90000"/>
            </a:lnSpc>
            <a:spcBef>
              <a:spcPct val="0"/>
            </a:spcBef>
            <a:spcAft>
              <a:spcPct val="35000"/>
            </a:spcAft>
          </a:pPr>
          <a:r>
            <a:rPr lang="sl-SI" sz="2400" b="1" kern="1200" dirty="0" smtClean="0"/>
            <a:t>Pogoji upravičenosti:</a:t>
          </a:r>
          <a:endParaRPr lang="sl-SI" sz="2400" b="1" kern="1200" dirty="0"/>
        </a:p>
      </dsp:txBody>
      <dsp:txXfrm>
        <a:off x="586406" y="17078"/>
        <a:ext cx="10243038" cy="3156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472DC-68C3-4B6C-89F4-A139CE6467A9}" type="datetimeFigureOut">
              <a:rPr lang="sl-SI" smtClean="0"/>
              <a:t>22. 01. 2024</a:t>
            </a:fld>
            <a:endParaRPr lang="sl-SI" dirty="0"/>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3B5AC-FB44-4414-AF97-F74CD5341177}" type="slidenum">
              <a:rPr lang="sl-SI" smtClean="0"/>
              <a:t>‹#›</a:t>
            </a:fld>
            <a:endParaRPr lang="sl-SI" dirty="0"/>
          </a:p>
        </p:txBody>
      </p:sp>
    </p:spTree>
    <p:extLst>
      <p:ext uri="{BB962C8B-B14F-4D97-AF65-F5344CB8AC3E}">
        <p14:creationId xmlns:p14="http://schemas.microsoft.com/office/powerpoint/2010/main" val="7503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443B5AC-FB44-4414-AF97-F74CD5341177}" type="slidenum">
              <a:rPr lang="sl-SI" smtClean="0"/>
              <a:t>9</a:t>
            </a:fld>
            <a:endParaRPr lang="sl-SI"/>
          </a:p>
        </p:txBody>
      </p:sp>
    </p:spTree>
    <p:extLst>
      <p:ext uri="{BB962C8B-B14F-4D97-AF65-F5344CB8AC3E}">
        <p14:creationId xmlns:p14="http://schemas.microsoft.com/office/powerpoint/2010/main" val="110576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443B5AC-FB44-4414-AF97-F74CD5341177}" type="slidenum">
              <a:rPr lang="sl-SI" smtClean="0"/>
              <a:t>13</a:t>
            </a:fld>
            <a:endParaRPr lang="sl-SI"/>
          </a:p>
        </p:txBody>
      </p:sp>
    </p:spTree>
    <p:extLst>
      <p:ext uri="{BB962C8B-B14F-4D97-AF65-F5344CB8AC3E}">
        <p14:creationId xmlns:p14="http://schemas.microsoft.com/office/powerpoint/2010/main" val="125479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831EE6-8FB7-4FB4-BF4F-E0F4EEED3FC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BF3A468E-E509-45F3-9F74-467EF607A98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350D5424-9E5C-4003-B9EA-1F8C598C9091}"/>
              </a:ext>
            </a:extLst>
          </p:cNvPr>
          <p:cNvSpPr txBox="1">
            <a:spLocks noGrp="1"/>
          </p:cNvSpPr>
          <p:nvPr>
            <p:ph type="dt" sz="half" idx="7"/>
          </p:nvPr>
        </p:nvSpPr>
        <p:spPr/>
        <p:txBody>
          <a:bodyPr/>
          <a:lstStyle>
            <a:lvl1pPr>
              <a:defRPr/>
            </a:lvl1pPr>
          </a:lstStyle>
          <a:p>
            <a:pPr lvl="0"/>
            <a:fld id="{EAACFA5D-B44C-4017-935F-1A3914824500}" type="datetime1">
              <a:rPr lang="sl-SI"/>
              <a:pPr lvl="0"/>
              <a:t>22. 01. 2024</a:t>
            </a:fld>
            <a:endParaRPr lang="sl-SI" dirty="0"/>
          </a:p>
        </p:txBody>
      </p:sp>
      <p:sp>
        <p:nvSpPr>
          <p:cNvPr id="5" name="Označba mesta noge 4">
            <a:extLst>
              <a:ext uri="{FF2B5EF4-FFF2-40B4-BE49-F238E27FC236}">
                <a16:creationId xmlns:a16="http://schemas.microsoft.com/office/drawing/2014/main" id="{9530472E-5963-41BC-8039-D118B8B8BB74}"/>
              </a:ext>
            </a:extLst>
          </p:cNvPr>
          <p:cNvSpPr txBox="1">
            <a:spLocks noGrp="1"/>
          </p:cNvSpPr>
          <p:nvPr>
            <p:ph type="ftr" sz="quarter" idx="9"/>
          </p:nvPr>
        </p:nvSpPr>
        <p:spPr/>
        <p:txBody>
          <a:bodyPr/>
          <a:lstStyle>
            <a:lvl1pPr>
              <a:defRPr/>
            </a:lvl1pPr>
          </a:lstStyle>
          <a:p>
            <a:pPr lvl="0"/>
            <a:endParaRPr lang="sl-SI" dirty="0"/>
          </a:p>
        </p:txBody>
      </p:sp>
      <p:sp>
        <p:nvSpPr>
          <p:cNvPr id="6" name="Označba mesta številke diapozitiva 5">
            <a:extLst>
              <a:ext uri="{FF2B5EF4-FFF2-40B4-BE49-F238E27FC236}">
                <a16:creationId xmlns:a16="http://schemas.microsoft.com/office/drawing/2014/main" id="{2B68534A-B8AC-4C56-BD00-9EADCB88DE07}"/>
              </a:ext>
            </a:extLst>
          </p:cNvPr>
          <p:cNvSpPr txBox="1">
            <a:spLocks noGrp="1"/>
          </p:cNvSpPr>
          <p:nvPr>
            <p:ph type="sldNum" sz="quarter" idx="8"/>
          </p:nvPr>
        </p:nvSpPr>
        <p:spPr/>
        <p:txBody>
          <a:bodyPr/>
          <a:lstStyle>
            <a:lvl1pPr>
              <a:defRPr/>
            </a:lvl1pPr>
          </a:lstStyle>
          <a:p>
            <a:pPr lvl="0"/>
            <a:fld id="{86D7BC44-1C77-4D81-84DF-87B196CD2CB6}" type="slidenum">
              <a:t>‹#›</a:t>
            </a:fld>
            <a:endParaRPr lang="sl-SI" dirty="0"/>
          </a:p>
        </p:txBody>
      </p:sp>
    </p:spTree>
    <p:extLst>
      <p:ext uri="{BB962C8B-B14F-4D97-AF65-F5344CB8AC3E}">
        <p14:creationId xmlns:p14="http://schemas.microsoft.com/office/powerpoint/2010/main" val="7739422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A5D0B4-90F8-4650-A1D8-033AC1851ED4}"/>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41CE4D42-28E8-419F-8C21-EB5773AE1AC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6FE96F6-ED19-4A70-8AD4-0A012C78CD9A}"/>
              </a:ext>
            </a:extLst>
          </p:cNvPr>
          <p:cNvSpPr txBox="1">
            <a:spLocks noGrp="1"/>
          </p:cNvSpPr>
          <p:nvPr>
            <p:ph type="dt" sz="half" idx="7"/>
          </p:nvPr>
        </p:nvSpPr>
        <p:spPr/>
        <p:txBody>
          <a:bodyPr/>
          <a:lstStyle>
            <a:lvl1pPr>
              <a:defRPr/>
            </a:lvl1pPr>
          </a:lstStyle>
          <a:p>
            <a:pPr lvl="0"/>
            <a:fld id="{3D739690-E420-42B0-BFB8-F5AEA0FD6E31}" type="datetime1">
              <a:rPr lang="sl-SI"/>
              <a:pPr lvl="0"/>
              <a:t>22. 01. 2024</a:t>
            </a:fld>
            <a:endParaRPr lang="sl-SI" dirty="0"/>
          </a:p>
        </p:txBody>
      </p:sp>
      <p:sp>
        <p:nvSpPr>
          <p:cNvPr id="5" name="Označba mesta noge 4">
            <a:extLst>
              <a:ext uri="{FF2B5EF4-FFF2-40B4-BE49-F238E27FC236}">
                <a16:creationId xmlns:a16="http://schemas.microsoft.com/office/drawing/2014/main" id="{979BEB56-52FF-4E9C-8F98-56668D8665CD}"/>
              </a:ext>
            </a:extLst>
          </p:cNvPr>
          <p:cNvSpPr txBox="1">
            <a:spLocks noGrp="1"/>
          </p:cNvSpPr>
          <p:nvPr>
            <p:ph type="ftr" sz="quarter" idx="9"/>
          </p:nvPr>
        </p:nvSpPr>
        <p:spPr/>
        <p:txBody>
          <a:bodyPr/>
          <a:lstStyle>
            <a:lvl1pPr>
              <a:defRPr/>
            </a:lvl1pPr>
          </a:lstStyle>
          <a:p>
            <a:pPr lvl="0"/>
            <a:endParaRPr lang="sl-SI" dirty="0"/>
          </a:p>
        </p:txBody>
      </p:sp>
      <p:sp>
        <p:nvSpPr>
          <p:cNvPr id="6" name="Označba mesta številke diapozitiva 5">
            <a:extLst>
              <a:ext uri="{FF2B5EF4-FFF2-40B4-BE49-F238E27FC236}">
                <a16:creationId xmlns:a16="http://schemas.microsoft.com/office/drawing/2014/main" id="{515083E8-DF89-4695-B9FB-CF94442F1E6E}"/>
              </a:ext>
            </a:extLst>
          </p:cNvPr>
          <p:cNvSpPr txBox="1">
            <a:spLocks noGrp="1"/>
          </p:cNvSpPr>
          <p:nvPr>
            <p:ph type="sldNum" sz="quarter" idx="8"/>
          </p:nvPr>
        </p:nvSpPr>
        <p:spPr/>
        <p:txBody>
          <a:bodyPr/>
          <a:lstStyle>
            <a:lvl1pPr>
              <a:defRPr/>
            </a:lvl1pPr>
          </a:lstStyle>
          <a:p>
            <a:pPr lvl="0"/>
            <a:fld id="{161DE6AB-75BE-449E-9B08-8622D038C5FB}" type="slidenum">
              <a:t>‹#›</a:t>
            </a:fld>
            <a:endParaRPr lang="sl-SI" dirty="0"/>
          </a:p>
        </p:txBody>
      </p:sp>
    </p:spTree>
    <p:extLst>
      <p:ext uri="{BB962C8B-B14F-4D97-AF65-F5344CB8AC3E}">
        <p14:creationId xmlns:p14="http://schemas.microsoft.com/office/powerpoint/2010/main" val="59085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8DBDD7AC-E0DC-4788-8F15-7FF78868795C}"/>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8155E76B-C3F9-4AED-82B2-4C32B36BDCF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4DAA30-7434-411B-B0A2-45EC322C7D53}"/>
              </a:ext>
            </a:extLst>
          </p:cNvPr>
          <p:cNvSpPr txBox="1">
            <a:spLocks noGrp="1"/>
          </p:cNvSpPr>
          <p:nvPr>
            <p:ph type="dt" sz="half" idx="7"/>
          </p:nvPr>
        </p:nvSpPr>
        <p:spPr/>
        <p:txBody>
          <a:bodyPr/>
          <a:lstStyle>
            <a:lvl1pPr>
              <a:defRPr/>
            </a:lvl1pPr>
          </a:lstStyle>
          <a:p>
            <a:pPr lvl="0"/>
            <a:fld id="{CB92A015-6FF3-4EA2-99DB-4892A230EE80}" type="datetime1">
              <a:rPr lang="sl-SI"/>
              <a:pPr lvl="0"/>
              <a:t>22. 01. 2024</a:t>
            </a:fld>
            <a:endParaRPr lang="sl-SI" dirty="0"/>
          </a:p>
        </p:txBody>
      </p:sp>
      <p:sp>
        <p:nvSpPr>
          <p:cNvPr id="5" name="Označba mesta noge 4">
            <a:extLst>
              <a:ext uri="{FF2B5EF4-FFF2-40B4-BE49-F238E27FC236}">
                <a16:creationId xmlns:a16="http://schemas.microsoft.com/office/drawing/2014/main" id="{57B3E6BB-934F-4DF7-82E4-2D8E19BC567C}"/>
              </a:ext>
            </a:extLst>
          </p:cNvPr>
          <p:cNvSpPr txBox="1">
            <a:spLocks noGrp="1"/>
          </p:cNvSpPr>
          <p:nvPr>
            <p:ph type="ftr" sz="quarter" idx="9"/>
          </p:nvPr>
        </p:nvSpPr>
        <p:spPr/>
        <p:txBody>
          <a:bodyPr/>
          <a:lstStyle>
            <a:lvl1pPr>
              <a:defRPr/>
            </a:lvl1pPr>
          </a:lstStyle>
          <a:p>
            <a:pPr lvl="0"/>
            <a:endParaRPr lang="sl-SI" dirty="0"/>
          </a:p>
        </p:txBody>
      </p:sp>
      <p:sp>
        <p:nvSpPr>
          <p:cNvPr id="6" name="Označba mesta številke diapozitiva 5">
            <a:extLst>
              <a:ext uri="{FF2B5EF4-FFF2-40B4-BE49-F238E27FC236}">
                <a16:creationId xmlns:a16="http://schemas.microsoft.com/office/drawing/2014/main" id="{39333981-FD0E-4CAB-BFF1-37B7EDDBD190}"/>
              </a:ext>
            </a:extLst>
          </p:cNvPr>
          <p:cNvSpPr txBox="1">
            <a:spLocks noGrp="1"/>
          </p:cNvSpPr>
          <p:nvPr>
            <p:ph type="sldNum" sz="quarter" idx="8"/>
          </p:nvPr>
        </p:nvSpPr>
        <p:spPr/>
        <p:txBody>
          <a:bodyPr/>
          <a:lstStyle>
            <a:lvl1pPr>
              <a:defRPr/>
            </a:lvl1pPr>
          </a:lstStyle>
          <a:p>
            <a:pPr lvl="0"/>
            <a:fld id="{453F1AB1-6C74-44DD-A28E-59527144F734}" type="slidenum">
              <a:t>‹#›</a:t>
            </a:fld>
            <a:endParaRPr lang="sl-SI" dirty="0"/>
          </a:p>
        </p:txBody>
      </p:sp>
    </p:spTree>
    <p:extLst>
      <p:ext uri="{BB962C8B-B14F-4D97-AF65-F5344CB8AC3E}">
        <p14:creationId xmlns:p14="http://schemas.microsoft.com/office/powerpoint/2010/main" val="123187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DE4A13-EBAF-4129-974A-3CF1176A6A3E}"/>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E96F7D4F-D18E-453E-AA90-285CF48361F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9CBF986-DEEA-40E9-B7C4-E461CAC771AE}"/>
              </a:ext>
            </a:extLst>
          </p:cNvPr>
          <p:cNvSpPr txBox="1">
            <a:spLocks noGrp="1"/>
          </p:cNvSpPr>
          <p:nvPr>
            <p:ph type="dt" sz="half" idx="7"/>
          </p:nvPr>
        </p:nvSpPr>
        <p:spPr/>
        <p:txBody>
          <a:bodyPr/>
          <a:lstStyle>
            <a:lvl1pPr>
              <a:defRPr/>
            </a:lvl1pPr>
          </a:lstStyle>
          <a:p>
            <a:pPr lvl="0"/>
            <a:fld id="{E639DDB1-F81E-4317-AE44-FBDCB538E017}" type="datetime1">
              <a:rPr lang="sl-SI"/>
              <a:pPr lvl="0"/>
              <a:t>22. 01. 2024</a:t>
            </a:fld>
            <a:endParaRPr lang="sl-SI" dirty="0"/>
          </a:p>
        </p:txBody>
      </p:sp>
      <p:sp>
        <p:nvSpPr>
          <p:cNvPr id="5" name="Označba mesta noge 4">
            <a:extLst>
              <a:ext uri="{FF2B5EF4-FFF2-40B4-BE49-F238E27FC236}">
                <a16:creationId xmlns:a16="http://schemas.microsoft.com/office/drawing/2014/main" id="{7708AFE8-6F80-4314-9A24-B371743EF295}"/>
              </a:ext>
            </a:extLst>
          </p:cNvPr>
          <p:cNvSpPr txBox="1">
            <a:spLocks noGrp="1"/>
          </p:cNvSpPr>
          <p:nvPr>
            <p:ph type="ftr" sz="quarter" idx="9"/>
          </p:nvPr>
        </p:nvSpPr>
        <p:spPr/>
        <p:txBody>
          <a:bodyPr/>
          <a:lstStyle>
            <a:lvl1pPr>
              <a:defRPr/>
            </a:lvl1pPr>
          </a:lstStyle>
          <a:p>
            <a:pPr lvl="0"/>
            <a:endParaRPr lang="sl-SI" dirty="0"/>
          </a:p>
        </p:txBody>
      </p:sp>
      <p:sp>
        <p:nvSpPr>
          <p:cNvPr id="6" name="Označba mesta številke diapozitiva 5">
            <a:extLst>
              <a:ext uri="{FF2B5EF4-FFF2-40B4-BE49-F238E27FC236}">
                <a16:creationId xmlns:a16="http://schemas.microsoft.com/office/drawing/2014/main" id="{D9A86554-8FFD-459D-9152-6FE45EE77824}"/>
              </a:ext>
            </a:extLst>
          </p:cNvPr>
          <p:cNvSpPr txBox="1">
            <a:spLocks noGrp="1"/>
          </p:cNvSpPr>
          <p:nvPr>
            <p:ph type="sldNum" sz="quarter" idx="8"/>
          </p:nvPr>
        </p:nvSpPr>
        <p:spPr/>
        <p:txBody>
          <a:bodyPr/>
          <a:lstStyle>
            <a:lvl1pPr>
              <a:defRPr/>
            </a:lvl1pPr>
          </a:lstStyle>
          <a:p>
            <a:pPr lvl="0"/>
            <a:fld id="{7BF43FCE-FCB3-4724-89DC-23C09B4C2E5C}" type="slidenum">
              <a:t>‹#›</a:t>
            </a:fld>
            <a:endParaRPr lang="sl-SI" dirty="0"/>
          </a:p>
        </p:txBody>
      </p:sp>
    </p:spTree>
    <p:extLst>
      <p:ext uri="{BB962C8B-B14F-4D97-AF65-F5344CB8AC3E}">
        <p14:creationId xmlns:p14="http://schemas.microsoft.com/office/powerpoint/2010/main" val="27976383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5A76E8-0FBD-4418-B5B3-C73F6EEA01D9}"/>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4462037-9B54-4EDF-A2E9-ABBD8435DF8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C7520822-DB63-4846-9362-029FE4B1830E}"/>
              </a:ext>
            </a:extLst>
          </p:cNvPr>
          <p:cNvSpPr txBox="1">
            <a:spLocks noGrp="1"/>
          </p:cNvSpPr>
          <p:nvPr>
            <p:ph type="dt" sz="half" idx="7"/>
          </p:nvPr>
        </p:nvSpPr>
        <p:spPr/>
        <p:txBody>
          <a:bodyPr/>
          <a:lstStyle>
            <a:lvl1pPr>
              <a:defRPr/>
            </a:lvl1pPr>
          </a:lstStyle>
          <a:p>
            <a:pPr lvl="0"/>
            <a:fld id="{86304FB0-5FD6-4C72-AB4F-E71155747241}" type="datetime1">
              <a:rPr lang="sl-SI"/>
              <a:pPr lvl="0"/>
              <a:t>22. 01. 2024</a:t>
            </a:fld>
            <a:endParaRPr lang="sl-SI" dirty="0"/>
          </a:p>
        </p:txBody>
      </p:sp>
      <p:sp>
        <p:nvSpPr>
          <p:cNvPr id="5" name="Označba mesta noge 4">
            <a:extLst>
              <a:ext uri="{FF2B5EF4-FFF2-40B4-BE49-F238E27FC236}">
                <a16:creationId xmlns:a16="http://schemas.microsoft.com/office/drawing/2014/main" id="{7B214A6C-BA84-451F-8A8B-7DCC318CA6EE}"/>
              </a:ext>
            </a:extLst>
          </p:cNvPr>
          <p:cNvSpPr txBox="1">
            <a:spLocks noGrp="1"/>
          </p:cNvSpPr>
          <p:nvPr>
            <p:ph type="ftr" sz="quarter" idx="9"/>
          </p:nvPr>
        </p:nvSpPr>
        <p:spPr/>
        <p:txBody>
          <a:bodyPr/>
          <a:lstStyle>
            <a:lvl1pPr>
              <a:defRPr/>
            </a:lvl1pPr>
          </a:lstStyle>
          <a:p>
            <a:pPr lvl="0"/>
            <a:endParaRPr lang="sl-SI" dirty="0"/>
          </a:p>
        </p:txBody>
      </p:sp>
      <p:sp>
        <p:nvSpPr>
          <p:cNvPr id="6" name="Označba mesta številke diapozitiva 5">
            <a:extLst>
              <a:ext uri="{FF2B5EF4-FFF2-40B4-BE49-F238E27FC236}">
                <a16:creationId xmlns:a16="http://schemas.microsoft.com/office/drawing/2014/main" id="{D896AD7B-C75F-480F-8B4F-B2B98A001F47}"/>
              </a:ext>
            </a:extLst>
          </p:cNvPr>
          <p:cNvSpPr txBox="1">
            <a:spLocks noGrp="1"/>
          </p:cNvSpPr>
          <p:nvPr>
            <p:ph type="sldNum" sz="quarter" idx="8"/>
          </p:nvPr>
        </p:nvSpPr>
        <p:spPr/>
        <p:txBody>
          <a:bodyPr/>
          <a:lstStyle>
            <a:lvl1pPr>
              <a:defRPr/>
            </a:lvl1pPr>
          </a:lstStyle>
          <a:p>
            <a:pPr lvl="0"/>
            <a:fld id="{80B47978-853D-4FC0-9B32-F81A20EC3362}" type="slidenum">
              <a:t>‹#›</a:t>
            </a:fld>
            <a:endParaRPr lang="sl-SI" dirty="0"/>
          </a:p>
        </p:txBody>
      </p:sp>
    </p:spTree>
    <p:extLst>
      <p:ext uri="{BB962C8B-B14F-4D97-AF65-F5344CB8AC3E}">
        <p14:creationId xmlns:p14="http://schemas.microsoft.com/office/powerpoint/2010/main" val="350255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89DB0E-6691-4654-BEAB-2017A455948E}"/>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289A6F3A-2F91-4122-B33B-03837560012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E8FF585C-9406-47F8-9FB7-A1B144D4598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C71717A-F5C0-4AB7-9425-DD106CF82694}"/>
              </a:ext>
            </a:extLst>
          </p:cNvPr>
          <p:cNvSpPr txBox="1">
            <a:spLocks noGrp="1"/>
          </p:cNvSpPr>
          <p:nvPr>
            <p:ph type="dt" sz="half" idx="7"/>
          </p:nvPr>
        </p:nvSpPr>
        <p:spPr/>
        <p:txBody>
          <a:bodyPr/>
          <a:lstStyle>
            <a:lvl1pPr>
              <a:defRPr/>
            </a:lvl1pPr>
          </a:lstStyle>
          <a:p>
            <a:pPr lvl="0"/>
            <a:fld id="{6D10AAFC-AC11-4896-A4F7-C04DE2E222A9}" type="datetime1">
              <a:rPr lang="sl-SI"/>
              <a:pPr lvl="0"/>
              <a:t>22. 01. 2024</a:t>
            </a:fld>
            <a:endParaRPr lang="sl-SI" dirty="0"/>
          </a:p>
        </p:txBody>
      </p:sp>
      <p:sp>
        <p:nvSpPr>
          <p:cNvPr id="6" name="Označba mesta noge 5">
            <a:extLst>
              <a:ext uri="{FF2B5EF4-FFF2-40B4-BE49-F238E27FC236}">
                <a16:creationId xmlns:a16="http://schemas.microsoft.com/office/drawing/2014/main" id="{34CBA78A-FF26-4D12-8C25-4966D2F0A260}"/>
              </a:ext>
            </a:extLst>
          </p:cNvPr>
          <p:cNvSpPr txBox="1">
            <a:spLocks noGrp="1"/>
          </p:cNvSpPr>
          <p:nvPr>
            <p:ph type="ftr" sz="quarter" idx="9"/>
          </p:nvPr>
        </p:nvSpPr>
        <p:spPr/>
        <p:txBody>
          <a:bodyPr/>
          <a:lstStyle>
            <a:lvl1pPr>
              <a:defRPr/>
            </a:lvl1pPr>
          </a:lstStyle>
          <a:p>
            <a:pPr lvl="0"/>
            <a:endParaRPr lang="sl-SI" dirty="0"/>
          </a:p>
        </p:txBody>
      </p:sp>
      <p:sp>
        <p:nvSpPr>
          <p:cNvPr id="7" name="Označba mesta številke diapozitiva 6">
            <a:extLst>
              <a:ext uri="{FF2B5EF4-FFF2-40B4-BE49-F238E27FC236}">
                <a16:creationId xmlns:a16="http://schemas.microsoft.com/office/drawing/2014/main" id="{3841CA8E-79FF-48F6-931D-8F764530D467}"/>
              </a:ext>
            </a:extLst>
          </p:cNvPr>
          <p:cNvSpPr txBox="1">
            <a:spLocks noGrp="1"/>
          </p:cNvSpPr>
          <p:nvPr>
            <p:ph type="sldNum" sz="quarter" idx="8"/>
          </p:nvPr>
        </p:nvSpPr>
        <p:spPr/>
        <p:txBody>
          <a:bodyPr/>
          <a:lstStyle>
            <a:lvl1pPr>
              <a:defRPr/>
            </a:lvl1pPr>
          </a:lstStyle>
          <a:p>
            <a:pPr lvl="0"/>
            <a:fld id="{B8E2E5B5-DADF-4F43-A7C5-E204C2EABA4F}" type="slidenum">
              <a:t>‹#›</a:t>
            </a:fld>
            <a:endParaRPr lang="sl-SI" dirty="0"/>
          </a:p>
        </p:txBody>
      </p:sp>
    </p:spTree>
    <p:extLst>
      <p:ext uri="{BB962C8B-B14F-4D97-AF65-F5344CB8AC3E}">
        <p14:creationId xmlns:p14="http://schemas.microsoft.com/office/powerpoint/2010/main" val="41160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22BD3F-4BC0-40B0-933D-7231E1354DAA}"/>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E334EB87-5ED4-450C-8EDD-1425B8815E5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DFA4C2CC-1C3A-4A23-BBE3-7847DA386C3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E48180BD-FCEB-43CE-ACD5-92C9D10C320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A9F915BC-D6E6-4F55-AE41-66148A3B827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D060C435-A6C4-464C-B864-FEB8298E942B}"/>
              </a:ext>
            </a:extLst>
          </p:cNvPr>
          <p:cNvSpPr txBox="1">
            <a:spLocks noGrp="1"/>
          </p:cNvSpPr>
          <p:nvPr>
            <p:ph type="dt" sz="half" idx="7"/>
          </p:nvPr>
        </p:nvSpPr>
        <p:spPr/>
        <p:txBody>
          <a:bodyPr/>
          <a:lstStyle>
            <a:lvl1pPr>
              <a:defRPr/>
            </a:lvl1pPr>
          </a:lstStyle>
          <a:p>
            <a:pPr lvl="0"/>
            <a:fld id="{84BFCF0C-BE26-46FB-B738-2D40010C02EA}" type="datetime1">
              <a:rPr lang="sl-SI"/>
              <a:pPr lvl="0"/>
              <a:t>22. 01. 2024</a:t>
            </a:fld>
            <a:endParaRPr lang="sl-SI" dirty="0"/>
          </a:p>
        </p:txBody>
      </p:sp>
      <p:sp>
        <p:nvSpPr>
          <p:cNvPr id="8" name="Označba mesta noge 7">
            <a:extLst>
              <a:ext uri="{FF2B5EF4-FFF2-40B4-BE49-F238E27FC236}">
                <a16:creationId xmlns:a16="http://schemas.microsoft.com/office/drawing/2014/main" id="{4304D53B-0EDA-4921-9184-366273DF401C}"/>
              </a:ext>
            </a:extLst>
          </p:cNvPr>
          <p:cNvSpPr txBox="1">
            <a:spLocks noGrp="1"/>
          </p:cNvSpPr>
          <p:nvPr>
            <p:ph type="ftr" sz="quarter" idx="9"/>
          </p:nvPr>
        </p:nvSpPr>
        <p:spPr/>
        <p:txBody>
          <a:bodyPr/>
          <a:lstStyle>
            <a:lvl1pPr>
              <a:defRPr/>
            </a:lvl1pPr>
          </a:lstStyle>
          <a:p>
            <a:pPr lvl="0"/>
            <a:endParaRPr lang="sl-SI" dirty="0"/>
          </a:p>
        </p:txBody>
      </p:sp>
      <p:sp>
        <p:nvSpPr>
          <p:cNvPr id="9" name="Označba mesta številke diapozitiva 8">
            <a:extLst>
              <a:ext uri="{FF2B5EF4-FFF2-40B4-BE49-F238E27FC236}">
                <a16:creationId xmlns:a16="http://schemas.microsoft.com/office/drawing/2014/main" id="{8A41A3DE-5519-4E87-BE8F-9889694FF08A}"/>
              </a:ext>
            </a:extLst>
          </p:cNvPr>
          <p:cNvSpPr txBox="1">
            <a:spLocks noGrp="1"/>
          </p:cNvSpPr>
          <p:nvPr>
            <p:ph type="sldNum" sz="quarter" idx="8"/>
          </p:nvPr>
        </p:nvSpPr>
        <p:spPr/>
        <p:txBody>
          <a:bodyPr/>
          <a:lstStyle>
            <a:lvl1pPr>
              <a:defRPr/>
            </a:lvl1pPr>
          </a:lstStyle>
          <a:p>
            <a:pPr lvl="0"/>
            <a:fld id="{19334CC0-8D8B-4DDC-8B82-91A1B27556FE}" type="slidenum">
              <a:t>‹#›</a:t>
            </a:fld>
            <a:endParaRPr lang="sl-SI" dirty="0"/>
          </a:p>
        </p:txBody>
      </p:sp>
    </p:spTree>
    <p:extLst>
      <p:ext uri="{BB962C8B-B14F-4D97-AF65-F5344CB8AC3E}">
        <p14:creationId xmlns:p14="http://schemas.microsoft.com/office/powerpoint/2010/main" val="424064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CA6B4F-66AB-4D49-970C-9B1FBECEF9C5}"/>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9C894214-8F1A-45F0-8CCD-01BC2E7DFDE1}"/>
              </a:ext>
            </a:extLst>
          </p:cNvPr>
          <p:cNvSpPr txBox="1">
            <a:spLocks noGrp="1"/>
          </p:cNvSpPr>
          <p:nvPr>
            <p:ph type="dt" sz="half" idx="7"/>
          </p:nvPr>
        </p:nvSpPr>
        <p:spPr/>
        <p:txBody>
          <a:bodyPr/>
          <a:lstStyle>
            <a:lvl1pPr>
              <a:defRPr/>
            </a:lvl1pPr>
          </a:lstStyle>
          <a:p>
            <a:pPr lvl="0"/>
            <a:fld id="{DF9C3959-D020-4349-B907-508646CAF287}" type="datetime1">
              <a:rPr lang="sl-SI"/>
              <a:pPr lvl="0"/>
              <a:t>22. 01. 2024</a:t>
            </a:fld>
            <a:endParaRPr lang="sl-SI" dirty="0"/>
          </a:p>
        </p:txBody>
      </p:sp>
      <p:sp>
        <p:nvSpPr>
          <p:cNvPr id="4" name="Označba mesta noge 3">
            <a:extLst>
              <a:ext uri="{FF2B5EF4-FFF2-40B4-BE49-F238E27FC236}">
                <a16:creationId xmlns:a16="http://schemas.microsoft.com/office/drawing/2014/main" id="{C5AB343A-8CA6-4503-8CC2-3140BC558C4A}"/>
              </a:ext>
            </a:extLst>
          </p:cNvPr>
          <p:cNvSpPr txBox="1">
            <a:spLocks noGrp="1"/>
          </p:cNvSpPr>
          <p:nvPr>
            <p:ph type="ftr" sz="quarter" idx="9"/>
          </p:nvPr>
        </p:nvSpPr>
        <p:spPr/>
        <p:txBody>
          <a:bodyPr/>
          <a:lstStyle>
            <a:lvl1pPr>
              <a:defRPr/>
            </a:lvl1pPr>
          </a:lstStyle>
          <a:p>
            <a:pPr lvl="0"/>
            <a:endParaRPr lang="sl-SI" dirty="0"/>
          </a:p>
        </p:txBody>
      </p:sp>
      <p:sp>
        <p:nvSpPr>
          <p:cNvPr id="5" name="Označba mesta številke diapozitiva 4">
            <a:extLst>
              <a:ext uri="{FF2B5EF4-FFF2-40B4-BE49-F238E27FC236}">
                <a16:creationId xmlns:a16="http://schemas.microsoft.com/office/drawing/2014/main" id="{A46A6FF0-D313-4D5E-9F97-EAB8C3F0A742}"/>
              </a:ext>
            </a:extLst>
          </p:cNvPr>
          <p:cNvSpPr txBox="1">
            <a:spLocks noGrp="1"/>
          </p:cNvSpPr>
          <p:nvPr>
            <p:ph type="sldNum" sz="quarter" idx="8"/>
          </p:nvPr>
        </p:nvSpPr>
        <p:spPr/>
        <p:txBody>
          <a:bodyPr/>
          <a:lstStyle>
            <a:lvl1pPr>
              <a:defRPr/>
            </a:lvl1pPr>
          </a:lstStyle>
          <a:p>
            <a:pPr lvl="0"/>
            <a:fld id="{316F36D4-FD82-4F96-9EC3-441AD9ABEE5F}" type="slidenum">
              <a:t>‹#›</a:t>
            </a:fld>
            <a:endParaRPr lang="sl-SI" dirty="0"/>
          </a:p>
        </p:txBody>
      </p:sp>
    </p:spTree>
    <p:extLst>
      <p:ext uri="{BB962C8B-B14F-4D97-AF65-F5344CB8AC3E}">
        <p14:creationId xmlns:p14="http://schemas.microsoft.com/office/powerpoint/2010/main" val="33390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43D3AC02-5CEF-4B54-9C1A-59AFB538C1BF}"/>
              </a:ext>
            </a:extLst>
          </p:cNvPr>
          <p:cNvSpPr txBox="1">
            <a:spLocks noGrp="1"/>
          </p:cNvSpPr>
          <p:nvPr>
            <p:ph type="dt" sz="half" idx="7"/>
          </p:nvPr>
        </p:nvSpPr>
        <p:spPr/>
        <p:txBody>
          <a:bodyPr/>
          <a:lstStyle>
            <a:lvl1pPr>
              <a:defRPr/>
            </a:lvl1pPr>
          </a:lstStyle>
          <a:p>
            <a:pPr lvl="0"/>
            <a:fld id="{1E064623-B598-4B0B-8A4B-20E2C5C36FA6}" type="datetime1">
              <a:rPr lang="sl-SI"/>
              <a:pPr lvl="0"/>
              <a:t>22. 01. 2024</a:t>
            </a:fld>
            <a:endParaRPr lang="sl-SI" dirty="0"/>
          </a:p>
        </p:txBody>
      </p:sp>
      <p:sp>
        <p:nvSpPr>
          <p:cNvPr id="3" name="Označba mesta noge 2">
            <a:extLst>
              <a:ext uri="{FF2B5EF4-FFF2-40B4-BE49-F238E27FC236}">
                <a16:creationId xmlns:a16="http://schemas.microsoft.com/office/drawing/2014/main" id="{3951A07A-DFDE-41D9-875E-FCE95F33E55B}"/>
              </a:ext>
            </a:extLst>
          </p:cNvPr>
          <p:cNvSpPr txBox="1">
            <a:spLocks noGrp="1"/>
          </p:cNvSpPr>
          <p:nvPr>
            <p:ph type="ftr" sz="quarter" idx="9"/>
          </p:nvPr>
        </p:nvSpPr>
        <p:spPr/>
        <p:txBody>
          <a:bodyPr/>
          <a:lstStyle>
            <a:lvl1pPr>
              <a:defRPr/>
            </a:lvl1pPr>
          </a:lstStyle>
          <a:p>
            <a:pPr lvl="0"/>
            <a:endParaRPr lang="sl-SI" dirty="0"/>
          </a:p>
        </p:txBody>
      </p:sp>
      <p:sp>
        <p:nvSpPr>
          <p:cNvPr id="4" name="Označba mesta številke diapozitiva 3">
            <a:extLst>
              <a:ext uri="{FF2B5EF4-FFF2-40B4-BE49-F238E27FC236}">
                <a16:creationId xmlns:a16="http://schemas.microsoft.com/office/drawing/2014/main" id="{919AF016-918A-4FC9-9111-E7635D0AEA7A}"/>
              </a:ext>
            </a:extLst>
          </p:cNvPr>
          <p:cNvSpPr txBox="1">
            <a:spLocks noGrp="1"/>
          </p:cNvSpPr>
          <p:nvPr>
            <p:ph type="sldNum" sz="quarter" idx="8"/>
          </p:nvPr>
        </p:nvSpPr>
        <p:spPr/>
        <p:txBody>
          <a:bodyPr/>
          <a:lstStyle>
            <a:lvl1pPr>
              <a:defRPr/>
            </a:lvl1pPr>
          </a:lstStyle>
          <a:p>
            <a:pPr lvl="0"/>
            <a:fld id="{37443559-D775-4548-889D-EBF8F35B60CC}" type="slidenum">
              <a:t>‹#›</a:t>
            </a:fld>
            <a:endParaRPr lang="sl-SI" dirty="0"/>
          </a:p>
        </p:txBody>
      </p:sp>
    </p:spTree>
    <p:extLst>
      <p:ext uri="{BB962C8B-B14F-4D97-AF65-F5344CB8AC3E}">
        <p14:creationId xmlns:p14="http://schemas.microsoft.com/office/powerpoint/2010/main" val="17336735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05419F-F7AE-4E13-A7DD-DA72631C8648}"/>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79AB4097-0695-4567-8067-C39DECF47FB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81BAA6C8-338A-47DE-AFA8-6A4E79CE9B5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22F0E83-DBCE-4529-B769-CFEAB8FAC89A}"/>
              </a:ext>
            </a:extLst>
          </p:cNvPr>
          <p:cNvSpPr txBox="1">
            <a:spLocks noGrp="1"/>
          </p:cNvSpPr>
          <p:nvPr>
            <p:ph type="dt" sz="half" idx="7"/>
          </p:nvPr>
        </p:nvSpPr>
        <p:spPr/>
        <p:txBody>
          <a:bodyPr/>
          <a:lstStyle>
            <a:lvl1pPr>
              <a:defRPr/>
            </a:lvl1pPr>
          </a:lstStyle>
          <a:p>
            <a:pPr lvl="0"/>
            <a:fld id="{8DCDBDF9-A3FC-499C-B2C4-F650C22E3AD1}" type="datetime1">
              <a:rPr lang="sl-SI"/>
              <a:pPr lvl="0"/>
              <a:t>22. 01. 2024</a:t>
            </a:fld>
            <a:endParaRPr lang="sl-SI" dirty="0"/>
          </a:p>
        </p:txBody>
      </p:sp>
      <p:sp>
        <p:nvSpPr>
          <p:cNvPr id="6" name="Označba mesta noge 5">
            <a:extLst>
              <a:ext uri="{FF2B5EF4-FFF2-40B4-BE49-F238E27FC236}">
                <a16:creationId xmlns:a16="http://schemas.microsoft.com/office/drawing/2014/main" id="{72A82C5A-84EB-4603-ABA2-DF8D2DAC8A94}"/>
              </a:ext>
            </a:extLst>
          </p:cNvPr>
          <p:cNvSpPr txBox="1">
            <a:spLocks noGrp="1"/>
          </p:cNvSpPr>
          <p:nvPr>
            <p:ph type="ftr" sz="quarter" idx="9"/>
          </p:nvPr>
        </p:nvSpPr>
        <p:spPr/>
        <p:txBody>
          <a:bodyPr/>
          <a:lstStyle>
            <a:lvl1pPr>
              <a:defRPr/>
            </a:lvl1pPr>
          </a:lstStyle>
          <a:p>
            <a:pPr lvl="0"/>
            <a:endParaRPr lang="sl-SI" dirty="0"/>
          </a:p>
        </p:txBody>
      </p:sp>
      <p:sp>
        <p:nvSpPr>
          <p:cNvPr id="7" name="Označba mesta številke diapozitiva 6">
            <a:extLst>
              <a:ext uri="{FF2B5EF4-FFF2-40B4-BE49-F238E27FC236}">
                <a16:creationId xmlns:a16="http://schemas.microsoft.com/office/drawing/2014/main" id="{89FE59AF-1562-4019-9E1D-D7080C7C0FB1}"/>
              </a:ext>
            </a:extLst>
          </p:cNvPr>
          <p:cNvSpPr txBox="1">
            <a:spLocks noGrp="1"/>
          </p:cNvSpPr>
          <p:nvPr>
            <p:ph type="sldNum" sz="quarter" idx="8"/>
          </p:nvPr>
        </p:nvSpPr>
        <p:spPr/>
        <p:txBody>
          <a:bodyPr/>
          <a:lstStyle>
            <a:lvl1pPr>
              <a:defRPr/>
            </a:lvl1pPr>
          </a:lstStyle>
          <a:p>
            <a:pPr lvl="0"/>
            <a:fld id="{4E6682A1-7063-4D5E-BA7F-7DA93657A542}" type="slidenum">
              <a:t>‹#›</a:t>
            </a:fld>
            <a:endParaRPr lang="sl-SI" dirty="0"/>
          </a:p>
        </p:txBody>
      </p:sp>
    </p:spTree>
    <p:extLst>
      <p:ext uri="{BB962C8B-B14F-4D97-AF65-F5344CB8AC3E}">
        <p14:creationId xmlns:p14="http://schemas.microsoft.com/office/powerpoint/2010/main" val="197296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760F5B-1DA6-46DC-B385-1A404414949B}"/>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54E9496A-1AD4-43A4-89EC-8DFF794025F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dirty="0"/>
          </a:p>
        </p:txBody>
      </p:sp>
      <p:sp>
        <p:nvSpPr>
          <p:cNvPr id="4" name="Označba mesta besedila 3">
            <a:extLst>
              <a:ext uri="{FF2B5EF4-FFF2-40B4-BE49-F238E27FC236}">
                <a16:creationId xmlns:a16="http://schemas.microsoft.com/office/drawing/2014/main" id="{1FAB71AF-7D25-4C33-8C20-2D6782FD5B2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DC3C98B-BF8F-42DF-B550-429EAF1621E8}"/>
              </a:ext>
            </a:extLst>
          </p:cNvPr>
          <p:cNvSpPr txBox="1">
            <a:spLocks noGrp="1"/>
          </p:cNvSpPr>
          <p:nvPr>
            <p:ph type="dt" sz="half" idx="7"/>
          </p:nvPr>
        </p:nvSpPr>
        <p:spPr/>
        <p:txBody>
          <a:bodyPr/>
          <a:lstStyle>
            <a:lvl1pPr>
              <a:defRPr/>
            </a:lvl1pPr>
          </a:lstStyle>
          <a:p>
            <a:pPr lvl="0"/>
            <a:fld id="{2EAE55E1-F262-4E18-B676-38B12B5764C9}" type="datetime1">
              <a:rPr lang="sl-SI"/>
              <a:pPr lvl="0"/>
              <a:t>22. 01. 2024</a:t>
            </a:fld>
            <a:endParaRPr lang="sl-SI" dirty="0"/>
          </a:p>
        </p:txBody>
      </p:sp>
      <p:sp>
        <p:nvSpPr>
          <p:cNvPr id="6" name="Označba mesta noge 5">
            <a:extLst>
              <a:ext uri="{FF2B5EF4-FFF2-40B4-BE49-F238E27FC236}">
                <a16:creationId xmlns:a16="http://schemas.microsoft.com/office/drawing/2014/main" id="{074F99DB-7AB0-47A1-9FCC-AF918D783E0F}"/>
              </a:ext>
            </a:extLst>
          </p:cNvPr>
          <p:cNvSpPr txBox="1">
            <a:spLocks noGrp="1"/>
          </p:cNvSpPr>
          <p:nvPr>
            <p:ph type="ftr" sz="quarter" idx="9"/>
          </p:nvPr>
        </p:nvSpPr>
        <p:spPr/>
        <p:txBody>
          <a:bodyPr/>
          <a:lstStyle>
            <a:lvl1pPr>
              <a:defRPr/>
            </a:lvl1pPr>
          </a:lstStyle>
          <a:p>
            <a:pPr lvl="0"/>
            <a:endParaRPr lang="sl-SI" dirty="0"/>
          </a:p>
        </p:txBody>
      </p:sp>
      <p:sp>
        <p:nvSpPr>
          <p:cNvPr id="7" name="Označba mesta številke diapozitiva 6">
            <a:extLst>
              <a:ext uri="{FF2B5EF4-FFF2-40B4-BE49-F238E27FC236}">
                <a16:creationId xmlns:a16="http://schemas.microsoft.com/office/drawing/2014/main" id="{E6136193-170F-4726-B608-22F687F65458}"/>
              </a:ext>
            </a:extLst>
          </p:cNvPr>
          <p:cNvSpPr txBox="1">
            <a:spLocks noGrp="1"/>
          </p:cNvSpPr>
          <p:nvPr>
            <p:ph type="sldNum" sz="quarter" idx="8"/>
          </p:nvPr>
        </p:nvSpPr>
        <p:spPr/>
        <p:txBody>
          <a:bodyPr/>
          <a:lstStyle>
            <a:lvl1pPr>
              <a:defRPr/>
            </a:lvl1pPr>
          </a:lstStyle>
          <a:p>
            <a:pPr lvl="0"/>
            <a:fld id="{5D8FF02B-2881-471E-94CC-10ECF61C53E2}" type="slidenum">
              <a:t>‹#›</a:t>
            </a:fld>
            <a:endParaRPr lang="sl-SI" dirty="0"/>
          </a:p>
        </p:txBody>
      </p:sp>
    </p:spTree>
    <p:extLst>
      <p:ext uri="{BB962C8B-B14F-4D97-AF65-F5344CB8AC3E}">
        <p14:creationId xmlns:p14="http://schemas.microsoft.com/office/powerpoint/2010/main" val="223184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5EF5554-19C9-4FBE-B5E0-4480A5847E8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BFC11ADB-D66C-4F5D-AACC-F38EA204299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600D7EF-1575-4088-AD76-CFFE9BE3501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3EAA2BA8-3EFF-4050-ACED-83D6DEE9105B}" type="datetime1">
              <a:rPr lang="sl-SI"/>
              <a:pPr lvl="0"/>
              <a:t>22. 01. 2024</a:t>
            </a:fld>
            <a:endParaRPr lang="sl-SI" dirty="0"/>
          </a:p>
        </p:txBody>
      </p:sp>
      <p:sp>
        <p:nvSpPr>
          <p:cNvPr id="5" name="Označba mesta noge 4">
            <a:extLst>
              <a:ext uri="{FF2B5EF4-FFF2-40B4-BE49-F238E27FC236}">
                <a16:creationId xmlns:a16="http://schemas.microsoft.com/office/drawing/2014/main" id="{D08F0529-3C2A-4EAF-8EE2-8715401B185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dirty="0"/>
          </a:p>
        </p:txBody>
      </p:sp>
      <p:sp>
        <p:nvSpPr>
          <p:cNvPr id="6" name="Označba mesta številke diapozitiva 5">
            <a:extLst>
              <a:ext uri="{FF2B5EF4-FFF2-40B4-BE49-F238E27FC236}">
                <a16:creationId xmlns:a16="http://schemas.microsoft.com/office/drawing/2014/main" id="{620864AF-F736-4DF1-92CE-D2B07312C5B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8EC1B645-3F26-404C-935A-BC26CD431385}" type="slidenum">
              <a:t>‹#›</a:t>
            </a:fld>
            <a:endParaRPr lang="sl-SI"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2.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18.jpg"/><Relationship Id="rId7" Type="http://schemas.openxmlformats.org/officeDocument/2006/relationships/diagramColors" Target="../diagrams/colors3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name="Slide5">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PoljeZBesedilom 3">
            <a:extLst>
              <a:ext uri="{FF2B5EF4-FFF2-40B4-BE49-F238E27FC236}">
                <a16:creationId xmlns:a16="http://schemas.microsoft.com/office/drawing/2014/main" id="{B5802294-D48B-4B13-A6C3-D58A22CBEE98}"/>
              </a:ext>
            </a:extLst>
          </p:cNvPr>
          <p:cNvSpPr txBox="1"/>
          <p:nvPr/>
        </p:nvSpPr>
        <p:spPr>
          <a:xfrm>
            <a:off x="5956378" y="2837464"/>
            <a:ext cx="6095839" cy="4431983"/>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endParaRPr lang="sl-SI" sz="3600" b="1" dirty="0">
              <a:solidFill>
                <a:schemeClr val="accent6">
                  <a:lumMod val="50000"/>
                </a:schemeClr>
              </a:solidFill>
            </a:endParaRPr>
          </a:p>
          <a:p>
            <a:pPr lvl="0">
              <a:defRPr sz="1800" b="0" i="0" u="none" strike="noStrike" kern="0" cap="none" spc="0" baseline="0">
                <a:solidFill>
                  <a:srgbClr val="000000"/>
                </a:solidFill>
                <a:uFillTx/>
              </a:defRPr>
            </a:pPr>
            <a:r>
              <a:rPr lang="sl-SI" sz="3800" b="1" dirty="0" smtClean="0">
                <a:solidFill>
                  <a:schemeClr val="accent6">
                    <a:lumMod val="50000"/>
                  </a:schemeClr>
                </a:solidFill>
              </a:rPr>
              <a:t>Sheme </a:t>
            </a:r>
            <a:r>
              <a:rPr lang="sl-SI" sz="3800" b="1" dirty="0">
                <a:solidFill>
                  <a:schemeClr val="accent6">
                    <a:lumMod val="50000"/>
                  </a:schemeClr>
                </a:solidFill>
              </a:rPr>
              <a:t>za podnebje in okolje</a:t>
            </a:r>
            <a:r>
              <a:rPr lang="sl-SI" sz="3600" dirty="0">
                <a:solidFill>
                  <a:schemeClr val="accent6">
                    <a:lumMod val="50000"/>
                  </a:schemeClr>
                </a:solidFill>
              </a:rPr>
              <a:t/>
            </a:r>
            <a:br>
              <a:rPr lang="sl-SI" sz="3600" dirty="0">
                <a:solidFill>
                  <a:schemeClr val="accent6">
                    <a:lumMod val="50000"/>
                  </a:schemeClr>
                </a:solidFill>
              </a:rPr>
            </a:br>
            <a:endParaRPr lang="sl-SI" sz="3600" dirty="0" smtClean="0">
              <a:solidFill>
                <a:schemeClr val="accent6">
                  <a:lumMod val="50000"/>
                </a:schemeClr>
              </a:solidFill>
            </a:endParaRPr>
          </a:p>
          <a:p>
            <a:pPr>
              <a:defRPr sz="1800" b="0" i="0" u="none" strike="noStrike" kern="0" cap="none" spc="0" baseline="0">
                <a:solidFill>
                  <a:srgbClr val="000000"/>
                </a:solidFill>
                <a:uFillTx/>
              </a:defRPr>
            </a:pPr>
            <a:r>
              <a:rPr lang="sl-SI" sz="2400" kern="0" dirty="0">
                <a:solidFill>
                  <a:srgbClr val="000000"/>
                </a:solidFill>
              </a:rPr>
              <a:t>Usposabljanje JSKS, </a:t>
            </a:r>
            <a:r>
              <a:rPr lang="sl-SI" sz="2400" kern="0" dirty="0" smtClean="0">
                <a:solidFill>
                  <a:srgbClr val="000000"/>
                </a:solidFill>
              </a:rPr>
              <a:t>23.1. 2024</a:t>
            </a:r>
            <a:endParaRPr lang="sl-SI" sz="2400" kern="0" dirty="0">
              <a:solidFill>
                <a:srgbClr val="000000"/>
              </a:solidFill>
            </a:endParaRPr>
          </a:p>
          <a:p>
            <a:pPr lvl="0">
              <a:defRPr sz="1800" b="0" i="0" u="none" strike="noStrike" kern="0" cap="none" spc="0" baseline="0">
                <a:solidFill>
                  <a:srgbClr val="000000"/>
                </a:solidFill>
                <a:uFillTx/>
              </a:defRPr>
            </a:pPr>
            <a:endParaRPr lang="sl-SI" sz="2400" b="1" i="0" u="none" strike="noStrike" kern="1200" cap="none" spc="0" baseline="0" dirty="0">
              <a:uFillTx/>
              <a:latin typeface="Calibri"/>
            </a:endParaRPr>
          </a:p>
          <a:p>
            <a:pPr>
              <a:defRPr sz="1800" b="0" i="0" u="none" strike="noStrike" kern="0" cap="none" spc="0" baseline="0">
                <a:solidFill>
                  <a:srgbClr val="000000"/>
                </a:solidFill>
                <a:uFillTx/>
              </a:defRPr>
            </a:pPr>
            <a:endParaRPr lang="sl-SI" sz="2400" b="1" dirty="0"/>
          </a:p>
          <a:p>
            <a:pPr>
              <a:defRPr sz="1800" b="0" i="0" u="none" strike="noStrike" kern="0" cap="none" spc="0" baseline="0">
                <a:solidFill>
                  <a:srgbClr val="000000"/>
                </a:solidFill>
                <a:uFillTx/>
              </a:defRPr>
            </a:pPr>
            <a:r>
              <a:rPr lang="sl-SI" sz="2400" dirty="0" smtClean="0"/>
              <a:t>Meta Valek</a:t>
            </a:r>
          </a:p>
          <a:p>
            <a:pPr>
              <a:defRPr sz="1800" b="0" i="0" u="none" strike="noStrike" kern="0" cap="none" spc="0" baseline="0">
                <a:solidFill>
                  <a:srgbClr val="000000"/>
                </a:solidFill>
                <a:uFillTx/>
              </a:defRPr>
            </a:pPr>
            <a:r>
              <a:rPr lang="sl-SI" sz="2000" kern="0" dirty="0" smtClean="0">
                <a:solidFill>
                  <a:srgbClr val="000000"/>
                </a:solidFill>
              </a:rPr>
              <a:t>Sektor </a:t>
            </a:r>
            <a:r>
              <a:rPr lang="sl-SI" sz="2000" kern="0" dirty="0">
                <a:solidFill>
                  <a:srgbClr val="000000"/>
                </a:solidFill>
              </a:rPr>
              <a:t>za trajnostno </a:t>
            </a:r>
            <a:r>
              <a:rPr lang="sl-SI" sz="2000" kern="0" dirty="0" smtClean="0">
                <a:solidFill>
                  <a:srgbClr val="000000"/>
                </a:solidFill>
              </a:rPr>
              <a:t>kmetijstvo, </a:t>
            </a:r>
          </a:p>
          <a:p>
            <a:pPr>
              <a:defRPr sz="1800" b="0" i="0" u="none" strike="noStrike" kern="0" cap="none" spc="0" baseline="0">
                <a:solidFill>
                  <a:srgbClr val="000000"/>
                </a:solidFill>
                <a:uFillTx/>
              </a:defRPr>
            </a:pPr>
            <a:r>
              <a:rPr lang="sl-SI" sz="2000" kern="0" dirty="0" smtClean="0">
                <a:solidFill>
                  <a:srgbClr val="000000"/>
                </a:solidFill>
              </a:rPr>
              <a:t>MKGP</a:t>
            </a:r>
            <a:endParaRPr lang="sl-SI" sz="2000" i="1" dirty="0">
              <a:solidFill>
                <a:srgbClr val="000000"/>
              </a:solidFill>
            </a:endParaRPr>
          </a:p>
          <a:p>
            <a:pPr lvl="0">
              <a:defRPr sz="1800" b="0" i="0" u="none" strike="noStrike" kern="0" cap="none" spc="0" baseline="0">
                <a:solidFill>
                  <a:srgbClr val="000000"/>
                </a:solidFill>
                <a:uFillTx/>
              </a:defRPr>
            </a:pPr>
            <a:endParaRPr lang="sl-SI" sz="3600" b="0" i="0" u="none" strike="noStrike" kern="1200" cap="none" spc="0" baseline="0" dirty="0">
              <a:solidFill>
                <a:schemeClr val="accent6">
                  <a:lumMod val="50000"/>
                </a:schemeClr>
              </a:solidFill>
              <a:uFillTx/>
              <a:latin typeface="Calibri"/>
            </a:endParaRPr>
          </a:p>
        </p:txBody>
      </p:sp>
      <p:sp>
        <p:nvSpPr>
          <p:cNvPr id="3" name="Pravokotnik 2" descr="Prekrivni objekt"/>
          <p:cNvSpPr/>
          <p:nvPr/>
        </p:nvSpPr>
        <p:spPr>
          <a:xfrm>
            <a:off x="6641281" y="62975"/>
            <a:ext cx="5083728" cy="122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4" name="Slika 3" descr="Logotip Ministrstva za kmetijstvo, gozdarstvo in prehrano - grb Republike Slovenij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9620" y="403790"/>
            <a:ext cx="2188464" cy="426720"/>
          </a:xfrm>
          <a:prstGeom prst="rect">
            <a:avLst/>
          </a:prstGeom>
        </p:spPr>
      </p:pic>
      <p:pic>
        <p:nvPicPr>
          <p:cNvPr id="5" name="Slika 4" descr="Logotip skupne kmetijske politike (SKP - večbarvna polja, ki simbolizirajo polja in različne cilje SKP."/>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98782" y="6204993"/>
            <a:ext cx="1096780" cy="422005"/>
          </a:xfrm>
          <a:prstGeom prst="rect">
            <a:avLst/>
          </a:prstGeom>
        </p:spPr>
      </p:pic>
      <p:pic>
        <p:nvPicPr>
          <p:cNvPr id="6" name="Slika 5" descr="Logotip Evropske unije - EU zastava."/>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9411" y="6027486"/>
            <a:ext cx="1015979" cy="603077"/>
          </a:xfrm>
          <a:prstGeom prst="rect">
            <a:avLst/>
          </a:prstGeom>
        </p:spPr>
      </p:pic>
      <p:pic>
        <p:nvPicPr>
          <p:cNvPr id="7" name="Slika 6" descr="Logotip I feel Slovenije na zeleni podlagi."/>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983950" y="6077610"/>
            <a:ext cx="1068267" cy="667667"/>
          </a:xfrm>
          <a:prstGeom prst="rect">
            <a:avLst/>
          </a:prstGeom>
        </p:spPr>
      </p:pic>
      <p:sp>
        <p:nvSpPr>
          <p:cNvPr id="9" name="Naslov 8"/>
          <p:cNvSpPr>
            <a:spLocks noGrp="1"/>
          </p:cNvSpPr>
          <p:nvPr>
            <p:ph type="title"/>
          </p:nvPr>
        </p:nvSpPr>
        <p:spPr>
          <a:xfrm>
            <a:off x="6342255" y="1399836"/>
            <a:ext cx="5382754" cy="1325559"/>
          </a:xfrm>
        </p:spPr>
        <p:txBody>
          <a:bodyPr>
            <a:noAutofit/>
          </a:bodyPr>
          <a:lstStyle/>
          <a:p>
            <a:pPr algn="ctr"/>
            <a:r>
              <a:rPr lang="sl-SI" sz="3200" b="1" dirty="0">
                <a:solidFill>
                  <a:schemeClr val="tx1"/>
                </a:solidFill>
              </a:rPr>
              <a:t>Neposredna plačila za izvajanje Strateškega načrta SKP 2023-2027 za Slovenijo</a:t>
            </a:r>
            <a:endParaRPr lang="sl-SI" sz="3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26880" y="519134"/>
            <a:ext cx="12082819" cy="628895"/>
            <a:chOff x="0" y="0"/>
            <a:chExt cx="12082819" cy="628895"/>
          </a:xfrm>
        </p:grpSpPr>
        <p:sp>
          <p:nvSpPr>
            <p:cNvPr id="6" name="Pravokotnik 5"/>
            <p:cNvSpPr/>
            <p:nvPr/>
          </p:nvSpPr>
          <p:spPr>
            <a:xfrm>
              <a:off x="0" y="0"/>
              <a:ext cx="12082819" cy="628895"/>
            </a:xfrm>
            <a:prstGeom prst="rect">
              <a:avLst/>
            </a:prstGeom>
          </p:spPr>
          <p:style>
            <a:lnRef idx="0">
              <a:schemeClr val="dk1">
                <a:hueOff val="0"/>
                <a:satOff val="0"/>
                <a:lumOff val="0"/>
                <a:alphaOff val="0"/>
              </a:schemeClr>
            </a:lnRef>
            <a:fillRef idx="1">
              <a:schemeClr val="accent6">
                <a:shade val="90000"/>
                <a:hueOff val="0"/>
                <a:satOff val="0"/>
                <a:lumOff val="0"/>
                <a:alphaOff val="0"/>
              </a:schemeClr>
            </a:fillRef>
            <a:effectRef idx="1">
              <a:schemeClr val="accent6">
                <a:shade val="90000"/>
                <a:hueOff val="0"/>
                <a:satOff val="0"/>
                <a:lumOff val="0"/>
                <a:alphaOff val="0"/>
              </a:schemeClr>
            </a:effectRef>
            <a:fontRef idx="minor">
              <a:schemeClr val="lt1">
                <a:hueOff val="0"/>
                <a:satOff val="0"/>
                <a:lumOff val="0"/>
                <a:alphaOff val="0"/>
              </a:schemeClr>
            </a:fontRef>
          </p:style>
        </p:sp>
        <p:sp>
          <p:nvSpPr>
            <p:cNvPr id="7" name="PoljeZBesedilom 6"/>
            <p:cNvSpPr txBox="1"/>
            <p:nvPr/>
          </p:nvSpPr>
          <p:spPr>
            <a:xfrm>
              <a:off x="0" y="0"/>
              <a:ext cx="12082819" cy="62889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l-SI" sz="3200" b="1" kern="1200" dirty="0" smtClean="0"/>
                <a:t>SOPO  - kontrolni sloji</a:t>
              </a:r>
              <a:endParaRPr lang="sl-SI" sz="3200" b="1" kern="1200" dirty="0"/>
            </a:p>
          </p:txBody>
        </p:sp>
      </p:grpSp>
      <p:pic>
        <p:nvPicPr>
          <p:cNvPr id="9" name="Označba mesta vsebine 3" descr="C:\Users\METKA~1.VAL\AppData\Local\Temp\notesDF7E7A\~6800539.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74606" y="1258529"/>
            <a:ext cx="8288594" cy="5712542"/>
          </a:xfrm>
          <a:prstGeom prst="rect">
            <a:avLst/>
          </a:prstGeom>
          <a:noFill/>
          <a:ln>
            <a:noFill/>
          </a:ln>
        </p:spPr>
      </p:pic>
    </p:spTree>
    <p:extLst>
      <p:ext uri="{BB962C8B-B14F-4D97-AF65-F5344CB8AC3E}">
        <p14:creationId xmlns:p14="http://schemas.microsoft.com/office/powerpoint/2010/main" val="2021556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C:\Users\METKA~1.VAL\AppData\Local\Temp\notesDF7E7A\~24336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006" y="1475473"/>
            <a:ext cx="6072693" cy="4030591"/>
          </a:xfrm>
          <a:prstGeom prst="rect">
            <a:avLst/>
          </a:prstGeom>
          <a:noFill/>
          <a:ln>
            <a:noFill/>
          </a:ln>
        </p:spPr>
      </p:pic>
      <p:grpSp>
        <p:nvGrpSpPr>
          <p:cNvPr id="7" name="Skupina 6"/>
          <p:cNvGrpSpPr/>
          <p:nvPr/>
        </p:nvGrpSpPr>
        <p:grpSpPr>
          <a:xfrm>
            <a:off x="26880" y="519134"/>
            <a:ext cx="12082819" cy="628895"/>
            <a:chOff x="0" y="0"/>
            <a:chExt cx="12082819" cy="628895"/>
          </a:xfrm>
        </p:grpSpPr>
        <p:sp>
          <p:nvSpPr>
            <p:cNvPr id="8" name="Pravokotnik 7"/>
            <p:cNvSpPr/>
            <p:nvPr/>
          </p:nvSpPr>
          <p:spPr>
            <a:xfrm>
              <a:off x="0" y="0"/>
              <a:ext cx="12082819" cy="628895"/>
            </a:xfrm>
            <a:prstGeom prst="rect">
              <a:avLst/>
            </a:prstGeom>
          </p:spPr>
          <p:style>
            <a:lnRef idx="0">
              <a:schemeClr val="dk1">
                <a:hueOff val="0"/>
                <a:satOff val="0"/>
                <a:lumOff val="0"/>
                <a:alphaOff val="0"/>
              </a:schemeClr>
            </a:lnRef>
            <a:fillRef idx="1">
              <a:schemeClr val="accent6">
                <a:shade val="90000"/>
                <a:hueOff val="0"/>
                <a:satOff val="0"/>
                <a:lumOff val="0"/>
                <a:alphaOff val="0"/>
              </a:schemeClr>
            </a:fillRef>
            <a:effectRef idx="1">
              <a:schemeClr val="accent6">
                <a:shade val="90000"/>
                <a:hueOff val="0"/>
                <a:satOff val="0"/>
                <a:lumOff val="0"/>
                <a:alphaOff val="0"/>
              </a:schemeClr>
            </a:effectRef>
            <a:fontRef idx="minor">
              <a:schemeClr val="lt1">
                <a:hueOff val="0"/>
                <a:satOff val="0"/>
                <a:lumOff val="0"/>
                <a:alphaOff val="0"/>
              </a:schemeClr>
            </a:fontRef>
          </p:style>
        </p:sp>
        <p:sp>
          <p:nvSpPr>
            <p:cNvPr id="9" name="PoljeZBesedilom 8"/>
            <p:cNvSpPr txBox="1"/>
            <p:nvPr/>
          </p:nvSpPr>
          <p:spPr>
            <a:xfrm>
              <a:off x="0" y="0"/>
              <a:ext cx="12082819" cy="62889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l-SI" sz="3200" b="1" kern="1200" dirty="0" smtClean="0"/>
                <a:t>SOPO  - kontrolni sloji</a:t>
              </a:r>
              <a:endParaRPr lang="sl-SI" sz="3200" b="1" kern="1200" dirty="0"/>
            </a:p>
          </p:txBody>
        </p:sp>
      </p:grpSp>
      <p:pic>
        <p:nvPicPr>
          <p:cNvPr id="10" name="Slika 9" descr="C:\Users\METKA~1.VAL\AppData\Local\Temp\notesDF7E7A\~331366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3" y="1475473"/>
            <a:ext cx="6010126" cy="4030591"/>
          </a:xfrm>
          <a:prstGeom prst="rect">
            <a:avLst/>
          </a:prstGeom>
          <a:noFill/>
          <a:ln>
            <a:noFill/>
          </a:ln>
        </p:spPr>
      </p:pic>
    </p:spTree>
    <p:extLst>
      <p:ext uri="{BB962C8B-B14F-4D97-AF65-F5344CB8AC3E}">
        <p14:creationId xmlns:p14="http://schemas.microsoft.com/office/powerpoint/2010/main" val="334570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43030201"/>
              </p:ext>
            </p:extLst>
          </p:nvPr>
        </p:nvGraphicFramePr>
        <p:xfrm>
          <a:off x="109181" y="0"/>
          <a:ext cx="1208281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716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09181" y="175222"/>
            <a:ext cx="11981219" cy="836428"/>
            <a:chOff x="0" y="83139"/>
            <a:chExt cx="12082819" cy="836428"/>
          </a:xfrm>
        </p:grpSpPr>
        <p:sp>
          <p:nvSpPr>
            <p:cNvPr id="6" name="Zaobljeni pravokotnik 5"/>
            <p:cNvSpPr/>
            <p:nvPr/>
          </p:nvSpPr>
          <p:spPr>
            <a:xfrm>
              <a:off x="0" y="83139"/>
              <a:ext cx="12082819" cy="836428"/>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7" cy="754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3200" dirty="0"/>
                <a:t>SOPO – kombinacije shem na isti </a:t>
              </a:r>
              <a:r>
                <a:rPr lang="sl-SI" sz="3200" dirty="0" smtClean="0"/>
                <a:t>površini </a:t>
              </a:r>
              <a:r>
                <a:rPr lang="sl-SI" sz="1200" dirty="0" smtClean="0"/>
                <a:t>N (Kombinacija ni možna)     prazno (kombinacija je možna)</a:t>
              </a:r>
              <a:endParaRPr lang="sl-SI" sz="1200" b="1" kern="1200" dirty="0"/>
            </a:p>
          </p:txBody>
        </p:sp>
      </p:grpSp>
      <p:graphicFrame>
        <p:nvGraphicFramePr>
          <p:cNvPr id="9" name="Označba mesta vsebine 3"/>
          <p:cNvGraphicFramePr>
            <a:graphicFrameLocks noGrp="1"/>
          </p:cNvGraphicFramePr>
          <p:nvPr>
            <p:ph idx="1"/>
            <p:extLst>
              <p:ext uri="{D42A27DB-BD31-4B8C-83A1-F6EECF244321}">
                <p14:modId xmlns:p14="http://schemas.microsoft.com/office/powerpoint/2010/main" val="570436761"/>
              </p:ext>
            </p:extLst>
          </p:nvPr>
        </p:nvGraphicFramePr>
        <p:xfrm>
          <a:off x="149666" y="1126840"/>
          <a:ext cx="11900250" cy="5722692"/>
        </p:xfrm>
        <a:graphic>
          <a:graphicData uri="http://schemas.openxmlformats.org/drawingml/2006/table">
            <a:tbl>
              <a:tblPr firstRow="1" firstCol="1" bandRow="1">
                <a:tableStyleId>{2A488322-F2BA-4B5B-9748-0D474271808F}</a:tableStyleId>
              </a:tblPr>
              <a:tblGrid>
                <a:gridCol w="1354014">
                  <a:extLst>
                    <a:ext uri="{9D8B030D-6E8A-4147-A177-3AD203B41FA5}">
                      <a16:colId xmlns:a16="http://schemas.microsoft.com/office/drawing/2014/main" val="944418027"/>
                    </a:ext>
                  </a:extLst>
                </a:gridCol>
                <a:gridCol w="640080">
                  <a:extLst>
                    <a:ext uri="{9D8B030D-6E8A-4147-A177-3AD203B41FA5}">
                      <a16:colId xmlns:a16="http://schemas.microsoft.com/office/drawing/2014/main" val="1071578285"/>
                    </a:ext>
                  </a:extLst>
                </a:gridCol>
                <a:gridCol w="763106">
                  <a:extLst>
                    <a:ext uri="{9D8B030D-6E8A-4147-A177-3AD203B41FA5}">
                      <a16:colId xmlns:a16="http://schemas.microsoft.com/office/drawing/2014/main" val="405309707"/>
                    </a:ext>
                  </a:extLst>
                </a:gridCol>
                <a:gridCol w="914305">
                  <a:extLst>
                    <a:ext uri="{9D8B030D-6E8A-4147-A177-3AD203B41FA5}">
                      <a16:colId xmlns:a16="http://schemas.microsoft.com/office/drawing/2014/main" val="1542636639"/>
                    </a:ext>
                  </a:extLst>
                </a:gridCol>
                <a:gridCol w="914305">
                  <a:extLst>
                    <a:ext uri="{9D8B030D-6E8A-4147-A177-3AD203B41FA5}">
                      <a16:colId xmlns:a16="http://schemas.microsoft.com/office/drawing/2014/main" val="3834524798"/>
                    </a:ext>
                  </a:extLst>
                </a:gridCol>
                <a:gridCol w="914305">
                  <a:extLst>
                    <a:ext uri="{9D8B030D-6E8A-4147-A177-3AD203B41FA5}">
                      <a16:colId xmlns:a16="http://schemas.microsoft.com/office/drawing/2014/main" val="1641858896"/>
                    </a:ext>
                  </a:extLst>
                </a:gridCol>
                <a:gridCol w="914305">
                  <a:extLst>
                    <a:ext uri="{9D8B030D-6E8A-4147-A177-3AD203B41FA5}">
                      <a16:colId xmlns:a16="http://schemas.microsoft.com/office/drawing/2014/main" val="645667975"/>
                    </a:ext>
                  </a:extLst>
                </a:gridCol>
                <a:gridCol w="914305">
                  <a:extLst>
                    <a:ext uri="{9D8B030D-6E8A-4147-A177-3AD203B41FA5}">
                      <a16:colId xmlns:a16="http://schemas.microsoft.com/office/drawing/2014/main" val="914722324"/>
                    </a:ext>
                  </a:extLst>
                </a:gridCol>
                <a:gridCol w="914305">
                  <a:extLst>
                    <a:ext uri="{9D8B030D-6E8A-4147-A177-3AD203B41FA5}">
                      <a16:colId xmlns:a16="http://schemas.microsoft.com/office/drawing/2014/main" val="1220559091"/>
                    </a:ext>
                  </a:extLst>
                </a:gridCol>
                <a:gridCol w="914305">
                  <a:extLst>
                    <a:ext uri="{9D8B030D-6E8A-4147-A177-3AD203B41FA5}">
                      <a16:colId xmlns:a16="http://schemas.microsoft.com/office/drawing/2014/main" val="3932362181"/>
                    </a:ext>
                  </a:extLst>
                </a:gridCol>
                <a:gridCol w="914305">
                  <a:extLst>
                    <a:ext uri="{9D8B030D-6E8A-4147-A177-3AD203B41FA5}">
                      <a16:colId xmlns:a16="http://schemas.microsoft.com/office/drawing/2014/main" val="443835873"/>
                    </a:ext>
                  </a:extLst>
                </a:gridCol>
                <a:gridCol w="1003196">
                  <a:extLst>
                    <a:ext uri="{9D8B030D-6E8A-4147-A177-3AD203B41FA5}">
                      <a16:colId xmlns:a16="http://schemas.microsoft.com/office/drawing/2014/main" val="2707563870"/>
                    </a:ext>
                  </a:extLst>
                </a:gridCol>
                <a:gridCol w="825414">
                  <a:extLst>
                    <a:ext uri="{9D8B030D-6E8A-4147-A177-3AD203B41FA5}">
                      <a16:colId xmlns:a16="http://schemas.microsoft.com/office/drawing/2014/main" val="2922188400"/>
                    </a:ext>
                  </a:extLst>
                </a:gridCol>
              </a:tblGrid>
              <a:tr h="404244">
                <a:tc>
                  <a:txBody>
                    <a:bodyPr/>
                    <a:lstStyle/>
                    <a:p>
                      <a:pP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solidFill>
                      <a:schemeClr val="accent6"/>
                    </a:solidFill>
                  </a:tcPr>
                </a:tc>
                <a:tc>
                  <a:txBody>
                    <a:bodyPr/>
                    <a:lstStyle/>
                    <a:p>
                      <a:pPr algn="ctr">
                        <a:spcAft>
                          <a:spcPts val="0"/>
                        </a:spcAft>
                      </a:pPr>
                      <a:r>
                        <a:rPr lang="sl-SI" sz="1300" dirty="0" smtClean="0">
                          <a:effectLst/>
                        </a:rPr>
                        <a:t>INP8.01 (EKST)</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INP8.02</a:t>
                      </a:r>
                    </a:p>
                    <a:p>
                      <a:pPr algn="ctr">
                        <a:spcAft>
                          <a:spcPts val="0"/>
                        </a:spcAft>
                      </a:pPr>
                      <a:r>
                        <a:rPr lang="sl-SI" sz="1300" dirty="0" smtClean="0">
                          <a:effectLst/>
                        </a:rPr>
                        <a:t>(TRT)</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INP8.03 (NIZI)</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INP8.04 (INHIBIT)</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INP8.05 (NPP)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INP8.06 (ZEL)</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INP8.07 (KONZ)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INP8.08</a:t>
                      </a:r>
                    </a:p>
                    <a:p>
                      <a:pPr algn="ctr">
                        <a:spcAft>
                          <a:spcPts val="0"/>
                        </a:spcAft>
                      </a:pPr>
                      <a:r>
                        <a:rPr lang="sl-SI" sz="1300" dirty="0" smtClean="0">
                          <a:effectLst/>
                        </a:rPr>
                        <a:t>(POŠK)</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INP8.09 (VGP)</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INP8.10 (OGNTN)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smtClean="0">
                          <a:effectLst/>
                        </a:rPr>
                        <a:t>INP8.11(BIORAZTN)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 </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85443681"/>
                  </a:ext>
                </a:extLst>
              </a:tr>
              <a:tr h="427361">
                <a:tc>
                  <a:txBody>
                    <a:bodyPr/>
                    <a:lstStyle/>
                    <a:p>
                      <a:pPr>
                        <a:spcAft>
                          <a:spcPts val="0"/>
                        </a:spcAft>
                      </a:pPr>
                      <a:r>
                        <a:rPr lang="sl-SI" sz="1300" dirty="0" smtClean="0">
                          <a:effectLst/>
                        </a:rPr>
                        <a:t>INP8.01 (EKST)</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INP8.1</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24063215"/>
                  </a:ext>
                </a:extLst>
              </a:tr>
              <a:tr h="427361">
                <a:tc>
                  <a:txBody>
                    <a:bodyPr/>
                    <a:lstStyle/>
                    <a:p>
                      <a:pPr>
                        <a:spcAft>
                          <a:spcPts val="0"/>
                        </a:spcAft>
                      </a:pPr>
                      <a:r>
                        <a:rPr lang="sl-SI" sz="1300" dirty="0" smtClean="0">
                          <a:effectLst/>
                        </a:rPr>
                        <a:t>INP8.02 (TRT)</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INP8.2</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58101067"/>
                  </a:ext>
                </a:extLst>
              </a:tr>
              <a:tr h="427361">
                <a:tc>
                  <a:txBody>
                    <a:bodyPr/>
                    <a:lstStyle/>
                    <a:p>
                      <a:pPr>
                        <a:spcAft>
                          <a:spcPts val="0"/>
                        </a:spcAft>
                      </a:pPr>
                      <a:r>
                        <a:rPr lang="sl-SI" sz="1300" dirty="0" smtClean="0">
                          <a:effectLst/>
                        </a:rPr>
                        <a:t>INP8.03  (NIZI)</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INP8.3</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22844095"/>
                  </a:ext>
                </a:extLst>
              </a:tr>
              <a:tr h="427361">
                <a:tc>
                  <a:txBody>
                    <a:bodyPr/>
                    <a:lstStyle/>
                    <a:p>
                      <a:pPr>
                        <a:spcAft>
                          <a:spcPts val="0"/>
                        </a:spcAft>
                      </a:pPr>
                      <a:r>
                        <a:rPr lang="sl-SI" sz="1300" dirty="0" smtClean="0">
                          <a:effectLst/>
                        </a:rPr>
                        <a:t>INP8.04  (INHIBIT)</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INP8.4</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50125279"/>
                  </a:ext>
                </a:extLst>
              </a:tr>
              <a:tr h="427361">
                <a:tc>
                  <a:txBody>
                    <a:bodyPr/>
                    <a:lstStyle/>
                    <a:p>
                      <a:pPr>
                        <a:spcAft>
                          <a:spcPts val="0"/>
                        </a:spcAft>
                      </a:pPr>
                      <a:r>
                        <a:rPr lang="sl-SI" sz="1300" dirty="0" smtClean="0">
                          <a:effectLst/>
                        </a:rPr>
                        <a:t>INP8.05  (NPP)</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INP8.5</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00244479"/>
                  </a:ext>
                </a:extLst>
              </a:tr>
              <a:tr h="427361">
                <a:tc>
                  <a:txBody>
                    <a:bodyPr/>
                    <a:lstStyle/>
                    <a:p>
                      <a:pPr>
                        <a:spcAft>
                          <a:spcPts val="0"/>
                        </a:spcAft>
                      </a:pPr>
                      <a:r>
                        <a:rPr lang="sl-SI" sz="1300" dirty="0" smtClean="0">
                          <a:effectLst/>
                        </a:rPr>
                        <a:t>INP8.06   </a:t>
                      </a:r>
                      <a:r>
                        <a:rPr lang="sl-SI" sz="1300" baseline="0" dirty="0" smtClean="0">
                          <a:effectLst/>
                        </a:rPr>
                        <a:t>  (ZEL)</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INP8.6</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05853929"/>
                  </a:ext>
                </a:extLst>
              </a:tr>
              <a:tr h="427361">
                <a:tc>
                  <a:txBody>
                    <a:bodyPr/>
                    <a:lstStyle/>
                    <a:p>
                      <a:pPr>
                        <a:spcAft>
                          <a:spcPts val="0"/>
                        </a:spcAft>
                      </a:pPr>
                      <a:r>
                        <a:rPr lang="sl-SI" sz="1300" dirty="0" smtClean="0">
                          <a:effectLst/>
                        </a:rPr>
                        <a:t>INP8.07 (KONZ)</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INP8.7</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31972723"/>
                  </a:ext>
                </a:extLst>
              </a:tr>
              <a:tr h="427361">
                <a:tc>
                  <a:txBody>
                    <a:bodyPr/>
                    <a:lstStyle/>
                    <a:p>
                      <a:pPr>
                        <a:spcAft>
                          <a:spcPts val="0"/>
                        </a:spcAft>
                      </a:pPr>
                      <a:r>
                        <a:rPr lang="sl-SI" sz="1300" dirty="0" smtClean="0">
                          <a:effectLst/>
                        </a:rPr>
                        <a:t>INP8.08  (POŠK)</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INP8.8</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61918977"/>
                  </a:ext>
                </a:extLst>
              </a:tr>
              <a:tr h="427361">
                <a:tc>
                  <a:txBody>
                    <a:bodyPr/>
                    <a:lstStyle/>
                    <a:p>
                      <a:pPr>
                        <a:spcAft>
                          <a:spcPts val="0"/>
                        </a:spcAft>
                      </a:pPr>
                      <a:r>
                        <a:rPr lang="sl-SI" sz="1300" dirty="0" smtClean="0">
                          <a:effectLst/>
                        </a:rPr>
                        <a:t>INP8.09   (VGP)</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INP8.9</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19597093"/>
                  </a:ext>
                </a:extLst>
              </a:tr>
              <a:tr h="427361">
                <a:tc>
                  <a:txBody>
                    <a:bodyPr/>
                    <a:lstStyle/>
                    <a:p>
                      <a:pPr>
                        <a:spcAft>
                          <a:spcPts val="0"/>
                        </a:spcAft>
                      </a:pPr>
                      <a:r>
                        <a:rPr lang="sl-SI" sz="1300" dirty="0" smtClean="0">
                          <a:effectLst/>
                        </a:rPr>
                        <a:t>INP8.10  (OGNTN)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INP8.10</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89692848"/>
                  </a:ext>
                </a:extLst>
              </a:tr>
              <a:tr h="427361">
                <a:tc>
                  <a:txBody>
                    <a:bodyPr/>
                    <a:lstStyle/>
                    <a:p>
                      <a:pPr>
                        <a:spcAft>
                          <a:spcPts val="0"/>
                        </a:spcAft>
                      </a:pPr>
                      <a:r>
                        <a:rPr lang="sl-SI" sz="1300" dirty="0" smtClean="0">
                          <a:effectLst/>
                        </a:rPr>
                        <a:t>INP8.11  (BIORAZTN)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a:effectLst/>
                        </a:rPr>
                        <a:t>N</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N</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 </a:t>
                      </a:r>
                      <a:endParaRPr lang="sl-SI" sz="1300" dirty="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INP8.11</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90149140"/>
                  </a:ext>
                </a:extLst>
              </a:tr>
              <a:tr h="427361">
                <a:tc>
                  <a:txBody>
                    <a:bodyPr/>
                    <a:lstStyle/>
                    <a:p>
                      <a:pPr>
                        <a:spcAft>
                          <a:spcPts val="0"/>
                        </a:spcAft>
                      </a:pPr>
                      <a:r>
                        <a:rPr lang="sl-SI" sz="1300">
                          <a:effectLst/>
                        </a:rPr>
                        <a:t> </a:t>
                      </a:r>
                      <a:endParaRPr lang="sl-SI" sz="13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INP8.01</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INP8.02</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INP8.03</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INP8.04</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INP8.05</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INP8.06</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INP8.07</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INP8.08</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INP8.09</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INP8.10</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sl-SI" sz="1300" dirty="0">
                          <a:effectLst/>
                        </a:rPr>
                        <a:t>INP8.11</a:t>
                      </a:r>
                      <a:endParaRPr lang="sl-SI" sz="1300" b="1" dirty="0">
                        <a:effectLst/>
                        <a:latin typeface="+mn-lt"/>
                        <a:ea typeface="Arial" panose="020B0604020202020204" pitchFamily="34" charset="0"/>
                        <a:cs typeface="Arial" panose="020B0604020202020204" pitchFamily="34" charset="0"/>
                      </a:endParaRPr>
                    </a:p>
                  </a:txBody>
                  <a:tcPr marL="68580" marR="68580" marT="0" marB="0"/>
                </a:tc>
                <a:tc>
                  <a:txBody>
                    <a:bodyPr/>
                    <a:lstStyle/>
                    <a:p>
                      <a:pPr>
                        <a:spcAft>
                          <a:spcPts val="0"/>
                        </a:spcAft>
                      </a:pPr>
                      <a:r>
                        <a:rPr lang="sl-SI" sz="1300" dirty="0">
                          <a:effectLst/>
                        </a:rPr>
                        <a:t> </a:t>
                      </a:r>
                      <a:endParaRPr lang="sl-SI" sz="1300" b="1"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55699819"/>
                  </a:ext>
                </a:extLst>
              </a:tr>
            </a:tbl>
          </a:graphicData>
        </a:graphic>
      </p:graphicFrame>
    </p:spTree>
    <p:extLst>
      <p:ext uri="{BB962C8B-B14F-4D97-AF65-F5344CB8AC3E}">
        <p14:creationId xmlns:p14="http://schemas.microsoft.com/office/powerpoint/2010/main" val="195040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7125545"/>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3000" b="1" u="sng" dirty="0" smtClean="0"/>
                <a:t>INP </a:t>
              </a:r>
              <a:r>
                <a:rPr lang="sl-SI" sz="3000" b="1" u="sng" dirty="0"/>
                <a:t>8.01 Ekstenzivno travinje (EKST)</a:t>
              </a:r>
              <a:endParaRPr lang="sl-SI" sz="3000" b="1" kern="1200" dirty="0"/>
            </a:p>
          </p:txBody>
        </p:sp>
      </p:grpSp>
    </p:spTree>
    <p:extLst>
      <p:ext uri="{BB962C8B-B14F-4D97-AF65-F5344CB8AC3E}">
        <p14:creationId xmlns:p14="http://schemas.microsoft.com/office/powerpoint/2010/main" val="1842940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50764962"/>
              </p:ext>
            </p:extLst>
          </p:nvPr>
        </p:nvGraphicFramePr>
        <p:xfrm>
          <a:off x="105390" y="831273"/>
          <a:ext cx="11940732" cy="602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3000" b="1" u="sng" dirty="0" smtClean="0"/>
                <a:t>INP </a:t>
              </a:r>
              <a:r>
                <a:rPr lang="sl-SI" sz="3000" b="1" u="sng" dirty="0"/>
                <a:t>8.01 Ekstenzivno travinje (EKST)</a:t>
              </a:r>
              <a:endParaRPr lang="sl-SI" sz="3000" b="1" kern="1200" dirty="0"/>
            </a:p>
          </p:txBody>
        </p:sp>
      </p:grpSp>
    </p:spTree>
    <p:extLst>
      <p:ext uri="{BB962C8B-B14F-4D97-AF65-F5344CB8AC3E}">
        <p14:creationId xmlns:p14="http://schemas.microsoft.com/office/powerpoint/2010/main" val="3991033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37303182"/>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u="sng" dirty="0" smtClean="0"/>
                <a:t>INP </a:t>
              </a:r>
              <a:r>
                <a:rPr lang="sl-SI" sz="2800" b="1" u="sng" dirty="0"/>
                <a:t>8.02 Tradicionalna raba travinja (TRT)</a:t>
              </a:r>
              <a:endParaRPr lang="sl-SI" sz="3000" b="1" kern="1200" dirty="0"/>
            </a:p>
          </p:txBody>
        </p:sp>
      </p:grpSp>
    </p:spTree>
    <p:extLst>
      <p:ext uri="{BB962C8B-B14F-4D97-AF65-F5344CB8AC3E}">
        <p14:creationId xmlns:p14="http://schemas.microsoft.com/office/powerpoint/2010/main" val="3939653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90494166"/>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0"/>
            <a:ext cx="11981219" cy="831273"/>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0"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u="sng" dirty="0" smtClean="0"/>
                <a:t>INP </a:t>
              </a:r>
              <a:r>
                <a:rPr lang="sl-SI" sz="2800" b="1" u="sng" dirty="0"/>
                <a:t>8.02 Tradicionalna raba travinja (TRT)</a:t>
              </a:r>
              <a:endParaRPr lang="sl-SI" sz="3000" b="1" kern="1200" dirty="0"/>
            </a:p>
          </p:txBody>
        </p:sp>
      </p:grpSp>
    </p:spTree>
    <p:extLst>
      <p:ext uri="{BB962C8B-B14F-4D97-AF65-F5344CB8AC3E}">
        <p14:creationId xmlns:p14="http://schemas.microsoft.com/office/powerpoint/2010/main" val="1838143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6845775"/>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u="sng" dirty="0" smtClean="0"/>
                <a:t>INP </a:t>
              </a:r>
              <a:r>
                <a:rPr lang="sl-SI" sz="2800" b="1" u="sng" dirty="0"/>
                <a:t>8.02 Tradicionalna raba travinja (TRT)</a:t>
              </a:r>
              <a:endParaRPr lang="sl-SI" sz="3000" b="1" kern="1200" dirty="0"/>
            </a:p>
          </p:txBody>
        </p:sp>
      </p:grpSp>
    </p:spTree>
    <p:extLst>
      <p:ext uri="{BB962C8B-B14F-4D97-AF65-F5344CB8AC3E}">
        <p14:creationId xmlns:p14="http://schemas.microsoft.com/office/powerpoint/2010/main" val="35611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53473" y="549057"/>
            <a:ext cx="11104418" cy="6128833"/>
          </a:xfrm>
        </p:spPr>
        <p:txBody>
          <a:bodyPr>
            <a:normAutofit/>
          </a:bodyPr>
          <a:lstStyle/>
          <a:p>
            <a:pPr marL="0" indent="0">
              <a:buNone/>
            </a:pPr>
            <a:r>
              <a:rPr lang="sl-SI" dirty="0" smtClean="0"/>
              <a:t>                                      </a:t>
            </a:r>
            <a:r>
              <a:rPr lang="sl-SI" b="1" dirty="0" smtClean="0"/>
              <a:t>Primer: Kmet ima 7 ha travinja.</a:t>
            </a:r>
          </a:p>
          <a:p>
            <a:pPr marL="0" indent="0">
              <a:buNone/>
            </a:pPr>
            <a:r>
              <a:rPr lang="sl-SI" sz="2400" b="1" dirty="0" smtClean="0"/>
              <a:t>Obtežba &lt; 0,9 GVZ/HA KZU                                                Obtežba &gt;  0,9 GVZ/ha </a:t>
            </a:r>
            <a:r>
              <a:rPr lang="sl-SI" b="1" dirty="0" smtClean="0"/>
              <a:t>KZU</a:t>
            </a:r>
          </a:p>
          <a:p>
            <a:pPr marL="0" indent="0">
              <a:buNone/>
            </a:pPr>
            <a:endParaRPr lang="sl-SI" dirty="0"/>
          </a:p>
          <a:p>
            <a:pPr marL="0" indent="0">
              <a:buNone/>
            </a:pPr>
            <a:endParaRPr lang="sl-SI" dirty="0" smtClean="0"/>
          </a:p>
          <a:p>
            <a:pPr marL="0" indent="0">
              <a:buNone/>
            </a:pPr>
            <a:r>
              <a:rPr lang="sl-SI" dirty="0" smtClean="0"/>
              <a:t>                   EKST                                                                            TRT</a:t>
            </a:r>
          </a:p>
          <a:p>
            <a:pPr marL="0" indent="0">
              <a:buNone/>
            </a:pPr>
            <a:endParaRPr lang="sl-SI" dirty="0"/>
          </a:p>
          <a:p>
            <a:pPr marL="0" indent="0">
              <a:buNone/>
            </a:pPr>
            <a:endParaRPr lang="sl-SI" dirty="0" smtClean="0"/>
          </a:p>
          <a:p>
            <a:pPr marL="0" indent="0">
              <a:buNone/>
            </a:pPr>
            <a:r>
              <a:rPr lang="sl-SI" sz="2400" dirty="0" smtClean="0"/>
              <a:t>Vključi vseh 7 ha TT.                                                             Vključi največ 1,4 ha  </a:t>
            </a:r>
          </a:p>
          <a:p>
            <a:pPr marL="0" indent="0">
              <a:buNone/>
            </a:pPr>
            <a:r>
              <a:rPr lang="sl-SI" dirty="0"/>
              <a:t> </a:t>
            </a:r>
            <a:r>
              <a:rPr lang="sl-SI" dirty="0" smtClean="0"/>
              <a:t>                                                                                      </a:t>
            </a:r>
            <a:r>
              <a:rPr lang="sl-SI" sz="1800" i="1" dirty="0" smtClean="0"/>
              <a:t>(za 20% izriše poligon znotraj GERK 1300)</a:t>
            </a:r>
          </a:p>
          <a:p>
            <a:pPr marL="0" indent="0">
              <a:buNone/>
            </a:pPr>
            <a:endParaRPr lang="sl-SI" sz="1800" i="1" dirty="0"/>
          </a:p>
          <a:p>
            <a:pPr marL="0" indent="0">
              <a:buNone/>
            </a:pPr>
            <a:r>
              <a:rPr lang="sl-SI" sz="1800" i="1" dirty="0" smtClean="0"/>
              <a:t>45,65 €/Ha =   319, 55€                                                                                                             129€/Ha=    181€ </a:t>
            </a:r>
          </a:p>
          <a:p>
            <a:pPr marL="0" indent="0">
              <a:buNone/>
            </a:pPr>
            <a:endParaRPr lang="sl-SI" dirty="0"/>
          </a:p>
          <a:p>
            <a:pPr marL="0" indent="0">
              <a:buNone/>
            </a:pPr>
            <a:endParaRPr lang="sl-SI" dirty="0"/>
          </a:p>
          <a:p>
            <a:pPr marL="0" indent="0">
              <a:buNone/>
            </a:pPr>
            <a:endParaRPr lang="sl-SI" dirty="0"/>
          </a:p>
        </p:txBody>
      </p:sp>
      <p:sp>
        <p:nvSpPr>
          <p:cNvPr id="4" name="Puščica dol 3"/>
          <p:cNvSpPr/>
          <p:nvPr/>
        </p:nvSpPr>
        <p:spPr>
          <a:xfrm>
            <a:off x="2406072" y="1634837"/>
            <a:ext cx="544945" cy="533147"/>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uščica dol 4"/>
          <p:cNvSpPr/>
          <p:nvPr/>
        </p:nvSpPr>
        <p:spPr>
          <a:xfrm>
            <a:off x="9070109" y="1634837"/>
            <a:ext cx="614217" cy="640339"/>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uščica dol 5"/>
          <p:cNvSpPr/>
          <p:nvPr/>
        </p:nvSpPr>
        <p:spPr>
          <a:xfrm>
            <a:off x="2281383" y="3178590"/>
            <a:ext cx="581890" cy="7112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uščica dol 7"/>
          <p:cNvSpPr/>
          <p:nvPr/>
        </p:nvSpPr>
        <p:spPr>
          <a:xfrm>
            <a:off x="9070109" y="3142925"/>
            <a:ext cx="581891" cy="810851"/>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ravokotnik 8"/>
          <p:cNvSpPr/>
          <p:nvPr/>
        </p:nvSpPr>
        <p:spPr>
          <a:xfrm>
            <a:off x="66960" y="1653311"/>
            <a:ext cx="1981203" cy="15450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Brez FFS in min. gnoji + ni dovoljen prevzem </a:t>
            </a:r>
            <a:r>
              <a:rPr lang="sl-SI" dirty="0" err="1" smtClean="0"/>
              <a:t>org.gnojill</a:t>
            </a:r>
            <a:r>
              <a:rPr lang="sl-SI" dirty="0" smtClean="0"/>
              <a:t> + ostali pogoji</a:t>
            </a:r>
            <a:endParaRPr lang="sl-SI" dirty="0"/>
          </a:p>
        </p:txBody>
      </p:sp>
      <p:sp>
        <p:nvSpPr>
          <p:cNvPr id="10" name="Pravokotnik 9"/>
          <p:cNvSpPr/>
          <p:nvPr/>
        </p:nvSpPr>
        <p:spPr>
          <a:xfrm>
            <a:off x="9885219" y="2167984"/>
            <a:ext cx="2223655" cy="154503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Brez FFS in dušikovih </a:t>
            </a:r>
            <a:r>
              <a:rPr lang="sl-SI" dirty="0" err="1" smtClean="0"/>
              <a:t>min.gnojil</a:t>
            </a:r>
            <a:r>
              <a:rPr lang="sl-SI" dirty="0"/>
              <a:t> </a:t>
            </a:r>
            <a:r>
              <a:rPr lang="sl-SI" dirty="0" smtClean="0"/>
              <a:t>; dovoljeno le 40kg N /ha na leto iz org. gnojil+ ostali pogoji</a:t>
            </a:r>
            <a:endParaRPr lang="sl-SI" dirty="0"/>
          </a:p>
        </p:txBody>
      </p:sp>
      <p:grpSp>
        <p:nvGrpSpPr>
          <p:cNvPr id="15" name="Skupina 14"/>
          <p:cNvGrpSpPr/>
          <p:nvPr/>
        </p:nvGrpSpPr>
        <p:grpSpPr>
          <a:xfrm>
            <a:off x="127655" y="39765"/>
            <a:ext cx="12167848" cy="403053"/>
            <a:chOff x="22454" y="-120070"/>
            <a:chExt cx="12271030" cy="707327"/>
          </a:xfrm>
        </p:grpSpPr>
        <p:sp>
          <p:nvSpPr>
            <p:cNvPr id="16" name="Zaobljeni pravokotnik 15"/>
            <p:cNvSpPr/>
            <p:nvPr/>
          </p:nvSpPr>
          <p:spPr>
            <a:xfrm>
              <a:off x="22454" y="-120070"/>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17" name="Zaobljeni pravokotnik 4"/>
            <p:cNvSpPr txBox="1"/>
            <p:nvPr/>
          </p:nvSpPr>
          <p:spPr>
            <a:xfrm>
              <a:off x="292326" y="-27961"/>
              <a:ext cx="12001158" cy="615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u="sng" dirty="0" smtClean="0"/>
                <a:t>INP 8.01 </a:t>
              </a:r>
              <a:r>
                <a:rPr lang="sl-SI" sz="2000" b="1" u="sng" dirty="0"/>
                <a:t>E</a:t>
              </a:r>
              <a:r>
                <a:rPr lang="sl-SI" sz="2000" b="1" u="sng" dirty="0" smtClean="0"/>
                <a:t>kstenzivno travinje (EKST) ali  </a:t>
              </a:r>
              <a:r>
                <a:rPr lang="sl-SI" sz="2000" b="1" u="sng" dirty="0"/>
                <a:t>8.02 Tradicionalna raba travinja (TRT)</a:t>
              </a:r>
              <a:endParaRPr lang="sl-SI" sz="2000" b="1" kern="1200" dirty="0"/>
            </a:p>
          </p:txBody>
        </p:sp>
      </p:grpSp>
    </p:spTree>
    <p:extLst>
      <p:ext uri="{BB962C8B-B14F-4D97-AF65-F5344CB8AC3E}">
        <p14:creationId xmlns:p14="http://schemas.microsoft.com/office/powerpoint/2010/main" val="1417502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1347248808"/>
              </p:ext>
            </p:extLst>
          </p:nvPr>
        </p:nvGraphicFramePr>
        <p:xfrm>
          <a:off x="136478" y="203200"/>
          <a:ext cx="11900846" cy="650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34281550"/>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 </a:t>
              </a:r>
              <a:r>
                <a:rPr lang="sl-SI" sz="2800" b="1" dirty="0"/>
                <a:t>INP 8.03 Gnojenje z organskimi gnojili z majhnimi izpusti v zrak (NIZI)</a:t>
              </a:r>
              <a:endParaRPr lang="sl-SI" sz="3000" b="1" kern="1200" dirty="0"/>
            </a:p>
          </p:txBody>
        </p:sp>
      </p:grpSp>
    </p:spTree>
    <p:extLst>
      <p:ext uri="{BB962C8B-B14F-4D97-AF65-F5344CB8AC3E}">
        <p14:creationId xmlns:p14="http://schemas.microsoft.com/office/powerpoint/2010/main" val="35247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0642668"/>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INP </a:t>
              </a:r>
              <a:r>
                <a:rPr lang="sl-SI" sz="2800" b="1" dirty="0"/>
                <a:t>8.03 Gnojenje z organskimi gnojili z majhnimi izpusti v zrak (NIZI)</a:t>
              </a:r>
              <a:endParaRPr lang="sl-SI" sz="3000" b="1" kern="1200" dirty="0"/>
            </a:p>
          </p:txBody>
        </p:sp>
      </p:grpSp>
    </p:spTree>
    <p:extLst>
      <p:ext uri="{BB962C8B-B14F-4D97-AF65-F5344CB8AC3E}">
        <p14:creationId xmlns:p14="http://schemas.microsoft.com/office/powerpoint/2010/main" val="1905342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4063472"/>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INP </a:t>
              </a:r>
              <a:r>
                <a:rPr lang="sl-SI" sz="2800" b="1" dirty="0"/>
                <a:t>8.03 Gnojenje z organskimi gnojili z majhnimi izpusti v zrak (NIZI)</a:t>
              </a:r>
              <a:endParaRPr lang="sl-SI" sz="3000" b="1" kern="1200" dirty="0"/>
            </a:p>
          </p:txBody>
        </p:sp>
      </p:grpSp>
      <p:sp>
        <p:nvSpPr>
          <p:cNvPr id="3" name="Pravokotnik 2"/>
          <p:cNvSpPr/>
          <p:nvPr/>
        </p:nvSpPr>
        <p:spPr>
          <a:xfrm>
            <a:off x="115222" y="3136490"/>
            <a:ext cx="11940732" cy="73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l-SI" u="sng" dirty="0"/>
              <a:t>NIZI:</a:t>
            </a:r>
            <a:r>
              <a:rPr lang="sl-SI" dirty="0"/>
              <a:t> </a:t>
            </a:r>
            <a:r>
              <a:rPr lang="sl-SI" b="1" dirty="0"/>
              <a:t>najmanj 15 m</a:t>
            </a:r>
            <a:r>
              <a:rPr lang="sl-SI" b="1" baseline="30000" dirty="0"/>
              <a:t>3</a:t>
            </a:r>
            <a:r>
              <a:rPr lang="sl-SI" b="1" dirty="0"/>
              <a:t> porabljenih organskih </a:t>
            </a:r>
            <a:r>
              <a:rPr lang="sl-SI" b="1" dirty="0" smtClean="0"/>
              <a:t>gnojil </a:t>
            </a:r>
            <a:r>
              <a:rPr lang="sl-SI" b="1" dirty="0"/>
              <a:t>na </a:t>
            </a:r>
            <a:r>
              <a:rPr lang="sl-SI" b="1" dirty="0" smtClean="0"/>
              <a:t>ha.</a:t>
            </a:r>
          </a:p>
          <a:p>
            <a:pPr lvl="0"/>
            <a:r>
              <a:rPr lang="sl-SI" u="sng" dirty="0" smtClean="0"/>
              <a:t>NIZI na območju HAB </a:t>
            </a:r>
            <a:r>
              <a:rPr lang="sl-SI" dirty="0"/>
              <a:t>: </a:t>
            </a:r>
            <a:r>
              <a:rPr lang="sl-SI" b="1" dirty="0"/>
              <a:t>najmanj 5 </a:t>
            </a:r>
            <a:r>
              <a:rPr lang="sl-SI" b="1" dirty="0" smtClean="0"/>
              <a:t>m</a:t>
            </a:r>
            <a:r>
              <a:rPr lang="sl-SI" b="1" baseline="30000" dirty="0" smtClean="0"/>
              <a:t>3 </a:t>
            </a:r>
            <a:r>
              <a:rPr lang="sl-SI" b="1" dirty="0" smtClean="0"/>
              <a:t>porabljenih </a:t>
            </a:r>
            <a:r>
              <a:rPr lang="sl-SI" b="1" dirty="0"/>
              <a:t>organskih gnojil na ha in ne več kot </a:t>
            </a:r>
            <a:r>
              <a:rPr lang="sl-SI" b="1" dirty="0">
                <a:solidFill>
                  <a:schemeClr val="bg1"/>
                </a:solidFill>
              </a:rPr>
              <a:t>10 </a:t>
            </a:r>
            <a:r>
              <a:rPr lang="sl-SI" b="1" dirty="0" smtClean="0">
                <a:solidFill>
                  <a:schemeClr val="bg1"/>
                </a:solidFill>
              </a:rPr>
              <a:t>m</a:t>
            </a:r>
            <a:r>
              <a:rPr lang="sl-SI" b="1" baseline="30000" dirty="0" smtClean="0">
                <a:solidFill>
                  <a:schemeClr val="bg1"/>
                </a:solidFill>
              </a:rPr>
              <a:t>3 </a:t>
            </a:r>
            <a:r>
              <a:rPr lang="sl-SI" b="1" dirty="0" smtClean="0">
                <a:solidFill>
                  <a:schemeClr val="bg1"/>
                </a:solidFill>
              </a:rPr>
              <a:t>(s tem se zadosti pogoju na HAB le 40 kg N iz organskih gnojil na hektar na leto).</a:t>
            </a:r>
            <a:endParaRPr lang="sl-SI" b="1" dirty="0">
              <a:solidFill>
                <a:schemeClr val="bg1"/>
              </a:solidFill>
            </a:endParaRPr>
          </a:p>
        </p:txBody>
      </p:sp>
    </p:spTree>
    <p:extLst>
      <p:ext uri="{BB962C8B-B14F-4D97-AF65-F5344CB8AC3E}">
        <p14:creationId xmlns:p14="http://schemas.microsoft.com/office/powerpoint/2010/main" val="4231651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50298569"/>
              </p:ext>
            </p:extLst>
          </p:nvPr>
        </p:nvGraphicFramePr>
        <p:xfrm>
          <a:off x="105389" y="831273"/>
          <a:ext cx="11940733" cy="283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INP </a:t>
              </a:r>
              <a:r>
                <a:rPr lang="sl-SI" sz="2800" b="1" dirty="0"/>
                <a:t>8.03 Gnojenje z organskimi gnojili z majhnimi izpusti v zrak (NIZI)</a:t>
              </a:r>
              <a:endParaRPr lang="sl-SI" sz="3000" b="1" kern="1200" dirty="0"/>
            </a:p>
          </p:txBody>
        </p:sp>
      </p:grpSp>
      <p:graphicFrame>
        <p:nvGraphicFramePr>
          <p:cNvPr id="2" name="Tabela 1"/>
          <p:cNvGraphicFramePr>
            <a:graphicFrameLocks noGrp="1"/>
          </p:cNvGraphicFramePr>
          <p:nvPr>
            <p:extLst>
              <p:ext uri="{D42A27DB-BD31-4B8C-83A1-F6EECF244321}">
                <p14:modId xmlns:p14="http://schemas.microsoft.com/office/powerpoint/2010/main" val="1266453767"/>
              </p:ext>
            </p:extLst>
          </p:nvPr>
        </p:nvGraphicFramePr>
        <p:xfrm>
          <a:off x="1267920" y="3680801"/>
          <a:ext cx="9776800" cy="3010198"/>
        </p:xfrm>
        <a:graphic>
          <a:graphicData uri="http://schemas.openxmlformats.org/drawingml/2006/table">
            <a:tbl>
              <a:tblPr firstRow="1" firstCol="1" lastRow="1" lastCol="1" bandRow="1" bandCol="1">
                <a:tableStyleId>{5C22544A-7EE6-4342-B048-85BDC9FD1C3A}</a:tableStyleId>
              </a:tblPr>
              <a:tblGrid>
                <a:gridCol w="1933394">
                  <a:extLst>
                    <a:ext uri="{9D8B030D-6E8A-4147-A177-3AD203B41FA5}">
                      <a16:colId xmlns:a16="http://schemas.microsoft.com/office/drawing/2014/main" val="1446421234"/>
                    </a:ext>
                  </a:extLst>
                </a:gridCol>
                <a:gridCol w="2013175">
                  <a:extLst>
                    <a:ext uri="{9D8B030D-6E8A-4147-A177-3AD203B41FA5}">
                      <a16:colId xmlns:a16="http://schemas.microsoft.com/office/drawing/2014/main" val="119108360"/>
                    </a:ext>
                  </a:extLst>
                </a:gridCol>
                <a:gridCol w="2013175">
                  <a:extLst>
                    <a:ext uri="{9D8B030D-6E8A-4147-A177-3AD203B41FA5}">
                      <a16:colId xmlns:a16="http://schemas.microsoft.com/office/drawing/2014/main" val="918237950"/>
                    </a:ext>
                  </a:extLst>
                </a:gridCol>
                <a:gridCol w="2010067">
                  <a:extLst>
                    <a:ext uri="{9D8B030D-6E8A-4147-A177-3AD203B41FA5}">
                      <a16:colId xmlns:a16="http://schemas.microsoft.com/office/drawing/2014/main" val="2414568239"/>
                    </a:ext>
                  </a:extLst>
                </a:gridCol>
                <a:gridCol w="1806989">
                  <a:extLst>
                    <a:ext uri="{9D8B030D-6E8A-4147-A177-3AD203B41FA5}">
                      <a16:colId xmlns:a16="http://schemas.microsoft.com/office/drawing/2014/main" val="207648347"/>
                    </a:ext>
                  </a:extLst>
                </a:gridCol>
              </a:tblGrid>
              <a:tr h="431432">
                <a:tc rowSpan="2">
                  <a:txBody>
                    <a:bodyPr/>
                    <a:lstStyle/>
                    <a:p>
                      <a:pPr marL="68580" marR="345440">
                        <a:lnSpc>
                          <a:spcPct val="101000"/>
                        </a:lnSpc>
                        <a:spcAft>
                          <a:spcPts val="0"/>
                        </a:spcAft>
                      </a:pPr>
                      <a:r>
                        <a:rPr lang="en-US" sz="1000" spc="-5">
                          <a:effectLst/>
                        </a:rPr>
                        <a:t>Kategorija</a:t>
                      </a:r>
                      <a:r>
                        <a:rPr lang="en-US" sz="1000" spc="-255">
                          <a:effectLst/>
                        </a:rPr>
                        <a:t> </a:t>
                      </a:r>
                      <a:r>
                        <a:rPr lang="en-US" sz="1000">
                          <a:effectLst/>
                        </a:rPr>
                        <a:t>živali</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850">
                        <a:spcAft>
                          <a:spcPts val="0"/>
                        </a:spcAft>
                      </a:pPr>
                      <a:r>
                        <a:rPr lang="en-US" sz="1000">
                          <a:effectLst/>
                        </a:rPr>
                        <a:t>Sistem</a:t>
                      </a:r>
                      <a:r>
                        <a:rPr lang="en-US" sz="1000" spc="25">
                          <a:effectLst/>
                        </a:rPr>
                        <a:t> </a:t>
                      </a:r>
                      <a:r>
                        <a:rPr lang="en-US" sz="1000">
                          <a:effectLst/>
                        </a:rPr>
                        <a:t>z</a:t>
                      </a:r>
                      <a:r>
                        <a:rPr lang="en-US" sz="1000" spc="-20">
                          <a:effectLst/>
                        </a:rPr>
                        <a:t> </a:t>
                      </a:r>
                      <a:r>
                        <a:rPr lang="en-US" sz="1000">
                          <a:effectLst/>
                        </a:rPr>
                        <a:t>gnojevko</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gridSpan="2">
                  <a:txBody>
                    <a:bodyPr/>
                    <a:lstStyle/>
                    <a:p>
                      <a:pPr marL="69215">
                        <a:lnSpc>
                          <a:spcPct val="101000"/>
                        </a:lnSpc>
                        <a:spcAft>
                          <a:spcPts val="0"/>
                        </a:spcAft>
                      </a:pPr>
                      <a:r>
                        <a:rPr lang="en-US" sz="1000">
                          <a:effectLst/>
                        </a:rPr>
                        <a:t>Sistem</a:t>
                      </a:r>
                      <a:r>
                        <a:rPr lang="en-US" sz="1000" spc="5">
                          <a:effectLst/>
                        </a:rPr>
                        <a:t> </a:t>
                      </a:r>
                      <a:r>
                        <a:rPr lang="en-US" sz="1000">
                          <a:effectLst/>
                        </a:rPr>
                        <a:t>s</a:t>
                      </a:r>
                      <a:r>
                        <a:rPr lang="en-US" sz="1000" spc="5">
                          <a:effectLst/>
                        </a:rPr>
                        <a:t> </a:t>
                      </a:r>
                      <a:r>
                        <a:rPr lang="en-US" sz="1000">
                          <a:effectLst/>
                        </a:rPr>
                        <a:t>hlevskim </a:t>
                      </a:r>
                      <a:r>
                        <a:rPr lang="en-US" sz="1000" spc="-255">
                          <a:effectLst/>
                        </a:rPr>
                        <a:t> </a:t>
                      </a:r>
                      <a:r>
                        <a:rPr lang="en-US" sz="1000">
                          <a:effectLst/>
                        </a:rPr>
                        <a:t>gnojem in gnojnico</a:t>
                      </a:r>
                      <a:endParaRPr lang="sl-SI" sz="1100">
                        <a:effectLst/>
                      </a:endParaRPr>
                    </a:p>
                    <a:p>
                      <a:pPr marL="67310">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hMerge="1">
                  <a:txBody>
                    <a:bodyPr/>
                    <a:lstStyle/>
                    <a:p>
                      <a:endParaRPr lang="sl-SI"/>
                    </a:p>
                  </a:txBody>
                  <a:tcPr/>
                </a:tc>
                <a:tc>
                  <a:txBody>
                    <a:bodyPr/>
                    <a:lstStyle/>
                    <a:p>
                      <a:pPr marL="67945" marR="64135" algn="just">
                        <a:lnSpc>
                          <a:spcPct val="101000"/>
                        </a:lnSpc>
                        <a:spcAft>
                          <a:spcPts val="0"/>
                        </a:spcAft>
                      </a:pPr>
                      <a:r>
                        <a:rPr lang="en-US" sz="1000">
                          <a:effectLst/>
                        </a:rPr>
                        <a:t>Sistem z gnojem</a:t>
                      </a:r>
                      <a:r>
                        <a:rPr lang="en-US" sz="1000" spc="-255">
                          <a:effectLst/>
                        </a:rPr>
                        <a:t> </a:t>
                      </a:r>
                      <a:r>
                        <a:rPr lang="en-US" sz="1000">
                          <a:effectLst/>
                        </a:rPr>
                        <a:t>iz</a:t>
                      </a:r>
                      <a:r>
                        <a:rPr lang="en-US" sz="1000" spc="5">
                          <a:effectLst/>
                        </a:rPr>
                        <a:t> </a:t>
                      </a:r>
                      <a:r>
                        <a:rPr lang="en-US" sz="1000">
                          <a:effectLst/>
                        </a:rPr>
                        <a:t>globokega</a:t>
                      </a:r>
                      <a:r>
                        <a:rPr lang="en-US" sz="1000" spc="-255">
                          <a:effectLst/>
                        </a:rPr>
                        <a:t> </a:t>
                      </a:r>
                      <a:r>
                        <a:rPr lang="en-US" sz="1000">
                          <a:effectLst/>
                        </a:rPr>
                        <a:t>nastilja</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68416782"/>
                  </a:ext>
                </a:extLst>
              </a:tr>
              <a:tr h="432842">
                <a:tc vMerge="1">
                  <a:txBody>
                    <a:bodyPr/>
                    <a:lstStyle/>
                    <a:p>
                      <a:endParaRPr lang="sl-SI"/>
                    </a:p>
                  </a:txBody>
                  <a:tcPr/>
                </a:tc>
                <a:tc>
                  <a:txBody>
                    <a:bodyPr/>
                    <a:lstStyle/>
                    <a:p>
                      <a:pPr marL="69850">
                        <a:spcBef>
                          <a:spcPts val="10"/>
                        </a:spcBef>
                        <a:spcAft>
                          <a:spcPts val="0"/>
                        </a:spcAft>
                        <a:tabLst>
                          <a:tab pos="922020" algn="l"/>
                        </a:tabLst>
                      </a:pPr>
                      <a:r>
                        <a:rPr lang="en-US" sz="1000">
                          <a:effectLst/>
                        </a:rPr>
                        <a:t>Gnojevka	</a:t>
                      </a:r>
                      <a:endParaRPr lang="sl-SI" sz="1100">
                        <a:effectLst/>
                      </a:endParaRPr>
                    </a:p>
                    <a:p>
                      <a:pPr marL="69850">
                        <a:spcBef>
                          <a:spcPts val="10"/>
                        </a:spcBef>
                        <a:spcAft>
                          <a:spcPts val="0"/>
                        </a:spcAft>
                        <a:tabLst>
                          <a:tab pos="922020" algn="l"/>
                        </a:tabLst>
                      </a:pPr>
                      <a:r>
                        <a:rPr lang="en-US" sz="1000">
                          <a:effectLst/>
                        </a:rPr>
                        <a:t>(m</a:t>
                      </a:r>
                      <a:r>
                        <a:rPr lang="en-US" sz="1000" baseline="30000">
                          <a:effectLst/>
                        </a:rPr>
                        <a:t>3 </a:t>
                      </a:r>
                      <a:r>
                        <a:rPr lang="en-US" sz="1000">
                          <a:effectLst/>
                        </a:rPr>
                        <a:t>/žival)</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spcBef>
                          <a:spcPts val="10"/>
                        </a:spcBef>
                        <a:spcAft>
                          <a:spcPts val="0"/>
                        </a:spcAft>
                      </a:pPr>
                      <a:r>
                        <a:rPr lang="en-US" sz="1000">
                          <a:effectLst/>
                        </a:rPr>
                        <a:t>Hlevski</a:t>
                      </a:r>
                      <a:r>
                        <a:rPr lang="en-US" sz="1000" spc="445">
                          <a:effectLst/>
                        </a:rPr>
                        <a:t> </a:t>
                      </a:r>
                      <a:r>
                        <a:rPr lang="en-US" sz="1000">
                          <a:effectLst/>
                        </a:rPr>
                        <a:t>gnoj  </a:t>
                      </a:r>
                      <a:r>
                        <a:rPr lang="en-US" sz="1000" spc="180">
                          <a:effectLst/>
                        </a:rPr>
                        <a:t> </a:t>
                      </a:r>
                      <a:endParaRPr lang="sl-SI" sz="1100">
                        <a:effectLst/>
                      </a:endParaRPr>
                    </a:p>
                    <a:p>
                      <a:pPr marL="69215">
                        <a:spcBef>
                          <a:spcPts val="10"/>
                        </a:spcBef>
                        <a:spcAft>
                          <a:spcPts val="0"/>
                        </a:spcAft>
                      </a:pPr>
                      <a:r>
                        <a:rPr lang="en-US" sz="1000">
                          <a:effectLst/>
                        </a:rPr>
                        <a:t>(m</a:t>
                      </a:r>
                      <a:r>
                        <a:rPr lang="en-US" sz="1000" baseline="30000">
                          <a:effectLst/>
                        </a:rPr>
                        <a:t>3 </a:t>
                      </a:r>
                      <a:r>
                        <a:rPr lang="en-US" sz="1000">
                          <a:effectLst/>
                        </a:rPr>
                        <a:t>/žival)</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310">
                        <a:spcBef>
                          <a:spcPts val="10"/>
                        </a:spcBef>
                        <a:spcAft>
                          <a:spcPts val="0"/>
                        </a:spcAft>
                        <a:tabLst>
                          <a:tab pos="967105" algn="l"/>
                        </a:tabLst>
                      </a:pPr>
                      <a:r>
                        <a:rPr lang="en-US" sz="1000">
                          <a:effectLst/>
                        </a:rPr>
                        <a:t>Gnojnica	</a:t>
                      </a:r>
                      <a:endParaRPr lang="sl-SI" sz="1100">
                        <a:effectLst/>
                      </a:endParaRPr>
                    </a:p>
                    <a:p>
                      <a:pPr marL="67310">
                        <a:spcBef>
                          <a:spcPts val="10"/>
                        </a:spcBef>
                        <a:spcAft>
                          <a:spcPts val="0"/>
                        </a:spcAft>
                        <a:tabLst>
                          <a:tab pos="967105" algn="l"/>
                        </a:tabLst>
                      </a:pPr>
                      <a:r>
                        <a:rPr lang="en-US" sz="1000">
                          <a:effectLst/>
                        </a:rPr>
                        <a:t>(m</a:t>
                      </a:r>
                      <a:r>
                        <a:rPr lang="en-US" sz="1000" baseline="30000">
                          <a:effectLst/>
                        </a:rPr>
                        <a:t>3 </a:t>
                      </a:r>
                      <a:r>
                        <a:rPr lang="en-US" sz="1000">
                          <a:effectLst/>
                        </a:rPr>
                        <a:t>/žival)</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spcBef>
                          <a:spcPts val="10"/>
                        </a:spcBef>
                        <a:spcAft>
                          <a:spcPts val="0"/>
                        </a:spcAft>
                        <a:tabLst>
                          <a:tab pos="943610" algn="l"/>
                        </a:tabLst>
                      </a:pPr>
                      <a:r>
                        <a:rPr lang="en-US" sz="1000" dirty="0" err="1">
                          <a:effectLst/>
                        </a:rPr>
                        <a:t>Gnoj</a:t>
                      </a:r>
                      <a:r>
                        <a:rPr lang="en-US" sz="1000" dirty="0">
                          <a:effectLst/>
                        </a:rPr>
                        <a:t>	</a:t>
                      </a:r>
                      <a:r>
                        <a:rPr lang="en-US" sz="1000" dirty="0" err="1">
                          <a:effectLst/>
                        </a:rPr>
                        <a:t>iz</a:t>
                      </a:r>
                      <a:endParaRPr lang="sl-SI" sz="1100" dirty="0">
                        <a:effectLst/>
                      </a:endParaRPr>
                    </a:p>
                    <a:p>
                      <a:pPr marL="67945" marR="90170">
                        <a:lnSpc>
                          <a:spcPct val="101000"/>
                        </a:lnSpc>
                        <a:spcBef>
                          <a:spcPts val="15"/>
                        </a:spcBef>
                        <a:spcAft>
                          <a:spcPts val="0"/>
                        </a:spcAft>
                      </a:pPr>
                      <a:r>
                        <a:rPr lang="en-US" sz="1000" dirty="0" err="1">
                          <a:effectLst/>
                        </a:rPr>
                        <a:t>globokega</a:t>
                      </a:r>
                      <a:r>
                        <a:rPr lang="en-US" sz="1000" spc="-240" dirty="0">
                          <a:effectLst/>
                        </a:rPr>
                        <a:t> </a:t>
                      </a:r>
                      <a:r>
                        <a:rPr lang="en-US" sz="1000" dirty="0" err="1">
                          <a:effectLst/>
                        </a:rPr>
                        <a:t>nastilja</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1368670391"/>
                  </a:ext>
                </a:extLst>
              </a:tr>
              <a:tr h="225585">
                <a:tc>
                  <a:txBody>
                    <a:bodyPr/>
                    <a:lstStyle/>
                    <a:p>
                      <a:pPr marL="68580">
                        <a:lnSpc>
                          <a:spcPts val="1150"/>
                        </a:lnSpc>
                        <a:spcAft>
                          <a:spcPts val="0"/>
                        </a:spcAft>
                      </a:pPr>
                      <a:r>
                        <a:rPr lang="it-IT" sz="1000">
                          <a:effectLst/>
                        </a:rPr>
                        <a:t>Govedo,</a:t>
                      </a:r>
                      <a:r>
                        <a:rPr lang="it-IT" sz="1000" spc="170">
                          <a:effectLst/>
                        </a:rPr>
                        <a:t> </a:t>
                      </a:r>
                      <a:r>
                        <a:rPr lang="it-IT" sz="1000">
                          <a:effectLst/>
                        </a:rPr>
                        <a:t>staro</a:t>
                      </a:r>
                      <a:r>
                        <a:rPr lang="it-IT" sz="1000" spc="-255">
                          <a:effectLst/>
                        </a:rPr>
                        <a:t> </a:t>
                      </a:r>
                      <a:r>
                        <a:rPr lang="it-IT" sz="1000">
                          <a:effectLst/>
                        </a:rPr>
                        <a:t>do dve</a:t>
                      </a:r>
                      <a:r>
                        <a:rPr lang="it-IT" sz="1000" spc="10">
                          <a:effectLst/>
                        </a:rPr>
                        <a:t> </a:t>
                      </a:r>
                      <a:r>
                        <a:rPr lang="it-IT" sz="1000">
                          <a:effectLst/>
                        </a:rPr>
                        <a:t>leti</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850">
                        <a:spcAft>
                          <a:spcPts val="0"/>
                        </a:spcAft>
                      </a:pPr>
                      <a:r>
                        <a:rPr lang="en-US" sz="1000">
                          <a:effectLst/>
                        </a:rPr>
                        <a:t>8,63</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spcAft>
                          <a:spcPts val="0"/>
                        </a:spcAft>
                      </a:pPr>
                      <a:r>
                        <a:rPr lang="en-US" sz="1000">
                          <a:effectLst/>
                        </a:rPr>
                        <a:t>4,71</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310">
                        <a:spcAft>
                          <a:spcPts val="0"/>
                        </a:spcAft>
                      </a:pPr>
                      <a:r>
                        <a:rPr lang="en-US" sz="1000">
                          <a:effectLst/>
                        </a:rPr>
                        <a:t>9,49</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spcAft>
                          <a:spcPts val="0"/>
                        </a:spcAft>
                      </a:pPr>
                      <a:r>
                        <a:rPr lang="en-US" sz="1000" dirty="0">
                          <a:effectLst/>
                        </a:rPr>
                        <a:t>10,46</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3528929296"/>
                  </a:ext>
                </a:extLst>
              </a:tr>
              <a:tr h="323339">
                <a:tc>
                  <a:txBody>
                    <a:bodyPr/>
                    <a:lstStyle/>
                    <a:p>
                      <a:pPr marL="68580">
                        <a:spcAft>
                          <a:spcPts val="0"/>
                        </a:spcAft>
                      </a:pPr>
                      <a:r>
                        <a:rPr lang="en-US" sz="1000">
                          <a:effectLst/>
                        </a:rPr>
                        <a:t>Govedo,</a:t>
                      </a:r>
                      <a:endParaRPr lang="sl-SI" sz="1100">
                        <a:effectLst/>
                      </a:endParaRPr>
                    </a:p>
                    <a:p>
                      <a:pPr marL="68580" marR="60960">
                        <a:lnSpc>
                          <a:spcPts val="1100"/>
                        </a:lnSpc>
                        <a:spcAft>
                          <a:spcPts val="0"/>
                        </a:spcAft>
                        <a:tabLst>
                          <a:tab pos="790575" algn="l"/>
                        </a:tabLst>
                      </a:pPr>
                      <a:r>
                        <a:rPr lang="en-US" sz="1000">
                          <a:effectLst/>
                        </a:rPr>
                        <a:t>starejše	</a:t>
                      </a:r>
                      <a:r>
                        <a:rPr lang="en-US" sz="1000" spc="-15">
                          <a:effectLst/>
                        </a:rPr>
                        <a:t>od</a:t>
                      </a:r>
                      <a:r>
                        <a:rPr lang="en-US" sz="1000" spc="-255">
                          <a:effectLst/>
                        </a:rPr>
                        <a:t> </a:t>
                      </a:r>
                      <a:r>
                        <a:rPr lang="en-US" sz="1000">
                          <a:effectLst/>
                        </a:rPr>
                        <a:t>dveh</a:t>
                      </a:r>
                      <a:r>
                        <a:rPr lang="en-US" sz="1000" spc="5">
                          <a:effectLst/>
                        </a:rPr>
                        <a:t> </a:t>
                      </a:r>
                      <a:r>
                        <a:rPr lang="en-US" sz="1000">
                          <a:effectLst/>
                        </a:rPr>
                        <a:t>let</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850">
                        <a:spcAft>
                          <a:spcPts val="0"/>
                        </a:spcAft>
                      </a:pPr>
                      <a:r>
                        <a:rPr lang="en-US" sz="1000">
                          <a:effectLst/>
                        </a:rPr>
                        <a:t>17,50</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spcAft>
                          <a:spcPts val="0"/>
                        </a:spcAft>
                      </a:pPr>
                      <a:r>
                        <a:rPr lang="en-US" sz="1000">
                          <a:effectLst/>
                        </a:rPr>
                        <a:t>9,55</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310">
                        <a:spcAft>
                          <a:spcPts val="0"/>
                        </a:spcAft>
                      </a:pPr>
                      <a:r>
                        <a:rPr lang="en-US" sz="1000">
                          <a:effectLst/>
                        </a:rPr>
                        <a:t>19,25</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spcAft>
                          <a:spcPts val="0"/>
                        </a:spcAft>
                      </a:pPr>
                      <a:r>
                        <a:rPr lang="en-US" sz="1000" dirty="0">
                          <a:effectLst/>
                        </a:rPr>
                        <a:t>21,21</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4201788632"/>
                  </a:ext>
                </a:extLst>
              </a:tr>
              <a:tr h="338379">
                <a:tc>
                  <a:txBody>
                    <a:bodyPr/>
                    <a:lstStyle/>
                    <a:p>
                      <a:pPr marL="68580" marR="60960">
                        <a:lnSpc>
                          <a:spcPts val="1150"/>
                        </a:lnSpc>
                        <a:spcAft>
                          <a:spcPts val="0"/>
                        </a:spcAft>
                        <a:tabLst>
                          <a:tab pos="867410" algn="l"/>
                        </a:tabLst>
                      </a:pPr>
                      <a:r>
                        <a:rPr lang="sl-SI" sz="1000">
                          <a:effectLst/>
                        </a:rPr>
                        <a:t>Prašiči</a:t>
                      </a:r>
                      <a:r>
                        <a:rPr lang="sl-SI" sz="1000" spc="40">
                          <a:effectLst/>
                        </a:rPr>
                        <a:t> </a:t>
                      </a:r>
                      <a:r>
                        <a:rPr lang="sl-SI" sz="1000">
                          <a:effectLst/>
                        </a:rPr>
                        <a:t>pitanci</a:t>
                      </a:r>
                      <a:r>
                        <a:rPr lang="sl-SI" sz="1000" spc="-255">
                          <a:effectLst/>
                        </a:rPr>
                        <a:t> </a:t>
                      </a:r>
                      <a:r>
                        <a:rPr lang="sl-SI" sz="1000">
                          <a:effectLst/>
                        </a:rPr>
                        <a:t>(vključno	</a:t>
                      </a:r>
                      <a:r>
                        <a:rPr lang="sl-SI" sz="1000" spc="-20">
                          <a:effectLst/>
                        </a:rPr>
                        <a:t>s tekači)</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850">
                        <a:spcAft>
                          <a:spcPts val="0"/>
                        </a:spcAft>
                      </a:pPr>
                      <a:r>
                        <a:rPr lang="en-US" sz="1000">
                          <a:effectLst/>
                        </a:rPr>
                        <a:t>2,32</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spcAft>
                          <a:spcPts val="0"/>
                        </a:spcAft>
                      </a:pPr>
                      <a:r>
                        <a:rPr lang="en-US" sz="1000">
                          <a:effectLst/>
                        </a:rPr>
                        <a:t>1,27</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310">
                        <a:spcAft>
                          <a:spcPts val="0"/>
                        </a:spcAft>
                      </a:pPr>
                      <a:r>
                        <a:rPr lang="en-US" sz="1000">
                          <a:effectLst/>
                        </a:rPr>
                        <a:t>2,55</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spcAft>
                          <a:spcPts val="0"/>
                        </a:spcAft>
                      </a:pPr>
                      <a:r>
                        <a:rPr lang="en-US" sz="1000" dirty="0">
                          <a:effectLst/>
                        </a:rPr>
                        <a:t>2,83</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1397541772"/>
                  </a:ext>
                </a:extLst>
              </a:tr>
              <a:tr h="216186">
                <a:tc>
                  <a:txBody>
                    <a:bodyPr/>
                    <a:lstStyle/>
                    <a:p>
                      <a:pPr marL="68580" marR="325120">
                        <a:lnSpc>
                          <a:spcPts val="1140"/>
                        </a:lnSpc>
                        <a:spcAft>
                          <a:spcPts val="0"/>
                        </a:spcAft>
                      </a:pPr>
                      <a:r>
                        <a:rPr lang="en-US" sz="1000">
                          <a:effectLst/>
                        </a:rPr>
                        <a:t>Plemenski</a:t>
                      </a:r>
                      <a:r>
                        <a:rPr lang="en-US" sz="1000" spc="-260">
                          <a:effectLst/>
                        </a:rPr>
                        <a:t> </a:t>
                      </a:r>
                      <a:r>
                        <a:rPr lang="en-US" sz="1000">
                          <a:effectLst/>
                        </a:rPr>
                        <a:t>prašiči</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spcAft>
                          <a:spcPts val="0"/>
                        </a:spcAft>
                      </a:pPr>
                      <a:r>
                        <a:rPr lang="en-US" sz="1000">
                          <a:effectLst/>
                        </a:rPr>
                        <a:t>5,12</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spcAft>
                          <a:spcPts val="0"/>
                        </a:spcAft>
                      </a:pPr>
                      <a:r>
                        <a:rPr lang="en-US" sz="1000">
                          <a:effectLst/>
                        </a:rPr>
                        <a:t>2,82</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6675">
                        <a:spcAft>
                          <a:spcPts val="0"/>
                        </a:spcAft>
                      </a:pPr>
                      <a:r>
                        <a:rPr lang="en-US" sz="1000">
                          <a:effectLst/>
                        </a:rPr>
                        <a:t>5,63</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spcAft>
                          <a:spcPts val="0"/>
                        </a:spcAft>
                      </a:pPr>
                      <a:r>
                        <a:rPr lang="en-US" sz="1000" dirty="0">
                          <a:effectLst/>
                        </a:rPr>
                        <a:t>6,24</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124322296"/>
                  </a:ext>
                </a:extLst>
              </a:tr>
              <a:tr h="147456">
                <a:tc>
                  <a:txBody>
                    <a:bodyPr/>
                    <a:lstStyle/>
                    <a:p>
                      <a:pPr marL="68580">
                        <a:lnSpc>
                          <a:spcPts val="1050"/>
                        </a:lnSpc>
                        <a:spcAft>
                          <a:spcPts val="0"/>
                        </a:spcAft>
                      </a:pPr>
                      <a:r>
                        <a:rPr lang="en-US" sz="1000">
                          <a:effectLst/>
                        </a:rPr>
                        <a:t>Kokoši</a:t>
                      </a:r>
                      <a:r>
                        <a:rPr lang="en-US" sz="1000" spc="-20">
                          <a:effectLst/>
                        </a:rPr>
                        <a:t> </a:t>
                      </a:r>
                      <a:r>
                        <a:rPr lang="en-US" sz="1000">
                          <a:effectLst/>
                        </a:rPr>
                        <a:t>nesnice</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9215">
                        <a:lnSpc>
                          <a:spcPts val="1050"/>
                        </a:lnSpc>
                        <a:spcAft>
                          <a:spcPts val="0"/>
                        </a:spcAft>
                      </a:pPr>
                      <a:r>
                        <a:rPr lang="en-US" sz="1000">
                          <a:effectLst/>
                        </a:rPr>
                        <a:t>0,16</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lnSpc>
                          <a:spcPts val="1050"/>
                        </a:lnSpc>
                        <a:spcAft>
                          <a:spcPts val="0"/>
                        </a:spcAft>
                      </a:pPr>
                      <a:r>
                        <a:rPr lang="en-US" sz="1000" dirty="0">
                          <a:effectLst/>
                        </a:rPr>
                        <a:t>0,05*</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418412247"/>
                  </a:ext>
                </a:extLst>
              </a:tr>
              <a:tr h="270337">
                <a:tc>
                  <a:txBody>
                    <a:bodyPr/>
                    <a:lstStyle/>
                    <a:p>
                      <a:pPr marL="68580">
                        <a:lnSpc>
                          <a:spcPts val="1120"/>
                        </a:lnSpc>
                        <a:spcAft>
                          <a:spcPts val="0"/>
                        </a:spcAft>
                      </a:pPr>
                      <a:r>
                        <a:rPr lang="en-US" sz="1000">
                          <a:effectLst/>
                        </a:rPr>
                        <a:t>Pitovni</a:t>
                      </a:r>
                      <a:endParaRPr lang="sl-SI" sz="1100">
                        <a:effectLst/>
                      </a:endParaRPr>
                    </a:p>
                    <a:p>
                      <a:pPr marL="68580">
                        <a:lnSpc>
                          <a:spcPts val="1060"/>
                        </a:lnSpc>
                        <a:spcBef>
                          <a:spcPts val="20"/>
                        </a:spcBef>
                        <a:spcAft>
                          <a:spcPts val="0"/>
                        </a:spcAft>
                      </a:pPr>
                      <a:r>
                        <a:rPr lang="en-US" sz="1000">
                          <a:effectLst/>
                        </a:rPr>
                        <a:t>piščanci</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lnSpc>
                          <a:spcPts val="1120"/>
                        </a:lnSpc>
                        <a:spcAft>
                          <a:spcPts val="0"/>
                        </a:spcAft>
                      </a:pPr>
                      <a:r>
                        <a:rPr lang="en-US" sz="1000" dirty="0">
                          <a:effectLst/>
                        </a:rPr>
                        <a:t>0,02</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2232992469"/>
                  </a:ext>
                </a:extLst>
              </a:tr>
              <a:tr h="331235">
                <a:tc>
                  <a:txBody>
                    <a:bodyPr/>
                    <a:lstStyle/>
                    <a:p>
                      <a:pPr marL="68580" marR="60960">
                        <a:lnSpc>
                          <a:spcPct val="101000"/>
                        </a:lnSpc>
                        <a:spcAft>
                          <a:spcPts val="0"/>
                        </a:spcAft>
                      </a:pPr>
                      <a:r>
                        <a:rPr lang="it-IT" sz="1000">
                          <a:effectLst/>
                        </a:rPr>
                        <a:t>Žrebeta,</a:t>
                      </a:r>
                      <a:r>
                        <a:rPr lang="it-IT" sz="1000" spc="5">
                          <a:effectLst/>
                        </a:rPr>
                        <a:t> </a:t>
                      </a:r>
                      <a:r>
                        <a:rPr lang="it-IT" sz="1000">
                          <a:effectLst/>
                        </a:rPr>
                        <a:t>stara</a:t>
                      </a:r>
                      <a:r>
                        <a:rPr lang="it-IT" sz="1000" spc="-255">
                          <a:effectLst/>
                        </a:rPr>
                        <a:t> </a:t>
                      </a:r>
                      <a:r>
                        <a:rPr lang="it-IT" sz="1000">
                          <a:effectLst/>
                        </a:rPr>
                        <a:t>do</a:t>
                      </a:r>
                      <a:r>
                        <a:rPr lang="it-IT" sz="1000" spc="185">
                          <a:effectLst/>
                        </a:rPr>
                        <a:t> </a:t>
                      </a:r>
                      <a:r>
                        <a:rPr lang="it-IT" sz="1000">
                          <a:effectLst/>
                        </a:rPr>
                        <a:t>enega</a:t>
                      </a:r>
                      <a:r>
                        <a:rPr lang="it-IT" sz="1000" spc="195">
                          <a:effectLst/>
                        </a:rPr>
                        <a:t> </a:t>
                      </a:r>
                      <a:r>
                        <a:rPr lang="it-IT" sz="1000">
                          <a:effectLst/>
                        </a:rPr>
                        <a:t>leta,</a:t>
                      </a:r>
                      <a:endParaRPr lang="sl-SI" sz="1100">
                        <a:effectLst/>
                      </a:endParaRPr>
                    </a:p>
                    <a:p>
                      <a:pPr marL="68580">
                        <a:lnSpc>
                          <a:spcPts val="1055"/>
                        </a:lnSpc>
                        <a:spcAft>
                          <a:spcPts val="0"/>
                        </a:spcAft>
                      </a:pPr>
                      <a:r>
                        <a:rPr lang="en-US" sz="1000">
                          <a:effectLst/>
                        </a:rPr>
                        <a:t>in</a:t>
                      </a:r>
                      <a:r>
                        <a:rPr lang="en-US" sz="1000" spc="-5">
                          <a:effectLst/>
                        </a:rPr>
                        <a:t> </a:t>
                      </a:r>
                      <a:r>
                        <a:rPr lang="en-US" sz="1000">
                          <a:effectLst/>
                        </a:rPr>
                        <a:t>poniji</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lnSpc>
                          <a:spcPts val="1120"/>
                        </a:lnSpc>
                        <a:spcAft>
                          <a:spcPts val="0"/>
                        </a:spcAft>
                      </a:pPr>
                      <a:r>
                        <a:rPr lang="en-US" sz="1000" dirty="0">
                          <a:effectLst/>
                        </a:rPr>
                        <a:t>13,64*</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3592531792"/>
                  </a:ext>
                </a:extLst>
              </a:tr>
              <a:tr h="270337">
                <a:tc>
                  <a:txBody>
                    <a:bodyPr/>
                    <a:lstStyle/>
                    <a:p>
                      <a:pPr marL="68580">
                        <a:lnSpc>
                          <a:spcPts val="1120"/>
                        </a:lnSpc>
                        <a:spcAft>
                          <a:spcPts val="0"/>
                        </a:spcAft>
                        <a:tabLst>
                          <a:tab pos="527050" algn="l"/>
                        </a:tabLst>
                      </a:pPr>
                      <a:r>
                        <a:rPr lang="it-IT" sz="1000">
                          <a:effectLst/>
                        </a:rPr>
                        <a:t>Konji,	starejši</a:t>
                      </a:r>
                      <a:endParaRPr lang="sl-SI" sz="1100">
                        <a:effectLst/>
                      </a:endParaRPr>
                    </a:p>
                    <a:p>
                      <a:pPr marL="68580">
                        <a:lnSpc>
                          <a:spcPts val="1060"/>
                        </a:lnSpc>
                        <a:spcBef>
                          <a:spcPts val="20"/>
                        </a:spcBef>
                        <a:spcAft>
                          <a:spcPts val="0"/>
                        </a:spcAft>
                      </a:pPr>
                      <a:r>
                        <a:rPr lang="it-IT" sz="1000">
                          <a:effectLst/>
                        </a:rPr>
                        <a:t>od</a:t>
                      </a:r>
                      <a:r>
                        <a:rPr lang="it-IT" sz="1000" spc="-5">
                          <a:effectLst/>
                        </a:rPr>
                        <a:t> </a:t>
                      </a:r>
                      <a:r>
                        <a:rPr lang="it-IT" sz="1000">
                          <a:effectLst/>
                        </a:rPr>
                        <a:t>enega</a:t>
                      </a:r>
                      <a:r>
                        <a:rPr lang="it-IT" sz="1000" spc="5">
                          <a:effectLst/>
                        </a:rPr>
                        <a:t> </a:t>
                      </a:r>
                      <a:r>
                        <a:rPr lang="it-IT" sz="1000">
                          <a:effectLst/>
                        </a:rPr>
                        <a:t>leta</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it-IT"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it-IT"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a:spcAft>
                          <a:spcPts val="0"/>
                        </a:spcAft>
                      </a:pPr>
                      <a:r>
                        <a:rPr lang="it-IT" sz="1000">
                          <a:effectLst/>
                        </a:rPr>
                        <a:t> </a:t>
                      </a:r>
                      <a:endParaRPr lang="sl-SI" sz="11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tc>
                <a:tc>
                  <a:txBody>
                    <a:bodyPr/>
                    <a:lstStyle/>
                    <a:p>
                      <a:pPr marL="67945">
                        <a:lnSpc>
                          <a:spcPts val="1120"/>
                        </a:lnSpc>
                        <a:spcAft>
                          <a:spcPts val="0"/>
                        </a:spcAft>
                      </a:pPr>
                      <a:r>
                        <a:rPr lang="en-US" sz="1000" dirty="0">
                          <a:effectLst/>
                        </a:rPr>
                        <a:t>27,27*</a:t>
                      </a:r>
                      <a:endParaRPr lang="sl-SI"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solidFill>
                      <a:schemeClr val="tx2">
                        <a:lumMod val="60000"/>
                        <a:lumOff val="40000"/>
                      </a:schemeClr>
                    </a:solidFill>
                  </a:tcPr>
                </a:tc>
                <a:extLst>
                  <a:ext uri="{0D108BD9-81ED-4DB2-BD59-A6C34878D82A}">
                    <a16:rowId xmlns:a16="http://schemas.microsoft.com/office/drawing/2014/main" val="841789394"/>
                  </a:ext>
                </a:extLst>
              </a:tr>
            </a:tbl>
          </a:graphicData>
        </a:graphic>
      </p:graphicFrame>
      <p:sp>
        <p:nvSpPr>
          <p:cNvPr id="3" name="Rectangle 1"/>
          <p:cNvSpPr>
            <a:spLocks noChangeArrowheads="1"/>
          </p:cNvSpPr>
          <p:nvPr/>
        </p:nvSpPr>
        <p:spPr bwMode="auto">
          <a:xfrm>
            <a:off x="105389" y="3663595"/>
            <a:ext cx="1994627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64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13405455"/>
              </p:ext>
            </p:extLst>
          </p:nvPr>
        </p:nvGraphicFramePr>
        <p:xfrm>
          <a:off x="145878" y="147782"/>
          <a:ext cx="11900244" cy="664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0"/>
            <a:ext cx="11981219" cy="831273"/>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INP </a:t>
              </a:r>
              <a:r>
                <a:rPr lang="sl-SI" sz="2800" b="1" dirty="0"/>
                <a:t>8.03 Gnojenje z organskimi gnojili z majhnimi izpusti v zrak (NIZI)</a:t>
              </a:r>
              <a:endParaRPr lang="sl-SI" sz="3000" b="1" kern="1200" dirty="0"/>
            </a:p>
          </p:txBody>
        </p:sp>
      </p:grpSp>
    </p:spTree>
    <p:extLst>
      <p:ext uri="{BB962C8B-B14F-4D97-AF65-F5344CB8AC3E}">
        <p14:creationId xmlns:p14="http://schemas.microsoft.com/office/powerpoint/2010/main" val="4014194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6220776"/>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1" y="1154545"/>
            <a:ext cx="12086610" cy="928122"/>
            <a:chOff x="0" y="41709"/>
            <a:chExt cx="12082819" cy="73891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0" y="41709"/>
              <a:ext cx="12001158" cy="738910"/>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200" b="1" dirty="0" smtClean="0"/>
                <a:t>INP </a:t>
              </a:r>
              <a:r>
                <a:rPr lang="sl-SI" sz="2400" b="1" dirty="0"/>
                <a:t>8.03</a:t>
              </a:r>
              <a:r>
                <a:rPr lang="sl-SI" sz="2200" b="1" dirty="0"/>
                <a:t> Gnojenje z organskimi gnojili z majhnimi izpusti v zrak (NIZI</a:t>
              </a:r>
              <a:r>
                <a:rPr lang="sl-SI" sz="2200" b="1" dirty="0" smtClean="0"/>
                <a:t>) </a:t>
              </a:r>
              <a:r>
                <a:rPr lang="sl-SI" sz="2200" dirty="0" smtClean="0"/>
                <a:t>–  </a:t>
              </a:r>
              <a:r>
                <a:rPr lang="sl-SI" sz="2200" b="1" dirty="0"/>
                <a:t>1. PRIMER</a:t>
              </a:r>
              <a:endParaRPr lang="sl-SI" sz="2200" b="1" kern="1200" dirty="0"/>
            </a:p>
          </p:txBody>
        </p:sp>
      </p:grpSp>
    </p:spTree>
    <p:extLst>
      <p:ext uri="{BB962C8B-B14F-4D97-AF65-F5344CB8AC3E}">
        <p14:creationId xmlns:p14="http://schemas.microsoft.com/office/powerpoint/2010/main" val="2991283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58085" y="0"/>
            <a:ext cx="11981219" cy="489795"/>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1"/>
              <a:ext cx="12001158" cy="615218"/>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dirty="0" smtClean="0"/>
                <a:t> </a:t>
              </a:r>
              <a:r>
                <a:rPr lang="sl-SI" sz="2000" b="1" dirty="0"/>
                <a:t>INP 8.03 Gnojenje z organskimi gnojili z majhnimi izpusti v zrak (NIZI</a:t>
              </a:r>
              <a:r>
                <a:rPr lang="sl-SI" sz="2000" b="1" dirty="0" smtClean="0"/>
                <a:t>) </a:t>
              </a:r>
              <a:r>
                <a:rPr lang="sl-SI" sz="2000" dirty="0" smtClean="0"/>
                <a:t>–  </a:t>
              </a:r>
              <a:r>
                <a:rPr lang="sl-SI" sz="2800" b="1" dirty="0"/>
                <a:t>1. PRIMER</a:t>
              </a:r>
              <a:endParaRPr lang="sl-SI" sz="2800" b="1" kern="1200" dirty="0"/>
            </a:p>
          </p:txBody>
        </p:sp>
      </p:grpSp>
      <p:sp>
        <p:nvSpPr>
          <p:cNvPr id="8" name="Označba mesta vsebine 2"/>
          <p:cNvSpPr>
            <a:spLocks noGrp="1"/>
          </p:cNvSpPr>
          <p:nvPr>
            <p:ph idx="1"/>
          </p:nvPr>
        </p:nvSpPr>
        <p:spPr>
          <a:xfrm>
            <a:off x="105391" y="628074"/>
            <a:ext cx="12086609" cy="6229926"/>
          </a:xfrm>
        </p:spPr>
        <p:txBody>
          <a:bodyPr>
            <a:noAutofit/>
          </a:bodyPr>
          <a:lstStyle/>
          <a:p>
            <a:pPr marL="0" indent="0">
              <a:buNone/>
            </a:pPr>
            <a:r>
              <a:rPr lang="sl-SI" sz="2000" b="1" u="sng" dirty="0" smtClean="0">
                <a:solidFill>
                  <a:schemeClr val="accent6">
                    <a:lumMod val="50000"/>
                  </a:schemeClr>
                </a:solidFill>
              </a:rPr>
              <a:t>IZRAČUN NIZI:</a:t>
            </a:r>
            <a:endParaRPr lang="sl-SI" sz="2000" b="1" u="sng" dirty="0">
              <a:solidFill>
                <a:schemeClr val="accent6">
                  <a:lumMod val="50000"/>
                </a:schemeClr>
              </a:solidFill>
            </a:endParaRPr>
          </a:p>
          <a:p>
            <a:pPr marL="0" lvl="0" indent="0">
              <a:buNone/>
            </a:pPr>
            <a:r>
              <a:rPr lang="sl-SI" sz="1800" dirty="0" smtClean="0">
                <a:latin typeface="Times New Roman" panose="02020603050405020304" pitchFamily="18" charset="0"/>
                <a:cs typeface="Times New Roman" panose="02020603050405020304" pitchFamily="18" charset="0"/>
              </a:rPr>
              <a:t>► </a:t>
            </a:r>
            <a:r>
              <a:rPr lang="sl-SI" sz="1800" dirty="0" smtClean="0"/>
              <a:t>Razpoložljiva </a:t>
            </a:r>
            <a:r>
              <a:rPr lang="sl-SI" sz="1800" dirty="0"/>
              <a:t>količina tekočih organskih gnojil se izračuna na način: </a:t>
            </a:r>
            <a:endParaRPr lang="sl-SI" sz="1800" dirty="0" smtClean="0"/>
          </a:p>
          <a:p>
            <a:pPr marL="0" lvl="0" indent="0">
              <a:buNone/>
            </a:pPr>
            <a:r>
              <a:rPr lang="sl-SI" sz="1800" b="1" dirty="0" smtClean="0"/>
              <a:t>20 govedi</a:t>
            </a:r>
            <a:r>
              <a:rPr lang="sl-SI" sz="1800" b="1" dirty="0"/>
              <a:t>* </a:t>
            </a:r>
            <a:r>
              <a:rPr lang="sl-SI" sz="1800" b="1" dirty="0" smtClean="0"/>
              <a:t>17,50 m3 </a:t>
            </a:r>
            <a:r>
              <a:rPr lang="sl-SI" sz="1800" dirty="0" smtClean="0"/>
              <a:t>(priloga 10, tabela </a:t>
            </a:r>
            <a:r>
              <a:rPr lang="sl-SI" sz="1800" dirty="0" err="1" smtClean="0"/>
              <a:t>slajd</a:t>
            </a:r>
            <a:r>
              <a:rPr lang="sl-SI" sz="1800" dirty="0" smtClean="0"/>
              <a:t> 16) </a:t>
            </a:r>
            <a:r>
              <a:rPr lang="sl-SI" sz="1800" b="1" dirty="0" smtClean="0"/>
              <a:t>= 350,6 </a:t>
            </a:r>
            <a:r>
              <a:rPr lang="sl-SI" sz="1800" b="1" dirty="0"/>
              <a:t>m3 </a:t>
            </a:r>
            <a:endParaRPr lang="sl-SI" sz="1800" b="1" dirty="0" smtClean="0"/>
          </a:p>
          <a:p>
            <a:pPr lvl="0"/>
            <a:r>
              <a:rPr lang="sl-SI" sz="1800" b="1" dirty="0" smtClean="0"/>
              <a:t>350,6 </a:t>
            </a:r>
            <a:r>
              <a:rPr lang="sl-SI" sz="1800" b="1" dirty="0"/>
              <a:t>m3/10 ha </a:t>
            </a:r>
            <a:r>
              <a:rPr lang="sl-SI" sz="1800" dirty="0"/>
              <a:t>(Zahtevek NIZI) </a:t>
            </a:r>
            <a:r>
              <a:rPr lang="sl-SI" sz="1800" b="1" dirty="0" smtClean="0"/>
              <a:t>= 35,6 m3/Ha </a:t>
            </a:r>
            <a:r>
              <a:rPr lang="sl-SI" sz="1800" dirty="0" smtClean="0"/>
              <a:t>(preveritev 15 m3 na ha za NIZI  </a:t>
            </a:r>
            <a:r>
              <a:rPr lang="sl-SI" sz="1800" b="1" dirty="0" smtClean="0">
                <a:solidFill>
                  <a:schemeClr val="accent6">
                    <a:lumMod val="50000"/>
                  </a:schemeClr>
                </a:solidFill>
              </a:rPr>
              <a:t>---- KMET </a:t>
            </a:r>
            <a:r>
              <a:rPr lang="sl-SI" sz="1800" b="1" dirty="0">
                <a:solidFill>
                  <a:schemeClr val="accent6">
                    <a:lumMod val="50000"/>
                  </a:schemeClr>
                </a:solidFill>
              </a:rPr>
              <a:t>DOBI IZPLAČANIH VSEH 10= HA </a:t>
            </a:r>
            <a:r>
              <a:rPr lang="sl-SI" sz="1800" b="1" dirty="0" smtClean="0">
                <a:solidFill>
                  <a:schemeClr val="accent6">
                    <a:lumMod val="50000"/>
                  </a:schemeClr>
                </a:solidFill>
              </a:rPr>
              <a:t>NIZI, </a:t>
            </a:r>
            <a:r>
              <a:rPr lang="sl-SI" sz="1800" b="1" dirty="0">
                <a:solidFill>
                  <a:schemeClr val="accent6">
                    <a:lumMod val="50000"/>
                  </a:schemeClr>
                </a:solidFill>
              </a:rPr>
              <a:t>ker zadosti meji vsaj </a:t>
            </a:r>
            <a:r>
              <a:rPr lang="sl-SI" sz="1800" b="1" dirty="0" smtClean="0">
                <a:solidFill>
                  <a:schemeClr val="accent6">
                    <a:lumMod val="50000"/>
                  </a:schemeClr>
                </a:solidFill>
              </a:rPr>
              <a:t>15 m3 </a:t>
            </a:r>
            <a:r>
              <a:rPr lang="sl-SI" sz="1800" b="1" dirty="0">
                <a:solidFill>
                  <a:schemeClr val="accent6">
                    <a:lumMod val="50000"/>
                  </a:schemeClr>
                </a:solidFill>
              </a:rPr>
              <a:t>na hektar. V izračunu razpoložljive količine gnojevke </a:t>
            </a:r>
            <a:r>
              <a:rPr lang="sl-SI" sz="1800" b="1" dirty="0" smtClean="0">
                <a:solidFill>
                  <a:schemeClr val="accent6">
                    <a:lumMod val="50000"/>
                  </a:schemeClr>
                </a:solidFill>
              </a:rPr>
              <a:t>se 150 m3 </a:t>
            </a:r>
            <a:r>
              <a:rPr lang="sl-SI" sz="1800" b="1" dirty="0">
                <a:solidFill>
                  <a:schemeClr val="accent6">
                    <a:lumMod val="50000"/>
                  </a:schemeClr>
                </a:solidFill>
              </a:rPr>
              <a:t>prevzete gnojnice ne </a:t>
            </a:r>
            <a:r>
              <a:rPr lang="sl-SI" sz="1800" b="1" dirty="0" smtClean="0">
                <a:solidFill>
                  <a:schemeClr val="accent6">
                    <a:lumMod val="50000"/>
                  </a:schemeClr>
                </a:solidFill>
              </a:rPr>
              <a:t>upošteva</a:t>
            </a:r>
            <a:r>
              <a:rPr lang="sl-SI" sz="1800" b="1" dirty="0">
                <a:solidFill>
                  <a:schemeClr val="accent6">
                    <a:lumMod val="50000"/>
                  </a:schemeClr>
                </a:solidFill>
              </a:rPr>
              <a:t>!</a:t>
            </a:r>
          </a:p>
          <a:p>
            <a:pPr marL="0" lvl="0" indent="0">
              <a:buNone/>
            </a:pPr>
            <a:r>
              <a:rPr lang="sl-SI" sz="1800" dirty="0">
                <a:latin typeface="Times New Roman" panose="02020603050405020304" pitchFamily="18" charset="0"/>
                <a:cs typeface="Times New Roman" panose="02020603050405020304" pitchFamily="18" charset="0"/>
              </a:rPr>
              <a:t>► </a:t>
            </a:r>
            <a:r>
              <a:rPr lang="sl-SI" sz="1800" dirty="0" smtClean="0">
                <a:latin typeface="Times New Roman" panose="02020603050405020304" pitchFamily="18" charset="0"/>
                <a:cs typeface="Times New Roman" panose="02020603050405020304" pitchFamily="18" charset="0"/>
              </a:rPr>
              <a:t> </a:t>
            </a:r>
            <a:r>
              <a:rPr lang="sl-SI" sz="1800" b="1" dirty="0" smtClean="0"/>
              <a:t>Za </a:t>
            </a:r>
            <a:r>
              <a:rPr lang="sl-SI" sz="1800" b="1" dirty="0"/>
              <a:t>preveritev upoštevanja pravil nitratne uredbe pa se upošteva tudi prevzem </a:t>
            </a:r>
            <a:r>
              <a:rPr lang="sl-SI" sz="1800" b="1" dirty="0" smtClean="0"/>
              <a:t>gnojnice – preveritev mej iz nitratne uredbe (Uredba o varstvu voda ….):</a:t>
            </a:r>
            <a:endParaRPr lang="sl-SI" sz="1800" b="1" dirty="0"/>
          </a:p>
          <a:p>
            <a:pPr lvl="0"/>
            <a:r>
              <a:rPr lang="sl-SI" sz="1800" b="1" dirty="0"/>
              <a:t>20 govedi nad dve leti predstavlja</a:t>
            </a:r>
            <a:r>
              <a:rPr lang="sl-SI" sz="1800" dirty="0"/>
              <a:t>, v skladu s prilogo 1 nitratne uredbe, </a:t>
            </a:r>
            <a:r>
              <a:rPr lang="sl-SI" sz="1800" b="1" dirty="0"/>
              <a:t>1400kg N</a:t>
            </a:r>
            <a:r>
              <a:rPr lang="sl-SI" sz="1800" dirty="0"/>
              <a:t> (20*70kg)</a:t>
            </a:r>
          </a:p>
          <a:p>
            <a:pPr lvl="0"/>
            <a:r>
              <a:rPr lang="sl-SI" sz="1800" b="1" dirty="0"/>
              <a:t>prevzeta goveja gnojevka </a:t>
            </a:r>
            <a:r>
              <a:rPr lang="sl-SI" sz="1800" b="1" dirty="0" smtClean="0"/>
              <a:t>150 m3 </a:t>
            </a:r>
            <a:r>
              <a:rPr lang="sl-SI" sz="1800" b="1" dirty="0"/>
              <a:t>predstavlja </a:t>
            </a:r>
            <a:r>
              <a:rPr lang="sl-SI" sz="1800" dirty="0"/>
              <a:t>v skladu s prilogo 2 nitratne uredbe </a:t>
            </a:r>
            <a:r>
              <a:rPr lang="sl-SI" sz="1800" b="1" dirty="0" smtClean="0"/>
              <a:t>= 600 </a:t>
            </a:r>
            <a:r>
              <a:rPr lang="sl-SI" sz="1800" b="1" dirty="0"/>
              <a:t>kg N </a:t>
            </a:r>
            <a:r>
              <a:rPr lang="sl-SI" sz="1800" dirty="0"/>
              <a:t>(150m3*4) </a:t>
            </a:r>
          </a:p>
          <a:p>
            <a:pPr marL="0" lvl="0" indent="0">
              <a:buNone/>
            </a:pPr>
            <a:r>
              <a:rPr lang="sl-SI" sz="1800" b="1" dirty="0">
                <a:solidFill>
                  <a:schemeClr val="accent6">
                    <a:lumMod val="50000"/>
                  </a:schemeClr>
                </a:solidFill>
              </a:rPr>
              <a:t>Nosilec ima skupaj 2000 kg N. Preveritev zgornje meje N /HA KZU iz nitratne uredbe= 2000kg N/15 KZU= 133 kg N/Ha , meja nitratne ni presežena.</a:t>
            </a:r>
          </a:p>
          <a:p>
            <a:pPr marL="0" lvl="0" indent="0">
              <a:buNone/>
            </a:pPr>
            <a:r>
              <a:rPr lang="sl-SI" sz="1800" b="1" u="sng" dirty="0" smtClean="0"/>
              <a:t>Dodatno</a:t>
            </a:r>
            <a:r>
              <a:rPr lang="sl-SI" sz="1800" b="1" u="sng" dirty="0"/>
              <a:t>:  </a:t>
            </a:r>
            <a:r>
              <a:rPr lang="sl-SI" sz="1800" b="1" u="sng" dirty="0" smtClean="0"/>
              <a:t> </a:t>
            </a:r>
            <a:r>
              <a:rPr lang="sl-SI" sz="1800" b="1" dirty="0" smtClean="0">
                <a:solidFill>
                  <a:schemeClr val="accent6">
                    <a:lumMod val="50000"/>
                  </a:schemeClr>
                </a:solidFill>
              </a:rPr>
              <a:t>V </a:t>
            </a:r>
            <a:r>
              <a:rPr lang="sl-SI" sz="1800" b="1" dirty="0">
                <a:solidFill>
                  <a:schemeClr val="accent6">
                    <a:lumMod val="50000"/>
                  </a:schemeClr>
                </a:solidFill>
              </a:rPr>
              <a:t>mejnih primerih, kjer za prijavljene hektarje NIZI doma proizvedena tekoča organska gnojila ne bi </a:t>
            </a:r>
            <a:r>
              <a:rPr lang="sl-SI" sz="1800" b="1" dirty="0" smtClean="0">
                <a:solidFill>
                  <a:schemeClr val="accent6">
                    <a:lumMod val="50000"/>
                  </a:schemeClr>
                </a:solidFill>
              </a:rPr>
              <a:t>zadoščala </a:t>
            </a:r>
            <a:r>
              <a:rPr lang="sl-SI" sz="1800" b="1" dirty="0">
                <a:solidFill>
                  <a:schemeClr val="accent6">
                    <a:lumMod val="50000"/>
                  </a:schemeClr>
                </a:solidFill>
              </a:rPr>
              <a:t>pogoju vsaj </a:t>
            </a:r>
            <a:r>
              <a:rPr lang="sl-SI" sz="1800" b="1" dirty="0" smtClean="0">
                <a:solidFill>
                  <a:schemeClr val="accent6">
                    <a:lumMod val="50000"/>
                  </a:schemeClr>
                </a:solidFill>
              </a:rPr>
              <a:t>15 m3 </a:t>
            </a:r>
            <a:r>
              <a:rPr lang="sl-SI" sz="1800" b="1" dirty="0">
                <a:solidFill>
                  <a:schemeClr val="accent6">
                    <a:lumMod val="50000"/>
                  </a:schemeClr>
                </a:solidFill>
              </a:rPr>
              <a:t>na hektar iz uredbe, bi neupoštevanje prevzete gnojnice prišlo do izraza. </a:t>
            </a:r>
          </a:p>
          <a:p>
            <a:pPr lvl="0"/>
            <a:r>
              <a:rPr lang="sl-SI" sz="1800" dirty="0"/>
              <a:t>Npr. če bi kmet namesto 20 govedi redil le 8 govedi bi razpoložljiva količina tekočih organskih gnojil znašala </a:t>
            </a:r>
            <a:r>
              <a:rPr lang="sl-SI" sz="1800" dirty="0" smtClean="0"/>
              <a:t>140 m3</a:t>
            </a:r>
            <a:r>
              <a:rPr lang="sl-SI" sz="1800" dirty="0"/>
              <a:t>. V izračunu razpoložljive količine </a:t>
            </a:r>
            <a:r>
              <a:rPr lang="sl-SI" sz="1800" dirty="0" smtClean="0"/>
              <a:t>gnojevke </a:t>
            </a:r>
            <a:r>
              <a:rPr lang="sl-SI" sz="1800" dirty="0"/>
              <a:t>se </a:t>
            </a:r>
            <a:r>
              <a:rPr lang="sl-SI" sz="1800" dirty="0" smtClean="0"/>
              <a:t>150 m3 </a:t>
            </a:r>
            <a:r>
              <a:rPr lang="sl-SI" sz="1800" dirty="0"/>
              <a:t>prevzete gnojnice ne upošteva. </a:t>
            </a:r>
          </a:p>
          <a:p>
            <a:pPr lvl="0"/>
            <a:r>
              <a:rPr lang="sl-SI" sz="1800" dirty="0"/>
              <a:t>Kmet v tem primeru ne zadosti pogoju iz uredbe vsaj </a:t>
            </a:r>
            <a:r>
              <a:rPr lang="sl-SI" sz="1800" dirty="0" smtClean="0"/>
              <a:t>15 m3 </a:t>
            </a:r>
            <a:r>
              <a:rPr lang="sl-SI" sz="1800" dirty="0"/>
              <a:t>na </a:t>
            </a:r>
            <a:r>
              <a:rPr lang="sl-SI" sz="1800" dirty="0" smtClean="0"/>
              <a:t>hektar (140 m3/10 ha NIZI) </a:t>
            </a:r>
            <a:r>
              <a:rPr lang="sl-SI" sz="1800" dirty="0"/>
              <a:t>in </a:t>
            </a:r>
            <a:r>
              <a:rPr lang="sl-SI" sz="1800" dirty="0" smtClean="0"/>
              <a:t>bi </a:t>
            </a:r>
            <a:r>
              <a:rPr lang="sl-SI" sz="1800" dirty="0"/>
              <a:t>v skladu s katalogom upravnih sankcij </a:t>
            </a:r>
            <a:r>
              <a:rPr lang="sl-SI" sz="1800" dirty="0" smtClean="0"/>
              <a:t>(priloga 11 uredbe o neposrednih plačilih) bil </a:t>
            </a:r>
            <a:r>
              <a:rPr lang="sl-SI" sz="1800" dirty="0"/>
              <a:t>deležen 20% znižanja plačila na shemo. </a:t>
            </a:r>
          </a:p>
        </p:txBody>
      </p:sp>
    </p:spTree>
    <p:extLst>
      <p:ext uri="{BB962C8B-B14F-4D97-AF65-F5344CB8AC3E}">
        <p14:creationId xmlns:p14="http://schemas.microsoft.com/office/powerpoint/2010/main" val="1649700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58085" y="0"/>
            <a:ext cx="11981219" cy="489795"/>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1"/>
              <a:ext cx="12001158" cy="615218"/>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dirty="0" smtClean="0"/>
                <a:t> </a:t>
              </a:r>
              <a:r>
                <a:rPr lang="sl-SI" sz="2000" b="1" dirty="0"/>
                <a:t>INP 8.03 Gnojenje z organskimi gnojili z majhnimi izpusti v zrak (NIZI</a:t>
              </a:r>
              <a:r>
                <a:rPr lang="sl-SI" sz="2000" b="1" dirty="0" smtClean="0"/>
                <a:t>) </a:t>
              </a:r>
              <a:r>
                <a:rPr lang="sl-SI" sz="2000" dirty="0" smtClean="0"/>
                <a:t>–  </a:t>
              </a:r>
              <a:r>
                <a:rPr lang="sl-SI" sz="2800" b="1" dirty="0" smtClean="0"/>
                <a:t>2. </a:t>
              </a:r>
              <a:r>
                <a:rPr lang="sl-SI" sz="2800" b="1" dirty="0"/>
                <a:t>PRIMER</a:t>
              </a:r>
              <a:endParaRPr lang="sl-SI" sz="2800" b="1" kern="1200" dirty="0"/>
            </a:p>
          </p:txBody>
        </p:sp>
      </p:grpSp>
      <p:grpSp>
        <p:nvGrpSpPr>
          <p:cNvPr id="9" name="Skupina 8"/>
          <p:cNvGrpSpPr/>
          <p:nvPr/>
        </p:nvGrpSpPr>
        <p:grpSpPr>
          <a:xfrm>
            <a:off x="158085" y="602177"/>
            <a:ext cx="11354665" cy="626259"/>
            <a:chOff x="105390" y="1422396"/>
            <a:chExt cx="11354665" cy="2446900"/>
          </a:xfrm>
        </p:grpSpPr>
        <p:sp>
          <p:nvSpPr>
            <p:cNvPr id="10" name="Zaobljeni pravokotnik 9"/>
            <p:cNvSpPr/>
            <p:nvPr/>
          </p:nvSpPr>
          <p:spPr>
            <a:xfrm>
              <a:off x="105390" y="1422396"/>
              <a:ext cx="11354665" cy="2446900"/>
            </a:xfrm>
            <a:prstGeom prst="round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1" name="Zaobljeni pravokotnik 4"/>
            <p:cNvSpPr txBox="1"/>
            <p:nvPr/>
          </p:nvSpPr>
          <p:spPr>
            <a:xfrm>
              <a:off x="224837" y="1946272"/>
              <a:ext cx="11115769" cy="1518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5932" tIns="0" rIns="315932" bIns="0" numCol="1" spcCol="1270" anchor="ctr" anchorCtr="0">
              <a:noAutofit/>
            </a:bodyPr>
            <a:lstStyle/>
            <a:p>
              <a:r>
                <a:rPr lang="sl-SI" sz="2000" dirty="0">
                  <a:solidFill>
                    <a:schemeClr val="tx1"/>
                  </a:solidFill>
                </a:rPr>
                <a:t>Zahtevek: Kmet ima </a:t>
              </a:r>
              <a:r>
                <a:rPr lang="sl-SI" sz="2000" dirty="0" smtClean="0">
                  <a:solidFill>
                    <a:schemeClr val="tx1"/>
                  </a:solidFill>
                </a:rPr>
                <a:t>2.103 </a:t>
              </a:r>
              <a:r>
                <a:rPr lang="sl-SI" sz="2000" dirty="0">
                  <a:solidFill>
                    <a:schemeClr val="tx1"/>
                  </a:solidFill>
                </a:rPr>
                <a:t>prašičev pitancev v </a:t>
              </a:r>
              <a:r>
                <a:rPr lang="sl-SI" sz="2000" dirty="0" smtClean="0">
                  <a:solidFill>
                    <a:schemeClr val="tx1"/>
                  </a:solidFill>
                </a:rPr>
                <a:t>turnusu, 54 </a:t>
              </a:r>
              <a:r>
                <a:rPr lang="sl-SI" sz="2000" dirty="0">
                  <a:solidFill>
                    <a:schemeClr val="tx1"/>
                  </a:solidFill>
                </a:rPr>
                <a:t>ha površin KZU in ves KZU prijavi za apliciranje NIZI, označi sistem z gnojevko.</a:t>
              </a:r>
            </a:p>
          </p:txBody>
        </p:sp>
      </p:grpSp>
      <p:sp>
        <p:nvSpPr>
          <p:cNvPr id="12" name="Označba mesta vsebine 2"/>
          <p:cNvSpPr>
            <a:spLocks noGrp="1"/>
          </p:cNvSpPr>
          <p:nvPr>
            <p:ph idx="1"/>
          </p:nvPr>
        </p:nvSpPr>
        <p:spPr>
          <a:xfrm>
            <a:off x="87736" y="1362517"/>
            <a:ext cx="12011082" cy="5389265"/>
          </a:xfrm>
        </p:spPr>
        <p:txBody>
          <a:bodyPr>
            <a:noAutofit/>
          </a:bodyPr>
          <a:lstStyle/>
          <a:p>
            <a:pPr marL="0" indent="0">
              <a:buNone/>
            </a:pPr>
            <a:r>
              <a:rPr lang="sl-SI" sz="1800" dirty="0">
                <a:latin typeface="Times New Roman" panose="02020603050405020304" pitchFamily="18" charset="0"/>
                <a:cs typeface="Times New Roman" panose="02020603050405020304" pitchFamily="18" charset="0"/>
              </a:rPr>
              <a:t>► </a:t>
            </a:r>
            <a:r>
              <a:rPr lang="sl-SI" sz="1800" b="1" u="sng" dirty="0" smtClean="0"/>
              <a:t>IZRAČUN NIZI:</a:t>
            </a:r>
          </a:p>
          <a:p>
            <a:r>
              <a:rPr lang="sl-SI" sz="1800" b="1" dirty="0" smtClean="0"/>
              <a:t>Razpoložljiva </a:t>
            </a:r>
            <a:r>
              <a:rPr lang="sl-SI" sz="1800" b="1" dirty="0"/>
              <a:t>količina tekočih organskih gnojil se izračuna na način: </a:t>
            </a:r>
            <a:endParaRPr lang="sl-SI" sz="1800" b="1" dirty="0" smtClean="0"/>
          </a:p>
          <a:p>
            <a:pPr marL="0" indent="0">
              <a:buNone/>
            </a:pPr>
            <a:r>
              <a:rPr lang="sl-SI" sz="1800" dirty="0" smtClean="0"/>
              <a:t>2013 (prašičev) * </a:t>
            </a:r>
            <a:r>
              <a:rPr lang="sl-SI" sz="1800" dirty="0"/>
              <a:t>2,32m3 (sistem gnojevka)=4.670,16 m3</a:t>
            </a:r>
          </a:p>
          <a:p>
            <a:pPr lvl="0"/>
            <a:r>
              <a:rPr lang="sl-SI" sz="1800" b="1" dirty="0"/>
              <a:t>Zaradi preseganja meje nitratne uredbe kmet odda gnojevko v količini </a:t>
            </a:r>
            <a:r>
              <a:rPr lang="sl-SI" sz="1800" b="1" dirty="0" smtClean="0"/>
              <a:t>2.800 m3</a:t>
            </a:r>
            <a:r>
              <a:rPr lang="sl-SI" sz="1800" dirty="0"/>
              <a:t>.</a:t>
            </a:r>
          </a:p>
          <a:p>
            <a:pPr lvl="0"/>
            <a:r>
              <a:rPr lang="sl-SI" sz="1800" b="1" dirty="0" smtClean="0"/>
              <a:t>Oddaja se upošteva pri izračunu razpoložljive količine </a:t>
            </a:r>
            <a:r>
              <a:rPr lang="sl-SI" sz="1800" b="1" dirty="0"/>
              <a:t>tekočih organskih gnojil </a:t>
            </a:r>
            <a:r>
              <a:rPr lang="sl-SI" sz="1800" b="1" dirty="0" smtClean="0"/>
              <a:t>na </a:t>
            </a:r>
            <a:r>
              <a:rPr lang="sl-SI" sz="1800" b="1" dirty="0"/>
              <a:t>način:</a:t>
            </a:r>
            <a:r>
              <a:rPr lang="sl-SI" sz="1800" dirty="0"/>
              <a:t> </a:t>
            </a:r>
            <a:endParaRPr lang="sl-SI" sz="1800" dirty="0" smtClean="0"/>
          </a:p>
          <a:p>
            <a:pPr marL="0" lvl="0" indent="0">
              <a:buNone/>
            </a:pPr>
            <a:r>
              <a:rPr lang="sl-SI" sz="1800" dirty="0" smtClean="0"/>
              <a:t>4.670,16 </a:t>
            </a:r>
            <a:r>
              <a:rPr lang="sl-SI" sz="1800" dirty="0"/>
              <a:t>– </a:t>
            </a:r>
            <a:r>
              <a:rPr lang="sl-SI" sz="1800" dirty="0" smtClean="0"/>
              <a:t>2.800 = 1.870,16 m3</a:t>
            </a:r>
            <a:endParaRPr lang="sl-SI" sz="1800" dirty="0"/>
          </a:p>
          <a:p>
            <a:pPr marL="0" lvl="0" indent="0">
              <a:buNone/>
            </a:pPr>
            <a:r>
              <a:rPr lang="sl-SI" sz="1800" dirty="0" smtClean="0"/>
              <a:t>1870,16 m3/54 ha KZU= 34 m3/ha </a:t>
            </a:r>
            <a:r>
              <a:rPr lang="sl-SI" sz="1800" i="1" dirty="0" smtClean="0"/>
              <a:t>(Preveritev vsaj 15m3 na hektar za NIZI)</a:t>
            </a:r>
            <a:r>
              <a:rPr lang="sl-SI" sz="1800" dirty="0" smtClean="0"/>
              <a:t>. </a:t>
            </a:r>
            <a:r>
              <a:rPr lang="sl-SI" sz="1800" b="1" u="sng" dirty="0" smtClean="0">
                <a:solidFill>
                  <a:schemeClr val="accent6">
                    <a:lumMod val="50000"/>
                  </a:schemeClr>
                </a:solidFill>
              </a:rPr>
              <a:t>Kmet </a:t>
            </a:r>
            <a:r>
              <a:rPr lang="sl-SI" sz="1800" b="1" u="sng" dirty="0">
                <a:solidFill>
                  <a:schemeClr val="accent6">
                    <a:lumMod val="50000"/>
                  </a:schemeClr>
                </a:solidFill>
              </a:rPr>
              <a:t>prejem plačilo za vseh 54 ha.</a:t>
            </a:r>
          </a:p>
          <a:p>
            <a:pPr lvl="0"/>
            <a:r>
              <a:rPr lang="sl-SI" sz="1800" b="1" dirty="0"/>
              <a:t>Če ne bi izvedel oddaje organskih gnojil in bi presegel pravila nitratne uredbe </a:t>
            </a:r>
            <a:r>
              <a:rPr lang="sl-SI" sz="1800" dirty="0"/>
              <a:t>glede obsega dušika (170kg N/ha KZU) bi v skladu s katalogom upravnih sankcij imel </a:t>
            </a:r>
            <a:r>
              <a:rPr lang="sl-SI" sz="1800" b="1" dirty="0"/>
              <a:t>kršitev znižanje plačila za 80</a:t>
            </a:r>
            <a:r>
              <a:rPr lang="sl-SI" sz="1800" b="1" dirty="0" smtClean="0"/>
              <a:t>% </a:t>
            </a:r>
            <a:r>
              <a:rPr lang="sl-SI" sz="1800" b="1" dirty="0"/>
              <a:t>na shemi </a:t>
            </a:r>
            <a:r>
              <a:rPr lang="sl-SI" sz="1800" dirty="0"/>
              <a:t>(na vseh površinah KZU</a:t>
            </a:r>
            <a:r>
              <a:rPr lang="sl-SI" sz="1800" dirty="0" smtClean="0"/>
              <a:t>).</a:t>
            </a:r>
          </a:p>
          <a:p>
            <a:pPr marL="0" indent="0">
              <a:buNone/>
            </a:pPr>
            <a:r>
              <a:rPr lang="sl-SI" sz="1800" dirty="0">
                <a:latin typeface="Times New Roman" panose="02020603050405020304" pitchFamily="18" charset="0"/>
                <a:cs typeface="Times New Roman" panose="02020603050405020304" pitchFamily="18" charset="0"/>
              </a:rPr>
              <a:t>► </a:t>
            </a:r>
            <a:r>
              <a:rPr lang="sl-SI" sz="1800" dirty="0" smtClean="0">
                <a:latin typeface="Times New Roman" panose="02020603050405020304" pitchFamily="18" charset="0"/>
                <a:cs typeface="Times New Roman" panose="02020603050405020304" pitchFamily="18" charset="0"/>
              </a:rPr>
              <a:t> </a:t>
            </a:r>
            <a:r>
              <a:rPr lang="sl-SI" sz="1800" b="1" u="sng" dirty="0" smtClean="0"/>
              <a:t>Izračun </a:t>
            </a:r>
            <a:r>
              <a:rPr lang="sl-SI" sz="1800" b="1" u="sng" dirty="0"/>
              <a:t>za </a:t>
            </a:r>
            <a:r>
              <a:rPr lang="sl-SI" sz="1800" b="1" u="sng" dirty="0" smtClean="0"/>
              <a:t>preveritev upoštevanja mej iz nitratne uredbe:</a:t>
            </a:r>
            <a:endParaRPr lang="sl-SI" sz="1800" b="1" u="sng" dirty="0"/>
          </a:p>
          <a:p>
            <a:r>
              <a:rPr lang="sl-SI" sz="1800" dirty="0"/>
              <a:t>11,2 </a:t>
            </a:r>
            <a:r>
              <a:rPr lang="sl-SI" sz="1800" dirty="0" smtClean="0"/>
              <a:t>kg N/žival (priloga 1 nitratne uredbe) * </a:t>
            </a:r>
            <a:r>
              <a:rPr lang="sl-SI" sz="1800" dirty="0"/>
              <a:t>2013 živali </a:t>
            </a:r>
            <a:r>
              <a:rPr lang="sl-SI" sz="1800" dirty="0" smtClean="0"/>
              <a:t>prašičev pitancev= </a:t>
            </a:r>
            <a:r>
              <a:rPr lang="sl-SI" sz="1800" dirty="0"/>
              <a:t>22.545,6 </a:t>
            </a:r>
            <a:r>
              <a:rPr lang="sl-SI" sz="1800" dirty="0" smtClean="0"/>
              <a:t>kg N</a:t>
            </a:r>
            <a:endParaRPr lang="sl-SI" sz="1800" dirty="0"/>
          </a:p>
          <a:p>
            <a:r>
              <a:rPr lang="sl-SI" sz="1800" dirty="0"/>
              <a:t>22.545,6 </a:t>
            </a:r>
            <a:r>
              <a:rPr lang="sl-SI" sz="1800" dirty="0" smtClean="0"/>
              <a:t>kg N </a:t>
            </a:r>
            <a:r>
              <a:rPr lang="sl-SI" sz="1800" dirty="0"/>
              <a:t>/ 54 ha = 417,511 </a:t>
            </a:r>
            <a:r>
              <a:rPr lang="sl-SI" sz="1800" dirty="0" err="1" smtClean="0"/>
              <a:t>kgN</a:t>
            </a:r>
            <a:r>
              <a:rPr lang="sl-SI" sz="1800" dirty="0" smtClean="0"/>
              <a:t>/ha </a:t>
            </a:r>
            <a:r>
              <a:rPr lang="sl-SI" sz="1800" i="1" dirty="0" smtClean="0"/>
              <a:t>(Preseže mejo 170 kg N/ha KZU)</a:t>
            </a:r>
            <a:endParaRPr lang="sl-SI" sz="1800" i="1" dirty="0"/>
          </a:p>
          <a:p>
            <a:r>
              <a:rPr lang="sl-SI" sz="1800" i="1" dirty="0"/>
              <a:t>Oddaja:</a:t>
            </a:r>
            <a:r>
              <a:rPr lang="sl-SI" sz="1800" dirty="0"/>
              <a:t> 2800m3 * 5 </a:t>
            </a:r>
            <a:r>
              <a:rPr lang="sl-SI" sz="1800" dirty="0" smtClean="0"/>
              <a:t>kg/m3 (Priloga 2 nitratne uredbe) </a:t>
            </a:r>
            <a:r>
              <a:rPr lang="sl-SI" sz="1800" dirty="0"/>
              <a:t>= 14.000 </a:t>
            </a:r>
            <a:r>
              <a:rPr lang="sl-SI" sz="1800" dirty="0" smtClean="0"/>
              <a:t>kg N</a:t>
            </a:r>
            <a:endParaRPr lang="sl-SI" sz="1800" dirty="0"/>
          </a:p>
          <a:p>
            <a:r>
              <a:rPr lang="sl-SI" sz="1800" i="1" dirty="0"/>
              <a:t>Dušik na KMG: </a:t>
            </a:r>
            <a:r>
              <a:rPr lang="sl-SI" sz="1800" dirty="0"/>
              <a:t>22.545,6 </a:t>
            </a:r>
            <a:r>
              <a:rPr lang="sl-SI" sz="1800" dirty="0" smtClean="0"/>
              <a:t>kg N </a:t>
            </a:r>
            <a:r>
              <a:rPr lang="sl-SI" sz="1800" dirty="0"/>
              <a:t>- 14.000 </a:t>
            </a:r>
            <a:r>
              <a:rPr lang="sl-SI" sz="1800" dirty="0" err="1"/>
              <a:t>kgN</a:t>
            </a:r>
            <a:r>
              <a:rPr lang="sl-SI" sz="1800" dirty="0"/>
              <a:t> =8.545,6 </a:t>
            </a:r>
            <a:r>
              <a:rPr lang="sl-SI" sz="1800" dirty="0" smtClean="0"/>
              <a:t>kg N</a:t>
            </a:r>
            <a:endParaRPr lang="sl-SI" sz="1800" dirty="0"/>
          </a:p>
          <a:p>
            <a:r>
              <a:rPr lang="sl-SI" sz="1800" b="1" dirty="0"/>
              <a:t>Obremenitev z N: 8.545,6 </a:t>
            </a:r>
            <a:r>
              <a:rPr lang="sl-SI" sz="1800" b="1" dirty="0" smtClean="0"/>
              <a:t>kg N </a:t>
            </a:r>
            <a:r>
              <a:rPr lang="sl-SI" sz="1800" b="1" dirty="0"/>
              <a:t>/ 54 ha = 158 </a:t>
            </a:r>
            <a:r>
              <a:rPr lang="sl-SI" sz="1800" b="1" dirty="0" smtClean="0"/>
              <a:t>kg N/ha   </a:t>
            </a:r>
            <a:r>
              <a:rPr lang="sl-SI" sz="1800" i="1" dirty="0" smtClean="0"/>
              <a:t>(meja iz nitratne uredbe je OK, je pod 170 kg N/ha KZU)</a:t>
            </a:r>
            <a:endParaRPr lang="sl-SI" sz="1800" i="1" dirty="0"/>
          </a:p>
        </p:txBody>
      </p:sp>
    </p:spTree>
    <p:extLst>
      <p:ext uri="{BB962C8B-B14F-4D97-AF65-F5344CB8AC3E}">
        <p14:creationId xmlns:p14="http://schemas.microsoft.com/office/powerpoint/2010/main" val="3070169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5891724"/>
              </p:ext>
            </p:extLst>
          </p:nvPr>
        </p:nvGraphicFramePr>
        <p:xfrm>
          <a:off x="31170" y="2275125"/>
          <a:ext cx="11652831" cy="3398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0" y="175771"/>
              <a:ext cx="12041990" cy="563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pl-PL" sz="2400" b="1" dirty="0" smtClean="0">
                  <a:solidFill>
                    <a:schemeClr val="accent1"/>
                  </a:solidFill>
                </a:rPr>
                <a:t>INP 8.04 Shema dodatki za zmanjšanje emisij amonijaka (INHIBIT) in TGP (KRMDOD)</a:t>
              </a:r>
              <a:endParaRPr lang="sl-SI" sz="2400" b="1" kern="1200" dirty="0">
                <a:solidFill>
                  <a:schemeClr val="accent1"/>
                </a:solidFill>
              </a:endParaRPr>
            </a:p>
          </p:txBody>
        </p:sp>
      </p:grpSp>
      <p:sp>
        <p:nvSpPr>
          <p:cNvPr id="2" name="PoljeZBesedilom 1"/>
          <p:cNvSpPr txBox="1"/>
          <p:nvPr/>
        </p:nvSpPr>
        <p:spPr>
          <a:xfrm>
            <a:off x="9725892" y="739239"/>
            <a:ext cx="1958109" cy="369332"/>
          </a:xfrm>
          <a:prstGeom prst="rect">
            <a:avLst/>
          </a:prstGeom>
          <a:solidFill>
            <a:srgbClr val="C00000"/>
          </a:solidFill>
        </p:spPr>
        <p:txBody>
          <a:bodyPr wrap="square" rtlCol="0">
            <a:spAutoFit/>
          </a:bodyPr>
          <a:lstStyle/>
          <a:p>
            <a:r>
              <a:rPr lang="pl-PL" b="1" dirty="0"/>
              <a:t>OD LETA 2024!</a:t>
            </a:r>
            <a:endParaRPr lang="sl-SI" b="1" dirty="0"/>
          </a:p>
        </p:txBody>
      </p:sp>
      <p:sp>
        <p:nvSpPr>
          <p:cNvPr id="3" name="Elipsa 2"/>
          <p:cNvSpPr/>
          <p:nvPr/>
        </p:nvSpPr>
        <p:spPr>
          <a:xfrm>
            <a:off x="1012723" y="1348512"/>
            <a:ext cx="5928851" cy="114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Dve kmetijski praksi (nosilec lahko izbere le eno in je upravičen do plačila)</a:t>
            </a:r>
            <a:endParaRPr lang="sl-SI" dirty="0"/>
          </a:p>
        </p:txBody>
      </p:sp>
    </p:spTree>
    <p:extLst>
      <p:ext uri="{BB962C8B-B14F-4D97-AF65-F5344CB8AC3E}">
        <p14:creationId xmlns:p14="http://schemas.microsoft.com/office/powerpoint/2010/main" val="3585970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91684687"/>
              </p:ext>
            </p:extLst>
          </p:nvPr>
        </p:nvGraphicFramePr>
        <p:xfrm>
          <a:off x="99153" y="-1"/>
          <a:ext cx="11847818" cy="6685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05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635672224"/>
              </p:ext>
            </p:extLst>
          </p:nvPr>
        </p:nvGraphicFramePr>
        <p:xfrm>
          <a:off x="136478" y="212437"/>
          <a:ext cx="11900846" cy="647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173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5" name="Označba mesta vsebine 4"/>
          <p:cNvSpPr>
            <a:spLocks noGrp="1"/>
          </p:cNvSpPr>
          <p:nvPr>
            <p:ph idx="1"/>
          </p:nvPr>
        </p:nvSpPr>
        <p:spPr/>
        <p:txBody>
          <a:bodyPr/>
          <a:lstStyle/>
          <a:p>
            <a:endParaRPr lang="sl-SI"/>
          </a:p>
        </p:txBody>
      </p:sp>
      <p:pic>
        <p:nvPicPr>
          <p:cNvPr id="6" name="Slika 5"/>
          <p:cNvPicPr>
            <a:picLocks noChangeAspect="1"/>
          </p:cNvPicPr>
          <p:nvPr/>
        </p:nvPicPr>
        <p:blipFill>
          <a:blip r:embed="rId2"/>
          <a:stretch>
            <a:fillRect/>
          </a:stretch>
        </p:blipFill>
        <p:spPr>
          <a:xfrm>
            <a:off x="-2431551" y="-512424"/>
            <a:ext cx="18288000" cy="10287000"/>
          </a:xfrm>
          <a:prstGeom prst="rect">
            <a:avLst/>
          </a:prstGeom>
        </p:spPr>
      </p:pic>
    </p:spTree>
    <p:extLst>
      <p:ext uri="{BB962C8B-B14F-4D97-AF65-F5344CB8AC3E}">
        <p14:creationId xmlns:p14="http://schemas.microsoft.com/office/powerpoint/2010/main" val="2358304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značba mesta vsebine 4"/>
          <p:cNvPicPr>
            <a:picLocks noGrp="1" noChangeAspect="1"/>
          </p:cNvPicPr>
          <p:nvPr>
            <p:ph idx="1"/>
          </p:nvPr>
        </p:nvPicPr>
        <p:blipFill>
          <a:blip r:embed="rId2"/>
          <a:stretch>
            <a:fillRect/>
          </a:stretch>
        </p:blipFill>
        <p:spPr>
          <a:xfrm>
            <a:off x="-824683" y="-383458"/>
            <a:ext cx="13331315" cy="7718322"/>
          </a:xfrm>
          <a:prstGeom prst="rect">
            <a:avLst/>
          </a:prstGeom>
        </p:spPr>
      </p:pic>
      <p:sp>
        <p:nvSpPr>
          <p:cNvPr id="6" name="PoljeZBesedilom 5"/>
          <p:cNvSpPr txBox="1"/>
          <p:nvPr/>
        </p:nvSpPr>
        <p:spPr>
          <a:xfrm>
            <a:off x="-727587" y="1022555"/>
            <a:ext cx="1366684" cy="2585323"/>
          </a:xfrm>
          <a:prstGeom prst="rect">
            <a:avLst/>
          </a:prstGeom>
          <a:noFill/>
        </p:spPr>
        <p:txBody>
          <a:bodyPr wrap="square" rtlCol="0">
            <a:spAutoFit/>
          </a:bodyPr>
          <a:lstStyle/>
          <a:p>
            <a:r>
              <a:rPr lang="sl-SI" dirty="0" smtClean="0">
                <a:solidFill>
                  <a:schemeClr val="bg1"/>
                </a:solidFill>
              </a:rPr>
              <a:t>Nosilec evidenco pošlje na </a:t>
            </a:r>
            <a:r>
              <a:rPr lang="sl-SI" dirty="0" err="1" smtClean="0">
                <a:solidFill>
                  <a:schemeClr val="bg1"/>
                </a:solidFill>
              </a:rPr>
              <a:t>aktrp</a:t>
            </a:r>
            <a:r>
              <a:rPr lang="sl-SI" dirty="0" smtClean="0">
                <a:solidFill>
                  <a:schemeClr val="bg1"/>
                </a:solidFill>
              </a:rPr>
              <a:t> do 30.11. tekočega leta + račune in deklaracije.</a:t>
            </a:r>
            <a:endParaRPr lang="sl-SI" dirty="0">
              <a:solidFill>
                <a:schemeClr val="bg1"/>
              </a:solidFill>
            </a:endParaRPr>
          </a:p>
        </p:txBody>
      </p:sp>
    </p:spTree>
    <p:extLst>
      <p:ext uri="{BB962C8B-B14F-4D97-AF65-F5344CB8AC3E}">
        <p14:creationId xmlns:p14="http://schemas.microsoft.com/office/powerpoint/2010/main" val="1529342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3" y="345465"/>
            <a:ext cx="10515600" cy="1325559"/>
          </a:xfrm>
        </p:spPr>
        <p:txBody>
          <a:bodyPr>
            <a:noAutofit/>
          </a:bodyPr>
          <a:lstStyle/>
          <a:p>
            <a:r>
              <a:rPr lang="sl-SI" sz="2400" dirty="0"/>
              <a:t>Zahteva: </a:t>
            </a:r>
            <a:r>
              <a:rPr lang="sl-SI" sz="2400" dirty="0">
                <a:solidFill>
                  <a:schemeClr val="accent1"/>
                </a:solidFill>
              </a:rPr>
              <a:t>Na površini iz zahtevka zagotovi porabo najmanj 50% dušika iz mineralnih gnojil z inhibitorjem glede na skupno količino porabljenega dušika iz mineralnih gnojil. Pri tem se podpora lahko uveljavlja za porabo najmanj 30 kg dušika iz mineralnih gnojil z inhibitorjem na </a:t>
            </a:r>
            <a:r>
              <a:rPr lang="sl-SI" sz="2400" dirty="0" smtClean="0">
                <a:solidFill>
                  <a:schemeClr val="accent1"/>
                </a:solidFill>
              </a:rPr>
              <a:t>hektar</a:t>
            </a:r>
            <a:r>
              <a:rPr lang="sl-SI" sz="2400" dirty="0">
                <a:solidFill>
                  <a:schemeClr val="accent1"/>
                </a:solidFill>
              </a:rPr>
              <a:t> </a:t>
            </a:r>
            <a:r>
              <a:rPr lang="sl-SI" sz="2400" dirty="0" smtClean="0">
                <a:solidFill>
                  <a:schemeClr val="accent1"/>
                </a:solidFill>
              </a:rPr>
              <a:t>– PRIMER: </a:t>
            </a:r>
            <a:endParaRPr lang="sl-SI" sz="2400" dirty="0">
              <a:solidFill>
                <a:schemeClr val="accent1"/>
              </a:solidFill>
            </a:endParaRPr>
          </a:p>
        </p:txBody>
      </p:sp>
      <p:sp>
        <p:nvSpPr>
          <p:cNvPr id="5" name="PoljeZBesedilom 4"/>
          <p:cNvSpPr txBox="1"/>
          <p:nvPr/>
        </p:nvSpPr>
        <p:spPr>
          <a:xfrm>
            <a:off x="7492180" y="2926286"/>
            <a:ext cx="2054942" cy="646331"/>
          </a:xfrm>
          <a:prstGeom prst="rect">
            <a:avLst/>
          </a:prstGeom>
          <a:noFill/>
        </p:spPr>
        <p:txBody>
          <a:bodyPr wrap="square" rtlCol="0">
            <a:spAutoFit/>
          </a:bodyPr>
          <a:lstStyle/>
          <a:p>
            <a:r>
              <a:rPr lang="sl-SI" dirty="0" smtClean="0"/>
              <a:t>1. gnojenje pomeni 27 kg N z INHIBIT</a:t>
            </a:r>
            <a:endParaRPr lang="sl-SI" dirty="0"/>
          </a:p>
        </p:txBody>
      </p:sp>
      <p:sp>
        <p:nvSpPr>
          <p:cNvPr id="6" name="PoljeZBesedilom 5"/>
          <p:cNvSpPr txBox="1"/>
          <p:nvPr/>
        </p:nvSpPr>
        <p:spPr>
          <a:xfrm>
            <a:off x="7492180" y="3636416"/>
            <a:ext cx="2054942" cy="1200329"/>
          </a:xfrm>
          <a:prstGeom prst="rect">
            <a:avLst/>
          </a:prstGeom>
          <a:noFill/>
        </p:spPr>
        <p:txBody>
          <a:bodyPr wrap="square" rtlCol="0">
            <a:spAutoFit/>
          </a:bodyPr>
          <a:lstStyle/>
          <a:p>
            <a:r>
              <a:rPr lang="sl-SI" dirty="0" smtClean="0"/>
              <a:t>2. gnojenje pomeni 81 kg N –navadna </a:t>
            </a:r>
            <a:r>
              <a:rPr lang="sl-SI" dirty="0" err="1" smtClean="0"/>
              <a:t>min.gno</a:t>
            </a:r>
            <a:r>
              <a:rPr lang="sl-SI" dirty="0" smtClean="0"/>
              <a:t>. brez </a:t>
            </a:r>
            <a:r>
              <a:rPr lang="sl-SI" dirty="0"/>
              <a:t>I</a:t>
            </a:r>
            <a:r>
              <a:rPr lang="sl-SI" dirty="0" smtClean="0"/>
              <a:t>NHIBIT</a:t>
            </a:r>
            <a:endParaRPr lang="sl-SI" dirty="0"/>
          </a:p>
        </p:txBody>
      </p:sp>
      <p:sp>
        <p:nvSpPr>
          <p:cNvPr id="7" name="PoljeZBesedilom 6"/>
          <p:cNvSpPr txBox="1"/>
          <p:nvPr/>
        </p:nvSpPr>
        <p:spPr>
          <a:xfrm>
            <a:off x="7492180" y="5073445"/>
            <a:ext cx="1934500" cy="1477328"/>
          </a:xfrm>
          <a:prstGeom prst="rect">
            <a:avLst/>
          </a:prstGeom>
          <a:noFill/>
        </p:spPr>
        <p:txBody>
          <a:bodyPr wrap="square" rtlCol="0">
            <a:spAutoFit/>
          </a:bodyPr>
          <a:lstStyle/>
          <a:p>
            <a:r>
              <a:rPr lang="sl-SI" dirty="0" smtClean="0"/>
              <a:t>3. gnojenje pomeni  78 kg N z INHIBIT (sestavljeno min. gnojilo) </a:t>
            </a:r>
            <a:endParaRPr lang="sl-SI" dirty="0"/>
          </a:p>
        </p:txBody>
      </p:sp>
      <p:sp>
        <p:nvSpPr>
          <p:cNvPr id="8" name="PoljeZBesedilom 7"/>
          <p:cNvSpPr txBox="1"/>
          <p:nvPr/>
        </p:nvSpPr>
        <p:spPr>
          <a:xfrm>
            <a:off x="9881419" y="2802194"/>
            <a:ext cx="2133600" cy="3416320"/>
          </a:xfrm>
          <a:prstGeom prst="rect">
            <a:avLst/>
          </a:prstGeom>
          <a:noFill/>
        </p:spPr>
        <p:txBody>
          <a:bodyPr wrap="square" rtlCol="0">
            <a:spAutoFit/>
          </a:bodyPr>
          <a:lstStyle/>
          <a:p>
            <a:r>
              <a:rPr lang="sl-SI" dirty="0" smtClean="0"/>
              <a:t>SKUPAJ: 81 kg N brez inhibitorja in 105 kg N z inhibitorjem =kar pomeni, da skupna </a:t>
            </a:r>
            <a:r>
              <a:rPr lang="sl-SI" dirty="0"/>
              <a:t>poraba N </a:t>
            </a:r>
            <a:r>
              <a:rPr lang="sl-SI" dirty="0" smtClean="0"/>
              <a:t>znaša </a:t>
            </a:r>
            <a:r>
              <a:rPr lang="sl-SI" dirty="0"/>
              <a:t>186 kg, </a:t>
            </a:r>
            <a:r>
              <a:rPr lang="sl-SI" dirty="0" smtClean="0"/>
              <a:t>od tega je 105 </a:t>
            </a:r>
            <a:r>
              <a:rPr lang="sl-SI" dirty="0"/>
              <a:t>kg N z </a:t>
            </a:r>
            <a:r>
              <a:rPr lang="sl-SI" dirty="0" smtClean="0"/>
              <a:t>inhibitorjem =</a:t>
            </a:r>
            <a:endParaRPr lang="sl-SI" dirty="0"/>
          </a:p>
          <a:p>
            <a:r>
              <a:rPr lang="sl-SI" dirty="0" smtClean="0"/>
              <a:t>  ustreza zahtevam, minimalno 30kg N z </a:t>
            </a:r>
            <a:r>
              <a:rPr lang="sl-SI" dirty="0" err="1" smtClean="0"/>
              <a:t>inhibit</a:t>
            </a:r>
            <a:r>
              <a:rPr lang="sl-SI" dirty="0" smtClean="0"/>
              <a:t> + več kot 50% dušika iz min. gnoj. z inhibitorjem</a:t>
            </a:r>
            <a:endParaRPr lang="sl-SI" dirty="0"/>
          </a:p>
        </p:txBody>
      </p:sp>
      <p:pic>
        <p:nvPicPr>
          <p:cNvPr id="13" name="Označba mesta vsebine 12"/>
          <p:cNvPicPr>
            <a:picLocks noGrp="1" noChangeAspect="1"/>
          </p:cNvPicPr>
          <p:nvPr>
            <p:ph idx="1"/>
          </p:nvPr>
        </p:nvPicPr>
        <p:blipFill>
          <a:blip r:embed="rId2"/>
          <a:stretch>
            <a:fillRect/>
          </a:stretch>
        </p:blipFill>
        <p:spPr>
          <a:xfrm>
            <a:off x="104878" y="2212259"/>
            <a:ext cx="7240638" cy="4416988"/>
          </a:xfrm>
          <a:prstGeom prst="rect">
            <a:avLst/>
          </a:prstGeom>
        </p:spPr>
      </p:pic>
    </p:spTree>
    <p:extLst>
      <p:ext uri="{BB962C8B-B14F-4D97-AF65-F5344CB8AC3E}">
        <p14:creationId xmlns:p14="http://schemas.microsoft.com/office/powerpoint/2010/main" val="985047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40902853"/>
              </p:ext>
            </p:extLst>
          </p:nvPr>
        </p:nvGraphicFramePr>
        <p:xfrm>
          <a:off x="99153" y="-1"/>
          <a:ext cx="11847818" cy="6685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581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normAutofit fontScale="70000" lnSpcReduction="20000"/>
          </a:bodyPr>
          <a:lstStyle/>
          <a:p>
            <a:r>
              <a:rPr lang="sl-SI" dirty="0"/>
              <a:t>Nosilec kmetijskega gospodarstva do 30. novembra tekočega leta pošlje agenciji kopije oznak, deklaracij in računov o nakupu krmnih proizvodov, ki </a:t>
            </a:r>
            <a:r>
              <a:rPr lang="sl-SI" dirty="0" smtClean="0"/>
              <a:t>vsebujejo ustrezen </a:t>
            </a:r>
            <a:r>
              <a:rPr lang="sl-SI" dirty="0"/>
              <a:t>krmni </a:t>
            </a:r>
            <a:r>
              <a:rPr lang="sl-SI" dirty="0" smtClean="0"/>
              <a:t>dodatek.</a:t>
            </a:r>
          </a:p>
          <a:p>
            <a:r>
              <a:rPr lang="sl-SI" dirty="0" smtClean="0"/>
              <a:t>Primer: 1 kg vsebuje </a:t>
            </a:r>
            <a:r>
              <a:rPr lang="sl-SI" dirty="0"/>
              <a:t>10 % </a:t>
            </a:r>
            <a:r>
              <a:rPr lang="sl-SI" dirty="0" smtClean="0"/>
              <a:t>pripravka NOP</a:t>
            </a:r>
          </a:p>
          <a:p>
            <a:pPr marL="457200" lvl="1" indent="0">
              <a:buNone/>
            </a:pPr>
            <a:r>
              <a:rPr lang="sl-SI" dirty="0" smtClean="0"/>
              <a:t>Npr. pri </a:t>
            </a:r>
            <a:r>
              <a:rPr lang="sl-SI" dirty="0"/>
              <a:t>doziranju 1 g </a:t>
            </a:r>
            <a:r>
              <a:rPr lang="sl-SI" dirty="0" smtClean="0"/>
              <a:t>NOP (v skladu z navodili proizvajalca) </a:t>
            </a:r>
            <a:r>
              <a:rPr lang="sl-SI" dirty="0"/>
              <a:t>na </a:t>
            </a:r>
            <a:r>
              <a:rPr lang="sl-SI" dirty="0" smtClean="0"/>
              <a:t>kravo </a:t>
            </a:r>
            <a:r>
              <a:rPr lang="sl-SI" dirty="0"/>
              <a:t>na dan (pomeni 10 g 10 % pripravka</a:t>
            </a:r>
            <a:r>
              <a:rPr lang="sl-SI" dirty="0" smtClean="0"/>
              <a:t>) . Za 365 dni pomeni 3,65kg NOP za 1 kravo</a:t>
            </a:r>
            <a:r>
              <a:rPr lang="sl-SI" dirty="0" smtClean="0"/>
              <a:t>.</a:t>
            </a:r>
          </a:p>
          <a:p>
            <a:pPr marL="457200" lvl="1" indent="0">
              <a:buNone/>
            </a:pPr>
            <a:endParaRPr lang="sl-SI" dirty="0"/>
          </a:p>
          <a:p>
            <a:pPr marL="457200" lvl="1" indent="0">
              <a:buNone/>
            </a:pPr>
            <a:endParaRPr lang="sl-SI" dirty="0" smtClean="0"/>
          </a:p>
          <a:p>
            <a:pPr marL="457200" lvl="1" indent="0">
              <a:buNone/>
            </a:pPr>
            <a:r>
              <a:rPr lang="sl-SI" sz="2900" dirty="0" smtClean="0"/>
              <a:t>Kombinacije z ostalimi shemami na isti površini: </a:t>
            </a:r>
          </a:p>
          <a:p>
            <a:pPr marL="457200" lvl="1" indent="0">
              <a:buNone/>
            </a:pPr>
            <a:r>
              <a:rPr lang="sl-SI" sz="2900" dirty="0" smtClean="0"/>
              <a:t>Kmetijska praksa INHIBIT, NIZI, NPP, ZEL, KONZ,POŠK, VGP </a:t>
            </a:r>
            <a:r>
              <a:rPr lang="sl-SI" sz="2900" dirty="0" smtClean="0">
                <a:solidFill>
                  <a:srgbClr val="7030A0"/>
                </a:solidFill>
              </a:rPr>
              <a:t>(čeravno se NPP in ZEL izvajata po glavnem posevku kot naknadni posevek, shema INHIBIT, POŠK pa sta vezani na glavni posevek, je kombinacija na isti površini dovoljena, npr. shemo INHIBIT se izvaja na glavnem posevku, recimo </a:t>
            </a:r>
            <a:r>
              <a:rPr lang="sl-SI" sz="2900" dirty="0">
                <a:solidFill>
                  <a:srgbClr val="7030A0"/>
                </a:solidFill>
              </a:rPr>
              <a:t>koruzi, </a:t>
            </a:r>
            <a:r>
              <a:rPr lang="sl-SI" sz="2900" dirty="0" smtClean="0">
                <a:solidFill>
                  <a:srgbClr val="7030A0"/>
                </a:solidFill>
              </a:rPr>
              <a:t>shema </a:t>
            </a:r>
            <a:r>
              <a:rPr lang="sl-SI" sz="2900" dirty="0">
                <a:solidFill>
                  <a:srgbClr val="7030A0"/>
                </a:solidFill>
              </a:rPr>
              <a:t>NPP pa </a:t>
            </a:r>
            <a:r>
              <a:rPr lang="sl-SI" sz="2900" dirty="0" smtClean="0">
                <a:solidFill>
                  <a:srgbClr val="7030A0"/>
                </a:solidFill>
              </a:rPr>
              <a:t>se izvaja </a:t>
            </a:r>
            <a:r>
              <a:rPr lang="sl-SI" sz="2900" dirty="0">
                <a:solidFill>
                  <a:srgbClr val="7030A0"/>
                </a:solidFill>
              </a:rPr>
              <a:t>jeseni na isti površini kot naknadni posevek. Pri tem se za shemo INHIBIT šteje le uporaba mineralnih gnojil za glavni posevek</a:t>
            </a:r>
            <a:r>
              <a:rPr lang="sl-SI" sz="2900" dirty="0" smtClean="0">
                <a:solidFill>
                  <a:srgbClr val="7030A0"/>
                </a:solidFill>
              </a:rPr>
              <a:t>).</a:t>
            </a:r>
            <a:endParaRPr lang="sl-SI" sz="2900" dirty="0" smtClean="0"/>
          </a:p>
          <a:p>
            <a:pPr marL="457200" lvl="1" indent="0">
              <a:buNone/>
            </a:pPr>
            <a:r>
              <a:rPr lang="sl-SI" sz="2900" dirty="0" smtClean="0"/>
              <a:t>S shemo TRT in EKST se ne more kombinirati ker imata prepoved mineralnih gnojil. Z shemo OGNTN in BIORAZTN se ne more kombinirati, ker rabe GERK trajni nasadi niso upoštevani pri INHIBIT (te kombinacije so preprečene že s prilogo 6 uredbe).</a:t>
            </a:r>
          </a:p>
          <a:p>
            <a:pPr marL="457200" lvl="1" indent="0">
              <a:buNone/>
            </a:pPr>
            <a:r>
              <a:rPr lang="sl-SI" sz="2900" dirty="0" smtClean="0"/>
              <a:t>Kmetijska praksa KRMDOD se lahko kombinira z vsemi shemami.</a:t>
            </a:r>
            <a:endParaRPr lang="sl-SI" sz="2900" dirty="0"/>
          </a:p>
        </p:txBody>
      </p:sp>
      <p:graphicFrame>
        <p:nvGraphicFramePr>
          <p:cNvPr id="4" name="Diagram 3"/>
          <p:cNvGraphicFramePr/>
          <p:nvPr>
            <p:extLst>
              <p:ext uri="{D42A27DB-BD31-4B8C-83A1-F6EECF244321}">
                <p14:modId xmlns:p14="http://schemas.microsoft.com/office/powerpoint/2010/main" val="1778653217"/>
              </p:ext>
            </p:extLst>
          </p:nvPr>
        </p:nvGraphicFramePr>
        <p:xfrm>
          <a:off x="235974" y="137652"/>
          <a:ext cx="11573346"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678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5400889"/>
              </p:ext>
            </p:extLst>
          </p:nvPr>
        </p:nvGraphicFramePr>
        <p:xfrm>
          <a:off x="92364" y="83127"/>
          <a:ext cx="11953757" cy="6705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175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5199065"/>
              </p:ext>
            </p:extLst>
          </p:nvPr>
        </p:nvGraphicFramePr>
        <p:xfrm>
          <a:off x="145878" y="872104"/>
          <a:ext cx="11940732" cy="590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8.05 Naknadni posevki in podsevki - NPP</a:t>
              </a:r>
              <a:endParaRPr lang="sl-SI" sz="3000" b="1" kern="1200" dirty="0"/>
            </a:p>
          </p:txBody>
        </p:sp>
      </p:grpSp>
    </p:spTree>
    <p:extLst>
      <p:ext uri="{BB962C8B-B14F-4D97-AF65-F5344CB8AC3E}">
        <p14:creationId xmlns:p14="http://schemas.microsoft.com/office/powerpoint/2010/main" val="1595776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721430"/>
              </p:ext>
            </p:extLst>
          </p:nvPr>
        </p:nvGraphicFramePr>
        <p:xfrm>
          <a:off x="105391" y="748602"/>
          <a:ext cx="11940732" cy="610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73623"/>
            <a:ext cx="11981219" cy="526741"/>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8.05 Naknadni posevki in podsevki - NPP</a:t>
              </a:r>
              <a:endParaRPr lang="sl-SI" sz="3000" b="1" kern="1200" dirty="0"/>
            </a:p>
          </p:txBody>
        </p:sp>
      </p:grpSp>
    </p:spTree>
    <p:extLst>
      <p:ext uri="{BB962C8B-B14F-4D97-AF65-F5344CB8AC3E}">
        <p14:creationId xmlns:p14="http://schemas.microsoft.com/office/powerpoint/2010/main" val="3980631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58085" y="-274320"/>
            <a:ext cx="11981219" cy="739195"/>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dirty="0"/>
                <a:t>INP 8.05 Naknadni posevki in podsevki - NPP</a:t>
              </a:r>
              <a:endParaRPr lang="sl-SI" sz="2800" b="1" kern="1200" dirty="0"/>
            </a:p>
          </p:txBody>
        </p:sp>
      </p:grpSp>
      <p:grpSp>
        <p:nvGrpSpPr>
          <p:cNvPr id="9" name="Skupina 8"/>
          <p:cNvGrpSpPr/>
          <p:nvPr/>
        </p:nvGrpSpPr>
        <p:grpSpPr>
          <a:xfrm>
            <a:off x="158085" y="1190870"/>
            <a:ext cx="11354665" cy="903350"/>
            <a:chOff x="105390" y="2241411"/>
            <a:chExt cx="11354665" cy="2446900"/>
          </a:xfrm>
        </p:grpSpPr>
        <p:sp>
          <p:nvSpPr>
            <p:cNvPr id="10" name="Zaobljeni pravokotnik 9"/>
            <p:cNvSpPr/>
            <p:nvPr/>
          </p:nvSpPr>
          <p:spPr>
            <a:xfrm>
              <a:off x="105390" y="2241411"/>
              <a:ext cx="11354665" cy="2446900"/>
            </a:xfrm>
            <a:prstGeom prst="round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1" name="Zaobljeni pravokotnik 4"/>
            <p:cNvSpPr txBox="1"/>
            <p:nvPr/>
          </p:nvSpPr>
          <p:spPr>
            <a:xfrm>
              <a:off x="224837" y="2784862"/>
              <a:ext cx="11115769" cy="151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5932" tIns="0" rIns="315932" bIns="0" numCol="1" spcCol="1270" anchor="ctr" anchorCtr="0">
              <a:noAutofit/>
            </a:bodyPr>
            <a:lstStyle/>
            <a:p>
              <a:r>
                <a:rPr lang="sl-SI" sz="2400" b="1" dirty="0">
                  <a:solidFill>
                    <a:schemeClr val="tx1"/>
                  </a:solidFill>
                </a:rPr>
                <a:t>Primer, ki ustreza pogojem upravičenosti za NPP: </a:t>
              </a:r>
            </a:p>
          </p:txBody>
        </p:sp>
      </p:grpSp>
      <p:sp>
        <p:nvSpPr>
          <p:cNvPr id="13" name="Označba mesta vsebine 2"/>
          <p:cNvSpPr>
            <a:spLocks noGrp="1"/>
          </p:cNvSpPr>
          <p:nvPr>
            <p:ph idx="1"/>
          </p:nvPr>
        </p:nvSpPr>
        <p:spPr>
          <a:xfrm>
            <a:off x="277532" y="2281382"/>
            <a:ext cx="11600872" cy="3288146"/>
          </a:xfrm>
        </p:spPr>
        <p:txBody>
          <a:bodyPr>
            <a:normAutofit/>
          </a:bodyPr>
          <a:lstStyle/>
          <a:p>
            <a:pPr marL="0" indent="0">
              <a:buNone/>
            </a:pPr>
            <a:r>
              <a:rPr lang="sl-SI" dirty="0" smtClean="0"/>
              <a:t>- </a:t>
            </a:r>
            <a:r>
              <a:rPr lang="sl-SI" sz="2200" b="1" dirty="0" smtClean="0"/>
              <a:t>Glavni posevek 2023: </a:t>
            </a:r>
            <a:r>
              <a:rPr lang="sl-SI" sz="2200" dirty="0" smtClean="0"/>
              <a:t>pšenica (setev jeseni leta 2022).</a:t>
            </a:r>
          </a:p>
          <a:p>
            <a:pPr marL="0" indent="0">
              <a:buNone/>
            </a:pPr>
            <a:r>
              <a:rPr lang="sl-SI" sz="2200" dirty="0" smtClean="0"/>
              <a:t>- </a:t>
            </a:r>
            <a:r>
              <a:rPr lang="sl-SI" sz="2200" b="1" dirty="0" smtClean="0"/>
              <a:t>Po spravilu pšenice julija 2023 setev mešanice dveh </a:t>
            </a:r>
            <a:r>
              <a:rPr lang="sl-SI" sz="2200" b="1" dirty="0" err="1" smtClean="0"/>
              <a:t>neprezimnih</a:t>
            </a:r>
            <a:r>
              <a:rPr lang="sl-SI" sz="2200" b="1" dirty="0" smtClean="0"/>
              <a:t> KMRS v mesecu juliju. </a:t>
            </a:r>
            <a:r>
              <a:rPr lang="sl-SI" sz="2200" dirty="0" smtClean="0"/>
              <a:t>Od tukaj naprej brez uporabe FFS.</a:t>
            </a:r>
          </a:p>
          <a:p>
            <a:pPr>
              <a:buFontTx/>
              <a:buChar char="-"/>
            </a:pPr>
            <a:r>
              <a:rPr lang="sl-SI" sz="2200" b="1" dirty="0" smtClean="0"/>
              <a:t>Zagotovi prisotnost zelenega pokrova mešanice dveh KMRS (ali monokulture za medovito </a:t>
            </a:r>
            <a:r>
              <a:rPr lang="sl-SI" sz="2200" b="1" dirty="0"/>
              <a:t>K</a:t>
            </a:r>
            <a:r>
              <a:rPr lang="sl-SI" sz="2200" b="1" dirty="0" smtClean="0"/>
              <a:t>MRS)</a:t>
            </a:r>
            <a:r>
              <a:rPr lang="sl-SI" sz="2200" dirty="0" smtClean="0"/>
              <a:t>: od 15.8 do 15.10.</a:t>
            </a:r>
          </a:p>
          <a:p>
            <a:pPr>
              <a:buFontTx/>
              <a:buChar char="-"/>
            </a:pPr>
            <a:r>
              <a:rPr lang="sl-SI" sz="2200" b="1" dirty="0" smtClean="0"/>
              <a:t>Začetek maja 2024</a:t>
            </a:r>
            <a:r>
              <a:rPr lang="sl-SI" sz="2200" dirty="0" smtClean="0"/>
              <a:t>: košnja mešanice dveh KMRS.</a:t>
            </a:r>
          </a:p>
          <a:p>
            <a:pPr>
              <a:buFontTx/>
              <a:buChar char="-"/>
            </a:pPr>
            <a:r>
              <a:rPr lang="sl-SI" sz="2200" b="1" dirty="0" smtClean="0"/>
              <a:t>Nato maj 2024 uničenje mešanic dveh KMRS</a:t>
            </a:r>
            <a:r>
              <a:rPr lang="sl-SI" sz="2200" dirty="0" smtClean="0"/>
              <a:t> (vendar brez FFS).</a:t>
            </a:r>
          </a:p>
          <a:p>
            <a:pPr>
              <a:buFontTx/>
              <a:buChar char="-"/>
            </a:pPr>
            <a:r>
              <a:rPr lang="sl-SI" sz="2200" b="1" dirty="0"/>
              <a:t>M</a:t>
            </a:r>
            <a:r>
              <a:rPr lang="sl-SI" sz="2200" b="1" dirty="0" smtClean="0"/>
              <a:t>aj 2024 setev koruze. </a:t>
            </a:r>
            <a:r>
              <a:rPr lang="sl-SI" sz="2200" dirty="0" smtClean="0"/>
              <a:t>Koruza je tudi kot glavni posevek prijavljena na ZV za 2024.</a:t>
            </a:r>
          </a:p>
        </p:txBody>
      </p:sp>
    </p:spTree>
    <p:extLst>
      <p:ext uri="{BB962C8B-B14F-4D97-AF65-F5344CB8AC3E}">
        <p14:creationId xmlns:p14="http://schemas.microsoft.com/office/powerpoint/2010/main" val="1110504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483743561"/>
              </p:ext>
            </p:extLst>
          </p:nvPr>
        </p:nvGraphicFramePr>
        <p:xfrm>
          <a:off x="383700" y="759049"/>
          <a:ext cx="11198948" cy="5550317"/>
        </p:xfrm>
        <a:graphic>
          <a:graphicData uri="http://schemas.openxmlformats.org/drawingml/2006/table">
            <a:tbl>
              <a:tblPr>
                <a:tableStyleId>{5C22544A-7EE6-4342-B048-85BDC9FD1C3A}</a:tableStyleId>
              </a:tblPr>
              <a:tblGrid>
                <a:gridCol w="1739880">
                  <a:extLst>
                    <a:ext uri="{9D8B030D-6E8A-4147-A177-3AD203B41FA5}">
                      <a16:colId xmlns:a16="http://schemas.microsoft.com/office/drawing/2014/main" val="4090458476"/>
                    </a:ext>
                  </a:extLst>
                </a:gridCol>
                <a:gridCol w="624887">
                  <a:extLst>
                    <a:ext uri="{9D8B030D-6E8A-4147-A177-3AD203B41FA5}">
                      <a16:colId xmlns:a16="http://schemas.microsoft.com/office/drawing/2014/main" val="3881565693"/>
                    </a:ext>
                  </a:extLst>
                </a:gridCol>
                <a:gridCol w="1739880">
                  <a:extLst>
                    <a:ext uri="{9D8B030D-6E8A-4147-A177-3AD203B41FA5}">
                      <a16:colId xmlns:a16="http://schemas.microsoft.com/office/drawing/2014/main" val="3987996876"/>
                    </a:ext>
                  </a:extLst>
                </a:gridCol>
                <a:gridCol w="624887">
                  <a:extLst>
                    <a:ext uri="{9D8B030D-6E8A-4147-A177-3AD203B41FA5}">
                      <a16:colId xmlns:a16="http://schemas.microsoft.com/office/drawing/2014/main" val="2837483401"/>
                    </a:ext>
                  </a:extLst>
                </a:gridCol>
                <a:gridCol w="1739880">
                  <a:extLst>
                    <a:ext uri="{9D8B030D-6E8A-4147-A177-3AD203B41FA5}">
                      <a16:colId xmlns:a16="http://schemas.microsoft.com/office/drawing/2014/main" val="2489764194"/>
                    </a:ext>
                  </a:extLst>
                </a:gridCol>
                <a:gridCol w="624887">
                  <a:extLst>
                    <a:ext uri="{9D8B030D-6E8A-4147-A177-3AD203B41FA5}">
                      <a16:colId xmlns:a16="http://schemas.microsoft.com/office/drawing/2014/main" val="1132871947"/>
                    </a:ext>
                  </a:extLst>
                </a:gridCol>
                <a:gridCol w="1739880">
                  <a:extLst>
                    <a:ext uri="{9D8B030D-6E8A-4147-A177-3AD203B41FA5}">
                      <a16:colId xmlns:a16="http://schemas.microsoft.com/office/drawing/2014/main" val="3918019990"/>
                    </a:ext>
                  </a:extLst>
                </a:gridCol>
                <a:gridCol w="624887">
                  <a:extLst>
                    <a:ext uri="{9D8B030D-6E8A-4147-A177-3AD203B41FA5}">
                      <a16:colId xmlns:a16="http://schemas.microsoft.com/office/drawing/2014/main" val="558855482"/>
                    </a:ext>
                  </a:extLst>
                </a:gridCol>
                <a:gridCol w="1739880">
                  <a:extLst>
                    <a:ext uri="{9D8B030D-6E8A-4147-A177-3AD203B41FA5}">
                      <a16:colId xmlns:a16="http://schemas.microsoft.com/office/drawing/2014/main" val="4156725792"/>
                    </a:ext>
                  </a:extLst>
                </a:gridCol>
              </a:tblGrid>
              <a:tr h="209444">
                <a:tc>
                  <a:txBody>
                    <a:bodyPr/>
                    <a:lstStyle/>
                    <a:p>
                      <a:pPr algn="l" fontAlgn="t"/>
                      <a:r>
                        <a:rPr lang="pl-PL" sz="500" u="none" strike="noStrike">
                          <a:effectLst/>
                        </a:rPr>
                        <a:t>506 - mešanica za naknadni posevek 1 (15.8. - 15.10.)</a:t>
                      </a:r>
                      <a:endParaRPr lang="pl-PL"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pl-PL" sz="500" u="none" strike="noStrike">
                          <a:effectLst/>
                        </a:rPr>
                        <a:t>507 - mešanica za naknadni posevek 2 (1.9. - 30.10.)</a:t>
                      </a:r>
                      <a:endParaRPr lang="pl-PL"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508 - medovit posevek 1 (15.8.-15.10.)</a:t>
                      </a:r>
                      <a:endParaRPr lang="sl-SI"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509 - medovit posevek 2 (1.9.-30.10.)</a:t>
                      </a:r>
                      <a:endParaRPr lang="sl-SI"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1"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Podsevki</a:t>
                      </a:r>
                      <a:endParaRPr lang="sl-SI" sz="500" b="1"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917181110"/>
                  </a:ext>
                </a:extLst>
              </a:tr>
              <a:tr h="104723">
                <a:tc>
                  <a:txBody>
                    <a:bodyPr/>
                    <a:lstStyle/>
                    <a:p>
                      <a:pPr algn="l" fontAlgn="t"/>
                      <a:r>
                        <a:rPr lang="sl-SI" sz="500" u="none" strike="noStrike">
                          <a:effectLst/>
                        </a:rPr>
                        <a:t>abesinska gizotija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ajda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aleksandrijska 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500 - podsevek navadne nokote</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735265975"/>
                  </a:ext>
                </a:extLst>
              </a:tr>
              <a:tr h="104723">
                <a:tc>
                  <a:txBody>
                    <a:bodyPr/>
                    <a:lstStyle/>
                    <a:p>
                      <a:pPr algn="l" fontAlgn="t"/>
                      <a:r>
                        <a:rPr lang="sl-SI" sz="500" u="none" strike="noStrike">
                          <a:effectLst/>
                        </a:rPr>
                        <a:t>ajda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grašica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aleksandrijska 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501 - podsevek krmnega graha</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82097662"/>
                  </a:ext>
                </a:extLst>
              </a:tr>
              <a:tr h="104723">
                <a:tc>
                  <a:txBody>
                    <a:bodyPr/>
                    <a:lstStyle/>
                    <a:p>
                      <a:pPr algn="l" fontAlgn="t"/>
                      <a:r>
                        <a:rPr lang="sl-SI" sz="500" u="none" strike="noStrike">
                          <a:effectLst/>
                        </a:rPr>
                        <a:t>aleksandrijska 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inkarnatka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bela gorjušica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inkarnatka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502 - podsevek deteljnotravnih mešanic</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444434174"/>
                  </a:ext>
                </a:extLst>
              </a:tr>
              <a:tr h="104723">
                <a:tc>
                  <a:txBody>
                    <a:bodyPr/>
                    <a:lstStyle/>
                    <a:p>
                      <a:pPr algn="l" fontAlgn="t"/>
                      <a:r>
                        <a:rPr lang="sl-SI" sz="500" u="none" strike="noStrike">
                          <a:effectLst/>
                        </a:rPr>
                        <a:t>amarant</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503 - podsevek detelje</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641050524"/>
                  </a:ext>
                </a:extLst>
              </a:tr>
              <a:tr h="104723">
                <a:tc>
                  <a:txBody>
                    <a:bodyPr/>
                    <a:lstStyle/>
                    <a:p>
                      <a:pPr algn="l" fontAlgn="t"/>
                      <a:r>
                        <a:rPr lang="sl-SI" sz="500" u="none" strike="noStrike">
                          <a:effectLst/>
                        </a:rPr>
                        <a:t>bar</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repica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facelija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repica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504 - podsevek inkarnatke</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4037493451"/>
                  </a:ext>
                </a:extLst>
              </a:tr>
              <a:tr h="104723">
                <a:tc>
                  <a:txBody>
                    <a:bodyPr/>
                    <a:lstStyle/>
                    <a:p>
                      <a:pPr algn="l" fontAlgn="t"/>
                      <a:r>
                        <a:rPr lang="sl-SI" sz="500" u="none" strike="noStrike">
                          <a:effectLst/>
                        </a:rPr>
                        <a:t>bela gorjušica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lucerna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inkarnatka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505 - podsevek trave</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145192577"/>
                  </a:ext>
                </a:extLst>
              </a:tr>
              <a:tr h="104723">
                <a:tc>
                  <a:txBody>
                    <a:bodyPr/>
                    <a:lstStyle/>
                    <a:p>
                      <a:pPr algn="l" fontAlgn="t"/>
                      <a:r>
                        <a:rPr lang="sl-SI" sz="500" u="none" strike="noStrike">
                          <a:effectLst/>
                        </a:rPr>
                        <a:t>bob</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navadna nokota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ogrščica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perzijska 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511 - podsevek krmni bob</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231583490"/>
                  </a:ext>
                </a:extLst>
              </a:tr>
              <a:tr h="104723">
                <a:tc>
                  <a:txBody>
                    <a:bodyPr/>
                    <a:lstStyle/>
                    <a:p>
                      <a:pPr algn="l" fontAlgn="t"/>
                      <a:r>
                        <a:rPr lang="sl-SI" sz="500" u="none" strike="noStrike">
                          <a:effectLst/>
                        </a:rPr>
                        <a:t>facelija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512 - podsevek lucerne</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330620601"/>
                  </a:ext>
                </a:extLst>
              </a:tr>
              <a:tr h="104723">
                <a:tc>
                  <a:txBody>
                    <a:bodyPr/>
                    <a:lstStyle/>
                    <a:p>
                      <a:pPr algn="l" fontAlgn="t"/>
                      <a:r>
                        <a:rPr lang="sl-SI" sz="500" u="none" strike="noStrike">
                          <a:effectLst/>
                        </a:rPr>
                        <a:t>grah</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redkev</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repica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513 - podsevek soje</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373992336"/>
                  </a:ext>
                </a:extLst>
              </a:tr>
              <a:tr h="104723">
                <a:tc>
                  <a:txBody>
                    <a:bodyPr/>
                    <a:lstStyle/>
                    <a:p>
                      <a:pPr algn="l" fontAlgn="t"/>
                      <a:r>
                        <a:rPr lang="sl-SI" sz="500" u="none" strike="noStrike">
                          <a:effectLst/>
                        </a:rPr>
                        <a:t>grahor</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pšenica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krmna repica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514 - podsevek volčji bob</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125569590"/>
                  </a:ext>
                </a:extLst>
              </a:tr>
              <a:tr h="104723">
                <a:tc>
                  <a:txBody>
                    <a:bodyPr/>
                    <a:lstStyle/>
                    <a:p>
                      <a:pPr algn="l" fontAlgn="t"/>
                      <a:r>
                        <a:rPr lang="sl-SI" sz="500" u="none" strike="noStrike">
                          <a:effectLst/>
                        </a:rPr>
                        <a:t>grašica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rž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lan</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515 - podsevek aleksandrijska detelja</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591870097"/>
                  </a:ext>
                </a:extLst>
              </a:tr>
              <a:tr h="104723">
                <a:tc>
                  <a:txBody>
                    <a:bodyPr/>
                    <a:lstStyle/>
                    <a:p>
                      <a:pPr algn="l" fontAlgn="t"/>
                      <a:r>
                        <a:rPr lang="sl-SI" sz="500" u="none" strike="noStrike">
                          <a:effectLst/>
                        </a:rPr>
                        <a:t>grašica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soržica (ozimna)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navadna nokota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516 - podsevek perzijska detelja</a:t>
                      </a:r>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103655152"/>
                  </a:ext>
                </a:extLst>
              </a:tr>
              <a:tr h="104723">
                <a:tc>
                  <a:txBody>
                    <a:bodyPr/>
                    <a:lstStyle/>
                    <a:p>
                      <a:pPr algn="l" fontAlgn="t"/>
                      <a:r>
                        <a:rPr lang="sl-SI" sz="500" u="none" strike="noStrike">
                          <a:effectLst/>
                        </a:rPr>
                        <a:t>inkarnatka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trave</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ogrščica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667505064"/>
                  </a:ext>
                </a:extLst>
              </a:tr>
              <a:tr h="104723">
                <a:tc>
                  <a:txBody>
                    <a:bodyPr/>
                    <a:lstStyle/>
                    <a:p>
                      <a:pPr algn="l" fontAlgn="t"/>
                      <a:r>
                        <a:rPr lang="sl-SI" sz="500" u="none" strike="noStrike">
                          <a:effectLst/>
                        </a:rPr>
                        <a:t>krmna ogrščica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trda pšenica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271460231"/>
                  </a:ext>
                </a:extLst>
              </a:tr>
              <a:tr h="104723">
                <a:tc>
                  <a:txBody>
                    <a:bodyPr/>
                    <a:lstStyle/>
                    <a:p>
                      <a:pPr algn="l" fontAlgn="t"/>
                      <a:r>
                        <a:rPr lang="sl-SI" sz="500" u="none" strike="noStrike">
                          <a:effectLst/>
                        </a:rPr>
                        <a:t>krmna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tritikala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redkev</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921208593"/>
                  </a:ext>
                </a:extLst>
              </a:tr>
              <a:tr h="104723">
                <a:tc>
                  <a:txBody>
                    <a:bodyPr/>
                    <a:lstStyle/>
                    <a:p>
                      <a:pPr algn="l" fontAlgn="t"/>
                      <a:r>
                        <a:rPr lang="sl-SI" sz="500" u="none" strike="noStrike">
                          <a:effectLst/>
                        </a:rPr>
                        <a:t>krmna repica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oljna repica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940986493"/>
                  </a:ext>
                </a:extLst>
              </a:tr>
              <a:tr h="104723">
                <a:tc>
                  <a:txBody>
                    <a:bodyPr/>
                    <a:lstStyle/>
                    <a:p>
                      <a:pPr algn="l" fontAlgn="t"/>
                      <a:r>
                        <a:rPr lang="sl-SI" sz="500" u="none" strike="noStrike">
                          <a:effectLst/>
                        </a:rPr>
                        <a:t>krmna repica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perzijska 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387288643"/>
                  </a:ext>
                </a:extLst>
              </a:tr>
              <a:tr h="104723">
                <a:tc>
                  <a:txBody>
                    <a:bodyPr/>
                    <a:lstStyle/>
                    <a:p>
                      <a:pPr algn="l" fontAlgn="t"/>
                      <a:r>
                        <a:rPr lang="sl-SI" sz="500" u="none" strike="noStrike">
                          <a:effectLst/>
                        </a:rPr>
                        <a:t>krmni bob</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riček</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4022543788"/>
                  </a:ext>
                </a:extLst>
              </a:tr>
              <a:tr h="104723">
                <a:tc>
                  <a:txBody>
                    <a:bodyPr/>
                    <a:lstStyle/>
                    <a:p>
                      <a:pPr algn="l" fontAlgn="t"/>
                      <a:r>
                        <a:rPr lang="sl-SI" sz="500" u="none" strike="noStrike">
                          <a:effectLst/>
                        </a:rPr>
                        <a:t>krmni grah (jari)</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rjava indijska gorčica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2879680"/>
                  </a:ext>
                </a:extLst>
              </a:tr>
              <a:tr h="104723">
                <a:tc>
                  <a:txBody>
                    <a:bodyPr/>
                    <a:lstStyle/>
                    <a:p>
                      <a:pPr algn="l" fontAlgn="t"/>
                      <a:r>
                        <a:rPr lang="sl-SI" sz="500" u="none" strike="noStrike">
                          <a:effectLst/>
                        </a:rPr>
                        <a:t>krmni sirek</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sončnice</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617557179"/>
                  </a:ext>
                </a:extLst>
              </a:tr>
              <a:tr h="104723">
                <a:tc>
                  <a:txBody>
                    <a:bodyPr/>
                    <a:lstStyle/>
                    <a:p>
                      <a:pPr algn="l" fontAlgn="t"/>
                      <a:r>
                        <a:rPr lang="sl-SI" sz="500" u="none" strike="noStrike">
                          <a:effectLst/>
                        </a:rPr>
                        <a:t>lan</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r>
                        <a:rPr lang="sl-SI" sz="500" u="none" strike="noStrike">
                          <a:effectLst/>
                        </a:rPr>
                        <a:t>volčji bob</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29447964"/>
                  </a:ext>
                </a:extLst>
              </a:tr>
              <a:tr h="104723">
                <a:tc>
                  <a:txBody>
                    <a:bodyPr/>
                    <a:lstStyle/>
                    <a:p>
                      <a:pPr algn="l" fontAlgn="t"/>
                      <a:r>
                        <a:rPr lang="sl-SI" sz="500" u="none" strike="noStrike">
                          <a:effectLst/>
                        </a:rPr>
                        <a:t>lucerna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837853708"/>
                  </a:ext>
                </a:extLst>
              </a:tr>
              <a:tr h="104723">
                <a:tc>
                  <a:txBody>
                    <a:bodyPr/>
                    <a:lstStyle/>
                    <a:p>
                      <a:pPr algn="l" fontAlgn="t"/>
                      <a:r>
                        <a:rPr lang="sl-SI" sz="500" u="none" strike="noStrike">
                          <a:effectLst/>
                        </a:rPr>
                        <a:t>meliorativna redkev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7314269"/>
                  </a:ext>
                </a:extLst>
              </a:tr>
              <a:tr h="104723">
                <a:tc>
                  <a:txBody>
                    <a:bodyPr/>
                    <a:lstStyle/>
                    <a:p>
                      <a:pPr algn="l" fontAlgn="t"/>
                      <a:r>
                        <a:rPr lang="sl-SI" sz="500" u="none" strike="noStrike">
                          <a:effectLst/>
                        </a:rPr>
                        <a:t>mešanice žit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949525408"/>
                  </a:ext>
                </a:extLst>
              </a:tr>
              <a:tr h="104723">
                <a:tc>
                  <a:txBody>
                    <a:bodyPr/>
                    <a:lstStyle/>
                    <a:p>
                      <a:pPr algn="l" fontAlgn="t"/>
                      <a:r>
                        <a:rPr lang="sl-SI" sz="500" u="none" strike="noStrike">
                          <a:effectLst/>
                        </a:rPr>
                        <a:t>navadna nokota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306555608"/>
                  </a:ext>
                </a:extLst>
              </a:tr>
              <a:tr h="104723">
                <a:tc>
                  <a:txBody>
                    <a:bodyPr/>
                    <a:lstStyle/>
                    <a:p>
                      <a:pPr algn="l" fontAlgn="t"/>
                      <a:r>
                        <a:rPr lang="sl-SI" sz="500" u="none" strike="noStrike">
                          <a:effectLst/>
                        </a:rPr>
                        <a:t>oljna ogrščica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73719009"/>
                  </a:ext>
                </a:extLst>
              </a:tr>
              <a:tr h="104723">
                <a:tc>
                  <a:txBody>
                    <a:bodyPr/>
                    <a:lstStyle/>
                    <a:p>
                      <a:pPr algn="l" fontAlgn="t"/>
                      <a:r>
                        <a:rPr lang="sl-SI" sz="500" u="none" strike="noStrike">
                          <a:effectLst/>
                        </a:rPr>
                        <a:t>oljna ogrščica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275294458"/>
                  </a:ext>
                </a:extLst>
              </a:tr>
              <a:tr h="104723">
                <a:tc>
                  <a:txBody>
                    <a:bodyPr/>
                    <a:lstStyle/>
                    <a:p>
                      <a:pPr algn="l" fontAlgn="t"/>
                      <a:r>
                        <a:rPr lang="sl-SI" sz="500" u="none" strike="noStrike">
                          <a:effectLst/>
                        </a:rPr>
                        <a:t>oljna redkev</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142012907"/>
                  </a:ext>
                </a:extLst>
              </a:tr>
              <a:tr h="104723">
                <a:tc>
                  <a:txBody>
                    <a:bodyPr/>
                    <a:lstStyle/>
                    <a:p>
                      <a:pPr algn="l" fontAlgn="t"/>
                      <a:r>
                        <a:rPr lang="sl-SI" sz="500" u="none" strike="noStrike">
                          <a:effectLst/>
                        </a:rPr>
                        <a:t>oljna repica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379467475"/>
                  </a:ext>
                </a:extLst>
              </a:tr>
              <a:tr h="104723">
                <a:tc>
                  <a:txBody>
                    <a:bodyPr/>
                    <a:lstStyle/>
                    <a:p>
                      <a:pPr algn="l" fontAlgn="t"/>
                      <a:r>
                        <a:rPr lang="sl-SI" sz="500" u="none" strike="noStrike">
                          <a:effectLst/>
                        </a:rPr>
                        <a:t>oves (jari)</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809085980"/>
                  </a:ext>
                </a:extLst>
              </a:tr>
              <a:tr h="104723">
                <a:tc>
                  <a:txBody>
                    <a:bodyPr/>
                    <a:lstStyle/>
                    <a:p>
                      <a:pPr algn="l" fontAlgn="t"/>
                      <a:r>
                        <a:rPr lang="sl-SI" sz="500" u="none" strike="noStrike">
                          <a:effectLst/>
                        </a:rPr>
                        <a:t>perzijska detelja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473870817"/>
                  </a:ext>
                </a:extLst>
              </a:tr>
              <a:tr h="104723">
                <a:tc>
                  <a:txBody>
                    <a:bodyPr/>
                    <a:lstStyle/>
                    <a:p>
                      <a:pPr algn="l" fontAlgn="t"/>
                      <a:r>
                        <a:rPr lang="sl-SI" sz="500" u="none" strike="noStrike">
                          <a:effectLst/>
                        </a:rPr>
                        <a:t>proso</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698162221"/>
                  </a:ext>
                </a:extLst>
              </a:tr>
              <a:tr h="104723">
                <a:tc>
                  <a:txBody>
                    <a:bodyPr/>
                    <a:lstStyle/>
                    <a:p>
                      <a:pPr algn="l" fontAlgn="t"/>
                      <a:r>
                        <a:rPr lang="sl-SI" sz="500" u="none" strike="noStrike">
                          <a:effectLst/>
                        </a:rPr>
                        <a:t>pšenica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943227199"/>
                  </a:ext>
                </a:extLst>
              </a:tr>
              <a:tr h="104723">
                <a:tc>
                  <a:txBody>
                    <a:bodyPr/>
                    <a:lstStyle/>
                    <a:p>
                      <a:pPr algn="l" fontAlgn="t"/>
                      <a:r>
                        <a:rPr lang="sl-SI" sz="500" u="none" strike="noStrike">
                          <a:effectLst/>
                        </a:rPr>
                        <a:t>pšenica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387889720"/>
                  </a:ext>
                </a:extLst>
              </a:tr>
              <a:tr h="104723">
                <a:tc>
                  <a:txBody>
                    <a:bodyPr/>
                    <a:lstStyle/>
                    <a:p>
                      <a:pPr algn="l" fontAlgn="t"/>
                      <a:r>
                        <a:rPr lang="sl-SI" sz="500" u="none" strike="noStrike">
                          <a:effectLst/>
                        </a:rPr>
                        <a:t>repa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502202615"/>
                  </a:ext>
                </a:extLst>
              </a:tr>
              <a:tr h="104723">
                <a:tc>
                  <a:txBody>
                    <a:bodyPr/>
                    <a:lstStyle/>
                    <a:p>
                      <a:pPr algn="l" fontAlgn="t"/>
                      <a:r>
                        <a:rPr lang="sl-SI" sz="500" u="none" strike="noStrike">
                          <a:effectLst/>
                        </a:rPr>
                        <a:t>riček</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828280292"/>
                  </a:ext>
                </a:extLst>
              </a:tr>
              <a:tr h="104723">
                <a:tc>
                  <a:txBody>
                    <a:bodyPr/>
                    <a:lstStyle/>
                    <a:p>
                      <a:pPr algn="l" fontAlgn="t"/>
                      <a:r>
                        <a:rPr lang="sl-SI" sz="500" u="none" strike="noStrike">
                          <a:effectLst/>
                        </a:rPr>
                        <a:t>rjava indijska gorčica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243635248"/>
                  </a:ext>
                </a:extLst>
              </a:tr>
              <a:tr h="104723">
                <a:tc>
                  <a:txBody>
                    <a:bodyPr/>
                    <a:lstStyle/>
                    <a:p>
                      <a:pPr algn="l" fontAlgn="t"/>
                      <a:r>
                        <a:rPr lang="sl-SI" sz="500" u="none" strike="noStrike">
                          <a:effectLst/>
                        </a:rPr>
                        <a:t>rž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941673710"/>
                  </a:ext>
                </a:extLst>
              </a:tr>
              <a:tr h="104723">
                <a:tc>
                  <a:txBody>
                    <a:bodyPr/>
                    <a:lstStyle/>
                    <a:p>
                      <a:pPr algn="l" fontAlgn="t"/>
                      <a:r>
                        <a:rPr lang="sl-SI" sz="500" u="none" strike="noStrike">
                          <a:effectLst/>
                        </a:rPr>
                        <a:t>rž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289119190"/>
                  </a:ext>
                </a:extLst>
              </a:tr>
              <a:tr h="104723">
                <a:tc>
                  <a:txBody>
                    <a:bodyPr/>
                    <a:lstStyle/>
                    <a:p>
                      <a:pPr algn="l" fontAlgn="t"/>
                      <a:r>
                        <a:rPr lang="sl-SI" sz="500" u="none" strike="noStrike">
                          <a:effectLst/>
                        </a:rPr>
                        <a:t>sirek</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782417805"/>
                  </a:ext>
                </a:extLst>
              </a:tr>
              <a:tr h="104723">
                <a:tc>
                  <a:txBody>
                    <a:bodyPr/>
                    <a:lstStyle/>
                    <a:p>
                      <a:pPr algn="l" fontAlgn="t"/>
                      <a:r>
                        <a:rPr lang="sl-SI" sz="500" u="none" strike="noStrike">
                          <a:effectLst/>
                        </a:rPr>
                        <a:t>soja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287730140"/>
                  </a:ext>
                </a:extLst>
              </a:tr>
              <a:tr h="104723">
                <a:tc>
                  <a:txBody>
                    <a:bodyPr/>
                    <a:lstStyle/>
                    <a:p>
                      <a:pPr algn="l" fontAlgn="t"/>
                      <a:r>
                        <a:rPr lang="sl-SI" sz="500" u="none" strike="noStrike">
                          <a:effectLst/>
                        </a:rPr>
                        <a:t>sončnice</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2742931590"/>
                  </a:ext>
                </a:extLst>
              </a:tr>
              <a:tr h="104723">
                <a:tc>
                  <a:txBody>
                    <a:bodyPr/>
                    <a:lstStyle/>
                    <a:p>
                      <a:pPr algn="l" fontAlgn="t"/>
                      <a:r>
                        <a:rPr lang="sl-SI" sz="500" u="none" strike="noStrike">
                          <a:effectLst/>
                        </a:rPr>
                        <a:t>soržica (jara)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533580661"/>
                  </a:ext>
                </a:extLst>
              </a:tr>
              <a:tr h="104723">
                <a:tc>
                  <a:txBody>
                    <a:bodyPr/>
                    <a:lstStyle/>
                    <a:p>
                      <a:pPr algn="l" fontAlgn="t"/>
                      <a:r>
                        <a:rPr lang="sl-SI" sz="500" u="none" strike="noStrike">
                          <a:effectLst/>
                        </a:rPr>
                        <a:t>soržica (ozimna) </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603427156"/>
                  </a:ext>
                </a:extLst>
              </a:tr>
              <a:tr h="104723">
                <a:tc>
                  <a:txBody>
                    <a:bodyPr/>
                    <a:lstStyle/>
                    <a:p>
                      <a:pPr algn="l" fontAlgn="t"/>
                      <a:r>
                        <a:rPr lang="sl-SI" sz="500" u="none" strike="noStrike">
                          <a:effectLst/>
                        </a:rPr>
                        <a:t>sudanska trava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970341186"/>
                  </a:ext>
                </a:extLst>
              </a:tr>
              <a:tr h="104723">
                <a:tc>
                  <a:txBody>
                    <a:bodyPr/>
                    <a:lstStyle/>
                    <a:p>
                      <a:pPr algn="l" fontAlgn="t"/>
                      <a:r>
                        <a:rPr lang="sl-SI" sz="500" u="none" strike="noStrike">
                          <a:effectLst/>
                        </a:rPr>
                        <a:t>trave</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3346380016"/>
                  </a:ext>
                </a:extLst>
              </a:tr>
              <a:tr h="104723">
                <a:tc>
                  <a:txBody>
                    <a:bodyPr/>
                    <a:lstStyle/>
                    <a:p>
                      <a:pPr algn="l" fontAlgn="t"/>
                      <a:r>
                        <a:rPr lang="sl-SI" sz="500" u="none" strike="noStrike">
                          <a:effectLst/>
                        </a:rPr>
                        <a:t>trda pšenica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668723117"/>
                  </a:ext>
                </a:extLst>
              </a:tr>
              <a:tr h="104723">
                <a:tc>
                  <a:txBody>
                    <a:bodyPr/>
                    <a:lstStyle/>
                    <a:p>
                      <a:pPr algn="l" fontAlgn="t"/>
                      <a:r>
                        <a:rPr lang="sl-SI" sz="500" u="none" strike="noStrike">
                          <a:effectLst/>
                        </a:rPr>
                        <a:t>trda pšenica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948253237"/>
                  </a:ext>
                </a:extLst>
              </a:tr>
              <a:tr h="104723">
                <a:tc>
                  <a:txBody>
                    <a:bodyPr/>
                    <a:lstStyle/>
                    <a:p>
                      <a:pPr algn="l" fontAlgn="t"/>
                      <a:r>
                        <a:rPr lang="sl-SI" sz="500" u="none" strike="noStrike">
                          <a:effectLst/>
                        </a:rPr>
                        <a:t>tritikala (jara)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494407760"/>
                  </a:ext>
                </a:extLst>
              </a:tr>
              <a:tr h="104723">
                <a:tc>
                  <a:txBody>
                    <a:bodyPr/>
                    <a:lstStyle/>
                    <a:p>
                      <a:pPr algn="l" fontAlgn="t"/>
                      <a:r>
                        <a:rPr lang="sl-SI" sz="500" u="none" strike="noStrike">
                          <a:effectLst/>
                        </a:rPr>
                        <a:t>tritikala (ozimna)</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136313817"/>
                  </a:ext>
                </a:extLst>
              </a:tr>
              <a:tr h="104723">
                <a:tc>
                  <a:txBody>
                    <a:bodyPr/>
                    <a:lstStyle/>
                    <a:p>
                      <a:pPr algn="l" fontAlgn="t"/>
                      <a:r>
                        <a:rPr lang="sl-SI" sz="500" u="none" strike="noStrike">
                          <a:effectLst/>
                        </a:rPr>
                        <a:t>volčji bob</a:t>
                      </a:r>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a:solidFill>
                          <a:srgbClr val="000000"/>
                        </a:solidFill>
                        <a:effectLst/>
                        <a:latin typeface="Calibri" panose="020F0502020204030204" pitchFamily="34" charset="0"/>
                      </a:endParaRPr>
                    </a:p>
                  </a:txBody>
                  <a:tcPr marL="3910" marR="3910" marT="3910" marB="0"/>
                </a:tc>
                <a:tc>
                  <a:txBody>
                    <a:bodyPr/>
                    <a:lstStyle/>
                    <a:p>
                      <a:pPr algn="l" fontAlgn="t"/>
                      <a:endParaRPr lang="sl-SI" sz="500" b="0" i="0" u="none" strike="noStrike" dirty="0">
                        <a:solidFill>
                          <a:srgbClr val="000000"/>
                        </a:solidFill>
                        <a:effectLst/>
                        <a:latin typeface="Calibri" panose="020F0502020204030204" pitchFamily="34" charset="0"/>
                      </a:endParaRPr>
                    </a:p>
                  </a:txBody>
                  <a:tcPr marL="3910" marR="3910" marT="3910" marB="0"/>
                </a:tc>
                <a:extLst>
                  <a:ext uri="{0D108BD9-81ED-4DB2-BD59-A6C34878D82A}">
                    <a16:rowId xmlns:a16="http://schemas.microsoft.com/office/drawing/2014/main" val="626816439"/>
                  </a:ext>
                </a:extLst>
              </a:tr>
            </a:tbl>
          </a:graphicData>
        </a:graphic>
      </p:graphicFrame>
      <p:grpSp>
        <p:nvGrpSpPr>
          <p:cNvPr id="5" name="Skupina 4"/>
          <p:cNvGrpSpPr/>
          <p:nvPr/>
        </p:nvGrpSpPr>
        <p:grpSpPr>
          <a:xfrm>
            <a:off x="158085" y="-274320"/>
            <a:ext cx="11981219" cy="739195"/>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dirty="0"/>
                <a:t>INP 8.05 Naknadni posevki in podsevki </a:t>
              </a:r>
              <a:r>
                <a:rPr lang="sl-SI" sz="2000" b="1" dirty="0" smtClean="0"/>
                <a:t>– NPP  (ŠIFRANT KMRS – delovna verzija do objave)</a:t>
              </a:r>
              <a:endParaRPr lang="sl-SI" sz="2800" b="1" kern="1200" dirty="0"/>
            </a:p>
          </p:txBody>
        </p:sp>
      </p:grpSp>
    </p:spTree>
    <p:extLst>
      <p:ext uri="{BB962C8B-B14F-4D97-AF65-F5344CB8AC3E}">
        <p14:creationId xmlns:p14="http://schemas.microsoft.com/office/powerpoint/2010/main" val="3804326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2">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6" name="Označba mesta vsebine 3"/>
          <p:cNvGraphicFramePr>
            <a:graphicFrameLocks noGrp="1"/>
          </p:cNvGraphicFramePr>
          <p:nvPr>
            <p:ph idx="1"/>
            <p:extLst>
              <p:ext uri="{D42A27DB-BD31-4B8C-83A1-F6EECF244321}">
                <p14:modId xmlns:p14="http://schemas.microsoft.com/office/powerpoint/2010/main" val="3534361463"/>
              </p:ext>
            </p:extLst>
          </p:nvPr>
        </p:nvGraphicFramePr>
        <p:xfrm>
          <a:off x="64655" y="73889"/>
          <a:ext cx="12044218" cy="6951332"/>
        </p:xfrm>
        <a:graphic>
          <a:graphicData uri="http://schemas.openxmlformats.org/drawingml/2006/table">
            <a:tbl>
              <a:tblPr>
                <a:tableStyleId>{93296810-A885-4BE3-A3E7-6D5BEEA58F35}</a:tableStyleId>
              </a:tblPr>
              <a:tblGrid>
                <a:gridCol w="5135418">
                  <a:extLst>
                    <a:ext uri="{9D8B030D-6E8A-4147-A177-3AD203B41FA5}">
                      <a16:colId xmlns:a16="http://schemas.microsoft.com/office/drawing/2014/main" val="1340251156"/>
                    </a:ext>
                  </a:extLst>
                </a:gridCol>
                <a:gridCol w="1148523">
                  <a:extLst>
                    <a:ext uri="{9D8B030D-6E8A-4147-A177-3AD203B41FA5}">
                      <a16:colId xmlns:a16="http://schemas.microsoft.com/office/drawing/2014/main" val="2928547962"/>
                    </a:ext>
                  </a:extLst>
                </a:gridCol>
                <a:gridCol w="2249805">
                  <a:extLst>
                    <a:ext uri="{9D8B030D-6E8A-4147-A177-3AD203B41FA5}">
                      <a16:colId xmlns:a16="http://schemas.microsoft.com/office/drawing/2014/main" val="2432766370"/>
                    </a:ext>
                  </a:extLst>
                </a:gridCol>
                <a:gridCol w="2133436">
                  <a:extLst>
                    <a:ext uri="{9D8B030D-6E8A-4147-A177-3AD203B41FA5}">
                      <a16:colId xmlns:a16="http://schemas.microsoft.com/office/drawing/2014/main" val="1602722018"/>
                    </a:ext>
                  </a:extLst>
                </a:gridCol>
                <a:gridCol w="1377036">
                  <a:extLst>
                    <a:ext uri="{9D8B030D-6E8A-4147-A177-3AD203B41FA5}">
                      <a16:colId xmlns:a16="http://schemas.microsoft.com/office/drawing/2014/main" val="1132399926"/>
                    </a:ext>
                  </a:extLst>
                </a:gridCol>
              </a:tblGrid>
              <a:tr h="653619">
                <a:tc>
                  <a:txBody>
                    <a:bodyPr/>
                    <a:lstStyle/>
                    <a:p>
                      <a:pPr algn="l" fontAlgn="b"/>
                      <a:r>
                        <a:rPr lang="sl-SI" sz="1800" b="1" u="none" strike="noStrike" dirty="0">
                          <a:solidFill>
                            <a:schemeClr val="accent6">
                              <a:lumMod val="50000"/>
                            </a:schemeClr>
                          </a:solidFill>
                          <a:effectLst/>
                        </a:rPr>
                        <a:t>INTERVENCIJA SOPO VKLJUČUJE 11 SHEM</a:t>
                      </a:r>
                      <a:endParaRPr lang="sl-SI" sz="1800" b="1" i="0" u="none" strike="noStrike" dirty="0">
                        <a:solidFill>
                          <a:schemeClr val="accent6">
                            <a:lumMod val="50000"/>
                          </a:schemeClr>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r>
                        <a:rPr lang="sl-SI" sz="1800" b="1" u="none" strike="noStrike" dirty="0">
                          <a:solidFill>
                            <a:schemeClr val="accent6">
                              <a:lumMod val="50000"/>
                            </a:schemeClr>
                          </a:solidFill>
                          <a:effectLst/>
                        </a:rPr>
                        <a:t>KRATICE SHEM</a:t>
                      </a:r>
                      <a:endParaRPr lang="sl-SI" sz="1800" b="1" i="0" u="none" strike="noStrike" dirty="0">
                        <a:solidFill>
                          <a:schemeClr val="accent6">
                            <a:lumMod val="50000"/>
                          </a:schemeClr>
                        </a:solidFill>
                        <a:effectLst/>
                        <a:latin typeface="Calibri" panose="020F0502020204030204" pitchFamily="34" charset="0"/>
                      </a:endParaRPr>
                    </a:p>
                  </a:txBody>
                  <a:tcPr marL="6350" marR="6350" marT="6350" marB="0" anchor="b"/>
                </a:tc>
                <a:tc>
                  <a:txBody>
                    <a:bodyPr/>
                    <a:lstStyle/>
                    <a:p>
                      <a:pPr algn="r" fontAlgn="b"/>
                      <a:r>
                        <a:rPr lang="sl-SI" sz="1800" b="1" u="none" strike="noStrike" dirty="0">
                          <a:solidFill>
                            <a:schemeClr val="accent6">
                              <a:lumMod val="50000"/>
                            </a:schemeClr>
                          </a:solidFill>
                          <a:effectLst/>
                        </a:rPr>
                        <a:t>SREDSTVA v EUR</a:t>
                      </a:r>
                      <a:endParaRPr lang="sl-SI" sz="1800" b="1" i="0" u="none" strike="noStrike" dirty="0">
                        <a:solidFill>
                          <a:schemeClr val="accent6">
                            <a:lumMod val="50000"/>
                          </a:schemeClr>
                        </a:solidFill>
                        <a:effectLst/>
                        <a:latin typeface="Calibri" panose="020F0502020204030204" pitchFamily="34" charset="0"/>
                      </a:endParaRPr>
                    </a:p>
                  </a:txBody>
                  <a:tcPr marL="6350" marR="6350" marT="6350" marB="0" anchor="b"/>
                </a:tc>
                <a:tc>
                  <a:txBody>
                    <a:bodyPr/>
                    <a:lstStyle/>
                    <a:p>
                      <a:pPr algn="r" fontAlgn="b"/>
                      <a:r>
                        <a:rPr lang="sl-SI" sz="1800" b="1" u="none" strike="noStrike" dirty="0">
                          <a:solidFill>
                            <a:schemeClr val="accent6">
                              <a:lumMod val="50000"/>
                            </a:schemeClr>
                          </a:solidFill>
                          <a:effectLst/>
                        </a:rPr>
                        <a:t>PODPORA NA ENOTO</a:t>
                      </a:r>
                      <a:endParaRPr lang="sl-SI" sz="1800" b="1" i="0" u="none" strike="noStrike" dirty="0">
                        <a:solidFill>
                          <a:schemeClr val="accent6">
                            <a:lumMod val="50000"/>
                          </a:schemeClr>
                        </a:solidFill>
                        <a:effectLst/>
                        <a:latin typeface="Calibri" panose="020F0502020204030204" pitchFamily="34" charset="0"/>
                      </a:endParaRPr>
                    </a:p>
                  </a:txBody>
                  <a:tcPr marL="6350" marR="6350" marT="6350" marB="0" anchor="b"/>
                </a:tc>
                <a:tc>
                  <a:txBody>
                    <a:bodyPr/>
                    <a:lstStyle/>
                    <a:p>
                      <a:pPr algn="r" fontAlgn="b"/>
                      <a:r>
                        <a:rPr lang="sl-SI" sz="1800" b="1" u="none" strike="noStrike" dirty="0" smtClean="0">
                          <a:solidFill>
                            <a:schemeClr val="accent6">
                              <a:lumMod val="50000"/>
                            </a:schemeClr>
                          </a:solidFill>
                          <a:effectLst/>
                        </a:rPr>
                        <a:t>% KALKULACIJE</a:t>
                      </a:r>
                      <a:endParaRPr lang="sl-SI" sz="1800" b="1" i="0" u="none" strike="noStrike" dirty="0">
                        <a:solidFill>
                          <a:schemeClr val="accent6">
                            <a:lumMod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7124487"/>
                  </a:ext>
                </a:extLst>
              </a:tr>
              <a:tr h="326810">
                <a:tc>
                  <a:txBody>
                    <a:bodyPr/>
                    <a:lstStyle/>
                    <a:p>
                      <a:pPr algn="l" fontAlgn="ctr"/>
                      <a:r>
                        <a:rPr lang="sl-SI" sz="1600" b="1" u="none" strike="noStrike" dirty="0" smtClean="0">
                          <a:effectLst/>
                        </a:rPr>
                        <a:t> 1.</a:t>
                      </a:r>
                      <a:r>
                        <a:rPr lang="sl-SI" sz="1600" b="1" u="none" strike="noStrike" baseline="0" dirty="0" smtClean="0">
                          <a:effectLst/>
                        </a:rPr>
                        <a:t> S</a:t>
                      </a:r>
                      <a:r>
                        <a:rPr lang="sl-SI" sz="1600" b="1" u="none" strike="noStrike" dirty="0" smtClean="0">
                          <a:effectLst/>
                        </a:rPr>
                        <a:t>hema </a:t>
                      </a:r>
                      <a:r>
                        <a:rPr lang="sl-SI" sz="1600" b="1" u="none" strike="noStrike" dirty="0">
                          <a:effectLst/>
                        </a:rPr>
                        <a:t>ekstenzivno travinje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dirty="0">
                          <a:effectLst/>
                        </a:rPr>
                        <a:t>EKST </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3.195.728,25</a:t>
                      </a:r>
                      <a:endParaRPr lang="sl-SI"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a:effectLst/>
                        </a:rPr>
                        <a:t>45,65 €/Ha</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100%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1371004"/>
                  </a:ext>
                </a:extLst>
              </a:tr>
              <a:tr h="326810">
                <a:tc>
                  <a:txBody>
                    <a:bodyPr/>
                    <a:lstStyle/>
                    <a:p>
                      <a:pPr algn="l" fontAlgn="ctr"/>
                      <a:r>
                        <a:rPr lang="sl-SI" sz="1600" b="1" u="none" strike="noStrike" dirty="0" smtClean="0">
                          <a:effectLst/>
                        </a:rPr>
                        <a:t> 2.</a:t>
                      </a:r>
                      <a:r>
                        <a:rPr lang="sl-SI" sz="1600" b="1" u="none" strike="noStrike" baseline="0" dirty="0" smtClean="0">
                          <a:effectLst/>
                        </a:rPr>
                        <a:t> S</a:t>
                      </a:r>
                      <a:r>
                        <a:rPr lang="sl-SI" sz="1600" b="1" u="none" strike="noStrike" dirty="0" smtClean="0">
                          <a:effectLst/>
                        </a:rPr>
                        <a:t>hema </a:t>
                      </a:r>
                      <a:r>
                        <a:rPr lang="sl-SI" sz="1600" b="1" u="none" strike="noStrike" dirty="0">
                          <a:effectLst/>
                        </a:rPr>
                        <a:t>tradicionalna raba travinja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TRT</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2.106.723,13</a:t>
                      </a:r>
                      <a:endParaRPr lang="sl-SI" sz="15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smtClean="0">
                          <a:effectLst/>
                        </a:rPr>
                        <a:t>129 €</a:t>
                      </a:r>
                      <a:r>
                        <a:rPr lang="sl-SI" sz="1500" u="none" strike="noStrike" dirty="0">
                          <a:effectLst/>
                        </a:rPr>
                        <a:t>/Ha</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80%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7648629"/>
                  </a:ext>
                </a:extLst>
              </a:tr>
              <a:tr h="991697">
                <a:tc>
                  <a:txBody>
                    <a:bodyPr/>
                    <a:lstStyle/>
                    <a:p>
                      <a:pPr algn="l" fontAlgn="ctr"/>
                      <a:r>
                        <a:rPr lang="sl-SI" sz="1600" b="1" u="none" strike="noStrike" dirty="0" smtClean="0">
                          <a:effectLst/>
                        </a:rPr>
                        <a:t> 3.</a:t>
                      </a:r>
                      <a:r>
                        <a:rPr lang="sl-SI" sz="1600" b="1" u="none" strike="noStrike" baseline="0" dirty="0" smtClean="0">
                          <a:effectLst/>
                        </a:rPr>
                        <a:t> S</a:t>
                      </a:r>
                      <a:r>
                        <a:rPr lang="sl-SI" sz="1600" b="1" u="none" strike="noStrike" dirty="0" smtClean="0">
                          <a:effectLst/>
                        </a:rPr>
                        <a:t>hema </a:t>
                      </a:r>
                      <a:r>
                        <a:rPr lang="sl-SI" sz="1600" b="1" u="none" strike="noStrike" dirty="0">
                          <a:effectLst/>
                        </a:rPr>
                        <a:t>gnojenje z organskimi gnojili z majhnimi izpusti v zrak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dirty="0">
                          <a:effectLst/>
                        </a:rPr>
                        <a:t>NIZI</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1500" u="sng" strike="noStrike" dirty="0">
                          <a:effectLst/>
                        </a:rPr>
                        <a:t>2023:</a:t>
                      </a:r>
                      <a:r>
                        <a:rPr lang="pl-PL" sz="1500" u="none" strike="noStrike" dirty="0">
                          <a:effectLst/>
                        </a:rPr>
                        <a:t> 5.979.340, </a:t>
                      </a:r>
                      <a:endParaRPr lang="pl-PL" sz="1500" u="none" strike="noStrike" dirty="0" smtClean="0">
                        <a:effectLst/>
                      </a:endParaRPr>
                    </a:p>
                    <a:p>
                      <a:pPr algn="ctr" fontAlgn="b"/>
                      <a:r>
                        <a:rPr lang="pl-PL" sz="1500" u="sng" strike="noStrike" dirty="0" smtClean="0">
                          <a:effectLst/>
                        </a:rPr>
                        <a:t>od </a:t>
                      </a:r>
                      <a:r>
                        <a:rPr lang="pl-PL" sz="1500" u="sng" strike="noStrike" dirty="0">
                          <a:effectLst/>
                        </a:rPr>
                        <a:t>2024 dalje</a:t>
                      </a:r>
                      <a:r>
                        <a:rPr lang="pl-PL" sz="1500" u="none" strike="noStrike" dirty="0" smtClean="0">
                          <a:effectLst/>
                        </a:rPr>
                        <a:t>: 4.484.270,00 </a:t>
                      </a:r>
                      <a:endParaRPr lang="pl-PL"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it-IT" sz="1500" u="sng" strike="noStrike" dirty="0">
                          <a:effectLst/>
                        </a:rPr>
                        <a:t>2023</a:t>
                      </a:r>
                      <a:r>
                        <a:rPr lang="it-IT" sz="1500" u="none" strike="noStrike" dirty="0">
                          <a:effectLst/>
                        </a:rPr>
                        <a:t>:127,2 €/Ha </a:t>
                      </a:r>
                      <a:endParaRPr lang="sl-SI" sz="1500" u="none" strike="noStrike" dirty="0" smtClean="0">
                        <a:effectLst/>
                      </a:endParaRPr>
                    </a:p>
                    <a:p>
                      <a:pPr algn="r" fontAlgn="b"/>
                      <a:r>
                        <a:rPr lang="it-IT" sz="1500" u="sng" strike="noStrike" dirty="0" smtClean="0">
                          <a:effectLst/>
                        </a:rPr>
                        <a:t>2024 </a:t>
                      </a:r>
                      <a:r>
                        <a:rPr lang="it-IT" sz="1500" u="sng" strike="noStrike" dirty="0" err="1">
                          <a:effectLst/>
                        </a:rPr>
                        <a:t>dalje</a:t>
                      </a:r>
                      <a:r>
                        <a:rPr lang="it-IT" sz="1500" u="none" strike="noStrike" dirty="0">
                          <a:effectLst/>
                        </a:rPr>
                        <a:t>: </a:t>
                      </a:r>
                      <a:r>
                        <a:rPr lang="it-IT" sz="1500" u="none" strike="noStrike" dirty="0" smtClean="0">
                          <a:effectLst/>
                        </a:rPr>
                        <a:t>95,4</a:t>
                      </a:r>
                      <a:r>
                        <a:rPr lang="sl-SI" sz="1500" u="none" strike="noStrike" dirty="0" smtClean="0">
                          <a:effectLst/>
                        </a:rPr>
                        <a:t> </a:t>
                      </a:r>
                      <a:r>
                        <a:rPr lang="it-IT" sz="1500" u="none" strike="noStrike" dirty="0" smtClean="0">
                          <a:effectLst/>
                        </a:rPr>
                        <a:t>€</a:t>
                      </a:r>
                      <a:r>
                        <a:rPr lang="it-IT" sz="1500" u="none" strike="noStrike" dirty="0">
                          <a:effectLst/>
                        </a:rPr>
                        <a:t>/ha</a:t>
                      </a:r>
                      <a:endParaRPr lang="it-IT"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sng" strike="noStrike" dirty="0">
                          <a:effectLst/>
                        </a:rPr>
                        <a:t>2023</a:t>
                      </a:r>
                      <a:r>
                        <a:rPr lang="sl-SI" sz="1500" u="none" strike="noStrike" dirty="0">
                          <a:effectLst/>
                        </a:rPr>
                        <a:t>:80%  </a:t>
                      </a:r>
                      <a:endParaRPr lang="sl-SI" sz="1500" u="none" strike="noStrike" dirty="0" smtClean="0">
                        <a:effectLst/>
                      </a:endParaRPr>
                    </a:p>
                    <a:p>
                      <a:pPr algn="r" fontAlgn="b"/>
                      <a:r>
                        <a:rPr lang="sl-SI" sz="1500" u="sng" strike="noStrike" dirty="0" smtClean="0">
                          <a:effectLst/>
                        </a:rPr>
                        <a:t>2024</a:t>
                      </a:r>
                      <a:r>
                        <a:rPr lang="sl-SI" sz="1500" u="none" strike="noStrike" dirty="0">
                          <a:effectLst/>
                        </a:rPr>
                        <a:t>: 60%</a:t>
                      </a:r>
                      <a:endParaRPr lang="sl-SI"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91377458"/>
                  </a:ext>
                </a:extLst>
              </a:tr>
              <a:tr h="653619">
                <a:tc>
                  <a:txBody>
                    <a:bodyPr/>
                    <a:lstStyle/>
                    <a:p>
                      <a:pPr algn="l" fontAlgn="ctr"/>
                      <a:r>
                        <a:rPr lang="pl-PL" sz="1600" b="1" u="none" strike="noStrike" baseline="0" dirty="0" smtClean="0">
                          <a:effectLst/>
                        </a:rPr>
                        <a:t> 4. S</a:t>
                      </a:r>
                      <a:r>
                        <a:rPr lang="pl-PL" sz="1600" b="1" u="none" strike="noStrike" dirty="0" smtClean="0">
                          <a:effectLst/>
                        </a:rPr>
                        <a:t>hema </a:t>
                      </a:r>
                      <a:r>
                        <a:rPr lang="pl-PL" sz="1600" b="1" u="none" strike="noStrike" dirty="0">
                          <a:effectLst/>
                        </a:rPr>
                        <a:t>dodatki za zmanjšanje emisij amonijaka in TGP   OD LETA 2024!</a:t>
                      </a:r>
                      <a:endParaRPr lang="pl-PL"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dirty="0">
                          <a:effectLst/>
                        </a:rPr>
                        <a:t>INHIBIT in KRMDOD</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1.494.600,00</a:t>
                      </a:r>
                      <a:endParaRPr lang="sl-SI"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a:effectLst/>
                        </a:rPr>
                        <a:t>INHIBIT: </a:t>
                      </a:r>
                      <a:r>
                        <a:rPr lang="sl-SI" sz="1500" u="none" strike="noStrike" dirty="0" smtClean="0">
                          <a:effectLst/>
                        </a:rPr>
                        <a:t>60 €</a:t>
                      </a:r>
                      <a:r>
                        <a:rPr lang="sl-SI" sz="1500" u="none" strike="noStrike" dirty="0">
                          <a:effectLst/>
                        </a:rPr>
                        <a:t>/ha  </a:t>
                      </a:r>
                      <a:endParaRPr lang="sl-SI" sz="1500" u="none" strike="noStrike" dirty="0" smtClean="0">
                        <a:effectLst/>
                      </a:endParaRPr>
                    </a:p>
                    <a:p>
                      <a:pPr algn="r" fontAlgn="b"/>
                      <a:r>
                        <a:rPr lang="sl-SI" sz="1500" u="none" strike="noStrike" dirty="0" smtClean="0">
                          <a:effectLst/>
                        </a:rPr>
                        <a:t>KRMDOD </a:t>
                      </a:r>
                      <a:r>
                        <a:rPr lang="sl-SI" sz="1500" u="none" strike="noStrike" dirty="0">
                          <a:effectLst/>
                        </a:rPr>
                        <a:t>60 €/GVŽ</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80%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71984485"/>
                  </a:ext>
                </a:extLst>
              </a:tr>
              <a:tr h="326810">
                <a:tc>
                  <a:txBody>
                    <a:bodyPr/>
                    <a:lstStyle/>
                    <a:p>
                      <a:pPr algn="l" fontAlgn="ctr"/>
                      <a:r>
                        <a:rPr lang="pl-PL" sz="1600" b="1" u="none" strike="noStrike" dirty="0" smtClean="0">
                          <a:effectLst/>
                        </a:rPr>
                        <a:t> 5.</a:t>
                      </a:r>
                      <a:r>
                        <a:rPr lang="pl-PL" sz="1600" b="1" u="none" strike="noStrike" baseline="0" dirty="0" smtClean="0">
                          <a:effectLst/>
                        </a:rPr>
                        <a:t> S</a:t>
                      </a:r>
                      <a:r>
                        <a:rPr lang="pl-PL" sz="1600" b="1" u="none" strike="noStrike" dirty="0" smtClean="0">
                          <a:effectLst/>
                        </a:rPr>
                        <a:t>hema </a:t>
                      </a:r>
                      <a:r>
                        <a:rPr lang="pl-PL" sz="1600" b="1" u="none" strike="noStrike" dirty="0">
                          <a:effectLst/>
                        </a:rPr>
                        <a:t>naknadni posevki in podsevki </a:t>
                      </a:r>
                      <a:endParaRPr lang="pl-PL"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NPP</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3.083.478,40</a:t>
                      </a:r>
                      <a:endParaRPr lang="sl-SI"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a:effectLst/>
                        </a:rPr>
                        <a:t>137, 60 €/ha </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80%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8617750"/>
                  </a:ext>
                </a:extLst>
              </a:tr>
              <a:tr h="326810">
                <a:tc>
                  <a:txBody>
                    <a:bodyPr/>
                    <a:lstStyle/>
                    <a:p>
                      <a:pPr algn="l" fontAlgn="ctr"/>
                      <a:r>
                        <a:rPr lang="sl-SI" sz="1600" b="1" u="none" strike="noStrike" dirty="0" smtClean="0">
                          <a:effectLst/>
                        </a:rPr>
                        <a:t> 6.</a:t>
                      </a:r>
                      <a:r>
                        <a:rPr lang="sl-SI" sz="1600" b="1" u="none" strike="noStrike" baseline="0" dirty="0" smtClean="0">
                          <a:effectLst/>
                        </a:rPr>
                        <a:t> S</a:t>
                      </a:r>
                      <a:r>
                        <a:rPr lang="sl-SI" sz="1600" b="1" u="none" strike="noStrike" dirty="0" smtClean="0">
                          <a:effectLst/>
                        </a:rPr>
                        <a:t>hema </a:t>
                      </a:r>
                      <a:r>
                        <a:rPr lang="sl-SI" sz="1600" b="1" u="none" strike="noStrike" dirty="0">
                          <a:effectLst/>
                        </a:rPr>
                        <a:t>ozelenitev ornih površin preko zime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ZEL</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2.442.000,00</a:t>
                      </a:r>
                      <a:endParaRPr lang="sl-SI"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smtClean="0">
                          <a:effectLst/>
                        </a:rPr>
                        <a:t>148 €</a:t>
                      </a:r>
                      <a:r>
                        <a:rPr lang="sl-SI" sz="1500" u="none" strike="noStrike" dirty="0">
                          <a:effectLst/>
                        </a:rPr>
                        <a:t>/ha</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80%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4712871"/>
                  </a:ext>
                </a:extLst>
              </a:tr>
              <a:tr h="326810">
                <a:tc>
                  <a:txBody>
                    <a:bodyPr/>
                    <a:lstStyle/>
                    <a:p>
                      <a:pPr algn="l" fontAlgn="ctr"/>
                      <a:r>
                        <a:rPr lang="sl-SI" sz="1600" b="1" u="none" strike="noStrike" dirty="0" smtClean="0">
                          <a:effectLst/>
                        </a:rPr>
                        <a:t> 7.</a:t>
                      </a:r>
                      <a:r>
                        <a:rPr lang="sl-SI" sz="1600" b="1" u="none" strike="noStrike" baseline="0" dirty="0" smtClean="0">
                          <a:effectLst/>
                        </a:rPr>
                        <a:t> S</a:t>
                      </a:r>
                      <a:r>
                        <a:rPr lang="sl-SI" sz="1600" b="1" u="none" strike="noStrike" dirty="0" smtClean="0">
                          <a:effectLst/>
                        </a:rPr>
                        <a:t>hema </a:t>
                      </a:r>
                      <a:r>
                        <a:rPr lang="sl-SI" sz="1600" b="1" u="none" strike="noStrike" dirty="0" err="1">
                          <a:effectLst/>
                        </a:rPr>
                        <a:t>konzervirajoča</a:t>
                      </a:r>
                      <a:r>
                        <a:rPr lang="sl-SI" sz="1600" b="1" u="none" strike="noStrike" dirty="0">
                          <a:effectLst/>
                        </a:rPr>
                        <a:t> obdelava tal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KONZ</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492.498,24</a:t>
                      </a:r>
                      <a:endParaRPr lang="sl-SI"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smtClean="0">
                          <a:effectLst/>
                        </a:rPr>
                        <a:t>18,24 €</a:t>
                      </a:r>
                      <a:r>
                        <a:rPr lang="sl-SI" sz="1500" u="none" strike="noStrike" dirty="0">
                          <a:effectLst/>
                        </a:rPr>
                        <a:t>/ha</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80%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41791007"/>
                  </a:ext>
                </a:extLst>
              </a:tr>
              <a:tr h="980427">
                <a:tc>
                  <a:txBody>
                    <a:bodyPr/>
                    <a:lstStyle/>
                    <a:p>
                      <a:pPr algn="l" fontAlgn="ctr"/>
                      <a:r>
                        <a:rPr lang="sl-SI" sz="1600" b="1" u="none" strike="noStrike" dirty="0" smtClean="0">
                          <a:effectLst/>
                        </a:rPr>
                        <a:t> 8.</a:t>
                      </a:r>
                      <a:r>
                        <a:rPr lang="sl-SI" sz="1600" b="1" u="none" strike="noStrike" baseline="0" dirty="0" smtClean="0">
                          <a:effectLst/>
                        </a:rPr>
                        <a:t> S</a:t>
                      </a:r>
                      <a:r>
                        <a:rPr lang="sl-SI" sz="1600" b="1" u="none" strike="noStrike" dirty="0" smtClean="0">
                          <a:effectLst/>
                        </a:rPr>
                        <a:t>hema </a:t>
                      </a:r>
                      <a:r>
                        <a:rPr lang="sl-SI" sz="1600" b="1" u="none" strike="noStrike" dirty="0">
                          <a:effectLst/>
                        </a:rPr>
                        <a:t>zaplate neposejanih tal za poljskega škrjanca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POŠK</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500" u="sng" strike="noStrike" dirty="0">
                          <a:effectLst/>
                        </a:rPr>
                        <a:t>2023</a:t>
                      </a:r>
                      <a:r>
                        <a:rPr lang="pl-PL" sz="1500" u="none" strike="noStrike" dirty="0">
                          <a:effectLst/>
                        </a:rPr>
                        <a:t>:120.000,00          </a:t>
                      </a:r>
                      <a:endParaRPr lang="pl-PL" sz="1500" u="none" strike="noStrike" dirty="0" smtClean="0">
                        <a:effectLst/>
                      </a:endParaRPr>
                    </a:p>
                    <a:p>
                      <a:pPr algn="r" fontAlgn="b"/>
                      <a:r>
                        <a:rPr lang="pl-PL" sz="1500" b="0" u="sng" strike="noStrike" dirty="0" smtClean="0">
                          <a:effectLst/>
                        </a:rPr>
                        <a:t>2024</a:t>
                      </a:r>
                      <a:r>
                        <a:rPr lang="pl-PL" sz="1500" b="0" u="sng" strike="noStrike" dirty="0">
                          <a:effectLst/>
                        </a:rPr>
                        <a:t>: </a:t>
                      </a:r>
                      <a:r>
                        <a:rPr lang="pl-PL" sz="1500" u="none" strike="noStrike" dirty="0">
                          <a:effectLst/>
                        </a:rPr>
                        <a:t>180.000,00              </a:t>
                      </a:r>
                      <a:endParaRPr lang="pl-PL" sz="1500" u="none" strike="noStrike" dirty="0" smtClean="0">
                        <a:effectLst/>
                      </a:endParaRPr>
                    </a:p>
                    <a:p>
                      <a:pPr algn="r" fontAlgn="b"/>
                      <a:r>
                        <a:rPr lang="pl-PL" sz="1500" u="sng" strike="noStrike" dirty="0" smtClean="0">
                          <a:effectLst/>
                        </a:rPr>
                        <a:t>od </a:t>
                      </a:r>
                      <a:r>
                        <a:rPr lang="pl-PL" sz="1500" u="sng" strike="noStrike" dirty="0">
                          <a:effectLst/>
                        </a:rPr>
                        <a:t>leta </a:t>
                      </a:r>
                      <a:r>
                        <a:rPr lang="pl-PL" sz="1500" u="sng" strike="noStrike" dirty="0" smtClean="0">
                          <a:effectLst/>
                        </a:rPr>
                        <a:t>2025: </a:t>
                      </a:r>
                      <a:r>
                        <a:rPr lang="pl-PL" sz="1500" u="none" strike="noStrike" dirty="0">
                          <a:effectLst/>
                        </a:rPr>
                        <a:t>240.000,00 </a:t>
                      </a:r>
                      <a:endParaRPr lang="pl-PL"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60 €/Ha  = </a:t>
                      </a:r>
                      <a:r>
                        <a:rPr lang="sl-SI" sz="1500" u="none" strike="noStrike" dirty="0" smtClean="0">
                          <a:effectLst/>
                        </a:rPr>
                        <a:t>30 €</a:t>
                      </a:r>
                      <a:r>
                        <a:rPr lang="sl-SI" sz="1500" u="none" strike="noStrike" dirty="0">
                          <a:effectLst/>
                        </a:rPr>
                        <a:t>/Zaplato</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100%</a:t>
                      </a:r>
                      <a:endParaRPr lang="sl-SI"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6296351"/>
                  </a:ext>
                </a:extLst>
              </a:tr>
              <a:tr h="980427">
                <a:tc>
                  <a:txBody>
                    <a:bodyPr/>
                    <a:lstStyle/>
                    <a:p>
                      <a:pPr algn="l" fontAlgn="ctr"/>
                      <a:r>
                        <a:rPr lang="sl-SI" sz="1600" b="1" u="none" strike="noStrike" dirty="0" smtClean="0">
                          <a:effectLst/>
                        </a:rPr>
                        <a:t> 9. Shema </a:t>
                      </a:r>
                      <a:r>
                        <a:rPr lang="sl-SI" sz="1600" b="1" u="none" strike="noStrike" dirty="0">
                          <a:effectLst/>
                        </a:rPr>
                        <a:t>varstvo gnezd pribe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VGP</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500" u="sng" strike="noStrike" dirty="0">
                          <a:effectLst/>
                        </a:rPr>
                        <a:t>2023</a:t>
                      </a:r>
                      <a:r>
                        <a:rPr lang="pl-PL" sz="1500" u="none" strike="noStrike" dirty="0">
                          <a:effectLst/>
                        </a:rPr>
                        <a:t>: 15.000,00                     </a:t>
                      </a:r>
                      <a:r>
                        <a:rPr lang="pl-PL" sz="1500" u="sng" strike="noStrike" dirty="0">
                          <a:effectLst/>
                        </a:rPr>
                        <a:t>2024</a:t>
                      </a:r>
                      <a:r>
                        <a:rPr lang="pl-PL" sz="1500" u="none" strike="noStrike" dirty="0">
                          <a:effectLst/>
                        </a:rPr>
                        <a:t>: 18.000,00                                  </a:t>
                      </a:r>
                      <a:r>
                        <a:rPr lang="pl-PL" sz="1500" u="sng" strike="noStrike" dirty="0">
                          <a:effectLst/>
                        </a:rPr>
                        <a:t>od leta 2025</a:t>
                      </a:r>
                      <a:r>
                        <a:rPr lang="pl-PL" sz="1500" u="none" strike="noStrike" dirty="0">
                          <a:effectLst/>
                        </a:rPr>
                        <a:t>:22.000,00 </a:t>
                      </a:r>
                      <a:endParaRPr lang="pl-PL"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smtClean="0">
                          <a:effectLst/>
                        </a:rPr>
                        <a:t>200 €</a:t>
                      </a:r>
                      <a:r>
                        <a:rPr lang="sl-SI" sz="1500" u="none" strike="noStrike" dirty="0">
                          <a:effectLst/>
                        </a:rPr>
                        <a:t>/Ha  = gnezdo</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100%</a:t>
                      </a:r>
                      <a:endParaRPr lang="sl-SI"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5749146"/>
                  </a:ext>
                </a:extLst>
              </a:tr>
              <a:tr h="563463">
                <a:tc>
                  <a:txBody>
                    <a:bodyPr/>
                    <a:lstStyle/>
                    <a:p>
                      <a:pPr algn="l" fontAlgn="ctr"/>
                      <a:r>
                        <a:rPr lang="sl-SI" sz="1600" b="1" u="none" strike="noStrike" baseline="0" dirty="0">
                          <a:effectLst/>
                        </a:rPr>
                        <a:t> </a:t>
                      </a:r>
                      <a:r>
                        <a:rPr lang="sl-SI" sz="1600" b="1" u="none" strike="noStrike" baseline="0" dirty="0" smtClean="0">
                          <a:effectLst/>
                        </a:rPr>
                        <a:t>10. S</a:t>
                      </a:r>
                      <a:r>
                        <a:rPr lang="sl-SI" sz="1600" b="1" u="none" strike="noStrike" dirty="0" smtClean="0">
                          <a:effectLst/>
                        </a:rPr>
                        <a:t>hema </a:t>
                      </a:r>
                      <a:r>
                        <a:rPr lang="sl-SI" sz="1600" b="1" u="none" strike="noStrike" dirty="0">
                          <a:effectLst/>
                        </a:rPr>
                        <a:t>uporaba le organskih gnojil za zagotavljanje dušika v trajnih nasadih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OGNTN</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1.560.000,00</a:t>
                      </a:r>
                      <a:endParaRPr lang="sl-SI" sz="15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a:effectLst/>
                        </a:rPr>
                        <a:t>312 €/ha</a:t>
                      </a:r>
                      <a:endParaRPr lang="sl-SI" sz="15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a:effectLst/>
                        </a:rPr>
                        <a:t>80%</a:t>
                      </a:r>
                      <a:endParaRPr lang="sl-SI"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95206894"/>
                  </a:ext>
                </a:extLst>
              </a:tr>
              <a:tr h="326810">
                <a:tc>
                  <a:txBody>
                    <a:bodyPr/>
                    <a:lstStyle/>
                    <a:p>
                      <a:pPr algn="l" fontAlgn="ctr"/>
                      <a:r>
                        <a:rPr lang="sl-SI" sz="1600" b="1" u="none" strike="noStrike" dirty="0" smtClean="0">
                          <a:effectLst/>
                        </a:rPr>
                        <a:t> 11. Shema </a:t>
                      </a:r>
                      <a:r>
                        <a:rPr lang="sl-SI" sz="1600" b="1" u="none" strike="noStrike" dirty="0">
                          <a:effectLst/>
                        </a:rPr>
                        <a:t>ohranjanje biotske raznovrstnosti v trajnih nasadih </a:t>
                      </a:r>
                      <a:endParaRPr lang="sl-SI" sz="1600" b="1" i="0" u="none" strike="noStrike" dirty="0">
                        <a:solidFill>
                          <a:srgbClr val="000000"/>
                        </a:solidFill>
                        <a:effectLst/>
                        <a:latin typeface="Arial" panose="020B0604020202020204" pitchFamily="34" charset="0"/>
                      </a:endParaRPr>
                    </a:p>
                  </a:txBody>
                  <a:tcPr marL="6350" marR="6350" marT="6350" marB="0" anchor="ctr">
                    <a:solidFill>
                      <a:schemeClr val="accent6">
                        <a:lumMod val="20000"/>
                        <a:lumOff val="80000"/>
                      </a:schemeClr>
                    </a:solidFill>
                  </a:tcPr>
                </a:tc>
                <a:tc>
                  <a:txBody>
                    <a:bodyPr/>
                    <a:lstStyle/>
                    <a:p>
                      <a:pPr algn="r" fontAlgn="b"/>
                      <a:r>
                        <a:rPr lang="sl-SI" sz="1500" u="none" strike="noStrike">
                          <a:effectLst/>
                        </a:rPr>
                        <a:t>BIORAZTN</a:t>
                      </a:r>
                      <a:endParaRPr lang="sl-SI" sz="15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a:effectLst/>
                        </a:rPr>
                        <a:t>1.366.000,00</a:t>
                      </a:r>
                      <a:endParaRPr lang="sl-SI" sz="15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sl-SI" sz="1500" u="none" strike="noStrike" dirty="0">
                          <a:effectLst/>
                        </a:rPr>
                        <a:t>273,20 €/Ha</a:t>
                      </a:r>
                      <a:endParaRPr lang="sl-SI"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500" u="none" strike="noStrike" dirty="0">
                          <a:effectLst/>
                        </a:rPr>
                        <a:t>80%</a:t>
                      </a:r>
                      <a:endParaRPr lang="sl-SI"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5203487"/>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79748956"/>
              </p:ext>
            </p:extLst>
          </p:nvPr>
        </p:nvGraphicFramePr>
        <p:xfrm>
          <a:off x="92364" y="83127"/>
          <a:ext cx="11953757" cy="6705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269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4797375"/>
              </p:ext>
            </p:extLst>
          </p:nvPr>
        </p:nvGraphicFramePr>
        <p:xfrm>
          <a:off x="0" y="1"/>
          <a:ext cx="1206269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5100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58085" y="264512"/>
            <a:ext cx="11981219" cy="739195"/>
            <a:chOff x="0" y="317899"/>
            <a:chExt cx="12082819" cy="656050"/>
          </a:xfrm>
        </p:grpSpPr>
        <p:sp>
          <p:nvSpPr>
            <p:cNvPr id="6" name="Zaobljeni pravokotnik 5"/>
            <p:cNvSpPr/>
            <p:nvPr/>
          </p:nvSpPr>
          <p:spPr>
            <a:xfrm>
              <a:off x="0" y="31789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29" y="326154"/>
              <a:ext cx="12001158" cy="61521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dirty="0"/>
                <a:t>INP 8.06 Ozelenitev ornih površin preko zime - ZEL</a:t>
              </a:r>
              <a:endParaRPr lang="sl-SI" sz="2800" b="1" kern="1200" dirty="0"/>
            </a:p>
          </p:txBody>
        </p:sp>
      </p:grpSp>
      <p:grpSp>
        <p:nvGrpSpPr>
          <p:cNvPr id="9" name="Skupina 8"/>
          <p:cNvGrpSpPr/>
          <p:nvPr/>
        </p:nvGrpSpPr>
        <p:grpSpPr>
          <a:xfrm>
            <a:off x="158085" y="1190870"/>
            <a:ext cx="11354665" cy="1358366"/>
            <a:chOff x="105390" y="2241411"/>
            <a:chExt cx="11354665" cy="2446900"/>
          </a:xfrm>
        </p:grpSpPr>
        <p:sp>
          <p:nvSpPr>
            <p:cNvPr id="10" name="Zaobljeni pravokotnik 9"/>
            <p:cNvSpPr/>
            <p:nvPr/>
          </p:nvSpPr>
          <p:spPr>
            <a:xfrm>
              <a:off x="105390" y="2241411"/>
              <a:ext cx="11354665" cy="2446900"/>
            </a:xfrm>
            <a:prstGeom prst="round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1" name="Zaobljeni pravokotnik 4"/>
            <p:cNvSpPr txBox="1"/>
            <p:nvPr/>
          </p:nvSpPr>
          <p:spPr>
            <a:xfrm>
              <a:off x="224837" y="2784862"/>
              <a:ext cx="11115769" cy="151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5932" tIns="0" rIns="315932" bIns="0" numCol="1" spcCol="1270" anchor="ctr" anchorCtr="0">
              <a:noAutofit/>
            </a:bodyPr>
            <a:lstStyle/>
            <a:p>
              <a:r>
                <a:rPr lang="sl-SI" sz="2400" b="1" u="sng" dirty="0" smtClean="0">
                  <a:solidFill>
                    <a:schemeClr val="tx1"/>
                  </a:solidFill>
                </a:rPr>
                <a:t>Primer:</a:t>
              </a:r>
              <a:r>
                <a:rPr lang="sl-SI" sz="2400" b="1" dirty="0" smtClean="0">
                  <a:solidFill>
                    <a:schemeClr val="tx1"/>
                  </a:solidFill>
                </a:rPr>
                <a:t> </a:t>
              </a:r>
            </a:p>
            <a:p>
              <a:r>
                <a:rPr lang="sl-SI" sz="2400" dirty="0" smtClean="0">
                  <a:solidFill>
                    <a:schemeClr val="tx1"/>
                  </a:solidFill>
                </a:rPr>
                <a:t>Kmet </a:t>
              </a:r>
              <a:r>
                <a:rPr lang="sl-SI" sz="2400" dirty="0">
                  <a:solidFill>
                    <a:schemeClr val="tx1"/>
                  </a:solidFill>
                </a:rPr>
                <a:t>ima 4 ha ornih površin. 2 ha ozimni ječmen in  2 ha koruzo za zrnje. </a:t>
              </a:r>
              <a:endParaRPr lang="sl-SI" sz="2400" dirty="0" smtClean="0">
                <a:solidFill>
                  <a:schemeClr val="tx1"/>
                </a:solidFill>
              </a:endParaRPr>
            </a:p>
            <a:p>
              <a:r>
                <a:rPr lang="sl-SI" sz="2400" dirty="0" smtClean="0">
                  <a:solidFill>
                    <a:schemeClr val="tx1"/>
                  </a:solidFill>
                </a:rPr>
                <a:t>Naštete </a:t>
              </a:r>
              <a:r>
                <a:rPr lang="sl-SI" sz="2400" dirty="0">
                  <a:solidFill>
                    <a:schemeClr val="tx1"/>
                  </a:solidFill>
                </a:rPr>
                <a:t>KMRS so glavni posevek 2023.</a:t>
              </a:r>
            </a:p>
          </p:txBody>
        </p:sp>
      </p:grpSp>
      <p:sp>
        <p:nvSpPr>
          <p:cNvPr id="13" name="Označba mesta vsebine 2"/>
          <p:cNvSpPr>
            <a:spLocks noGrp="1"/>
          </p:cNvSpPr>
          <p:nvPr>
            <p:ph idx="1"/>
          </p:nvPr>
        </p:nvSpPr>
        <p:spPr>
          <a:xfrm>
            <a:off x="348257" y="2918691"/>
            <a:ext cx="11600872" cy="3288146"/>
          </a:xfrm>
        </p:spPr>
        <p:txBody>
          <a:bodyPr>
            <a:normAutofit/>
          </a:bodyPr>
          <a:lstStyle/>
          <a:p>
            <a:pPr marL="0" indent="0">
              <a:buNone/>
            </a:pPr>
            <a:r>
              <a:rPr lang="sl-SI" sz="2400" dirty="0" smtClean="0"/>
              <a:t>- Na </a:t>
            </a:r>
            <a:r>
              <a:rPr lang="sl-SI" sz="2400" dirty="0"/>
              <a:t>2 ha koruze opravi žetev oktobra </a:t>
            </a:r>
            <a:r>
              <a:rPr lang="sl-SI" sz="2400" dirty="0" smtClean="0"/>
              <a:t>2023, nato </a:t>
            </a:r>
            <a:r>
              <a:rPr lang="sl-SI" sz="2400" dirty="0"/>
              <a:t>opravi setev mešanice dveh KMRS, ki jih prijavi za ZEL.  </a:t>
            </a:r>
          </a:p>
          <a:p>
            <a:pPr marL="0" indent="0">
              <a:buNone/>
            </a:pPr>
            <a:r>
              <a:rPr lang="sl-SI" sz="2400" dirty="0" smtClean="0"/>
              <a:t>- Zeleni </a:t>
            </a:r>
            <a:r>
              <a:rPr lang="sl-SI" sz="2400" dirty="0"/>
              <a:t>pokrov mešanice mora biti prisoten od 15. novembra do 15. februarja. Ves čas se herbicidi ne smejo uporabljati.</a:t>
            </a:r>
          </a:p>
          <a:p>
            <a:pPr marL="0" indent="0">
              <a:buNone/>
            </a:pPr>
            <a:r>
              <a:rPr lang="sl-SI" sz="2400" dirty="0" smtClean="0"/>
              <a:t>- </a:t>
            </a:r>
            <a:r>
              <a:rPr lang="sl-SI" sz="2400" dirty="0"/>
              <a:t>Pred glavnim posevkom 2024 mora biti zeleni pokrov mešanice uničen vendar brez uporabe herbicidov.</a:t>
            </a:r>
          </a:p>
          <a:p>
            <a:pPr marL="0" indent="0">
              <a:buNone/>
            </a:pPr>
            <a:r>
              <a:rPr lang="sl-SI" sz="2400" dirty="0" smtClean="0"/>
              <a:t>- Na </a:t>
            </a:r>
            <a:r>
              <a:rPr lang="sl-SI" sz="2400" dirty="0"/>
              <a:t>isti površini ni možna kombinacija z NPP. Lahko pa na 2 ha kjer je bil glavni posevek ozimni ječmen odda zahtevek za </a:t>
            </a:r>
            <a:r>
              <a:rPr lang="sl-SI" sz="2400" dirty="0" smtClean="0"/>
              <a:t>NPP.</a:t>
            </a:r>
            <a:endParaRPr lang="sl-SI" sz="2400" dirty="0"/>
          </a:p>
        </p:txBody>
      </p:sp>
    </p:spTree>
    <p:extLst>
      <p:ext uri="{BB962C8B-B14F-4D97-AF65-F5344CB8AC3E}">
        <p14:creationId xmlns:p14="http://schemas.microsoft.com/office/powerpoint/2010/main" val="3317626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graphicFrame>
        <p:nvGraphicFramePr>
          <p:cNvPr id="7" name="Označba mesta vsebine 6"/>
          <p:cNvGraphicFramePr>
            <a:graphicFrameLocks noGrp="1"/>
          </p:cNvGraphicFramePr>
          <p:nvPr>
            <p:ph idx="1"/>
            <p:extLst>
              <p:ext uri="{D42A27DB-BD31-4B8C-83A1-F6EECF244321}">
                <p14:modId xmlns:p14="http://schemas.microsoft.com/office/powerpoint/2010/main" val="442322740"/>
              </p:ext>
            </p:extLst>
          </p:nvPr>
        </p:nvGraphicFramePr>
        <p:xfrm>
          <a:off x="1234440" y="1337308"/>
          <a:ext cx="8401050" cy="5200650"/>
        </p:xfrm>
        <a:graphic>
          <a:graphicData uri="http://schemas.openxmlformats.org/drawingml/2006/table">
            <a:tbl>
              <a:tblPr>
                <a:tableStyleId>{5C22544A-7EE6-4342-B048-85BDC9FD1C3A}</a:tableStyleId>
              </a:tblPr>
              <a:tblGrid>
                <a:gridCol w="8401050">
                  <a:extLst>
                    <a:ext uri="{9D8B030D-6E8A-4147-A177-3AD203B41FA5}">
                      <a16:colId xmlns:a16="http://schemas.microsoft.com/office/drawing/2014/main" val="2547750563"/>
                    </a:ext>
                  </a:extLst>
                </a:gridCol>
              </a:tblGrid>
              <a:tr h="400050">
                <a:tc>
                  <a:txBody>
                    <a:bodyPr/>
                    <a:lstStyle/>
                    <a:p>
                      <a:pPr algn="l" fontAlgn="t"/>
                      <a:r>
                        <a:rPr lang="sl-SI" sz="800" u="none" strike="noStrike">
                          <a:effectLst/>
                        </a:rPr>
                        <a:t>510 - mešanica za ozelenitev ornih površin prek zime </a:t>
                      </a:r>
                      <a:endParaRPr lang="sl-SI" sz="8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471524"/>
                  </a:ext>
                </a:extLst>
              </a:tr>
              <a:tr h="200025">
                <a:tc>
                  <a:txBody>
                    <a:bodyPr/>
                    <a:lstStyle/>
                    <a:p>
                      <a:pPr algn="l" fontAlgn="t"/>
                      <a:r>
                        <a:rPr lang="sl-SI" sz="800" u="none" strike="noStrike">
                          <a:effectLst/>
                        </a:rPr>
                        <a:t>detelja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176156368"/>
                  </a:ext>
                </a:extLst>
              </a:tr>
              <a:tr h="200025">
                <a:tc>
                  <a:txBody>
                    <a:bodyPr/>
                    <a:lstStyle/>
                    <a:p>
                      <a:pPr algn="l" fontAlgn="t"/>
                      <a:r>
                        <a:rPr lang="sl-SI" sz="800" u="none" strike="noStrike">
                          <a:effectLst/>
                        </a:rPr>
                        <a:t>grašica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190466234"/>
                  </a:ext>
                </a:extLst>
              </a:tr>
              <a:tr h="200025">
                <a:tc>
                  <a:txBody>
                    <a:bodyPr/>
                    <a:lstStyle/>
                    <a:p>
                      <a:pPr algn="l" fontAlgn="t"/>
                      <a:r>
                        <a:rPr lang="sl-SI" sz="800" u="none" strike="noStrike">
                          <a:effectLst/>
                        </a:rPr>
                        <a:t>inkarnatka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64866969"/>
                  </a:ext>
                </a:extLst>
              </a:tr>
              <a:tr h="200025">
                <a:tc>
                  <a:txBody>
                    <a:bodyPr/>
                    <a:lstStyle/>
                    <a:p>
                      <a:pPr algn="l" fontAlgn="t"/>
                      <a:r>
                        <a:rPr lang="sl-SI" sz="800" u="none" strike="noStrike">
                          <a:effectLst/>
                        </a:rPr>
                        <a:t>ječmen (ozimni)</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205600057"/>
                  </a:ext>
                </a:extLst>
              </a:tr>
              <a:tr h="200025">
                <a:tc>
                  <a:txBody>
                    <a:bodyPr/>
                    <a:lstStyle/>
                    <a:p>
                      <a:pPr algn="l" fontAlgn="t"/>
                      <a:r>
                        <a:rPr lang="sl-SI" sz="800" u="none" strike="noStrike">
                          <a:effectLst/>
                        </a:rPr>
                        <a:t>krmna ogrščica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138965662"/>
                  </a:ext>
                </a:extLst>
              </a:tr>
              <a:tr h="200025">
                <a:tc>
                  <a:txBody>
                    <a:bodyPr/>
                    <a:lstStyle/>
                    <a:p>
                      <a:pPr algn="l" fontAlgn="t"/>
                      <a:r>
                        <a:rPr lang="sl-SI" sz="800" u="none" strike="noStrike">
                          <a:effectLst/>
                        </a:rPr>
                        <a:t>krmna repica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490707609"/>
                  </a:ext>
                </a:extLst>
              </a:tr>
              <a:tr h="200025">
                <a:tc>
                  <a:txBody>
                    <a:bodyPr/>
                    <a:lstStyle/>
                    <a:p>
                      <a:pPr algn="l" fontAlgn="t"/>
                      <a:r>
                        <a:rPr lang="sl-SI" sz="800" u="none" strike="noStrike">
                          <a:effectLst/>
                        </a:rPr>
                        <a:t>krmni grah (ozimni)</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169172782"/>
                  </a:ext>
                </a:extLst>
              </a:tr>
              <a:tr h="200025">
                <a:tc>
                  <a:txBody>
                    <a:bodyPr/>
                    <a:lstStyle/>
                    <a:p>
                      <a:pPr algn="l" fontAlgn="t"/>
                      <a:r>
                        <a:rPr lang="sl-SI" sz="800" u="none" strike="noStrike">
                          <a:effectLst/>
                        </a:rPr>
                        <a:t>krmni ohrovt</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14625379"/>
                  </a:ext>
                </a:extLst>
              </a:tr>
              <a:tr h="200025">
                <a:tc>
                  <a:txBody>
                    <a:bodyPr/>
                    <a:lstStyle/>
                    <a:p>
                      <a:pPr algn="l" fontAlgn="t"/>
                      <a:r>
                        <a:rPr lang="sl-SI" sz="800" u="none" strike="noStrike">
                          <a:effectLst/>
                        </a:rPr>
                        <a:t>lucerna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419429571"/>
                  </a:ext>
                </a:extLst>
              </a:tr>
              <a:tr h="200025">
                <a:tc>
                  <a:txBody>
                    <a:bodyPr/>
                    <a:lstStyle/>
                    <a:p>
                      <a:pPr algn="l" fontAlgn="t"/>
                      <a:r>
                        <a:rPr lang="sl-SI" sz="800" u="none" strike="noStrike">
                          <a:effectLst/>
                        </a:rPr>
                        <a:t>motovilec</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14484543"/>
                  </a:ext>
                </a:extLst>
              </a:tr>
              <a:tr h="200025">
                <a:tc>
                  <a:txBody>
                    <a:bodyPr/>
                    <a:lstStyle/>
                    <a:p>
                      <a:pPr algn="l" fontAlgn="t"/>
                      <a:r>
                        <a:rPr lang="sl-SI" sz="800" u="none" strike="noStrike">
                          <a:effectLst/>
                        </a:rPr>
                        <a:t>navadna nokota </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9326310"/>
                  </a:ext>
                </a:extLst>
              </a:tr>
              <a:tr h="200025">
                <a:tc>
                  <a:txBody>
                    <a:bodyPr/>
                    <a:lstStyle/>
                    <a:p>
                      <a:pPr algn="l" fontAlgn="t"/>
                      <a:r>
                        <a:rPr lang="sl-SI" sz="800" u="none" strike="noStrike">
                          <a:effectLst/>
                        </a:rPr>
                        <a:t>oljna ogrščica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02056712"/>
                  </a:ext>
                </a:extLst>
              </a:tr>
              <a:tr h="200025">
                <a:tc>
                  <a:txBody>
                    <a:bodyPr/>
                    <a:lstStyle/>
                    <a:p>
                      <a:pPr algn="l" fontAlgn="t"/>
                      <a:r>
                        <a:rPr lang="sl-SI" sz="800" u="none" strike="noStrike">
                          <a:effectLst/>
                        </a:rPr>
                        <a:t>oves (ozimni)</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710976349"/>
                  </a:ext>
                </a:extLst>
              </a:tr>
              <a:tr h="200025">
                <a:tc>
                  <a:txBody>
                    <a:bodyPr/>
                    <a:lstStyle/>
                    <a:p>
                      <a:pPr algn="l" fontAlgn="t"/>
                      <a:r>
                        <a:rPr lang="sl-SI" sz="800" u="none" strike="noStrike">
                          <a:effectLst/>
                        </a:rPr>
                        <a:t>pira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914497063"/>
                  </a:ext>
                </a:extLst>
              </a:tr>
              <a:tr h="200025">
                <a:tc>
                  <a:txBody>
                    <a:bodyPr/>
                    <a:lstStyle/>
                    <a:p>
                      <a:pPr algn="l" fontAlgn="t"/>
                      <a:r>
                        <a:rPr lang="sl-SI" sz="800" u="none" strike="noStrike">
                          <a:effectLst/>
                        </a:rPr>
                        <a:t>pšenica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401377493"/>
                  </a:ext>
                </a:extLst>
              </a:tr>
              <a:tr h="200025">
                <a:tc>
                  <a:txBody>
                    <a:bodyPr/>
                    <a:lstStyle/>
                    <a:p>
                      <a:pPr algn="l" fontAlgn="t"/>
                      <a:r>
                        <a:rPr lang="sl-SI" sz="800" u="none" strike="noStrike">
                          <a:effectLst/>
                        </a:rPr>
                        <a:t>pšenica horasan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650790750"/>
                  </a:ext>
                </a:extLst>
              </a:tr>
              <a:tr h="200025">
                <a:tc>
                  <a:txBody>
                    <a:bodyPr/>
                    <a:lstStyle/>
                    <a:p>
                      <a:pPr algn="l" fontAlgn="t"/>
                      <a:r>
                        <a:rPr lang="sl-SI" sz="800" u="none" strike="noStrike">
                          <a:effectLst/>
                        </a:rPr>
                        <a:t>radič</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62162354"/>
                  </a:ext>
                </a:extLst>
              </a:tr>
              <a:tr h="200025">
                <a:tc>
                  <a:txBody>
                    <a:bodyPr/>
                    <a:lstStyle/>
                    <a:p>
                      <a:pPr algn="l" fontAlgn="t"/>
                      <a:r>
                        <a:rPr lang="sl-SI" sz="800" u="none" strike="noStrike">
                          <a:effectLst/>
                        </a:rPr>
                        <a:t>rukola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957279134"/>
                  </a:ext>
                </a:extLst>
              </a:tr>
              <a:tr h="200025">
                <a:tc>
                  <a:txBody>
                    <a:bodyPr/>
                    <a:lstStyle/>
                    <a:p>
                      <a:pPr algn="l" fontAlgn="t"/>
                      <a:r>
                        <a:rPr lang="sl-SI" sz="800" u="none" strike="noStrike">
                          <a:effectLst/>
                        </a:rPr>
                        <a:t>rž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684899112"/>
                  </a:ext>
                </a:extLst>
              </a:tr>
              <a:tr h="200025">
                <a:tc>
                  <a:txBody>
                    <a:bodyPr/>
                    <a:lstStyle/>
                    <a:p>
                      <a:pPr algn="l" fontAlgn="t"/>
                      <a:r>
                        <a:rPr lang="sl-SI" sz="800" u="none" strike="noStrike">
                          <a:effectLst/>
                        </a:rPr>
                        <a:t>soržica (ozimna) </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572638849"/>
                  </a:ext>
                </a:extLst>
              </a:tr>
              <a:tr h="200025">
                <a:tc>
                  <a:txBody>
                    <a:bodyPr/>
                    <a:lstStyle/>
                    <a:p>
                      <a:pPr algn="l" fontAlgn="t"/>
                      <a:r>
                        <a:rPr lang="sl-SI" sz="800" u="none" strike="noStrike">
                          <a:effectLst/>
                        </a:rPr>
                        <a:t>trave</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181816197"/>
                  </a:ext>
                </a:extLst>
              </a:tr>
              <a:tr h="200025">
                <a:tc>
                  <a:txBody>
                    <a:bodyPr/>
                    <a:lstStyle/>
                    <a:p>
                      <a:pPr algn="l" fontAlgn="t"/>
                      <a:r>
                        <a:rPr lang="sl-SI" sz="800" u="none" strike="noStrike">
                          <a:effectLst/>
                        </a:rPr>
                        <a:t>trda pšenica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41396716"/>
                  </a:ext>
                </a:extLst>
              </a:tr>
              <a:tr h="200025">
                <a:tc>
                  <a:txBody>
                    <a:bodyPr/>
                    <a:lstStyle/>
                    <a:p>
                      <a:pPr algn="l" fontAlgn="t"/>
                      <a:r>
                        <a:rPr lang="sl-SI" sz="800" u="none" strike="noStrike">
                          <a:effectLst/>
                        </a:rPr>
                        <a:t>tritikala (ozimna)</a:t>
                      </a:r>
                      <a:endParaRPr lang="sl-SI" sz="8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873364638"/>
                  </a:ext>
                </a:extLst>
              </a:tr>
              <a:tr h="200025">
                <a:tc>
                  <a:txBody>
                    <a:bodyPr/>
                    <a:lstStyle/>
                    <a:p>
                      <a:pPr algn="l" fontAlgn="t"/>
                      <a:r>
                        <a:rPr lang="sl-SI" sz="800" u="none" strike="noStrike" dirty="0">
                          <a:effectLst/>
                        </a:rPr>
                        <a:t>vrtni mak (ozimni)</a:t>
                      </a:r>
                      <a:endParaRPr lang="sl-SI" sz="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25369875"/>
                  </a:ext>
                </a:extLst>
              </a:tr>
            </a:tbl>
          </a:graphicData>
        </a:graphic>
      </p:graphicFrame>
      <p:grpSp>
        <p:nvGrpSpPr>
          <p:cNvPr id="4" name="Skupina 3"/>
          <p:cNvGrpSpPr/>
          <p:nvPr/>
        </p:nvGrpSpPr>
        <p:grpSpPr>
          <a:xfrm>
            <a:off x="158085" y="264512"/>
            <a:ext cx="11981219" cy="739195"/>
            <a:chOff x="0" y="317899"/>
            <a:chExt cx="12082819" cy="656050"/>
          </a:xfrm>
        </p:grpSpPr>
        <p:sp>
          <p:nvSpPr>
            <p:cNvPr id="5" name="Zaobljeni pravokotnik 4"/>
            <p:cNvSpPr/>
            <p:nvPr/>
          </p:nvSpPr>
          <p:spPr>
            <a:xfrm>
              <a:off x="0" y="31789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6" name="Zaobljeni pravokotnik 4"/>
            <p:cNvSpPr txBox="1"/>
            <p:nvPr/>
          </p:nvSpPr>
          <p:spPr>
            <a:xfrm>
              <a:off x="40829" y="326154"/>
              <a:ext cx="12001158" cy="61521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000" b="1" dirty="0"/>
                <a:t>INP 8.06 Ozelenitev ornih površin preko zime </a:t>
              </a:r>
              <a:r>
                <a:rPr lang="sl-SI" sz="2000" b="1" dirty="0" smtClean="0"/>
                <a:t>– ZEL   - šifrant KMRS (delovna verzija do objave)</a:t>
              </a:r>
              <a:endParaRPr lang="sl-SI" sz="2800" b="1" kern="1200" dirty="0"/>
            </a:p>
          </p:txBody>
        </p:sp>
      </p:grpSp>
    </p:spTree>
    <p:extLst>
      <p:ext uri="{BB962C8B-B14F-4D97-AF65-F5344CB8AC3E}">
        <p14:creationId xmlns:p14="http://schemas.microsoft.com/office/powerpoint/2010/main" val="68963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10688882"/>
              </p:ext>
            </p:extLst>
          </p:nvPr>
        </p:nvGraphicFramePr>
        <p:xfrm>
          <a:off x="92364" y="83127"/>
          <a:ext cx="11953757" cy="6705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995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58085" y="227567"/>
            <a:ext cx="11981219" cy="739195"/>
            <a:chOff x="0" y="317899"/>
            <a:chExt cx="12082819" cy="656050"/>
          </a:xfrm>
        </p:grpSpPr>
        <p:sp>
          <p:nvSpPr>
            <p:cNvPr id="6" name="Zaobljeni pravokotnik 5"/>
            <p:cNvSpPr/>
            <p:nvPr/>
          </p:nvSpPr>
          <p:spPr>
            <a:xfrm>
              <a:off x="0" y="31789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29" y="326154"/>
              <a:ext cx="12001158" cy="61521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400" b="1" dirty="0"/>
                <a:t>INP 8.07 </a:t>
              </a:r>
              <a:r>
                <a:rPr lang="sl-SI" sz="2400" b="1" dirty="0" err="1"/>
                <a:t>Konzervirajoča</a:t>
              </a:r>
              <a:r>
                <a:rPr lang="sl-SI" sz="2400" b="1" dirty="0"/>
                <a:t> obdelava tal (KONZ)</a:t>
              </a:r>
              <a:endParaRPr lang="sl-SI" sz="2400" b="1" kern="1200" dirty="0"/>
            </a:p>
          </p:txBody>
        </p:sp>
      </p:grpSp>
      <p:sp>
        <p:nvSpPr>
          <p:cNvPr id="12" name="Označba mesta vsebine 2"/>
          <p:cNvSpPr>
            <a:spLocks noGrp="1"/>
          </p:cNvSpPr>
          <p:nvPr>
            <p:ph idx="1"/>
          </p:nvPr>
        </p:nvSpPr>
        <p:spPr>
          <a:xfrm>
            <a:off x="477981" y="1317624"/>
            <a:ext cx="10605655" cy="4935393"/>
          </a:xfrm>
        </p:spPr>
        <p:txBody>
          <a:bodyPr>
            <a:normAutofit fontScale="92500" lnSpcReduction="10000"/>
          </a:bodyPr>
          <a:lstStyle/>
          <a:p>
            <a:pPr marL="0" indent="0">
              <a:buNone/>
            </a:pPr>
            <a:r>
              <a:rPr lang="sl-SI" b="1" u="sng" dirty="0" smtClean="0">
                <a:solidFill>
                  <a:schemeClr val="accent6">
                    <a:lumMod val="50000"/>
                  </a:schemeClr>
                </a:solidFill>
              </a:rPr>
              <a:t>Primer:</a:t>
            </a:r>
          </a:p>
          <a:p>
            <a:pPr marL="0" indent="0">
              <a:buNone/>
            </a:pPr>
            <a:r>
              <a:rPr lang="sl-SI" dirty="0" smtClean="0">
                <a:solidFill>
                  <a:schemeClr val="accent6">
                    <a:lumMod val="50000"/>
                  </a:schemeClr>
                </a:solidFill>
                <a:latin typeface="Times New Roman" panose="02020603050405020304" pitchFamily="18" charset="0"/>
                <a:cs typeface="Times New Roman" panose="02020603050405020304" pitchFamily="18" charset="0"/>
              </a:rPr>
              <a:t>►</a:t>
            </a:r>
            <a:r>
              <a:rPr lang="sl-SI" dirty="0" smtClean="0">
                <a:latin typeface="Times New Roman" panose="02020603050405020304" pitchFamily="18" charset="0"/>
                <a:cs typeface="Times New Roman" panose="02020603050405020304" pitchFamily="18" charset="0"/>
              </a:rPr>
              <a:t> </a:t>
            </a:r>
            <a:r>
              <a:rPr lang="sl-SI" sz="2400" dirty="0" smtClean="0"/>
              <a:t>Kmet spomladi leta 2023 na </a:t>
            </a:r>
            <a:r>
              <a:rPr lang="sl-SI" sz="2400" dirty="0" err="1" smtClean="0"/>
              <a:t>konzervirajoč</a:t>
            </a:r>
            <a:r>
              <a:rPr lang="sl-SI" sz="2400" dirty="0" smtClean="0"/>
              <a:t> način pripravi njivo GERKPID 1111111 in na njej seje koruzo.  </a:t>
            </a:r>
          </a:p>
          <a:p>
            <a:pPr>
              <a:buFontTx/>
              <a:buChar char="-"/>
            </a:pPr>
            <a:r>
              <a:rPr lang="sl-SI" sz="2400" dirty="0" smtClean="0"/>
              <a:t>Pri tem 1 x uporabi herbicid.                   Koruza je glavni posevek na ZV za leto 2023 in na njej lahko za 2023 prijavi KONZ.</a:t>
            </a:r>
          </a:p>
          <a:p>
            <a:pPr marL="0" indent="0">
              <a:buNone/>
            </a:pPr>
            <a:endParaRPr lang="sl-SI" sz="2400" dirty="0"/>
          </a:p>
          <a:p>
            <a:pPr marL="0" indent="0">
              <a:buNone/>
            </a:pPr>
            <a:r>
              <a:rPr lang="sl-SI" sz="2400" dirty="0" smtClean="0"/>
              <a:t>- Istega leta jeseni kmet pripravi isto njivo GERKPID 1111111 na </a:t>
            </a:r>
            <a:r>
              <a:rPr lang="sl-SI" sz="2400" dirty="0" err="1" smtClean="0"/>
              <a:t>konzervirajoči</a:t>
            </a:r>
            <a:r>
              <a:rPr lang="sl-SI" sz="2400" dirty="0" smtClean="0"/>
              <a:t> način in na njej seje ozimno žito (pšenico). </a:t>
            </a:r>
          </a:p>
          <a:p>
            <a:pPr marL="0" indent="0">
              <a:buNone/>
            </a:pPr>
            <a:r>
              <a:rPr lang="sl-SI" sz="2400" dirty="0" smtClean="0"/>
              <a:t>- Pšenica je glavni posevek 2024 in na njej lahko za 2024 prijavi KONZ.</a:t>
            </a:r>
          </a:p>
          <a:p>
            <a:pPr marL="0" indent="0">
              <a:buNone/>
            </a:pPr>
            <a:r>
              <a:rPr lang="sl-SI" sz="2400" dirty="0" smtClean="0">
                <a:solidFill>
                  <a:srgbClr val="7030A0"/>
                </a:solidFill>
              </a:rPr>
              <a:t>- (Herbicid </a:t>
            </a:r>
            <a:r>
              <a:rPr lang="sl-SI" sz="2400" dirty="0" smtClean="0">
                <a:solidFill>
                  <a:srgbClr val="7030A0"/>
                </a:solidFill>
              </a:rPr>
              <a:t>lahko uporabi spomladi 2024. Jeseni 2023 ga ne sme </a:t>
            </a:r>
            <a:r>
              <a:rPr lang="sl-SI" sz="2400" dirty="0" smtClean="0">
                <a:solidFill>
                  <a:srgbClr val="7030A0"/>
                </a:solidFill>
              </a:rPr>
              <a:t>uporabiti).</a:t>
            </a:r>
            <a:r>
              <a:rPr lang="sl-SI" sz="2400" dirty="0" smtClean="0">
                <a:solidFill>
                  <a:srgbClr val="7030A0"/>
                </a:solidFill>
              </a:rPr>
              <a:t>Glede uporabe herbicida po zaključenem izvajanju zahtev KONZ na glavnem posevku, se pripravlja pisno pojasnilo. Potrebna je dodatna uskladitev s strokovnimi službami,  da se razrešijo vse možne situacije, ki so nastale zaradi dodane možnosti izvajanja KONZ na naknadnih posevkih z letom 2024. </a:t>
            </a:r>
            <a:endParaRPr lang="sl-SI" sz="2400" dirty="0">
              <a:solidFill>
                <a:srgbClr val="7030A0"/>
              </a:solidFill>
            </a:endParaRPr>
          </a:p>
        </p:txBody>
      </p:sp>
      <p:sp>
        <p:nvSpPr>
          <p:cNvPr id="14" name="Desna puščica 13"/>
          <p:cNvSpPr/>
          <p:nvPr/>
        </p:nvSpPr>
        <p:spPr>
          <a:xfrm>
            <a:off x="4516583" y="2743201"/>
            <a:ext cx="969818" cy="212436"/>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5008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8216098"/>
              </p:ext>
            </p:extLst>
          </p:nvPr>
        </p:nvGraphicFramePr>
        <p:xfrm>
          <a:off x="335280" y="1137920"/>
          <a:ext cx="11585323" cy="564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a:t>
              </a:r>
              <a:r>
                <a:rPr lang="sl-SI" sz="2800" b="1" dirty="0" smtClean="0"/>
                <a:t>8.08 </a:t>
              </a:r>
              <a:r>
                <a:rPr lang="sl-SI" sz="2800" b="1" dirty="0"/>
                <a:t>Shema Zaplate neposejanih tal za poljskega škrjanca  (POŠK)</a:t>
              </a:r>
              <a:endParaRPr lang="sl-SI" sz="3000" b="1" kern="1200" dirty="0"/>
            </a:p>
          </p:txBody>
        </p:sp>
      </p:grpSp>
      <p:pic>
        <p:nvPicPr>
          <p:cNvPr id="2" name="Slika 1"/>
          <p:cNvPicPr>
            <a:picLocks noChangeAspect="1"/>
          </p:cNvPicPr>
          <p:nvPr/>
        </p:nvPicPr>
        <p:blipFill>
          <a:blip r:embed="rId8"/>
          <a:stretch>
            <a:fillRect/>
          </a:stretch>
        </p:blipFill>
        <p:spPr>
          <a:xfrm>
            <a:off x="469151" y="1370872"/>
            <a:ext cx="3503410" cy="2354292"/>
          </a:xfrm>
          <a:prstGeom prst="rect">
            <a:avLst/>
          </a:prstGeom>
        </p:spPr>
      </p:pic>
    </p:spTree>
    <p:extLst>
      <p:ext uri="{BB962C8B-B14F-4D97-AF65-F5344CB8AC3E}">
        <p14:creationId xmlns:p14="http://schemas.microsoft.com/office/powerpoint/2010/main" val="4117441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a:t>
              </a:r>
              <a:r>
                <a:rPr lang="sl-SI" sz="2800" b="1" dirty="0" smtClean="0"/>
                <a:t>8.08 </a:t>
              </a:r>
              <a:r>
                <a:rPr lang="sl-SI" sz="2800" b="1" dirty="0"/>
                <a:t>Shema Zaplate neposejanih tal za poljskega škrjanca  (POŠK)</a:t>
              </a:r>
              <a:endParaRPr lang="sl-SI" sz="3000" b="1" kern="1200" dirty="0"/>
            </a:p>
          </p:txBody>
        </p:sp>
      </p:grpSp>
      <p:pic>
        <p:nvPicPr>
          <p:cNvPr id="8" name="Označba mesta vsebine 3" descr="C:\Users\METKA~1.VAL\AppData\Local\Temp\notesDF7E7A\~331366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81019" y="1108797"/>
            <a:ext cx="7684654" cy="5255057"/>
          </a:xfrm>
          <a:prstGeom prst="rect">
            <a:avLst/>
          </a:prstGeom>
          <a:noFill/>
          <a:ln>
            <a:noFill/>
          </a:ln>
        </p:spPr>
      </p:pic>
    </p:spTree>
    <p:extLst>
      <p:ext uri="{BB962C8B-B14F-4D97-AF65-F5344CB8AC3E}">
        <p14:creationId xmlns:p14="http://schemas.microsoft.com/office/powerpoint/2010/main" val="2701041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72668799"/>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a:t>
              </a:r>
              <a:r>
                <a:rPr lang="sl-SI" sz="2800" b="1" dirty="0" smtClean="0"/>
                <a:t>8.08 </a:t>
              </a:r>
              <a:r>
                <a:rPr lang="sl-SI" sz="2800" b="1" dirty="0"/>
                <a:t>Shema Zaplate neposejanih tal za poljskega škrjanca  (</a:t>
              </a:r>
              <a:r>
                <a:rPr lang="sl-SI" sz="2800" b="1" dirty="0" smtClean="0"/>
                <a:t>POŠK)</a:t>
              </a:r>
              <a:endParaRPr lang="sl-SI" sz="3000" b="1" kern="1200" dirty="0"/>
            </a:p>
          </p:txBody>
        </p:sp>
      </p:grpSp>
    </p:spTree>
    <p:extLst>
      <p:ext uri="{BB962C8B-B14F-4D97-AF65-F5344CB8AC3E}">
        <p14:creationId xmlns:p14="http://schemas.microsoft.com/office/powerpoint/2010/main" val="259377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601098"/>
              </p:ext>
            </p:extLst>
          </p:nvPr>
        </p:nvGraphicFramePr>
        <p:xfrm>
          <a:off x="105390" y="890578"/>
          <a:ext cx="11940732" cy="1898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a:t>
              </a:r>
              <a:r>
                <a:rPr lang="sl-SI" sz="2800" b="1" dirty="0" smtClean="0"/>
                <a:t>8.08 </a:t>
              </a:r>
              <a:r>
                <a:rPr lang="sl-SI" sz="2800" b="1" dirty="0"/>
                <a:t>Shema Zaplate neposejanih tal za poljskega škrjanca  (</a:t>
              </a:r>
              <a:r>
                <a:rPr lang="sl-SI" sz="2800" b="1" dirty="0" smtClean="0"/>
                <a:t>POŠK)</a:t>
              </a:r>
              <a:endParaRPr lang="sl-SI" sz="3000" b="1" kern="1200" dirty="0"/>
            </a:p>
          </p:txBody>
        </p:sp>
      </p:grpSp>
      <p:sp>
        <p:nvSpPr>
          <p:cNvPr id="3" name="PoljeZBesedilom 2"/>
          <p:cNvSpPr txBox="1"/>
          <p:nvPr/>
        </p:nvSpPr>
        <p:spPr>
          <a:xfrm>
            <a:off x="145878" y="6045598"/>
            <a:ext cx="11443854" cy="923330"/>
          </a:xfrm>
          <a:prstGeom prst="rect">
            <a:avLst/>
          </a:prstGeom>
          <a:noFill/>
        </p:spPr>
        <p:txBody>
          <a:bodyPr wrap="square" rtlCol="0">
            <a:spAutoFit/>
          </a:bodyPr>
          <a:lstStyle/>
          <a:p>
            <a:pPr algn="just"/>
            <a:r>
              <a:rPr lang="sl-SI" b="1" dirty="0"/>
              <a:t>- Če bi kmet na </a:t>
            </a:r>
            <a:r>
              <a:rPr lang="sl-SI" b="1" dirty="0" err="1"/>
              <a:t>npr</a:t>
            </a:r>
            <a:r>
              <a:rPr lang="sl-SI" b="1" dirty="0"/>
              <a:t> 0,7 ha namesto potrebnih 2 zaplat zagotovil 3 zaplate to ne vpliva na višino plačila.</a:t>
            </a:r>
          </a:p>
          <a:p>
            <a:pPr algn="just"/>
            <a:r>
              <a:rPr lang="sl-SI" b="1" dirty="0"/>
              <a:t>- Če bi na 0,7 ha zagotovil le eno </a:t>
            </a:r>
            <a:r>
              <a:rPr lang="sl-SI" b="1" dirty="0" smtClean="0"/>
              <a:t>zaplato, ustrezno izriše </a:t>
            </a:r>
            <a:r>
              <a:rPr lang="sl-SI" b="1" dirty="0"/>
              <a:t>poligon in prejme plačilo le za eno zaplato. </a:t>
            </a:r>
            <a:r>
              <a:rPr lang="sl-SI" b="1" dirty="0" smtClean="0"/>
              <a:t>Ne </a:t>
            </a:r>
            <a:r>
              <a:rPr lang="sl-SI" b="1" dirty="0"/>
              <a:t>rabi prijaviti vseh ornih površin v to shemo</a:t>
            </a:r>
            <a:r>
              <a:rPr lang="sl-SI" b="1" dirty="0" smtClean="0"/>
              <a:t>.</a:t>
            </a:r>
            <a:endParaRPr lang="sl-SI" b="1" dirty="0"/>
          </a:p>
        </p:txBody>
      </p:sp>
      <p:sp>
        <p:nvSpPr>
          <p:cNvPr id="11" name="PoljeZBesedilom 10"/>
          <p:cNvSpPr txBox="1"/>
          <p:nvPr/>
        </p:nvSpPr>
        <p:spPr>
          <a:xfrm>
            <a:off x="1265382" y="2547272"/>
            <a:ext cx="1948872" cy="369454"/>
          </a:xfrm>
          <a:prstGeom prst="rect">
            <a:avLst/>
          </a:prstGeom>
          <a:noFill/>
        </p:spPr>
        <p:txBody>
          <a:bodyPr wrap="square" rtlCol="0">
            <a:spAutoFit/>
          </a:bodyPr>
          <a:lstStyle/>
          <a:p>
            <a:r>
              <a:rPr lang="sl-SI" b="1" u="sng" dirty="0" smtClean="0"/>
              <a:t>Primer:</a:t>
            </a:r>
            <a:endParaRPr lang="sl-SI" b="1" u="sng" dirty="0"/>
          </a:p>
        </p:txBody>
      </p:sp>
      <p:graphicFrame>
        <p:nvGraphicFramePr>
          <p:cNvPr id="12" name="Tabela 11"/>
          <p:cNvGraphicFramePr>
            <a:graphicFrameLocks noGrp="1"/>
          </p:cNvGraphicFramePr>
          <p:nvPr>
            <p:extLst>
              <p:ext uri="{D42A27DB-BD31-4B8C-83A1-F6EECF244321}">
                <p14:modId xmlns:p14="http://schemas.microsoft.com/office/powerpoint/2010/main" val="1066579719"/>
              </p:ext>
            </p:extLst>
          </p:nvPr>
        </p:nvGraphicFramePr>
        <p:xfrm>
          <a:off x="4013872" y="2422004"/>
          <a:ext cx="6631709" cy="3623594"/>
        </p:xfrm>
        <a:graphic>
          <a:graphicData uri="http://schemas.openxmlformats.org/drawingml/2006/table">
            <a:tbl>
              <a:tblPr firstRow="1" firstCol="1" bandRow="1">
                <a:tableStyleId>{2A488322-F2BA-4B5B-9748-0D474271808F}</a:tableStyleId>
              </a:tblPr>
              <a:tblGrid>
                <a:gridCol w="2687141">
                  <a:extLst>
                    <a:ext uri="{9D8B030D-6E8A-4147-A177-3AD203B41FA5}">
                      <a16:colId xmlns:a16="http://schemas.microsoft.com/office/drawing/2014/main" val="236052476"/>
                    </a:ext>
                  </a:extLst>
                </a:gridCol>
                <a:gridCol w="1294285">
                  <a:extLst>
                    <a:ext uri="{9D8B030D-6E8A-4147-A177-3AD203B41FA5}">
                      <a16:colId xmlns:a16="http://schemas.microsoft.com/office/drawing/2014/main" val="3894568724"/>
                    </a:ext>
                  </a:extLst>
                </a:gridCol>
                <a:gridCol w="2650283">
                  <a:extLst>
                    <a:ext uri="{9D8B030D-6E8A-4147-A177-3AD203B41FA5}">
                      <a16:colId xmlns:a16="http://schemas.microsoft.com/office/drawing/2014/main" val="1928377478"/>
                    </a:ext>
                  </a:extLst>
                </a:gridCol>
              </a:tblGrid>
              <a:tr h="1089396">
                <a:tc>
                  <a:txBody>
                    <a:bodyPr/>
                    <a:lstStyle/>
                    <a:p>
                      <a:pPr>
                        <a:lnSpc>
                          <a:spcPct val="107000"/>
                        </a:lnSpc>
                        <a:spcAft>
                          <a:spcPts val="0"/>
                        </a:spcAft>
                      </a:pPr>
                      <a:r>
                        <a:rPr lang="sl-SI" sz="1500" dirty="0">
                          <a:effectLst/>
                        </a:rPr>
                        <a:t>Velikost kmet. parcele</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Število potrebnih zaplat</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Plačilo</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669093"/>
                  </a:ext>
                </a:extLst>
              </a:tr>
              <a:tr h="420638">
                <a:tc>
                  <a:txBody>
                    <a:bodyPr/>
                    <a:lstStyle/>
                    <a:p>
                      <a:pPr>
                        <a:lnSpc>
                          <a:spcPct val="107000"/>
                        </a:lnSpc>
                        <a:spcAft>
                          <a:spcPts val="0"/>
                        </a:spcAft>
                      </a:pPr>
                      <a:r>
                        <a:rPr lang="sl-SI" sz="1500" dirty="0">
                          <a:effectLst/>
                        </a:rPr>
                        <a:t>0,3 ha </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1</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30 €/ha</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275552"/>
                  </a:ext>
                </a:extLst>
              </a:tr>
              <a:tr h="352260">
                <a:tc>
                  <a:txBody>
                    <a:bodyPr/>
                    <a:lstStyle/>
                    <a:p>
                      <a:pPr>
                        <a:lnSpc>
                          <a:spcPct val="107000"/>
                        </a:lnSpc>
                        <a:spcAft>
                          <a:spcPts val="0"/>
                        </a:spcAft>
                      </a:pPr>
                      <a:r>
                        <a:rPr lang="sl-SI" sz="1500" dirty="0">
                          <a:effectLst/>
                        </a:rPr>
                        <a:t>0,7 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2</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rPr>
                        <a:t>60 €</a:t>
                      </a:r>
                      <a:r>
                        <a:rPr lang="sl-SI" sz="1500" dirty="0">
                          <a:effectLst/>
                        </a:rPr>
                        <a:t>/Ha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29299"/>
                  </a:ext>
                </a:extLst>
              </a:tr>
              <a:tr h="352260">
                <a:tc>
                  <a:txBody>
                    <a:bodyPr/>
                    <a:lstStyle/>
                    <a:p>
                      <a:pPr>
                        <a:lnSpc>
                          <a:spcPct val="107000"/>
                        </a:lnSpc>
                        <a:spcAft>
                          <a:spcPts val="0"/>
                        </a:spcAft>
                      </a:pPr>
                      <a:r>
                        <a:rPr lang="sl-SI" sz="1500" dirty="0" smtClean="0">
                          <a:effectLst/>
                          <a:latin typeface="Calibri" panose="020F0502020204030204" pitchFamily="34" charset="0"/>
                          <a:ea typeface="Calibri" panose="020F0502020204030204" pitchFamily="34" charset="0"/>
                          <a:cs typeface="Times New Roman" panose="02020603050405020304" pitchFamily="18" charset="0"/>
                        </a:rPr>
                        <a:t>1 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Calibri" panose="020F0502020204030204" pitchFamily="34" charset="0"/>
                          <a:ea typeface="Calibri" panose="020F0502020204030204" pitchFamily="34" charset="0"/>
                          <a:cs typeface="Times New Roman" panose="02020603050405020304" pitchFamily="18" charset="0"/>
                        </a:rPr>
                        <a:t>60€/ha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9847966"/>
                  </a:ext>
                </a:extLst>
              </a:tr>
              <a:tr h="352260">
                <a:tc>
                  <a:txBody>
                    <a:bodyPr/>
                    <a:lstStyle/>
                    <a:p>
                      <a:pPr>
                        <a:lnSpc>
                          <a:spcPct val="107000"/>
                        </a:lnSpc>
                        <a:spcAft>
                          <a:spcPts val="0"/>
                        </a:spcAft>
                      </a:pPr>
                      <a:r>
                        <a:rPr lang="sl-SI" sz="1500" dirty="0">
                          <a:effectLst/>
                        </a:rPr>
                        <a:t>1,2 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3</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rPr>
                        <a:t>90 €</a:t>
                      </a:r>
                      <a:r>
                        <a:rPr lang="sl-SI" sz="1500" dirty="0">
                          <a:effectLst/>
                        </a:rPr>
                        <a:t>/ha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678368"/>
                  </a:ext>
                </a:extLst>
              </a:tr>
              <a:tr h="352260">
                <a:tc>
                  <a:txBody>
                    <a:bodyPr/>
                    <a:lstStyle/>
                    <a:p>
                      <a:pPr>
                        <a:lnSpc>
                          <a:spcPct val="107000"/>
                        </a:lnSpc>
                        <a:spcAft>
                          <a:spcPts val="0"/>
                        </a:spcAft>
                      </a:pPr>
                      <a:r>
                        <a:rPr lang="sl-SI" sz="1500" dirty="0">
                          <a:effectLst/>
                        </a:rPr>
                        <a:t>1,53 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rPr>
                        <a:t>4</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rPr>
                        <a:t>120 €</a:t>
                      </a:r>
                      <a:r>
                        <a:rPr lang="sl-SI" sz="1500" dirty="0">
                          <a:effectLst/>
                        </a:rPr>
                        <a:t>/Ha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354079"/>
                  </a:ext>
                </a:extLst>
              </a:tr>
              <a:tr h="352260">
                <a:tc>
                  <a:txBody>
                    <a:bodyPr/>
                    <a:lstStyle/>
                    <a:p>
                      <a:pPr>
                        <a:lnSpc>
                          <a:spcPct val="107000"/>
                        </a:lnSpc>
                        <a:spcAft>
                          <a:spcPts val="0"/>
                        </a:spcAft>
                      </a:pPr>
                      <a:r>
                        <a:rPr lang="sl-SI" sz="1500" dirty="0" smtClean="0">
                          <a:effectLst/>
                          <a:latin typeface="+mn-lt"/>
                          <a:ea typeface="+mn-ea"/>
                          <a:cs typeface="+mn-cs"/>
                        </a:rPr>
                        <a:t>1,</a:t>
                      </a:r>
                      <a:r>
                        <a:rPr lang="sl-SI" sz="1500" baseline="0" dirty="0" smtClean="0">
                          <a:effectLst/>
                          <a:latin typeface="+mn-lt"/>
                          <a:ea typeface="+mn-ea"/>
                          <a:cs typeface="+mn-cs"/>
                        </a:rPr>
                        <a:t> 88 ha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mn-lt"/>
                          <a:ea typeface="+mn-ea"/>
                          <a:cs typeface="+mn-cs"/>
                        </a:rPr>
                        <a:t>4</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mn-lt"/>
                          <a:ea typeface="+mn-ea"/>
                          <a:cs typeface="+mn-cs"/>
                        </a:rPr>
                        <a:t>120€/ha,</a:t>
                      </a:r>
                      <a:r>
                        <a:rPr lang="sl-SI" sz="1500" baseline="0" dirty="0" smtClean="0">
                          <a:effectLst/>
                          <a:latin typeface="+mn-lt"/>
                          <a:ea typeface="+mn-ea"/>
                          <a:cs typeface="+mn-cs"/>
                        </a:rPr>
                        <a:t> </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2439964"/>
                  </a:ext>
                </a:extLst>
              </a:tr>
              <a:tr h="352260">
                <a:tc>
                  <a:txBody>
                    <a:bodyPr/>
                    <a:lstStyle/>
                    <a:p>
                      <a:pPr>
                        <a:lnSpc>
                          <a:spcPct val="107000"/>
                        </a:lnSpc>
                        <a:spcAft>
                          <a:spcPts val="0"/>
                        </a:spcAft>
                      </a:pPr>
                      <a:r>
                        <a:rPr lang="sl-SI" sz="15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454184"/>
                  </a:ext>
                </a:extLst>
              </a:tr>
            </a:tbl>
          </a:graphicData>
        </a:graphic>
      </p:graphicFrame>
      <p:sp>
        <p:nvSpPr>
          <p:cNvPr id="2" name="Pravokotnik 1"/>
          <p:cNvSpPr/>
          <p:nvPr/>
        </p:nvSpPr>
        <p:spPr>
          <a:xfrm>
            <a:off x="145878" y="2848687"/>
            <a:ext cx="3068376" cy="3108543"/>
          </a:xfrm>
          <a:prstGeom prst="rect">
            <a:avLst/>
          </a:prstGeom>
        </p:spPr>
        <p:txBody>
          <a:bodyPr wrap="square">
            <a:spAutoFit/>
          </a:bodyPr>
          <a:lstStyle/>
          <a:p>
            <a:pPr algn="just"/>
            <a:r>
              <a:rPr lang="sl-SI" sz="1400" dirty="0"/>
              <a:t>Korekcijski faktor iz uredbe, ker je plačilo na hektar in ne na zaplato: Na kmetijski parceli, ki je posajena s z zadevno kmetijsko rastlino, mora biti na površini do vključno 0,5 ha kmetijske parcele prisotna ena zaplata neposejanih tal. Pri tem se za namen sheme uporabi korekcijski faktor, s katerim se ena zaplata neposejanih tal šteje za 0,5 ha. Pri uporabi korekcijskega faktorja se za 0,5 ha vedno šteje le ena zaplata neposejanih tal, neodvisno od števila zaplat na kmetijski parceli površine do 0,5 ha.</a:t>
            </a:r>
          </a:p>
        </p:txBody>
      </p:sp>
    </p:spTree>
    <p:extLst>
      <p:ext uri="{BB962C8B-B14F-4D97-AF65-F5344CB8AC3E}">
        <p14:creationId xmlns:p14="http://schemas.microsoft.com/office/powerpoint/2010/main" val="112043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439324"/>
              </p:ext>
            </p:extLst>
          </p:nvPr>
        </p:nvGraphicFramePr>
        <p:xfrm>
          <a:off x="0" y="489526"/>
          <a:ext cx="12192000" cy="6682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990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81383744"/>
              </p:ext>
            </p:extLst>
          </p:nvPr>
        </p:nvGraphicFramePr>
        <p:xfrm>
          <a:off x="0" y="1056832"/>
          <a:ext cx="11940732" cy="379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1951"/>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8.09 Varstvo gnezd pribe (VGP)</a:t>
              </a:r>
              <a:endParaRPr lang="sl-SI" sz="3000" b="1" kern="1200" dirty="0"/>
            </a:p>
          </p:txBody>
        </p:sp>
      </p:grpSp>
      <p:pic>
        <p:nvPicPr>
          <p:cNvPr id="8" name="Slika 7" descr="C:\Users\METKA~1.VAL\AppData\Local\Temp\notesDF7E7A\~243368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0473" y="2170545"/>
            <a:ext cx="7496136" cy="4578562"/>
          </a:xfrm>
          <a:prstGeom prst="rect">
            <a:avLst/>
          </a:prstGeom>
          <a:noFill/>
          <a:ln>
            <a:noFill/>
          </a:ln>
        </p:spPr>
      </p:pic>
    </p:spTree>
    <p:extLst>
      <p:ext uri="{BB962C8B-B14F-4D97-AF65-F5344CB8AC3E}">
        <p14:creationId xmlns:p14="http://schemas.microsoft.com/office/powerpoint/2010/main" val="45932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27207871"/>
              </p:ext>
            </p:extLst>
          </p:nvPr>
        </p:nvGraphicFramePr>
        <p:xfrm>
          <a:off x="-1" y="1056832"/>
          <a:ext cx="12046123" cy="528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1951"/>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8.09 Varstvo gnezd pribe (VGP)</a:t>
              </a:r>
              <a:endParaRPr lang="sl-SI" sz="3000" b="1" kern="1200" dirty="0"/>
            </a:p>
          </p:txBody>
        </p:sp>
      </p:grpSp>
    </p:spTree>
    <p:extLst>
      <p:ext uri="{BB962C8B-B14F-4D97-AF65-F5344CB8AC3E}">
        <p14:creationId xmlns:p14="http://schemas.microsoft.com/office/powerpoint/2010/main" val="1989204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78" y="868832"/>
            <a:ext cx="4236582" cy="3113888"/>
          </a:xfrm>
          <a:prstGeom prst="rect">
            <a:avLst/>
          </a:prstGeom>
        </p:spPr>
      </p:pic>
      <p:graphicFrame>
        <p:nvGraphicFramePr>
          <p:cNvPr id="4" name="Diagram 3"/>
          <p:cNvGraphicFramePr/>
          <p:nvPr>
            <p:extLst>
              <p:ext uri="{D42A27DB-BD31-4B8C-83A1-F6EECF244321}">
                <p14:modId xmlns:p14="http://schemas.microsoft.com/office/powerpoint/2010/main" val="2344941882"/>
              </p:ext>
            </p:extLst>
          </p:nvPr>
        </p:nvGraphicFramePr>
        <p:xfrm>
          <a:off x="295564" y="1381760"/>
          <a:ext cx="11480800" cy="5185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Skupina 4"/>
          <p:cNvGrpSpPr/>
          <p:nvPr/>
        </p:nvGrpSpPr>
        <p:grpSpPr>
          <a:xfrm>
            <a:off x="105390" y="171951"/>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8.09 Varstvo gnezd pribe (VGP)</a:t>
              </a:r>
              <a:endParaRPr lang="sl-SI" sz="3000" b="1" kern="1200" dirty="0"/>
            </a:p>
          </p:txBody>
        </p:sp>
      </p:grpSp>
    </p:spTree>
    <p:extLst>
      <p:ext uri="{BB962C8B-B14F-4D97-AF65-F5344CB8AC3E}">
        <p14:creationId xmlns:p14="http://schemas.microsoft.com/office/powerpoint/2010/main" val="3115459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1047346"/>
              </p:ext>
            </p:extLst>
          </p:nvPr>
        </p:nvGraphicFramePr>
        <p:xfrm>
          <a:off x="145878" y="868832"/>
          <a:ext cx="11630486" cy="569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1951"/>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a:t>INP 8.09 Varstvo gnezd pribe (VGP)</a:t>
              </a:r>
              <a:endParaRPr lang="sl-SI" sz="3000" b="1" kern="1200" dirty="0"/>
            </a:p>
          </p:txBody>
        </p:sp>
      </p:grpSp>
    </p:spTree>
    <p:extLst>
      <p:ext uri="{BB962C8B-B14F-4D97-AF65-F5344CB8AC3E}">
        <p14:creationId xmlns:p14="http://schemas.microsoft.com/office/powerpoint/2010/main" val="3350483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37586926"/>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dirty="0" smtClean="0"/>
                <a:t> </a:t>
              </a:r>
              <a:r>
                <a:rPr lang="sl-SI" sz="2800" b="1" dirty="0"/>
                <a:t>INP 8.10 Uporaba le organskih gnojil za zagotavljanje dušika v TN (OGNTN)</a:t>
              </a:r>
              <a:endParaRPr lang="sl-SI" sz="3000" b="1" kern="1200" dirty="0"/>
            </a:p>
          </p:txBody>
        </p:sp>
      </p:grpSp>
    </p:spTree>
    <p:extLst>
      <p:ext uri="{BB962C8B-B14F-4D97-AF65-F5344CB8AC3E}">
        <p14:creationId xmlns:p14="http://schemas.microsoft.com/office/powerpoint/2010/main" val="14711385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8033276"/>
              </p:ext>
            </p:extLst>
          </p:nvPr>
        </p:nvGraphicFramePr>
        <p:xfrm>
          <a:off x="105390" y="890577"/>
          <a:ext cx="11940732" cy="589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 </a:t>
              </a:r>
              <a:r>
                <a:rPr lang="sl-SI" sz="2800" b="1" dirty="0"/>
                <a:t>INP 8.11 Ohranjanje biotske raznovrstnosti v trajnih nasadih - BIORAZTN</a:t>
              </a:r>
              <a:endParaRPr lang="sl-SI" sz="3000" b="1" kern="1200" dirty="0"/>
            </a:p>
          </p:txBody>
        </p:sp>
      </p:grpSp>
    </p:spTree>
    <p:extLst>
      <p:ext uri="{BB962C8B-B14F-4D97-AF65-F5344CB8AC3E}">
        <p14:creationId xmlns:p14="http://schemas.microsoft.com/office/powerpoint/2010/main" val="3464654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72458955"/>
              </p:ext>
            </p:extLst>
          </p:nvPr>
        </p:nvGraphicFramePr>
        <p:xfrm>
          <a:off x="105390" y="835742"/>
          <a:ext cx="11940732" cy="5884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0"/>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 </a:t>
              </a:r>
              <a:r>
                <a:rPr lang="sl-SI" sz="2800" b="1" dirty="0"/>
                <a:t>INP 8.11 Ohranjanje biotske raznovrstnosti v trajnih nasadih - BIORAZTN</a:t>
              </a:r>
              <a:endParaRPr lang="sl-SI" sz="3000" b="1" kern="1200" dirty="0"/>
            </a:p>
          </p:txBody>
        </p:sp>
      </p:grpSp>
    </p:spTree>
    <p:extLst>
      <p:ext uri="{BB962C8B-B14F-4D97-AF65-F5344CB8AC3E}">
        <p14:creationId xmlns:p14="http://schemas.microsoft.com/office/powerpoint/2010/main" val="3051133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5152725"/>
              </p:ext>
            </p:extLst>
          </p:nvPr>
        </p:nvGraphicFramePr>
        <p:xfrm>
          <a:off x="0" y="872105"/>
          <a:ext cx="12025802" cy="620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05390" y="175223"/>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 </a:t>
              </a:r>
              <a:r>
                <a:rPr lang="sl-SI" sz="2800" b="1" dirty="0"/>
                <a:t>INP 8.11 Ohranjanje biotske raznovrstnosti v trajnih nasadih - BIORAZTN</a:t>
              </a:r>
              <a:endParaRPr lang="sl-SI" sz="3000" b="1" kern="1200" dirty="0"/>
            </a:p>
          </p:txBody>
        </p:sp>
      </p:grpSp>
    </p:spTree>
    <p:extLst>
      <p:ext uri="{BB962C8B-B14F-4D97-AF65-F5344CB8AC3E}">
        <p14:creationId xmlns:p14="http://schemas.microsoft.com/office/powerpoint/2010/main" val="2163257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8882342"/>
              </p:ext>
            </p:extLst>
          </p:nvPr>
        </p:nvGraphicFramePr>
        <p:xfrm>
          <a:off x="178329" y="1179871"/>
          <a:ext cx="12013670" cy="558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kupina 4"/>
          <p:cNvGrpSpPr/>
          <p:nvPr/>
        </p:nvGrpSpPr>
        <p:grpSpPr>
          <a:xfrm>
            <a:off x="178329" y="349791"/>
            <a:ext cx="11981219" cy="656050"/>
            <a:chOff x="0" y="83139"/>
            <a:chExt cx="12082819" cy="656050"/>
          </a:xfrm>
        </p:grpSpPr>
        <p:sp>
          <p:nvSpPr>
            <p:cNvPr id="6" name="Zaobljeni pravokotnik 5"/>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7"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 </a:t>
              </a:r>
              <a:r>
                <a:rPr lang="sl-SI" sz="2800" b="1" dirty="0"/>
                <a:t>INP 8.11 Ohranjanje biotske raznovrstnosti v trajnih nasadih - BIORAZTN</a:t>
              </a:r>
              <a:endParaRPr lang="sl-SI" sz="3000" b="1" kern="1200" dirty="0"/>
            </a:p>
          </p:txBody>
        </p:sp>
      </p:grpSp>
    </p:spTree>
    <p:extLst>
      <p:ext uri="{BB962C8B-B14F-4D97-AF65-F5344CB8AC3E}">
        <p14:creationId xmlns:p14="http://schemas.microsoft.com/office/powerpoint/2010/main" val="3528961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r>
              <a:rPr lang="sl-SI" dirty="0" smtClean="0"/>
              <a:t>Šifrant KMRS za cvetoči pas:</a:t>
            </a:r>
          </a:p>
          <a:p>
            <a:endParaRPr lang="sl-SI" dirty="0"/>
          </a:p>
        </p:txBody>
      </p:sp>
      <p:grpSp>
        <p:nvGrpSpPr>
          <p:cNvPr id="6" name="Skupina 5"/>
          <p:cNvGrpSpPr/>
          <p:nvPr/>
        </p:nvGrpSpPr>
        <p:grpSpPr>
          <a:xfrm>
            <a:off x="178329" y="349791"/>
            <a:ext cx="11981219" cy="656050"/>
            <a:chOff x="0" y="83139"/>
            <a:chExt cx="12082819" cy="656050"/>
          </a:xfrm>
        </p:grpSpPr>
        <p:sp>
          <p:nvSpPr>
            <p:cNvPr id="7" name="Zaobljeni pravokotnik 6"/>
            <p:cNvSpPr/>
            <p:nvPr/>
          </p:nvSpPr>
          <p:spPr>
            <a:xfrm>
              <a:off x="0" y="83139"/>
              <a:ext cx="12082819" cy="656050"/>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8" name="Zaobljeni pravokotnik 4"/>
            <p:cNvSpPr txBox="1"/>
            <p:nvPr/>
          </p:nvSpPr>
          <p:spPr>
            <a:xfrm>
              <a:off x="40831" y="123970"/>
              <a:ext cx="12001158" cy="615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sl-SI" sz="2800" b="1" dirty="0" smtClean="0"/>
                <a:t> </a:t>
              </a:r>
              <a:r>
                <a:rPr lang="sl-SI" sz="2800" b="1" dirty="0"/>
                <a:t>INP 8.11 Ohranjanje biotske raznovrstnosti v trajnih nasadih </a:t>
              </a:r>
              <a:r>
                <a:rPr lang="sl-SI" sz="2800" b="1" dirty="0" smtClean="0"/>
                <a:t>– BIORAZTN (delovna verzija do objave)</a:t>
              </a:r>
              <a:endParaRPr lang="sl-SI" sz="3000" b="1" kern="1200" dirty="0"/>
            </a:p>
          </p:txBody>
        </p:sp>
      </p:grpSp>
      <p:graphicFrame>
        <p:nvGraphicFramePr>
          <p:cNvPr id="9" name="Tabela 8"/>
          <p:cNvGraphicFramePr>
            <a:graphicFrameLocks noGrp="1"/>
          </p:cNvGraphicFramePr>
          <p:nvPr>
            <p:extLst>
              <p:ext uri="{D42A27DB-BD31-4B8C-83A1-F6EECF244321}">
                <p14:modId xmlns:p14="http://schemas.microsoft.com/office/powerpoint/2010/main" val="496720232"/>
              </p:ext>
            </p:extLst>
          </p:nvPr>
        </p:nvGraphicFramePr>
        <p:xfrm>
          <a:off x="2983230" y="2377432"/>
          <a:ext cx="6080760" cy="4366268"/>
        </p:xfrm>
        <a:graphic>
          <a:graphicData uri="http://schemas.openxmlformats.org/drawingml/2006/table">
            <a:tbl>
              <a:tblPr>
                <a:tableStyleId>{5C22544A-7EE6-4342-B048-85BDC9FD1C3A}</a:tableStyleId>
              </a:tblPr>
              <a:tblGrid>
                <a:gridCol w="6080760">
                  <a:extLst>
                    <a:ext uri="{9D8B030D-6E8A-4147-A177-3AD203B41FA5}">
                      <a16:colId xmlns:a16="http://schemas.microsoft.com/office/drawing/2014/main" val="622109524"/>
                    </a:ext>
                  </a:extLst>
                </a:gridCol>
              </a:tblGrid>
              <a:tr h="102908">
                <a:tc>
                  <a:txBody>
                    <a:bodyPr/>
                    <a:lstStyle/>
                    <a:p>
                      <a:pPr algn="l" fontAlgn="b"/>
                      <a:r>
                        <a:rPr lang="sl-SI" sz="600" u="none" strike="noStrike">
                          <a:effectLst/>
                        </a:rPr>
                        <a:t>Upravičene rastline za plačilo BIORAZTN cvetoči pas</a:t>
                      </a:r>
                      <a:endParaRPr lang="sl-SI" sz="600" b="1" i="0" u="none" strike="noStrike">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1336344318"/>
                  </a:ext>
                </a:extLst>
              </a:tr>
              <a:tr h="142112">
                <a:tc>
                  <a:txBody>
                    <a:bodyPr/>
                    <a:lstStyle/>
                    <a:p>
                      <a:pPr algn="l" fontAlgn="ctr"/>
                      <a:r>
                        <a:rPr lang="sl-SI" sz="600" u="none" strike="noStrike">
                          <a:effectLst/>
                        </a:rPr>
                        <a:t>abesinska gizotija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4174032"/>
                  </a:ext>
                </a:extLst>
              </a:tr>
              <a:tr h="142112">
                <a:tc>
                  <a:txBody>
                    <a:bodyPr/>
                    <a:lstStyle/>
                    <a:p>
                      <a:pPr algn="l" fontAlgn="ctr"/>
                      <a:r>
                        <a:rPr lang="sl-SI" sz="600" u="none" strike="noStrike">
                          <a:effectLst/>
                        </a:rPr>
                        <a:t>ajda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544806098"/>
                  </a:ext>
                </a:extLst>
              </a:tr>
              <a:tr h="142112">
                <a:tc>
                  <a:txBody>
                    <a:bodyPr/>
                    <a:lstStyle/>
                    <a:p>
                      <a:pPr algn="l" fontAlgn="ctr"/>
                      <a:r>
                        <a:rPr lang="sl-SI" sz="600" u="none" strike="noStrike">
                          <a:effectLst/>
                        </a:rPr>
                        <a:t>aleksandrijska detelja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980094578"/>
                  </a:ext>
                </a:extLst>
              </a:tr>
              <a:tr h="142112">
                <a:tc>
                  <a:txBody>
                    <a:bodyPr/>
                    <a:lstStyle/>
                    <a:p>
                      <a:pPr algn="l" fontAlgn="ctr"/>
                      <a:r>
                        <a:rPr lang="sl-SI" sz="600" u="none" strike="noStrike">
                          <a:effectLst/>
                        </a:rPr>
                        <a:t>bela gorjušica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899459214"/>
                  </a:ext>
                </a:extLst>
              </a:tr>
              <a:tr h="142112">
                <a:tc>
                  <a:txBody>
                    <a:bodyPr/>
                    <a:lstStyle/>
                    <a:p>
                      <a:pPr algn="l" fontAlgn="ctr"/>
                      <a:r>
                        <a:rPr lang="sl-SI" sz="600" u="none" strike="noStrike">
                          <a:effectLst/>
                        </a:rPr>
                        <a:t>detelja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839666024"/>
                  </a:ext>
                </a:extLst>
              </a:tr>
              <a:tr h="142112">
                <a:tc>
                  <a:txBody>
                    <a:bodyPr/>
                    <a:lstStyle/>
                    <a:p>
                      <a:pPr algn="l" fontAlgn="ctr"/>
                      <a:r>
                        <a:rPr lang="sl-SI" sz="600" u="none" strike="noStrike">
                          <a:effectLst/>
                        </a:rPr>
                        <a:t>facelija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960521897"/>
                  </a:ext>
                </a:extLst>
              </a:tr>
              <a:tr h="142112">
                <a:tc>
                  <a:txBody>
                    <a:bodyPr/>
                    <a:lstStyle/>
                    <a:p>
                      <a:pPr algn="l" fontAlgn="ctr"/>
                      <a:r>
                        <a:rPr lang="sl-SI" sz="600" u="none" strike="noStrike">
                          <a:effectLst/>
                        </a:rPr>
                        <a:t>grahor</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46100007"/>
                  </a:ext>
                </a:extLst>
              </a:tr>
              <a:tr h="142112">
                <a:tc>
                  <a:txBody>
                    <a:bodyPr/>
                    <a:lstStyle/>
                    <a:p>
                      <a:pPr algn="l" fontAlgn="ctr"/>
                      <a:r>
                        <a:rPr lang="sl-SI" sz="600" u="none" strike="noStrike">
                          <a:effectLst/>
                        </a:rPr>
                        <a:t>grašica (jara)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376221783"/>
                  </a:ext>
                </a:extLst>
              </a:tr>
              <a:tr h="142112">
                <a:tc>
                  <a:txBody>
                    <a:bodyPr/>
                    <a:lstStyle/>
                    <a:p>
                      <a:pPr algn="l" fontAlgn="ctr"/>
                      <a:r>
                        <a:rPr lang="sl-SI" sz="600" u="none" strike="noStrike">
                          <a:effectLst/>
                        </a:rPr>
                        <a:t>inkarnatka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253529796"/>
                  </a:ext>
                </a:extLst>
              </a:tr>
              <a:tr h="142112">
                <a:tc>
                  <a:txBody>
                    <a:bodyPr/>
                    <a:lstStyle/>
                    <a:p>
                      <a:pPr algn="l" fontAlgn="ctr"/>
                      <a:r>
                        <a:rPr lang="sl-SI" sz="600" u="none" strike="noStrike">
                          <a:effectLst/>
                        </a:rPr>
                        <a:t>krmna ogrščica (jara)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058353061"/>
                  </a:ext>
                </a:extLst>
              </a:tr>
              <a:tr h="142112">
                <a:tc>
                  <a:txBody>
                    <a:bodyPr/>
                    <a:lstStyle/>
                    <a:p>
                      <a:pPr algn="l" fontAlgn="ctr"/>
                      <a:r>
                        <a:rPr lang="sl-SI" sz="600" u="none" strike="noStrike">
                          <a:effectLst/>
                        </a:rPr>
                        <a:t>krmna ogrščica (ozimna)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025769923"/>
                  </a:ext>
                </a:extLst>
              </a:tr>
              <a:tr h="142112">
                <a:tc>
                  <a:txBody>
                    <a:bodyPr/>
                    <a:lstStyle/>
                    <a:p>
                      <a:pPr algn="l" fontAlgn="ctr"/>
                      <a:r>
                        <a:rPr lang="sl-SI" sz="600" u="none" strike="noStrike">
                          <a:effectLst/>
                        </a:rPr>
                        <a:t>krmna repica (jara)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446881522"/>
                  </a:ext>
                </a:extLst>
              </a:tr>
              <a:tr h="142112">
                <a:tc>
                  <a:txBody>
                    <a:bodyPr/>
                    <a:lstStyle/>
                    <a:p>
                      <a:pPr algn="l" fontAlgn="ctr"/>
                      <a:r>
                        <a:rPr lang="sl-SI" sz="600" u="none" strike="noStrike">
                          <a:effectLst/>
                        </a:rPr>
                        <a:t>krmna repica (ozimna)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345182156"/>
                  </a:ext>
                </a:extLst>
              </a:tr>
              <a:tr h="142112">
                <a:tc>
                  <a:txBody>
                    <a:bodyPr/>
                    <a:lstStyle/>
                    <a:p>
                      <a:pPr algn="l" fontAlgn="ctr"/>
                      <a:r>
                        <a:rPr lang="sl-SI" sz="600" u="none" strike="noStrike">
                          <a:effectLst/>
                        </a:rPr>
                        <a:t>krmni bob</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73700249"/>
                  </a:ext>
                </a:extLst>
              </a:tr>
              <a:tr h="142112">
                <a:tc>
                  <a:txBody>
                    <a:bodyPr/>
                    <a:lstStyle/>
                    <a:p>
                      <a:pPr algn="l" fontAlgn="ctr"/>
                      <a:r>
                        <a:rPr lang="sl-SI" sz="600" u="none" strike="noStrike">
                          <a:effectLst/>
                        </a:rPr>
                        <a:t>krmni grah (jari)</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427537476"/>
                  </a:ext>
                </a:extLst>
              </a:tr>
              <a:tr h="142112">
                <a:tc>
                  <a:txBody>
                    <a:bodyPr/>
                    <a:lstStyle/>
                    <a:p>
                      <a:pPr algn="l" fontAlgn="ctr"/>
                      <a:r>
                        <a:rPr lang="sl-SI" sz="600" u="none" strike="noStrike">
                          <a:effectLst/>
                        </a:rPr>
                        <a:t>krmni grah (ozimni)</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798283066"/>
                  </a:ext>
                </a:extLst>
              </a:tr>
              <a:tr h="142112">
                <a:tc>
                  <a:txBody>
                    <a:bodyPr/>
                    <a:lstStyle/>
                    <a:p>
                      <a:pPr algn="l" fontAlgn="ctr"/>
                      <a:r>
                        <a:rPr lang="sl-SI" sz="600" u="none" strike="noStrike">
                          <a:effectLst/>
                        </a:rPr>
                        <a:t>lan</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858031268"/>
                  </a:ext>
                </a:extLst>
              </a:tr>
              <a:tr h="142112">
                <a:tc>
                  <a:txBody>
                    <a:bodyPr/>
                    <a:lstStyle/>
                    <a:p>
                      <a:pPr algn="l" fontAlgn="ctr"/>
                      <a:r>
                        <a:rPr lang="sl-SI" sz="600" u="none" strike="noStrike">
                          <a:effectLst/>
                        </a:rPr>
                        <a:t>lucerna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954766829"/>
                  </a:ext>
                </a:extLst>
              </a:tr>
              <a:tr h="142112">
                <a:tc>
                  <a:txBody>
                    <a:bodyPr/>
                    <a:lstStyle/>
                    <a:p>
                      <a:pPr algn="l" fontAlgn="ctr"/>
                      <a:r>
                        <a:rPr lang="sl-SI" sz="600" u="none" strike="noStrike">
                          <a:effectLst/>
                        </a:rPr>
                        <a:t>navadna nokota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013777576"/>
                  </a:ext>
                </a:extLst>
              </a:tr>
              <a:tr h="142112">
                <a:tc>
                  <a:txBody>
                    <a:bodyPr/>
                    <a:lstStyle/>
                    <a:p>
                      <a:pPr algn="l" fontAlgn="ctr"/>
                      <a:r>
                        <a:rPr lang="sl-SI" sz="600" u="none" strike="noStrike">
                          <a:effectLst/>
                        </a:rPr>
                        <a:t>oljna buča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289612319"/>
                  </a:ext>
                </a:extLst>
              </a:tr>
              <a:tr h="142112">
                <a:tc>
                  <a:txBody>
                    <a:bodyPr/>
                    <a:lstStyle/>
                    <a:p>
                      <a:pPr algn="l" fontAlgn="ctr"/>
                      <a:r>
                        <a:rPr lang="sl-SI" sz="600" u="none" strike="noStrike">
                          <a:effectLst/>
                        </a:rPr>
                        <a:t>oljna ogrščica (jara)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881843785"/>
                  </a:ext>
                </a:extLst>
              </a:tr>
              <a:tr h="142112">
                <a:tc>
                  <a:txBody>
                    <a:bodyPr/>
                    <a:lstStyle/>
                    <a:p>
                      <a:pPr algn="l" fontAlgn="ctr"/>
                      <a:r>
                        <a:rPr lang="sl-SI" sz="600" u="none" strike="noStrike">
                          <a:effectLst/>
                        </a:rPr>
                        <a:t>oljna ogrščica (ozimna)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046144957"/>
                  </a:ext>
                </a:extLst>
              </a:tr>
              <a:tr h="142112">
                <a:tc>
                  <a:txBody>
                    <a:bodyPr/>
                    <a:lstStyle/>
                    <a:p>
                      <a:pPr algn="l" fontAlgn="ctr"/>
                      <a:r>
                        <a:rPr lang="sl-SI" sz="600" u="none" strike="noStrike">
                          <a:effectLst/>
                        </a:rPr>
                        <a:t>oljna redkev</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966774942"/>
                  </a:ext>
                </a:extLst>
              </a:tr>
              <a:tr h="142112">
                <a:tc>
                  <a:txBody>
                    <a:bodyPr/>
                    <a:lstStyle/>
                    <a:p>
                      <a:pPr algn="l" fontAlgn="ctr"/>
                      <a:r>
                        <a:rPr lang="sl-SI" sz="600" u="none" strike="noStrike">
                          <a:effectLst/>
                        </a:rPr>
                        <a:t>oljna repica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127399763"/>
                  </a:ext>
                </a:extLst>
              </a:tr>
              <a:tr h="142112">
                <a:tc>
                  <a:txBody>
                    <a:bodyPr/>
                    <a:lstStyle/>
                    <a:p>
                      <a:pPr algn="l" fontAlgn="ctr"/>
                      <a:r>
                        <a:rPr lang="sl-SI" sz="600" u="none" strike="noStrike">
                          <a:effectLst/>
                        </a:rPr>
                        <a:t>perzijska detelja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918264822"/>
                  </a:ext>
                </a:extLst>
              </a:tr>
              <a:tr h="142112">
                <a:tc>
                  <a:txBody>
                    <a:bodyPr/>
                    <a:lstStyle/>
                    <a:p>
                      <a:pPr algn="l" fontAlgn="ctr"/>
                      <a:r>
                        <a:rPr lang="sl-SI" sz="600" u="none" strike="noStrike">
                          <a:effectLst/>
                        </a:rPr>
                        <a:t>riček</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104247943"/>
                  </a:ext>
                </a:extLst>
              </a:tr>
              <a:tr h="142112">
                <a:tc>
                  <a:txBody>
                    <a:bodyPr/>
                    <a:lstStyle/>
                    <a:p>
                      <a:pPr algn="l" fontAlgn="ctr"/>
                      <a:r>
                        <a:rPr lang="sl-SI" sz="600" u="none" strike="noStrike">
                          <a:effectLst/>
                        </a:rPr>
                        <a:t>rjava indijska gorčica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200098705"/>
                  </a:ext>
                </a:extLst>
              </a:tr>
              <a:tr h="142112">
                <a:tc>
                  <a:txBody>
                    <a:bodyPr/>
                    <a:lstStyle/>
                    <a:p>
                      <a:pPr algn="l" fontAlgn="ctr"/>
                      <a:r>
                        <a:rPr lang="sl-SI" sz="600" u="none" strike="noStrike">
                          <a:effectLst/>
                        </a:rPr>
                        <a:t>soja</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793838116"/>
                  </a:ext>
                </a:extLst>
              </a:tr>
              <a:tr h="142112">
                <a:tc>
                  <a:txBody>
                    <a:bodyPr/>
                    <a:lstStyle/>
                    <a:p>
                      <a:pPr algn="l" fontAlgn="ctr"/>
                      <a:r>
                        <a:rPr lang="sl-SI" sz="600" u="none" strike="noStrike">
                          <a:effectLst/>
                        </a:rPr>
                        <a:t>sončnice</a:t>
                      </a:r>
                      <a:endParaRPr lang="sl-SI" sz="600" b="0" i="0" u="none" strike="noStrike">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152484143"/>
                  </a:ext>
                </a:extLst>
              </a:tr>
              <a:tr h="142112">
                <a:tc>
                  <a:txBody>
                    <a:bodyPr/>
                    <a:lstStyle/>
                    <a:p>
                      <a:pPr algn="l" fontAlgn="ctr"/>
                      <a:r>
                        <a:rPr lang="sl-SI" sz="600" u="none" strike="noStrike" dirty="0">
                          <a:effectLst/>
                        </a:rPr>
                        <a:t>volčji bob</a:t>
                      </a:r>
                      <a:endParaRPr lang="sl-SI" sz="6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541385962"/>
                  </a:ext>
                </a:extLst>
              </a:tr>
            </a:tbl>
          </a:graphicData>
        </a:graphic>
      </p:graphicFrame>
    </p:spTree>
    <p:extLst>
      <p:ext uri="{BB962C8B-B14F-4D97-AF65-F5344CB8AC3E}">
        <p14:creationId xmlns:p14="http://schemas.microsoft.com/office/powerpoint/2010/main" val="400616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4166557"/>
              </p:ext>
            </p:extLst>
          </p:nvPr>
        </p:nvGraphicFramePr>
        <p:xfrm>
          <a:off x="103695" y="290103"/>
          <a:ext cx="12088305" cy="6744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19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6166" y="171450"/>
            <a:ext cx="11565834" cy="866775"/>
          </a:xfrm>
        </p:spPr>
        <p:txBody>
          <a:bodyPr>
            <a:normAutofit/>
          </a:bodyPr>
          <a:lstStyle/>
          <a:p>
            <a:r>
              <a:rPr lang="sl-SI" sz="4200" b="1" dirty="0" smtClean="0">
                <a:solidFill>
                  <a:schemeClr val="accent6">
                    <a:lumMod val="75000"/>
                  </a:schemeClr>
                </a:solidFill>
              </a:rPr>
              <a:t>HVALA ZA POZORNOST.</a:t>
            </a:r>
            <a:endParaRPr lang="sl-SI" sz="4200" b="1" dirty="0">
              <a:solidFill>
                <a:schemeClr val="accent6">
                  <a:lumMod val="75000"/>
                </a:schemeClr>
              </a:solidFill>
            </a:endParaRPr>
          </a:p>
        </p:txBody>
      </p:sp>
      <p:pic>
        <p:nvPicPr>
          <p:cNvPr id="5" name="Slika 4"/>
          <p:cNvPicPr>
            <a:picLocks noChangeAspect="1"/>
          </p:cNvPicPr>
          <p:nvPr/>
        </p:nvPicPr>
        <p:blipFill rotWithShape="1">
          <a:blip r:embed="rId2"/>
          <a:srcRect t="15532" r="9210"/>
          <a:stretch/>
        </p:blipFill>
        <p:spPr>
          <a:xfrm>
            <a:off x="171137" y="968315"/>
            <a:ext cx="11916088" cy="5889685"/>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528" y="6345541"/>
            <a:ext cx="1955349" cy="348335"/>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986" y="6218169"/>
            <a:ext cx="1015979" cy="603077"/>
          </a:xfrm>
          <a:prstGeom prst="rect">
            <a:avLst/>
          </a:prstGeom>
        </p:spPr>
      </p:pic>
    </p:spTree>
    <p:extLst>
      <p:ext uri="{BB962C8B-B14F-4D97-AF65-F5344CB8AC3E}">
        <p14:creationId xmlns:p14="http://schemas.microsoft.com/office/powerpoint/2010/main" val="24553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99782349"/>
              </p:ext>
            </p:extLst>
          </p:nvPr>
        </p:nvGraphicFramePr>
        <p:xfrm>
          <a:off x="9832" y="0"/>
          <a:ext cx="12182168" cy="6936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p:cNvPicPr>
            <a:picLocks noChangeAspect="1"/>
          </p:cNvPicPr>
          <p:nvPr/>
        </p:nvPicPr>
        <p:blipFill>
          <a:blip r:embed="rId7"/>
          <a:stretch>
            <a:fillRect/>
          </a:stretch>
        </p:blipFill>
        <p:spPr>
          <a:xfrm>
            <a:off x="3542215" y="4656556"/>
            <a:ext cx="5736833" cy="2280102"/>
          </a:xfrm>
          <a:prstGeom prst="rect">
            <a:avLst/>
          </a:prstGeom>
        </p:spPr>
      </p:pic>
    </p:spTree>
    <p:extLst>
      <p:ext uri="{BB962C8B-B14F-4D97-AF65-F5344CB8AC3E}">
        <p14:creationId xmlns:p14="http://schemas.microsoft.com/office/powerpoint/2010/main" val="2007594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12192000" cy="1111045"/>
          </a:xfrm>
          <a:solidFill>
            <a:schemeClr val="accent6">
              <a:lumMod val="75000"/>
            </a:schemeClr>
          </a:solidFill>
        </p:spPr>
        <p:txBody>
          <a:bodyPr>
            <a:normAutofit fontScale="90000"/>
          </a:bodyPr>
          <a:lstStyle/>
          <a:p>
            <a:r>
              <a:rPr lang="sl-SI" b="1" dirty="0">
                <a:solidFill>
                  <a:schemeClr val="accent1"/>
                </a:solidFill>
              </a:rPr>
              <a:t>SOPO  - evidence NOVO 2024</a:t>
            </a:r>
            <a:br>
              <a:rPr lang="sl-SI" b="1" dirty="0">
                <a:solidFill>
                  <a:schemeClr val="accent1"/>
                </a:solidFill>
              </a:rPr>
            </a:br>
            <a:endParaRPr lang="sl-SI" dirty="0"/>
          </a:p>
        </p:txBody>
      </p:sp>
      <p:sp>
        <p:nvSpPr>
          <p:cNvPr id="3" name="Označba mesta vsebine 2"/>
          <p:cNvSpPr>
            <a:spLocks noGrp="1"/>
          </p:cNvSpPr>
          <p:nvPr>
            <p:ph idx="1"/>
          </p:nvPr>
        </p:nvSpPr>
        <p:spPr>
          <a:xfrm>
            <a:off x="0" y="1111045"/>
            <a:ext cx="11721947" cy="5065918"/>
          </a:xfrm>
        </p:spPr>
        <p:txBody>
          <a:bodyPr/>
          <a:lstStyle/>
          <a:p>
            <a:pPr marL="0" lvl="0" indent="0">
              <a:buNone/>
            </a:pPr>
            <a:r>
              <a:rPr lang="sl-SI" sz="1600" b="1" dirty="0">
                <a:solidFill>
                  <a:schemeClr val="accent1"/>
                </a:solidFill>
              </a:rPr>
              <a:t>Primer </a:t>
            </a:r>
            <a:r>
              <a:rPr lang="sl-SI" sz="1600" b="1" dirty="0" smtClean="0">
                <a:solidFill>
                  <a:schemeClr val="accent1"/>
                </a:solidFill>
              </a:rPr>
              <a:t>:</a:t>
            </a:r>
          </a:p>
          <a:p>
            <a:pPr marL="0" lvl="0" indent="0">
              <a:buNone/>
            </a:pPr>
            <a:endParaRPr lang="sl-SI" sz="1600" b="1" dirty="0">
              <a:solidFill>
                <a:schemeClr val="accent1"/>
              </a:solidFill>
            </a:endParaRPr>
          </a:p>
          <a:p>
            <a:pPr marL="0" lvl="0" indent="0">
              <a:buNone/>
            </a:pPr>
            <a:r>
              <a:rPr lang="sl-SI" sz="1600" b="1" dirty="0" smtClean="0">
                <a:solidFill>
                  <a:schemeClr val="accent1"/>
                </a:solidFill>
              </a:rPr>
              <a:t>LINK</a:t>
            </a:r>
            <a:r>
              <a:rPr lang="sl-SI" sz="1600" b="1" dirty="0">
                <a:solidFill>
                  <a:schemeClr val="accent1"/>
                </a:solidFill>
              </a:rPr>
              <a:t>: </a:t>
            </a:r>
            <a:r>
              <a:rPr lang="sl-SI" sz="1600" b="1" dirty="0" smtClean="0">
                <a:solidFill>
                  <a:schemeClr val="accent1"/>
                </a:solidFill>
              </a:rPr>
              <a:t>„Shema </a:t>
            </a:r>
            <a:r>
              <a:rPr lang="sl-SI" sz="1600" b="1" dirty="0">
                <a:solidFill>
                  <a:schemeClr val="accent1"/>
                </a:solidFill>
              </a:rPr>
              <a:t>Tradicionalna raba </a:t>
            </a:r>
            <a:r>
              <a:rPr lang="sl-SI" sz="1600" b="1" dirty="0" smtClean="0">
                <a:solidFill>
                  <a:schemeClr val="accent1"/>
                </a:solidFill>
              </a:rPr>
              <a:t>travinja“ </a:t>
            </a:r>
          </a:p>
          <a:p>
            <a:pPr marL="0" lvl="0" indent="0">
              <a:buNone/>
            </a:pPr>
            <a:r>
              <a:rPr lang="sl-SI" sz="1600" b="1" dirty="0" smtClean="0">
                <a:solidFill>
                  <a:schemeClr val="accent1"/>
                </a:solidFill>
              </a:rPr>
              <a:t>S </a:t>
            </a:r>
            <a:r>
              <a:rPr lang="sl-SI" sz="1600" b="1" dirty="0">
                <a:solidFill>
                  <a:schemeClr val="accent1"/>
                </a:solidFill>
              </a:rPr>
              <a:t>klikom se </a:t>
            </a:r>
            <a:r>
              <a:rPr lang="sl-SI" sz="1600" b="1" dirty="0" smtClean="0">
                <a:solidFill>
                  <a:schemeClr val="accent1"/>
                </a:solidFill>
              </a:rPr>
              <a:t>bosta </a:t>
            </a:r>
            <a:r>
              <a:rPr lang="sl-SI" sz="1600" b="1" dirty="0">
                <a:solidFill>
                  <a:schemeClr val="accent1"/>
                </a:solidFill>
              </a:rPr>
              <a:t>nosilcu pojavili dve </a:t>
            </a:r>
            <a:r>
              <a:rPr lang="sl-SI" sz="1600" b="1" dirty="0" smtClean="0">
                <a:solidFill>
                  <a:schemeClr val="accent1"/>
                </a:solidFill>
              </a:rPr>
              <a:t>evidenci:</a:t>
            </a:r>
          </a:p>
          <a:p>
            <a:pPr marL="0" lvl="0" indent="0">
              <a:buNone/>
            </a:pPr>
            <a:r>
              <a:rPr lang="sl-SI" sz="1600" b="1" dirty="0" smtClean="0">
                <a:solidFill>
                  <a:schemeClr val="accent1"/>
                </a:solidFill>
              </a:rPr>
              <a:t>- evidenca </a:t>
            </a:r>
            <a:r>
              <a:rPr lang="sl-SI" sz="1600" b="1" dirty="0">
                <a:solidFill>
                  <a:schemeClr val="accent1"/>
                </a:solidFill>
              </a:rPr>
              <a:t>o delovnih opravilih za shemo tradicionalna raba travinja </a:t>
            </a:r>
            <a:r>
              <a:rPr lang="sl-SI" sz="1600" b="1" dirty="0" smtClean="0">
                <a:solidFill>
                  <a:schemeClr val="accent1"/>
                </a:solidFill>
              </a:rPr>
              <a:t> (zaradi spravila travinja, jesenske paše, </a:t>
            </a:r>
            <a:r>
              <a:rPr lang="sl-SI" sz="1600" b="1" dirty="0" err="1" smtClean="0">
                <a:solidFill>
                  <a:schemeClr val="accent1"/>
                </a:solidFill>
              </a:rPr>
              <a:t>itd</a:t>
            </a:r>
            <a:r>
              <a:rPr lang="sl-SI" sz="1600" b="1" dirty="0" smtClean="0">
                <a:solidFill>
                  <a:schemeClr val="accent1"/>
                </a:solidFill>
              </a:rPr>
              <a:t>)</a:t>
            </a:r>
            <a:endParaRPr lang="sl-SI" sz="1600" b="1" dirty="0">
              <a:solidFill>
                <a:schemeClr val="accent1"/>
              </a:solidFill>
            </a:endParaRPr>
          </a:p>
          <a:p>
            <a:pPr lvl="0">
              <a:buFontTx/>
              <a:buChar char="-"/>
            </a:pPr>
            <a:r>
              <a:rPr lang="sl-SI" sz="1600" b="1" dirty="0" smtClean="0">
                <a:solidFill>
                  <a:schemeClr val="accent1"/>
                </a:solidFill>
              </a:rPr>
              <a:t>evidenca </a:t>
            </a:r>
            <a:r>
              <a:rPr lang="sl-SI" sz="1600" b="1" dirty="0">
                <a:solidFill>
                  <a:schemeClr val="accent1"/>
                </a:solidFill>
              </a:rPr>
              <a:t>o uporabi organskih in mineralnih </a:t>
            </a:r>
            <a:r>
              <a:rPr lang="sl-SI" sz="1600" b="1" dirty="0" smtClean="0">
                <a:solidFill>
                  <a:schemeClr val="accent1"/>
                </a:solidFill>
              </a:rPr>
              <a:t>gnojil (zaradi omejitve uporabe le dušikovih mineralnih gnojil in zaradi omejitve največ 40 kg N na ha na leto iz organskih gnojil)</a:t>
            </a:r>
          </a:p>
          <a:p>
            <a:pPr lvl="0">
              <a:buFontTx/>
              <a:buChar char="-"/>
            </a:pPr>
            <a:endParaRPr lang="sl-SI" b="1" dirty="0" smtClean="0">
              <a:solidFill>
                <a:schemeClr val="accent1"/>
              </a:solidFill>
            </a:endParaRPr>
          </a:p>
          <a:p>
            <a:pPr lvl="0">
              <a:buFontTx/>
              <a:buChar char="-"/>
            </a:pPr>
            <a:endParaRPr lang="sl-SI" b="1" dirty="0">
              <a:solidFill>
                <a:schemeClr val="accent1"/>
              </a:solidFill>
            </a:endParaRPr>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27" y="3527345"/>
            <a:ext cx="4497460" cy="3239904"/>
          </a:xfrm>
          <a:prstGeom prst="rect">
            <a:avLst/>
          </a:prstGeom>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961" y="3527345"/>
            <a:ext cx="6713409" cy="3239904"/>
          </a:xfrm>
          <a:prstGeom prst="rect">
            <a:avLst/>
          </a:prstGeom>
        </p:spPr>
      </p:pic>
    </p:spTree>
    <p:extLst>
      <p:ext uri="{BB962C8B-B14F-4D97-AF65-F5344CB8AC3E}">
        <p14:creationId xmlns:p14="http://schemas.microsoft.com/office/powerpoint/2010/main" val="200537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0787676"/>
              </p:ext>
            </p:extLst>
          </p:nvPr>
        </p:nvGraphicFramePr>
        <p:xfrm>
          <a:off x="109181" y="109182"/>
          <a:ext cx="12082819" cy="674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463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15284</TotalTime>
  <Words>9452</Words>
  <Application>Microsoft Office PowerPoint</Application>
  <PresentationFormat>Širokozaslonsko</PresentationFormat>
  <Paragraphs>959</Paragraphs>
  <Slides>60</Slides>
  <Notes>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60</vt:i4>
      </vt:variant>
    </vt:vector>
  </HeadingPairs>
  <TitlesOfParts>
    <vt:vector size="66" baseType="lpstr">
      <vt:lpstr>Arial</vt:lpstr>
      <vt:lpstr>Calibri</vt:lpstr>
      <vt:lpstr>Calibri Light</vt:lpstr>
      <vt:lpstr>Microsoft Sans Serif</vt:lpstr>
      <vt:lpstr>Times New Roman</vt:lpstr>
      <vt:lpstr>Officeova tema</vt:lpstr>
      <vt:lpstr>Neposredna plačila za izvajanje Strateškega načrta SKP 2023-2027 za Slovenijo</vt:lpstr>
      <vt:lpstr>PowerPointova predstavitev</vt:lpstr>
      <vt:lpstr>PowerPointova predstavitev</vt:lpstr>
      <vt:lpstr>PowerPointova predstavitev</vt:lpstr>
      <vt:lpstr>PowerPointova predstavitev</vt:lpstr>
      <vt:lpstr>PowerPointova predstavitev</vt:lpstr>
      <vt:lpstr>PowerPointova predstavitev</vt:lpstr>
      <vt:lpstr>SOPO  - evidence NOVO 2024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Zahteva: Na površini iz zahtevka zagotovi porabo najmanj 50% dušika iz mineralnih gnojil z inhibitorjem glede na skupno količino porabljenega dušika iz mineralnih gnojil. Pri tem se podpora lahko uveljavlja za porabo najmanj 30 kg dušika iz mineralnih gnojil z inhibitorjem na hektar – PRIMER: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dc:creator>
  <cp:lastModifiedBy>Metka Valek</cp:lastModifiedBy>
  <cp:revision>151</cp:revision>
  <dcterms:created xsi:type="dcterms:W3CDTF">2021-06-22T10:25:15Z</dcterms:created>
  <dcterms:modified xsi:type="dcterms:W3CDTF">2024-01-25T05:10:30Z</dcterms:modified>
</cp:coreProperties>
</file>