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50" r:id="rId1"/>
  </p:sldMasterIdLst>
  <p:notesMasterIdLst>
    <p:notesMasterId r:id="rId19"/>
  </p:notesMasterIdLst>
  <p:handoutMasterIdLst>
    <p:handoutMasterId r:id="rId20"/>
  </p:handoutMasterIdLst>
  <p:sldIdLst>
    <p:sldId id="256" r:id="rId2"/>
    <p:sldId id="904" r:id="rId3"/>
    <p:sldId id="901" r:id="rId4"/>
    <p:sldId id="888" r:id="rId5"/>
    <p:sldId id="898" r:id="rId6"/>
    <p:sldId id="889" r:id="rId7"/>
    <p:sldId id="891" r:id="rId8"/>
    <p:sldId id="890" r:id="rId9"/>
    <p:sldId id="899" r:id="rId10"/>
    <p:sldId id="900" r:id="rId11"/>
    <p:sldId id="892" r:id="rId12"/>
    <p:sldId id="902" r:id="rId13"/>
    <p:sldId id="903" r:id="rId14"/>
    <p:sldId id="897" r:id="rId15"/>
    <p:sldId id="894" r:id="rId16"/>
    <p:sldId id="895" r:id="rId17"/>
    <p:sldId id="905" r:id="rId18"/>
  </p:sldIdLst>
  <p:sldSz cx="9144000" cy="6858000" type="screen4x3"/>
  <p:notesSz cx="7104063" cy="10234613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Republika" panose="02000506040000020004" pitchFamily="2" charset="-18"/>
      <p:regular r:id="rId25"/>
      <p:bold r:id="rId26"/>
    </p:embeddedFont>
  </p:embeddedFont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58">
          <p15:clr>
            <a:srgbClr val="A4A3A4"/>
          </p15:clr>
        </p15:guide>
        <p15:guide id="2" orient="horz" pos="1502">
          <p15:clr>
            <a:srgbClr val="A4A3A4"/>
          </p15:clr>
        </p15:guide>
        <p15:guide id="3" pos="839">
          <p15:clr>
            <a:srgbClr val="A4A3A4"/>
          </p15:clr>
        </p15:guide>
        <p15:guide id="4" pos="4967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747AB82-850D-DF60-A65A-1B4306E12E1F}" name="Eva Miklič" initials="EM" userId="S::Eva.Miklic@gov.si::7c078117-5b59-4479-9885-aac3dc7c811f" providerId="AD"/>
  <p188:author id="{CB0225CA-9DE7-AD6F-7CBC-924462B1D635}" name="Mateja Berce" initials="MB" userId="S::Mateja.Berce@gov.si::7250864f-7553-46d9-86b9-091527becea0" providerId="AD"/>
  <p188:author id="{029A8EDB-8A23-50C3-7A7F-EE10A26A9651}" name="Melita Lebar" initials="ML" userId="S::Melita.Lebar@gov.si::750cced0-8e32-4b8a-8caf-c5a7db90dbd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eja Berce" initials="MB" lastIdx="8" clrIdx="0">
    <p:extLst>
      <p:ext uri="{19B8F6BF-5375-455C-9EA6-DF929625EA0E}">
        <p15:presenceInfo xmlns:p15="http://schemas.microsoft.com/office/powerpoint/2012/main" userId="S-1-5-21-1644480822-3188804195-1950240008-4805" providerId="AD"/>
      </p:ext>
    </p:extLst>
  </p:cmAuthor>
  <p:cmAuthor id="2" name="Katarina Kerč Krulc" initials="KKK" lastIdx="7" clrIdx="1">
    <p:extLst>
      <p:ext uri="{19B8F6BF-5375-455C-9EA6-DF929625EA0E}">
        <p15:presenceInfo xmlns:p15="http://schemas.microsoft.com/office/powerpoint/2012/main" userId="S-1-5-21-1644480822-3188804195-1950240008-37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BF61"/>
    <a:srgbClr val="CCCC00"/>
    <a:srgbClr val="D1F8AA"/>
    <a:srgbClr val="336600"/>
    <a:srgbClr val="C0504D"/>
    <a:srgbClr val="FF99FF"/>
    <a:srgbClr val="CCECFF"/>
    <a:srgbClr val="808000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rednji slog 2 – poudarek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Svetel slog 3 – poudarek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Tematski slog 1 – poudarek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74543" autoAdjust="0"/>
  </p:normalViewPr>
  <p:slideViewPr>
    <p:cSldViewPr snapToGrid="0" snapToObjects="1">
      <p:cViewPr varScale="1">
        <p:scale>
          <a:sx n="81" d="100"/>
          <a:sy n="81" d="100"/>
        </p:scale>
        <p:origin x="2430" y="90"/>
      </p:cViewPr>
      <p:guideLst>
        <p:guide orient="horz" pos="458"/>
        <p:guide orient="horz" pos="1502"/>
        <p:guide pos="839"/>
        <p:guide pos="49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2.arsktrp.sigov.si\vol2\skupni\SK\STRATE&#352;KI%20NA&#268;RT\12_KONTROLORJI%20IN%20IZOBRA&#381;EVANJE\KGZS\Arhiv\POG_T_14_%20Priloga%20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2.arsktrp.sigov.si\vol2\skupni\SK\STRATE&#352;KI%20NA&#268;RT\12_KONTROLORJI%20IN%20IZOBRA&#381;EVANJE\KGZS\Arhiv\POG_T_14_%20Priloga%20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 b="1" dirty="0">
                <a:solidFill>
                  <a:schemeClr val="tx2"/>
                </a:solidFill>
              </a:rPr>
              <a:t>delež</a:t>
            </a:r>
            <a:r>
              <a:rPr lang="sl-SI" b="1" baseline="0" dirty="0">
                <a:solidFill>
                  <a:schemeClr val="tx2"/>
                </a:solidFill>
              </a:rPr>
              <a:t> kršitev zahtev - DKOP/PZR</a:t>
            </a:r>
            <a:endParaRPr lang="sl-SI" b="1" dirty="0">
              <a:solidFill>
                <a:schemeClr val="tx2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sl-SI" b="1">
                <a:solidFill>
                  <a:schemeClr val="tx2"/>
                </a:solidFill>
              </a:rPr>
              <a:t>delež</a:t>
            </a:r>
            <a:r>
              <a:rPr lang="sl-SI" b="1" baseline="0">
                <a:solidFill>
                  <a:schemeClr val="tx2"/>
                </a:solidFill>
              </a:rPr>
              <a:t> kršitev zahtev - DKOP/PZR</a:t>
            </a:r>
            <a:endParaRPr lang="sl-SI" b="1">
              <a:solidFill>
                <a:schemeClr val="tx2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5BA-498C-8ACB-C99B5FDF59D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5BA-498C-8ACB-C99B5FDF59D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5BA-498C-8ACB-C99B5FDF59D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5BA-498C-8ACB-C99B5FDF59D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A5BA-498C-8ACB-C99B5FDF59D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A5BA-498C-8ACB-C99B5FDF59D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A5BA-498C-8ACB-C99B5FDF59D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A5BA-498C-8ACB-C99B5FDF59DF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A5BA-498C-8ACB-C99B5FDF59DF}"/>
              </c:ext>
            </c:extLst>
          </c:dPt>
          <c:cat>
            <c:strRef>
              <c:f>List3!$A$2:$A$10</c:f>
              <c:strCache>
                <c:ptCount val="9"/>
                <c:pt idx="0">
                  <c:v>PZR2  </c:v>
                </c:pt>
                <c:pt idx="1">
                  <c:v>PZR7  </c:v>
                </c:pt>
                <c:pt idx="2">
                  <c:v>PZR8  </c:v>
                </c:pt>
                <c:pt idx="3">
                  <c:v>PZR5  </c:v>
                </c:pt>
                <c:pt idx="4">
                  <c:v>DKOP4  </c:v>
                </c:pt>
                <c:pt idx="5">
                  <c:v>DKOP8  </c:v>
                </c:pt>
                <c:pt idx="6">
                  <c:v>PZR9  </c:v>
                </c:pt>
                <c:pt idx="7">
                  <c:v>PZR1  </c:v>
                </c:pt>
                <c:pt idx="8">
                  <c:v>PZR10  </c:v>
                </c:pt>
              </c:strCache>
            </c:strRef>
          </c:cat>
          <c:val>
            <c:numRef>
              <c:f>List3!$B$2:$B$10</c:f>
              <c:numCache>
                <c:formatCode>0%</c:formatCode>
                <c:ptCount val="9"/>
                <c:pt idx="0">
                  <c:v>0.35251798561151076</c:v>
                </c:pt>
                <c:pt idx="1">
                  <c:v>0.33812949640287771</c:v>
                </c:pt>
                <c:pt idx="2">
                  <c:v>0.17266187050359713</c:v>
                </c:pt>
                <c:pt idx="3">
                  <c:v>4.3165467625899283E-2</c:v>
                </c:pt>
                <c:pt idx="4">
                  <c:v>2.8776978417266189E-2</c:v>
                </c:pt>
                <c:pt idx="5">
                  <c:v>2.1582733812949641E-2</c:v>
                </c:pt>
                <c:pt idx="6">
                  <c:v>2.1582733812949641E-2</c:v>
                </c:pt>
                <c:pt idx="7">
                  <c:v>1.4388489208633094E-2</c:v>
                </c:pt>
                <c:pt idx="8">
                  <c:v>7.1942446043165471E-3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A5BA-498C-8ACB-C99B5FDF59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6986113556891646E-2"/>
          <c:y val="0.90059002949300082"/>
          <c:w val="0.9316507760811048"/>
          <c:h val="8.32674143650107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3" y="4"/>
            <a:ext cx="3078163" cy="512763"/>
          </a:xfrm>
          <a:prstGeom prst="rect">
            <a:avLst/>
          </a:prstGeom>
        </p:spPr>
        <p:txBody>
          <a:bodyPr vert="horz" lIns="91414" tIns="45708" rIns="91414" bIns="45708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4024315" y="4"/>
            <a:ext cx="3078162" cy="512763"/>
          </a:xfrm>
          <a:prstGeom prst="rect">
            <a:avLst/>
          </a:prstGeom>
        </p:spPr>
        <p:txBody>
          <a:bodyPr vert="horz" lIns="91414" tIns="45708" rIns="91414" bIns="45708" rtlCol="0"/>
          <a:lstStyle>
            <a:lvl1pPr algn="r">
              <a:defRPr sz="1200"/>
            </a:lvl1pPr>
          </a:lstStyle>
          <a:p>
            <a:fld id="{E4675E6F-4248-419D-96DF-880EDFCE5D24}" type="datetimeFigureOut">
              <a:rPr lang="sl-SI" smtClean="0"/>
              <a:t>22. 01. 2024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3" y="9721853"/>
            <a:ext cx="3078163" cy="512763"/>
          </a:xfrm>
          <a:prstGeom prst="rect">
            <a:avLst/>
          </a:prstGeom>
        </p:spPr>
        <p:txBody>
          <a:bodyPr vert="horz" lIns="91414" tIns="45708" rIns="91414" bIns="45708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4024315" y="9721853"/>
            <a:ext cx="3078162" cy="512763"/>
          </a:xfrm>
          <a:prstGeom prst="rect">
            <a:avLst/>
          </a:prstGeom>
        </p:spPr>
        <p:txBody>
          <a:bodyPr vert="horz" lIns="91414" tIns="45708" rIns="91414" bIns="45708" rtlCol="0" anchor="b"/>
          <a:lstStyle>
            <a:lvl1pPr algn="r">
              <a:defRPr sz="1200"/>
            </a:lvl1pPr>
          </a:lstStyle>
          <a:p>
            <a:fld id="{BC4761A3-8353-42DB-9DB9-07778C75467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549270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3078427" cy="511731"/>
          </a:xfrm>
          <a:prstGeom prst="rect">
            <a:avLst/>
          </a:prstGeom>
        </p:spPr>
        <p:txBody>
          <a:bodyPr vert="horz" lIns="94770" tIns="47384" rIns="94770" bIns="47384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4023997" y="1"/>
            <a:ext cx="3078427" cy="511731"/>
          </a:xfrm>
          <a:prstGeom prst="rect">
            <a:avLst/>
          </a:prstGeom>
        </p:spPr>
        <p:txBody>
          <a:bodyPr vert="horz" lIns="94770" tIns="47384" rIns="94770" bIns="47384" rtlCol="0"/>
          <a:lstStyle>
            <a:lvl1pPr algn="r">
              <a:defRPr sz="1200"/>
            </a:lvl1pPr>
          </a:lstStyle>
          <a:p>
            <a:fld id="{DD515833-BE13-4540-A2B9-0BD3976FB8FA}" type="datetimeFigureOut">
              <a:rPr lang="sl-SI" smtClean="0"/>
              <a:t>22. 01. 2024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70" tIns="47384" rIns="94770" bIns="47384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710407" y="4861445"/>
            <a:ext cx="5683250" cy="4605576"/>
          </a:xfrm>
          <a:prstGeom prst="rect">
            <a:avLst/>
          </a:prstGeom>
        </p:spPr>
        <p:txBody>
          <a:bodyPr vert="horz" lIns="94770" tIns="47384" rIns="94770" bIns="47384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4" y="9721110"/>
            <a:ext cx="3078427" cy="511731"/>
          </a:xfrm>
          <a:prstGeom prst="rect">
            <a:avLst/>
          </a:prstGeom>
        </p:spPr>
        <p:txBody>
          <a:bodyPr vert="horz" lIns="94770" tIns="47384" rIns="94770" bIns="47384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4023997" y="9721110"/>
            <a:ext cx="3078427" cy="511731"/>
          </a:xfrm>
          <a:prstGeom prst="rect">
            <a:avLst/>
          </a:prstGeom>
        </p:spPr>
        <p:txBody>
          <a:bodyPr vert="horz" lIns="94770" tIns="47384" rIns="94770" bIns="47384" rtlCol="0" anchor="b"/>
          <a:lstStyle>
            <a:lvl1pPr algn="r">
              <a:defRPr sz="1200"/>
            </a:lvl1pPr>
          </a:lstStyle>
          <a:p>
            <a:fld id="{183C4D06-89B5-4500-833E-157CA95E866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26113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600"/>
              </a:spcAft>
            </a:pPr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C4D06-89B5-4500-833E-157CA95E8662}" type="slidenum">
              <a:rPr lang="sl-SI" smtClean="0"/>
              <a:t>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032965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C4D06-89B5-4500-833E-157CA95E8662}" type="slidenum">
              <a:rPr lang="sl-SI" smtClean="0"/>
              <a:t>10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41470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C4D06-89B5-4500-833E-157CA95E8662}" type="slidenum">
              <a:rPr lang="sl-SI" smtClean="0"/>
              <a:t>11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24685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C4D06-89B5-4500-833E-157CA95E8662}" type="slidenum">
              <a:rPr lang="sl-SI" smtClean="0"/>
              <a:t>12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37098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C4D06-89B5-4500-833E-157CA95E8662}" type="slidenum">
              <a:rPr lang="sl-SI" smtClean="0"/>
              <a:t>13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33821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C4D06-89B5-4500-833E-157CA95E8662}" type="slidenum">
              <a:rPr lang="sl-SI" smtClean="0"/>
              <a:t>14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78424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C4D06-89B5-4500-833E-157CA95E8662}" type="slidenum">
              <a:rPr lang="sl-SI" smtClean="0"/>
              <a:t>15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705438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C4D06-89B5-4500-833E-157CA95E8662}" type="slidenum">
              <a:rPr lang="sl-SI" smtClean="0"/>
              <a:t>16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31868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C4D06-89B5-4500-833E-157CA95E8662}" type="slidenum">
              <a:rPr lang="sl-SI" smtClean="0"/>
              <a:t>2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20071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C4D06-89B5-4500-833E-157CA95E8662}" type="slidenum">
              <a:rPr lang="sl-SI" smtClean="0"/>
              <a:t>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59968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C4D06-89B5-4500-833E-157CA95E8662}" type="slidenum">
              <a:rPr lang="sl-SI" smtClean="0"/>
              <a:t>4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38483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C4D06-89B5-4500-833E-157CA95E8662}" type="slidenum">
              <a:rPr lang="sl-SI" smtClean="0"/>
              <a:t>5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7033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C4D06-89B5-4500-833E-157CA95E8662}" type="slidenum">
              <a:rPr lang="sl-SI" smtClean="0"/>
              <a:t>6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13868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C4D06-89B5-4500-833E-157CA95E8662}" type="slidenum">
              <a:rPr lang="sl-SI" smtClean="0"/>
              <a:t>7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17300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C4D06-89B5-4500-833E-157CA95E8662}" type="slidenum">
              <a:rPr lang="sl-SI" smtClean="0"/>
              <a:t>8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2785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C4D06-89B5-4500-833E-157CA95E8662}" type="slidenum">
              <a:rPr lang="sl-SI" smtClean="0"/>
              <a:t>9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34982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08063" y="6356350"/>
            <a:ext cx="19399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211E5-8726-451A-A5CE-EB67E8C23185}" type="datetimeFigureOut">
              <a:rPr lang="sl-SI"/>
              <a:pPr>
                <a:defRPr/>
              </a:pPr>
              <a:t>22. 01. 2024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19279-8659-4B39-A8FE-A86C96E1D1A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69959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99" y="1440000"/>
            <a:ext cx="7139407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7999" y="2880000"/>
            <a:ext cx="7139407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0A25B-5538-4D4B-AE03-ACEFA56FF048}" type="datetimeFigureOut">
              <a:rPr lang="sl-SI"/>
              <a:pPr>
                <a:defRPr/>
              </a:pPr>
              <a:t>22. 01. 2024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58A29-1AE7-4502-BCEA-2565E4745237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32149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71425" y="3240088"/>
            <a:ext cx="7201025" cy="2627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9A889-2586-4EE7-B0BA-D8DA96782A87}" type="datetimeFigureOut">
              <a:rPr lang="sl-SI"/>
              <a:pPr>
                <a:defRPr/>
              </a:pPr>
              <a:t>22. 01. 2024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46B15-F488-45FF-951E-93F503C7C7D6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8964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2000" y="3240000"/>
            <a:ext cx="7200000" cy="2628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4427D-2123-4B4E-8DEB-74BB3F2EAED4}" type="datetimeFigureOut">
              <a:rPr lang="sl-SI"/>
              <a:pPr>
                <a:defRPr/>
              </a:pPr>
              <a:t>22. 01. 2024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8846B-3573-4567-A8B0-CE9C576D44C6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83108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971550" y="3240088"/>
            <a:ext cx="3313113" cy="26273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848225" y="3240088"/>
            <a:ext cx="3312000" cy="2627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>
          <a:xfrm>
            <a:off x="1008063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EB2FF-3039-435A-ADA5-5AD28FBB3CF3}" type="datetimeFigureOut">
              <a:rPr lang="sl-SI"/>
              <a:pPr>
                <a:defRPr/>
              </a:pPr>
              <a:t>22. 01. 2024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5C97A-A94F-4F4A-8786-1F5EF483E93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0583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2000" y="3240000"/>
            <a:ext cx="3312000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8599" y="3240000"/>
            <a:ext cx="3312000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08063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BEA93-DDD3-446A-A80F-5BAE65EB7BBD}" type="datetimeFigureOut">
              <a:rPr lang="sl-SI"/>
              <a:pPr>
                <a:defRPr/>
              </a:pPr>
              <a:t>22. 01. 2024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5986A-8F05-4402-BFD0-02909D5FF1F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68413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8599" y="3240000"/>
            <a:ext cx="3312000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971550" y="3240088"/>
            <a:ext cx="3313113" cy="2627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>
            <a:off x="1008063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0FDB7-B0CF-49EB-92EF-34D9DAC22586}" type="datetimeFigureOut">
              <a:rPr lang="sl-SI"/>
              <a:pPr>
                <a:defRPr/>
              </a:pPr>
              <a:t>22. 01. 2024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6A3A3-2CF1-42F0-AE93-0F69699F966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04343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99B05-F3FD-42F4-8109-223520CDE1E6}" type="datetimeFigureOut">
              <a:rPr lang="sl-SI"/>
              <a:pPr>
                <a:defRPr/>
              </a:pPr>
              <a:t>22. 01. 2024</a:t>
            </a:fld>
            <a:endParaRPr lang="sl-SI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0FA50-EA4F-4C3A-9CD5-4D5722C91075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69023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2000" y="1548000"/>
            <a:ext cx="7200000" cy="149062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1550" y="6356350"/>
            <a:ext cx="14954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EED5D-2909-4A51-AC8B-8583A1C1EB96}" type="datetimeFigureOut">
              <a:rPr lang="en-US"/>
              <a:pPr>
                <a:defRPr/>
              </a:pPr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3319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63D5B-4D1E-496F-9790-9711DAD93E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63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w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971550" y="1547813"/>
            <a:ext cx="72009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71550" y="3240088"/>
            <a:ext cx="7200900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550" y="6356350"/>
            <a:ext cx="1582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816A48-13FA-4D39-BF49-8F7DF9E12A29}" type="datetimeFigureOut">
              <a:rPr lang="sl-SI"/>
              <a:pPr>
                <a:defRPr/>
              </a:pPr>
              <a:t>22. 01. 2024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608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22F00A-347C-4764-94AD-F4D42E8A0FE2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  <p:pic>
        <p:nvPicPr>
          <p:cNvPr id="2055" name="Picture 9" descr="grb moder za 10 pt.wmf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763" y="712788"/>
            <a:ext cx="166687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7"/>
          <p:cNvSpPr txBox="1"/>
          <p:nvPr userDrawn="1"/>
        </p:nvSpPr>
        <p:spPr>
          <a:xfrm>
            <a:off x="962023" y="708025"/>
            <a:ext cx="1807055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REPUBLIKA SLOVENIJA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1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MINISTRSTVO ZA KMETIJSTVO,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1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GOZDARSTVO IN PREHRANO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sl-SI" sz="700" b="1" dirty="0">
              <a:solidFill>
                <a:schemeClr val="tx2"/>
              </a:solidFill>
              <a:latin typeface="Republika" pitchFamily="2" charset="-18"/>
              <a:cs typeface="Republika"/>
            </a:endParaRP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0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AGENCIJA</a:t>
            </a:r>
            <a:r>
              <a:rPr lang="sl-SI" sz="700" b="0" baseline="0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 REPUBLIKE SLOVENIJE ZA KMETIJSKE TRGE IN RAZVOJ PODEŽELJA</a:t>
            </a:r>
          </a:p>
        </p:txBody>
      </p:sp>
      <p:pic>
        <p:nvPicPr>
          <p:cNvPr id="2057" name="Slika 10" descr="arsktrp.pn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704" y="706438"/>
            <a:ext cx="417512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2" r:id="rId3"/>
    <p:sldLayoutId id="2147483673" r:id="rId4"/>
    <p:sldLayoutId id="2147483677" r:id="rId5"/>
    <p:sldLayoutId id="2147483678" r:id="rId6"/>
    <p:sldLayoutId id="2147483679" r:id="rId7"/>
    <p:sldLayoutId id="2147483674" r:id="rId8"/>
    <p:sldLayoutId id="2147483680" r:id="rId9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image" Target="../media/image26.jf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, ki vsebuje besede na prostem, trava, narava, nebo&#10;&#10;Opis je samodejno ustvarjen">
            <a:extLst>
              <a:ext uri="{FF2B5EF4-FFF2-40B4-BE49-F238E27FC236}">
                <a16:creationId xmlns:a16="http://schemas.microsoft.com/office/drawing/2014/main" id="{E98A1121-3E8F-1571-A64A-3A2870193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4" name="Title 1"/>
          <p:cNvSpPr>
            <a:spLocks noGrp="1"/>
          </p:cNvSpPr>
          <p:nvPr>
            <p:ph type="ctrTitle"/>
          </p:nvPr>
        </p:nvSpPr>
        <p:spPr bwMode="auto">
          <a:xfrm>
            <a:off x="971550" y="1547813"/>
            <a:ext cx="7200900" cy="1490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sl-SI" dirty="0">
                <a:latin typeface="Republika" pitchFamily="2" charset="-18"/>
                <a:cs typeface="Arial" charset="0"/>
              </a:rPr>
              <a:t> </a:t>
            </a:r>
            <a:endParaRPr lang="en-US" dirty="0">
              <a:latin typeface="Republika" pitchFamily="2" charset="-18"/>
              <a:cs typeface="Arial" charset="0"/>
            </a:endParaRPr>
          </a:p>
        </p:txBody>
      </p:sp>
      <p:sp>
        <p:nvSpPr>
          <p:cNvPr id="8195" name="TextBox 5"/>
          <p:cNvSpPr txBox="1">
            <a:spLocks noChangeArrowheads="1"/>
          </p:cNvSpPr>
          <p:nvPr/>
        </p:nvSpPr>
        <p:spPr bwMode="auto">
          <a:xfrm>
            <a:off x="685800" y="604838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dirty="0">
                <a:latin typeface="Republika" pitchFamily="2" charset="-18"/>
                <a:ea typeface="Republika" pitchFamily="2" charset="-18"/>
                <a:cs typeface="Republika" pitchFamily="2" charset="-18"/>
              </a:rPr>
              <a:t></a:t>
            </a:r>
          </a:p>
        </p:txBody>
      </p:sp>
      <p:sp>
        <p:nvSpPr>
          <p:cNvPr id="2" name="Pravokotnik 1"/>
          <p:cNvSpPr/>
          <p:nvPr/>
        </p:nvSpPr>
        <p:spPr>
          <a:xfrm>
            <a:off x="-237507" y="4334634"/>
            <a:ext cx="9026434" cy="221599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itchFamily="2" charset="-18"/>
              </a:rPr>
              <a:t>NAJPOGOSTEJŠE KRŠITVE PRAVIL POGOJENOSTI 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itchFamily="2" charset="-18"/>
              </a:rPr>
              <a:t>(pregledi na kraju samem)</a:t>
            </a:r>
            <a:endParaRPr lang="sl-SI" sz="3200" dirty="0">
              <a:latin typeface="Republika" pitchFamily="2" charset="-18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5405501" y="6162224"/>
            <a:ext cx="3510278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eaLnBrk="1" hangingPunct="1">
              <a:spcBef>
                <a:spcPct val="20000"/>
              </a:spcBef>
              <a:buFont typeface="Arial" charset="0"/>
              <a:buNone/>
            </a:pPr>
            <a:r>
              <a:rPr lang="sl-SI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itchFamily="2" charset="-18"/>
              </a:rPr>
              <a:t>mag . Katarina KERČ</a:t>
            </a:r>
          </a:p>
          <a:p>
            <a:pPr algn="r" defTabSz="914400" eaLnBrk="1" hangingPunct="1">
              <a:spcBef>
                <a:spcPct val="20000"/>
              </a:spcBef>
              <a:buFont typeface="Arial" charset="0"/>
              <a:buNone/>
            </a:pPr>
            <a:r>
              <a:rPr lang="sl-SI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itchFamily="2" charset="-18"/>
              </a:rPr>
              <a:t>Služba za kontrolo 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0"/>
          <p:cNvSpPr>
            <a:spLocks noGrp="1"/>
          </p:cNvSpPr>
          <p:nvPr>
            <p:ph idx="4294967295"/>
          </p:nvPr>
        </p:nvSpPr>
        <p:spPr>
          <a:xfrm>
            <a:off x="368299" y="1618736"/>
            <a:ext cx="8178801" cy="4463088"/>
          </a:xfrm>
        </p:spPr>
        <p:txBody>
          <a:bodyPr/>
          <a:lstStyle/>
          <a:p>
            <a:pPr marL="45720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4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</p:txBody>
      </p:sp>
      <p:sp>
        <p:nvSpPr>
          <p:cNvPr id="9218" name="Title 19"/>
          <p:cNvSpPr>
            <a:spLocks noGrp="1"/>
          </p:cNvSpPr>
          <p:nvPr>
            <p:ph type="title"/>
          </p:nvPr>
        </p:nvSpPr>
        <p:spPr>
          <a:xfrm flipH="1">
            <a:off x="5311275" y="210065"/>
            <a:ext cx="3411383" cy="861774"/>
          </a:xfrm>
        </p:spPr>
        <p:txBody>
          <a:bodyPr/>
          <a:lstStyle/>
          <a:p>
            <a:pPr algn="r"/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>KRŠITVE</a:t>
            </a:r>
            <a:b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</a:br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>PRAVIL POGOJENOSTI</a:t>
            </a:r>
            <a:endParaRPr lang="sl-SI" sz="1600" b="1" dirty="0">
              <a:solidFill>
                <a:schemeClr val="tx2"/>
              </a:solidFill>
              <a:latin typeface="Republika" pitchFamily="2" charset="-18"/>
            </a:endParaRP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B0B6B5A3-A743-A9AB-E1AB-411ED057C85B}"/>
              </a:ext>
            </a:extLst>
          </p:cNvPr>
          <p:cNvSpPr txBox="1"/>
          <p:nvPr/>
        </p:nvSpPr>
        <p:spPr>
          <a:xfrm>
            <a:off x="351845" y="3849291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Sirska svilnica 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1CC3F819-26C8-EF96-9967-C57919F4E44A}"/>
              </a:ext>
            </a:extLst>
          </p:cNvPr>
          <p:cNvSpPr txBox="1"/>
          <p:nvPr/>
        </p:nvSpPr>
        <p:spPr>
          <a:xfrm>
            <a:off x="3460438" y="290928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Žlezava nedotika 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8948B99B-DB70-9D1C-918B-939018AF4572}"/>
              </a:ext>
            </a:extLst>
          </p:cNvPr>
          <p:cNvSpPr txBox="1"/>
          <p:nvPr/>
        </p:nvSpPr>
        <p:spPr>
          <a:xfrm>
            <a:off x="351845" y="636800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Veliki pajesen 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E5729F7E-3219-3ED3-D0E6-FCFC28934203}"/>
              </a:ext>
            </a:extLst>
          </p:cNvPr>
          <p:cNvSpPr txBox="1"/>
          <p:nvPr/>
        </p:nvSpPr>
        <p:spPr>
          <a:xfrm>
            <a:off x="3368765" y="540339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Navadna barvilnica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62BBD1B7-EC27-314C-57E5-FE2B0BF93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45" y="1733379"/>
            <a:ext cx="3045719" cy="2257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DA41F10-AB02-1433-698B-9EC6BFD12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564" y="1093309"/>
            <a:ext cx="5760720" cy="1872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A96E946F-2671-5094-659A-A3000E3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4018" y="3258660"/>
            <a:ext cx="2572114" cy="2146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01D05F38-171D-C18F-1B1E-01D6E875FE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845" y="4622987"/>
            <a:ext cx="2792253" cy="1831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C84C5D0F-5A79-4B99-B961-0564D13C7B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7" b="14692"/>
          <a:stretch/>
        </p:blipFill>
        <p:spPr>
          <a:xfrm>
            <a:off x="6841969" y="3081284"/>
            <a:ext cx="2152650" cy="1721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Slika 16" descr="Slika, ki vsebuje besede drevo, zunanje, prst, rastlina&#10;&#10;Opis je samodejno ustvarjen">
            <a:extLst>
              <a:ext uri="{FF2B5EF4-FFF2-40B4-BE49-F238E27FC236}">
                <a16:creationId xmlns:a16="http://schemas.microsoft.com/office/drawing/2014/main" id="{2D7B0703-AFA9-4D87-9726-8686ED1904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311" t="2661" r="10081" b="-2661"/>
          <a:stretch/>
        </p:blipFill>
        <p:spPr>
          <a:xfrm>
            <a:off x="6841969" y="5008756"/>
            <a:ext cx="2152650" cy="1712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0212AABB-0046-EC88-1B79-5F7731713B5B}"/>
              </a:ext>
            </a:extLst>
          </p:cNvPr>
          <p:cNvSpPr txBox="1"/>
          <p:nvPr/>
        </p:nvSpPr>
        <p:spPr>
          <a:xfrm>
            <a:off x="6872284" y="472486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Japonski dresnik </a:t>
            </a:r>
          </a:p>
        </p:txBody>
      </p:sp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B690C387-8D05-2C7A-6A73-B4C30EFED7F2}"/>
              </a:ext>
            </a:extLst>
          </p:cNvPr>
          <p:cNvSpPr txBox="1"/>
          <p:nvPr/>
        </p:nvSpPr>
        <p:spPr>
          <a:xfrm>
            <a:off x="6858000" y="6516006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>
                <a:solidFill>
                  <a:schemeClr val="bg2">
                    <a:lumMod val="10000"/>
                  </a:schemeClr>
                </a:solidFill>
                <a:latin typeface="+mn-lt"/>
              </a:rPr>
              <a:t>Sahalinski dresnik </a:t>
            </a:r>
            <a:endParaRPr lang="sl-SI" sz="14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pic>
        <p:nvPicPr>
          <p:cNvPr id="20" name="Slika 19">
            <a:extLst>
              <a:ext uri="{FF2B5EF4-FFF2-40B4-BE49-F238E27FC236}">
                <a16:creationId xmlns:a16="http://schemas.microsoft.com/office/drawing/2014/main" id="{B19C5A1C-798B-0625-BBD7-0FA5B72F335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3765" y="5361077"/>
            <a:ext cx="1497505" cy="1531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31228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0"/>
          <p:cNvSpPr>
            <a:spLocks noGrp="1"/>
          </p:cNvSpPr>
          <p:nvPr>
            <p:ph idx="4294967295"/>
          </p:nvPr>
        </p:nvSpPr>
        <p:spPr>
          <a:xfrm>
            <a:off x="368299" y="1476232"/>
            <a:ext cx="8178801" cy="446308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NAJPOGOSTEJŠE KRŠITVE PRAVIL POGOJENOSTI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100" dirty="0">
              <a:solidFill>
                <a:schemeClr val="tx2"/>
              </a:solidFill>
              <a:latin typeface="Republika" pitchFamily="2" charset="-18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KMG nima Obrazca za oddajo in prejem živinskih gnojil, </a:t>
            </a:r>
            <a:r>
              <a:rPr lang="sl-SI" sz="1800" dirty="0" err="1">
                <a:solidFill>
                  <a:schemeClr val="tx2"/>
                </a:solidFill>
                <a:latin typeface="Republika" pitchFamily="2" charset="-18"/>
              </a:rPr>
              <a:t>digestata</a:t>
            </a: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 ali komposta – </a:t>
            </a:r>
            <a:r>
              <a:rPr lang="sl-SI" sz="1800" dirty="0">
                <a:solidFill>
                  <a:srgbClr val="FF0000"/>
                </a:solidFill>
                <a:latin typeface="Republika" pitchFamily="2" charset="-18"/>
              </a:rPr>
              <a:t>najvišji delež kršitev glede na število zavezancev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</p:txBody>
      </p:sp>
      <p:sp>
        <p:nvSpPr>
          <p:cNvPr id="9218" name="Title 19"/>
          <p:cNvSpPr>
            <a:spLocks noGrp="1"/>
          </p:cNvSpPr>
          <p:nvPr>
            <p:ph type="title"/>
          </p:nvPr>
        </p:nvSpPr>
        <p:spPr>
          <a:xfrm flipH="1">
            <a:off x="5311275" y="210065"/>
            <a:ext cx="3411383" cy="861774"/>
          </a:xfrm>
        </p:spPr>
        <p:txBody>
          <a:bodyPr/>
          <a:lstStyle/>
          <a:p>
            <a:pPr algn="r"/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>KRŠITVE</a:t>
            </a:r>
            <a:b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</a:br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>PRAVIL POGOJENOSTI</a:t>
            </a:r>
            <a:endParaRPr lang="sl-SI" sz="1600" b="1" dirty="0">
              <a:solidFill>
                <a:schemeClr val="tx2"/>
              </a:solidFill>
              <a:latin typeface="Republika" pitchFamily="2" charset="-18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41612BA-4879-AFA3-782B-FE208AB59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145" y="2830824"/>
            <a:ext cx="2753813" cy="3919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E317D16-5B98-6008-61C9-681AE6B8F6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2379" y="3039110"/>
            <a:ext cx="924792" cy="779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16014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0"/>
          <p:cNvSpPr>
            <a:spLocks noGrp="1"/>
          </p:cNvSpPr>
          <p:nvPr>
            <p:ph idx="4294967295"/>
          </p:nvPr>
        </p:nvSpPr>
        <p:spPr>
          <a:xfrm>
            <a:off x="368299" y="1618736"/>
            <a:ext cx="8178801" cy="446308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NAJPOGOSTEJŠE KRŠITVE PRAVIL POGOJENOSTI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100" dirty="0">
              <a:solidFill>
                <a:schemeClr val="tx2"/>
              </a:solidFill>
              <a:latin typeface="Republika" pitchFamily="2" charset="-18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Na KMG so teleta privezana.</a:t>
            </a:r>
            <a:endParaRPr lang="sl-SI" sz="1800" dirty="0">
              <a:solidFill>
                <a:srgbClr val="FF0000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</p:txBody>
      </p:sp>
      <p:sp>
        <p:nvSpPr>
          <p:cNvPr id="9218" name="Title 19"/>
          <p:cNvSpPr>
            <a:spLocks noGrp="1"/>
          </p:cNvSpPr>
          <p:nvPr>
            <p:ph type="title"/>
          </p:nvPr>
        </p:nvSpPr>
        <p:spPr>
          <a:xfrm flipH="1">
            <a:off x="5311275" y="210065"/>
            <a:ext cx="3411383" cy="861774"/>
          </a:xfrm>
        </p:spPr>
        <p:txBody>
          <a:bodyPr/>
          <a:lstStyle/>
          <a:p>
            <a:pPr algn="r"/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>KRŠITVE</a:t>
            </a:r>
            <a:b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</a:br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>PRAVIL POGOJENOSTI</a:t>
            </a:r>
            <a:endParaRPr lang="sl-SI" sz="1600" b="1" dirty="0">
              <a:solidFill>
                <a:schemeClr val="tx2"/>
              </a:solidFill>
              <a:latin typeface="Republika" pitchFamily="2" charset="-18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2E317D16-5B98-6008-61C9-681AE6B8F6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4704" y="3193489"/>
            <a:ext cx="924792" cy="779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41126624-C6A9-8894-D2B6-3F32ABF3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179" y="5527623"/>
            <a:ext cx="953872" cy="975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lika 6" descr="Slika, ki vsebuje besede skedenj, govedo, krava, stavba&#10;&#10;Opis je samodejno ustvarjen">
            <a:extLst>
              <a:ext uri="{FF2B5EF4-FFF2-40B4-BE49-F238E27FC236}">
                <a16:creationId xmlns:a16="http://schemas.microsoft.com/office/drawing/2014/main" id="{13344F13-B108-D6D6-0012-5515A227B5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186" r="25454" b="19654"/>
          <a:stretch/>
        </p:blipFill>
        <p:spPr>
          <a:xfrm>
            <a:off x="1322171" y="4548249"/>
            <a:ext cx="3984868" cy="2131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lika 8" descr="Slika, ki vsebuje besede živina, stavba, zaprt prostor, skedenj&#10;&#10;Opis je samodejno ustvarjen">
            <a:extLst>
              <a:ext uri="{FF2B5EF4-FFF2-40B4-BE49-F238E27FC236}">
                <a16:creationId xmlns:a16="http://schemas.microsoft.com/office/drawing/2014/main" id="{4EB5A2FE-5794-7E65-C0DE-93217FAA28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28" t="30823" r="8312" b="5175"/>
          <a:stretch/>
        </p:blipFill>
        <p:spPr>
          <a:xfrm>
            <a:off x="4111997" y="1976405"/>
            <a:ext cx="3840382" cy="216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20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0"/>
          <p:cNvSpPr>
            <a:spLocks noGrp="1"/>
          </p:cNvSpPr>
          <p:nvPr>
            <p:ph idx="4294967295"/>
          </p:nvPr>
        </p:nvSpPr>
        <p:spPr>
          <a:xfrm>
            <a:off x="368299" y="1618736"/>
            <a:ext cx="8178801" cy="446308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DRUGE KRŠITVE PRAVIL POGOJENOSTI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100" dirty="0">
              <a:solidFill>
                <a:schemeClr val="tx2"/>
              </a:solidFill>
              <a:latin typeface="Republika" pitchFamily="2" charset="-18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Uporaba gnojil in FFS na varovalnih pasovih / na priobalnih pasovih vod 1. in 2. reda;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KMG je zavezanec za vodenje podatkov o uporabi gnojil vendar ne vodi podatkov o uporabi gnojil;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KMG ne hrani obrazcev o oddaji oz. prejemu gnojil;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Za namakanje kmetijskih površin KMG nima izdane odločbe;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Gnojenje v obdobju prepovedi uporabe gnojil;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…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sl-SI" sz="1800" dirty="0">
              <a:solidFill>
                <a:srgbClr val="FF0000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</p:txBody>
      </p:sp>
      <p:sp>
        <p:nvSpPr>
          <p:cNvPr id="9218" name="Title 19"/>
          <p:cNvSpPr>
            <a:spLocks noGrp="1"/>
          </p:cNvSpPr>
          <p:nvPr>
            <p:ph type="title"/>
          </p:nvPr>
        </p:nvSpPr>
        <p:spPr>
          <a:xfrm flipH="1">
            <a:off x="5311275" y="210065"/>
            <a:ext cx="3411383" cy="861774"/>
          </a:xfrm>
        </p:spPr>
        <p:txBody>
          <a:bodyPr/>
          <a:lstStyle/>
          <a:p>
            <a:pPr algn="r"/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>KRŠITVE</a:t>
            </a:r>
            <a:b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</a:br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>PRAVIL POGOJENOSTI</a:t>
            </a:r>
            <a:endParaRPr lang="sl-SI" sz="1600" b="1" dirty="0">
              <a:solidFill>
                <a:schemeClr val="tx2"/>
              </a:solidFill>
              <a:latin typeface="Republika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89150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0"/>
          <p:cNvSpPr>
            <a:spLocks noGrp="1"/>
          </p:cNvSpPr>
          <p:nvPr>
            <p:ph idx="4294967295"/>
          </p:nvPr>
        </p:nvSpPr>
        <p:spPr>
          <a:xfrm>
            <a:off x="368299" y="1608518"/>
            <a:ext cx="8178801" cy="446308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NESKLADNOST BREZ POSLEDIC</a:t>
            </a:r>
          </a:p>
          <a:p>
            <a:pPr marL="903288" indent="-54768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več kot 30 % KMG, ki imajo površine na varovalnem pasu, ima ugotovljeno kršitev na varovalnem pasu:  varovalni pas ni vzpostavljen - neupoštevanje prepovedi oranja.</a:t>
            </a:r>
          </a:p>
          <a:p>
            <a:pPr marL="903288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	</a:t>
            </a: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33. Oranje v varovalnem pasu je prepovedano, dovoljena je površinska obdelava zaradi vzdrževanja varovalnega pasu (priprava zemljišča za setev dovoljenih posevkov, košnja, mulčenje ali paša). Varovalni pas je lahko zaraščen s travo, travnimi mešanicami, deteljami, lucernami, travno deteljnimi mešanicami, deteljno travnimi mešanicami, samoniklimi rastlinami, grmovjem ali drevesi. Priobalna zemljišča (za namen tega standarda so to varovalni pasovi) ob vodah 1. reda v širini 15 m in 2. reda v širini 5 m, morajo biti vzpostavljena v skladu z zakonom, ki ureja vode. Varovalni pasovi ob osuševalnih jarkih širših od 2 m v širini 3 m morajo biti vzpostavljeni.</a:t>
            </a:r>
          </a:p>
          <a:p>
            <a:pPr marL="903288" indent="-54768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</p:txBody>
      </p:sp>
      <p:sp>
        <p:nvSpPr>
          <p:cNvPr id="9218" name="Title 19"/>
          <p:cNvSpPr>
            <a:spLocks noGrp="1"/>
          </p:cNvSpPr>
          <p:nvPr>
            <p:ph type="title"/>
          </p:nvPr>
        </p:nvSpPr>
        <p:spPr>
          <a:xfrm flipH="1">
            <a:off x="5311275" y="210065"/>
            <a:ext cx="3411383" cy="861774"/>
          </a:xfrm>
        </p:spPr>
        <p:txBody>
          <a:bodyPr/>
          <a:lstStyle/>
          <a:p>
            <a:pPr algn="r"/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>KRŠITVE</a:t>
            </a:r>
            <a:b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</a:br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>PRAVIL POGOJENOSTI</a:t>
            </a:r>
            <a:endParaRPr lang="sl-SI" sz="1600" b="1" dirty="0">
              <a:solidFill>
                <a:schemeClr val="tx2"/>
              </a:solidFill>
              <a:latin typeface="Republika" pitchFamily="2" charset="-18"/>
            </a:endParaRPr>
          </a:p>
        </p:txBody>
      </p:sp>
      <p:pic>
        <p:nvPicPr>
          <p:cNvPr id="3" name="Slika 2" descr="Slika, ki vsebuje besede trava, na prostem, drevo, voda&#10;&#10;Opis je samodejno ustvarjen">
            <a:extLst>
              <a:ext uri="{FF2B5EF4-FFF2-40B4-BE49-F238E27FC236}">
                <a16:creationId xmlns:a16="http://schemas.microsoft.com/office/drawing/2014/main" id="{C4868E8E-31B9-2A51-937B-E5BCDF1F2A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22" t="27854"/>
          <a:stretch/>
        </p:blipFill>
        <p:spPr>
          <a:xfrm>
            <a:off x="1686872" y="4842957"/>
            <a:ext cx="2770827" cy="184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8282CA7B-4C28-BA50-D231-8E48002463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296" y="5181387"/>
            <a:ext cx="752592" cy="634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5DD6FAC-89DE-7B62-99DA-78A7B31F8E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0922" y="5885512"/>
            <a:ext cx="792355" cy="810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Slika 8" descr="Slika, ki vsebuje besede na prostem, vegetacija, kopenska rastlina, džungla&#10;&#10;Opis je samodejno ustvarjen">
            <a:extLst>
              <a:ext uri="{FF2B5EF4-FFF2-40B4-BE49-F238E27FC236}">
                <a16:creationId xmlns:a16="http://schemas.microsoft.com/office/drawing/2014/main" id="{28598B2A-6612-4B88-4B2A-5AD403C90E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5765" y="4808448"/>
            <a:ext cx="2535795" cy="190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55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0"/>
          <p:cNvSpPr>
            <a:spLocks noGrp="1"/>
          </p:cNvSpPr>
          <p:nvPr>
            <p:ph idx="4294967295"/>
          </p:nvPr>
        </p:nvSpPr>
        <p:spPr>
          <a:xfrm>
            <a:off x="368299" y="1521115"/>
            <a:ext cx="8178801" cy="446308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NESKLADNOST BREZ POSLEDIC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Kršitve ostalih zahtev, pri katerih je bila ugotovljena neskladnost brez posledic</a:t>
            </a:r>
          </a:p>
          <a:p>
            <a:pPr marL="985838" indent="-63023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19. Na kmetijskem gospodarstvu se upošteva prepoved uporabe organskih in mineralnih gnojil na kmetijskih zemljiščih, kjer so poplavljena tla, tla nasičena z vodo, tla prekrita s snežno odejo, zamrznjena tla.</a:t>
            </a:r>
          </a:p>
          <a:p>
            <a:pPr marL="985838" indent="-63023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42. Talna odeja se vzdržuje na vsaj 80 % ornih zemljišč in trajnih nasadov kmetijskega gospodarstva v času od 15. 11. do 15. 2. naslednje leto. </a:t>
            </a:r>
          </a:p>
          <a:p>
            <a:pPr marL="985838" indent="-630238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	Zagotavlja se pokritost tal z rastlinami, zastirko ali strniščem oziroma nepreorano površino.</a:t>
            </a:r>
          </a:p>
          <a:p>
            <a:pPr marL="985838" indent="-63023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68. Nosilec živilske dejavnosti vodi in hrani podatke/dokumente o: </a:t>
            </a:r>
          </a:p>
          <a:p>
            <a:pPr marL="985838" indent="-630238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	- kakršni koli uporabi fitofarmacevtskih sredstev in </a:t>
            </a:r>
            <a:r>
              <a:rPr lang="sl-SI" sz="1400" dirty="0" err="1">
                <a:solidFill>
                  <a:schemeClr val="tx2"/>
                </a:solidFill>
                <a:latin typeface="Republika" pitchFamily="2" charset="-18"/>
              </a:rPr>
              <a:t>biocidov</a:t>
            </a: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;</a:t>
            </a:r>
          </a:p>
          <a:p>
            <a:pPr marL="985838" indent="-630238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	- izsledkih vseh analiz, pomembnih za zdravje ljudi, opravljenih na rastlinam odvzetih vzorcih ali na drugih vzorcih, odvzetih za diagnostične namene.</a:t>
            </a: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</p:txBody>
      </p:sp>
      <p:sp>
        <p:nvSpPr>
          <p:cNvPr id="9218" name="Title 19"/>
          <p:cNvSpPr>
            <a:spLocks noGrp="1"/>
          </p:cNvSpPr>
          <p:nvPr>
            <p:ph type="title"/>
          </p:nvPr>
        </p:nvSpPr>
        <p:spPr>
          <a:xfrm flipH="1">
            <a:off x="5311275" y="210065"/>
            <a:ext cx="3411383" cy="861774"/>
          </a:xfrm>
        </p:spPr>
        <p:txBody>
          <a:bodyPr/>
          <a:lstStyle/>
          <a:p>
            <a:pPr algn="r"/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>KRŠITVE</a:t>
            </a:r>
            <a:b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</a:br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>PRAVIL POGOJENOSTI</a:t>
            </a:r>
            <a:endParaRPr lang="sl-SI" sz="1600" b="1" dirty="0">
              <a:solidFill>
                <a:schemeClr val="tx2"/>
              </a:solidFill>
              <a:latin typeface="Republika" pitchFamily="2" charset="-18"/>
            </a:endParaRPr>
          </a:p>
        </p:txBody>
      </p:sp>
      <p:pic>
        <p:nvPicPr>
          <p:cNvPr id="3" name="Slika 2" descr="Slika, ki vsebuje besede na prostem, nebo, trava, drevo&#10;&#10;Opis je samodejno ustvarjen">
            <a:extLst>
              <a:ext uri="{FF2B5EF4-FFF2-40B4-BE49-F238E27FC236}">
                <a16:creationId xmlns:a16="http://schemas.microsoft.com/office/drawing/2014/main" id="{E644906E-C79C-6849-E82E-BBA7230D58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56"/>
          <a:stretch/>
        </p:blipFill>
        <p:spPr>
          <a:xfrm>
            <a:off x="5012897" y="5384095"/>
            <a:ext cx="2314179" cy="1467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46629749-446D-3E44-FC3F-0534171FDD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847" y="6074246"/>
            <a:ext cx="632378" cy="646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CC3DD5D-534F-EEA7-3295-9A912BDB48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7001" y="5721985"/>
            <a:ext cx="621963" cy="5244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Slika 8" descr="Slika, ki vsebuje besede pokrajina, na prostem, megla, trava&#10;&#10;Opis je samodejno ustvarjen">
            <a:extLst>
              <a:ext uri="{FF2B5EF4-FFF2-40B4-BE49-F238E27FC236}">
                <a16:creationId xmlns:a16="http://schemas.microsoft.com/office/drawing/2014/main" id="{30E1DFAF-BC1F-7C25-68B8-C3679DF2CC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1151" y="5384095"/>
            <a:ext cx="2588939" cy="1456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4578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0"/>
          <p:cNvSpPr>
            <a:spLocks noGrp="1"/>
          </p:cNvSpPr>
          <p:nvPr>
            <p:ph idx="4294967295"/>
          </p:nvPr>
        </p:nvSpPr>
        <p:spPr>
          <a:xfrm>
            <a:off x="368299" y="1618736"/>
            <a:ext cx="8178801" cy="446308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NESKLADNOST BREZ POSLEDIC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Upravičenci so bili z zapisnikom napoteni, da naj se v izogib ponovitvi tovrstne neskladnosti za nasvet o ugotovljeni neskladnosti in morebitnih popravnih ukrepih obrnejo na svojega kmetijskega svetovalca v okviru javne službe kmetijskega svetovanja.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</p:txBody>
      </p:sp>
      <p:sp>
        <p:nvSpPr>
          <p:cNvPr id="9218" name="Title 19"/>
          <p:cNvSpPr>
            <a:spLocks noGrp="1"/>
          </p:cNvSpPr>
          <p:nvPr>
            <p:ph type="title"/>
          </p:nvPr>
        </p:nvSpPr>
        <p:spPr>
          <a:xfrm flipH="1">
            <a:off x="5311275" y="210065"/>
            <a:ext cx="3411383" cy="861774"/>
          </a:xfrm>
        </p:spPr>
        <p:txBody>
          <a:bodyPr/>
          <a:lstStyle/>
          <a:p>
            <a:pPr algn="r"/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>KRŠITVE</a:t>
            </a:r>
            <a:b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</a:br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>PRAVIL POGOJENOSTI</a:t>
            </a:r>
            <a:endParaRPr lang="sl-SI" sz="1600" b="1" dirty="0">
              <a:solidFill>
                <a:schemeClr val="tx2"/>
              </a:solidFill>
              <a:latin typeface="Republika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775419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B2588A1-6173-862C-03D0-AD57AD7A66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l-SI" sz="4500" b="1" dirty="0">
                <a:solidFill>
                  <a:srgbClr val="92D050"/>
                </a:solidFill>
                <a:latin typeface="Republika" pitchFamily="2" charset="-18"/>
                <a:ea typeface="+mj-ea"/>
                <a:cs typeface="+mj-cs"/>
              </a:rPr>
              <a:t>HVALA ZA VAŠO POZORNOST </a:t>
            </a:r>
          </a:p>
        </p:txBody>
      </p:sp>
    </p:spTree>
    <p:extLst>
      <p:ext uri="{BB962C8B-B14F-4D97-AF65-F5344CB8AC3E}">
        <p14:creationId xmlns:p14="http://schemas.microsoft.com/office/powerpoint/2010/main" val="709067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0"/>
          <p:cNvSpPr>
            <a:spLocks noGrp="1"/>
          </p:cNvSpPr>
          <p:nvPr>
            <p:ph idx="4294967295"/>
          </p:nvPr>
        </p:nvSpPr>
        <p:spPr>
          <a:xfrm>
            <a:off x="368299" y="1618736"/>
            <a:ext cx="8178801" cy="446308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NAJPOGOSTEJŠE KRŠITVE – delež kršitev zahtev po posameznih sklopih DKOP/PZR glede na vse kršene zahteve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</p:txBody>
      </p:sp>
      <p:sp>
        <p:nvSpPr>
          <p:cNvPr id="9218" name="Title 19"/>
          <p:cNvSpPr>
            <a:spLocks noGrp="1"/>
          </p:cNvSpPr>
          <p:nvPr>
            <p:ph type="title"/>
          </p:nvPr>
        </p:nvSpPr>
        <p:spPr>
          <a:xfrm flipH="1">
            <a:off x="5311275" y="210065"/>
            <a:ext cx="3411383" cy="861774"/>
          </a:xfrm>
        </p:spPr>
        <p:txBody>
          <a:bodyPr/>
          <a:lstStyle/>
          <a:p>
            <a:pPr algn="r"/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>KRŠITVE</a:t>
            </a:r>
            <a:b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</a:br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>PRAVIL POGOJENOSTI</a:t>
            </a:r>
            <a:endParaRPr lang="sl-SI" sz="1600" b="1" dirty="0">
              <a:solidFill>
                <a:schemeClr val="tx2"/>
              </a:solidFill>
              <a:latin typeface="Republika" pitchFamily="2" charset="-18"/>
            </a:endParaRPr>
          </a:p>
        </p:txBody>
      </p:sp>
      <p:graphicFrame>
        <p:nvGraphicFramePr>
          <p:cNvPr id="2" name="Grafikon 1">
            <a:extLst>
              <a:ext uri="{FF2B5EF4-FFF2-40B4-BE49-F238E27FC236}">
                <a16:creationId xmlns:a16="http://schemas.microsoft.com/office/drawing/2014/main" id="{3978653B-9614-FEC8-915D-56A4957E0F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2076983"/>
              </p:ext>
            </p:extLst>
          </p:nvPr>
        </p:nvGraphicFramePr>
        <p:xfrm>
          <a:off x="819395" y="2137558"/>
          <a:ext cx="7398327" cy="4720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Grafikon 2">
            <a:extLst>
              <a:ext uri="{FF2B5EF4-FFF2-40B4-BE49-F238E27FC236}">
                <a16:creationId xmlns:a16="http://schemas.microsoft.com/office/drawing/2014/main" id="{3978653B-9614-FEC8-915D-56A4957E0F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277483"/>
              </p:ext>
            </p:extLst>
          </p:nvPr>
        </p:nvGraphicFramePr>
        <p:xfrm>
          <a:off x="596900" y="2137558"/>
          <a:ext cx="7950200" cy="4720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62832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0"/>
          <p:cNvSpPr>
            <a:spLocks noGrp="1"/>
          </p:cNvSpPr>
          <p:nvPr>
            <p:ph idx="4294967295"/>
          </p:nvPr>
        </p:nvSpPr>
        <p:spPr>
          <a:xfrm>
            <a:off x="368299" y="1618736"/>
            <a:ext cx="8178801" cy="446308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NAJPOGOSTEJŠE KRŠITVE PRAVIL POGOJENOSTI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100" dirty="0">
              <a:solidFill>
                <a:schemeClr val="tx2"/>
              </a:solidFill>
              <a:latin typeface="Republika" pitchFamily="2" charset="-18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Na KMG se ne vodi podatkov o uporabi FFS oz. se ne vodijo ažurno/ustrezno, na KMG se ne hrani podatkov o uporabi FFS in ne hrani računov o nakupu FFS.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</p:txBody>
      </p:sp>
      <p:sp>
        <p:nvSpPr>
          <p:cNvPr id="9218" name="Title 19"/>
          <p:cNvSpPr>
            <a:spLocks noGrp="1"/>
          </p:cNvSpPr>
          <p:nvPr>
            <p:ph type="title"/>
          </p:nvPr>
        </p:nvSpPr>
        <p:spPr>
          <a:xfrm flipH="1">
            <a:off x="5311275" y="210065"/>
            <a:ext cx="3411383" cy="861774"/>
          </a:xfrm>
        </p:spPr>
        <p:txBody>
          <a:bodyPr/>
          <a:lstStyle/>
          <a:p>
            <a:pPr algn="r"/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>KRŠITVE</a:t>
            </a:r>
            <a:b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</a:br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>PRAVIL POGOJENOSTI</a:t>
            </a:r>
            <a:endParaRPr lang="sl-SI" sz="1600" b="1" dirty="0">
              <a:solidFill>
                <a:schemeClr val="tx2"/>
              </a:solidFill>
              <a:latin typeface="Republika" pitchFamily="2" charset="-18"/>
            </a:endParaRPr>
          </a:p>
        </p:txBody>
      </p:sp>
      <p:pic>
        <p:nvPicPr>
          <p:cNvPr id="4" name="Slika 3" descr="Slika, ki vsebuje besede besedilo, meni, rokopis, številka&#10;&#10;Opis je samodejno ustvarjen">
            <a:extLst>
              <a:ext uri="{FF2B5EF4-FFF2-40B4-BE49-F238E27FC236}">
                <a16:creationId xmlns:a16="http://schemas.microsoft.com/office/drawing/2014/main" id="{0FB78771-06F5-DA4F-B54D-DC7ED8FC8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86" y="3212307"/>
            <a:ext cx="3410796" cy="2869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Slika 7" descr="Slika, ki vsebuje besede besedilo, rokopis, meni&#10;&#10;Opis je samodejno ustvarjen">
            <a:extLst>
              <a:ext uri="{FF2B5EF4-FFF2-40B4-BE49-F238E27FC236}">
                <a16:creationId xmlns:a16="http://schemas.microsoft.com/office/drawing/2014/main" id="{DAC4C012-4575-0F6C-5CC1-1981D10EF2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317"/>
          <a:stretch/>
        </p:blipFill>
        <p:spPr>
          <a:xfrm>
            <a:off x="4750130" y="3212306"/>
            <a:ext cx="3322334" cy="2869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CFDE8596-43EE-5E6D-DEC8-3EFC47FB19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0428" y="5653240"/>
            <a:ext cx="953872" cy="975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8F80D846-0EB5-14B3-09E6-826E0C3145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3228" y="5628765"/>
            <a:ext cx="953872" cy="975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48583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0"/>
          <p:cNvSpPr>
            <a:spLocks noGrp="1"/>
          </p:cNvSpPr>
          <p:nvPr>
            <p:ph idx="4294967295"/>
          </p:nvPr>
        </p:nvSpPr>
        <p:spPr>
          <a:xfrm>
            <a:off x="368299" y="1618736"/>
            <a:ext cx="8178801" cy="446308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Vodenje podatkov o uporabi FFS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</p:txBody>
      </p:sp>
      <p:sp>
        <p:nvSpPr>
          <p:cNvPr id="9218" name="Title 19"/>
          <p:cNvSpPr>
            <a:spLocks noGrp="1"/>
          </p:cNvSpPr>
          <p:nvPr>
            <p:ph type="title"/>
          </p:nvPr>
        </p:nvSpPr>
        <p:spPr>
          <a:xfrm flipH="1">
            <a:off x="5311275" y="210065"/>
            <a:ext cx="3411383" cy="861774"/>
          </a:xfrm>
        </p:spPr>
        <p:txBody>
          <a:bodyPr/>
          <a:lstStyle/>
          <a:p>
            <a:pPr algn="r"/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>KRŠITVE</a:t>
            </a:r>
            <a:b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</a:br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>PRAVIL POGOJENOSTI</a:t>
            </a:r>
            <a:endParaRPr lang="sl-SI" sz="1600" b="1" dirty="0">
              <a:solidFill>
                <a:schemeClr val="tx2"/>
              </a:solidFill>
              <a:latin typeface="Republika" pitchFamily="2" charset="-18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3EB8FB5-6684-C57D-7C94-74C79ED59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80" y="2027033"/>
            <a:ext cx="7680437" cy="4601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D704C14-4584-B0C5-DDD1-CA483A7DA2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113" y="5691934"/>
            <a:ext cx="924792" cy="779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86346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0"/>
          <p:cNvSpPr>
            <a:spLocks noGrp="1"/>
          </p:cNvSpPr>
          <p:nvPr>
            <p:ph idx="4294967295"/>
          </p:nvPr>
        </p:nvSpPr>
        <p:spPr>
          <a:xfrm>
            <a:off x="368299" y="1618736"/>
            <a:ext cx="8178801" cy="446308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NAJPOGOSTEJŠE KRŠITVE PRAVIL POGOJENOSTI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100" dirty="0">
              <a:solidFill>
                <a:schemeClr val="tx2"/>
              </a:solidFill>
              <a:latin typeface="Republika" pitchFamily="2" charset="-18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Na KMG nimajo zadostnih skladiščnih kapacitet, KMG nima ustreznih skladiščnih kapacitet za skladiščenje živinskih gnojil.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</p:txBody>
      </p:sp>
      <p:sp>
        <p:nvSpPr>
          <p:cNvPr id="9218" name="Title 19"/>
          <p:cNvSpPr>
            <a:spLocks noGrp="1"/>
          </p:cNvSpPr>
          <p:nvPr>
            <p:ph type="title"/>
          </p:nvPr>
        </p:nvSpPr>
        <p:spPr>
          <a:xfrm flipH="1">
            <a:off x="5311275" y="210065"/>
            <a:ext cx="3411383" cy="861774"/>
          </a:xfrm>
        </p:spPr>
        <p:txBody>
          <a:bodyPr/>
          <a:lstStyle/>
          <a:p>
            <a:pPr algn="r"/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>KRŠITVE</a:t>
            </a:r>
            <a:b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</a:br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>PRAVIL POGOJENOSTI</a:t>
            </a:r>
            <a:endParaRPr lang="sl-SI" sz="1600" b="1" dirty="0">
              <a:solidFill>
                <a:schemeClr val="tx2"/>
              </a:solidFill>
              <a:latin typeface="Republika" pitchFamily="2" charset="-18"/>
            </a:endParaRPr>
          </a:p>
        </p:txBody>
      </p:sp>
      <p:pic>
        <p:nvPicPr>
          <p:cNvPr id="3" name="Slika 2" descr="Slika, ki vsebuje besede trava, na prostem, stavba, rastlina&#10;&#10;Opis je samodejno ustvarjen">
            <a:extLst>
              <a:ext uri="{FF2B5EF4-FFF2-40B4-BE49-F238E27FC236}">
                <a16:creationId xmlns:a16="http://schemas.microsoft.com/office/drawing/2014/main" id="{DAE995D0-55CF-77DE-FF93-A449DB449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08" y="4741222"/>
            <a:ext cx="3526971" cy="1983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lika 4" descr="Slika, ki vsebuje besede na prostem, tla, drevo, prst&#10;&#10;Opis je samodejno ustvarjen">
            <a:extLst>
              <a:ext uri="{FF2B5EF4-FFF2-40B4-BE49-F238E27FC236}">
                <a16:creationId xmlns:a16="http://schemas.microsoft.com/office/drawing/2014/main" id="{25959121-9D12-F982-B044-7FB659AA7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976" y="3504420"/>
            <a:ext cx="2576945" cy="1932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Slika 6" descr="Slika, ki vsebuje besede na prostem, drevo, rastlina, tla&#10;&#10;Opis je samodejno ustvarjen">
            <a:extLst>
              <a:ext uri="{FF2B5EF4-FFF2-40B4-BE49-F238E27FC236}">
                <a16:creationId xmlns:a16="http://schemas.microsoft.com/office/drawing/2014/main" id="{77D92FB0-1B58-C780-ABB4-D485D8180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2736" y="3883231"/>
            <a:ext cx="3789216" cy="2841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A63EDB49-19D2-5B4A-A9D3-33191B1178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1858" y="5733182"/>
            <a:ext cx="953872" cy="975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46FA7D17-0E0C-B68A-FF03-885D3A565C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0164" y="3883231"/>
            <a:ext cx="953872" cy="975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ECE6DA82-E372-38E5-2D59-7F77365F4B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5104" y="3208367"/>
            <a:ext cx="953872" cy="975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35102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0"/>
          <p:cNvSpPr>
            <a:spLocks noGrp="1"/>
          </p:cNvSpPr>
          <p:nvPr>
            <p:ph idx="4294967295"/>
          </p:nvPr>
        </p:nvSpPr>
        <p:spPr>
          <a:xfrm>
            <a:off x="368299" y="1618736"/>
            <a:ext cx="8178801" cy="446308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NAJPOGOSTEJŠE KRŠITVE PRAVIL POGOJENOSTI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100" dirty="0">
              <a:solidFill>
                <a:schemeClr val="tx2"/>
              </a:solidFill>
              <a:latin typeface="Republika" pitchFamily="2" charset="-18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Za varstvo rastlin se uporablja naprava s pretečenim znakom ali brez znaka o rednem pregledu;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Varstvo rastlin se izvaja brez veljavne izkaznice ali s pretečeno izkaznico o pridobitvi znanja iz </a:t>
            </a:r>
            <a:r>
              <a:rPr lang="sl-SI" sz="1800" dirty="0" err="1">
                <a:solidFill>
                  <a:schemeClr val="tx2"/>
                </a:solidFill>
                <a:latin typeface="Republika" pitchFamily="2" charset="-18"/>
              </a:rPr>
              <a:t>fitomedicine</a:t>
            </a: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</p:txBody>
      </p:sp>
      <p:sp>
        <p:nvSpPr>
          <p:cNvPr id="9218" name="Title 19"/>
          <p:cNvSpPr>
            <a:spLocks noGrp="1"/>
          </p:cNvSpPr>
          <p:nvPr>
            <p:ph type="title"/>
          </p:nvPr>
        </p:nvSpPr>
        <p:spPr>
          <a:xfrm flipH="1">
            <a:off x="5311275" y="210065"/>
            <a:ext cx="3411383" cy="861774"/>
          </a:xfrm>
        </p:spPr>
        <p:txBody>
          <a:bodyPr/>
          <a:lstStyle/>
          <a:p>
            <a:pPr algn="r"/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>KRŠITVE</a:t>
            </a:r>
            <a:b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</a:br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>PRAVIL POGOJENOSTI</a:t>
            </a:r>
            <a:endParaRPr lang="sl-SI" sz="1600" b="1" dirty="0">
              <a:solidFill>
                <a:schemeClr val="tx2"/>
              </a:solidFill>
              <a:latin typeface="Republika" pitchFamily="2" charset="-18"/>
            </a:endParaRPr>
          </a:p>
        </p:txBody>
      </p:sp>
      <p:pic>
        <p:nvPicPr>
          <p:cNvPr id="3" name="Slika 2" descr="Slika, ki vsebuje besede motorno kolo, avto, rumena&#10;&#10;Opis je samodejno ustvarjen">
            <a:extLst>
              <a:ext uri="{FF2B5EF4-FFF2-40B4-BE49-F238E27FC236}">
                <a16:creationId xmlns:a16="http://schemas.microsoft.com/office/drawing/2014/main" id="{ED3C4E75-34F1-E58D-E7E8-A1745DAA3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09589" y="4033320"/>
            <a:ext cx="3251200" cy="2137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lika 4" descr="Slika, ki vsebuje besede besedilo, posnetek zaslona, pisava, logotip&#10;&#10;Opis je samodejno ustvarjen">
            <a:extLst>
              <a:ext uri="{FF2B5EF4-FFF2-40B4-BE49-F238E27FC236}">
                <a16:creationId xmlns:a16="http://schemas.microsoft.com/office/drawing/2014/main" id="{54211041-41C8-AABE-5983-D8B96AE4A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950" y="3925086"/>
            <a:ext cx="2053641" cy="2755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4FC4349D-F74F-62C8-2B9C-62AD58C3BA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3969" y="3476499"/>
            <a:ext cx="953872" cy="975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3890457-FAC9-BC47-77C3-A69C4840E1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423" y="4002285"/>
            <a:ext cx="924792" cy="779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71805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0"/>
          <p:cNvSpPr>
            <a:spLocks noGrp="1"/>
          </p:cNvSpPr>
          <p:nvPr>
            <p:ph idx="4294967295"/>
          </p:nvPr>
        </p:nvSpPr>
        <p:spPr>
          <a:xfrm>
            <a:off x="368299" y="1618736"/>
            <a:ext cx="8178801" cy="446308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NAJPOGOSTEJŠE KRŠITVE PRAVIL POGOJENOSTI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100" dirty="0">
              <a:solidFill>
                <a:schemeClr val="tx2"/>
              </a:solidFill>
              <a:latin typeface="Republika" pitchFamily="2" charset="-18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Neustrezno odlaganje hlevskega gnoja, odlaganje </a:t>
            </a:r>
            <a:r>
              <a:rPr lang="sl-SI" sz="1800" dirty="0" err="1">
                <a:solidFill>
                  <a:schemeClr val="tx2"/>
                </a:solidFill>
                <a:latin typeface="Republika" pitchFamily="2" charset="-18"/>
              </a:rPr>
              <a:t>neuležanega</a:t>
            </a: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 hlevskega gnoja, shranjen na površini več kot dva meseca, ob vodotoku …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</p:txBody>
      </p:sp>
      <p:sp>
        <p:nvSpPr>
          <p:cNvPr id="9218" name="Title 19"/>
          <p:cNvSpPr>
            <a:spLocks noGrp="1"/>
          </p:cNvSpPr>
          <p:nvPr>
            <p:ph type="title"/>
          </p:nvPr>
        </p:nvSpPr>
        <p:spPr>
          <a:xfrm flipH="1">
            <a:off x="5311275" y="210065"/>
            <a:ext cx="3411383" cy="861774"/>
          </a:xfrm>
        </p:spPr>
        <p:txBody>
          <a:bodyPr/>
          <a:lstStyle/>
          <a:p>
            <a:pPr algn="r"/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>KRŠITVE</a:t>
            </a:r>
            <a:b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</a:br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>PRAVIL POGOJENOSTI</a:t>
            </a:r>
            <a:endParaRPr lang="sl-SI" sz="1600" b="1" dirty="0">
              <a:solidFill>
                <a:schemeClr val="tx2"/>
              </a:solidFill>
              <a:latin typeface="Republika" pitchFamily="2" charset="-18"/>
            </a:endParaRPr>
          </a:p>
        </p:txBody>
      </p:sp>
      <p:pic>
        <p:nvPicPr>
          <p:cNvPr id="3" name="Slika 2" descr="Slika, ki vsebuje besede na prostem, trava, drevo, rastlina&#10;&#10;Opis je samodejno ustvarjen">
            <a:extLst>
              <a:ext uri="{FF2B5EF4-FFF2-40B4-BE49-F238E27FC236}">
                <a16:creationId xmlns:a16="http://schemas.microsoft.com/office/drawing/2014/main" id="{1A25206F-39B4-D8AE-FD82-7A65FD84B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0" y="4142448"/>
            <a:ext cx="3296475" cy="2472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AEDB9FE-1653-2D87-1E44-A251E0A9AF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96" t="14653" r="5978" b="9604"/>
          <a:stretch/>
        </p:blipFill>
        <p:spPr>
          <a:xfrm>
            <a:off x="3492332" y="3076518"/>
            <a:ext cx="3622983" cy="1713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59BC43F-80A2-472D-1878-A556A54632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0474" y="3019595"/>
            <a:ext cx="953872" cy="975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FAB4B9D-006A-D6FC-691A-BAA38C04BC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6711" y="5594083"/>
            <a:ext cx="953872" cy="975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Slika 7" descr="Slika, ki vsebuje besede na prostem, drevo, rastlina, zima&#10;&#10;Opis je samodejno ustvarjen">
            <a:extLst>
              <a:ext uri="{FF2B5EF4-FFF2-40B4-BE49-F238E27FC236}">
                <a16:creationId xmlns:a16="http://schemas.microsoft.com/office/drawing/2014/main" id="{AF88D393-CD41-3FF0-E5BE-51B1B49B44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" t="23310" r="-157" b="-5658"/>
          <a:stretch/>
        </p:blipFill>
        <p:spPr>
          <a:xfrm>
            <a:off x="5847525" y="4916383"/>
            <a:ext cx="3296475" cy="2035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BFF9B18D-ED33-A5EE-8DC2-38E7282946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0164" y="3791959"/>
            <a:ext cx="953872" cy="975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00117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0"/>
          <p:cNvSpPr>
            <a:spLocks noGrp="1"/>
          </p:cNvSpPr>
          <p:nvPr>
            <p:ph idx="4294967295"/>
          </p:nvPr>
        </p:nvSpPr>
        <p:spPr>
          <a:xfrm>
            <a:off x="368299" y="1618736"/>
            <a:ext cx="8178801" cy="446308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NAJPOGOSTEJŠE KRŠITVE PRAVIL POGOJENOSTI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100" dirty="0">
              <a:solidFill>
                <a:schemeClr val="tx2"/>
              </a:solidFill>
              <a:latin typeface="Republika" pitchFamily="2" charset="-18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800" dirty="0">
                <a:solidFill>
                  <a:schemeClr val="tx2"/>
                </a:solidFill>
                <a:latin typeface="Republika" pitchFamily="2" charset="-18"/>
              </a:rPr>
              <a:t>Na površinah KMG so tujerodne rastline z invazivnim potencialom: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rudbekija/deljenolistna rudbekija (</a:t>
            </a:r>
            <a:r>
              <a:rPr lang="sl-SI" sz="1400" dirty="0" err="1">
                <a:solidFill>
                  <a:schemeClr val="tx2"/>
                </a:solidFill>
                <a:latin typeface="Republika" pitchFamily="2" charset="-18"/>
              </a:rPr>
              <a:t>Rudbeckia</a:t>
            </a: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 </a:t>
            </a:r>
            <a:r>
              <a:rPr lang="sl-SI" sz="1400" dirty="0" err="1">
                <a:solidFill>
                  <a:schemeClr val="tx2"/>
                </a:solidFill>
                <a:latin typeface="Republika" pitchFamily="2" charset="-18"/>
              </a:rPr>
              <a:t>laciniata</a:t>
            </a: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kanadska zlata rozga (</a:t>
            </a:r>
            <a:r>
              <a:rPr lang="sl-SI" sz="1400" dirty="0" err="1">
                <a:solidFill>
                  <a:schemeClr val="tx2"/>
                </a:solidFill>
                <a:latin typeface="Republika" pitchFamily="2" charset="-18"/>
              </a:rPr>
              <a:t>Solidago</a:t>
            </a: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 </a:t>
            </a:r>
            <a:r>
              <a:rPr lang="sl-SI" sz="1400" dirty="0" err="1">
                <a:solidFill>
                  <a:schemeClr val="tx2"/>
                </a:solidFill>
                <a:latin typeface="Republika" pitchFamily="2" charset="-18"/>
              </a:rPr>
              <a:t>canadensis</a:t>
            </a: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orjaška zlata rozga (</a:t>
            </a:r>
            <a:r>
              <a:rPr lang="sl-SI" sz="1400" dirty="0" err="1">
                <a:solidFill>
                  <a:schemeClr val="tx2"/>
                </a:solidFill>
                <a:latin typeface="Republika" pitchFamily="2" charset="-18"/>
              </a:rPr>
              <a:t>Solidago</a:t>
            </a: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 </a:t>
            </a:r>
            <a:r>
              <a:rPr lang="sl-SI" sz="1400" dirty="0" err="1">
                <a:solidFill>
                  <a:schemeClr val="tx2"/>
                </a:solidFill>
                <a:latin typeface="Republika" pitchFamily="2" charset="-18"/>
              </a:rPr>
              <a:t>gigantea</a:t>
            </a: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enoletna suholetnica (</a:t>
            </a:r>
            <a:r>
              <a:rPr lang="sl-SI" sz="1400" dirty="0" err="1">
                <a:solidFill>
                  <a:schemeClr val="tx2"/>
                </a:solidFill>
                <a:latin typeface="Republika" pitchFamily="2" charset="-18"/>
              </a:rPr>
              <a:t>Erigeron</a:t>
            </a: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 </a:t>
            </a:r>
            <a:r>
              <a:rPr lang="sl-SI" sz="1400" dirty="0" err="1">
                <a:solidFill>
                  <a:schemeClr val="tx2"/>
                </a:solidFill>
                <a:latin typeface="Republika" pitchFamily="2" charset="-18"/>
              </a:rPr>
              <a:t>annuus</a:t>
            </a: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ambrozija/pelinolistna žvrklja (</a:t>
            </a:r>
            <a:r>
              <a:rPr lang="sl-SI" sz="1400" dirty="0" err="1">
                <a:solidFill>
                  <a:schemeClr val="tx2"/>
                </a:solidFill>
                <a:latin typeface="Republika" pitchFamily="2" charset="-18"/>
              </a:rPr>
              <a:t>Ambrosia</a:t>
            </a: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 </a:t>
            </a:r>
            <a:r>
              <a:rPr lang="sl-SI" sz="1400" dirty="0" err="1">
                <a:solidFill>
                  <a:schemeClr val="tx2"/>
                </a:solidFill>
                <a:latin typeface="Republika" pitchFamily="2" charset="-18"/>
              </a:rPr>
              <a:t>artemisifolia</a:t>
            </a: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), s katero se ravna v skladu z Odredbo o ukrepih za zatiranje škodljivih rastlin iz rodu </a:t>
            </a:r>
            <a:r>
              <a:rPr lang="sl-SI" sz="1400" dirty="0" err="1">
                <a:solidFill>
                  <a:schemeClr val="tx2"/>
                </a:solidFill>
                <a:latin typeface="Republika" pitchFamily="2" charset="-18"/>
              </a:rPr>
              <a:t>Ambrosia</a:t>
            </a: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 (Uradni list RS, št. 63/10)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sirska svilnica (</a:t>
            </a:r>
            <a:r>
              <a:rPr lang="sl-SI" sz="1400" dirty="0" err="1">
                <a:solidFill>
                  <a:schemeClr val="tx2"/>
                </a:solidFill>
                <a:latin typeface="Republika" pitchFamily="2" charset="-18"/>
              </a:rPr>
              <a:t>Asclepias</a:t>
            </a: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 </a:t>
            </a:r>
            <a:r>
              <a:rPr lang="sl-SI" sz="1400" dirty="0" err="1">
                <a:solidFill>
                  <a:schemeClr val="tx2"/>
                </a:solidFill>
                <a:latin typeface="Republika" pitchFamily="2" charset="-18"/>
              </a:rPr>
              <a:t>syriaca</a:t>
            </a: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žlezava nedotika (</a:t>
            </a:r>
            <a:r>
              <a:rPr lang="sl-SI" sz="1400" dirty="0" err="1">
                <a:solidFill>
                  <a:schemeClr val="tx2"/>
                </a:solidFill>
                <a:latin typeface="Republika" pitchFamily="2" charset="-18"/>
              </a:rPr>
              <a:t>Impatiens</a:t>
            </a: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 </a:t>
            </a:r>
            <a:r>
              <a:rPr lang="sl-SI" sz="1400" dirty="0" err="1">
                <a:solidFill>
                  <a:schemeClr val="tx2"/>
                </a:solidFill>
                <a:latin typeface="Republika" pitchFamily="2" charset="-18"/>
              </a:rPr>
              <a:t>glandulifera</a:t>
            </a: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navadna barvilnica (</a:t>
            </a:r>
            <a:r>
              <a:rPr lang="sl-SI" sz="1400" dirty="0" err="1">
                <a:solidFill>
                  <a:schemeClr val="tx2"/>
                </a:solidFill>
                <a:latin typeface="Republika" pitchFamily="2" charset="-18"/>
              </a:rPr>
              <a:t>Phytolacca</a:t>
            </a: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 </a:t>
            </a:r>
            <a:r>
              <a:rPr lang="sl-SI" sz="1400" dirty="0" err="1">
                <a:solidFill>
                  <a:schemeClr val="tx2"/>
                </a:solidFill>
                <a:latin typeface="Republika" pitchFamily="2" charset="-18"/>
              </a:rPr>
              <a:t>americana</a:t>
            </a: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veliki pajesen (</a:t>
            </a:r>
            <a:r>
              <a:rPr lang="sl-SI" sz="1400" dirty="0" err="1">
                <a:solidFill>
                  <a:schemeClr val="tx2"/>
                </a:solidFill>
                <a:latin typeface="Republika" pitchFamily="2" charset="-18"/>
              </a:rPr>
              <a:t>Ailanthus</a:t>
            </a: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 </a:t>
            </a:r>
            <a:r>
              <a:rPr lang="sl-SI" sz="1400" dirty="0" err="1">
                <a:solidFill>
                  <a:schemeClr val="tx2"/>
                </a:solidFill>
                <a:latin typeface="Republika" pitchFamily="2" charset="-18"/>
              </a:rPr>
              <a:t>altissima</a:t>
            </a: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dresniki (japonski dresnik (</a:t>
            </a:r>
            <a:r>
              <a:rPr lang="sl-SI" sz="1400" dirty="0" err="1">
                <a:solidFill>
                  <a:schemeClr val="tx2"/>
                </a:solidFill>
                <a:latin typeface="Republika" pitchFamily="2" charset="-18"/>
              </a:rPr>
              <a:t>Fallopia</a:t>
            </a: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 </a:t>
            </a:r>
            <a:r>
              <a:rPr lang="sl-SI" sz="1400" dirty="0" err="1">
                <a:solidFill>
                  <a:schemeClr val="tx2"/>
                </a:solidFill>
                <a:latin typeface="Republika" pitchFamily="2" charset="-18"/>
              </a:rPr>
              <a:t>japonica</a:t>
            </a: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), češki dresnik (</a:t>
            </a:r>
            <a:r>
              <a:rPr lang="sl-SI" sz="1400" dirty="0" err="1">
                <a:solidFill>
                  <a:schemeClr val="tx2"/>
                </a:solidFill>
                <a:latin typeface="Republika" pitchFamily="2" charset="-18"/>
              </a:rPr>
              <a:t>Fallopia</a:t>
            </a: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 </a:t>
            </a:r>
            <a:r>
              <a:rPr lang="sl-SI" sz="1400" dirty="0" err="1">
                <a:solidFill>
                  <a:schemeClr val="tx2"/>
                </a:solidFill>
                <a:latin typeface="Republika" pitchFamily="2" charset="-18"/>
              </a:rPr>
              <a:t>bohemica</a:t>
            </a: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), sahalinski dresnik (</a:t>
            </a:r>
            <a:r>
              <a:rPr lang="sl-SI" sz="1400" dirty="0" err="1">
                <a:solidFill>
                  <a:schemeClr val="tx2"/>
                </a:solidFill>
                <a:latin typeface="Republika" pitchFamily="2" charset="-18"/>
              </a:rPr>
              <a:t>Fallopia</a:t>
            </a: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 </a:t>
            </a:r>
            <a:r>
              <a:rPr lang="sl-SI" sz="1400" dirty="0" err="1">
                <a:solidFill>
                  <a:schemeClr val="tx2"/>
                </a:solidFill>
                <a:latin typeface="Republika" pitchFamily="2" charset="-18"/>
              </a:rPr>
              <a:t>sachalinensis</a:t>
            </a:r>
            <a:r>
              <a:rPr lang="sl-SI" sz="1400" dirty="0">
                <a:solidFill>
                  <a:schemeClr val="tx2"/>
                </a:solidFill>
                <a:latin typeface="Republika" pitchFamily="2" charset="-18"/>
              </a:rPr>
              <a:t>)).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sl-SI" sz="14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</p:txBody>
      </p:sp>
      <p:sp>
        <p:nvSpPr>
          <p:cNvPr id="9218" name="Title 19"/>
          <p:cNvSpPr>
            <a:spLocks noGrp="1"/>
          </p:cNvSpPr>
          <p:nvPr>
            <p:ph type="title"/>
          </p:nvPr>
        </p:nvSpPr>
        <p:spPr>
          <a:xfrm flipH="1">
            <a:off x="5311275" y="210065"/>
            <a:ext cx="3411383" cy="861774"/>
          </a:xfrm>
        </p:spPr>
        <p:txBody>
          <a:bodyPr/>
          <a:lstStyle/>
          <a:p>
            <a:pPr algn="r"/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>KRŠITVE</a:t>
            </a:r>
            <a:b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</a:br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>PRAVIL POGOJENOSTI</a:t>
            </a:r>
            <a:endParaRPr lang="sl-SI" sz="1600" b="1" dirty="0">
              <a:solidFill>
                <a:schemeClr val="tx2"/>
              </a:solidFill>
              <a:latin typeface="Republika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773075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0"/>
          <p:cNvSpPr>
            <a:spLocks noGrp="1"/>
          </p:cNvSpPr>
          <p:nvPr>
            <p:ph idx="4294967295"/>
          </p:nvPr>
        </p:nvSpPr>
        <p:spPr>
          <a:xfrm>
            <a:off x="368299" y="1618736"/>
            <a:ext cx="8178801" cy="4463088"/>
          </a:xfrm>
        </p:spPr>
        <p:txBody>
          <a:bodyPr/>
          <a:lstStyle/>
          <a:p>
            <a:pPr marL="45720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400" dirty="0">
              <a:solidFill>
                <a:schemeClr val="tx2"/>
              </a:solidFill>
              <a:latin typeface="Republika" pitchFamily="2" charset="-18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sl-SI" sz="1800" dirty="0">
              <a:solidFill>
                <a:schemeClr val="tx2"/>
              </a:solidFill>
              <a:latin typeface="Republika" pitchFamily="2" charset="-18"/>
            </a:endParaRPr>
          </a:p>
        </p:txBody>
      </p:sp>
      <p:sp>
        <p:nvSpPr>
          <p:cNvPr id="9218" name="Title 19"/>
          <p:cNvSpPr>
            <a:spLocks noGrp="1"/>
          </p:cNvSpPr>
          <p:nvPr>
            <p:ph type="title"/>
          </p:nvPr>
        </p:nvSpPr>
        <p:spPr>
          <a:xfrm flipH="1">
            <a:off x="5311275" y="210065"/>
            <a:ext cx="3411383" cy="861774"/>
          </a:xfrm>
        </p:spPr>
        <p:txBody>
          <a:bodyPr/>
          <a:lstStyle/>
          <a:p>
            <a:pPr algn="r"/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>KRŠITVE</a:t>
            </a:r>
            <a:b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</a:br>
            <a:r>
              <a:rPr lang="sl-SI" sz="2800" b="1" dirty="0">
                <a:solidFill>
                  <a:srgbClr val="92D050"/>
                </a:solidFill>
                <a:latin typeface="Republika" pitchFamily="2" charset="-18"/>
              </a:rPr>
              <a:t>PRAVIL POGOJENOSTI</a:t>
            </a:r>
            <a:endParaRPr lang="sl-SI" sz="1600" b="1" dirty="0">
              <a:solidFill>
                <a:schemeClr val="tx2"/>
              </a:solidFill>
              <a:latin typeface="Republika" pitchFamily="2" charset="-18"/>
            </a:endParaRPr>
          </a:p>
        </p:txBody>
      </p:sp>
      <p:pic>
        <p:nvPicPr>
          <p:cNvPr id="2" name="Slika 1" descr="Slika, ki vsebuje besede roža, rumeno, trava, rastlina&#10;&#10;Opis je samodejno ustvarjen">
            <a:extLst>
              <a:ext uri="{FF2B5EF4-FFF2-40B4-BE49-F238E27FC236}">
                <a16:creationId xmlns:a16="http://schemas.microsoft.com/office/drawing/2014/main" id="{2C2118D9-3D1A-AC6C-29C2-688FD145C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1618736"/>
            <a:ext cx="2718435" cy="2038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D9641C71-220C-2D03-E26C-B25F406F0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010" y="1549429"/>
            <a:ext cx="3175000" cy="2440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B0B6B5A3-A743-A9AB-E1AB-411ED057C85B}"/>
              </a:ext>
            </a:extLst>
          </p:cNvPr>
          <p:cNvSpPr txBox="1"/>
          <p:nvPr/>
        </p:nvSpPr>
        <p:spPr>
          <a:xfrm>
            <a:off x="596900" y="354250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Rudbekija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1CC3F819-26C8-EF96-9967-C57919F4E44A}"/>
              </a:ext>
            </a:extLst>
          </p:cNvPr>
          <p:cNvSpPr txBox="1"/>
          <p:nvPr/>
        </p:nvSpPr>
        <p:spPr>
          <a:xfrm>
            <a:off x="5931010" y="385849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Kanadska zlata rozga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C5497C54-01DD-2787-E227-CCEA9824C4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432" y="1141146"/>
            <a:ext cx="2819368" cy="2133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1D55920-AECE-7C3F-ECC1-8ED169781BC7}"/>
              </a:ext>
            </a:extLst>
          </p:cNvPr>
          <p:cNvSpPr txBox="1"/>
          <p:nvPr/>
        </p:nvSpPr>
        <p:spPr>
          <a:xfrm>
            <a:off x="3327432" y="317954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Orjaška zlata rozga</a:t>
            </a:r>
          </a:p>
        </p:txBody>
      </p:sp>
      <p:pic>
        <p:nvPicPr>
          <p:cNvPr id="10" name="Slika 9" descr="Slika, ki vsebuje besede rastlina, roža, rumeno, zunanje&#10;&#10;Opis je samodejno ustvarjen">
            <a:extLst>
              <a:ext uri="{FF2B5EF4-FFF2-40B4-BE49-F238E27FC236}">
                <a16:creationId xmlns:a16="http://schemas.microsoft.com/office/drawing/2014/main" id="{5866A632-626E-D8FE-F051-B057D99A8F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55" y="3575160"/>
            <a:ext cx="27432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8948B99B-DB70-9D1C-918B-939018AF4572}"/>
              </a:ext>
            </a:extLst>
          </p:cNvPr>
          <p:cNvSpPr txBox="1"/>
          <p:nvPr/>
        </p:nvSpPr>
        <p:spPr>
          <a:xfrm>
            <a:off x="6733145" y="638881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Ambrozija/pelinolistna žvrklja</a:t>
            </a:r>
          </a:p>
        </p:txBody>
      </p:sp>
      <p:pic>
        <p:nvPicPr>
          <p:cNvPr id="13" name="Slika 12" descr="Slika, ki vsebuje besede trava, zunanje, rastlina&#10;&#10;Opis je samodejno ustvarjen">
            <a:extLst>
              <a:ext uri="{FF2B5EF4-FFF2-40B4-BE49-F238E27FC236}">
                <a16:creationId xmlns:a16="http://schemas.microsoft.com/office/drawing/2014/main" id="{E47CBEDB-0DF3-8D3C-6B30-077AFF0198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000" y="4104091"/>
            <a:ext cx="1901685" cy="2612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E5729F7E-3219-3ED3-D0E6-FCFC28934203}"/>
              </a:ext>
            </a:extLst>
          </p:cNvPr>
          <p:cNvSpPr txBox="1"/>
          <p:nvPr/>
        </p:nvSpPr>
        <p:spPr>
          <a:xfrm>
            <a:off x="2184455" y="5703577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Enoletna suholetnica </a:t>
            </a: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F8ABF1BE-4227-C624-CC27-A919B564C7F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627" y="4420110"/>
            <a:ext cx="1692675" cy="17310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7200637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DU 2010">
      <a:dk1>
        <a:srgbClr val="999999"/>
      </a:dk1>
      <a:lt1>
        <a:sysClr val="window" lastClr="FFFFFF"/>
      </a:lt1>
      <a:dk2>
        <a:srgbClr val="000000"/>
      </a:dk2>
      <a:lt2>
        <a:srgbClr val="D8D8D8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026_si10-cgp-mpe-PREDLOGA-2007</Template>
  <TotalTime>25404</TotalTime>
  <Words>846</Words>
  <Application>Microsoft Office PowerPoint</Application>
  <PresentationFormat>Diaprojekcija na zaslonu (4:3)</PresentationFormat>
  <Paragraphs>111</Paragraphs>
  <Slides>17</Slides>
  <Notes>16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2" baseType="lpstr">
      <vt:lpstr>Calibri</vt:lpstr>
      <vt:lpstr>Republika</vt:lpstr>
      <vt:lpstr>Wingdings</vt:lpstr>
      <vt:lpstr>Arial</vt:lpstr>
      <vt:lpstr>Custom Design</vt:lpstr>
      <vt:lpstr> </vt:lpstr>
      <vt:lpstr>KRŠITVE PRAVIL POGOJENOSTI</vt:lpstr>
      <vt:lpstr>KRŠITVE PRAVIL POGOJENOSTI</vt:lpstr>
      <vt:lpstr>KRŠITVE PRAVIL POGOJENOSTI</vt:lpstr>
      <vt:lpstr>KRŠITVE PRAVIL POGOJENOSTI</vt:lpstr>
      <vt:lpstr>KRŠITVE PRAVIL POGOJENOSTI</vt:lpstr>
      <vt:lpstr>KRŠITVE PRAVIL POGOJENOSTI</vt:lpstr>
      <vt:lpstr>KRŠITVE PRAVIL POGOJENOSTI</vt:lpstr>
      <vt:lpstr>KRŠITVE PRAVIL POGOJENOSTI</vt:lpstr>
      <vt:lpstr>KRŠITVE PRAVIL POGOJENOSTI</vt:lpstr>
      <vt:lpstr>KRŠITVE PRAVIL POGOJENOSTI</vt:lpstr>
      <vt:lpstr>KRŠITVE PRAVIL POGOJENOSTI</vt:lpstr>
      <vt:lpstr>KRŠITVE PRAVIL POGOJENOSTI</vt:lpstr>
      <vt:lpstr>KRŠITVE PRAVIL POGOJENOSTI</vt:lpstr>
      <vt:lpstr>KRŠITVE PRAVIL POGOJENOSTI</vt:lpstr>
      <vt:lpstr>KRŠITVE PRAVIL POGOJENOSTI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MKGP</dc:creator>
  <cp:lastModifiedBy>Ančka Gabrijel</cp:lastModifiedBy>
  <cp:revision>1458</cp:revision>
  <cp:lastPrinted>2020-03-12T13:28:05Z</cp:lastPrinted>
  <dcterms:created xsi:type="dcterms:W3CDTF">2010-11-10T14:19:28Z</dcterms:created>
  <dcterms:modified xsi:type="dcterms:W3CDTF">2024-01-22T09:08:47Z</dcterms:modified>
</cp:coreProperties>
</file>