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736" r:id="rId5"/>
  </p:sldMasterIdLst>
  <p:sldIdLst>
    <p:sldId id="256" r:id="rId6"/>
    <p:sldId id="258" r:id="rId7"/>
    <p:sldId id="277" r:id="rId8"/>
    <p:sldId id="267" r:id="rId9"/>
    <p:sldId id="272" r:id="rId10"/>
    <p:sldId id="278" r:id="rId11"/>
    <p:sldId id="266" r:id="rId12"/>
    <p:sldId id="268" r:id="rId13"/>
    <p:sldId id="269" r:id="rId14"/>
    <p:sldId id="271" r:id="rId15"/>
    <p:sldId id="270" r:id="rId16"/>
    <p:sldId id="273" r:id="rId17"/>
    <p:sldId id="274" r:id="rId18"/>
    <p:sldId id="276" r:id="rId19"/>
    <p:sldId id="275" r:id="rId20"/>
    <p:sldId id="279" r:id="rId21"/>
    <p:sldId id="280" r:id="rId22"/>
    <p:sldId id="281" r:id="rId23"/>
    <p:sldId id="282" r:id="rId24"/>
    <p:sldId id="283" r:id="rId25"/>
    <p:sldId id="284" r:id="rId26"/>
    <p:sldId id="285" r:id="rId27"/>
    <p:sldId id="286" r:id="rId28"/>
    <p:sldId id="287" r:id="rId29"/>
    <p:sldId id="288" r:id="rId30"/>
    <p:sldId id="289" r:id="rId31"/>
    <p:sldId id="265" r:id="rId32"/>
  </p:sldIdLst>
  <p:sldSz cx="12192000" cy="6858000"/>
  <p:notesSz cx="6797675" cy="9926638"/>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61A358-C727-44A1-B484-87716F70FBF0}" v="1" dt="2024-01-17T15:09:50.010"/>
  </p1510:revLst>
</p1510:revInfo>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0" autoAdjust="0"/>
    <p:restoredTop sz="94660"/>
  </p:normalViewPr>
  <p:slideViewPr>
    <p:cSldViewPr snapToGrid="0">
      <p:cViewPr varScale="1">
        <p:scale>
          <a:sx n="80" d="100"/>
          <a:sy n="80" d="100"/>
        </p:scale>
        <p:origin x="17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a:t>Uredite slog naslova matrice</a:t>
            </a:r>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da uredite slog podnaslova matrice</a:t>
            </a:r>
          </a:p>
        </p:txBody>
      </p:sp>
      <p:sp>
        <p:nvSpPr>
          <p:cNvPr id="4" name="Označba mesta datuma 3"/>
          <p:cNvSpPr>
            <a:spLocks noGrp="1"/>
          </p:cNvSpPr>
          <p:nvPr>
            <p:ph type="dt" sz="half" idx="10"/>
          </p:nvPr>
        </p:nvSpPr>
        <p:spPr/>
        <p:txBody>
          <a:bodyPr/>
          <a:lstStyle/>
          <a:p>
            <a:fld id="{7BADF872-892E-4CE1-A334-6C0E478DE593}" type="datetimeFigureOut">
              <a:rPr lang="sl-SI" smtClean="0"/>
              <a:t>18. 01. 2024</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1146497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7BADF872-892E-4CE1-A334-6C0E478DE593}" type="datetimeFigureOut">
              <a:rPr lang="sl-SI" smtClean="0"/>
              <a:t>18. 01. 2024</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1167266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7BADF872-892E-4CE1-A334-6C0E478DE593}" type="datetimeFigureOut">
              <a:rPr lang="sl-SI" smtClean="0"/>
              <a:t>18. 01. 2024</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147484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Naslov, besedilo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09600" y="274638"/>
            <a:ext cx="10972800" cy="1143000"/>
          </a:xfrm>
        </p:spPr>
        <p:txBody>
          <a:bodyPr/>
          <a:lstStyle/>
          <a:p>
            <a:r>
              <a:rPr lang="sl-SI"/>
              <a:t>Uredite slog naslova matrice</a:t>
            </a:r>
          </a:p>
        </p:txBody>
      </p:sp>
      <p:sp>
        <p:nvSpPr>
          <p:cNvPr id="3" name="Ograda besedila 2"/>
          <p:cNvSpPr>
            <a:spLocks noGrp="1"/>
          </p:cNvSpPr>
          <p:nvPr>
            <p:ph type="body" sz="half" idx="1"/>
          </p:nvPr>
        </p:nvSpPr>
        <p:spPr>
          <a:xfrm>
            <a:off x="609600" y="1600201"/>
            <a:ext cx="5384800" cy="4525963"/>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half" idx="2"/>
          </p:nvPr>
        </p:nvSpPr>
        <p:spPr>
          <a:xfrm>
            <a:off x="6197600" y="1600201"/>
            <a:ext cx="5384800" cy="4525963"/>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Rectangle 4"/>
          <p:cNvSpPr>
            <a:spLocks noGrp="1" noChangeArrowheads="1"/>
          </p:cNvSpPr>
          <p:nvPr>
            <p:ph type="dt" sz="half" idx="10"/>
          </p:nvPr>
        </p:nvSpPr>
        <p:spPr>
          <a:ln/>
        </p:spPr>
        <p:txBody>
          <a:bodyPr/>
          <a:lstStyle>
            <a:lvl1pPr>
              <a:defRPr/>
            </a:lvl1pPr>
          </a:lstStyle>
          <a:p>
            <a:pPr>
              <a:defRPr/>
            </a:pPr>
            <a:endParaRPr lang="sl-SI"/>
          </a:p>
        </p:txBody>
      </p:sp>
      <p:sp>
        <p:nvSpPr>
          <p:cNvPr id="6" name="Rectangle 5"/>
          <p:cNvSpPr>
            <a:spLocks noGrp="1" noChangeArrowheads="1"/>
          </p:cNvSpPr>
          <p:nvPr>
            <p:ph type="ftr" sz="quarter" idx="11"/>
          </p:nvPr>
        </p:nvSpPr>
        <p:spPr>
          <a:ln/>
        </p:spPr>
        <p:txBody>
          <a:bodyPr/>
          <a:lstStyle>
            <a:lvl1pPr>
              <a:defRPr/>
            </a:lvl1pPr>
          </a:lstStyle>
          <a:p>
            <a:pPr>
              <a:defRPr/>
            </a:pPr>
            <a:endParaRPr lang="sl-SI"/>
          </a:p>
        </p:txBody>
      </p:sp>
      <p:sp>
        <p:nvSpPr>
          <p:cNvPr id="7" name="Rectangle 6"/>
          <p:cNvSpPr>
            <a:spLocks noGrp="1" noChangeArrowheads="1"/>
          </p:cNvSpPr>
          <p:nvPr>
            <p:ph type="sldNum" sz="quarter" idx="12"/>
          </p:nvPr>
        </p:nvSpPr>
        <p:spPr>
          <a:ln/>
        </p:spPr>
        <p:txBody>
          <a:bodyPr/>
          <a:lstStyle>
            <a:lvl1pPr>
              <a:defRPr/>
            </a:lvl1pPr>
          </a:lstStyle>
          <a:p>
            <a:pPr>
              <a:defRPr/>
            </a:pPr>
            <a:fld id="{2ED27456-F68D-49D2-A969-D3F900B2523D}" type="slidenum">
              <a:rPr lang="sl-SI" altLang="sl-SI"/>
              <a:pPr>
                <a:defRPr/>
              </a:pPr>
              <a:t>‹#›</a:t>
            </a:fld>
            <a:endParaRPr lang="sl-SI" altLang="sl-SI"/>
          </a:p>
        </p:txBody>
      </p:sp>
    </p:spTree>
    <p:extLst>
      <p:ext uri="{BB962C8B-B14F-4D97-AF65-F5344CB8AC3E}">
        <p14:creationId xmlns:p14="http://schemas.microsoft.com/office/powerpoint/2010/main" val="30290827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l-SI"/>
              <a:t>Uredite slog naslova matrice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Kliknite, da uredite slog podnaslova matrice</a:t>
            </a:r>
            <a:endParaRPr lang="en-US" dirty="0"/>
          </a:p>
        </p:txBody>
      </p:sp>
      <p:sp>
        <p:nvSpPr>
          <p:cNvPr id="4" name="Date Placeholder 3"/>
          <p:cNvSpPr>
            <a:spLocks noGrp="1"/>
          </p:cNvSpPr>
          <p:nvPr>
            <p:ph type="dt" sz="half" idx="10"/>
          </p:nvPr>
        </p:nvSpPr>
        <p:spPr/>
        <p:txBody>
          <a:bodyPr/>
          <a:lstStyle/>
          <a:p>
            <a:fld id="{7BADF872-892E-4CE1-A334-6C0E478DE593}" type="datetimeFigureOut">
              <a:rPr lang="sl-SI" smtClean="0"/>
              <a:t>18. 01. 2024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25578277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sl-SI"/>
              <a:t>Uredite slog naslova matrice</a:t>
            </a:r>
            <a:endParaRPr lang="en-US" dirty="0"/>
          </a:p>
        </p:txBody>
      </p:sp>
      <p:sp>
        <p:nvSpPr>
          <p:cNvPr id="3" name="Content Placeholder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7BADF872-892E-4CE1-A334-6C0E478DE593}" type="datetimeFigureOut">
              <a:rPr lang="sl-SI" smtClean="0"/>
              <a:t>18. 01. 2024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36683094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sl-SI"/>
              <a:t>Uredite slog naslova matrice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7BADF872-892E-4CE1-A334-6C0E478DE593}" type="datetimeFigureOut">
              <a:rPr lang="sl-SI" smtClean="0"/>
              <a:t>18. 01. 2024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37715779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7BADF872-892E-4CE1-A334-6C0E478DE593}" type="datetimeFigureOut">
              <a:rPr lang="sl-SI" smtClean="0"/>
              <a:t>18. 01. 2024</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28861558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l-SI"/>
              <a:t>Uredite slog naslova matrice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7BADF872-892E-4CE1-A334-6C0E478DE593}" type="datetimeFigureOut">
              <a:rPr lang="sl-SI" smtClean="0"/>
              <a:t>18. 01. 2024</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2443647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sl-SI"/>
              <a:t>Uredite slog naslova matrice</a:t>
            </a:r>
            <a:endParaRPr lang="en-US" dirty="0"/>
          </a:p>
        </p:txBody>
      </p:sp>
      <p:sp>
        <p:nvSpPr>
          <p:cNvPr id="3" name="Date Placeholder 2"/>
          <p:cNvSpPr>
            <a:spLocks noGrp="1"/>
          </p:cNvSpPr>
          <p:nvPr>
            <p:ph type="dt" sz="half" idx="10"/>
          </p:nvPr>
        </p:nvSpPr>
        <p:spPr/>
        <p:txBody>
          <a:bodyPr/>
          <a:lstStyle/>
          <a:p>
            <a:fld id="{7BADF872-892E-4CE1-A334-6C0E478DE593}" type="datetimeFigureOut">
              <a:rPr lang="sl-SI" smtClean="0"/>
              <a:t>18. 01. 2024</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42053439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ADF872-892E-4CE1-A334-6C0E478DE593}" type="datetimeFigureOut">
              <a:rPr lang="sl-SI" smtClean="0"/>
              <a:t>18. 01. 2024</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64215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7BADF872-892E-4CE1-A334-6C0E478DE593}" type="datetimeFigureOut">
              <a:rPr lang="sl-SI" smtClean="0"/>
              <a:t>18. 01. 2024</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42885332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sl-SI"/>
              <a:t>Uredite slog naslova matrice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l-SI"/>
              <a:t>Uredite sloge besedila matrice</a:t>
            </a:r>
          </a:p>
        </p:txBody>
      </p:sp>
      <p:sp>
        <p:nvSpPr>
          <p:cNvPr id="5" name="Date Placeholder 4"/>
          <p:cNvSpPr>
            <a:spLocks noGrp="1"/>
          </p:cNvSpPr>
          <p:nvPr>
            <p:ph type="dt" sz="half" idx="10"/>
          </p:nvPr>
        </p:nvSpPr>
        <p:spPr/>
        <p:txBody>
          <a:bodyPr/>
          <a:lstStyle/>
          <a:p>
            <a:fld id="{7BADF872-892E-4CE1-A334-6C0E478DE593}" type="datetimeFigureOut">
              <a:rPr lang="sl-SI" smtClean="0"/>
              <a:t>18. 01. 2024</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33695382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sl-SI"/>
              <a:t>Uredite slog naslova matrice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7BADF872-892E-4CE1-A334-6C0E478DE593}" type="datetimeFigureOut">
              <a:rPr lang="sl-SI" smtClean="0"/>
              <a:t>18. 01. 2024</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15300417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sl-SI"/>
              <a:t>Uredite slog naslova matrice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7BADF872-892E-4CE1-A334-6C0E478DE593}" type="datetimeFigureOut">
              <a:rPr lang="sl-SI" smtClean="0"/>
              <a:t>18. 01. 2024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9430809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l-SI"/>
              <a:t>Uredite slog naslova matrice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7BADF872-892E-4CE1-A334-6C0E478DE593}" type="datetimeFigureOut">
              <a:rPr lang="sl-SI" smtClean="0"/>
              <a:t>18. 01. 2024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9116E113-E601-48AD-BDCE-967955DC9966}" type="slidenum">
              <a:rPr lang="sl-SI" smtClean="0"/>
              <a:t>‹#›</a:t>
            </a:fld>
            <a:endParaRPr lang="sl-SI"/>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745840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sl-SI"/>
              <a:t>Uredite slog naslova matrice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7BADF872-892E-4CE1-A334-6C0E478DE593}" type="datetimeFigureOut">
              <a:rPr lang="sl-SI" smtClean="0"/>
              <a:t>18. 01. 2024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20921894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itat kartice z imen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l-SI"/>
              <a:t>Uredite slog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7BADF872-892E-4CE1-A334-6C0E478DE593}" type="datetimeFigureOut">
              <a:rPr lang="sl-SI" smtClean="0"/>
              <a:t>18. 01. 2024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9116E113-E601-48AD-BDCE-967955DC9966}" type="slidenum">
              <a:rPr lang="sl-SI" smtClean="0"/>
              <a:t>‹#›</a:t>
            </a:fld>
            <a:endParaRPr lang="sl-SI"/>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682922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Resnično ali neresničn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sl-SI"/>
              <a:t>Uredite slog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7BADF872-892E-4CE1-A334-6C0E478DE593}" type="datetimeFigureOut">
              <a:rPr lang="sl-SI" smtClean="0"/>
              <a:t>18. 01. 2024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9218095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7BADF872-892E-4CE1-A334-6C0E478DE593}" type="datetimeFigureOut">
              <a:rPr lang="sl-SI" smtClean="0"/>
              <a:t>18. 01. 2024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14251400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sl-SI"/>
              <a:t>Uredite slog naslova matrice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7BADF872-892E-4CE1-A334-6C0E478DE593}" type="datetimeFigureOut">
              <a:rPr lang="sl-SI" smtClean="0"/>
              <a:t>18. 01. 2024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2576183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a:t>Uredite slog naslova matrice</a:t>
            </a:r>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Uredite sloge besedila matrice</a:t>
            </a:r>
          </a:p>
        </p:txBody>
      </p:sp>
      <p:sp>
        <p:nvSpPr>
          <p:cNvPr id="4" name="Označba mesta datuma 3"/>
          <p:cNvSpPr>
            <a:spLocks noGrp="1"/>
          </p:cNvSpPr>
          <p:nvPr>
            <p:ph type="dt" sz="half" idx="10"/>
          </p:nvPr>
        </p:nvSpPr>
        <p:spPr/>
        <p:txBody>
          <a:bodyPr/>
          <a:lstStyle/>
          <a:p>
            <a:fld id="{7BADF872-892E-4CE1-A334-6C0E478DE593}" type="datetimeFigureOut">
              <a:rPr lang="sl-SI" smtClean="0"/>
              <a:t>18. 01. 2024</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3423526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sz="half" idx="1"/>
          </p:nvPr>
        </p:nvSpPr>
        <p:spPr>
          <a:xfrm>
            <a:off x="838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half" idx="2"/>
          </p:nvPr>
        </p:nvSpPr>
        <p:spPr>
          <a:xfrm>
            <a:off x="6172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p:cNvSpPr>
            <a:spLocks noGrp="1"/>
          </p:cNvSpPr>
          <p:nvPr>
            <p:ph type="dt" sz="half" idx="10"/>
          </p:nvPr>
        </p:nvSpPr>
        <p:spPr/>
        <p:txBody>
          <a:bodyPr/>
          <a:lstStyle/>
          <a:p>
            <a:fld id="{7BADF872-892E-4CE1-A334-6C0E478DE593}" type="datetimeFigureOut">
              <a:rPr lang="sl-SI" smtClean="0"/>
              <a:t>18. 01. 2024</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2854925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a:t>Uredite slog naslova matrice</a:t>
            </a:r>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p:cNvSpPr>
            <a:spLocks noGrp="1"/>
          </p:cNvSpPr>
          <p:nvPr>
            <p:ph type="dt" sz="half" idx="10"/>
          </p:nvPr>
        </p:nvSpPr>
        <p:spPr/>
        <p:txBody>
          <a:bodyPr/>
          <a:lstStyle/>
          <a:p>
            <a:fld id="{7BADF872-892E-4CE1-A334-6C0E478DE593}" type="datetimeFigureOut">
              <a:rPr lang="sl-SI" smtClean="0"/>
              <a:t>18. 01. 2024</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2482746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datuma 2"/>
          <p:cNvSpPr>
            <a:spLocks noGrp="1"/>
          </p:cNvSpPr>
          <p:nvPr>
            <p:ph type="dt" sz="half" idx="10"/>
          </p:nvPr>
        </p:nvSpPr>
        <p:spPr/>
        <p:txBody>
          <a:bodyPr/>
          <a:lstStyle/>
          <a:p>
            <a:fld id="{7BADF872-892E-4CE1-A334-6C0E478DE593}" type="datetimeFigureOut">
              <a:rPr lang="sl-SI" smtClean="0"/>
              <a:t>18. 01. 2024</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1986577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7BADF872-892E-4CE1-A334-6C0E478DE593}" type="datetimeFigureOut">
              <a:rPr lang="sl-SI" smtClean="0"/>
              <a:t>18. 01. 2024</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1026783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7BADF872-892E-4CE1-A334-6C0E478DE593}" type="datetimeFigureOut">
              <a:rPr lang="sl-SI" smtClean="0"/>
              <a:t>18. 01. 2024</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2603913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7BADF872-892E-4CE1-A334-6C0E478DE593}" type="datetimeFigureOut">
              <a:rPr lang="sl-SI" smtClean="0"/>
              <a:t>18. 01. 2024</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9116E113-E601-48AD-BDCE-967955DC9966}" type="slidenum">
              <a:rPr lang="sl-SI" smtClean="0"/>
              <a:t>‹#›</a:t>
            </a:fld>
            <a:endParaRPr lang="sl-SI"/>
          </a:p>
        </p:txBody>
      </p:sp>
    </p:spTree>
    <p:extLst>
      <p:ext uri="{BB962C8B-B14F-4D97-AF65-F5344CB8AC3E}">
        <p14:creationId xmlns:p14="http://schemas.microsoft.com/office/powerpoint/2010/main" val="3377936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heme" Target="../theme/theme2.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Uredite slog naslova matrice</a:t>
            </a:r>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ADF872-892E-4CE1-A334-6C0E478DE593}" type="datetimeFigureOut">
              <a:rPr lang="sl-SI" smtClean="0"/>
              <a:t>18. 01. 2024</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16E113-E601-48AD-BDCE-967955DC9966}" type="slidenum">
              <a:rPr lang="sl-SI" smtClean="0"/>
              <a:t>‹#›</a:t>
            </a:fld>
            <a:endParaRPr lang="sl-SI"/>
          </a:p>
        </p:txBody>
      </p:sp>
    </p:spTree>
    <p:extLst>
      <p:ext uri="{BB962C8B-B14F-4D97-AF65-F5344CB8AC3E}">
        <p14:creationId xmlns:p14="http://schemas.microsoft.com/office/powerpoint/2010/main" val="24486273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l-SI"/>
              <a:t>Uredite slog naslova matrice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BADF872-892E-4CE1-A334-6C0E478DE593}" type="datetimeFigureOut">
              <a:rPr lang="sl-SI" smtClean="0"/>
              <a:t>18. 01. 2024</a:t>
            </a:fld>
            <a:endParaRPr lang="sl-SI"/>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l-SI"/>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116E113-E601-48AD-BDCE-967955DC9966}" type="slidenum">
              <a:rPr lang="sl-SI" smtClean="0"/>
              <a:t>‹#›</a:t>
            </a:fld>
            <a:endParaRPr lang="sl-SI"/>
          </a:p>
        </p:txBody>
      </p:sp>
    </p:spTree>
    <p:extLst>
      <p:ext uri="{BB962C8B-B14F-4D97-AF65-F5344CB8AC3E}">
        <p14:creationId xmlns:p14="http://schemas.microsoft.com/office/powerpoint/2010/main" val="635777473"/>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 id="2147483751" r:id="rId15"/>
    <p:sldLayoutId id="214748375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normAutofit/>
          </a:bodyPr>
          <a:lstStyle/>
          <a:p>
            <a:r>
              <a:rPr lang="sl-SI" sz="8000" dirty="0">
                <a:solidFill>
                  <a:srgbClr val="0070C0"/>
                </a:solidFill>
                <a:effectLst>
                  <a:outerShdw blurRad="38100" dist="38100" dir="2700000" algn="tl">
                    <a:srgbClr val="000000">
                      <a:alpha val="43137"/>
                    </a:srgbClr>
                  </a:outerShdw>
                </a:effectLst>
              </a:rPr>
              <a:t>POGOJENOST</a:t>
            </a:r>
          </a:p>
        </p:txBody>
      </p:sp>
      <p:sp>
        <p:nvSpPr>
          <p:cNvPr id="3" name="Podnaslov 2"/>
          <p:cNvSpPr>
            <a:spLocks noGrp="1"/>
          </p:cNvSpPr>
          <p:nvPr>
            <p:ph type="subTitle" idx="1"/>
          </p:nvPr>
        </p:nvSpPr>
        <p:spPr>
          <a:xfrm>
            <a:off x="505022" y="4186580"/>
            <a:ext cx="9144000" cy="1619054"/>
          </a:xfrm>
        </p:spPr>
        <p:txBody>
          <a:bodyPr/>
          <a:lstStyle/>
          <a:p>
            <a:r>
              <a:rPr lang="sl-SI" sz="2000" dirty="0">
                <a:solidFill>
                  <a:schemeClr val="accent4"/>
                </a:solidFill>
              </a:rPr>
              <a:t>Za leto 2024 in naprej</a:t>
            </a:r>
          </a:p>
        </p:txBody>
      </p:sp>
      <p:pic>
        <p:nvPicPr>
          <p:cNvPr id="4" name="Slika 3">
            <a:extLst>
              <a:ext uri="{FF2B5EF4-FFF2-40B4-BE49-F238E27FC236}">
                <a16:creationId xmlns:a16="http://schemas.microsoft.com/office/drawing/2014/main" id="{C9408C41-8FF9-4101-836B-2DA15B0352C7}"/>
              </a:ext>
            </a:extLst>
          </p:cNvPr>
          <p:cNvPicPr>
            <a:picLocks noChangeAspect="1"/>
          </p:cNvPicPr>
          <p:nvPr/>
        </p:nvPicPr>
        <p:blipFill>
          <a:blip r:embed="rId2"/>
          <a:stretch>
            <a:fillRect/>
          </a:stretch>
        </p:blipFill>
        <p:spPr>
          <a:xfrm>
            <a:off x="912307" y="0"/>
            <a:ext cx="4902232" cy="1302264"/>
          </a:xfrm>
          <a:prstGeom prst="rect">
            <a:avLst/>
          </a:prstGeom>
        </p:spPr>
      </p:pic>
    </p:spTree>
    <p:extLst>
      <p:ext uri="{BB962C8B-B14F-4D97-AF65-F5344CB8AC3E}">
        <p14:creationId xmlns:p14="http://schemas.microsoft.com/office/powerpoint/2010/main" val="1880089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00050" y="114755"/>
            <a:ext cx="10213522" cy="590096"/>
          </a:xfrm>
        </p:spPr>
        <p:txBody>
          <a:bodyPr>
            <a:normAutofit fontScale="90000"/>
          </a:bodyPr>
          <a:lstStyle/>
          <a:p>
            <a:r>
              <a:rPr lang="sl-SI" b="1" dirty="0"/>
              <a:t>OOTT – nov pristop določanja sloja</a:t>
            </a:r>
          </a:p>
        </p:txBody>
      </p:sp>
      <p:sp>
        <p:nvSpPr>
          <p:cNvPr id="4" name="Označba mesta vsebine 3">
            <a:extLst>
              <a:ext uri="{FF2B5EF4-FFF2-40B4-BE49-F238E27FC236}">
                <a16:creationId xmlns:a16="http://schemas.microsoft.com/office/drawing/2014/main" id="{AB38925A-FA53-412D-A6FC-D33153629F3F}"/>
              </a:ext>
            </a:extLst>
          </p:cNvPr>
          <p:cNvSpPr>
            <a:spLocks noGrp="1"/>
          </p:cNvSpPr>
          <p:nvPr>
            <p:ph idx="1"/>
          </p:nvPr>
        </p:nvSpPr>
        <p:spPr>
          <a:xfrm>
            <a:off x="196623" y="876302"/>
            <a:ext cx="10620375" cy="5391149"/>
          </a:xfrm>
        </p:spPr>
        <p:txBody>
          <a:bodyPr>
            <a:noAutofit/>
          </a:bodyPr>
          <a:lstStyle/>
          <a:p>
            <a:r>
              <a:rPr lang="sl-SI" sz="2000" b="1" dirty="0">
                <a:effectLst/>
                <a:latin typeface="Arial" panose="020B0604020202020204" pitchFamily="34" charset="0"/>
                <a:ea typeface="Times New Roman" panose="02020603050405020304" pitchFamily="18" charset="0"/>
                <a:cs typeface="Arial" panose="020B0604020202020204" pitchFamily="34" charset="0"/>
              </a:rPr>
              <a:t>Za leto 2024 in naprej se oblikuje nov sloj OOTT pri oblikovanju katerega se upošteva:</a:t>
            </a:r>
            <a:endParaRPr lang="sl-SI" sz="2000" dirty="0">
              <a:effectLst/>
              <a:latin typeface="Arial" panose="020B0604020202020204" pitchFamily="34" charset="0"/>
              <a:ea typeface="Times New Roman" panose="02020603050405020304" pitchFamily="18" charset="0"/>
              <a:cs typeface="Times New Roman" panose="02020603050405020304" pitchFamily="18" charset="0"/>
            </a:endParaRPr>
          </a:p>
          <a:p>
            <a:r>
              <a:rPr lang="sl-SI" sz="1600" b="1" dirty="0">
                <a:effectLst/>
                <a:latin typeface="Arial" panose="020B0604020202020204" pitchFamily="34" charset="0"/>
                <a:ea typeface="Times New Roman" panose="02020603050405020304" pitchFamily="18" charset="0"/>
                <a:cs typeface="Arial" panose="020B0604020202020204" pitchFamily="34" charset="0"/>
              </a:rPr>
              <a:t>GERK-i z rabo trajno travinje (1300, 1320, 1222) v Registru kmetijskih gospodarstev po preveritvi </a:t>
            </a:r>
            <a:r>
              <a:rPr lang="sl-SI" sz="1600" b="1" dirty="0" err="1">
                <a:effectLst/>
                <a:latin typeface="Arial" panose="020B0604020202020204" pitchFamily="34" charset="0"/>
                <a:ea typeface="Times New Roman" panose="02020603050405020304" pitchFamily="18" charset="0"/>
                <a:cs typeface="Arial" panose="020B0604020202020204" pitchFamily="34" charset="0"/>
              </a:rPr>
              <a:t>geoprostorskih</a:t>
            </a:r>
            <a:r>
              <a:rPr lang="sl-SI" sz="1600" b="1" dirty="0">
                <a:effectLst/>
                <a:latin typeface="Arial" panose="020B0604020202020204" pitchFamily="34" charset="0"/>
                <a:ea typeface="Times New Roman" panose="02020603050405020304" pitchFamily="18" charset="0"/>
                <a:cs typeface="Arial" panose="020B0604020202020204" pitchFamily="34" charset="0"/>
              </a:rPr>
              <a:t> obrazcev 2023, ki se znotraj Natura 2000 območja nahajajo na “Območju OOTT”, ki je veljalo za leto 2023, in </a:t>
            </a:r>
            <a:r>
              <a:rPr lang="sl-SI" sz="1600" b="1" u="sng" dirty="0">
                <a:effectLst/>
                <a:latin typeface="Arial" panose="020B0604020202020204" pitchFamily="34" charset="0"/>
                <a:ea typeface="Times New Roman" panose="02020603050405020304" pitchFamily="18" charset="0"/>
                <a:cs typeface="Arial" panose="020B0604020202020204" pitchFamily="34" charset="0"/>
              </a:rPr>
              <a:t>ne</a:t>
            </a:r>
            <a:r>
              <a:rPr lang="sl-SI" sz="1600" b="1" dirty="0">
                <a:effectLst/>
                <a:latin typeface="Arial" panose="020B0604020202020204" pitchFamily="34" charset="0"/>
                <a:ea typeface="Times New Roman" panose="02020603050405020304" pitchFamily="18" charset="0"/>
                <a:cs typeface="Arial" panose="020B0604020202020204" pitchFamily="34" charset="0"/>
              </a:rPr>
              <a:t> izpolnjujejo vsaj enega izmed naslednjih pogojev:</a:t>
            </a:r>
            <a:endParaRPr lang="sl-SI" sz="16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sl-SI" sz="1600" b="1" dirty="0">
                <a:effectLst/>
                <a:latin typeface="Arial" panose="020B0604020202020204" pitchFamily="34" charset="0"/>
                <a:ea typeface="Times New Roman" panose="02020603050405020304" pitchFamily="18" charset="0"/>
              </a:rPr>
              <a:t>Bolj občutljivo Podobmočje:</a:t>
            </a:r>
          </a:p>
          <a:p>
            <a:pPr lvl="1">
              <a:spcBef>
                <a:spcPts val="600"/>
              </a:spcBef>
              <a:buFont typeface="Symbol" panose="05050102010706020507" pitchFamily="18" charset="2"/>
              <a:buChar char=""/>
            </a:pPr>
            <a:r>
              <a:rPr lang="sl-SI" sz="1400" b="1" dirty="0">
                <a:effectLst/>
                <a:latin typeface="Arial" panose="020B0604020202020204" pitchFamily="34" charset="0"/>
                <a:ea typeface="Times New Roman" panose="02020603050405020304" pitchFamily="18" charset="0"/>
              </a:rPr>
              <a:t>15 letno pravilo:</a:t>
            </a:r>
            <a:r>
              <a:rPr lang="sl-SI" sz="1400" dirty="0">
                <a:effectLst/>
                <a:latin typeface="Arial" panose="020B0604020202020204" pitchFamily="34" charset="0"/>
                <a:ea typeface="Times New Roman" panose="02020603050405020304" pitchFamily="18" charset="0"/>
              </a:rPr>
              <a:t> površina v zadnjih 15 letih največ enkrat imela rabo, ki ni bila trajno travinje</a:t>
            </a:r>
            <a:r>
              <a:rPr lang="sl-SI" sz="1400" dirty="0">
                <a:latin typeface="Arial" panose="020B0604020202020204" pitchFamily="34" charset="0"/>
                <a:ea typeface="Times New Roman" panose="02020603050405020304" pitchFamily="18" charset="0"/>
              </a:rPr>
              <a:t>;</a:t>
            </a:r>
            <a:endParaRPr lang="sl-SI" sz="1400" dirty="0">
              <a:effectLst/>
              <a:latin typeface="Arial" panose="020B0604020202020204" pitchFamily="34" charset="0"/>
              <a:ea typeface="Times New Roman" panose="02020603050405020304" pitchFamily="18" charset="0"/>
            </a:endParaRPr>
          </a:p>
          <a:p>
            <a:pPr lvl="1">
              <a:spcBef>
                <a:spcPts val="600"/>
              </a:spcBef>
              <a:buFont typeface="Symbol" panose="05050102010706020507" pitchFamily="18" charset="2"/>
              <a:buChar char=""/>
            </a:pPr>
            <a:r>
              <a:rPr lang="sl-SI" sz="1400" b="1" dirty="0">
                <a:latin typeface="Arial" panose="020B0604020202020204" pitchFamily="34" charset="0"/>
                <a:ea typeface="Times New Roman" panose="02020603050405020304" pitchFamily="18" charset="0"/>
              </a:rPr>
              <a:t>Mladi kmetje II. steber</a:t>
            </a:r>
            <a:r>
              <a:rPr lang="sl-SI" sz="1400" dirty="0">
                <a:latin typeface="Arial" panose="020B0604020202020204" pitchFamily="34" charset="0"/>
                <a:ea typeface="Times New Roman" panose="02020603050405020304" pitchFamily="18" charset="0"/>
              </a:rPr>
              <a:t>: </a:t>
            </a:r>
            <a:r>
              <a:rPr lang="sl-SI" sz="1400" dirty="0" err="1">
                <a:latin typeface="Arial" panose="020B0604020202020204" pitchFamily="34" charset="0"/>
                <a:ea typeface="Times New Roman" panose="02020603050405020304" pitchFamily="18" charset="0"/>
              </a:rPr>
              <a:t>GERKi</a:t>
            </a:r>
            <a:r>
              <a:rPr lang="sl-SI" sz="1400" dirty="0">
                <a:latin typeface="Arial" panose="020B0604020202020204" pitchFamily="34" charset="0"/>
                <a:ea typeface="Times New Roman" panose="02020603050405020304" pitchFamily="18" charset="0"/>
              </a:rPr>
              <a:t> so bili del KMG, ki je prejelo sredstva iz ukrepa </a:t>
            </a:r>
            <a:r>
              <a:rPr lang="sl-SI" sz="1400" b="1" dirty="0">
                <a:latin typeface="Arial" panose="020B0604020202020204" pitchFamily="34" charset="0"/>
                <a:ea typeface="Times New Roman" panose="02020603050405020304" pitchFamily="18" charset="0"/>
              </a:rPr>
              <a:t>M6.1 za obdobje 2014-2022</a:t>
            </a:r>
            <a:r>
              <a:rPr lang="sl-SI" sz="1400" dirty="0">
                <a:latin typeface="Arial" panose="020B0604020202020204" pitchFamily="34" charset="0"/>
                <a:ea typeface="Times New Roman" panose="02020603050405020304" pitchFamily="18" charset="0"/>
              </a:rPr>
              <a:t>, potem se vse njegove površine izvzamejo iz območja OOTT;</a:t>
            </a:r>
          </a:p>
          <a:p>
            <a:pPr lvl="1">
              <a:spcBef>
                <a:spcPts val="600"/>
              </a:spcBef>
              <a:buFont typeface="Symbol" panose="05050102010706020507" pitchFamily="18" charset="2"/>
              <a:buChar char=""/>
            </a:pPr>
            <a:r>
              <a:rPr lang="sl-SI" sz="1400" b="1" dirty="0" err="1">
                <a:latin typeface="Arial" panose="020B0604020202020204" pitchFamily="34" charset="0"/>
                <a:ea typeface="Times New Roman" panose="02020603050405020304" pitchFamily="18" charset="0"/>
              </a:rPr>
              <a:t>GERKi</a:t>
            </a:r>
            <a:r>
              <a:rPr lang="sl-SI" sz="1400" b="1" dirty="0">
                <a:latin typeface="Arial" panose="020B0604020202020204" pitchFamily="34" charset="0"/>
                <a:ea typeface="Times New Roman" panose="02020603050405020304" pitchFamily="18" charset="0"/>
              </a:rPr>
              <a:t> pod namakalnimi sistemi</a:t>
            </a:r>
          </a:p>
          <a:p>
            <a:pPr marL="342900" lvl="0" indent="-342900">
              <a:lnSpc>
                <a:spcPct val="107000"/>
              </a:lnSpc>
              <a:spcAft>
                <a:spcPts val="800"/>
              </a:spcAft>
              <a:buFont typeface="Symbol" panose="05050102010706020507" pitchFamily="18" charset="2"/>
              <a:buChar char=""/>
            </a:pPr>
            <a:r>
              <a:rPr lang="sl-SI" sz="1600" b="1" dirty="0">
                <a:effectLst/>
                <a:latin typeface="Arial" panose="020B0604020202020204" pitchFamily="34" charset="0"/>
                <a:ea typeface="Times New Roman" panose="02020603050405020304" pitchFamily="18" charset="0"/>
              </a:rPr>
              <a:t>Manj občutljivo Podobmočje:</a:t>
            </a:r>
          </a:p>
          <a:p>
            <a:pPr lvl="1" indent="-342900">
              <a:lnSpc>
                <a:spcPct val="107000"/>
              </a:lnSpc>
              <a:spcBef>
                <a:spcPts val="600"/>
              </a:spcBef>
              <a:spcAft>
                <a:spcPts val="800"/>
              </a:spcAft>
              <a:buFont typeface="Symbol" panose="05050102010706020507" pitchFamily="18" charset="2"/>
              <a:buChar char=""/>
            </a:pPr>
            <a:r>
              <a:rPr lang="sl-SI" sz="1400" b="1" dirty="0">
                <a:latin typeface="Arial" panose="020B0604020202020204" pitchFamily="34" charset="0"/>
                <a:ea typeface="Times New Roman" panose="02020603050405020304" pitchFamily="18" charset="0"/>
              </a:rPr>
              <a:t>Vsi našteti kriteriji</a:t>
            </a:r>
          </a:p>
          <a:p>
            <a:pPr lvl="1" indent="-342900">
              <a:lnSpc>
                <a:spcPct val="107000"/>
              </a:lnSpc>
              <a:spcBef>
                <a:spcPts val="600"/>
              </a:spcBef>
              <a:spcAft>
                <a:spcPts val="800"/>
              </a:spcAft>
              <a:buFont typeface="Symbol" panose="05050102010706020507" pitchFamily="18" charset="2"/>
              <a:buChar char=""/>
            </a:pPr>
            <a:r>
              <a:rPr lang="sl-SI" sz="1400" b="1" dirty="0">
                <a:latin typeface="Arial" panose="020B0604020202020204" pitchFamily="34" charset="0"/>
                <a:ea typeface="Times New Roman" panose="02020603050405020304" pitchFamily="18" charset="0"/>
              </a:rPr>
              <a:t>Ekološko kmetijstvo</a:t>
            </a:r>
            <a:r>
              <a:rPr lang="sl-SI" sz="1400" dirty="0">
                <a:latin typeface="Arial" panose="020B0604020202020204" pitchFamily="34" charset="0"/>
                <a:ea typeface="Times New Roman" panose="02020603050405020304" pitchFamily="18" charset="0"/>
              </a:rPr>
              <a:t>: </a:t>
            </a:r>
            <a:r>
              <a:rPr lang="sl-SI" sz="1400" dirty="0" err="1">
                <a:latin typeface="Arial" panose="020B0604020202020204" pitchFamily="34" charset="0"/>
                <a:ea typeface="Times New Roman" panose="02020603050405020304" pitchFamily="18" charset="0"/>
              </a:rPr>
              <a:t>GERKi</a:t>
            </a:r>
            <a:r>
              <a:rPr lang="sl-SI" sz="1400" dirty="0">
                <a:latin typeface="Arial" panose="020B0604020202020204" pitchFamily="34" charset="0"/>
                <a:ea typeface="Times New Roman" panose="02020603050405020304" pitchFamily="18" charset="0"/>
              </a:rPr>
              <a:t> so bili del KMG, ki je prejelo </a:t>
            </a:r>
            <a:r>
              <a:rPr lang="sl-SI" sz="1400" b="1" dirty="0">
                <a:latin typeface="Arial" panose="020B0604020202020204" pitchFamily="34" charset="0"/>
                <a:ea typeface="Times New Roman" panose="02020603050405020304" pitchFamily="18" charset="0"/>
              </a:rPr>
              <a:t>plačilo za ekološko kmetijstvo v letu 2023</a:t>
            </a:r>
          </a:p>
          <a:p>
            <a:pPr lvl="1" indent="-342900">
              <a:lnSpc>
                <a:spcPct val="107000"/>
              </a:lnSpc>
              <a:spcBef>
                <a:spcPts val="600"/>
              </a:spcBef>
              <a:spcAft>
                <a:spcPts val="800"/>
              </a:spcAft>
              <a:buFont typeface="Symbol" panose="05050102010706020507" pitchFamily="18" charset="2"/>
              <a:buChar char=""/>
            </a:pPr>
            <a:r>
              <a:rPr lang="sl-SI" sz="1400" b="1" dirty="0">
                <a:latin typeface="Arial" panose="020B0604020202020204" pitchFamily="34" charset="0"/>
                <a:ea typeface="Times New Roman" panose="02020603050405020304" pitchFamily="18" charset="0"/>
              </a:rPr>
              <a:t>Investicije</a:t>
            </a:r>
            <a:r>
              <a:rPr lang="sl-SI" sz="1400" dirty="0">
                <a:latin typeface="Arial" panose="020B0604020202020204" pitchFamily="34" charset="0"/>
                <a:ea typeface="Times New Roman" panose="02020603050405020304" pitchFamily="18" charset="0"/>
              </a:rPr>
              <a:t>: </a:t>
            </a:r>
            <a:r>
              <a:rPr lang="sl-SI" sz="1400" dirty="0" err="1">
                <a:latin typeface="Arial" panose="020B0604020202020204" pitchFamily="34" charset="0"/>
                <a:ea typeface="Times New Roman" panose="02020603050405020304" pitchFamily="18" charset="0"/>
              </a:rPr>
              <a:t>GERKi</a:t>
            </a:r>
            <a:r>
              <a:rPr lang="sl-SI" sz="1400" dirty="0">
                <a:latin typeface="Arial" panose="020B0604020202020204" pitchFamily="34" charset="0"/>
                <a:ea typeface="Times New Roman" panose="02020603050405020304" pitchFamily="18" charset="0"/>
              </a:rPr>
              <a:t> niso bili del KMG, ki je prejelo sredstva iz ukrepov M4.1 in M4.2 za obdobje 2014-2022</a:t>
            </a:r>
            <a:endParaRPr lang="sl-SI" sz="1400" dirty="0">
              <a:latin typeface="Times New Roman" panose="02020603050405020304" pitchFamily="18" charset="0"/>
              <a:ea typeface="Times New Roman" panose="02020603050405020304" pitchFamily="18" charset="0"/>
            </a:endParaRPr>
          </a:p>
          <a:p>
            <a:pPr>
              <a:spcBef>
                <a:spcPts val="600"/>
              </a:spcBef>
            </a:pPr>
            <a:r>
              <a:rPr lang="sl-SI" sz="1600" b="1" dirty="0">
                <a:effectLst/>
                <a:latin typeface="Arial" panose="020B0604020202020204" pitchFamily="34" charset="0"/>
                <a:ea typeface="Times New Roman" panose="02020603050405020304" pitchFamily="18" charset="0"/>
              </a:rPr>
              <a:t>Dodatno </a:t>
            </a:r>
            <a:r>
              <a:rPr lang="sl-SI" sz="1600" b="1" dirty="0" err="1">
                <a:effectLst/>
                <a:latin typeface="Arial" panose="020B0604020202020204" pitchFamily="34" charset="0"/>
                <a:ea typeface="Times New Roman" panose="02020603050405020304" pitchFamily="18" charset="0"/>
              </a:rPr>
              <a:t>GERKi</a:t>
            </a:r>
            <a:r>
              <a:rPr lang="sl-SI" sz="1600" b="1" dirty="0">
                <a:effectLst/>
                <a:latin typeface="Arial" panose="020B0604020202020204" pitchFamily="34" charset="0"/>
                <a:ea typeface="Times New Roman" panose="02020603050405020304" pitchFamily="18" charset="0"/>
              </a:rPr>
              <a:t> iz Evidence območij planin </a:t>
            </a:r>
            <a:r>
              <a:rPr lang="sl-SI" sz="1600" dirty="0">
                <a:effectLst/>
                <a:latin typeface="Arial" panose="020B0604020202020204" pitchFamily="34" charset="0"/>
                <a:ea typeface="Times New Roman" panose="02020603050405020304" pitchFamily="18" charset="0"/>
              </a:rPr>
              <a:t>iz zakona, ki ureja kmetijstvo, torej na območjih, kjer potekajo procesi zaraščanja, s čimer bo ta obvezna zahteva tudi bolj enakomerno porazdeljena po Sloveniji.</a:t>
            </a:r>
            <a:endParaRPr lang="sl-SI" sz="1600" dirty="0"/>
          </a:p>
        </p:txBody>
      </p:sp>
    </p:spTree>
    <p:extLst>
      <p:ext uri="{BB962C8B-B14F-4D97-AF65-F5344CB8AC3E}">
        <p14:creationId xmlns:p14="http://schemas.microsoft.com/office/powerpoint/2010/main" val="3844011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značba mesta vsebine 3">
            <a:extLst>
              <a:ext uri="{FF2B5EF4-FFF2-40B4-BE49-F238E27FC236}">
                <a16:creationId xmlns:a16="http://schemas.microsoft.com/office/drawing/2014/main" id="{7B7F7F5B-BE0B-43B6-A54D-6AC738563D55}"/>
              </a:ext>
            </a:extLst>
          </p:cNvPr>
          <p:cNvPicPr>
            <a:picLocks noGrp="1" noChangeAspect="1"/>
          </p:cNvPicPr>
          <p:nvPr>
            <p:ph idx="1"/>
          </p:nvPr>
        </p:nvPicPr>
        <p:blipFill>
          <a:blip r:embed="rId2"/>
          <a:stretch>
            <a:fillRect/>
          </a:stretch>
        </p:blipFill>
        <p:spPr>
          <a:xfrm>
            <a:off x="529592" y="316523"/>
            <a:ext cx="9036439" cy="6385586"/>
          </a:xfrm>
          <a:prstGeom prst="rect">
            <a:avLst/>
          </a:prstGeom>
        </p:spPr>
      </p:pic>
      <p:sp>
        <p:nvSpPr>
          <p:cNvPr id="7" name="Pravokotnik 6">
            <a:extLst>
              <a:ext uri="{FF2B5EF4-FFF2-40B4-BE49-F238E27FC236}">
                <a16:creationId xmlns:a16="http://schemas.microsoft.com/office/drawing/2014/main" id="{4F293EDA-9D84-40FF-BA93-6C816B78C160}"/>
              </a:ext>
            </a:extLst>
          </p:cNvPr>
          <p:cNvSpPr/>
          <p:nvPr/>
        </p:nvSpPr>
        <p:spPr>
          <a:xfrm>
            <a:off x="762000" y="209550"/>
            <a:ext cx="6600825" cy="885825"/>
          </a:xfrm>
          <a:prstGeom prst="rect">
            <a:avLst/>
          </a:prstGeom>
        </p:spPr>
        <p:txBody>
          <a:bodyPr vert="horz" lIns="91440" tIns="45720" rIns="91440" bIns="45720" rtlCol="0" anchor="t">
            <a:normAutofit fontScale="97500"/>
          </a:bodyPr>
          <a:lstStyle/>
          <a:p>
            <a:pPr defTabSz="457200">
              <a:spcBef>
                <a:spcPct val="0"/>
              </a:spcBef>
            </a:pPr>
            <a:r>
              <a:rPr lang="sl-SI" sz="3600" b="1" dirty="0">
                <a:solidFill>
                  <a:schemeClr val="accent1"/>
                </a:solidFill>
                <a:latin typeface="+mj-lt"/>
                <a:ea typeface="+mj-ea"/>
                <a:cs typeface="+mj-cs"/>
              </a:rPr>
              <a:t>Informativna slika sloja OOTT</a:t>
            </a:r>
          </a:p>
        </p:txBody>
      </p:sp>
      <p:sp>
        <p:nvSpPr>
          <p:cNvPr id="5" name="PoljeZBesedilom 4">
            <a:extLst>
              <a:ext uri="{FF2B5EF4-FFF2-40B4-BE49-F238E27FC236}">
                <a16:creationId xmlns:a16="http://schemas.microsoft.com/office/drawing/2014/main" id="{C653728C-A11A-4192-BB89-D8CAA45FE9A7}"/>
              </a:ext>
            </a:extLst>
          </p:cNvPr>
          <p:cNvSpPr txBox="1"/>
          <p:nvPr/>
        </p:nvSpPr>
        <p:spPr>
          <a:xfrm>
            <a:off x="7362825" y="5616000"/>
            <a:ext cx="1441938" cy="261610"/>
          </a:xfrm>
          <a:prstGeom prst="rect">
            <a:avLst/>
          </a:prstGeom>
          <a:noFill/>
        </p:spPr>
        <p:txBody>
          <a:bodyPr wrap="square" rtlCol="0">
            <a:spAutoFit/>
          </a:bodyPr>
          <a:lstStyle/>
          <a:p>
            <a:r>
              <a:rPr lang="sl-SI" sz="1100" b="1" dirty="0">
                <a:solidFill>
                  <a:srgbClr val="0070C0"/>
                </a:solidFill>
              </a:rPr>
              <a:t>(manj občutljivo)</a:t>
            </a:r>
          </a:p>
        </p:txBody>
      </p:sp>
      <p:sp>
        <p:nvSpPr>
          <p:cNvPr id="8" name="PoljeZBesedilom 7">
            <a:extLst>
              <a:ext uri="{FF2B5EF4-FFF2-40B4-BE49-F238E27FC236}">
                <a16:creationId xmlns:a16="http://schemas.microsoft.com/office/drawing/2014/main" id="{AF279C60-0BAB-45F6-86EE-884B7CC104EE}"/>
              </a:ext>
            </a:extLst>
          </p:cNvPr>
          <p:cNvSpPr txBox="1"/>
          <p:nvPr/>
        </p:nvSpPr>
        <p:spPr>
          <a:xfrm>
            <a:off x="7362825" y="5292000"/>
            <a:ext cx="1441938" cy="261610"/>
          </a:xfrm>
          <a:prstGeom prst="rect">
            <a:avLst/>
          </a:prstGeom>
          <a:noFill/>
        </p:spPr>
        <p:txBody>
          <a:bodyPr wrap="square" rtlCol="0">
            <a:spAutoFit/>
          </a:bodyPr>
          <a:lstStyle/>
          <a:p>
            <a:r>
              <a:rPr lang="sl-SI" sz="1100" b="1" dirty="0">
                <a:solidFill>
                  <a:srgbClr val="0070C0"/>
                </a:solidFill>
              </a:rPr>
              <a:t>(bolj občutljivo)</a:t>
            </a:r>
          </a:p>
        </p:txBody>
      </p:sp>
      <p:sp>
        <p:nvSpPr>
          <p:cNvPr id="9" name="PoljeZBesedilom 8">
            <a:extLst>
              <a:ext uri="{FF2B5EF4-FFF2-40B4-BE49-F238E27FC236}">
                <a16:creationId xmlns:a16="http://schemas.microsoft.com/office/drawing/2014/main" id="{00E24BCB-D473-43CA-B43E-7442B5FAFC28}"/>
              </a:ext>
            </a:extLst>
          </p:cNvPr>
          <p:cNvSpPr txBox="1"/>
          <p:nvPr/>
        </p:nvSpPr>
        <p:spPr>
          <a:xfrm>
            <a:off x="7362825" y="5975593"/>
            <a:ext cx="1441938" cy="261610"/>
          </a:xfrm>
          <a:prstGeom prst="rect">
            <a:avLst/>
          </a:prstGeom>
          <a:noFill/>
        </p:spPr>
        <p:txBody>
          <a:bodyPr wrap="square" rtlCol="0">
            <a:spAutoFit/>
          </a:bodyPr>
          <a:lstStyle/>
          <a:p>
            <a:r>
              <a:rPr lang="sl-SI" sz="1100" b="1" dirty="0">
                <a:solidFill>
                  <a:srgbClr val="0070C0"/>
                </a:solidFill>
              </a:rPr>
              <a:t>(planine)</a:t>
            </a:r>
          </a:p>
        </p:txBody>
      </p:sp>
    </p:spTree>
    <p:extLst>
      <p:ext uri="{BB962C8B-B14F-4D97-AF65-F5344CB8AC3E}">
        <p14:creationId xmlns:p14="http://schemas.microsoft.com/office/powerpoint/2010/main" val="1196359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57174" y="114755"/>
            <a:ext cx="10356397" cy="590096"/>
          </a:xfrm>
        </p:spPr>
        <p:txBody>
          <a:bodyPr>
            <a:normAutofit fontScale="90000"/>
          </a:bodyPr>
          <a:lstStyle/>
          <a:p>
            <a:r>
              <a:rPr lang="sl-SI" b="1" dirty="0"/>
              <a:t>OOTT – nov pristop določanja sloja</a:t>
            </a:r>
          </a:p>
        </p:txBody>
      </p:sp>
      <p:sp>
        <p:nvSpPr>
          <p:cNvPr id="4" name="Označba mesta vsebine 3">
            <a:extLst>
              <a:ext uri="{FF2B5EF4-FFF2-40B4-BE49-F238E27FC236}">
                <a16:creationId xmlns:a16="http://schemas.microsoft.com/office/drawing/2014/main" id="{59F990D8-97D2-4F57-BE8E-C49835D64DCB}"/>
              </a:ext>
            </a:extLst>
          </p:cNvPr>
          <p:cNvSpPr>
            <a:spLocks noGrp="1"/>
          </p:cNvSpPr>
          <p:nvPr>
            <p:ph idx="1"/>
          </p:nvPr>
        </p:nvSpPr>
        <p:spPr>
          <a:xfrm>
            <a:off x="428625" y="962025"/>
            <a:ext cx="9810749" cy="5543550"/>
          </a:xfrm>
        </p:spPr>
        <p:txBody>
          <a:bodyPr>
            <a:normAutofit fontScale="92500" lnSpcReduction="10000"/>
          </a:bodyPr>
          <a:lstStyle/>
          <a:p>
            <a:pPr algn="just" hangingPunct="0">
              <a:spcBef>
                <a:spcPts val="1200"/>
              </a:spcBef>
            </a:pPr>
            <a:r>
              <a:rPr lang="sl-SI" sz="1800" dirty="0">
                <a:effectLst/>
                <a:latin typeface="Arial" panose="020B0604020202020204" pitchFamily="34" charset="0"/>
                <a:ea typeface="Times New Roman" panose="02020603050405020304" pitchFamily="18" charset="0"/>
                <a:cs typeface="Arial" panose="020B0604020202020204" pitchFamily="34" charset="0"/>
              </a:rPr>
              <a:t>Digitalni grafični sloj OOTT, ki vsebuje podatke o vključenosti posameznih GERK-ov v OOTT, bo objavljen na Javnem pregledovalniku grafičnih podatkov RKG. Informativni slikovni prikaz razporeditev OOTT je v Prilogi 6 Uredbe o pravilih pogojenosti. </a:t>
            </a:r>
            <a:endParaRPr lang="sl-SI"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hangingPunct="0">
              <a:spcBef>
                <a:spcPts val="1200"/>
              </a:spcBef>
            </a:pPr>
            <a:r>
              <a:rPr lang="sl-SI" sz="1800" dirty="0">
                <a:effectLst/>
                <a:latin typeface="Arial" panose="020B0604020202020204" pitchFamily="34" charset="0"/>
                <a:ea typeface="Times New Roman" panose="02020603050405020304" pitchFamily="18" charset="0"/>
                <a:cs typeface="Arial" panose="020B0604020202020204" pitchFamily="34" charset="0"/>
              </a:rPr>
              <a:t>Vse površine GERK-ov OOTT iz prejšnjega odstavka so predmet upravnih pregledov s pomočjo sistema za spremljanje površin. </a:t>
            </a:r>
            <a:endParaRPr lang="sl-SI"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hangingPunct="0">
              <a:spcBef>
                <a:spcPts val="1200"/>
              </a:spcBef>
            </a:pPr>
            <a:r>
              <a:rPr lang="sl-SI" sz="1800" dirty="0">
                <a:effectLst/>
                <a:latin typeface="Arial" panose="020B0604020202020204" pitchFamily="34" charset="0"/>
                <a:ea typeface="Times New Roman" panose="02020603050405020304" pitchFamily="18" charset="0"/>
                <a:cs typeface="Arial" panose="020B0604020202020204" pitchFamily="34" charset="0"/>
              </a:rPr>
              <a:t>Če je za tekoče leto z upravnimi pregledi s pomočjo sistema za spremljanje površin ali s pregledi na kraju samem ugotovljeno, da je nosilec kmetijskega gospodarstva spremenil ali zoral GERK-e  z OOTT, se mu dodeli upravno sankcijo in mora najpozneje do 31. 12. v letu ugotovitve kršitve te površine ponovno spremeniti v trajno travinje z eno izmed vrst rab GERK za OOTT. </a:t>
            </a:r>
            <a:endParaRPr lang="sl-SI"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hangingPunct="0">
              <a:spcBef>
                <a:spcPts val="1200"/>
              </a:spcBef>
            </a:pPr>
            <a:r>
              <a:rPr lang="sl-SI" sz="1800" dirty="0">
                <a:effectLst/>
                <a:latin typeface="Arial" panose="020B0604020202020204" pitchFamily="34" charset="0"/>
                <a:ea typeface="Times New Roman" panose="02020603050405020304" pitchFamily="18" charset="0"/>
                <a:cs typeface="Arial" panose="020B0604020202020204" pitchFamily="34" charset="0"/>
              </a:rPr>
              <a:t>GERK-i OOTT se lahko med dvema zaporednima letoma na ravni poligona spremeni v mejah tolerance do 10 arov. </a:t>
            </a:r>
            <a:endParaRPr lang="sl-SI" sz="1800" dirty="0">
              <a:effectLst/>
              <a:latin typeface="Arial" panose="020B0604020202020204" pitchFamily="34" charset="0"/>
              <a:ea typeface="Times New Roman" panose="02020603050405020304" pitchFamily="18" charset="0"/>
              <a:cs typeface="Times New Roman" panose="02020603050405020304" pitchFamily="18" charset="0"/>
            </a:endParaRPr>
          </a:p>
          <a:p>
            <a:r>
              <a:rPr lang="sl-SI" sz="1800" dirty="0">
                <a:effectLst/>
                <a:latin typeface="Arial" panose="020B0604020202020204" pitchFamily="34" charset="0"/>
                <a:ea typeface="Times New Roman" panose="02020603050405020304" pitchFamily="18" charset="0"/>
              </a:rPr>
              <a:t>Izjemoma se za površine, ki so ponovno zasejane s travami ali mešanicami s travami, šteje kot trajno travinje tudi raba 1131 – začasno travinje. To velja dokler zadevna površina ne preide v rabo 1300.</a:t>
            </a:r>
          </a:p>
          <a:p>
            <a:r>
              <a:rPr lang="sl-SI" sz="1800" dirty="0">
                <a:effectLst/>
                <a:latin typeface="Arial" panose="020B0604020202020204" pitchFamily="34" charset="0"/>
                <a:ea typeface="Times New Roman" panose="02020603050405020304" pitchFamily="18" charset="0"/>
              </a:rPr>
              <a:t>Površine pod OOTT iz četrtega odstavka tega člena, ki so del območja, namenjenega za </a:t>
            </a:r>
            <a:r>
              <a:rPr lang="sl-SI" sz="1800" b="1" dirty="0">
                <a:effectLst/>
                <a:latin typeface="Arial" panose="020B0604020202020204" pitchFamily="34" charset="0"/>
                <a:ea typeface="Times New Roman" panose="02020603050405020304" pitchFamily="18" charset="0"/>
              </a:rPr>
              <a:t>komasacijo</a:t>
            </a:r>
            <a:r>
              <a:rPr lang="sl-SI" sz="1800" dirty="0">
                <a:effectLst/>
                <a:latin typeface="Arial" panose="020B0604020202020204" pitchFamily="34" charset="0"/>
                <a:ea typeface="Times New Roman" panose="02020603050405020304" pitchFamily="18" charset="0"/>
              </a:rPr>
              <a:t>, se lahko v enakem obsegu v sklopu komasacijskega postopka prestavijo znotraj komasacijskega območja. Komasacijski odbor to prestavitev sporoči na Ministrstvo za kmetijstvo, gozdarstvo in prehrano (v nadaljnjem besedilu MKGP). Prestavitev se bo v obliki spremembe digitalnega grafičnega sloja OOTT iz četrtega odstavka tega člena upoštevala z naslednjim letom.</a:t>
            </a:r>
            <a:endParaRPr lang="sl-SI" dirty="0"/>
          </a:p>
        </p:txBody>
      </p:sp>
    </p:spTree>
    <p:extLst>
      <p:ext uri="{BB962C8B-B14F-4D97-AF65-F5344CB8AC3E}">
        <p14:creationId xmlns:p14="http://schemas.microsoft.com/office/powerpoint/2010/main" val="908284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972" y="114755"/>
            <a:ext cx="10515600" cy="590096"/>
          </a:xfrm>
        </p:spPr>
        <p:txBody>
          <a:bodyPr>
            <a:normAutofit fontScale="90000"/>
          </a:bodyPr>
          <a:lstStyle/>
          <a:p>
            <a:r>
              <a:rPr lang="sl-SI" b="1" dirty="0"/>
              <a:t>Člen za mokrišča in šotišča – DKOP 2 od leta 2024</a:t>
            </a:r>
          </a:p>
        </p:txBody>
      </p:sp>
      <p:pic>
        <p:nvPicPr>
          <p:cNvPr id="7" name="Označba mesta vsebine 6">
            <a:extLst>
              <a:ext uri="{FF2B5EF4-FFF2-40B4-BE49-F238E27FC236}">
                <a16:creationId xmlns:a16="http://schemas.microsoft.com/office/drawing/2014/main" id="{0813A219-E2D9-4B9F-BCF3-A7CF8E0F64E0}"/>
              </a:ext>
            </a:extLst>
          </p:cNvPr>
          <p:cNvPicPr>
            <a:picLocks noGrp="1" noChangeAspect="1"/>
          </p:cNvPicPr>
          <p:nvPr>
            <p:ph idx="1"/>
          </p:nvPr>
        </p:nvPicPr>
        <p:blipFill>
          <a:blip r:embed="rId2"/>
          <a:stretch>
            <a:fillRect/>
          </a:stretch>
        </p:blipFill>
        <p:spPr>
          <a:xfrm>
            <a:off x="615854" y="1637378"/>
            <a:ext cx="9677307" cy="2896521"/>
          </a:xfrm>
        </p:spPr>
      </p:pic>
    </p:spTree>
    <p:extLst>
      <p:ext uri="{BB962C8B-B14F-4D97-AF65-F5344CB8AC3E}">
        <p14:creationId xmlns:p14="http://schemas.microsoft.com/office/powerpoint/2010/main" val="856044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EA4DF97A-DE47-422F-8C07-8FD3FB210FD5}"/>
              </a:ext>
            </a:extLst>
          </p:cNvPr>
          <p:cNvSpPr>
            <a:spLocks noGrp="1"/>
          </p:cNvSpPr>
          <p:nvPr>
            <p:ph idx="1"/>
          </p:nvPr>
        </p:nvSpPr>
        <p:spPr>
          <a:xfrm>
            <a:off x="495299" y="1276350"/>
            <a:ext cx="10391775" cy="5410199"/>
          </a:xfrm>
        </p:spPr>
        <p:txBody>
          <a:bodyPr/>
          <a:lstStyle/>
          <a:p>
            <a:pPr marL="285750" indent="-285750" algn="just" hangingPunct="0">
              <a:spcBef>
                <a:spcPts val="1200"/>
              </a:spcBef>
            </a:pPr>
            <a:r>
              <a:rPr lang="sl-SI" sz="1800" dirty="0">
                <a:effectLst/>
                <a:latin typeface="Arial" panose="020B0604020202020204" pitchFamily="34" charset="0"/>
                <a:ea typeface="Times New Roman" panose="02020603050405020304" pitchFamily="18" charset="0"/>
              </a:rPr>
              <a:t>Za zavezance za izpolnjevanje pravil o pogojenosti, ki so vključeni v znanstvene in strokovne raziskave ali projekte, za katere so bila v preteklem programskem obdobju odobrena sredstva EU, se za namen dokončanja teh raziskav ali projektov zahteve iz Priloge 1 te uredbe ne uporabljajo.</a:t>
            </a:r>
          </a:p>
          <a:p>
            <a:pPr marL="285750" indent="-285750" algn="just" hangingPunct="0">
              <a:spcBef>
                <a:spcPts val="1200"/>
              </a:spcBef>
            </a:pPr>
            <a:r>
              <a:rPr lang="sl-SI" sz="1800" dirty="0">
                <a:effectLst/>
                <a:latin typeface="Arial" panose="020B0604020202020204" pitchFamily="34" charset="0"/>
                <a:ea typeface="Times New Roman" panose="02020603050405020304" pitchFamily="18" charset="0"/>
              </a:rPr>
              <a:t>Ne glede na določbe te uredbe so prejemniki sredstev iz ukrepa prestrukturiranje in preusmeritev vinogradov iz uredbe, ki ureja izvajanje podpornega programa v vinskem sektorju, zavezanci za navzkrižno skladnost iz uredbe, ki ureja navzkrižno skladnost, še tri leta po prejemu sredstev in morajo oddati zbirno vlogo v skladu z uredbo, ki ureja izvedbo intervencij kmetijske politike.</a:t>
            </a:r>
          </a:p>
          <a:p>
            <a:pPr marL="285750" indent="-285750" algn="just" hangingPunct="0">
              <a:spcBef>
                <a:spcPts val="1200"/>
              </a:spcBef>
            </a:pPr>
            <a:r>
              <a:rPr lang="sl-SI" sz="1800" b="1" dirty="0">
                <a:effectLst/>
                <a:latin typeface="Arial" panose="020B0604020202020204" pitchFamily="34" charset="0"/>
                <a:ea typeface="Times New Roman" panose="02020603050405020304" pitchFamily="18" charset="0"/>
              </a:rPr>
              <a:t>Za leto 2024 se varovalni pasovi ob vodotokih iz zahteve številka 33 v DKOP 4 vzpostavijo tako, da se odmeri pet metrov od meje brega za vodotoke II. reda in petnajst metrov od meje brega za vodotoke I. reda na način, opisan v pravilniku, ki določa podrobnejši način določanja meje vodnega zemljišča celinskih voda. Varovalni pasovi za osuševalne jarke širše od dveh metrov so prikazani v sloju DKOP_4_OJ na javnem pregledovalniku grafičnih podatkov. </a:t>
            </a:r>
          </a:p>
          <a:p>
            <a:pPr marL="285750" indent="-285750" algn="just" hangingPunct="0">
              <a:spcBef>
                <a:spcPts val="1200"/>
              </a:spcBef>
            </a:pPr>
            <a:r>
              <a:rPr lang="sl-SI" sz="1800" b="1" dirty="0">
                <a:effectLst/>
                <a:latin typeface="Arial" panose="020B0604020202020204" pitchFamily="34" charset="0"/>
                <a:ea typeface="Times New Roman" panose="02020603050405020304" pitchFamily="18" charset="0"/>
              </a:rPr>
              <a:t>Varovalni pasovi ob vodotokih iz DKOP 4 se v letu 2024 ne uporabljajo kot element neproizvodnih površin iz zahteve številka 53. v DKOP 8.</a:t>
            </a:r>
          </a:p>
          <a:p>
            <a:pPr marL="285750" indent="-285750" algn="just" hangingPunct="0">
              <a:spcBef>
                <a:spcPts val="1200"/>
              </a:spcBef>
            </a:pPr>
            <a:r>
              <a:rPr lang="sl-SI" dirty="0">
                <a:latin typeface="Arial" panose="020B0604020202020204" pitchFamily="34" charset="0"/>
                <a:ea typeface="Times New Roman" panose="02020603050405020304" pitchFamily="18" charset="0"/>
              </a:rPr>
              <a:t>P</a:t>
            </a:r>
            <a:r>
              <a:rPr lang="sl-SI" sz="1800" dirty="0">
                <a:effectLst/>
                <a:latin typeface="Arial" panose="020B0604020202020204" pitchFamily="34" charset="0"/>
                <a:ea typeface="Times New Roman" panose="02020603050405020304" pitchFamily="18" charset="0"/>
              </a:rPr>
              <a:t>ostopki, začeti na podlagi Uredbe o pravilih pogojenosti (Uradni list RS, št.</a:t>
            </a:r>
            <a:r>
              <a:rPr lang="sl-SI" sz="1800" dirty="0">
                <a:solidFill>
                  <a:srgbClr val="000000"/>
                </a:solidFill>
                <a:effectLst/>
                <a:latin typeface="Arial" panose="020B0604020202020204" pitchFamily="34" charset="0"/>
                <a:ea typeface="Times New Roman" panose="02020603050405020304" pitchFamily="18" charset="0"/>
              </a:rPr>
              <a:t> </a:t>
            </a:r>
            <a:r>
              <a:rPr lang="sl-SI" sz="1800" dirty="0">
                <a:effectLst/>
                <a:latin typeface="Arial" panose="020B0604020202020204" pitchFamily="34" charset="0"/>
                <a:ea typeface="Times New Roman" panose="02020603050405020304" pitchFamily="18" charset="0"/>
              </a:rPr>
              <a:t>166/22 in 34/23), se dokončajo v skladu s to uredbo.</a:t>
            </a:r>
          </a:p>
          <a:p>
            <a:endParaRPr lang="sl-SI" dirty="0"/>
          </a:p>
        </p:txBody>
      </p:sp>
      <p:sp>
        <p:nvSpPr>
          <p:cNvPr id="5" name="Naslov 1">
            <a:extLst>
              <a:ext uri="{FF2B5EF4-FFF2-40B4-BE49-F238E27FC236}">
                <a16:creationId xmlns:a16="http://schemas.microsoft.com/office/drawing/2014/main" id="{58BDB0F7-7175-4874-A2F9-E863FC694F3C}"/>
              </a:ext>
            </a:extLst>
          </p:cNvPr>
          <p:cNvSpPr>
            <a:spLocks noGrp="1"/>
          </p:cNvSpPr>
          <p:nvPr>
            <p:ph type="title"/>
          </p:nvPr>
        </p:nvSpPr>
        <p:spPr>
          <a:xfrm>
            <a:off x="495298" y="114755"/>
            <a:ext cx="10118273" cy="590096"/>
          </a:xfrm>
        </p:spPr>
        <p:txBody>
          <a:bodyPr>
            <a:normAutofit fontScale="90000"/>
          </a:bodyPr>
          <a:lstStyle/>
          <a:p>
            <a:r>
              <a:rPr lang="sl-SI" b="1" dirty="0"/>
              <a:t>Prehodne določbe</a:t>
            </a:r>
          </a:p>
        </p:txBody>
      </p:sp>
    </p:spTree>
    <p:extLst>
      <p:ext uri="{BB962C8B-B14F-4D97-AF65-F5344CB8AC3E}">
        <p14:creationId xmlns:p14="http://schemas.microsoft.com/office/powerpoint/2010/main" val="1107695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972" y="114755"/>
            <a:ext cx="10515600" cy="590096"/>
          </a:xfrm>
        </p:spPr>
        <p:txBody>
          <a:bodyPr>
            <a:normAutofit fontScale="90000"/>
          </a:bodyPr>
          <a:lstStyle/>
          <a:p>
            <a:r>
              <a:rPr lang="sl-SI" b="1" dirty="0"/>
              <a:t>Ostale pomembne zadeve ….</a:t>
            </a:r>
          </a:p>
        </p:txBody>
      </p:sp>
      <p:sp>
        <p:nvSpPr>
          <p:cNvPr id="3" name="Označba mesta vsebine 2"/>
          <p:cNvSpPr>
            <a:spLocks noGrp="1"/>
          </p:cNvSpPr>
          <p:nvPr>
            <p:ph idx="1"/>
          </p:nvPr>
        </p:nvSpPr>
        <p:spPr>
          <a:xfrm>
            <a:off x="263951" y="704850"/>
            <a:ext cx="11366074" cy="5924549"/>
          </a:xfrm>
        </p:spPr>
        <p:txBody>
          <a:bodyPr>
            <a:normAutofit fontScale="85000" lnSpcReduction="20000"/>
          </a:bodyPr>
          <a:lstStyle/>
          <a:p>
            <a:pPr>
              <a:spcBef>
                <a:spcPts val="439"/>
              </a:spcBef>
              <a:spcAft>
                <a:spcPts val="601"/>
              </a:spcAft>
              <a:tabLst>
                <a:tab pos="0" algn="l"/>
              </a:tabLst>
            </a:pPr>
            <a:r>
              <a:rPr lang="sl-SI" sz="2100" b="1" spc="-1" dirty="0">
                <a:solidFill>
                  <a:srgbClr val="000000"/>
                </a:solidFill>
                <a:latin typeface="Arial"/>
              </a:rPr>
              <a:t>PZR 1 – Fosfati; umaknjena je zahteva po gnojenju na podlagi gnojilnega načrta (posledično analiza tal).</a:t>
            </a:r>
          </a:p>
          <a:p>
            <a:pPr>
              <a:spcBef>
                <a:spcPts val="439"/>
              </a:spcBef>
              <a:spcAft>
                <a:spcPts val="601"/>
              </a:spcAft>
              <a:tabLst>
                <a:tab pos="0" algn="l"/>
              </a:tabLst>
            </a:pPr>
            <a:r>
              <a:rPr lang="sl-SI" sz="2100" b="1" spc="-1" dirty="0">
                <a:solidFill>
                  <a:srgbClr val="000000"/>
                </a:solidFill>
                <a:latin typeface="Arial"/>
              </a:rPr>
              <a:t>DKOP 4 - Varovalni pasovi ob vodotokih; vzdrževanje varovalnega pasu ostaja nespremenjeno (dovoljene vrste (trave, mešanice, naravna zarast …), plitva obdelava za vzpostavitev  in vzdrževanje), ni več NBP, vzpostavlja se „ročno“, hidrografske mreže (še) ne uporabljamo.</a:t>
            </a:r>
          </a:p>
          <a:p>
            <a:pPr>
              <a:spcBef>
                <a:spcPts val="439"/>
              </a:spcBef>
              <a:spcAft>
                <a:spcPts val="601"/>
              </a:spcAft>
              <a:tabLst>
                <a:tab pos="0" algn="l"/>
              </a:tabLst>
            </a:pPr>
            <a:r>
              <a:rPr lang="sl-SI" sz="2100" b="1" spc="-1" dirty="0">
                <a:solidFill>
                  <a:srgbClr val="000000"/>
                </a:solidFill>
                <a:latin typeface="Arial"/>
              </a:rPr>
              <a:t>DKOP 6 - Pokritost tal; Zahteva ne velja za orna zemljišča, na katerih se pridelujejo krompir in naslednje vrste zelenjadnic: cvetača, listnati ohrovt, glavnati ohrovt, brstični ohrovt, blitva, špinača, grah, bob, čebula, česen, solatnice, peteršilj, šparglji, radič, motovilec, sladki komarček, šalotka, por, zimski luk, hren, rabarbara in korenje.</a:t>
            </a:r>
            <a:r>
              <a:rPr lang="sl-SI"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sl-SI" sz="2100" b="1" spc="-1" dirty="0">
                <a:solidFill>
                  <a:srgbClr val="000000"/>
                </a:solidFill>
                <a:latin typeface="Arial"/>
              </a:rPr>
              <a:t>Rastline za katere velja izjema se vpišejo pod šifro 402 - zelenjadnice in navede posamezno vrsto rastline, 405 - mešana raba pod 0,1 ha, ter 020 - krompir pozni in 022 krompir zgodnji. Ni več NBP. </a:t>
            </a:r>
          </a:p>
          <a:p>
            <a:pPr>
              <a:spcBef>
                <a:spcPts val="439"/>
              </a:spcBef>
              <a:spcAft>
                <a:spcPts val="601"/>
              </a:spcAft>
              <a:tabLst>
                <a:tab pos="0" algn="l"/>
              </a:tabLst>
            </a:pPr>
            <a:r>
              <a:rPr lang="sl-SI" sz="2100" b="1" spc="-1" dirty="0">
                <a:solidFill>
                  <a:srgbClr val="000000"/>
                </a:solidFill>
                <a:latin typeface="Arial"/>
              </a:rPr>
              <a:t>DKOP 7 - Kolobar; v primeru višje sile se na določenem GERK-u/poljini, se za to površino v naslednjem letu začne spremljanje poljščin na novo. Za trajne nasade, trave, TDM, DTM, detelje, lucerne, zelenjadnice in zelišča se šteje da izpolnjujejo to zahtevo in so del 60 %. Izjema je veljala le za leto 2023.</a:t>
            </a:r>
          </a:p>
          <a:p>
            <a:pPr>
              <a:spcBef>
                <a:spcPts val="439"/>
              </a:spcBef>
              <a:spcAft>
                <a:spcPts val="601"/>
              </a:spcAft>
              <a:tabLst>
                <a:tab pos="0" algn="l"/>
              </a:tabLst>
            </a:pPr>
            <a:r>
              <a:rPr lang="sl-SI" sz="2100" b="1" spc="-1" dirty="0">
                <a:solidFill>
                  <a:srgbClr val="000000"/>
                </a:solidFill>
                <a:latin typeface="Arial"/>
              </a:rPr>
              <a:t>DKOP 8 – Praha; varovalni pasovi ne bodo del neproizvodnih elementov (ne uporabljamo hidrografske mreže), „zelena“ in „črna“ praha se lahko menjata, vendar jih je treba prijaviti po pravilih za  zbirno vlogo; </a:t>
            </a:r>
            <a:r>
              <a:rPr lang="sl-SI" sz="2100" b="1" u="sng" spc="-1" dirty="0">
                <a:solidFill>
                  <a:srgbClr val="000000"/>
                </a:solidFill>
                <a:latin typeface="Arial"/>
              </a:rPr>
              <a:t>površine, ki jih zavezanec opredeli kot površine namenjene prahi ob kontroli pogojenosti, če je ta pred vnosom zbirne vloge, se ne smejo spreminjati tekom obdobja določenega za praho, razen v primerih višje sile</a:t>
            </a:r>
            <a:r>
              <a:rPr lang="sl-SI" sz="2100" b="1" spc="-1" dirty="0">
                <a:solidFill>
                  <a:srgbClr val="000000"/>
                </a:solidFill>
                <a:latin typeface="Arial"/>
              </a:rPr>
              <a:t>; seznam „dovoljenih“ rastlin za „zeleno“ praho. Izjema je veljala le za leto 2023.</a:t>
            </a:r>
          </a:p>
          <a:p>
            <a:pPr>
              <a:spcBef>
                <a:spcPts val="439"/>
              </a:spcBef>
              <a:spcAft>
                <a:spcPts val="601"/>
              </a:spcAft>
              <a:tabLst>
                <a:tab pos="0" algn="l"/>
              </a:tabLst>
            </a:pPr>
            <a:r>
              <a:rPr lang="sl-SI" sz="2100" b="1" spc="-1" dirty="0">
                <a:solidFill>
                  <a:srgbClr val="000000"/>
                </a:solidFill>
                <a:latin typeface="Arial"/>
              </a:rPr>
              <a:t>NBP je del sankcijskega sistema, vendar kot taka NI in NE BO opcija pri vsaki zahtevi. Zahtev kjer je to opcija je 16.</a:t>
            </a:r>
          </a:p>
          <a:p>
            <a:pPr marL="0" indent="0">
              <a:spcBef>
                <a:spcPts val="439"/>
              </a:spcBef>
              <a:spcAft>
                <a:spcPts val="601"/>
              </a:spcAft>
              <a:buNone/>
              <a:tabLst>
                <a:tab pos="0" algn="l"/>
              </a:tabLst>
            </a:pPr>
            <a:endParaRPr lang="sl-SI" sz="2100" b="1" spc="-1" dirty="0">
              <a:solidFill>
                <a:srgbClr val="000000"/>
              </a:solidFill>
              <a:latin typeface="Arial"/>
            </a:endParaRPr>
          </a:p>
        </p:txBody>
      </p:sp>
    </p:spTree>
    <p:extLst>
      <p:ext uri="{BB962C8B-B14F-4D97-AF65-F5344CB8AC3E}">
        <p14:creationId xmlns:p14="http://schemas.microsoft.com/office/powerpoint/2010/main" val="3884356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6EB079C-0085-4910-9E05-532D86E7A328}"/>
              </a:ext>
            </a:extLst>
          </p:cNvPr>
          <p:cNvSpPr>
            <a:spLocks noGrp="1"/>
          </p:cNvSpPr>
          <p:nvPr>
            <p:ph type="title"/>
          </p:nvPr>
        </p:nvSpPr>
        <p:spPr>
          <a:xfrm>
            <a:off x="572559" y="168938"/>
            <a:ext cx="8596668" cy="647700"/>
          </a:xfrm>
        </p:spPr>
        <p:txBody>
          <a:bodyPr/>
          <a:lstStyle/>
          <a:p>
            <a:r>
              <a:rPr lang="sl-SI" dirty="0"/>
              <a:t>Odgovori na vprašanja/predloge</a:t>
            </a:r>
          </a:p>
        </p:txBody>
      </p:sp>
      <p:sp>
        <p:nvSpPr>
          <p:cNvPr id="3" name="Označba mesta vsebine 2">
            <a:extLst>
              <a:ext uri="{FF2B5EF4-FFF2-40B4-BE49-F238E27FC236}">
                <a16:creationId xmlns:a16="http://schemas.microsoft.com/office/drawing/2014/main" id="{F6664682-7F1A-4197-8EFD-7A02F806B7B4}"/>
              </a:ext>
            </a:extLst>
          </p:cNvPr>
          <p:cNvSpPr>
            <a:spLocks noGrp="1"/>
          </p:cNvSpPr>
          <p:nvPr>
            <p:ph idx="1"/>
          </p:nvPr>
        </p:nvSpPr>
        <p:spPr>
          <a:xfrm>
            <a:off x="371475" y="895350"/>
            <a:ext cx="10267950" cy="5146013"/>
          </a:xfrm>
        </p:spPr>
        <p:txBody>
          <a:bodyPr>
            <a:normAutofit fontScale="92500" lnSpcReduction="20000"/>
          </a:bodyPr>
          <a:lstStyle/>
          <a:p>
            <a:pPr marL="0" lvl="0" indent="0" algn="just">
              <a:buNone/>
            </a:pPr>
            <a:r>
              <a:rPr lang="sl-SI" sz="1800" dirty="0">
                <a:effectLst/>
                <a:latin typeface="Calibri" panose="020F0502020204030204" pitchFamily="34" charset="0"/>
                <a:ea typeface="Calibri" panose="020F0502020204030204" pitchFamily="34" charset="0"/>
                <a:cs typeface="Calibri" panose="020F0502020204030204" pitchFamily="34" charset="0"/>
              </a:rPr>
              <a:t>Letos se je spremenil, oziroma bil dopolnjen »Pravilnik o zaščiti rejnih živali«. V Prilogi 5 so v preglednicah 5.2, 5.3 in 5.6 navedene minimalne velikosti namestitvenega prostora in izpusta za kopitarje. Te površine so večje, kot pa so površine boksov in izpustov, ki veljajo za ekološko živinorejo. Katere minimalne velikosti boksov in izpustov bodo veljale za ekološke kmetije?</a:t>
            </a:r>
            <a:endParaRPr lang="sl-SI" sz="1800" dirty="0">
              <a:effectLst/>
              <a:latin typeface="Calibri" panose="020F0502020204030204" pitchFamily="34" charset="0"/>
              <a:ea typeface="Calibri" panose="020F0502020204030204" pitchFamily="34" charset="0"/>
            </a:endParaRPr>
          </a:p>
          <a:p>
            <a:pPr marL="361950" algn="just"/>
            <a:r>
              <a:rPr lang="sl-SI" sz="1800" b="1" dirty="0">
                <a:effectLst/>
                <a:latin typeface="Calibri" panose="020F0502020204030204" pitchFamily="34" charset="0"/>
                <a:ea typeface="Calibri" panose="020F0502020204030204" pitchFamily="34" charset="0"/>
                <a:cs typeface="Calibri" panose="020F0502020204030204" pitchFamily="34" charset="0"/>
              </a:rPr>
              <a:t>Minimalne velikosti boksov in izpustov za kopitarje niso del pogojenosti. </a:t>
            </a:r>
            <a:endParaRPr lang="sl-SI" sz="1800" b="1" dirty="0">
              <a:effectLst/>
              <a:latin typeface="Calibri" panose="020F0502020204030204" pitchFamily="34" charset="0"/>
              <a:ea typeface="Calibri" panose="020F0502020204030204" pitchFamily="34" charset="0"/>
            </a:endParaRPr>
          </a:p>
          <a:p>
            <a:pPr marL="0" lvl="0" indent="0" algn="just">
              <a:buNone/>
            </a:pPr>
            <a:r>
              <a:rPr lang="sl-SI" sz="1800" dirty="0">
                <a:effectLst/>
                <a:latin typeface="Calibri" panose="020F0502020204030204" pitchFamily="34" charset="0"/>
                <a:ea typeface="Calibri" panose="020F0502020204030204" pitchFamily="34" charset="0"/>
                <a:cs typeface="Calibri" panose="020F0502020204030204" pitchFamily="34" charset="0"/>
              </a:rPr>
              <a:t>Varnost živil in krme – nosilci dejavnosti morajo voditi evidence o viru in količini vseh surovin za krmo in količini proizvedene krme, ki niso pridelane na KMG. Potrebno je bolj jasno zapisati, kakšne evidence in v kakšni obliki mora voditi rejec za kupljeno krmo – shraniti račune, dobavnice, deklaracije,…?</a:t>
            </a:r>
            <a:endParaRPr lang="sl-SI" sz="1800" dirty="0">
              <a:effectLst/>
              <a:latin typeface="Calibri" panose="020F0502020204030204" pitchFamily="34" charset="0"/>
              <a:ea typeface="Calibri" panose="020F0502020204030204" pitchFamily="34" charset="0"/>
            </a:endParaRPr>
          </a:p>
          <a:p>
            <a:pPr marL="361950" algn="just"/>
            <a:r>
              <a:rPr lang="sl-SI" sz="1800" b="1" dirty="0">
                <a:effectLst/>
                <a:latin typeface="Calibri" panose="020F0502020204030204" pitchFamily="34" charset="0"/>
                <a:ea typeface="Calibri" panose="020F0502020204030204" pitchFamily="34" charset="0"/>
                <a:cs typeface="Calibri" panose="020F0502020204030204" pitchFamily="34" charset="0"/>
              </a:rPr>
              <a:t>Zahteva je povzeta iz EU zakonodaje (ki velja neposredno) in je kot taka nespremenjena že več let. Ni smiselno, da pogojenost določa več kot spodaj ležeča zakonodaja. Razen, če to pomaga zavezancem (ali je potrebno za izvedbo).</a:t>
            </a:r>
            <a:endParaRPr lang="sl-SI" sz="1800" b="1" dirty="0">
              <a:effectLst/>
              <a:latin typeface="Calibri" panose="020F0502020204030204" pitchFamily="34" charset="0"/>
              <a:ea typeface="Calibri" panose="020F0502020204030204" pitchFamily="34" charset="0"/>
            </a:endParaRPr>
          </a:p>
          <a:p>
            <a:pPr marL="0" lvl="0" indent="0" algn="just">
              <a:buNone/>
            </a:pPr>
            <a:r>
              <a:rPr lang="sl-SI" sz="1800" dirty="0">
                <a:effectLst/>
                <a:latin typeface="Calibri" panose="020F0502020204030204" pitchFamily="34" charset="0"/>
                <a:ea typeface="Calibri" panose="020F0502020204030204" pitchFamily="34" charset="0"/>
                <a:cs typeface="Calibri" panose="020F0502020204030204" pitchFamily="34" charset="0"/>
              </a:rPr>
              <a:t>Poimenovanja naj se poenotijo – npr. farmske živali – </a:t>
            </a:r>
            <a:r>
              <a:rPr lang="sl-SI" sz="1800" dirty="0" err="1">
                <a:effectLst/>
                <a:latin typeface="Calibri" panose="020F0502020204030204" pitchFamily="34" charset="0"/>
                <a:ea typeface="Calibri" panose="020F0502020204030204" pitchFamily="34" charset="0"/>
                <a:cs typeface="Calibri" panose="020F0502020204030204" pitchFamily="34" charset="0"/>
              </a:rPr>
              <a:t>rejne</a:t>
            </a:r>
            <a:r>
              <a:rPr lang="sl-SI" sz="1800" dirty="0">
                <a:effectLst/>
                <a:latin typeface="Calibri" panose="020F0502020204030204" pitchFamily="34" charset="0"/>
                <a:ea typeface="Calibri" panose="020F0502020204030204" pitchFamily="34" charset="0"/>
                <a:cs typeface="Calibri" panose="020F0502020204030204" pitchFamily="34" charset="0"/>
              </a:rPr>
              <a:t> živali,…   Ali na začetku navede, kaj posamezni izrazi pomenijo.</a:t>
            </a:r>
            <a:endParaRPr lang="sl-SI" sz="1800" dirty="0">
              <a:effectLst/>
              <a:latin typeface="Calibri" panose="020F0502020204030204" pitchFamily="34" charset="0"/>
              <a:ea typeface="Calibri" panose="020F0502020204030204" pitchFamily="34" charset="0"/>
            </a:endParaRPr>
          </a:p>
          <a:p>
            <a:pPr marL="361950" algn="just"/>
            <a:r>
              <a:rPr lang="sl-SI" sz="1800" b="1" dirty="0">
                <a:effectLst/>
                <a:latin typeface="Calibri" panose="020F0502020204030204" pitchFamily="34" charset="0"/>
                <a:ea typeface="Calibri" panose="020F0502020204030204" pitchFamily="34" charset="0"/>
                <a:cs typeface="Calibri" panose="020F0502020204030204" pitchFamily="34" charset="0"/>
              </a:rPr>
              <a:t>Različna poimenovanja izvirajo iz EU in domače zakonodaje, pri zahtevah  v pogojenosti (in prej v navzkrižni skladnosti) jim samo sledimo </a:t>
            </a:r>
            <a:endParaRPr lang="sl-SI" sz="1800" b="1" dirty="0">
              <a:effectLst/>
              <a:latin typeface="Calibri" panose="020F0502020204030204" pitchFamily="34" charset="0"/>
              <a:ea typeface="Calibri" panose="020F0502020204030204" pitchFamily="34" charset="0"/>
            </a:endParaRPr>
          </a:p>
          <a:p>
            <a:pPr marL="0" lvl="0" indent="0" algn="just">
              <a:buNone/>
            </a:pPr>
            <a:r>
              <a:rPr lang="sl-SI" sz="1800" dirty="0">
                <a:effectLst/>
                <a:latin typeface="Calibri" panose="020F0502020204030204" pitchFamily="34" charset="0"/>
                <a:ea typeface="Calibri" panose="020F0502020204030204" pitchFamily="34" charset="0"/>
                <a:cs typeface="Calibri" panose="020F0502020204030204" pitchFamily="34" charset="0"/>
              </a:rPr>
              <a:t>Če na določeno vprašanje za preverjanje v zadnjih letih v SLO ni bila zaznana nobena kršitev, potem to kaže na to, da je preverjanje na to temo brezpredmetno in naj se izloči iz preverjanja na kmetiji.</a:t>
            </a:r>
          </a:p>
          <a:p>
            <a:pPr marL="361950" algn="just"/>
            <a:r>
              <a:rPr lang="sl-SI" b="1" dirty="0">
                <a:latin typeface="Calibri" panose="020F0502020204030204" pitchFamily="34" charset="0"/>
                <a:ea typeface="Calibri" panose="020F0502020204030204" pitchFamily="34" charset="0"/>
                <a:cs typeface="Calibri" panose="020F0502020204030204" pitchFamily="34" charset="0"/>
              </a:rPr>
              <a:t>Zanimiv predlog, vendar to ni opcija saj za to nimamo pravne podlage.</a:t>
            </a:r>
            <a:endParaRPr lang="sl-SI" sz="1800" b="1" dirty="0">
              <a:effectLst/>
              <a:latin typeface="Calibri" panose="020F0502020204030204" pitchFamily="34" charset="0"/>
              <a:ea typeface="Calibri" panose="020F0502020204030204" pitchFamily="34" charset="0"/>
            </a:endParaRPr>
          </a:p>
          <a:p>
            <a:endParaRPr lang="sl-SI" dirty="0"/>
          </a:p>
        </p:txBody>
      </p:sp>
    </p:spTree>
    <p:extLst>
      <p:ext uri="{BB962C8B-B14F-4D97-AF65-F5344CB8AC3E}">
        <p14:creationId xmlns:p14="http://schemas.microsoft.com/office/powerpoint/2010/main" val="10116775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6EB079C-0085-4910-9E05-532D86E7A328}"/>
              </a:ext>
            </a:extLst>
          </p:cNvPr>
          <p:cNvSpPr>
            <a:spLocks noGrp="1"/>
          </p:cNvSpPr>
          <p:nvPr>
            <p:ph type="title"/>
          </p:nvPr>
        </p:nvSpPr>
        <p:spPr>
          <a:xfrm>
            <a:off x="572559" y="168938"/>
            <a:ext cx="8596668" cy="647700"/>
          </a:xfrm>
        </p:spPr>
        <p:txBody>
          <a:bodyPr/>
          <a:lstStyle/>
          <a:p>
            <a:r>
              <a:rPr lang="sl-SI" dirty="0"/>
              <a:t>Odgovori na vprašanja/predloge DKOP 4</a:t>
            </a:r>
          </a:p>
        </p:txBody>
      </p:sp>
      <p:sp>
        <p:nvSpPr>
          <p:cNvPr id="3" name="Označba mesta vsebine 2">
            <a:extLst>
              <a:ext uri="{FF2B5EF4-FFF2-40B4-BE49-F238E27FC236}">
                <a16:creationId xmlns:a16="http://schemas.microsoft.com/office/drawing/2014/main" id="{F6664682-7F1A-4197-8EFD-7A02F806B7B4}"/>
              </a:ext>
            </a:extLst>
          </p:cNvPr>
          <p:cNvSpPr>
            <a:spLocks noGrp="1"/>
          </p:cNvSpPr>
          <p:nvPr>
            <p:ph idx="1"/>
          </p:nvPr>
        </p:nvSpPr>
        <p:spPr>
          <a:xfrm>
            <a:off x="371475" y="895350"/>
            <a:ext cx="10267950" cy="5572125"/>
          </a:xfrm>
        </p:spPr>
        <p:txBody>
          <a:bodyPr>
            <a:normAutofit fontScale="85000" lnSpcReduction="20000"/>
          </a:bodyPr>
          <a:lstStyle/>
          <a:p>
            <a:pPr marL="0" lvl="1" indent="0" algn="just">
              <a:lnSpc>
                <a:spcPct val="107000"/>
              </a:lnSpc>
              <a:spcAft>
                <a:spcPts val="800"/>
              </a:spcAft>
              <a:buNone/>
            </a:pPr>
            <a:r>
              <a:rPr lang="sl-SI" sz="1800" dirty="0">
                <a:effectLst/>
                <a:latin typeface="Calibri" panose="020F0502020204030204" pitchFamily="34" charset="0"/>
                <a:ea typeface="Times New Roman" panose="02020603050405020304" pitchFamily="18" charset="0"/>
                <a:cs typeface="Calibri" panose="020F0502020204030204" pitchFamily="34" charset="0"/>
              </a:rPr>
              <a:t>Kdaj bo sloj varovalnih pasov dokončen (DKOP_4_VPOJ_INFO_SLOJ)?</a:t>
            </a:r>
          </a:p>
          <a:p>
            <a:pPr marL="285750" lvl="1" algn="just">
              <a:lnSpc>
                <a:spcPct val="107000"/>
              </a:lnSpc>
              <a:spcAft>
                <a:spcPts val="800"/>
              </a:spcAft>
            </a:pPr>
            <a:r>
              <a:rPr lang="sl-SI" sz="1800" b="1" dirty="0">
                <a:latin typeface="Calibri" panose="020F0502020204030204" pitchFamily="34" charset="0"/>
                <a:ea typeface="Calibri" panose="020F0502020204030204" pitchFamily="34" charset="0"/>
                <a:cs typeface="Calibri" panose="020F0502020204030204" pitchFamily="34" charset="0"/>
              </a:rPr>
              <a:t>Ko bomo lahko uporabili hidrografsko mrežo, ki jo pripravlja in osvežuje Direkcija RS za vode. Hidrografsko mrežo smo zaradi znanih napak umaknili kot podlago. DRSV sama od sebe ne bo popravljala mreže, potrebuje pobude s terena. Te pobude morajo poslati kmetje sami oziroma v njihovem imenu lahko tudi JSKS. Pobude se pošilja na območne enote, kjer se problematični vodotok nahaja, lahko pa tudi na centralno enoto. Naslovi območnih enot so na tem naslovu: </a:t>
            </a:r>
          </a:p>
          <a:p>
            <a:pPr marL="266700" lvl="1" indent="0" algn="just">
              <a:lnSpc>
                <a:spcPct val="107000"/>
              </a:lnSpc>
              <a:spcBef>
                <a:spcPts val="0"/>
              </a:spcBef>
              <a:spcAft>
                <a:spcPts val="800"/>
              </a:spcAft>
              <a:buNone/>
            </a:pPr>
            <a:r>
              <a:rPr lang="sl-SI" sz="1800" b="1" dirty="0">
                <a:latin typeface="Calibri" panose="020F0502020204030204" pitchFamily="34" charset="0"/>
                <a:ea typeface="Calibri" panose="020F0502020204030204" pitchFamily="34" charset="0"/>
                <a:cs typeface="Calibri" panose="020F0502020204030204" pitchFamily="34" charset="0"/>
              </a:rPr>
              <a:t>https://www.gov.si/drzavni-organi/organi-v-sestavi/direkcija-za-vode/o-direkciji/urad-za-upravljanje-z-vodami/</a:t>
            </a:r>
            <a:endParaRPr lang="sl-SI" sz="1800" b="1" dirty="0">
              <a:effectLst/>
              <a:latin typeface="Calibri" panose="020F0502020204030204" pitchFamily="34" charset="0"/>
              <a:ea typeface="Calibri" panose="020F0502020204030204" pitchFamily="34" charset="0"/>
              <a:cs typeface="Times New Roman" panose="02020603050405020304" pitchFamily="18" charset="0"/>
            </a:endParaRPr>
          </a:p>
          <a:p>
            <a:pPr marL="0" lvl="1" indent="0" algn="just">
              <a:lnSpc>
                <a:spcPct val="107000"/>
              </a:lnSpc>
              <a:spcAft>
                <a:spcPts val="800"/>
              </a:spcAft>
              <a:buNone/>
            </a:pPr>
            <a:r>
              <a:rPr lang="sl-SI" sz="1800" dirty="0">
                <a:effectLst/>
                <a:latin typeface="Calibri" panose="020F0502020204030204" pitchFamily="34" charset="0"/>
                <a:ea typeface="Times New Roman" panose="02020603050405020304" pitchFamily="18" charset="0"/>
                <a:cs typeface="Calibri" panose="020F0502020204030204" pitchFamily="34" charset="0"/>
              </a:rPr>
              <a:t>Če bo ta sloj KMG uveljavljala kot del obvezne prahe (DKOP 8, 4 %) ali se lahko uporabi za krmo?</a:t>
            </a:r>
          </a:p>
          <a:p>
            <a:pPr marL="285750" lvl="1" algn="just">
              <a:lnSpc>
                <a:spcPct val="107000"/>
              </a:lnSpc>
              <a:spcAft>
                <a:spcPts val="800"/>
              </a:spcAft>
            </a:pPr>
            <a:r>
              <a:rPr lang="sl-SI" sz="1800" b="1" dirty="0">
                <a:latin typeface="Calibri" panose="020F0502020204030204" pitchFamily="34" charset="0"/>
                <a:ea typeface="Calibri" panose="020F0502020204030204" pitchFamily="34" charset="0"/>
                <a:cs typeface="Calibri" panose="020F0502020204030204" pitchFamily="34" charset="0"/>
              </a:rPr>
              <a:t>V letu 2024 varovalne pasove ni možno uporabiti kot del neproizvodnih površin</a:t>
            </a:r>
            <a:r>
              <a:rPr lang="sl-SI" sz="1800" dirty="0">
                <a:latin typeface="Calibri" panose="020F0502020204030204" pitchFamily="34" charset="0"/>
                <a:ea typeface="Calibri" panose="020F0502020204030204" pitchFamily="34" charset="0"/>
                <a:cs typeface="Calibri" panose="020F0502020204030204" pitchFamily="34" charset="0"/>
              </a:rPr>
              <a:t>.</a:t>
            </a:r>
            <a:endParaRPr lang="sl-SI" sz="1800" dirty="0">
              <a:effectLst/>
              <a:latin typeface="Calibri" panose="020F0502020204030204" pitchFamily="34" charset="0"/>
              <a:ea typeface="Calibri" panose="020F0502020204030204" pitchFamily="34" charset="0"/>
              <a:cs typeface="Times New Roman" panose="02020603050405020304" pitchFamily="18" charset="0"/>
            </a:endParaRPr>
          </a:p>
          <a:p>
            <a:pPr marL="0" lvl="1" indent="0" algn="just">
              <a:lnSpc>
                <a:spcPct val="107000"/>
              </a:lnSpc>
              <a:spcAft>
                <a:spcPts val="800"/>
              </a:spcAft>
              <a:buNone/>
            </a:pPr>
            <a:r>
              <a:rPr lang="sl-SI" sz="1800" dirty="0">
                <a:effectLst/>
                <a:latin typeface="Calibri" panose="020F0502020204030204" pitchFamily="34" charset="0"/>
                <a:ea typeface="Times New Roman" panose="02020603050405020304" pitchFamily="18" charset="0"/>
                <a:cs typeface="Calibri" panose="020F0502020204030204" pitchFamily="34" charset="0"/>
              </a:rPr>
              <a:t>Paša v teh pasovih in napajanje v vodotokih je dovoljeno na določenih mestih, kjer bo škoda za breg in vodotok čim manjša. Ta mesta določi kmet sam?</a:t>
            </a:r>
          </a:p>
          <a:p>
            <a:pPr marL="285750" lvl="1" algn="just">
              <a:lnSpc>
                <a:spcPct val="107000"/>
              </a:lnSpc>
              <a:spcAft>
                <a:spcPts val="800"/>
              </a:spcAft>
            </a:pPr>
            <a:r>
              <a:rPr lang="sl-SI" sz="1800" b="1" dirty="0">
                <a:latin typeface="Calibri" panose="020F0502020204030204" pitchFamily="34" charset="0"/>
                <a:ea typeface="Calibri" panose="020F0502020204030204" pitchFamily="34" charset="0"/>
                <a:cs typeface="Calibri" panose="020F0502020204030204" pitchFamily="34" charset="0"/>
              </a:rPr>
              <a:t>Da. Vendar je pri tem potrebno biti pazljiv, da se dejansko ne povzroči degradacijo brega vodotokov.</a:t>
            </a:r>
          </a:p>
          <a:p>
            <a:pPr marL="0" lvl="0" indent="0" algn="just">
              <a:lnSpc>
                <a:spcPct val="107000"/>
              </a:lnSpc>
              <a:spcAft>
                <a:spcPts val="800"/>
              </a:spcAft>
              <a:buNone/>
            </a:pPr>
            <a:r>
              <a:rPr lang="sl-SI" sz="1800" dirty="0">
                <a:effectLst/>
                <a:latin typeface="Calibri" panose="020F0502020204030204" pitchFamily="34" charset="0"/>
                <a:ea typeface="Calibri" panose="020F0502020204030204" pitchFamily="34" charset="0"/>
                <a:cs typeface="Calibri" panose="020F0502020204030204" pitchFamily="34" charset="0"/>
              </a:rPr>
              <a:t>Zaradi nepravilnega sloja je  predlog, da se izvajanje DKOP 4, v delu ki se nanaša na osuševalne jarke v lete 2024 ne izvaja oz. se  hidrografska mreža kot podlaga za vzpostavljanje varovalnih pasov zaenkrat umakne.  ALI V kolikor bo z letom 2024 potrebno vzpostaviti Varovalne pasove ob osuševalnih jarkih je nujno čimprej naložiti PRAVILNI sloj varovalnih pasov ob vodotokih in osuševalnih jarkih ter dodelati </a:t>
            </a:r>
            <a:r>
              <a:rPr lang="sl-SI" sz="1800" dirty="0" err="1">
                <a:effectLst/>
                <a:latin typeface="Calibri" panose="020F0502020204030204" pitchFamily="34" charset="0"/>
                <a:ea typeface="Calibri" panose="020F0502020204030204" pitchFamily="34" charset="0"/>
                <a:cs typeface="Calibri" panose="020F0502020204030204" pitchFamily="34" charset="0"/>
              </a:rPr>
              <a:t>gerk</a:t>
            </a:r>
            <a:r>
              <a:rPr lang="sl-SI" sz="1800" dirty="0">
                <a:effectLst/>
                <a:latin typeface="Calibri" panose="020F0502020204030204" pitchFamily="34" charset="0"/>
                <a:ea typeface="Calibri" panose="020F0502020204030204" pitchFamily="34" charset="0"/>
                <a:cs typeface="Calibri" panose="020F0502020204030204" pitchFamily="34" charset="0"/>
              </a:rPr>
              <a:t> aplikacijo, da bo usklajena z uredbo.</a:t>
            </a:r>
          </a:p>
          <a:p>
            <a:pPr algn="just">
              <a:lnSpc>
                <a:spcPct val="107000"/>
              </a:lnSpc>
              <a:spcAft>
                <a:spcPts val="800"/>
              </a:spcAft>
            </a:pPr>
            <a:r>
              <a:rPr lang="sl-SI" b="1" dirty="0">
                <a:latin typeface="Calibri" panose="020F0502020204030204" pitchFamily="34" charset="0"/>
                <a:ea typeface="Calibri" panose="020F0502020204030204" pitchFamily="34" charset="0"/>
                <a:cs typeface="Calibri" panose="020F0502020204030204" pitchFamily="34" charset="0"/>
              </a:rPr>
              <a:t>Informacijo smo preverili na RKG in dobili odgovor da je varovalni sloj pravilno zarisan. Če še vedno menite da ni, nam prosim javite točno lokacijo jarka za katerega menite da varovalni pas ni pravilno vrisan</a:t>
            </a:r>
            <a:r>
              <a:rPr lang="sl-SI" dirty="0">
                <a:latin typeface="Calibri" panose="020F0502020204030204" pitchFamily="34" charset="0"/>
                <a:ea typeface="Calibri" panose="020F0502020204030204" pitchFamily="34" charset="0"/>
                <a:cs typeface="Calibri" panose="020F0502020204030204" pitchFamily="34" charset="0"/>
              </a:rPr>
              <a:t>.</a:t>
            </a:r>
            <a:endParaRPr lang="sl-SI" sz="1800" dirty="0">
              <a:effectLst/>
              <a:latin typeface="Calibri" panose="020F0502020204030204" pitchFamily="34" charset="0"/>
              <a:ea typeface="Calibri" panose="020F0502020204030204" pitchFamily="34" charset="0"/>
            </a:endParaRPr>
          </a:p>
          <a:p>
            <a:pPr marL="285750" lvl="1" algn="just">
              <a:lnSpc>
                <a:spcPct val="107000"/>
              </a:lnSpc>
              <a:spcAft>
                <a:spcPts val="800"/>
              </a:spcAft>
            </a:pPr>
            <a:endParaRPr lang="sl-SI" sz="1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sl-SI" dirty="0"/>
          </a:p>
        </p:txBody>
      </p:sp>
    </p:spTree>
    <p:extLst>
      <p:ext uri="{BB962C8B-B14F-4D97-AF65-F5344CB8AC3E}">
        <p14:creationId xmlns:p14="http://schemas.microsoft.com/office/powerpoint/2010/main" val="3995002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6EB079C-0085-4910-9E05-532D86E7A328}"/>
              </a:ext>
            </a:extLst>
          </p:cNvPr>
          <p:cNvSpPr>
            <a:spLocks noGrp="1"/>
          </p:cNvSpPr>
          <p:nvPr>
            <p:ph type="title"/>
          </p:nvPr>
        </p:nvSpPr>
        <p:spPr>
          <a:xfrm>
            <a:off x="572559" y="168938"/>
            <a:ext cx="8596668" cy="647700"/>
          </a:xfrm>
        </p:spPr>
        <p:txBody>
          <a:bodyPr/>
          <a:lstStyle/>
          <a:p>
            <a:r>
              <a:rPr lang="sl-SI" dirty="0"/>
              <a:t>Odgovori na vprašanja/predloge DKOP 6</a:t>
            </a:r>
          </a:p>
        </p:txBody>
      </p:sp>
      <p:sp>
        <p:nvSpPr>
          <p:cNvPr id="3" name="Označba mesta vsebine 2">
            <a:extLst>
              <a:ext uri="{FF2B5EF4-FFF2-40B4-BE49-F238E27FC236}">
                <a16:creationId xmlns:a16="http://schemas.microsoft.com/office/drawing/2014/main" id="{F6664682-7F1A-4197-8EFD-7A02F806B7B4}"/>
              </a:ext>
            </a:extLst>
          </p:cNvPr>
          <p:cNvSpPr>
            <a:spLocks noGrp="1"/>
          </p:cNvSpPr>
          <p:nvPr>
            <p:ph idx="1"/>
          </p:nvPr>
        </p:nvSpPr>
        <p:spPr>
          <a:xfrm>
            <a:off x="371475" y="895350"/>
            <a:ext cx="10267950" cy="5146013"/>
          </a:xfrm>
        </p:spPr>
        <p:txBody>
          <a:bodyPr>
            <a:normAutofit lnSpcReduction="10000"/>
          </a:bodyPr>
          <a:lstStyle/>
          <a:p>
            <a:pPr marL="0" lvl="1" indent="0" algn="just">
              <a:lnSpc>
                <a:spcPct val="107000"/>
              </a:lnSpc>
              <a:spcAft>
                <a:spcPts val="800"/>
              </a:spcAft>
              <a:buNone/>
            </a:pPr>
            <a:r>
              <a:rPr lang="sl-SI" sz="1800" dirty="0">
                <a:effectLst/>
                <a:latin typeface="Calibri" panose="020F0502020204030204" pitchFamily="34" charset="0"/>
                <a:ea typeface="Times New Roman" panose="02020603050405020304" pitchFamily="18" charset="0"/>
                <a:cs typeface="Calibri" panose="020F0502020204030204" pitchFamily="34" charset="0"/>
              </a:rPr>
              <a:t>Če ima kmetija samo eno njivo in na njej vsako leto krompir kot GP, NP pa oves ali ajda. Ali lahko preorjejo jeseni in pustijo odprto brazdo v obdobju od 15.11.-15.2.?</a:t>
            </a:r>
          </a:p>
          <a:p>
            <a:pPr marL="285750" lvl="1" algn="just">
              <a:lnSpc>
                <a:spcPct val="107000"/>
              </a:lnSpc>
              <a:spcAft>
                <a:spcPts val="800"/>
              </a:spcAft>
            </a:pPr>
            <a:r>
              <a:rPr lang="sl-SI" sz="1800" b="1" dirty="0">
                <a:latin typeface="Calibri" panose="020F0502020204030204" pitchFamily="34" charset="0"/>
                <a:ea typeface="Calibri" panose="020F0502020204030204" pitchFamily="34" charset="0"/>
                <a:cs typeface="Calibri" panose="020F0502020204030204" pitchFamily="34" charset="0"/>
              </a:rPr>
              <a:t>Primer bomo natančneje obdelali na srečanju. To da je edina njiva pomeni, da drugih ornih površin ni? Če je tako, potem lahko isti glavni posevek kmet ponavlja tri leta zapored (z dosevkom) samo na 40 % te njive. Sicer lahko teh 40 % vsake tri leta „kroži“ po parceli. Kmet lahko zimo pred krompirjem del njive kjer bo krompir preorje.</a:t>
            </a:r>
            <a:endParaRPr lang="sl-SI" sz="1800" b="1" dirty="0">
              <a:effectLst/>
              <a:latin typeface="Calibri" panose="020F0502020204030204" pitchFamily="34" charset="0"/>
              <a:ea typeface="Calibri" panose="020F0502020204030204" pitchFamily="34" charset="0"/>
              <a:cs typeface="Times New Roman" panose="02020603050405020304" pitchFamily="18" charset="0"/>
            </a:endParaRPr>
          </a:p>
          <a:p>
            <a:pPr marL="0" lvl="1" indent="0" algn="just">
              <a:lnSpc>
                <a:spcPct val="107000"/>
              </a:lnSpc>
              <a:spcAft>
                <a:spcPts val="800"/>
              </a:spcAft>
              <a:buNone/>
            </a:pPr>
            <a:r>
              <a:rPr lang="sl-SI" sz="1800" dirty="0">
                <a:effectLst/>
                <a:latin typeface="Calibri" panose="020F0502020204030204" pitchFamily="34" charset="0"/>
                <a:ea typeface="Times New Roman" panose="02020603050405020304" pitchFamily="18" charset="0"/>
                <a:cs typeface="Calibri" panose="020F0502020204030204" pitchFamily="34" charset="0"/>
              </a:rPr>
              <a:t>Problem izvajanja (DKOP 6) so kmetije na OMD (strmina) in kmetije na težjih tleh, kjer je lažje preorati jeseni tako zaradi neprimernih pogojev spomladi kot zaradi same strukture tal na katero imajo zimski pogoji pozitiven vpliv. Se tu pričakujejo kakšne izjeme?</a:t>
            </a:r>
          </a:p>
          <a:p>
            <a:pPr marL="285750" lvl="1" algn="just">
              <a:lnSpc>
                <a:spcPct val="107000"/>
              </a:lnSpc>
              <a:spcAft>
                <a:spcPts val="800"/>
              </a:spcAft>
            </a:pPr>
            <a:r>
              <a:rPr lang="sl-SI" sz="1800" b="1" dirty="0">
                <a:latin typeface="Calibri" panose="020F0502020204030204" pitchFamily="34" charset="0"/>
                <a:ea typeface="Calibri" panose="020F0502020204030204" pitchFamily="34" charset="0"/>
                <a:cs typeface="Calibri" panose="020F0502020204030204" pitchFamily="34" charset="0"/>
              </a:rPr>
              <a:t>Ne.</a:t>
            </a:r>
            <a:endParaRPr lang="sl-SI" sz="1800" b="1" dirty="0">
              <a:effectLst/>
              <a:latin typeface="Calibri" panose="020F0502020204030204" pitchFamily="34" charset="0"/>
              <a:ea typeface="Calibri" panose="020F0502020204030204" pitchFamily="34" charset="0"/>
              <a:cs typeface="Times New Roman" panose="02020603050405020304" pitchFamily="18" charset="0"/>
            </a:endParaRPr>
          </a:p>
          <a:p>
            <a:pPr marL="0" lvl="1" indent="0" algn="just">
              <a:lnSpc>
                <a:spcPct val="107000"/>
              </a:lnSpc>
              <a:spcAft>
                <a:spcPts val="800"/>
              </a:spcAft>
              <a:buNone/>
            </a:pPr>
            <a:r>
              <a:rPr lang="sl-SI" sz="1800" dirty="0">
                <a:effectLst/>
                <a:latin typeface="Calibri" panose="020F0502020204030204" pitchFamily="34" charset="0"/>
                <a:ea typeface="Times New Roman" panose="02020603050405020304" pitchFamily="18" charset="0"/>
                <a:cs typeface="Calibri" panose="020F0502020204030204" pitchFamily="34" charset="0"/>
              </a:rPr>
              <a:t>Rečeno je bilo, da se bo ta zahteva preverjala samo na kraju samem in ne preko Sopotnik. Ali to še drži?</a:t>
            </a:r>
          </a:p>
          <a:p>
            <a:pPr marL="285750" lvl="1" algn="just">
              <a:lnSpc>
                <a:spcPct val="107000"/>
              </a:lnSpc>
              <a:spcAft>
                <a:spcPts val="800"/>
              </a:spcAft>
            </a:pPr>
            <a:r>
              <a:rPr lang="sl-SI" sz="1800" b="1" dirty="0">
                <a:effectLst/>
                <a:latin typeface="Calibri" panose="020F0502020204030204" pitchFamily="34" charset="0"/>
                <a:ea typeface="Calibri" panose="020F0502020204030204" pitchFamily="34" charset="0"/>
                <a:cs typeface="Calibri" panose="020F0502020204030204" pitchFamily="34" charset="0"/>
              </a:rPr>
              <a:t>Na kraju samem se bo preverjalo izjeme od DKOP 6, samo pokritost tal v občutljivem delu leta (15.11. – 15.2.) se pravi dejstvo, da njiva ne more biti preorana v tem času pa se lahko spremlja tudi preko sistema za spremljanje površin.</a:t>
            </a:r>
            <a:endParaRPr lang="sl-SI" sz="1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sl-SI" dirty="0"/>
          </a:p>
        </p:txBody>
      </p:sp>
    </p:spTree>
    <p:extLst>
      <p:ext uri="{BB962C8B-B14F-4D97-AF65-F5344CB8AC3E}">
        <p14:creationId xmlns:p14="http://schemas.microsoft.com/office/powerpoint/2010/main" val="28186428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6EB079C-0085-4910-9E05-532D86E7A328}"/>
              </a:ext>
            </a:extLst>
          </p:cNvPr>
          <p:cNvSpPr>
            <a:spLocks noGrp="1"/>
          </p:cNvSpPr>
          <p:nvPr>
            <p:ph type="title"/>
          </p:nvPr>
        </p:nvSpPr>
        <p:spPr>
          <a:xfrm>
            <a:off x="572559" y="168938"/>
            <a:ext cx="8596668" cy="647700"/>
          </a:xfrm>
        </p:spPr>
        <p:txBody>
          <a:bodyPr/>
          <a:lstStyle/>
          <a:p>
            <a:r>
              <a:rPr lang="sl-SI" dirty="0"/>
              <a:t>Odgovori na vprašanja/predloge DKOP 7</a:t>
            </a:r>
          </a:p>
        </p:txBody>
      </p:sp>
      <p:sp>
        <p:nvSpPr>
          <p:cNvPr id="3" name="Označba mesta vsebine 2">
            <a:extLst>
              <a:ext uri="{FF2B5EF4-FFF2-40B4-BE49-F238E27FC236}">
                <a16:creationId xmlns:a16="http://schemas.microsoft.com/office/drawing/2014/main" id="{F6664682-7F1A-4197-8EFD-7A02F806B7B4}"/>
              </a:ext>
            </a:extLst>
          </p:cNvPr>
          <p:cNvSpPr>
            <a:spLocks noGrp="1"/>
          </p:cNvSpPr>
          <p:nvPr>
            <p:ph idx="1"/>
          </p:nvPr>
        </p:nvSpPr>
        <p:spPr>
          <a:xfrm>
            <a:off x="371475" y="895350"/>
            <a:ext cx="10267950" cy="5619750"/>
          </a:xfrm>
        </p:spPr>
        <p:txBody>
          <a:bodyPr>
            <a:normAutofit fontScale="92500" lnSpcReduction="20000"/>
          </a:bodyPr>
          <a:lstStyle/>
          <a:p>
            <a:pPr marL="0" lvl="1" indent="0" algn="just">
              <a:lnSpc>
                <a:spcPct val="107000"/>
              </a:lnSpc>
              <a:spcAft>
                <a:spcPts val="800"/>
              </a:spcAft>
              <a:buNone/>
            </a:pPr>
            <a:r>
              <a:rPr lang="sl-SI" sz="1800" dirty="0">
                <a:effectLst/>
                <a:latin typeface="Calibri" panose="020F0502020204030204" pitchFamily="34" charset="0"/>
                <a:ea typeface="Times New Roman" panose="02020603050405020304" pitchFamily="18" charset="0"/>
                <a:cs typeface="Calibri" panose="020F0502020204030204" pitchFamily="34" charset="0"/>
              </a:rPr>
              <a:t>Ali se bo ob oddaji ZV24 preverjala sledljivost iz preteklih let (npr. koruza na njivo, kjer je bila lani in ni bilo navedenega in izvedenega dosevka oziroma podsevka)?</a:t>
            </a:r>
          </a:p>
          <a:p>
            <a:pPr marL="285750" lvl="1" algn="just">
              <a:lnSpc>
                <a:spcPct val="107000"/>
              </a:lnSpc>
              <a:spcAft>
                <a:spcPts val="800"/>
              </a:spcAft>
            </a:pPr>
            <a:r>
              <a:rPr lang="sl-SI" sz="1800" b="1" dirty="0">
                <a:latin typeface="Calibri" panose="020F0502020204030204" pitchFamily="34" charset="0"/>
                <a:ea typeface="Calibri" panose="020F0502020204030204" pitchFamily="34" charset="0"/>
                <a:cs typeface="Calibri" panose="020F0502020204030204" pitchFamily="34" charset="0"/>
              </a:rPr>
              <a:t>Da</a:t>
            </a:r>
            <a:endParaRPr lang="sl-SI" sz="1800" b="1" dirty="0">
              <a:effectLst/>
              <a:latin typeface="Calibri" panose="020F0502020204030204" pitchFamily="34" charset="0"/>
              <a:ea typeface="Calibri" panose="020F0502020204030204" pitchFamily="34" charset="0"/>
              <a:cs typeface="Times New Roman" panose="02020603050405020304" pitchFamily="18" charset="0"/>
            </a:endParaRPr>
          </a:p>
          <a:p>
            <a:pPr marL="0" lvl="1" indent="0" algn="just">
              <a:lnSpc>
                <a:spcPct val="107000"/>
              </a:lnSpc>
              <a:spcAft>
                <a:spcPts val="800"/>
              </a:spcAft>
              <a:buNone/>
            </a:pPr>
            <a:r>
              <a:rPr lang="sl-SI" sz="1800" dirty="0">
                <a:effectLst/>
                <a:latin typeface="Calibri" panose="020F0502020204030204" pitchFamily="34" charset="0"/>
                <a:ea typeface="Times New Roman" panose="02020603050405020304" pitchFamily="18" charset="0"/>
                <a:cs typeface="Calibri" panose="020F0502020204030204" pitchFamily="34" charset="0"/>
              </a:rPr>
              <a:t>Problem izvajanja je pri mešanih poljedelsko (vrtnarsko)-živinorejskih kmetijah, ki imajo premalo primernih površin za njive in posledično zagotoviti vse pogoje kolobarjenja. Če bo ostalo pri tem, brez  dodatnih izjem, marsikatera kmetija ne bo mogla oddajati ZV!!!!</a:t>
            </a:r>
          </a:p>
          <a:p>
            <a:pPr marL="285750" lvl="1" algn="just">
              <a:lnSpc>
                <a:spcPct val="107000"/>
              </a:lnSpc>
              <a:spcAft>
                <a:spcPts val="800"/>
              </a:spcAft>
            </a:pPr>
            <a:r>
              <a:rPr lang="sl-SI" sz="1800" b="1" dirty="0">
                <a:effectLst/>
                <a:latin typeface="Calibri" panose="020F0502020204030204" pitchFamily="34" charset="0"/>
                <a:ea typeface="Calibri" panose="020F0502020204030204" pitchFamily="34" charset="0"/>
                <a:cs typeface="Times New Roman" panose="02020603050405020304" pitchFamily="18" charset="0"/>
              </a:rPr>
              <a:t>Problema se zavedamo, deloma smo ga naslovili z relativno visokim pragom (10 ha ornih površin) do katerega tega standarda (DKOP 7) ni potrebno izvajati</a:t>
            </a:r>
          </a:p>
          <a:p>
            <a:pPr marL="0" lvl="1" indent="0" algn="just">
              <a:lnSpc>
                <a:spcPct val="107000"/>
              </a:lnSpc>
              <a:spcAft>
                <a:spcPts val="800"/>
              </a:spcAft>
              <a:buNone/>
            </a:pPr>
            <a:r>
              <a:rPr lang="sl-SI" sz="1800" dirty="0">
                <a:effectLst/>
                <a:latin typeface="Calibri" panose="020F0502020204030204" pitchFamily="34" charset="0"/>
                <a:ea typeface="Times New Roman" panose="02020603050405020304" pitchFamily="18" charset="0"/>
                <a:cs typeface="Calibri" panose="020F0502020204030204" pitchFamily="34" charset="0"/>
              </a:rPr>
              <a:t>Kmetje si zaradi kolobarjenja s tehnološkega vidika izmenjavajo njive tako, da ima isto njivo prijavljeno lahko skoraj vsako leto drugo KMG. Kdaj je primeren čas za prenos GERK-a? Kdo bo odgovarjal za izpolnjevanje pogojenosti (DKOP 7, DKOP 8)?</a:t>
            </a:r>
          </a:p>
          <a:p>
            <a:pPr marL="285750" lvl="1" algn="just">
              <a:lnSpc>
                <a:spcPct val="107000"/>
              </a:lnSpc>
              <a:spcAft>
                <a:spcPts val="800"/>
              </a:spcAft>
            </a:pPr>
            <a:r>
              <a:rPr lang="sl-SI" sz="1800" b="1" dirty="0">
                <a:effectLst/>
                <a:latin typeface="Calibri" panose="020F0502020204030204" pitchFamily="34" charset="0"/>
                <a:ea typeface="Calibri" panose="020F0502020204030204" pitchFamily="34" charset="0"/>
                <a:cs typeface="Times New Roman" panose="02020603050405020304" pitchFamily="18" charset="0"/>
              </a:rPr>
              <a:t>Primeren čas za prenos je kadarkoli pred oddajo zbirne vloge. Za izpolnjevanje pogojenosti odgovarja tisti, ki ima pravico do uporabe in je za dotični GERK oddal zbirno vlogo.</a:t>
            </a:r>
          </a:p>
          <a:p>
            <a:pPr marL="0" lvl="1" indent="0" algn="just">
              <a:lnSpc>
                <a:spcPct val="107000"/>
              </a:lnSpc>
              <a:spcAft>
                <a:spcPts val="800"/>
              </a:spcAft>
              <a:buNone/>
            </a:pPr>
            <a:r>
              <a:rPr lang="sl-SI" sz="1800" dirty="0">
                <a:effectLst/>
                <a:latin typeface="Calibri" panose="020F0502020204030204" pitchFamily="34" charset="0"/>
                <a:ea typeface="Times New Roman" panose="02020603050405020304" pitchFamily="18" charset="0"/>
                <a:cs typeface="Calibri" panose="020F0502020204030204" pitchFamily="34" charset="0"/>
              </a:rPr>
              <a:t>Kako zagotoviti ustrezen kolobar za kmetije s hribovitega območja, ki imajo malo čez 10 ha ornih površin in bodo težko zadostili pogojem? Seveda bo marsikdo moral dokupiti močno krmo(koruza, žita), bi si jih sicer lahko pridelal.</a:t>
            </a:r>
          </a:p>
          <a:p>
            <a:pPr marL="285750" lvl="1" algn="just">
              <a:lnSpc>
                <a:spcPct val="107000"/>
              </a:lnSpc>
              <a:spcAft>
                <a:spcPts val="800"/>
              </a:spcAft>
            </a:pPr>
            <a:r>
              <a:rPr lang="sl-SI" sz="1800" b="1" dirty="0">
                <a:latin typeface="Calibri" panose="020F0502020204030204" pitchFamily="34" charset="0"/>
                <a:ea typeface="Calibri" panose="020F0502020204030204" pitchFamily="34" charset="0"/>
                <a:cs typeface="Calibri" panose="020F0502020204030204" pitchFamily="34" charset="0"/>
              </a:rPr>
              <a:t>Taka kmetija je s široko sprejetega strokovnega stališča glede kolobarja do sedaj imela težavo.</a:t>
            </a:r>
            <a:endParaRPr lang="sl-SI" sz="1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sl-SI" dirty="0"/>
          </a:p>
        </p:txBody>
      </p:sp>
    </p:spTree>
    <p:extLst>
      <p:ext uri="{BB962C8B-B14F-4D97-AF65-F5344CB8AC3E}">
        <p14:creationId xmlns:p14="http://schemas.microsoft.com/office/powerpoint/2010/main" val="2679633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32025" y="248104"/>
            <a:ext cx="10515600" cy="1325563"/>
          </a:xfrm>
        </p:spPr>
        <p:txBody>
          <a:bodyPr/>
          <a:lstStyle/>
          <a:p>
            <a:r>
              <a:rPr lang="sl-SI" b="1" dirty="0"/>
              <a:t>POGOJENOST</a:t>
            </a:r>
          </a:p>
        </p:txBody>
      </p:sp>
      <p:sp>
        <p:nvSpPr>
          <p:cNvPr id="3" name="Označba mesta vsebine 2"/>
          <p:cNvSpPr>
            <a:spLocks noGrp="1"/>
          </p:cNvSpPr>
          <p:nvPr>
            <p:ph idx="1"/>
          </p:nvPr>
        </p:nvSpPr>
        <p:spPr>
          <a:xfrm>
            <a:off x="244901" y="1678442"/>
            <a:ext cx="11089849" cy="4712833"/>
          </a:xfrm>
        </p:spPr>
        <p:txBody>
          <a:bodyPr>
            <a:normAutofit/>
          </a:bodyPr>
          <a:lstStyle/>
          <a:p>
            <a:pPr marL="180975" indent="-180975">
              <a:spcBef>
                <a:spcPts val="439"/>
              </a:spcBef>
              <a:spcAft>
                <a:spcPts val="601"/>
              </a:spcAft>
              <a:tabLst>
                <a:tab pos="0" algn="l"/>
              </a:tabLst>
            </a:pPr>
            <a:r>
              <a:rPr lang="sl-SI" sz="2400" b="1" spc="-1" dirty="0">
                <a:solidFill>
                  <a:srgbClr val="000000"/>
                </a:solidFill>
                <a:latin typeface="Arial"/>
              </a:rPr>
              <a:t>Uredba o pravilih pogojenosti </a:t>
            </a:r>
            <a:r>
              <a:rPr lang="pl-PL" sz="2400" spc="-1" dirty="0">
                <a:solidFill>
                  <a:srgbClr val="000000"/>
                </a:solidFill>
                <a:latin typeface="Arial"/>
              </a:rPr>
              <a:t>(Uradni list RS, št. 2/24), objavljena 12. 01. 2024, velja od 13. 01. 2024. </a:t>
            </a:r>
          </a:p>
          <a:p>
            <a:pPr marL="180975" indent="-180975">
              <a:spcBef>
                <a:spcPts val="439"/>
              </a:spcBef>
              <a:spcAft>
                <a:spcPts val="601"/>
              </a:spcAft>
              <a:tabLst>
                <a:tab pos="0" algn="l"/>
              </a:tabLst>
            </a:pPr>
            <a:endParaRPr lang="sl-SI" sz="2400" b="1" spc="-1" dirty="0">
              <a:solidFill>
                <a:srgbClr val="000000"/>
              </a:solidFill>
              <a:latin typeface="Arial"/>
            </a:endParaRPr>
          </a:p>
          <a:p>
            <a:pPr marL="180975" indent="-180975">
              <a:spcBef>
                <a:spcPts val="439"/>
              </a:spcBef>
              <a:spcAft>
                <a:spcPts val="601"/>
              </a:spcAft>
              <a:tabLst>
                <a:tab pos="0" algn="l"/>
              </a:tabLst>
            </a:pPr>
            <a:r>
              <a:rPr lang="sl-SI" sz="2400" b="1" spc="-1" dirty="0">
                <a:solidFill>
                  <a:srgbClr val="000000"/>
                </a:solidFill>
                <a:latin typeface="Arial"/>
              </a:rPr>
              <a:t>Uredba o pravilih pogojenosti </a:t>
            </a:r>
            <a:r>
              <a:rPr lang="pl-PL" sz="2400" dirty="0"/>
              <a:t>(Uradni list RS, št. 166/22 in 34/2023) je veljala do sprejema nove. Postopki (ugotovitve kontrol in uporaba sankcijskega sistema) začeti na podlagi teh dveh uredb se zaključijo po določbah nove uredbe.</a:t>
            </a:r>
            <a:endParaRPr lang="sl-SI" sz="2400" b="1" spc="-1" dirty="0">
              <a:solidFill>
                <a:srgbClr val="000000"/>
              </a:solidFill>
              <a:latin typeface="Arial"/>
            </a:endParaRPr>
          </a:p>
        </p:txBody>
      </p:sp>
    </p:spTree>
    <p:extLst>
      <p:ext uri="{BB962C8B-B14F-4D97-AF65-F5344CB8AC3E}">
        <p14:creationId xmlns:p14="http://schemas.microsoft.com/office/powerpoint/2010/main" val="13406290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6EB079C-0085-4910-9E05-532D86E7A328}"/>
              </a:ext>
            </a:extLst>
          </p:cNvPr>
          <p:cNvSpPr>
            <a:spLocks noGrp="1"/>
          </p:cNvSpPr>
          <p:nvPr>
            <p:ph type="title"/>
          </p:nvPr>
        </p:nvSpPr>
        <p:spPr>
          <a:xfrm>
            <a:off x="572559" y="168938"/>
            <a:ext cx="8596668" cy="647700"/>
          </a:xfrm>
        </p:spPr>
        <p:txBody>
          <a:bodyPr/>
          <a:lstStyle/>
          <a:p>
            <a:r>
              <a:rPr lang="sl-SI" dirty="0"/>
              <a:t>Odgovori na vprašanja/predloge DKOP 8</a:t>
            </a:r>
          </a:p>
        </p:txBody>
      </p:sp>
      <p:sp>
        <p:nvSpPr>
          <p:cNvPr id="3" name="Označba mesta vsebine 2">
            <a:extLst>
              <a:ext uri="{FF2B5EF4-FFF2-40B4-BE49-F238E27FC236}">
                <a16:creationId xmlns:a16="http://schemas.microsoft.com/office/drawing/2014/main" id="{F6664682-7F1A-4197-8EFD-7A02F806B7B4}"/>
              </a:ext>
            </a:extLst>
          </p:cNvPr>
          <p:cNvSpPr>
            <a:spLocks noGrp="1"/>
          </p:cNvSpPr>
          <p:nvPr>
            <p:ph idx="1"/>
          </p:nvPr>
        </p:nvSpPr>
        <p:spPr>
          <a:xfrm>
            <a:off x="371475" y="895350"/>
            <a:ext cx="10267950" cy="5619750"/>
          </a:xfrm>
        </p:spPr>
        <p:txBody>
          <a:bodyPr>
            <a:normAutofit lnSpcReduction="10000"/>
          </a:bodyPr>
          <a:lstStyle/>
          <a:p>
            <a:pPr marL="0" lvl="0" indent="0" algn="just">
              <a:lnSpc>
                <a:spcPct val="107000"/>
              </a:lnSpc>
              <a:spcAft>
                <a:spcPts val="800"/>
              </a:spcAft>
              <a:buNone/>
            </a:pPr>
            <a:r>
              <a:rPr lang="sl-SI" sz="1800" dirty="0">
                <a:effectLst/>
                <a:latin typeface="Calibri" panose="020F0502020204030204" pitchFamily="34" charset="0"/>
                <a:ea typeface="Times New Roman" panose="02020603050405020304" pitchFamily="18" charset="0"/>
                <a:cs typeface="Calibri" panose="020F0502020204030204" pitchFamily="34" charset="0"/>
              </a:rPr>
              <a:t>Ali lahko kmet sam na UE izbriše krajinske značilnosti? </a:t>
            </a:r>
          </a:p>
          <a:p>
            <a:pPr algn="just">
              <a:lnSpc>
                <a:spcPct val="107000"/>
              </a:lnSpc>
              <a:spcAft>
                <a:spcPts val="800"/>
              </a:spcAft>
            </a:pPr>
            <a:r>
              <a:rPr lang="sl-SI" b="1" dirty="0">
                <a:latin typeface="Calibri" panose="020F0502020204030204" pitchFamily="34" charset="0"/>
                <a:ea typeface="Calibri" panose="020F0502020204030204" pitchFamily="34" charset="0"/>
                <a:cs typeface="Calibri" panose="020F0502020204030204" pitchFamily="34" charset="0"/>
              </a:rPr>
              <a:t>Da, če lahko dokaže da jih je oddal ali prodal nekomu drugemu.</a:t>
            </a:r>
            <a:endParaRPr lang="sl-SI" sz="1800" b="1"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pPr>
            <a:r>
              <a:rPr lang="sl-SI" sz="1800" dirty="0">
                <a:effectLst/>
                <a:latin typeface="Calibri" panose="020F0502020204030204" pitchFamily="34" charset="0"/>
                <a:ea typeface="Times New Roman" panose="02020603050405020304" pitchFamily="18" charset="0"/>
                <a:cs typeface="Calibri" panose="020F0502020204030204" pitchFamily="34" charset="0"/>
              </a:rPr>
              <a:t>Izkazalo se je, da marsikatero označeno drevo kot KZ ne raste več. Kako v teh primerih ravnati?</a:t>
            </a:r>
          </a:p>
          <a:p>
            <a:pPr algn="just">
              <a:lnSpc>
                <a:spcPct val="107000"/>
              </a:lnSpc>
              <a:spcAft>
                <a:spcPts val="800"/>
              </a:spcAft>
            </a:pPr>
            <a:r>
              <a:rPr lang="sl-SI" b="1" dirty="0">
                <a:latin typeface="Calibri" panose="020F0502020204030204" pitchFamily="34" charset="0"/>
                <a:ea typeface="Calibri" panose="020F0502020204030204" pitchFamily="34" charset="0"/>
                <a:cs typeface="Calibri" panose="020F0502020204030204" pitchFamily="34" charset="0"/>
              </a:rPr>
              <a:t>Na RKG se naslovi zahtevek za popravek Evidence.</a:t>
            </a:r>
            <a:endParaRPr lang="sl-SI" sz="1800" b="1"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pPr>
            <a:r>
              <a:rPr lang="sl-SI" sz="1800" dirty="0">
                <a:effectLst/>
                <a:latin typeface="Calibri" panose="020F0502020204030204" pitchFamily="34" charset="0"/>
                <a:ea typeface="Times New Roman" panose="02020603050405020304" pitchFamily="18" charset="0"/>
                <a:cs typeface="Calibri" panose="020F0502020204030204" pitchFamily="34" charset="0"/>
              </a:rPr>
              <a:t>Obvezna 4 % praha je s strokovnega vidika povsem zgrešena, saj si v Sloveniji ne pridelamo preveč hrane!  Izvajati jo morajo kmetije, ki so intenzivnejše, produktivnejše in tržno usmerjene. Praviloma pa je delež varovanih pasov in krajinskih značilnosti po obsegu bistveno premajhen, zato bo potrebno 'žrtvovati' njive, kar pa je za takšne kmetije nedopustno. Obrazložitev, da to zahteva EU je premalo. Predlagamo ponoven razmislek.</a:t>
            </a:r>
          </a:p>
          <a:p>
            <a:pPr algn="just">
              <a:lnSpc>
                <a:spcPct val="107000"/>
              </a:lnSpc>
              <a:spcAft>
                <a:spcPts val="800"/>
              </a:spcAft>
            </a:pPr>
            <a:r>
              <a:rPr lang="sl-SI" b="1" dirty="0">
                <a:latin typeface="Calibri" panose="020F0502020204030204" pitchFamily="34" charset="0"/>
                <a:ea typeface="Calibri" panose="020F0502020204030204" pitchFamily="34" charset="0"/>
                <a:cs typeface="Calibri" panose="020F0502020204030204" pitchFamily="34" charset="0"/>
              </a:rPr>
              <a:t>Obrazložitev, da je to EU zahteva je vse kar je potrebno. Ta zahteva je ena od osnov, da kmet lahko dobi sredstva, ki mu sicer pripadajo.</a:t>
            </a:r>
            <a:endParaRPr lang="sl-SI" sz="1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sl-SI" sz="1800" dirty="0">
                <a:effectLst/>
                <a:latin typeface="Calibri" panose="020F0502020204030204" pitchFamily="34" charset="0"/>
                <a:ea typeface="Times New Roman" panose="02020603050405020304" pitchFamily="18" charset="0"/>
              </a:rPr>
              <a:t>Ali se bo lahko na površinah, ki so trenutno v ZEL (SOPO), v 2024 izvajala praha (4 %)? Če da, pod kakšnimi pogoji?</a:t>
            </a:r>
          </a:p>
          <a:p>
            <a:r>
              <a:rPr lang="sl-SI" b="1" dirty="0">
                <a:latin typeface="Calibri" panose="020F0502020204030204" pitchFamily="34" charset="0"/>
              </a:rPr>
              <a:t>Ne. Za ostale površine, ki so pod ostalimi sheme SOPO pa lahko.</a:t>
            </a:r>
            <a:endParaRPr lang="sl-SI" b="1" dirty="0"/>
          </a:p>
        </p:txBody>
      </p:sp>
    </p:spTree>
    <p:extLst>
      <p:ext uri="{BB962C8B-B14F-4D97-AF65-F5344CB8AC3E}">
        <p14:creationId xmlns:p14="http://schemas.microsoft.com/office/powerpoint/2010/main" val="33544932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6EB079C-0085-4910-9E05-532D86E7A328}"/>
              </a:ext>
            </a:extLst>
          </p:cNvPr>
          <p:cNvSpPr>
            <a:spLocks noGrp="1"/>
          </p:cNvSpPr>
          <p:nvPr>
            <p:ph type="title"/>
          </p:nvPr>
        </p:nvSpPr>
        <p:spPr>
          <a:xfrm>
            <a:off x="572559" y="168938"/>
            <a:ext cx="8596668" cy="647700"/>
          </a:xfrm>
        </p:spPr>
        <p:txBody>
          <a:bodyPr/>
          <a:lstStyle/>
          <a:p>
            <a:r>
              <a:rPr lang="sl-SI" dirty="0"/>
              <a:t>Odgovori na vprašanja/predloge PZR 4</a:t>
            </a:r>
          </a:p>
        </p:txBody>
      </p:sp>
      <p:sp>
        <p:nvSpPr>
          <p:cNvPr id="3" name="Označba mesta vsebine 2">
            <a:extLst>
              <a:ext uri="{FF2B5EF4-FFF2-40B4-BE49-F238E27FC236}">
                <a16:creationId xmlns:a16="http://schemas.microsoft.com/office/drawing/2014/main" id="{F6664682-7F1A-4197-8EFD-7A02F806B7B4}"/>
              </a:ext>
            </a:extLst>
          </p:cNvPr>
          <p:cNvSpPr>
            <a:spLocks noGrp="1"/>
          </p:cNvSpPr>
          <p:nvPr>
            <p:ph idx="1"/>
          </p:nvPr>
        </p:nvSpPr>
        <p:spPr>
          <a:xfrm>
            <a:off x="400050" y="914400"/>
            <a:ext cx="10267950" cy="5619750"/>
          </a:xfrm>
        </p:spPr>
        <p:txBody>
          <a:bodyPr>
            <a:normAutofit/>
          </a:bodyPr>
          <a:lstStyle/>
          <a:p>
            <a:pPr marL="0" lvl="0" indent="0" algn="just">
              <a:lnSpc>
                <a:spcPct val="107000"/>
              </a:lnSpc>
              <a:spcAft>
                <a:spcPts val="800"/>
              </a:spcAft>
              <a:buNone/>
            </a:pPr>
            <a:r>
              <a:rPr lang="sl-SI" sz="1800" dirty="0">
                <a:effectLst/>
                <a:latin typeface="Calibri" panose="020F0502020204030204" pitchFamily="34" charset="0"/>
                <a:ea typeface="Times New Roman" panose="02020603050405020304" pitchFamily="18" charset="0"/>
                <a:cs typeface="Calibri" panose="020F0502020204030204" pitchFamily="34" charset="0"/>
              </a:rPr>
              <a:t>Kaj lahko kmet na teh območjih (sloja: PZR_4_N2000_HAB_23   in   PZR_4_OJ_23) razen košnje in spravila sploh dela brez dovoljenja Zavoda RS za varstvo narave?</a:t>
            </a:r>
          </a:p>
          <a:p>
            <a:pPr algn="just">
              <a:lnSpc>
                <a:spcPct val="107000"/>
              </a:lnSpc>
              <a:spcAft>
                <a:spcPts val="800"/>
              </a:spcAft>
            </a:pPr>
            <a:r>
              <a:rPr lang="sl-SI" b="1" dirty="0">
                <a:latin typeface="Calibri" panose="020F0502020204030204" pitchFamily="34" charset="0"/>
                <a:ea typeface="Calibri" panose="020F0502020204030204" pitchFamily="34" charset="0"/>
                <a:cs typeface="Calibri" panose="020F0502020204030204" pitchFamily="34" charset="0"/>
              </a:rPr>
              <a:t>Na območju N2000 Habitati je potrebno pozitivno mnenje ZRSV samo za nezahtevne agromelioracije (za zahtevne je potrebna odločba MKGP), za ostale aktivnosti je potrebno spoštovanje zahtev pogojenosti. Na sloju </a:t>
            </a:r>
            <a:r>
              <a:rPr lang="sl-SI" sz="1800" b="1" dirty="0">
                <a:effectLst/>
                <a:latin typeface="Calibri" panose="020F0502020204030204" pitchFamily="34" charset="0"/>
                <a:ea typeface="Times New Roman" panose="02020603050405020304" pitchFamily="18" charset="0"/>
                <a:cs typeface="Calibri" panose="020F0502020204030204" pitchFamily="34" charset="0"/>
              </a:rPr>
              <a:t>PZR_4_OJ_23 i potrebno dovoljenje ZRSVN, le izkopano zemljino ob čiščenju osuševalnih jarkov ni dovoljeno odlagati na trajno travinje.</a:t>
            </a:r>
            <a:endParaRPr lang="sl-SI" sz="1800" b="1"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pPr>
            <a:r>
              <a:rPr lang="sl-SI" sz="1800" dirty="0">
                <a:effectLst/>
                <a:latin typeface="Calibri" panose="020F0502020204030204" pitchFamily="34" charset="0"/>
                <a:ea typeface="Times New Roman" panose="02020603050405020304" pitchFamily="18" charset="0"/>
                <a:cs typeface="Calibri" panose="020F0502020204030204" pitchFamily="34" charset="0"/>
              </a:rPr>
              <a:t>Če je kmet izvedel nezahtevno agromelioracijo in ni vedel, da so površine na teh območjih, kakšne so posledice?</a:t>
            </a:r>
          </a:p>
          <a:p>
            <a:pPr algn="just">
              <a:lnSpc>
                <a:spcPct val="107000"/>
              </a:lnSpc>
              <a:spcAft>
                <a:spcPts val="800"/>
              </a:spcAft>
            </a:pPr>
            <a:r>
              <a:rPr lang="sl-SI" b="1" dirty="0">
                <a:latin typeface="Calibri" panose="020F0502020204030204" pitchFamily="34" charset="0"/>
                <a:ea typeface="Calibri" panose="020F0502020204030204" pitchFamily="34" charset="0"/>
                <a:cs typeface="Calibri" panose="020F0502020204030204" pitchFamily="34" charset="0"/>
              </a:rPr>
              <a:t>Sankcija iz naslova pogojenosti.</a:t>
            </a:r>
            <a:endParaRPr lang="sl-SI" sz="1800" b="1"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pPr>
            <a:endParaRPr lang="sl-SI" b="1" dirty="0"/>
          </a:p>
        </p:txBody>
      </p:sp>
    </p:spTree>
    <p:extLst>
      <p:ext uri="{BB962C8B-B14F-4D97-AF65-F5344CB8AC3E}">
        <p14:creationId xmlns:p14="http://schemas.microsoft.com/office/powerpoint/2010/main" val="17730778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6EB079C-0085-4910-9E05-532D86E7A328}"/>
              </a:ext>
            </a:extLst>
          </p:cNvPr>
          <p:cNvSpPr>
            <a:spLocks noGrp="1"/>
          </p:cNvSpPr>
          <p:nvPr>
            <p:ph type="title"/>
          </p:nvPr>
        </p:nvSpPr>
        <p:spPr>
          <a:xfrm>
            <a:off x="572559" y="168938"/>
            <a:ext cx="8596668" cy="647700"/>
          </a:xfrm>
        </p:spPr>
        <p:txBody>
          <a:bodyPr/>
          <a:lstStyle/>
          <a:p>
            <a:r>
              <a:rPr lang="sl-SI" dirty="0"/>
              <a:t>Odgovori na vprašanja/predloge DKOP 4</a:t>
            </a:r>
          </a:p>
        </p:txBody>
      </p:sp>
      <p:sp>
        <p:nvSpPr>
          <p:cNvPr id="3" name="Označba mesta vsebine 2">
            <a:extLst>
              <a:ext uri="{FF2B5EF4-FFF2-40B4-BE49-F238E27FC236}">
                <a16:creationId xmlns:a16="http://schemas.microsoft.com/office/drawing/2014/main" id="{F6664682-7F1A-4197-8EFD-7A02F806B7B4}"/>
              </a:ext>
            </a:extLst>
          </p:cNvPr>
          <p:cNvSpPr>
            <a:spLocks noGrp="1"/>
          </p:cNvSpPr>
          <p:nvPr>
            <p:ph idx="1"/>
          </p:nvPr>
        </p:nvSpPr>
        <p:spPr>
          <a:xfrm>
            <a:off x="371475" y="895350"/>
            <a:ext cx="10267950" cy="5619750"/>
          </a:xfrm>
        </p:spPr>
        <p:txBody>
          <a:bodyPr>
            <a:normAutofit fontScale="92500" lnSpcReduction="10000"/>
          </a:bodyPr>
          <a:lstStyle/>
          <a:p>
            <a:pPr marL="0" indent="0" algn="just">
              <a:lnSpc>
                <a:spcPct val="107000"/>
              </a:lnSpc>
              <a:spcAft>
                <a:spcPts val="800"/>
              </a:spcAft>
              <a:buNone/>
            </a:pPr>
            <a:r>
              <a:rPr lang="sl-SI" sz="1800" dirty="0">
                <a:effectLst/>
                <a:latin typeface="Calibri" panose="020F0502020204030204" pitchFamily="34" charset="0"/>
                <a:ea typeface="Calibri" panose="020F0502020204030204" pitchFamily="34" charset="0"/>
                <a:cs typeface="Calibri" panose="020F0502020204030204" pitchFamily="34" charset="0"/>
              </a:rPr>
              <a:t>Informativni sloj varovalnih pasov ob vodotokih in osuševalnih jarkih na RKG pregledovalniku se pogosto ne sklada z stanjem v naravi. Iz tega izhaja več vprašanj.</a:t>
            </a:r>
            <a:endParaRPr lang="sl-SI"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buNone/>
            </a:pPr>
            <a:r>
              <a:rPr lang="sl-SI" sz="1800" dirty="0">
                <a:effectLst/>
                <a:latin typeface="Calibri" panose="020F0502020204030204" pitchFamily="34" charset="0"/>
                <a:ea typeface="Calibri" panose="020F0502020204030204" pitchFamily="34" charset="0"/>
                <a:cs typeface="Calibri" panose="020F0502020204030204" pitchFamily="34" charset="0"/>
              </a:rPr>
              <a:t>Ali bodo ti varovalni sloji v prihodnjem letu vrisani na GERKE in bodo vidni ob vnosu </a:t>
            </a:r>
            <a:r>
              <a:rPr lang="sl-SI" sz="1800" dirty="0" err="1">
                <a:effectLst/>
                <a:latin typeface="Calibri" panose="020F0502020204030204" pitchFamily="34" charset="0"/>
                <a:ea typeface="Calibri" panose="020F0502020204030204" pitchFamily="34" charset="0"/>
                <a:cs typeface="Calibri" panose="020F0502020204030204" pitchFamily="34" charset="0"/>
              </a:rPr>
              <a:t>subvencijskih</a:t>
            </a:r>
            <a:r>
              <a:rPr lang="sl-SI" sz="1800" dirty="0">
                <a:effectLst/>
                <a:latin typeface="Calibri" panose="020F0502020204030204" pitchFamily="34" charset="0"/>
                <a:ea typeface="Calibri" panose="020F0502020204030204" pitchFamily="34" charset="0"/>
                <a:cs typeface="Calibri" panose="020F0502020204030204" pitchFamily="34" charset="0"/>
              </a:rPr>
              <a:t> vlog na aplikaciji za vnos? Ali bo te sloje preverjal tudi SOPOTNIK?</a:t>
            </a:r>
          </a:p>
          <a:p>
            <a:pPr algn="just">
              <a:lnSpc>
                <a:spcPct val="107000"/>
              </a:lnSpc>
            </a:pPr>
            <a:r>
              <a:rPr lang="sl-SI" sz="1800" b="1" dirty="0">
                <a:effectLst/>
                <a:latin typeface="Calibri" panose="020F0502020204030204" pitchFamily="34" charset="0"/>
                <a:ea typeface="Calibri" panose="020F0502020204030204" pitchFamily="34" charset="0"/>
              </a:rPr>
              <a:t>Za leto 2024 varovalni pasovi niso del neproizvodnih površin.</a:t>
            </a:r>
          </a:p>
          <a:p>
            <a:pPr marL="0" lvl="0" indent="0" algn="just">
              <a:lnSpc>
                <a:spcPct val="107000"/>
              </a:lnSpc>
              <a:buNone/>
            </a:pPr>
            <a:r>
              <a:rPr lang="sl-SI" sz="1800" dirty="0">
                <a:effectLst/>
                <a:latin typeface="Calibri" panose="020F0502020204030204" pitchFamily="34" charset="0"/>
                <a:ea typeface="Calibri" panose="020F0502020204030204" pitchFamily="34" charset="0"/>
                <a:cs typeface="Calibri" panose="020F0502020204030204" pitchFamily="34" charset="0"/>
              </a:rPr>
              <a:t>Pasovi so na številnih GERKIH zarisani »pregloboko« v GERK glede na stanje na terenu. Ali bo v primeru kontrole na kraju samem upoštevano načelo, da se pas začne od »meje brega« naprej in ali bo v kolikor je kmet sloj pravilno zatravil v skladu z tem načelom ob izmeri dejanskega stanja to smatrano kot nepravilnost? Kako se bo potem to korigirano stanje dokazovalo v SOPOTNIKU in za izračun prahe (v primeru da bodo ti sloji zarisani v GERKE ali bo jih možno ročno popravljati glede na stanje na terenu?).</a:t>
            </a:r>
          </a:p>
          <a:p>
            <a:pPr algn="just">
              <a:lnSpc>
                <a:spcPct val="107000"/>
              </a:lnSpc>
            </a:pPr>
            <a:r>
              <a:rPr lang="sl-SI" sz="1800" b="1" dirty="0">
                <a:effectLst/>
                <a:latin typeface="Calibri" panose="020F0502020204030204" pitchFamily="34" charset="0"/>
                <a:ea typeface="Calibri" panose="020F0502020204030204" pitchFamily="34" charset="0"/>
              </a:rPr>
              <a:t>Za leto 2024 varovalni pasovi niso del neproizvodnih površin.  Tekom leta </a:t>
            </a:r>
            <a:r>
              <a:rPr lang="sl-SI" b="1" dirty="0">
                <a:latin typeface="Calibri" panose="020F0502020204030204" pitchFamily="34" charset="0"/>
                <a:ea typeface="Calibri" panose="020F0502020204030204" pitchFamily="34" charset="0"/>
              </a:rPr>
              <a:t>2024 je potrebno vložiti maksimalne napore vseh vpletenih (kmetje, JSKS, DRSV, KGP) da se hidrografska mreža ustrezno popravi.</a:t>
            </a:r>
            <a:endParaRPr lang="sl-SI" sz="1800" dirty="0">
              <a:effectLst/>
              <a:latin typeface="Calibri" panose="020F0502020204030204" pitchFamily="34" charset="0"/>
              <a:ea typeface="Calibri" panose="020F0502020204030204" pitchFamily="34" charset="0"/>
            </a:endParaRPr>
          </a:p>
          <a:p>
            <a:pPr marL="0" lvl="0" indent="0" algn="just">
              <a:lnSpc>
                <a:spcPct val="107000"/>
              </a:lnSpc>
              <a:buNone/>
            </a:pPr>
            <a:r>
              <a:rPr lang="sl-SI" sz="1800" dirty="0">
                <a:effectLst/>
                <a:latin typeface="Calibri" panose="020F0502020204030204" pitchFamily="34" charset="0"/>
                <a:ea typeface="Calibri" panose="020F0502020204030204" pitchFamily="34" charset="0"/>
                <a:cs typeface="Calibri" panose="020F0502020204030204" pitchFamily="34" charset="0"/>
              </a:rPr>
              <a:t>Ali se bodo varovalni pasovi ob vodotokih upoštevali za praho že v letu 2024 ?</a:t>
            </a:r>
          </a:p>
          <a:p>
            <a:pPr algn="just">
              <a:lnSpc>
                <a:spcPct val="107000"/>
              </a:lnSpc>
            </a:pPr>
            <a:r>
              <a:rPr lang="sl-SI" sz="1800" b="1" dirty="0">
                <a:effectLst/>
                <a:latin typeface="Calibri" panose="020F0502020204030204" pitchFamily="34" charset="0"/>
                <a:ea typeface="Calibri" panose="020F0502020204030204" pitchFamily="34" charset="0"/>
              </a:rPr>
              <a:t>Ne.</a:t>
            </a:r>
          </a:p>
          <a:p>
            <a:pPr marL="0" lvl="0" indent="0" algn="just">
              <a:lnSpc>
                <a:spcPct val="107000"/>
              </a:lnSpc>
              <a:buNone/>
            </a:pPr>
            <a:r>
              <a:rPr lang="sl-SI" sz="1800" dirty="0">
                <a:effectLst/>
                <a:latin typeface="Calibri" panose="020F0502020204030204" pitchFamily="34" charset="0"/>
                <a:ea typeface="Calibri" panose="020F0502020204030204" pitchFamily="34" charset="0"/>
                <a:cs typeface="Calibri" panose="020F0502020204030204" pitchFamily="34" charset="0"/>
              </a:rPr>
              <a:t>Ali se obeta seznam dovoljenih rastlin tudi pri površinah v varovalnih pasovih?</a:t>
            </a:r>
          </a:p>
          <a:p>
            <a:pPr algn="just">
              <a:lnSpc>
                <a:spcPct val="107000"/>
              </a:lnSpc>
            </a:pPr>
            <a:r>
              <a:rPr lang="sl-SI" sz="1800" b="1" dirty="0">
                <a:effectLst/>
                <a:latin typeface="Calibri" panose="020F0502020204030204" pitchFamily="34" charset="0"/>
                <a:ea typeface="Calibri" panose="020F0502020204030204" pitchFamily="34" charset="0"/>
              </a:rPr>
              <a:t>Seznam dovoljenih rastlin na varovalnih pasovih je že predpisan in se ni bistveno spreminjal (naravna zarast, trava, TDM, DTM, lucerne, detelje).</a:t>
            </a:r>
          </a:p>
        </p:txBody>
      </p:sp>
    </p:spTree>
    <p:extLst>
      <p:ext uri="{BB962C8B-B14F-4D97-AF65-F5344CB8AC3E}">
        <p14:creationId xmlns:p14="http://schemas.microsoft.com/office/powerpoint/2010/main" val="7224501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6EB079C-0085-4910-9E05-532D86E7A328}"/>
              </a:ext>
            </a:extLst>
          </p:cNvPr>
          <p:cNvSpPr>
            <a:spLocks noGrp="1"/>
          </p:cNvSpPr>
          <p:nvPr>
            <p:ph type="title"/>
          </p:nvPr>
        </p:nvSpPr>
        <p:spPr>
          <a:xfrm>
            <a:off x="572558" y="168938"/>
            <a:ext cx="9009591" cy="647700"/>
          </a:xfrm>
        </p:spPr>
        <p:txBody>
          <a:bodyPr>
            <a:normAutofit fontScale="90000"/>
          </a:bodyPr>
          <a:lstStyle/>
          <a:p>
            <a:r>
              <a:rPr lang="sl-SI" dirty="0"/>
              <a:t>Odgovori na vprašanja/predloge Praha/DKOP 8</a:t>
            </a:r>
          </a:p>
        </p:txBody>
      </p:sp>
      <p:sp>
        <p:nvSpPr>
          <p:cNvPr id="3" name="Označba mesta vsebine 2">
            <a:extLst>
              <a:ext uri="{FF2B5EF4-FFF2-40B4-BE49-F238E27FC236}">
                <a16:creationId xmlns:a16="http://schemas.microsoft.com/office/drawing/2014/main" id="{F6664682-7F1A-4197-8EFD-7A02F806B7B4}"/>
              </a:ext>
            </a:extLst>
          </p:cNvPr>
          <p:cNvSpPr>
            <a:spLocks noGrp="1"/>
          </p:cNvSpPr>
          <p:nvPr>
            <p:ph idx="1"/>
          </p:nvPr>
        </p:nvSpPr>
        <p:spPr>
          <a:xfrm>
            <a:off x="371475" y="895350"/>
            <a:ext cx="10629900" cy="5793712"/>
          </a:xfrm>
        </p:spPr>
        <p:txBody>
          <a:bodyPr>
            <a:normAutofit fontScale="92500" lnSpcReduction="20000"/>
          </a:bodyPr>
          <a:lstStyle/>
          <a:p>
            <a:pPr marL="0" indent="0" algn="just">
              <a:lnSpc>
                <a:spcPct val="107000"/>
              </a:lnSpc>
              <a:spcAft>
                <a:spcPts val="800"/>
              </a:spcAft>
              <a:buNone/>
            </a:pPr>
            <a:r>
              <a:rPr lang="sl-SI" sz="1800" dirty="0">
                <a:effectLst/>
                <a:latin typeface="Calibri" panose="020F0502020204030204" pitchFamily="34" charset="0"/>
                <a:ea typeface="Calibri" panose="020F0502020204030204" pitchFamily="34" charset="0"/>
                <a:cs typeface="Calibri" panose="020F0502020204030204" pitchFamily="34" charset="0"/>
              </a:rPr>
              <a:t>Ali lahko praho za leto 2024 vpisujemo v zbirni vlogi za leto 2024 (</a:t>
            </a:r>
            <a:r>
              <a:rPr lang="sl-SI" sz="1800" dirty="0" err="1">
                <a:effectLst/>
                <a:latin typeface="Calibri" panose="020F0502020204030204" pitchFamily="34" charset="0"/>
                <a:ea typeface="Calibri" panose="020F0502020204030204" pitchFamily="34" charset="0"/>
                <a:cs typeface="Calibri" panose="020F0502020204030204" pitchFamily="34" charset="0"/>
              </a:rPr>
              <a:t>obreznost</a:t>
            </a:r>
            <a:r>
              <a:rPr lang="sl-SI" sz="1800" dirty="0">
                <a:effectLst/>
                <a:latin typeface="Calibri" panose="020F0502020204030204" pitchFamily="34" charset="0"/>
                <a:ea typeface="Calibri" panose="020F0502020204030204" pitchFamily="34" charset="0"/>
                <a:cs typeface="Calibri" panose="020F0502020204030204" pitchFamily="34" charset="0"/>
              </a:rPr>
              <a:t> je od 1.1 do 31.7.).</a:t>
            </a:r>
          </a:p>
          <a:p>
            <a:pPr algn="just">
              <a:lnSpc>
                <a:spcPct val="107000"/>
              </a:lnSpc>
              <a:spcAft>
                <a:spcPts val="800"/>
              </a:spcAft>
            </a:pPr>
            <a:r>
              <a:rPr lang="sl-SI" b="1" dirty="0">
                <a:latin typeface="Calibri" panose="020F0502020204030204" pitchFamily="34" charset="0"/>
                <a:ea typeface="Calibri" panose="020F0502020204030204" pitchFamily="34" charset="0"/>
                <a:cs typeface="Calibri" panose="020F0502020204030204" pitchFamily="34" charset="0"/>
              </a:rPr>
              <a:t>Da. Zaenkrat ni druge možnosti. Je pa potrebno ob morebitnem obisku kontrole povedati katere površine bodo/so pod praho in te ista morajo biti potem tudi na zbirni vlogi. Razen v primeru višje sile, ki jo je potrebno javiti pravočasno in z dokazi/ustrezno obrazložitvijo.</a:t>
            </a:r>
            <a:endParaRPr lang="sl-SI" sz="1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sl-SI" sz="1800" dirty="0">
                <a:effectLst/>
                <a:latin typeface="Calibri" panose="020F0502020204030204" pitchFamily="34" charset="0"/>
                <a:ea typeface="Calibri" panose="020F0502020204030204" pitchFamily="34" charset="0"/>
                <a:cs typeface="Calibri" panose="020F0502020204030204" pitchFamily="34" charset="0"/>
              </a:rPr>
              <a:t>Prosimo za podrobnejšo razlago (z primeri) DKOP 7 – kolobar.</a:t>
            </a:r>
          </a:p>
          <a:p>
            <a:pPr algn="just">
              <a:lnSpc>
                <a:spcPct val="107000"/>
              </a:lnSpc>
              <a:spcAft>
                <a:spcPts val="800"/>
              </a:spcAft>
            </a:pPr>
            <a:r>
              <a:rPr lang="sl-SI" b="1" dirty="0">
                <a:latin typeface="Calibri" panose="020F0502020204030204" pitchFamily="34" charset="0"/>
                <a:ea typeface="Calibri" panose="020F0502020204030204" pitchFamily="34" charset="0"/>
                <a:cs typeface="Calibri" panose="020F0502020204030204" pitchFamily="34" charset="0"/>
              </a:rPr>
              <a:t>Prošnjo razumemo in so bili že napori, da se to naredi, vendar so nas „povozile“ druge prioritete. Ne glede na to pa ugotavljamo, da je to praktično nemogoča naloga, saj nas vedno znova presenetijo vprašanja s terena v stilu „ali je ta in ta varianta kolobarja možna“ v smislu, da na take variante ne pomislimo.. </a:t>
            </a:r>
            <a:endParaRPr lang="sl-SI" sz="1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sl-SI" sz="1800" dirty="0">
                <a:effectLst/>
                <a:latin typeface="Calibri" panose="020F0502020204030204" pitchFamily="34" charset="0"/>
                <a:ea typeface="Calibri" panose="020F0502020204030204" pitchFamily="34" charset="0"/>
                <a:cs typeface="Calibri" panose="020F0502020204030204" pitchFamily="34" charset="0"/>
              </a:rPr>
              <a:t>Ali se bo seznam dovoljenih rastlin za zeleno praho še dodatno širil (na seznamu je zelo veliko rastlin, ki so </a:t>
            </a:r>
            <a:r>
              <a:rPr lang="sl-SI" sz="1800" dirty="0" err="1">
                <a:effectLst/>
                <a:latin typeface="Calibri" panose="020F0502020204030204" pitchFamily="34" charset="0"/>
                <a:ea typeface="Calibri" panose="020F0502020204030204" pitchFamily="34" charset="0"/>
                <a:cs typeface="Calibri" panose="020F0502020204030204" pitchFamily="34" charset="0"/>
              </a:rPr>
              <a:t>neprezimne</a:t>
            </a:r>
            <a:r>
              <a:rPr lang="sl-SI" sz="1800" dirty="0">
                <a:effectLst/>
                <a:latin typeface="Calibri" panose="020F0502020204030204" pitchFamily="34" charset="0"/>
                <a:ea typeface="Calibri" panose="020F0502020204030204" pitchFamily="34" charset="0"/>
                <a:cs typeface="Calibri" panose="020F0502020204030204" pitchFamily="34" charset="0"/>
              </a:rPr>
              <a:t> – predlagamo še dodajanje prezimnih)? Ali sedaj zagotovo velja da bo površine v prahi potrebno po izteku obdobja podorati?</a:t>
            </a:r>
          </a:p>
          <a:p>
            <a:pPr algn="just">
              <a:lnSpc>
                <a:spcPct val="107000"/>
              </a:lnSpc>
              <a:spcAft>
                <a:spcPts val="800"/>
              </a:spcAft>
            </a:pPr>
            <a:r>
              <a:rPr lang="sl-SI" b="1" dirty="0">
                <a:latin typeface="Calibri" panose="020F0502020204030204" pitchFamily="34" charset="0"/>
                <a:ea typeface="Calibri" panose="020F0502020204030204" pitchFamily="34" charset="0"/>
                <a:cs typeface="Calibri" panose="020F0502020204030204" pitchFamily="34" charset="0"/>
              </a:rPr>
              <a:t>Tako kot je zahteva (s smernicami vred) zastavljena ni potrebe po širjenju dovoljenih rastlin.</a:t>
            </a:r>
          </a:p>
          <a:p>
            <a:pPr marL="0" indent="0" algn="just">
              <a:lnSpc>
                <a:spcPct val="107000"/>
              </a:lnSpc>
              <a:spcAft>
                <a:spcPts val="800"/>
              </a:spcAft>
              <a:buNone/>
            </a:pPr>
            <a:r>
              <a:rPr lang="sl-SI" sz="1800" dirty="0">
                <a:effectLst/>
                <a:latin typeface="Calibri" panose="020F0502020204030204" pitchFamily="34" charset="0"/>
                <a:ea typeface="Calibri" panose="020F0502020204030204" pitchFamily="34" charset="0"/>
                <a:cs typeface="Calibri" panose="020F0502020204030204" pitchFamily="34" charset="0"/>
              </a:rPr>
              <a:t>V DKOP 8 je potrebno razširiti nabor rastlin za praho (vključiti ajdo, ljuljke, TDM, DTM,….). </a:t>
            </a:r>
            <a:r>
              <a:rPr lang="sl-SI" sz="1800" kern="1200" dirty="0">
                <a:solidFill>
                  <a:srgbClr val="000000"/>
                </a:solidFill>
                <a:effectLst/>
                <a:latin typeface="Calibri" panose="020F0502020204030204" pitchFamily="34" charset="0"/>
                <a:ea typeface="Times New Roman" panose="02020603050405020304" pitchFamily="18" charset="0"/>
              </a:rPr>
              <a:t>Glede na to, da med neproduktivne značilnosti/elemente spadajo tudi varovalni pasovi ob vodnih tokovih iz DKOP 4 bi bilo smiselno z vidika večje preglednosti, da bi se ti varovalni pasovi posebej izrisali in bi imeli svojo šifro rabe? Ali se bo ta morebiten izris vršil pri urejanju </a:t>
            </a:r>
            <a:r>
              <a:rPr lang="sl-SI" sz="1800" kern="1200" dirty="0" err="1">
                <a:solidFill>
                  <a:srgbClr val="000000"/>
                </a:solidFill>
                <a:effectLst/>
                <a:latin typeface="Calibri" panose="020F0502020204030204" pitchFamily="34" charset="0"/>
                <a:ea typeface="Times New Roman" panose="02020603050405020304" pitchFamily="18" charset="0"/>
              </a:rPr>
              <a:t>gerkov</a:t>
            </a:r>
            <a:r>
              <a:rPr lang="sl-SI" sz="1800" kern="1200" dirty="0">
                <a:solidFill>
                  <a:srgbClr val="000000"/>
                </a:solidFill>
                <a:effectLst/>
                <a:latin typeface="Calibri" panose="020F0502020204030204" pitchFamily="34" charset="0"/>
                <a:ea typeface="Times New Roman" panose="02020603050405020304" pitchFamily="18" charset="0"/>
              </a:rPr>
              <a:t>  na UE?</a:t>
            </a:r>
          </a:p>
          <a:p>
            <a:pPr algn="just">
              <a:lnSpc>
                <a:spcPct val="107000"/>
              </a:lnSpc>
              <a:spcAft>
                <a:spcPts val="800"/>
              </a:spcAft>
            </a:pPr>
            <a:r>
              <a:rPr lang="sl-SI" b="1" dirty="0">
                <a:latin typeface="Calibri" panose="020F0502020204030204" pitchFamily="34" charset="0"/>
                <a:ea typeface="Calibri" panose="020F0502020204030204" pitchFamily="34" charset="0"/>
                <a:cs typeface="Calibri" panose="020F0502020204030204" pitchFamily="34" charset="0"/>
              </a:rPr>
              <a:t>Tako kot je zahteva (s smernicami vred) zastavljena ni potrebe po širjenju dovoljenih rastlin. Predvidevamo, da bodo varovalni pasovi ob vodotokih obravnavani kot krajinska značilnost s svojo šifro rabe in se bodo risali na UE.</a:t>
            </a:r>
            <a:endParaRPr lang="sl-SI" b="1" dirty="0"/>
          </a:p>
        </p:txBody>
      </p:sp>
    </p:spTree>
    <p:extLst>
      <p:ext uri="{BB962C8B-B14F-4D97-AF65-F5344CB8AC3E}">
        <p14:creationId xmlns:p14="http://schemas.microsoft.com/office/powerpoint/2010/main" val="12246869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6EB079C-0085-4910-9E05-532D86E7A328}"/>
              </a:ext>
            </a:extLst>
          </p:cNvPr>
          <p:cNvSpPr>
            <a:spLocks noGrp="1"/>
          </p:cNvSpPr>
          <p:nvPr>
            <p:ph type="title"/>
          </p:nvPr>
        </p:nvSpPr>
        <p:spPr>
          <a:xfrm>
            <a:off x="572559" y="168938"/>
            <a:ext cx="8596668" cy="647700"/>
          </a:xfrm>
        </p:spPr>
        <p:txBody>
          <a:bodyPr/>
          <a:lstStyle/>
          <a:p>
            <a:r>
              <a:rPr lang="sl-SI" dirty="0"/>
              <a:t>Odgovori na vprašanja/predloge OOTT</a:t>
            </a:r>
          </a:p>
        </p:txBody>
      </p:sp>
      <p:sp>
        <p:nvSpPr>
          <p:cNvPr id="3" name="Označba mesta vsebine 2">
            <a:extLst>
              <a:ext uri="{FF2B5EF4-FFF2-40B4-BE49-F238E27FC236}">
                <a16:creationId xmlns:a16="http://schemas.microsoft.com/office/drawing/2014/main" id="{F6664682-7F1A-4197-8EFD-7A02F806B7B4}"/>
              </a:ext>
            </a:extLst>
          </p:cNvPr>
          <p:cNvSpPr>
            <a:spLocks noGrp="1"/>
          </p:cNvSpPr>
          <p:nvPr>
            <p:ph idx="1"/>
          </p:nvPr>
        </p:nvSpPr>
        <p:spPr>
          <a:xfrm>
            <a:off x="371475" y="895350"/>
            <a:ext cx="10744200" cy="5619750"/>
          </a:xfrm>
        </p:spPr>
        <p:txBody>
          <a:bodyPr>
            <a:normAutofit/>
          </a:bodyPr>
          <a:lstStyle/>
          <a:p>
            <a:pPr marL="0" indent="0" algn="just">
              <a:lnSpc>
                <a:spcPct val="107000"/>
              </a:lnSpc>
              <a:spcAft>
                <a:spcPts val="800"/>
              </a:spcAft>
              <a:buNone/>
            </a:pPr>
            <a:r>
              <a:rPr lang="pl-PL" sz="1800" kern="1200" dirty="0">
                <a:effectLst/>
                <a:latin typeface="Calibri" panose="020F0502020204030204" pitchFamily="34" charset="0"/>
                <a:ea typeface="Times New Roman" panose="02020603050405020304" pitchFamily="18" charset="0"/>
                <a:cs typeface="Calibri" panose="020F0502020204030204" pitchFamily="34" charset="0"/>
              </a:rPr>
              <a:t>Na območjih, kjer se izvajajo komasacije naj OOTT ostane v enaki skupni površini, dovoli se pa naj lokacijska sprememba površine pod OOTT. V nasprotnem primeru prihaja do anomalij, da imamo po komasacijah znotraj njivskega kompleksa travnik, ki je pod OOTT.</a:t>
            </a:r>
          </a:p>
          <a:p>
            <a:pPr algn="just">
              <a:lnSpc>
                <a:spcPct val="107000"/>
              </a:lnSpc>
              <a:spcAft>
                <a:spcPts val="800"/>
              </a:spcAft>
            </a:pPr>
            <a:r>
              <a:rPr lang="pl-PL" b="1" dirty="0">
                <a:latin typeface="Calibri" panose="020F0502020204030204" pitchFamily="34" charset="0"/>
                <a:ea typeface="Calibri" panose="020F0502020204030204" pitchFamily="34" charset="0"/>
                <a:cs typeface="Calibri" panose="020F0502020204030204" pitchFamily="34" charset="0"/>
              </a:rPr>
              <a:t>Hvala za predlog. Tako je sedaj zapisano v sprejeti uredbi.</a:t>
            </a:r>
          </a:p>
          <a:p>
            <a:pPr marL="0" indent="0" algn="just">
              <a:lnSpc>
                <a:spcPct val="107000"/>
              </a:lnSpc>
              <a:spcAft>
                <a:spcPts val="800"/>
              </a:spcAft>
              <a:buNone/>
            </a:pPr>
            <a:r>
              <a:rPr lang="sl-SI" sz="1800" b="0" i="0" u="none" strike="noStrike" dirty="0">
                <a:solidFill>
                  <a:srgbClr val="000000"/>
                </a:solidFill>
                <a:effectLst/>
                <a:latin typeface="Calibri" panose="020F0502020204030204" pitchFamily="34" charset="0"/>
                <a:cs typeface="Calibri" panose="020F0502020204030204" pitchFamily="34" charset="0"/>
              </a:rPr>
              <a:t>Nekatere kmetije ne želijo oddajati nobenih zahtevkov za subvencije, morajo pa oddati zbirno vlogo zaradi dopolnilne dejavnosti. Kako je v primeru pogojenosti, če kmetije ne oddajo čisto nobenega zahtevka za plačilo, temveč le ZV, ki jim služi za dokazovanje pridelka za dopolnilno dejavnost?</a:t>
            </a:r>
          </a:p>
          <a:p>
            <a:pPr algn="just">
              <a:lnSpc>
                <a:spcPct val="107000"/>
              </a:lnSpc>
              <a:spcAft>
                <a:spcPts val="800"/>
              </a:spcAft>
            </a:pPr>
            <a:r>
              <a:rPr lang="sl-SI" b="1" dirty="0">
                <a:solidFill>
                  <a:srgbClr val="000000"/>
                </a:solidFill>
                <a:latin typeface="Calibri" panose="020F0502020204030204" pitchFamily="34" charset="0"/>
                <a:cs typeface="Calibri" panose="020F0502020204030204" pitchFamily="34" charset="0"/>
              </a:rPr>
              <a:t>Če kmetija z oddano zbirno vlogo ne vlaga zahtevkov za plačilo, ta kmetija ni podvržena pravilom pogojenosti</a:t>
            </a:r>
            <a:r>
              <a:rPr lang="sl-SI" dirty="0">
                <a:solidFill>
                  <a:srgbClr val="000000"/>
                </a:solidFill>
                <a:latin typeface="Calibri" panose="020F0502020204030204" pitchFamily="34" charset="0"/>
                <a:cs typeface="Calibri" panose="020F0502020204030204" pitchFamily="34" charset="0"/>
              </a:rPr>
              <a:t>.</a:t>
            </a:r>
            <a:r>
              <a:rPr lang="sl-SI" sz="1800" b="0" i="0" u="none" strike="noStrike" dirty="0">
                <a:solidFill>
                  <a:srgbClr val="000000"/>
                </a:solidFill>
                <a:effectLst/>
                <a:latin typeface="Calibri" panose="020F0502020204030204" pitchFamily="34" charset="0"/>
                <a:cs typeface="Calibri" panose="020F0502020204030204" pitchFamily="34" charset="0"/>
              </a:rPr>
              <a:t> </a:t>
            </a:r>
            <a:endParaRPr lang="pl-PL" sz="1800" b="1" i="0" u="none" strike="noStrike" dirty="0">
              <a:solidFill>
                <a:srgbClr val="000000"/>
              </a:solidFill>
              <a:effectLst/>
              <a:latin typeface="Calibri" panose="020F0502020204030204" pitchFamily="34" charset="0"/>
              <a:cs typeface="Calibri" panose="020F0502020204030204" pitchFamily="34" charset="0"/>
            </a:endParaRPr>
          </a:p>
          <a:p>
            <a:pPr marL="0" indent="0" algn="just">
              <a:lnSpc>
                <a:spcPct val="107000"/>
              </a:lnSpc>
              <a:spcAft>
                <a:spcPts val="800"/>
              </a:spcAft>
              <a:buNone/>
            </a:pPr>
            <a:endParaRPr lang="pl-PL"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0" algn="just">
              <a:lnSpc>
                <a:spcPct val="107000"/>
              </a:lnSpc>
              <a:spcAft>
                <a:spcPts val="800"/>
              </a:spcAft>
              <a:buNone/>
            </a:pPr>
            <a:endParaRPr lang="sl-SI" sz="1800" b="1"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pPr>
            <a:endParaRPr lang="sl-SI" b="1" dirty="0"/>
          </a:p>
        </p:txBody>
      </p:sp>
    </p:spTree>
    <p:extLst>
      <p:ext uri="{BB962C8B-B14F-4D97-AF65-F5344CB8AC3E}">
        <p14:creationId xmlns:p14="http://schemas.microsoft.com/office/powerpoint/2010/main" val="21317525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6EB079C-0085-4910-9E05-532D86E7A328}"/>
              </a:ext>
            </a:extLst>
          </p:cNvPr>
          <p:cNvSpPr>
            <a:spLocks noGrp="1"/>
          </p:cNvSpPr>
          <p:nvPr>
            <p:ph type="title"/>
          </p:nvPr>
        </p:nvSpPr>
        <p:spPr>
          <a:xfrm>
            <a:off x="572559" y="168938"/>
            <a:ext cx="8596668" cy="647700"/>
          </a:xfrm>
        </p:spPr>
        <p:txBody>
          <a:bodyPr/>
          <a:lstStyle/>
          <a:p>
            <a:r>
              <a:rPr lang="sl-SI" dirty="0"/>
              <a:t>Odgovori na vprašanja/predloge DKOP 7</a:t>
            </a:r>
          </a:p>
        </p:txBody>
      </p:sp>
      <p:sp>
        <p:nvSpPr>
          <p:cNvPr id="3" name="Označba mesta vsebine 2">
            <a:extLst>
              <a:ext uri="{FF2B5EF4-FFF2-40B4-BE49-F238E27FC236}">
                <a16:creationId xmlns:a16="http://schemas.microsoft.com/office/drawing/2014/main" id="{F6664682-7F1A-4197-8EFD-7A02F806B7B4}"/>
              </a:ext>
            </a:extLst>
          </p:cNvPr>
          <p:cNvSpPr>
            <a:spLocks noGrp="1"/>
          </p:cNvSpPr>
          <p:nvPr>
            <p:ph idx="1"/>
          </p:nvPr>
        </p:nvSpPr>
        <p:spPr>
          <a:xfrm>
            <a:off x="371474" y="895349"/>
            <a:ext cx="10525125" cy="5876925"/>
          </a:xfrm>
        </p:spPr>
        <p:txBody>
          <a:bodyPr>
            <a:normAutofit fontScale="77500" lnSpcReduction="20000"/>
          </a:bodyPr>
          <a:lstStyle/>
          <a:p>
            <a:pPr marL="0" lvl="0" indent="0">
              <a:lnSpc>
                <a:spcPct val="120000"/>
              </a:lnSpc>
              <a:spcBef>
                <a:spcPts val="0"/>
              </a:spcBef>
              <a:spcAft>
                <a:spcPts val="800"/>
              </a:spcAft>
              <a:buNone/>
            </a:pPr>
            <a:r>
              <a:rPr lang="sl-SI" sz="1800" b="0" i="0" u="none" strike="noStrike" dirty="0">
                <a:solidFill>
                  <a:srgbClr val="000000"/>
                </a:solidFill>
                <a:effectLst/>
                <a:latin typeface="Arial" panose="020B0604020202020204" pitchFamily="34" charset="0"/>
              </a:rPr>
              <a:t>Kmetija z več kot 10 ha površin, kjer je na 60 % njiv zavezana do kolobarja, </a:t>
            </a:r>
            <a:br>
              <a:rPr lang="sl-SI" sz="1800" b="0" i="0" u="none" strike="noStrike" dirty="0">
                <a:solidFill>
                  <a:srgbClr val="000000"/>
                </a:solidFill>
                <a:effectLst/>
                <a:latin typeface="Arial" panose="020B0604020202020204" pitchFamily="34" charset="0"/>
              </a:rPr>
            </a:br>
            <a:r>
              <a:rPr lang="sl-SI" sz="1800" b="0" i="0" u="none" strike="noStrike" dirty="0">
                <a:solidFill>
                  <a:srgbClr val="000000"/>
                </a:solidFill>
                <a:effectLst/>
                <a:latin typeface="Arial" panose="020B0604020202020204" pitchFamily="34" charset="0"/>
              </a:rPr>
              <a:t>Prosim za preveritev pravilnosti kolobarja</a:t>
            </a:r>
            <a:br>
              <a:rPr lang="sl-SI" sz="1800" b="0" i="0" u="none" strike="noStrike" dirty="0">
                <a:solidFill>
                  <a:srgbClr val="000000"/>
                </a:solidFill>
                <a:effectLst/>
                <a:latin typeface="Arial" panose="020B0604020202020204" pitchFamily="34" charset="0"/>
              </a:rPr>
            </a:br>
            <a:r>
              <a:rPr lang="sl-SI" sz="1800" b="0" i="0" u="none" strike="noStrike" dirty="0">
                <a:solidFill>
                  <a:srgbClr val="000000"/>
                </a:solidFill>
                <a:effectLst/>
                <a:latin typeface="Arial" panose="020B0604020202020204" pitchFamily="34" charset="0"/>
              </a:rPr>
              <a:t>Glavni posevek mora biti na njivi prisoten pretežni del obdobja od 1. 5. do 31.7. (9. člen, 8 odstavek 1.tč. IAKS uredbe in 14. člen uredbe o pogojenosti, kadar mora biti kolobar vzpostavljen na 60 % njivskih površin.</a:t>
            </a:r>
            <a:br>
              <a:rPr lang="sl-SI" sz="1800" b="0" i="0" u="none" strike="noStrike" dirty="0">
                <a:solidFill>
                  <a:srgbClr val="000000"/>
                </a:solidFill>
                <a:effectLst/>
                <a:latin typeface="Arial" panose="020B0604020202020204" pitchFamily="34" charset="0"/>
              </a:rPr>
            </a:br>
            <a:r>
              <a:rPr lang="sl-SI" sz="1800" b="0" i="0" u="none" strike="noStrike" dirty="0">
                <a:solidFill>
                  <a:srgbClr val="000000"/>
                </a:solidFill>
                <a:effectLst/>
                <a:latin typeface="Arial" panose="020B0604020202020204" pitchFamily="34" charset="0"/>
              </a:rPr>
              <a:t>Primer 1: </a:t>
            </a:r>
            <a:br>
              <a:rPr lang="sl-SI" sz="1800" b="0" i="0" u="none" strike="noStrike" dirty="0">
                <a:solidFill>
                  <a:srgbClr val="000000"/>
                </a:solidFill>
                <a:effectLst/>
                <a:latin typeface="Arial" panose="020B0604020202020204" pitchFamily="34" charset="0"/>
              </a:rPr>
            </a:br>
            <a:r>
              <a:rPr lang="sl-SI" sz="1800" b="0" i="0" u="none" strike="noStrike" dirty="0">
                <a:solidFill>
                  <a:srgbClr val="000000"/>
                </a:solidFill>
                <a:effectLst/>
                <a:latin typeface="Arial" panose="020B0604020202020204" pitchFamily="34" charset="0"/>
              </a:rPr>
              <a:t>2024 : glavni posevek koruza, po spravilu koruze še setev TDM (oktober)</a:t>
            </a:r>
            <a:br>
              <a:rPr lang="sl-SI" sz="1800" b="0" i="0" u="none" strike="noStrike" dirty="0">
                <a:solidFill>
                  <a:srgbClr val="000000"/>
                </a:solidFill>
                <a:effectLst/>
                <a:latin typeface="Arial" panose="020B0604020202020204" pitchFamily="34" charset="0"/>
              </a:rPr>
            </a:br>
            <a:r>
              <a:rPr lang="sl-SI" sz="1800" b="0" i="0" u="none" strike="noStrike" dirty="0">
                <a:solidFill>
                  <a:srgbClr val="000000"/>
                </a:solidFill>
                <a:effectLst/>
                <a:latin typeface="Arial" panose="020B0604020202020204" pitchFamily="34" charset="0"/>
              </a:rPr>
              <a:t>2025 : glavni posevek TDM, koruza (naknadni posevek), koruza sejana po 2. košnji </a:t>
            </a:r>
            <a:r>
              <a:rPr lang="sl-SI" sz="1800" b="0" i="0" u="none" strike="noStrike" dirty="0" err="1">
                <a:solidFill>
                  <a:srgbClr val="000000"/>
                </a:solidFill>
                <a:effectLst/>
                <a:latin typeface="Arial" panose="020B0604020202020204" pitchFamily="34" charset="0"/>
              </a:rPr>
              <a:t>tdm</a:t>
            </a:r>
            <a:r>
              <a:rPr lang="sl-SI" sz="1800" b="0" i="0" u="none" strike="noStrike" dirty="0">
                <a:solidFill>
                  <a:srgbClr val="000000"/>
                </a:solidFill>
                <a:effectLst/>
                <a:latin typeface="Arial" panose="020B0604020202020204" pitchFamily="34" charset="0"/>
              </a:rPr>
              <a:t> t. j. n</a:t>
            </a:r>
            <a:br>
              <a:rPr lang="sl-SI" sz="1800" b="0" i="0" u="none" strike="noStrike" dirty="0">
                <a:solidFill>
                  <a:srgbClr val="000000"/>
                </a:solidFill>
                <a:effectLst/>
                <a:latin typeface="Arial" panose="020B0604020202020204" pitchFamily="34" charset="0"/>
              </a:rPr>
            </a:br>
            <a:r>
              <a:rPr lang="sl-SI" sz="1800" b="0" i="0" u="none" strike="noStrike" dirty="0">
                <a:solidFill>
                  <a:srgbClr val="000000"/>
                </a:solidFill>
                <a:effectLst/>
                <a:latin typeface="Arial" panose="020B0604020202020204" pitchFamily="34" charset="0"/>
              </a:rPr>
              <a:t>            18.6.</a:t>
            </a:r>
            <a:br>
              <a:rPr lang="sl-SI" sz="1800" b="0" i="0" u="none" strike="noStrike" dirty="0">
                <a:solidFill>
                  <a:srgbClr val="000000"/>
                </a:solidFill>
                <a:effectLst/>
                <a:latin typeface="Arial" panose="020B0604020202020204" pitchFamily="34" charset="0"/>
              </a:rPr>
            </a:br>
            <a:r>
              <a:rPr lang="sl-SI" sz="1800" b="0" i="0" u="none" strike="noStrike" dirty="0">
                <a:solidFill>
                  <a:srgbClr val="000000"/>
                </a:solidFill>
                <a:effectLst/>
                <a:latin typeface="Arial" panose="020B0604020202020204" pitchFamily="34" charset="0"/>
              </a:rPr>
              <a:t>2026: glavni posevek : koruza, po spravilu koruze se poseje še mnogocvetno ljuljko</a:t>
            </a:r>
            <a:br>
              <a:rPr lang="sl-SI" sz="1800" b="0" i="0" u="none" strike="noStrike" dirty="0">
                <a:solidFill>
                  <a:srgbClr val="000000"/>
                </a:solidFill>
                <a:effectLst/>
                <a:latin typeface="Arial" panose="020B0604020202020204" pitchFamily="34" charset="0"/>
              </a:rPr>
            </a:br>
            <a:r>
              <a:rPr lang="sl-SI" sz="1800" b="0" i="0" u="none" strike="noStrike" dirty="0">
                <a:solidFill>
                  <a:srgbClr val="000000"/>
                </a:solidFill>
                <a:effectLst/>
                <a:latin typeface="Arial" panose="020B0604020202020204" pitchFamily="34" charset="0"/>
              </a:rPr>
              <a:t>2027: glavni posevek: mnogocvetna ljuljka, po 2. košnji ljuljke npr. 17. 6. setev koruze, ki je </a:t>
            </a:r>
            <a:br>
              <a:rPr lang="sl-SI" sz="1800" b="0" i="0" u="none" strike="noStrike" dirty="0">
                <a:solidFill>
                  <a:srgbClr val="000000"/>
                </a:solidFill>
                <a:effectLst/>
                <a:latin typeface="Arial" panose="020B0604020202020204" pitchFamily="34" charset="0"/>
              </a:rPr>
            </a:br>
            <a:r>
              <a:rPr lang="sl-SI" sz="1800" b="0" i="0" u="none" strike="noStrike" dirty="0">
                <a:solidFill>
                  <a:srgbClr val="000000"/>
                </a:solidFill>
                <a:effectLst/>
                <a:latin typeface="Arial" panose="020B0604020202020204" pitchFamily="34" charset="0"/>
              </a:rPr>
              <a:t>              naknadni posevek</a:t>
            </a:r>
            <a:br>
              <a:rPr lang="sl-SI" sz="1800" b="0" i="0" u="none" strike="noStrike" dirty="0">
                <a:solidFill>
                  <a:srgbClr val="000000"/>
                </a:solidFill>
                <a:effectLst/>
                <a:latin typeface="Arial" panose="020B0604020202020204" pitchFamily="34" charset="0"/>
              </a:rPr>
            </a:br>
            <a:r>
              <a:rPr lang="sl-SI" sz="1800" b="0" i="0" u="none" strike="noStrike" dirty="0">
                <a:solidFill>
                  <a:srgbClr val="000000"/>
                </a:solidFill>
                <a:effectLst/>
                <a:latin typeface="Arial" panose="020B0604020202020204" pitchFamily="34" charset="0"/>
              </a:rPr>
              <a:t>2028: glavni posevek:  koruza, po spravilu koruze setev TDM </a:t>
            </a:r>
            <a:br>
              <a:rPr lang="sl-SI" sz="1800" b="0" i="0" u="none" strike="noStrike" dirty="0">
                <a:solidFill>
                  <a:srgbClr val="000000"/>
                </a:solidFill>
                <a:effectLst/>
                <a:latin typeface="Arial" panose="020B0604020202020204" pitchFamily="34" charset="0"/>
              </a:rPr>
            </a:br>
            <a:r>
              <a:rPr lang="sl-SI" sz="1800" b="0" i="0" u="none" strike="noStrike" dirty="0">
                <a:solidFill>
                  <a:srgbClr val="000000"/>
                </a:solidFill>
                <a:effectLst/>
                <a:latin typeface="Arial" panose="020B0604020202020204" pitchFamily="34" charset="0"/>
              </a:rPr>
              <a:t>Zanima me, ali tak kolobar zdrži zahteve iz POGOJENOSTI DKOP 7, glede na trenutne veljavne predpise.</a:t>
            </a:r>
          </a:p>
          <a:p>
            <a:pPr marL="0" indent="0">
              <a:lnSpc>
                <a:spcPct val="107000"/>
              </a:lnSpc>
              <a:spcAft>
                <a:spcPts val="800"/>
              </a:spcAft>
            </a:pPr>
            <a:r>
              <a:rPr lang="sl-SI" sz="1800" b="1" i="0" u="none" strike="noStrike" dirty="0">
                <a:solidFill>
                  <a:srgbClr val="000000"/>
                </a:solidFill>
                <a:effectLst/>
                <a:latin typeface="Arial" panose="020B0604020202020204" pitchFamily="34" charset="0"/>
              </a:rPr>
              <a:t> Da.</a:t>
            </a:r>
            <a:br>
              <a:rPr lang="sl-SI" sz="1800" b="0" i="0" u="none" strike="noStrike" dirty="0">
                <a:solidFill>
                  <a:srgbClr val="000000"/>
                </a:solidFill>
                <a:effectLst/>
                <a:latin typeface="Arial" panose="020B0604020202020204" pitchFamily="34" charset="0"/>
              </a:rPr>
            </a:br>
            <a:br>
              <a:rPr lang="sl-SI" sz="1800" b="0" i="0" u="none" strike="noStrike" dirty="0">
                <a:solidFill>
                  <a:srgbClr val="000000"/>
                </a:solidFill>
                <a:effectLst/>
                <a:latin typeface="Arial" panose="020B0604020202020204" pitchFamily="34" charset="0"/>
              </a:rPr>
            </a:br>
            <a:r>
              <a:rPr lang="sl-SI" sz="1800" b="0" i="0" u="none" strike="noStrike" dirty="0">
                <a:solidFill>
                  <a:srgbClr val="000000"/>
                </a:solidFill>
                <a:effectLst/>
                <a:latin typeface="Arial" panose="020B0604020202020204" pitchFamily="34" charset="0"/>
              </a:rPr>
              <a:t>Primer 2:</a:t>
            </a:r>
            <a:br>
              <a:rPr lang="sl-SI" sz="1800" b="0" i="0" u="none" strike="noStrike" dirty="0">
                <a:solidFill>
                  <a:srgbClr val="000000"/>
                </a:solidFill>
                <a:effectLst/>
                <a:latin typeface="Arial" panose="020B0604020202020204" pitchFamily="34" charset="0"/>
              </a:rPr>
            </a:br>
            <a:r>
              <a:rPr lang="sl-SI" sz="1800" b="0" i="0" u="none" strike="noStrike" dirty="0">
                <a:solidFill>
                  <a:srgbClr val="000000"/>
                </a:solidFill>
                <a:effectLst/>
                <a:latin typeface="Arial" panose="020B0604020202020204" pitchFamily="34" charset="0"/>
              </a:rPr>
              <a:t>2024: glavni posevek: pozni krompir in naknadni posevek ajda</a:t>
            </a:r>
            <a:br>
              <a:rPr lang="sl-SI" sz="1800" b="0" i="0" u="none" strike="noStrike" dirty="0">
                <a:solidFill>
                  <a:srgbClr val="000000"/>
                </a:solidFill>
                <a:effectLst/>
                <a:latin typeface="Arial" panose="020B0604020202020204" pitchFamily="34" charset="0"/>
              </a:rPr>
            </a:br>
            <a:r>
              <a:rPr lang="sl-SI" sz="1800" b="0" i="0" u="none" strike="noStrike" dirty="0">
                <a:solidFill>
                  <a:srgbClr val="000000"/>
                </a:solidFill>
                <a:effectLst/>
                <a:latin typeface="Arial" panose="020B0604020202020204" pitchFamily="34" charset="0"/>
              </a:rPr>
              <a:t>2025: glavni posevek: zgodnji krompir pobran  do15. 6. in koruza (naknadni posevek)</a:t>
            </a:r>
            <a:br>
              <a:rPr lang="sl-SI" sz="1800" b="0" i="0" u="none" strike="noStrike" dirty="0">
                <a:solidFill>
                  <a:srgbClr val="000000"/>
                </a:solidFill>
                <a:effectLst/>
                <a:latin typeface="Arial" panose="020B0604020202020204" pitchFamily="34" charset="0"/>
              </a:rPr>
            </a:br>
            <a:r>
              <a:rPr lang="sl-SI" sz="1800" b="0" i="0" u="none" strike="noStrike" dirty="0">
                <a:solidFill>
                  <a:srgbClr val="000000"/>
                </a:solidFill>
                <a:effectLst/>
                <a:latin typeface="Arial" panose="020B0604020202020204" pitchFamily="34" charset="0"/>
              </a:rPr>
              <a:t>2026: glavni posevek: pozni krompir + naknadni posevek ajda</a:t>
            </a:r>
            <a:br>
              <a:rPr lang="sl-SI" sz="1800" b="0" i="0" u="none" strike="noStrike" dirty="0">
                <a:solidFill>
                  <a:srgbClr val="000000"/>
                </a:solidFill>
                <a:effectLst/>
                <a:latin typeface="Arial" panose="020B0604020202020204" pitchFamily="34" charset="0"/>
              </a:rPr>
            </a:br>
            <a:r>
              <a:rPr lang="sl-SI" sz="1800" b="0" i="0" u="none" strike="noStrike" dirty="0">
                <a:solidFill>
                  <a:srgbClr val="000000"/>
                </a:solidFill>
                <a:effectLst/>
                <a:latin typeface="Arial" panose="020B0604020202020204" pitchFamily="34" charset="0"/>
              </a:rPr>
              <a:t>2027: glavni posevek :zgodnji krompir  ( pobran do 15. 6) + solata</a:t>
            </a:r>
            <a:br>
              <a:rPr lang="sl-SI" sz="1800" b="0" i="0" u="none" strike="noStrike" dirty="0">
                <a:solidFill>
                  <a:srgbClr val="000000"/>
                </a:solidFill>
                <a:effectLst/>
                <a:latin typeface="Arial" panose="020B0604020202020204" pitchFamily="34" charset="0"/>
              </a:rPr>
            </a:br>
            <a:r>
              <a:rPr lang="sl-SI" sz="1800" b="0" i="0" u="none" strike="noStrike" dirty="0">
                <a:solidFill>
                  <a:srgbClr val="000000"/>
                </a:solidFill>
                <a:effectLst/>
                <a:latin typeface="Arial" panose="020B0604020202020204" pitchFamily="34" charset="0"/>
              </a:rPr>
              <a:t>2028: glavni posevek: pozni krompir + naknadni posevek ozimno žito</a:t>
            </a:r>
            <a:br>
              <a:rPr lang="sl-SI" sz="1800" b="0" i="0" u="none" strike="noStrike" dirty="0">
                <a:solidFill>
                  <a:srgbClr val="000000"/>
                </a:solidFill>
                <a:effectLst/>
                <a:latin typeface="Arial" panose="020B0604020202020204" pitchFamily="34" charset="0"/>
              </a:rPr>
            </a:br>
            <a:endParaRPr lang="sl-SI" sz="1800" b="1" i="0" u="none" strike="noStrike" dirty="0">
              <a:solidFill>
                <a:srgbClr val="000000"/>
              </a:solidFill>
              <a:effectLst/>
              <a:latin typeface="Arial" panose="020B0604020202020204" pitchFamily="34" charset="0"/>
            </a:endParaRPr>
          </a:p>
          <a:p>
            <a:pPr marL="0" indent="0">
              <a:lnSpc>
                <a:spcPct val="107000"/>
              </a:lnSpc>
              <a:spcAft>
                <a:spcPts val="800"/>
              </a:spcAft>
            </a:pPr>
            <a:r>
              <a:rPr lang="sl-SI" b="1" dirty="0">
                <a:solidFill>
                  <a:srgbClr val="000000"/>
                </a:solidFill>
                <a:latin typeface="Arial" panose="020B0604020202020204" pitchFamily="34" charset="0"/>
              </a:rPr>
              <a:t>Ne. Glavni (prezimni in/ali spomladanski) posevek mora biti prisoten najmanj do vključno 16.6. Isti glavni posevek (z dosevki) se lahko na 40 % ornih površin ponovi največ tri leta zapored. Ob upoštevanju obeh pravil pa je predlagani kolobar v redu. Na isto vprašanje preko foruma ste dobili malenkost drugačen odgovor, vendar vsebinsko enak.</a:t>
            </a:r>
            <a:endParaRPr lang="sl-SI" sz="1800" b="0" i="0" u="none" strike="noStrike"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7340821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6EB079C-0085-4910-9E05-532D86E7A328}"/>
              </a:ext>
            </a:extLst>
          </p:cNvPr>
          <p:cNvSpPr>
            <a:spLocks noGrp="1"/>
          </p:cNvSpPr>
          <p:nvPr>
            <p:ph type="title"/>
          </p:nvPr>
        </p:nvSpPr>
        <p:spPr>
          <a:xfrm>
            <a:off x="572559" y="168938"/>
            <a:ext cx="8596668" cy="647700"/>
          </a:xfrm>
        </p:spPr>
        <p:txBody>
          <a:bodyPr/>
          <a:lstStyle/>
          <a:p>
            <a:r>
              <a:rPr lang="sl-SI" dirty="0"/>
              <a:t>Odgovori na vprašanja/predloge</a:t>
            </a:r>
          </a:p>
        </p:txBody>
      </p:sp>
      <p:sp>
        <p:nvSpPr>
          <p:cNvPr id="3" name="Označba mesta vsebine 2">
            <a:extLst>
              <a:ext uri="{FF2B5EF4-FFF2-40B4-BE49-F238E27FC236}">
                <a16:creationId xmlns:a16="http://schemas.microsoft.com/office/drawing/2014/main" id="{F6664682-7F1A-4197-8EFD-7A02F806B7B4}"/>
              </a:ext>
            </a:extLst>
          </p:cNvPr>
          <p:cNvSpPr>
            <a:spLocks noGrp="1"/>
          </p:cNvSpPr>
          <p:nvPr>
            <p:ph idx="1"/>
          </p:nvPr>
        </p:nvSpPr>
        <p:spPr>
          <a:xfrm>
            <a:off x="371474" y="895349"/>
            <a:ext cx="10525125" cy="5876925"/>
          </a:xfrm>
        </p:spPr>
        <p:txBody>
          <a:bodyPr>
            <a:normAutofit/>
          </a:bodyPr>
          <a:lstStyle/>
          <a:p>
            <a:pPr marL="0" lvl="0" indent="0">
              <a:lnSpc>
                <a:spcPct val="120000"/>
              </a:lnSpc>
              <a:spcBef>
                <a:spcPts val="0"/>
              </a:spcBef>
              <a:spcAft>
                <a:spcPts val="800"/>
              </a:spcAft>
              <a:buNone/>
            </a:pPr>
            <a:r>
              <a:rPr lang="sl-SI" sz="1800" b="0" i="0" u="none" strike="noStrike" dirty="0">
                <a:solidFill>
                  <a:srgbClr val="000000"/>
                </a:solidFill>
                <a:effectLst/>
                <a:latin typeface="Arial" panose="020B0604020202020204" pitchFamily="34" charset="0"/>
              </a:rPr>
              <a:t>13. člen 7 odstavek je navedeno, da se </a:t>
            </a:r>
            <a:r>
              <a:rPr lang="sl-SI" sz="1800" b="0" i="0" u="none" strike="noStrike" dirty="0" err="1">
                <a:solidFill>
                  <a:srgbClr val="000000"/>
                </a:solidFill>
                <a:effectLst/>
                <a:latin typeface="Arial" panose="020B0604020202020204" pitchFamily="34" charset="0"/>
              </a:rPr>
              <a:t>GERk</a:t>
            </a:r>
            <a:r>
              <a:rPr lang="sl-SI" sz="1800" b="0" i="0" u="none" strike="noStrike" dirty="0">
                <a:solidFill>
                  <a:srgbClr val="000000"/>
                </a:solidFill>
                <a:effectLst/>
                <a:latin typeface="Arial" panose="020B0604020202020204" pitchFamily="34" charset="0"/>
              </a:rPr>
              <a:t>- i z OOTT, se lahko med dvema zaporednima letoma na ravni poligona spremenijo v mejah toleranc do 10 arov. Kaj je poligon?</a:t>
            </a:r>
            <a:r>
              <a:rPr lang="sl-SI" dirty="0"/>
              <a:t> </a:t>
            </a:r>
          </a:p>
          <a:p>
            <a:pPr>
              <a:lnSpc>
                <a:spcPct val="120000"/>
              </a:lnSpc>
              <a:spcBef>
                <a:spcPts val="0"/>
              </a:spcBef>
              <a:spcAft>
                <a:spcPts val="800"/>
              </a:spcAft>
            </a:pPr>
            <a:r>
              <a:rPr lang="sl-SI" sz="1800" b="1" i="0" u="none" strike="noStrike" dirty="0">
                <a:solidFill>
                  <a:srgbClr val="000000"/>
                </a:solidFill>
                <a:effectLst/>
                <a:latin typeface="Arial" panose="020B0604020202020204" pitchFamily="34" charset="0"/>
              </a:rPr>
              <a:t>Najmanjša enota rabe, po navadi je to poljina, lahko je tudi GERK znotraj bloka.</a:t>
            </a:r>
          </a:p>
          <a:p>
            <a:pPr marL="0" lvl="0" indent="0">
              <a:lnSpc>
                <a:spcPct val="120000"/>
              </a:lnSpc>
              <a:spcBef>
                <a:spcPts val="0"/>
              </a:spcBef>
              <a:spcAft>
                <a:spcPts val="800"/>
              </a:spcAft>
              <a:buNone/>
            </a:pPr>
            <a:endParaRPr lang="sl-SI" sz="1800" b="0" i="0" u="none" strike="noStrike" dirty="0">
              <a:solidFill>
                <a:srgbClr val="000000"/>
              </a:solidFill>
              <a:effectLst/>
              <a:latin typeface="Arial" panose="020B0604020202020204" pitchFamily="34" charset="0"/>
            </a:endParaRPr>
          </a:p>
          <a:p>
            <a:pPr marL="0" lvl="0" indent="0">
              <a:lnSpc>
                <a:spcPct val="120000"/>
              </a:lnSpc>
              <a:spcBef>
                <a:spcPts val="0"/>
              </a:spcBef>
              <a:spcAft>
                <a:spcPts val="800"/>
              </a:spcAft>
              <a:buNone/>
            </a:pPr>
            <a:r>
              <a:rPr lang="sl-SI" sz="1800" b="0" i="0" u="none" strike="noStrike" dirty="0">
                <a:solidFill>
                  <a:srgbClr val="000000"/>
                </a:solidFill>
                <a:effectLst/>
                <a:latin typeface="Arial" panose="020B0604020202020204" pitchFamily="34" charset="0"/>
              </a:rPr>
              <a:t>Je možna praha (4 % neproizvodnih površin) v kombinaciji s posevkom? Npr. TDM na isti površini: setev v jeseni 2023, praha 2024 (od 1.1. do 31.7. se mulči, od avgusta naprej pa uporablja za krmo), v 2025 pa je glavni posevek ali pa se ponovi 2024 (praha).</a:t>
            </a:r>
            <a:r>
              <a:rPr lang="sl-SI" dirty="0"/>
              <a:t> </a:t>
            </a:r>
          </a:p>
          <a:p>
            <a:pPr>
              <a:lnSpc>
                <a:spcPct val="120000"/>
              </a:lnSpc>
              <a:spcBef>
                <a:spcPts val="0"/>
              </a:spcBef>
              <a:spcAft>
                <a:spcPts val="800"/>
              </a:spcAft>
            </a:pPr>
            <a:r>
              <a:rPr lang="sl-SI" sz="1800" b="1" i="0" u="none" strike="noStrike" dirty="0">
                <a:solidFill>
                  <a:srgbClr val="000000"/>
                </a:solidFill>
                <a:effectLst/>
                <a:latin typeface="Arial" panose="020B0604020202020204" pitchFamily="34" charset="0"/>
              </a:rPr>
              <a:t>Do nadaljnjega je taka praksa možna.</a:t>
            </a:r>
          </a:p>
        </p:txBody>
      </p:sp>
    </p:spTree>
    <p:extLst>
      <p:ext uri="{BB962C8B-B14F-4D97-AF65-F5344CB8AC3E}">
        <p14:creationId xmlns:p14="http://schemas.microsoft.com/office/powerpoint/2010/main" val="39431858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08539" y="2979371"/>
            <a:ext cx="10515600" cy="1325563"/>
          </a:xfrm>
        </p:spPr>
        <p:txBody>
          <a:bodyPr>
            <a:normAutofit/>
          </a:bodyPr>
          <a:lstStyle/>
          <a:p>
            <a:r>
              <a:rPr lang="sl-SI" sz="6600" b="1" dirty="0"/>
              <a:t>Hvala za pozornost</a:t>
            </a:r>
          </a:p>
        </p:txBody>
      </p:sp>
    </p:spTree>
    <p:extLst>
      <p:ext uri="{BB962C8B-B14F-4D97-AF65-F5344CB8AC3E}">
        <p14:creationId xmlns:p14="http://schemas.microsoft.com/office/powerpoint/2010/main" val="1435905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47CD820-F228-49C1-B30B-0C27D3EE68EA}"/>
              </a:ext>
            </a:extLst>
          </p:cNvPr>
          <p:cNvSpPr>
            <a:spLocks noGrp="1"/>
          </p:cNvSpPr>
          <p:nvPr>
            <p:ph type="title"/>
          </p:nvPr>
        </p:nvSpPr>
        <p:spPr>
          <a:xfrm>
            <a:off x="496359" y="190499"/>
            <a:ext cx="8596668" cy="581025"/>
          </a:xfrm>
        </p:spPr>
        <p:txBody>
          <a:bodyPr>
            <a:normAutofit fontScale="90000"/>
          </a:bodyPr>
          <a:lstStyle/>
          <a:p>
            <a:r>
              <a:rPr lang="sl-SI" dirty="0"/>
              <a:t>Spremembe v veljavni Uredbi</a:t>
            </a:r>
          </a:p>
        </p:txBody>
      </p:sp>
      <p:sp>
        <p:nvSpPr>
          <p:cNvPr id="3" name="Označba mesta vsebine 2">
            <a:extLst>
              <a:ext uri="{FF2B5EF4-FFF2-40B4-BE49-F238E27FC236}">
                <a16:creationId xmlns:a16="http://schemas.microsoft.com/office/drawing/2014/main" id="{A5C8C3EA-19AE-4E42-B77E-50F53EE7BD8C}"/>
              </a:ext>
            </a:extLst>
          </p:cNvPr>
          <p:cNvSpPr>
            <a:spLocks noGrp="1"/>
          </p:cNvSpPr>
          <p:nvPr>
            <p:ph idx="1"/>
          </p:nvPr>
        </p:nvSpPr>
        <p:spPr>
          <a:xfrm>
            <a:off x="380999" y="1152525"/>
            <a:ext cx="10906125" cy="5391150"/>
          </a:xfrm>
        </p:spPr>
        <p:txBody>
          <a:bodyPr/>
          <a:lstStyle/>
          <a:p>
            <a:pPr marL="180975" indent="-180975">
              <a:spcBef>
                <a:spcPts val="439"/>
              </a:spcBef>
              <a:spcAft>
                <a:spcPts val="601"/>
              </a:spcAft>
              <a:tabLst>
                <a:tab pos="0" algn="l"/>
              </a:tabLst>
            </a:pPr>
            <a:r>
              <a:rPr lang="sl-SI" sz="1800" b="1" spc="-1" dirty="0">
                <a:solidFill>
                  <a:srgbClr val="000000"/>
                </a:solidFill>
                <a:latin typeface="Arial"/>
              </a:rPr>
              <a:t>Bistvene spremembe v uredbi so:</a:t>
            </a:r>
          </a:p>
          <a:p>
            <a:pPr marL="447675" indent="-180975">
              <a:spcBef>
                <a:spcPts val="439"/>
              </a:spcBef>
              <a:spcAft>
                <a:spcPts val="601"/>
              </a:spcAft>
              <a:tabLst>
                <a:tab pos="0" algn="l"/>
              </a:tabLst>
            </a:pPr>
            <a:r>
              <a:rPr lang="sl-SI" sz="1800" b="1" spc="-1" dirty="0">
                <a:solidFill>
                  <a:srgbClr val="000000"/>
                </a:solidFill>
                <a:latin typeface="Arial"/>
              </a:rPr>
              <a:t>sankcijski sistem – prilogi dve in tri z matrikami kršitev so sedaj bolj uravnotežene ter jasne in vključujejo kršitve iz ponavljanja </a:t>
            </a:r>
            <a:r>
              <a:rPr lang="sl-SI" b="1" spc="-1" dirty="0">
                <a:solidFill>
                  <a:srgbClr val="000000"/>
                </a:solidFill>
                <a:latin typeface="Arial"/>
              </a:rPr>
              <a:t>kršitev; </a:t>
            </a:r>
          </a:p>
          <a:p>
            <a:pPr marL="447675" indent="-180975">
              <a:spcBef>
                <a:spcPts val="439"/>
              </a:spcBef>
              <a:spcAft>
                <a:spcPts val="601"/>
              </a:spcAft>
              <a:tabLst>
                <a:tab pos="0" algn="l"/>
              </a:tabLst>
            </a:pPr>
            <a:r>
              <a:rPr lang="sl-SI" b="1" spc="-1" dirty="0">
                <a:solidFill>
                  <a:srgbClr val="000000"/>
                </a:solidFill>
                <a:latin typeface="Arial"/>
              </a:rPr>
              <a:t>v tabelah v Prilogi 1 so izbrisani stolpci s sankcijskimi odstotki;</a:t>
            </a:r>
          </a:p>
          <a:p>
            <a:pPr marL="447675" indent="-180975">
              <a:spcBef>
                <a:spcPts val="439"/>
              </a:spcBef>
              <a:spcAft>
                <a:spcPts val="601"/>
              </a:spcAft>
              <a:tabLst>
                <a:tab pos="0" algn="l"/>
              </a:tabLst>
            </a:pPr>
            <a:r>
              <a:rPr lang="sl-SI" sz="1800" b="1" spc="-1" dirty="0">
                <a:solidFill>
                  <a:srgbClr val="000000"/>
                </a:solidFill>
                <a:latin typeface="Arial"/>
              </a:rPr>
              <a:t>spremeni se sistem za določanje okoljsko občutljivega trajnega travinja, kar pomeni tudi nov sloj okoljsko občutljivega trajnega travinja, ki se ne bo več spreminjal na letni ravni;</a:t>
            </a:r>
          </a:p>
          <a:p>
            <a:pPr marL="447675" indent="-180975">
              <a:spcBef>
                <a:spcPts val="439"/>
              </a:spcBef>
              <a:spcAft>
                <a:spcPts val="601"/>
              </a:spcAft>
              <a:tabLst>
                <a:tab pos="0" algn="l"/>
              </a:tabLst>
            </a:pPr>
            <a:r>
              <a:rPr lang="sl-SI" b="1" spc="-1" dirty="0">
                <a:solidFill>
                  <a:srgbClr val="000000"/>
                </a:solidFill>
                <a:latin typeface="Arial"/>
              </a:rPr>
              <a:t>sprememba zahteve št. 12 – gnojilni načrt (in s tem analiza tal) ob rekah, ki so obremenjene s fosforjem ni več potreben (reke niso obremenjene zaradi kmetijstva);</a:t>
            </a:r>
            <a:endParaRPr lang="sl-SI" sz="1800" b="1" spc="-1" dirty="0">
              <a:solidFill>
                <a:srgbClr val="000000"/>
              </a:solidFill>
              <a:latin typeface="Arial"/>
            </a:endParaRPr>
          </a:p>
          <a:p>
            <a:pPr marL="447675" indent="-180975">
              <a:spcBef>
                <a:spcPts val="439"/>
              </a:spcBef>
              <a:spcAft>
                <a:spcPts val="601"/>
              </a:spcAft>
              <a:tabLst>
                <a:tab pos="0" algn="l"/>
              </a:tabLst>
            </a:pPr>
            <a:r>
              <a:rPr lang="sl-SI" sz="1800" b="1" spc="-1" dirty="0">
                <a:solidFill>
                  <a:srgbClr val="000000"/>
                </a:solidFill>
                <a:latin typeface="Arial"/>
              </a:rPr>
              <a:t>dodan je nov člen, ki uvaja izvajanje DKOP 2 - varovanje mokrišč in šotišč z letom 2024;</a:t>
            </a:r>
          </a:p>
          <a:p>
            <a:pPr marL="447675" indent="-180975">
              <a:spcBef>
                <a:spcPts val="439"/>
              </a:spcBef>
              <a:spcAft>
                <a:spcPts val="601"/>
              </a:spcAft>
              <a:tabLst>
                <a:tab pos="0" algn="l"/>
              </a:tabLst>
            </a:pPr>
            <a:r>
              <a:rPr lang="sl-SI" sz="1800" b="1" spc="-1" dirty="0">
                <a:solidFill>
                  <a:srgbClr val="000000"/>
                </a:solidFill>
                <a:latin typeface="Arial"/>
              </a:rPr>
              <a:t>določene so izjeme pri DKOP 6 – pokritost tal v najbolj občutljivem delu leta;</a:t>
            </a:r>
          </a:p>
          <a:p>
            <a:pPr marL="447675" indent="-180975">
              <a:spcBef>
                <a:spcPts val="439"/>
              </a:spcBef>
              <a:spcAft>
                <a:spcPts val="601"/>
              </a:spcAft>
              <a:tabLst>
                <a:tab pos="0" algn="l"/>
              </a:tabLst>
            </a:pPr>
            <a:r>
              <a:rPr lang="sl-SI" sz="1800" b="1" spc="-1" dirty="0">
                <a:solidFill>
                  <a:srgbClr val="000000"/>
                </a:solidFill>
                <a:latin typeface="Arial"/>
              </a:rPr>
              <a:t>več redakcijskih popravkov oziroma dopolnitev besedila za boljše razumevanje členov in zahtev.</a:t>
            </a:r>
          </a:p>
          <a:p>
            <a:endParaRPr lang="sl-SI" dirty="0"/>
          </a:p>
        </p:txBody>
      </p:sp>
    </p:spTree>
    <p:extLst>
      <p:ext uri="{BB962C8B-B14F-4D97-AF65-F5344CB8AC3E}">
        <p14:creationId xmlns:p14="http://schemas.microsoft.com/office/powerpoint/2010/main" val="4212267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9922" y="114755"/>
            <a:ext cx="10515600" cy="590096"/>
          </a:xfrm>
        </p:spPr>
        <p:txBody>
          <a:bodyPr>
            <a:normAutofit fontScale="90000"/>
          </a:bodyPr>
          <a:lstStyle/>
          <a:p>
            <a:r>
              <a:rPr lang="sl-SI" b="1" dirty="0"/>
              <a:t>Sankcijski sistem</a:t>
            </a:r>
          </a:p>
        </p:txBody>
      </p:sp>
      <p:sp>
        <p:nvSpPr>
          <p:cNvPr id="3" name="Označba mesta vsebine 2"/>
          <p:cNvSpPr>
            <a:spLocks noGrp="1"/>
          </p:cNvSpPr>
          <p:nvPr>
            <p:ph idx="1"/>
          </p:nvPr>
        </p:nvSpPr>
        <p:spPr>
          <a:xfrm>
            <a:off x="263951" y="1076325"/>
            <a:ext cx="11366074" cy="5543550"/>
          </a:xfrm>
        </p:spPr>
        <p:txBody>
          <a:bodyPr>
            <a:normAutofit/>
          </a:bodyPr>
          <a:lstStyle/>
          <a:p>
            <a:pPr marL="180975" indent="-180975">
              <a:spcBef>
                <a:spcPts val="439"/>
              </a:spcBef>
              <a:spcAft>
                <a:spcPts val="601"/>
              </a:spcAft>
              <a:tabLst>
                <a:tab pos="0" algn="l"/>
              </a:tabLst>
            </a:pPr>
            <a:r>
              <a:rPr lang="sl-SI" sz="2400" b="1" spc="-1" dirty="0">
                <a:solidFill>
                  <a:srgbClr val="000000"/>
                </a:solidFill>
                <a:latin typeface="Arial"/>
              </a:rPr>
              <a:t>Izjem (sankcija NBP) iz prehodne določbe prejšnje uredbe ni več (DKOP 4- . Prepoved oranja velja in DKOP6- pokritost tal se mora izvajati), izjem za DKOP 7 in DKOP 8 ni.</a:t>
            </a:r>
          </a:p>
          <a:p>
            <a:pPr marL="180975" indent="-180975" defTabSz="447675">
              <a:spcBef>
                <a:spcPts val="439"/>
              </a:spcBef>
              <a:spcAft>
                <a:spcPts val="601"/>
              </a:spcAft>
              <a:tabLst>
                <a:tab pos="0" algn="l"/>
              </a:tabLst>
            </a:pPr>
            <a:r>
              <a:rPr lang="sl-SI" sz="2400" b="1" spc="-1" dirty="0">
                <a:solidFill>
                  <a:srgbClr val="000000"/>
                </a:solidFill>
                <a:latin typeface="Arial"/>
              </a:rPr>
              <a:t>Sankcijskega sistema – prilogi dva in tri z matrikami kršitev so sedaj bolj uravnotežene ter jasne in vključujejo kršitve iz ponavljanja kršitev.</a:t>
            </a:r>
          </a:p>
          <a:p>
            <a:pPr marL="180975" indent="-180975">
              <a:spcBef>
                <a:spcPts val="439"/>
              </a:spcBef>
              <a:spcAft>
                <a:spcPts val="601"/>
              </a:spcAft>
              <a:tabLst>
                <a:tab pos="0" algn="l"/>
              </a:tabLst>
            </a:pPr>
            <a:r>
              <a:rPr lang="sl-SI" sz="2400" b="1" spc="-1" dirty="0">
                <a:solidFill>
                  <a:srgbClr val="000000"/>
                </a:solidFill>
                <a:latin typeface="Arial"/>
              </a:rPr>
              <a:t>V tabelah v Prilogi 1 so izbrisani stolpci s sankcijskimi odstotki (posledica medresorskega usklajevanja). </a:t>
            </a:r>
          </a:p>
          <a:p>
            <a:pPr marL="180975" indent="-180975">
              <a:spcBef>
                <a:spcPts val="439"/>
              </a:spcBef>
              <a:spcAft>
                <a:spcPts val="601"/>
              </a:spcAft>
              <a:tabLst>
                <a:tab pos="0" algn="l"/>
              </a:tabLst>
            </a:pPr>
            <a:r>
              <a:rPr lang="sl-SI" sz="2400" b="1" spc="-1" dirty="0">
                <a:solidFill>
                  <a:srgbClr val="000000"/>
                </a:solidFill>
                <a:latin typeface="Arial"/>
              </a:rPr>
              <a:t>Dejansko določena sankcija je odvisna od stanja na kraju samem oziroma presoje rezultatov sistema za spremljanje površin glede na obseg, resnost in trajanje kršitve na podlagi določb 7. člena uredbe.</a:t>
            </a:r>
          </a:p>
        </p:txBody>
      </p:sp>
    </p:spTree>
    <p:extLst>
      <p:ext uri="{BB962C8B-B14F-4D97-AF65-F5344CB8AC3E}">
        <p14:creationId xmlns:p14="http://schemas.microsoft.com/office/powerpoint/2010/main" val="2976547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slov 1">
            <a:extLst>
              <a:ext uri="{FF2B5EF4-FFF2-40B4-BE49-F238E27FC236}">
                <a16:creationId xmlns:a16="http://schemas.microsoft.com/office/drawing/2014/main" id="{CD99F6D1-4559-4C82-B0D2-64DEEBB94FB9}"/>
              </a:ext>
            </a:extLst>
          </p:cNvPr>
          <p:cNvSpPr>
            <a:spLocks noGrp="1"/>
          </p:cNvSpPr>
          <p:nvPr>
            <p:ph type="title"/>
          </p:nvPr>
        </p:nvSpPr>
        <p:spPr>
          <a:xfrm>
            <a:off x="838200" y="105667"/>
            <a:ext cx="10010775" cy="590096"/>
          </a:xfrm>
        </p:spPr>
        <p:txBody>
          <a:bodyPr>
            <a:normAutofit fontScale="90000"/>
          </a:bodyPr>
          <a:lstStyle/>
          <a:p>
            <a:r>
              <a:rPr lang="sl-SI" b="1" dirty="0"/>
              <a:t>Primer  DKOP v Prilogi 1</a:t>
            </a:r>
          </a:p>
        </p:txBody>
      </p:sp>
      <p:pic>
        <p:nvPicPr>
          <p:cNvPr id="4" name="Označba mesta vsebine 3">
            <a:extLst>
              <a:ext uri="{FF2B5EF4-FFF2-40B4-BE49-F238E27FC236}">
                <a16:creationId xmlns:a16="http://schemas.microsoft.com/office/drawing/2014/main" id="{0101562C-61A9-461A-8968-D6FCBBBF2408}"/>
              </a:ext>
            </a:extLst>
          </p:cNvPr>
          <p:cNvPicPr>
            <a:picLocks noGrp="1" noChangeAspect="1"/>
          </p:cNvPicPr>
          <p:nvPr>
            <p:ph idx="1"/>
          </p:nvPr>
        </p:nvPicPr>
        <p:blipFill>
          <a:blip r:embed="rId2"/>
          <a:stretch>
            <a:fillRect/>
          </a:stretch>
        </p:blipFill>
        <p:spPr>
          <a:xfrm>
            <a:off x="1952625" y="959082"/>
            <a:ext cx="5643929" cy="5865757"/>
          </a:xfrm>
          <a:prstGeom prst="rect">
            <a:avLst/>
          </a:prstGeom>
        </p:spPr>
      </p:pic>
    </p:spTree>
    <p:extLst>
      <p:ext uri="{BB962C8B-B14F-4D97-AF65-F5344CB8AC3E}">
        <p14:creationId xmlns:p14="http://schemas.microsoft.com/office/powerpoint/2010/main" val="1955291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3E2976A-C218-4E7F-8A89-EE99526C382D}"/>
              </a:ext>
            </a:extLst>
          </p:cNvPr>
          <p:cNvSpPr>
            <a:spLocks noGrp="1"/>
          </p:cNvSpPr>
          <p:nvPr>
            <p:ph type="title"/>
          </p:nvPr>
        </p:nvSpPr>
        <p:spPr>
          <a:xfrm>
            <a:off x="677334" y="0"/>
            <a:ext cx="8596668" cy="457200"/>
          </a:xfrm>
        </p:spPr>
        <p:txBody>
          <a:bodyPr>
            <a:normAutofit fontScale="90000"/>
          </a:bodyPr>
          <a:lstStyle/>
          <a:p>
            <a:r>
              <a:rPr lang="sl-SI" b="1" dirty="0"/>
              <a:t>Primer  PZR v Prilogi 1</a:t>
            </a:r>
            <a:endParaRPr lang="sl-SI" dirty="0"/>
          </a:p>
        </p:txBody>
      </p:sp>
      <p:pic>
        <p:nvPicPr>
          <p:cNvPr id="8" name="Označba mesta vsebine 7">
            <a:extLst>
              <a:ext uri="{FF2B5EF4-FFF2-40B4-BE49-F238E27FC236}">
                <a16:creationId xmlns:a16="http://schemas.microsoft.com/office/drawing/2014/main" id="{D49D7C94-8A66-40A8-9EA4-464B8CA557EC}"/>
              </a:ext>
            </a:extLst>
          </p:cNvPr>
          <p:cNvPicPr>
            <a:picLocks noGrp="1" noChangeAspect="1"/>
          </p:cNvPicPr>
          <p:nvPr>
            <p:ph idx="1"/>
          </p:nvPr>
        </p:nvPicPr>
        <p:blipFill>
          <a:blip r:embed="rId2"/>
          <a:stretch>
            <a:fillRect/>
          </a:stretch>
        </p:blipFill>
        <p:spPr>
          <a:xfrm>
            <a:off x="230011" y="597877"/>
            <a:ext cx="10379373" cy="6052287"/>
          </a:xfrm>
          <a:prstGeom prst="rect">
            <a:avLst/>
          </a:prstGeom>
        </p:spPr>
      </p:pic>
    </p:spTree>
    <p:extLst>
      <p:ext uri="{BB962C8B-B14F-4D97-AF65-F5344CB8AC3E}">
        <p14:creationId xmlns:p14="http://schemas.microsoft.com/office/powerpoint/2010/main" val="224615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značba mesta vsebine 3">
            <a:extLst>
              <a:ext uri="{FF2B5EF4-FFF2-40B4-BE49-F238E27FC236}">
                <a16:creationId xmlns:a16="http://schemas.microsoft.com/office/drawing/2014/main" id="{8DB88657-1DCC-4474-8EE1-0B10DCDE59E7}"/>
              </a:ext>
            </a:extLst>
          </p:cNvPr>
          <p:cNvPicPr>
            <a:picLocks noGrp="1" noChangeAspect="1"/>
          </p:cNvPicPr>
          <p:nvPr>
            <p:ph idx="1"/>
          </p:nvPr>
        </p:nvPicPr>
        <p:blipFill>
          <a:blip r:embed="rId2"/>
          <a:stretch>
            <a:fillRect/>
          </a:stretch>
        </p:blipFill>
        <p:spPr>
          <a:xfrm>
            <a:off x="652683" y="247650"/>
            <a:ext cx="9262842" cy="6244359"/>
          </a:xfrm>
          <a:prstGeom prst="rect">
            <a:avLst/>
          </a:prstGeom>
        </p:spPr>
      </p:pic>
    </p:spTree>
    <p:extLst>
      <p:ext uri="{BB962C8B-B14F-4D97-AF65-F5344CB8AC3E}">
        <p14:creationId xmlns:p14="http://schemas.microsoft.com/office/powerpoint/2010/main" val="3242839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značba mesta vsebine 3">
            <a:extLst>
              <a:ext uri="{FF2B5EF4-FFF2-40B4-BE49-F238E27FC236}">
                <a16:creationId xmlns:a16="http://schemas.microsoft.com/office/drawing/2014/main" id="{59291AB6-7ADA-4132-AB14-04C72F77D882}"/>
              </a:ext>
            </a:extLst>
          </p:cNvPr>
          <p:cNvPicPr>
            <a:picLocks noGrp="1" noChangeAspect="1"/>
          </p:cNvPicPr>
          <p:nvPr>
            <p:ph idx="1"/>
          </p:nvPr>
        </p:nvPicPr>
        <p:blipFill>
          <a:blip r:embed="rId2"/>
          <a:stretch>
            <a:fillRect/>
          </a:stretch>
        </p:blipFill>
        <p:spPr>
          <a:xfrm>
            <a:off x="601358" y="280987"/>
            <a:ext cx="9328087" cy="6296025"/>
          </a:xfrm>
          <a:prstGeom prst="rect">
            <a:avLst/>
          </a:prstGeom>
        </p:spPr>
      </p:pic>
    </p:spTree>
    <p:extLst>
      <p:ext uri="{BB962C8B-B14F-4D97-AF65-F5344CB8AC3E}">
        <p14:creationId xmlns:p14="http://schemas.microsoft.com/office/powerpoint/2010/main" val="1573294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značba mesta vsebine 3">
            <a:extLst>
              <a:ext uri="{FF2B5EF4-FFF2-40B4-BE49-F238E27FC236}">
                <a16:creationId xmlns:a16="http://schemas.microsoft.com/office/drawing/2014/main" id="{E6663591-C812-451A-8EB1-4451C01D43BE}"/>
              </a:ext>
            </a:extLst>
          </p:cNvPr>
          <p:cNvPicPr>
            <a:picLocks noGrp="1" noChangeAspect="1"/>
          </p:cNvPicPr>
          <p:nvPr>
            <p:ph idx="1"/>
          </p:nvPr>
        </p:nvPicPr>
        <p:blipFill>
          <a:blip r:embed="rId2"/>
          <a:stretch>
            <a:fillRect/>
          </a:stretch>
        </p:blipFill>
        <p:spPr>
          <a:xfrm>
            <a:off x="462345" y="333376"/>
            <a:ext cx="9224579" cy="6443052"/>
          </a:xfrm>
          <a:prstGeom prst="rect">
            <a:avLst/>
          </a:prstGeom>
        </p:spPr>
      </p:pic>
    </p:spTree>
    <p:extLst>
      <p:ext uri="{BB962C8B-B14F-4D97-AF65-F5344CB8AC3E}">
        <p14:creationId xmlns:p14="http://schemas.microsoft.com/office/powerpoint/2010/main" val="2369341314"/>
      </p:ext>
    </p:extLst>
  </p:cSld>
  <p:clrMapOvr>
    <a:masterClrMapping/>
  </p:clrMapOvr>
</p:sld>
</file>

<file path=ppt/theme/theme1.xml><?xml version="1.0" encoding="utf-8"?>
<a:theme xmlns:a="http://schemas.openxmlformats.org/drawingml/2006/main" name="Tema1 SKP CGP">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a1 SKP CGP" id="{5387C1EB-BC3C-40E9-9BC0-B19F3B09703E}" vid="{A0AE6871-A02D-40FD-8B4D-A9B319E37AC6}"/>
    </a:ext>
  </a:extLst>
</a:theme>
</file>

<file path=ppt/theme/theme2.xml><?xml version="1.0" encoding="utf-8"?>
<a:theme xmlns:a="http://schemas.openxmlformats.org/drawingml/2006/main" name="Gladko">
  <a:themeElements>
    <a:clrScheme name="Gladko">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Gladko">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ladko">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809996505DE48418139ECB4A4E22B6D" ma:contentTypeVersion="3" ma:contentTypeDescription="Create a new document." ma:contentTypeScope="" ma:versionID="7ff7d890330d3215be3ca67624ba3212">
  <xsd:schema xmlns:xsd="http://www.w3.org/2001/XMLSchema" xmlns:xs="http://www.w3.org/2001/XMLSchema" xmlns:p="http://schemas.microsoft.com/office/2006/metadata/properties" xmlns:ns3="719ee056-b7ec-41c1-bb66-439270c121e8" targetNamespace="http://schemas.microsoft.com/office/2006/metadata/properties" ma:root="true" ma:fieldsID="a0ac7801a699a27c3ef0c0d583c5c4be" ns3:_="">
    <xsd:import namespace="719ee056-b7ec-41c1-bb66-439270c121e8"/>
    <xsd:element name="properties">
      <xsd:complexType>
        <xsd:sequence>
          <xsd:element name="documentManagement">
            <xsd:complexType>
              <xsd:all>
                <xsd:element ref="ns3:SharedWithUsers" minOccurs="0"/>
                <xsd:element ref="ns3:SharedWithDetails" minOccurs="0"/>
                <xsd:element ref="ns3: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9ee056-b7ec-41c1-bb66-439270c121e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A05EBD-E4B4-467C-A386-A6D0C179D0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9ee056-b7ec-41c1-bb66-439270c121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CE05D2-FD6C-4C8F-8E2B-0DD0775944C7}">
  <ds:schemaRefs>
    <ds:schemaRef ds:uri="http://schemas.microsoft.com/office/2006/documentManagement/types"/>
    <ds:schemaRef ds:uri="http://schemas.openxmlformats.org/package/2006/metadata/core-properties"/>
    <ds:schemaRef ds:uri="http://purl.org/dc/terms/"/>
    <ds:schemaRef ds:uri="http://purl.org/dc/elements/1.1/"/>
    <ds:schemaRef ds:uri="http://www.w3.org/XML/1998/namespace"/>
    <ds:schemaRef ds:uri="http://schemas.microsoft.com/office/2006/metadata/properties"/>
    <ds:schemaRef ds:uri="http://schemas.microsoft.com/office/infopath/2007/PartnerControls"/>
    <ds:schemaRef ds:uri="719ee056-b7ec-41c1-bb66-439270c121e8"/>
    <ds:schemaRef ds:uri="http://purl.org/dc/dcmitype/"/>
  </ds:schemaRefs>
</ds:datastoreItem>
</file>

<file path=customXml/itemProps3.xml><?xml version="1.0" encoding="utf-8"?>
<ds:datastoreItem xmlns:ds="http://schemas.openxmlformats.org/officeDocument/2006/customXml" ds:itemID="{0022E6DB-93FD-412A-A156-19548B1042F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7666</TotalTime>
  <Words>4124</Words>
  <Application>Microsoft Office PowerPoint</Application>
  <PresentationFormat>Širokozaslonsko</PresentationFormat>
  <Paragraphs>144</Paragraphs>
  <Slides>27</Slides>
  <Notes>0</Notes>
  <HiddenSlides>0</HiddenSlides>
  <MMClips>0</MMClips>
  <ScaleCrop>false</ScaleCrop>
  <HeadingPairs>
    <vt:vector size="6" baseType="variant">
      <vt:variant>
        <vt:lpstr>Uporabljene pisave</vt:lpstr>
      </vt:variant>
      <vt:variant>
        <vt:i4>7</vt:i4>
      </vt:variant>
      <vt:variant>
        <vt:lpstr>Tema</vt:lpstr>
      </vt:variant>
      <vt:variant>
        <vt:i4>2</vt:i4>
      </vt:variant>
      <vt:variant>
        <vt:lpstr>Naslovi diapozitivov</vt:lpstr>
      </vt:variant>
      <vt:variant>
        <vt:i4>27</vt:i4>
      </vt:variant>
    </vt:vector>
  </HeadingPairs>
  <TitlesOfParts>
    <vt:vector size="36" baseType="lpstr">
      <vt:lpstr>Arial</vt:lpstr>
      <vt:lpstr>Calibri</vt:lpstr>
      <vt:lpstr>Calibri Light</vt:lpstr>
      <vt:lpstr>Symbol</vt:lpstr>
      <vt:lpstr>Times New Roman</vt:lpstr>
      <vt:lpstr>Trebuchet MS</vt:lpstr>
      <vt:lpstr>Wingdings 3</vt:lpstr>
      <vt:lpstr>Tema1 SKP CGP</vt:lpstr>
      <vt:lpstr>Gladko</vt:lpstr>
      <vt:lpstr>POGOJENOST</vt:lpstr>
      <vt:lpstr>POGOJENOST</vt:lpstr>
      <vt:lpstr>Spremembe v veljavni Uredbi</vt:lpstr>
      <vt:lpstr>Sankcijski sistem</vt:lpstr>
      <vt:lpstr>Primer  DKOP v Prilogi 1</vt:lpstr>
      <vt:lpstr>Primer  PZR v Prilogi 1</vt:lpstr>
      <vt:lpstr>PowerPointova predstavitev</vt:lpstr>
      <vt:lpstr>PowerPointova predstavitev</vt:lpstr>
      <vt:lpstr>PowerPointova predstavitev</vt:lpstr>
      <vt:lpstr>OOTT – nov pristop določanja sloja</vt:lpstr>
      <vt:lpstr>PowerPointova predstavitev</vt:lpstr>
      <vt:lpstr>OOTT – nov pristop določanja sloja</vt:lpstr>
      <vt:lpstr>Člen za mokrišča in šotišča – DKOP 2 od leta 2024</vt:lpstr>
      <vt:lpstr>Prehodne določbe</vt:lpstr>
      <vt:lpstr>Ostale pomembne zadeve ….</vt:lpstr>
      <vt:lpstr>Odgovori na vprašanja/predloge</vt:lpstr>
      <vt:lpstr>Odgovori na vprašanja/predloge DKOP 4</vt:lpstr>
      <vt:lpstr>Odgovori na vprašanja/predloge DKOP 6</vt:lpstr>
      <vt:lpstr>Odgovori na vprašanja/predloge DKOP 7</vt:lpstr>
      <vt:lpstr>Odgovori na vprašanja/predloge DKOP 8</vt:lpstr>
      <vt:lpstr>Odgovori na vprašanja/predloge PZR 4</vt:lpstr>
      <vt:lpstr>Odgovori na vprašanja/predloge DKOP 4</vt:lpstr>
      <vt:lpstr>Odgovori na vprašanja/predloge Praha/DKOP 8</vt:lpstr>
      <vt:lpstr>Odgovori na vprašanja/predloge OOTT</vt:lpstr>
      <vt:lpstr>Odgovori na vprašanja/predloge DKOP 7</vt:lpstr>
      <vt:lpstr>Odgovori na vprašanja/predloge</vt:lpstr>
      <vt:lpstr>Hvala za pozornost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POGOJENOST</dc:title>
  <dc:creator>Marjan Dremelj</dc:creator>
  <cp:lastModifiedBy>Marjan Dremelj</cp:lastModifiedBy>
  <cp:revision>169</cp:revision>
  <cp:lastPrinted>2024-01-18T15:12:50Z</cp:lastPrinted>
  <dcterms:created xsi:type="dcterms:W3CDTF">2022-07-26T12:22:42Z</dcterms:created>
  <dcterms:modified xsi:type="dcterms:W3CDTF">2024-01-18T15:38:07Z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0x0101004809996505DE48418139ECB4A4E22B6D</vt:lpwstr>
  </property>
</Properties>
</file>