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7" r:id="rId4"/>
    <p:sldId id="257" r:id="rId5"/>
    <p:sldId id="260" r:id="rId6"/>
    <p:sldId id="258" r:id="rId7"/>
    <p:sldId id="261" r:id="rId8"/>
    <p:sldId id="262" r:id="rId9"/>
    <p:sldId id="263" r:id="rId10"/>
    <p:sldId id="264" r:id="rId11"/>
    <p:sldId id="298" r:id="rId12"/>
    <p:sldId id="299" r:id="rId13"/>
    <p:sldId id="300" r:id="rId14"/>
    <p:sldId id="301" r:id="rId15"/>
    <p:sldId id="302" r:id="rId16"/>
    <p:sldId id="303" r:id="rId17"/>
    <p:sldId id="271" r:id="rId18"/>
    <p:sldId id="272" r:id="rId19"/>
    <p:sldId id="304" r:id="rId20"/>
    <p:sldId id="305" r:id="rId21"/>
    <p:sldId id="306" r:id="rId22"/>
    <p:sldId id="276" r:id="rId23"/>
    <p:sldId id="307" r:id="rId24"/>
    <p:sldId id="308" r:id="rId25"/>
    <p:sldId id="309" r:id="rId26"/>
    <p:sldId id="310" r:id="rId27"/>
    <p:sldId id="311" r:id="rId28"/>
    <p:sldId id="286"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6" r:id="rId42"/>
    <p:sldId id="325" r:id="rId43"/>
    <p:sldId id="296" r:id="rId4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5FF"/>
    <a:srgbClr val="AA00E6"/>
    <a:srgbClr val="D04BFF"/>
    <a:srgbClr val="9900CC"/>
    <a:srgbClr val="E089FF"/>
    <a:srgbClr val="EDB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rednji slog 4 – poudarek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69" d="100"/>
          <a:sy n="69" d="100"/>
        </p:scale>
        <p:origin x="4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www.uradni-list.si/1/objava.jsp?sop=2023-01-3273" TargetMode="External"/><Relationship Id="rId2" Type="http://schemas.openxmlformats.org/officeDocument/2006/relationships/hyperlink" Target="http://www.uradni-list.si/1/objava.jsp?sop=2023-01-2012" TargetMode="External"/><Relationship Id="rId1" Type="http://schemas.openxmlformats.org/officeDocument/2006/relationships/hyperlink" Target="http://www.uradni-list.si/1/objava.jsp?sop=2023-01-0311" TargetMode="External"/><Relationship Id="rId4" Type="http://schemas.openxmlformats.org/officeDocument/2006/relationships/hyperlink" Target="http://www.uradni-list.si/1/objava.jsp?sop=2024-01-0099"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uradni-list.si/1/objava.jsp?sop=2023-01-3273" TargetMode="External"/><Relationship Id="rId2" Type="http://schemas.openxmlformats.org/officeDocument/2006/relationships/hyperlink" Target="http://www.uradni-list.si/1/objava.jsp?sop=2023-01-2012" TargetMode="External"/><Relationship Id="rId1" Type="http://schemas.openxmlformats.org/officeDocument/2006/relationships/hyperlink" Target="http://www.uradni-list.si/1/objava.jsp?sop=2023-01-0311" TargetMode="External"/><Relationship Id="rId4" Type="http://schemas.openxmlformats.org/officeDocument/2006/relationships/hyperlink" Target="http://www.uradni-list.si/1/objava.jsp?sop=2024-01-0099" TargetMode="Externa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FDE06-7DF1-453E-B29E-2535973003B4}" type="doc">
      <dgm:prSet loTypeId="urn:microsoft.com/office/officeart/2005/8/layout/hList1" loCatId="list" qsTypeId="urn:microsoft.com/office/officeart/2005/8/quickstyle/simple1" qsCatId="simple" csTypeId="urn:microsoft.com/office/officeart/2005/8/colors/accent6_4" csCatId="accent6" phldr="1"/>
      <dgm:spPr/>
      <dgm:t>
        <a:bodyPr/>
        <a:lstStyle/>
        <a:p>
          <a:endParaRPr lang="sl-SI"/>
        </a:p>
      </dgm:t>
    </dgm:pt>
    <dgm:pt modelId="{FDE5874E-AC7F-4D9F-A8E1-B89C46D0080A}">
      <dgm:prSet phldrT="[besedilo]" custT="1"/>
      <dgm:spPr/>
      <dgm:t>
        <a:bodyPr/>
        <a:lstStyle/>
        <a:p>
          <a:r>
            <a:rPr lang="sl-SI" sz="3200" b="1" dirty="0" smtClean="0"/>
            <a:t>Neposredna plačila  2023-2027</a:t>
          </a:r>
          <a:endParaRPr lang="sl-SI" sz="3200" b="1" dirty="0"/>
        </a:p>
      </dgm:t>
    </dgm:pt>
    <dgm:pt modelId="{06026DF4-9925-4EAE-8B94-4D53E52CBF5A}" type="parTrans" cxnId="{070878F6-7B09-4B12-A7D8-64B36414D00F}">
      <dgm:prSet/>
      <dgm:spPr/>
      <dgm:t>
        <a:bodyPr/>
        <a:lstStyle/>
        <a:p>
          <a:endParaRPr lang="sl-SI"/>
        </a:p>
      </dgm:t>
    </dgm:pt>
    <dgm:pt modelId="{D169794A-C4C1-41D9-A916-431166E09DC2}" type="sibTrans" cxnId="{070878F6-7B09-4B12-A7D8-64B36414D00F}">
      <dgm:prSet/>
      <dgm:spPr/>
      <dgm:t>
        <a:bodyPr/>
        <a:lstStyle/>
        <a:p>
          <a:endParaRPr lang="sl-SI"/>
        </a:p>
      </dgm:t>
    </dgm:pt>
    <dgm:pt modelId="{C3C9F141-0834-45E8-B773-AEA9C89337F8}">
      <dgm:prSet phldrT="[besedilo]" custT="1"/>
      <dgm:spPr/>
      <dgm:t>
        <a:bodyPr/>
        <a:lstStyle/>
        <a:p>
          <a:r>
            <a:rPr lang="sl-SI" sz="2400" b="1" spc="-1" dirty="0" smtClean="0">
              <a:latin typeface="Arial"/>
            </a:rPr>
            <a:t>Uredba o neposrednih plačilih iz strateškega načrta skupne kmetijske politike 2023-2027 (</a:t>
          </a:r>
          <a:r>
            <a:rPr lang="pl-PL" sz="2400" b="1" i="0" dirty="0" smtClean="0"/>
            <a:t>Uradni list RS, št. </a:t>
          </a:r>
          <a:r>
            <a:rPr lang="pl-PL" sz="2400" b="1" i="0" dirty="0" smtClean="0">
              <a:hlinkClick xmlns:r="http://schemas.openxmlformats.org/officeDocument/2006/relationships" r:id="rId1" tooltip="Uredba o neposrednih plačilih iz strateškega načrta skupne kmetijske politike 2023–2027"/>
            </a:rPr>
            <a:t>17/23</a:t>
          </a:r>
          <a:r>
            <a:rPr lang="pl-PL" sz="2400" b="1" i="0" dirty="0" smtClean="0"/>
            <a:t>, </a:t>
          </a:r>
          <a:r>
            <a:rPr lang="pl-PL" sz="2400" b="1" i="0" dirty="0" smtClean="0">
              <a:hlinkClick xmlns:r="http://schemas.openxmlformats.org/officeDocument/2006/relationships" r:id="rId2" tooltip="Uredba o spremembah in dopolnitvah Uredbe o neposrednih plačilih iz strateškega načrta skupne kmetijske politike 2023–2027"/>
            </a:rPr>
            <a:t>63/23</a:t>
          </a:r>
          <a:r>
            <a:rPr lang="pl-PL" sz="2400" b="1" i="0" dirty="0" smtClean="0"/>
            <a:t>, </a:t>
          </a:r>
          <a:r>
            <a:rPr lang="pl-PL" sz="2400" b="1" i="0" dirty="0" smtClean="0">
              <a:hlinkClick xmlns:r="http://schemas.openxmlformats.org/officeDocument/2006/relationships" r:id="rId3" tooltip="Uredba o spremembah in dopolnitvi Uredbe o neposrednih plačilih iz strateškega načrta skupne kmetijske politike 2023–2027"/>
            </a:rPr>
            <a:t>113/23</a:t>
          </a:r>
          <a:r>
            <a:rPr lang="pl-PL" sz="2400" b="1" i="0" dirty="0" smtClean="0"/>
            <a:t> in </a:t>
          </a:r>
          <a:r>
            <a:rPr lang="pl-PL" sz="2400" b="1" i="0" dirty="0" smtClean="0">
              <a:hlinkClick xmlns:r="http://schemas.openxmlformats.org/officeDocument/2006/relationships" r:id="rId4" tooltip="Uredba o spremembah in dopolnitvah Uredbe o neposrednih plačilih iz strateškega načrta skupne kmetijske politike 2023–2027"/>
            </a:rPr>
            <a:t>2/24</a:t>
          </a:r>
          <a:r>
            <a:rPr lang="pl-PL" sz="2400" b="1" i="0" dirty="0" smtClean="0"/>
            <a:t>)</a:t>
          </a:r>
          <a:endParaRPr lang="sl-SI" sz="2400" dirty="0"/>
        </a:p>
      </dgm:t>
    </dgm:pt>
    <dgm:pt modelId="{AFE16DB1-9B0D-4FB9-9F31-53D9A353C28F}" type="parTrans" cxnId="{235675AA-0B50-4C76-B172-18D64C852F01}">
      <dgm:prSet/>
      <dgm:spPr/>
      <dgm:t>
        <a:bodyPr/>
        <a:lstStyle/>
        <a:p>
          <a:endParaRPr lang="sl-SI"/>
        </a:p>
      </dgm:t>
    </dgm:pt>
    <dgm:pt modelId="{F9D8D3F0-2383-44ED-AA63-F455AABBA210}" type="sibTrans" cxnId="{235675AA-0B50-4C76-B172-18D64C852F01}">
      <dgm:prSet/>
      <dgm:spPr/>
      <dgm:t>
        <a:bodyPr/>
        <a:lstStyle/>
        <a:p>
          <a:endParaRPr lang="sl-SI"/>
        </a:p>
      </dgm:t>
    </dgm:pt>
    <dgm:pt modelId="{82C4E1E7-48EB-44C2-8BB4-CE7A145D9B4C}">
      <dgm:prSet phldrT="[besedilo]" custT="1"/>
      <dgm:spPr/>
      <dgm:t>
        <a:bodyPr/>
        <a:lstStyle/>
        <a:p>
          <a:r>
            <a:rPr lang="pl-PL" sz="1900" dirty="0" smtClean="0"/>
            <a:t> </a:t>
          </a:r>
          <a:r>
            <a:rPr lang="pl-PL" sz="2000" dirty="0" smtClean="0">
              <a:solidFill>
                <a:schemeClr val="accent5">
                  <a:lumMod val="75000"/>
                </a:schemeClr>
              </a:solidFill>
            </a:rPr>
            <a:t>Objava spremembe uredbe v Uradnem listu 2/24, dne 12. 1.2024</a:t>
          </a:r>
          <a:r>
            <a:rPr lang="pl-PL" sz="2000" dirty="0" smtClean="0"/>
            <a:t>.</a:t>
          </a:r>
          <a:endParaRPr lang="sl-SI" sz="2000" dirty="0"/>
        </a:p>
      </dgm:t>
    </dgm:pt>
    <dgm:pt modelId="{181E3E47-248E-4476-A485-0963C15808AC}" type="parTrans" cxnId="{2160AA69-F7D9-4F19-A873-5CDB6E26C613}">
      <dgm:prSet/>
      <dgm:spPr/>
      <dgm:t>
        <a:bodyPr/>
        <a:lstStyle/>
        <a:p>
          <a:endParaRPr lang="sl-SI"/>
        </a:p>
      </dgm:t>
    </dgm:pt>
    <dgm:pt modelId="{B5A8F033-F3F4-4ED1-AFFC-16170ABE7DA9}" type="sibTrans" cxnId="{2160AA69-F7D9-4F19-A873-5CDB6E26C613}">
      <dgm:prSet/>
      <dgm:spPr/>
      <dgm:t>
        <a:bodyPr/>
        <a:lstStyle/>
        <a:p>
          <a:endParaRPr lang="sl-SI"/>
        </a:p>
      </dgm:t>
    </dgm:pt>
    <dgm:pt modelId="{4B14CCC0-EC4C-4F0E-8A29-1589BC886D99}">
      <dgm:prSet phldrT="[besedilo]" custT="1"/>
      <dgm:spPr/>
      <dgm:t>
        <a:bodyPr/>
        <a:lstStyle/>
        <a:p>
          <a:r>
            <a:rPr lang="sl-SI" sz="2400" b="1" u="sng" spc="-1" dirty="0" smtClean="0">
              <a:latin typeface="Arial"/>
            </a:rPr>
            <a:t>Področja </a:t>
          </a:r>
          <a:endParaRPr lang="sl-SI" sz="2400" b="1" u="sng" dirty="0"/>
        </a:p>
      </dgm:t>
    </dgm:pt>
    <dgm:pt modelId="{39222864-E81D-429D-912A-4C55FE672DC0}" type="parTrans" cxnId="{0CBAD354-2A78-4659-BB95-0ABEF279EA55}">
      <dgm:prSet/>
      <dgm:spPr/>
      <dgm:t>
        <a:bodyPr/>
        <a:lstStyle/>
        <a:p>
          <a:endParaRPr lang="sl-SI"/>
        </a:p>
      </dgm:t>
    </dgm:pt>
    <dgm:pt modelId="{56070108-DE59-4201-88EB-3F6DDACFDA5B}" type="sibTrans" cxnId="{0CBAD354-2A78-4659-BB95-0ABEF279EA55}">
      <dgm:prSet/>
      <dgm:spPr/>
      <dgm:t>
        <a:bodyPr/>
        <a:lstStyle/>
        <a:p>
          <a:endParaRPr lang="sl-SI"/>
        </a:p>
      </dgm:t>
    </dgm:pt>
    <dgm:pt modelId="{AE554318-36CE-46BB-BFEF-2239FF42CCAD}">
      <dgm:prSet phldrT="[besedilo]" custT="1"/>
      <dgm:spPr/>
      <dgm:t>
        <a:bodyPr/>
        <a:lstStyle/>
        <a:p>
          <a:r>
            <a:rPr lang="sl-SI" sz="2000" b="1" spc="-1" dirty="0" smtClean="0">
              <a:latin typeface="Arial"/>
            </a:rPr>
            <a:t>Dohodkovna podpora za kmete </a:t>
          </a:r>
          <a:r>
            <a:rPr lang="sl-SI" sz="2000" b="1" spc="-1" dirty="0" smtClean="0">
              <a:solidFill>
                <a:schemeClr val="accent6">
                  <a:lumMod val="75000"/>
                </a:schemeClr>
              </a:solidFill>
              <a:latin typeface="Arial"/>
            </a:rPr>
            <a:t>(osnovna dohodkovna podpora za </a:t>
          </a:r>
          <a:r>
            <a:rPr lang="sl-SI" sz="2000" b="1" spc="-1" dirty="0" err="1" smtClean="0">
              <a:solidFill>
                <a:schemeClr val="accent6">
                  <a:lumMod val="75000"/>
                </a:schemeClr>
              </a:solidFill>
              <a:latin typeface="Arial"/>
            </a:rPr>
            <a:t>trajnostnost</a:t>
          </a:r>
          <a:r>
            <a:rPr lang="sl-SI" sz="2000" b="1" spc="-1" dirty="0" smtClean="0">
              <a:solidFill>
                <a:schemeClr val="accent6">
                  <a:lumMod val="75000"/>
                </a:schemeClr>
              </a:solidFill>
              <a:latin typeface="Arial"/>
            </a:rPr>
            <a:t> in tudi ostale nevezane intervencije NP):</a:t>
          </a:r>
          <a:endParaRPr lang="sl-SI" sz="2000" b="1" dirty="0">
            <a:solidFill>
              <a:schemeClr val="accent6">
                <a:lumMod val="75000"/>
              </a:schemeClr>
            </a:solidFill>
          </a:endParaRPr>
        </a:p>
      </dgm:t>
    </dgm:pt>
    <dgm:pt modelId="{02B939B2-AA28-493D-8822-3C6DA637B7DB}" type="parTrans" cxnId="{1D6F1510-9716-4BFC-9532-ED4C5B08841D}">
      <dgm:prSet/>
      <dgm:spPr/>
      <dgm:t>
        <a:bodyPr/>
        <a:lstStyle/>
        <a:p>
          <a:endParaRPr lang="sl-SI"/>
        </a:p>
      </dgm:t>
    </dgm:pt>
    <dgm:pt modelId="{EF478DC3-56C1-48EC-B646-FE139E5CCF2D}" type="sibTrans" cxnId="{1D6F1510-9716-4BFC-9532-ED4C5B08841D}">
      <dgm:prSet/>
      <dgm:spPr/>
      <dgm:t>
        <a:bodyPr/>
        <a:lstStyle/>
        <a:p>
          <a:endParaRPr lang="sl-SI"/>
        </a:p>
      </dgm:t>
    </dgm:pt>
    <dgm:pt modelId="{8B80AAB7-DE5F-46E0-9A14-DA3A845BC548}">
      <dgm:prSet custT="1"/>
      <dgm:spPr/>
      <dgm:t>
        <a:bodyPr/>
        <a:lstStyle/>
        <a:p>
          <a:r>
            <a:rPr lang="sl-SI" sz="2000" dirty="0" smtClean="0"/>
            <a:t>zato je primarni cilj intervencije vsaj delno izboljšati dohodkovni položaj kmetov in podporo dodeliti vsem kmetom, ki izpolnjujejo pogoje pogojenosti, za vse njihove upravičene hektarje. </a:t>
          </a:r>
          <a:endParaRPr lang="sl-SI" sz="2000" b="1" dirty="0">
            <a:cs typeface="Arial" panose="020B0604020202020204" pitchFamily="34" charset="0"/>
          </a:endParaRPr>
        </a:p>
      </dgm:t>
    </dgm:pt>
    <dgm:pt modelId="{F79DD518-2A5D-4874-A5DB-46B1FC334E31}" type="parTrans" cxnId="{8A35D24F-0554-4275-B57C-EB1A999317B3}">
      <dgm:prSet/>
      <dgm:spPr/>
      <dgm:t>
        <a:bodyPr/>
        <a:lstStyle/>
        <a:p>
          <a:endParaRPr lang="sl-SI"/>
        </a:p>
      </dgm:t>
    </dgm:pt>
    <dgm:pt modelId="{8133DA63-A26C-4742-A02A-638D38E9C1E2}" type="sibTrans" cxnId="{8A35D24F-0554-4275-B57C-EB1A999317B3}">
      <dgm:prSet/>
      <dgm:spPr/>
      <dgm:t>
        <a:bodyPr/>
        <a:lstStyle/>
        <a:p>
          <a:endParaRPr lang="sl-SI"/>
        </a:p>
      </dgm:t>
    </dgm:pt>
    <dgm:pt modelId="{9C9D1A0F-D7F7-4964-8F5D-73B908CE5FC3}">
      <dgm:prSet phldrT="[besedilo]" custT="1"/>
      <dgm:spPr/>
      <dgm:t>
        <a:bodyPr/>
        <a:lstStyle/>
        <a:p>
          <a:r>
            <a:rPr lang="sl-SI" sz="2000" dirty="0" smtClean="0"/>
            <a:t>ker je podpora proizvodno nevezana, je neodvisna od tekočega obsega kmetijske proizvodnje in predstavlja za kmetijska gospodarstva stabilen vir prihodka ne glede na (začasno) znižanje prireje oz. pridelave zaradi stanja na trgu ali zaradi neugodnih vremenskih razmer ter tako kmetu omogoča, da se bolje odziva na tržne razmere; </a:t>
          </a:r>
          <a:endParaRPr lang="sl-SI" sz="2000" dirty="0"/>
        </a:p>
      </dgm:t>
    </dgm:pt>
    <dgm:pt modelId="{8791B886-A652-4C8A-9441-C36FB5FFBF8F}" type="parTrans" cxnId="{C4BF9560-CA1A-40FE-80A8-DD3CAC58E96B}">
      <dgm:prSet/>
      <dgm:spPr/>
      <dgm:t>
        <a:bodyPr/>
        <a:lstStyle/>
        <a:p>
          <a:endParaRPr lang="sl-SI"/>
        </a:p>
      </dgm:t>
    </dgm:pt>
    <dgm:pt modelId="{74568B46-6A51-4262-82B6-A05E33AA8EB3}" type="sibTrans" cxnId="{C4BF9560-CA1A-40FE-80A8-DD3CAC58E96B}">
      <dgm:prSet/>
      <dgm:spPr/>
      <dgm:t>
        <a:bodyPr/>
        <a:lstStyle/>
        <a:p>
          <a:endParaRPr lang="sl-SI"/>
        </a:p>
      </dgm:t>
    </dgm:pt>
    <dgm:pt modelId="{F5BA9B62-DE93-485E-8E9E-5AE472F61670}">
      <dgm:prSet phldrT="[besedilo]" custT="1"/>
      <dgm:spPr/>
      <dgm:t>
        <a:bodyPr/>
        <a:lstStyle/>
        <a:p>
          <a:endParaRPr lang="sl-SI" sz="2000" dirty="0"/>
        </a:p>
      </dgm:t>
    </dgm:pt>
    <dgm:pt modelId="{B6D2F228-DD73-4B04-9567-7AF321858A8C}" type="parTrans" cxnId="{0E933272-AE77-48CC-9715-C947FC3F2619}">
      <dgm:prSet/>
      <dgm:spPr/>
      <dgm:t>
        <a:bodyPr/>
        <a:lstStyle/>
        <a:p>
          <a:endParaRPr lang="sl-SI"/>
        </a:p>
      </dgm:t>
    </dgm:pt>
    <dgm:pt modelId="{C1F64C0F-D761-4761-B1DB-864722B8BC82}" type="sibTrans" cxnId="{0E933272-AE77-48CC-9715-C947FC3F2619}">
      <dgm:prSet/>
      <dgm:spPr/>
      <dgm:t>
        <a:bodyPr/>
        <a:lstStyle/>
        <a:p>
          <a:endParaRPr lang="sl-SI"/>
        </a:p>
      </dgm:t>
    </dgm:pt>
    <dgm:pt modelId="{D873481F-48B4-47D8-A19A-12068CF42FB5}">
      <dgm:prSet phldrT="[besedilo]"/>
      <dgm:spPr/>
      <dgm:t>
        <a:bodyPr/>
        <a:lstStyle/>
        <a:p>
          <a:endParaRPr lang="sl-SI" sz="1900" dirty="0"/>
        </a:p>
      </dgm:t>
    </dgm:pt>
    <dgm:pt modelId="{7C81C3F3-279A-4DB9-83F3-2CEFD6A87EB1}" type="parTrans" cxnId="{64156ACE-49ED-41F5-A51E-2247AF9CF099}">
      <dgm:prSet/>
      <dgm:spPr/>
      <dgm:t>
        <a:bodyPr/>
        <a:lstStyle/>
        <a:p>
          <a:endParaRPr lang="sl-SI"/>
        </a:p>
      </dgm:t>
    </dgm:pt>
    <dgm:pt modelId="{CA81845F-AF75-4368-9CA6-AF7825B7E0EC}" type="sibTrans" cxnId="{64156ACE-49ED-41F5-A51E-2247AF9CF099}">
      <dgm:prSet/>
      <dgm:spPr/>
      <dgm:t>
        <a:bodyPr/>
        <a:lstStyle/>
        <a:p>
          <a:endParaRPr lang="sl-SI"/>
        </a:p>
      </dgm:t>
    </dgm:pt>
    <dgm:pt modelId="{387BE7E8-1FDE-40F8-9C42-A142EA20B255}">
      <dgm:prSet custT="1"/>
      <dgm:spPr/>
      <dgm:t>
        <a:bodyPr/>
        <a:lstStyle/>
        <a:p>
          <a:r>
            <a:rPr lang="sl-SI" sz="2000" b="1" dirty="0" smtClean="0">
              <a:solidFill>
                <a:schemeClr val="tx1"/>
              </a:solidFill>
            </a:rPr>
            <a:t>=&gt; </a:t>
          </a:r>
          <a:r>
            <a:rPr lang="sl-SI" sz="2000" dirty="0" smtClean="0">
              <a:solidFill>
                <a:schemeClr val="tx1"/>
              </a:solidFill>
            </a:rPr>
            <a:t>Predstavlja </a:t>
          </a:r>
          <a:r>
            <a:rPr lang="sl-SI" sz="2000" b="1" dirty="0" smtClean="0">
              <a:solidFill>
                <a:schemeClr val="tx1"/>
              </a:solidFill>
            </a:rPr>
            <a:t>osnovno dohodkovno podporo (odpornost, povečanje prehranske varnosti), hkrati tudi plačilo za zagotavljanje javnih dobrin (pogojenost!). </a:t>
          </a:r>
          <a:endParaRPr lang="sl-SI" sz="2000" b="1" dirty="0">
            <a:solidFill>
              <a:schemeClr val="tx1"/>
            </a:solidFill>
            <a:cs typeface="Arial" panose="020B0604020202020204" pitchFamily="34" charset="0"/>
          </a:endParaRPr>
        </a:p>
      </dgm:t>
    </dgm:pt>
    <dgm:pt modelId="{632B1F44-0CF2-4FD0-95D2-134FCD57137C}" type="parTrans" cxnId="{DA4243E0-72B0-4749-AD74-6617736AF98F}">
      <dgm:prSet/>
      <dgm:spPr/>
      <dgm:t>
        <a:bodyPr/>
        <a:lstStyle/>
        <a:p>
          <a:endParaRPr lang="sl-SI"/>
        </a:p>
      </dgm:t>
    </dgm:pt>
    <dgm:pt modelId="{477547E1-42B7-4F6C-B2D8-FB4BE932E221}" type="sibTrans" cxnId="{DA4243E0-72B0-4749-AD74-6617736AF98F}">
      <dgm:prSet/>
      <dgm:spPr/>
      <dgm:t>
        <a:bodyPr/>
        <a:lstStyle/>
        <a:p>
          <a:endParaRPr lang="sl-SI"/>
        </a:p>
      </dgm:t>
    </dgm:pt>
    <dgm:pt modelId="{DFFF52D0-E589-4A2C-8B56-DC04DF059F08}" type="pres">
      <dgm:prSet presAssocID="{251FDE06-7DF1-453E-B29E-2535973003B4}" presName="Name0" presStyleCnt="0">
        <dgm:presLayoutVars>
          <dgm:dir/>
          <dgm:animLvl val="lvl"/>
          <dgm:resizeHandles val="exact"/>
        </dgm:presLayoutVars>
      </dgm:prSet>
      <dgm:spPr/>
      <dgm:t>
        <a:bodyPr/>
        <a:lstStyle/>
        <a:p>
          <a:endParaRPr lang="sl-SI"/>
        </a:p>
      </dgm:t>
    </dgm:pt>
    <dgm:pt modelId="{CDCC31AE-E8A4-4BCB-8990-F05AC72F470E}" type="pres">
      <dgm:prSet presAssocID="{FDE5874E-AC7F-4D9F-A8E1-B89C46D0080A}" presName="composite" presStyleCnt="0"/>
      <dgm:spPr/>
    </dgm:pt>
    <dgm:pt modelId="{763CEE91-46F7-4938-9941-0E223111EFFC}" type="pres">
      <dgm:prSet presAssocID="{FDE5874E-AC7F-4D9F-A8E1-B89C46D0080A}" presName="parTx" presStyleLbl="alignNode1" presStyleIdx="0" presStyleCnt="1" custScaleX="101257" custScaleY="101325" custLinFactNeighborX="-115" custLinFactNeighborY="-49125">
        <dgm:presLayoutVars>
          <dgm:chMax val="0"/>
          <dgm:chPref val="0"/>
          <dgm:bulletEnabled val="1"/>
        </dgm:presLayoutVars>
      </dgm:prSet>
      <dgm:spPr/>
      <dgm:t>
        <a:bodyPr/>
        <a:lstStyle/>
        <a:p>
          <a:endParaRPr lang="sl-SI"/>
        </a:p>
      </dgm:t>
    </dgm:pt>
    <dgm:pt modelId="{468423E6-ADD0-467C-A069-DFCF5FB99394}" type="pres">
      <dgm:prSet presAssocID="{FDE5874E-AC7F-4D9F-A8E1-B89C46D0080A}" presName="desTx" presStyleLbl="alignAccFollowNode1" presStyleIdx="0" presStyleCnt="1" custScaleY="100000" custLinFactNeighborX="233" custLinFactNeighborY="1465">
        <dgm:presLayoutVars>
          <dgm:bulletEnabled val="1"/>
        </dgm:presLayoutVars>
      </dgm:prSet>
      <dgm:spPr/>
      <dgm:t>
        <a:bodyPr/>
        <a:lstStyle/>
        <a:p>
          <a:endParaRPr lang="sl-SI"/>
        </a:p>
      </dgm:t>
    </dgm:pt>
  </dgm:ptLst>
  <dgm:cxnLst>
    <dgm:cxn modelId="{235675AA-0B50-4C76-B172-18D64C852F01}" srcId="{FDE5874E-AC7F-4D9F-A8E1-B89C46D0080A}" destId="{C3C9F141-0834-45E8-B773-AEA9C89337F8}" srcOrd="1" destOrd="0" parTransId="{AFE16DB1-9B0D-4FB9-9F31-53D9A353C28F}" sibTransId="{F9D8D3F0-2383-44ED-AA63-F455AABBA210}"/>
    <dgm:cxn modelId="{06C2C2B3-A253-4054-A833-E04A711EE6DE}" type="presOf" srcId="{8B80AAB7-DE5F-46E0-9A14-DA3A845BC548}" destId="{468423E6-ADD0-467C-A069-DFCF5FB99394}" srcOrd="0" destOrd="7" presId="urn:microsoft.com/office/officeart/2005/8/layout/hList1"/>
    <dgm:cxn modelId="{C686864C-13E9-4078-9C63-CA11CDB29483}" type="presOf" srcId="{9C9D1A0F-D7F7-4964-8F5D-73B908CE5FC3}" destId="{468423E6-ADD0-467C-A069-DFCF5FB99394}" srcOrd="0" destOrd="6" presId="urn:microsoft.com/office/officeart/2005/8/layout/hList1"/>
    <dgm:cxn modelId="{0CBAD354-2A78-4659-BB95-0ABEF279EA55}" srcId="{FDE5874E-AC7F-4D9F-A8E1-B89C46D0080A}" destId="{4B14CCC0-EC4C-4F0E-8A29-1589BC886D99}" srcOrd="2" destOrd="0" parTransId="{39222864-E81D-429D-912A-4C55FE672DC0}" sibTransId="{56070108-DE59-4201-88EB-3F6DDACFDA5B}"/>
    <dgm:cxn modelId="{64156ACE-49ED-41F5-A51E-2247AF9CF099}" srcId="{C3C9F141-0834-45E8-B773-AEA9C89337F8}" destId="{D873481F-48B4-47D8-A19A-12068CF42FB5}" srcOrd="1" destOrd="0" parTransId="{7C81C3F3-279A-4DB9-83F3-2CEFD6A87EB1}" sibTransId="{CA81845F-AF75-4368-9CA6-AF7825B7E0EC}"/>
    <dgm:cxn modelId="{10F5905C-340B-46C4-BBD1-E533C1976C8B}" type="presOf" srcId="{82C4E1E7-48EB-44C2-8BB4-CE7A145D9B4C}" destId="{468423E6-ADD0-467C-A069-DFCF5FB99394}" srcOrd="0" destOrd="2" presId="urn:microsoft.com/office/officeart/2005/8/layout/hList1"/>
    <dgm:cxn modelId="{7F5BF3CD-2548-4E01-BBA9-BC15E69432CF}" type="presOf" srcId="{387BE7E8-1FDE-40F8-9C42-A142EA20B255}" destId="{468423E6-ADD0-467C-A069-DFCF5FB99394}" srcOrd="0" destOrd="8" presId="urn:microsoft.com/office/officeart/2005/8/layout/hList1"/>
    <dgm:cxn modelId="{8A35D24F-0554-4275-B57C-EB1A999317B3}" srcId="{AE554318-36CE-46BB-BFEF-2239FF42CCAD}" destId="{8B80AAB7-DE5F-46E0-9A14-DA3A845BC548}" srcOrd="1" destOrd="0" parTransId="{F79DD518-2A5D-4874-A5DB-46B1FC334E31}" sibTransId="{8133DA63-A26C-4742-A02A-638D38E9C1E2}"/>
    <dgm:cxn modelId="{2160AA69-F7D9-4F19-A873-5CDB6E26C613}" srcId="{C3C9F141-0834-45E8-B773-AEA9C89337F8}" destId="{82C4E1E7-48EB-44C2-8BB4-CE7A145D9B4C}" srcOrd="0" destOrd="0" parTransId="{181E3E47-248E-4476-A485-0963C15808AC}" sibTransId="{B5A8F033-F3F4-4ED1-AFFC-16170ABE7DA9}"/>
    <dgm:cxn modelId="{1D6F1510-9716-4BFC-9532-ED4C5B08841D}" srcId="{4B14CCC0-EC4C-4F0E-8A29-1589BC886D99}" destId="{AE554318-36CE-46BB-BFEF-2239FF42CCAD}" srcOrd="0" destOrd="0" parTransId="{02B939B2-AA28-493D-8822-3C6DA637B7DB}" sibTransId="{EF478DC3-56C1-48EC-B646-FE139E5CCF2D}"/>
    <dgm:cxn modelId="{0E933272-AE77-48CC-9715-C947FC3F2619}" srcId="{FDE5874E-AC7F-4D9F-A8E1-B89C46D0080A}" destId="{F5BA9B62-DE93-485E-8E9E-5AE472F61670}" srcOrd="0" destOrd="0" parTransId="{B6D2F228-DD73-4B04-9567-7AF321858A8C}" sibTransId="{C1F64C0F-D761-4761-B1DB-864722B8BC82}"/>
    <dgm:cxn modelId="{415D0D98-152A-4A38-800B-C13CF8DDACBA}" type="presOf" srcId="{F5BA9B62-DE93-485E-8E9E-5AE472F61670}" destId="{468423E6-ADD0-467C-A069-DFCF5FB99394}" srcOrd="0" destOrd="0" presId="urn:microsoft.com/office/officeart/2005/8/layout/hList1"/>
    <dgm:cxn modelId="{08B7C1A9-AC16-479C-858F-D7835F720CED}" type="presOf" srcId="{AE554318-36CE-46BB-BFEF-2239FF42CCAD}" destId="{468423E6-ADD0-467C-A069-DFCF5FB99394}" srcOrd="0" destOrd="5" presId="urn:microsoft.com/office/officeart/2005/8/layout/hList1"/>
    <dgm:cxn modelId="{E51165E2-58D7-45AA-B98C-191640DCA168}" type="presOf" srcId="{FDE5874E-AC7F-4D9F-A8E1-B89C46D0080A}" destId="{763CEE91-46F7-4938-9941-0E223111EFFC}" srcOrd="0" destOrd="0" presId="urn:microsoft.com/office/officeart/2005/8/layout/hList1"/>
    <dgm:cxn modelId="{5B00920C-F190-435E-9465-1F6AAF58968B}" type="presOf" srcId="{C3C9F141-0834-45E8-B773-AEA9C89337F8}" destId="{468423E6-ADD0-467C-A069-DFCF5FB99394}" srcOrd="0" destOrd="1" presId="urn:microsoft.com/office/officeart/2005/8/layout/hList1"/>
    <dgm:cxn modelId="{070878F6-7B09-4B12-A7D8-64B36414D00F}" srcId="{251FDE06-7DF1-453E-B29E-2535973003B4}" destId="{FDE5874E-AC7F-4D9F-A8E1-B89C46D0080A}" srcOrd="0" destOrd="0" parTransId="{06026DF4-9925-4EAE-8B94-4D53E52CBF5A}" sibTransId="{D169794A-C4C1-41D9-A916-431166E09DC2}"/>
    <dgm:cxn modelId="{3B9C78C8-A0EC-43F6-9B49-458FB90452A0}" type="presOf" srcId="{251FDE06-7DF1-453E-B29E-2535973003B4}" destId="{DFFF52D0-E589-4A2C-8B56-DC04DF059F08}" srcOrd="0" destOrd="0" presId="urn:microsoft.com/office/officeart/2005/8/layout/hList1"/>
    <dgm:cxn modelId="{C4BF9560-CA1A-40FE-80A8-DD3CAC58E96B}" srcId="{AE554318-36CE-46BB-BFEF-2239FF42CCAD}" destId="{9C9D1A0F-D7F7-4964-8F5D-73B908CE5FC3}" srcOrd="0" destOrd="0" parTransId="{8791B886-A652-4C8A-9441-C36FB5FFBF8F}" sibTransId="{74568B46-6A51-4262-82B6-A05E33AA8EB3}"/>
    <dgm:cxn modelId="{D0881573-93D3-4E32-BB3B-27F2E360F1D0}" type="presOf" srcId="{D873481F-48B4-47D8-A19A-12068CF42FB5}" destId="{468423E6-ADD0-467C-A069-DFCF5FB99394}" srcOrd="0" destOrd="3" presId="urn:microsoft.com/office/officeart/2005/8/layout/hList1"/>
    <dgm:cxn modelId="{DA4243E0-72B0-4749-AD74-6617736AF98F}" srcId="{AE554318-36CE-46BB-BFEF-2239FF42CCAD}" destId="{387BE7E8-1FDE-40F8-9C42-A142EA20B255}" srcOrd="2" destOrd="0" parTransId="{632B1F44-0CF2-4FD0-95D2-134FCD57137C}" sibTransId="{477547E1-42B7-4F6C-B2D8-FB4BE932E221}"/>
    <dgm:cxn modelId="{453D4895-3798-4A7C-B465-C70859124182}" type="presOf" srcId="{4B14CCC0-EC4C-4F0E-8A29-1589BC886D99}" destId="{468423E6-ADD0-467C-A069-DFCF5FB99394}" srcOrd="0" destOrd="4" presId="urn:microsoft.com/office/officeart/2005/8/layout/hList1"/>
    <dgm:cxn modelId="{C995DFF2-70A0-46CE-BC90-06ACE1D07EA1}" type="presParOf" srcId="{DFFF52D0-E589-4A2C-8B56-DC04DF059F08}" destId="{CDCC31AE-E8A4-4BCB-8990-F05AC72F470E}" srcOrd="0" destOrd="0" presId="urn:microsoft.com/office/officeart/2005/8/layout/hList1"/>
    <dgm:cxn modelId="{7FE093AA-15A5-40F3-BD7A-714DF7017593}" type="presParOf" srcId="{CDCC31AE-E8A4-4BCB-8990-F05AC72F470E}" destId="{763CEE91-46F7-4938-9941-0E223111EFFC}" srcOrd="0" destOrd="0" presId="urn:microsoft.com/office/officeart/2005/8/layout/hList1"/>
    <dgm:cxn modelId="{86053B8C-73A3-4DC7-990C-081CE3866391}" type="presParOf" srcId="{CDCC31AE-E8A4-4BCB-8990-F05AC72F470E}" destId="{468423E6-ADD0-467C-A069-DFCF5FB9939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AE7CD8-9D72-471C-BD6D-86DEA46F2AE9}"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sl-SI"/>
        </a:p>
      </dgm:t>
    </dgm:pt>
    <dgm:pt modelId="{C90458B7-8BF2-4050-B13D-F8CE827CBD15}">
      <dgm:prSet phldrT="[besedilo]" custT="1"/>
      <dgm:spPr>
        <a:solidFill>
          <a:schemeClr val="accent4">
            <a:lumMod val="20000"/>
            <a:lumOff val="80000"/>
          </a:schemeClr>
        </a:solidFill>
      </dgm:spPr>
      <dgm:t>
        <a:bodyPr/>
        <a:lstStyle/>
        <a:p>
          <a:pPr algn="just"/>
          <a:r>
            <a:rPr lang="sl-SI" sz="2200" b="1" dirty="0" smtClean="0">
              <a:solidFill>
                <a:schemeClr val="accent2">
                  <a:lumMod val="75000"/>
                </a:schemeClr>
              </a:solidFill>
            </a:rPr>
            <a:t>1. merilo: obvezna vključenost v pokojninsko in invalidsko ter zdravstveno zavarovanje kot kmet</a:t>
          </a:r>
        </a:p>
      </dgm:t>
    </dgm:pt>
    <dgm:pt modelId="{9F096D9C-8E35-4BE2-AAEB-08516F23464B}" type="parTrans" cxnId="{CB84F13F-C8F4-4282-AD66-8B4AAC87EE14}">
      <dgm:prSet/>
      <dgm:spPr/>
      <dgm:t>
        <a:bodyPr/>
        <a:lstStyle/>
        <a:p>
          <a:endParaRPr lang="sl-SI"/>
        </a:p>
      </dgm:t>
    </dgm:pt>
    <dgm:pt modelId="{3A590767-539C-4923-BCD0-7A6D0D5081AA}" type="sibTrans" cxnId="{CB84F13F-C8F4-4282-AD66-8B4AAC87EE14}">
      <dgm:prSet/>
      <dgm:spPr/>
      <dgm:t>
        <a:bodyPr/>
        <a:lstStyle/>
        <a:p>
          <a:endParaRPr lang="sl-SI"/>
        </a:p>
      </dgm:t>
    </dgm:pt>
    <dgm:pt modelId="{D75247FB-5CF2-4C27-AE5D-F040C6257C5C}">
      <dgm:prSet custT="1"/>
      <dgm:spPr/>
      <dgm:t>
        <a:bodyPr/>
        <a:lstStyle/>
        <a:p>
          <a:r>
            <a:rPr lang="sl-SI" sz="2000" dirty="0" smtClean="0"/>
            <a:t>- Se preveri po uradni dolžnosti. </a:t>
          </a:r>
        </a:p>
      </dgm:t>
    </dgm:pt>
    <dgm:pt modelId="{B4D3644D-A2EE-4BFD-AB89-890575661E86}" type="parTrans" cxnId="{34DAEF14-3A02-4091-BB29-27A4A2E50DC7}">
      <dgm:prSet/>
      <dgm:spPr/>
      <dgm:t>
        <a:bodyPr/>
        <a:lstStyle/>
        <a:p>
          <a:endParaRPr lang="sl-SI"/>
        </a:p>
      </dgm:t>
    </dgm:pt>
    <dgm:pt modelId="{5A90CA82-4EB7-447B-AF83-C02A2DC01BF5}" type="sibTrans" cxnId="{34DAEF14-3A02-4091-BB29-27A4A2E50DC7}">
      <dgm:prSet/>
      <dgm:spPr/>
      <dgm:t>
        <a:bodyPr/>
        <a:lstStyle/>
        <a:p>
          <a:endParaRPr lang="sl-SI"/>
        </a:p>
      </dgm:t>
    </dgm:pt>
    <dgm:pt modelId="{2B6CDD43-AA3D-45C6-ABC8-377A668FA72C}">
      <dgm:prSet custT="1"/>
      <dgm:spPr/>
      <dgm:t>
        <a:bodyPr/>
        <a:lstStyle/>
        <a:p>
          <a:r>
            <a:rPr lang="sl-SI" sz="2000" dirty="0" smtClean="0"/>
            <a:t>- Se upošteva le zavarovalna podlaga 051.</a:t>
          </a:r>
        </a:p>
      </dgm:t>
    </dgm:pt>
    <dgm:pt modelId="{92B263C3-9713-4B21-9D52-7BB589A9C4A3}" type="parTrans" cxnId="{A92FEE69-3249-44FD-BB32-A1271016697A}">
      <dgm:prSet/>
      <dgm:spPr/>
      <dgm:t>
        <a:bodyPr/>
        <a:lstStyle/>
        <a:p>
          <a:endParaRPr lang="sl-SI"/>
        </a:p>
      </dgm:t>
    </dgm:pt>
    <dgm:pt modelId="{771F551F-FA89-4C95-A15A-6F95C1DDA23A}" type="sibTrans" cxnId="{A92FEE69-3249-44FD-BB32-A1271016697A}">
      <dgm:prSet/>
      <dgm:spPr/>
      <dgm:t>
        <a:bodyPr/>
        <a:lstStyle/>
        <a:p>
          <a:endParaRPr lang="sl-SI"/>
        </a:p>
      </dgm:t>
    </dgm:pt>
    <dgm:pt modelId="{25DC647D-9BEA-423D-9CDF-CBC34ABA95AE}">
      <dgm:prSet custT="1"/>
      <dgm:spPr/>
      <dgm:t>
        <a:bodyPr/>
        <a:lstStyle/>
        <a:p>
          <a:r>
            <a:rPr lang="sl-SI" sz="2000" dirty="0" smtClean="0"/>
            <a:t>- Nosilec KMG mora biti zavarovan po podlagi 051 od 1. januarja do 30. novembra tekočega leta. </a:t>
          </a:r>
          <a:endParaRPr lang="sl-SI" sz="2000" dirty="0"/>
        </a:p>
      </dgm:t>
    </dgm:pt>
    <dgm:pt modelId="{78806804-3467-4EE7-9364-106894682EA5}" type="parTrans" cxnId="{17EFCAEC-C387-43E8-9F77-A90ADD950A84}">
      <dgm:prSet/>
      <dgm:spPr/>
      <dgm:t>
        <a:bodyPr/>
        <a:lstStyle/>
        <a:p>
          <a:endParaRPr lang="sl-SI"/>
        </a:p>
      </dgm:t>
    </dgm:pt>
    <dgm:pt modelId="{DEC21E2B-4C6E-46EB-8F4C-0054CC9580E6}" type="sibTrans" cxnId="{17EFCAEC-C387-43E8-9F77-A90ADD950A84}">
      <dgm:prSet/>
      <dgm:spPr/>
      <dgm:t>
        <a:bodyPr/>
        <a:lstStyle/>
        <a:p>
          <a:endParaRPr lang="sl-SI"/>
        </a:p>
      </dgm:t>
    </dgm:pt>
    <dgm:pt modelId="{B2E44551-31BC-4224-AAAE-27F67DCF4B82}">
      <dgm:prSet custT="1"/>
      <dgm:spPr>
        <a:solidFill>
          <a:schemeClr val="accent4">
            <a:lumMod val="20000"/>
            <a:lumOff val="80000"/>
          </a:schemeClr>
        </a:solidFill>
      </dgm:spPr>
      <dgm:t>
        <a:bodyPr/>
        <a:lstStyle/>
        <a:p>
          <a:r>
            <a:rPr lang="sl-SI" sz="2200" b="1" dirty="0" smtClean="0">
              <a:solidFill>
                <a:schemeClr val="accent2">
                  <a:lumMod val="75000"/>
                </a:schemeClr>
              </a:solidFill>
            </a:rPr>
            <a:t>2. merilo: Obtežba na KMG znaša vsaj 0,2 GVŽ/ha KZU</a:t>
          </a:r>
        </a:p>
      </dgm:t>
    </dgm:pt>
    <dgm:pt modelId="{9E8CDB88-AED7-457D-8F00-FC0687380EBE}" type="parTrans" cxnId="{B4E3071A-0019-44B0-A511-D4D96E541EC0}">
      <dgm:prSet/>
      <dgm:spPr/>
      <dgm:t>
        <a:bodyPr/>
        <a:lstStyle/>
        <a:p>
          <a:endParaRPr lang="sl-SI"/>
        </a:p>
      </dgm:t>
    </dgm:pt>
    <dgm:pt modelId="{726B022D-91A0-4AFB-8A6A-F165B07F6D30}" type="sibTrans" cxnId="{B4E3071A-0019-44B0-A511-D4D96E541EC0}">
      <dgm:prSet/>
      <dgm:spPr/>
      <dgm:t>
        <a:bodyPr/>
        <a:lstStyle/>
        <a:p>
          <a:endParaRPr lang="sl-SI"/>
        </a:p>
      </dgm:t>
    </dgm:pt>
    <dgm:pt modelId="{7836B4C7-6537-4519-8378-36EB171F908A}">
      <dgm:prSet custT="1"/>
      <dgm:spPr/>
      <dgm:t>
        <a:bodyPr/>
        <a:lstStyle/>
        <a:p>
          <a:r>
            <a:rPr lang="sl-SI" sz="2000" dirty="0" smtClean="0"/>
            <a:t>- Se preveri po uradni dolžnosti. </a:t>
          </a:r>
        </a:p>
      </dgm:t>
    </dgm:pt>
    <dgm:pt modelId="{ACA709B8-5F5F-4631-BC6E-1F74393BA68A}" type="parTrans" cxnId="{9992C1CC-4B38-4C0E-9431-6298289BA24E}">
      <dgm:prSet/>
      <dgm:spPr/>
      <dgm:t>
        <a:bodyPr/>
        <a:lstStyle/>
        <a:p>
          <a:endParaRPr lang="sl-SI"/>
        </a:p>
      </dgm:t>
    </dgm:pt>
    <dgm:pt modelId="{2F60AFD0-F507-4FE9-94FC-8ABB81DE5CF5}" type="sibTrans" cxnId="{9992C1CC-4B38-4C0E-9431-6298289BA24E}">
      <dgm:prSet/>
      <dgm:spPr/>
      <dgm:t>
        <a:bodyPr/>
        <a:lstStyle/>
        <a:p>
          <a:endParaRPr lang="sl-SI"/>
        </a:p>
      </dgm:t>
    </dgm:pt>
    <dgm:pt modelId="{EC2C07E3-9828-47C1-B81E-BC76215F1DF6}">
      <dgm:prSet custT="1"/>
      <dgm:spPr/>
      <dgm:t>
        <a:bodyPr/>
        <a:lstStyle/>
        <a:p>
          <a:r>
            <a:rPr lang="sl-SI" sz="2000" dirty="0" smtClean="0"/>
            <a:t>- Vse kategorije govedi </a:t>
          </a:r>
          <a:r>
            <a:rPr lang="sl-SI" sz="2000" b="1" dirty="0" smtClean="0">
              <a:solidFill>
                <a:schemeClr val="accent5">
                  <a:lumMod val="75000"/>
                </a:schemeClr>
              </a:solidFill>
            </a:rPr>
            <a:t>in drobnica </a:t>
          </a:r>
          <a:r>
            <a:rPr lang="sl-SI" sz="2000" dirty="0" smtClean="0"/>
            <a:t>se preverjajo na dan 1.2 in še na 4 reprezentativne izbrane datume  na podatke CRG </a:t>
          </a:r>
          <a:r>
            <a:rPr lang="sl-SI" sz="2000" b="1" dirty="0" smtClean="0">
              <a:solidFill>
                <a:schemeClr val="accent5">
                  <a:lumMod val="75000"/>
                </a:schemeClr>
              </a:solidFill>
            </a:rPr>
            <a:t>in CRD </a:t>
          </a:r>
          <a:r>
            <a:rPr lang="sl-SI" sz="2000" dirty="0" smtClean="0"/>
            <a:t>+ podatek iz OTSC, če je na voljo(kot 6. datum).</a:t>
          </a:r>
        </a:p>
      </dgm:t>
    </dgm:pt>
    <dgm:pt modelId="{1A6856D5-4EF2-40B6-9D53-FA90AF47994B}" type="parTrans" cxnId="{CDFE6823-29E9-4933-8884-8B421B9D9F2B}">
      <dgm:prSet/>
      <dgm:spPr/>
      <dgm:t>
        <a:bodyPr/>
        <a:lstStyle/>
        <a:p>
          <a:endParaRPr lang="sl-SI"/>
        </a:p>
      </dgm:t>
    </dgm:pt>
    <dgm:pt modelId="{9782E5EA-6B3E-42A5-AD9D-296E32DF540E}" type="sibTrans" cxnId="{CDFE6823-29E9-4933-8884-8B421B9D9F2B}">
      <dgm:prSet/>
      <dgm:spPr/>
      <dgm:t>
        <a:bodyPr/>
        <a:lstStyle/>
        <a:p>
          <a:endParaRPr lang="sl-SI"/>
        </a:p>
      </dgm:t>
    </dgm:pt>
    <dgm:pt modelId="{B6FEC6C0-5095-4977-A301-8C6FC2313DB7}">
      <dgm:prSet custT="1"/>
      <dgm:spPr/>
      <dgm:t>
        <a:bodyPr/>
        <a:lstStyle/>
        <a:p>
          <a:r>
            <a:rPr lang="sl-SI" sz="2000" dirty="0" smtClean="0"/>
            <a:t>- Vse ostale kategorije živali na dan 1.2 glede iz evidence EIRŽ</a:t>
          </a:r>
        </a:p>
      </dgm:t>
    </dgm:pt>
    <dgm:pt modelId="{D8B34241-0E2B-4C81-A249-B7F6F710E783}" type="parTrans" cxnId="{D23183BF-CAC2-424D-B12A-43737684122C}">
      <dgm:prSet/>
      <dgm:spPr/>
      <dgm:t>
        <a:bodyPr/>
        <a:lstStyle/>
        <a:p>
          <a:endParaRPr lang="sl-SI"/>
        </a:p>
      </dgm:t>
    </dgm:pt>
    <dgm:pt modelId="{3EA9C7BB-8501-4F5E-84FC-4500B5BDB199}" type="sibTrans" cxnId="{D23183BF-CAC2-424D-B12A-43737684122C}">
      <dgm:prSet/>
      <dgm:spPr/>
      <dgm:t>
        <a:bodyPr/>
        <a:lstStyle/>
        <a:p>
          <a:endParaRPr lang="sl-SI"/>
        </a:p>
      </dgm:t>
    </dgm:pt>
    <dgm:pt modelId="{AFD06009-6797-43BD-871C-707E4563D70C}">
      <dgm:prSet custT="1"/>
      <dgm:spPr/>
      <dgm:t>
        <a:bodyPr/>
        <a:lstStyle/>
        <a:p>
          <a:r>
            <a:rPr lang="sl-SI" sz="2000" dirty="0" smtClean="0"/>
            <a:t>- Za planino oziroma skupni pašnik se upoštevajo podatki o številu živali iz »Zapisnika o </a:t>
          </a:r>
          <a:r>
            <a:rPr lang="sl-SI" sz="2000" dirty="0" err="1" smtClean="0"/>
            <a:t>prigonu</a:t>
          </a:r>
          <a:r>
            <a:rPr lang="sl-SI" sz="2000" dirty="0" smtClean="0"/>
            <a:t> živali na pašo na planino ali skupni pašnik«/ podatki.</a:t>
          </a:r>
        </a:p>
      </dgm:t>
    </dgm:pt>
    <dgm:pt modelId="{194A49FD-AAC2-4970-8B29-55D650E65038}" type="parTrans" cxnId="{6F9C976B-3472-4988-985E-A1B1DE974841}">
      <dgm:prSet/>
      <dgm:spPr/>
      <dgm:t>
        <a:bodyPr/>
        <a:lstStyle/>
        <a:p>
          <a:endParaRPr lang="sl-SI"/>
        </a:p>
      </dgm:t>
    </dgm:pt>
    <dgm:pt modelId="{3BF2C00D-9CB7-49AE-97B2-B4197E807B6D}" type="sibTrans" cxnId="{6F9C976B-3472-4988-985E-A1B1DE974841}">
      <dgm:prSet/>
      <dgm:spPr/>
      <dgm:t>
        <a:bodyPr/>
        <a:lstStyle/>
        <a:p>
          <a:endParaRPr lang="sl-SI"/>
        </a:p>
      </dgm:t>
    </dgm:pt>
    <dgm:pt modelId="{9A17E979-96E4-423F-8CCB-89A89708E3D5}">
      <dgm:prSet custT="1"/>
      <dgm:spPr/>
      <dgm:t>
        <a:bodyPr/>
        <a:lstStyle/>
        <a:p>
          <a:r>
            <a:rPr lang="sl-SI" sz="2000" dirty="0" smtClean="0"/>
            <a:t>-</a:t>
          </a:r>
          <a:r>
            <a:rPr lang="sl-SI" sz="2000" b="1" dirty="0" smtClean="0"/>
            <a:t>IZJEMA ZA AK pri računanju obtežbe</a:t>
          </a:r>
          <a:r>
            <a:rPr lang="sl-SI" sz="2000" dirty="0" smtClean="0"/>
            <a:t>: </a:t>
          </a:r>
          <a:r>
            <a:rPr lang="sl-SI" sz="2000" b="0" dirty="0" smtClean="0"/>
            <a:t>V obdobju, ko so živali na paši na planini ali skupnem pašniku na drugem KMG, se za te živali upošteva, da zmanjšujejo število živali na osnovnem KMG. </a:t>
          </a:r>
          <a:endParaRPr lang="sl-SI" sz="2000" b="0" dirty="0"/>
        </a:p>
      </dgm:t>
    </dgm:pt>
    <dgm:pt modelId="{F635A262-5BC6-4370-91E0-BBF6A741E4B3}" type="parTrans" cxnId="{BFCF3FB6-2A3C-4426-B39E-CB67D54812EF}">
      <dgm:prSet/>
      <dgm:spPr/>
      <dgm:t>
        <a:bodyPr/>
        <a:lstStyle/>
        <a:p>
          <a:endParaRPr lang="sl-SI"/>
        </a:p>
      </dgm:t>
    </dgm:pt>
    <dgm:pt modelId="{310C30DD-56E9-48EC-A927-7B606A0FEFFD}" type="sibTrans" cxnId="{BFCF3FB6-2A3C-4426-B39E-CB67D54812EF}">
      <dgm:prSet/>
      <dgm:spPr/>
      <dgm:t>
        <a:bodyPr/>
        <a:lstStyle/>
        <a:p>
          <a:endParaRPr lang="sl-SI"/>
        </a:p>
      </dgm:t>
    </dgm:pt>
    <dgm:pt modelId="{C270051F-B679-45E3-BBFF-F1ECF4065A6F}" type="pres">
      <dgm:prSet presAssocID="{93AE7CD8-9D72-471C-BD6D-86DEA46F2AE9}" presName="diagram" presStyleCnt="0">
        <dgm:presLayoutVars>
          <dgm:chPref val="1"/>
          <dgm:dir/>
          <dgm:animOne val="branch"/>
          <dgm:animLvl val="lvl"/>
          <dgm:resizeHandles/>
        </dgm:presLayoutVars>
      </dgm:prSet>
      <dgm:spPr/>
      <dgm:t>
        <a:bodyPr/>
        <a:lstStyle/>
        <a:p>
          <a:endParaRPr lang="sl-SI"/>
        </a:p>
      </dgm:t>
    </dgm:pt>
    <dgm:pt modelId="{5AA02B7E-B2FC-47E6-9283-2541CE847AA2}" type="pres">
      <dgm:prSet presAssocID="{C90458B7-8BF2-4050-B13D-F8CE827CBD15}" presName="root" presStyleCnt="0"/>
      <dgm:spPr/>
    </dgm:pt>
    <dgm:pt modelId="{AC9DC305-BFD3-4870-905A-62D9C5C696EA}" type="pres">
      <dgm:prSet presAssocID="{C90458B7-8BF2-4050-B13D-F8CE827CBD15}" presName="rootComposite" presStyleCnt="0"/>
      <dgm:spPr/>
    </dgm:pt>
    <dgm:pt modelId="{79A2060F-8B88-463F-822D-C3D5028DA43B}" type="pres">
      <dgm:prSet presAssocID="{C90458B7-8BF2-4050-B13D-F8CE827CBD15}" presName="rootText" presStyleLbl="node1" presStyleIdx="0" presStyleCnt="2" custScaleX="857774" custScaleY="522408" custLinFactY="-100000" custLinFactNeighborX="-191" custLinFactNeighborY="-190070"/>
      <dgm:spPr/>
      <dgm:t>
        <a:bodyPr/>
        <a:lstStyle/>
        <a:p>
          <a:endParaRPr lang="sl-SI"/>
        </a:p>
      </dgm:t>
    </dgm:pt>
    <dgm:pt modelId="{D5A72C30-A308-4371-B233-167712EC7923}" type="pres">
      <dgm:prSet presAssocID="{C90458B7-8BF2-4050-B13D-F8CE827CBD15}" presName="rootConnector" presStyleLbl="node1" presStyleIdx="0" presStyleCnt="2"/>
      <dgm:spPr/>
      <dgm:t>
        <a:bodyPr/>
        <a:lstStyle/>
        <a:p>
          <a:endParaRPr lang="sl-SI"/>
        </a:p>
      </dgm:t>
    </dgm:pt>
    <dgm:pt modelId="{67C5B703-8D68-41DE-993D-981219904997}" type="pres">
      <dgm:prSet presAssocID="{C90458B7-8BF2-4050-B13D-F8CE827CBD15}" presName="childShape" presStyleCnt="0"/>
      <dgm:spPr/>
    </dgm:pt>
    <dgm:pt modelId="{47CFC8F3-DDE8-46DB-A964-42E691AC745B}" type="pres">
      <dgm:prSet presAssocID="{B4D3644D-A2EE-4BFD-AB89-890575661E86}" presName="Name13" presStyleLbl="parChTrans1D2" presStyleIdx="0" presStyleCnt="8"/>
      <dgm:spPr/>
      <dgm:t>
        <a:bodyPr/>
        <a:lstStyle/>
        <a:p>
          <a:endParaRPr lang="sl-SI"/>
        </a:p>
      </dgm:t>
    </dgm:pt>
    <dgm:pt modelId="{8DB595FE-9ADC-4BD7-A6FE-D8CC7CA24F45}" type="pres">
      <dgm:prSet presAssocID="{D75247FB-5CF2-4C27-AE5D-F040C6257C5C}" presName="childText" presStyleLbl="bgAcc1" presStyleIdx="0" presStyleCnt="8" custScaleX="892857" custScaleY="211662" custLinFactNeighborX="-47293" custLinFactNeighborY="-47020">
        <dgm:presLayoutVars>
          <dgm:bulletEnabled val="1"/>
        </dgm:presLayoutVars>
      </dgm:prSet>
      <dgm:spPr/>
      <dgm:t>
        <a:bodyPr/>
        <a:lstStyle/>
        <a:p>
          <a:endParaRPr lang="sl-SI"/>
        </a:p>
      </dgm:t>
    </dgm:pt>
    <dgm:pt modelId="{4456DEEE-F584-484C-B820-ED9212A49EA1}" type="pres">
      <dgm:prSet presAssocID="{92B263C3-9713-4B21-9D52-7BB589A9C4A3}" presName="Name13" presStyleLbl="parChTrans1D2" presStyleIdx="1" presStyleCnt="8"/>
      <dgm:spPr/>
      <dgm:t>
        <a:bodyPr/>
        <a:lstStyle/>
        <a:p>
          <a:endParaRPr lang="sl-SI"/>
        </a:p>
      </dgm:t>
    </dgm:pt>
    <dgm:pt modelId="{FE4C54EE-94BF-495A-90C8-2555463C23D4}" type="pres">
      <dgm:prSet presAssocID="{2B6CDD43-AA3D-45C6-ABC8-377A668FA72C}" presName="childText" presStyleLbl="bgAcc1" presStyleIdx="1" presStyleCnt="8" custScaleX="875540" custScaleY="368176" custLinFactNeighborX="-33712" custLinFactNeighborY="56777">
        <dgm:presLayoutVars>
          <dgm:bulletEnabled val="1"/>
        </dgm:presLayoutVars>
      </dgm:prSet>
      <dgm:spPr/>
      <dgm:t>
        <a:bodyPr/>
        <a:lstStyle/>
        <a:p>
          <a:endParaRPr lang="sl-SI"/>
        </a:p>
      </dgm:t>
    </dgm:pt>
    <dgm:pt modelId="{5C0B5C49-8FB7-4F2E-880D-AC75F4802154}" type="pres">
      <dgm:prSet presAssocID="{78806804-3467-4EE7-9364-106894682EA5}" presName="Name13" presStyleLbl="parChTrans1D2" presStyleIdx="2" presStyleCnt="8"/>
      <dgm:spPr/>
      <dgm:t>
        <a:bodyPr/>
        <a:lstStyle/>
        <a:p>
          <a:endParaRPr lang="sl-SI"/>
        </a:p>
      </dgm:t>
    </dgm:pt>
    <dgm:pt modelId="{410A2EB7-88F3-4410-84AC-586216A1CD41}" type="pres">
      <dgm:prSet presAssocID="{25DC647D-9BEA-423D-9CDF-CBC34ABA95AE}" presName="childText" presStyleLbl="bgAcc1" presStyleIdx="2" presStyleCnt="8" custScaleX="842334" custScaleY="501279" custLinFactY="66758" custLinFactNeighborX="-39860" custLinFactNeighborY="100000">
        <dgm:presLayoutVars>
          <dgm:bulletEnabled val="1"/>
        </dgm:presLayoutVars>
      </dgm:prSet>
      <dgm:spPr/>
      <dgm:t>
        <a:bodyPr/>
        <a:lstStyle/>
        <a:p>
          <a:endParaRPr lang="sl-SI"/>
        </a:p>
      </dgm:t>
    </dgm:pt>
    <dgm:pt modelId="{A611E0E8-DD58-44C5-8757-4883EEC2CA48}" type="pres">
      <dgm:prSet presAssocID="{B2E44551-31BC-4224-AAAE-27F67DCF4B82}" presName="root" presStyleCnt="0"/>
      <dgm:spPr/>
    </dgm:pt>
    <dgm:pt modelId="{F480FCCB-292C-4A62-83C2-586A28054945}" type="pres">
      <dgm:prSet presAssocID="{B2E44551-31BC-4224-AAAE-27F67DCF4B82}" presName="rootComposite" presStyleCnt="0"/>
      <dgm:spPr/>
    </dgm:pt>
    <dgm:pt modelId="{4E8B2263-1979-43A4-9EC2-AD6744436A52}" type="pres">
      <dgm:prSet presAssocID="{B2E44551-31BC-4224-AAAE-27F67DCF4B82}" presName="rootText" presStyleLbl="node1" presStyleIdx="1" presStyleCnt="2" custScaleX="1217084" custScaleY="360488" custLinFactY="-100000" custLinFactNeighborX="66353" custLinFactNeighborY="-153592"/>
      <dgm:spPr/>
      <dgm:t>
        <a:bodyPr/>
        <a:lstStyle/>
        <a:p>
          <a:endParaRPr lang="sl-SI"/>
        </a:p>
      </dgm:t>
    </dgm:pt>
    <dgm:pt modelId="{80CB7735-6765-454F-88DE-DDD8CFE1B555}" type="pres">
      <dgm:prSet presAssocID="{B2E44551-31BC-4224-AAAE-27F67DCF4B82}" presName="rootConnector" presStyleLbl="node1" presStyleIdx="1" presStyleCnt="2"/>
      <dgm:spPr/>
      <dgm:t>
        <a:bodyPr/>
        <a:lstStyle/>
        <a:p>
          <a:endParaRPr lang="sl-SI"/>
        </a:p>
      </dgm:t>
    </dgm:pt>
    <dgm:pt modelId="{F081F8D3-232F-4E19-9E9A-AF7856D87529}" type="pres">
      <dgm:prSet presAssocID="{B2E44551-31BC-4224-AAAE-27F67DCF4B82}" presName="childShape" presStyleCnt="0"/>
      <dgm:spPr/>
    </dgm:pt>
    <dgm:pt modelId="{E1FA15DD-B798-4014-AF8C-4272856EE9FB}" type="pres">
      <dgm:prSet presAssocID="{ACA709B8-5F5F-4631-BC6E-1F74393BA68A}" presName="Name13" presStyleLbl="parChTrans1D2" presStyleIdx="3" presStyleCnt="8"/>
      <dgm:spPr/>
      <dgm:t>
        <a:bodyPr/>
        <a:lstStyle/>
        <a:p>
          <a:endParaRPr lang="sl-SI"/>
        </a:p>
      </dgm:t>
    </dgm:pt>
    <dgm:pt modelId="{74D5215B-530A-418F-B3D4-4B5C2016789B}" type="pres">
      <dgm:prSet presAssocID="{7836B4C7-6537-4519-8378-36EB171F908A}" presName="childText" presStyleLbl="bgAcc1" presStyleIdx="3" presStyleCnt="8" custScaleX="1057136" custScaleY="149057" custLinFactY="-59870" custLinFactNeighborX="35433" custLinFactNeighborY="-100000">
        <dgm:presLayoutVars>
          <dgm:bulletEnabled val="1"/>
        </dgm:presLayoutVars>
      </dgm:prSet>
      <dgm:spPr/>
      <dgm:t>
        <a:bodyPr/>
        <a:lstStyle/>
        <a:p>
          <a:endParaRPr lang="sl-SI"/>
        </a:p>
      </dgm:t>
    </dgm:pt>
    <dgm:pt modelId="{30149AA6-05A0-45B8-976A-B18240012618}" type="pres">
      <dgm:prSet presAssocID="{1A6856D5-4EF2-40B6-9D53-FA90AF47994B}" presName="Name13" presStyleLbl="parChTrans1D2" presStyleIdx="4" presStyleCnt="8"/>
      <dgm:spPr/>
      <dgm:t>
        <a:bodyPr/>
        <a:lstStyle/>
        <a:p>
          <a:endParaRPr lang="sl-SI"/>
        </a:p>
      </dgm:t>
    </dgm:pt>
    <dgm:pt modelId="{33A7B400-CB5D-4CEE-88CE-BB2079CDC29E}" type="pres">
      <dgm:prSet presAssocID="{EC2C07E3-9828-47C1-B81E-BC76215F1DF6}" presName="childText" presStyleLbl="bgAcc1" presStyleIdx="4" presStyleCnt="8" custScaleX="1306977" custScaleY="371521" custLinFactY="-25721" custLinFactNeighborX="51216" custLinFactNeighborY="-100000">
        <dgm:presLayoutVars>
          <dgm:bulletEnabled val="1"/>
        </dgm:presLayoutVars>
      </dgm:prSet>
      <dgm:spPr/>
      <dgm:t>
        <a:bodyPr/>
        <a:lstStyle/>
        <a:p>
          <a:endParaRPr lang="sl-SI"/>
        </a:p>
      </dgm:t>
    </dgm:pt>
    <dgm:pt modelId="{2ACE28FD-DF3E-4A7B-977A-60391B90AF79}" type="pres">
      <dgm:prSet presAssocID="{D8B34241-0E2B-4C81-A249-B7F6F710E783}" presName="Name13" presStyleLbl="parChTrans1D2" presStyleIdx="5" presStyleCnt="8"/>
      <dgm:spPr/>
      <dgm:t>
        <a:bodyPr/>
        <a:lstStyle/>
        <a:p>
          <a:endParaRPr lang="sl-SI"/>
        </a:p>
      </dgm:t>
    </dgm:pt>
    <dgm:pt modelId="{EB9CFEF5-7CCB-47A6-80BE-E43ED46EB93B}" type="pres">
      <dgm:prSet presAssocID="{B6FEC6C0-5095-4977-A301-8C6FC2313DB7}" presName="childText" presStyleLbl="bgAcc1" presStyleIdx="5" presStyleCnt="8" custScaleX="1407227" custScaleY="400005" custLinFactNeighborX="58185" custLinFactNeighborY="-66416">
        <dgm:presLayoutVars>
          <dgm:bulletEnabled val="1"/>
        </dgm:presLayoutVars>
      </dgm:prSet>
      <dgm:spPr/>
      <dgm:t>
        <a:bodyPr/>
        <a:lstStyle/>
        <a:p>
          <a:endParaRPr lang="sl-SI"/>
        </a:p>
      </dgm:t>
    </dgm:pt>
    <dgm:pt modelId="{E0F3D8A5-CC6D-4FC3-BD66-EAC2A20C9E94}" type="pres">
      <dgm:prSet presAssocID="{194A49FD-AAC2-4970-8B29-55D650E65038}" presName="Name13" presStyleLbl="parChTrans1D2" presStyleIdx="6" presStyleCnt="8"/>
      <dgm:spPr/>
      <dgm:t>
        <a:bodyPr/>
        <a:lstStyle/>
        <a:p>
          <a:endParaRPr lang="sl-SI"/>
        </a:p>
      </dgm:t>
    </dgm:pt>
    <dgm:pt modelId="{9509B7F5-9ABE-41E3-A664-5B0E47107562}" type="pres">
      <dgm:prSet presAssocID="{AFD06009-6797-43BD-871C-707E4563D70C}" presName="childText" presStyleLbl="bgAcc1" presStyleIdx="6" presStyleCnt="8" custScaleX="1427583" custScaleY="380404" custLinFactNeighborX="-1201" custLinFactNeighborY="-4383">
        <dgm:presLayoutVars>
          <dgm:bulletEnabled val="1"/>
        </dgm:presLayoutVars>
      </dgm:prSet>
      <dgm:spPr/>
      <dgm:t>
        <a:bodyPr/>
        <a:lstStyle/>
        <a:p>
          <a:endParaRPr lang="sl-SI"/>
        </a:p>
      </dgm:t>
    </dgm:pt>
    <dgm:pt modelId="{82C68C2A-B5BC-45D1-A873-E7DC78589FF3}" type="pres">
      <dgm:prSet presAssocID="{F635A262-5BC6-4370-91E0-BBF6A741E4B3}" presName="Name13" presStyleLbl="parChTrans1D2" presStyleIdx="7" presStyleCnt="8"/>
      <dgm:spPr/>
      <dgm:t>
        <a:bodyPr/>
        <a:lstStyle/>
        <a:p>
          <a:endParaRPr lang="sl-SI"/>
        </a:p>
      </dgm:t>
    </dgm:pt>
    <dgm:pt modelId="{1245B114-A8EA-4418-9645-4290FAACE13F}" type="pres">
      <dgm:prSet presAssocID="{9A17E979-96E4-423F-8CCB-89A89708E3D5}" presName="childText" presStyleLbl="bgAcc1" presStyleIdx="7" presStyleCnt="8" custScaleX="1358979" custScaleY="402874" custLinFactNeighborX="28885" custLinFactNeighborY="68849">
        <dgm:presLayoutVars>
          <dgm:bulletEnabled val="1"/>
        </dgm:presLayoutVars>
      </dgm:prSet>
      <dgm:spPr/>
      <dgm:t>
        <a:bodyPr/>
        <a:lstStyle/>
        <a:p>
          <a:endParaRPr lang="sl-SI"/>
        </a:p>
      </dgm:t>
    </dgm:pt>
  </dgm:ptLst>
  <dgm:cxnLst>
    <dgm:cxn modelId="{56D559D5-D86D-4133-8DC1-86C8CFDA71F5}" type="presOf" srcId="{1A6856D5-4EF2-40B6-9D53-FA90AF47994B}" destId="{30149AA6-05A0-45B8-976A-B18240012618}" srcOrd="0" destOrd="0" presId="urn:microsoft.com/office/officeart/2005/8/layout/hierarchy3"/>
    <dgm:cxn modelId="{27E08D69-D48D-4334-9ECE-8CA259A825CF}" type="presOf" srcId="{93AE7CD8-9D72-471C-BD6D-86DEA46F2AE9}" destId="{C270051F-B679-45E3-BBFF-F1ECF4065A6F}" srcOrd="0" destOrd="0" presId="urn:microsoft.com/office/officeart/2005/8/layout/hierarchy3"/>
    <dgm:cxn modelId="{3476F01C-C67A-4972-BA81-39088CD1D38B}" type="presOf" srcId="{92B263C3-9713-4B21-9D52-7BB589A9C4A3}" destId="{4456DEEE-F584-484C-B820-ED9212A49EA1}" srcOrd="0" destOrd="0" presId="urn:microsoft.com/office/officeart/2005/8/layout/hierarchy3"/>
    <dgm:cxn modelId="{3CEA227A-078C-4086-AEED-A0A1B76FDA2B}" type="presOf" srcId="{B6FEC6C0-5095-4977-A301-8C6FC2313DB7}" destId="{EB9CFEF5-7CCB-47A6-80BE-E43ED46EB93B}" srcOrd="0" destOrd="0" presId="urn:microsoft.com/office/officeart/2005/8/layout/hierarchy3"/>
    <dgm:cxn modelId="{6F9C976B-3472-4988-985E-A1B1DE974841}" srcId="{B2E44551-31BC-4224-AAAE-27F67DCF4B82}" destId="{AFD06009-6797-43BD-871C-707E4563D70C}" srcOrd="3" destOrd="0" parTransId="{194A49FD-AAC2-4970-8B29-55D650E65038}" sibTransId="{3BF2C00D-9CB7-49AE-97B2-B4197E807B6D}"/>
    <dgm:cxn modelId="{B4E3071A-0019-44B0-A511-D4D96E541EC0}" srcId="{93AE7CD8-9D72-471C-BD6D-86DEA46F2AE9}" destId="{B2E44551-31BC-4224-AAAE-27F67DCF4B82}" srcOrd="1" destOrd="0" parTransId="{9E8CDB88-AED7-457D-8F00-FC0687380EBE}" sibTransId="{726B022D-91A0-4AFB-8A6A-F165B07F6D30}"/>
    <dgm:cxn modelId="{78F4AB60-1B3B-4120-B9AF-986C72B7B1BE}" type="presOf" srcId="{D75247FB-5CF2-4C27-AE5D-F040C6257C5C}" destId="{8DB595FE-9ADC-4BD7-A6FE-D8CC7CA24F45}" srcOrd="0" destOrd="0" presId="urn:microsoft.com/office/officeart/2005/8/layout/hierarchy3"/>
    <dgm:cxn modelId="{CB84F13F-C8F4-4282-AD66-8B4AAC87EE14}" srcId="{93AE7CD8-9D72-471C-BD6D-86DEA46F2AE9}" destId="{C90458B7-8BF2-4050-B13D-F8CE827CBD15}" srcOrd="0" destOrd="0" parTransId="{9F096D9C-8E35-4BE2-AAEB-08516F23464B}" sibTransId="{3A590767-539C-4923-BCD0-7A6D0D5081AA}"/>
    <dgm:cxn modelId="{ED79AB4B-1399-4B4F-9F05-39FAB89BE175}" type="presOf" srcId="{2B6CDD43-AA3D-45C6-ABC8-377A668FA72C}" destId="{FE4C54EE-94BF-495A-90C8-2555463C23D4}" srcOrd="0" destOrd="0" presId="urn:microsoft.com/office/officeart/2005/8/layout/hierarchy3"/>
    <dgm:cxn modelId="{EBEFC39B-D0E8-4602-B6F7-0DED6ACCD1E4}" type="presOf" srcId="{EC2C07E3-9828-47C1-B81E-BC76215F1DF6}" destId="{33A7B400-CB5D-4CEE-88CE-BB2079CDC29E}" srcOrd="0" destOrd="0" presId="urn:microsoft.com/office/officeart/2005/8/layout/hierarchy3"/>
    <dgm:cxn modelId="{F7E25EDF-8069-4FF6-AE9F-EB590ED6E84F}" type="presOf" srcId="{194A49FD-AAC2-4970-8B29-55D650E65038}" destId="{E0F3D8A5-CC6D-4FC3-BD66-EAC2A20C9E94}" srcOrd="0" destOrd="0" presId="urn:microsoft.com/office/officeart/2005/8/layout/hierarchy3"/>
    <dgm:cxn modelId="{B4466C8E-432B-4C6E-993E-5FF34A36647A}" type="presOf" srcId="{F635A262-5BC6-4370-91E0-BBF6A741E4B3}" destId="{82C68C2A-B5BC-45D1-A873-E7DC78589FF3}" srcOrd="0" destOrd="0" presId="urn:microsoft.com/office/officeart/2005/8/layout/hierarchy3"/>
    <dgm:cxn modelId="{BFCF3FB6-2A3C-4426-B39E-CB67D54812EF}" srcId="{B2E44551-31BC-4224-AAAE-27F67DCF4B82}" destId="{9A17E979-96E4-423F-8CCB-89A89708E3D5}" srcOrd="4" destOrd="0" parTransId="{F635A262-5BC6-4370-91E0-BBF6A741E4B3}" sibTransId="{310C30DD-56E9-48EC-A927-7B606A0FEFFD}"/>
    <dgm:cxn modelId="{276FD58A-2143-43E6-85F4-9572E317EFCB}" type="presOf" srcId="{25DC647D-9BEA-423D-9CDF-CBC34ABA95AE}" destId="{410A2EB7-88F3-4410-84AC-586216A1CD41}" srcOrd="0" destOrd="0" presId="urn:microsoft.com/office/officeart/2005/8/layout/hierarchy3"/>
    <dgm:cxn modelId="{5C802908-358B-4437-BAFA-E2CF75FB3AB2}" type="presOf" srcId="{9A17E979-96E4-423F-8CCB-89A89708E3D5}" destId="{1245B114-A8EA-4418-9645-4290FAACE13F}" srcOrd="0" destOrd="0" presId="urn:microsoft.com/office/officeart/2005/8/layout/hierarchy3"/>
    <dgm:cxn modelId="{17EFCAEC-C387-43E8-9F77-A90ADD950A84}" srcId="{C90458B7-8BF2-4050-B13D-F8CE827CBD15}" destId="{25DC647D-9BEA-423D-9CDF-CBC34ABA95AE}" srcOrd="2" destOrd="0" parTransId="{78806804-3467-4EE7-9364-106894682EA5}" sibTransId="{DEC21E2B-4C6E-46EB-8F4C-0054CC9580E6}"/>
    <dgm:cxn modelId="{F54974DB-15B3-4989-9E21-5404B34BBFE8}" type="presOf" srcId="{C90458B7-8BF2-4050-B13D-F8CE827CBD15}" destId="{79A2060F-8B88-463F-822D-C3D5028DA43B}" srcOrd="0" destOrd="0" presId="urn:microsoft.com/office/officeart/2005/8/layout/hierarchy3"/>
    <dgm:cxn modelId="{A7610AD7-344E-4033-AADE-E885DE4538E1}" type="presOf" srcId="{B4D3644D-A2EE-4BFD-AB89-890575661E86}" destId="{47CFC8F3-DDE8-46DB-A964-42E691AC745B}" srcOrd="0" destOrd="0" presId="urn:microsoft.com/office/officeart/2005/8/layout/hierarchy3"/>
    <dgm:cxn modelId="{F4C63392-7304-486F-B5B5-1997C5C181B0}" type="presOf" srcId="{78806804-3467-4EE7-9364-106894682EA5}" destId="{5C0B5C49-8FB7-4F2E-880D-AC75F4802154}" srcOrd="0" destOrd="0" presId="urn:microsoft.com/office/officeart/2005/8/layout/hierarchy3"/>
    <dgm:cxn modelId="{D23183BF-CAC2-424D-B12A-43737684122C}" srcId="{B2E44551-31BC-4224-AAAE-27F67DCF4B82}" destId="{B6FEC6C0-5095-4977-A301-8C6FC2313DB7}" srcOrd="2" destOrd="0" parTransId="{D8B34241-0E2B-4C81-A249-B7F6F710E783}" sibTransId="{3EA9C7BB-8501-4F5E-84FC-4500B5BDB199}"/>
    <dgm:cxn modelId="{A92FEE69-3249-44FD-BB32-A1271016697A}" srcId="{C90458B7-8BF2-4050-B13D-F8CE827CBD15}" destId="{2B6CDD43-AA3D-45C6-ABC8-377A668FA72C}" srcOrd="1" destOrd="0" parTransId="{92B263C3-9713-4B21-9D52-7BB589A9C4A3}" sibTransId="{771F551F-FA89-4C95-A15A-6F95C1DDA23A}"/>
    <dgm:cxn modelId="{CDFE6823-29E9-4933-8884-8B421B9D9F2B}" srcId="{B2E44551-31BC-4224-AAAE-27F67DCF4B82}" destId="{EC2C07E3-9828-47C1-B81E-BC76215F1DF6}" srcOrd="1" destOrd="0" parTransId="{1A6856D5-4EF2-40B6-9D53-FA90AF47994B}" sibTransId="{9782E5EA-6B3E-42A5-AD9D-296E32DF540E}"/>
    <dgm:cxn modelId="{34DAEF14-3A02-4091-BB29-27A4A2E50DC7}" srcId="{C90458B7-8BF2-4050-B13D-F8CE827CBD15}" destId="{D75247FB-5CF2-4C27-AE5D-F040C6257C5C}" srcOrd="0" destOrd="0" parTransId="{B4D3644D-A2EE-4BFD-AB89-890575661E86}" sibTransId="{5A90CA82-4EB7-447B-AF83-C02A2DC01BF5}"/>
    <dgm:cxn modelId="{7AE9B382-002D-44F4-BEF0-74A5400063B0}" type="presOf" srcId="{ACA709B8-5F5F-4631-BC6E-1F74393BA68A}" destId="{E1FA15DD-B798-4014-AF8C-4272856EE9FB}" srcOrd="0" destOrd="0" presId="urn:microsoft.com/office/officeart/2005/8/layout/hierarchy3"/>
    <dgm:cxn modelId="{61B28711-96EC-419E-8C2B-97DC9A331AF8}" type="presOf" srcId="{D8B34241-0E2B-4C81-A249-B7F6F710E783}" destId="{2ACE28FD-DF3E-4A7B-977A-60391B90AF79}" srcOrd="0" destOrd="0" presId="urn:microsoft.com/office/officeart/2005/8/layout/hierarchy3"/>
    <dgm:cxn modelId="{843534E4-42F4-4F1A-BECB-4B29DC8E9D2F}" type="presOf" srcId="{B2E44551-31BC-4224-AAAE-27F67DCF4B82}" destId="{80CB7735-6765-454F-88DE-DDD8CFE1B555}" srcOrd="1" destOrd="0" presId="urn:microsoft.com/office/officeart/2005/8/layout/hierarchy3"/>
    <dgm:cxn modelId="{D4FE817D-7567-4B62-B6ED-03AF279C75C3}" type="presOf" srcId="{C90458B7-8BF2-4050-B13D-F8CE827CBD15}" destId="{D5A72C30-A308-4371-B233-167712EC7923}" srcOrd="1" destOrd="0" presId="urn:microsoft.com/office/officeart/2005/8/layout/hierarchy3"/>
    <dgm:cxn modelId="{100B4140-9515-4B74-B991-BFD332CD114E}" type="presOf" srcId="{B2E44551-31BC-4224-AAAE-27F67DCF4B82}" destId="{4E8B2263-1979-43A4-9EC2-AD6744436A52}" srcOrd="0" destOrd="0" presId="urn:microsoft.com/office/officeart/2005/8/layout/hierarchy3"/>
    <dgm:cxn modelId="{9992C1CC-4B38-4C0E-9431-6298289BA24E}" srcId="{B2E44551-31BC-4224-AAAE-27F67DCF4B82}" destId="{7836B4C7-6537-4519-8378-36EB171F908A}" srcOrd="0" destOrd="0" parTransId="{ACA709B8-5F5F-4631-BC6E-1F74393BA68A}" sibTransId="{2F60AFD0-F507-4FE9-94FC-8ABB81DE5CF5}"/>
    <dgm:cxn modelId="{DC3D108C-0FEC-4776-AEAC-03A00F30EBB8}" type="presOf" srcId="{7836B4C7-6537-4519-8378-36EB171F908A}" destId="{74D5215B-530A-418F-B3D4-4B5C2016789B}" srcOrd="0" destOrd="0" presId="urn:microsoft.com/office/officeart/2005/8/layout/hierarchy3"/>
    <dgm:cxn modelId="{1E8DB423-B626-4B07-83B4-415AF6B2B17A}" type="presOf" srcId="{AFD06009-6797-43BD-871C-707E4563D70C}" destId="{9509B7F5-9ABE-41E3-A664-5B0E47107562}" srcOrd="0" destOrd="0" presId="urn:microsoft.com/office/officeart/2005/8/layout/hierarchy3"/>
    <dgm:cxn modelId="{6121D79B-42D9-4E48-A547-9A35A84A19DC}" type="presParOf" srcId="{C270051F-B679-45E3-BBFF-F1ECF4065A6F}" destId="{5AA02B7E-B2FC-47E6-9283-2541CE847AA2}" srcOrd="0" destOrd="0" presId="urn:microsoft.com/office/officeart/2005/8/layout/hierarchy3"/>
    <dgm:cxn modelId="{F4F15C62-A4A6-49BC-8A8D-F6518C4C27B7}" type="presParOf" srcId="{5AA02B7E-B2FC-47E6-9283-2541CE847AA2}" destId="{AC9DC305-BFD3-4870-905A-62D9C5C696EA}" srcOrd="0" destOrd="0" presId="urn:microsoft.com/office/officeart/2005/8/layout/hierarchy3"/>
    <dgm:cxn modelId="{07ECC2B5-45E7-4AC9-9DCF-F927D44C2D1D}" type="presParOf" srcId="{AC9DC305-BFD3-4870-905A-62D9C5C696EA}" destId="{79A2060F-8B88-463F-822D-C3D5028DA43B}" srcOrd="0" destOrd="0" presId="urn:microsoft.com/office/officeart/2005/8/layout/hierarchy3"/>
    <dgm:cxn modelId="{3FCA34E7-17B2-43CE-ACE7-44A0E18FE625}" type="presParOf" srcId="{AC9DC305-BFD3-4870-905A-62D9C5C696EA}" destId="{D5A72C30-A308-4371-B233-167712EC7923}" srcOrd="1" destOrd="0" presId="urn:microsoft.com/office/officeart/2005/8/layout/hierarchy3"/>
    <dgm:cxn modelId="{7F64FE75-B801-4A4C-BB47-99FA5E2E2F90}" type="presParOf" srcId="{5AA02B7E-B2FC-47E6-9283-2541CE847AA2}" destId="{67C5B703-8D68-41DE-993D-981219904997}" srcOrd="1" destOrd="0" presId="urn:microsoft.com/office/officeart/2005/8/layout/hierarchy3"/>
    <dgm:cxn modelId="{44F4F881-2370-4DCC-99E6-A783BE68BCFD}" type="presParOf" srcId="{67C5B703-8D68-41DE-993D-981219904997}" destId="{47CFC8F3-DDE8-46DB-A964-42E691AC745B}" srcOrd="0" destOrd="0" presId="urn:microsoft.com/office/officeart/2005/8/layout/hierarchy3"/>
    <dgm:cxn modelId="{31720F36-6E47-44F0-98EB-61553507E368}" type="presParOf" srcId="{67C5B703-8D68-41DE-993D-981219904997}" destId="{8DB595FE-9ADC-4BD7-A6FE-D8CC7CA24F45}" srcOrd="1" destOrd="0" presId="urn:microsoft.com/office/officeart/2005/8/layout/hierarchy3"/>
    <dgm:cxn modelId="{B91873CF-1204-437B-B16A-3A280E9AFC05}" type="presParOf" srcId="{67C5B703-8D68-41DE-993D-981219904997}" destId="{4456DEEE-F584-484C-B820-ED9212A49EA1}" srcOrd="2" destOrd="0" presId="urn:microsoft.com/office/officeart/2005/8/layout/hierarchy3"/>
    <dgm:cxn modelId="{E4498ACF-517E-4509-BC72-76B44D313C07}" type="presParOf" srcId="{67C5B703-8D68-41DE-993D-981219904997}" destId="{FE4C54EE-94BF-495A-90C8-2555463C23D4}" srcOrd="3" destOrd="0" presId="urn:microsoft.com/office/officeart/2005/8/layout/hierarchy3"/>
    <dgm:cxn modelId="{5FD73A5B-CB26-46C5-BA73-4A862EA37330}" type="presParOf" srcId="{67C5B703-8D68-41DE-993D-981219904997}" destId="{5C0B5C49-8FB7-4F2E-880D-AC75F4802154}" srcOrd="4" destOrd="0" presId="urn:microsoft.com/office/officeart/2005/8/layout/hierarchy3"/>
    <dgm:cxn modelId="{B02A0F37-46BC-44AC-BCDA-D4EEDCEE3CE0}" type="presParOf" srcId="{67C5B703-8D68-41DE-993D-981219904997}" destId="{410A2EB7-88F3-4410-84AC-586216A1CD41}" srcOrd="5" destOrd="0" presId="urn:microsoft.com/office/officeart/2005/8/layout/hierarchy3"/>
    <dgm:cxn modelId="{74D79B8C-A1A7-42C1-9FA3-03C5A56443C7}" type="presParOf" srcId="{C270051F-B679-45E3-BBFF-F1ECF4065A6F}" destId="{A611E0E8-DD58-44C5-8757-4883EEC2CA48}" srcOrd="1" destOrd="0" presId="urn:microsoft.com/office/officeart/2005/8/layout/hierarchy3"/>
    <dgm:cxn modelId="{C6645020-7FF4-4C8F-BE6D-CFD86362D2C2}" type="presParOf" srcId="{A611E0E8-DD58-44C5-8757-4883EEC2CA48}" destId="{F480FCCB-292C-4A62-83C2-586A28054945}" srcOrd="0" destOrd="0" presId="urn:microsoft.com/office/officeart/2005/8/layout/hierarchy3"/>
    <dgm:cxn modelId="{4105A055-88E8-412A-8116-B1D75519D625}" type="presParOf" srcId="{F480FCCB-292C-4A62-83C2-586A28054945}" destId="{4E8B2263-1979-43A4-9EC2-AD6744436A52}" srcOrd="0" destOrd="0" presId="urn:microsoft.com/office/officeart/2005/8/layout/hierarchy3"/>
    <dgm:cxn modelId="{2A38AE52-D66E-4AC3-B22A-87E4AB0AD5D1}" type="presParOf" srcId="{F480FCCB-292C-4A62-83C2-586A28054945}" destId="{80CB7735-6765-454F-88DE-DDD8CFE1B555}" srcOrd="1" destOrd="0" presId="urn:microsoft.com/office/officeart/2005/8/layout/hierarchy3"/>
    <dgm:cxn modelId="{D6EDFD0F-6791-4684-9829-7B2629C5E67A}" type="presParOf" srcId="{A611E0E8-DD58-44C5-8757-4883EEC2CA48}" destId="{F081F8D3-232F-4E19-9E9A-AF7856D87529}" srcOrd="1" destOrd="0" presId="urn:microsoft.com/office/officeart/2005/8/layout/hierarchy3"/>
    <dgm:cxn modelId="{A989CEFA-9817-45D3-BDBE-8A4F70D877DE}" type="presParOf" srcId="{F081F8D3-232F-4E19-9E9A-AF7856D87529}" destId="{E1FA15DD-B798-4014-AF8C-4272856EE9FB}" srcOrd="0" destOrd="0" presId="urn:microsoft.com/office/officeart/2005/8/layout/hierarchy3"/>
    <dgm:cxn modelId="{CCDD1CEA-F636-4056-955D-67B3C53030BB}" type="presParOf" srcId="{F081F8D3-232F-4E19-9E9A-AF7856D87529}" destId="{74D5215B-530A-418F-B3D4-4B5C2016789B}" srcOrd="1" destOrd="0" presId="urn:microsoft.com/office/officeart/2005/8/layout/hierarchy3"/>
    <dgm:cxn modelId="{BD8E639B-D64F-46B5-B0F9-FE7E6327FA35}" type="presParOf" srcId="{F081F8D3-232F-4E19-9E9A-AF7856D87529}" destId="{30149AA6-05A0-45B8-976A-B18240012618}" srcOrd="2" destOrd="0" presId="urn:microsoft.com/office/officeart/2005/8/layout/hierarchy3"/>
    <dgm:cxn modelId="{4498FFDB-3081-49B9-BE0A-2CF5C57B73F9}" type="presParOf" srcId="{F081F8D3-232F-4E19-9E9A-AF7856D87529}" destId="{33A7B400-CB5D-4CEE-88CE-BB2079CDC29E}" srcOrd="3" destOrd="0" presId="urn:microsoft.com/office/officeart/2005/8/layout/hierarchy3"/>
    <dgm:cxn modelId="{C624B959-AC0F-4411-853D-E909B7A6F463}" type="presParOf" srcId="{F081F8D3-232F-4E19-9E9A-AF7856D87529}" destId="{2ACE28FD-DF3E-4A7B-977A-60391B90AF79}" srcOrd="4" destOrd="0" presId="urn:microsoft.com/office/officeart/2005/8/layout/hierarchy3"/>
    <dgm:cxn modelId="{A2BD9D41-4854-4119-9266-795EDCFC98FE}" type="presParOf" srcId="{F081F8D3-232F-4E19-9E9A-AF7856D87529}" destId="{EB9CFEF5-7CCB-47A6-80BE-E43ED46EB93B}" srcOrd="5" destOrd="0" presId="urn:microsoft.com/office/officeart/2005/8/layout/hierarchy3"/>
    <dgm:cxn modelId="{70E1E3BA-2E1F-4D16-8823-FE514038ECCD}" type="presParOf" srcId="{F081F8D3-232F-4E19-9E9A-AF7856D87529}" destId="{E0F3D8A5-CC6D-4FC3-BD66-EAC2A20C9E94}" srcOrd="6" destOrd="0" presId="urn:microsoft.com/office/officeart/2005/8/layout/hierarchy3"/>
    <dgm:cxn modelId="{50E8EA51-D8DD-4D88-B6C5-E9E109901427}" type="presParOf" srcId="{F081F8D3-232F-4E19-9E9A-AF7856D87529}" destId="{9509B7F5-9ABE-41E3-A664-5B0E47107562}" srcOrd="7" destOrd="0" presId="urn:microsoft.com/office/officeart/2005/8/layout/hierarchy3"/>
    <dgm:cxn modelId="{664EBDD3-79E0-4F0C-977D-526D5D458550}" type="presParOf" srcId="{F081F8D3-232F-4E19-9E9A-AF7856D87529}" destId="{82C68C2A-B5BC-45D1-A873-E7DC78589FF3}" srcOrd="8" destOrd="0" presId="urn:microsoft.com/office/officeart/2005/8/layout/hierarchy3"/>
    <dgm:cxn modelId="{4C8ADDCC-9105-4CCE-91D7-50A1FA7B9A0B}" type="presParOf" srcId="{F081F8D3-232F-4E19-9E9A-AF7856D87529}" destId="{1245B114-A8EA-4418-9645-4290FAACE13F}"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93AE7CD8-9D72-471C-BD6D-86DEA46F2AE9}"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sl-SI"/>
        </a:p>
      </dgm:t>
    </dgm:pt>
    <dgm:pt modelId="{C90458B7-8BF2-4050-B13D-F8CE827CBD15}">
      <dgm:prSet phldrT="[besedilo]" custT="1"/>
      <dgm:spPr>
        <a:solidFill>
          <a:schemeClr val="accent4">
            <a:lumMod val="20000"/>
            <a:lumOff val="80000"/>
          </a:schemeClr>
        </a:solidFill>
      </dgm:spPr>
      <dgm:t>
        <a:bodyPr/>
        <a:lstStyle/>
        <a:p>
          <a:pPr algn="l"/>
          <a:r>
            <a:rPr lang="sl-SI" sz="2400" b="1" u="sng" dirty="0" smtClean="0">
              <a:solidFill>
                <a:schemeClr val="accent2">
                  <a:lumMod val="75000"/>
                </a:schemeClr>
              </a:solidFill>
            </a:rPr>
            <a:t>Primer za obtežbo</a:t>
          </a:r>
          <a:r>
            <a:rPr lang="sl-SI" sz="2200" b="1" u="sng" dirty="0" smtClean="0">
              <a:solidFill>
                <a:schemeClr val="accent2">
                  <a:lumMod val="75000"/>
                </a:schemeClr>
              </a:solidFill>
            </a:rPr>
            <a:t>:</a:t>
          </a:r>
          <a:r>
            <a:rPr lang="sl-SI" sz="2200" dirty="0" smtClean="0">
              <a:solidFill>
                <a:schemeClr val="accent2">
                  <a:lumMod val="75000"/>
                </a:schemeClr>
              </a:solidFill>
            </a:rPr>
            <a:t>                                                                                                                                                                                                                  </a:t>
          </a:r>
          <a:r>
            <a:rPr lang="sl-SI" sz="2200" b="1" dirty="0" smtClean="0">
              <a:solidFill>
                <a:schemeClr val="tx1"/>
              </a:solidFill>
            </a:rPr>
            <a:t>Nosilec KMG ima na dan 1. 2 v  reji 20 govedi starejših od 2 let (20 GVŽ) in 15 živali drobnice starejše od 1 leta (2,25 GVŽ). Živali je poleti od 15. julija do 20. avgusta premaknil na pašo na planino. Kmetija ima 13 ha KZU.</a:t>
          </a:r>
        </a:p>
      </dgm:t>
    </dgm:pt>
    <dgm:pt modelId="{9F096D9C-8E35-4BE2-AAEB-08516F23464B}" type="parTrans" cxnId="{CB84F13F-C8F4-4282-AD66-8B4AAC87EE14}">
      <dgm:prSet/>
      <dgm:spPr/>
      <dgm:t>
        <a:bodyPr/>
        <a:lstStyle/>
        <a:p>
          <a:endParaRPr lang="sl-SI">
            <a:solidFill>
              <a:schemeClr val="accent2">
                <a:lumMod val="75000"/>
              </a:schemeClr>
            </a:solidFill>
          </a:endParaRPr>
        </a:p>
      </dgm:t>
    </dgm:pt>
    <dgm:pt modelId="{3A590767-539C-4923-BCD0-7A6D0D5081AA}" type="sibTrans" cxnId="{CB84F13F-C8F4-4282-AD66-8B4AAC87EE14}">
      <dgm:prSet/>
      <dgm:spPr/>
      <dgm:t>
        <a:bodyPr/>
        <a:lstStyle/>
        <a:p>
          <a:endParaRPr lang="sl-SI">
            <a:solidFill>
              <a:schemeClr val="accent2">
                <a:lumMod val="75000"/>
              </a:schemeClr>
            </a:solidFill>
          </a:endParaRPr>
        </a:p>
      </dgm:t>
    </dgm:pt>
    <dgm:pt modelId="{D9D4014B-9005-425B-BBF9-4EB5B6C9A4DD}">
      <dgm:prSet custT="1"/>
      <dgm:spPr/>
      <dgm:t>
        <a:bodyPr/>
        <a:lstStyle/>
        <a:p>
          <a:pPr algn="l"/>
          <a:r>
            <a:rPr lang="sl-SI" sz="2400" b="1" i="1" u="sng" dirty="0" smtClean="0">
              <a:solidFill>
                <a:schemeClr val="accent2">
                  <a:lumMod val="75000"/>
                </a:schemeClr>
              </a:solidFill>
            </a:rPr>
            <a:t>Izračun obtežbe:         </a:t>
          </a:r>
        </a:p>
        <a:p>
          <a:pPr algn="l"/>
          <a:r>
            <a:rPr lang="sl-SI" sz="2200" b="1" dirty="0" smtClean="0">
              <a:solidFill>
                <a:schemeClr val="tx1"/>
              </a:solidFill>
            </a:rPr>
            <a:t>Govedo:                                 </a:t>
          </a:r>
        </a:p>
        <a:p>
          <a:pPr algn="l"/>
          <a:r>
            <a:rPr lang="sl-SI" sz="2200" dirty="0" smtClean="0">
              <a:solidFill>
                <a:schemeClr val="tx1"/>
              </a:solidFill>
            </a:rPr>
            <a:t>Stanje CRG na 1.2 in 4 reprezentativni datumi, en datum vključuje tudi čas planine (vse na stanje CRG in zapisnik o </a:t>
          </a:r>
          <a:r>
            <a:rPr lang="sl-SI" sz="2200" dirty="0" err="1" smtClean="0">
              <a:solidFill>
                <a:schemeClr val="tx1"/>
              </a:solidFill>
            </a:rPr>
            <a:t>prigonu</a:t>
          </a:r>
          <a:r>
            <a:rPr lang="sl-SI" sz="2200" dirty="0" smtClean="0">
              <a:solidFill>
                <a:schemeClr val="tx1"/>
              </a:solidFill>
            </a:rPr>
            <a:t>….)</a:t>
          </a:r>
          <a:r>
            <a:rPr lang="sl-SI" sz="2200" b="1" dirty="0" smtClean="0">
              <a:solidFill>
                <a:schemeClr val="tx1"/>
              </a:solidFill>
            </a:rPr>
            <a:t>: </a:t>
          </a:r>
          <a:r>
            <a:rPr lang="sl-SI" sz="2200" dirty="0" smtClean="0">
              <a:solidFill>
                <a:schemeClr val="tx1"/>
              </a:solidFill>
            </a:rPr>
            <a:t> </a:t>
          </a:r>
        </a:p>
        <a:p>
          <a:pPr algn="l"/>
          <a:r>
            <a:rPr lang="sl-SI" sz="2200" dirty="0" smtClean="0">
              <a:solidFill>
                <a:schemeClr val="tx1"/>
              </a:solidFill>
            </a:rPr>
            <a:t>(20 GVŽ+20 GVŽ+0 GVŽ (planina)+20 GVŽ+20 GVŽ)/5=16 GVŽ        </a:t>
          </a:r>
        </a:p>
        <a:p>
          <a:pPr algn="l"/>
          <a:r>
            <a:rPr lang="sl-SI" sz="2200" b="1" dirty="0" smtClean="0">
              <a:solidFill>
                <a:schemeClr val="tx1"/>
              </a:solidFill>
            </a:rPr>
            <a:t>Drobnica 1.2 (Stanje v evidenci EIRŽ)  in  4 </a:t>
          </a:r>
          <a:r>
            <a:rPr lang="sl-SI" sz="2200" dirty="0" smtClean="0">
              <a:solidFill>
                <a:schemeClr val="tx1"/>
              </a:solidFill>
            </a:rPr>
            <a:t>reprezentativni datumi, en datum vključuje tudi čas planine  (dodatni datumi na stanje CRD in zapisnik o </a:t>
          </a:r>
          <a:r>
            <a:rPr lang="sl-SI" sz="2200" dirty="0" err="1" smtClean="0">
              <a:solidFill>
                <a:schemeClr val="tx1"/>
              </a:solidFill>
            </a:rPr>
            <a:t>prigonu</a:t>
          </a:r>
          <a:r>
            <a:rPr lang="sl-SI" sz="2200" dirty="0" smtClean="0">
              <a:solidFill>
                <a:schemeClr val="tx1"/>
              </a:solidFill>
            </a:rPr>
            <a:t>….)</a:t>
          </a:r>
          <a:r>
            <a:rPr lang="sl-SI" sz="2200" b="1" dirty="0" smtClean="0">
              <a:solidFill>
                <a:schemeClr val="tx1"/>
              </a:solidFill>
            </a:rPr>
            <a:t>: </a:t>
          </a:r>
        </a:p>
        <a:p>
          <a:pPr algn="l"/>
          <a:r>
            <a:rPr lang="sl-SI" sz="2200" dirty="0" smtClean="0">
              <a:solidFill>
                <a:schemeClr val="tx1"/>
              </a:solidFill>
            </a:rPr>
            <a:t>2,25 GVŽ+ 2,25 GVZ +2,25 GVZ+ 0 GVŽ (planina) + 2,25 GVZ/5=1,8    </a:t>
          </a:r>
        </a:p>
        <a:p>
          <a:pPr algn="l"/>
          <a:r>
            <a:rPr lang="sl-SI" sz="2200" dirty="0" smtClean="0">
              <a:solidFill>
                <a:schemeClr val="tx1"/>
              </a:solidFill>
            </a:rPr>
            <a:t>     </a:t>
          </a:r>
        </a:p>
        <a:p>
          <a:pPr algn="l"/>
          <a:r>
            <a:rPr lang="sl-SI" sz="2200" b="1" dirty="0" smtClean="0">
              <a:solidFill>
                <a:schemeClr val="tx1"/>
              </a:solidFill>
            </a:rPr>
            <a:t>Skupaj Obtežba: </a:t>
          </a:r>
          <a:r>
            <a:rPr lang="sl-SI" sz="2200" dirty="0" smtClean="0">
              <a:solidFill>
                <a:schemeClr val="tx1"/>
              </a:solidFill>
            </a:rPr>
            <a:t>17,8 GVŽ/13 KZU=1, 37 GVŽ/ha</a:t>
          </a:r>
        </a:p>
      </dgm:t>
    </dgm:pt>
    <dgm:pt modelId="{64704934-7E9D-40D5-913A-0557F28ED081}" type="parTrans" cxnId="{7C4767AE-A2BC-49D0-9031-D6A1237897DF}">
      <dgm:prSet/>
      <dgm:spPr/>
      <dgm:t>
        <a:bodyPr/>
        <a:lstStyle/>
        <a:p>
          <a:endParaRPr lang="sl-SI">
            <a:solidFill>
              <a:schemeClr val="accent2">
                <a:lumMod val="75000"/>
              </a:schemeClr>
            </a:solidFill>
          </a:endParaRPr>
        </a:p>
      </dgm:t>
    </dgm:pt>
    <dgm:pt modelId="{67B2AEED-E394-45EE-B3FD-8EBDFC654749}" type="sibTrans" cxnId="{7C4767AE-A2BC-49D0-9031-D6A1237897DF}">
      <dgm:prSet/>
      <dgm:spPr/>
      <dgm:t>
        <a:bodyPr/>
        <a:lstStyle/>
        <a:p>
          <a:endParaRPr lang="sl-SI">
            <a:solidFill>
              <a:schemeClr val="accent2">
                <a:lumMod val="75000"/>
              </a:schemeClr>
            </a:solidFill>
          </a:endParaRPr>
        </a:p>
      </dgm:t>
    </dgm:pt>
    <dgm:pt modelId="{C270051F-B679-45E3-BBFF-F1ECF4065A6F}" type="pres">
      <dgm:prSet presAssocID="{93AE7CD8-9D72-471C-BD6D-86DEA46F2AE9}" presName="diagram" presStyleCnt="0">
        <dgm:presLayoutVars>
          <dgm:chPref val="1"/>
          <dgm:dir/>
          <dgm:animOne val="branch"/>
          <dgm:animLvl val="lvl"/>
          <dgm:resizeHandles/>
        </dgm:presLayoutVars>
      </dgm:prSet>
      <dgm:spPr/>
      <dgm:t>
        <a:bodyPr/>
        <a:lstStyle/>
        <a:p>
          <a:endParaRPr lang="sl-SI"/>
        </a:p>
      </dgm:t>
    </dgm:pt>
    <dgm:pt modelId="{5AA02B7E-B2FC-47E6-9283-2541CE847AA2}" type="pres">
      <dgm:prSet presAssocID="{C90458B7-8BF2-4050-B13D-F8CE827CBD15}" presName="root" presStyleCnt="0"/>
      <dgm:spPr/>
    </dgm:pt>
    <dgm:pt modelId="{AC9DC305-BFD3-4870-905A-62D9C5C696EA}" type="pres">
      <dgm:prSet presAssocID="{C90458B7-8BF2-4050-B13D-F8CE827CBD15}" presName="rootComposite" presStyleCnt="0"/>
      <dgm:spPr/>
    </dgm:pt>
    <dgm:pt modelId="{79A2060F-8B88-463F-822D-C3D5028DA43B}" type="pres">
      <dgm:prSet presAssocID="{C90458B7-8BF2-4050-B13D-F8CE827CBD15}" presName="rootText" presStyleLbl="node1" presStyleIdx="0" presStyleCnt="1" custScaleX="739350" custScaleY="183107" custLinFactNeighborX="7449" custLinFactNeighborY="-5263"/>
      <dgm:spPr/>
      <dgm:t>
        <a:bodyPr/>
        <a:lstStyle/>
        <a:p>
          <a:endParaRPr lang="sl-SI"/>
        </a:p>
      </dgm:t>
    </dgm:pt>
    <dgm:pt modelId="{D5A72C30-A308-4371-B233-167712EC7923}" type="pres">
      <dgm:prSet presAssocID="{C90458B7-8BF2-4050-B13D-F8CE827CBD15}" presName="rootConnector" presStyleLbl="node1" presStyleIdx="0" presStyleCnt="1"/>
      <dgm:spPr/>
      <dgm:t>
        <a:bodyPr/>
        <a:lstStyle/>
        <a:p>
          <a:endParaRPr lang="sl-SI"/>
        </a:p>
      </dgm:t>
    </dgm:pt>
    <dgm:pt modelId="{67C5B703-8D68-41DE-993D-981219904997}" type="pres">
      <dgm:prSet presAssocID="{C90458B7-8BF2-4050-B13D-F8CE827CBD15}" presName="childShape" presStyleCnt="0"/>
      <dgm:spPr/>
    </dgm:pt>
    <dgm:pt modelId="{339F470B-48FE-4809-B8B6-D2C6A19C80FF}" type="pres">
      <dgm:prSet presAssocID="{64704934-7E9D-40D5-913A-0557F28ED081}" presName="Name13" presStyleLbl="parChTrans1D2" presStyleIdx="0" presStyleCnt="1"/>
      <dgm:spPr/>
      <dgm:t>
        <a:bodyPr/>
        <a:lstStyle/>
        <a:p>
          <a:endParaRPr lang="sl-SI"/>
        </a:p>
      </dgm:t>
    </dgm:pt>
    <dgm:pt modelId="{49C897CE-8045-4630-90EA-458E55896AA9}" type="pres">
      <dgm:prSet presAssocID="{D9D4014B-9005-425B-BBF9-4EB5B6C9A4DD}" presName="childText" presStyleLbl="bgAcc1" presStyleIdx="0" presStyleCnt="1" custScaleX="760560" custScaleY="471349" custLinFactNeighborX="-68920" custLinFactNeighborY="-13187">
        <dgm:presLayoutVars>
          <dgm:bulletEnabled val="1"/>
        </dgm:presLayoutVars>
      </dgm:prSet>
      <dgm:spPr/>
      <dgm:t>
        <a:bodyPr/>
        <a:lstStyle/>
        <a:p>
          <a:endParaRPr lang="sl-SI"/>
        </a:p>
      </dgm:t>
    </dgm:pt>
  </dgm:ptLst>
  <dgm:cxnLst>
    <dgm:cxn modelId="{24773C3E-742D-4C2A-BE41-044F720DE27E}" type="presOf" srcId="{D9D4014B-9005-425B-BBF9-4EB5B6C9A4DD}" destId="{49C897CE-8045-4630-90EA-458E55896AA9}" srcOrd="0" destOrd="0" presId="urn:microsoft.com/office/officeart/2005/8/layout/hierarchy3"/>
    <dgm:cxn modelId="{D4FE817D-7567-4B62-B6ED-03AF279C75C3}" type="presOf" srcId="{C90458B7-8BF2-4050-B13D-F8CE827CBD15}" destId="{D5A72C30-A308-4371-B233-167712EC7923}" srcOrd="1" destOrd="0" presId="urn:microsoft.com/office/officeart/2005/8/layout/hierarchy3"/>
    <dgm:cxn modelId="{27E08D69-D48D-4334-9ECE-8CA259A825CF}" type="presOf" srcId="{93AE7CD8-9D72-471C-BD6D-86DEA46F2AE9}" destId="{C270051F-B679-45E3-BBFF-F1ECF4065A6F}" srcOrd="0" destOrd="0" presId="urn:microsoft.com/office/officeart/2005/8/layout/hierarchy3"/>
    <dgm:cxn modelId="{CB84F13F-C8F4-4282-AD66-8B4AAC87EE14}" srcId="{93AE7CD8-9D72-471C-BD6D-86DEA46F2AE9}" destId="{C90458B7-8BF2-4050-B13D-F8CE827CBD15}" srcOrd="0" destOrd="0" parTransId="{9F096D9C-8E35-4BE2-AAEB-08516F23464B}" sibTransId="{3A590767-539C-4923-BCD0-7A6D0D5081AA}"/>
    <dgm:cxn modelId="{F54974DB-15B3-4989-9E21-5404B34BBFE8}" type="presOf" srcId="{C90458B7-8BF2-4050-B13D-F8CE827CBD15}" destId="{79A2060F-8B88-463F-822D-C3D5028DA43B}" srcOrd="0" destOrd="0" presId="urn:microsoft.com/office/officeart/2005/8/layout/hierarchy3"/>
    <dgm:cxn modelId="{48FB3281-5D0A-4B03-96BC-194A6C2DD36B}" type="presOf" srcId="{64704934-7E9D-40D5-913A-0557F28ED081}" destId="{339F470B-48FE-4809-B8B6-D2C6A19C80FF}" srcOrd="0" destOrd="0" presId="urn:microsoft.com/office/officeart/2005/8/layout/hierarchy3"/>
    <dgm:cxn modelId="{7C4767AE-A2BC-49D0-9031-D6A1237897DF}" srcId="{C90458B7-8BF2-4050-B13D-F8CE827CBD15}" destId="{D9D4014B-9005-425B-BBF9-4EB5B6C9A4DD}" srcOrd="0" destOrd="0" parTransId="{64704934-7E9D-40D5-913A-0557F28ED081}" sibTransId="{67B2AEED-E394-45EE-B3FD-8EBDFC654749}"/>
    <dgm:cxn modelId="{6121D79B-42D9-4E48-A547-9A35A84A19DC}" type="presParOf" srcId="{C270051F-B679-45E3-BBFF-F1ECF4065A6F}" destId="{5AA02B7E-B2FC-47E6-9283-2541CE847AA2}" srcOrd="0" destOrd="0" presId="urn:microsoft.com/office/officeart/2005/8/layout/hierarchy3"/>
    <dgm:cxn modelId="{F4F15C62-A4A6-49BC-8A8D-F6518C4C27B7}" type="presParOf" srcId="{5AA02B7E-B2FC-47E6-9283-2541CE847AA2}" destId="{AC9DC305-BFD3-4870-905A-62D9C5C696EA}" srcOrd="0" destOrd="0" presId="urn:microsoft.com/office/officeart/2005/8/layout/hierarchy3"/>
    <dgm:cxn modelId="{07ECC2B5-45E7-4AC9-9DCF-F927D44C2D1D}" type="presParOf" srcId="{AC9DC305-BFD3-4870-905A-62D9C5C696EA}" destId="{79A2060F-8B88-463F-822D-C3D5028DA43B}" srcOrd="0" destOrd="0" presId="urn:microsoft.com/office/officeart/2005/8/layout/hierarchy3"/>
    <dgm:cxn modelId="{3FCA34E7-17B2-43CE-ACE7-44A0E18FE625}" type="presParOf" srcId="{AC9DC305-BFD3-4870-905A-62D9C5C696EA}" destId="{D5A72C30-A308-4371-B233-167712EC7923}" srcOrd="1" destOrd="0" presId="urn:microsoft.com/office/officeart/2005/8/layout/hierarchy3"/>
    <dgm:cxn modelId="{7F64FE75-B801-4A4C-BB47-99FA5E2E2F90}" type="presParOf" srcId="{5AA02B7E-B2FC-47E6-9283-2541CE847AA2}" destId="{67C5B703-8D68-41DE-993D-981219904997}" srcOrd="1" destOrd="0" presId="urn:microsoft.com/office/officeart/2005/8/layout/hierarchy3"/>
    <dgm:cxn modelId="{C01A3E51-94FD-4021-91FF-DF0AF2F3B859}" type="presParOf" srcId="{67C5B703-8D68-41DE-993D-981219904997}" destId="{339F470B-48FE-4809-B8B6-D2C6A19C80FF}" srcOrd="0" destOrd="0" presId="urn:microsoft.com/office/officeart/2005/8/layout/hierarchy3"/>
    <dgm:cxn modelId="{F8D1F3CF-D1EA-4A35-AE94-17A9D19A7089}" type="presParOf" srcId="{67C5B703-8D68-41DE-993D-981219904997}" destId="{49C897CE-8045-4630-90EA-458E55896AA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93AE7CD8-9D72-471C-BD6D-86DEA46F2AE9}"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sl-SI"/>
        </a:p>
      </dgm:t>
    </dgm:pt>
    <dgm:pt modelId="{C90458B7-8BF2-4050-B13D-F8CE827CBD15}">
      <dgm:prSet phldrT="[besedilo]" custT="1"/>
      <dgm:spPr>
        <a:solidFill>
          <a:schemeClr val="accent4">
            <a:lumMod val="20000"/>
            <a:lumOff val="80000"/>
          </a:schemeClr>
        </a:solidFill>
      </dgm:spPr>
      <dgm:t>
        <a:bodyPr/>
        <a:lstStyle/>
        <a:p>
          <a:pPr algn="just"/>
          <a:r>
            <a:rPr lang="sl-SI" sz="2200" b="1" dirty="0" smtClean="0">
              <a:solidFill>
                <a:schemeClr val="accent2">
                  <a:lumMod val="75000"/>
                </a:schemeClr>
              </a:solidFill>
            </a:rPr>
            <a:t>3. Merilo: orna zemljišča in/ali trajni nasadi predstavljajo več kot 50 % kmetijskih površin na KMG</a:t>
          </a:r>
        </a:p>
      </dgm:t>
    </dgm:pt>
    <dgm:pt modelId="{9F096D9C-8E35-4BE2-AAEB-08516F23464B}" type="parTrans" cxnId="{CB84F13F-C8F4-4282-AD66-8B4AAC87EE14}">
      <dgm:prSet/>
      <dgm:spPr/>
      <dgm:t>
        <a:bodyPr/>
        <a:lstStyle/>
        <a:p>
          <a:endParaRPr lang="sl-SI"/>
        </a:p>
      </dgm:t>
    </dgm:pt>
    <dgm:pt modelId="{3A590767-539C-4923-BCD0-7A6D0D5081AA}" type="sibTrans" cxnId="{CB84F13F-C8F4-4282-AD66-8B4AAC87EE14}">
      <dgm:prSet/>
      <dgm:spPr/>
      <dgm:t>
        <a:bodyPr/>
        <a:lstStyle/>
        <a:p>
          <a:endParaRPr lang="sl-SI"/>
        </a:p>
      </dgm:t>
    </dgm:pt>
    <dgm:pt modelId="{5F59F577-C40C-4A47-A6D1-92F8932C6C68}">
      <dgm:prSet custT="1"/>
      <dgm:spPr/>
      <dgm:t>
        <a:bodyPr/>
        <a:lstStyle/>
        <a:p>
          <a:pPr algn="l"/>
          <a:r>
            <a:rPr lang="sl-SI" sz="2000" dirty="0" smtClean="0"/>
            <a:t>- Se preveri po uradni dolžnosti.</a:t>
          </a:r>
        </a:p>
      </dgm:t>
    </dgm:pt>
    <dgm:pt modelId="{9F1C06F2-E617-46A8-B64B-001D0B45053D}" type="parTrans" cxnId="{DC948ECA-B558-4AF6-9182-0CF523E988E5}">
      <dgm:prSet/>
      <dgm:spPr/>
      <dgm:t>
        <a:bodyPr/>
        <a:lstStyle/>
        <a:p>
          <a:endParaRPr lang="sl-SI"/>
        </a:p>
      </dgm:t>
    </dgm:pt>
    <dgm:pt modelId="{11B168EE-89E3-4654-8F21-7D23385AC88A}" type="sibTrans" cxnId="{DC948ECA-B558-4AF6-9182-0CF523E988E5}">
      <dgm:prSet/>
      <dgm:spPr/>
      <dgm:t>
        <a:bodyPr/>
        <a:lstStyle/>
        <a:p>
          <a:endParaRPr lang="sl-SI"/>
        </a:p>
      </dgm:t>
    </dgm:pt>
    <dgm:pt modelId="{66415412-58A4-40A1-8ECA-07002FDF30B9}">
      <dgm:prSet custT="1"/>
      <dgm:spPr/>
      <dgm:t>
        <a:bodyPr/>
        <a:lstStyle/>
        <a:p>
          <a:pPr algn="l"/>
          <a:r>
            <a:rPr lang="sl-SI" sz="2000" dirty="0" smtClean="0"/>
            <a:t>- Upošteva se glavni posevek, ki ga nosilec prijavi na ZV.</a:t>
          </a:r>
        </a:p>
      </dgm:t>
    </dgm:pt>
    <dgm:pt modelId="{84FEEB9E-E175-4BEC-8C31-1DBBE1E75C3F}" type="parTrans" cxnId="{D8241422-DC7D-4307-855E-23750058A4A2}">
      <dgm:prSet/>
      <dgm:spPr/>
      <dgm:t>
        <a:bodyPr/>
        <a:lstStyle/>
        <a:p>
          <a:endParaRPr lang="sl-SI"/>
        </a:p>
      </dgm:t>
    </dgm:pt>
    <dgm:pt modelId="{A75B368C-D637-42AE-9623-941FC788E964}" type="sibTrans" cxnId="{D8241422-DC7D-4307-855E-23750058A4A2}">
      <dgm:prSet/>
      <dgm:spPr/>
      <dgm:t>
        <a:bodyPr/>
        <a:lstStyle/>
        <a:p>
          <a:endParaRPr lang="sl-SI"/>
        </a:p>
      </dgm:t>
    </dgm:pt>
    <dgm:pt modelId="{1FC6AD9E-EE43-447A-BEAE-3DBF3AF06643}">
      <dgm:prSet custT="1"/>
      <dgm:spPr>
        <a:solidFill>
          <a:schemeClr val="accent4">
            <a:lumMod val="20000"/>
            <a:lumOff val="80000"/>
          </a:schemeClr>
        </a:solidFill>
      </dgm:spPr>
      <dgm:t>
        <a:bodyPr/>
        <a:lstStyle/>
        <a:p>
          <a:r>
            <a:rPr lang="sl-SI" sz="2200" b="1" dirty="0" smtClean="0">
              <a:solidFill>
                <a:schemeClr val="accent2">
                  <a:lumMod val="75000"/>
                </a:schemeClr>
              </a:solidFill>
            </a:rPr>
            <a:t>6. merilo: izkazuje pomemben prispevek k varovanju okolja v obliki vključitve večine površin kmetijskega gospodarstva v intervencije 70. in 72. člena Uredbe 2021/2115/EU </a:t>
          </a:r>
        </a:p>
      </dgm:t>
    </dgm:pt>
    <dgm:pt modelId="{057094CA-82DC-4B86-B56D-A509C6554351}" type="parTrans" cxnId="{5D0C4C17-7F6B-4C25-8C95-E899830A333A}">
      <dgm:prSet/>
      <dgm:spPr/>
      <dgm:t>
        <a:bodyPr/>
        <a:lstStyle/>
        <a:p>
          <a:endParaRPr lang="sl-SI"/>
        </a:p>
      </dgm:t>
    </dgm:pt>
    <dgm:pt modelId="{7086639A-17CC-49B9-BDE6-F7031CD08A2C}" type="sibTrans" cxnId="{5D0C4C17-7F6B-4C25-8C95-E899830A333A}">
      <dgm:prSet/>
      <dgm:spPr/>
      <dgm:t>
        <a:bodyPr/>
        <a:lstStyle/>
        <a:p>
          <a:endParaRPr lang="sl-SI"/>
        </a:p>
      </dgm:t>
    </dgm:pt>
    <dgm:pt modelId="{C571A28C-4920-4716-9FEB-1C329FC97A60}">
      <dgm:prSet custT="1"/>
      <dgm:spPr/>
      <dgm:t>
        <a:bodyPr/>
        <a:lstStyle/>
        <a:p>
          <a:pPr algn="l"/>
          <a:r>
            <a:rPr lang="sl-SI" sz="2000" dirty="0" smtClean="0"/>
            <a:t>- Se preveri po uradni dolžnosti.</a:t>
          </a:r>
        </a:p>
      </dgm:t>
    </dgm:pt>
    <dgm:pt modelId="{FE675182-AFBE-415C-BBEC-09104249B849}" type="parTrans" cxnId="{59F26BA9-78E5-44E3-81D9-DCA339FA3720}">
      <dgm:prSet/>
      <dgm:spPr/>
      <dgm:t>
        <a:bodyPr/>
        <a:lstStyle/>
        <a:p>
          <a:endParaRPr lang="sl-SI"/>
        </a:p>
      </dgm:t>
    </dgm:pt>
    <dgm:pt modelId="{EA9CA03D-B1DA-478B-BB2A-5D5F4D4B9166}" type="sibTrans" cxnId="{59F26BA9-78E5-44E3-81D9-DCA339FA3720}">
      <dgm:prSet/>
      <dgm:spPr/>
      <dgm:t>
        <a:bodyPr/>
        <a:lstStyle/>
        <a:p>
          <a:endParaRPr lang="sl-SI"/>
        </a:p>
      </dgm:t>
    </dgm:pt>
    <dgm:pt modelId="{4EC8D224-B12D-4D55-A261-FD181EEF6159}">
      <dgm:prSet custT="1"/>
      <dgm:spPr/>
      <dgm:t>
        <a:bodyPr/>
        <a:lstStyle/>
        <a:p>
          <a:pPr algn="just"/>
          <a:r>
            <a:rPr lang="sl-SI" sz="2000" dirty="0" smtClean="0"/>
            <a:t>- Za izpolnjevanje merila se upošteva </a:t>
          </a:r>
          <a:r>
            <a:rPr lang="sl-SI" sz="2000" b="1" dirty="0" smtClean="0"/>
            <a:t>vključitev vsaj 50 % površin kmetijskega gospodarstva </a:t>
          </a:r>
          <a:r>
            <a:rPr lang="sl-SI" sz="2000" dirty="0" smtClean="0"/>
            <a:t>v intervencije:  kmetijsko-</a:t>
          </a:r>
          <a:r>
            <a:rPr lang="sl-SI" sz="2000" dirty="0" err="1" smtClean="0"/>
            <a:t>okoljsko</a:t>
          </a:r>
          <a:r>
            <a:rPr lang="sl-SI" sz="2000" dirty="0" smtClean="0"/>
            <a:t>-podnebna plačila – naravni viri, kmetijsko-</a:t>
          </a:r>
          <a:r>
            <a:rPr lang="sl-SI" sz="2000" dirty="0" err="1" smtClean="0"/>
            <a:t>okoljska</a:t>
          </a:r>
          <a:r>
            <a:rPr lang="sl-SI" sz="2000" dirty="0" smtClean="0"/>
            <a:t>-podnebna plačila - biotska raznovrstnost in krajina, ekološko kmetovanje, biotično varstvo rastlin, operacije lokalne sorte znotraj intervencije lokalne pasme in sorte ter intervenciji biotično varstvo rastlin ali </a:t>
          </a:r>
          <a:r>
            <a:rPr lang="sl-SI" sz="2000" dirty="0" smtClean="0">
              <a:solidFill>
                <a:schemeClr val="accent5">
                  <a:lumMod val="75000"/>
                </a:schemeClr>
              </a:solidFill>
            </a:rPr>
            <a:t>habitatni tipi in vrste na območjih Natura 2000.</a:t>
          </a:r>
        </a:p>
      </dgm:t>
    </dgm:pt>
    <dgm:pt modelId="{C9AF5316-FCA1-4E79-808D-6BFBDE88A480}" type="parTrans" cxnId="{DC6C4D4E-120A-4AE1-9E9B-D51EE1290C1C}">
      <dgm:prSet/>
      <dgm:spPr/>
      <dgm:t>
        <a:bodyPr/>
        <a:lstStyle/>
        <a:p>
          <a:endParaRPr lang="sl-SI"/>
        </a:p>
      </dgm:t>
    </dgm:pt>
    <dgm:pt modelId="{0A5269A1-8690-45A9-B83F-FFC27B39F4D9}" type="sibTrans" cxnId="{DC6C4D4E-120A-4AE1-9E9B-D51EE1290C1C}">
      <dgm:prSet/>
      <dgm:spPr/>
      <dgm:t>
        <a:bodyPr/>
        <a:lstStyle/>
        <a:p>
          <a:endParaRPr lang="sl-SI"/>
        </a:p>
      </dgm:t>
    </dgm:pt>
    <dgm:pt modelId="{C270051F-B679-45E3-BBFF-F1ECF4065A6F}" type="pres">
      <dgm:prSet presAssocID="{93AE7CD8-9D72-471C-BD6D-86DEA46F2AE9}" presName="diagram" presStyleCnt="0">
        <dgm:presLayoutVars>
          <dgm:chPref val="1"/>
          <dgm:dir/>
          <dgm:animOne val="branch"/>
          <dgm:animLvl val="lvl"/>
          <dgm:resizeHandles/>
        </dgm:presLayoutVars>
      </dgm:prSet>
      <dgm:spPr/>
      <dgm:t>
        <a:bodyPr/>
        <a:lstStyle/>
        <a:p>
          <a:endParaRPr lang="sl-SI"/>
        </a:p>
      </dgm:t>
    </dgm:pt>
    <dgm:pt modelId="{5AA02B7E-B2FC-47E6-9283-2541CE847AA2}" type="pres">
      <dgm:prSet presAssocID="{C90458B7-8BF2-4050-B13D-F8CE827CBD15}" presName="root" presStyleCnt="0"/>
      <dgm:spPr/>
    </dgm:pt>
    <dgm:pt modelId="{AC9DC305-BFD3-4870-905A-62D9C5C696EA}" type="pres">
      <dgm:prSet presAssocID="{C90458B7-8BF2-4050-B13D-F8CE827CBD15}" presName="rootComposite" presStyleCnt="0"/>
      <dgm:spPr/>
    </dgm:pt>
    <dgm:pt modelId="{79A2060F-8B88-463F-822D-C3D5028DA43B}" type="pres">
      <dgm:prSet presAssocID="{C90458B7-8BF2-4050-B13D-F8CE827CBD15}" presName="rootText" presStyleLbl="node1" presStyleIdx="0" presStyleCnt="2" custScaleX="203439" custScaleY="114541" custLinFactNeighborX="5670" custLinFactNeighborY="-12647"/>
      <dgm:spPr/>
      <dgm:t>
        <a:bodyPr/>
        <a:lstStyle/>
        <a:p>
          <a:endParaRPr lang="sl-SI"/>
        </a:p>
      </dgm:t>
    </dgm:pt>
    <dgm:pt modelId="{D5A72C30-A308-4371-B233-167712EC7923}" type="pres">
      <dgm:prSet presAssocID="{C90458B7-8BF2-4050-B13D-F8CE827CBD15}" presName="rootConnector" presStyleLbl="node1" presStyleIdx="0" presStyleCnt="2"/>
      <dgm:spPr/>
      <dgm:t>
        <a:bodyPr/>
        <a:lstStyle/>
        <a:p>
          <a:endParaRPr lang="sl-SI"/>
        </a:p>
      </dgm:t>
    </dgm:pt>
    <dgm:pt modelId="{67C5B703-8D68-41DE-993D-981219904997}" type="pres">
      <dgm:prSet presAssocID="{C90458B7-8BF2-4050-B13D-F8CE827CBD15}" presName="childShape" presStyleCnt="0"/>
      <dgm:spPr/>
    </dgm:pt>
    <dgm:pt modelId="{AEA13159-4160-47B6-8F14-555D78C85E09}" type="pres">
      <dgm:prSet presAssocID="{9F1C06F2-E617-46A8-B64B-001D0B45053D}" presName="Name13" presStyleLbl="parChTrans1D2" presStyleIdx="0" presStyleCnt="4"/>
      <dgm:spPr/>
      <dgm:t>
        <a:bodyPr/>
        <a:lstStyle/>
        <a:p>
          <a:endParaRPr lang="sl-SI"/>
        </a:p>
      </dgm:t>
    </dgm:pt>
    <dgm:pt modelId="{ABC5E97C-44E4-4EE5-9085-91243DD6F8D0}" type="pres">
      <dgm:prSet presAssocID="{5F59F577-C40C-4A47-A6D1-92F8932C6C68}" presName="childText" presStyleLbl="bgAcc1" presStyleIdx="0" presStyleCnt="4" custScaleX="190330" custScaleY="62328" custLinFactNeighborX="-6431" custLinFactNeighborY="20519">
        <dgm:presLayoutVars>
          <dgm:bulletEnabled val="1"/>
        </dgm:presLayoutVars>
      </dgm:prSet>
      <dgm:spPr/>
      <dgm:t>
        <a:bodyPr/>
        <a:lstStyle/>
        <a:p>
          <a:endParaRPr lang="sl-SI"/>
        </a:p>
      </dgm:t>
    </dgm:pt>
    <dgm:pt modelId="{9BA05B06-6029-4967-833E-A6526A604F18}" type="pres">
      <dgm:prSet presAssocID="{84FEEB9E-E175-4BEC-8C31-1DBBE1E75C3F}" presName="Name13" presStyleLbl="parChTrans1D2" presStyleIdx="1" presStyleCnt="4"/>
      <dgm:spPr/>
      <dgm:t>
        <a:bodyPr/>
        <a:lstStyle/>
        <a:p>
          <a:endParaRPr lang="sl-SI"/>
        </a:p>
      </dgm:t>
    </dgm:pt>
    <dgm:pt modelId="{0C04BB1C-FF3D-4F4A-8CCF-64D4ABF00C5E}" type="pres">
      <dgm:prSet presAssocID="{66415412-58A4-40A1-8ECA-07002FDF30B9}" presName="childText" presStyleLbl="bgAcc1" presStyleIdx="1" presStyleCnt="4" custScaleX="192365" custScaleY="69732" custLinFactNeighborX="-7206" custLinFactNeighborY="47219">
        <dgm:presLayoutVars>
          <dgm:bulletEnabled val="1"/>
        </dgm:presLayoutVars>
      </dgm:prSet>
      <dgm:spPr/>
      <dgm:t>
        <a:bodyPr/>
        <a:lstStyle/>
        <a:p>
          <a:endParaRPr lang="sl-SI"/>
        </a:p>
      </dgm:t>
    </dgm:pt>
    <dgm:pt modelId="{E5308622-D7AB-46AE-8BA4-9C3B4325CF2A}" type="pres">
      <dgm:prSet presAssocID="{1FC6AD9E-EE43-447A-BEAE-3DBF3AF06643}" presName="root" presStyleCnt="0"/>
      <dgm:spPr/>
    </dgm:pt>
    <dgm:pt modelId="{DE8B0076-6886-46EE-A06C-0473258B2F8B}" type="pres">
      <dgm:prSet presAssocID="{1FC6AD9E-EE43-447A-BEAE-3DBF3AF06643}" presName="rootComposite" presStyleCnt="0"/>
      <dgm:spPr/>
    </dgm:pt>
    <dgm:pt modelId="{F72281FD-3189-47EB-992F-F3631B54CBB2}" type="pres">
      <dgm:prSet presAssocID="{1FC6AD9E-EE43-447A-BEAE-3DBF3AF06643}" presName="rootText" presStyleLbl="node1" presStyleIdx="1" presStyleCnt="2" custScaleX="344258" custScaleY="111844" custLinFactNeighborX="3949" custLinFactNeighborY="-12748"/>
      <dgm:spPr/>
      <dgm:t>
        <a:bodyPr/>
        <a:lstStyle/>
        <a:p>
          <a:endParaRPr lang="sl-SI"/>
        </a:p>
      </dgm:t>
    </dgm:pt>
    <dgm:pt modelId="{5BC77514-893B-48CD-A510-8821B3DFD755}" type="pres">
      <dgm:prSet presAssocID="{1FC6AD9E-EE43-447A-BEAE-3DBF3AF06643}" presName="rootConnector" presStyleLbl="node1" presStyleIdx="1" presStyleCnt="2"/>
      <dgm:spPr/>
      <dgm:t>
        <a:bodyPr/>
        <a:lstStyle/>
        <a:p>
          <a:endParaRPr lang="sl-SI"/>
        </a:p>
      </dgm:t>
    </dgm:pt>
    <dgm:pt modelId="{B8D2A990-2FA2-4BE9-8A29-4EBFB49D7C2A}" type="pres">
      <dgm:prSet presAssocID="{1FC6AD9E-EE43-447A-BEAE-3DBF3AF06643}" presName="childShape" presStyleCnt="0"/>
      <dgm:spPr/>
    </dgm:pt>
    <dgm:pt modelId="{E9F69211-CE8C-4000-83EB-0B505AE44B37}" type="pres">
      <dgm:prSet presAssocID="{FE675182-AFBE-415C-BBEC-09104249B849}" presName="Name13" presStyleLbl="parChTrans1D2" presStyleIdx="2" presStyleCnt="4"/>
      <dgm:spPr/>
      <dgm:t>
        <a:bodyPr/>
        <a:lstStyle/>
        <a:p>
          <a:endParaRPr lang="sl-SI"/>
        </a:p>
      </dgm:t>
    </dgm:pt>
    <dgm:pt modelId="{2265F31B-5AF1-4D9B-9195-B0982A2F25F3}" type="pres">
      <dgm:prSet presAssocID="{C571A28C-4920-4716-9FEB-1C329FC97A60}" presName="childText" presStyleLbl="bgAcc1" presStyleIdx="2" presStyleCnt="4" custScaleX="232442" custScaleY="42257" custLinFactNeighborX="-7165" custLinFactNeighborY="9014">
        <dgm:presLayoutVars>
          <dgm:bulletEnabled val="1"/>
        </dgm:presLayoutVars>
      </dgm:prSet>
      <dgm:spPr/>
      <dgm:t>
        <a:bodyPr/>
        <a:lstStyle/>
        <a:p>
          <a:endParaRPr lang="sl-SI"/>
        </a:p>
      </dgm:t>
    </dgm:pt>
    <dgm:pt modelId="{00B6454C-E9D2-418D-B488-8B51CDA2C383}" type="pres">
      <dgm:prSet presAssocID="{C9AF5316-FCA1-4E79-808D-6BFBDE88A480}" presName="Name13" presStyleLbl="parChTrans1D2" presStyleIdx="3" presStyleCnt="4"/>
      <dgm:spPr/>
      <dgm:t>
        <a:bodyPr/>
        <a:lstStyle/>
        <a:p>
          <a:endParaRPr lang="sl-SI"/>
        </a:p>
      </dgm:t>
    </dgm:pt>
    <dgm:pt modelId="{3584C003-21E8-45A2-8E8A-DCAF5BE7467A}" type="pres">
      <dgm:prSet presAssocID="{4EC8D224-B12D-4D55-A261-FD181EEF6159}" presName="childText" presStyleLbl="bgAcc1" presStyleIdx="3" presStyleCnt="4" custScaleX="348875" custScaleY="281597" custLinFactNeighborX="-13692" custLinFactNeighborY="13523">
        <dgm:presLayoutVars>
          <dgm:bulletEnabled val="1"/>
        </dgm:presLayoutVars>
      </dgm:prSet>
      <dgm:spPr/>
      <dgm:t>
        <a:bodyPr/>
        <a:lstStyle/>
        <a:p>
          <a:endParaRPr lang="sl-SI"/>
        </a:p>
      </dgm:t>
    </dgm:pt>
  </dgm:ptLst>
  <dgm:cxnLst>
    <dgm:cxn modelId="{D8241422-DC7D-4307-855E-23750058A4A2}" srcId="{C90458B7-8BF2-4050-B13D-F8CE827CBD15}" destId="{66415412-58A4-40A1-8ECA-07002FDF30B9}" srcOrd="1" destOrd="0" parTransId="{84FEEB9E-E175-4BEC-8C31-1DBBE1E75C3F}" sibTransId="{A75B368C-D637-42AE-9623-941FC788E964}"/>
    <dgm:cxn modelId="{7F8FDBC5-9BD5-4174-918B-F2F70BA594B3}" type="presOf" srcId="{84FEEB9E-E175-4BEC-8C31-1DBBE1E75C3F}" destId="{9BA05B06-6029-4967-833E-A6526A604F18}" srcOrd="0" destOrd="0" presId="urn:microsoft.com/office/officeart/2005/8/layout/hierarchy3"/>
    <dgm:cxn modelId="{B88F4102-E280-40FD-894A-BBF5AAD365AF}" type="presOf" srcId="{C571A28C-4920-4716-9FEB-1C329FC97A60}" destId="{2265F31B-5AF1-4D9B-9195-B0982A2F25F3}" srcOrd="0" destOrd="0" presId="urn:microsoft.com/office/officeart/2005/8/layout/hierarchy3"/>
    <dgm:cxn modelId="{136BB90C-FE6C-4D17-A18B-2A7F6ABDA729}" type="presOf" srcId="{1FC6AD9E-EE43-447A-BEAE-3DBF3AF06643}" destId="{F72281FD-3189-47EB-992F-F3631B54CBB2}" srcOrd="0" destOrd="0" presId="urn:microsoft.com/office/officeart/2005/8/layout/hierarchy3"/>
    <dgm:cxn modelId="{D4FE817D-7567-4B62-B6ED-03AF279C75C3}" type="presOf" srcId="{C90458B7-8BF2-4050-B13D-F8CE827CBD15}" destId="{D5A72C30-A308-4371-B233-167712EC7923}" srcOrd="1" destOrd="0" presId="urn:microsoft.com/office/officeart/2005/8/layout/hierarchy3"/>
    <dgm:cxn modelId="{F757468C-9E28-4243-AF25-036FC0A47DA6}" type="presOf" srcId="{C9AF5316-FCA1-4E79-808D-6BFBDE88A480}" destId="{00B6454C-E9D2-418D-B488-8B51CDA2C383}" srcOrd="0" destOrd="0" presId="urn:microsoft.com/office/officeart/2005/8/layout/hierarchy3"/>
    <dgm:cxn modelId="{E753E254-FF54-42EB-8EC7-BE5AE2F4039F}" type="presOf" srcId="{5F59F577-C40C-4A47-A6D1-92F8932C6C68}" destId="{ABC5E97C-44E4-4EE5-9085-91243DD6F8D0}" srcOrd="0" destOrd="0" presId="urn:microsoft.com/office/officeart/2005/8/layout/hierarchy3"/>
    <dgm:cxn modelId="{EC9DDEA7-1E18-46A7-8344-9E50C614F05D}" type="presOf" srcId="{66415412-58A4-40A1-8ECA-07002FDF30B9}" destId="{0C04BB1C-FF3D-4F4A-8CCF-64D4ABF00C5E}" srcOrd="0" destOrd="0" presId="urn:microsoft.com/office/officeart/2005/8/layout/hierarchy3"/>
    <dgm:cxn modelId="{DC6C4D4E-120A-4AE1-9E9B-D51EE1290C1C}" srcId="{1FC6AD9E-EE43-447A-BEAE-3DBF3AF06643}" destId="{4EC8D224-B12D-4D55-A261-FD181EEF6159}" srcOrd="1" destOrd="0" parTransId="{C9AF5316-FCA1-4E79-808D-6BFBDE88A480}" sibTransId="{0A5269A1-8690-45A9-B83F-FFC27B39F4D9}"/>
    <dgm:cxn modelId="{651023BC-D921-4C01-8D9B-E5D42BA633C0}" type="presOf" srcId="{FE675182-AFBE-415C-BBEC-09104249B849}" destId="{E9F69211-CE8C-4000-83EB-0B505AE44B37}" srcOrd="0" destOrd="0" presId="urn:microsoft.com/office/officeart/2005/8/layout/hierarchy3"/>
    <dgm:cxn modelId="{27E08D69-D48D-4334-9ECE-8CA259A825CF}" type="presOf" srcId="{93AE7CD8-9D72-471C-BD6D-86DEA46F2AE9}" destId="{C270051F-B679-45E3-BBFF-F1ECF4065A6F}" srcOrd="0" destOrd="0" presId="urn:microsoft.com/office/officeart/2005/8/layout/hierarchy3"/>
    <dgm:cxn modelId="{B7DBB1EA-83BB-46FB-9459-418D7D16030D}" type="presOf" srcId="{9F1C06F2-E617-46A8-B64B-001D0B45053D}" destId="{AEA13159-4160-47B6-8F14-555D78C85E09}" srcOrd="0" destOrd="0" presId="urn:microsoft.com/office/officeart/2005/8/layout/hierarchy3"/>
    <dgm:cxn modelId="{3413AE9A-87F5-49CF-841E-05FC57517E5D}" type="presOf" srcId="{1FC6AD9E-EE43-447A-BEAE-3DBF3AF06643}" destId="{5BC77514-893B-48CD-A510-8821B3DFD755}" srcOrd="1" destOrd="0" presId="urn:microsoft.com/office/officeart/2005/8/layout/hierarchy3"/>
    <dgm:cxn modelId="{CB84F13F-C8F4-4282-AD66-8B4AAC87EE14}" srcId="{93AE7CD8-9D72-471C-BD6D-86DEA46F2AE9}" destId="{C90458B7-8BF2-4050-B13D-F8CE827CBD15}" srcOrd="0" destOrd="0" parTransId="{9F096D9C-8E35-4BE2-AAEB-08516F23464B}" sibTransId="{3A590767-539C-4923-BCD0-7A6D0D5081AA}"/>
    <dgm:cxn modelId="{5D0C4C17-7F6B-4C25-8C95-E899830A333A}" srcId="{93AE7CD8-9D72-471C-BD6D-86DEA46F2AE9}" destId="{1FC6AD9E-EE43-447A-BEAE-3DBF3AF06643}" srcOrd="1" destOrd="0" parTransId="{057094CA-82DC-4B86-B56D-A509C6554351}" sibTransId="{7086639A-17CC-49B9-BDE6-F7031CD08A2C}"/>
    <dgm:cxn modelId="{9E8392FD-6BC7-425C-98BC-F056F0AC7E47}" type="presOf" srcId="{4EC8D224-B12D-4D55-A261-FD181EEF6159}" destId="{3584C003-21E8-45A2-8E8A-DCAF5BE7467A}" srcOrd="0" destOrd="0" presId="urn:microsoft.com/office/officeart/2005/8/layout/hierarchy3"/>
    <dgm:cxn modelId="{59F26BA9-78E5-44E3-81D9-DCA339FA3720}" srcId="{1FC6AD9E-EE43-447A-BEAE-3DBF3AF06643}" destId="{C571A28C-4920-4716-9FEB-1C329FC97A60}" srcOrd="0" destOrd="0" parTransId="{FE675182-AFBE-415C-BBEC-09104249B849}" sibTransId="{EA9CA03D-B1DA-478B-BB2A-5D5F4D4B9166}"/>
    <dgm:cxn modelId="{F54974DB-15B3-4989-9E21-5404B34BBFE8}" type="presOf" srcId="{C90458B7-8BF2-4050-B13D-F8CE827CBD15}" destId="{79A2060F-8B88-463F-822D-C3D5028DA43B}" srcOrd="0" destOrd="0" presId="urn:microsoft.com/office/officeart/2005/8/layout/hierarchy3"/>
    <dgm:cxn modelId="{DC948ECA-B558-4AF6-9182-0CF523E988E5}" srcId="{C90458B7-8BF2-4050-B13D-F8CE827CBD15}" destId="{5F59F577-C40C-4A47-A6D1-92F8932C6C68}" srcOrd="0" destOrd="0" parTransId="{9F1C06F2-E617-46A8-B64B-001D0B45053D}" sibTransId="{11B168EE-89E3-4654-8F21-7D23385AC88A}"/>
    <dgm:cxn modelId="{6121D79B-42D9-4E48-A547-9A35A84A19DC}" type="presParOf" srcId="{C270051F-B679-45E3-BBFF-F1ECF4065A6F}" destId="{5AA02B7E-B2FC-47E6-9283-2541CE847AA2}" srcOrd="0" destOrd="0" presId="urn:microsoft.com/office/officeart/2005/8/layout/hierarchy3"/>
    <dgm:cxn modelId="{F4F15C62-A4A6-49BC-8A8D-F6518C4C27B7}" type="presParOf" srcId="{5AA02B7E-B2FC-47E6-9283-2541CE847AA2}" destId="{AC9DC305-BFD3-4870-905A-62D9C5C696EA}" srcOrd="0" destOrd="0" presId="urn:microsoft.com/office/officeart/2005/8/layout/hierarchy3"/>
    <dgm:cxn modelId="{07ECC2B5-45E7-4AC9-9DCF-F927D44C2D1D}" type="presParOf" srcId="{AC9DC305-BFD3-4870-905A-62D9C5C696EA}" destId="{79A2060F-8B88-463F-822D-C3D5028DA43B}" srcOrd="0" destOrd="0" presId="urn:microsoft.com/office/officeart/2005/8/layout/hierarchy3"/>
    <dgm:cxn modelId="{3FCA34E7-17B2-43CE-ACE7-44A0E18FE625}" type="presParOf" srcId="{AC9DC305-BFD3-4870-905A-62D9C5C696EA}" destId="{D5A72C30-A308-4371-B233-167712EC7923}" srcOrd="1" destOrd="0" presId="urn:microsoft.com/office/officeart/2005/8/layout/hierarchy3"/>
    <dgm:cxn modelId="{7F64FE75-B801-4A4C-BB47-99FA5E2E2F90}" type="presParOf" srcId="{5AA02B7E-B2FC-47E6-9283-2541CE847AA2}" destId="{67C5B703-8D68-41DE-993D-981219904997}" srcOrd="1" destOrd="0" presId="urn:microsoft.com/office/officeart/2005/8/layout/hierarchy3"/>
    <dgm:cxn modelId="{657D5250-F4B0-407D-95BA-213323A21310}" type="presParOf" srcId="{67C5B703-8D68-41DE-993D-981219904997}" destId="{AEA13159-4160-47B6-8F14-555D78C85E09}" srcOrd="0" destOrd="0" presId="urn:microsoft.com/office/officeart/2005/8/layout/hierarchy3"/>
    <dgm:cxn modelId="{1CB4402D-DBB5-4F53-80C7-961032A931B1}" type="presParOf" srcId="{67C5B703-8D68-41DE-993D-981219904997}" destId="{ABC5E97C-44E4-4EE5-9085-91243DD6F8D0}" srcOrd="1" destOrd="0" presId="urn:microsoft.com/office/officeart/2005/8/layout/hierarchy3"/>
    <dgm:cxn modelId="{BC9015BA-8548-4E5A-89B6-6FEA2E8FC86C}" type="presParOf" srcId="{67C5B703-8D68-41DE-993D-981219904997}" destId="{9BA05B06-6029-4967-833E-A6526A604F18}" srcOrd="2" destOrd="0" presId="urn:microsoft.com/office/officeart/2005/8/layout/hierarchy3"/>
    <dgm:cxn modelId="{33395DEF-9403-41C9-88E4-164CC22DF9B2}" type="presParOf" srcId="{67C5B703-8D68-41DE-993D-981219904997}" destId="{0C04BB1C-FF3D-4F4A-8CCF-64D4ABF00C5E}" srcOrd="3" destOrd="0" presId="urn:microsoft.com/office/officeart/2005/8/layout/hierarchy3"/>
    <dgm:cxn modelId="{F6038D83-D528-4975-B3EF-7175CD9B559E}" type="presParOf" srcId="{C270051F-B679-45E3-BBFF-F1ECF4065A6F}" destId="{E5308622-D7AB-46AE-8BA4-9C3B4325CF2A}" srcOrd="1" destOrd="0" presId="urn:microsoft.com/office/officeart/2005/8/layout/hierarchy3"/>
    <dgm:cxn modelId="{E682B661-1A15-4E15-B509-287B8932197F}" type="presParOf" srcId="{E5308622-D7AB-46AE-8BA4-9C3B4325CF2A}" destId="{DE8B0076-6886-46EE-A06C-0473258B2F8B}" srcOrd="0" destOrd="0" presId="urn:microsoft.com/office/officeart/2005/8/layout/hierarchy3"/>
    <dgm:cxn modelId="{5EE58B20-CB29-4E97-9F8F-314DB52E2191}" type="presParOf" srcId="{DE8B0076-6886-46EE-A06C-0473258B2F8B}" destId="{F72281FD-3189-47EB-992F-F3631B54CBB2}" srcOrd="0" destOrd="0" presId="urn:microsoft.com/office/officeart/2005/8/layout/hierarchy3"/>
    <dgm:cxn modelId="{2906B39C-53C7-4086-BB23-8AE2DF5C3736}" type="presParOf" srcId="{DE8B0076-6886-46EE-A06C-0473258B2F8B}" destId="{5BC77514-893B-48CD-A510-8821B3DFD755}" srcOrd="1" destOrd="0" presId="urn:microsoft.com/office/officeart/2005/8/layout/hierarchy3"/>
    <dgm:cxn modelId="{6E25F252-BFDD-430C-95D0-2EDBD6FCED9B}" type="presParOf" srcId="{E5308622-D7AB-46AE-8BA4-9C3B4325CF2A}" destId="{B8D2A990-2FA2-4BE9-8A29-4EBFB49D7C2A}" srcOrd="1" destOrd="0" presId="urn:microsoft.com/office/officeart/2005/8/layout/hierarchy3"/>
    <dgm:cxn modelId="{3EF96F8D-E40D-4DA2-914A-0876242002F5}" type="presParOf" srcId="{B8D2A990-2FA2-4BE9-8A29-4EBFB49D7C2A}" destId="{E9F69211-CE8C-4000-83EB-0B505AE44B37}" srcOrd="0" destOrd="0" presId="urn:microsoft.com/office/officeart/2005/8/layout/hierarchy3"/>
    <dgm:cxn modelId="{4A0A5A73-5912-4129-B63F-E3EA3B36D4B9}" type="presParOf" srcId="{B8D2A990-2FA2-4BE9-8A29-4EBFB49D7C2A}" destId="{2265F31B-5AF1-4D9B-9195-B0982A2F25F3}" srcOrd="1" destOrd="0" presId="urn:microsoft.com/office/officeart/2005/8/layout/hierarchy3"/>
    <dgm:cxn modelId="{6D76C835-7464-4774-8E6F-F9C848530585}" type="presParOf" srcId="{B8D2A990-2FA2-4BE9-8A29-4EBFB49D7C2A}" destId="{00B6454C-E9D2-418D-B488-8B51CDA2C383}" srcOrd="2" destOrd="0" presId="urn:microsoft.com/office/officeart/2005/8/layout/hierarchy3"/>
    <dgm:cxn modelId="{20773645-CB4A-4056-8106-571C650C2D14}" type="presParOf" srcId="{B8D2A990-2FA2-4BE9-8A29-4EBFB49D7C2A}" destId="{3584C003-21E8-45A2-8E8A-DCAF5BE7467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81DC72CD-74FD-4556-A357-72697CE6A66D}"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sl-SI"/>
        </a:p>
      </dgm:t>
    </dgm:pt>
    <dgm:pt modelId="{65C5084C-D269-4258-B443-9F6C31BD18CA}">
      <dgm:prSet phldrT="[besedilo]" custT="1"/>
      <dgm:spPr>
        <a:solidFill>
          <a:schemeClr val="accent4">
            <a:lumMod val="20000"/>
            <a:lumOff val="80000"/>
          </a:schemeClr>
        </a:solidFill>
        <a:ln w="57150">
          <a:solidFill>
            <a:schemeClr val="accent4">
              <a:lumMod val="40000"/>
              <a:lumOff val="60000"/>
            </a:schemeClr>
          </a:solidFill>
        </a:ln>
      </dgm:spPr>
      <dgm:t>
        <a:bodyPr/>
        <a:lstStyle/>
        <a:p>
          <a:r>
            <a:rPr lang="sl-SI" sz="2100" b="1" u="sng" dirty="0" smtClean="0">
              <a:solidFill>
                <a:schemeClr val="accent2">
                  <a:lumMod val="75000"/>
                </a:schemeClr>
              </a:solidFill>
            </a:rPr>
            <a:t>5. merilo: ima v lasti kmetijsko mehanizacijo ali je izvedel plačilo storitve za kmetijska opravila:                                  </a:t>
          </a:r>
          <a:r>
            <a:rPr lang="sl-SI" sz="2100" b="1" dirty="0" smtClean="0">
              <a:solidFill>
                <a:schemeClr val="accent2">
                  <a:lumMod val="75000"/>
                </a:schemeClr>
              </a:solidFill>
            </a:rPr>
            <a:t>5.1. ima v lasti kmetijsko mehanizacijo:</a:t>
          </a:r>
          <a:endParaRPr lang="sl-SI" sz="2100" b="1" dirty="0">
            <a:solidFill>
              <a:schemeClr val="accent2">
                <a:lumMod val="75000"/>
              </a:schemeClr>
            </a:solidFill>
          </a:endParaRPr>
        </a:p>
      </dgm:t>
    </dgm:pt>
    <dgm:pt modelId="{BF7A466B-EE02-496D-8F3D-1209A0BAC783}" type="parTrans" cxnId="{4D04F98C-4EE5-4BD2-AE07-DAFDE4B4176D}">
      <dgm:prSet/>
      <dgm:spPr/>
      <dgm:t>
        <a:bodyPr/>
        <a:lstStyle/>
        <a:p>
          <a:endParaRPr lang="sl-SI"/>
        </a:p>
      </dgm:t>
    </dgm:pt>
    <dgm:pt modelId="{480D5B60-8CD8-42E6-B17A-AB1D8DD67F0C}" type="sibTrans" cxnId="{4D04F98C-4EE5-4BD2-AE07-DAFDE4B4176D}">
      <dgm:prSet/>
      <dgm:spPr/>
      <dgm:t>
        <a:bodyPr/>
        <a:lstStyle/>
        <a:p>
          <a:endParaRPr lang="sl-SI"/>
        </a:p>
      </dgm:t>
    </dgm:pt>
    <dgm:pt modelId="{E2F2760E-0831-4079-80C6-46C9C4B1FF10}">
      <dgm:prSet phldrT="[besedilo]" custT="1"/>
      <dgm:spPr>
        <a:solidFill>
          <a:schemeClr val="bg1">
            <a:alpha val="90000"/>
          </a:schemeClr>
        </a:solidFill>
        <a:ln w="57150">
          <a:solidFill>
            <a:schemeClr val="accent4">
              <a:lumMod val="40000"/>
              <a:lumOff val="60000"/>
              <a:alpha val="90000"/>
            </a:schemeClr>
          </a:solidFill>
        </a:ln>
      </dgm:spPr>
      <dgm:t>
        <a:bodyPr/>
        <a:lstStyle/>
        <a:p>
          <a:pPr algn="l"/>
          <a:r>
            <a:rPr lang="sl-SI" sz="2000" dirty="0" smtClean="0"/>
            <a:t>- Se preveri po uradni dolžnosti.</a:t>
          </a:r>
        </a:p>
        <a:p>
          <a:pPr algn="l"/>
          <a:r>
            <a:rPr lang="sl-SI" sz="2000" dirty="0" smtClean="0"/>
            <a:t>- Nosilec KMG mora biti kot lastnik kolesnega traktorja vsaj 30 dni v obdobju od 1.januarja do 30. junija tekočega leta vpisan v evidenco registriranih vozil, ki se vodi v skladu z 62. členom Zakona o motornih vozilih.</a:t>
          </a:r>
          <a:endParaRPr lang="sl-SI" sz="2000" dirty="0"/>
        </a:p>
      </dgm:t>
    </dgm:pt>
    <dgm:pt modelId="{9F7475A0-111B-48B0-A27F-0F506746B2E2}" type="parTrans" cxnId="{F9F26721-6C77-4249-9CCB-0422B232EC26}">
      <dgm:prSet/>
      <dgm:spPr/>
      <dgm:t>
        <a:bodyPr/>
        <a:lstStyle/>
        <a:p>
          <a:endParaRPr lang="sl-SI"/>
        </a:p>
      </dgm:t>
    </dgm:pt>
    <dgm:pt modelId="{15C93BA6-434A-40F4-B834-BB8B78BA21B5}" type="sibTrans" cxnId="{F9F26721-6C77-4249-9CCB-0422B232EC26}">
      <dgm:prSet/>
      <dgm:spPr/>
      <dgm:t>
        <a:bodyPr/>
        <a:lstStyle/>
        <a:p>
          <a:endParaRPr lang="sl-SI"/>
        </a:p>
      </dgm:t>
    </dgm:pt>
    <dgm:pt modelId="{5314CAD7-BDE1-434A-A706-61B4AECFAC0B}">
      <dgm:prSet phldrT="[besedilo]" custT="1"/>
      <dgm:spPr>
        <a:solidFill>
          <a:schemeClr val="accent4">
            <a:lumMod val="20000"/>
            <a:lumOff val="80000"/>
          </a:schemeClr>
        </a:solidFill>
        <a:ln w="57150">
          <a:solidFill>
            <a:schemeClr val="accent4">
              <a:lumMod val="40000"/>
              <a:lumOff val="60000"/>
            </a:schemeClr>
          </a:solidFill>
        </a:ln>
      </dgm:spPr>
      <dgm:t>
        <a:bodyPr/>
        <a:lstStyle/>
        <a:p>
          <a:r>
            <a:rPr lang="sl-SI" sz="2100" b="1" dirty="0" smtClean="0">
              <a:solidFill>
                <a:schemeClr val="accent2">
                  <a:lumMod val="75000"/>
                </a:schemeClr>
              </a:solidFill>
            </a:rPr>
            <a:t>5.2 je izvedel plačilo storitve za kmetijska opravila</a:t>
          </a:r>
          <a:endParaRPr lang="sl-SI" sz="2100" b="1" dirty="0">
            <a:solidFill>
              <a:schemeClr val="accent2">
                <a:lumMod val="75000"/>
              </a:schemeClr>
            </a:solidFill>
          </a:endParaRPr>
        </a:p>
      </dgm:t>
    </dgm:pt>
    <dgm:pt modelId="{741CA314-E1AC-4D3A-A7C4-1B465E446772}" type="parTrans" cxnId="{37636B46-3794-492C-9D09-403A93FD3D01}">
      <dgm:prSet/>
      <dgm:spPr/>
      <dgm:t>
        <a:bodyPr/>
        <a:lstStyle/>
        <a:p>
          <a:endParaRPr lang="sl-SI"/>
        </a:p>
      </dgm:t>
    </dgm:pt>
    <dgm:pt modelId="{42F737A8-B707-47BA-BD00-9A01503F6081}" type="sibTrans" cxnId="{37636B46-3794-492C-9D09-403A93FD3D01}">
      <dgm:prSet/>
      <dgm:spPr/>
      <dgm:t>
        <a:bodyPr/>
        <a:lstStyle/>
        <a:p>
          <a:endParaRPr lang="sl-SI"/>
        </a:p>
      </dgm:t>
    </dgm:pt>
    <dgm:pt modelId="{10F1B31A-2B01-4420-A9F9-5D2AE633CE39}">
      <dgm:prSet phldrT="[besedilo]" custT="1"/>
      <dgm:spPr>
        <a:solidFill>
          <a:schemeClr val="bg1">
            <a:alpha val="90000"/>
          </a:schemeClr>
        </a:solidFill>
        <a:ln w="57150">
          <a:solidFill>
            <a:schemeClr val="accent4">
              <a:lumMod val="40000"/>
              <a:lumOff val="60000"/>
            </a:schemeClr>
          </a:solidFill>
        </a:ln>
      </dgm:spPr>
      <dgm:t>
        <a:bodyPr/>
        <a:lstStyle/>
        <a:p>
          <a:pPr algn="l"/>
          <a:r>
            <a:rPr lang="sl-SI" sz="2000" dirty="0" smtClean="0"/>
            <a:t>- Nosilec KMG sam pošlje dokazila na agencijo do 31.12. leta n, le v primeru, da presodi, da ne bo izpolnil meril, ki se preverjajo po uradni dolžnosti.</a:t>
          </a:r>
        </a:p>
        <a:p>
          <a:pPr algn="l"/>
          <a:r>
            <a:rPr lang="sl-SI" sz="2000" dirty="0" smtClean="0"/>
            <a:t>- Upošteva se le račun izvajalca za opravljeno kmetijsko storitev izdan v obdobju od 1. januarja do vključno 15. oktobra tekočega leta v skladu z zakonom, ki ureja davek na dodano vrednost.</a:t>
          </a:r>
        </a:p>
        <a:p>
          <a:pPr algn="l"/>
          <a:r>
            <a:rPr lang="sl-SI" sz="2000" dirty="0" smtClean="0"/>
            <a:t>- Nosilec poleg dokazil priloži tudi izpolnjeno evidenco o izvedeni storitvi (Priloga 4 k uredbi NP).</a:t>
          </a:r>
          <a:endParaRPr lang="sl-SI" sz="2000" dirty="0"/>
        </a:p>
      </dgm:t>
    </dgm:pt>
    <dgm:pt modelId="{1D4743EC-E576-4B12-8A59-B819BF00598A}" type="parTrans" cxnId="{1EF9DAC7-0F6C-444F-BE9F-24FE28DD7CC4}">
      <dgm:prSet/>
      <dgm:spPr/>
      <dgm:t>
        <a:bodyPr/>
        <a:lstStyle/>
        <a:p>
          <a:endParaRPr lang="sl-SI"/>
        </a:p>
      </dgm:t>
    </dgm:pt>
    <dgm:pt modelId="{48536228-FA39-4593-949A-2C65B58DD443}" type="sibTrans" cxnId="{1EF9DAC7-0F6C-444F-BE9F-24FE28DD7CC4}">
      <dgm:prSet/>
      <dgm:spPr/>
      <dgm:t>
        <a:bodyPr/>
        <a:lstStyle/>
        <a:p>
          <a:endParaRPr lang="sl-SI"/>
        </a:p>
      </dgm:t>
    </dgm:pt>
    <dgm:pt modelId="{BFDEDF3A-832E-4E71-BA7F-38F8DA8FBB47}" type="pres">
      <dgm:prSet presAssocID="{81DC72CD-74FD-4556-A357-72697CE6A66D}" presName="Name0" presStyleCnt="0">
        <dgm:presLayoutVars>
          <dgm:dir/>
          <dgm:animLvl val="lvl"/>
          <dgm:resizeHandles val="exact"/>
        </dgm:presLayoutVars>
      </dgm:prSet>
      <dgm:spPr/>
      <dgm:t>
        <a:bodyPr/>
        <a:lstStyle/>
        <a:p>
          <a:endParaRPr lang="sl-SI"/>
        </a:p>
      </dgm:t>
    </dgm:pt>
    <dgm:pt modelId="{1DB14C3B-71B6-487F-A2A5-8BAF2AE49357}" type="pres">
      <dgm:prSet presAssocID="{5314CAD7-BDE1-434A-A706-61B4AECFAC0B}" presName="boxAndChildren" presStyleCnt="0"/>
      <dgm:spPr/>
      <dgm:t>
        <a:bodyPr/>
        <a:lstStyle/>
        <a:p>
          <a:endParaRPr lang="sl-SI"/>
        </a:p>
      </dgm:t>
    </dgm:pt>
    <dgm:pt modelId="{97F9F04F-D322-4EF6-A743-E9AB01295662}" type="pres">
      <dgm:prSet presAssocID="{5314CAD7-BDE1-434A-A706-61B4AECFAC0B}" presName="parentTextBox" presStyleLbl="node1" presStyleIdx="0" presStyleCnt="2"/>
      <dgm:spPr/>
      <dgm:t>
        <a:bodyPr/>
        <a:lstStyle/>
        <a:p>
          <a:endParaRPr lang="sl-SI"/>
        </a:p>
      </dgm:t>
    </dgm:pt>
    <dgm:pt modelId="{4CDDBB96-7EB1-42D0-A741-A24BEE5BD46F}" type="pres">
      <dgm:prSet presAssocID="{5314CAD7-BDE1-434A-A706-61B4AECFAC0B}" presName="entireBox" presStyleLbl="node1" presStyleIdx="0" presStyleCnt="2" custScaleY="60343" custLinFactNeighborY="-3992"/>
      <dgm:spPr/>
      <dgm:t>
        <a:bodyPr/>
        <a:lstStyle/>
        <a:p>
          <a:endParaRPr lang="sl-SI"/>
        </a:p>
      </dgm:t>
    </dgm:pt>
    <dgm:pt modelId="{5608C0CA-EEDE-44FD-8763-1DAF470A0189}" type="pres">
      <dgm:prSet presAssocID="{5314CAD7-BDE1-434A-A706-61B4AECFAC0B}" presName="descendantBox" presStyleCnt="0"/>
      <dgm:spPr/>
      <dgm:t>
        <a:bodyPr/>
        <a:lstStyle/>
        <a:p>
          <a:endParaRPr lang="sl-SI"/>
        </a:p>
      </dgm:t>
    </dgm:pt>
    <dgm:pt modelId="{33FFA3E2-188A-43DE-9E89-56A4B3743D9B}" type="pres">
      <dgm:prSet presAssocID="{10F1B31A-2B01-4420-A9F9-5D2AE633CE39}" presName="childTextBox" presStyleLbl="fgAccFollowNode1" presStyleIdx="0" presStyleCnt="2" custScaleY="145506" custLinFactNeighborY="-7111">
        <dgm:presLayoutVars>
          <dgm:bulletEnabled val="1"/>
        </dgm:presLayoutVars>
      </dgm:prSet>
      <dgm:spPr/>
      <dgm:t>
        <a:bodyPr/>
        <a:lstStyle/>
        <a:p>
          <a:endParaRPr lang="sl-SI"/>
        </a:p>
      </dgm:t>
    </dgm:pt>
    <dgm:pt modelId="{034ACFD4-E974-4D59-9E84-AB7979F81D13}" type="pres">
      <dgm:prSet presAssocID="{480D5B60-8CD8-42E6-B17A-AB1D8DD67F0C}" presName="sp" presStyleCnt="0"/>
      <dgm:spPr/>
      <dgm:t>
        <a:bodyPr/>
        <a:lstStyle/>
        <a:p>
          <a:endParaRPr lang="sl-SI"/>
        </a:p>
      </dgm:t>
    </dgm:pt>
    <dgm:pt modelId="{C1F269B3-71EB-4242-BE6D-7883E2C3C8CA}" type="pres">
      <dgm:prSet presAssocID="{65C5084C-D269-4258-B443-9F6C31BD18CA}" presName="arrowAndChildren" presStyleCnt="0"/>
      <dgm:spPr/>
      <dgm:t>
        <a:bodyPr/>
        <a:lstStyle/>
        <a:p>
          <a:endParaRPr lang="sl-SI"/>
        </a:p>
      </dgm:t>
    </dgm:pt>
    <dgm:pt modelId="{9B300B78-D8B2-4987-8AE8-252BA4C0083D}" type="pres">
      <dgm:prSet presAssocID="{65C5084C-D269-4258-B443-9F6C31BD18CA}" presName="parentTextArrow" presStyleLbl="node1" presStyleIdx="0" presStyleCnt="2"/>
      <dgm:spPr/>
      <dgm:t>
        <a:bodyPr/>
        <a:lstStyle/>
        <a:p>
          <a:endParaRPr lang="sl-SI"/>
        </a:p>
      </dgm:t>
    </dgm:pt>
    <dgm:pt modelId="{04DE668C-99B8-4F6B-AA89-BE3178966319}" type="pres">
      <dgm:prSet presAssocID="{65C5084C-D269-4258-B443-9F6C31BD18CA}" presName="arrow" presStyleLbl="node1" presStyleIdx="1" presStyleCnt="2" custScaleY="65488" custLinFactNeighborY="-1914"/>
      <dgm:spPr/>
      <dgm:t>
        <a:bodyPr/>
        <a:lstStyle/>
        <a:p>
          <a:endParaRPr lang="sl-SI"/>
        </a:p>
      </dgm:t>
    </dgm:pt>
    <dgm:pt modelId="{7DA82AD5-AF5E-4A51-A35C-4D59726D0B73}" type="pres">
      <dgm:prSet presAssocID="{65C5084C-D269-4258-B443-9F6C31BD18CA}" presName="descendantArrow" presStyleCnt="0"/>
      <dgm:spPr/>
      <dgm:t>
        <a:bodyPr/>
        <a:lstStyle/>
        <a:p>
          <a:endParaRPr lang="sl-SI"/>
        </a:p>
      </dgm:t>
    </dgm:pt>
    <dgm:pt modelId="{7ADDA68C-6EE6-4975-965A-B6CE216B712D}" type="pres">
      <dgm:prSet presAssocID="{E2F2760E-0831-4079-80C6-46C9C4B1FF10}" presName="childTextArrow" presStyleLbl="fgAccFollowNode1" presStyleIdx="1" presStyleCnt="2" custScaleY="81786" custLinFactNeighborY="-1532">
        <dgm:presLayoutVars>
          <dgm:bulletEnabled val="1"/>
        </dgm:presLayoutVars>
      </dgm:prSet>
      <dgm:spPr/>
      <dgm:t>
        <a:bodyPr/>
        <a:lstStyle/>
        <a:p>
          <a:endParaRPr lang="sl-SI"/>
        </a:p>
      </dgm:t>
    </dgm:pt>
  </dgm:ptLst>
  <dgm:cxnLst>
    <dgm:cxn modelId="{1EF9DAC7-0F6C-444F-BE9F-24FE28DD7CC4}" srcId="{5314CAD7-BDE1-434A-A706-61B4AECFAC0B}" destId="{10F1B31A-2B01-4420-A9F9-5D2AE633CE39}" srcOrd="0" destOrd="0" parTransId="{1D4743EC-E576-4B12-8A59-B819BF00598A}" sibTransId="{48536228-FA39-4593-949A-2C65B58DD443}"/>
    <dgm:cxn modelId="{8B12DE1C-2A33-401A-A686-1BB5D2662589}" type="presOf" srcId="{5314CAD7-BDE1-434A-A706-61B4AECFAC0B}" destId="{97F9F04F-D322-4EF6-A743-E9AB01295662}" srcOrd="0" destOrd="0" presId="urn:microsoft.com/office/officeart/2005/8/layout/process4"/>
    <dgm:cxn modelId="{F9F26721-6C77-4249-9CCB-0422B232EC26}" srcId="{65C5084C-D269-4258-B443-9F6C31BD18CA}" destId="{E2F2760E-0831-4079-80C6-46C9C4B1FF10}" srcOrd="0" destOrd="0" parTransId="{9F7475A0-111B-48B0-A27F-0F506746B2E2}" sibTransId="{15C93BA6-434A-40F4-B834-BB8B78BA21B5}"/>
    <dgm:cxn modelId="{08A5FBAC-1165-4BC1-9286-CF99375565F3}" type="presOf" srcId="{65C5084C-D269-4258-B443-9F6C31BD18CA}" destId="{9B300B78-D8B2-4987-8AE8-252BA4C0083D}" srcOrd="0" destOrd="0" presId="urn:microsoft.com/office/officeart/2005/8/layout/process4"/>
    <dgm:cxn modelId="{383EE89C-1B06-42F6-8372-61520A3B0560}" type="presOf" srcId="{10F1B31A-2B01-4420-A9F9-5D2AE633CE39}" destId="{33FFA3E2-188A-43DE-9E89-56A4B3743D9B}" srcOrd="0" destOrd="0" presId="urn:microsoft.com/office/officeart/2005/8/layout/process4"/>
    <dgm:cxn modelId="{F0FBAA98-C479-4505-B88F-F839F0F8E414}" type="presOf" srcId="{81DC72CD-74FD-4556-A357-72697CE6A66D}" destId="{BFDEDF3A-832E-4E71-BA7F-38F8DA8FBB47}" srcOrd="0" destOrd="0" presId="urn:microsoft.com/office/officeart/2005/8/layout/process4"/>
    <dgm:cxn modelId="{37636B46-3794-492C-9D09-403A93FD3D01}" srcId="{81DC72CD-74FD-4556-A357-72697CE6A66D}" destId="{5314CAD7-BDE1-434A-A706-61B4AECFAC0B}" srcOrd="1" destOrd="0" parTransId="{741CA314-E1AC-4D3A-A7C4-1B465E446772}" sibTransId="{42F737A8-B707-47BA-BD00-9A01503F6081}"/>
    <dgm:cxn modelId="{9571964F-D5B3-4364-AD0A-BCD982BF420F}" type="presOf" srcId="{5314CAD7-BDE1-434A-A706-61B4AECFAC0B}" destId="{4CDDBB96-7EB1-42D0-A741-A24BEE5BD46F}" srcOrd="1" destOrd="0" presId="urn:microsoft.com/office/officeart/2005/8/layout/process4"/>
    <dgm:cxn modelId="{4D04F98C-4EE5-4BD2-AE07-DAFDE4B4176D}" srcId="{81DC72CD-74FD-4556-A357-72697CE6A66D}" destId="{65C5084C-D269-4258-B443-9F6C31BD18CA}" srcOrd="0" destOrd="0" parTransId="{BF7A466B-EE02-496D-8F3D-1209A0BAC783}" sibTransId="{480D5B60-8CD8-42E6-B17A-AB1D8DD67F0C}"/>
    <dgm:cxn modelId="{4C903B0E-AB56-4E42-8EEE-8FE28C4331FC}" type="presOf" srcId="{65C5084C-D269-4258-B443-9F6C31BD18CA}" destId="{04DE668C-99B8-4F6B-AA89-BE3178966319}" srcOrd="1" destOrd="0" presId="urn:microsoft.com/office/officeart/2005/8/layout/process4"/>
    <dgm:cxn modelId="{3756E5D0-F0AB-4A90-A8A7-A1EDB854B362}" type="presOf" srcId="{E2F2760E-0831-4079-80C6-46C9C4B1FF10}" destId="{7ADDA68C-6EE6-4975-965A-B6CE216B712D}" srcOrd="0" destOrd="0" presId="urn:microsoft.com/office/officeart/2005/8/layout/process4"/>
    <dgm:cxn modelId="{57FC32DF-DB85-42CF-9A1F-31581762C5D7}" type="presParOf" srcId="{BFDEDF3A-832E-4E71-BA7F-38F8DA8FBB47}" destId="{1DB14C3B-71B6-487F-A2A5-8BAF2AE49357}" srcOrd="0" destOrd="0" presId="urn:microsoft.com/office/officeart/2005/8/layout/process4"/>
    <dgm:cxn modelId="{A7396026-C765-4074-BD1B-643D177ADE3C}" type="presParOf" srcId="{1DB14C3B-71B6-487F-A2A5-8BAF2AE49357}" destId="{97F9F04F-D322-4EF6-A743-E9AB01295662}" srcOrd="0" destOrd="0" presId="urn:microsoft.com/office/officeart/2005/8/layout/process4"/>
    <dgm:cxn modelId="{566D1825-F948-4CD5-B195-6C5DEB7B68C3}" type="presParOf" srcId="{1DB14C3B-71B6-487F-A2A5-8BAF2AE49357}" destId="{4CDDBB96-7EB1-42D0-A741-A24BEE5BD46F}" srcOrd="1" destOrd="0" presId="urn:microsoft.com/office/officeart/2005/8/layout/process4"/>
    <dgm:cxn modelId="{5005EA7C-4001-4A6C-8FE7-686E31BD535A}" type="presParOf" srcId="{1DB14C3B-71B6-487F-A2A5-8BAF2AE49357}" destId="{5608C0CA-EEDE-44FD-8763-1DAF470A0189}" srcOrd="2" destOrd="0" presId="urn:microsoft.com/office/officeart/2005/8/layout/process4"/>
    <dgm:cxn modelId="{659B4FF0-9EC2-4EC9-BF35-7EFDFC26DA87}" type="presParOf" srcId="{5608C0CA-EEDE-44FD-8763-1DAF470A0189}" destId="{33FFA3E2-188A-43DE-9E89-56A4B3743D9B}" srcOrd="0" destOrd="0" presId="urn:microsoft.com/office/officeart/2005/8/layout/process4"/>
    <dgm:cxn modelId="{98E9C950-D49F-4264-BB23-4B635B4CA68C}" type="presParOf" srcId="{BFDEDF3A-832E-4E71-BA7F-38F8DA8FBB47}" destId="{034ACFD4-E974-4D59-9E84-AB7979F81D13}" srcOrd="1" destOrd="0" presId="urn:microsoft.com/office/officeart/2005/8/layout/process4"/>
    <dgm:cxn modelId="{1A838EE2-6434-4393-A567-D1831FAF2508}" type="presParOf" srcId="{BFDEDF3A-832E-4E71-BA7F-38F8DA8FBB47}" destId="{C1F269B3-71EB-4242-BE6D-7883E2C3C8CA}" srcOrd="2" destOrd="0" presId="urn:microsoft.com/office/officeart/2005/8/layout/process4"/>
    <dgm:cxn modelId="{E7EBB406-B68A-4458-B002-5A289598D2C2}" type="presParOf" srcId="{C1F269B3-71EB-4242-BE6D-7883E2C3C8CA}" destId="{9B300B78-D8B2-4987-8AE8-252BA4C0083D}" srcOrd="0" destOrd="0" presId="urn:microsoft.com/office/officeart/2005/8/layout/process4"/>
    <dgm:cxn modelId="{13D3905F-23AC-4323-B047-D36A1D113C21}" type="presParOf" srcId="{C1F269B3-71EB-4242-BE6D-7883E2C3C8CA}" destId="{04DE668C-99B8-4F6B-AA89-BE3178966319}" srcOrd="1" destOrd="0" presId="urn:microsoft.com/office/officeart/2005/8/layout/process4"/>
    <dgm:cxn modelId="{6F33E7DA-F852-4BC7-AFB5-7D391A7ED740}" type="presParOf" srcId="{C1F269B3-71EB-4242-BE6D-7883E2C3C8CA}" destId="{7DA82AD5-AF5E-4A51-A35C-4D59726D0B73}" srcOrd="2" destOrd="0" presId="urn:microsoft.com/office/officeart/2005/8/layout/process4"/>
    <dgm:cxn modelId="{CA64301E-0156-4E4D-B7ED-E02A2236A67C}" type="presParOf" srcId="{7DA82AD5-AF5E-4A51-A35C-4D59726D0B73}" destId="{7ADDA68C-6EE6-4975-965A-B6CE216B712D}"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AE7CD8-9D72-471C-BD6D-86DEA46F2AE9}"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sl-SI"/>
        </a:p>
      </dgm:t>
    </dgm:pt>
    <dgm:pt modelId="{C90458B7-8BF2-4050-B13D-F8CE827CBD15}">
      <dgm:prSet phldrT="[besedilo]" custT="1"/>
      <dgm:spPr>
        <a:solidFill>
          <a:schemeClr val="accent4">
            <a:lumMod val="20000"/>
            <a:lumOff val="80000"/>
          </a:schemeClr>
        </a:solidFill>
      </dgm:spPr>
      <dgm:t>
        <a:bodyPr/>
        <a:lstStyle/>
        <a:p>
          <a:pPr algn="just"/>
          <a:r>
            <a:rPr lang="sl-SI" sz="2000" b="1" dirty="0" smtClean="0">
              <a:solidFill>
                <a:schemeClr val="accent2">
                  <a:lumMod val="75000"/>
                </a:schemeClr>
              </a:solidFill>
            </a:rPr>
            <a:t>4. merilo: prihodki nosilca kmetijskega gospodarstva iz kmetijske dejavnosti predstavljajo vsaj eno tretjino prihodkov nosilca kmetijskega gospodarstva iz nekmetijskih dejavnosti.</a:t>
          </a:r>
        </a:p>
      </dgm:t>
    </dgm:pt>
    <dgm:pt modelId="{9F096D9C-8E35-4BE2-AAEB-08516F23464B}" type="parTrans" cxnId="{CB84F13F-C8F4-4282-AD66-8B4AAC87EE14}">
      <dgm:prSet/>
      <dgm:spPr/>
      <dgm:t>
        <a:bodyPr/>
        <a:lstStyle/>
        <a:p>
          <a:endParaRPr lang="sl-SI"/>
        </a:p>
      </dgm:t>
    </dgm:pt>
    <dgm:pt modelId="{3A590767-539C-4923-BCD0-7A6D0D5081AA}" type="sibTrans" cxnId="{CB84F13F-C8F4-4282-AD66-8B4AAC87EE14}">
      <dgm:prSet/>
      <dgm:spPr/>
      <dgm:t>
        <a:bodyPr/>
        <a:lstStyle/>
        <a:p>
          <a:endParaRPr lang="sl-SI"/>
        </a:p>
      </dgm:t>
    </dgm:pt>
    <dgm:pt modelId="{CAC7B687-80AC-4BD5-B01C-E5EBBB26B530}">
      <dgm:prSet custT="1"/>
      <dgm:spPr/>
      <dgm:t>
        <a:bodyPr/>
        <a:lstStyle/>
        <a:p>
          <a:pPr algn="just"/>
          <a:r>
            <a:rPr lang="sl-SI" sz="2000" dirty="0" smtClean="0"/>
            <a:t>- Kot dokazilo se upošteva </a:t>
          </a:r>
          <a:r>
            <a:rPr lang="sl-SI" sz="2000" b="1" dirty="0" smtClean="0"/>
            <a:t>izkaz poslovnega izida iz letnega poročila</a:t>
          </a:r>
          <a:r>
            <a:rPr lang="sl-SI" sz="2000" dirty="0" smtClean="0"/>
            <a:t> oziroma revidiranega letnega poročila ali </a:t>
          </a:r>
          <a:r>
            <a:rPr lang="sl-SI" sz="2000" b="1" dirty="0" smtClean="0"/>
            <a:t>izdani računi </a:t>
          </a:r>
          <a:r>
            <a:rPr lang="sl-SI" sz="2000" dirty="0" smtClean="0"/>
            <a:t>in </a:t>
          </a:r>
          <a:r>
            <a:rPr lang="sl-SI" sz="2000" b="1" dirty="0" smtClean="0"/>
            <a:t>druge knjigovodske evidence </a:t>
          </a:r>
          <a:r>
            <a:rPr lang="sl-SI" sz="2000" dirty="0" smtClean="0"/>
            <a:t>za ugotavljanje </a:t>
          </a:r>
          <a:r>
            <a:rPr lang="sl-SI" sz="2000" b="1" dirty="0" smtClean="0"/>
            <a:t>skupnega letnega prihodka</a:t>
          </a:r>
          <a:r>
            <a:rPr lang="sl-SI" sz="2000" dirty="0" smtClean="0"/>
            <a:t> in </a:t>
          </a:r>
          <a:r>
            <a:rPr lang="sl-SI" sz="2000" b="1" dirty="0" smtClean="0"/>
            <a:t>letnega prihodka iz kmetijske dejavnosti </a:t>
          </a:r>
          <a:r>
            <a:rPr lang="sl-SI" sz="2000" dirty="0" smtClean="0"/>
            <a:t>v zadnjem obračunskem letu. Nosilec kmetijskega gospodarstva poleg dokazil iz prejšnjega stavka tega odstavka izpolni tudi </a:t>
          </a:r>
          <a:r>
            <a:rPr lang="sl-SI" sz="2000" b="1" dirty="0" smtClean="0"/>
            <a:t>obrazec Skupna vrednost prihodkov iz kmetijske dejavnosti in nekmetijske dejavnosti</a:t>
          </a:r>
          <a:r>
            <a:rPr lang="sl-SI" sz="2000" dirty="0" smtClean="0"/>
            <a:t>, ki je kot priloga 3 del uredbe NP. </a:t>
          </a:r>
          <a:endParaRPr lang="sl-SI" sz="2000" dirty="0"/>
        </a:p>
      </dgm:t>
    </dgm:pt>
    <dgm:pt modelId="{982019AE-2BA5-4AB4-B207-A3330083F86E}" type="parTrans" cxnId="{59E28B6C-4489-4A7B-8FBF-033545A25102}">
      <dgm:prSet/>
      <dgm:spPr>
        <a:ln>
          <a:noFill/>
        </a:ln>
      </dgm:spPr>
      <dgm:t>
        <a:bodyPr/>
        <a:lstStyle/>
        <a:p>
          <a:endParaRPr lang="sl-SI"/>
        </a:p>
      </dgm:t>
    </dgm:pt>
    <dgm:pt modelId="{CA1A0729-9842-476E-BEFB-3FABA696D4DC}" type="sibTrans" cxnId="{59E28B6C-4489-4A7B-8FBF-033545A25102}">
      <dgm:prSet/>
      <dgm:spPr/>
      <dgm:t>
        <a:bodyPr/>
        <a:lstStyle/>
        <a:p>
          <a:endParaRPr lang="sl-SI"/>
        </a:p>
      </dgm:t>
    </dgm:pt>
    <dgm:pt modelId="{7D58C040-0662-4AF6-87F2-CFFE344E6013}">
      <dgm:prSet custT="1"/>
      <dgm:spPr/>
      <dgm:t>
        <a:bodyPr/>
        <a:lstStyle/>
        <a:p>
          <a:pPr algn="just"/>
          <a:r>
            <a:rPr lang="sl-SI" sz="2000" dirty="0" smtClean="0"/>
            <a:t>- Nosilec KMG </a:t>
          </a:r>
          <a:r>
            <a:rPr lang="sl-SI" sz="2000" b="1" dirty="0" smtClean="0"/>
            <a:t>sam pošlje dokazila </a:t>
          </a:r>
          <a:r>
            <a:rPr lang="sl-SI" sz="2000" dirty="0" smtClean="0"/>
            <a:t>na agencijo do 31.12.leta n, </a:t>
          </a:r>
          <a:r>
            <a:rPr lang="sl-SI" sz="2000" b="1" dirty="0" smtClean="0"/>
            <a:t>le v primeru</a:t>
          </a:r>
          <a:r>
            <a:rPr lang="sl-SI" sz="2000" dirty="0" smtClean="0"/>
            <a:t>, da presodi, da </a:t>
          </a:r>
          <a:r>
            <a:rPr lang="sl-SI" sz="2000" b="1" dirty="0" smtClean="0"/>
            <a:t>ne bo izpolnil meril, ki se preverjajo po uradni dolžnosti</a:t>
          </a:r>
          <a:r>
            <a:rPr lang="sl-SI" sz="2000" dirty="0" smtClean="0"/>
            <a:t>.</a:t>
          </a:r>
        </a:p>
      </dgm:t>
    </dgm:pt>
    <dgm:pt modelId="{80187123-9C7D-4466-8A59-69608A96C895}" type="sibTrans" cxnId="{84A33912-C5D6-471C-B41D-8D2ABA541379}">
      <dgm:prSet/>
      <dgm:spPr/>
      <dgm:t>
        <a:bodyPr/>
        <a:lstStyle/>
        <a:p>
          <a:endParaRPr lang="sl-SI"/>
        </a:p>
      </dgm:t>
    </dgm:pt>
    <dgm:pt modelId="{69D6C7F8-2630-4D92-8E4B-4497CE41F7E7}" type="parTrans" cxnId="{84A33912-C5D6-471C-B41D-8D2ABA541379}">
      <dgm:prSet/>
      <dgm:spPr/>
      <dgm:t>
        <a:bodyPr/>
        <a:lstStyle/>
        <a:p>
          <a:endParaRPr lang="sl-SI"/>
        </a:p>
      </dgm:t>
    </dgm:pt>
    <dgm:pt modelId="{C270051F-B679-45E3-BBFF-F1ECF4065A6F}" type="pres">
      <dgm:prSet presAssocID="{93AE7CD8-9D72-471C-BD6D-86DEA46F2AE9}" presName="diagram" presStyleCnt="0">
        <dgm:presLayoutVars>
          <dgm:chPref val="1"/>
          <dgm:dir/>
          <dgm:animOne val="branch"/>
          <dgm:animLvl val="lvl"/>
          <dgm:resizeHandles/>
        </dgm:presLayoutVars>
      </dgm:prSet>
      <dgm:spPr/>
      <dgm:t>
        <a:bodyPr/>
        <a:lstStyle/>
        <a:p>
          <a:endParaRPr lang="sl-SI"/>
        </a:p>
      </dgm:t>
    </dgm:pt>
    <dgm:pt modelId="{5AA02B7E-B2FC-47E6-9283-2541CE847AA2}" type="pres">
      <dgm:prSet presAssocID="{C90458B7-8BF2-4050-B13D-F8CE827CBD15}" presName="root" presStyleCnt="0"/>
      <dgm:spPr/>
    </dgm:pt>
    <dgm:pt modelId="{AC9DC305-BFD3-4870-905A-62D9C5C696EA}" type="pres">
      <dgm:prSet presAssocID="{C90458B7-8BF2-4050-B13D-F8CE827CBD15}" presName="rootComposite" presStyleCnt="0"/>
      <dgm:spPr/>
    </dgm:pt>
    <dgm:pt modelId="{79A2060F-8B88-463F-822D-C3D5028DA43B}" type="pres">
      <dgm:prSet presAssocID="{C90458B7-8BF2-4050-B13D-F8CE827CBD15}" presName="rootText" presStyleLbl="node1" presStyleIdx="0" presStyleCnt="1" custScaleX="1545316" custScaleY="243544" custLinFactY="-100000" custLinFactNeighborX="9254" custLinFactNeighborY="-169267"/>
      <dgm:spPr/>
      <dgm:t>
        <a:bodyPr/>
        <a:lstStyle/>
        <a:p>
          <a:endParaRPr lang="sl-SI"/>
        </a:p>
      </dgm:t>
    </dgm:pt>
    <dgm:pt modelId="{D5A72C30-A308-4371-B233-167712EC7923}" type="pres">
      <dgm:prSet presAssocID="{C90458B7-8BF2-4050-B13D-F8CE827CBD15}" presName="rootConnector" presStyleLbl="node1" presStyleIdx="0" presStyleCnt="1"/>
      <dgm:spPr/>
      <dgm:t>
        <a:bodyPr/>
        <a:lstStyle/>
        <a:p>
          <a:endParaRPr lang="sl-SI"/>
        </a:p>
      </dgm:t>
    </dgm:pt>
    <dgm:pt modelId="{67C5B703-8D68-41DE-993D-981219904997}" type="pres">
      <dgm:prSet presAssocID="{C90458B7-8BF2-4050-B13D-F8CE827CBD15}" presName="childShape" presStyleCnt="0"/>
      <dgm:spPr/>
    </dgm:pt>
    <dgm:pt modelId="{9D077308-ADC6-409D-BCD2-974C322DE3B4}" type="pres">
      <dgm:prSet presAssocID="{69D6C7F8-2630-4D92-8E4B-4497CE41F7E7}" presName="Name13" presStyleLbl="parChTrans1D2" presStyleIdx="0" presStyleCnt="2"/>
      <dgm:spPr/>
      <dgm:t>
        <a:bodyPr/>
        <a:lstStyle/>
        <a:p>
          <a:endParaRPr lang="sl-SI"/>
        </a:p>
      </dgm:t>
    </dgm:pt>
    <dgm:pt modelId="{86BCBFCB-8162-4E3E-B331-633601BB4B08}" type="pres">
      <dgm:prSet presAssocID="{7D58C040-0662-4AF6-87F2-CFFE344E6013}" presName="childText" presStyleLbl="bgAcc1" presStyleIdx="0" presStyleCnt="2" custScaleX="1084035" custScaleY="315930" custLinFactX="-162673" custLinFactNeighborX="-200000" custLinFactNeighborY="-50273">
        <dgm:presLayoutVars>
          <dgm:bulletEnabled val="1"/>
        </dgm:presLayoutVars>
      </dgm:prSet>
      <dgm:spPr/>
      <dgm:t>
        <a:bodyPr/>
        <a:lstStyle/>
        <a:p>
          <a:endParaRPr lang="sl-SI"/>
        </a:p>
      </dgm:t>
    </dgm:pt>
    <dgm:pt modelId="{1614F190-194B-48A6-9DEF-D14705064FFA}" type="pres">
      <dgm:prSet presAssocID="{982019AE-2BA5-4AB4-B207-A3330083F86E}" presName="Name13" presStyleLbl="parChTrans1D2" presStyleIdx="1" presStyleCnt="2"/>
      <dgm:spPr/>
      <dgm:t>
        <a:bodyPr/>
        <a:lstStyle/>
        <a:p>
          <a:endParaRPr lang="sl-SI"/>
        </a:p>
      </dgm:t>
    </dgm:pt>
    <dgm:pt modelId="{5944688B-F019-4697-B685-693F1B891C4C}" type="pres">
      <dgm:prSet presAssocID="{CAC7B687-80AC-4BD5-B01C-E5EBBB26B530}" presName="childText" presStyleLbl="bgAcc1" presStyleIdx="1" presStyleCnt="2" custScaleX="1116212" custScaleY="761214" custLinFactX="-161011" custLinFactNeighborX="-200000" custLinFactNeighborY="20577">
        <dgm:presLayoutVars>
          <dgm:bulletEnabled val="1"/>
        </dgm:presLayoutVars>
      </dgm:prSet>
      <dgm:spPr/>
      <dgm:t>
        <a:bodyPr/>
        <a:lstStyle/>
        <a:p>
          <a:endParaRPr lang="sl-SI"/>
        </a:p>
      </dgm:t>
    </dgm:pt>
  </dgm:ptLst>
  <dgm:cxnLst>
    <dgm:cxn modelId="{D4FE817D-7567-4B62-B6ED-03AF279C75C3}" type="presOf" srcId="{C90458B7-8BF2-4050-B13D-F8CE827CBD15}" destId="{D5A72C30-A308-4371-B233-167712EC7923}" srcOrd="1" destOrd="0" presId="urn:microsoft.com/office/officeart/2005/8/layout/hierarchy3"/>
    <dgm:cxn modelId="{84A33912-C5D6-471C-B41D-8D2ABA541379}" srcId="{C90458B7-8BF2-4050-B13D-F8CE827CBD15}" destId="{7D58C040-0662-4AF6-87F2-CFFE344E6013}" srcOrd="0" destOrd="0" parTransId="{69D6C7F8-2630-4D92-8E4B-4497CE41F7E7}" sibTransId="{80187123-9C7D-4466-8A59-69608A96C895}"/>
    <dgm:cxn modelId="{5E997CBE-0FF0-4588-A241-012C961275BE}" type="presOf" srcId="{982019AE-2BA5-4AB4-B207-A3330083F86E}" destId="{1614F190-194B-48A6-9DEF-D14705064FFA}" srcOrd="0" destOrd="0" presId="urn:microsoft.com/office/officeart/2005/8/layout/hierarchy3"/>
    <dgm:cxn modelId="{00F0A7D1-925F-4A27-90E2-067D10213774}" type="presOf" srcId="{CAC7B687-80AC-4BD5-B01C-E5EBBB26B530}" destId="{5944688B-F019-4697-B685-693F1B891C4C}" srcOrd="0" destOrd="0" presId="urn:microsoft.com/office/officeart/2005/8/layout/hierarchy3"/>
    <dgm:cxn modelId="{C85365F1-ACA1-476E-8E3C-FD681AAF0BBA}" type="presOf" srcId="{7D58C040-0662-4AF6-87F2-CFFE344E6013}" destId="{86BCBFCB-8162-4E3E-B331-633601BB4B08}" srcOrd="0" destOrd="0" presId="urn:microsoft.com/office/officeart/2005/8/layout/hierarchy3"/>
    <dgm:cxn modelId="{27E08D69-D48D-4334-9ECE-8CA259A825CF}" type="presOf" srcId="{93AE7CD8-9D72-471C-BD6D-86DEA46F2AE9}" destId="{C270051F-B679-45E3-BBFF-F1ECF4065A6F}" srcOrd="0" destOrd="0" presId="urn:microsoft.com/office/officeart/2005/8/layout/hierarchy3"/>
    <dgm:cxn modelId="{59E28B6C-4489-4A7B-8FBF-033545A25102}" srcId="{C90458B7-8BF2-4050-B13D-F8CE827CBD15}" destId="{CAC7B687-80AC-4BD5-B01C-E5EBBB26B530}" srcOrd="1" destOrd="0" parTransId="{982019AE-2BA5-4AB4-B207-A3330083F86E}" sibTransId="{CA1A0729-9842-476E-BEFB-3FABA696D4DC}"/>
    <dgm:cxn modelId="{D8BCF0BE-2939-4169-B266-61158B71CEDF}" type="presOf" srcId="{69D6C7F8-2630-4D92-8E4B-4497CE41F7E7}" destId="{9D077308-ADC6-409D-BCD2-974C322DE3B4}" srcOrd="0" destOrd="0" presId="urn:microsoft.com/office/officeart/2005/8/layout/hierarchy3"/>
    <dgm:cxn modelId="{CB84F13F-C8F4-4282-AD66-8B4AAC87EE14}" srcId="{93AE7CD8-9D72-471C-BD6D-86DEA46F2AE9}" destId="{C90458B7-8BF2-4050-B13D-F8CE827CBD15}" srcOrd="0" destOrd="0" parTransId="{9F096D9C-8E35-4BE2-AAEB-08516F23464B}" sibTransId="{3A590767-539C-4923-BCD0-7A6D0D5081AA}"/>
    <dgm:cxn modelId="{F54974DB-15B3-4989-9E21-5404B34BBFE8}" type="presOf" srcId="{C90458B7-8BF2-4050-B13D-F8CE827CBD15}" destId="{79A2060F-8B88-463F-822D-C3D5028DA43B}" srcOrd="0" destOrd="0" presId="urn:microsoft.com/office/officeart/2005/8/layout/hierarchy3"/>
    <dgm:cxn modelId="{6121D79B-42D9-4E48-A547-9A35A84A19DC}" type="presParOf" srcId="{C270051F-B679-45E3-BBFF-F1ECF4065A6F}" destId="{5AA02B7E-B2FC-47E6-9283-2541CE847AA2}" srcOrd="0" destOrd="0" presId="urn:microsoft.com/office/officeart/2005/8/layout/hierarchy3"/>
    <dgm:cxn modelId="{F4F15C62-A4A6-49BC-8A8D-F6518C4C27B7}" type="presParOf" srcId="{5AA02B7E-B2FC-47E6-9283-2541CE847AA2}" destId="{AC9DC305-BFD3-4870-905A-62D9C5C696EA}" srcOrd="0" destOrd="0" presId="urn:microsoft.com/office/officeart/2005/8/layout/hierarchy3"/>
    <dgm:cxn modelId="{07ECC2B5-45E7-4AC9-9DCF-F927D44C2D1D}" type="presParOf" srcId="{AC9DC305-BFD3-4870-905A-62D9C5C696EA}" destId="{79A2060F-8B88-463F-822D-C3D5028DA43B}" srcOrd="0" destOrd="0" presId="urn:microsoft.com/office/officeart/2005/8/layout/hierarchy3"/>
    <dgm:cxn modelId="{3FCA34E7-17B2-43CE-ACE7-44A0E18FE625}" type="presParOf" srcId="{AC9DC305-BFD3-4870-905A-62D9C5C696EA}" destId="{D5A72C30-A308-4371-B233-167712EC7923}" srcOrd="1" destOrd="0" presId="urn:microsoft.com/office/officeart/2005/8/layout/hierarchy3"/>
    <dgm:cxn modelId="{7F64FE75-B801-4A4C-BB47-99FA5E2E2F90}" type="presParOf" srcId="{5AA02B7E-B2FC-47E6-9283-2541CE847AA2}" destId="{67C5B703-8D68-41DE-993D-981219904997}" srcOrd="1" destOrd="0" presId="urn:microsoft.com/office/officeart/2005/8/layout/hierarchy3"/>
    <dgm:cxn modelId="{58BB8B89-46A0-47AC-98A6-861BB7E70405}" type="presParOf" srcId="{67C5B703-8D68-41DE-993D-981219904997}" destId="{9D077308-ADC6-409D-BCD2-974C322DE3B4}" srcOrd="0" destOrd="0" presId="urn:microsoft.com/office/officeart/2005/8/layout/hierarchy3"/>
    <dgm:cxn modelId="{B2376C18-3411-4154-A322-7DCFCD774572}" type="presParOf" srcId="{67C5B703-8D68-41DE-993D-981219904997}" destId="{86BCBFCB-8162-4E3E-B331-633601BB4B08}" srcOrd="1" destOrd="0" presId="urn:microsoft.com/office/officeart/2005/8/layout/hierarchy3"/>
    <dgm:cxn modelId="{368931ED-0E8A-44B4-B674-BA25EB2CB6A3}" type="presParOf" srcId="{67C5B703-8D68-41DE-993D-981219904997}" destId="{1614F190-194B-48A6-9DEF-D14705064FFA}" srcOrd="2" destOrd="0" presId="urn:microsoft.com/office/officeart/2005/8/layout/hierarchy3"/>
    <dgm:cxn modelId="{24359631-CB87-41CD-87FE-4F1391C3ADE3}" type="presParOf" srcId="{67C5B703-8D68-41DE-993D-981219904997}" destId="{5944688B-F019-4697-B685-693F1B891C4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8C0D9CBD-0A99-47CB-83AB-24B8E074E141}"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sl-SI"/>
        </a:p>
      </dgm:t>
    </dgm:pt>
    <dgm:pt modelId="{6455C5F5-4846-4ADF-8835-D8BEC7BC09D5}">
      <dgm:prSet phldrT="[besedilo]" custT="1"/>
      <dgm:spPr/>
      <dgm:t>
        <a:bodyPr/>
        <a:lstStyle/>
        <a:p>
          <a:r>
            <a:rPr lang="sl-SI" sz="2600" dirty="0" smtClean="0"/>
            <a:t>Neposredna plačila 2023-2027- </a:t>
          </a:r>
          <a:r>
            <a:rPr lang="sl-SI" sz="3200" b="1" dirty="0" smtClean="0"/>
            <a:t>NAČRTOVANI ZNESKI</a:t>
          </a:r>
          <a:endParaRPr lang="sl-SI" sz="3200" b="1" dirty="0"/>
        </a:p>
      </dgm:t>
    </dgm:pt>
    <dgm:pt modelId="{199A0D14-253B-4DA5-90A9-F2763E4F6534}" type="parTrans" cxnId="{6E7EC66D-1856-4822-AECA-D5E159344D0A}">
      <dgm:prSet/>
      <dgm:spPr/>
      <dgm:t>
        <a:bodyPr/>
        <a:lstStyle/>
        <a:p>
          <a:endParaRPr lang="sl-SI"/>
        </a:p>
      </dgm:t>
    </dgm:pt>
    <dgm:pt modelId="{162FA4B8-43E8-433E-AC6E-8C2921EB5896}" type="sibTrans" cxnId="{6E7EC66D-1856-4822-AECA-D5E159344D0A}">
      <dgm:prSet/>
      <dgm:spPr/>
      <dgm:t>
        <a:bodyPr/>
        <a:lstStyle/>
        <a:p>
          <a:endParaRPr lang="sl-SI"/>
        </a:p>
      </dgm:t>
    </dgm:pt>
    <dgm:pt modelId="{86DF706A-1A08-4B71-87ED-737EEBCBB070}">
      <dgm:prSet phldrT="[besedilo]" custT="1"/>
      <dgm:spPr/>
      <dgm:t>
        <a:bodyPr/>
        <a:lstStyle/>
        <a:p>
          <a:r>
            <a:rPr lang="sl-SI" sz="2600" b="1" dirty="0" smtClean="0">
              <a:solidFill>
                <a:schemeClr val="accent6">
                  <a:lumMod val="75000"/>
                </a:schemeClr>
              </a:solidFill>
            </a:rPr>
            <a:t>V skladu s SN ima vsaka intervencija:</a:t>
          </a:r>
          <a:endParaRPr lang="sl-SI" sz="2600" b="1" dirty="0">
            <a:solidFill>
              <a:schemeClr val="accent6">
                <a:lumMod val="75000"/>
              </a:schemeClr>
            </a:solidFill>
          </a:endParaRPr>
        </a:p>
      </dgm:t>
    </dgm:pt>
    <dgm:pt modelId="{B01DCD28-1B6F-40EE-944E-4CF7D2D8975F}" type="sibTrans" cxnId="{A5C9FC7E-B67B-4E8E-AD34-D863CADD3CE0}">
      <dgm:prSet/>
      <dgm:spPr/>
      <dgm:t>
        <a:bodyPr/>
        <a:lstStyle/>
        <a:p>
          <a:endParaRPr lang="sl-SI"/>
        </a:p>
      </dgm:t>
    </dgm:pt>
    <dgm:pt modelId="{5F70D74C-F4FB-4BA9-9C30-0D3202AFFF7E}" type="parTrans" cxnId="{A5C9FC7E-B67B-4E8E-AD34-D863CADD3CE0}">
      <dgm:prSet/>
      <dgm:spPr/>
      <dgm:t>
        <a:bodyPr/>
        <a:lstStyle/>
        <a:p>
          <a:endParaRPr lang="sl-SI"/>
        </a:p>
      </dgm:t>
    </dgm:pt>
    <dgm:pt modelId="{F2935A2D-D013-4290-B701-4C72CF29A61B}">
      <dgm:prSet/>
      <dgm:spPr/>
      <dgm:t>
        <a:bodyPr/>
        <a:lstStyle/>
        <a:p>
          <a:r>
            <a:rPr lang="sl-SI" sz="2400" b="1" dirty="0" smtClean="0"/>
            <a:t>načrtovani znesek </a:t>
          </a:r>
          <a:r>
            <a:rPr lang="sl-SI" sz="2400" dirty="0" smtClean="0"/>
            <a:t>- utemeljen EK, izhaja iz potrebe po intervenciji</a:t>
          </a:r>
        </a:p>
      </dgm:t>
    </dgm:pt>
    <dgm:pt modelId="{BAF3B770-056C-4D36-9948-820DA0FABAD7}" type="parTrans" cxnId="{A5DB397E-C1F4-4041-B855-664EECD1159D}">
      <dgm:prSet/>
      <dgm:spPr/>
      <dgm:t>
        <a:bodyPr/>
        <a:lstStyle/>
        <a:p>
          <a:endParaRPr lang="sl-SI"/>
        </a:p>
      </dgm:t>
    </dgm:pt>
    <dgm:pt modelId="{D356920D-E47B-4AF7-BB98-A7301233140C}" type="sibTrans" cxnId="{A5DB397E-C1F4-4041-B855-664EECD1159D}">
      <dgm:prSet/>
      <dgm:spPr/>
      <dgm:t>
        <a:bodyPr/>
        <a:lstStyle/>
        <a:p>
          <a:endParaRPr lang="sl-SI"/>
        </a:p>
      </dgm:t>
    </dgm:pt>
    <dgm:pt modelId="{7A1E6B72-E4EE-4C2C-B1F1-11623503A53D}">
      <dgm:prSet/>
      <dgm:spPr/>
      <dgm:t>
        <a:bodyPr/>
        <a:lstStyle/>
        <a:p>
          <a:r>
            <a:rPr lang="sl-SI" sz="2400" b="1" dirty="0" smtClean="0">
              <a:solidFill>
                <a:schemeClr val="accent6">
                  <a:lumMod val="75000"/>
                </a:schemeClr>
              </a:solidFill>
            </a:rPr>
            <a:t>EK kot najvišje odstopanje med zneski dovolila 20 % odstopanje.</a:t>
          </a:r>
          <a:endParaRPr lang="sl-SI" sz="2400" b="1" dirty="0">
            <a:solidFill>
              <a:schemeClr val="accent6">
                <a:lumMod val="75000"/>
              </a:schemeClr>
            </a:solidFill>
          </a:endParaRPr>
        </a:p>
      </dgm:t>
    </dgm:pt>
    <dgm:pt modelId="{8FF40B16-477B-4101-A649-238AA172425F}" type="parTrans" cxnId="{36DB0DB5-5DEB-49A5-ABE2-560A5476796A}">
      <dgm:prSet/>
      <dgm:spPr/>
      <dgm:t>
        <a:bodyPr/>
        <a:lstStyle/>
        <a:p>
          <a:endParaRPr lang="sl-SI"/>
        </a:p>
      </dgm:t>
    </dgm:pt>
    <dgm:pt modelId="{9DE8B966-05F4-40DC-AED4-912B48F3224E}" type="sibTrans" cxnId="{36DB0DB5-5DEB-49A5-ABE2-560A5476796A}">
      <dgm:prSet/>
      <dgm:spPr/>
      <dgm:t>
        <a:bodyPr/>
        <a:lstStyle/>
        <a:p>
          <a:endParaRPr lang="sl-SI"/>
        </a:p>
      </dgm:t>
    </dgm:pt>
    <dgm:pt modelId="{0A10DAAC-6E1A-49CA-AC72-77074B481B84}">
      <dgm:prSet/>
      <dgm:spPr/>
      <dgm:t>
        <a:bodyPr/>
        <a:lstStyle/>
        <a:p>
          <a:r>
            <a:rPr lang="sl-SI" sz="2400" b="1" dirty="0" smtClean="0">
              <a:solidFill>
                <a:schemeClr val="accent6">
                  <a:lumMod val="75000"/>
                </a:schemeClr>
              </a:solidFill>
            </a:rPr>
            <a:t>Realiziran znesek </a:t>
          </a:r>
          <a:r>
            <a:rPr lang="sl-SI" sz="2400" dirty="0" smtClean="0"/>
            <a:t>je lahko </a:t>
          </a:r>
          <a:r>
            <a:rPr lang="sl-SI" sz="2400" b="1" dirty="0" smtClean="0"/>
            <a:t>višji ali nižji od načrtovanega</a:t>
          </a:r>
          <a:r>
            <a:rPr lang="sl-SI" sz="2400" dirty="0" smtClean="0"/>
            <a:t>, vendar </a:t>
          </a:r>
          <a:r>
            <a:rPr lang="sl-SI" sz="2400" b="1" dirty="0" smtClean="0"/>
            <a:t>ne sme preseči najvišjega načrtovanega zneska (v primeru SOPO je najvišji znesek = 100% znesku po kalkulaciji)</a:t>
          </a:r>
          <a:r>
            <a:rPr lang="sl-SI" sz="2400" dirty="0" smtClean="0"/>
            <a:t>, medtem ko je še vedno </a:t>
          </a:r>
          <a:r>
            <a:rPr lang="sl-SI" sz="2400" b="1" dirty="0" smtClean="0"/>
            <a:t>lahko še nižji od najnižjega načrtovanega zneska</a:t>
          </a:r>
          <a:r>
            <a:rPr lang="sl-SI" sz="2400" dirty="0" smtClean="0"/>
            <a:t>. </a:t>
          </a:r>
        </a:p>
      </dgm:t>
    </dgm:pt>
    <dgm:pt modelId="{9266BC49-42CA-488D-9BD9-4296812A7F94}" type="parTrans" cxnId="{EFA7DC4D-9BFC-41F5-AE4A-A1A33BABA72B}">
      <dgm:prSet/>
      <dgm:spPr/>
      <dgm:t>
        <a:bodyPr/>
        <a:lstStyle/>
        <a:p>
          <a:endParaRPr lang="sl-SI"/>
        </a:p>
      </dgm:t>
    </dgm:pt>
    <dgm:pt modelId="{04C9ADA7-E4B3-41C5-ADE6-5BA9D5FEC2BB}" type="sibTrans" cxnId="{EFA7DC4D-9BFC-41F5-AE4A-A1A33BABA72B}">
      <dgm:prSet/>
      <dgm:spPr/>
      <dgm:t>
        <a:bodyPr/>
        <a:lstStyle/>
        <a:p>
          <a:endParaRPr lang="sl-SI"/>
        </a:p>
      </dgm:t>
    </dgm:pt>
    <dgm:pt modelId="{857E2085-2C4B-4F08-BB68-7E73A711B44E}">
      <dgm:prSet/>
      <dgm:spPr/>
      <dgm:t>
        <a:bodyPr/>
        <a:lstStyle/>
        <a:p>
          <a:r>
            <a:rPr lang="sl-SI" sz="2400" dirty="0" smtClean="0"/>
            <a:t>Zlasti pri SOPO je </a:t>
          </a:r>
          <a:r>
            <a:rPr lang="sl-SI" sz="2400" b="1" dirty="0" smtClean="0">
              <a:solidFill>
                <a:schemeClr val="accent6">
                  <a:lumMod val="75000"/>
                </a:schemeClr>
              </a:solidFill>
            </a:rPr>
            <a:t>nevarnost neizkoriščenih sredstev </a:t>
          </a:r>
          <a:r>
            <a:rPr lang="sl-SI" sz="2400" dirty="0" smtClean="0"/>
            <a:t>– </a:t>
          </a:r>
          <a:r>
            <a:rPr lang="sl-SI" sz="2400" i="1" u="sng" dirty="0" smtClean="0"/>
            <a:t>spodbuditi nosilce, da se vključijo v enoletne, prostovoljne sheme.</a:t>
          </a:r>
          <a:endParaRPr lang="sl-SI" sz="2400" i="1" u="sng" dirty="0"/>
        </a:p>
      </dgm:t>
    </dgm:pt>
    <dgm:pt modelId="{57812283-3A93-4460-A1B5-3D2BB26E3868}" type="parTrans" cxnId="{CBCC55B2-9047-42AF-A827-700612946B69}">
      <dgm:prSet/>
      <dgm:spPr/>
      <dgm:t>
        <a:bodyPr/>
        <a:lstStyle/>
        <a:p>
          <a:endParaRPr lang="sl-SI"/>
        </a:p>
      </dgm:t>
    </dgm:pt>
    <dgm:pt modelId="{803C5F6A-06F5-47C2-A9B9-690620E3120C}" type="sibTrans" cxnId="{CBCC55B2-9047-42AF-A827-700612946B69}">
      <dgm:prSet/>
      <dgm:spPr/>
      <dgm:t>
        <a:bodyPr/>
        <a:lstStyle/>
        <a:p>
          <a:endParaRPr lang="sl-SI"/>
        </a:p>
      </dgm:t>
    </dgm:pt>
    <dgm:pt modelId="{EC4E0599-9829-43C4-B562-41E50EEAE79F}">
      <dgm:prSet custT="1"/>
      <dgm:spPr/>
      <dgm:t>
        <a:bodyPr/>
        <a:lstStyle/>
        <a:p>
          <a:r>
            <a:rPr lang="sl-SI" sz="2400" b="1" dirty="0" smtClean="0"/>
            <a:t>najvišji načrtovani znesek</a:t>
          </a:r>
          <a:r>
            <a:rPr lang="sl-SI" sz="2400" dirty="0" smtClean="0"/>
            <a:t>: preprečitev neizkoriščenosti sredstev v primeru premajhnega zanimanja za intervencijo </a:t>
          </a:r>
          <a:r>
            <a:rPr lang="sl-SI" sz="2200" i="1" dirty="0" smtClean="0"/>
            <a:t>(v primeru SOPO; kalkulacije je ta znesek enak 100 % vrednosti kalkulacije).</a:t>
          </a:r>
          <a:endParaRPr lang="sl-SI" sz="2400" dirty="0" smtClean="0"/>
        </a:p>
      </dgm:t>
    </dgm:pt>
    <dgm:pt modelId="{40FA2CBD-5EED-4571-AF84-BE0AFF984258}" type="parTrans" cxnId="{2730063B-DCFA-447D-909C-020F0280B055}">
      <dgm:prSet/>
      <dgm:spPr/>
    </dgm:pt>
    <dgm:pt modelId="{16CA378C-2F2B-4AF0-B23F-AFB83AA35999}" type="sibTrans" cxnId="{2730063B-DCFA-447D-909C-020F0280B055}">
      <dgm:prSet/>
      <dgm:spPr/>
    </dgm:pt>
    <dgm:pt modelId="{7DBC1E84-7298-4B4F-8EED-542228FA53CA}">
      <dgm:prSet custT="1"/>
      <dgm:spPr/>
      <dgm:t>
        <a:bodyPr/>
        <a:lstStyle/>
        <a:p>
          <a:r>
            <a:rPr lang="sl-SI" sz="2400" b="1" dirty="0" smtClean="0"/>
            <a:t>najnižji načrtovani znesek:</a:t>
          </a:r>
          <a:r>
            <a:rPr lang="sl-SI" sz="2400" dirty="0" smtClean="0"/>
            <a:t> preprečitev preseganja ovojnice za intervencijo v primeru velikega zanimanja za intervencijo.</a:t>
          </a:r>
        </a:p>
      </dgm:t>
    </dgm:pt>
    <dgm:pt modelId="{92383DCA-E1D3-43AB-8237-902DC51B070E}" type="parTrans" cxnId="{BD60A512-F6A2-4A6A-9DEF-D5B7E5C5944D}">
      <dgm:prSet/>
      <dgm:spPr/>
    </dgm:pt>
    <dgm:pt modelId="{67600F9A-962C-4ACB-8A66-3FC23BF970AF}" type="sibTrans" cxnId="{BD60A512-F6A2-4A6A-9DEF-D5B7E5C5944D}">
      <dgm:prSet/>
      <dgm:spPr/>
    </dgm:pt>
    <dgm:pt modelId="{732D97D4-A760-4793-A1E1-7208C4BFF55C}" type="pres">
      <dgm:prSet presAssocID="{8C0D9CBD-0A99-47CB-83AB-24B8E074E141}" presName="Name0" presStyleCnt="0">
        <dgm:presLayoutVars>
          <dgm:dir/>
          <dgm:animLvl val="lvl"/>
          <dgm:resizeHandles val="exact"/>
        </dgm:presLayoutVars>
      </dgm:prSet>
      <dgm:spPr/>
      <dgm:t>
        <a:bodyPr/>
        <a:lstStyle/>
        <a:p>
          <a:endParaRPr lang="sl-SI"/>
        </a:p>
      </dgm:t>
    </dgm:pt>
    <dgm:pt modelId="{C197100F-D328-4572-ACCA-19913AFE95AF}" type="pres">
      <dgm:prSet presAssocID="{6455C5F5-4846-4ADF-8835-D8BEC7BC09D5}" presName="composite" presStyleCnt="0"/>
      <dgm:spPr/>
    </dgm:pt>
    <dgm:pt modelId="{42C218D9-7284-44A7-92B2-D26E0AED1C5B}" type="pres">
      <dgm:prSet presAssocID="{6455C5F5-4846-4ADF-8835-D8BEC7BC09D5}" presName="parTx" presStyleLbl="alignNode1" presStyleIdx="0" presStyleCnt="1" custLinFactNeighborX="967" custLinFactNeighborY="1059">
        <dgm:presLayoutVars>
          <dgm:chMax val="0"/>
          <dgm:chPref val="0"/>
          <dgm:bulletEnabled val="1"/>
        </dgm:presLayoutVars>
      </dgm:prSet>
      <dgm:spPr/>
      <dgm:t>
        <a:bodyPr/>
        <a:lstStyle/>
        <a:p>
          <a:endParaRPr lang="sl-SI"/>
        </a:p>
      </dgm:t>
    </dgm:pt>
    <dgm:pt modelId="{6DD6D236-1E50-496F-9591-3FD572B9EB0D}" type="pres">
      <dgm:prSet presAssocID="{6455C5F5-4846-4ADF-8835-D8BEC7BC09D5}" presName="desTx" presStyleLbl="alignAccFollowNode1" presStyleIdx="0" presStyleCnt="1">
        <dgm:presLayoutVars>
          <dgm:bulletEnabled val="1"/>
        </dgm:presLayoutVars>
      </dgm:prSet>
      <dgm:spPr/>
      <dgm:t>
        <a:bodyPr/>
        <a:lstStyle/>
        <a:p>
          <a:endParaRPr lang="sl-SI"/>
        </a:p>
      </dgm:t>
    </dgm:pt>
  </dgm:ptLst>
  <dgm:cxnLst>
    <dgm:cxn modelId="{8379C690-A743-48F4-A42C-A34F56D085A7}" type="presOf" srcId="{EC4E0599-9829-43C4-B562-41E50EEAE79F}" destId="{6DD6D236-1E50-496F-9591-3FD572B9EB0D}" srcOrd="0" destOrd="2" presId="urn:microsoft.com/office/officeart/2005/8/layout/hList1"/>
    <dgm:cxn modelId="{586A0852-7654-4B2E-ABD4-0276913124CA}" type="presOf" srcId="{857E2085-2C4B-4F08-BB68-7E73A711B44E}" destId="{6DD6D236-1E50-496F-9591-3FD572B9EB0D}" srcOrd="0" destOrd="6" presId="urn:microsoft.com/office/officeart/2005/8/layout/hList1"/>
    <dgm:cxn modelId="{AA4669B2-81A3-4C30-A963-6AD61DB847F9}" type="presOf" srcId="{8C0D9CBD-0A99-47CB-83AB-24B8E074E141}" destId="{732D97D4-A760-4793-A1E1-7208C4BFF55C}" srcOrd="0" destOrd="0" presId="urn:microsoft.com/office/officeart/2005/8/layout/hList1"/>
    <dgm:cxn modelId="{A5C9FC7E-B67B-4E8E-AD34-D863CADD3CE0}" srcId="{6455C5F5-4846-4ADF-8835-D8BEC7BC09D5}" destId="{86DF706A-1A08-4B71-87ED-737EEBCBB070}" srcOrd="0" destOrd="0" parTransId="{5F70D74C-F4FB-4BA9-9C30-0D3202AFFF7E}" sibTransId="{B01DCD28-1B6F-40EE-944E-4CF7D2D8975F}"/>
    <dgm:cxn modelId="{2730063B-DCFA-447D-909C-020F0280B055}" srcId="{86DF706A-1A08-4B71-87ED-737EEBCBB070}" destId="{EC4E0599-9829-43C4-B562-41E50EEAE79F}" srcOrd="1" destOrd="0" parTransId="{40FA2CBD-5EED-4571-AF84-BE0AFF984258}" sibTransId="{16CA378C-2F2B-4AF0-B23F-AFB83AA35999}"/>
    <dgm:cxn modelId="{CBCC55B2-9047-42AF-A827-700612946B69}" srcId="{6455C5F5-4846-4ADF-8835-D8BEC7BC09D5}" destId="{857E2085-2C4B-4F08-BB68-7E73A711B44E}" srcOrd="3" destOrd="0" parTransId="{57812283-3A93-4460-A1B5-3D2BB26E3868}" sibTransId="{803C5F6A-06F5-47C2-A9B9-690620E3120C}"/>
    <dgm:cxn modelId="{A89E14FE-DC3B-40E2-BF3B-AA5A881B8F78}" type="presOf" srcId="{0A10DAAC-6E1A-49CA-AC72-77074B481B84}" destId="{6DD6D236-1E50-496F-9591-3FD572B9EB0D}" srcOrd="0" destOrd="5" presId="urn:microsoft.com/office/officeart/2005/8/layout/hList1"/>
    <dgm:cxn modelId="{0E374FF1-9C08-41BD-8111-078C6E0A35C1}" type="presOf" srcId="{6455C5F5-4846-4ADF-8835-D8BEC7BC09D5}" destId="{42C218D9-7284-44A7-92B2-D26E0AED1C5B}" srcOrd="0" destOrd="0" presId="urn:microsoft.com/office/officeart/2005/8/layout/hList1"/>
    <dgm:cxn modelId="{9AD58A20-1967-4BDC-B7E8-0CCBD874ACDD}" type="presOf" srcId="{7A1E6B72-E4EE-4C2C-B1F1-11623503A53D}" destId="{6DD6D236-1E50-496F-9591-3FD572B9EB0D}" srcOrd="0" destOrd="4" presId="urn:microsoft.com/office/officeart/2005/8/layout/hList1"/>
    <dgm:cxn modelId="{BD60A512-F6A2-4A6A-9DEF-D5B7E5C5944D}" srcId="{86DF706A-1A08-4B71-87ED-737EEBCBB070}" destId="{7DBC1E84-7298-4B4F-8EED-542228FA53CA}" srcOrd="2" destOrd="0" parTransId="{92383DCA-E1D3-43AB-8237-902DC51B070E}" sibTransId="{67600F9A-962C-4ACB-8A66-3FC23BF970AF}"/>
    <dgm:cxn modelId="{6E7EC66D-1856-4822-AECA-D5E159344D0A}" srcId="{8C0D9CBD-0A99-47CB-83AB-24B8E074E141}" destId="{6455C5F5-4846-4ADF-8835-D8BEC7BC09D5}" srcOrd="0" destOrd="0" parTransId="{199A0D14-253B-4DA5-90A9-F2763E4F6534}" sibTransId="{162FA4B8-43E8-433E-AC6E-8C2921EB5896}"/>
    <dgm:cxn modelId="{EFA7DC4D-9BFC-41F5-AE4A-A1A33BABA72B}" srcId="{6455C5F5-4846-4ADF-8835-D8BEC7BC09D5}" destId="{0A10DAAC-6E1A-49CA-AC72-77074B481B84}" srcOrd="2" destOrd="0" parTransId="{9266BC49-42CA-488D-9BD9-4296812A7F94}" sibTransId="{04C9ADA7-E4B3-41C5-ADE6-5BA9D5FEC2BB}"/>
    <dgm:cxn modelId="{8B8AEE76-562D-473C-B36B-C9CC72A8A14D}" type="presOf" srcId="{F2935A2D-D013-4290-B701-4C72CF29A61B}" destId="{6DD6D236-1E50-496F-9591-3FD572B9EB0D}" srcOrd="0" destOrd="1" presId="urn:microsoft.com/office/officeart/2005/8/layout/hList1"/>
    <dgm:cxn modelId="{29F26AA1-2E88-4E8A-BBD9-5DB6B8F690CD}" type="presOf" srcId="{86DF706A-1A08-4B71-87ED-737EEBCBB070}" destId="{6DD6D236-1E50-496F-9591-3FD572B9EB0D}" srcOrd="0" destOrd="0" presId="urn:microsoft.com/office/officeart/2005/8/layout/hList1"/>
    <dgm:cxn modelId="{E4365BEE-62E6-4F0B-BB57-A24109E1D434}" type="presOf" srcId="{7DBC1E84-7298-4B4F-8EED-542228FA53CA}" destId="{6DD6D236-1E50-496F-9591-3FD572B9EB0D}" srcOrd="0" destOrd="3" presId="urn:microsoft.com/office/officeart/2005/8/layout/hList1"/>
    <dgm:cxn modelId="{36DB0DB5-5DEB-49A5-ABE2-560A5476796A}" srcId="{6455C5F5-4846-4ADF-8835-D8BEC7BC09D5}" destId="{7A1E6B72-E4EE-4C2C-B1F1-11623503A53D}" srcOrd="1" destOrd="0" parTransId="{8FF40B16-477B-4101-A649-238AA172425F}" sibTransId="{9DE8B966-05F4-40DC-AED4-912B48F3224E}"/>
    <dgm:cxn modelId="{A5DB397E-C1F4-4041-B855-664EECD1159D}" srcId="{86DF706A-1A08-4B71-87ED-737EEBCBB070}" destId="{F2935A2D-D013-4290-B701-4C72CF29A61B}" srcOrd="0" destOrd="0" parTransId="{BAF3B770-056C-4D36-9948-820DA0FABAD7}" sibTransId="{D356920D-E47B-4AF7-BB98-A7301233140C}"/>
    <dgm:cxn modelId="{B322A81C-4730-4E88-B114-D1B60A6CD20D}" type="presParOf" srcId="{732D97D4-A760-4793-A1E1-7208C4BFF55C}" destId="{C197100F-D328-4572-ACCA-19913AFE95AF}" srcOrd="0" destOrd="0" presId="urn:microsoft.com/office/officeart/2005/8/layout/hList1"/>
    <dgm:cxn modelId="{8BC379DC-5BED-4173-AC06-7C9F9DF2E2DC}" type="presParOf" srcId="{C197100F-D328-4572-ACCA-19913AFE95AF}" destId="{42C218D9-7284-44A7-92B2-D26E0AED1C5B}" srcOrd="0" destOrd="0" presId="urn:microsoft.com/office/officeart/2005/8/layout/hList1"/>
    <dgm:cxn modelId="{F9ADF963-BF4F-439E-B08E-3DCA0E3C2778}" type="presParOf" srcId="{C197100F-D328-4572-ACCA-19913AFE95AF}" destId="{6DD6D236-1E50-496F-9591-3FD572B9EB0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A6583D-4F5D-4BFB-8E6B-D1AD0980F1E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sl-SI"/>
        </a:p>
      </dgm:t>
    </dgm:pt>
    <dgm:pt modelId="{1E8BA89A-3717-4E56-8792-A726DAE28457}">
      <dgm:prSet phldrT="[besedilo]" custT="1"/>
      <dgm:spPr/>
      <dgm:t>
        <a:bodyPr/>
        <a:lstStyle/>
        <a:p>
          <a:pPr algn="ctr"/>
          <a:r>
            <a:rPr lang="sl-SI" sz="2600" dirty="0" smtClean="0"/>
            <a:t>Neposredna plačila 2023-2027 -  </a:t>
          </a:r>
          <a:r>
            <a:rPr lang="sl-SI" sz="2600" b="1" dirty="0" smtClean="0"/>
            <a:t>OSNOVNA DOHODKOVNA PODPORA ZA   	 	TRAJNOSTNOST (ODPT)</a:t>
          </a:r>
          <a:endParaRPr lang="sl-SI" sz="2600" b="1" dirty="0"/>
        </a:p>
      </dgm:t>
    </dgm:pt>
    <dgm:pt modelId="{D39C9928-E291-4CA1-9763-09EFA01A7F20}" type="parTrans" cxnId="{FA1B55F2-A4DA-441A-A875-17AC6769BA76}">
      <dgm:prSet/>
      <dgm:spPr/>
      <dgm:t>
        <a:bodyPr/>
        <a:lstStyle/>
        <a:p>
          <a:endParaRPr lang="sl-SI"/>
        </a:p>
      </dgm:t>
    </dgm:pt>
    <dgm:pt modelId="{7D93546B-5E25-45AF-9957-C223AB24A47A}" type="sibTrans" cxnId="{FA1B55F2-A4DA-441A-A875-17AC6769BA76}">
      <dgm:prSet/>
      <dgm:spPr/>
      <dgm:t>
        <a:bodyPr/>
        <a:lstStyle/>
        <a:p>
          <a:endParaRPr lang="sl-SI"/>
        </a:p>
      </dgm:t>
    </dgm:pt>
    <dgm:pt modelId="{57E511B0-12ED-49DE-81CB-D9778D8FC0BE}">
      <dgm:prSet phldrT="[besedilo]" custT="1"/>
      <dgm:spPr/>
      <dgm:t>
        <a:bodyPr/>
        <a:lstStyle/>
        <a:p>
          <a:r>
            <a:rPr lang="sl-SI" sz="2200" b="1" u="sng" dirty="0" smtClean="0"/>
            <a:t>Plačilne pravice so prenehale veljati 1. januarja 2023 </a:t>
          </a:r>
          <a:r>
            <a:rPr lang="sl-SI" sz="2200" dirty="0" smtClean="0"/>
            <a:t>in s tem so </a:t>
          </a:r>
          <a:r>
            <a:rPr lang="sl-SI" sz="2200" b="1" dirty="0" smtClean="0"/>
            <a:t>ugasnile vse pravice iz tega naslova</a:t>
          </a:r>
          <a:r>
            <a:rPr lang="sl-SI" sz="2200" dirty="0" smtClean="0"/>
            <a:t>.</a:t>
          </a:r>
          <a:endParaRPr lang="sl-SI" sz="2200" dirty="0"/>
        </a:p>
      </dgm:t>
    </dgm:pt>
    <dgm:pt modelId="{923276FE-4D6A-40C2-B73A-1493AADB2778}" type="parTrans" cxnId="{AD7063F8-B399-4821-82C9-96E08F3988B3}">
      <dgm:prSet/>
      <dgm:spPr/>
      <dgm:t>
        <a:bodyPr/>
        <a:lstStyle/>
        <a:p>
          <a:endParaRPr lang="sl-SI"/>
        </a:p>
      </dgm:t>
    </dgm:pt>
    <dgm:pt modelId="{BA467E78-C9DC-4E65-9305-DF85A8A20D7A}" type="sibTrans" cxnId="{AD7063F8-B399-4821-82C9-96E08F3988B3}">
      <dgm:prSet/>
      <dgm:spPr/>
      <dgm:t>
        <a:bodyPr/>
        <a:lstStyle/>
        <a:p>
          <a:endParaRPr lang="sl-SI"/>
        </a:p>
      </dgm:t>
    </dgm:pt>
    <dgm:pt modelId="{387FB9D6-129F-498B-B7A8-0ACF99A12D48}">
      <dgm:prSet custT="1"/>
      <dgm:spPr/>
      <dgm:t>
        <a:bodyPr/>
        <a:lstStyle/>
        <a:p>
          <a:r>
            <a:rPr lang="sl-SI" sz="2200" b="1" dirty="0" smtClean="0"/>
            <a:t>ODPT se kot enotno plačilo </a:t>
          </a:r>
          <a:r>
            <a:rPr lang="sl-SI" sz="2200" dirty="0" smtClean="0"/>
            <a:t>odobri vsako leto za vsak </a:t>
          </a:r>
          <a:r>
            <a:rPr lang="sl-SI" sz="2200" b="1" dirty="0" smtClean="0"/>
            <a:t>upravičeni hektar</a:t>
          </a:r>
          <a:r>
            <a:rPr lang="sl-SI" sz="2200" dirty="0" smtClean="0"/>
            <a:t>, ki ga nosilec KMG prijavi v zbirni vlogi za tekoče leto in je vpisani v RKG na dan, ki je določen kot zadnji datum za oddajo zbirne vloge </a:t>
          </a:r>
          <a:r>
            <a:rPr lang="sl-SI" sz="2200" dirty="0" smtClean="0">
              <a:solidFill>
                <a:srgbClr val="7030A0"/>
              </a:solidFill>
            </a:rPr>
            <a:t>(8.julij za leto 2024)</a:t>
          </a:r>
          <a:r>
            <a:rPr lang="sl-SI" sz="2200" i="1" dirty="0" smtClean="0">
              <a:solidFill>
                <a:srgbClr val="7030A0"/>
              </a:solidFill>
            </a:rPr>
            <a:t>. </a:t>
          </a:r>
          <a:endParaRPr lang="sl-SI" sz="2200" dirty="0" smtClean="0">
            <a:solidFill>
              <a:srgbClr val="7030A0"/>
            </a:solidFill>
          </a:endParaRPr>
        </a:p>
      </dgm:t>
    </dgm:pt>
    <dgm:pt modelId="{7B903DC1-3760-4FD9-97EF-F00CAECEAA53}" type="parTrans" cxnId="{17D5DDD6-23A5-4E9A-87AC-DF7EDF281176}">
      <dgm:prSet/>
      <dgm:spPr/>
      <dgm:t>
        <a:bodyPr/>
        <a:lstStyle/>
        <a:p>
          <a:endParaRPr lang="sl-SI"/>
        </a:p>
      </dgm:t>
    </dgm:pt>
    <dgm:pt modelId="{99DBA981-118E-484E-939B-E165E53239B1}" type="sibTrans" cxnId="{17D5DDD6-23A5-4E9A-87AC-DF7EDF281176}">
      <dgm:prSet/>
      <dgm:spPr/>
      <dgm:t>
        <a:bodyPr/>
        <a:lstStyle/>
        <a:p>
          <a:endParaRPr lang="sl-SI"/>
        </a:p>
      </dgm:t>
    </dgm:pt>
    <dgm:pt modelId="{F4D53837-644E-432F-840C-A65C46811D05}">
      <dgm:prSet custT="1"/>
      <dgm:spPr/>
      <dgm:t>
        <a:bodyPr/>
        <a:lstStyle/>
        <a:p>
          <a:r>
            <a:rPr lang="sl-SI" sz="2200" b="1" dirty="0" smtClean="0"/>
            <a:t>Ugotovljena upravičena površina KMG znaša najmanj 1 ha</a:t>
          </a:r>
          <a:r>
            <a:rPr lang="sl-SI" sz="2200" dirty="0" smtClean="0"/>
            <a:t>, pri čemer </a:t>
          </a:r>
          <a:r>
            <a:rPr lang="sl-SI" sz="2200" b="1" dirty="0" smtClean="0"/>
            <a:t>najmanjša</a:t>
          </a:r>
          <a:r>
            <a:rPr lang="sl-SI" sz="2200" dirty="0" smtClean="0"/>
            <a:t> ugotovljena upravičena površina </a:t>
          </a:r>
          <a:r>
            <a:rPr lang="sl-SI" sz="2200" b="1" dirty="0" smtClean="0"/>
            <a:t>kmetijske parcele znaša vsaj 0,1 ha</a:t>
          </a:r>
          <a:r>
            <a:rPr lang="sl-SI" sz="2200" dirty="0" smtClean="0"/>
            <a:t>.</a:t>
          </a:r>
        </a:p>
      </dgm:t>
    </dgm:pt>
    <dgm:pt modelId="{98EFC035-F308-49D6-8E35-8384EC0E34E9}" type="parTrans" cxnId="{12CCE482-75D2-4EFF-847C-A7E0A73B99E4}">
      <dgm:prSet/>
      <dgm:spPr/>
      <dgm:t>
        <a:bodyPr/>
        <a:lstStyle/>
        <a:p>
          <a:endParaRPr lang="sl-SI"/>
        </a:p>
      </dgm:t>
    </dgm:pt>
    <dgm:pt modelId="{7077764F-B9CC-46E4-A96C-C8310F8ED6CB}" type="sibTrans" cxnId="{12CCE482-75D2-4EFF-847C-A7E0A73B99E4}">
      <dgm:prSet/>
      <dgm:spPr/>
      <dgm:t>
        <a:bodyPr/>
        <a:lstStyle/>
        <a:p>
          <a:endParaRPr lang="sl-SI"/>
        </a:p>
      </dgm:t>
    </dgm:pt>
    <dgm:pt modelId="{BB9F1B76-C35D-4D38-AD8E-B8922C15B5E0}">
      <dgm:prSet custT="1"/>
      <dgm:spPr/>
      <dgm:t>
        <a:bodyPr/>
        <a:lstStyle/>
        <a:p>
          <a:r>
            <a:rPr lang="sl-SI" sz="2200" b="1" dirty="0" smtClean="0"/>
            <a:t>Načrtovan znesek na enoto znaša 184,20 eur/ha </a:t>
          </a:r>
          <a:r>
            <a:rPr lang="sl-SI" sz="2200" dirty="0" smtClean="0"/>
            <a:t>(450.000 ha), </a:t>
          </a:r>
          <a:r>
            <a:rPr lang="sl-SI" sz="2200" b="1" dirty="0" smtClean="0"/>
            <a:t>najnižji znesek načrtovanega zneska na enoto 168 eur/ha </a:t>
          </a:r>
          <a:r>
            <a:rPr lang="sl-SI" sz="2200" dirty="0" smtClean="0"/>
            <a:t>(493.000ha) in </a:t>
          </a:r>
          <a:r>
            <a:rPr lang="sl-SI" sz="2200" b="1" dirty="0" smtClean="0"/>
            <a:t>najvišji znesek načrtovanega zneska na enoto 200 eur/ha </a:t>
          </a:r>
          <a:r>
            <a:rPr lang="sl-SI" sz="2200" dirty="0" smtClean="0"/>
            <a:t>(414.000ha).</a:t>
          </a:r>
          <a:endParaRPr lang="sl-SI" sz="2200" dirty="0"/>
        </a:p>
      </dgm:t>
    </dgm:pt>
    <dgm:pt modelId="{37B5816A-5DD5-4CBF-9D47-82329736CEA7}" type="parTrans" cxnId="{74360A7D-C80F-47B4-B931-13CF4328D964}">
      <dgm:prSet/>
      <dgm:spPr/>
      <dgm:t>
        <a:bodyPr/>
        <a:lstStyle/>
        <a:p>
          <a:endParaRPr lang="sl-SI"/>
        </a:p>
      </dgm:t>
    </dgm:pt>
    <dgm:pt modelId="{26ACB17E-CCBE-480B-AB10-11984F9ADBB0}" type="sibTrans" cxnId="{74360A7D-C80F-47B4-B931-13CF4328D964}">
      <dgm:prSet/>
      <dgm:spPr/>
      <dgm:t>
        <a:bodyPr/>
        <a:lstStyle/>
        <a:p>
          <a:endParaRPr lang="sl-SI"/>
        </a:p>
      </dgm:t>
    </dgm:pt>
    <dgm:pt modelId="{37F370FB-0DFE-4B55-9040-AABECE497D60}">
      <dgm:prSet phldrT="[besedilo]" custT="1"/>
      <dgm:spPr/>
      <dgm:t>
        <a:bodyPr/>
        <a:lstStyle/>
        <a:p>
          <a:endParaRPr lang="sl-SI" sz="2200" dirty="0"/>
        </a:p>
      </dgm:t>
    </dgm:pt>
    <dgm:pt modelId="{74A4D20E-43D3-45D3-B53E-A4B83FF834B0}" type="parTrans" cxnId="{293E63CD-E2FF-4E9F-8D19-D2E92AE81B38}">
      <dgm:prSet/>
      <dgm:spPr/>
      <dgm:t>
        <a:bodyPr/>
        <a:lstStyle/>
        <a:p>
          <a:endParaRPr lang="sl-SI"/>
        </a:p>
      </dgm:t>
    </dgm:pt>
    <dgm:pt modelId="{DAE8A20E-7538-4A15-9695-E8C5D7146894}" type="sibTrans" cxnId="{293E63CD-E2FF-4E9F-8D19-D2E92AE81B38}">
      <dgm:prSet/>
      <dgm:spPr/>
      <dgm:t>
        <a:bodyPr/>
        <a:lstStyle/>
        <a:p>
          <a:endParaRPr lang="sl-SI"/>
        </a:p>
      </dgm:t>
    </dgm:pt>
    <dgm:pt modelId="{C75B4707-8DF5-4522-8231-C36B25565ACE}">
      <dgm:prSet custT="1"/>
      <dgm:spPr/>
      <dgm:t>
        <a:bodyPr/>
        <a:lstStyle/>
        <a:p>
          <a:endParaRPr lang="sl-SI" sz="2200" i="1" dirty="0" smtClean="0"/>
        </a:p>
      </dgm:t>
    </dgm:pt>
    <dgm:pt modelId="{CE6917BC-F27D-446C-9DB1-2DD48BEE92EF}" type="parTrans" cxnId="{36714631-EDF4-4635-862D-8779E1B92464}">
      <dgm:prSet/>
      <dgm:spPr/>
      <dgm:t>
        <a:bodyPr/>
        <a:lstStyle/>
        <a:p>
          <a:endParaRPr lang="sl-SI"/>
        </a:p>
      </dgm:t>
    </dgm:pt>
    <dgm:pt modelId="{CC544C75-2D03-497E-A6E5-A85937FC46D1}" type="sibTrans" cxnId="{36714631-EDF4-4635-862D-8779E1B92464}">
      <dgm:prSet/>
      <dgm:spPr/>
      <dgm:t>
        <a:bodyPr/>
        <a:lstStyle/>
        <a:p>
          <a:endParaRPr lang="sl-SI"/>
        </a:p>
      </dgm:t>
    </dgm:pt>
    <dgm:pt modelId="{1ECE4960-1A9A-4A43-B0CE-685BEBCBC1E0}">
      <dgm:prSet custT="1"/>
      <dgm:spPr/>
      <dgm:t>
        <a:bodyPr/>
        <a:lstStyle/>
        <a:p>
          <a:endParaRPr lang="sl-SI" sz="2200" dirty="0" smtClean="0"/>
        </a:p>
      </dgm:t>
    </dgm:pt>
    <dgm:pt modelId="{608CD879-7799-48D6-A109-264CA719D329}" type="parTrans" cxnId="{1D22957E-B307-44CD-BF04-A49E44F5A535}">
      <dgm:prSet/>
      <dgm:spPr/>
      <dgm:t>
        <a:bodyPr/>
        <a:lstStyle/>
        <a:p>
          <a:endParaRPr lang="sl-SI"/>
        </a:p>
      </dgm:t>
    </dgm:pt>
    <dgm:pt modelId="{A30434F5-9EE7-426D-B41D-7C74245370A5}" type="sibTrans" cxnId="{1D22957E-B307-44CD-BF04-A49E44F5A535}">
      <dgm:prSet/>
      <dgm:spPr/>
      <dgm:t>
        <a:bodyPr/>
        <a:lstStyle/>
        <a:p>
          <a:endParaRPr lang="sl-SI"/>
        </a:p>
      </dgm:t>
    </dgm:pt>
    <dgm:pt modelId="{14E3C586-6840-43A2-B8FE-EF85097FF6E0}" type="pres">
      <dgm:prSet presAssocID="{16A6583D-4F5D-4BFB-8E6B-D1AD0980F1E6}" presName="linear" presStyleCnt="0">
        <dgm:presLayoutVars>
          <dgm:dir/>
          <dgm:animLvl val="lvl"/>
          <dgm:resizeHandles val="exact"/>
        </dgm:presLayoutVars>
      </dgm:prSet>
      <dgm:spPr/>
      <dgm:t>
        <a:bodyPr/>
        <a:lstStyle/>
        <a:p>
          <a:endParaRPr lang="sl-SI"/>
        </a:p>
      </dgm:t>
    </dgm:pt>
    <dgm:pt modelId="{833E7033-6415-40E9-AEA4-217D2D7109AD}" type="pres">
      <dgm:prSet presAssocID="{1E8BA89A-3717-4E56-8792-A726DAE28457}" presName="parentLin" presStyleCnt="0"/>
      <dgm:spPr/>
    </dgm:pt>
    <dgm:pt modelId="{E830D33B-58A4-4DAA-A802-5F8C61E956B0}" type="pres">
      <dgm:prSet presAssocID="{1E8BA89A-3717-4E56-8792-A726DAE28457}" presName="parentLeftMargin" presStyleLbl="node1" presStyleIdx="0" presStyleCnt="1"/>
      <dgm:spPr/>
      <dgm:t>
        <a:bodyPr/>
        <a:lstStyle/>
        <a:p>
          <a:endParaRPr lang="sl-SI"/>
        </a:p>
      </dgm:t>
    </dgm:pt>
    <dgm:pt modelId="{9F5914EE-8542-40DB-B51D-2B2BF58EEFEC}" type="pres">
      <dgm:prSet presAssocID="{1E8BA89A-3717-4E56-8792-A726DAE28457}" presName="parentText" presStyleLbl="node1" presStyleIdx="0" presStyleCnt="1" custScaleX="155013" custScaleY="52972" custLinFactNeighborX="-55605" custLinFactNeighborY="-5456">
        <dgm:presLayoutVars>
          <dgm:chMax val="0"/>
          <dgm:bulletEnabled val="1"/>
        </dgm:presLayoutVars>
      </dgm:prSet>
      <dgm:spPr/>
      <dgm:t>
        <a:bodyPr/>
        <a:lstStyle/>
        <a:p>
          <a:endParaRPr lang="sl-SI"/>
        </a:p>
      </dgm:t>
    </dgm:pt>
    <dgm:pt modelId="{7EAAF707-293B-4D68-AD56-57D80F5DE46D}" type="pres">
      <dgm:prSet presAssocID="{1E8BA89A-3717-4E56-8792-A726DAE28457}" presName="negativeSpace" presStyleCnt="0"/>
      <dgm:spPr/>
    </dgm:pt>
    <dgm:pt modelId="{73241470-3070-4625-8947-B25C8F1FBEE2}" type="pres">
      <dgm:prSet presAssocID="{1E8BA89A-3717-4E56-8792-A726DAE28457}" presName="childText" presStyleLbl="conFgAcc1" presStyleIdx="0" presStyleCnt="1" custScaleY="101365" custLinFactNeighborX="-686" custLinFactNeighborY="-30671">
        <dgm:presLayoutVars>
          <dgm:bulletEnabled val="1"/>
        </dgm:presLayoutVars>
      </dgm:prSet>
      <dgm:spPr/>
      <dgm:t>
        <a:bodyPr/>
        <a:lstStyle/>
        <a:p>
          <a:endParaRPr lang="sl-SI"/>
        </a:p>
      </dgm:t>
    </dgm:pt>
  </dgm:ptLst>
  <dgm:cxnLst>
    <dgm:cxn modelId="{7F1BABDB-7C7B-4FF6-A6BD-44E835A00170}" type="presOf" srcId="{37F370FB-0DFE-4B55-9040-AABECE497D60}" destId="{73241470-3070-4625-8947-B25C8F1FBEE2}" srcOrd="0" destOrd="1" presId="urn:microsoft.com/office/officeart/2005/8/layout/list1"/>
    <dgm:cxn modelId="{12CCE482-75D2-4EFF-847C-A7E0A73B99E4}" srcId="{1E8BA89A-3717-4E56-8792-A726DAE28457}" destId="{F4D53837-644E-432F-840C-A65C46811D05}" srcOrd="3" destOrd="0" parTransId="{98EFC035-F308-49D6-8E35-8384EC0E34E9}" sibTransId="{7077764F-B9CC-46E4-A96C-C8310F8ED6CB}"/>
    <dgm:cxn modelId="{2A86DE4D-58F2-4D5A-B98B-CE31302510A1}" type="presOf" srcId="{F4D53837-644E-432F-840C-A65C46811D05}" destId="{73241470-3070-4625-8947-B25C8F1FBEE2}" srcOrd="0" destOrd="4" presId="urn:microsoft.com/office/officeart/2005/8/layout/list1"/>
    <dgm:cxn modelId="{17D5DDD6-23A5-4E9A-87AC-DF7EDF281176}" srcId="{1E8BA89A-3717-4E56-8792-A726DAE28457}" destId="{387FB9D6-129F-498B-B7A8-0ACF99A12D48}" srcOrd="2" destOrd="0" parTransId="{7B903DC1-3760-4FD9-97EF-F00CAECEAA53}" sibTransId="{99DBA981-118E-484E-939B-E165E53239B1}"/>
    <dgm:cxn modelId="{293E63CD-E2FF-4E9F-8D19-D2E92AE81B38}" srcId="{1E8BA89A-3717-4E56-8792-A726DAE28457}" destId="{37F370FB-0DFE-4B55-9040-AABECE497D60}" srcOrd="1" destOrd="0" parTransId="{74A4D20E-43D3-45D3-B53E-A4B83FF834B0}" sibTransId="{DAE8A20E-7538-4A15-9695-E8C5D7146894}"/>
    <dgm:cxn modelId="{D7D15902-77F9-4109-A6F3-F53043FFF3D3}" type="presOf" srcId="{387FB9D6-129F-498B-B7A8-0ACF99A12D48}" destId="{73241470-3070-4625-8947-B25C8F1FBEE2}" srcOrd="0" destOrd="2" presId="urn:microsoft.com/office/officeart/2005/8/layout/list1"/>
    <dgm:cxn modelId="{36714631-EDF4-4635-862D-8779E1B92464}" srcId="{387FB9D6-129F-498B-B7A8-0ACF99A12D48}" destId="{C75B4707-8DF5-4522-8231-C36B25565ACE}" srcOrd="0" destOrd="0" parTransId="{CE6917BC-F27D-446C-9DB1-2DD48BEE92EF}" sibTransId="{CC544C75-2D03-497E-A6E5-A85937FC46D1}"/>
    <dgm:cxn modelId="{AD7063F8-B399-4821-82C9-96E08F3988B3}" srcId="{1E8BA89A-3717-4E56-8792-A726DAE28457}" destId="{57E511B0-12ED-49DE-81CB-D9778D8FC0BE}" srcOrd="0" destOrd="0" parTransId="{923276FE-4D6A-40C2-B73A-1493AADB2778}" sibTransId="{BA467E78-C9DC-4E65-9305-DF85A8A20D7A}"/>
    <dgm:cxn modelId="{8EE34C0B-344C-473D-86F1-16ADD3E11058}" type="presOf" srcId="{C75B4707-8DF5-4522-8231-C36B25565ACE}" destId="{73241470-3070-4625-8947-B25C8F1FBEE2}" srcOrd="0" destOrd="3" presId="urn:microsoft.com/office/officeart/2005/8/layout/list1"/>
    <dgm:cxn modelId="{542A5BC0-952A-4971-BFA1-B2913F13691B}" type="presOf" srcId="{16A6583D-4F5D-4BFB-8E6B-D1AD0980F1E6}" destId="{14E3C586-6840-43A2-B8FE-EF85097FF6E0}" srcOrd="0" destOrd="0" presId="urn:microsoft.com/office/officeart/2005/8/layout/list1"/>
    <dgm:cxn modelId="{BAB81CEA-E4E4-4D4E-8887-1BDD32AD9B63}" type="presOf" srcId="{BB9F1B76-C35D-4D38-AD8E-B8922C15B5E0}" destId="{73241470-3070-4625-8947-B25C8F1FBEE2}" srcOrd="0" destOrd="6" presId="urn:microsoft.com/office/officeart/2005/8/layout/list1"/>
    <dgm:cxn modelId="{FA1B55F2-A4DA-441A-A875-17AC6769BA76}" srcId="{16A6583D-4F5D-4BFB-8E6B-D1AD0980F1E6}" destId="{1E8BA89A-3717-4E56-8792-A726DAE28457}" srcOrd="0" destOrd="0" parTransId="{D39C9928-E291-4CA1-9763-09EFA01A7F20}" sibTransId="{7D93546B-5E25-45AF-9957-C223AB24A47A}"/>
    <dgm:cxn modelId="{30BD7A1F-2277-4EFD-8E2C-757D24851BE5}" type="presOf" srcId="{1E8BA89A-3717-4E56-8792-A726DAE28457}" destId="{9F5914EE-8542-40DB-B51D-2B2BF58EEFEC}" srcOrd="1" destOrd="0" presId="urn:microsoft.com/office/officeart/2005/8/layout/list1"/>
    <dgm:cxn modelId="{EE0AF641-15BC-4D81-9037-D7A2C9702161}" type="presOf" srcId="{1E8BA89A-3717-4E56-8792-A726DAE28457}" destId="{E830D33B-58A4-4DAA-A802-5F8C61E956B0}" srcOrd="0" destOrd="0" presId="urn:microsoft.com/office/officeart/2005/8/layout/list1"/>
    <dgm:cxn modelId="{1D22957E-B307-44CD-BF04-A49E44F5A535}" srcId="{1E8BA89A-3717-4E56-8792-A726DAE28457}" destId="{1ECE4960-1A9A-4A43-B0CE-685BEBCBC1E0}" srcOrd="4" destOrd="0" parTransId="{608CD879-7799-48D6-A109-264CA719D329}" sibTransId="{A30434F5-9EE7-426D-B41D-7C74245370A5}"/>
    <dgm:cxn modelId="{74360A7D-C80F-47B4-B931-13CF4328D964}" srcId="{1E8BA89A-3717-4E56-8792-A726DAE28457}" destId="{BB9F1B76-C35D-4D38-AD8E-B8922C15B5E0}" srcOrd="5" destOrd="0" parTransId="{37B5816A-5DD5-4CBF-9D47-82329736CEA7}" sibTransId="{26ACB17E-CCBE-480B-AB10-11984F9ADBB0}"/>
    <dgm:cxn modelId="{9BD0A0CF-1F8A-4828-8365-570B4A0CE5D2}" type="presOf" srcId="{1ECE4960-1A9A-4A43-B0CE-685BEBCBC1E0}" destId="{73241470-3070-4625-8947-B25C8F1FBEE2}" srcOrd="0" destOrd="5" presId="urn:microsoft.com/office/officeart/2005/8/layout/list1"/>
    <dgm:cxn modelId="{124A540C-CBE4-4867-9013-E4FF1085D554}" type="presOf" srcId="{57E511B0-12ED-49DE-81CB-D9778D8FC0BE}" destId="{73241470-3070-4625-8947-B25C8F1FBEE2}" srcOrd="0" destOrd="0" presId="urn:microsoft.com/office/officeart/2005/8/layout/list1"/>
    <dgm:cxn modelId="{3DA00529-2008-425F-90B9-C737CE7D76B0}" type="presParOf" srcId="{14E3C586-6840-43A2-B8FE-EF85097FF6E0}" destId="{833E7033-6415-40E9-AEA4-217D2D7109AD}" srcOrd="0" destOrd="0" presId="urn:microsoft.com/office/officeart/2005/8/layout/list1"/>
    <dgm:cxn modelId="{7283BC51-9E0C-485F-B310-1C26E849875B}" type="presParOf" srcId="{833E7033-6415-40E9-AEA4-217D2D7109AD}" destId="{E830D33B-58A4-4DAA-A802-5F8C61E956B0}" srcOrd="0" destOrd="0" presId="urn:microsoft.com/office/officeart/2005/8/layout/list1"/>
    <dgm:cxn modelId="{28298E39-3727-4FF0-B50E-4C14D7C84D83}" type="presParOf" srcId="{833E7033-6415-40E9-AEA4-217D2D7109AD}" destId="{9F5914EE-8542-40DB-B51D-2B2BF58EEFEC}" srcOrd="1" destOrd="0" presId="urn:microsoft.com/office/officeart/2005/8/layout/list1"/>
    <dgm:cxn modelId="{78CDA03A-FE30-413B-9DFA-ED5374E05B41}" type="presParOf" srcId="{14E3C586-6840-43A2-B8FE-EF85097FF6E0}" destId="{7EAAF707-293B-4D68-AD56-57D80F5DE46D}" srcOrd="1" destOrd="0" presId="urn:microsoft.com/office/officeart/2005/8/layout/list1"/>
    <dgm:cxn modelId="{34E9C19F-D5AF-458F-BEDB-5695E42166C7}" type="presParOf" srcId="{14E3C586-6840-43A2-B8FE-EF85097FF6E0}" destId="{73241470-3070-4625-8947-B25C8F1FBEE2}" srcOrd="2" destOrd="0" presId="urn:microsoft.com/office/officeart/2005/8/layout/list1"/>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6A6583D-4F5D-4BFB-8E6B-D1AD0980F1E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sl-SI"/>
        </a:p>
      </dgm:t>
    </dgm:pt>
    <dgm:pt modelId="{1E8BA89A-3717-4E56-8792-A726DAE28457}">
      <dgm:prSet phldrT="[besedilo]" custT="1"/>
      <dgm:spPr/>
      <dgm:t>
        <a:bodyPr/>
        <a:lstStyle/>
        <a:p>
          <a:pPr algn="ctr"/>
          <a:r>
            <a:rPr lang="sl-SI" sz="2600" dirty="0" smtClean="0"/>
            <a:t>Neposredna plačila 2023-2027 -  </a:t>
          </a:r>
          <a:r>
            <a:rPr lang="sl-SI" sz="3200" b="1" dirty="0" smtClean="0"/>
            <a:t>POSTOPNO ZNIŽEVANJE ODPT</a:t>
          </a:r>
          <a:endParaRPr lang="sl-SI" sz="3200" b="1" dirty="0"/>
        </a:p>
      </dgm:t>
    </dgm:pt>
    <dgm:pt modelId="{D39C9928-E291-4CA1-9763-09EFA01A7F20}" type="parTrans" cxnId="{FA1B55F2-A4DA-441A-A875-17AC6769BA76}">
      <dgm:prSet/>
      <dgm:spPr/>
      <dgm:t>
        <a:bodyPr/>
        <a:lstStyle/>
        <a:p>
          <a:endParaRPr lang="sl-SI"/>
        </a:p>
      </dgm:t>
    </dgm:pt>
    <dgm:pt modelId="{7D93546B-5E25-45AF-9957-C223AB24A47A}" type="sibTrans" cxnId="{FA1B55F2-A4DA-441A-A875-17AC6769BA76}">
      <dgm:prSet/>
      <dgm:spPr/>
      <dgm:t>
        <a:bodyPr/>
        <a:lstStyle/>
        <a:p>
          <a:endParaRPr lang="sl-SI"/>
        </a:p>
      </dgm:t>
    </dgm:pt>
    <dgm:pt modelId="{57E511B0-12ED-49DE-81CB-D9778D8FC0BE}">
      <dgm:prSet phldrT="[besedilo]" custT="1"/>
      <dgm:spPr/>
      <dgm:t>
        <a:bodyPr/>
        <a:lstStyle/>
        <a:p>
          <a:r>
            <a:rPr lang="sl-SI" sz="2200" b="1" dirty="0" smtClean="0">
              <a:solidFill>
                <a:schemeClr val="accent5">
                  <a:lumMod val="50000"/>
                </a:schemeClr>
              </a:solidFill>
            </a:rPr>
            <a:t>Nosilcu KMG, ki mu je za tekoče koledarsko leto odobreno za ODPT, pred uporabo upravnih sankcij več kot 60.000 eurov, se ODPT znesek zniža po tranšah na sledeč način:</a:t>
          </a:r>
          <a:r>
            <a:rPr lang="sl-SI" sz="2200" dirty="0" smtClean="0"/>
            <a:t> </a:t>
          </a:r>
          <a:endParaRPr lang="sl-SI" sz="2200" dirty="0"/>
        </a:p>
      </dgm:t>
    </dgm:pt>
    <dgm:pt modelId="{923276FE-4D6A-40C2-B73A-1493AADB2778}" type="parTrans" cxnId="{AD7063F8-B399-4821-82C9-96E08F3988B3}">
      <dgm:prSet/>
      <dgm:spPr/>
      <dgm:t>
        <a:bodyPr/>
        <a:lstStyle/>
        <a:p>
          <a:endParaRPr lang="sl-SI"/>
        </a:p>
      </dgm:t>
    </dgm:pt>
    <dgm:pt modelId="{BA467E78-C9DC-4E65-9305-DF85A8A20D7A}" type="sibTrans" cxnId="{AD7063F8-B399-4821-82C9-96E08F3988B3}">
      <dgm:prSet/>
      <dgm:spPr/>
      <dgm:t>
        <a:bodyPr/>
        <a:lstStyle/>
        <a:p>
          <a:endParaRPr lang="sl-SI"/>
        </a:p>
      </dgm:t>
    </dgm:pt>
    <dgm:pt modelId="{CCBD6BFB-BD66-4F83-B057-37503C4B0419}">
      <dgm:prSet custT="1"/>
      <dgm:spPr/>
      <dgm:t>
        <a:bodyPr/>
        <a:lstStyle/>
        <a:p>
          <a:r>
            <a:rPr lang="sl-SI" sz="2200" dirty="0" smtClean="0"/>
            <a:t>v tranši več kot 60.000 do vključno 160.000 eurov za 35 %.</a:t>
          </a:r>
          <a:endParaRPr lang="sl-SI" sz="2200" dirty="0"/>
        </a:p>
      </dgm:t>
    </dgm:pt>
    <dgm:pt modelId="{AD4BF6C7-2CB2-4EEC-A5A8-BF247EA48574}" type="parTrans" cxnId="{3B0EAF6A-BE9B-48E5-B79F-23B76DAFCDDF}">
      <dgm:prSet/>
      <dgm:spPr/>
      <dgm:t>
        <a:bodyPr/>
        <a:lstStyle/>
        <a:p>
          <a:endParaRPr lang="sl-SI"/>
        </a:p>
      </dgm:t>
    </dgm:pt>
    <dgm:pt modelId="{E230E7C2-77CF-4A24-8519-BCA171B31832}" type="sibTrans" cxnId="{3B0EAF6A-BE9B-48E5-B79F-23B76DAFCDDF}">
      <dgm:prSet/>
      <dgm:spPr/>
      <dgm:t>
        <a:bodyPr/>
        <a:lstStyle/>
        <a:p>
          <a:endParaRPr lang="sl-SI"/>
        </a:p>
      </dgm:t>
    </dgm:pt>
    <dgm:pt modelId="{3E183ADE-3FE6-4EFC-9E4D-1ECD296FB0AF}">
      <dgm:prSet custT="1"/>
      <dgm:spPr/>
      <dgm:t>
        <a:bodyPr/>
        <a:lstStyle/>
        <a:p>
          <a:r>
            <a:rPr lang="sl-SI" sz="2200" dirty="0" smtClean="0"/>
            <a:t>v tranši več kot 160.000 do vključno 260.000 eurov za 45 %.</a:t>
          </a:r>
          <a:endParaRPr lang="sl-SI" sz="2200" dirty="0"/>
        </a:p>
      </dgm:t>
    </dgm:pt>
    <dgm:pt modelId="{890EFDB4-CD94-49EB-B138-D36BFD5786E1}" type="parTrans" cxnId="{428EE074-62E1-4B55-8707-56618D514AF1}">
      <dgm:prSet/>
      <dgm:spPr/>
      <dgm:t>
        <a:bodyPr/>
        <a:lstStyle/>
        <a:p>
          <a:endParaRPr lang="sl-SI"/>
        </a:p>
      </dgm:t>
    </dgm:pt>
    <dgm:pt modelId="{4E7F03F8-A6A6-4864-95A7-BB6C1EEAD4B8}" type="sibTrans" cxnId="{428EE074-62E1-4B55-8707-56618D514AF1}">
      <dgm:prSet/>
      <dgm:spPr/>
      <dgm:t>
        <a:bodyPr/>
        <a:lstStyle/>
        <a:p>
          <a:endParaRPr lang="sl-SI"/>
        </a:p>
      </dgm:t>
    </dgm:pt>
    <dgm:pt modelId="{B904DE09-1812-428F-940B-EE3585630015}">
      <dgm:prSet custT="1"/>
      <dgm:spPr/>
      <dgm:t>
        <a:bodyPr/>
        <a:lstStyle/>
        <a:p>
          <a:r>
            <a:rPr lang="sl-SI" sz="2200" dirty="0" smtClean="0"/>
            <a:t>v tranši več kot 260.000 do vključno 360.000 eurov za 55 %.</a:t>
          </a:r>
          <a:endParaRPr lang="sl-SI" sz="2200" dirty="0"/>
        </a:p>
      </dgm:t>
    </dgm:pt>
    <dgm:pt modelId="{4827DB6E-6EC3-4992-A488-8DCAE6D7EE91}" type="parTrans" cxnId="{30D14103-8901-449A-BA9B-12527C536C6A}">
      <dgm:prSet/>
      <dgm:spPr/>
      <dgm:t>
        <a:bodyPr/>
        <a:lstStyle/>
        <a:p>
          <a:endParaRPr lang="sl-SI"/>
        </a:p>
      </dgm:t>
    </dgm:pt>
    <dgm:pt modelId="{B97A5238-0C94-4041-8877-9B15880B6136}" type="sibTrans" cxnId="{30D14103-8901-449A-BA9B-12527C536C6A}">
      <dgm:prSet/>
      <dgm:spPr/>
      <dgm:t>
        <a:bodyPr/>
        <a:lstStyle/>
        <a:p>
          <a:endParaRPr lang="sl-SI"/>
        </a:p>
      </dgm:t>
    </dgm:pt>
    <dgm:pt modelId="{52FAE427-7823-41F4-8406-338AF15A503B}">
      <dgm:prSet custT="1"/>
      <dgm:spPr/>
      <dgm:t>
        <a:bodyPr/>
        <a:lstStyle/>
        <a:p>
          <a:r>
            <a:rPr lang="sl-SI" sz="2200" dirty="0" smtClean="0"/>
            <a:t>v tranši več kot 360.000 eurov za 65 %.</a:t>
          </a:r>
        </a:p>
      </dgm:t>
    </dgm:pt>
    <dgm:pt modelId="{E5419EC7-5DD3-4F3F-9578-0CA394ECEB56}" type="parTrans" cxnId="{3A139CA0-33CC-4E33-BDE1-4CB71B59F626}">
      <dgm:prSet/>
      <dgm:spPr/>
      <dgm:t>
        <a:bodyPr/>
        <a:lstStyle/>
        <a:p>
          <a:endParaRPr lang="sl-SI"/>
        </a:p>
      </dgm:t>
    </dgm:pt>
    <dgm:pt modelId="{79A7D83F-02FF-41D7-B13F-AC5BC2BB2604}" type="sibTrans" cxnId="{3A139CA0-33CC-4E33-BDE1-4CB71B59F626}">
      <dgm:prSet/>
      <dgm:spPr/>
      <dgm:t>
        <a:bodyPr/>
        <a:lstStyle/>
        <a:p>
          <a:endParaRPr lang="sl-SI"/>
        </a:p>
      </dgm:t>
    </dgm:pt>
    <dgm:pt modelId="{E5A41492-B067-4D3B-B649-A74DB5D44CFE}">
      <dgm:prSet custT="1"/>
      <dgm:spPr/>
      <dgm:t>
        <a:bodyPr/>
        <a:lstStyle/>
        <a:p>
          <a:r>
            <a:rPr lang="sl-SI" sz="2200" b="1" dirty="0" smtClean="0"/>
            <a:t>Plače iz naslova kmetijske dejavnosti se NE upoštevajo.</a:t>
          </a:r>
        </a:p>
      </dgm:t>
    </dgm:pt>
    <dgm:pt modelId="{9C1CDBEA-27CC-4F60-9967-63B6C5CAC85D}" type="parTrans" cxnId="{1456C763-502D-4883-9328-27BE8A5C2741}">
      <dgm:prSet/>
      <dgm:spPr/>
      <dgm:t>
        <a:bodyPr/>
        <a:lstStyle/>
        <a:p>
          <a:endParaRPr lang="sl-SI"/>
        </a:p>
      </dgm:t>
    </dgm:pt>
    <dgm:pt modelId="{1AC30FB4-7079-4327-BBFE-1CE4A141317E}" type="sibTrans" cxnId="{1456C763-502D-4883-9328-27BE8A5C2741}">
      <dgm:prSet/>
      <dgm:spPr/>
      <dgm:t>
        <a:bodyPr/>
        <a:lstStyle/>
        <a:p>
          <a:endParaRPr lang="sl-SI"/>
        </a:p>
      </dgm:t>
    </dgm:pt>
    <dgm:pt modelId="{CF3FEB84-D24D-4400-AFB6-A3309F7EB790}">
      <dgm:prSet custT="1"/>
      <dgm:spPr/>
      <dgm:t>
        <a:bodyPr/>
        <a:lstStyle/>
        <a:p>
          <a:r>
            <a:rPr lang="sl-SI" sz="2200" dirty="0" smtClean="0"/>
            <a:t>Tako </a:t>
          </a:r>
          <a:r>
            <a:rPr lang="sl-SI" sz="2200" b="1" dirty="0" smtClean="0"/>
            <a:t>pridobljen znesek se prerazporedi na dopolnilo </a:t>
          </a:r>
          <a:r>
            <a:rPr lang="sl-SI" sz="2200" b="1" dirty="0" err="1" smtClean="0"/>
            <a:t>prerazporeditveno</a:t>
          </a:r>
          <a:r>
            <a:rPr lang="sl-SI" sz="2200" b="1" dirty="0" smtClean="0"/>
            <a:t> dohodkovno podporo za </a:t>
          </a:r>
          <a:r>
            <a:rPr lang="sl-SI" sz="2200" b="1" dirty="0" err="1" smtClean="0"/>
            <a:t>trajnostnost</a:t>
          </a:r>
          <a:r>
            <a:rPr lang="sl-SI" sz="2200" dirty="0" smtClean="0"/>
            <a:t>.</a:t>
          </a:r>
        </a:p>
      </dgm:t>
    </dgm:pt>
    <dgm:pt modelId="{5D5D799D-9513-4087-9A49-EBFEB5E7BA1F}" type="parTrans" cxnId="{45E6846F-43BE-4D84-A9DA-457E98482480}">
      <dgm:prSet/>
      <dgm:spPr/>
      <dgm:t>
        <a:bodyPr/>
        <a:lstStyle/>
        <a:p>
          <a:endParaRPr lang="sl-SI"/>
        </a:p>
      </dgm:t>
    </dgm:pt>
    <dgm:pt modelId="{D76B107C-A117-41F7-99BE-47938E5A394B}" type="sibTrans" cxnId="{45E6846F-43BE-4D84-A9DA-457E98482480}">
      <dgm:prSet/>
      <dgm:spPr/>
      <dgm:t>
        <a:bodyPr/>
        <a:lstStyle/>
        <a:p>
          <a:endParaRPr lang="sl-SI"/>
        </a:p>
      </dgm:t>
    </dgm:pt>
    <dgm:pt modelId="{B3911F54-C69B-4327-8D81-C5C55410648E}">
      <dgm:prSet custT="1"/>
      <dgm:spPr/>
      <dgm:t>
        <a:bodyPr/>
        <a:lstStyle/>
        <a:p>
          <a:r>
            <a:rPr lang="sl-SI" sz="2200" b="1" dirty="0" smtClean="0"/>
            <a:t>Ocena zneska : 1,2 mio eur</a:t>
          </a:r>
          <a:r>
            <a:rPr lang="sl-SI" sz="2200" dirty="0" smtClean="0"/>
            <a:t>.</a:t>
          </a:r>
          <a:endParaRPr lang="sl-SI" sz="2200" dirty="0"/>
        </a:p>
      </dgm:t>
    </dgm:pt>
    <dgm:pt modelId="{F358603A-B9AB-43B1-AB86-B9E323DAE69B}" type="parTrans" cxnId="{20CBFAE3-5BA8-4C13-A63F-8DCFD8A91D66}">
      <dgm:prSet/>
      <dgm:spPr/>
      <dgm:t>
        <a:bodyPr/>
        <a:lstStyle/>
        <a:p>
          <a:endParaRPr lang="sl-SI"/>
        </a:p>
      </dgm:t>
    </dgm:pt>
    <dgm:pt modelId="{F922B131-49F6-4A49-B32F-30AE6129E430}" type="sibTrans" cxnId="{20CBFAE3-5BA8-4C13-A63F-8DCFD8A91D66}">
      <dgm:prSet/>
      <dgm:spPr/>
      <dgm:t>
        <a:bodyPr/>
        <a:lstStyle/>
        <a:p>
          <a:endParaRPr lang="sl-SI"/>
        </a:p>
      </dgm:t>
    </dgm:pt>
    <dgm:pt modelId="{DFC438C3-8B7C-4D7C-BFCF-37F3EBD0A166}">
      <dgm:prSet custT="1"/>
      <dgm:spPr/>
      <dgm:t>
        <a:bodyPr/>
        <a:lstStyle/>
        <a:p>
          <a:endParaRPr lang="sl-SI" sz="2200" dirty="0" smtClean="0"/>
        </a:p>
      </dgm:t>
    </dgm:pt>
    <dgm:pt modelId="{9345BBCC-4996-4C6E-9F4B-DAFF45753790}" type="parTrans" cxnId="{A2B34EF4-7143-4DA6-B15F-6819832C0655}">
      <dgm:prSet/>
      <dgm:spPr/>
      <dgm:t>
        <a:bodyPr/>
        <a:lstStyle/>
        <a:p>
          <a:endParaRPr lang="sl-SI"/>
        </a:p>
      </dgm:t>
    </dgm:pt>
    <dgm:pt modelId="{23A9F89F-BA76-4A5A-B6F1-95FAB581EA08}" type="sibTrans" cxnId="{A2B34EF4-7143-4DA6-B15F-6819832C0655}">
      <dgm:prSet/>
      <dgm:spPr/>
      <dgm:t>
        <a:bodyPr/>
        <a:lstStyle/>
        <a:p>
          <a:endParaRPr lang="sl-SI"/>
        </a:p>
      </dgm:t>
    </dgm:pt>
    <dgm:pt modelId="{D409C6B5-CC4B-4E26-8A55-1D29936D130D}">
      <dgm:prSet custT="1"/>
      <dgm:spPr/>
      <dgm:t>
        <a:bodyPr/>
        <a:lstStyle/>
        <a:p>
          <a:endParaRPr lang="sl-SI" sz="2200" dirty="0" smtClean="0"/>
        </a:p>
      </dgm:t>
    </dgm:pt>
    <dgm:pt modelId="{6C09DE77-4436-4838-8679-E7A34292CA5D}" type="parTrans" cxnId="{66B2EFFF-65C7-4762-A7FC-B8B3185E0F40}">
      <dgm:prSet/>
      <dgm:spPr/>
      <dgm:t>
        <a:bodyPr/>
        <a:lstStyle/>
        <a:p>
          <a:endParaRPr lang="sl-SI"/>
        </a:p>
      </dgm:t>
    </dgm:pt>
    <dgm:pt modelId="{EB91377B-7A16-4EC4-9207-3CFF46C1B5B4}" type="sibTrans" cxnId="{66B2EFFF-65C7-4762-A7FC-B8B3185E0F40}">
      <dgm:prSet/>
      <dgm:spPr/>
      <dgm:t>
        <a:bodyPr/>
        <a:lstStyle/>
        <a:p>
          <a:endParaRPr lang="sl-SI"/>
        </a:p>
      </dgm:t>
    </dgm:pt>
    <dgm:pt modelId="{14E3C586-6840-43A2-B8FE-EF85097FF6E0}" type="pres">
      <dgm:prSet presAssocID="{16A6583D-4F5D-4BFB-8E6B-D1AD0980F1E6}" presName="linear" presStyleCnt="0">
        <dgm:presLayoutVars>
          <dgm:dir/>
          <dgm:animLvl val="lvl"/>
          <dgm:resizeHandles val="exact"/>
        </dgm:presLayoutVars>
      </dgm:prSet>
      <dgm:spPr/>
      <dgm:t>
        <a:bodyPr/>
        <a:lstStyle/>
        <a:p>
          <a:endParaRPr lang="sl-SI"/>
        </a:p>
      </dgm:t>
    </dgm:pt>
    <dgm:pt modelId="{833E7033-6415-40E9-AEA4-217D2D7109AD}" type="pres">
      <dgm:prSet presAssocID="{1E8BA89A-3717-4E56-8792-A726DAE28457}" presName="parentLin" presStyleCnt="0"/>
      <dgm:spPr/>
    </dgm:pt>
    <dgm:pt modelId="{E830D33B-58A4-4DAA-A802-5F8C61E956B0}" type="pres">
      <dgm:prSet presAssocID="{1E8BA89A-3717-4E56-8792-A726DAE28457}" presName="parentLeftMargin" presStyleLbl="node1" presStyleIdx="0" presStyleCnt="1"/>
      <dgm:spPr/>
      <dgm:t>
        <a:bodyPr/>
        <a:lstStyle/>
        <a:p>
          <a:endParaRPr lang="sl-SI"/>
        </a:p>
      </dgm:t>
    </dgm:pt>
    <dgm:pt modelId="{9F5914EE-8542-40DB-B51D-2B2BF58EEFEC}" type="pres">
      <dgm:prSet presAssocID="{1E8BA89A-3717-4E56-8792-A726DAE28457}" presName="parentText" presStyleLbl="node1" presStyleIdx="0" presStyleCnt="1" custScaleX="155013" custScaleY="603292" custLinFactY="37228" custLinFactNeighborX="-81263" custLinFactNeighborY="100000">
        <dgm:presLayoutVars>
          <dgm:chMax val="0"/>
          <dgm:bulletEnabled val="1"/>
        </dgm:presLayoutVars>
      </dgm:prSet>
      <dgm:spPr/>
      <dgm:t>
        <a:bodyPr/>
        <a:lstStyle/>
        <a:p>
          <a:endParaRPr lang="sl-SI"/>
        </a:p>
      </dgm:t>
    </dgm:pt>
    <dgm:pt modelId="{7EAAF707-293B-4D68-AD56-57D80F5DE46D}" type="pres">
      <dgm:prSet presAssocID="{1E8BA89A-3717-4E56-8792-A726DAE28457}" presName="negativeSpace" presStyleCnt="0"/>
      <dgm:spPr/>
    </dgm:pt>
    <dgm:pt modelId="{73241470-3070-4625-8947-B25C8F1FBEE2}" type="pres">
      <dgm:prSet presAssocID="{1E8BA89A-3717-4E56-8792-A726DAE28457}" presName="childText" presStyleLbl="conFgAcc1" presStyleIdx="0" presStyleCnt="1" custScaleY="123104" custLinFactY="-2681" custLinFactNeighborX="445" custLinFactNeighborY="-100000">
        <dgm:presLayoutVars>
          <dgm:bulletEnabled val="1"/>
        </dgm:presLayoutVars>
      </dgm:prSet>
      <dgm:spPr/>
      <dgm:t>
        <a:bodyPr/>
        <a:lstStyle/>
        <a:p>
          <a:endParaRPr lang="sl-SI"/>
        </a:p>
      </dgm:t>
    </dgm:pt>
  </dgm:ptLst>
  <dgm:cxnLst>
    <dgm:cxn modelId="{1E10A098-710C-44A7-B68E-55A448BAEECF}" type="presOf" srcId="{DFC438C3-8B7C-4D7C-BFCF-37F3EBD0A166}" destId="{73241470-3070-4625-8947-B25C8F1FBEE2}" srcOrd="0" destOrd="5" presId="urn:microsoft.com/office/officeart/2005/8/layout/list1"/>
    <dgm:cxn modelId="{45E6846F-43BE-4D84-A9DA-457E98482480}" srcId="{1E8BA89A-3717-4E56-8792-A726DAE28457}" destId="{CF3FEB84-D24D-4400-AFB6-A3309F7EB790}" srcOrd="3" destOrd="0" parTransId="{5D5D799D-9513-4087-9A49-EBFEB5E7BA1F}" sibTransId="{D76B107C-A117-41F7-99BE-47938E5A394B}"/>
    <dgm:cxn modelId="{58C15006-CB98-42A3-9D58-30B10F2D37F3}" type="presOf" srcId="{D409C6B5-CC4B-4E26-8A55-1D29936D130D}" destId="{73241470-3070-4625-8947-B25C8F1FBEE2}" srcOrd="0" destOrd="7" presId="urn:microsoft.com/office/officeart/2005/8/layout/list1"/>
    <dgm:cxn modelId="{428EE074-62E1-4B55-8707-56618D514AF1}" srcId="{57E511B0-12ED-49DE-81CB-D9778D8FC0BE}" destId="{3E183ADE-3FE6-4EFC-9E4D-1ECD296FB0AF}" srcOrd="1" destOrd="0" parTransId="{890EFDB4-CD94-49EB-B138-D36BFD5786E1}" sibTransId="{4E7F03F8-A6A6-4864-95A7-BB6C1EEAD4B8}"/>
    <dgm:cxn modelId="{AEAC2438-4CB4-4189-82E7-13FE491AAFA9}" type="presOf" srcId="{B904DE09-1812-428F-940B-EE3585630015}" destId="{73241470-3070-4625-8947-B25C8F1FBEE2}" srcOrd="0" destOrd="3" presId="urn:microsoft.com/office/officeart/2005/8/layout/list1"/>
    <dgm:cxn modelId="{FF2113EE-5F87-4E2D-8408-7E5279AE2528}" type="presOf" srcId="{B3911F54-C69B-4327-8D81-C5C55410648E}" destId="{73241470-3070-4625-8947-B25C8F1FBEE2}" srcOrd="0" destOrd="9" presId="urn:microsoft.com/office/officeart/2005/8/layout/list1"/>
    <dgm:cxn modelId="{1456C763-502D-4883-9328-27BE8A5C2741}" srcId="{1E8BA89A-3717-4E56-8792-A726DAE28457}" destId="{E5A41492-B067-4D3B-B649-A74DB5D44CFE}" srcOrd="1" destOrd="0" parTransId="{9C1CDBEA-27CC-4F60-9967-63B6C5CAC85D}" sibTransId="{1AC30FB4-7079-4327-BBFE-1CE4A141317E}"/>
    <dgm:cxn modelId="{AD7063F8-B399-4821-82C9-96E08F3988B3}" srcId="{1E8BA89A-3717-4E56-8792-A726DAE28457}" destId="{57E511B0-12ED-49DE-81CB-D9778D8FC0BE}" srcOrd="0" destOrd="0" parTransId="{923276FE-4D6A-40C2-B73A-1493AADB2778}" sibTransId="{BA467E78-C9DC-4E65-9305-DF85A8A20D7A}"/>
    <dgm:cxn modelId="{66B2EFFF-65C7-4762-A7FC-B8B3185E0F40}" srcId="{1E8BA89A-3717-4E56-8792-A726DAE28457}" destId="{D409C6B5-CC4B-4E26-8A55-1D29936D130D}" srcOrd="2" destOrd="0" parTransId="{6C09DE77-4436-4838-8679-E7A34292CA5D}" sibTransId="{EB91377B-7A16-4EC4-9207-3CFF46C1B5B4}"/>
    <dgm:cxn modelId="{3A139CA0-33CC-4E33-BDE1-4CB71B59F626}" srcId="{57E511B0-12ED-49DE-81CB-D9778D8FC0BE}" destId="{52FAE427-7823-41F4-8406-338AF15A503B}" srcOrd="3" destOrd="0" parTransId="{E5419EC7-5DD3-4F3F-9578-0CA394ECEB56}" sibTransId="{79A7D83F-02FF-41D7-B13F-AC5BC2BB2604}"/>
    <dgm:cxn modelId="{A7B35146-3B70-48D1-8C76-A09E13D58F20}" type="presOf" srcId="{CF3FEB84-D24D-4400-AFB6-A3309F7EB790}" destId="{73241470-3070-4625-8947-B25C8F1FBEE2}" srcOrd="0" destOrd="8" presId="urn:microsoft.com/office/officeart/2005/8/layout/list1"/>
    <dgm:cxn modelId="{542A5BC0-952A-4971-BFA1-B2913F13691B}" type="presOf" srcId="{16A6583D-4F5D-4BFB-8E6B-D1AD0980F1E6}" destId="{14E3C586-6840-43A2-B8FE-EF85097FF6E0}" srcOrd="0" destOrd="0" presId="urn:microsoft.com/office/officeart/2005/8/layout/list1"/>
    <dgm:cxn modelId="{A2B34EF4-7143-4DA6-B15F-6819832C0655}" srcId="{57E511B0-12ED-49DE-81CB-D9778D8FC0BE}" destId="{DFC438C3-8B7C-4D7C-BFCF-37F3EBD0A166}" srcOrd="4" destOrd="0" parTransId="{9345BBCC-4996-4C6E-9F4B-DAFF45753790}" sibTransId="{23A9F89F-BA76-4A5A-B6F1-95FAB581EA08}"/>
    <dgm:cxn modelId="{30D14103-8901-449A-BA9B-12527C536C6A}" srcId="{57E511B0-12ED-49DE-81CB-D9778D8FC0BE}" destId="{B904DE09-1812-428F-940B-EE3585630015}" srcOrd="2" destOrd="0" parTransId="{4827DB6E-6EC3-4992-A488-8DCAE6D7EE91}" sibTransId="{B97A5238-0C94-4041-8877-9B15880B6136}"/>
    <dgm:cxn modelId="{20CBFAE3-5BA8-4C13-A63F-8DCFD8A91D66}" srcId="{1E8BA89A-3717-4E56-8792-A726DAE28457}" destId="{B3911F54-C69B-4327-8D81-C5C55410648E}" srcOrd="4" destOrd="0" parTransId="{F358603A-B9AB-43B1-AB86-B9E323DAE69B}" sibTransId="{F922B131-49F6-4A49-B32F-30AE6129E430}"/>
    <dgm:cxn modelId="{3B0EAF6A-BE9B-48E5-B79F-23B76DAFCDDF}" srcId="{57E511B0-12ED-49DE-81CB-D9778D8FC0BE}" destId="{CCBD6BFB-BD66-4F83-B057-37503C4B0419}" srcOrd="0" destOrd="0" parTransId="{AD4BF6C7-2CB2-4EEC-A5A8-BF247EA48574}" sibTransId="{E230E7C2-77CF-4A24-8519-BCA171B31832}"/>
    <dgm:cxn modelId="{FA1B55F2-A4DA-441A-A875-17AC6769BA76}" srcId="{16A6583D-4F5D-4BFB-8E6B-D1AD0980F1E6}" destId="{1E8BA89A-3717-4E56-8792-A726DAE28457}" srcOrd="0" destOrd="0" parTransId="{D39C9928-E291-4CA1-9763-09EFA01A7F20}" sibTransId="{7D93546B-5E25-45AF-9957-C223AB24A47A}"/>
    <dgm:cxn modelId="{30BD7A1F-2277-4EFD-8E2C-757D24851BE5}" type="presOf" srcId="{1E8BA89A-3717-4E56-8792-A726DAE28457}" destId="{9F5914EE-8542-40DB-B51D-2B2BF58EEFEC}" srcOrd="1" destOrd="0" presId="urn:microsoft.com/office/officeart/2005/8/layout/list1"/>
    <dgm:cxn modelId="{EE0AF641-15BC-4D81-9037-D7A2C9702161}" type="presOf" srcId="{1E8BA89A-3717-4E56-8792-A726DAE28457}" destId="{E830D33B-58A4-4DAA-A802-5F8C61E956B0}" srcOrd="0" destOrd="0" presId="urn:microsoft.com/office/officeart/2005/8/layout/list1"/>
    <dgm:cxn modelId="{07116182-6622-42DE-A2B9-3E22008EB751}" type="presOf" srcId="{3E183ADE-3FE6-4EFC-9E4D-1ECD296FB0AF}" destId="{73241470-3070-4625-8947-B25C8F1FBEE2}" srcOrd="0" destOrd="2" presId="urn:microsoft.com/office/officeart/2005/8/layout/list1"/>
    <dgm:cxn modelId="{63FF56C2-7920-43BB-AEAB-292CC6FFC5B5}" type="presOf" srcId="{CCBD6BFB-BD66-4F83-B057-37503C4B0419}" destId="{73241470-3070-4625-8947-B25C8F1FBEE2}" srcOrd="0" destOrd="1" presId="urn:microsoft.com/office/officeart/2005/8/layout/list1"/>
    <dgm:cxn modelId="{87E58423-4DA3-4263-A6FC-B0FC8D8DE3D3}" type="presOf" srcId="{E5A41492-B067-4D3B-B649-A74DB5D44CFE}" destId="{73241470-3070-4625-8947-B25C8F1FBEE2}" srcOrd="0" destOrd="6" presId="urn:microsoft.com/office/officeart/2005/8/layout/list1"/>
    <dgm:cxn modelId="{124A540C-CBE4-4867-9013-E4FF1085D554}" type="presOf" srcId="{57E511B0-12ED-49DE-81CB-D9778D8FC0BE}" destId="{73241470-3070-4625-8947-B25C8F1FBEE2}" srcOrd="0" destOrd="0" presId="urn:microsoft.com/office/officeart/2005/8/layout/list1"/>
    <dgm:cxn modelId="{DF3B8835-A388-4A5D-B690-63D207F0BB9D}" type="presOf" srcId="{52FAE427-7823-41F4-8406-338AF15A503B}" destId="{73241470-3070-4625-8947-B25C8F1FBEE2}" srcOrd="0" destOrd="4" presId="urn:microsoft.com/office/officeart/2005/8/layout/list1"/>
    <dgm:cxn modelId="{3DA00529-2008-425F-90B9-C737CE7D76B0}" type="presParOf" srcId="{14E3C586-6840-43A2-B8FE-EF85097FF6E0}" destId="{833E7033-6415-40E9-AEA4-217D2D7109AD}" srcOrd="0" destOrd="0" presId="urn:microsoft.com/office/officeart/2005/8/layout/list1"/>
    <dgm:cxn modelId="{7283BC51-9E0C-485F-B310-1C26E849875B}" type="presParOf" srcId="{833E7033-6415-40E9-AEA4-217D2D7109AD}" destId="{E830D33B-58A4-4DAA-A802-5F8C61E956B0}" srcOrd="0" destOrd="0" presId="urn:microsoft.com/office/officeart/2005/8/layout/list1"/>
    <dgm:cxn modelId="{28298E39-3727-4FF0-B50E-4C14D7C84D83}" type="presParOf" srcId="{833E7033-6415-40E9-AEA4-217D2D7109AD}" destId="{9F5914EE-8542-40DB-B51D-2B2BF58EEFEC}" srcOrd="1" destOrd="0" presId="urn:microsoft.com/office/officeart/2005/8/layout/list1"/>
    <dgm:cxn modelId="{78CDA03A-FE30-413B-9DFA-ED5374E05B41}" type="presParOf" srcId="{14E3C586-6840-43A2-B8FE-EF85097FF6E0}" destId="{7EAAF707-293B-4D68-AD56-57D80F5DE46D}" srcOrd="1" destOrd="0" presId="urn:microsoft.com/office/officeart/2005/8/layout/list1"/>
    <dgm:cxn modelId="{34E9C19F-D5AF-458F-BEDB-5695E42166C7}" type="presParOf" srcId="{14E3C586-6840-43A2-B8FE-EF85097FF6E0}" destId="{73241470-3070-4625-8947-B25C8F1FBEE2}" srcOrd="2" destOrd="0" presId="urn:microsoft.com/office/officeart/2005/8/layout/list1"/>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A6583D-4F5D-4BFB-8E6B-D1AD0980F1E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sl-SI"/>
        </a:p>
      </dgm:t>
    </dgm:pt>
    <dgm:pt modelId="{1E8BA89A-3717-4E56-8792-A726DAE28457}">
      <dgm:prSet phldrT="[besedilo]" custT="1"/>
      <dgm:spPr/>
      <dgm:t>
        <a:bodyPr/>
        <a:lstStyle/>
        <a:p>
          <a:pPr algn="ctr"/>
          <a:r>
            <a:rPr lang="sl-SI" sz="2600" dirty="0" smtClean="0"/>
            <a:t>Neposredna plačila 2023-2027 -  </a:t>
          </a:r>
          <a:r>
            <a:rPr lang="sl-SI" sz="3200" b="1" dirty="0" smtClean="0"/>
            <a:t>POSTOPNO ZNIŽEVANJE ODPT</a:t>
          </a:r>
          <a:endParaRPr lang="sl-SI" sz="3200" b="1" dirty="0"/>
        </a:p>
      </dgm:t>
    </dgm:pt>
    <dgm:pt modelId="{D39C9928-E291-4CA1-9763-09EFA01A7F20}" type="parTrans" cxnId="{FA1B55F2-A4DA-441A-A875-17AC6769BA76}">
      <dgm:prSet/>
      <dgm:spPr/>
      <dgm:t>
        <a:bodyPr/>
        <a:lstStyle/>
        <a:p>
          <a:endParaRPr lang="sl-SI"/>
        </a:p>
      </dgm:t>
    </dgm:pt>
    <dgm:pt modelId="{7D93546B-5E25-45AF-9957-C223AB24A47A}" type="sibTrans" cxnId="{FA1B55F2-A4DA-441A-A875-17AC6769BA76}">
      <dgm:prSet/>
      <dgm:spPr/>
      <dgm:t>
        <a:bodyPr/>
        <a:lstStyle/>
        <a:p>
          <a:endParaRPr lang="sl-SI"/>
        </a:p>
      </dgm:t>
    </dgm:pt>
    <dgm:pt modelId="{57E511B0-12ED-49DE-81CB-D9778D8FC0BE}">
      <dgm:prSet phldrT="[besedilo]" custT="1"/>
      <dgm:spPr/>
      <dgm:t>
        <a:bodyPr/>
        <a:lstStyle/>
        <a:p>
          <a:r>
            <a:rPr lang="sl-SI" sz="2600" b="1" u="sng" dirty="0" smtClean="0">
              <a:solidFill>
                <a:schemeClr val="accent5">
                  <a:lumMod val="50000"/>
                </a:schemeClr>
              </a:solidFill>
            </a:rPr>
            <a:t>Primer:</a:t>
          </a:r>
          <a:endParaRPr lang="sl-SI" sz="2600" b="1" u="sng" dirty="0">
            <a:solidFill>
              <a:schemeClr val="accent5">
                <a:lumMod val="50000"/>
              </a:schemeClr>
            </a:solidFill>
          </a:endParaRPr>
        </a:p>
      </dgm:t>
    </dgm:pt>
    <dgm:pt modelId="{923276FE-4D6A-40C2-B73A-1493AADB2778}" type="parTrans" cxnId="{AD7063F8-B399-4821-82C9-96E08F3988B3}">
      <dgm:prSet/>
      <dgm:spPr/>
      <dgm:t>
        <a:bodyPr/>
        <a:lstStyle/>
        <a:p>
          <a:endParaRPr lang="sl-SI"/>
        </a:p>
      </dgm:t>
    </dgm:pt>
    <dgm:pt modelId="{BA467E78-C9DC-4E65-9305-DF85A8A20D7A}" type="sibTrans" cxnId="{AD7063F8-B399-4821-82C9-96E08F3988B3}">
      <dgm:prSet/>
      <dgm:spPr/>
      <dgm:t>
        <a:bodyPr/>
        <a:lstStyle/>
        <a:p>
          <a:endParaRPr lang="sl-SI"/>
        </a:p>
      </dgm:t>
    </dgm:pt>
    <dgm:pt modelId="{3C8A18D4-BAE6-4CA4-BAA3-00EAAC5EBBD3}">
      <dgm:prSet custT="1"/>
      <dgm:spPr/>
      <dgm:t>
        <a:bodyPr/>
        <a:lstStyle/>
        <a:p>
          <a:r>
            <a:rPr lang="sl-SI" sz="2400" b="1" dirty="0" smtClean="0"/>
            <a:t>Znesek ODPT je 250.000 € in znižanje po tranšah pomeni:</a:t>
          </a:r>
          <a:endParaRPr lang="sl-SI" sz="2400" b="1" dirty="0"/>
        </a:p>
      </dgm:t>
    </dgm:pt>
    <dgm:pt modelId="{83D8CCD8-3AFA-456D-92FB-E8CE65D588D4}" type="parTrans" cxnId="{EA46437D-E015-4B33-B78B-6FE53DB89048}">
      <dgm:prSet/>
      <dgm:spPr/>
      <dgm:t>
        <a:bodyPr/>
        <a:lstStyle/>
        <a:p>
          <a:endParaRPr lang="sl-SI"/>
        </a:p>
      </dgm:t>
    </dgm:pt>
    <dgm:pt modelId="{3DBA0422-0F9B-4BAF-8741-9D1FF27EEF1C}" type="sibTrans" cxnId="{EA46437D-E015-4B33-B78B-6FE53DB89048}">
      <dgm:prSet/>
      <dgm:spPr/>
      <dgm:t>
        <a:bodyPr/>
        <a:lstStyle/>
        <a:p>
          <a:endParaRPr lang="sl-SI"/>
        </a:p>
      </dgm:t>
    </dgm:pt>
    <dgm:pt modelId="{7A656532-0857-477D-A1C3-50CCFAEC8A7D}">
      <dgm:prSet custT="1"/>
      <dgm:spPr/>
      <dgm:t>
        <a:bodyPr/>
        <a:lstStyle/>
        <a:p>
          <a:r>
            <a:rPr lang="sl-SI" sz="2200" dirty="0" smtClean="0"/>
            <a:t>do 60.000 eur ni znižanja, </a:t>
          </a:r>
          <a:endParaRPr lang="sl-SI" sz="2200" dirty="0"/>
        </a:p>
      </dgm:t>
    </dgm:pt>
    <dgm:pt modelId="{4369040F-2634-4CD3-8425-3BF7BD6F8F70}" type="parTrans" cxnId="{A64F5D3D-1E2C-415C-8803-0457BB39D84E}">
      <dgm:prSet/>
      <dgm:spPr/>
      <dgm:t>
        <a:bodyPr/>
        <a:lstStyle/>
        <a:p>
          <a:endParaRPr lang="sl-SI"/>
        </a:p>
      </dgm:t>
    </dgm:pt>
    <dgm:pt modelId="{511AA792-5692-4C61-9BEE-EA1E400C61B4}" type="sibTrans" cxnId="{A64F5D3D-1E2C-415C-8803-0457BB39D84E}">
      <dgm:prSet/>
      <dgm:spPr/>
      <dgm:t>
        <a:bodyPr/>
        <a:lstStyle/>
        <a:p>
          <a:endParaRPr lang="sl-SI"/>
        </a:p>
      </dgm:t>
    </dgm:pt>
    <dgm:pt modelId="{7FECC3BA-6257-4896-8959-7F30A8732255}">
      <dgm:prSet custT="1"/>
      <dgm:spPr/>
      <dgm:t>
        <a:bodyPr/>
        <a:lstStyle/>
        <a:p>
          <a:r>
            <a:rPr lang="pl-PL" sz="2200" dirty="0" smtClean="0"/>
            <a:t>od </a:t>
          </a:r>
          <a:r>
            <a:rPr lang="pl-PL" sz="2200" dirty="0" smtClean="0">
              <a:solidFill>
                <a:schemeClr val="tx1"/>
              </a:solidFill>
            </a:rPr>
            <a:t>60.000 - 160.0000;  torej 99.999,99 eur se </a:t>
          </a:r>
          <a:r>
            <a:rPr lang="pl-PL" sz="2200" u="sng" dirty="0" smtClean="0">
              <a:solidFill>
                <a:schemeClr val="tx1"/>
              </a:solidFill>
            </a:rPr>
            <a:t>zniža</a:t>
          </a:r>
          <a:r>
            <a:rPr lang="pl-PL" sz="2200" dirty="0" smtClean="0">
              <a:solidFill>
                <a:schemeClr val="tx1"/>
              </a:solidFill>
            </a:rPr>
            <a:t> </a:t>
          </a:r>
          <a:r>
            <a:rPr lang="pl-PL" sz="2200" u="sng" dirty="0" smtClean="0">
              <a:solidFill>
                <a:schemeClr val="tx1"/>
              </a:solidFill>
            </a:rPr>
            <a:t>za 35%</a:t>
          </a:r>
          <a:r>
            <a:rPr lang="pl-PL" sz="2200" dirty="0" smtClean="0">
              <a:solidFill>
                <a:schemeClr val="tx1"/>
              </a:solidFill>
            </a:rPr>
            <a:t> = to znese </a:t>
          </a:r>
          <a:r>
            <a:rPr lang="pl-PL" sz="2200" b="1" u="none" dirty="0" smtClean="0">
              <a:solidFill>
                <a:schemeClr val="tx1"/>
              </a:solidFill>
            </a:rPr>
            <a:t>35.000 eur </a:t>
          </a:r>
          <a:r>
            <a:rPr lang="pl-PL" sz="2200" dirty="0" smtClean="0">
              <a:solidFill>
                <a:schemeClr val="tx1"/>
              </a:solidFill>
            </a:rPr>
            <a:t>in</a:t>
          </a:r>
          <a:endParaRPr lang="pl-PL" sz="2200" dirty="0">
            <a:solidFill>
              <a:schemeClr val="tx1"/>
            </a:solidFill>
          </a:endParaRPr>
        </a:p>
      </dgm:t>
    </dgm:pt>
    <dgm:pt modelId="{10D19E6C-075B-4800-880C-9288E0F53FFA}" type="parTrans" cxnId="{27E90DFD-AE67-49C1-A9E4-59F45B4CFA9A}">
      <dgm:prSet/>
      <dgm:spPr/>
      <dgm:t>
        <a:bodyPr/>
        <a:lstStyle/>
        <a:p>
          <a:endParaRPr lang="sl-SI"/>
        </a:p>
      </dgm:t>
    </dgm:pt>
    <dgm:pt modelId="{E3EBDA90-E875-47B6-821A-2F54C2F86C4E}" type="sibTrans" cxnId="{27E90DFD-AE67-49C1-A9E4-59F45B4CFA9A}">
      <dgm:prSet/>
      <dgm:spPr/>
      <dgm:t>
        <a:bodyPr/>
        <a:lstStyle/>
        <a:p>
          <a:endParaRPr lang="sl-SI"/>
        </a:p>
      </dgm:t>
    </dgm:pt>
    <dgm:pt modelId="{A546DC35-4759-4559-B1F2-F16C9884F66B}">
      <dgm:prSet custT="1"/>
      <dgm:spPr/>
      <dgm:t>
        <a:bodyPr/>
        <a:lstStyle/>
        <a:p>
          <a:r>
            <a:rPr lang="sl-SI" sz="2200" dirty="0" smtClean="0">
              <a:solidFill>
                <a:schemeClr val="tx1"/>
              </a:solidFill>
            </a:rPr>
            <a:t>od 160.000 – 250.000 eur; torej 89.999,99 se </a:t>
          </a:r>
          <a:r>
            <a:rPr lang="sl-SI" sz="2200" u="sng" dirty="0" smtClean="0">
              <a:solidFill>
                <a:schemeClr val="tx1"/>
              </a:solidFill>
            </a:rPr>
            <a:t>zniža</a:t>
          </a:r>
          <a:r>
            <a:rPr lang="sl-SI" sz="2200" dirty="0" smtClean="0">
              <a:solidFill>
                <a:schemeClr val="tx1"/>
              </a:solidFill>
            </a:rPr>
            <a:t> </a:t>
          </a:r>
          <a:r>
            <a:rPr lang="sl-SI" sz="2200" u="sng" dirty="0" smtClean="0">
              <a:solidFill>
                <a:schemeClr val="tx1"/>
              </a:solidFill>
            </a:rPr>
            <a:t>za 45% </a:t>
          </a:r>
          <a:r>
            <a:rPr lang="sl-SI" sz="2200" dirty="0" smtClean="0">
              <a:solidFill>
                <a:schemeClr val="tx1"/>
              </a:solidFill>
            </a:rPr>
            <a:t>= to znese </a:t>
          </a:r>
          <a:r>
            <a:rPr lang="sl-SI" sz="2200" b="1" dirty="0" smtClean="0">
              <a:solidFill>
                <a:schemeClr val="tx1"/>
              </a:solidFill>
            </a:rPr>
            <a:t>40.500 eur</a:t>
          </a:r>
          <a:r>
            <a:rPr lang="sl-SI" sz="2200" dirty="0" smtClean="0">
              <a:solidFill>
                <a:schemeClr val="tx1"/>
              </a:solidFill>
            </a:rPr>
            <a:t>. </a:t>
          </a:r>
        </a:p>
      </dgm:t>
    </dgm:pt>
    <dgm:pt modelId="{2CC8AA7E-A15E-4E36-8D32-4076097939FA}" type="parTrans" cxnId="{6365662B-E195-44E4-B4A1-AE56B5EBD2C8}">
      <dgm:prSet/>
      <dgm:spPr/>
      <dgm:t>
        <a:bodyPr/>
        <a:lstStyle/>
        <a:p>
          <a:endParaRPr lang="sl-SI"/>
        </a:p>
      </dgm:t>
    </dgm:pt>
    <dgm:pt modelId="{0784B5CF-1A50-44F4-8D94-891324AF8D86}" type="sibTrans" cxnId="{6365662B-E195-44E4-B4A1-AE56B5EBD2C8}">
      <dgm:prSet/>
      <dgm:spPr/>
      <dgm:t>
        <a:bodyPr/>
        <a:lstStyle/>
        <a:p>
          <a:endParaRPr lang="sl-SI"/>
        </a:p>
      </dgm:t>
    </dgm:pt>
    <dgm:pt modelId="{70FD279B-EBF9-48A1-8764-3AF350C7AB90}">
      <dgm:prSet custT="1"/>
      <dgm:spPr/>
      <dgm:t>
        <a:bodyPr/>
        <a:lstStyle/>
        <a:p>
          <a:r>
            <a:rPr lang="sl-SI" sz="2200" dirty="0" smtClean="0"/>
            <a:t>Nosilec KMG dobi podporo za </a:t>
          </a:r>
          <a:r>
            <a:rPr lang="sl-SI" sz="2200" b="1" dirty="0" smtClean="0"/>
            <a:t>ODPT: 250.000 – 75.500 = 174.500 eur                             </a:t>
          </a:r>
          <a:r>
            <a:rPr lang="sl-SI" sz="2200" i="1" dirty="0" smtClean="0"/>
            <a:t>(V DPDPT se prenese 75.500 eur)</a:t>
          </a:r>
          <a:endParaRPr lang="sl-SI" sz="2200" i="1" dirty="0"/>
        </a:p>
      </dgm:t>
    </dgm:pt>
    <dgm:pt modelId="{985D33DF-19BD-4BC9-9DCD-05667D7E817B}" type="parTrans" cxnId="{5F583938-6798-4DFE-87B4-B018CA243764}">
      <dgm:prSet/>
      <dgm:spPr/>
      <dgm:t>
        <a:bodyPr/>
        <a:lstStyle/>
        <a:p>
          <a:endParaRPr lang="sl-SI"/>
        </a:p>
      </dgm:t>
    </dgm:pt>
    <dgm:pt modelId="{84805490-AF99-488C-B25D-6107B2EC2573}" type="sibTrans" cxnId="{5F583938-6798-4DFE-87B4-B018CA243764}">
      <dgm:prSet/>
      <dgm:spPr/>
      <dgm:t>
        <a:bodyPr/>
        <a:lstStyle/>
        <a:p>
          <a:endParaRPr lang="sl-SI"/>
        </a:p>
      </dgm:t>
    </dgm:pt>
    <dgm:pt modelId="{7B996C2E-346F-412A-81DF-BDB7839A7269}">
      <dgm:prSet phldrT="[besedilo]" custT="1"/>
      <dgm:spPr/>
      <dgm:t>
        <a:bodyPr/>
        <a:lstStyle/>
        <a:p>
          <a:endParaRPr lang="sl-SI" sz="2200" dirty="0"/>
        </a:p>
      </dgm:t>
    </dgm:pt>
    <dgm:pt modelId="{09CF4DF5-C282-4DD1-A2E1-DFC36A533A59}" type="parTrans" cxnId="{7AE09761-25C8-4227-961F-B0C5468BE01C}">
      <dgm:prSet/>
      <dgm:spPr/>
    </dgm:pt>
    <dgm:pt modelId="{9E202C09-C085-4C0B-B731-5E06648E3149}" type="sibTrans" cxnId="{7AE09761-25C8-4227-961F-B0C5468BE01C}">
      <dgm:prSet/>
      <dgm:spPr/>
    </dgm:pt>
    <dgm:pt modelId="{26F2AA02-F1A3-42E5-88C1-D0B6738573D6}">
      <dgm:prSet custT="1"/>
      <dgm:spPr/>
      <dgm:t>
        <a:bodyPr/>
        <a:lstStyle/>
        <a:p>
          <a:endParaRPr lang="sl-SI" sz="2200" dirty="0"/>
        </a:p>
      </dgm:t>
    </dgm:pt>
    <dgm:pt modelId="{2CE117E7-89FC-41FC-8806-052CA15ADF0E}" type="parTrans" cxnId="{ED34A8B4-1D47-456F-AA7E-9D190AF3D0D9}">
      <dgm:prSet/>
      <dgm:spPr/>
    </dgm:pt>
    <dgm:pt modelId="{1F193EF7-9520-4CDA-AEDE-B2DEAF8C8AC3}" type="sibTrans" cxnId="{ED34A8B4-1D47-456F-AA7E-9D190AF3D0D9}">
      <dgm:prSet/>
      <dgm:spPr/>
    </dgm:pt>
    <dgm:pt modelId="{A1EA5A12-53A2-4BFA-B36B-E3B96F334108}">
      <dgm:prSet custT="1"/>
      <dgm:spPr/>
      <dgm:t>
        <a:bodyPr/>
        <a:lstStyle/>
        <a:p>
          <a:endParaRPr lang="sl-SI" sz="2200" dirty="0" smtClean="0">
            <a:solidFill>
              <a:schemeClr val="tx1"/>
            </a:solidFill>
          </a:endParaRPr>
        </a:p>
      </dgm:t>
    </dgm:pt>
    <dgm:pt modelId="{EFC8F4EC-E392-469C-B814-9EB1878329DB}" type="parTrans" cxnId="{A083A0F4-AFAA-4C2E-9601-E2DBB48DB641}">
      <dgm:prSet/>
      <dgm:spPr/>
    </dgm:pt>
    <dgm:pt modelId="{26A5374E-BC66-41C8-B743-E4F70AE4DB58}" type="sibTrans" cxnId="{A083A0F4-AFAA-4C2E-9601-E2DBB48DB641}">
      <dgm:prSet/>
      <dgm:spPr/>
    </dgm:pt>
    <dgm:pt modelId="{14E3C586-6840-43A2-B8FE-EF85097FF6E0}" type="pres">
      <dgm:prSet presAssocID="{16A6583D-4F5D-4BFB-8E6B-D1AD0980F1E6}" presName="linear" presStyleCnt="0">
        <dgm:presLayoutVars>
          <dgm:dir/>
          <dgm:animLvl val="lvl"/>
          <dgm:resizeHandles val="exact"/>
        </dgm:presLayoutVars>
      </dgm:prSet>
      <dgm:spPr/>
      <dgm:t>
        <a:bodyPr/>
        <a:lstStyle/>
        <a:p>
          <a:endParaRPr lang="sl-SI"/>
        </a:p>
      </dgm:t>
    </dgm:pt>
    <dgm:pt modelId="{833E7033-6415-40E9-AEA4-217D2D7109AD}" type="pres">
      <dgm:prSet presAssocID="{1E8BA89A-3717-4E56-8792-A726DAE28457}" presName="parentLin" presStyleCnt="0"/>
      <dgm:spPr/>
    </dgm:pt>
    <dgm:pt modelId="{E830D33B-58A4-4DAA-A802-5F8C61E956B0}" type="pres">
      <dgm:prSet presAssocID="{1E8BA89A-3717-4E56-8792-A726DAE28457}" presName="parentLeftMargin" presStyleLbl="node1" presStyleIdx="0" presStyleCnt="1"/>
      <dgm:spPr/>
      <dgm:t>
        <a:bodyPr/>
        <a:lstStyle/>
        <a:p>
          <a:endParaRPr lang="sl-SI"/>
        </a:p>
      </dgm:t>
    </dgm:pt>
    <dgm:pt modelId="{9F5914EE-8542-40DB-B51D-2B2BF58EEFEC}" type="pres">
      <dgm:prSet presAssocID="{1E8BA89A-3717-4E56-8792-A726DAE28457}" presName="parentText" presStyleLbl="node1" presStyleIdx="0" presStyleCnt="1" custScaleX="155013" custScaleY="48701" custLinFactY="-342749" custLinFactNeighborX="-91302" custLinFactNeighborY="-400000">
        <dgm:presLayoutVars>
          <dgm:chMax val="0"/>
          <dgm:bulletEnabled val="1"/>
        </dgm:presLayoutVars>
      </dgm:prSet>
      <dgm:spPr/>
      <dgm:t>
        <a:bodyPr/>
        <a:lstStyle/>
        <a:p>
          <a:endParaRPr lang="sl-SI"/>
        </a:p>
      </dgm:t>
    </dgm:pt>
    <dgm:pt modelId="{7EAAF707-293B-4D68-AD56-57D80F5DE46D}" type="pres">
      <dgm:prSet presAssocID="{1E8BA89A-3717-4E56-8792-A726DAE28457}" presName="negativeSpace" presStyleCnt="0"/>
      <dgm:spPr/>
    </dgm:pt>
    <dgm:pt modelId="{73241470-3070-4625-8947-B25C8F1FBEE2}" type="pres">
      <dgm:prSet presAssocID="{1E8BA89A-3717-4E56-8792-A726DAE28457}" presName="childText" presStyleLbl="conFgAcc1" presStyleIdx="0" presStyleCnt="1" custScaleY="123104" custLinFactNeighborX="1253" custLinFactNeighborY="-14609">
        <dgm:presLayoutVars>
          <dgm:bulletEnabled val="1"/>
        </dgm:presLayoutVars>
      </dgm:prSet>
      <dgm:spPr/>
      <dgm:t>
        <a:bodyPr/>
        <a:lstStyle/>
        <a:p>
          <a:endParaRPr lang="sl-SI"/>
        </a:p>
      </dgm:t>
    </dgm:pt>
  </dgm:ptLst>
  <dgm:cxnLst>
    <dgm:cxn modelId="{ED34A8B4-1D47-456F-AA7E-9D190AF3D0D9}" srcId="{1E8BA89A-3717-4E56-8792-A726DAE28457}" destId="{26F2AA02-F1A3-42E5-88C1-D0B6738573D6}" srcOrd="3" destOrd="0" parTransId="{2CE117E7-89FC-41FC-8806-052CA15ADF0E}" sibTransId="{1F193EF7-9520-4CDA-AEDE-B2DEAF8C8AC3}"/>
    <dgm:cxn modelId="{5F583938-6798-4DFE-87B4-B018CA243764}" srcId="{1E8BA89A-3717-4E56-8792-A726DAE28457}" destId="{70FD279B-EBF9-48A1-8764-3AF350C7AB90}" srcOrd="8" destOrd="0" parTransId="{985D33DF-19BD-4BC9-9DCD-05667D7E817B}" sibTransId="{84805490-AF99-488C-B25D-6107B2EC2573}"/>
    <dgm:cxn modelId="{6365662B-E195-44E4-B4A1-AE56B5EBD2C8}" srcId="{1E8BA89A-3717-4E56-8792-A726DAE28457}" destId="{A546DC35-4759-4559-B1F2-F16C9884F66B}" srcOrd="6" destOrd="0" parTransId="{2CC8AA7E-A15E-4E36-8D32-4076097939FA}" sibTransId="{0784B5CF-1A50-44F4-8D94-891324AF8D86}"/>
    <dgm:cxn modelId="{1FDECED4-EEB9-4518-A3CA-82A369EB191C}" type="presOf" srcId="{A1EA5A12-53A2-4BFA-B36B-E3B96F334108}" destId="{73241470-3070-4625-8947-B25C8F1FBEE2}" srcOrd="0" destOrd="7" presId="urn:microsoft.com/office/officeart/2005/8/layout/list1"/>
    <dgm:cxn modelId="{4921691D-68A0-4E85-997A-C4672B0276B0}" type="presOf" srcId="{A546DC35-4759-4559-B1F2-F16C9884F66B}" destId="{73241470-3070-4625-8947-B25C8F1FBEE2}" srcOrd="0" destOrd="6" presId="urn:microsoft.com/office/officeart/2005/8/layout/list1"/>
    <dgm:cxn modelId="{7AE09761-25C8-4227-961F-B0C5468BE01C}" srcId="{1E8BA89A-3717-4E56-8792-A726DAE28457}" destId="{7B996C2E-346F-412A-81DF-BDB7839A7269}" srcOrd="1" destOrd="0" parTransId="{09CF4DF5-C282-4DD1-A2E1-DFC36A533A59}" sibTransId="{9E202C09-C085-4C0B-B731-5E06648E3149}"/>
    <dgm:cxn modelId="{AD7063F8-B399-4821-82C9-96E08F3988B3}" srcId="{1E8BA89A-3717-4E56-8792-A726DAE28457}" destId="{57E511B0-12ED-49DE-81CB-D9778D8FC0BE}" srcOrd="0" destOrd="0" parTransId="{923276FE-4D6A-40C2-B73A-1493AADB2778}" sibTransId="{BA467E78-C9DC-4E65-9305-DF85A8A20D7A}"/>
    <dgm:cxn modelId="{542A5BC0-952A-4971-BFA1-B2913F13691B}" type="presOf" srcId="{16A6583D-4F5D-4BFB-8E6B-D1AD0980F1E6}" destId="{14E3C586-6840-43A2-B8FE-EF85097FF6E0}" srcOrd="0" destOrd="0" presId="urn:microsoft.com/office/officeart/2005/8/layout/list1"/>
    <dgm:cxn modelId="{F1E613A6-3868-4C6C-A976-94B6D9996C10}" type="presOf" srcId="{7A656532-0857-477D-A1C3-50CCFAEC8A7D}" destId="{73241470-3070-4625-8947-B25C8F1FBEE2}" srcOrd="0" destOrd="4" presId="urn:microsoft.com/office/officeart/2005/8/layout/list1"/>
    <dgm:cxn modelId="{87DFD7D4-F61C-43D5-8900-803A30EF09F3}" type="presOf" srcId="{7B996C2E-346F-412A-81DF-BDB7839A7269}" destId="{73241470-3070-4625-8947-B25C8F1FBEE2}" srcOrd="0" destOrd="1" presId="urn:microsoft.com/office/officeart/2005/8/layout/list1"/>
    <dgm:cxn modelId="{A64F5D3D-1E2C-415C-8803-0457BB39D84E}" srcId="{1E8BA89A-3717-4E56-8792-A726DAE28457}" destId="{7A656532-0857-477D-A1C3-50CCFAEC8A7D}" srcOrd="4" destOrd="0" parTransId="{4369040F-2634-4CD3-8425-3BF7BD6F8F70}" sibTransId="{511AA792-5692-4C61-9BEE-EA1E400C61B4}"/>
    <dgm:cxn modelId="{B151AC56-D1B5-4831-B1CB-107CB523EBE2}" type="presOf" srcId="{7FECC3BA-6257-4896-8959-7F30A8732255}" destId="{73241470-3070-4625-8947-B25C8F1FBEE2}" srcOrd="0" destOrd="5" presId="urn:microsoft.com/office/officeart/2005/8/layout/list1"/>
    <dgm:cxn modelId="{A083A0F4-AFAA-4C2E-9601-E2DBB48DB641}" srcId="{1E8BA89A-3717-4E56-8792-A726DAE28457}" destId="{A1EA5A12-53A2-4BFA-B36B-E3B96F334108}" srcOrd="7" destOrd="0" parTransId="{EFC8F4EC-E392-469C-B814-9EB1878329DB}" sibTransId="{26A5374E-BC66-41C8-B743-E4F70AE4DB58}"/>
    <dgm:cxn modelId="{FA1B55F2-A4DA-441A-A875-17AC6769BA76}" srcId="{16A6583D-4F5D-4BFB-8E6B-D1AD0980F1E6}" destId="{1E8BA89A-3717-4E56-8792-A726DAE28457}" srcOrd="0" destOrd="0" parTransId="{D39C9928-E291-4CA1-9763-09EFA01A7F20}" sibTransId="{7D93546B-5E25-45AF-9957-C223AB24A47A}"/>
    <dgm:cxn modelId="{30BD7A1F-2277-4EFD-8E2C-757D24851BE5}" type="presOf" srcId="{1E8BA89A-3717-4E56-8792-A726DAE28457}" destId="{9F5914EE-8542-40DB-B51D-2B2BF58EEFEC}" srcOrd="1" destOrd="0" presId="urn:microsoft.com/office/officeart/2005/8/layout/list1"/>
    <dgm:cxn modelId="{27E90DFD-AE67-49C1-A9E4-59F45B4CFA9A}" srcId="{1E8BA89A-3717-4E56-8792-A726DAE28457}" destId="{7FECC3BA-6257-4896-8959-7F30A8732255}" srcOrd="5" destOrd="0" parTransId="{10D19E6C-075B-4800-880C-9288E0F53FFA}" sibTransId="{E3EBDA90-E875-47B6-821A-2F54C2F86C4E}"/>
    <dgm:cxn modelId="{EE0AF641-15BC-4D81-9037-D7A2C9702161}" type="presOf" srcId="{1E8BA89A-3717-4E56-8792-A726DAE28457}" destId="{E830D33B-58A4-4DAA-A802-5F8C61E956B0}" srcOrd="0" destOrd="0" presId="urn:microsoft.com/office/officeart/2005/8/layout/list1"/>
    <dgm:cxn modelId="{EA46437D-E015-4B33-B78B-6FE53DB89048}" srcId="{1E8BA89A-3717-4E56-8792-A726DAE28457}" destId="{3C8A18D4-BAE6-4CA4-BAA3-00EAAC5EBBD3}" srcOrd="2" destOrd="0" parTransId="{83D8CCD8-3AFA-456D-92FB-E8CE65D588D4}" sibTransId="{3DBA0422-0F9B-4BAF-8741-9D1FF27EEF1C}"/>
    <dgm:cxn modelId="{00B16455-F18D-4170-8888-08A9501663EC}" type="presOf" srcId="{26F2AA02-F1A3-42E5-88C1-D0B6738573D6}" destId="{73241470-3070-4625-8947-B25C8F1FBEE2}" srcOrd="0" destOrd="3" presId="urn:microsoft.com/office/officeart/2005/8/layout/list1"/>
    <dgm:cxn modelId="{6A738B38-EE3B-4253-AD3A-C6369537B0ED}" type="presOf" srcId="{70FD279B-EBF9-48A1-8764-3AF350C7AB90}" destId="{73241470-3070-4625-8947-B25C8F1FBEE2}" srcOrd="0" destOrd="8" presId="urn:microsoft.com/office/officeart/2005/8/layout/list1"/>
    <dgm:cxn modelId="{124A540C-CBE4-4867-9013-E4FF1085D554}" type="presOf" srcId="{57E511B0-12ED-49DE-81CB-D9778D8FC0BE}" destId="{73241470-3070-4625-8947-B25C8F1FBEE2}" srcOrd="0" destOrd="0" presId="urn:microsoft.com/office/officeart/2005/8/layout/list1"/>
    <dgm:cxn modelId="{65A18A09-D1F5-40D1-B031-2FA3E547643B}" type="presOf" srcId="{3C8A18D4-BAE6-4CA4-BAA3-00EAAC5EBBD3}" destId="{73241470-3070-4625-8947-B25C8F1FBEE2}" srcOrd="0" destOrd="2" presId="urn:microsoft.com/office/officeart/2005/8/layout/list1"/>
    <dgm:cxn modelId="{3DA00529-2008-425F-90B9-C737CE7D76B0}" type="presParOf" srcId="{14E3C586-6840-43A2-B8FE-EF85097FF6E0}" destId="{833E7033-6415-40E9-AEA4-217D2D7109AD}" srcOrd="0" destOrd="0" presId="urn:microsoft.com/office/officeart/2005/8/layout/list1"/>
    <dgm:cxn modelId="{7283BC51-9E0C-485F-B310-1C26E849875B}" type="presParOf" srcId="{833E7033-6415-40E9-AEA4-217D2D7109AD}" destId="{E830D33B-58A4-4DAA-A802-5F8C61E956B0}" srcOrd="0" destOrd="0" presId="urn:microsoft.com/office/officeart/2005/8/layout/list1"/>
    <dgm:cxn modelId="{28298E39-3727-4FF0-B50E-4C14D7C84D83}" type="presParOf" srcId="{833E7033-6415-40E9-AEA4-217D2D7109AD}" destId="{9F5914EE-8542-40DB-B51D-2B2BF58EEFEC}" srcOrd="1" destOrd="0" presId="urn:microsoft.com/office/officeart/2005/8/layout/list1"/>
    <dgm:cxn modelId="{78CDA03A-FE30-413B-9DFA-ED5374E05B41}" type="presParOf" srcId="{14E3C586-6840-43A2-B8FE-EF85097FF6E0}" destId="{7EAAF707-293B-4D68-AD56-57D80F5DE46D}" srcOrd="1" destOrd="0" presId="urn:microsoft.com/office/officeart/2005/8/layout/list1"/>
    <dgm:cxn modelId="{34E9C19F-D5AF-458F-BEDB-5695E42166C7}" type="presParOf" srcId="{14E3C586-6840-43A2-B8FE-EF85097FF6E0}" destId="{73241470-3070-4625-8947-B25C8F1FBEE2}" srcOrd="2" destOrd="0" presId="urn:microsoft.com/office/officeart/2005/8/layout/list1"/>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6A6583D-4F5D-4BFB-8E6B-D1AD0980F1E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sl-SI"/>
        </a:p>
      </dgm:t>
    </dgm:pt>
    <dgm:pt modelId="{1E8BA89A-3717-4E56-8792-A726DAE28457}">
      <dgm:prSet phldrT="[besedilo]" custT="1"/>
      <dgm:spPr/>
      <dgm:t>
        <a:bodyPr/>
        <a:lstStyle/>
        <a:p>
          <a:pPr algn="ctr"/>
          <a:r>
            <a:rPr lang="sl-SI" sz="2600" dirty="0" smtClean="0"/>
            <a:t>Neposredna plačila 2023-2027 -  </a:t>
          </a:r>
          <a:r>
            <a:rPr lang="sl-SI" sz="3000" b="1" dirty="0" smtClean="0"/>
            <a:t>DOPOLNILNA  PRERAZPOREDITVENA DOHODKOVNA PODPORA ZA TRAJNOSTNOST (DPDPT)</a:t>
          </a:r>
          <a:endParaRPr lang="sl-SI" sz="3000" b="1" dirty="0"/>
        </a:p>
      </dgm:t>
    </dgm:pt>
    <dgm:pt modelId="{D39C9928-E291-4CA1-9763-09EFA01A7F20}" type="parTrans" cxnId="{FA1B55F2-A4DA-441A-A875-17AC6769BA76}">
      <dgm:prSet/>
      <dgm:spPr/>
      <dgm:t>
        <a:bodyPr/>
        <a:lstStyle/>
        <a:p>
          <a:endParaRPr lang="sl-SI"/>
        </a:p>
      </dgm:t>
    </dgm:pt>
    <dgm:pt modelId="{7D93546B-5E25-45AF-9957-C223AB24A47A}" type="sibTrans" cxnId="{FA1B55F2-A4DA-441A-A875-17AC6769BA76}">
      <dgm:prSet/>
      <dgm:spPr/>
      <dgm:t>
        <a:bodyPr/>
        <a:lstStyle/>
        <a:p>
          <a:endParaRPr lang="sl-SI"/>
        </a:p>
      </dgm:t>
    </dgm:pt>
    <dgm:pt modelId="{57E511B0-12ED-49DE-81CB-D9778D8FC0BE}">
      <dgm:prSet phldrT="[besedilo]" custT="1"/>
      <dgm:spPr/>
      <dgm:t>
        <a:bodyPr/>
        <a:lstStyle/>
        <a:p>
          <a:r>
            <a:rPr lang="sl-SI" sz="2100" b="1" smtClean="0"/>
            <a:t>Le za upravičene površine do ODPT</a:t>
          </a:r>
          <a:r>
            <a:rPr lang="sl-SI" sz="2100" smtClean="0"/>
            <a:t>.</a:t>
          </a:r>
          <a:endParaRPr lang="sl-SI" sz="2100" b="1" u="sng" dirty="0"/>
        </a:p>
      </dgm:t>
    </dgm:pt>
    <dgm:pt modelId="{923276FE-4D6A-40C2-B73A-1493AADB2778}" type="parTrans" cxnId="{AD7063F8-B399-4821-82C9-96E08F3988B3}">
      <dgm:prSet/>
      <dgm:spPr/>
      <dgm:t>
        <a:bodyPr/>
        <a:lstStyle/>
        <a:p>
          <a:endParaRPr lang="sl-SI"/>
        </a:p>
      </dgm:t>
    </dgm:pt>
    <dgm:pt modelId="{BA467E78-C9DC-4E65-9305-DF85A8A20D7A}" type="sibTrans" cxnId="{AD7063F8-B399-4821-82C9-96E08F3988B3}">
      <dgm:prSet/>
      <dgm:spPr/>
      <dgm:t>
        <a:bodyPr/>
        <a:lstStyle/>
        <a:p>
          <a:endParaRPr lang="sl-SI"/>
        </a:p>
      </dgm:t>
    </dgm:pt>
    <dgm:pt modelId="{0E353E62-9912-4611-A3FD-7D8179B80DD1}">
      <dgm:prSet custT="1"/>
      <dgm:spPr/>
      <dgm:t>
        <a:bodyPr/>
        <a:lstStyle/>
        <a:p>
          <a:r>
            <a:rPr lang="sl-SI" sz="2100" b="1" dirty="0" smtClean="0"/>
            <a:t>Dodeli se za prvih 8,2 ha na KMG</a:t>
          </a:r>
          <a:r>
            <a:rPr lang="sl-SI" sz="2100" dirty="0" smtClean="0"/>
            <a:t>. Pri tem imajo prednost hektarji, ki niso podvrženim upravnim sankcijam.</a:t>
          </a:r>
        </a:p>
      </dgm:t>
    </dgm:pt>
    <dgm:pt modelId="{578B8BF2-5F4F-4B8E-9D85-7DFF8E10DE62}" type="parTrans" cxnId="{6BD10AEC-A4E6-4F1A-9DF9-05FB89B8760B}">
      <dgm:prSet/>
      <dgm:spPr/>
      <dgm:t>
        <a:bodyPr/>
        <a:lstStyle/>
        <a:p>
          <a:endParaRPr lang="sl-SI"/>
        </a:p>
      </dgm:t>
    </dgm:pt>
    <dgm:pt modelId="{CCCD678F-94C3-4472-A95D-32E3EA89D27C}" type="sibTrans" cxnId="{6BD10AEC-A4E6-4F1A-9DF9-05FB89B8760B}">
      <dgm:prSet/>
      <dgm:spPr/>
      <dgm:t>
        <a:bodyPr/>
        <a:lstStyle/>
        <a:p>
          <a:endParaRPr lang="sl-SI"/>
        </a:p>
      </dgm:t>
    </dgm:pt>
    <dgm:pt modelId="{50EA5016-BB54-41B7-97CF-B467B246EEC5}">
      <dgm:prSet custT="1"/>
      <dgm:spPr/>
      <dgm:t>
        <a:bodyPr/>
        <a:lstStyle/>
        <a:p>
          <a:r>
            <a:rPr lang="sl-SI" sz="2100" b="1" dirty="0" smtClean="0"/>
            <a:t>5 % nacionalne ovojnice za NP + znesek na podlagi postopnega znižanja ODPT</a:t>
          </a:r>
          <a:r>
            <a:rPr lang="sl-SI" sz="2100" dirty="0" smtClean="0"/>
            <a:t>.</a:t>
          </a:r>
        </a:p>
      </dgm:t>
    </dgm:pt>
    <dgm:pt modelId="{B3797C62-74D6-4C54-9B5A-E8C2647BE76B}" type="parTrans" cxnId="{DF911780-E04A-4A70-85AA-5AD25193E784}">
      <dgm:prSet/>
      <dgm:spPr/>
      <dgm:t>
        <a:bodyPr/>
        <a:lstStyle/>
        <a:p>
          <a:endParaRPr lang="sl-SI"/>
        </a:p>
      </dgm:t>
    </dgm:pt>
    <dgm:pt modelId="{8EB0CA03-0C38-4CAF-88B1-4E9800A339E5}" type="sibTrans" cxnId="{DF911780-E04A-4A70-85AA-5AD25193E784}">
      <dgm:prSet/>
      <dgm:spPr/>
      <dgm:t>
        <a:bodyPr/>
        <a:lstStyle/>
        <a:p>
          <a:endParaRPr lang="sl-SI"/>
        </a:p>
      </dgm:t>
    </dgm:pt>
    <dgm:pt modelId="{FB3B98BA-E937-4EB0-A5EC-3A605386776A}">
      <dgm:prSet custT="1"/>
      <dgm:spPr/>
      <dgm:t>
        <a:bodyPr/>
        <a:lstStyle/>
        <a:p>
          <a:r>
            <a:rPr lang="sl-SI" sz="2100" b="1" u="sng" dirty="0" smtClean="0">
              <a:solidFill>
                <a:schemeClr val="bg1">
                  <a:lumMod val="50000"/>
                </a:schemeClr>
              </a:solidFill>
            </a:rPr>
            <a:t>Primer 1:</a:t>
          </a:r>
        </a:p>
      </dgm:t>
    </dgm:pt>
    <dgm:pt modelId="{69893233-CB6B-493D-A3EE-ED7AA4EFD5DA}" type="parTrans" cxnId="{B59B7254-94D5-4EC4-8B8A-6EAB8A6F6CDA}">
      <dgm:prSet/>
      <dgm:spPr/>
      <dgm:t>
        <a:bodyPr/>
        <a:lstStyle/>
        <a:p>
          <a:endParaRPr lang="sl-SI"/>
        </a:p>
      </dgm:t>
    </dgm:pt>
    <dgm:pt modelId="{684206FF-43B7-4D6B-8E78-D3053AEE5CED}" type="sibTrans" cxnId="{B59B7254-94D5-4EC4-8B8A-6EAB8A6F6CDA}">
      <dgm:prSet/>
      <dgm:spPr/>
      <dgm:t>
        <a:bodyPr/>
        <a:lstStyle/>
        <a:p>
          <a:endParaRPr lang="sl-SI"/>
        </a:p>
      </dgm:t>
    </dgm:pt>
    <dgm:pt modelId="{DF18953D-3F5F-402A-9C72-A52377DB10F7}">
      <dgm:prSet custT="1"/>
      <dgm:spPr/>
      <dgm:t>
        <a:bodyPr/>
        <a:lstStyle/>
        <a:p>
          <a:r>
            <a:rPr lang="sl-SI" sz="2100" b="1" u="sng" dirty="0" smtClean="0">
              <a:solidFill>
                <a:schemeClr val="bg1">
                  <a:lumMod val="50000"/>
                </a:schemeClr>
              </a:solidFill>
            </a:rPr>
            <a:t>Primer 2:</a:t>
          </a:r>
        </a:p>
      </dgm:t>
    </dgm:pt>
    <dgm:pt modelId="{4F6724C9-A69F-4387-AEF4-9F1803AF4386}" type="parTrans" cxnId="{09C02E70-0CD7-4C80-86F1-E741646AC8F3}">
      <dgm:prSet/>
      <dgm:spPr/>
      <dgm:t>
        <a:bodyPr/>
        <a:lstStyle/>
        <a:p>
          <a:endParaRPr lang="sl-SI"/>
        </a:p>
      </dgm:t>
    </dgm:pt>
    <dgm:pt modelId="{DD2894F0-690E-4052-B4A3-0ED61FD64BDD}" type="sibTrans" cxnId="{09C02E70-0CD7-4C80-86F1-E741646AC8F3}">
      <dgm:prSet/>
      <dgm:spPr/>
      <dgm:t>
        <a:bodyPr/>
        <a:lstStyle/>
        <a:p>
          <a:endParaRPr lang="sl-SI"/>
        </a:p>
      </dgm:t>
    </dgm:pt>
    <dgm:pt modelId="{04EDAE39-7986-4F7C-B953-16C0444D2AEC}">
      <dgm:prSet custT="1"/>
      <dgm:spPr/>
      <dgm:t>
        <a:bodyPr/>
        <a:lstStyle/>
        <a:p>
          <a:r>
            <a:rPr lang="sl-SI" sz="2100" b="1" dirty="0" smtClean="0"/>
            <a:t>Načrtovani znesek na enoto znaša 27,38 eur/ha </a:t>
          </a:r>
          <a:r>
            <a:rPr lang="sl-SI" sz="2100" dirty="0" smtClean="0"/>
            <a:t>(284.000 ha), </a:t>
          </a:r>
          <a:r>
            <a:rPr lang="sl-SI" sz="2100" b="1" dirty="0" smtClean="0"/>
            <a:t>najnižji znesek načrtovanega zneska na enoto 21,90 eur/ha</a:t>
          </a:r>
          <a:r>
            <a:rPr lang="sl-SI" sz="2100" dirty="0" smtClean="0"/>
            <a:t> in </a:t>
          </a:r>
          <a:r>
            <a:rPr lang="sl-SI" sz="2100" b="1" dirty="0" smtClean="0"/>
            <a:t>najvišji znesek načrtovanega zneska na enoto 35,59 eur/ha</a:t>
          </a:r>
          <a:r>
            <a:rPr lang="sl-SI" sz="2100" dirty="0" smtClean="0"/>
            <a:t>.</a:t>
          </a:r>
        </a:p>
      </dgm:t>
    </dgm:pt>
    <dgm:pt modelId="{8C98D445-70AF-4BA9-B660-05735C231C77}" type="parTrans" cxnId="{EB6E8E5D-E642-488A-93A2-E25A5942A88E}">
      <dgm:prSet/>
      <dgm:spPr/>
      <dgm:t>
        <a:bodyPr/>
        <a:lstStyle/>
        <a:p>
          <a:endParaRPr lang="sl-SI"/>
        </a:p>
      </dgm:t>
    </dgm:pt>
    <dgm:pt modelId="{C1773B1E-521C-4460-8671-2E450D297870}" type="sibTrans" cxnId="{EB6E8E5D-E642-488A-93A2-E25A5942A88E}">
      <dgm:prSet/>
      <dgm:spPr/>
      <dgm:t>
        <a:bodyPr/>
        <a:lstStyle/>
        <a:p>
          <a:endParaRPr lang="sl-SI"/>
        </a:p>
      </dgm:t>
    </dgm:pt>
    <dgm:pt modelId="{55754C1E-FAC2-4FF4-BC6F-497E928C3DB3}">
      <dgm:prSet custT="1"/>
      <dgm:spPr/>
      <dgm:t>
        <a:bodyPr/>
        <a:lstStyle/>
        <a:p>
          <a:endParaRPr lang="sl-SI" sz="2100" dirty="0" smtClean="0"/>
        </a:p>
      </dgm:t>
    </dgm:pt>
    <dgm:pt modelId="{39FF923E-17B1-47EF-9C9E-1FF548BE98EF}" type="parTrans" cxnId="{8A6DD276-8D36-44F4-A715-4199BCC728CA}">
      <dgm:prSet/>
      <dgm:spPr/>
      <dgm:t>
        <a:bodyPr/>
        <a:lstStyle/>
        <a:p>
          <a:endParaRPr lang="sl-SI"/>
        </a:p>
      </dgm:t>
    </dgm:pt>
    <dgm:pt modelId="{68894F3F-75C1-4233-B949-D5291DDF0873}" type="sibTrans" cxnId="{8A6DD276-8D36-44F4-A715-4199BCC728CA}">
      <dgm:prSet/>
      <dgm:spPr/>
      <dgm:t>
        <a:bodyPr/>
        <a:lstStyle/>
        <a:p>
          <a:endParaRPr lang="sl-SI"/>
        </a:p>
      </dgm:t>
    </dgm:pt>
    <dgm:pt modelId="{C1AA6C2F-733E-4498-B857-5417985C9105}">
      <dgm:prSet custT="1"/>
      <dgm:spPr/>
      <dgm:t>
        <a:bodyPr/>
        <a:lstStyle/>
        <a:p>
          <a:r>
            <a:rPr lang="sl-SI" sz="2100" dirty="0" smtClean="0"/>
            <a:t>Nosilec KMG ima 25 ha. Na </a:t>
          </a:r>
          <a:r>
            <a:rPr lang="sl-SI" sz="2100" dirty="0" smtClean="0"/>
            <a:t>2 </a:t>
          </a:r>
          <a:r>
            <a:rPr lang="sl-SI" sz="2100" dirty="0" smtClean="0"/>
            <a:t>ha ima upravno sankcijo. </a:t>
          </a:r>
        </a:p>
      </dgm:t>
    </dgm:pt>
    <dgm:pt modelId="{9056D125-3E5B-4090-9C2E-69A44A619AFA}" type="parTrans" cxnId="{0AD9B9CE-FDBF-4513-A550-4469E16D1F55}">
      <dgm:prSet/>
      <dgm:spPr/>
      <dgm:t>
        <a:bodyPr/>
        <a:lstStyle/>
        <a:p>
          <a:endParaRPr lang="sl-SI"/>
        </a:p>
      </dgm:t>
    </dgm:pt>
    <dgm:pt modelId="{101CD818-DAA1-4AB5-B67C-38F622653BBD}" type="sibTrans" cxnId="{0AD9B9CE-FDBF-4513-A550-4469E16D1F55}">
      <dgm:prSet/>
      <dgm:spPr/>
      <dgm:t>
        <a:bodyPr/>
        <a:lstStyle/>
        <a:p>
          <a:endParaRPr lang="sl-SI"/>
        </a:p>
      </dgm:t>
    </dgm:pt>
    <dgm:pt modelId="{6B05998B-283A-4313-ADC3-8345B04DA43D}">
      <dgm:prSet custT="1"/>
      <dgm:spPr/>
      <dgm:t>
        <a:bodyPr/>
        <a:lstStyle/>
        <a:p>
          <a:endParaRPr lang="sl-SI" sz="2100" dirty="0" smtClean="0"/>
        </a:p>
      </dgm:t>
    </dgm:pt>
    <dgm:pt modelId="{66427C92-2BD5-4681-8FEC-445514859619}" type="parTrans" cxnId="{8A468A00-D3C6-4729-A986-A2D3D0692D52}">
      <dgm:prSet/>
      <dgm:spPr/>
      <dgm:t>
        <a:bodyPr/>
        <a:lstStyle/>
        <a:p>
          <a:endParaRPr lang="sl-SI"/>
        </a:p>
      </dgm:t>
    </dgm:pt>
    <dgm:pt modelId="{C2A92E3C-6E65-45C3-BCEC-34A005554C57}" type="sibTrans" cxnId="{8A468A00-D3C6-4729-A986-A2D3D0692D52}">
      <dgm:prSet/>
      <dgm:spPr/>
      <dgm:t>
        <a:bodyPr/>
        <a:lstStyle/>
        <a:p>
          <a:endParaRPr lang="sl-SI"/>
        </a:p>
      </dgm:t>
    </dgm:pt>
    <dgm:pt modelId="{5DD1D927-89CD-40DE-A208-3E1032974B51}">
      <dgm:prSet custT="1"/>
      <dgm:spPr/>
      <dgm:t>
        <a:bodyPr/>
        <a:lstStyle/>
        <a:p>
          <a:r>
            <a:rPr lang="sl-SI" sz="2100" dirty="0" smtClean="0"/>
            <a:t>Nosilec KMG ima 3 ha KZU; brez sankcij. </a:t>
          </a:r>
        </a:p>
      </dgm:t>
    </dgm:pt>
    <dgm:pt modelId="{E61D210A-CAB7-47E7-B430-57B98D09B28D}" type="parTrans" cxnId="{BC6B364F-F1F0-4771-86BB-0DAB71240B04}">
      <dgm:prSet/>
      <dgm:spPr/>
      <dgm:t>
        <a:bodyPr/>
        <a:lstStyle/>
        <a:p>
          <a:endParaRPr lang="sl-SI"/>
        </a:p>
      </dgm:t>
    </dgm:pt>
    <dgm:pt modelId="{56C0DDD7-9ED8-4CE3-93DD-F336F78CBF02}" type="sibTrans" cxnId="{BC6B364F-F1F0-4771-86BB-0DAB71240B04}">
      <dgm:prSet/>
      <dgm:spPr/>
      <dgm:t>
        <a:bodyPr/>
        <a:lstStyle/>
        <a:p>
          <a:endParaRPr lang="sl-SI"/>
        </a:p>
      </dgm:t>
    </dgm:pt>
    <dgm:pt modelId="{8E2056A1-3798-415B-98B9-9D52EA357C65}">
      <dgm:prSet custT="1"/>
      <dgm:spPr/>
      <dgm:t>
        <a:bodyPr/>
        <a:lstStyle/>
        <a:p>
          <a:endParaRPr lang="sl-SI" sz="2100" dirty="0" smtClean="0"/>
        </a:p>
      </dgm:t>
    </dgm:pt>
    <dgm:pt modelId="{D11711A7-BD3F-4343-AF65-B65645DF9F73}" type="parTrans" cxnId="{33266503-D51A-4C13-8D08-6F800531F1F2}">
      <dgm:prSet/>
      <dgm:spPr/>
      <dgm:t>
        <a:bodyPr/>
        <a:lstStyle/>
        <a:p>
          <a:endParaRPr lang="sl-SI"/>
        </a:p>
      </dgm:t>
    </dgm:pt>
    <dgm:pt modelId="{6AB9D439-44E9-4DF0-8805-0C8449177825}" type="sibTrans" cxnId="{33266503-D51A-4C13-8D08-6F800531F1F2}">
      <dgm:prSet/>
      <dgm:spPr/>
      <dgm:t>
        <a:bodyPr/>
        <a:lstStyle/>
        <a:p>
          <a:endParaRPr lang="sl-SI"/>
        </a:p>
      </dgm:t>
    </dgm:pt>
    <dgm:pt modelId="{9A252F2C-C9A8-4758-A05E-B3F19690BFF1}">
      <dgm:prSet custT="1"/>
      <dgm:spPr/>
      <dgm:t>
        <a:bodyPr/>
        <a:lstStyle/>
        <a:p>
          <a:r>
            <a:rPr lang="sl-SI" sz="2100" dirty="0" smtClean="0"/>
            <a:t>Nosilec KMG prejme plačilo DPDPT za 8,2 ha.</a:t>
          </a:r>
        </a:p>
      </dgm:t>
    </dgm:pt>
    <dgm:pt modelId="{C2295E4C-0457-4364-9AF7-3FC4876947FF}" type="parTrans" cxnId="{6A1230C1-0C67-47BF-B0BF-5B404C7DA43B}">
      <dgm:prSet/>
      <dgm:spPr/>
      <dgm:t>
        <a:bodyPr/>
        <a:lstStyle/>
        <a:p>
          <a:endParaRPr lang="sl-SI"/>
        </a:p>
      </dgm:t>
    </dgm:pt>
    <dgm:pt modelId="{59D77287-3E03-4F18-BCD0-9B16832EBD21}" type="sibTrans" cxnId="{6A1230C1-0C67-47BF-B0BF-5B404C7DA43B}">
      <dgm:prSet/>
      <dgm:spPr/>
      <dgm:t>
        <a:bodyPr/>
        <a:lstStyle/>
        <a:p>
          <a:endParaRPr lang="sl-SI"/>
        </a:p>
      </dgm:t>
    </dgm:pt>
    <dgm:pt modelId="{7B6AC21F-EF3E-4E1B-BD23-4B7C8A760571}">
      <dgm:prSet custT="1"/>
      <dgm:spPr/>
      <dgm:t>
        <a:bodyPr/>
        <a:lstStyle/>
        <a:p>
          <a:r>
            <a:rPr lang="sl-SI" sz="2100" dirty="0" smtClean="0"/>
            <a:t>Nosilec KMG prejme plačilo DPDPT za 3 ha.</a:t>
          </a:r>
        </a:p>
      </dgm:t>
    </dgm:pt>
    <dgm:pt modelId="{F4086728-75D2-4A3E-AE04-B19B3D68C494}" type="parTrans" cxnId="{C6A52BF3-6DD5-4034-9F5C-D7F72D469084}">
      <dgm:prSet/>
      <dgm:spPr/>
      <dgm:t>
        <a:bodyPr/>
        <a:lstStyle/>
        <a:p>
          <a:endParaRPr lang="sl-SI"/>
        </a:p>
      </dgm:t>
    </dgm:pt>
    <dgm:pt modelId="{A39A1F55-4263-4EC2-971A-A9EE658DFB95}" type="sibTrans" cxnId="{C6A52BF3-6DD5-4034-9F5C-D7F72D469084}">
      <dgm:prSet/>
      <dgm:spPr/>
      <dgm:t>
        <a:bodyPr/>
        <a:lstStyle/>
        <a:p>
          <a:endParaRPr lang="sl-SI"/>
        </a:p>
      </dgm:t>
    </dgm:pt>
    <dgm:pt modelId="{14E3C586-6840-43A2-B8FE-EF85097FF6E0}" type="pres">
      <dgm:prSet presAssocID="{16A6583D-4F5D-4BFB-8E6B-D1AD0980F1E6}" presName="linear" presStyleCnt="0">
        <dgm:presLayoutVars>
          <dgm:dir/>
          <dgm:animLvl val="lvl"/>
          <dgm:resizeHandles val="exact"/>
        </dgm:presLayoutVars>
      </dgm:prSet>
      <dgm:spPr/>
      <dgm:t>
        <a:bodyPr/>
        <a:lstStyle/>
        <a:p>
          <a:endParaRPr lang="sl-SI"/>
        </a:p>
      </dgm:t>
    </dgm:pt>
    <dgm:pt modelId="{833E7033-6415-40E9-AEA4-217D2D7109AD}" type="pres">
      <dgm:prSet presAssocID="{1E8BA89A-3717-4E56-8792-A726DAE28457}" presName="parentLin" presStyleCnt="0"/>
      <dgm:spPr/>
    </dgm:pt>
    <dgm:pt modelId="{E830D33B-58A4-4DAA-A802-5F8C61E956B0}" type="pres">
      <dgm:prSet presAssocID="{1E8BA89A-3717-4E56-8792-A726DAE28457}" presName="parentLeftMargin" presStyleLbl="node1" presStyleIdx="0" presStyleCnt="1"/>
      <dgm:spPr/>
      <dgm:t>
        <a:bodyPr/>
        <a:lstStyle/>
        <a:p>
          <a:endParaRPr lang="sl-SI"/>
        </a:p>
      </dgm:t>
    </dgm:pt>
    <dgm:pt modelId="{9F5914EE-8542-40DB-B51D-2B2BF58EEFEC}" type="pres">
      <dgm:prSet presAssocID="{1E8BA89A-3717-4E56-8792-A726DAE28457}" presName="parentText" presStyleLbl="node1" presStyleIdx="0" presStyleCnt="1" custScaleX="154841" custScaleY="62647" custLinFactNeighborX="-81244" custLinFactNeighborY="-8773">
        <dgm:presLayoutVars>
          <dgm:chMax val="0"/>
          <dgm:bulletEnabled val="1"/>
        </dgm:presLayoutVars>
      </dgm:prSet>
      <dgm:spPr/>
      <dgm:t>
        <a:bodyPr/>
        <a:lstStyle/>
        <a:p>
          <a:endParaRPr lang="sl-SI"/>
        </a:p>
      </dgm:t>
    </dgm:pt>
    <dgm:pt modelId="{7EAAF707-293B-4D68-AD56-57D80F5DE46D}" type="pres">
      <dgm:prSet presAssocID="{1E8BA89A-3717-4E56-8792-A726DAE28457}" presName="negativeSpace" presStyleCnt="0"/>
      <dgm:spPr/>
    </dgm:pt>
    <dgm:pt modelId="{73241470-3070-4625-8947-B25C8F1FBEE2}" type="pres">
      <dgm:prSet presAssocID="{1E8BA89A-3717-4E56-8792-A726DAE28457}" presName="childText" presStyleLbl="conFgAcc1" presStyleIdx="0" presStyleCnt="1" custScaleY="99595" custLinFactNeighborY="-11944">
        <dgm:presLayoutVars>
          <dgm:bulletEnabled val="1"/>
        </dgm:presLayoutVars>
      </dgm:prSet>
      <dgm:spPr/>
      <dgm:t>
        <a:bodyPr/>
        <a:lstStyle/>
        <a:p>
          <a:endParaRPr lang="sl-SI"/>
        </a:p>
      </dgm:t>
    </dgm:pt>
  </dgm:ptLst>
  <dgm:cxnLst>
    <dgm:cxn modelId="{54FC2D39-1B36-4ED1-850A-03E2C52FC7AE}" type="presOf" srcId="{6B05998B-283A-4313-ADC3-8345B04DA43D}" destId="{73241470-3070-4625-8947-B25C8F1FBEE2}" srcOrd="0" destOrd="7" presId="urn:microsoft.com/office/officeart/2005/8/layout/list1"/>
    <dgm:cxn modelId="{785E7CE9-9D21-4F8B-A788-E179DFA635B3}" type="presOf" srcId="{50EA5016-BB54-41B7-97CF-B467B246EEC5}" destId="{73241470-3070-4625-8947-B25C8F1FBEE2}" srcOrd="0" destOrd="2" presId="urn:microsoft.com/office/officeart/2005/8/layout/list1"/>
    <dgm:cxn modelId="{EB6E8E5D-E642-488A-93A2-E25A5942A88E}" srcId="{1E8BA89A-3717-4E56-8792-A726DAE28457}" destId="{04EDAE39-7986-4F7C-B953-16C0444D2AEC}" srcOrd="8" destOrd="0" parTransId="{8C98D445-70AF-4BA9-B660-05735C231C77}" sibTransId="{C1773B1E-521C-4460-8671-2E450D297870}"/>
    <dgm:cxn modelId="{44BC5B3F-F92E-4E38-8D9D-7948880EA788}" type="presOf" srcId="{04EDAE39-7986-4F7C-B953-16C0444D2AEC}" destId="{73241470-3070-4625-8947-B25C8F1FBEE2}" srcOrd="0" destOrd="12" presId="urn:microsoft.com/office/officeart/2005/8/layout/list1"/>
    <dgm:cxn modelId="{CB623000-C440-41B2-A759-0BD16CE60C27}" type="presOf" srcId="{7B6AC21F-EF3E-4E1B-BD23-4B7C8A760571}" destId="{73241470-3070-4625-8947-B25C8F1FBEE2}" srcOrd="0" destOrd="10" presId="urn:microsoft.com/office/officeart/2005/8/layout/list1"/>
    <dgm:cxn modelId="{C6A52BF3-6DD5-4034-9F5C-D7F72D469084}" srcId="{DF18953D-3F5F-402A-9C72-A52377DB10F7}" destId="{7B6AC21F-EF3E-4E1B-BD23-4B7C8A760571}" srcOrd="1" destOrd="0" parTransId="{F4086728-75D2-4A3E-AE04-B19B3D68C494}" sibTransId="{A39A1F55-4263-4EC2-971A-A9EE658DFB95}"/>
    <dgm:cxn modelId="{6A1230C1-0C67-47BF-B0BF-5B404C7DA43B}" srcId="{FB3B98BA-E937-4EB0-A5EC-3A605386776A}" destId="{9A252F2C-C9A8-4758-A05E-B3F19690BFF1}" srcOrd="1" destOrd="0" parTransId="{C2295E4C-0457-4364-9AF7-3FC4876947FF}" sibTransId="{59D77287-3E03-4F18-BCD0-9B16832EBD21}"/>
    <dgm:cxn modelId="{BC6B364F-F1F0-4771-86BB-0DAB71240B04}" srcId="{DF18953D-3F5F-402A-9C72-A52377DB10F7}" destId="{5DD1D927-89CD-40DE-A208-3E1032974B51}" srcOrd="0" destOrd="0" parTransId="{E61D210A-CAB7-47E7-B430-57B98D09B28D}" sibTransId="{56C0DDD7-9ED8-4CE3-93DD-F336F78CBF02}"/>
    <dgm:cxn modelId="{AD7063F8-B399-4821-82C9-96E08F3988B3}" srcId="{1E8BA89A-3717-4E56-8792-A726DAE28457}" destId="{57E511B0-12ED-49DE-81CB-D9778D8FC0BE}" srcOrd="0" destOrd="0" parTransId="{923276FE-4D6A-40C2-B73A-1493AADB2778}" sibTransId="{BA467E78-C9DC-4E65-9305-DF85A8A20D7A}"/>
    <dgm:cxn modelId="{B59B7254-94D5-4EC4-8B8A-6EAB8A6F6CDA}" srcId="{1E8BA89A-3717-4E56-8792-A726DAE28457}" destId="{FB3B98BA-E937-4EB0-A5EC-3A605386776A}" srcOrd="4" destOrd="0" parTransId="{69893233-CB6B-493D-A3EE-ED7AA4EFD5DA}" sibTransId="{684206FF-43B7-4D6B-8E78-D3053AEE5CED}"/>
    <dgm:cxn modelId="{33266503-D51A-4C13-8D08-6F800531F1F2}" srcId="{1E8BA89A-3717-4E56-8792-A726DAE28457}" destId="{8E2056A1-3798-415B-98B9-9D52EA357C65}" srcOrd="7" destOrd="0" parTransId="{D11711A7-BD3F-4343-AF65-B65645DF9F73}" sibTransId="{6AB9D439-44E9-4DF0-8805-0C8449177825}"/>
    <dgm:cxn modelId="{8A468A00-D3C6-4729-A986-A2D3D0692D52}" srcId="{1E8BA89A-3717-4E56-8792-A726DAE28457}" destId="{6B05998B-283A-4313-ADC3-8345B04DA43D}" srcOrd="5" destOrd="0" parTransId="{66427C92-2BD5-4681-8FEC-445514859619}" sibTransId="{C2A92E3C-6E65-45C3-BCEC-34A005554C57}"/>
    <dgm:cxn modelId="{8A6DD276-8D36-44F4-A715-4199BCC728CA}" srcId="{1E8BA89A-3717-4E56-8792-A726DAE28457}" destId="{55754C1E-FAC2-4FF4-BC6F-497E928C3DB3}" srcOrd="3" destOrd="0" parTransId="{39FF923E-17B1-47EF-9C9E-1FF548BE98EF}" sibTransId="{68894F3F-75C1-4233-B949-D5291DDF0873}"/>
    <dgm:cxn modelId="{D6D1669A-357E-4290-AD55-9B7295E3745B}" type="presOf" srcId="{FB3B98BA-E937-4EB0-A5EC-3A605386776A}" destId="{73241470-3070-4625-8947-B25C8F1FBEE2}" srcOrd="0" destOrd="4" presId="urn:microsoft.com/office/officeart/2005/8/layout/list1"/>
    <dgm:cxn modelId="{76E5359B-0309-49D0-8905-67DA89218AE6}" type="presOf" srcId="{DF18953D-3F5F-402A-9C72-A52377DB10F7}" destId="{73241470-3070-4625-8947-B25C8F1FBEE2}" srcOrd="0" destOrd="8" presId="urn:microsoft.com/office/officeart/2005/8/layout/list1"/>
    <dgm:cxn modelId="{0AD9B9CE-FDBF-4513-A550-4469E16D1F55}" srcId="{FB3B98BA-E937-4EB0-A5EC-3A605386776A}" destId="{C1AA6C2F-733E-4498-B857-5417985C9105}" srcOrd="0" destOrd="0" parTransId="{9056D125-3E5B-4090-9C2E-69A44A619AFA}" sibTransId="{101CD818-DAA1-4AB5-B67C-38F622653BBD}"/>
    <dgm:cxn modelId="{542A5BC0-952A-4971-BFA1-B2913F13691B}" type="presOf" srcId="{16A6583D-4F5D-4BFB-8E6B-D1AD0980F1E6}" destId="{14E3C586-6840-43A2-B8FE-EF85097FF6E0}" srcOrd="0" destOrd="0" presId="urn:microsoft.com/office/officeart/2005/8/layout/list1"/>
    <dgm:cxn modelId="{BFF044FE-D7FB-4441-9307-E3EEA0A1E9A7}" type="presOf" srcId="{9A252F2C-C9A8-4758-A05E-B3F19690BFF1}" destId="{73241470-3070-4625-8947-B25C8F1FBEE2}" srcOrd="0" destOrd="6" presId="urn:microsoft.com/office/officeart/2005/8/layout/list1"/>
    <dgm:cxn modelId="{6BD10AEC-A4E6-4F1A-9DF9-05FB89B8760B}" srcId="{1E8BA89A-3717-4E56-8792-A726DAE28457}" destId="{0E353E62-9912-4611-A3FD-7D8179B80DD1}" srcOrd="1" destOrd="0" parTransId="{578B8BF2-5F4F-4B8E-9D85-7DFF8E10DE62}" sibTransId="{CCCD678F-94C3-4472-A95D-32E3EA89D27C}"/>
    <dgm:cxn modelId="{F4479F4B-17CF-4A73-8158-9284649F5E9E}" type="presOf" srcId="{0E353E62-9912-4611-A3FD-7D8179B80DD1}" destId="{73241470-3070-4625-8947-B25C8F1FBEE2}" srcOrd="0" destOrd="1" presId="urn:microsoft.com/office/officeart/2005/8/layout/list1"/>
    <dgm:cxn modelId="{09C02E70-0CD7-4C80-86F1-E741646AC8F3}" srcId="{1E8BA89A-3717-4E56-8792-A726DAE28457}" destId="{DF18953D-3F5F-402A-9C72-A52377DB10F7}" srcOrd="6" destOrd="0" parTransId="{4F6724C9-A69F-4387-AEF4-9F1803AF4386}" sibTransId="{DD2894F0-690E-4052-B4A3-0ED61FD64BDD}"/>
    <dgm:cxn modelId="{FA1B55F2-A4DA-441A-A875-17AC6769BA76}" srcId="{16A6583D-4F5D-4BFB-8E6B-D1AD0980F1E6}" destId="{1E8BA89A-3717-4E56-8792-A726DAE28457}" srcOrd="0" destOrd="0" parTransId="{D39C9928-E291-4CA1-9763-09EFA01A7F20}" sibTransId="{7D93546B-5E25-45AF-9957-C223AB24A47A}"/>
    <dgm:cxn modelId="{30BD7A1F-2277-4EFD-8E2C-757D24851BE5}" type="presOf" srcId="{1E8BA89A-3717-4E56-8792-A726DAE28457}" destId="{9F5914EE-8542-40DB-B51D-2B2BF58EEFEC}" srcOrd="1" destOrd="0" presId="urn:microsoft.com/office/officeart/2005/8/layout/list1"/>
    <dgm:cxn modelId="{EE0AF641-15BC-4D81-9037-D7A2C9702161}" type="presOf" srcId="{1E8BA89A-3717-4E56-8792-A726DAE28457}" destId="{E830D33B-58A4-4DAA-A802-5F8C61E956B0}" srcOrd="0" destOrd="0" presId="urn:microsoft.com/office/officeart/2005/8/layout/list1"/>
    <dgm:cxn modelId="{D7FF4C9A-7E94-435A-8CF2-6D44064F73B9}" type="presOf" srcId="{C1AA6C2F-733E-4498-B857-5417985C9105}" destId="{73241470-3070-4625-8947-B25C8F1FBEE2}" srcOrd="0" destOrd="5" presId="urn:microsoft.com/office/officeart/2005/8/layout/list1"/>
    <dgm:cxn modelId="{8001C21B-094F-48FA-9983-EF56679AE852}" type="presOf" srcId="{5DD1D927-89CD-40DE-A208-3E1032974B51}" destId="{73241470-3070-4625-8947-B25C8F1FBEE2}" srcOrd="0" destOrd="9" presId="urn:microsoft.com/office/officeart/2005/8/layout/list1"/>
    <dgm:cxn modelId="{FB234440-2089-4327-B8C7-E36CC6EBD484}" type="presOf" srcId="{8E2056A1-3798-415B-98B9-9D52EA357C65}" destId="{73241470-3070-4625-8947-B25C8F1FBEE2}" srcOrd="0" destOrd="11" presId="urn:microsoft.com/office/officeart/2005/8/layout/list1"/>
    <dgm:cxn modelId="{124A540C-CBE4-4867-9013-E4FF1085D554}" type="presOf" srcId="{57E511B0-12ED-49DE-81CB-D9778D8FC0BE}" destId="{73241470-3070-4625-8947-B25C8F1FBEE2}" srcOrd="0" destOrd="0" presId="urn:microsoft.com/office/officeart/2005/8/layout/list1"/>
    <dgm:cxn modelId="{DF911780-E04A-4A70-85AA-5AD25193E784}" srcId="{1E8BA89A-3717-4E56-8792-A726DAE28457}" destId="{50EA5016-BB54-41B7-97CF-B467B246EEC5}" srcOrd="2" destOrd="0" parTransId="{B3797C62-74D6-4C54-9B5A-E8C2647BE76B}" sibTransId="{8EB0CA03-0C38-4CAF-88B1-4E9800A339E5}"/>
    <dgm:cxn modelId="{C0518233-1F7F-44BF-BC26-11790E8D184B}" type="presOf" srcId="{55754C1E-FAC2-4FF4-BC6F-497E928C3DB3}" destId="{73241470-3070-4625-8947-B25C8F1FBEE2}" srcOrd="0" destOrd="3" presId="urn:microsoft.com/office/officeart/2005/8/layout/list1"/>
    <dgm:cxn modelId="{3DA00529-2008-425F-90B9-C737CE7D76B0}" type="presParOf" srcId="{14E3C586-6840-43A2-B8FE-EF85097FF6E0}" destId="{833E7033-6415-40E9-AEA4-217D2D7109AD}" srcOrd="0" destOrd="0" presId="urn:microsoft.com/office/officeart/2005/8/layout/list1"/>
    <dgm:cxn modelId="{7283BC51-9E0C-485F-B310-1C26E849875B}" type="presParOf" srcId="{833E7033-6415-40E9-AEA4-217D2D7109AD}" destId="{E830D33B-58A4-4DAA-A802-5F8C61E956B0}" srcOrd="0" destOrd="0" presId="urn:microsoft.com/office/officeart/2005/8/layout/list1"/>
    <dgm:cxn modelId="{28298E39-3727-4FF0-B50E-4C14D7C84D83}" type="presParOf" srcId="{833E7033-6415-40E9-AEA4-217D2D7109AD}" destId="{9F5914EE-8542-40DB-B51D-2B2BF58EEFEC}" srcOrd="1" destOrd="0" presId="urn:microsoft.com/office/officeart/2005/8/layout/list1"/>
    <dgm:cxn modelId="{78CDA03A-FE30-413B-9DFA-ED5374E05B41}" type="presParOf" srcId="{14E3C586-6840-43A2-B8FE-EF85097FF6E0}" destId="{7EAAF707-293B-4D68-AD56-57D80F5DE46D}" srcOrd="1" destOrd="0" presId="urn:microsoft.com/office/officeart/2005/8/layout/list1"/>
    <dgm:cxn modelId="{34E9C19F-D5AF-458F-BEDB-5695E42166C7}" type="presParOf" srcId="{14E3C586-6840-43A2-B8FE-EF85097FF6E0}" destId="{73241470-3070-4625-8947-B25C8F1FBEE2}" srcOrd="2" destOrd="0" presId="urn:microsoft.com/office/officeart/2005/8/layout/list1"/>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FDE06-7DF1-453E-B29E-2535973003B4}" type="doc">
      <dgm:prSet loTypeId="urn:microsoft.com/office/officeart/2005/8/layout/hList1" loCatId="list" qsTypeId="urn:microsoft.com/office/officeart/2005/8/quickstyle/simple1" qsCatId="simple" csTypeId="urn:microsoft.com/office/officeart/2005/8/colors/accent6_4" csCatId="accent6" phldr="1"/>
      <dgm:spPr/>
      <dgm:t>
        <a:bodyPr/>
        <a:lstStyle/>
        <a:p>
          <a:endParaRPr lang="sl-SI"/>
        </a:p>
      </dgm:t>
    </dgm:pt>
    <dgm:pt modelId="{FDE5874E-AC7F-4D9F-A8E1-B89C46D0080A}">
      <dgm:prSet phldrT="[besedilo]" custT="1"/>
      <dgm:spPr/>
      <dgm:t>
        <a:bodyPr/>
        <a:lstStyle/>
        <a:p>
          <a:r>
            <a:rPr lang="sl-SI" sz="3200" b="1" dirty="0" smtClean="0"/>
            <a:t>Neposredna plačila  2023-2027</a:t>
          </a:r>
          <a:endParaRPr lang="sl-SI" sz="3200" b="1" dirty="0"/>
        </a:p>
      </dgm:t>
    </dgm:pt>
    <dgm:pt modelId="{06026DF4-9925-4EAE-8B94-4D53E52CBF5A}" type="parTrans" cxnId="{070878F6-7B09-4B12-A7D8-64B36414D00F}">
      <dgm:prSet/>
      <dgm:spPr/>
      <dgm:t>
        <a:bodyPr/>
        <a:lstStyle/>
        <a:p>
          <a:endParaRPr lang="sl-SI"/>
        </a:p>
      </dgm:t>
    </dgm:pt>
    <dgm:pt modelId="{D169794A-C4C1-41D9-A916-431166E09DC2}" type="sibTrans" cxnId="{070878F6-7B09-4B12-A7D8-64B36414D00F}">
      <dgm:prSet/>
      <dgm:spPr/>
      <dgm:t>
        <a:bodyPr/>
        <a:lstStyle/>
        <a:p>
          <a:endParaRPr lang="sl-SI"/>
        </a:p>
      </dgm:t>
    </dgm:pt>
    <dgm:pt modelId="{C3C9F141-0834-45E8-B773-AEA9C89337F8}">
      <dgm:prSet phldrT="[besedilo]" custT="1"/>
      <dgm:spPr/>
      <dgm:t>
        <a:bodyPr/>
        <a:lstStyle/>
        <a:p>
          <a:endParaRPr lang="sl-SI" sz="2000" dirty="0"/>
        </a:p>
      </dgm:t>
    </dgm:pt>
    <dgm:pt modelId="{AFE16DB1-9B0D-4FB9-9F31-53D9A353C28F}" type="parTrans" cxnId="{235675AA-0B50-4C76-B172-18D64C852F01}">
      <dgm:prSet/>
      <dgm:spPr/>
      <dgm:t>
        <a:bodyPr/>
        <a:lstStyle/>
        <a:p>
          <a:endParaRPr lang="sl-SI"/>
        </a:p>
      </dgm:t>
    </dgm:pt>
    <dgm:pt modelId="{F9D8D3F0-2383-44ED-AA63-F455AABBA210}" type="sibTrans" cxnId="{235675AA-0B50-4C76-B172-18D64C852F01}">
      <dgm:prSet/>
      <dgm:spPr/>
      <dgm:t>
        <a:bodyPr/>
        <a:lstStyle/>
        <a:p>
          <a:endParaRPr lang="sl-SI"/>
        </a:p>
      </dgm:t>
    </dgm:pt>
    <dgm:pt modelId="{4B14CCC0-EC4C-4F0E-8A29-1589BC886D99}">
      <dgm:prSet phldrT="[besedilo]" custT="1"/>
      <dgm:spPr/>
      <dgm:t>
        <a:bodyPr/>
        <a:lstStyle/>
        <a:p>
          <a:r>
            <a:rPr lang="sl-SI" sz="2400" b="1" u="sng" spc="-1" dirty="0" smtClean="0">
              <a:latin typeface="Arial"/>
            </a:rPr>
            <a:t>Področja </a:t>
          </a:r>
          <a:endParaRPr lang="sl-SI" sz="2400" b="1" u="sng" dirty="0"/>
        </a:p>
      </dgm:t>
    </dgm:pt>
    <dgm:pt modelId="{39222864-E81D-429D-912A-4C55FE672DC0}" type="parTrans" cxnId="{0CBAD354-2A78-4659-BB95-0ABEF279EA55}">
      <dgm:prSet/>
      <dgm:spPr/>
      <dgm:t>
        <a:bodyPr/>
        <a:lstStyle/>
        <a:p>
          <a:endParaRPr lang="sl-SI"/>
        </a:p>
      </dgm:t>
    </dgm:pt>
    <dgm:pt modelId="{56070108-DE59-4201-88EB-3F6DDACFDA5B}" type="sibTrans" cxnId="{0CBAD354-2A78-4659-BB95-0ABEF279EA55}">
      <dgm:prSet/>
      <dgm:spPr/>
      <dgm:t>
        <a:bodyPr/>
        <a:lstStyle/>
        <a:p>
          <a:endParaRPr lang="sl-SI"/>
        </a:p>
      </dgm:t>
    </dgm:pt>
    <dgm:pt modelId="{BE51070F-1AC7-49DA-BE2D-1553565D2E37}">
      <dgm:prSet custT="1"/>
      <dgm:spPr/>
      <dgm:t>
        <a:bodyPr/>
        <a:lstStyle/>
        <a:p>
          <a:r>
            <a:rPr lang="sl-SI" sz="2400" spc="-1" dirty="0" smtClean="0">
              <a:latin typeface="+mn-lt"/>
            </a:rPr>
            <a:t>Večja pravičnost pri razdelitvi neposrednih plačil </a:t>
          </a:r>
          <a:r>
            <a:rPr lang="sl-SI" sz="2400" b="1" spc="-1" dirty="0" smtClean="0">
              <a:solidFill>
                <a:schemeClr val="accent6">
                  <a:lumMod val="50000"/>
                </a:schemeClr>
              </a:solidFill>
              <a:latin typeface="+mn-lt"/>
            </a:rPr>
            <a:t>(dopolnilna </a:t>
          </a:r>
          <a:r>
            <a:rPr lang="sl-SI" sz="2400" b="1" spc="-1" dirty="0" err="1" smtClean="0">
              <a:solidFill>
                <a:schemeClr val="accent6">
                  <a:lumMod val="50000"/>
                </a:schemeClr>
              </a:solidFill>
              <a:latin typeface="+mn-lt"/>
            </a:rPr>
            <a:t>prerazporeditvena</a:t>
          </a:r>
          <a:r>
            <a:rPr lang="sl-SI" sz="2400" b="1" spc="-1" dirty="0" smtClean="0">
              <a:solidFill>
                <a:schemeClr val="accent6">
                  <a:lumMod val="50000"/>
                </a:schemeClr>
              </a:solidFill>
              <a:latin typeface="+mn-lt"/>
            </a:rPr>
            <a:t> dohodkovna podpora za </a:t>
          </a:r>
          <a:r>
            <a:rPr lang="sl-SI" sz="2400" b="1" spc="-1" dirty="0" err="1" smtClean="0">
              <a:solidFill>
                <a:schemeClr val="accent6">
                  <a:lumMod val="50000"/>
                </a:schemeClr>
              </a:solidFill>
              <a:latin typeface="+mn-lt"/>
            </a:rPr>
            <a:t>trajnostnost</a:t>
          </a:r>
          <a:r>
            <a:rPr lang="sl-SI" sz="2400" b="1" spc="-1" dirty="0" smtClean="0">
              <a:solidFill>
                <a:schemeClr val="accent6">
                  <a:lumMod val="50000"/>
                </a:schemeClr>
              </a:solidFill>
              <a:latin typeface="+mn-lt"/>
            </a:rPr>
            <a:t>, mehanizem znižanja osnovne dohodkovne podpore za </a:t>
          </a:r>
          <a:r>
            <a:rPr lang="sl-SI" sz="2400" b="1" spc="-1" dirty="0" err="1" smtClean="0">
              <a:solidFill>
                <a:schemeClr val="accent6">
                  <a:lumMod val="50000"/>
                </a:schemeClr>
              </a:solidFill>
              <a:latin typeface="+mn-lt"/>
            </a:rPr>
            <a:t>trajnostnost</a:t>
          </a:r>
          <a:r>
            <a:rPr lang="sl-SI" sz="2400" b="1" spc="-1" dirty="0" smtClean="0">
              <a:solidFill>
                <a:schemeClr val="accent6">
                  <a:lumMod val="50000"/>
                </a:schemeClr>
              </a:solidFill>
              <a:latin typeface="+mn-lt"/>
            </a:rPr>
            <a:t>, aktivni kmet).</a:t>
          </a:r>
          <a:endParaRPr lang="sl-SI" sz="2400" b="1" dirty="0">
            <a:solidFill>
              <a:schemeClr val="accent6">
                <a:lumMod val="50000"/>
              </a:schemeClr>
            </a:solidFill>
            <a:latin typeface="+mn-lt"/>
            <a:cs typeface="Arial" panose="020B0604020202020204" pitchFamily="34" charset="0"/>
          </a:endParaRPr>
        </a:p>
      </dgm:t>
    </dgm:pt>
    <dgm:pt modelId="{5AF178AD-0535-44BD-BF17-7D8ABE73B2CE}" type="parTrans" cxnId="{075B3D64-3A49-4D82-985A-873C302BBA89}">
      <dgm:prSet/>
      <dgm:spPr/>
      <dgm:t>
        <a:bodyPr/>
        <a:lstStyle/>
        <a:p>
          <a:endParaRPr lang="sl-SI"/>
        </a:p>
      </dgm:t>
    </dgm:pt>
    <dgm:pt modelId="{56264A5A-41D6-4E4B-89C7-CCDB129ADB3B}" type="sibTrans" cxnId="{075B3D64-3A49-4D82-985A-873C302BBA89}">
      <dgm:prSet/>
      <dgm:spPr/>
      <dgm:t>
        <a:bodyPr/>
        <a:lstStyle/>
        <a:p>
          <a:endParaRPr lang="sl-SI"/>
        </a:p>
      </dgm:t>
    </dgm:pt>
    <dgm:pt modelId="{8D98D44F-F975-42B1-BCA9-765FDB4D2470}">
      <dgm:prSet custT="1"/>
      <dgm:spPr/>
      <dgm:t>
        <a:bodyPr/>
        <a:lstStyle/>
        <a:p>
          <a:r>
            <a:rPr lang="sl-SI" sz="2400" spc="-1" dirty="0" smtClean="0">
              <a:latin typeface="+mn-lt"/>
            </a:rPr>
            <a:t>Podpora pri prvi vzpostavitvi KMG kot nosilec za mlade kmete </a:t>
          </a:r>
          <a:r>
            <a:rPr lang="sl-SI" sz="2400" b="1" spc="-1" dirty="0" smtClean="0">
              <a:solidFill>
                <a:schemeClr val="accent6">
                  <a:lumMod val="50000"/>
                </a:schemeClr>
              </a:solidFill>
              <a:latin typeface="+mn-lt"/>
            </a:rPr>
            <a:t>(dopolnilno dohodkovno plačilo za mlade kmete).</a:t>
          </a:r>
          <a:endParaRPr lang="sl-SI" sz="2400" b="1" dirty="0">
            <a:solidFill>
              <a:schemeClr val="accent6">
                <a:lumMod val="50000"/>
              </a:schemeClr>
            </a:solidFill>
            <a:latin typeface="+mn-lt"/>
            <a:cs typeface="Arial" panose="020B0604020202020204" pitchFamily="34" charset="0"/>
          </a:endParaRPr>
        </a:p>
      </dgm:t>
    </dgm:pt>
    <dgm:pt modelId="{ACB36A4A-447B-4877-8662-76E7A1612243}" type="parTrans" cxnId="{AD9BE8FA-4820-49E4-AAAF-6DF05472D133}">
      <dgm:prSet/>
      <dgm:spPr/>
      <dgm:t>
        <a:bodyPr/>
        <a:lstStyle/>
        <a:p>
          <a:endParaRPr lang="sl-SI"/>
        </a:p>
      </dgm:t>
    </dgm:pt>
    <dgm:pt modelId="{44149960-AB66-4E4C-874B-A438CFB60949}" type="sibTrans" cxnId="{AD9BE8FA-4820-49E4-AAAF-6DF05472D133}">
      <dgm:prSet/>
      <dgm:spPr/>
      <dgm:t>
        <a:bodyPr/>
        <a:lstStyle/>
        <a:p>
          <a:endParaRPr lang="sl-SI"/>
        </a:p>
      </dgm:t>
    </dgm:pt>
    <dgm:pt modelId="{5F05FE76-9213-4283-B446-A117668FA640}">
      <dgm:prSet custT="1"/>
      <dgm:spPr/>
      <dgm:t>
        <a:bodyPr/>
        <a:lstStyle/>
        <a:p>
          <a:r>
            <a:rPr lang="sl-SI" sz="2400" dirty="0" smtClean="0">
              <a:latin typeface="+mn-lt"/>
            </a:rPr>
            <a:t>Vzpostaviti ravnotežje med potrebo po pridelavi hrane in varovanjem podnebja in okolja ter spodbuditi nosilce kmetijskih gospodarstev, da bi s kmetijskimi zemljišči gospodarila na način, ki zmanjšuje vplive kmetovanja na okolje in prispeva k blaženju in prilagajanju podnebnim spremembam  </a:t>
          </a:r>
          <a:r>
            <a:rPr lang="sl-SI" sz="2400" b="1" dirty="0" smtClean="0">
              <a:solidFill>
                <a:schemeClr val="accent6">
                  <a:lumMod val="50000"/>
                </a:schemeClr>
              </a:solidFill>
              <a:latin typeface="+mn-lt"/>
            </a:rPr>
            <a:t>(shema za podnebje in okolje).</a:t>
          </a:r>
          <a:endParaRPr lang="sl-SI" sz="2400" b="1" dirty="0">
            <a:solidFill>
              <a:schemeClr val="accent6">
                <a:lumMod val="50000"/>
              </a:schemeClr>
            </a:solidFill>
            <a:latin typeface="+mn-lt"/>
            <a:cs typeface="Arial" panose="020B0604020202020204" pitchFamily="34" charset="0"/>
          </a:endParaRPr>
        </a:p>
      </dgm:t>
    </dgm:pt>
    <dgm:pt modelId="{101DED29-E950-40D4-8E8F-FD86D2F65079}" type="parTrans" cxnId="{C0A316DD-AFD8-4A72-90E9-D97A18D392F9}">
      <dgm:prSet/>
      <dgm:spPr/>
      <dgm:t>
        <a:bodyPr/>
        <a:lstStyle/>
        <a:p>
          <a:endParaRPr lang="sl-SI"/>
        </a:p>
      </dgm:t>
    </dgm:pt>
    <dgm:pt modelId="{88E735C8-28AF-45E9-B5DE-7593B0771038}" type="sibTrans" cxnId="{C0A316DD-AFD8-4A72-90E9-D97A18D392F9}">
      <dgm:prSet/>
      <dgm:spPr/>
      <dgm:t>
        <a:bodyPr/>
        <a:lstStyle/>
        <a:p>
          <a:endParaRPr lang="sl-SI"/>
        </a:p>
      </dgm:t>
    </dgm:pt>
    <dgm:pt modelId="{F1CC0CCA-CCD2-4A63-98FA-69DCD909C1F9}">
      <dgm:prSet custT="1"/>
      <dgm:spPr/>
      <dgm:t>
        <a:bodyPr/>
        <a:lstStyle/>
        <a:p>
          <a:r>
            <a:rPr lang="sl-SI" sz="2400" dirty="0" smtClean="0">
              <a:latin typeface="+mn-lt"/>
            </a:rPr>
            <a:t>Podpora sektorjem v težavah z dolgoročno ciljno usmerjenostjo na konkurenčnost, kakovost ali </a:t>
          </a:r>
          <a:r>
            <a:rPr lang="sl-SI" sz="2400" dirty="0" err="1" smtClean="0">
              <a:latin typeface="+mn-lt"/>
            </a:rPr>
            <a:t>trajnostnost</a:t>
          </a:r>
          <a:r>
            <a:rPr lang="sl-SI" sz="2400" dirty="0" smtClean="0">
              <a:latin typeface="+mn-lt"/>
            </a:rPr>
            <a:t> </a:t>
          </a:r>
          <a:r>
            <a:rPr lang="sl-SI" sz="2400" b="1" dirty="0" smtClean="0">
              <a:solidFill>
                <a:schemeClr val="accent6">
                  <a:lumMod val="50000"/>
                </a:schemeClr>
              </a:solidFill>
              <a:latin typeface="+mn-lt"/>
            </a:rPr>
            <a:t>(vezana dohodkovna podpora)</a:t>
          </a:r>
          <a:r>
            <a:rPr lang="sl-SI" sz="2400" dirty="0" smtClean="0">
              <a:latin typeface="+mn-lt"/>
            </a:rPr>
            <a:t>.</a:t>
          </a:r>
          <a:endParaRPr lang="sl-SI" sz="2400" b="1" dirty="0">
            <a:latin typeface="+mn-lt"/>
            <a:cs typeface="Arial" panose="020B0604020202020204" pitchFamily="34" charset="0"/>
          </a:endParaRPr>
        </a:p>
      </dgm:t>
    </dgm:pt>
    <dgm:pt modelId="{C446E5C9-C140-42F5-B911-7C33C8EE239C}" type="parTrans" cxnId="{9989158E-073D-4240-B3F7-E0C1A4B9F1E9}">
      <dgm:prSet/>
      <dgm:spPr/>
      <dgm:t>
        <a:bodyPr/>
        <a:lstStyle/>
        <a:p>
          <a:endParaRPr lang="sl-SI"/>
        </a:p>
      </dgm:t>
    </dgm:pt>
    <dgm:pt modelId="{D8B11AD1-821F-4E46-8457-0291BCE1F247}" type="sibTrans" cxnId="{9989158E-073D-4240-B3F7-E0C1A4B9F1E9}">
      <dgm:prSet/>
      <dgm:spPr/>
      <dgm:t>
        <a:bodyPr/>
        <a:lstStyle/>
        <a:p>
          <a:endParaRPr lang="sl-SI"/>
        </a:p>
      </dgm:t>
    </dgm:pt>
    <dgm:pt modelId="{5F2321D1-C046-4B0B-8925-8BEDEC71D982}">
      <dgm:prSet custT="1"/>
      <dgm:spPr/>
      <dgm:t>
        <a:bodyPr/>
        <a:lstStyle/>
        <a:p>
          <a:endParaRPr lang="sl-SI" sz="2400" b="1" dirty="0">
            <a:solidFill>
              <a:schemeClr val="accent6">
                <a:lumMod val="50000"/>
              </a:schemeClr>
            </a:solidFill>
            <a:latin typeface="+mn-lt"/>
            <a:cs typeface="Arial" panose="020B0604020202020204" pitchFamily="34" charset="0"/>
          </a:endParaRPr>
        </a:p>
      </dgm:t>
    </dgm:pt>
    <dgm:pt modelId="{8E750183-7F31-414A-B43D-93BEC759128C}" type="parTrans" cxnId="{1F8FA418-CC75-4B78-917C-EEE4AF354020}">
      <dgm:prSet/>
      <dgm:spPr/>
      <dgm:t>
        <a:bodyPr/>
        <a:lstStyle/>
        <a:p>
          <a:endParaRPr lang="sl-SI"/>
        </a:p>
      </dgm:t>
    </dgm:pt>
    <dgm:pt modelId="{D349CC65-CFC1-4EA0-AB06-29BC498F2B7E}" type="sibTrans" cxnId="{1F8FA418-CC75-4B78-917C-EEE4AF354020}">
      <dgm:prSet/>
      <dgm:spPr/>
      <dgm:t>
        <a:bodyPr/>
        <a:lstStyle/>
        <a:p>
          <a:endParaRPr lang="sl-SI"/>
        </a:p>
      </dgm:t>
    </dgm:pt>
    <dgm:pt modelId="{DC913928-C839-44B2-9CF4-C76510474F83}">
      <dgm:prSet custT="1"/>
      <dgm:spPr/>
      <dgm:t>
        <a:bodyPr/>
        <a:lstStyle/>
        <a:p>
          <a:endParaRPr lang="sl-SI" sz="2400" b="1" dirty="0">
            <a:solidFill>
              <a:schemeClr val="accent6">
                <a:lumMod val="50000"/>
              </a:schemeClr>
            </a:solidFill>
            <a:latin typeface="+mn-lt"/>
            <a:cs typeface="Arial" panose="020B0604020202020204" pitchFamily="34" charset="0"/>
          </a:endParaRPr>
        </a:p>
      </dgm:t>
    </dgm:pt>
    <dgm:pt modelId="{958A71FF-3D39-43CB-8C5C-BA43A6694808}" type="parTrans" cxnId="{BAEDB8C4-363F-482B-A067-9D2C2B463425}">
      <dgm:prSet/>
      <dgm:spPr/>
      <dgm:t>
        <a:bodyPr/>
        <a:lstStyle/>
        <a:p>
          <a:endParaRPr lang="sl-SI"/>
        </a:p>
      </dgm:t>
    </dgm:pt>
    <dgm:pt modelId="{E0F0E4E2-009C-4E4D-83E0-F987FBE948FB}" type="sibTrans" cxnId="{BAEDB8C4-363F-482B-A067-9D2C2B463425}">
      <dgm:prSet/>
      <dgm:spPr/>
      <dgm:t>
        <a:bodyPr/>
        <a:lstStyle/>
        <a:p>
          <a:endParaRPr lang="sl-SI"/>
        </a:p>
      </dgm:t>
    </dgm:pt>
    <dgm:pt modelId="{6A779CDB-49AE-483F-8694-464B0743E146}">
      <dgm:prSet custT="1"/>
      <dgm:spPr/>
      <dgm:t>
        <a:bodyPr/>
        <a:lstStyle/>
        <a:p>
          <a:endParaRPr lang="sl-SI" sz="2400" b="1" dirty="0">
            <a:solidFill>
              <a:schemeClr val="accent6">
                <a:lumMod val="50000"/>
              </a:schemeClr>
            </a:solidFill>
            <a:latin typeface="+mn-lt"/>
            <a:cs typeface="Arial" panose="020B0604020202020204" pitchFamily="34" charset="0"/>
          </a:endParaRPr>
        </a:p>
      </dgm:t>
    </dgm:pt>
    <dgm:pt modelId="{EE0E3E93-E70E-40A4-8CA4-9E78B17AD727}" type="parTrans" cxnId="{E9DE7FDC-6DD3-464C-B21B-1D7312059042}">
      <dgm:prSet/>
      <dgm:spPr/>
      <dgm:t>
        <a:bodyPr/>
        <a:lstStyle/>
        <a:p>
          <a:endParaRPr lang="sl-SI"/>
        </a:p>
      </dgm:t>
    </dgm:pt>
    <dgm:pt modelId="{42FFC8CD-97B9-44F6-ABCA-3933790E7B22}" type="sibTrans" cxnId="{E9DE7FDC-6DD3-464C-B21B-1D7312059042}">
      <dgm:prSet/>
      <dgm:spPr/>
      <dgm:t>
        <a:bodyPr/>
        <a:lstStyle/>
        <a:p>
          <a:endParaRPr lang="sl-SI"/>
        </a:p>
      </dgm:t>
    </dgm:pt>
    <dgm:pt modelId="{DFFF52D0-E589-4A2C-8B56-DC04DF059F08}" type="pres">
      <dgm:prSet presAssocID="{251FDE06-7DF1-453E-B29E-2535973003B4}" presName="Name0" presStyleCnt="0">
        <dgm:presLayoutVars>
          <dgm:dir/>
          <dgm:animLvl val="lvl"/>
          <dgm:resizeHandles val="exact"/>
        </dgm:presLayoutVars>
      </dgm:prSet>
      <dgm:spPr/>
      <dgm:t>
        <a:bodyPr/>
        <a:lstStyle/>
        <a:p>
          <a:endParaRPr lang="sl-SI"/>
        </a:p>
      </dgm:t>
    </dgm:pt>
    <dgm:pt modelId="{CDCC31AE-E8A4-4BCB-8990-F05AC72F470E}" type="pres">
      <dgm:prSet presAssocID="{FDE5874E-AC7F-4D9F-A8E1-B89C46D0080A}" presName="composite" presStyleCnt="0"/>
      <dgm:spPr/>
    </dgm:pt>
    <dgm:pt modelId="{763CEE91-46F7-4938-9941-0E223111EFFC}" type="pres">
      <dgm:prSet presAssocID="{FDE5874E-AC7F-4D9F-A8E1-B89C46D0080A}" presName="parTx" presStyleLbl="alignNode1" presStyleIdx="0" presStyleCnt="1" custScaleY="124652">
        <dgm:presLayoutVars>
          <dgm:chMax val="0"/>
          <dgm:chPref val="0"/>
          <dgm:bulletEnabled val="1"/>
        </dgm:presLayoutVars>
      </dgm:prSet>
      <dgm:spPr/>
      <dgm:t>
        <a:bodyPr/>
        <a:lstStyle/>
        <a:p>
          <a:endParaRPr lang="sl-SI"/>
        </a:p>
      </dgm:t>
    </dgm:pt>
    <dgm:pt modelId="{468423E6-ADD0-467C-A069-DFCF5FB99394}" type="pres">
      <dgm:prSet presAssocID="{FDE5874E-AC7F-4D9F-A8E1-B89C46D0080A}" presName="desTx" presStyleLbl="alignAccFollowNode1" presStyleIdx="0" presStyleCnt="1" custScaleY="103671" custLinFactNeighborX="-78" custLinFactNeighborY="-1810">
        <dgm:presLayoutVars>
          <dgm:bulletEnabled val="1"/>
        </dgm:presLayoutVars>
      </dgm:prSet>
      <dgm:spPr/>
      <dgm:t>
        <a:bodyPr/>
        <a:lstStyle/>
        <a:p>
          <a:endParaRPr lang="sl-SI"/>
        </a:p>
      </dgm:t>
    </dgm:pt>
  </dgm:ptLst>
  <dgm:cxnLst>
    <dgm:cxn modelId="{E9DE7FDC-6DD3-464C-B21B-1D7312059042}" srcId="{4B14CCC0-EC4C-4F0E-8A29-1589BC886D99}" destId="{6A779CDB-49AE-483F-8694-464B0743E146}" srcOrd="5" destOrd="0" parTransId="{EE0E3E93-E70E-40A4-8CA4-9E78B17AD727}" sibTransId="{42FFC8CD-97B9-44F6-ABCA-3933790E7B22}"/>
    <dgm:cxn modelId="{9989158E-073D-4240-B3F7-E0C1A4B9F1E9}" srcId="{4B14CCC0-EC4C-4F0E-8A29-1589BC886D99}" destId="{F1CC0CCA-CCD2-4A63-98FA-69DCD909C1F9}" srcOrd="6" destOrd="0" parTransId="{C446E5C9-C140-42F5-B911-7C33C8EE239C}" sibTransId="{D8B11AD1-821F-4E46-8457-0291BCE1F247}"/>
    <dgm:cxn modelId="{7F6F630A-BDCB-4E92-83CD-FEF99907B3FA}" type="presOf" srcId="{BE51070F-1AC7-49DA-BE2D-1553565D2E37}" destId="{468423E6-ADD0-467C-A069-DFCF5FB99394}" srcOrd="0" destOrd="2" presId="urn:microsoft.com/office/officeart/2005/8/layout/hList1"/>
    <dgm:cxn modelId="{0B76FB5E-7FDC-41F8-A0C4-DF58A8ED1AC1}" type="presOf" srcId="{251FDE06-7DF1-453E-B29E-2535973003B4}" destId="{DFFF52D0-E589-4A2C-8B56-DC04DF059F08}" srcOrd="0" destOrd="0" presId="urn:microsoft.com/office/officeart/2005/8/layout/hList1"/>
    <dgm:cxn modelId="{070878F6-7B09-4B12-A7D8-64B36414D00F}" srcId="{251FDE06-7DF1-453E-B29E-2535973003B4}" destId="{FDE5874E-AC7F-4D9F-A8E1-B89C46D0080A}" srcOrd="0" destOrd="0" parTransId="{06026DF4-9925-4EAE-8B94-4D53E52CBF5A}" sibTransId="{D169794A-C4C1-41D9-A916-431166E09DC2}"/>
    <dgm:cxn modelId="{BAEDB8C4-363F-482B-A067-9D2C2B463425}" srcId="{4B14CCC0-EC4C-4F0E-8A29-1589BC886D99}" destId="{DC913928-C839-44B2-9CF4-C76510474F83}" srcOrd="3" destOrd="0" parTransId="{958A71FF-3D39-43CB-8C5C-BA43A6694808}" sibTransId="{E0F0E4E2-009C-4E4D-83E0-F987FBE948FB}"/>
    <dgm:cxn modelId="{075B3D64-3A49-4D82-985A-873C302BBA89}" srcId="{4B14CCC0-EC4C-4F0E-8A29-1589BC886D99}" destId="{BE51070F-1AC7-49DA-BE2D-1553565D2E37}" srcOrd="0" destOrd="0" parTransId="{5AF178AD-0535-44BD-BF17-7D8ABE73B2CE}" sibTransId="{56264A5A-41D6-4E4B-89C7-CCDB129ADB3B}"/>
    <dgm:cxn modelId="{235675AA-0B50-4C76-B172-18D64C852F01}" srcId="{FDE5874E-AC7F-4D9F-A8E1-B89C46D0080A}" destId="{C3C9F141-0834-45E8-B773-AEA9C89337F8}" srcOrd="0" destOrd="0" parTransId="{AFE16DB1-9B0D-4FB9-9F31-53D9A353C28F}" sibTransId="{F9D8D3F0-2383-44ED-AA63-F455AABBA210}"/>
    <dgm:cxn modelId="{CC1E4125-1493-4850-A823-2AE782C5AF02}" type="presOf" srcId="{5F2321D1-C046-4B0B-8925-8BEDEC71D982}" destId="{468423E6-ADD0-467C-A069-DFCF5FB99394}" srcOrd="0" destOrd="3" presId="urn:microsoft.com/office/officeart/2005/8/layout/hList1"/>
    <dgm:cxn modelId="{A5DD7752-73BE-42FE-BC94-488231C229EA}" type="presOf" srcId="{8D98D44F-F975-42B1-BCA9-765FDB4D2470}" destId="{468423E6-ADD0-467C-A069-DFCF5FB99394}" srcOrd="0" destOrd="4" presId="urn:microsoft.com/office/officeart/2005/8/layout/hList1"/>
    <dgm:cxn modelId="{B9F231C4-8149-4E14-993F-2B1AAC1FCEF7}" type="presOf" srcId="{F1CC0CCA-CCD2-4A63-98FA-69DCD909C1F9}" destId="{468423E6-ADD0-467C-A069-DFCF5FB99394}" srcOrd="0" destOrd="8" presId="urn:microsoft.com/office/officeart/2005/8/layout/hList1"/>
    <dgm:cxn modelId="{AD9BE8FA-4820-49E4-AAAF-6DF05472D133}" srcId="{4B14CCC0-EC4C-4F0E-8A29-1589BC886D99}" destId="{8D98D44F-F975-42B1-BCA9-765FDB4D2470}" srcOrd="2" destOrd="0" parTransId="{ACB36A4A-447B-4877-8662-76E7A1612243}" sibTransId="{44149960-AB66-4E4C-874B-A438CFB60949}"/>
    <dgm:cxn modelId="{C0A316DD-AFD8-4A72-90E9-D97A18D392F9}" srcId="{4B14CCC0-EC4C-4F0E-8A29-1589BC886D99}" destId="{5F05FE76-9213-4283-B446-A117668FA640}" srcOrd="4" destOrd="0" parTransId="{101DED29-E950-40D4-8E8F-FD86D2F65079}" sibTransId="{88E735C8-28AF-45E9-B5DE-7593B0771038}"/>
    <dgm:cxn modelId="{3342DBB7-4577-4421-8AD6-8CD93B569E91}" type="presOf" srcId="{5F05FE76-9213-4283-B446-A117668FA640}" destId="{468423E6-ADD0-467C-A069-DFCF5FB99394}" srcOrd="0" destOrd="6" presId="urn:microsoft.com/office/officeart/2005/8/layout/hList1"/>
    <dgm:cxn modelId="{1EC4B690-ED79-4880-A994-F262BA0A5117}" type="presOf" srcId="{FDE5874E-AC7F-4D9F-A8E1-B89C46D0080A}" destId="{763CEE91-46F7-4938-9941-0E223111EFFC}" srcOrd="0" destOrd="0" presId="urn:microsoft.com/office/officeart/2005/8/layout/hList1"/>
    <dgm:cxn modelId="{1F8FA418-CC75-4B78-917C-EEE4AF354020}" srcId="{4B14CCC0-EC4C-4F0E-8A29-1589BC886D99}" destId="{5F2321D1-C046-4B0B-8925-8BEDEC71D982}" srcOrd="1" destOrd="0" parTransId="{8E750183-7F31-414A-B43D-93BEC759128C}" sibTransId="{D349CC65-CFC1-4EA0-AB06-29BC498F2B7E}"/>
    <dgm:cxn modelId="{C9258DCD-555F-4912-99AD-AC7EAF232068}" type="presOf" srcId="{C3C9F141-0834-45E8-B773-AEA9C89337F8}" destId="{468423E6-ADD0-467C-A069-DFCF5FB99394}" srcOrd="0" destOrd="0" presId="urn:microsoft.com/office/officeart/2005/8/layout/hList1"/>
    <dgm:cxn modelId="{D24AF9BB-31E8-4919-931B-D5DB91BD34A7}" type="presOf" srcId="{6A779CDB-49AE-483F-8694-464B0743E146}" destId="{468423E6-ADD0-467C-A069-DFCF5FB99394}" srcOrd="0" destOrd="7" presId="urn:microsoft.com/office/officeart/2005/8/layout/hList1"/>
    <dgm:cxn modelId="{5A5BA068-EA4C-4B91-AE74-C295F6FB44F5}" type="presOf" srcId="{DC913928-C839-44B2-9CF4-C76510474F83}" destId="{468423E6-ADD0-467C-A069-DFCF5FB99394}" srcOrd="0" destOrd="5" presId="urn:microsoft.com/office/officeart/2005/8/layout/hList1"/>
    <dgm:cxn modelId="{0CBAD354-2A78-4659-BB95-0ABEF279EA55}" srcId="{FDE5874E-AC7F-4D9F-A8E1-B89C46D0080A}" destId="{4B14CCC0-EC4C-4F0E-8A29-1589BC886D99}" srcOrd="1" destOrd="0" parTransId="{39222864-E81D-429D-912A-4C55FE672DC0}" sibTransId="{56070108-DE59-4201-88EB-3F6DDACFDA5B}"/>
    <dgm:cxn modelId="{97ACEF23-2FF6-43A1-ABEB-47EBAA5ACBB6}" type="presOf" srcId="{4B14CCC0-EC4C-4F0E-8A29-1589BC886D99}" destId="{468423E6-ADD0-467C-A069-DFCF5FB99394}" srcOrd="0" destOrd="1" presId="urn:microsoft.com/office/officeart/2005/8/layout/hList1"/>
    <dgm:cxn modelId="{82140FCB-85B3-45E6-846F-4E42730A0F23}" type="presParOf" srcId="{DFFF52D0-E589-4A2C-8B56-DC04DF059F08}" destId="{CDCC31AE-E8A4-4BCB-8990-F05AC72F470E}" srcOrd="0" destOrd="0" presId="urn:microsoft.com/office/officeart/2005/8/layout/hList1"/>
    <dgm:cxn modelId="{E5D293BE-DC11-437F-A2C9-CA2EB159DFAA}" type="presParOf" srcId="{CDCC31AE-E8A4-4BCB-8990-F05AC72F470E}" destId="{763CEE91-46F7-4938-9941-0E223111EFFC}" srcOrd="0" destOrd="0" presId="urn:microsoft.com/office/officeart/2005/8/layout/hList1"/>
    <dgm:cxn modelId="{D6E4E29D-DCD7-4339-AD1F-6F63CB63A1BE}" type="presParOf" srcId="{CDCC31AE-E8A4-4BCB-8990-F05AC72F470E}" destId="{468423E6-ADD0-467C-A069-DFCF5FB9939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8586AF9-FF18-4A3A-93C1-FFB2331849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2CD657FD-BB68-485F-B060-7EA0A9EF37CD}">
      <dgm:prSet phldrT="[besedilo]" custT="1"/>
      <dgm:spPr>
        <a:solidFill>
          <a:schemeClr val="accent6">
            <a:lumMod val="75000"/>
          </a:schemeClr>
        </a:solidFill>
      </dgm:spPr>
      <dgm:t>
        <a:bodyPr/>
        <a:lstStyle/>
        <a:p>
          <a:r>
            <a:rPr lang="sl-SI" sz="2000" dirty="0" smtClean="0"/>
            <a:t>DEFINCIJA  MLADEGA KMETA (definicija je skupna za I. in II. steber):</a:t>
          </a:r>
          <a:endParaRPr lang="sl-SI" sz="2000" dirty="0"/>
        </a:p>
      </dgm:t>
    </dgm:pt>
    <dgm:pt modelId="{92EB7D60-21D3-46C8-AE6B-62E6A782D5D6}" type="parTrans" cxnId="{826A8FFD-973F-463F-8ABE-1C3C9A607AAA}">
      <dgm:prSet/>
      <dgm:spPr/>
      <dgm:t>
        <a:bodyPr/>
        <a:lstStyle/>
        <a:p>
          <a:endParaRPr lang="sl-SI"/>
        </a:p>
      </dgm:t>
    </dgm:pt>
    <dgm:pt modelId="{1252D7B5-C58E-4F98-8E5D-EC1CDB003EB4}" type="sibTrans" cxnId="{826A8FFD-973F-463F-8ABE-1C3C9A607AAA}">
      <dgm:prSet/>
      <dgm:spPr/>
      <dgm:t>
        <a:bodyPr/>
        <a:lstStyle/>
        <a:p>
          <a:endParaRPr lang="sl-SI"/>
        </a:p>
      </dgm:t>
    </dgm:pt>
    <dgm:pt modelId="{C4F76958-F0DF-484E-A3CB-C6D3A63B4244}">
      <dgm:prSet phldrT="[besedilo]" custT="1"/>
      <dgm:spPr/>
      <dgm:t>
        <a:bodyPr/>
        <a:lstStyle/>
        <a:p>
          <a:r>
            <a:rPr lang="sl-SI" sz="2000" b="1" u="none" dirty="0" smtClean="0">
              <a:solidFill>
                <a:schemeClr val="tx1"/>
              </a:solidFill>
            </a:rPr>
            <a:t>Vodja KMG</a:t>
          </a:r>
          <a:endParaRPr lang="sl-SI" sz="2000" b="1" u="none" dirty="0">
            <a:solidFill>
              <a:schemeClr val="tx1"/>
            </a:solidFill>
          </a:endParaRPr>
        </a:p>
      </dgm:t>
    </dgm:pt>
    <dgm:pt modelId="{B6E01B0E-B76D-4504-ABBE-76F8AAC0C8AC}" type="parTrans" cxnId="{CD5C52A0-8F68-4F1B-B883-FCE7EFCA8B92}">
      <dgm:prSet/>
      <dgm:spPr/>
      <dgm:t>
        <a:bodyPr/>
        <a:lstStyle/>
        <a:p>
          <a:endParaRPr lang="sl-SI"/>
        </a:p>
      </dgm:t>
    </dgm:pt>
    <dgm:pt modelId="{68CB4851-8E3E-4CE4-8958-758769437739}" type="sibTrans" cxnId="{CD5C52A0-8F68-4F1B-B883-FCE7EFCA8B92}">
      <dgm:prSet/>
      <dgm:spPr/>
      <dgm:t>
        <a:bodyPr/>
        <a:lstStyle/>
        <a:p>
          <a:endParaRPr lang="sl-SI"/>
        </a:p>
      </dgm:t>
    </dgm:pt>
    <dgm:pt modelId="{603F145F-C803-4571-B744-6186DFCD6C67}">
      <dgm:prSet phldrT="[besedilo]" custT="1"/>
      <dgm:spPr>
        <a:solidFill>
          <a:schemeClr val="accent6">
            <a:lumMod val="60000"/>
            <a:lumOff val="40000"/>
          </a:schemeClr>
        </a:solidFill>
      </dgm:spPr>
      <dgm:t>
        <a:bodyPr/>
        <a:lstStyle/>
        <a:p>
          <a:r>
            <a:rPr lang="sl-SI" sz="2000" b="1" dirty="0" smtClean="0">
              <a:solidFill>
                <a:schemeClr val="tx1"/>
              </a:solidFill>
            </a:rPr>
            <a:t>Kot Vodja KMG se šteje:</a:t>
          </a:r>
          <a:endParaRPr lang="sl-SI" sz="2000" b="1" dirty="0">
            <a:solidFill>
              <a:schemeClr val="tx1"/>
            </a:solidFill>
          </a:endParaRPr>
        </a:p>
      </dgm:t>
    </dgm:pt>
    <dgm:pt modelId="{409B341F-319D-4738-BC3B-11C8E1FD66AB}" type="parTrans" cxnId="{78C59182-DB87-4409-9B3F-C2880978A1E9}">
      <dgm:prSet/>
      <dgm:spPr/>
      <dgm:t>
        <a:bodyPr/>
        <a:lstStyle/>
        <a:p>
          <a:endParaRPr lang="sl-SI"/>
        </a:p>
      </dgm:t>
    </dgm:pt>
    <dgm:pt modelId="{F059EBD3-5330-477A-89B4-EAAD4CEEC281}" type="sibTrans" cxnId="{78C59182-DB87-4409-9B3F-C2880978A1E9}">
      <dgm:prSet/>
      <dgm:spPr/>
      <dgm:t>
        <a:bodyPr/>
        <a:lstStyle/>
        <a:p>
          <a:endParaRPr lang="sl-SI"/>
        </a:p>
      </dgm:t>
    </dgm:pt>
    <dgm:pt modelId="{F626F7F6-FC1D-48A3-9963-F73938C7EA83}">
      <dgm:prSet custT="1"/>
      <dgm:spPr>
        <a:noFill/>
      </dgm:spPr>
      <dgm:t>
        <a:bodyPr/>
        <a:lstStyle/>
        <a:p>
          <a:pPr marL="228600" lvl="1" indent="0" defTabSz="889000">
            <a:lnSpc>
              <a:spcPct val="90000"/>
            </a:lnSpc>
            <a:spcBef>
              <a:spcPct val="0"/>
            </a:spcBef>
            <a:spcAft>
              <a:spcPct val="15000"/>
            </a:spcAft>
            <a:buNone/>
          </a:pPr>
          <a:r>
            <a:rPr lang="sl-SI" sz="2000" b="1" dirty="0" smtClean="0">
              <a:solidFill>
                <a:schemeClr val="tx1"/>
              </a:solidFill>
            </a:rPr>
            <a:t>a) v primeru nosilca KMG, ki  je fizična oseba je:</a:t>
          </a:r>
        </a:p>
      </dgm:t>
    </dgm:pt>
    <dgm:pt modelId="{54E1794B-4C63-4BF1-AAEF-F7EDE19578B7}" type="parTrans" cxnId="{FB2DB82B-ED87-4ACF-A021-6A62FD341988}">
      <dgm:prSet/>
      <dgm:spPr/>
      <dgm:t>
        <a:bodyPr/>
        <a:lstStyle/>
        <a:p>
          <a:endParaRPr lang="sl-SI"/>
        </a:p>
      </dgm:t>
    </dgm:pt>
    <dgm:pt modelId="{3276A540-5001-4DC1-8168-918362D51025}" type="sibTrans" cxnId="{FB2DB82B-ED87-4ACF-A021-6A62FD341988}">
      <dgm:prSet/>
      <dgm:spPr/>
      <dgm:t>
        <a:bodyPr/>
        <a:lstStyle/>
        <a:p>
          <a:endParaRPr lang="sl-SI"/>
        </a:p>
      </dgm:t>
    </dgm:pt>
    <dgm:pt modelId="{2775A893-9D0A-4578-A53B-47E7701CEEF9}">
      <dgm:prSet custT="1"/>
      <dgm:spPr>
        <a:noFill/>
      </dgm:spPr>
      <dgm:t>
        <a:bodyPr/>
        <a:lstStyle/>
        <a:p>
          <a:pPr marL="457200" lvl="2" indent="0" defTabSz="889000">
            <a:lnSpc>
              <a:spcPct val="90000"/>
            </a:lnSpc>
            <a:spcBef>
              <a:spcPct val="0"/>
            </a:spcBef>
            <a:spcAft>
              <a:spcPct val="15000"/>
            </a:spcAft>
            <a:buNone/>
          </a:pPr>
          <a:r>
            <a:rPr lang="sl-SI" sz="2000" dirty="0" smtClean="0"/>
            <a:t>nosilec kmetije skladno z Zakonom o kmetijstvu ali</a:t>
          </a:r>
        </a:p>
      </dgm:t>
    </dgm:pt>
    <dgm:pt modelId="{BEFA2CF2-C5B5-4AFB-B51A-D34E09449E1F}" type="parTrans" cxnId="{1360CAA8-666C-4A9A-B349-16B38ED4F417}">
      <dgm:prSet/>
      <dgm:spPr/>
      <dgm:t>
        <a:bodyPr/>
        <a:lstStyle/>
        <a:p>
          <a:endParaRPr lang="sl-SI"/>
        </a:p>
      </dgm:t>
    </dgm:pt>
    <dgm:pt modelId="{87AE8F08-2B02-4EC3-978A-5C61322DC089}" type="sibTrans" cxnId="{1360CAA8-666C-4A9A-B349-16B38ED4F417}">
      <dgm:prSet/>
      <dgm:spPr/>
      <dgm:t>
        <a:bodyPr/>
        <a:lstStyle/>
        <a:p>
          <a:endParaRPr lang="sl-SI"/>
        </a:p>
      </dgm:t>
    </dgm:pt>
    <dgm:pt modelId="{0C69AE47-B6E7-4F6A-89BD-D73E1AAB82FE}">
      <dgm:prSet custT="1"/>
      <dgm:spPr>
        <a:noFill/>
      </dgm:spPr>
      <dgm:t>
        <a:bodyPr/>
        <a:lstStyle/>
        <a:p>
          <a:pPr marL="457200" lvl="2" indent="0" defTabSz="889000">
            <a:lnSpc>
              <a:spcPct val="90000"/>
            </a:lnSpc>
            <a:spcBef>
              <a:spcPct val="0"/>
            </a:spcBef>
            <a:spcAft>
              <a:spcPct val="15000"/>
            </a:spcAft>
            <a:buNone/>
          </a:pPr>
          <a:r>
            <a:rPr lang="sl-SI" sz="2000" dirty="0" smtClean="0"/>
            <a:t>samostojni podjetnik (</a:t>
          </a:r>
          <a:r>
            <a:rPr lang="sl-SI" sz="2000" dirty="0" err="1" smtClean="0"/>
            <a:t>s.p</a:t>
          </a:r>
          <a:r>
            <a:rPr lang="sl-SI" sz="2000" dirty="0" smtClean="0"/>
            <a:t>.), ki je registriran skladno z Zakonom o gospodarskih družbah.</a:t>
          </a:r>
        </a:p>
      </dgm:t>
    </dgm:pt>
    <dgm:pt modelId="{14FD5EFC-F834-4C24-8649-C424582ADA06}" type="parTrans" cxnId="{217C91B0-94D1-4AD8-9991-95B98F0445F9}">
      <dgm:prSet/>
      <dgm:spPr/>
      <dgm:t>
        <a:bodyPr/>
        <a:lstStyle/>
        <a:p>
          <a:endParaRPr lang="sl-SI"/>
        </a:p>
      </dgm:t>
    </dgm:pt>
    <dgm:pt modelId="{EB73C3A0-F1B8-44BE-8F99-B4EEDB32F925}" type="sibTrans" cxnId="{217C91B0-94D1-4AD8-9991-95B98F0445F9}">
      <dgm:prSet/>
      <dgm:spPr/>
      <dgm:t>
        <a:bodyPr/>
        <a:lstStyle/>
        <a:p>
          <a:endParaRPr lang="sl-SI"/>
        </a:p>
      </dgm:t>
    </dgm:pt>
    <dgm:pt modelId="{700DB0C0-F68C-4B22-A763-1635627D283D}">
      <dgm:prSet custT="1"/>
      <dgm:spPr>
        <a:noFill/>
      </dgm:spPr>
      <dgm:t>
        <a:bodyPr/>
        <a:lstStyle/>
        <a:p>
          <a:pPr marL="228600" lvl="1" indent="0" defTabSz="889000">
            <a:lnSpc>
              <a:spcPct val="90000"/>
            </a:lnSpc>
            <a:spcBef>
              <a:spcPct val="0"/>
            </a:spcBef>
            <a:spcAft>
              <a:spcPct val="15000"/>
            </a:spcAft>
            <a:buNone/>
          </a:pPr>
          <a:endParaRPr lang="sl-SI" sz="2000" b="1" dirty="0" smtClean="0"/>
        </a:p>
      </dgm:t>
    </dgm:pt>
    <dgm:pt modelId="{31060C4F-03A5-4FBC-8B6B-5BABDD272E71}" type="parTrans" cxnId="{C9A58F5A-86E9-4A16-9517-FAD7653F60D2}">
      <dgm:prSet/>
      <dgm:spPr/>
      <dgm:t>
        <a:bodyPr/>
        <a:lstStyle/>
        <a:p>
          <a:endParaRPr lang="sl-SI"/>
        </a:p>
      </dgm:t>
    </dgm:pt>
    <dgm:pt modelId="{6242DBC1-8E6E-45F3-B7C9-0EF403A9F49A}" type="sibTrans" cxnId="{C9A58F5A-86E9-4A16-9517-FAD7653F60D2}">
      <dgm:prSet/>
      <dgm:spPr/>
      <dgm:t>
        <a:bodyPr/>
        <a:lstStyle/>
        <a:p>
          <a:endParaRPr lang="sl-SI"/>
        </a:p>
      </dgm:t>
    </dgm:pt>
    <dgm:pt modelId="{16BDECF3-218D-4B82-9446-42BD342BD3E1}">
      <dgm:prSet custT="1"/>
      <dgm:spPr>
        <a:solidFill>
          <a:schemeClr val="accent6">
            <a:lumMod val="60000"/>
            <a:lumOff val="40000"/>
          </a:schemeClr>
        </a:solidFill>
      </dgm:spPr>
      <dgm:t>
        <a:bodyPr/>
        <a:lstStyle/>
        <a:p>
          <a:r>
            <a:rPr lang="sl-SI" sz="2000" b="1" dirty="0" smtClean="0">
              <a:solidFill>
                <a:schemeClr val="tx1"/>
              </a:solidFill>
            </a:rPr>
            <a:t>NI starejši od 40 let – </a:t>
          </a:r>
          <a:r>
            <a:rPr lang="sl-SI" sz="2000" b="1" u="sng" dirty="0" smtClean="0">
              <a:solidFill>
                <a:schemeClr val="tx1"/>
              </a:solidFill>
            </a:rPr>
            <a:t>kdaj za NP: </a:t>
          </a:r>
          <a:r>
            <a:rPr lang="sl-SI" sz="2000" dirty="0" smtClean="0">
              <a:solidFill>
                <a:schemeClr val="tx1"/>
              </a:solidFill>
            </a:rPr>
            <a:t>v letu prve oddaje zahtevka (</a:t>
          </a:r>
          <a:r>
            <a:rPr lang="sl-SI" sz="2000" b="0" i="1" dirty="0" smtClean="0">
              <a:solidFill>
                <a:schemeClr val="tx1"/>
              </a:solidFill>
            </a:rPr>
            <a:t>je natančneje definirano med pogoji upravičenosti, ker je razlika med I. in II. stebrom)</a:t>
          </a:r>
          <a:endParaRPr lang="sl-SI" sz="2000" b="0" i="1" dirty="0">
            <a:solidFill>
              <a:schemeClr val="tx1"/>
            </a:solidFill>
          </a:endParaRPr>
        </a:p>
      </dgm:t>
    </dgm:pt>
    <dgm:pt modelId="{526D61F1-BB1F-4075-95F4-963BCCCDBCF8}" type="parTrans" cxnId="{05035AB6-B7C3-4FDC-AE80-785A1A80FDFE}">
      <dgm:prSet/>
      <dgm:spPr/>
      <dgm:t>
        <a:bodyPr/>
        <a:lstStyle/>
        <a:p>
          <a:endParaRPr lang="sl-SI"/>
        </a:p>
      </dgm:t>
    </dgm:pt>
    <dgm:pt modelId="{B1F46E2F-93F1-4698-A5A6-90CB1D094E26}" type="sibTrans" cxnId="{05035AB6-B7C3-4FDC-AE80-785A1A80FDFE}">
      <dgm:prSet/>
      <dgm:spPr/>
      <dgm:t>
        <a:bodyPr/>
        <a:lstStyle/>
        <a:p>
          <a:endParaRPr lang="sl-SI"/>
        </a:p>
      </dgm:t>
    </dgm:pt>
    <dgm:pt modelId="{59CDC502-4B3B-4B3B-B84B-785EE1445481}">
      <dgm:prSet custT="1"/>
      <dgm:spPr>
        <a:no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l-SI" sz="2000" b="1" dirty="0" smtClean="0">
              <a:solidFill>
                <a:schemeClr val="tx1"/>
              </a:solidFill>
            </a:rPr>
            <a:t>b) v primeru nosilca KMG, ki je pravna oseba, družbenik enoosebne družbe, ki je tudi poslovodja te enoosebne gospodarske družbe.</a:t>
          </a:r>
        </a:p>
        <a:p>
          <a:pPr marL="457200" lvl="2" indent="0" defTabSz="889000">
            <a:lnSpc>
              <a:spcPct val="90000"/>
            </a:lnSpc>
            <a:spcBef>
              <a:spcPct val="0"/>
            </a:spcBef>
            <a:spcAft>
              <a:spcPct val="15000"/>
            </a:spcAft>
            <a:buNone/>
          </a:pPr>
          <a:endParaRPr lang="sl-SI" sz="2000" dirty="0" smtClean="0">
            <a:solidFill>
              <a:schemeClr val="tx1"/>
            </a:solidFill>
          </a:endParaRPr>
        </a:p>
      </dgm:t>
    </dgm:pt>
    <dgm:pt modelId="{A8936B91-E971-44B0-8FCC-B2795B1B4A16}" type="parTrans" cxnId="{5C510B97-C663-4936-9DAC-06515DCA0AFA}">
      <dgm:prSet/>
      <dgm:spPr/>
      <dgm:t>
        <a:bodyPr/>
        <a:lstStyle/>
        <a:p>
          <a:endParaRPr lang="sl-SI"/>
        </a:p>
      </dgm:t>
    </dgm:pt>
    <dgm:pt modelId="{9882BB5E-1195-4A61-B90E-DAE67D83F484}" type="sibTrans" cxnId="{5C510B97-C663-4936-9DAC-06515DCA0AFA}">
      <dgm:prSet/>
      <dgm:spPr/>
      <dgm:t>
        <a:bodyPr/>
        <a:lstStyle/>
        <a:p>
          <a:endParaRPr lang="sl-SI"/>
        </a:p>
      </dgm:t>
    </dgm:pt>
    <dgm:pt modelId="{AD212D89-AA65-424C-BA53-240F64D78C09}">
      <dgm:prSet phldrT="[besedilo]" custT="1"/>
      <dgm:spPr/>
      <dgm:t>
        <a:bodyPr/>
        <a:lstStyle/>
        <a:p>
          <a:r>
            <a:rPr lang="sl-SI" sz="2000" b="1" dirty="0" smtClean="0"/>
            <a:t>ni starejši od 40 let ter</a:t>
          </a:r>
          <a:endParaRPr lang="sl-SI" sz="2000" b="1" u="none" dirty="0">
            <a:solidFill>
              <a:schemeClr val="tx1"/>
            </a:solidFill>
          </a:endParaRPr>
        </a:p>
      </dgm:t>
    </dgm:pt>
    <dgm:pt modelId="{77513B8D-5EF8-4F14-9211-3928915FBF7D}" type="parTrans" cxnId="{B1CA373B-B711-4A89-B2D7-A1AC36404C61}">
      <dgm:prSet/>
      <dgm:spPr/>
      <dgm:t>
        <a:bodyPr/>
        <a:lstStyle/>
        <a:p>
          <a:endParaRPr lang="sl-SI"/>
        </a:p>
      </dgm:t>
    </dgm:pt>
    <dgm:pt modelId="{887D9D85-3A1B-4A20-88A2-E64125594939}" type="sibTrans" cxnId="{B1CA373B-B711-4A89-B2D7-A1AC36404C61}">
      <dgm:prSet/>
      <dgm:spPr/>
      <dgm:t>
        <a:bodyPr/>
        <a:lstStyle/>
        <a:p>
          <a:endParaRPr lang="sl-SI"/>
        </a:p>
      </dgm:t>
    </dgm:pt>
    <dgm:pt modelId="{8C509612-01DD-40D0-8903-DA4C28031B38}">
      <dgm:prSet phldrT="[besedilo]" custT="1"/>
      <dgm:spPr/>
      <dgm:t>
        <a:bodyPr/>
        <a:lstStyle/>
        <a:p>
          <a:r>
            <a:rPr lang="sl-SI" sz="2000" b="1" dirty="0" smtClean="0"/>
            <a:t>ima potrebno znanje in spretnosti za opravljanje kmetijske dejavnosti </a:t>
          </a:r>
          <a:r>
            <a:rPr lang="sl-SI" sz="2000" b="0" i="1" u="sng" dirty="0" smtClean="0"/>
            <a:t>za kar se šteje najmanj tri leta delovnih izkušenj na kmetijskem gospodarstvu.</a:t>
          </a:r>
          <a:endParaRPr lang="sl-SI" sz="2000" b="1" u="none" dirty="0">
            <a:solidFill>
              <a:schemeClr val="tx1"/>
            </a:solidFill>
          </a:endParaRPr>
        </a:p>
      </dgm:t>
    </dgm:pt>
    <dgm:pt modelId="{0C2A5EA3-18CE-4F00-AD96-EE657AF87185}" type="parTrans" cxnId="{10D072D2-BCBE-4E67-9D0D-E43E21E18DA8}">
      <dgm:prSet/>
      <dgm:spPr/>
      <dgm:t>
        <a:bodyPr/>
        <a:lstStyle/>
        <a:p>
          <a:endParaRPr lang="sl-SI"/>
        </a:p>
      </dgm:t>
    </dgm:pt>
    <dgm:pt modelId="{0237DE51-3F39-4B73-A8EA-A84F7929C0EB}" type="sibTrans" cxnId="{10D072D2-BCBE-4E67-9D0D-E43E21E18DA8}">
      <dgm:prSet/>
      <dgm:spPr/>
      <dgm:t>
        <a:bodyPr/>
        <a:lstStyle/>
        <a:p>
          <a:endParaRPr lang="sl-SI"/>
        </a:p>
      </dgm:t>
    </dgm:pt>
    <dgm:pt modelId="{79E6B220-6864-4AD6-84AF-D07FBBF910AA}" type="pres">
      <dgm:prSet presAssocID="{78586AF9-FF18-4A3A-93C1-FFB2331849AE}" presName="linear" presStyleCnt="0">
        <dgm:presLayoutVars>
          <dgm:dir/>
          <dgm:animLvl val="lvl"/>
          <dgm:resizeHandles val="exact"/>
        </dgm:presLayoutVars>
      </dgm:prSet>
      <dgm:spPr/>
      <dgm:t>
        <a:bodyPr/>
        <a:lstStyle/>
        <a:p>
          <a:endParaRPr lang="sl-SI"/>
        </a:p>
      </dgm:t>
    </dgm:pt>
    <dgm:pt modelId="{0BA4C283-40AB-4EC7-BC91-400FE84F4E94}" type="pres">
      <dgm:prSet presAssocID="{2CD657FD-BB68-485F-B060-7EA0A9EF37CD}" presName="parentLin" presStyleCnt="0"/>
      <dgm:spPr/>
    </dgm:pt>
    <dgm:pt modelId="{91C9D9D3-14C3-4B10-9A67-7F28E24D4AD6}" type="pres">
      <dgm:prSet presAssocID="{2CD657FD-BB68-485F-B060-7EA0A9EF37CD}" presName="parentLeftMargin" presStyleLbl="node1" presStyleIdx="0" presStyleCnt="3"/>
      <dgm:spPr/>
      <dgm:t>
        <a:bodyPr/>
        <a:lstStyle/>
        <a:p>
          <a:endParaRPr lang="sl-SI"/>
        </a:p>
      </dgm:t>
    </dgm:pt>
    <dgm:pt modelId="{77E673DE-25D2-44F2-8DA5-A557B4D0709B}" type="pres">
      <dgm:prSet presAssocID="{2CD657FD-BB68-485F-B060-7EA0A9EF37CD}" presName="parentText" presStyleLbl="node1" presStyleIdx="0" presStyleCnt="3" custScaleX="116089" custScaleY="300018">
        <dgm:presLayoutVars>
          <dgm:chMax val="0"/>
          <dgm:bulletEnabled val="1"/>
        </dgm:presLayoutVars>
      </dgm:prSet>
      <dgm:spPr/>
      <dgm:t>
        <a:bodyPr/>
        <a:lstStyle/>
        <a:p>
          <a:endParaRPr lang="sl-SI"/>
        </a:p>
      </dgm:t>
    </dgm:pt>
    <dgm:pt modelId="{A2FF6518-ABD9-4221-9763-F8B633BB4D12}" type="pres">
      <dgm:prSet presAssocID="{2CD657FD-BB68-485F-B060-7EA0A9EF37CD}" presName="negativeSpace" presStyleCnt="0"/>
      <dgm:spPr/>
    </dgm:pt>
    <dgm:pt modelId="{43DC0B69-E2A8-4F41-B62E-401BE1480CD3}" type="pres">
      <dgm:prSet presAssocID="{2CD657FD-BB68-485F-B060-7EA0A9EF37CD}" presName="childText" presStyleLbl="conFgAcc1" presStyleIdx="0" presStyleCnt="3">
        <dgm:presLayoutVars>
          <dgm:bulletEnabled val="1"/>
        </dgm:presLayoutVars>
      </dgm:prSet>
      <dgm:spPr/>
      <dgm:t>
        <a:bodyPr/>
        <a:lstStyle/>
        <a:p>
          <a:endParaRPr lang="sl-SI"/>
        </a:p>
      </dgm:t>
    </dgm:pt>
    <dgm:pt modelId="{6AC9A0BB-671A-4D86-AC82-BC5A838A788C}" type="pres">
      <dgm:prSet presAssocID="{1252D7B5-C58E-4F98-8E5D-EC1CDB003EB4}" presName="spaceBetweenRectangles" presStyleCnt="0"/>
      <dgm:spPr/>
    </dgm:pt>
    <dgm:pt modelId="{111456BA-E860-4205-B75D-22C487972358}" type="pres">
      <dgm:prSet presAssocID="{603F145F-C803-4571-B744-6186DFCD6C67}" presName="parentLin" presStyleCnt="0"/>
      <dgm:spPr/>
    </dgm:pt>
    <dgm:pt modelId="{F57B8A91-8545-4D8A-922B-E52452EAA24A}" type="pres">
      <dgm:prSet presAssocID="{603F145F-C803-4571-B744-6186DFCD6C67}" presName="parentLeftMargin" presStyleLbl="node1" presStyleIdx="0" presStyleCnt="3"/>
      <dgm:spPr/>
      <dgm:t>
        <a:bodyPr/>
        <a:lstStyle/>
        <a:p>
          <a:endParaRPr lang="sl-SI"/>
        </a:p>
      </dgm:t>
    </dgm:pt>
    <dgm:pt modelId="{2835AC81-2FE6-4211-998B-F43E113D13F4}" type="pres">
      <dgm:prSet presAssocID="{603F145F-C803-4571-B744-6186DFCD6C67}" presName="parentText" presStyleLbl="node1" presStyleIdx="1" presStyleCnt="3" custScaleX="124279" custScaleY="328909">
        <dgm:presLayoutVars>
          <dgm:chMax val="0"/>
          <dgm:bulletEnabled val="1"/>
        </dgm:presLayoutVars>
      </dgm:prSet>
      <dgm:spPr/>
      <dgm:t>
        <a:bodyPr/>
        <a:lstStyle/>
        <a:p>
          <a:endParaRPr lang="sl-SI"/>
        </a:p>
      </dgm:t>
    </dgm:pt>
    <dgm:pt modelId="{67C45892-9F18-48E2-A873-5B60172656E0}" type="pres">
      <dgm:prSet presAssocID="{603F145F-C803-4571-B744-6186DFCD6C67}" presName="negativeSpace" presStyleCnt="0"/>
      <dgm:spPr/>
    </dgm:pt>
    <dgm:pt modelId="{15950A99-FC68-443F-A159-014E55B24E36}" type="pres">
      <dgm:prSet presAssocID="{603F145F-C803-4571-B744-6186DFCD6C67}" presName="childText" presStyleLbl="conFgAcc1" presStyleIdx="1" presStyleCnt="3" custScaleY="75940" custLinFactY="5287" custLinFactNeighborY="100000">
        <dgm:presLayoutVars>
          <dgm:bulletEnabled val="1"/>
        </dgm:presLayoutVars>
      </dgm:prSet>
      <dgm:spPr/>
      <dgm:t>
        <a:bodyPr/>
        <a:lstStyle/>
        <a:p>
          <a:endParaRPr lang="sl-SI"/>
        </a:p>
      </dgm:t>
    </dgm:pt>
    <dgm:pt modelId="{706B3D81-15AE-474A-98FD-092E1AC7DBD0}" type="pres">
      <dgm:prSet presAssocID="{F059EBD3-5330-477A-89B4-EAAD4CEEC281}" presName="spaceBetweenRectangles" presStyleCnt="0"/>
      <dgm:spPr/>
    </dgm:pt>
    <dgm:pt modelId="{E073904E-615F-4176-A3D4-4012749B82ED}" type="pres">
      <dgm:prSet presAssocID="{16BDECF3-218D-4B82-9446-42BD342BD3E1}" presName="parentLin" presStyleCnt="0"/>
      <dgm:spPr/>
    </dgm:pt>
    <dgm:pt modelId="{543E1B99-ABA5-4091-99BA-39F5DA57CDFC}" type="pres">
      <dgm:prSet presAssocID="{16BDECF3-218D-4B82-9446-42BD342BD3E1}" presName="parentLeftMargin" presStyleLbl="node1" presStyleIdx="1" presStyleCnt="3"/>
      <dgm:spPr/>
      <dgm:t>
        <a:bodyPr/>
        <a:lstStyle/>
        <a:p>
          <a:endParaRPr lang="sl-SI"/>
        </a:p>
      </dgm:t>
    </dgm:pt>
    <dgm:pt modelId="{12C828FE-EE77-4A7A-A861-2DFBD17F6985}" type="pres">
      <dgm:prSet presAssocID="{16BDECF3-218D-4B82-9446-42BD342BD3E1}" presName="parentText" presStyleLbl="node1" presStyleIdx="2" presStyleCnt="3" custScaleX="126016" custScaleY="447579" custLinFactY="77194" custLinFactNeighborX="3326" custLinFactNeighborY="100000">
        <dgm:presLayoutVars>
          <dgm:chMax val="0"/>
          <dgm:bulletEnabled val="1"/>
        </dgm:presLayoutVars>
      </dgm:prSet>
      <dgm:spPr/>
      <dgm:t>
        <a:bodyPr/>
        <a:lstStyle/>
        <a:p>
          <a:endParaRPr lang="sl-SI"/>
        </a:p>
      </dgm:t>
    </dgm:pt>
    <dgm:pt modelId="{0359D56E-6FC5-4DE6-82ED-343770B6B9D7}" type="pres">
      <dgm:prSet presAssocID="{16BDECF3-218D-4B82-9446-42BD342BD3E1}" presName="negativeSpace" presStyleCnt="0"/>
      <dgm:spPr/>
    </dgm:pt>
    <dgm:pt modelId="{FDDCFC93-C50D-4791-A9C2-BFFF5D7F287C}" type="pres">
      <dgm:prSet presAssocID="{16BDECF3-218D-4B82-9446-42BD342BD3E1}" presName="childText" presStyleLbl="conFgAcc1" presStyleIdx="2" presStyleCnt="3" custScaleY="441195" custLinFactY="-100000" custLinFactNeighborY="-187291">
        <dgm:presLayoutVars>
          <dgm:bulletEnabled val="1"/>
        </dgm:presLayoutVars>
      </dgm:prSet>
      <dgm:spPr>
        <a:ln>
          <a:noFill/>
        </a:ln>
      </dgm:spPr>
    </dgm:pt>
  </dgm:ptLst>
  <dgm:cxnLst>
    <dgm:cxn modelId="{D7519BCC-19CE-4149-ACA7-8BBE6DCB4DC6}" type="presOf" srcId="{C4F76958-F0DF-484E-A3CB-C6D3A63B4244}" destId="{43DC0B69-E2A8-4F41-B62E-401BE1480CD3}" srcOrd="0" destOrd="0" presId="urn:microsoft.com/office/officeart/2005/8/layout/list1"/>
    <dgm:cxn modelId="{D81CF283-92B5-401E-8C34-33B562831C0D}" type="presOf" srcId="{2CD657FD-BB68-485F-B060-7EA0A9EF37CD}" destId="{77E673DE-25D2-44F2-8DA5-A557B4D0709B}" srcOrd="1" destOrd="0" presId="urn:microsoft.com/office/officeart/2005/8/layout/list1"/>
    <dgm:cxn modelId="{D9AD4D04-BB4D-4699-9DAF-98C3DED70834}" type="presOf" srcId="{AD212D89-AA65-424C-BA53-240F64D78C09}" destId="{43DC0B69-E2A8-4F41-B62E-401BE1480CD3}" srcOrd="0" destOrd="1" presId="urn:microsoft.com/office/officeart/2005/8/layout/list1"/>
    <dgm:cxn modelId="{7496CE95-2D06-4E57-9A13-66A2BF6088F4}" type="presOf" srcId="{603F145F-C803-4571-B744-6186DFCD6C67}" destId="{2835AC81-2FE6-4211-998B-F43E113D13F4}" srcOrd="1" destOrd="0" presId="urn:microsoft.com/office/officeart/2005/8/layout/list1"/>
    <dgm:cxn modelId="{78C59182-DB87-4409-9B3F-C2880978A1E9}" srcId="{78586AF9-FF18-4A3A-93C1-FFB2331849AE}" destId="{603F145F-C803-4571-B744-6186DFCD6C67}" srcOrd="1" destOrd="0" parTransId="{409B341F-319D-4738-BC3B-11C8E1FD66AB}" sibTransId="{F059EBD3-5330-477A-89B4-EAAD4CEEC281}"/>
    <dgm:cxn modelId="{8C61E14D-F16B-4773-93A8-EB0EDBB4BE38}" type="presOf" srcId="{2CD657FD-BB68-485F-B060-7EA0A9EF37CD}" destId="{91C9D9D3-14C3-4B10-9A67-7F28E24D4AD6}" srcOrd="0" destOrd="0" presId="urn:microsoft.com/office/officeart/2005/8/layout/list1"/>
    <dgm:cxn modelId="{43E810D4-9D2D-45D3-AAD1-4EC431B162F3}" type="presOf" srcId="{78586AF9-FF18-4A3A-93C1-FFB2331849AE}" destId="{79E6B220-6864-4AD6-84AF-D07FBBF910AA}" srcOrd="0" destOrd="0" presId="urn:microsoft.com/office/officeart/2005/8/layout/list1"/>
    <dgm:cxn modelId="{CD5C52A0-8F68-4F1B-B883-FCE7EFCA8B92}" srcId="{2CD657FD-BB68-485F-B060-7EA0A9EF37CD}" destId="{C4F76958-F0DF-484E-A3CB-C6D3A63B4244}" srcOrd="0" destOrd="0" parTransId="{B6E01B0E-B76D-4504-ABBE-76F8AAC0C8AC}" sibTransId="{68CB4851-8E3E-4CE4-8958-758769437739}"/>
    <dgm:cxn modelId="{742E352F-0806-4AF1-9200-D3F34BFC7490}" type="presOf" srcId="{0C69AE47-B6E7-4F6A-89BD-D73E1AAB82FE}" destId="{15950A99-FC68-443F-A159-014E55B24E36}" srcOrd="0" destOrd="2" presId="urn:microsoft.com/office/officeart/2005/8/layout/list1"/>
    <dgm:cxn modelId="{3B399C37-813D-4795-A742-94576C48ABE5}" type="presOf" srcId="{8C509612-01DD-40D0-8903-DA4C28031B38}" destId="{43DC0B69-E2A8-4F41-B62E-401BE1480CD3}" srcOrd="0" destOrd="2" presId="urn:microsoft.com/office/officeart/2005/8/layout/list1"/>
    <dgm:cxn modelId="{C9A58F5A-86E9-4A16-9517-FAD7653F60D2}" srcId="{603F145F-C803-4571-B744-6186DFCD6C67}" destId="{700DB0C0-F68C-4B22-A763-1635627D283D}" srcOrd="2" destOrd="0" parTransId="{31060C4F-03A5-4FBC-8B6B-5BABDD272E71}" sibTransId="{6242DBC1-8E6E-45F3-B7C9-0EF403A9F49A}"/>
    <dgm:cxn modelId="{05035AB6-B7C3-4FDC-AE80-785A1A80FDFE}" srcId="{78586AF9-FF18-4A3A-93C1-FFB2331849AE}" destId="{16BDECF3-218D-4B82-9446-42BD342BD3E1}" srcOrd="2" destOrd="0" parTransId="{526D61F1-BB1F-4075-95F4-963BCCCDBCF8}" sibTransId="{B1F46E2F-93F1-4698-A5A6-90CB1D094E26}"/>
    <dgm:cxn modelId="{5C510B97-C663-4936-9DAC-06515DCA0AFA}" srcId="{603F145F-C803-4571-B744-6186DFCD6C67}" destId="{59CDC502-4B3B-4B3B-B84B-785EE1445481}" srcOrd="1" destOrd="0" parTransId="{A8936B91-E971-44B0-8FCC-B2795B1B4A16}" sibTransId="{9882BB5E-1195-4A61-B90E-DAE67D83F484}"/>
    <dgm:cxn modelId="{47D09509-4042-41F3-B3B8-69D3062EAC0F}" type="presOf" srcId="{F626F7F6-FC1D-48A3-9963-F73938C7EA83}" destId="{15950A99-FC68-443F-A159-014E55B24E36}" srcOrd="0" destOrd="0" presId="urn:microsoft.com/office/officeart/2005/8/layout/list1"/>
    <dgm:cxn modelId="{336A9BB8-CFA3-4F56-8BF8-914DE2FB10AB}" type="presOf" srcId="{603F145F-C803-4571-B744-6186DFCD6C67}" destId="{F57B8A91-8545-4D8A-922B-E52452EAA24A}" srcOrd="0" destOrd="0" presId="urn:microsoft.com/office/officeart/2005/8/layout/list1"/>
    <dgm:cxn modelId="{3DFDB6F7-64B9-496B-B0F1-8BF2B84CCBB4}" type="presOf" srcId="{16BDECF3-218D-4B82-9446-42BD342BD3E1}" destId="{12C828FE-EE77-4A7A-A861-2DFBD17F6985}" srcOrd="1" destOrd="0" presId="urn:microsoft.com/office/officeart/2005/8/layout/list1"/>
    <dgm:cxn modelId="{B1CA373B-B711-4A89-B2D7-A1AC36404C61}" srcId="{2CD657FD-BB68-485F-B060-7EA0A9EF37CD}" destId="{AD212D89-AA65-424C-BA53-240F64D78C09}" srcOrd="1" destOrd="0" parTransId="{77513B8D-5EF8-4F14-9211-3928915FBF7D}" sibTransId="{887D9D85-3A1B-4A20-88A2-E64125594939}"/>
    <dgm:cxn modelId="{44BBCA66-5D7D-4C1F-8E18-4F54B8866CDB}" type="presOf" srcId="{700DB0C0-F68C-4B22-A763-1635627D283D}" destId="{15950A99-FC68-443F-A159-014E55B24E36}" srcOrd="0" destOrd="4" presId="urn:microsoft.com/office/officeart/2005/8/layout/list1"/>
    <dgm:cxn modelId="{217C91B0-94D1-4AD8-9991-95B98F0445F9}" srcId="{F626F7F6-FC1D-48A3-9963-F73938C7EA83}" destId="{0C69AE47-B6E7-4F6A-89BD-D73E1AAB82FE}" srcOrd="1" destOrd="0" parTransId="{14FD5EFC-F834-4C24-8649-C424582ADA06}" sibTransId="{EB73C3A0-F1B8-44BE-8F99-B4EEDB32F925}"/>
    <dgm:cxn modelId="{1B60CA8C-1452-4007-A313-C338146D2E35}" type="presOf" srcId="{16BDECF3-218D-4B82-9446-42BD342BD3E1}" destId="{543E1B99-ABA5-4091-99BA-39F5DA57CDFC}" srcOrd="0" destOrd="0" presId="urn:microsoft.com/office/officeart/2005/8/layout/list1"/>
    <dgm:cxn modelId="{3E1AF35F-0E11-4F56-AEBC-C6F6DCB4947C}" type="presOf" srcId="{59CDC502-4B3B-4B3B-B84B-785EE1445481}" destId="{15950A99-FC68-443F-A159-014E55B24E36}" srcOrd="0" destOrd="3" presId="urn:microsoft.com/office/officeart/2005/8/layout/list1"/>
    <dgm:cxn modelId="{826A8FFD-973F-463F-8ABE-1C3C9A607AAA}" srcId="{78586AF9-FF18-4A3A-93C1-FFB2331849AE}" destId="{2CD657FD-BB68-485F-B060-7EA0A9EF37CD}" srcOrd="0" destOrd="0" parTransId="{92EB7D60-21D3-46C8-AE6B-62E6A782D5D6}" sibTransId="{1252D7B5-C58E-4F98-8E5D-EC1CDB003EB4}"/>
    <dgm:cxn modelId="{1360CAA8-666C-4A9A-B349-16B38ED4F417}" srcId="{F626F7F6-FC1D-48A3-9963-F73938C7EA83}" destId="{2775A893-9D0A-4578-A53B-47E7701CEEF9}" srcOrd="0" destOrd="0" parTransId="{BEFA2CF2-C5B5-4AFB-B51A-D34E09449E1F}" sibTransId="{87AE8F08-2B02-4EC3-978A-5C61322DC089}"/>
    <dgm:cxn modelId="{FB2DB82B-ED87-4ACF-A021-6A62FD341988}" srcId="{603F145F-C803-4571-B744-6186DFCD6C67}" destId="{F626F7F6-FC1D-48A3-9963-F73938C7EA83}" srcOrd="0" destOrd="0" parTransId="{54E1794B-4C63-4BF1-AAEF-F7EDE19578B7}" sibTransId="{3276A540-5001-4DC1-8168-918362D51025}"/>
    <dgm:cxn modelId="{10D072D2-BCBE-4E67-9D0D-E43E21E18DA8}" srcId="{2CD657FD-BB68-485F-B060-7EA0A9EF37CD}" destId="{8C509612-01DD-40D0-8903-DA4C28031B38}" srcOrd="2" destOrd="0" parTransId="{0C2A5EA3-18CE-4F00-AD96-EE657AF87185}" sibTransId="{0237DE51-3F39-4B73-A8EA-A84F7929C0EB}"/>
    <dgm:cxn modelId="{B36736B5-0262-47D3-B230-8848D8FF4AAC}" type="presOf" srcId="{2775A893-9D0A-4578-A53B-47E7701CEEF9}" destId="{15950A99-FC68-443F-A159-014E55B24E36}" srcOrd="0" destOrd="1" presId="urn:microsoft.com/office/officeart/2005/8/layout/list1"/>
    <dgm:cxn modelId="{DA21A893-DAAA-4DB5-BA6B-8C6CCCABE8A5}" type="presParOf" srcId="{79E6B220-6864-4AD6-84AF-D07FBBF910AA}" destId="{0BA4C283-40AB-4EC7-BC91-400FE84F4E94}" srcOrd="0" destOrd="0" presId="urn:microsoft.com/office/officeart/2005/8/layout/list1"/>
    <dgm:cxn modelId="{8ACF0A2E-391A-47F9-AC8C-00DC985FBF02}" type="presParOf" srcId="{0BA4C283-40AB-4EC7-BC91-400FE84F4E94}" destId="{91C9D9D3-14C3-4B10-9A67-7F28E24D4AD6}" srcOrd="0" destOrd="0" presId="urn:microsoft.com/office/officeart/2005/8/layout/list1"/>
    <dgm:cxn modelId="{5772909F-D862-4C20-8CE8-0DAFECF26557}" type="presParOf" srcId="{0BA4C283-40AB-4EC7-BC91-400FE84F4E94}" destId="{77E673DE-25D2-44F2-8DA5-A557B4D0709B}" srcOrd="1" destOrd="0" presId="urn:microsoft.com/office/officeart/2005/8/layout/list1"/>
    <dgm:cxn modelId="{9E3C02DC-5E95-49F4-A3BF-C0A3D7769710}" type="presParOf" srcId="{79E6B220-6864-4AD6-84AF-D07FBBF910AA}" destId="{A2FF6518-ABD9-4221-9763-F8B633BB4D12}" srcOrd="1" destOrd="0" presId="urn:microsoft.com/office/officeart/2005/8/layout/list1"/>
    <dgm:cxn modelId="{D07765F4-EDD8-48CF-A37D-998A7495B2CF}" type="presParOf" srcId="{79E6B220-6864-4AD6-84AF-D07FBBF910AA}" destId="{43DC0B69-E2A8-4F41-B62E-401BE1480CD3}" srcOrd="2" destOrd="0" presId="urn:microsoft.com/office/officeart/2005/8/layout/list1"/>
    <dgm:cxn modelId="{89A09AAF-F887-4F62-80EF-EB9F6F096E97}" type="presParOf" srcId="{79E6B220-6864-4AD6-84AF-D07FBBF910AA}" destId="{6AC9A0BB-671A-4D86-AC82-BC5A838A788C}" srcOrd="3" destOrd="0" presId="urn:microsoft.com/office/officeart/2005/8/layout/list1"/>
    <dgm:cxn modelId="{98AB4CA2-F0FE-4705-9A07-9C1A0D8518FC}" type="presParOf" srcId="{79E6B220-6864-4AD6-84AF-D07FBBF910AA}" destId="{111456BA-E860-4205-B75D-22C487972358}" srcOrd="4" destOrd="0" presId="urn:microsoft.com/office/officeart/2005/8/layout/list1"/>
    <dgm:cxn modelId="{5850F746-0866-4632-AA2D-CDD468C780A6}" type="presParOf" srcId="{111456BA-E860-4205-B75D-22C487972358}" destId="{F57B8A91-8545-4D8A-922B-E52452EAA24A}" srcOrd="0" destOrd="0" presId="urn:microsoft.com/office/officeart/2005/8/layout/list1"/>
    <dgm:cxn modelId="{721CFA85-23C9-438B-911A-D7042C76D3BE}" type="presParOf" srcId="{111456BA-E860-4205-B75D-22C487972358}" destId="{2835AC81-2FE6-4211-998B-F43E113D13F4}" srcOrd="1" destOrd="0" presId="urn:microsoft.com/office/officeart/2005/8/layout/list1"/>
    <dgm:cxn modelId="{8CF5EE1E-B376-44EE-9444-E123EACEB2AA}" type="presParOf" srcId="{79E6B220-6864-4AD6-84AF-D07FBBF910AA}" destId="{67C45892-9F18-48E2-A873-5B60172656E0}" srcOrd="5" destOrd="0" presId="urn:microsoft.com/office/officeart/2005/8/layout/list1"/>
    <dgm:cxn modelId="{C845140F-358C-439E-8633-F57F1A79AE2F}" type="presParOf" srcId="{79E6B220-6864-4AD6-84AF-D07FBBF910AA}" destId="{15950A99-FC68-443F-A159-014E55B24E36}" srcOrd="6" destOrd="0" presId="urn:microsoft.com/office/officeart/2005/8/layout/list1"/>
    <dgm:cxn modelId="{636AC6A3-90F6-496A-9D04-CB8068424E06}" type="presParOf" srcId="{79E6B220-6864-4AD6-84AF-D07FBBF910AA}" destId="{706B3D81-15AE-474A-98FD-092E1AC7DBD0}" srcOrd="7" destOrd="0" presId="urn:microsoft.com/office/officeart/2005/8/layout/list1"/>
    <dgm:cxn modelId="{91035455-F961-4345-8FCA-A4E3044F3605}" type="presParOf" srcId="{79E6B220-6864-4AD6-84AF-D07FBBF910AA}" destId="{E073904E-615F-4176-A3D4-4012749B82ED}" srcOrd="8" destOrd="0" presId="urn:microsoft.com/office/officeart/2005/8/layout/list1"/>
    <dgm:cxn modelId="{E6042611-409B-402B-BDB0-BA3D1B66CE19}" type="presParOf" srcId="{E073904E-615F-4176-A3D4-4012749B82ED}" destId="{543E1B99-ABA5-4091-99BA-39F5DA57CDFC}" srcOrd="0" destOrd="0" presId="urn:microsoft.com/office/officeart/2005/8/layout/list1"/>
    <dgm:cxn modelId="{2E643C4B-B0AE-430F-9DDC-066FA43DACE6}" type="presParOf" srcId="{E073904E-615F-4176-A3D4-4012749B82ED}" destId="{12C828FE-EE77-4A7A-A861-2DFBD17F6985}" srcOrd="1" destOrd="0" presId="urn:microsoft.com/office/officeart/2005/8/layout/list1"/>
    <dgm:cxn modelId="{5296BC8B-9BE8-4A00-8B9A-EBB7D584D9E2}" type="presParOf" srcId="{79E6B220-6864-4AD6-84AF-D07FBBF910AA}" destId="{0359D56E-6FC5-4DE6-82ED-343770B6B9D7}" srcOrd="9" destOrd="0" presId="urn:microsoft.com/office/officeart/2005/8/layout/list1"/>
    <dgm:cxn modelId="{4DAE605C-DFA6-4BB0-B221-C142D6530BFA}" type="presParOf" srcId="{79E6B220-6864-4AD6-84AF-D07FBBF910AA}" destId="{FDDCFC93-C50D-4791-A9C2-BFFF5D7F287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8586AF9-FF18-4A3A-93C1-FFB2331849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603F145F-C803-4571-B744-6186DFCD6C67}">
      <dgm:prSet phldrT="[besedilo]" custT="1"/>
      <dgm:spPr>
        <a:solidFill>
          <a:schemeClr val="accent6">
            <a:lumMod val="60000"/>
            <a:lumOff val="40000"/>
          </a:schemeClr>
        </a:solidFill>
      </dgm:spPr>
      <dgm:t>
        <a:bodyPr/>
        <a:lstStyle/>
        <a:p>
          <a:r>
            <a:rPr lang="sl-SI" sz="2000" b="1" dirty="0" smtClean="0">
              <a:solidFill>
                <a:schemeClr val="tx1"/>
              </a:solidFill>
            </a:rPr>
            <a:t> Kot delovne izkušnje na kmetiji se štejejo:</a:t>
          </a:r>
          <a:endParaRPr lang="sl-SI" sz="2000" b="1" dirty="0">
            <a:solidFill>
              <a:schemeClr val="tx1"/>
            </a:solidFill>
          </a:endParaRPr>
        </a:p>
      </dgm:t>
    </dgm:pt>
    <dgm:pt modelId="{F059EBD3-5330-477A-89B4-EAAD4CEEC281}" type="sibTrans" cxnId="{78C59182-DB87-4409-9B3F-C2880978A1E9}">
      <dgm:prSet/>
      <dgm:spPr/>
      <dgm:t>
        <a:bodyPr/>
        <a:lstStyle/>
        <a:p>
          <a:endParaRPr lang="sl-SI"/>
        </a:p>
      </dgm:t>
    </dgm:pt>
    <dgm:pt modelId="{409B341F-319D-4738-BC3B-11C8E1FD66AB}" type="parTrans" cxnId="{78C59182-DB87-4409-9B3F-C2880978A1E9}">
      <dgm:prSet/>
      <dgm:spPr/>
      <dgm:t>
        <a:bodyPr/>
        <a:lstStyle/>
        <a:p>
          <a:endParaRPr lang="sl-SI"/>
        </a:p>
      </dgm:t>
    </dgm:pt>
    <dgm:pt modelId="{0E8AB40C-D6DC-4A87-BEE3-FDC096CF735F}">
      <dgm:prSet custT="1"/>
      <dgm:spPr/>
      <dgm:t>
        <a:bodyPr/>
        <a:lstStyle/>
        <a:p>
          <a:r>
            <a:rPr lang="sl-SI" sz="1800" b="1" dirty="0" smtClean="0">
              <a:solidFill>
                <a:schemeClr val="accent6">
                  <a:lumMod val="75000"/>
                </a:schemeClr>
              </a:solidFill>
            </a:rPr>
            <a:t>vsaj tri leta vključenost v obvezno ali prostovoljno pokojninsko in invalidsko ter zdravstveno zavarovanje kot kmet. </a:t>
          </a:r>
          <a:r>
            <a:rPr lang="sl-SI" sz="1800" dirty="0" smtClean="0"/>
            <a:t>To opredeljujejo šifre zavarovalnih podlag 051, 052 ali 007, vendar v primeru 007, skupaj z 064 ali 065, in tudi naštete šifre, 051, 052 in 007, v kombinaciji s šifro 072  </a:t>
          </a:r>
          <a:r>
            <a:rPr lang="sl-SI" sz="1800" i="1" u="sng" dirty="0" smtClean="0"/>
            <a:t>(agencija preveri izpolnjevanje na dan oddaje zahtevka (v primeru razjasnitve kmeta pozove po ustreznih dokazilih)</a:t>
          </a:r>
          <a:r>
            <a:rPr lang="sl-SI" sz="1800" i="0" u="none" dirty="0" smtClean="0"/>
            <a:t>, </a:t>
          </a:r>
          <a:r>
            <a:rPr lang="sl-SI" sz="1800" b="1" i="0" u="none" dirty="0" smtClean="0"/>
            <a:t>ali</a:t>
          </a:r>
          <a:endParaRPr lang="sl-SI" sz="1800" b="1" i="0" u="none" dirty="0"/>
        </a:p>
      </dgm:t>
    </dgm:pt>
    <dgm:pt modelId="{7E209F2D-0A80-401D-ABCE-3CCC25B70B62}" type="parTrans" cxnId="{4991E677-7879-43B1-9FA9-E2847457195C}">
      <dgm:prSet/>
      <dgm:spPr/>
      <dgm:t>
        <a:bodyPr/>
        <a:lstStyle/>
        <a:p>
          <a:endParaRPr lang="sl-SI"/>
        </a:p>
      </dgm:t>
    </dgm:pt>
    <dgm:pt modelId="{5D51B580-B97D-4975-9EAD-7C653FFA298C}" type="sibTrans" cxnId="{4991E677-7879-43B1-9FA9-E2847457195C}">
      <dgm:prSet/>
      <dgm:spPr/>
      <dgm:t>
        <a:bodyPr/>
        <a:lstStyle/>
        <a:p>
          <a:endParaRPr lang="sl-SI"/>
        </a:p>
      </dgm:t>
    </dgm:pt>
    <dgm:pt modelId="{2B26958D-EA7B-4689-B5E2-3C7B87443D07}">
      <dgm:prSet custT="1"/>
      <dgm:spPr/>
      <dgm:t>
        <a:bodyPr/>
        <a:lstStyle/>
        <a:p>
          <a:r>
            <a:rPr lang="sl-SI" sz="1800" b="1" dirty="0" smtClean="0">
              <a:solidFill>
                <a:schemeClr val="accent6">
                  <a:lumMod val="75000"/>
                </a:schemeClr>
              </a:solidFill>
            </a:rPr>
            <a:t>članstvo na KMG</a:t>
          </a:r>
          <a:r>
            <a:rPr lang="sl-SI" sz="1800" dirty="0" smtClean="0"/>
            <a:t>, ki se ugotavlja na podlagi podatkov v RKG </a:t>
          </a:r>
          <a:r>
            <a:rPr lang="sl-SI" sz="1800" i="1" u="sng" dirty="0" smtClean="0"/>
            <a:t>(agencija preveri izpolnjevanje na dan oddaje zahtevka)</a:t>
          </a:r>
          <a:r>
            <a:rPr lang="sl-SI" sz="1800" dirty="0" smtClean="0"/>
            <a:t>, </a:t>
          </a:r>
          <a:r>
            <a:rPr lang="sl-SI" sz="1800" b="1" dirty="0" smtClean="0"/>
            <a:t>ali</a:t>
          </a:r>
          <a:endParaRPr lang="sl-SI" sz="1800" b="1" dirty="0"/>
        </a:p>
      </dgm:t>
    </dgm:pt>
    <dgm:pt modelId="{8D6D86FC-8384-42CD-A825-87A2490ACB85}" type="parTrans" cxnId="{3B904FF5-C36C-44DD-BD28-5405FF33EA19}">
      <dgm:prSet/>
      <dgm:spPr/>
      <dgm:t>
        <a:bodyPr/>
        <a:lstStyle/>
        <a:p>
          <a:endParaRPr lang="sl-SI"/>
        </a:p>
      </dgm:t>
    </dgm:pt>
    <dgm:pt modelId="{E36A5FF1-3D42-4995-97AC-E84A78456392}" type="sibTrans" cxnId="{3B904FF5-C36C-44DD-BD28-5405FF33EA19}">
      <dgm:prSet/>
      <dgm:spPr/>
      <dgm:t>
        <a:bodyPr/>
        <a:lstStyle/>
        <a:p>
          <a:endParaRPr lang="sl-SI"/>
        </a:p>
      </dgm:t>
    </dgm:pt>
    <dgm:pt modelId="{0528208A-3C9E-4E1F-A144-A25CC25071AA}">
      <dgm:prSet custT="1"/>
      <dgm:spPr/>
      <dgm:t>
        <a:bodyPr/>
        <a:lstStyle/>
        <a:p>
          <a:r>
            <a:rPr lang="sl-SI" sz="1800" b="1" dirty="0" smtClean="0">
              <a:solidFill>
                <a:schemeClr val="accent6">
                  <a:lumMod val="75000"/>
                </a:schemeClr>
              </a:solidFill>
            </a:rPr>
            <a:t>izkušnje iz opravljanja kmetijske dejavnosti</a:t>
          </a:r>
          <a:r>
            <a:rPr lang="sl-SI" sz="1800" dirty="0" smtClean="0"/>
            <a:t>, kar mladi kmet dokazuje z:</a:t>
          </a:r>
          <a:endParaRPr lang="sl-SI" sz="1800" dirty="0"/>
        </a:p>
      </dgm:t>
    </dgm:pt>
    <dgm:pt modelId="{5CC6A366-5C02-45FA-B614-D680007BA7CC}" type="parTrans" cxnId="{ABDF974E-25F4-45BE-98AF-9DA5487B626A}">
      <dgm:prSet/>
      <dgm:spPr/>
      <dgm:t>
        <a:bodyPr/>
        <a:lstStyle/>
        <a:p>
          <a:endParaRPr lang="sl-SI"/>
        </a:p>
      </dgm:t>
    </dgm:pt>
    <dgm:pt modelId="{F242AE6C-10B7-473D-90DA-903F51AB43C3}" type="sibTrans" cxnId="{ABDF974E-25F4-45BE-98AF-9DA5487B626A}">
      <dgm:prSet/>
      <dgm:spPr/>
      <dgm:t>
        <a:bodyPr/>
        <a:lstStyle/>
        <a:p>
          <a:endParaRPr lang="sl-SI"/>
        </a:p>
      </dgm:t>
    </dgm:pt>
    <dgm:pt modelId="{C0DC72B6-81DB-4D34-8DFC-CC8AC4C76406}">
      <dgm:prSet custT="1"/>
      <dgm:spPr/>
      <dgm:t>
        <a:bodyPr/>
        <a:lstStyle/>
        <a:p>
          <a:r>
            <a:rPr lang="sl-SI" sz="1800" b="1" dirty="0" smtClean="0"/>
            <a:t>Izjavo fizične osebe, ki je bila v času pridobivanja izkušenj mladega kmeta nosilec KMG na katerem je mladi kmet te izkušnje pridobil. Oseba, ki podpiše izjavo, mora oziroma je bila najmanj tri leta vpisana v RKG kot nosilec KMG. </a:t>
          </a:r>
          <a:r>
            <a:rPr lang="sl-SI" sz="1500" i="1" dirty="0" smtClean="0"/>
            <a:t>Obrazec »Izjava o pridobljenih delovnih izkušnjah iz kmetijske dejavnosti na kmetijskem  gospodarstvu« je kot priloga 1 del uredbe.</a:t>
          </a:r>
          <a:endParaRPr lang="sl-SI" sz="1500" i="1" dirty="0"/>
        </a:p>
      </dgm:t>
    </dgm:pt>
    <dgm:pt modelId="{7ECFDC2C-99E4-4F8F-9F43-9F2447DA1B8C}" type="parTrans" cxnId="{8EFF4593-8EFA-462D-9C12-887D7913B5D4}">
      <dgm:prSet/>
      <dgm:spPr/>
      <dgm:t>
        <a:bodyPr/>
        <a:lstStyle/>
        <a:p>
          <a:endParaRPr lang="sl-SI"/>
        </a:p>
      </dgm:t>
    </dgm:pt>
    <dgm:pt modelId="{8108978A-781D-444D-9AF2-A4361425B156}" type="sibTrans" cxnId="{8EFF4593-8EFA-462D-9C12-887D7913B5D4}">
      <dgm:prSet/>
      <dgm:spPr/>
      <dgm:t>
        <a:bodyPr/>
        <a:lstStyle/>
        <a:p>
          <a:endParaRPr lang="sl-SI"/>
        </a:p>
      </dgm:t>
    </dgm:pt>
    <dgm:pt modelId="{8CF5CCC6-0AF8-4388-8438-504FB434CF15}">
      <dgm:prSet custT="1"/>
      <dgm:spPr/>
      <dgm:t>
        <a:bodyPr/>
        <a:lstStyle/>
        <a:p>
          <a:r>
            <a:rPr lang="sl-SI" sz="1800" b="1" dirty="0" smtClean="0"/>
            <a:t>V primeru smrti fizične osebe, ki je bila nosilec na KMG v času pridobivanja izkušenj mladega kmeta, lahko izjavo podpiše nov nosilec, ki to postane v skladu s 5. b členom ZKme-1, če novi nosilec ni mladi kmet ali oseba, ki je bila v času pridobivanja izkušenj solastnik zadevnega KMG, če solastnik ni mladi kmet.  </a:t>
          </a:r>
        </a:p>
      </dgm:t>
    </dgm:pt>
    <dgm:pt modelId="{F0999E97-A82E-477A-A464-3F98C9ED7192}" type="parTrans" cxnId="{3C76796F-7196-416E-9E5C-D84FC468AF21}">
      <dgm:prSet/>
      <dgm:spPr/>
      <dgm:t>
        <a:bodyPr/>
        <a:lstStyle/>
        <a:p>
          <a:endParaRPr lang="sl-SI"/>
        </a:p>
      </dgm:t>
    </dgm:pt>
    <dgm:pt modelId="{51180FD8-7DEA-4B9D-BDF4-57683AF88484}" type="sibTrans" cxnId="{3C76796F-7196-416E-9E5C-D84FC468AF21}">
      <dgm:prSet/>
      <dgm:spPr/>
      <dgm:t>
        <a:bodyPr/>
        <a:lstStyle/>
        <a:p>
          <a:endParaRPr lang="sl-SI"/>
        </a:p>
      </dgm:t>
    </dgm:pt>
    <dgm:pt modelId="{A8EDDDE9-6596-41FA-8473-3E477F4293D0}">
      <dgm:prSet custT="1"/>
      <dgm:spPr/>
      <dgm:t>
        <a:bodyPr/>
        <a:lstStyle/>
        <a:p>
          <a:r>
            <a:rPr lang="sl-SI" sz="1800" b="1" u="sng" dirty="0" smtClean="0"/>
            <a:t>Izjavo kmet priloži sam ob oddaji ZV ali najkasneje do zadnjega datuma za oddajo ZV.</a:t>
          </a:r>
          <a:endParaRPr lang="sl-SI" sz="1800" b="1" u="sng" dirty="0"/>
        </a:p>
      </dgm:t>
    </dgm:pt>
    <dgm:pt modelId="{8F3BCAEF-5063-4AAD-9253-71F67F4CB458}" type="parTrans" cxnId="{B2407A75-D8AE-4F52-8DF1-CDD507479D5F}">
      <dgm:prSet/>
      <dgm:spPr/>
      <dgm:t>
        <a:bodyPr/>
        <a:lstStyle/>
        <a:p>
          <a:endParaRPr lang="sl-SI"/>
        </a:p>
      </dgm:t>
    </dgm:pt>
    <dgm:pt modelId="{EB4A8A48-8733-4AC7-A32B-A1B1B3FC8ADE}" type="sibTrans" cxnId="{B2407A75-D8AE-4F52-8DF1-CDD507479D5F}">
      <dgm:prSet/>
      <dgm:spPr/>
      <dgm:t>
        <a:bodyPr/>
        <a:lstStyle/>
        <a:p>
          <a:endParaRPr lang="sl-SI"/>
        </a:p>
      </dgm:t>
    </dgm:pt>
    <dgm:pt modelId="{79E6B220-6864-4AD6-84AF-D07FBBF910AA}" type="pres">
      <dgm:prSet presAssocID="{78586AF9-FF18-4A3A-93C1-FFB2331849AE}" presName="linear" presStyleCnt="0">
        <dgm:presLayoutVars>
          <dgm:dir/>
          <dgm:animLvl val="lvl"/>
          <dgm:resizeHandles val="exact"/>
        </dgm:presLayoutVars>
      </dgm:prSet>
      <dgm:spPr/>
      <dgm:t>
        <a:bodyPr/>
        <a:lstStyle/>
        <a:p>
          <a:endParaRPr lang="sl-SI"/>
        </a:p>
      </dgm:t>
    </dgm:pt>
    <dgm:pt modelId="{111456BA-E860-4205-B75D-22C487972358}" type="pres">
      <dgm:prSet presAssocID="{603F145F-C803-4571-B744-6186DFCD6C67}" presName="parentLin" presStyleCnt="0"/>
      <dgm:spPr/>
    </dgm:pt>
    <dgm:pt modelId="{F57B8A91-8545-4D8A-922B-E52452EAA24A}" type="pres">
      <dgm:prSet presAssocID="{603F145F-C803-4571-B744-6186DFCD6C67}" presName="parentLeftMargin" presStyleLbl="node1" presStyleIdx="0" presStyleCnt="1"/>
      <dgm:spPr/>
      <dgm:t>
        <a:bodyPr/>
        <a:lstStyle/>
        <a:p>
          <a:endParaRPr lang="sl-SI"/>
        </a:p>
      </dgm:t>
    </dgm:pt>
    <dgm:pt modelId="{2835AC81-2FE6-4211-998B-F43E113D13F4}" type="pres">
      <dgm:prSet presAssocID="{603F145F-C803-4571-B744-6186DFCD6C67}" presName="parentText" presStyleLbl="node1" presStyleIdx="0" presStyleCnt="1" custScaleX="124279" custScaleY="35170" custLinFactNeighborX="-68986" custLinFactNeighborY="-29964">
        <dgm:presLayoutVars>
          <dgm:chMax val="0"/>
          <dgm:bulletEnabled val="1"/>
        </dgm:presLayoutVars>
      </dgm:prSet>
      <dgm:spPr/>
      <dgm:t>
        <a:bodyPr/>
        <a:lstStyle/>
        <a:p>
          <a:endParaRPr lang="sl-SI"/>
        </a:p>
      </dgm:t>
    </dgm:pt>
    <dgm:pt modelId="{67C45892-9F18-48E2-A873-5B60172656E0}" type="pres">
      <dgm:prSet presAssocID="{603F145F-C803-4571-B744-6186DFCD6C67}" presName="negativeSpace" presStyleCnt="0"/>
      <dgm:spPr/>
    </dgm:pt>
    <dgm:pt modelId="{15950A99-FC68-443F-A159-014E55B24E36}" type="pres">
      <dgm:prSet presAssocID="{603F145F-C803-4571-B744-6186DFCD6C67}" presName="childText" presStyleLbl="conFgAcc1" presStyleIdx="0" presStyleCnt="1" custScaleX="98546" custScaleY="86170" custLinFactNeighborY="-3274">
        <dgm:presLayoutVars>
          <dgm:bulletEnabled val="1"/>
        </dgm:presLayoutVars>
      </dgm:prSet>
      <dgm:spPr/>
      <dgm:t>
        <a:bodyPr/>
        <a:lstStyle/>
        <a:p>
          <a:endParaRPr lang="sl-SI"/>
        </a:p>
      </dgm:t>
    </dgm:pt>
  </dgm:ptLst>
  <dgm:cxnLst>
    <dgm:cxn modelId="{EF784E81-3FD5-4DEB-A6C5-7704FDD02F5B}" type="presOf" srcId="{A8EDDDE9-6596-41FA-8473-3E477F4293D0}" destId="{15950A99-FC68-443F-A159-014E55B24E36}" srcOrd="0" destOrd="5" presId="urn:microsoft.com/office/officeart/2005/8/layout/list1"/>
    <dgm:cxn modelId="{FD2BB876-E369-48F3-8F00-DC49700E7E9D}" type="presOf" srcId="{0E8AB40C-D6DC-4A87-BEE3-FDC096CF735F}" destId="{15950A99-FC68-443F-A159-014E55B24E36}" srcOrd="0" destOrd="0" presId="urn:microsoft.com/office/officeart/2005/8/layout/list1"/>
    <dgm:cxn modelId="{7496CE95-2D06-4E57-9A13-66A2BF6088F4}" type="presOf" srcId="{603F145F-C803-4571-B744-6186DFCD6C67}" destId="{2835AC81-2FE6-4211-998B-F43E113D13F4}" srcOrd="1" destOrd="0" presId="urn:microsoft.com/office/officeart/2005/8/layout/list1"/>
    <dgm:cxn modelId="{78C59182-DB87-4409-9B3F-C2880978A1E9}" srcId="{78586AF9-FF18-4A3A-93C1-FFB2331849AE}" destId="{603F145F-C803-4571-B744-6186DFCD6C67}" srcOrd="0" destOrd="0" parTransId="{409B341F-319D-4738-BC3B-11C8E1FD66AB}" sibTransId="{F059EBD3-5330-477A-89B4-EAAD4CEEC281}"/>
    <dgm:cxn modelId="{43E810D4-9D2D-45D3-AAD1-4EC431B162F3}" type="presOf" srcId="{78586AF9-FF18-4A3A-93C1-FFB2331849AE}" destId="{79E6B220-6864-4AD6-84AF-D07FBBF910AA}" srcOrd="0" destOrd="0" presId="urn:microsoft.com/office/officeart/2005/8/layout/list1"/>
    <dgm:cxn modelId="{0A600873-C1C2-4F2D-A0FD-EDF1C724C65F}" type="presOf" srcId="{8CF5CCC6-0AF8-4388-8438-504FB434CF15}" destId="{15950A99-FC68-443F-A159-014E55B24E36}" srcOrd="0" destOrd="4" presId="urn:microsoft.com/office/officeart/2005/8/layout/list1"/>
    <dgm:cxn modelId="{336A9BB8-CFA3-4F56-8BF8-914DE2FB10AB}" type="presOf" srcId="{603F145F-C803-4571-B744-6186DFCD6C67}" destId="{F57B8A91-8545-4D8A-922B-E52452EAA24A}" srcOrd="0" destOrd="0" presId="urn:microsoft.com/office/officeart/2005/8/layout/list1"/>
    <dgm:cxn modelId="{3B904FF5-C36C-44DD-BD28-5405FF33EA19}" srcId="{603F145F-C803-4571-B744-6186DFCD6C67}" destId="{2B26958D-EA7B-4689-B5E2-3C7B87443D07}" srcOrd="1" destOrd="0" parTransId="{8D6D86FC-8384-42CD-A825-87A2490ACB85}" sibTransId="{E36A5FF1-3D42-4995-97AC-E84A78456392}"/>
    <dgm:cxn modelId="{8EFF4593-8EFA-462D-9C12-887D7913B5D4}" srcId="{0528208A-3C9E-4E1F-A144-A25CC25071AA}" destId="{C0DC72B6-81DB-4D34-8DFC-CC8AC4C76406}" srcOrd="0" destOrd="0" parTransId="{7ECFDC2C-99E4-4F8F-9F43-9F2447DA1B8C}" sibTransId="{8108978A-781D-444D-9AF2-A4361425B156}"/>
    <dgm:cxn modelId="{535B6439-C93C-475E-9583-D18B595C4561}" type="presOf" srcId="{2B26958D-EA7B-4689-B5E2-3C7B87443D07}" destId="{15950A99-FC68-443F-A159-014E55B24E36}" srcOrd="0" destOrd="1" presId="urn:microsoft.com/office/officeart/2005/8/layout/list1"/>
    <dgm:cxn modelId="{ABDF974E-25F4-45BE-98AF-9DA5487B626A}" srcId="{603F145F-C803-4571-B744-6186DFCD6C67}" destId="{0528208A-3C9E-4E1F-A144-A25CC25071AA}" srcOrd="2" destOrd="0" parTransId="{5CC6A366-5C02-45FA-B614-D680007BA7CC}" sibTransId="{F242AE6C-10B7-473D-90DA-903F51AB43C3}"/>
    <dgm:cxn modelId="{3C76796F-7196-416E-9E5C-D84FC468AF21}" srcId="{0528208A-3C9E-4E1F-A144-A25CC25071AA}" destId="{8CF5CCC6-0AF8-4388-8438-504FB434CF15}" srcOrd="1" destOrd="0" parTransId="{F0999E97-A82E-477A-A464-3F98C9ED7192}" sibTransId="{51180FD8-7DEA-4B9D-BDF4-57683AF88484}"/>
    <dgm:cxn modelId="{922F00F4-34A2-4C70-90A9-4FFD4C596CBE}" type="presOf" srcId="{C0DC72B6-81DB-4D34-8DFC-CC8AC4C76406}" destId="{15950A99-FC68-443F-A159-014E55B24E36}" srcOrd="0" destOrd="3" presId="urn:microsoft.com/office/officeart/2005/8/layout/list1"/>
    <dgm:cxn modelId="{B2407A75-D8AE-4F52-8DF1-CDD507479D5F}" srcId="{0528208A-3C9E-4E1F-A144-A25CC25071AA}" destId="{A8EDDDE9-6596-41FA-8473-3E477F4293D0}" srcOrd="2" destOrd="0" parTransId="{8F3BCAEF-5063-4AAD-9253-71F67F4CB458}" sibTransId="{EB4A8A48-8733-4AC7-A32B-A1B1B3FC8ADE}"/>
    <dgm:cxn modelId="{6580B185-E462-4AB2-9731-C8A8C728B334}" type="presOf" srcId="{0528208A-3C9E-4E1F-A144-A25CC25071AA}" destId="{15950A99-FC68-443F-A159-014E55B24E36}" srcOrd="0" destOrd="2" presId="urn:microsoft.com/office/officeart/2005/8/layout/list1"/>
    <dgm:cxn modelId="{4991E677-7879-43B1-9FA9-E2847457195C}" srcId="{603F145F-C803-4571-B744-6186DFCD6C67}" destId="{0E8AB40C-D6DC-4A87-BEE3-FDC096CF735F}" srcOrd="0" destOrd="0" parTransId="{7E209F2D-0A80-401D-ABCE-3CCC25B70B62}" sibTransId="{5D51B580-B97D-4975-9EAD-7C653FFA298C}"/>
    <dgm:cxn modelId="{98AB4CA2-F0FE-4705-9A07-9C1A0D8518FC}" type="presParOf" srcId="{79E6B220-6864-4AD6-84AF-D07FBBF910AA}" destId="{111456BA-E860-4205-B75D-22C487972358}" srcOrd="0" destOrd="0" presId="urn:microsoft.com/office/officeart/2005/8/layout/list1"/>
    <dgm:cxn modelId="{5850F746-0866-4632-AA2D-CDD468C780A6}" type="presParOf" srcId="{111456BA-E860-4205-B75D-22C487972358}" destId="{F57B8A91-8545-4D8A-922B-E52452EAA24A}" srcOrd="0" destOrd="0" presId="urn:microsoft.com/office/officeart/2005/8/layout/list1"/>
    <dgm:cxn modelId="{721CFA85-23C9-438B-911A-D7042C76D3BE}" type="presParOf" srcId="{111456BA-E860-4205-B75D-22C487972358}" destId="{2835AC81-2FE6-4211-998B-F43E113D13F4}" srcOrd="1" destOrd="0" presId="urn:microsoft.com/office/officeart/2005/8/layout/list1"/>
    <dgm:cxn modelId="{8CF5EE1E-B376-44EE-9444-E123EACEB2AA}" type="presParOf" srcId="{79E6B220-6864-4AD6-84AF-D07FBBF910AA}" destId="{67C45892-9F18-48E2-A873-5B60172656E0}" srcOrd="1" destOrd="0" presId="urn:microsoft.com/office/officeart/2005/8/layout/list1"/>
    <dgm:cxn modelId="{C845140F-358C-439E-8633-F57F1A79AE2F}" type="presParOf" srcId="{79E6B220-6864-4AD6-84AF-D07FBBF910AA}" destId="{15950A99-FC68-443F-A159-014E55B24E3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8586AF9-FF18-4A3A-93C1-FFB2331849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603F145F-C803-4571-B744-6186DFCD6C67}">
      <dgm:prSet phldrT="[besedilo]" custT="1"/>
      <dgm:spPr>
        <a:solidFill>
          <a:schemeClr val="accent6">
            <a:lumMod val="60000"/>
            <a:lumOff val="40000"/>
          </a:schemeClr>
        </a:solidFill>
      </dgm:spPr>
      <dgm:t>
        <a:bodyPr/>
        <a:lstStyle/>
        <a:p>
          <a:r>
            <a:rPr lang="sl-SI" sz="2000" dirty="0" smtClean="0">
              <a:solidFill>
                <a:schemeClr val="tx1"/>
              </a:solidFill>
            </a:rPr>
            <a:t>MK je letno enotno plačilo na upravičen hektar, ki se odobri mladim kmetom, ki so:</a:t>
          </a:r>
          <a:endParaRPr lang="sl-SI" sz="2000" b="1" dirty="0">
            <a:solidFill>
              <a:schemeClr val="tx1"/>
            </a:solidFill>
          </a:endParaRPr>
        </a:p>
      </dgm:t>
    </dgm:pt>
    <dgm:pt modelId="{F059EBD3-5330-477A-89B4-EAAD4CEEC281}" type="sibTrans" cxnId="{78C59182-DB87-4409-9B3F-C2880978A1E9}">
      <dgm:prSet/>
      <dgm:spPr/>
      <dgm:t>
        <a:bodyPr/>
        <a:lstStyle/>
        <a:p>
          <a:endParaRPr lang="sl-SI"/>
        </a:p>
      </dgm:t>
    </dgm:pt>
    <dgm:pt modelId="{409B341F-319D-4738-BC3B-11C8E1FD66AB}" type="parTrans" cxnId="{78C59182-DB87-4409-9B3F-C2880978A1E9}">
      <dgm:prSet/>
      <dgm:spPr/>
      <dgm:t>
        <a:bodyPr/>
        <a:lstStyle/>
        <a:p>
          <a:endParaRPr lang="sl-SI"/>
        </a:p>
      </dgm:t>
    </dgm:pt>
    <dgm:pt modelId="{653A6148-F71C-468B-9D3C-CB7448460A4C}">
      <dgm:prSet custT="1"/>
      <dgm:spPr>
        <a:ln>
          <a:solidFill>
            <a:srgbClr val="00B050"/>
          </a:solidFill>
        </a:ln>
      </dgm:spPr>
      <dgm:t>
        <a:bodyPr/>
        <a:lstStyle/>
        <a:p>
          <a:r>
            <a:rPr lang="sl-SI" sz="2000" dirty="0" smtClean="0"/>
            <a:t>upravičeni do ODPT in</a:t>
          </a:r>
        </a:p>
      </dgm:t>
    </dgm:pt>
    <dgm:pt modelId="{0B9049DB-48B7-46B2-A5D5-2655076B186A}" type="parTrans" cxnId="{02254D7C-5D8A-4DC4-A0C8-B36BBF058816}">
      <dgm:prSet/>
      <dgm:spPr/>
      <dgm:t>
        <a:bodyPr/>
        <a:lstStyle/>
        <a:p>
          <a:endParaRPr lang="sl-SI"/>
        </a:p>
      </dgm:t>
    </dgm:pt>
    <dgm:pt modelId="{EA89ECDD-B605-48AE-8CB1-4599A2317F6C}" type="sibTrans" cxnId="{02254D7C-5D8A-4DC4-A0C8-B36BBF058816}">
      <dgm:prSet/>
      <dgm:spPr/>
      <dgm:t>
        <a:bodyPr/>
        <a:lstStyle/>
        <a:p>
          <a:endParaRPr lang="sl-SI"/>
        </a:p>
      </dgm:t>
    </dgm:pt>
    <dgm:pt modelId="{1BC3026A-B98C-4A13-BECE-1708E0176D54}">
      <dgm:prSet custT="1"/>
      <dgm:spPr>
        <a:ln>
          <a:solidFill>
            <a:srgbClr val="00B050"/>
          </a:solidFill>
        </a:ln>
      </dgm:spPr>
      <dgm:t>
        <a:bodyPr/>
        <a:lstStyle/>
        <a:p>
          <a:r>
            <a:rPr lang="sl-SI" sz="2000" dirty="0" smtClean="0"/>
            <a:t>ki v letu prve oddaje zahtevka za MK niso starejši od 40 let ter</a:t>
          </a:r>
        </a:p>
      </dgm:t>
    </dgm:pt>
    <dgm:pt modelId="{D3B95EF5-12FA-4EA5-82DB-78E3B856658C}" type="parTrans" cxnId="{85ED68A9-2C9B-4886-B9AD-751CE6278FD9}">
      <dgm:prSet/>
      <dgm:spPr/>
      <dgm:t>
        <a:bodyPr/>
        <a:lstStyle/>
        <a:p>
          <a:endParaRPr lang="sl-SI"/>
        </a:p>
      </dgm:t>
    </dgm:pt>
    <dgm:pt modelId="{E306804D-E511-4694-A0CD-4AB3F6C33E99}" type="sibTrans" cxnId="{85ED68A9-2C9B-4886-B9AD-751CE6278FD9}">
      <dgm:prSet/>
      <dgm:spPr/>
      <dgm:t>
        <a:bodyPr/>
        <a:lstStyle/>
        <a:p>
          <a:endParaRPr lang="sl-SI"/>
        </a:p>
      </dgm:t>
    </dgm:pt>
    <dgm:pt modelId="{8297FA52-D158-4AC5-96CB-13C7B957DF8B}">
      <dgm:prSet custT="1"/>
      <dgm:spPr>
        <a:ln>
          <a:solidFill>
            <a:srgbClr val="00B050"/>
          </a:solidFill>
        </a:ln>
      </dgm:spPr>
      <dgm:t>
        <a:bodyPr/>
        <a:lstStyle/>
        <a:p>
          <a:r>
            <a:rPr lang="sl-SI" sz="2000" dirty="0" smtClean="0"/>
            <a:t>ki prvič vzpostavljajo kmetijsko gospodarstvo kot njegovi nosilci v letu prve predložitve zahtevka za MK ali so ga vzpostavili v petih letih pred prvo predložitvijo zahtevka za MK.</a:t>
          </a:r>
        </a:p>
      </dgm:t>
    </dgm:pt>
    <dgm:pt modelId="{B664C34F-C271-4166-9313-F8B522BF0F64}" type="parTrans" cxnId="{8C583F91-61DF-43D1-A7D5-04F268DA8953}">
      <dgm:prSet/>
      <dgm:spPr/>
      <dgm:t>
        <a:bodyPr/>
        <a:lstStyle/>
        <a:p>
          <a:endParaRPr lang="sl-SI"/>
        </a:p>
      </dgm:t>
    </dgm:pt>
    <dgm:pt modelId="{F3151930-F2E7-41AB-9EA6-C5C47928A457}" type="sibTrans" cxnId="{8C583F91-61DF-43D1-A7D5-04F268DA8953}">
      <dgm:prSet/>
      <dgm:spPr/>
      <dgm:t>
        <a:bodyPr/>
        <a:lstStyle/>
        <a:p>
          <a:endParaRPr lang="sl-SI"/>
        </a:p>
      </dgm:t>
    </dgm:pt>
    <dgm:pt modelId="{6ECAF73D-CBDE-4A8A-8F8C-CC142612A1B6}">
      <dgm:prSet custT="1"/>
      <dgm:spPr>
        <a:noFill/>
      </dgm:spPr>
      <dgm:t>
        <a:bodyPr/>
        <a:lstStyle/>
        <a:p>
          <a:r>
            <a:rPr lang="sl-SI" sz="2000" b="1" dirty="0" smtClean="0">
              <a:solidFill>
                <a:schemeClr val="tx1"/>
              </a:solidFill>
            </a:rPr>
            <a:t>- Plačilo se odobri za največ 90 ha KZU.</a:t>
          </a:r>
        </a:p>
      </dgm:t>
    </dgm:pt>
    <dgm:pt modelId="{9C847ABA-6B88-4B53-8A8F-DC056BF532FD}" type="parTrans" cxnId="{E397EC5F-4885-4769-AAF7-38A3102328F6}">
      <dgm:prSet/>
      <dgm:spPr/>
      <dgm:t>
        <a:bodyPr/>
        <a:lstStyle/>
        <a:p>
          <a:endParaRPr lang="sl-SI"/>
        </a:p>
      </dgm:t>
    </dgm:pt>
    <dgm:pt modelId="{8900044F-EA77-45AE-9988-04281DA885DC}" type="sibTrans" cxnId="{E397EC5F-4885-4769-AAF7-38A3102328F6}">
      <dgm:prSet/>
      <dgm:spPr/>
      <dgm:t>
        <a:bodyPr/>
        <a:lstStyle/>
        <a:p>
          <a:endParaRPr lang="sl-SI"/>
        </a:p>
      </dgm:t>
    </dgm:pt>
    <dgm:pt modelId="{7EB5DF5C-FDBC-4763-A916-34E8C664D62F}">
      <dgm:prSet custT="1"/>
      <dgm:spPr>
        <a:noFill/>
      </dgm:spPr>
      <dgm:t>
        <a:bodyPr/>
        <a:lstStyle/>
        <a:p>
          <a:r>
            <a:rPr lang="sl-SI" sz="2000" b="1" dirty="0" smtClean="0">
              <a:solidFill>
                <a:schemeClr val="tx1"/>
              </a:solidFill>
            </a:rPr>
            <a:t>- Načrtovan znesek na enoto znaša 78,91 eur/ha</a:t>
          </a:r>
          <a:r>
            <a:rPr lang="sl-SI" sz="2000" dirty="0" smtClean="0">
              <a:solidFill>
                <a:schemeClr val="tx1"/>
              </a:solidFill>
            </a:rPr>
            <a:t>, </a:t>
          </a:r>
        </a:p>
        <a:p>
          <a:r>
            <a:rPr lang="sl-SI" sz="2000" b="1" dirty="0" smtClean="0">
              <a:solidFill>
                <a:schemeClr val="tx1"/>
              </a:solidFill>
            </a:rPr>
            <a:t>- najnižji znesek načrtovanega zneska na enoto 59,33 eur/ha </a:t>
          </a:r>
          <a:r>
            <a:rPr lang="sl-SI" sz="2000" dirty="0" smtClean="0">
              <a:solidFill>
                <a:schemeClr val="tx1"/>
              </a:solidFill>
            </a:rPr>
            <a:t>in </a:t>
          </a:r>
        </a:p>
        <a:p>
          <a:r>
            <a:rPr lang="sl-SI" sz="2000" b="1" dirty="0" smtClean="0">
              <a:solidFill>
                <a:schemeClr val="tx1"/>
              </a:solidFill>
            </a:rPr>
            <a:t>- najvišji znesek načrtovanega zneska na enoto 98,64 eur/ha</a:t>
          </a:r>
          <a:r>
            <a:rPr lang="sl-SI" sz="2000" dirty="0" smtClean="0">
              <a:solidFill>
                <a:schemeClr val="tx1"/>
              </a:solidFill>
            </a:rPr>
            <a:t>. </a:t>
          </a:r>
          <a:endParaRPr lang="sl-SI" sz="2000" dirty="0">
            <a:solidFill>
              <a:schemeClr val="tx1"/>
            </a:solidFill>
          </a:endParaRPr>
        </a:p>
      </dgm:t>
    </dgm:pt>
    <dgm:pt modelId="{8A4724AF-EA4C-40F2-B448-4D5820CE8020}" type="parTrans" cxnId="{EA07078D-7F2C-417A-A70D-609FB4290711}">
      <dgm:prSet/>
      <dgm:spPr/>
      <dgm:t>
        <a:bodyPr/>
        <a:lstStyle/>
        <a:p>
          <a:endParaRPr lang="sl-SI"/>
        </a:p>
      </dgm:t>
    </dgm:pt>
    <dgm:pt modelId="{41F37F03-BD1C-4839-B6D4-53594AB279EF}" type="sibTrans" cxnId="{EA07078D-7F2C-417A-A70D-609FB4290711}">
      <dgm:prSet/>
      <dgm:spPr/>
      <dgm:t>
        <a:bodyPr/>
        <a:lstStyle/>
        <a:p>
          <a:endParaRPr lang="sl-SI"/>
        </a:p>
      </dgm:t>
    </dgm:pt>
    <dgm:pt modelId="{79E6B220-6864-4AD6-84AF-D07FBBF910AA}" type="pres">
      <dgm:prSet presAssocID="{78586AF9-FF18-4A3A-93C1-FFB2331849AE}" presName="linear" presStyleCnt="0">
        <dgm:presLayoutVars>
          <dgm:dir/>
          <dgm:animLvl val="lvl"/>
          <dgm:resizeHandles val="exact"/>
        </dgm:presLayoutVars>
      </dgm:prSet>
      <dgm:spPr/>
      <dgm:t>
        <a:bodyPr/>
        <a:lstStyle/>
        <a:p>
          <a:endParaRPr lang="sl-SI"/>
        </a:p>
      </dgm:t>
    </dgm:pt>
    <dgm:pt modelId="{111456BA-E860-4205-B75D-22C487972358}" type="pres">
      <dgm:prSet presAssocID="{603F145F-C803-4571-B744-6186DFCD6C67}" presName="parentLin" presStyleCnt="0"/>
      <dgm:spPr/>
    </dgm:pt>
    <dgm:pt modelId="{F57B8A91-8545-4D8A-922B-E52452EAA24A}" type="pres">
      <dgm:prSet presAssocID="{603F145F-C803-4571-B744-6186DFCD6C67}" presName="parentLeftMargin" presStyleLbl="node1" presStyleIdx="0" presStyleCnt="3"/>
      <dgm:spPr/>
      <dgm:t>
        <a:bodyPr/>
        <a:lstStyle/>
        <a:p>
          <a:endParaRPr lang="sl-SI"/>
        </a:p>
      </dgm:t>
    </dgm:pt>
    <dgm:pt modelId="{2835AC81-2FE6-4211-998B-F43E113D13F4}" type="pres">
      <dgm:prSet presAssocID="{603F145F-C803-4571-B744-6186DFCD6C67}" presName="parentText" presStyleLbl="node1" presStyleIdx="0" presStyleCnt="3" custScaleX="124279" custScaleY="55144" custLinFactNeighborX="-68986" custLinFactNeighborY="17288">
        <dgm:presLayoutVars>
          <dgm:chMax val="0"/>
          <dgm:bulletEnabled val="1"/>
        </dgm:presLayoutVars>
      </dgm:prSet>
      <dgm:spPr/>
      <dgm:t>
        <a:bodyPr/>
        <a:lstStyle/>
        <a:p>
          <a:endParaRPr lang="sl-SI"/>
        </a:p>
      </dgm:t>
    </dgm:pt>
    <dgm:pt modelId="{67C45892-9F18-48E2-A873-5B60172656E0}" type="pres">
      <dgm:prSet presAssocID="{603F145F-C803-4571-B744-6186DFCD6C67}" presName="negativeSpace" presStyleCnt="0"/>
      <dgm:spPr/>
    </dgm:pt>
    <dgm:pt modelId="{15950A99-FC68-443F-A159-014E55B24E36}" type="pres">
      <dgm:prSet presAssocID="{603F145F-C803-4571-B744-6186DFCD6C67}" presName="childText" presStyleLbl="conFgAcc1" presStyleIdx="0" presStyleCnt="3" custScaleX="98546" custScaleY="86170" custLinFactY="7835" custLinFactNeighborX="-229" custLinFactNeighborY="100000">
        <dgm:presLayoutVars>
          <dgm:bulletEnabled val="1"/>
        </dgm:presLayoutVars>
      </dgm:prSet>
      <dgm:spPr/>
      <dgm:t>
        <a:bodyPr/>
        <a:lstStyle/>
        <a:p>
          <a:endParaRPr lang="sl-SI"/>
        </a:p>
      </dgm:t>
    </dgm:pt>
    <dgm:pt modelId="{706B3D81-15AE-474A-98FD-092E1AC7DBD0}" type="pres">
      <dgm:prSet presAssocID="{F059EBD3-5330-477A-89B4-EAAD4CEEC281}" presName="spaceBetweenRectangles" presStyleCnt="0"/>
      <dgm:spPr/>
    </dgm:pt>
    <dgm:pt modelId="{8BEC0474-00ED-44D1-819E-E7A08AE5636A}" type="pres">
      <dgm:prSet presAssocID="{6ECAF73D-CBDE-4A8A-8F8C-CC142612A1B6}" presName="parentLin" presStyleCnt="0"/>
      <dgm:spPr/>
    </dgm:pt>
    <dgm:pt modelId="{80B49DE3-B0FB-4278-A1F6-B49AD7CD454B}" type="pres">
      <dgm:prSet presAssocID="{6ECAF73D-CBDE-4A8A-8F8C-CC142612A1B6}" presName="parentLeftMargin" presStyleLbl="node1" presStyleIdx="0" presStyleCnt="3"/>
      <dgm:spPr/>
      <dgm:t>
        <a:bodyPr/>
        <a:lstStyle/>
        <a:p>
          <a:endParaRPr lang="sl-SI"/>
        </a:p>
      </dgm:t>
    </dgm:pt>
    <dgm:pt modelId="{C278ED56-6047-47F8-8116-8D88EE608EA4}" type="pres">
      <dgm:prSet presAssocID="{6ECAF73D-CBDE-4A8A-8F8C-CC142612A1B6}" presName="parentText" presStyleLbl="node1" presStyleIdx="1" presStyleCnt="3" custScaleY="49490" custLinFactNeighborX="4406" custLinFactNeighborY="16522">
        <dgm:presLayoutVars>
          <dgm:chMax val="0"/>
          <dgm:bulletEnabled val="1"/>
        </dgm:presLayoutVars>
      </dgm:prSet>
      <dgm:spPr/>
      <dgm:t>
        <a:bodyPr/>
        <a:lstStyle/>
        <a:p>
          <a:endParaRPr lang="sl-SI"/>
        </a:p>
      </dgm:t>
    </dgm:pt>
    <dgm:pt modelId="{891E4488-66EC-4A63-B5D4-C20A2D3E456E}" type="pres">
      <dgm:prSet presAssocID="{6ECAF73D-CBDE-4A8A-8F8C-CC142612A1B6}" presName="negativeSpace" presStyleCnt="0"/>
      <dgm:spPr/>
    </dgm:pt>
    <dgm:pt modelId="{E4C9B034-C77B-4FA4-B3E9-ACCB473E636A}" type="pres">
      <dgm:prSet presAssocID="{6ECAF73D-CBDE-4A8A-8F8C-CC142612A1B6}" presName="childText" presStyleLbl="conFgAcc1" presStyleIdx="1" presStyleCnt="3" custScaleX="98536" custScaleY="63592" custLinFactNeighborY="85242">
        <dgm:presLayoutVars>
          <dgm:bulletEnabled val="1"/>
        </dgm:presLayoutVars>
      </dgm:prSet>
      <dgm:spPr>
        <a:ln>
          <a:solidFill>
            <a:srgbClr val="00B050"/>
          </a:solidFill>
        </a:ln>
      </dgm:spPr>
      <dgm:t>
        <a:bodyPr/>
        <a:lstStyle/>
        <a:p>
          <a:endParaRPr lang="sl-SI"/>
        </a:p>
      </dgm:t>
    </dgm:pt>
    <dgm:pt modelId="{96AF7D16-1113-4643-B5D1-C2784E596765}" type="pres">
      <dgm:prSet presAssocID="{8900044F-EA77-45AE-9988-04281DA885DC}" presName="spaceBetweenRectangles" presStyleCnt="0"/>
      <dgm:spPr/>
    </dgm:pt>
    <dgm:pt modelId="{683F275D-E6AC-4C61-88EE-0F80695C9BF2}" type="pres">
      <dgm:prSet presAssocID="{7EB5DF5C-FDBC-4763-A916-34E8C664D62F}" presName="parentLin" presStyleCnt="0"/>
      <dgm:spPr/>
    </dgm:pt>
    <dgm:pt modelId="{A0A2A404-6681-48E8-8741-E6DFBCBE47C3}" type="pres">
      <dgm:prSet presAssocID="{7EB5DF5C-FDBC-4763-A916-34E8C664D62F}" presName="parentLeftMargin" presStyleLbl="node1" presStyleIdx="1" presStyleCnt="3"/>
      <dgm:spPr/>
      <dgm:t>
        <a:bodyPr/>
        <a:lstStyle/>
        <a:p>
          <a:endParaRPr lang="sl-SI"/>
        </a:p>
      </dgm:t>
    </dgm:pt>
    <dgm:pt modelId="{85DAED25-F821-49D6-8573-F26D8C597278}" type="pres">
      <dgm:prSet presAssocID="{7EB5DF5C-FDBC-4763-A916-34E8C664D62F}" presName="parentText" presStyleLbl="node1" presStyleIdx="2" presStyleCnt="3" custLinFactNeighborX="1469" custLinFactNeighborY="24807">
        <dgm:presLayoutVars>
          <dgm:chMax val="0"/>
          <dgm:bulletEnabled val="1"/>
        </dgm:presLayoutVars>
      </dgm:prSet>
      <dgm:spPr/>
      <dgm:t>
        <a:bodyPr/>
        <a:lstStyle/>
        <a:p>
          <a:endParaRPr lang="sl-SI"/>
        </a:p>
      </dgm:t>
    </dgm:pt>
    <dgm:pt modelId="{DEB9141C-26CB-45CF-8C5F-E8364A4F5206}" type="pres">
      <dgm:prSet presAssocID="{7EB5DF5C-FDBC-4763-A916-34E8C664D62F}" presName="negativeSpace" presStyleCnt="0"/>
      <dgm:spPr/>
    </dgm:pt>
    <dgm:pt modelId="{01D28883-53F8-4B62-B549-CB9AD2252ABC}" type="pres">
      <dgm:prSet presAssocID="{7EB5DF5C-FDBC-4763-A916-34E8C664D62F}" presName="childText" presStyleLbl="conFgAcc1" presStyleIdx="2" presStyleCnt="3" custScaleY="121670" custLinFactNeighborX="779" custLinFactNeighborY="-64490">
        <dgm:presLayoutVars>
          <dgm:bulletEnabled val="1"/>
        </dgm:presLayoutVars>
      </dgm:prSet>
      <dgm:spPr>
        <a:ln w="57150">
          <a:solidFill>
            <a:srgbClr val="00B050"/>
          </a:solidFill>
        </a:ln>
      </dgm:spPr>
    </dgm:pt>
  </dgm:ptLst>
  <dgm:cxnLst>
    <dgm:cxn modelId="{5A70EAC1-8C34-439C-BF83-97F92569484D}" type="presOf" srcId="{7EB5DF5C-FDBC-4763-A916-34E8C664D62F}" destId="{A0A2A404-6681-48E8-8741-E6DFBCBE47C3}" srcOrd="0" destOrd="0" presId="urn:microsoft.com/office/officeart/2005/8/layout/list1"/>
    <dgm:cxn modelId="{E397EC5F-4885-4769-AAF7-38A3102328F6}" srcId="{78586AF9-FF18-4A3A-93C1-FFB2331849AE}" destId="{6ECAF73D-CBDE-4A8A-8F8C-CC142612A1B6}" srcOrd="1" destOrd="0" parTransId="{9C847ABA-6B88-4B53-8A8F-DC056BF532FD}" sibTransId="{8900044F-EA77-45AE-9988-04281DA885DC}"/>
    <dgm:cxn modelId="{393BD1F0-75E6-4352-B2A7-A4C2B97BFCF0}" type="presOf" srcId="{653A6148-F71C-468B-9D3C-CB7448460A4C}" destId="{15950A99-FC68-443F-A159-014E55B24E36}" srcOrd="0" destOrd="0" presId="urn:microsoft.com/office/officeart/2005/8/layout/list1"/>
    <dgm:cxn modelId="{43E810D4-9D2D-45D3-AAD1-4EC431B162F3}" type="presOf" srcId="{78586AF9-FF18-4A3A-93C1-FFB2331849AE}" destId="{79E6B220-6864-4AD6-84AF-D07FBBF910AA}" srcOrd="0" destOrd="0" presId="urn:microsoft.com/office/officeart/2005/8/layout/list1"/>
    <dgm:cxn modelId="{02254D7C-5D8A-4DC4-A0C8-B36BBF058816}" srcId="{603F145F-C803-4571-B744-6186DFCD6C67}" destId="{653A6148-F71C-468B-9D3C-CB7448460A4C}" srcOrd="0" destOrd="0" parTransId="{0B9049DB-48B7-46B2-A5D5-2655076B186A}" sibTransId="{EA89ECDD-B605-48AE-8CB1-4599A2317F6C}"/>
    <dgm:cxn modelId="{78C59182-DB87-4409-9B3F-C2880978A1E9}" srcId="{78586AF9-FF18-4A3A-93C1-FFB2331849AE}" destId="{603F145F-C803-4571-B744-6186DFCD6C67}" srcOrd="0" destOrd="0" parTransId="{409B341F-319D-4738-BC3B-11C8E1FD66AB}" sibTransId="{F059EBD3-5330-477A-89B4-EAAD4CEEC281}"/>
    <dgm:cxn modelId="{85ED68A9-2C9B-4886-B9AD-751CE6278FD9}" srcId="{603F145F-C803-4571-B744-6186DFCD6C67}" destId="{1BC3026A-B98C-4A13-BECE-1708E0176D54}" srcOrd="1" destOrd="0" parTransId="{D3B95EF5-12FA-4EA5-82DB-78E3B856658C}" sibTransId="{E306804D-E511-4694-A0CD-4AB3F6C33E99}"/>
    <dgm:cxn modelId="{877929E5-5B5D-46E8-AADA-103CBE9DE5DA}" type="presOf" srcId="{1BC3026A-B98C-4A13-BECE-1708E0176D54}" destId="{15950A99-FC68-443F-A159-014E55B24E36}" srcOrd="0" destOrd="1" presId="urn:microsoft.com/office/officeart/2005/8/layout/list1"/>
    <dgm:cxn modelId="{AF0D78A2-591C-4D11-85B6-20687850E643}" type="presOf" srcId="{8297FA52-D158-4AC5-96CB-13C7B957DF8B}" destId="{15950A99-FC68-443F-A159-014E55B24E36}" srcOrd="0" destOrd="2" presId="urn:microsoft.com/office/officeart/2005/8/layout/list1"/>
    <dgm:cxn modelId="{1198E531-BEFE-4273-815F-2848FAB7898E}" type="presOf" srcId="{6ECAF73D-CBDE-4A8A-8F8C-CC142612A1B6}" destId="{80B49DE3-B0FB-4278-A1F6-B49AD7CD454B}" srcOrd="0" destOrd="0" presId="urn:microsoft.com/office/officeart/2005/8/layout/list1"/>
    <dgm:cxn modelId="{7496CE95-2D06-4E57-9A13-66A2BF6088F4}" type="presOf" srcId="{603F145F-C803-4571-B744-6186DFCD6C67}" destId="{2835AC81-2FE6-4211-998B-F43E113D13F4}" srcOrd="1" destOrd="0" presId="urn:microsoft.com/office/officeart/2005/8/layout/list1"/>
    <dgm:cxn modelId="{EAB2D406-438D-4666-8FE2-19DE7DA53032}" type="presOf" srcId="{7EB5DF5C-FDBC-4763-A916-34E8C664D62F}" destId="{85DAED25-F821-49D6-8573-F26D8C597278}" srcOrd="1" destOrd="0" presId="urn:microsoft.com/office/officeart/2005/8/layout/list1"/>
    <dgm:cxn modelId="{EA07078D-7F2C-417A-A70D-609FB4290711}" srcId="{78586AF9-FF18-4A3A-93C1-FFB2331849AE}" destId="{7EB5DF5C-FDBC-4763-A916-34E8C664D62F}" srcOrd="2" destOrd="0" parTransId="{8A4724AF-EA4C-40F2-B448-4D5820CE8020}" sibTransId="{41F37F03-BD1C-4839-B6D4-53594AB279EF}"/>
    <dgm:cxn modelId="{336A9BB8-CFA3-4F56-8BF8-914DE2FB10AB}" type="presOf" srcId="{603F145F-C803-4571-B744-6186DFCD6C67}" destId="{F57B8A91-8545-4D8A-922B-E52452EAA24A}" srcOrd="0" destOrd="0" presId="urn:microsoft.com/office/officeart/2005/8/layout/list1"/>
    <dgm:cxn modelId="{23AE0F5C-BAC4-4EED-82F9-3258BF200798}" type="presOf" srcId="{6ECAF73D-CBDE-4A8A-8F8C-CC142612A1B6}" destId="{C278ED56-6047-47F8-8116-8D88EE608EA4}" srcOrd="1" destOrd="0" presId="urn:microsoft.com/office/officeart/2005/8/layout/list1"/>
    <dgm:cxn modelId="{8C583F91-61DF-43D1-A7D5-04F268DA8953}" srcId="{603F145F-C803-4571-B744-6186DFCD6C67}" destId="{8297FA52-D158-4AC5-96CB-13C7B957DF8B}" srcOrd="2" destOrd="0" parTransId="{B664C34F-C271-4166-9313-F8B522BF0F64}" sibTransId="{F3151930-F2E7-41AB-9EA6-C5C47928A457}"/>
    <dgm:cxn modelId="{98AB4CA2-F0FE-4705-9A07-9C1A0D8518FC}" type="presParOf" srcId="{79E6B220-6864-4AD6-84AF-D07FBBF910AA}" destId="{111456BA-E860-4205-B75D-22C487972358}" srcOrd="0" destOrd="0" presId="urn:microsoft.com/office/officeart/2005/8/layout/list1"/>
    <dgm:cxn modelId="{5850F746-0866-4632-AA2D-CDD468C780A6}" type="presParOf" srcId="{111456BA-E860-4205-B75D-22C487972358}" destId="{F57B8A91-8545-4D8A-922B-E52452EAA24A}" srcOrd="0" destOrd="0" presId="urn:microsoft.com/office/officeart/2005/8/layout/list1"/>
    <dgm:cxn modelId="{721CFA85-23C9-438B-911A-D7042C76D3BE}" type="presParOf" srcId="{111456BA-E860-4205-B75D-22C487972358}" destId="{2835AC81-2FE6-4211-998B-F43E113D13F4}" srcOrd="1" destOrd="0" presId="urn:microsoft.com/office/officeart/2005/8/layout/list1"/>
    <dgm:cxn modelId="{8CF5EE1E-B376-44EE-9444-E123EACEB2AA}" type="presParOf" srcId="{79E6B220-6864-4AD6-84AF-D07FBBF910AA}" destId="{67C45892-9F18-48E2-A873-5B60172656E0}" srcOrd="1" destOrd="0" presId="urn:microsoft.com/office/officeart/2005/8/layout/list1"/>
    <dgm:cxn modelId="{C845140F-358C-439E-8633-F57F1A79AE2F}" type="presParOf" srcId="{79E6B220-6864-4AD6-84AF-D07FBBF910AA}" destId="{15950A99-FC68-443F-A159-014E55B24E36}" srcOrd="2" destOrd="0" presId="urn:microsoft.com/office/officeart/2005/8/layout/list1"/>
    <dgm:cxn modelId="{ACE3DEFF-733B-496F-A1C5-B69D7F47E1C2}" type="presParOf" srcId="{79E6B220-6864-4AD6-84AF-D07FBBF910AA}" destId="{706B3D81-15AE-474A-98FD-092E1AC7DBD0}" srcOrd="3" destOrd="0" presId="urn:microsoft.com/office/officeart/2005/8/layout/list1"/>
    <dgm:cxn modelId="{D09BBD92-A120-4734-8680-9BE0DCFE2E12}" type="presParOf" srcId="{79E6B220-6864-4AD6-84AF-D07FBBF910AA}" destId="{8BEC0474-00ED-44D1-819E-E7A08AE5636A}" srcOrd="4" destOrd="0" presId="urn:microsoft.com/office/officeart/2005/8/layout/list1"/>
    <dgm:cxn modelId="{8F9ED86F-2545-4F5E-B474-DA4E6334FA42}" type="presParOf" srcId="{8BEC0474-00ED-44D1-819E-E7A08AE5636A}" destId="{80B49DE3-B0FB-4278-A1F6-B49AD7CD454B}" srcOrd="0" destOrd="0" presId="urn:microsoft.com/office/officeart/2005/8/layout/list1"/>
    <dgm:cxn modelId="{E802327B-182F-418C-9C0D-48A8D27CCCD3}" type="presParOf" srcId="{8BEC0474-00ED-44D1-819E-E7A08AE5636A}" destId="{C278ED56-6047-47F8-8116-8D88EE608EA4}" srcOrd="1" destOrd="0" presId="urn:microsoft.com/office/officeart/2005/8/layout/list1"/>
    <dgm:cxn modelId="{BA8152BD-F5F5-4D96-B80A-127CB228EE30}" type="presParOf" srcId="{79E6B220-6864-4AD6-84AF-D07FBBF910AA}" destId="{891E4488-66EC-4A63-B5D4-C20A2D3E456E}" srcOrd="5" destOrd="0" presId="urn:microsoft.com/office/officeart/2005/8/layout/list1"/>
    <dgm:cxn modelId="{A5A56B5B-97D5-4B04-A7AF-24C6182ED679}" type="presParOf" srcId="{79E6B220-6864-4AD6-84AF-D07FBBF910AA}" destId="{E4C9B034-C77B-4FA4-B3E9-ACCB473E636A}" srcOrd="6" destOrd="0" presId="urn:microsoft.com/office/officeart/2005/8/layout/list1"/>
    <dgm:cxn modelId="{2A84456E-2A9D-4CFF-93EB-70CE5F917DB9}" type="presParOf" srcId="{79E6B220-6864-4AD6-84AF-D07FBBF910AA}" destId="{96AF7D16-1113-4643-B5D1-C2784E596765}" srcOrd="7" destOrd="0" presId="urn:microsoft.com/office/officeart/2005/8/layout/list1"/>
    <dgm:cxn modelId="{9DA8A6BC-4D9F-43EA-8C26-E495A0971DC1}" type="presParOf" srcId="{79E6B220-6864-4AD6-84AF-D07FBBF910AA}" destId="{683F275D-E6AC-4C61-88EE-0F80695C9BF2}" srcOrd="8" destOrd="0" presId="urn:microsoft.com/office/officeart/2005/8/layout/list1"/>
    <dgm:cxn modelId="{3425744B-76EC-444B-9FAA-8FF2F790DBAB}" type="presParOf" srcId="{683F275D-E6AC-4C61-88EE-0F80695C9BF2}" destId="{A0A2A404-6681-48E8-8741-E6DFBCBE47C3}" srcOrd="0" destOrd="0" presId="urn:microsoft.com/office/officeart/2005/8/layout/list1"/>
    <dgm:cxn modelId="{90B4A927-A8DC-4031-9F73-09120E6065B7}" type="presParOf" srcId="{683F275D-E6AC-4C61-88EE-0F80695C9BF2}" destId="{85DAED25-F821-49D6-8573-F26D8C597278}" srcOrd="1" destOrd="0" presId="urn:microsoft.com/office/officeart/2005/8/layout/list1"/>
    <dgm:cxn modelId="{5E345C43-BF65-4619-B96A-A595636C910A}" type="presParOf" srcId="{79E6B220-6864-4AD6-84AF-D07FBBF910AA}" destId="{DEB9141C-26CB-45CF-8C5F-E8364A4F5206}" srcOrd="9" destOrd="0" presId="urn:microsoft.com/office/officeart/2005/8/layout/list1"/>
    <dgm:cxn modelId="{360D1830-5F78-45F4-8E95-6E5AA7CB8183}" type="presParOf" srcId="{79E6B220-6864-4AD6-84AF-D07FBBF910AA}" destId="{01D28883-53F8-4B62-B549-CB9AD2252ABC}"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8586AF9-FF18-4A3A-93C1-FFB2331849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603F145F-C803-4571-B744-6186DFCD6C67}">
      <dgm:prSet phldrT="[besedilo]" custT="1"/>
      <dgm:spPr>
        <a:solidFill>
          <a:schemeClr val="accent6">
            <a:lumMod val="60000"/>
            <a:lumOff val="40000"/>
          </a:schemeClr>
        </a:solidFill>
      </dgm:spPr>
      <dgm:t>
        <a:bodyPr/>
        <a:lstStyle/>
        <a:p>
          <a:r>
            <a:rPr lang="sl-SI" sz="2000" b="1" dirty="0" smtClean="0">
              <a:solidFill>
                <a:schemeClr val="tx1"/>
              </a:solidFill>
            </a:rPr>
            <a:t>Podpora za MK se dodeli za največ 5 let.  </a:t>
          </a:r>
          <a:r>
            <a:rPr lang="sl-SI" sz="2000" b="0" i="1" dirty="0" smtClean="0">
              <a:solidFill>
                <a:schemeClr val="tx1"/>
              </a:solidFill>
            </a:rPr>
            <a:t>Pri tem se teh 5 let ustrezno zmanjša v primeru, da prva vzpostavitev </a:t>
          </a:r>
          <a:r>
            <a:rPr lang="sl-SI" sz="2000" b="0" i="1" dirty="0" err="1" smtClean="0">
              <a:solidFill>
                <a:schemeClr val="tx1"/>
              </a:solidFill>
            </a:rPr>
            <a:t>nosilstva</a:t>
          </a:r>
          <a:r>
            <a:rPr lang="sl-SI" sz="2000" b="0" i="1" dirty="0" smtClean="0">
              <a:solidFill>
                <a:schemeClr val="tx1"/>
              </a:solidFill>
            </a:rPr>
            <a:t> ni v letu prve predložitve zahtevka za MK.</a:t>
          </a:r>
          <a:endParaRPr lang="sl-SI" sz="2000" b="0" i="1" dirty="0">
            <a:solidFill>
              <a:schemeClr val="tx1"/>
            </a:solidFill>
          </a:endParaRPr>
        </a:p>
      </dgm:t>
    </dgm:pt>
    <dgm:pt modelId="{F059EBD3-5330-477A-89B4-EAAD4CEEC281}" type="sibTrans" cxnId="{78C59182-DB87-4409-9B3F-C2880978A1E9}">
      <dgm:prSet/>
      <dgm:spPr/>
      <dgm:t>
        <a:bodyPr/>
        <a:lstStyle/>
        <a:p>
          <a:endParaRPr lang="sl-SI"/>
        </a:p>
      </dgm:t>
    </dgm:pt>
    <dgm:pt modelId="{409B341F-319D-4738-BC3B-11C8E1FD66AB}" type="parTrans" cxnId="{78C59182-DB87-4409-9B3F-C2880978A1E9}">
      <dgm:prSet/>
      <dgm:spPr/>
      <dgm:t>
        <a:bodyPr/>
        <a:lstStyle/>
        <a:p>
          <a:endParaRPr lang="sl-SI"/>
        </a:p>
      </dgm:t>
    </dgm:pt>
    <dgm:pt modelId="{1F261B12-B1CC-4CEF-A851-CFDE764FE199}">
      <dgm:prSet custT="1"/>
      <dgm:spPr>
        <a:ln>
          <a:solidFill>
            <a:srgbClr val="00B050"/>
          </a:solidFill>
        </a:ln>
      </dgm:spPr>
      <dgm:t>
        <a:bodyPr/>
        <a:lstStyle/>
        <a:p>
          <a:r>
            <a:rPr lang="sl-SI" sz="1800" dirty="0" smtClean="0"/>
            <a:t>Kot prva vzpostavitev se šteje vpis kot nosilec KMG v RKG! ali, v primeru pravne osebe, prvi vpis kot edini družbenik in hkrati poslovodja družbe v obliki pravne osebe z enim družbenikom v sodnem registru (dokazilo, akt o ustanovitvi, priloži sam ob oddaji zahtevka ali najkasneje do zadnjega dne za oddajo ZV). </a:t>
          </a:r>
          <a:endParaRPr lang="sl-SI" sz="1800" dirty="0"/>
        </a:p>
      </dgm:t>
    </dgm:pt>
    <dgm:pt modelId="{31CB362B-5B91-40F6-BA67-AA9456AFA943}" type="parTrans" cxnId="{A32D0A75-E251-4171-8530-E87B5491AA92}">
      <dgm:prSet/>
      <dgm:spPr/>
      <dgm:t>
        <a:bodyPr/>
        <a:lstStyle/>
        <a:p>
          <a:endParaRPr lang="sl-SI"/>
        </a:p>
      </dgm:t>
    </dgm:pt>
    <dgm:pt modelId="{0E5BEDC3-19DE-49A7-B2F0-5E2771AD251E}" type="sibTrans" cxnId="{A32D0A75-E251-4171-8530-E87B5491AA92}">
      <dgm:prSet/>
      <dgm:spPr/>
      <dgm:t>
        <a:bodyPr/>
        <a:lstStyle/>
        <a:p>
          <a:endParaRPr lang="sl-SI"/>
        </a:p>
      </dgm:t>
    </dgm:pt>
    <dgm:pt modelId="{79E6B220-6864-4AD6-84AF-D07FBBF910AA}" type="pres">
      <dgm:prSet presAssocID="{78586AF9-FF18-4A3A-93C1-FFB2331849AE}" presName="linear" presStyleCnt="0">
        <dgm:presLayoutVars>
          <dgm:dir/>
          <dgm:animLvl val="lvl"/>
          <dgm:resizeHandles val="exact"/>
        </dgm:presLayoutVars>
      </dgm:prSet>
      <dgm:spPr/>
      <dgm:t>
        <a:bodyPr/>
        <a:lstStyle/>
        <a:p>
          <a:endParaRPr lang="sl-SI"/>
        </a:p>
      </dgm:t>
    </dgm:pt>
    <dgm:pt modelId="{111456BA-E860-4205-B75D-22C487972358}" type="pres">
      <dgm:prSet presAssocID="{603F145F-C803-4571-B744-6186DFCD6C67}" presName="parentLin" presStyleCnt="0"/>
      <dgm:spPr/>
    </dgm:pt>
    <dgm:pt modelId="{F57B8A91-8545-4D8A-922B-E52452EAA24A}" type="pres">
      <dgm:prSet presAssocID="{603F145F-C803-4571-B744-6186DFCD6C67}" presName="parentLeftMargin" presStyleLbl="node1" presStyleIdx="0" presStyleCnt="1"/>
      <dgm:spPr/>
      <dgm:t>
        <a:bodyPr/>
        <a:lstStyle/>
        <a:p>
          <a:endParaRPr lang="sl-SI"/>
        </a:p>
      </dgm:t>
    </dgm:pt>
    <dgm:pt modelId="{2835AC81-2FE6-4211-998B-F43E113D13F4}" type="pres">
      <dgm:prSet presAssocID="{603F145F-C803-4571-B744-6186DFCD6C67}" presName="parentText" presStyleLbl="node1" presStyleIdx="0" presStyleCnt="1" custScaleX="141577" custScaleY="55144" custLinFactNeighborX="-79576" custLinFactNeighborY="-35923">
        <dgm:presLayoutVars>
          <dgm:chMax val="0"/>
          <dgm:bulletEnabled val="1"/>
        </dgm:presLayoutVars>
      </dgm:prSet>
      <dgm:spPr/>
      <dgm:t>
        <a:bodyPr/>
        <a:lstStyle/>
        <a:p>
          <a:endParaRPr lang="sl-SI"/>
        </a:p>
      </dgm:t>
    </dgm:pt>
    <dgm:pt modelId="{67C45892-9F18-48E2-A873-5B60172656E0}" type="pres">
      <dgm:prSet presAssocID="{603F145F-C803-4571-B744-6186DFCD6C67}" presName="negativeSpace" presStyleCnt="0"/>
      <dgm:spPr/>
    </dgm:pt>
    <dgm:pt modelId="{15950A99-FC68-443F-A159-014E55B24E36}" type="pres">
      <dgm:prSet presAssocID="{603F145F-C803-4571-B744-6186DFCD6C67}" presName="childText" presStyleLbl="conFgAcc1" presStyleIdx="0" presStyleCnt="1" custScaleX="98546" custScaleY="86170" custLinFactNeighborY="-61087">
        <dgm:presLayoutVars>
          <dgm:bulletEnabled val="1"/>
        </dgm:presLayoutVars>
      </dgm:prSet>
      <dgm:spPr/>
      <dgm:t>
        <a:bodyPr/>
        <a:lstStyle/>
        <a:p>
          <a:endParaRPr lang="sl-SI"/>
        </a:p>
      </dgm:t>
    </dgm:pt>
  </dgm:ptLst>
  <dgm:cxnLst>
    <dgm:cxn modelId="{78C59182-DB87-4409-9B3F-C2880978A1E9}" srcId="{78586AF9-FF18-4A3A-93C1-FFB2331849AE}" destId="{603F145F-C803-4571-B744-6186DFCD6C67}" srcOrd="0" destOrd="0" parTransId="{409B341F-319D-4738-BC3B-11C8E1FD66AB}" sibTransId="{F059EBD3-5330-477A-89B4-EAAD4CEEC281}"/>
    <dgm:cxn modelId="{336A9BB8-CFA3-4F56-8BF8-914DE2FB10AB}" type="presOf" srcId="{603F145F-C803-4571-B744-6186DFCD6C67}" destId="{F57B8A91-8545-4D8A-922B-E52452EAA24A}" srcOrd="0" destOrd="0" presId="urn:microsoft.com/office/officeart/2005/8/layout/list1"/>
    <dgm:cxn modelId="{088A26BC-49F4-457F-B426-62F9967C3F3C}" type="presOf" srcId="{1F261B12-B1CC-4CEF-A851-CFDE764FE199}" destId="{15950A99-FC68-443F-A159-014E55B24E36}" srcOrd="0" destOrd="0" presId="urn:microsoft.com/office/officeart/2005/8/layout/list1"/>
    <dgm:cxn modelId="{A32D0A75-E251-4171-8530-E87B5491AA92}" srcId="{603F145F-C803-4571-B744-6186DFCD6C67}" destId="{1F261B12-B1CC-4CEF-A851-CFDE764FE199}" srcOrd="0" destOrd="0" parTransId="{31CB362B-5B91-40F6-BA67-AA9456AFA943}" sibTransId="{0E5BEDC3-19DE-49A7-B2F0-5E2771AD251E}"/>
    <dgm:cxn modelId="{43E810D4-9D2D-45D3-AAD1-4EC431B162F3}" type="presOf" srcId="{78586AF9-FF18-4A3A-93C1-FFB2331849AE}" destId="{79E6B220-6864-4AD6-84AF-D07FBBF910AA}" srcOrd="0" destOrd="0" presId="urn:microsoft.com/office/officeart/2005/8/layout/list1"/>
    <dgm:cxn modelId="{7496CE95-2D06-4E57-9A13-66A2BF6088F4}" type="presOf" srcId="{603F145F-C803-4571-B744-6186DFCD6C67}" destId="{2835AC81-2FE6-4211-998B-F43E113D13F4}" srcOrd="1" destOrd="0" presId="urn:microsoft.com/office/officeart/2005/8/layout/list1"/>
    <dgm:cxn modelId="{98AB4CA2-F0FE-4705-9A07-9C1A0D8518FC}" type="presParOf" srcId="{79E6B220-6864-4AD6-84AF-D07FBBF910AA}" destId="{111456BA-E860-4205-B75D-22C487972358}" srcOrd="0" destOrd="0" presId="urn:microsoft.com/office/officeart/2005/8/layout/list1"/>
    <dgm:cxn modelId="{5850F746-0866-4632-AA2D-CDD468C780A6}" type="presParOf" srcId="{111456BA-E860-4205-B75D-22C487972358}" destId="{F57B8A91-8545-4D8A-922B-E52452EAA24A}" srcOrd="0" destOrd="0" presId="urn:microsoft.com/office/officeart/2005/8/layout/list1"/>
    <dgm:cxn modelId="{721CFA85-23C9-438B-911A-D7042C76D3BE}" type="presParOf" srcId="{111456BA-E860-4205-B75D-22C487972358}" destId="{2835AC81-2FE6-4211-998B-F43E113D13F4}" srcOrd="1" destOrd="0" presId="urn:microsoft.com/office/officeart/2005/8/layout/list1"/>
    <dgm:cxn modelId="{8CF5EE1E-B376-44EE-9444-E123EACEB2AA}" type="presParOf" srcId="{79E6B220-6864-4AD6-84AF-D07FBBF910AA}" destId="{67C45892-9F18-48E2-A873-5B60172656E0}" srcOrd="1" destOrd="0" presId="urn:microsoft.com/office/officeart/2005/8/layout/list1"/>
    <dgm:cxn modelId="{C845140F-358C-439E-8633-F57F1A79AE2F}" type="presParOf" srcId="{79E6B220-6864-4AD6-84AF-D07FBBF910AA}" destId="{15950A99-FC68-443F-A159-014E55B24E36}"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8586AF9-FF18-4A3A-93C1-FFB2331849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603F145F-C803-4571-B744-6186DFCD6C67}">
      <dgm:prSet phldrT="[besedilo]" custT="1"/>
      <dgm:spPr>
        <a:solidFill>
          <a:schemeClr val="accent6">
            <a:lumMod val="60000"/>
            <a:lumOff val="40000"/>
          </a:schemeClr>
        </a:solidFill>
      </dgm:spPr>
      <dgm:t>
        <a:bodyPr/>
        <a:lstStyle/>
        <a:p>
          <a:endParaRPr lang="sl-SI" sz="2000" b="0" i="1" dirty="0">
            <a:solidFill>
              <a:schemeClr val="tx1"/>
            </a:solidFill>
          </a:endParaRPr>
        </a:p>
      </dgm:t>
    </dgm:pt>
    <dgm:pt modelId="{F059EBD3-5330-477A-89B4-EAAD4CEEC281}" type="sibTrans" cxnId="{78C59182-DB87-4409-9B3F-C2880978A1E9}">
      <dgm:prSet/>
      <dgm:spPr/>
      <dgm:t>
        <a:bodyPr/>
        <a:lstStyle/>
        <a:p>
          <a:endParaRPr lang="sl-SI"/>
        </a:p>
      </dgm:t>
    </dgm:pt>
    <dgm:pt modelId="{409B341F-319D-4738-BC3B-11C8E1FD66AB}" type="parTrans" cxnId="{78C59182-DB87-4409-9B3F-C2880978A1E9}">
      <dgm:prSet/>
      <dgm:spPr/>
      <dgm:t>
        <a:bodyPr/>
        <a:lstStyle/>
        <a:p>
          <a:endParaRPr lang="sl-SI"/>
        </a:p>
      </dgm:t>
    </dgm:pt>
    <dgm:pt modelId="{1F261B12-B1CC-4CEF-A851-CFDE764FE199}">
      <dgm:prSet custT="1"/>
      <dgm:spPr>
        <a:ln>
          <a:solidFill>
            <a:srgbClr val="00B050"/>
          </a:solidFill>
        </a:ln>
      </dgm:spPr>
      <dgm:t>
        <a:bodyPr/>
        <a:lstStyle/>
        <a:p>
          <a:r>
            <a:rPr lang="sl-SI" sz="2200" b="1" dirty="0" smtClean="0"/>
            <a:t>Nosilec KMG ni upravičen do plačila za mlade kmete:</a:t>
          </a:r>
          <a:endParaRPr lang="sl-SI" sz="2200" b="1" dirty="0"/>
        </a:p>
      </dgm:t>
    </dgm:pt>
    <dgm:pt modelId="{31CB362B-5B91-40F6-BA67-AA9456AFA943}" type="parTrans" cxnId="{A32D0A75-E251-4171-8530-E87B5491AA92}">
      <dgm:prSet/>
      <dgm:spPr/>
      <dgm:t>
        <a:bodyPr/>
        <a:lstStyle/>
        <a:p>
          <a:endParaRPr lang="sl-SI"/>
        </a:p>
      </dgm:t>
    </dgm:pt>
    <dgm:pt modelId="{0E5BEDC3-19DE-49A7-B2F0-5E2771AD251E}" type="sibTrans" cxnId="{A32D0A75-E251-4171-8530-E87B5491AA92}">
      <dgm:prSet/>
      <dgm:spPr/>
      <dgm:t>
        <a:bodyPr/>
        <a:lstStyle/>
        <a:p>
          <a:endParaRPr lang="sl-SI"/>
        </a:p>
      </dgm:t>
    </dgm:pt>
    <dgm:pt modelId="{D71163B5-D625-4E24-804D-4D224CA83D0B}">
      <dgm:prSet custT="1"/>
      <dgm:spPr/>
      <dgm:t>
        <a:bodyPr/>
        <a:lstStyle/>
        <a:p>
          <a:r>
            <a:rPr lang="sl-SI" sz="2200" b="1" dirty="0" smtClean="0"/>
            <a:t>Smrt se šteje kot višja sila. </a:t>
          </a:r>
          <a:endParaRPr lang="sl-SI" sz="2200" b="1" dirty="0"/>
        </a:p>
      </dgm:t>
    </dgm:pt>
    <dgm:pt modelId="{2C82EF59-FDD8-40BA-BD46-619984E42E41}" type="parTrans" cxnId="{F165CDB5-9B3F-4128-9362-A51E418B27FB}">
      <dgm:prSet/>
      <dgm:spPr/>
      <dgm:t>
        <a:bodyPr/>
        <a:lstStyle/>
        <a:p>
          <a:endParaRPr lang="sl-SI"/>
        </a:p>
      </dgm:t>
    </dgm:pt>
    <dgm:pt modelId="{E45B9C2B-C38C-47E0-B919-9603095F522D}" type="sibTrans" cxnId="{F165CDB5-9B3F-4128-9362-A51E418B27FB}">
      <dgm:prSet/>
      <dgm:spPr/>
      <dgm:t>
        <a:bodyPr/>
        <a:lstStyle/>
        <a:p>
          <a:endParaRPr lang="sl-SI"/>
        </a:p>
      </dgm:t>
    </dgm:pt>
    <dgm:pt modelId="{CCF23AD2-68A7-483B-B97C-598816DDBDA5}">
      <dgm:prSet custT="1"/>
      <dgm:spPr/>
      <dgm:t>
        <a:bodyPr/>
        <a:lstStyle/>
        <a:p>
          <a:r>
            <a:rPr lang="sl-SI" sz="2200" b="1" dirty="0" smtClean="0"/>
            <a:t>Pravna oseba ni upravičena do plačila za mlade kmete:</a:t>
          </a:r>
          <a:endParaRPr lang="sl-SI" sz="2200" b="1" dirty="0"/>
        </a:p>
      </dgm:t>
    </dgm:pt>
    <dgm:pt modelId="{3E3C950C-2F72-401B-AE90-F4146FE1926C}" type="parTrans" cxnId="{47743565-B6ED-4B12-B34F-39021A73576D}">
      <dgm:prSet/>
      <dgm:spPr/>
      <dgm:t>
        <a:bodyPr/>
        <a:lstStyle/>
        <a:p>
          <a:endParaRPr lang="sl-SI"/>
        </a:p>
      </dgm:t>
    </dgm:pt>
    <dgm:pt modelId="{424992A9-30EE-494F-A8E6-CC14DA7DCCC8}" type="sibTrans" cxnId="{47743565-B6ED-4B12-B34F-39021A73576D}">
      <dgm:prSet/>
      <dgm:spPr/>
      <dgm:t>
        <a:bodyPr/>
        <a:lstStyle/>
        <a:p>
          <a:endParaRPr lang="sl-SI"/>
        </a:p>
      </dgm:t>
    </dgm:pt>
    <dgm:pt modelId="{665B1EAF-5BEB-40B7-A77C-C31F4A84F336}">
      <dgm:prSet custT="1"/>
      <dgm:spPr>
        <a:ln>
          <a:solidFill>
            <a:srgbClr val="00B050"/>
          </a:solidFill>
        </a:ln>
      </dgm:spPr>
      <dgm:t>
        <a:bodyPr/>
        <a:lstStyle/>
        <a:p>
          <a:endParaRPr lang="sl-SI" sz="2200" dirty="0"/>
        </a:p>
      </dgm:t>
    </dgm:pt>
    <dgm:pt modelId="{12863B64-2D81-4FED-B868-38E07525BA9C}" type="parTrans" cxnId="{CB9EDAD1-CC7C-4493-98DC-36B205A014E5}">
      <dgm:prSet/>
      <dgm:spPr/>
      <dgm:t>
        <a:bodyPr/>
        <a:lstStyle/>
        <a:p>
          <a:endParaRPr lang="sl-SI"/>
        </a:p>
      </dgm:t>
    </dgm:pt>
    <dgm:pt modelId="{A6F8A98F-CBB0-47E1-8A12-101D427C323E}" type="sibTrans" cxnId="{CB9EDAD1-CC7C-4493-98DC-36B205A014E5}">
      <dgm:prSet/>
      <dgm:spPr/>
      <dgm:t>
        <a:bodyPr/>
        <a:lstStyle/>
        <a:p>
          <a:endParaRPr lang="sl-SI"/>
        </a:p>
      </dgm:t>
    </dgm:pt>
    <dgm:pt modelId="{70E3CAE2-9F9F-468E-8B03-0AE6F248CD9A}">
      <dgm:prSet custT="1"/>
      <dgm:spPr/>
      <dgm:t>
        <a:bodyPr/>
        <a:lstStyle/>
        <a:p>
          <a:endParaRPr lang="sl-SI" sz="2200" dirty="0"/>
        </a:p>
      </dgm:t>
    </dgm:pt>
    <dgm:pt modelId="{21F96BF4-F207-48B8-8AD2-BDBAB0C54A3E}" type="parTrans" cxnId="{E618896A-4EA1-4E52-A3B1-3D581E67E8FE}">
      <dgm:prSet/>
      <dgm:spPr/>
      <dgm:t>
        <a:bodyPr/>
        <a:lstStyle/>
        <a:p>
          <a:endParaRPr lang="sl-SI"/>
        </a:p>
      </dgm:t>
    </dgm:pt>
    <dgm:pt modelId="{63546C59-D80B-43FF-AEFA-9B2A7F59075F}" type="sibTrans" cxnId="{E618896A-4EA1-4E52-A3B1-3D581E67E8FE}">
      <dgm:prSet/>
      <dgm:spPr/>
      <dgm:t>
        <a:bodyPr/>
        <a:lstStyle/>
        <a:p>
          <a:endParaRPr lang="sl-SI"/>
        </a:p>
      </dgm:t>
    </dgm:pt>
    <dgm:pt modelId="{8A2BBE7A-EFAA-474B-A0E3-70DEB2D9E2BD}">
      <dgm:prSet custT="1"/>
      <dgm:spPr>
        <a:ln>
          <a:solidFill>
            <a:srgbClr val="00B050"/>
          </a:solidFill>
        </a:ln>
      </dgm:spPr>
      <dgm:t>
        <a:bodyPr/>
        <a:lstStyle/>
        <a:p>
          <a:r>
            <a:rPr lang="sl-SI" sz="2200" dirty="0" smtClean="0"/>
            <a:t>če je eden izmed prejšnjih nosilcev KMG ali sam nosilec, kadar gre za pravne osebe, že prejel plačilo za mlade kmete v skladu z uredbo o shemah neposrednih plačil ali dopolnilno dohodkovno podporo za mlade kmete v skladu z uredbo o neposrednih plačilih za izvajanje SN 2023-2027.</a:t>
          </a:r>
          <a:endParaRPr lang="sl-SI" sz="2200" dirty="0"/>
        </a:p>
      </dgm:t>
    </dgm:pt>
    <dgm:pt modelId="{7C62C4EF-2790-4D90-9B9C-793DA60BC87F}" type="parTrans" cxnId="{CA28A48E-9224-41BC-B560-9CF093232CC2}">
      <dgm:prSet/>
      <dgm:spPr/>
      <dgm:t>
        <a:bodyPr/>
        <a:lstStyle/>
        <a:p>
          <a:endParaRPr lang="sl-SI"/>
        </a:p>
      </dgm:t>
    </dgm:pt>
    <dgm:pt modelId="{D2D9C977-039C-4C5E-8FA4-C007A20739C4}" type="sibTrans" cxnId="{CA28A48E-9224-41BC-B560-9CF093232CC2}">
      <dgm:prSet/>
      <dgm:spPr/>
      <dgm:t>
        <a:bodyPr/>
        <a:lstStyle/>
        <a:p>
          <a:endParaRPr lang="sl-SI"/>
        </a:p>
      </dgm:t>
    </dgm:pt>
    <dgm:pt modelId="{AC21BBF2-2B77-4696-AA8A-4AD4346BD85A}">
      <dgm:prSet custT="1"/>
      <dgm:spPr/>
      <dgm:t>
        <a:bodyPr/>
        <a:lstStyle/>
        <a:p>
          <a:r>
            <a:rPr lang="sl-SI" sz="2200" dirty="0" smtClean="0"/>
            <a:t>Novi nosilec KMG je v tem primeru upravičen do MK. </a:t>
          </a:r>
          <a:endParaRPr lang="sl-SI" sz="2200" dirty="0"/>
        </a:p>
      </dgm:t>
    </dgm:pt>
    <dgm:pt modelId="{52E24D06-A788-47E3-8649-08140EE58C75}" type="parTrans" cxnId="{F96026CE-B697-4E46-A6A1-CEB798867B6C}">
      <dgm:prSet/>
      <dgm:spPr/>
      <dgm:t>
        <a:bodyPr/>
        <a:lstStyle/>
        <a:p>
          <a:endParaRPr lang="sl-SI"/>
        </a:p>
      </dgm:t>
    </dgm:pt>
    <dgm:pt modelId="{1195FE7C-AF29-4AB4-A004-858CE48305D0}" type="sibTrans" cxnId="{F96026CE-B697-4E46-A6A1-CEB798867B6C}">
      <dgm:prSet/>
      <dgm:spPr/>
      <dgm:t>
        <a:bodyPr/>
        <a:lstStyle/>
        <a:p>
          <a:endParaRPr lang="sl-SI"/>
        </a:p>
      </dgm:t>
    </dgm:pt>
    <dgm:pt modelId="{AF941DE3-2EC8-4249-B4F1-F8583F3234F1}">
      <dgm:prSet custT="1"/>
      <dgm:spPr/>
      <dgm:t>
        <a:bodyPr/>
        <a:lstStyle/>
        <a:p>
          <a:r>
            <a:rPr lang="sl-SI" sz="2200" dirty="0" smtClean="0"/>
            <a:t>če je predhodno že vpisana v sodni register kot večinski družbenik v kateri drugi gospodarski družbi, ki se ukvarja s kmetijstvom.</a:t>
          </a:r>
          <a:endParaRPr lang="sl-SI" sz="2200" dirty="0"/>
        </a:p>
      </dgm:t>
    </dgm:pt>
    <dgm:pt modelId="{61D700F7-8C83-463F-9FF4-DEAA068EEE29}" type="parTrans" cxnId="{93EFFF5B-F2D6-4B71-B7F1-44AC010AF860}">
      <dgm:prSet/>
      <dgm:spPr/>
      <dgm:t>
        <a:bodyPr/>
        <a:lstStyle/>
        <a:p>
          <a:endParaRPr lang="sl-SI"/>
        </a:p>
      </dgm:t>
    </dgm:pt>
    <dgm:pt modelId="{C27D7B59-32F5-4F67-A38D-11757755D503}" type="sibTrans" cxnId="{93EFFF5B-F2D6-4B71-B7F1-44AC010AF860}">
      <dgm:prSet/>
      <dgm:spPr/>
      <dgm:t>
        <a:bodyPr/>
        <a:lstStyle/>
        <a:p>
          <a:endParaRPr lang="sl-SI"/>
        </a:p>
      </dgm:t>
    </dgm:pt>
    <dgm:pt modelId="{79E6B220-6864-4AD6-84AF-D07FBBF910AA}" type="pres">
      <dgm:prSet presAssocID="{78586AF9-FF18-4A3A-93C1-FFB2331849AE}" presName="linear" presStyleCnt="0">
        <dgm:presLayoutVars>
          <dgm:dir/>
          <dgm:animLvl val="lvl"/>
          <dgm:resizeHandles val="exact"/>
        </dgm:presLayoutVars>
      </dgm:prSet>
      <dgm:spPr/>
      <dgm:t>
        <a:bodyPr/>
        <a:lstStyle/>
        <a:p>
          <a:endParaRPr lang="sl-SI"/>
        </a:p>
      </dgm:t>
    </dgm:pt>
    <dgm:pt modelId="{111456BA-E860-4205-B75D-22C487972358}" type="pres">
      <dgm:prSet presAssocID="{603F145F-C803-4571-B744-6186DFCD6C67}" presName="parentLin" presStyleCnt="0"/>
      <dgm:spPr/>
    </dgm:pt>
    <dgm:pt modelId="{F57B8A91-8545-4D8A-922B-E52452EAA24A}" type="pres">
      <dgm:prSet presAssocID="{603F145F-C803-4571-B744-6186DFCD6C67}" presName="parentLeftMargin" presStyleLbl="node1" presStyleIdx="0" presStyleCnt="1"/>
      <dgm:spPr/>
      <dgm:t>
        <a:bodyPr/>
        <a:lstStyle/>
        <a:p>
          <a:endParaRPr lang="sl-SI"/>
        </a:p>
      </dgm:t>
    </dgm:pt>
    <dgm:pt modelId="{2835AC81-2FE6-4211-998B-F43E113D13F4}" type="pres">
      <dgm:prSet presAssocID="{603F145F-C803-4571-B744-6186DFCD6C67}" presName="parentText" presStyleLbl="node1" presStyleIdx="0" presStyleCnt="1" custFlipVert="1" custScaleX="141577" custScaleY="2420" custLinFactNeighborX="-69487" custLinFactNeighborY="-70976">
        <dgm:presLayoutVars>
          <dgm:chMax val="0"/>
          <dgm:bulletEnabled val="1"/>
        </dgm:presLayoutVars>
      </dgm:prSet>
      <dgm:spPr/>
      <dgm:t>
        <a:bodyPr/>
        <a:lstStyle/>
        <a:p>
          <a:endParaRPr lang="sl-SI"/>
        </a:p>
      </dgm:t>
    </dgm:pt>
    <dgm:pt modelId="{67C45892-9F18-48E2-A873-5B60172656E0}" type="pres">
      <dgm:prSet presAssocID="{603F145F-C803-4571-B744-6186DFCD6C67}" presName="negativeSpace" presStyleCnt="0"/>
      <dgm:spPr/>
    </dgm:pt>
    <dgm:pt modelId="{15950A99-FC68-443F-A159-014E55B24E36}" type="pres">
      <dgm:prSet presAssocID="{603F145F-C803-4571-B744-6186DFCD6C67}" presName="childText" presStyleLbl="conFgAcc1" presStyleIdx="0" presStyleCnt="1" custScaleX="98546" custScaleY="90579" custLinFactNeighborX="40" custLinFactNeighborY="-29743">
        <dgm:presLayoutVars>
          <dgm:bulletEnabled val="1"/>
        </dgm:presLayoutVars>
      </dgm:prSet>
      <dgm:spPr/>
      <dgm:t>
        <a:bodyPr/>
        <a:lstStyle/>
        <a:p>
          <a:endParaRPr lang="sl-SI"/>
        </a:p>
      </dgm:t>
    </dgm:pt>
  </dgm:ptLst>
  <dgm:cxnLst>
    <dgm:cxn modelId="{A32D0A75-E251-4171-8530-E87B5491AA92}" srcId="{603F145F-C803-4571-B744-6186DFCD6C67}" destId="{1F261B12-B1CC-4CEF-A851-CFDE764FE199}" srcOrd="0" destOrd="0" parTransId="{31CB362B-5B91-40F6-BA67-AA9456AFA943}" sibTransId="{0E5BEDC3-19DE-49A7-B2F0-5E2771AD251E}"/>
    <dgm:cxn modelId="{9A887748-F0A3-46B6-99EF-BFBB745479DA}" type="presOf" srcId="{AC21BBF2-2B77-4696-AA8A-4AD4346BD85A}" destId="{15950A99-FC68-443F-A159-014E55B24E36}" srcOrd="0" destOrd="4" presId="urn:microsoft.com/office/officeart/2005/8/layout/list1"/>
    <dgm:cxn modelId="{9AB99A4B-2318-453D-8D96-4C579C9067AF}" type="presOf" srcId="{AF941DE3-2EC8-4249-B4F1-F8583F3234F1}" destId="{15950A99-FC68-443F-A159-014E55B24E36}" srcOrd="0" destOrd="7" presId="urn:microsoft.com/office/officeart/2005/8/layout/list1"/>
    <dgm:cxn modelId="{93EFFF5B-F2D6-4B71-B7F1-44AC010AF860}" srcId="{CCF23AD2-68A7-483B-B97C-598816DDBDA5}" destId="{AF941DE3-2EC8-4249-B4F1-F8583F3234F1}" srcOrd="0" destOrd="0" parTransId="{61D700F7-8C83-463F-9FF4-DEAA068EEE29}" sibTransId="{C27D7B59-32F5-4F67-A38D-11757755D503}"/>
    <dgm:cxn modelId="{F165CDB5-9B3F-4128-9362-A51E418B27FB}" srcId="{603F145F-C803-4571-B744-6186DFCD6C67}" destId="{D71163B5-D625-4E24-804D-4D224CA83D0B}" srcOrd="2" destOrd="0" parTransId="{2C82EF59-FDD8-40BA-BD46-619984E42E41}" sibTransId="{E45B9C2B-C38C-47E0-B919-9603095F522D}"/>
    <dgm:cxn modelId="{7496CE95-2D06-4E57-9A13-66A2BF6088F4}" type="presOf" srcId="{603F145F-C803-4571-B744-6186DFCD6C67}" destId="{2835AC81-2FE6-4211-998B-F43E113D13F4}" srcOrd="1" destOrd="0" presId="urn:microsoft.com/office/officeart/2005/8/layout/list1"/>
    <dgm:cxn modelId="{78C59182-DB87-4409-9B3F-C2880978A1E9}" srcId="{78586AF9-FF18-4A3A-93C1-FFB2331849AE}" destId="{603F145F-C803-4571-B744-6186DFCD6C67}" srcOrd="0" destOrd="0" parTransId="{409B341F-319D-4738-BC3B-11C8E1FD66AB}" sibTransId="{F059EBD3-5330-477A-89B4-EAAD4CEEC281}"/>
    <dgm:cxn modelId="{43E810D4-9D2D-45D3-AAD1-4EC431B162F3}" type="presOf" srcId="{78586AF9-FF18-4A3A-93C1-FFB2331849AE}" destId="{79E6B220-6864-4AD6-84AF-D07FBBF910AA}" srcOrd="0" destOrd="0" presId="urn:microsoft.com/office/officeart/2005/8/layout/list1"/>
    <dgm:cxn modelId="{A5EB891A-D3A5-409D-AA1E-D5B02AA453B5}" type="presOf" srcId="{70E3CAE2-9F9F-468E-8B03-0AE6F248CD9A}" destId="{15950A99-FC68-443F-A159-014E55B24E36}" srcOrd="0" destOrd="5" presId="urn:microsoft.com/office/officeart/2005/8/layout/list1"/>
    <dgm:cxn modelId="{336A9BB8-CFA3-4F56-8BF8-914DE2FB10AB}" type="presOf" srcId="{603F145F-C803-4571-B744-6186DFCD6C67}" destId="{F57B8A91-8545-4D8A-922B-E52452EAA24A}" srcOrd="0" destOrd="0" presId="urn:microsoft.com/office/officeart/2005/8/layout/list1"/>
    <dgm:cxn modelId="{C9AAD37B-B70B-4126-8F09-C967DBC55E42}" type="presOf" srcId="{CCF23AD2-68A7-483B-B97C-598816DDBDA5}" destId="{15950A99-FC68-443F-A159-014E55B24E36}" srcOrd="0" destOrd="6" presId="urn:microsoft.com/office/officeart/2005/8/layout/list1"/>
    <dgm:cxn modelId="{47743565-B6ED-4B12-B34F-39021A73576D}" srcId="{603F145F-C803-4571-B744-6186DFCD6C67}" destId="{CCF23AD2-68A7-483B-B97C-598816DDBDA5}" srcOrd="4" destOrd="0" parTransId="{3E3C950C-2F72-401B-AE90-F4146FE1926C}" sibTransId="{424992A9-30EE-494F-A8E6-CC14DA7DCCC8}"/>
    <dgm:cxn modelId="{8598FAF6-05AA-4A8F-A450-41F4FB28C3BE}" type="presOf" srcId="{8A2BBE7A-EFAA-474B-A0E3-70DEB2D9E2BD}" destId="{15950A99-FC68-443F-A159-014E55B24E36}" srcOrd="0" destOrd="1" presId="urn:microsoft.com/office/officeart/2005/8/layout/list1"/>
    <dgm:cxn modelId="{F2887667-BE77-41D7-B3C6-DD3403DD6441}" type="presOf" srcId="{D71163B5-D625-4E24-804D-4D224CA83D0B}" destId="{15950A99-FC68-443F-A159-014E55B24E36}" srcOrd="0" destOrd="3" presId="urn:microsoft.com/office/officeart/2005/8/layout/list1"/>
    <dgm:cxn modelId="{E618896A-4EA1-4E52-A3B1-3D581E67E8FE}" srcId="{603F145F-C803-4571-B744-6186DFCD6C67}" destId="{70E3CAE2-9F9F-468E-8B03-0AE6F248CD9A}" srcOrd="3" destOrd="0" parTransId="{21F96BF4-F207-48B8-8AD2-BDBAB0C54A3E}" sibTransId="{63546C59-D80B-43FF-AEFA-9B2A7F59075F}"/>
    <dgm:cxn modelId="{F96026CE-B697-4E46-A6A1-CEB798867B6C}" srcId="{D71163B5-D625-4E24-804D-4D224CA83D0B}" destId="{AC21BBF2-2B77-4696-AA8A-4AD4346BD85A}" srcOrd="0" destOrd="0" parTransId="{52E24D06-A788-47E3-8649-08140EE58C75}" sibTransId="{1195FE7C-AF29-4AB4-A004-858CE48305D0}"/>
    <dgm:cxn modelId="{CB9EDAD1-CC7C-4493-98DC-36B205A014E5}" srcId="{603F145F-C803-4571-B744-6186DFCD6C67}" destId="{665B1EAF-5BEB-40B7-A77C-C31F4A84F336}" srcOrd="1" destOrd="0" parTransId="{12863B64-2D81-4FED-B868-38E07525BA9C}" sibTransId="{A6F8A98F-CBB0-47E1-8A12-101D427C323E}"/>
    <dgm:cxn modelId="{BB69C24B-358F-438E-92E7-83B1560EAD2D}" type="presOf" srcId="{665B1EAF-5BEB-40B7-A77C-C31F4A84F336}" destId="{15950A99-FC68-443F-A159-014E55B24E36}" srcOrd="0" destOrd="2" presId="urn:microsoft.com/office/officeart/2005/8/layout/list1"/>
    <dgm:cxn modelId="{CA28A48E-9224-41BC-B560-9CF093232CC2}" srcId="{1F261B12-B1CC-4CEF-A851-CFDE764FE199}" destId="{8A2BBE7A-EFAA-474B-A0E3-70DEB2D9E2BD}" srcOrd="0" destOrd="0" parTransId="{7C62C4EF-2790-4D90-9B9C-793DA60BC87F}" sibTransId="{D2D9C977-039C-4C5E-8FA4-C007A20739C4}"/>
    <dgm:cxn modelId="{088A26BC-49F4-457F-B426-62F9967C3F3C}" type="presOf" srcId="{1F261B12-B1CC-4CEF-A851-CFDE764FE199}" destId="{15950A99-FC68-443F-A159-014E55B24E36}" srcOrd="0" destOrd="0" presId="urn:microsoft.com/office/officeart/2005/8/layout/list1"/>
    <dgm:cxn modelId="{98AB4CA2-F0FE-4705-9A07-9C1A0D8518FC}" type="presParOf" srcId="{79E6B220-6864-4AD6-84AF-D07FBBF910AA}" destId="{111456BA-E860-4205-B75D-22C487972358}" srcOrd="0" destOrd="0" presId="urn:microsoft.com/office/officeart/2005/8/layout/list1"/>
    <dgm:cxn modelId="{5850F746-0866-4632-AA2D-CDD468C780A6}" type="presParOf" srcId="{111456BA-E860-4205-B75D-22C487972358}" destId="{F57B8A91-8545-4D8A-922B-E52452EAA24A}" srcOrd="0" destOrd="0" presId="urn:microsoft.com/office/officeart/2005/8/layout/list1"/>
    <dgm:cxn modelId="{721CFA85-23C9-438B-911A-D7042C76D3BE}" type="presParOf" srcId="{111456BA-E860-4205-B75D-22C487972358}" destId="{2835AC81-2FE6-4211-998B-F43E113D13F4}" srcOrd="1" destOrd="0" presId="urn:microsoft.com/office/officeart/2005/8/layout/list1"/>
    <dgm:cxn modelId="{8CF5EE1E-B376-44EE-9444-E123EACEB2AA}" type="presParOf" srcId="{79E6B220-6864-4AD6-84AF-D07FBBF910AA}" destId="{67C45892-9F18-48E2-A873-5B60172656E0}" srcOrd="1" destOrd="0" presId="urn:microsoft.com/office/officeart/2005/8/layout/list1"/>
    <dgm:cxn modelId="{C845140F-358C-439E-8633-F57F1A79AE2F}" type="presParOf" srcId="{79E6B220-6864-4AD6-84AF-D07FBBF910AA}" destId="{15950A99-FC68-443F-A159-014E55B24E36}"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8586AF9-FF18-4A3A-93C1-FFB2331849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603F145F-C803-4571-B744-6186DFCD6C67}">
      <dgm:prSet phldrT="[besedilo]" custT="1"/>
      <dgm:spPr>
        <a:solidFill>
          <a:schemeClr val="accent6">
            <a:lumMod val="60000"/>
            <a:lumOff val="40000"/>
          </a:schemeClr>
        </a:solidFill>
      </dgm:spPr>
      <dgm:t>
        <a:bodyPr/>
        <a:lstStyle/>
        <a:p>
          <a:endParaRPr lang="sl-SI" sz="2000" b="0" i="1" dirty="0">
            <a:solidFill>
              <a:schemeClr val="tx1"/>
            </a:solidFill>
          </a:endParaRPr>
        </a:p>
      </dgm:t>
    </dgm:pt>
    <dgm:pt modelId="{F059EBD3-5330-477A-89B4-EAAD4CEEC281}" type="sibTrans" cxnId="{78C59182-DB87-4409-9B3F-C2880978A1E9}">
      <dgm:prSet/>
      <dgm:spPr/>
      <dgm:t>
        <a:bodyPr/>
        <a:lstStyle/>
        <a:p>
          <a:endParaRPr lang="sl-SI"/>
        </a:p>
      </dgm:t>
    </dgm:pt>
    <dgm:pt modelId="{409B341F-319D-4738-BC3B-11C8E1FD66AB}" type="parTrans" cxnId="{78C59182-DB87-4409-9B3F-C2880978A1E9}">
      <dgm:prSet/>
      <dgm:spPr/>
      <dgm:t>
        <a:bodyPr/>
        <a:lstStyle/>
        <a:p>
          <a:endParaRPr lang="sl-SI"/>
        </a:p>
      </dgm:t>
    </dgm:pt>
    <dgm:pt modelId="{1F261B12-B1CC-4CEF-A851-CFDE764FE199}">
      <dgm:prSet custT="1"/>
      <dgm:spPr>
        <a:ln>
          <a:solidFill>
            <a:srgbClr val="00B050"/>
          </a:solidFill>
        </a:ln>
      </dgm:spPr>
      <dgm:t>
        <a:bodyPr/>
        <a:lstStyle/>
        <a:p>
          <a:r>
            <a:rPr lang="sl-SI" sz="2000" b="1" dirty="0" smtClean="0"/>
            <a:t>Prenos 2023-2027 v novo obdobje: Upravičencem, ki do leta 2027 ne bodo zaključili največ petletnega obdobja upravičenosti do MK se z letom 2027 zaključi upravičenost do MK. </a:t>
          </a:r>
          <a:endParaRPr lang="sl-SI" sz="2000" b="1" dirty="0"/>
        </a:p>
      </dgm:t>
    </dgm:pt>
    <dgm:pt modelId="{31CB362B-5B91-40F6-BA67-AA9456AFA943}" type="parTrans" cxnId="{A32D0A75-E251-4171-8530-E87B5491AA92}">
      <dgm:prSet/>
      <dgm:spPr/>
      <dgm:t>
        <a:bodyPr/>
        <a:lstStyle/>
        <a:p>
          <a:endParaRPr lang="sl-SI"/>
        </a:p>
      </dgm:t>
    </dgm:pt>
    <dgm:pt modelId="{0E5BEDC3-19DE-49A7-B2F0-5E2771AD251E}" type="sibTrans" cxnId="{A32D0A75-E251-4171-8530-E87B5491AA92}">
      <dgm:prSet/>
      <dgm:spPr/>
      <dgm:t>
        <a:bodyPr/>
        <a:lstStyle/>
        <a:p>
          <a:endParaRPr lang="sl-SI"/>
        </a:p>
      </dgm:t>
    </dgm:pt>
    <dgm:pt modelId="{B6F688CC-3CA6-4DBF-A111-4659DB047EEE}">
      <dgm:prSet custT="1"/>
      <dgm:spPr/>
      <dgm:t>
        <a:bodyPr/>
        <a:lstStyle/>
        <a:p>
          <a:r>
            <a:rPr lang="sl-SI" sz="2000" b="1" u="none" dirty="0" smtClean="0"/>
            <a:t>Prenos 2015-2022 v 2023-2027: plačilo za MK se za preostanek let še lahko izplača upravičencem, ki so prvič oddali vlogo za plačilo za MK na podlagi pravil iz obdobja 2015-2022 in ki z zbirno vlogo za leto 2022, še niso prejeli plačila za celotno obdobje petih let. </a:t>
          </a:r>
        </a:p>
      </dgm:t>
    </dgm:pt>
    <dgm:pt modelId="{AE87AA38-4544-437C-99DE-BD6F3279D3E8}" type="parTrans" cxnId="{9C1CE4E0-091A-483D-BF0F-A727C0A2D209}">
      <dgm:prSet/>
      <dgm:spPr/>
      <dgm:t>
        <a:bodyPr/>
        <a:lstStyle/>
        <a:p>
          <a:endParaRPr lang="sl-SI"/>
        </a:p>
      </dgm:t>
    </dgm:pt>
    <dgm:pt modelId="{2B360AEC-8D91-40BC-93C1-1903A6CC202C}" type="sibTrans" cxnId="{9C1CE4E0-091A-483D-BF0F-A727C0A2D209}">
      <dgm:prSet/>
      <dgm:spPr/>
      <dgm:t>
        <a:bodyPr/>
        <a:lstStyle/>
        <a:p>
          <a:endParaRPr lang="sl-SI"/>
        </a:p>
      </dgm:t>
    </dgm:pt>
    <dgm:pt modelId="{7305184E-932C-46A2-A3A5-361E984DA1BE}">
      <dgm:prSet custT="1"/>
      <dgm:spPr>
        <a:ln>
          <a:solidFill>
            <a:srgbClr val="00B050"/>
          </a:solidFill>
        </a:ln>
      </dgm:spPr>
      <dgm:t>
        <a:bodyPr/>
        <a:lstStyle/>
        <a:p>
          <a:endParaRPr lang="sl-SI" sz="2000" b="1" dirty="0"/>
        </a:p>
      </dgm:t>
    </dgm:pt>
    <dgm:pt modelId="{7D59AE25-E858-48ED-8580-4E72DC8AA422}" type="parTrans" cxnId="{AE9DA050-C90F-450A-B769-6F5A8A170C1A}">
      <dgm:prSet/>
      <dgm:spPr/>
      <dgm:t>
        <a:bodyPr/>
        <a:lstStyle/>
        <a:p>
          <a:endParaRPr lang="sl-SI"/>
        </a:p>
      </dgm:t>
    </dgm:pt>
    <dgm:pt modelId="{F6EA0B65-B536-4FA2-95FB-F054DE53BBA0}" type="sibTrans" cxnId="{AE9DA050-C90F-450A-B769-6F5A8A170C1A}">
      <dgm:prSet/>
      <dgm:spPr/>
      <dgm:t>
        <a:bodyPr/>
        <a:lstStyle/>
        <a:p>
          <a:endParaRPr lang="sl-SI"/>
        </a:p>
      </dgm:t>
    </dgm:pt>
    <dgm:pt modelId="{79E6B220-6864-4AD6-84AF-D07FBBF910AA}" type="pres">
      <dgm:prSet presAssocID="{78586AF9-FF18-4A3A-93C1-FFB2331849AE}" presName="linear" presStyleCnt="0">
        <dgm:presLayoutVars>
          <dgm:dir/>
          <dgm:animLvl val="lvl"/>
          <dgm:resizeHandles val="exact"/>
        </dgm:presLayoutVars>
      </dgm:prSet>
      <dgm:spPr/>
      <dgm:t>
        <a:bodyPr/>
        <a:lstStyle/>
        <a:p>
          <a:endParaRPr lang="sl-SI"/>
        </a:p>
      </dgm:t>
    </dgm:pt>
    <dgm:pt modelId="{111456BA-E860-4205-B75D-22C487972358}" type="pres">
      <dgm:prSet presAssocID="{603F145F-C803-4571-B744-6186DFCD6C67}" presName="parentLin" presStyleCnt="0"/>
      <dgm:spPr/>
    </dgm:pt>
    <dgm:pt modelId="{F57B8A91-8545-4D8A-922B-E52452EAA24A}" type="pres">
      <dgm:prSet presAssocID="{603F145F-C803-4571-B744-6186DFCD6C67}" presName="parentLeftMargin" presStyleLbl="node1" presStyleIdx="0" presStyleCnt="1"/>
      <dgm:spPr/>
      <dgm:t>
        <a:bodyPr/>
        <a:lstStyle/>
        <a:p>
          <a:endParaRPr lang="sl-SI"/>
        </a:p>
      </dgm:t>
    </dgm:pt>
    <dgm:pt modelId="{2835AC81-2FE6-4211-998B-F43E113D13F4}" type="pres">
      <dgm:prSet presAssocID="{603F145F-C803-4571-B744-6186DFCD6C67}" presName="parentText" presStyleLbl="node1" presStyleIdx="0" presStyleCnt="1" custFlipVert="1" custScaleX="141577" custScaleY="2420" custLinFactY="-16610" custLinFactNeighborX="-85517" custLinFactNeighborY="-100000">
        <dgm:presLayoutVars>
          <dgm:chMax val="0"/>
          <dgm:bulletEnabled val="1"/>
        </dgm:presLayoutVars>
      </dgm:prSet>
      <dgm:spPr/>
      <dgm:t>
        <a:bodyPr/>
        <a:lstStyle/>
        <a:p>
          <a:endParaRPr lang="sl-SI"/>
        </a:p>
      </dgm:t>
    </dgm:pt>
    <dgm:pt modelId="{67C45892-9F18-48E2-A873-5B60172656E0}" type="pres">
      <dgm:prSet presAssocID="{603F145F-C803-4571-B744-6186DFCD6C67}" presName="negativeSpace" presStyleCnt="0"/>
      <dgm:spPr/>
    </dgm:pt>
    <dgm:pt modelId="{15950A99-FC68-443F-A159-014E55B24E36}" type="pres">
      <dgm:prSet presAssocID="{603F145F-C803-4571-B744-6186DFCD6C67}" presName="childText" presStyleLbl="conFgAcc1" presStyleIdx="0" presStyleCnt="1" custScaleX="98546" custScaleY="80398" custLinFactNeighborX="678" custLinFactNeighborY="-39825">
        <dgm:presLayoutVars>
          <dgm:bulletEnabled val="1"/>
        </dgm:presLayoutVars>
      </dgm:prSet>
      <dgm:spPr/>
      <dgm:t>
        <a:bodyPr/>
        <a:lstStyle/>
        <a:p>
          <a:endParaRPr lang="sl-SI"/>
        </a:p>
      </dgm:t>
    </dgm:pt>
  </dgm:ptLst>
  <dgm:cxnLst>
    <dgm:cxn modelId="{A32D0A75-E251-4171-8530-E87B5491AA92}" srcId="{603F145F-C803-4571-B744-6186DFCD6C67}" destId="{1F261B12-B1CC-4CEF-A851-CFDE764FE199}" srcOrd="0" destOrd="0" parTransId="{31CB362B-5B91-40F6-BA67-AA9456AFA943}" sibTransId="{0E5BEDC3-19DE-49A7-B2F0-5E2771AD251E}"/>
    <dgm:cxn modelId="{9C1CE4E0-091A-483D-BF0F-A727C0A2D209}" srcId="{603F145F-C803-4571-B744-6186DFCD6C67}" destId="{B6F688CC-3CA6-4DBF-A111-4659DB047EEE}" srcOrd="2" destOrd="0" parTransId="{AE87AA38-4544-437C-99DE-BD6F3279D3E8}" sibTransId="{2B360AEC-8D91-40BC-93C1-1903A6CC202C}"/>
    <dgm:cxn modelId="{E1E1B544-BB99-44D5-A330-1B220D49EDC1}" type="presOf" srcId="{B6F688CC-3CA6-4DBF-A111-4659DB047EEE}" destId="{15950A99-FC68-443F-A159-014E55B24E36}" srcOrd="0" destOrd="2" presId="urn:microsoft.com/office/officeart/2005/8/layout/list1"/>
    <dgm:cxn modelId="{7496CE95-2D06-4E57-9A13-66A2BF6088F4}" type="presOf" srcId="{603F145F-C803-4571-B744-6186DFCD6C67}" destId="{2835AC81-2FE6-4211-998B-F43E113D13F4}" srcOrd="1" destOrd="0" presId="urn:microsoft.com/office/officeart/2005/8/layout/list1"/>
    <dgm:cxn modelId="{78C59182-DB87-4409-9B3F-C2880978A1E9}" srcId="{78586AF9-FF18-4A3A-93C1-FFB2331849AE}" destId="{603F145F-C803-4571-B744-6186DFCD6C67}" srcOrd="0" destOrd="0" parTransId="{409B341F-319D-4738-BC3B-11C8E1FD66AB}" sibTransId="{F059EBD3-5330-477A-89B4-EAAD4CEEC281}"/>
    <dgm:cxn modelId="{43E810D4-9D2D-45D3-AAD1-4EC431B162F3}" type="presOf" srcId="{78586AF9-FF18-4A3A-93C1-FFB2331849AE}" destId="{79E6B220-6864-4AD6-84AF-D07FBBF910AA}" srcOrd="0" destOrd="0" presId="urn:microsoft.com/office/officeart/2005/8/layout/list1"/>
    <dgm:cxn modelId="{336A9BB8-CFA3-4F56-8BF8-914DE2FB10AB}" type="presOf" srcId="{603F145F-C803-4571-B744-6186DFCD6C67}" destId="{F57B8A91-8545-4D8A-922B-E52452EAA24A}" srcOrd="0" destOrd="0" presId="urn:microsoft.com/office/officeart/2005/8/layout/list1"/>
    <dgm:cxn modelId="{AE9DA050-C90F-450A-B769-6F5A8A170C1A}" srcId="{603F145F-C803-4571-B744-6186DFCD6C67}" destId="{7305184E-932C-46A2-A3A5-361E984DA1BE}" srcOrd="1" destOrd="0" parTransId="{7D59AE25-E858-48ED-8580-4E72DC8AA422}" sibTransId="{F6EA0B65-B536-4FA2-95FB-F054DE53BBA0}"/>
    <dgm:cxn modelId="{EAFFE5DF-1404-4860-AA9B-B4E31F19C683}" type="presOf" srcId="{7305184E-932C-46A2-A3A5-361E984DA1BE}" destId="{15950A99-FC68-443F-A159-014E55B24E36}" srcOrd="0" destOrd="1" presId="urn:microsoft.com/office/officeart/2005/8/layout/list1"/>
    <dgm:cxn modelId="{088A26BC-49F4-457F-B426-62F9967C3F3C}" type="presOf" srcId="{1F261B12-B1CC-4CEF-A851-CFDE764FE199}" destId="{15950A99-FC68-443F-A159-014E55B24E36}" srcOrd="0" destOrd="0" presId="urn:microsoft.com/office/officeart/2005/8/layout/list1"/>
    <dgm:cxn modelId="{98AB4CA2-F0FE-4705-9A07-9C1A0D8518FC}" type="presParOf" srcId="{79E6B220-6864-4AD6-84AF-D07FBBF910AA}" destId="{111456BA-E860-4205-B75D-22C487972358}" srcOrd="0" destOrd="0" presId="urn:microsoft.com/office/officeart/2005/8/layout/list1"/>
    <dgm:cxn modelId="{5850F746-0866-4632-AA2D-CDD468C780A6}" type="presParOf" srcId="{111456BA-E860-4205-B75D-22C487972358}" destId="{F57B8A91-8545-4D8A-922B-E52452EAA24A}" srcOrd="0" destOrd="0" presId="urn:microsoft.com/office/officeart/2005/8/layout/list1"/>
    <dgm:cxn modelId="{721CFA85-23C9-438B-911A-D7042C76D3BE}" type="presParOf" srcId="{111456BA-E860-4205-B75D-22C487972358}" destId="{2835AC81-2FE6-4211-998B-F43E113D13F4}" srcOrd="1" destOrd="0" presId="urn:microsoft.com/office/officeart/2005/8/layout/list1"/>
    <dgm:cxn modelId="{8CF5EE1E-B376-44EE-9444-E123EACEB2AA}" type="presParOf" srcId="{79E6B220-6864-4AD6-84AF-D07FBBF910AA}" destId="{67C45892-9F18-48E2-A873-5B60172656E0}" srcOrd="1" destOrd="0" presId="urn:microsoft.com/office/officeart/2005/8/layout/list1"/>
    <dgm:cxn modelId="{C845140F-358C-439E-8633-F57F1A79AE2F}" type="presParOf" srcId="{79E6B220-6864-4AD6-84AF-D07FBBF910AA}" destId="{15950A99-FC68-443F-A159-014E55B24E36}"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EDB9FF"/>
        </a:solidFill>
      </dgm:spPr>
      <dgm:t>
        <a:bodyPr/>
        <a:lstStyle/>
        <a:p>
          <a:r>
            <a:rPr lang="sl-SI" sz="3000" b="1" u="sng" dirty="0" smtClean="0">
              <a:solidFill>
                <a:schemeClr val="bg1"/>
              </a:solidFill>
            </a:rPr>
            <a:t>REJA DROBNICE </a:t>
          </a:r>
          <a:endParaRPr lang="sl-SI" sz="30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000" b="1" dirty="0" smtClean="0"/>
            <a:t>Podatki iz registra CRD </a:t>
          </a:r>
          <a:r>
            <a:rPr lang="sl-SI" sz="1700" dirty="0" smtClean="0"/>
            <a:t>- sledljivost za vse živali drobnice, starejše od 9 mesecev, po ID številkah.</a:t>
          </a:r>
          <a:endParaRPr lang="sl-SI" sz="1700" dirty="0"/>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255A80F7-E859-47AF-B4E8-AF7FBECA3AB0}">
      <dgm:prSet custT="1"/>
      <dgm:spPr/>
      <dgm:t>
        <a:bodyPr/>
        <a:lstStyle/>
        <a:p>
          <a:r>
            <a:rPr lang="sl-SI" sz="2000" b="1" dirty="0" smtClean="0"/>
            <a:t>Nosilec KMG, ki želi oddati zahtevek za rejo drobnice mora imeti urejeno stanje</a:t>
          </a:r>
          <a:r>
            <a:rPr lang="sl-SI" sz="2000" dirty="0" smtClean="0"/>
            <a:t> (registracija, označitev, premiki) </a:t>
          </a:r>
          <a:r>
            <a:rPr lang="sl-SI" sz="2000" b="1" dirty="0" smtClean="0"/>
            <a:t>do 15. marca tekočega leta!</a:t>
          </a:r>
          <a:endParaRPr lang="sl-SI" sz="2000" dirty="0" smtClean="0"/>
        </a:p>
      </dgm:t>
    </dgm:pt>
    <dgm:pt modelId="{BAA90D3D-EAC1-460A-AC38-895924A55EA3}" type="parTrans" cxnId="{67C7BE8D-CF5E-4754-9113-5F423C786162}">
      <dgm:prSet/>
      <dgm:spPr/>
      <dgm:t>
        <a:bodyPr/>
        <a:lstStyle/>
        <a:p>
          <a:endParaRPr lang="sl-SI"/>
        </a:p>
      </dgm:t>
    </dgm:pt>
    <dgm:pt modelId="{064030A4-268B-4281-BEB8-2B1C3E1CD683}" type="sibTrans" cxnId="{67C7BE8D-CF5E-4754-9113-5F423C786162}">
      <dgm:prSet/>
      <dgm:spPr/>
      <dgm:t>
        <a:bodyPr/>
        <a:lstStyle/>
        <a:p>
          <a:endParaRPr lang="sl-SI"/>
        </a:p>
      </dgm:t>
    </dgm:pt>
    <dgm:pt modelId="{48C451B1-A701-4183-A70B-12AEEF2668DA}">
      <dgm:prSet custT="1"/>
      <dgm:spPr/>
      <dgm:t>
        <a:bodyPr/>
        <a:lstStyle/>
        <a:p>
          <a:r>
            <a:rPr lang="sl-SI" sz="2000" b="1" dirty="0" smtClean="0"/>
            <a:t>NI AVTOMATSKEGA ZAHTEVKA!</a:t>
          </a:r>
          <a:r>
            <a:rPr lang="sl-SI" sz="2000" dirty="0" smtClean="0"/>
            <a:t> </a:t>
          </a:r>
          <a:endParaRPr lang="sl-SI" sz="1700" dirty="0" smtClean="0"/>
        </a:p>
      </dgm:t>
    </dgm:pt>
    <dgm:pt modelId="{7773E931-7F80-4A4F-9C68-1FB51DCDBD8F}" type="parTrans" cxnId="{D6675935-1FDA-4E39-92C3-6175F162E177}">
      <dgm:prSet/>
      <dgm:spPr/>
      <dgm:t>
        <a:bodyPr/>
        <a:lstStyle/>
        <a:p>
          <a:endParaRPr lang="sl-SI"/>
        </a:p>
      </dgm:t>
    </dgm:pt>
    <dgm:pt modelId="{58CF2D2F-CFBA-44D0-8AE1-2389134D89E2}" type="sibTrans" cxnId="{D6675935-1FDA-4E39-92C3-6175F162E177}">
      <dgm:prSet/>
      <dgm:spPr/>
      <dgm:t>
        <a:bodyPr/>
        <a:lstStyle/>
        <a:p>
          <a:endParaRPr lang="sl-SI"/>
        </a:p>
      </dgm:t>
    </dgm:pt>
    <dgm:pt modelId="{946C62D2-A190-4AEF-9A5F-A520F39F99FB}">
      <dgm:prSet custT="1"/>
      <dgm:spPr/>
      <dgm:t>
        <a:bodyPr/>
        <a:lstStyle/>
        <a:p>
          <a:r>
            <a:rPr lang="sl-SI" sz="2000" b="1" dirty="0" smtClean="0"/>
            <a:t>Upravičen je nosilec KMG, ki : </a:t>
          </a:r>
        </a:p>
      </dgm:t>
    </dgm:pt>
    <dgm:pt modelId="{3D9F2CC4-6217-44DF-AD43-10B831406F93}" type="parTrans" cxnId="{7E7CCFE9-18A8-490E-BEAC-35E105945DE4}">
      <dgm:prSet/>
      <dgm:spPr/>
      <dgm:t>
        <a:bodyPr/>
        <a:lstStyle/>
        <a:p>
          <a:endParaRPr lang="sl-SI"/>
        </a:p>
      </dgm:t>
    </dgm:pt>
    <dgm:pt modelId="{6F299753-FD2F-4A21-84FB-3D931E3E52A1}" type="sibTrans" cxnId="{7E7CCFE9-18A8-490E-BEAC-35E105945DE4}">
      <dgm:prSet/>
      <dgm:spPr/>
      <dgm:t>
        <a:bodyPr/>
        <a:lstStyle/>
        <a:p>
          <a:endParaRPr lang="sl-SI"/>
        </a:p>
      </dgm:t>
    </dgm:pt>
    <dgm:pt modelId="{194D8A9D-DA38-4354-918C-89ED9F85B4A5}">
      <dgm:prSet/>
      <dgm:spPr/>
      <dgm:t>
        <a:bodyPr/>
        <a:lstStyle/>
        <a:p>
          <a:r>
            <a:rPr lang="sl-SI" sz="1700" dirty="0" smtClean="0"/>
            <a:t>na dan 15. marec tekočega leta redi 14 ali več živali drobnice;</a:t>
          </a:r>
          <a:endParaRPr lang="sl-SI" sz="1700" dirty="0"/>
        </a:p>
      </dgm:t>
    </dgm:pt>
    <dgm:pt modelId="{3F595DF3-0D6E-4BE3-BD64-B02123DE3033}" type="parTrans" cxnId="{03841EE8-ED87-4D30-9583-8362F88AB0A6}">
      <dgm:prSet/>
      <dgm:spPr/>
      <dgm:t>
        <a:bodyPr/>
        <a:lstStyle/>
        <a:p>
          <a:endParaRPr lang="sl-SI"/>
        </a:p>
      </dgm:t>
    </dgm:pt>
    <dgm:pt modelId="{E42B86B6-B8F7-4650-A3A5-9E70F633B7F0}" type="sibTrans" cxnId="{03841EE8-ED87-4D30-9583-8362F88AB0A6}">
      <dgm:prSet/>
      <dgm:spPr/>
      <dgm:t>
        <a:bodyPr/>
        <a:lstStyle/>
        <a:p>
          <a:endParaRPr lang="sl-SI"/>
        </a:p>
      </dgm:t>
    </dgm:pt>
    <dgm:pt modelId="{5580B5A5-4E16-453B-9E9E-A4376E2BEBA5}">
      <dgm:prSet/>
      <dgm:spPr/>
      <dgm:t>
        <a:bodyPr/>
        <a:lstStyle/>
        <a:p>
          <a:r>
            <a:rPr lang="sl-SI" sz="1700" dirty="0" smtClean="0"/>
            <a:t>na zahtevek prijavi vsaj 14 živali drobnice, ki je prisotna na kmetijskem gospodarstvu na dan 15. marec. tekočega leta in so v mesecu marcu dosegle starost najmanj devet mesecev (to pomeni vse živali rojene od vključno  1.6. leta n-1, CRD beleži podatek o mesecu rojstva, ni zabeleženega dne rojstva);</a:t>
          </a:r>
          <a:endParaRPr lang="sl-SI" sz="1700" dirty="0"/>
        </a:p>
      </dgm:t>
    </dgm:pt>
    <dgm:pt modelId="{AA45D0BC-6D99-4DFF-BAE1-A9942D927339}" type="parTrans" cxnId="{5272BE32-61AD-4B5C-B97C-DFB0DFBA0F5E}">
      <dgm:prSet/>
      <dgm:spPr/>
      <dgm:t>
        <a:bodyPr/>
        <a:lstStyle/>
        <a:p>
          <a:endParaRPr lang="sl-SI"/>
        </a:p>
      </dgm:t>
    </dgm:pt>
    <dgm:pt modelId="{2D16E17B-1A4D-4589-A1A1-A180DAFD524D}" type="sibTrans" cxnId="{5272BE32-61AD-4B5C-B97C-DFB0DFBA0F5E}">
      <dgm:prSet/>
      <dgm:spPr/>
      <dgm:t>
        <a:bodyPr/>
        <a:lstStyle/>
        <a:p>
          <a:endParaRPr lang="sl-SI"/>
        </a:p>
      </dgm:t>
    </dgm:pt>
    <dgm:pt modelId="{0F0DD901-FEB3-4158-B083-1351FA8E91C0}">
      <dgm:prSet/>
      <dgm:spPr/>
      <dgm:t>
        <a:bodyPr/>
        <a:lstStyle/>
        <a:p>
          <a:r>
            <a:rPr lang="sl-SI" sz="1700" dirty="0" smtClean="0"/>
            <a:t>drobnica mora biti prisotna na kmetijskem gospodarstvu v obdobju obvezne reje, ki traja od 15. marca do 31. julija tekočega leta. Pri tem se premik drobnice na planino ali skupni pašnik, na sejem ali razstavo šteje kot prisotnost drobnice na kmetijskem gospodarstvu;</a:t>
          </a:r>
          <a:endParaRPr lang="sl-SI" sz="1700" dirty="0"/>
        </a:p>
      </dgm:t>
    </dgm:pt>
    <dgm:pt modelId="{2D5CB836-274F-4CF9-A845-B591463D7784}" type="parTrans" cxnId="{77791BFA-EFC3-4EBF-9E5D-4A4A794FF57B}">
      <dgm:prSet/>
      <dgm:spPr/>
      <dgm:t>
        <a:bodyPr/>
        <a:lstStyle/>
        <a:p>
          <a:endParaRPr lang="sl-SI"/>
        </a:p>
      </dgm:t>
    </dgm:pt>
    <dgm:pt modelId="{5B4BDF17-75EB-46DE-A030-BE7745035924}" type="sibTrans" cxnId="{77791BFA-EFC3-4EBF-9E5D-4A4A794FF57B}">
      <dgm:prSet/>
      <dgm:spPr/>
      <dgm:t>
        <a:bodyPr/>
        <a:lstStyle/>
        <a:p>
          <a:endParaRPr lang="sl-SI"/>
        </a:p>
      </dgm:t>
    </dgm:pt>
    <dgm:pt modelId="{5C5A9782-8FD3-43F2-AC90-8E87B0DA57E4}">
      <dgm:prSet/>
      <dgm:spPr/>
      <dgm:t>
        <a:bodyPr/>
        <a:lstStyle/>
        <a:p>
          <a:r>
            <a:rPr lang="sl-SI" sz="1700" dirty="0" smtClean="0"/>
            <a:t>drobnica je od vključno prvega dne obdobja obvezne reje označena, vodena ter so zanjo </a:t>
          </a:r>
          <a:r>
            <a:rPr lang="pl-PL" sz="1700" b="0" i="0" dirty="0" smtClean="0"/>
            <a:t>podatki priglašeni v CRD</a:t>
          </a:r>
          <a:r>
            <a:rPr lang="sl-SI" sz="1700" dirty="0" smtClean="0"/>
            <a:t> v skladu s pravilnikom, ki ureja identifikacijo in registracijo drobnice.</a:t>
          </a:r>
          <a:endParaRPr lang="sl-SI" sz="1700" dirty="0"/>
        </a:p>
      </dgm:t>
    </dgm:pt>
    <dgm:pt modelId="{B1F47AF7-D7FD-45B5-B357-4C4461EEA84D}" type="parTrans" cxnId="{DB712214-30B8-4DEC-96D2-1BEBECE3D285}">
      <dgm:prSet/>
      <dgm:spPr/>
      <dgm:t>
        <a:bodyPr/>
        <a:lstStyle/>
        <a:p>
          <a:endParaRPr lang="sl-SI"/>
        </a:p>
      </dgm:t>
    </dgm:pt>
    <dgm:pt modelId="{B6BE9968-1A52-43CE-AC40-A5D11B23B685}" type="sibTrans" cxnId="{DB712214-30B8-4DEC-96D2-1BEBECE3D285}">
      <dgm:prSet/>
      <dgm:spPr/>
      <dgm:t>
        <a:bodyPr/>
        <a:lstStyle/>
        <a:p>
          <a:endParaRPr lang="sl-SI"/>
        </a:p>
      </dgm:t>
    </dgm:pt>
    <dgm:pt modelId="{7C8F5831-DF0B-46DC-B01C-CBB96573D2A8}">
      <dgm:prSet/>
      <dgm:spPr/>
      <dgm:t>
        <a:bodyPr/>
        <a:lstStyle/>
        <a:p>
          <a:endParaRPr lang="sl-SI" sz="1700" dirty="0"/>
        </a:p>
      </dgm:t>
    </dgm:pt>
    <dgm:pt modelId="{ABE74F53-1936-452A-9525-C24EB0B7AC99}" type="parTrans" cxnId="{1B4AD877-3E38-46E0-9E25-EAF2856F5A75}">
      <dgm:prSet/>
      <dgm:spPr/>
      <dgm:t>
        <a:bodyPr/>
        <a:lstStyle/>
        <a:p>
          <a:endParaRPr lang="sl-SI"/>
        </a:p>
      </dgm:t>
    </dgm:pt>
    <dgm:pt modelId="{8687C7B4-D81A-40DF-BB1E-647D9BFF4B29}" type="sibTrans" cxnId="{1B4AD877-3E38-46E0-9E25-EAF2856F5A75}">
      <dgm:prSet/>
      <dgm:spPr/>
      <dgm:t>
        <a:bodyPr/>
        <a:lstStyle/>
        <a:p>
          <a:endParaRPr lang="sl-SI"/>
        </a:p>
      </dgm:t>
    </dgm:pt>
    <dgm:pt modelId="{D9A92F04-8D57-4669-842C-4008AD696E30}">
      <dgm:prSet/>
      <dgm:spPr/>
      <dgm:t>
        <a:bodyPr/>
        <a:lstStyle/>
        <a:p>
          <a:endParaRPr lang="sl-SI" sz="1700" dirty="0"/>
        </a:p>
      </dgm:t>
    </dgm:pt>
    <dgm:pt modelId="{E861E180-F94B-4436-9FB6-8ABEA4AEA012}" type="parTrans" cxnId="{745943D1-4A5B-447D-B32F-6D1DE64EE81F}">
      <dgm:prSet/>
      <dgm:spPr/>
      <dgm:t>
        <a:bodyPr/>
        <a:lstStyle/>
        <a:p>
          <a:endParaRPr lang="sl-SI"/>
        </a:p>
      </dgm:t>
    </dgm:pt>
    <dgm:pt modelId="{F156512A-F45A-43DE-A56B-C6B973BC71DE}" type="sibTrans" cxnId="{745943D1-4A5B-447D-B32F-6D1DE64EE81F}">
      <dgm:prSet/>
      <dgm:spPr/>
      <dgm:t>
        <a:bodyPr/>
        <a:lstStyle/>
        <a:p>
          <a:endParaRPr lang="sl-SI"/>
        </a:p>
      </dgm:t>
    </dgm:pt>
    <dgm:pt modelId="{973D85EB-5485-4535-9AD2-4FF2ACD07593}">
      <dgm:prSet/>
      <dgm:spPr/>
      <dgm:t>
        <a:bodyPr/>
        <a:lstStyle/>
        <a:p>
          <a:endParaRPr lang="sl-SI" sz="1700" dirty="0"/>
        </a:p>
      </dgm:t>
    </dgm:pt>
    <dgm:pt modelId="{32E2CAF8-1328-45F1-A6E0-C06D9B5F770B}" type="parTrans" cxnId="{F8488381-9E1F-4A41-88E1-631BFE4B372C}">
      <dgm:prSet/>
      <dgm:spPr/>
      <dgm:t>
        <a:bodyPr/>
        <a:lstStyle/>
        <a:p>
          <a:endParaRPr lang="sl-SI"/>
        </a:p>
      </dgm:t>
    </dgm:pt>
    <dgm:pt modelId="{A1327C2A-6FF2-47AD-9AF0-BDFBAD5C2475}" type="sibTrans" cxnId="{F8488381-9E1F-4A41-88E1-631BFE4B372C}">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167315" custLinFactNeighborX="-64163" custLinFactNeighborY="-4884">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99927" custLinFactY="998" custLinFactNeighborY="100000">
        <dgm:presLayoutVars>
          <dgm:bulletEnabled val="1"/>
        </dgm:presLayoutVars>
      </dgm:prSet>
      <dgm:spPr/>
      <dgm:t>
        <a:bodyPr/>
        <a:lstStyle/>
        <a:p>
          <a:endParaRPr lang="sl-SI"/>
        </a:p>
      </dgm:t>
    </dgm:pt>
  </dgm:ptLst>
  <dgm:cxnLst>
    <dgm:cxn modelId="{2F7BB723-DD52-4218-9665-29F2B884D023}" type="presOf" srcId="{9A19D24C-041A-4746-A09E-8E5EBE4B13D1}" destId="{E037A717-3807-43F9-BA79-C1F7E5EF63EF}" srcOrd="0" destOrd="0" presId="urn:microsoft.com/office/officeart/2005/8/layout/list1"/>
    <dgm:cxn modelId="{5105E103-E6FF-400B-A22A-CF4409F8C634}" type="presOf" srcId="{D9A92F04-8D57-4669-842C-4008AD696E30}" destId="{0A1BF5C5-802F-4085-99F4-A8EB4D907172}" srcOrd="0" destOrd="7" presId="urn:microsoft.com/office/officeart/2005/8/layout/list1"/>
    <dgm:cxn modelId="{E0498586-B916-4E10-B4B9-9A00B227934A}" type="presOf" srcId="{946C62D2-A190-4AEF-9A5F-A520F39F99FB}" destId="{0A1BF5C5-802F-4085-99F4-A8EB4D907172}" srcOrd="0" destOrd="3" presId="urn:microsoft.com/office/officeart/2005/8/layout/list1"/>
    <dgm:cxn modelId="{87294F59-B585-4093-ABC4-A4FBFA887EEF}" type="presOf" srcId="{5580B5A5-4E16-453B-9E9E-A4376E2BEBA5}" destId="{0A1BF5C5-802F-4085-99F4-A8EB4D907172}" srcOrd="0" destOrd="6" presId="urn:microsoft.com/office/officeart/2005/8/layout/list1"/>
    <dgm:cxn modelId="{CDC93FC1-2F00-405C-99CC-47246ABCC969}" type="presOf" srcId="{7C8F5831-DF0B-46DC-B01C-CBB96573D2A8}" destId="{0A1BF5C5-802F-4085-99F4-A8EB4D907172}" srcOrd="0" destOrd="5" presId="urn:microsoft.com/office/officeart/2005/8/layout/list1"/>
    <dgm:cxn modelId="{EFE9F5C0-CCDE-4549-B1C2-3F6FCEA86577}" srcId="{B649F634-DD58-4168-AC71-8AF5F03495A5}" destId="{9A19D24C-041A-4746-A09E-8E5EBE4B13D1}" srcOrd="0" destOrd="0" parTransId="{8E0A2557-99FD-4186-8F24-1444F9ECEFA1}" sibTransId="{BEC54E03-5638-481D-BCDA-15CEFE4DA609}"/>
    <dgm:cxn modelId="{A284AAB0-4CA4-494A-8C02-038CCB2C490D}" type="presOf" srcId="{B649F634-DD58-4168-AC71-8AF5F03495A5}" destId="{D691243B-3CB9-4817-8D34-C0F8E2F5F7FE}" srcOrd="0" destOrd="0" presId="urn:microsoft.com/office/officeart/2005/8/layout/list1"/>
    <dgm:cxn modelId="{FB1E5408-4128-47F4-BAC0-397D0007C55A}" type="presOf" srcId="{9A19D24C-041A-4746-A09E-8E5EBE4B13D1}" destId="{573BF56C-8531-403F-9668-77F35B692B00}" srcOrd="1" destOrd="0" presId="urn:microsoft.com/office/officeart/2005/8/layout/list1"/>
    <dgm:cxn modelId="{4E547CD2-B893-4DC9-BAFC-9741EDE22FE6}" type="presOf" srcId="{3CC416A2-ED2A-4906-8A90-B07A0C8C5E2D}" destId="{0A1BF5C5-802F-4085-99F4-A8EB4D907172}" srcOrd="0" destOrd="0" presId="urn:microsoft.com/office/officeart/2005/8/layout/list1"/>
    <dgm:cxn modelId="{745943D1-4A5B-447D-B32F-6D1DE64EE81F}" srcId="{946C62D2-A190-4AEF-9A5F-A520F39F99FB}" destId="{D9A92F04-8D57-4669-842C-4008AD696E30}" srcOrd="3" destOrd="0" parTransId="{E861E180-F94B-4436-9FB6-8ABEA4AEA012}" sibTransId="{F156512A-F45A-43DE-A56B-C6B973BC71DE}"/>
    <dgm:cxn modelId="{F103F817-E873-4B39-8AB0-68979A99768E}" type="presOf" srcId="{5C5A9782-8FD3-43F2-AC90-8E87B0DA57E4}" destId="{0A1BF5C5-802F-4085-99F4-A8EB4D907172}" srcOrd="0" destOrd="10" presId="urn:microsoft.com/office/officeart/2005/8/layout/list1"/>
    <dgm:cxn modelId="{175D5A8D-057D-4A18-A655-B53BF7195B22}" type="presOf" srcId="{48C451B1-A701-4183-A70B-12AEEF2668DA}" destId="{0A1BF5C5-802F-4085-99F4-A8EB4D907172}" srcOrd="0" destOrd="2" presId="urn:microsoft.com/office/officeart/2005/8/layout/list1"/>
    <dgm:cxn modelId="{F8488381-9E1F-4A41-88E1-631BFE4B372C}" srcId="{946C62D2-A190-4AEF-9A5F-A520F39F99FB}" destId="{973D85EB-5485-4535-9AD2-4FF2ACD07593}" srcOrd="5" destOrd="0" parTransId="{32E2CAF8-1328-45F1-A6E0-C06D9B5F770B}" sibTransId="{A1327C2A-6FF2-47AD-9AF0-BDFBAD5C2475}"/>
    <dgm:cxn modelId="{9FA4D575-F8A9-4975-AF3B-AAB971020CAC}" type="presOf" srcId="{255A80F7-E859-47AF-B4E8-AF7FBECA3AB0}" destId="{0A1BF5C5-802F-4085-99F4-A8EB4D907172}" srcOrd="0" destOrd="1" presId="urn:microsoft.com/office/officeart/2005/8/layout/list1"/>
    <dgm:cxn modelId="{1B4AD877-3E38-46E0-9E25-EAF2856F5A75}" srcId="{946C62D2-A190-4AEF-9A5F-A520F39F99FB}" destId="{7C8F5831-DF0B-46DC-B01C-CBB96573D2A8}" srcOrd="1" destOrd="0" parTransId="{ABE74F53-1936-452A-9525-C24EB0B7AC99}" sibTransId="{8687C7B4-D81A-40DF-BB1E-647D9BFF4B29}"/>
    <dgm:cxn modelId="{DB712214-30B8-4DEC-96D2-1BEBECE3D285}" srcId="{946C62D2-A190-4AEF-9A5F-A520F39F99FB}" destId="{5C5A9782-8FD3-43F2-AC90-8E87B0DA57E4}" srcOrd="6" destOrd="0" parTransId="{B1F47AF7-D7FD-45B5-B357-4C4461EEA84D}" sibTransId="{B6BE9968-1A52-43CE-AC40-A5D11B23B685}"/>
    <dgm:cxn modelId="{77791BFA-EFC3-4EBF-9E5D-4A4A794FF57B}" srcId="{946C62D2-A190-4AEF-9A5F-A520F39F99FB}" destId="{0F0DD901-FEB3-4158-B083-1351FA8E91C0}" srcOrd="4" destOrd="0" parTransId="{2D5CB836-274F-4CF9-A845-B591463D7784}" sibTransId="{5B4BDF17-75EB-46DE-A030-BE7745035924}"/>
    <dgm:cxn modelId="{5272BE32-61AD-4B5C-B97C-DFB0DFBA0F5E}" srcId="{946C62D2-A190-4AEF-9A5F-A520F39F99FB}" destId="{5580B5A5-4E16-453B-9E9E-A4376E2BEBA5}" srcOrd="2" destOrd="0" parTransId="{AA45D0BC-6D99-4DFF-BAE1-A9942D927339}" sibTransId="{2D16E17B-1A4D-4589-A1A1-A180DAFD524D}"/>
    <dgm:cxn modelId="{9C877A4F-A2F6-4082-9429-ED1ABA488F84}" type="presOf" srcId="{0F0DD901-FEB3-4158-B083-1351FA8E91C0}" destId="{0A1BF5C5-802F-4085-99F4-A8EB4D907172}" srcOrd="0" destOrd="8" presId="urn:microsoft.com/office/officeart/2005/8/layout/list1"/>
    <dgm:cxn modelId="{0B481935-4059-4333-968D-EFF3C3EFEDC6}" type="presOf" srcId="{194D8A9D-DA38-4354-918C-89ED9F85B4A5}" destId="{0A1BF5C5-802F-4085-99F4-A8EB4D907172}" srcOrd="0" destOrd="4" presId="urn:microsoft.com/office/officeart/2005/8/layout/list1"/>
    <dgm:cxn modelId="{03841EE8-ED87-4D30-9583-8362F88AB0A6}" srcId="{946C62D2-A190-4AEF-9A5F-A520F39F99FB}" destId="{194D8A9D-DA38-4354-918C-89ED9F85B4A5}" srcOrd="0" destOrd="0" parTransId="{3F595DF3-0D6E-4BE3-BD64-B02123DE3033}" sibTransId="{E42B86B6-B8F7-4650-A3A5-9E70F633B7F0}"/>
    <dgm:cxn modelId="{8A9B616E-E4B5-4F15-BD7E-8A166B770740}" srcId="{9A19D24C-041A-4746-A09E-8E5EBE4B13D1}" destId="{3CC416A2-ED2A-4906-8A90-B07A0C8C5E2D}" srcOrd="0" destOrd="0" parTransId="{5CEE74BA-BAD1-4725-A672-4707E56A9399}" sibTransId="{703AE941-AE38-4C0D-B9F0-DE08F6AFF76E}"/>
    <dgm:cxn modelId="{67C7BE8D-CF5E-4754-9113-5F423C786162}" srcId="{9A19D24C-041A-4746-A09E-8E5EBE4B13D1}" destId="{255A80F7-E859-47AF-B4E8-AF7FBECA3AB0}" srcOrd="1" destOrd="0" parTransId="{BAA90D3D-EAC1-460A-AC38-895924A55EA3}" sibTransId="{064030A4-268B-4281-BEB8-2B1C3E1CD683}"/>
    <dgm:cxn modelId="{A1A3103B-D0BD-4089-A51D-54664E4AFBCE}" type="presOf" srcId="{973D85EB-5485-4535-9AD2-4FF2ACD07593}" destId="{0A1BF5C5-802F-4085-99F4-A8EB4D907172}" srcOrd="0" destOrd="9" presId="urn:microsoft.com/office/officeart/2005/8/layout/list1"/>
    <dgm:cxn modelId="{D6675935-1FDA-4E39-92C3-6175F162E177}" srcId="{9A19D24C-041A-4746-A09E-8E5EBE4B13D1}" destId="{48C451B1-A701-4183-A70B-12AEEF2668DA}" srcOrd="2" destOrd="0" parTransId="{7773E931-7F80-4A4F-9C68-1FB51DCDBD8F}" sibTransId="{58CF2D2F-CFBA-44D0-8AE1-2389134D89E2}"/>
    <dgm:cxn modelId="{7E7CCFE9-18A8-490E-BEAC-35E105945DE4}" srcId="{9A19D24C-041A-4746-A09E-8E5EBE4B13D1}" destId="{946C62D2-A190-4AEF-9A5F-A520F39F99FB}" srcOrd="3" destOrd="0" parTransId="{3D9F2CC4-6217-44DF-AD43-10B831406F93}" sibTransId="{6F299753-FD2F-4A21-84FB-3D931E3E52A1}"/>
    <dgm:cxn modelId="{C689B06D-B2A4-43D7-BEAA-C02B28B38A84}" type="presParOf" srcId="{D691243B-3CB9-4817-8D34-C0F8E2F5F7FE}" destId="{7FE8E19C-B26A-4849-9719-EBC78348CFB1}" srcOrd="0" destOrd="0" presId="urn:microsoft.com/office/officeart/2005/8/layout/list1"/>
    <dgm:cxn modelId="{B22A842E-0706-4125-85DE-282C8DE72084}" type="presParOf" srcId="{7FE8E19C-B26A-4849-9719-EBC78348CFB1}" destId="{E037A717-3807-43F9-BA79-C1F7E5EF63EF}" srcOrd="0" destOrd="0" presId="urn:microsoft.com/office/officeart/2005/8/layout/list1"/>
    <dgm:cxn modelId="{B01546A6-DC22-417B-99DE-530A2C3193B5}" type="presParOf" srcId="{7FE8E19C-B26A-4849-9719-EBC78348CFB1}" destId="{573BF56C-8531-403F-9668-77F35B692B00}" srcOrd="1" destOrd="0" presId="urn:microsoft.com/office/officeart/2005/8/layout/list1"/>
    <dgm:cxn modelId="{C386908D-3CD8-4017-A1FA-919578242A3E}" type="presParOf" srcId="{D691243B-3CB9-4817-8D34-C0F8E2F5F7FE}" destId="{97574A50-AB7C-4C14-86EE-AF6D0B707DE4}" srcOrd="1" destOrd="0" presId="urn:microsoft.com/office/officeart/2005/8/layout/list1"/>
    <dgm:cxn modelId="{47E5811C-5075-47B2-995F-DA9015A145F4}"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EDB9FF"/>
        </a:solidFill>
      </dgm:spPr>
      <dgm:t>
        <a:bodyPr/>
        <a:lstStyle/>
        <a:p>
          <a:r>
            <a:rPr lang="sl-SI" sz="3000" b="1" u="sng" dirty="0" smtClean="0">
              <a:solidFill>
                <a:schemeClr val="bg1"/>
              </a:solidFill>
            </a:rPr>
            <a:t>REJA DROBNICE </a:t>
          </a:r>
          <a:endParaRPr lang="sl-SI" sz="30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000" b="1" dirty="0" smtClean="0"/>
            <a:t>Na zahtevek se izpišejo le živali, ki so ustrezno vpisane v CRD </a:t>
          </a:r>
          <a:r>
            <a:rPr lang="sl-SI" sz="2000" dirty="0" smtClean="0"/>
            <a:t>(po ID številkah), </a:t>
          </a:r>
          <a:r>
            <a:rPr lang="sl-SI" sz="2000" b="1" dirty="0" smtClean="0"/>
            <a:t>ki imajo urejene premike, če tudi za nazaj, do 15.marca in so ustrezne starosti</a:t>
          </a:r>
          <a:r>
            <a:rPr lang="sl-SI" sz="2000" dirty="0" smtClean="0"/>
            <a:t>.</a:t>
          </a:r>
          <a:endParaRPr lang="sl-SI" sz="1700" dirty="0"/>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FC269310-387C-4466-B722-D20DF9D7A943}">
      <dgm:prSet custT="1"/>
      <dgm:spPr/>
      <dgm:t>
        <a:bodyPr/>
        <a:lstStyle/>
        <a:p>
          <a:r>
            <a:rPr lang="sl-SI" sz="2000" dirty="0" smtClean="0"/>
            <a:t>V primeru, da bo nosilec KMG želel </a:t>
          </a:r>
          <a:r>
            <a:rPr lang="sl-SI" sz="2000" b="1" dirty="0" smtClean="0"/>
            <a:t>na zahtevek </a:t>
          </a:r>
          <a:r>
            <a:rPr lang="sl-SI" sz="2000" dirty="0" smtClean="0"/>
            <a:t>vključiti tudi </a:t>
          </a:r>
          <a:r>
            <a:rPr lang="sl-SI" sz="2000" b="1" dirty="0" smtClean="0"/>
            <a:t>žival</a:t>
          </a:r>
          <a:r>
            <a:rPr lang="sl-SI" sz="2000" dirty="0" smtClean="0"/>
            <a:t>, ki </a:t>
          </a:r>
          <a:r>
            <a:rPr lang="sl-SI" sz="2000" b="1" dirty="0" smtClean="0"/>
            <a:t>nima urejenega premika do 15. 3. leta n bo prejel upravno sankcijo</a:t>
          </a:r>
          <a:r>
            <a:rPr lang="sl-SI" sz="2000" dirty="0" smtClean="0"/>
            <a:t>.</a:t>
          </a:r>
        </a:p>
      </dgm:t>
    </dgm:pt>
    <dgm:pt modelId="{611B7E7A-A8B8-4295-A905-2753068C12F2}" type="parTrans" cxnId="{68ABDB73-ED71-4BBE-AA89-2B38917F9E1B}">
      <dgm:prSet/>
      <dgm:spPr/>
      <dgm:t>
        <a:bodyPr/>
        <a:lstStyle/>
        <a:p>
          <a:endParaRPr lang="sl-SI"/>
        </a:p>
      </dgm:t>
    </dgm:pt>
    <dgm:pt modelId="{0DA8C42C-1039-4D5B-806D-62856D925EE8}" type="sibTrans" cxnId="{68ABDB73-ED71-4BBE-AA89-2B38917F9E1B}">
      <dgm:prSet/>
      <dgm:spPr/>
      <dgm:t>
        <a:bodyPr/>
        <a:lstStyle/>
        <a:p>
          <a:endParaRPr lang="sl-SI"/>
        </a:p>
      </dgm:t>
    </dgm:pt>
    <dgm:pt modelId="{69F928AE-1BB1-43EF-ADD8-CC387201AE17}">
      <dgm:prSet custT="1"/>
      <dgm:spPr/>
      <dgm:t>
        <a:bodyPr/>
        <a:lstStyle/>
        <a:p>
          <a:r>
            <a:rPr lang="sl-SI" sz="2000" dirty="0" smtClean="0"/>
            <a:t>Drugače je upravna sankcija le v primeru, da ni pravočasno javljen premik na planino, pašnik v času trajanja obdobje obvezne reje ali ob ugotovitvah kršitve I&amp;R na OTSC. </a:t>
          </a:r>
        </a:p>
      </dgm:t>
    </dgm:pt>
    <dgm:pt modelId="{37658F7C-7D3A-49C2-9C33-E845237486E9}" type="parTrans" cxnId="{D1AD4739-0FC9-493A-BC17-AC5140182B89}">
      <dgm:prSet/>
      <dgm:spPr/>
      <dgm:t>
        <a:bodyPr/>
        <a:lstStyle/>
        <a:p>
          <a:endParaRPr lang="sl-SI"/>
        </a:p>
      </dgm:t>
    </dgm:pt>
    <dgm:pt modelId="{1CB4EBEF-2893-4410-AAE5-4004C28612BE}" type="sibTrans" cxnId="{D1AD4739-0FC9-493A-BC17-AC5140182B89}">
      <dgm:prSet/>
      <dgm:spPr/>
      <dgm:t>
        <a:bodyPr/>
        <a:lstStyle/>
        <a:p>
          <a:endParaRPr lang="sl-SI"/>
        </a:p>
      </dgm:t>
    </dgm:pt>
    <dgm:pt modelId="{E5B06C7A-4F0D-498B-B9BA-CC76249ABF1A}">
      <dgm:prSet custT="1"/>
      <dgm:spPr/>
      <dgm:t>
        <a:bodyPr/>
        <a:lstStyle/>
        <a:p>
          <a:r>
            <a:rPr lang="sl-SI" sz="2000" b="1" dirty="0" smtClean="0"/>
            <a:t>Premik na drugo KMG znotraj obdobja obvezne reje se šteje kot umik zahtevka </a:t>
          </a:r>
          <a:r>
            <a:rPr lang="sl-SI" sz="2000" dirty="0" smtClean="0"/>
            <a:t>(nosilec KMG ne rabi umakniti zahtevka, se umakne avtomatsko).</a:t>
          </a:r>
        </a:p>
      </dgm:t>
    </dgm:pt>
    <dgm:pt modelId="{BAADBA62-6750-48B7-BF3D-CE5574B53A09}" type="parTrans" cxnId="{CD7972EF-F8B4-4493-8196-FF6E6865582F}">
      <dgm:prSet/>
      <dgm:spPr/>
      <dgm:t>
        <a:bodyPr/>
        <a:lstStyle/>
        <a:p>
          <a:endParaRPr lang="sl-SI"/>
        </a:p>
      </dgm:t>
    </dgm:pt>
    <dgm:pt modelId="{FB1F0B85-86AB-490B-A88D-76F232B12737}" type="sibTrans" cxnId="{CD7972EF-F8B4-4493-8196-FF6E6865582F}">
      <dgm:prSet/>
      <dgm:spPr/>
      <dgm:t>
        <a:bodyPr/>
        <a:lstStyle/>
        <a:p>
          <a:endParaRPr lang="sl-SI"/>
        </a:p>
      </dgm:t>
    </dgm:pt>
    <dgm:pt modelId="{E707A90B-5044-46D3-A89C-D33DCB239610}">
      <dgm:prSet custT="1"/>
      <dgm:spPr/>
      <dgm:t>
        <a:bodyPr/>
        <a:lstStyle/>
        <a:p>
          <a:r>
            <a:rPr lang="sl-SI" sz="2000" b="1" dirty="0" smtClean="0"/>
            <a:t>Višja sila </a:t>
          </a:r>
          <a:r>
            <a:rPr lang="sl-SI" sz="2000" dirty="0" smtClean="0"/>
            <a:t>– šteje vse iz člena 18.d Zkme-1 (tudi požar, udar strele, pogin zaradi bolezni, divjih zveri…).</a:t>
          </a:r>
        </a:p>
      </dgm:t>
    </dgm:pt>
    <dgm:pt modelId="{6D555967-7E13-44D2-95FC-DFD11860875B}" type="parTrans" cxnId="{BD3C2D27-F23F-4999-8912-E9D1530C4F8B}">
      <dgm:prSet/>
      <dgm:spPr/>
      <dgm:t>
        <a:bodyPr/>
        <a:lstStyle/>
        <a:p>
          <a:endParaRPr lang="sl-SI"/>
        </a:p>
      </dgm:t>
    </dgm:pt>
    <dgm:pt modelId="{15D3862B-D7FC-4A03-B158-8B8BDB4A0229}" type="sibTrans" cxnId="{BD3C2D27-F23F-4999-8912-E9D1530C4F8B}">
      <dgm:prSet/>
      <dgm:spPr/>
      <dgm:t>
        <a:bodyPr/>
        <a:lstStyle/>
        <a:p>
          <a:endParaRPr lang="sl-SI"/>
        </a:p>
      </dgm:t>
    </dgm:pt>
    <dgm:pt modelId="{17A42A1A-4B6C-4765-AB48-615AC13C7D73}">
      <dgm:prSet custT="1"/>
      <dgm:spPr/>
      <dgm:t>
        <a:bodyPr/>
        <a:lstStyle/>
        <a:p>
          <a:r>
            <a:rPr lang="sl-SI" sz="2000" b="1" dirty="0" smtClean="0"/>
            <a:t>Načrtovan znesek na enoto znaša 18,52 eur</a:t>
          </a:r>
          <a:r>
            <a:rPr lang="sl-SI" sz="2000" dirty="0" smtClean="0"/>
            <a:t>, </a:t>
          </a:r>
          <a:r>
            <a:rPr lang="sl-SI" sz="2000" b="1" dirty="0" smtClean="0"/>
            <a:t>najnižji znesek načrtovanega zneska na enoto 16,67 eur </a:t>
          </a:r>
          <a:r>
            <a:rPr lang="sl-SI" sz="2000" dirty="0" smtClean="0"/>
            <a:t>in </a:t>
          </a:r>
          <a:r>
            <a:rPr lang="sl-SI" sz="2000" b="1" dirty="0" smtClean="0"/>
            <a:t>najvišji znesek načrtovanega zneska na enoto 21,30 eur</a:t>
          </a:r>
          <a:r>
            <a:rPr lang="sl-SI" sz="2000" dirty="0" smtClean="0"/>
            <a:t>.</a:t>
          </a:r>
        </a:p>
      </dgm:t>
    </dgm:pt>
    <dgm:pt modelId="{E97EA50F-4C17-4D38-8821-3DFFEB2693A4}" type="parTrans" cxnId="{16F46F4D-DDBD-471A-B776-52D4A26A1008}">
      <dgm:prSet/>
      <dgm:spPr/>
      <dgm:t>
        <a:bodyPr/>
        <a:lstStyle/>
        <a:p>
          <a:endParaRPr lang="sl-SI"/>
        </a:p>
      </dgm:t>
    </dgm:pt>
    <dgm:pt modelId="{A64F9E59-EDAC-4E6B-AA74-0BCBC03B2826}" type="sibTrans" cxnId="{16F46F4D-DDBD-471A-B776-52D4A26A1008}">
      <dgm:prSet/>
      <dgm:spPr/>
      <dgm:t>
        <a:bodyPr/>
        <a:lstStyle/>
        <a:p>
          <a:endParaRPr lang="sl-SI"/>
        </a:p>
      </dgm:t>
    </dgm:pt>
    <dgm:pt modelId="{F43C7234-A613-4297-8A1A-F5A1BE7E29DA}">
      <dgm:prSet custT="1"/>
      <dgm:spPr/>
      <dgm:t>
        <a:bodyPr/>
        <a:lstStyle/>
        <a:p>
          <a:r>
            <a:rPr lang="sl-SI" sz="2000" dirty="0" smtClean="0"/>
            <a:t>Za podporo se nameni </a:t>
          </a:r>
          <a:r>
            <a:rPr lang="sl-SI" sz="2000" b="1" dirty="0" smtClean="0"/>
            <a:t>1 % nacionalne ovojnice za NP na letni ravni</a:t>
          </a:r>
          <a:r>
            <a:rPr lang="sl-SI" sz="2000" dirty="0" smtClean="0"/>
            <a:t>.</a:t>
          </a:r>
          <a:endParaRPr lang="sl-SI" sz="2000" dirty="0"/>
        </a:p>
      </dgm:t>
    </dgm:pt>
    <dgm:pt modelId="{B2FF9941-E95B-48D6-8325-F9FA19E512A0}" type="parTrans" cxnId="{AD05A145-9E33-4069-96EF-65D05111B0B4}">
      <dgm:prSet/>
      <dgm:spPr/>
      <dgm:t>
        <a:bodyPr/>
        <a:lstStyle/>
        <a:p>
          <a:endParaRPr lang="sl-SI"/>
        </a:p>
      </dgm:t>
    </dgm:pt>
    <dgm:pt modelId="{FA3B407A-C80F-4E5A-9FEE-B7434B1C6C01}" type="sibTrans" cxnId="{AD05A145-9E33-4069-96EF-65D05111B0B4}">
      <dgm:prSet/>
      <dgm:spPr/>
      <dgm:t>
        <a:bodyPr/>
        <a:lstStyle/>
        <a:p>
          <a:endParaRPr lang="sl-SI"/>
        </a:p>
      </dgm:t>
    </dgm:pt>
    <dgm:pt modelId="{06E97F43-505B-4EB2-BCC1-AF5F1415C394}">
      <dgm:prSet phldrT="[besedilo]" custT="1"/>
      <dgm:spPr/>
      <dgm:t>
        <a:bodyPr/>
        <a:lstStyle/>
        <a:p>
          <a:endParaRPr lang="sl-SI" sz="1700" dirty="0"/>
        </a:p>
      </dgm:t>
    </dgm:pt>
    <dgm:pt modelId="{EE267C71-2423-4569-8DD1-18EAE56709B8}" type="parTrans" cxnId="{197105EF-23B3-4C5A-9D94-7D1B12CCF15D}">
      <dgm:prSet/>
      <dgm:spPr/>
      <dgm:t>
        <a:bodyPr/>
        <a:lstStyle/>
        <a:p>
          <a:endParaRPr lang="sl-SI"/>
        </a:p>
      </dgm:t>
    </dgm:pt>
    <dgm:pt modelId="{B1697BA8-E20F-4AB9-A60D-C25DC8B7A924}" type="sibTrans" cxnId="{197105EF-23B3-4C5A-9D94-7D1B12CCF15D}">
      <dgm:prSet/>
      <dgm:spPr/>
      <dgm:t>
        <a:bodyPr/>
        <a:lstStyle/>
        <a:p>
          <a:endParaRPr lang="sl-SI"/>
        </a:p>
      </dgm:t>
    </dgm:pt>
    <dgm:pt modelId="{58231F13-889A-4017-A711-3018F6FC2234}">
      <dgm:prSet custT="1"/>
      <dgm:spPr/>
      <dgm:t>
        <a:bodyPr/>
        <a:lstStyle/>
        <a:p>
          <a:endParaRPr lang="sl-SI" sz="2000" dirty="0" smtClean="0"/>
        </a:p>
      </dgm:t>
    </dgm:pt>
    <dgm:pt modelId="{60138129-7F8E-4FE4-A827-BCAC5A6BCF2F}" type="parTrans" cxnId="{30322B92-B6CB-4C56-978B-44688B1DD601}">
      <dgm:prSet/>
      <dgm:spPr/>
      <dgm:t>
        <a:bodyPr/>
        <a:lstStyle/>
        <a:p>
          <a:endParaRPr lang="sl-SI"/>
        </a:p>
      </dgm:t>
    </dgm:pt>
    <dgm:pt modelId="{AED743E0-F23B-4683-8C96-01C1769A7C6A}" type="sibTrans" cxnId="{30322B92-B6CB-4C56-978B-44688B1DD601}">
      <dgm:prSet/>
      <dgm:spPr/>
      <dgm:t>
        <a:bodyPr/>
        <a:lstStyle/>
        <a:p>
          <a:endParaRPr lang="sl-SI"/>
        </a:p>
      </dgm:t>
    </dgm:pt>
    <dgm:pt modelId="{90053E5C-978E-4A16-9112-01F99AA75B1E}">
      <dgm:prSet custT="1"/>
      <dgm:spPr/>
      <dgm:t>
        <a:bodyPr/>
        <a:lstStyle/>
        <a:p>
          <a:endParaRPr lang="sl-SI" sz="2000" dirty="0" smtClean="0"/>
        </a:p>
      </dgm:t>
    </dgm:pt>
    <dgm:pt modelId="{CBB81F34-3C31-4168-80BD-91AC6D847F33}" type="parTrans" cxnId="{DA083253-D886-4BEB-A7B2-342F1C45BC17}">
      <dgm:prSet/>
      <dgm:spPr/>
      <dgm:t>
        <a:bodyPr/>
        <a:lstStyle/>
        <a:p>
          <a:endParaRPr lang="sl-SI"/>
        </a:p>
      </dgm:t>
    </dgm:pt>
    <dgm:pt modelId="{1088105B-2E67-4803-B46A-E6376D2FFDAE}" type="sibTrans" cxnId="{DA083253-D886-4BEB-A7B2-342F1C45BC17}">
      <dgm:prSet/>
      <dgm:spPr/>
      <dgm:t>
        <a:bodyPr/>
        <a:lstStyle/>
        <a:p>
          <a:endParaRPr lang="sl-SI"/>
        </a:p>
      </dgm:t>
    </dgm:pt>
    <dgm:pt modelId="{B1C822AB-F45A-4EE5-96EE-3A4DDB327A5D}">
      <dgm:prSet custT="1"/>
      <dgm:spPr/>
      <dgm:t>
        <a:bodyPr/>
        <a:lstStyle/>
        <a:p>
          <a:endParaRPr lang="sl-SI" sz="2000" dirty="0" smtClean="0"/>
        </a:p>
      </dgm:t>
    </dgm:pt>
    <dgm:pt modelId="{A125E333-C5C4-4601-AB56-CF2FF252CD78}" type="parTrans" cxnId="{6C1F53D0-66D3-4EA6-8D4F-903A11CE3174}">
      <dgm:prSet/>
      <dgm:spPr/>
      <dgm:t>
        <a:bodyPr/>
        <a:lstStyle/>
        <a:p>
          <a:endParaRPr lang="sl-SI"/>
        </a:p>
      </dgm:t>
    </dgm:pt>
    <dgm:pt modelId="{F0896D2D-5AE1-4F2B-ACE3-24EE6286D489}" type="sibTrans" cxnId="{6C1F53D0-66D3-4EA6-8D4F-903A11CE3174}">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368609" custLinFactNeighborX="-64163" custLinFactNeighborY="-63659">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25749" custLinFactNeighborY="5254">
        <dgm:presLayoutVars>
          <dgm:bulletEnabled val="1"/>
        </dgm:presLayoutVars>
      </dgm:prSet>
      <dgm:spPr/>
      <dgm:t>
        <a:bodyPr/>
        <a:lstStyle/>
        <a:p>
          <a:endParaRPr lang="sl-SI"/>
        </a:p>
      </dgm:t>
    </dgm:pt>
  </dgm:ptLst>
  <dgm:cxnLst>
    <dgm:cxn modelId="{2F7BB723-DD52-4218-9665-29F2B884D023}" type="presOf" srcId="{9A19D24C-041A-4746-A09E-8E5EBE4B13D1}" destId="{E037A717-3807-43F9-BA79-C1F7E5EF63EF}" srcOrd="0" destOrd="0" presId="urn:microsoft.com/office/officeart/2005/8/layout/list1"/>
    <dgm:cxn modelId="{68ABDB73-ED71-4BBE-AA89-2B38917F9E1B}" srcId="{9A19D24C-041A-4746-A09E-8E5EBE4B13D1}" destId="{FC269310-387C-4466-B722-D20DF9D7A943}" srcOrd="2" destOrd="0" parTransId="{611B7E7A-A8B8-4295-A905-2753068C12F2}" sibTransId="{0DA8C42C-1039-4D5B-806D-62856D925EE8}"/>
    <dgm:cxn modelId="{9D081A1F-AA64-4C88-9680-9E320A61453F}" type="presOf" srcId="{69F928AE-1BB1-43EF-ADD8-CC387201AE17}" destId="{0A1BF5C5-802F-4085-99F4-A8EB4D907172}" srcOrd="0" destOrd="3" presId="urn:microsoft.com/office/officeart/2005/8/layout/list1"/>
    <dgm:cxn modelId="{7DBB8EC2-F410-4FB2-9877-B150B4A884BE}" type="presOf" srcId="{90053E5C-978E-4A16-9112-01F99AA75B1E}" destId="{0A1BF5C5-802F-4085-99F4-A8EB4D907172}" srcOrd="0" destOrd="6" presId="urn:microsoft.com/office/officeart/2005/8/layout/list1"/>
    <dgm:cxn modelId="{753024D9-D438-4C76-BAC6-3067FC47DE9B}" type="presOf" srcId="{E707A90B-5044-46D3-A89C-D33DCB239610}" destId="{0A1BF5C5-802F-4085-99F4-A8EB4D907172}" srcOrd="0" destOrd="7" presId="urn:microsoft.com/office/officeart/2005/8/layout/list1"/>
    <dgm:cxn modelId="{CB8AB05F-833D-41C7-8624-6FA865A2532F}" type="presOf" srcId="{B1C822AB-F45A-4EE5-96EE-3A4DDB327A5D}" destId="{0A1BF5C5-802F-4085-99F4-A8EB4D907172}" srcOrd="0" destOrd="8" presId="urn:microsoft.com/office/officeart/2005/8/layout/list1"/>
    <dgm:cxn modelId="{30322B92-B6CB-4C56-978B-44688B1DD601}" srcId="{9A19D24C-041A-4746-A09E-8E5EBE4B13D1}" destId="{58231F13-889A-4017-A711-3018F6FC2234}" srcOrd="3" destOrd="0" parTransId="{60138129-7F8E-4FE4-A827-BCAC5A6BCF2F}" sibTransId="{AED743E0-F23B-4683-8C96-01C1769A7C6A}"/>
    <dgm:cxn modelId="{197105EF-23B3-4C5A-9D94-7D1B12CCF15D}" srcId="{9A19D24C-041A-4746-A09E-8E5EBE4B13D1}" destId="{06E97F43-505B-4EB2-BCC1-AF5F1415C394}" srcOrd="1" destOrd="0" parTransId="{EE267C71-2423-4569-8DD1-18EAE56709B8}" sibTransId="{B1697BA8-E20F-4AB9-A60D-C25DC8B7A924}"/>
    <dgm:cxn modelId="{D1AD4739-0FC9-493A-BC17-AC5140182B89}" srcId="{FC269310-387C-4466-B722-D20DF9D7A943}" destId="{69F928AE-1BB1-43EF-ADD8-CC387201AE17}" srcOrd="0" destOrd="0" parTransId="{37658F7C-7D3A-49C2-9C33-E845237486E9}" sibTransId="{1CB4EBEF-2893-4410-AAE5-4004C28612BE}"/>
    <dgm:cxn modelId="{BD3C2D27-F23F-4999-8912-E9D1530C4F8B}" srcId="{9A19D24C-041A-4746-A09E-8E5EBE4B13D1}" destId="{E707A90B-5044-46D3-A89C-D33DCB239610}" srcOrd="6" destOrd="0" parTransId="{6D555967-7E13-44D2-95FC-DFD11860875B}" sibTransId="{15D3862B-D7FC-4A03-B158-8B8BDB4A0229}"/>
    <dgm:cxn modelId="{16F46F4D-DDBD-471A-B776-52D4A26A1008}" srcId="{9A19D24C-041A-4746-A09E-8E5EBE4B13D1}" destId="{17A42A1A-4B6C-4765-AB48-615AC13C7D73}" srcOrd="8" destOrd="0" parTransId="{E97EA50F-4C17-4D38-8821-3DFFEB2693A4}" sibTransId="{A64F9E59-EDAC-4E6B-AA74-0BCBC03B2826}"/>
    <dgm:cxn modelId="{EFE9F5C0-CCDE-4549-B1C2-3F6FCEA86577}" srcId="{B649F634-DD58-4168-AC71-8AF5F03495A5}" destId="{9A19D24C-041A-4746-A09E-8E5EBE4B13D1}" srcOrd="0" destOrd="0" parTransId="{8E0A2557-99FD-4186-8F24-1444F9ECEFA1}" sibTransId="{BEC54E03-5638-481D-BCDA-15CEFE4DA609}"/>
    <dgm:cxn modelId="{A284AAB0-4CA4-494A-8C02-038CCB2C490D}" type="presOf" srcId="{B649F634-DD58-4168-AC71-8AF5F03495A5}" destId="{D691243B-3CB9-4817-8D34-C0F8E2F5F7FE}" srcOrd="0" destOrd="0" presId="urn:microsoft.com/office/officeart/2005/8/layout/list1"/>
    <dgm:cxn modelId="{CD7972EF-F8B4-4493-8196-FF6E6865582F}" srcId="{9A19D24C-041A-4746-A09E-8E5EBE4B13D1}" destId="{E5B06C7A-4F0D-498B-B9BA-CC76249ABF1A}" srcOrd="4" destOrd="0" parTransId="{BAADBA62-6750-48B7-BF3D-CE5574B53A09}" sibTransId="{FB1F0B85-86AB-490B-A88D-76F232B12737}"/>
    <dgm:cxn modelId="{579FDD83-A1E6-4C11-90D0-CC4515B6063E}" type="presOf" srcId="{E5B06C7A-4F0D-498B-B9BA-CC76249ABF1A}" destId="{0A1BF5C5-802F-4085-99F4-A8EB4D907172}" srcOrd="0" destOrd="5" presId="urn:microsoft.com/office/officeart/2005/8/layout/list1"/>
    <dgm:cxn modelId="{FB1E5408-4128-47F4-BAC0-397D0007C55A}" type="presOf" srcId="{9A19D24C-041A-4746-A09E-8E5EBE4B13D1}" destId="{573BF56C-8531-403F-9668-77F35B692B00}" srcOrd="1" destOrd="0" presId="urn:microsoft.com/office/officeart/2005/8/layout/list1"/>
    <dgm:cxn modelId="{AD05A145-9E33-4069-96EF-65D05111B0B4}" srcId="{9A19D24C-041A-4746-A09E-8E5EBE4B13D1}" destId="{F43C7234-A613-4297-8A1A-F5A1BE7E29DA}" srcOrd="9" destOrd="0" parTransId="{B2FF9941-E95B-48D6-8325-F9FA19E512A0}" sibTransId="{FA3B407A-C80F-4E5A-9FEE-B7434B1C6C01}"/>
    <dgm:cxn modelId="{4E547CD2-B893-4DC9-BAFC-9741EDE22FE6}" type="presOf" srcId="{3CC416A2-ED2A-4906-8A90-B07A0C8C5E2D}" destId="{0A1BF5C5-802F-4085-99F4-A8EB4D907172}" srcOrd="0" destOrd="0" presId="urn:microsoft.com/office/officeart/2005/8/layout/list1"/>
    <dgm:cxn modelId="{34827190-0328-45F9-9C64-F994B2CFEEC5}" type="presOf" srcId="{06E97F43-505B-4EB2-BCC1-AF5F1415C394}" destId="{0A1BF5C5-802F-4085-99F4-A8EB4D907172}" srcOrd="0" destOrd="1" presId="urn:microsoft.com/office/officeart/2005/8/layout/list1"/>
    <dgm:cxn modelId="{0D4A9990-133B-4CA9-A4B6-45B1D520AB87}" type="presOf" srcId="{F43C7234-A613-4297-8A1A-F5A1BE7E29DA}" destId="{0A1BF5C5-802F-4085-99F4-A8EB4D907172}" srcOrd="0" destOrd="10" presId="urn:microsoft.com/office/officeart/2005/8/layout/list1"/>
    <dgm:cxn modelId="{6C1F53D0-66D3-4EA6-8D4F-903A11CE3174}" srcId="{9A19D24C-041A-4746-A09E-8E5EBE4B13D1}" destId="{B1C822AB-F45A-4EE5-96EE-3A4DDB327A5D}" srcOrd="7" destOrd="0" parTransId="{A125E333-C5C4-4601-AB56-CF2FF252CD78}" sibTransId="{F0896D2D-5AE1-4F2B-ACE3-24EE6286D489}"/>
    <dgm:cxn modelId="{8A9B616E-E4B5-4F15-BD7E-8A166B770740}" srcId="{9A19D24C-041A-4746-A09E-8E5EBE4B13D1}" destId="{3CC416A2-ED2A-4906-8A90-B07A0C8C5E2D}" srcOrd="0" destOrd="0" parTransId="{5CEE74BA-BAD1-4725-A672-4707E56A9399}" sibTransId="{703AE941-AE38-4C0D-B9F0-DE08F6AFF76E}"/>
    <dgm:cxn modelId="{DA083253-D886-4BEB-A7B2-342F1C45BC17}" srcId="{9A19D24C-041A-4746-A09E-8E5EBE4B13D1}" destId="{90053E5C-978E-4A16-9112-01F99AA75B1E}" srcOrd="5" destOrd="0" parTransId="{CBB81F34-3C31-4168-80BD-91AC6D847F33}" sibTransId="{1088105B-2E67-4803-B46A-E6376D2FFDAE}"/>
    <dgm:cxn modelId="{FBF8887A-0059-4B6D-9EFC-D5F75B3CFFC5}" type="presOf" srcId="{58231F13-889A-4017-A711-3018F6FC2234}" destId="{0A1BF5C5-802F-4085-99F4-A8EB4D907172}" srcOrd="0" destOrd="4" presId="urn:microsoft.com/office/officeart/2005/8/layout/list1"/>
    <dgm:cxn modelId="{5BD68487-4BC1-4669-90C6-9DB383C6AD88}" type="presOf" srcId="{FC269310-387C-4466-B722-D20DF9D7A943}" destId="{0A1BF5C5-802F-4085-99F4-A8EB4D907172}" srcOrd="0" destOrd="2" presId="urn:microsoft.com/office/officeart/2005/8/layout/list1"/>
    <dgm:cxn modelId="{E7E7A32D-A96C-4222-ABAE-FC93D813C4A2}" type="presOf" srcId="{17A42A1A-4B6C-4765-AB48-615AC13C7D73}" destId="{0A1BF5C5-802F-4085-99F4-A8EB4D907172}" srcOrd="0" destOrd="9" presId="urn:microsoft.com/office/officeart/2005/8/layout/list1"/>
    <dgm:cxn modelId="{C689B06D-B2A4-43D7-BEAA-C02B28B38A84}" type="presParOf" srcId="{D691243B-3CB9-4817-8D34-C0F8E2F5F7FE}" destId="{7FE8E19C-B26A-4849-9719-EBC78348CFB1}" srcOrd="0" destOrd="0" presId="urn:microsoft.com/office/officeart/2005/8/layout/list1"/>
    <dgm:cxn modelId="{B22A842E-0706-4125-85DE-282C8DE72084}" type="presParOf" srcId="{7FE8E19C-B26A-4849-9719-EBC78348CFB1}" destId="{E037A717-3807-43F9-BA79-C1F7E5EF63EF}" srcOrd="0" destOrd="0" presId="urn:microsoft.com/office/officeart/2005/8/layout/list1"/>
    <dgm:cxn modelId="{B01546A6-DC22-417B-99DE-530A2C3193B5}" type="presParOf" srcId="{7FE8E19C-B26A-4849-9719-EBC78348CFB1}" destId="{573BF56C-8531-403F-9668-77F35B692B00}" srcOrd="1" destOrd="0" presId="urn:microsoft.com/office/officeart/2005/8/layout/list1"/>
    <dgm:cxn modelId="{C386908D-3CD8-4017-A1FA-919578242A3E}" type="presParOf" srcId="{D691243B-3CB9-4817-8D34-C0F8E2F5F7FE}" destId="{97574A50-AB7C-4C14-86EE-AF6D0B707DE4}" srcOrd="1" destOrd="0" presId="urn:microsoft.com/office/officeart/2005/8/layout/list1"/>
    <dgm:cxn modelId="{47E5811C-5075-47B2-995F-DA9015A145F4}"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E089FF"/>
        </a:solidFill>
      </dgm:spPr>
      <dgm:t>
        <a:bodyPr/>
        <a:lstStyle/>
        <a:p>
          <a:r>
            <a:rPr lang="sl-SI" sz="2900" b="1" u="sng" dirty="0" smtClean="0">
              <a:solidFill>
                <a:schemeClr val="bg1"/>
              </a:solidFill>
            </a:rPr>
            <a:t>REJA GOVEDI </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000" b="1" dirty="0" smtClean="0">
              <a:solidFill>
                <a:srgbClr val="7030A0"/>
              </a:solidFill>
            </a:rPr>
            <a:t>Avtomatski zahtevek! Upravičen je nosilec KMG, ki:</a:t>
          </a:r>
          <a:endParaRPr lang="sl-SI" sz="17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51F72C80-071C-41AD-969D-385C565ABB97}">
      <dgm:prSet/>
      <dgm:spPr/>
      <dgm:t>
        <a:bodyPr/>
        <a:lstStyle/>
        <a:p>
          <a:r>
            <a:rPr lang="sl-SI" b="1" dirty="0" smtClean="0"/>
            <a:t>redi vsaj dva bika in /ali vola in/ali telici </a:t>
          </a:r>
          <a:r>
            <a:rPr lang="sl-SI" dirty="0" smtClean="0"/>
            <a:t>(v nadaljevanju: govedo)</a:t>
          </a:r>
          <a:endParaRPr lang="sl-SI" dirty="0"/>
        </a:p>
      </dgm:t>
    </dgm:pt>
    <dgm:pt modelId="{37A91FAC-1F46-4B00-A57A-A5B284C8A9B3}" type="parTrans" cxnId="{7AD62279-10DD-4E7B-816D-B866FDE17A05}">
      <dgm:prSet/>
      <dgm:spPr/>
      <dgm:t>
        <a:bodyPr/>
        <a:lstStyle/>
        <a:p>
          <a:endParaRPr lang="sl-SI"/>
        </a:p>
      </dgm:t>
    </dgm:pt>
    <dgm:pt modelId="{D9E0F89E-B21E-49A2-8323-F5937BED7F14}" type="sibTrans" cxnId="{7AD62279-10DD-4E7B-816D-B866FDE17A05}">
      <dgm:prSet/>
      <dgm:spPr/>
      <dgm:t>
        <a:bodyPr/>
        <a:lstStyle/>
        <a:p>
          <a:endParaRPr lang="sl-SI"/>
        </a:p>
      </dgm:t>
    </dgm:pt>
    <dgm:pt modelId="{5E5EE29E-A9C5-4E97-B768-9268EE9694B9}">
      <dgm:prSet/>
      <dgm:spPr/>
      <dgm:t>
        <a:bodyPr/>
        <a:lstStyle/>
        <a:p>
          <a:r>
            <a:rPr lang="sl-SI" b="1" dirty="0" smtClean="0"/>
            <a:t>je govedo na zadevnem kmetijskem gospodarstvu v reji neprekinjeno vsaj šest mesecev</a:t>
          </a:r>
          <a:r>
            <a:rPr lang="sl-SI" dirty="0" smtClean="0"/>
            <a:t>, kar se šteje za </a:t>
          </a:r>
          <a:r>
            <a:rPr lang="sl-SI" b="1" dirty="0" smtClean="0"/>
            <a:t>obdobje obvezne reje</a:t>
          </a:r>
          <a:r>
            <a:rPr lang="sl-SI" dirty="0" smtClean="0"/>
            <a:t>. Obdobje obvezne reje se prične šest mesecev pred dnem zakola ali izvoza živali z zadevnega kmetijskega gospodarstva. </a:t>
          </a:r>
          <a:endParaRPr lang="sl-SI" dirty="0"/>
        </a:p>
      </dgm:t>
    </dgm:pt>
    <dgm:pt modelId="{2B28F7F1-55BC-4982-8DB5-5605804E9F58}" type="parTrans" cxnId="{16D18CAE-FECA-4078-82AD-8F4188D5B9ED}">
      <dgm:prSet/>
      <dgm:spPr/>
      <dgm:t>
        <a:bodyPr/>
        <a:lstStyle/>
        <a:p>
          <a:endParaRPr lang="sl-SI"/>
        </a:p>
      </dgm:t>
    </dgm:pt>
    <dgm:pt modelId="{3A186C6A-F104-42EC-9A2F-7BC8684DDBFC}" type="sibTrans" cxnId="{16D18CAE-FECA-4078-82AD-8F4188D5B9ED}">
      <dgm:prSet/>
      <dgm:spPr/>
      <dgm:t>
        <a:bodyPr/>
        <a:lstStyle/>
        <a:p>
          <a:endParaRPr lang="sl-SI"/>
        </a:p>
      </dgm:t>
    </dgm:pt>
    <dgm:pt modelId="{E0BF8371-70E4-45DB-9D2F-5CFC86A9210D}">
      <dgm:prSet/>
      <dgm:spPr/>
      <dgm:t>
        <a:bodyPr/>
        <a:lstStyle/>
        <a:p>
          <a:r>
            <a:rPr lang="sl-SI" dirty="0" smtClean="0"/>
            <a:t>je </a:t>
          </a:r>
          <a:r>
            <a:rPr lang="sl-SI" b="1" dirty="0" smtClean="0"/>
            <a:t>govedo oddano v zakol ali izvoz </a:t>
          </a:r>
          <a:r>
            <a:rPr lang="sl-SI" b="1" dirty="0" smtClean="0"/>
            <a:t>za zahtevke leta </a:t>
          </a:r>
          <a:r>
            <a:rPr lang="sl-SI" b="1" dirty="0" smtClean="0"/>
            <a:t>2024 </a:t>
          </a:r>
          <a:r>
            <a:rPr lang="sl-SI" b="1" dirty="0" smtClean="0">
              <a:solidFill>
                <a:schemeClr val="accent5">
                  <a:lumMod val="75000"/>
                </a:schemeClr>
              </a:solidFill>
            </a:rPr>
            <a:t>od 1. novembra 2023 do 31. oktobra 2024;</a:t>
          </a:r>
          <a:endParaRPr lang="sl-SI" dirty="0">
            <a:solidFill>
              <a:schemeClr val="accent5">
                <a:lumMod val="75000"/>
              </a:schemeClr>
            </a:solidFill>
          </a:endParaRPr>
        </a:p>
      </dgm:t>
    </dgm:pt>
    <dgm:pt modelId="{B6F02506-B2E9-4E63-87A6-2AE8F5A0A520}" type="parTrans" cxnId="{037C8915-1721-4926-A6B2-975932E94B5D}">
      <dgm:prSet/>
      <dgm:spPr/>
      <dgm:t>
        <a:bodyPr/>
        <a:lstStyle/>
        <a:p>
          <a:endParaRPr lang="sl-SI"/>
        </a:p>
      </dgm:t>
    </dgm:pt>
    <dgm:pt modelId="{3F0B64A2-481B-4F90-8C0F-F76AB5C64621}" type="sibTrans" cxnId="{037C8915-1721-4926-A6B2-975932E94B5D}">
      <dgm:prSet/>
      <dgm:spPr/>
      <dgm:t>
        <a:bodyPr/>
        <a:lstStyle/>
        <a:p>
          <a:endParaRPr lang="sl-SI"/>
        </a:p>
      </dgm:t>
    </dgm:pt>
    <dgm:pt modelId="{C7485DE0-7103-49AD-8F2B-FA861710B3EF}">
      <dgm:prSet/>
      <dgm:spPr/>
      <dgm:t>
        <a:bodyPr/>
        <a:lstStyle/>
        <a:p>
          <a:r>
            <a:rPr lang="sl-SI" b="1" dirty="0" smtClean="0"/>
            <a:t>ob zakolu ali izvozu</a:t>
          </a:r>
          <a:r>
            <a:rPr lang="sl-SI" dirty="0" smtClean="0"/>
            <a:t> govedo </a:t>
          </a:r>
          <a:r>
            <a:rPr lang="sl-SI" b="1" dirty="0" smtClean="0"/>
            <a:t>ni mlajše od devetih mesecev</a:t>
          </a:r>
          <a:r>
            <a:rPr lang="sl-SI" dirty="0" smtClean="0"/>
            <a:t>;</a:t>
          </a:r>
          <a:endParaRPr lang="sl-SI" dirty="0"/>
        </a:p>
      </dgm:t>
    </dgm:pt>
    <dgm:pt modelId="{19AC83E0-F053-46DE-A5E2-1AB805A08C3F}" type="parTrans" cxnId="{3624A3F2-141E-41B7-945A-A6C031158408}">
      <dgm:prSet/>
      <dgm:spPr/>
      <dgm:t>
        <a:bodyPr/>
        <a:lstStyle/>
        <a:p>
          <a:endParaRPr lang="sl-SI"/>
        </a:p>
      </dgm:t>
    </dgm:pt>
    <dgm:pt modelId="{063F4BA0-153A-44EB-B8C1-0A24EAF67FA8}" type="sibTrans" cxnId="{3624A3F2-141E-41B7-945A-A6C031158408}">
      <dgm:prSet/>
      <dgm:spPr/>
      <dgm:t>
        <a:bodyPr/>
        <a:lstStyle/>
        <a:p>
          <a:endParaRPr lang="sl-SI"/>
        </a:p>
      </dgm:t>
    </dgm:pt>
    <dgm:pt modelId="{35D70126-E37D-47A7-A0BA-A11FCC37B9F4}">
      <dgm:prSet/>
      <dgm:spPr/>
      <dgm:t>
        <a:bodyPr/>
        <a:lstStyle/>
        <a:p>
          <a:r>
            <a:rPr lang="sl-SI" dirty="0" smtClean="0"/>
            <a:t>je </a:t>
          </a:r>
          <a:r>
            <a:rPr lang="sl-SI" b="1" dirty="0" smtClean="0"/>
            <a:t>govedo</a:t>
          </a:r>
          <a:r>
            <a:rPr lang="sl-SI" dirty="0" smtClean="0"/>
            <a:t> od vključno prvega dne obdobja obvezne reje </a:t>
          </a:r>
          <a:r>
            <a:rPr lang="sl-SI" b="1" dirty="0" smtClean="0"/>
            <a:t>označeno, vodeno ter so zanj priglašeni premiki v CRG </a:t>
          </a:r>
          <a:r>
            <a:rPr lang="sl-SI" dirty="0" smtClean="0"/>
            <a:t>v skladu s pravilnikom, ki ureja identifikacijo in registracijo govedi.</a:t>
          </a:r>
          <a:endParaRPr lang="sl-SI" dirty="0"/>
        </a:p>
      </dgm:t>
    </dgm:pt>
    <dgm:pt modelId="{11BE03DE-E13C-424A-97A4-D3EE7B4E5780}" type="parTrans" cxnId="{636E142F-6131-4B83-8ED0-C2E4A3C70943}">
      <dgm:prSet/>
      <dgm:spPr/>
      <dgm:t>
        <a:bodyPr/>
        <a:lstStyle/>
        <a:p>
          <a:endParaRPr lang="sl-SI"/>
        </a:p>
      </dgm:t>
    </dgm:pt>
    <dgm:pt modelId="{F3AE5E74-B1A3-4BFC-B2B0-148FCAF6031F}" type="sibTrans" cxnId="{636E142F-6131-4B83-8ED0-C2E4A3C70943}">
      <dgm:prSet/>
      <dgm:spPr/>
      <dgm:t>
        <a:bodyPr/>
        <a:lstStyle/>
        <a:p>
          <a:endParaRPr lang="sl-SI"/>
        </a:p>
      </dgm:t>
    </dgm:pt>
    <dgm:pt modelId="{E3738179-9B85-4A70-AF82-A4360ECBE7E1}">
      <dgm:prSet/>
      <dgm:spPr/>
      <dgm:t>
        <a:bodyPr/>
        <a:lstStyle/>
        <a:p>
          <a:endParaRPr lang="sl-SI" dirty="0"/>
        </a:p>
      </dgm:t>
    </dgm:pt>
    <dgm:pt modelId="{8A27FFB3-1E5A-4C6F-A23B-36E8F825FDD7}" type="parTrans" cxnId="{747966E8-6042-456D-A915-A1C9944E5113}">
      <dgm:prSet/>
      <dgm:spPr/>
      <dgm:t>
        <a:bodyPr/>
        <a:lstStyle/>
        <a:p>
          <a:endParaRPr lang="sl-SI"/>
        </a:p>
      </dgm:t>
    </dgm:pt>
    <dgm:pt modelId="{CFF5CA0D-B1CD-4E50-953B-0DDDADC090DA}" type="sibTrans" cxnId="{747966E8-6042-456D-A915-A1C9944E5113}">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226076" custLinFactNeighborX="-72114" custLinFactNeighborY="-57130">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25749" custLinFactNeighborY="-27176">
        <dgm:presLayoutVars>
          <dgm:bulletEnabled val="1"/>
        </dgm:presLayoutVars>
      </dgm:prSet>
      <dgm:spPr/>
      <dgm:t>
        <a:bodyPr/>
        <a:lstStyle/>
        <a:p>
          <a:endParaRPr lang="sl-SI"/>
        </a:p>
      </dgm:t>
    </dgm:pt>
  </dgm:ptLst>
  <dgm:cxnLst>
    <dgm:cxn modelId="{037C8915-1721-4926-A6B2-975932E94B5D}" srcId="{3CC416A2-ED2A-4906-8A90-B07A0C8C5E2D}" destId="{E0BF8371-70E4-45DB-9D2F-5CFC86A9210D}" srcOrd="2" destOrd="0" parTransId="{B6F02506-B2E9-4E63-87A6-2AE8F5A0A520}" sibTransId="{3F0B64A2-481B-4F90-8C0F-F76AB5C64621}"/>
    <dgm:cxn modelId="{75C8A271-035B-4280-930F-B28019299EEC}" type="presOf" srcId="{B649F634-DD58-4168-AC71-8AF5F03495A5}" destId="{D691243B-3CB9-4817-8D34-C0F8E2F5F7FE}" srcOrd="0" destOrd="0" presId="urn:microsoft.com/office/officeart/2005/8/layout/list1"/>
    <dgm:cxn modelId="{EFE9F5C0-CCDE-4549-B1C2-3F6FCEA86577}" srcId="{B649F634-DD58-4168-AC71-8AF5F03495A5}" destId="{9A19D24C-041A-4746-A09E-8E5EBE4B13D1}" srcOrd="0" destOrd="0" parTransId="{8E0A2557-99FD-4186-8F24-1444F9ECEFA1}" sibTransId="{BEC54E03-5638-481D-BCDA-15CEFE4DA609}"/>
    <dgm:cxn modelId="{6F1533D2-6792-4C7E-93DA-5F2377D0CB53}" type="presOf" srcId="{9A19D24C-041A-4746-A09E-8E5EBE4B13D1}" destId="{E037A717-3807-43F9-BA79-C1F7E5EF63EF}" srcOrd="0" destOrd="0" presId="urn:microsoft.com/office/officeart/2005/8/layout/list1"/>
    <dgm:cxn modelId="{9862D37A-1355-43C5-BC28-D9A28FD00D3B}" type="presOf" srcId="{35D70126-E37D-47A7-A0BA-A11FCC37B9F4}" destId="{0A1BF5C5-802F-4085-99F4-A8EB4D907172}" srcOrd="0" destOrd="5" presId="urn:microsoft.com/office/officeart/2005/8/layout/list1"/>
    <dgm:cxn modelId="{16D18CAE-FECA-4078-82AD-8F4188D5B9ED}" srcId="{3CC416A2-ED2A-4906-8A90-B07A0C8C5E2D}" destId="{5E5EE29E-A9C5-4E97-B768-9268EE9694B9}" srcOrd="1" destOrd="0" parTransId="{2B28F7F1-55BC-4982-8DB5-5605804E9F58}" sibTransId="{3A186C6A-F104-42EC-9A2F-7BC8684DDBFC}"/>
    <dgm:cxn modelId="{DA3A95A1-87A9-4828-99DF-6A4C034837E2}" type="presOf" srcId="{3CC416A2-ED2A-4906-8A90-B07A0C8C5E2D}" destId="{0A1BF5C5-802F-4085-99F4-A8EB4D907172}" srcOrd="0" destOrd="0" presId="urn:microsoft.com/office/officeart/2005/8/layout/list1"/>
    <dgm:cxn modelId="{578D00DF-12CA-4991-A34D-5B1AED018CA7}" type="presOf" srcId="{5E5EE29E-A9C5-4E97-B768-9268EE9694B9}" destId="{0A1BF5C5-802F-4085-99F4-A8EB4D907172}" srcOrd="0" destOrd="2" presId="urn:microsoft.com/office/officeart/2005/8/layout/list1"/>
    <dgm:cxn modelId="{636E142F-6131-4B83-8ED0-C2E4A3C70943}" srcId="{3CC416A2-ED2A-4906-8A90-B07A0C8C5E2D}" destId="{35D70126-E37D-47A7-A0BA-A11FCC37B9F4}" srcOrd="4" destOrd="0" parTransId="{11BE03DE-E13C-424A-97A4-D3EE7B4E5780}" sibTransId="{F3AE5E74-B1A3-4BFC-B2B0-148FCAF6031F}"/>
    <dgm:cxn modelId="{19E12875-2E7F-4D69-B191-5F8F6137286D}" type="presOf" srcId="{C7485DE0-7103-49AD-8F2B-FA861710B3EF}" destId="{0A1BF5C5-802F-4085-99F4-A8EB4D907172}" srcOrd="0" destOrd="4" presId="urn:microsoft.com/office/officeart/2005/8/layout/list1"/>
    <dgm:cxn modelId="{7FD19529-6E90-4098-9849-CD0C28140038}" type="presOf" srcId="{9A19D24C-041A-4746-A09E-8E5EBE4B13D1}" destId="{573BF56C-8531-403F-9668-77F35B692B00}" srcOrd="1" destOrd="0" presId="urn:microsoft.com/office/officeart/2005/8/layout/list1"/>
    <dgm:cxn modelId="{3624A3F2-141E-41B7-945A-A6C031158408}" srcId="{3CC416A2-ED2A-4906-8A90-B07A0C8C5E2D}" destId="{C7485DE0-7103-49AD-8F2B-FA861710B3EF}" srcOrd="3" destOrd="0" parTransId="{19AC83E0-F053-46DE-A5E2-1AB805A08C3F}" sibTransId="{063F4BA0-153A-44EB-B8C1-0A24EAF67FA8}"/>
    <dgm:cxn modelId="{436C589F-3600-4C55-929B-3497FA7FF8AA}" type="presOf" srcId="{E3738179-9B85-4A70-AF82-A4360ECBE7E1}" destId="{0A1BF5C5-802F-4085-99F4-A8EB4D907172}" srcOrd="0" destOrd="6" presId="urn:microsoft.com/office/officeart/2005/8/layout/list1"/>
    <dgm:cxn modelId="{D0C18365-0F32-4AED-80ED-4A6FE6D918E3}" type="presOf" srcId="{51F72C80-071C-41AD-969D-385C565ABB97}" destId="{0A1BF5C5-802F-4085-99F4-A8EB4D907172}" srcOrd="0" destOrd="1" presId="urn:microsoft.com/office/officeart/2005/8/layout/list1"/>
    <dgm:cxn modelId="{747966E8-6042-456D-A915-A1C9944E5113}" srcId="{3CC416A2-ED2A-4906-8A90-B07A0C8C5E2D}" destId="{E3738179-9B85-4A70-AF82-A4360ECBE7E1}" srcOrd="5" destOrd="0" parTransId="{8A27FFB3-1E5A-4C6F-A23B-36E8F825FDD7}" sibTransId="{CFF5CA0D-B1CD-4E50-953B-0DDDADC090DA}"/>
    <dgm:cxn modelId="{8A9B616E-E4B5-4F15-BD7E-8A166B770740}" srcId="{9A19D24C-041A-4746-A09E-8E5EBE4B13D1}" destId="{3CC416A2-ED2A-4906-8A90-B07A0C8C5E2D}" srcOrd="0" destOrd="0" parTransId="{5CEE74BA-BAD1-4725-A672-4707E56A9399}" sibTransId="{703AE941-AE38-4C0D-B9F0-DE08F6AFF76E}"/>
    <dgm:cxn modelId="{80AAD1EC-9814-4170-886A-CD8657E9B20A}" type="presOf" srcId="{E0BF8371-70E4-45DB-9D2F-5CFC86A9210D}" destId="{0A1BF5C5-802F-4085-99F4-A8EB4D907172}" srcOrd="0" destOrd="3" presId="urn:microsoft.com/office/officeart/2005/8/layout/list1"/>
    <dgm:cxn modelId="{7AD62279-10DD-4E7B-816D-B866FDE17A05}" srcId="{3CC416A2-ED2A-4906-8A90-B07A0C8C5E2D}" destId="{51F72C80-071C-41AD-969D-385C565ABB97}" srcOrd="0" destOrd="0" parTransId="{37A91FAC-1F46-4B00-A57A-A5B284C8A9B3}" sibTransId="{D9E0F89E-B21E-49A2-8323-F5937BED7F14}"/>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E089FF"/>
        </a:solidFill>
      </dgm:spPr>
      <dgm:t>
        <a:bodyPr/>
        <a:lstStyle/>
        <a:p>
          <a:r>
            <a:rPr lang="sl-SI" sz="2900" b="1" u="sng" dirty="0" smtClean="0">
              <a:solidFill>
                <a:schemeClr val="bg1"/>
              </a:solidFill>
            </a:rPr>
            <a:t>REJA GOVEDI </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000" b="1" dirty="0" smtClean="0"/>
            <a:t>Višja podpora na enoto </a:t>
          </a:r>
          <a:r>
            <a:rPr lang="sl-SI" sz="2000" dirty="0" smtClean="0"/>
            <a:t>za govedo, ki je v reji pri nosilcu KMG, ki ima </a:t>
          </a:r>
          <a:r>
            <a:rPr lang="sl-SI" sz="2000" b="1" dirty="0" smtClean="0"/>
            <a:t>ekološko rejo govedi </a:t>
          </a:r>
          <a:r>
            <a:rPr lang="sl-SI" sz="2000" dirty="0" smtClean="0"/>
            <a:t>ali je njegovo KMG vključeno v </a:t>
          </a:r>
          <a:r>
            <a:rPr lang="sl-SI" sz="2000" b="1" dirty="0" smtClean="0"/>
            <a:t>shemo IK</a:t>
          </a:r>
          <a:r>
            <a:rPr lang="sl-SI" sz="2000" dirty="0" smtClean="0"/>
            <a:t>.</a:t>
          </a:r>
          <a:endParaRPr lang="sl-SI" sz="20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8B672125-F6C8-4D22-ACFC-E349AFF2C68F}">
      <dgm:prSet custT="1"/>
      <dgm:spPr/>
      <dgm:t>
        <a:bodyPr/>
        <a:lstStyle/>
        <a:p>
          <a:r>
            <a:rPr lang="sl-SI" sz="2000" dirty="0" smtClean="0"/>
            <a:t>Za vključene v ekološko rejo govedi se štejejo nosilci, ki imajo certificirano ekološko pridelavo govedi  za leto v katerem poteka obdobje obvezne reje.</a:t>
          </a:r>
        </a:p>
      </dgm:t>
    </dgm:pt>
    <dgm:pt modelId="{9A045433-6A3D-454C-B714-F5D04566A73A}" type="parTrans" cxnId="{9E527324-9CC6-4851-8EBB-F34A4E0CC16E}">
      <dgm:prSet/>
      <dgm:spPr/>
      <dgm:t>
        <a:bodyPr/>
        <a:lstStyle/>
        <a:p>
          <a:endParaRPr lang="sl-SI"/>
        </a:p>
      </dgm:t>
    </dgm:pt>
    <dgm:pt modelId="{9C284403-0EC1-4038-87B1-84BFDD8C891A}" type="sibTrans" cxnId="{9E527324-9CC6-4851-8EBB-F34A4E0CC16E}">
      <dgm:prSet/>
      <dgm:spPr/>
      <dgm:t>
        <a:bodyPr/>
        <a:lstStyle/>
        <a:p>
          <a:endParaRPr lang="sl-SI"/>
        </a:p>
      </dgm:t>
    </dgm:pt>
    <dgm:pt modelId="{DE5AED18-7418-4AE6-B106-90B8A59B38E4}">
      <dgm:prSet custT="1"/>
      <dgm:spPr/>
      <dgm:t>
        <a:bodyPr/>
        <a:lstStyle/>
        <a:p>
          <a:r>
            <a:rPr lang="sl-SI" sz="2000" dirty="0" smtClean="0"/>
            <a:t>V primeru, da obdobje obvezne reje poteka v predhodnem letu in letu oddaje zahtevka mora imeti nosilec certificirano ekološko pridelavo govedi vsaj za eno od zadevnih let.</a:t>
          </a:r>
        </a:p>
      </dgm:t>
    </dgm:pt>
    <dgm:pt modelId="{516CEC35-6F6C-46A8-B9D2-72BD722BB377}" type="parTrans" cxnId="{A55C4880-C41E-4CD5-BA0C-61D9DEC05962}">
      <dgm:prSet/>
      <dgm:spPr/>
      <dgm:t>
        <a:bodyPr/>
        <a:lstStyle/>
        <a:p>
          <a:endParaRPr lang="sl-SI"/>
        </a:p>
      </dgm:t>
    </dgm:pt>
    <dgm:pt modelId="{B7B07EC8-7AFB-4EF5-AB97-C6D99B2BA17F}" type="sibTrans" cxnId="{A55C4880-C41E-4CD5-BA0C-61D9DEC05962}">
      <dgm:prSet/>
      <dgm:spPr/>
      <dgm:t>
        <a:bodyPr/>
        <a:lstStyle/>
        <a:p>
          <a:endParaRPr lang="sl-SI"/>
        </a:p>
      </dgm:t>
    </dgm:pt>
    <dgm:pt modelId="{8A1319EF-F995-4678-BDC4-F1BCB2055B09}">
      <dgm:prSet custT="1"/>
      <dgm:spPr/>
      <dgm:t>
        <a:bodyPr/>
        <a:lstStyle/>
        <a:p>
          <a:r>
            <a:rPr lang="sl-SI" sz="2000" b="1" dirty="0" smtClean="0"/>
            <a:t>Za vključene v shemo Izbrana kakovost govedo se štejejo nosilci, katerih kmetijsko gospodarstvo ima veljavni certifikat za govedo za shemo Izbrana kakovost govedi na dan izvoza ali zakola</a:t>
          </a:r>
          <a:endParaRPr lang="sl-SI" sz="2000" dirty="0"/>
        </a:p>
      </dgm:t>
    </dgm:pt>
    <dgm:pt modelId="{C115BC6E-D829-4F59-8529-3A62A5B27168}" type="parTrans" cxnId="{A32CD54F-9C00-448F-939B-E8EFDBD8047D}">
      <dgm:prSet/>
      <dgm:spPr/>
      <dgm:t>
        <a:bodyPr/>
        <a:lstStyle/>
        <a:p>
          <a:endParaRPr lang="sl-SI"/>
        </a:p>
      </dgm:t>
    </dgm:pt>
    <dgm:pt modelId="{956E2E19-E6D8-4880-9C64-307AB91649A2}" type="sibTrans" cxnId="{A32CD54F-9C00-448F-939B-E8EFDBD8047D}">
      <dgm:prSet/>
      <dgm:spPr/>
      <dgm:t>
        <a:bodyPr/>
        <a:lstStyle/>
        <a:p>
          <a:endParaRPr lang="sl-SI"/>
        </a:p>
      </dgm:t>
    </dgm:pt>
    <dgm:pt modelId="{F2285426-3D92-44BF-9B13-7E21C844D583}">
      <dgm:prSet phldrT="[besedilo]" custT="1"/>
      <dgm:spPr/>
      <dgm:t>
        <a:bodyPr/>
        <a:lstStyle/>
        <a:p>
          <a:endParaRPr lang="sl-SI" sz="2000" b="1" dirty="0">
            <a:solidFill>
              <a:srgbClr val="7030A0"/>
            </a:solidFill>
          </a:endParaRPr>
        </a:p>
      </dgm:t>
    </dgm:pt>
    <dgm:pt modelId="{0EEF3811-D3F1-48F8-B3B4-DB6A93C86738}" type="parTrans" cxnId="{BCDD4897-91DF-4026-BFB6-9B7D3686F7D8}">
      <dgm:prSet/>
      <dgm:spPr/>
      <dgm:t>
        <a:bodyPr/>
        <a:lstStyle/>
        <a:p>
          <a:endParaRPr lang="sl-SI"/>
        </a:p>
      </dgm:t>
    </dgm:pt>
    <dgm:pt modelId="{67E80A45-4F3B-42C2-A91A-B1DC66902446}" type="sibTrans" cxnId="{BCDD4897-91DF-4026-BFB6-9B7D3686F7D8}">
      <dgm:prSet/>
      <dgm:spPr/>
      <dgm:t>
        <a:bodyPr/>
        <a:lstStyle/>
        <a:p>
          <a:endParaRPr lang="sl-SI"/>
        </a:p>
      </dgm:t>
    </dgm:pt>
    <dgm:pt modelId="{B2034C88-5B09-4043-A7E4-D763DE51AB3B}">
      <dgm:prSet custT="1"/>
      <dgm:spPr/>
      <dgm:t>
        <a:bodyPr/>
        <a:lstStyle/>
        <a:p>
          <a:endParaRPr lang="sl-SI" sz="2000" dirty="0" smtClean="0"/>
        </a:p>
      </dgm:t>
    </dgm:pt>
    <dgm:pt modelId="{CDADE453-1EBE-47B5-8BF7-1E74B6A89758}" type="parTrans" cxnId="{BDACE17F-620C-4DE1-916E-9C3B463666C9}">
      <dgm:prSet/>
      <dgm:spPr/>
      <dgm:t>
        <a:bodyPr/>
        <a:lstStyle/>
        <a:p>
          <a:endParaRPr lang="sl-SI"/>
        </a:p>
      </dgm:t>
    </dgm:pt>
    <dgm:pt modelId="{1B0897F3-4355-46A0-89BA-0A76B5F6A1C5}" type="sibTrans" cxnId="{BDACE17F-620C-4DE1-916E-9C3B463666C9}">
      <dgm:prSet/>
      <dgm:spPr/>
      <dgm:t>
        <a:bodyPr/>
        <a:lstStyle/>
        <a:p>
          <a:endParaRPr lang="sl-SI"/>
        </a:p>
      </dgm:t>
    </dgm:pt>
    <dgm:pt modelId="{FE61E11E-6485-4DD7-BD0A-76428983F4BC}">
      <dgm:prSet custT="1"/>
      <dgm:spPr/>
      <dgm:t>
        <a:bodyPr/>
        <a:lstStyle/>
        <a:p>
          <a:endParaRPr lang="sl-SI" sz="2000" dirty="0" smtClean="0"/>
        </a:p>
      </dgm:t>
    </dgm:pt>
    <dgm:pt modelId="{A8C7187E-B654-4E79-A8D4-F7CA3C6EE570}" type="parTrans" cxnId="{5664D76F-C990-476B-8888-0B58DDF81231}">
      <dgm:prSet/>
      <dgm:spPr/>
      <dgm:t>
        <a:bodyPr/>
        <a:lstStyle/>
        <a:p>
          <a:endParaRPr lang="sl-SI"/>
        </a:p>
      </dgm:t>
    </dgm:pt>
    <dgm:pt modelId="{DDB8D203-54CA-4A34-AA28-44E8828B9645}" type="sibTrans" cxnId="{5664D76F-C990-476B-8888-0B58DDF81231}">
      <dgm:prSet/>
      <dgm:spPr/>
      <dgm:t>
        <a:bodyPr/>
        <a:lstStyle/>
        <a:p>
          <a:endParaRPr lang="sl-SI"/>
        </a:p>
      </dgm:t>
    </dgm:pt>
    <dgm:pt modelId="{B4D07A51-E081-4E01-A74C-CAAB49F821F7}">
      <dgm:prSet custT="1"/>
      <dgm:spPr/>
      <dgm:t>
        <a:bodyPr/>
        <a:lstStyle/>
        <a:p>
          <a:r>
            <a:rPr lang="sl-SI" sz="2000" i="1" u="sng" dirty="0" smtClean="0"/>
            <a:t>Agencija:</a:t>
          </a:r>
          <a:r>
            <a:rPr lang="sl-SI" sz="2000" dirty="0" smtClean="0"/>
            <a:t> kontrola ali rojen v SI, ali v reji na KMG pred vključno 6 mesecem starosti, če na KMG sprejet po 6 mesecem starosti, se preveri ali je imel tudi prejšnji KMG veljavni certifikat). </a:t>
          </a:r>
          <a:endParaRPr lang="sl-SI" sz="2000" dirty="0"/>
        </a:p>
      </dgm:t>
    </dgm:pt>
    <dgm:pt modelId="{8DA54F60-BB4C-4AFF-9A94-BDE345121AFD}" type="parTrans" cxnId="{8FF58F31-91BB-45D9-9EB2-4C995D90BBE0}">
      <dgm:prSet/>
      <dgm:spPr/>
    </dgm:pt>
    <dgm:pt modelId="{86CC8851-E915-4D98-9DB7-81848DB9B996}" type="sibTrans" cxnId="{8FF58F31-91BB-45D9-9EB2-4C995D90BBE0}">
      <dgm:prSet/>
      <dgm:spPr/>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42870" custLinFactNeighborX="-76880" custLinFactNeighborY="10128">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07065" custLinFactNeighborY="46245">
        <dgm:presLayoutVars>
          <dgm:bulletEnabled val="1"/>
        </dgm:presLayoutVars>
      </dgm:prSet>
      <dgm:spPr/>
      <dgm:t>
        <a:bodyPr/>
        <a:lstStyle/>
        <a:p>
          <a:endParaRPr lang="sl-SI"/>
        </a:p>
      </dgm:t>
    </dgm:pt>
  </dgm:ptLst>
  <dgm:cxnLst>
    <dgm:cxn modelId="{DB4627AE-CE96-4A5A-B664-474D79DA46D4}" type="presOf" srcId="{B2034C88-5B09-4043-A7E4-D763DE51AB3B}" destId="{0A1BF5C5-802F-4085-99F4-A8EB4D907172}" srcOrd="0" destOrd="3" presId="urn:microsoft.com/office/officeart/2005/8/layout/list1"/>
    <dgm:cxn modelId="{4D8DD359-2FFA-4ADB-8109-0E878E296189}" type="presOf" srcId="{F2285426-3D92-44BF-9B13-7E21C844D583}" destId="{0A1BF5C5-802F-4085-99F4-A8EB4D907172}" srcOrd="0" destOrd="1" presId="urn:microsoft.com/office/officeart/2005/8/layout/list1"/>
    <dgm:cxn modelId="{EF1327CB-051B-4FE5-B857-BF588FFC3CE0}" type="presOf" srcId="{DE5AED18-7418-4AE6-B106-90B8A59B38E4}" destId="{0A1BF5C5-802F-4085-99F4-A8EB4D907172}" srcOrd="0" destOrd="4" presId="urn:microsoft.com/office/officeart/2005/8/layout/list1"/>
    <dgm:cxn modelId="{35A59243-7730-495E-9360-D45111B57EC7}" type="presOf" srcId="{FE61E11E-6485-4DD7-BD0A-76428983F4BC}" destId="{0A1BF5C5-802F-4085-99F4-A8EB4D907172}" srcOrd="0" destOrd="5" presId="urn:microsoft.com/office/officeart/2005/8/layout/list1"/>
    <dgm:cxn modelId="{EFE9F5C0-CCDE-4549-B1C2-3F6FCEA86577}" srcId="{B649F634-DD58-4168-AC71-8AF5F03495A5}" destId="{9A19D24C-041A-4746-A09E-8E5EBE4B13D1}" srcOrd="0" destOrd="0" parTransId="{8E0A2557-99FD-4186-8F24-1444F9ECEFA1}" sibTransId="{BEC54E03-5638-481D-BCDA-15CEFE4DA609}"/>
    <dgm:cxn modelId="{BDACE17F-620C-4DE1-916E-9C3B463666C9}" srcId="{9A19D24C-041A-4746-A09E-8E5EBE4B13D1}" destId="{B2034C88-5B09-4043-A7E4-D763DE51AB3B}" srcOrd="2" destOrd="0" parTransId="{CDADE453-1EBE-47B5-8BF7-1E74B6A89758}" sibTransId="{1B0897F3-4355-46A0-89BA-0A76B5F6A1C5}"/>
    <dgm:cxn modelId="{A55C4880-C41E-4CD5-BA0C-61D9DEC05962}" srcId="{B2034C88-5B09-4043-A7E4-D763DE51AB3B}" destId="{DE5AED18-7418-4AE6-B106-90B8A59B38E4}" srcOrd="0" destOrd="0" parTransId="{516CEC35-6F6C-46A8-B9D2-72BD722BB377}" sibTransId="{B7B07EC8-7AFB-4EF5-AB97-C6D99B2BA17F}"/>
    <dgm:cxn modelId="{166683B5-86C2-4817-A7DF-50DE486B008B}" type="presOf" srcId="{8B672125-F6C8-4D22-ACFC-E349AFF2C68F}" destId="{0A1BF5C5-802F-4085-99F4-A8EB4D907172}" srcOrd="0" destOrd="2" presId="urn:microsoft.com/office/officeart/2005/8/layout/list1"/>
    <dgm:cxn modelId="{DA3A95A1-87A9-4828-99DF-6A4C034837E2}" type="presOf" srcId="{3CC416A2-ED2A-4906-8A90-B07A0C8C5E2D}" destId="{0A1BF5C5-802F-4085-99F4-A8EB4D907172}" srcOrd="0" destOrd="0" presId="urn:microsoft.com/office/officeart/2005/8/layout/list1"/>
    <dgm:cxn modelId="{8FF58F31-91BB-45D9-9EB2-4C995D90BBE0}" srcId="{8A1319EF-F995-4678-BDC4-F1BCB2055B09}" destId="{B4D07A51-E081-4E01-A74C-CAAB49F821F7}" srcOrd="0" destOrd="0" parTransId="{8DA54F60-BB4C-4AFF-9A94-BDE345121AFD}" sibTransId="{86CC8851-E915-4D98-9DB7-81848DB9B996}"/>
    <dgm:cxn modelId="{A32CD54F-9C00-448F-939B-E8EFDBD8047D}" srcId="{FE61E11E-6485-4DD7-BD0A-76428983F4BC}" destId="{8A1319EF-F995-4678-BDC4-F1BCB2055B09}" srcOrd="0" destOrd="0" parTransId="{C115BC6E-D829-4F59-8529-3A62A5B27168}" sibTransId="{956E2E19-E6D8-4880-9C64-307AB91649A2}"/>
    <dgm:cxn modelId="{9E527324-9CC6-4851-8EBB-F34A4E0CC16E}" srcId="{F2285426-3D92-44BF-9B13-7E21C844D583}" destId="{8B672125-F6C8-4D22-ACFC-E349AFF2C68F}" srcOrd="0" destOrd="0" parTransId="{9A045433-6A3D-454C-B714-F5D04566A73A}" sibTransId="{9C284403-0EC1-4038-87B1-84BFDD8C891A}"/>
    <dgm:cxn modelId="{BCDD4897-91DF-4026-BFB6-9B7D3686F7D8}" srcId="{9A19D24C-041A-4746-A09E-8E5EBE4B13D1}" destId="{F2285426-3D92-44BF-9B13-7E21C844D583}" srcOrd="1" destOrd="0" parTransId="{0EEF3811-D3F1-48F8-B3B4-DB6A93C86738}" sibTransId="{67E80A45-4F3B-42C2-A91A-B1DC66902446}"/>
    <dgm:cxn modelId="{8A9B616E-E4B5-4F15-BD7E-8A166B770740}" srcId="{9A19D24C-041A-4746-A09E-8E5EBE4B13D1}" destId="{3CC416A2-ED2A-4906-8A90-B07A0C8C5E2D}" srcOrd="0" destOrd="0" parTransId="{5CEE74BA-BAD1-4725-A672-4707E56A9399}" sibTransId="{703AE941-AE38-4C0D-B9F0-DE08F6AFF76E}"/>
    <dgm:cxn modelId="{6F1533D2-6792-4C7E-93DA-5F2377D0CB53}" type="presOf" srcId="{9A19D24C-041A-4746-A09E-8E5EBE4B13D1}" destId="{E037A717-3807-43F9-BA79-C1F7E5EF63EF}" srcOrd="0" destOrd="0" presId="urn:microsoft.com/office/officeart/2005/8/layout/list1"/>
    <dgm:cxn modelId="{7FD19529-6E90-4098-9849-CD0C28140038}" type="presOf" srcId="{9A19D24C-041A-4746-A09E-8E5EBE4B13D1}" destId="{573BF56C-8531-403F-9668-77F35B692B00}" srcOrd="1" destOrd="0" presId="urn:microsoft.com/office/officeart/2005/8/layout/list1"/>
    <dgm:cxn modelId="{5664D76F-C990-476B-8888-0B58DDF81231}" srcId="{9A19D24C-041A-4746-A09E-8E5EBE4B13D1}" destId="{FE61E11E-6485-4DD7-BD0A-76428983F4BC}" srcOrd="3" destOrd="0" parTransId="{A8C7187E-B654-4E79-A8D4-F7CA3C6EE570}" sibTransId="{DDB8D203-54CA-4A34-AA28-44E8828B9645}"/>
    <dgm:cxn modelId="{B6E0B1B4-04BF-4F97-B9AB-A110B8A1ED7E}" type="presOf" srcId="{B4D07A51-E081-4E01-A74C-CAAB49F821F7}" destId="{0A1BF5C5-802F-4085-99F4-A8EB4D907172}" srcOrd="0" destOrd="7" presId="urn:microsoft.com/office/officeart/2005/8/layout/list1"/>
    <dgm:cxn modelId="{75C8A271-035B-4280-930F-B28019299EEC}" type="presOf" srcId="{B649F634-DD58-4168-AC71-8AF5F03495A5}" destId="{D691243B-3CB9-4817-8D34-C0F8E2F5F7FE}" srcOrd="0" destOrd="0" presId="urn:microsoft.com/office/officeart/2005/8/layout/list1"/>
    <dgm:cxn modelId="{6B8162BF-9E78-436A-84F4-046F6C13EF38}" type="presOf" srcId="{8A1319EF-F995-4678-BDC4-F1BCB2055B09}" destId="{0A1BF5C5-802F-4085-99F4-A8EB4D907172}" srcOrd="0" destOrd="6" presId="urn:microsoft.com/office/officeart/2005/8/layout/list1"/>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AF3A3-593B-4D1C-9021-37A678B8FD64}" type="doc">
      <dgm:prSet loTypeId="urn:microsoft.com/office/officeart/2005/8/layout/hierarchy3" loCatId="list" qsTypeId="urn:microsoft.com/office/officeart/2005/8/quickstyle/simple1" qsCatId="simple" csTypeId="urn:microsoft.com/office/officeart/2005/8/colors/accent4_4" csCatId="accent4" phldr="1"/>
      <dgm:spPr/>
      <dgm:t>
        <a:bodyPr/>
        <a:lstStyle/>
        <a:p>
          <a:endParaRPr lang="sl-SI"/>
        </a:p>
      </dgm:t>
    </dgm:pt>
    <dgm:pt modelId="{F24262C5-35C9-4171-B2F0-6CA714743ABE}">
      <dgm:prSet phldrT="[besedilo]" custT="1"/>
      <dgm:spPr/>
      <dgm:t>
        <a:bodyPr/>
        <a:lstStyle/>
        <a:p>
          <a:r>
            <a:rPr lang="sl-SI" sz="2600" dirty="0" smtClean="0"/>
            <a:t>Neposredna plačila 2023-2027 </a:t>
          </a:r>
          <a:r>
            <a:rPr lang="sl-SI" sz="3400" b="1" dirty="0" smtClean="0"/>
            <a:t>-</a:t>
          </a:r>
          <a:r>
            <a:rPr lang="sl-SI" sz="3400" dirty="0" smtClean="0"/>
            <a:t> </a:t>
          </a:r>
          <a:r>
            <a:rPr lang="sl-SI" sz="4200" b="1" dirty="0" smtClean="0"/>
            <a:t>DEFINICIJE</a:t>
          </a:r>
          <a:endParaRPr lang="sl-SI" sz="4200" b="1" dirty="0"/>
        </a:p>
      </dgm:t>
    </dgm:pt>
    <dgm:pt modelId="{4C96C47E-9A4B-463A-B058-127B625817A0}" type="parTrans" cxnId="{AF57F750-C587-49D5-B8E8-03DCE00DB615}">
      <dgm:prSet/>
      <dgm:spPr/>
      <dgm:t>
        <a:bodyPr/>
        <a:lstStyle/>
        <a:p>
          <a:endParaRPr lang="sl-SI"/>
        </a:p>
      </dgm:t>
    </dgm:pt>
    <dgm:pt modelId="{5A602176-9941-407A-BFE5-E31317716BF0}" type="sibTrans" cxnId="{AF57F750-C587-49D5-B8E8-03DCE00DB615}">
      <dgm:prSet/>
      <dgm:spPr/>
      <dgm:t>
        <a:bodyPr/>
        <a:lstStyle/>
        <a:p>
          <a:endParaRPr lang="sl-SI"/>
        </a:p>
      </dgm:t>
    </dgm:pt>
    <dgm:pt modelId="{3BF27890-2648-4AF1-9E94-8EA3B26E8DEB}">
      <dgm:prSet phldrT="[besedilo]" custT="1"/>
      <dgm:spPr/>
      <dgm:t>
        <a:bodyPr/>
        <a:lstStyle/>
        <a:p>
          <a:r>
            <a:rPr lang="sl-SI" sz="2200" b="1" dirty="0" smtClean="0">
              <a:solidFill>
                <a:schemeClr val="accent4">
                  <a:lumMod val="50000"/>
                </a:schemeClr>
              </a:solidFill>
            </a:rPr>
            <a:t>1. </a:t>
          </a:r>
          <a:r>
            <a:rPr lang="sl-SI" sz="2600" b="1" dirty="0" smtClean="0">
              <a:solidFill>
                <a:schemeClr val="accent4">
                  <a:lumMod val="50000"/>
                </a:schemeClr>
              </a:solidFill>
            </a:rPr>
            <a:t>Kmetijska dejavnost</a:t>
          </a:r>
          <a:endParaRPr lang="sl-SI" sz="1400" b="1" i="1" dirty="0"/>
        </a:p>
      </dgm:t>
    </dgm:pt>
    <dgm:pt modelId="{827F5144-277C-4E41-9F43-9BDB01E6AC59}" type="parTrans" cxnId="{6AC78893-0DC2-4818-BB8D-86FC459C3B72}">
      <dgm:prSet/>
      <dgm:spPr/>
      <dgm:t>
        <a:bodyPr/>
        <a:lstStyle/>
        <a:p>
          <a:endParaRPr lang="sl-SI"/>
        </a:p>
      </dgm:t>
    </dgm:pt>
    <dgm:pt modelId="{E1B03D98-114E-4E47-AA40-4CE93D1FF267}" type="sibTrans" cxnId="{6AC78893-0DC2-4818-BB8D-86FC459C3B72}">
      <dgm:prSet/>
      <dgm:spPr/>
      <dgm:t>
        <a:bodyPr/>
        <a:lstStyle/>
        <a:p>
          <a:endParaRPr lang="sl-SI"/>
        </a:p>
      </dgm:t>
    </dgm:pt>
    <dgm:pt modelId="{DA987FF9-18FE-4D5D-A174-0EB50CEFA706}">
      <dgm:prSet custT="1"/>
      <dgm:spPr/>
      <dgm:t>
        <a:bodyPr/>
        <a:lstStyle/>
        <a:p>
          <a:r>
            <a:rPr lang="sl-SI" sz="2000" b="1" dirty="0" smtClean="0"/>
            <a:t>a) proizvodnja, reja ali gojenje kmetijskih proizvodov, vključno z žetvijo, molžo, pašo, vzrejo živali in kmetijsko rejo živali ali</a:t>
          </a:r>
          <a:endParaRPr lang="sl-SI" sz="2000" b="1" dirty="0"/>
        </a:p>
      </dgm:t>
    </dgm:pt>
    <dgm:pt modelId="{B59FD5AA-2B86-42B0-8EB7-2CBEAEF1905E}" type="parTrans" cxnId="{877C967C-33A4-4CBB-BD2F-66B2057EAD82}">
      <dgm:prSet/>
      <dgm:spPr/>
      <dgm:t>
        <a:bodyPr/>
        <a:lstStyle/>
        <a:p>
          <a:endParaRPr lang="sl-SI"/>
        </a:p>
      </dgm:t>
    </dgm:pt>
    <dgm:pt modelId="{2F6F071C-2937-4F88-ACB5-A5FCE6107B63}" type="sibTrans" cxnId="{877C967C-33A4-4CBB-BD2F-66B2057EAD82}">
      <dgm:prSet/>
      <dgm:spPr/>
      <dgm:t>
        <a:bodyPr/>
        <a:lstStyle/>
        <a:p>
          <a:endParaRPr lang="sl-SI"/>
        </a:p>
      </dgm:t>
    </dgm:pt>
    <dgm:pt modelId="{24C2ED23-CEAB-460C-B94D-BEA945AD89C2}">
      <dgm:prSet custT="1"/>
      <dgm:spPr/>
      <dgm:t>
        <a:bodyPr/>
        <a:lstStyle/>
        <a:p>
          <a:r>
            <a:rPr lang="sl-SI" sz="2000" b="1" dirty="0" smtClean="0"/>
            <a:t>b) vzdrževanje kmetijske površine v stanju, primernem za pašo ali pridelavo, brez pripravljalnih ukrepov, ki presegajo uporabo običajnih kmetijskih metod in strojev, in sicer:</a:t>
          </a:r>
          <a:endParaRPr lang="sl-SI" sz="2000" b="1" dirty="0"/>
        </a:p>
      </dgm:t>
    </dgm:pt>
    <dgm:pt modelId="{8D83B051-79F1-44E6-8F43-1E37F91AAA6C}" type="parTrans" cxnId="{4609A07D-13DC-42C1-9AE7-33E4ED45C2A5}">
      <dgm:prSet/>
      <dgm:spPr/>
      <dgm:t>
        <a:bodyPr/>
        <a:lstStyle/>
        <a:p>
          <a:endParaRPr lang="sl-SI"/>
        </a:p>
      </dgm:t>
    </dgm:pt>
    <dgm:pt modelId="{B54C4DE4-2FAE-4F5A-8C6D-A7652781C547}" type="sibTrans" cxnId="{4609A07D-13DC-42C1-9AE7-33E4ED45C2A5}">
      <dgm:prSet/>
      <dgm:spPr/>
      <dgm:t>
        <a:bodyPr/>
        <a:lstStyle/>
        <a:p>
          <a:endParaRPr lang="sl-SI"/>
        </a:p>
      </dgm:t>
    </dgm:pt>
    <dgm:pt modelId="{9B0D54EC-3D7F-4F2D-AEDA-337B792ED78C}">
      <dgm:prSet custT="1"/>
      <dgm:spPr/>
      <dgm:t>
        <a:bodyPr/>
        <a:lstStyle/>
        <a:p>
          <a:r>
            <a:rPr lang="sl-SI" sz="2000" dirty="0" smtClean="0"/>
            <a:t>katerikoli agrotehnični ukrep, ki preprečuje semenitev plevelov; agrotehnični ukrepi vključujejo najmanj plitko obdelavo tal ali košnjo ornih površin preden rastline semenijo, kadar gre za orno zemljišče;</a:t>
          </a:r>
          <a:endParaRPr lang="sl-SI" sz="2000" dirty="0"/>
        </a:p>
      </dgm:t>
    </dgm:pt>
    <dgm:pt modelId="{28FCC247-E768-4F00-8A31-03E76ED5F439}" type="parTrans" cxnId="{73522448-FA92-4436-B019-D6C1C03EF95A}">
      <dgm:prSet/>
      <dgm:spPr/>
      <dgm:t>
        <a:bodyPr/>
        <a:lstStyle/>
        <a:p>
          <a:endParaRPr lang="sl-SI"/>
        </a:p>
      </dgm:t>
    </dgm:pt>
    <dgm:pt modelId="{07FD0060-ADDC-4B01-AA18-1212DAE11366}" type="sibTrans" cxnId="{73522448-FA92-4436-B019-D6C1C03EF95A}">
      <dgm:prSet/>
      <dgm:spPr/>
      <dgm:t>
        <a:bodyPr/>
        <a:lstStyle/>
        <a:p>
          <a:endParaRPr lang="sl-SI"/>
        </a:p>
      </dgm:t>
    </dgm:pt>
    <dgm:pt modelId="{9ACAF10A-79DD-48D9-A4D0-9DDEF9A59AB0}">
      <dgm:prSet custT="1"/>
      <dgm:spPr/>
      <dgm:t>
        <a:bodyPr/>
        <a:lstStyle/>
        <a:p>
          <a:r>
            <a:rPr lang="sl-SI" sz="2000" dirty="0" smtClean="0"/>
            <a:t>košnja vsaj enkrat letno do 15. 10. tekočega leta in obrezovanje trajnih rastlin na način, da ohranijo proizvodni potencial, kadar gre za trajne nasade;</a:t>
          </a:r>
          <a:endParaRPr lang="sl-SI" sz="2000" dirty="0"/>
        </a:p>
      </dgm:t>
    </dgm:pt>
    <dgm:pt modelId="{97D03CB4-929C-46B5-873D-4854505F2E19}" type="parTrans" cxnId="{61B0B76A-E244-438C-B92B-FC81BEEBDABF}">
      <dgm:prSet/>
      <dgm:spPr/>
      <dgm:t>
        <a:bodyPr/>
        <a:lstStyle/>
        <a:p>
          <a:endParaRPr lang="sl-SI"/>
        </a:p>
      </dgm:t>
    </dgm:pt>
    <dgm:pt modelId="{35C4A454-7CD7-40D6-8B43-D30CB8011AB5}" type="sibTrans" cxnId="{61B0B76A-E244-438C-B92B-FC81BEEBDABF}">
      <dgm:prSet/>
      <dgm:spPr/>
      <dgm:t>
        <a:bodyPr/>
        <a:lstStyle/>
        <a:p>
          <a:endParaRPr lang="sl-SI"/>
        </a:p>
      </dgm:t>
    </dgm:pt>
    <dgm:pt modelId="{C2282C53-3B11-4638-BE11-9B61A773EC12}">
      <dgm:prSet custT="1"/>
      <dgm:spPr/>
      <dgm:t>
        <a:bodyPr/>
        <a:lstStyle/>
        <a:p>
          <a:r>
            <a:rPr lang="sl-SI" sz="2000" dirty="0" smtClean="0"/>
            <a:t>košnja vsaj enkrat letno do 15. 10. tekočega leta, kadar gre za trajno travinje, ali vsaj enkrat do 15. 10. naslednjega leta, kadar gre za trajno travinje (</a:t>
          </a:r>
          <a:r>
            <a:rPr lang="sl-SI" sz="2000" dirty="0" smtClean="0">
              <a:solidFill>
                <a:schemeClr val="tx1"/>
              </a:solidFill>
            </a:rPr>
            <a:t>se nanaša le na NPAS) </a:t>
          </a:r>
          <a:r>
            <a:rPr lang="sl-SI" sz="2000" dirty="0" smtClean="0"/>
            <a:t>pomembno za ohranjanje kvalifikacijskih travniških habitatnih tipov in kvalifikacijskih vrst območij Natura 2000 in ohranjanje travnikov, ki so vrstno raznoliki in pestri: </a:t>
          </a:r>
          <a:r>
            <a:rPr lang="sl-SI" sz="1600" dirty="0" smtClean="0"/>
            <a:t>»Posebni traviščni habitati« »Traviščni habitati metuljev«, »Steljniki«, »Mokrotni traviščni habitati«. »Ohranjanje mokrišč in barij«, »Suhi kraški travniki in pašniki«, »Habitati ptic vlažnih ekstenzivnih travnikov« in »Ohranjanje suhih travišč« ter intervencijo »</a:t>
          </a:r>
          <a:r>
            <a:rPr lang="sl-SI" sz="1600" dirty="0" smtClean="0">
              <a:solidFill>
                <a:schemeClr val="accent1"/>
              </a:solidFill>
            </a:rPr>
            <a:t> evidence habitatnih tipov in vrst na območjih Natura 2000 </a:t>
          </a:r>
          <a:r>
            <a:rPr lang="sl-SI" sz="1600" dirty="0" smtClean="0">
              <a:solidFill>
                <a:schemeClr val="accent5">
                  <a:lumMod val="60000"/>
                  <a:lumOff val="40000"/>
                </a:schemeClr>
              </a:solidFill>
            </a:rPr>
            <a:t>(HTV)« </a:t>
          </a:r>
          <a:r>
            <a:rPr lang="sl-SI" sz="1600" dirty="0" smtClean="0"/>
            <a:t>in mokrišča in šotišča določena pri standardu DKOP 2 iz uredbe, ki ureja </a:t>
          </a:r>
          <a:r>
            <a:rPr lang="sl-SI" sz="1600" i="1" dirty="0" smtClean="0"/>
            <a:t>pogojenost.</a:t>
          </a:r>
          <a:endParaRPr lang="sl-SI" sz="1600" dirty="0"/>
        </a:p>
      </dgm:t>
    </dgm:pt>
    <dgm:pt modelId="{42565D31-0BE1-4B5C-99F0-F3D5E9D15049}" type="parTrans" cxnId="{1298ED15-F975-4CC1-BAFB-A2C9F47DDF9E}">
      <dgm:prSet/>
      <dgm:spPr/>
      <dgm:t>
        <a:bodyPr/>
        <a:lstStyle/>
        <a:p>
          <a:endParaRPr lang="sl-SI"/>
        </a:p>
      </dgm:t>
    </dgm:pt>
    <dgm:pt modelId="{448E6788-73B3-4EB7-ADDF-8129B8CF88D7}" type="sibTrans" cxnId="{1298ED15-F975-4CC1-BAFB-A2C9F47DDF9E}">
      <dgm:prSet/>
      <dgm:spPr/>
      <dgm:t>
        <a:bodyPr/>
        <a:lstStyle/>
        <a:p>
          <a:endParaRPr lang="sl-SI"/>
        </a:p>
      </dgm:t>
    </dgm:pt>
    <dgm:pt modelId="{4E526E5E-66E5-4989-9081-A80224308D0A}">
      <dgm:prSet custT="1"/>
      <dgm:spPr/>
      <dgm:t>
        <a:bodyPr/>
        <a:lstStyle/>
        <a:p>
          <a:endParaRPr lang="sl-SI" sz="2000" b="1" dirty="0"/>
        </a:p>
      </dgm:t>
    </dgm:pt>
    <dgm:pt modelId="{1D89C98D-DE14-4A33-814D-4B2E0C15C1D4}" type="parTrans" cxnId="{F5A19ABA-D6EB-4B82-9054-4918142DC227}">
      <dgm:prSet/>
      <dgm:spPr/>
      <dgm:t>
        <a:bodyPr/>
        <a:lstStyle/>
        <a:p>
          <a:endParaRPr lang="sl-SI"/>
        </a:p>
      </dgm:t>
    </dgm:pt>
    <dgm:pt modelId="{E0718509-238A-4140-840C-3A3F11AE3AEE}" type="sibTrans" cxnId="{F5A19ABA-D6EB-4B82-9054-4918142DC227}">
      <dgm:prSet/>
      <dgm:spPr/>
      <dgm:t>
        <a:bodyPr/>
        <a:lstStyle/>
        <a:p>
          <a:endParaRPr lang="sl-SI"/>
        </a:p>
      </dgm:t>
    </dgm:pt>
    <dgm:pt modelId="{E6C91081-47CC-46C2-8D2F-8F98560006F2}" type="pres">
      <dgm:prSet presAssocID="{44FAF3A3-593B-4D1C-9021-37A678B8FD64}" presName="diagram" presStyleCnt="0">
        <dgm:presLayoutVars>
          <dgm:chPref val="1"/>
          <dgm:dir/>
          <dgm:animOne val="branch"/>
          <dgm:animLvl val="lvl"/>
          <dgm:resizeHandles/>
        </dgm:presLayoutVars>
      </dgm:prSet>
      <dgm:spPr/>
      <dgm:t>
        <a:bodyPr/>
        <a:lstStyle/>
        <a:p>
          <a:endParaRPr lang="sl-SI"/>
        </a:p>
      </dgm:t>
    </dgm:pt>
    <dgm:pt modelId="{D5815969-4720-456A-A582-04ABB647BF4D}" type="pres">
      <dgm:prSet presAssocID="{F24262C5-35C9-4171-B2F0-6CA714743ABE}" presName="root" presStyleCnt="0"/>
      <dgm:spPr/>
    </dgm:pt>
    <dgm:pt modelId="{CAB88ED4-D9F1-435E-BBC5-F169024E259B}" type="pres">
      <dgm:prSet presAssocID="{F24262C5-35C9-4171-B2F0-6CA714743ABE}" presName="rootComposite" presStyleCnt="0"/>
      <dgm:spPr/>
    </dgm:pt>
    <dgm:pt modelId="{EC25DCCE-497C-405A-8D7F-8F72EF98E330}" type="pres">
      <dgm:prSet presAssocID="{F24262C5-35C9-4171-B2F0-6CA714743ABE}" presName="rootText" presStyleLbl="node1" presStyleIdx="0" presStyleCnt="1" custScaleX="203200" custScaleY="33388" custLinFactNeighborX="336" custLinFactNeighborY="6560"/>
      <dgm:spPr/>
      <dgm:t>
        <a:bodyPr/>
        <a:lstStyle/>
        <a:p>
          <a:endParaRPr lang="sl-SI"/>
        </a:p>
      </dgm:t>
    </dgm:pt>
    <dgm:pt modelId="{005BD7F5-784B-4793-8B65-8BC1A5342B35}" type="pres">
      <dgm:prSet presAssocID="{F24262C5-35C9-4171-B2F0-6CA714743ABE}" presName="rootConnector" presStyleLbl="node1" presStyleIdx="0" presStyleCnt="1"/>
      <dgm:spPr/>
      <dgm:t>
        <a:bodyPr/>
        <a:lstStyle/>
        <a:p>
          <a:endParaRPr lang="sl-SI"/>
        </a:p>
      </dgm:t>
    </dgm:pt>
    <dgm:pt modelId="{AD6F0929-532B-42F0-B04E-946A69E8D8CD}" type="pres">
      <dgm:prSet presAssocID="{F24262C5-35C9-4171-B2F0-6CA714743ABE}" presName="childShape" presStyleCnt="0"/>
      <dgm:spPr/>
    </dgm:pt>
    <dgm:pt modelId="{797356C2-A81B-4065-945D-765EDF35675E}" type="pres">
      <dgm:prSet presAssocID="{827F5144-277C-4E41-9F43-9BDB01E6AC59}" presName="Name13" presStyleLbl="parChTrans1D2" presStyleIdx="0" presStyleCnt="1"/>
      <dgm:spPr/>
      <dgm:t>
        <a:bodyPr/>
        <a:lstStyle/>
        <a:p>
          <a:endParaRPr lang="sl-SI"/>
        </a:p>
      </dgm:t>
    </dgm:pt>
    <dgm:pt modelId="{C1C7A18E-E3CB-4497-8D27-60FB83FB369A}" type="pres">
      <dgm:prSet presAssocID="{3BF27890-2648-4AF1-9E94-8EA3B26E8DEB}" presName="childText" presStyleLbl="bgAcc1" presStyleIdx="0" presStyleCnt="1" custScaleX="361344" custScaleY="316506" custLinFactNeighborX="-17499" custLinFactNeighborY="-9173">
        <dgm:presLayoutVars>
          <dgm:bulletEnabled val="1"/>
        </dgm:presLayoutVars>
      </dgm:prSet>
      <dgm:spPr/>
      <dgm:t>
        <a:bodyPr/>
        <a:lstStyle/>
        <a:p>
          <a:endParaRPr lang="sl-SI"/>
        </a:p>
      </dgm:t>
    </dgm:pt>
  </dgm:ptLst>
  <dgm:cxnLst>
    <dgm:cxn modelId="{064D98D8-49A1-421C-9C7B-105472BB803E}" type="presOf" srcId="{C2282C53-3B11-4638-BE11-9B61A773EC12}" destId="{C1C7A18E-E3CB-4497-8D27-60FB83FB369A}" srcOrd="0" destOrd="6" presId="urn:microsoft.com/office/officeart/2005/8/layout/hierarchy3"/>
    <dgm:cxn modelId="{C8256DD3-CCDF-4A8B-A07B-226725020253}" type="presOf" srcId="{9ACAF10A-79DD-48D9-A4D0-9DDEF9A59AB0}" destId="{C1C7A18E-E3CB-4497-8D27-60FB83FB369A}" srcOrd="0" destOrd="5" presId="urn:microsoft.com/office/officeart/2005/8/layout/hierarchy3"/>
    <dgm:cxn modelId="{B01FBFA4-61B8-4157-82BA-C655465CD59B}" type="presOf" srcId="{827F5144-277C-4E41-9F43-9BDB01E6AC59}" destId="{797356C2-A81B-4065-945D-765EDF35675E}" srcOrd="0" destOrd="0" presId="urn:microsoft.com/office/officeart/2005/8/layout/hierarchy3"/>
    <dgm:cxn modelId="{DFA83AC7-30EA-4337-A8D6-CD34D5D9BC59}" type="presOf" srcId="{4E526E5E-66E5-4989-9081-A80224308D0A}" destId="{C1C7A18E-E3CB-4497-8D27-60FB83FB369A}" srcOrd="0" destOrd="2" presId="urn:microsoft.com/office/officeart/2005/8/layout/hierarchy3"/>
    <dgm:cxn modelId="{5C6C3BFF-C91F-47F4-BD6E-50B6EB81C5DD}" type="presOf" srcId="{44FAF3A3-593B-4D1C-9021-37A678B8FD64}" destId="{E6C91081-47CC-46C2-8D2F-8F98560006F2}" srcOrd="0" destOrd="0" presId="urn:microsoft.com/office/officeart/2005/8/layout/hierarchy3"/>
    <dgm:cxn modelId="{2595053D-13D6-493E-A9B1-85DF12496868}" type="presOf" srcId="{24C2ED23-CEAB-460C-B94D-BEA945AD89C2}" destId="{C1C7A18E-E3CB-4497-8D27-60FB83FB369A}" srcOrd="0" destOrd="3" presId="urn:microsoft.com/office/officeart/2005/8/layout/hierarchy3"/>
    <dgm:cxn modelId="{E5894D72-F720-4CE2-9A0A-E14624B4058E}" type="presOf" srcId="{9B0D54EC-3D7F-4F2D-AEDA-337B792ED78C}" destId="{C1C7A18E-E3CB-4497-8D27-60FB83FB369A}" srcOrd="0" destOrd="4" presId="urn:microsoft.com/office/officeart/2005/8/layout/hierarchy3"/>
    <dgm:cxn modelId="{73522448-FA92-4436-B019-D6C1C03EF95A}" srcId="{24C2ED23-CEAB-460C-B94D-BEA945AD89C2}" destId="{9B0D54EC-3D7F-4F2D-AEDA-337B792ED78C}" srcOrd="0" destOrd="0" parTransId="{28FCC247-E768-4F00-8A31-03E76ED5F439}" sibTransId="{07FD0060-ADDC-4B01-AA18-1212DAE11366}"/>
    <dgm:cxn modelId="{1298ED15-F975-4CC1-BAFB-A2C9F47DDF9E}" srcId="{24C2ED23-CEAB-460C-B94D-BEA945AD89C2}" destId="{C2282C53-3B11-4638-BE11-9B61A773EC12}" srcOrd="2" destOrd="0" parTransId="{42565D31-0BE1-4B5C-99F0-F3D5E9D15049}" sibTransId="{448E6788-73B3-4EB7-ADDF-8129B8CF88D7}"/>
    <dgm:cxn modelId="{61B0B76A-E244-438C-B92B-FC81BEEBDABF}" srcId="{24C2ED23-CEAB-460C-B94D-BEA945AD89C2}" destId="{9ACAF10A-79DD-48D9-A4D0-9DDEF9A59AB0}" srcOrd="1" destOrd="0" parTransId="{97D03CB4-929C-46B5-873D-4854505F2E19}" sibTransId="{35C4A454-7CD7-40D6-8B43-D30CB8011AB5}"/>
    <dgm:cxn modelId="{4609A07D-13DC-42C1-9AE7-33E4ED45C2A5}" srcId="{3BF27890-2648-4AF1-9E94-8EA3B26E8DEB}" destId="{24C2ED23-CEAB-460C-B94D-BEA945AD89C2}" srcOrd="2" destOrd="0" parTransId="{8D83B051-79F1-44E6-8F43-1E37F91AAA6C}" sibTransId="{B54C4DE4-2FAE-4F5A-8C6D-A7652781C547}"/>
    <dgm:cxn modelId="{610826E7-4E60-4944-89C8-829F27F9BAF9}" type="presOf" srcId="{F24262C5-35C9-4171-B2F0-6CA714743ABE}" destId="{005BD7F5-784B-4793-8B65-8BC1A5342B35}" srcOrd="1" destOrd="0" presId="urn:microsoft.com/office/officeart/2005/8/layout/hierarchy3"/>
    <dgm:cxn modelId="{877C967C-33A4-4CBB-BD2F-66B2057EAD82}" srcId="{3BF27890-2648-4AF1-9E94-8EA3B26E8DEB}" destId="{DA987FF9-18FE-4D5D-A174-0EB50CEFA706}" srcOrd="0" destOrd="0" parTransId="{B59FD5AA-2B86-42B0-8EB7-2CBEAEF1905E}" sibTransId="{2F6F071C-2937-4F88-ACB5-A5FCE6107B63}"/>
    <dgm:cxn modelId="{1B5B6C01-3F9B-432D-B946-B0434AA196C1}" type="presOf" srcId="{F24262C5-35C9-4171-B2F0-6CA714743ABE}" destId="{EC25DCCE-497C-405A-8D7F-8F72EF98E330}" srcOrd="0" destOrd="0" presId="urn:microsoft.com/office/officeart/2005/8/layout/hierarchy3"/>
    <dgm:cxn modelId="{F5A19ABA-D6EB-4B82-9054-4918142DC227}" srcId="{3BF27890-2648-4AF1-9E94-8EA3B26E8DEB}" destId="{4E526E5E-66E5-4989-9081-A80224308D0A}" srcOrd="1" destOrd="0" parTransId="{1D89C98D-DE14-4A33-814D-4B2E0C15C1D4}" sibTransId="{E0718509-238A-4140-840C-3A3F11AE3AEE}"/>
    <dgm:cxn modelId="{CC2B3B65-D45D-40BE-AC3D-FA57B0B75B44}" type="presOf" srcId="{DA987FF9-18FE-4D5D-A174-0EB50CEFA706}" destId="{C1C7A18E-E3CB-4497-8D27-60FB83FB369A}" srcOrd="0" destOrd="1" presId="urn:microsoft.com/office/officeart/2005/8/layout/hierarchy3"/>
    <dgm:cxn modelId="{93B096F6-87B2-4BB8-86D7-3AEA70CF9A32}" type="presOf" srcId="{3BF27890-2648-4AF1-9E94-8EA3B26E8DEB}" destId="{C1C7A18E-E3CB-4497-8D27-60FB83FB369A}" srcOrd="0" destOrd="0" presId="urn:microsoft.com/office/officeart/2005/8/layout/hierarchy3"/>
    <dgm:cxn modelId="{6AC78893-0DC2-4818-BB8D-86FC459C3B72}" srcId="{F24262C5-35C9-4171-B2F0-6CA714743ABE}" destId="{3BF27890-2648-4AF1-9E94-8EA3B26E8DEB}" srcOrd="0" destOrd="0" parTransId="{827F5144-277C-4E41-9F43-9BDB01E6AC59}" sibTransId="{E1B03D98-114E-4E47-AA40-4CE93D1FF267}"/>
    <dgm:cxn modelId="{AF57F750-C587-49D5-B8E8-03DCE00DB615}" srcId="{44FAF3A3-593B-4D1C-9021-37A678B8FD64}" destId="{F24262C5-35C9-4171-B2F0-6CA714743ABE}" srcOrd="0" destOrd="0" parTransId="{4C96C47E-9A4B-463A-B058-127B625817A0}" sibTransId="{5A602176-9941-407A-BFE5-E31317716BF0}"/>
    <dgm:cxn modelId="{27BC1052-EEA3-4135-8FFF-74A1A8AD320B}" type="presParOf" srcId="{E6C91081-47CC-46C2-8D2F-8F98560006F2}" destId="{D5815969-4720-456A-A582-04ABB647BF4D}" srcOrd="0" destOrd="0" presId="urn:microsoft.com/office/officeart/2005/8/layout/hierarchy3"/>
    <dgm:cxn modelId="{AC958214-CA1D-4BAE-92EE-71263375E442}" type="presParOf" srcId="{D5815969-4720-456A-A582-04ABB647BF4D}" destId="{CAB88ED4-D9F1-435E-BBC5-F169024E259B}" srcOrd="0" destOrd="0" presId="urn:microsoft.com/office/officeart/2005/8/layout/hierarchy3"/>
    <dgm:cxn modelId="{49C8173E-7FB2-471E-953B-27BC296466FE}" type="presParOf" srcId="{CAB88ED4-D9F1-435E-BBC5-F169024E259B}" destId="{EC25DCCE-497C-405A-8D7F-8F72EF98E330}" srcOrd="0" destOrd="0" presId="urn:microsoft.com/office/officeart/2005/8/layout/hierarchy3"/>
    <dgm:cxn modelId="{B537AC46-E103-4689-B997-FFD307C020AE}" type="presParOf" srcId="{CAB88ED4-D9F1-435E-BBC5-F169024E259B}" destId="{005BD7F5-784B-4793-8B65-8BC1A5342B35}" srcOrd="1" destOrd="0" presId="urn:microsoft.com/office/officeart/2005/8/layout/hierarchy3"/>
    <dgm:cxn modelId="{8673691D-E7B8-427F-914C-886C83EEBC95}" type="presParOf" srcId="{D5815969-4720-456A-A582-04ABB647BF4D}" destId="{AD6F0929-532B-42F0-B04E-946A69E8D8CD}" srcOrd="1" destOrd="0" presId="urn:microsoft.com/office/officeart/2005/8/layout/hierarchy3"/>
    <dgm:cxn modelId="{3599F1CE-AEE4-40FE-8132-CD732727F1BD}" type="presParOf" srcId="{AD6F0929-532B-42F0-B04E-946A69E8D8CD}" destId="{797356C2-A81B-4065-945D-765EDF35675E}" srcOrd="0" destOrd="0" presId="urn:microsoft.com/office/officeart/2005/8/layout/hierarchy3"/>
    <dgm:cxn modelId="{A5E1B6A9-DFF0-4106-87A1-14AB21FDBF5A}" type="presParOf" srcId="{AD6F0929-532B-42F0-B04E-946A69E8D8CD}" destId="{C1C7A18E-E3CB-4497-8D27-60FB83FB36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D04BFF"/>
        </a:solidFill>
      </dgm:spPr>
      <dgm:t>
        <a:bodyPr/>
        <a:lstStyle/>
        <a:p>
          <a:r>
            <a:rPr lang="sl-SI" sz="2900" b="1" u="sng" dirty="0" smtClean="0">
              <a:solidFill>
                <a:schemeClr val="bg1"/>
              </a:solidFill>
            </a:rPr>
            <a:t> REJA KRAV DOJILJ </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000" b="1" dirty="0" smtClean="0">
              <a:solidFill>
                <a:srgbClr val="7030A0"/>
              </a:solidFill>
            </a:rPr>
            <a:t>Avtomatski zahtevek! Upravičen je nosilec KMG, ki:</a:t>
          </a:r>
          <a:endParaRPr lang="sl-SI" sz="20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6454657C-A4B2-4AE6-A1A0-CC189ECA5DD1}">
      <dgm:prSet/>
      <dgm:spPr/>
      <dgm:t>
        <a:bodyPr/>
        <a:lstStyle/>
        <a:p>
          <a:r>
            <a:rPr lang="sl-SI" b="1" dirty="0" smtClean="0"/>
            <a:t>redi vsaj dve ali več krav dojil, ki izpolnjujejo naslednje pogoje</a:t>
          </a:r>
          <a:r>
            <a:rPr lang="sl-SI" dirty="0" smtClean="0"/>
            <a:t>:</a:t>
          </a:r>
          <a:endParaRPr lang="sl-SI" dirty="0"/>
        </a:p>
      </dgm:t>
    </dgm:pt>
    <dgm:pt modelId="{76035C41-46E8-4A66-8048-EA9DDD5CF109}" type="parTrans" cxnId="{1BEA5DF3-532E-4B46-800C-6AAAF96D4C68}">
      <dgm:prSet/>
      <dgm:spPr/>
      <dgm:t>
        <a:bodyPr/>
        <a:lstStyle/>
        <a:p>
          <a:endParaRPr lang="sl-SI"/>
        </a:p>
      </dgm:t>
    </dgm:pt>
    <dgm:pt modelId="{3082B0C3-3DE8-4EC7-B2CA-79FBD8BD9BB3}" type="sibTrans" cxnId="{1BEA5DF3-532E-4B46-800C-6AAAF96D4C68}">
      <dgm:prSet/>
      <dgm:spPr/>
      <dgm:t>
        <a:bodyPr/>
        <a:lstStyle/>
        <a:p>
          <a:endParaRPr lang="sl-SI"/>
        </a:p>
      </dgm:t>
    </dgm:pt>
    <dgm:pt modelId="{CC326C0E-9D5B-44C2-A3CA-C517F404844C}">
      <dgm:prSet/>
      <dgm:spPr/>
      <dgm:t>
        <a:bodyPr/>
        <a:lstStyle/>
        <a:p>
          <a:r>
            <a:rPr lang="sl-SI" dirty="0" smtClean="0"/>
            <a:t>so iz </a:t>
          </a:r>
          <a:r>
            <a:rPr lang="sl-SI" b="1" i="0" dirty="0" smtClean="0"/>
            <a:t>črede namenjene reji telet za prirejo mesa</a:t>
          </a:r>
          <a:r>
            <a:rPr lang="sl-SI" dirty="0" smtClean="0"/>
            <a:t>;</a:t>
          </a:r>
          <a:endParaRPr lang="sl-SI" dirty="0"/>
        </a:p>
      </dgm:t>
    </dgm:pt>
    <dgm:pt modelId="{7684DE80-ABCF-4112-96BA-FDC9A891457F}" type="parTrans" cxnId="{AA742EB1-8772-4785-8B8F-3511CAA9CA23}">
      <dgm:prSet/>
      <dgm:spPr/>
      <dgm:t>
        <a:bodyPr/>
        <a:lstStyle/>
        <a:p>
          <a:endParaRPr lang="sl-SI"/>
        </a:p>
      </dgm:t>
    </dgm:pt>
    <dgm:pt modelId="{36140EB3-6494-41AC-BD12-5079F046D03F}" type="sibTrans" cxnId="{AA742EB1-8772-4785-8B8F-3511CAA9CA23}">
      <dgm:prSet/>
      <dgm:spPr/>
      <dgm:t>
        <a:bodyPr/>
        <a:lstStyle/>
        <a:p>
          <a:endParaRPr lang="sl-SI"/>
        </a:p>
      </dgm:t>
    </dgm:pt>
    <dgm:pt modelId="{9D000FE6-06E5-4CE2-A695-06B64CE48832}">
      <dgm:prSet/>
      <dgm:spPr/>
      <dgm:t>
        <a:bodyPr/>
        <a:lstStyle/>
        <a:p>
          <a:r>
            <a:rPr lang="sl-SI" dirty="0" smtClean="0"/>
            <a:t>so </a:t>
          </a:r>
          <a:r>
            <a:rPr lang="sl-SI" b="1" dirty="0" smtClean="0"/>
            <a:t>ustrezne pasme ali križanka med izključno ustreznimi pasmami</a:t>
          </a:r>
          <a:r>
            <a:rPr lang="sl-SI" dirty="0" smtClean="0"/>
            <a:t>;</a:t>
          </a:r>
          <a:endParaRPr lang="sl-SI" dirty="0"/>
        </a:p>
      </dgm:t>
    </dgm:pt>
    <dgm:pt modelId="{CAA4F507-4048-4CB1-8FB4-DE5A513998F4}" type="parTrans" cxnId="{13814BF4-9CBC-44F0-B0E7-6FC6848AC288}">
      <dgm:prSet/>
      <dgm:spPr/>
      <dgm:t>
        <a:bodyPr/>
        <a:lstStyle/>
        <a:p>
          <a:endParaRPr lang="sl-SI"/>
        </a:p>
      </dgm:t>
    </dgm:pt>
    <dgm:pt modelId="{4CD420A9-3228-4BBB-A8BA-B572A5F9FE3F}" type="sibTrans" cxnId="{13814BF4-9CBC-44F0-B0E7-6FC6848AC288}">
      <dgm:prSet/>
      <dgm:spPr/>
      <dgm:t>
        <a:bodyPr/>
        <a:lstStyle/>
        <a:p>
          <a:endParaRPr lang="sl-SI"/>
        </a:p>
      </dgm:t>
    </dgm:pt>
    <dgm:pt modelId="{691B5246-1F96-40D8-AA35-0D08050CD113}">
      <dgm:prSet/>
      <dgm:spPr/>
      <dgm:t>
        <a:bodyPr/>
        <a:lstStyle/>
        <a:p>
          <a:r>
            <a:rPr lang="sl-SI" dirty="0" smtClean="0"/>
            <a:t>so </a:t>
          </a:r>
          <a:r>
            <a:rPr lang="sl-SI" dirty="0" smtClean="0"/>
            <a:t>za zahtevke leta</a:t>
          </a:r>
          <a:r>
            <a:rPr lang="sl-SI" b="1" dirty="0" smtClean="0"/>
            <a:t> </a:t>
          </a:r>
          <a:r>
            <a:rPr lang="sl-SI" b="1" dirty="0" smtClean="0"/>
            <a:t>2024 telile v </a:t>
          </a:r>
          <a:r>
            <a:rPr lang="sl-SI" b="1" dirty="0" smtClean="0">
              <a:solidFill>
                <a:schemeClr val="accent5">
                  <a:lumMod val="75000"/>
                </a:schemeClr>
              </a:solidFill>
            </a:rPr>
            <a:t>obdobju od 1. septembra 2023 do 31. avgusta 2024</a:t>
          </a:r>
          <a:r>
            <a:rPr lang="sl-SI" dirty="0" smtClean="0"/>
            <a:t>;</a:t>
          </a:r>
          <a:endParaRPr lang="sl-SI" dirty="0"/>
        </a:p>
      </dgm:t>
    </dgm:pt>
    <dgm:pt modelId="{AA70E502-9783-4DD9-8C60-66D9E028DD34}" type="parTrans" cxnId="{2E3C006A-710E-4565-86B6-6485876D247C}">
      <dgm:prSet/>
      <dgm:spPr/>
      <dgm:t>
        <a:bodyPr/>
        <a:lstStyle/>
        <a:p>
          <a:endParaRPr lang="sl-SI"/>
        </a:p>
      </dgm:t>
    </dgm:pt>
    <dgm:pt modelId="{6AC608FB-4E02-467E-B2AB-115DA6A33E86}" type="sibTrans" cxnId="{2E3C006A-710E-4565-86B6-6485876D247C}">
      <dgm:prSet/>
      <dgm:spPr/>
      <dgm:t>
        <a:bodyPr/>
        <a:lstStyle/>
        <a:p>
          <a:endParaRPr lang="sl-SI"/>
        </a:p>
      </dgm:t>
    </dgm:pt>
    <dgm:pt modelId="{29FEC8EB-C959-40E2-8416-740F681FAC4A}">
      <dgm:prSet/>
      <dgm:spPr/>
      <dgm:t>
        <a:bodyPr/>
        <a:lstStyle/>
        <a:p>
          <a:r>
            <a:rPr lang="sl-SI" dirty="0" smtClean="0"/>
            <a:t>so </a:t>
          </a:r>
          <a:r>
            <a:rPr lang="sl-SI" b="1" dirty="0" smtClean="0"/>
            <a:t>po telitvi s teletom na KMG še najmanj dva meseca</a:t>
          </a:r>
          <a:r>
            <a:rPr lang="sl-SI" dirty="0" smtClean="0"/>
            <a:t>, kar se šteje za obdobje obvezne reje; </a:t>
          </a:r>
          <a:r>
            <a:rPr lang="sl-SI" i="1" dirty="0" smtClean="0"/>
            <a:t>(možen premik na planino, pašnik)</a:t>
          </a:r>
        </a:p>
      </dgm:t>
    </dgm:pt>
    <dgm:pt modelId="{F2F1003B-3E0F-44DE-8AFD-671C34EB198E}" type="parTrans" cxnId="{9B2ADCBA-3F7C-48C4-B9FF-EB19087A54EF}">
      <dgm:prSet/>
      <dgm:spPr/>
      <dgm:t>
        <a:bodyPr/>
        <a:lstStyle/>
        <a:p>
          <a:endParaRPr lang="sl-SI"/>
        </a:p>
      </dgm:t>
    </dgm:pt>
    <dgm:pt modelId="{20FA149F-DCDD-446C-970B-1AA631B62CE7}" type="sibTrans" cxnId="{9B2ADCBA-3F7C-48C4-B9FF-EB19087A54EF}">
      <dgm:prSet/>
      <dgm:spPr/>
      <dgm:t>
        <a:bodyPr/>
        <a:lstStyle/>
        <a:p>
          <a:endParaRPr lang="sl-SI"/>
        </a:p>
      </dgm:t>
    </dgm:pt>
    <dgm:pt modelId="{359CBB72-8F0C-4071-9A87-E3E893D0ABFE}">
      <dgm:prSet/>
      <dgm:spPr/>
      <dgm:t>
        <a:bodyPr/>
        <a:lstStyle/>
        <a:p>
          <a:r>
            <a:rPr lang="sl-SI" dirty="0" smtClean="0"/>
            <a:t>so od vključno </a:t>
          </a:r>
          <a:r>
            <a:rPr lang="sl-SI" b="1" dirty="0" smtClean="0"/>
            <a:t>prvega dne obdobja obvezne reje označene, vodene ter so zanje priglašeni premiki v CRG  </a:t>
          </a:r>
          <a:r>
            <a:rPr lang="sl-SI" dirty="0" smtClean="0"/>
            <a:t>v skladu s pravilnikom, ki ureja identifikacijo in registracijo govedi;</a:t>
          </a:r>
          <a:endParaRPr lang="sl-SI" dirty="0"/>
        </a:p>
      </dgm:t>
    </dgm:pt>
    <dgm:pt modelId="{9FF1773B-18AE-43A1-BB93-E24AC55493AA}" type="parTrans" cxnId="{A1D8C93F-581E-4E21-AB2E-8397AC327079}">
      <dgm:prSet/>
      <dgm:spPr/>
      <dgm:t>
        <a:bodyPr/>
        <a:lstStyle/>
        <a:p>
          <a:endParaRPr lang="sl-SI"/>
        </a:p>
      </dgm:t>
    </dgm:pt>
    <dgm:pt modelId="{65A7B6AA-D828-48A0-81C2-D9C63E7343DA}" type="sibTrans" cxnId="{A1D8C93F-581E-4E21-AB2E-8397AC327079}">
      <dgm:prSet/>
      <dgm:spPr/>
      <dgm:t>
        <a:bodyPr/>
        <a:lstStyle/>
        <a:p>
          <a:endParaRPr lang="sl-SI"/>
        </a:p>
      </dgm:t>
    </dgm:pt>
    <dgm:pt modelId="{3C896321-6DFF-4C3A-938A-63A0C1AF9067}">
      <dgm:prSet/>
      <dgm:spPr/>
      <dgm:t>
        <a:bodyPr/>
        <a:lstStyle/>
        <a:p>
          <a:r>
            <a:rPr lang="sl-SI" dirty="0" smtClean="0"/>
            <a:t>pogoje iz prejšnje alineje mora </a:t>
          </a:r>
          <a:r>
            <a:rPr lang="x-none" b="1" dirty="0" smtClean="0"/>
            <a:t>izpolnjevati tudi tele</a:t>
          </a:r>
          <a:r>
            <a:rPr lang="sl-SI" dirty="0" smtClean="0"/>
            <a:t>. </a:t>
          </a:r>
        </a:p>
      </dgm:t>
    </dgm:pt>
    <dgm:pt modelId="{20155875-BAB4-4817-92ED-1DF1B6171391}" type="parTrans" cxnId="{354AAFC1-DED9-4135-9444-1141F1D6640F}">
      <dgm:prSet/>
      <dgm:spPr/>
      <dgm:t>
        <a:bodyPr/>
        <a:lstStyle/>
        <a:p>
          <a:endParaRPr lang="sl-SI"/>
        </a:p>
      </dgm:t>
    </dgm:pt>
    <dgm:pt modelId="{C643F41D-9C3A-4FF1-B44D-43C39F77F194}" type="sibTrans" cxnId="{354AAFC1-DED9-4135-9444-1141F1D6640F}">
      <dgm:prSet/>
      <dgm:spPr/>
      <dgm:t>
        <a:bodyPr/>
        <a:lstStyle/>
        <a:p>
          <a:endParaRPr lang="sl-SI"/>
        </a:p>
      </dgm:t>
    </dgm:pt>
    <dgm:pt modelId="{E00AA6FB-DA04-408D-86E6-D0766A5C4C10}">
      <dgm:prSet/>
      <dgm:spPr/>
      <dgm:t>
        <a:bodyPr/>
        <a:lstStyle/>
        <a:p>
          <a:endParaRPr lang="sl-SI" dirty="0"/>
        </a:p>
      </dgm:t>
    </dgm:pt>
    <dgm:pt modelId="{E6C877EB-2DB3-48AD-87E2-A082C770ECA8}" type="parTrans" cxnId="{DB00E733-CB6F-4DDC-B303-8AE291D21F5F}">
      <dgm:prSet/>
      <dgm:spPr/>
      <dgm:t>
        <a:bodyPr/>
        <a:lstStyle/>
        <a:p>
          <a:endParaRPr lang="sl-SI"/>
        </a:p>
      </dgm:t>
    </dgm:pt>
    <dgm:pt modelId="{E8CF1349-509E-42DA-A55B-C1770C6850D2}" type="sibTrans" cxnId="{DB00E733-CB6F-4DDC-B303-8AE291D21F5F}">
      <dgm:prSet/>
      <dgm:spPr/>
      <dgm:t>
        <a:bodyPr/>
        <a:lstStyle/>
        <a:p>
          <a:endParaRPr lang="sl-SI"/>
        </a:p>
      </dgm:t>
    </dgm:pt>
    <dgm:pt modelId="{086CCF25-6344-4C16-AC42-12FBD5EC257A}">
      <dgm:prSet/>
      <dgm:spPr/>
      <dgm:t>
        <a:bodyPr/>
        <a:lstStyle/>
        <a:p>
          <a:r>
            <a:rPr lang="sl-SI" b="1" dirty="0" smtClean="0"/>
            <a:t>T</a:t>
          </a:r>
          <a:r>
            <a:rPr lang="x-none" b="1" dirty="0" smtClean="0"/>
            <a:t>udi v primeru mrtvorojenega teleta, ali če tele pogine v dveh mesecih po telitvi ali je bilo tele dano v zakol v sili v dveh mesecih po telitvi. </a:t>
          </a:r>
          <a:endParaRPr lang="sl-SI" b="1" dirty="0"/>
        </a:p>
      </dgm:t>
    </dgm:pt>
    <dgm:pt modelId="{D37FC929-E08E-4C9B-B18D-F335B35A87DE}" type="parTrans" cxnId="{42573E7D-7E52-4D24-8691-C0675F5B3A74}">
      <dgm:prSet/>
      <dgm:spPr/>
      <dgm:t>
        <a:bodyPr/>
        <a:lstStyle/>
        <a:p>
          <a:endParaRPr lang="sl-SI"/>
        </a:p>
      </dgm:t>
    </dgm:pt>
    <dgm:pt modelId="{E045A17A-7EA3-4C01-AED7-74E3E6FBD1F3}" type="sibTrans" cxnId="{42573E7D-7E52-4D24-8691-C0675F5B3A74}">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400550" custLinFactY="30900" custLinFactNeighborX="-100000" custLinFactNeighborY="100000">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15712" custLinFactNeighborY="-56433">
        <dgm:presLayoutVars>
          <dgm:bulletEnabled val="1"/>
        </dgm:presLayoutVars>
      </dgm:prSet>
      <dgm:spPr/>
      <dgm:t>
        <a:bodyPr/>
        <a:lstStyle/>
        <a:p>
          <a:endParaRPr lang="sl-SI"/>
        </a:p>
      </dgm:t>
    </dgm:pt>
  </dgm:ptLst>
  <dgm:cxnLst>
    <dgm:cxn modelId="{7B1DFAFA-9B58-48D8-A193-4F5C34314797}" type="presOf" srcId="{6454657C-A4B2-4AE6-A1A0-CC189ECA5DD1}" destId="{0A1BF5C5-802F-4085-99F4-A8EB4D907172}" srcOrd="0" destOrd="1" presId="urn:microsoft.com/office/officeart/2005/8/layout/list1"/>
    <dgm:cxn modelId="{FD5D81EC-3894-4333-9793-C70ED77C4AED}" type="presOf" srcId="{29FEC8EB-C959-40E2-8416-740F681FAC4A}" destId="{0A1BF5C5-802F-4085-99F4-A8EB4D907172}" srcOrd="0" destOrd="5" presId="urn:microsoft.com/office/officeart/2005/8/layout/list1"/>
    <dgm:cxn modelId="{1BEA5DF3-532E-4B46-800C-6AAAF96D4C68}" srcId="{3CC416A2-ED2A-4906-8A90-B07A0C8C5E2D}" destId="{6454657C-A4B2-4AE6-A1A0-CC189ECA5DD1}" srcOrd="0" destOrd="0" parTransId="{76035C41-46E8-4A66-8048-EA9DDD5CF109}" sibTransId="{3082B0C3-3DE8-4EC7-B2CA-79FBD8BD9BB3}"/>
    <dgm:cxn modelId="{59628D5A-383F-47C2-A58C-6C280511F00B}" type="presOf" srcId="{CC326C0E-9D5B-44C2-A3CA-C517F404844C}" destId="{0A1BF5C5-802F-4085-99F4-A8EB4D907172}" srcOrd="0" destOrd="2" presId="urn:microsoft.com/office/officeart/2005/8/layout/list1"/>
    <dgm:cxn modelId="{AA742EB1-8772-4785-8B8F-3511CAA9CA23}" srcId="{6454657C-A4B2-4AE6-A1A0-CC189ECA5DD1}" destId="{CC326C0E-9D5B-44C2-A3CA-C517F404844C}" srcOrd="0" destOrd="0" parTransId="{7684DE80-ABCF-4112-96BA-FDC9A891457F}" sibTransId="{36140EB3-6494-41AC-BD12-5079F046D03F}"/>
    <dgm:cxn modelId="{9B2ADCBA-3F7C-48C4-B9FF-EB19087A54EF}" srcId="{6454657C-A4B2-4AE6-A1A0-CC189ECA5DD1}" destId="{29FEC8EB-C959-40E2-8416-740F681FAC4A}" srcOrd="3" destOrd="0" parTransId="{F2F1003B-3E0F-44DE-8AFD-671C34EB198E}" sibTransId="{20FA149F-DCDD-446C-970B-1AA631B62CE7}"/>
    <dgm:cxn modelId="{A1D8C93F-581E-4E21-AB2E-8397AC327079}" srcId="{6454657C-A4B2-4AE6-A1A0-CC189ECA5DD1}" destId="{359CBB72-8F0C-4071-9A87-E3E893D0ABFE}" srcOrd="4" destOrd="0" parTransId="{9FF1773B-18AE-43A1-BB93-E24AC55493AA}" sibTransId="{65A7B6AA-D828-48A0-81C2-D9C63E7343DA}"/>
    <dgm:cxn modelId="{EFE9F5C0-CCDE-4549-B1C2-3F6FCEA86577}" srcId="{B649F634-DD58-4168-AC71-8AF5F03495A5}" destId="{9A19D24C-041A-4746-A09E-8E5EBE4B13D1}" srcOrd="0" destOrd="0" parTransId="{8E0A2557-99FD-4186-8F24-1444F9ECEFA1}" sibTransId="{BEC54E03-5638-481D-BCDA-15CEFE4DA609}"/>
    <dgm:cxn modelId="{354AAFC1-DED9-4135-9444-1141F1D6640F}" srcId="{6454657C-A4B2-4AE6-A1A0-CC189ECA5DD1}" destId="{3C896321-6DFF-4C3A-938A-63A0C1AF9067}" srcOrd="5" destOrd="0" parTransId="{20155875-BAB4-4817-92ED-1DF1B6171391}" sibTransId="{C643F41D-9C3A-4FF1-B44D-43C39F77F194}"/>
    <dgm:cxn modelId="{F41C86BE-67A1-4181-A327-78AF8E925B41}" type="presOf" srcId="{9D000FE6-06E5-4CE2-A695-06B64CE48832}" destId="{0A1BF5C5-802F-4085-99F4-A8EB4D907172}" srcOrd="0" destOrd="3" presId="urn:microsoft.com/office/officeart/2005/8/layout/list1"/>
    <dgm:cxn modelId="{2E3C006A-710E-4565-86B6-6485876D247C}" srcId="{6454657C-A4B2-4AE6-A1A0-CC189ECA5DD1}" destId="{691B5246-1F96-40D8-AA35-0D08050CD113}" srcOrd="2" destOrd="0" parTransId="{AA70E502-9783-4DD9-8C60-66D9E028DD34}" sibTransId="{6AC608FB-4E02-467E-B2AB-115DA6A33E86}"/>
    <dgm:cxn modelId="{2495A85D-12DF-4526-85A8-3A6F61EC6340}" type="presOf" srcId="{3C896321-6DFF-4C3A-938A-63A0C1AF9067}" destId="{0A1BF5C5-802F-4085-99F4-A8EB4D907172}" srcOrd="0" destOrd="7" presId="urn:microsoft.com/office/officeart/2005/8/layout/list1"/>
    <dgm:cxn modelId="{1312A5B0-D902-4613-9FFC-AF4E92722DD1}" type="presOf" srcId="{E00AA6FB-DA04-408D-86E6-D0766A5C4C10}" destId="{0A1BF5C5-802F-4085-99F4-A8EB4D907172}" srcOrd="0" destOrd="8" presId="urn:microsoft.com/office/officeart/2005/8/layout/list1"/>
    <dgm:cxn modelId="{DA3A95A1-87A9-4828-99DF-6A4C034837E2}" type="presOf" srcId="{3CC416A2-ED2A-4906-8A90-B07A0C8C5E2D}" destId="{0A1BF5C5-802F-4085-99F4-A8EB4D907172}" srcOrd="0" destOrd="0" presId="urn:microsoft.com/office/officeart/2005/8/layout/list1"/>
    <dgm:cxn modelId="{13814BF4-9CBC-44F0-B0E7-6FC6848AC288}" srcId="{6454657C-A4B2-4AE6-A1A0-CC189ECA5DD1}" destId="{9D000FE6-06E5-4CE2-A695-06B64CE48832}" srcOrd="1" destOrd="0" parTransId="{CAA4F507-4048-4CB1-8FB4-DE5A513998F4}" sibTransId="{4CD420A9-3228-4BBB-A8BA-B572A5F9FE3F}"/>
    <dgm:cxn modelId="{42D80025-87BA-4512-8CB9-F2BF8477719F}" type="presOf" srcId="{359CBB72-8F0C-4071-9A87-E3E893D0ABFE}" destId="{0A1BF5C5-802F-4085-99F4-A8EB4D907172}" srcOrd="0" destOrd="6" presId="urn:microsoft.com/office/officeart/2005/8/layout/list1"/>
    <dgm:cxn modelId="{DB00E733-CB6F-4DDC-B303-8AE291D21F5F}" srcId="{9A19D24C-041A-4746-A09E-8E5EBE4B13D1}" destId="{E00AA6FB-DA04-408D-86E6-D0766A5C4C10}" srcOrd="1" destOrd="0" parTransId="{E6C877EB-2DB3-48AD-87E2-A082C770ECA8}" sibTransId="{E8CF1349-509E-42DA-A55B-C1770C6850D2}"/>
    <dgm:cxn modelId="{B4F8F23E-6EA1-47E0-A7DF-14BD5ED17B5B}" type="presOf" srcId="{086CCF25-6344-4C16-AC42-12FBD5EC257A}" destId="{0A1BF5C5-802F-4085-99F4-A8EB4D907172}" srcOrd="0" destOrd="9" presId="urn:microsoft.com/office/officeart/2005/8/layout/list1"/>
    <dgm:cxn modelId="{8A9B616E-E4B5-4F15-BD7E-8A166B770740}" srcId="{9A19D24C-041A-4746-A09E-8E5EBE4B13D1}" destId="{3CC416A2-ED2A-4906-8A90-B07A0C8C5E2D}" srcOrd="0" destOrd="0" parTransId="{5CEE74BA-BAD1-4725-A672-4707E56A9399}" sibTransId="{703AE941-AE38-4C0D-B9F0-DE08F6AFF76E}"/>
    <dgm:cxn modelId="{6F1533D2-6792-4C7E-93DA-5F2377D0CB53}" type="presOf" srcId="{9A19D24C-041A-4746-A09E-8E5EBE4B13D1}" destId="{E037A717-3807-43F9-BA79-C1F7E5EF63EF}" srcOrd="0" destOrd="0" presId="urn:microsoft.com/office/officeart/2005/8/layout/list1"/>
    <dgm:cxn modelId="{42573E7D-7E52-4D24-8691-C0675F5B3A74}" srcId="{9A19D24C-041A-4746-A09E-8E5EBE4B13D1}" destId="{086CCF25-6344-4C16-AC42-12FBD5EC257A}" srcOrd="2" destOrd="0" parTransId="{D37FC929-E08E-4C9B-B18D-F335B35A87DE}" sibTransId="{E045A17A-7EA3-4C01-AED7-74E3E6FBD1F3}"/>
    <dgm:cxn modelId="{7FD19529-6E90-4098-9849-CD0C28140038}" type="presOf" srcId="{9A19D24C-041A-4746-A09E-8E5EBE4B13D1}" destId="{573BF56C-8531-403F-9668-77F35B692B00}" srcOrd="1" destOrd="0" presId="urn:microsoft.com/office/officeart/2005/8/layout/list1"/>
    <dgm:cxn modelId="{75C8A271-035B-4280-930F-B28019299EEC}" type="presOf" srcId="{B649F634-DD58-4168-AC71-8AF5F03495A5}" destId="{D691243B-3CB9-4817-8D34-C0F8E2F5F7FE}" srcOrd="0" destOrd="0" presId="urn:microsoft.com/office/officeart/2005/8/layout/list1"/>
    <dgm:cxn modelId="{7A113190-5086-41A8-A966-7906A0A64EC6}" type="presOf" srcId="{691B5246-1F96-40D8-AA35-0D08050CD113}" destId="{0A1BF5C5-802F-4085-99F4-A8EB4D907172}" srcOrd="0" destOrd="4" presId="urn:microsoft.com/office/officeart/2005/8/layout/list1"/>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D04BFF"/>
        </a:solidFill>
      </dgm:spPr>
      <dgm:t>
        <a:bodyPr/>
        <a:lstStyle/>
        <a:p>
          <a:r>
            <a:rPr lang="sl-SI" sz="2900" b="1" u="sng" dirty="0" smtClean="0">
              <a:solidFill>
                <a:schemeClr val="bg1"/>
              </a:solidFill>
            </a:rPr>
            <a:t>REJA KRAV DOJILJ </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400" b="1" dirty="0" smtClean="0">
              <a:solidFill>
                <a:srgbClr val="7030A0"/>
              </a:solidFill>
            </a:rPr>
            <a:t>Delitev črede:</a:t>
          </a:r>
          <a:endParaRPr lang="sl-SI" sz="24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B1DF4093-3947-4D05-A183-0982F95C9A96}">
      <dgm:prSet custT="1"/>
      <dgm:spPr/>
      <dgm:t>
        <a:bodyPr/>
        <a:lstStyle/>
        <a:p>
          <a:r>
            <a:rPr lang="sl-SI" sz="2000" dirty="0" smtClean="0"/>
            <a:t>V primeru, da ima nosilec kmetijskega gospodarstva v letu pred letom oddaje zahtevka za krave dojilje oddajo oziroma neposredno prodajo mleka, se </a:t>
          </a:r>
          <a:r>
            <a:rPr lang="sl-SI" sz="2000" b="1" dirty="0" smtClean="0"/>
            <a:t>število krav dojilj določi na način, da se najprej določi število krav molznic kot količnik med vsoto količin neposredno prodanega in oddanega mleka v letu pred oddajo zahtevka za krave dojilje in med povprečno nacionalno mlečnostjo v višini </a:t>
          </a:r>
          <a:r>
            <a:rPr lang="sl-SI" sz="2000" b="1" dirty="0" smtClean="0">
              <a:solidFill>
                <a:srgbClr val="7030A0"/>
              </a:solidFill>
            </a:rPr>
            <a:t>5.924 kg </a:t>
          </a:r>
          <a:r>
            <a:rPr lang="sl-SI" sz="2000" b="1" dirty="0" smtClean="0">
              <a:solidFill>
                <a:schemeClr val="tx1"/>
              </a:solidFill>
            </a:rPr>
            <a:t>oziroma </a:t>
          </a:r>
          <a:r>
            <a:rPr lang="sl-SI" sz="2000" b="1" dirty="0" smtClean="0">
              <a:solidFill>
                <a:srgbClr val="7030A0"/>
              </a:solidFill>
            </a:rPr>
            <a:t>4.529 kg </a:t>
          </a:r>
          <a:r>
            <a:rPr lang="sl-SI" sz="2000" b="1" dirty="0" smtClean="0"/>
            <a:t>pri nosilcih kmetijskih gospodarstev, ki so vključeni v ekološko rejo mleka (v predhodnem in v letu oddaje zahtevka) in se zaokroži navzdol na celo število</a:t>
          </a:r>
          <a:r>
            <a:rPr lang="sl-SI" sz="2000" dirty="0" smtClean="0"/>
            <a:t>. </a:t>
          </a:r>
          <a:r>
            <a:rPr lang="sl-SI" sz="2000" b="0" u="sng" dirty="0" smtClean="0"/>
            <a:t>Preostanek krav se lahko </a:t>
          </a:r>
          <a:r>
            <a:rPr lang="sl-SI" sz="2000" b="0" dirty="0" smtClean="0"/>
            <a:t>(če izpolnjuje tudi pasmo in ostale pogoje ) </a:t>
          </a:r>
          <a:r>
            <a:rPr lang="sl-SI" sz="2000" b="0" u="sng" dirty="0" smtClean="0"/>
            <a:t>šteje za krave dojilje</a:t>
          </a:r>
          <a:r>
            <a:rPr lang="sl-SI" sz="2000" b="0" dirty="0" smtClean="0"/>
            <a:t>. </a:t>
          </a:r>
          <a:endParaRPr lang="sl-SI" sz="2000" b="0" dirty="0"/>
        </a:p>
      </dgm:t>
    </dgm:pt>
    <dgm:pt modelId="{6375EC84-B65B-4F14-9405-6274BBE6D273}" type="parTrans" cxnId="{E9A9D6C7-021B-4938-8209-EE00BF3861D0}">
      <dgm:prSet/>
      <dgm:spPr/>
      <dgm:t>
        <a:bodyPr/>
        <a:lstStyle/>
        <a:p>
          <a:endParaRPr lang="sl-SI"/>
        </a:p>
      </dgm:t>
    </dgm:pt>
    <dgm:pt modelId="{F708D112-2870-40DE-89F7-A31A00A7D7A8}" type="sibTrans" cxnId="{E9A9D6C7-021B-4938-8209-EE00BF3861D0}">
      <dgm:prSet/>
      <dgm:spPr/>
      <dgm:t>
        <a:bodyPr/>
        <a:lstStyle/>
        <a:p>
          <a:endParaRPr lang="sl-SI"/>
        </a:p>
      </dgm:t>
    </dgm:pt>
    <dgm:pt modelId="{44D6C6A4-15BA-43DD-9DA5-B7B30A704509}">
      <dgm:prSet/>
      <dgm:spPr/>
      <dgm:t>
        <a:bodyPr/>
        <a:lstStyle/>
        <a:p>
          <a:endParaRPr lang="sl-SI" sz="3600" b="0" dirty="0" smtClean="0"/>
        </a:p>
      </dgm:t>
    </dgm:pt>
    <dgm:pt modelId="{CA564E27-AD99-415E-87D1-066A9A44010B}" type="parTrans" cxnId="{D53CA80B-9113-4116-9C64-DAEFFE70CD75}">
      <dgm:prSet/>
      <dgm:spPr/>
      <dgm:t>
        <a:bodyPr/>
        <a:lstStyle/>
        <a:p>
          <a:endParaRPr lang="sl-SI"/>
        </a:p>
      </dgm:t>
    </dgm:pt>
    <dgm:pt modelId="{2C02D564-F332-4D2E-97E3-1CFF6FF09D76}" type="sibTrans" cxnId="{D53CA80B-9113-4116-9C64-DAEFFE70CD75}">
      <dgm:prSet/>
      <dgm:spPr/>
      <dgm:t>
        <a:bodyPr/>
        <a:lstStyle/>
        <a:p>
          <a:endParaRPr lang="sl-SI"/>
        </a:p>
      </dgm:t>
    </dgm:pt>
    <dgm:pt modelId="{01447E2F-FB98-4739-911E-0F56CABBD547}">
      <dgm:prSet custT="1"/>
      <dgm:spPr/>
      <dgm:t>
        <a:bodyPr/>
        <a:lstStyle/>
        <a:p>
          <a:r>
            <a:rPr lang="sl-SI" sz="2000" b="1" dirty="0" smtClean="0"/>
            <a:t>Za število krav molznic</a:t>
          </a:r>
          <a:r>
            <a:rPr lang="sl-SI" sz="2000" dirty="0" smtClean="0"/>
            <a:t>, ki so vključene v </a:t>
          </a:r>
          <a:r>
            <a:rPr lang="sl-SI" sz="2000" b="1" dirty="0" smtClean="0"/>
            <a:t>kontrolo prireje mleka (A kontrola) </a:t>
          </a:r>
          <a:r>
            <a:rPr lang="sl-SI" sz="2000" dirty="0" smtClean="0"/>
            <a:t>v letu n-1 se namesto podatka o oddaji mleka in podatka o povprečni nacionalni mlečnosti </a:t>
          </a:r>
          <a:r>
            <a:rPr lang="sl-SI" sz="2000" b="1" dirty="0" smtClean="0"/>
            <a:t>upošteva podatek o povprečnem številu molznic iz evidence o kontroli prireje mleka v predhodnem letu</a:t>
          </a:r>
          <a:r>
            <a:rPr lang="sl-SI" sz="2000" dirty="0" smtClean="0"/>
            <a:t>. Preostanek krave se lahko (če izpolnjuje tudi pasmo in ostale pogoje ) šteje za krave dojilje.</a:t>
          </a:r>
          <a:endParaRPr lang="sl-SI" sz="2000" dirty="0"/>
        </a:p>
      </dgm:t>
    </dgm:pt>
    <dgm:pt modelId="{73B8CAAA-9E13-41B2-B607-3AA4226DE4B0}" type="parTrans" cxnId="{435BA561-F0AC-4509-9BE8-F30672FC59B9}">
      <dgm:prSet/>
      <dgm:spPr/>
      <dgm:t>
        <a:bodyPr/>
        <a:lstStyle/>
        <a:p>
          <a:endParaRPr lang="sl-SI"/>
        </a:p>
      </dgm:t>
    </dgm:pt>
    <dgm:pt modelId="{4C4591E3-644F-4642-ACC9-57F1B5D60BE0}" type="sibTrans" cxnId="{435BA561-F0AC-4509-9BE8-F30672FC59B9}">
      <dgm:prSet/>
      <dgm:spPr/>
      <dgm:t>
        <a:bodyPr/>
        <a:lstStyle/>
        <a:p>
          <a:endParaRPr lang="sl-SI"/>
        </a:p>
      </dgm:t>
    </dgm:pt>
    <dgm:pt modelId="{431C3FF3-EDF5-4F94-8F3E-CC6CEA187984}">
      <dgm:prSet phldrT="[besedilo]" custT="1"/>
      <dgm:spPr/>
      <dgm:t>
        <a:bodyPr/>
        <a:lstStyle/>
        <a:p>
          <a:endParaRPr lang="sl-SI" sz="2000" b="1" dirty="0">
            <a:solidFill>
              <a:srgbClr val="7030A0"/>
            </a:solidFill>
          </a:endParaRPr>
        </a:p>
      </dgm:t>
    </dgm:pt>
    <dgm:pt modelId="{343E3F5E-953A-43A2-A2FC-108994AB8F50}" type="parTrans" cxnId="{19492E4E-8B19-4066-B522-478B4547354F}">
      <dgm:prSet/>
      <dgm:spPr/>
      <dgm:t>
        <a:bodyPr/>
        <a:lstStyle/>
        <a:p>
          <a:endParaRPr lang="sl-SI"/>
        </a:p>
      </dgm:t>
    </dgm:pt>
    <dgm:pt modelId="{741AC3FE-3C9A-4CD8-97F8-D84BCE430D9E}" type="sibTrans" cxnId="{19492E4E-8B19-4066-B522-478B4547354F}">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67954" custLinFactNeighborX="-93645" custLinFactNeighborY="-3835">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07065" custLinFactNeighborY="-33306">
        <dgm:presLayoutVars>
          <dgm:bulletEnabled val="1"/>
        </dgm:presLayoutVars>
      </dgm:prSet>
      <dgm:spPr/>
      <dgm:t>
        <a:bodyPr/>
        <a:lstStyle/>
        <a:p>
          <a:endParaRPr lang="sl-SI"/>
        </a:p>
      </dgm:t>
    </dgm:pt>
  </dgm:ptLst>
  <dgm:cxnLst>
    <dgm:cxn modelId="{D53CA80B-9113-4116-9C64-DAEFFE70CD75}" srcId="{9A19D24C-041A-4746-A09E-8E5EBE4B13D1}" destId="{44D6C6A4-15BA-43DD-9DA5-B7B30A704509}" srcOrd="2" destOrd="0" parTransId="{CA564E27-AD99-415E-87D1-066A9A44010B}" sibTransId="{2C02D564-F332-4D2E-97E3-1CFF6FF09D76}"/>
    <dgm:cxn modelId="{A22AC41B-8917-4849-B46F-1B890247FEE5}" type="presOf" srcId="{431C3FF3-EDF5-4F94-8F3E-CC6CEA187984}" destId="{0A1BF5C5-802F-4085-99F4-A8EB4D907172}" srcOrd="0" destOrd="1" presId="urn:microsoft.com/office/officeart/2005/8/layout/list1"/>
    <dgm:cxn modelId="{75C8A271-035B-4280-930F-B28019299EEC}" type="presOf" srcId="{B649F634-DD58-4168-AC71-8AF5F03495A5}" destId="{D691243B-3CB9-4817-8D34-C0F8E2F5F7FE}" srcOrd="0" destOrd="0" presId="urn:microsoft.com/office/officeart/2005/8/layout/list1"/>
    <dgm:cxn modelId="{EFE9F5C0-CCDE-4549-B1C2-3F6FCEA86577}" srcId="{B649F634-DD58-4168-AC71-8AF5F03495A5}" destId="{9A19D24C-041A-4746-A09E-8E5EBE4B13D1}" srcOrd="0" destOrd="0" parTransId="{8E0A2557-99FD-4186-8F24-1444F9ECEFA1}" sibTransId="{BEC54E03-5638-481D-BCDA-15CEFE4DA609}"/>
    <dgm:cxn modelId="{6F1533D2-6792-4C7E-93DA-5F2377D0CB53}" type="presOf" srcId="{9A19D24C-041A-4746-A09E-8E5EBE4B13D1}" destId="{E037A717-3807-43F9-BA79-C1F7E5EF63EF}" srcOrd="0" destOrd="0" presId="urn:microsoft.com/office/officeart/2005/8/layout/list1"/>
    <dgm:cxn modelId="{DA3A95A1-87A9-4828-99DF-6A4C034837E2}" type="presOf" srcId="{3CC416A2-ED2A-4906-8A90-B07A0C8C5E2D}" destId="{0A1BF5C5-802F-4085-99F4-A8EB4D907172}" srcOrd="0" destOrd="0" presId="urn:microsoft.com/office/officeart/2005/8/layout/list1"/>
    <dgm:cxn modelId="{E9A9D6C7-021B-4938-8209-EE00BF3861D0}" srcId="{431C3FF3-EDF5-4F94-8F3E-CC6CEA187984}" destId="{B1DF4093-3947-4D05-A183-0982F95C9A96}" srcOrd="0" destOrd="0" parTransId="{6375EC84-B65B-4F14-9405-6274BBE6D273}" sibTransId="{F708D112-2870-40DE-89F7-A31A00A7D7A8}"/>
    <dgm:cxn modelId="{7FD19529-6E90-4098-9849-CD0C28140038}" type="presOf" srcId="{9A19D24C-041A-4746-A09E-8E5EBE4B13D1}" destId="{573BF56C-8531-403F-9668-77F35B692B00}" srcOrd="1" destOrd="0" presId="urn:microsoft.com/office/officeart/2005/8/layout/list1"/>
    <dgm:cxn modelId="{8BF80BC3-0A80-4153-8773-9A81006725D8}" type="presOf" srcId="{44D6C6A4-15BA-43DD-9DA5-B7B30A704509}" destId="{0A1BF5C5-802F-4085-99F4-A8EB4D907172}" srcOrd="0" destOrd="3" presId="urn:microsoft.com/office/officeart/2005/8/layout/list1"/>
    <dgm:cxn modelId="{435BA561-F0AC-4509-9BE8-F30672FC59B9}" srcId="{44D6C6A4-15BA-43DD-9DA5-B7B30A704509}" destId="{01447E2F-FB98-4739-911E-0F56CABBD547}" srcOrd="0" destOrd="0" parTransId="{73B8CAAA-9E13-41B2-B607-3AA4226DE4B0}" sibTransId="{4C4591E3-644F-4642-ACC9-57F1B5D60BE0}"/>
    <dgm:cxn modelId="{6314FAF2-5204-48DC-961E-12720BE18AB4}" type="presOf" srcId="{B1DF4093-3947-4D05-A183-0982F95C9A96}" destId="{0A1BF5C5-802F-4085-99F4-A8EB4D907172}" srcOrd="0" destOrd="2" presId="urn:microsoft.com/office/officeart/2005/8/layout/list1"/>
    <dgm:cxn modelId="{8A9B616E-E4B5-4F15-BD7E-8A166B770740}" srcId="{9A19D24C-041A-4746-A09E-8E5EBE4B13D1}" destId="{3CC416A2-ED2A-4906-8A90-B07A0C8C5E2D}" srcOrd="0" destOrd="0" parTransId="{5CEE74BA-BAD1-4725-A672-4707E56A9399}" sibTransId="{703AE941-AE38-4C0D-B9F0-DE08F6AFF76E}"/>
    <dgm:cxn modelId="{19492E4E-8B19-4066-B522-478B4547354F}" srcId="{9A19D24C-041A-4746-A09E-8E5EBE4B13D1}" destId="{431C3FF3-EDF5-4F94-8F3E-CC6CEA187984}" srcOrd="1" destOrd="0" parTransId="{343E3F5E-953A-43A2-A2FC-108994AB8F50}" sibTransId="{741AC3FE-3C9A-4CD8-97F8-D84BCE430D9E}"/>
    <dgm:cxn modelId="{10EBA486-B493-4274-B55A-4C2169B4A89F}" type="presOf" srcId="{01447E2F-FB98-4739-911E-0F56CABBD547}" destId="{0A1BF5C5-802F-4085-99F4-A8EB4D907172}" srcOrd="0" destOrd="4" presId="urn:microsoft.com/office/officeart/2005/8/layout/list1"/>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D04BFF"/>
        </a:solidFill>
      </dgm:spPr>
      <dgm:t>
        <a:bodyPr/>
        <a:lstStyle/>
        <a:p>
          <a:r>
            <a:rPr lang="sl-SI" sz="2900" b="1" u="sng" dirty="0" smtClean="0">
              <a:solidFill>
                <a:schemeClr val="bg1"/>
              </a:solidFill>
            </a:rPr>
            <a:t>REJA KRAV DOJILJ </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000" b="1" dirty="0" smtClean="0"/>
            <a:t>Kot ustrezne pasme za krave dojilje se štejejo pasme, ki so v skladu s pravilnikom, ki urejajo identifikacijo in registracijo živali, vpisane v CRG kot (mesne in kombinirane pasme):</a:t>
          </a:r>
          <a:endParaRPr lang="sl-SI" sz="20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A8C497CE-790F-4FFC-94B7-65D5F29F1495}">
      <dgm:prSet custT="1"/>
      <dgm:spPr/>
      <dgm:t>
        <a:bodyPr/>
        <a:lstStyle/>
        <a:p>
          <a:r>
            <a:rPr lang="sl-SI" sz="2000" b="1" dirty="0" smtClean="0"/>
            <a:t>Ali križanke izključno med naštetimi pasmami!</a:t>
          </a:r>
          <a:endParaRPr lang="sl-SI" sz="2000" b="1" dirty="0"/>
        </a:p>
      </dgm:t>
    </dgm:pt>
    <dgm:pt modelId="{65F3F18A-9FD3-4892-BE77-A01D38E5F339}" type="parTrans" cxnId="{6153A8D9-A98B-462A-9603-7671AF3CECC6}">
      <dgm:prSet/>
      <dgm:spPr/>
      <dgm:t>
        <a:bodyPr/>
        <a:lstStyle/>
        <a:p>
          <a:endParaRPr lang="sl-SI"/>
        </a:p>
      </dgm:t>
    </dgm:pt>
    <dgm:pt modelId="{C03A41FC-9FAF-45C8-81BC-FBCC64CEE960}" type="sibTrans" cxnId="{6153A8D9-A98B-462A-9603-7671AF3CECC6}">
      <dgm:prSet/>
      <dgm:spPr/>
      <dgm:t>
        <a:bodyPr/>
        <a:lstStyle/>
        <a:p>
          <a:endParaRPr lang="sl-SI"/>
        </a:p>
      </dgm:t>
    </dgm:pt>
    <dgm:pt modelId="{35432AA8-8BA3-4CAB-954A-1EA2B0B91ADB}">
      <dgm:prSet phldrT="[besedilo]" custT="1"/>
      <dgm:spPr/>
      <dgm:t>
        <a:bodyPr/>
        <a:lstStyle/>
        <a:p>
          <a:endParaRPr lang="sl-SI" sz="2000" b="1" dirty="0">
            <a:solidFill>
              <a:srgbClr val="7030A0"/>
            </a:solidFill>
          </a:endParaRPr>
        </a:p>
      </dgm:t>
    </dgm:pt>
    <dgm:pt modelId="{2DE7B714-6BEE-4E48-9049-BDB1EBEF7FDE}" type="parTrans" cxnId="{2CB0AB48-833D-49B1-8D2D-697A982BA14A}">
      <dgm:prSet/>
      <dgm:spPr/>
      <dgm:t>
        <a:bodyPr/>
        <a:lstStyle/>
        <a:p>
          <a:endParaRPr lang="sl-SI"/>
        </a:p>
      </dgm:t>
    </dgm:pt>
    <dgm:pt modelId="{6A9BCFDC-91DF-4240-8645-41A47931BD55}" type="sibTrans" cxnId="{2CB0AB48-833D-49B1-8D2D-697A982BA14A}">
      <dgm:prSet/>
      <dgm:spPr/>
      <dgm:t>
        <a:bodyPr/>
        <a:lstStyle/>
        <a:p>
          <a:endParaRPr lang="sl-SI"/>
        </a:p>
      </dgm:t>
    </dgm:pt>
    <dgm:pt modelId="{006DFBF1-5BF2-4A3E-B52B-23C9D0B8E7F7}">
      <dgm:prSet phldrT="[besedilo]" custT="1"/>
      <dgm:spPr/>
      <dgm:t>
        <a:bodyPr/>
        <a:lstStyle/>
        <a:p>
          <a:r>
            <a:rPr lang="sl-SI" sz="2000" dirty="0" smtClean="0"/>
            <a:t>Limuzin, </a:t>
          </a:r>
          <a:r>
            <a:rPr lang="sl-SI" sz="2000" dirty="0" err="1" smtClean="0"/>
            <a:t>Šarole</a:t>
          </a:r>
          <a:r>
            <a:rPr lang="sl-SI" sz="2000" dirty="0" smtClean="0"/>
            <a:t>, Belgijska belo-plava, </a:t>
          </a:r>
          <a:r>
            <a:rPr lang="sl-SI" sz="2000" dirty="0" err="1" smtClean="0"/>
            <a:t>Blonde</a:t>
          </a:r>
          <a:r>
            <a:rPr lang="sl-SI" sz="2000" dirty="0" smtClean="0"/>
            <a:t> </a:t>
          </a:r>
          <a:r>
            <a:rPr lang="sl-SI" sz="2000" dirty="0" err="1" smtClean="0"/>
            <a:t>d'Aquintaine</a:t>
          </a:r>
          <a:r>
            <a:rPr lang="sl-SI" sz="2000" dirty="0" smtClean="0"/>
            <a:t>, </a:t>
          </a:r>
          <a:r>
            <a:rPr lang="sl-SI" sz="2000" dirty="0" err="1" smtClean="0"/>
            <a:t>Galoway</a:t>
          </a:r>
          <a:r>
            <a:rPr lang="sl-SI" sz="2000" dirty="0" smtClean="0"/>
            <a:t>, </a:t>
          </a:r>
          <a:r>
            <a:rPr lang="sl-SI" sz="2000" dirty="0" err="1" smtClean="0"/>
            <a:t>Piemontese</a:t>
          </a:r>
          <a:r>
            <a:rPr lang="sl-SI" sz="2000" dirty="0" smtClean="0"/>
            <a:t>, Aberdeen-</a:t>
          </a:r>
          <a:r>
            <a:rPr lang="sl-SI" sz="2000" dirty="0" err="1" smtClean="0"/>
            <a:t>Angus</a:t>
          </a:r>
          <a:r>
            <a:rPr lang="sl-SI" sz="2000" dirty="0" smtClean="0"/>
            <a:t>, </a:t>
          </a:r>
          <a:r>
            <a:rPr lang="sl-SI" sz="2000" dirty="0" err="1" smtClean="0"/>
            <a:t>Highland</a:t>
          </a:r>
          <a:r>
            <a:rPr lang="sl-SI" sz="2000" dirty="0" smtClean="0"/>
            <a:t> (Višinsko škotsko govedo), Pritlikavi zebu, </a:t>
          </a:r>
          <a:r>
            <a:rPr lang="sl-SI" sz="2000" dirty="0" err="1" smtClean="0"/>
            <a:t>Hereford</a:t>
          </a:r>
          <a:r>
            <a:rPr lang="sl-SI" sz="2000" dirty="0" smtClean="0"/>
            <a:t>, Rdeči </a:t>
          </a:r>
          <a:r>
            <a:rPr lang="sl-SI" sz="2000" dirty="0" err="1" smtClean="0"/>
            <a:t>Angus</a:t>
          </a:r>
          <a:r>
            <a:rPr lang="sl-SI" sz="2000" dirty="0" smtClean="0"/>
            <a:t>, Nemški </a:t>
          </a:r>
          <a:r>
            <a:rPr lang="sl-SI" sz="2000" dirty="0" err="1" smtClean="0"/>
            <a:t>Angus</a:t>
          </a:r>
          <a:r>
            <a:rPr lang="sl-SI" sz="2000" dirty="0" smtClean="0"/>
            <a:t>, mesna pasma, </a:t>
          </a:r>
          <a:r>
            <a:rPr lang="sl-SI" sz="2000" dirty="0" err="1" smtClean="0"/>
            <a:t>Salers</a:t>
          </a:r>
          <a:r>
            <a:rPr lang="sl-SI" sz="2000" dirty="0" smtClean="0"/>
            <a:t>, Lincoln Red, </a:t>
          </a:r>
          <a:r>
            <a:rPr lang="sl-SI" sz="2000" dirty="0" err="1" smtClean="0"/>
            <a:t>Gasconne</a:t>
          </a:r>
          <a:r>
            <a:rPr lang="sl-SI" sz="2000" dirty="0" smtClean="0"/>
            <a:t>, Tibetansko govedo (Jak), </a:t>
          </a:r>
          <a:r>
            <a:rPr lang="sl-SI" sz="2000" dirty="0" err="1" smtClean="0"/>
            <a:t>Kianina</a:t>
          </a:r>
          <a:r>
            <a:rPr lang="sl-SI" sz="2000" dirty="0" smtClean="0"/>
            <a:t>, </a:t>
          </a:r>
          <a:r>
            <a:rPr lang="sl-SI" sz="2000" dirty="0" err="1" smtClean="0"/>
            <a:t>Markidžana</a:t>
          </a:r>
          <a:r>
            <a:rPr lang="sl-SI" sz="2000" dirty="0" smtClean="0"/>
            <a:t>, </a:t>
          </a:r>
          <a:r>
            <a:rPr lang="sl-SI" sz="2000" dirty="0" err="1" smtClean="0"/>
            <a:t>Wagyu</a:t>
          </a:r>
          <a:r>
            <a:rPr lang="sl-SI" sz="2000" dirty="0" smtClean="0"/>
            <a:t>, INRA 95, </a:t>
          </a:r>
          <a:r>
            <a:rPr lang="sl-SI" sz="2000" dirty="0" err="1" smtClean="0"/>
            <a:t>Bazadaise</a:t>
          </a:r>
          <a:r>
            <a:rPr lang="sl-SI" sz="2000" dirty="0" smtClean="0"/>
            <a:t>, Miniaturni/ mali </a:t>
          </a:r>
          <a:r>
            <a:rPr lang="sl-SI" sz="2000" dirty="0" err="1" smtClean="0"/>
            <a:t>Herford</a:t>
          </a:r>
          <a:r>
            <a:rPr lang="sl-SI" sz="2000" dirty="0" smtClean="0"/>
            <a:t>, </a:t>
          </a:r>
          <a:r>
            <a:rPr lang="sl-SI" sz="2000" dirty="0" err="1" smtClean="0"/>
            <a:t>Dahomey</a:t>
          </a:r>
          <a:r>
            <a:rPr lang="sl-SI" sz="2000" dirty="0" smtClean="0"/>
            <a:t>. Bivol, Rjava, Lisasta, </a:t>
          </a:r>
          <a:r>
            <a:rPr lang="sl-SI" sz="2000" dirty="0" err="1" smtClean="0"/>
            <a:t>Montbeliard</a:t>
          </a:r>
          <a:r>
            <a:rPr lang="sl-SI" sz="2000" dirty="0" smtClean="0"/>
            <a:t>, Cika, Kraška sivka (Slovensko rjavo govedo), </a:t>
          </a:r>
          <a:r>
            <a:rPr lang="sl-SI" sz="2000" dirty="0" err="1" smtClean="0"/>
            <a:t>Meuse-Rhine-Yssel</a:t>
          </a:r>
          <a:r>
            <a:rPr lang="sl-SI" sz="2000" dirty="0" smtClean="0"/>
            <a:t> (MRY), </a:t>
          </a:r>
          <a:r>
            <a:rPr lang="sl-SI" sz="2000" dirty="0" err="1" smtClean="0"/>
            <a:t>Pincgau</a:t>
          </a:r>
          <a:r>
            <a:rPr lang="sl-SI" sz="2000" dirty="0" smtClean="0"/>
            <a:t>, Siva tirolska, Madžarsko podolsko govedo, Nemško svetlo govedo(German </a:t>
          </a:r>
          <a:r>
            <a:rPr lang="sl-SI" sz="2000" dirty="0" err="1" smtClean="0"/>
            <a:t>Yellow</a:t>
          </a:r>
          <a:r>
            <a:rPr lang="sl-SI" sz="2000" dirty="0" smtClean="0"/>
            <a:t>), </a:t>
          </a:r>
          <a:r>
            <a:rPr lang="sl-SI" sz="2000" dirty="0" err="1" smtClean="0"/>
            <a:t>Dexter</a:t>
          </a:r>
          <a:r>
            <a:rPr lang="sl-SI" sz="2000" dirty="0" smtClean="0"/>
            <a:t>, Podolsko govedo, </a:t>
          </a:r>
          <a:r>
            <a:rPr lang="sl-SI" sz="2000" dirty="0" err="1" smtClean="0"/>
            <a:t>Blaarkop</a:t>
          </a:r>
          <a:r>
            <a:rPr lang="sl-SI" sz="2000" dirty="0" smtClean="0"/>
            <a:t> </a:t>
          </a:r>
          <a:r>
            <a:rPr lang="sl-SI" sz="2000" dirty="0" err="1" smtClean="0"/>
            <a:t>rood</a:t>
          </a:r>
          <a:r>
            <a:rPr lang="sl-SI" sz="2000" dirty="0" smtClean="0"/>
            <a:t>, </a:t>
          </a:r>
          <a:r>
            <a:rPr lang="sl-SI" sz="2000" dirty="0" err="1" smtClean="0"/>
            <a:t>Normande</a:t>
          </a:r>
          <a:r>
            <a:rPr lang="sl-SI" sz="2000" dirty="0" smtClean="0"/>
            <a:t>, </a:t>
          </a:r>
          <a:r>
            <a:rPr lang="sl-SI" sz="2000" dirty="0" err="1" smtClean="0"/>
            <a:t>Kärntner</a:t>
          </a:r>
          <a:r>
            <a:rPr lang="sl-SI" sz="2000" dirty="0" smtClean="0"/>
            <a:t> </a:t>
          </a:r>
          <a:r>
            <a:rPr lang="sl-SI" sz="2000" dirty="0" err="1" smtClean="0"/>
            <a:t>Blondveih</a:t>
          </a:r>
          <a:r>
            <a:rPr lang="sl-SI" sz="2000" dirty="0" smtClean="0"/>
            <a:t>, Istrsko govedo, </a:t>
          </a:r>
          <a:r>
            <a:rPr lang="sl-SI" sz="2000" dirty="0" err="1" smtClean="0"/>
            <a:t>Kostroma</a:t>
          </a:r>
          <a:r>
            <a:rPr lang="sl-SI" sz="2000" dirty="0" smtClean="0"/>
            <a:t>.</a:t>
          </a:r>
          <a:endParaRPr lang="sl-SI" sz="2000" b="1" dirty="0">
            <a:solidFill>
              <a:srgbClr val="7030A0"/>
            </a:solidFill>
          </a:endParaRPr>
        </a:p>
      </dgm:t>
    </dgm:pt>
    <dgm:pt modelId="{7F117973-C71F-414F-AF9B-1784458DF297}" type="parTrans" cxnId="{E4712CBB-403B-465A-B173-3986AA4F0CF8}">
      <dgm:prSet/>
      <dgm:spPr/>
      <dgm:t>
        <a:bodyPr/>
        <a:lstStyle/>
        <a:p>
          <a:endParaRPr lang="sl-SI"/>
        </a:p>
      </dgm:t>
    </dgm:pt>
    <dgm:pt modelId="{0B2BD9F4-F678-4685-B081-241E8E89F43A}" type="sibTrans" cxnId="{E4712CBB-403B-465A-B173-3986AA4F0CF8}">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29062" custLinFactNeighborX="-93645" custLinFactNeighborY="-3835">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28822" custLinFactNeighborY="-33306">
        <dgm:presLayoutVars>
          <dgm:bulletEnabled val="1"/>
        </dgm:presLayoutVars>
      </dgm:prSet>
      <dgm:spPr/>
      <dgm:t>
        <a:bodyPr/>
        <a:lstStyle/>
        <a:p>
          <a:endParaRPr lang="sl-SI"/>
        </a:p>
      </dgm:t>
    </dgm:pt>
  </dgm:ptLst>
  <dgm:cxnLst>
    <dgm:cxn modelId="{EFE9F5C0-CCDE-4549-B1C2-3F6FCEA86577}" srcId="{B649F634-DD58-4168-AC71-8AF5F03495A5}" destId="{9A19D24C-041A-4746-A09E-8E5EBE4B13D1}" srcOrd="0" destOrd="0" parTransId="{8E0A2557-99FD-4186-8F24-1444F9ECEFA1}" sibTransId="{BEC54E03-5638-481D-BCDA-15CEFE4DA609}"/>
    <dgm:cxn modelId="{75C8A271-035B-4280-930F-B28019299EEC}" type="presOf" srcId="{B649F634-DD58-4168-AC71-8AF5F03495A5}" destId="{D691243B-3CB9-4817-8D34-C0F8E2F5F7FE}" srcOrd="0" destOrd="0" presId="urn:microsoft.com/office/officeart/2005/8/layout/list1"/>
    <dgm:cxn modelId="{2CB0AB48-833D-49B1-8D2D-697A982BA14A}" srcId="{9A19D24C-041A-4746-A09E-8E5EBE4B13D1}" destId="{35432AA8-8BA3-4CAB-954A-1EA2B0B91ADB}" srcOrd="1" destOrd="0" parTransId="{2DE7B714-6BEE-4E48-9049-BDB1EBEF7FDE}" sibTransId="{6A9BCFDC-91DF-4240-8645-41A47931BD55}"/>
    <dgm:cxn modelId="{6F1533D2-6792-4C7E-93DA-5F2377D0CB53}" type="presOf" srcId="{9A19D24C-041A-4746-A09E-8E5EBE4B13D1}" destId="{E037A717-3807-43F9-BA79-C1F7E5EF63EF}" srcOrd="0" destOrd="0" presId="urn:microsoft.com/office/officeart/2005/8/layout/list1"/>
    <dgm:cxn modelId="{DA3A95A1-87A9-4828-99DF-6A4C034837E2}" type="presOf" srcId="{3CC416A2-ED2A-4906-8A90-B07A0C8C5E2D}" destId="{0A1BF5C5-802F-4085-99F4-A8EB4D907172}" srcOrd="0" destOrd="0" presId="urn:microsoft.com/office/officeart/2005/8/layout/list1"/>
    <dgm:cxn modelId="{8CAC6384-1458-4BB8-9332-529AC5946EEA}" type="presOf" srcId="{35432AA8-8BA3-4CAB-954A-1EA2B0B91ADB}" destId="{0A1BF5C5-802F-4085-99F4-A8EB4D907172}" srcOrd="0" destOrd="2" presId="urn:microsoft.com/office/officeart/2005/8/layout/list1"/>
    <dgm:cxn modelId="{531D144A-DB16-47F9-955A-2D6C31B5CCBE}" type="presOf" srcId="{006DFBF1-5BF2-4A3E-B52B-23C9D0B8E7F7}" destId="{0A1BF5C5-802F-4085-99F4-A8EB4D907172}" srcOrd="0" destOrd="1" presId="urn:microsoft.com/office/officeart/2005/8/layout/list1"/>
    <dgm:cxn modelId="{7FD19529-6E90-4098-9849-CD0C28140038}" type="presOf" srcId="{9A19D24C-041A-4746-A09E-8E5EBE4B13D1}" destId="{573BF56C-8531-403F-9668-77F35B692B00}" srcOrd="1" destOrd="0" presId="urn:microsoft.com/office/officeart/2005/8/layout/list1"/>
    <dgm:cxn modelId="{E4712CBB-403B-465A-B173-3986AA4F0CF8}" srcId="{3CC416A2-ED2A-4906-8A90-B07A0C8C5E2D}" destId="{006DFBF1-5BF2-4A3E-B52B-23C9D0B8E7F7}" srcOrd="0" destOrd="0" parTransId="{7F117973-C71F-414F-AF9B-1784458DF297}" sibTransId="{0B2BD9F4-F678-4685-B081-241E8E89F43A}"/>
    <dgm:cxn modelId="{8A9B616E-E4B5-4F15-BD7E-8A166B770740}" srcId="{9A19D24C-041A-4746-A09E-8E5EBE4B13D1}" destId="{3CC416A2-ED2A-4906-8A90-B07A0C8C5E2D}" srcOrd="0" destOrd="0" parTransId="{5CEE74BA-BAD1-4725-A672-4707E56A9399}" sibTransId="{703AE941-AE38-4C0D-B9F0-DE08F6AFF76E}"/>
    <dgm:cxn modelId="{EB7241E2-0096-4619-8364-64E9C0EC7F51}" type="presOf" srcId="{A8C497CE-790F-4FFC-94B7-65D5F29F1495}" destId="{0A1BF5C5-802F-4085-99F4-A8EB4D907172}" srcOrd="0" destOrd="3" presId="urn:microsoft.com/office/officeart/2005/8/layout/list1"/>
    <dgm:cxn modelId="{6153A8D9-A98B-462A-9603-7671AF3CECC6}" srcId="{9A19D24C-041A-4746-A09E-8E5EBE4B13D1}" destId="{A8C497CE-790F-4FFC-94B7-65D5F29F1495}" srcOrd="2" destOrd="0" parTransId="{65F3F18A-9FD3-4892-BE77-A01D38E5F339}" sibTransId="{C03A41FC-9FAF-45C8-81BC-FBCC64CEE960}"/>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D04BFF"/>
        </a:solidFill>
      </dgm:spPr>
      <dgm:t>
        <a:bodyPr/>
        <a:lstStyle/>
        <a:p>
          <a:r>
            <a:rPr lang="sl-SI" sz="2900" b="1" u="sng" dirty="0" smtClean="0">
              <a:solidFill>
                <a:schemeClr val="bg1"/>
              </a:solidFill>
            </a:rPr>
            <a:t>REJA KRAV DOJILJ </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400" b="1" dirty="0" smtClean="0"/>
            <a:t>Načrtovan znesek na enoto za kravo dojiljo </a:t>
          </a:r>
          <a:r>
            <a:rPr lang="sl-SI" sz="2400" b="1" u="sng" dirty="0" smtClean="0"/>
            <a:t>na OMD </a:t>
          </a:r>
          <a:r>
            <a:rPr lang="sl-SI" sz="2400" b="1" dirty="0" smtClean="0"/>
            <a:t>znaša 99,58 eur</a:t>
          </a:r>
          <a:r>
            <a:rPr lang="sl-SI" sz="2400" dirty="0" smtClean="0"/>
            <a:t>, </a:t>
          </a:r>
          <a:r>
            <a:rPr lang="sl-SI" sz="2400" b="1" dirty="0" smtClean="0"/>
            <a:t>najnižji znesek načrtovanega zneska na enoto 89,60 eur </a:t>
          </a:r>
          <a:r>
            <a:rPr lang="sl-SI" sz="2400" dirty="0" smtClean="0"/>
            <a:t>in </a:t>
          </a:r>
          <a:r>
            <a:rPr lang="sl-SI" sz="2400" b="1" dirty="0" smtClean="0"/>
            <a:t>najvišji znesek načrtovanega zneska na enoto 114,52 eur</a:t>
          </a:r>
          <a:r>
            <a:rPr lang="sl-SI" sz="2400" dirty="0" smtClean="0"/>
            <a:t>. </a:t>
          </a:r>
          <a:endParaRPr lang="sl-SI" sz="24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B1A362A6-02EA-433F-B675-D1A93B5BDF19}">
      <dgm:prSet custT="1"/>
      <dgm:spPr/>
      <dgm:t>
        <a:bodyPr/>
        <a:lstStyle/>
        <a:p>
          <a:r>
            <a:rPr lang="sl-SI" sz="2400" b="1" dirty="0" smtClean="0"/>
            <a:t>Načrtovan znesek na enoto za krave dojilje </a:t>
          </a:r>
          <a:r>
            <a:rPr lang="sl-SI" sz="2400" b="1" u="sng" dirty="0" smtClean="0"/>
            <a:t>izven OMD </a:t>
          </a:r>
          <a:r>
            <a:rPr lang="sl-SI" sz="2400" b="1" dirty="0" smtClean="0"/>
            <a:t>znaša 76,60 eur</a:t>
          </a:r>
          <a:r>
            <a:rPr lang="sl-SI" sz="2400" dirty="0" smtClean="0"/>
            <a:t>, </a:t>
          </a:r>
          <a:r>
            <a:rPr lang="sl-SI" sz="2400" b="1" dirty="0" smtClean="0"/>
            <a:t>najnižji znesek načrtovanega zneska na enoto 68,94 eur</a:t>
          </a:r>
          <a:r>
            <a:rPr lang="sl-SI" sz="2400" dirty="0" smtClean="0"/>
            <a:t> in </a:t>
          </a:r>
          <a:r>
            <a:rPr lang="sl-SI" sz="2400" b="1" dirty="0" smtClean="0"/>
            <a:t>najvišji znesek načrtovanega zneska na enoto 90,10 eur</a:t>
          </a:r>
          <a:r>
            <a:rPr lang="sl-SI" sz="2400" dirty="0" smtClean="0"/>
            <a:t>. </a:t>
          </a:r>
          <a:endParaRPr lang="sl-SI" sz="2400" dirty="0"/>
        </a:p>
      </dgm:t>
    </dgm:pt>
    <dgm:pt modelId="{3BB62351-1CC7-4AB6-B756-22997A3C10B1}" type="parTrans" cxnId="{C335135B-9B02-4B65-BF59-356377E91B3D}">
      <dgm:prSet/>
      <dgm:spPr/>
      <dgm:t>
        <a:bodyPr/>
        <a:lstStyle/>
        <a:p>
          <a:endParaRPr lang="sl-SI"/>
        </a:p>
      </dgm:t>
    </dgm:pt>
    <dgm:pt modelId="{3D3B3EED-EED1-41CD-A857-8F75DA54E1C0}" type="sibTrans" cxnId="{C335135B-9B02-4B65-BF59-356377E91B3D}">
      <dgm:prSet/>
      <dgm:spPr/>
      <dgm:t>
        <a:bodyPr/>
        <a:lstStyle/>
        <a:p>
          <a:endParaRPr lang="sl-SI"/>
        </a:p>
      </dgm:t>
    </dgm:pt>
    <dgm:pt modelId="{B01C21A3-F2B3-4722-8F18-E6BA8446209C}">
      <dgm:prSet phldrT="[besedilo]" custT="1"/>
      <dgm:spPr/>
      <dgm:t>
        <a:bodyPr/>
        <a:lstStyle/>
        <a:p>
          <a:endParaRPr lang="sl-SI" sz="2400" b="1" dirty="0">
            <a:solidFill>
              <a:srgbClr val="7030A0"/>
            </a:solidFill>
          </a:endParaRPr>
        </a:p>
      </dgm:t>
    </dgm:pt>
    <dgm:pt modelId="{21DDF7E7-AED4-49CF-89BB-0BFD1B616257}" type="parTrans" cxnId="{218EA9F9-C560-4EA2-A9F6-EBB7887DA715}">
      <dgm:prSet/>
      <dgm:spPr/>
      <dgm:t>
        <a:bodyPr/>
        <a:lstStyle/>
        <a:p>
          <a:endParaRPr lang="sl-SI"/>
        </a:p>
      </dgm:t>
    </dgm:pt>
    <dgm:pt modelId="{B3DB6BD4-46EA-4652-B3AD-82F099896CC7}" type="sibTrans" cxnId="{218EA9F9-C560-4EA2-A9F6-EBB7887DA715}">
      <dgm:prSet/>
      <dgm:spPr/>
      <dgm:t>
        <a:bodyPr/>
        <a:lstStyle/>
        <a:p>
          <a:endParaRPr lang="sl-SI"/>
        </a:p>
      </dgm:t>
    </dgm:pt>
    <dgm:pt modelId="{A407B75B-2F1F-491A-9302-C8F7CC0E45B1}">
      <dgm:prSet custT="1"/>
      <dgm:spPr/>
      <dgm:t>
        <a:bodyPr/>
        <a:lstStyle/>
        <a:p>
          <a:r>
            <a:rPr lang="sl-SI" sz="2400" dirty="0" smtClean="0"/>
            <a:t>Podatek o vključenosti v OMD vezan na dan oddaje ZV </a:t>
          </a:r>
          <a:r>
            <a:rPr lang="sl-SI" sz="2400" dirty="0" err="1" smtClean="0"/>
            <a:t>oz</a:t>
          </a:r>
          <a:r>
            <a:rPr lang="sl-SI" sz="2400" dirty="0" smtClean="0"/>
            <a:t> na dan zadnje </a:t>
          </a:r>
          <a:r>
            <a:rPr lang="sl-SI" sz="2400" smtClean="0"/>
            <a:t>dopolnitve ZV pred končnim datumom za </a:t>
          </a:r>
          <a:r>
            <a:rPr lang="sl-SI" sz="2400" dirty="0" smtClean="0"/>
            <a:t>oddajo ZV.</a:t>
          </a:r>
          <a:endParaRPr lang="sl-SI" sz="2400" dirty="0"/>
        </a:p>
      </dgm:t>
    </dgm:pt>
    <dgm:pt modelId="{149C2C7F-261A-43AB-96BD-3B91193F0AAC}" type="parTrans" cxnId="{A621D9E9-AFB8-4C03-8F81-024425EA2D6A}">
      <dgm:prSet/>
      <dgm:spPr/>
      <dgm:t>
        <a:bodyPr/>
        <a:lstStyle/>
        <a:p>
          <a:endParaRPr lang="sl-SI"/>
        </a:p>
      </dgm:t>
    </dgm:pt>
    <dgm:pt modelId="{1B04F9CB-A06A-4777-AE26-32FAF8B38F19}" type="sibTrans" cxnId="{A621D9E9-AFB8-4C03-8F81-024425EA2D6A}">
      <dgm:prSet/>
      <dgm:spPr/>
      <dgm:t>
        <a:bodyPr/>
        <a:lstStyle/>
        <a:p>
          <a:endParaRPr lang="sl-SI"/>
        </a:p>
      </dgm:t>
    </dgm:pt>
    <dgm:pt modelId="{06E36B13-9C42-41B4-AA20-687B03AF43A6}">
      <dgm:prSet custT="1"/>
      <dgm:spPr/>
      <dgm:t>
        <a:bodyPr/>
        <a:lstStyle/>
        <a:p>
          <a:endParaRPr lang="sl-SI" sz="2400" dirty="0"/>
        </a:p>
      </dgm:t>
    </dgm:pt>
    <dgm:pt modelId="{1EBF404C-8CA6-436A-9D4F-1606EE5BCE44}" type="parTrans" cxnId="{04309287-72AE-4006-A838-2EC6B0CD3066}">
      <dgm:prSet/>
      <dgm:spPr/>
      <dgm:t>
        <a:bodyPr/>
        <a:lstStyle/>
        <a:p>
          <a:endParaRPr lang="sl-SI"/>
        </a:p>
      </dgm:t>
    </dgm:pt>
    <dgm:pt modelId="{463FDD4B-2BEB-4935-9679-4E725AE925D9}" type="sibTrans" cxnId="{04309287-72AE-4006-A838-2EC6B0CD3066}">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29062" custLinFactNeighborX="-93645" custLinFactNeighborY="-3835">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28822" custLinFactNeighborY="-33306">
        <dgm:presLayoutVars>
          <dgm:bulletEnabled val="1"/>
        </dgm:presLayoutVars>
      </dgm:prSet>
      <dgm:spPr/>
      <dgm:t>
        <a:bodyPr/>
        <a:lstStyle/>
        <a:p>
          <a:endParaRPr lang="sl-SI"/>
        </a:p>
      </dgm:t>
    </dgm:pt>
  </dgm:ptLst>
  <dgm:cxnLst>
    <dgm:cxn modelId="{218EA9F9-C560-4EA2-A9F6-EBB7887DA715}" srcId="{9A19D24C-041A-4746-A09E-8E5EBE4B13D1}" destId="{B01C21A3-F2B3-4722-8F18-E6BA8446209C}" srcOrd="1" destOrd="0" parTransId="{21DDF7E7-AED4-49CF-89BB-0BFD1B616257}" sibTransId="{B3DB6BD4-46EA-4652-B3AD-82F099896CC7}"/>
    <dgm:cxn modelId="{04309287-72AE-4006-A838-2EC6B0CD3066}" srcId="{9A19D24C-041A-4746-A09E-8E5EBE4B13D1}" destId="{06E36B13-9C42-41B4-AA20-687B03AF43A6}" srcOrd="3" destOrd="0" parTransId="{1EBF404C-8CA6-436A-9D4F-1606EE5BCE44}" sibTransId="{463FDD4B-2BEB-4935-9679-4E725AE925D9}"/>
    <dgm:cxn modelId="{EFE9F5C0-CCDE-4549-B1C2-3F6FCEA86577}" srcId="{B649F634-DD58-4168-AC71-8AF5F03495A5}" destId="{9A19D24C-041A-4746-A09E-8E5EBE4B13D1}" srcOrd="0" destOrd="0" parTransId="{8E0A2557-99FD-4186-8F24-1444F9ECEFA1}" sibTransId="{BEC54E03-5638-481D-BCDA-15CEFE4DA609}"/>
    <dgm:cxn modelId="{B7206633-97CA-4016-AFF9-E745EB02D48E}" type="presOf" srcId="{B01C21A3-F2B3-4722-8F18-E6BA8446209C}" destId="{0A1BF5C5-802F-4085-99F4-A8EB4D907172}" srcOrd="0" destOrd="1" presId="urn:microsoft.com/office/officeart/2005/8/layout/list1"/>
    <dgm:cxn modelId="{A621D9E9-AFB8-4C03-8F81-024425EA2D6A}" srcId="{9A19D24C-041A-4746-A09E-8E5EBE4B13D1}" destId="{A407B75B-2F1F-491A-9302-C8F7CC0E45B1}" srcOrd="4" destOrd="0" parTransId="{149C2C7F-261A-43AB-96BD-3B91193F0AAC}" sibTransId="{1B04F9CB-A06A-4777-AE26-32FAF8B38F19}"/>
    <dgm:cxn modelId="{C5450F6A-BE72-49F8-BC53-3F17069DA6E8}" type="presOf" srcId="{B1A362A6-02EA-433F-B675-D1A93B5BDF19}" destId="{0A1BF5C5-802F-4085-99F4-A8EB4D907172}" srcOrd="0" destOrd="2" presId="urn:microsoft.com/office/officeart/2005/8/layout/list1"/>
    <dgm:cxn modelId="{DA3A95A1-87A9-4828-99DF-6A4C034837E2}" type="presOf" srcId="{3CC416A2-ED2A-4906-8A90-B07A0C8C5E2D}" destId="{0A1BF5C5-802F-4085-99F4-A8EB4D907172}" srcOrd="0" destOrd="0" presId="urn:microsoft.com/office/officeart/2005/8/layout/list1"/>
    <dgm:cxn modelId="{9A273285-3686-4270-AACA-938753CC245A}" type="presOf" srcId="{06E36B13-9C42-41B4-AA20-687B03AF43A6}" destId="{0A1BF5C5-802F-4085-99F4-A8EB4D907172}" srcOrd="0" destOrd="3" presId="urn:microsoft.com/office/officeart/2005/8/layout/list1"/>
    <dgm:cxn modelId="{3087DF17-04FB-4630-A1D3-E4C17EC1086E}" type="presOf" srcId="{A407B75B-2F1F-491A-9302-C8F7CC0E45B1}" destId="{0A1BF5C5-802F-4085-99F4-A8EB4D907172}" srcOrd="0" destOrd="4" presId="urn:microsoft.com/office/officeart/2005/8/layout/list1"/>
    <dgm:cxn modelId="{8A9B616E-E4B5-4F15-BD7E-8A166B770740}" srcId="{9A19D24C-041A-4746-A09E-8E5EBE4B13D1}" destId="{3CC416A2-ED2A-4906-8A90-B07A0C8C5E2D}" srcOrd="0" destOrd="0" parTransId="{5CEE74BA-BAD1-4725-A672-4707E56A9399}" sibTransId="{703AE941-AE38-4C0D-B9F0-DE08F6AFF76E}"/>
    <dgm:cxn modelId="{6F1533D2-6792-4C7E-93DA-5F2377D0CB53}" type="presOf" srcId="{9A19D24C-041A-4746-A09E-8E5EBE4B13D1}" destId="{E037A717-3807-43F9-BA79-C1F7E5EF63EF}" srcOrd="0" destOrd="0" presId="urn:microsoft.com/office/officeart/2005/8/layout/list1"/>
    <dgm:cxn modelId="{7FD19529-6E90-4098-9849-CD0C28140038}" type="presOf" srcId="{9A19D24C-041A-4746-A09E-8E5EBE4B13D1}" destId="{573BF56C-8531-403F-9668-77F35B692B00}" srcOrd="1" destOrd="0" presId="urn:microsoft.com/office/officeart/2005/8/layout/list1"/>
    <dgm:cxn modelId="{C335135B-9B02-4B65-BF59-356377E91B3D}" srcId="{9A19D24C-041A-4746-A09E-8E5EBE4B13D1}" destId="{B1A362A6-02EA-433F-B675-D1A93B5BDF19}" srcOrd="2" destOrd="0" parTransId="{3BB62351-1CC7-4AB6-B756-22997A3C10B1}" sibTransId="{3D3B3EED-EED1-41CD-A857-8F75DA54E1C0}"/>
    <dgm:cxn modelId="{75C8A271-035B-4280-930F-B28019299EEC}" type="presOf" srcId="{B649F634-DD58-4168-AC71-8AF5F03495A5}" destId="{D691243B-3CB9-4817-8D34-C0F8E2F5F7FE}" srcOrd="0" destOrd="0" presId="urn:microsoft.com/office/officeart/2005/8/layout/list1"/>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AA00E6"/>
        </a:solidFill>
      </dgm:spPr>
      <dgm:t>
        <a:bodyPr/>
        <a:lstStyle/>
        <a:p>
          <a:r>
            <a:rPr lang="sl-SI" sz="2900" b="1" u="sng" dirty="0" smtClean="0">
              <a:solidFill>
                <a:schemeClr val="bg1"/>
              </a:solidFill>
            </a:rPr>
            <a:t>MLEKO V GO</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000" b="1" dirty="0" smtClean="0">
              <a:solidFill>
                <a:srgbClr val="7030A0"/>
              </a:solidFill>
            </a:rPr>
            <a:t>Avtomatski zahtevek! Upravičen je nosilec KMG:</a:t>
          </a:r>
          <a:endParaRPr lang="sl-SI" sz="20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6454657C-A4B2-4AE6-A1A0-CC189ECA5DD1}">
      <dgm:prSet/>
      <dgm:spPr/>
      <dgm:t>
        <a:bodyPr/>
        <a:lstStyle/>
        <a:p>
          <a:r>
            <a:rPr lang="sl-SI" b="1" dirty="0" smtClean="0"/>
            <a:t>čigar KMG je na dan, ko je oddal zbirno vlogo </a:t>
          </a:r>
          <a:r>
            <a:rPr lang="sl-SI" b="0" dirty="0" smtClean="0"/>
            <a:t>oziroma zadnjo dopolnitev zbirne vloge pred končnim datumom za oddajo zbirne vloge </a:t>
          </a:r>
          <a:r>
            <a:rPr lang="sl-SI" b="1" dirty="0" smtClean="0"/>
            <a:t>razvrščeno v gorsko in redi vsaj dve ali več krav molznic, ki izpolnjujejo naslednje pogoje:</a:t>
          </a:r>
          <a:endParaRPr lang="sl-SI" b="1" dirty="0"/>
        </a:p>
      </dgm:t>
    </dgm:pt>
    <dgm:pt modelId="{76035C41-46E8-4A66-8048-EA9DDD5CF109}" type="parTrans" cxnId="{1BEA5DF3-532E-4B46-800C-6AAAF96D4C68}">
      <dgm:prSet/>
      <dgm:spPr/>
      <dgm:t>
        <a:bodyPr/>
        <a:lstStyle/>
        <a:p>
          <a:endParaRPr lang="sl-SI"/>
        </a:p>
      </dgm:t>
    </dgm:pt>
    <dgm:pt modelId="{3082B0C3-3DE8-4EC7-B2CA-79FBD8BD9BB3}" type="sibTrans" cxnId="{1BEA5DF3-532E-4B46-800C-6AAAF96D4C68}">
      <dgm:prSet/>
      <dgm:spPr/>
      <dgm:t>
        <a:bodyPr/>
        <a:lstStyle/>
        <a:p>
          <a:endParaRPr lang="sl-SI"/>
        </a:p>
      </dgm:t>
    </dgm:pt>
    <dgm:pt modelId="{84BE0C4C-3BAC-4672-9855-FF7C6E7BFA17}">
      <dgm:prSet/>
      <dgm:spPr/>
      <dgm:t>
        <a:bodyPr/>
        <a:lstStyle/>
        <a:p>
          <a:r>
            <a:rPr lang="sl-SI" dirty="0" smtClean="0"/>
            <a:t>so iz </a:t>
          </a:r>
          <a:r>
            <a:rPr lang="sl-SI" b="1" dirty="0" smtClean="0"/>
            <a:t>črede krav namenjenih za prirejo mleka</a:t>
          </a:r>
          <a:r>
            <a:rPr lang="sl-SI" dirty="0" smtClean="0"/>
            <a:t>;</a:t>
          </a:r>
          <a:endParaRPr lang="sl-SI" dirty="0"/>
        </a:p>
      </dgm:t>
    </dgm:pt>
    <dgm:pt modelId="{772878A4-F656-4EAE-9A91-58590677091B}" type="parTrans" cxnId="{DECD4CE7-A7C4-4C46-A6C3-FAB3F34504D1}">
      <dgm:prSet/>
      <dgm:spPr/>
      <dgm:t>
        <a:bodyPr/>
        <a:lstStyle/>
        <a:p>
          <a:endParaRPr lang="sl-SI"/>
        </a:p>
      </dgm:t>
    </dgm:pt>
    <dgm:pt modelId="{6CC4671D-63B6-4F8A-9F31-C4F465C49500}" type="sibTrans" cxnId="{DECD4CE7-A7C4-4C46-A6C3-FAB3F34504D1}">
      <dgm:prSet/>
      <dgm:spPr/>
      <dgm:t>
        <a:bodyPr/>
        <a:lstStyle/>
        <a:p>
          <a:endParaRPr lang="sl-SI"/>
        </a:p>
      </dgm:t>
    </dgm:pt>
    <dgm:pt modelId="{75D7189E-4D00-4ED6-8DB5-69F12F2E1613}">
      <dgm:prSet/>
      <dgm:spPr/>
      <dgm:t>
        <a:bodyPr/>
        <a:lstStyle/>
        <a:p>
          <a:r>
            <a:rPr lang="sl-SI" dirty="0" smtClean="0"/>
            <a:t>so </a:t>
          </a:r>
          <a:r>
            <a:rPr lang="sl-SI" b="1" dirty="0" smtClean="0"/>
            <a:t>ustrezne pasme ali križanke med izključno ustreznimi pasmami</a:t>
          </a:r>
          <a:r>
            <a:rPr lang="sl-SI" dirty="0" smtClean="0"/>
            <a:t>;</a:t>
          </a:r>
          <a:endParaRPr lang="sl-SI" dirty="0"/>
        </a:p>
      </dgm:t>
    </dgm:pt>
    <dgm:pt modelId="{73714766-8FDD-4753-AD70-123AA4CDB0A4}" type="parTrans" cxnId="{C6A22F9E-B639-4DA4-B044-F2F8842CE0B2}">
      <dgm:prSet/>
      <dgm:spPr/>
      <dgm:t>
        <a:bodyPr/>
        <a:lstStyle/>
        <a:p>
          <a:endParaRPr lang="sl-SI"/>
        </a:p>
      </dgm:t>
    </dgm:pt>
    <dgm:pt modelId="{DDFEF370-0C80-4C0B-9F24-7EA36E637CDD}" type="sibTrans" cxnId="{C6A22F9E-B639-4DA4-B044-F2F8842CE0B2}">
      <dgm:prSet/>
      <dgm:spPr/>
      <dgm:t>
        <a:bodyPr/>
        <a:lstStyle/>
        <a:p>
          <a:endParaRPr lang="sl-SI"/>
        </a:p>
      </dgm:t>
    </dgm:pt>
    <dgm:pt modelId="{BF78DF44-16A6-4DE1-A2BD-79DE6D3C70C3}">
      <dgm:prSet/>
      <dgm:spPr/>
      <dgm:t>
        <a:bodyPr/>
        <a:lstStyle/>
        <a:p>
          <a:r>
            <a:rPr lang="sl-SI" dirty="0" smtClean="0"/>
            <a:t>so </a:t>
          </a:r>
          <a:r>
            <a:rPr lang="sl-SI" b="1" dirty="0" smtClean="0"/>
            <a:t>prisotne</a:t>
          </a:r>
          <a:r>
            <a:rPr lang="sl-SI" dirty="0" smtClean="0"/>
            <a:t> na zadevnem KMG v obdobju </a:t>
          </a:r>
          <a:r>
            <a:rPr lang="sl-SI" b="1" dirty="0" smtClean="0"/>
            <a:t>obvezne reje</a:t>
          </a:r>
          <a:r>
            <a:rPr lang="sl-SI" dirty="0" smtClean="0"/>
            <a:t>, ki traja od začetnega datuma za oddajo zbirne vloge v tekočem letu iz uredbe, ki ureja integrirani administrativni in kontrolni sistem za tekoče leto, do vključno 31. julija tekočega leta </a:t>
          </a:r>
          <a:r>
            <a:rPr lang="sl-SI" i="1" dirty="0" smtClean="0"/>
            <a:t>(možen premik na pašnik ali planino);</a:t>
          </a:r>
          <a:endParaRPr lang="sl-SI" i="1" dirty="0"/>
        </a:p>
      </dgm:t>
    </dgm:pt>
    <dgm:pt modelId="{02BBE04A-9BF0-4EDB-844D-48260AD3166A}" type="parTrans" cxnId="{25B0A08D-D1B3-4189-B63F-CC4111169A3A}">
      <dgm:prSet/>
      <dgm:spPr/>
      <dgm:t>
        <a:bodyPr/>
        <a:lstStyle/>
        <a:p>
          <a:endParaRPr lang="sl-SI"/>
        </a:p>
      </dgm:t>
    </dgm:pt>
    <dgm:pt modelId="{3DE110A4-ED11-4EE8-80A3-23C48E396C94}" type="sibTrans" cxnId="{25B0A08D-D1B3-4189-B63F-CC4111169A3A}">
      <dgm:prSet/>
      <dgm:spPr/>
      <dgm:t>
        <a:bodyPr/>
        <a:lstStyle/>
        <a:p>
          <a:endParaRPr lang="sl-SI"/>
        </a:p>
      </dgm:t>
    </dgm:pt>
    <dgm:pt modelId="{EE5ADEFC-F8A4-4B1B-A7EE-83E7A4B63E48}">
      <dgm:prSet/>
      <dgm:spPr/>
      <dgm:t>
        <a:bodyPr/>
        <a:lstStyle/>
        <a:p>
          <a:r>
            <a:rPr lang="sl-SI" dirty="0" smtClean="0"/>
            <a:t>so od vključno prvega dne obvezne reje </a:t>
          </a:r>
          <a:r>
            <a:rPr lang="sl-SI" b="1" dirty="0" smtClean="0"/>
            <a:t>označene, vodene ter so zanje priglašeni premiki v CRG </a:t>
          </a:r>
          <a:r>
            <a:rPr lang="sl-SI" dirty="0" smtClean="0"/>
            <a:t>v skladu s pravilnikom, ki urejajo identifikacijo in registracijo govedi;</a:t>
          </a:r>
          <a:endParaRPr lang="sl-SI" dirty="0"/>
        </a:p>
      </dgm:t>
    </dgm:pt>
    <dgm:pt modelId="{75999BA1-043D-4C99-B385-D270D9B360A6}" type="parTrans" cxnId="{5A1756AF-8D5E-4EB0-A4A8-C5D3A35B4B63}">
      <dgm:prSet/>
      <dgm:spPr/>
      <dgm:t>
        <a:bodyPr/>
        <a:lstStyle/>
        <a:p>
          <a:endParaRPr lang="sl-SI"/>
        </a:p>
      </dgm:t>
    </dgm:pt>
    <dgm:pt modelId="{8BF74A54-A5D5-4088-AAA7-577ED0DB54E2}" type="sibTrans" cxnId="{5A1756AF-8D5E-4EB0-A4A8-C5D3A35B4B63}">
      <dgm:prSet/>
      <dgm:spPr/>
      <dgm:t>
        <a:bodyPr/>
        <a:lstStyle/>
        <a:p>
          <a:endParaRPr lang="sl-SI"/>
        </a:p>
      </dgm:t>
    </dgm:pt>
    <dgm:pt modelId="{2206B9B5-364E-4702-846B-42167F18F14C}">
      <dgm:prSet/>
      <dgm:spPr/>
      <dgm:t>
        <a:bodyPr/>
        <a:lstStyle/>
        <a:p>
          <a:r>
            <a:rPr lang="sl-SI" dirty="0" smtClean="0"/>
            <a:t>so v </a:t>
          </a:r>
          <a:r>
            <a:rPr lang="sl-SI" b="1" dirty="0" smtClean="0"/>
            <a:t>zadnjih dveh letih telile vsaj enkrat do vključno prvega dne za vložitev zbirne vloge </a:t>
          </a:r>
          <a:r>
            <a:rPr lang="sl-SI" dirty="0" smtClean="0"/>
            <a:t>v tekočem letu, pri čemer se </a:t>
          </a:r>
          <a:r>
            <a:rPr lang="sl-SI" b="1" dirty="0" smtClean="0"/>
            <a:t>za telitev šteje tudi rojstvo mrtvorojenega teleta</a:t>
          </a:r>
          <a:r>
            <a:rPr lang="sl-SI" dirty="0" smtClean="0"/>
            <a:t>, ki se rodi po najmanj šestih mesecih brejosti in katerega truplo je odstranjeno v skladu z uredbami, ki urejajo odstranjevanje živalskih stranskih proizvodov, ki niso namenjeni prehrani ljudi.</a:t>
          </a:r>
          <a:endParaRPr lang="sl-SI" dirty="0"/>
        </a:p>
      </dgm:t>
    </dgm:pt>
    <dgm:pt modelId="{9FD25AAE-E605-44CD-A411-193873FD1AF6}" type="parTrans" cxnId="{02E12EAD-B238-465C-A40C-9C57B6645104}">
      <dgm:prSet/>
      <dgm:spPr/>
      <dgm:t>
        <a:bodyPr/>
        <a:lstStyle/>
        <a:p>
          <a:endParaRPr lang="sl-SI"/>
        </a:p>
      </dgm:t>
    </dgm:pt>
    <dgm:pt modelId="{7F2B4D0E-1A6F-4284-BB19-01344DCBAD1A}" type="sibTrans" cxnId="{02E12EAD-B238-465C-A40C-9C57B6645104}">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400550" custLinFactY="30900" custLinFactNeighborX="-100000" custLinFactNeighborY="100000">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15712" custLinFactY="7169" custLinFactNeighborY="100000">
        <dgm:presLayoutVars>
          <dgm:bulletEnabled val="1"/>
        </dgm:presLayoutVars>
      </dgm:prSet>
      <dgm:spPr/>
      <dgm:t>
        <a:bodyPr/>
        <a:lstStyle/>
        <a:p>
          <a:endParaRPr lang="sl-SI"/>
        </a:p>
      </dgm:t>
    </dgm:pt>
  </dgm:ptLst>
  <dgm:cxnLst>
    <dgm:cxn modelId="{7B1DFAFA-9B58-48D8-A193-4F5C34314797}" type="presOf" srcId="{6454657C-A4B2-4AE6-A1A0-CC189ECA5DD1}" destId="{0A1BF5C5-802F-4085-99F4-A8EB4D907172}" srcOrd="0" destOrd="1" presId="urn:microsoft.com/office/officeart/2005/8/layout/list1"/>
    <dgm:cxn modelId="{1BEA5DF3-532E-4B46-800C-6AAAF96D4C68}" srcId="{3CC416A2-ED2A-4906-8A90-B07A0C8C5E2D}" destId="{6454657C-A4B2-4AE6-A1A0-CC189ECA5DD1}" srcOrd="0" destOrd="0" parTransId="{76035C41-46E8-4A66-8048-EA9DDD5CF109}" sibTransId="{3082B0C3-3DE8-4EC7-B2CA-79FBD8BD9BB3}"/>
    <dgm:cxn modelId="{E818BCA4-1CB9-469C-A39B-D3192810AC2A}" type="presOf" srcId="{84BE0C4C-3BAC-4672-9855-FF7C6E7BFA17}" destId="{0A1BF5C5-802F-4085-99F4-A8EB4D907172}" srcOrd="0" destOrd="2" presId="urn:microsoft.com/office/officeart/2005/8/layout/list1"/>
    <dgm:cxn modelId="{EFE9F5C0-CCDE-4549-B1C2-3F6FCEA86577}" srcId="{B649F634-DD58-4168-AC71-8AF5F03495A5}" destId="{9A19D24C-041A-4746-A09E-8E5EBE4B13D1}" srcOrd="0" destOrd="0" parTransId="{8E0A2557-99FD-4186-8F24-1444F9ECEFA1}" sibTransId="{BEC54E03-5638-481D-BCDA-15CEFE4DA609}"/>
    <dgm:cxn modelId="{25B0A08D-D1B3-4189-B63F-CC4111169A3A}" srcId="{6454657C-A4B2-4AE6-A1A0-CC189ECA5DD1}" destId="{BF78DF44-16A6-4DE1-A2BD-79DE6D3C70C3}" srcOrd="2" destOrd="0" parTransId="{02BBE04A-9BF0-4EDB-844D-48260AD3166A}" sibTransId="{3DE110A4-ED11-4EE8-80A3-23C48E396C94}"/>
    <dgm:cxn modelId="{02E12EAD-B238-465C-A40C-9C57B6645104}" srcId="{6454657C-A4B2-4AE6-A1A0-CC189ECA5DD1}" destId="{2206B9B5-364E-4702-846B-42167F18F14C}" srcOrd="4" destOrd="0" parTransId="{9FD25AAE-E605-44CD-A411-193873FD1AF6}" sibTransId="{7F2B4D0E-1A6F-4284-BB19-01344DCBAD1A}"/>
    <dgm:cxn modelId="{5412E8B4-A007-462F-940C-6F63EB50C351}" type="presOf" srcId="{EE5ADEFC-F8A4-4B1B-A7EE-83E7A4B63E48}" destId="{0A1BF5C5-802F-4085-99F4-A8EB4D907172}" srcOrd="0" destOrd="5" presId="urn:microsoft.com/office/officeart/2005/8/layout/list1"/>
    <dgm:cxn modelId="{5A1756AF-8D5E-4EB0-A4A8-C5D3A35B4B63}" srcId="{6454657C-A4B2-4AE6-A1A0-CC189ECA5DD1}" destId="{EE5ADEFC-F8A4-4B1B-A7EE-83E7A4B63E48}" srcOrd="3" destOrd="0" parTransId="{75999BA1-043D-4C99-B385-D270D9B360A6}" sibTransId="{8BF74A54-A5D5-4088-AAA7-577ED0DB54E2}"/>
    <dgm:cxn modelId="{AD4BA89A-F8C2-425E-882E-4EE1BA8E01EA}" type="presOf" srcId="{75D7189E-4D00-4ED6-8DB5-69F12F2E1613}" destId="{0A1BF5C5-802F-4085-99F4-A8EB4D907172}" srcOrd="0" destOrd="3" presId="urn:microsoft.com/office/officeart/2005/8/layout/list1"/>
    <dgm:cxn modelId="{113ACEA9-359D-48AE-9776-637944389A35}" type="presOf" srcId="{BF78DF44-16A6-4DE1-A2BD-79DE6D3C70C3}" destId="{0A1BF5C5-802F-4085-99F4-A8EB4D907172}" srcOrd="0" destOrd="4" presId="urn:microsoft.com/office/officeart/2005/8/layout/list1"/>
    <dgm:cxn modelId="{DECD4CE7-A7C4-4C46-A6C3-FAB3F34504D1}" srcId="{6454657C-A4B2-4AE6-A1A0-CC189ECA5DD1}" destId="{84BE0C4C-3BAC-4672-9855-FF7C6E7BFA17}" srcOrd="0" destOrd="0" parTransId="{772878A4-F656-4EAE-9A91-58590677091B}" sibTransId="{6CC4671D-63B6-4F8A-9F31-C4F465C49500}"/>
    <dgm:cxn modelId="{DA3A95A1-87A9-4828-99DF-6A4C034837E2}" type="presOf" srcId="{3CC416A2-ED2A-4906-8A90-B07A0C8C5E2D}" destId="{0A1BF5C5-802F-4085-99F4-A8EB4D907172}" srcOrd="0" destOrd="0" presId="urn:microsoft.com/office/officeart/2005/8/layout/list1"/>
    <dgm:cxn modelId="{C6A22F9E-B639-4DA4-B044-F2F8842CE0B2}" srcId="{6454657C-A4B2-4AE6-A1A0-CC189ECA5DD1}" destId="{75D7189E-4D00-4ED6-8DB5-69F12F2E1613}" srcOrd="1" destOrd="0" parTransId="{73714766-8FDD-4753-AD70-123AA4CDB0A4}" sibTransId="{DDFEF370-0C80-4C0B-9F24-7EA36E637CDD}"/>
    <dgm:cxn modelId="{8A9B616E-E4B5-4F15-BD7E-8A166B770740}" srcId="{9A19D24C-041A-4746-A09E-8E5EBE4B13D1}" destId="{3CC416A2-ED2A-4906-8A90-B07A0C8C5E2D}" srcOrd="0" destOrd="0" parTransId="{5CEE74BA-BAD1-4725-A672-4707E56A9399}" sibTransId="{703AE941-AE38-4C0D-B9F0-DE08F6AFF76E}"/>
    <dgm:cxn modelId="{6F1533D2-6792-4C7E-93DA-5F2377D0CB53}" type="presOf" srcId="{9A19D24C-041A-4746-A09E-8E5EBE4B13D1}" destId="{E037A717-3807-43F9-BA79-C1F7E5EF63EF}" srcOrd="0" destOrd="0" presId="urn:microsoft.com/office/officeart/2005/8/layout/list1"/>
    <dgm:cxn modelId="{7FD19529-6E90-4098-9849-CD0C28140038}" type="presOf" srcId="{9A19D24C-041A-4746-A09E-8E5EBE4B13D1}" destId="{573BF56C-8531-403F-9668-77F35B692B00}" srcOrd="1" destOrd="0" presId="urn:microsoft.com/office/officeart/2005/8/layout/list1"/>
    <dgm:cxn modelId="{D026DA06-8B38-410F-BA1C-C8AFD1760ECC}" type="presOf" srcId="{2206B9B5-364E-4702-846B-42167F18F14C}" destId="{0A1BF5C5-802F-4085-99F4-A8EB4D907172}" srcOrd="0" destOrd="6" presId="urn:microsoft.com/office/officeart/2005/8/layout/list1"/>
    <dgm:cxn modelId="{75C8A271-035B-4280-930F-B28019299EEC}" type="presOf" srcId="{B649F634-DD58-4168-AC71-8AF5F03495A5}" destId="{D691243B-3CB9-4817-8D34-C0F8E2F5F7FE}" srcOrd="0" destOrd="0" presId="urn:microsoft.com/office/officeart/2005/8/layout/list1"/>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AA00E6"/>
        </a:solidFill>
      </dgm:spPr>
      <dgm:t>
        <a:bodyPr/>
        <a:lstStyle/>
        <a:p>
          <a:r>
            <a:rPr lang="sl-SI" sz="2900" b="1" u="sng" dirty="0" smtClean="0">
              <a:solidFill>
                <a:schemeClr val="bg1"/>
              </a:solidFill>
            </a:rPr>
            <a:t>MLEKO V GO</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400" b="1" dirty="0" smtClean="0">
              <a:solidFill>
                <a:srgbClr val="7030A0"/>
              </a:solidFill>
            </a:rPr>
            <a:t>Delitev črede:</a:t>
          </a:r>
          <a:endParaRPr lang="sl-SI" sz="24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B1DF4093-3947-4D05-A183-0982F95C9A96}">
      <dgm:prSet custT="1"/>
      <dgm:spPr/>
      <dgm:t>
        <a:bodyPr/>
        <a:lstStyle/>
        <a:p>
          <a:r>
            <a:rPr lang="sl-SI" sz="2000" dirty="0" smtClean="0"/>
            <a:t>Najvišje upravičeno število krav molznic na kmetijskem gospodarstvu se </a:t>
          </a:r>
          <a:r>
            <a:rPr lang="sl-SI" sz="2000" b="1" dirty="0" smtClean="0"/>
            <a:t>določi kot količnik med vsoto količin neposredno prodanega oziroma in oddanega mleka v letu pred letom oddaje vloge za podporo za mleko v gorskih in med povprečno nacionalno mlečnostjo v višini 5.924 kg oziroma 4.529 kg pri nosilcih kmetijskih gospodarstev, ki so vključena v ekološko rejo mleka (v predhodnem in v letu oddaje zahtevka)</a:t>
          </a:r>
          <a:r>
            <a:rPr lang="sl-SI" sz="2000" dirty="0" smtClean="0"/>
            <a:t>, in se zaokroži navzdol na celo število.</a:t>
          </a:r>
          <a:endParaRPr lang="sl-SI" sz="2000" dirty="0"/>
        </a:p>
      </dgm:t>
    </dgm:pt>
    <dgm:pt modelId="{6375EC84-B65B-4F14-9405-6274BBE6D273}" type="parTrans" cxnId="{E9A9D6C7-021B-4938-8209-EE00BF3861D0}">
      <dgm:prSet/>
      <dgm:spPr/>
      <dgm:t>
        <a:bodyPr/>
        <a:lstStyle/>
        <a:p>
          <a:endParaRPr lang="sl-SI"/>
        </a:p>
      </dgm:t>
    </dgm:pt>
    <dgm:pt modelId="{F708D112-2870-40DE-89F7-A31A00A7D7A8}" type="sibTrans" cxnId="{E9A9D6C7-021B-4938-8209-EE00BF3861D0}">
      <dgm:prSet/>
      <dgm:spPr/>
      <dgm:t>
        <a:bodyPr/>
        <a:lstStyle/>
        <a:p>
          <a:endParaRPr lang="sl-SI"/>
        </a:p>
      </dgm:t>
    </dgm:pt>
    <dgm:pt modelId="{431C3FF3-EDF5-4F94-8F3E-CC6CEA187984}">
      <dgm:prSet phldrT="[besedilo]" custT="1"/>
      <dgm:spPr/>
      <dgm:t>
        <a:bodyPr/>
        <a:lstStyle/>
        <a:p>
          <a:endParaRPr lang="sl-SI" sz="2000" b="1" dirty="0">
            <a:solidFill>
              <a:srgbClr val="7030A0"/>
            </a:solidFill>
          </a:endParaRPr>
        </a:p>
      </dgm:t>
    </dgm:pt>
    <dgm:pt modelId="{343E3F5E-953A-43A2-A2FC-108994AB8F50}" type="parTrans" cxnId="{19492E4E-8B19-4066-B522-478B4547354F}">
      <dgm:prSet/>
      <dgm:spPr/>
    </dgm:pt>
    <dgm:pt modelId="{741AC3FE-3C9A-4CD8-97F8-D84BCE430D9E}" type="sibTrans" cxnId="{19492E4E-8B19-4066-B522-478B4547354F}">
      <dgm:prSet/>
      <dgm:spPr/>
    </dgm:pt>
    <dgm:pt modelId="{0091C9C4-AD23-404E-870D-8377B7F9F265}">
      <dgm:prSet custT="1"/>
      <dgm:spPr/>
      <dgm:t>
        <a:bodyPr/>
        <a:lstStyle/>
        <a:p>
          <a:endParaRPr lang="sl-SI" sz="2000" dirty="0"/>
        </a:p>
      </dgm:t>
    </dgm:pt>
    <dgm:pt modelId="{F3958E9A-6CDD-4A05-B320-F8269695E1BB}" type="parTrans" cxnId="{B4985CD2-D66D-4BEC-A32F-EAEA87472683}">
      <dgm:prSet/>
      <dgm:spPr/>
      <dgm:t>
        <a:bodyPr/>
        <a:lstStyle/>
        <a:p>
          <a:endParaRPr lang="sl-SI"/>
        </a:p>
      </dgm:t>
    </dgm:pt>
    <dgm:pt modelId="{64B70C94-406A-4FB0-AAF3-EB20731CE37D}" type="sibTrans" cxnId="{B4985CD2-D66D-4BEC-A32F-EAEA87472683}">
      <dgm:prSet/>
      <dgm:spPr/>
      <dgm:t>
        <a:bodyPr/>
        <a:lstStyle/>
        <a:p>
          <a:endParaRPr lang="sl-SI"/>
        </a:p>
      </dgm:t>
    </dgm:pt>
    <dgm:pt modelId="{B1FC2922-91CE-4B96-9C6C-FA91700F40C4}">
      <dgm:prSet custT="1"/>
      <dgm:spPr/>
      <dgm:t>
        <a:bodyPr/>
        <a:lstStyle/>
        <a:p>
          <a:r>
            <a:rPr lang="sl-SI" sz="2000" b="1" dirty="0" smtClean="0"/>
            <a:t>Število krav molznic, ki so vključene v kontrolo prireje mleka v predhodnem letu </a:t>
          </a:r>
          <a:r>
            <a:rPr lang="sl-SI" sz="2000" dirty="0" smtClean="0"/>
            <a:t>pred oddajo zahtevka se namesto podatka o oddaji mleka in podatka o povprečni nacionalni mlečnosti iz prejšnje točke </a:t>
          </a:r>
          <a:r>
            <a:rPr lang="sl-SI" sz="2000" b="1" dirty="0" smtClean="0"/>
            <a:t>upošteva podatek o povprečnem številu molznic iz evidence o kontroli prireje mleka v predhodnem letu</a:t>
          </a:r>
          <a:r>
            <a:rPr lang="sl-SI" sz="2000" dirty="0" smtClean="0"/>
            <a:t>. </a:t>
          </a:r>
          <a:endParaRPr lang="sl-SI" sz="2000" dirty="0"/>
        </a:p>
      </dgm:t>
    </dgm:pt>
    <dgm:pt modelId="{4F2B88D1-0C72-4043-835D-B2CDF99A3438}" type="parTrans" cxnId="{561A2BE6-0EC0-45A7-B3BB-BB90CCD90940}">
      <dgm:prSet/>
      <dgm:spPr/>
      <dgm:t>
        <a:bodyPr/>
        <a:lstStyle/>
        <a:p>
          <a:endParaRPr lang="sl-SI"/>
        </a:p>
      </dgm:t>
    </dgm:pt>
    <dgm:pt modelId="{F7FE0437-EE15-4673-BA2E-50096B35F5C1}" type="sibTrans" cxnId="{561A2BE6-0EC0-45A7-B3BB-BB90CCD90940}">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29062" custLinFactNeighborX="-93645" custLinFactNeighborY="-3835">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07065" custLinFactNeighborY="-33306">
        <dgm:presLayoutVars>
          <dgm:bulletEnabled val="1"/>
        </dgm:presLayoutVars>
      </dgm:prSet>
      <dgm:spPr/>
      <dgm:t>
        <a:bodyPr/>
        <a:lstStyle/>
        <a:p>
          <a:endParaRPr lang="sl-SI"/>
        </a:p>
      </dgm:t>
    </dgm:pt>
  </dgm:ptLst>
  <dgm:cxnLst>
    <dgm:cxn modelId="{A22AC41B-8917-4849-B46F-1B890247FEE5}" type="presOf" srcId="{431C3FF3-EDF5-4F94-8F3E-CC6CEA187984}" destId="{0A1BF5C5-802F-4085-99F4-A8EB4D907172}" srcOrd="0" destOrd="1" presId="urn:microsoft.com/office/officeart/2005/8/layout/list1"/>
    <dgm:cxn modelId="{1E9285D8-7C42-4BC0-B0F7-6EA53FAACDB0}" type="presOf" srcId="{B1FC2922-91CE-4B96-9C6C-FA91700F40C4}" destId="{0A1BF5C5-802F-4085-99F4-A8EB4D907172}" srcOrd="0" destOrd="4" presId="urn:microsoft.com/office/officeart/2005/8/layout/list1"/>
    <dgm:cxn modelId="{75C8A271-035B-4280-930F-B28019299EEC}" type="presOf" srcId="{B649F634-DD58-4168-AC71-8AF5F03495A5}" destId="{D691243B-3CB9-4817-8D34-C0F8E2F5F7FE}" srcOrd="0" destOrd="0" presId="urn:microsoft.com/office/officeart/2005/8/layout/list1"/>
    <dgm:cxn modelId="{EFE9F5C0-CCDE-4549-B1C2-3F6FCEA86577}" srcId="{B649F634-DD58-4168-AC71-8AF5F03495A5}" destId="{9A19D24C-041A-4746-A09E-8E5EBE4B13D1}" srcOrd="0" destOrd="0" parTransId="{8E0A2557-99FD-4186-8F24-1444F9ECEFA1}" sibTransId="{BEC54E03-5638-481D-BCDA-15CEFE4DA609}"/>
    <dgm:cxn modelId="{6F1533D2-6792-4C7E-93DA-5F2377D0CB53}" type="presOf" srcId="{9A19D24C-041A-4746-A09E-8E5EBE4B13D1}" destId="{E037A717-3807-43F9-BA79-C1F7E5EF63EF}" srcOrd="0" destOrd="0" presId="urn:microsoft.com/office/officeart/2005/8/layout/list1"/>
    <dgm:cxn modelId="{DA3A95A1-87A9-4828-99DF-6A4C034837E2}" type="presOf" srcId="{3CC416A2-ED2A-4906-8A90-B07A0C8C5E2D}" destId="{0A1BF5C5-802F-4085-99F4-A8EB4D907172}" srcOrd="0" destOrd="0" presId="urn:microsoft.com/office/officeart/2005/8/layout/list1"/>
    <dgm:cxn modelId="{561A2BE6-0EC0-45A7-B3BB-BB90CCD90940}" srcId="{431C3FF3-EDF5-4F94-8F3E-CC6CEA187984}" destId="{B1FC2922-91CE-4B96-9C6C-FA91700F40C4}" srcOrd="2" destOrd="0" parTransId="{4F2B88D1-0C72-4043-835D-B2CDF99A3438}" sibTransId="{F7FE0437-EE15-4673-BA2E-50096B35F5C1}"/>
    <dgm:cxn modelId="{E9A9D6C7-021B-4938-8209-EE00BF3861D0}" srcId="{431C3FF3-EDF5-4F94-8F3E-CC6CEA187984}" destId="{B1DF4093-3947-4D05-A183-0982F95C9A96}" srcOrd="0" destOrd="0" parTransId="{6375EC84-B65B-4F14-9405-6274BBE6D273}" sibTransId="{F708D112-2870-40DE-89F7-A31A00A7D7A8}"/>
    <dgm:cxn modelId="{7FD19529-6E90-4098-9849-CD0C28140038}" type="presOf" srcId="{9A19D24C-041A-4746-A09E-8E5EBE4B13D1}" destId="{573BF56C-8531-403F-9668-77F35B692B00}" srcOrd="1" destOrd="0" presId="urn:microsoft.com/office/officeart/2005/8/layout/list1"/>
    <dgm:cxn modelId="{B4985CD2-D66D-4BEC-A32F-EAEA87472683}" srcId="{431C3FF3-EDF5-4F94-8F3E-CC6CEA187984}" destId="{0091C9C4-AD23-404E-870D-8377B7F9F265}" srcOrd="1" destOrd="0" parTransId="{F3958E9A-6CDD-4A05-B320-F8269695E1BB}" sibTransId="{64B70C94-406A-4FB0-AAF3-EB20731CE37D}"/>
    <dgm:cxn modelId="{6314FAF2-5204-48DC-961E-12720BE18AB4}" type="presOf" srcId="{B1DF4093-3947-4D05-A183-0982F95C9A96}" destId="{0A1BF5C5-802F-4085-99F4-A8EB4D907172}" srcOrd="0" destOrd="2" presId="urn:microsoft.com/office/officeart/2005/8/layout/list1"/>
    <dgm:cxn modelId="{E0016CAF-2B77-4C70-8700-152F0CAA9101}" type="presOf" srcId="{0091C9C4-AD23-404E-870D-8377B7F9F265}" destId="{0A1BF5C5-802F-4085-99F4-A8EB4D907172}" srcOrd="0" destOrd="3" presId="urn:microsoft.com/office/officeart/2005/8/layout/list1"/>
    <dgm:cxn modelId="{8A9B616E-E4B5-4F15-BD7E-8A166B770740}" srcId="{9A19D24C-041A-4746-A09E-8E5EBE4B13D1}" destId="{3CC416A2-ED2A-4906-8A90-B07A0C8C5E2D}" srcOrd="0" destOrd="0" parTransId="{5CEE74BA-BAD1-4725-A672-4707E56A9399}" sibTransId="{703AE941-AE38-4C0D-B9F0-DE08F6AFF76E}"/>
    <dgm:cxn modelId="{19492E4E-8B19-4066-B522-478B4547354F}" srcId="{9A19D24C-041A-4746-A09E-8E5EBE4B13D1}" destId="{431C3FF3-EDF5-4F94-8F3E-CC6CEA187984}" srcOrd="1" destOrd="0" parTransId="{343E3F5E-953A-43A2-A2FC-108994AB8F50}" sibTransId="{741AC3FE-3C9A-4CD8-97F8-D84BCE430D9E}"/>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AA00E6"/>
        </a:solidFill>
      </dgm:spPr>
      <dgm:t>
        <a:bodyPr/>
        <a:lstStyle/>
        <a:p>
          <a:r>
            <a:rPr lang="sl-SI" sz="2900" b="1" u="sng" dirty="0" smtClean="0">
              <a:solidFill>
                <a:schemeClr val="bg1"/>
              </a:solidFill>
            </a:rPr>
            <a:t>MLEKO V GO</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100" b="1" dirty="0" smtClean="0"/>
            <a:t>Kot ustrezne pasme za krave molznice (krave molznice, kombinirane pasme) se štejejo pasme, ki so v skladu s pravilnikom, ki ureja identifikacijo in registracijo živali, vpisane v CRG kot:</a:t>
          </a:r>
          <a:endParaRPr lang="sl-SI" sz="21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4BD13A2F-251B-4BFC-A22D-DD8C8797813A}">
      <dgm:prSet custT="1"/>
      <dgm:spPr/>
      <dgm:t>
        <a:bodyPr/>
        <a:lstStyle/>
        <a:p>
          <a:r>
            <a:rPr lang="sl-SI" sz="2100" b="1" dirty="0" smtClean="0"/>
            <a:t>Ali križanke izključno med naštetimi pasmami.</a:t>
          </a:r>
        </a:p>
      </dgm:t>
    </dgm:pt>
    <dgm:pt modelId="{65293CE5-9C8B-4ED2-BF5F-359676A551FD}" type="parTrans" cxnId="{A84EE701-1C10-4943-8B8A-5C8ECCEACC56}">
      <dgm:prSet/>
      <dgm:spPr/>
      <dgm:t>
        <a:bodyPr/>
        <a:lstStyle/>
        <a:p>
          <a:endParaRPr lang="sl-SI"/>
        </a:p>
      </dgm:t>
    </dgm:pt>
    <dgm:pt modelId="{C72CB177-AAA1-45CD-807A-87E0440D2E6E}" type="sibTrans" cxnId="{A84EE701-1C10-4943-8B8A-5C8ECCEACC56}">
      <dgm:prSet/>
      <dgm:spPr/>
      <dgm:t>
        <a:bodyPr/>
        <a:lstStyle/>
        <a:p>
          <a:endParaRPr lang="sl-SI"/>
        </a:p>
      </dgm:t>
    </dgm:pt>
    <dgm:pt modelId="{423B70FE-DFBF-4D2E-95D7-3F1246078132}">
      <dgm:prSet custT="1"/>
      <dgm:spPr/>
      <dgm:t>
        <a:bodyPr/>
        <a:lstStyle/>
        <a:p>
          <a:r>
            <a:rPr lang="sl-SI" sz="2100" b="1" dirty="0" smtClean="0"/>
            <a:t>Načrtovan znesek na enoto za kravo molznico znaša 91 eur, najnižji znesek načrtovanega zneska na enoto 82 eur in najvišji znesek načrtovanega zneska na enoto 104,65 eur</a:t>
          </a:r>
          <a:r>
            <a:rPr lang="sl-SI" sz="2100" dirty="0" smtClean="0"/>
            <a:t>. </a:t>
          </a:r>
          <a:endParaRPr lang="sl-SI" sz="2100" dirty="0"/>
        </a:p>
      </dgm:t>
    </dgm:pt>
    <dgm:pt modelId="{3BB92CD9-C51C-49B8-A431-7F531E629324}" type="parTrans" cxnId="{3FD7BC71-2228-46D8-AFF3-85E1E1DFE357}">
      <dgm:prSet/>
      <dgm:spPr/>
      <dgm:t>
        <a:bodyPr/>
        <a:lstStyle/>
        <a:p>
          <a:endParaRPr lang="sl-SI"/>
        </a:p>
      </dgm:t>
    </dgm:pt>
    <dgm:pt modelId="{09279ED0-4238-4C77-A4D1-951917FC8534}" type="sibTrans" cxnId="{3FD7BC71-2228-46D8-AFF3-85E1E1DFE357}">
      <dgm:prSet/>
      <dgm:spPr/>
      <dgm:t>
        <a:bodyPr/>
        <a:lstStyle/>
        <a:p>
          <a:endParaRPr lang="sl-SI"/>
        </a:p>
      </dgm:t>
    </dgm:pt>
    <dgm:pt modelId="{CD291FD9-6B9D-488F-9FA1-5C997E4D6CFD}">
      <dgm:prSet custT="1"/>
      <dgm:spPr/>
      <dgm:t>
        <a:bodyPr/>
        <a:lstStyle/>
        <a:p>
          <a:endParaRPr lang="sl-SI" sz="2100" dirty="0" smtClean="0"/>
        </a:p>
      </dgm:t>
    </dgm:pt>
    <dgm:pt modelId="{C829C783-372A-4AFE-95B4-9CBE9E73869C}" type="parTrans" cxnId="{731F947F-05D9-45EE-BA28-CDB6AF9F9324}">
      <dgm:prSet/>
      <dgm:spPr/>
      <dgm:t>
        <a:bodyPr/>
        <a:lstStyle/>
        <a:p>
          <a:endParaRPr lang="sl-SI"/>
        </a:p>
      </dgm:t>
    </dgm:pt>
    <dgm:pt modelId="{6F0A38D3-6CC1-4796-96A8-D9B9AB61E9FE}" type="sibTrans" cxnId="{731F947F-05D9-45EE-BA28-CDB6AF9F9324}">
      <dgm:prSet/>
      <dgm:spPr/>
      <dgm:t>
        <a:bodyPr/>
        <a:lstStyle/>
        <a:p>
          <a:endParaRPr lang="sl-SI"/>
        </a:p>
      </dgm:t>
    </dgm:pt>
    <dgm:pt modelId="{4526A414-FAAC-4E22-B46C-44C71CB62A24}">
      <dgm:prSet phldrT="[besedilo]" custT="1"/>
      <dgm:spPr/>
      <dgm:t>
        <a:bodyPr/>
        <a:lstStyle/>
        <a:p>
          <a:r>
            <a:rPr lang="sl-SI" sz="2100" dirty="0" smtClean="0"/>
            <a:t>Črno – bela, Rdeči </a:t>
          </a:r>
          <a:r>
            <a:rPr lang="sl-SI" sz="2100" dirty="0" err="1" smtClean="0"/>
            <a:t>Holštajn</a:t>
          </a:r>
          <a:r>
            <a:rPr lang="sl-SI" sz="2100" dirty="0" smtClean="0"/>
            <a:t>, mlečna pasma, </a:t>
          </a:r>
          <a:r>
            <a:rPr lang="sl-SI" sz="2100" dirty="0" err="1" smtClean="0"/>
            <a:t>Džersi</a:t>
          </a:r>
          <a:r>
            <a:rPr lang="sl-SI" sz="2100" dirty="0" smtClean="0"/>
            <a:t>, </a:t>
          </a:r>
          <a:r>
            <a:rPr lang="sl-SI" sz="2100" dirty="0" err="1" smtClean="0"/>
            <a:t>Ayrshire</a:t>
          </a:r>
          <a:r>
            <a:rPr lang="sl-SI" sz="2100" dirty="0" smtClean="0"/>
            <a:t>, Švedska rdeča, Bivol, Rjava, Lisasta, </a:t>
          </a:r>
          <a:r>
            <a:rPr lang="sl-SI" sz="2100" dirty="0" err="1" smtClean="0"/>
            <a:t>Montbeliard</a:t>
          </a:r>
          <a:r>
            <a:rPr lang="sl-SI" sz="2100" dirty="0" smtClean="0"/>
            <a:t>, Cika, Kraška sivka (Slovensko rjavo govedo), </a:t>
          </a:r>
          <a:r>
            <a:rPr lang="sl-SI" sz="2100" dirty="0" err="1" smtClean="0"/>
            <a:t>Meuse-Rhine-Yssel</a:t>
          </a:r>
          <a:r>
            <a:rPr lang="sl-SI" sz="2100" dirty="0" smtClean="0"/>
            <a:t> (MRY), </a:t>
          </a:r>
          <a:r>
            <a:rPr lang="sl-SI" sz="2100" dirty="0" err="1" smtClean="0"/>
            <a:t>Pincgau</a:t>
          </a:r>
          <a:r>
            <a:rPr lang="sl-SI" sz="2100" dirty="0" smtClean="0"/>
            <a:t>, Siva tirolska, Madžarsko podolsko govedo, Nemško svetlo govedo(German </a:t>
          </a:r>
          <a:r>
            <a:rPr lang="sl-SI" sz="2100" dirty="0" err="1" smtClean="0"/>
            <a:t>Yellow</a:t>
          </a:r>
          <a:r>
            <a:rPr lang="sl-SI" sz="2100" dirty="0" smtClean="0"/>
            <a:t>), </a:t>
          </a:r>
          <a:r>
            <a:rPr lang="sl-SI" sz="2100" dirty="0" err="1" smtClean="0"/>
            <a:t>Dexter</a:t>
          </a:r>
          <a:r>
            <a:rPr lang="sl-SI" sz="2100" dirty="0" smtClean="0"/>
            <a:t>, Podolsko govedo, </a:t>
          </a:r>
          <a:r>
            <a:rPr lang="sl-SI" sz="2100" dirty="0" err="1" smtClean="0"/>
            <a:t>Blaarkop</a:t>
          </a:r>
          <a:r>
            <a:rPr lang="sl-SI" sz="2100" dirty="0" smtClean="0"/>
            <a:t> </a:t>
          </a:r>
          <a:r>
            <a:rPr lang="sl-SI" sz="2100" dirty="0" err="1" smtClean="0"/>
            <a:t>rood</a:t>
          </a:r>
          <a:r>
            <a:rPr lang="sl-SI" sz="2100" dirty="0" smtClean="0"/>
            <a:t>, </a:t>
          </a:r>
          <a:r>
            <a:rPr lang="sl-SI" sz="2100" dirty="0" err="1" smtClean="0"/>
            <a:t>Normande</a:t>
          </a:r>
          <a:r>
            <a:rPr lang="sl-SI" sz="2100" dirty="0" smtClean="0"/>
            <a:t>, </a:t>
          </a:r>
          <a:r>
            <a:rPr lang="sl-SI" sz="2100" dirty="0" err="1" smtClean="0"/>
            <a:t>Kärntner</a:t>
          </a:r>
          <a:r>
            <a:rPr lang="sl-SI" sz="2100" dirty="0" smtClean="0"/>
            <a:t> </a:t>
          </a:r>
          <a:r>
            <a:rPr lang="sl-SI" sz="2100" dirty="0" err="1" smtClean="0"/>
            <a:t>Blondveih</a:t>
          </a:r>
          <a:r>
            <a:rPr lang="sl-SI" sz="2100" dirty="0" smtClean="0"/>
            <a:t>, Istrsko govedo, </a:t>
          </a:r>
          <a:r>
            <a:rPr lang="sl-SI" sz="2100" dirty="0" err="1" smtClean="0"/>
            <a:t>Kostroma</a:t>
          </a:r>
          <a:r>
            <a:rPr lang="sl-SI" sz="2100" dirty="0" smtClean="0"/>
            <a:t>.</a:t>
          </a:r>
          <a:endParaRPr lang="sl-SI" sz="2100" b="1" dirty="0">
            <a:solidFill>
              <a:srgbClr val="7030A0"/>
            </a:solidFill>
          </a:endParaRPr>
        </a:p>
      </dgm:t>
    </dgm:pt>
    <dgm:pt modelId="{CFC163C6-8A0C-498D-91EC-8BD61A894FE4}" type="parTrans" cxnId="{E266D4BB-24AE-4701-BD71-24D49BA45AFC}">
      <dgm:prSet/>
      <dgm:spPr/>
      <dgm:t>
        <a:bodyPr/>
        <a:lstStyle/>
        <a:p>
          <a:endParaRPr lang="sl-SI"/>
        </a:p>
      </dgm:t>
    </dgm:pt>
    <dgm:pt modelId="{DBB7B750-D878-423D-AB60-E1A9E66DBE07}" type="sibTrans" cxnId="{E266D4BB-24AE-4701-BD71-24D49BA45AFC}">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462835" custLinFactNeighborX="-93645" custLinFactNeighborY="-3835">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38319" custLinFactY="-2532" custLinFactNeighborY="-100000">
        <dgm:presLayoutVars>
          <dgm:bulletEnabled val="1"/>
        </dgm:presLayoutVars>
      </dgm:prSet>
      <dgm:spPr/>
      <dgm:t>
        <a:bodyPr/>
        <a:lstStyle/>
        <a:p>
          <a:endParaRPr lang="sl-SI"/>
        </a:p>
      </dgm:t>
    </dgm:pt>
  </dgm:ptLst>
  <dgm:cxnLst>
    <dgm:cxn modelId="{F7EB8539-4FCE-4D93-80CF-F5882E732A38}" type="presOf" srcId="{423B70FE-DFBF-4D2E-95D7-3F1246078132}" destId="{0A1BF5C5-802F-4085-99F4-A8EB4D907172}" srcOrd="0" destOrd="4" presId="urn:microsoft.com/office/officeart/2005/8/layout/list1"/>
    <dgm:cxn modelId="{3FD7BC71-2228-46D8-AFF3-85E1E1DFE357}" srcId="{9A19D24C-041A-4746-A09E-8E5EBE4B13D1}" destId="{423B70FE-DFBF-4D2E-95D7-3F1246078132}" srcOrd="3" destOrd="0" parTransId="{3BB92CD9-C51C-49B8-A431-7F531E629324}" sibTransId="{09279ED0-4238-4C77-A4D1-951917FC8534}"/>
    <dgm:cxn modelId="{EFE9F5C0-CCDE-4549-B1C2-3F6FCEA86577}" srcId="{B649F634-DD58-4168-AC71-8AF5F03495A5}" destId="{9A19D24C-041A-4746-A09E-8E5EBE4B13D1}" srcOrd="0" destOrd="0" parTransId="{8E0A2557-99FD-4186-8F24-1444F9ECEFA1}" sibTransId="{BEC54E03-5638-481D-BCDA-15CEFE4DA609}"/>
    <dgm:cxn modelId="{A84EE701-1C10-4943-8B8A-5C8ECCEACC56}" srcId="{9A19D24C-041A-4746-A09E-8E5EBE4B13D1}" destId="{4BD13A2F-251B-4BFC-A22D-DD8C8797813A}" srcOrd="1" destOrd="0" parTransId="{65293CE5-9C8B-4ED2-BF5F-359676A551FD}" sibTransId="{C72CB177-AAA1-45CD-807A-87E0440D2E6E}"/>
    <dgm:cxn modelId="{15F6FB34-242C-4968-B42E-1710977DF625}" type="presOf" srcId="{CD291FD9-6B9D-488F-9FA1-5C997E4D6CFD}" destId="{0A1BF5C5-802F-4085-99F4-A8EB4D907172}" srcOrd="0" destOrd="3" presId="urn:microsoft.com/office/officeart/2005/8/layout/list1"/>
    <dgm:cxn modelId="{731F947F-05D9-45EE-BA28-CDB6AF9F9324}" srcId="{9A19D24C-041A-4746-A09E-8E5EBE4B13D1}" destId="{CD291FD9-6B9D-488F-9FA1-5C997E4D6CFD}" srcOrd="2" destOrd="0" parTransId="{C829C783-372A-4AFE-95B4-9CBE9E73869C}" sibTransId="{6F0A38D3-6CC1-4796-96A8-D9B9AB61E9FE}"/>
    <dgm:cxn modelId="{DA3A95A1-87A9-4828-99DF-6A4C034837E2}" type="presOf" srcId="{3CC416A2-ED2A-4906-8A90-B07A0C8C5E2D}" destId="{0A1BF5C5-802F-4085-99F4-A8EB4D907172}" srcOrd="0" destOrd="0" presId="urn:microsoft.com/office/officeart/2005/8/layout/list1"/>
    <dgm:cxn modelId="{8A9B616E-E4B5-4F15-BD7E-8A166B770740}" srcId="{9A19D24C-041A-4746-A09E-8E5EBE4B13D1}" destId="{3CC416A2-ED2A-4906-8A90-B07A0C8C5E2D}" srcOrd="0" destOrd="0" parTransId="{5CEE74BA-BAD1-4725-A672-4707E56A9399}" sibTransId="{703AE941-AE38-4C0D-B9F0-DE08F6AFF76E}"/>
    <dgm:cxn modelId="{6F1533D2-6792-4C7E-93DA-5F2377D0CB53}" type="presOf" srcId="{9A19D24C-041A-4746-A09E-8E5EBE4B13D1}" destId="{E037A717-3807-43F9-BA79-C1F7E5EF63EF}" srcOrd="0" destOrd="0" presId="urn:microsoft.com/office/officeart/2005/8/layout/list1"/>
    <dgm:cxn modelId="{9BBE0DC5-BE02-4640-A181-BAFE5E71F947}" type="presOf" srcId="{4526A414-FAAC-4E22-B46C-44C71CB62A24}" destId="{0A1BF5C5-802F-4085-99F4-A8EB4D907172}" srcOrd="0" destOrd="1" presId="urn:microsoft.com/office/officeart/2005/8/layout/list1"/>
    <dgm:cxn modelId="{7FD19529-6E90-4098-9849-CD0C28140038}" type="presOf" srcId="{9A19D24C-041A-4746-A09E-8E5EBE4B13D1}" destId="{573BF56C-8531-403F-9668-77F35B692B00}" srcOrd="1" destOrd="0" presId="urn:microsoft.com/office/officeart/2005/8/layout/list1"/>
    <dgm:cxn modelId="{3E5C2543-8F59-47F7-B6E1-0FF5AC6E040D}" type="presOf" srcId="{4BD13A2F-251B-4BFC-A22D-DD8C8797813A}" destId="{0A1BF5C5-802F-4085-99F4-A8EB4D907172}" srcOrd="0" destOrd="2" presId="urn:microsoft.com/office/officeart/2005/8/layout/list1"/>
    <dgm:cxn modelId="{75C8A271-035B-4280-930F-B28019299EEC}" type="presOf" srcId="{B649F634-DD58-4168-AC71-8AF5F03495A5}" destId="{D691243B-3CB9-4817-8D34-C0F8E2F5F7FE}" srcOrd="0" destOrd="0" presId="urn:microsoft.com/office/officeart/2005/8/layout/list1"/>
    <dgm:cxn modelId="{E266D4BB-24AE-4701-BD71-24D49BA45AFC}" srcId="{3CC416A2-ED2A-4906-8A90-B07A0C8C5E2D}" destId="{4526A414-FAAC-4E22-B46C-44C71CB62A24}" srcOrd="0" destOrd="0" parTransId="{CFC163C6-8A0C-498D-91EC-8BD61A894FE4}" sibTransId="{DBB7B750-D878-423D-AB60-E1A9E66DBE07}"/>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AA00E6"/>
        </a:solidFill>
      </dgm:spPr>
      <dgm:t>
        <a:bodyPr/>
        <a:lstStyle/>
        <a:p>
          <a:r>
            <a:rPr lang="sl-SI" sz="2900" b="1" u="sng" dirty="0" smtClean="0">
              <a:solidFill>
                <a:schemeClr val="bg1"/>
              </a:solidFill>
            </a:rPr>
            <a:t>MLEKO V GO</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100" b="1" dirty="0" smtClean="0">
              <a:solidFill>
                <a:srgbClr val="7030A0"/>
              </a:solidFill>
            </a:rPr>
            <a:t>Primer ni v A kontroli: </a:t>
          </a:r>
          <a:endParaRPr lang="sl-SI" sz="21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4F51D0FD-F417-4C64-9076-9851146E47EE}">
      <dgm:prSet phldrT="[besedilo]" custT="1"/>
      <dgm:spPr/>
      <dgm:t>
        <a:bodyPr/>
        <a:lstStyle/>
        <a:p>
          <a:endParaRPr lang="sl-SI" sz="2100" b="1" dirty="0">
            <a:solidFill>
              <a:srgbClr val="7030A0"/>
            </a:solidFill>
          </a:endParaRPr>
        </a:p>
      </dgm:t>
    </dgm:pt>
    <dgm:pt modelId="{DCC55850-B971-4B79-9DB0-94A86761A1F3}" type="parTrans" cxnId="{D712BB90-5360-4548-A28B-0ABE92406619}">
      <dgm:prSet/>
      <dgm:spPr/>
      <dgm:t>
        <a:bodyPr/>
        <a:lstStyle/>
        <a:p>
          <a:endParaRPr lang="sl-SI"/>
        </a:p>
      </dgm:t>
    </dgm:pt>
    <dgm:pt modelId="{05B96616-C596-4255-8B4C-12F791CD0D65}" type="sibTrans" cxnId="{D712BB90-5360-4548-A28B-0ABE92406619}">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X="121786" custScaleY="40669" custLinFactNeighborX="-89902" custLinFactNeighborY="-54965">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38319" custLinFactNeighborY="31306">
        <dgm:presLayoutVars>
          <dgm:bulletEnabled val="1"/>
        </dgm:presLayoutVars>
      </dgm:prSet>
      <dgm:spPr/>
      <dgm:t>
        <a:bodyPr/>
        <a:lstStyle/>
        <a:p>
          <a:endParaRPr lang="sl-SI"/>
        </a:p>
      </dgm:t>
    </dgm:pt>
  </dgm:ptLst>
  <dgm:cxnLst>
    <dgm:cxn modelId="{EFE9F5C0-CCDE-4549-B1C2-3F6FCEA86577}" srcId="{B649F634-DD58-4168-AC71-8AF5F03495A5}" destId="{9A19D24C-041A-4746-A09E-8E5EBE4B13D1}" srcOrd="0" destOrd="0" parTransId="{8E0A2557-99FD-4186-8F24-1444F9ECEFA1}" sibTransId="{BEC54E03-5638-481D-BCDA-15CEFE4DA609}"/>
    <dgm:cxn modelId="{75C8A271-035B-4280-930F-B28019299EEC}" type="presOf" srcId="{B649F634-DD58-4168-AC71-8AF5F03495A5}" destId="{D691243B-3CB9-4817-8D34-C0F8E2F5F7FE}" srcOrd="0" destOrd="0" presId="urn:microsoft.com/office/officeart/2005/8/layout/list1"/>
    <dgm:cxn modelId="{6F1533D2-6792-4C7E-93DA-5F2377D0CB53}" type="presOf" srcId="{9A19D24C-041A-4746-A09E-8E5EBE4B13D1}" destId="{E037A717-3807-43F9-BA79-C1F7E5EF63EF}" srcOrd="0" destOrd="0" presId="urn:microsoft.com/office/officeart/2005/8/layout/list1"/>
    <dgm:cxn modelId="{53635681-6551-4B31-867F-3960A61142D2}" type="presOf" srcId="{4F51D0FD-F417-4C64-9076-9851146E47EE}" destId="{0A1BF5C5-802F-4085-99F4-A8EB4D907172}" srcOrd="0" destOrd="1" presId="urn:microsoft.com/office/officeart/2005/8/layout/list1"/>
    <dgm:cxn modelId="{DA3A95A1-87A9-4828-99DF-6A4C034837E2}" type="presOf" srcId="{3CC416A2-ED2A-4906-8A90-B07A0C8C5E2D}" destId="{0A1BF5C5-802F-4085-99F4-A8EB4D907172}" srcOrd="0" destOrd="0" presId="urn:microsoft.com/office/officeart/2005/8/layout/list1"/>
    <dgm:cxn modelId="{7FD19529-6E90-4098-9849-CD0C28140038}" type="presOf" srcId="{9A19D24C-041A-4746-A09E-8E5EBE4B13D1}" destId="{573BF56C-8531-403F-9668-77F35B692B00}" srcOrd="1" destOrd="0" presId="urn:microsoft.com/office/officeart/2005/8/layout/list1"/>
    <dgm:cxn modelId="{D712BB90-5360-4548-A28B-0ABE92406619}" srcId="{9A19D24C-041A-4746-A09E-8E5EBE4B13D1}" destId="{4F51D0FD-F417-4C64-9076-9851146E47EE}" srcOrd="1" destOrd="0" parTransId="{DCC55850-B971-4B79-9DB0-94A86761A1F3}" sibTransId="{05B96616-C596-4255-8B4C-12F791CD0D65}"/>
    <dgm:cxn modelId="{8A9B616E-E4B5-4F15-BD7E-8A166B770740}" srcId="{9A19D24C-041A-4746-A09E-8E5EBE4B13D1}" destId="{3CC416A2-ED2A-4906-8A90-B07A0C8C5E2D}" srcOrd="0" destOrd="0" parTransId="{5CEE74BA-BAD1-4725-A672-4707E56A9399}" sibTransId="{703AE941-AE38-4C0D-B9F0-DE08F6AFF76E}"/>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AA00E6"/>
        </a:solidFill>
      </dgm:spPr>
      <dgm:t>
        <a:bodyPr/>
        <a:lstStyle/>
        <a:p>
          <a:r>
            <a:rPr lang="sl-SI" sz="2900" b="1" u="sng" dirty="0" smtClean="0">
              <a:solidFill>
                <a:schemeClr val="bg1"/>
              </a:solidFill>
            </a:rPr>
            <a:t>MLEKO V GO</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r>
            <a:rPr lang="sl-SI" sz="2100" b="1" dirty="0" smtClean="0">
              <a:solidFill>
                <a:srgbClr val="7030A0"/>
              </a:solidFill>
            </a:rPr>
            <a:t>Primer je v  A kontroli: </a:t>
          </a:r>
          <a:endParaRPr lang="sl-SI" sz="21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4F51D0FD-F417-4C64-9076-9851146E47EE}">
      <dgm:prSet phldrT="[besedilo]" custT="1"/>
      <dgm:spPr/>
      <dgm:t>
        <a:bodyPr/>
        <a:lstStyle/>
        <a:p>
          <a:endParaRPr lang="sl-SI" sz="2100" b="1" dirty="0">
            <a:solidFill>
              <a:srgbClr val="7030A0"/>
            </a:solidFill>
          </a:endParaRPr>
        </a:p>
      </dgm:t>
    </dgm:pt>
    <dgm:pt modelId="{DCC55850-B971-4B79-9DB0-94A86761A1F3}" type="parTrans" cxnId="{D712BB90-5360-4548-A28B-0ABE92406619}">
      <dgm:prSet/>
      <dgm:spPr/>
      <dgm:t>
        <a:bodyPr/>
        <a:lstStyle/>
        <a:p>
          <a:endParaRPr lang="sl-SI"/>
        </a:p>
      </dgm:t>
    </dgm:pt>
    <dgm:pt modelId="{05B96616-C596-4255-8B4C-12F791CD0D65}" type="sibTrans" cxnId="{D712BB90-5360-4548-A28B-0ABE92406619}">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X="121786" custScaleY="40669" custLinFactNeighborX="-89902" custLinFactNeighborY="-54965">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38319" custLinFactNeighborY="30283">
        <dgm:presLayoutVars>
          <dgm:bulletEnabled val="1"/>
        </dgm:presLayoutVars>
      </dgm:prSet>
      <dgm:spPr/>
      <dgm:t>
        <a:bodyPr/>
        <a:lstStyle/>
        <a:p>
          <a:endParaRPr lang="sl-SI"/>
        </a:p>
      </dgm:t>
    </dgm:pt>
  </dgm:ptLst>
  <dgm:cxnLst>
    <dgm:cxn modelId="{EFE9F5C0-CCDE-4549-B1C2-3F6FCEA86577}" srcId="{B649F634-DD58-4168-AC71-8AF5F03495A5}" destId="{9A19D24C-041A-4746-A09E-8E5EBE4B13D1}" srcOrd="0" destOrd="0" parTransId="{8E0A2557-99FD-4186-8F24-1444F9ECEFA1}" sibTransId="{BEC54E03-5638-481D-BCDA-15CEFE4DA609}"/>
    <dgm:cxn modelId="{75C8A271-035B-4280-930F-B28019299EEC}" type="presOf" srcId="{B649F634-DD58-4168-AC71-8AF5F03495A5}" destId="{D691243B-3CB9-4817-8D34-C0F8E2F5F7FE}" srcOrd="0" destOrd="0" presId="urn:microsoft.com/office/officeart/2005/8/layout/list1"/>
    <dgm:cxn modelId="{6F1533D2-6792-4C7E-93DA-5F2377D0CB53}" type="presOf" srcId="{9A19D24C-041A-4746-A09E-8E5EBE4B13D1}" destId="{E037A717-3807-43F9-BA79-C1F7E5EF63EF}" srcOrd="0" destOrd="0" presId="urn:microsoft.com/office/officeart/2005/8/layout/list1"/>
    <dgm:cxn modelId="{53635681-6551-4B31-867F-3960A61142D2}" type="presOf" srcId="{4F51D0FD-F417-4C64-9076-9851146E47EE}" destId="{0A1BF5C5-802F-4085-99F4-A8EB4D907172}" srcOrd="0" destOrd="1" presId="urn:microsoft.com/office/officeart/2005/8/layout/list1"/>
    <dgm:cxn modelId="{DA3A95A1-87A9-4828-99DF-6A4C034837E2}" type="presOf" srcId="{3CC416A2-ED2A-4906-8A90-B07A0C8C5E2D}" destId="{0A1BF5C5-802F-4085-99F4-A8EB4D907172}" srcOrd="0" destOrd="0" presId="urn:microsoft.com/office/officeart/2005/8/layout/list1"/>
    <dgm:cxn modelId="{7FD19529-6E90-4098-9849-CD0C28140038}" type="presOf" srcId="{9A19D24C-041A-4746-A09E-8E5EBE4B13D1}" destId="{573BF56C-8531-403F-9668-77F35B692B00}" srcOrd="1" destOrd="0" presId="urn:microsoft.com/office/officeart/2005/8/layout/list1"/>
    <dgm:cxn modelId="{D712BB90-5360-4548-A28B-0ABE92406619}" srcId="{9A19D24C-041A-4746-A09E-8E5EBE4B13D1}" destId="{4F51D0FD-F417-4C64-9076-9851146E47EE}" srcOrd="1" destOrd="0" parTransId="{DCC55850-B971-4B79-9DB0-94A86761A1F3}" sibTransId="{05B96616-C596-4255-8B4C-12F791CD0D65}"/>
    <dgm:cxn modelId="{8A9B616E-E4B5-4F15-BD7E-8A166B770740}" srcId="{9A19D24C-041A-4746-A09E-8E5EBE4B13D1}" destId="{3CC416A2-ED2A-4906-8A90-B07A0C8C5E2D}" srcOrd="0" destOrd="0" parTransId="{5CEE74BA-BAD1-4725-A672-4707E56A9399}" sibTransId="{703AE941-AE38-4C0D-B9F0-DE08F6AFF76E}"/>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649F634-DD58-4168-AC71-8AF5F03495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9A19D24C-041A-4746-A09E-8E5EBE4B13D1}">
      <dgm:prSet phldrT="[besedilo]" custT="1"/>
      <dgm:spPr>
        <a:solidFill>
          <a:srgbClr val="AA00E6"/>
        </a:solidFill>
      </dgm:spPr>
      <dgm:t>
        <a:bodyPr/>
        <a:lstStyle/>
        <a:p>
          <a:r>
            <a:rPr lang="sl-SI" sz="2900" b="1" u="sng" dirty="0" smtClean="0">
              <a:solidFill>
                <a:schemeClr val="bg1"/>
              </a:solidFill>
            </a:rPr>
            <a:t> BELJAKOVINSKE RASTLINE (BR)</a:t>
          </a:r>
          <a:endParaRPr lang="sl-SI" sz="2900" dirty="0"/>
        </a:p>
      </dgm:t>
    </dgm:pt>
    <dgm:pt modelId="{8E0A2557-99FD-4186-8F24-1444F9ECEFA1}" type="parTrans" cxnId="{EFE9F5C0-CCDE-4549-B1C2-3F6FCEA86577}">
      <dgm:prSet/>
      <dgm:spPr/>
      <dgm:t>
        <a:bodyPr/>
        <a:lstStyle/>
        <a:p>
          <a:endParaRPr lang="sl-SI"/>
        </a:p>
      </dgm:t>
    </dgm:pt>
    <dgm:pt modelId="{BEC54E03-5638-481D-BCDA-15CEFE4DA609}" type="sibTrans" cxnId="{EFE9F5C0-CCDE-4549-B1C2-3F6FCEA86577}">
      <dgm:prSet/>
      <dgm:spPr/>
      <dgm:t>
        <a:bodyPr/>
        <a:lstStyle/>
        <a:p>
          <a:endParaRPr lang="sl-SI"/>
        </a:p>
      </dgm:t>
    </dgm:pt>
    <dgm:pt modelId="{3CC416A2-ED2A-4906-8A90-B07A0C8C5E2D}">
      <dgm:prSet phldrT="[besedilo]" custT="1"/>
      <dgm:spPr/>
      <dgm:t>
        <a:bodyPr/>
        <a:lstStyle/>
        <a:p>
          <a:pPr algn="l"/>
          <a:r>
            <a:rPr lang="sl-SI" sz="1800" b="1" dirty="0" smtClean="0"/>
            <a:t>Nosilec kmetijskega gospodarstva je upravičen do podpore za BR, če upošteva da:</a:t>
          </a:r>
          <a:endParaRPr lang="sl-SI" sz="1800" b="1" dirty="0">
            <a:solidFill>
              <a:srgbClr val="7030A0"/>
            </a:solidFill>
          </a:endParaRPr>
        </a:p>
      </dgm:t>
    </dgm:pt>
    <dgm:pt modelId="{5CEE74BA-BAD1-4725-A672-4707E56A9399}" type="parTrans" cxnId="{8A9B616E-E4B5-4F15-BD7E-8A166B770740}">
      <dgm:prSet/>
      <dgm:spPr/>
      <dgm:t>
        <a:bodyPr/>
        <a:lstStyle/>
        <a:p>
          <a:endParaRPr lang="sl-SI"/>
        </a:p>
      </dgm:t>
    </dgm:pt>
    <dgm:pt modelId="{703AE941-AE38-4C0D-B9F0-DE08F6AFF76E}" type="sibTrans" cxnId="{8A9B616E-E4B5-4F15-BD7E-8A166B770740}">
      <dgm:prSet/>
      <dgm:spPr/>
      <dgm:t>
        <a:bodyPr/>
        <a:lstStyle/>
        <a:p>
          <a:endParaRPr lang="sl-SI"/>
        </a:p>
      </dgm:t>
    </dgm:pt>
    <dgm:pt modelId="{7309BE1D-B871-41E1-BBA7-6076D3E3D5CE}">
      <dgm:prSet custT="1"/>
      <dgm:spPr/>
      <dgm:t>
        <a:bodyPr/>
        <a:lstStyle/>
        <a:p>
          <a:pPr algn="just"/>
          <a:r>
            <a:rPr lang="sl-SI" sz="1800" dirty="0" smtClean="0">
              <a:solidFill>
                <a:schemeClr val="accent5">
                  <a:lumMod val="75000"/>
                </a:schemeClr>
              </a:solidFill>
            </a:rPr>
            <a:t>da je na </a:t>
          </a:r>
          <a:r>
            <a:rPr lang="sl-SI" sz="1800" dirty="0" smtClean="0">
              <a:solidFill>
                <a:schemeClr val="accent5">
                  <a:lumMod val="75000"/>
                </a:schemeClr>
              </a:solidFill>
            </a:rPr>
            <a:t>površini (v času glavnega posevka) </a:t>
          </a:r>
          <a:r>
            <a:rPr lang="sl-SI" sz="1800" dirty="0" smtClean="0">
              <a:solidFill>
                <a:schemeClr val="accent5">
                  <a:lumMod val="75000"/>
                </a:schemeClr>
              </a:solidFill>
            </a:rPr>
            <a:t>dovoljena le setev teh kmetijskih rastlin:</a:t>
          </a:r>
          <a:r>
            <a:rPr lang="sl-SI" sz="1800" dirty="0" smtClean="0"/>
            <a:t> lucerne, detelje, deteljno-travne mešanice, krmnega boba, krmnega graha, soje, grašice, volčji bob, boba, graha, fižola, leče, čičerike, nokote ali grahorja;</a:t>
          </a:r>
        </a:p>
      </dgm:t>
    </dgm:pt>
    <dgm:pt modelId="{34940337-420C-4D8E-9940-2BFFA429098D}" type="parTrans" cxnId="{66B12132-EAB0-48F0-9DBB-A0CA409EA9D4}">
      <dgm:prSet/>
      <dgm:spPr/>
      <dgm:t>
        <a:bodyPr/>
        <a:lstStyle/>
        <a:p>
          <a:endParaRPr lang="sl-SI"/>
        </a:p>
      </dgm:t>
    </dgm:pt>
    <dgm:pt modelId="{A0CBE8E2-A0D5-44F5-958B-C01D6E79F3A6}" type="sibTrans" cxnId="{66B12132-EAB0-48F0-9DBB-A0CA409EA9D4}">
      <dgm:prSet/>
      <dgm:spPr/>
      <dgm:t>
        <a:bodyPr/>
        <a:lstStyle/>
        <a:p>
          <a:endParaRPr lang="sl-SI"/>
        </a:p>
      </dgm:t>
    </dgm:pt>
    <dgm:pt modelId="{668BBC19-FB14-404D-90E3-BD7436F4C2FE}">
      <dgm:prSet custT="1"/>
      <dgm:spPr/>
      <dgm:t>
        <a:bodyPr/>
        <a:lstStyle/>
        <a:p>
          <a:pPr algn="just"/>
          <a:r>
            <a:rPr lang="sl-SI" sz="1800" dirty="0" smtClean="0"/>
            <a:t>če nosilec kmetijskega gospodarstva prideluje lucerno, detelje, deteljno-travne mešanice ali nokoto, obtežba na kmetijskem gospodarstvu znaša vsaj 0,9 GVŽ na hektar kmetijskih zemljišč v uporabi;</a:t>
          </a:r>
        </a:p>
      </dgm:t>
    </dgm:pt>
    <dgm:pt modelId="{9CEE0D51-7E03-49BA-980C-E6F329CFD595}" type="parTrans" cxnId="{5478EE08-1E4B-41BF-9AE2-6750766916A1}">
      <dgm:prSet/>
      <dgm:spPr/>
      <dgm:t>
        <a:bodyPr/>
        <a:lstStyle/>
        <a:p>
          <a:endParaRPr lang="sl-SI"/>
        </a:p>
      </dgm:t>
    </dgm:pt>
    <dgm:pt modelId="{3B02A151-3CDA-48E1-8123-71B2B6F6131E}" type="sibTrans" cxnId="{5478EE08-1E4B-41BF-9AE2-6750766916A1}">
      <dgm:prSet/>
      <dgm:spPr/>
      <dgm:t>
        <a:bodyPr/>
        <a:lstStyle/>
        <a:p>
          <a:endParaRPr lang="sl-SI"/>
        </a:p>
      </dgm:t>
    </dgm:pt>
    <dgm:pt modelId="{DD6A32C3-AAE5-46C5-A700-EF4A9D468ADA}">
      <dgm:prSet custT="1"/>
      <dgm:spPr/>
      <dgm:t>
        <a:bodyPr/>
        <a:lstStyle/>
        <a:p>
          <a:pPr algn="just"/>
          <a:r>
            <a:rPr lang="sl-SI" sz="1800" dirty="0" smtClean="0">
              <a:solidFill>
                <a:schemeClr val="accent5">
                  <a:lumMod val="75000"/>
                </a:schemeClr>
              </a:solidFill>
            </a:rPr>
            <a:t>če nosilec KMG prideluje lucerno, detelje, deteljno-travne mešanice, nokoto in je vključen v ekološko pridelavo poljščin ali zelenjadnic ali ekološko rejo goveda, mora znašati obtežba na KMG vsaj 0,5 GVŽ na hektar kmetijskih zemljišč v uporabi;</a:t>
          </a:r>
        </a:p>
      </dgm:t>
    </dgm:pt>
    <dgm:pt modelId="{39C5F2D4-F168-4920-89AF-C8B6F7A248DE}" type="parTrans" cxnId="{099C4F5F-B1F3-4C37-BC3C-A7E87E2DFB15}">
      <dgm:prSet/>
      <dgm:spPr/>
      <dgm:t>
        <a:bodyPr/>
        <a:lstStyle/>
        <a:p>
          <a:endParaRPr lang="sl-SI"/>
        </a:p>
      </dgm:t>
    </dgm:pt>
    <dgm:pt modelId="{F61493F7-B173-4424-9BA9-4FE2798EEB72}" type="sibTrans" cxnId="{099C4F5F-B1F3-4C37-BC3C-A7E87E2DFB15}">
      <dgm:prSet/>
      <dgm:spPr/>
      <dgm:t>
        <a:bodyPr/>
        <a:lstStyle/>
        <a:p>
          <a:endParaRPr lang="sl-SI"/>
        </a:p>
      </dgm:t>
    </dgm:pt>
    <dgm:pt modelId="{D1FA025F-80DE-4A80-8176-4E2B501C716E}">
      <dgm:prSet custT="1"/>
      <dgm:spPr/>
      <dgm:t>
        <a:bodyPr/>
        <a:lstStyle/>
        <a:p>
          <a:pPr algn="just"/>
          <a:r>
            <a:rPr lang="sl-SI" sz="1800" dirty="0" smtClean="0">
              <a:solidFill>
                <a:schemeClr val="accent5">
                  <a:lumMod val="75000"/>
                </a:schemeClr>
              </a:solidFill>
            </a:rPr>
            <a:t>ustrezne kmetijske rastline na prijavljeni površini prevladujejo;</a:t>
          </a:r>
        </a:p>
      </dgm:t>
    </dgm:pt>
    <dgm:pt modelId="{520CBE56-4B9E-4D64-B842-F0AFBC48C9E8}" type="parTrans" cxnId="{3DEFC7CC-6A74-4AAA-A8CA-AFD1B50D231F}">
      <dgm:prSet/>
      <dgm:spPr/>
      <dgm:t>
        <a:bodyPr/>
        <a:lstStyle/>
        <a:p>
          <a:endParaRPr lang="sl-SI"/>
        </a:p>
      </dgm:t>
    </dgm:pt>
    <dgm:pt modelId="{8689BD9B-676E-4CB3-B005-44841FBCCEDC}" type="sibTrans" cxnId="{3DEFC7CC-6A74-4AAA-A8CA-AFD1B50D231F}">
      <dgm:prSet/>
      <dgm:spPr/>
      <dgm:t>
        <a:bodyPr/>
        <a:lstStyle/>
        <a:p>
          <a:endParaRPr lang="sl-SI"/>
        </a:p>
      </dgm:t>
    </dgm:pt>
    <dgm:pt modelId="{B7F8B55D-4C7C-4E68-81D7-7BDCF33F56BF}">
      <dgm:prSet custT="1"/>
      <dgm:spPr/>
      <dgm:t>
        <a:bodyPr/>
        <a:lstStyle/>
        <a:p>
          <a:pPr algn="just"/>
          <a:r>
            <a:rPr lang="sl-SI" sz="1800" dirty="0" smtClean="0"/>
            <a:t>So ustrezne kmetijske rastline prisotne na kmetijskem gospodarstvu kot glavni posevek in do tehnološke zrelosti, razen za kmetijske za katere se zahteva ustrezna obtežba, za te se namesto tehnološke zrelosti preveri, ali je nosilec kmetijskega gospodarstva v tekočem letu zanje zagotovil vsaj dva odkosa;</a:t>
          </a:r>
        </a:p>
      </dgm:t>
    </dgm:pt>
    <dgm:pt modelId="{6DB1D0C1-0BB0-4704-AF80-793B66F30D09}" type="parTrans" cxnId="{572B07DB-98C3-49E8-AAF4-38331DCFDA89}">
      <dgm:prSet/>
      <dgm:spPr/>
      <dgm:t>
        <a:bodyPr/>
        <a:lstStyle/>
        <a:p>
          <a:endParaRPr lang="sl-SI"/>
        </a:p>
      </dgm:t>
    </dgm:pt>
    <dgm:pt modelId="{798CEE81-B946-440E-B75B-472891122EA7}" type="sibTrans" cxnId="{572B07DB-98C3-49E8-AAF4-38331DCFDA89}">
      <dgm:prSet/>
      <dgm:spPr/>
      <dgm:t>
        <a:bodyPr/>
        <a:lstStyle/>
        <a:p>
          <a:endParaRPr lang="sl-SI"/>
        </a:p>
      </dgm:t>
    </dgm:pt>
    <dgm:pt modelId="{13A225A9-2D41-4A4D-8D87-59032E108D70}">
      <dgm:prSet custT="1"/>
      <dgm:spPr/>
      <dgm:t>
        <a:bodyPr/>
        <a:lstStyle/>
        <a:p>
          <a:pPr algn="just"/>
          <a:r>
            <a:rPr lang="sl-SI" sz="1800" dirty="0" smtClean="0"/>
            <a:t>tehnološka zrelost pri pridelavi beljakovinskih rastlin za zrnje iz prejšnje alineje pomeni stopnjo v razvoju zrna, ko to v skladu s skalo BBCH razvojnih faz gojenih beljakovinskih rastlin doseže polno zrelost, kar pomeni, da je zrnje trdo in ga z nohtom težko razpolovimo;</a:t>
          </a:r>
        </a:p>
      </dgm:t>
    </dgm:pt>
    <dgm:pt modelId="{4CCD5F07-FA6E-43C0-B3E7-89ACD6B641DF}" type="parTrans" cxnId="{382A1753-D43F-43D1-A4CA-EEAB6664E7C5}">
      <dgm:prSet/>
      <dgm:spPr/>
      <dgm:t>
        <a:bodyPr/>
        <a:lstStyle/>
        <a:p>
          <a:endParaRPr lang="sl-SI"/>
        </a:p>
      </dgm:t>
    </dgm:pt>
    <dgm:pt modelId="{7575A62F-DF7B-4DC6-B0DA-A7208E8AB226}" type="sibTrans" cxnId="{382A1753-D43F-43D1-A4CA-EEAB6664E7C5}">
      <dgm:prSet/>
      <dgm:spPr/>
      <dgm:t>
        <a:bodyPr/>
        <a:lstStyle/>
        <a:p>
          <a:endParaRPr lang="sl-SI"/>
        </a:p>
      </dgm:t>
    </dgm:pt>
    <dgm:pt modelId="{BCF308C6-7083-415F-B03C-D01C06863968}">
      <dgm:prSet custT="1"/>
      <dgm:spPr/>
      <dgm:t>
        <a:bodyPr/>
        <a:lstStyle/>
        <a:p>
          <a:pPr algn="just"/>
          <a:r>
            <a:rPr lang="sl-SI" sz="1800" dirty="0" smtClean="0"/>
            <a:t>skupna površina, za katero uveljavlja podporo za beljakovinske rastline, znaša vsaj 0,3 ha;</a:t>
          </a:r>
        </a:p>
      </dgm:t>
    </dgm:pt>
    <dgm:pt modelId="{2E27D48C-5C57-4EC4-805E-84A0D922245D}" type="parTrans" cxnId="{3BE48C31-5023-4B6A-94AF-583D4554409F}">
      <dgm:prSet/>
      <dgm:spPr/>
      <dgm:t>
        <a:bodyPr/>
        <a:lstStyle/>
        <a:p>
          <a:endParaRPr lang="sl-SI"/>
        </a:p>
      </dgm:t>
    </dgm:pt>
    <dgm:pt modelId="{BB3C545B-E088-4B10-8515-E2AFE349EAC8}" type="sibTrans" cxnId="{3BE48C31-5023-4B6A-94AF-583D4554409F}">
      <dgm:prSet/>
      <dgm:spPr/>
      <dgm:t>
        <a:bodyPr/>
        <a:lstStyle/>
        <a:p>
          <a:endParaRPr lang="sl-SI"/>
        </a:p>
      </dgm:t>
    </dgm:pt>
    <dgm:pt modelId="{5336BFEB-B3EB-458A-B2C7-F8FE2853B93E}">
      <dgm:prSet custT="1"/>
      <dgm:spPr/>
      <dgm:t>
        <a:bodyPr/>
        <a:lstStyle/>
        <a:p>
          <a:pPr algn="l"/>
          <a:r>
            <a:rPr lang="sl-SI" sz="1800" dirty="0" smtClean="0"/>
            <a:t>ugotovljena površina upravičenih hektarjev kmetijskega gospodarstva znaša najmanj 1 ha;</a:t>
          </a:r>
        </a:p>
      </dgm:t>
    </dgm:pt>
    <dgm:pt modelId="{9F2C5C2D-BEE9-4486-B16B-AF0CA68F0323}" type="parTrans" cxnId="{3BB7CE5F-7D35-4361-8F16-2923F6432612}">
      <dgm:prSet/>
      <dgm:spPr/>
      <dgm:t>
        <a:bodyPr/>
        <a:lstStyle/>
        <a:p>
          <a:endParaRPr lang="sl-SI"/>
        </a:p>
      </dgm:t>
    </dgm:pt>
    <dgm:pt modelId="{03AB410A-9B10-4F5E-BE91-24B7B1CA4626}" type="sibTrans" cxnId="{3BB7CE5F-7D35-4361-8F16-2923F6432612}">
      <dgm:prSet/>
      <dgm:spPr/>
      <dgm:t>
        <a:bodyPr/>
        <a:lstStyle/>
        <a:p>
          <a:endParaRPr lang="sl-SI"/>
        </a:p>
      </dgm:t>
    </dgm:pt>
    <dgm:pt modelId="{4C1403B8-2801-41D3-A04F-13012AE3D2EC}">
      <dgm:prSet custT="1"/>
      <dgm:spPr/>
      <dgm:t>
        <a:bodyPr/>
        <a:lstStyle/>
        <a:p>
          <a:pPr algn="l"/>
          <a:r>
            <a:rPr lang="sl-SI" sz="1800" dirty="0" smtClean="0"/>
            <a:t>Se ne izvaja na območju DKOP2 šotišča.</a:t>
          </a:r>
        </a:p>
      </dgm:t>
    </dgm:pt>
    <dgm:pt modelId="{9F13FBE3-1611-4F1E-9354-92132667FBFE}" type="parTrans" cxnId="{5D7BD582-DAF5-461A-B465-7E0A280F7344}">
      <dgm:prSet/>
      <dgm:spPr/>
      <dgm:t>
        <a:bodyPr/>
        <a:lstStyle/>
        <a:p>
          <a:endParaRPr lang="sl-SI"/>
        </a:p>
      </dgm:t>
    </dgm:pt>
    <dgm:pt modelId="{96F0B274-0E69-49B1-8FB7-2DE90A74D9F2}" type="sibTrans" cxnId="{5D7BD582-DAF5-461A-B465-7E0A280F7344}">
      <dgm:prSet/>
      <dgm:spPr/>
      <dgm:t>
        <a:bodyPr/>
        <a:lstStyle/>
        <a:p>
          <a:endParaRPr lang="sl-SI"/>
        </a:p>
      </dgm:t>
    </dgm:pt>
    <dgm:pt modelId="{2DE09D3E-CB03-485C-ACA3-22309C15BD26}">
      <dgm:prSet custT="1"/>
      <dgm:spPr/>
      <dgm:t>
        <a:bodyPr/>
        <a:lstStyle/>
        <a:p>
          <a:pPr algn="l"/>
          <a:r>
            <a:rPr lang="sl-SI" sz="1800" dirty="0" smtClean="0"/>
            <a:t>Obtežba- premik na planino ne zmanjšuje obtežbe na osnovnem KMG.</a:t>
          </a:r>
        </a:p>
      </dgm:t>
    </dgm:pt>
    <dgm:pt modelId="{BA78B74D-ACBB-4160-A4F9-3D361E00AE3D}" type="parTrans" cxnId="{D45A13F3-6613-40A6-82C4-70398C2FE4BA}">
      <dgm:prSet/>
      <dgm:spPr/>
      <dgm:t>
        <a:bodyPr/>
        <a:lstStyle/>
        <a:p>
          <a:endParaRPr lang="sl-SI"/>
        </a:p>
      </dgm:t>
    </dgm:pt>
    <dgm:pt modelId="{C1A73D9A-8651-4EEB-8D2E-0DE4652005B0}" type="sibTrans" cxnId="{D45A13F3-6613-40A6-82C4-70398C2FE4BA}">
      <dgm:prSet/>
      <dgm:spPr/>
      <dgm:t>
        <a:bodyPr/>
        <a:lstStyle/>
        <a:p>
          <a:endParaRPr lang="sl-SI"/>
        </a:p>
      </dgm:t>
    </dgm:pt>
    <dgm:pt modelId="{D691243B-3CB9-4817-8D34-C0F8E2F5F7FE}" type="pres">
      <dgm:prSet presAssocID="{B649F634-DD58-4168-AC71-8AF5F03495A5}" presName="linear" presStyleCnt="0">
        <dgm:presLayoutVars>
          <dgm:dir/>
          <dgm:animLvl val="lvl"/>
          <dgm:resizeHandles val="exact"/>
        </dgm:presLayoutVars>
      </dgm:prSet>
      <dgm:spPr/>
      <dgm:t>
        <a:bodyPr/>
        <a:lstStyle/>
        <a:p>
          <a:endParaRPr lang="sl-SI"/>
        </a:p>
      </dgm:t>
    </dgm:pt>
    <dgm:pt modelId="{7FE8E19C-B26A-4849-9719-EBC78348CFB1}" type="pres">
      <dgm:prSet presAssocID="{9A19D24C-041A-4746-A09E-8E5EBE4B13D1}" presName="parentLin" presStyleCnt="0"/>
      <dgm:spPr/>
    </dgm:pt>
    <dgm:pt modelId="{E037A717-3807-43F9-BA79-C1F7E5EF63EF}" type="pres">
      <dgm:prSet presAssocID="{9A19D24C-041A-4746-A09E-8E5EBE4B13D1}" presName="parentLeftMargin" presStyleLbl="node1" presStyleIdx="0" presStyleCnt="1"/>
      <dgm:spPr/>
      <dgm:t>
        <a:bodyPr/>
        <a:lstStyle/>
        <a:p>
          <a:endParaRPr lang="sl-SI"/>
        </a:p>
      </dgm:t>
    </dgm:pt>
    <dgm:pt modelId="{573BF56C-8531-403F-9668-77F35B692B00}" type="pres">
      <dgm:prSet presAssocID="{9A19D24C-041A-4746-A09E-8E5EBE4B13D1}" presName="parentText" presStyleLbl="node1" presStyleIdx="0" presStyleCnt="1" custScaleY="462835" custLinFactY="-99582" custLinFactNeighborX="-100000" custLinFactNeighborY="-100000">
        <dgm:presLayoutVars>
          <dgm:chMax val="0"/>
          <dgm:bulletEnabled val="1"/>
        </dgm:presLayoutVars>
      </dgm:prSet>
      <dgm:spPr/>
      <dgm:t>
        <a:bodyPr/>
        <a:lstStyle/>
        <a:p>
          <a:endParaRPr lang="sl-SI"/>
        </a:p>
      </dgm:t>
    </dgm:pt>
    <dgm:pt modelId="{97574A50-AB7C-4C14-86EE-AF6D0B707DE4}" type="pres">
      <dgm:prSet presAssocID="{9A19D24C-041A-4746-A09E-8E5EBE4B13D1}" presName="negativeSpace" presStyleCnt="0"/>
      <dgm:spPr/>
    </dgm:pt>
    <dgm:pt modelId="{0A1BF5C5-802F-4085-99F4-A8EB4D907172}" type="pres">
      <dgm:prSet presAssocID="{9A19D24C-041A-4746-A09E-8E5EBE4B13D1}" presName="childText" presStyleLbl="conFgAcc1" presStyleIdx="0" presStyleCnt="1" custScaleY="168417" custLinFactNeighborY="53448">
        <dgm:presLayoutVars>
          <dgm:bulletEnabled val="1"/>
        </dgm:presLayoutVars>
      </dgm:prSet>
      <dgm:spPr/>
      <dgm:t>
        <a:bodyPr/>
        <a:lstStyle/>
        <a:p>
          <a:endParaRPr lang="sl-SI"/>
        </a:p>
      </dgm:t>
    </dgm:pt>
  </dgm:ptLst>
  <dgm:cxnLst>
    <dgm:cxn modelId="{099C4F5F-B1F3-4C37-BC3C-A7E87E2DFB15}" srcId="{3CC416A2-ED2A-4906-8A90-B07A0C8C5E2D}" destId="{DD6A32C3-AAE5-46C5-A700-EF4A9D468ADA}" srcOrd="2" destOrd="0" parTransId="{39C5F2D4-F168-4920-89AF-C8B6F7A248DE}" sibTransId="{F61493F7-B173-4424-9BA9-4FE2798EEB72}"/>
    <dgm:cxn modelId="{572B07DB-98C3-49E8-AAF4-38331DCFDA89}" srcId="{3CC416A2-ED2A-4906-8A90-B07A0C8C5E2D}" destId="{B7F8B55D-4C7C-4E68-81D7-7BDCF33F56BF}" srcOrd="4" destOrd="0" parTransId="{6DB1D0C1-0BB0-4704-AF80-793B66F30D09}" sibTransId="{798CEE81-B946-440E-B75B-472891122EA7}"/>
    <dgm:cxn modelId="{7FD19529-6E90-4098-9849-CD0C28140038}" type="presOf" srcId="{9A19D24C-041A-4746-A09E-8E5EBE4B13D1}" destId="{573BF56C-8531-403F-9668-77F35B692B00}" srcOrd="1" destOrd="0" presId="urn:microsoft.com/office/officeart/2005/8/layout/list1"/>
    <dgm:cxn modelId="{D2F385C8-C690-437D-9CC2-E0139DD15F78}" type="presOf" srcId="{B7F8B55D-4C7C-4E68-81D7-7BDCF33F56BF}" destId="{0A1BF5C5-802F-4085-99F4-A8EB4D907172}" srcOrd="0" destOrd="5" presId="urn:microsoft.com/office/officeart/2005/8/layout/list1"/>
    <dgm:cxn modelId="{5D7BD582-DAF5-461A-B465-7E0A280F7344}" srcId="{3CC416A2-ED2A-4906-8A90-B07A0C8C5E2D}" destId="{4C1403B8-2801-41D3-A04F-13012AE3D2EC}" srcOrd="8" destOrd="0" parTransId="{9F13FBE3-1611-4F1E-9354-92132667FBFE}" sibTransId="{96F0B274-0E69-49B1-8FB7-2DE90A74D9F2}"/>
    <dgm:cxn modelId="{3BE48C31-5023-4B6A-94AF-583D4554409F}" srcId="{3CC416A2-ED2A-4906-8A90-B07A0C8C5E2D}" destId="{BCF308C6-7083-415F-B03C-D01C06863968}" srcOrd="6" destOrd="0" parTransId="{2E27D48C-5C57-4EC4-805E-84A0D922245D}" sibTransId="{BB3C545B-E088-4B10-8515-E2AFE349EAC8}"/>
    <dgm:cxn modelId="{2ADF5E67-44E9-4751-A82F-FD92117158A6}" type="presOf" srcId="{DD6A32C3-AAE5-46C5-A700-EF4A9D468ADA}" destId="{0A1BF5C5-802F-4085-99F4-A8EB4D907172}" srcOrd="0" destOrd="3" presId="urn:microsoft.com/office/officeart/2005/8/layout/list1"/>
    <dgm:cxn modelId="{6EA6BFD2-FD31-429F-8984-3108DAE285CB}" type="presOf" srcId="{13A225A9-2D41-4A4D-8D87-59032E108D70}" destId="{0A1BF5C5-802F-4085-99F4-A8EB4D907172}" srcOrd="0" destOrd="6" presId="urn:microsoft.com/office/officeart/2005/8/layout/list1"/>
    <dgm:cxn modelId="{2CF9AF20-CE60-4FC7-8B74-18995E5D7F47}" type="presOf" srcId="{D1FA025F-80DE-4A80-8176-4E2B501C716E}" destId="{0A1BF5C5-802F-4085-99F4-A8EB4D907172}" srcOrd="0" destOrd="4" presId="urn:microsoft.com/office/officeart/2005/8/layout/list1"/>
    <dgm:cxn modelId="{1D1D1AE2-DC07-4BDC-9D3E-513C40DEAF18}" type="presOf" srcId="{BCF308C6-7083-415F-B03C-D01C06863968}" destId="{0A1BF5C5-802F-4085-99F4-A8EB4D907172}" srcOrd="0" destOrd="7" presId="urn:microsoft.com/office/officeart/2005/8/layout/list1"/>
    <dgm:cxn modelId="{3DEFC7CC-6A74-4AAA-A8CA-AFD1B50D231F}" srcId="{3CC416A2-ED2A-4906-8A90-B07A0C8C5E2D}" destId="{D1FA025F-80DE-4A80-8176-4E2B501C716E}" srcOrd="3" destOrd="0" parTransId="{520CBE56-4B9E-4D64-B842-F0AFBC48C9E8}" sibTransId="{8689BD9B-676E-4CB3-B005-44841FBCCEDC}"/>
    <dgm:cxn modelId="{8A9B616E-E4B5-4F15-BD7E-8A166B770740}" srcId="{9A19D24C-041A-4746-A09E-8E5EBE4B13D1}" destId="{3CC416A2-ED2A-4906-8A90-B07A0C8C5E2D}" srcOrd="0" destOrd="0" parTransId="{5CEE74BA-BAD1-4725-A672-4707E56A9399}" sibTransId="{703AE941-AE38-4C0D-B9F0-DE08F6AFF76E}"/>
    <dgm:cxn modelId="{EF4CA3B7-70C1-42C4-B41D-7563D0F2D9DE}" type="presOf" srcId="{2DE09D3E-CB03-485C-ACA3-22309C15BD26}" destId="{0A1BF5C5-802F-4085-99F4-A8EB4D907172}" srcOrd="0" destOrd="10" presId="urn:microsoft.com/office/officeart/2005/8/layout/list1"/>
    <dgm:cxn modelId="{382A1753-D43F-43D1-A4CA-EEAB6664E7C5}" srcId="{3CC416A2-ED2A-4906-8A90-B07A0C8C5E2D}" destId="{13A225A9-2D41-4A4D-8D87-59032E108D70}" srcOrd="5" destOrd="0" parTransId="{4CCD5F07-FA6E-43C0-B3E7-89ACD6B641DF}" sibTransId="{7575A62F-DF7B-4DC6-B0DA-A7208E8AB226}"/>
    <dgm:cxn modelId="{6F1533D2-6792-4C7E-93DA-5F2377D0CB53}" type="presOf" srcId="{9A19D24C-041A-4746-A09E-8E5EBE4B13D1}" destId="{E037A717-3807-43F9-BA79-C1F7E5EF63EF}" srcOrd="0" destOrd="0" presId="urn:microsoft.com/office/officeart/2005/8/layout/list1"/>
    <dgm:cxn modelId="{50E00C90-D29D-4EF3-A854-5FACF38155FC}" type="presOf" srcId="{668BBC19-FB14-404D-90E3-BD7436F4C2FE}" destId="{0A1BF5C5-802F-4085-99F4-A8EB4D907172}" srcOrd="0" destOrd="2" presId="urn:microsoft.com/office/officeart/2005/8/layout/list1"/>
    <dgm:cxn modelId="{4998778E-0B2E-4DEC-A5E9-65E35F4B1F26}" type="presOf" srcId="{7309BE1D-B871-41E1-BBA7-6076D3E3D5CE}" destId="{0A1BF5C5-802F-4085-99F4-A8EB4D907172}" srcOrd="0" destOrd="1" presId="urn:microsoft.com/office/officeart/2005/8/layout/list1"/>
    <dgm:cxn modelId="{EFE9F5C0-CCDE-4549-B1C2-3F6FCEA86577}" srcId="{B649F634-DD58-4168-AC71-8AF5F03495A5}" destId="{9A19D24C-041A-4746-A09E-8E5EBE4B13D1}" srcOrd="0" destOrd="0" parTransId="{8E0A2557-99FD-4186-8F24-1444F9ECEFA1}" sibTransId="{BEC54E03-5638-481D-BCDA-15CEFE4DA609}"/>
    <dgm:cxn modelId="{5478EE08-1E4B-41BF-9AE2-6750766916A1}" srcId="{3CC416A2-ED2A-4906-8A90-B07A0C8C5E2D}" destId="{668BBC19-FB14-404D-90E3-BD7436F4C2FE}" srcOrd="1" destOrd="0" parTransId="{9CEE0D51-7E03-49BA-980C-E6F329CFD595}" sibTransId="{3B02A151-3CDA-48E1-8123-71B2B6F6131E}"/>
    <dgm:cxn modelId="{7DB26E60-F791-4EEC-AA62-93045F552763}" type="presOf" srcId="{5336BFEB-B3EB-458A-B2C7-F8FE2853B93E}" destId="{0A1BF5C5-802F-4085-99F4-A8EB4D907172}" srcOrd="0" destOrd="8" presId="urn:microsoft.com/office/officeart/2005/8/layout/list1"/>
    <dgm:cxn modelId="{DA3A95A1-87A9-4828-99DF-6A4C034837E2}" type="presOf" srcId="{3CC416A2-ED2A-4906-8A90-B07A0C8C5E2D}" destId="{0A1BF5C5-802F-4085-99F4-A8EB4D907172}" srcOrd="0" destOrd="0" presId="urn:microsoft.com/office/officeart/2005/8/layout/list1"/>
    <dgm:cxn modelId="{66B12132-EAB0-48F0-9DBB-A0CA409EA9D4}" srcId="{3CC416A2-ED2A-4906-8A90-B07A0C8C5E2D}" destId="{7309BE1D-B871-41E1-BBA7-6076D3E3D5CE}" srcOrd="0" destOrd="0" parTransId="{34940337-420C-4D8E-9940-2BFFA429098D}" sibTransId="{A0CBE8E2-A0D5-44F5-958B-C01D6E79F3A6}"/>
    <dgm:cxn modelId="{D45A13F3-6613-40A6-82C4-70398C2FE4BA}" srcId="{3CC416A2-ED2A-4906-8A90-B07A0C8C5E2D}" destId="{2DE09D3E-CB03-485C-ACA3-22309C15BD26}" srcOrd="9" destOrd="0" parTransId="{BA78B74D-ACBB-4160-A4F9-3D361E00AE3D}" sibTransId="{C1A73D9A-8651-4EEB-8D2E-0DE4652005B0}"/>
    <dgm:cxn modelId="{3BB7CE5F-7D35-4361-8F16-2923F6432612}" srcId="{3CC416A2-ED2A-4906-8A90-B07A0C8C5E2D}" destId="{5336BFEB-B3EB-458A-B2C7-F8FE2853B93E}" srcOrd="7" destOrd="0" parTransId="{9F2C5C2D-BEE9-4486-B16B-AF0CA68F0323}" sibTransId="{03AB410A-9B10-4F5E-BE91-24B7B1CA4626}"/>
    <dgm:cxn modelId="{75C8A271-035B-4280-930F-B28019299EEC}" type="presOf" srcId="{B649F634-DD58-4168-AC71-8AF5F03495A5}" destId="{D691243B-3CB9-4817-8D34-C0F8E2F5F7FE}" srcOrd="0" destOrd="0" presId="urn:microsoft.com/office/officeart/2005/8/layout/list1"/>
    <dgm:cxn modelId="{E93A26C1-71E3-43CC-AB5F-E393B920BC1C}" type="presOf" srcId="{4C1403B8-2801-41D3-A04F-13012AE3D2EC}" destId="{0A1BF5C5-802F-4085-99F4-A8EB4D907172}" srcOrd="0" destOrd="9" presId="urn:microsoft.com/office/officeart/2005/8/layout/list1"/>
    <dgm:cxn modelId="{048C4322-2835-4653-A3B3-71CB63234CEC}" type="presParOf" srcId="{D691243B-3CB9-4817-8D34-C0F8E2F5F7FE}" destId="{7FE8E19C-B26A-4849-9719-EBC78348CFB1}" srcOrd="0" destOrd="0" presId="urn:microsoft.com/office/officeart/2005/8/layout/list1"/>
    <dgm:cxn modelId="{1EB212FE-3210-47F5-AFC8-0A9CC115887A}" type="presParOf" srcId="{7FE8E19C-B26A-4849-9719-EBC78348CFB1}" destId="{E037A717-3807-43F9-BA79-C1F7E5EF63EF}" srcOrd="0" destOrd="0" presId="urn:microsoft.com/office/officeart/2005/8/layout/list1"/>
    <dgm:cxn modelId="{FB86DE88-D18E-499F-B57F-37F52631F2E0}" type="presParOf" srcId="{7FE8E19C-B26A-4849-9719-EBC78348CFB1}" destId="{573BF56C-8531-403F-9668-77F35B692B00}" srcOrd="1" destOrd="0" presId="urn:microsoft.com/office/officeart/2005/8/layout/list1"/>
    <dgm:cxn modelId="{E6171109-D285-4481-9F36-61D7AC280256}" type="presParOf" srcId="{D691243B-3CB9-4817-8D34-C0F8E2F5F7FE}" destId="{97574A50-AB7C-4C14-86EE-AF6D0B707DE4}" srcOrd="1" destOrd="0" presId="urn:microsoft.com/office/officeart/2005/8/layout/list1"/>
    <dgm:cxn modelId="{670C1FE7-B665-4DFF-BE6A-757E04420FCA}" type="presParOf" srcId="{D691243B-3CB9-4817-8D34-C0F8E2F5F7FE}" destId="{0A1BF5C5-802F-4085-99F4-A8EB4D9071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E77D4C-C92D-44A3-A4B2-D63C1C4EDB40}" type="doc">
      <dgm:prSet loTypeId="urn:microsoft.com/office/officeart/2005/8/layout/hierarchy3" loCatId="list" qsTypeId="urn:microsoft.com/office/officeart/2005/8/quickstyle/simple1" qsCatId="simple" csTypeId="urn:microsoft.com/office/officeart/2005/8/colors/accent4_4" csCatId="accent4" phldr="1"/>
      <dgm:spPr/>
      <dgm:t>
        <a:bodyPr/>
        <a:lstStyle/>
        <a:p>
          <a:endParaRPr lang="sl-SI"/>
        </a:p>
      </dgm:t>
    </dgm:pt>
    <dgm:pt modelId="{C215CA80-252A-430A-9F5A-BBB5DA1C0989}">
      <dgm:prSet phldrT="[besedilo]" custT="1"/>
      <dgm:spPr/>
      <dgm:t>
        <a:bodyPr/>
        <a:lstStyle/>
        <a:p>
          <a:r>
            <a:rPr lang="sl-SI" sz="2600" dirty="0" smtClean="0"/>
            <a:t>Neposredna plačila 2023-2027 - </a:t>
          </a:r>
          <a:r>
            <a:rPr lang="sl-SI" sz="4200" b="1" dirty="0" smtClean="0"/>
            <a:t>DEFINICIJE</a:t>
          </a:r>
          <a:endParaRPr lang="sl-SI" sz="4200" b="1" dirty="0"/>
        </a:p>
      </dgm:t>
    </dgm:pt>
    <dgm:pt modelId="{746E755E-5F94-4B88-8E0B-6553D3328767}" type="parTrans" cxnId="{4C528347-4322-4057-AE47-23D8ECBD1C5D}">
      <dgm:prSet/>
      <dgm:spPr/>
      <dgm:t>
        <a:bodyPr/>
        <a:lstStyle/>
        <a:p>
          <a:endParaRPr lang="sl-SI"/>
        </a:p>
      </dgm:t>
    </dgm:pt>
    <dgm:pt modelId="{AEB69479-59A4-49F6-9F04-CEBF16CC9A0B}" type="sibTrans" cxnId="{4C528347-4322-4057-AE47-23D8ECBD1C5D}">
      <dgm:prSet/>
      <dgm:spPr/>
      <dgm:t>
        <a:bodyPr/>
        <a:lstStyle/>
        <a:p>
          <a:endParaRPr lang="sl-SI"/>
        </a:p>
      </dgm:t>
    </dgm:pt>
    <dgm:pt modelId="{9287E45D-F271-47AD-B313-BF9B6F045B23}">
      <dgm:prSet custT="1"/>
      <dgm:spPr/>
      <dgm:t>
        <a:bodyPr/>
        <a:lstStyle/>
        <a:p>
          <a:r>
            <a:rPr lang="sl-SI" sz="2600" b="1" dirty="0" smtClean="0">
              <a:solidFill>
                <a:schemeClr val="accent4">
                  <a:lumMod val="50000"/>
                </a:schemeClr>
              </a:solidFill>
            </a:rPr>
            <a:t>2. Kmetijska površina </a:t>
          </a:r>
        </a:p>
        <a:p>
          <a:r>
            <a:rPr lang="sl-SI" sz="2400" b="1" i="1" dirty="0" smtClean="0">
              <a:solidFill>
                <a:schemeClr val="accent4">
                  <a:lumMod val="50000"/>
                </a:schemeClr>
              </a:solidFill>
            </a:rPr>
            <a:t>Definicija kmetijske površine, ostaja del uredbe o neposrednih plačilih, ker je nanjo vezana upravičenost, prav tako pa bo kot enaka zapisana v Pravilniku v RKG, ker na njej temeljijo vrisi GERK</a:t>
          </a:r>
          <a:endParaRPr lang="sl-SI" sz="2400" b="1" dirty="0">
            <a:solidFill>
              <a:schemeClr val="accent4">
                <a:lumMod val="50000"/>
              </a:schemeClr>
            </a:solidFill>
          </a:endParaRPr>
        </a:p>
      </dgm:t>
    </dgm:pt>
    <dgm:pt modelId="{952A34C2-7608-4D71-8EFF-2CDD3F2B82AC}" type="parTrans" cxnId="{6526AD8F-C32F-4A8B-A0B6-CD6A28E2E347}">
      <dgm:prSet/>
      <dgm:spPr/>
      <dgm:t>
        <a:bodyPr/>
        <a:lstStyle/>
        <a:p>
          <a:endParaRPr lang="sl-SI"/>
        </a:p>
      </dgm:t>
    </dgm:pt>
    <dgm:pt modelId="{4C1BB81C-6C93-4F2A-AACF-FFDAD446ECFD}" type="sibTrans" cxnId="{6526AD8F-C32F-4A8B-A0B6-CD6A28E2E347}">
      <dgm:prSet/>
      <dgm:spPr/>
      <dgm:t>
        <a:bodyPr/>
        <a:lstStyle/>
        <a:p>
          <a:endParaRPr lang="sl-SI"/>
        </a:p>
      </dgm:t>
    </dgm:pt>
    <dgm:pt modelId="{9B5C44D3-2750-4641-96C9-273BD88A38C6}">
      <dgm:prSet custT="1"/>
      <dgm:spPr/>
      <dgm:t>
        <a:bodyPr/>
        <a:lstStyle/>
        <a:p>
          <a:r>
            <a:rPr lang="sl-SI" sz="2000" b="1" dirty="0" smtClean="0"/>
            <a:t>ORNA ZEMLJIŠČA  </a:t>
          </a:r>
          <a:r>
            <a:rPr lang="sl-SI" sz="2000" dirty="0" smtClean="0"/>
            <a:t>- ni sprememb</a:t>
          </a:r>
          <a:endParaRPr lang="sl-SI" sz="2000" dirty="0"/>
        </a:p>
      </dgm:t>
    </dgm:pt>
    <dgm:pt modelId="{00C55643-124F-48DE-B819-CB382DAF4841}" type="parTrans" cxnId="{B86BE782-AD4F-49C5-861E-B164D1527392}">
      <dgm:prSet/>
      <dgm:spPr/>
      <dgm:t>
        <a:bodyPr/>
        <a:lstStyle/>
        <a:p>
          <a:endParaRPr lang="sl-SI"/>
        </a:p>
      </dgm:t>
    </dgm:pt>
    <dgm:pt modelId="{BA10F3B8-FFB7-4EBE-BC78-2339FD3AE358}" type="sibTrans" cxnId="{B86BE782-AD4F-49C5-861E-B164D1527392}">
      <dgm:prSet/>
      <dgm:spPr/>
      <dgm:t>
        <a:bodyPr/>
        <a:lstStyle/>
        <a:p>
          <a:endParaRPr lang="sl-SI"/>
        </a:p>
      </dgm:t>
    </dgm:pt>
    <dgm:pt modelId="{2778E660-E8F0-4753-9F25-C063CC0DED24}">
      <dgm:prSet custT="1"/>
      <dgm:spPr/>
      <dgm:t>
        <a:bodyPr/>
        <a:lstStyle/>
        <a:p>
          <a:r>
            <a:rPr lang="sl-SI" sz="2000" b="1" dirty="0" smtClean="0"/>
            <a:t>TRAJNO TRAVINJE </a:t>
          </a:r>
          <a:r>
            <a:rPr lang="sl-SI" sz="2000" dirty="0" smtClean="0"/>
            <a:t>- ni sprememb, razen pri </a:t>
          </a:r>
          <a:r>
            <a:rPr lang="sl-SI" sz="2000" i="1" dirty="0" smtClean="0"/>
            <a:t>5 letnem pravilu ( če so njivske površine 5 let zapored zasajene s travami ali drugimi zelenimi krmnimi rastlinami) se upošteva celotno koledarsko leto, torej tudi kmetijske rastline po glavni kmetijski rastlini. </a:t>
          </a:r>
          <a:r>
            <a:rPr lang="sl-SI" sz="2000" b="1" i="1" dirty="0" smtClean="0">
              <a:solidFill>
                <a:schemeClr val="accent5">
                  <a:lumMod val="75000"/>
                </a:schemeClr>
              </a:solidFill>
            </a:rPr>
            <a:t>Z letom 2024 je iz definicije trav in drugih zelenih krmnih rastlin izvzeta DTM (vpliv na 5 letno pravilo na način, da pojav DTM prekine štetje let).</a:t>
          </a:r>
          <a:endParaRPr lang="sl-SI" sz="2000" b="1" i="1" dirty="0">
            <a:solidFill>
              <a:schemeClr val="accent5">
                <a:lumMod val="75000"/>
              </a:schemeClr>
            </a:solidFill>
          </a:endParaRPr>
        </a:p>
      </dgm:t>
    </dgm:pt>
    <dgm:pt modelId="{443AD7AD-88A1-447F-BC94-02CFEBDF3ADA}" type="parTrans" cxnId="{070EC7A0-E1EF-441A-8904-3DCF8ABF69A7}">
      <dgm:prSet/>
      <dgm:spPr/>
      <dgm:t>
        <a:bodyPr/>
        <a:lstStyle/>
        <a:p>
          <a:endParaRPr lang="sl-SI"/>
        </a:p>
      </dgm:t>
    </dgm:pt>
    <dgm:pt modelId="{CE0DFD3C-B6EC-4A23-A454-A2348FE305E6}" type="sibTrans" cxnId="{070EC7A0-E1EF-441A-8904-3DCF8ABF69A7}">
      <dgm:prSet/>
      <dgm:spPr/>
      <dgm:t>
        <a:bodyPr/>
        <a:lstStyle/>
        <a:p>
          <a:endParaRPr lang="sl-SI"/>
        </a:p>
      </dgm:t>
    </dgm:pt>
    <dgm:pt modelId="{37E04360-6454-4F9F-9937-746FA6DAB0FB}">
      <dgm:prSet custT="1"/>
      <dgm:spPr/>
      <dgm:t>
        <a:bodyPr/>
        <a:lstStyle/>
        <a:p>
          <a:r>
            <a:rPr lang="sl-SI" sz="2000" b="1" dirty="0" smtClean="0"/>
            <a:t>TRAJNI NASADI – </a:t>
          </a:r>
          <a:r>
            <a:rPr lang="sl-SI" sz="2000" b="0" dirty="0" smtClean="0"/>
            <a:t>ni sprememb</a:t>
          </a:r>
          <a:endParaRPr lang="sl-SI" sz="2000" b="0" dirty="0"/>
        </a:p>
      </dgm:t>
    </dgm:pt>
    <dgm:pt modelId="{878E9876-EC5F-4A05-88F8-B935713BC3E1}" type="parTrans" cxnId="{144878AF-6549-494E-8A8A-D0AFC25BF5C1}">
      <dgm:prSet/>
      <dgm:spPr/>
      <dgm:t>
        <a:bodyPr/>
        <a:lstStyle/>
        <a:p>
          <a:endParaRPr lang="sl-SI"/>
        </a:p>
      </dgm:t>
    </dgm:pt>
    <dgm:pt modelId="{8521BCE3-C243-48E0-82DF-52BF13846C87}" type="sibTrans" cxnId="{144878AF-6549-494E-8A8A-D0AFC25BF5C1}">
      <dgm:prSet/>
      <dgm:spPr/>
      <dgm:t>
        <a:bodyPr/>
        <a:lstStyle/>
        <a:p>
          <a:endParaRPr lang="sl-SI"/>
        </a:p>
      </dgm:t>
    </dgm:pt>
    <dgm:pt modelId="{A587355C-7A27-4A02-B0D6-095EE144E1CB}">
      <dgm:prSet custT="1"/>
      <dgm:spPr/>
      <dgm:t>
        <a:bodyPr/>
        <a:lstStyle/>
        <a:p>
          <a:r>
            <a:rPr lang="sl-SI" sz="2000" b="1" dirty="0" smtClean="0"/>
            <a:t>KMETIJSKO - GOZDARSKI SISTEMI </a:t>
          </a:r>
          <a:r>
            <a:rPr lang="sl-SI" sz="2000" i="1" dirty="0" smtClean="0"/>
            <a:t>(raba 1800 in dovoljenih do 50 dreves/ha na vseh kmetijskih površinah) </a:t>
          </a:r>
          <a:r>
            <a:rPr lang="sl-SI" sz="2000" dirty="0" smtClean="0"/>
            <a:t>– ni sprememb le prilagoditev na EU zakonodajo, ki zahteva obrazložitev za ta sistem.</a:t>
          </a:r>
          <a:endParaRPr lang="sl-SI" sz="2000" dirty="0"/>
        </a:p>
      </dgm:t>
    </dgm:pt>
    <dgm:pt modelId="{E2994AE3-22D9-4534-9736-ADF235440E17}" type="parTrans" cxnId="{3790D614-213C-4F2A-BEBD-5D84A9429161}">
      <dgm:prSet/>
      <dgm:spPr/>
      <dgm:t>
        <a:bodyPr/>
        <a:lstStyle/>
        <a:p>
          <a:endParaRPr lang="sl-SI"/>
        </a:p>
      </dgm:t>
    </dgm:pt>
    <dgm:pt modelId="{9D86171A-DB17-4642-A3EE-4A76B14D1C2D}" type="sibTrans" cxnId="{3790D614-213C-4F2A-BEBD-5D84A9429161}">
      <dgm:prSet/>
      <dgm:spPr/>
      <dgm:t>
        <a:bodyPr/>
        <a:lstStyle/>
        <a:p>
          <a:endParaRPr lang="sl-SI"/>
        </a:p>
      </dgm:t>
    </dgm:pt>
    <dgm:pt modelId="{76388075-242F-4B14-8500-A0945BCBEE79}" type="pres">
      <dgm:prSet presAssocID="{F9E77D4C-C92D-44A3-A4B2-D63C1C4EDB40}" presName="diagram" presStyleCnt="0">
        <dgm:presLayoutVars>
          <dgm:chPref val="1"/>
          <dgm:dir/>
          <dgm:animOne val="branch"/>
          <dgm:animLvl val="lvl"/>
          <dgm:resizeHandles/>
        </dgm:presLayoutVars>
      </dgm:prSet>
      <dgm:spPr/>
      <dgm:t>
        <a:bodyPr/>
        <a:lstStyle/>
        <a:p>
          <a:endParaRPr lang="sl-SI"/>
        </a:p>
      </dgm:t>
    </dgm:pt>
    <dgm:pt modelId="{19C6D1AE-B5D9-4DA7-AEC9-66497167614E}" type="pres">
      <dgm:prSet presAssocID="{C215CA80-252A-430A-9F5A-BBB5DA1C0989}" presName="root" presStyleCnt="0"/>
      <dgm:spPr/>
    </dgm:pt>
    <dgm:pt modelId="{2100C413-8A50-46D8-9968-D535452C337E}" type="pres">
      <dgm:prSet presAssocID="{C215CA80-252A-430A-9F5A-BBB5DA1C0989}" presName="rootComposite" presStyleCnt="0"/>
      <dgm:spPr/>
    </dgm:pt>
    <dgm:pt modelId="{7357243C-DE84-479E-976F-96F3A2A2BC5B}" type="pres">
      <dgm:prSet presAssocID="{C215CA80-252A-430A-9F5A-BBB5DA1C0989}" presName="rootText" presStyleLbl="node1" presStyleIdx="0" presStyleCnt="1" custScaleX="96237" custScaleY="24630" custLinFactNeighborX="-16156" custLinFactNeighborY="-77"/>
      <dgm:spPr/>
      <dgm:t>
        <a:bodyPr/>
        <a:lstStyle/>
        <a:p>
          <a:endParaRPr lang="sl-SI"/>
        </a:p>
      </dgm:t>
    </dgm:pt>
    <dgm:pt modelId="{37FB2020-A70A-43C7-A00F-061BD211F1C9}" type="pres">
      <dgm:prSet presAssocID="{C215CA80-252A-430A-9F5A-BBB5DA1C0989}" presName="rootConnector" presStyleLbl="node1" presStyleIdx="0" presStyleCnt="1"/>
      <dgm:spPr/>
      <dgm:t>
        <a:bodyPr/>
        <a:lstStyle/>
        <a:p>
          <a:endParaRPr lang="sl-SI"/>
        </a:p>
      </dgm:t>
    </dgm:pt>
    <dgm:pt modelId="{3565249E-9B48-4E4B-8141-59BED9F155CF}" type="pres">
      <dgm:prSet presAssocID="{C215CA80-252A-430A-9F5A-BBB5DA1C0989}" presName="childShape" presStyleCnt="0"/>
      <dgm:spPr/>
    </dgm:pt>
    <dgm:pt modelId="{8FFBF8A5-83CB-4C4D-A5B7-E8B52D127AFC}" type="pres">
      <dgm:prSet presAssocID="{952A34C2-7608-4D71-8EFF-2CDD3F2B82AC}" presName="Name13" presStyleLbl="parChTrans1D2" presStyleIdx="0" presStyleCnt="1"/>
      <dgm:spPr/>
      <dgm:t>
        <a:bodyPr/>
        <a:lstStyle/>
        <a:p>
          <a:endParaRPr lang="sl-SI"/>
        </a:p>
      </dgm:t>
    </dgm:pt>
    <dgm:pt modelId="{2ADB2087-EFA9-4E84-996F-771696232961}" type="pres">
      <dgm:prSet presAssocID="{9287E45D-F271-47AD-B313-BF9B6F045B23}" presName="childText" presStyleLbl="bgAcc1" presStyleIdx="0" presStyleCnt="1" custScaleX="134859" custScaleY="101051" custLinFactNeighborX="-13053" custLinFactNeighborY="-12965">
        <dgm:presLayoutVars>
          <dgm:bulletEnabled val="1"/>
        </dgm:presLayoutVars>
      </dgm:prSet>
      <dgm:spPr/>
      <dgm:t>
        <a:bodyPr/>
        <a:lstStyle/>
        <a:p>
          <a:endParaRPr lang="sl-SI"/>
        </a:p>
      </dgm:t>
    </dgm:pt>
  </dgm:ptLst>
  <dgm:cxnLst>
    <dgm:cxn modelId="{7388A741-A451-40EC-9052-894A30D618D8}" type="presOf" srcId="{9B5C44D3-2750-4641-96C9-273BD88A38C6}" destId="{2ADB2087-EFA9-4E84-996F-771696232961}" srcOrd="0" destOrd="1" presId="urn:microsoft.com/office/officeart/2005/8/layout/hierarchy3"/>
    <dgm:cxn modelId="{070EC7A0-E1EF-441A-8904-3DCF8ABF69A7}" srcId="{9287E45D-F271-47AD-B313-BF9B6F045B23}" destId="{2778E660-E8F0-4753-9F25-C063CC0DED24}" srcOrd="1" destOrd="0" parTransId="{443AD7AD-88A1-447F-BC94-02CFEBDF3ADA}" sibTransId="{CE0DFD3C-B6EC-4A23-A454-A2348FE305E6}"/>
    <dgm:cxn modelId="{DC471A87-9DDC-4881-94C7-5A504B0A221A}" type="presOf" srcId="{C215CA80-252A-430A-9F5A-BBB5DA1C0989}" destId="{37FB2020-A70A-43C7-A00F-061BD211F1C9}" srcOrd="1" destOrd="0" presId="urn:microsoft.com/office/officeart/2005/8/layout/hierarchy3"/>
    <dgm:cxn modelId="{144878AF-6549-494E-8A8A-D0AFC25BF5C1}" srcId="{9287E45D-F271-47AD-B313-BF9B6F045B23}" destId="{37E04360-6454-4F9F-9937-746FA6DAB0FB}" srcOrd="2" destOrd="0" parTransId="{878E9876-EC5F-4A05-88F8-B935713BC3E1}" sibTransId="{8521BCE3-C243-48E0-82DF-52BF13846C87}"/>
    <dgm:cxn modelId="{EFAD11ED-7786-4246-9250-A0C92248B75B}" type="presOf" srcId="{A587355C-7A27-4A02-B0D6-095EE144E1CB}" destId="{2ADB2087-EFA9-4E84-996F-771696232961}" srcOrd="0" destOrd="4" presId="urn:microsoft.com/office/officeart/2005/8/layout/hierarchy3"/>
    <dgm:cxn modelId="{882B8B48-54EA-4CDA-A753-37CEBF11BA32}" type="presOf" srcId="{9287E45D-F271-47AD-B313-BF9B6F045B23}" destId="{2ADB2087-EFA9-4E84-996F-771696232961}" srcOrd="0" destOrd="0" presId="urn:microsoft.com/office/officeart/2005/8/layout/hierarchy3"/>
    <dgm:cxn modelId="{58D65092-A427-4730-9BFC-95A7126356CF}" type="presOf" srcId="{2778E660-E8F0-4753-9F25-C063CC0DED24}" destId="{2ADB2087-EFA9-4E84-996F-771696232961}" srcOrd="0" destOrd="2" presId="urn:microsoft.com/office/officeart/2005/8/layout/hierarchy3"/>
    <dgm:cxn modelId="{413BC87C-4145-458E-B8B9-63B87F6D01AE}" type="presOf" srcId="{37E04360-6454-4F9F-9937-746FA6DAB0FB}" destId="{2ADB2087-EFA9-4E84-996F-771696232961}" srcOrd="0" destOrd="3" presId="urn:microsoft.com/office/officeart/2005/8/layout/hierarchy3"/>
    <dgm:cxn modelId="{7D5137E7-C8CF-4E2F-BE65-675A485FBC6D}" type="presOf" srcId="{C215CA80-252A-430A-9F5A-BBB5DA1C0989}" destId="{7357243C-DE84-479E-976F-96F3A2A2BC5B}" srcOrd="0" destOrd="0" presId="urn:microsoft.com/office/officeart/2005/8/layout/hierarchy3"/>
    <dgm:cxn modelId="{6526AD8F-C32F-4A8B-A0B6-CD6A28E2E347}" srcId="{C215CA80-252A-430A-9F5A-BBB5DA1C0989}" destId="{9287E45D-F271-47AD-B313-BF9B6F045B23}" srcOrd="0" destOrd="0" parTransId="{952A34C2-7608-4D71-8EFF-2CDD3F2B82AC}" sibTransId="{4C1BB81C-6C93-4F2A-AACF-FFDAD446ECFD}"/>
    <dgm:cxn modelId="{166256C3-5831-4B2E-9F42-3F08BCCBF44E}" type="presOf" srcId="{952A34C2-7608-4D71-8EFF-2CDD3F2B82AC}" destId="{8FFBF8A5-83CB-4C4D-A5B7-E8B52D127AFC}" srcOrd="0" destOrd="0" presId="urn:microsoft.com/office/officeart/2005/8/layout/hierarchy3"/>
    <dgm:cxn modelId="{F39A2D77-4CA3-4972-A517-2C9C45CD0002}" type="presOf" srcId="{F9E77D4C-C92D-44A3-A4B2-D63C1C4EDB40}" destId="{76388075-242F-4B14-8500-A0945BCBEE79}" srcOrd="0" destOrd="0" presId="urn:microsoft.com/office/officeart/2005/8/layout/hierarchy3"/>
    <dgm:cxn modelId="{B86BE782-AD4F-49C5-861E-B164D1527392}" srcId="{9287E45D-F271-47AD-B313-BF9B6F045B23}" destId="{9B5C44D3-2750-4641-96C9-273BD88A38C6}" srcOrd="0" destOrd="0" parTransId="{00C55643-124F-48DE-B819-CB382DAF4841}" sibTransId="{BA10F3B8-FFB7-4EBE-BC78-2339FD3AE358}"/>
    <dgm:cxn modelId="{3790D614-213C-4F2A-BEBD-5D84A9429161}" srcId="{9287E45D-F271-47AD-B313-BF9B6F045B23}" destId="{A587355C-7A27-4A02-B0D6-095EE144E1CB}" srcOrd="3" destOrd="0" parTransId="{E2994AE3-22D9-4534-9736-ADF235440E17}" sibTransId="{9D86171A-DB17-4642-A3EE-4A76B14D1C2D}"/>
    <dgm:cxn modelId="{4C528347-4322-4057-AE47-23D8ECBD1C5D}" srcId="{F9E77D4C-C92D-44A3-A4B2-D63C1C4EDB40}" destId="{C215CA80-252A-430A-9F5A-BBB5DA1C0989}" srcOrd="0" destOrd="0" parTransId="{746E755E-5F94-4B88-8E0B-6553D3328767}" sibTransId="{AEB69479-59A4-49F6-9F04-CEBF16CC9A0B}"/>
    <dgm:cxn modelId="{5F9BCB3A-C21B-4B57-9F6E-B0090F8EB566}" type="presParOf" srcId="{76388075-242F-4B14-8500-A0945BCBEE79}" destId="{19C6D1AE-B5D9-4DA7-AEC9-66497167614E}" srcOrd="0" destOrd="0" presId="urn:microsoft.com/office/officeart/2005/8/layout/hierarchy3"/>
    <dgm:cxn modelId="{1E9EBEA3-15AD-4066-AF19-A415D2C86BD4}" type="presParOf" srcId="{19C6D1AE-B5D9-4DA7-AEC9-66497167614E}" destId="{2100C413-8A50-46D8-9968-D535452C337E}" srcOrd="0" destOrd="0" presId="urn:microsoft.com/office/officeart/2005/8/layout/hierarchy3"/>
    <dgm:cxn modelId="{899E881B-6921-4B3E-A892-F8F337CFEE99}" type="presParOf" srcId="{2100C413-8A50-46D8-9968-D535452C337E}" destId="{7357243C-DE84-479E-976F-96F3A2A2BC5B}" srcOrd="0" destOrd="0" presId="urn:microsoft.com/office/officeart/2005/8/layout/hierarchy3"/>
    <dgm:cxn modelId="{D077D2B3-21DA-429D-A467-097CEB12C147}" type="presParOf" srcId="{2100C413-8A50-46D8-9968-D535452C337E}" destId="{37FB2020-A70A-43C7-A00F-061BD211F1C9}" srcOrd="1" destOrd="0" presId="urn:microsoft.com/office/officeart/2005/8/layout/hierarchy3"/>
    <dgm:cxn modelId="{1CF51901-6DA7-4072-BDEE-0AE929860C90}" type="presParOf" srcId="{19C6D1AE-B5D9-4DA7-AEC9-66497167614E}" destId="{3565249E-9B48-4E4B-8141-59BED9F155CF}" srcOrd="1" destOrd="0" presId="urn:microsoft.com/office/officeart/2005/8/layout/hierarchy3"/>
    <dgm:cxn modelId="{164CA3D0-DB96-4BB0-B621-3D7386D70BC7}" type="presParOf" srcId="{3565249E-9B48-4E4B-8141-59BED9F155CF}" destId="{8FFBF8A5-83CB-4C4D-A5B7-E8B52D127AFC}" srcOrd="0" destOrd="0" presId="urn:microsoft.com/office/officeart/2005/8/layout/hierarchy3"/>
    <dgm:cxn modelId="{EAF666EF-4745-47B4-B307-D8B6D3965237}" type="presParOf" srcId="{3565249E-9B48-4E4B-8141-59BED9F155CF}" destId="{2ADB2087-EFA9-4E84-996F-77169623296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ED32ED-C6A0-466C-A4B4-489216440F4A}" type="doc">
      <dgm:prSet loTypeId="urn:microsoft.com/office/officeart/2005/8/layout/hierarchy3" loCatId="list" qsTypeId="urn:microsoft.com/office/officeart/2005/8/quickstyle/simple1" qsCatId="simple" csTypeId="urn:microsoft.com/office/officeart/2005/8/colors/accent4_4" csCatId="accent4" phldr="1"/>
      <dgm:spPr/>
      <dgm:t>
        <a:bodyPr/>
        <a:lstStyle/>
        <a:p>
          <a:endParaRPr lang="sl-SI"/>
        </a:p>
      </dgm:t>
    </dgm:pt>
    <dgm:pt modelId="{19B19EE2-FD39-45A8-A9EE-72C6AC8E9C2D}">
      <dgm:prSet phldrT="[besedilo]" custT="1"/>
      <dgm:spPr/>
      <dgm:t>
        <a:bodyPr/>
        <a:lstStyle/>
        <a:p>
          <a:r>
            <a:rPr lang="sl-SI" sz="2600" dirty="0" smtClean="0"/>
            <a:t>Neposredna plačila 2023-2027 - </a:t>
          </a:r>
          <a:r>
            <a:rPr lang="sl-SI" sz="4200" b="1" dirty="0" smtClean="0"/>
            <a:t>DEFINICIJE</a:t>
          </a:r>
          <a:endParaRPr lang="sl-SI" sz="4200" b="1" dirty="0"/>
        </a:p>
      </dgm:t>
    </dgm:pt>
    <dgm:pt modelId="{03C7107D-D3A8-4812-80EE-4DEA33514639}" type="parTrans" cxnId="{511F216A-4417-4DE7-BBD5-62CF22CD73AB}">
      <dgm:prSet/>
      <dgm:spPr/>
      <dgm:t>
        <a:bodyPr/>
        <a:lstStyle/>
        <a:p>
          <a:endParaRPr lang="sl-SI"/>
        </a:p>
      </dgm:t>
    </dgm:pt>
    <dgm:pt modelId="{BD97CFBB-2ABC-4CC2-88E7-5990037595AA}" type="sibTrans" cxnId="{511F216A-4417-4DE7-BBD5-62CF22CD73AB}">
      <dgm:prSet/>
      <dgm:spPr/>
      <dgm:t>
        <a:bodyPr/>
        <a:lstStyle/>
        <a:p>
          <a:endParaRPr lang="sl-SI"/>
        </a:p>
      </dgm:t>
    </dgm:pt>
    <dgm:pt modelId="{0917A137-59A9-4BE9-ACC3-A99DFF830F38}">
      <dgm:prSet phldrT="[besedilo]" custT="1"/>
      <dgm:spPr/>
      <dgm:t>
        <a:bodyPr/>
        <a:lstStyle/>
        <a:p>
          <a:r>
            <a:rPr lang="sl-SI" sz="2400" b="1" dirty="0" smtClean="0">
              <a:solidFill>
                <a:schemeClr val="accent4">
                  <a:lumMod val="50000"/>
                </a:schemeClr>
              </a:solidFill>
            </a:rPr>
            <a:t>3. Upravičen hektar  </a:t>
          </a:r>
        </a:p>
      </dgm:t>
    </dgm:pt>
    <dgm:pt modelId="{EDF0032D-5EA5-4203-9F1B-33D082A40561}" type="parTrans" cxnId="{38632082-76FB-48DB-AC98-2882530D7954}">
      <dgm:prSet/>
      <dgm:spPr/>
      <dgm:t>
        <a:bodyPr/>
        <a:lstStyle/>
        <a:p>
          <a:endParaRPr lang="sl-SI"/>
        </a:p>
      </dgm:t>
    </dgm:pt>
    <dgm:pt modelId="{8209189A-0161-4F96-8145-978C7D3140E5}" type="sibTrans" cxnId="{38632082-76FB-48DB-AC98-2882530D7954}">
      <dgm:prSet/>
      <dgm:spPr/>
      <dgm:t>
        <a:bodyPr/>
        <a:lstStyle/>
        <a:p>
          <a:endParaRPr lang="sl-SI"/>
        </a:p>
      </dgm:t>
    </dgm:pt>
    <dgm:pt modelId="{8A3F8609-DB65-4776-BACC-90260033AAEC}">
      <dgm:prSet phldrT="[besedilo]" custT="1"/>
      <dgm:spPr/>
      <dgm:t>
        <a:bodyPr/>
        <a:lstStyle/>
        <a:p>
          <a:r>
            <a:rPr lang="sl-SI" sz="1800" b="1" dirty="0" smtClean="0">
              <a:solidFill>
                <a:schemeClr val="accent4">
                  <a:lumMod val="50000"/>
                </a:schemeClr>
              </a:solidFill>
            </a:rPr>
            <a:t>ENAKO: </a:t>
          </a:r>
          <a:r>
            <a:rPr lang="sl-SI" sz="1800" dirty="0" smtClean="0"/>
            <a:t>vsaka kmetijska površina kmetijskega gospodarstva, ki se uporablja za kmetijske dejavnosti ali ki se, kadar se površina uporablja tudi za nekmetijske dejavnosti nosilca kmetijskega gospodarstva, v obdobju vegetacije uporablja za nekmetijsko dejavnost za obdobje, ki v tekočem letu ni daljše od 30 dni.</a:t>
          </a:r>
          <a:endParaRPr lang="sl-SI" sz="1800" dirty="0"/>
        </a:p>
      </dgm:t>
    </dgm:pt>
    <dgm:pt modelId="{41DC5EF3-987B-4708-B21A-2F17D021FED9}" type="parTrans" cxnId="{BCA0740A-6974-4E02-B4E8-A7A1A6283226}">
      <dgm:prSet/>
      <dgm:spPr/>
      <dgm:t>
        <a:bodyPr/>
        <a:lstStyle/>
        <a:p>
          <a:endParaRPr lang="sl-SI"/>
        </a:p>
      </dgm:t>
    </dgm:pt>
    <dgm:pt modelId="{62EC62AB-D323-4D8B-AB41-8B2635E5511E}" type="sibTrans" cxnId="{BCA0740A-6974-4E02-B4E8-A7A1A6283226}">
      <dgm:prSet/>
      <dgm:spPr/>
      <dgm:t>
        <a:bodyPr/>
        <a:lstStyle/>
        <a:p>
          <a:endParaRPr lang="sl-SI"/>
        </a:p>
      </dgm:t>
    </dgm:pt>
    <dgm:pt modelId="{1D6787F0-FB7D-4673-BE6F-F81D2E2B2366}">
      <dgm:prSet phldrT="[besedilo]" custT="1"/>
      <dgm:spPr/>
      <dgm:t>
        <a:bodyPr/>
        <a:lstStyle/>
        <a:p>
          <a:r>
            <a:rPr lang="sl-SI" sz="1800" b="1" dirty="0" smtClean="0"/>
            <a:t>NOVO: </a:t>
          </a:r>
          <a:r>
            <a:rPr lang="sl-SI" sz="1800" b="0" i="0" dirty="0" smtClean="0">
              <a:solidFill>
                <a:schemeClr val="accent4">
                  <a:lumMod val="50000"/>
                </a:schemeClr>
              </a:solidFill>
            </a:rPr>
            <a:t>T</a:t>
          </a:r>
          <a:r>
            <a:rPr lang="sl-SI" sz="1800" i="0" dirty="0" smtClean="0">
              <a:solidFill>
                <a:schemeClr val="accent4">
                  <a:lumMod val="50000"/>
                </a:schemeClr>
              </a:solidFill>
            </a:rPr>
            <a:t>udi za nekmetijske dejavnosti več kot 30 dni, če nosilec kmetijskega gospodarstva dokaže, da se kmetijske dejavnosti lahko izvajajo, ne da bi jih znatno ovirala intenzivnost, narava, trajanje in časovni razpored nekmetijskih dejavnosti </a:t>
          </a:r>
          <a:r>
            <a:rPr lang="sl-SI" sz="1800" i="1" dirty="0" smtClean="0">
              <a:solidFill>
                <a:schemeClr val="tx1"/>
              </a:solidFill>
            </a:rPr>
            <a:t>(časovno omejena, ne sme povzročiti uničenja vegetacijske odeje razen v primeru, da je uničenje vegetacijske odeje posledica priprave zemljišča za izboljšanje kmetijske dejavnosti ali ogrožati pogojenost na kmetijski površini). </a:t>
          </a:r>
          <a:endParaRPr lang="sl-SI" sz="1800" i="1" dirty="0">
            <a:solidFill>
              <a:schemeClr val="tx1"/>
            </a:solidFill>
          </a:endParaRPr>
        </a:p>
      </dgm:t>
    </dgm:pt>
    <dgm:pt modelId="{5649EF4E-269E-49A4-BA7A-819D8ECFD31B}" type="parTrans" cxnId="{DED61792-5C69-42B0-A531-490ADA1EBFE9}">
      <dgm:prSet/>
      <dgm:spPr/>
      <dgm:t>
        <a:bodyPr/>
        <a:lstStyle/>
        <a:p>
          <a:endParaRPr lang="sl-SI"/>
        </a:p>
      </dgm:t>
    </dgm:pt>
    <dgm:pt modelId="{86FC9070-7E01-409E-A110-1FA7A400B2A2}" type="sibTrans" cxnId="{DED61792-5C69-42B0-A531-490ADA1EBFE9}">
      <dgm:prSet/>
      <dgm:spPr/>
      <dgm:t>
        <a:bodyPr/>
        <a:lstStyle/>
        <a:p>
          <a:endParaRPr lang="sl-SI"/>
        </a:p>
      </dgm:t>
    </dgm:pt>
    <dgm:pt modelId="{33D43F4E-8484-40AF-A595-AD8B4881A066}">
      <dgm:prSet phldrT="[besedilo]" custT="1"/>
      <dgm:spPr/>
      <dgm:t>
        <a:bodyPr/>
        <a:lstStyle/>
        <a:p>
          <a:r>
            <a:rPr lang="sl-SI" sz="1800" b="0" dirty="0" smtClean="0">
              <a:solidFill>
                <a:schemeClr val="tx1"/>
              </a:solidFill>
            </a:rPr>
            <a:t>Vključuje tudi krajinske značilnosti do 100 m2 in niso širše od 2 m.  </a:t>
          </a:r>
          <a:endParaRPr lang="sl-SI" sz="1800" b="0" dirty="0">
            <a:solidFill>
              <a:schemeClr val="tx1"/>
            </a:solidFill>
          </a:endParaRPr>
        </a:p>
      </dgm:t>
    </dgm:pt>
    <dgm:pt modelId="{5AD0BB48-0377-4B76-8EE5-151432A16BE1}" type="parTrans" cxnId="{D1C4110B-3840-429B-9F33-CF215944D564}">
      <dgm:prSet/>
      <dgm:spPr/>
      <dgm:t>
        <a:bodyPr/>
        <a:lstStyle/>
        <a:p>
          <a:endParaRPr lang="sl-SI"/>
        </a:p>
      </dgm:t>
    </dgm:pt>
    <dgm:pt modelId="{525CA5A0-72A1-47D4-8AFA-E01A3E277FC0}" type="sibTrans" cxnId="{D1C4110B-3840-429B-9F33-CF215944D564}">
      <dgm:prSet/>
      <dgm:spPr/>
      <dgm:t>
        <a:bodyPr/>
        <a:lstStyle/>
        <a:p>
          <a:endParaRPr lang="sl-SI"/>
        </a:p>
      </dgm:t>
    </dgm:pt>
    <dgm:pt modelId="{0E60EA3C-C0B2-4DA9-972E-CDAF73481B86}">
      <dgm:prSet phldrT="[besedilo]" custT="1"/>
      <dgm:spPr/>
      <dgm:t>
        <a:bodyPr/>
        <a:lstStyle/>
        <a:p>
          <a:r>
            <a:rPr lang="sl-SI" sz="1800" b="1" dirty="0" smtClean="0"/>
            <a:t>NOVO: </a:t>
          </a:r>
          <a:r>
            <a:rPr lang="sl-SI" sz="1800" i="0" dirty="0" smtClean="0">
              <a:solidFill>
                <a:schemeClr val="accent4">
                  <a:lumMod val="50000"/>
                </a:schemeClr>
              </a:solidFill>
            </a:rPr>
            <a:t>Tudi krajinske značilnosti za katere velja obveznost ohranjanja na podlagi standarda DKOP 8 in vsaka površina kmetijskega gospodarstva, ki se uporablja za doseganje minimalnega deleža ornega zemljišča, namenjenega za neproizvodne površine in elemente, vključno z neobdelanimi zemljišči, na podlagi DKOP8, vendar le pri osnovnem plačilu, </a:t>
          </a:r>
          <a:r>
            <a:rPr lang="sl-SI" sz="1800" i="0" dirty="0" err="1" smtClean="0">
              <a:solidFill>
                <a:schemeClr val="accent4">
                  <a:lumMod val="50000"/>
                </a:schemeClr>
              </a:solidFill>
            </a:rPr>
            <a:t>prerazporeditvenem</a:t>
          </a:r>
          <a:r>
            <a:rPr lang="sl-SI" sz="1800" i="0" dirty="0" smtClean="0">
              <a:solidFill>
                <a:schemeClr val="accent4">
                  <a:lumMod val="50000"/>
                </a:schemeClr>
              </a:solidFill>
            </a:rPr>
            <a:t> plačilu in mladih kmetih. </a:t>
          </a:r>
          <a:endParaRPr lang="sl-SI" sz="1800" i="0" dirty="0">
            <a:solidFill>
              <a:schemeClr val="accent4">
                <a:lumMod val="50000"/>
              </a:schemeClr>
            </a:solidFill>
          </a:endParaRPr>
        </a:p>
      </dgm:t>
    </dgm:pt>
    <dgm:pt modelId="{415D6748-D0B8-48E8-8DA2-AC230D0E3F6C}" type="parTrans" cxnId="{E40B22C3-C43B-4B8D-86D6-CD0DAE5C5155}">
      <dgm:prSet/>
      <dgm:spPr/>
      <dgm:t>
        <a:bodyPr/>
        <a:lstStyle/>
        <a:p>
          <a:endParaRPr lang="sl-SI"/>
        </a:p>
      </dgm:t>
    </dgm:pt>
    <dgm:pt modelId="{2189E872-DCDF-4768-B0B0-41AB73F8852D}" type="sibTrans" cxnId="{E40B22C3-C43B-4B8D-86D6-CD0DAE5C5155}">
      <dgm:prSet/>
      <dgm:spPr/>
      <dgm:t>
        <a:bodyPr/>
        <a:lstStyle/>
        <a:p>
          <a:endParaRPr lang="sl-SI"/>
        </a:p>
      </dgm:t>
    </dgm:pt>
    <dgm:pt modelId="{7D927462-51CD-47A5-81CC-001A14BC8D16}">
      <dgm:prSet phldrT="[besedilo]" custT="1"/>
      <dgm:spPr/>
      <dgm:t>
        <a:bodyPr/>
        <a:lstStyle/>
        <a:p>
          <a:r>
            <a:rPr lang="sl-SI" sz="1800" b="1" dirty="0" smtClean="0"/>
            <a:t>Konoplja in mah: </a:t>
          </a:r>
          <a:r>
            <a:rPr lang="sl-SI" sz="1800" dirty="0" smtClean="0"/>
            <a:t>nosilec KMG mora imeti dovoljenje za gojenje </a:t>
          </a:r>
          <a:r>
            <a:rPr lang="sl-SI" sz="1800" b="1" i="1" dirty="0" smtClean="0"/>
            <a:t>+ (novo za konopljo) </a:t>
          </a:r>
          <a:r>
            <a:rPr lang="sl-SI" sz="1800" b="0" i="0" dirty="0" smtClean="0">
              <a:solidFill>
                <a:schemeClr val="tx1"/>
              </a:solidFill>
            </a:rPr>
            <a:t>upravičen ha </a:t>
          </a:r>
          <a:r>
            <a:rPr lang="sl-SI" sz="1800" i="0" dirty="0" smtClean="0">
              <a:solidFill>
                <a:schemeClr val="tx1"/>
              </a:solidFill>
            </a:rPr>
            <a:t>le v primeru, da </a:t>
          </a:r>
          <a:r>
            <a:rPr lang="sl-SI" sz="1800" dirty="0" smtClean="0"/>
            <a:t>vsebnost tetrahidrokanabinola pri uporabljenih sortah konoplje ne presega 0,3 % (kontrola na kraju samem). </a:t>
          </a:r>
          <a:endParaRPr lang="sl-SI" sz="1800" dirty="0"/>
        </a:p>
      </dgm:t>
    </dgm:pt>
    <dgm:pt modelId="{FA711C50-5857-4B0F-A20A-9BA771931600}" type="parTrans" cxnId="{BF6BF235-D16A-4207-801E-307D33E99396}">
      <dgm:prSet/>
      <dgm:spPr/>
      <dgm:t>
        <a:bodyPr/>
        <a:lstStyle/>
        <a:p>
          <a:endParaRPr lang="sl-SI"/>
        </a:p>
      </dgm:t>
    </dgm:pt>
    <dgm:pt modelId="{4CA09A29-F48D-4343-BC10-0A74679B912E}" type="sibTrans" cxnId="{BF6BF235-D16A-4207-801E-307D33E99396}">
      <dgm:prSet/>
      <dgm:spPr/>
      <dgm:t>
        <a:bodyPr/>
        <a:lstStyle/>
        <a:p>
          <a:endParaRPr lang="sl-SI"/>
        </a:p>
      </dgm:t>
    </dgm:pt>
    <dgm:pt modelId="{7278CA14-EBEA-4992-A9BC-BFABCBB3477C}">
      <dgm:prSet phldrT="[besedilo]" custT="1"/>
      <dgm:spPr/>
      <dgm:t>
        <a:bodyPr/>
        <a:lstStyle/>
        <a:p>
          <a:endParaRPr lang="sl-SI" sz="1800" dirty="0"/>
        </a:p>
      </dgm:t>
    </dgm:pt>
    <dgm:pt modelId="{F057EAF3-EC6F-4B09-A5BD-39CF04BAFABF}" type="parTrans" cxnId="{E1E0AB42-9E80-46CE-A7A6-8147AB175FCC}">
      <dgm:prSet/>
      <dgm:spPr/>
      <dgm:t>
        <a:bodyPr/>
        <a:lstStyle/>
        <a:p>
          <a:endParaRPr lang="sl-SI"/>
        </a:p>
      </dgm:t>
    </dgm:pt>
    <dgm:pt modelId="{EF774556-2129-4979-936E-1AAE6E107E9D}" type="sibTrans" cxnId="{E1E0AB42-9E80-46CE-A7A6-8147AB175FCC}">
      <dgm:prSet/>
      <dgm:spPr/>
      <dgm:t>
        <a:bodyPr/>
        <a:lstStyle/>
        <a:p>
          <a:endParaRPr lang="sl-SI"/>
        </a:p>
      </dgm:t>
    </dgm:pt>
    <dgm:pt modelId="{B0993965-2080-4767-9785-BD1EFAC3E3F4}" type="pres">
      <dgm:prSet presAssocID="{6DED32ED-C6A0-466C-A4B4-489216440F4A}" presName="diagram" presStyleCnt="0">
        <dgm:presLayoutVars>
          <dgm:chPref val="1"/>
          <dgm:dir/>
          <dgm:animOne val="branch"/>
          <dgm:animLvl val="lvl"/>
          <dgm:resizeHandles/>
        </dgm:presLayoutVars>
      </dgm:prSet>
      <dgm:spPr/>
      <dgm:t>
        <a:bodyPr/>
        <a:lstStyle/>
        <a:p>
          <a:endParaRPr lang="sl-SI"/>
        </a:p>
      </dgm:t>
    </dgm:pt>
    <dgm:pt modelId="{CBA160E3-3BCD-4A74-9C94-EAAA5C22F697}" type="pres">
      <dgm:prSet presAssocID="{19B19EE2-FD39-45A8-A9EE-72C6AC8E9C2D}" presName="root" presStyleCnt="0"/>
      <dgm:spPr/>
    </dgm:pt>
    <dgm:pt modelId="{3497B45C-0002-446D-8F23-46EEBF0DC8DF}" type="pres">
      <dgm:prSet presAssocID="{19B19EE2-FD39-45A8-A9EE-72C6AC8E9C2D}" presName="rootComposite" presStyleCnt="0"/>
      <dgm:spPr/>
    </dgm:pt>
    <dgm:pt modelId="{93C133EC-4243-4460-AB97-776FE978BEEC}" type="pres">
      <dgm:prSet presAssocID="{19B19EE2-FD39-45A8-A9EE-72C6AC8E9C2D}" presName="rootText" presStyleLbl="node1" presStyleIdx="0" presStyleCnt="1" custScaleX="289541" custScaleY="49082" custLinFactNeighborX="10622" custLinFactNeighborY="-15192"/>
      <dgm:spPr/>
      <dgm:t>
        <a:bodyPr/>
        <a:lstStyle/>
        <a:p>
          <a:endParaRPr lang="sl-SI"/>
        </a:p>
      </dgm:t>
    </dgm:pt>
    <dgm:pt modelId="{3F88E6A9-CCD1-410B-BA1A-0F79FBD456F1}" type="pres">
      <dgm:prSet presAssocID="{19B19EE2-FD39-45A8-A9EE-72C6AC8E9C2D}" presName="rootConnector" presStyleLbl="node1" presStyleIdx="0" presStyleCnt="1"/>
      <dgm:spPr/>
      <dgm:t>
        <a:bodyPr/>
        <a:lstStyle/>
        <a:p>
          <a:endParaRPr lang="sl-SI"/>
        </a:p>
      </dgm:t>
    </dgm:pt>
    <dgm:pt modelId="{C59FABB7-B70B-43DE-B247-1220AB9EFEB8}" type="pres">
      <dgm:prSet presAssocID="{19B19EE2-FD39-45A8-A9EE-72C6AC8E9C2D}" presName="childShape" presStyleCnt="0"/>
      <dgm:spPr/>
    </dgm:pt>
    <dgm:pt modelId="{E6B22A98-D878-4711-9550-71D1A0C91BBA}" type="pres">
      <dgm:prSet presAssocID="{EDF0032D-5EA5-4203-9F1B-33D082A40561}" presName="Name13" presStyleLbl="parChTrans1D2" presStyleIdx="0" presStyleCnt="1"/>
      <dgm:spPr/>
      <dgm:t>
        <a:bodyPr/>
        <a:lstStyle/>
        <a:p>
          <a:endParaRPr lang="sl-SI"/>
        </a:p>
      </dgm:t>
    </dgm:pt>
    <dgm:pt modelId="{30513665-3C3C-4B23-A7E6-C34D1D0DC768}" type="pres">
      <dgm:prSet presAssocID="{0917A137-59A9-4BE9-ACC3-A99DFF830F38}" presName="childText" presStyleLbl="bgAcc1" presStyleIdx="0" presStyleCnt="1" custScaleX="547203" custScaleY="425271" custLinFactNeighborX="-42194" custLinFactNeighborY="-2839">
        <dgm:presLayoutVars>
          <dgm:bulletEnabled val="1"/>
        </dgm:presLayoutVars>
      </dgm:prSet>
      <dgm:spPr/>
      <dgm:t>
        <a:bodyPr/>
        <a:lstStyle/>
        <a:p>
          <a:endParaRPr lang="sl-SI"/>
        </a:p>
      </dgm:t>
    </dgm:pt>
  </dgm:ptLst>
  <dgm:cxnLst>
    <dgm:cxn modelId="{CBCFF759-599B-4178-80B4-B06DFAA71BFA}" type="presOf" srcId="{1D6787F0-FB7D-4673-BE6F-F81D2E2B2366}" destId="{30513665-3C3C-4B23-A7E6-C34D1D0DC768}" srcOrd="0" destOrd="2" presId="urn:microsoft.com/office/officeart/2005/8/layout/hierarchy3"/>
    <dgm:cxn modelId="{E2307610-A157-485E-9DF7-DAFFA65AA997}" type="presOf" srcId="{EDF0032D-5EA5-4203-9F1B-33D082A40561}" destId="{E6B22A98-D878-4711-9550-71D1A0C91BBA}" srcOrd="0" destOrd="0" presId="urn:microsoft.com/office/officeart/2005/8/layout/hierarchy3"/>
    <dgm:cxn modelId="{38632082-76FB-48DB-AC98-2882530D7954}" srcId="{19B19EE2-FD39-45A8-A9EE-72C6AC8E9C2D}" destId="{0917A137-59A9-4BE9-ACC3-A99DFF830F38}" srcOrd="0" destOrd="0" parTransId="{EDF0032D-5EA5-4203-9F1B-33D082A40561}" sibTransId="{8209189A-0161-4F96-8145-978C7D3140E5}"/>
    <dgm:cxn modelId="{1DCAFE78-8DD6-4F0C-BB6C-8CC372861320}" type="presOf" srcId="{0E60EA3C-C0B2-4DA9-972E-CDAF73481B86}" destId="{30513665-3C3C-4B23-A7E6-C34D1D0DC768}" srcOrd="0" destOrd="5" presId="urn:microsoft.com/office/officeart/2005/8/layout/hierarchy3"/>
    <dgm:cxn modelId="{BF6BF235-D16A-4207-801E-307D33E99396}" srcId="{0917A137-59A9-4BE9-ACC3-A99DFF830F38}" destId="{7D927462-51CD-47A5-81CC-001A14BC8D16}" srcOrd="3" destOrd="0" parTransId="{FA711C50-5857-4B0F-A20A-9BA771931600}" sibTransId="{4CA09A29-F48D-4343-BC10-0A74679B912E}"/>
    <dgm:cxn modelId="{05DB74E7-A5CF-4932-B7B2-C025034502FA}" type="presOf" srcId="{6DED32ED-C6A0-466C-A4B4-489216440F4A}" destId="{B0993965-2080-4767-9785-BD1EFAC3E3F4}" srcOrd="0" destOrd="0" presId="urn:microsoft.com/office/officeart/2005/8/layout/hierarchy3"/>
    <dgm:cxn modelId="{CE580F63-A7BB-466D-A691-5FD2E663C7FA}" type="presOf" srcId="{7D927462-51CD-47A5-81CC-001A14BC8D16}" destId="{30513665-3C3C-4B23-A7E6-C34D1D0DC768}" srcOrd="0" destOrd="6" presId="urn:microsoft.com/office/officeart/2005/8/layout/hierarchy3"/>
    <dgm:cxn modelId="{E1E0AB42-9E80-46CE-A7A6-8147AB175FCC}" srcId="{8A3F8609-DB65-4776-BACC-90260033AAEC}" destId="{7278CA14-EBEA-4992-A9BC-BFABCBB3477C}" srcOrd="1" destOrd="0" parTransId="{F057EAF3-EC6F-4B09-A5BD-39CF04BAFABF}" sibTransId="{EF774556-2129-4979-936E-1AAE6E107E9D}"/>
    <dgm:cxn modelId="{E40B22C3-C43B-4B8D-86D6-CD0DAE5C5155}" srcId="{0917A137-59A9-4BE9-ACC3-A99DFF830F38}" destId="{0E60EA3C-C0B2-4DA9-972E-CDAF73481B86}" srcOrd="2" destOrd="0" parTransId="{415D6748-D0B8-48E8-8DA2-AC230D0E3F6C}" sibTransId="{2189E872-DCDF-4768-B0B0-41AB73F8852D}"/>
    <dgm:cxn modelId="{511F216A-4417-4DE7-BBD5-62CF22CD73AB}" srcId="{6DED32ED-C6A0-466C-A4B4-489216440F4A}" destId="{19B19EE2-FD39-45A8-A9EE-72C6AC8E9C2D}" srcOrd="0" destOrd="0" parTransId="{03C7107D-D3A8-4812-80EE-4DEA33514639}" sibTransId="{BD97CFBB-2ABC-4CC2-88E7-5990037595AA}"/>
    <dgm:cxn modelId="{BCA0740A-6974-4E02-B4E8-A7A1A6283226}" srcId="{0917A137-59A9-4BE9-ACC3-A99DFF830F38}" destId="{8A3F8609-DB65-4776-BACC-90260033AAEC}" srcOrd="0" destOrd="0" parTransId="{41DC5EF3-987B-4708-B21A-2F17D021FED9}" sibTransId="{62EC62AB-D323-4D8B-AB41-8B2635E5511E}"/>
    <dgm:cxn modelId="{876C8DE7-2279-4783-B3B3-CB0C1EC11677}" type="presOf" srcId="{19B19EE2-FD39-45A8-A9EE-72C6AC8E9C2D}" destId="{93C133EC-4243-4460-AB97-776FE978BEEC}" srcOrd="0" destOrd="0" presId="urn:microsoft.com/office/officeart/2005/8/layout/hierarchy3"/>
    <dgm:cxn modelId="{DA28EB42-8F8F-43A8-B0F6-79BD4E70F83B}" type="presOf" srcId="{7278CA14-EBEA-4992-A9BC-BFABCBB3477C}" destId="{30513665-3C3C-4B23-A7E6-C34D1D0DC768}" srcOrd="0" destOrd="3" presId="urn:microsoft.com/office/officeart/2005/8/layout/hierarchy3"/>
    <dgm:cxn modelId="{D1C4110B-3840-429B-9F33-CF215944D564}" srcId="{0917A137-59A9-4BE9-ACC3-A99DFF830F38}" destId="{33D43F4E-8484-40AF-A595-AD8B4881A066}" srcOrd="1" destOrd="0" parTransId="{5AD0BB48-0377-4B76-8EE5-151432A16BE1}" sibTransId="{525CA5A0-72A1-47D4-8AFA-E01A3E277FC0}"/>
    <dgm:cxn modelId="{86881027-114A-4398-926C-A0D161DBAAC4}" type="presOf" srcId="{0917A137-59A9-4BE9-ACC3-A99DFF830F38}" destId="{30513665-3C3C-4B23-A7E6-C34D1D0DC768}" srcOrd="0" destOrd="0" presId="urn:microsoft.com/office/officeart/2005/8/layout/hierarchy3"/>
    <dgm:cxn modelId="{D0145951-5F00-42C7-8BE1-C762FAAEE0F4}" type="presOf" srcId="{19B19EE2-FD39-45A8-A9EE-72C6AC8E9C2D}" destId="{3F88E6A9-CCD1-410B-BA1A-0F79FBD456F1}" srcOrd="1" destOrd="0" presId="urn:microsoft.com/office/officeart/2005/8/layout/hierarchy3"/>
    <dgm:cxn modelId="{DED61792-5C69-42B0-A531-490ADA1EBFE9}" srcId="{8A3F8609-DB65-4776-BACC-90260033AAEC}" destId="{1D6787F0-FB7D-4673-BE6F-F81D2E2B2366}" srcOrd="0" destOrd="0" parTransId="{5649EF4E-269E-49A4-BA7A-819D8ECFD31B}" sibTransId="{86FC9070-7E01-409E-A110-1FA7A400B2A2}"/>
    <dgm:cxn modelId="{27A98B29-7161-4B54-82A1-B0829DA044BE}" type="presOf" srcId="{8A3F8609-DB65-4776-BACC-90260033AAEC}" destId="{30513665-3C3C-4B23-A7E6-C34D1D0DC768}" srcOrd="0" destOrd="1" presId="urn:microsoft.com/office/officeart/2005/8/layout/hierarchy3"/>
    <dgm:cxn modelId="{4366A5F2-C520-4140-BAEC-8C341D59F63B}" type="presOf" srcId="{33D43F4E-8484-40AF-A595-AD8B4881A066}" destId="{30513665-3C3C-4B23-A7E6-C34D1D0DC768}" srcOrd="0" destOrd="4" presId="urn:microsoft.com/office/officeart/2005/8/layout/hierarchy3"/>
    <dgm:cxn modelId="{43A43EB0-6ADF-4D2B-A00F-98F68B9186BA}" type="presParOf" srcId="{B0993965-2080-4767-9785-BD1EFAC3E3F4}" destId="{CBA160E3-3BCD-4A74-9C94-EAAA5C22F697}" srcOrd="0" destOrd="0" presId="urn:microsoft.com/office/officeart/2005/8/layout/hierarchy3"/>
    <dgm:cxn modelId="{852160D7-A69C-4BA6-A3FB-EF084FA4A742}" type="presParOf" srcId="{CBA160E3-3BCD-4A74-9C94-EAAA5C22F697}" destId="{3497B45C-0002-446D-8F23-46EEBF0DC8DF}" srcOrd="0" destOrd="0" presId="urn:microsoft.com/office/officeart/2005/8/layout/hierarchy3"/>
    <dgm:cxn modelId="{1FC98C83-55E8-437D-B691-937728FB5C7D}" type="presParOf" srcId="{3497B45C-0002-446D-8F23-46EEBF0DC8DF}" destId="{93C133EC-4243-4460-AB97-776FE978BEEC}" srcOrd="0" destOrd="0" presId="urn:microsoft.com/office/officeart/2005/8/layout/hierarchy3"/>
    <dgm:cxn modelId="{D8BE0701-D185-426A-9BFE-CD684156744C}" type="presParOf" srcId="{3497B45C-0002-446D-8F23-46EEBF0DC8DF}" destId="{3F88E6A9-CCD1-410B-BA1A-0F79FBD456F1}" srcOrd="1" destOrd="0" presId="urn:microsoft.com/office/officeart/2005/8/layout/hierarchy3"/>
    <dgm:cxn modelId="{E5BD48F4-226F-41D9-98B2-E8C26CB3B8A7}" type="presParOf" srcId="{CBA160E3-3BCD-4A74-9C94-EAAA5C22F697}" destId="{C59FABB7-B70B-43DE-B247-1220AB9EFEB8}" srcOrd="1" destOrd="0" presId="urn:microsoft.com/office/officeart/2005/8/layout/hierarchy3"/>
    <dgm:cxn modelId="{48D67DC4-319C-49BE-ACC0-9C010B27F35E}" type="presParOf" srcId="{C59FABB7-B70B-43DE-B247-1220AB9EFEB8}" destId="{E6B22A98-D878-4711-9550-71D1A0C91BBA}" srcOrd="0" destOrd="0" presId="urn:microsoft.com/office/officeart/2005/8/layout/hierarchy3"/>
    <dgm:cxn modelId="{E2D6744E-0010-40C9-814C-DB87874F4605}" type="presParOf" srcId="{C59FABB7-B70B-43DE-B247-1220AB9EFEB8}" destId="{30513665-3C3C-4B23-A7E6-C34D1D0DC76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D8E3E1-875F-44CF-9900-47F7D43AF7C2}" type="doc">
      <dgm:prSet loTypeId="urn:microsoft.com/office/officeart/2005/8/layout/hierarchy3" loCatId="list" qsTypeId="urn:microsoft.com/office/officeart/2005/8/quickstyle/simple1" qsCatId="simple" csTypeId="urn:microsoft.com/office/officeart/2005/8/colors/accent4_4" csCatId="accent4" phldr="1"/>
      <dgm:spPr/>
      <dgm:t>
        <a:bodyPr/>
        <a:lstStyle/>
        <a:p>
          <a:endParaRPr lang="sl-SI"/>
        </a:p>
      </dgm:t>
    </dgm:pt>
    <dgm:pt modelId="{6AFBF161-F939-4550-9F40-6059650E0482}">
      <dgm:prSet phldrT="[besedilo]" custT="1"/>
      <dgm:spPr/>
      <dgm:t>
        <a:bodyPr/>
        <a:lstStyle/>
        <a:p>
          <a:r>
            <a:rPr lang="sl-SI" sz="2600" dirty="0" smtClean="0"/>
            <a:t>Neposredna plačila 2023-2027 - </a:t>
          </a:r>
          <a:r>
            <a:rPr lang="sl-SI" sz="4200" b="1" dirty="0" smtClean="0"/>
            <a:t>DEFINICIJE</a:t>
          </a:r>
          <a:endParaRPr lang="sl-SI" sz="4200" b="1" dirty="0"/>
        </a:p>
      </dgm:t>
    </dgm:pt>
    <dgm:pt modelId="{8D131F38-E508-4514-A47A-495A3894A777}" type="parTrans" cxnId="{79C7A28A-9A1E-4593-99E1-070A497E78F5}">
      <dgm:prSet/>
      <dgm:spPr/>
      <dgm:t>
        <a:bodyPr/>
        <a:lstStyle/>
        <a:p>
          <a:endParaRPr lang="sl-SI"/>
        </a:p>
      </dgm:t>
    </dgm:pt>
    <dgm:pt modelId="{C27A7F49-26B6-4A7C-A92F-BEC15C955EC5}" type="sibTrans" cxnId="{79C7A28A-9A1E-4593-99E1-070A497E78F5}">
      <dgm:prSet/>
      <dgm:spPr/>
      <dgm:t>
        <a:bodyPr/>
        <a:lstStyle/>
        <a:p>
          <a:endParaRPr lang="sl-SI"/>
        </a:p>
      </dgm:t>
    </dgm:pt>
    <dgm:pt modelId="{192EE2CB-CF0D-43C5-87AC-AF13C3588E38}">
      <dgm:prSet phldrT="[besedilo]" custT="1"/>
      <dgm:spPr/>
      <dgm:t>
        <a:bodyPr/>
        <a:lstStyle/>
        <a:p>
          <a:r>
            <a:rPr lang="sl-SI" sz="2400" b="1" dirty="0" smtClean="0">
              <a:solidFill>
                <a:schemeClr val="accent4">
                  <a:lumMod val="75000"/>
                </a:schemeClr>
              </a:solidFill>
            </a:rPr>
            <a:t>3. Upravičen hektar</a:t>
          </a:r>
          <a:endParaRPr lang="sl-SI" sz="2400" b="1" dirty="0">
            <a:solidFill>
              <a:schemeClr val="accent4">
                <a:lumMod val="75000"/>
              </a:schemeClr>
            </a:solidFill>
          </a:endParaRPr>
        </a:p>
      </dgm:t>
    </dgm:pt>
    <dgm:pt modelId="{CC236CD8-8756-4E07-B43D-27173AD4C760}" type="parTrans" cxnId="{DECD7A07-ACC0-4208-B9BE-DD0DC4B33662}">
      <dgm:prSet/>
      <dgm:spPr/>
      <dgm:t>
        <a:bodyPr/>
        <a:lstStyle/>
        <a:p>
          <a:endParaRPr lang="sl-SI"/>
        </a:p>
      </dgm:t>
    </dgm:pt>
    <dgm:pt modelId="{788720B3-2B38-43ED-A27B-BBF36C0A3B76}" type="sibTrans" cxnId="{DECD7A07-ACC0-4208-B9BE-DD0DC4B33662}">
      <dgm:prSet/>
      <dgm:spPr/>
      <dgm:t>
        <a:bodyPr/>
        <a:lstStyle/>
        <a:p>
          <a:endParaRPr lang="sl-SI"/>
        </a:p>
      </dgm:t>
    </dgm:pt>
    <dgm:pt modelId="{9E47B744-9711-4057-8E7B-250F5B85B4C0}">
      <dgm:prSet custT="1"/>
      <dgm:spPr/>
      <dgm:t>
        <a:bodyPr/>
        <a:lstStyle/>
        <a:p>
          <a:r>
            <a:rPr lang="sl-SI" sz="2000" dirty="0" smtClean="0"/>
            <a:t>Površine se štejejo za </a:t>
          </a:r>
          <a:r>
            <a:rPr lang="sl-SI" sz="2000" b="1" dirty="0" smtClean="0"/>
            <a:t>upravičene hektarje</a:t>
          </a:r>
          <a:r>
            <a:rPr lang="sl-SI" sz="2000" dirty="0" smtClean="0"/>
            <a:t>, če </a:t>
          </a:r>
          <a:r>
            <a:rPr lang="sl-SI" sz="2000" b="1" dirty="0" smtClean="0"/>
            <a:t>ustrezajo</a:t>
          </a:r>
          <a:r>
            <a:rPr lang="sl-SI" sz="2000" dirty="0" smtClean="0"/>
            <a:t> opredelitvi upravičenega hektara </a:t>
          </a:r>
          <a:r>
            <a:rPr lang="sl-SI" sz="2000" b="1" dirty="0" smtClean="0"/>
            <a:t>v celotnem koledarskem letu</a:t>
          </a:r>
          <a:r>
            <a:rPr lang="sl-SI" sz="2000" dirty="0" smtClean="0"/>
            <a:t>, </a:t>
          </a:r>
          <a:r>
            <a:rPr lang="sl-SI" sz="2000" b="1" dirty="0" smtClean="0"/>
            <a:t>razen</a:t>
          </a:r>
          <a:r>
            <a:rPr lang="sl-SI" sz="2000" dirty="0" smtClean="0"/>
            <a:t> v primeru </a:t>
          </a:r>
          <a:r>
            <a:rPr lang="sl-SI" sz="2000" b="1" dirty="0" smtClean="0"/>
            <a:t>višje sile ali izjemnih okoliščin</a:t>
          </a:r>
          <a:r>
            <a:rPr lang="sl-SI" sz="2000" dirty="0" smtClean="0"/>
            <a:t>.</a:t>
          </a:r>
          <a:endParaRPr lang="sl-SI" sz="2000" dirty="0"/>
        </a:p>
      </dgm:t>
    </dgm:pt>
    <dgm:pt modelId="{7387C417-11AE-4EDC-B1D8-120A3755B638}" type="parTrans" cxnId="{C5ED17C3-8E79-4E77-9E75-1D80D037F638}">
      <dgm:prSet/>
      <dgm:spPr/>
      <dgm:t>
        <a:bodyPr/>
        <a:lstStyle/>
        <a:p>
          <a:endParaRPr lang="sl-SI"/>
        </a:p>
      </dgm:t>
    </dgm:pt>
    <dgm:pt modelId="{25678D93-BD62-424E-BC8B-4D1144C4BB6F}" type="sibTrans" cxnId="{C5ED17C3-8E79-4E77-9E75-1D80D037F638}">
      <dgm:prSet/>
      <dgm:spPr/>
      <dgm:t>
        <a:bodyPr/>
        <a:lstStyle/>
        <a:p>
          <a:endParaRPr lang="sl-SI"/>
        </a:p>
      </dgm:t>
    </dgm:pt>
    <dgm:pt modelId="{504B2A35-A40E-4C93-958E-1DA666C3B90F}">
      <dgm:prSet custT="1"/>
      <dgm:spPr/>
      <dgm:t>
        <a:bodyPr/>
        <a:lstStyle/>
        <a:p>
          <a:r>
            <a:rPr lang="sl-SI" sz="2000" dirty="0" smtClean="0"/>
            <a:t>Upravičen hektar je </a:t>
          </a:r>
          <a:r>
            <a:rPr lang="sl-SI" sz="2000" b="1" dirty="0" smtClean="0"/>
            <a:t>na razpolago nosilcu </a:t>
          </a:r>
          <a:r>
            <a:rPr lang="sl-SI" sz="2000" dirty="0" smtClean="0"/>
            <a:t>kmetijskega gospodarstva, ki se vpiše v RKG kot nosilec kmetijskega gospodarstva in ima zanj </a:t>
          </a:r>
          <a:r>
            <a:rPr lang="sl-SI" sz="2000" b="1" dirty="0" smtClean="0"/>
            <a:t>pravico do uporabe </a:t>
          </a:r>
          <a:r>
            <a:rPr lang="sl-SI" sz="2000" dirty="0" smtClean="0"/>
            <a:t>skladno s 5. členom Zakona o kmetijstvu                   preverjanje za nove vpise v RKG (prenos KMG, pripis novega GERK), potrebna dokazila.</a:t>
          </a:r>
        </a:p>
      </dgm:t>
    </dgm:pt>
    <dgm:pt modelId="{B446D26B-D616-4CB3-8CF0-544DFB4F31F5}" type="parTrans" cxnId="{A647DDA1-C35F-44E0-8972-A79F9EBF77EE}">
      <dgm:prSet/>
      <dgm:spPr/>
      <dgm:t>
        <a:bodyPr/>
        <a:lstStyle/>
        <a:p>
          <a:endParaRPr lang="sl-SI"/>
        </a:p>
      </dgm:t>
    </dgm:pt>
    <dgm:pt modelId="{9229B2B8-5E73-48AC-8C67-A3BEE32D091C}" type="sibTrans" cxnId="{A647DDA1-C35F-44E0-8972-A79F9EBF77EE}">
      <dgm:prSet/>
      <dgm:spPr/>
      <dgm:t>
        <a:bodyPr/>
        <a:lstStyle/>
        <a:p>
          <a:endParaRPr lang="sl-SI"/>
        </a:p>
      </dgm:t>
    </dgm:pt>
    <dgm:pt modelId="{1311F30C-9815-4C79-A9E6-8C8347DEACC1}">
      <dgm:prSet custT="1"/>
      <dgm:spPr/>
      <dgm:t>
        <a:bodyPr/>
        <a:lstStyle/>
        <a:p>
          <a:r>
            <a:rPr lang="sl-SI" sz="2400" b="1" dirty="0" smtClean="0">
              <a:solidFill>
                <a:schemeClr val="accent4">
                  <a:lumMod val="75000"/>
                </a:schemeClr>
              </a:solidFill>
            </a:rPr>
            <a:t>4. Definicija mladi kmet  </a:t>
          </a:r>
          <a:r>
            <a:rPr lang="sl-SI" sz="2400" b="0" dirty="0" smtClean="0">
              <a:solidFill>
                <a:schemeClr val="tx1"/>
              </a:solidFill>
            </a:rPr>
            <a:t>- p</a:t>
          </a:r>
          <a:r>
            <a:rPr lang="sl-SI" sz="2000" b="0" dirty="0" smtClean="0">
              <a:solidFill>
                <a:schemeClr val="tx1"/>
              </a:solidFill>
            </a:rPr>
            <a:t>odrobneje </a:t>
          </a:r>
          <a:r>
            <a:rPr lang="sl-SI" sz="2000" dirty="0" smtClean="0"/>
            <a:t>obrazloženo pri intervenciji mladi kmet.</a:t>
          </a:r>
        </a:p>
      </dgm:t>
    </dgm:pt>
    <dgm:pt modelId="{BC78BE1C-478B-4F1C-803F-5421114C36CF}" type="parTrans" cxnId="{173DF33D-D62A-4BAB-BE52-42771E06E9EB}">
      <dgm:prSet/>
      <dgm:spPr/>
      <dgm:t>
        <a:bodyPr/>
        <a:lstStyle/>
        <a:p>
          <a:endParaRPr lang="sl-SI"/>
        </a:p>
      </dgm:t>
    </dgm:pt>
    <dgm:pt modelId="{5B48B3F2-A847-4401-A07B-C8A9CA101004}" type="sibTrans" cxnId="{173DF33D-D62A-4BAB-BE52-42771E06E9EB}">
      <dgm:prSet/>
      <dgm:spPr/>
      <dgm:t>
        <a:bodyPr/>
        <a:lstStyle/>
        <a:p>
          <a:endParaRPr lang="sl-SI"/>
        </a:p>
      </dgm:t>
    </dgm:pt>
    <dgm:pt modelId="{CC4E4731-FC88-41FB-9409-419635D36EC6}">
      <dgm:prSet custT="1"/>
      <dgm:spPr/>
      <dgm:t>
        <a:bodyPr/>
        <a:lstStyle/>
        <a:p>
          <a:r>
            <a:rPr lang="sl-SI" sz="2400" b="1" dirty="0" smtClean="0">
              <a:solidFill>
                <a:schemeClr val="accent4">
                  <a:lumMod val="75000"/>
                </a:schemeClr>
              </a:solidFill>
            </a:rPr>
            <a:t>5. Tehnološka zrelost za vezano dohodkovno podpora za beljakovinske rastline   </a:t>
          </a:r>
          <a:r>
            <a:rPr lang="sl-SI" sz="2400" b="1" dirty="0" smtClean="0">
              <a:solidFill>
                <a:schemeClr val="tx1"/>
              </a:solidFill>
            </a:rPr>
            <a:t>- </a:t>
          </a:r>
          <a:r>
            <a:rPr lang="sl-SI" sz="2000" dirty="0" smtClean="0"/>
            <a:t>podrobneje obrazloženo pri intervenciji </a:t>
          </a:r>
          <a:endParaRPr lang="sl-SI" sz="2000" dirty="0"/>
        </a:p>
      </dgm:t>
    </dgm:pt>
    <dgm:pt modelId="{F06D2D5C-7EB7-43D5-A9B3-DFA2FF076C77}" type="parTrans" cxnId="{D6467BDE-8CEE-4F4D-BE33-F5DA579C5CA1}">
      <dgm:prSet/>
      <dgm:spPr/>
      <dgm:t>
        <a:bodyPr/>
        <a:lstStyle/>
        <a:p>
          <a:endParaRPr lang="sl-SI"/>
        </a:p>
      </dgm:t>
    </dgm:pt>
    <dgm:pt modelId="{72A53955-6E1C-42BD-B86B-192224F5A134}" type="sibTrans" cxnId="{D6467BDE-8CEE-4F4D-BE33-F5DA579C5CA1}">
      <dgm:prSet/>
      <dgm:spPr/>
      <dgm:t>
        <a:bodyPr/>
        <a:lstStyle/>
        <a:p>
          <a:endParaRPr lang="sl-SI"/>
        </a:p>
      </dgm:t>
    </dgm:pt>
    <dgm:pt modelId="{DF54D306-599A-4DF0-911B-4C205791FD46}">
      <dgm:prSet custT="1"/>
      <dgm:spPr/>
      <dgm:t>
        <a:bodyPr/>
        <a:lstStyle/>
        <a:p>
          <a:endParaRPr lang="sl-SI" sz="2000" dirty="0"/>
        </a:p>
      </dgm:t>
    </dgm:pt>
    <dgm:pt modelId="{78D002F3-667C-4330-9BAD-1DFF715A07B3}" type="parTrans" cxnId="{4D68A667-93D6-4A97-B633-CA7759F1F1BC}">
      <dgm:prSet/>
      <dgm:spPr/>
      <dgm:t>
        <a:bodyPr/>
        <a:lstStyle/>
        <a:p>
          <a:endParaRPr lang="sl-SI"/>
        </a:p>
      </dgm:t>
    </dgm:pt>
    <dgm:pt modelId="{781FE4BF-A663-487F-A5B1-B442D5D4D07F}" type="sibTrans" cxnId="{4D68A667-93D6-4A97-B633-CA7759F1F1BC}">
      <dgm:prSet/>
      <dgm:spPr/>
      <dgm:t>
        <a:bodyPr/>
        <a:lstStyle/>
        <a:p>
          <a:endParaRPr lang="sl-SI"/>
        </a:p>
      </dgm:t>
    </dgm:pt>
    <dgm:pt modelId="{C71DC393-9C9F-432C-BC09-0C18A461EFD4}" type="pres">
      <dgm:prSet presAssocID="{0BD8E3E1-875F-44CF-9900-47F7D43AF7C2}" presName="diagram" presStyleCnt="0">
        <dgm:presLayoutVars>
          <dgm:chPref val="1"/>
          <dgm:dir/>
          <dgm:animOne val="branch"/>
          <dgm:animLvl val="lvl"/>
          <dgm:resizeHandles/>
        </dgm:presLayoutVars>
      </dgm:prSet>
      <dgm:spPr/>
      <dgm:t>
        <a:bodyPr/>
        <a:lstStyle/>
        <a:p>
          <a:endParaRPr lang="sl-SI"/>
        </a:p>
      </dgm:t>
    </dgm:pt>
    <dgm:pt modelId="{00E1B1CC-9A11-4137-9EAA-5BDB8678BDB7}" type="pres">
      <dgm:prSet presAssocID="{6AFBF161-F939-4550-9F40-6059650E0482}" presName="root" presStyleCnt="0"/>
      <dgm:spPr/>
    </dgm:pt>
    <dgm:pt modelId="{0167FC0D-0426-4904-A989-D1CFEC67F254}" type="pres">
      <dgm:prSet presAssocID="{6AFBF161-F939-4550-9F40-6059650E0482}" presName="rootComposite" presStyleCnt="0"/>
      <dgm:spPr/>
    </dgm:pt>
    <dgm:pt modelId="{F624A74D-22D3-4030-AC49-07BE40FB3B22}" type="pres">
      <dgm:prSet presAssocID="{6AFBF161-F939-4550-9F40-6059650E0482}" presName="rootText" presStyleLbl="node1" presStyleIdx="0" presStyleCnt="1" custScaleX="356744" custScaleY="65411" custLinFactNeighborX="17926" custLinFactNeighborY="-34328"/>
      <dgm:spPr/>
      <dgm:t>
        <a:bodyPr/>
        <a:lstStyle/>
        <a:p>
          <a:endParaRPr lang="sl-SI"/>
        </a:p>
      </dgm:t>
    </dgm:pt>
    <dgm:pt modelId="{550C97B3-AC0F-4957-A45E-7520ED61A69D}" type="pres">
      <dgm:prSet presAssocID="{6AFBF161-F939-4550-9F40-6059650E0482}" presName="rootConnector" presStyleLbl="node1" presStyleIdx="0" presStyleCnt="1"/>
      <dgm:spPr/>
      <dgm:t>
        <a:bodyPr/>
        <a:lstStyle/>
        <a:p>
          <a:endParaRPr lang="sl-SI"/>
        </a:p>
      </dgm:t>
    </dgm:pt>
    <dgm:pt modelId="{87A7E30D-1BD8-418C-B644-26532D5DE821}" type="pres">
      <dgm:prSet presAssocID="{6AFBF161-F939-4550-9F40-6059650E0482}" presName="childShape" presStyleCnt="0"/>
      <dgm:spPr/>
    </dgm:pt>
    <dgm:pt modelId="{A419DE05-28DA-457A-B5C8-B52D49ADA3E4}" type="pres">
      <dgm:prSet presAssocID="{CC236CD8-8756-4E07-B43D-27173AD4C760}" presName="Name13" presStyleLbl="parChTrans1D2" presStyleIdx="0" presStyleCnt="3"/>
      <dgm:spPr/>
      <dgm:t>
        <a:bodyPr/>
        <a:lstStyle/>
        <a:p>
          <a:endParaRPr lang="sl-SI"/>
        </a:p>
      </dgm:t>
    </dgm:pt>
    <dgm:pt modelId="{9B1F7622-CC79-47EE-9491-9739A21587B3}" type="pres">
      <dgm:prSet presAssocID="{192EE2CB-CF0D-43C5-87AC-AF13C3588E38}" presName="childText" presStyleLbl="bgAcc1" presStyleIdx="0" presStyleCnt="3" custScaleX="619842" custScaleY="289753" custLinFactNeighborX="-6214" custLinFactNeighborY="-9218">
        <dgm:presLayoutVars>
          <dgm:bulletEnabled val="1"/>
        </dgm:presLayoutVars>
      </dgm:prSet>
      <dgm:spPr/>
      <dgm:t>
        <a:bodyPr/>
        <a:lstStyle/>
        <a:p>
          <a:endParaRPr lang="sl-SI"/>
        </a:p>
      </dgm:t>
    </dgm:pt>
    <dgm:pt modelId="{74B363E0-A6F3-4D2F-86D9-452F09B778B9}" type="pres">
      <dgm:prSet presAssocID="{BC78BE1C-478B-4F1C-803F-5421114C36CF}" presName="Name13" presStyleLbl="parChTrans1D2" presStyleIdx="1" presStyleCnt="3"/>
      <dgm:spPr/>
      <dgm:t>
        <a:bodyPr/>
        <a:lstStyle/>
        <a:p>
          <a:endParaRPr lang="sl-SI"/>
        </a:p>
      </dgm:t>
    </dgm:pt>
    <dgm:pt modelId="{9FE0BE03-AD48-48D5-B17D-03FBF9064ABF}" type="pres">
      <dgm:prSet presAssocID="{1311F30C-9815-4C79-A9E6-8C8347DEACC1}" presName="childText" presStyleLbl="bgAcc1" presStyleIdx="1" presStyleCnt="3" custScaleX="614498">
        <dgm:presLayoutVars>
          <dgm:bulletEnabled val="1"/>
        </dgm:presLayoutVars>
      </dgm:prSet>
      <dgm:spPr/>
      <dgm:t>
        <a:bodyPr/>
        <a:lstStyle/>
        <a:p>
          <a:endParaRPr lang="sl-SI"/>
        </a:p>
      </dgm:t>
    </dgm:pt>
    <dgm:pt modelId="{98427D86-2481-46AE-9A48-D6E110F8AF72}" type="pres">
      <dgm:prSet presAssocID="{F06D2D5C-7EB7-43D5-A9B3-DFA2FF076C77}" presName="Name13" presStyleLbl="parChTrans1D2" presStyleIdx="2" presStyleCnt="3"/>
      <dgm:spPr/>
      <dgm:t>
        <a:bodyPr/>
        <a:lstStyle/>
        <a:p>
          <a:endParaRPr lang="sl-SI"/>
        </a:p>
      </dgm:t>
    </dgm:pt>
    <dgm:pt modelId="{BEF6D9F1-6FDC-4678-8EBF-AF4A34962566}" type="pres">
      <dgm:prSet presAssocID="{CC4E4731-FC88-41FB-9409-419635D36EC6}" presName="childText" presStyleLbl="bgAcc1" presStyleIdx="2" presStyleCnt="3" custScaleX="606863" custLinFactNeighborY="12870">
        <dgm:presLayoutVars>
          <dgm:bulletEnabled val="1"/>
        </dgm:presLayoutVars>
      </dgm:prSet>
      <dgm:spPr/>
      <dgm:t>
        <a:bodyPr/>
        <a:lstStyle/>
        <a:p>
          <a:endParaRPr lang="sl-SI"/>
        </a:p>
      </dgm:t>
    </dgm:pt>
  </dgm:ptLst>
  <dgm:cxnLst>
    <dgm:cxn modelId="{4D68A667-93D6-4A97-B633-CA7759F1F1BC}" srcId="{192EE2CB-CF0D-43C5-87AC-AF13C3588E38}" destId="{DF54D306-599A-4DF0-911B-4C205791FD46}" srcOrd="1" destOrd="0" parTransId="{78D002F3-667C-4330-9BAD-1DFF715A07B3}" sibTransId="{781FE4BF-A663-487F-A5B1-B442D5D4D07F}"/>
    <dgm:cxn modelId="{55BDFA52-4F55-4428-9F3D-BD557BDA9C1C}" type="presOf" srcId="{CC236CD8-8756-4E07-B43D-27173AD4C760}" destId="{A419DE05-28DA-457A-B5C8-B52D49ADA3E4}" srcOrd="0" destOrd="0" presId="urn:microsoft.com/office/officeart/2005/8/layout/hierarchy3"/>
    <dgm:cxn modelId="{CDF0DC05-AF6E-4F40-A8E7-12D37EB7596C}" type="presOf" srcId="{192EE2CB-CF0D-43C5-87AC-AF13C3588E38}" destId="{9B1F7622-CC79-47EE-9491-9739A21587B3}" srcOrd="0" destOrd="0" presId="urn:microsoft.com/office/officeart/2005/8/layout/hierarchy3"/>
    <dgm:cxn modelId="{23D5689C-C1B4-47A2-B113-E6A2FEB825AF}" type="presOf" srcId="{DF54D306-599A-4DF0-911B-4C205791FD46}" destId="{9B1F7622-CC79-47EE-9491-9739A21587B3}" srcOrd="0" destOrd="2" presId="urn:microsoft.com/office/officeart/2005/8/layout/hierarchy3"/>
    <dgm:cxn modelId="{D6467BDE-8CEE-4F4D-BE33-F5DA579C5CA1}" srcId="{6AFBF161-F939-4550-9F40-6059650E0482}" destId="{CC4E4731-FC88-41FB-9409-419635D36EC6}" srcOrd="2" destOrd="0" parTransId="{F06D2D5C-7EB7-43D5-A9B3-DFA2FF076C77}" sibTransId="{72A53955-6E1C-42BD-B86B-192224F5A134}"/>
    <dgm:cxn modelId="{A647DDA1-C35F-44E0-8972-A79F9EBF77EE}" srcId="{192EE2CB-CF0D-43C5-87AC-AF13C3588E38}" destId="{504B2A35-A40E-4C93-958E-1DA666C3B90F}" srcOrd="2" destOrd="0" parTransId="{B446D26B-D616-4CB3-8CF0-544DFB4F31F5}" sibTransId="{9229B2B8-5E73-48AC-8C67-A3BEE32D091C}"/>
    <dgm:cxn modelId="{DECD7A07-ACC0-4208-B9BE-DD0DC4B33662}" srcId="{6AFBF161-F939-4550-9F40-6059650E0482}" destId="{192EE2CB-CF0D-43C5-87AC-AF13C3588E38}" srcOrd="0" destOrd="0" parTransId="{CC236CD8-8756-4E07-B43D-27173AD4C760}" sibTransId="{788720B3-2B38-43ED-A27B-BBF36C0A3B76}"/>
    <dgm:cxn modelId="{9F80E41A-CDFB-4558-A8BE-E8217ED6BEFC}" type="presOf" srcId="{CC4E4731-FC88-41FB-9409-419635D36EC6}" destId="{BEF6D9F1-6FDC-4678-8EBF-AF4A34962566}" srcOrd="0" destOrd="0" presId="urn:microsoft.com/office/officeart/2005/8/layout/hierarchy3"/>
    <dgm:cxn modelId="{E6554619-D91A-41DA-9146-10FA7AABCCB6}" type="presOf" srcId="{504B2A35-A40E-4C93-958E-1DA666C3B90F}" destId="{9B1F7622-CC79-47EE-9491-9739A21587B3}" srcOrd="0" destOrd="3" presId="urn:microsoft.com/office/officeart/2005/8/layout/hierarchy3"/>
    <dgm:cxn modelId="{48A3D9A5-F8DD-44C9-8773-5408D4CB703E}" type="presOf" srcId="{1311F30C-9815-4C79-A9E6-8C8347DEACC1}" destId="{9FE0BE03-AD48-48D5-B17D-03FBF9064ABF}" srcOrd="0" destOrd="0" presId="urn:microsoft.com/office/officeart/2005/8/layout/hierarchy3"/>
    <dgm:cxn modelId="{173DF33D-D62A-4BAB-BE52-42771E06E9EB}" srcId="{6AFBF161-F939-4550-9F40-6059650E0482}" destId="{1311F30C-9815-4C79-A9E6-8C8347DEACC1}" srcOrd="1" destOrd="0" parTransId="{BC78BE1C-478B-4F1C-803F-5421114C36CF}" sibTransId="{5B48B3F2-A847-4401-A07B-C8A9CA101004}"/>
    <dgm:cxn modelId="{C31B150C-3107-43D3-AB8C-F08677C9C698}" type="presOf" srcId="{0BD8E3E1-875F-44CF-9900-47F7D43AF7C2}" destId="{C71DC393-9C9F-432C-BC09-0C18A461EFD4}" srcOrd="0" destOrd="0" presId="urn:microsoft.com/office/officeart/2005/8/layout/hierarchy3"/>
    <dgm:cxn modelId="{DA9C1FDA-FA3F-41DF-AB87-30B721EC59C5}" type="presOf" srcId="{BC78BE1C-478B-4F1C-803F-5421114C36CF}" destId="{74B363E0-A6F3-4D2F-86D9-452F09B778B9}" srcOrd="0" destOrd="0" presId="urn:microsoft.com/office/officeart/2005/8/layout/hierarchy3"/>
    <dgm:cxn modelId="{44B7ACE0-4A81-4D4D-B2E4-9DC7FCE5EDD6}" type="presOf" srcId="{6AFBF161-F939-4550-9F40-6059650E0482}" destId="{F624A74D-22D3-4030-AC49-07BE40FB3B22}" srcOrd="0" destOrd="0" presId="urn:microsoft.com/office/officeart/2005/8/layout/hierarchy3"/>
    <dgm:cxn modelId="{FB2251A9-29C0-4BA0-B214-47011E1F9B5A}" type="presOf" srcId="{6AFBF161-F939-4550-9F40-6059650E0482}" destId="{550C97B3-AC0F-4957-A45E-7520ED61A69D}" srcOrd="1" destOrd="0" presId="urn:microsoft.com/office/officeart/2005/8/layout/hierarchy3"/>
    <dgm:cxn modelId="{79C7A28A-9A1E-4593-99E1-070A497E78F5}" srcId="{0BD8E3E1-875F-44CF-9900-47F7D43AF7C2}" destId="{6AFBF161-F939-4550-9F40-6059650E0482}" srcOrd="0" destOrd="0" parTransId="{8D131F38-E508-4514-A47A-495A3894A777}" sibTransId="{C27A7F49-26B6-4A7C-A92F-BEC15C955EC5}"/>
    <dgm:cxn modelId="{AD4A2D89-DB66-4414-BF9F-992580E7DFDB}" type="presOf" srcId="{9E47B744-9711-4057-8E7B-250F5B85B4C0}" destId="{9B1F7622-CC79-47EE-9491-9739A21587B3}" srcOrd="0" destOrd="1" presId="urn:microsoft.com/office/officeart/2005/8/layout/hierarchy3"/>
    <dgm:cxn modelId="{163C0190-EB24-47E7-B8B7-8FD78ACCADF0}" type="presOf" srcId="{F06D2D5C-7EB7-43D5-A9B3-DFA2FF076C77}" destId="{98427D86-2481-46AE-9A48-D6E110F8AF72}" srcOrd="0" destOrd="0" presId="urn:microsoft.com/office/officeart/2005/8/layout/hierarchy3"/>
    <dgm:cxn modelId="{C5ED17C3-8E79-4E77-9E75-1D80D037F638}" srcId="{192EE2CB-CF0D-43C5-87AC-AF13C3588E38}" destId="{9E47B744-9711-4057-8E7B-250F5B85B4C0}" srcOrd="0" destOrd="0" parTransId="{7387C417-11AE-4EDC-B1D8-120A3755B638}" sibTransId="{25678D93-BD62-424E-BC8B-4D1144C4BB6F}"/>
    <dgm:cxn modelId="{2E1C8CBB-C748-4E69-B180-E7F916DEC437}" type="presParOf" srcId="{C71DC393-9C9F-432C-BC09-0C18A461EFD4}" destId="{00E1B1CC-9A11-4137-9EAA-5BDB8678BDB7}" srcOrd="0" destOrd="0" presId="urn:microsoft.com/office/officeart/2005/8/layout/hierarchy3"/>
    <dgm:cxn modelId="{4FAA55A7-2C65-4CA6-A7ED-EA57D2DB8876}" type="presParOf" srcId="{00E1B1CC-9A11-4137-9EAA-5BDB8678BDB7}" destId="{0167FC0D-0426-4904-A989-D1CFEC67F254}" srcOrd="0" destOrd="0" presId="urn:microsoft.com/office/officeart/2005/8/layout/hierarchy3"/>
    <dgm:cxn modelId="{2E51276D-3597-48C6-8A7D-8CC0F52A0A92}" type="presParOf" srcId="{0167FC0D-0426-4904-A989-D1CFEC67F254}" destId="{F624A74D-22D3-4030-AC49-07BE40FB3B22}" srcOrd="0" destOrd="0" presId="urn:microsoft.com/office/officeart/2005/8/layout/hierarchy3"/>
    <dgm:cxn modelId="{318FE3E6-E776-4ED7-887D-7067629BBCBC}" type="presParOf" srcId="{0167FC0D-0426-4904-A989-D1CFEC67F254}" destId="{550C97B3-AC0F-4957-A45E-7520ED61A69D}" srcOrd="1" destOrd="0" presId="urn:microsoft.com/office/officeart/2005/8/layout/hierarchy3"/>
    <dgm:cxn modelId="{171DBEBE-8353-4EAA-9EC5-6FA5FC33A416}" type="presParOf" srcId="{00E1B1CC-9A11-4137-9EAA-5BDB8678BDB7}" destId="{87A7E30D-1BD8-418C-B644-26532D5DE821}" srcOrd="1" destOrd="0" presId="urn:microsoft.com/office/officeart/2005/8/layout/hierarchy3"/>
    <dgm:cxn modelId="{E7094E82-B574-4103-B710-14E04B88735E}" type="presParOf" srcId="{87A7E30D-1BD8-418C-B644-26532D5DE821}" destId="{A419DE05-28DA-457A-B5C8-B52D49ADA3E4}" srcOrd="0" destOrd="0" presId="urn:microsoft.com/office/officeart/2005/8/layout/hierarchy3"/>
    <dgm:cxn modelId="{2A20DADF-47F1-4F48-A04D-23E5C50873CE}" type="presParOf" srcId="{87A7E30D-1BD8-418C-B644-26532D5DE821}" destId="{9B1F7622-CC79-47EE-9491-9739A21587B3}" srcOrd="1" destOrd="0" presId="urn:microsoft.com/office/officeart/2005/8/layout/hierarchy3"/>
    <dgm:cxn modelId="{4F5B5FA8-AA77-412A-8F6E-35B9ABE93957}" type="presParOf" srcId="{87A7E30D-1BD8-418C-B644-26532D5DE821}" destId="{74B363E0-A6F3-4D2F-86D9-452F09B778B9}" srcOrd="2" destOrd="0" presId="urn:microsoft.com/office/officeart/2005/8/layout/hierarchy3"/>
    <dgm:cxn modelId="{C34EF942-4F9F-49D6-82BF-BE5E936C5D13}" type="presParOf" srcId="{87A7E30D-1BD8-418C-B644-26532D5DE821}" destId="{9FE0BE03-AD48-48D5-B17D-03FBF9064ABF}" srcOrd="3" destOrd="0" presId="urn:microsoft.com/office/officeart/2005/8/layout/hierarchy3"/>
    <dgm:cxn modelId="{4ECAADA3-2E27-4BE1-9C39-390C3AFDD7BC}" type="presParOf" srcId="{87A7E30D-1BD8-418C-B644-26532D5DE821}" destId="{98427D86-2481-46AE-9A48-D6E110F8AF72}" srcOrd="4" destOrd="0" presId="urn:microsoft.com/office/officeart/2005/8/layout/hierarchy3"/>
    <dgm:cxn modelId="{8616E206-F664-42FE-8CB2-428ED6CADDE5}" type="presParOf" srcId="{87A7E30D-1BD8-418C-B644-26532D5DE821}" destId="{BEF6D9F1-6FDC-4678-8EBF-AF4A3496256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317E6D-7C13-4BFC-81C1-CF1333E3C0E3}"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lang="sl-SI"/>
        </a:p>
      </dgm:t>
    </dgm:pt>
    <dgm:pt modelId="{787FA2A2-BACD-4911-ACFC-A7D4FB90BBBB}">
      <dgm:prSet phldrT="[besedilo]" custT="1"/>
      <dgm:spPr/>
      <dgm:t>
        <a:bodyPr/>
        <a:lstStyle/>
        <a:p>
          <a:r>
            <a:rPr lang="sl-SI" sz="2000" b="1" dirty="0" smtClean="0"/>
            <a:t>izvajati kmetijsko dejavnost</a:t>
          </a:r>
          <a:endParaRPr lang="sl-SI" sz="2000" b="1" dirty="0"/>
        </a:p>
      </dgm:t>
    </dgm:pt>
    <dgm:pt modelId="{783EA334-A895-4DDB-8CB9-CD62ABC1ECEA}" type="parTrans" cxnId="{7E2D2D19-047C-4EA9-93F8-1F6F4B726404}">
      <dgm:prSet/>
      <dgm:spPr/>
      <dgm:t>
        <a:bodyPr/>
        <a:lstStyle/>
        <a:p>
          <a:endParaRPr lang="sl-SI"/>
        </a:p>
      </dgm:t>
    </dgm:pt>
    <dgm:pt modelId="{28D5C34B-8E1B-4FCF-9D64-507CBFFD47C0}" type="sibTrans" cxnId="{7E2D2D19-047C-4EA9-93F8-1F6F4B726404}">
      <dgm:prSet/>
      <dgm:spPr/>
      <dgm:t>
        <a:bodyPr/>
        <a:lstStyle/>
        <a:p>
          <a:endParaRPr lang="sl-SI"/>
        </a:p>
      </dgm:t>
    </dgm:pt>
    <dgm:pt modelId="{F8D390A5-8E07-4533-B9A3-2D60CDC7B8E2}">
      <dgm:prSet phldrT="[besedilo]" custT="1"/>
      <dgm:spPr/>
      <dgm:t>
        <a:bodyPr/>
        <a:lstStyle/>
        <a:p>
          <a:r>
            <a:rPr lang="sl-SI" sz="2000" b="1" dirty="0" smtClean="0"/>
            <a:t>izpolnjevati zahteve pogojenosti</a:t>
          </a:r>
          <a:endParaRPr lang="sl-SI" sz="2000" b="1" dirty="0"/>
        </a:p>
      </dgm:t>
    </dgm:pt>
    <dgm:pt modelId="{86BF39E3-20E0-42D2-92CC-69F64092CB71}" type="parTrans" cxnId="{708BC93B-BD1C-4A4F-BECC-C1CC52AF73DD}">
      <dgm:prSet/>
      <dgm:spPr/>
      <dgm:t>
        <a:bodyPr/>
        <a:lstStyle/>
        <a:p>
          <a:endParaRPr lang="sl-SI"/>
        </a:p>
      </dgm:t>
    </dgm:pt>
    <dgm:pt modelId="{5E8F63B0-AE31-48AE-AB4B-3FA8ABDB8925}" type="sibTrans" cxnId="{708BC93B-BD1C-4A4F-BECC-C1CC52AF73DD}">
      <dgm:prSet/>
      <dgm:spPr/>
      <dgm:t>
        <a:bodyPr/>
        <a:lstStyle/>
        <a:p>
          <a:endParaRPr lang="sl-SI"/>
        </a:p>
      </dgm:t>
    </dgm:pt>
    <dgm:pt modelId="{49A48B19-1FCB-4F3F-92BD-355721CE80D8}">
      <dgm:prSet phldrT="[besedilo]" custT="1"/>
      <dgm:spPr/>
      <dgm:t>
        <a:bodyPr/>
        <a:lstStyle/>
        <a:p>
          <a:r>
            <a:rPr lang="sl-SI" sz="1600" b="1" dirty="0" smtClean="0"/>
            <a:t>Vstopni prag: najmanj 1 ha upravičenih površin </a:t>
          </a:r>
          <a:r>
            <a:rPr lang="sl-SI" sz="1500" dirty="0" smtClean="0"/>
            <a:t>kmetijskega gospodarstva </a:t>
          </a:r>
          <a:r>
            <a:rPr lang="sl-SI" sz="1800" b="1" dirty="0" smtClean="0"/>
            <a:t>oz.</a:t>
          </a:r>
          <a:r>
            <a:rPr lang="sl-SI" sz="1500" b="1" dirty="0" smtClean="0"/>
            <a:t> </a:t>
          </a:r>
          <a:r>
            <a:rPr lang="sl-SI" sz="1500" dirty="0" smtClean="0"/>
            <a:t>biti </a:t>
          </a:r>
          <a:r>
            <a:rPr lang="sl-SI" sz="1600" b="1" dirty="0" smtClean="0"/>
            <a:t>upravičen do 100 eur neposrednih</a:t>
          </a:r>
          <a:r>
            <a:rPr lang="sl-SI" sz="1500" b="1" dirty="0" smtClean="0"/>
            <a:t> plačil, če uveljavlja vezano dohodkovno podporo za živali in nima površin</a:t>
          </a:r>
          <a:endParaRPr lang="sl-SI" sz="1500" b="1" dirty="0"/>
        </a:p>
      </dgm:t>
    </dgm:pt>
    <dgm:pt modelId="{AAAAB749-D9EC-4A26-B316-B1BB8D5E4F10}" type="parTrans" cxnId="{9D085E02-D9D0-4541-8E1B-F268535D63CE}">
      <dgm:prSet/>
      <dgm:spPr/>
      <dgm:t>
        <a:bodyPr/>
        <a:lstStyle/>
        <a:p>
          <a:endParaRPr lang="sl-SI"/>
        </a:p>
      </dgm:t>
    </dgm:pt>
    <dgm:pt modelId="{96292E4F-C8A9-47EE-A0C7-2CAD55288DD3}" type="sibTrans" cxnId="{9D085E02-D9D0-4541-8E1B-F268535D63CE}">
      <dgm:prSet/>
      <dgm:spPr/>
      <dgm:t>
        <a:bodyPr/>
        <a:lstStyle/>
        <a:p>
          <a:endParaRPr lang="sl-SI"/>
        </a:p>
      </dgm:t>
    </dgm:pt>
    <dgm:pt modelId="{A0506C7C-8D4D-45E7-886F-6D34E16DA0CF}">
      <dgm:prSet phldrT="[besedilo]" custT="1"/>
      <dgm:spPr/>
      <dgm:t>
        <a:bodyPr/>
        <a:lstStyle/>
        <a:p>
          <a:r>
            <a:rPr lang="sl-SI" sz="2000" b="1" dirty="0" smtClean="0"/>
            <a:t>izpolnjevati pogoj aktivnega kmeta </a:t>
          </a:r>
          <a:endParaRPr lang="sl-SI" sz="2000" b="1" dirty="0"/>
        </a:p>
      </dgm:t>
    </dgm:pt>
    <dgm:pt modelId="{F77BBEEF-895A-471F-9616-0C24BF77E260}" type="parTrans" cxnId="{17A66A57-0E11-45D0-9A5C-DF795D870FD4}">
      <dgm:prSet/>
      <dgm:spPr/>
      <dgm:t>
        <a:bodyPr/>
        <a:lstStyle/>
        <a:p>
          <a:endParaRPr lang="sl-SI"/>
        </a:p>
      </dgm:t>
    </dgm:pt>
    <dgm:pt modelId="{9C7662D8-279D-4D02-A55B-3D7735CC1F22}" type="sibTrans" cxnId="{17A66A57-0E11-45D0-9A5C-DF795D870FD4}">
      <dgm:prSet/>
      <dgm:spPr/>
      <dgm:t>
        <a:bodyPr/>
        <a:lstStyle/>
        <a:p>
          <a:endParaRPr lang="sl-SI"/>
        </a:p>
      </dgm:t>
    </dgm:pt>
    <dgm:pt modelId="{5B139346-7F36-4C8B-B445-E62C79A31320}">
      <dgm:prSet phldrT="[besedilo]" custT="1"/>
      <dgm:spPr/>
      <dgm:t>
        <a:bodyPr/>
        <a:lstStyle/>
        <a:p>
          <a:r>
            <a:rPr lang="sl-SI" sz="1800" b="1" dirty="0" smtClean="0"/>
            <a:t>izpolnjevati pogoje iz posameznih intervencij neposrednih plačil, ki jih uveljavlja na zbirni vlogi</a:t>
          </a:r>
          <a:endParaRPr lang="sl-SI" sz="1800" b="1" dirty="0"/>
        </a:p>
      </dgm:t>
    </dgm:pt>
    <dgm:pt modelId="{5822573D-C384-49AD-98AB-B288AB4A2255}" type="parTrans" cxnId="{ACC85AA5-FDF8-4729-B280-CCD6557A3F23}">
      <dgm:prSet/>
      <dgm:spPr/>
      <dgm:t>
        <a:bodyPr/>
        <a:lstStyle/>
        <a:p>
          <a:endParaRPr lang="sl-SI"/>
        </a:p>
      </dgm:t>
    </dgm:pt>
    <dgm:pt modelId="{3E8E4A0A-9DF3-4E8E-8946-5A186044A0AC}" type="sibTrans" cxnId="{ACC85AA5-FDF8-4729-B280-CCD6557A3F23}">
      <dgm:prSet/>
      <dgm:spPr/>
      <dgm:t>
        <a:bodyPr/>
        <a:lstStyle/>
        <a:p>
          <a:endParaRPr lang="sl-SI"/>
        </a:p>
      </dgm:t>
    </dgm:pt>
    <dgm:pt modelId="{4FE2ADF1-D04F-47F6-98A5-46E7E5D3EBC1}" type="pres">
      <dgm:prSet presAssocID="{CE317E6D-7C13-4BFC-81C1-CF1333E3C0E3}" presName="cycle" presStyleCnt="0">
        <dgm:presLayoutVars>
          <dgm:dir/>
          <dgm:resizeHandles val="exact"/>
        </dgm:presLayoutVars>
      </dgm:prSet>
      <dgm:spPr/>
      <dgm:t>
        <a:bodyPr/>
        <a:lstStyle/>
        <a:p>
          <a:endParaRPr lang="sl-SI"/>
        </a:p>
      </dgm:t>
    </dgm:pt>
    <dgm:pt modelId="{132B11A9-2994-4194-A3A4-56A9B934B17C}" type="pres">
      <dgm:prSet presAssocID="{787FA2A2-BACD-4911-ACFC-A7D4FB90BBBB}" presName="node" presStyleLbl="node1" presStyleIdx="0" presStyleCnt="5" custScaleX="112196" custScaleY="102829" custRadScaleRad="103751">
        <dgm:presLayoutVars>
          <dgm:bulletEnabled val="1"/>
        </dgm:presLayoutVars>
      </dgm:prSet>
      <dgm:spPr/>
      <dgm:t>
        <a:bodyPr/>
        <a:lstStyle/>
        <a:p>
          <a:endParaRPr lang="sl-SI"/>
        </a:p>
      </dgm:t>
    </dgm:pt>
    <dgm:pt modelId="{EAF95E0F-EE9F-4553-A0CE-23C6E9C462BA}" type="pres">
      <dgm:prSet presAssocID="{28D5C34B-8E1B-4FCF-9D64-507CBFFD47C0}" presName="sibTrans" presStyleLbl="sibTrans2D1" presStyleIdx="0" presStyleCnt="5"/>
      <dgm:spPr/>
      <dgm:t>
        <a:bodyPr/>
        <a:lstStyle/>
        <a:p>
          <a:endParaRPr lang="sl-SI"/>
        </a:p>
      </dgm:t>
    </dgm:pt>
    <dgm:pt modelId="{D34929F2-1E60-40E5-B5A9-6F75CEA36471}" type="pres">
      <dgm:prSet presAssocID="{28D5C34B-8E1B-4FCF-9D64-507CBFFD47C0}" presName="connectorText" presStyleLbl="sibTrans2D1" presStyleIdx="0" presStyleCnt="5"/>
      <dgm:spPr/>
      <dgm:t>
        <a:bodyPr/>
        <a:lstStyle/>
        <a:p>
          <a:endParaRPr lang="sl-SI"/>
        </a:p>
      </dgm:t>
    </dgm:pt>
    <dgm:pt modelId="{63760324-4CA5-448A-9120-B89AFA42E265}" type="pres">
      <dgm:prSet presAssocID="{F8D390A5-8E07-4533-B9A3-2D60CDC7B8E2}" presName="node" presStyleLbl="node1" presStyleIdx="1" presStyleCnt="5" custScaleX="120390" custScaleY="111018" custRadScaleRad="102343" custRadScaleInc="-3544">
        <dgm:presLayoutVars>
          <dgm:bulletEnabled val="1"/>
        </dgm:presLayoutVars>
      </dgm:prSet>
      <dgm:spPr/>
      <dgm:t>
        <a:bodyPr/>
        <a:lstStyle/>
        <a:p>
          <a:endParaRPr lang="sl-SI"/>
        </a:p>
      </dgm:t>
    </dgm:pt>
    <dgm:pt modelId="{BD9105BB-FF8F-4B40-AB49-4C6CFDC426A6}" type="pres">
      <dgm:prSet presAssocID="{5E8F63B0-AE31-48AE-AB4B-3FA8ABDB8925}" presName="sibTrans" presStyleLbl="sibTrans2D1" presStyleIdx="1" presStyleCnt="5"/>
      <dgm:spPr/>
      <dgm:t>
        <a:bodyPr/>
        <a:lstStyle/>
        <a:p>
          <a:endParaRPr lang="sl-SI"/>
        </a:p>
      </dgm:t>
    </dgm:pt>
    <dgm:pt modelId="{B8A9F613-5E2B-49CB-AF2C-47BF72BF9315}" type="pres">
      <dgm:prSet presAssocID="{5E8F63B0-AE31-48AE-AB4B-3FA8ABDB8925}" presName="connectorText" presStyleLbl="sibTrans2D1" presStyleIdx="1" presStyleCnt="5"/>
      <dgm:spPr/>
      <dgm:t>
        <a:bodyPr/>
        <a:lstStyle/>
        <a:p>
          <a:endParaRPr lang="sl-SI"/>
        </a:p>
      </dgm:t>
    </dgm:pt>
    <dgm:pt modelId="{A1330E69-22B3-4CDE-B31E-26203220CB71}" type="pres">
      <dgm:prSet presAssocID="{49A48B19-1FCB-4F3F-92BD-355721CE80D8}" presName="node" presStyleLbl="node1" presStyleIdx="2" presStyleCnt="5" custScaleX="165555" custScaleY="128910" custRadScaleRad="105723" custRadScaleInc="-22343">
        <dgm:presLayoutVars>
          <dgm:bulletEnabled val="1"/>
        </dgm:presLayoutVars>
      </dgm:prSet>
      <dgm:spPr/>
      <dgm:t>
        <a:bodyPr/>
        <a:lstStyle/>
        <a:p>
          <a:endParaRPr lang="sl-SI"/>
        </a:p>
      </dgm:t>
    </dgm:pt>
    <dgm:pt modelId="{3B51D5F3-40FD-47C8-959E-1E58F68E5071}" type="pres">
      <dgm:prSet presAssocID="{96292E4F-C8A9-47EE-A0C7-2CAD55288DD3}" presName="sibTrans" presStyleLbl="sibTrans2D1" presStyleIdx="2" presStyleCnt="5"/>
      <dgm:spPr/>
      <dgm:t>
        <a:bodyPr/>
        <a:lstStyle/>
        <a:p>
          <a:endParaRPr lang="sl-SI"/>
        </a:p>
      </dgm:t>
    </dgm:pt>
    <dgm:pt modelId="{404E8E9D-FD25-46B9-B8A6-E5DEA13A4653}" type="pres">
      <dgm:prSet presAssocID="{96292E4F-C8A9-47EE-A0C7-2CAD55288DD3}" presName="connectorText" presStyleLbl="sibTrans2D1" presStyleIdx="2" presStyleCnt="5"/>
      <dgm:spPr/>
      <dgm:t>
        <a:bodyPr/>
        <a:lstStyle/>
        <a:p>
          <a:endParaRPr lang="sl-SI"/>
        </a:p>
      </dgm:t>
    </dgm:pt>
    <dgm:pt modelId="{EF138963-A7A5-48F0-B991-70E072CC50C6}" type="pres">
      <dgm:prSet presAssocID="{A0506C7C-8D4D-45E7-886F-6D34E16DA0CF}" presName="node" presStyleLbl="node1" presStyleIdx="3" presStyleCnt="5" custScaleX="126491" custScaleY="107943">
        <dgm:presLayoutVars>
          <dgm:bulletEnabled val="1"/>
        </dgm:presLayoutVars>
      </dgm:prSet>
      <dgm:spPr/>
      <dgm:t>
        <a:bodyPr/>
        <a:lstStyle/>
        <a:p>
          <a:endParaRPr lang="sl-SI"/>
        </a:p>
      </dgm:t>
    </dgm:pt>
    <dgm:pt modelId="{B8B93224-BD66-4EAC-9C7E-C72C616A127D}" type="pres">
      <dgm:prSet presAssocID="{9C7662D8-279D-4D02-A55B-3D7735CC1F22}" presName="sibTrans" presStyleLbl="sibTrans2D1" presStyleIdx="3" presStyleCnt="5"/>
      <dgm:spPr/>
      <dgm:t>
        <a:bodyPr/>
        <a:lstStyle/>
        <a:p>
          <a:endParaRPr lang="sl-SI"/>
        </a:p>
      </dgm:t>
    </dgm:pt>
    <dgm:pt modelId="{6A84093F-2184-44CE-9099-04E36E42C1B7}" type="pres">
      <dgm:prSet presAssocID="{9C7662D8-279D-4D02-A55B-3D7735CC1F22}" presName="connectorText" presStyleLbl="sibTrans2D1" presStyleIdx="3" presStyleCnt="5"/>
      <dgm:spPr/>
      <dgm:t>
        <a:bodyPr/>
        <a:lstStyle/>
        <a:p>
          <a:endParaRPr lang="sl-SI"/>
        </a:p>
      </dgm:t>
    </dgm:pt>
    <dgm:pt modelId="{8E2EB100-91F7-4F22-B96A-83C7AD40E02C}" type="pres">
      <dgm:prSet presAssocID="{5B139346-7F36-4C8B-B445-E62C79A31320}" presName="node" presStyleLbl="node1" presStyleIdx="4" presStyleCnt="5" custScaleX="134976" custScaleY="125090">
        <dgm:presLayoutVars>
          <dgm:bulletEnabled val="1"/>
        </dgm:presLayoutVars>
      </dgm:prSet>
      <dgm:spPr/>
      <dgm:t>
        <a:bodyPr/>
        <a:lstStyle/>
        <a:p>
          <a:endParaRPr lang="sl-SI"/>
        </a:p>
      </dgm:t>
    </dgm:pt>
    <dgm:pt modelId="{701D4869-5A51-4C53-8BF2-EECE23C3B050}" type="pres">
      <dgm:prSet presAssocID="{3E8E4A0A-9DF3-4E8E-8946-5A186044A0AC}" presName="sibTrans" presStyleLbl="sibTrans2D1" presStyleIdx="4" presStyleCnt="5"/>
      <dgm:spPr/>
      <dgm:t>
        <a:bodyPr/>
        <a:lstStyle/>
        <a:p>
          <a:endParaRPr lang="sl-SI"/>
        </a:p>
      </dgm:t>
    </dgm:pt>
    <dgm:pt modelId="{E3B3353C-3941-4DCB-8376-155460CF3052}" type="pres">
      <dgm:prSet presAssocID="{3E8E4A0A-9DF3-4E8E-8946-5A186044A0AC}" presName="connectorText" presStyleLbl="sibTrans2D1" presStyleIdx="4" presStyleCnt="5"/>
      <dgm:spPr/>
      <dgm:t>
        <a:bodyPr/>
        <a:lstStyle/>
        <a:p>
          <a:endParaRPr lang="sl-SI"/>
        </a:p>
      </dgm:t>
    </dgm:pt>
  </dgm:ptLst>
  <dgm:cxnLst>
    <dgm:cxn modelId="{79BBB267-8D97-4042-90B3-FDA225B399D7}" type="presOf" srcId="{3E8E4A0A-9DF3-4E8E-8946-5A186044A0AC}" destId="{E3B3353C-3941-4DCB-8376-155460CF3052}" srcOrd="1" destOrd="0" presId="urn:microsoft.com/office/officeart/2005/8/layout/cycle2"/>
    <dgm:cxn modelId="{462060EF-F070-47A9-A1A5-23C38ED705C7}" type="presOf" srcId="{5B139346-7F36-4C8B-B445-E62C79A31320}" destId="{8E2EB100-91F7-4F22-B96A-83C7AD40E02C}" srcOrd="0" destOrd="0" presId="urn:microsoft.com/office/officeart/2005/8/layout/cycle2"/>
    <dgm:cxn modelId="{B17A0526-A6B9-4036-BA23-99270785EF7C}" type="presOf" srcId="{28D5C34B-8E1B-4FCF-9D64-507CBFFD47C0}" destId="{D34929F2-1E60-40E5-B5A9-6F75CEA36471}" srcOrd="1" destOrd="0" presId="urn:microsoft.com/office/officeart/2005/8/layout/cycle2"/>
    <dgm:cxn modelId="{5850BF7D-D3DF-4A4A-B005-9087CE5A9B1A}" type="presOf" srcId="{5E8F63B0-AE31-48AE-AB4B-3FA8ABDB8925}" destId="{B8A9F613-5E2B-49CB-AF2C-47BF72BF9315}" srcOrd="1" destOrd="0" presId="urn:microsoft.com/office/officeart/2005/8/layout/cycle2"/>
    <dgm:cxn modelId="{AAFB29E3-2B53-4FC5-ABAD-8B0CF24F85EF}" type="presOf" srcId="{A0506C7C-8D4D-45E7-886F-6D34E16DA0CF}" destId="{EF138963-A7A5-48F0-B991-70E072CC50C6}" srcOrd="0" destOrd="0" presId="urn:microsoft.com/office/officeart/2005/8/layout/cycle2"/>
    <dgm:cxn modelId="{708BC93B-BD1C-4A4F-BECC-C1CC52AF73DD}" srcId="{CE317E6D-7C13-4BFC-81C1-CF1333E3C0E3}" destId="{F8D390A5-8E07-4533-B9A3-2D60CDC7B8E2}" srcOrd="1" destOrd="0" parTransId="{86BF39E3-20E0-42D2-92CC-69F64092CB71}" sibTransId="{5E8F63B0-AE31-48AE-AB4B-3FA8ABDB8925}"/>
    <dgm:cxn modelId="{9D085E02-D9D0-4541-8E1B-F268535D63CE}" srcId="{CE317E6D-7C13-4BFC-81C1-CF1333E3C0E3}" destId="{49A48B19-1FCB-4F3F-92BD-355721CE80D8}" srcOrd="2" destOrd="0" parTransId="{AAAAB749-D9EC-4A26-B316-B1BB8D5E4F10}" sibTransId="{96292E4F-C8A9-47EE-A0C7-2CAD55288DD3}"/>
    <dgm:cxn modelId="{2FDDAF99-69EB-428B-B453-D39C31DE9BF3}" type="presOf" srcId="{CE317E6D-7C13-4BFC-81C1-CF1333E3C0E3}" destId="{4FE2ADF1-D04F-47F6-98A5-46E7E5D3EBC1}" srcOrd="0" destOrd="0" presId="urn:microsoft.com/office/officeart/2005/8/layout/cycle2"/>
    <dgm:cxn modelId="{7E2D2D19-047C-4EA9-93F8-1F6F4B726404}" srcId="{CE317E6D-7C13-4BFC-81C1-CF1333E3C0E3}" destId="{787FA2A2-BACD-4911-ACFC-A7D4FB90BBBB}" srcOrd="0" destOrd="0" parTransId="{783EA334-A895-4DDB-8CB9-CD62ABC1ECEA}" sibTransId="{28D5C34B-8E1B-4FCF-9D64-507CBFFD47C0}"/>
    <dgm:cxn modelId="{AAD0054B-0021-43EC-A1E6-AC843CC65E24}" type="presOf" srcId="{96292E4F-C8A9-47EE-A0C7-2CAD55288DD3}" destId="{404E8E9D-FD25-46B9-B8A6-E5DEA13A4653}" srcOrd="1" destOrd="0" presId="urn:microsoft.com/office/officeart/2005/8/layout/cycle2"/>
    <dgm:cxn modelId="{ACC85AA5-FDF8-4729-B280-CCD6557A3F23}" srcId="{CE317E6D-7C13-4BFC-81C1-CF1333E3C0E3}" destId="{5B139346-7F36-4C8B-B445-E62C79A31320}" srcOrd="4" destOrd="0" parTransId="{5822573D-C384-49AD-98AB-B288AB4A2255}" sibTransId="{3E8E4A0A-9DF3-4E8E-8946-5A186044A0AC}"/>
    <dgm:cxn modelId="{17A66A57-0E11-45D0-9A5C-DF795D870FD4}" srcId="{CE317E6D-7C13-4BFC-81C1-CF1333E3C0E3}" destId="{A0506C7C-8D4D-45E7-886F-6D34E16DA0CF}" srcOrd="3" destOrd="0" parTransId="{F77BBEEF-895A-471F-9616-0C24BF77E260}" sibTransId="{9C7662D8-279D-4D02-A55B-3D7735CC1F22}"/>
    <dgm:cxn modelId="{0C5650B9-6D1C-45BA-A526-09BB65B53479}" type="presOf" srcId="{96292E4F-C8A9-47EE-A0C7-2CAD55288DD3}" destId="{3B51D5F3-40FD-47C8-959E-1E58F68E5071}" srcOrd="0" destOrd="0" presId="urn:microsoft.com/office/officeart/2005/8/layout/cycle2"/>
    <dgm:cxn modelId="{B317B3FC-4FB8-4AFF-A23A-6829EFF27E17}" type="presOf" srcId="{9C7662D8-279D-4D02-A55B-3D7735CC1F22}" destId="{B8B93224-BD66-4EAC-9C7E-C72C616A127D}" srcOrd="0" destOrd="0" presId="urn:microsoft.com/office/officeart/2005/8/layout/cycle2"/>
    <dgm:cxn modelId="{656A803C-6A89-4135-A2EA-121824FED131}" type="presOf" srcId="{28D5C34B-8E1B-4FCF-9D64-507CBFFD47C0}" destId="{EAF95E0F-EE9F-4553-A0CE-23C6E9C462BA}" srcOrd="0" destOrd="0" presId="urn:microsoft.com/office/officeart/2005/8/layout/cycle2"/>
    <dgm:cxn modelId="{1878F50A-FE4A-453D-B614-BC9107A8973A}" type="presOf" srcId="{F8D390A5-8E07-4533-B9A3-2D60CDC7B8E2}" destId="{63760324-4CA5-448A-9120-B89AFA42E265}" srcOrd="0" destOrd="0" presId="urn:microsoft.com/office/officeart/2005/8/layout/cycle2"/>
    <dgm:cxn modelId="{0FE16EEF-2D18-499B-A938-985305CDB557}" type="presOf" srcId="{3E8E4A0A-9DF3-4E8E-8946-5A186044A0AC}" destId="{701D4869-5A51-4C53-8BF2-EECE23C3B050}" srcOrd="0" destOrd="0" presId="urn:microsoft.com/office/officeart/2005/8/layout/cycle2"/>
    <dgm:cxn modelId="{B2BA2709-9E13-44A6-9B8B-DE3000B782A9}" type="presOf" srcId="{5E8F63B0-AE31-48AE-AB4B-3FA8ABDB8925}" destId="{BD9105BB-FF8F-4B40-AB49-4C6CFDC426A6}" srcOrd="0" destOrd="0" presId="urn:microsoft.com/office/officeart/2005/8/layout/cycle2"/>
    <dgm:cxn modelId="{9F81C2B9-020D-4EBE-87AD-FADF6C70FEB1}" type="presOf" srcId="{49A48B19-1FCB-4F3F-92BD-355721CE80D8}" destId="{A1330E69-22B3-4CDE-B31E-26203220CB71}" srcOrd="0" destOrd="0" presId="urn:microsoft.com/office/officeart/2005/8/layout/cycle2"/>
    <dgm:cxn modelId="{E1DDF443-F268-4C6C-8F19-0FE4E042AF0F}" type="presOf" srcId="{787FA2A2-BACD-4911-ACFC-A7D4FB90BBBB}" destId="{132B11A9-2994-4194-A3A4-56A9B934B17C}" srcOrd="0" destOrd="0" presId="urn:microsoft.com/office/officeart/2005/8/layout/cycle2"/>
    <dgm:cxn modelId="{D675B940-7B76-4C9C-916C-0C5553E62E2F}" type="presOf" srcId="{9C7662D8-279D-4D02-A55B-3D7735CC1F22}" destId="{6A84093F-2184-44CE-9099-04E36E42C1B7}" srcOrd="1" destOrd="0" presId="urn:microsoft.com/office/officeart/2005/8/layout/cycle2"/>
    <dgm:cxn modelId="{C10ADD22-1C7E-44D4-B354-D9256F489001}" type="presParOf" srcId="{4FE2ADF1-D04F-47F6-98A5-46E7E5D3EBC1}" destId="{132B11A9-2994-4194-A3A4-56A9B934B17C}" srcOrd="0" destOrd="0" presId="urn:microsoft.com/office/officeart/2005/8/layout/cycle2"/>
    <dgm:cxn modelId="{33B19F90-4F9F-4714-9EE6-835641A71CE1}" type="presParOf" srcId="{4FE2ADF1-D04F-47F6-98A5-46E7E5D3EBC1}" destId="{EAF95E0F-EE9F-4553-A0CE-23C6E9C462BA}" srcOrd="1" destOrd="0" presId="urn:microsoft.com/office/officeart/2005/8/layout/cycle2"/>
    <dgm:cxn modelId="{3211CACD-7DD4-43BC-8322-3890EBB28178}" type="presParOf" srcId="{EAF95E0F-EE9F-4553-A0CE-23C6E9C462BA}" destId="{D34929F2-1E60-40E5-B5A9-6F75CEA36471}" srcOrd="0" destOrd="0" presId="urn:microsoft.com/office/officeart/2005/8/layout/cycle2"/>
    <dgm:cxn modelId="{58924E73-7D17-4658-92ED-2456E39CCC54}" type="presParOf" srcId="{4FE2ADF1-D04F-47F6-98A5-46E7E5D3EBC1}" destId="{63760324-4CA5-448A-9120-B89AFA42E265}" srcOrd="2" destOrd="0" presId="urn:microsoft.com/office/officeart/2005/8/layout/cycle2"/>
    <dgm:cxn modelId="{C6013AEE-1DD3-435A-83AB-DBF8CDF129A6}" type="presParOf" srcId="{4FE2ADF1-D04F-47F6-98A5-46E7E5D3EBC1}" destId="{BD9105BB-FF8F-4B40-AB49-4C6CFDC426A6}" srcOrd="3" destOrd="0" presId="urn:microsoft.com/office/officeart/2005/8/layout/cycle2"/>
    <dgm:cxn modelId="{DE4FFA78-C89F-46FE-871F-390315E4C21F}" type="presParOf" srcId="{BD9105BB-FF8F-4B40-AB49-4C6CFDC426A6}" destId="{B8A9F613-5E2B-49CB-AF2C-47BF72BF9315}" srcOrd="0" destOrd="0" presId="urn:microsoft.com/office/officeart/2005/8/layout/cycle2"/>
    <dgm:cxn modelId="{4F7BAF28-7076-4C50-9926-46C77D42100D}" type="presParOf" srcId="{4FE2ADF1-D04F-47F6-98A5-46E7E5D3EBC1}" destId="{A1330E69-22B3-4CDE-B31E-26203220CB71}" srcOrd="4" destOrd="0" presId="urn:microsoft.com/office/officeart/2005/8/layout/cycle2"/>
    <dgm:cxn modelId="{6A9032C2-F1E8-47B4-9339-0614EE1C55A0}" type="presParOf" srcId="{4FE2ADF1-D04F-47F6-98A5-46E7E5D3EBC1}" destId="{3B51D5F3-40FD-47C8-959E-1E58F68E5071}" srcOrd="5" destOrd="0" presId="urn:microsoft.com/office/officeart/2005/8/layout/cycle2"/>
    <dgm:cxn modelId="{2EA8D446-D210-48A7-B4D4-323F112E6A84}" type="presParOf" srcId="{3B51D5F3-40FD-47C8-959E-1E58F68E5071}" destId="{404E8E9D-FD25-46B9-B8A6-E5DEA13A4653}" srcOrd="0" destOrd="0" presId="urn:microsoft.com/office/officeart/2005/8/layout/cycle2"/>
    <dgm:cxn modelId="{6C05BF16-EB00-4CEC-AB9E-BBE1B8AE78AF}" type="presParOf" srcId="{4FE2ADF1-D04F-47F6-98A5-46E7E5D3EBC1}" destId="{EF138963-A7A5-48F0-B991-70E072CC50C6}" srcOrd="6" destOrd="0" presId="urn:microsoft.com/office/officeart/2005/8/layout/cycle2"/>
    <dgm:cxn modelId="{1C743A75-CC87-4F63-82CA-766FC998EA5F}" type="presParOf" srcId="{4FE2ADF1-D04F-47F6-98A5-46E7E5D3EBC1}" destId="{B8B93224-BD66-4EAC-9C7E-C72C616A127D}" srcOrd="7" destOrd="0" presId="urn:microsoft.com/office/officeart/2005/8/layout/cycle2"/>
    <dgm:cxn modelId="{F2C1FDD7-B071-42CB-8935-D30394ED5B42}" type="presParOf" srcId="{B8B93224-BD66-4EAC-9C7E-C72C616A127D}" destId="{6A84093F-2184-44CE-9099-04E36E42C1B7}" srcOrd="0" destOrd="0" presId="urn:microsoft.com/office/officeart/2005/8/layout/cycle2"/>
    <dgm:cxn modelId="{1C861072-CD32-416F-9A64-E8CE83921053}" type="presParOf" srcId="{4FE2ADF1-D04F-47F6-98A5-46E7E5D3EBC1}" destId="{8E2EB100-91F7-4F22-B96A-83C7AD40E02C}" srcOrd="8" destOrd="0" presId="urn:microsoft.com/office/officeart/2005/8/layout/cycle2"/>
    <dgm:cxn modelId="{137AA6C2-C78B-429C-9953-CF656604EE8F}" type="presParOf" srcId="{4FE2ADF1-D04F-47F6-98A5-46E7E5D3EBC1}" destId="{701D4869-5A51-4C53-8BF2-EECE23C3B050}" srcOrd="9" destOrd="0" presId="urn:microsoft.com/office/officeart/2005/8/layout/cycle2"/>
    <dgm:cxn modelId="{FC2F26FA-8E1F-49BB-AA79-9068550FEFF2}" type="presParOf" srcId="{701D4869-5A51-4C53-8BF2-EECE23C3B050}" destId="{E3B3353C-3941-4DCB-8376-155460CF305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AE7CD8-9D72-471C-BD6D-86DEA46F2AE9}"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sl-SI"/>
        </a:p>
      </dgm:t>
    </dgm:pt>
    <dgm:pt modelId="{35FB0615-86EE-4FE9-89E6-2A55D81308EC}">
      <dgm:prSet phldrT="[besedilo]" custT="1"/>
      <dgm:spPr/>
      <dgm:t>
        <a:bodyPr/>
        <a:lstStyle/>
        <a:p>
          <a:r>
            <a:rPr lang="sl-SI" sz="2600" b="1" dirty="0" smtClean="0"/>
            <a:t>Neposredna plačila 2023-2027 - </a:t>
          </a:r>
          <a:r>
            <a:rPr lang="sl-SI" sz="4200" b="1" dirty="0" smtClean="0"/>
            <a:t>AKTIVNI KMET</a:t>
          </a:r>
          <a:endParaRPr lang="sl-SI" sz="4200" b="1" dirty="0"/>
        </a:p>
      </dgm:t>
    </dgm:pt>
    <dgm:pt modelId="{3B8A9A79-80E5-480B-9DB4-C9907EB3A572}" type="parTrans" cxnId="{2D03CFF8-18FF-4CCF-95C2-8E527A07F7A6}">
      <dgm:prSet/>
      <dgm:spPr/>
      <dgm:t>
        <a:bodyPr/>
        <a:lstStyle/>
        <a:p>
          <a:endParaRPr lang="sl-SI"/>
        </a:p>
      </dgm:t>
    </dgm:pt>
    <dgm:pt modelId="{CA9DCB33-83FD-4405-9E1D-6996679CFBBC}" type="sibTrans" cxnId="{2D03CFF8-18FF-4CCF-95C2-8E527A07F7A6}">
      <dgm:prSet/>
      <dgm:spPr/>
      <dgm:t>
        <a:bodyPr/>
        <a:lstStyle/>
        <a:p>
          <a:endParaRPr lang="sl-SI"/>
        </a:p>
      </dgm:t>
    </dgm:pt>
    <dgm:pt modelId="{C90458B7-8BF2-4050-B13D-F8CE827CBD15}">
      <dgm:prSet phldrT="[besedilo]" custT="1"/>
      <dgm:spPr/>
      <dgm:t>
        <a:bodyPr/>
        <a:lstStyle/>
        <a:p>
          <a:pPr algn="just"/>
          <a:r>
            <a:rPr lang="sl-SI" sz="2000" dirty="0" smtClean="0"/>
            <a:t>- </a:t>
          </a:r>
          <a:r>
            <a:rPr lang="sl-SI" sz="2000" b="1" dirty="0" smtClean="0"/>
            <a:t>Do 5.000 EUR neposrednih plačil v letu n-1 se vsak nosilec KMG šteje za aktivnega kmeta.</a:t>
          </a:r>
        </a:p>
        <a:p>
          <a:pPr algn="just"/>
          <a:r>
            <a:rPr lang="sl-SI" sz="2000" dirty="0" smtClean="0"/>
            <a:t>- </a:t>
          </a:r>
          <a:r>
            <a:rPr lang="sl-SI" sz="2000" b="1" dirty="0" smtClean="0"/>
            <a:t>Če je nosilec KMG v preteklem letu prejel nad 5.000 EUR neposrednih plačil pa mora dokazati izvajanje minimalne kmetijske dejavnosti, tako da izpolni eno od šestih meril:</a:t>
          </a:r>
        </a:p>
        <a:p>
          <a:pPr algn="just"/>
          <a:r>
            <a:rPr lang="sl-SI" sz="2000" b="1" i="0" dirty="0" smtClean="0"/>
            <a:t>1. </a:t>
          </a:r>
          <a:r>
            <a:rPr lang="sl-SI" sz="2000" b="0" i="0" dirty="0" smtClean="0"/>
            <a:t>obvezna vključenost v pokojninsko in invalidsko ter zdravstveno zavarovanje kot kmet ali</a:t>
          </a:r>
        </a:p>
        <a:p>
          <a:pPr algn="just"/>
          <a:r>
            <a:rPr lang="sl-SI" sz="2000" b="1" dirty="0" smtClean="0"/>
            <a:t>2. </a:t>
          </a:r>
          <a:r>
            <a:rPr lang="sl-SI" sz="2000" b="0" dirty="0" smtClean="0"/>
            <a:t>obtežba živali </a:t>
          </a:r>
          <a:r>
            <a:rPr lang="sl-SI" sz="2000" dirty="0" smtClean="0"/>
            <a:t>na njegovem kmetijskem gospodarstvu je najmanj 0,2 GVZ ha /KZU ali</a:t>
          </a:r>
        </a:p>
        <a:p>
          <a:pPr algn="just"/>
          <a:r>
            <a:rPr lang="sl-SI" sz="2000" b="1" dirty="0" smtClean="0"/>
            <a:t>3. </a:t>
          </a:r>
          <a:r>
            <a:rPr lang="sl-SI" sz="2000" dirty="0" smtClean="0"/>
            <a:t>orna zemljišča in/ali trajni nasadi predstavljajo več kot 50 % kmetijskih površin na KMG ali</a:t>
          </a:r>
        </a:p>
        <a:p>
          <a:pPr algn="just"/>
          <a:r>
            <a:rPr lang="sl-SI" sz="2000" b="1" dirty="0" smtClean="0"/>
            <a:t>4. </a:t>
          </a:r>
          <a:r>
            <a:rPr lang="sl-SI" sz="2000" dirty="0" smtClean="0"/>
            <a:t>prihodki nosilca kmetijskega gospodarstva iz kmetijske dejavnosti predstavljajo vsaj 1/3 prihodkov nosilca kmetijskega gospodarstva iz nekmetijskih dejavnosti ali</a:t>
          </a:r>
        </a:p>
        <a:p>
          <a:pPr algn="just"/>
          <a:r>
            <a:rPr lang="sl-SI" sz="2000" b="1" dirty="0" smtClean="0"/>
            <a:t>5. </a:t>
          </a:r>
          <a:r>
            <a:rPr lang="sl-SI" sz="2000" dirty="0" smtClean="0"/>
            <a:t>ima v lasti kmetijsko mehanizacijo ali pa je opravil plačilo storitve za kmetijska opravila ali</a:t>
          </a:r>
        </a:p>
        <a:p>
          <a:pPr algn="just"/>
          <a:r>
            <a:rPr lang="sl-SI" sz="2000" b="1" dirty="0" smtClean="0"/>
            <a:t>6.</a:t>
          </a:r>
          <a:r>
            <a:rPr lang="sl-SI" sz="2000" dirty="0" smtClean="0"/>
            <a:t>izkazuje pomemben prispevek k varovanju okolja v obliki vključitve večine površin kmetijskega gospodarstva v intervencije iz 70. in 72. člena Uredbe 2021/2115/EU. </a:t>
          </a:r>
          <a:endParaRPr lang="sl-SI" sz="2000" b="1" dirty="0"/>
        </a:p>
      </dgm:t>
    </dgm:pt>
    <dgm:pt modelId="{9F096D9C-8E35-4BE2-AAEB-08516F23464B}" type="parTrans" cxnId="{CB84F13F-C8F4-4282-AD66-8B4AAC87EE14}">
      <dgm:prSet/>
      <dgm:spPr/>
      <dgm:t>
        <a:bodyPr/>
        <a:lstStyle/>
        <a:p>
          <a:endParaRPr lang="sl-SI"/>
        </a:p>
      </dgm:t>
    </dgm:pt>
    <dgm:pt modelId="{3A590767-539C-4923-BCD0-7A6D0D5081AA}" type="sibTrans" cxnId="{CB84F13F-C8F4-4282-AD66-8B4AAC87EE14}">
      <dgm:prSet/>
      <dgm:spPr/>
      <dgm:t>
        <a:bodyPr/>
        <a:lstStyle/>
        <a:p>
          <a:endParaRPr lang="sl-SI"/>
        </a:p>
      </dgm:t>
    </dgm:pt>
    <dgm:pt modelId="{C270051F-B679-45E3-BBFF-F1ECF4065A6F}" type="pres">
      <dgm:prSet presAssocID="{93AE7CD8-9D72-471C-BD6D-86DEA46F2AE9}" presName="diagram" presStyleCnt="0">
        <dgm:presLayoutVars>
          <dgm:chPref val="1"/>
          <dgm:dir/>
          <dgm:animOne val="branch"/>
          <dgm:animLvl val="lvl"/>
          <dgm:resizeHandles/>
        </dgm:presLayoutVars>
      </dgm:prSet>
      <dgm:spPr/>
      <dgm:t>
        <a:bodyPr/>
        <a:lstStyle/>
        <a:p>
          <a:endParaRPr lang="sl-SI"/>
        </a:p>
      </dgm:t>
    </dgm:pt>
    <dgm:pt modelId="{A7F8107B-2A96-4293-A50A-553F48F0FD55}" type="pres">
      <dgm:prSet presAssocID="{35FB0615-86EE-4FE9-89E6-2A55D81308EC}" presName="root" presStyleCnt="0"/>
      <dgm:spPr/>
    </dgm:pt>
    <dgm:pt modelId="{2020A6F3-8C30-4C41-AE37-3626D66709B3}" type="pres">
      <dgm:prSet presAssocID="{35FB0615-86EE-4FE9-89E6-2A55D81308EC}" presName="rootComposite" presStyleCnt="0"/>
      <dgm:spPr/>
    </dgm:pt>
    <dgm:pt modelId="{E8BAD4F1-433D-487D-8234-0B16A1AB721F}" type="pres">
      <dgm:prSet presAssocID="{35FB0615-86EE-4FE9-89E6-2A55D81308EC}" presName="rootText" presStyleLbl="node1" presStyleIdx="0" presStyleCnt="1" custScaleX="155136" custScaleY="28205" custLinFactNeighborX="1583" custLinFactNeighborY="-19036"/>
      <dgm:spPr/>
      <dgm:t>
        <a:bodyPr/>
        <a:lstStyle/>
        <a:p>
          <a:endParaRPr lang="sl-SI"/>
        </a:p>
      </dgm:t>
    </dgm:pt>
    <dgm:pt modelId="{2F7E8C33-B9B3-4C5B-8244-1E697151AD79}" type="pres">
      <dgm:prSet presAssocID="{35FB0615-86EE-4FE9-89E6-2A55D81308EC}" presName="rootConnector" presStyleLbl="node1" presStyleIdx="0" presStyleCnt="1"/>
      <dgm:spPr/>
      <dgm:t>
        <a:bodyPr/>
        <a:lstStyle/>
        <a:p>
          <a:endParaRPr lang="sl-SI"/>
        </a:p>
      </dgm:t>
    </dgm:pt>
    <dgm:pt modelId="{125DA235-1D8B-4BA9-AEBE-DF0479B3DFFA}" type="pres">
      <dgm:prSet presAssocID="{35FB0615-86EE-4FE9-89E6-2A55D81308EC}" presName="childShape" presStyleCnt="0"/>
      <dgm:spPr/>
    </dgm:pt>
    <dgm:pt modelId="{FE6A29BA-05AA-4607-AB87-4D15DD818719}" type="pres">
      <dgm:prSet presAssocID="{9F096D9C-8E35-4BE2-AAEB-08516F23464B}" presName="Name13" presStyleLbl="parChTrans1D2" presStyleIdx="0" presStyleCnt="1"/>
      <dgm:spPr/>
      <dgm:t>
        <a:bodyPr/>
        <a:lstStyle/>
        <a:p>
          <a:endParaRPr lang="sl-SI"/>
        </a:p>
      </dgm:t>
    </dgm:pt>
    <dgm:pt modelId="{E02A5A30-FFDC-4ADE-8832-7D96B0187AC6}" type="pres">
      <dgm:prSet presAssocID="{C90458B7-8BF2-4050-B13D-F8CE827CBD15}" presName="childText" presStyleLbl="bgAcc1" presStyleIdx="0" presStyleCnt="1" custScaleX="239166" custScaleY="145997" custLinFactNeighborX="-18642" custLinFactNeighborY="6713">
        <dgm:presLayoutVars>
          <dgm:bulletEnabled val="1"/>
        </dgm:presLayoutVars>
      </dgm:prSet>
      <dgm:spPr/>
      <dgm:t>
        <a:bodyPr/>
        <a:lstStyle/>
        <a:p>
          <a:endParaRPr lang="sl-SI"/>
        </a:p>
      </dgm:t>
    </dgm:pt>
  </dgm:ptLst>
  <dgm:cxnLst>
    <dgm:cxn modelId="{205E7B3F-326D-452D-AAFE-4D6A32BCB363}" type="presOf" srcId="{9F096D9C-8E35-4BE2-AAEB-08516F23464B}" destId="{FE6A29BA-05AA-4607-AB87-4D15DD818719}" srcOrd="0" destOrd="0" presId="urn:microsoft.com/office/officeart/2005/8/layout/hierarchy3"/>
    <dgm:cxn modelId="{2FB837A2-0443-4DF2-81F4-C8CD6048D71C}" type="presOf" srcId="{35FB0615-86EE-4FE9-89E6-2A55D81308EC}" destId="{E8BAD4F1-433D-487D-8234-0B16A1AB721F}" srcOrd="0" destOrd="0" presId="urn:microsoft.com/office/officeart/2005/8/layout/hierarchy3"/>
    <dgm:cxn modelId="{27E08D69-D48D-4334-9ECE-8CA259A825CF}" type="presOf" srcId="{93AE7CD8-9D72-471C-BD6D-86DEA46F2AE9}" destId="{C270051F-B679-45E3-BBFF-F1ECF4065A6F}" srcOrd="0" destOrd="0" presId="urn:microsoft.com/office/officeart/2005/8/layout/hierarchy3"/>
    <dgm:cxn modelId="{09629837-6B89-40D3-BC4D-A6A1FF3F3A4F}" type="presOf" srcId="{C90458B7-8BF2-4050-B13D-F8CE827CBD15}" destId="{E02A5A30-FFDC-4ADE-8832-7D96B0187AC6}" srcOrd="0" destOrd="0" presId="urn:microsoft.com/office/officeart/2005/8/layout/hierarchy3"/>
    <dgm:cxn modelId="{CB84F13F-C8F4-4282-AD66-8B4AAC87EE14}" srcId="{35FB0615-86EE-4FE9-89E6-2A55D81308EC}" destId="{C90458B7-8BF2-4050-B13D-F8CE827CBD15}" srcOrd="0" destOrd="0" parTransId="{9F096D9C-8E35-4BE2-AAEB-08516F23464B}" sibTransId="{3A590767-539C-4923-BCD0-7A6D0D5081AA}"/>
    <dgm:cxn modelId="{2D03CFF8-18FF-4CCF-95C2-8E527A07F7A6}" srcId="{93AE7CD8-9D72-471C-BD6D-86DEA46F2AE9}" destId="{35FB0615-86EE-4FE9-89E6-2A55D81308EC}" srcOrd="0" destOrd="0" parTransId="{3B8A9A79-80E5-480B-9DB4-C9907EB3A572}" sibTransId="{CA9DCB33-83FD-4405-9E1D-6996679CFBBC}"/>
    <dgm:cxn modelId="{3EEFC706-A9E2-43BA-9239-C3E5E162DCEE}" type="presOf" srcId="{35FB0615-86EE-4FE9-89E6-2A55D81308EC}" destId="{2F7E8C33-B9B3-4C5B-8244-1E697151AD79}" srcOrd="1" destOrd="0" presId="urn:microsoft.com/office/officeart/2005/8/layout/hierarchy3"/>
    <dgm:cxn modelId="{3FE65518-DD4E-4D68-A88E-E9088B837ED3}" type="presParOf" srcId="{C270051F-B679-45E3-BBFF-F1ECF4065A6F}" destId="{A7F8107B-2A96-4293-A50A-553F48F0FD55}" srcOrd="0" destOrd="0" presId="urn:microsoft.com/office/officeart/2005/8/layout/hierarchy3"/>
    <dgm:cxn modelId="{5049097B-E109-4A08-95C8-4F14F012CDBC}" type="presParOf" srcId="{A7F8107B-2A96-4293-A50A-553F48F0FD55}" destId="{2020A6F3-8C30-4C41-AE37-3626D66709B3}" srcOrd="0" destOrd="0" presId="urn:microsoft.com/office/officeart/2005/8/layout/hierarchy3"/>
    <dgm:cxn modelId="{E23685A5-0EC1-4917-988F-BABC59DB1636}" type="presParOf" srcId="{2020A6F3-8C30-4C41-AE37-3626D66709B3}" destId="{E8BAD4F1-433D-487D-8234-0B16A1AB721F}" srcOrd="0" destOrd="0" presId="urn:microsoft.com/office/officeart/2005/8/layout/hierarchy3"/>
    <dgm:cxn modelId="{12D3E248-FCFB-4491-BBE3-18BF2607A6F7}" type="presParOf" srcId="{2020A6F3-8C30-4C41-AE37-3626D66709B3}" destId="{2F7E8C33-B9B3-4C5B-8244-1E697151AD79}" srcOrd="1" destOrd="0" presId="urn:microsoft.com/office/officeart/2005/8/layout/hierarchy3"/>
    <dgm:cxn modelId="{10DBB2EA-8764-4014-865B-A837AFA582F6}" type="presParOf" srcId="{A7F8107B-2A96-4293-A50A-553F48F0FD55}" destId="{125DA235-1D8B-4BA9-AEBE-DF0479B3DFFA}" srcOrd="1" destOrd="0" presId="urn:microsoft.com/office/officeart/2005/8/layout/hierarchy3"/>
    <dgm:cxn modelId="{EB9EA20B-E6C1-4705-94B3-61830F267BDA}" type="presParOf" srcId="{125DA235-1D8B-4BA9-AEBE-DF0479B3DFFA}" destId="{FE6A29BA-05AA-4607-AB87-4D15DD818719}" srcOrd="0" destOrd="0" presId="urn:microsoft.com/office/officeart/2005/8/layout/hierarchy3"/>
    <dgm:cxn modelId="{5358C1E9-AB7D-4712-A4C8-3915CB10C9E3}" type="presParOf" srcId="{125DA235-1D8B-4BA9-AEBE-DF0479B3DFFA}" destId="{E02A5A30-FFDC-4ADE-8832-7D96B0187AC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93AE7CD8-9D72-471C-BD6D-86DEA46F2AE9}"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sl-SI"/>
        </a:p>
      </dgm:t>
    </dgm:pt>
    <dgm:pt modelId="{C90458B7-8BF2-4050-B13D-F8CE827CBD15}">
      <dgm:prSet phldrT="[besedilo]" custT="1"/>
      <dgm:spPr>
        <a:solidFill>
          <a:schemeClr val="accent2">
            <a:lumMod val="75000"/>
          </a:schemeClr>
        </a:solidFill>
      </dgm:spPr>
      <dgm:t>
        <a:bodyPr/>
        <a:lstStyle/>
        <a:p>
          <a:pPr algn="just"/>
          <a:r>
            <a:rPr lang="sl-SI" sz="2000" b="1" dirty="0" smtClean="0"/>
            <a:t>Kako se finančni prag za preveritev AK določi pri kmetih, ki niso oddali zahtevka za NP v preteklem letu ali pa so prevzeli KMG in je bil v preteklem letu nosilec KMG druga oseba?</a:t>
          </a:r>
        </a:p>
      </dgm:t>
    </dgm:pt>
    <dgm:pt modelId="{9F096D9C-8E35-4BE2-AAEB-08516F23464B}" type="parTrans" cxnId="{CB84F13F-C8F4-4282-AD66-8B4AAC87EE14}">
      <dgm:prSet/>
      <dgm:spPr/>
      <dgm:t>
        <a:bodyPr/>
        <a:lstStyle/>
        <a:p>
          <a:endParaRPr lang="sl-SI"/>
        </a:p>
      </dgm:t>
    </dgm:pt>
    <dgm:pt modelId="{3A590767-539C-4923-BCD0-7A6D0D5081AA}" type="sibTrans" cxnId="{CB84F13F-C8F4-4282-AD66-8B4AAC87EE14}">
      <dgm:prSet/>
      <dgm:spPr/>
      <dgm:t>
        <a:bodyPr/>
        <a:lstStyle/>
        <a:p>
          <a:endParaRPr lang="sl-SI"/>
        </a:p>
      </dgm:t>
    </dgm:pt>
    <dgm:pt modelId="{684F918A-2F9A-4A0E-8690-503B75AC1922}">
      <dgm:prSet phldrT="[besedilo]" custT="1"/>
      <dgm:spPr/>
      <dgm:t>
        <a:bodyPr/>
        <a:lstStyle/>
        <a:p>
          <a:pPr algn="just"/>
          <a:r>
            <a:rPr lang="sl-SI" sz="2000" dirty="0" smtClean="0"/>
            <a:t>V primeru prenosa KMG (leta n-1 je bil na kmetiji nosilec oseba A, leta n je nosilec oseba B) se za finančni prag pri nosilcu B upošteva ugotovljen znesek neposrednih plačil nosilca A v letu n-1. </a:t>
          </a:r>
        </a:p>
      </dgm:t>
    </dgm:pt>
    <dgm:pt modelId="{247B193E-2FCD-4E8A-8ABD-43989F041B71}" type="parTrans" cxnId="{989AB17E-7224-46B1-8823-D2EF276C38AC}">
      <dgm:prSet/>
      <dgm:spPr/>
      <dgm:t>
        <a:bodyPr/>
        <a:lstStyle/>
        <a:p>
          <a:endParaRPr lang="sl-SI"/>
        </a:p>
      </dgm:t>
    </dgm:pt>
    <dgm:pt modelId="{65C7A80F-50BC-4B2A-A687-1EA8B7B1EC81}" type="sibTrans" cxnId="{989AB17E-7224-46B1-8823-D2EF276C38AC}">
      <dgm:prSet/>
      <dgm:spPr/>
      <dgm:t>
        <a:bodyPr/>
        <a:lstStyle/>
        <a:p>
          <a:endParaRPr lang="sl-SI"/>
        </a:p>
      </dgm:t>
    </dgm:pt>
    <dgm:pt modelId="{1C583E6E-528C-45CF-94AA-D9D620F24005}">
      <dgm:prSet phldrT="[besedilo]" custT="1"/>
      <dgm:spPr/>
      <dgm:t>
        <a:bodyPr/>
        <a:lstStyle/>
        <a:p>
          <a:pPr algn="just"/>
          <a:r>
            <a:rPr lang="sl-SI" sz="2000" dirty="0" smtClean="0"/>
            <a:t>Če nosilec KMG ni predložil zahtevka za neposredna plačila v letu n-1 se mu znesek neposrednih plačil za preteklo leto določi tako, da se pomnoži njegovo  število upravno preverjenih površin za tekoče leto z nacionalnim povprečjem plačila neposredne podpore na hektar za preteklo leto. </a:t>
          </a:r>
        </a:p>
      </dgm:t>
    </dgm:pt>
    <dgm:pt modelId="{61AC2C3A-75D5-48B8-9524-5B1527D66766}" type="parTrans" cxnId="{B03F2656-E859-4D9E-BC7D-8BDFB1EEB97E}">
      <dgm:prSet/>
      <dgm:spPr/>
      <dgm:t>
        <a:bodyPr/>
        <a:lstStyle/>
        <a:p>
          <a:endParaRPr lang="sl-SI"/>
        </a:p>
      </dgm:t>
    </dgm:pt>
    <dgm:pt modelId="{A4AB4AEB-D5F9-4EB9-9771-3932EDEC6023}" type="sibTrans" cxnId="{B03F2656-E859-4D9E-BC7D-8BDFB1EEB97E}">
      <dgm:prSet/>
      <dgm:spPr/>
      <dgm:t>
        <a:bodyPr/>
        <a:lstStyle/>
        <a:p>
          <a:endParaRPr lang="sl-SI"/>
        </a:p>
      </dgm:t>
    </dgm:pt>
    <dgm:pt modelId="{6725C352-03CF-40DC-9D90-2519EA4C1540}">
      <dgm:prSet phldrT="[besedilo]" custT="1"/>
      <dgm:spPr/>
      <dgm:t>
        <a:bodyPr/>
        <a:lstStyle/>
        <a:p>
          <a:pPr algn="just"/>
          <a:r>
            <a:rPr lang="sl-SI" sz="2000" b="1" i="1" dirty="0" smtClean="0"/>
            <a:t>Nacionalno povprečno plačilo neposredne podpore na hektar za preteklo leto se določi na način, da se nacionalna zgornja meja za NP za preteklo leto deli s skupnim številom vseh upravičenih hektarjev za preteklo leto.</a:t>
          </a:r>
          <a:endParaRPr lang="sl-SI" sz="2000" b="1" dirty="0"/>
        </a:p>
      </dgm:t>
    </dgm:pt>
    <dgm:pt modelId="{DD80E656-8825-4E5B-BA86-A4B5EFE721FA}" type="parTrans" cxnId="{31018485-06DB-40F0-8F84-54A6F85AA5BA}">
      <dgm:prSet/>
      <dgm:spPr/>
      <dgm:t>
        <a:bodyPr/>
        <a:lstStyle/>
        <a:p>
          <a:endParaRPr lang="sl-SI"/>
        </a:p>
      </dgm:t>
    </dgm:pt>
    <dgm:pt modelId="{90DFEB66-BCBC-4F6D-BF94-0CD9F5302CE5}" type="sibTrans" cxnId="{31018485-06DB-40F0-8F84-54A6F85AA5BA}">
      <dgm:prSet/>
      <dgm:spPr/>
      <dgm:t>
        <a:bodyPr/>
        <a:lstStyle/>
        <a:p>
          <a:endParaRPr lang="sl-SI"/>
        </a:p>
      </dgm:t>
    </dgm:pt>
    <dgm:pt modelId="{C270051F-B679-45E3-BBFF-F1ECF4065A6F}" type="pres">
      <dgm:prSet presAssocID="{93AE7CD8-9D72-471C-BD6D-86DEA46F2AE9}" presName="diagram" presStyleCnt="0">
        <dgm:presLayoutVars>
          <dgm:chPref val="1"/>
          <dgm:dir/>
          <dgm:animOne val="branch"/>
          <dgm:animLvl val="lvl"/>
          <dgm:resizeHandles/>
        </dgm:presLayoutVars>
      </dgm:prSet>
      <dgm:spPr/>
      <dgm:t>
        <a:bodyPr/>
        <a:lstStyle/>
        <a:p>
          <a:endParaRPr lang="sl-SI"/>
        </a:p>
      </dgm:t>
    </dgm:pt>
    <dgm:pt modelId="{5AA02B7E-B2FC-47E6-9283-2541CE847AA2}" type="pres">
      <dgm:prSet presAssocID="{C90458B7-8BF2-4050-B13D-F8CE827CBD15}" presName="root" presStyleCnt="0"/>
      <dgm:spPr/>
    </dgm:pt>
    <dgm:pt modelId="{AC9DC305-BFD3-4870-905A-62D9C5C696EA}" type="pres">
      <dgm:prSet presAssocID="{C90458B7-8BF2-4050-B13D-F8CE827CBD15}" presName="rootComposite" presStyleCnt="0"/>
      <dgm:spPr/>
    </dgm:pt>
    <dgm:pt modelId="{79A2060F-8B88-463F-822D-C3D5028DA43B}" type="pres">
      <dgm:prSet presAssocID="{C90458B7-8BF2-4050-B13D-F8CE827CBD15}" presName="rootText" presStyleLbl="node1" presStyleIdx="0" presStyleCnt="1" custScaleX="514862" custLinFactNeighborX="9426" custLinFactNeighborY="7968"/>
      <dgm:spPr/>
      <dgm:t>
        <a:bodyPr/>
        <a:lstStyle/>
        <a:p>
          <a:endParaRPr lang="sl-SI"/>
        </a:p>
      </dgm:t>
    </dgm:pt>
    <dgm:pt modelId="{D5A72C30-A308-4371-B233-167712EC7923}" type="pres">
      <dgm:prSet presAssocID="{C90458B7-8BF2-4050-B13D-F8CE827CBD15}" presName="rootConnector" presStyleLbl="node1" presStyleIdx="0" presStyleCnt="1"/>
      <dgm:spPr/>
      <dgm:t>
        <a:bodyPr/>
        <a:lstStyle/>
        <a:p>
          <a:endParaRPr lang="sl-SI"/>
        </a:p>
      </dgm:t>
    </dgm:pt>
    <dgm:pt modelId="{67C5B703-8D68-41DE-993D-981219904997}" type="pres">
      <dgm:prSet presAssocID="{C90458B7-8BF2-4050-B13D-F8CE827CBD15}" presName="childShape" presStyleCnt="0"/>
      <dgm:spPr/>
    </dgm:pt>
    <dgm:pt modelId="{2A0E0FE4-7C98-4163-8DD5-02DB3CA16FF4}" type="pres">
      <dgm:prSet presAssocID="{247B193E-2FCD-4E8A-8ABD-43989F041B71}" presName="Name13" presStyleLbl="parChTrans1D2" presStyleIdx="0" presStyleCnt="3"/>
      <dgm:spPr/>
      <dgm:t>
        <a:bodyPr/>
        <a:lstStyle/>
        <a:p>
          <a:endParaRPr lang="sl-SI"/>
        </a:p>
      </dgm:t>
    </dgm:pt>
    <dgm:pt modelId="{C4AC3438-0751-412A-9009-3F67568CC90A}" type="pres">
      <dgm:prSet presAssocID="{684F918A-2F9A-4A0E-8690-503B75AC1922}" presName="childText" presStyleLbl="bgAcc1" presStyleIdx="0" presStyleCnt="3" custScaleX="530075" custLinFactNeighborX="-23835" custLinFactNeighborY="-1658">
        <dgm:presLayoutVars>
          <dgm:bulletEnabled val="1"/>
        </dgm:presLayoutVars>
      </dgm:prSet>
      <dgm:spPr/>
      <dgm:t>
        <a:bodyPr/>
        <a:lstStyle/>
        <a:p>
          <a:endParaRPr lang="sl-SI"/>
        </a:p>
      </dgm:t>
    </dgm:pt>
    <dgm:pt modelId="{A32A467C-8289-41AB-BF40-E45C0C6C2101}" type="pres">
      <dgm:prSet presAssocID="{61AC2C3A-75D5-48B8-9524-5B1527D66766}" presName="Name13" presStyleLbl="parChTrans1D2" presStyleIdx="1" presStyleCnt="3"/>
      <dgm:spPr/>
      <dgm:t>
        <a:bodyPr/>
        <a:lstStyle/>
        <a:p>
          <a:endParaRPr lang="sl-SI"/>
        </a:p>
      </dgm:t>
    </dgm:pt>
    <dgm:pt modelId="{A7D96D41-D976-462E-BA3A-A2D0693E0E27}" type="pres">
      <dgm:prSet presAssocID="{1C583E6E-528C-45CF-94AA-D9D620F24005}" presName="childText" presStyleLbl="bgAcc1" presStyleIdx="1" presStyleCnt="3" custScaleX="533111" custLinFactNeighborX="-23835" custLinFactNeighborY="-8290">
        <dgm:presLayoutVars>
          <dgm:bulletEnabled val="1"/>
        </dgm:presLayoutVars>
      </dgm:prSet>
      <dgm:spPr/>
      <dgm:t>
        <a:bodyPr/>
        <a:lstStyle/>
        <a:p>
          <a:endParaRPr lang="sl-SI"/>
        </a:p>
      </dgm:t>
    </dgm:pt>
    <dgm:pt modelId="{11CCA277-9DF4-49DE-AFA9-67B4CD74A20B}" type="pres">
      <dgm:prSet presAssocID="{DD80E656-8825-4E5B-BA86-A4B5EFE721FA}" presName="Name13" presStyleLbl="parChTrans1D2" presStyleIdx="2" presStyleCnt="3"/>
      <dgm:spPr/>
      <dgm:t>
        <a:bodyPr/>
        <a:lstStyle/>
        <a:p>
          <a:endParaRPr lang="sl-SI"/>
        </a:p>
      </dgm:t>
    </dgm:pt>
    <dgm:pt modelId="{252576E3-E3FD-4A19-AE1F-727AC2B03652}" type="pres">
      <dgm:prSet presAssocID="{6725C352-03CF-40DC-9D90-2519EA4C1540}" presName="childText" presStyleLbl="bgAcc1" presStyleIdx="2" presStyleCnt="3" custScaleX="533654" custLinFactNeighborX="-23316">
        <dgm:presLayoutVars>
          <dgm:bulletEnabled val="1"/>
        </dgm:presLayoutVars>
      </dgm:prSet>
      <dgm:spPr/>
      <dgm:t>
        <a:bodyPr/>
        <a:lstStyle/>
        <a:p>
          <a:endParaRPr lang="sl-SI"/>
        </a:p>
      </dgm:t>
    </dgm:pt>
  </dgm:ptLst>
  <dgm:cxnLst>
    <dgm:cxn modelId="{8FCB12F1-917C-43F2-A92A-6ABCFC6CE532}" type="presOf" srcId="{247B193E-2FCD-4E8A-8ABD-43989F041B71}" destId="{2A0E0FE4-7C98-4163-8DD5-02DB3CA16FF4}" srcOrd="0" destOrd="0" presId="urn:microsoft.com/office/officeart/2005/8/layout/hierarchy3"/>
    <dgm:cxn modelId="{D4FE817D-7567-4B62-B6ED-03AF279C75C3}" type="presOf" srcId="{C90458B7-8BF2-4050-B13D-F8CE827CBD15}" destId="{D5A72C30-A308-4371-B233-167712EC7923}" srcOrd="1" destOrd="0" presId="urn:microsoft.com/office/officeart/2005/8/layout/hierarchy3"/>
    <dgm:cxn modelId="{A5EB753C-F94A-4CFB-806D-8576D2320987}" type="presOf" srcId="{1C583E6E-528C-45CF-94AA-D9D620F24005}" destId="{A7D96D41-D976-462E-BA3A-A2D0693E0E27}" srcOrd="0" destOrd="0" presId="urn:microsoft.com/office/officeart/2005/8/layout/hierarchy3"/>
    <dgm:cxn modelId="{B03F2656-E859-4D9E-BC7D-8BDFB1EEB97E}" srcId="{C90458B7-8BF2-4050-B13D-F8CE827CBD15}" destId="{1C583E6E-528C-45CF-94AA-D9D620F24005}" srcOrd="1" destOrd="0" parTransId="{61AC2C3A-75D5-48B8-9524-5B1527D66766}" sibTransId="{A4AB4AEB-D5F9-4EB9-9771-3932EDEC6023}"/>
    <dgm:cxn modelId="{A60EE46F-3F4A-439E-BB53-59BBA512DB79}" type="presOf" srcId="{6725C352-03CF-40DC-9D90-2519EA4C1540}" destId="{252576E3-E3FD-4A19-AE1F-727AC2B03652}" srcOrd="0" destOrd="0" presId="urn:microsoft.com/office/officeart/2005/8/layout/hierarchy3"/>
    <dgm:cxn modelId="{27E08D69-D48D-4334-9ECE-8CA259A825CF}" type="presOf" srcId="{93AE7CD8-9D72-471C-BD6D-86DEA46F2AE9}" destId="{C270051F-B679-45E3-BBFF-F1ECF4065A6F}" srcOrd="0" destOrd="0" presId="urn:microsoft.com/office/officeart/2005/8/layout/hierarchy3"/>
    <dgm:cxn modelId="{0301D6B1-FE9A-48FE-9CD3-2830A86E3DBF}" type="presOf" srcId="{DD80E656-8825-4E5B-BA86-A4B5EFE721FA}" destId="{11CCA277-9DF4-49DE-AFA9-67B4CD74A20B}" srcOrd="0" destOrd="0" presId="urn:microsoft.com/office/officeart/2005/8/layout/hierarchy3"/>
    <dgm:cxn modelId="{989AB17E-7224-46B1-8823-D2EF276C38AC}" srcId="{C90458B7-8BF2-4050-B13D-F8CE827CBD15}" destId="{684F918A-2F9A-4A0E-8690-503B75AC1922}" srcOrd="0" destOrd="0" parTransId="{247B193E-2FCD-4E8A-8ABD-43989F041B71}" sibTransId="{65C7A80F-50BC-4B2A-A687-1EA8B7B1EC81}"/>
    <dgm:cxn modelId="{CB84F13F-C8F4-4282-AD66-8B4AAC87EE14}" srcId="{93AE7CD8-9D72-471C-BD6D-86DEA46F2AE9}" destId="{C90458B7-8BF2-4050-B13D-F8CE827CBD15}" srcOrd="0" destOrd="0" parTransId="{9F096D9C-8E35-4BE2-AAEB-08516F23464B}" sibTransId="{3A590767-539C-4923-BCD0-7A6D0D5081AA}"/>
    <dgm:cxn modelId="{F76149B2-8C3C-4217-8AD4-30FAD48AA89F}" type="presOf" srcId="{61AC2C3A-75D5-48B8-9524-5B1527D66766}" destId="{A32A467C-8289-41AB-BF40-E45C0C6C2101}" srcOrd="0" destOrd="0" presId="urn:microsoft.com/office/officeart/2005/8/layout/hierarchy3"/>
    <dgm:cxn modelId="{BE48737C-D85B-42CF-9753-11A1E98F122C}" type="presOf" srcId="{684F918A-2F9A-4A0E-8690-503B75AC1922}" destId="{C4AC3438-0751-412A-9009-3F67568CC90A}" srcOrd="0" destOrd="0" presId="urn:microsoft.com/office/officeart/2005/8/layout/hierarchy3"/>
    <dgm:cxn modelId="{F54974DB-15B3-4989-9E21-5404B34BBFE8}" type="presOf" srcId="{C90458B7-8BF2-4050-B13D-F8CE827CBD15}" destId="{79A2060F-8B88-463F-822D-C3D5028DA43B}" srcOrd="0" destOrd="0" presId="urn:microsoft.com/office/officeart/2005/8/layout/hierarchy3"/>
    <dgm:cxn modelId="{31018485-06DB-40F0-8F84-54A6F85AA5BA}" srcId="{C90458B7-8BF2-4050-B13D-F8CE827CBD15}" destId="{6725C352-03CF-40DC-9D90-2519EA4C1540}" srcOrd="2" destOrd="0" parTransId="{DD80E656-8825-4E5B-BA86-A4B5EFE721FA}" sibTransId="{90DFEB66-BCBC-4F6D-BF94-0CD9F5302CE5}"/>
    <dgm:cxn modelId="{6121D79B-42D9-4E48-A547-9A35A84A19DC}" type="presParOf" srcId="{C270051F-B679-45E3-BBFF-F1ECF4065A6F}" destId="{5AA02B7E-B2FC-47E6-9283-2541CE847AA2}" srcOrd="0" destOrd="0" presId="urn:microsoft.com/office/officeart/2005/8/layout/hierarchy3"/>
    <dgm:cxn modelId="{F4F15C62-A4A6-49BC-8A8D-F6518C4C27B7}" type="presParOf" srcId="{5AA02B7E-B2FC-47E6-9283-2541CE847AA2}" destId="{AC9DC305-BFD3-4870-905A-62D9C5C696EA}" srcOrd="0" destOrd="0" presId="urn:microsoft.com/office/officeart/2005/8/layout/hierarchy3"/>
    <dgm:cxn modelId="{07ECC2B5-45E7-4AC9-9DCF-F927D44C2D1D}" type="presParOf" srcId="{AC9DC305-BFD3-4870-905A-62D9C5C696EA}" destId="{79A2060F-8B88-463F-822D-C3D5028DA43B}" srcOrd="0" destOrd="0" presId="urn:microsoft.com/office/officeart/2005/8/layout/hierarchy3"/>
    <dgm:cxn modelId="{3FCA34E7-17B2-43CE-ACE7-44A0E18FE625}" type="presParOf" srcId="{AC9DC305-BFD3-4870-905A-62D9C5C696EA}" destId="{D5A72C30-A308-4371-B233-167712EC7923}" srcOrd="1" destOrd="0" presId="urn:microsoft.com/office/officeart/2005/8/layout/hierarchy3"/>
    <dgm:cxn modelId="{7F64FE75-B801-4A4C-BB47-99FA5E2E2F90}" type="presParOf" srcId="{5AA02B7E-B2FC-47E6-9283-2541CE847AA2}" destId="{67C5B703-8D68-41DE-993D-981219904997}" srcOrd="1" destOrd="0" presId="urn:microsoft.com/office/officeart/2005/8/layout/hierarchy3"/>
    <dgm:cxn modelId="{A6D72968-FE5B-46E1-A265-DC300EB14351}" type="presParOf" srcId="{67C5B703-8D68-41DE-993D-981219904997}" destId="{2A0E0FE4-7C98-4163-8DD5-02DB3CA16FF4}" srcOrd="0" destOrd="0" presId="urn:microsoft.com/office/officeart/2005/8/layout/hierarchy3"/>
    <dgm:cxn modelId="{92C29FA1-4442-44C6-858E-AFAE12E05339}" type="presParOf" srcId="{67C5B703-8D68-41DE-993D-981219904997}" destId="{C4AC3438-0751-412A-9009-3F67568CC90A}" srcOrd="1" destOrd="0" presId="urn:microsoft.com/office/officeart/2005/8/layout/hierarchy3"/>
    <dgm:cxn modelId="{8CC47166-45D0-4CEB-8307-3A11C28C4405}" type="presParOf" srcId="{67C5B703-8D68-41DE-993D-981219904997}" destId="{A32A467C-8289-41AB-BF40-E45C0C6C2101}" srcOrd="2" destOrd="0" presId="urn:microsoft.com/office/officeart/2005/8/layout/hierarchy3"/>
    <dgm:cxn modelId="{E9F824FA-3F35-410B-AF41-306AD1A2B3D0}" type="presParOf" srcId="{67C5B703-8D68-41DE-993D-981219904997}" destId="{A7D96D41-D976-462E-BA3A-A2D0693E0E27}" srcOrd="3" destOrd="0" presId="urn:microsoft.com/office/officeart/2005/8/layout/hierarchy3"/>
    <dgm:cxn modelId="{1D2C7B15-3FFF-4A40-B817-49CE42DE0F15}" type="presParOf" srcId="{67C5B703-8D68-41DE-993D-981219904997}" destId="{11CCA277-9DF4-49DE-AFA9-67B4CD74A20B}" srcOrd="4" destOrd="0" presId="urn:microsoft.com/office/officeart/2005/8/layout/hierarchy3"/>
    <dgm:cxn modelId="{078F4F2F-F681-4C8D-A601-C7CFF2A832A4}" type="presParOf" srcId="{67C5B703-8D68-41DE-993D-981219904997}" destId="{252576E3-E3FD-4A19-AE1F-727AC2B0365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CEE91-46F7-4938-9941-0E223111EFFC}">
      <dsp:nvSpPr>
        <dsp:cNvPr id="0" name=""/>
        <dsp:cNvSpPr/>
      </dsp:nvSpPr>
      <dsp:spPr>
        <a:xfrm>
          <a:off x="0" y="-218675"/>
          <a:ext cx="11885836" cy="788196"/>
        </a:xfrm>
        <a:prstGeom prst="rect">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sl-SI" sz="3200" b="1" kern="1200" dirty="0" smtClean="0"/>
            <a:t>Neposredna plačila  2023-2027</a:t>
          </a:r>
          <a:endParaRPr lang="sl-SI" sz="3200" b="1" kern="1200" dirty="0"/>
        </a:p>
      </dsp:txBody>
      <dsp:txXfrm>
        <a:off x="0" y="-218675"/>
        <a:ext cx="11885836" cy="788196"/>
      </dsp:txXfrm>
    </dsp:sp>
    <dsp:sp modelId="{468423E6-ADD0-467C-A069-DFCF5FB99394}">
      <dsp:nvSpPr>
        <dsp:cNvPr id="0" name=""/>
        <dsp:cNvSpPr/>
      </dsp:nvSpPr>
      <dsp:spPr>
        <a:xfrm>
          <a:off x="108629" y="564367"/>
          <a:ext cx="11738286" cy="5263537"/>
        </a:xfrm>
        <a:prstGeom prst="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sl-SI" sz="2000" kern="1200" dirty="0"/>
        </a:p>
        <a:p>
          <a:pPr marL="228600" lvl="1" indent="-228600" algn="l" defTabSz="1066800">
            <a:lnSpc>
              <a:spcPct val="90000"/>
            </a:lnSpc>
            <a:spcBef>
              <a:spcPct val="0"/>
            </a:spcBef>
            <a:spcAft>
              <a:spcPct val="15000"/>
            </a:spcAft>
            <a:buChar char="••"/>
          </a:pPr>
          <a:r>
            <a:rPr lang="sl-SI" sz="2400" b="1" kern="1200" spc="-1" dirty="0" smtClean="0">
              <a:latin typeface="Arial"/>
            </a:rPr>
            <a:t>Uredba o neposrednih plačilih iz strateškega načrta skupne kmetijske politike 2023-2027 (</a:t>
          </a:r>
          <a:r>
            <a:rPr lang="pl-PL" sz="2400" b="1" i="0" kern="1200" dirty="0" smtClean="0"/>
            <a:t>Uradni list RS, št. </a:t>
          </a:r>
          <a:r>
            <a:rPr lang="pl-PL" sz="2400" b="1" i="0" kern="1200" dirty="0" smtClean="0">
              <a:hlinkClick xmlns:r="http://schemas.openxmlformats.org/officeDocument/2006/relationships" r:id="rId1" tooltip="Uredba o neposrednih plačilih iz strateškega načrta skupne kmetijske politike 2023–2027"/>
            </a:rPr>
            <a:t>17/23</a:t>
          </a:r>
          <a:r>
            <a:rPr lang="pl-PL" sz="2400" b="1" i="0" kern="1200" dirty="0" smtClean="0"/>
            <a:t>, </a:t>
          </a:r>
          <a:r>
            <a:rPr lang="pl-PL" sz="2400" b="1" i="0" kern="1200" dirty="0" smtClean="0">
              <a:hlinkClick xmlns:r="http://schemas.openxmlformats.org/officeDocument/2006/relationships" r:id="rId2" tooltip="Uredba o spremembah in dopolnitvah Uredbe o neposrednih plačilih iz strateškega načrta skupne kmetijske politike 2023–2027"/>
            </a:rPr>
            <a:t>63/23</a:t>
          </a:r>
          <a:r>
            <a:rPr lang="pl-PL" sz="2400" b="1" i="0" kern="1200" dirty="0" smtClean="0"/>
            <a:t>, </a:t>
          </a:r>
          <a:r>
            <a:rPr lang="pl-PL" sz="2400" b="1" i="0" kern="1200" dirty="0" smtClean="0">
              <a:hlinkClick xmlns:r="http://schemas.openxmlformats.org/officeDocument/2006/relationships" r:id="rId3" tooltip="Uredba o spremembah in dopolnitvi Uredbe o neposrednih plačilih iz strateškega načrta skupne kmetijske politike 2023–2027"/>
            </a:rPr>
            <a:t>113/23</a:t>
          </a:r>
          <a:r>
            <a:rPr lang="pl-PL" sz="2400" b="1" i="0" kern="1200" dirty="0" smtClean="0"/>
            <a:t> in </a:t>
          </a:r>
          <a:r>
            <a:rPr lang="pl-PL" sz="2400" b="1" i="0" kern="1200" dirty="0" smtClean="0">
              <a:hlinkClick xmlns:r="http://schemas.openxmlformats.org/officeDocument/2006/relationships" r:id="rId4" tooltip="Uredba o spremembah in dopolnitvah Uredbe o neposrednih plačilih iz strateškega načrta skupne kmetijske politike 2023–2027"/>
            </a:rPr>
            <a:t>2/24</a:t>
          </a:r>
          <a:r>
            <a:rPr lang="pl-PL" sz="2400" b="1" i="0" kern="1200" dirty="0" smtClean="0"/>
            <a:t>)</a:t>
          </a:r>
          <a:endParaRPr lang="sl-SI" sz="2400" kern="1200" dirty="0"/>
        </a:p>
        <a:p>
          <a:pPr marL="342900" lvl="2" indent="-171450" algn="l" defTabSz="844550">
            <a:lnSpc>
              <a:spcPct val="90000"/>
            </a:lnSpc>
            <a:spcBef>
              <a:spcPct val="0"/>
            </a:spcBef>
            <a:spcAft>
              <a:spcPct val="15000"/>
            </a:spcAft>
            <a:buChar char="••"/>
          </a:pPr>
          <a:r>
            <a:rPr lang="pl-PL" sz="1900" kern="1200" dirty="0" smtClean="0"/>
            <a:t> </a:t>
          </a:r>
          <a:r>
            <a:rPr lang="pl-PL" sz="2000" kern="1200" dirty="0" smtClean="0">
              <a:solidFill>
                <a:schemeClr val="accent5">
                  <a:lumMod val="75000"/>
                </a:schemeClr>
              </a:solidFill>
            </a:rPr>
            <a:t>Objava spremembe uredbe v Uradnem listu 2/24, dne 12. 1.2024</a:t>
          </a:r>
          <a:r>
            <a:rPr lang="pl-PL" sz="2000" kern="1200" dirty="0" smtClean="0"/>
            <a:t>.</a:t>
          </a:r>
          <a:endParaRPr lang="sl-SI" sz="2000" kern="1200" dirty="0"/>
        </a:p>
        <a:p>
          <a:pPr marL="342900" lvl="2" indent="-171450" algn="l" defTabSz="844550">
            <a:lnSpc>
              <a:spcPct val="90000"/>
            </a:lnSpc>
            <a:spcBef>
              <a:spcPct val="0"/>
            </a:spcBef>
            <a:spcAft>
              <a:spcPct val="15000"/>
            </a:spcAft>
            <a:buChar char="••"/>
          </a:pPr>
          <a:endParaRPr lang="sl-SI" sz="1900" kern="1200" dirty="0"/>
        </a:p>
        <a:p>
          <a:pPr marL="228600" lvl="1" indent="-228600" algn="l" defTabSz="1066800">
            <a:lnSpc>
              <a:spcPct val="90000"/>
            </a:lnSpc>
            <a:spcBef>
              <a:spcPct val="0"/>
            </a:spcBef>
            <a:spcAft>
              <a:spcPct val="15000"/>
            </a:spcAft>
            <a:buChar char="••"/>
          </a:pPr>
          <a:r>
            <a:rPr lang="sl-SI" sz="2400" b="1" u="sng" kern="1200" spc="-1" dirty="0" smtClean="0">
              <a:latin typeface="Arial"/>
            </a:rPr>
            <a:t>Področja </a:t>
          </a:r>
          <a:endParaRPr lang="sl-SI" sz="2400" b="1" u="sng" kern="1200" dirty="0"/>
        </a:p>
        <a:p>
          <a:pPr marL="457200" lvl="2" indent="-228600" algn="l" defTabSz="889000">
            <a:lnSpc>
              <a:spcPct val="90000"/>
            </a:lnSpc>
            <a:spcBef>
              <a:spcPct val="0"/>
            </a:spcBef>
            <a:spcAft>
              <a:spcPct val="15000"/>
            </a:spcAft>
            <a:buChar char="••"/>
          </a:pPr>
          <a:r>
            <a:rPr lang="sl-SI" sz="2000" b="1" kern="1200" spc="-1" dirty="0" smtClean="0">
              <a:latin typeface="Arial"/>
            </a:rPr>
            <a:t>Dohodkovna podpora za kmete </a:t>
          </a:r>
          <a:r>
            <a:rPr lang="sl-SI" sz="2000" b="1" kern="1200" spc="-1" dirty="0" smtClean="0">
              <a:solidFill>
                <a:schemeClr val="accent6">
                  <a:lumMod val="75000"/>
                </a:schemeClr>
              </a:solidFill>
              <a:latin typeface="Arial"/>
            </a:rPr>
            <a:t>(osnovna dohodkovna podpora za </a:t>
          </a:r>
          <a:r>
            <a:rPr lang="sl-SI" sz="2000" b="1" kern="1200" spc="-1" dirty="0" err="1" smtClean="0">
              <a:solidFill>
                <a:schemeClr val="accent6">
                  <a:lumMod val="75000"/>
                </a:schemeClr>
              </a:solidFill>
              <a:latin typeface="Arial"/>
            </a:rPr>
            <a:t>trajnostnost</a:t>
          </a:r>
          <a:r>
            <a:rPr lang="sl-SI" sz="2000" b="1" kern="1200" spc="-1" dirty="0" smtClean="0">
              <a:solidFill>
                <a:schemeClr val="accent6">
                  <a:lumMod val="75000"/>
                </a:schemeClr>
              </a:solidFill>
              <a:latin typeface="Arial"/>
            </a:rPr>
            <a:t> in tudi ostale nevezane intervencije NP):</a:t>
          </a:r>
          <a:endParaRPr lang="sl-SI" sz="2000" b="1" kern="1200" dirty="0">
            <a:solidFill>
              <a:schemeClr val="accent6">
                <a:lumMod val="75000"/>
              </a:schemeClr>
            </a:solidFill>
          </a:endParaRPr>
        </a:p>
        <a:p>
          <a:pPr marL="685800" lvl="3" indent="-228600" algn="l" defTabSz="889000">
            <a:lnSpc>
              <a:spcPct val="90000"/>
            </a:lnSpc>
            <a:spcBef>
              <a:spcPct val="0"/>
            </a:spcBef>
            <a:spcAft>
              <a:spcPct val="15000"/>
            </a:spcAft>
            <a:buChar char="••"/>
          </a:pPr>
          <a:r>
            <a:rPr lang="sl-SI" sz="2000" kern="1200" dirty="0" smtClean="0"/>
            <a:t>ker je podpora proizvodno nevezana, je neodvisna od tekočega obsega kmetijske proizvodnje in predstavlja za kmetijska gospodarstva stabilen vir prihodka ne glede na (začasno) znižanje prireje oz. pridelave zaradi stanja na trgu ali zaradi neugodnih vremenskih razmer ter tako kmetu omogoča, da se bolje odziva na tržne razmere; </a:t>
          </a:r>
          <a:endParaRPr lang="sl-SI" sz="2000" kern="1200" dirty="0"/>
        </a:p>
        <a:p>
          <a:pPr marL="685800" lvl="3" indent="-228600" algn="l" defTabSz="889000">
            <a:lnSpc>
              <a:spcPct val="90000"/>
            </a:lnSpc>
            <a:spcBef>
              <a:spcPct val="0"/>
            </a:spcBef>
            <a:spcAft>
              <a:spcPct val="15000"/>
            </a:spcAft>
            <a:buChar char="••"/>
          </a:pPr>
          <a:r>
            <a:rPr lang="sl-SI" sz="2000" kern="1200" dirty="0" smtClean="0"/>
            <a:t>zato je primarni cilj intervencije vsaj delno izboljšati dohodkovni položaj kmetov in podporo dodeliti vsem kmetom, ki izpolnjujejo pogoje pogojenosti, za vse njihove upravičene hektarje. </a:t>
          </a:r>
          <a:endParaRPr lang="sl-SI" sz="2000" b="1" kern="1200" dirty="0">
            <a:cs typeface="Arial" panose="020B0604020202020204" pitchFamily="34" charset="0"/>
          </a:endParaRPr>
        </a:p>
        <a:p>
          <a:pPr marL="685800" lvl="3" indent="-228600" algn="l" defTabSz="889000">
            <a:lnSpc>
              <a:spcPct val="90000"/>
            </a:lnSpc>
            <a:spcBef>
              <a:spcPct val="0"/>
            </a:spcBef>
            <a:spcAft>
              <a:spcPct val="15000"/>
            </a:spcAft>
            <a:buChar char="••"/>
          </a:pPr>
          <a:r>
            <a:rPr lang="sl-SI" sz="2000" b="1" kern="1200" dirty="0" smtClean="0">
              <a:solidFill>
                <a:schemeClr val="tx1"/>
              </a:solidFill>
            </a:rPr>
            <a:t>=&gt; </a:t>
          </a:r>
          <a:r>
            <a:rPr lang="sl-SI" sz="2000" kern="1200" dirty="0" smtClean="0">
              <a:solidFill>
                <a:schemeClr val="tx1"/>
              </a:solidFill>
            </a:rPr>
            <a:t>Predstavlja </a:t>
          </a:r>
          <a:r>
            <a:rPr lang="sl-SI" sz="2000" b="1" kern="1200" dirty="0" smtClean="0">
              <a:solidFill>
                <a:schemeClr val="tx1"/>
              </a:solidFill>
            </a:rPr>
            <a:t>osnovno dohodkovno podporo (odpornost, povečanje prehranske varnosti), hkrati tudi plačilo za zagotavljanje javnih dobrin (pogojenost!). </a:t>
          </a:r>
          <a:endParaRPr lang="sl-SI" sz="2000" b="1" kern="1200" dirty="0">
            <a:solidFill>
              <a:schemeClr val="tx1"/>
            </a:solidFill>
            <a:cs typeface="Arial" panose="020B0604020202020204" pitchFamily="34" charset="0"/>
          </a:endParaRPr>
        </a:p>
      </dsp:txBody>
      <dsp:txXfrm>
        <a:off x="108629" y="564367"/>
        <a:ext cx="11738286" cy="52635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2060F-8B88-463F-822D-C3D5028DA43B}">
      <dsp:nvSpPr>
        <dsp:cNvPr id="0" name=""/>
        <dsp:cNvSpPr/>
      </dsp:nvSpPr>
      <dsp:spPr>
        <a:xfrm>
          <a:off x="1618" y="0"/>
          <a:ext cx="4529348" cy="1379249"/>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sl-SI" sz="2200" b="1" kern="1200" dirty="0" smtClean="0">
              <a:solidFill>
                <a:schemeClr val="accent2">
                  <a:lumMod val="75000"/>
                </a:schemeClr>
              </a:solidFill>
            </a:rPr>
            <a:t>1. merilo: obvezna vključenost v pokojninsko in invalidsko ter zdravstveno zavarovanje kot kmet</a:t>
          </a:r>
        </a:p>
      </dsp:txBody>
      <dsp:txXfrm>
        <a:off x="42015" y="40397"/>
        <a:ext cx="4448554" cy="1298455"/>
      </dsp:txXfrm>
    </dsp:sp>
    <dsp:sp modelId="{47CFC8F3-DDE8-46DB-A964-42E691AC745B}">
      <dsp:nvSpPr>
        <dsp:cNvPr id="0" name=""/>
        <dsp:cNvSpPr/>
      </dsp:nvSpPr>
      <dsp:spPr>
        <a:xfrm>
          <a:off x="454552" y="1379249"/>
          <a:ext cx="254164" cy="298180"/>
        </a:xfrm>
        <a:custGeom>
          <a:avLst/>
          <a:gdLst/>
          <a:ahLst/>
          <a:cxnLst/>
          <a:rect l="0" t="0" r="0" b="0"/>
          <a:pathLst>
            <a:path>
              <a:moveTo>
                <a:pt x="0" y="0"/>
              </a:moveTo>
              <a:lnTo>
                <a:pt x="0" y="298180"/>
              </a:lnTo>
              <a:lnTo>
                <a:pt x="254164" y="29818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B595FE-9ADC-4BD7-A6FE-D8CC7CA24F45}">
      <dsp:nvSpPr>
        <dsp:cNvPr id="0" name=""/>
        <dsp:cNvSpPr/>
      </dsp:nvSpPr>
      <dsp:spPr>
        <a:xfrm>
          <a:off x="708717" y="1398017"/>
          <a:ext cx="3771679" cy="5588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l-SI" sz="2000" kern="1200" dirty="0" smtClean="0"/>
            <a:t>- Se preveri po uradni dolžnosti. </a:t>
          </a:r>
        </a:p>
      </dsp:txBody>
      <dsp:txXfrm>
        <a:off x="725084" y="1414384"/>
        <a:ext cx="3738945" cy="526090"/>
      </dsp:txXfrm>
    </dsp:sp>
    <dsp:sp modelId="{4456DEEE-F584-484C-B820-ED9212A49EA1}">
      <dsp:nvSpPr>
        <dsp:cNvPr id="0" name=""/>
        <dsp:cNvSpPr/>
      </dsp:nvSpPr>
      <dsp:spPr>
        <a:xfrm>
          <a:off x="454552" y="1379249"/>
          <a:ext cx="311534" cy="1403664"/>
        </a:xfrm>
        <a:custGeom>
          <a:avLst/>
          <a:gdLst/>
          <a:ahLst/>
          <a:cxnLst/>
          <a:rect l="0" t="0" r="0" b="0"/>
          <a:pathLst>
            <a:path>
              <a:moveTo>
                <a:pt x="0" y="0"/>
              </a:moveTo>
              <a:lnTo>
                <a:pt x="0" y="1403664"/>
              </a:lnTo>
              <a:lnTo>
                <a:pt x="311534" y="140366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4C54EE-94BF-495A-90C8-2555463C23D4}">
      <dsp:nvSpPr>
        <dsp:cNvPr id="0" name=""/>
        <dsp:cNvSpPr/>
      </dsp:nvSpPr>
      <dsp:spPr>
        <a:xfrm>
          <a:off x="766087" y="2296888"/>
          <a:ext cx="3698527" cy="97204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l-SI" sz="2000" kern="1200" dirty="0" smtClean="0"/>
            <a:t>- Se upošteva le zavarovalna podlaga 051.</a:t>
          </a:r>
        </a:p>
      </dsp:txBody>
      <dsp:txXfrm>
        <a:off x="794557" y="2325358"/>
        <a:ext cx="3641587" cy="915109"/>
      </dsp:txXfrm>
    </dsp:sp>
    <dsp:sp modelId="{5C0B5C49-8FB7-4F2E-880D-AC75F4802154}">
      <dsp:nvSpPr>
        <dsp:cNvPr id="0" name=""/>
        <dsp:cNvSpPr/>
      </dsp:nvSpPr>
      <dsp:spPr>
        <a:xfrm>
          <a:off x="454552" y="1379249"/>
          <a:ext cx="285563" cy="2907795"/>
        </a:xfrm>
        <a:custGeom>
          <a:avLst/>
          <a:gdLst/>
          <a:ahLst/>
          <a:cxnLst/>
          <a:rect l="0" t="0" r="0" b="0"/>
          <a:pathLst>
            <a:path>
              <a:moveTo>
                <a:pt x="0" y="0"/>
              </a:moveTo>
              <a:lnTo>
                <a:pt x="0" y="2907795"/>
              </a:lnTo>
              <a:lnTo>
                <a:pt x="285563" y="290779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0A2EB7-88F3-4410-84AC-586216A1CD41}">
      <dsp:nvSpPr>
        <dsp:cNvPr id="0" name=""/>
        <dsp:cNvSpPr/>
      </dsp:nvSpPr>
      <dsp:spPr>
        <a:xfrm>
          <a:off x="740116" y="3625311"/>
          <a:ext cx="3558256" cy="13234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l-SI" sz="2000" kern="1200" dirty="0" smtClean="0"/>
            <a:t>- Nosilec KMG mora biti zavarovan po podlagi 051 od 1. januarja do 30. novembra tekočega leta. </a:t>
          </a:r>
          <a:endParaRPr lang="sl-SI" sz="2000" kern="1200" dirty="0"/>
        </a:p>
      </dsp:txBody>
      <dsp:txXfrm>
        <a:off x="778879" y="3664074"/>
        <a:ext cx="3480730" cy="1245938"/>
      </dsp:txXfrm>
    </dsp:sp>
    <dsp:sp modelId="{4E8B2263-1979-43A4-9EC2-AD6744436A52}">
      <dsp:nvSpPr>
        <dsp:cNvPr id="0" name=""/>
        <dsp:cNvSpPr/>
      </dsp:nvSpPr>
      <dsp:spPr>
        <a:xfrm>
          <a:off x="5014351" y="0"/>
          <a:ext cx="6426632" cy="951751"/>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sl-SI" sz="2200" b="1" kern="1200" dirty="0" smtClean="0">
              <a:solidFill>
                <a:schemeClr val="accent2">
                  <a:lumMod val="75000"/>
                </a:schemeClr>
              </a:solidFill>
            </a:rPr>
            <a:t>2. merilo: Obtežba na KMG znaša vsaj 0,2 GVŽ/ha KZU</a:t>
          </a:r>
        </a:p>
      </dsp:txBody>
      <dsp:txXfrm>
        <a:off x="5042227" y="27876"/>
        <a:ext cx="6370880" cy="895999"/>
      </dsp:txXfrm>
    </dsp:sp>
    <dsp:sp modelId="{E1FA15DD-B798-4014-AF8C-4272856EE9FB}">
      <dsp:nvSpPr>
        <dsp:cNvPr id="0" name=""/>
        <dsp:cNvSpPr/>
      </dsp:nvSpPr>
      <dsp:spPr>
        <a:xfrm>
          <a:off x="5657014" y="823624"/>
          <a:ext cx="441974" cy="91440"/>
        </a:xfrm>
        <a:custGeom>
          <a:avLst/>
          <a:gdLst/>
          <a:ahLst/>
          <a:cxnLst/>
          <a:rect l="0" t="0" r="0" b="0"/>
          <a:pathLst>
            <a:path>
              <a:moveTo>
                <a:pt x="0" y="128127"/>
              </a:moveTo>
              <a:lnTo>
                <a:pt x="441974" y="4572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D5215B-530A-418F-B3D4-4B5C2016789B}">
      <dsp:nvSpPr>
        <dsp:cNvPr id="0" name=""/>
        <dsp:cNvSpPr/>
      </dsp:nvSpPr>
      <dsp:spPr>
        <a:xfrm>
          <a:off x="6098989" y="672575"/>
          <a:ext cx="4465640" cy="3935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l-SI" sz="2000" kern="1200" dirty="0" smtClean="0"/>
            <a:t>- Se preveri po uradni dolžnosti. </a:t>
          </a:r>
        </a:p>
      </dsp:txBody>
      <dsp:txXfrm>
        <a:off x="6110515" y="684101"/>
        <a:ext cx="4442588" cy="370484"/>
      </dsp:txXfrm>
    </dsp:sp>
    <dsp:sp modelId="{30149AA6-05A0-45B8-976A-B18240012618}">
      <dsp:nvSpPr>
        <dsp:cNvPr id="0" name=""/>
        <dsp:cNvSpPr/>
      </dsp:nvSpPr>
      <dsp:spPr>
        <a:xfrm>
          <a:off x="5657014" y="951751"/>
          <a:ext cx="508646" cy="760964"/>
        </a:xfrm>
        <a:custGeom>
          <a:avLst/>
          <a:gdLst/>
          <a:ahLst/>
          <a:cxnLst/>
          <a:rect l="0" t="0" r="0" b="0"/>
          <a:pathLst>
            <a:path>
              <a:moveTo>
                <a:pt x="0" y="0"/>
              </a:moveTo>
              <a:lnTo>
                <a:pt x="0" y="760964"/>
              </a:lnTo>
              <a:lnTo>
                <a:pt x="508646" y="76096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A7B400-CB5D-4CEE-88CE-BB2079CDC29E}">
      <dsp:nvSpPr>
        <dsp:cNvPr id="0" name=""/>
        <dsp:cNvSpPr/>
      </dsp:nvSpPr>
      <dsp:spPr>
        <a:xfrm>
          <a:off x="6165661" y="1222276"/>
          <a:ext cx="5521039" cy="9808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l-SI" sz="2000" kern="1200" dirty="0" smtClean="0"/>
            <a:t>- Vse kategorije govedi </a:t>
          </a:r>
          <a:r>
            <a:rPr lang="sl-SI" sz="2000" b="1" kern="1200" dirty="0" smtClean="0">
              <a:solidFill>
                <a:schemeClr val="accent5">
                  <a:lumMod val="75000"/>
                </a:schemeClr>
              </a:solidFill>
            </a:rPr>
            <a:t>in drobnica </a:t>
          </a:r>
          <a:r>
            <a:rPr lang="sl-SI" sz="2000" kern="1200" dirty="0" smtClean="0"/>
            <a:t>se preverjajo na dan 1.2 in še na 4 reprezentativne izbrane datume  na podatke CRG </a:t>
          </a:r>
          <a:r>
            <a:rPr lang="sl-SI" sz="2000" b="1" kern="1200" dirty="0" smtClean="0">
              <a:solidFill>
                <a:schemeClr val="accent5">
                  <a:lumMod val="75000"/>
                </a:schemeClr>
              </a:solidFill>
            </a:rPr>
            <a:t>in CRD </a:t>
          </a:r>
          <a:r>
            <a:rPr lang="sl-SI" sz="2000" kern="1200" dirty="0" smtClean="0"/>
            <a:t>+ podatek iz OTSC, če je na voljo(kot 6. datum).</a:t>
          </a:r>
        </a:p>
      </dsp:txBody>
      <dsp:txXfrm>
        <a:off x="6194390" y="1251005"/>
        <a:ext cx="5463581" cy="923422"/>
      </dsp:txXfrm>
    </dsp:sp>
    <dsp:sp modelId="{2ACE28FD-DF3E-4A7B-977A-60391B90AF79}">
      <dsp:nvSpPr>
        <dsp:cNvPr id="0" name=""/>
        <dsp:cNvSpPr/>
      </dsp:nvSpPr>
      <dsp:spPr>
        <a:xfrm>
          <a:off x="5657014" y="951751"/>
          <a:ext cx="380912" cy="2002027"/>
        </a:xfrm>
        <a:custGeom>
          <a:avLst/>
          <a:gdLst/>
          <a:ahLst/>
          <a:cxnLst/>
          <a:rect l="0" t="0" r="0" b="0"/>
          <a:pathLst>
            <a:path>
              <a:moveTo>
                <a:pt x="0" y="0"/>
              </a:moveTo>
              <a:lnTo>
                <a:pt x="0" y="2002027"/>
              </a:lnTo>
              <a:lnTo>
                <a:pt x="380912" y="200202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9CFEF5-7CCB-47A6-80BE-E43ED46EB93B}">
      <dsp:nvSpPr>
        <dsp:cNvPr id="0" name=""/>
        <dsp:cNvSpPr/>
      </dsp:nvSpPr>
      <dsp:spPr>
        <a:xfrm>
          <a:off x="6037926" y="2425737"/>
          <a:ext cx="5944523" cy="105608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l-SI" sz="2000" kern="1200" dirty="0" smtClean="0"/>
            <a:t>- Vse ostale kategorije živali na dan 1.2 glede iz evidence EIRŽ</a:t>
          </a:r>
        </a:p>
      </dsp:txBody>
      <dsp:txXfrm>
        <a:off x="6068858" y="2456669"/>
        <a:ext cx="5882659" cy="994219"/>
      </dsp:txXfrm>
    </dsp:sp>
    <dsp:sp modelId="{E0F3D8A5-CC6D-4FC3-BD66-EAC2A20C9E94}">
      <dsp:nvSpPr>
        <dsp:cNvPr id="0" name=""/>
        <dsp:cNvSpPr/>
      </dsp:nvSpPr>
      <dsp:spPr>
        <a:xfrm>
          <a:off x="5657014" y="951751"/>
          <a:ext cx="287222" cy="3262018"/>
        </a:xfrm>
        <a:custGeom>
          <a:avLst/>
          <a:gdLst/>
          <a:ahLst/>
          <a:cxnLst/>
          <a:rect l="0" t="0" r="0" b="0"/>
          <a:pathLst>
            <a:path>
              <a:moveTo>
                <a:pt x="0" y="0"/>
              </a:moveTo>
              <a:lnTo>
                <a:pt x="0" y="3262018"/>
              </a:lnTo>
              <a:lnTo>
                <a:pt x="287222" y="326201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09B7F5-9ABE-41E3-A664-5B0E47107562}">
      <dsp:nvSpPr>
        <dsp:cNvPr id="0" name=""/>
        <dsp:cNvSpPr/>
      </dsp:nvSpPr>
      <dsp:spPr>
        <a:xfrm>
          <a:off x="5944237" y="3711603"/>
          <a:ext cx="6030512" cy="10043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l-SI" sz="2000" kern="1200" dirty="0" smtClean="0"/>
            <a:t>- Za planino oziroma skupni pašnik se upoštevajo podatki o številu živali iz »Zapisnika o </a:t>
          </a:r>
          <a:r>
            <a:rPr lang="sl-SI" sz="2000" kern="1200" dirty="0" err="1" smtClean="0"/>
            <a:t>prigonu</a:t>
          </a:r>
          <a:r>
            <a:rPr lang="sl-SI" sz="2000" kern="1200" dirty="0" smtClean="0"/>
            <a:t> živali na pašo na planino ali skupni pašnik«/ podatki.</a:t>
          </a:r>
        </a:p>
      </dsp:txBody>
      <dsp:txXfrm>
        <a:off x="5973653" y="3741019"/>
        <a:ext cx="5971680" cy="945501"/>
      </dsp:txXfrm>
    </dsp:sp>
    <dsp:sp modelId="{82C68C2A-B5BC-45D1-A873-E7DC78589FF3}">
      <dsp:nvSpPr>
        <dsp:cNvPr id="0" name=""/>
        <dsp:cNvSpPr/>
      </dsp:nvSpPr>
      <dsp:spPr>
        <a:xfrm>
          <a:off x="5657014" y="951751"/>
          <a:ext cx="414314" cy="4450495"/>
        </a:xfrm>
        <a:custGeom>
          <a:avLst/>
          <a:gdLst/>
          <a:ahLst/>
          <a:cxnLst/>
          <a:rect l="0" t="0" r="0" b="0"/>
          <a:pathLst>
            <a:path>
              <a:moveTo>
                <a:pt x="0" y="0"/>
              </a:moveTo>
              <a:lnTo>
                <a:pt x="0" y="4450495"/>
              </a:lnTo>
              <a:lnTo>
                <a:pt x="414314" y="445049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45B114-A8EA-4418-9645-4290FAACE13F}">
      <dsp:nvSpPr>
        <dsp:cNvPr id="0" name=""/>
        <dsp:cNvSpPr/>
      </dsp:nvSpPr>
      <dsp:spPr>
        <a:xfrm>
          <a:off x="6071328" y="4870417"/>
          <a:ext cx="5740710" cy="106365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l-SI" sz="2000" kern="1200" dirty="0" smtClean="0"/>
            <a:t>-</a:t>
          </a:r>
          <a:r>
            <a:rPr lang="sl-SI" sz="2000" b="1" kern="1200" dirty="0" smtClean="0"/>
            <a:t>IZJEMA ZA AK pri računanju obtežbe</a:t>
          </a:r>
          <a:r>
            <a:rPr lang="sl-SI" sz="2000" kern="1200" dirty="0" smtClean="0"/>
            <a:t>: </a:t>
          </a:r>
          <a:r>
            <a:rPr lang="sl-SI" sz="2000" b="0" kern="1200" dirty="0" smtClean="0"/>
            <a:t>V obdobju, ko so živali na paši na planini ali skupnem pašniku na drugem KMG, se za te živali upošteva, da zmanjšujejo število živali na osnovnem KMG. </a:t>
          </a:r>
          <a:endParaRPr lang="sl-SI" sz="2000" b="0" kern="1200" dirty="0"/>
        </a:p>
      </dsp:txBody>
      <dsp:txXfrm>
        <a:off x="6102481" y="4901570"/>
        <a:ext cx="5678404" cy="10013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2060F-8B88-463F-822D-C3D5028DA43B}">
      <dsp:nvSpPr>
        <dsp:cNvPr id="0" name=""/>
        <dsp:cNvSpPr/>
      </dsp:nvSpPr>
      <dsp:spPr>
        <a:xfrm>
          <a:off x="124209" y="237050"/>
          <a:ext cx="11701270" cy="1448964"/>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sl-SI" sz="2400" b="1" u="sng" kern="1200" dirty="0" smtClean="0">
              <a:solidFill>
                <a:schemeClr val="accent2">
                  <a:lumMod val="75000"/>
                </a:schemeClr>
              </a:solidFill>
            </a:rPr>
            <a:t>Primer za obtežbo</a:t>
          </a:r>
          <a:r>
            <a:rPr lang="sl-SI" sz="2200" b="1" u="sng" kern="1200" dirty="0" smtClean="0">
              <a:solidFill>
                <a:schemeClr val="accent2">
                  <a:lumMod val="75000"/>
                </a:schemeClr>
              </a:solidFill>
            </a:rPr>
            <a:t>:</a:t>
          </a:r>
          <a:r>
            <a:rPr lang="sl-SI" sz="2200" kern="1200" dirty="0" smtClean="0">
              <a:solidFill>
                <a:schemeClr val="accent2">
                  <a:lumMod val="75000"/>
                </a:schemeClr>
              </a:solidFill>
            </a:rPr>
            <a:t>                                                                                                                                                                                                                  </a:t>
          </a:r>
          <a:r>
            <a:rPr lang="sl-SI" sz="2200" b="1" kern="1200" dirty="0" smtClean="0">
              <a:solidFill>
                <a:schemeClr val="tx1"/>
              </a:solidFill>
            </a:rPr>
            <a:t>Nosilec KMG ima na dan 1. 2 v  reji 20 govedi starejših od 2 let (20 GVŽ) in 15 živali drobnice starejše od 1 leta (2,25 GVŽ). Živali je poleti od 15. julija do 20. avgusta premaknil na pašo na planino. Kmetija ima 13 ha KZU.</a:t>
          </a:r>
        </a:p>
      </dsp:txBody>
      <dsp:txXfrm>
        <a:off x="166648" y="279489"/>
        <a:ext cx="11616392" cy="1364086"/>
      </dsp:txXfrm>
    </dsp:sp>
    <dsp:sp modelId="{339F470B-48FE-4809-B8B6-D2C6A19C80FF}">
      <dsp:nvSpPr>
        <dsp:cNvPr id="0" name=""/>
        <dsp:cNvSpPr/>
      </dsp:nvSpPr>
      <dsp:spPr>
        <a:xfrm>
          <a:off x="1294336" y="1686015"/>
          <a:ext cx="179629" cy="2000068"/>
        </a:xfrm>
        <a:custGeom>
          <a:avLst/>
          <a:gdLst/>
          <a:ahLst/>
          <a:cxnLst/>
          <a:rect l="0" t="0" r="0" b="0"/>
          <a:pathLst>
            <a:path>
              <a:moveTo>
                <a:pt x="0" y="0"/>
              </a:moveTo>
              <a:lnTo>
                <a:pt x="0" y="2000068"/>
              </a:lnTo>
              <a:lnTo>
                <a:pt x="179629" y="200006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C897CE-8045-4630-90EA-458E55896AA9}">
      <dsp:nvSpPr>
        <dsp:cNvPr id="0" name=""/>
        <dsp:cNvSpPr/>
      </dsp:nvSpPr>
      <dsp:spPr>
        <a:xfrm>
          <a:off x="1473966" y="1821141"/>
          <a:ext cx="9629559" cy="372988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sl-SI" sz="2400" b="1" i="1" u="sng" kern="1200" dirty="0" smtClean="0">
              <a:solidFill>
                <a:schemeClr val="accent2">
                  <a:lumMod val="75000"/>
                </a:schemeClr>
              </a:solidFill>
            </a:rPr>
            <a:t>Izračun obtežbe:         </a:t>
          </a:r>
        </a:p>
        <a:p>
          <a:pPr lvl="0" algn="l" defTabSz="1066800">
            <a:lnSpc>
              <a:spcPct val="90000"/>
            </a:lnSpc>
            <a:spcBef>
              <a:spcPct val="0"/>
            </a:spcBef>
            <a:spcAft>
              <a:spcPct val="35000"/>
            </a:spcAft>
          </a:pPr>
          <a:r>
            <a:rPr lang="sl-SI" sz="2200" b="1" kern="1200" dirty="0" smtClean="0">
              <a:solidFill>
                <a:schemeClr val="tx1"/>
              </a:solidFill>
            </a:rPr>
            <a:t>Govedo:                                 </a:t>
          </a:r>
        </a:p>
        <a:p>
          <a:pPr lvl="0" algn="l" defTabSz="1066800">
            <a:lnSpc>
              <a:spcPct val="90000"/>
            </a:lnSpc>
            <a:spcBef>
              <a:spcPct val="0"/>
            </a:spcBef>
            <a:spcAft>
              <a:spcPct val="35000"/>
            </a:spcAft>
          </a:pPr>
          <a:r>
            <a:rPr lang="sl-SI" sz="2200" kern="1200" dirty="0" smtClean="0">
              <a:solidFill>
                <a:schemeClr val="tx1"/>
              </a:solidFill>
            </a:rPr>
            <a:t>Stanje CRG na 1.2 in 4 reprezentativni datumi, en datum vključuje tudi čas planine (vse na stanje CRG in zapisnik o </a:t>
          </a:r>
          <a:r>
            <a:rPr lang="sl-SI" sz="2200" kern="1200" dirty="0" err="1" smtClean="0">
              <a:solidFill>
                <a:schemeClr val="tx1"/>
              </a:solidFill>
            </a:rPr>
            <a:t>prigonu</a:t>
          </a:r>
          <a:r>
            <a:rPr lang="sl-SI" sz="2200" kern="1200" dirty="0" smtClean="0">
              <a:solidFill>
                <a:schemeClr val="tx1"/>
              </a:solidFill>
            </a:rPr>
            <a:t>….)</a:t>
          </a:r>
          <a:r>
            <a:rPr lang="sl-SI" sz="2200" b="1" kern="1200" dirty="0" smtClean="0">
              <a:solidFill>
                <a:schemeClr val="tx1"/>
              </a:solidFill>
            </a:rPr>
            <a:t>: </a:t>
          </a:r>
          <a:r>
            <a:rPr lang="sl-SI" sz="2200" kern="1200" dirty="0" smtClean="0">
              <a:solidFill>
                <a:schemeClr val="tx1"/>
              </a:solidFill>
            </a:rPr>
            <a:t> </a:t>
          </a:r>
        </a:p>
        <a:p>
          <a:pPr lvl="0" algn="l" defTabSz="1066800">
            <a:lnSpc>
              <a:spcPct val="90000"/>
            </a:lnSpc>
            <a:spcBef>
              <a:spcPct val="0"/>
            </a:spcBef>
            <a:spcAft>
              <a:spcPct val="35000"/>
            </a:spcAft>
          </a:pPr>
          <a:r>
            <a:rPr lang="sl-SI" sz="2200" kern="1200" dirty="0" smtClean="0">
              <a:solidFill>
                <a:schemeClr val="tx1"/>
              </a:solidFill>
            </a:rPr>
            <a:t>(20 GVŽ+20 GVŽ+0 GVŽ (planina)+20 GVŽ+20 GVŽ)/5=16 GVŽ        </a:t>
          </a:r>
        </a:p>
        <a:p>
          <a:pPr lvl="0" algn="l" defTabSz="1066800">
            <a:lnSpc>
              <a:spcPct val="90000"/>
            </a:lnSpc>
            <a:spcBef>
              <a:spcPct val="0"/>
            </a:spcBef>
            <a:spcAft>
              <a:spcPct val="35000"/>
            </a:spcAft>
          </a:pPr>
          <a:r>
            <a:rPr lang="sl-SI" sz="2200" b="1" kern="1200" dirty="0" smtClean="0">
              <a:solidFill>
                <a:schemeClr val="tx1"/>
              </a:solidFill>
            </a:rPr>
            <a:t>Drobnica 1.2 (Stanje v evidenci EIRŽ)  in  4 </a:t>
          </a:r>
          <a:r>
            <a:rPr lang="sl-SI" sz="2200" kern="1200" dirty="0" smtClean="0">
              <a:solidFill>
                <a:schemeClr val="tx1"/>
              </a:solidFill>
            </a:rPr>
            <a:t>reprezentativni datumi, en datum vključuje tudi čas planine  (dodatni datumi na stanje CRD in zapisnik o </a:t>
          </a:r>
          <a:r>
            <a:rPr lang="sl-SI" sz="2200" kern="1200" dirty="0" err="1" smtClean="0">
              <a:solidFill>
                <a:schemeClr val="tx1"/>
              </a:solidFill>
            </a:rPr>
            <a:t>prigonu</a:t>
          </a:r>
          <a:r>
            <a:rPr lang="sl-SI" sz="2200" kern="1200" dirty="0" smtClean="0">
              <a:solidFill>
                <a:schemeClr val="tx1"/>
              </a:solidFill>
            </a:rPr>
            <a:t>….)</a:t>
          </a:r>
          <a:r>
            <a:rPr lang="sl-SI" sz="2200" b="1" kern="1200" dirty="0" smtClean="0">
              <a:solidFill>
                <a:schemeClr val="tx1"/>
              </a:solidFill>
            </a:rPr>
            <a:t>: </a:t>
          </a:r>
        </a:p>
        <a:p>
          <a:pPr lvl="0" algn="l" defTabSz="1066800">
            <a:lnSpc>
              <a:spcPct val="90000"/>
            </a:lnSpc>
            <a:spcBef>
              <a:spcPct val="0"/>
            </a:spcBef>
            <a:spcAft>
              <a:spcPct val="35000"/>
            </a:spcAft>
          </a:pPr>
          <a:r>
            <a:rPr lang="sl-SI" sz="2200" kern="1200" dirty="0" smtClean="0">
              <a:solidFill>
                <a:schemeClr val="tx1"/>
              </a:solidFill>
            </a:rPr>
            <a:t>2,25 GVŽ+ 2,25 GVZ +2,25 GVZ+ 0 GVŽ (planina) + 2,25 GVZ/5=1,8    </a:t>
          </a:r>
        </a:p>
        <a:p>
          <a:pPr lvl="0" algn="l" defTabSz="1066800">
            <a:lnSpc>
              <a:spcPct val="90000"/>
            </a:lnSpc>
            <a:spcBef>
              <a:spcPct val="0"/>
            </a:spcBef>
            <a:spcAft>
              <a:spcPct val="35000"/>
            </a:spcAft>
          </a:pPr>
          <a:r>
            <a:rPr lang="sl-SI" sz="2200" kern="1200" dirty="0" smtClean="0">
              <a:solidFill>
                <a:schemeClr val="tx1"/>
              </a:solidFill>
            </a:rPr>
            <a:t>     </a:t>
          </a:r>
        </a:p>
        <a:p>
          <a:pPr lvl="0" algn="l" defTabSz="1066800">
            <a:lnSpc>
              <a:spcPct val="90000"/>
            </a:lnSpc>
            <a:spcBef>
              <a:spcPct val="0"/>
            </a:spcBef>
            <a:spcAft>
              <a:spcPct val="35000"/>
            </a:spcAft>
          </a:pPr>
          <a:r>
            <a:rPr lang="sl-SI" sz="2200" b="1" kern="1200" dirty="0" smtClean="0">
              <a:solidFill>
                <a:schemeClr val="tx1"/>
              </a:solidFill>
            </a:rPr>
            <a:t>Skupaj Obtežba: </a:t>
          </a:r>
          <a:r>
            <a:rPr lang="sl-SI" sz="2200" kern="1200" dirty="0" smtClean="0">
              <a:solidFill>
                <a:schemeClr val="tx1"/>
              </a:solidFill>
            </a:rPr>
            <a:t>17,8 GVŽ/13 KZU=1, 37 GVŽ/ha</a:t>
          </a:r>
        </a:p>
      </dsp:txBody>
      <dsp:txXfrm>
        <a:off x="1583211" y="1930386"/>
        <a:ext cx="9411069" cy="35113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2060F-8B88-463F-822D-C3D5028DA43B}">
      <dsp:nvSpPr>
        <dsp:cNvPr id="0" name=""/>
        <dsp:cNvSpPr/>
      </dsp:nvSpPr>
      <dsp:spPr>
        <a:xfrm>
          <a:off x="123072" y="313666"/>
          <a:ext cx="4225501" cy="1189528"/>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sl-SI" sz="2200" b="1" kern="1200" dirty="0" smtClean="0">
              <a:solidFill>
                <a:schemeClr val="accent2">
                  <a:lumMod val="75000"/>
                </a:schemeClr>
              </a:solidFill>
            </a:rPr>
            <a:t>3. Merilo: orna zemljišča in/ali trajni nasadi predstavljajo več kot 50 % kmetijskih površin na KMG</a:t>
          </a:r>
        </a:p>
      </dsp:txBody>
      <dsp:txXfrm>
        <a:off x="157912" y="348506"/>
        <a:ext cx="4155821" cy="1119848"/>
      </dsp:txXfrm>
    </dsp:sp>
    <dsp:sp modelId="{AEA13159-4160-47B6-8F14-555D78C85E09}">
      <dsp:nvSpPr>
        <dsp:cNvPr id="0" name=""/>
        <dsp:cNvSpPr/>
      </dsp:nvSpPr>
      <dsp:spPr>
        <a:xfrm>
          <a:off x="545622" y="1503194"/>
          <a:ext cx="197922" cy="927708"/>
        </a:xfrm>
        <a:custGeom>
          <a:avLst/>
          <a:gdLst/>
          <a:ahLst/>
          <a:cxnLst/>
          <a:rect l="0" t="0" r="0" b="0"/>
          <a:pathLst>
            <a:path>
              <a:moveTo>
                <a:pt x="0" y="0"/>
              </a:moveTo>
              <a:lnTo>
                <a:pt x="0" y="927708"/>
              </a:lnTo>
              <a:lnTo>
                <a:pt x="197922" y="92770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C5E97C-44E4-4EE5-9085-91243DD6F8D0}">
      <dsp:nvSpPr>
        <dsp:cNvPr id="0" name=""/>
        <dsp:cNvSpPr/>
      </dsp:nvSpPr>
      <dsp:spPr>
        <a:xfrm>
          <a:off x="743545" y="2107259"/>
          <a:ext cx="3162578" cy="6472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sl-SI" sz="2000" kern="1200" dirty="0" smtClean="0"/>
            <a:t>- Se preveri po uradni dolžnosti.</a:t>
          </a:r>
        </a:p>
      </dsp:txBody>
      <dsp:txXfrm>
        <a:off x="762503" y="2126217"/>
        <a:ext cx="3124662" cy="609371"/>
      </dsp:txXfrm>
    </dsp:sp>
    <dsp:sp modelId="{9BA05B06-6029-4967-833E-A6526A604F18}">
      <dsp:nvSpPr>
        <dsp:cNvPr id="0" name=""/>
        <dsp:cNvSpPr/>
      </dsp:nvSpPr>
      <dsp:spPr>
        <a:xfrm>
          <a:off x="545622" y="1503194"/>
          <a:ext cx="185045" cy="2150355"/>
        </a:xfrm>
        <a:custGeom>
          <a:avLst/>
          <a:gdLst/>
          <a:ahLst/>
          <a:cxnLst/>
          <a:rect l="0" t="0" r="0" b="0"/>
          <a:pathLst>
            <a:path>
              <a:moveTo>
                <a:pt x="0" y="0"/>
              </a:moveTo>
              <a:lnTo>
                <a:pt x="0" y="2150355"/>
              </a:lnTo>
              <a:lnTo>
                <a:pt x="185045" y="215035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04BB1C-FF3D-4F4A-8CCF-64D4ABF00C5E}">
      <dsp:nvSpPr>
        <dsp:cNvPr id="0" name=""/>
        <dsp:cNvSpPr/>
      </dsp:nvSpPr>
      <dsp:spPr>
        <a:xfrm>
          <a:off x="730668" y="3291460"/>
          <a:ext cx="3196392" cy="72417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sl-SI" sz="2000" kern="1200" dirty="0" smtClean="0"/>
            <a:t>- Upošteva se glavni posevek, ki ga nosilec prijavi na ZV.</a:t>
          </a:r>
        </a:p>
      </dsp:txBody>
      <dsp:txXfrm>
        <a:off x="751878" y="3312670"/>
        <a:ext cx="3153972" cy="681759"/>
      </dsp:txXfrm>
    </dsp:sp>
    <dsp:sp modelId="{F72281FD-3189-47EB-992F-F3631B54CBB2}">
      <dsp:nvSpPr>
        <dsp:cNvPr id="0" name=""/>
        <dsp:cNvSpPr/>
      </dsp:nvSpPr>
      <dsp:spPr>
        <a:xfrm>
          <a:off x="4832087" y="312617"/>
          <a:ext cx="7150362" cy="1161520"/>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sl-SI" sz="2200" b="1" kern="1200" dirty="0" smtClean="0">
              <a:solidFill>
                <a:schemeClr val="accent2">
                  <a:lumMod val="75000"/>
                </a:schemeClr>
              </a:solidFill>
            </a:rPr>
            <a:t>6. merilo: izkazuje pomemben prispevek k varovanju okolja v obliki vključitve večine površin kmetijskega gospodarstva v intervencije 70. in 72. člena Uredbe 2021/2115/EU </a:t>
          </a:r>
        </a:p>
      </dsp:txBody>
      <dsp:txXfrm>
        <a:off x="4866107" y="346637"/>
        <a:ext cx="7082322" cy="1093480"/>
      </dsp:txXfrm>
    </dsp:sp>
    <dsp:sp modelId="{E9F69211-CE8C-4000-83EB-0B505AE44B37}">
      <dsp:nvSpPr>
        <dsp:cNvPr id="0" name=""/>
        <dsp:cNvSpPr/>
      </dsp:nvSpPr>
      <dsp:spPr>
        <a:xfrm>
          <a:off x="5547123" y="1474137"/>
          <a:ext cx="513958" cy="705055"/>
        </a:xfrm>
        <a:custGeom>
          <a:avLst/>
          <a:gdLst/>
          <a:ahLst/>
          <a:cxnLst/>
          <a:rect l="0" t="0" r="0" b="0"/>
          <a:pathLst>
            <a:path>
              <a:moveTo>
                <a:pt x="0" y="0"/>
              </a:moveTo>
              <a:lnTo>
                <a:pt x="0" y="705055"/>
              </a:lnTo>
              <a:lnTo>
                <a:pt x="513958" y="70505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65F31B-5AF1-4D9B-9195-B0982A2F25F3}">
      <dsp:nvSpPr>
        <dsp:cNvPr id="0" name=""/>
        <dsp:cNvSpPr/>
      </dsp:nvSpPr>
      <dsp:spPr>
        <a:xfrm>
          <a:off x="6061081" y="1959769"/>
          <a:ext cx="3862323" cy="4388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sl-SI" sz="2000" kern="1200" dirty="0" smtClean="0"/>
            <a:t>- Se preveri po uradni dolžnosti.</a:t>
          </a:r>
        </a:p>
      </dsp:txBody>
      <dsp:txXfrm>
        <a:off x="6073934" y="1972622"/>
        <a:ext cx="3836617" cy="413140"/>
      </dsp:txXfrm>
    </dsp:sp>
    <dsp:sp modelId="{00B6454C-E9D2-418D-B488-8B51CDA2C383}">
      <dsp:nvSpPr>
        <dsp:cNvPr id="0" name=""/>
        <dsp:cNvSpPr/>
      </dsp:nvSpPr>
      <dsp:spPr>
        <a:xfrm>
          <a:off x="5547123" y="1474137"/>
          <a:ext cx="405503" cy="2693152"/>
        </a:xfrm>
        <a:custGeom>
          <a:avLst/>
          <a:gdLst/>
          <a:ahLst/>
          <a:cxnLst/>
          <a:rect l="0" t="0" r="0" b="0"/>
          <a:pathLst>
            <a:path>
              <a:moveTo>
                <a:pt x="0" y="0"/>
              </a:moveTo>
              <a:lnTo>
                <a:pt x="0" y="2693152"/>
              </a:lnTo>
              <a:lnTo>
                <a:pt x="405503" y="269315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4C003-21E8-45A2-8E8A-DCAF5BE7467A}">
      <dsp:nvSpPr>
        <dsp:cNvPr id="0" name=""/>
        <dsp:cNvSpPr/>
      </dsp:nvSpPr>
      <dsp:spPr>
        <a:xfrm>
          <a:off x="5952627" y="2705071"/>
          <a:ext cx="5797007" cy="292443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sl-SI" sz="2000" kern="1200" dirty="0" smtClean="0"/>
            <a:t>- Za izpolnjevanje merila se upošteva </a:t>
          </a:r>
          <a:r>
            <a:rPr lang="sl-SI" sz="2000" b="1" kern="1200" dirty="0" smtClean="0"/>
            <a:t>vključitev vsaj 50 % površin kmetijskega gospodarstva </a:t>
          </a:r>
          <a:r>
            <a:rPr lang="sl-SI" sz="2000" kern="1200" dirty="0" smtClean="0"/>
            <a:t>v intervencije:  kmetijsko-</a:t>
          </a:r>
          <a:r>
            <a:rPr lang="sl-SI" sz="2000" kern="1200" dirty="0" err="1" smtClean="0"/>
            <a:t>okoljsko</a:t>
          </a:r>
          <a:r>
            <a:rPr lang="sl-SI" sz="2000" kern="1200" dirty="0" smtClean="0"/>
            <a:t>-podnebna plačila – naravni viri, kmetijsko-</a:t>
          </a:r>
          <a:r>
            <a:rPr lang="sl-SI" sz="2000" kern="1200" dirty="0" err="1" smtClean="0"/>
            <a:t>okoljska</a:t>
          </a:r>
          <a:r>
            <a:rPr lang="sl-SI" sz="2000" kern="1200" dirty="0" smtClean="0"/>
            <a:t>-podnebna plačila - biotska raznovrstnost in krajina, ekološko kmetovanje, biotično varstvo rastlin, operacije lokalne sorte znotraj intervencije lokalne pasme in sorte ter intervenciji biotično varstvo rastlin ali </a:t>
          </a:r>
          <a:r>
            <a:rPr lang="sl-SI" sz="2000" kern="1200" dirty="0" smtClean="0">
              <a:solidFill>
                <a:schemeClr val="accent5">
                  <a:lumMod val="75000"/>
                </a:schemeClr>
              </a:solidFill>
            </a:rPr>
            <a:t>habitatni tipi in vrste na območjih Natura 2000.</a:t>
          </a:r>
        </a:p>
      </dsp:txBody>
      <dsp:txXfrm>
        <a:off x="6038281" y="2790725"/>
        <a:ext cx="5625699" cy="27531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DBB96-7EB1-42D0-A741-A24BEE5BD46F}">
      <dsp:nvSpPr>
        <dsp:cNvPr id="0" name=""/>
        <dsp:cNvSpPr/>
      </dsp:nvSpPr>
      <dsp:spPr>
        <a:xfrm>
          <a:off x="0" y="2881571"/>
          <a:ext cx="11570970" cy="1825649"/>
        </a:xfrm>
        <a:prstGeom prst="rect">
          <a:avLst/>
        </a:prstGeom>
        <a:solidFill>
          <a:schemeClr val="accent4">
            <a:lumMod val="20000"/>
            <a:lumOff val="80000"/>
          </a:schemeClr>
        </a:solidFill>
        <a:ln w="5715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sl-SI" sz="2100" b="1" kern="1200" dirty="0" smtClean="0">
              <a:solidFill>
                <a:schemeClr val="accent2">
                  <a:lumMod val="75000"/>
                </a:schemeClr>
              </a:solidFill>
            </a:rPr>
            <a:t>5.2 je izvedel plačilo storitve za kmetijska opravila</a:t>
          </a:r>
          <a:endParaRPr lang="sl-SI" sz="2100" b="1" kern="1200" dirty="0">
            <a:solidFill>
              <a:schemeClr val="accent2">
                <a:lumMod val="75000"/>
              </a:schemeClr>
            </a:solidFill>
          </a:endParaRPr>
        </a:p>
      </dsp:txBody>
      <dsp:txXfrm>
        <a:off x="0" y="2881571"/>
        <a:ext cx="11570970" cy="985850"/>
      </dsp:txXfrm>
    </dsp:sp>
    <dsp:sp modelId="{33FFA3E2-188A-43DE-9E89-56A4B3743D9B}">
      <dsp:nvSpPr>
        <dsp:cNvPr id="0" name=""/>
        <dsp:cNvSpPr/>
      </dsp:nvSpPr>
      <dsp:spPr>
        <a:xfrm>
          <a:off x="0" y="3560061"/>
          <a:ext cx="11570970" cy="2025019"/>
        </a:xfrm>
        <a:prstGeom prst="rect">
          <a:avLst/>
        </a:prstGeom>
        <a:solidFill>
          <a:schemeClr val="bg1">
            <a:alpha val="90000"/>
          </a:schemeClr>
        </a:solidFill>
        <a:ln w="5715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l" defTabSz="889000">
            <a:lnSpc>
              <a:spcPct val="90000"/>
            </a:lnSpc>
            <a:spcBef>
              <a:spcPct val="0"/>
            </a:spcBef>
            <a:spcAft>
              <a:spcPct val="35000"/>
            </a:spcAft>
          </a:pPr>
          <a:r>
            <a:rPr lang="sl-SI" sz="2000" kern="1200" dirty="0" smtClean="0"/>
            <a:t>- Nosilec KMG sam pošlje dokazila na agencijo do 31.12. leta n, le v primeru, da presodi, da ne bo izpolnil meril, ki se preverjajo po uradni dolžnosti.</a:t>
          </a:r>
        </a:p>
        <a:p>
          <a:pPr lvl="0" algn="l" defTabSz="889000">
            <a:lnSpc>
              <a:spcPct val="90000"/>
            </a:lnSpc>
            <a:spcBef>
              <a:spcPct val="0"/>
            </a:spcBef>
            <a:spcAft>
              <a:spcPct val="35000"/>
            </a:spcAft>
          </a:pPr>
          <a:r>
            <a:rPr lang="sl-SI" sz="2000" kern="1200" dirty="0" smtClean="0"/>
            <a:t>- Upošteva se le račun izvajalca za opravljeno kmetijsko storitev izdan v obdobju od 1. januarja do vključno 15. oktobra tekočega leta v skladu z zakonom, ki ureja davek na dodano vrednost.</a:t>
          </a:r>
        </a:p>
        <a:p>
          <a:pPr lvl="0" algn="l" defTabSz="889000">
            <a:lnSpc>
              <a:spcPct val="90000"/>
            </a:lnSpc>
            <a:spcBef>
              <a:spcPct val="0"/>
            </a:spcBef>
            <a:spcAft>
              <a:spcPct val="35000"/>
            </a:spcAft>
          </a:pPr>
          <a:r>
            <a:rPr lang="sl-SI" sz="2000" kern="1200" dirty="0" smtClean="0"/>
            <a:t>- Nosilec poleg dokazil priloži tudi izpolnjeno evidenco o izvedeni storitvi (Priloga 4 k uredbi NP).</a:t>
          </a:r>
          <a:endParaRPr lang="sl-SI" sz="2000" kern="1200" dirty="0"/>
        </a:p>
      </dsp:txBody>
      <dsp:txXfrm>
        <a:off x="0" y="3560061"/>
        <a:ext cx="11570970" cy="2025019"/>
      </dsp:txXfrm>
    </dsp:sp>
    <dsp:sp modelId="{04DE668C-99B8-4F6B-AA89-BE3178966319}">
      <dsp:nvSpPr>
        <dsp:cNvPr id="0" name=""/>
        <dsp:cNvSpPr/>
      </dsp:nvSpPr>
      <dsp:spPr>
        <a:xfrm rot="10800000">
          <a:off x="0" y="0"/>
          <a:ext cx="11570970" cy="3047252"/>
        </a:xfrm>
        <a:prstGeom prst="upArrowCallout">
          <a:avLst/>
        </a:prstGeom>
        <a:solidFill>
          <a:schemeClr val="accent4">
            <a:lumMod val="20000"/>
            <a:lumOff val="80000"/>
          </a:schemeClr>
        </a:solidFill>
        <a:ln w="5715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sl-SI" sz="2100" b="1" u="sng" kern="1200" dirty="0" smtClean="0">
              <a:solidFill>
                <a:schemeClr val="accent2">
                  <a:lumMod val="75000"/>
                </a:schemeClr>
              </a:solidFill>
            </a:rPr>
            <a:t>5. merilo: ima v lasti kmetijsko mehanizacijo ali je izvedel plačilo storitve za kmetijska opravila:                                  </a:t>
          </a:r>
          <a:r>
            <a:rPr lang="sl-SI" sz="2100" b="1" kern="1200" dirty="0" smtClean="0">
              <a:solidFill>
                <a:schemeClr val="accent2">
                  <a:lumMod val="75000"/>
                </a:schemeClr>
              </a:solidFill>
            </a:rPr>
            <a:t>5.1. ima v lasti kmetijsko mehanizacijo:</a:t>
          </a:r>
          <a:endParaRPr lang="sl-SI" sz="2100" b="1" kern="1200" dirty="0">
            <a:solidFill>
              <a:schemeClr val="accent2">
                <a:lumMod val="75000"/>
              </a:schemeClr>
            </a:solidFill>
          </a:endParaRPr>
        </a:p>
      </dsp:txBody>
      <dsp:txXfrm rot="-10800000">
        <a:off x="0" y="0"/>
        <a:ext cx="11570970" cy="1069585"/>
      </dsp:txXfrm>
    </dsp:sp>
    <dsp:sp modelId="{7ADDA68C-6EE6-4975-965A-B6CE216B712D}">
      <dsp:nvSpPr>
        <dsp:cNvPr id="0" name=""/>
        <dsp:cNvSpPr/>
      </dsp:nvSpPr>
      <dsp:spPr>
        <a:xfrm>
          <a:off x="0" y="936174"/>
          <a:ext cx="11570970" cy="1137881"/>
        </a:xfrm>
        <a:prstGeom prst="rect">
          <a:avLst/>
        </a:prstGeom>
        <a:solidFill>
          <a:schemeClr val="bg1">
            <a:alpha val="90000"/>
          </a:schemeClr>
        </a:solidFill>
        <a:ln w="57150" cap="flat" cmpd="sng" algn="ctr">
          <a:solidFill>
            <a:schemeClr val="accent4">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l" defTabSz="889000">
            <a:lnSpc>
              <a:spcPct val="90000"/>
            </a:lnSpc>
            <a:spcBef>
              <a:spcPct val="0"/>
            </a:spcBef>
            <a:spcAft>
              <a:spcPct val="35000"/>
            </a:spcAft>
          </a:pPr>
          <a:r>
            <a:rPr lang="sl-SI" sz="2000" kern="1200" dirty="0" smtClean="0"/>
            <a:t>- Se preveri po uradni dolžnosti.</a:t>
          </a:r>
        </a:p>
        <a:p>
          <a:pPr lvl="0" algn="l" defTabSz="889000">
            <a:lnSpc>
              <a:spcPct val="90000"/>
            </a:lnSpc>
            <a:spcBef>
              <a:spcPct val="0"/>
            </a:spcBef>
            <a:spcAft>
              <a:spcPct val="35000"/>
            </a:spcAft>
          </a:pPr>
          <a:r>
            <a:rPr lang="sl-SI" sz="2000" kern="1200" dirty="0" smtClean="0"/>
            <a:t>- Nosilec KMG mora biti kot lastnik kolesnega traktorja vsaj 30 dni v obdobju od 1.januarja do 30. junija tekočega leta vpisan v evidenco registriranih vozil, ki se vodi v skladu z 62. členom Zakona o motornih vozilih.</a:t>
          </a:r>
          <a:endParaRPr lang="sl-SI" sz="2000" kern="1200" dirty="0"/>
        </a:p>
      </dsp:txBody>
      <dsp:txXfrm>
        <a:off x="0" y="936174"/>
        <a:ext cx="11570970" cy="11378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2060F-8B88-463F-822D-C3D5028DA43B}">
      <dsp:nvSpPr>
        <dsp:cNvPr id="0" name=""/>
        <dsp:cNvSpPr/>
      </dsp:nvSpPr>
      <dsp:spPr>
        <a:xfrm>
          <a:off x="2669" y="0"/>
          <a:ext cx="11979780" cy="944015"/>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sl-SI" sz="2000" b="1" kern="1200" dirty="0" smtClean="0">
              <a:solidFill>
                <a:schemeClr val="accent2">
                  <a:lumMod val="75000"/>
                </a:schemeClr>
              </a:solidFill>
            </a:rPr>
            <a:t>4. merilo: prihodki nosilca kmetijskega gospodarstva iz kmetijske dejavnosti predstavljajo vsaj eno tretjino prihodkov nosilca kmetijskega gospodarstva iz nekmetijskih dejavnosti.</a:t>
          </a:r>
        </a:p>
      </dsp:txBody>
      <dsp:txXfrm>
        <a:off x="30318" y="27649"/>
        <a:ext cx="11924482" cy="888717"/>
      </dsp:txXfrm>
    </dsp:sp>
    <dsp:sp modelId="{9D077308-ADC6-409D-BCD2-974C322DE3B4}">
      <dsp:nvSpPr>
        <dsp:cNvPr id="0" name=""/>
        <dsp:cNvSpPr/>
      </dsp:nvSpPr>
      <dsp:spPr>
        <a:xfrm>
          <a:off x="148045" y="944015"/>
          <a:ext cx="1052601" cy="824871"/>
        </a:xfrm>
        <a:custGeom>
          <a:avLst/>
          <a:gdLst/>
          <a:ahLst/>
          <a:cxnLst/>
          <a:rect l="0" t="0" r="0" b="0"/>
          <a:pathLst>
            <a:path>
              <a:moveTo>
                <a:pt x="1052601" y="0"/>
              </a:moveTo>
              <a:lnTo>
                <a:pt x="0" y="82487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BCBFCB-8162-4E3E-B331-633601BB4B08}">
      <dsp:nvSpPr>
        <dsp:cNvPr id="0" name=""/>
        <dsp:cNvSpPr/>
      </dsp:nvSpPr>
      <dsp:spPr>
        <a:xfrm>
          <a:off x="148045" y="1156588"/>
          <a:ext cx="6723026" cy="122459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sl-SI" sz="2000" kern="1200" dirty="0" smtClean="0"/>
            <a:t>- Nosilec KMG </a:t>
          </a:r>
          <a:r>
            <a:rPr lang="sl-SI" sz="2000" b="1" kern="1200" dirty="0" smtClean="0"/>
            <a:t>sam pošlje dokazila </a:t>
          </a:r>
          <a:r>
            <a:rPr lang="sl-SI" sz="2000" kern="1200" dirty="0" smtClean="0"/>
            <a:t>na agencijo do 31.12.leta n, </a:t>
          </a:r>
          <a:r>
            <a:rPr lang="sl-SI" sz="2000" b="1" kern="1200" dirty="0" smtClean="0"/>
            <a:t>le v primeru</a:t>
          </a:r>
          <a:r>
            <a:rPr lang="sl-SI" sz="2000" kern="1200" dirty="0" smtClean="0"/>
            <a:t>, da presodi, da </a:t>
          </a:r>
          <a:r>
            <a:rPr lang="sl-SI" sz="2000" b="1" kern="1200" dirty="0" smtClean="0"/>
            <a:t>ne bo izpolnil meril, ki se preverjajo po uradni dolžnosti</a:t>
          </a:r>
          <a:r>
            <a:rPr lang="sl-SI" sz="2000" kern="1200" dirty="0" smtClean="0"/>
            <a:t>.</a:t>
          </a:r>
        </a:p>
      </dsp:txBody>
      <dsp:txXfrm>
        <a:off x="183912" y="1192455"/>
        <a:ext cx="6651292" cy="1152860"/>
      </dsp:txXfrm>
    </dsp:sp>
    <dsp:sp modelId="{1614F190-194B-48A6-9DEF-D14705064FFA}">
      <dsp:nvSpPr>
        <dsp:cNvPr id="0" name=""/>
        <dsp:cNvSpPr/>
      </dsp:nvSpPr>
      <dsp:spPr>
        <a:xfrm>
          <a:off x="158353" y="944015"/>
          <a:ext cx="1042294" cy="3283991"/>
        </a:xfrm>
        <a:custGeom>
          <a:avLst/>
          <a:gdLst/>
          <a:ahLst/>
          <a:cxnLst/>
          <a:rect l="0" t="0" r="0" b="0"/>
          <a:pathLst>
            <a:path>
              <a:moveTo>
                <a:pt x="1042294" y="0"/>
              </a:moveTo>
              <a:lnTo>
                <a:pt x="0" y="328399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944688B-F019-4697-B685-693F1B891C4C}">
      <dsp:nvSpPr>
        <dsp:cNvPr id="0" name=""/>
        <dsp:cNvSpPr/>
      </dsp:nvSpPr>
      <dsp:spPr>
        <a:xfrm>
          <a:off x="158353" y="2752713"/>
          <a:ext cx="6922583" cy="295058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sl-SI" sz="2000" kern="1200" dirty="0" smtClean="0"/>
            <a:t>- Kot dokazilo se upošteva </a:t>
          </a:r>
          <a:r>
            <a:rPr lang="sl-SI" sz="2000" b="1" kern="1200" dirty="0" smtClean="0"/>
            <a:t>izkaz poslovnega izida iz letnega poročila</a:t>
          </a:r>
          <a:r>
            <a:rPr lang="sl-SI" sz="2000" kern="1200" dirty="0" smtClean="0"/>
            <a:t> oziroma revidiranega letnega poročila ali </a:t>
          </a:r>
          <a:r>
            <a:rPr lang="sl-SI" sz="2000" b="1" kern="1200" dirty="0" smtClean="0"/>
            <a:t>izdani računi </a:t>
          </a:r>
          <a:r>
            <a:rPr lang="sl-SI" sz="2000" kern="1200" dirty="0" smtClean="0"/>
            <a:t>in </a:t>
          </a:r>
          <a:r>
            <a:rPr lang="sl-SI" sz="2000" b="1" kern="1200" dirty="0" smtClean="0"/>
            <a:t>druge knjigovodske evidence </a:t>
          </a:r>
          <a:r>
            <a:rPr lang="sl-SI" sz="2000" kern="1200" dirty="0" smtClean="0"/>
            <a:t>za ugotavljanje </a:t>
          </a:r>
          <a:r>
            <a:rPr lang="sl-SI" sz="2000" b="1" kern="1200" dirty="0" smtClean="0"/>
            <a:t>skupnega letnega prihodka</a:t>
          </a:r>
          <a:r>
            <a:rPr lang="sl-SI" sz="2000" kern="1200" dirty="0" smtClean="0"/>
            <a:t> in </a:t>
          </a:r>
          <a:r>
            <a:rPr lang="sl-SI" sz="2000" b="1" kern="1200" dirty="0" smtClean="0"/>
            <a:t>letnega prihodka iz kmetijske dejavnosti </a:t>
          </a:r>
          <a:r>
            <a:rPr lang="sl-SI" sz="2000" kern="1200" dirty="0" smtClean="0"/>
            <a:t>v zadnjem obračunskem letu. Nosilec kmetijskega gospodarstva poleg dokazil iz prejšnjega stavka tega odstavka izpolni tudi </a:t>
          </a:r>
          <a:r>
            <a:rPr lang="sl-SI" sz="2000" b="1" kern="1200" dirty="0" smtClean="0"/>
            <a:t>obrazec Skupna vrednost prihodkov iz kmetijske dejavnosti in nekmetijske dejavnosti</a:t>
          </a:r>
          <a:r>
            <a:rPr lang="sl-SI" sz="2000" kern="1200" dirty="0" smtClean="0"/>
            <a:t>, ki je kot priloga 3 del uredbe NP. </a:t>
          </a:r>
          <a:endParaRPr lang="sl-SI" sz="2000" kern="1200" dirty="0"/>
        </a:p>
      </dsp:txBody>
      <dsp:txXfrm>
        <a:off x="244773" y="2839133"/>
        <a:ext cx="6749743" cy="27777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218D9-7284-44A7-92B2-D26E0AED1C5B}">
      <dsp:nvSpPr>
        <dsp:cNvPr id="0" name=""/>
        <dsp:cNvSpPr/>
      </dsp:nvSpPr>
      <dsp:spPr>
        <a:xfrm>
          <a:off x="0" y="30449"/>
          <a:ext cx="12066494" cy="1728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sl-SI" sz="2600" kern="1200" dirty="0" smtClean="0"/>
            <a:t>Neposredna plačila 2023-2027- </a:t>
          </a:r>
          <a:r>
            <a:rPr lang="sl-SI" sz="3200" b="1" kern="1200" dirty="0" smtClean="0"/>
            <a:t>NAČRTOVANI ZNESKI</a:t>
          </a:r>
          <a:endParaRPr lang="sl-SI" sz="3200" b="1" kern="1200" dirty="0"/>
        </a:p>
      </dsp:txBody>
      <dsp:txXfrm>
        <a:off x="0" y="30449"/>
        <a:ext cx="12066494" cy="1728000"/>
      </dsp:txXfrm>
    </dsp:sp>
    <dsp:sp modelId="{6DD6D236-1E50-496F-9591-3FD572B9EB0D}">
      <dsp:nvSpPr>
        <dsp:cNvPr id="0" name=""/>
        <dsp:cNvSpPr/>
      </dsp:nvSpPr>
      <dsp:spPr>
        <a:xfrm>
          <a:off x="0" y="1740149"/>
          <a:ext cx="12066494" cy="510570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sl-SI" sz="2600" b="1" kern="1200" dirty="0" smtClean="0">
              <a:solidFill>
                <a:schemeClr val="accent6">
                  <a:lumMod val="75000"/>
                </a:schemeClr>
              </a:solidFill>
            </a:rPr>
            <a:t>V skladu s SN ima vsaka intervencija:</a:t>
          </a:r>
          <a:endParaRPr lang="sl-SI" sz="2600" b="1" kern="1200" dirty="0">
            <a:solidFill>
              <a:schemeClr val="accent6">
                <a:lumMod val="75000"/>
              </a:schemeClr>
            </a:solidFill>
          </a:endParaRPr>
        </a:p>
        <a:p>
          <a:pPr marL="457200" lvl="2" indent="-228600" algn="l" defTabSz="1066800">
            <a:lnSpc>
              <a:spcPct val="90000"/>
            </a:lnSpc>
            <a:spcBef>
              <a:spcPct val="0"/>
            </a:spcBef>
            <a:spcAft>
              <a:spcPct val="15000"/>
            </a:spcAft>
            <a:buChar char="••"/>
          </a:pPr>
          <a:r>
            <a:rPr lang="sl-SI" sz="2400" b="1" kern="1200" dirty="0" smtClean="0"/>
            <a:t>načrtovani znesek </a:t>
          </a:r>
          <a:r>
            <a:rPr lang="sl-SI" sz="2400" kern="1200" dirty="0" smtClean="0"/>
            <a:t>- utemeljen EK, izhaja iz potrebe po intervenciji</a:t>
          </a:r>
        </a:p>
        <a:p>
          <a:pPr marL="457200" lvl="2" indent="-228600" algn="l" defTabSz="1066800">
            <a:lnSpc>
              <a:spcPct val="90000"/>
            </a:lnSpc>
            <a:spcBef>
              <a:spcPct val="0"/>
            </a:spcBef>
            <a:spcAft>
              <a:spcPct val="15000"/>
            </a:spcAft>
            <a:buChar char="••"/>
          </a:pPr>
          <a:r>
            <a:rPr lang="sl-SI" sz="2400" b="1" kern="1200" dirty="0" smtClean="0"/>
            <a:t>najvišji načrtovani znesek</a:t>
          </a:r>
          <a:r>
            <a:rPr lang="sl-SI" sz="2400" kern="1200" dirty="0" smtClean="0"/>
            <a:t>: preprečitev neizkoriščenosti sredstev v primeru premajhnega zanimanja za intervencijo </a:t>
          </a:r>
          <a:r>
            <a:rPr lang="sl-SI" sz="2200" i="1" kern="1200" dirty="0" smtClean="0"/>
            <a:t>(v primeru SOPO; kalkulacije je ta znesek enak 100 % vrednosti kalkulacije).</a:t>
          </a:r>
          <a:endParaRPr lang="sl-SI" sz="2400" kern="1200" dirty="0" smtClean="0"/>
        </a:p>
        <a:p>
          <a:pPr marL="457200" lvl="2" indent="-228600" algn="l" defTabSz="1066800">
            <a:lnSpc>
              <a:spcPct val="90000"/>
            </a:lnSpc>
            <a:spcBef>
              <a:spcPct val="0"/>
            </a:spcBef>
            <a:spcAft>
              <a:spcPct val="15000"/>
            </a:spcAft>
            <a:buChar char="••"/>
          </a:pPr>
          <a:r>
            <a:rPr lang="sl-SI" sz="2400" b="1" kern="1200" dirty="0" smtClean="0"/>
            <a:t>najnižji načrtovani znesek:</a:t>
          </a:r>
          <a:r>
            <a:rPr lang="sl-SI" sz="2400" kern="1200" dirty="0" smtClean="0"/>
            <a:t> preprečitev preseganja ovojnice za intervencijo v primeru velikega zanimanja za intervencijo.</a:t>
          </a:r>
        </a:p>
        <a:p>
          <a:pPr marL="228600" lvl="1" indent="-228600" algn="l" defTabSz="1066800">
            <a:lnSpc>
              <a:spcPct val="90000"/>
            </a:lnSpc>
            <a:spcBef>
              <a:spcPct val="0"/>
            </a:spcBef>
            <a:spcAft>
              <a:spcPct val="15000"/>
            </a:spcAft>
            <a:buChar char="••"/>
          </a:pPr>
          <a:r>
            <a:rPr lang="sl-SI" sz="2400" b="1" kern="1200" dirty="0" smtClean="0">
              <a:solidFill>
                <a:schemeClr val="accent6">
                  <a:lumMod val="75000"/>
                </a:schemeClr>
              </a:solidFill>
            </a:rPr>
            <a:t>EK kot najvišje odstopanje med zneski dovolila 20 % odstopanje.</a:t>
          </a:r>
          <a:endParaRPr lang="sl-SI" sz="2400" b="1" kern="1200" dirty="0">
            <a:solidFill>
              <a:schemeClr val="accent6">
                <a:lumMod val="75000"/>
              </a:schemeClr>
            </a:solidFill>
          </a:endParaRPr>
        </a:p>
        <a:p>
          <a:pPr marL="228600" lvl="1" indent="-228600" algn="l" defTabSz="1066800">
            <a:lnSpc>
              <a:spcPct val="90000"/>
            </a:lnSpc>
            <a:spcBef>
              <a:spcPct val="0"/>
            </a:spcBef>
            <a:spcAft>
              <a:spcPct val="15000"/>
            </a:spcAft>
            <a:buChar char="••"/>
          </a:pPr>
          <a:r>
            <a:rPr lang="sl-SI" sz="2400" b="1" kern="1200" dirty="0" smtClean="0">
              <a:solidFill>
                <a:schemeClr val="accent6">
                  <a:lumMod val="75000"/>
                </a:schemeClr>
              </a:solidFill>
            </a:rPr>
            <a:t>Realiziran znesek </a:t>
          </a:r>
          <a:r>
            <a:rPr lang="sl-SI" sz="2400" kern="1200" dirty="0" smtClean="0"/>
            <a:t>je lahko </a:t>
          </a:r>
          <a:r>
            <a:rPr lang="sl-SI" sz="2400" b="1" kern="1200" dirty="0" smtClean="0"/>
            <a:t>višji ali nižji od načrtovanega</a:t>
          </a:r>
          <a:r>
            <a:rPr lang="sl-SI" sz="2400" kern="1200" dirty="0" smtClean="0"/>
            <a:t>, vendar </a:t>
          </a:r>
          <a:r>
            <a:rPr lang="sl-SI" sz="2400" b="1" kern="1200" dirty="0" smtClean="0"/>
            <a:t>ne sme preseči najvišjega načrtovanega zneska (v primeru SOPO je najvišji znesek = 100% znesku po kalkulaciji)</a:t>
          </a:r>
          <a:r>
            <a:rPr lang="sl-SI" sz="2400" kern="1200" dirty="0" smtClean="0"/>
            <a:t>, medtem ko je še vedno </a:t>
          </a:r>
          <a:r>
            <a:rPr lang="sl-SI" sz="2400" b="1" kern="1200" dirty="0" smtClean="0"/>
            <a:t>lahko še nižji od najnižjega načrtovanega zneska</a:t>
          </a:r>
          <a:r>
            <a:rPr lang="sl-SI" sz="2400" kern="1200" dirty="0" smtClean="0"/>
            <a:t>. </a:t>
          </a:r>
        </a:p>
        <a:p>
          <a:pPr marL="228600" lvl="1" indent="-228600" algn="l" defTabSz="1066800">
            <a:lnSpc>
              <a:spcPct val="90000"/>
            </a:lnSpc>
            <a:spcBef>
              <a:spcPct val="0"/>
            </a:spcBef>
            <a:spcAft>
              <a:spcPct val="15000"/>
            </a:spcAft>
            <a:buChar char="••"/>
          </a:pPr>
          <a:r>
            <a:rPr lang="sl-SI" sz="2400" kern="1200" dirty="0" smtClean="0"/>
            <a:t>Zlasti pri SOPO je </a:t>
          </a:r>
          <a:r>
            <a:rPr lang="sl-SI" sz="2400" b="1" kern="1200" dirty="0" smtClean="0">
              <a:solidFill>
                <a:schemeClr val="accent6">
                  <a:lumMod val="75000"/>
                </a:schemeClr>
              </a:solidFill>
            </a:rPr>
            <a:t>nevarnost neizkoriščenih sredstev </a:t>
          </a:r>
          <a:r>
            <a:rPr lang="sl-SI" sz="2400" kern="1200" dirty="0" smtClean="0"/>
            <a:t>– </a:t>
          </a:r>
          <a:r>
            <a:rPr lang="sl-SI" sz="2400" i="1" u="sng" kern="1200" dirty="0" smtClean="0"/>
            <a:t>spodbuditi nosilce, da se vključijo v enoletne, prostovoljne sheme.</a:t>
          </a:r>
          <a:endParaRPr lang="sl-SI" sz="2400" i="1" u="sng" kern="1200" dirty="0"/>
        </a:p>
      </dsp:txBody>
      <dsp:txXfrm>
        <a:off x="0" y="1740149"/>
        <a:ext cx="12066494" cy="51057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41470-3070-4625-8947-B25C8F1FBEE2}">
      <dsp:nvSpPr>
        <dsp:cNvPr id="0" name=""/>
        <dsp:cNvSpPr/>
      </dsp:nvSpPr>
      <dsp:spPr>
        <a:xfrm>
          <a:off x="0" y="155667"/>
          <a:ext cx="11379200" cy="5915027"/>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3152" tIns="1353820" rIns="883152" bIns="156464" numCol="1" spcCol="1270" anchor="t" anchorCtr="0">
          <a:noAutofit/>
        </a:bodyPr>
        <a:lstStyle/>
        <a:p>
          <a:pPr marL="228600" lvl="1" indent="-228600" algn="l" defTabSz="977900">
            <a:lnSpc>
              <a:spcPct val="90000"/>
            </a:lnSpc>
            <a:spcBef>
              <a:spcPct val="0"/>
            </a:spcBef>
            <a:spcAft>
              <a:spcPct val="15000"/>
            </a:spcAft>
            <a:buChar char="••"/>
          </a:pPr>
          <a:r>
            <a:rPr lang="sl-SI" sz="2200" b="1" u="sng" kern="1200" dirty="0" smtClean="0"/>
            <a:t>Plačilne pravice so prenehale veljati 1. januarja 2023 </a:t>
          </a:r>
          <a:r>
            <a:rPr lang="sl-SI" sz="2200" kern="1200" dirty="0" smtClean="0"/>
            <a:t>in s tem so </a:t>
          </a:r>
          <a:r>
            <a:rPr lang="sl-SI" sz="2200" b="1" kern="1200" dirty="0" smtClean="0"/>
            <a:t>ugasnile vse pravice iz tega naslova</a:t>
          </a:r>
          <a:r>
            <a:rPr lang="sl-SI" sz="2200" kern="1200" dirty="0" smtClean="0"/>
            <a:t>.</a:t>
          </a:r>
          <a:endParaRPr lang="sl-SI" sz="2200" kern="1200" dirty="0"/>
        </a:p>
        <a:p>
          <a:pPr marL="228600" lvl="1" indent="-228600" algn="l" defTabSz="977900">
            <a:lnSpc>
              <a:spcPct val="90000"/>
            </a:lnSpc>
            <a:spcBef>
              <a:spcPct val="0"/>
            </a:spcBef>
            <a:spcAft>
              <a:spcPct val="15000"/>
            </a:spcAft>
            <a:buChar char="••"/>
          </a:pPr>
          <a:endParaRPr lang="sl-SI" sz="2200" kern="1200" dirty="0"/>
        </a:p>
        <a:p>
          <a:pPr marL="228600" lvl="1" indent="-228600" algn="l" defTabSz="977900">
            <a:lnSpc>
              <a:spcPct val="90000"/>
            </a:lnSpc>
            <a:spcBef>
              <a:spcPct val="0"/>
            </a:spcBef>
            <a:spcAft>
              <a:spcPct val="15000"/>
            </a:spcAft>
            <a:buChar char="••"/>
          </a:pPr>
          <a:r>
            <a:rPr lang="sl-SI" sz="2200" b="1" kern="1200" dirty="0" smtClean="0"/>
            <a:t>ODPT se kot enotno plačilo </a:t>
          </a:r>
          <a:r>
            <a:rPr lang="sl-SI" sz="2200" kern="1200" dirty="0" smtClean="0"/>
            <a:t>odobri vsako leto za vsak </a:t>
          </a:r>
          <a:r>
            <a:rPr lang="sl-SI" sz="2200" b="1" kern="1200" dirty="0" smtClean="0"/>
            <a:t>upravičeni hektar</a:t>
          </a:r>
          <a:r>
            <a:rPr lang="sl-SI" sz="2200" kern="1200" dirty="0" smtClean="0"/>
            <a:t>, ki ga nosilec KMG prijavi v zbirni vlogi za tekoče leto in je vpisani v RKG na dan, ki je določen kot zadnji datum za oddajo zbirne vloge </a:t>
          </a:r>
          <a:r>
            <a:rPr lang="sl-SI" sz="2200" kern="1200" dirty="0" smtClean="0">
              <a:solidFill>
                <a:srgbClr val="7030A0"/>
              </a:solidFill>
            </a:rPr>
            <a:t>(8.julij za leto 2024)</a:t>
          </a:r>
          <a:r>
            <a:rPr lang="sl-SI" sz="2200" i="1" kern="1200" dirty="0" smtClean="0">
              <a:solidFill>
                <a:srgbClr val="7030A0"/>
              </a:solidFill>
            </a:rPr>
            <a:t>. </a:t>
          </a:r>
          <a:endParaRPr lang="sl-SI" sz="2200" kern="1200" dirty="0" smtClean="0">
            <a:solidFill>
              <a:srgbClr val="7030A0"/>
            </a:solidFill>
          </a:endParaRPr>
        </a:p>
        <a:p>
          <a:pPr marL="457200" lvl="2" indent="-228600" algn="l" defTabSz="977900">
            <a:lnSpc>
              <a:spcPct val="90000"/>
            </a:lnSpc>
            <a:spcBef>
              <a:spcPct val="0"/>
            </a:spcBef>
            <a:spcAft>
              <a:spcPct val="15000"/>
            </a:spcAft>
            <a:buChar char="••"/>
          </a:pPr>
          <a:endParaRPr lang="sl-SI" sz="2200" i="1" kern="1200" dirty="0" smtClean="0"/>
        </a:p>
        <a:p>
          <a:pPr marL="228600" lvl="1" indent="-228600" algn="l" defTabSz="977900">
            <a:lnSpc>
              <a:spcPct val="90000"/>
            </a:lnSpc>
            <a:spcBef>
              <a:spcPct val="0"/>
            </a:spcBef>
            <a:spcAft>
              <a:spcPct val="15000"/>
            </a:spcAft>
            <a:buChar char="••"/>
          </a:pPr>
          <a:r>
            <a:rPr lang="sl-SI" sz="2200" b="1" kern="1200" dirty="0" smtClean="0"/>
            <a:t>Ugotovljena upravičena površina KMG znaša najmanj 1 ha</a:t>
          </a:r>
          <a:r>
            <a:rPr lang="sl-SI" sz="2200" kern="1200" dirty="0" smtClean="0"/>
            <a:t>, pri čemer </a:t>
          </a:r>
          <a:r>
            <a:rPr lang="sl-SI" sz="2200" b="1" kern="1200" dirty="0" smtClean="0"/>
            <a:t>najmanjša</a:t>
          </a:r>
          <a:r>
            <a:rPr lang="sl-SI" sz="2200" kern="1200" dirty="0" smtClean="0"/>
            <a:t> ugotovljena upravičena površina </a:t>
          </a:r>
          <a:r>
            <a:rPr lang="sl-SI" sz="2200" b="1" kern="1200" dirty="0" smtClean="0"/>
            <a:t>kmetijske parcele znaša vsaj 0,1 ha</a:t>
          </a:r>
          <a:r>
            <a:rPr lang="sl-SI" sz="2200" kern="1200" dirty="0" smtClean="0"/>
            <a:t>.</a:t>
          </a:r>
        </a:p>
        <a:p>
          <a:pPr marL="228600" lvl="1" indent="-228600" algn="l" defTabSz="977900">
            <a:lnSpc>
              <a:spcPct val="90000"/>
            </a:lnSpc>
            <a:spcBef>
              <a:spcPct val="0"/>
            </a:spcBef>
            <a:spcAft>
              <a:spcPct val="15000"/>
            </a:spcAft>
            <a:buChar char="••"/>
          </a:pPr>
          <a:endParaRPr lang="sl-SI" sz="2200" kern="1200" dirty="0" smtClean="0"/>
        </a:p>
        <a:p>
          <a:pPr marL="228600" lvl="1" indent="-228600" algn="l" defTabSz="977900">
            <a:lnSpc>
              <a:spcPct val="90000"/>
            </a:lnSpc>
            <a:spcBef>
              <a:spcPct val="0"/>
            </a:spcBef>
            <a:spcAft>
              <a:spcPct val="15000"/>
            </a:spcAft>
            <a:buChar char="••"/>
          </a:pPr>
          <a:r>
            <a:rPr lang="sl-SI" sz="2200" b="1" kern="1200" dirty="0" smtClean="0"/>
            <a:t>Načrtovan znesek na enoto znaša 184,20 eur/ha </a:t>
          </a:r>
          <a:r>
            <a:rPr lang="sl-SI" sz="2200" kern="1200" dirty="0" smtClean="0"/>
            <a:t>(450.000 ha), </a:t>
          </a:r>
          <a:r>
            <a:rPr lang="sl-SI" sz="2200" b="1" kern="1200" dirty="0" smtClean="0"/>
            <a:t>najnižji znesek načrtovanega zneska na enoto 168 eur/ha </a:t>
          </a:r>
          <a:r>
            <a:rPr lang="sl-SI" sz="2200" kern="1200" dirty="0" smtClean="0"/>
            <a:t>(493.000ha) in </a:t>
          </a:r>
          <a:r>
            <a:rPr lang="sl-SI" sz="2200" b="1" kern="1200" dirty="0" smtClean="0"/>
            <a:t>najvišji znesek načrtovanega zneska na enoto 200 eur/ha </a:t>
          </a:r>
          <a:r>
            <a:rPr lang="sl-SI" sz="2200" kern="1200" dirty="0" smtClean="0"/>
            <a:t>(414.000ha).</a:t>
          </a:r>
          <a:endParaRPr lang="sl-SI" sz="2200" kern="1200" dirty="0"/>
        </a:p>
      </dsp:txBody>
      <dsp:txXfrm>
        <a:off x="0" y="155667"/>
        <a:ext cx="11379200" cy="5915027"/>
      </dsp:txXfrm>
    </dsp:sp>
    <dsp:sp modelId="{9F5914EE-8542-40DB-B51D-2B2BF58EEFEC}">
      <dsp:nvSpPr>
        <dsp:cNvPr id="0" name=""/>
        <dsp:cNvSpPr/>
      </dsp:nvSpPr>
      <dsp:spPr>
        <a:xfrm>
          <a:off x="222496" y="288208"/>
          <a:ext cx="10876382" cy="101642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lvl="0" algn="ctr" defTabSz="1155700">
            <a:lnSpc>
              <a:spcPct val="90000"/>
            </a:lnSpc>
            <a:spcBef>
              <a:spcPct val="0"/>
            </a:spcBef>
            <a:spcAft>
              <a:spcPct val="35000"/>
            </a:spcAft>
          </a:pPr>
          <a:r>
            <a:rPr lang="sl-SI" sz="2600" kern="1200" dirty="0" smtClean="0"/>
            <a:t>Neposredna plačila 2023-2027 -  </a:t>
          </a:r>
          <a:r>
            <a:rPr lang="sl-SI" sz="2600" b="1" kern="1200" dirty="0" smtClean="0"/>
            <a:t>OSNOVNA DOHODKOVNA PODPORA ZA   	 	TRAJNOSTNOST (ODPT)</a:t>
          </a:r>
          <a:endParaRPr lang="sl-SI" sz="2600" b="1" kern="1200" dirty="0"/>
        </a:p>
      </dsp:txBody>
      <dsp:txXfrm>
        <a:off x="272114" y="337826"/>
        <a:ext cx="10777146" cy="91719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41470-3070-4625-8947-B25C8F1FBEE2}">
      <dsp:nvSpPr>
        <dsp:cNvPr id="0" name=""/>
        <dsp:cNvSpPr/>
      </dsp:nvSpPr>
      <dsp:spPr>
        <a:xfrm>
          <a:off x="0" y="586936"/>
          <a:ext cx="11817530" cy="562944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172" tIns="984074" rIns="917172" bIns="156464" numCol="1" spcCol="1270" anchor="t" anchorCtr="0">
          <a:noAutofit/>
        </a:bodyPr>
        <a:lstStyle/>
        <a:p>
          <a:pPr marL="228600" lvl="1" indent="-228600" algn="l" defTabSz="977900">
            <a:lnSpc>
              <a:spcPct val="90000"/>
            </a:lnSpc>
            <a:spcBef>
              <a:spcPct val="0"/>
            </a:spcBef>
            <a:spcAft>
              <a:spcPct val="15000"/>
            </a:spcAft>
            <a:buChar char="••"/>
          </a:pPr>
          <a:r>
            <a:rPr lang="sl-SI" sz="2200" b="1" kern="1200" dirty="0" smtClean="0">
              <a:solidFill>
                <a:schemeClr val="accent5">
                  <a:lumMod val="50000"/>
                </a:schemeClr>
              </a:solidFill>
            </a:rPr>
            <a:t>Nosilcu KMG, ki mu je za tekoče koledarsko leto odobreno za ODPT, pred uporabo upravnih sankcij več kot 60.000 eurov, se ODPT znesek zniža po tranšah na sledeč način:</a:t>
          </a:r>
          <a:r>
            <a:rPr lang="sl-SI" sz="2200" kern="1200" dirty="0" smtClean="0"/>
            <a:t> </a:t>
          </a:r>
          <a:endParaRPr lang="sl-SI" sz="2200" kern="1200" dirty="0"/>
        </a:p>
        <a:p>
          <a:pPr marL="457200" lvl="2" indent="-228600" algn="l" defTabSz="977900">
            <a:lnSpc>
              <a:spcPct val="90000"/>
            </a:lnSpc>
            <a:spcBef>
              <a:spcPct val="0"/>
            </a:spcBef>
            <a:spcAft>
              <a:spcPct val="15000"/>
            </a:spcAft>
            <a:buChar char="••"/>
          </a:pPr>
          <a:r>
            <a:rPr lang="sl-SI" sz="2200" kern="1200" dirty="0" smtClean="0"/>
            <a:t>v tranši več kot 60.000 do vključno 160.000 eurov za 35 %.</a:t>
          </a:r>
          <a:endParaRPr lang="sl-SI" sz="2200" kern="1200" dirty="0"/>
        </a:p>
        <a:p>
          <a:pPr marL="457200" lvl="2" indent="-228600" algn="l" defTabSz="977900">
            <a:lnSpc>
              <a:spcPct val="90000"/>
            </a:lnSpc>
            <a:spcBef>
              <a:spcPct val="0"/>
            </a:spcBef>
            <a:spcAft>
              <a:spcPct val="15000"/>
            </a:spcAft>
            <a:buChar char="••"/>
          </a:pPr>
          <a:r>
            <a:rPr lang="sl-SI" sz="2200" kern="1200" dirty="0" smtClean="0"/>
            <a:t>v tranši več kot 160.000 do vključno 260.000 eurov za 45 %.</a:t>
          </a:r>
          <a:endParaRPr lang="sl-SI" sz="2200" kern="1200" dirty="0"/>
        </a:p>
        <a:p>
          <a:pPr marL="457200" lvl="2" indent="-228600" algn="l" defTabSz="977900">
            <a:lnSpc>
              <a:spcPct val="90000"/>
            </a:lnSpc>
            <a:spcBef>
              <a:spcPct val="0"/>
            </a:spcBef>
            <a:spcAft>
              <a:spcPct val="15000"/>
            </a:spcAft>
            <a:buChar char="••"/>
          </a:pPr>
          <a:r>
            <a:rPr lang="sl-SI" sz="2200" kern="1200" dirty="0" smtClean="0"/>
            <a:t>v tranši več kot 260.000 do vključno 360.000 eurov za 55 %.</a:t>
          </a:r>
          <a:endParaRPr lang="sl-SI" sz="2200" kern="1200" dirty="0"/>
        </a:p>
        <a:p>
          <a:pPr marL="457200" lvl="2" indent="-228600" algn="l" defTabSz="977900">
            <a:lnSpc>
              <a:spcPct val="90000"/>
            </a:lnSpc>
            <a:spcBef>
              <a:spcPct val="0"/>
            </a:spcBef>
            <a:spcAft>
              <a:spcPct val="15000"/>
            </a:spcAft>
            <a:buChar char="••"/>
          </a:pPr>
          <a:r>
            <a:rPr lang="sl-SI" sz="2200" kern="1200" dirty="0" smtClean="0"/>
            <a:t>v tranši več kot 360.000 eurov za 65 %.</a:t>
          </a:r>
        </a:p>
        <a:p>
          <a:pPr marL="457200" lvl="2" indent="-228600" algn="l" defTabSz="977900">
            <a:lnSpc>
              <a:spcPct val="90000"/>
            </a:lnSpc>
            <a:spcBef>
              <a:spcPct val="0"/>
            </a:spcBef>
            <a:spcAft>
              <a:spcPct val="15000"/>
            </a:spcAft>
            <a:buChar char="••"/>
          </a:pPr>
          <a:endParaRPr lang="sl-SI" sz="2200" kern="1200" dirty="0" smtClean="0"/>
        </a:p>
        <a:p>
          <a:pPr marL="228600" lvl="1" indent="-228600" algn="l" defTabSz="977900">
            <a:lnSpc>
              <a:spcPct val="90000"/>
            </a:lnSpc>
            <a:spcBef>
              <a:spcPct val="0"/>
            </a:spcBef>
            <a:spcAft>
              <a:spcPct val="15000"/>
            </a:spcAft>
            <a:buChar char="••"/>
          </a:pPr>
          <a:r>
            <a:rPr lang="sl-SI" sz="2200" b="1" kern="1200" dirty="0" smtClean="0"/>
            <a:t>Plače iz naslova kmetijske dejavnosti se NE upoštevajo.</a:t>
          </a:r>
        </a:p>
        <a:p>
          <a:pPr marL="228600" lvl="1" indent="-228600" algn="l" defTabSz="977900">
            <a:lnSpc>
              <a:spcPct val="90000"/>
            </a:lnSpc>
            <a:spcBef>
              <a:spcPct val="0"/>
            </a:spcBef>
            <a:spcAft>
              <a:spcPct val="15000"/>
            </a:spcAft>
            <a:buChar char="••"/>
          </a:pPr>
          <a:endParaRPr lang="sl-SI" sz="2200" kern="1200" dirty="0" smtClean="0"/>
        </a:p>
        <a:p>
          <a:pPr marL="228600" lvl="1" indent="-228600" algn="l" defTabSz="977900">
            <a:lnSpc>
              <a:spcPct val="90000"/>
            </a:lnSpc>
            <a:spcBef>
              <a:spcPct val="0"/>
            </a:spcBef>
            <a:spcAft>
              <a:spcPct val="15000"/>
            </a:spcAft>
            <a:buChar char="••"/>
          </a:pPr>
          <a:r>
            <a:rPr lang="sl-SI" sz="2200" kern="1200" dirty="0" smtClean="0"/>
            <a:t>Tako </a:t>
          </a:r>
          <a:r>
            <a:rPr lang="sl-SI" sz="2200" b="1" kern="1200" dirty="0" smtClean="0"/>
            <a:t>pridobljen znesek se prerazporedi na dopolnilo </a:t>
          </a:r>
          <a:r>
            <a:rPr lang="sl-SI" sz="2200" b="1" kern="1200" dirty="0" err="1" smtClean="0"/>
            <a:t>prerazporeditveno</a:t>
          </a:r>
          <a:r>
            <a:rPr lang="sl-SI" sz="2200" b="1" kern="1200" dirty="0" smtClean="0"/>
            <a:t> dohodkovno podporo za </a:t>
          </a:r>
          <a:r>
            <a:rPr lang="sl-SI" sz="2200" b="1" kern="1200" dirty="0" err="1" smtClean="0"/>
            <a:t>trajnostnost</a:t>
          </a:r>
          <a:r>
            <a:rPr lang="sl-SI" sz="2200" kern="1200" dirty="0" smtClean="0"/>
            <a:t>.</a:t>
          </a:r>
        </a:p>
        <a:p>
          <a:pPr marL="228600" lvl="1" indent="-228600" algn="l" defTabSz="977900">
            <a:lnSpc>
              <a:spcPct val="90000"/>
            </a:lnSpc>
            <a:spcBef>
              <a:spcPct val="0"/>
            </a:spcBef>
            <a:spcAft>
              <a:spcPct val="15000"/>
            </a:spcAft>
            <a:buChar char="••"/>
          </a:pPr>
          <a:r>
            <a:rPr lang="sl-SI" sz="2200" b="1" kern="1200" dirty="0" smtClean="0"/>
            <a:t>Ocena zneska : 1,2 mio eur</a:t>
          </a:r>
          <a:r>
            <a:rPr lang="sl-SI" sz="2200" kern="1200" dirty="0" smtClean="0"/>
            <a:t>.</a:t>
          </a:r>
          <a:endParaRPr lang="sl-SI" sz="2200" kern="1200" dirty="0"/>
        </a:p>
      </dsp:txBody>
      <dsp:txXfrm>
        <a:off x="0" y="586936"/>
        <a:ext cx="11817530" cy="5629440"/>
      </dsp:txXfrm>
    </dsp:sp>
    <dsp:sp modelId="{9F5914EE-8542-40DB-B51D-2B2BF58EEFEC}">
      <dsp:nvSpPr>
        <dsp:cNvPr id="0" name=""/>
        <dsp:cNvSpPr/>
      </dsp:nvSpPr>
      <dsp:spPr>
        <a:xfrm>
          <a:off x="97522" y="193497"/>
          <a:ext cx="11295343" cy="8504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672" tIns="0" rIns="312672" bIns="0" numCol="1" spcCol="1270" anchor="ctr" anchorCtr="0">
          <a:noAutofit/>
        </a:bodyPr>
        <a:lstStyle/>
        <a:p>
          <a:pPr lvl="0" algn="ctr" defTabSz="1155700">
            <a:lnSpc>
              <a:spcPct val="90000"/>
            </a:lnSpc>
            <a:spcBef>
              <a:spcPct val="0"/>
            </a:spcBef>
            <a:spcAft>
              <a:spcPct val="35000"/>
            </a:spcAft>
          </a:pPr>
          <a:r>
            <a:rPr lang="sl-SI" sz="2600" kern="1200" dirty="0" smtClean="0"/>
            <a:t>Neposredna plačila 2023-2027 -  </a:t>
          </a:r>
          <a:r>
            <a:rPr lang="sl-SI" sz="3200" b="1" kern="1200" dirty="0" smtClean="0"/>
            <a:t>POSTOPNO ZNIŽEVANJE ODPT</a:t>
          </a:r>
          <a:endParaRPr lang="sl-SI" sz="3200" b="1" kern="1200" dirty="0"/>
        </a:p>
      </dsp:txBody>
      <dsp:txXfrm>
        <a:off x="139038" y="235013"/>
        <a:ext cx="11212311" cy="7674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41470-3070-4625-8947-B25C8F1FBEE2}">
      <dsp:nvSpPr>
        <dsp:cNvPr id="0" name=""/>
        <dsp:cNvSpPr/>
      </dsp:nvSpPr>
      <dsp:spPr>
        <a:xfrm>
          <a:off x="0" y="0"/>
          <a:ext cx="11817530" cy="630138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172" tIns="1353820" rIns="917172" bIns="184912" numCol="1" spcCol="1270" anchor="t" anchorCtr="0">
          <a:noAutofit/>
        </a:bodyPr>
        <a:lstStyle/>
        <a:p>
          <a:pPr marL="228600" lvl="1" indent="-228600" algn="l" defTabSz="1155700">
            <a:lnSpc>
              <a:spcPct val="90000"/>
            </a:lnSpc>
            <a:spcBef>
              <a:spcPct val="0"/>
            </a:spcBef>
            <a:spcAft>
              <a:spcPct val="15000"/>
            </a:spcAft>
            <a:buChar char="••"/>
          </a:pPr>
          <a:r>
            <a:rPr lang="sl-SI" sz="2600" b="1" u="sng" kern="1200" dirty="0" smtClean="0">
              <a:solidFill>
                <a:schemeClr val="accent5">
                  <a:lumMod val="50000"/>
                </a:schemeClr>
              </a:solidFill>
            </a:rPr>
            <a:t>Primer:</a:t>
          </a:r>
          <a:endParaRPr lang="sl-SI" sz="2600" b="1" u="sng" kern="1200" dirty="0">
            <a:solidFill>
              <a:schemeClr val="accent5">
                <a:lumMod val="50000"/>
              </a:schemeClr>
            </a:solidFill>
          </a:endParaRPr>
        </a:p>
        <a:p>
          <a:pPr marL="228600" lvl="1" indent="-228600" algn="l" defTabSz="977900">
            <a:lnSpc>
              <a:spcPct val="90000"/>
            </a:lnSpc>
            <a:spcBef>
              <a:spcPct val="0"/>
            </a:spcBef>
            <a:spcAft>
              <a:spcPct val="15000"/>
            </a:spcAft>
            <a:buChar char="••"/>
          </a:pPr>
          <a:endParaRPr lang="sl-SI" sz="2200" kern="1200" dirty="0"/>
        </a:p>
        <a:p>
          <a:pPr marL="228600" lvl="1" indent="-228600" algn="l" defTabSz="1066800">
            <a:lnSpc>
              <a:spcPct val="90000"/>
            </a:lnSpc>
            <a:spcBef>
              <a:spcPct val="0"/>
            </a:spcBef>
            <a:spcAft>
              <a:spcPct val="15000"/>
            </a:spcAft>
            <a:buChar char="••"/>
          </a:pPr>
          <a:r>
            <a:rPr lang="sl-SI" sz="2400" b="1" kern="1200" dirty="0" smtClean="0"/>
            <a:t>Znesek ODPT je 250.000 € in znižanje po tranšah pomeni:</a:t>
          </a:r>
          <a:endParaRPr lang="sl-SI" sz="2400" b="1" kern="1200" dirty="0"/>
        </a:p>
        <a:p>
          <a:pPr marL="228600" lvl="1" indent="-228600" algn="l" defTabSz="977900">
            <a:lnSpc>
              <a:spcPct val="90000"/>
            </a:lnSpc>
            <a:spcBef>
              <a:spcPct val="0"/>
            </a:spcBef>
            <a:spcAft>
              <a:spcPct val="15000"/>
            </a:spcAft>
            <a:buChar char="••"/>
          </a:pPr>
          <a:endParaRPr lang="sl-SI" sz="2200" kern="1200" dirty="0"/>
        </a:p>
        <a:p>
          <a:pPr marL="228600" lvl="1" indent="-228600" algn="l" defTabSz="977900">
            <a:lnSpc>
              <a:spcPct val="90000"/>
            </a:lnSpc>
            <a:spcBef>
              <a:spcPct val="0"/>
            </a:spcBef>
            <a:spcAft>
              <a:spcPct val="15000"/>
            </a:spcAft>
            <a:buChar char="••"/>
          </a:pPr>
          <a:r>
            <a:rPr lang="sl-SI" sz="2200" kern="1200" dirty="0" smtClean="0"/>
            <a:t>do 60.000 eur ni znižanja, </a:t>
          </a:r>
          <a:endParaRPr lang="sl-SI" sz="2200" kern="1200" dirty="0"/>
        </a:p>
        <a:p>
          <a:pPr marL="228600" lvl="1" indent="-228600" algn="l" defTabSz="977900">
            <a:lnSpc>
              <a:spcPct val="90000"/>
            </a:lnSpc>
            <a:spcBef>
              <a:spcPct val="0"/>
            </a:spcBef>
            <a:spcAft>
              <a:spcPct val="15000"/>
            </a:spcAft>
            <a:buChar char="••"/>
          </a:pPr>
          <a:r>
            <a:rPr lang="pl-PL" sz="2200" kern="1200" dirty="0" smtClean="0"/>
            <a:t>od </a:t>
          </a:r>
          <a:r>
            <a:rPr lang="pl-PL" sz="2200" kern="1200" dirty="0" smtClean="0">
              <a:solidFill>
                <a:schemeClr val="tx1"/>
              </a:solidFill>
            </a:rPr>
            <a:t>60.000 - 160.0000;  torej 99.999,99 eur se </a:t>
          </a:r>
          <a:r>
            <a:rPr lang="pl-PL" sz="2200" u="sng" kern="1200" dirty="0" smtClean="0">
              <a:solidFill>
                <a:schemeClr val="tx1"/>
              </a:solidFill>
            </a:rPr>
            <a:t>zniža</a:t>
          </a:r>
          <a:r>
            <a:rPr lang="pl-PL" sz="2200" kern="1200" dirty="0" smtClean="0">
              <a:solidFill>
                <a:schemeClr val="tx1"/>
              </a:solidFill>
            </a:rPr>
            <a:t> </a:t>
          </a:r>
          <a:r>
            <a:rPr lang="pl-PL" sz="2200" u="sng" kern="1200" dirty="0" smtClean="0">
              <a:solidFill>
                <a:schemeClr val="tx1"/>
              </a:solidFill>
            </a:rPr>
            <a:t>za 35%</a:t>
          </a:r>
          <a:r>
            <a:rPr lang="pl-PL" sz="2200" kern="1200" dirty="0" smtClean="0">
              <a:solidFill>
                <a:schemeClr val="tx1"/>
              </a:solidFill>
            </a:rPr>
            <a:t> = to znese </a:t>
          </a:r>
          <a:r>
            <a:rPr lang="pl-PL" sz="2200" b="1" u="none" kern="1200" dirty="0" smtClean="0">
              <a:solidFill>
                <a:schemeClr val="tx1"/>
              </a:solidFill>
            </a:rPr>
            <a:t>35.000 eur </a:t>
          </a:r>
          <a:r>
            <a:rPr lang="pl-PL" sz="2200" kern="1200" dirty="0" smtClean="0">
              <a:solidFill>
                <a:schemeClr val="tx1"/>
              </a:solidFill>
            </a:rPr>
            <a:t>in</a:t>
          </a:r>
          <a:endParaRPr lang="pl-PL" sz="2200" kern="1200" dirty="0">
            <a:solidFill>
              <a:schemeClr val="tx1"/>
            </a:solidFill>
          </a:endParaRPr>
        </a:p>
        <a:p>
          <a:pPr marL="228600" lvl="1" indent="-228600" algn="l" defTabSz="977900">
            <a:lnSpc>
              <a:spcPct val="90000"/>
            </a:lnSpc>
            <a:spcBef>
              <a:spcPct val="0"/>
            </a:spcBef>
            <a:spcAft>
              <a:spcPct val="15000"/>
            </a:spcAft>
            <a:buChar char="••"/>
          </a:pPr>
          <a:r>
            <a:rPr lang="sl-SI" sz="2200" kern="1200" dirty="0" smtClean="0">
              <a:solidFill>
                <a:schemeClr val="tx1"/>
              </a:solidFill>
            </a:rPr>
            <a:t>od 160.000 – 250.000 eur; torej 89.999,99 se </a:t>
          </a:r>
          <a:r>
            <a:rPr lang="sl-SI" sz="2200" u="sng" kern="1200" dirty="0" smtClean="0">
              <a:solidFill>
                <a:schemeClr val="tx1"/>
              </a:solidFill>
            </a:rPr>
            <a:t>zniža</a:t>
          </a:r>
          <a:r>
            <a:rPr lang="sl-SI" sz="2200" kern="1200" dirty="0" smtClean="0">
              <a:solidFill>
                <a:schemeClr val="tx1"/>
              </a:solidFill>
            </a:rPr>
            <a:t> </a:t>
          </a:r>
          <a:r>
            <a:rPr lang="sl-SI" sz="2200" u="sng" kern="1200" dirty="0" smtClean="0">
              <a:solidFill>
                <a:schemeClr val="tx1"/>
              </a:solidFill>
            </a:rPr>
            <a:t>za 45% </a:t>
          </a:r>
          <a:r>
            <a:rPr lang="sl-SI" sz="2200" kern="1200" dirty="0" smtClean="0">
              <a:solidFill>
                <a:schemeClr val="tx1"/>
              </a:solidFill>
            </a:rPr>
            <a:t>= to znese </a:t>
          </a:r>
          <a:r>
            <a:rPr lang="sl-SI" sz="2200" b="1" kern="1200" dirty="0" smtClean="0">
              <a:solidFill>
                <a:schemeClr val="tx1"/>
              </a:solidFill>
            </a:rPr>
            <a:t>40.500 eur</a:t>
          </a:r>
          <a:r>
            <a:rPr lang="sl-SI" sz="2200" kern="1200" dirty="0" smtClean="0">
              <a:solidFill>
                <a:schemeClr val="tx1"/>
              </a:solidFill>
            </a:rPr>
            <a:t>. </a:t>
          </a:r>
        </a:p>
        <a:p>
          <a:pPr marL="228600" lvl="1" indent="-228600" algn="l" defTabSz="977900">
            <a:lnSpc>
              <a:spcPct val="90000"/>
            </a:lnSpc>
            <a:spcBef>
              <a:spcPct val="0"/>
            </a:spcBef>
            <a:spcAft>
              <a:spcPct val="15000"/>
            </a:spcAft>
            <a:buChar char="••"/>
          </a:pPr>
          <a:endParaRPr lang="sl-SI" sz="2200" kern="1200" dirty="0" smtClean="0">
            <a:solidFill>
              <a:schemeClr val="tx1"/>
            </a:solidFill>
          </a:endParaRPr>
        </a:p>
        <a:p>
          <a:pPr marL="228600" lvl="1" indent="-228600" algn="l" defTabSz="977900">
            <a:lnSpc>
              <a:spcPct val="90000"/>
            </a:lnSpc>
            <a:spcBef>
              <a:spcPct val="0"/>
            </a:spcBef>
            <a:spcAft>
              <a:spcPct val="15000"/>
            </a:spcAft>
            <a:buChar char="••"/>
          </a:pPr>
          <a:r>
            <a:rPr lang="sl-SI" sz="2200" kern="1200" dirty="0" smtClean="0"/>
            <a:t>Nosilec KMG dobi podporo za </a:t>
          </a:r>
          <a:r>
            <a:rPr lang="sl-SI" sz="2200" b="1" kern="1200" dirty="0" smtClean="0"/>
            <a:t>ODPT: 250.000 – 75.500 = 174.500 eur                             </a:t>
          </a:r>
          <a:r>
            <a:rPr lang="sl-SI" sz="2200" i="1" kern="1200" dirty="0" smtClean="0"/>
            <a:t>(V DPDPT se prenese 75.500 eur)</a:t>
          </a:r>
          <a:endParaRPr lang="sl-SI" sz="2200" i="1" kern="1200" dirty="0"/>
        </a:p>
      </dsp:txBody>
      <dsp:txXfrm>
        <a:off x="0" y="0"/>
        <a:ext cx="11817530" cy="6301386"/>
      </dsp:txXfrm>
    </dsp:sp>
    <dsp:sp modelId="{9F5914EE-8542-40DB-B51D-2B2BF58EEFEC}">
      <dsp:nvSpPr>
        <dsp:cNvPr id="0" name=""/>
        <dsp:cNvSpPr/>
      </dsp:nvSpPr>
      <dsp:spPr>
        <a:xfrm>
          <a:off x="45271" y="0"/>
          <a:ext cx="11295343" cy="934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672" tIns="0" rIns="312672" bIns="0" numCol="1" spcCol="1270" anchor="ctr" anchorCtr="0">
          <a:noAutofit/>
        </a:bodyPr>
        <a:lstStyle/>
        <a:p>
          <a:pPr lvl="0" algn="ctr" defTabSz="1155700">
            <a:lnSpc>
              <a:spcPct val="90000"/>
            </a:lnSpc>
            <a:spcBef>
              <a:spcPct val="0"/>
            </a:spcBef>
            <a:spcAft>
              <a:spcPct val="35000"/>
            </a:spcAft>
          </a:pPr>
          <a:r>
            <a:rPr lang="sl-SI" sz="2600" kern="1200" dirty="0" smtClean="0"/>
            <a:t>Neposredna plačila 2023-2027 -  </a:t>
          </a:r>
          <a:r>
            <a:rPr lang="sl-SI" sz="3200" b="1" kern="1200" dirty="0" smtClean="0"/>
            <a:t>POSTOPNO ZNIŽEVANJE ODPT</a:t>
          </a:r>
          <a:endParaRPr lang="sl-SI" sz="3200" b="1" kern="1200" dirty="0"/>
        </a:p>
      </dsp:txBody>
      <dsp:txXfrm>
        <a:off x="90888" y="45617"/>
        <a:ext cx="11204109" cy="8432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41470-3070-4625-8947-B25C8F1FBEE2}">
      <dsp:nvSpPr>
        <dsp:cNvPr id="0" name=""/>
        <dsp:cNvSpPr/>
      </dsp:nvSpPr>
      <dsp:spPr>
        <a:xfrm>
          <a:off x="0" y="114422"/>
          <a:ext cx="11887201" cy="645644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2579" tIns="1020572" rIns="922579" bIns="149352" numCol="1" spcCol="1270" anchor="t" anchorCtr="0">
          <a:noAutofit/>
        </a:bodyPr>
        <a:lstStyle/>
        <a:p>
          <a:pPr marL="228600" lvl="1" indent="-228600" algn="l" defTabSz="933450">
            <a:lnSpc>
              <a:spcPct val="90000"/>
            </a:lnSpc>
            <a:spcBef>
              <a:spcPct val="0"/>
            </a:spcBef>
            <a:spcAft>
              <a:spcPct val="15000"/>
            </a:spcAft>
            <a:buChar char="••"/>
          </a:pPr>
          <a:r>
            <a:rPr lang="sl-SI" sz="2100" b="1" kern="1200" smtClean="0"/>
            <a:t>Le za upravičene površine do ODPT</a:t>
          </a:r>
          <a:r>
            <a:rPr lang="sl-SI" sz="2100" kern="1200" smtClean="0"/>
            <a:t>.</a:t>
          </a:r>
          <a:endParaRPr lang="sl-SI" sz="2100" b="1" u="sng" kern="1200" dirty="0"/>
        </a:p>
        <a:p>
          <a:pPr marL="228600" lvl="1" indent="-228600" algn="l" defTabSz="933450">
            <a:lnSpc>
              <a:spcPct val="90000"/>
            </a:lnSpc>
            <a:spcBef>
              <a:spcPct val="0"/>
            </a:spcBef>
            <a:spcAft>
              <a:spcPct val="15000"/>
            </a:spcAft>
            <a:buChar char="••"/>
          </a:pPr>
          <a:r>
            <a:rPr lang="sl-SI" sz="2100" b="1" kern="1200" dirty="0" smtClean="0"/>
            <a:t>Dodeli se za prvih 8,2 ha na KMG</a:t>
          </a:r>
          <a:r>
            <a:rPr lang="sl-SI" sz="2100" kern="1200" dirty="0" smtClean="0"/>
            <a:t>. Pri tem imajo prednost hektarji, ki niso podvrženim upravnim sankcijam.</a:t>
          </a:r>
        </a:p>
        <a:p>
          <a:pPr marL="228600" lvl="1" indent="-228600" algn="l" defTabSz="933450">
            <a:lnSpc>
              <a:spcPct val="90000"/>
            </a:lnSpc>
            <a:spcBef>
              <a:spcPct val="0"/>
            </a:spcBef>
            <a:spcAft>
              <a:spcPct val="15000"/>
            </a:spcAft>
            <a:buChar char="••"/>
          </a:pPr>
          <a:r>
            <a:rPr lang="sl-SI" sz="2100" b="1" kern="1200" dirty="0" smtClean="0"/>
            <a:t>5 % nacionalne ovojnice za NP + znesek na podlagi postopnega znižanja ODPT</a:t>
          </a:r>
          <a:r>
            <a:rPr lang="sl-SI" sz="2100" kern="1200" dirty="0" smtClean="0"/>
            <a:t>.</a:t>
          </a:r>
        </a:p>
        <a:p>
          <a:pPr marL="228600" lvl="1" indent="-228600" algn="l" defTabSz="933450">
            <a:lnSpc>
              <a:spcPct val="90000"/>
            </a:lnSpc>
            <a:spcBef>
              <a:spcPct val="0"/>
            </a:spcBef>
            <a:spcAft>
              <a:spcPct val="15000"/>
            </a:spcAft>
            <a:buChar char="••"/>
          </a:pPr>
          <a:endParaRPr lang="sl-SI" sz="2100" kern="1200" dirty="0" smtClean="0"/>
        </a:p>
        <a:p>
          <a:pPr marL="228600" lvl="1" indent="-228600" algn="l" defTabSz="933450">
            <a:lnSpc>
              <a:spcPct val="90000"/>
            </a:lnSpc>
            <a:spcBef>
              <a:spcPct val="0"/>
            </a:spcBef>
            <a:spcAft>
              <a:spcPct val="15000"/>
            </a:spcAft>
            <a:buChar char="••"/>
          </a:pPr>
          <a:r>
            <a:rPr lang="sl-SI" sz="2100" b="1" u="sng" kern="1200" dirty="0" smtClean="0">
              <a:solidFill>
                <a:schemeClr val="bg1">
                  <a:lumMod val="50000"/>
                </a:schemeClr>
              </a:solidFill>
            </a:rPr>
            <a:t>Primer 1:</a:t>
          </a:r>
        </a:p>
        <a:p>
          <a:pPr marL="457200" lvl="2" indent="-228600" algn="l" defTabSz="933450">
            <a:lnSpc>
              <a:spcPct val="90000"/>
            </a:lnSpc>
            <a:spcBef>
              <a:spcPct val="0"/>
            </a:spcBef>
            <a:spcAft>
              <a:spcPct val="15000"/>
            </a:spcAft>
            <a:buChar char="••"/>
          </a:pPr>
          <a:r>
            <a:rPr lang="sl-SI" sz="2100" kern="1200" dirty="0" smtClean="0"/>
            <a:t>Nosilec KMG ima 25 ha. Na </a:t>
          </a:r>
          <a:r>
            <a:rPr lang="sl-SI" sz="2100" kern="1200" dirty="0" smtClean="0"/>
            <a:t>2 </a:t>
          </a:r>
          <a:r>
            <a:rPr lang="sl-SI" sz="2100" kern="1200" dirty="0" smtClean="0"/>
            <a:t>ha ima upravno sankcijo. </a:t>
          </a:r>
        </a:p>
        <a:p>
          <a:pPr marL="457200" lvl="2" indent="-228600" algn="l" defTabSz="933450">
            <a:lnSpc>
              <a:spcPct val="90000"/>
            </a:lnSpc>
            <a:spcBef>
              <a:spcPct val="0"/>
            </a:spcBef>
            <a:spcAft>
              <a:spcPct val="15000"/>
            </a:spcAft>
            <a:buChar char="••"/>
          </a:pPr>
          <a:r>
            <a:rPr lang="sl-SI" sz="2100" kern="1200" dirty="0" smtClean="0"/>
            <a:t>Nosilec KMG prejme plačilo DPDPT za 8,2 ha.</a:t>
          </a:r>
        </a:p>
        <a:p>
          <a:pPr marL="228600" lvl="1" indent="-228600" algn="l" defTabSz="933450">
            <a:lnSpc>
              <a:spcPct val="90000"/>
            </a:lnSpc>
            <a:spcBef>
              <a:spcPct val="0"/>
            </a:spcBef>
            <a:spcAft>
              <a:spcPct val="15000"/>
            </a:spcAft>
            <a:buChar char="••"/>
          </a:pPr>
          <a:endParaRPr lang="sl-SI" sz="2100" kern="1200" dirty="0" smtClean="0"/>
        </a:p>
        <a:p>
          <a:pPr marL="228600" lvl="1" indent="-228600" algn="l" defTabSz="933450">
            <a:lnSpc>
              <a:spcPct val="90000"/>
            </a:lnSpc>
            <a:spcBef>
              <a:spcPct val="0"/>
            </a:spcBef>
            <a:spcAft>
              <a:spcPct val="15000"/>
            </a:spcAft>
            <a:buChar char="••"/>
          </a:pPr>
          <a:r>
            <a:rPr lang="sl-SI" sz="2100" b="1" u="sng" kern="1200" dirty="0" smtClean="0">
              <a:solidFill>
                <a:schemeClr val="bg1">
                  <a:lumMod val="50000"/>
                </a:schemeClr>
              </a:solidFill>
            </a:rPr>
            <a:t>Primer 2:</a:t>
          </a:r>
        </a:p>
        <a:p>
          <a:pPr marL="457200" lvl="2" indent="-228600" algn="l" defTabSz="933450">
            <a:lnSpc>
              <a:spcPct val="90000"/>
            </a:lnSpc>
            <a:spcBef>
              <a:spcPct val="0"/>
            </a:spcBef>
            <a:spcAft>
              <a:spcPct val="15000"/>
            </a:spcAft>
            <a:buChar char="••"/>
          </a:pPr>
          <a:r>
            <a:rPr lang="sl-SI" sz="2100" kern="1200" dirty="0" smtClean="0"/>
            <a:t>Nosilec KMG ima 3 ha KZU; brez sankcij. </a:t>
          </a:r>
        </a:p>
        <a:p>
          <a:pPr marL="457200" lvl="2" indent="-228600" algn="l" defTabSz="933450">
            <a:lnSpc>
              <a:spcPct val="90000"/>
            </a:lnSpc>
            <a:spcBef>
              <a:spcPct val="0"/>
            </a:spcBef>
            <a:spcAft>
              <a:spcPct val="15000"/>
            </a:spcAft>
            <a:buChar char="••"/>
          </a:pPr>
          <a:r>
            <a:rPr lang="sl-SI" sz="2100" kern="1200" dirty="0" smtClean="0"/>
            <a:t>Nosilec KMG prejme plačilo DPDPT za 3 ha.</a:t>
          </a:r>
        </a:p>
        <a:p>
          <a:pPr marL="228600" lvl="1" indent="-228600" algn="l" defTabSz="933450">
            <a:lnSpc>
              <a:spcPct val="90000"/>
            </a:lnSpc>
            <a:spcBef>
              <a:spcPct val="0"/>
            </a:spcBef>
            <a:spcAft>
              <a:spcPct val="15000"/>
            </a:spcAft>
            <a:buChar char="••"/>
          </a:pPr>
          <a:endParaRPr lang="sl-SI" sz="2100" kern="1200" dirty="0" smtClean="0"/>
        </a:p>
        <a:p>
          <a:pPr marL="228600" lvl="1" indent="-228600" algn="l" defTabSz="933450">
            <a:lnSpc>
              <a:spcPct val="90000"/>
            </a:lnSpc>
            <a:spcBef>
              <a:spcPct val="0"/>
            </a:spcBef>
            <a:spcAft>
              <a:spcPct val="15000"/>
            </a:spcAft>
            <a:buChar char="••"/>
          </a:pPr>
          <a:r>
            <a:rPr lang="sl-SI" sz="2100" b="1" kern="1200" dirty="0" smtClean="0"/>
            <a:t>Načrtovani znesek na enoto znaša 27,38 eur/ha </a:t>
          </a:r>
          <a:r>
            <a:rPr lang="sl-SI" sz="2100" kern="1200" dirty="0" smtClean="0"/>
            <a:t>(284.000 ha), </a:t>
          </a:r>
          <a:r>
            <a:rPr lang="sl-SI" sz="2100" b="1" kern="1200" dirty="0" smtClean="0"/>
            <a:t>najnižji znesek načrtovanega zneska na enoto 21,90 eur/ha</a:t>
          </a:r>
          <a:r>
            <a:rPr lang="sl-SI" sz="2100" kern="1200" dirty="0" smtClean="0"/>
            <a:t> in </a:t>
          </a:r>
          <a:r>
            <a:rPr lang="sl-SI" sz="2100" b="1" kern="1200" dirty="0" smtClean="0"/>
            <a:t>najvišji znesek načrtovanega zneska na enoto 35,59 eur/ha</a:t>
          </a:r>
          <a:r>
            <a:rPr lang="sl-SI" sz="2100" kern="1200" dirty="0" smtClean="0"/>
            <a:t>.</a:t>
          </a:r>
        </a:p>
      </dsp:txBody>
      <dsp:txXfrm>
        <a:off x="0" y="114422"/>
        <a:ext cx="11887201" cy="6456445"/>
      </dsp:txXfrm>
    </dsp:sp>
    <dsp:sp modelId="{9F5914EE-8542-40DB-B51D-2B2BF58EEFEC}">
      <dsp:nvSpPr>
        <dsp:cNvPr id="0" name=""/>
        <dsp:cNvSpPr/>
      </dsp:nvSpPr>
      <dsp:spPr>
        <a:xfrm>
          <a:off x="98305" y="0"/>
          <a:ext cx="11361911" cy="9061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516" tIns="0" rIns="314516" bIns="0" numCol="1" spcCol="1270" anchor="ctr" anchorCtr="0">
          <a:noAutofit/>
        </a:bodyPr>
        <a:lstStyle/>
        <a:p>
          <a:pPr lvl="0" algn="ctr" defTabSz="1155700">
            <a:lnSpc>
              <a:spcPct val="90000"/>
            </a:lnSpc>
            <a:spcBef>
              <a:spcPct val="0"/>
            </a:spcBef>
            <a:spcAft>
              <a:spcPct val="35000"/>
            </a:spcAft>
          </a:pPr>
          <a:r>
            <a:rPr lang="sl-SI" sz="2600" kern="1200" dirty="0" smtClean="0"/>
            <a:t>Neposredna plačila 2023-2027 -  </a:t>
          </a:r>
          <a:r>
            <a:rPr lang="sl-SI" sz="3000" b="1" kern="1200" dirty="0" smtClean="0"/>
            <a:t>DOPOLNILNA  PRERAZPOREDITVENA DOHODKOVNA PODPORA ZA TRAJNOSTNOST (DPDPT)</a:t>
          </a:r>
          <a:endParaRPr lang="sl-SI" sz="3000" b="1" kern="1200" dirty="0"/>
        </a:p>
      </dsp:txBody>
      <dsp:txXfrm>
        <a:off x="142541" y="44236"/>
        <a:ext cx="11273439" cy="817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CEE91-46F7-4938-9941-0E223111EFFC}">
      <dsp:nvSpPr>
        <dsp:cNvPr id="0" name=""/>
        <dsp:cNvSpPr/>
      </dsp:nvSpPr>
      <dsp:spPr>
        <a:xfrm>
          <a:off x="5824" y="-1277117"/>
          <a:ext cx="11916494" cy="2699416"/>
        </a:xfrm>
        <a:prstGeom prst="rect">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sl-SI" sz="3200" b="1" kern="1200" dirty="0" smtClean="0"/>
            <a:t>Neposredna plačila  2023-2027</a:t>
          </a:r>
          <a:endParaRPr lang="sl-SI" sz="3200" b="1" kern="1200" dirty="0"/>
        </a:p>
      </dsp:txBody>
      <dsp:txXfrm>
        <a:off x="5824" y="-1277117"/>
        <a:ext cx="11916494" cy="2699416"/>
      </dsp:txXfrm>
    </dsp:sp>
    <dsp:sp modelId="{468423E6-ADD0-467C-A069-DFCF5FB99394}">
      <dsp:nvSpPr>
        <dsp:cNvPr id="0" name=""/>
        <dsp:cNvSpPr/>
      </dsp:nvSpPr>
      <dsp:spPr>
        <a:xfrm>
          <a:off x="0" y="913572"/>
          <a:ext cx="11916494" cy="6876302"/>
        </a:xfrm>
        <a:prstGeom prst="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sl-SI" sz="2000" kern="1200" dirty="0"/>
        </a:p>
        <a:p>
          <a:pPr marL="228600" lvl="1" indent="-228600" algn="l" defTabSz="1066800">
            <a:lnSpc>
              <a:spcPct val="90000"/>
            </a:lnSpc>
            <a:spcBef>
              <a:spcPct val="0"/>
            </a:spcBef>
            <a:spcAft>
              <a:spcPct val="15000"/>
            </a:spcAft>
            <a:buChar char="••"/>
          </a:pPr>
          <a:r>
            <a:rPr lang="sl-SI" sz="2400" b="1" u="sng" kern="1200" spc="-1" dirty="0" smtClean="0">
              <a:latin typeface="Arial"/>
            </a:rPr>
            <a:t>Področja </a:t>
          </a:r>
          <a:endParaRPr lang="sl-SI" sz="2400" b="1" u="sng" kern="1200" dirty="0"/>
        </a:p>
        <a:p>
          <a:pPr marL="457200" lvl="2" indent="-228600" algn="l" defTabSz="1066800">
            <a:lnSpc>
              <a:spcPct val="90000"/>
            </a:lnSpc>
            <a:spcBef>
              <a:spcPct val="0"/>
            </a:spcBef>
            <a:spcAft>
              <a:spcPct val="15000"/>
            </a:spcAft>
            <a:buChar char="••"/>
          </a:pPr>
          <a:r>
            <a:rPr lang="sl-SI" sz="2400" kern="1200" spc="-1" dirty="0" smtClean="0">
              <a:latin typeface="+mn-lt"/>
            </a:rPr>
            <a:t>Večja pravičnost pri razdelitvi neposrednih plačil </a:t>
          </a:r>
          <a:r>
            <a:rPr lang="sl-SI" sz="2400" b="1" kern="1200" spc="-1" dirty="0" smtClean="0">
              <a:solidFill>
                <a:schemeClr val="accent6">
                  <a:lumMod val="50000"/>
                </a:schemeClr>
              </a:solidFill>
              <a:latin typeface="+mn-lt"/>
            </a:rPr>
            <a:t>(dopolnilna </a:t>
          </a:r>
          <a:r>
            <a:rPr lang="sl-SI" sz="2400" b="1" kern="1200" spc="-1" dirty="0" err="1" smtClean="0">
              <a:solidFill>
                <a:schemeClr val="accent6">
                  <a:lumMod val="50000"/>
                </a:schemeClr>
              </a:solidFill>
              <a:latin typeface="+mn-lt"/>
            </a:rPr>
            <a:t>prerazporeditvena</a:t>
          </a:r>
          <a:r>
            <a:rPr lang="sl-SI" sz="2400" b="1" kern="1200" spc="-1" dirty="0" smtClean="0">
              <a:solidFill>
                <a:schemeClr val="accent6">
                  <a:lumMod val="50000"/>
                </a:schemeClr>
              </a:solidFill>
              <a:latin typeface="+mn-lt"/>
            </a:rPr>
            <a:t> dohodkovna podpora za </a:t>
          </a:r>
          <a:r>
            <a:rPr lang="sl-SI" sz="2400" b="1" kern="1200" spc="-1" dirty="0" err="1" smtClean="0">
              <a:solidFill>
                <a:schemeClr val="accent6">
                  <a:lumMod val="50000"/>
                </a:schemeClr>
              </a:solidFill>
              <a:latin typeface="+mn-lt"/>
            </a:rPr>
            <a:t>trajnostnost</a:t>
          </a:r>
          <a:r>
            <a:rPr lang="sl-SI" sz="2400" b="1" kern="1200" spc="-1" dirty="0" smtClean="0">
              <a:solidFill>
                <a:schemeClr val="accent6">
                  <a:lumMod val="50000"/>
                </a:schemeClr>
              </a:solidFill>
              <a:latin typeface="+mn-lt"/>
            </a:rPr>
            <a:t>, mehanizem znižanja osnovne dohodkovne podpore za </a:t>
          </a:r>
          <a:r>
            <a:rPr lang="sl-SI" sz="2400" b="1" kern="1200" spc="-1" dirty="0" err="1" smtClean="0">
              <a:solidFill>
                <a:schemeClr val="accent6">
                  <a:lumMod val="50000"/>
                </a:schemeClr>
              </a:solidFill>
              <a:latin typeface="+mn-lt"/>
            </a:rPr>
            <a:t>trajnostnost</a:t>
          </a:r>
          <a:r>
            <a:rPr lang="sl-SI" sz="2400" b="1" kern="1200" spc="-1" dirty="0" smtClean="0">
              <a:solidFill>
                <a:schemeClr val="accent6">
                  <a:lumMod val="50000"/>
                </a:schemeClr>
              </a:solidFill>
              <a:latin typeface="+mn-lt"/>
            </a:rPr>
            <a:t>, aktivni kmet).</a:t>
          </a:r>
          <a:endParaRPr lang="sl-SI" sz="2400" b="1" kern="1200" dirty="0">
            <a:solidFill>
              <a:schemeClr val="accent6">
                <a:lumMod val="50000"/>
              </a:schemeClr>
            </a:solidFill>
            <a:latin typeface="+mn-lt"/>
            <a:cs typeface="Arial" panose="020B0604020202020204" pitchFamily="34" charset="0"/>
          </a:endParaRPr>
        </a:p>
        <a:p>
          <a:pPr marL="457200" lvl="2" indent="-228600" algn="l" defTabSz="1066800">
            <a:lnSpc>
              <a:spcPct val="90000"/>
            </a:lnSpc>
            <a:spcBef>
              <a:spcPct val="0"/>
            </a:spcBef>
            <a:spcAft>
              <a:spcPct val="15000"/>
            </a:spcAft>
            <a:buChar char="••"/>
          </a:pPr>
          <a:endParaRPr lang="sl-SI" sz="2400" b="1" kern="1200" dirty="0">
            <a:solidFill>
              <a:schemeClr val="accent6">
                <a:lumMod val="50000"/>
              </a:schemeClr>
            </a:solidFill>
            <a:latin typeface="+mn-lt"/>
            <a:cs typeface="Arial" panose="020B0604020202020204" pitchFamily="34" charset="0"/>
          </a:endParaRPr>
        </a:p>
        <a:p>
          <a:pPr marL="457200" lvl="2" indent="-228600" algn="l" defTabSz="1066800">
            <a:lnSpc>
              <a:spcPct val="90000"/>
            </a:lnSpc>
            <a:spcBef>
              <a:spcPct val="0"/>
            </a:spcBef>
            <a:spcAft>
              <a:spcPct val="15000"/>
            </a:spcAft>
            <a:buChar char="••"/>
          </a:pPr>
          <a:r>
            <a:rPr lang="sl-SI" sz="2400" kern="1200" spc="-1" dirty="0" smtClean="0">
              <a:latin typeface="+mn-lt"/>
            </a:rPr>
            <a:t>Podpora pri prvi vzpostavitvi KMG kot nosilec za mlade kmete </a:t>
          </a:r>
          <a:r>
            <a:rPr lang="sl-SI" sz="2400" b="1" kern="1200" spc="-1" dirty="0" smtClean="0">
              <a:solidFill>
                <a:schemeClr val="accent6">
                  <a:lumMod val="50000"/>
                </a:schemeClr>
              </a:solidFill>
              <a:latin typeface="+mn-lt"/>
            </a:rPr>
            <a:t>(dopolnilno dohodkovno plačilo za mlade kmete).</a:t>
          </a:r>
          <a:endParaRPr lang="sl-SI" sz="2400" b="1" kern="1200" dirty="0">
            <a:solidFill>
              <a:schemeClr val="accent6">
                <a:lumMod val="50000"/>
              </a:schemeClr>
            </a:solidFill>
            <a:latin typeface="+mn-lt"/>
            <a:cs typeface="Arial" panose="020B0604020202020204" pitchFamily="34" charset="0"/>
          </a:endParaRPr>
        </a:p>
        <a:p>
          <a:pPr marL="457200" lvl="2" indent="-228600" algn="l" defTabSz="1066800">
            <a:lnSpc>
              <a:spcPct val="90000"/>
            </a:lnSpc>
            <a:spcBef>
              <a:spcPct val="0"/>
            </a:spcBef>
            <a:spcAft>
              <a:spcPct val="15000"/>
            </a:spcAft>
            <a:buChar char="••"/>
          </a:pPr>
          <a:endParaRPr lang="sl-SI" sz="2400" b="1" kern="1200" dirty="0">
            <a:solidFill>
              <a:schemeClr val="accent6">
                <a:lumMod val="50000"/>
              </a:schemeClr>
            </a:solidFill>
            <a:latin typeface="+mn-lt"/>
            <a:cs typeface="Arial" panose="020B0604020202020204" pitchFamily="34" charset="0"/>
          </a:endParaRPr>
        </a:p>
        <a:p>
          <a:pPr marL="457200" lvl="2" indent="-228600" algn="l" defTabSz="1066800">
            <a:lnSpc>
              <a:spcPct val="90000"/>
            </a:lnSpc>
            <a:spcBef>
              <a:spcPct val="0"/>
            </a:spcBef>
            <a:spcAft>
              <a:spcPct val="15000"/>
            </a:spcAft>
            <a:buChar char="••"/>
          </a:pPr>
          <a:r>
            <a:rPr lang="sl-SI" sz="2400" kern="1200" dirty="0" smtClean="0">
              <a:latin typeface="+mn-lt"/>
            </a:rPr>
            <a:t>Vzpostaviti ravnotežje med potrebo po pridelavi hrane in varovanjem podnebja in okolja ter spodbuditi nosilce kmetijskih gospodarstev, da bi s kmetijskimi zemljišči gospodarila na način, ki zmanjšuje vplive kmetovanja na okolje in prispeva k blaženju in prilagajanju podnebnim spremembam  </a:t>
          </a:r>
          <a:r>
            <a:rPr lang="sl-SI" sz="2400" b="1" kern="1200" dirty="0" smtClean="0">
              <a:solidFill>
                <a:schemeClr val="accent6">
                  <a:lumMod val="50000"/>
                </a:schemeClr>
              </a:solidFill>
              <a:latin typeface="+mn-lt"/>
            </a:rPr>
            <a:t>(shema za podnebje in okolje).</a:t>
          </a:r>
          <a:endParaRPr lang="sl-SI" sz="2400" b="1" kern="1200" dirty="0">
            <a:solidFill>
              <a:schemeClr val="accent6">
                <a:lumMod val="50000"/>
              </a:schemeClr>
            </a:solidFill>
            <a:latin typeface="+mn-lt"/>
            <a:cs typeface="Arial" panose="020B0604020202020204" pitchFamily="34" charset="0"/>
          </a:endParaRPr>
        </a:p>
        <a:p>
          <a:pPr marL="457200" lvl="2" indent="-228600" algn="l" defTabSz="1066800">
            <a:lnSpc>
              <a:spcPct val="90000"/>
            </a:lnSpc>
            <a:spcBef>
              <a:spcPct val="0"/>
            </a:spcBef>
            <a:spcAft>
              <a:spcPct val="15000"/>
            </a:spcAft>
            <a:buChar char="••"/>
          </a:pPr>
          <a:endParaRPr lang="sl-SI" sz="2400" b="1" kern="1200" dirty="0">
            <a:solidFill>
              <a:schemeClr val="accent6">
                <a:lumMod val="50000"/>
              </a:schemeClr>
            </a:solidFill>
            <a:latin typeface="+mn-lt"/>
            <a:cs typeface="Arial" panose="020B0604020202020204" pitchFamily="34" charset="0"/>
          </a:endParaRPr>
        </a:p>
        <a:p>
          <a:pPr marL="457200" lvl="2" indent="-228600" algn="l" defTabSz="1066800">
            <a:lnSpc>
              <a:spcPct val="90000"/>
            </a:lnSpc>
            <a:spcBef>
              <a:spcPct val="0"/>
            </a:spcBef>
            <a:spcAft>
              <a:spcPct val="15000"/>
            </a:spcAft>
            <a:buChar char="••"/>
          </a:pPr>
          <a:r>
            <a:rPr lang="sl-SI" sz="2400" kern="1200" dirty="0" smtClean="0">
              <a:latin typeface="+mn-lt"/>
            </a:rPr>
            <a:t>Podpora sektorjem v težavah z dolgoročno ciljno usmerjenostjo na konkurenčnost, kakovost ali </a:t>
          </a:r>
          <a:r>
            <a:rPr lang="sl-SI" sz="2400" kern="1200" dirty="0" err="1" smtClean="0">
              <a:latin typeface="+mn-lt"/>
            </a:rPr>
            <a:t>trajnostnost</a:t>
          </a:r>
          <a:r>
            <a:rPr lang="sl-SI" sz="2400" kern="1200" dirty="0" smtClean="0">
              <a:latin typeface="+mn-lt"/>
            </a:rPr>
            <a:t> </a:t>
          </a:r>
          <a:r>
            <a:rPr lang="sl-SI" sz="2400" b="1" kern="1200" dirty="0" smtClean="0">
              <a:solidFill>
                <a:schemeClr val="accent6">
                  <a:lumMod val="50000"/>
                </a:schemeClr>
              </a:solidFill>
              <a:latin typeface="+mn-lt"/>
            </a:rPr>
            <a:t>(vezana dohodkovna podpora)</a:t>
          </a:r>
          <a:r>
            <a:rPr lang="sl-SI" sz="2400" kern="1200" dirty="0" smtClean="0">
              <a:latin typeface="+mn-lt"/>
            </a:rPr>
            <a:t>.</a:t>
          </a:r>
          <a:endParaRPr lang="sl-SI" sz="2400" b="1" kern="1200" dirty="0">
            <a:latin typeface="+mn-lt"/>
            <a:cs typeface="Arial" panose="020B0604020202020204" pitchFamily="34" charset="0"/>
          </a:endParaRPr>
        </a:p>
      </dsp:txBody>
      <dsp:txXfrm>
        <a:off x="0" y="913572"/>
        <a:ext cx="11916494" cy="68763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C0B69-E2A8-4F41-B62E-401BE1480CD3}">
      <dsp:nvSpPr>
        <dsp:cNvPr id="0" name=""/>
        <dsp:cNvSpPr/>
      </dsp:nvSpPr>
      <dsp:spPr>
        <a:xfrm>
          <a:off x="0" y="470716"/>
          <a:ext cx="11779976" cy="147905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257" tIns="104140" rIns="914257" bIns="142240" numCol="1" spcCol="1270" anchor="t" anchorCtr="0">
          <a:noAutofit/>
        </a:bodyPr>
        <a:lstStyle/>
        <a:p>
          <a:pPr marL="228600" lvl="1" indent="-228600" algn="l" defTabSz="889000">
            <a:lnSpc>
              <a:spcPct val="90000"/>
            </a:lnSpc>
            <a:spcBef>
              <a:spcPct val="0"/>
            </a:spcBef>
            <a:spcAft>
              <a:spcPct val="15000"/>
            </a:spcAft>
            <a:buChar char="••"/>
          </a:pPr>
          <a:r>
            <a:rPr lang="sl-SI" sz="2000" b="1" u="none" kern="1200" dirty="0" smtClean="0">
              <a:solidFill>
                <a:schemeClr val="tx1"/>
              </a:solidFill>
            </a:rPr>
            <a:t>Vodja KMG</a:t>
          </a:r>
          <a:endParaRPr lang="sl-SI" sz="2000" b="1" u="none" kern="1200" dirty="0">
            <a:solidFill>
              <a:schemeClr val="tx1"/>
            </a:solidFill>
          </a:endParaRPr>
        </a:p>
        <a:p>
          <a:pPr marL="228600" lvl="1" indent="-228600" algn="l" defTabSz="889000">
            <a:lnSpc>
              <a:spcPct val="90000"/>
            </a:lnSpc>
            <a:spcBef>
              <a:spcPct val="0"/>
            </a:spcBef>
            <a:spcAft>
              <a:spcPct val="15000"/>
            </a:spcAft>
            <a:buChar char="••"/>
          </a:pPr>
          <a:r>
            <a:rPr lang="sl-SI" sz="2000" b="1" kern="1200" dirty="0" smtClean="0"/>
            <a:t>ni starejši od 40 let ter</a:t>
          </a:r>
          <a:endParaRPr lang="sl-SI" sz="2000" b="1" u="none" kern="1200" dirty="0">
            <a:solidFill>
              <a:schemeClr val="tx1"/>
            </a:solidFill>
          </a:endParaRPr>
        </a:p>
        <a:p>
          <a:pPr marL="228600" lvl="1" indent="-228600" algn="l" defTabSz="889000">
            <a:lnSpc>
              <a:spcPct val="90000"/>
            </a:lnSpc>
            <a:spcBef>
              <a:spcPct val="0"/>
            </a:spcBef>
            <a:spcAft>
              <a:spcPct val="15000"/>
            </a:spcAft>
            <a:buChar char="••"/>
          </a:pPr>
          <a:r>
            <a:rPr lang="sl-SI" sz="2000" b="1" kern="1200" dirty="0" smtClean="0"/>
            <a:t>ima potrebno znanje in spretnosti za opravljanje kmetijske dejavnosti </a:t>
          </a:r>
          <a:r>
            <a:rPr lang="sl-SI" sz="2000" b="0" i="1" u="sng" kern="1200" dirty="0" smtClean="0"/>
            <a:t>za kar se šteje najmanj tri leta delovnih izkušenj na kmetijskem gospodarstvu.</a:t>
          </a:r>
          <a:endParaRPr lang="sl-SI" sz="2000" b="1" u="none" kern="1200" dirty="0">
            <a:solidFill>
              <a:schemeClr val="tx1"/>
            </a:solidFill>
          </a:endParaRPr>
        </a:p>
      </dsp:txBody>
      <dsp:txXfrm>
        <a:off x="0" y="470716"/>
        <a:ext cx="11779976" cy="1479054"/>
      </dsp:txXfrm>
    </dsp:sp>
    <dsp:sp modelId="{77E673DE-25D2-44F2-8DA5-A557B4D0709B}">
      <dsp:nvSpPr>
        <dsp:cNvPr id="0" name=""/>
        <dsp:cNvSpPr/>
      </dsp:nvSpPr>
      <dsp:spPr>
        <a:xfrm>
          <a:off x="588423" y="102050"/>
          <a:ext cx="9563331" cy="442394"/>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679" tIns="0" rIns="311679" bIns="0" numCol="1" spcCol="1270" anchor="ctr" anchorCtr="0">
          <a:noAutofit/>
        </a:bodyPr>
        <a:lstStyle/>
        <a:p>
          <a:pPr lvl="0" algn="l" defTabSz="889000">
            <a:lnSpc>
              <a:spcPct val="90000"/>
            </a:lnSpc>
            <a:spcBef>
              <a:spcPct val="0"/>
            </a:spcBef>
            <a:spcAft>
              <a:spcPct val="35000"/>
            </a:spcAft>
          </a:pPr>
          <a:r>
            <a:rPr lang="sl-SI" sz="2000" kern="1200" dirty="0" smtClean="0"/>
            <a:t>DEFINCIJA  MLADEGA KMETA (definicija je skupna za I. in II. steber):</a:t>
          </a:r>
          <a:endParaRPr lang="sl-SI" sz="2000" kern="1200" dirty="0"/>
        </a:p>
      </dsp:txBody>
      <dsp:txXfrm>
        <a:off x="610019" y="123646"/>
        <a:ext cx="9520139" cy="399202"/>
      </dsp:txXfrm>
    </dsp:sp>
    <dsp:sp modelId="{15950A99-FC68-443F-A159-014E55B24E36}">
      <dsp:nvSpPr>
        <dsp:cNvPr id="0" name=""/>
        <dsp:cNvSpPr/>
      </dsp:nvSpPr>
      <dsp:spPr>
        <a:xfrm>
          <a:off x="0" y="2544760"/>
          <a:ext cx="11779976" cy="1864023"/>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257" tIns="104140" rIns="914257" bIns="142240" numCol="1" spcCol="1270" anchor="t" anchorCtr="0">
          <a:noAutofit/>
        </a:bodyPr>
        <a:lstStyle/>
        <a:p>
          <a:pPr marL="228600" lvl="1" indent="0" algn="l" defTabSz="889000">
            <a:lnSpc>
              <a:spcPct val="90000"/>
            </a:lnSpc>
            <a:spcBef>
              <a:spcPct val="0"/>
            </a:spcBef>
            <a:spcAft>
              <a:spcPct val="15000"/>
            </a:spcAft>
            <a:buChar char="••"/>
          </a:pPr>
          <a:r>
            <a:rPr lang="sl-SI" sz="2000" b="1" kern="1200" dirty="0" smtClean="0">
              <a:solidFill>
                <a:schemeClr val="tx1"/>
              </a:solidFill>
            </a:rPr>
            <a:t>a) v primeru nosilca KMG, ki  je fizična oseba je:</a:t>
          </a:r>
        </a:p>
        <a:p>
          <a:pPr marL="457200" lvl="2" indent="0" algn="l" defTabSz="889000">
            <a:lnSpc>
              <a:spcPct val="90000"/>
            </a:lnSpc>
            <a:spcBef>
              <a:spcPct val="0"/>
            </a:spcBef>
            <a:spcAft>
              <a:spcPct val="15000"/>
            </a:spcAft>
            <a:buChar char="••"/>
          </a:pPr>
          <a:r>
            <a:rPr lang="sl-SI" sz="2000" kern="1200" dirty="0" smtClean="0"/>
            <a:t>nosilec kmetije skladno z Zakonom o kmetijstvu ali</a:t>
          </a:r>
        </a:p>
        <a:p>
          <a:pPr marL="457200" lvl="2" indent="0" algn="l" defTabSz="889000">
            <a:lnSpc>
              <a:spcPct val="90000"/>
            </a:lnSpc>
            <a:spcBef>
              <a:spcPct val="0"/>
            </a:spcBef>
            <a:spcAft>
              <a:spcPct val="15000"/>
            </a:spcAft>
            <a:buChar char="••"/>
          </a:pPr>
          <a:r>
            <a:rPr lang="sl-SI" sz="2000" kern="1200" dirty="0" smtClean="0"/>
            <a:t>samostojni podjetnik (</a:t>
          </a:r>
          <a:r>
            <a:rPr lang="sl-SI" sz="2000" kern="1200" dirty="0" err="1" smtClean="0"/>
            <a:t>s.p</a:t>
          </a:r>
          <a:r>
            <a:rPr lang="sl-SI" sz="2000" kern="1200" dirty="0" smtClean="0"/>
            <a:t>.), ki je registriran skladno z Zakonom o gospodarskih družbah.</a:t>
          </a:r>
        </a:p>
        <a:p>
          <a:pPr marL="0" marR="0" lvl="0" indent="0" algn="l" defTabSz="914400" eaLnBrk="1" fontAlgn="auto" latinLnBrk="0" hangingPunct="1">
            <a:lnSpc>
              <a:spcPct val="100000"/>
            </a:lnSpc>
            <a:spcBef>
              <a:spcPct val="0"/>
            </a:spcBef>
            <a:spcAft>
              <a:spcPts val="0"/>
            </a:spcAft>
            <a:buClrTx/>
            <a:buSzTx/>
            <a:buFontTx/>
            <a:buChar char="••"/>
            <a:tabLst/>
            <a:defRPr/>
          </a:pPr>
          <a:r>
            <a:rPr lang="sl-SI" sz="2000" b="1" kern="1200" dirty="0" smtClean="0">
              <a:solidFill>
                <a:schemeClr val="tx1"/>
              </a:solidFill>
            </a:rPr>
            <a:t>b) v primeru nosilca KMG, ki je pravna oseba, družbenik enoosebne družbe, ki je tudi poslovodja te enoosebne gospodarske družbe.</a:t>
          </a:r>
        </a:p>
        <a:p>
          <a:pPr marL="457200" lvl="2" indent="0" algn="l" defTabSz="889000">
            <a:lnSpc>
              <a:spcPct val="90000"/>
            </a:lnSpc>
            <a:spcBef>
              <a:spcPct val="0"/>
            </a:spcBef>
            <a:spcAft>
              <a:spcPct val="15000"/>
            </a:spcAft>
            <a:buChar char="••"/>
          </a:pPr>
          <a:endParaRPr lang="sl-SI" sz="2000" kern="1200" dirty="0" smtClean="0">
            <a:solidFill>
              <a:schemeClr val="tx1"/>
            </a:solidFill>
          </a:endParaRPr>
        </a:p>
        <a:p>
          <a:pPr marL="228600" lvl="1" indent="0" algn="l" defTabSz="889000">
            <a:lnSpc>
              <a:spcPct val="90000"/>
            </a:lnSpc>
            <a:spcBef>
              <a:spcPct val="0"/>
            </a:spcBef>
            <a:spcAft>
              <a:spcPct val="15000"/>
            </a:spcAft>
            <a:buChar char="••"/>
          </a:pPr>
          <a:endParaRPr lang="sl-SI" sz="2000" b="1" kern="1200" dirty="0" smtClean="0"/>
        </a:p>
      </dsp:txBody>
      <dsp:txXfrm>
        <a:off x="0" y="2544760"/>
        <a:ext cx="11779976" cy="1864023"/>
      </dsp:txXfrm>
    </dsp:sp>
    <dsp:sp modelId="{2835AC81-2FE6-4211-998B-F43E113D13F4}">
      <dsp:nvSpPr>
        <dsp:cNvPr id="0" name=""/>
        <dsp:cNvSpPr/>
      </dsp:nvSpPr>
      <dsp:spPr>
        <a:xfrm>
          <a:off x="588423" y="1976744"/>
          <a:ext cx="10238017" cy="4849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679" tIns="0" rIns="311679" bIns="0" numCol="1" spcCol="1270" anchor="ctr" anchorCtr="0">
          <a:noAutofit/>
        </a:bodyPr>
        <a:lstStyle/>
        <a:p>
          <a:pPr lvl="0" algn="l" defTabSz="889000">
            <a:lnSpc>
              <a:spcPct val="90000"/>
            </a:lnSpc>
            <a:spcBef>
              <a:spcPct val="0"/>
            </a:spcBef>
            <a:spcAft>
              <a:spcPct val="35000"/>
            </a:spcAft>
          </a:pPr>
          <a:r>
            <a:rPr lang="sl-SI" sz="2000" b="1" kern="1200" dirty="0" smtClean="0">
              <a:solidFill>
                <a:schemeClr val="tx1"/>
              </a:solidFill>
            </a:rPr>
            <a:t>Kot Vodja KMG se šteje:</a:t>
          </a:r>
          <a:endParaRPr lang="sl-SI" sz="2000" b="1" kern="1200" dirty="0">
            <a:solidFill>
              <a:schemeClr val="tx1"/>
            </a:solidFill>
          </a:endParaRPr>
        </a:p>
      </dsp:txBody>
      <dsp:txXfrm>
        <a:off x="612099" y="2000420"/>
        <a:ext cx="10190665" cy="437643"/>
      </dsp:txXfrm>
    </dsp:sp>
    <dsp:sp modelId="{FDDCFC93-C50D-4791-A9C2-BFFF5D7F287C}">
      <dsp:nvSpPr>
        <dsp:cNvPr id="0" name=""/>
        <dsp:cNvSpPr/>
      </dsp:nvSpPr>
      <dsp:spPr>
        <a:xfrm>
          <a:off x="0" y="4601300"/>
          <a:ext cx="11779976" cy="555362"/>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2C828FE-EE77-4A7A-A861-2DFBD17F6985}">
      <dsp:nvSpPr>
        <dsp:cNvPr id="0" name=""/>
        <dsp:cNvSpPr/>
      </dsp:nvSpPr>
      <dsp:spPr>
        <a:xfrm>
          <a:off x="607994" y="4540292"/>
          <a:ext cx="10381110" cy="65998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679" tIns="0" rIns="311679" bIns="0" numCol="1" spcCol="1270" anchor="ctr" anchorCtr="0">
          <a:noAutofit/>
        </a:bodyPr>
        <a:lstStyle/>
        <a:p>
          <a:pPr lvl="0" algn="l" defTabSz="889000">
            <a:lnSpc>
              <a:spcPct val="90000"/>
            </a:lnSpc>
            <a:spcBef>
              <a:spcPct val="0"/>
            </a:spcBef>
            <a:spcAft>
              <a:spcPct val="35000"/>
            </a:spcAft>
          </a:pPr>
          <a:r>
            <a:rPr lang="sl-SI" sz="2000" b="1" kern="1200" dirty="0" smtClean="0">
              <a:solidFill>
                <a:schemeClr val="tx1"/>
              </a:solidFill>
            </a:rPr>
            <a:t>NI starejši od 40 let – </a:t>
          </a:r>
          <a:r>
            <a:rPr lang="sl-SI" sz="2000" b="1" u="sng" kern="1200" dirty="0" smtClean="0">
              <a:solidFill>
                <a:schemeClr val="tx1"/>
              </a:solidFill>
            </a:rPr>
            <a:t>kdaj za NP: </a:t>
          </a:r>
          <a:r>
            <a:rPr lang="sl-SI" sz="2000" kern="1200" dirty="0" smtClean="0">
              <a:solidFill>
                <a:schemeClr val="tx1"/>
              </a:solidFill>
            </a:rPr>
            <a:t>v letu prve oddaje zahtevka (</a:t>
          </a:r>
          <a:r>
            <a:rPr lang="sl-SI" sz="2000" b="0" i="1" kern="1200" dirty="0" smtClean="0">
              <a:solidFill>
                <a:schemeClr val="tx1"/>
              </a:solidFill>
            </a:rPr>
            <a:t>je natančneje definirano med pogoji upravičenosti, ker je razlika med I. in II. stebrom)</a:t>
          </a:r>
          <a:endParaRPr lang="sl-SI" sz="2000" b="0" i="1" kern="1200" dirty="0">
            <a:solidFill>
              <a:schemeClr val="tx1"/>
            </a:solidFill>
          </a:endParaRPr>
        </a:p>
      </dsp:txBody>
      <dsp:txXfrm>
        <a:off x="640212" y="4572510"/>
        <a:ext cx="10316674" cy="5955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50A99-FC68-443F-A159-014E55B24E36}">
      <dsp:nvSpPr>
        <dsp:cNvPr id="0" name=""/>
        <dsp:cNvSpPr/>
      </dsp:nvSpPr>
      <dsp:spPr>
        <a:xfrm>
          <a:off x="0" y="487340"/>
          <a:ext cx="11803399" cy="48641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9591" tIns="541528" rIns="929591" bIns="128016" numCol="1" spcCol="1270" anchor="t" anchorCtr="0">
          <a:noAutofit/>
        </a:bodyPr>
        <a:lstStyle/>
        <a:p>
          <a:pPr marL="171450" lvl="1" indent="-171450" algn="l" defTabSz="800100">
            <a:lnSpc>
              <a:spcPct val="90000"/>
            </a:lnSpc>
            <a:spcBef>
              <a:spcPct val="0"/>
            </a:spcBef>
            <a:spcAft>
              <a:spcPct val="15000"/>
            </a:spcAft>
            <a:buChar char="••"/>
          </a:pPr>
          <a:r>
            <a:rPr lang="sl-SI" sz="1800" b="1" kern="1200" dirty="0" smtClean="0">
              <a:solidFill>
                <a:schemeClr val="accent6">
                  <a:lumMod val="75000"/>
                </a:schemeClr>
              </a:solidFill>
            </a:rPr>
            <a:t>vsaj tri leta vključenost v obvezno ali prostovoljno pokojninsko in invalidsko ter zdravstveno zavarovanje kot kmet. </a:t>
          </a:r>
          <a:r>
            <a:rPr lang="sl-SI" sz="1800" kern="1200" dirty="0" smtClean="0"/>
            <a:t>To opredeljujejo šifre zavarovalnih podlag 051, 052 ali 007, vendar v primeru 007, skupaj z 064 ali 065, in tudi naštete šifre, 051, 052 in 007, v kombinaciji s šifro 072  </a:t>
          </a:r>
          <a:r>
            <a:rPr lang="sl-SI" sz="1800" i="1" u="sng" kern="1200" dirty="0" smtClean="0"/>
            <a:t>(agencija preveri izpolnjevanje na dan oddaje zahtevka (v primeru razjasnitve kmeta pozove po ustreznih dokazilih)</a:t>
          </a:r>
          <a:r>
            <a:rPr lang="sl-SI" sz="1800" i="0" u="none" kern="1200" dirty="0" smtClean="0"/>
            <a:t>, </a:t>
          </a:r>
          <a:r>
            <a:rPr lang="sl-SI" sz="1800" b="1" i="0" u="none" kern="1200" dirty="0" smtClean="0"/>
            <a:t>ali</a:t>
          </a:r>
          <a:endParaRPr lang="sl-SI" sz="1800" b="1" i="0" u="none" kern="1200" dirty="0"/>
        </a:p>
        <a:p>
          <a:pPr marL="171450" lvl="1" indent="-171450" algn="l" defTabSz="800100">
            <a:lnSpc>
              <a:spcPct val="90000"/>
            </a:lnSpc>
            <a:spcBef>
              <a:spcPct val="0"/>
            </a:spcBef>
            <a:spcAft>
              <a:spcPct val="15000"/>
            </a:spcAft>
            <a:buChar char="••"/>
          </a:pPr>
          <a:r>
            <a:rPr lang="sl-SI" sz="1800" b="1" kern="1200" dirty="0" smtClean="0">
              <a:solidFill>
                <a:schemeClr val="accent6">
                  <a:lumMod val="75000"/>
                </a:schemeClr>
              </a:solidFill>
            </a:rPr>
            <a:t>članstvo na KMG</a:t>
          </a:r>
          <a:r>
            <a:rPr lang="sl-SI" sz="1800" kern="1200" dirty="0" smtClean="0"/>
            <a:t>, ki se ugotavlja na podlagi podatkov v RKG </a:t>
          </a:r>
          <a:r>
            <a:rPr lang="sl-SI" sz="1800" i="1" u="sng" kern="1200" dirty="0" smtClean="0"/>
            <a:t>(agencija preveri izpolnjevanje na dan oddaje zahtevka)</a:t>
          </a:r>
          <a:r>
            <a:rPr lang="sl-SI" sz="1800" kern="1200" dirty="0" smtClean="0"/>
            <a:t>, </a:t>
          </a:r>
          <a:r>
            <a:rPr lang="sl-SI" sz="1800" b="1" kern="1200" dirty="0" smtClean="0"/>
            <a:t>ali</a:t>
          </a:r>
          <a:endParaRPr lang="sl-SI" sz="1800" b="1" kern="1200" dirty="0"/>
        </a:p>
        <a:p>
          <a:pPr marL="171450" lvl="1" indent="-171450" algn="l" defTabSz="800100">
            <a:lnSpc>
              <a:spcPct val="90000"/>
            </a:lnSpc>
            <a:spcBef>
              <a:spcPct val="0"/>
            </a:spcBef>
            <a:spcAft>
              <a:spcPct val="15000"/>
            </a:spcAft>
            <a:buChar char="••"/>
          </a:pPr>
          <a:r>
            <a:rPr lang="sl-SI" sz="1800" b="1" kern="1200" dirty="0" smtClean="0">
              <a:solidFill>
                <a:schemeClr val="accent6">
                  <a:lumMod val="75000"/>
                </a:schemeClr>
              </a:solidFill>
            </a:rPr>
            <a:t>izkušnje iz opravljanja kmetijske dejavnosti</a:t>
          </a:r>
          <a:r>
            <a:rPr lang="sl-SI" sz="1800" kern="1200" dirty="0" smtClean="0"/>
            <a:t>, kar mladi kmet dokazuje z:</a:t>
          </a:r>
          <a:endParaRPr lang="sl-SI" sz="1800" kern="1200" dirty="0"/>
        </a:p>
        <a:p>
          <a:pPr marL="342900" lvl="2" indent="-171450" algn="l" defTabSz="800100">
            <a:lnSpc>
              <a:spcPct val="90000"/>
            </a:lnSpc>
            <a:spcBef>
              <a:spcPct val="0"/>
            </a:spcBef>
            <a:spcAft>
              <a:spcPct val="15000"/>
            </a:spcAft>
            <a:buChar char="••"/>
          </a:pPr>
          <a:r>
            <a:rPr lang="sl-SI" sz="1800" b="1" kern="1200" dirty="0" smtClean="0"/>
            <a:t>Izjavo fizične osebe, ki je bila v času pridobivanja izkušenj mladega kmeta nosilec KMG na katerem je mladi kmet te izkušnje pridobil. Oseba, ki podpiše izjavo, mora oziroma je bila najmanj tri leta vpisana v RKG kot nosilec KMG. </a:t>
          </a:r>
          <a:r>
            <a:rPr lang="sl-SI" sz="1500" i="1" kern="1200" dirty="0" smtClean="0"/>
            <a:t>Obrazec »Izjava o pridobljenih delovnih izkušnjah iz kmetijske dejavnosti na kmetijskem  gospodarstvu« je kot priloga 1 del uredbe.</a:t>
          </a:r>
          <a:endParaRPr lang="sl-SI" sz="1500" i="1" kern="1200" dirty="0"/>
        </a:p>
        <a:p>
          <a:pPr marL="342900" lvl="2" indent="-171450" algn="l" defTabSz="800100">
            <a:lnSpc>
              <a:spcPct val="90000"/>
            </a:lnSpc>
            <a:spcBef>
              <a:spcPct val="0"/>
            </a:spcBef>
            <a:spcAft>
              <a:spcPct val="15000"/>
            </a:spcAft>
            <a:buChar char="••"/>
          </a:pPr>
          <a:r>
            <a:rPr lang="sl-SI" sz="1800" b="1" kern="1200" dirty="0" smtClean="0"/>
            <a:t>V primeru smrti fizične osebe, ki je bila nosilec na KMG v času pridobivanja izkušenj mladega kmeta, lahko izjavo podpiše nov nosilec, ki to postane v skladu s 5. b členom ZKme-1, če novi nosilec ni mladi kmet ali oseba, ki je bila v času pridobivanja izkušenj solastnik zadevnega KMG, če solastnik ni mladi kmet.  </a:t>
          </a:r>
        </a:p>
        <a:p>
          <a:pPr marL="342900" lvl="2" indent="-171450" algn="l" defTabSz="800100">
            <a:lnSpc>
              <a:spcPct val="90000"/>
            </a:lnSpc>
            <a:spcBef>
              <a:spcPct val="0"/>
            </a:spcBef>
            <a:spcAft>
              <a:spcPct val="15000"/>
            </a:spcAft>
            <a:buChar char="••"/>
          </a:pPr>
          <a:r>
            <a:rPr lang="sl-SI" sz="1800" b="1" u="sng" kern="1200" dirty="0" smtClean="0"/>
            <a:t>Izjavo kmet priloži sam ob oddaji ZV ali najkasneje do zadnjega datuma za oddajo ZV.</a:t>
          </a:r>
          <a:endParaRPr lang="sl-SI" sz="1800" b="1" u="sng" kern="1200" dirty="0"/>
        </a:p>
      </dsp:txBody>
      <dsp:txXfrm>
        <a:off x="0" y="487340"/>
        <a:ext cx="11803399" cy="4864124"/>
      </dsp:txXfrm>
    </dsp:sp>
    <dsp:sp modelId="{2835AC81-2FE6-4211-998B-F43E113D13F4}">
      <dsp:nvSpPr>
        <dsp:cNvPr id="0" name=""/>
        <dsp:cNvSpPr/>
      </dsp:nvSpPr>
      <dsp:spPr>
        <a:xfrm>
          <a:off x="185735" y="232344"/>
          <a:ext cx="10419908" cy="664459"/>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906" tIns="0" rIns="316906" bIns="0" numCol="1" spcCol="1270" anchor="ctr" anchorCtr="0">
          <a:noAutofit/>
        </a:bodyPr>
        <a:lstStyle/>
        <a:p>
          <a:pPr lvl="0" algn="l" defTabSz="889000">
            <a:lnSpc>
              <a:spcPct val="90000"/>
            </a:lnSpc>
            <a:spcBef>
              <a:spcPct val="0"/>
            </a:spcBef>
            <a:spcAft>
              <a:spcPct val="35000"/>
            </a:spcAft>
          </a:pPr>
          <a:r>
            <a:rPr lang="sl-SI" sz="2000" b="1" kern="1200" dirty="0" smtClean="0">
              <a:solidFill>
                <a:schemeClr val="tx1"/>
              </a:solidFill>
            </a:rPr>
            <a:t> Kot delovne izkušnje na kmetiji se štejejo:</a:t>
          </a:r>
          <a:endParaRPr lang="sl-SI" sz="2000" b="1" kern="1200" dirty="0">
            <a:solidFill>
              <a:schemeClr val="tx1"/>
            </a:solidFill>
          </a:endParaRPr>
        </a:p>
      </dsp:txBody>
      <dsp:txXfrm>
        <a:off x="218171" y="264780"/>
        <a:ext cx="10355036" cy="59958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50A99-FC68-443F-A159-014E55B24E36}">
      <dsp:nvSpPr>
        <dsp:cNvPr id="0" name=""/>
        <dsp:cNvSpPr/>
      </dsp:nvSpPr>
      <dsp:spPr>
        <a:xfrm>
          <a:off x="0" y="521662"/>
          <a:ext cx="11728842" cy="2052052"/>
        </a:xfrm>
        <a:prstGeom prst="rect">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3719" tIns="687324" rIns="923719"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smtClean="0"/>
            <a:t>upravičeni do ODPT in</a:t>
          </a:r>
        </a:p>
        <a:p>
          <a:pPr marL="228600" lvl="1" indent="-228600" algn="l" defTabSz="889000">
            <a:lnSpc>
              <a:spcPct val="90000"/>
            </a:lnSpc>
            <a:spcBef>
              <a:spcPct val="0"/>
            </a:spcBef>
            <a:spcAft>
              <a:spcPct val="15000"/>
            </a:spcAft>
            <a:buChar char="••"/>
          </a:pPr>
          <a:r>
            <a:rPr lang="sl-SI" sz="2000" kern="1200" dirty="0" smtClean="0"/>
            <a:t>ki v letu prve oddaje zahtevka za MK niso starejši od 40 let ter</a:t>
          </a:r>
        </a:p>
        <a:p>
          <a:pPr marL="228600" lvl="1" indent="-228600" algn="l" defTabSz="889000">
            <a:lnSpc>
              <a:spcPct val="90000"/>
            </a:lnSpc>
            <a:spcBef>
              <a:spcPct val="0"/>
            </a:spcBef>
            <a:spcAft>
              <a:spcPct val="15000"/>
            </a:spcAft>
            <a:buChar char="••"/>
          </a:pPr>
          <a:r>
            <a:rPr lang="sl-SI" sz="2000" kern="1200" dirty="0" smtClean="0"/>
            <a:t>ki prvič vzpostavljajo kmetijsko gospodarstvo kot njegovi nosilci v letu prve predložitve zahtevka za MK ali so ga vzpostavili v petih letih pred prvo predložitvijo zahtevka za MK.</a:t>
          </a:r>
        </a:p>
      </dsp:txBody>
      <dsp:txXfrm>
        <a:off x="0" y="521662"/>
        <a:ext cx="11728842" cy="2052052"/>
      </dsp:txXfrm>
    </dsp:sp>
    <dsp:sp modelId="{2835AC81-2FE6-4211-998B-F43E113D13F4}">
      <dsp:nvSpPr>
        <dsp:cNvPr id="0" name=""/>
        <dsp:cNvSpPr/>
      </dsp:nvSpPr>
      <dsp:spPr>
        <a:xfrm>
          <a:off x="184562" y="247955"/>
          <a:ext cx="10354090" cy="78136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904" tIns="0" rIns="314904" bIns="0" numCol="1" spcCol="1270" anchor="ctr" anchorCtr="0">
          <a:noAutofit/>
        </a:bodyPr>
        <a:lstStyle/>
        <a:p>
          <a:pPr lvl="0" algn="l" defTabSz="889000">
            <a:lnSpc>
              <a:spcPct val="90000"/>
            </a:lnSpc>
            <a:spcBef>
              <a:spcPct val="0"/>
            </a:spcBef>
            <a:spcAft>
              <a:spcPct val="35000"/>
            </a:spcAft>
          </a:pPr>
          <a:r>
            <a:rPr lang="sl-SI" sz="2000" kern="1200" dirty="0" smtClean="0">
              <a:solidFill>
                <a:schemeClr val="tx1"/>
              </a:solidFill>
            </a:rPr>
            <a:t>MK je letno enotno plačilo na upravičen hektar, ki se odobri mladim kmetom, ki so:</a:t>
          </a:r>
          <a:endParaRPr lang="sl-SI" sz="2000" b="1" kern="1200" dirty="0">
            <a:solidFill>
              <a:schemeClr val="tx1"/>
            </a:solidFill>
          </a:endParaRPr>
        </a:p>
      </dsp:txBody>
      <dsp:txXfrm>
        <a:off x="222705" y="286098"/>
        <a:ext cx="10277804" cy="705082"/>
      </dsp:txXfrm>
    </dsp:sp>
    <dsp:sp modelId="{E4C9B034-C77B-4FA4-B3E9-ACCB473E636A}">
      <dsp:nvSpPr>
        <dsp:cNvPr id="0" name=""/>
        <dsp:cNvSpPr/>
      </dsp:nvSpPr>
      <dsp:spPr>
        <a:xfrm>
          <a:off x="0" y="2600852"/>
          <a:ext cx="11727652" cy="769208"/>
        </a:xfrm>
        <a:prstGeom prst="rect">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 modelId="{C278ED56-6047-47F8-8116-8D88EE608EA4}">
      <dsp:nvSpPr>
        <dsp:cNvPr id="0" name=""/>
        <dsp:cNvSpPr/>
      </dsp:nvSpPr>
      <dsp:spPr>
        <a:xfrm>
          <a:off x="621314" y="2621242"/>
          <a:ext cx="8331327" cy="701253"/>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904" tIns="0" rIns="314904" bIns="0" numCol="1" spcCol="1270" anchor="ctr" anchorCtr="0">
          <a:noAutofit/>
        </a:bodyPr>
        <a:lstStyle/>
        <a:p>
          <a:pPr lvl="0" algn="l" defTabSz="889000">
            <a:lnSpc>
              <a:spcPct val="90000"/>
            </a:lnSpc>
            <a:spcBef>
              <a:spcPct val="0"/>
            </a:spcBef>
            <a:spcAft>
              <a:spcPct val="35000"/>
            </a:spcAft>
          </a:pPr>
          <a:r>
            <a:rPr lang="sl-SI" sz="2000" b="1" kern="1200" dirty="0" smtClean="0">
              <a:solidFill>
                <a:schemeClr val="tx1"/>
              </a:solidFill>
            </a:rPr>
            <a:t>- Plačilo se odobri za največ 90 ha KZU.</a:t>
          </a:r>
        </a:p>
      </dsp:txBody>
      <dsp:txXfrm>
        <a:off x="655546" y="2655474"/>
        <a:ext cx="8262863" cy="632789"/>
      </dsp:txXfrm>
    </dsp:sp>
    <dsp:sp modelId="{01D28883-53F8-4B62-B549-CB9AD2252ABC}">
      <dsp:nvSpPr>
        <dsp:cNvPr id="0" name=""/>
        <dsp:cNvSpPr/>
      </dsp:nvSpPr>
      <dsp:spPr>
        <a:xfrm>
          <a:off x="0" y="3659895"/>
          <a:ext cx="11901895" cy="1471720"/>
        </a:xfrm>
        <a:prstGeom prst="rect">
          <a:avLst/>
        </a:prstGeom>
        <a:solidFill>
          <a:schemeClr val="lt1">
            <a:alpha val="90000"/>
            <a:hueOff val="0"/>
            <a:satOff val="0"/>
            <a:lumOff val="0"/>
            <a:alphaOff val="0"/>
          </a:schemeClr>
        </a:solidFill>
        <a:ln w="571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 modelId="{85DAED25-F821-49D6-8573-F26D8C597278}">
      <dsp:nvSpPr>
        <dsp:cNvPr id="0" name=""/>
        <dsp:cNvSpPr/>
      </dsp:nvSpPr>
      <dsp:spPr>
        <a:xfrm>
          <a:off x="603836" y="3759819"/>
          <a:ext cx="8331327" cy="141696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904" tIns="0" rIns="314904" bIns="0" numCol="1" spcCol="1270" anchor="ctr" anchorCtr="0">
          <a:noAutofit/>
        </a:bodyPr>
        <a:lstStyle/>
        <a:p>
          <a:pPr lvl="0" algn="l" defTabSz="889000">
            <a:lnSpc>
              <a:spcPct val="90000"/>
            </a:lnSpc>
            <a:spcBef>
              <a:spcPct val="0"/>
            </a:spcBef>
            <a:spcAft>
              <a:spcPct val="35000"/>
            </a:spcAft>
          </a:pPr>
          <a:r>
            <a:rPr lang="sl-SI" sz="2000" b="1" kern="1200" dirty="0" smtClean="0">
              <a:solidFill>
                <a:schemeClr val="tx1"/>
              </a:solidFill>
            </a:rPr>
            <a:t>- Načrtovan znesek na enoto znaša 78,91 eur/ha</a:t>
          </a:r>
          <a:r>
            <a:rPr lang="sl-SI" sz="2000" kern="1200" dirty="0" smtClean="0">
              <a:solidFill>
                <a:schemeClr val="tx1"/>
              </a:solidFill>
            </a:rPr>
            <a:t>, </a:t>
          </a:r>
        </a:p>
        <a:p>
          <a:pPr lvl="0" algn="l" defTabSz="889000">
            <a:lnSpc>
              <a:spcPct val="90000"/>
            </a:lnSpc>
            <a:spcBef>
              <a:spcPct val="0"/>
            </a:spcBef>
            <a:spcAft>
              <a:spcPct val="35000"/>
            </a:spcAft>
          </a:pPr>
          <a:r>
            <a:rPr lang="sl-SI" sz="2000" b="1" kern="1200" dirty="0" smtClean="0">
              <a:solidFill>
                <a:schemeClr val="tx1"/>
              </a:solidFill>
            </a:rPr>
            <a:t>- najnižji znesek načrtovanega zneska na enoto 59,33 eur/ha </a:t>
          </a:r>
          <a:r>
            <a:rPr lang="sl-SI" sz="2000" kern="1200" dirty="0" smtClean="0">
              <a:solidFill>
                <a:schemeClr val="tx1"/>
              </a:solidFill>
            </a:rPr>
            <a:t>in </a:t>
          </a:r>
        </a:p>
        <a:p>
          <a:pPr lvl="0" algn="l" defTabSz="889000">
            <a:lnSpc>
              <a:spcPct val="90000"/>
            </a:lnSpc>
            <a:spcBef>
              <a:spcPct val="0"/>
            </a:spcBef>
            <a:spcAft>
              <a:spcPct val="35000"/>
            </a:spcAft>
          </a:pPr>
          <a:r>
            <a:rPr lang="sl-SI" sz="2000" b="1" kern="1200" dirty="0" smtClean="0">
              <a:solidFill>
                <a:schemeClr val="tx1"/>
              </a:solidFill>
            </a:rPr>
            <a:t>- najvišji znesek načrtovanega zneska na enoto 98,64 eur/ha</a:t>
          </a:r>
          <a:r>
            <a:rPr lang="sl-SI" sz="2000" kern="1200" dirty="0" smtClean="0">
              <a:solidFill>
                <a:schemeClr val="tx1"/>
              </a:solidFill>
            </a:rPr>
            <a:t>. </a:t>
          </a:r>
          <a:endParaRPr lang="sl-SI" sz="2000" kern="1200" dirty="0">
            <a:solidFill>
              <a:schemeClr val="tx1"/>
            </a:solidFill>
          </a:endParaRPr>
        </a:p>
      </dsp:txBody>
      <dsp:txXfrm>
        <a:off x="673006" y="3828989"/>
        <a:ext cx="8192987" cy="12786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50A99-FC68-443F-A159-014E55B24E36}">
      <dsp:nvSpPr>
        <dsp:cNvPr id="0" name=""/>
        <dsp:cNvSpPr/>
      </dsp:nvSpPr>
      <dsp:spPr>
        <a:xfrm>
          <a:off x="0" y="263966"/>
          <a:ext cx="11145270" cy="2128054"/>
        </a:xfrm>
        <a:prstGeom prst="rect">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759" tIns="978916" rIns="877759" bIns="128016" numCol="1" spcCol="1270" anchor="t" anchorCtr="0">
          <a:noAutofit/>
        </a:bodyPr>
        <a:lstStyle/>
        <a:p>
          <a:pPr marL="171450" lvl="1" indent="-171450" algn="l" defTabSz="800100">
            <a:lnSpc>
              <a:spcPct val="90000"/>
            </a:lnSpc>
            <a:spcBef>
              <a:spcPct val="0"/>
            </a:spcBef>
            <a:spcAft>
              <a:spcPct val="15000"/>
            </a:spcAft>
            <a:buChar char="••"/>
          </a:pPr>
          <a:r>
            <a:rPr lang="sl-SI" sz="1800" kern="1200" dirty="0" smtClean="0"/>
            <a:t>Kot prva vzpostavitev se šteje vpis kot nosilec KMG v RKG! ali, v primeru pravne osebe, prvi vpis kot edini družbenik in hkrati poslovodja družbe v obliki pravne osebe z enim družbenikom v sodnem registru (dokazilo, akt o ustanovitvi, priloži sam ob oddaji zahtevka ali najkasneje do zadnjega dne za oddajo ZV). </a:t>
          </a:r>
          <a:endParaRPr lang="sl-SI" sz="1800" kern="1200" dirty="0"/>
        </a:p>
      </dsp:txBody>
      <dsp:txXfrm>
        <a:off x="0" y="263966"/>
        <a:ext cx="11145270" cy="2128054"/>
      </dsp:txXfrm>
    </dsp:sp>
    <dsp:sp modelId="{2835AC81-2FE6-4211-998B-F43E113D13F4}">
      <dsp:nvSpPr>
        <dsp:cNvPr id="0" name=""/>
        <dsp:cNvSpPr/>
      </dsp:nvSpPr>
      <dsp:spPr>
        <a:xfrm>
          <a:off x="110870" y="65148"/>
          <a:ext cx="10759595" cy="104182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236" tIns="0" rIns="299236" bIns="0" numCol="1" spcCol="1270" anchor="ctr" anchorCtr="0">
          <a:noAutofit/>
        </a:bodyPr>
        <a:lstStyle/>
        <a:p>
          <a:pPr lvl="0" algn="l" defTabSz="889000">
            <a:lnSpc>
              <a:spcPct val="90000"/>
            </a:lnSpc>
            <a:spcBef>
              <a:spcPct val="0"/>
            </a:spcBef>
            <a:spcAft>
              <a:spcPct val="35000"/>
            </a:spcAft>
          </a:pPr>
          <a:r>
            <a:rPr lang="sl-SI" sz="2000" b="1" kern="1200" dirty="0" smtClean="0">
              <a:solidFill>
                <a:schemeClr val="tx1"/>
              </a:solidFill>
            </a:rPr>
            <a:t>Podpora za MK se dodeli za največ 5 let.  </a:t>
          </a:r>
          <a:r>
            <a:rPr lang="sl-SI" sz="2000" b="0" i="1" kern="1200" dirty="0" smtClean="0">
              <a:solidFill>
                <a:schemeClr val="tx1"/>
              </a:solidFill>
            </a:rPr>
            <a:t>Pri tem se teh 5 let ustrezno zmanjša v primeru, da prva vzpostavitev </a:t>
          </a:r>
          <a:r>
            <a:rPr lang="sl-SI" sz="2000" b="0" i="1" kern="1200" dirty="0" err="1" smtClean="0">
              <a:solidFill>
                <a:schemeClr val="tx1"/>
              </a:solidFill>
            </a:rPr>
            <a:t>nosilstva</a:t>
          </a:r>
          <a:r>
            <a:rPr lang="sl-SI" sz="2000" b="0" i="1" kern="1200" dirty="0" smtClean="0">
              <a:solidFill>
                <a:schemeClr val="tx1"/>
              </a:solidFill>
            </a:rPr>
            <a:t> ni v letu prve predložitve zahtevka za MK.</a:t>
          </a:r>
          <a:endParaRPr lang="sl-SI" sz="2000" b="0" i="1" kern="1200" dirty="0">
            <a:solidFill>
              <a:schemeClr val="tx1"/>
            </a:solidFill>
          </a:endParaRPr>
        </a:p>
      </dsp:txBody>
      <dsp:txXfrm>
        <a:off x="161728" y="116006"/>
        <a:ext cx="10657879" cy="9401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50A99-FC68-443F-A159-014E55B24E36}">
      <dsp:nvSpPr>
        <dsp:cNvPr id="0" name=""/>
        <dsp:cNvSpPr/>
      </dsp:nvSpPr>
      <dsp:spPr>
        <a:xfrm>
          <a:off x="4680" y="21355"/>
          <a:ext cx="11531456" cy="5021699"/>
        </a:xfrm>
        <a:prstGeom prst="rect">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8174" tIns="812292" rIns="908174" bIns="156464" numCol="1" spcCol="1270" anchor="t" anchorCtr="0">
          <a:noAutofit/>
        </a:bodyPr>
        <a:lstStyle/>
        <a:p>
          <a:pPr marL="228600" lvl="1" indent="-228600" algn="l" defTabSz="977900">
            <a:lnSpc>
              <a:spcPct val="90000"/>
            </a:lnSpc>
            <a:spcBef>
              <a:spcPct val="0"/>
            </a:spcBef>
            <a:spcAft>
              <a:spcPct val="15000"/>
            </a:spcAft>
            <a:buChar char="••"/>
          </a:pPr>
          <a:r>
            <a:rPr lang="sl-SI" sz="2200" b="1" kern="1200" dirty="0" smtClean="0"/>
            <a:t>Nosilec KMG ni upravičen do plačila za mlade kmete:</a:t>
          </a:r>
          <a:endParaRPr lang="sl-SI" sz="2200" b="1" kern="1200" dirty="0"/>
        </a:p>
        <a:p>
          <a:pPr marL="457200" lvl="2" indent="-228600" algn="l" defTabSz="977900">
            <a:lnSpc>
              <a:spcPct val="90000"/>
            </a:lnSpc>
            <a:spcBef>
              <a:spcPct val="0"/>
            </a:spcBef>
            <a:spcAft>
              <a:spcPct val="15000"/>
            </a:spcAft>
            <a:buChar char="••"/>
          </a:pPr>
          <a:r>
            <a:rPr lang="sl-SI" sz="2200" kern="1200" dirty="0" smtClean="0"/>
            <a:t>če je eden izmed prejšnjih nosilcev KMG ali sam nosilec, kadar gre za pravne osebe, že prejel plačilo za mlade kmete v skladu z uredbo o shemah neposrednih plačil ali dopolnilno dohodkovno podporo za mlade kmete v skladu z uredbo o neposrednih plačilih za izvajanje SN 2023-2027.</a:t>
          </a:r>
          <a:endParaRPr lang="sl-SI" sz="2200" kern="1200" dirty="0"/>
        </a:p>
        <a:p>
          <a:pPr marL="228600" lvl="1" indent="-228600" algn="l" defTabSz="977900">
            <a:lnSpc>
              <a:spcPct val="90000"/>
            </a:lnSpc>
            <a:spcBef>
              <a:spcPct val="0"/>
            </a:spcBef>
            <a:spcAft>
              <a:spcPct val="15000"/>
            </a:spcAft>
            <a:buChar char="••"/>
          </a:pPr>
          <a:endParaRPr lang="sl-SI" sz="2200" kern="1200" dirty="0"/>
        </a:p>
        <a:p>
          <a:pPr marL="228600" lvl="1" indent="-228600" algn="l" defTabSz="977900">
            <a:lnSpc>
              <a:spcPct val="90000"/>
            </a:lnSpc>
            <a:spcBef>
              <a:spcPct val="0"/>
            </a:spcBef>
            <a:spcAft>
              <a:spcPct val="15000"/>
            </a:spcAft>
            <a:buChar char="••"/>
          </a:pPr>
          <a:r>
            <a:rPr lang="sl-SI" sz="2200" b="1" kern="1200" dirty="0" smtClean="0"/>
            <a:t>Smrt se šteje kot višja sila. </a:t>
          </a:r>
          <a:endParaRPr lang="sl-SI" sz="2200" b="1" kern="1200" dirty="0"/>
        </a:p>
        <a:p>
          <a:pPr marL="457200" lvl="2" indent="-228600" algn="l" defTabSz="977900">
            <a:lnSpc>
              <a:spcPct val="90000"/>
            </a:lnSpc>
            <a:spcBef>
              <a:spcPct val="0"/>
            </a:spcBef>
            <a:spcAft>
              <a:spcPct val="15000"/>
            </a:spcAft>
            <a:buChar char="••"/>
          </a:pPr>
          <a:r>
            <a:rPr lang="sl-SI" sz="2200" kern="1200" dirty="0" smtClean="0"/>
            <a:t>Novi nosilec KMG je v tem primeru upravičen do MK. </a:t>
          </a:r>
          <a:endParaRPr lang="sl-SI" sz="2200" kern="1200" dirty="0"/>
        </a:p>
        <a:p>
          <a:pPr marL="228600" lvl="1" indent="-228600" algn="l" defTabSz="977900">
            <a:lnSpc>
              <a:spcPct val="90000"/>
            </a:lnSpc>
            <a:spcBef>
              <a:spcPct val="0"/>
            </a:spcBef>
            <a:spcAft>
              <a:spcPct val="15000"/>
            </a:spcAft>
            <a:buChar char="••"/>
          </a:pPr>
          <a:endParaRPr lang="sl-SI" sz="2200" kern="1200" dirty="0"/>
        </a:p>
        <a:p>
          <a:pPr marL="228600" lvl="1" indent="-228600" algn="l" defTabSz="977900">
            <a:lnSpc>
              <a:spcPct val="90000"/>
            </a:lnSpc>
            <a:spcBef>
              <a:spcPct val="0"/>
            </a:spcBef>
            <a:spcAft>
              <a:spcPct val="15000"/>
            </a:spcAft>
            <a:buChar char="••"/>
          </a:pPr>
          <a:r>
            <a:rPr lang="sl-SI" sz="2200" b="1" kern="1200" dirty="0" smtClean="0"/>
            <a:t>Pravna oseba ni upravičena do plačila za mlade kmete:</a:t>
          </a:r>
          <a:endParaRPr lang="sl-SI" sz="2200" b="1" kern="1200" dirty="0"/>
        </a:p>
        <a:p>
          <a:pPr marL="457200" lvl="2" indent="-228600" algn="l" defTabSz="977900">
            <a:lnSpc>
              <a:spcPct val="90000"/>
            </a:lnSpc>
            <a:spcBef>
              <a:spcPct val="0"/>
            </a:spcBef>
            <a:spcAft>
              <a:spcPct val="15000"/>
            </a:spcAft>
            <a:buChar char="••"/>
          </a:pPr>
          <a:r>
            <a:rPr lang="sl-SI" sz="2200" kern="1200" dirty="0" smtClean="0"/>
            <a:t>če je predhodno že vpisana v sodni register kot večinski družbenik v kateri drugi gospodarski družbi, ki se ukvarja s kmetijstvom.</a:t>
          </a:r>
          <a:endParaRPr lang="sl-SI" sz="2200" kern="1200" dirty="0"/>
        </a:p>
      </dsp:txBody>
      <dsp:txXfrm>
        <a:off x="4680" y="21355"/>
        <a:ext cx="11531456" cy="5021699"/>
      </dsp:txXfrm>
    </dsp:sp>
    <dsp:sp modelId="{2835AC81-2FE6-4211-998B-F43E113D13F4}">
      <dsp:nvSpPr>
        <dsp:cNvPr id="0" name=""/>
        <dsp:cNvSpPr/>
      </dsp:nvSpPr>
      <dsp:spPr>
        <a:xfrm flipV="1">
          <a:off x="171377" y="0"/>
          <a:ext cx="11132417" cy="4572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05" tIns="0" rIns="309605" bIns="0" numCol="1" spcCol="1270" anchor="ctr" anchorCtr="0">
          <a:noAutofit/>
        </a:bodyPr>
        <a:lstStyle/>
        <a:p>
          <a:pPr lvl="0" algn="l" defTabSz="889000">
            <a:lnSpc>
              <a:spcPct val="90000"/>
            </a:lnSpc>
            <a:spcBef>
              <a:spcPct val="0"/>
            </a:spcBef>
            <a:spcAft>
              <a:spcPct val="35000"/>
            </a:spcAft>
          </a:pPr>
          <a:endParaRPr lang="sl-SI" sz="2000" b="0" i="1" kern="1200" dirty="0">
            <a:solidFill>
              <a:schemeClr val="tx1"/>
            </a:solidFill>
          </a:endParaRPr>
        </a:p>
      </dsp:txBody>
      <dsp:txXfrm rot="10800000">
        <a:off x="173609" y="2232"/>
        <a:ext cx="11127953" cy="412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50A99-FC68-443F-A159-014E55B24E36}">
      <dsp:nvSpPr>
        <dsp:cNvPr id="0" name=""/>
        <dsp:cNvSpPr/>
      </dsp:nvSpPr>
      <dsp:spPr>
        <a:xfrm>
          <a:off x="74851" y="118261"/>
          <a:ext cx="10879497" cy="3079564"/>
        </a:xfrm>
        <a:prstGeom prst="rect">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6828" tIns="604012" rIns="856828"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Prenos 2023-2027 v novo obdobje: Upravičencem, ki do leta 2027 ne bodo zaključili največ petletnega obdobja upravičenosti do MK se z letom 2027 zaključi upravičenost do MK. </a:t>
          </a:r>
          <a:endParaRPr lang="sl-SI" sz="2000" b="1" kern="1200" dirty="0"/>
        </a:p>
        <a:p>
          <a:pPr marL="228600" lvl="1" indent="-228600" algn="l" defTabSz="889000">
            <a:lnSpc>
              <a:spcPct val="90000"/>
            </a:lnSpc>
            <a:spcBef>
              <a:spcPct val="0"/>
            </a:spcBef>
            <a:spcAft>
              <a:spcPct val="15000"/>
            </a:spcAft>
            <a:buChar char="••"/>
          </a:pPr>
          <a:endParaRPr lang="sl-SI" sz="2000" b="1" kern="1200" dirty="0"/>
        </a:p>
        <a:p>
          <a:pPr marL="228600" lvl="1" indent="-228600" algn="l" defTabSz="889000">
            <a:lnSpc>
              <a:spcPct val="90000"/>
            </a:lnSpc>
            <a:spcBef>
              <a:spcPct val="0"/>
            </a:spcBef>
            <a:spcAft>
              <a:spcPct val="15000"/>
            </a:spcAft>
            <a:buChar char="••"/>
          </a:pPr>
          <a:r>
            <a:rPr lang="sl-SI" sz="2000" b="1" u="none" kern="1200" dirty="0" smtClean="0"/>
            <a:t>Prenos 2015-2022 v 2023-2027: plačilo za MK se za preostanek let še lahko izplača upravičencem, ki so prvič oddali vlogo za plačilo za MK na podlagi pravil iz obdobja 2015-2022 in ki z zbirno vlogo za leto 2022, še niso prejeli plačila za celotno obdobje petih let. </a:t>
          </a:r>
        </a:p>
      </dsp:txBody>
      <dsp:txXfrm>
        <a:off x="74851" y="118261"/>
        <a:ext cx="10879497" cy="3079564"/>
      </dsp:txXfrm>
    </dsp:sp>
    <dsp:sp modelId="{2835AC81-2FE6-4211-998B-F43E113D13F4}">
      <dsp:nvSpPr>
        <dsp:cNvPr id="0" name=""/>
        <dsp:cNvSpPr/>
      </dsp:nvSpPr>
      <dsp:spPr>
        <a:xfrm flipV="1">
          <a:off x="76745" y="0"/>
          <a:ext cx="10503018" cy="4572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1" tIns="0" rIns="292101" bIns="0" numCol="1" spcCol="1270" anchor="ctr" anchorCtr="0">
          <a:noAutofit/>
        </a:bodyPr>
        <a:lstStyle/>
        <a:p>
          <a:pPr lvl="0" algn="l" defTabSz="889000">
            <a:lnSpc>
              <a:spcPct val="90000"/>
            </a:lnSpc>
            <a:spcBef>
              <a:spcPct val="0"/>
            </a:spcBef>
            <a:spcAft>
              <a:spcPct val="35000"/>
            </a:spcAft>
          </a:pPr>
          <a:endParaRPr lang="sl-SI" sz="2000" b="0" i="1" kern="1200" dirty="0">
            <a:solidFill>
              <a:schemeClr val="tx1"/>
            </a:solidFill>
          </a:endParaRPr>
        </a:p>
      </dsp:txBody>
      <dsp:txXfrm rot="10800000">
        <a:off x="78977" y="2232"/>
        <a:ext cx="10498554" cy="4125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791886"/>
          <a:ext cx="11694723" cy="52629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640" tIns="437388" rIns="907640"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Podatki iz registra CRD </a:t>
          </a:r>
          <a:r>
            <a:rPr lang="sl-SI" sz="1700" kern="1200" dirty="0" smtClean="0"/>
            <a:t>- sledljivost za vse živali drobnice, starejše od 9 mesecev, po ID številkah.</a:t>
          </a:r>
          <a:endParaRPr lang="sl-SI" sz="1700" kern="1200" dirty="0"/>
        </a:p>
        <a:p>
          <a:pPr marL="228600" lvl="1" indent="-228600" algn="l" defTabSz="889000">
            <a:lnSpc>
              <a:spcPct val="90000"/>
            </a:lnSpc>
            <a:spcBef>
              <a:spcPct val="0"/>
            </a:spcBef>
            <a:spcAft>
              <a:spcPct val="15000"/>
            </a:spcAft>
            <a:buChar char="••"/>
          </a:pPr>
          <a:r>
            <a:rPr lang="sl-SI" sz="2000" b="1" kern="1200" dirty="0" smtClean="0"/>
            <a:t>Nosilec KMG, ki želi oddati zahtevek za rejo drobnice mora imeti urejeno stanje</a:t>
          </a:r>
          <a:r>
            <a:rPr lang="sl-SI" sz="2000" kern="1200" dirty="0" smtClean="0"/>
            <a:t> (registracija, označitev, premiki) </a:t>
          </a:r>
          <a:r>
            <a:rPr lang="sl-SI" sz="2000" b="1" kern="1200" dirty="0" smtClean="0"/>
            <a:t>do 15. marca tekočega leta!</a:t>
          </a:r>
          <a:endParaRPr lang="sl-SI" sz="2000" kern="1200" dirty="0" smtClean="0"/>
        </a:p>
        <a:p>
          <a:pPr marL="228600" lvl="1" indent="-228600" algn="l" defTabSz="889000">
            <a:lnSpc>
              <a:spcPct val="90000"/>
            </a:lnSpc>
            <a:spcBef>
              <a:spcPct val="0"/>
            </a:spcBef>
            <a:spcAft>
              <a:spcPct val="15000"/>
            </a:spcAft>
            <a:buChar char="••"/>
          </a:pPr>
          <a:r>
            <a:rPr lang="sl-SI" sz="2000" b="1" kern="1200" dirty="0" smtClean="0"/>
            <a:t>NI AVTOMATSKEGA ZAHTEVKA!</a:t>
          </a:r>
          <a:r>
            <a:rPr lang="sl-SI" sz="2000" kern="1200" dirty="0" smtClean="0"/>
            <a:t> </a:t>
          </a:r>
          <a:endParaRPr lang="sl-SI" sz="1700" kern="1200" dirty="0" smtClean="0"/>
        </a:p>
        <a:p>
          <a:pPr marL="228600" lvl="1" indent="-228600" algn="l" defTabSz="889000">
            <a:lnSpc>
              <a:spcPct val="90000"/>
            </a:lnSpc>
            <a:spcBef>
              <a:spcPct val="0"/>
            </a:spcBef>
            <a:spcAft>
              <a:spcPct val="15000"/>
            </a:spcAft>
            <a:buChar char="••"/>
          </a:pPr>
          <a:r>
            <a:rPr lang="sl-SI" sz="2000" b="1" kern="1200" dirty="0" smtClean="0"/>
            <a:t>Upravičen je nosilec KMG, ki : </a:t>
          </a:r>
        </a:p>
        <a:p>
          <a:pPr marL="342900" lvl="2" indent="-171450" algn="l" defTabSz="755650">
            <a:lnSpc>
              <a:spcPct val="90000"/>
            </a:lnSpc>
            <a:spcBef>
              <a:spcPct val="0"/>
            </a:spcBef>
            <a:spcAft>
              <a:spcPct val="15000"/>
            </a:spcAft>
            <a:buChar char="••"/>
          </a:pPr>
          <a:r>
            <a:rPr lang="sl-SI" sz="1700" kern="1200" dirty="0" smtClean="0"/>
            <a:t>na dan 15. marec tekočega leta redi 14 ali več živali drobnice;</a:t>
          </a:r>
          <a:endParaRPr lang="sl-SI" sz="1700" kern="1200" dirty="0"/>
        </a:p>
        <a:p>
          <a:pPr marL="342900" lvl="2" indent="-171450" algn="l" defTabSz="755650">
            <a:lnSpc>
              <a:spcPct val="90000"/>
            </a:lnSpc>
            <a:spcBef>
              <a:spcPct val="0"/>
            </a:spcBef>
            <a:spcAft>
              <a:spcPct val="15000"/>
            </a:spcAft>
            <a:buChar char="••"/>
          </a:pPr>
          <a:endParaRPr lang="sl-SI" sz="1700" kern="1200" dirty="0"/>
        </a:p>
        <a:p>
          <a:pPr marL="342900" lvl="2" indent="-171450" algn="l" defTabSz="755650">
            <a:lnSpc>
              <a:spcPct val="90000"/>
            </a:lnSpc>
            <a:spcBef>
              <a:spcPct val="0"/>
            </a:spcBef>
            <a:spcAft>
              <a:spcPct val="15000"/>
            </a:spcAft>
            <a:buChar char="••"/>
          </a:pPr>
          <a:r>
            <a:rPr lang="sl-SI" sz="1700" kern="1200" dirty="0" smtClean="0"/>
            <a:t>na zahtevek prijavi vsaj 14 živali drobnice, ki je prisotna na kmetijskem gospodarstvu na dan 15. marec. tekočega leta in so v mesecu marcu dosegle starost najmanj devet mesecev (to pomeni vse živali rojene od vključno  1.6. leta n-1, CRD beleži podatek o mesecu rojstva, ni zabeleženega dne rojstva);</a:t>
          </a:r>
          <a:endParaRPr lang="sl-SI" sz="1700" kern="1200" dirty="0"/>
        </a:p>
        <a:p>
          <a:pPr marL="342900" lvl="2" indent="-171450" algn="l" defTabSz="755650">
            <a:lnSpc>
              <a:spcPct val="90000"/>
            </a:lnSpc>
            <a:spcBef>
              <a:spcPct val="0"/>
            </a:spcBef>
            <a:spcAft>
              <a:spcPct val="15000"/>
            </a:spcAft>
            <a:buChar char="••"/>
          </a:pPr>
          <a:endParaRPr lang="sl-SI" sz="1700" kern="1200" dirty="0"/>
        </a:p>
        <a:p>
          <a:pPr marL="342900" lvl="2" indent="-171450" algn="l" defTabSz="755650">
            <a:lnSpc>
              <a:spcPct val="90000"/>
            </a:lnSpc>
            <a:spcBef>
              <a:spcPct val="0"/>
            </a:spcBef>
            <a:spcAft>
              <a:spcPct val="15000"/>
            </a:spcAft>
            <a:buChar char="••"/>
          </a:pPr>
          <a:r>
            <a:rPr lang="sl-SI" sz="1700" kern="1200" dirty="0" smtClean="0"/>
            <a:t>drobnica mora biti prisotna na kmetijskem gospodarstvu v obdobju obvezne reje, ki traja od 15. marca do 31. julija tekočega leta. Pri tem se premik drobnice na planino ali skupni pašnik, na sejem ali razstavo šteje kot prisotnost drobnice na kmetijskem gospodarstvu;</a:t>
          </a:r>
          <a:endParaRPr lang="sl-SI" sz="1700" kern="1200" dirty="0"/>
        </a:p>
        <a:p>
          <a:pPr marL="342900" lvl="2" indent="-171450" algn="l" defTabSz="755650">
            <a:lnSpc>
              <a:spcPct val="90000"/>
            </a:lnSpc>
            <a:spcBef>
              <a:spcPct val="0"/>
            </a:spcBef>
            <a:spcAft>
              <a:spcPct val="15000"/>
            </a:spcAft>
            <a:buChar char="••"/>
          </a:pPr>
          <a:endParaRPr lang="sl-SI" sz="1700" kern="1200" dirty="0"/>
        </a:p>
        <a:p>
          <a:pPr marL="342900" lvl="2" indent="-171450" algn="l" defTabSz="755650">
            <a:lnSpc>
              <a:spcPct val="90000"/>
            </a:lnSpc>
            <a:spcBef>
              <a:spcPct val="0"/>
            </a:spcBef>
            <a:spcAft>
              <a:spcPct val="15000"/>
            </a:spcAft>
            <a:buChar char="••"/>
          </a:pPr>
          <a:r>
            <a:rPr lang="sl-SI" sz="1700" kern="1200" dirty="0" smtClean="0"/>
            <a:t>drobnica je od vključno prvega dne obdobja obvezne reje označena, vodena ter so zanjo </a:t>
          </a:r>
          <a:r>
            <a:rPr lang="pl-PL" sz="1700" b="0" i="0" kern="1200" dirty="0" smtClean="0"/>
            <a:t>podatki priglašeni v CRD</a:t>
          </a:r>
          <a:r>
            <a:rPr lang="sl-SI" sz="1700" kern="1200" dirty="0" smtClean="0"/>
            <a:t> v skladu s pravilnikom, ki ureja identifikacijo in registracijo drobnice.</a:t>
          </a:r>
          <a:endParaRPr lang="sl-SI" sz="1700" kern="1200" dirty="0"/>
        </a:p>
      </dsp:txBody>
      <dsp:txXfrm>
        <a:off x="0" y="791886"/>
        <a:ext cx="11694723" cy="5262955"/>
      </dsp:txXfrm>
    </dsp:sp>
    <dsp:sp modelId="{573BF56C-8531-403F-9668-77F35B692B00}">
      <dsp:nvSpPr>
        <dsp:cNvPr id="0" name=""/>
        <dsp:cNvSpPr/>
      </dsp:nvSpPr>
      <dsp:spPr>
        <a:xfrm>
          <a:off x="209551" y="0"/>
          <a:ext cx="8186306" cy="1086610"/>
        </a:xfrm>
        <a:prstGeom prst="roundRect">
          <a:avLst/>
        </a:prstGeom>
        <a:solidFill>
          <a:srgbClr val="EDB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423" tIns="0" rIns="309423" bIns="0" numCol="1" spcCol="1270" anchor="ctr" anchorCtr="0">
          <a:noAutofit/>
        </a:bodyPr>
        <a:lstStyle/>
        <a:p>
          <a:pPr lvl="0" algn="l" defTabSz="1333500">
            <a:lnSpc>
              <a:spcPct val="90000"/>
            </a:lnSpc>
            <a:spcBef>
              <a:spcPct val="0"/>
            </a:spcBef>
            <a:spcAft>
              <a:spcPct val="35000"/>
            </a:spcAft>
          </a:pPr>
          <a:r>
            <a:rPr lang="sl-SI" sz="3000" b="1" u="sng" kern="1200" dirty="0" smtClean="0">
              <a:solidFill>
                <a:schemeClr val="bg1"/>
              </a:solidFill>
            </a:rPr>
            <a:t>REJA DROBNICE </a:t>
          </a:r>
          <a:endParaRPr lang="sl-SI" sz="3000" kern="1200" dirty="0"/>
        </a:p>
      </dsp:txBody>
      <dsp:txXfrm>
        <a:off x="262595" y="53044"/>
        <a:ext cx="8080218" cy="98052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437556"/>
          <a:ext cx="11694723" cy="5617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640" tIns="333248" rIns="907640"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Na zahtevek se izpišejo le živali, ki so ustrezno vpisane v CRD </a:t>
          </a:r>
          <a:r>
            <a:rPr lang="sl-SI" sz="2000" kern="1200" dirty="0" smtClean="0"/>
            <a:t>(po ID številkah), </a:t>
          </a:r>
          <a:r>
            <a:rPr lang="sl-SI" sz="2000" b="1" kern="1200" dirty="0" smtClean="0"/>
            <a:t>ki imajo urejene premike, če tudi za nazaj, do 15.marca in so ustrezne starosti</a:t>
          </a:r>
          <a:r>
            <a:rPr lang="sl-SI" sz="2000" kern="1200" dirty="0" smtClean="0"/>
            <a:t>.</a:t>
          </a:r>
          <a:endParaRPr lang="sl-SI" sz="1700" kern="1200" dirty="0"/>
        </a:p>
        <a:p>
          <a:pPr marL="171450" lvl="1" indent="-171450" algn="l" defTabSz="755650">
            <a:lnSpc>
              <a:spcPct val="90000"/>
            </a:lnSpc>
            <a:spcBef>
              <a:spcPct val="0"/>
            </a:spcBef>
            <a:spcAft>
              <a:spcPct val="15000"/>
            </a:spcAft>
            <a:buChar char="••"/>
          </a:pPr>
          <a:endParaRPr lang="sl-SI" sz="1700" kern="1200" dirty="0"/>
        </a:p>
        <a:p>
          <a:pPr marL="228600" lvl="1" indent="-228600" algn="l" defTabSz="889000">
            <a:lnSpc>
              <a:spcPct val="90000"/>
            </a:lnSpc>
            <a:spcBef>
              <a:spcPct val="0"/>
            </a:spcBef>
            <a:spcAft>
              <a:spcPct val="15000"/>
            </a:spcAft>
            <a:buChar char="••"/>
          </a:pPr>
          <a:r>
            <a:rPr lang="sl-SI" sz="2000" kern="1200" dirty="0" smtClean="0"/>
            <a:t>V primeru, da bo nosilec KMG želel </a:t>
          </a:r>
          <a:r>
            <a:rPr lang="sl-SI" sz="2000" b="1" kern="1200" dirty="0" smtClean="0"/>
            <a:t>na zahtevek </a:t>
          </a:r>
          <a:r>
            <a:rPr lang="sl-SI" sz="2000" kern="1200" dirty="0" smtClean="0"/>
            <a:t>vključiti tudi </a:t>
          </a:r>
          <a:r>
            <a:rPr lang="sl-SI" sz="2000" b="1" kern="1200" dirty="0" smtClean="0"/>
            <a:t>žival</a:t>
          </a:r>
          <a:r>
            <a:rPr lang="sl-SI" sz="2000" kern="1200" dirty="0" smtClean="0"/>
            <a:t>, ki </a:t>
          </a:r>
          <a:r>
            <a:rPr lang="sl-SI" sz="2000" b="1" kern="1200" dirty="0" smtClean="0"/>
            <a:t>nima urejenega premika do 15. 3. leta n bo prejel upravno sankcijo</a:t>
          </a:r>
          <a:r>
            <a:rPr lang="sl-SI" sz="2000" kern="1200" dirty="0" smtClean="0"/>
            <a:t>.</a:t>
          </a:r>
        </a:p>
        <a:p>
          <a:pPr marL="457200" lvl="2" indent="-228600" algn="l" defTabSz="889000">
            <a:lnSpc>
              <a:spcPct val="90000"/>
            </a:lnSpc>
            <a:spcBef>
              <a:spcPct val="0"/>
            </a:spcBef>
            <a:spcAft>
              <a:spcPct val="15000"/>
            </a:spcAft>
            <a:buChar char="••"/>
          </a:pPr>
          <a:r>
            <a:rPr lang="sl-SI" sz="2000" kern="1200" dirty="0" smtClean="0"/>
            <a:t>Drugače je upravna sankcija le v primeru, da ni pravočasno javljen premik na planino, pašnik v času trajanja obdobje obvezne reje ali ob ugotovitvah kršitve I&amp;R na OTSC. </a:t>
          </a:r>
        </a:p>
        <a:p>
          <a:pPr marL="228600" lvl="1" indent="-228600" algn="l" defTabSz="889000">
            <a:lnSpc>
              <a:spcPct val="90000"/>
            </a:lnSpc>
            <a:spcBef>
              <a:spcPct val="0"/>
            </a:spcBef>
            <a:spcAft>
              <a:spcPct val="15000"/>
            </a:spcAft>
            <a:buChar char="••"/>
          </a:pPr>
          <a:endParaRPr lang="sl-SI" sz="2000" kern="1200" dirty="0" smtClean="0"/>
        </a:p>
        <a:p>
          <a:pPr marL="228600" lvl="1" indent="-228600" algn="l" defTabSz="889000">
            <a:lnSpc>
              <a:spcPct val="90000"/>
            </a:lnSpc>
            <a:spcBef>
              <a:spcPct val="0"/>
            </a:spcBef>
            <a:spcAft>
              <a:spcPct val="15000"/>
            </a:spcAft>
            <a:buChar char="••"/>
          </a:pPr>
          <a:r>
            <a:rPr lang="sl-SI" sz="2000" b="1" kern="1200" dirty="0" smtClean="0"/>
            <a:t>Premik na drugo KMG znotraj obdobja obvezne reje se šteje kot umik zahtevka </a:t>
          </a:r>
          <a:r>
            <a:rPr lang="sl-SI" sz="2000" kern="1200" dirty="0" smtClean="0"/>
            <a:t>(nosilec KMG ne rabi umakniti zahtevka, se umakne avtomatsko).</a:t>
          </a:r>
        </a:p>
        <a:p>
          <a:pPr marL="228600" lvl="1" indent="-228600" algn="l" defTabSz="889000">
            <a:lnSpc>
              <a:spcPct val="90000"/>
            </a:lnSpc>
            <a:spcBef>
              <a:spcPct val="0"/>
            </a:spcBef>
            <a:spcAft>
              <a:spcPct val="15000"/>
            </a:spcAft>
            <a:buChar char="••"/>
          </a:pPr>
          <a:endParaRPr lang="sl-SI" sz="2000" kern="1200" dirty="0" smtClean="0"/>
        </a:p>
        <a:p>
          <a:pPr marL="228600" lvl="1" indent="-228600" algn="l" defTabSz="889000">
            <a:lnSpc>
              <a:spcPct val="90000"/>
            </a:lnSpc>
            <a:spcBef>
              <a:spcPct val="0"/>
            </a:spcBef>
            <a:spcAft>
              <a:spcPct val="15000"/>
            </a:spcAft>
            <a:buChar char="••"/>
          </a:pPr>
          <a:r>
            <a:rPr lang="sl-SI" sz="2000" b="1" kern="1200" dirty="0" smtClean="0"/>
            <a:t>Višja sila </a:t>
          </a:r>
          <a:r>
            <a:rPr lang="sl-SI" sz="2000" kern="1200" dirty="0" smtClean="0"/>
            <a:t>– šteje vse iz člena 18.d Zkme-1 (tudi požar, udar strele, pogin zaradi bolezni, divjih zveri…).</a:t>
          </a:r>
        </a:p>
        <a:p>
          <a:pPr marL="228600" lvl="1" indent="-228600" algn="l" defTabSz="889000">
            <a:lnSpc>
              <a:spcPct val="90000"/>
            </a:lnSpc>
            <a:spcBef>
              <a:spcPct val="0"/>
            </a:spcBef>
            <a:spcAft>
              <a:spcPct val="15000"/>
            </a:spcAft>
            <a:buChar char="••"/>
          </a:pPr>
          <a:endParaRPr lang="sl-SI" sz="2000" kern="1200" dirty="0" smtClean="0"/>
        </a:p>
        <a:p>
          <a:pPr marL="228600" lvl="1" indent="-228600" algn="l" defTabSz="889000">
            <a:lnSpc>
              <a:spcPct val="90000"/>
            </a:lnSpc>
            <a:spcBef>
              <a:spcPct val="0"/>
            </a:spcBef>
            <a:spcAft>
              <a:spcPct val="15000"/>
            </a:spcAft>
            <a:buChar char="••"/>
          </a:pPr>
          <a:r>
            <a:rPr lang="sl-SI" sz="2000" b="1" kern="1200" dirty="0" smtClean="0"/>
            <a:t>Načrtovan znesek na enoto znaša 18,52 eur</a:t>
          </a:r>
          <a:r>
            <a:rPr lang="sl-SI" sz="2000" kern="1200" dirty="0" smtClean="0"/>
            <a:t>, </a:t>
          </a:r>
          <a:r>
            <a:rPr lang="sl-SI" sz="2000" b="1" kern="1200" dirty="0" smtClean="0"/>
            <a:t>najnižji znesek načrtovanega zneska na enoto 16,67 eur </a:t>
          </a:r>
          <a:r>
            <a:rPr lang="sl-SI" sz="2000" kern="1200" dirty="0" smtClean="0"/>
            <a:t>in </a:t>
          </a:r>
          <a:r>
            <a:rPr lang="sl-SI" sz="2000" b="1" kern="1200" dirty="0" smtClean="0"/>
            <a:t>najvišji znesek načrtovanega zneska na enoto 21,30 eur</a:t>
          </a:r>
          <a:r>
            <a:rPr lang="sl-SI" sz="2000" kern="1200" dirty="0" smtClean="0"/>
            <a:t>.</a:t>
          </a:r>
        </a:p>
        <a:p>
          <a:pPr marL="228600" lvl="1" indent="-228600" algn="l" defTabSz="889000">
            <a:lnSpc>
              <a:spcPct val="90000"/>
            </a:lnSpc>
            <a:spcBef>
              <a:spcPct val="0"/>
            </a:spcBef>
            <a:spcAft>
              <a:spcPct val="15000"/>
            </a:spcAft>
            <a:buChar char="••"/>
          </a:pPr>
          <a:r>
            <a:rPr lang="sl-SI" sz="2000" kern="1200" dirty="0" smtClean="0"/>
            <a:t>Za podporo se nameni </a:t>
          </a:r>
          <a:r>
            <a:rPr lang="sl-SI" sz="2000" b="1" kern="1200" dirty="0" smtClean="0"/>
            <a:t>1 % nacionalne ovojnice za NP na letni ravni</a:t>
          </a:r>
          <a:r>
            <a:rPr lang="sl-SI" sz="2000" kern="1200" dirty="0" smtClean="0"/>
            <a:t>.</a:t>
          </a:r>
          <a:endParaRPr lang="sl-SI" sz="2000" kern="1200" dirty="0"/>
        </a:p>
      </dsp:txBody>
      <dsp:txXfrm>
        <a:off x="0" y="437556"/>
        <a:ext cx="11694723" cy="5617285"/>
      </dsp:txXfrm>
    </dsp:sp>
    <dsp:sp modelId="{573BF56C-8531-403F-9668-77F35B692B00}">
      <dsp:nvSpPr>
        <dsp:cNvPr id="0" name=""/>
        <dsp:cNvSpPr/>
      </dsp:nvSpPr>
      <dsp:spPr>
        <a:xfrm>
          <a:off x="209347" y="0"/>
          <a:ext cx="8178311" cy="504749"/>
        </a:xfrm>
        <a:prstGeom prst="roundRect">
          <a:avLst/>
        </a:prstGeom>
        <a:solidFill>
          <a:srgbClr val="EDB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423" tIns="0" rIns="309423" bIns="0" numCol="1" spcCol="1270" anchor="ctr" anchorCtr="0">
          <a:noAutofit/>
        </a:bodyPr>
        <a:lstStyle/>
        <a:p>
          <a:pPr lvl="0" algn="l" defTabSz="1333500">
            <a:lnSpc>
              <a:spcPct val="90000"/>
            </a:lnSpc>
            <a:spcBef>
              <a:spcPct val="0"/>
            </a:spcBef>
            <a:spcAft>
              <a:spcPct val="35000"/>
            </a:spcAft>
          </a:pPr>
          <a:r>
            <a:rPr lang="sl-SI" sz="3000" b="1" u="sng" kern="1200" dirty="0" smtClean="0">
              <a:solidFill>
                <a:schemeClr val="bg1"/>
              </a:solidFill>
            </a:rPr>
            <a:t>REJA DROBNICE </a:t>
          </a:r>
          <a:endParaRPr lang="sl-SI" sz="3000" kern="1200" dirty="0"/>
        </a:p>
      </dsp:txBody>
      <dsp:txXfrm>
        <a:off x="233987" y="24640"/>
        <a:ext cx="8129031" cy="45546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933625"/>
          <a:ext cx="11991502" cy="427380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385737" rIns="930674"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solidFill>
                <a:srgbClr val="7030A0"/>
              </a:solidFill>
            </a:rPr>
            <a:t>Avtomatski zahtevek! Upravičen je nosilec KMG, ki:</a:t>
          </a:r>
          <a:endParaRPr lang="sl-SI" sz="1700" b="1" kern="1200" dirty="0">
            <a:solidFill>
              <a:srgbClr val="7030A0"/>
            </a:solidFill>
          </a:endParaRPr>
        </a:p>
        <a:p>
          <a:pPr marL="457200" lvl="2" indent="-228600" algn="l" defTabSz="889000">
            <a:lnSpc>
              <a:spcPct val="90000"/>
            </a:lnSpc>
            <a:spcBef>
              <a:spcPct val="0"/>
            </a:spcBef>
            <a:spcAft>
              <a:spcPct val="15000"/>
            </a:spcAft>
            <a:buChar char="••"/>
          </a:pPr>
          <a:r>
            <a:rPr lang="sl-SI" sz="2000" b="1" kern="1200" dirty="0" smtClean="0"/>
            <a:t>redi vsaj dva bika in /ali vola in/ali telici </a:t>
          </a:r>
          <a:r>
            <a:rPr lang="sl-SI" sz="2000" kern="1200" dirty="0" smtClean="0"/>
            <a:t>(v nadaljevanju: govedo)</a:t>
          </a:r>
          <a:endParaRPr lang="sl-SI" sz="2000" kern="1200" dirty="0"/>
        </a:p>
        <a:p>
          <a:pPr marL="457200" lvl="2" indent="-228600" algn="l" defTabSz="889000">
            <a:lnSpc>
              <a:spcPct val="90000"/>
            </a:lnSpc>
            <a:spcBef>
              <a:spcPct val="0"/>
            </a:spcBef>
            <a:spcAft>
              <a:spcPct val="15000"/>
            </a:spcAft>
            <a:buChar char="••"/>
          </a:pPr>
          <a:r>
            <a:rPr lang="sl-SI" sz="2000" b="1" kern="1200" dirty="0" smtClean="0"/>
            <a:t>je govedo na zadevnem kmetijskem gospodarstvu v reji neprekinjeno vsaj šest mesecev</a:t>
          </a:r>
          <a:r>
            <a:rPr lang="sl-SI" sz="2000" kern="1200" dirty="0" smtClean="0"/>
            <a:t>, kar se šteje za </a:t>
          </a:r>
          <a:r>
            <a:rPr lang="sl-SI" sz="2000" b="1" kern="1200" dirty="0" smtClean="0"/>
            <a:t>obdobje obvezne reje</a:t>
          </a:r>
          <a:r>
            <a:rPr lang="sl-SI" sz="2000" kern="1200" dirty="0" smtClean="0"/>
            <a:t>. Obdobje obvezne reje se prične šest mesecev pred dnem zakola ali izvoza živali z zadevnega kmetijskega gospodarstva. </a:t>
          </a:r>
          <a:endParaRPr lang="sl-SI" sz="2000" kern="1200" dirty="0"/>
        </a:p>
        <a:p>
          <a:pPr marL="457200" lvl="2" indent="-228600" algn="l" defTabSz="889000">
            <a:lnSpc>
              <a:spcPct val="90000"/>
            </a:lnSpc>
            <a:spcBef>
              <a:spcPct val="0"/>
            </a:spcBef>
            <a:spcAft>
              <a:spcPct val="15000"/>
            </a:spcAft>
            <a:buChar char="••"/>
          </a:pPr>
          <a:r>
            <a:rPr lang="sl-SI" sz="2000" kern="1200" dirty="0" smtClean="0"/>
            <a:t>je </a:t>
          </a:r>
          <a:r>
            <a:rPr lang="sl-SI" sz="2000" b="1" kern="1200" dirty="0" smtClean="0"/>
            <a:t>govedo oddano v zakol ali izvoz </a:t>
          </a:r>
          <a:r>
            <a:rPr lang="sl-SI" sz="2000" b="1" kern="1200" dirty="0" smtClean="0"/>
            <a:t>za zahtevke leta </a:t>
          </a:r>
          <a:r>
            <a:rPr lang="sl-SI" sz="2000" b="1" kern="1200" dirty="0" smtClean="0"/>
            <a:t>2024 </a:t>
          </a:r>
          <a:r>
            <a:rPr lang="sl-SI" sz="2000" b="1" kern="1200" dirty="0" smtClean="0">
              <a:solidFill>
                <a:schemeClr val="accent5">
                  <a:lumMod val="75000"/>
                </a:schemeClr>
              </a:solidFill>
            </a:rPr>
            <a:t>od 1. novembra 2023 do 31. oktobra 2024;</a:t>
          </a:r>
          <a:endParaRPr lang="sl-SI" sz="2000" kern="1200" dirty="0">
            <a:solidFill>
              <a:schemeClr val="accent5">
                <a:lumMod val="75000"/>
              </a:schemeClr>
            </a:solidFill>
          </a:endParaRPr>
        </a:p>
        <a:p>
          <a:pPr marL="457200" lvl="2" indent="-228600" algn="l" defTabSz="889000">
            <a:lnSpc>
              <a:spcPct val="90000"/>
            </a:lnSpc>
            <a:spcBef>
              <a:spcPct val="0"/>
            </a:spcBef>
            <a:spcAft>
              <a:spcPct val="15000"/>
            </a:spcAft>
            <a:buChar char="••"/>
          </a:pPr>
          <a:r>
            <a:rPr lang="sl-SI" sz="2000" b="1" kern="1200" dirty="0" smtClean="0"/>
            <a:t>ob zakolu ali izvozu</a:t>
          </a:r>
          <a:r>
            <a:rPr lang="sl-SI" sz="2000" kern="1200" dirty="0" smtClean="0"/>
            <a:t> govedo </a:t>
          </a:r>
          <a:r>
            <a:rPr lang="sl-SI" sz="2000" b="1" kern="1200" dirty="0" smtClean="0"/>
            <a:t>ni mlajše od devetih mesecev</a:t>
          </a:r>
          <a:r>
            <a:rPr lang="sl-SI" sz="2000" kern="1200" dirty="0" smtClean="0"/>
            <a:t>;</a:t>
          </a:r>
          <a:endParaRPr lang="sl-SI" sz="2000" kern="1200" dirty="0"/>
        </a:p>
        <a:p>
          <a:pPr marL="457200" lvl="2" indent="-228600" algn="l" defTabSz="889000">
            <a:lnSpc>
              <a:spcPct val="90000"/>
            </a:lnSpc>
            <a:spcBef>
              <a:spcPct val="0"/>
            </a:spcBef>
            <a:spcAft>
              <a:spcPct val="15000"/>
            </a:spcAft>
            <a:buChar char="••"/>
          </a:pPr>
          <a:r>
            <a:rPr lang="sl-SI" sz="2000" kern="1200" dirty="0" smtClean="0"/>
            <a:t>je </a:t>
          </a:r>
          <a:r>
            <a:rPr lang="sl-SI" sz="2000" b="1" kern="1200" dirty="0" smtClean="0"/>
            <a:t>govedo</a:t>
          </a:r>
          <a:r>
            <a:rPr lang="sl-SI" sz="2000" kern="1200" dirty="0" smtClean="0"/>
            <a:t> od vključno prvega dne obdobja obvezne reje </a:t>
          </a:r>
          <a:r>
            <a:rPr lang="sl-SI" sz="2000" b="1" kern="1200" dirty="0" smtClean="0"/>
            <a:t>označeno, vodeno ter so zanj priglašeni premiki v CRG </a:t>
          </a:r>
          <a:r>
            <a:rPr lang="sl-SI" sz="2000" kern="1200" dirty="0" smtClean="0"/>
            <a:t>v skladu s pravilnikom, ki ureja identifikacijo in registracijo govedi.</a:t>
          </a:r>
          <a:endParaRPr lang="sl-SI" sz="2000" kern="1200" dirty="0"/>
        </a:p>
        <a:p>
          <a:pPr marL="457200" lvl="2" indent="-228600" algn="l" defTabSz="889000">
            <a:lnSpc>
              <a:spcPct val="90000"/>
            </a:lnSpc>
            <a:spcBef>
              <a:spcPct val="0"/>
            </a:spcBef>
            <a:spcAft>
              <a:spcPct val="15000"/>
            </a:spcAft>
            <a:buChar char="••"/>
          </a:pPr>
          <a:endParaRPr lang="sl-SI" sz="2000" kern="1200" dirty="0"/>
        </a:p>
      </dsp:txBody>
      <dsp:txXfrm>
        <a:off x="0" y="933625"/>
        <a:ext cx="11991502" cy="4273803"/>
      </dsp:txXfrm>
    </dsp:sp>
    <dsp:sp modelId="{573BF56C-8531-403F-9668-77F35B692B00}">
      <dsp:nvSpPr>
        <dsp:cNvPr id="0" name=""/>
        <dsp:cNvSpPr/>
      </dsp:nvSpPr>
      <dsp:spPr>
        <a:xfrm>
          <a:off x="167197" y="609785"/>
          <a:ext cx="8394051" cy="333362"/>
        </a:xfrm>
        <a:prstGeom prst="roundRect">
          <a:avLst/>
        </a:prstGeom>
        <a:solidFill>
          <a:srgbClr val="E08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REJA GOVEDI </a:t>
          </a:r>
          <a:endParaRPr lang="sl-SI" sz="2900" kern="1200" dirty="0"/>
        </a:p>
      </dsp:txBody>
      <dsp:txXfrm>
        <a:off x="183470" y="626058"/>
        <a:ext cx="8361505" cy="30081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114922"/>
          <a:ext cx="11991502" cy="61144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1020572" rIns="930674"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Višja podpora na enoto </a:t>
          </a:r>
          <a:r>
            <a:rPr lang="sl-SI" sz="2000" kern="1200" dirty="0" smtClean="0"/>
            <a:t>za govedo, ki je v reji pri nosilcu KMG, ki ima </a:t>
          </a:r>
          <a:r>
            <a:rPr lang="sl-SI" sz="2000" b="1" kern="1200" dirty="0" smtClean="0"/>
            <a:t>ekološko rejo govedi </a:t>
          </a:r>
          <a:r>
            <a:rPr lang="sl-SI" sz="2000" kern="1200" dirty="0" smtClean="0"/>
            <a:t>ali je njegovo KMG vključeno v </a:t>
          </a:r>
          <a:r>
            <a:rPr lang="sl-SI" sz="2000" b="1" kern="1200" dirty="0" smtClean="0"/>
            <a:t>shemo IK</a:t>
          </a:r>
          <a:r>
            <a:rPr lang="sl-SI" sz="2000" kern="1200" dirty="0" smtClean="0"/>
            <a:t>.</a:t>
          </a:r>
          <a:endParaRPr lang="sl-SI" sz="2000" b="1" kern="1200" dirty="0">
            <a:solidFill>
              <a:srgbClr val="7030A0"/>
            </a:solidFill>
          </a:endParaRPr>
        </a:p>
        <a:p>
          <a:pPr marL="228600" lvl="1" indent="-228600" algn="l" defTabSz="889000">
            <a:lnSpc>
              <a:spcPct val="90000"/>
            </a:lnSpc>
            <a:spcBef>
              <a:spcPct val="0"/>
            </a:spcBef>
            <a:spcAft>
              <a:spcPct val="15000"/>
            </a:spcAft>
            <a:buChar char="••"/>
          </a:pPr>
          <a:endParaRPr lang="sl-SI" sz="2000" b="1" kern="1200" dirty="0">
            <a:solidFill>
              <a:srgbClr val="7030A0"/>
            </a:solidFill>
          </a:endParaRPr>
        </a:p>
        <a:p>
          <a:pPr marL="457200" lvl="2" indent="-228600" algn="l" defTabSz="889000">
            <a:lnSpc>
              <a:spcPct val="90000"/>
            </a:lnSpc>
            <a:spcBef>
              <a:spcPct val="0"/>
            </a:spcBef>
            <a:spcAft>
              <a:spcPct val="15000"/>
            </a:spcAft>
            <a:buChar char="••"/>
          </a:pPr>
          <a:r>
            <a:rPr lang="sl-SI" sz="2000" kern="1200" dirty="0" smtClean="0"/>
            <a:t>Za vključene v ekološko rejo govedi se štejejo nosilci, ki imajo certificirano ekološko pridelavo govedi  za leto v katerem poteka obdobje obvezne reje.</a:t>
          </a:r>
        </a:p>
        <a:p>
          <a:pPr marL="228600" lvl="1" indent="-228600" algn="l" defTabSz="889000">
            <a:lnSpc>
              <a:spcPct val="90000"/>
            </a:lnSpc>
            <a:spcBef>
              <a:spcPct val="0"/>
            </a:spcBef>
            <a:spcAft>
              <a:spcPct val="15000"/>
            </a:spcAft>
            <a:buChar char="••"/>
          </a:pPr>
          <a:endParaRPr lang="sl-SI" sz="2000" kern="1200" dirty="0" smtClean="0"/>
        </a:p>
        <a:p>
          <a:pPr marL="457200" lvl="2" indent="-228600" algn="l" defTabSz="889000">
            <a:lnSpc>
              <a:spcPct val="90000"/>
            </a:lnSpc>
            <a:spcBef>
              <a:spcPct val="0"/>
            </a:spcBef>
            <a:spcAft>
              <a:spcPct val="15000"/>
            </a:spcAft>
            <a:buChar char="••"/>
          </a:pPr>
          <a:r>
            <a:rPr lang="sl-SI" sz="2000" kern="1200" dirty="0" smtClean="0"/>
            <a:t>V primeru, da obdobje obvezne reje poteka v predhodnem letu in letu oddaje zahtevka mora imeti nosilec certificirano ekološko pridelavo govedi vsaj za eno od zadevnih let.</a:t>
          </a:r>
        </a:p>
        <a:p>
          <a:pPr marL="228600" lvl="1" indent="-228600" algn="l" defTabSz="889000">
            <a:lnSpc>
              <a:spcPct val="90000"/>
            </a:lnSpc>
            <a:spcBef>
              <a:spcPct val="0"/>
            </a:spcBef>
            <a:spcAft>
              <a:spcPct val="15000"/>
            </a:spcAft>
            <a:buChar char="••"/>
          </a:pPr>
          <a:endParaRPr lang="sl-SI" sz="2000" kern="1200" dirty="0" smtClean="0"/>
        </a:p>
        <a:p>
          <a:pPr marL="457200" lvl="2" indent="-228600" algn="l" defTabSz="889000">
            <a:lnSpc>
              <a:spcPct val="90000"/>
            </a:lnSpc>
            <a:spcBef>
              <a:spcPct val="0"/>
            </a:spcBef>
            <a:spcAft>
              <a:spcPct val="15000"/>
            </a:spcAft>
            <a:buChar char="••"/>
          </a:pPr>
          <a:r>
            <a:rPr lang="sl-SI" sz="2000" b="1" kern="1200" dirty="0" smtClean="0"/>
            <a:t>Za vključene v shemo Izbrana kakovost govedo se štejejo nosilci, katerih kmetijsko gospodarstvo ima veljavni certifikat za govedo za shemo Izbrana kakovost govedi na dan izvoza ali zakola</a:t>
          </a:r>
          <a:endParaRPr lang="sl-SI" sz="2000" kern="1200" dirty="0"/>
        </a:p>
        <a:p>
          <a:pPr marL="685800" lvl="3" indent="-228600" algn="l" defTabSz="889000">
            <a:lnSpc>
              <a:spcPct val="90000"/>
            </a:lnSpc>
            <a:spcBef>
              <a:spcPct val="0"/>
            </a:spcBef>
            <a:spcAft>
              <a:spcPct val="15000"/>
            </a:spcAft>
            <a:buChar char="••"/>
          </a:pPr>
          <a:r>
            <a:rPr lang="sl-SI" sz="2000" i="1" u="sng" kern="1200" dirty="0" smtClean="0"/>
            <a:t>Agencija:</a:t>
          </a:r>
          <a:r>
            <a:rPr lang="sl-SI" sz="2000" kern="1200" dirty="0" smtClean="0"/>
            <a:t> kontrola ali rojen v SI, ali v reji na KMG pred vključno 6 mesecem starosti, če na KMG sprejet po 6 mesecem starosti, se preveri ali je imel tudi prejšnji KMG veljavni certifikat). </a:t>
          </a:r>
          <a:endParaRPr lang="sl-SI" sz="2000" kern="1200" dirty="0"/>
        </a:p>
      </dsp:txBody>
      <dsp:txXfrm>
        <a:off x="0" y="114922"/>
        <a:ext cx="11991502" cy="6114428"/>
      </dsp:txXfrm>
    </dsp:sp>
    <dsp:sp modelId="{573BF56C-8531-403F-9668-77F35B692B00}">
      <dsp:nvSpPr>
        <dsp:cNvPr id="0" name=""/>
        <dsp:cNvSpPr/>
      </dsp:nvSpPr>
      <dsp:spPr>
        <a:xfrm>
          <a:off x="138621" y="307094"/>
          <a:ext cx="8394051" cy="620105"/>
        </a:xfrm>
        <a:prstGeom prst="roundRect">
          <a:avLst/>
        </a:prstGeom>
        <a:solidFill>
          <a:srgbClr val="E08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REJA GOVEDI </a:t>
          </a:r>
          <a:endParaRPr lang="sl-SI" sz="2900" kern="1200" dirty="0"/>
        </a:p>
      </dsp:txBody>
      <dsp:txXfrm>
        <a:off x="168892" y="337365"/>
        <a:ext cx="8333509" cy="559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5DCCE-497C-405A-8D7F-8F72EF98E330}">
      <dsp:nvSpPr>
        <dsp:cNvPr id="0" name=""/>
        <dsp:cNvSpPr/>
      </dsp:nvSpPr>
      <dsp:spPr>
        <a:xfrm>
          <a:off x="13661" y="122831"/>
          <a:ext cx="7427990" cy="610250"/>
        </a:xfrm>
        <a:prstGeom prst="roundRect">
          <a:avLst>
            <a:gd name="adj" fmla="val 1000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sl-SI" sz="2600" kern="1200" dirty="0" smtClean="0"/>
            <a:t>Neposredna plačila 2023-2027 </a:t>
          </a:r>
          <a:r>
            <a:rPr lang="sl-SI" sz="3400" b="1" kern="1200" dirty="0" smtClean="0"/>
            <a:t>-</a:t>
          </a:r>
          <a:r>
            <a:rPr lang="sl-SI" sz="3400" kern="1200" dirty="0" smtClean="0"/>
            <a:t> </a:t>
          </a:r>
          <a:r>
            <a:rPr lang="sl-SI" sz="4200" b="1" kern="1200" dirty="0" smtClean="0"/>
            <a:t>DEFINICIJE</a:t>
          </a:r>
          <a:endParaRPr lang="sl-SI" sz="4200" b="1" kern="1200" dirty="0"/>
        </a:p>
      </dsp:txBody>
      <dsp:txXfrm>
        <a:off x="31535" y="140705"/>
        <a:ext cx="7392242" cy="574502"/>
      </dsp:txXfrm>
    </dsp:sp>
    <dsp:sp modelId="{797356C2-A81B-4065-945D-765EDF35675E}">
      <dsp:nvSpPr>
        <dsp:cNvPr id="0" name=""/>
        <dsp:cNvSpPr/>
      </dsp:nvSpPr>
      <dsp:spPr>
        <a:xfrm>
          <a:off x="756460" y="733081"/>
          <a:ext cx="218774" cy="3061852"/>
        </a:xfrm>
        <a:custGeom>
          <a:avLst/>
          <a:gdLst/>
          <a:ahLst/>
          <a:cxnLst/>
          <a:rect l="0" t="0" r="0" b="0"/>
          <a:pathLst>
            <a:path>
              <a:moveTo>
                <a:pt x="0" y="0"/>
              </a:moveTo>
              <a:lnTo>
                <a:pt x="0" y="3061852"/>
              </a:lnTo>
              <a:lnTo>
                <a:pt x="218774" y="3061852"/>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7A18E-E3CB-4497-8D27-60FB83FB369A}">
      <dsp:nvSpPr>
        <dsp:cNvPr id="0" name=""/>
        <dsp:cNvSpPr/>
      </dsp:nvSpPr>
      <dsp:spPr>
        <a:xfrm>
          <a:off x="975235" y="902459"/>
          <a:ext cx="10567164" cy="5784949"/>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t" anchorCtr="0">
          <a:noAutofit/>
        </a:bodyPr>
        <a:lstStyle/>
        <a:p>
          <a:pPr lvl="0" algn="l" defTabSz="977900">
            <a:lnSpc>
              <a:spcPct val="90000"/>
            </a:lnSpc>
            <a:spcBef>
              <a:spcPct val="0"/>
            </a:spcBef>
            <a:spcAft>
              <a:spcPct val="35000"/>
            </a:spcAft>
          </a:pPr>
          <a:r>
            <a:rPr lang="sl-SI" sz="2200" b="1" kern="1200" dirty="0" smtClean="0">
              <a:solidFill>
                <a:schemeClr val="accent4">
                  <a:lumMod val="50000"/>
                </a:schemeClr>
              </a:solidFill>
            </a:rPr>
            <a:t>1. </a:t>
          </a:r>
          <a:r>
            <a:rPr lang="sl-SI" sz="2600" b="1" kern="1200" dirty="0" smtClean="0">
              <a:solidFill>
                <a:schemeClr val="accent4">
                  <a:lumMod val="50000"/>
                </a:schemeClr>
              </a:solidFill>
            </a:rPr>
            <a:t>Kmetijska dejavnost</a:t>
          </a:r>
          <a:endParaRPr lang="sl-SI" sz="1400" b="1" i="1" kern="1200" dirty="0"/>
        </a:p>
        <a:p>
          <a:pPr marL="228600" lvl="1" indent="-228600" algn="l" defTabSz="889000">
            <a:lnSpc>
              <a:spcPct val="90000"/>
            </a:lnSpc>
            <a:spcBef>
              <a:spcPct val="0"/>
            </a:spcBef>
            <a:spcAft>
              <a:spcPct val="15000"/>
            </a:spcAft>
            <a:buChar char="••"/>
          </a:pPr>
          <a:r>
            <a:rPr lang="sl-SI" sz="2000" b="1" kern="1200" dirty="0" smtClean="0"/>
            <a:t>a) proizvodnja, reja ali gojenje kmetijskih proizvodov, vključno z žetvijo, molžo, pašo, vzrejo živali in kmetijsko rejo živali ali</a:t>
          </a:r>
          <a:endParaRPr lang="sl-SI" sz="2000" b="1" kern="1200" dirty="0"/>
        </a:p>
        <a:p>
          <a:pPr marL="228600" lvl="1" indent="-228600" algn="l" defTabSz="889000">
            <a:lnSpc>
              <a:spcPct val="90000"/>
            </a:lnSpc>
            <a:spcBef>
              <a:spcPct val="0"/>
            </a:spcBef>
            <a:spcAft>
              <a:spcPct val="15000"/>
            </a:spcAft>
            <a:buChar char="••"/>
          </a:pPr>
          <a:endParaRPr lang="sl-SI" sz="2000" b="1" kern="1200" dirty="0"/>
        </a:p>
        <a:p>
          <a:pPr marL="228600" lvl="1" indent="-228600" algn="l" defTabSz="889000">
            <a:lnSpc>
              <a:spcPct val="90000"/>
            </a:lnSpc>
            <a:spcBef>
              <a:spcPct val="0"/>
            </a:spcBef>
            <a:spcAft>
              <a:spcPct val="15000"/>
            </a:spcAft>
            <a:buChar char="••"/>
          </a:pPr>
          <a:r>
            <a:rPr lang="sl-SI" sz="2000" b="1" kern="1200" dirty="0" smtClean="0"/>
            <a:t>b) vzdrževanje kmetijske površine v stanju, primernem za pašo ali pridelavo, brez pripravljalnih ukrepov, ki presegajo uporabo običajnih kmetijskih metod in strojev, in sicer:</a:t>
          </a:r>
          <a:endParaRPr lang="sl-SI" sz="2000" b="1" kern="1200" dirty="0"/>
        </a:p>
        <a:p>
          <a:pPr marL="457200" lvl="2" indent="-228600" algn="l" defTabSz="889000">
            <a:lnSpc>
              <a:spcPct val="90000"/>
            </a:lnSpc>
            <a:spcBef>
              <a:spcPct val="0"/>
            </a:spcBef>
            <a:spcAft>
              <a:spcPct val="15000"/>
            </a:spcAft>
            <a:buChar char="••"/>
          </a:pPr>
          <a:r>
            <a:rPr lang="sl-SI" sz="2000" kern="1200" dirty="0" smtClean="0"/>
            <a:t>katerikoli agrotehnični ukrep, ki preprečuje semenitev plevelov; agrotehnični ukrepi vključujejo najmanj plitko obdelavo tal ali košnjo ornih površin preden rastline semenijo, kadar gre za orno zemljišče;</a:t>
          </a:r>
          <a:endParaRPr lang="sl-SI" sz="2000" kern="1200" dirty="0"/>
        </a:p>
        <a:p>
          <a:pPr marL="457200" lvl="2" indent="-228600" algn="l" defTabSz="889000">
            <a:lnSpc>
              <a:spcPct val="90000"/>
            </a:lnSpc>
            <a:spcBef>
              <a:spcPct val="0"/>
            </a:spcBef>
            <a:spcAft>
              <a:spcPct val="15000"/>
            </a:spcAft>
            <a:buChar char="••"/>
          </a:pPr>
          <a:r>
            <a:rPr lang="sl-SI" sz="2000" kern="1200" dirty="0" smtClean="0"/>
            <a:t>košnja vsaj enkrat letno do 15. 10. tekočega leta in obrezovanje trajnih rastlin na način, da ohranijo proizvodni potencial, kadar gre za trajne nasade;</a:t>
          </a:r>
          <a:endParaRPr lang="sl-SI" sz="2000" kern="1200" dirty="0"/>
        </a:p>
        <a:p>
          <a:pPr marL="457200" lvl="2" indent="-228600" algn="l" defTabSz="889000">
            <a:lnSpc>
              <a:spcPct val="90000"/>
            </a:lnSpc>
            <a:spcBef>
              <a:spcPct val="0"/>
            </a:spcBef>
            <a:spcAft>
              <a:spcPct val="15000"/>
            </a:spcAft>
            <a:buChar char="••"/>
          </a:pPr>
          <a:r>
            <a:rPr lang="sl-SI" sz="2000" kern="1200" dirty="0" smtClean="0"/>
            <a:t>košnja vsaj enkrat letno do 15. 10. tekočega leta, kadar gre za trajno travinje, ali vsaj enkrat do 15. 10. naslednjega leta, kadar gre za trajno travinje (</a:t>
          </a:r>
          <a:r>
            <a:rPr lang="sl-SI" sz="2000" kern="1200" dirty="0" smtClean="0">
              <a:solidFill>
                <a:schemeClr val="tx1"/>
              </a:solidFill>
            </a:rPr>
            <a:t>se nanaša le na NPAS) </a:t>
          </a:r>
          <a:r>
            <a:rPr lang="sl-SI" sz="2000" kern="1200" dirty="0" smtClean="0"/>
            <a:t>pomembno za ohranjanje kvalifikacijskih travniških habitatnih tipov in kvalifikacijskih vrst območij Natura 2000 in ohranjanje travnikov, ki so vrstno raznoliki in pestri: </a:t>
          </a:r>
          <a:r>
            <a:rPr lang="sl-SI" sz="1600" kern="1200" dirty="0" smtClean="0"/>
            <a:t>»Posebni traviščni habitati« »Traviščni habitati metuljev«, »Steljniki«, »Mokrotni traviščni habitati«. »Ohranjanje mokrišč in barij«, »Suhi kraški travniki in pašniki«, »Habitati ptic vlažnih ekstenzivnih travnikov« in »Ohranjanje suhih travišč« ter intervencijo »</a:t>
          </a:r>
          <a:r>
            <a:rPr lang="sl-SI" sz="1600" kern="1200" dirty="0" smtClean="0">
              <a:solidFill>
                <a:schemeClr val="accent1"/>
              </a:solidFill>
            </a:rPr>
            <a:t> evidence habitatnih tipov in vrst na območjih Natura 2000 </a:t>
          </a:r>
          <a:r>
            <a:rPr lang="sl-SI" sz="1600" kern="1200" dirty="0" smtClean="0">
              <a:solidFill>
                <a:schemeClr val="accent5">
                  <a:lumMod val="60000"/>
                  <a:lumOff val="40000"/>
                </a:schemeClr>
              </a:solidFill>
            </a:rPr>
            <a:t>(HTV)« </a:t>
          </a:r>
          <a:r>
            <a:rPr lang="sl-SI" sz="1600" kern="1200" dirty="0" smtClean="0"/>
            <a:t>in mokrišča in šotišča določena pri standardu DKOP 2 iz uredbe, ki ureja </a:t>
          </a:r>
          <a:r>
            <a:rPr lang="sl-SI" sz="1600" i="1" kern="1200" dirty="0" smtClean="0"/>
            <a:t>pogojenost.</a:t>
          </a:r>
          <a:endParaRPr lang="sl-SI" sz="1600" kern="1200" dirty="0"/>
        </a:p>
      </dsp:txBody>
      <dsp:txXfrm>
        <a:off x="1144670" y="1071894"/>
        <a:ext cx="10228294" cy="544607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847256"/>
          <a:ext cx="11991502" cy="48066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683430" rIns="930674"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solidFill>
                <a:srgbClr val="7030A0"/>
              </a:solidFill>
            </a:rPr>
            <a:t>Avtomatski zahtevek! Upravičen je nosilec KMG, ki:</a:t>
          </a:r>
          <a:endParaRPr lang="sl-SI" sz="2000" b="1" kern="1200" dirty="0">
            <a:solidFill>
              <a:srgbClr val="7030A0"/>
            </a:solidFill>
          </a:endParaRPr>
        </a:p>
        <a:p>
          <a:pPr marL="457200" lvl="2" indent="-228600" algn="l" defTabSz="889000">
            <a:lnSpc>
              <a:spcPct val="90000"/>
            </a:lnSpc>
            <a:spcBef>
              <a:spcPct val="0"/>
            </a:spcBef>
            <a:spcAft>
              <a:spcPct val="15000"/>
            </a:spcAft>
            <a:buChar char="••"/>
          </a:pPr>
          <a:r>
            <a:rPr lang="sl-SI" sz="2000" b="1" kern="1200" dirty="0" smtClean="0"/>
            <a:t>redi vsaj dve ali več krav dojil, ki izpolnjujejo naslednje pogoje</a:t>
          </a:r>
          <a:r>
            <a:rPr lang="sl-SI" sz="2000" kern="1200" dirty="0" smtClean="0"/>
            <a:t>:</a:t>
          </a:r>
          <a:endParaRPr lang="sl-SI" sz="2000" kern="1200" dirty="0"/>
        </a:p>
        <a:p>
          <a:pPr marL="685800" lvl="3" indent="-228600" algn="l" defTabSz="889000">
            <a:lnSpc>
              <a:spcPct val="90000"/>
            </a:lnSpc>
            <a:spcBef>
              <a:spcPct val="0"/>
            </a:spcBef>
            <a:spcAft>
              <a:spcPct val="15000"/>
            </a:spcAft>
            <a:buChar char="••"/>
          </a:pPr>
          <a:r>
            <a:rPr lang="sl-SI" sz="2000" kern="1200" dirty="0" smtClean="0"/>
            <a:t>so iz </a:t>
          </a:r>
          <a:r>
            <a:rPr lang="sl-SI" sz="2000" b="1" i="0" kern="1200" dirty="0" smtClean="0"/>
            <a:t>črede namenjene reji telet za prirejo mesa</a:t>
          </a:r>
          <a:r>
            <a:rPr lang="sl-SI" sz="2000" kern="1200" dirty="0" smtClean="0"/>
            <a:t>;</a:t>
          </a:r>
          <a:endParaRPr lang="sl-SI" sz="2000" kern="1200" dirty="0"/>
        </a:p>
        <a:p>
          <a:pPr marL="685800" lvl="3" indent="-228600" algn="l" defTabSz="889000">
            <a:lnSpc>
              <a:spcPct val="90000"/>
            </a:lnSpc>
            <a:spcBef>
              <a:spcPct val="0"/>
            </a:spcBef>
            <a:spcAft>
              <a:spcPct val="15000"/>
            </a:spcAft>
            <a:buChar char="••"/>
          </a:pPr>
          <a:r>
            <a:rPr lang="sl-SI" sz="2000" kern="1200" dirty="0" smtClean="0"/>
            <a:t>so </a:t>
          </a:r>
          <a:r>
            <a:rPr lang="sl-SI" sz="2000" b="1" kern="1200" dirty="0" smtClean="0"/>
            <a:t>ustrezne pasme ali križanka med izključno ustreznimi pasmami</a:t>
          </a:r>
          <a:r>
            <a:rPr lang="sl-SI" sz="2000" kern="1200" dirty="0" smtClean="0"/>
            <a:t>;</a:t>
          </a:r>
          <a:endParaRPr lang="sl-SI" sz="2000" kern="1200" dirty="0"/>
        </a:p>
        <a:p>
          <a:pPr marL="685800" lvl="3" indent="-228600" algn="l" defTabSz="889000">
            <a:lnSpc>
              <a:spcPct val="90000"/>
            </a:lnSpc>
            <a:spcBef>
              <a:spcPct val="0"/>
            </a:spcBef>
            <a:spcAft>
              <a:spcPct val="15000"/>
            </a:spcAft>
            <a:buChar char="••"/>
          </a:pPr>
          <a:r>
            <a:rPr lang="sl-SI" sz="2000" kern="1200" dirty="0" smtClean="0"/>
            <a:t>so </a:t>
          </a:r>
          <a:r>
            <a:rPr lang="sl-SI" sz="2000" kern="1200" dirty="0" smtClean="0"/>
            <a:t>za zahtevke leta</a:t>
          </a:r>
          <a:r>
            <a:rPr lang="sl-SI" sz="2000" b="1" kern="1200" dirty="0" smtClean="0"/>
            <a:t> </a:t>
          </a:r>
          <a:r>
            <a:rPr lang="sl-SI" sz="2000" b="1" kern="1200" dirty="0" smtClean="0"/>
            <a:t>2024 telile v </a:t>
          </a:r>
          <a:r>
            <a:rPr lang="sl-SI" sz="2000" b="1" kern="1200" dirty="0" smtClean="0">
              <a:solidFill>
                <a:schemeClr val="accent5">
                  <a:lumMod val="75000"/>
                </a:schemeClr>
              </a:solidFill>
            </a:rPr>
            <a:t>obdobju od 1. septembra 2023 do 31. avgusta 2024</a:t>
          </a:r>
          <a:r>
            <a:rPr lang="sl-SI" sz="2000" kern="1200" dirty="0" smtClean="0"/>
            <a:t>;</a:t>
          </a:r>
          <a:endParaRPr lang="sl-SI" sz="2000" kern="1200" dirty="0"/>
        </a:p>
        <a:p>
          <a:pPr marL="685800" lvl="3" indent="-228600" algn="l" defTabSz="889000">
            <a:lnSpc>
              <a:spcPct val="90000"/>
            </a:lnSpc>
            <a:spcBef>
              <a:spcPct val="0"/>
            </a:spcBef>
            <a:spcAft>
              <a:spcPct val="15000"/>
            </a:spcAft>
            <a:buChar char="••"/>
          </a:pPr>
          <a:r>
            <a:rPr lang="sl-SI" sz="2000" kern="1200" dirty="0" smtClean="0"/>
            <a:t>so </a:t>
          </a:r>
          <a:r>
            <a:rPr lang="sl-SI" sz="2000" b="1" kern="1200" dirty="0" smtClean="0"/>
            <a:t>po telitvi s teletom na KMG še najmanj dva meseca</a:t>
          </a:r>
          <a:r>
            <a:rPr lang="sl-SI" sz="2000" kern="1200" dirty="0" smtClean="0"/>
            <a:t>, kar se šteje za obdobje obvezne reje; </a:t>
          </a:r>
          <a:r>
            <a:rPr lang="sl-SI" sz="2000" i="1" kern="1200" dirty="0" smtClean="0"/>
            <a:t>(možen premik na planino, pašnik)</a:t>
          </a:r>
        </a:p>
        <a:p>
          <a:pPr marL="685800" lvl="3" indent="-228600" algn="l" defTabSz="889000">
            <a:lnSpc>
              <a:spcPct val="90000"/>
            </a:lnSpc>
            <a:spcBef>
              <a:spcPct val="0"/>
            </a:spcBef>
            <a:spcAft>
              <a:spcPct val="15000"/>
            </a:spcAft>
            <a:buChar char="••"/>
          </a:pPr>
          <a:r>
            <a:rPr lang="sl-SI" sz="2000" kern="1200" dirty="0" smtClean="0"/>
            <a:t>so od vključno </a:t>
          </a:r>
          <a:r>
            <a:rPr lang="sl-SI" sz="2000" b="1" kern="1200" dirty="0" smtClean="0"/>
            <a:t>prvega dne obdobja obvezne reje označene, vodene ter so zanje priglašeni premiki v CRG  </a:t>
          </a:r>
          <a:r>
            <a:rPr lang="sl-SI" sz="2000" kern="1200" dirty="0" smtClean="0"/>
            <a:t>v skladu s pravilnikom, ki ureja identifikacijo in registracijo govedi;</a:t>
          </a:r>
          <a:endParaRPr lang="sl-SI" sz="2000" kern="1200" dirty="0"/>
        </a:p>
        <a:p>
          <a:pPr marL="685800" lvl="3" indent="-228600" algn="l" defTabSz="889000">
            <a:lnSpc>
              <a:spcPct val="90000"/>
            </a:lnSpc>
            <a:spcBef>
              <a:spcPct val="0"/>
            </a:spcBef>
            <a:spcAft>
              <a:spcPct val="15000"/>
            </a:spcAft>
            <a:buChar char="••"/>
          </a:pPr>
          <a:r>
            <a:rPr lang="sl-SI" sz="2000" kern="1200" dirty="0" smtClean="0"/>
            <a:t>pogoje iz prejšnje alineje mora </a:t>
          </a:r>
          <a:r>
            <a:rPr lang="x-none" sz="2000" b="1" kern="1200" dirty="0" smtClean="0"/>
            <a:t>izpolnjevati tudi tele</a:t>
          </a:r>
          <a:r>
            <a:rPr lang="sl-SI" sz="2000" kern="1200" dirty="0" smtClean="0"/>
            <a:t>. </a:t>
          </a:r>
        </a:p>
        <a:p>
          <a:pPr marL="228600" lvl="1" indent="-228600" algn="l" defTabSz="889000">
            <a:lnSpc>
              <a:spcPct val="90000"/>
            </a:lnSpc>
            <a:spcBef>
              <a:spcPct val="0"/>
            </a:spcBef>
            <a:spcAft>
              <a:spcPct val="15000"/>
            </a:spcAft>
            <a:buChar char="••"/>
          </a:pPr>
          <a:endParaRPr lang="sl-SI" sz="2000" kern="1200" dirty="0"/>
        </a:p>
        <a:p>
          <a:pPr marL="228600" lvl="1" indent="-228600" algn="l" defTabSz="889000">
            <a:lnSpc>
              <a:spcPct val="90000"/>
            </a:lnSpc>
            <a:spcBef>
              <a:spcPct val="0"/>
            </a:spcBef>
            <a:spcAft>
              <a:spcPct val="15000"/>
            </a:spcAft>
            <a:buChar char="••"/>
          </a:pPr>
          <a:r>
            <a:rPr lang="sl-SI" sz="2000" b="1" kern="1200" dirty="0" smtClean="0"/>
            <a:t>T</a:t>
          </a:r>
          <a:r>
            <a:rPr lang="x-none" sz="2000" b="1" kern="1200" dirty="0" smtClean="0"/>
            <a:t>udi v primeru mrtvorojenega teleta, ali če tele pogine v dveh mesecih po telitvi ali je bilo tele dano v zakol v sili v dveh mesecih po telitvi. </a:t>
          </a:r>
          <a:endParaRPr lang="sl-SI" sz="2000" b="1" kern="1200" dirty="0"/>
        </a:p>
      </dsp:txBody>
      <dsp:txXfrm>
        <a:off x="0" y="847256"/>
        <a:ext cx="11991502" cy="4806606"/>
      </dsp:txXfrm>
    </dsp:sp>
    <dsp:sp modelId="{573BF56C-8531-403F-9668-77F35B692B00}">
      <dsp:nvSpPr>
        <dsp:cNvPr id="0" name=""/>
        <dsp:cNvSpPr/>
      </dsp:nvSpPr>
      <dsp:spPr>
        <a:xfrm>
          <a:off x="0" y="564976"/>
          <a:ext cx="8385854" cy="590634"/>
        </a:xfrm>
        <a:prstGeom prst="roundRect">
          <a:avLst/>
        </a:prstGeom>
        <a:solidFill>
          <a:srgbClr val="D04B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 REJA KRAV DOJILJ </a:t>
          </a:r>
          <a:endParaRPr lang="sl-SI" sz="2900" kern="1200" dirty="0"/>
        </a:p>
      </dsp:txBody>
      <dsp:txXfrm>
        <a:off x="28832" y="593808"/>
        <a:ext cx="8328190" cy="53297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37383"/>
          <a:ext cx="11991502" cy="6050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479044" rIns="930674" bIns="170688" numCol="1" spcCol="1270" anchor="t" anchorCtr="0">
          <a:noAutofit/>
        </a:bodyPr>
        <a:lstStyle/>
        <a:p>
          <a:pPr marL="228600" lvl="1" indent="-228600" algn="l" defTabSz="1066800">
            <a:lnSpc>
              <a:spcPct val="90000"/>
            </a:lnSpc>
            <a:spcBef>
              <a:spcPct val="0"/>
            </a:spcBef>
            <a:spcAft>
              <a:spcPct val="15000"/>
            </a:spcAft>
            <a:buChar char="••"/>
          </a:pPr>
          <a:r>
            <a:rPr lang="sl-SI" sz="2400" b="1" kern="1200" dirty="0" smtClean="0">
              <a:solidFill>
                <a:srgbClr val="7030A0"/>
              </a:solidFill>
            </a:rPr>
            <a:t>Delitev črede:</a:t>
          </a:r>
          <a:endParaRPr lang="sl-SI" sz="2400" b="1" kern="1200" dirty="0">
            <a:solidFill>
              <a:srgbClr val="7030A0"/>
            </a:solidFill>
          </a:endParaRPr>
        </a:p>
        <a:p>
          <a:pPr marL="228600" lvl="1" indent="-228600" algn="l" defTabSz="889000">
            <a:lnSpc>
              <a:spcPct val="90000"/>
            </a:lnSpc>
            <a:spcBef>
              <a:spcPct val="0"/>
            </a:spcBef>
            <a:spcAft>
              <a:spcPct val="15000"/>
            </a:spcAft>
            <a:buChar char="••"/>
          </a:pPr>
          <a:endParaRPr lang="sl-SI" sz="2000" b="1" kern="1200" dirty="0">
            <a:solidFill>
              <a:srgbClr val="7030A0"/>
            </a:solidFill>
          </a:endParaRPr>
        </a:p>
        <a:p>
          <a:pPr marL="457200" lvl="2" indent="-228600" algn="l" defTabSz="889000">
            <a:lnSpc>
              <a:spcPct val="90000"/>
            </a:lnSpc>
            <a:spcBef>
              <a:spcPct val="0"/>
            </a:spcBef>
            <a:spcAft>
              <a:spcPct val="15000"/>
            </a:spcAft>
            <a:buChar char="••"/>
          </a:pPr>
          <a:r>
            <a:rPr lang="sl-SI" sz="2000" kern="1200" dirty="0" smtClean="0"/>
            <a:t>V primeru, da ima nosilec kmetijskega gospodarstva v letu pred letom oddaje zahtevka za krave dojilje oddajo oziroma neposredno prodajo mleka, se </a:t>
          </a:r>
          <a:r>
            <a:rPr lang="sl-SI" sz="2000" b="1" kern="1200" dirty="0" smtClean="0"/>
            <a:t>število krav dojilj določi na način, da se najprej določi število krav molznic kot količnik med vsoto količin neposredno prodanega in oddanega mleka v letu pred oddajo zahtevka za krave dojilje in med povprečno nacionalno mlečnostjo v višini </a:t>
          </a:r>
          <a:r>
            <a:rPr lang="sl-SI" sz="2000" b="1" kern="1200" dirty="0" smtClean="0">
              <a:solidFill>
                <a:srgbClr val="7030A0"/>
              </a:solidFill>
            </a:rPr>
            <a:t>5.924 kg </a:t>
          </a:r>
          <a:r>
            <a:rPr lang="sl-SI" sz="2000" b="1" kern="1200" dirty="0" smtClean="0">
              <a:solidFill>
                <a:schemeClr val="tx1"/>
              </a:solidFill>
            </a:rPr>
            <a:t>oziroma </a:t>
          </a:r>
          <a:r>
            <a:rPr lang="sl-SI" sz="2000" b="1" kern="1200" dirty="0" smtClean="0">
              <a:solidFill>
                <a:srgbClr val="7030A0"/>
              </a:solidFill>
            </a:rPr>
            <a:t>4.529 kg </a:t>
          </a:r>
          <a:r>
            <a:rPr lang="sl-SI" sz="2000" b="1" kern="1200" dirty="0" smtClean="0"/>
            <a:t>pri nosilcih kmetijskih gospodarstev, ki so vključeni v ekološko rejo mleka (v predhodnem in v letu oddaje zahtevka) in se zaokroži navzdol na celo število</a:t>
          </a:r>
          <a:r>
            <a:rPr lang="sl-SI" sz="2000" kern="1200" dirty="0" smtClean="0"/>
            <a:t>. </a:t>
          </a:r>
          <a:r>
            <a:rPr lang="sl-SI" sz="2000" b="0" u="sng" kern="1200" dirty="0" smtClean="0"/>
            <a:t>Preostanek krav se lahko </a:t>
          </a:r>
          <a:r>
            <a:rPr lang="sl-SI" sz="2000" b="0" kern="1200" dirty="0" smtClean="0"/>
            <a:t>(če izpolnjuje tudi pasmo in ostale pogoje ) </a:t>
          </a:r>
          <a:r>
            <a:rPr lang="sl-SI" sz="2000" b="0" u="sng" kern="1200" dirty="0" smtClean="0"/>
            <a:t>šteje za krave dojilje</a:t>
          </a:r>
          <a:r>
            <a:rPr lang="sl-SI" sz="2000" b="0" kern="1200" dirty="0" smtClean="0"/>
            <a:t>. </a:t>
          </a:r>
          <a:endParaRPr lang="sl-SI" sz="2000" b="0" kern="1200" dirty="0"/>
        </a:p>
        <a:p>
          <a:pPr marL="285750" lvl="1" indent="-285750" algn="l" defTabSz="1600200">
            <a:lnSpc>
              <a:spcPct val="90000"/>
            </a:lnSpc>
            <a:spcBef>
              <a:spcPct val="0"/>
            </a:spcBef>
            <a:spcAft>
              <a:spcPct val="15000"/>
            </a:spcAft>
            <a:buChar char="••"/>
          </a:pPr>
          <a:endParaRPr lang="sl-SI" sz="3600" b="0" kern="1200" dirty="0" smtClean="0"/>
        </a:p>
        <a:p>
          <a:pPr marL="457200" lvl="2" indent="-228600" algn="l" defTabSz="889000">
            <a:lnSpc>
              <a:spcPct val="90000"/>
            </a:lnSpc>
            <a:spcBef>
              <a:spcPct val="0"/>
            </a:spcBef>
            <a:spcAft>
              <a:spcPct val="15000"/>
            </a:spcAft>
            <a:buChar char="••"/>
          </a:pPr>
          <a:r>
            <a:rPr lang="sl-SI" sz="2000" b="1" kern="1200" dirty="0" smtClean="0"/>
            <a:t>Za število krav molznic</a:t>
          </a:r>
          <a:r>
            <a:rPr lang="sl-SI" sz="2000" kern="1200" dirty="0" smtClean="0"/>
            <a:t>, ki so vključene v </a:t>
          </a:r>
          <a:r>
            <a:rPr lang="sl-SI" sz="2000" b="1" kern="1200" dirty="0" smtClean="0"/>
            <a:t>kontrolo prireje mleka (A kontrola) </a:t>
          </a:r>
          <a:r>
            <a:rPr lang="sl-SI" sz="2000" kern="1200" dirty="0" smtClean="0"/>
            <a:t>v letu n-1 se namesto podatka o oddaji mleka in podatka o povprečni nacionalni mlečnosti </a:t>
          </a:r>
          <a:r>
            <a:rPr lang="sl-SI" sz="2000" b="1" kern="1200" dirty="0" smtClean="0"/>
            <a:t>upošteva podatek o povprečnem številu molznic iz evidence o kontroli prireje mleka v predhodnem letu</a:t>
          </a:r>
          <a:r>
            <a:rPr lang="sl-SI" sz="2000" kern="1200" dirty="0" smtClean="0"/>
            <a:t>. Preostanek krave se lahko (če izpolnjuje tudi pasmo in ostale pogoje ) šteje za krave dojilje.</a:t>
          </a:r>
          <a:endParaRPr lang="sl-SI" sz="2000" kern="1200" dirty="0"/>
        </a:p>
      </dsp:txBody>
      <dsp:txXfrm>
        <a:off x="0" y="37383"/>
        <a:ext cx="11991502" cy="6050350"/>
      </dsp:txXfrm>
    </dsp:sp>
    <dsp:sp modelId="{573BF56C-8531-403F-9668-77F35B692B00}">
      <dsp:nvSpPr>
        <dsp:cNvPr id="0" name=""/>
        <dsp:cNvSpPr/>
      </dsp:nvSpPr>
      <dsp:spPr>
        <a:xfrm>
          <a:off x="38102" y="2512"/>
          <a:ext cx="8394051" cy="461380"/>
        </a:xfrm>
        <a:prstGeom prst="roundRect">
          <a:avLst/>
        </a:prstGeom>
        <a:solidFill>
          <a:srgbClr val="D04B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REJA KRAV DOJILJ </a:t>
          </a:r>
          <a:endParaRPr lang="sl-SI" sz="2900" kern="1200" dirty="0"/>
        </a:p>
      </dsp:txBody>
      <dsp:txXfrm>
        <a:off x="60625" y="25035"/>
        <a:ext cx="8349005" cy="41633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0"/>
          <a:ext cx="11991502" cy="61355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1124712" rIns="930674"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t>Kot ustrezne pasme za krave dojilje se štejejo pasme, ki so v skladu s pravilnikom, ki urejajo identifikacijo in registracijo živali, vpisane v CRG kot (mesne in kombinirane pasme):</a:t>
          </a:r>
          <a:endParaRPr lang="sl-SI" sz="2000" b="1" kern="1200" dirty="0">
            <a:solidFill>
              <a:srgbClr val="7030A0"/>
            </a:solidFill>
          </a:endParaRPr>
        </a:p>
        <a:p>
          <a:pPr marL="457200" lvl="2" indent="-228600" algn="l" defTabSz="889000">
            <a:lnSpc>
              <a:spcPct val="90000"/>
            </a:lnSpc>
            <a:spcBef>
              <a:spcPct val="0"/>
            </a:spcBef>
            <a:spcAft>
              <a:spcPct val="15000"/>
            </a:spcAft>
            <a:buChar char="••"/>
          </a:pPr>
          <a:r>
            <a:rPr lang="sl-SI" sz="2000" kern="1200" dirty="0" smtClean="0"/>
            <a:t>Limuzin, </a:t>
          </a:r>
          <a:r>
            <a:rPr lang="sl-SI" sz="2000" kern="1200" dirty="0" err="1" smtClean="0"/>
            <a:t>Šarole</a:t>
          </a:r>
          <a:r>
            <a:rPr lang="sl-SI" sz="2000" kern="1200" dirty="0" smtClean="0"/>
            <a:t>, Belgijska belo-plava, </a:t>
          </a:r>
          <a:r>
            <a:rPr lang="sl-SI" sz="2000" kern="1200" dirty="0" err="1" smtClean="0"/>
            <a:t>Blonde</a:t>
          </a:r>
          <a:r>
            <a:rPr lang="sl-SI" sz="2000" kern="1200" dirty="0" smtClean="0"/>
            <a:t> </a:t>
          </a:r>
          <a:r>
            <a:rPr lang="sl-SI" sz="2000" kern="1200" dirty="0" err="1" smtClean="0"/>
            <a:t>d'Aquintaine</a:t>
          </a:r>
          <a:r>
            <a:rPr lang="sl-SI" sz="2000" kern="1200" dirty="0" smtClean="0"/>
            <a:t>, </a:t>
          </a:r>
          <a:r>
            <a:rPr lang="sl-SI" sz="2000" kern="1200" dirty="0" err="1" smtClean="0"/>
            <a:t>Galoway</a:t>
          </a:r>
          <a:r>
            <a:rPr lang="sl-SI" sz="2000" kern="1200" dirty="0" smtClean="0"/>
            <a:t>, </a:t>
          </a:r>
          <a:r>
            <a:rPr lang="sl-SI" sz="2000" kern="1200" dirty="0" err="1" smtClean="0"/>
            <a:t>Piemontese</a:t>
          </a:r>
          <a:r>
            <a:rPr lang="sl-SI" sz="2000" kern="1200" dirty="0" smtClean="0"/>
            <a:t>, Aberdeen-</a:t>
          </a:r>
          <a:r>
            <a:rPr lang="sl-SI" sz="2000" kern="1200" dirty="0" err="1" smtClean="0"/>
            <a:t>Angus</a:t>
          </a:r>
          <a:r>
            <a:rPr lang="sl-SI" sz="2000" kern="1200" dirty="0" smtClean="0"/>
            <a:t>, </a:t>
          </a:r>
          <a:r>
            <a:rPr lang="sl-SI" sz="2000" kern="1200" dirty="0" err="1" smtClean="0"/>
            <a:t>Highland</a:t>
          </a:r>
          <a:r>
            <a:rPr lang="sl-SI" sz="2000" kern="1200" dirty="0" smtClean="0"/>
            <a:t> (Višinsko škotsko govedo), Pritlikavi zebu, </a:t>
          </a:r>
          <a:r>
            <a:rPr lang="sl-SI" sz="2000" kern="1200" dirty="0" err="1" smtClean="0"/>
            <a:t>Hereford</a:t>
          </a:r>
          <a:r>
            <a:rPr lang="sl-SI" sz="2000" kern="1200" dirty="0" smtClean="0"/>
            <a:t>, Rdeči </a:t>
          </a:r>
          <a:r>
            <a:rPr lang="sl-SI" sz="2000" kern="1200" dirty="0" err="1" smtClean="0"/>
            <a:t>Angus</a:t>
          </a:r>
          <a:r>
            <a:rPr lang="sl-SI" sz="2000" kern="1200" dirty="0" smtClean="0"/>
            <a:t>, Nemški </a:t>
          </a:r>
          <a:r>
            <a:rPr lang="sl-SI" sz="2000" kern="1200" dirty="0" err="1" smtClean="0"/>
            <a:t>Angus</a:t>
          </a:r>
          <a:r>
            <a:rPr lang="sl-SI" sz="2000" kern="1200" dirty="0" smtClean="0"/>
            <a:t>, mesna pasma, </a:t>
          </a:r>
          <a:r>
            <a:rPr lang="sl-SI" sz="2000" kern="1200" dirty="0" err="1" smtClean="0"/>
            <a:t>Salers</a:t>
          </a:r>
          <a:r>
            <a:rPr lang="sl-SI" sz="2000" kern="1200" dirty="0" smtClean="0"/>
            <a:t>, Lincoln Red, </a:t>
          </a:r>
          <a:r>
            <a:rPr lang="sl-SI" sz="2000" kern="1200" dirty="0" err="1" smtClean="0"/>
            <a:t>Gasconne</a:t>
          </a:r>
          <a:r>
            <a:rPr lang="sl-SI" sz="2000" kern="1200" dirty="0" smtClean="0"/>
            <a:t>, Tibetansko govedo (Jak), </a:t>
          </a:r>
          <a:r>
            <a:rPr lang="sl-SI" sz="2000" kern="1200" dirty="0" err="1" smtClean="0"/>
            <a:t>Kianina</a:t>
          </a:r>
          <a:r>
            <a:rPr lang="sl-SI" sz="2000" kern="1200" dirty="0" smtClean="0"/>
            <a:t>, </a:t>
          </a:r>
          <a:r>
            <a:rPr lang="sl-SI" sz="2000" kern="1200" dirty="0" err="1" smtClean="0"/>
            <a:t>Markidžana</a:t>
          </a:r>
          <a:r>
            <a:rPr lang="sl-SI" sz="2000" kern="1200" dirty="0" smtClean="0"/>
            <a:t>, </a:t>
          </a:r>
          <a:r>
            <a:rPr lang="sl-SI" sz="2000" kern="1200" dirty="0" err="1" smtClean="0"/>
            <a:t>Wagyu</a:t>
          </a:r>
          <a:r>
            <a:rPr lang="sl-SI" sz="2000" kern="1200" dirty="0" smtClean="0"/>
            <a:t>, INRA 95, </a:t>
          </a:r>
          <a:r>
            <a:rPr lang="sl-SI" sz="2000" kern="1200" dirty="0" err="1" smtClean="0"/>
            <a:t>Bazadaise</a:t>
          </a:r>
          <a:r>
            <a:rPr lang="sl-SI" sz="2000" kern="1200" dirty="0" smtClean="0"/>
            <a:t>, Miniaturni/ mali </a:t>
          </a:r>
          <a:r>
            <a:rPr lang="sl-SI" sz="2000" kern="1200" dirty="0" err="1" smtClean="0"/>
            <a:t>Herford</a:t>
          </a:r>
          <a:r>
            <a:rPr lang="sl-SI" sz="2000" kern="1200" dirty="0" smtClean="0"/>
            <a:t>, </a:t>
          </a:r>
          <a:r>
            <a:rPr lang="sl-SI" sz="2000" kern="1200" dirty="0" err="1" smtClean="0"/>
            <a:t>Dahomey</a:t>
          </a:r>
          <a:r>
            <a:rPr lang="sl-SI" sz="2000" kern="1200" dirty="0" smtClean="0"/>
            <a:t>. Bivol, Rjava, Lisasta, </a:t>
          </a:r>
          <a:r>
            <a:rPr lang="sl-SI" sz="2000" kern="1200" dirty="0" err="1" smtClean="0"/>
            <a:t>Montbeliard</a:t>
          </a:r>
          <a:r>
            <a:rPr lang="sl-SI" sz="2000" kern="1200" dirty="0" smtClean="0"/>
            <a:t>, Cika, Kraška sivka (Slovensko rjavo govedo), </a:t>
          </a:r>
          <a:r>
            <a:rPr lang="sl-SI" sz="2000" kern="1200" dirty="0" err="1" smtClean="0"/>
            <a:t>Meuse-Rhine-Yssel</a:t>
          </a:r>
          <a:r>
            <a:rPr lang="sl-SI" sz="2000" kern="1200" dirty="0" smtClean="0"/>
            <a:t> (MRY), </a:t>
          </a:r>
          <a:r>
            <a:rPr lang="sl-SI" sz="2000" kern="1200" dirty="0" err="1" smtClean="0"/>
            <a:t>Pincgau</a:t>
          </a:r>
          <a:r>
            <a:rPr lang="sl-SI" sz="2000" kern="1200" dirty="0" smtClean="0"/>
            <a:t>, Siva tirolska, Madžarsko podolsko govedo, Nemško svetlo govedo(German </a:t>
          </a:r>
          <a:r>
            <a:rPr lang="sl-SI" sz="2000" kern="1200" dirty="0" err="1" smtClean="0"/>
            <a:t>Yellow</a:t>
          </a:r>
          <a:r>
            <a:rPr lang="sl-SI" sz="2000" kern="1200" dirty="0" smtClean="0"/>
            <a:t>), </a:t>
          </a:r>
          <a:r>
            <a:rPr lang="sl-SI" sz="2000" kern="1200" dirty="0" err="1" smtClean="0"/>
            <a:t>Dexter</a:t>
          </a:r>
          <a:r>
            <a:rPr lang="sl-SI" sz="2000" kern="1200" dirty="0" smtClean="0"/>
            <a:t>, Podolsko govedo, </a:t>
          </a:r>
          <a:r>
            <a:rPr lang="sl-SI" sz="2000" kern="1200" dirty="0" err="1" smtClean="0"/>
            <a:t>Blaarkop</a:t>
          </a:r>
          <a:r>
            <a:rPr lang="sl-SI" sz="2000" kern="1200" dirty="0" smtClean="0"/>
            <a:t> </a:t>
          </a:r>
          <a:r>
            <a:rPr lang="sl-SI" sz="2000" kern="1200" dirty="0" err="1" smtClean="0"/>
            <a:t>rood</a:t>
          </a:r>
          <a:r>
            <a:rPr lang="sl-SI" sz="2000" kern="1200" dirty="0" smtClean="0"/>
            <a:t>, </a:t>
          </a:r>
          <a:r>
            <a:rPr lang="sl-SI" sz="2000" kern="1200" dirty="0" err="1" smtClean="0"/>
            <a:t>Normande</a:t>
          </a:r>
          <a:r>
            <a:rPr lang="sl-SI" sz="2000" kern="1200" dirty="0" smtClean="0"/>
            <a:t>, </a:t>
          </a:r>
          <a:r>
            <a:rPr lang="sl-SI" sz="2000" kern="1200" dirty="0" err="1" smtClean="0"/>
            <a:t>Kärntner</a:t>
          </a:r>
          <a:r>
            <a:rPr lang="sl-SI" sz="2000" kern="1200" dirty="0" smtClean="0"/>
            <a:t> </a:t>
          </a:r>
          <a:r>
            <a:rPr lang="sl-SI" sz="2000" kern="1200" dirty="0" err="1" smtClean="0"/>
            <a:t>Blondveih</a:t>
          </a:r>
          <a:r>
            <a:rPr lang="sl-SI" sz="2000" kern="1200" dirty="0" smtClean="0"/>
            <a:t>, Istrsko govedo, </a:t>
          </a:r>
          <a:r>
            <a:rPr lang="sl-SI" sz="2000" kern="1200" dirty="0" err="1" smtClean="0"/>
            <a:t>Kostroma</a:t>
          </a:r>
          <a:r>
            <a:rPr lang="sl-SI" sz="2000" kern="1200" dirty="0" smtClean="0"/>
            <a:t>.</a:t>
          </a:r>
          <a:endParaRPr lang="sl-SI" sz="2000" b="1" kern="1200" dirty="0">
            <a:solidFill>
              <a:srgbClr val="7030A0"/>
            </a:solidFill>
          </a:endParaRPr>
        </a:p>
        <a:p>
          <a:pPr marL="228600" lvl="1" indent="-228600" algn="l" defTabSz="889000">
            <a:lnSpc>
              <a:spcPct val="90000"/>
            </a:lnSpc>
            <a:spcBef>
              <a:spcPct val="0"/>
            </a:spcBef>
            <a:spcAft>
              <a:spcPct val="15000"/>
            </a:spcAft>
            <a:buChar char="••"/>
          </a:pPr>
          <a:endParaRPr lang="sl-SI" sz="2000" b="1" kern="1200" dirty="0">
            <a:solidFill>
              <a:srgbClr val="7030A0"/>
            </a:solidFill>
          </a:endParaRPr>
        </a:p>
        <a:p>
          <a:pPr marL="228600" lvl="1" indent="-228600" algn="l" defTabSz="889000">
            <a:lnSpc>
              <a:spcPct val="90000"/>
            </a:lnSpc>
            <a:spcBef>
              <a:spcPct val="0"/>
            </a:spcBef>
            <a:spcAft>
              <a:spcPct val="15000"/>
            </a:spcAft>
            <a:buChar char="••"/>
          </a:pPr>
          <a:r>
            <a:rPr lang="sl-SI" sz="2000" b="1" kern="1200" dirty="0" smtClean="0"/>
            <a:t>Ali križanke izključno med naštetimi pasmami!</a:t>
          </a:r>
          <a:endParaRPr lang="sl-SI" sz="2000" b="1" kern="1200" dirty="0"/>
        </a:p>
      </dsp:txBody>
      <dsp:txXfrm>
        <a:off x="0" y="0"/>
        <a:ext cx="11991502" cy="6135534"/>
      </dsp:txXfrm>
    </dsp:sp>
    <dsp:sp modelId="{573BF56C-8531-403F-9668-77F35B692B00}">
      <dsp:nvSpPr>
        <dsp:cNvPr id="0" name=""/>
        <dsp:cNvSpPr/>
      </dsp:nvSpPr>
      <dsp:spPr>
        <a:xfrm>
          <a:off x="38102" y="319543"/>
          <a:ext cx="8394051" cy="463271"/>
        </a:xfrm>
        <a:prstGeom prst="roundRect">
          <a:avLst/>
        </a:prstGeom>
        <a:solidFill>
          <a:srgbClr val="D04B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REJA KRAV DOJILJ </a:t>
          </a:r>
          <a:endParaRPr lang="sl-SI" sz="2900" kern="1200" dirty="0"/>
        </a:p>
      </dsp:txBody>
      <dsp:txXfrm>
        <a:off x="60717" y="342158"/>
        <a:ext cx="8348821" cy="41804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0"/>
          <a:ext cx="11991502" cy="622480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1083056" rIns="930674" bIns="170688" numCol="1" spcCol="1270" anchor="t" anchorCtr="0">
          <a:noAutofit/>
        </a:bodyPr>
        <a:lstStyle/>
        <a:p>
          <a:pPr marL="228600" lvl="1" indent="-228600" algn="l" defTabSz="1066800">
            <a:lnSpc>
              <a:spcPct val="90000"/>
            </a:lnSpc>
            <a:spcBef>
              <a:spcPct val="0"/>
            </a:spcBef>
            <a:spcAft>
              <a:spcPct val="15000"/>
            </a:spcAft>
            <a:buChar char="••"/>
          </a:pPr>
          <a:r>
            <a:rPr lang="sl-SI" sz="2400" b="1" kern="1200" dirty="0" smtClean="0"/>
            <a:t>Načrtovan znesek na enoto za kravo dojiljo </a:t>
          </a:r>
          <a:r>
            <a:rPr lang="sl-SI" sz="2400" b="1" u="sng" kern="1200" dirty="0" smtClean="0"/>
            <a:t>na OMD </a:t>
          </a:r>
          <a:r>
            <a:rPr lang="sl-SI" sz="2400" b="1" kern="1200" dirty="0" smtClean="0"/>
            <a:t>znaša 99,58 eur</a:t>
          </a:r>
          <a:r>
            <a:rPr lang="sl-SI" sz="2400" kern="1200" dirty="0" smtClean="0"/>
            <a:t>, </a:t>
          </a:r>
          <a:r>
            <a:rPr lang="sl-SI" sz="2400" b="1" kern="1200" dirty="0" smtClean="0"/>
            <a:t>najnižji znesek načrtovanega zneska na enoto 89,60 eur </a:t>
          </a:r>
          <a:r>
            <a:rPr lang="sl-SI" sz="2400" kern="1200" dirty="0" smtClean="0"/>
            <a:t>in </a:t>
          </a:r>
          <a:r>
            <a:rPr lang="sl-SI" sz="2400" b="1" kern="1200" dirty="0" smtClean="0"/>
            <a:t>najvišji znesek načrtovanega zneska na enoto 114,52 eur</a:t>
          </a:r>
          <a:r>
            <a:rPr lang="sl-SI" sz="2400" kern="1200" dirty="0" smtClean="0"/>
            <a:t>. </a:t>
          </a:r>
          <a:endParaRPr lang="sl-SI" sz="2400" b="1" kern="1200" dirty="0">
            <a:solidFill>
              <a:srgbClr val="7030A0"/>
            </a:solidFill>
          </a:endParaRPr>
        </a:p>
        <a:p>
          <a:pPr marL="228600" lvl="1" indent="-228600" algn="l" defTabSz="1066800">
            <a:lnSpc>
              <a:spcPct val="90000"/>
            </a:lnSpc>
            <a:spcBef>
              <a:spcPct val="0"/>
            </a:spcBef>
            <a:spcAft>
              <a:spcPct val="15000"/>
            </a:spcAft>
            <a:buChar char="••"/>
          </a:pPr>
          <a:endParaRPr lang="sl-SI" sz="2400" b="1" kern="1200" dirty="0">
            <a:solidFill>
              <a:srgbClr val="7030A0"/>
            </a:solidFill>
          </a:endParaRPr>
        </a:p>
        <a:p>
          <a:pPr marL="228600" lvl="1" indent="-228600" algn="l" defTabSz="1066800">
            <a:lnSpc>
              <a:spcPct val="90000"/>
            </a:lnSpc>
            <a:spcBef>
              <a:spcPct val="0"/>
            </a:spcBef>
            <a:spcAft>
              <a:spcPct val="15000"/>
            </a:spcAft>
            <a:buChar char="••"/>
          </a:pPr>
          <a:r>
            <a:rPr lang="sl-SI" sz="2400" b="1" kern="1200" dirty="0" smtClean="0"/>
            <a:t>Načrtovan znesek na enoto za krave dojilje </a:t>
          </a:r>
          <a:r>
            <a:rPr lang="sl-SI" sz="2400" b="1" u="sng" kern="1200" dirty="0" smtClean="0"/>
            <a:t>izven OMD </a:t>
          </a:r>
          <a:r>
            <a:rPr lang="sl-SI" sz="2400" b="1" kern="1200" dirty="0" smtClean="0"/>
            <a:t>znaša 76,60 eur</a:t>
          </a:r>
          <a:r>
            <a:rPr lang="sl-SI" sz="2400" kern="1200" dirty="0" smtClean="0"/>
            <a:t>, </a:t>
          </a:r>
          <a:r>
            <a:rPr lang="sl-SI" sz="2400" b="1" kern="1200" dirty="0" smtClean="0"/>
            <a:t>najnižji znesek načrtovanega zneska na enoto 68,94 eur</a:t>
          </a:r>
          <a:r>
            <a:rPr lang="sl-SI" sz="2400" kern="1200" dirty="0" smtClean="0"/>
            <a:t> in </a:t>
          </a:r>
          <a:r>
            <a:rPr lang="sl-SI" sz="2400" b="1" kern="1200" dirty="0" smtClean="0"/>
            <a:t>najvišji znesek načrtovanega zneska na enoto 90,10 eur</a:t>
          </a:r>
          <a:r>
            <a:rPr lang="sl-SI" sz="2400" kern="1200" dirty="0" smtClean="0"/>
            <a:t>. </a:t>
          </a:r>
          <a:endParaRPr lang="sl-SI" sz="2400" kern="1200" dirty="0"/>
        </a:p>
        <a:p>
          <a:pPr marL="228600" lvl="1" indent="-228600" algn="l" defTabSz="1066800">
            <a:lnSpc>
              <a:spcPct val="90000"/>
            </a:lnSpc>
            <a:spcBef>
              <a:spcPct val="0"/>
            </a:spcBef>
            <a:spcAft>
              <a:spcPct val="15000"/>
            </a:spcAft>
            <a:buChar char="••"/>
          </a:pPr>
          <a:endParaRPr lang="sl-SI" sz="2400" kern="1200" dirty="0"/>
        </a:p>
        <a:p>
          <a:pPr marL="228600" lvl="1" indent="-228600" algn="l" defTabSz="1066800">
            <a:lnSpc>
              <a:spcPct val="90000"/>
            </a:lnSpc>
            <a:spcBef>
              <a:spcPct val="0"/>
            </a:spcBef>
            <a:spcAft>
              <a:spcPct val="15000"/>
            </a:spcAft>
            <a:buChar char="••"/>
          </a:pPr>
          <a:r>
            <a:rPr lang="sl-SI" sz="2400" kern="1200" dirty="0" smtClean="0"/>
            <a:t>Podatek o vključenosti v OMD vezan na dan oddaje ZV </a:t>
          </a:r>
          <a:r>
            <a:rPr lang="sl-SI" sz="2400" kern="1200" dirty="0" err="1" smtClean="0"/>
            <a:t>oz</a:t>
          </a:r>
          <a:r>
            <a:rPr lang="sl-SI" sz="2400" kern="1200" dirty="0" smtClean="0"/>
            <a:t> na dan zadnje </a:t>
          </a:r>
          <a:r>
            <a:rPr lang="sl-SI" sz="2400" kern="1200" smtClean="0"/>
            <a:t>dopolnitve ZV pred končnim datumom za </a:t>
          </a:r>
          <a:r>
            <a:rPr lang="sl-SI" sz="2400" kern="1200" dirty="0" smtClean="0"/>
            <a:t>oddajo ZV.</a:t>
          </a:r>
          <a:endParaRPr lang="sl-SI" sz="2400" kern="1200" dirty="0"/>
        </a:p>
      </dsp:txBody>
      <dsp:txXfrm>
        <a:off x="0" y="0"/>
        <a:ext cx="11991502" cy="6224807"/>
      </dsp:txXfrm>
    </dsp:sp>
    <dsp:sp modelId="{573BF56C-8531-403F-9668-77F35B692B00}">
      <dsp:nvSpPr>
        <dsp:cNvPr id="0" name=""/>
        <dsp:cNvSpPr/>
      </dsp:nvSpPr>
      <dsp:spPr>
        <a:xfrm>
          <a:off x="38102" y="264809"/>
          <a:ext cx="8394051" cy="446113"/>
        </a:xfrm>
        <a:prstGeom prst="roundRect">
          <a:avLst/>
        </a:prstGeom>
        <a:solidFill>
          <a:srgbClr val="D04B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REJA KRAV DOJILJ </a:t>
          </a:r>
          <a:endParaRPr lang="sl-SI" sz="2900" kern="1200" dirty="0"/>
        </a:p>
      </dsp:txBody>
      <dsp:txXfrm>
        <a:off x="59879" y="286586"/>
        <a:ext cx="8350497" cy="40255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532545"/>
          <a:ext cx="11991502" cy="553488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683430" rIns="930674" bIns="14224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smtClean="0">
              <a:solidFill>
                <a:srgbClr val="7030A0"/>
              </a:solidFill>
            </a:rPr>
            <a:t>Avtomatski zahtevek! Upravičen je nosilec KMG:</a:t>
          </a:r>
          <a:endParaRPr lang="sl-SI" sz="2000" b="1" kern="1200" dirty="0">
            <a:solidFill>
              <a:srgbClr val="7030A0"/>
            </a:solidFill>
          </a:endParaRPr>
        </a:p>
        <a:p>
          <a:pPr marL="457200" lvl="2" indent="-228600" algn="l" defTabSz="889000">
            <a:lnSpc>
              <a:spcPct val="90000"/>
            </a:lnSpc>
            <a:spcBef>
              <a:spcPct val="0"/>
            </a:spcBef>
            <a:spcAft>
              <a:spcPct val="15000"/>
            </a:spcAft>
            <a:buChar char="••"/>
          </a:pPr>
          <a:r>
            <a:rPr lang="sl-SI" sz="2000" b="1" kern="1200" dirty="0" smtClean="0"/>
            <a:t>čigar KMG je na dan, ko je oddal zbirno vlogo </a:t>
          </a:r>
          <a:r>
            <a:rPr lang="sl-SI" sz="2000" b="0" kern="1200" dirty="0" smtClean="0"/>
            <a:t>oziroma zadnjo dopolnitev zbirne vloge pred končnim datumom za oddajo zbirne vloge </a:t>
          </a:r>
          <a:r>
            <a:rPr lang="sl-SI" sz="2000" b="1" kern="1200" dirty="0" smtClean="0"/>
            <a:t>razvrščeno v gorsko in redi vsaj dve ali več krav molznic, ki izpolnjujejo naslednje pogoje:</a:t>
          </a:r>
          <a:endParaRPr lang="sl-SI" sz="2000" b="1" kern="1200" dirty="0"/>
        </a:p>
        <a:p>
          <a:pPr marL="685800" lvl="3" indent="-228600" algn="l" defTabSz="889000">
            <a:lnSpc>
              <a:spcPct val="90000"/>
            </a:lnSpc>
            <a:spcBef>
              <a:spcPct val="0"/>
            </a:spcBef>
            <a:spcAft>
              <a:spcPct val="15000"/>
            </a:spcAft>
            <a:buChar char="••"/>
          </a:pPr>
          <a:r>
            <a:rPr lang="sl-SI" sz="2000" kern="1200" dirty="0" smtClean="0"/>
            <a:t>so iz </a:t>
          </a:r>
          <a:r>
            <a:rPr lang="sl-SI" sz="2000" b="1" kern="1200" dirty="0" smtClean="0"/>
            <a:t>črede krav namenjenih za prirejo mleka</a:t>
          </a:r>
          <a:r>
            <a:rPr lang="sl-SI" sz="2000" kern="1200" dirty="0" smtClean="0"/>
            <a:t>;</a:t>
          </a:r>
          <a:endParaRPr lang="sl-SI" sz="2000" kern="1200" dirty="0"/>
        </a:p>
        <a:p>
          <a:pPr marL="685800" lvl="3" indent="-228600" algn="l" defTabSz="889000">
            <a:lnSpc>
              <a:spcPct val="90000"/>
            </a:lnSpc>
            <a:spcBef>
              <a:spcPct val="0"/>
            </a:spcBef>
            <a:spcAft>
              <a:spcPct val="15000"/>
            </a:spcAft>
            <a:buChar char="••"/>
          </a:pPr>
          <a:r>
            <a:rPr lang="sl-SI" sz="2000" kern="1200" dirty="0" smtClean="0"/>
            <a:t>so </a:t>
          </a:r>
          <a:r>
            <a:rPr lang="sl-SI" sz="2000" b="1" kern="1200" dirty="0" smtClean="0"/>
            <a:t>ustrezne pasme ali križanke med izključno ustreznimi pasmami</a:t>
          </a:r>
          <a:r>
            <a:rPr lang="sl-SI" sz="2000" kern="1200" dirty="0" smtClean="0"/>
            <a:t>;</a:t>
          </a:r>
          <a:endParaRPr lang="sl-SI" sz="2000" kern="1200" dirty="0"/>
        </a:p>
        <a:p>
          <a:pPr marL="685800" lvl="3" indent="-228600" algn="l" defTabSz="889000">
            <a:lnSpc>
              <a:spcPct val="90000"/>
            </a:lnSpc>
            <a:spcBef>
              <a:spcPct val="0"/>
            </a:spcBef>
            <a:spcAft>
              <a:spcPct val="15000"/>
            </a:spcAft>
            <a:buChar char="••"/>
          </a:pPr>
          <a:r>
            <a:rPr lang="sl-SI" sz="2000" kern="1200" dirty="0" smtClean="0"/>
            <a:t>so </a:t>
          </a:r>
          <a:r>
            <a:rPr lang="sl-SI" sz="2000" b="1" kern="1200" dirty="0" smtClean="0"/>
            <a:t>prisotne</a:t>
          </a:r>
          <a:r>
            <a:rPr lang="sl-SI" sz="2000" kern="1200" dirty="0" smtClean="0"/>
            <a:t> na zadevnem KMG v obdobju </a:t>
          </a:r>
          <a:r>
            <a:rPr lang="sl-SI" sz="2000" b="1" kern="1200" dirty="0" smtClean="0"/>
            <a:t>obvezne reje</a:t>
          </a:r>
          <a:r>
            <a:rPr lang="sl-SI" sz="2000" kern="1200" dirty="0" smtClean="0"/>
            <a:t>, ki traja od začetnega datuma za oddajo zbirne vloge v tekočem letu iz uredbe, ki ureja integrirani administrativni in kontrolni sistem za tekoče leto, do vključno 31. julija tekočega leta </a:t>
          </a:r>
          <a:r>
            <a:rPr lang="sl-SI" sz="2000" i="1" kern="1200" dirty="0" smtClean="0"/>
            <a:t>(možen premik na pašnik ali planino);</a:t>
          </a:r>
          <a:endParaRPr lang="sl-SI" sz="2000" i="1" kern="1200" dirty="0"/>
        </a:p>
        <a:p>
          <a:pPr marL="685800" lvl="3" indent="-228600" algn="l" defTabSz="889000">
            <a:lnSpc>
              <a:spcPct val="90000"/>
            </a:lnSpc>
            <a:spcBef>
              <a:spcPct val="0"/>
            </a:spcBef>
            <a:spcAft>
              <a:spcPct val="15000"/>
            </a:spcAft>
            <a:buChar char="••"/>
          </a:pPr>
          <a:r>
            <a:rPr lang="sl-SI" sz="2000" kern="1200" dirty="0" smtClean="0"/>
            <a:t>so od vključno prvega dne obvezne reje </a:t>
          </a:r>
          <a:r>
            <a:rPr lang="sl-SI" sz="2000" b="1" kern="1200" dirty="0" smtClean="0"/>
            <a:t>označene, vodene ter so zanje priglašeni premiki v CRG </a:t>
          </a:r>
          <a:r>
            <a:rPr lang="sl-SI" sz="2000" kern="1200" dirty="0" smtClean="0"/>
            <a:t>v skladu s pravilnikom, ki urejajo identifikacijo in registracijo govedi;</a:t>
          </a:r>
          <a:endParaRPr lang="sl-SI" sz="2000" kern="1200" dirty="0"/>
        </a:p>
        <a:p>
          <a:pPr marL="685800" lvl="3" indent="-228600" algn="l" defTabSz="889000">
            <a:lnSpc>
              <a:spcPct val="90000"/>
            </a:lnSpc>
            <a:spcBef>
              <a:spcPct val="0"/>
            </a:spcBef>
            <a:spcAft>
              <a:spcPct val="15000"/>
            </a:spcAft>
            <a:buChar char="••"/>
          </a:pPr>
          <a:r>
            <a:rPr lang="sl-SI" sz="2000" kern="1200" dirty="0" smtClean="0"/>
            <a:t>so v </a:t>
          </a:r>
          <a:r>
            <a:rPr lang="sl-SI" sz="2000" b="1" kern="1200" dirty="0" smtClean="0"/>
            <a:t>zadnjih dveh letih telile vsaj enkrat do vključno prvega dne za vložitev zbirne vloge </a:t>
          </a:r>
          <a:r>
            <a:rPr lang="sl-SI" sz="2000" kern="1200" dirty="0" smtClean="0"/>
            <a:t>v tekočem letu, pri čemer se </a:t>
          </a:r>
          <a:r>
            <a:rPr lang="sl-SI" sz="2000" b="1" kern="1200" dirty="0" smtClean="0"/>
            <a:t>za telitev šteje tudi rojstvo mrtvorojenega teleta</a:t>
          </a:r>
          <a:r>
            <a:rPr lang="sl-SI" sz="2000" kern="1200" dirty="0" smtClean="0"/>
            <a:t>, ki se rodi po najmanj šestih mesecih brejosti in katerega truplo je odstranjeno v skladu z uredbami, ki urejajo odstranjevanje živalskih stranskih proizvodov, ki niso namenjeni prehrani ljudi.</a:t>
          </a:r>
          <a:endParaRPr lang="sl-SI" sz="2000" kern="1200" dirty="0"/>
        </a:p>
      </dsp:txBody>
      <dsp:txXfrm>
        <a:off x="0" y="532545"/>
        <a:ext cx="11991502" cy="5534880"/>
      </dsp:txXfrm>
    </dsp:sp>
    <dsp:sp modelId="{573BF56C-8531-403F-9668-77F35B692B00}">
      <dsp:nvSpPr>
        <dsp:cNvPr id="0" name=""/>
        <dsp:cNvSpPr/>
      </dsp:nvSpPr>
      <dsp:spPr>
        <a:xfrm>
          <a:off x="0" y="200839"/>
          <a:ext cx="8385854" cy="590634"/>
        </a:xfrm>
        <a:prstGeom prst="roundRect">
          <a:avLst/>
        </a:prstGeom>
        <a:solidFill>
          <a:srgbClr val="AA00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MLEKO V GO</a:t>
          </a:r>
          <a:endParaRPr lang="sl-SI" sz="2900" kern="1200" dirty="0"/>
        </a:p>
      </dsp:txBody>
      <dsp:txXfrm>
        <a:off x="28832" y="229671"/>
        <a:ext cx="8328190" cy="53297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0"/>
          <a:ext cx="11991502" cy="580921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1353820" rIns="930674" bIns="170688" numCol="1" spcCol="1270" anchor="t" anchorCtr="0">
          <a:noAutofit/>
        </a:bodyPr>
        <a:lstStyle/>
        <a:p>
          <a:pPr marL="228600" lvl="1" indent="-228600" algn="l" defTabSz="1066800">
            <a:lnSpc>
              <a:spcPct val="90000"/>
            </a:lnSpc>
            <a:spcBef>
              <a:spcPct val="0"/>
            </a:spcBef>
            <a:spcAft>
              <a:spcPct val="15000"/>
            </a:spcAft>
            <a:buChar char="••"/>
          </a:pPr>
          <a:r>
            <a:rPr lang="sl-SI" sz="2400" b="1" kern="1200" dirty="0" smtClean="0">
              <a:solidFill>
                <a:srgbClr val="7030A0"/>
              </a:solidFill>
            </a:rPr>
            <a:t>Delitev črede:</a:t>
          </a:r>
          <a:endParaRPr lang="sl-SI" sz="2400" b="1" kern="1200" dirty="0">
            <a:solidFill>
              <a:srgbClr val="7030A0"/>
            </a:solidFill>
          </a:endParaRPr>
        </a:p>
        <a:p>
          <a:pPr marL="228600" lvl="1" indent="-228600" algn="l" defTabSz="889000">
            <a:lnSpc>
              <a:spcPct val="90000"/>
            </a:lnSpc>
            <a:spcBef>
              <a:spcPct val="0"/>
            </a:spcBef>
            <a:spcAft>
              <a:spcPct val="15000"/>
            </a:spcAft>
            <a:buChar char="••"/>
          </a:pPr>
          <a:endParaRPr lang="sl-SI" sz="2000" b="1" kern="1200" dirty="0">
            <a:solidFill>
              <a:srgbClr val="7030A0"/>
            </a:solidFill>
          </a:endParaRPr>
        </a:p>
        <a:p>
          <a:pPr marL="457200" lvl="2" indent="-228600" algn="l" defTabSz="889000">
            <a:lnSpc>
              <a:spcPct val="90000"/>
            </a:lnSpc>
            <a:spcBef>
              <a:spcPct val="0"/>
            </a:spcBef>
            <a:spcAft>
              <a:spcPct val="15000"/>
            </a:spcAft>
            <a:buChar char="••"/>
          </a:pPr>
          <a:r>
            <a:rPr lang="sl-SI" sz="2000" kern="1200" dirty="0" smtClean="0"/>
            <a:t>Najvišje upravičeno število krav molznic na kmetijskem gospodarstvu se </a:t>
          </a:r>
          <a:r>
            <a:rPr lang="sl-SI" sz="2000" b="1" kern="1200" dirty="0" smtClean="0"/>
            <a:t>določi kot količnik med vsoto količin neposredno prodanega oziroma in oddanega mleka v letu pred letom oddaje vloge za podporo za mleko v gorskih in med povprečno nacionalno mlečnostjo v višini 5.924 kg oziroma 4.529 kg pri nosilcih kmetijskih gospodarstev, ki so vključena v ekološko rejo mleka (v predhodnem in v letu oddaje zahtevka)</a:t>
          </a:r>
          <a:r>
            <a:rPr lang="sl-SI" sz="2000" kern="1200" dirty="0" smtClean="0"/>
            <a:t>, in se zaokroži navzdol na celo število.</a:t>
          </a:r>
          <a:endParaRPr lang="sl-SI" sz="2000" kern="1200" dirty="0"/>
        </a:p>
        <a:p>
          <a:pPr marL="457200" lvl="2" indent="-228600" algn="l" defTabSz="889000">
            <a:lnSpc>
              <a:spcPct val="90000"/>
            </a:lnSpc>
            <a:spcBef>
              <a:spcPct val="0"/>
            </a:spcBef>
            <a:spcAft>
              <a:spcPct val="15000"/>
            </a:spcAft>
            <a:buChar char="••"/>
          </a:pPr>
          <a:endParaRPr lang="sl-SI" sz="2000" kern="1200" dirty="0"/>
        </a:p>
        <a:p>
          <a:pPr marL="457200" lvl="2" indent="-228600" algn="l" defTabSz="889000">
            <a:lnSpc>
              <a:spcPct val="90000"/>
            </a:lnSpc>
            <a:spcBef>
              <a:spcPct val="0"/>
            </a:spcBef>
            <a:spcAft>
              <a:spcPct val="15000"/>
            </a:spcAft>
            <a:buChar char="••"/>
          </a:pPr>
          <a:r>
            <a:rPr lang="sl-SI" sz="2000" b="1" kern="1200" dirty="0" smtClean="0"/>
            <a:t>Število krav molznic, ki so vključene v kontrolo prireje mleka v predhodnem letu </a:t>
          </a:r>
          <a:r>
            <a:rPr lang="sl-SI" sz="2000" kern="1200" dirty="0" smtClean="0"/>
            <a:t>pred oddajo zahtevka se namesto podatka o oddaji mleka in podatka o povprečni nacionalni mlečnosti iz prejšnje točke </a:t>
          </a:r>
          <a:r>
            <a:rPr lang="sl-SI" sz="2000" b="1" kern="1200" dirty="0" smtClean="0"/>
            <a:t>upošteva podatek o povprečnem številu molznic iz evidence o kontroli prireje mleka v predhodnem letu</a:t>
          </a:r>
          <a:r>
            <a:rPr lang="sl-SI" sz="2000" kern="1200" dirty="0" smtClean="0"/>
            <a:t>. </a:t>
          </a:r>
          <a:endParaRPr lang="sl-SI" sz="2000" kern="1200" dirty="0"/>
        </a:p>
      </dsp:txBody>
      <dsp:txXfrm>
        <a:off x="0" y="0"/>
        <a:ext cx="11991502" cy="5809213"/>
      </dsp:txXfrm>
    </dsp:sp>
    <dsp:sp modelId="{573BF56C-8531-403F-9668-77F35B692B00}">
      <dsp:nvSpPr>
        <dsp:cNvPr id="0" name=""/>
        <dsp:cNvSpPr/>
      </dsp:nvSpPr>
      <dsp:spPr>
        <a:xfrm>
          <a:off x="38102" y="538241"/>
          <a:ext cx="8394051" cy="557641"/>
        </a:xfrm>
        <a:prstGeom prst="roundRect">
          <a:avLst/>
        </a:prstGeom>
        <a:solidFill>
          <a:srgbClr val="AA00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MLEKO V GO</a:t>
          </a:r>
          <a:endParaRPr lang="sl-SI" sz="2900" kern="1200" dirty="0"/>
        </a:p>
      </dsp:txBody>
      <dsp:txXfrm>
        <a:off x="65324" y="565463"/>
        <a:ext cx="8339607" cy="50319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393509"/>
          <a:ext cx="11991502" cy="48692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710192" rIns="930674" bIns="149352" numCol="1" spcCol="1270" anchor="t" anchorCtr="0">
          <a:noAutofit/>
        </a:bodyPr>
        <a:lstStyle/>
        <a:p>
          <a:pPr marL="228600" lvl="1" indent="-228600" algn="l" defTabSz="933450">
            <a:lnSpc>
              <a:spcPct val="90000"/>
            </a:lnSpc>
            <a:spcBef>
              <a:spcPct val="0"/>
            </a:spcBef>
            <a:spcAft>
              <a:spcPct val="15000"/>
            </a:spcAft>
            <a:buChar char="••"/>
          </a:pPr>
          <a:r>
            <a:rPr lang="sl-SI" sz="2100" b="1" kern="1200" dirty="0" smtClean="0"/>
            <a:t>Kot ustrezne pasme za krave molznice (krave molznice, kombinirane pasme) se štejejo pasme, ki so v skladu s pravilnikom, ki ureja identifikacijo in registracijo živali, vpisane v CRG kot:</a:t>
          </a:r>
          <a:endParaRPr lang="sl-SI" sz="2100" b="1" kern="1200" dirty="0">
            <a:solidFill>
              <a:srgbClr val="7030A0"/>
            </a:solidFill>
          </a:endParaRPr>
        </a:p>
        <a:p>
          <a:pPr marL="457200" lvl="2" indent="-228600" algn="l" defTabSz="933450">
            <a:lnSpc>
              <a:spcPct val="90000"/>
            </a:lnSpc>
            <a:spcBef>
              <a:spcPct val="0"/>
            </a:spcBef>
            <a:spcAft>
              <a:spcPct val="15000"/>
            </a:spcAft>
            <a:buChar char="••"/>
          </a:pPr>
          <a:r>
            <a:rPr lang="sl-SI" sz="2100" kern="1200" dirty="0" smtClean="0"/>
            <a:t>Črno – bela, Rdeči </a:t>
          </a:r>
          <a:r>
            <a:rPr lang="sl-SI" sz="2100" kern="1200" dirty="0" err="1" smtClean="0"/>
            <a:t>Holštajn</a:t>
          </a:r>
          <a:r>
            <a:rPr lang="sl-SI" sz="2100" kern="1200" dirty="0" smtClean="0"/>
            <a:t>, mlečna pasma, </a:t>
          </a:r>
          <a:r>
            <a:rPr lang="sl-SI" sz="2100" kern="1200" dirty="0" err="1" smtClean="0"/>
            <a:t>Džersi</a:t>
          </a:r>
          <a:r>
            <a:rPr lang="sl-SI" sz="2100" kern="1200" dirty="0" smtClean="0"/>
            <a:t>, </a:t>
          </a:r>
          <a:r>
            <a:rPr lang="sl-SI" sz="2100" kern="1200" dirty="0" err="1" smtClean="0"/>
            <a:t>Ayrshire</a:t>
          </a:r>
          <a:r>
            <a:rPr lang="sl-SI" sz="2100" kern="1200" dirty="0" smtClean="0"/>
            <a:t>, Švedska rdeča, Bivol, Rjava, Lisasta, </a:t>
          </a:r>
          <a:r>
            <a:rPr lang="sl-SI" sz="2100" kern="1200" dirty="0" err="1" smtClean="0"/>
            <a:t>Montbeliard</a:t>
          </a:r>
          <a:r>
            <a:rPr lang="sl-SI" sz="2100" kern="1200" dirty="0" smtClean="0"/>
            <a:t>, Cika, Kraška sivka (Slovensko rjavo govedo), </a:t>
          </a:r>
          <a:r>
            <a:rPr lang="sl-SI" sz="2100" kern="1200" dirty="0" err="1" smtClean="0"/>
            <a:t>Meuse-Rhine-Yssel</a:t>
          </a:r>
          <a:r>
            <a:rPr lang="sl-SI" sz="2100" kern="1200" dirty="0" smtClean="0"/>
            <a:t> (MRY), </a:t>
          </a:r>
          <a:r>
            <a:rPr lang="sl-SI" sz="2100" kern="1200" dirty="0" err="1" smtClean="0"/>
            <a:t>Pincgau</a:t>
          </a:r>
          <a:r>
            <a:rPr lang="sl-SI" sz="2100" kern="1200" dirty="0" smtClean="0"/>
            <a:t>, Siva tirolska, Madžarsko podolsko govedo, Nemško svetlo govedo(German </a:t>
          </a:r>
          <a:r>
            <a:rPr lang="sl-SI" sz="2100" kern="1200" dirty="0" err="1" smtClean="0"/>
            <a:t>Yellow</a:t>
          </a:r>
          <a:r>
            <a:rPr lang="sl-SI" sz="2100" kern="1200" dirty="0" smtClean="0"/>
            <a:t>), </a:t>
          </a:r>
          <a:r>
            <a:rPr lang="sl-SI" sz="2100" kern="1200" dirty="0" err="1" smtClean="0"/>
            <a:t>Dexter</a:t>
          </a:r>
          <a:r>
            <a:rPr lang="sl-SI" sz="2100" kern="1200" dirty="0" smtClean="0"/>
            <a:t>, Podolsko govedo, </a:t>
          </a:r>
          <a:r>
            <a:rPr lang="sl-SI" sz="2100" kern="1200" dirty="0" err="1" smtClean="0"/>
            <a:t>Blaarkop</a:t>
          </a:r>
          <a:r>
            <a:rPr lang="sl-SI" sz="2100" kern="1200" dirty="0" smtClean="0"/>
            <a:t> </a:t>
          </a:r>
          <a:r>
            <a:rPr lang="sl-SI" sz="2100" kern="1200" dirty="0" err="1" smtClean="0"/>
            <a:t>rood</a:t>
          </a:r>
          <a:r>
            <a:rPr lang="sl-SI" sz="2100" kern="1200" dirty="0" smtClean="0"/>
            <a:t>, </a:t>
          </a:r>
          <a:r>
            <a:rPr lang="sl-SI" sz="2100" kern="1200" dirty="0" err="1" smtClean="0"/>
            <a:t>Normande</a:t>
          </a:r>
          <a:r>
            <a:rPr lang="sl-SI" sz="2100" kern="1200" dirty="0" smtClean="0"/>
            <a:t>, </a:t>
          </a:r>
          <a:r>
            <a:rPr lang="sl-SI" sz="2100" kern="1200" dirty="0" err="1" smtClean="0"/>
            <a:t>Kärntner</a:t>
          </a:r>
          <a:r>
            <a:rPr lang="sl-SI" sz="2100" kern="1200" dirty="0" smtClean="0"/>
            <a:t> </a:t>
          </a:r>
          <a:r>
            <a:rPr lang="sl-SI" sz="2100" kern="1200" dirty="0" err="1" smtClean="0"/>
            <a:t>Blondveih</a:t>
          </a:r>
          <a:r>
            <a:rPr lang="sl-SI" sz="2100" kern="1200" dirty="0" smtClean="0"/>
            <a:t>, Istrsko govedo, </a:t>
          </a:r>
          <a:r>
            <a:rPr lang="sl-SI" sz="2100" kern="1200" dirty="0" err="1" smtClean="0"/>
            <a:t>Kostroma</a:t>
          </a:r>
          <a:r>
            <a:rPr lang="sl-SI" sz="2100" kern="1200" dirty="0" smtClean="0"/>
            <a:t>.</a:t>
          </a:r>
          <a:endParaRPr lang="sl-SI" sz="2100" b="1" kern="1200" dirty="0">
            <a:solidFill>
              <a:srgbClr val="7030A0"/>
            </a:solidFill>
          </a:endParaRPr>
        </a:p>
        <a:p>
          <a:pPr marL="228600" lvl="1" indent="-228600" algn="l" defTabSz="933450">
            <a:lnSpc>
              <a:spcPct val="90000"/>
            </a:lnSpc>
            <a:spcBef>
              <a:spcPct val="0"/>
            </a:spcBef>
            <a:spcAft>
              <a:spcPct val="15000"/>
            </a:spcAft>
            <a:buChar char="••"/>
          </a:pPr>
          <a:r>
            <a:rPr lang="sl-SI" sz="2100" b="1" kern="1200" dirty="0" smtClean="0"/>
            <a:t>Ali križanke izključno med naštetimi pasmami.</a:t>
          </a:r>
        </a:p>
        <a:p>
          <a:pPr marL="228600" lvl="1" indent="-228600" algn="l" defTabSz="933450">
            <a:lnSpc>
              <a:spcPct val="90000"/>
            </a:lnSpc>
            <a:spcBef>
              <a:spcPct val="0"/>
            </a:spcBef>
            <a:spcAft>
              <a:spcPct val="15000"/>
            </a:spcAft>
            <a:buChar char="••"/>
          </a:pPr>
          <a:endParaRPr lang="sl-SI" sz="2100" kern="1200" dirty="0" smtClean="0"/>
        </a:p>
        <a:p>
          <a:pPr marL="228600" lvl="1" indent="-228600" algn="l" defTabSz="933450">
            <a:lnSpc>
              <a:spcPct val="90000"/>
            </a:lnSpc>
            <a:spcBef>
              <a:spcPct val="0"/>
            </a:spcBef>
            <a:spcAft>
              <a:spcPct val="15000"/>
            </a:spcAft>
            <a:buChar char="••"/>
          </a:pPr>
          <a:r>
            <a:rPr lang="sl-SI" sz="2100" b="1" kern="1200" dirty="0" smtClean="0"/>
            <a:t>Načrtovan znesek na enoto za kravo molznico znaša 91 eur, najnižji znesek načrtovanega zneska na enoto 82 eur in najvišji znesek načrtovanega zneska na enoto 104,65 eur</a:t>
          </a:r>
          <a:r>
            <a:rPr lang="sl-SI" sz="2100" kern="1200" dirty="0" smtClean="0"/>
            <a:t>. </a:t>
          </a:r>
          <a:endParaRPr lang="sl-SI" sz="2100" kern="1200" dirty="0"/>
        </a:p>
      </dsp:txBody>
      <dsp:txXfrm>
        <a:off x="0" y="393509"/>
        <a:ext cx="11991502" cy="4869284"/>
      </dsp:txXfrm>
    </dsp:sp>
    <dsp:sp modelId="{573BF56C-8531-403F-9668-77F35B692B00}">
      <dsp:nvSpPr>
        <dsp:cNvPr id="0" name=""/>
        <dsp:cNvSpPr/>
      </dsp:nvSpPr>
      <dsp:spPr>
        <a:xfrm>
          <a:off x="38065" y="0"/>
          <a:ext cx="8385854" cy="613762"/>
        </a:xfrm>
        <a:prstGeom prst="roundRect">
          <a:avLst/>
        </a:prstGeom>
        <a:solidFill>
          <a:srgbClr val="AA00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MLEKO V GO</a:t>
          </a:r>
          <a:endParaRPr lang="sl-SI" sz="2900" kern="1200" dirty="0"/>
        </a:p>
      </dsp:txBody>
      <dsp:txXfrm>
        <a:off x="68026" y="29961"/>
        <a:ext cx="8325932" cy="55384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5435"/>
          <a:ext cx="11991502" cy="21567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749808" rIns="930674" bIns="149352" numCol="1" spcCol="1270" anchor="t" anchorCtr="0">
          <a:noAutofit/>
        </a:bodyPr>
        <a:lstStyle/>
        <a:p>
          <a:pPr marL="228600" lvl="1" indent="-228600" algn="l" defTabSz="933450">
            <a:lnSpc>
              <a:spcPct val="90000"/>
            </a:lnSpc>
            <a:spcBef>
              <a:spcPct val="0"/>
            </a:spcBef>
            <a:spcAft>
              <a:spcPct val="15000"/>
            </a:spcAft>
            <a:buChar char="••"/>
          </a:pPr>
          <a:r>
            <a:rPr lang="sl-SI" sz="2100" b="1" kern="1200" dirty="0" smtClean="0">
              <a:solidFill>
                <a:srgbClr val="7030A0"/>
              </a:solidFill>
            </a:rPr>
            <a:t>Primer ni v A kontroli: </a:t>
          </a:r>
          <a:endParaRPr lang="sl-SI" sz="2100" b="1" kern="1200" dirty="0">
            <a:solidFill>
              <a:srgbClr val="7030A0"/>
            </a:solidFill>
          </a:endParaRPr>
        </a:p>
        <a:p>
          <a:pPr marL="228600" lvl="1" indent="-228600" algn="l" defTabSz="933450">
            <a:lnSpc>
              <a:spcPct val="90000"/>
            </a:lnSpc>
            <a:spcBef>
              <a:spcPct val="0"/>
            </a:spcBef>
            <a:spcAft>
              <a:spcPct val="15000"/>
            </a:spcAft>
            <a:buChar char="••"/>
          </a:pPr>
          <a:endParaRPr lang="sl-SI" sz="2100" b="1" kern="1200" dirty="0">
            <a:solidFill>
              <a:srgbClr val="7030A0"/>
            </a:solidFill>
          </a:endParaRPr>
        </a:p>
      </dsp:txBody>
      <dsp:txXfrm>
        <a:off x="0" y="5435"/>
        <a:ext cx="11991502" cy="2156739"/>
      </dsp:txXfrm>
    </dsp:sp>
    <dsp:sp modelId="{573BF56C-8531-403F-9668-77F35B692B00}">
      <dsp:nvSpPr>
        <dsp:cNvPr id="0" name=""/>
        <dsp:cNvSpPr/>
      </dsp:nvSpPr>
      <dsp:spPr>
        <a:xfrm>
          <a:off x="60545" y="0"/>
          <a:ext cx="10222779" cy="432197"/>
        </a:xfrm>
        <a:prstGeom prst="roundRect">
          <a:avLst/>
        </a:prstGeom>
        <a:solidFill>
          <a:srgbClr val="AA00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MLEKO V GO</a:t>
          </a:r>
          <a:endParaRPr lang="sl-SI" sz="2900" kern="1200" dirty="0"/>
        </a:p>
      </dsp:txBody>
      <dsp:txXfrm>
        <a:off x="81643" y="21098"/>
        <a:ext cx="10180583" cy="39000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5435"/>
          <a:ext cx="11991502" cy="21567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74" tIns="749808" rIns="930674" bIns="149352" numCol="1" spcCol="1270" anchor="t" anchorCtr="0">
          <a:noAutofit/>
        </a:bodyPr>
        <a:lstStyle/>
        <a:p>
          <a:pPr marL="228600" lvl="1" indent="-228600" algn="l" defTabSz="933450">
            <a:lnSpc>
              <a:spcPct val="90000"/>
            </a:lnSpc>
            <a:spcBef>
              <a:spcPct val="0"/>
            </a:spcBef>
            <a:spcAft>
              <a:spcPct val="15000"/>
            </a:spcAft>
            <a:buChar char="••"/>
          </a:pPr>
          <a:r>
            <a:rPr lang="sl-SI" sz="2100" b="1" kern="1200" dirty="0" smtClean="0">
              <a:solidFill>
                <a:srgbClr val="7030A0"/>
              </a:solidFill>
            </a:rPr>
            <a:t>Primer je v  A kontroli: </a:t>
          </a:r>
          <a:endParaRPr lang="sl-SI" sz="2100" b="1" kern="1200" dirty="0">
            <a:solidFill>
              <a:srgbClr val="7030A0"/>
            </a:solidFill>
          </a:endParaRPr>
        </a:p>
        <a:p>
          <a:pPr marL="228600" lvl="1" indent="-228600" algn="l" defTabSz="933450">
            <a:lnSpc>
              <a:spcPct val="90000"/>
            </a:lnSpc>
            <a:spcBef>
              <a:spcPct val="0"/>
            </a:spcBef>
            <a:spcAft>
              <a:spcPct val="15000"/>
            </a:spcAft>
            <a:buChar char="••"/>
          </a:pPr>
          <a:endParaRPr lang="sl-SI" sz="2100" b="1" kern="1200" dirty="0">
            <a:solidFill>
              <a:srgbClr val="7030A0"/>
            </a:solidFill>
          </a:endParaRPr>
        </a:p>
      </dsp:txBody>
      <dsp:txXfrm>
        <a:off x="0" y="5435"/>
        <a:ext cx="11991502" cy="2156739"/>
      </dsp:txXfrm>
    </dsp:sp>
    <dsp:sp modelId="{573BF56C-8531-403F-9668-77F35B692B00}">
      <dsp:nvSpPr>
        <dsp:cNvPr id="0" name=""/>
        <dsp:cNvSpPr/>
      </dsp:nvSpPr>
      <dsp:spPr>
        <a:xfrm>
          <a:off x="60545" y="0"/>
          <a:ext cx="10222779" cy="432197"/>
        </a:xfrm>
        <a:prstGeom prst="roundRect">
          <a:avLst/>
        </a:prstGeom>
        <a:solidFill>
          <a:srgbClr val="AA00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275" tIns="0" rIns="317275"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MLEKO V GO</a:t>
          </a:r>
          <a:endParaRPr lang="sl-SI" sz="2900" kern="1200" dirty="0"/>
        </a:p>
      </dsp:txBody>
      <dsp:txXfrm>
        <a:off x="81643" y="21098"/>
        <a:ext cx="10180583" cy="39000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F5C5-802F-4085-99F4-A8EB4D907172}">
      <dsp:nvSpPr>
        <dsp:cNvPr id="0" name=""/>
        <dsp:cNvSpPr/>
      </dsp:nvSpPr>
      <dsp:spPr>
        <a:xfrm>
          <a:off x="0" y="562472"/>
          <a:ext cx="11953401" cy="53811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717" tIns="154627" rIns="927717" bIns="128016" numCol="1" spcCol="1270" anchor="t" anchorCtr="0">
          <a:noAutofit/>
        </a:bodyPr>
        <a:lstStyle/>
        <a:p>
          <a:pPr marL="171450" lvl="1" indent="-171450" algn="l" defTabSz="800100">
            <a:lnSpc>
              <a:spcPct val="90000"/>
            </a:lnSpc>
            <a:spcBef>
              <a:spcPct val="0"/>
            </a:spcBef>
            <a:spcAft>
              <a:spcPct val="15000"/>
            </a:spcAft>
            <a:buChar char="••"/>
          </a:pPr>
          <a:r>
            <a:rPr lang="sl-SI" sz="1800" b="1" kern="1200" dirty="0" smtClean="0"/>
            <a:t>Nosilec kmetijskega gospodarstva je upravičen do podpore za BR, če upošteva da:</a:t>
          </a:r>
          <a:endParaRPr lang="sl-SI" sz="1800" b="1" kern="1200" dirty="0">
            <a:solidFill>
              <a:srgbClr val="7030A0"/>
            </a:solidFill>
          </a:endParaRPr>
        </a:p>
        <a:p>
          <a:pPr marL="342900" lvl="2" indent="-171450" algn="just" defTabSz="800100">
            <a:lnSpc>
              <a:spcPct val="90000"/>
            </a:lnSpc>
            <a:spcBef>
              <a:spcPct val="0"/>
            </a:spcBef>
            <a:spcAft>
              <a:spcPct val="15000"/>
            </a:spcAft>
            <a:buChar char="••"/>
          </a:pPr>
          <a:r>
            <a:rPr lang="sl-SI" sz="1800" kern="1200" dirty="0" smtClean="0">
              <a:solidFill>
                <a:schemeClr val="accent5">
                  <a:lumMod val="75000"/>
                </a:schemeClr>
              </a:solidFill>
            </a:rPr>
            <a:t>da je na </a:t>
          </a:r>
          <a:r>
            <a:rPr lang="sl-SI" sz="1800" kern="1200" dirty="0" smtClean="0">
              <a:solidFill>
                <a:schemeClr val="accent5">
                  <a:lumMod val="75000"/>
                </a:schemeClr>
              </a:solidFill>
            </a:rPr>
            <a:t>površini (v času glavnega posevka) </a:t>
          </a:r>
          <a:r>
            <a:rPr lang="sl-SI" sz="1800" kern="1200" dirty="0" smtClean="0">
              <a:solidFill>
                <a:schemeClr val="accent5">
                  <a:lumMod val="75000"/>
                </a:schemeClr>
              </a:solidFill>
            </a:rPr>
            <a:t>dovoljena le setev teh kmetijskih rastlin:</a:t>
          </a:r>
          <a:r>
            <a:rPr lang="sl-SI" sz="1800" kern="1200" dirty="0" smtClean="0"/>
            <a:t> lucerne, detelje, deteljno-travne mešanice, krmnega boba, krmnega graha, soje, grašice, volčji bob, boba, graha, fižola, leče, čičerike, nokote ali grahorja;</a:t>
          </a:r>
        </a:p>
        <a:p>
          <a:pPr marL="342900" lvl="2" indent="-171450" algn="just" defTabSz="800100">
            <a:lnSpc>
              <a:spcPct val="90000"/>
            </a:lnSpc>
            <a:spcBef>
              <a:spcPct val="0"/>
            </a:spcBef>
            <a:spcAft>
              <a:spcPct val="15000"/>
            </a:spcAft>
            <a:buChar char="••"/>
          </a:pPr>
          <a:r>
            <a:rPr lang="sl-SI" sz="1800" kern="1200" dirty="0" smtClean="0"/>
            <a:t>če nosilec kmetijskega gospodarstva prideluje lucerno, detelje, deteljno-travne mešanice ali nokoto, obtežba na kmetijskem gospodarstvu znaša vsaj 0,9 GVŽ na hektar kmetijskih zemljišč v uporabi;</a:t>
          </a:r>
        </a:p>
        <a:p>
          <a:pPr marL="342900" lvl="2" indent="-171450" algn="just" defTabSz="800100">
            <a:lnSpc>
              <a:spcPct val="90000"/>
            </a:lnSpc>
            <a:spcBef>
              <a:spcPct val="0"/>
            </a:spcBef>
            <a:spcAft>
              <a:spcPct val="15000"/>
            </a:spcAft>
            <a:buChar char="••"/>
          </a:pPr>
          <a:r>
            <a:rPr lang="sl-SI" sz="1800" kern="1200" dirty="0" smtClean="0">
              <a:solidFill>
                <a:schemeClr val="accent5">
                  <a:lumMod val="75000"/>
                </a:schemeClr>
              </a:solidFill>
            </a:rPr>
            <a:t>če nosilec KMG prideluje lucerno, detelje, deteljno-travne mešanice, nokoto in je vključen v ekološko pridelavo poljščin ali zelenjadnic ali ekološko rejo goveda, mora znašati obtežba na KMG vsaj 0,5 GVŽ na hektar kmetijskih zemljišč v uporabi;</a:t>
          </a:r>
        </a:p>
        <a:p>
          <a:pPr marL="342900" lvl="2" indent="-171450" algn="just" defTabSz="800100">
            <a:lnSpc>
              <a:spcPct val="90000"/>
            </a:lnSpc>
            <a:spcBef>
              <a:spcPct val="0"/>
            </a:spcBef>
            <a:spcAft>
              <a:spcPct val="15000"/>
            </a:spcAft>
            <a:buChar char="••"/>
          </a:pPr>
          <a:r>
            <a:rPr lang="sl-SI" sz="1800" kern="1200" dirty="0" smtClean="0">
              <a:solidFill>
                <a:schemeClr val="accent5">
                  <a:lumMod val="75000"/>
                </a:schemeClr>
              </a:solidFill>
            </a:rPr>
            <a:t>ustrezne kmetijske rastline na prijavljeni površini prevladujejo;</a:t>
          </a:r>
        </a:p>
        <a:p>
          <a:pPr marL="342900" lvl="2" indent="-171450" algn="just" defTabSz="800100">
            <a:lnSpc>
              <a:spcPct val="90000"/>
            </a:lnSpc>
            <a:spcBef>
              <a:spcPct val="0"/>
            </a:spcBef>
            <a:spcAft>
              <a:spcPct val="15000"/>
            </a:spcAft>
            <a:buChar char="••"/>
          </a:pPr>
          <a:r>
            <a:rPr lang="sl-SI" sz="1800" kern="1200" dirty="0" smtClean="0"/>
            <a:t>So ustrezne kmetijske rastline prisotne na kmetijskem gospodarstvu kot glavni posevek in do tehnološke zrelosti, razen za kmetijske za katere se zahteva ustrezna obtežba, za te se namesto tehnološke zrelosti preveri, ali je nosilec kmetijskega gospodarstva v tekočem letu zanje zagotovil vsaj dva odkosa;</a:t>
          </a:r>
        </a:p>
        <a:p>
          <a:pPr marL="342900" lvl="2" indent="-171450" algn="just" defTabSz="800100">
            <a:lnSpc>
              <a:spcPct val="90000"/>
            </a:lnSpc>
            <a:spcBef>
              <a:spcPct val="0"/>
            </a:spcBef>
            <a:spcAft>
              <a:spcPct val="15000"/>
            </a:spcAft>
            <a:buChar char="••"/>
          </a:pPr>
          <a:r>
            <a:rPr lang="sl-SI" sz="1800" kern="1200" dirty="0" smtClean="0"/>
            <a:t>tehnološka zrelost pri pridelavi beljakovinskih rastlin za zrnje iz prejšnje alineje pomeni stopnjo v razvoju zrna, ko to v skladu s skalo BBCH razvojnih faz gojenih beljakovinskih rastlin doseže polno zrelost, kar pomeni, da je zrnje trdo in ga z nohtom težko razpolovimo;</a:t>
          </a:r>
        </a:p>
        <a:p>
          <a:pPr marL="342900" lvl="2" indent="-171450" algn="just" defTabSz="800100">
            <a:lnSpc>
              <a:spcPct val="90000"/>
            </a:lnSpc>
            <a:spcBef>
              <a:spcPct val="0"/>
            </a:spcBef>
            <a:spcAft>
              <a:spcPct val="15000"/>
            </a:spcAft>
            <a:buChar char="••"/>
          </a:pPr>
          <a:r>
            <a:rPr lang="sl-SI" sz="1800" kern="1200" dirty="0" smtClean="0"/>
            <a:t>skupna površina, za katero uveljavlja podporo za beljakovinske rastline, znaša vsaj 0,3 ha;</a:t>
          </a:r>
        </a:p>
        <a:p>
          <a:pPr marL="342900" lvl="2" indent="-171450" algn="l" defTabSz="800100">
            <a:lnSpc>
              <a:spcPct val="90000"/>
            </a:lnSpc>
            <a:spcBef>
              <a:spcPct val="0"/>
            </a:spcBef>
            <a:spcAft>
              <a:spcPct val="15000"/>
            </a:spcAft>
            <a:buChar char="••"/>
          </a:pPr>
          <a:r>
            <a:rPr lang="sl-SI" sz="1800" kern="1200" dirty="0" smtClean="0"/>
            <a:t>ugotovljena površina upravičenih hektarjev kmetijskega gospodarstva znaša najmanj 1 ha;</a:t>
          </a:r>
        </a:p>
        <a:p>
          <a:pPr marL="342900" lvl="2" indent="-171450" algn="l" defTabSz="800100">
            <a:lnSpc>
              <a:spcPct val="90000"/>
            </a:lnSpc>
            <a:spcBef>
              <a:spcPct val="0"/>
            </a:spcBef>
            <a:spcAft>
              <a:spcPct val="15000"/>
            </a:spcAft>
            <a:buChar char="••"/>
          </a:pPr>
          <a:r>
            <a:rPr lang="sl-SI" sz="1800" kern="1200" dirty="0" smtClean="0"/>
            <a:t>Se ne izvaja na območju DKOP2 šotišča.</a:t>
          </a:r>
        </a:p>
        <a:p>
          <a:pPr marL="342900" lvl="2" indent="-171450" algn="l" defTabSz="800100">
            <a:lnSpc>
              <a:spcPct val="90000"/>
            </a:lnSpc>
            <a:spcBef>
              <a:spcPct val="0"/>
            </a:spcBef>
            <a:spcAft>
              <a:spcPct val="15000"/>
            </a:spcAft>
            <a:buChar char="••"/>
          </a:pPr>
          <a:r>
            <a:rPr lang="sl-SI" sz="1800" kern="1200" dirty="0" smtClean="0"/>
            <a:t>Obtežba- premik na planino ne zmanjšuje obtežbe na osnovnem KMG.</a:t>
          </a:r>
        </a:p>
      </dsp:txBody>
      <dsp:txXfrm>
        <a:off x="0" y="562472"/>
        <a:ext cx="11953401" cy="5381127"/>
      </dsp:txXfrm>
    </dsp:sp>
    <dsp:sp modelId="{573BF56C-8531-403F-9668-77F35B692B00}">
      <dsp:nvSpPr>
        <dsp:cNvPr id="0" name=""/>
        <dsp:cNvSpPr/>
      </dsp:nvSpPr>
      <dsp:spPr>
        <a:xfrm>
          <a:off x="0" y="0"/>
          <a:ext cx="8359209" cy="618495"/>
        </a:xfrm>
        <a:prstGeom prst="roundRect">
          <a:avLst/>
        </a:prstGeom>
        <a:solidFill>
          <a:srgbClr val="AA00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267" tIns="0" rIns="316267" bIns="0" numCol="1" spcCol="1270" anchor="ctr" anchorCtr="0">
          <a:noAutofit/>
        </a:bodyPr>
        <a:lstStyle/>
        <a:p>
          <a:pPr lvl="0" algn="l" defTabSz="1289050">
            <a:lnSpc>
              <a:spcPct val="90000"/>
            </a:lnSpc>
            <a:spcBef>
              <a:spcPct val="0"/>
            </a:spcBef>
            <a:spcAft>
              <a:spcPct val="35000"/>
            </a:spcAft>
          </a:pPr>
          <a:r>
            <a:rPr lang="sl-SI" sz="2900" b="1" u="sng" kern="1200" dirty="0" smtClean="0">
              <a:solidFill>
                <a:schemeClr val="bg1"/>
              </a:solidFill>
            </a:rPr>
            <a:t> BELJAKOVINSKE RASTLINE (BR)</a:t>
          </a:r>
          <a:endParaRPr lang="sl-SI" sz="2900" kern="1200" dirty="0"/>
        </a:p>
      </dsp:txBody>
      <dsp:txXfrm>
        <a:off x="30192" y="30192"/>
        <a:ext cx="8298825" cy="558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7243C-DE84-479E-976F-96F3A2A2BC5B}">
      <dsp:nvSpPr>
        <dsp:cNvPr id="0" name=""/>
        <dsp:cNvSpPr/>
      </dsp:nvSpPr>
      <dsp:spPr>
        <a:xfrm>
          <a:off x="0" y="0"/>
          <a:ext cx="8437604" cy="1079720"/>
        </a:xfrm>
        <a:prstGeom prst="roundRect">
          <a:avLst>
            <a:gd name="adj" fmla="val 1000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sl-SI" sz="2600" kern="1200" dirty="0" smtClean="0"/>
            <a:t>Neposredna plačila 2023-2027 - </a:t>
          </a:r>
          <a:r>
            <a:rPr lang="sl-SI" sz="4200" b="1" kern="1200" dirty="0" smtClean="0"/>
            <a:t>DEFINICIJE</a:t>
          </a:r>
          <a:endParaRPr lang="sl-SI" sz="4200" b="1" kern="1200" dirty="0"/>
        </a:p>
      </dsp:txBody>
      <dsp:txXfrm>
        <a:off x="31624" y="31624"/>
        <a:ext cx="8374356" cy="1016472"/>
      </dsp:txXfrm>
    </dsp:sp>
    <dsp:sp modelId="{8FFBF8A5-83CB-4C4D-A5B7-E8B52D127AFC}">
      <dsp:nvSpPr>
        <dsp:cNvPr id="0" name=""/>
        <dsp:cNvSpPr/>
      </dsp:nvSpPr>
      <dsp:spPr>
        <a:xfrm>
          <a:off x="843760" y="1079720"/>
          <a:ext cx="284892" cy="2742513"/>
        </a:xfrm>
        <a:custGeom>
          <a:avLst/>
          <a:gdLst/>
          <a:ahLst/>
          <a:cxnLst/>
          <a:rect l="0" t="0" r="0" b="0"/>
          <a:pathLst>
            <a:path>
              <a:moveTo>
                <a:pt x="0" y="0"/>
              </a:moveTo>
              <a:lnTo>
                <a:pt x="0" y="2742513"/>
              </a:lnTo>
              <a:lnTo>
                <a:pt x="284892" y="2742513"/>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DB2087-EFA9-4E84-996F-771696232961}">
      <dsp:nvSpPr>
        <dsp:cNvPr id="0" name=""/>
        <dsp:cNvSpPr/>
      </dsp:nvSpPr>
      <dsp:spPr>
        <a:xfrm>
          <a:off x="1128652" y="1607316"/>
          <a:ext cx="9459039" cy="4429836"/>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t" anchorCtr="0">
          <a:noAutofit/>
        </a:bodyPr>
        <a:lstStyle/>
        <a:p>
          <a:pPr lvl="0" algn="l" defTabSz="1155700">
            <a:lnSpc>
              <a:spcPct val="90000"/>
            </a:lnSpc>
            <a:spcBef>
              <a:spcPct val="0"/>
            </a:spcBef>
            <a:spcAft>
              <a:spcPct val="35000"/>
            </a:spcAft>
          </a:pPr>
          <a:r>
            <a:rPr lang="sl-SI" sz="2600" b="1" kern="1200" dirty="0" smtClean="0">
              <a:solidFill>
                <a:schemeClr val="accent4">
                  <a:lumMod val="50000"/>
                </a:schemeClr>
              </a:solidFill>
            </a:rPr>
            <a:t>2. Kmetijska površina </a:t>
          </a:r>
        </a:p>
        <a:p>
          <a:pPr lvl="0" algn="l" defTabSz="1155700">
            <a:lnSpc>
              <a:spcPct val="90000"/>
            </a:lnSpc>
            <a:spcBef>
              <a:spcPct val="0"/>
            </a:spcBef>
            <a:spcAft>
              <a:spcPct val="35000"/>
            </a:spcAft>
          </a:pPr>
          <a:r>
            <a:rPr lang="sl-SI" sz="2400" b="1" i="1" kern="1200" dirty="0" smtClean="0">
              <a:solidFill>
                <a:schemeClr val="accent4">
                  <a:lumMod val="50000"/>
                </a:schemeClr>
              </a:solidFill>
            </a:rPr>
            <a:t>Definicija kmetijske površine, ostaja del uredbe o neposrednih plačilih, ker je nanjo vezana upravičenost, prav tako pa bo kot enaka zapisana v Pravilniku v RKG, ker na njej temeljijo vrisi GERK</a:t>
          </a:r>
          <a:endParaRPr lang="sl-SI" sz="2400" b="1" kern="1200" dirty="0">
            <a:solidFill>
              <a:schemeClr val="accent4">
                <a:lumMod val="50000"/>
              </a:schemeClr>
            </a:solidFill>
          </a:endParaRPr>
        </a:p>
        <a:p>
          <a:pPr marL="228600" lvl="1" indent="-228600" algn="l" defTabSz="889000">
            <a:lnSpc>
              <a:spcPct val="90000"/>
            </a:lnSpc>
            <a:spcBef>
              <a:spcPct val="0"/>
            </a:spcBef>
            <a:spcAft>
              <a:spcPct val="15000"/>
            </a:spcAft>
            <a:buChar char="••"/>
          </a:pPr>
          <a:r>
            <a:rPr lang="sl-SI" sz="2000" b="1" kern="1200" dirty="0" smtClean="0"/>
            <a:t>ORNA ZEMLJIŠČA  </a:t>
          </a:r>
          <a:r>
            <a:rPr lang="sl-SI" sz="2000" kern="1200" dirty="0" smtClean="0"/>
            <a:t>- ni sprememb</a:t>
          </a:r>
          <a:endParaRPr lang="sl-SI" sz="2000" kern="1200" dirty="0"/>
        </a:p>
        <a:p>
          <a:pPr marL="228600" lvl="1" indent="-228600" algn="l" defTabSz="889000">
            <a:lnSpc>
              <a:spcPct val="90000"/>
            </a:lnSpc>
            <a:spcBef>
              <a:spcPct val="0"/>
            </a:spcBef>
            <a:spcAft>
              <a:spcPct val="15000"/>
            </a:spcAft>
            <a:buChar char="••"/>
          </a:pPr>
          <a:r>
            <a:rPr lang="sl-SI" sz="2000" b="1" kern="1200" dirty="0" smtClean="0"/>
            <a:t>TRAJNO TRAVINJE </a:t>
          </a:r>
          <a:r>
            <a:rPr lang="sl-SI" sz="2000" kern="1200" dirty="0" smtClean="0"/>
            <a:t>- ni sprememb, razen pri </a:t>
          </a:r>
          <a:r>
            <a:rPr lang="sl-SI" sz="2000" i="1" kern="1200" dirty="0" smtClean="0"/>
            <a:t>5 letnem pravilu ( če so njivske površine 5 let zapored zasajene s travami ali drugimi zelenimi krmnimi rastlinami) se upošteva celotno koledarsko leto, torej tudi kmetijske rastline po glavni kmetijski rastlini. </a:t>
          </a:r>
          <a:r>
            <a:rPr lang="sl-SI" sz="2000" b="1" i="1" kern="1200" dirty="0" smtClean="0">
              <a:solidFill>
                <a:schemeClr val="accent5">
                  <a:lumMod val="75000"/>
                </a:schemeClr>
              </a:solidFill>
            </a:rPr>
            <a:t>Z letom 2024 je iz definicije trav in drugih zelenih krmnih rastlin izvzeta DTM (vpliv na 5 letno pravilo na način, da pojav DTM prekine štetje let).</a:t>
          </a:r>
          <a:endParaRPr lang="sl-SI" sz="2000" b="1" i="1" kern="1200" dirty="0">
            <a:solidFill>
              <a:schemeClr val="accent5">
                <a:lumMod val="75000"/>
              </a:schemeClr>
            </a:solidFill>
          </a:endParaRPr>
        </a:p>
        <a:p>
          <a:pPr marL="228600" lvl="1" indent="-228600" algn="l" defTabSz="889000">
            <a:lnSpc>
              <a:spcPct val="90000"/>
            </a:lnSpc>
            <a:spcBef>
              <a:spcPct val="0"/>
            </a:spcBef>
            <a:spcAft>
              <a:spcPct val="15000"/>
            </a:spcAft>
            <a:buChar char="••"/>
          </a:pPr>
          <a:r>
            <a:rPr lang="sl-SI" sz="2000" b="1" kern="1200" dirty="0" smtClean="0"/>
            <a:t>TRAJNI NASADI – </a:t>
          </a:r>
          <a:r>
            <a:rPr lang="sl-SI" sz="2000" b="0" kern="1200" dirty="0" smtClean="0"/>
            <a:t>ni sprememb</a:t>
          </a:r>
          <a:endParaRPr lang="sl-SI" sz="2000" b="0" kern="1200" dirty="0"/>
        </a:p>
        <a:p>
          <a:pPr marL="228600" lvl="1" indent="-228600" algn="l" defTabSz="889000">
            <a:lnSpc>
              <a:spcPct val="90000"/>
            </a:lnSpc>
            <a:spcBef>
              <a:spcPct val="0"/>
            </a:spcBef>
            <a:spcAft>
              <a:spcPct val="15000"/>
            </a:spcAft>
            <a:buChar char="••"/>
          </a:pPr>
          <a:r>
            <a:rPr lang="sl-SI" sz="2000" b="1" kern="1200" dirty="0" smtClean="0"/>
            <a:t>KMETIJSKO - GOZDARSKI SISTEMI </a:t>
          </a:r>
          <a:r>
            <a:rPr lang="sl-SI" sz="2000" i="1" kern="1200" dirty="0" smtClean="0"/>
            <a:t>(raba 1800 in dovoljenih do 50 dreves/ha na vseh kmetijskih površinah) </a:t>
          </a:r>
          <a:r>
            <a:rPr lang="sl-SI" sz="2000" kern="1200" dirty="0" smtClean="0"/>
            <a:t>– ni sprememb le prilagoditev na EU zakonodajo, ki zahteva obrazložitev za ta sistem.</a:t>
          </a:r>
          <a:endParaRPr lang="sl-SI" sz="2000" kern="1200" dirty="0"/>
        </a:p>
      </dsp:txBody>
      <dsp:txXfrm>
        <a:off x="1258397" y="1737061"/>
        <a:ext cx="9199549" cy="4170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133EC-4243-4460-AB97-776FE978BEEC}">
      <dsp:nvSpPr>
        <dsp:cNvPr id="0" name=""/>
        <dsp:cNvSpPr/>
      </dsp:nvSpPr>
      <dsp:spPr>
        <a:xfrm>
          <a:off x="258364" y="127146"/>
          <a:ext cx="6972678" cy="590992"/>
        </a:xfrm>
        <a:prstGeom prst="roundRect">
          <a:avLst>
            <a:gd name="adj" fmla="val 1000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sl-SI" sz="2600" kern="1200" dirty="0" smtClean="0"/>
            <a:t>Neposredna plačila 2023-2027 - </a:t>
          </a:r>
          <a:r>
            <a:rPr lang="sl-SI" sz="4200" b="1" kern="1200" dirty="0" smtClean="0"/>
            <a:t>DEFINICIJE</a:t>
          </a:r>
          <a:endParaRPr lang="sl-SI" sz="4200" b="1" kern="1200" dirty="0"/>
        </a:p>
      </dsp:txBody>
      <dsp:txXfrm>
        <a:off x="275674" y="144456"/>
        <a:ext cx="6938058" cy="556372"/>
      </dsp:txXfrm>
    </dsp:sp>
    <dsp:sp modelId="{E6B22A98-D878-4711-9550-71D1A0C91BBA}">
      <dsp:nvSpPr>
        <dsp:cNvPr id="0" name=""/>
        <dsp:cNvSpPr/>
      </dsp:nvSpPr>
      <dsp:spPr>
        <a:xfrm>
          <a:off x="584215" y="718138"/>
          <a:ext cx="371416" cy="3010090"/>
        </a:xfrm>
        <a:custGeom>
          <a:avLst/>
          <a:gdLst/>
          <a:ahLst/>
          <a:cxnLst/>
          <a:rect l="0" t="0" r="0" b="0"/>
          <a:pathLst>
            <a:path>
              <a:moveTo>
                <a:pt x="371416" y="0"/>
              </a:moveTo>
              <a:lnTo>
                <a:pt x="0" y="3010090"/>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513665-3C3C-4B23-A7E6-C34D1D0DC768}">
      <dsp:nvSpPr>
        <dsp:cNvPr id="0" name=""/>
        <dsp:cNvSpPr/>
      </dsp:nvSpPr>
      <dsp:spPr>
        <a:xfrm>
          <a:off x="584215" y="1167903"/>
          <a:ext cx="10542121" cy="5120652"/>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lvl="0" algn="l" defTabSz="1066800">
            <a:lnSpc>
              <a:spcPct val="90000"/>
            </a:lnSpc>
            <a:spcBef>
              <a:spcPct val="0"/>
            </a:spcBef>
            <a:spcAft>
              <a:spcPct val="35000"/>
            </a:spcAft>
          </a:pPr>
          <a:r>
            <a:rPr lang="sl-SI" sz="2400" b="1" kern="1200" dirty="0" smtClean="0">
              <a:solidFill>
                <a:schemeClr val="accent4">
                  <a:lumMod val="50000"/>
                </a:schemeClr>
              </a:solidFill>
            </a:rPr>
            <a:t>3. Upravičen hektar  </a:t>
          </a:r>
        </a:p>
        <a:p>
          <a:pPr marL="171450" lvl="1" indent="-171450" algn="l" defTabSz="800100">
            <a:lnSpc>
              <a:spcPct val="90000"/>
            </a:lnSpc>
            <a:spcBef>
              <a:spcPct val="0"/>
            </a:spcBef>
            <a:spcAft>
              <a:spcPct val="15000"/>
            </a:spcAft>
            <a:buChar char="••"/>
          </a:pPr>
          <a:r>
            <a:rPr lang="sl-SI" sz="1800" b="1" kern="1200" dirty="0" smtClean="0">
              <a:solidFill>
                <a:schemeClr val="accent4">
                  <a:lumMod val="50000"/>
                </a:schemeClr>
              </a:solidFill>
            </a:rPr>
            <a:t>ENAKO: </a:t>
          </a:r>
          <a:r>
            <a:rPr lang="sl-SI" sz="1800" kern="1200" dirty="0" smtClean="0"/>
            <a:t>vsaka kmetijska površina kmetijskega gospodarstva, ki se uporablja za kmetijske dejavnosti ali ki se, kadar se površina uporablja tudi za nekmetijske dejavnosti nosilca kmetijskega gospodarstva, v obdobju vegetacije uporablja za nekmetijsko dejavnost za obdobje, ki v tekočem letu ni daljše od 30 dni.</a:t>
          </a:r>
          <a:endParaRPr lang="sl-SI" sz="1800" kern="1200" dirty="0"/>
        </a:p>
        <a:p>
          <a:pPr marL="342900" lvl="2" indent="-171450" algn="l" defTabSz="800100">
            <a:lnSpc>
              <a:spcPct val="90000"/>
            </a:lnSpc>
            <a:spcBef>
              <a:spcPct val="0"/>
            </a:spcBef>
            <a:spcAft>
              <a:spcPct val="15000"/>
            </a:spcAft>
            <a:buChar char="••"/>
          </a:pPr>
          <a:r>
            <a:rPr lang="sl-SI" sz="1800" b="1" kern="1200" dirty="0" smtClean="0"/>
            <a:t>NOVO: </a:t>
          </a:r>
          <a:r>
            <a:rPr lang="sl-SI" sz="1800" b="0" i="0" kern="1200" dirty="0" smtClean="0">
              <a:solidFill>
                <a:schemeClr val="accent4">
                  <a:lumMod val="50000"/>
                </a:schemeClr>
              </a:solidFill>
            </a:rPr>
            <a:t>T</a:t>
          </a:r>
          <a:r>
            <a:rPr lang="sl-SI" sz="1800" i="0" kern="1200" dirty="0" smtClean="0">
              <a:solidFill>
                <a:schemeClr val="accent4">
                  <a:lumMod val="50000"/>
                </a:schemeClr>
              </a:solidFill>
            </a:rPr>
            <a:t>udi za nekmetijske dejavnosti več kot 30 dni, če nosilec kmetijskega gospodarstva dokaže, da se kmetijske dejavnosti lahko izvajajo, ne da bi jih znatno ovirala intenzivnost, narava, trajanje in časovni razpored nekmetijskih dejavnosti </a:t>
          </a:r>
          <a:r>
            <a:rPr lang="sl-SI" sz="1800" i="1" kern="1200" dirty="0" smtClean="0">
              <a:solidFill>
                <a:schemeClr val="tx1"/>
              </a:solidFill>
            </a:rPr>
            <a:t>(časovno omejena, ne sme povzročiti uničenja vegetacijske odeje razen v primeru, da je uničenje vegetacijske odeje posledica priprave zemljišča za izboljšanje kmetijske dejavnosti ali ogrožati pogojenost na kmetijski površini). </a:t>
          </a:r>
          <a:endParaRPr lang="sl-SI" sz="1800" i="1" kern="1200" dirty="0">
            <a:solidFill>
              <a:schemeClr val="tx1"/>
            </a:solidFill>
          </a:endParaRPr>
        </a:p>
        <a:p>
          <a:pPr marL="342900" lvl="2" indent="-171450" algn="l" defTabSz="800100">
            <a:lnSpc>
              <a:spcPct val="90000"/>
            </a:lnSpc>
            <a:spcBef>
              <a:spcPct val="0"/>
            </a:spcBef>
            <a:spcAft>
              <a:spcPct val="15000"/>
            </a:spcAft>
            <a:buChar char="••"/>
          </a:pPr>
          <a:endParaRPr lang="sl-SI" sz="1800" kern="1200" dirty="0"/>
        </a:p>
        <a:p>
          <a:pPr marL="171450" lvl="1" indent="-171450" algn="l" defTabSz="800100">
            <a:lnSpc>
              <a:spcPct val="90000"/>
            </a:lnSpc>
            <a:spcBef>
              <a:spcPct val="0"/>
            </a:spcBef>
            <a:spcAft>
              <a:spcPct val="15000"/>
            </a:spcAft>
            <a:buChar char="••"/>
          </a:pPr>
          <a:r>
            <a:rPr lang="sl-SI" sz="1800" b="0" kern="1200" dirty="0" smtClean="0">
              <a:solidFill>
                <a:schemeClr val="tx1"/>
              </a:solidFill>
            </a:rPr>
            <a:t>Vključuje tudi krajinske značilnosti do 100 m2 in niso širše od 2 m.  </a:t>
          </a:r>
          <a:endParaRPr lang="sl-SI" sz="1800" b="0" kern="1200" dirty="0">
            <a:solidFill>
              <a:schemeClr val="tx1"/>
            </a:solidFill>
          </a:endParaRPr>
        </a:p>
        <a:p>
          <a:pPr marL="171450" lvl="1" indent="-171450" algn="l" defTabSz="800100">
            <a:lnSpc>
              <a:spcPct val="90000"/>
            </a:lnSpc>
            <a:spcBef>
              <a:spcPct val="0"/>
            </a:spcBef>
            <a:spcAft>
              <a:spcPct val="15000"/>
            </a:spcAft>
            <a:buChar char="••"/>
          </a:pPr>
          <a:r>
            <a:rPr lang="sl-SI" sz="1800" b="1" kern="1200" dirty="0" smtClean="0"/>
            <a:t>NOVO: </a:t>
          </a:r>
          <a:r>
            <a:rPr lang="sl-SI" sz="1800" i="0" kern="1200" dirty="0" smtClean="0">
              <a:solidFill>
                <a:schemeClr val="accent4">
                  <a:lumMod val="50000"/>
                </a:schemeClr>
              </a:solidFill>
            </a:rPr>
            <a:t>Tudi krajinske značilnosti za katere velja obveznost ohranjanja na podlagi standarda DKOP 8 in vsaka površina kmetijskega gospodarstva, ki se uporablja za doseganje minimalnega deleža ornega zemljišča, namenjenega za neproizvodne površine in elemente, vključno z neobdelanimi zemljišči, na podlagi DKOP8, vendar le pri osnovnem plačilu, </a:t>
          </a:r>
          <a:r>
            <a:rPr lang="sl-SI" sz="1800" i="0" kern="1200" dirty="0" err="1" smtClean="0">
              <a:solidFill>
                <a:schemeClr val="accent4">
                  <a:lumMod val="50000"/>
                </a:schemeClr>
              </a:solidFill>
            </a:rPr>
            <a:t>prerazporeditvenem</a:t>
          </a:r>
          <a:r>
            <a:rPr lang="sl-SI" sz="1800" i="0" kern="1200" dirty="0" smtClean="0">
              <a:solidFill>
                <a:schemeClr val="accent4">
                  <a:lumMod val="50000"/>
                </a:schemeClr>
              </a:solidFill>
            </a:rPr>
            <a:t> plačilu in mladih kmetih. </a:t>
          </a:r>
          <a:endParaRPr lang="sl-SI" sz="1800" i="0" kern="1200" dirty="0">
            <a:solidFill>
              <a:schemeClr val="accent4">
                <a:lumMod val="50000"/>
              </a:schemeClr>
            </a:solidFill>
          </a:endParaRPr>
        </a:p>
        <a:p>
          <a:pPr marL="171450" lvl="1" indent="-171450" algn="l" defTabSz="800100">
            <a:lnSpc>
              <a:spcPct val="90000"/>
            </a:lnSpc>
            <a:spcBef>
              <a:spcPct val="0"/>
            </a:spcBef>
            <a:spcAft>
              <a:spcPct val="15000"/>
            </a:spcAft>
            <a:buChar char="••"/>
          </a:pPr>
          <a:r>
            <a:rPr lang="sl-SI" sz="1800" b="1" kern="1200" dirty="0" smtClean="0"/>
            <a:t>Konoplja in mah: </a:t>
          </a:r>
          <a:r>
            <a:rPr lang="sl-SI" sz="1800" kern="1200" dirty="0" smtClean="0"/>
            <a:t>nosilec KMG mora imeti dovoljenje za gojenje </a:t>
          </a:r>
          <a:r>
            <a:rPr lang="sl-SI" sz="1800" b="1" i="1" kern="1200" dirty="0" smtClean="0"/>
            <a:t>+ (novo za konopljo) </a:t>
          </a:r>
          <a:r>
            <a:rPr lang="sl-SI" sz="1800" b="0" i="0" kern="1200" dirty="0" smtClean="0">
              <a:solidFill>
                <a:schemeClr val="tx1"/>
              </a:solidFill>
            </a:rPr>
            <a:t>upravičen ha </a:t>
          </a:r>
          <a:r>
            <a:rPr lang="sl-SI" sz="1800" i="0" kern="1200" dirty="0" smtClean="0">
              <a:solidFill>
                <a:schemeClr val="tx1"/>
              </a:solidFill>
            </a:rPr>
            <a:t>le v primeru, da </a:t>
          </a:r>
          <a:r>
            <a:rPr lang="sl-SI" sz="1800" kern="1200" dirty="0" smtClean="0"/>
            <a:t>vsebnost tetrahidrokanabinola pri uporabljenih sortah konoplje ne presega 0,3 % (kontrola na kraju samem). </a:t>
          </a:r>
          <a:endParaRPr lang="sl-SI" sz="1800" kern="1200" dirty="0"/>
        </a:p>
      </dsp:txBody>
      <dsp:txXfrm>
        <a:off x="734194" y="1317882"/>
        <a:ext cx="10242163" cy="4820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4A74D-22D3-4030-AC49-07BE40FB3B22}">
      <dsp:nvSpPr>
        <dsp:cNvPr id="0" name=""/>
        <dsp:cNvSpPr/>
      </dsp:nvSpPr>
      <dsp:spPr>
        <a:xfrm>
          <a:off x="554716" y="0"/>
          <a:ext cx="7247518" cy="664436"/>
        </a:xfrm>
        <a:prstGeom prst="roundRect">
          <a:avLst>
            <a:gd name="adj" fmla="val 1000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sl-SI" sz="2600" kern="1200" dirty="0" smtClean="0"/>
            <a:t>Neposredna plačila 2023-2027 - </a:t>
          </a:r>
          <a:r>
            <a:rPr lang="sl-SI" sz="4200" b="1" kern="1200" dirty="0" smtClean="0"/>
            <a:t>DEFINICIJE</a:t>
          </a:r>
          <a:endParaRPr lang="sl-SI" sz="4200" b="1" kern="1200" dirty="0"/>
        </a:p>
      </dsp:txBody>
      <dsp:txXfrm>
        <a:off x="574177" y="19461"/>
        <a:ext cx="7208596" cy="625514"/>
      </dsp:txXfrm>
    </dsp:sp>
    <dsp:sp modelId="{A419DE05-28DA-457A-B5C8-B52D49ADA3E4}">
      <dsp:nvSpPr>
        <dsp:cNvPr id="0" name=""/>
        <dsp:cNvSpPr/>
      </dsp:nvSpPr>
      <dsp:spPr>
        <a:xfrm>
          <a:off x="1279468" y="664436"/>
          <a:ext cx="259578" cy="1636140"/>
        </a:xfrm>
        <a:custGeom>
          <a:avLst/>
          <a:gdLst/>
          <a:ahLst/>
          <a:cxnLst/>
          <a:rect l="0" t="0" r="0" b="0"/>
          <a:pathLst>
            <a:path>
              <a:moveTo>
                <a:pt x="0" y="0"/>
              </a:moveTo>
              <a:lnTo>
                <a:pt x="0" y="1636140"/>
              </a:lnTo>
              <a:lnTo>
                <a:pt x="259578" y="1636140"/>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1F7622-CC79-47EE-9491-9739A21587B3}">
      <dsp:nvSpPr>
        <dsp:cNvPr id="0" name=""/>
        <dsp:cNvSpPr/>
      </dsp:nvSpPr>
      <dsp:spPr>
        <a:xfrm>
          <a:off x="1539047" y="828940"/>
          <a:ext cx="10074039" cy="2943273"/>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lvl="0" algn="l" defTabSz="1066800">
            <a:lnSpc>
              <a:spcPct val="90000"/>
            </a:lnSpc>
            <a:spcBef>
              <a:spcPct val="0"/>
            </a:spcBef>
            <a:spcAft>
              <a:spcPct val="35000"/>
            </a:spcAft>
          </a:pPr>
          <a:r>
            <a:rPr lang="sl-SI" sz="2400" b="1" kern="1200" dirty="0" smtClean="0">
              <a:solidFill>
                <a:schemeClr val="accent4">
                  <a:lumMod val="75000"/>
                </a:schemeClr>
              </a:solidFill>
            </a:rPr>
            <a:t>3. Upravičen hektar</a:t>
          </a:r>
          <a:endParaRPr lang="sl-SI" sz="2400" b="1" kern="1200" dirty="0">
            <a:solidFill>
              <a:schemeClr val="accent4">
                <a:lumMod val="75000"/>
              </a:schemeClr>
            </a:solidFill>
          </a:endParaRPr>
        </a:p>
        <a:p>
          <a:pPr marL="228600" lvl="1" indent="-228600" algn="l" defTabSz="889000">
            <a:lnSpc>
              <a:spcPct val="90000"/>
            </a:lnSpc>
            <a:spcBef>
              <a:spcPct val="0"/>
            </a:spcBef>
            <a:spcAft>
              <a:spcPct val="15000"/>
            </a:spcAft>
            <a:buChar char="••"/>
          </a:pPr>
          <a:r>
            <a:rPr lang="sl-SI" sz="2000" kern="1200" dirty="0" smtClean="0"/>
            <a:t>Površine se štejejo za </a:t>
          </a:r>
          <a:r>
            <a:rPr lang="sl-SI" sz="2000" b="1" kern="1200" dirty="0" smtClean="0"/>
            <a:t>upravičene hektarje</a:t>
          </a:r>
          <a:r>
            <a:rPr lang="sl-SI" sz="2000" kern="1200" dirty="0" smtClean="0"/>
            <a:t>, če </a:t>
          </a:r>
          <a:r>
            <a:rPr lang="sl-SI" sz="2000" b="1" kern="1200" dirty="0" smtClean="0"/>
            <a:t>ustrezajo</a:t>
          </a:r>
          <a:r>
            <a:rPr lang="sl-SI" sz="2000" kern="1200" dirty="0" smtClean="0"/>
            <a:t> opredelitvi upravičenega hektara </a:t>
          </a:r>
          <a:r>
            <a:rPr lang="sl-SI" sz="2000" b="1" kern="1200" dirty="0" smtClean="0"/>
            <a:t>v celotnem koledarskem letu</a:t>
          </a:r>
          <a:r>
            <a:rPr lang="sl-SI" sz="2000" kern="1200" dirty="0" smtClean="0"/>
            <a:t>, </a:t>
          </a:r>
          <a:r>
            <a:rPr lang="sl-SI" sz="2000" b="1" kern="1200" dirty="0" smtClean="0"/>
            <a:t>razen</a:t>
          </a:r>
          <a:r>
            <a:rPr lang="sl-SI" sz="2000" kern="1200" dirty="0" smtClean="0"/>
            <a:t> v primeru </a:t>
          </a:r>
          <a:r>
            <a:rPr lang="sl-SI" sz="2000" b="1" kern="1200" dirty="0" smtClean="0"/>
            <a:t>višje sile ali izjemnih okoliščin</a:t>
          </a:r>
          <a:r>
            <a:rPr lang="sl-SI" sz="2000" kern="1200" dirty="0" smtClean="0"/>
            <a:t>.</a:t>
          </a:r>
          <a:endParaRPr lang="sl-SI" sz="2000" kern="1200" dirty="0"/>
        </a:p>
        <a:p>
          <a:pPr marL="228600" lvl="1" indent="-228600" algn="l" defTabSz="889000">
            <a:lnSpc>
              <a:spcPct val="90000"/>
            </a:lnSpc>
            <a:spcBef>
              <a:spcPct val="0"/>
            </a:spcBef>
            <a:spcAft>
              <a:spcPct val="15000"/>
            </a:spcAft>
            <a:buChar char="••"/>
          </a:pPr>
          <a:endParaRPr lang="sl-SI" sz="2000" kern="1200" dirty="0"/>
        </a:p>
        <a:p>
          <a:pPr marL="228600" lvl="1" indent="-228600" algn="l" defTabSz="889000">
            <a:lnSpc>
              <a:spcPct val="90000"/>
            </a:lnSpc>
            <a:spcBef>
              <a:spcPct val="0"/>
            </a:spcBef>
            <a:spcAft>
              <a:spcPct val="15000"/>
            </a:spcAft>
            <a:buChar char="••"/>
          </a:pPr>
          <a:r>
            <a:rPr lang="sl-SI" sz="2000" kern="1200" dirty="0" smtClean="0"/>
            <a:t>Upravičen hektar je </a:t>
          </a:r>
          <a:r>
            <a:rPr lang="sl-SI" sz="2000" b="1" kern="1200" dirty="0" smtClean="0"/>
            <a:t>na razpolago nosilcu </a:t>
          </a:r>
          <a:r>
            <a:rPr lang="sl-SI" sz="2000" kern="1200" dirty="0" smtClean="0"/>
            <a:t>kmetijskega gospodarstva, ki se vpiše v RKG kot nosilec kmetijskega gospodarstva in ima zanj </a:t>
          </a:r>
          <a:r>
            <a:rPr lang="sl-SI" sz="2000" b="1" kern="1200" dirty="0" smtClean="0"/>
            <a:t>pravico do uporabe </a:t>
          </a:r>
          <a:r>
            <a:rPr lang="sl-SI" sz="2000" kern="1200" dirty="0" smtClean="0"/>
            <a:t>skladno s 5. členom Zakona o kmetijstvu                   preverjanje za nove vpise v RKG (prenos KMG, pripis novega GERK), potrebna dokazila.</a:t>
          </a:r>
        </a:p>
      </dsp:txBody>
      <dsp:txXfrm>
        <a:off x="1625253" y="915146"/>
        <a:ext cx="9901627" cy="2770861"/>
      </dsp:txXfrm>
    </dsp:sp>
    <dsp:sp modelId="{74B363E0-A6F3-4D2F-86D9-452F09B778B9}">
      <dsp:nvSpPr>
        <dsp:cNvPr id="0" name=""/>
        <dsp:cNvSpPr/>
      </dsp:nvSpPr>
      <dsp:spPr>
        <a:xfrm>
          <a:off x="1279468" y="664436"/>
          <a:ext cx="360571" cy="3963252"/>
        </a:xfrm>
        <a:custGeom>
          <a:avLst/>
          <a:gdLst/>
          <a:ahLst/>
          <a:cxnLst/>
          <a:rect l="0" t="0" r="0" b="0"/>
          <a:pathLst>
            <a:path>
              <a:moveTo>
                <a:pt x="0" y="0"/>
              </a:moveTo>
              <a:lnTo>
                <a:pt x="0" y="3963252"/>
              </a:lnTo>
              <a:lnTo>
                <a:pt x="360571" y="3963252"/>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E0BE03-AD48-48D5-B17D-03FBF9064ABF}">
      <dsp:nvSpPr>
        <dsp:cNvPr id="0" name=""/>
        <dsp:cNvSpPr/>
      </dsp:nvSpPr>
      <dsp:spPr>
        <a:xfrm>
          <a:off x="1640040" y="4119795"/>
          <a:ext cx="9987185" cy="1015787"/>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sl-SI" sz="2400" b="1" kern="1200" dirty="0" smtClean="0">
              <a:solidFill>
                <a:schemeClr val="accent4">
                  <a:lumMod val="75000"/>
                </a:schemeClr>
              </a:solidFill>
            </a:rPr>
            <a:t>4. Definicija mladi kmet  </a:t>
          </a:r>
          <a:r>
            <a:rPr lang="sl-SI" sz="2400" b="0" kern="1200" dirty="0" smtClean="0">
              <a:solidFill>
                <a:schemeClr val="tx1"/>
              </a:solidFill>
            </a:rPr>
            <a:t>- p</a:t>
          </a:r>
          <a:r>
            <a:rPr lang="sl-SI" sz="2000" b="0" kern="1200" dirty="0" smtClean="0">
              <a:solidFill>
                <a:schemeClr val="tx1"/>
              </a:solidFill>
            </a:rPr>
            <a:t>odrobneje </a:t>
          </a:r>
          <a:r>
            <a:rPr lang="sl-SI" sz="2000" kern="1200" dirty="0" smtClean="0"/>
            <a:t>obrazloženo pri intervenciji mladi kmet.</a:t>
          </a:r>
        </a:p>
      </dsp:txBody>
      <dsp:txXfrm>
        <a:off x="1669791" y="4149546"/>
        <a:ext cx="9927683" cy="956285"/>
      </dsp:txXfrm>
    </dsp:sp>
    <dsp:sp modelId="{98427D86-2481-46AE-9A48-D6E110F8AF72}">
      <dsp:nvSpPr>
        <dsp:cNvPr id="0" name=""/>
        <dsp:cNvSpPr/>
      </dsp:nvSpPr>
      <dsp:spPr>
        <a:xfrm>
          <a:off x="1279468" y="664436"/>
          <a:ext cx="360571" cy="5237179"/>
        </a:xfrm>
        <a:custGeom>
          <a:avLst/>
          <a:gdLst/>
          <a:ahLst/>
          <a:cxnLst/>
          <a:rect l="0" t="0" r="0" b="0"/>
          <a:pathLst>
            <a:path>
              <a:moveTo>
                <a:pt x="0" y="0"/>
              </a:moveTo>
              <a:lnTo>
                <a:pt x="0" y="5237179"/>
              </a:lnTo>
              <a:lnTo>
                <a:pt x="360571" y="5237179"/>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6D9F1-6FDC-4678-8EBF-AF4A34962566}">
      <dsp:nvSpPr>
        <dsp:cNvPr id="0" name=""/>
        <dsp:cNvSpPr/>
      </dsp:nvSpPr>
      <dsp:spPr>
        <a:xfrm>
          <a:off x="1640040" y="5393721"/>
          <a:ext cx="9863096" cy="1015787"/>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sl-SI" sz="2400" b="1" kern="1200" dirty="0" smtClean="0">
              <a:solidFill>
                <a:schemeClr val="accent4">
                  <a:lumMod val="75000"/>
                </a:schemeClr>
              </a:solidFill>
            </a:rPr>
            <a:t>5. Tehnološka zrelost za vezano dohodkovno podpora za beljakovinske rastline   </a:t>
          </a:r>
          <a:r>
            <a:rPr lang="sl-SI" sz="2400" b="1" kern="1200" dirty="0" smtClean="0">
              <a:solidFill>
                <a:schemeClr val="tx1"/>
              </a:solidFill>
            </a:rPr>
            <a:t>- </a:t>
          </a:r>
          <a:r>
            <a:rPr lang="sl-SI" sz="2000" kern="1200" dirty="0" smtClean="0"/>
            <a:t>podrobneje obrazloženo pri intervenciji </a:t>
          </a:r>
          <a:endParaRPr lang="sl-SI" sz="2000" kern="1200" dirty="0"/>
        </a:p>
      </dsp:txBody>
      <dsp:txXfrm>
        <a:off x="1669791" y="5423472"/>
        <a:ext cx="9803594" cy="956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B11A9-2994-4194-A3A4-56A9B934B17C}">
      <dsp:nvSpPr>
        <dsp:cNvPr id="0" name=""/>
        <dsp:cNvSpPr/>
      </dsp:nvSpPr>
      <dsp:spPr>
        <a:xfrm>
          <a:off x="3681405" y="-156163"/>
          <a:ext cx="2231009" cy="204474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b="1" kern="1200" dirty="0" smtClean="0"/>
            <a:t>izvajati kmetijsko dejavnost</a:t>
          </a:r>
          <a:endParaRPr lang="sl-SI" sz="2000" b="1" kern="1200" dirty="0"/>
        </a:p>
      </dsp:txBody>
      <dsp:txXfrm>
        <a:off x="4008129" y="143283"/>
        <a:ext cx="1577561" cy="1445855"/>
      </dsp:txXfrm>
    </dsp:sp>
    <dsp:sp modelId="{EAF95E0F-EE9F-4553-A0CE-23C6E9C462BA}">
      <dsp:nvSpPr>
        <dsp:cNvPr id="0" name=""/>
        <dsp:cNvSpPr/>
      </dsp:nvSpPr>
      <dsp:spPr>
        <a:xfrm rot="2065637">
          <a:off x="5788567" y="1342599"/>
          <a:ext cx="385904" cy="67111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sl-SI" sz="2800" kern="1200"/>
        </a:p>
      </dsp:txBody>
      <dsp:txXfrm>
        <a:off x="5798706" y="1444096"/>
        <a:ext cx="270133" cy="402670"/>
      </dsp:txXfrm>
    </dsp:sp>
    <dsp:sp modelId="{63760324-4CA5-448A-9120-B89AFA42E265}">
      <dsp:nvSpPr>
        <dsp:cNvPr id="0" name=""/>
        <dsp:cNvSpPr/>
      </dsp:nvSpPr>
      <dsp:spPr>
        <a:xfrm>
          <a:off x="6054518" y="1444822"/>
          <a:ext cx="2393946" cy="220758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b="1" kern="1200" dirty="0" smtClean="0"/>
            <a:t>izpolnjevati zahteve pogojenosti</a:t>
          </a:r>
          <a:endParaRPr lang="sl-SI" sz="2000" b="1" kern="1200" dirty="0"/>
        </a:p>
      </dsp:txBody>
      <dsp:txXfrm>
        <a:off x="6405103" y="1768115"/>
        <a:ext cx="1692776" cy="1560998"/>
      </dsp:txXfrm>
    </dsp:sp>
    <dsp:sp modelId="{BD9105BB-FF8F-4B40-AB49-4C6CFDC426A6}">
      <dsp:nvSpPr>
        <dsp:cNvPr id="0" name=""/>
        <dsp:cNvSpPr/>
      </dsp:nvSpPr>
      <dsp:spPr>
        <a:xfrm rot="6113170">
          <a:off x="6858998" y="3510483"/>
          <a:ext cx="238819" cy="67111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sl-SI" sz="2800" kern="1200"/>
        </a:p>
      </dsp:txBody>
      <dsp:txXfrm rot="10800000">
        <a:off x="6902199" y="3609651"/>
        <a:ext cx="167173" cy="402670"/>
      </dsp:txXfrm>
    </dsp:sp>
    <dsp:sp modelId="{A1330E69-22B3-4CDE-B31E-26203220CB71}">
      <dsp:nvSpPr>
        <dsp:cNvPr id="0" name=""/>
        <dsp:cNvSpPr/>
      </dsp:nvSpPr>
      <dsp:spPr>
        <a:xfrm>
          <a:off x="5018368" y="4056252"/>
          <a:ext cx="3292048" cy="256336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b="1" kern="1200" dirty="0" smtClean="0"/>
            <a:t>Vstopni prag: najmanj 1 ha upravičenih površin </a:t>
          </a:r>
          <a:r>
            <a:rPr lang="sl-SI" sz="1500" kern="1200" dirty="0" smtClean="0"/>
            <a:t>kmetijskega gospodarstva </a:t>
          </a:r>
          <a:r>
            <a:rPr lang="sl-SI" sz="1800" b="1" kern="1200" dirty="0" smtClean="0"/>
            <a:t>oz.</a:t>
          </a:r>
          <a:r>
            <a:rPr lang="sl-SI" sz="1500" b="1" kern="1200" dirty="0" smtClean="0"/>
            <a:t> </a:t>
          </a:r>
          <a:r>
            <a:rPr lang="sl-SI" sz="1500" kern="1200" dirty="0" smtClean="0"/>
            <a:t>biti </a:t>
          </a:r>
          <a:r>
            <a:rPr lang="sl-SI" sz="1600" b="1" kern="1200" dirty="0" smtClean="0"/>
            <a:t>upravičen do 100 eur neposrednih</a:t>
          </a:r>
          <a:r>
            <a:rPr lang="sl-SI" sz="1500" b="1" kern="1200" dirty="0" smtClean="0"/>
            <a:t> plačil, če uveljavlja vezano dohodkovno podporo za živali in nima površin</a:t>
          </a:r>
          <a:endParaRPr lang="sl-SI" sz="1500" b="1" kern="1200" dirty="0"/>
        </a:p>
      </dsp:txBody>
      <dsp:txXfrm>
        <a:off x="5500477" y="4431648"/>
        <a:ext cx="2327830" cy="1812573"/>
      </dsp:txXfrm>
    </dsp:sp>
    <dsp:sp modelId="{3B51D5F3-40FD-47C8-959E-1E58F68E5071}">
      <dsp:nvSpPr>
        <dsp:cNvPr id="0" name=""/>
        <dsp:cNvSpPr/>
      </dsp:nvSpPr>
      <dsp:spPr>
        <a:xfrm rot="10672539">
          <a:off x="4674896" y="5071647"/>
          <a:ext cx="244146" cy="67111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sl-SI" sz="2800" kern="1200"/>
        </a:p>
      </dsp:txBody>
      <dsp:txXfrm rot="10800000">
        <a:off x="4748115" y="5204512"/>
        <a:ext cx="170902" cy="402670"/>
      </dsp:txXfrm>
    </dsp:sp>
    <dsp:sp modelId="{EF138963-A7A5-48F0-B991-70E072CC50C6}">
      <dsp:nvSpPr>
        <dsp:cNvPr id="0" name=""/>
        <dsp:cNvSpPr/>
      </dsp:nvSpPr>
      <dsp:spPr>
        <a:xfrm>
          <a:off x="2045818" y="4389386"/>
          <a:ext cx="2515264" cy="214643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l-SI" sz="2000" b="1" kern="1200" dirty="0" smtClean="0"/>
            <a:t>izpolnjevati pogoj aktivnega kmeta </a:t>
          </a:r>
          <a:endParaRPr lang="sl-SI" sz="2000" b="1" kern="1200" dirty="0"/>
        </a:p>
      </dsp:txBody>
      <dsp:txXfrm>
        <a:off x="2414170" y="4703725"/>
        <a:ext cx="1778560" cy="1517760"/>
      </dsp:txXfrm>
    </dsp:sp>
    <dsp:sp modelId="{B8B93224-BD66-4EAC-9C7E-C72C616A127D}">
      <dsp:nvSpPr>
        <dsp:cNvPr id="0" name=""/>
        <dsp:cNvSpPr/>
      </dsp:nvSpPr>
      <dsp:spPr>
        <a:xfrm rot="15120000">
          <a:off x="2698859" y="3794259"/>
          <a:ext cx="343084" cy="67111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sl-SI" sz="2800" kern="1200"/>
        </a:p>
      </dsp:txBody>
      <dsp:txXfrm rot="10800000">
        <a:off x="2766224" y="3977426"/>
        <a:ext cx="240159" cy="402670"/>
      </dsp:txXfrm>
    </dsp:sp>
    <dsp:sp modelId="{8E2EB100-91F7-4F22-B96A-83C7AD40E02C}">
      <dsp:nvSpPr>
        <dsp:cNvPr id="0" name=""/>
        <dsp:cNvSpPr/>
      </dsp:nvSpPr>
      <dsp:spPr>
        <a:xfrm>
          <a:off x="1038448" y="1378174"/>
          <a:ext cx="2683987" cy="248740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l-SI" sz="1800" b="1" kern="1200" dirty="0" smtClean="0"/>
            <a:t>izpolnjevati pogoje iz posameznih intervencij neposrednih plačil, ki jih uveljavlja na zbirni vlogi</a:t>
          </a:r>
          <a:endParaRPr lang="sl-SI" sz="1800" b="1" kern="1200" dirty="0"/>
        </a:p>
      </dsp:txBody>
      <dsp:txXfrm>
        <a:off x="1431509" y="1742446"/>
        <a:ext cx="1897865" cy="1758861"/>
      </dsp:txXfrm>
    </dsp:sp>
    <dsp:sp modelId="{701D4869-5A51-4C53-8BF2-EECE23C3B050}">
      <dsp:nvSpPr>
        <dsp:cNvPr id="0" name=""/>
        <dsp:cNvSpPr/>
      </dsp:nvSpPr>
      <dsp:spPr>
        <a:xfrm rot="19440000">
          <a:off x="3513119" y="1347676"/>
          <a:ext cx="318503" cy="67111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sl-SI" sz="2800" kern="1200"/>
        </a:p>
      </dsp:txBody>
      <dsp:txXfrm>
        <a:off x="3522243" y="1509981"/>
        <a:ext cx="222952" cy="402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AD4F1-433D-487D-8234-0B16A1AB721F}">
      <dsp:nvSpPr>
        <dsp:cNvPr id="0" name=""/>
        <dsp:cNvSpPr/>
      </dsp:nvSpPr>
      <dsp:spPr>
        <a:xfrm>
          <a:off x="84538" y="220515"/>
          <a:ext cx="8266613" cy="7514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sl-SI" sz="2600" b="1" kern="1200" dirty="0" smtClean="0"/>
            <a:t>Neposredna plačila 2023-2027 - </a:t>
          </a:r>
          <a:r>
            <a:rPr lang="sl-SI" sz="4200" b="1" kern="1200" dirty="0" smtClean="0"/>
            <a:t>AKTIVNI KMET</a:t>
          </a:r>
          <a:endParaRPr lang="sl-SI" sz="4200" b="1" kern="1200" dirty="0"/>
        </a:p>
      </dsp:txBody>
      <dsp:txXfrm>
        <a:off x="106548" y="242525"/>
        <a:ext cx="8222593" cy="707449"/>
      </dsp:txXfrm>
    </dsp:sp>
    <dsp:sp modelId="{FE6A29BA-05AA-4607-AB87-4D15DD818719}">
      <dsp:nvSpPr>
        <dsp:cNvPr id="0" name=""/>
        <dsp:cNvSpPr/>
      </dsp:nvSpPr>
      <dsp:spPr>
        <a:xfrm>
          <a:off x="813099" y="971985"/>
          <a:ext cx="91440" cy="3297019"/>
        </a:xfrm>
        <a:custGeom>
          <a:avLst/>
          <a:gdLst/>
          <a:ahLst/>
          <a:cxnLst/>
          <a:rect l="0" t="0" r="0" b="0"/>
          <a:pathLst>
            <a:path>
              <a:moveTo>
                <a:pt x="98100" y="0"/>
              </a:moveTo>
              <a:lnTo>
                <a:pt x="45720" y="329701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2A5A30-FFDC-4ADE-8832-7D96B0187AC6}">
      <dsp:nvSpPr>
        <dsp:cNvPr id="0" name=""/>
        <dsp:cNvSpPr/>
      </dsp:nvSpPr>
      <dsp:spPr>
        <a:xfrm>
          <a:off x="858819" y="2324096"/>
          <a:ext cx="10195404" cy="388981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sl-SI" sz="2000" kern="1200" dirty="0" smtClean="0"/>
            <a:t>- </a:t>
          </a:r>
          <a:r>
            <a:rPr lang="sl-SI" sz="2000" b="1" kern="1200" dirty="0" smtClean="0"/>
            <a:t>Do 5.000 EUR neposrednih plačil v letu n-1 se vsak nosilec KMG šteje za aktivnega kmeta.</a:t>
          </a:r>
        </a:p>
        <a:p>
          <a:pPr lvl="0" algn="just" defTabSz="889000">
            <a:lnSpc>
              <a:spcPct val="90000"/>
            </a:lnSpc>
            <a:spcBef>
              <a:spcPct val="0"/>
            </a:spcBef>
            <a:spcAft>
              <a:spcPct val="35000"/>
            </a:spcAft>
          </a:pPr>
          <a:r>
            <a:rPr lang="sl-SI" sz="2000" kern="1200" dirty="0" smtClean="0"/>
            <a:t>- </a:t>
          </a:r>
          <a:r>
            <a:rPr lang="sl-SI" sz="2000" b="1" kern="1200" dirty="0" smtClean="0"/>
            <a:t>Če je nosilec KMG v preteklem letu prejel nad 5.000 EUR neposrednih plačil pa mora dokazati izvajanje minimalne kmetijske dejavnosti, tako da izpolni eno od šestih meril:</a:t>
          </a:r>
        </a:p>
        <a:p>
          <a:pPr lvl="0" algn="just" defTabSz="889000">
            <a:lnSpc>
              <a:spcPct val="90000"/>
            </a:lnSpc>
            <a:spcBef>
              <a:spcPct val="0"/>
            </a:spcBef>
            <a:spcAft>
              <a:spcPct val="35000"/>
            </a:spcAft>
          </a:pPr>
          <a:r>
            <a:rPr lang="sl-SI" sz="2000" b="1" i="0" kern="1200" dirty="0" smtClean="0"/>
            <a:t>1. </a:t>
          </a:r>
          <a:r>
            <a:rPr lang="sl-SI" sz="2000" b="0" i="0" kern="1200" dirty="0" smtClean="0"/>
            <a:t>obvezna vključenost v pokojninsko in invalidsko ter zdravstveno zavarovanje kot kmet ali</a:t>
          </a:r>
        </a:p>
        <a:p>
          <a:pPr lvl="0" algn="just" defTabSz="889000">
            <a:lnSpc>
              <a:spcPct val="90000"/>
            </a:lnSpc>
            <a:spcBef>
              <a:spcPct val="0"/>
            </a:spcBef>
            <a:spcAft>
              <a:spcPct val="35000"/>
            </a:spcAft>
          </a:pPr>
          <a:r>
            <a:rPr lang="sl-SI" sz="2000" b="1" kern="1200" dirty="0" smtClean="0"/>
            <a:t>2. </a:t>
          </a:r>
          <a:r>
            <a:rPr lang="sl-SI" sz="2000" b="0" kern="1200" dirty="0" smtClean="0"/>
            <a:t>obtežba živali </a:t>
          </a:r>
          <a:r>
            <a:rPr lang="sl-SI" sz="2000" kern="1200" dirty="0" smtClean="0"/>
            <a:t>na njegovem kmetijskem gospodarstvu je najmanj 0,2 GVZ ha /KZU ali</a:t>
          </a:r>
        </a:p>
        <a:p>
          <a:pPr lvl="0" algn="just" defTabSz="889000">
            <a:lnSpc>
              <a:spcPct val="90000"/>
            </a:lnSpc>
            <a:spcBef>
              <a:spcPct val="0"/>
            </a:spcBef>
            <a:spcAft>
              <a:spcPct val="35000"/>
            </a:spcAft>
          </a:pPr>
          <a:r>
            <a:rPr lang="sl-SI" sz="2000" b="1" kern="1200" dirty="0" smtClean="0"/>
            <a:t>3. </a:t>
          </a:r>
          <a:r>
            <a:rPr lang="sl-SI" sz="2000" kern="1200" dirty="0" smtClean="0"/>
            <a:t>orna zemljišča in/ali trajni nasadi predstavljajo več kot 50 % kmetijskih površin na KMG ali</a:t>
          </a:r>
        </a:p>
        <a:p>
          <a:pPr lvl="0" algn="just" defTabSz="889000">
            <a:lnSpc>
              <a:spcPct val="90000"/>
            </a:lnSpc>
            <a:spcBef>
              <a:spcPct val="0"/>
            </a:spcBef>
            <a:spcAft>
              <a:spcPct val="35000"/>
            </a:spcAft>
          </a:pPr>
          <a:r>
            <a:rPr lang="sl-SI" sz="2000" b="1" kern="1200" dirty="0" smtClean="0"/>
            <a:t>4. </a:t>
          </a:r>
          <a:r>
            <a:rPr lang="sl-SI" sz="2000" kern="1200" dirty="0" smtClean="0"/>
            <a:t>prihodki nosilca kmetijskega gospodarstva iz kmetijske dejavnosti predstavljajo vsaj 1/3 prihodkov nosilca kmetijskega gospodarstva iz nekmetijskih dejavnosti ali</a:t>
          </a:r>
        </a:p>
        <a:p>
          <a:pPr lvl="0" algn="just" defTabSz="889000">
            <a:lnSpc>
              <a:spcPct val="90000"/>
            </a:lnSpc>
            <a:spcBef>
              <a:spcPct val="0"/>
            </a:spcBef>
            <a:spcAft>
              <a:spcPct val="35000"/>
            </a:spcAft>
          </a:pPr>
          <a:r>
            <a:rPr lang="sl-SI" sz="2000" b="1" kern="1200" dirty="0" smtClean="0"/>
            <a:t>5. </a:t>
          </a:r>
          <a:r>
            <a:rPr lang="sl-SI" sz="2000" kern="1200" dirty="0" smtClean="0"/>
            <a:t>ima v lasti kmetijsko mehanizacijo ali pa je opravil plačilo storitve za kmetijska opravila ali</a:t>
          </a:r>
        </a:p>
        <a:p>
          <a:pPr lvl="0" algn="just" defTabSz="889000">
            <a:lnSpc>
              <a:spcPct val="90000"/>
            </a:lnSpc>
            <a:spcBef>
              <a:spcPct val="0"/>
            </a:spcBef>
            <a:spcAft>
              <a:spcPct val="35000"/>
            </a:spcAft>
          </a:pPr>
          <a:r>
            <a:rPr lang="sl-SI" sz="2000" b="1" kern="1200" dirty="0" smtClean="0"/>
            <a:t>6.</a:t>
          </a:r>
          <a:r>
            <a:rPr lang="sl-SI" sz="2000" kern="1200" dirty="0" smtClean="0"/>
            <a:t>izkazuje pomemben prispevek k varovanju okolja v obliki vključitve večine površin kmetijskega gospodarstva v intervencije iz 70. in 72. člena Uredbe 2021/2115/EU. </a:t>
          </a:r>
          <a:endParaRPr lang="sl-SI" sz="2000" b="1" kern="1200" dirty="0"/>
        </a:p>
      </dsp:txBody>
      <dsp:txXfrm>
        <a:off x="972748" y="2438025"/>
        <a:ext cx="9967546" cy="36619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2060F-8B88-463F-822D-C3D5028DA43B}">
      <dsp:nvSpPr>
        <dsp:cNvPr id="0" name=""/>
        <dsp:cNvSpPr/>
      </dsp:nvSpPr>
      <dsp:spPr>
        <a:xfrm>
          <a:off x="211728" y="478166"/>
          <a:ext cx="11165549" cy="108432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sl-SI" sz="2000" b="1" kern="1200" dirty="0" smtClean="0"/>
            <a:t>Kako se finančni prag za preveritev AK določi pri kmetih, ki niso oddali zahtevka za NP v preteklem letu ali pa so prevzeli KMG in je bil v preteklem letu nosilec KMG druga oseba?</a:t>
          </a:r>
        </a:p>
      </dsp:txBody>
      <dsp:txXfrm>
        <a:off x="243487" y="509925"/>
        <a:ext cx="11102031" cy="1020806"/>
      </dsp:txXfrm>
    </dsp:sp>
    <dsp:sp modelId="{2A0E0FE4-7C98-4163-8DD5-02DB3CA16FF4}">
      <dsp:nvSpPr>
        <dsp:cNvPr id="0" name=""/>
        <dsp:cNvSpPr/>
      </dsp:nvSpPr>
      <dsp:spPr>
        <a:xfrm>
          <a:off x="1328283" y="1562490"/>
          <a:ext cx="498620" cy="708866"/>
        </a:xfrm>
        <a:custGeom>
          <a:avLst/>
          <a:gdLst/>
          <a:ahLst/>
          <a:cxnLst/>
          <a:rect l="0" t="0" r="0" b="0"/>
          <a:pathLst>
            <a:path>
              <a:moveTo>
                <a:pt x="0" y="0"/>
              </a:moveTo>
              <a:lnTo>
                <a:pt x="0" y="708866"/>
              </a:lnTo>
              <a:lnTo>
                <a:pt x="498620" y="70886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AC3438-0751-412A-9009-3F67568CC90A}">
      <dsp:nvSpPr>
        <dsp:cNvPr id="0" name=""/>
        <dsp:cNvSpPr/>
      </dsp:nvSpPr>
      <dsp:spPr>
        <a:xfrm>
          <a:off x="1826904" y="1729194"/>
          <a:ext cx="9196373" cy="10843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sl-SI" sz="2000" kern="1200" dirty="0" smtClean="0"/>
            <a:t>V primeru prenosa KMG (leta n-1 je bil na kmetiji nosilec oseba A, leta n je nosilec oseba B) se za finančni prag pri nosilcu B upošteva ugotovljen znesek neposrednih plačil nosilca A v letu n-1. </a:t>
          </a:r>
        </a:p>
      </dsp:txBody>
      <dsp:txXfrm>
        <a:off x="1858663" y="1760953"/>
        <a:ext cx="9132855" cy="1020806"/>
      </dsp:txXfrm>
    </dsp:sp>
    <dsp:sp modelId="{A32A467C-8289-41AB-BF40-E45C0C6C2101}">
      <dsp:nvSpPr>
        <dsp:cNvPr id="0" name=""/>
        <dsp:cNvSpPr/>
      </dsp:nvSpPr>
      <dsp:spPr>
        <a:xfrm>
          <a:off x="1328283" y="1562490"/>
          <a:ext cx="498620" cy="1992359"/>
        </a:xfrm>
        <a:custGeom>
          <a:avLst/>
          <a:gdLst/>
          <a:ahLst/>
          <a:cxnLst/>
          <a:rect l="0" t="0" r="0" b="0"/>
          <a:pathLst>
            <a:path>
              <a:moveTo>
                <a:pt x="0" y="0"/>
              </a:moveTo>
              <a:lnTo>
                <a:pt x="0" y="1992359"/>
              </a:lnTo>
              <a:lnTo>
                <a:pt x="498620" y="199235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D96D41-D976-462E-BA3A-A2D0693E0E27}">
      <dsp:nvSpPr>
        <dsp:cNvPr id="0" name=""/>
        <dsp:cNvSpPr/>
      </dsp:nvSpPr>
      <dsp:spPr>
        <a:xfrm>
          <a:off x="1826904" y="3012688"/>
          <a:ext cx="9249045" cy="10843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sl-SI" sz="2000" kern="1200" dirty="0" smtClean="0"/>
            <a:t>Če nosilec KMG ni predložil zahtevka za neposredna plačila v letu n-1 se mu znesek neposrednih plačil za preteklo leto določi tako, da se pomnoži njegovo  število upravno preverjenih površin za tekoče leto z nacionalnim povprečjem plačila neposredne podpore na hektar za preteklo leto. </a:t>
          </a:r>
        </a:p>
      </dsp:txBody>
      <dsp:txXfrm>
        <a:off x="1858663" y="3044447"/>
        <a:ext cx="9185527" cy="1020806"/>
      </dsp:txXfrm>
    </dsp:sp>
    <dsp:sp modelId="{11CCA277-9DF4-49DE-AFA9-67B4CD74A20B}">
      <dsp:nvSpPr>
        <dsp:cNvPr id="0" name=""/>
        <dsp:cNvSpPr/>
      </dsp:nvSpPr>
      <dsp:spPr>
        <a:xfrm>
          <a:off x="1328283" y="1562490"/>
          <a:ext cx="507624" cy="3437655"/>
        </a:xfrm>
        <a:custGeom>
          <a:avLst/>
          <a:gdLst/>
          <a:ahLst/>
          <a:cxnLst/>
          <a:rect l="0" t="0" r="0" b="0"/>
          <a:pathLst>
            <a:path>
              <a:moveTo>
                <a:pt x="0" y="0"/>
              </a:moveTo>
              <a:lnTo>
                <a:pt x="0" y="3437655"/>
              </a:lnTo>
              <a:lnTo>
                <a:pt x="507624" y="343765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2576E3-E3FD-4A19-AE1F-727AC2B03652}">
      <dsp:nvSpPr>
        <dsp:cNvPr id="0" name=""/>
        <dsp:cNvSpPr/>
      </dsp:nvSpPr>
      <dsp:spPr>
        <a:xfrm>
          <a:off x="1835908" y="4457984"/>
          <a:ext cx="9258465" cy="10843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sl-SI" sz="2000" b="1" i="1" kern="1200" dirty="0" smtClean="0"/>
            <a:t>Nacionalno povprečno plačilo neposredne podpore na hektar za preteklo leto se določi na način, da se nacionalna zgornja meja za NP za preteklo leto deli s skupnim številom vseh upravičenih hektarjev za preteklo leto.</a:t>
          </a:r>
          <a:endParaRPr lang="sl-SI" sz="2000" b="1" kern="1200" dirty="0"/>
        </a:p>
      </dsp:txBody>
      <dsp:txXfrm>
        <a:off x="1867667" y="4489743"/>
        <a:ext cx="9194947" cy="10208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EF206CE9-17C8-407C-BEA7-EACE0D9A2E90}" type="datetimeFigureOut">
              <a:rPr lang="sl-SI" smtClean="0"/>
              <a:t>22. 01. 2024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367752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EF206CE9-17C8-407C-BEA7-EACE0D9A2E90}" type="datetimeFigureOut">
              <a:rPr lang="sl-SI" smtClean="0"/>
              <a:t>22. 01. 2024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241244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EF206CE9-17C8-407C-BEA7-EACE0D9A2E90}" type="datetimeFigureOut">
              <a:rPr lang="sl-SI" smtClean="0"/>
              <a:t>22. 01. 2024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370884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EF206CE9-17C8-407C-BEA7-EACE0D9A2E90}" type="datetimeFigureOut">
              <a:rPr lang="sl-SI" smtClean="0"/>
              <a:t>22. 01. 2024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97824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EF206CE9-17C8-407C-BEA7-EACE0D9A2E90}" type="datetimeFigureOut">
              <a:rPr lang="sl-SI" smtClean="0"/>
              <a:t>22. 01. 2024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302702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EF206CE9-17C8-407C-BEA7-EACE0D9A2E90}" type="datetimeFigureOut">
              <a:rPr lang="sl-SI" smtClean="0"/>
              <a:t>22. 01. 2024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381653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EF206CE9-17C8-407C-BEA7-EACE0D9A2E90}" type="datetimeFigureOut">
              <a:rPr lang="sl-SI" smtClean="0"/>
              <a:t>22. 01. 2024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56288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EF206CE9-17C8-407C-BEA7-EACE0D9A2E90}" type="datetimeFigureOut">
              <a:rPr lang="sl-SI" smtClean="0"/>
              <a:t>22. 01. 2024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379483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EF206CE9-17C8-407C-BEA7-EACE0D9A2E90}" type="datetimeFigureOut">
              <a:rPr lang="sl-SI" smtClean="0"/>
              <a:t>22. 01. 2024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146500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EF206CE9-17C8-407C-BEA7-EACE0D9A2E90}" type="datetimeFigureOut">
              <a:rPr lang="sl-SI" smtClean="0"/>
              <a:t>22. 01. 2024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183133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EF206CE9-17C8-407C-BEA7-EACE0D9A2E90}" type="datetimeFigureOut">
              <a:rPr lang="sl-SI" smtClean="0"/>
              <a:t>22. 01. 2024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093EB66-BA47-40C0-8009-6DDE27532A91}" type="slidenum">
              <a:rPr lang="sl-SI" smtClean="0"/>
              <a:t>‹#›</a:t>
            </a:fld>
            <a:endParaRPr lang="sl-SI"/>
          </a:p>
        </p:txBody>
      </p:sp>
    </p:spTree>
    <p:extLst>
      <p:ext uri="{BB962C8B-B14F-4D97-AF65-F5344CB8AC3E}">
        <p14:creationId xmlns:p14="http://schemas.microsoft.com/office/powerpoint/2010/main" val="205404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06CE9-17C8-407C-BEA7-EACE0D9A2E90}" type="datetimeFigureOut">
              <a:rPr lang="sl-SI" smtClean="0"/>
              <a:t>22. 01. 2024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3EB66-BA47-40C0-8009-6DDE27532A91}" type="slidenum">
              <a:rPr lang="sl-SI" smtClean="0"/>
              <a:t>‹#›</a:t>
            </a:fld>
            <a:endParaRPr lang="sl-SI"/>
          </a:p>
        </p:txBody>
      </p:sp>
    </p:spTree>
    <p:extLst>
      <p:ext uri="{BB962C8B-B14F-4D97-AF65-F5344CB8AC3E}">
        <p14:creationId xmlns:p14="http://schemas.microsoft.com/office/powerpoint/2010/main" val="1819849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extLst>
              <a:ext uri="{28A0092B-C50C-407E-A947-70E740481C1C}">
                <a14:useLocalDpi xmlns:a14="http://schemas.microsoft.com/office/drawing/2010/main" val="0"/>
              </a:ext>
            </a:extLst>
          </a:blip>
          <a:srcRect b="15828"/>
          <a:stretch/>
        </p:blipFill>
        <p:spPr>
          <a:xfrm>
            <a:off x="-8021" y="12031"/>
            <a:ext cx="12200021" cy="6845969"/>
          </a:xfrm>
          <a:prstGeom prst="rect">
            <a:avLst/>
          </a:prstGeom>
          <a:ln>
            <a:noFill/>
          </a:ln>
        </p:spPr>
      </p:pic>
      <p:sp>
        <p:nvSpPr>
          <p:cNvPr id="2" name="Naslov 1"/>
          <p:cNvSpPr>
            <a:spLocks noGrp="1"/>
          </p:cNvSpPr>
          <p:nvPr>
            <p:ph type="ctrTitle"/>
          </p:nvPr>
        </p:nvSpPr>
        <p:spPr>
          <a:xfrm>
            <a:off x="1463839" y="894344"/>
            <a:ext cx="9813759" cy="3453065"/>
          </a:xfrm>
          <a:noFill/>
          <a:ln>
            <a:noFill/>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sl-SI" dirty="0" smtClean="0"/>
              <a:t/>
            </a:r>
            <a:br>
              <a:rPr lang="sl-SI" dirty="0" smtClean="0"/>
            </a:br>
            <a:r>
              <a:rPr lang="sl-SI" dirty="0"/>
              <a:t/>
            </a:r>
            <a:br>
              <a:rPr lang="sl-SI" dirty="0"/>
            </a:br>
            <a:r>
              <a:rPr lang="sl-SI" b="1" dirty="0" smtClean="0">
                <a:solidFill>
                  <a:schemeClr val="bg1"/>
                </a:solidFill>
              </a:rPr>
              <a:t>Neposredna plačila za izvajanje Strateškega načrta SKP 2023-2027 za Slovenijo</a:t>
            </a:r>
            <a:r>
              <a:rPr lang="sl-SI" dirty="0" smtClean="0"/>
              <a:t/>
            </a:r>
            <a:br>
              <a:rPr lang="sl-SI" dirty="0" smtClean="0"/>
            </a:br>
            <a:endParaRPr lang="sl-SI" dirty="0"/>
          </a:p>
        </p:txBody>
      </p:sp>
      <p:sp>
        <p:nvSpPr>
          <p:cNvPr id="3" name="Podnaslov 2"/>
          <p:cNvSpPr>
            <a:spLocks noGrp="1"/>
          </p:cNvSpPr>
          <p:nvPr>
            <p:ph type="subTitle" idx="1"/>
          </p:nvPr>
        </p:nvSpPr>
        <p:spPr>
          <a:xfrm>
            <a:off x="3079081" y="5755413"/>
            <a:ext cx="6316579" cy="938463"/>
          </a:xfrm>
        </p:spPr>
        <p:txBody>
          <a:bodyPr>
            <a:normAutofit fontScale="55000" lnSpcReduction="20000"/>
          </a:bodyPr>
          <a:lstStyle/>
          <a:p>
            <a:endParaRPr lang="sl-SI" b="1" dirty="0" smtClean="0">
              <a:solidFill>
                <a:schemeClr val="bg1"/>
              </a:solidFill>
            </a:endParaRPr>
          </a:p>
          <a:p>
            <a:endParaRPr lang="sl-SI" b="1" dirty="0">
              <a:solidFill>
                <a:schemeClr val="bg1"/>
              </a:solidFill>
            </a:endParaRPr>
          </a:p>
          <a:p>
            <a:r>
              <a:rPr lang="sl-SI" sz="4700" b="1" dirty="0" smtClean="0">
                <a:solidFill>
                  <a:schemeClr val="bg1"/>
                </a:solidFill>
              </a:rPr>
              <a:t>Meta Valek, 23. januar 2024, MKGP</a:t>
            </a:r>
            <a:endParaRPr lang="sl-SI" sz="4700" b="1" dirty="0">
              <a:solidFill>
                <a:schemeClr val="bg1"/>
              </a:solidFill>
            </a:endParaRPr>
          </a:p>
        </p:txBody>
      </p:sp>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528" y="6345541"/>
            <a:ext cx="1955349" cy="348335"/>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761" y="6227694"/>
            <a:ext cx="1015979" cy="603077"/>
          </a:xfrm>
          <a:prstGeom prst="rect">
            <a:avLst/>
          </a:prstGeom>
        </p:spPr>
      </p:pic>
    </p:spTree>
    <p:extLst>
      <p:ext uri="{BB962C8B-B14F-4D97-AF65-F5344CB8AC3E}">
        <p14:creationId xmlns:p14="http://schemas.microsoft.com/office/powerpoint/2010/main" val="195695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98938289"/>
              </p:ext>
            </p:extLst>
          </p:nvPr>
        </p:nvGraphicFramePr>
        <p:xfrm>
          <a:off x="133350" y="238125"/>
          <a:ext cx="11849100" cy="6762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ipsa 3"/>
          <p:cNvSpPr/>
          <p:nvPr/>
        </p:nvSpPr>
        <p:spPr>
          <a:xfrm>
            <a:off x="6715125" y="1292592"/>
            <a:ext cx="5124450" cy="11172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Na podlagi ocen bo AK moralo dokazovati (v večina primerov bodo preveritve po uradni </a:t>
            </a:r>
            <a:r>
              <a:rPr lang="sl-SI" dirty="0" err="1" smtClean="0"/>
              <a:t>doložnosti</a:t>
            </a:r>
            <a:r>
              <a:rPr lang="sl-SI" dirty="0" smtClean="0"/>
              <a:t>) cca 7.500 nosilcev KMG</a:t>
            </a:r>
            <a:endParaRPr lang="sl-SI" dirty="0"/>
          </a:p>
        </p:txBody>
      </p:sp>
    </p:spTree>
    <p:extLst>
      <p:ext uri="{BB962C8B-B14F-4D97-AF65-F5344CB8AC3E}">
        <p14:creationId xmlns:p14="http://schemas.microsoft.com/office/powerpoint/2010/main" val="58727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04898481"/>
              </p:ext>
            </p:extLst>
          </p:nvPr>
        </p:nvGraphicFramePr>
        <p:xfrm>
          <a:off x="133350" y="1066800"/>
          <a:ext cx="11506200" cy="5934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aobljeni pravokotnik 1"/>
          <p:cNvSpPr/>
          <p:nvPr/>
        </p:nvSpPr>
        <p:spPr>
          <a:xfrm>
            <a:off x="304800" y="209550"/>
            <a:ext cx="9534525" cy="8572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3" name="PoljeZBesedilom 2"/>
          <p:cNvSpPr txBox="1"/>
          <p:nvPr/>
        </p:nvSpPr>
        <p:spPr>
          <a:xfrm>
            <a:off x="609600" y="295275"/>
            <a:ext cx="9229725" cy="1015663"/>
          </a:xfrm>
          <a:prstGeom prst="rect">
            <a:avLst/>
          </a:prstGeom>
          <a:noFill/>
        </p:spPr>
        <p:txBody>
          <a:bodyPr wrap="square" rtlCol="0">
            <a:spAutoFit/>
          </a:bodyPr>
          <a:lstStyle/>
          <a:p>
            <a:r>
              <a:rPr lang="sl-SI" sz="2600" b="1" dirty="0">
                <a:solidFill>
                  <a:schemeClr val="bg1"/>
                </a:solidFill>
              </a:rPr>
              <a:t>Neposredna plačila 2023-2027 - </a:t>
            </a:r>
            <a:r>
              <a:rPr lang="sl-SI" sz="2600" b="1" dirty="0" smtClean="0">
                <a:solidFill>
                  <a:schemeClr val="bg1"/>
                </a:solidFill>
              </a:rPr>
              <a:t> </a:t>
            </a:r>
            <a:r>
              <a:rPr lang="sl-SI" sz="4200" b="1" dirty="0" smtClean="0">
                <a:solidFill>
                  <a:schemeClr val="bg1"/>
                </a:solidFill>
              </a:rPr>
              <a:t>AKTIVNI </a:t>
            </a:r>
            <a:r>
              <a:rPr lang="sl-SI" sz="4200" b="1" dirty="0">
                <a:solidFill>
                  <a:schemeClr val="bg1"/>
                </a:solidFill>
              </a:rPr>
              <a:t>KMET</a:t>
            </a:r>
          </a:p>
          <a:p>
            <a:endParaRPr lang="sl-SI" dirty="0">
              <a:solidFill>
                <a:schemeClr val="bg1"/>
              </a:solidFill>
            </a:endParaRPr>
          </a:p>
        </p:txBody>
      </p:sp>
    </p:spTree>
    <p:extLst>
      <p:ext uri="{BB962C8B-B14F-4D97-AF65-F5344CB8AC3E}">
        <p14:creationId xmlns:p14="http://schemas.microsoft.com/office/powerpoint/2010/main" val="1061578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7035270"/>
              </p:ext>
            </p:extLst>
          </p:nvPr>
        </p:nvGraphicFramePr>
        <p:xfrm>
          <a:off x="133350" y="923924"/>
          <a:ext cx="11982450" cy="5934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aobljeni pravokotnik 1"/>
          <p:cNvSpPr/>
          <p:nvPr/>
        </p:nvSpPr>
        <p:spPr>
          <a:xfrm>
            <a:off x="133350" y="104775"/>
            <a:ext cx="9439275"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3" name="PoljeZBesedilom 2"/>
          <p:cNvSpPr txBox="1"/>
          <p:nvPr/>
        </p:nvSpPr>
        <p:spPr>
          <a:xfrm>
            <a:off x="438150" y="223361"/>
            <a:ext cx="9229725" cy="553998"/>
          </a:xfrm>
          <a:prstGeom prst="rect">
            <a:avLst/>
          </a:prstGeom>
          <a:noFill/>
        </p:spPr>
        <p:txBody>
          <a:bodyPr wrap="square" rtlCol="0">
            <a:spAutoFit/>
          </a:bodyPr>
          <a:lstStyle/>
          <a:p>
            <a:r>
              <a:rPr lang="sl-SI" sz="2600" b="1" dirty="0">
                <a:solidFill>
                  <a:schemeClr val="bg1"/>
                </a:solidFill>
              </a:rPr>
              <a:t>Neposredna plačila 2023-2027 - </a:t>
            </a:r>
            <a:r>
              <a:rPr lang="sl-SI" sz="2600" b="1" dirty="0" smtClean="0">
                <a:solidFill>
                  <a:schemeClr val="bg1"/>
                </a:solidFill>
              </a:rPr>
              <a:t> </a:t>
            </a:r>
            <a:r>
              <a:rPr lang="sl-SI" sz="3000" b="1" dirty="0" smtClean="0">
                <a:solidFill>
                  <a:schemeClr val="bg1"/>
                </a:solidFill>
              </a:rPr>
              <a:t>AK</a:t>
            </a:r>
            <a:r>
              <a:rPr lang="sl-SI" sz="3000" dirty="0" smtClean="0"/>
              <a:t> </a:t>
            </a:r>
            <a:r>
              <a:rPr lang="sl-SI" sz="3000" b="1" dirty="0" smtClean="0">
                <a:solidFill>
                  <a:schemeClr val="bg1"/>
                </a:solidFill>
              </a:rPr>
              <a:t>/ 1</a:t>
            </a:r>
            <a:r>
              <a:rPr lang="sl-SI" sz="3000" b="1" dirty="0">
                <a:solidFill>
                  <a:schemeClr val="bg1"/>
                </a:solidFill>
              </a:rPr>
              <a:t>. in 2</a:t>
            </a:r>
            <a:r>
              <a:rPr lang="sl-SI" sz="3000" b="1" dirty="0" smtClean="0">
                <a:solidFill>
                  <a:schemeClr val="bg1"/>
                </a:solidFill>
              </a:rPr>
              <a:t>. merilo</a:t>
            </a:r>
            <a:endParaRPr lang="sl-SI" sz="3000" b="1" dirty="0">
              <a:solidFill>
                <a:schemeClr val="bg1"/>
              </a:solidFill>
            </a:endParaRPr>
          </a:p>
        </p:txBody>
      </p:sp>
    </p:spTree>
    <p:extLst>
      <p:ext uri="{BB962C8B-B14F-4D97-AF65-F5344CB8AC3E}">
        <p14:creationId xmlns:p14="http://schemas.microsoft.com/office/powerpoint/2010/main" val="3475189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50987394"/>
              </p:ext>
            </p:extLst>
          </p:nvPr>
        </p:nvGraphicFramePr>
        <p:xfrm>
          <a:off x="152400" y="1162049"/>
          <a:ext cx="11982450" cy="5934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aobljeni pravokotnik 1"/>
          <p:cNvSpPr/>
          <p:nvPr/>
        </p:nvSpPr>
        <p:spPr>
          <a:xfrm>
            <a:off x="438150" y="223361"/>
            <a:ext cx="9439275"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3" name="PoljeZBesedilom 2"/>
          <p:cNvSpPr txBox="1"/>
          <p:nvPr/>
        </p:nvSpPr>
        <p:spPr>
          <a:xfrm>
            <a:off x="742950" y="311973"/>
            <a:ext cx="9229725" cy="584775"/>
          </a:xfrm>
          <a:prstGeom prst="rect">
            <a:avLst/>
          </a:prstGeom>
          <a:noFill/>
        </p:spPr>
        <p:txBody>
          <a:bodyPr wrap="square" rtlCol="0">
            <a:spAutoFit/>
          </a:bodyPr>
          <a:lstStyle/>
          <a:p>
            <a:r>
              <a:rPr lang="sl-SI" sz="2600" b="1" dirty="0">
                <a:solidFill>
                  <a:schemeClr val="bg1"/>
                </a:solidFill>
              </a:rPr>
              <a:t>Neposredna plačila 2023-2027 - </a:t>
            </a:r>
            <a:r>
              <a:rPr lang="sl-SI" sz="2600" b="1" dirty="0" smtClean="0">
                <a:solidFill>
                  <a:schemeClr val="bg1"/>
                </a:solidFill>
              </a:rPr>
              <a:t> </a:t>
            </a:r>
            <a:r>
              <a:rPr lang="sl-SI" sz="3200" b="1" dirty="0" smtClean="0">
                <a:solidFill>
                  <a:schemeClr val="bg1"/>
                </a:solidFill>
              </a:rPr>
              <a:t>AK</a:t>
            </a:r>
            <a:r>
              <a:rPr lang="sl-SI" sz="3200" dirty="0" smtClean="0"/>
              <a:t> </a:t>
            </a:r>
            <a:r>
              <a:rPr lang="sl-SI" sz="3200" b="1" dirty="0" smtClean="0">
                <a:solidFill>
                  <a:schemeClr val="bg1"/>
                </a:solidFill>
              </a:rPr>
              <a:t>/  </a:t>
            </a:r>
            <a:r>
              <a:rPr lang="sl-SI" sz="3200" b="1" dirty="0">
                <a:solidFill>
                  <a:schemeClr val="bg1"/>
                </a:solidFill>
              </a:rPr>
              <a:t>2</a:t>
            </a:r>
            <a:r>
              <a:rPr lang="sl-SI" sz="3200" b="1" dirty="0" smtClean="0">
                <a:solidFill>
                  <a:schemeClr val="bg1"/>
                </a:solidFill>
              </a:rPr>
              <a:t>. merilo</a:t>
            </a:r>
            <a:endParaRPr lang="sl-SI" sz="3200" b="1" dirty="0">
              <a:solidFill>
                <a:schemeClr val="bg1"/>
              </a:solidFill>
            </a:endParaRPr>
          </a:p>
        </p:txBody>
      </p:sp>
    </p:spTree>
    <p:extLst>
      <p:ext uri="{BB962C8B-B14F-4D97-AF65-F5344CB8AC3E}">
        <p14:creationId xmlns:p14="http://schemas.microsoft.com/office/powerpoint/2010/main" val="2856370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68498632"/>
              </p:ext>
            </p:extLst>
          </p:nvPr>
        </p:nvGraphicFramePr>
        <p:xfrm>
          <a:off x="133350" y="923924"/>
          <a:ext cx="11982450" cy="5934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aobljeni pravokotnik 1"/>
          <p:cNvSpPr/>
          <p:nvPr/>
        </p:nvSpPr>
        <p:spPr>
          <a:xfrm>
            <a:off x="133350" y="104775"/>
            <a:ext cx="9439275"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3" name="PoljeZBesedilom 2"/>
          <p:cNvSpPr txBox="1"/>
          <p:nvPr/>
        </p:nvSpPr>
        <p:spPr>
          <a:xfrm>
            <a:off x="438150" y="223361"/>
            <a:ext cx="9229725" cy="584775"/>
          </a:xfrm>
          <a:prstGeom prst="rect">
            <a:avLst/>
          </a:prstGeom>
          <a:noFill/>
        </p:spPr>
        <p:txBody>
          <a:bodyPr wrap="square" rtlCol="0">
            <a:spAutoFit/>
          </a:bodyPr>
          <a:lstStyle/>
          <a:p>
            <a:r>
              <a:rPr lang="sl-SI" sz="2600" b="1" dirty="0">
                <a:solidFill>
                  <a:schemeClr val="bg1"/>
                </a:solidFill>
              </a:rPr>
              <a:t>Neposredna plačila 2023-2027 - </a:t>
            </a:r>
            <a:r>
              <a:rPr lang="sl-SI" sz="2600" b="1" dirty="0" smtClean="0">
                <a:solidFill>
                  <a:schemeClr val="bg1"/>
                </a:solidFill>
              </a:rPr>
              <a:t> </a:t>
            </a:r>
            <a:r>
              <a:rPr lang="sl-SI" sz="3200" b="1" dirty="0" smtClean="0">
                <a:solidFill>
                  <a:schemeClr val="bg1"/>
                </a:solidFill>
              </a:rPr>
              <a:t>AK</a:t>
            </a:r>
            <a:r>
              <a:rPr lang="sl-SI" sz="3200" dirty="0" smtClean="0"/>
              <a:t> </a:t>
            </a:r>
            <a:r>
              <a:rPr lang="sl-SI" sz="3200" b="1" dirty="0" smtClean="0">
                <a:solidFill>
                  <a:schemeClr val="bg1"/>
                </a:solidFill>
              </a:rPr>
              <a:t>/ 3. </a:t>
            </a:r>
            <a:r>
              <a:rPr lang="sl-SI" sz="3200" b="1" dirty="0">
                <a:solidFill>
                  <a:schemeClr val="bg1"/>
                </a:solidFill>
              </a:rPr>
              <a:t>in </a:t>
            </a:r>
            <a:r>
              <a:rPr lang="sl-SI" sz="3200" b="1" dirty="0" smtClean="0">
                <a:solidFill>
                  <a:schemeClr val="bg1"/>
                </a:solidFill>
              </a:rPr>
              <a:t>6. merilo</a:t>
            </a:r>
            <a:endParaRPr lang="sl-SI" sz="3200" b="1" dirty="0">
              <a:solidFill>
                <a:schemeClr val="bg1"/>
              </a:solidFill>
            </a:endParaRPr>
          </a:p>
        </p:txBody>
      </p:sp>
    </p:spTree>
    <p:extLst>
      <p:ext uri="{BB962C8B-B14F-4D97-AF65-F5344CB8AC3E}">
        <p14:creationId xmlns:p14="http://schemas.microsoft.com/office/powerpoint/2010/main" val="3231494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aobljeni pravokotnik 1"/>
          <p:cNvSpPr/>
          <p:nvPr/>
        </p:nvSpPr>
        <p:spPr>
          <a:xfrm>
            <a:off x="142058" y="91338"/>
            <a:ext cx="9439275"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3" name="PoljeZBesedilom 2"/>
          <p:cNvSpPr txBox="1"/>
          <p:nvPr/>
        </p:nvSpPr>
        <p:spPr>
          <a:xfrm>
            <a:off x="438150" y="179950"/>
            <a:ext cx="9229725" cy="584775"/>
          </a:xfrm>
          <a:prstGeom prst="rect">
            <a:avLst/>
          </a:prstGeom>
          <a:noFill/>
        </p:spPr>
        <p:txBody>
          <a:bodyPr wrap="square" rtlCol="0">
            <a:spAutoFit/>
          </a:bodyPr>
          <a:lstStyle/>
          <a:p>
            <a:r>
              <a:rPr lang="sl-SI" sz="2600" b="1" dirty="0">
                <a:solidFill>
                  <a:schemeClr val="bg1"/>
                </a:solidFill>
              </a:rPr>
              <a:t>Neposredna plačila 2023-2027 - </a:t>
            </a:r>
            <a:r>
              <a:rPr lang="sl-SI" sz="2600" b="1" dirty="0" smtClean="0">
                <a:solidFill>
                  <a:schemeClr val="bg1"/>
                </a:solidFill>
              </a:rPr>
              <a:t> </a:t>
            </a:r>
            <a:r>
              <a:rPr lang="sl-SI" sz="3200" b="1" dirty="0" smtClean="0">
                <a:solidFill>
                  <a:schemeClr val="bg1"/>
                </a:solidFill>
              </a:rPr>
              <a:t>AK</a:t>
            </a:r>
            <a:r>
              <a:rPr lang="sl-SI" sz="3200" dirty="0" smtClean="0"/>
              <a:t> </a:t>
            </a:r>
            <a:r>
              <a:rPr lang="sl-SI" sz="3200" b="1" dirty="0" smtClean="0">
                <a:solidFill>
                  <a:schemeClr val="bg1"/>
                </a:solidFill>
              </a:rPr>
              <a:t>/  5. merilo</a:t>
            </a:r>
            <a:endParaRPr lang="sl-SI" sz="3200" b="1" dirty="0">
              <a:solidFill>
                <a:schemeClr val="bg1"/>
              </a:solidFill>
            </a:endParaRPr>
          </a:p>
        </p:txBody>
      </p:sp>
      <p:graphicFrame>
        <p:nvGraphicFramePr>
          <p:cNvPr id="4" name="Diagram 3"/>
          <p:cNvGraphicFramePr/>
          <p:nvPr>
            <p:extLst>
              <p:ext uri="{D42A27DB-BD31-4B8C-83A1-F6EECF244321}">
                <p14:modId xmlns:p14="http://schemas.microsoft.com/office/powerpoint/2010/main" val="3616226449"/>
              </p:ext>
            </p:extLst>
          </p:nvPr>
        </p:nvGraphicFramePr>
        <p:xfrm>
          <a:off x="438150" y="1045029"/>
          <a:ext cx="11570970" cy="5684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lipsa 7"/>
          <p:cNvSpPr/>
          <p:nvPr/>
        </p:nvSpPr>
        <p:spPr>
          <a:xfrm>
            <a:off x="6879771" y="3142002"/>
            <a:ext cx="5129349" cy="118936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1"/>
              </a:solidFill>
            </a:endParaRPr>
          </a:p>
        </p:txBody>
      </p:sp>
      <p:sp>
        <p:nvSpPr>
          <p:cNvPr id="9" name="PoljeZBesedilom 8"/>
          <p:cNvSpPr txBox="1"/>
          <p:nvPr/>
        </p:nvSpPr>
        <p:spPr>
          <a:xfrm>
            <a:off x="7384868" y="3300306"/>
            <a:ext cx="4624252" cy="1200329"/>
          </a:xfrm>
          <a:prstGeom prst="rect">
            <a:avLst/>
          </a:prstGeom>
          <a:noFill/>
        </p:spPr>
        <p:txBody>
          <a:bodyPr wrap="square" rtlCol="0">
            <a:spAutoFit/>
          </a:bodyPr>
          <a:lstStyle/>
          <a:p>
            <a:pPr algn="ctr"/>
            <a:r>
              <a:rPr lang="sl-SI" b="1" dirty="0">
                <a:solidFill>
                  <a:schemeClr val="bg1"/>
                </a:solidFill>
              </a:rPr>
              <a:t>LE v primeru, da nosilec KMG preceni, da </a:t>
            </a:r>
            <a:r>
              <a:rPr lang="sl-SI" b="1" dirty="0" smtClean="0">
                <a:solidFill>
                  <a:schemeClr val="bg1"/>
                </a:solidFill>
              </a:rPr>
              <a:t>predstavljenih meril, ki se bodo preverjala po uradni dolžnosti, </a:t>
            </a:r>
            <a:r>
              <a:rPr lang="sl-SI" b="1" dirty="0">
                <a:solidFill>
                  <a:schemeClr val="bg1"/>
                </a:solidFill>
              </a:rPr>
              <a:t>ne bo izpolnil:</a:t>
            </a:r>
          </a:p>
          <a:p>
            <a:endParaRPr lang="sl-SI" b="1" dirty="0">
              <a:solidFill>
                <a:schemeClr val="bg1"/>
              </a:solidFill>
            </a:endParaRPr>
          </a:p>
        </p:txBody>
      </p:sp>
    </p:spTree>
    <p:extLst>
      <p:ext uri="{BB962C8B-B14F-4D97-AF65-F5344CB8AC3E}">
        <p14:creationId xmlns:p14="http://schemas.microsoft.com/office/powerpoint/2010/main" val="40875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19428830"/>
              </p:ext>
            </p:extLst>
          </p:nvPr>
        </p:nvGraphicFramePr>
        <p:xfrm>
          <a:off x="133350" y="923924"/>
          <a:ext cx="11982450" cy="5934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aobljeni pravokotnik 1"/>
          <p:cNvSpPr/>
          <p:nvPr/>
        </p:nvSpPr>
        <p:spPr>
          <a:xfrm>
            <a:off x="133350" y="8523"/>
            <a:ext cx="9439275"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3" name="PoljeZBesedilom 2"/>
          <p:cNvSpPr txBox="1"/>
          <p:nvPr/>
        </p:nvSpPr>
        <p:spPr>
          <a:xfrm>
            <a:off x="562055" y="97134"/>
            <a:ext cx="9229725" cy="584775"/>
          </a:xfrm>
          <a:prstGeom prst="rect">
            <a:avLst/>
          </a:prstGeom>
          <a:noFill/>
        </p:spPr>
        <p:txBody>
          <a:bodyPr wrap="square" rtlCol="0">
            <a:spAutoFit/>
          </a:bodyPr>
          <a:lstStyle/>
          <a:p>
            <a:r>
              <a:rPr lang="sl-SI" sz="2600" b="1" dirty="0">
                <a:solidFill>
                  <a:schemeClr val="bg1"/>
                </a:solidFill>
              </a:rPr>
              <a:t>Neposredna plačila 2023-2027 - </a:t>
            </a:r>
            <a:r>
              <a:rPr lang="sl-SI" sz="2600" b="1" dirty="0" smtClean="0">
                <a:solidFill>
                  <a:schemeClr val="bg1"/>
                </a:solidFill>
              </a:rPr>
              <a:t> </a:t>
            </a:r>
            <a:r>
              <a:rPr lang="sl-SI" sz="3200" b="1" dirty="0" smtClean="0">
                <a:solidFill>
                  <a:schemeClr val="bg1"/>
                </a:solidFill>
              </a:rPr>
              <a:t>AK</a:t>
            </a:r>
            <a:r>
              <a:rPr lang="sl-SI" sz="3200" dirty="0" smtClean="0"/>
              <a:t> </a:t>
            </a:r>
            <a:r>
              <a:rPr lang="sl-SI" sz="3200" b="1" dirty="0" smtClean="0">
                <a:solidFill>
                  <a:schemeClr val="bg1"/>
                </a:solidFill>
              </a:rPr>
              <a:t>/ 4. merilo</a:t>
            </a:r>
            <a:endParaRPr lang="sl-SI" sz="3200" b="1" dirty="0">
              <a:solidFill>
                <a:schemeClr val="bg1"/>
              </a:solidFill>
            </a:endParaRPr>
          </a:p>
        </p:txBody>
      </p:sp>
      <p:sp>
        <p:nvSpPr>
          <p:cNvPr id="4" name="Zaobljeni pravokotnik 3"/>
          <p:cNvSpPr/>
          <p:nvPr/>
        </p:nvSpPr>
        <p:spPr>
          <a:xfrm>
            <a:off x="7547979" y="3614985"/>
            <a:ext cx="4567822" cy="30031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solidFill>
                <a:schemeClr val="bg1"/>
              </a:solidFill>
            </a:endParaRPr>
          </a:p>
        </p:txBody>
      </p:sp>
      <p:sp>
        <p:nvSpPr>
          <p:cNvPr id="6" name="PoljeZBesedilom 5"/>
          <p:cNvSpPr txBox="1"/>
          <p:nvPr/>
        </p:nvSpPr>
        <p:spPr>
          <a:xfrm>
            <a:off x="7724503" y="3700843"/>
            <a:ext cx="4134554" cy="3231654"/>
          </a:xfrm>
          <a:prstGeom prst="rect">
            <a:avLst/>
          </a:prstGeom>
          <a:noFill/>
        </p:spPr>
        <p:txBody>
          <a:bodyPr wrap="square" rtlCol="0">
            <a:spAutoFit/>
          </a:bodyPr>
          <a:lstStyle/>
          <a:p>
            <a:pPr algn="ctr"/>
            <a:r>
              <a:rPr lang="sl-SI" sz="1700" i="1" dirty="0">
                <a:solidFill>
                  <a:schemeClr val="bg1"/>
                </a:solidFill>
              </a:rPr>
              <a:t>Prihodki kmetijskega gospodarstva iz predelave kmetijskih proizvodov iz Priloge I Pogodbe o delovanju Evropske unije se štejejo kot prihodki iz kmetijskih dejavnosti pod pogojem, da predelani proizvodi ostanejo v lasti nosilca kmetijskega gospodarstva in da je rezultat predelave drug kmetijski proizvod iz Priloge I Pogodbe o delovanju Evropske unije. Vsi drugi prihodki se obravnavajo kot prihodki iz nekmetijskih dejavnosti. </a:t>
            </a:r>
          </a:p>
          <a:p>
            <a:endParaRPr lang="sl-SI" sz="1700" dirty="0">
              <a:solidFill>
                <a:schemeClr val="bg1"/>
              </a:solidFill>
            </a:endParaRPr>
          </a:p>
        </p:txBody>
      </p:sp>
      <p:sp>
        <p:nvSpPr>
          <p:cNvPr id="7" name="Zaobljeni pravokotnik 6"/>
          <p:cNvSpPr/>
          <p:nvPr/>
        </p:nvSpPr>
        <p:spPr>
          <a:xfrm>
            <a:off x="7507869" y="1721410"/>
            <a:ext cx="4567822" cy="17559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8" name="PoljeZBesedilom 7"/>
          <p:cNvSpPr txBox="1"/>
          <p:nvPr/>
        </p:nvSpPr>
        <p:spPr>
          <a:xfrm>
            <a:off x="7641484" y="1759353"/>
            <a:ext cx="4380812" cy="2031325"/>
          </a:xfrm>
          <a:prstGeom prst="rect">
            <a:avLst/>
          </a:prstGeom>
          <a:noFill/>
        </p:spPr>
        <p:txBody>
          <a:bodyPr wrap="square" rtlCol="0">
            <a:spAutoFit/>
          </a:bodyPr>
          <a:lstStyle/>
          <a:p>
            <a:pPr lvl="0" algn="ctr"/>
            <a:r>
              <a:rPr lang="sl-SI" i="1" dirty="0">
                <a:solidFill>
                  <a:schemeClr val="bg1"/>
                </a:solidFill>
              </a:rPr>
              <a:t>Prihodki iz kmetijskih dejavnosti so tisti, ki jih je nosilec na svojem kmetijskem gospodarstvu prejel iz kmetijske dejavnosti, vključno s subvencijami (EKJS in EKSRP) ter vsako nacionalno pomočjo, dodeljeno za kmetijske dejavnosti. </a:t>
            </a:r>
          </a:p>
          <a:p>
            <a:endParaRPr lang="sl-SI" dirty="0">
              <a:solidFill>
                <a:schemeClr val="bg1"/>
              </a:solidFill>
            </a:endParaRPr>
          </a:p>
        </p:txBody>
      </p:sp>
      <p:sp>
        <p:nvSpPr>
          <p:cNvPr id="9" name="Elipsa 8"/>
          <p:cNvSpPr/>
          <p:nvPr/>
        </p:nvSpPr>
        <p:spPr>
          <a:xfrm>
            <a:off x="3462802" y="2897203"/>
            <a:ext cx="4261701" cy="107044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dirty="0">
                <a:solidFill>
                  <a:schemeClr val="bg1"/>
                </a:solidFill>
              </a:rPr>
              <a:t>LE v primeru, da nosilec KMG preceni, da predstavljenih meril, ki se bodo preverjala po uradni dolžnosti, ne bo izpolnil</a:t>
            </a:r>
            <a:endParaRPr lang="sl-SI" sz="1200" dirty="0">
              <a:solidFill>
                <a:schemeClr val="bg1"/>
              </a:solidFill>
            </a:endParaRPr>
          </a:p>
        </p:txBody>
      </p:sp>
    </p:spTree>
    <p:extLst>
      <p:ext uri="{BB962C8B-B14F-4D97-AF65-F5344CB8AC3E}">
        <p14:creationId xmlns:p14="http://schemas.microsoft.com/office/powerpoint/2010/main" val="2567517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40597158"/>
              </p:ext>
            </p:extLst>
          </p:nvPr>
        </p:nvGraphicFramePr>
        <p:xfrm>
          <a:off x="62753" y="0"/>
          <a:ext cx="1206649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280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06501495"/>
              </p:ext>
            </p:extLst>
          </p:nvPr>
        </p:nvGraphicFramePr>
        <p:xfrm>
          <a:off x="586377" y="154004"/>
          <a:ext cx="11379200" cy="6757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ipsa 2"/>
          <p:cNvSpPr/>
          <p:nvPr/>
        </p:nvSpPr>
        <p:spPr>
          <a:xfrm>
            <a:off x="7527073" y="5754028"/>
            <a:ext cx="4799212" cy="110397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bg1"/>
                </a:solidFill>
              </a:rPr>
              <a:t>+ izpolnjevanje splošnih pogojev do NP izvajanje </a:t>
            </a:r>
            <a:r>
              <a:rPr lang="sl-SI" dirty="0" err="1" smtClean="0">
                <a:solidFill>
                  <a:schemeClr val="bg1"/>
                </a:solidFill>
              </a:rPr>
              <a:t>kmet.dej</a:t>
            </a:r>
            <a:r>
              <a:rPr lang="sl-SI" dirty="0" smtClean="0">
                <a:solidFill>
                  <a:schemeClr val="bg1"/>
                </a:solidFill>
              </a:rPr>
              <a:t>/AK/vstopni prag/pogoji upravičenosti</a:t>
            </a:r>
            <a:endParaRPr lang="sl-SI" dirty="0">
              <a:solidFill>
                <a:schemeClr val="bg1"/>
              </a:solidFill>
            </a:endParaRPr>
          </a:p>
        </p:txBody>
      </p:sp>
    </p:spTree>
    <p:extLst>
      <p:ext uri="{BB962C8B-B14F-4D97-AF65-F5344CB8AC3E}">
        <p14:creationId xmlns:p14="http://schemas.microsoft.com/office/powerpoint/2010/main" val="3090382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75027096"/>
              </p:ext>
            </p:extLst>
          </p:nvPr>
        </p:nvGraphicFramePr>
        <p:xfrm>
          <a:off x="226424" y="95794"/>
          <a:ext cx="11817530" cy="6409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309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71768934"/>
              </p:ext>
            </p:extLst>
          </p:nvPr>
        </p:nvGraphicFramePr>
        <p:xfrm>
          <a:off x="136478" y="709683"/>
          <a:ext cx="11900846" cy="560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099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93986588"/>
              </p:ext>
            </p:extLst>
          </p:nvPr>
        </p:nvGraphicFramePr>
        <p:xfrm>
          <a:off x="226424" y="95794"/>
          <a:ext cx="11817530" cy="6409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589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53514082"/>
              </p:ext>
            </p:extLst>
          </p:nvPr>
        </p:nvGraphicFramePr>
        <p:xfrm>
          <a:off x="148046" y="259882"/>
          <a:ext cx="11887201" cy="6675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ipsa 2"/>
          <p:cNvSpPr/>
          <p:nvPr/>
        </p:nvSpPr>
        <p:spPr>
          <a:xfrm>
            <a:off x="7062651" y="4128591"/>
            <a:ext cx="5129349" cy="118936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bg1"/>
                </a:solidFill>
              </a:rPr>
              <a:t>+ izpolnjevanje splošnih pogojev do NP </a:t>
            </a:r>
            <a:r>
              <a:rPr lang="sl-SI" dirty="0" smtClean="0">
                <a:solidFill>
                  <a:schemeClr val="bg1"/>
                </a:solidFill>
              </a:rPr>
              <a:t>izvajanje </a:t>
            </a:r>
            <a:r>
              <a:rPr lang="sl-SI" dirty="0" err="1" smtClean="0">
                <a:solidFill>
                  <a:schemeClr val="bg1"/>
                </a:solidFill>
              </a:rPr>
              <a:t>kmet.dej</a:t>
            </a:r>
            <a:r>
              <a:rPr lang="sl-SI" dirty="0" smtClean="0">
                <a:solidFill>
                  <a:schemeClr val="bg1"/>
                </a:solidFill>
              </a:rPr>
              <a:t>/AK/vstopni </a:t>
            </a:r>
            <a:r>
              <a:rPr lang="sl-SI" dirty="0">
                <a:solidFill>
                  <a:schemeClr val="bg1"/>
                </a:solidFill>
              </a:rPr>
              <a:t>prag/pogoji </a:t>
            </a:r>
            <a:r>
              <a:rPr lang="sl-SI" dirty="0" smtClean="0">
                <a:solidFill>
                  <a:schemeClr val="bg1"/>
                </a:solidFill>
              </a:rPr>
              <a:t>upravičenosti – pokrito že s tem, da je upravičen do ODPT</a:t>
            </a:r>
            <a:endParaRPr lang="sl-SI" dirty="0">
              <a:solidFill>
                <a:schemeClr val="bg1"/>
              </a:solidFill>
            </a:endParaRPr>
          </a:p>
        </p:txBody>
      </p:sp>
    </p:spTree>
    <p:extLst>
      <p:ext uri="{BB962C8B-B14F-4D97-AF65-F5344CB8AC3E}">
        <p14:creationId xmlns:p14="http://schemas.microsoft.com/office/powerpoint/2010/main" val="3229297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04422934"/>
              </p:ext>
            </p:extLst>
          </p:nvPr>
        </p:nvGraphicFramePr>
        <p:xfrm>
          <a:off x="142058" y="1209050"/>
          <a:ext cx="11779976" cy="5522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aobljeni pravokotnik 5"/>
          <p:cNvSpPr/>
          <p:nvPr/>
        </p:nvSpPr>
        <p:spPr>
          <a:xfrm>
            <a:off x="142058" y="91338"/>
            <a:ext cx="11597096" cy="10561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5" name="PoljeZBesedilom 4"/>
          <p:cNvSpPr txBox="1"/>
          <p:nvPr/>
        </p:nvSpPr>
        <p:spPr>
          <a:xfrm>
            <a:off x="562055" y="193387"/>
            <a:ext cx="11090014" cy="1015663"/>
          </a:xfrm>
          <a:prstGeom prst="rect">
            <a:avLst/>
          </a:prstGeom>
          <a:noFill/>
        </p:spPr>
        <p:txBody>
          <a:bodyPr wrap="square" rtlCol="0">
            <a:spAutoFit/>
          </a:bodyPr>
          <a:lstStyle/>
          <a:p>
            <a:pPr algn="ctr"/>
            <a:r>
              <a:rPr lang="sl-SI" sz="2600" b="1" dirty="0">
                <a:solidFill>
                  <a:schemeClr val="bg1"/>
                </a:solidFill>
              </a:rPr>
              <a:t>Neposredna plačila 2023-2027 - </a:t>
            </a:r>
            <a:r>
              <a:rPr lang="sl-SI" sz="3000" b="1" dirty="0">
                <a:solidFill>
                  <a:schemeClr val="bg1"/>
                </a:solidFill>
              </a:rPr>
              <a:t>DOPOLNILNA  DOHODKOVNA PODPORA </a:t>
            </a:r>
            <a:endParaRPr lang="sl-SI" sz="3000" b="1" dirty="0" smtClean="0">
              <a:solidFill>
                <a:schemeClr val="bg1"/>
              </a:solidFill>
            </a:endParaRPr>
          </a:p>
          <a:p>
            <a:pPr algn="ctr"/>
            <a:r>
              <a:rPr lang="sl-SI" sz="3000" b="1" dirty="0">
                <a:solidFill>
                  <a:schemeClr val="bg1"/>
                </a:solidFill>
              </a:rPr>
              <a:t> </a:t>
            </a:r>
            <a:r>
              <a:rPr lang="sl-SI" sz="3000" b="1" dirty="0" smtClean="0">
                <a:solidFill>
                  <a:schemeClr val="bg1"/>
                </a:solidFill>
              </a:rPr>
              <a:t>                                              ZA </a:t>
            </a:r>
            <a:r>
              <a:rPr lang="sl-SI" sz="3000" b="1" dirty="0">
                <a:solidFill>
                  <a:schemeClr val="bg1"/>
                </a:solidFill>
              </a:rPr>
              <a:t>MLADE </a:t>
            </a:r>
            <a:r>
              <a:rPr lang="sl-SI" sz="3000" b="1" dirty="0" smtClean="0">
                <a:solidFill>
                  <a:schemeClr val="bg1"/>
                </a:solidFill>
              </a:rPr>
              <a:t>KMETE </a:t>
            </a:r>
            <a:r>
              <a:rPr lang="sl-SI" sz="3000" b="1" dirty="0">
                <a:solidFill>
                  <a:schemeClr val="bg1"/>
                </a:solidFill>
              </a:rPr>
              <a:t>(</a:t>
            </a:r>
            <a:r>
              <a:rPr lang="sl-SI" sz="3000" b="1" dirty="0" smtClean="0">
                <a:solidFill>
                  <a:schemeClr val="bg1"/>
                </a:solidFill>
              </a:rPr>
              <a:t>MK)</a:t>
            </a:r>
            <a:endParaRPr lang="sl-SI" sz="3000" b="1" dirty="0">
              <a:solidFill>
                <a:schemeClr val="bg1"/>
              </a:solidFill>
            </a:endParaRPr>
          </a:p>
        </p:txBody>
      </p:sp>
    </p:spTree>
    <p:extLst>
      <p:ext uri="{BB962C8B-B14F-4D97-AF65-F5344CB8AC3E}">
        <p14:creationId xmlns:p14="http://schemas.microsoft.com/office/powerpoint/2010/main" val="1537906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0636677"/>
              </p:ext>
            </p:extLst>
          </p:nvPr>
        </p:nvGraphicFramePr>
        <p:xfrm>
          <a:off x="142058" y="1070551"/>
          <a:ext cx="11977553" cy="590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aobljeni pravokotnik 5"/>
          <p:cNvSpPr/>
          <p:nvPr/>
        </p:nvSpPr>
        <p:spPr>
          <a:xfrm>
            <a:off x="142058" y="91338"/>
            <a:ext cx="11597096" cy="9792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5" name="PoljeZBesedilom 4"/>
          <p:cNvSpPr txBox="1"/>
          <p:nvPr/>
        </p:nvSpPr>
        <p:spPr>
          <a:xfrm>
            <a:off x="562054" y="193388"/>
            <a:ext cx="11359979" cy="877163"/>
          </a:xfrm>
          <a:prstGeom prst="rect">
            <a:avLst/>
          </a:prstGeom>
          <a:noFill/>
        </p:spPr>
        <p:txBody>
          <a:bodyPr wrap="square" rtlCol="0">
            <a:spAutoFit/>
          </a:bodyPr>
          <a:lstStyle/>
          <a:p>
            <a:pPr algn="ctr"/>
            <a:r>
              <a:rPr lang="sl-SI" sz="2200" dirty="0">
                <a:solidFill>
                  <a:schemeClr val="bg1"/>
                </a:solidFill>
              </a:rPr>
              <a:t>Neposredna plačila 2023-2027 </a:t>
            </a:r>
            <a:r>
              <a:rPr lang="sl-SI" sz="2600" b="1" dirty="0">
                <a:solidFill>
                  <a:schemeClr val="bg1"/>
                </a:solidFill>
              </a:rPr>
              <a:t>- </a:t>
            </a:r>
            <a:r>
              <a:rPr lang="sl-SI" sz="2500" b="1" dirty="0">
                <a:solidFill>
                  <a:schemeClr val="bg1"/>
                </a:solidFill>
              </a:rPr>
              <a:t>DOPOLNILNA  DOHODKOVNA PODPORA </a:t>
            </a:r>
            <a:endParaRPr lang="sl-SI" sz="2500" b="1" dirty="0" smtClean="0">
              <a:solidFill>
                <a:schemeClr val="bg1"/>
              </a:solidFill>
            </a:endParaRPr>
          </a:p>
          <a:p>
            <a:pPr algn="ctr"/>
            <a:r>
              <a:rPr lang="sl-SI" sz="2500" b="1" dirty="0">
                <a:solidFill>
                  <a:schemeClr val="bg1"/>
                </a:solidFill>
              </a:rPr>
              <a:t> </a:t>
            </a:r>
            <a:r>
              <a:rPr lang="sl-SI" sz="2500" b="1" dirty="0" smtClean="0">
                <a:solidFill>
                  <a:schemeClr val="bg1"/>
                </a:solidFill>
              </a:rPr>
              <a:t>                                              ZA </a:t>
            </a:r>
            <a:r>
              <a:rPr lang="sl-SI" sz="2500" b="1" dirty="0">
                <a:solidFill>
                  <a:schemeClr val="bg1"/>
                </a:solidFill>
              </a:rPr>
              <a:t>MLADE </a:t>
            </a:r>
            <a:r>
              <a:rPr lang="sl-SI" sz="2500" b="1" dirty="0" smtClean="0">
                <a:solidFill>
                  <a:schemeClr val="bg1"/>
                </a:solidFill>
              </a:rPr>
              <a:t>KMETE (DDPMK)</a:t>
            </a:r>
            <a:endParaRPr lang="sl-SI" sz="2500" b="1" dirty="0">
              <a:solidFill>
                <a:schemeClr val="bg1"/>
              </a:solidFill>
            </a:endParaRPr>
          </a:p>
        </p:txBody>
      </p:sp>
    </p:spTree>
    <p:extLst>
      <p:ext uri="{BB962C8B-B14F-4D97-AF65-F5344CB8AC3E}">
        <p14:creationId xmlns:p14="http://schemas.microsoft.com/office/powerpoint/2010/main" val="2047094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28978919"/>
              </p:ext>
            </p:extLst>
          </p:nvPr>
        </p:nvGraphicFramePr>
        <p:xfrm>
          <a:off x="220435" y="1172601"/>
          <a:ext cx="11901896" cy="5591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aobljeni pravokotnik 5"/>
          <p:cNvSpPr/>
          <p:nvPr/>
        </p:nvSpPr>
        <p:spPr>
          <a:xfrm>
            <a:off x="142058" y="91338"/>
            <a:ext cx="11597096" cy="9792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5" name="PoljeZBesedilom 4"/>
          <p:cNvSpPr txBox="1"/>
          <p:nvPr/>
        </p:nvSpPr>
        <p:spPr>
          <a:xfrm>
            <a:off x="562054" y="193388"/>
            <a:ext cx="11359979" cy="877163"/>
          </a:xfrm>
          <a:prstGeom prst="rect">
            <a:avLst/>
          </a:prstGeom>
          <a:noFill/>
        </p:spPr>
        <p:txBody>
          <a:bodyPr wrap="square" rtlCol="0">
            <a:spAutoFit/>
          </a:bodyPr>
          <a:lstStyle/>
          <a:p>
            <a:pPr algn="ctr"/>
            <a:r>
              <a:rPr lang="sl-SI" sz="2200" dirty="0">
                <a:solidFill>
                  <a:schemeClr val="bg1"/>
                </a:solidFill>
              </a:rPr>
              <a:t>Neposredna plačila 2023-2027 </a:t>
            </a:r>
            <a:r>
              <a:rPr lang="sl-SI" sz="2600" b="1" dirty="0">
                <a:solidFill>
                  <a:schemeClr val="bg1"/>
                </a:solidFill>
              </a:rPr>
              <a:t>- </a:t>
            </a:r>
            <a:r>
              <a:rPr lang="sl-SI" sz="2500" b="1" dirty="0">
                <a:solidFill>
                  <a:schemeClr val="bg1"/>
                </a:solidFill>
              </a:rPr>
              <a:t>DOPOLNILNA  DOHODKOVNA PODPORA </a:t>
            </a:r>
            <a:endParaRPr lang="sl-SI" sz="2500" b="1" dirty="0" smtClean="0">
              <a:solidFill>
                <a:schemeClr val="bg1"/>
              </a:solidFill>
            </a:endParaRPr>
          </a:p>
          <a:p>
            <a:pPr algn="ctr"/>
            <a:r>
              <a:rPr lang="sl-SI" sz="2500" b="1" dirty="0">
                <a:solidFill>
                  <a:schemeClr val="bg1"/>
                </a:solidFill>
              </a:rPr>
              <a:t> </a:t>
            </a:r>
            <a:r>
              <a:rPr lang="sl-SI" sz="2500" b="1" dirty="0" smtClean="0">
                <a:solidFill>
                  <a:schemeClr val="bg1"/>
                </a:solidFill>
              </a:rPr>
              <a:t>                                              ZA </a:t>
            </a:r>
            <a:r>
              <a:rPr lang="sl-SI" sz="2500" b="1" dirty="0">
                <a:solidFill>
                  <a:schemeClr val="bg1"/>
                </a:solidFill>
              </a:rPr>
              <a:t>MLADE </a:t>
            </a:r>
            <a:r>
              <a:rPr lang="sl-SI" sz="2500" b="1" dirty="0" smtClean="0">
                <a:solidFill>
                  <a:schemeClr val="bg1"/>
                </a:solidFill>
              </a:rPr>
              <a:t>KMETE (MK)</a:t>
            </a:r>
            <a:endParaRPr lang="sl-SI" sz="2500" b="1" dirty="0">
              <a:solidFill>
                <a:schemeClr val="bg1"/>
              </a:solidFill>
            </a:endParaRPr>
          </a:p>
        </p:txBody>
      </p:sp>
      <p:sp>
        <p:nvSpPr>
          <p:cNvPr id="2" name="Elipsa 1"/>
          <p:cNvSpPr/>
          <p:nvPr/>
        </p:nvSpPr>
        <p:spPr>
          <a:xfrm>
            <a:off x="7671335" y="3609474"/>
            <a:ext cx="4067819" cy="1684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bg1"/>
                </a:solidFill>
              </a:rPr>
              <a:t>+ izpolnjevanje splošnih pogojev do NP izvajanje </a:t>
            </a:r>
            <a:r>
              <a:rPr lang="sl-SI" dirty="0" err="1">
                <a:solidFill>
                  <a:schemeClr val="bg1"/>
                </a:solidFill>
              </a:rPr>
              <a:t>kmet.dej</a:t>
            </a:r>
            <a:r>
              <a:rPr lang="sl-SI" dirty="0">
                <a:solidFill>
                  <a:schemeClr val="bg1"/>
                </a:solidFill>
              </a:rPr>
              <a:t>/AK/vstopni prag/pogoji upravičenosti – pokrito že s tem, da je upravičen do ODPT</a:t>
            </a:r>
          </a:p>
        </p:txBody>
      </p:sp>
    </p:spTree>
    <p:extLst>
      <p:ext uri="{BB962C8B-B14F-4D97-AF65-F5344CB8AC3E}">
        <p14:creationId xmlns:p14="http://schemas.microsoft.com/office/powerpoint/2010/main" val="170124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1990886"/>
              </p:ext>
            </p:extLst>
          </p:nvPr>
        </p:nvGraphicFramePr>
        <p:xfrm>
          <a:off x="220435" y="1070551"/>
          <a:ext cx="11309714" cy="3712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aobljeni pravokotnik 5"/>
          <p:cNvSpPr/>
          <p:nvPr/>
        </p:nvSpPr>
        <p:spPr>
          <a:xfrm>
            <a:off x="142058" y="91338"/>
            <a:ext cx="11597096" cy="9792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5" name="PoljeZBesedilom 4"/>
          <p:cNvSpPr txBox="1"/>
          <p:nvPr/>
        </p:nvSpPr>
        <p:spPr>
          <a:xfrm>
            <a:off x="562054" y="174916"/>
            <a:ext cx="11359979" cy="877163"/>
          </a:xfrm>
          <a:prstGeom prst="rect">
            <a:avLst/>
          </a:prstGeom>
          <a:noFill/>
        </p:spPr>
        <p:txBody>
          <a:bodyPr wrap="square" rtlCol="0">
            <a:spAutoFit/>
          </a:bodyPr>
          <a:lstStyle/>
          <a:p>
            <a:pPr algn="ctr"/>
            <a:r>
              <a:rPr lang="sl-SI" sz="2200" dirty="0">
                <a:solidFill>
                  <a:schemeClr val="bg1"/>
                </a:solidFill>
              </a:rPr>
              <a:t>Neposredna plačila 2023-2027 </a:t>
            </a:r>
            <a:r>
              <a:rPr lang="sl-SI" sz="2600" b="1" dirty="0">
                <a:solidFill>
                  <a:schemeClr val="bg1"/>
                </a:solidFill>
              </a:rPr>
              <a:t>- </a:t>
            </a:r>
            <a:r>
              <a:rPr lang="sl-SI" sz="2500" b="1" dirty="0">
                <a:solidFill>
                  <a:schemeClr val="bg1"/>
                </a:solidFill>
              </a:rPr>
              <a:t>DOPOLNILNA  DOHODKOVNA PODPORA </a:t>
            </a:r>
            <a:endParaRPr lang="sl-SI" sz="2500" b="1" dirty="0" smtClean="0">
              <a:solidFill>
                <a:schemeClr val="bg1"/>
              </a:solidFill>
            </a:endParaRPr>
          </a:p>
          <a:p>
            <a:pPr algn="ctr"/>
            <a:r>
              <a:rPr lang="sl-SI" sz="2500" b="1" dirty="0">
                <a:solidFill>
                  <a:schemeClr val="bg1"/>
                </a:solidFill>
              </a:rPr>
              <a:t> </a:t>
            </a:r>
            <a:r>
              <a:rPr lang="sl-SI" sz="2500" b="1" dirty="0" smtClean="0">
                <a:solidFill>
                  <a:schemeClr val="bg1"/>
                </a:solidFill>
              </a:rPr>
              <a:t>                                              ZA </a:t>
            </a:r>
            <a:r>
              <a:rPr lang="sl-SI" sz="2500" b="1" dirty="0">
                <a:solidFill>
                  <a:schemeClr val="bg1"/>
                </a:solidFill>
              </a:rPr>
              <a:t>MLADE </a:t>
            </a:r>
            <a:r>
              <a:rPr lang="sl-SI" sz="2500" b="1" dirty="0" smtClean="0">
                <a:solidFill>
                  <a:schemeClr val="bg1"/>
                </a:solidFill>
              </a:rPr>
              <a:t>KMETE (MK)</a:t>
            </a:r>
            <a:endParaRPr lang="sl-SI" sz="2500" b="1" dirty="0">
              <a:solidFill>
                <a:schemeClr val="bg1"/>
              </a:solidFill>
            </a:endParaRPr>
          </a:p>
        </p:txBody>
      </p:sp>
      <p:graphicFrame>
        <p:nvGraphicFramePr>
          <p:cNvPr id="7" name="Tabela 6"/>
          <p:cNvGraphicFramePr>
            <a:graphicFrameLocks noGrp="1"/>
          </p:cNvGraphicFramePr>
          <p:nvPr>
            <p:extLst>
              <p:ext uri="{D42A27DB-BD31-4B8C-83A1-F6EECF244321}">
                <p14:modId xmlns:p14="http://schemas.microsoft.com/office/powerpoint/2010/main" val="1716303589"/>
              </p:ext>
            </p:extLst>
          </p:nvPr>
        </p:nvGraphicFramePr>
        <p:xfrm>
          <a:off x="379252" y="3660464"/>
          <a:ext cx="9086250" cy="3150942"/>
        </p:xfrm>
        <a:graphic>
          <a:graphicData uri="http://schemas.openxmlformats.org/drawingml/2006/table">
            <a:tbl>
              <a:tblPr firstRow="1" firstCol="1" bandRow="1">
                <a:tableStyleId>{16D9F66E-5EB9-4882-86FB-DCBF35E3C3E4}</a:tableStyleId>
              </a:tblPr>
              <a:tblGrid>
                <a:gridCol w="4543125">
                  <a:extLst>
                    <a:ext uri="{9D8B030D-6E8A-4147-A177-3AD203B41FA5}">
                      <a16:colId xmlns:a16="http://schemas.microsoft.com/office/drawing/2014/main" val="1589749607"/>
                    </a:ext>
                  </a:extLst>
                </a:gridCol>
                <a:gridCol w="4543125">
                  <a:extLst>
                    <a:ext uri="{9D8B030D-6E8A-4147-A177-3AD203B41FA5}">
                      <a16:colId xmlns:a16="http://schemas.microsoft.com/office/drawing/2014/main" val="2193169167"/>
                    </a:ext>
                  </a:extLst>
                </a:gridCol>
              </a:tblGrid>
              <a:tr h="133939">
                <a:tc>
                  <a:txBody>
                    <a:bodyPr/>
                    <a:lstStyle/>
                    <a:p>
                      <a:pPr>
                        <a:lnSpc>
                          <a:spcPct val="107000"/>
                        </a:lnSpc>
                        <a:spcAft>
                          <a:spcPts val="0"/>
                        </a:spcAft>
                      </a:pPr>
                      <a:r>
                        <a:rPr lang="sl-SI" sz="1400" dirty="0">
                          <a:solidFill>
                            <a:schemeClr val="bg1"/>
                          </a:solidFill>
                          <a:effectLst/>
                        </a:rPr>
                        <a:t>Vzpostavitev </a:t>
                      </a:r>
                      <a:r>
                        <a:rPr lang="sl-SI" sz="1400" dirty="0" err="1">
                          <a:solidFill>
                            <a:schemeClr val="bg1"/>
                          </a:solidFill>
                          <a:effectLst/>
                        </a:rPr>
                        <a:t>nosilstva</a:t>
                      </a:r>
                      <a:r>
                        <a:rPr lang="sl-SI" sz="1400" dirty="0">
                          <a:solidFill>
                            <a:schemeClr val="bg1"/>
                          </a:solidFill>
                          <a:effectLst/>
                        </a:rPr>
                        <a:t> v </a:t>
                      </a:r>
                      <a:r>
                        <a:rPr lang="sl-SI" sz="1400" dirty="0" smtClean="0">
                          <a:solidFill>
                            <a:schemeClr val="bg1"/>
                          </a:solidFill>
                          <a:effectLst/>
                        </a:rPr>
                        <a:t>RKG</a:t>
                      </a:r>
                      <a:endParaRPr lang="sl-SI"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sl-SI" sz="1400" dirty="0">
                          <a:solidFill>
                            <a:schemeClr val="bg1"/>
                          </a:solidFill>
                          <a:effectLst/>
                        </a:rPr>
                        <a:t>Prejem podpore za MK 2023-2027 (podpora je na voljo 5 let, pri tem se ustrezno zmanjša za leta od vzpostavitve in do oddaje zahtevka/ </a:t>
                      </a:r>
                      <a:r>
                        <a:rPr lang="sl-SI" sz="1400" dirty="0" err="1">
                          <a:solidFill>
                            <a:schemeClr val="bg1"/>
                          </a:solidFill>
                          <a:effectLst/>
                        </a:rPr>
                        <a:t>maks</a:t>
                      </a:r>
                      <a:r>
                        <a:rPr lang="sl-SI" sz="1400" dirty="0">
                          <a:solidFill>
                            <a:schemeClr val="bg1"/>
                          </a:solidFill>
                          <a:effectLst/>
                        </a:rPr>
                        <a:t> razlika do 5 let) </a:t>
                      </a:r>
                      <a:endParaRPr lang="sl-SI"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4213299263"/>
                  </a:ext>
                </a:extLst>
              </a:tr>
              <a:tr h="355997">
                <a:tc>
                  <a:txBody>
                    <a:bodyPr/>
                    <a:lstStyle/>
                    <a:p>
                      <a:pPr algn="ctr">
                        <a:lnSpc>
                          <a:spcPct val="107000"/>
                        </a:lnSpc>
                        <a:spcAft>
                          <a:spcPts val="0"/>
                        </a:spcAft>
                      </a:pPr>
                      <a:r>
                        <a:rPr lang="sl-SI" sz="1400" dirty="0">
                          <a:effectLst/>
                        </a:rPr>
                        <a:t>1.6.2018-31.5.2019</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400" b="1">
                          <a:effectLst/>
                        </a:rPr>
                        <a:t>1 leto</a:t>
                      </a:r>
                      <a:endParaRPr lang="sl-SI" sz="1400" b="1">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5375174"/>
                  </a:ext>
                </a:extLst>
              </a:tr>
              <a:tr h="224970">
                <a:tc>
                  <a:txBody>
                    <a:bodyPr/>
                    <a:lstStyle/>
                    <a:p>
                      <a:pPr algn="ctr"/>
                      <a:r>
                        <a:rPr lang="sl-SI" sz="1200" b="1" dirty="0" smtClean="0">
                          <a:solidFill>
                            <a:schemeClr val="tx1"/>
                          </a:solidFill>
                          <a:effectLst/>
                          <a:latin typeface="Calibri" panose="020F0502020204030204" pitchFamily="34" charset="0"/>
                        </a:rPr>
                        <a:t>1.6.2019-10.7.2020</a:t>
                      </a:r>
                      <a:endParaRPr lang="sl-SI" sz="1100" dirty="0">
                        <a:solidFill>
                          <a:schemeClr val="tx1"/>
                        </a:solidFill>
                        <a:effectLst/>
                        <a:latin typeface="Calibri" panose="020F0502020204030204" pitchFamily="34" charset="0"/>
                      </a:endParaRPr>
                    </a:p>
                  </a:txBody>
                  <a:tcPr marL="9525" marR="9525" marT="9525" marB="9525"/>
                </a:tc>
                <a:tc>
                  <a:txBody>
                    <a:bodyPr/>
                    <a:lstStyle/>
                    <a:p>
                      <a:pPr marL="457200"/>
                      <a:r>
                        <a:rPr lang="sl-SI" sz="1200" b="1" dirty="0" smtClean="0">
                          <a:solidFill>
                            <a:srgbClr val="000000"/>
                          </a:solidFill>
                          <a:effectLst/>
                          <a:latin typeface="Calibri" panose="020F0502020204030204" pitchFamily="34" charset="0"/>
                        </a:rPr>
                        <a:t>2 leti</a:t>
                      </a:r>
                      <a:endParaRPr lang="sl-SI" sz="1100" dirty="0">
                        <a:effectLst/>
                        <a:latin typeface="Calibri" panose="020F0502020204030204" pitchFamily="34" charset="0"/>
                      </a:endParaRPr>
                    </a:p>
                  </a:txBody>
                  <a:tcPr marL="9525" marR="9525" marT="9525" marB="9525"/>
                </a:tc>
                <a:extLst>
                  <a:ext uri="{0D108BD9-81ED-4DB2-BD59-A6C34878D82A}">
                    <a16:rowId xmlns:a16="http://schemas.microsoft.com/office/drawing/2014/main" val="337640118"/>
                  </a:ext>
                </a:extLst>
              </a:tr>
              <a:tr h="224970">
                <a:tc>
                  <a:txBody>
                    <a:bodyPr/>
                    <a:lstStyle/>
                    <a:p>
                      <a:pPr algn="ctr"/>
                      <a:r>
                        <a:rPr lang="sl-SI" sz="1200" b="1" dirty="0" smtClean="0">
                          <a:solidFill>
                            <a:schemeClr val="tx1"/>
                          </a:solidFill>
                          <a:effectLst/>
                          <a:latin typeface="Calibri" panose="020F0502020204030204" pitchFamily="34" charset="0"/>
                        </a:rPr>
                        <a:t>11.7.2020-31.5.2021</a:t>
                      </a:r>
                      <a:endParaRPr lang="sl-SI" sz="1200" dirty="0">
                        <a:solidFill>
                          <a:schemeClr val="tx1"/>
                        </a:solidFill>
                        <a:effectLst/>
                        <a:latin typeface="Calibri" panose="020F0502020204030204" pitchFamily="34" charset="0"/>
                      </a:endParaRPr>
                    </a:p>
                  </a:txBody>
                  <a:tcPr marL="9525" marR="9525" marT="9525" marB="9525"/>
                </a:tc>
                <a:tc>
                  <a:txBody>
                    <a:bodyPr/>
                    <a:lstStyle/>
                    <a:p>
                      <a:pPr>
                        <a:lnSpc>
                          <a:spcPct val="107000"/>
                        </a:lnSpc>
                        <a:spcAft>
                          <a:spcPts val="0"/>
                        </a:spcAft>
                      </a:pPr>
                      <a:r>
                        <a:rPr lang="sl-SI" sz="1200" b="1" dirty="0" smtClean="0">
                          <a:effectLst/>
                        </a:rPr>
                        <a:t>3 leta</a:t>
                      </a:r>
                      <a:endParaRPr lang="sl-SI" sz="1200" b="1"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25556552"/>
                  </a:ext>
                </a:extLst>
              </a:tr>
              <a:tr h="224970">
                <a:tc>
                  <a:txBody>
                    <a:bodyPr/>
                    <a:lstStyle/>
                    <a:p>
                      <a:pPr algn="ctr">
                        <a:lnSpc>
                          <a:spcPct val="107000"/>
                        </a:lnSpc>
                        <a:spcAft>
                          <a:spcPts val="0"/>
                        </a:spcAft>
                      </a:pPr>
                      <a:r>
                        <a:rPr lang="sl-SI" sz="1400" dirty="0">
                          <a:effectLst/>
                        </a:rPr>
                        <a:t>1.6.2021-31.5.2022</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400" b="1" dirty="0">
                          <a:effectLst/>
                        </a:rPr>
                        <a:t>4 leta</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1988396"/>
                  </a:ext>
                </a:extLst>
              </a:tr>
              <a:tr h="218204">
                <a:tc>
                  <a:txBody>
                    <a:bodyPr/>
                    <a:lstStyle/>
                    <a:p>
                      <a:pPr algn="ctr">
                        <a:lnSpc>
                          <a:spcPct val="107000"/>
                        </a:lnSpc>
                        <a:spcAft>
                          <a:spcPts val="0"/>
                        </a:spcAft>
                      </a:pPr>
                      <a:r>
                        <a:rPr lang="sl-SI" sz="1400" dirty="0" smtClean="0">
                          <a:effectLst/>
                        </a:rPr>
                        <a:t>1.6.2022 – 23.6.2023 (</a:t>
                      </a:r>
                      <a:r>
                        <a:rPr lang="sl-SI" sz="1400" dirty="0" err="1" smtClean="0">
                          <a:effectLst/>
                        </a:rPr>
                        <a:t>Oz</a:t>
                      </a:r>
                      <a:r>
                        <a:rPr lang="sl-SI" sz="1400" dirty="0" smtClean="0">
                          <a:effectLst/>
                        </a:rPr>
                        <a:t> odvisno do kdaj bo kampanja/možno</a:t>
                      </a:r>
                      <a:r>
                        <a:rPr lang="sl-SI" sz="1400" baseline="0" dirty="0" smtClean="0">
                          <a:effectLst/>
                        </a:rPr>
                        <a:t> 30.6)</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400" b="1" dirty="0">
                          <a:effectLst/>
                        </a:rPr>
                        <a:t>5 let</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8697137"/>
                  </a:ext>
                </a:extLst>
              </a:tr>
              <a:tr h="224970">
                <a:tc>
                  <a:txBody>
                    <a:bodyPr/>
                    <a:lstStyle/>
                    <a:p>
                      <a:pPr algn="ctr">
                        <a:lnSpc>
                          <a:spcPct val="107000"/>
                        </a:lnSpc>
                        <a:spcAft>
                          <a:spcPts val="0"/>
                        </a:spcAft>
                      </a:pPr>
                      <a:r>
                        <a:rPr lang="sl-SI" sz="1400" dirty="0" smtClean="0">
                          <a:effectLst/>
                        </a:rPr>
                        <a:t>24.6.2023 -23.6.2024</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400" b="1" dirty="0" smtClean="0">
                          <a:effectLst/>
                        </a:rPr>
                        <a:t>4 leta</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892667"/>
                  </a:ext>
                </a:extLst>
              </a:tr>
              <a:tr h="224970">
                <a:tc>
                  <a:txBody>
                    <a:bodyPr/>
                    <a:lstStyle/>
                    <a:p>
                      <a:pPr algn="ctr">
                        <a:lnSpc>
                          <a:spcPct val="107000"/>
                        </a:lnSpc>
                        <a:spcAft>
                          <a:spcPts val="0"/>
                        </a:spcAft>
                      </a:pPr>
                      <a:r>
                        <a:rPr lang="sl-SI" sz="1400" dirty="0" smtClean="0">
                          <a:effectLst/>
                        </a:rPr>
                        <a:t>24.6.2024 -23.6.2025</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400" b="1" dirty="0" smtClean="0">
                          <a:effectLst/>
                        </a:rPr>
                        <a:t>3 leta</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4821935"/>
                  </a:ext>
                </a:extLst>
              </a:tr>
              <a:tr h="224970">
                <a:tc>
                  <a:txBody>
                    <a:bodyPr/>
                    <a:lstStyle/>
                    <a:p>
                      <a:pPr algn="ctr">
                        <a:lnSpc>
                          <a:spcPct val="107000"/>
                        </a:lnSpc>
                        <a:spcAft>
                          <a:spcPts val="0"/>
                        </a:spcAft>
                      </a:pPr>
                      <a:r>
                        <a:rPr lang="sl-SI" sz="1400" dirty="0" smtClean="0">
                          <a:effectLst/>
                        </a:rPr>
                        <a:t>24.6.2025 -23.6.2026</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400" b="1" dirty="0" smtClean="0">
                          <a:effectLst/>
                        </a:rPr>
                        <a:t>2 leti</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7167292"/>
                  </a:ext>
                </a:extLst>
              </a:tr>
              <a:tr h="22497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l-SI" sz="1400" dirty="0" smtClean="0">
                          <a:effectLst/>
                        </a:rPr>
                        <a:t>24.6.2026 -23.6.2027</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400" b="1" dirty="0" smtClean="0">
                          <a:effectLst/>
                        </a:rPr>
                        <a:t>1 leto</a:t>
                      </a:r>
                      <a:endParaRPr lang="sl-SI" sz="1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0475931"/>
                  </a:ext>
                </a:extLst>
              </a:tr>
            </a:tbl>
          </a:graphicData>
        </a:graphic>
      </p:graphicFrame>
      <p:sp>
        <p:nvSpPr>
          <p:cNvPr id="3" name="Elipsa 2"/>
          <p:cNvSpPr/>
          <p:nvPr/>
        </p:nvSpPr>
        <p:spPr>
          <a:xfrm>
            <a:off x="9061255" y="4005105"/>
            <a:ext cx="2943498" cy="2747104"/>
          </a:xfrm>
          <a:prstGeom prst="ellipse">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oljeZBesedilom 1"/>
          <p:cNvSpPr txBox="1"/>
          <p:nvPr/>
        </p:nvSpPr>
        <p:spPr>
          <a:xfrm>
            <a:off x="9342787" y="4442321"/>
            <a:ext cx="2380434" cy="2031325"/>
          </a:xfrm>
          <a:prstGeom prst="rect">
            <a:avLst/>
          </a:prstGeom>
          <a:noFill/>
        </p:spPr>
        <p:txBody>
          <a:bodyPr wrap="square" rtlCol="0">
            <a:spAutoFit/>
          </a:bodyPr>
          <a:lstStyle/>
          <a:p>
            <a:pPr algn="ctr"/>
            <a:r>
              <a:rPr lang="sl-SI" b="1" dirty="0"/>
              <a:t>Pri tem nosilec KMG le v letu prve oddaje zahtevka ne sme biti starejši od 40 let, za preostala leta je lahko starejši!</a:t>
            </a:r>
          </a:p>
          <a:p>
            <a:pPr algn="ctr"/>
            <a:endParaRPr lang="sl-SI" b="1" dirty="0"/>
          </a:p>
        </p:txBody>
      </p:sp>
    </p:spTree>
    <p:extLst>
      <p:ext uri="{BB962C8B-B14F-4D97-AF65-F5344CB8AC3E}">
        <p14:creationId xmlns:p14="http://schemas.microsoft.com/office/powerpoint/2010/main" val="1570164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06733586"/>
              </p:ext>
            </p:extLst>
          </p:nvPr>
        </p:nvGraphicFramePr>
        <p:xfrm>
          <a:off x="220435" y="1240741"/>
          <a:ext cx="11701598" cy="5626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aobljeni pravokotnik 5"/>
          <p:cNvSpPr/>
          <p:nvPr/>
        </p:nvSpPr>
        <p:spPr>
          <a:xfrm>
            <a:off x="159475" y="159478"/>
            <a:ext cx="11597096" cy="9792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5" name="PoljeZBesedilom 4"/>
          <p:cNvSpPr txBox="1"/>
          <p:nvPr/>
        </p:nvSpPr>
        <p:spPr>
          <a:xfrm>
            <a:off x="562054" y="261528"/>
            <a:ext cx="11359979" cy="877163"/>
          </a:xfrm>
          <a:prstGeom prst="rect">
            <a:avLst/>
          </a:prstGeom>
          <a:noFill/>
        </p:spPr>
        <p:txBody>
          <a:bodyPr wrap="square" rtlCol="0">
            <a:spAutoFit/>
          </a:bodyPr>
          <a:lstStyle/>
          <a:p>
            <a:pPr algn="ctr"/>
            <a:r>
              <a:rPr lang="sl-SI" sz="2200" dirty="0">
                <a:solidFill>
                  <a:schemeClr val="bg1"/>
                </a:solidFill>
              </a:rPr>
              <a:t>Neposredna plačila 2023-2027 </a:t>
            </a:r>
            <a:r>
              <a:rPr lang="sl-SI" sz="2600" b="1" dirty="0">
                <a:solidFill>
                  <a:schemeClr val="bg1"/>
                </a:solidFill>
              </a:rPr>
              <a:t>- </a:t>
            </a:r>
            <a:r>
              <a:rPr lang="sl-SI" sz="2500" b="1" dirty="0" smtClean="0">
                <a:solidFill>
                  <a:schemeClr val="bg1"/>
                </a:solidFill>
              </a:rPr>
              <a:t>DOPOLNILNA  DOHODKOVNA PODPORA </a:t>
            </a:r>
          </a:p>
          <a:p>
            <a:pPr algn="ctr"/>
            <a:r>
              <a:rPr lang="sl-SI" sz="2500" b="1" dirty="0" smtClean="0">
                <a:solidFill>
                  <a:schemeClr val="bg1"/>
                </a:solidFill>
              </a:rPr>
              <a:t>                                               ZA MLADE KMETE (MK)</a:t>
            </a:r>
            <a:endParaRPr lang="sl-SI" sz="2500" b="1" dirty="0">
              <a:solidFill>
                <a:schemeClr val="bg1"/>
              </a:solidFill>
            </a:endParaRPr>
          </a:p>
        </p:txBody>
      </p:sp>
    </p:spTree>
    <p:extLst>
      <p:ext uri="{BB962C8B-B14F-4D97-AF65-F5344CB8AC3E}">
        <p14:creationId xmlns:p14="http://schemas.microsoft.com/office/powerpoint/2010/main" val="3781093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11033428"/>
              </p:ext>
            </p:extLst>
          </p:nvPr>
        </p:nvGraphicFramePr>
        <p:xfrm>
          <a:off x="333375" y="570181"/>
          <a:ext cx="11040019" cy="4068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aobljeni pravokotnik 5"/>
          <p:cNvSpPr/>
          <p:nvPr/>
        </p:nvSpPr>
        <p:spPr>
          <a:xfrm>
            <a:off x="159475" y="159478"/>
            <a:ext cx="11597096" cy="9792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5" name="PoljeZBesedilom 4"/>
          <p:cNvSpPr txBox="1"/>
          <p:nvPr/>
        </p:nvSpPr>
        <p:spPr>
          <a:xfrm>
            <a:off x="562054" y="261528"/>
            <a:ext cx="11359979" cy="877163"/>
          </a:xfrm>
          <a:prstGeom prst="rect">
            <a:avLst/>
          </a:prstGeom>
          <a:noFill/>
        </p:spPr>
        <p:txBody>
          <a:bodyPr wrap="square" rtlCol="0">
            <a:spAutoFit/>
          </a:bodyPr>
          <a:lstStyle/>
          <a:p>
            <a:pPr algn="ctr"/>
            <a:r>
              <a:rPr lang="sl-SI" sz="2200" dirty="0">
                <a:solidFill>
                  <a:schemeClr val="bg1"/>
                </a:solidFill>
              </a:rPr>
              <a:t>Neposredna plačila 2023-2027 </a:t>
            </a:r>
            <a:r>
              <a:rPr lang="sl-SI" sz="2600" b="1" dirty="0">
                <a:solidFill>
                  <a:schemeClr val="bg1"/>
                </a:solidFill>
              </a:rPr>
              <a:t>- </a:t>
            </a:r>
            <a:r>
              <a:rPr lang="sl-SI" sz="2500" b="1" dirty="0">
                <a:solidFill>
                  <a:schemeClr val="bg1"/>
                </a:solidFill>
              </a:rPr>
              <a:t>DOPOLNILNA  DOHODKOVNA PODPORA </a:t>
            </a:r>
            <a:endParaRPr lang="sl-SI" sz="2500" b="1" dirty="0" smtClean="0">
              <a:solidFill>
                <a:schemeClr val="bg1"/>
              </a:solidFill>
            </a:endParaRPr>
          </a:p>
          <a:p>
            <a:pPr algn="ctr"/>
            <a:r>
              <a:rPr lang="sl-SI" sz="2500" b="1" dirty="0">
                <a:solidFill>
                  <a:schemeClr val="bg1"/>
                </a:solidFill>
              </a:rPr>
              <a:t> </a:t>
            </a:r>
            <a:r>
              <a:rPr lang="sl-SI" sz="2500" b="1" dirty="0" smtClean="0">
                <a:solidFill>
                  <a:schemeClr val="bg1"/>
                </a:solidFill>
              </a:rPr>
              <a:t>                                              ZA </a:t>
            </a:r>
            <a:r>
              <a:rPr lang="sl-SI" sz="2500" b="1" dirty="0">
                <a:solidFill>
                  <a:schemeClr val="bg1"/>
                </a:solidFill>
              </a:rPr>
              <a:t>MLADE </a:t>
            </a:r>
            <a:r>
              <a:rPr lang="sl-SI" sz="2500" b="1" dirty="0" smtClean="0">
                <a:solidFill>
                  <a:schemeClr val="bg1"/>
                </a:solidFill>
              </a:rPr>
              <a:t>KMETE (MK)</a:t>
            </a:r>
            <a:endParaRPr lang="sl-SI" sz="2500" b="1" dirty="0">
              <a:solidFill>
                <a:schemeClr val="bg1"/>
              </a:solidFill>
            </a:endParaRPr>
          </a:p>
        </p:txBody>
      </p:sp>
      <p:graphicFrame>
        <p:nvGraphicFramePr>
          <p:cNvPr id="7" name="Tabela 6"/>
          <p:cNvGraphicFramePr>
            <a:graphicFrameLocks noGrp="1"/>
          </p:cNvGraphicFramePr>
          <p:nvPr>
            <p:extLst>
              <p:ext uri="{D42A27DB-BD31-4B8C-83A1-F6EECF244321}">
                <p14:modId xmlns:p14="http://schemas.microsoft.com/office/powerpoint/2010/main" val="1045923928"/>
              </p:ext>
            </p:extLst>
          </p:nvPr>
        </p:nvGraphicFramePr>
        <p:xfrm>
          <a:off x="524011" y="3871178"/>
          <a:ext cx="10868024" cy="2986822"/>
        </p:xfrm>
        <a:graphic>
          <a:graphicData uri="http://schemas.openxmlformats.org/drawingml/2006/table">
            <a:tbl>
              <a:tblPr firstRow="1" firstCol="1" bandRow="1">
                <a:tableStyleId>{93296810-A885-4BE3-A3E7-6D5BEEA58F35}</a:tableStyleId>
              </a:tblPr>
              <a:tblGrid>
                <a:gridCol w="2762249">
                  <a:extLst>
                    <a:ext uri="{9D8B030D-6E8A-4147-A177-3AD203B41FA5}">
                      <a16:colId xmlns:a16="http://schemas.microsoft.com/office/drawing/2014/main" val="570579386"/>
                    </a:ext>
                  </a:extLst>
                </a:gridCol>
                <a:gridCol w="3219450">
                  <a:extLst>
                    <a:ext uri="{9D8B030D-6E8A-4147-A177-3AD203B41FA5}">
                      <a16:colId xmlns:a16="http://schemas.microsoft.com/office/drawing/2014/main" val="776974861"/>
                    </a:ext>
                  </a:extLst>
                </a:gridCol>
                <a:gridCol w="4886325">
                  <a:extLst>
                    <a:ext uri="{9D8B030D-6E8A-4147-A177-3AD203B41FA5}">
                      <a16:colId xmlns:a16="http://schemas.microsoft.com/office/drawing/2014/main" val="2407657106"/>
                    </a:ext>
                  </a:extLst>
                </a:gridCol>
              </a:tblGrid>
              <a:tr h="589279">
                <a:tc>
                  <a:txBody>
                    <a:bodyPr/>
                    <a:lstStyle/>
                    <a:p>
                      <a:pPr>
                        <a:lnSpc>
                          <a:spcPct val="107000"/>
                        </a:lnSpc>
                        <a:spcAft>
                          <a:spcPts val="0"/>
                        </a:spcAft>
                      </a:pPr>
                      <a:r>
                        <a:rPr lang="sl-SI" sz="1500" dirty="0">
                          <a:effectLst/>
                        </a:rPr>
                        <a:t>Vzpostavitev </a:t>
                      </a:r>
                      <a:r>
                        <a:rPr lang="sl-SI" sz="1500" dirty="0" err="1">
                          <a:effectLst/>
                        </a:rPr>
                        <a:t>nosilstva</a:t>
                      </a:r>
                      <a:r>
                        <a:rPr lang="sl-SI" sz="1500" dirty="0">
                          <a:effectLst/>
                        </a:rPr>
                        <a:t> v RKG</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a:effectLst/>
                        </a:rPr>
                        <a:t>Prejem podpore </a:t>
                      </a:r>
                      <a:r>
                        <a:rPr lang="sl-SI" sz="1500" dirty="0" smtClean="0">
                          <a:effectLst/>
                        </a:rPr>
                        <a:t>2015-2022 </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a:effectLst/>
                        </a:rPr>
                        <a:t>Prejem podpore za MK </a:t>
                      </a:r>
                      <a:r>
                        <a:rPr lang="sl-SI" sz="1500" dirty="0" smtClean="0">
                          <a:effectLst/>
                        </a:rPr>
                        <a:t>po pravilih </a:t>
                      </a:r>
                      <a:r>
                        <a:rPr lang="sl-SI" sz="1500" dirty="0">
                          <a:effectLst/>
                        </a:rPr>
                        <a:t>2015-2022 v novem obdobju 2023-2027</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0485973"/>
                  </a:ext>
                </a:extLst>
              </a:tr>
              <a:tr h="785704">
                <a:tc>
                  <a:txBody>
                    <a:bodyPr/>
                    <a:lstStyle/>
                    <a:p>
                      <a:pPr>
                        <a:lnSpc>
                          <a:spcPct val="107000"/>
                        </a:lnSpc>
                        <a:spcAft>
                          <a:spcPts val="0"/>
                        </a:spcAft>
                      </a:pPr>
                      <a:r>
                        <a:rPr lang="sl-SI" sz="1500" dirty="0">
                          <a:effectLst/>
                        </a:rPr>
                        <a:t>1.6.2018-31.5.2019</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a:effectLst/>
                        </a:rPr>
                        <a:t>2019, </a:t>
                      </a:r>
                      <a:r>
                        <a:rPr lang="sl-SI" sz="1500" dirty="0" smtClean="0">
                          <a:effectLst/>
                        </a:rPr>
                        <a:t>npr. </a:t>
                      </a:r>
                      <a:r>
                        <a:rPr lang="sl-SI" sz="1500" dirty="0">
                          <a:effectLst/>
                        </a:rPr>
                        <a:t>ni oddal ZV 2020,2021, 2022</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a:effectLst/>
                        </a:rPr>
                        <a:t>Le še 2023 </a:t>
                      </a:r>
                      <a:r>
                        <a:rPr lang="sl-SI" sz="1500" dirty="0" smtClean="0">
                          <a:effectLst/>
                        </a:rPr>
                        <a:t>(potem je že </a:t>
                      </a:r>
                      <a:r>
                        <a:rPr lang="sl-SI" sz="1500" dirty="0">
                          <a:effectLst/>
                        </a:rPr>
                        <a:t>&gt; kot 5 let od prve vzpostavitve </a:t>
                      </a:r>
                      <a:r>
                        <a:rPr lang="sl-SI" sz="1500" dirty="0" err="1" smtClean="0">
                          <a:effectLst/>
                        </a:rPr>
                        <a:t>nosilstva</a:t>
                      </a:r>
                      <a:r>
                        <a:rPr lang="sl-SI" sz="1500" dirty="0" smtClean="0">
                          <a:effectLst/>
                        </a:rPr>
                        <a:t>.)</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680963"/>
                  </a:ext>
                </a:extLst>
              </a:tr>
              <a:tr h="276541">
                <a:tc>
                  <a:txBody>
                    <a:bodyPr/>
                    <a:lstStyle/>
                    <a:p>
                      <a:pPr>
                        <a:lnSpc>
                          <a:spcPct val="107000"/>
                        </a:lnSpc>
                        <a:spcAft>
                          <a:spcPts val="0"/>
                        </a:spcAft>
                      </a:pPr>
                      <a:r>
                        <a:rPr lang="sl-SI" sz="1500" dirty="0" smtClean="0">
                          <a:effectLst/>
                        </a:rPr>
                        <a:t>1.6.2019 – 10.7.2020</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a:effectLst/>
                        </a:rPr>
                        <a:t>2020, 2021, </a:t>
                      </a:r>
                      <a:r>
                        <a:rPr lang="sl-SI" sz="1500" dirty="0" err="1">
                          <a:effectLst/>
                        </a:rPr>
                        <a:t>npr</a:t>
                      </a:r>
                      <a:r>
                        <a:rPr lang="sl-SI" sz="1500" dirty="0">
                          <a:effectLst/>
                        </a:rPr>
                        <a:t> ni oddal ZV 2022</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a:effectLst/>
                        </a:rPr>
                        <a:t>2023, 2024</a:t>
                      </a:r>
                      <a:endParaRPr lang="sl-SI"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0690813"/>
                  </a:ext>
                </a:extLst>
              </a:tr>
              <a:tr h="211523">
                <a:tc>
                  <a:txBody>
                    <a:bodyPr/>
                    <a:lstStyle/>
                    <a:p>
                      <a:pPr>
                        <a:lnSpc>
                          <a:spcPct val="107000"/>
                        </a:lnSpc>
                        <a:spcAft>
                          <a:spcPts val="0"/>
                        </a:spcAft>
                      </a:pPr>
                      <a:r>
                        <a:rPr lang="sl-SI" sz="1500" dirty="0" smtClean="0">
                          <a:effectLst/>
                        </a:rPr>
                        <a:t>11.7.2020 </a:t>
                      </a:r>
                      <a:r>
                        <a:rPr lang="sl-SI" sz="1500" dirty="0">
                          <a:effectLst/>
                        </a:rPr>
                        <a:t>– 31.5.2021</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a:effectLst/>
                        </a:rPr>
                        <a:t>2021, 2022</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a:effectLst/>
                        </a:rPr>
                        <a:t>2023, 2024, 2025</a:t>
                      </a:r>
                      <a:endParaRPr lang="sl-SI"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559685"/>
                  </a:ext>
                </a:extLst>
              </a:tr>
              <a:tr h="211523">
                <a:tc>
                  <a:txBody>
                    <a:bodyPr/>
                    <a:lstStyle/>
                    <a:p>
                      <a:pPr>
                        <a:lnSpc>
                          <a:spcPct val="107000"/>
                        </a:lnSpc>
                        <a:spcAft>
                          <a:spcPts val="0"/>
                        </a:spcAft>
                      </a:pPr>
                      <a:r>
                        <a:rPr lang="sl-SI" sz="1500" dirty="0" smtClean="0">
                          <a:effectLst/>
                        </a:rPr>
                        <a:t>1.6.2021 – 31.5.2022</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a:effectLst/>
                        </a:rPr>
                        <a:t>2022</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a:effectLst/>
                        </a:rPr>
                        <a:t>2023, 2024, 2025 in 2026</a:t>
                      </a:r>
                      <a:endParaRPr lang="sl-SI"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4834616"/>
                  </a:ext>
                </a:extLst>
              </a:tr>
              <a:tr h="846094">
                <a:tc>
                  <a:txBody>
                    <a:bodyPr/>
                    <a:lstStyle/>
                    <a:p>
                      <a:pPr>
                        <a:lnSpc>
                          <a:spcPct val="107000"/>
                        </a:lnSpc>
                        <a:spcAft>
                          <a:spcPts val="0"/>
                        </a:spcAft>
                      </a:pPr>
                      <a:r>
                        <a:rPr lang="sl-SI" sz="1500" dirty="0">
                          <a:effectLst/>
                        </a:rPr>
                        <a:t>1.6.2022 – </a:t>
                      </a:r>
                      <a:r>
                        <a:rPr lang="sl-SI" sz="1500" dirty="0" smtClean="0">
                          <a:effectLst/>
                        </a:rPr>
                        <a:t>23.6.2023 (</a:t>
                      </a:r>
                      <a:r>
                        <a:rPr lang="sl-SI" sz="1500" dirty="0" err="1" smtClean="0">
                          <a:effectLst/>
                        </a:rPr>
                        <a:t>oz</a:t>
                      </a:r>
                      <a:r>
                        <a:rPr lang="sl-SI" sz="1500" dirty="0" smtClean="0">
                          <a:effectLst/>
                        </a:rPr>
                        <a:t> odvisno do kdaj bo kampanja/možno tudi 30.6)</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latin typeface="+mn-lt"/>
                          <a:ea typeface="+mn-ea"/>
                          <a:cs typeface="+mn-cs"/>
                        </a:rPr>
                        <a:t>/</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500" dirty="0" smtClean="0">
                          <a:effectLst/>
                        </a:rPr>
                        <a:t>nov </a:t>
                      </a:r>
                      <a:r>
                        <a:rPr lang="sl-SI" sz="1500" dirty="0">
                          <a:effectLst/>
                        </a:rPr>
                        <a:t>MK po pravilih 2023-2027, </a:t>
                      </a:r>
                    </a:p>
                    <a:p>
                      <a:pPr>
                        <a:lnSpc>
                          <a:spcPct val="107000"/>
                        </a:lnSpc>
                        <a:spcAft>
                          <a:spcPts val="0"/>
                        </a:spcAft>
                      </a:pPr>
                      <a:r>
                        <a:rPr lang="sl-SI" sz="1500" dirty="0">
                          <a:effectLst/>
                        </a:rPr>
                        <a:t>Lahko prejme plačilo v letih 2023, 2024, 2025, 2025, 2027 </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2634951"/>
                  </a:ext>
                </a:extLst>
              </a:tr>
            </a:tbl>
          </a:graphicData>
        </a:graphic>
      </p:graphicFrame>
    </p:spTree>
    <p:extLst>
      <p:ext uri="{BB962C8B-B14F-4D97-AF65-F5344CB8AC3E}">
        <p14:creationId xmlns:p14="http://schemas.microsoft.com/office/powerpoint/2010/main" val="4124147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41957"/>
            <a:ext cx="11597096" cy="939118"/>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3" name="Označba mesta vsebine 2"/>
          <p:cNvSpPr>
            <a:spLocks noGrp="1"/>
          </p:cNvSpPr>
          <p:nvPr>
            <p:ph idx="1"/>
          </p:nvPr>
        </p:nvSpPr>
        <p:spPr>
          <a:xfrm>
            <a:off x="304800" y="5031540"/>
            <a:ext cx="11255143" cy="1728438"/>
          </a:xfrm>
          <a:solidFill>
            <a:srgbClr val="F8E5FF"/>
          </a:solidFill>
        </p:spPr>
        <p:txBody>
          <a:bodyPr>
            <a:normAutofit fontScale="85000" lnSpcReduction="20000"/>
          </a:bodyPr>
          <a:lstStyle/>
          <a:p>
            <a:pPr marL="0" indent="0">
              <a:buNone/>
            </a:pPr>
            <a:r>
              <a:rPr lang="sl-SI" dirty="0" smtClean="0">
                <a:latin typeface="Times New Roman" panose="02020603050405020304" pitchFamily="18" charset="0"/>
                <a:cs typeface="Times New Roman" panose="02020603050405020304" pitchFamily="18" charset="0"/>
              </a:rPr>
              <a:t>●  </a:t>
            </a:r>
            <a:r>
              <a:rPr lang="sl-SI" b="1" dirty="0" smtClean="0"/>
              <a:t>Le za sektorje v težavah </a:t>
            </a:r>
            <a:endParaRPr lang="sl-SI" b="1" dirty="0"/>
          </a:p>
          <a:p>
            <a:pPr marL="0" indent="0">
              <a:buNone/>
            </a:pPr>
            <a:r>
              <a:rPr lang="sl-SI" i="1" dirty="0" smtClean="0"/>
              <a:t>(določitev na podlagi ekonomskega kazalnika BDV/uro efektivnega dela</a:t>
            </a:r>
            <a:r>
              <a:rPr lang="sl-SI" i="1" dirty="0"/>
              <a:t>)</a:t>
            </a:r>
            <a:endParaRPr lang="sl-SI" i="1" dirty="0" smtClean="0"/>
          </a:p>
          <a:p>
            <a:pPr marL="0" indent="0">
              <a:buNone/>
            </a:pPr>
            <a:r>
              <a:rPr lang="sl-SI" dirty="0">
                <a:latin typeface="Times New Roman" panose="02020603050405020304" pitchFamily="18" charset="0"/>
                <a:cs typeface="Times New Roman" panose="02020603050405020304" pitchFamily="18" charset="0"/>
              </a:rPr>
              <a:t>● </a:t>
            </a:r>
            <a:r>
              <a:rPr lang="sl-SI" dirty="0" smtClean="0">
                <a:latin typeface="Times New Roman" panose="02020603050405020304" pitchFamily="18" charset="0"/>
                <a:cs typeface="Times New Roman" panose="02020603050405020304" pitchFamily="18" charset="0"/>
              </a:rPr>
              <a:t> </a:t>
            </a:r>
            <a:r>
              <a:rPr lang="sl-SI" b="1" dirty="0" smtClean="0"/>
              <a:t>Obvezna dolgoročna ciljna usmerjenost v konkurenčnost </a:t>
            </a:r>
            <a:r>
              <a:rPr lang="sl-SI" i="1" dirty="0" smtClean="0"/>
              <a:t>(vse podpore), </a:t>
            </a:r>
            <a:r>
              <a:rPr lang="sl-SI" b="1" dirty="0" smtClean="0"/>
              <a:t>kakovost</a:t>
            </a:r>
            <a:r>
              <a:rPr lang="sl-SI" dirty="0" smtClean="0"/>
              <a:t> </a:t>
            </a:r>
            <a:r>
              <a:rPr lang="sl-SI" i="1" dirty="0" smtClean="0"/>
              <a:t>(reja govedi z IK in EK) </a:t>
            </a:r>
            <a:r>
              <a:rPr lang="sl-SI" b="1" dirty="0" smtClean="0"/>
              <a:t>ali </a:t>
            </a:r>
            <a:r>
              <a:rPr lang="sl-SI" b="1" dirty="0" err="1" smtClean="0"/>
              <a:t>trajnostnost</a:t>
            </a:r>
            <a:r>
              <a:rPr lang="sl-SI" b="1" dirty="0" smtClean="0"/>
              <a:t> </a:t>
            </a:r>
            <a:r>
              <a:rPr lang="sl-SI" i="1" dirty="0" smtClean="0"/>
              <a:t>(reja drobnice, višja podpora na enoto pri kravah dojiljah na OMD in krave molznice, ki so vezane le na gorsko območje)</a:t>
            </a:r>
            <a:r>
              <a:rPr lang="sl-SI" dirty="0" smtClean="0"/>
              <a:t>.</a:t>
            </a:r>
          </a:p>
          <a:p>
            <a:pPr marL="0" indent="0">
              <a:buNone/>
            </a:pPr>
            <a:endParaRPr lang="sl-SI" dirty="0"/>
          </a:p>
        </p:txBody>
      </p:sp>
      <p:graphicFrame>
        <p:nvGraphicFramePr>
          <p:cNvPr id="4" name="Tabela 3"/>
          <p:cNvGraphicFramePr>
            <a:graphicFrameLocks noGrp="1"/>
          </p:cNvGraphicFramePr>
          <p:nvPr>
            <p:extLst>
              <p:ext uri="{D42A27DB-BD31-4B8C-83A1-F6EECF244321}">
                <p14:modId xmlns:p14="http://schemas.microsoft.com/office/powerpoint/2010/main" val="3147244437"/>
              </p:ext>
            </p:extLst>
          </p:nvPr>
        </p:nvGraphicFramePr>
        <p:xfrm>
          <a:off x="304800" y="1199983"/>
          <a:ext cx="11255143" cy="3612649"/>
        </p:xfrm>
        <a:graphic>
          <a:graphicData uri="http://schemas.openxmlformats.org/drawingml/2006/table">
            <a:tbl>
              <a:tblPr>
                <a:tableStyleId>{073A0DAA-6AF3-43AB-8588-CEC1D06C72B9}</a:tableStyleId>
              </a:tblPr>
              <a:tblGrid>
                <a:gridCol w="4446398">
                  <a:extLst>
                    <a:ext uri="{9D8B030D-6E8A-4147-A177-3AD203B41FA5}">
                      <a16:colId xmlns:a16="http://schemas.microsoft.com/office/drawing/2014/main" val="3778720290"/>
                    </a:ext>
                  </a:extLst>
                </a:gridCol>
                <a:gridCol w="1348489">
                  <a:extLst>
                    <a:ext uri="{9D8B030D-6E8A-4147-A177-3AD203B41FA5}">
                      <a16:colId xmlns:a16="http://schemas.microsoft.com/office/drawing/2014/main" val="2956531153"/>
                    </a:ext>
                  </a:extLst>
                </a:gridCol>
                <a:gridCol w="1530940">
                  <a:extLst>
                    <a:ext uri="{9D8B030D-6E8A-4147-A177-3AD203B41FA5}">
                      <a16:colId xmlns:a16="http://schemas.microsoft.com/office/drawing/2014/main" val="3097051546"/>
                    </a:ext>
                  </a:extLst>
                </a:gridCol>
                <a:gridCol w="2059643">
                  <a:extLst>
                    <a:ext uri="{9D8B030D-6E8A-4147-A177-3AD203B41FA5}">
                      <a16:colId xmlns:a16="http://schemas.microsoft.com/office/drawing/2014/main" val="3220547846"/>
                    </a:ext>
                  </a:extLst>
                </a:gridCol>
                <a:gridCol w="1869673">
                  <a:extLst>
                    <a:ext uri="{9D8B030D-6E8A-4147-A177-3AD203B41FA5}">
                      <a16:colId xmlns:a16="http://schemas.microsoft.com/office/drawing/2014/main" val="2890731996"/>
                    </a:ext>
                  </a:extLst>
                </a:gridCol>
              </a:tblGrid>
              <a:tr h="566945">
                <a:tc>
                  <a:txBody>
                    <a:bodyPr/>
                    <a:lstStyle/>
                    <a:p>
                      <a:pPr algn="l" fontAlgn="b"/>
                      <a:r>
                        <a:rPr lang="pl-PL" sz="1800" b="1" u="none" strike="noStrike" dirty="0" smtClean="0">
                          <a:solidFill>
                            <a:schemeClr val="tx1"/>
                          </a:solidFill>
                          <a:effectLst/>
                        </a:rPr>
                        <a:t> Vezana</a:t>
                      </a:r>
                      <a:r>
                        <a:rPr lang="pl-PL" sz="1800" b="1" u="none" strike="noStrike" baseline="0" dirty="0" smtClean="0">
                          <a:solidFill>
                            <a:schemeClr val="tx1"/>
                          </a:solidFill>
                          <a:effectLst/>
                        </a:rPr>
                        <a:t> dohodkovna podpora 2023-2027</a:t>
                      </a:r>
                      <a:endParaRPr lang="pl-PL" sz="1800" b="1" i="0" u="none" strike="noStrike" dirty="0">
                        <a:solidFill>
                          <a:schemeClr val="tx1"/>
                        </a:solidFill>
                        <a:effectLst/>
                        <a:latin typeface="Calibri" panose="020F0502020204030204" pitchFamily="34" charset="0"/>
                      </a:endParaRPr>
                    </a:p>
                  </a:txBody>
                  <a:tcPr marL="6350" marR="6350" marT="6350" marB="0" anchor="b">
                    <a:solidFill>
                      <a:srgbClr val="F8E5FF"/>
                    </a:solidFill>
                  </a:tcPr>
                </a:tc>
                <a:tc>
                  <a:txBody>
                    <a:bodyPr/>
                    <a:lstStyle/>
                    <a:p>
                      <a:pPr algn="ctr" fontAlgn="b"/>
                      <a:r>
                        <a:rPr lang="sl-SI" sz="1800" b="1" u="none" strike="noStrike" dirty="0">
                          <a:solidFill>
                            <a:schemeClr val="tx1"/>
                          </a:solidFill>
                          <a:effectLst/>
                        </a:rPr>
                        <a:t>podpora na </a:t>
                      </a:r>
                      <a:r>
                        <a:rPr lang="sl-SI" sz="1800" b="1" u="none" strike="noStrike" dirty="0" smtClean="0">
                          <a:solidFill>
                            <a:schemeClr val="tx1"/>
                          </a:solidFill>
                          <a:effectLst/>
                        </a:rPr>
                        <a:t>enoto (eur)</a:t>
                      </a:r>
                      <a:endParaRPr lang="sl-SI" sz="1800" b="1" i="0" u="none" strike="noStrike" dirty="0">
                        <a:solidFill>
                          <a:schemeClr val="tx1"/>
                        </a:solidFill>
                        <a:effectLst/>
                        <a:latin typeface="Calibri" panose="020F0502020204030204" pitchFamily="34" charset="0"/>
                      </a:endParaRPr>
                    </a:p>
                  </a:txBody>
                  <a:tcPr marL="6350" marR="6350" marT="6350" marB="0" anchor="b">
                    <a:solidFill>
                      <a:srgbClr val="F8E5FF"/>
                    </a:solidFill>
                  </a:tcPr>
                </a:tc>
                <a:tc>
                  <a:txBody>
                    <a:bodyPr/>
                    <a:lstStyle/>
                    <a:p>
                      <a:pPr algn="ctr" fontAlgn="b"/>
                      <a:r>
                        <a:rPr lang="sl-SI" sz="1800" b="1" u="none" strike="noStrike" dirty="0">
                          <a:solidFill>
                            <a:schemeClr val="tx1"/>
                          </a:solidFill>
                          <a:effectLst/>
                        </a:rPr>
                        <a:t>št</a:t>
                      </a:r>
                      <a:r>
                        <a:rPr lang="sl-SI" sz="1800" b="1" u="none" strike="noStrike" dirty="0" smtClean="0">
                          <a:solidFill>
                            <a:schemeClr val="tx1"/>
                          </a:solidFill>
                          <a:effectLst/>
                        </a:rPr>
                        <a:t>. živali/ha</a:t>
                      </a:r>
                      <a:endParaRPr lang="sl-SI" sz="1800" b="1" i="0" u="none" strike="noStrike" dirty="0">
                        <a:solidFill>
                          <a:schemeClr val="tx1"/>
                        </a:solidFill>
                        <a:effectLst/>
                        <a:latin typeface="Calibri" panose="020F0502020204030204" pitchFamily="34" charset="0"/>
                      </a:endParaRPr>
                    </a:p>
                  </a:txBody>
                  <a:tcPr marL="6350" marR="6350" marT="6350" marB="0" anchor="b">
                    <a:solidFill>
                      <a:srgbClr val="F8E5FF"/>
                    </a:solidFill>
                  </a:tcPr>
                </a:tc>
                <a:tc>
                  <a:txBody>
                    <a:bodyPr/>
                    <a:lstStyle/>
                    <a:p>
                      <a:pPr algn="ctr" fontAlgn="b"/>
                      <a:r>
                        <a:rPr lang="sl-SI" sz="1800" b="1" u="none" strike="noStrike" dirty="0">
                          <a:solidFill>
                            <a:schemeClr val="tx1"/>
                          </a:solidFill>
                          <a:effectLst/>
                        </a:rPr>
                        <a:t>ovojnica </a:t>
                      </a:r>
                      <a:r>
                        <a:rPr lang="sl-SI" sz="1800" b="1" u="none" strike="noStrike" dirty="0" smtClean="0">
                          <a:solidFill>
                            <a:schemeClr val="tx1"/>
                          </a:solidFill>
                          <a:effectLst/>
                        </a:rPr>
                        <a:t>(eur)</a:t>
                      </a:r>
                      <a:endParaRPr lang="sl-SI" sz="1800" b="1" i="0" u="none" strike="noStrike" dirty="0">
                        <a:solidFill>
                          <a:schemeClr val="tx1"/>
                        </a:solidFill>
                        <a:effectLst/>
                        <a:latin typeface="Calibri" panose="020F0502020204030204" pitchFamily="34" charset="0"/>
                      </a:endParaRPr>
                    </a:p>
                  </a:txBody>
                  <a:tcPr marL="6350" marR="6350" marT="6350" marB="0" anchor="b">
                    <a:solidFill>
                      <a:srgbClr val="F8E5FF"/>
                    </a:solidFill>
                  </a:tcPr>
                </a:tc>
                <a:tc>
                  <a:txBody>
                    <a:bodyPr/>
                    <a:lstStyle/>
                    <a:p>
                      <a:pPr algn="ctr" fontAlgn="b"/>
                      <a:r>
                        <a:rPr lang="sl-SI" sz="1800" b="1" u="none" strike="noStrike" dirty="0">
                          <a:solidFill>
                            <a:schemeClr val="tx1"/>
                          </a:solidFill>
                          <a:effectLst/>
                        </a:rPr>
                        <a:t>% glede na ovojnico NP</a:t>
                      </a:r>
                      <a:endParaRPr lang="sl-SI" sz="1800" b="1" i="0" u="none" strike="noStrike" dirty="0">
                        <a:solidFill>
                          <a:schemeClr val="tx1"/>
                        </a:solidFill>
                        <a:effectLst/>
                        <a:latin typeface="Calibri" panose="020F0502020204030204" pitchFamily="34" charset="0"/>
                      </a:endParaRPr>
                    </a:p>
                  </a:txBody>
                  <a:tcPr marL="6350" marR="6350" marT="6350" marB="0" anchor="b">
                    <a:solidFill>
                      <a:srgbClr val="F8E5FF"/>
                    </a:solidFill>
                  </a:tcPr>
                </a:tc>
                <a:extLst>
                  <a:ext uri="{0D108BD9-81ED-4DB2-BD59-A6C34878D82A}">
                    <a16:rowId xmlns:a16="http://schemas.microsoft.com/office/drawing/2014/main" val="1623994384"/>
                  </a:ext>
                </a:extLst>
              </a:tr>
              <a:tr h="365810">
                <a:tc>
                  <a:txBody>
                    <a:bodyPr/>
                    <a:lstStyle/>
                    <a:p>
                      <a:pPr algn="l" fontAlgn="b"/>
                      <a:r>
                        <a:rPr lang="sl-SI" sz="1600" u="none" strike="noStrike" dirty="0" smtClean="0">
                          <a:effectLst/>
                        </a:rPr>
                        <a:t>  </a:t>
                      </a:r>
                      <a:r>
                        <a:rPr lang="sl-SI" sz="1600" b="1" u="none" strike="noStrike" dirty="0" smtClean="0">
                          <a:effectLst/>
                        </a:rPr>
                        <a:t>Reja</a:t>
                      </a:r>
                      <a:r>
                        <a:rPr lang="sl-SI" sz="1600" b="1" u="none" strike="noStrike" baseline="0" dirty="0" smtClean="0">
                          <a:effectLst/>
                        </a:rPr>
                        <a:t> govedi</a:t>
                      </a:r>
                      <a:r>
                        <a:rPr lang="sl-SI" sz="1600" b="1" u="none" strike="noStrike" dirty="0" smtClean="0">
                          <a:effectLst/>
                        </a:rPr>
                        <a:t> (EK</a:t>
                      </a:r>
                      <a:r>
                        <a:rPr lang="sl-SI" sz="1600" b="1" u="none" strike="noStrike" baseline="0" dirty="0" smtClean="0">
                          <a:effectLst/>
                        </a:rPr>
                        <a:t> + IK)</a:t>
                      </a:r>
                      <a:endParaRPr lang="sl-SI" sz="1600" b="1" i="0" u="none" strike="noStrike" dirty="0">
                        <a:solidFill>
                          <a:schemeClr val="accent2">
                            <a:lumMod val="75000"/>
                          </a:schemeClr>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64,8</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45.900</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2.977.754</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2,3 %</a:t>
                      </a:r>
                      <a:endParaRPr lang="sl-SI"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8878918"/>
                  </a:ext>
                </a:extLst>
              </a:tr>
              <a:tr h="303832">
                <a:tc>
                  <a:txBody>
                    <a:bodyPr/>
                    <a:lstStyle/>
                    <a:p>
                      <a:pPr algn="l" fontAlgn="b"/>
                      <a:r>
                        <a:rPr lang="sl-SI" sz="1600" u="none" strike="noStrike" dirty="0" smtClean="0">
                          <a:effectLst/>
                        </a:rPr>
                        <a:t>  </a:t>
                      </a:r>
                      <a:r>
                        <a:rPr lang="sl-SI" sz="1600" b="1" u="none" strike="noStrike" dirty="0" smtClean="0">
                          <a:effectLst/>
                        </a:rPr>
                        <a:t>Reja</a:t>
                      </a:r>
                      <a:r>
                        <a:rPr lang="sl-SI" sz="1600" b="1" u="none" strike="noStrike" baseline="0" dirty="0" smtClean="0">
                          <a:effectLst/>
                        </a:rPr>
                        <a:t> </a:t>
                      </a:r>
                      <a:r>
                        <a:rPr lang="sl-SI" sz="1600" b="1" u="none" strike="noStrike" dirty="0" smtClean="0">
                          <a:effectLst/>
                        </a:rPr>
                        <a:t> govedi </a:t>
                      </a:r>
                      <a:r>
                        <a:rPr lang="sl-SI" sz="1600" b="1" u="none" strike="noStrike" dirty="0">
                          <a:effectLst/>
                        </a:rPr>
                        <a:t>ostali</a:t>
                      </a:r>
                      <a:endParaRPr lang="sl-SI"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49,84</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56.400</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sl-SI" sz="1600" u="none" strike="noStrike" dirty="0" smtClean="0">
                          <a:effectLst/>
                        </a:rPr>
                        <a:t>2.809.580</a:t>
                      </a:r>
                      <a:endParaRPr lang="sl-SI"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sl-SI" sz="1600" u="none" strike="noStrike" dirty="0" smtClean="0">
                          <a:effectLst/>
                        </a:rPr>
                        <a:t>2,1 %</a:t>
                      </a:r>
                      <a:endParaRPr lang="sl-SI"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53813224"/>
                  </a:ext>
                </a:extLst>
              </a:tr>
              <a:tr h="303832">
                <a:tc>
                  <a:txBody>
                    <a:bodyPr/>
                    <a:lstStyle/>
                    <a:p>
                      <a:pPr algn="l" fontAlgn="b"/>
                      <a:r>
                        <a:rPr lang="sl-SI" sz="1600" u="none" strike="noStrike" dirty="0" smtClean="0">
                          <a:effectLst/>
                        </a:rPr>
                        <a:t>  </a:t>
                      </a:r>
                      <a:r>
                        <a:rPr lang="sl-SI" sz="1600" b="1" u="none" strike="noStrike" dirty="0" smtClean="0">
                          <a:effectLst/>
                        </a:rPr>
                        <a:t>Mleko</a:t>
                      </a:r>
                      <a:r>
                        <a:rPr lang="sl-SI" sz="1600" b="1" u="none" strike="noStrike" baseline="0" dirty="0" smtClean="0">
                          <a:effectLst/>
                        </a:rPr>
                        <a:t> v gorskem območju </a:t>
                      </a:r>
                      <a:r>
                        <a:rPr lang="sl-SI" sz="1600" u="none" strike="noStrike" baseline="0" dirty="0" smtClean="0">
                          <a:effectLst/>
                        </a:rPr>
                        <a:t>(krave molznice)</a:t>
                      </a:r>
                      <a:endParaRPr lang="sl-SI"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91</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42.000</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3.814.371</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2,9 %</a:t>
                      </a:r>
                      <a:endParaRPr lang="sl-SI"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2493888"/>
                  </a:ext>
                </a:extLst>
              </a:tr>
              <a:tr h="392592">
                <a:tc>
                  <a:txBody>
                    <a:bodyPr/>
                    <a:lstStyle/>
                    <a:p>
                      <a:pPr algn="l" fontAlgn="b"/>
                      <a:r>
                        <a:rPr lang="sl-SI" sz="1600" u="none" strike="noStrike" dirty="0" smtClean="0">
                          <a:effectLst/>
                        </a:rPr>
                        <a:t>  </a:t>
                      </a:r>
                      <a:r>
                        <a:rPr lang="sl-SI" sz="1600" b="1" u="none" strike="noStrike" dirty="0" smtClean="0">
                          <a:effectLst/>
                        </a:rPr>
                        <a:t>Reja krav dojilj (OMD)</a:t>
                      </a:r>
                      <a:endParaRPr lang="sl-SI" sz="1600" b="1" i="0" u="none" strike="noStrike" dirty="0">
                        <a:solidFill>
                          <a:schemeClr val="accent2">
                            <a:lumMod val="75000"/>
                          </a:schemeClr>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99,6</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58.000</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5.775.933</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4,4 %</a:t>
                      </a:r>
                      <a:endParaRPr lang="sl-SI"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28445627"/>
                  </a:ext>
                </a:extLst>
              </a:tr>
              <a:tr h="450452">
                <a:tc>
                  <a:txBody>
                    <a:bodyPr/>
                    <a:lstStyle/>
                    <a:p>
                      <a:pPr algn="l" fontAlgn="b"/>
                      <a:r>
                        <a:rPr lang="sl-SI" sz="1600" u="none" strike="noStrike" dirty="0" smtClean="0">
                          <a:effectLst/>
                        </a:rPr>
                        <a:t>  </a:t>
                      </a:r>
                      <a:r>
                        <a:rPr lang="sl-SI" sz="1600" b="1" u="none" strike="noStrike" dirty="0" smtClean="0">
                          <a:effectLst/>
                        </a:rPr>
                        <a:t>Reja</a:t>
                      </a:r>
                      <a:r>
                        <a:rPr lang="sl-SI" sz="1600" b="1" u="none" strike="noStrike" baseline="0" dirty="0" smtClean="0">
                          <a:effectLst/>
                        </a:rPr>
                        <a:t> </a:t>
                      </a:r>
                      <a:r>
                        <a:rPr lang="sl-SI" sz="1600" b="1" u="none" strike="noStrike" dirty="0" smtClean="0">
                          <a:effectLst/>
                        </a:rPr>
                        <a:t>krav dojilj (ni</a:t>
                      </a:r>
                      <a:r>
                        <a:rPr lang="sl-SI" sz="1600" b="1" u="none" strike="noStrike" baseline="0" dirty="0" smtClean="0">
                          <a:effectLst/>
                        </a:rPr>
                        <a:t> OMD</a:t>
                      </a:r>
                      <a:r>
                        <a:rPr lang="sl-SI" sz="1600" b="1" u="none" strike="noStrike" dirty="0" smtClean="0">
                          <a:effectLst/>
                        </a:rPr>
                        <a:t>)</a:t>
                      </a:r>
                      <a:endParaRPr lang="sl-SI" sz="1600" b="1" i="0" u="none" strike="noStrike" dirty="0">
                        <a:solidFill>
                          <a:schemeClr val="accent2">
                            <a:lumMod val="75000"/>
                          </a:schemeClr>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76,6</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5.300</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406.000</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0,3 %</a:t>
                      </a:r>
                      <a:endParaRPr lang="sl-SI"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90095729"/>
                  </a:ext>
                </a:extLst>
              </a:tr>
              <a:tr h="382924">
                <a:tc>
                  <a:txBody>
                    <a:bodyPr/>
                    <a:lstStyle/>
                    <a:p>
                      <a:pPr algn="l" fontAlgn="b"/>
                      <a:r>
                        <a:rPr lang="sl-SI" sz="1600" u="none" strike="noStrike" dirty="0" smtClean="0">
                          <a:effectLst/>
                        </a:rPr>
                        <a:t>  </a:t>
                      </a:r>
                      <a:r>
                        <a:rPr lang="sl-SI" sz="1600" b="1" u="none" strike="noStrike" dirty="0" smtClean="0">
                          <a:effectLst/>
                        </a:rPr>
                        <a:t>Reja</a:t>
                      </a:r>
                      <a:r>
                        <a:rPr lang="sl-SI" sz="1600" b="1" u="none" strike="noStrike" baseline="0" dirty="0" smtClean="0">
                          <a:effectLst/>
                        </a:rPr>
                        <a:t> drobnice</a:t>
                      </a:r>
                      <a:endParaRPr lang="sl-SI"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18,52</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71.000</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1.315.300</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1,0 %</a:t>
                      </a:r>
                      <a:endParaRPr lang="sl-SI"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66236"/>
                  </a:ext>
                </a:extLst>
              </a:tr>
              <a:tr h="846262">
                <a:tc>
                  <a:txBody>
                    <a:bodyPr/>
                    <a:lstStyle/>
                    <a:p>
                      <a:pPr algn="l" fontAlgn="b"/>
                      <a:r>
                        <a:rPr lang="sl-SI" sz="1600" u="none" strike="noStrike" dirty="0" smtClean="0">
                          <a:effectLst/>
                        </a:rPr>
                        <a:t>  </a:t>
                      </a:r>
                      <a:r>
                        <a:rPr lang="sl-SI" sz="1600" b="1" u="none" strike="noStrike" dirty="0" smtClean="0">
                          <a:effectLst/>
                        </a:rPr>
                        <a:t>Beljakovinske rastline </a:t>
                      </a:r>
                      <a:r>
                        <a:rPr lang="sl-SI" sz="1600" u="none" strike="noStrike" dirty="0" smtClean="0">
                          <a:effectLst/>
                        </a:rPr>
                        <a:t>– poleg krmnih, ki so vezane</a:t>
                      </a:r>
                      <a:r>
                        <a:rPr lang="sl-SI" sz="1600" u="none" strike="noStrike" baseline="0" dirty="0" smtClean="0">
                          <a:effectLst/>
                        </a:rPr>
                        <a:t> </a:t>
                      </a:r>
                      <a:r>
                        <a:rPr lang="sl-SI" sz="1600" u="none" strike="noStrike" dirty="0" smtClean="0">
                          <a:effectLst/>
                        </a:rPr>
                        <a:t>na 0,9 GVŽ/ha KZU tudi rastline</a:t>
                      </a:r>
                      <a:r>
                        <a:rPr lang="sl-SI" sz="1600" u="none" strike="noStrike" baseline="0" dirty="0" smtClean="0">
                          <a:effectLst/>
                        </a:rPr>
                        <a:t> za hrano (fižol, grah, soja, leča, bob, čičerika)</a:t>
                      </a:r>
                      <a:endParaRPr lang="sl-SI" sz="1600" b="1" i="0" u="none" strike="noStrike" dirty="0">
                        <a:solidFill>
                          <a:schemeClr val="accent2">
                            <a:lumMod val="75000"/>
                          </a:schemeClr>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263</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10.000</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2.630.601</a:t>
                      </a:r>
                      <a:endParaRPr lang="sl-SI"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600" u="none" strike="noStrike" dirty="0" smtClean="0">
                          <a:effectLst/>
                        </a:rPr>
                        <a:t>2,0 %</a:t>
                      </a:r>
                      <a:endParaRPr lang="sl-SI"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28185314"/>
                  </a:ext>
                </a:extLst>
              </a:tr>
            </a:tbl>
          </a:graphicData>
        </a:graphic>
      </p:graphicFrame>
      <p:sp>
        <p:nvSpPr>
          <p:cNvPr id="5" name="PoljeZBesedilom 4"/>
          <p:cNvSpPr txBox="1"/>
          <p:nvPr/>
        </p:nvSpPr>
        <p:spPr>
          <a:xfrm>
            <a:off x="133823" y="271935"/>
            <a:ext cx="11779975" cy="58477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3200" b="1" dirty="0" smtClean="0">
                <a:solidFill>
                  <a:schemeClr val="bg1"/>
                </a:solidFill>
              </a:rPr>
              <a:t>VEZANA </a:t>
            </a:r>
            <a:r>
              <a:rPr lang="sl-SI" sz="3200" b="1" dirty="0">
                <a:solidFill>
                  <a:schemeClr val="bg1"/>
                </a:solidFill>
              </a:rPr>
              <a:t>DOHODKOVNA PODPORA </a:t>
            </a:r>
            <a:r>
              <a:rPr lang="sl-SI" sz="3200" b="1" dirty="0" smtClean="0">
                <a:solidFill>
                  <a:schemeClr val="bg1"/>
                </a:solidFill>
              </a:rPr>
              <a:t> </a:t>
            </a:r>
            <a:endParaRPr lang="sl-SI" sz="3200" b="1" dirty="0">
              <a:solidFill>
                <a:schemeClr val="bg1"/>
              </a:solidFill>
            </a:endParaRPr>
          </a:p>
        </p:txBody>
      </p:sp>
    </p:spTree>
    <p:extLst>
      <p:ext uri="{BB962C8B-B14F-4D97-AF65-F5344CB8AC3E}">
        <p14:creationId xmlns:p14="http://schemas.microsoft.com/office/powerpoint/2010/main" val="1283697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91016"/>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174508"/>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3380182244"/>
              </p:ext>
            </p:extLst>
          </p:nvPr>
        </p:nvGraphicFramePr>
        <p:xfrm>
          <a:off x="133823" y="803158"/>
          <a:ext cx="11694723" cy="605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a 1"/>
          <p:cNvSpPr/>
          <p:nvPr/>
        </p:nvSpPr>
        <p:spPr>
          <a:xfrm>
            <a:off x="8183418" y="2604850"/>
            <a:ext cx="4008582" cy="1606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smtClean="0">
                <a:solidFill>
                  <a:schemeClr val="bg1"/>
                </a:solidFill>
              </a:rPr>
              <a:t>+izpolnjevanje </a:t>
            </a:r>
            <a:r>
              <a:rPr lang="sl-SI" sz="1600" dirty="0">
                <a:solidFill>
                  <a:schemeClr val="bg1"/>
                </a:solidFill>
              </a:rPr>
              <a:t>splošnih pogojev do NP izvajanje </a:t>
            </a:r>
            <a:r>
              <a:rPr lang="sl-SI" sz="1600" dirty="0" err="1">
                <a:solidFill>
                  <a:schemeClr val="bg1"/>
                </a:solidFill>
              </a:rPr>
              <a:t>kmet.dej</a:t>
            </a:r>
            <a:r>
              <a:rPr lang="sl-SI" sz="1600" dirty="0">
                <a:solidFill>
                  <a:schemeClr val="bg1"/>
                </a:solidFill>
              </a:rPr>
              <a:t>/AK/vstopni prag/pogoji upravičenosti – </a:t>
            </a:r>
            <a:r>
              <a:rPr lang="sl-SI" sz="1600" dirty="0" smtClean="0">
                <a:solidFill>
                  <a:schemeClr val="bg1"/>
                </a:solidFill>
              </a:rPr>
              <a:t>razen v primerih brez KZU je vstopni prag 100EUR NP</a:t>
            </a:r>
            <a:endParaRPr lang="sl-SI" sz="1600" dirty="0"/>
          </a:p>
        </p:txBody>
      </p:sp>
    </p:spTree>
    <p:extLst>
      <p:ext uri="{BB962C8B-B14F-4D97-AF65-F5344CB8AC3E}">
        <p14:creationId xmlns:p14="http://schemas.microsoft.com/office/powerpoint/2010/main" val="2218759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99029533"/>
              </p:ext>
            </p:extLst>
          </p:nvPr>
        </p:nvGraphicFramePr>
        <p:xfrm>
          <a:off x="109181" y="109182"/>
          <a:ext cx="11928143" cy="663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013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91016"/>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174508"/>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2449307217"/>
              </p:ext>
            </p:extLst>
          </p:nvPr>
        </p:nvGraphicFramePr>
        <p:xfrm>
          <a:off x="133823" y="803158"/>
          <a:ext cx="11694723" cy="605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301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83492"/>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3657965059"/>
              </p:ext>
            </p:extLst>
          </p:nvPr>
        </p:nvGraphicFramePr>
        <p:xfrm>
          <a:off x="133823" y="545157"/>
          <a:ext cx="11991502" cy="5921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ravokotnik 2"/>
          <p:cNvSpPr/>
          <p:nvPr/>
        </p:nvSpPr>
        <p:spPr>
          <a:xfrm>
            <a:off x="133823" y="4926949"/>
            <a:ext cx="11991502" cy="207261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oljeZBesedilom 1"/>
          <p:cNvSpPr txBox="1"/>
          <p:nvPr/>
        </p:nvSpPr>
        <p:spPr>
          <a:xfrm>
            <a:off x="200498" y="4809501"/>
            <a:ext cx="11991502" cy="1792798"/>
          </a:xfrm>
          <a:prstGeom prst="rect">
            <a:avLst/>
          </a:prstGeom>
          <a:noFill/>
          <a:ln w="57150">
            <a:noFill/>
          </a:ln>
        </p:spPr>
        <p:txBody>
          <a:bodyPr wrap="square" rtlCol="0">
            <a:spAutoFit/>
          </a:bodyPr>
          <a:lstStyle/>
          <a:p>
            <a:pPr lvl="0"/>
            <a:r>
              <a:rPr lang="sl-SI" sz="1850" dirty="0" smtClean="0">
                <a:latin typeface="Times New Roman" panose="02020603050405020304" pitchFamily="18" charset="0"/>
                <a:cs typeface="Times New Roman" panose="02020603050405020304" pitchFamily="18" charset="0"/>
              </a:rPr>
              <a:t>●  </a:t>
            </a:r>
            <a:r>
              <a:rPr lang="sl-SI" sz="1850" b="1" dirty="0" smtClean="0"/>
              <a:t>Telica </a:t>
            </a:r>
            <a:r>
              <a:rPr lang="sl-SI" sz="1850" b="1" dirty="0"/>
              <a:t>je govedo ženskega spola, ki še ni telila</a:t>
            </a:r>
            <a:r>
              <a:rPr lang="sl-SI" sz="1850" dirty="0"/>
              <a:t>.</a:t>
            </a:r>
          </a:p>
          <a:p>
            <a:pPr lvl="0"/>
            <a:r>
              <a:rPr lang="sl-SI" sz="1850" dirty="0">
                <a:latin typeface="Times New Roman" panose="02020603050405020304" pitchFamily="18" charset="0"/>
                <a:cs typeface="Times New Roman" panose="02020603050405020304" pitchFamily="18" charset="0"/>
              </a:rPr>
              <a:t>● </a:t>
            </a:r>
            <a:r>
              <a:rPr lang="sl-SI" sz="1850" dirty="0" smtClean="0">
                <a:latin typeface="Times New Roman" panose="02020603050405020304" pitchFamily="18" charset="0"/>
                <a:cs typeface="Times New Roman" panose="02020603050405020304" pitchFamily="18" charset="0"/>
              </a:rPr>
              <a:t> </a:t>
            </a:r>
            <a:r>
              <a:rPr lang="sl-SI" sz="1850" b="1" dirty="0" smtClean="0"/>
              <a:t>Načrtovan </a:t>
            </a:r>
            <a:r>
              <a:rPr lang="sl-SI" sz="1850" b="1" dirty="0"/>
              <a:t>znesek na enoto za govedo EK ali IK znaša 64,80 </a:t>
            </a:r>
            <a:r>
              <a:rPr lang="sl-SI" sz="1850" b="1" dirty="0" smtClean="0"/>
              <a:t>eur</a:t>
            </a:r>
            <a:r>
              <a:rPr lang="sl-SI" sz="1850" dirty="0" smtClean="0"/>
              <a:t>, </a:t>
            </a:r>
            <a:r>
              <a:rPr lang="sl-SI" sz="1850" b="1" dirty="0"/>
              <a:t>najnižji znesek načrtovanega zneska na enoto 58,32 </a:t>
            </a:r>
            <a:r>
              <a:rPr lang="sl-SI" sz="1850" b="1" dirty="0" smtClean="0"/>
              <a:t>eur </a:t>
            </a:r>
            <a:r>
              <a:rPr lang="sl-SI" sz="1850" dirty="0"/>
              <a:t>in </a:t>
            </a:r>
            <a:r>
              <a:rPr lang="sl-SI" sz="1850" b="1" dirty="0"/>
              <a:t>najvišji znesek načrtovanega zneska na enoto 74,52 </a:t>
            </a:r>
            <a:r>
              <a:rPr lang="sl-SI" sz="1850" b="1" dirty="0" smtClean="0"/>
              <a:t>eur</a:t>
            </a:r>
            <a:r>
              <a:rPr lang="sl-SI" sz="1850" dirty="0" smtClean="0"/>
              <a:t>.</a:t>
            </a:r>
            <a:endParaRPr lang="sl-SI" sz="1850" dirty="0"/>
          </a:p>
          <a:p>
            <a:pPr lvl="0"/>
            <a:r>
              <a:rPr lang="sl-SI" sz="1850" dirty="0">
                <a:latin typeface="Times New Roman" panose="02020603050405020304" pitchFamily="18" charset="0"/>
                <a:cs typeface="Times New Roman" panose="02020603050405020304" pitchFamily="18" charset="0"/>
              </a:rPr>
              <a:t>● </a:t>
            </a:r>
            <a:r>
              <a:rPr lang="sl-SI" sz="1850" dirty="0" smtClean="0">
                <a:latin typeface="Times New Roman" panose="02020603050405020304" pitchFamily="18" charset="0"/>
                <a:cs typeface="Times New Roman" panose="02020603050405020304" pitchFamily="18" charset="0"/>
              </a:rPr>
              <a:t> </a:t>
            </a:r>
            <a:r>
              <a:rPr lang="sl-SI" sz="1850" b="1" dirty="0" smtClean="0"/>
              <a:t>Načrtovan </a:t>
            </a:r>
            <a:r>
              <a:rPr lang="sl-SI" sz="1850" b="1" dirty="0"/>
              <a:t>znesek na enoto za preostalo govedo znaša 49,84 </a:t>
            </a:r>
            <a:r>
              <a:rPr lang="sl-SI" sz="1850" b="1" dirty="0" smtClean="0"/>
              <a:t>eur</a:t>
            </a:r>
            <a:r>
              <a:rPr lang="sl-SI" sz="1850" dirty="0" smtClean="0"/>
              <a:t>, </a:t>
            </a:r>
            <a:r>
              <a:rPr lang="sl-SI" sz="1850" b="1" dirty="0"/>
              <a:t>najnižji znesek načrtovanega zneska na enoto 44,86 </a:t>
            </a:r>
            <a:r>
              <a:rPr lang="sl-SI" sz="1850" b="1" dirty="0" smtClean="0"/>
              <a:t>eur</a:t>
            </a:r>
            <a:r>
              <a:rPr lang="sl-SI" sz="1850" dirty="0" smtClean="0"/>
              <a:t> in </a:t>
            </a:r>
            <a:r>
              <a:rPr lang="sl-SI" sz="1850" b="1" dirty="0"/>
              <a:t>najvišji znesek načrtovanega zneska na enoto 57,32 </a:t>
            </a:r>
            <a:r>
              <a:rPr lang="sl-SI" sz="1850" b="1" dirty="0" smtClean="0"/>
              <a:t>eur</a:t>
            </a:r>
            <a:r>
              <a:rPr lang="sl-SI" sz="1850" dirty="0" smtClean="0"/>
              <a:t>.</a:t>
            </a:r>
            <a:endParaRPr lang="sl-SI" sz="1850" dirty="0"/>
          </a:p>
          <a:p>
            <a:endParaRPr lang="sl-SI" dirty="0"/>
          </a:p>
        </p:txBody>
      </p:sp>
      <p:sp>
        <p:nvSpPr>
          <p:cNvPr id="4" name="Elipsa 3"/>
          <p:cNvSpPr/>
          <p:nvPr/>
        </p:nvSpPr>
        <p:spPr>
          <a:xfrm>
            <a:off x="8142974" y="442762"/>
            <a:ext cx="3882748" cy="1992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bg1"/>
                </a:solidFill>
              </a:rPr>
              <a:t>+ izpolnjevanje </a:t>
            </a:r>
            <a:r>
              <a:rPr lang="sl-SI" dirty="0">
                <a:solidFill>
                  <a:schemeClr val="bg1"/>
                </a:solidFill>
              </a:rPr>
              <a:t>splošnih pogojev do NP izvajanje </a:t>
            </a:r>
            <a:r>
              <a:rPr lang="sl-SI" dirty="0" err="1">
                <a:solidFill>
                  <a:schemeClr val="bg1"/>
                </a:solidFill>
              </a:rPr>
              <a:t>kmet.dej</a:t>
            </a:r>
            <a:r>
              <a:rPr lang="sl-SI" dirty="0">
                <a:solidFill>
                  <a:schemeClr val="bg1"/>
                </a:solidFill>
              </a:rPr>
              <a:t>/AK/vstopni prag/pogoji upravičenosti – razen v primerih brez KZU je vstopni prag 100EUR NP</a:t>
            </a:r>
            <a:endParaRPr lang="sl-SI" dirty="0"/>
          </a:p>
        </p:txBody>
      </p:sp>
    </p:spTree>
    <p:extLst>
      <p:ext uri="{BB962C8B-B14F-4D97-AF65-F5344CB8AC3E}">
        <p14:creationId xmlns:p14="http://schemas.microsoft.com/office/powerpoint/2010/main" val="1475142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83492"/>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4234866441"/>
              </p:ext>
            </p:extLst>
          </p:nvPr>
        </p:nvGraphicFramePr>
        <p:xfrm>
          <a:off x="133823" y="628649"/>
          <a:ext cx="11991502" cy="6229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685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83492"/>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a:t>
            </a:r>
            <a:r>
              <a:rPr lang="sl-SI" sz="2000" b="1" dirty="0" smtClean="0">
                <a:solidFill>
                  <a:schemeClr val="bg1"/>
                </a:solidFill>
              </a:rPr>
              <a:t>PODPORA</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784782909"/>
              </p:ext>
            </p:extLst>
          </p:nvPr>
        </p:nvGraphicFramePr>
        <p:xfrm>
          <a:off x="133823" y="628650"/>
          <a:ext cx="11991502" cy="606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a 1"/>
          <p:cNvSpPr/>
          <p:nvPr/>
        </p:nvSpPr>
        <p:spPr>
          <a:xfrm>
            <a:off x="8181474" y="545157"/>
            <a:ext cx="3927107" cy="2275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bg1"/>
                </a:solidFill>
              </a:rPr>
              <a:t>+ izpolnjevanje </a:t>
            </a:r>
            <a:r>
              <a:rPr lang="sl-SI" dirty="0">
                <a:solidFill>
                  <a:schemeClr val="bg1"/>
                </a:solidFill>
              </a:rPr>
              <a:t>splošnih pogojev do NP izvajanje </a:t>
            </a:r>
            <a:r>
              <a:rPr lang="sl-SI" dirty="0" err="1">
                <a:solidFill>
                  <a:schemeClr val="bg1"/>
                </a:solidFill>
              </a:rPr>
              <a:t>kmet.dej</a:t>
            </a:r>
            <a:r>
              <a:rPr lang="sl-SI" dirty="0">
                <a:solidFill>
                  <a:schemeClr val="bg1"/>
                </a:solidFill>
              </a:rPr>
              <a:t>/AK/vstopni prag/pogoji upravičenosti – razen v primerih brez KZU je vstopni prag 100EUR NP</a:t>
            </a:r>
            <a:endParaRPr lang="sl-SI" dirty="0"/>
          </a:p>
        </p:txBody>
      </p:sp>
    </p:spTree>
    <p:extLst>
      <p:ext uri="{BB962C8B-B14F-4D97-AF65-F5344CB8AC3E}">
        <p14:creationId xmlns:p14="http://schemas.microsoft.com/office/powerpoint/2010/main" val="2552089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83492"/>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2793973340"/>
              </p:ext>
            </p:extLst>
          </p:nvPr>
        </p:nvGraphicFramePr>
        <p:xfrm>
          <a:off x="133823" y="628649"/>
          <a:ext cx="11991502" cy="6229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234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83492"/>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2459716714"/>
              </p:ext>
            </p:extLst>
          </p:nvPr>
        </p:nvGraphicFramePr>
        <p:xfrm>
          <a:off x="133823" y="628649"/>
          <a:ext cx="11991502" cy="6229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680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83492"/>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360511824"/>
              </p:ext>
            </p:extLst>
          </p:nvPr>
        </p:nvGraphicFramePr>
        <p:xfrm>
          <a:off x="133823" y="628649"/>
          <a:ext cx="11991502" cy="6229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022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83492"/>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1827697169"/>
              </p:ext>
            </p:extLst>
          </p:nvPr>
        </p:nvGraphicFramePr>
        <p:xfrm>
          <a:off x="133823" y="628650"/>
          <a:ext cx="11991502" cy="606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a 1"/>
          <p:cNvSpPr/>
          <p:nvPr/>
        </p:nvSpPr>
        <p:spPr>
          <a:xfrm>
            <a:off x="7459580" y="433137"/>
            <a:ext cx="4100362" cy="1809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bg1"/>
                </a:solidFill>
              </a:rPr>
              <a:t>+ izpolnjevanje </a:t>
            </a:r>
            <a:r>
              <a:rPr lang="sl-SI" dirty="0">
                <a:solidFill>
                  <a:schemeClr val="bg1"/>
                </a:solidFill>
              </a:rPr>
              <a:t>splošnih pogojev do NP izvajanje </a:t>
            </a:r>
            <a:r>
              <a:rPr lang="sl-SI" dirty="0" err="1">
                <a:solidFill>
                  <a:schemeClr val="bg1"/>
                </a:solidFill>
              </a:rPr>
              <a:t>kmet.dej</a:t>
            </a:r>
            <a:r>
              <a:rPr lang="sl-SI" dirty="0">
                <a:solidFill>
                  <a:schemeClr val="bg1"/>
                </a:solidFill>
              </a:rPr>
              <a:t>/AK/vstopni prag/pogoji upravičenosti – razen v primerih brez KZU je vstopni prag 100EUR NP</a:t>
            </a:r>
            <a:endParaRPr lang="sl-SI" dirty="0"/>
          </a:p>
        </p:txBody>
      </p:sp>
    </p:spTree>
    <p:extLst>
      <p:ext uri="{BB962C8B-B14F-4D97-AF65-F5344CB8AC3E}">
        <p14:creationId xmlns:p14="http://schemas.microsoft.com/office/powerpoint/2010/main" val="1314848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83492"/>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2805455477"/>
              </p:ext>
            </p:extLst>
          </p:nvPr>
        </p:nvGraphicFramePr>
        <p:xfrm>
          <a:off x="133823" y="628649"/>
          <a:ext cx="11991502" cy="6229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945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83492"/>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1726898555"/>
              </p:ext>
            </p:extLst>
          </p:nvPr>
        </p:nvGraphicFramePr>
        <p:xfrm>
          <a:off x="0" y="1009650"/>
          <a:ext cx="11991502" cy="541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825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p:cNvGraphicFramePr>
            <a:graphicFrameLocks noGrp="1"/>
          </p:cNvGraphicFramePr>
          <p:nvPr>
            <p:ph idx="1"/>
            <p:extLst>
              <p:ext uri="{D42A27DB-BD31-4B8C-83A1-F6EECF244321}">
                <p14:modId xmlns:p14="http://schemas.microsoft.com/office/powerpoint/2010/main" val="897237629"/>
              </p:ext>
            </p:extLst>
          </p:nvPr>
        </p:nvGraphicFramePr>
        <p:xfrm>
          <a:off x="2" y="398527"/>
          <a:ext cx="12191998" cy="6967807"/>
        </p:xfrm>
        <a:graphic>
          <a:graphicData uri="http://schemas.openxmlformats.org/drawingml/2006/table">
            <a:tbl>
              <a:tblPr firstRow="1" firstCol="1" bandRow="1">
                <a:tableStyleId>{5C22544A-7EE6-4342-B048-85BDC9FD1C3A}</a:tableStyleId>
              </a:tblPr>
              <a:tblGrid>
                <a:gridCol w="3657599">
                  <a:extLst>
                    <a:ext uri="{9D8B030D-6E8A-4147-A177-3AD203B41FA5}">
                      <a16:colId xmlns:a16="http://schemas.microsoft.com/office/drawing/2014/main" val="3456336989"/>
                    </a:ext>
                  </a:extLst>
                </a:gridCol>
                <a:gridCol w="4997894">
                  <a:extLst>
                    <a:ext uri="{9D8B030D-6E8A-4147-A177-3AD203B41FA5}">
                      <a16:colId xmlns:a16="http://schemas.microsoft.com/office/drawing/2014/main" val="534684251"/>
                    </a:ext>
                  </a:extLst>
                </a:gridCol>
                <a:gridCol w="3536505">
                  <a:extLst>
                    <a:ext uri="{9D8B030D-6E8A-4147-A177-3AD203B41FA5}">
                      <a16:colId xmlns:a16="http://schemas.microsoft.com/office/drawing/2014/main" val="4110653530"/>
                    </a:ext>
                  </a:extLst>
                </a:gridCol>
              </a:tblGrid>
              <a:tr h="0">
                <a:tc>
                  <a:txBody>
                    <a:bodyPr/>
                    <a:lstStyle/>
                    <a:p>
                      <a:pPr>
                        <a:lnSpc>
                          <a:spcPct val="107000"/>
                        </a:lnSpc>
                        <a:spcAft>
                          <a:spcPts val="0"/>
                        </a:spcAft>
                      </a:pPr>
                      <a:r>
                        <a:rPr lang="sl-SI" sz="1300" dirty="0">
                          <a:effectLst/>
                          <a:latin typeface="+mn-lt"/>
                        </a:rPr>
                        <a:t>Neposredna plačila 2015-2022</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rgbClr val="7030A0"/>
                    </a:solidFill>
                  </a:tcPr>
                </a:tc>
                <a:tc>
                  <a:txBody>
                    <a:bodyPr/>
                    <a:lstStyle/>
                    <a:p>
                      <a:pPr>
                        <a:lnSpc>
                          <a:spcPct val="107000"/>
                        </a:lnSpc>
                        <a:spcAft>
                          <a:spcPts val="0"/>
                        </a:spcAft>
                      </a:pPr>
                      <a:r>
                        <a:rPr lang="sl-SI" sz="1300" dirty="0">
                          <a:effectLst/>
                          <a:latin typeface="+mn-lt"/>
                        </a:rPr>
                        <a:t>Neposredna plačila 2023-2027</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tc>
                <a:tc>
                  <a:txBody>
                    <a:bodyPr/>
                    <a:lstStyle/>
                    <a:p>
                      <a:pPr>
                        <a:lnSpc>
                          <a:spcPct val="107000"/>
                        </a:lnSpc>
                        <a:spcAft>
                          <a:spcPts val="0"/>
                        </a:spcAft>
                      </a:pPr>
                      <a:r>
                        <a:rPr lang="sl-SI" sz="1300" dirty="0">
                          <a:effectLst/>
                          <a:latin typeface="+mn-lt"/>
                        </a:rPr>
                        <a:t>Neposredna plačila 2023-2027 / nacionalna ovojnica 131.530.052 EUR)</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tc>
                <a:extLst>
                  <a:ext uri="{0D108BD9-81ED-4DB2-BD59-A6C34878D82A}">
                    <a16:rowId xmlns:a16="http://schemas.microsoft.com/office/drawing/2014/main" val="1646991923"/>
                  </a:ext>
                </a:extLst>
              </a:tr>
              <a:tr h="622650">
                <a:tc>
                  <a:txBody>
                    <a:bodyPr/>
                    <a:lstStyle/>
                    <a:p>
                      <a:pPr>
                        <a:lnSpc>
                          <a:spcPct val="107000"/>
                        </a:lnSpc>
                        <a:spcAft>
                          <a:spcPts val="0"/>
                        </a:spcAft>
                      </a:pPr>
                      <a:r>
                        <a:rPr lang="sl-SI" sz="1300" b="1" dirty="0">
                          <a:solidFill>
                            <a:schemeClr val="tx1"/>
                          </a:solidFill>
                          <a:effectLst/>
                          <a:latin typeface="+mn-lt"/>
                        </a:rPr>
                        <a:t>Osnovno plačilo </a:t>
                      </a:r>
                      <a:r>
                        <a:rPr lang="sl-SI" sz="1300" b="0" dirty="0">
                          <a:solidFill>
                            <a:schemeClr val="tx1"/>
                          </a:solidFill>
                          <a:effectLst/>
                          <a:latin typeface="+mn-lt"/>
                        </a:rPr>
                        <a:t>(</a:t>
                      </a:r>
                      <a:r>
                        <a:rPr lang="sl-SI" sz="1300" b="0" dirty="0" err="1">
                          <a:solidFill>
                            <a:schemeClr val="tx1"/>
                          </a:solidFill>
                          <a:effectLst/>
                          <a:latin typeface="+mn-lt"/>
                        </a:rPr>
                        <a:t>oz.t.i</a:t>
                      </a:r>
                      <a:r>
                        <a:rPr lang="sl-SI" sz="1300" b="0" dirty="0">
                          <a:solidFill>
                            <a:schemeClr val="tx1"/>
                          </a:solidFill>
                          <a:effectLst/>
                          <a:latin typeface="+mn-lt"/>
                        </a:rPr>
                        <a:t> PP</a:t>
                      </a:r>
                      <a:r>
                        <a:rPr lang="sl-SI" sz="1300" b="0" dirty="0" smtClean="0">
                          <a:solidFill>
                            <a:schemeClr val="tx1"/>
                          </a:solidFill>
                          <a:effectLst/>
                          <a:latin typeface="+mn-lt"/>
                        </a:rPr>
                        <a:t>)  (53,92% +</a:t>
                      </a:r>
                      <a:r>
                        <a:rPr lang="sl-SI" sz="1300" b="0" dirty="0" err="1" smtClean="0">
                          <a:solidFill>
                            <a:schemeClr val="tx1"/>
                          </a:solidFill>
                          <a:effectLst/>
                          <a:latin typeface="+mn-lt"/>
                        </a:rPr>
                        <a:t>overbooking</a:t>
                      </a:r>
                      <a:r>
                        <a:rPr lang="sl-SI" sz="1300" b="0" baseline="0" dirty="0" smtClean="0">
                          <a:solidFill>
                            <a:schemeClr val="tx1"/>
                          </a:solidFill>
                          <a:effectLst/>
                          <a:latin typeface="+mn-lt"/>
                        </a:rPr>
                        <a:t> )</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6">
                        <a:lumMod val="20000"/>
                        <a:lumOff val="80000"/>
                      </a:schemeClr>
                    </a:solidFill>
                  </a:tcPr>
                </a:tc>
                <a:tc>
                  <a:txBody>
                    <a:bodyPr/>
                    <a:lstStyle/>
                    <a:p>
                      <a:pPr>
                        <a:lnSpc>
                          <a:spcPct val="107000"/>
                        </a:lnSpc>
                        <a:spcAft>
                          <a:spcPts val="0"/>
                        </a:spcAft>
                      </a:pPr>
                      <a:r>
                        <a:rPr lang="sl-SI" sz="1300" b="1" dirty="0">
                          <a:solidFill>
                            <a:schemeClr val="tx1"/>
                          </a:solidFill>
                          <a:effectLst/>
                          <a:latin typeface="+mn-lt"/>
                        </a:rPr>
                        <a:t>Osnovna dohodkovna podpora za </a:t>
                      </a:r>
                      <a:r>
                        <a:rPr lang="sl-SI" sz="1300" b="1" dirty="0" err="1">
                          <a:solidFill>
                            <a:schemeClr val="tx1"/>
                          </a:solidFill>
                          <a:effectLst/>
                          <a:latin typeface="+mn-lt"/>
                        </a:rPr>
                        <a:t>trajnostnost</a:t>
                      </a:r>
                      <a:r>
                        <a:rPr lang="sl-SI" sz="1300" b="1" dirty="0">
                          <a:solidFill>
                            <a:schemeClr val="tx1"/>
                          </a:solidFill>
                          <a:effectLst/>
                          <a:latin typeface="+mn-lt"/>
                        </a:rPr>
                        <a:t> </a:t>
                      </a:r>
                      <a:r>
                        <a:rPr lang="sl-SI" sz="1300" b="0" dirty="0">
                          <a:solidFill>
                            <a:schemeClr val="tx1"/>
                          </a:solidFill>
                          <a:effectLst/>
                          <a:latin typeface="+mn-lt"/>
                        </a:rPr>
                        <a:t>(ODPT) </a:t>
                      </a:r>
                    </a:p>
                    <a:p>
                      <a:pPr>
                        <a:lnSpc>
                          <a:spcPct val="107000"/>
                        </a:lnSpc>
                        <a:spcAft>
                          <a:spcPts val="0"/>
                        </a:spcAft>
                      </a:pPr>
                      <a:r>
                        <a:rPr lang="sl-SI" sz="1300" b="0" i="1" u="sng" dirty="0">
                          <a:solidFill>
                            <a:schemeClr val="tx1"/>
                          </a:solidFill>
                          <a:effectLst/>
                          <a:latin typeface="+mn-lt"/>
                        </a:rPr>
                        <a:t>NOVO: </a:t>
                      </a:r>
                      <a:r>
                        <a:rPr lang="sl-SI" sz="1300" b="0" dirty="0">
                          <a:solidFill>
                            <a:schemeClr val="tx1"/>
                          </a:solidFill>
                          <a:effectLst/>
                          <a:latin typeface="+mn-lt"/>
                        </a:rPr>
                        <a:t>ukinitev plačilnih pravic, enotna podpora </a:t>
                      </a:r>
                      <a:r>
                        <a:rPr lang="sl-SI" sz="1300" b="0" dirty="0" smtClean="0">
                          <a:solidFill>
                            <a:schemeClr val="tx1"/>
                          </a:solidFill>
                          <a:effectLst/>
                          <a:latin typeface="+mn-lt"/>
                        </a:rPr>
                        <a:t>na upravičen hektar načrtovana</a:t>
                      </a:r>
                      <a:r>
                        <a:rPr lang="sl-SI" sz="1300" b="0" baseline="0" dirty="0" smtClean="0">
                          <a:solidFill>
                            <a:schemeClr val="tx1"/>
                          </a:solidFill>
                          <a:effectLst/>
                          <a:latin typeface="+mn-lt"/>
                        </a:rPr>
                        <a:t> vrednost je 1</a:t>
                      </a:r>
                      <a:r>
                        <a:rPr lang="sl-SI" sz="1300" b="0" dirty="0" smtClean="0">
                          <a:solidFill>
                            <a:schemeClr val="tx1"/>
                          </a:solidFill>
                          <a:effectLst/>
                          <a:latin typeface="+mn-lt"/>
                        </a:rPr>
                        <a:t>84€/ha)</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6">
                        <a:lumMod val="20000"/>
                        <a:lumOff val="80000"/>
                      </a:schemeClr>
                    </a:solidFill>
                  </a:tcPr>
                </a:tc>
                <a:tc>
                  <a:txBody>
                    <a:bodyPr/>
                    <a:lstStyle/>
                    <a:p>
                      <a:pPr>
                        <a:lnSpc>
                          <a:spcPct val="107000"/>
                        </a:lnSpc>
                        <a:spcAft>
                          <a:spcPts val="0"/>
                        </a:spcAft>
                      </a:pPr>
                      <a:r>
                        <a:rPr lang="sl-SI" sz="1300" dirty="0">
                          <a:effectLst/>
                          <a:latin typeface="+mn-lt"/>
                        </a:rPr>
                        <a:t>82.890.238,8 </a:t>
                      </a:r>
                      <a:r>
                        <a:rPr lang="sl-SI" sz="1300" dirty="0" smtClean="0">
                          <a:effectLst/>
                          <a:latin typeface="+mn-lt"/>
                        </a:rPr>
                        <a:t>eura (63,02 %)</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chemeClr val="accent6">
                        <a:lumMod val="20000"/>
                        <a:lumOff val="80000"/>
                      </a:schemeClr>
                    </a:solidFill>
                  </a:tcPr>
                </a:tc>
                <a:extLst>
                  <a:ext uri="{0D108BD9-81ED-4DB2-BD59-A6C34878D82A}">
                    <a16:rowId xmlns:a16="http://schemas.microsoft.com/office/drawing/2014/main" val="2983497562"/>
                  </a:ext>
                </a:extLst>
              </a:tr>
              <a:tr h="411987">
                <a:tc>
                  <a:txBody>
                    <a:bodyPr/>
                    <a:lstStyle/>
                    <a:p>
                      <a:pPr>
                        <a:lnSpc>
                          <a:spcPct val="107000"/>
                        </a:lnSpc>
                        <a:spcAft>
                          <a:spcPts val="0"/>
                        </a:spcAft>
                      </a:pPr>
                      <a:r>
                        <a:rPr lang="sl-SI" sz="1300" b="0" dirty="0">
                          <a:solidFill>
                            <a:schemeClr val="tx1"/>
                          </a:solidFill>
                          <a:effectLst/>
                          <a:latin typeface="+mn-lt"/>
                        </a:rPr>
                        <a:t> </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5">
                        <a:lumMod val="20000"/>
                        <a:lumOff val="80000"/>
                      </a:schemeClr>
                    </a:solidFill>
                  </a:tcPr>
                </a:tc>
                <a:tc>
                  <a:txBody>
                    <a:bodyPr/>
                    <a:lstStyle/>
                    <a:p>
                      <a:pPr>
                        <a:lnSpc>
                          <a:spcPct val="107000"/>
                        </a:lnSpc>
                        <a:spcAft>
                          <a:spcPts val="0"/>
                        </a:spcAft>
                      </a:pPr>
                      <a:r>
                        <a:rPr lang="sl-SI" sz="1300" b="0" i="1" u="sng" dirty="0">
                          <a:solidFill>
                            <a:schemeClr val="tx1"/>
                          </a:solidFill>
                          <a:effectLst/>
                          <a:latin typeface="+mn-lt"/>
                        </a:rPr>
                        <a:t>NOVO: </a:t>
                      </a:r>
                      <a:r>
                        <a:rPr lang="sl-SI" sz="1300" b="1" dirty="0">
                          <a:solidFill>
                            <a:schemeClr val="tx1"/>
                          </a:solidFill>
                          <a:effectLst/>
                          <a:latin typeface="+mn-lt"/>
                        </a:rPr>
                        <a:t>Dopolnilno </a:t>
                      </a:r>
                      <a:r>
                        <a:rPr lang="sl-SI" sz="1300" b="1" dirty="0" err="1">
                          <a:solidFill>
                            <a:schemeClr val="tx1"/>
                          </a:solidFill>
                          <a:effectLst/>
                          <a:latin typeface="+mn-lt"/>
                        </a:rPr>
                        <a:t>prerazporeditvena</a:t>
                      </a:r>
                      <a:r>
                        <a:rPr lang="sl-SI" sz="1300" b="1" dirty="0">
                          <a:solidFill>
                            <a:schemeClr val="tx1"/>
                          </a:solidFill>
                          <a:effectLst/>
                          <a:latin typeface="+mn-lt"/>
                        </a:rPr>
                        <a:t> dohodkovna podporo za </a:t>
                      </a:r>
                      <a:r>
                        <a:rPr lang="sl-SI" sz="1300" b="1" dirty="0" err="1">
                          <a:solidFill>
                            <a:schemeClr val="tx1"/>
                          </a:solidFill>
                          <a:effectLst/>
                          <a:latin typeface="+mn-lt"/>
                        </a:rPr>
                        <a:t>trajnostnost</a:t>
                      </a:r>
                      <a:r>
                        <a:rPr lang="sl-SI" sz="1300" b="1" dirty="0">
                          <a:solidFill>
                            <a:schemeClr val="tx1"/>
                          </a:solidFill>
                          <a:effectLst/>
                          <a:latin typeface="+mn-lt"/>
                        </a:rPr>
                        <a:t> </a:t>
                      </a:r>
                      <a:r>
                        <a:rPr lang="sl-SI" sz="1300" b="0" dirty="0">
                          <a:solidFill>
                            <a:schemeClr val="tx1"/>
                          </a:solidFill>
                          <a:effectLst/>
                          <a:latin typeface="+mn-lt"/>
                        </a:rPr>
                        <a:t>- DPDPT</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5">
                        <a:lumMod val="20000"/>
                        <a:lumOff val="80000"/>
                      </a:schemeClr>
                    </a:solidFill>
                  </a:tcPr>
                </a:tc>
                <a:tc>
                  <a:txBody>
                    <a:bodyPr/>
                    <a:lstStyle/>
                    <a:p>
                      <a:pPr>
                        <a:lnSpc>
                          <a:spcPct val="107000"/>
                        </a:lnSpc>
                        <a:spcAft>
                          <a:spcPts val="0"/>
                        </a:spcAft>
                      </a:pPr>
                      <a:r>
                        <a:rPr lang="sl-SI" sz="1300" dirty="0">
                          <a:effectLst/>
                          <a:latin typeface="+mn-lt"/>
                        </a:rPr>
                        <a:t>6.576.502,60 </a:t>
                      </a:r>
                      <a:r>
                        <a:rPr lang="sl-SI" sz="1300" dirty="0" smtClean="0">
                          <a:effectLst/>
                          <a:latin typeface="+mn-lt"/>
                        </a:rPr>
                        <a:t>eura</a:t>
                      </a:r>
                      <a:r>
                        <a:rPr lang="sl-SI" sz="1300" baseline="0" dirty="0" smtClean="0">
                          <a:effectLst/>
                          <a:latin typeface="+mn-lt"/>
                        </a:rPr>
                        <a:t> (</a:t>
                      </a:r>
                      <a:r>
                        <a:rPr lang="sl-SI" sz="1300" dirty="0" smtClean="0">
                          <a:effectLst/>
                          <a:latin typeface="+mn-lt"/>
                        </a:rPr>
                        <a:t>5 %   + 1,2 mio € na podlagi postopnega znižanja ODPT)</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chemeClr val="accent5">
                        <a:lumMod val="20000"/>
                        <a:lumOff val="80000"/>
                      </a:schemeClr>
                    </a:solidFill>
                  </a:tcPr>
                </a:tc>
                <a:extLst>
                  <a:ext uri="{0D108BD9-81ED-4DB2-BD59-A6C34878D82A}">
                    <a16:rowId xmlns:a16="http://schemas.microsoft.com/office/drawing/2014/main" val="3770428407"/>
                  </a:ext>
                </a:extLst>
              </a:tr>
              <a:tr h="218053">
                <a:tc>
                  <a:txBody>
                    <a:bodyPr/>
                    <a:lstStyle/>
                    <a:p>
                      <a:pPr>
                        <a:lnSpc>
                          <a:spcPct val="107000"/>
                        </a:lnSpc>
                        <a:spcAft>
                          <a:spcPts val="0"/>
                        </a:spcAft>
                      </a:pPr>
                      <a:r>
                        <a:rPr lang="sl-SI" sz="1300" b="1" dirty="0">
                          <a:solidFill>
                            <a:schemeClr val="tx1"/>
                          </a:solidFill>
                          <a:effectLst/>
                          <a:latin typeface="+mn-lt"/>
                        </a:rPr>
                        <a:t>Plačilo za mlade </a:t>
                      </a:r>
                      <a:r>
                        <a:rPr lang="sl-SI" sz="1300" b="1" dirty="0" smtClean="0">
                          <a:solidFill>
                            <a:schemeClr val="tx1"/>
                          </a:solidFill>
                          <a:effectLst/>
                          <a:latin typeface="+mn-lt"/>
                        </a:rPr>
                        <a:t>kmete  </a:t>
                      </a:r>
                      <a:r>
                        <a:rPr lang="sl-SI" sz="1300" b="0" dirty="0" smtClean="0">
                          <a:solidFill>
                            <a:schemeClr val="tx1"/>
                          </a:solidFill>
                          <a:effectLst/>
                          <a:latin typeface="+mn-lt"/>
                        </a:rPr>
                        <a:t>(1,5% do 2%)</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4">
                        <a:lumMod val="20000"/>
                        <a:lumOff val="80000"/>
                      </a:schemeClr>
                    </a:solidFill>
                  </a:tcPr>
                </a:tc>
                <a:tc>
                  <a:txBody>
                    <a:bodyPr/>
                    <a:lstStyle/>
                    <a:p>
                      <a:pPr>
                        <a:lnSpc>
                          <a:spcPct val="107000"/>
                        </a:lnSpc>
                        <a:spcAft>
                          <a:spcPts val="0"/>
                        </a:spcAft>
                      </a:pPr>
                      <a:r>
                        <a:rPr lang="sl-SI" sz="1300" b="1" dirty="0" smtClean="0">
                          <a:solidFill>
                            <a:schemeClr val="tx1"/>
                          </a:solidFill>
                          <a:effectLst/>
                          <a:latin typeface="+mn-lt"/>
                        </a:rPr>
                        <a:t>Dopolnilna dohodkovna </a:t>
                      </a:r>
                      <a:r>
                        <a:rPr lang="sl-SI" sz="1300" b="1" dirty="0">
                          <a:solidFill>
                            <a:schemeClr val="tx1"/>
                          </a:solidFill>
                          <a:effectLst/>
                          <a:latin typeface="+mn-lt"/>
                        </a:rPr>
                        <a:t>podpora za mlade kmete</a:t>
                      </a:r>
                      <a:endParaRPr lang="sl-SI" sz="1300" b="1"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4">
                        <a:lumMod val="20000"/>
                        <a:lumOff val="80000"/>
                      </a:schemeClr>
                    </a:solidFill>
                  </a:tcPr>
                </a:tc>
                <a:tc>
                  <a:txBody>
                    <a:bodyPr/>
                    <a:lstStyle/>
                    <a:p>
                      <a:pPr>
                        <a:lnSpc>
                          <a:spcPct val="107000"/>
                        </a:lnSpc>
                        <a:spcAft>
                          <a:spcPts val="0"/>
                        </a:spcAft>
                      </a:pPr>
                      <a:r>
                        <a:rPr lang="sl-SI" sz="1300" dirty="0">
                          <a:effectLst/>
                          <a:latin typeface="+mn-lt"/>
                        </a:rPr>
                        <a:t>1.972.950,43 </a:t>
                      </a:r>
                      <a:r>
                        <a:rPr lang="sl-SI" sz="1300" dirty="0" smtClean="0">
                          <a:effectLst/>
                          <a:latin typeface="+mn-lt"/>
                        </a:rPr>
                        <a:t>eura (1,5%)</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chemeClr val="accent4">
                        <a:lumMod val="20000"/>
                        <a:lumOff val="80000"/>
                      </a:schemeClr>
                    </a:solidFill>
                  </a:tcPr>
                </a:tc>
                <a:extLst>
                  <a:ext uri="{0D108BD9-81ED-4DB2-BD59-A6C34878D82A}">
                    <a16:rowId xmlns:a16="http://schemas.microsoft.com/office/drawing/2014/main" val="45064338"/>
                  </a:ext>
                </a:extLst>
              </a:tr>
              <a:tr h="833314">
                <a:tc>
                  <a:txBody>
                    <a:bodyPr/>
                    <a:lstStyle/>
                    <a:p>
                      <a:pPr>
                        <a:lnSpc>
                          <a:spcPct val="107000"/>
                        </a:lnSpc>
                        <a:spcAft>
                          <a:spcPts val="0"/>
                        </a:spcAft>
                      </a:pPr>
                      <a:r>
                        <a:rPr lang="sl-SI" sz="1300" b="1" dirty="0">
                          <a:solidFill>
                            <a:schemeClr val="tx1"/>
                          </a:solidFill>
                          <a:effectLst/>
                          <a:latin typeface="+mn-lt"/>
                        </a:rPr>
                        <a:t>Zelena </a:t>
                      </a:r>
                      <a:r>
                        <a:rPr lang="sl-SI" sz="1300" b="1" dirty="0" smtClean="0">
                          <a:solidFill>
                            <a:schemeClr val="tx1"/>
                          </a:solidFill>
                          <a:effectLst/>
                          <a:latin typeface="+mn-lt"/>
                        </a:rPr>
                        <a:t>komponenta  </a:t>
                      </a:r>
                      <a:r>
                        <a:rPr lang="sl-SI" sz="1300" b="0" dirty="0" smtClean="0">
                          <a:solidFill>
                            <a:schemeClr val="tx1"/>
                          </a:solidFill>
                          <a:effectLst/>
                          <a:latin typeface="+mn-lt"/>
                        </a:rPr>
                        <a:t>(30%)</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3">
                        <a:lumMod val="20000"/>
                        <a:lumOff val="80000"/>
                      </a:schemeClr>
                    </a:solidFill>
                  </a:tcPr>
                </a:tc>
                <a:tc>
                  <a:txBody>
                    <a:bodyPr/>
                    <a:lstStyle/>
                    <a:p>
                      <a:pPr>
                        <a:lnSpc>
                          <a:spcPct val="107000"/>
                        </a:lnSpc>
                        <a:spcAft>
                          <a:spcPts val="0"/>
                        </a:spcAft>
                      </a:pPr>
                      <a:r>
                        <a:rPr lang="sl-SI" sz="1300" b="1" u="sng" dirty="0">
                          <a:solidFill>
                            <a:schemeClr val="tx1"/>
                          </a:solidFill>
                          <a:effectLst/>
                          <a:latin typeface="+mn-lt"/>
                        </a:rPr>
                        <a:t>NI več del NP, postane del </a:t>
                      </a:r>
                      <a:r>
                        <a:rPr lang="sl-SI" sz="1300" b="1" u="sng" dirty="0" smtClean="0">
                          <a:solidFill>
                            <a:schemeClr val="tx1"/>
                          </a:solidFill>
                          <a:effectLst/>
                          <a:latin typeface="+mn-lt"/>
                        </a:rPr>
                        <a:t>pogojenosti </a:t>
                      </a:r>
                      <a:endParaRPr lang="sl-SI" sz="1300" b="1" dirty="0">
                        <a:solidFill>
                          <a:schemeClr val="tx1"/>
                        </a:solidFill>
                        <a:effectLst/>
                        <a:latin typeface="+mn-lt"/>
                      </a:endParaRPr>
                    </a:p>
                    <a:p>
                      <a:pPr marL="342900" lvl="0" indent="-342900">
                        <a:lnSpc>
                          <a:spcPct val="107000"/>
                        </a:lnSpc>
                        <a:spcAft>
                          <a:spcPts val="0"/>
                        </a:spcAft>
                        <a:buFont typeface="Calibri" panose="020F0502020204030204" pitchFamily="34" charset="0"/>
                        <a:buChar char="-"/>
                      </a:pPr>
                      <a:r>
                        <a:rPr lang="sl-SI" sz="1300" b="0" dirty="0">
                          <a:solidFill>
                            <a:schemeClr val="tx1"/>
                          </a:solidFill>
                          <a:effectLst/>
                          <a:latin typeface="+mn-lt"/>
                        </a:rPr>
                        <a:t>OOTT v DKOP 9 </a:t>
                      </a:r>
                      <a:r>
                        <a:rPr lang="sl-SI" sz="1300" b="0" dirty="0" smtClean="0">
                          <a:solidFill>
                            <a:schemeClr val="tx1"/>
                          </a:solidFill>
                          <a:effectLst/>
                          <a:latin typeface="+mn-lt"/>
                        </a:rPr>
                        <a:t>in deloma PEP</a:t>
                      </a:r>
                      <a:r>
                        <a:rPr lang="sl-SI" sz="1300" b="0" baseline="0" dirty="0" smtClean="0">
                          <a:solidFill>
                            <a:schemeClr val="tx1"/>
                          </a:solidFill>
                          <a:effectLst/>
                          <a:latin typeface="+mn-lt"/>
                        </a:rPr>
                        <a:t> -</a:t>
                      </a:r>
                      <a:r>
                        <a:rPr lang="sl-SI" sz="1300" b="0" dirty="0" smtClean="0">
                          <a:solidFill>
                            <a:schemeClr val="tx1"/>
                          </a:solidFill>
                          <a:effectLst/>
                          <a:latin typeface="+mn-lt"/>
                        </a:rPr>
                        <a:t> </a:t>
                      </a:r>
                      <a:r>
                        <a:rPr lang="sl-SI" sz="1300" b="0" dirty="0">
                          <a:solidFill>
                            <a:schemeClr val="tx1"/>
                          </a:solidFill>
                          <a:effectLst/>
                          <a:latin typeface="+mn-lt"/>
                        </a:rPr>
                        <a:t>in sicer kot neproduktivne površine ali dosevki ali rastline, ki vežejo dušik v </a:t>
                      </a:r>
                      <a:r>
                        <a:rPr lang="sl-SI" sz="1300" b="0" dirty="0" smtClean="0">
                          <a:solidFill>
                            <a:schemeClr val="tx1"/>
                          </a:solidFill>
                          <a:effectLst/>
                          <a:latin typeface="+mn-lt"/>
                        </a:rPr>
                        <a:t>DKOP8</a:t>
                      </a:r>
                    </a:p>
                    <a:p>
                      <a:pPr>
                        <a:lnSpc>
                          <a:spcPct val="107000"/>
                        </a:lnSpc>
                        <a:spcAft>
                          <a:spcPts val="0"/>
                        </a:spcAft>
                      </a:pPr>
                      <a:r>
                        <a:rPr lang="sl-SI" sz="1300" b="0" dirty="0" smtClean="0">
                          <a:solidFill>
                            <a:schemeClr val="tx1"/>
                          </a:solidFill>
                          <a:effectLst/>
                          <a:latin typeface="+mn-lt"/>
                        </a:rPr>
                        <a:t>-         diverzifikacija </a:t>
                      </a:r>
                      <a:r>
                        <a:rPr lang="sl-SI" sz="1300" b="0" dirty="0">
                          <a:solidFill>
                            <a:schemeClr val="tx1"/>
                          </a:solidFill>
                          <a:effectLst/>
                          <a:latin typeface="+mn-lt"/>
                        </a:rPr>
                        <a:t>ni prenesena </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3">
                        <a:lumMod val="20000"/>
                        <a:lumOff val="80000"/>
                      </a:schemeClr>
                    </a:solidFill>
                  </a:tcPr>
                </a:tc>
                <a:tc>
                  <a:txBody>
                    <a:bodyPr/>
                    <a:lstStyle/>
                    <a:p>
                      <a:pPr>
                        <a:lnSpc>
                          <a:spcPct val="107000"/>
                        </a:lnSpc>
                        <a:spcAft>
                          <a:spcPts val="0"/>
                        </a:spcAft>
                      </a:pPr>
                      <a:r>
                        <a:rPr lang="sl-SI" sz="1300" dirty="0">
                          <a:effectLst/>
                          <a:latin typeface="+mn-lt"/>
                        </a:rPr>
                        <a:t>/</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chemeClr val="accent3">
                        <a:lumMod val="20000"/>
                        <a:lumOff val="80000"/>
                      </a:schemeClr>
                    </a:solidFill>
                  </a:tcPr>
                </a:tc>
                <a:extLst>
                  <a:ext uri="{0D108BD9-81ED-4DB2-BD59-A6C34878D82A}">
                    <a16:rowId xmlns:a16="http://schemas.microsoft.com/office/drawing/2014/main" val="2405304808"/>
                  </a:ext>
                </a:extLst>
              </a:tr>
              <a:tr h="254149">
                <a:tc>
                  <a:txBody>
                    <a:bodyPr/>
                    <a:lstStyle/>
                    <a:p>
                      <a:pPr>
                        <a:lnSpc>
                          <a:spcPct val="107000"/>
                        </a:lnSpc>
                        <a:spcAft>
                          <a:spcPts val="0"/>
                        </a:spcAft>
                      </a:pPr>
                      <a:r>
                        <a:rPr lang="sl-SI" sz="1300" b="0" dirty="0">
                          <a:solidFill>
                            <a:schemeClr val="tx1"/>
                          </a:solidFill>
                          <a:effectLst/>
                          <a:latin typeface="+mn-lt"/>
                        </a:rPr>
                        <a:t> </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2">
                        <a:lumMod val="20000"/>
                        <a:lumOff val="80000"/>
                      </a:schemeClr>
                    </a:solidFill>
                  </a:tcPr>
                </a:tc>
                <a:tc>
                  <a:txBody>
                    <a:bodyPr/>
                    <a:lstStyle/>
                    <a:p>
                      <a:pPr>
                        <a:lnSpc>
                          <a:spcPct val="107000"/>
                        </a:lnSpc>
                        <a:spcAft>
                          <a:spcPts val="0"/>
                        </a:spcAft>
                      </a:pPr>
                      <a:r>
                        <a:rPr lang="sl-SI" sz="1300" b="1" dirty="0">
                          <a:solidFill>
                            <a:schemeClr val="tx1"/>
                          </a:solidFill>
                          <a:effectLst/>
                          <a:latin typeface="+mn-lt"/>
                        </a:rPr>
                        <a:t>Shema za podnebje in okolje </a:t>
                      </a:r>
                      <a:r>
                        <a:rPr lang="sl-SI" sz="1300" b="0" dirty="0">
                          <a:solidFill>
                            <a:schemeClr val="tx1"/>
                          </a:solidFill>
                          <a:effectLst/>
                          <a:latin typeface="+mn-lt"/>
                        </a:rPr>
                        <a:t>(SOPO</a:t>
                      </a:r>
                      <a:r>
                        <a:rPr lang="sl-SI" sz="1300" b="0" dirty="0" smtClean="0">
                          <a:solidFill>
                            <a:schemeClr val="tx1"/>
                          </a:solidFill>
                          <a:effectLst/>
                          <a:latin typeface="+mn-lt"/>
                        </a:rPr>
                        <a:t>) - 11 </a:t>
                      </a:r>
                      <a:r>
                        <a:rPr lang="sl-SI" sz="1300" b="0" dirty="0">
                          <a:solidFill>
                            <a:schemeClr val="tx1"/>
                          </a:solidFill>
                          <a:effectLst/>
                          <a:latin typeface="+mn-lt"/>
                        </a:rPr>
                        <a:t>shem – enoletne, prostovoljne</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2">
                        <a:lumMod val="20000"/>
                        <a:lumOff val="80000"/>
                      </a:schemeClr>
                    </a:solidFill>
                  </a:tcPr>
                </a:tc>
                <a:tc>
                  <a:txBody>
                    <a:bodyPr/>
                    <a:lstStyle/>
                    <a:p>
                      <a:pPr>
                        <a:lnSpc>
                          <a:spcPct val="107000"/>
                        </a:lnSpc>
                        <a:spcAft>
                          <a:spcPts val="0"/>
                        </a:spcAft>
                      </a:pPr>
                      <a:r>
                        <a:rPr lang="sl-SI" sz="1300" dirty="0">
                          <a:effectLst/>
                          <a:latin typeface="+mn-lt"/>
                        </a:rPr>
                        <a:t>20.360.852 </a:t>
                      </a:r>
                      <a:r>
                        <a:rPr lang="sl-SI" sz="1300" dirty="0" smtClean="0">
                          <a:effectLst/>
                          <a:latin typeface="+mn-lt"/>
                        </a:rPr>
                        <a:t>eurov (15,48 %)</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chemeClr val="accent2">
                        <a:lumMod val="20000"/>
                        <a:lumOff val="80000"/>
                      </a:schemeClr>
                    </a:solidFill>
                  </a:tcPr>
                </a:tc>
                <a:extLst>
                  <a:ext uri="{0D108BD9-81ED-4DB2-BD59-A6C34878D82A}">
                    <a16:rowId xmlns:a16="http://schemas.microsoft.com/office/drawing/2014/main" val="270524629"/>
                  </a:ext>
                </a:extLst>
              </a:tr>
              <a:tr h="411987">
                <a:tc>
                  <a:txBody>
                    <a:bodyPr/>
                    <a:lstStyle/>
                    <a:p>
                      <a:pPr>
                        <a:lnSpc>
                          <a:spcPct val="107000"/>
                        </a:lnSpc>
                        <a:spcAft>
                          <a:spcPts val="0"/>
                        </a:spcAft>
                      </a:pPr>
                      <a:r>
                        <a:rPr lang="sl-SI" sz="1300" b="1" dirty="0">
                          <a:solidFill>
                            <a:schemeClr val="tx1"/>
                          </a:solidFill>
                          <a:effectLst/>
                          <a:latin typeface="+mn-lt"/>
                        </a:rPr>
                        <a:t>PONO</a:t>
                      </a:r>
                      <a:r>
                        <a:rPr lang="sl-SI" sz="1300" b="0" dirty="0">
                          <a:solidFill>
                            <a:schemeClr val="tx1"/>
                          </a:solidFill>
                          <a:effectLst/>
                          <a:latin typeface="+mn-lt"/>
                        </a:rPr>
                        <a:t> (gorsko območje za </a:t>
                      </a:r>
                      <a:r>
                        <a:rPr lang="sl-SI" sz="1300" b="0" dirty="0" smtClean="0">
                          <a:solidFill>
                            <a:schemeClr val="tx1"/>
                          </a:solidFill>
                          <a:effectLst/>
                          <a:latin typeface="+mn-lt"/>
                        </a:rPr>
                        <a:t>GERK </a:t>
                      </a:r>
                      <a:r>
                        <a:rPr lang="sl-SI" sz="1300" b="0" dirty="0">
                          <a:solidFill>
                            <a:schemeClr val="tx1"/>
                          </a:solidFill>
                          <a:effectLst/>
                          <a:latin typeface="+mn-lt"/>
                        </a:rPr>
                        <a:t>z nagibom vsaj 35</a:t>
                      </a:r>
                      <a:r>
                        <a:rPr lang="sl-SI" sz="1300" b="0" dirty="0" smtClean="0">
                          <a:solidFill>
                            <a:schemeClr val="tx1"/>
                          </a:solidFill>
                          <a:effectLst/>
                          <a:latin typeface="+mn-lt"/>
                        </a:rPr>
                        <a:t>%</a:t>
                      </a:r>
                      <a:r>
                        <a:rPr lang="sl-SI" sz="1300" b="0" baseline="0" dirty="0" smtClean="0">
                          <a:solidFill>
                            <a:schemeClr val="tx1"/>
                          </a:solidFill>
                          <a:effectLst/>
                          <a:latin typeface="+mn-lt"/>
                        </a:rPr>
                        <a:t> -</a:t>
                      </a:r>
                      <a:r>
                        <a:rPr lang="sl-SI" sz="1300" b="0" dirty="0" smtClean="0">
                          <a:solidFill>
                            <a:schemeClr val="tx1"/>
                          </a:solidFill>
                          <a:effectLst/>
                          <a:latin typeface="+mn-lt"/>
                        </a:rPr>
                        <a:t> 1,58%)</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1">
                        <a:lumMod val="20000"/>
                        <a:lumOff val="80000"/>
                      </a:schemeClr>
                    </a:solidFill>
                  </a:tcPr>
                </a:tc>
                <a:tc>
                  <a:txBody>
                    <a:bodyPr/>
                    <a:lstStyle/>
                    <a:p>
                      <a:pPr>
                        <a:lnSpc>
                          <a:spcPct val="107000"/>
                        </a:lnSpc>
                        <a:spcAft>
                          <a:spcPts val="0"/>
                        </a:spcAft>
                      </a:pPr>
                      <a:r>
                        <a:rPr lang="sl-SI" sz="1300" b="1" u="sng" dirty="0">
                          <a:solidFill>
                            <a:schemeClr val="tx1"/>
                          </a:solidFill>
                          <a:effectLst/>
                          <a:latin typeface="+mn-lt"/>
                        </a:rPr>
                        <a:t>Ni več del  NP  </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1">
                        <a:lumMod val="20000"/>
                        <a:lumOff val="80000"/>
                      </a:schemeClr>
                    </a:solidFill>
                  </a:tcPr>
                </a:tc>
                <a:tc>
                  <a:txBody>
                    <a:bodyPr/>
                    <a:lstStyle/>
                    <a:p>
                      <a:pPr>
                        <a:lnSpc>
                          <a:spcPct val="107000"/>
                        </a:lnSpc>
                        <a:spcAft>
                          <a:spcPts val="0"/>
                        </a:spcAft>
                      </a:pPr>
                      <a:r>
                        <a:rPr lang="sl-SI" sz="1300" dirty="0">
                          <a:effectLst/>
                          <a:latin typeface="+mn-lt"/>
                        </a:rPr>
                        <a:t> </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chemeClr val="accent1">
                        <a:lumMod val="20000"/>
                        <a:lumOff val="80000"/>
                      </a:schemeClr>
                    </a:solidFill>
                  </a:tcPr>
                </a:tc>
                <a:extLst>
                  <a:ext uri="{0D108BD9-81ED-4DB2-BD59-A6C34878D82A}">
                    <a16:rowId xmlns:a16="http://schemas.microsoft.com/office/drawing/2014/main" val="1767162010"/>
                  </a:ext>
                </a:extLst>
              </a:tr>
              <a:tr h="1254641">
                <a:tc>
                  <a:txBody>
                    <a:bodyPr/>
                    <a:lstStyle/>
                    <a:p>
                      <a:pPr>
                        <a:lnSpc>
                          <a:spcPct val="107000"/>
                        </a:lnSpc>
                        <a:spcAft>
                          <a:spcPts val="0"/>
                        </a:spcAft>
                      </a:pPr>
                      <a:r>
                        <a:rPr lang="sl-SI" sz="1300" b="1" dirty="0">
                          <a:solidFill>
                            <a:schemeClr val="tx1"/>
                          </a:solidFill>
                          <a:effectLst/>
                          <a:latin typeface="+mn-lt"/>
                        </a:rPr>
                        <a:t>Proizvodno vezana plačila </a:t>
                      </a:r>
                      <a:r>
                        <a:rPr lang="sl-SI" sz="1300" b="0" dirty="0">
                          <a:solidFill>
                            <a:schemeClr val="tx1"/>
                          </a:solidFill>
                          <a:effectLst/>
                          <a:latin typeface="+mn-lt"/>
                        </a:rPr>
                        <a:t>(le za sektor v </a:t>
                      </a:r>
                      <a:r>
                        <a:rPr lang="sl-SI" sz="1300" b="0" dirty="0" smtClean="0">
                          <a:solidFill>
                            <a:schemeClr val="tx1"/>
                          </a:solidFill>
                          <a:effectLst/>
                          <a:latin typeface="+mn-lt"/>
                        </a:rPr>
                        <a:t>težavah, 13%):  - PVP </a:t>
                      </a:r>
                      <a:r>
                        <a:rPr lang="sl-SI" sz="1300" b="0" dirty="0">
                          <a:solidFill>
                            <a:schemeClr val="tx1"/>
                          </a:solidFill>
                          <a:effectLst/>
                          <a:latin typeface="+mn-lt"/>
                        </a:rPr>
                        <a:t>za </a:t>
                      </a:r>
                      <a:r>
                        <a:rPr lang="sl-SI" sz="1300" b="0" dirty="0" smtClean="0">
                          <a:solidFill>
                            <a:schemeClr val="tx1"/>
                          </a:solidFill>
                          <a:effectLst/>
                          <a:latin typeface="+mn-lt"/>
                        </a:rPr>
                        <a:t>žita</a:t>
                      </a:r>
                    </a:p>
                    <a:p>
                      <a:pPr>
                        <a:lnSpc>
                          <a:spcPct val="107000"/>
                        </a:lnSpc>
                        <a:spcAft>
                          <a:spcPts val="0"/>
                        </a:spcAft>
                      </a:pPr>
                      <a:r>
                        <a:rPr lang="sl-SI" sz="1300" b="0" baseline="0" dirty="0" smtClean="0">
                          <a:solidFill>
                            <a:schemeClr val="tx1"/>
                          </a:solidFill>
                          <a:effectLst/>
                          <a:latin typeface="+mn-lt"/>
                        </a:rPr>
                        <a:t>            - </a:t>
                      </a:r>
                      <a:r>
                        <a:rPr lang="sl-SI" sz="1300" b="0" dirty="0" smtClean="0">
                          <a:solidFill>
                            <a:schemeClr val="tx1"/>
                          </a:solidFill>
                          <a:effectLst/>
                          <a:latin typeface="+mn-lt"/>
                        </a:rPr>
                        <a:t>PVP </a:t>
                      </a:r>
                      <a:r>
                        <a:rPr lang="sl-SI" sz="1300" b="0" dirty="0">
                          <a:solidFill>
                            <a:schemeClr val="tx1"/>
                          </a:solidFill>
                          <a:effectLst/>
                          <a:latin typeface="+mn-lt"/>
                        </a:rPr>
                        <a:t>za rejo govedi</a:t>
                      </a:r>
                    </a:p>
                    <a:p>
                      <a:pPr marL="0" lvl="0" indent="0">
                        <a:lnSpc>
                          <a:spcPct val="107000"/>
                        </a:lnSpc>
                        <a:spcAft>
                          <a:spcPts val="0"/>
                        </a:spcAft>
                        <a:buFont typeface="Calibri" panose="020F0502020204030204" pitchFamily="34" charset="0"/>
                        <a:buNone/>
                      </a:pPr>
                      <a:r>
                        <a:rPr lang="sl-SI" sz="1300" b="0" dirty="0" smtClean="0">
                          <a:solidFill>
                            <a:schemeClr val="tx1"/>
                          </a:solidFill>
                          <a:effectLst/>
                          <a:latin typeface="+mn-lt"/>
                        </a:rPr>
                        <a:t>            -</a:t>
                      </a:r>
                      <a:r>
                        <a:rPr lang="sl-SI" sz="1300" b="0" baseline="0" dirty="0" smtClean="0">
                          <a:solidFill>
                            <a:schemeClr val="tx1"/>
                          </a:solidFill>
                          <a:effectLst/>
                          <a:latin typeface="+mn-lt"/>
                        </a:rPr>
                        <a:t> </a:t>
                      </a:r>
                      <a:r>
                        <a:rPr lang="sl-SI" sz="1300" b="0" dirty="0" smtClean="0">
                          <a:solidFill>
                            <a:schemeClr val="tx1"/>
                          </a:solidFill>
                          <a:effectLst/>
                          <a:latin typeface="+mn-lt"/>
                        </a:rPr>
                        <a:t>PVP </a:t>
                      </a:r>
                      <a:r>
                        <a:rPr lang="sl-SI" sz="1300" b="0" dirty="0">
                          <a:solidFill>
                            <a:schemeClr val="tx1"/>
                          </a:solidFill>
                          <a:effectLst/>
                          <a:latin typeface="+mn-lt"/>
                        </a:rPr>
                        <a:t>za mleko v GO</a:t>
                      </a:r>
                    </a:p>
                    <a:p>
                      <a:pPr marL="0" lvl="0" indent="0">
                        <a:lnSpc>
                          <a:spcPct val="107000"/>
                        </a:lnSpc>
                        <a:spcAft>
                          <a:spcPts val="0"/>
                        </a:spcAft>
                        <a:buFont typeface="Calibri" panose="020F0502020204030204" pitchFamily="34" charset="0"/>
                        <a:buNone/>
                      </a:pPr>
                      <a:r>
                        <a:rPr lang="sl-SI" sz="1300" b="0" dirty="0" smtClean="0">
                          <a:solidFill>
                            <a:schemeClr val="tx1"/>
                          </a:solidFill>
                          <a:effectLst/>
                          <a:latin typeface="+mn-lt"/>
                        </a:rPr>
                        <a:t>            - PVP </a:t>
                      </a:r>
                      <a:r>
                        <a:rPr lang="sl-SI" sz="1300" b="0" dirty="0">
                          <a:solidFill>
                            <a:schemeClr val="tx1"/>
                          </a:solidFill>
                          <a:effectLst/>
                          <a:latin typeface="+mn-lt"/>
                        </a:rPr>
                        <a:t>za zelenjadnice</a:t>
                      </a:r>
                    </a:p>
                    <a:p>
                      <a:pPr marL="0" lvl="0" indent="0">
                        <a:lnSpc>
                          <a:spcPct val="107000"/>
                        </a:lnSpc>
                        <a:spcAft>
                          <a:spcPts val="0"/>
                        </a:spcAft>
                        <a:buFont typeface="Calibri" panose="020F0502020204030204" pitchFamily="34" charset="0"/>
                        <a:buNone/>
                      </a:pPr>
                      <a:r>
                        <a:rPr lang="sl-SI" sz="1300" b="0" dirty="0" smtClean="0">
                          <a:solidFill>
                            <a:schemeClr val="tx1"/>
                          </a:solidFill>
                          <a:effectLst/>
                          <a:latin typeface="+mn-lt"/>
                        </a:rPr>
                        <a:t>            - PVP </a:t>
                      </a:r>
                      <a:r>
                        <a:rPr lang="sl-SI" sz="1300" b="0" dirty="0">
                          <a:solidFill>
                            <a:schemeClr val="tx1"/>
                          </a:solidFill>
                          <a:effectLst/>
                          <a:latin typeface="+mn-lt"/>
                        </a:rPr>
                        <a:t>za drobnico</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bg2">
                        <a:lumMod val="90000"/>
                      </a:schemeClr>
                    </a:solidFill>
                  </a:tcPr>
                </a:tc>
                <a:tc>
                  <a:txBody>
                    <a:bodyPr/>
                    <a:lstStyle/>
                    <a:p>
                      <a:pPr>
                        <a:lnSpc>
                          <a:spcPct val="107000"/>
                        </a:lnSpc>
                        <a:spcAft>
                          <a:spcPts val="0"/>
                        </a:spcAft>
                      </a:pPr>
                      <a:r>
                        <a:rPr lang="sl-SI" sz="1300" b="1" dirty="0">
                          <a:solidFill>
                            <a:schemeClr val="tx1"/>
                          </a:solidFill>
                          <a:effectLst/>
                          <a:latin typeface="+mn-lt"/>
                        </a:rPr>
                        <a:t>Vezana dohodkovna podpora  </a:t>
                      </a:r>
                      <a:r>
                        <a:rPr lang="sl-SI" sz="1300" b="0" dirty="0">
                          <a:solidFill>
                            <a:schemeClr val="tx1"/>
                          </a:solidFill>
                          <a:effectLst/>
                          <a:latin typeface="+mn-lt"/>
                        </a:rPr>
                        <a:t>(le za sektor v težavah + dolgoročna ciljna usmerjenost v kakovost, konkurenčnost ali </a:t>
                      </a:r>
                      <a:r>
                        <a:rPr lang="sl-SI" sz="1300" b="0" dirty="0" err="1">
                          <a:solidFill>
                            <a:schemeClr val="tx1"/>
                          </a:solidFill>
                          <a:effectLst/>
                          <a:latin typeface="+mn-lt"/>
                        </a:rPr>
                        <a:t>trajnostnost</a:t>
                      </a:r>
                      <a:r>
                        <a:rPr lang="sl-SI" sz="1300" b="0" dirty="0">
                          <a:solidFill>
                            <a:schemeClr val="tx1"/>
                          </a:solidFill>
                          <a:effectLst/>
                          <a:latin typeface="+mn-lt"/>
                        </a:rPr>
                        <a:t>)</a:t>
                      </a:r>
                    </a:p>
                    <a:p>
                      <a:pPr marL="0" lvl="0" indent="0">
                        <a:lnSpc>
                          <a:spcPct val="107000"/>
                        </a:lnSpc>
                        <a:spcAft>
                          <a:spcPts val="0"/>
                        </a:spcAft>
                        <a:buFont typeface="Calibri" panose="020F0502020204030204" pitchFamily="34" charset="0"/>
                        <a:buNone/>
                      </a:pPr>
                      <a:r>
                        <a:rPr lang="sl-SI" sz="1300" b="0" dirty="0" smtClean="0">
                          <a:solidFill>
                            <a:schemeClr val="tx1"/>
                          </a:solidFill>
                          <a:effectLst/>
                          <a:latin typeface="+mn-lt"/>
                        </a:rPr>
                        <a:t>            - </a:t>
                      </a:r>
                      <a:r>
                        <a:rPr lang="sl-SI" sz="1300" b="0" baseline="0" dirty="0" smtClean="0">
                          <a:solidFill>
                            <a:schemeClr val="tx1"/>
                          </a:solidFill>
                          <a:effectLst/>
                          <a:latin typeface="+mn-lt"/>
                        </a:rPr>
                        <a:t> z</a:t>
                      </a:r>
                      <a:r>
                        <a:rPr lang="sl-SI" sz="1300" b="0" dirty="0" smtClean="0">
                          <a:solidFill>
                            <a:schemeClr val="tx1"/>
                          </a:solidFill>
                          <a:effectLst/>
                          <a:latin typeface="+mn-lt"/>
                        </a:rPr>
                        <a:t>a </a:t>
                      </a:r>
                      <a:r>
                        <a:rPr lang="sl-SI" sz="1300" b="0" dirty="0">
                          <a:solidFill>
                            <a:schemeClr val="tx1"/>
                          </a:solidFill>
                          <a:effectLst/>
                          <a:latin typeface="+mn-lt"/>
                        </a:rPr>
                        <a:t>rejo govedi (dodane telice in pogoj vezan na zakol/izvoz)</a:t>
                      </a:r>
                    </a:p>
                    <a:p>
                      <a:pPr marL="0" lvl="0" indent="0">
                        <a:lnSpc>
                          <a:spcPct val="107000"/>
                        </a:lnSpc>
                        <a:spcAft>
                          <a:spcPts val="0"/>
                        </a:spcAft>
                        <a:buFont typeface="Calibri" panose="020F0502020204030204" pitchFamily="34" charset="0"/>
                        <a:buNone/>
                      </a:pPr>
                      <a:r>
                        <a:rPr lang="sl-SI" sz="1300" b="0" dirty="0" smtClean="0">
                          <a:solidFill>
                            <a:schemeClr val="tx1"/>
                          </a:solidFill>
                          <a:effectLst/>
                          <a:latin typeface="+mn-lt"/>
                        </a:rPr>
                        <a:t>            -</a:t>
                      </a:r>
                      <a:r>
                        <a:rPr lang="sl-SI" sz="1300" b="0" baseline="0" dirty="0" smtClean="0">
                          <a:solidFill>
                            <a:schemeClr val="tx1"/>
                          </a:solidFill>
                          <a:effectLst/>
                          <a:latin typeface="+mn-lt"/>
                        </a:rPr>
                        <a:t>  </a:t>
                      </a:r>
                      <a:r>
                        <a:rPr lang="sl-SI" sz="1300" b="0" dirty="0" smtClean="0">
                          <a:solidFill>
                            <a:schemeClr val="tx1"/>
                          </a:solidFill>
                          <a:effectLst/>
                          <a:latin typeface="+mn-lt"/>
                        </a:rPr>
                        <a:t>za </a:t>
                      </a:r>
                      <a:r>
                        <a:rPr lang="sl-SI" sz="1300" b="0" dirty="0">
                          <a:solidFill>
                            <a:schemeClr val="tx1"/>
                          </a:solidFill>
                          <a:effectLst/>
                          <a:latin typeface="+mn-lt"/>
                        </a:rPr>
                        <a:t>mleko v GO</a:t>
                      </a:r>
                    </a:p>
                    <a:p>
                      <a:pPr marL="0" lvl="0" indent="0">
                        <a:lnSpc>
                          <a:spcPct val="107000"/>
                        </a:lnSpc>
                        <a:spcAft>
                          <a:spcPts val="0"/>
                        </a:spcAft>
                        <a:buFont typeface="Calibri" panose="020F0502020204030204" pitchFamily="34" charset="0"/>
                        <a:buNone/>
                      </a:pPr>
                      <a:r>
                        <a:rPr lang="sl-SI" sz="1300" b="0" dirty="0" smtClean="0">
                          <a:solidFill>
                            <a:schemeClr val="tx1"/>
                          </a:solidFill>
                          <a:effectLst/>
                          <a:latin typeface="+mn-lt"/>
                        </a:rPr>
                        <a:t>            </a:t>
                      </a:r>
                      <a:r>
                        <a:rPr lang="sl-SI" sz="1300" b="0" baseline="0" dirty="0" smtClean="0">
                          <a:solidFill>
                            <a:schemeClr val="tx1"/>
                          </a:solidFill>
                          <a:effectLst/>
                          <a:latin typeface="+mn-lt"/>
                        </a:rPr>
                        <a:t>-  </a:t>
                      </a:r>
                      <a:r>
                        <a:rPr lang="sl-SI" sz="1300" b="0" dirty="0" smtClean="0">
                          <a:solidFill>
                            <a:schemeClr val="tx1"/>
                          </a:solidFill>
                          <a:effectLst/>
                          <a:latin typeface="+mn-lt"/>
                        </a:rPr>
                        <a:t>za </a:t>
                      </a:r>
                      <a:r>
                        <a:rPr lang="sl-SI" sz="1300" b="0" dirty="0">
                          <a:solidFill>
                            <a:schemeClr val="tx1"/>
                          </a:solidFill>
                          <a:effectLst/>
                          <a:latin typeface="+mn-lt"/>
                        </a:rPr>
                        <a:t>krave dojilje</a:t>
                      </a:r>
                    </a:p>
                    <a:p>
                      <a:pPr marL="0" lvl="0" indent="0">
                        <a:lnSpc>
                          <a:spcPct val="107000"/>
                        </a:lnSpc>
                        <a:spcAft>
                          <a:spcPts val="0"/>
                        </a:spcAft>
                        <a:buFont typeface="Calibri" panose="020F0502020204030204" pitchFamily="34" charset="0"/>
                        <a:buNone/>
                      </a:pPr>
                      <a:r>
                        <a:rPr lang="sl-SI" sz="1300" b="0" dirty="0" smtClean="0">
                          <a:solidFill>
                            <a:schemeClr val="tx1"/>
                          </a:solidFill>
                          <a:effectLst/>
                          <a:latin typeface="+mn-lt"/>
                        </a:rPr>
                        <a:t>            -</a:t>
                      </a:r>
                      <a:r>
                        <a:rPr lang="sl-SI" sz="1300" b="0" baseline="0" dirty="0" smtClean="0">
                          <a:solidFill>
                            <a:schemeClr val="tx1"/>
                          </a:solidFill>
                          <a:effectLst/>
                          <a:latin typeface="+mn-lt"/>
                        </a:rPr>
                        <a:t>  </a:t>
                      </a:r>
                      <a:r>
                        <a:rPr lang="sl-SI" sz="1300" b="0" dirty="0" smtClean="0">
                          <a:solidFill>
                            <a:schemeClr val="tx1"/>
                          </a:solidFill>
                          <a:effectLst/>
                          <a:latin typeface="+mn-lt"/>
                        </a:rPr>
                        <a:t>za </a:t>
                      </a:r>
                      <a:r>
                        <a:rPr lang="sl-SI" sz="1300" b="0" dirty="0">
                          <a:solidFill>
                            <a:schemeClr val="tx1"/>
                          </a:solidFill>
                          <a:effectLst/>
                          <a:latin typeface="+mn-lt"/>
                        </a:rPr>
                        <a:t>rejo drobnice</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bg2">
                        <a:lumMod val="90000"/>
                      </a:schemeClr>
                    </a:solidFill>
                  </a:tcPr>
                </a:tc>
                <a:tc>
                  <a:txBody>
                    <a:bodyPr/>
                    <a:lstStyle/>
                    <a:p>
                      <a:pPr>
                        <a:lnSpc>
                          <a:spcPct val="107000"/>
                        </a:lnSpc>
                        <a:spcAft>
                          <a:spcPts val="0"/>
                        </a:spcAft>
                      </a:pPr>
                      <a:r>
                        <a:rPr lang="sl-SI" sz="1300" dirty="0">
                          <a:effectLst/>
                          <a:latin typeface="+mn-lt"/>
                        </a:rPr>
                        <a:t>17.098.906,76 </a:t>
                      </a:r>
                      <a:r>
                        <a:rPr lang="sl-SI" sz="1300" dirty="0" smtClean="0">
                          <a:effectLst/>
                          <a:latin typeface="+mn-lt"/>
                        </a:rPr>
                        <a:t>eura (13 %)</a:t>
                      </a:r>
                      <a:endParaRPr lang="sl-SI" sz="1300" dirty="0">
                        <a:effectLst/>
                        <a:latin typeface="+mn-lt"/>
                      </a:endParaRPr>
                    </a:p>
                    <a:p>
                      <a:pPr>
                        <a:lnSpc>
                          <a:spcPct val="107000"/>
                        </a:lnSpc>
                        <a:spcAft>
                          <a:spcPts val="0"/>
                        </a:spcAft>
                      </a:pPr>
                      <a:r>
                        <a:rPr lang="sl-SI" sz="1300" dirty="0">
                          <a:effectLst/>
                          <a:latin typeface="+mn-lt"/>
                        </a:rPr>
                        <a:t> </a:t>
                      </a:r>
                    </a:p>
                    <a:p>
                      <a:pPr>
                        <a:lnSpc>
                          <a:spcPct val="107000"/>
                        </a:lnSpc>
                        <a:spcAft>
                          <a:spcPts val="0"/>
                        </a:spcAft>
                      </a:pPr>
                      <a:r>
                        <a:rPr lang="sl-SI" sz="1300" dirty="0">
                          <a:effectLst/>
                          <a:latin typeface="+mn-lt"/>
                        </a:rPr>
                        <a:t>5.787.320,73 eura (</a:t>
                      </a:r>
                      <a:r>
                        <a:rPr lang="sl-SI" sz="1300" dirty="0" smtClean="0">
                          <a:effectLst/>
                          <a:latin typeface="+mn-lt"/>
                        </a:rPr>
                        <a:t>4,4 %) </a:t>
                      </a:r>
                      <a:r>
                        <a:rPr lang="sl-SI" sz="1300" dirty="0">
                          <a:effectLst/>
                          <a:latin typeface="+mn-lt"/>
                        </a:rPr>
                        <a:t> </a:t>
                      </a:r>
                    </a:p>
                    <a:p>
                      <a:pPr>
                        <a:lnSpc>
                          <a:spcPct val="107000"/>
                        </a:lnSpc>
                        <a:spcAft>
                          <a:spcPts val="0"/>
                        </a:spcAft>
                      </a:pPr>
                      <a:r>
                        <a:rPr lang="sl-SI" sz="1300" dirty="0">
                          <a:effectLst/>
                          <a:latin typeface="+mn-lt"/>
                        </a:rPr>
                        <a:t>3.814.371,47 </a:t>
                      </a:r>
                      <a:r>
                        <a:rPr lang="sl-SI" sz="1300" dirty="0" smtClean="0">
                          <a:effectLst/>
                          <a:latin typeface="+mn-lt"/>
                        </a:rPr>
                        <a:t>eura (2,9 %)</a:t>
                      </a:r>
                      <a:endParaRPr lang="sl-SI" sz="1300" dirty="0">
                        <a:effectLst/>
                        <a:latin typeface="+mn-lt"/>
                      </a:endParaRPr>
                    </a:p>
                    <a:p>
                      <a:pPr>
                        <a:lnSpc>
                          <a:spcPct val="107000"/>
                        </a:lnSpc>
                        <a:spcAft>
                          <a:spcPts val="0"/>
                        </a:spcAft>
                      </a:pPr>
                      <a:r>
                        <a:rPr lang="sl-SI" sz="1300" dirty="0">
                          <a:effectLst/>
                          <a:latin typeface="+mn-lt"/>
                        </a:rPr>
                        <a:t>6.181.912,00 </a:t>
                      </a:r>
                      <a:r>
                        <a:rPr lang="sl-SI" sz="1300" dirty="0" smtClean="0">
                          <a:effectLst/>
                          <a:latin typeface="+mn-lt"/>
                        </a:rPr>
                        <a:t>eura  </a:t>
                      </a:r>
                      <a:r>
                        <a:rPr lang="sl-SI" sz="1300" dirty="0">
                          <a:effectLst/>
                          <a:latin typeface="+mn-lt"/>
                        </a:rPr>
                        <a:t>(4,7%)</a:t>
                      </a:r>
                    </a:p>
                    <a:p>
                      <a:pPr>
                        <a:lnSpc>
                          <a:spcPct val="107000"/>
                        </a:lnSpc>
                        <a:spcAft>
                          <a:spcPts val="0"/>
                        </a:spcAft>
                      </a:pPr>
                      <a:r>
                        <a:rPr lang="sl-SI" sz="1300" dirty="0">
                          <a:effectLst/>
                          <a:latin typeface="+mn-lt"/>
                        </a:rPr>
                        <a:t>1.315.300,00 </a:t>
                      </a:r>
                      <a:r>
                        <a:rPr lang="sl-SI" sz="1300" dirty="0" smtClean="0">
                          <a:effectLst/>
                          <a:latin typeface="+mn-lt"/>
                        </a:rPr>
                        <a:t>eura </a:t>
                      </a:r>
                      <a:r>
                        <a:rPr lang="sl-SI" sz="1300" dirty="0">
                          <a:effectLst/>
                          <a:latin typeface="+mn-lt"/>
                        </a:rPr>
                        <a:t>(</a:t>
                      </a:r>
                      <a:r>
                        <a:rPr lang="sl-SI" sz="1300" dirty="0" smtClean="0">
                          <a:effectLst/>
                          <a:latin typeface="+mn-lt"/>
                        </a:rPr>
                        <a:t>1 %)</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chemeClr val="bg2">
                        <a:lumMod val="90000"/>
                      </a:schemeClr>
                    </a:solidFill>
                  </a:tcPr>
                </a:tc>
                <a:extLst>
                  <a:ext uri="{0D108BD9-81ED-4DB2-BD59-A6C34878D82A}">
                    <a16:rowId xmlns:a16="http://schemas.microsoft.com/office/drawing/2014/main" val="1513601346"/>
                  </a:ext>
                </a:extLst>
              </a:tr>
              <a:tr h="411987">
                <a:tc>
                  <a:txBody>
                    <a:bodyPr/>
                    <a:lstStyle/>
                    <a:p>
                      <a:pPr>
                        <a:lnSpc>
                          <a:spcPct val="107000"/>
                        </a:lnSpc>
                        <a:spcAft>
                          <a:spcPts val="0"/>
                        </a:spcAft>
                      </a:pPr>
                      <a:r>
                        <a:rPr lang="sl-SI" sz="1300" b="1" dirty="0">
                          <a:solidFill>
                            <a:schemeClr val="tx1"/>
                          </a:solidFill>
                          <a:effectLst/>
                          <a:latin typeface="+mn-lt"/>
                        </a:rPr>
                        <a:t>Proizvodno vezana plačila za beljakovinske rastline </a:t>
                      </a:r>
                      <a:r>
                        <a:rPr lang="sl-SI" sz="1300" b="0" dirty="0" smtClean="0">
                          <a:solidFill>
                            <a:schemeClr val="tx1"/>
                          </a:solidFill>
                          <a:effectLst/>
                          <a:latin typeface="+mn-lt"/>
                        </a:rPr>
                        <a:t>(le </a:t>
                      </a:r>
                      <a:r>
                        <a:rPr lang="sl-SI" sz="1300" b="0" dirty="0">
                          <a:solidFill>
                            <a:schemeClr val="tx1"/>
                          </a:solidFill>
                          <a:effectLst/>
                          <a:latin typeface="+mn-lt"/>
                        </a:rPr>
                        <a:t>v letu 2015 in 2016)</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tx2">
                        <a:lumMod val="20000"/>
                        <a:lumOff val="80000"/>
                      </a:schemeClr>
                    </a:solidFill>
                  </a:tcPr>
                </a:tc>
                <a:tc>
                  <a:txBody>
                    <a:bodyPr/>
                    <a:lstStyle/>
                    <a:p>
                      <a:pPr>
                        <a:lnSpc>
                          <a:spcPct val="107000"/>
                        </a:lnSpc>
                        <a:spcAft>
                          <a:spcPts val="0"/>
                        </a:spcAft>
                      </a:pPr>
                      <a:r>
                        <a:rPr lang="sl-SI" sz="1300" b="1" dirty="0">
                          <a:solidFill>
                            <a:schemeClr val="tx1"/>
                          </a:solidFill>
                          <a:effectLst/>
                          <a:latin typeface="+mn-lt"/>
                        </a:rPr>
                        <a:t>Vezana dohodkovna podpora za beljakovinske rastline</a:t>
                      </a:r>
                      <a:endParaRPr lang="sl-SI" sz="1300" b="1"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tx2">
                        <a:lumMod val="20000"/>
                        <a:lumOff val="80000"/>
                      </a:schemeClr>
                    </a:solidFill>
                  </a:tcPr>
                </a:tc>
                <a:tc>
                  <a:txBody>
                    <a:bodyPr/>
                    <a:lstStyle/>
                    <a:p>
                      <a:pPr>
                        <a:lnSpc>
                          <a:spcPct val="107000"/>
                        </a:lnSpc>
                        <a:spcAft>
                          <a:spcPts val="0"/>
                        </a:spcAft>
                      </a:pPr>
                      <a:r>
                        <a:rPr lang="sl-SI" sz="1300" dirty="0" smtClean="0">
                          <a:effectLst/>
                          <a:latin typeface="+mn-lt"/>
                        </a:rPr>
                        <a:t>2.630.601,00 eura </a:t>
                      </a:r>
                      <a:r>
                        <a:rPr lang="sl-SI" sz="1300" dirty="0">
                          <a:effectLst/>
                          <a:latin typeface="+mn-lt"/>
                        </a:rPr>
                        <a:t>(2%)</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chemeClr val="tx2">
                        <a:lumMod val="20000"/>
                        <a:lumOff val="80000"/>
                      </a:schemeClr>
                    </a:solidFill>
                  </a:tcPr>
                </a:tc>
                <a:extLst>
                  <a:ext uri="{0D108BD9-81ED-4DB2-BD59-A6C34878D82A}">
                    <a16:rowId xmlns:a16="http://schemas.microsoft.com/office/drawing/2014/main" val="3889597569"/>
                  </a:ext>
                </a:extLst>
              </a:tr>
              <a:tr h="1254641">
                <a:tc>
                  <a:txBody>
                    <a:bodyPr/>
                    <a:lstStyle/>
                    <a:p>
                      <a:pPr>
                        <a:lnSpc>
                          <a:spcPct val="107000"/>
                        </a:lnSpc>
                        <a:spcAft>
                          <a:spcPts val="0"/>
                        </a:spcAft>
                      </a:pPr>
                      <a:r>
                        <a:rPr lang="sl-SI" sz="1300" b="1" dirty="0" smtClean="0">
                          <a:solidFill>
                            <a:schemeClr val="tx1"/>
                          </a:solidFill>
                          <a:effectLst/>
                          <a:latin typeface="+mn-lt"/>
                          <a:ea typeface="Calibri" panose="020F0502020204030204" pitchFamily="34" charset="0"/>
                          <a:cs typeface="Times New Roman" panose="02020603050405020304" pitchFamily="18" charset="0"/>
                        </a:rPr>
                        <a:t>Zmanjšanje</a:t>
                      </a:r>
                      <a:r>
                        <a:rPr lang="sl-SI" sz="1300" b="1" baseline="0" dirty="0" smtClean="0">
                          <a:solidFill>
                            <a:schemeClr val="tx1"/>
                          </a:solidFill>
                          <a:effectLst/>
                          <a:latin typeface="+mn-lt"/>
                          <a:ea typeface="Calibri" panose="020F0502020204030204" pitchFamily="34" charset="0"/>
                          <a:cs typeface="Times New Roman" panose="02020603050405020304" pitchFamily="18" charset="0"/>
                        </a:rPr>
                        <a:t> </a:t>
                      </a:r>
                      <a:r>
                        <a:rPr lang="sl-SI" sz="1300" b="1" dirty="0" smtClean="0">
                          <a:solidFill>
                            <a:schemeClr val="tx1"/>
                          </a:solidFill>
                          <a:effectLst/>
                          <a:latin typeface="+mn-lt"/>
                          <a:ea typeface="Calibri" panose="020F0502020204030204" pitchFamily="34" charset="0"/>
                          <a:cs typeface="Times New Roman" panose="02020603050405020304" pitchFamily="18" charset="0"/>
                        </a:rPr>
                        <a:t> osnovnega plačila </a:t>
                      </a:r>
                      <a:r>
                        <a:rPr lang="sl-SI" sz="1300" b="0" dirty="0" smtClean="0">
                          <a:solidFill>
                            <a:schemeClr val="tx1"/>
                          </a:solidFill>
                          <a:effectLst/>
                          <a:latin typeface="+mn-lt"/>
                          <a:ea typeface="Calibri" panose="020F0502020204030204" pitchFamily="34" charset="0"/>
                          <a:cs typeface="Times New Roman" panose="02020603050405020304" pitchFamily="18" charset="0"/>
                        </a:rPr>
                        <a:t>(5 %; če je</a:t>
                      </a:r>
                      <a:r>
                        <a:rPr lang="sl-SI" sz="1300" b="0" baseline="0" dirty="0" smtClean="0">
                          <a:solidFill>
                            <a:schemeClr val="tx1"/>
                          </a:solidFill>
                          <a:effectLst/>
                          <a:latin typeface="+mn-lt"/>
                          <a:ea typeface="Calibri" panose="020F0502020204030204" pitchFamily="34" charset="0"/>
                          <a:cs typeface="Times New Roman" panose="02020603050405020304" pitchFamily="18" charset="0"/>
                        </a:rPr>
                        <a:t> plačilo preseglo 150.000 </a:t>
                      </a:r>
                      <a:r>
                        <a:rPr lang="sl-SI" sz="1300" b="0" baseline="0" dirty="0" smtClean="0">
                          <a:solidFill>
                            <a:schemeClr val="tx1"/>
                          </a:solidFill>
                          <a:effectLst/>
                          <a:latin typeface="+mn-lt"/>
                          <a:ea typeface="+mn-ea"/>
                          <a:cs typeface="+mn-cs"/>
                        </a:rPr>
                        <a:t>eur</a:t>
                      </a:r>
                      <a:r>
                        <a:rPr lang="sl-SI" sz="1300" b="0" baseline="0" dirty="0" smtClean="0">
                          <a:solidFill>
                            <a:schemeClr val="tx1"/>
                          </a:solidFill>
                          <a:effectLst/>
                          <a:latin typeface="+mn-lt"/>
                          <a:ea typeface="Calibri" panose="020F0502020204030204" pitchFamily="34" charset="0"/>
                          <a:cs typeface="Times New Roman" panose="02020603050405020304" pitchFamily="18" charset="0"/>
                        </a:rPr>
                        <a:t> po odštetju plač iz kmet. dej.)</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6">
                        <a:lumMod val="20000"/>
                        <a:lumOff val="80000"/>
                      </a:schemeClr>
                    </a:solidFill>
                  </a:tcPr>
                </a:tc>
                <a:tc>
                  <a:txBody>
                    <a:bodyPr/>
                    <a:lstStyle/>
                    <a:p>
                      <a:pPr>
                        <a:lnSpc>
                          <a:spcPct val="107000"/>
                        </a:lnSpc>
                        <a:spcAft>
                          <a:spcPts val="0"/>
                        </a:spcAft>
                      </a:pPr>
                      <a:r>
                        <a:rPr lang="sl-SI" sz="1300" b="1" dirty="0" smtClean="0">
                          <a:solidFill>
                            <a:schemeClr val="tx1"/>
                          </a:solidFill>
                          <a:effectLst/>
                          <a:latin typeface="+mn-lt"/>
                          <a:ea typeface="Calibri" panose="020F0502020204030204" pitchFamily="34" charset="0"/>
                          <a:cs typeface="Times New Roman" panose="02020603050405020304" pitchFamily="18" charset="0"/>
                        </a:rPr>
                        <a:t>Znižanje osnovne</a:t>
                      </a:r>
                      <a:r>
                        <a:rPr lang="sl-SI" sz="1300" b="1" baseline="0" dirty="0" smtClean="0">
                          <a:solidFill>
                            <a:schemeClr val="tx1"/>
                          </a:solidFill>
                          <a:effectLst/>
                          <a:latin typeface="+mn-lt"/>
                          <a:ea typeface="Calibri" panose="020F0502020204030204" pitchFamily="34" charset="0"/>
                          <a:cs typeface="Times New Roman" panose="02020603050405020304" pitchFamily="18" charset="0"/>
                        </a:rPr>
                        <a:t> dohodkovne podpore za </a:t>
                      </a:r>
                      <a:r>
                        <a:rPr lang="sl-SI" sz="1300" b="1" baseline="0" dirty="0" err="1" smtClean="0">
                          <a:solidFill>
                            <a:schemeClr val="tx1"/>
                          </a:solidFill>
                          <a:effectLst/>
                          <a:latin typeface="+mn-lt"/>
                          <a:ea typeface="Calibri" panose="020F0502020204030204" pitchFamily="34" charset="0"/>
                          <a:cs typeface="Times New Roman" panose="02020603050405020304" pitchFamily="18" charset="0"/>
                        </a:rPr>
                        <a:t>trajnostnost</a:t>
                      </a:r>
                      <a:r>
                        <a:rPr lang="sl-SI" sz="1300" b="1" baseline="0" dirty="0" smtClean="0">
                          <a:solidFill>
                            <a:schemeClr val="tx1"/>
                          </a:solidFill>
                          <a:effectLst/>
                          <a:latin typeface="+mn-lt"/>
                          <a:ea typeface="Calibri" panose="020F0502020204030204" pitchFamily="34" charset="0"/>
                          <a:cs typeface="Times New Roman" panose="02020603050405020304" pitchFamily="18" charset="0"/>
                        </a:rPr>
                        <a:t> po tranšah</a:t>
                      </a:r>
                      <a:r>
                        <a:rPr lang="sl-SI" sz="1300" b="0" baseline="0" dirty="0" smtClean="0">
                          <a:solidFill>
                            <a:schemeClr val="tx1"/>
                          </a:solidFill>
                          <a:effectLst/>
                          <a:latin typeface="+mn-lt"/>
                          <a:ea typeface="Calibri" panose="020F0502020204030204" pitchFamily="34" charset="0"/>
                          <a:cs typeface="Times New Roman" panose="02020603050405020304" pitchFamily="18" charset="0"/>
                        </a:rPr>
                        <a:t>:</a:t>
                      </a:r>
                    </a:p>
                    <a:p>
                      <a:pPr>
                        <a:lnSpc>
                          <a:spcPct val="107000"/>
                        </a:lnSpc>
                        <a:spcAft>
                          <a:spcPts val="0"/>
                        </a:spcAft>
                      </a:pPr>
                      <a:r>
                        <a:rPr lang="sl-SI" sz="1300" b="0" dirty="0" smtClean="0">
                          <a:solidFill>
                            <a:schemeClr val="tx1"/>
                          </a:solidFill>
                          <a:effectLst/>
                          <a:latin typeface="+mn-lt"/>
                          <a:ea typeface="Calibri" panose="020F0502020204030204" pitchFamily="34" charset="0"/>
                          <a:cs typeface="Times New Roman" panose="02020603050405020304" pitchFamily="18" charset="0"/>
                        </a:rPr>
                        <a:t>- v tranši več kot 60.000 do vključno 160.000 eurov za 35 %.</a:t>
                      </a:r>
                    </a:p>
                    <a:p>
                      <a:pPr>
                        <a:lnSpc>
                          <a:spcPct val="107000"/>
                        </a:lnSpc>
                        <a:spcAft>
                          <a:spcPts val="0"/>
                        </a:spcAft>
                      </a:pPr>
                      <a:r>
                        <a:rPr lang="sl-SI" sz="1300" b="0" dirty="0" smtClean="0">
                          <a:solidFill>
                            <a:schemeClr val="tx1"/>
                          </a:solidFill>
                          <a:effectLst/>
                          <a:latin typeface="+mn-lt"/>
                          <a:ea typeface="Calibri" panose="020F0502020204030204" pitchFamily="34" charset="0"/>
                          <a:cs typeface="Times New Roman" panose="02020603050405020304" pitchFamily="18" charset="0"/>
                        </a:rPr>
                        <a:t>- v tranši več kot 160.000 do vključno 260.000 eurov za 45 %.</a:t>
                      </a:r>
                    </a:p>
                    <a:p>
                      <a:pPr>
                        <a:lnSpc>
                          <a:spcPct val="107000"/>
                        </a:lnSpc>
                        <a:spcAft>
                          <a:spcPts val="0"/>
                        </a:spcAft>
                      </a:pPr>
                      <a:r>
                        <a:rPr lang="sl-SI" sz="1300" b="0" dirty="0" smtClean="0">
                          <a:solidFill>
                            <a:schemeClr val="tx1"/>
                          </a:solidFill>
                          <a:effectLst/>
                          <a:latin typeface="+mn-lt"/>
                          <a:ea typeface="Calibri" panose="020F0502020204030204" pitchFamily="34" charset="0"/>
                          <a:cs typeface="Times New Roman" panose="02020603050405020304" pitchFamily="18" charset="0"/>
                        </a:rPr>
                        <a:t>- v tranši več kot 260.000 do vključno 360.000 eurov za 55 %.</a:t>
                      </a:r>
                    </a:p>
                    <a:p>
                      <a:pPr marL="171450" indent="-171450">
                        <a:lnSpc>
                          <a:spcPct val="107000"/>
                        </a:lnSpc>
                        <a:spcAft>
                          <a:spcPts val="0"/>
                        </a:spcAft>
                        <a:buFontTx/>
                        <a:buChar char="-"/>
                      </a:pPr>
                      <a:r>
                        <a:rPr lang="sl-SI" sz="1300" b="0" dirty="0" smtClean="0">
                          <a:solidFill>
                            <a:schemeClr val="tx1"/>
                          </a:solidFill>
                          <a:effectLst/>
                          <a:latin typeface="+mn-lt"/>
                          <a:ea typeface="Calibri" panose="020F0502020204030204" pitchFamily="34" charset="0"/>
                          <a:cs typeface="Times New Roman" panose="02020603050405020304" pitchFamily="18" charset="0"/>
                        </a:rPr>
                        <a:t>v tranši več kot 360.000 eurov za 65 %.</a:t>
                      </a:r>
                    </a:p>
                    <a:p>
                      <a:pPr marL="0" indent="0">
                        <a:lnSpc>
                          <a:spcPct val="107000"/>
                        </a:lnSpc>
                        <a:spcAft>
                          <a:spcPts val="0"/>
                        </a:spcAft>
                        <a:buFontTx/>
                        <a:buNone/>
                      </a:pPr>
                      <a:r>
                        <a:rPr lang="sl-SI" sz="1300" b="0" dirty="0" smtClean="0">
                          <a:solidFill>
                            <a:schemeClr val="tx1"/>
                          </a:solidFill>
                          <a:effectLst/>
                          <a:latin typeface="+mn-lt"/>
                          <a:ea typeface="Calibri" panose="020F0502020204030204" pitchFamily="34" charset="0"/>
                          <a:cs typeface="Times New Roman" panose="02020603050405020304" pitchFamily="18" charset="0"/>
                        </a:rPr>
                        <a:t>Plače</a:t>
                      </a:r>
                      <a:r>
                        <a:rPr lang="sl-SI" sz="1300" b="0" baseline="0" dirty="0" smtClean="0">
                          <a:solidFill>
                            <a:schemeClr val="tx1"/>
                          </a:solidFill>
                          <a:effectLst/>
                          <a:latin typeface="+mn-lt"/>
                          <a:ea typeface="Calibri" panose="020F0502020204030204" pitchFamily="34" charset="0"/>
                          <a:cs typeface="Times New Roman" panose="02020603050405020304" pitchFamily="18" charset="0"/>
                        </a:rPr>
                        <a:t> iz kmet. dej se NE upoštevajo</a:t>
                      </a:r>
                      <a:endParaRPr lang="sl-SI" sz="1300" b="0" dirty="0" smtClean="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6">
                        <a:lumMod val="20000"/>
                        <a:lumOff val="80000"/>
                      </a:schemeClr>
                    </a:solidFill>
                  </a:tcPr>
                </a:tc>
                <a:tc>
                  <a:txBody>
                    <a:bodyPr/>
                    <a:lstStyle/>
                    <a:p>
                      <a:pPr>
                        <a:lnSpc>
                          <a:spcPct val="107000"/>
                        </a:lnSpc>
                        <a:spcAft>
                          <a:spcPts val="0"/>
                        </a:spcAft>
                      </a:pPr>
                      <a:r>
                        <a:rPr lang="sl-SI" sz="1300" dirty="0" smtClean="0">
                          <a:effectLst/>
                          <a:latin typeface="+mn-lt"/>
                          <a:ea typeface="Calibri" panose="020F0502020204030204" pitchFamily="34" charset="0"/>
                          <a:cs typeface="Times New Roman" panose="02020603050405020304" pitchFamily="18" charset="0"/>
                        </a:rPr>
                        <a:t>Cca 1,2 mio €, ki se prenese na </a:t>
                      </a:r>
                      <a:r>
                        <a:rPr lang="sl-SI" sz="1300" b="0" dirty="0" smtClean="0">
                          <a:solidFill>
                            <a:schemeClr val="tx1"/>
                          </a:solidFill>
                          <a:effectLst/>
                          <a:latin typeface="+mn-lt"/>
                          <a:ea typeface="+mn-ea"/>
                          <a:cs typeface="+mn-cs"/>
                        </a:rPr>
                        <a:t>d</a:t>
                      </a:r>
                      <a:r>
                        <a:rPr lang="sl-SI" sz="1300" b="0" dirty="0" smtClean="0">
                          <a:solidFill>
                            <a:schemeClr val="tx1"/>
                          </a:solidFill>
                          <a:effectLst/>
                          <a:latin typeface="+mn-lt"/>
                        </a:rPr>
                        <a:t>opolnilno </a:t>
                      </a:r>
                      <a:r>
                        <a:rPr lang="sl-SI" sz="1300" b="0" dirty="0" err="1" smtClean="0">
                          <a:solidFill>
                            <a:schemeClr val="tx1"/>
                          </a:solidFill>
                          <a:effectLst/>
                          <a:latin typeface="+mn-lt"/>
                        </a:rPr>
                        <a:t>prerazporeditveno</a:t>
                      </a:r>
                      <a:r>
                        <a:rPr lang="sl-SI" sz="1300" b="0" dirty="0" smtClean="0">
                          <a:solidFill>
                            <a:schemeClr val="tx1"/>
                          </a:solidFill>
                          <a:effectLst/>
                          <a:latin typeface="+mn-lt"/>
                        </a:rPr>
                        <a:t> dohodkovno podporo za </a:t>
                      </a:r>
                      <a:r>
                        <a:rPr lang="sl-SI" sz="1300" b="0" dirty="0" err="1" smtClean="0">
                          <a:solidFill>
                            <a:schemeClr val="tx1"/>
                          </a:solidFill>
                          <a:effectLst/>
                          <a:latin typeface="+mn-lt"/>
                        </a:rPr>
                        <a:t>trajnostnost</a:t>
                      </a:r>
                      <a:r>
                        <a:rPr lang="sl-SI" sz="1300" b="0" dirty="0" smtClean="0">
                          <a:solidFill>
                            <a:schemeClr val="tx1"/>
                          </a:solidFill>
                          <a:effectLst/>
                          <a:latin typeface="+mn-lt"/>
                        </a:rPr>
                        <a:t>   (gre za </a:t>
                      </a:r>
                      <a:r>
                        <a:rPr lang="sl-SI" sz="1300" b="0" dirty="0" err="1" smtClean="0">
                          <a:solidFill>
                            <a:schemeClr val="tx1"/>
                          </a:solidFill>
                          <a:effectLst/>
                          <a:latin typeface="+mn-lt"/>
                        </a:rPr>
                        <a:t>t.i</a:t>
                      </a:r>
                      <a:r>
                        <a:rPr lang="sl-SI" sz="1300" b="0" dirty="0" smtClean="0">
                          <a:solidFill>
                            <a:schemeClr val="tx1"/>
                          </a:solidFill>
                          <a:effectLst/>
                          <a:latin typeface="+mn-lt"/>
                        </a:rPr>
                        <a:t>.</a:t>
                      </a:r>
                      <a:r>
                        <a:rPr lang="sl-SI" sz="1300" b="0" baseline="0" dirty="0" smtClean="0">
                          <a:solidFill>
                            <a:schemeClr val="tx1"/>
                          </a:solidFill>
                          <a:effectLst/>
                          <a:latin typeface="+mn-lt"/>
                        </a:rPr>
                        <a:t> večjo pravičnost neposrednih plačil)</a:t>
                      </a: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chemeClr val="accent6">
                        <a:lumMod val="20000"/>
                        <a:lumOff val="80000"/>
                      </a:schemeClr>
                    </a:solidFill>
                  </a:tcPr>
                </a:tc>
                <a:extLst>
                  <a:ext uri="{0D108BD9-81ED-4DB2-BD59-A6C34878D82A}">
                    <a16:rowId xmlns:a16="http://schemas.microsoft.com/office/drawing/2014/main" val="4160924350"/>
                  </a:ext>
                </a:extLst>
              </a:tr>
              <a:tr h="772604">
                <a:tc>
                  <a:txBody>
                    <a:bodyPr/>
                    <a:lstStyle/>
                    <a:p>
                      <a:pPr>
                        <a:lnSpc>
                          <a:spcPct val="107000"/>
                        </a:lnSpc>
                        <a:spcAft>
                          <a:spcPts val="0"/>
                        </a:spcAft>
                      </a:pPr>
                      <a:r>
                        <a:rPr lang="sl-SI" sz="1300" b="1" dirty="0" smtClean="0">
                          <a:solidFill>
                            <a:schemeClr val="tx1"/>
                          </a:solidFill>
                          <a:effectLst/>
                          <a:latin typeface="+mn-lt"/>
                          <a:ea typeface="Calibri" panose="020F0502020204030204" pitchFamily="34" charset="0"/>
                          <a:cs typeface="Times New Roman" panose="02020603050405020304" pitchFamily="18" charset="0"/>
                        </a:rPr>
                        <a:t>Aktivni kmet: </a:t>
                      </a:r>
                      <a:r>
                        <a:rPr lang="sl-SI" sz="1300" b="0" dirty="0" smtClean="0">
                          <a:solidFill>
                            <a:schemeClr val="tx1"/>
                          </a:solidFill>
                          <a:effectLst/>
                          <a:latin typeface="+mn-lt"/>
                          <a:ea typeface="Calibri" panose="020F0502020204030204" pitchFamily="34" charset="0"/>
                          <a:cs typeface="Times New Roman" panose="02020603050405020304" pitchFamily="18" charset="0"/>
                        </a:rPr>
                        <a:t>- </a:t>
                      </a:r>
                      <a:r>
                        <a:rPr lang="sl-SI" sz="1300" b="0" baseline="0" dirty="0" smtClean="0">
                          <a:solidFill>
                            <a:schemeClr val="tx1"/>
                          </a:solidFill>
                          <a:effectLst/>
                          <a:latin typeface="+mn-lt"/>
                          <a:ea typeface="Calibri" panose="020F0502020204030204" pitchFamily="34" charset="0"/>
                          <a:cs typeface="Times New Roman" panose="02020603050405020304" pitchFamily="18" charset="0"/>
                        </a:rPr>
                        <a:t>d</a:t>
                      </a:r>
                      <a:r>
                        <a:rPr lang="sl-SI" sz="1300" b="0" dirty="0" smtClean="0">
                          <a:solidFill>
                            <a:schemeClr val="tx1"/>
                          </a:solidFill>
                          <a:effectLst/>
                          <a:latin typeface="+mn-lt"/>
                          <a:ea typeface="Calibri" panose="020F0502020204030204" pitchFamily="34" charset="0"/>
                          <a:cs typeface="Times New Roman" panose="02020603050405020304" pitchFamily="18" charset="0"/>
                        </a:rPr>
                        <a:t>o</a:t>
                      </a:r>
                      <a:r>
                        <a:rPr lang="sl-SI" sz="1300" b="0" baseline="0" dirty="0" smtClean="0">
                          <a:solidFill>
                            <a:schemeClr val="tx1"/>
                          </a:solidFill>
                          <a:effectLst/>
                          <a:latin typeface="+mn-lt"/>
                          <a:ea typeface="Calibri" panose="020F0502020204030204" pitchFamily="34" charset="0"/>
                          <a:cs typeface="Times New Roman" panose="02020603050405020304" pitchFamily="18" charset="0"/>
                        </a:rPr>
                        <a:t> 5.000 eur NP v letu n-1= vsak AK</a:t>
                      </a:r>
                    </a:p>
                    <a:p>
                      <a:pPr>
                        <a:lnSpc>
                          <a:spcPct val="107000"/>
                        </a:lnSpc>
                        <a:spcAft>
                          <a:spcPts val="0"/>
                        </a:spcAft>
                      </a:pPr>
                      <a:r>
                        <a:rPr lang="sl-SI" sz="1300" b="0" baseline="0" dirty="0" smtClean="0">
                          <a:solidFill>
                            <a:schemeClr val="tx1"/>
                          </a:solidFill>
                          <a:effectLst/>
                          <a:latin typeface="+mn-lt"/>
                          <a:ea typeface="Calibri" panose="020F0502020204030204" pitchFamily="34" charset="0"/>
                          <a:cs typeface="Times New Roman" panose="02020603050405020304" pitchFamily="18" charset="0"/>
                        </a:rPr>
                        <a:t>                         - nad 5.000 eur negativna lista/ če na     neg. listi dokazovanje kmet. dohodka)</a:t>
                      </a:r>
                      <a:endParaRPr lang="sl-SI" sz="1300" b="0" dirty="0" smtClean="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4">
                        <a:lumMod val="20000"/>
                        <a:lumOff val="80000"/>
                      </a:schemeClr>
                    </a:solidFill>
                  </a:tcPr>
                </a:tc>
                <a:tc>
                  <a:txBody>
                    <a:bodyPr/>
                    <a:lstStyle/>
                    <a:p>
                      <a:pPr>
                        <a:lnSpc>
                          <a:spcPct val="107000"/>
                        </a:lnSpc>
                        <a:spcAft>
                          <a:spcPts val="0"/>
                        </a:spcAft>
                      </a:pPr>
                      <a:r>
                        <a:rPr lang="sl-SI" sz="1300" b="1" dirty="0" smtClean="0">
                          <a:solidFill>
                            <a:schemeClr val="tx1"/>
                          </a:solidFill>
                          <a:effectLst/>
                          <a:latin typeface="+mn-lt"/>
                          <a:ea typeface="Calibri" panose="020F0502020204030204" pitchFamily="34" charset="0"/>
                          <a:cs typeface="Times New Roman" panose="02020603050405020304" pitchFamily="18" charset="0"/>
                        </a:rPr>
                        <a:t>Aktivni kmet</a:t>
                      </a:r>
                      <a:r>
                        <a:rPr lang="sl-SI" sz="1300" b="0" dirty="0" smtClean="0">
                          <a:solidFill>
                            <a:schemeClr val="tx1"/>
                          </a:solidFill>
                          <a:effectLst/>
                          <a:latin typeface="+mn-lt"/>
                          <a:ea typeface="Calibri" panose="020F0502020204030204" pitchFamily="34" charset="0"/>
                          <a:cs typeface="Times New Roman" panose="02020603050405020304" pitchFamily="18" charset="0"/>
                        </a:rPr>
                        <a:t>:</a:t>
                      </a:r>
                      <a:r>
                        <a:rPr lang="sl-SI" sz="1300" b="0" baseline="0" dirty="0" smtClean="0">
                          <a:solidFill>
                            <a:schemeClr val="tx1"/>
                          </a:solidFill>
                          <a:effectLst/>
                          <a:latin typeface="+mn-lt"/>
                          <a:ea typeface="Calibri" panose="020F0502020204030204" pitchFamily="34" charset="0"/>
                          <a:cs typeface="Times New Roman" panose="02020603050405020304" pitchFamily="18" charset="0"/>
                        </a:rPr>
                        <a:t> - do 5.000 eur NP v letu n-1 je vsak AK</a:t>
                      </a:r>
                    </a:p>
                    <a:p>
                      <a:pPr marL="0" indent="0">
                        <a:lnSpc>
                          <a:spcPct val="107000"/>
                        </a:lnSpc>
                        <a:spcAft>
                          <a:spcPts val="0"/>
                        </a:spcAft>
                        <a:buFontTx/>
                        <a:buNone/>
                      </a:pPr>
                      <a:r>
                        <a:rPr lang="sl-SI" sz="1300" b="0" baseline="0" dirty="0" smtClean="0">
                          <a:solidFill>
                            <a:schemeClr val="tx1"/>
                          </a:solidFill>
                          <a:effectLst/>
                          <a:latin typeface="+mn-lt"/>
                          <a:ea typeface="Calibri" panose="020F0502020204030204" pitchFamily="34" charset="0"/>
                          <a:cs typeface="Times New Roman" panose="02020603050405020304" pitchFamily="18" charset="0"/>
                        </a:rPr>
                        <a:t>                         - nad 5.000 eur  dokazovanje AK na podlagi 6 meril (preveritev večinoma po uradni dolžnosti)</a:t>
                      </a:r>
                      <a:endParaRPr lang="sl-SI" sz="1300" b="0" dirty="0">
                        <a:solidFill>
                          <a:schemeClr val="tx1"/>
                        </a:solidFill>
                        <a:effectLst/>
                        <a:latin typeface="+mn-lt"/>
                        <a:ea typeface="Calibri" panose="020F0502020204030204" pitchFamily="34" charset="0"/>
                        <a:cs typeface="Times New Roman" panose="02020603050405020304" pitchFamily="18" charset="0"/>
                      </a:endParaRPr>
                    </a:p>
                  </a:txBody>
                  <a:tcPr marL="40574" marR="40574" marT="0" marB="0">
                    <a:solidFill>
                      <a:schemeClr val="accent4">
                        <a:lumMod val="20000"/>
                        <a:lumOff val="80000"/>
                      </a:schemeClr>
                    </a:solidFill>
                  </a:tcPr>
                </a:tc>
                <a:tc>
                  <a:txBody>
                    <a:bodyPr/>
                    <a:lstStyle/>
                    <a:p>
                      <a:pPr>
                        <a:lnSpc>
                          <a:spcPct val="107000"/>
                        </a:lnSpc>
                        <a:spcAft>
                          <a:spcPts val="0"/>
                        </a:spcAft>
                      </a:pPr>
                      <a:endParaRPr lang="sl-SI" sz="1300" dirty="0">
                        <a:effectLst/>
                        <a:latin typeface="+mn-lt"/>
                        <a:ea typeface="Calibri" panose="020F0502020204030204" pitchFamily="34" charset="0"/>
                        <a:cs typeface="Times New Roman" panose="02020603050405020304" pitchFamily="18" charset="0"/>
                      </a:endParaRPr>
                    </a:p>
                  </a:txBody>
                  <a:tcPr marL="40574" marR="40574" marT="0" marB="0">
                    <a:solidFill>
                      <a:schemeClr val="accent4">
                        <a:lumMod val="20000"/>
                        <a:lumOff val="80000"/>
                      </a:schemeClr>
                    </a:solidFill>
                  </a:tcPr>
                </a:tc>
                <a:extLst>
                  <a:ext uri="{0D108BD9-81ED-4DB2-BD59-A6C34878D82A}">
                    <a16:rowId xmlns:a16="http://schemas.microsoft.com/office/drawing/2014/main" val="4148097105"/>
                  </a:ext>
                </a:extLst>
              </a:tr>
            </a:tbl>
          </a:graphicData>
        </a:graphic>
      </p:graphicFrame>
    </p:spTree>
    <p:extLst>
      <p:ext uri="{BB962C8B-B14F-4D97-AF65-F5344CB8AC3E}">
        <p14:creationId xmlns:p14="http://schemas.microsoft.com/office/powerpoint/2010/main" val="52171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97203" y="19050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166985"/>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1854122146"/>
              </p:ext>
            </p:extLst>
          </p:nvPr>
        </p:nvGraphicFramePr>
        <p:xfrm>
          <a:off x="0" y="1009650"/>
          <a:ext cx="11991502" cy="216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3086484373"/>
              </p:ext>
            </p:extLst>
          </p:nvPr>
        </p:nvGraphicFramePr>
        <p:xfrm>
          <a:off x="266701" y="2162172"/>
          <a:ext cx="6123712" cy="4465341"/>
        </p:xfrm>
        <a:graphic>
          <a:graphicData uri="http://schemas.openxmlformats.org/drawingml/2006/table">
            <a:tbl>
              <a:tblPr>
                <a:tableStyleId>{5C22544A-7EE6-4342-B048-85BDC9FD1C3A}</a:tableStyleId>
              </a:tblPr>
              <a:tblGrid>
                <a:gridCol w="3227150">
                  <a:extLst>
                    <a:ext uri="{9D8B030D-6E8A-4147-A177-3AD203B41FA5}">
                      <a16:colId xmlns:a16="http://schemas.microsoft.com/office/drawing/2014/main" val="793060753"/>
                    </a:ext>
                  </a:extLst>
                </a:gridCol>
                <a:gridCol w="1448281">
                  <a:extLst>
                    <a:ext uri="{9D8B030D-6E8A-4147-A177-3AD203B41FA5}">
                      <a16:colId xmlns:a16="http://schemas.microsoft.com/office/drawing/2014/main" val="853849287"/>
                    </a:ext>
                  </a:extLst>
                </a:gridCol>
                <a:gridCol w="1448281">
                  <a:extLst>
                    <a:ext uri="{9D8B030D-6E8A-4147-A177-3AD203B41FA5}">
                      <a16:colId xmlns:a16="http://schemas.microsoft.com/office/drawing/2014/main" val="4035062896"/>
                    </a:ext>
                  </a:extLst>
                </a:gridCol>
              </a:tblGrid>
              <a:tr h="186321">
                <a:tc>
                  <a:txBody>
                    <a:bodyPr/>
                    <a:lstStyle/>
                    <a:p>
                      <a:pPr algn="l" fontAlgn="b"/>
                      <a:r>
                        <a:rPr lang="sl-SI" sz="1300" b="1" u="none" strike="noStrike" dirty="0">
                          <a:effectLst/>
                        </a:rPr>
                        <a:t>Primer </a:t>
                      </a:r>
                      <a:r>
                        <a:rPr lang="sl-SI" sz="1300" b="1" u="none" strike="noStrike" dirty="0" smtClean="0">
                          <a:effectLst/>
                        </a:rPr>
                        <a:t>za</a:t>
                      </a:r>
                      <a:r>
                        <a:rPr lang="sl-SI" sz="1300" b="1" u="none" strike="noStrike" baseline="0" dirty="0" smtClean="0">
                          <a:effectLst/>
                        </a:rPr>
                        <a:t> KMG </a:t>
                      </a:r>
                      <a:endParaRPr lang="sl-SI" sz="1300" b="1" i="1" u="none" strike="noStrike" dirty="0">
                        <a:solidFill>
                          <a:srgbClr val="000000"/>
                        </a:solidFill>
                        <a:effectLst/>
                        <a:latin typeface="Calibri" panose="020F0502020204030204" pitchFamily="34" charset="0"/>
                      </a:endParaRPr>
                    </a:p>
                  </a:txBody>
                  <a:tcPr marL="6350" marR="6350" marT="6350" marB="0" anchor="b">
                    <a:solidFill>
                      <a:srgbClr val="F8E5FF"/>
                    </a:solidFill>
                  </a:tcPr>
                </a:tc>
                <a:tc>
                  <a:txBody>
                    <a:bodyPr/>
                    <a:lstStyle/>
                    <a:p>
                      <a:pPr algn="l" fontAlgn="b"/>
                      <a:r>
                        <a:rPr lang="sl-SI" sz="1300" b="1" i="0" u="none" strike="noStrike" dirty="0" smtClean="0">
                          <a:solidFill>
                            <a:srgbClr val="000000"/>
                          </a:solidFill>
                          <a:effectLst/>
                          <a:latin typeface="Calibri" panose="020F0502020204030204" pitchFamily="34" charset="0"/>
                        </a:rPr>
                        <a:t>PRIMER 1:</a:t>
                      </a:r>
                      <a:endParaRPr lang="sl-SI" sz="1300" b="1" i="0" u="none" strike="noStrike" dirty="0">
                        <a:solidFill>
                          <a:srgbClr val="000000"/>
                        </a:solidFill>
                        <a:effectLst/>
                        <a:latin typeface="Calibri" panose="020F0502020204030204" pitchFamily="34" charset="0"/>
                      </a:endParaRPr>
                    </a:p>
                  </a:txBody>
                  <a:tcPr marL="6350" marR="6350" marT="6350" marB="0" anchor="b">
                    <a:solidFill>
                      <a:srgbClr val="F8E5FF"/>
                    </a:solidFill>
                  </a:tcPr>
                </a:tc>
                <a:tc>
                  <a:txBody>
                    <a:bodyPr/>
                    <a:lstStyle/>
                    <a:p>
                      <a:pPr algn="l" fontAlgn="b"/>
                      <a:r>
                        <a:rPr lang="sl-SI" sz="1300" b="1" i="0" u="none" strike="noStrike" dirty="0" smtClean="0">
                          <a:solidFill>
                            <a:srgbClr val="000000"/>
                          </a:solidFill>
                          <a:effectLst/>
                          <a:latin typeface="Calibri" panose="020F0502020204030204" pitchFamily="34" charset="0"/>
                        </a:rPr>
                        <a:t>PRIMER 2:</a:t>
                      </a:r>
                      <a:endParaRPr lang="sl-SI" sz="1300" b="1" i="0" u="none" strike="noStrike" dirty="0">
                        <a:solidFill>
                          <a:srgbClr val="000000"/>
                        </a:solidFill>
                        <a:effectLst/>
                        <a:latin typeface="Calibri" panose="020F0502020204030204" pitchFamily="34" charset="0"/>
                      </a:endParaRPr>
                    </a:p>
                  </a:txBody>
                  <a:tcPr marL="6350" marR="6350" marT="6350" marB="0" anchor="b">
                    <a:solidFill>
                      <a:srgbClr val="F8E5FF"/>
                    </a:solidFill>
                  </a:tcPr>
                </a:tc>
                <a:extLst>
                  <a:ext uri="{0D108BD9-81ED-4DB2-BD59-A6C34878D82A}">
                    <a16:rowId xmlns:a16="http://schemas.microsoft.com/office/drawing/2014/main" val="2766956239"/>
                  </a:ext>
                </a:extLst>
              </a:tr>
              <a:tr h="260121">
                <a:tc>
                  <a:txBody>
                    <a:bodyPr/>
                    <a:lstStyle/>
                    <a:p>
                      <a:pPr algn="l" fontAlgn="b"/>
                      <a:r>
                        <a:rPr lang="sl-SI" sz="1300" u="none" strike="noStrike" dirty="0" smtClean="0">
                          <a:effectLst/>
                        </a:rPr>
                        <a:t>Go</a:t>
                      </a:r>
                      <a:r>
                        <a:rPr lang="sl-SI" sz="1300" b="0" i="1" u="none" strike="noStrike" dirty="0" smtClean="0">
                          <a:solidFill>
                            <a:srgbClr val="000000"/>
                          </a:solidFill>
                          <a:effectLst/>
                          <a:latin typeface="Calibri" panose="020F0502020204030204" pitchFamily="34" charset="0"/>
                        </a:rPr>
                        <a:t>rsko</a:t>
                      </a:r>
                      <a:r>
                        <a:rPr lang="sl-SI" sz="1300" b="0" i="1" u="none" strike="noStrike" baseline="0" dirty="0" smtClean="0">
                          <a:solidFill>
                            <a:srgbClr val="000000"/>
                          </a:solidFill>
                          <a:effectLst/>
                          <a:latin typeface="Calibri" panose="020F0502020204030204" pitchFamily="34" charset="0"/>
                        </a:rPr>
                        <a:t> območje</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sl-SI" sz="1300" u="none" strike="noStrike" dirty="0">
                          <a:effectLst/>
                        </a:rPr>
                        <a:t>da</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sl-SI" sz="1300" u="none" strike="noStrike" dirty="0">
                          <a:effectLst/>
                        </a:rPr>
                        <a:t>da</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367014"/>
                  </a:ext>
                </a:extLst>
              </a:tr>
              <a:tr h="260121">
                <a:tc>
                  <a:txBody>
                    <a:bodyPr/>
                    <a:lstStyle/>
                    <a:p>
                      <a:pPr algn="l" fontAlgn="b"/>
                      <a:r>
                        <a:rPr lang="sl-SI" sz="1300" u="none" strike="noStrike" dirty="0">
                          <a:effectLst/>
                        </a:rPr>
                        <a:t>MQ</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u="none" strike="noStrike" dirty="0" smtClean="0">
                          <a:effectLst/>
                        </a:rPr>
                        <a:t>17.831</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u="none" strike="noStrike" dirty="0" smtClean="0">
                          <a:effectLst/>
                        </a:rPr>
                        <a:t>17.831</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67422201"/>
                  </a:ext>
                </a:extLst>
              </a:tr>
              <a:tr h="260121">
                <a:tc>
                  <a:txBody>
                    <a:bodyPr/>
                    <a:lstStyle/>
                    <a:p>
                      <a:pPr algn="l" fontAlgn="b"/>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65603615"/>
                  </a:ext>
                </a:extLst>
              </a:tr>
              <a:tr h="260121">
                <a:tc>
                  <a:txBody>
                    <a:bodyPr/>
                    <a:lstStyle/>
                    <a:p>
                      <a:pPr algn="l" fontAlgn="b"/>
                      <a:r>
                        <a:rPr lang="sl-SI" sz="1300" u="none" strike="noStrike">
                          <a:effectLst/>
                        </a:rPr>
                        <a:t>Povprečna mlečnost</a:t>
                      </a:r>
                      <a:endParaRPr lang="sl-SI" sz="13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300" b="0" i="0" u="none" strike="noStrike" dirty="0" smtClean="0">
                          <a:solidFill>
                            <a:srgbClr val="000000"/>
                          </a:solidFill>
                          <a:effectLst/>
                          <a:latin typeface="Calibri" panose="020F0502020204030204" pitchFamily="34" charset="0"/>
                        </a:rPr>
                        <a:t>5924</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b="0" i="0" u="none" strike="noStrike" dirty="0" smtClean="0">
                          <a:solidFill>
                            <a:srgbClr val="000000"/>
                          </a:solidFill>
                          <a:effectLst/>
                          <a:latin typeface="Calibri" panose="020F0502020204030204" pitchFamily="34" charset="0"/>
                        </a:rPr>
                        <a:t>5924</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38935060"/>
                  </a:ext>
                </a:extLst>
              </a:tr>
              <a:tr h="904407">
                <a:tc>
                  <a:txBody>
                    <a:bodyPr/>
                    <a:lstStyle/>
                    <a:p>
                      <a:pPr algn="l" fontAlgn="b"/>
                      <a:r>
                        <a:rPr lang="sl-SI" sz="1300" b="0" i="1" u="none" strike="noStrike" dirty="0" smtClean="0">
                          <a:solidFill>
                            <a:srgbClr val="000000"/>
                          </a:solidFill>
                          <a:effectLst/>
                          <a:latin typeface="Calibri" panose="020F0502020204030204" pitchFamily="34" charset="0"/>
                        </a:rPr>
                        <a:t>Količnik za določitev KM</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sl-SI" sz="1300" b="0" i="0" u="none" strike="noStrike" dirty="0" smtClean="0">
                          <a:solidFill>
                            <a:srgbClr val="000000"/>
                          </a:solidFill>
                          <a:effectLst/>
                          <a:latin typeface="Calibri" panose="020F0502020204030204" pitchFamily="34" charset="0"/>
                        </a:rPr>
                        <a:t>17.831/5924= 3,01</a:t>
                      </a:r>
                    </a:p>
                    <a:p>
                      <a:pPr algn="l" fontAlgn="b"/>
                      <a:r>
                        <a:rPr lang="sl-SI" sz="1300" b="0" i="0" u="none" strike="noStrike" baseline="0" dirty="0" smtClean="0">
                          <a:solidFill>
                            <a:srgbClr val="000000"/>
                          </a:solidFill>
                          <a:effectLst/>
                          <a:latin typeface="Calibri" panose="020F0502020204030204" pitchFamily="34" charset="0"/>
                        </a:rPr>
                        <a:t> ( 3 živali morajo biti KM, upravičene so le če izpolnijo še ostale pogoje za KM)</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sl-SI" sz="1300" b="0" i="0" u="none" strike="noStrike" dirty="0" smtClean="0">
                          <a:solidFill>
                            <a:srgbClr val="000000"/>
                          </a:solidFill>
                          <a:effectLst/>
                          <a:latin typeface="Calibri" panose="020F0502020204030204" pitchFamily="34" charset="0"/>
                        </a:rPr>
                        <a:t>17.831/5924= 3,01</a:t>
                      </a:r>
                    </a:p>
                    <a:p>
                      <a:pPr algn="l" fontAlgn="b"/>
                      <a:r>
                        <a:rPr lang="sl-SI" sz="1300" b="0" i="0" u="none" strike="noStrike" baseline="0" dirty="0" smtClean="0">
                          <a:solidFill>
                            <a:srgbClr val="000000"/>
                          </a:solidFill>
                          <a:effectLst/>
                          <a:latin typeface="Calibri" panose="020F0502020204030204" pitchFamily="34" charset="0"/>
                        </a:rPr>
                        <a:t> ( 3 živali morajo biti KM, upravičene so le če izpolnijo še ostale pogoje za KM)</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45946996"/>
                  </a:ext>
                </a:extLst>
              </a:tr>
              <a:tr h="260121">
                <a:tc>
                  <a:txBody>
                    <a:bodyPr/>
                    <a:lstStyle/>
                    <a:p>
                      <a:pPr algn="l" fontAlgn="b"/>
                      <a:r>
                        <a:rPr lang="sl-SI" sz="1300" b="1" u="none" strike="noStrike" dirty="0" smtClean="0">
                          <a:effectLst/>
                        </a:rPr>
                        <a:t>skupno število živali na KMG, od tega :</a:t>
                      </a:r>
                      <a:endParaRPr lang="sl-SI" sz="1300" b="1"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1" u="none" strike="noStrike" dirty="0">
                          <a:effectLst/>
                        </a:rPr>
                        <a:t>6</a:t>
                      </a:r>
                      <a:endParaRPr lang="sl-SI" sz="13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1" u="none" strike="noStrike" dirty="0">
                          <a:effectLst/>
                        </a:rPr>
                        <a:t>6</a:t>
                      </a:r>
                      <a:endParaRPr lang="sl-SI" sz="13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96907960"/>
                  </a:ext>
                </a:extLst>
              </a:tr>
              <a:tr h="365843">
                <a:tc>
                  <a:txBody>
                    <a:bodyPr/>
                    <a:lstStyle/>
                    <a:p>
                      <a:pPr algn="r" fontAlgn="b"/>
                      <a:r>
                        <a:rPr lang="pl-PL" sz="1300" u="none" strike="noStrike" dirty="0">
                          <a:effectLst/>
                        </a:rPr>
                        <a:t> </a:t>
                      </a:r>
                      <a:r>
                        <a:rPr lang="pl-PL" sz="1300" u="none" strike="noStrike" baseline="0" dirty="0" smtClean="0">
                          <a:effectLst/>
                        </a:rPr>
                        <a:t>    - je št</a:t>
                      </a:r>
                      <a:r>
                        <a:rPr lang="pl-PL" sz="1300" u="none" strike="noStrike" dirty="0" smtClean="0">
                          <a:effectLst/>
                        </a:rPr>
                        <a:t> </a:t>
                      </a:r>
                      <a:r>
                        <a:rPr lang="pl-PL" sz="1300" u="none" strike="noStrike" dirty="0">
                          <a:effectLst/>
                        </a:rPr>
                        <a:t>živali, ki izpolnjuje </a:t>
                      </a:r>
                      <a:r>
                        <a:rPr lang="pl-PL" sz="1300" u="none" strike="noStrike" dirty="0" smtClean="0">
                          <a:effectLst/>
                        </a:rPr>
                        <a:t>pogoje (pasma, OOR, telitev)</a:t>
                      </a:r>
                      <a:r>
                        <a:rPr lang="pl-PL" sz="1300" u="none" strike="noStrike" baseline="0" dirty="0" smtClean="0">
                          <a:effectLst/>
                        </a:rPr>
                        <a:t> </a:t>
                      </a:r>
                      <a:r>
                        <a:rPr lang="pl-PL" sz="1300" u="none" strike="noStrike" dirty="0" smtClean="0">
                          <a:effectLst/>
                        </a:rPr>
                        <a:t> in za </a:t>
                      </a:r>
                      <a:r>
                        <a:rPr lang="pl-PL" sz="1300" u="none" strike="noStrike" dirty="0">
                          <a:effectLst/>
                        </a:rPr>
                        <a:t>KD in za KM</a:t>
                      </a:r>
                      <a:endParaRPr lang="pl-PL"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a:effectLst/>
                        </a:rPr>
                        <a:t>4</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chemeClr val="dk1"/>
                          </a:solidFill>
                          <a:effectLst/>
                          <a:latin typeface="+mn-lt"/>
                        </a:rPr>
                        <a:t>2</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40738564"/>
                  </a:ext>
                </a:extLst>
              </a:tr>
              <a:tr h="260121">
                <a:tc>
                  <a:txBody>
                    <a:bodyPr/>
                    <a:lstStyle/>
                    <a:p>
                      <a:pPr algn="r" fontAlgn="b"/>
                      <a:r>
                        <a:rPr lang="sl-SI" sz="1300" b="0" i="1" u="none" strike="noStrike" baseline="0" dirty="0" smtClean="0">
                          <a:solidFill>
                            <a:srgbClr val="000000"/>
                          </a:solidFill>
                          <a:effectLst/>
                          <a:latin typeface="Calibri" panose="020F0502020204030204" pitchFamily="34" charset="0"/>
                        </a:rPr>
                        <a:t>- je  št </a:t>
                      </a:r>
                      <a:r>
                        <a:rPr lang="sl-SI" sz="1300" b="0" i="1" u="none" strike="noStrike" dirty="0" smtClean="0">
                          <a:solidFill>
                            <a:srgbClr val="000000"/>
                          </a:solidFill>
                          <a:effectLst/>
                          <a:latin typeface="Calibri" panose="020F0502020204030204" pitchFamily="34" charset="0"/>
                        </a:rPr>
                        <a:t>živali, ki izpolnjuje</a:t>
                      </a:r>
                      <a:r>
                        <a:rPr lang="sl-SI" sz="1300" b="0" i="1" u="none" strike="noStrike" baseline="0" dirty="0" smtClean="0">
                          <a:solidFill>
                            <a:srgbClr val="000000"/>
                          </a:solidFill>
                          <a:effectLst/>
                          <a:latin typeface="Calibri" panose="020F0502020204030204" pitchFamily="34" charset="0"/>
                        </a:rPr>
                        <a:t> pogoje LE za KD</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1</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0</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84780444"/>
                  </a:ext>
                </a:extLst>
              </a:tr>
              <a:tr h="260121">
                <a:tc>
                  <a:txBody>
                    <a:bodyPr/>
                    <a:lstStyle/>
                    <a:p>
                      <a:pPr algn="r" fontAlgn="b"/>
                      <a:r>
                        <a:rPr lang="sl-SI" sz="1300" u="none" strike="noStrike" baseline="0" dirty="0" smtClean="0">
                          <a:effectLst/>
                        </a:rPr>
                        <a:t> -je št živali, ki izpolnjuje pogoje LE za KM</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1</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4</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38708491"/>
                  </a:ext>
                </a:extLst>
              </a:tr>
              <a:tr h="260121">
                <a:tc>
                  <a:txBody>
                    <a:bodyPr/>
                    <a:lstStyle/>
                    <a:p>
                      <a:pPr algn="l" fontAlgn="b"/>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3391154"/>
                  </a:ext>
                </a:extLst>
              </a:tr>
              <a:tr h="260121">
                <a:tc>
                  <a:txBody>
                    <a:bodyPr/>
                    <a:lstStyle/>
                    <a:p>
                      <a:pPr algn="l" fontAlgn="b"/>
                      <a:r>
                        <a:rPr lang="sl-SI" sz="1300" u="none" strike="noStrike" dirty="0">
                          <a:effectLst/>
                        </a:rPr>
                        <a:t>Izplačilo </a:t>
                      </a:r>
                      <a:r>
                        <a:rPr lang="sl-SI" sz="1300" u="none" strike="noStrike" dirty="0" smtClean="0">
                          <a:effectLst/>
                        </a:rPr>
                        <a:t> skupaj</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6</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5</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8922877"/>
                  </a:ext>
                </a:extLst>
              </a:tr>
              <a:tr h="260121">
                <a:tc>
                  <a:txBody>
                    <a:bodyPr/>
                    <a:lstStyle/>
                    <a:p>
                      <a:pPr algn="l" fontAlgn="b"/>
                      <a:r>
                        <a:rPr lang="sl-SI" sz="1300" u="none" strike="noStrike" dirty="0" smtClean="0">
                          <a:effectLst/>
                        </a:rPr>
                        <a:t>PVP_MLEKO (zaradi količnika za določitev KM)</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a:effectLst/>
                        </a:rPr>
                        <a:t>3</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a:effectLst/>
                        </a:rPr>
                        <a:t>3</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1560577"/>
                  </a:ext>
                </a:extLst>
              </a:tr>
              <a:tr h="260121">
                <a:tc>
                  <a:txBody>
                    <a:bodyPr/>
                    <a:lstStyle/>
                    <a:p>
                      <a:pPr algn="l" fontAlgn="b"/>
                      <a:r>
                        <a:rPr lang="sl-SI" sz="1300" u="none" strike="noStrike" dirty="0" smtClean="0">
                          <a:effectLst/>
                        </a:rPr>
                        <a:t>PVP_KD</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a:effectLst/>
                        </a:rPr>
                        <a:t>3</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chemeClr val="dk1"/>
                          </a:solidFill>
                          <a:effectLst/>
                          <a:latin typeface="+mn-lt"/>
                        </a:rPr>
                        <a:t>2</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18580754"/>
                  </a:ext>
                </a:extLst>
              </a:tr>
            </a:tbl>
          </a:graphicData>
        </a:graphic>
      </p:graphicFrame>
      <p:graphicFrame>
        <p:nvGraphicFramePr>
          <p:cNvPr id="9" name="Tabela 8"/>
          <p:cNvGraphicFramePr>
            <a:graphicFrameLocks noGrp="1"/>
          </p:cNvGraphicFramePr>
          <p:nvPr>
            <p:extLst>
              <p:ext uri="{D42A27DB-BD31-4B8C-83A1-F6EECF244321}">
                <p14:modId xmlns:p14="http://schemas.microsoft.com/office/powerpoint/2010/main" val="1020723810"/>
              </p:ext>
            </p:extLst>
          </p:nvPr>
        </p:nvGraphicFramePr>
        <p:xfrm>
          <a:off x="6823484" y="1601778"/>
          <a:ext cx="5092291" cy="5106134"/>
        </p:xfrm>
        <a:graphic>
          <a:graphicData uri="http://schemas.openxmlformats.org/drawingml/2006/table">
            <a:tbl>
              <a:tblPr>
                <a:tableStyleId>{5C22544A-7EE6-4342-B048-85BDC9FD1C3A}</a:tableStyleId>
              </a:tblPr>
              <a:tblGrid>
                <a:gridCol w="3515324">
                  <a:extLst>
                    <a:ext uri="{9D8B030D-6E8A-4147-A177-3AD203B41FA5}">
                      <a16:colId xmlns:a16="http://schemas.microsoft.com/office/drawing/2014/main" val="1513277732"/>
                    </a:ext>
                  </a:extLst>
                </a:gridCol>
                <a:gridCol w="1576967">
                  <a:extLst>
                    <a:ext uri="{9D8B030D-6E8A-4147-A177-3AD203B41FA5}">
                      <a16:colId xmlns:a16="http://schemas.microsoft.com/office/drawing/2014/main" val="956533268"/>
                    </a:ext>
                  </a:extLst>
                </a:gridCol>
              </a:tblGrid>
              <a:tr h="198572">
                <a:tc>
                  <a:txBody>
                    <a:bodyPr/>
                    <a:lstStyle/>
                    <a:p>
                      <a:pPr algn="l" fontAlgn="b"/>
                      <a:r>
                        <a:rPr lang="sl-SI" sz="1300" b="1" u="none" strike="noStrike" dirty="0">
                          <a:effectLst/>
                        </a:rPr>
                        <a:t>Primer </a:t>
                      </a:r>
                      <a:r>
                        <a:rPr lang="sl-SI" sz="1300" b="1" i="1" u="none" strike="noStrike" dirty="0" smtClean="0">
                          <a:solidFill>
                            <a:srgbClr val="000000"/>
                          </a:solidFill>
                          <a:effectLst/>
                          <a:latin typeface="Calibri" panose="020F0502020204030204" pitchFamily="34" charset="0"/>
                        </a:rPr>
                        <a:t>za</a:t>
                      </a:r>
                      <a:r>
                        <a:rPr lang="sl-SI" sz="1300" b="1" i="1" u="none" strike="noStrike" baseline="0" dirty="0" smtClean="0">
                          <a:solidFill>
                            <a:srgbClr val="000000"/>
                          </a:solidFill>
                          <a:effectLst/>
                          <a:latin typeface="Calibri" panose="020F0502020204030204" pitchFamily="34" charset="0"/>
                        </a:rPr>
                        <a:t> KMG </a:t>
                      </a:r>
                      <a:endParaRPr lang="sl-SI" sz="1300" b="1" i="1" u="none" strike="noStrike" dirty="0">
                        <a:solidFill>
                          <a:srgbClr val="000000"/>
                        </a:solidFill>
                        <a:effectLst/>
                        <a:latin typeface="Calibri" panose="020F0502020204030204" pitchFamily="34" charset="0"/>
                      </a:endParaRPr>
                    </a:p>
                  </a:txBody>
                  <a:tcPr marL="6350" marR="6350" marT="6350" marB="0" anchor="b">
                    <a:solidFill>
                      <a:srgbClr val="F8E5FF"/>
                    </a:solidFill>
                  </a:tcPr>
                </a:tc>
                <a:tc>
                  <a:txBody>
                    <a:bodyPr/>
                    <a:lstStyle/>
                    <a:p>
                      <a:pPr algn="l" fontAlgn="b"/>
                      <a:endParaRPr lang="sl-SI" sz="1300" b="1" i="0" u="none" strike="noStrike" dirty="0">
                        <a:solidFill>
                          <a:srgbClr val="000000"/>
                        </a:solidFill>
                        <a:effectLst/>
                        <a:latin typeface="Calibri" panose="020F0502020204030204" pitchFamily="34" charset="0"/>
                      </a:endParaRPr>
                    </a:p>
                  </a:txBody>
                  <a:tcPr marL="6350" marR="6350" marT="6350" marB="0" anchor="b">
                    <a:solidFill>
                      <a:srgbClr val="F8E5FF"/>
                    </a:solidFill>
                  </a:tcPr>
                </a:tc>
                <a:extLst>
                  <a:ext uri="{0D108BD9-81ED-4DB2-BD59-A6C34878D82A}">
                    <a16:rowId xmlns:a16="http://schemas.microsoft.com/office/drawing/2014/main" val="3164892473"/>
                  </a:ext>
                </a:extLst>
              </a:tr>
              <a:tr h="198572">
                <a:tc>
                  <a:txBody>
                    <a:bodyPr/>
                    <a:lstStyle/>
                    <a:p>
                      <a:pPr algn="l" fontAlgn="b"/>
                      <a:r>
                        <a:rPr lang="sl-SI" sz="1300" u="none" strike="noStrike">
                          <a:effectLst/>
                        </a:rPr>
                        <a:t>GO</a:t>
                      </a:r>
                      <a:endParaRPr lang="sl-SI" sz="13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l-SI" sz="1300" u="none" strike="noStrike">
                          <a:effectLst/>
                        </a:rPr>
                        <a:t>ne</a:t>
                      </a:r>
                      <a:endParaRPr lang="sl-SI" sz="13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55164969"/>
                  </a:ext>
                </a:extLst>
              </a:tr>
              <a:tr h="231968">
                <a:tc>
                  <a:txBody>
                    <a:bodyPr/>
                    <a:lstStyle/>
                    <a:p>
                      <a:pPr algn="l" fontAlgn="b"/>
                      <a:r>
                        <a:rPr lang="sl-SI" sz="1300" u="none" strike="noStrike" dirty="0">
                          <a:effectLst/>
                        </a:rPr>
                        <a:t>MQ</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u="none" strike="noStrike" dirty="0" smtClean="0">
                          <a:effectLst/>
                        </a:rPr>
                        <a:t>37.320</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02362982"/>
                  </a:ext>
                </a:extLst>
              </a:tr>
              <a:tr h="213959">
                <a:tc>
                  <a:txBody>
                    <a:bodyPr/>
                    <a:lstStyle/>
                    <a:p>
                      <a:pPr algn="l" fontAlgn="b"/>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43980368"/>
                  </a:ext>
                </a:extLst>
              </a:tr>
              <a:tr h="198572">
                <a:tc>
                  <a:txBody>
                    <a:bodyPr/>
                    <a:lstStyle/>
                    <a:p>
                      <a:pPr algn="l" fontAlgn="b"/>
                      <a:r>
                        <a:rPr lang="sl-SI" sz="1300" u="none" strike="noStrike" dirty="0">
                          <a:effectLst/>
                        </a:rPr>
                        <a:t>Povprečna mlečnost</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b="0" i="1" u="none" strike="noStrike" dirty="0" smtClean="0">
                          <a:solidFill>
                            <a:srgbClr val="000000"/>
                          </a:solidFill>
                          <a:effectLst/>
                          <a:latin typeface="Calibri" panose="020F0502020204030204" pitchFamily="34" charset="0"/>
                        </a:rPr>
                        <a:t>5924</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89874402"/>
                  </a:ext>
                </a:extLst>
              </a:tr>
              <a:tr h="1218155">
                <a:tc>
                  <a:txBody>
                    <a:bodyPr/>
                    <a:lstStyle/>
                    <a:p>
                      <a:pPr algn="l" fontAlgn="b"/>
                      <a:r>
                        <a:rPr lang="sl-SI" sz="1300" b="0" i="1" u="none" strike="noStrike" dirty="0" smtClean="0">
                          <a:solidFill>
                            <a:srgbClr val="000000"/>
                          </a:solidFill>
                          <a:effectLst/>
                          <a:latin typeface="Calibri" panose="020F0502020204030204" pitchFamily="34" charset="0"/>
                        </a:rPr>
                        <a:t>Količnik za določitev KM</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sl-SI" sz="1300" b="0" i="0" u="none" strike="noStrike" dirty="0" smtClean="0">
                          <a:solidFill>
                            <a:srgbClr val="000000"/>
                          </a:solidFill>
                          <a:effectLst/>
                          <a:latin typeface="Calibri" panose="020F0502020204030204" pitchFamily="34" charset="0"/>
                        </a:rPr>
                        <a:t>37.320/5924= 6,3</a:t>
                      </a:r>
                      <a:r>
                        <a:rPr lang="sl-SI" sz="1300" b="0" i="0" u="none" strike="noStrike" baseline="0" dirty="0" smtClean="0">
                          <a:solidFill>
                            <a:srgbClr val="000000"/>
                          </a:solidFill>
                          <a:effectLst/>
                          <a:latin typeface="Calibri" panose="020F0502020204030204" pitchFamily="34" charset="0"/>
                        </a:rPr>
                        <a:t> (6 živali morajo biti KM, upravičene so le če izpolnijo še ostale pogoje za KM)</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9555280"/>
                  </a:ext>
                </a:extLst>
              </a:tr>
              <a:tr h="198572">
                <a:tc>
                  <a:txBody>
                    <a:bodyPr/>
                    <a:lstStyle/>
                    <a:p>
                      <a:pPr algn="l" fontAlgn="b"/>
                      <a:r>
                        <a:rPr lang="sl-SI" sz="1300" b="1" u="none" strike="noStrike" dirty="0" smtClean="0">
                          <a:effectLst/>
                        </a:rPr>
                        <a:t>skupno število živali na KMG, od tega :</a:t>
                      </a:r>
                      <a:endParaRPr lang="sl-SI" sz="1300" b="1"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a:effectLst/>
                        </a:rPr>
                        <a:t>7</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4282758"/>
                  </a:ext>
                </a:extLst>
              </a:tr>
              <a:tr h="390977">
                <a:tc>
                  <a:txBody>
                    <a:bodyPr/>
                    <a:lstStyle/>
                    <a:p>
                      <a:pPr algn="r" fontAlgn="b"/>
                      <a:r>
                        <a:rPr lang="pl-PL" sz="1300" u="none" strike="noStrike" dirty="0">
                          <a:effectLst/>
                        </a:rPr>
                        <a:t> </a:t>
                      </a:r>
                      <a:r>
                        <a:rPr lang="pl-PL" sz="1300" u="none" strike="noStrike" baseline="0" dirty="0" smtClean="0">
                          <a:effectLst/>
                        </a:rPr>
                        <a:t>    - je št</a:t>
                      </a:r>
                      <a:r>
                        <a:rPr lang="pl-PL" sz="1300" u="none" strike="noStrike" dirty="0" smtClean="0">
                          <a:effectLst/>
                        </a:rPr>
                        <a:t> </a:t>
                      </a:r>
                      <a:r>
                        <a:rPr lang="pl-PL" sz="1300" u="none" strike="noStrike" dirty="0">
                          <a:effectLst/>
                        </a:rPr>
                        <a:t>živali, ki izpolnjuje </a:t>
                      </a:r>
                      <a:r>
                        <a:rPr lang="pl-PL" sz="1300" u="none" strike="noStrike" dirty="0" smtClean="0">
                          <a:effectLst/>
                        </a:rPr>
                        <a:t>pogoje  (pasma, OOR, telitev)</a:t>
                      </a:r>
                      <a:r>
                        <a:rPr lang="pl-PL" sz="1300" u="none" strike="noStrike" baseline="0" dirty="0" smtClean="0">
                          <a:effectLst/>
                        </a:rPr>
                        <a:t> </a:t>
                      </a:r>
                      <a:r>
                        <a:rPr lang="pl-PL" sz="1300" u="none" strike="noStrike" dirty="0" smtClean="0">
                          <a:effectLst/>
                        </a:rPr>
                        <a:t>in </a:t>
                      </a:r>
                      <a:r>
                        <a:rPr lang="pl-PL" sz="1300" u="none" strike="noStrike" dirty="0">
                          <a:effectLst/>
                        </a:rPr>
                        <a:t>za KD in za KM</a:t>
                      </a:r>
                      <a:endParaRPr lang="pl-PL"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a:effectLst/>
                        </a:rPr>
                        <a:t>6</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27510297"/>
                  </a:ext>
                </a:extLst>
              </a:tr>
              <a:tr h="352010">
                <a:tc>
                  <a:txBody>
                    <a:bodyPr/>
                    <a:lstStyle/>
                    <a:p>
                      <a:pPr algn="r" fontAlgn="b"/>
                      <a:r>
                        <a:rPr lang="sl-SI" sz="1300" b="0" i="1" u="none" strike="noStrike" baseline="0" dirty="0" smtClean="0">
                          <a:solidFill>
                            <a:srgbClr val="000000"/>
                          </a:solidFill>
                          <a:effectLst/>
                          <a:latin typeface="Calibri" panose="020F0502020204030204" pitchFamily="34" charset="0"/>
                        </a:rPr>
                        <a:t>- je  št </a:t>
                      </a:r>
                      <a:r>
                        <a:rPr lang="sl-SI" sz="1300" b="0" i="1" u="none" strike="noStrike" dirty="0" smtClean="0">
                          <a:solidFill>
                            <a:srgbClr val="000000"/>
                          </a:solidFill>
                          <a:effectLst/>
                          <a:latin typeface="Calibri" panose="020F0502020204030204" pitchFamily="34" charset="0"/>
                        </a:rPr>
                        <a:t>živali, ki izpolnjuje</a:t>
                      </a:r>
                      <a:r>
                        <a:rPr lang="sl-SI" sz="1300" b="0" i="1" u="none" strike="noStrike" baseline="0" dirty="0" smtClean="0">
                          <a:solidFill>
                            <a:srgbClr val="000000"/>
                          </a:solidFill>
                          <a:effectLst/>
                          <a:latin typeface="Calibri" panose="020F0502020204030204" pitchFamily="34" charset="0"/>
                        </a:rPr>
                        <a:t> pogoje LE za KD</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1" u="none" strike="noStrike" dirty="0" smtClean="0">
                          <a:solidFill>
                            <a:srgbClr val="000000"/>
                          </a:solidFill>
                          <a:effectLst/>
                          <a:latin typeface="Calibri" panose="020F0502020204030204" pitchFamily="34" charset="0"/>
                        </a:rPr>
                        <a:t>1</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64121575"/>
                  </a:ext>
                </a:extLst>
              </a:tr>
              <a:tr h="352010">
                <a:tc>
                  <a:txBody>
                    <a:bodyPr/>
                    <a:lstStyle/>
                    <a:p>
                      <a:pPr algn="r" fontAlgn="b"/>
                      <a:r>
                        <a:rPr lang="sl-SI" sz="1300" u="none" strike="noStrike" baseline="0" dirty="0" smtClean="0">
                          <a:effectLst/>
                        </a:rPr>
                        <a:t> -je št živali, ki izpolnjuje pogoje LE za KM</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1" u="none" strike="noStrike" dirty="0" smtClean="0">
                          <a:solidFill>
                            <a:srgbClr val="000000"/>
                          </a:solidFill>
                          <a:effectLst/>
                          <a:latin typeface="Calibri" panose="020F0502020204030204" pitchFamily="34" charset="0"/>
                        </a:rPr>
                        <a:t>0</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60262792"/>
                  </a:ext>
                </a:extLst>
              </a:tr>
              <a:tr h="198572">
                <a:tc>
                  <a:txBody>
                    <a:bodyPr/>
                    <a:lstStyle/>
                    <a:p>
                      <a:pPr algn="l" fontAlgn="b"/>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6593211"/>
                  </a:ext>
                </a:extLst>
              </a:tr>
              <a:tr h="198572">
                <a:tc>
                  <a:txBody>
                    <a:bodyPr/>
                    <a:lstStyle/>
                    <a:p>
                      <a:pPr algn="l" fontAlgn="b"/>
                      <a:r>
                        <a:rPr lang="sl-SI" sz="1300" u="none" strike="noStrike" dirty="0">
                          <a:effectLst/>
                        </a:rPr>
                        <a:t>Izplačilo </a:t>
                      </a:r>
                      <a:r>
                        <a:rPr lang="sl-SI" sz="1300" u="none" strike="noStrike" dirty="0" smtClean="0">
                          <a:effectLst/>
                        </a:rPr>
                        <a:t>  skupaj </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1" u="none" strike="noStrike" dirty="0" smtClean="0">
                          <a:solidFill>
                            <a:srgbClr val="000000"/>
                          </a:solidFill>
                          <a:effectLst/>
                          <a:latin typeface="Calibri" panose="020F0502020204030204" pitchFamily="34" charset="0"/>
                        </a:rPr>
                        <a:t>1</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751402"/>
                  </a:ext>
                </a:extLst>
              </a:tr>
              <a:tr h="525240">
                <a:tc>
                  <a:txBody>
                    <a:bodyPr/>
                    <a:lstStyle/>
                    <a:p>
                      <a:pPr algn="l" fontAlgn="b"/>
                      <a:r>
                        <a:rPr lang="sl-SI" sz="1300" u="none" strike="noStrike" dirty="0" smtClean="0">
                          <a:effectLst/>
                        </a:rPr>
                        <a:t>PVP_MLEKO (plačilo</a:t>
                      </a:r>
                      <a:r>
                        <a:rPr lang="sl-SI" sz="1300" u="none" strike="noStrike" baseline="0" dirty="0" smtClean="0">
                          <a:effectLst/>
                        </a:rPr>
                        <a:t> = 0 , ker se ne nahaja v GO)</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smtClean="0">
                          <a:effectLst/>
                        </a:rPr>
                        <a:t>0 (mora pa jih zaradi mleka zagotovi 6</a:t>
                      </a:r>
                      <a:r>
                        <a:rPr lang="sl-SI" sz="1300" u="none" strike="noStrike" baseline="0" dirty="0" smtClean="0">
                          <a:effectLst/>
                        </a:rPr>
                        <a:t> KM)</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18239706"/>
                  </a:ext>
                </a:extLst>
              </a:tr>
              <a:tr h="583382">
                <a:tc>
                  <a:txBody>
                    <a:bodyPr/>
                    <a:lstStyle/>
                    <a:p>
                      <a:pPr algn="l" fontAlgn="b"/>
                      <a:r>
                        <a:rPr lang="sl-SI" sz="1300" u="none" strike="noStrike" dirty="0" smtClean="0">
                          <a:effectLst/>
                        </a:rPr>
                        <a:t>PVP_KD (ker</a:t>
                      </a:r>
                      <a:r>
                        <a:rPr lang="sl-SI" sz="1300" u="none" strike="noStrike" baseline="0" dirty="0" smtClean="0">
                          <a:effectLst/>
                        </a:rPr>
                        <a:t> je na KMG 7 krav in jih 6 spada v čredo KM in ne morejo biti KD, čeravno izpolnijo pogoje)</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a:effectLst/>
                        </a:rPr>
                        <a:t>1</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1077401"/>
                  </a:ext>
                </a:extLst>
              </a:tr>
            </a:tbl>
          </a:graphicData>
        </a:graphic>
      </p:graphicFrame>
    </p:spTree>
    <p:extLst>
      <p:ext uri="{BB962C8B-B14F-4D97-AF65-F5344CB8AC3E}">
        <p14:creationId xmlns:p14="http://schemas.microsoft.com/office/powerpoint/2010/main" val="17372384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97203" y="190500"/>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166985"/>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2057796969"/>
              </p:ext>
            </p:extLst>
          </p:nvPr>
        </p:nvGraphicFramePr>
        <p:xfrm>
          <a:off x="0" y="1009650"/>
          <a:ext cx="11991502" cy="216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042499888"/>
              </p:ext>
            </p:extLst>
          </p:nvPr>
        </p:nvGraphicFramePr>
        <p:xfrm>
          <a:off x="266701" y="2162172"/>
          <a:ext cx="6123712" cy="4372798"/>
        </p:xfrm>
        <a:graphic>
          <a:graphicData uri="http://schemas.openxmlformats.org/drawingml/2006/table">
            <a:tbl>
              <a:tblPr>
                <a:tableStyleId>{5C22544A-7EE6-4342-B048-85BDC9FD1C3A}</a:tableStyleId>
              </a:tblPr>
              <a:tblGrid>
                <a:gridCol w="3227150">
                  <a:extLst>
                    <a:ext uri="{9D8B030D-6E8A-4147-A177-3AD203B41FA5}">
                      <a16:colId xmlns:a16="http://schemas.microsoft.com/office/drawing/2014/main" val="793060753"/>
                    </a:ext>
                  </a:extLst>
                </a:gridCol>
                <a:gridCol w="1448281">
                  <a:extLst>
                    <a:ext uri="{9D8B030D-6E8A-4147-A177-3AD203B41FA5}">
                      <a16:colId xmlns:a16="http://schemas.microsoft.com/office/drawing/2014/main" val="853849287"/>
                    </a:ext>
                  </a:extLst>
                </a:gridCol>
                <a:gridCol w="1448281">
                  <a:extLst>
                    <a:ext uri="{9D8B030D-6E8A-4147-A177-3AD203B41FA5}">
                      <a16:colId xmlns:a16="http://schemas.microsoft.com/office/drawing/2014/main" val="4035062896"/>
                    </a:ext>
                  </a:extLst>
                </a:gridCol>
              </a:tblGrid>
              <a:tr h="186321">
                <a:tc>
                  <a:txBody>
                    <a:bodyPr/>
                    <a:lstStyle/>
                    <a:p>
                      <a:pPr algn="l" fontAlgn="b"/>
                      <a:r>
                        <a:rPr lang="sl-SI" sz="1300" b="1" u="none" strike="noStrike" dirty="0">
                          <a:effectLst/>
                        </a:rPr>
                        <a:t>Primer </a:t>
                      </a:r>
                      <a:r>
                        <a:rPr lang="sl-SI" sz="1300" b="1" u="none" strike="noStrike" dirty="0" smtClean="0">
                          <a:effectLst/>
                        </a:rPr>
                        <a:t>za</a:t>
                      </a:r>
                      <a:r>
                        <a:rPr lang="sl-SI" sz="1300" b="1" u="none" strike="noStrike" baseline="0" dirty="0" smtClean="0">
                          <a:effectLst/>
                        </a:rPr>
                        <a:t> KMG </a:t>
                      </a:r>
                      <a:endParaRPr lang="sl-SI" sz="1300" b="1" i="1" u="none" strike="noStrike" dirty="0">
                        <a:solidFill>
                          <a:srgbClr val="000000"/>
                        </a:solidFill>
                        <a:effectLst/>
                        <a:latin typeface="Calibri" panose="020F0502020204030204" pitchFamily="34" charset="0"/>
                      </a:endParaRPr>
                    </a:p>
                  </a:txBody>
                  <a:tcPr marL="6350" marR="6350" marT="6350" marB="0" anchor="b">
                    <a:solidFill>
                      <a:srgbClr val="F8E5FF"/>
                    </a:solidFill>
                  </a:tcPr>
                </a:tc>
                <a:tc>
                  <a:txBody>
                    <a:bodyPr/>
                    <a:lstStyle/>
                    <a:p>
                      <a:pPr algn="l" fontAlgn="b"/>
                      <a:r>
                        <a:rPr lang="sl-SI" sz="1300" b="1" i="0" u="none" strike="noStrike" dirty="0" smtClean="0">
                          <a:solidFill>
                            <a:srgbClr val="000000"/>
                          </a:solidFill>
                          <a:effectLst/>
                          <a:latin typeface="Calibri" panose="020F0502020204030204" pitchFamily="34" charset="0"/>
                        </a:rPr>
                        <a:t>PRIMER 1:</a:t>
                      </a:r>
                      <a:endParaRPr lang="sl-SI" sz="1300" b="1" i="0" u="none" strike="noStrike" dirty="0">
                        <a:solidFill>
                          <a:srgbClr val="000000"/>
                        </a:solidFill>
                        <a:effectLst/>
                        <a:latin typeface="Calibri" panose="020F0502020204030204" pitchFamily="34" charset="0"/>
                      </a:endParaRPr>
                    </a:p>
                  </a:txBody>
                  <a:tcPr marL="6350" marR="6350" marT="6350" marB="0" anchor="b">
                    <a:solidFill>
                      <a:srgbClr val="F8E5FF"/>
                    </a:solidFill>
                  </a:tcPr>
                </a:tc>
                <a:tc>
                  <a:txBody>
                    <a:bodyPr/>
                    <a:lstStyle/>
                    <a:p>
                      <a:pPr algn="l" fontAlgn="b"/>
                      <a:r>
                        <a:rPr lang="sl-SI" sz="1300" b="1" i="0" u="none" strike="noStrike" dirty="0" smtClean="0">
                          <a:solidFill>
                            <a:srgbClr val="000000"/>
                          </a:solidFill>
                          <a:effectLst/>
                          <a:latin typeface="Calibri" panose="020F0502020204030204" pitchFamily="34" charset="0"/>
                        </a:rPr>
                        <a:t>PRIMER 2:</a:t>
                      </a:r>
                      <a:endParaRPr lang="sl-SI" sz="1300" b="1" i="0" u="none" strike="noStrike" dirty="0">
                        <a:solidFill>
                          <a:srgbClr val="000000"/>
                        </a:solidFill>
                        <a:effectLst/>
                        <a:latin typeface="Calibri" panose="020F0502020204030204" pitchFamily="34" charset="0"/>
                      </a:endParaRPr>
                    </a:p>
                  </a:txBody>
                  <a:tcPr marL="6350" marR="6350" marT="6350" marB="0" anchor="b">
                    <a:solidFill>
                      <a:srgbClr val="F8E5FF"/>
                    </a:solidFill>
                  </a:tcPr>
                </a:tc>
                <a:extLst>
                  <a:ext uri="{0D108BD9-81ED-4DB2-BD59-A6C34878D82A}">
                    <a16:rowId xmlns:a16="http://schemas.microsoft.com/office/drawing/2014/main" val="2766956239"/>
                  </a:ext>
                </a:extLst>
              </a:tr>
              <a:tr h="260121">
                <a:tc>
                  <a:txBody>
                    <a:bodyPr/>
                    <a:lstStyle/>
                    <a:p>
                      <a:pPr algn="l" fontAlgn="b"/>
                      <a:r>
                        <a:rPr lang="sl-SI" sz="1300" u="none" strike="noStrike" dirty="0" smtClean="0">
                          <a:effectLst/>
                        </a:rPr>
                        <a:t>Go</a:t>
                      </a:r>
                      <a:r>
                        <a:rPr lang="sl-SI" sz="1300" b="0" i="1" u="none" strike="noStrike" dirty="0" smtClean="0">
                          <a:solidFill>
                            <a:srgbClr val="000000"/>
                          </a:solidFill>
                          <a:effectLst/>
                          <a:latin typeface="Calibri" panose="020F0502020204030204" pitchFamily="34" charset="0"/>
                        </a:rPr>
                        <a:t>rsko</a:t>
                      </a:r>
                      <a:r>
                        <a:rPr lang="sl-SI" sz="1300" b="0" i="1" u="none" strike="noStrike" baseline="0" dirty="0" smtClean="0">
                          <a:solidFill>
                            <a:srgbClr val="000000"/>
                          </a:solidFill>
                          <a:effectLst/>
                          <a:latin typeface="Calibri" panose="020F0502020204030204" pitchFamily="34" charset="0"/>
                        </a:rPr>
                        <a:t> območje</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sl-SI" sz="1300" u="none" strike="noStrike" dirty="0">
                          <a:effectLst/>
                        </a:rPr>
                        <a:t>da</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sl-SI" sz="1300" u="none" strike="noStrike" dirty="0">
                          <a:effectLst/>
                        </a:rPr>
                        <a:t>da</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367014"/>
                  </a:ext>
                </a:extLst>
              </a:tr>
              <a:tr h="260121">
                <a:tc>
                  <a:txBody>
                    <a:bodyPr/>
                    <a:lstStyle/>
                    <a:p>
                      <a:pPr algn="l" fontAlgn="b"/>
                      <a:r>
                        <a:rPr lang="sl-SI" sz="1300" u="none" strike="noStrike" dirty="0">
                          <a:effectLst/>
                        </a:rPr>
                        <a:t>MQ</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b="0" i="0" u="none" strike="noStrike" dirty="0" smtClean="0">
                          <a:solidFill>
                            <a:srgbClr val="000000"/>
                          </a:solidFill>
                          <a:effectLst/>
                          <a:latin typeface="Calibri" panose="020F0502020204030204" pitchFamily="34" charset="0"/>
                        </a:rPr>
                        <a:t>24.000</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u="none" strike="noStrike" dirty="0" smtClean="0">
                          <a:effectLst/>
                        </a:rPr>
                        <a:t>24.000</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67422201"/>
                  </a:ext>
                </a:extLst>
              </a:tr>
              <a:tr h="260121">
                <a:tc>
                  <a:txBody>
                    <a:bodyPr/>
                    <a:lstStyle/>
                    <a:p>
                      <a:pPr algn="l" fontAlgn="b"/>
                      <a:r>
                        <a:rPr lang="sl-SI" sz="1300" b="0" i="1" u="none" strike="noStrike" dirty="0" smtClean="0">
                          <a:solidFill>
                            <a:srgbClr val="000000"/>
                          </a:solidFill>
                          <a:effectLst/>
                          <a:latin typeface="Calibri" panose="020F0502020204030204" pitchFamily="34" charset="0"/>
                        </a:rPr>
                        <a:t>A kontrola DA (Povprečno št. Molznic)</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b="0" i="0" u="none" strike="noStrike" dirty="0" smtClean="0">
                          <a:solidFill>
                            <a:srgbClr val="000000"/>
                          </a:solidFill>
                          <a:effectLst/>
                          <a:latin typeface="Calibri" panose="020F0502020204030204" pitchFamily="34" charset="0"/>
                        </a:rPr>
                        <a:t>4</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b="0" i="0" u="none" strike="noStrike" dirty="0" smtClean="0">
                          <a:solidFill>
                            <a:srgbClr val="000000"/>
                          </a:solidFill>
                          <a:effectLst/>
                          <a:latin typeface="Calibri" panose="020F0502020204030204" pitchFamily="34" charset="0"/>
                        </a:rPr>
                        <a:t>4</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65603615"/>
                  </a:ext>
                </a:extLst>
              </a:tr>
              <a:tr h="260121">
                <a:tc>
                  <a:txBody>
                    <a:bodyPr/>
                    <a:lstStyle/>
                    <a:p>
                      <a:pPr algn="l" fontAlgn="b"/>
                      <a:r>
                        <a:rPr lang="sl-SI" sz="1300" u="none" strike="noStrike">
                          <a:effectLst/>
                        </a:rPr>
                        <a:t>Povprečna mlečnost</a:t>
                      </a:r>
                      <a:endParaRPr lang="sl-SI" sz="13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300" b="0" i="0" u="none" strike="noStrike" dirty="0" smtClean="0">
                          <a:solidFill>
                            <a:srgbClr val="000000"/>
                          </a:solidFill>
                          <a:effectLst/>
                          <a:latin typeface="Calibri" panose="020F0502020204030204" pitchFamily="34" charset="0"/>
                        </a:rPr>
                        <a:t>5924</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b="0" i="0" u="none" strike="noStrike" dirty="0" smtClean="0">
                          <a:solidFill>
                            <a:srgbClr val="000000"/>
                          </a:solidFill>
                          <a:effectLst/>
                          <a:latin typeface="Calibri" panose="020F0502020204030204" pitchFamily="34" charset="0"/>
                        </a:rPr>
                        <a:t>5924</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38935060"/>
                  </a:ext>
                </a:extLst>
              </a:tr>
              <a:tr h="904407">
                <a:tc>
                  <a:txBody>
                    <a:bodyPr/>
                    <a:lstStyle/>
                    <a:p>
                      <a:pPr algn="l" fontAlgn="b"/>
                      <a:r>
                        <a:rPr lang="sl-SI" sz="1300" b="0" i="1" u="none" strike="noStrike" dirty="0" smtClean="0">
                          <a:solidFill>
                            <a:srgbClr val="000000"/>
                          </a:solidFill>
                          <a:effectLst/>
                          <a:latin typeface="Calibri" panose="020F0502020204030204" pitchFamily="34" charset="0"/>
                        </a:rPr>
                        <a:t>Količnik za določitev KM</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sl-SI" sz="1300" b="0" i="0" u="none" strike="noStrike" dirty="0" smtClean="0">
                          <a:solidFill>
                            <a:srgbClr val="000000"/>
                          </a:solidFill>
                          <a:effectLst/>
                          <a:latin typeface="Calibri" panose="020F0502020204030204" pitchFamily="34" charset="0"/>
                        </a:rPr>
                        <a:t>/</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sl-SI" sz="1300" b="0" i="0" u="none" strike="noStrike" dirty="0" smtClean="0">
                          <a:solidFill>
                            <a:srgbClr val="000000"/>
                          </a:solidFill>
                          <a:effectLst/>
                          <a:latin typeface="Calibri" panose="020F0502020204030204" pitchFamily="34" charset="0"/>
                        </a:rPr>
                        <a:t>/</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45946996"/>
                  </a:ext>
                </a:extLst>
              </a:tr>
              <a:tr h="260121">
                <a:tc>
                  <a:txBody>
                    <a:bodyPr/>
                    <a:lstStyle/>
                    <a:p>
                      <a:pPr algn="l" fontAlgn="b"/>
                      <a:r>
                        <a:rPr lang="sl-SI" sz="1300" b="1" u="none" strike="noStrike" dirty="0" smtClean="0">
                          <a:effectLst/>
                        </a:rPr>
                        <a:t>skupno število živali na KMG, od tega :</a:t>
                      </a:r>
                      <a:endParaRPr lang="sl-SI" sz="1300" b="1"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1" u="none" strike="noStrike" dirty="0">
                          <a:effectLst/>
                        </a:rPr>
                        <a:t>6</a:t>
                      </a:r>
                      <a:endParaRPr lang="sl-SI" sz="13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1" u="none" strike="noStrike" dirty="0">
                          <a:effectLst/>
                        </a:rPr>
                        <a:t>6</a:t>
                      </a:r>
                      <a:endParaRPr lang="sl-SI" sz="13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96907960"/>
                  </a:ext>
                </a:extLst>
              </a:tr>
              <a:tr h="365843">
                <a:tc>
                  <a:txBody>
                    <a:bodyPr/>
                    <a:lstStyle/>
                    <a:p>
                      <a:pPr algn="r" fontAlgn="b"/>
                      <a:r>
                        <a:rPr lang="pl-PL" sz="1300" u="none" strike="noStrike" dirty="0">
                          <a:effectLst/>
                        </a:rPr>
                        <a:t> </a:t>
                      </a:r>
                      <a:r>
                        <a:rPr lang="pl-PL" sz="1300" u="none" strike="noStrike" baseline="0" dirty="0" smtClean="0">
                          <a:effectLst/>
                        </a:rPr>
                        <a:t>    - je št</a:t>
                      </a:r>
                      <a:r>
                        <a:rPr lang="pl-PL" sz="1300" u="none" strike="noStrike" dirty="0" smtClean="0">
                          <a:effectLst/>
                        </a:rPr>
                        <a:t> </a:t>
                      </a:r>
                      <a:r>
                        <a:rPr lang="pl-PL" sz="1300" u="none" strike="noStrike" dirty="0">
                          <a:effectLst/>
                        </a:rPr>
                        <a:t>živali, ki izpolnjuje </a:t>
                      </a:r>
                      <a:r>
                        <a:rPr lang="pl-PL" sz="1300" u="none" strike="noStrike" dirty="0" smtClean="0">
                          <a:effectLst/>
                        </a:rPr>
                        <a:t>pogoje (pasma, OOR, telitev)</a:t>
                      </a:r>
                      <a:r>
                        <a:rPr lang="pl-PL" sz="1300" u="none" strike="noStrike" baseline="0" dirty="0" smtClean="0">
                          <a:effectLst/>
                        </a:rPr>
                        <a:t> </a:t>
                      </a:r>
                      <a:r>
                        <a:rPr lang="pl-PL" sz="1300" u="none" strike="noStrike" dirty="0" smtClean="0">
                          <a:effectLst/>
                        </a:rPr>
                        <a:t> in za </a:t>
                      </a:r>
                      <a:r>
                        <a:rPr lang="pl-PL" sz="1300" u="none" strike="noStrike" dirty="0">
                          <a:effectLst/>
                        </a:rPr>
                        <a:t>KD in za KM</a:t>
                      </a:r>
                      <a:endParaRPr lang="pl-PL"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a:effectLst/>
                        </a:rPr>
                        <a:t>4</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chemeClr val="dk1"/>
                          </a:solidFill>
                          <a:effectLst/>
                          <a:latin typeface="+mn-lt"/>
                        </a:rPr>
                        <a:t>2</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40738564"/>
                  </a:ext>
                </a:extLst>
              </a:tr>
              <a:tr h="260121">
                <a:tc>
                  <a:txBody>
                    <a:bodyPr/>
                    <a:lstStyle/>
                    <a:p>
                      <a:pPr algn="r" fontAlgn="b"/>
                      <a:r>
                        <a:rPr lang="sl-SI" sz="1300" b="0" i="1" u="none" strike="noStrike" baseline="0" dirty="0" smtClean="0">
                          <a:solidFill>
                            <a:srgbClr val="000000"/>
                          </a:solidFill>
                          <a:effectLst/>
                          <a:latin typeface="Calibri" panose="020F0502020204030204" pitchFamily="34" charset="0"/>
                        </a:rPr>
                        <a:t>- je  št </a:t>
                      </a:r>
                      <a:r>
                        <a:rPr lang="sl-SI" sz="1300" b="0" i="1" u="none" strike="noStrike" dirty="0" smtClean="0">
                          <a:solidFill>
                            <a:srgbClr val="000000"/>
                          </a:solidFill>
                          <a:effectLst/>
                          <a:latin typeface="Calibri" panose="020F0502020204030204" pitchFamily="34" charset="0"/>
                        </a:rPr>
                        <a:t>živali, ki izpolnjuje</a:t>
                      </a:r>
                      <a:r>
                        <a:rPr lang="sl-SI" sz="1300" b="0" i="1" u="none" strike="noStrike" baseline="0" dirty="0" smtClean="0">
                          <a:solidFill>
                            <a:srgbClr val="000000"/>
                          </a:solidFill>
                          <a:effectLst/>
                          <a:latin typeface="Calibri" panose="020F0502020204030204" pitchFamily="34" charset="0"/>
                        </a:rPr>
                        <a:t> pogoje LE za KD</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1</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0</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84780444"/>
                  </a:ext>
                </a:extLst>
              </a:tr>
              <a:tr h="260121">
                <a:tc>
                  <a:txBody>
                    <a:bodyPr/>
                    <a:lstStyle/>
                    <a:p>
                      <a:pPr algn="r" fontAlgn="b"/>
                      <a:r>
                        <a:rPr lang="sl-SI" sz="1300" u="none" strike="noStrike" baseline="0" dirty="0" smtClean="0">
                          <a:effectLst/>
                        </a:rPr>
                        <a:t> -je št živali, ki izpolnjuje pogoje LE za KM</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1</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4</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38708491"/>
                  </a:ext>
                </a:extLst>
              </a:tr>
              <a:tr h="260121">
                <a:tc>
                  <a:txBody>
                    <a:bodyPr/>
                    <a:lstStyle/>
                    <a:p>
                      <a:pPr algn="l" fontAlgn="b"/>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3391154"/>
                  </a:ext>
                </a:extLst>
              </a:tr>
              <a:tr h="260121">
                <a:tc>
                  <a:txBody>
                    <a:bodyPr/>
                    <a:lstStyle/>
                    <a:p>
                      <a:pPr algn="l" fontAlgn="b"/>
                      <a:r>
                        <a:rPr lang="sl-SI" sz="1300" u="none" strike="noStrike" dirty="0">
                          <a:effectLst/>
                        </a:rPr>
                        <a:t>Izplačilo </a:t>
                      </a:r>
                      <a:r>
                        <a:rPr lang="sl-SI" sz="1300" u="none" strike="noStrike" dirty="0" smtClean="0">
                          <a:effectLst/>
                        </a:rPr>
                        <a:t> skupaj</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6</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rgbClr val="000000"/>
                          </a:solidFill>
                          <a:effectLst/>
                          <a:latin typeface="Calibri" panose="020F0502020204030204" pitchFamily="34" charset="0"/>
                        </a:rPr>
                        <a:t>5</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8922877"/>
                  </a:ext>
                </a:extLst>
              </a:tr>
              <a:tr h="260121">
                <a:tc>
                  <a:txBody>
                    <a:bodyPr/>
                    <a:lstStyle/>
                    <a:p>
                      <a:pPr algn="l" fontAlgn="b"/>
                      <a:r>
                        <a:rPr lang="sl-SI" sz="1300" u="none" strike="noStrike" dirty="0" smtClean="0">
                          <a:effectLst/>
                        </a:rPr>
                        <a:t>PVP_MLEKO (zaradi količnika za določitev KM)</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a:solidFill>
                            <a:schemeClr val="dk1"/>
                          </a:solidFill>
                          <a:effectLst/>
                          <a:latin typeface="+mn-lt"/>
                        </a:rPr>
                        <a:t>4</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chemeClr val="dk1"/>
                          </a:solidFill>
                          <a:effectLst/>
                          <a:latin typeface="+mn-lt"/>
                        </a:rPr>
                        <a:t>4</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1560577"/>
                  </a:ext>
                </a:extLst>
              </a:tr>
              <a:tr h="260121">
                <a:tc>
                  <a:txBody>
                    <a:bodyPr/>
                    <a:lstStyle/>
                    <a:p>
                      <a:pPr algn="l" fontAlgn="b"/>
                      <a:r>
                        <a:rPr lang="sl-SI" sz="1300" u="none" strike="noStrike" dirty="0" smtClean="0">
                          <a:effectLst/>
                        </a:rPr>
                        <a:t>PVP_KD</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chemeClr val="dk1"/>
                          </a:solidFill>
                          <a:effectLst/>
                          <a:latin typeface="+mn-lt"/>
                        </a:rPr>
                        <a:t>2</a:t>
                      </a:r>
                      <a:endParaRPr lang="sl-SI"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chemeClr val="dk1"/>
                          </a:solidFill>
                          <a:effectLst/>
                          <a:latin typeface="+mn-lt"/>
                        </a:rPr>
                        <a:t>2</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18580754"/>
                  </a:ext>
                </a:extLst>
              </a:tr>
            </a:tbl>
          </a:graphicData>
        </a:graphic>
      </p:graphicFrame>
      <p:graphicFrame>
        <p:nvGraphicFramePr>
          <p:cNvPr id="9" name="Tabela 8"/>
          <p:cNvGraphicFramePr>
            <a:graphicFrameLocks noGrp="1"/>
          </p:cNvGraphicFramePr>
          <p:nvPr>
            <p:extLst>
              <p:ext uri="{D42A27DB-BD31-4B8C-83A1-F6EECF244321}">
                <p14:modId xmlns:p14="http://schemas.microsoft.com/office/powerpoint/2010/main" val="1432456006"/>
              </p:ext>
            </p:extLst>
          </p:nvPr>
        </p:nvGraphicFramePr>
        <p:xfrm>
          <a:off x="6823484" y="1476650"/>
          <a:ext cx="5092291" cy="5304254"/>
        </p:xfrm>
        <a:graphic>
          <a:graphicData uri="http://schemas.openxmlformats.org/drawingml/2006/table">
            <a:tbl>
              <a:tblPr>
                <a:tableStyleId>{5C22544A-7EE6-4342-B048-85BDC9FD1C3A}</a:tableStyleId>
              </a:tblPr>
              <a:tblGrid>
                <a:gridCol w="3515324">
                  <a:extLst>
                    <a:ext uri="{9D8B030D-6E8A-4147-A177-3AD203B41FA5}">
                      <a16:colId xmlns:a16="http://schemas.microsoft.com/office/drawing/2014/main" val="1513277732"/>
                    </a:ext>
                  </a:extLst>
                </a:gridCol>
                <a:gridCol w="1576967">
                  <a:extLst>
                    <a:ext uri="{9D8B030D-6E8A-4147-A177-3AD203B41FA5}">
                      <a16:colId xmlns:a16="http://schemas.microsoft.com/office/drawing/2014/main" val="956533268"/>
                    </a:ext>
                  </a:extLst>
                </a:gridCol>
              </a:tblGrid>
              <a:tr h="198572">
                <a:tc>
                  <a:txBody>
                    <a:bodyPr/>
                    <a:lstStyle/>
                    <a:p>
                      <a:pPr algn="l" fontAlgn="b"/>
                      <a:r>
                        <a:rPr lang="sl-SI" sz="1300" b="1" u="none" strike="noStrike" dirty="0">
                          <a:effectLst/>
                        </a:rPr>
                        <a:t>Primer </a:t>
                      </a:r>
                      <a:r>
                        <a:rPr lang="sl-SI" sz="1300" b="1" i="1" u="none" strike="noStrike" dirty="0" smtClean="0">
                          <a:solidFill>
                            <a:srgbClr val="000000"/>
                          </a:solidFill>
                          <a:effectLst/>
                          <a:latin typeface="Calibri" panose="020F0502020204030204" pitchFamily="34" charset="0"/>
                        </a:rPr>
                        <a:t>za</a:t>
                      </a:r>
                      <a:r>
                        <a:rPr lang="sl-SI" sz="1300" b="1" i="1" u="none" strike="noStrike" baseline="0" dirty="0" smtClean="0">
                          <a:solidFill>
                            <a:srgbClr val="000000"/>
                          </a:solidFill>
                          <a:effectLst/>
                          <a:latin typeface="Calibri" panose="020F0502020204030204" pitchFamily="34" charset="0"/>
                        </a:rPr>
                        <a:t> KMG , ki ni v GO Lahko prejme le podporo za KD</a:t>
                      </a:r>
                      <a:endParaRPr lang="sl-SI" sz="1300" b="1" i="1" u="none" strike="noStrike" dirty="0">
                        <a:solidFill>
                          <a:srgbClr val="000000"/>
                        </a:solidFill>
                        <a:effectLst/>
                        <a:latin typeface="Calibri" panose="020F0502020204030204" pitchFamily="34" charset="0"/>
                      </a:endParaRPr>
                    </a:p>
                  </a:txBody>
                  <a:tcPr marL="6350" marR="6350" marT="6350" marB="0" anchor="b">
                    <a:solidFill>
                      <a:srgbClr val="F8E5FF"/>
                    </a:solidFill>
                  </a:tcPr>
                </a:tc>
                <a:tc>
                  <a:txBody>
                    <a:bodyPr/>
                    <a:lstStyle/>
                    <a:p>
                      <a:pPr algn="l" fontAlgn="b"/>
                      <a:endParaRPr lang="sl-SI" sz="1300" b="1" i="0" u="none" strike="noStrike" dirty="0">
                        <a:solidFill>
                          <a:srgbClr val="000000"/>
                        </a:solidFill>
                        <a:effectLst/>
                        <a:latin typeface="Calibri" panose="020F0502020204030204" pitchFamily="34" charset="0"/>
                      </a:endParaRPr>
                    </a:p>
                  </a:txBody>
                  <a:tcPr marL="6350" marR="6350" marT="6350" marB="0" anchor="b">
                    <a:solidFill>
                      <a:srgbClr val="F8E5FF"/>
                    </a:solidFill>
                  </a:tcPr>
                </a:tc>
                <a:extLst>
                  <a:ext uri="{0D108BD9-81ED-4DB2-BD59-A6C34878D82A}">
                    <a16:rowId xmlns:a16="http://schemas.microsoft.com/office/drawing/2014/main" val="3164892473"/>
                  </a:ext>
                </a:extLst>
              </a:tr>
              <a:tr h="198572">
                <a:tc>
                  <a:txBody>
                    <a:bodyPr/>
                    <a:lstStyle/>
                    <a:p>
                      <a:pPr algn="l" fontAlgn="b"/>
                      <a:r>
                        <a:rPr lang="sl-SI" sz="1300" u="none" strike="noStrike">
                          <a:effectLst/>
                        </a:rPr>
                        <a:t>GO</a:t>
                      </a:r>
                      <a:endParaRPr lang="sl-SI" sz="13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l-SI" sz="1300" u="none" strike="noStrike">
                          <a:effectLst/>
                        </a:rPr>
                        <a:t>ne</a:t>
                      </a:r>
                      <a:endParaRPr lang="sl-SI" sz="13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55164969"/>
                  </a:ext>
                </a:extLst>
              </a:tr>
              <a:tr h="231968">
                <a:tc>
                  <a:txBody>
                    <a:bodyPr/>
                    <a:lstStyle/>
                    <a:p>
                      <a:pPr algn="l" fontAlgn="b"/>
                      <a:r>
                        <a:rPr lang="sl-SI" sz="1300" u="none" strike="noStrike" dirty="0">
                          <a:effectLst/>
                        </a:rPr>
                        <a:t>MQ</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u="none" strike="noStrike" dirty="0" smtClean="0">
                          <a:effectLst/>
                        </a:rPr>
                        <a:t>24.000</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02362982"/>
                  </a:ext>
                </a:extLst>
              </a:tr>
              <a:tr h="213959">
                <a:tc>
                  <a:txBody>
                    <a:bodyPr/>
                    <a:lstStyle/>
                    <a:p>
                      <a:pPr algn="l" fontAlgn="b"/>
                      <a:r>
                        <a:rPr lang="sl-SI" sz="1300" b="0" i="1" u="none" strike="noStrike" dirty="0" smtClean="0">
                          <a:solidFill>
                            <a:srgbClr val="000000"/>
                          </a:solidFill>
                          <a:effectLst/>
                          <a:latin typeface="Calibri" panose="020F0502020204030204" pitchFamily="34" charset="0"/>
                        </a:rPr>
                        <a:t>A kontrola DA (Povprečno št. Molznic)</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b="0" i="1" u="none" strike="noStrike" dirty="0" smtClean="0">
                          <a:solidFill>
                            <a:srgbClr val="000000"/>
                          </a:solidFill>
                          <a:effectLst/>
                          <a:latin typeface="Calibri" panose="020F0502020204030204" pitchFamily="34" charset="0"/>
                        </a:rPr>
                        <a:t>4</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43980368"/>
                  </a:ext>
                </a:extLst>
              </a:tr>
              <a:tr h="198572">
                <a:tc>
                  <a:txBody>
                    <a:bodyPr/>
                    <a:lstStyle/>
                    <a:p>
                      <a:pPr algn="l" fontAlgn="b"/>
                      <a:r>
                        <a:rPr lang="sl-SI" sz="1300" u="none" strike="noStrike" dirty="0">
                          <a:effectLst/>
                        </a:rPr>
                        <a:t>Povprečna mlečnost</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300" b="0" i="1" u="none" strike="noStrike" dirty="0" smtClean="0">
                          <a:solidFill>
                            <a:srgbClr val="000000"/>
                          </a:solidFill>
                          <a:effectLst/>
                          <a:latin typeface="Calibri" panose="020F0502020204030204" pitchFamily="34" charset="0"/>
                        </a:rPr>
                        <a:t>5924</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89874402"/>
                  </a:ext>
                </a:extLst>
              </a:tr>
              <a:tr h="1218155">
                <a:tc>
                  <a:txBody>
                    <a:bodyPr/>
                    <a:lstStyle/>
                    <a:p>
                      <a:pPr algn="l" fontAlgn="b"/>
                      <a:r>
                        <a:rPr lang="sl-SI" sz="1300" b="0" i="1" u="none" strike="noStrike" dirty="0" smtClean="0">
                          <a:solidFill>
                            <a:srgbClr val="000000"/>
                          </a:solidFill>
                          <a:effectLst/>
                          <a:latin typeface="Calibri" panose="020F0502020204030204" pitchFamily="34" charset="0"/>
                        </a:rPr>
                        <a:t>Količnik za določitev KM</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sl-SI" sz="1300" b="0" i="0" u="none" strike="noStrike" dirty="0" smtClean="0">
                          <a:solidFill>
                            <a:srgbClr val="000000"/>
                          </a:solidFill>
                          <a:effectLst/>
                          <a:latin typeface="Calibri" panose="020F0502020204030204" pitchFamily="34" charset="0"/>
                        </a:rPr>
                        <a:t>/</a:t>
                      </a:r>
                      <a:endParaRPr lang="sl-SI"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9555280"/>
                  </a:ext>
                </a:extLst>
              </a:tr>
              <a:tr h="198572">
                <a:tc>
                  <a:txBody>
                    <a:bodyPr/>
                    <a:lstStyle/>
                    <a:p>
                      <a:pPr algn="l" fontAlgn="b"/>
                      <a:r>
                        <a:rPr lang="sl-SI" sz="1300" b="1" u="none" strike="noStrike" dirty="0" smtClean="0">
                          <a:effectLst/>
                        </a:rPr>
                        <a:t>skupno število živali na KMG, od tega :</a:t>
                      </a:r>
                      <a:endParaRPr lang="sl-SI" sz="1300" b="1"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a:effectLst/>
                        </a:rPr>
                        <a:t>7</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4282758"/>
                  </a:ext>
                </a:extLst>
              </a:tr>
              <a:tr h="390977">
                <a:tc>
                  <a:txBody>
                    <a:bodyPr/>
                    <a:lstStyle/>
                    <a:p>
                      <a:pPr algn="r" fontAlgn="b"/>
                      <a:r>
                        <a:rPr lang="pl-PL" sz="1300" u="none" strike="noStrike" dirty="0">
                          <a:effectLst/>
                        </a:rPr>
                        <a:t> </a:t>
                      </a:r>
                      <a:r>
                        <a:rPr lang="pl-PL" sz="1300" u="none" strike="noStrike" baseline="0" dirty="0" smtClean="0">
                          <a:effectLst/>
                        </a:rPr>
                        <a:t>    - je št</a:t>
                      </a:r>
                      <a:r>
                        <a:rPr lang="pl-PL" sz="1300" u="none" strike="noStrike" dirty="0" smtClean="0">
                          <a:effectLst/>
                        </a:rPr>
                        <a:t> </a:t>
                      </a:r>
                      <a:r>
                        <a:rPr lang="pl-PL" sz="1300" u="none" strike="noStrike" dirty="0">
                          <a:effectLst/>
                        </a:rPr>
                        <a:t>živali, ki izpolnjuje </a:t>
                      </a:r>
                      <a:r>
                        <a:rPr lang="pl-PL" sz="1300" u="none" strike="noStrike" dirty="0" smtClean="0">
                          <a:effectLst/>
                        </a:rPr>
                        <a:t>pogoje  (pasma, OOR, telitev)</a:t>
                      </a:r>
                      <a:r>
                        <a:rPr lang="pl-PL" sz="1300" u="none" strike="noStrike" baseline="0" dirty="0" smtClean="0">
                          <a:effectLst/>
                        </a:rPr>
                        <a:t> </a:t>
                      </a:r>
                      <a:r>
                        <a:rPr lang="pl-PL" sz="1300" u="none" strike="noStrike" dirty="0" smtClean="0">
                          <a:effectLst/>
                        </a:rPr>
                        <a:t>in </a:t>
                      </a:r>
                      <a:r>
                        <a:rPr lang="pl-PL" sz="1300" u="none" strike="noStrike" dirty="0">
                          <a:effectLst/>
                        </a:rPr>
                        <a:t>za KD in za KM</a:t>
                      </a:r>
                      <a:endParaRPr lang="pl-PL"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a:effectLst/>
                        </a:rPr>
                        <a:t>6</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27510297"/>
                  </a:ext>
                </a:extLst>
              </a:tr>
              <a:tr h="352010">
                <a:tc>
                  <a:txBody>
                    <a:bodyPr/>
                    <a:lstStyle/>
                    <a:p>
                      <a:pPr algn="r" fontAlgn="b"/>
                      <a:r>
                        <a:rPr lang="sl-SI" sz="1300" b="0" i="1" u="none" strike="noStrike" baseline="0" dirty="0" smtClean="0">
                          <a:solidFill>
                            <a:srgbClr val="000000"/>
                          </a:solidFill>
                          <a:effectLst/>
                          <a:latin typeface="Calibri" panose="020F0502020204030204" pitchFamily="34" charset="0"/>
                        </a:rPr>
                        <a:t>- je  št </a:t>
                      </a:r>
                      <a:r>
                        <a:rPr lang="sl-SI" sz="1300" b="0" i="1" u="none" strike="noStrike" dirty="0" smtClean="0">
                          <a:solidFill>
                            <a:srgbClr val="000000"/>
                          </a:solidFill>
                          <a:effectLst/>
                          <a:latin typeface="Calibri" panose="020F0502020204030204" pitchFamily="34" charset="0"/>
                        </a:rPr>
                        <a:t>živali, ki izpolnjuje</a:t>
                      </a:r>
                      <a:r>
                        <a:rPr lang="sl-SI" sz="1300" b="0" i="1" u="none" strike="noStrike" baseline="0" dirty="0" smtClean="0">
                          <a:solidFill>
                            <a:srgbClr val="000000"/>
                          </a:solidFill>
                          <a:effectLst/>
                          <a:latin typeface="Calibri" panose="020F0502020204030204" pitchFamily="34" charset="0"/>
                        </a:rPr>
                        <a:t> pogoje LE za KD</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1" u="none" strike="noStrike" dirty="0" smtClean="0">
                          <a:solidFill>
                            <a:srgbClr val="000000"/>
                          </a:solidFill>
                          <a:effectLst/>
                          <a:latin typeface="Calibri" panose="020F0502020204030204" pitchFamily="34" charset="0"/>
                        </a:rPr>
                        <a:t>1</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64121575"/>
                  </a:ext>
                </a:extLst>
              </a:tr>
              <a:tr h="352010">
                <a:tc>
                  <a:txBody>
                    <a:bodyPr/>
                    <a:lstStyle/>
                    <a:p>
                      <a:pPr algn="r" fontAlgn="b"/>
                      <a:r>
                        <a:rPr lang="sl-SI" sz="1300" u="none" strike="noStrike" baseline="0" dirty="0" smtClean="0">
                          <a:effectLst/>
                        </a:rPr>
                        <a:t> -je št živali, ki izpolnjuje pogoje LE za KM</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1" u="none" strike="noStrike" dirty="0" smtClean="0">
                          <a:solidFill>
                            <a:srgbClr val="000000"/>
                          </a:solidFill>
                          <a:effectLst/>
                          <a:latin typeface="Calibri" panose="020F0502020204030204" pitchFamily="34" charset="0"/>
                        </a:rPr>
                        <a:t>0</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60262792"/>
                  </a:ext>
                </a:extLst>
              </a:tr>
              <a:tr h="198572">
                <a:tc>
                  <a:txBody>
                    <a:bodyPr/>
                    <a:lstStyle/>
                    <a:p>
                      <a:pPr algn="l" fontAlgn="b"/>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6593211"/>
                  </a:ext>
                </a:extLst>
              </a:tr>
              <a:tr h="198572">
                <a:tc>
                  <a:txBody>
                    <a:bodyPr/>
                    <a:lstStyle/>
                    <a:p>
                      <a:pPr algn="l" fontAlgn="b"/>
                      <a:r>
                        <a:rPr lang="sl-SI" sz="1300" u="none" strike="noStrike" dirty="0">
                          <a:effectLst/>
                        </a:rPr>
                        <a:t>Izplačilo </a:t>
                      </a:r>
                      <a:r>
                        <a:rPr lang="sl-SI" sz="1300" u="none" strike="noStrike" dirty="0" smtClean="0">
                          <a:effectLst/>
                        </a:rPr>
                        <a:t>  skupaj </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1" u="none" strike="noStrike" dirty="0" smtClean="0">
                          <a:solidFill>
                            <a:srgbClr val="000000"/>
                          </a:solidFill>
                          <a:effectLst/>
                          <a:latin typeface="Calibri" panose="020F0502020204030204" pitchFamily="34" charset="0"/>
                        </a:rPr>
                        <a:t>3</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751402"/>
                  </a:ext>
                </a:extLst>
              </a:tr>
              <a:tr h="525240">
                <a:tc>
                  <a:txBody>
                    <a:bodyPr/>
                    <a:lstStyle/>
                    <a:p>
                      <a:pPr algn="l" fontAlgn="b"/>
                      <a:r>
                        <a:rPr lang="sl-SI" sz="1300" u="none" strike="noStrike" dirty="0" smtClean="0">
                          <a:effectLst/>
                        </a:rPr>
                        <a:t>PVP_MLEKO (plačilo</a:t>
                      </a:r>
                      <a:r>
                        <a:rPr lang="sl-SI" sz="1300" u="none" strike="noStrike" baseline="0" dirty="0" smtClean="0">
                          <a:effectLst/>
                        </a:rPr>
                        <a:t> = 0 , ker se ne nahaja v GO)</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u="none" strike="noStrike" dirty="0" smtClean="0">
                          <a:effectLst/>
                        </a:rPr>
                        <a:t>0 (mora pa jih zaradi zagotoviti</a:t>
                      </a:r>
                      <a:r>
                        <a:rPr lang="sl-SI" sz="1300" u="none" strike="noStrike" baseline="0" dirty="0" smtClean="0">
                          <a:effectLst/>
                        </a:rPr>
                        <a:t> 4 KM)</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18239706"/>
                  </a:ext>
                </a:extLst>
              </a:tr>
              <a:tr h="583382">
                <a:tc>
                  <a:txBody>
                    <a:bodyPr/>
                    <a:lstStyle/>
                    <a:p>
                      <a:pPr algn="l" fontAlgn="b"/>
                      <a:r>
                        <a:rPr lang="sl-SI" sz="1300" u="none" strike="noStrike" dirty="0" smtClean="0">
                          <a:effectLst/>
                        </a:rPr>
                        <a:t>PVP_KD (ker</a:t>
                      </a:r>
                      <a:r>
                        <a:rPr lang="sl-SI" sz="1300" u="none" strike="noStrike" baseline="0" dirty="0" smtClean="0">
                          <a:effectLst/>
                        </a:rPr>
                        <a:t> je na KMG 7 krav in 4 spadajo v čredo KM in ne morejo biti KD, čeravno izpolnijo pogoje)</a:t>
                      </a:r>
                      <a:endParaRPr lang="sl-SI" sz="1300" b="0" i="1"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300" b="0" i="0" u="none" strike="noStrike" dirty="0" smtClean="0">
                          <a:solidFill>
                            <a:schemeClr val="dk1"/>
                          </a:solidFill>
                          <a:effectLst/>
                          <a:latin typeface="+mn-lt"/>
                        </a:rPr>
                        <a:t>3</a:t>
                      </a:r>
                      <a:endParaRPr lang="sl-SI" sz="1300" b="0"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1077401"/>
                  </a:ext>
                </a:extLst>
              </a:tr>
            </a:tbl>
          </a:graphicData>
        </a:graphic>
      </p:graphicFrame>
    </p:spTree>
    <p:extLst>
      <p:ext uri="{BB962C8B-B14F-4D97-AF65-F5344CB8AC3E}">
        <p14:creationId xmlns:p14="http://schemas.microsoft.com/office/powerpoint/2010/main" val="320438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133823" y="-9625"/>
            <a:ext cx="11597096" cy="628650"/>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5" name="PoljeZBesedilom 4"/>
          <p:cNvSpPr txBox="1"/>
          <p:nvPr/>
        </p:nvSpPr>
        <p:spPr>
          <a:xfrm>
            <a:off x="428625" y="83492"/>
            <a:ext cx="10675075" cy="461665"/>
          </a:xfrm>
          <a:prstGeom prst="rect">
            <a:avLst/>
          </a:prstGeom>
          <a:noFill/>
        </p:spPr>
        <p:txBody>
          <a:bodyPr wrap="square" rtlCol="0">
            <a:spAutoFit/>
          </a:bodyPr>
          <a:lstStyle/>
          <a:p>
            <a:pPr algn="ctr"/>
            <a:r>
              <a:rPr lang="sl-SI" sz="2400" dirty="0">
                <a:solidFill>
                  <a:schemeClr val="bg1"/>
                </a:solidFill>
              </a:rPr>
              <a:t>Neposredna plačila 2023-2027 </a:t>
            </a:r>
            <a:r>
              <a:rPr lang="sl-SI" sz="2400" b="1" dirty="0">
                <a:solidFill>
                  <a:schemeClr val="bg1"/>
                </a:solidFill>
              </a:rPr>
              <a:t>- </a:t>
            </a:r>
            <a:r>
              <a:rPr lang="sl-SI" sz="2000" b="1" dirty="0" smtClean="0">
                <a:solidFill>
                  <a:schemeClr val="bg1"/>
                </a:solidFill>
              </a:rPr>
              <a:t>VEZANA </a:t>
            </a:r>
            <a:r>
              <a:rPr lang="sl-SI" sz="2000" b="1" dirty="0">
                <a:solidFill>
                  <a:schemeClr val="bg1"/>
                </a:solidFill>
              </a:rPr>
              <a:t>DOHODKOVNA PODPORA </a:t>
            </a:r>
            <a:r>
              <a:rPr lang="sl-SI" sz="2000" b="1" dirty="0" smtClean="0">
                <a:solidFill>
                  <a:schemeClr val="bg1"/>
                </a:solidFill>
              </a:rPr>
              <a:t> </a:t>
            </a:r>
            <a:endParaRPr lang="sl-SI" sz="3000" b="1" u="sng" dirty="0">
              <a:solidFill>
                <a:schemeClr val="bg1"/>
              </a:solidFill>
            </a:endParaRPr>
          </a:p>
        </p:txBody>
      </p:sp>
      <p:graphicFrame>
        <p:nvGraphicFramePr>
          <p:cNvPr id="6" name="Diagram 5"/>
          <p:cNvGraphicFramePr/>
          <p:nvPr>
            <p:extLst>
              <p:ext uri="{D42A27DB-BD31-4B8C-83A1-F6EECF244321}">
                <p14:modId xmlns:p14="http://schemas.microsoft.com/office/powerpoint/2010/main" val="1025653887"/>
              </p:ext>
            </p:extLst>
          </p:nvPr>
        </p:nvGraphicFramePr>
        <p:xfrm>
          <a:off x="133823" y="688900"/>
          <a:ext cx="11953401"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a 1"/>
          <p:cNvSpPr/>
          <p:nvPr/>
        </p:nvSpPr>
        <p:spPr>
          <a:xfrm>
            <a:off x="8054109" y="153367"/>
            <a:ext cx="4221018" cy="1312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bg1"/>
                </a:solidFill>
              </a:rPr>
              <a:t>+ izpolnjevanje </a:t>
            </a:r>
            <a:r>
              <a:rPr lang="sl-SI" dirty="0">
                <a:solidFill>
                  <a:schemeClr val="bg1"/>
                </a:solidFill>
              </a:rPr>
              <a:t>splošnih pogojev do NP izvajanje </a:t>
            </a:r>
            <a:r>
              <a:rPr lang="sl-SI" dirty="0" err="1">
                <a:solidFill>
                  <a:schemeClr val="bg1"/>
                </a:solidFill>
              </a:rPr>
              <a:t>kmet.dej</a:t>
            </a:r>
            <a:r>
              <a:rPr lang="sl-SI" dirty="0">
                <a:solidFill>
                  <a:schemeClr val="bg1"/>
                </a:solidFill>
              </a:rPr>
              <a:t>/AK/vstopni prag/pogoji upravičenosti – </a:t>
            </a:r>
            <a:r>
              <a:rPr lang="sl-SI" dirty="0" smtClean="0">
                <a:solidFill>
                  <a:schemeClr val="bg1"/>
                </a:solidFill>
              </a:rPr>
              <a:t>razen AK pokriti že s pogoji upravičenosti</a:t>
            </a:r>
            <a:endParaRPr lang="sl-SI" dirty="0"/>
          </a:p>
        </p:txBody>
      </p:sp>
    </p:spTree>
    <p:extLst>
      <p:ext uri="{BB962C8B-B14F-4D97-AF65-F5344CB8AC3E}">
        <p14:creationId xmlns:p14="http://schemas.microsoft.com/office/powerpoint/2010/main" val="2585838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6166" y="171450"/>
            <a:ext cx="11565834" cy="866775"/>
          </a:xfrm>
        </p:spPr>
        <p:txBody>
          <a:bodyPr>
            <a:normAutofit/>
          </a:bodyPr>
          <a:lstStyle/>
          <a:p>
            <a:r>
              <a:rPr lang="sl-SI" sz="4200" b="1" dirty="0" smtClean="0">
                <a:solidFill>
                  <a:schemeClr val="accent6">
                    <a:lumMod val="75000"/>
                  </a:schemeClr>
                </a:solidFill>
              </a:rPr>
              <a:t>HVALA ZA POZORNOST.</a:t>
            </a:r>
            <a:endParaRPr lang="sl-SI" sz="4200" b="1" dirty="0">
              <a:solidFill>
                <a:schemeClr val="accent6">
                  <a:lumMod val="75000"/>
                </a:schemeClr>
              </a:solidFill>
            </a:endParaRPr>
          </a:p>
        </p:txBody>
      </p:sp>
      <p:pic>
        <p:nvPicPr>
          <p:cNvPr id="5" name="Slika 4"/>
          <p:cNvPicPr>
            <a:picLocks noChangeAspect="1"/>
          </p:cNvPicPr>
          <p:nvPr/>
        </p:nvPicPr>
        <p:blipFill rotWithShape="1">
          <a:blip r:embed="rId2"/>
          <a:srcRect t="15532" r="9210"/>
          <a:stretch/>
        </p:blipFill>
        <p:spPr>
          <a:xfrm>
            <a:off x="171137" y="968315"/>
            <a:ext cx="11916088" cy="5889685"/>
          </a:xfrm>
          <a:prstGeom prst="rect">
            <a:avLst/>
          </a:prstGeom>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528" y="6345541"/>
            <a:ext cx="1955349" cy="348335"/>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986" y="6218169"/>
            <a:ext cx="1015979" cy="603077"/>
          </a:xfrm>
          <a:prstGeom prst="rect">
            <a:avLst/>
          </a:prstGeom>
        </p:spPr>
      </p:pic>
    </p:spTree>
    <p:extLst>
      <p:ext uri="{BB962C8B-B14F-4D97-AF65-F5344CB8AC3E}">
        <p14:creationId xmlns:p14="http://schemas.microsoft.com/office/powerpoint/2010/main" val="1966929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37841402"/>
              </p:ext>
            </p:extLst>
          </p:nvPr>
        </p:nvGraphicFramePr>
        <p:xfrm>
          <a:off x="136478" y="0"/>
          <a:ext cx="1205552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aobljeni pravokotnik 3"/>
          <p:cNvSpPr/>
          <p:nvPr/>
        </p:nvSpPr>
        <p:spPr>
          <a:xfrm>
            <a:off x="8276824" y="416554"/>
            <a:ext cx="3774149" cy="66161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Drugi odstavek </a:t>
            </a:r>
            <a:r>
              <a:rPr lang="sl-SI" dirty="0"/>
              <a:t>4. člena Uredbe </a:t>
            </a:r>
            <a:r>
              <a:rPr lang="sl-SI" dirty="0" smtClean="0"/>
              <a:t>2021/2115/EU / 2.člen uredbe NP</a:t>
            </a:r>
            <a:endParaRPr lang="sl-SI" dirty="0"/>
          </a:p>
        </p:txBody>
      </p:sp>
    </p:spTree>
    <p:extLst>
      <p:ext uri="{BB962C8B-B14F-4D97-AF65-F5344CB8AC3E}">
        <p14:creationId xmlns:p14="http://schemas.microsoft.com/office/powerpoint/2010/main" val="536120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32854230"/>
              </p:ext>
            </p:extLst>
          </p:nvPr>
        </p:nvGraphicFramePr>
        <p:xfrm>
          <a:off x="136478" y="95534"/>
          <a:ext cx="11859904" cy="6605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aobljeni pravokotnik 3"/>
          <p:cNvSpPr/>
          <p:nvPr/>
        </p:nvSpPr>
        <p:spPr>
          <a:xfrm>
            <a:off x="8070970" y="1315586"/>
            <a:ext cx="3774149" cy="64969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Tretji odstavek </a:t>
            </a:r>
            <a:r>
              <a:rPr lang="sl-SI" dirty="0"/>
              <a:t>4. člena Uredbe </a:t>
            </a:r>
            <a:r>
              <a:rPr lang="sl-SI" dirty="0" smtClean="0"/>
              <a:t>2021/2115/EU / 2.člen uredbe NP</a:t>
            </a:r>
            <a:endParaRPr lang="sl-SI" dirty="0"/>
          </a:p>
        </p:txBody>
      </p:sp>
    </p:spTree>
    <p:extLst>
      <p:ext uri="{BB962C8B-B14F-4D97-AF65-F5344CB8AC3E}">
        <p14:creationId xmlns:p14="http://schemas.microsoft.com/office/powerpoint/2010/main" val="3309909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49640890"/>
              </p:ext>
            </p:extLst>
          </p:nvPr>
        </p:nvGraphicFramePr>
        <p:xfrm>
          <a:off x="-122829" y="225188"/>
          <a:ext cx="11941791" cy="663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aobljeni pravokotnik 3"/>
          <p:cNvSpPr/>
          <p:nvPr/>
        </p:nvSpPr>
        <p:spPr>
          <a:xfrm>
            <a:off x="7882044" y="932385"/>
            <a:ext cx="3774149" cy="75993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Četrti odstavek </a:t>
            </a:r>
            <a:r>
              <a:rPr lang="sl-SI" dirty="0"/>
              <a:t>4. člena Uredbe </a:t>
            </a:r>
            <a:r>
              <a:rPr lang="sl-SI" dirty="0" smtClean="0"/>
              <a:t>2021/2115/EU / 2.člen uredbe NP</a:t>
            </a:r>
            <a:endParaRPr lang="sl-SI" dirty="0"/>
          </a:p>
        </p:txBody>
      </p:sp>
    </p:spTree>
    <p:extLst>
      <p:ext uri="{BB962C8B-B14F-4D97-AF65-F5344CB8AC3E}">
        <p14:creationId xmlns:p14="http://schemas.microsoft.com/office/powerpoint/2010/main" val="2362526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79576031"/>
              </p:ext>
            </p:extLst>
          </p:nvPr>
        </p:nvGraphicFramePr>
        <p:xfrm>
          <a:off x="0" y="208462"/>
          <a:ext cx="11904617" cy="6409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esna puščica 3"/>
          <p:cNvSpPr/>
          <p:nvPr/>
        </p:nvSpPr>
        <p:spPr>
          <a:xfrm>
            <a:off x="3380736" y="3177667"/>
            <a:ext cx="558266" cy="16362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283354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6724" y="868362"/>
            <a:ext cx="2705101" cy="5219700"/>
          </a:xfrm>
          <a:ln w="76200">
            <a:solidFill>
              <a:schemeClr val="accent6">
                <a:lumMod val="75000"/>
              </a:schemeClr>
            </a:solidFill>
          </a:ln>
        </p:spPr>
        <p:txBody>
          <a:bodyPr>
            <a:normAutofit/>
          </a:bodyPr>
          <a:lstStyle/>
          <a:p>
            <a:r>
              <a:rPr lang="sl-SI" sz="4000" dirty="0" smtClean="0">
                <a:solidFill>
                  <a:schemeClr val="accent6">
                    <a:lumMod val="50000"/>
                  </a:schemeClr>
                </a:solidFill>
              </a:rPr>
              <a:t>Neposredna plačila 2023-2027</a:t>
            </a:r>
            <a:br>
              <a:rPr lang="sl-SI" sz="4000" dirty="0" smtClean="0">
                <a:solidFill>
                  <a:schemeClr val="accent6">
                    <a:lumMod val="50000"/>
                  </a:schemeClr>
                </a:solidFill>
              </a:rPr>
            </a:br>
            <a:r>
              <a:rPr lang="sl-SI" sz="4000" dirty="0" smtClean="0">
                <a:solidFill>
                  <a:schemeClr val="accent6">
                    <a:lumMod val="50000"/>
                  </a:schemeClr>
                </a:solidFill>
              </a:rPr>
              <a:t>  </a:t>
            </a:r>
            <a:r>
              <a:rPr lang="sl-SI" sz="4200" b="1" dirty="0" smtClean="0">
                <a:solidFill>
                  <a:schemeClr val="accent6">
                    <a:lumMod val="50000"/>
                  </a:schemeClr>
                </a:solidFill>
              </a:rPr>
              <a:t/>
            </a:r>
            <a:br>
              <a:rPr lang="sl-SI" sz="4200" b="1" dirty="0" smtClean="0">
                <a:solidFill>
                  <a:schemeClr val="accent6">
                    <a:lumMod val="50000"/>
                  </a:schemeClr>
                </a:solidFill>
              </a:rPr>
            </a:br>
            <a:r>
              <a:rPr lang="sl-SI" sz="4600" b="1" dirty="0" smtClean="0">
                <a:solidFill>
                  <a:schemeClr val="accent6">
                    <a:lumMod val="50000"/>
                  </a:schemeClr>
                </a:solidFill>
              </a:rPr>
              <a:t>- SPLOŠNI POGOJI</a:t>
            </a:r>
            <a:endParaRPr lang="sl-SI" sz="4600" b="1" dirty="0">
              <a:solidFill>
                <a:schemeClr val="accent6">
                  <a:lumMod val="50000"/>
                </a:schemeClr>
              </a:solidFill>
            </a:endParaRPr>
          </a:p>
        </p:txBody>
      </p:sp>
      <p:graphicFrame>
        <p:nvGraphicFramePr>
          <p:cNvPr id="4" name="Diagram 3"/>
          <p:cNvGraphicFramePr/>
          <p:nvPr>
            <p:extLst>
              <p:ext uri="{D42A27DB-BD31-4B8C-83A1-F6EECF244321}">
                <p14:modId xmlns:p14="http://schemas.microsoft.com/office/powerpoint/2010/main" val="3208609127"/>
              </p:ext>
            </p:extLst>
          </p:nvPr>
        </p:nvGraphicFramePr>
        <p:xfrm>
          <a:off x="2819401" y="184150"/>
          <a:ext cx="9448800" cy="6588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značba mesta vsebine 2"/>
          <p:cNvSpPr>
            <a:spLocks noGrp="1"/>
          </p:cNvSpPr>
          <p:nvPr>
            <p:ph idx="1"/>
          </p:nvPr>
        </p:nvSpPr>
        <p:spPr>
          <a:xfrm>
            <a:off x="6753225" y="2978149"/>
            <a:ext cx="1933576" cy="1000126"/>
          </a:xfrm>
          <a:ln w="76200">
            <a:solidFill>
              <a:schemeClr val="accent6">
                <a:lumMod val="75000"/>
              </a:schemeClr>
            </a:solidFill>
          </a:ln>
        </p:spPr>
        <p:txBody>
          <a:bodyPr>
            <a:normAutofit/>
          </a:bodyPr>
          <a:lstStyle/>
          <a:p>
            <a:pPr marL="0" lvl="0" indent="0" algn="ctr">
              <a:buNone/>
            </a:pPr>
            <a:r>
              <a:rPr lang="sl-SI" b="1" dirty="0" smtClean="0">
                <a:solidFill>
                  <a:schemeClr val="accent6">
                    <a:lumMod val="50000"/>
                  </a:schemeClr>
                </a:solidFill>
              </a:rPr>
              <a:t>Nosilec KMG mora:</a:t>
            </a:r>
          </a:p>
        </p:txBody>
      </p:sp>
    </p:spTree>
    <p:extLst>
      <p:ext uri="{BB962C8B-B14F-4D97-AF65-F5344CB8AC3E}">
        <p14:creationId xmlns:p14="http://schemas.microsoft.com/office/powerpoint/2010/main" val="3221794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10837</TotalTime>
  <Words>7790</Words>
  <Application>Microsoft Office PowerPoint</Application>
  <PresentationFormat>Širokozaslonsko</PresentationFormat>
  <Paragraphs>576</Paragraphs>
  <Slides>43</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43</vt:i4>
      </vt:variant>
    </vt:vector>
  </HeadingPairs>
  <TitlesOfParts>
    <vt:vector size="48" baseType="lpstr">
      <vt:lpstr>Arial</vt:lpstr>
      <vt:lpstr>Calibri</vt:lpstr>
      <vt:lpstr>Calibri Light</vt:lpstr>
      <vt:lpstr>Times New Roman</vt:lpstr>
      <vt:lpstr>Officeova tema</vt:lpstr>
      <vt:lpstr>  Neposredna plačila za izvajanje Strateškega načrta SKP 2023-2027 za Slovenijo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Neposredna plačila 2023-2027    - SPLOŠNI POGOJI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HVALA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Neposredna plačila za izvajanje SN 2023-2027 Slovenije</dc:title>
  <dc:creator>Metka Valek</dc:creator>
  <cp:lastModifiedBy>Metka Valek</cp:lastModifiedBy>
  <cp:revision>184</cp:revision>
  <dcterms:created xsi:type="dcterms:W3CDTF">2023-01-14T15:04:02Z</dcterms:created>
  <dcterms:modified xsi:type="dcterms:W3CDTF">2024-01-25T05:10:42Z</dcterms:modified>
</cp:coreProperties>
</file>