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0" r:id="rId2"/>
  </p:sldMasterIdLst>
  <p:notesMasterIdLst>
    <p:notesMasterId r:id="rId27"/>
  </p:notesMasterIdLst>
  <p:handoutMasterIdLst>
    <p:handoutMasterId r:id="rId28"/>
  </p:handoutMasterIdLst>
  <p:sldIdLst>
    <p:sldId id="256" r:id="rId3"/>
    <p:sldId id="430" r:id="rId4"/>
    <p:sldId id="402" r:id="rId5"/>
    <p:sldId id="418" r:id="rId6"/>
    <p:sldId id="420" r:id="rId7"/>
    <p:sldId id="444" r:id="rId8"/>
    <p:sldId id="425" r:id="rId9"/>
    <p:sldId id="426" r:id="rId10"/>
    <p:sldId id="431" r:id="rId11"/>
    <p:sldId id="432" r:id="rId12"/>
    <p:sldId id="433" r:id="rId13"/>
    <p:sldId id="434" r:id="rId14"/>
    <p:sldId id="428" r:id="rId15"/>
    <p:sldId id="439" r:id="rId16"/>
    <p:sldId id="441" r:id="rId17"/>
    <p:sldId id="443" r:id="rId18"/>
    <p:sldId id="442" r:id="rId19"/>
    <p:sldId id="445" r:id="rId20"/>
    <p:sldId id="423" r:id="rId21"/>
    <p:sldId id="424" r:id="rId22"/>
    <p:sldId id="435" r:id="rId23"/>
    <p:sldId id="436" r:id="rId24"/>
    <p:sldId id="437" r:id="rId25"/>
    <p:sldId id="326" r:id="rId26"/>
  </p:sldIdLst>
  <p:sldSz cx="9144000" cy="6858000" type="screen4x3"/>
  <p:notesSz cx="6794500" cy="9931400"/>
  <p:embeddedFontLst>
    <p:embeddedFont>
      <p:font typeface="Republika" panose="02000506040000020004" pitchFamily="2" charset="-18"/>
      <p:regular r:id="rId29"/>
      <p:bold r:id="rId30"/>
    </p:embeddedFont>
    <p:embeddedFont>
      <p:font typeface="Calibri" panose="020F0502020204030204" pitchFamily="34" charset="0"/>
      <p:regular r:id="rId31"/>
      <p:bold r:id="rId32"/>
      <p:italic r:id="rId33"/>
      <p:boldItalic r:id="rId34"/>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66"/>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6462" autoAdjust="0"/>
  </p:normalViewPr>
  <p:slideViewPr>
    <p:cSldViewPr snapToGrid="0" snapToObjects="1">
      <p:cViewPr>
        <p:scale>
          <a:sx n="125" d="100"/>
          <a:sy n="125" d="100"/>
        </p:scale>
        <p:origin x="-534" y="750"/>
      </p:cViewPr>
      <p:guideLst>
        <p:guide orient="horz" pos="458"/>
        <p:guide orient="horz" pos="1502"/>
        <p:guide pos="839"/>
        <p:guide pos="49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sl-SI"/>
          </a:p>
        </p:txBody>
      </p:sp>
      <p:sp>
        <p:nvSpPr>
          <p:cNvPr id="3" name="Ograda datuma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49A87B57-BFEC-4BC0-ADFF-DCF9B9B8E479}" type="datetimeFigureOut">
              <a:rPr lang="sl-SI"/>
              <a:pPr>
                <a:defRPr/>
              </a:pPr>
              <a:t>23.10.2019</a:t>
            </a:fld>
            <a:endParaRPr lang="sl-SI"/>
          </a:p>
        </p:txBody>
      </p:sp>
      <p:sp>
        <p:nvSpPr>
          <p:cNvPr id="4" name="Ograda noge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sl-SI"/>
          </a:p>
        </p:txBody>
      </p:sp>
      <p:sp>
        <p:nvSpPr>
          <p:cNvPr id="5" name="Ograda številke diapozitiva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9CE32151-CBF0-4246-9777-8BA40E6E4CC4}" type="slidenum">
              <a:rPr lang="sl-SI"/>
              <a:pPr>
                <a:defRPr/>
              </a:pPr>
              <a:t>‹#›</a:t>
            </a:fld>
            <a:endParaRPr lang="sl-SI"/>
          </a:p>
        </p:txBody>
      </p:sp>
    </p:spTree>
    <p:extLst>
      <p:ext uri="{BB962C8B-B14F-4D97-AF65-F5344CB8AC3E}">
        <p14:creationId xmlns:p14="http://schemas.microsoft.com/office/powerpoint/2010/main" val="280231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sl-SI"/>
          </a:p>
        </p:txBody>
      </p:sp>
      <p:sp>
        <p:nvSpPr>
          <p:cNvPr id="19459"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2EFFB87A-F914-4070-84BF-DD61EAD80D60}" type="datetimeFigureOut">
              <a:rPr lang="sl-SI"/>
              <a:pPr>
                <a:defRPr/>
              </a:pPr>
              <a:t>23.10.2019</a:t>
            </a:fld>
            <a:endParaRPr lang="sl-SI"/>
          </a:p>
        </p:txBody>
      </p:sp>
      <p:sp>
        <p:nvSpPr>
          <p:cNvPr id="2355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19462"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sl-SI"/>
          </a:p>
        </p:txBody>
      </p:sp>
      <p:sp>
        <p:nvSpPr>
          <p:cNvPr id="19463"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anose="020B0604020202020204" pitchFamily="34" charset="0"/>
                <a:cs typeface="Arial" panose="020B0604020202020204" pitchFamily="34" charset="0"/>
              </a:defRPr>
            </a:lvl1pPr>
          </a:lstStyle>
          <a:p>
            <a:pPr>
              <a:defRPr/>
            </a:pPr>
            <a:fld id="{CD1C2127-FCF0-4126-A33D-5AC25AAE3220}" type="slidenum">
              <a:rPr lang="sl-SI"/>
              <a:pPr>
                <a:defRPr/>
              </a:pPr>
              <a:t>‹#›</a:t>
            </a:fld>
            <a:endParaRPr lang="sl-SI"/>
          </a:p>
        </p:txBody>
      </p:sp>
    </p:spTree>
    <p:extLst>
      <p:ext uri="{BB962C8B-B14F-4D97-AF65-F5344CB8AC3E}">
        <p14:creationId xmlns:p14="http://schemas.microsoft.com/office/powerpoint/2010/main" val="4150847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10</a:t>
            </a:fld>
            <a:endParaRPr lang="sl-SI" altLang="sl-SI"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11</a:t>
            </a:fld>
            <a:endParaRPr lang="sl-SI" altLang="sl-SI"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12</a:t>
            </a:fld>
            <a:endParaRPr lang="sl-SI" altLang="sl-SI"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13</a:t>
            </a:fld>
            <a:endParaRPr lang="sl-SI" altLang="sl-SI"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14</a:t>
            </a:fld>
            <a:endParaRPr lang="sl-SI" altLang="sl-SI"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dirty="0"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15</a:t>
            </a:fld>
            <a:endParaRPr lang="sl-SI" altLang="sl-SI"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16</a:t>
            </a:fld>
            <a:endParaRPr lang="sl-SI" altLang="sl-SI"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17</a:t>
            </a:fld>
            <a:endParaRPr lang="sl-SI" altLang="sl-SI"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18</a:t>
            </a:fld>
            <a:endParaRPr lang="sl-SI" altLang="sl-SI"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19</a:t>
            </a:fld>
            <a:endParaRPr lang="sl-SI" altLang="sl-SI"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2</a:t>
            </a:fld>
            <a:endParaRPr lang="sl-SI" altLang="sl-SI"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20</a:t>
            </a:fld>
            <a:endParaRPr lang="sl-SI" altLang="sl-SI"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21</a:t>
            </a:fld>
            <a:endParaRPr lang="sl-SI" altLang="sl-SI"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22</a:t>
            </a:fld>
            <a:endParaRPr lang="sl-SI" altLang="sl-SI"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23</a:t>
            </a:fld>
            <a:endParaRPr lang="sl-SI" altLang="sl-SI"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3</a:t>
            </a:fld>
            <a:endParaRPr lang="sl-SI" altLang="sl-SI"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4</a:t>
            </a:fld>
            <a:endParaRPr lang="sl-SI" altLang="sl-SI"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5</a:t>
            </a:fld>
            <a:endParaRPr lang="sl-SI" altLang="sl-SI"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6</a:t>
            </a:fld>
            <a:endParaRPr lang="sl-SI" altLang="sl-SI"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7</a:t>
            </a:fld>
            <a:endParaRPr lang="sl-SI" altLang="sl-SI"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8</a:t>
            </a:fld>
            <a:endParaRPr lang="sl-SI" altLang="sl-SI"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p:cNvSpPr>
            <a:spLocks noGrp="1" noRot="1" noChangeAspect="1" noTextEdit="1"/>
          </p:cNvSpPr>
          <p:nvPr>
            <p:ph type="sldImg"/>
          </p:nvPr>
        </p:nvSpPr>
        <p:spPr>
          <a:ln/>
        </p:spPr>
      </p:sp>
      <p:sp>
        <p:nvSpPr>
          <p:cNvPr id="25603"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sl-SI" smtClean="0"/>
          </a:p>
        </p:txBody>
      </p:sp>
      <p:sp>
        <p:nvSpPr>
          <p:cNvPr id="25604"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DEC503-CFBF-4C98-AE08-1B78E91DD43A}" type="slidenum">
              <a:rPr lang="sl-SI" altLang="sl-SI" smtClean="0">
                <a:latin typeface="Arial" charset="0"/>
                <a:cs typeface="Arial" charset="0"/>
              </a:rPr>
              <a:pPr>
                <a:spcBef>
                  <a:spcPct val="0"/>
                </a:spcBef>
              </a:pPr>
              <a:t>9</a:t>
            </a:fld>
            <a:endParaRPr lang="sl-SI" altLang="sl-SI"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smtClean="0"/>
              <a:t>Kliknite, če želite urediti slog naslova matrice</a:t>
            </a:r>
            <a:endParaRPr lang="en-US" dirty="0"/>
          </a:p>
        </p:txBody>
      </p:sp>
      <p:sp>
        <p:nvSpPr>
          <p:cNvPr id="3" name="Date Placeholder 3"/>
          <p:cNvSpPr>
            <a:spLocks noGrp="1"/>
          </p:cNvSpPr>
          <p:nvPr>
            <p:ph type="dt" sz="half" idx="10"/>
          </p:nvPr>
        </p:nvSpPr>
        <p:spPr>
          <a:xfrm>
            <a:off x="971550" y="6356350"/>
            <a:ext cx="1495425" cy="365125"/>
          </a:xfrm>
        </p:spPr>
        <p:txBody>
          <a:bodyPr/>
          <a:lstStyle>
            <a:lvl1pPr>
              <a:defRPr/>
            </a:lvl1pPr>
          </a:lstStyle>
          <a:p>
            <a:pPr>
              <a:defRPr/>
            </a:pPr>
            <a:r>
              <a:rPr lang="sl-SI" smtClean="0"/>
              <a:t>24. 10. 2019</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sl-SI"/>
              <a:t>MOP, mag. Nataša Vodopivec</a:t>
            </a:r>
          </a:p>
        </p:txBody>
      </p:sp>
      <p:sp>
        <p:nvSpPr>
          <p:cNvPr id="5" name="Slide Number Placeholder 5"/>
          <p:cNvSpPr>
            <a:spLocks noGrp="1"/>
          </p:cNvSpPr>
          <p:nvPr>
            <p:ph type="sldNum" sz="quarter" idx="12"/>
          </p:nvPr>
        </p:nvSpPr>
        <p:spPr>
          <a:xfrm>
            <a:off x="6553200" y="6356350"/>
            <a:ext cx="1331913" cy="365125"/>
          </a:xfrm>
        </p:spPr>
        <p:txBody>
          <a:bodyPr/>
          <a:lstStyle>
            <a:lvl1pPr>
              <a:defRPr/>
            </a:lvl1pPr>
          </a:lstStyle>
          <a:p>
            <a:pPr>
              <a:defRPr/>
            </a:pPr>
            <a:fld id="{F046D587-9779-411B-8814-8B6E2425D9AD}" type="slidenum">
              <a:rPr lang="en-US"/>
              <a:pPr>
                <a:defRPr/>
              </a:pPr>
              <a:t>‹#›</a:t>
            </a:fld>
            <a:endParaRPr lang="en-US"/>
          </a:p>
        </p:txBody>
      </p:sp>
    </p:spTree>
    <p:extLst>
      <p:ext uri="{BB962C8B-B14F-4D97-AF65-F5344CB8AC3E}">
        <p14:creationId xmlns:p14="http://schemas.microsoft.com/office/powerpoint/2010/main" val="50679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3" name="Date Placeholder 2"/>
          <p:cNvSpPr>
            <a:spLocks noGrp="1"/>
          </p:cNvSpPr>
          <p:nvPr>
            <p:ph type="dt" sz="half" idx="10"/>
          </p:nvPr>
        </p:nvSpPr>
        <p:spPr>
          <a:xfrm>
            <a:off x="1008063" y="6356350"/>
            <a:ext cx="1939925" cy="365125"/>
          </a:xfrm>
        </p:spPr>
        <p:txBody>
          <a:bodyPr/>
          <a:lstStyle>
            <a:lvl1pPr>
              <a:defRPr/>
            </a:lvl1pPr>
          </a:lstStyle>
          <a:p>
            <a:pPr>
              <a:defRPr/>
            </a:pPr>
            <a:r>
              <a:rPr lang="sl-SI" smtClean="0"/>
              <a:t>24. 10. 2019</a:t>
            </a:r>
            <a:endParaRPr lang="sl-SI"/>
          </a:p>
        </p:txBody>
      </p:sp>
      <p:sp>
        <p:nvSpPr>
          <p:cNvPr id="4" name="Footer Placeholder 3"/>
          <p:cNvSpPr>
            <a:spLocks noGrp="1"/>
          </p:cNvSpPr>
          <p:nvPr>
            <p:ph type="ftr" sz="quarter" idx="11"/>
          </p:nvPr>
        </p:nvSpPr>
        <p:spPr/>
        <p:txBody>
          <a:bodyPr/>
          <a:lstStyle>
            <a:lvl1pPr>
              <a:defRPr/>
            </a:lvl1pPr>
          </a:lstStyle>
          <a:p>
            <a:pPr>
              <a:defRPr/>
            </a:pPr>
            <a:r>
              <a:rPr lang="sl-SI"/>
              <a:t>MOP, mag. Nataša Vodopivec</a:t>
            </a:r>
          </a:p>
        </p:txBody>
      </p:sp>
      <p:sp>
        <p:nvSpPr>
          <p:cNvPr id="5" name="Slide Number Placeholder 4"/>
          <p:cNvSpPr>
            <a:spLocks noGrp="1"/>
          </p:cNvSpPr>
          <p:nvPr>
            <p:ph type="sldNum" sz="quarter" idx="12"/>
          </p:nvPr>
        </p:nvSpPr>
        <p:spPr/>
        <p:txBody>
          <a:bodyPr/>
          <a:lstStyle>
            <a:lvl1pPr>
              <a:defRPr/>
            </a:lvl1pPr>
          </a:lstStyle>
          <a:p>
            <a:pPr>
              <a:defRPr/>
            </a:pPr>
            <a:fld id="{6BF02EAB-D646-49C5-8831-1013C1F2C760}" type="slidenum">
              <a:rPr lang="sl-SI"/>
              <a:pPr>
                <a:defRPr/>
              </a:pPr>
              <a:t>‹#›</a:t>
            </a:fld>
            <a:endParaRPr lang="sl-SI"/>
          </a:p>
        </p:txBody>
      </p:sp>
    </p:spTree>
    <p:extLst>
      <p:ext uri="{BB962C8B-B14F-4D97-AF65-F5344CB8AC3E}">
        <p14:creationId xmlns:p14="http://schemas.microsoft.com/office/powerpoint/2010/main" val="256237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smtClean="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l-SI" dirty="0"/>
          </a:p>
        </p:txBody>
      </p:sp>
      <p:sp>
        <p:nvSpPr>
          <p:cNvPr id="4" name="Date Placeholder 3"/>
          <p:cNvSpPr>
            <a:spLocks noGrp="1"/>
          </p:cNvSpPr>
          <p:nvPr>
            <p:ph type="dt" sz="half" idx="10"/>
          </p:nvPr>
        </p:nvSpPr>
        <p:spPr/>
        <p:txBody>
          <a:bodyPr/>
          <a:lstStyle>
            <a:lvl1pPr>
              <a:defRPr/>
            </a:lvl1pPr>
          </a:lstStyle>
          <a:p>
            <a:pPr>
              <a:defRPr/>
            </a:pPr>
            <a:r>
              <a:rPr lang="sl-SI" smtClean="0"/>
              <a:t>24. 10. 2019</a:t>
            </a:r>
            <a:endParaRPr lang="sl-SI" dirty="0"/>
          </a:p>
        </p:txBody>
      </p:sp>
      <p:sp>
        <p:nvSpPr>
          <p:cNvPr id="5" name="Footer Placeholder 4"/>
          <p:cNvSpPr>
            <a:spLocks noGrp="1"/>
          </p:cNvSpPr>
          <p:nvPr>
            <p:ph type="ftr" sz="quarter" idx="11"/>
          </p:nvPr>
        </p:nvSpPr>
        <p:spPr/>
        <p:txBody>
          <a:bodyPr/>
          <a:lstStyle>
            <a:lvl1pPr>
              <a:defRPr/>
            </a:lvl1pPr>
          </a:lstStyle>
          <a:p>
            <a:pPr>
              <a:defRPr/>
            </a:pPr>
            <a:r>
              <a:rPr lang="sl-SI"/>
              <a:t>MOP, mag. Nataša Vodopivec</a:t>
            </a:r>
          </a:p>
        </p:txBody>
      </p:sp>
      <p:sp>
        <p:nvSpPr>
          <p:cNvPr id="6" name="Slide Number Placeholder 5"/>
          <p:cNvSpPr>
            <a:spLocks noGrp="1"/>
          </p:cNvSpPr>
          <p:nvPr>
            <p:ph type="sldNum" sz="quarter" idx="12"/>
          </p:nvPr>
        </p:nvSpPr>
        <p:spPr/>
        <p:txBody>
          <a:bodyPr/>
          <a:lstStyle>
            <a:lvl1pPr>
              <a:defRPr/>
            </a:lvl1pPr>
          </a:lstStyle>
          <a:p>
            <a:pPr>
              <a:defRPr/>
            </a:pPr>
            <a:fld id="{9523DFDF-CD1E-47B7-86CF-E7476CE609D6}" type="slidenum">
              <a:rPr lang="sl-SI"/>
              <a:pPr>
                <a:defRPr/>
              </a:pPr>
              <a:t>‹#›</a:t>
            </a:fld>
            <a:endParaRPr lang="sl-SI"/>
          </a:p>
        </p:txBody>
      </p:sp>
    </p:spTree>
    <p:extLst>
      <p:ext uri="{BB962C8B-B14F-4D97-AF65-F5344CB8AC3E}">
        <p14:creationId xmlns:p14="http://schemas.microsoft.com/office/powerpoint/2010/main" val="148092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4"/>
          </p:nvPr>
        </p:nvSpPr>
        <p:spPr/>
        <p:txBody>
          <a:bodyPr/>
          <a:lstStyle>
            <a:lvl1pPr>
              <a:defRPr/>
            </a:lvl1pPr>
          </a:lstStyle>
          <a:p>
            <a:pPr>
              <a:defRPr/>
            </a:pPr>
            <a:r>
              <a:rPr lang="sl-SI" smtClean="0"/>
              <a:t>24. 10. 2019</a:t>
            </a:r>
            <a:endParaRPr lang="sl-SI" dirty="0"/>
          </a:p>
        </p:txBody>
      </p:sp>
      <p:sp>
        <p:nvSpPr>
          <p:cNvPr id="5" name="Footer Placeholder 4"/>
          <p:cNvSpPr>
            <a:spLocks noGrp="1"/>
          </p:cNvSpPr>
          <p:nvPr>
            <p:ph type="ftr" sz="quarter" idx="15"/>
          </p:nvPr>
        </p:nvSpPr>
        <p:spPr/>
        <p:txBody>
          <a:bodyPr/>
          <a:lstStyle>
            <a:lvl1pPr>
              <a:defRPr/>
            </a:lvl1pPr>
          </a:lstStyle>
          <a:p>
            <a:pPr>
              <a:defRPr/>
            </a:pPr>
            <a:r>
              <a:rPr lang="sl-SI"/>
              <a:t>MOP, mag. Nataša Vodopivec</a:t>
            </a:r>
          </a:p>
        </p:txBody>
      </p:sp>
      <p:sp>
        <p:nvSpPr>
          <p:cNvPr id="6" name="Slide Number Placeholder 5"/>
          <p:cNvSpPr>
            <a:spLocks noGrp="1"/>
          </p:cNvSpPr>
          <p:nvPr>
            <p:ph type="sldNum" sz="quarter" idx="16"/>
          </p:nvPr>
        </p:nvSpPr>
        <p:spPr/>
        <p:txBody>
          <a:bodyPr/>
          <a:lstStyle>
            <a:lvl1pPr>
              <a:defRPr/>
            </a:lvl1pPr>
          </a:lstStyle>
          <a:p>
            <a:pPr>
              <a:defRPr/>
            </a:pPr>
            <a:fld id="{93ABCB1C-95EE-427A-AE49-0BBAEEE04B22}" type="slidenum">
              <a:rPr lang="sl-SI"/>
              <a:pPr>
                <a:defRPr/>
              </a:pPr>
              <a:t>‹#›</a:t>
            </a:fld>
            <a:endParaRPr lang="sl-SI"/>
          </a:p>
        </p:txBody>
      </p:sp>
    </p:spTree>
    <p:extLst>
      <p:ext uri="{BB962C8B-B14F-4D97-AF65-F5344CB8AC3E}">
        <p14:creationId xmlns:p14="http://schemas.microsoft.com/office/powerpoint/2010/main" val="394289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Date Placeholder 3"/>
          <p:cNvSpPr>
            <a:spLocks noGrp="1"/>
          </p:cNvSpPr>
          <p:nvPr>
            <p:ph type="dt" sz="half" idx="10"/>
          </p:nvPr>
        </p:nvSpPr>
        <p:spPr/>
        <p:txBody>
          <a:bodyPr/>
          <a:lstStyle>
            <a:lvl1pPr>
              <a:defRPr/>
            </a:lvl1pPr>
          </a:lstStyle>
          <a:p>
            <a:pPr>
              <a:defRPr/>
            </a:pPr>
            <a:r>
              <a:rPr lang="sl-SI" smtClean="0"/>
              <a:t>24. 10. 2019</a:t>
            </a:r>
            <a:endParaRPr lang="sl-SI" dirty="0"/>
          </a:p>
        </p:txBody>
      </p:sp>
      <p:sp>
        <p:nvSpPr>
          <p:cNvPr id="5" name="Footer Placeholder 4"/>
          <p:cNvSpPr>
            <a:spLocks noGrp="1"/>
          </p:cNvSpPr>
          <p:nvPr>
            <p:ph type="ftr" sz="quarter" idx="11"/>
          </p:nvPr>
        </p:nvSpPr>
        <p:spPr/>
        <p:txBody>
          <a:bodyPr/>
          <a:lstStyle>
            <a:lvl1pPr>
              <a:defRPr/>
            </a:lvl1pPr>
          </a:lstStyle>
          <a:p>
            <a:pPr>
              <a:defRPr/>
            </a:pPr>
            <a:r>
              <a:rPr lang="sl-SI"/>
              <a:t>MOP, mag. Nataša Vodopivec</a:t>
            </a:r>
          </a:p>
        </p:txBody>
      </p:sp>
      <p:sp>
        <p:nvSpPr>
          <p:cNvPr id="6" name="Slide Number Placeholder 5"/>
          <p:cNvSpPr>
            <a:spLocks noGrp="1"/>
          </p:cNvSpPr>
          <p:nvPr>
            <p:ph type="sldNum" sz="quarter" idx="12"/>
          </p:nvPr>
        </p:nvSpPr>
        <p:spPr/>
        <p:txBody>
          <a:bodyPr/>
          <a:lstStyle>
            <a:lvl1pPr>
              <a:defRPr/>
            </a:lvl1pPr>
          </a:lstStyle>
          <a:p>
            <a:pPr>
              <a:defRPr/>
            </a:pPr>
            <a:fld id="{133DBA75-F9E9-49ED-ADB3-8C62630269E9}" type="slidenum">
              <a:rPr lang="sl-SI"/>
              <a:pPr>
                <a:defRPr/>
              </a:pPr>
              <a:t>‹#›</a:t>
            </a:fld>
            <a:endParaRPr lang="sl-SI"/>
          </a:p>
        </p:txBody>
      </p:sp>
    </p:spTree>
    <p:extLst>
      <p:ext uri="{BB962C8B-B14F-4D97-AF65-F5344CB8AC3E}">
        <p14:creationId xmlns:p14="http://schemas.microsoft.com/office/powerpoint/2010/main" val="325387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5"/>
          </p:nvPr>
        </p:nvSpPr>
        <p:spPr>
          <a:xfrm>
            <a:off x="1008063" y="6356350"/>
            <a:ext cx="2133600" cy="365125"/>
          </a:xfrm>
        </p:spPr>
        <p:txBody>
          <a:bodyPr/>
          <a:lstStyle>
            <a:lvl1pPr>
              <a:defRPr/>
            </a:lvl1pPr>
          </a:lstStyle>
          <a:p>
            <a:pPr>
              <a:defRPr/>
            </a:pPr>
            <a:r>
              <a:rPr lang="sl-SI" smtClean="0"/>
              <a:t>24. 10. 2019</a:t>
            </a:r>
            <a:endParaRPr lang="sl-SI" dirty="0"/>
          </a:p>
        </p:txBody>
      </p:sp>
      <p:sp>
        <p:nvSpPr>
          <p:cNvPr id="6" name="Footer Placeholder 5"/>
          <p:cNvSpPr>
            <a:spLocks noGrp="1"/>
          </p:cNvSpPr>
          <p:nvPr>
            <p:ph type="ftr" sz="quarter" idx="16"/>
          </p:nvPr>
        </p:nvSpPr>
        <p:spPr/>
        <p:txBody>
          <a:bodyPr/>
          <a:lstStyle>
            <a:lvl1pPr>
              <a:defRPr/>
            </a:lvl1pPr>
          </a:lstStyle>
          <a:p>
            <a:pPr>
              <a:defRPr/>
            </a:pPr>
            <a:r>
              <a:rPr lang="sl-SI"/>
              <a:t>MOP, mag. Nataša Vodopivec</a:t>
            </a:r>
          </a:p>
        </p:txBody>
      </p:sp>
      <p:sp>
        <p:nvSpPr>
          <p:cNvPr id="7" name="Slide Number Placeholder 6"/>
          <p:cNvSpPr>
            <a:spLocks noGrp="1"/>
          </p:cNvSpPr>
          <p:nvPr>
            <p:ph type="sldNum" sz="quarter" idx="17"/>
          </p:nvPr>
        </p:nvSpPr>
        <p:spPr/>
        <p:txBody>
          <a:bodyPr/>
          <a:lstStyle>
            <a:lvl1pPr>
              <a:defRPr/>
            </a:lvl1pPr>
          </a:lstStyle>
          <a:p>
            <a:pPr>
              <a:defRPr/>
            </a:pPr>
            <a:fld id="{614DE7C6-9CDF-47B2-8208-478EE78CAB37}" type="slidenum">
              <a:rPr lang="sl-SI"/>
              <a:pPr>
                <a:defRPr/>
              </a:pPr>
              <a:t>‹#›</a:t>
            </a:fld>
            <a:endParaRPr lang="sl-SI"/>
          </a:p>
        </p:txBody>
      </p:sp>
    </p:spTree>
    <p:extLst>
      <p:ext uri="{BB962C8B-B14F-4D97-AF65-F5344CB8AC3E}">
        <p14:creationId xmlns:p14="http://schemas.microsoft.com/office/powerpoint/2010/main" val="3765865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5" name="Date Placeholder 4"/>
          <p:cNvSpPr>
            <a:spLocks noGrp="1"/>
          </p:cNvSpPr>
          <p:nvPr>
            <p:ph type="dt" sz="half" idx="10"/>
          </p:nvPr>
        </p:nvSpPr>
        <p:spPr>
          <a:xfrm>
            <a:off x="1008063" y="6356350"/>
            <a:ext cx="2133600" cy="365125"/>
          </a:xfrm>
        </p:spPr>
        <p:txBody>
          <a:bodyPr/>
          <a:lstStyle>
            <a:lvl1pPr>
              <a:defRPr/>
            </a:lvl1pPr>
          </a:lstStyle>
          <a:p>
            <a:pPr>
              <a:defRPr/>
            </a:pPr>
            <a:r>
              <a:rPr lang="sl-SI" smtClean="0"/>
              <a:t>24. 10. 2019</a:t>
            </a:r>
            <a:endParaRPr lang="sl-SI" dirty="0"/>
          </a:p>
        </p:txBody>
      </p:sp>
      <p:sp>
        <p:nvSpPr>
          <p:cNvPr id="6" name="Footer Placeholder 5"/>
          <p:cNvSpPr>
            <a:spLocks noGrp="1"/>
          </p:cNvSpPr>
          <p:nvPr>
            <p:ph type="ftr" sz="quarter" idx="11"/>
          </p:nvPr>
        </p:nvSpPr>
        <p:spPr/>
        <p:txBody>
          <a:bodyPr/>
          <a:lstStyle>
            <a:lvl1pPr>
              <a:defRPr/>
            </a:lvl1pPr>
          </a:lstStyle>
          <a:p>
            <a:pPr>
              <a:defRPr/>
            </a:pPr>
            <a:r>
              <a:rPr lang="sl-SI"/>
              <a:t>MOP, mag. Nataša Vodopivec</a:t>
            </a:r>
          </a:p>
        </p:txBody>
      </p:sp>
      <p:sp>
        <p:nvSpPr>
          <p:cNvPr id="7" name="Slide Number Placeholder 6"/>
          <p:cNvSpPr>
            <a:spLocks noGrp="1"/>
          </p:cNvSpPr>
          <p:nvPr>
            <p:ph type="sldNum" sz="quarter" idx="12"/>
          </p:nvPr>
        </p:nvSpPr>
        <p:spPr/>
        <p:txBody>
          <a:bodyPr/>
          <a:lstStyle>
            <a:lvl1pPr>
              <a:defRPr/>
            </a:lvl1pPr>
          </a:lstStyle>
          <a:p>
            <a:pPr>
              <a:defRPr/>
            </a:pPr>
            <a:fld id="{30F3543F-46F9-4BD7-B853-FBFF78940286}" type="slidenum">
              <a:rPr lang="sl-SI"/>
              <a:pPr>
                <a:defRPr/>
              </a:pPr>
              <a:t>‹#›</a:t>
            </a:fld>
            <a:endParaRPr lang="sl-SI"/>
          </a:p>
        </p:txBody>
      </p:sp>
    </p:spTree>
    <p:extLst>
      <p:ext uri="{BB962C8B-B14F-4D97-AF65-F5344CB8AC3E}">
        <p14:creationId xmlns:p14="http://schemas.microsoft.com/office/powerpoint/2010/main" val="260830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4"/>
          </p:nvPr>
        </p:nvSpPr>
        <p:spPr>
          <a:xfrm>
            <a:off x="1008063" y="6356350"/>
            <a:ext cx="2133600" cy="365125"/>
          </a:xfrm>
        </p:spPr>
        <p:txBody>
          <a:bodyPr/>
          <a:lstStyle>
            <a:lvl1pPr>
              <a:defRPr/>
            </a:lvl1pPr>
          </a:lstStyle>
          <a:p>
            <a:pPr>
              <a:defRPr/>
            </a:pPr>
            <a:r>
              <a:rPr lang="sl-SI" smtClean="0"/>
              <a:t>24. 10. 2019</a:t>
            </a:r>
            <a:endParaRPr lang="sl-SI" dirty="0"/>
          </a:p>
        </p:txBody>
      </p:sp>
      <p:sp>
        <p:nvSpPr>
          <p:cNvPr id="6" name="Footer Placeholder 5"/>
          <p:cNvSpPr>
            <a:spLocks noGrp="1"/>
          </p:cNvSpPr>
          <p:nvPr>
            <p:ph type="ftr" sz="quarter" idx="15"/>
          </p:nvPr>
        </p:nvSpPr>
        <p:spPr/>
        <p:txBody>
          <a:bodyPr/>
          <a:lstStyle>
            <a:lvl1pPr>
              <a:defRPr/>
            </a:lvl1pPr>
          </a:lstStyle>
          <a:p>
            <a:pPr>
              <a:defRPr/>
            </a:pPr>
            <a:r>
              <a:rPr lang="sl-SI"/>
              <a:t>MOP, mag. Nataša Vodopivec</a:t>
            </a:r>
          </a:p>
        </p:txBody>
      </p:sp>
      <p:sp>
        <p:nvSpPr>
          <p:cNvPr id="7" name="Slide Number Placeholder 6"/>
          <p:cNvSpPr>
            <a:spLocks noGrp="1"/>
          </p:cNvSpPr>
          <p:nvPr>
            <p:ph type="sldNum" sz="quarter" idx="16"/>
          </p:nvPr>
        </p:nvSpPr>
        <p:spPr/>
        <p:txBody>
          <a:bodyPr/>
          <a:lstStyle>
            <a:lvl1pPr>
              <a:defRPr/>
            </a:lvl1pPr>
          </a:lstStyle>
          <a:p>
            <a:pPr>
              <a:defRPr/>
            </a:pPr>
            <a:fld id="{EFDBFE54-7224-47E3-A610-73E8F7DE08A0}" type="slidenum">
              <a:rPr lang="sl-SI"/>
              <a:pPr>
                <a:defRPr/>
              </a:pPr>
              <a:t>‹#›</a:t>
            </a:fld>
            <a:endParaRPr lang="sl-SI"/>
          </a:p>
        </p:txBody>
      </p:sp>
    </p:spTree>
    <p:extLst>
      <p:ext uri="{BB962C8B-B14F-4D97-AF65-F5344CB8AC3E}">
        <p14:creationId xmlns:p14="http://schemas.microsoft.com/office/powerpoint/2010/main" val="85113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sl-SI" smtClean="0"/>
              <a:t>24. 10. 2019</a:t>
            </a:r>
            <a:endParaRPr lang="sl-SI" dirty="0"/>
          </a:p>
        </p:txBody>
      </p:sp>
      <p:sp>
        <p:nvSpPr>
          <p:cNvPr id="3" name="Footer Placeholder 4"/>
          <p:cNvSpPr>
            <a:spLocks noGrp="1"/>
          </p:cNvSpPr>
          <p:nvPr>
            <p:ph type="ftr" sz="quarter" idx="11"/>
          </p:nvPr>
        </p:nvSpPr>
        <p:spPr/>
        <p:txBody>
          <a:bodyPr/>
          <a:lstStyle>
            <a:lvl1pPr>
              <a:defRPr/>
            </a:lvl1pPr>
          </a:lstStyle>
          <a:p>
            <a:pPr>
              <a:defRPr/>
            </a:pPr>
            <a:r>
              <a:rPr lang="sl-SI"/>
              <a:t>MOP, mag. Nataša Vodopivec</a:t>
            </a:r>
          </a:p>
        </p:txBody>
      </p:sp>
      <p:sp>
        <p:nvSpPr>
          <p:cNvPr id="4" name="Slide Number Placeholder 5"/>
          <p:cNvSpPr>
            <a:spLocks noGrp="1"/>
          </p:cNvSpPr>
          <p:nvPr>
            <p:ph type="sldNum" sz="quarter" idx="12"/>
          </p:nvPr>
        </p:nvSpPr>
        <p:spPr/>
        <p:txBody>
          <a:bodyPr/>
          <a:lstStyle>
            <a:lvl1pPr>
              <a:defRPr/>
            </a:lvl1pPr>
          </a:lstStyle>
          <a:p>
            <a:pPr>
              <a:defRPr/>
            </a:pPr>
            <a:fld id="{A33B7133-B19C-44C1-9158-5C18D2FAF2F2}" type="slidenum">
              <a:rPr lang="sl-SI"/>
              <a:pPr>
                <a:defRPr/>
              </a:pPr>
              <a:t>‹#›</a:t>
            </a:fld>
            <a:endParaRPr lang="sl-SI"/>
          </a:p>
        </p:txBody>
      </p:sp>
    </p:spTree>
    <p:extLst>
      <p:ext uri="{BB962C8B-B14F-4D97-AF65-F5344CB8AC3E}">
        <p14:creationId xmlns:p14="http://schemas.microsoft.com/office/powerpoint/2010/main" val="3247402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w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7"/>
          <p:cNvSpPr txBox="1">
            <a:spLocks noChangeArrowheads="1"/>
          </p:cNvSpPr>
          <p:nvPr/>
        </p:nvSpPr>
        <p:spPr bwMode="auto">
          <a:xfrm>
            <a:off x="962025" y="708025"/>
            <a:ext cx="162877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838"/>
              </a:lnSpc>
              <a:defRPr/>
            </a:pPr>
            <a:r>
              <a:rPr lang="en-US" sz="700" dirty="0" smtClean="0">
                <a:solidFill>
                  <a:schemeClr val="tx2"/>
                </a:solidFill>
                <a:latin typeface="Republika" pitchFamily="2" charset="-18"/>
              </a:rPr>
              <a:t>REPUBLIKA SLOVENIJA</a:t>
            </a:r>
          </a:p>
          <a:p>
            <a:pPr>
              <a:lnSpc>
                <a:spcPts val="838"/>
              </a:lnSpc>
              <a:defRPr/>
            </a:pPr>
            <a:r>
              <a:rPr lang="sl-SI" sz="700" b="1" dirty="0" smtClean="0">
                <a:solidFill>
                  <a:schemeClr val="tx2"/>
                </a:solidFill>
                <a:latin typeface="Republika" pitchFamily="2" charset="-18"/>
              </a:rPr>
              <a:t>MINISTRSTVO ZA OKOLJE IN PROSTOR</a:t>
            </a:r>
          </a:p>
        </p:txBody>
      </p:sp>
      <p:pic>
        <p:nvPicPr>
          <p:cNvPr id="1028" name="Picture 8" descr="grb moder za 10 pt.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sl-SI" smtClean="0"/>
              <a:t>24. 10. 2019</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BABABA"/>
                </a:solidFill>
                <a:latin typeface="Calibri" pitchFamily="34" charset="0"/>
                <a:cs typeface="Arial" charset="0"/>
              </a:defRPr>
            </a:lvl1pPr>
          </a:lstStyle>
          <a:p>
            <a:pPr>
              <a:defRPr/>
            </a:pPr>
            <a:r>
              <a:rPr lang="sl-SI"/>
              <a:t>MOP, mag. Nataša Vodopivec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latin typeface="Calibri" panose="020F0502020204030204" pitchFamily="34" charset="0"/>
                <a:cs typeface="Arial" panose="020B0604020202020204" pitchFamily="34" charset="0"/>
              </a:defRPr>
            </a:lvl1pPr>
          </a:lstStyle>
          <a:p>
            <a:pPr>
              <a:defRPr/>
            </a:pPr>
            <a:fld id="{110C0785-10A4-455B-85CF-D02A8CF4C1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9" r:id="rId1"/>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71550" y="1547813"/>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altLang="sl-SI" smtClean="0"/>
              <a:t>Click to edit Master title style</a:t>
            </a:r>
            <a:endParaRPr lang="sl-SI" altLang="sl-SI" smtClean="0"/>
          </a:p>
        </p:txBody>
      </p:sp>
      <p:sp>
        <p:nvSpPr>
          <p:cNvPr id="2051" name="Text Placeholder 2"/>
          <p:cNvSpPr>
            <a:spLocks noGrp="1"/>
          </p:cNvSpPr>
          <p:nvPr>
            <p:ph type="body" idx="1"/>
          </p:nvPr>
        </p:nvSpPr>
        <p:spPr bwMode="auto">
          <a:xfrm>
            <a:off x="971550" y="3240088"/>
            <a:ext cx="72009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l-SI" smtClean="0"/>
              <a:t>Click to edit Master text styles</a:t>
            </a:r>
          </a:p>
          <a:p>
            <a:pPr lvl="1"/>
            <a:r>
              <a:rPr lang="en-US" altLang="sl-SI" smtClean="0"/>
              <a:t>Second level</a:t>
            </a:r>
          </a:p>
          <a:p>
            <a:pPr lvl="2"/>
            <a:r>
              <a:rPr lang="en-US" altLang="sl-SI" smtClean="0"/>
              <a:t>Third level</a:t>
            </a:r>
          </a:p>
          <a:p>
            <a:pPr lvl="3"/>
            <a:r>
              <a:rPr lang="en-US" altLang="sl-SI" smtClean="0"/>
              <a:t>Fourth level</a:t>
            </a:r>
          </a:p>
          <a:p>
            <a:pPr lvl="4"/>
            <a:r>
              <a:rPr lang="en-US" altLang="sl-SI" smtClean="0"/>
              <a:t>Fifth level</a:t>
            </a:r>
            <a:endParaRPr lang="sl-SI" altLang="sl-SI" smtClean="0"/>
          </a:p>
        </p:txBody>
      </p:sp>
      <p:sp>
        <p:nvSpPr>
          <p:cNvPr id="4" name="Date Placeholder 3"/>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sl-SI" smtClean="0"/>
              <a:t>24. 10. 2019</a:t>
            </a:r>
            <a:endParaRPr lang="sl-SI"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BABABA"/>
                </a:solidFill>
                <a:latin typeface="Arial" charset="0"/>
                <a:cs typeface="Arial" charset="0"/>
              </a:defRPr>
            </a:lvl1pPr>
          </a:lstStyle>
          <a:p>
            <a:pPr>
              <a:defRPr/>
            </a:pPr>
            <a:r>
              <a:rPr lang="sl-SI"/>
              <a:t>MOP, mag. Nataša Vodopivec</a:t>
            </a:r>
          </a:p>
        </p:txBody>
      </p:sp>
      <p:sp>
        <p:nvSpPr>
          <p:cNvPr id="6" name="Slide Number Placeholder 5"/>
          <p:cNvSpPr>
            <a:spLocks noGrp="1"/>
          </p:cNvSpPr>
          <p:nvPr>
            <p:ph type="sldNum" sz="quarter" idx="4"/>
          </p:nvPr>
        </p:nvSpPr>
        <p:spPr>
          <a:xfrm>
            <a:off x="6553200" y="6356350"/>
            <a:ext cx="16081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latin typeface="Arial" panose="020B0604020202020204" pitchFamily="34" charset="0"/>
                <a:cs typeface="Arial" panose="020B0604020202020204" pitchFamily="34" charset="0"/>
              </a:defRPr>
            </a:lvl1pPr>
          </a:lstStyle>
          <a:p>
            <a:pPr>
              <a:defRPr/>
            </a:pPr>
            <a:fld id="{D26D4A42-F66F-4069-8497-A9EF417480AB}" type="slidenum">
              <a:rPr lang="sl-SI"/>
              <a:pPr>
                <a:defRPr/>
              </a:pPr>
              <a:t>‹#›</a:t>
            </a:fld>
            <a:endParaRPr lang="sl-SI"/>
          </a:p>
        </p:txBody>
      </p:sp>
      <p:pic>
        <p:nvPicPr>
          <p:cNvPr id="2055" name="Picture 9" descr="grb moder za 10 pt.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Box 7"/>
          <p:cNvSpPr txBox="1">
            <a:spLocks noChangeArrowheads="1"/>
          </p:cNvSpPr>
          <p:nvPr userDrawn="1"/>
        </p:nvSpPr>
        <p:spPr bwMode="auto">
          <a:xfrm>
            <a:off x="962025" y="708025"/>
            <a:ext cx="165576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838"/>
              </a:lnSpc>
              <a:defRPr/>
            </a:pPr>
            <a:r>
              <a:rPr lang="en-US" sz="700" dirty="0" smtClean="0">
                <a:solidFill>
                  <a:schemeClr val="tx2"/>
                </a:solidFill>
                <a:latin typeface="Republika" pitchFamily="2" charset="-18"/>
              </a:rPr>
              <a:t>REPUBLIKA SLOVENIJA</a:t>
            </a:r>
          </a:p>
          <a:p>
            <a:pPr>
              <a:lnSpc>
                <a:spcPts val="838"/>
              </a:lnSpc>
              <a:defRPr/>
            </a:pPr>
            <a:r>
              <a:rPr lang="sl-SI" sz="700" b="1" dirty="0" smtClean="0">
                <a:solidFill>
                  <a:schemeClr val="tx2"/>
                </a:solidFill>
                <a:latin typeface="Republika" pitchFamily="2" charset="-18"/>
              </a:rPr>
              <a:t>MINISTRSTVO ZA OKOLJE IN PROSTOR</a:t>
            </a:r>
          </a:p>
        </p:txBody>
      </p:sp>
    </p:spTree>
  </p:cSld>
  <p:clrMap bg1="lt1" tx1="dk1" bg2="lt2" tx2="dk2" accent1="accent1" accent2="accent2" accent3="accent3" accent4="accent4" accent5="accent5" accent6="accent6" hlink="hlink" folHlink="folHlink"/>
  <p:sldLayoutIdLst>
    <p:sldLayoutId id="2147484180" r:id="rId1"/>
    <p:sldLayoutId id="2147484175" r:id="rId2"/>
    <p:sldLayoutId id="2147484176" r:id="rId3"/>
    <p:sldLayoutId id="2147484177" r:id="rId4"/>
    <p:sldLayoutId id="2147484181" r:id="rId5"/>
    <p:sldLayoutId id="2147484182" r:id="rId6"/>
    <p:sldLayoutId id="2147484183" r:id="rId7"/>
    <p:sldLayoutId id="2147484178" r:id="rId8"/>
  </p:sldLayoutIdLst>
  <p:hf hdr="0"/>
  <p:txStyles>
    <p:titleStyle>
      <a:lvl1pPr algn="l" rtl="0" eaLnBrk="0" fontAlgn="base" hangingPunct="0">
        <a:spcBef>
          <a:spcPct val="0"/>
        </a:spcBef>
        <a:spcAft>
          <a:spcPct val="0"/>
        </a:spcAft>
        <a:defRPr sz="4400" kern="1200">
          <a:solidFill>
            <a:schemeClr val="tx1"/>
          </a:solidFill>
          <a:latin typeface="Arial" pitchFamily="34"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p.mop@gov.s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smtClean="0">
                <a:latin typeface="Arial" charset="0"/>
                <a:cs typeface="Arial" charset="0"/>
              </a:rPr>
              <a:t> </a:t>
            </a:r>
            <a:endParaRPr lang="en-US" altLang="sl-SI" dirty="0" smtClean="0">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sl-SI" sz="2400">
                <a:latin typeface="Republika" pitchFamily="2"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sl-SI" altLang="sl-SI">
                <a:latin typeface="Calibri" pitchFamily="34" charset="0"/>
              </a:rPr>
              <a:t></a:t>
            </a:r>
          </a:p>
        </p:txBody>
      </p:sp>
      <p:sp>
        <p:nvSpPr>
          <p:cNvPr id="8197" name="PoljeZBesedilom 4"/>
          <p:cNvSpPr txBox="1">
            <a:spLocks noChangeArrowheads="1"/>
          </p:cNvSpPr>
          <p:nvPr/>
        </p:nvSpPr>
        <p:spPr bwMode="auto">
          <a:xfrm>
            <a:off x="792000" y="1662113"/>
            <a:ext cx="7560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sl-SI" altLang="sl-SI" sz="2000" b="1" dirty="0">
              <a:solidFill>
                <a:srgbClr val="333399"/>
              </a:solidFill>
            </a:endParaRPr>
          </a:p>
          <a:p>
            <a:pPr algn="ctr" eaLnBrk="1" hangingPunct="1"/>
            <a:endParaRPr lang="sl-SI" altLang="sl-SI" sz="2400" b="1" dirty="0" smtClean="0">
              <a:solidFill>
                <a:srgbClr val="333399"/>
              </a:solidFill>
            </a:endParaRPr>
          </a:p>
          <a:p>
            <a:pPr algn="ctr" eaLnBrk="1" hangingPunct="1"/>
            <a:r>
              <a:rPr lang="sl-SI" altLang="sl-SI" dirty="0">
                <a:solidFill>
                  <a:srgbClr val="333399"/>
                </a:solidFill>
              </a:rPr>
              <a:t>POSVET</a:t>
            </a:r>
          </a:p>
          <a:p>
            <a:pPr algn="ctr" eaLnBrk="1" hangingPunct="1"/>
            <a:endParaRPr lang="sl-SI" altLang="sl-SI" sz="2400" b="1" dirty="0" smtClean="0">
              <a:solidFill>
                <a:srgbClr val="333399"/>
              </a:solidFill>
            </a:endParaRPr>
          </a:p>
          <a:p>
            <a:pPr algn="ctr" eaLnBrk="1" hangingPunct="1"/>
            <a:r>
              <a:rPr lang="sl-SI" altLang="sl-SI" sz="2400" b="1" dirty="0" smtClean="0">
                <a:solidFill>
                  <a:srgbClr val="333399"/>
                </a:solidFill>
              </a:rPr>
              <a:t>DOPOLNILNE DEJAVNOSTI NA KMETIJI</a:t>
            </a:r>
            <a:endParaRPr lang="sl-SI" altLang="sl-SI" sz="2400" b="1" dirty="0">
              <a:solidFill>
                <a:srgbClr val="333399"/>
              </a:solidFill>
            </a:endParaRPr>
          </a:p>
          <a:p>
            <a:pPr algn="ctr" eaLnBrk="1" hangingPunct="1"/>
            <a:endParaRPr lang="sl-SI" altLang="sl-SI" sz="2400" dirty="0">
              <a:solidFill>
                <a:srgbClr val="FF0000"/>
              </a:solidFill>
            </a:endParaRPr>
          </a:p>
          <a:p>
            <a:pPr algn="ctr" eaLnBrk="1" hangingPunct="1"/>
            <a:r>
              <a:rPr lang="sl-SI" altLang="sl-SI" dirty="0" smtClean="0">
                <a:solidFill>
                  <a:srgbClr val="333399"/>
                </a:solidFill>
              </a:rPr>
              <a:t>KGZS, Ljubljana, 24. oktober 2019</a:t>
            </a:r>
            <a:endParaRPr lang="sl-SI" altLang="sl-SI" dirty="0">
              <a:solidFill>
                <a:srgbClr val="333399"/>
              </a:solidFill>
            </a:endParaRPr>
          </a:p>
          <a:p>
            <a:pPr algn="ctr" eaLnBrk="1" hangingPunct="1"/>
            <a:endParaRPr lang="sl-SI" altLang="sl-SI" sz="2000" dirty="0">
              <a:solidFill>
                <a:srgbClr val="333399"/>
              </a:solidFill>
            </a:endParaRPr>
          </a:p>
          <a:p>
            <a:pPr algn="ctr" eaLnBrk="1" hangingPunct="1"/>
            <a:endParaRPr lang="sl-SI" altLang="sl-SI" sz="2000" dirty="0" smtClean="0">
              <a:solidFill>
                <a:srgbClr val="333399"/>
              </a:solidFill>
            </a:endParaRPr>
          </a:p>
          <a:p>
            <a:pPr algn="r" eaLnBrk="1" hangingPunct="1"/>
            <a:endParaRPr lang="sl-SI" altLang="sl-SI" sz="1600" dirty="0" smtClean="0">
              <a:solidFill>
                <a:srgbClr val="333399"/>
              </a:solidFill>
            </a:endParaRPr>
          </a:p>
          <a:p>
            <a:pPr algn="r" eaLnBrk="1" hangingPunct="1"/>
            <a:endParaRPr lang="sl-SI" altLang="sl-SI" sz="1600" dirty="0">
              <a:solidFill>
                <a:srgbClr val="333399"/>
              </a:solidFill>
            </a:endParaRPr>
          </a:p>
          <a:p>
            <a:pPr algn="r" eaLnBrk="1" hangingPunct="1"/>
            <a:r>
              <a:rPr lang="sl-SI" altLang="sl-SI" sz="1600" dirty="0" smtClean="0">
                <a:solidFill>
                  <a:srgbClr val="333399"/>
                </a:solidFill>
              </a:rPr>
              <a:t>mag</a:t>
            </a:r>
            <a:r>
              <a:rPr lang="sl-SI" altLang="sl-SI" sz="1600" dirty="0">
                <a:solidFill>
                  <a:srgbClr val="333399"/>
                </a:solidFill>
              </a:rPr>
              <a:t>. Nataša Vodopivec</a:t>
            </a:r>
          </a:p>
          <a:p>
            <a:pPr algn="r" eaLnBrk="1" hangingPunct="1"/>
            <a:r>
              <a:rPr lang="sl-SI" altLang="sl-SI" sz="1600" dirty="0" smtClean="0">
                <a:solidFill>
                  <a:srgbClr val="333399"/>
                </a:solidFill>
              </a:rPr>
              <a:t>Ministrstvo za okolje in prostor</a:t>
            </a:r>
          </a:p>
          <a:p>
            <a:pPr algn="r" eaLnBrk="1" hangingPunct="1"/>
            <a:r>
              <a:rPr lang="sl-SI" altLang="sl-SI" sz="1600" dirty="0" err="1" smtClean="0">
                <a:solidFill>
                  <a:srgbClr val="333399"/>
                </a:solidFill>
                <a:hlinkClick r:id="rId3"/>
              </a:rPr>
              <a:t>gp.mop@gov.si</a:t>
            </a:r>
            <a:endParaRPr lang="sl-SI" altLang="sl-SI" sz="1600" dirty="0">
              <a:solidFill>
                <a:srgbClr val="333399"/>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ZAHTEVE ZA ODPADNO VODO</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10</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1200"/>
              </a:spcBef>
              <a:buFont typeface="Wingdings" panose="05000000000000000000" pitchFamily="2" charset="2"/>
              <a:buChar char="à"/>
              <a:tabLst>
                <a:tab pos="536575" algn="l"/>
              </a:tabLst>
              <a:defRPr/>
            </a:pPr>
            <a:r>
              <a:rPr lang="pl-PL" sz="1600" b="0" dirty="0" smtClean="0">
                <a:solidFill>
                  <a:srgbClr val="333399"/>
                </a:solidFill>
              </a:rPr>
              <a:t>če </a:t>
            </a:r>
            <a:r>
              <a:rPr lang="pl-PL" sz="1600" b="0" dirty="0">
                <a:solidFill>
                  <a:srgbClr val="333399"/>
                </a:solidFill>
              </a:rPr>
              <a:t>je območje opremljeno z </a:t>
            </a:r>
            <a:r>
              <a:rPr lang="pl-PL" sz="1600" b="0" dirty="0" smtClean="0">
                <a:solidFill>
                  <a:srgbClr val="333399"/>
                </a:solidFill>
              </a:rPr>
              <a:t>javnim kanalizacijskim omrežjem, ki se zaključuje z malo komunalno čistilno napravo (tj. </a:t>
            </a:r>
            <a:r>
              <a:rPr lang="pl-PL" sz="1600" b="0" dirty="0">
                <a:solidFill>
                  <a:srgbClr val="333399"/>
                </a:solidFill>
              </a:rPr>
              <a:t>m</a:t>
            </a:r>
            <a:r>
              <a:rPr lang="pl-PL" sz="1600" b="0" dirty="0" smtClean="0">
                <a:solidFill>
                  <a:srgbClr val="333399"/>
                </a:solidFill>
              </a:rPr>
              <a:t>anjšo od 2.000 PE):</a:t>
            </a:r>
          </a:p>
          <a:p>
            <a:pPr marL="742950" lvl="1" indent="-285750" algn="l">
              <a:spcBef>
                <a:spcPts val="600"/>
              </a:spcBef>
              <a:spcAft>
                <a:spcPts val="0"/>
              </a:spcAft>
              <a:buFont typeface="Arial" charset="0"/>
              <a:buChar char="–"/>
              <a:tabLst>
                <a:tab pos="536575" algn="l"/>
              </a:tabLst>
              <a:defRPr/>
            </a:pPr>
            <a:r>
              <a:rPr lang="sl-SI" sz="1500" dirty="0">
                <a:solidFill>
                  <a:srgbClr val="333399"/>
                </a:solidFill>
                <a:latin typeface="Arial" pitchFamily="34" charset="0"/>
                <a:cs typeface="Arial" pitchFamily="34" charset="0"/>
              </a:rPr>
              <a:t>za </a:t>
            </a:r>
            <a:r>
              <a:rPr lang="sl-SI" sz="1500" i="1" dirty="0">
                <a:solidFill>
                  <a:srgbClr val="333399"/>
                </a:solidFill>
                <a:latin typeface="Arial" pitchFamily="34" charset="0"/>
                <a:cs typeface="Arial" pitchFamily="34" charset="0"/>
              </a:rPr>
              <a:t>industrijsko odpadno vodo </a:t>
            </a:r>
            <a:r>
              <a:rPr lang="sl-SI" sz="1500" dirty="0">
                <a:solidFill>
                  <a:srgbClr val="333399"/>
                </a:solidFill>
                <a:latin typeface="Arial" pitchFamily="34" charset="0"/>
                <a:cs typeface="Arial" pitchFamily="34" charset="0"/>
              </a:rPr>
              <a:t>zbiranje in </a:t>
            </a:r>
            <a:r>
              <a:rPr lang="sl-SI" sz="1500" dirty="0" smtClean="0">
                <a:solidFill>
                  <a:srgbClr val="333399"/>
                </a:solidFill>
                <a:latin typeface="Arial" pitchFamily="34" charset="0"/>
                <a:cs typeface="Arial" pitchFamily="34" charset="0"/>
              </a:rPr>
              <a:t>odvajanje po javni kanalizaciji, če je komunalna ali skupna čistilna naprava, ki zaključuje javno kanalizacijsko omrežje, enaka ali večja od 200 PE, in </a:t>
            </a:r>
            <a:r>
              <a:rPr lang="sl-SI" sz="1500" dirty="0">
                <a:solidFill>
                  <a:srgbClr val="333399"/>
                </a:solidFill>
                <a:latin typeface="Arial" pitchFamily="34" charset="0"/>
                <a:cs typeface="Arial" pitchFamily="34" charset="0"/>
              </a:rPr>
              <a:t>so izpolnjeni pogoji, da </a:t>
            </a:r>
            <a:endParaRPr lang="sl-SI" sz="1500" dirty="0" smtClean="0">
              <a:solidFill>
                <a:srgbClr val="333399"/>
              </a:solidFill>
              <a:latin typeface="Arial" pitchFamily="34" charset="0"/>
              <a:cs typeface="Arial" pitchFamily="34" charset="0"/>
            </a:endParaRPr>
          </a:p>
          <a:p>
            <a:pPr marL="984250" lvl="2" indent="-179388" algn="l">
              <a:spcBef>
                <a:spcPts val="600"/>
              </a:spcBef>
              <a:spcAft>
                <a:spcPts val="0"/>
              </a:spcAft>
              <a:buFont typeface="+mj-lt"/>
              <a:buAutoNum type="romanLcPeriod"/>
              <a:tabLst>
                <a:tab pos="536575" algn="l"/>
              </a:tabLst>
              <a:defRPr/>
            </a:pPr>
            <a:r>
              <a:rPr lang="sl-SI" sz="1500" dirty="0" smtClean="0">
                <a:solidFill>
                  <a:srgbClr val="333399"/>
                </a:solidFill>
                <a:latin typeface="Arial" pitchFamily="34" charset="0"/>
                <a:cs typeface="Arial" pitchFamily="34" charset="0"/>
              </a:rPr>
              <a:t>dnevna </a:t>
            </a:r>
            <a:r>
              <a:rPr lang="sl-SI" sz="1500" dirty="0">
                <a:solidFill>
                  <a:srgbClr val="333399"/>
                </a:solidFill>
                <a:latin typeface="Arial" pitchFamily="34" charset="0"/>
                <a:cs typeface="Arial" pitchFamily="34" charset="0"/>
              </a:rPr>
              <a:t>količina industrijske odpadne vode pri največji zmogljivosti obratovanja te </a:t>
            </a:r>
            <a:r>
              <a:rPr lang="sl-SI" sz="1500" dirty="0" smtClean="0">
                <a:solidFill>
                  <a:srgbClr val="333399"/>
                </a:solidFill>
                <a:latin typeface="Arial" pitchFamily="34" charset="0"/>
                <a:cs typeface="Arial" pitchFamily="34" charset="0"/>
              </a:rPr>
              <a:t>naprave </a:t>
            </a:r>
            <a:r>
              <a:rPr lang="sl-SI" sz="1500" dirty="0">
                <a:solidFill>
                  <a:srgbClr val="333399"/>
                </a:solidFill>
                <a:latin typeface="Arial" pitchFamily="34" charset="0"/>
                <a:cs typeface="Arial" pitchFamily="34" charset="0"/>
              </a:rPr>
              <a:t>ne presega 5 % dnevne količine odpadne vode, ki se čisti na tej mali komunalni čistilni napravi, in hkrati skupna dnevna količina industrijskih odpadnih voda pri največji zmogljivosti obratovanja naprav, priključenih na to malo komunalno čistilno napravo, ne presega 5 % dnevne količine odpadne vode, ki se čisti na tej mali komunalni čistilni </a:t>
            </a:r>
            <a:r>
              <a:rPr lang="sl-SI" sz="1500" dirty="0" smtClean="0">
                <a:solidFill>
                  <a:srgbClr val="333399"/>
                </a:solidFill>
                <a:latin typeface="Arial" pitchFamily="34" charset="0"/>
                <a:cs typeface="Arial" pitchFamily="34" charset="0"/>
              </a:rPr>
              <a:t>napravi ali </a:t>
            </a:r>
          </a:p>
          <a:p>
            <a:pPr marL="984250" lvl="2" indent="-179388" algn="l">
              <a:spcBef>
                <a:spcPts val="600"/>
              </a:spcBef>
              <a:spcAft>
                <a:spcPts val="0"/>
              </a:spcAft>
              <a:buFont typeface="+mj-lt"/>
              <a:buAutoNum type="romanLcPeriod"/>
              <a:tabLst>
                <a:tab pos="536575" algn="l"/>
              </a:tabLst>
              <a:defRPr/>
            </a:pPr>
            <a:r>
              <a:rPr lang="sl-SI" sz="1500" dirty="0">
                <a:solidFill>
                  <a:srgbClr val="333399"/>
                </a:solidFill>
                <a:latin typeface="Arial" pitchFamily="34" charset="0"/>
                <a:cs typeface="Arial" pitchFamily="34" charset="0"/>
              </a:rPr>
              <a:t>sta vlogi za pridobitev okoljevarstvenega dovoljenja priloženi mnenji upravljavca javne kanalizacije in </a:t>
            </a:r>
            <a:r>
              <a:rPr lang="sl-SI" sz="1500" dirty="0" smtClean="0">
                <a:solidFill>
                  <a:srgbClr val="333399"/>
                </a:solidFill>
                <a:latin typeface="Arial" pitchFamily="34" charset="0"/>
                <a:cs typeface="Arial" pitchFamily="34" charset="0"/>
              </a:rPr>
              <a:t>male </a:t>
            </a:r>
            <a:r>
              <a:rPr lang="sl-SI" sz="1500" dirty="0">
                <a:solidFill>
                  <a:srgbClr val="333399"/>
                </a:solidFill>
                <a:latin typeface="Arial" pitchFamily="34" charset="0"/>
                <a:cs typeface="Arial" pitchFamily="34" charset="0"/>
              </a:rPr>
              <a:t>komunalne čistilne naprave, da industrijska odpadna voda iz te naprave ne bo škodljivo vplivala na objekte javne kanalizacije ali na obratovanje male komunalne čistilne naprave in da predlaganemu odvajanju industrijske odpadne vode ne nasprotujeta</a:t>
            </a:r>
          </a:p>
        </p:txBody>
      </p:sp>
    </p:spTree>
    <p:extLst>
      <p:ext uri="{BB962C8B-B14F-4D97-AF65-F5344CB8AC3E}">
        <p14:creationId xmlns:p14="http://schemas.microsoft.com/office/powerpoint/2010/main" val="2413135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ZAHTEVE ZA ODPADNO VODO</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11</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1200"/>
              </a:spcBef>
              <a:buFont typeface="Wingdings" panose="05000000000000000000" pitchFamily="2" charset="2"/>
              <a:buChar char="à"/>
              <a:tabLst>
                <a:tab pos="536575" algn="l"/>
              </a:tabLst>
              <a:defRPr/>
            </a:pPr>
            <a:r>
              <a:rPr lang="sl-SI" sz="1600" b="0" dirty="0" smtClean="0">
                <a:solidFill>
                  <a:srgbClr val="333399"/>
                </a:solidFill>
              </a:rPr>
              <a:t>če </a:t>
            </a:r>
            <a:r>
              <a:rPr lang="sl-SI" sz="1600" b="0" dirty="0" smtClean="0">
                <a:solidFill>
                  <a:srgbClr val="333399"/>
                </a:solidFill>
              </a:rPr>
              <a:t>območje ni opremljeno </a:t>
            </a:r>
            <a:r>
              <a:rPr lang="sl-SI" sz="1600" b="0" dirty="0">
                <a:solidFill>
                  <a:srgbClr val="333399"/>
                </a:solidFill>
              </a:rPr>
              <a:t>z </a:t>
            </a:r>
            <a:r>
              <a:rPr lang="sl-SI" sz="1600" b="0" dirty="0" smtClean="0">
                <a:solidFill>
                  <a:srgbClr val="333399"/>
                </a:solidFill>
              </a:rPr>
              <a:t>javno kanalizacijo:</a:t>
            </a:r>
            <a:endParaRPr lang="sl-SI" sz="1600" b="0" dirty="0">
              <a:solidFill>
                <a:srgbClr val="333399"/>
              </a:solidFill>
            </a:endParaRPr>
          </a:p>
          <a:p>
            <a:pPr marL="742950" lvl="1" indent="-285750" algn="l">
              <a:spcBef>
                <a:spcPts val="600"/>
              </a:spcBef>
              <a:spcAft>
                <a:spcPts val="0"/>
              </a:spcAft>
              <a:buFont typeface="Arial" charset="0"/>
              <a:buChar char="–"/>
              <a:tabLst>
                <a:tab pos="536575" algn="l"/>
              </a:tabLst>
              <a:defRPr/>
            </a:pPr>
            <a:r>
              <a:rPr lang="sl-SI" sz="1500" dirty="0">
                <a:solidFill>
                  <a:srgbClr val="333399"/>
                </a:solidFill>
                <a:latin typeface="Arial" pitchFamily="34" charset="0"/>
                <a:cs typeface="Arial" pitchFamily="34" charset="0"/>
              </a:rPr>
              <a:t>za </a:t>
            </a:r>
            <a:r>
              <a:rPr lang="sl-SI" sz="1500" i="1" dirty="0">
                <a:solidFill>
                  <a:srgbClr val="333399"/>
                </a:solidFill>
                <a:latin typeface="Arial" pitchFamily="34" charset="0"/>
                <a:cs typeface="Arial" pitchFamily="34" charset="0"/>
              </a:rPr>
              <a:t>komunalno odpadno </a:t>
            </a:r>
            <a:r>
              <a:rPr lang="sl-SI" sz="1500" i="1" dirty="0" smtClean="0">
                <a:solidFill>
                  <a:srgbClr val="333399"/>
                </a:solidFill>
                <a:latin typeface="Arial" pitchFamily="34" charset="0"/>
                <a:cs typeface="Arial" pitchFamily="34" charset="0"/>
              </a:rPr>
              <a:t>vodo </a:t>
            </a:r>
            <a:r>
              <a:rPr lang="sl-SI" sz="1500" dirty="0" smtClean="0">
                <a:solidFill>
                  <a:srgbClr val="333399"/>
                </a:solidFill>
                <a:latin typeface="Arial" pitchFamily="34" charset="0"/>
                <a:cs typeface="Arial" pitchFamily="34" charset="0"/>
              </a:rPr>
              <a:t>zbiranje in čiščenje v mali komunalni čistilni napravi, ki ustreza zahtevam uredbe o odvajanju in čiščenju komunalne odpadne vode (le izjemoma, če ni druge možnosti, zbiranje v nepretočni greznici, ki jo mora prazniti izvajalec obvezne občinske gospodarske javne službe na tem območju)</a:t>
            </a:r>
            <a:endParaRPr lang="sl-SI" sz="1500" dirty="0">
              <a:solidFill>
                <a:srgbClr val="333399"/>
              </a:solidFill>
              <a:latin typeface="Arial" pitchFamily="34" charset="0"/>
              <a:cs typeface="Arial" pitchFamily="34" charset="0"/>
            </a:endParaRPr>
          </a:p>
          <a:p>
            <a:pPr marL="742950" lvl="1" indent="-285750" algn="l">
              <a:spcBef>
                <a:spcPts val="600"/>
              </a:spcBef>
              <a:spcAft>
                <a:spcPts val="0"/>
              </a:spcAft>
              <a:buFont typeface="Arial" charset="0"/>
              <a:buChar char="–"/>
              <a:tabLst>
                <a:tab pos="536575" algn="l"/>
              </a:tabLst>
              <a:defRPr/>
            </a:pPr>
            <a:r>
              <a:rPr lang="sl-SI" sz="1500" dirty="0">
                <a:solidFill>
                  <a:srgbClr val="333399"/>
                </a:solidFill>
                <a:latin typeface="Arial" pitchFamily="34" charset="0"/>
                <a:cs typeface="Arial" pitchFamily="34" charset="0"/>
              </a:rPr>
              <a:t>za </a:t>
            </a:r>
            <a:r>
              <a:rPr lang="sl-SI" sz="1500" i="1" dirty="0">
                <a:solidFill>
                  <a:srgbClr val="333399"/>
                </a:solidFill>
                <a:latin typeface="Arial" pitchFamily="34" charset="0"/>
                <a:cs typeface="Arial" pitchFamily="34" charset="0"/>
              </a:rPr>
              <a:t>industrijsko odpadno </a:t>
            </a:r>
            <a:r>
              <a:rPr lang="sl-SI" sz="1500" i="1" dirty="0" smtClean="0">
                <a:solidFill>
                  <a:srgbClr val="333399"/>
                </a:solidFill>
                <a:latin typeface="Arial" pitchFamily="34" charset="0"/>
                <a:cs typeface="Arial" pitchFamily="34" charset="0"/>
              </a:rPr>
              <a:t>vodo </a:t>
            </a:r>
            <a:r>
              <a:rPr lang="sl-SI" sz="1500" dirty="0" smtClean="0">
                <a:solidFill>
                  <a:srgbClr val="333399"/>
                </a:solidFill>
                <a:latin typeface="Arial" pitchFamily="34" charset="0"/>
                <a:cs typeface="Arial" pitchFamily="34" charset="0"/>
              </a:rPr>
              <a:t>zbiranje in čiščenje v industrijski čistilni napravi, ki zagotavlja čiščenje industrijske odpadne vode tako, da mejne vrednosti emisij niso presežene</a:t>
            </a:r>
          </a:p>
          <a:p>
            <a:pPr marL="742950" lvl="1" indent="-285750" algn="l">
              <a:spcBef>
                <a:spcPts val="600"/>
              </a:spcBef>
              <a:spcAft>
                <a:spcPts val="0"/>
              </a:spcAft>
              <a:buFont typeface="Arial" charset="0"/>
              <a:buChar char="–"/>
              <a:tabLst>
                <a:tab pos="536575" algn="l"/>
              </a:tabLst>
              <a:defRPr/>
            </a:pPr>
            <a:endParaRPr lang="sl-SI" sz="1800" dirty="0" smtClean="0">
              <a:solidFill>
                <a:srgbClr val="333399"/>
              </a:solidFill>
            </a:endParaRPr>
          </a:p>
          <a:p>
            <a:pPr>
              <a:defRPr/>
            </a:pPr>
            <a:endParaRPr lang="sl-SI" sz="1800" dirty="0">
              <a:solidFill>
                <a:srgbClr val="333399"/>
              </a:solidFill>
            </a:endParaRPr>
          </a:p>
        </p:txBody>
      </p:sp>
    </p:spTree>
    <p:extLst>
      <p:ext uri="{BB962C8B-B14F-4D97-AF65-F5344CB8AC3E}">
        <p14:creationId xmlns:p14="http://schemas.microsoft.com/office/powerpoint/2010/main" val="1494843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UPORABA BLATA ZA GNOJILO V KMETIJSTVU</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12</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1200"/>
              </a:spcBef>
              <a:buFont typeface="Wingdings" panose="05000000000000000000" pitchFamily="2" charset="2"/>
              <a:buChar char="à"/>
              <a:tabLst>
                <a:tab pos="536575" algn="l"/>
              </a:tabLst>
              <a:defRPr/>
            </a:pPr>
            <a:r>
              <a:rPr lang="sl-SI" sz="1600" b="0" dirty="0" smtClean="0">
                <a:solidFill>
                  <a:srgbClr val="333399"/>
                </a:solidFill>
              </a:rPr>
              <a:t>uporaba blata </a:t>
            </a:r>
            <a:r>
              <a:rPr lang="sl-SI" sz="1600" b="0" dirty="0">
                <a:solidFill>
                  <a:srgbClr val="333399"/>
                </a:solidFill>
              </a:rPr>
              <a:t>iz pretočne greznice in male komunalne čistilne naprave z </a:t>
            </a:r>
            <a:r>
              <a:rPr lang="sl-SI" sz="1600" b="0" dirty="0" smtClean="0">
                <a:solidFill>
                  <a:srgbClr val="333399"/>
                </a:solidFill>
              </a:rPr>
              <a:t>zmogljivostjo do </a:t>
            </a:r>
            <a:r>
              <a:rPr lang="sl-SI" sz="1600" b="0" dirty="0">
                <a:solidFill>
                  <a:srgbClr val="333399"/>
                </a:solidFill>
              </a:rPr>
              <a:t>50 PE ali uporaba komunalne odpadne vode iz nepretočne greznice za gnojilo v kmetijstvu </a:t>
            </a:r>
            <a:r>
              <a:rPr lang="sl-SI" sz="1600" b="0" dirty="0" smtClean="0">
                <a:solidFill>
                  <a:srgbClr val="333399"/>
                </a:solidFill>
              </a:rPr>
              <a:t>je skladno </a:t>
            </a:r>
            <a:r>
              <a:rPr lang="sl-SI" sz="1600" b="0" dirty="0">
                <a:solidFill>
                  <a:srgbClr val="333399"/>
                </a:solidFill>
              </a:rPr>
              <a:t>z Uredbo o uporabi blata iz komunalnih čistilnih naprav v kmetijstvu (Uradni list RS, št. 62/08)  prepovedana, razen za blato, ki</a:t>
            </a:r>
            <a:r>
              <a:rPr lang="sl-SI" sz="1600" b="0" dirty="0" smtClean="0">
                <a:solidFill>
                  <a:srgbClr val="333399"/>
                </a:solidFill>
              </a:rPr>
              <a:t>:</a:t>
            </a:r>
            <a:endParaRPr lang="sl-SI" sz="1600" b="0" dirty="0">
              <a:solidFill>
                <a:srgbClr val="333399"/>
              </a:solidFill>
            </a:endParaRPr>
          </a:p>
          <a:p>
            <a:pPr marL="742950" lvl="1" indent="-285750" algn="l">
              <a:spcBef>
                <a:spcPts val="600"/>
              </a:spcBef>
              <a:spcAft>
                <a:spcPts val="0"/>
              </a:spcAft>
              <a:buFont typeface="Arial" charset="0"/>
              <a:buChar char="–"/>
              <a:tabLst>
                <a:tab pos="536575" algn="l"/>
              </a:tabLst>
              <a:defRPr/>
            </a:pPr>
            <a:r>
              <a:rPr lang="sl-SI" sz="1500" dirty="0">
                <a:solidFill>
                  <a:srgbClr val="333399"/>
                </a:solidFill>
                <a:latin typeface="Arial" pitchFamily="34" charset="0"/>
                <a:cs typeface="Arial" pitchFamily="34" charset="0"/>
              </a:rPr>
              <a:t>je </a:t>
            </a:r>
            <a:r>
              <a:rPr lang="sl-SI" sz="1500" dirty="0">
                <a:solidFill>
                  <a:srgbClr val="333399"/>
                </a:solidFill>
                <a:latin typeface="Arial" pitchFamily="34" charset="0"/>
                <a:cs typeface="Arial" pitchFamily="34" charset="0"/>
              </a:rPr>
              <a:t>oddano izvajalcu občinske gospodarske javne službe odvajanja in čiščenja komunalne in padavinske odpadne vode na območju, kjer nastaja, in je obdelano v skladu s predpisom, ki ureja obdelavo biološko razgradljivih odpadkov, ali </a:t>
            </a:r>
          </a:p>
          <a:p>
            <a:pPr marL="742950" lvl="1" indent="-285750" algn="l">
              <a:spcBef>
                <a:spcPts val="600"/>
              </a:spcBef>
              <a:spcAft>
                <a:spcPts val="0"/>
              </a:spcAft>
              <a:buFont typeface="Arial" charset="0"/>
              <a:buChar char="–"/>
              <a:tabLst>
                <a:tab pos="536575" algn="l"/>
              </a:tabLst>
              <a:defRPr/>
            </a:pPr>
            <a:r>
              <a:rPr lang="sl-SI" sz="1500" dirty="0">
                <a:solidFill>
                  <a:srgbClr val="333399"/>
                </a:solidFill>
                <a:latin typeface="Arial" pitchFamily="34" charset="0"/>
                <a:cs typeface="Arial" pitchFamily="34" charset="0"/>
              </a:rPr>
              <a:t>nastaja na kmetijskem gospodarstvu in je zmešano skupaj s komunalno odpadno vodo, z gnojevko oziroma gnojnico ter skladiščeno najmanj šest mesecev pred uporabo za gnojilo v </a:t>
            </a:r>
            <a:r>
              <a:rPr lang="sl-SI" sz="1500" dirty="0">
                <a:solidFill>
                  <a:srgbClr val="333399"/>
                </a:solidFill>
                <a:latin typeface="Arial" pitchFamily="34" charset="0"/>
                <a:cs typeface="Arial" pitchFamily="34" charset="0"/>
              </a:rPr>
              <a:t>kmetijstvu</a:t>
            </a:r>
          </a:p>
          <a:p>
            <a:pPr>
              <a:defRPr/>
            </a:pPr>
            <a:endParaRPr lang="sl-SI" sz="1800" dirty="0" smtClean="0">
              <a:solidFill>
                <a:srgbClr val="333399"/>
              </a:solidFill>
            </a:endParaRPr>
          </a:p>
          <a:p>
            <a:pPr marL="984250" indent="-447675">
              <a:defRPr/>
            </a:pPr>
            <a:r>
              <a:rPr lang="sl-SI" sz="1800" dirty="0" smtClean="0">
                <a:solidFill>
                  <a:srgbClr val="333399"/>
                </a:solidFill>
                <a:sym typeface="Symbol"/>
              </a:rPr>
              <a:t> 	</a:t>
            </a:r>
            <a:r>
              <a:rPr lang="sl-SI" sz="1600" b="0" dirty="0" smtClean="0">
                <a:solidFill>
                  <a:srgbClr val="333399"/>
                </a:solidFill>
                <a:sym typeface="Symbol"/>
              </a:rPr>
              <a:t>ne </a:t>
            </a:r>
            <a:r>
              <a:rPr lang="sl-SI" sz="1600" b="0" dirty="0">
                <a:solidFill>
                  <a:srgbClr val="333399"/>
                </a:solidFill>
                <a:sym typeface="Symbol"/>
              </a:rPr>
              <a:t>velja za blato iz </a:t>
            </a:r>
            <a:r>
              <a:rPr lang="sl-SI" sz="1600" b="0" dirty="0" smtClean="0">
                <a:solidFill>
                  <a:srgbClr val="333399"/>
                </a:solidFill>
                <a:sym typeface="Symbol"/>
              </a:rPr>
              <a:t>industrijske čistilne naprave (čistilne naprave, v kateri se zagotavlja čiščenje ali predčiščenje industrijske odpadne vode)</a:t>
            </a:r>
            <a:endParaRPr lang="sl-SI" sz="1600" b="0" dirty="0">
              <a:solidFill>
                <a:srgbClr val="333399"/>
              </a:solidFill>
            </a:endParaRPr>
          </a:p>
        </p:txBody>
      </p:sp>
    </p:spTree>
    <p:extLst>
      <p:ext uri="{BB962C8B-B14F-4D97-AF65-F5344CB8AC3E}">
        <p14:creationId xmlns:p14="http://schemas.microsoft.com/office/powerpoint/2010/main" val="321852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KOMUNALNA ČISTILNA NAPRAVA</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13</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1200"/>
              </a:spcBef>
              <a:buFont typeface="Wingdings" panose="05000000000000000000" pitchFamily="2" charset="2"/>
              <a:buChar char="à"/>
              <a:tabLst>
                <a:tab pos="536575" algn="l"/>
              </a:tabLst>
              <a:defRPr/>
            </a:pPr>
            <a:r>
              <a:rPr lang="sl-SI" sz="1600" b="0" i="1" dirty="0">
                <a:solidFill>
                  <a:srgbClr val="333399"/>
                </a:solidFill>
              </a:rPr>
              <a:t>komunalna čistilna </a:t>
            </a:r>
            <a:r>
              <a:rPr lang="sl-SI" sz="1600" b="0" i="1" dirty="0" smtClean="0">
                <a:solidFill>
                  <a:srgbClr val="333399"/>
                </a:solidFill>
              </a:rPr>
              <a:t>naprava</a:t>
            </a:r>
            <a:r>
              <a:rPr lang="sl-SI" sz="1600" b="0" dirty="0" smtClean="0">
                <a:solidFill>
                  <a:srgbClr val="333399"/>
                </a:solidFill>
              </a:rPr>
              <a:t>: naprava </a:t>
            </a:r>
            <a:r>
              <a:rPr lang="sl-SI" sz="1600" b="0" dirty="0">
                <a:solidFill>
                  <a:srgbClr val="333399"/>
                </a:solidFill>
              </a:rPr>
              <a:t>za čiščenje komunalne odpadne vode ali za čiščenje mešanice komunalne odpadne vode z industrijsko ali padavinsko odpadno vodo ali obema, ki zmanjšuje ali odpravlja njeno </a:t>
            </a:r>
            <a:r>
              <a:rPr lang="sl-SI" sz="1600" b="0" dirty="0" smtClean="0">
                <a:solidFill>
                  <a:srgbClr val="333399"/>
                </a:solidFill>
              </a:rPr>
              <a:t>onesnaženost</a:t>
            </a:r>
          </a:p>
          <a:p>
            <a:pPr marL="357188" indent="-357188">
              <a:spcBef>
                <a:spcPts val="1200"/>
              </a:spcBef>
              <a:buFont typeface="Wingdings" panose="05000000000000000000" pitchFamily="2" charset="2"/>
              <a:buChar char="à"/>
              <a:tabLst>
                <a:tab pos="536575" algn="l"/>
              </a:tabLst>
              <a:defRPr/>
            </a:pPr>
            <a:r>
              <a:rPr lang="sl-SI" sz="1600" b="0" i="1" dirty="0" smtClean="0">
                <a:solidFill>
                  <a:srgbClr val="333399"/>
                </a:solidFill>
              </a:rPr>
              <a:t>mala komunalna čistilna naprava</a:t>
            </a:r>
            <a:r>
              <a:rPr lang="sl-SI" sz="1600" b="0" dirty="0" smtClean="0">
                <a:solidFill>
                  <a:srgbClr val="333399"/>
                </a:solidFill>
              </a:rPr>
              <a:t>:</a:t>
            </a:r>
            <a:r>
              <a:rPr lang="sl-SI" sz="1600" b="0" i="1" dirty="0" smtClean="0">
                <a:solidFill>
                  <a:srgbClr val="333399"/>
                </a:solidFill>
              </a:rPr>
              <a:t> </a:t>
            </a:r>
            <a:r>
              <a:rPr lang="sl-SI" sz="1600" b="0" dirty="0" smtClean="0">
                <a:solidFill>
                  <a:srgbClr val="333399"/>
                </a:solidFill>
              </a:rPr>
              <a:t>komunalna </a:t>
            </a:r>
            <a:r>
              <a:rPr lang="sl-SI" sz="1600" b="0" dirty="0">
                <a:solidFill>
                  <a:srgbClr val="333399"/>
                </a:solidFill>
              </a:rPr>
              <a:t>čistilna naprava z zmogljivostjo, manjšo od </a:t>
            </a:r>
            <a:r>
              <a:rPr lang="sl-SI" sz="1600" b="0" dirty="0" smtClean="0">
                <a:solidFill>
                  <a:srgbClr val="333399"/>
                </a:solidFill>
              </a:rPr>
              <a:t>2.000 PE</a:t>
            </a:r>
          </a:p>
          <a:p>
            <a:pPr marL="357188" indent="-357188">
              <a:spcBef>
                <a:spcPts val="1200"/>
              </a:spcBef>
              <a:buFont typeface="Wingdings" panose="05000000000000000000" pitchFamily="2" charset="2"/>
              <a:buChar char="à"/>
              <a:tabLst>
                <a:tab pos="536575" algn="l"/>
              </a:tabLst>
              <a:defRPr/>
            </a:pPr>
            <a:r>
              <a:rPr lang="sl-SI" sz="1600" b="0" i="1" dirty="0">
                <a:solidFill>
                  <a:srgbClr val="333399"/>
                </a:solidFill>
              </a:rPr>
              <a:t>tipska mala komunalna čistilna </a:t>
            </a:r>
            <a:r>
              <a:rPr lang="sl-SI" sz="1600" b="0" i="1" dirty="0" smtClean="0">
                <a:solidFill>
                  <a:srgbClr val="333399"/>
                </a:solidFill>
              </a:rPr>
              <a:t>naprava</a:t>
            </a:r>
            <a:r>
              <a:rPr lang="sl-SI" sz="1600" b="0" dirty="0" smtClean="0">
                <a:solidFill>
                  <a:srgbClr val="333399"/>
                </a:solidFill>
              </a:rPr>
              <a:t>:</a:t>
            </a:r>
            <a:r>
              <a:rPr lang="sl-SI" sz="1600" b="0" i="1" dirty="0" smtClean="0">
                <a:solidFill>
                  <a:srgbClr val="333399"/>
                </a:solidFill>
              </a:rPr>
              <a:t> </a:t>
            </a:r>
            <a:r>
              <a:rPr lang="sl-SI" sz="1600" b="0" dirty="0" smtClean="0">
                <a:solidFill>
                  <a:srgbClr val="333399"/>
                </a:solidFill>
              </a:rPr>
              <a:t>je </a:t>
            </a:r>
            <a:r>
              <a:rPr lang="sl-SI" sz="1600" b="0" dirty="0">
                <a:solidFill>
                  <a:srgbClr val="333399"/>
                </a:solidFill>
              </a:rPr>
              <a:t>mala komunalna čistilna naprava z zmogljivostjo, manjšo od 50 PE, ki je gradbeni proizvod v skladu s standardom SIST EN 12566-3 ali drugim enakovrednim in mednarodno priznanim standardom, in je zanjo izdana izjava o lastnostih v skladu s predpisi, ki urejajo gradbene </a:t>
            </a:r>
            <a:r>
              <a:rPr lang="sl-SI" sz="1600" b="0" dirty="0" smtClean="0">
                <a:solidFill>
                  <a:srgbClr val="333399"/>
                </a:solidFill>
              </a:rPr>
              <a:t>proizvode (tipska MKČN)</a:t>
            </a: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Tree>
    <p:extLst>
      <p:ext uri="{BB962C8B-B14F-4D97-AF65-F5344CB8AC3E}">
        <p14:creationId xmlns:p14="http://schemas.microsoft.com/office/powerpoint/2010/main" val="464632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GREZNICA</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14</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1200"/>
              </a:spcBef>
              <a:buFont typeface="Wingdings" panose="05000000000000000000" pitchFamily="2" charset="2"/>
              <a:buChar char="à"/>
              <a:tabLst>
                <a:tab pos="536575" algn="l"/>
              </a:tabLst>
              <a:defRPr/>
            </a:pPr>
            <a:r>
              <a:rPr lang="sl-SI" sz="1600" b="0" i="1" dirty="0" smtClean="0">
                <a:solidFill>
                  <a:srgbClr val="333399"/>
                </a:solidFill>
              </a:rPr>
              <a:t>nepretočna greznica</a:t>
            </a:r>
            <a:r>
              <a:rPr lang="sl-SI" sz="1600" b="0" dirty="0">
                <a:solidFill>
                  <a:srgbClr val="333399"/>
                </a:solidFill>
              </a:rPr>
              <a:t>: neprepusten zbiralnik, brez prekatov, namenjen zbiranju komunalne odpadne </a:t>
            </a:r>
            <a:r>
              <a:rPr lang="sl-SI" sz="1600" b="0" dirty="0" smtClean="0">
                <a:solidFill>
                  <a:srgbClr val="333399"/>
                </a:solidFill>
              </a:rPr>
              <a:t>vode</a:t>
            </a:r>
          </a:p>
          <a:p>
            <a:pPr marL="357188" indent="-357188">
              <a:spcBef>
                <a:spcPts val="1200"/>
              </a:spcBef>
              <a:buFont typeface="Wingdings" panose="05000000000000000000" pitchFamily="2" charset="2"/>
              <a:buChar char="à"/>
              <a:tabLst>
                <a:tab pos="536575" algn="l"/>
              </a:tabLst>
              <a:defRPr/>
            </a:pPr>
            <a:r>
              <a:rPr lang="sl-SI" sz="1600" b="0" i="1" dirty="0">
                <a:solidFill>
                  <a:srgbClr val="333399"/>
                </a:solidFill>
              </a:rPr>
              <a:t>pretočna </a:t>
            </a:r>
            <a:r>
              <a:rPr lang="sl-SI" sz="1600" b="0" i="1" dirty="0" smtClean="0">
                <a:solidFill>
                  <a:srgbClr val="333399"/>
                </a:solidFill>
              </a:rPr>
              <a:t>greznica</a:t>
            </a:r>
            <a:r>
              <a:rPr lang="sl-SI" sz="1600" b="0" dirty="0" smtClean="0">
                <a:solidFill>
                  <a:srgbClr val="333399"/>
                </a:solidFill>
              </a:rPr>
              <a:t>:</a:t>
            </a:r>
            <a:r>
              <a:rPr lang="sl-SI" sz="1600" b="0" i="1" dirty="0" smtClean="0">
                <a:solidFill>
                  <a:srgbClr val="333399"/>
                </a:solidFill>
              </a:rPr>
              <a:t> </a:t>
            </a:r>
            <a:r>
              <a:rPr lang="sl-SI" sz="1600" b="0" dirty="0" smtClean="0">
                <a:solidFill>
                  <a:srgbClr val="333399"/>
                </a:solidFill>
              </a:rPr>
              <a:t>objekt </a:t>
            </a:r>
            <a:r>
              <a:rPr lang="sl-SI" sz="1600" b="0" dirty="0">
                <a:solidFill>
                  <a:srgbClr val="333399"/>
                </a:solidFill>
              </a:rPr>
              <a:t>ali gradbeni proizvod za anaerobno čiščenje komunalne odpadne vode, v katerem se komunalna odpadna voda pretaka iz usedalnega prekata v enega ali več prekatov za anaerobno čiščenje komunalne odpadne vode</a:t>
            </a: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Tree>
    <p:extLst>
      <p:ext uri="{BB962C8B-B14F-4D97-AF65-F5344CB8AC3E}">
        <p14:creationId xmlns:p14="http://schemas.microsoft.com/office/powerpoint/2010/main" val="3556894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a:solidFill>
                  <a:srgbClr val="333399"/>
                </a:solidFill>
                <a:latin typeface="Arial" charset="0"/>
                <a:cs typeface="Arial" charset="0"/>
              </a:rPr>
              <a:t>MKČN &lt; 50 PE V AGLOMERACIJI</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15</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1200"/>
              </a:spcBef>
              <a:buFont typeface="Wingdings" panose="05000000000000000000" pitchFamily="2" charset="2"/>
              <a:buChar char="à"/>
              <a:tabLst>
                <a:tab pos="536575" algn="l"/>
              </a:tabLst>
              <a:defRPr/>
            </a:pPr>
            <a:r>
              <a:rPr lang="sl-SI" sz="1600" b="0" dirty="0" smtClean="0">
                <a:solidFill>
                  <a:srgbClr val="333399"/>
                </a:solidFill>
              </a:rPr>
              <a:t>dovoljeno </a:t>
            </a:r>
            <a:r>
              <a:rPr lang="sl-SI" sz="1600" b="0" dirty="0">
                <a:solidFill>
                  <a:srgbClr val="333399"/>
                </a:solidFill>
              </a:rPr>
              <a:t>za </a:t>
            </a:r>
            <a:r>
              <a:rPr lang="sl-SI" sz="1600" b="0" dirty="0">
                <a:solidFill>
                  <a:srgbClr val="333399"/>
                </a:solidFill>
              </a:rPr>
              <a:t>posamezen objekt v </a:t>
            </a:r>
            <a:r>
              <a:rPr lang="sl-SI" sz="1600" b="0" dirty="0">
                <a:solidFill>
                  <a:srgbClr val="333399"/>
                </a:solidFill>
              </a:rPr>
              <a:t>aglomeraciji, </a:t>
            </a:r>
            <a:r>
              <a:rPr lang="sl-SI" sz="1600" b="0" dirty="0">
                <a:solidFill>
                  <a:srgbClr val="333399"/>
                </a:solidFill>
              </a:rPr>
              <a:t>če je obremenjevanje okolja zaradi nastajanja komunalne odpadne vode v tem objektu manjše od 50 PE in so izpolnjeni pogoji, da bi dolžina kanalizacijskega priključka presegala dolžino 100 m ali bi gradnja kanalizacijskega priključka povzročala nesorazmerne stroške glede na koristi za </a:t>
            </a:r>
            <a:r>
              <a:rPr lang="sl-SI" sz="1600" b="0" dirty="0">
                <a:solidFill>
                  <a:srgbClr val="333399"/>
                </a:solidFill>
              </a:rPr>
              <a:t>okolje in:</a:t>
            </a:r>
            <a:endParaRPr lang="sl-SI" sz="1600" b="0" dirty="0">
              <a:solidFill>
                <a:srgbClr val="333399"/>
              </a:solidFill>
            </a:endParaRPr>
          </a:p>
          <a:p>
            <a:pPr marL="742950" lvl="1" indent="-285750" algn="l">
              <a:spcBef>
                <a:spcPts val="600"/>
              </a:spcBef>
              <a:spcAft>
                <a:spcPts val="0"/>
              </a:spcAft>
              <a:buFont typeface="Arial" charset="0"/>
              <a:buChar char="–"/>
              <a:tabLst>
                <a:tab pos="536575" algn="l"/>
              </a:tabLst>
              <a:defRPr/>
            </a:pPr>
            <a:r>
              <a:rPr lang="sl-SI" sz="1500" dirty="0" smtClean="0">
                <a:solidFill>
                  <a:srgbClr val="333399"/>
                </a:solidFill>
                <a:latin typeface="Arial" pitchFamily="34" charset="0"/>
                <a:cs typeface="Arial" pitchFamily="34" charset="0"/>
              </a:rPr>
              <a:t>se uporablja MKČN &lt; 50 PE, ki </a:t>
            </a:r>
            <a:r>
              <a:rPr lang="sl-SI" sz="1500" dirty="0">
                <a:solidFill>
                  <a:srgbClr val="333399"/>
                </a:solidFill>
                <a:latin typeface="Arial" pitchFamily="34" charset="0"/>
                <a:cs typeface="Arial" pitchFamily="34" charset="0"/>
              </a:rPr>
              <a:t>zagotavlja čiščenje komunalne odpadne vode tako, da parametri onesnaženosti ne presegajo mejnih vrednosti, ki so predpisane za to aglomeracijo, če gre za malo komunalno čistilno napravo, ki ni tipska mala komunalna čistilna </a:t>
            </a:r>
            <a:r>
              <a:rPr lang="sl-SI" sz="1500" dirty="0" smtClean="0">
                <a:solidFill>
                  <a:srgbClr val="333399"/>
                </a:solidFill>
                <a:latin typeface="Arial" pitchFamily="34" charset="0"/>
                <a:cs typeface="Arial" pitchFamily="34" charset="0"/>
              </a:rPr>
              <a:t>naprava</a:t>
            </a:r>
            <a:endParaRPr lang="sl-SI" sz="1500" dirty="0">
              <a:solidFill>
                <a:srgbClr val="333399"/>
              </a:solidFill>
              <a:latin typeface="Arial" pitchFamily="34" charset="0"/>
              <a:cs typeface="Arial" pitchFamily="34" charset="0"/>
            </a:endParaRPr>
          </a:p>
          <a:p>
            <a:pPr marL="742950" lvl="1" indent="-285750" algn="l">
              <a:spcBef>
                <a:spcPts val="600"/>
              </a:spcBef>
              <a:spcAft>
                <a:spcPts val="0"/>
              </a:spcAft>
              <a:buFont typeface="Arial" charset="0"/>
              <a:buChar char="–"/>
              <a:tabLst>
                <a:tab pos="536575" algn="l"/>
              </a:tabLst>
              <a:defRPr/>
            </a:pPr>
            <a:r>
              <a:rPr lang="sl-SI" sz="1500" dirty="0" smtClean="0">
                <a:solidFill>
                  <a:srgbClr val="333399"/>
                </a:solidFill>
                <a:latin typeface="Arial" pitchFamily="34" charset="0"/>
                <a:cs typeface="Arial" pitchFamily="34" charset="0"/>
              </a:rPr>
              <a:t>se uporablja tipska MKČN, </a:t>
            </a:r>
            <a:r>
              <a:rPr lang="sl-SI" sz="1500" dirty="0">
                <a:solidFill>
                  <a:srgbClr val="333399"/>
                </a:solidFill>
                <a:latin typeface="Arial" pitchFamily="34" charset="0"/>
                <a:cs typeface="Arial" pitchFamily="34" charset="0"/>
              </a:rPr>
              <a:t>za katero je iz izjave o lastnostih razvidno, da dosega učinke čiščenja, ki so predpisani za to </a:t>
            </a:r>
            <a:r>
              <a:rPr lang="sl-SI" sz="1500" dirty="0" smtClean="0">
                <a:solidFill>
                  <a:srgbClr val="333399"/>
                </a:solidFill>
                <a:latin typeface="Arial" pitchFamily="34" charset="0"/>
                <a:cs typeface="Arial" pitchFamily="34" charset="0"/>
              </a:rPr>
              <a:t>aglomeracijo</a:t>
            </a:r>
            <a:endParaRPr lang="sl-SI" sz="1500" dirty="0">
              <a:solidFill>
                <a:srgbClr val="333399"/>
              </a:solidFill>
              <a:latin typeface="Arial" pitchFamily="34" charset="0"/>
              <a:cs typeface="Arial" pitchFamily="34" charset="0"/>
            </a:endParaRPr>
          </a:p>
        </p:txBody>
      </p:sp>
    </p:spTree>
    <p:extLst>
      <p:ext uri="{BB962C8B-B14F-4D97-AF65-F5344CB8AC3E}">
        <p14:creationId xmlns:p14="http://schemas.microsoft.com/office/powerpoint/2010/main" val="3278321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NEPRETOČNA GREZNICA V </a:t>
            </a:r>
            <a:r>
              <a:rPr lang="sl-SI" altLang="en-US" sz="2400" dirty="0">
                <a:solidFill>
                  <a:srgbClr val="333399"/>
                </a:solidFill>
                <a:latin typeface="Arial" charset="0"/>
                <a:cs typeface="Arial" charset="0"/>
              </a:rPr>
              <a:t>AGLOMERACIJI</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16</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1200"/>
              </a:spcBef>
              <a:buFont typeface="Wingdings" panose="05000000000000000000" pitchFamily="2" charset="2"/>
              <a:buChar char="à"/>
              <a:tabLst>
                <a:tab pos="536575" algn="l"/>
              </a:tabLst>
              <a:defRPr/>
            </a:pPr>
            <a:r>
              <a:rPr lang="sl-SI" sz="1600" b="0" dirty="0" smtClean="0">
                <a:solidFill>
                  <a:srgbClr val="333399"/>
                </a:solidFill>
              </a:rPr>
              <a:t>dovoljeno </a:t>
            </a:r>
            <a:r>
              <a:rPr lang="sl-SI" sz="1600" b="0" dirty="0">
                <a:solidFill>
                  <a:srgbClr val="333399"/>
                </a:solidFill>
              </a:rPr>
              <a:t>za </a:t>
            </a:r>
            <a:r>
              <a:rPr lang="sl-SI" sz="1600" b="0" dirty="0">
                <a:solidFill>
                  <a:srgbClr val="333399"/>
                </a:solidFill>
              </a:rPr>
              <a:t>posamezen objekt v </a:t>
            </a:r>
            <a:r>
              <a:rPr lang="sl-SI" sz="1600" b="0" dirty="0">
                <a:solidFill>
                  <a:srgbClr val="333399"/>
                </a:solidFill>
              </a:rPr>
              <a:t>aglomeraciji, </a:t>
            </a:r>
            <a:r>
              <a:rPr lang="sl-SI" sz="1600" b="0" dirty="0">
                <a:solidFill>
                  <a:srgbClr val="333399"/>
                </a:solidFill>
              </a:rPr>
              <a:t>če je obremenjevanje okolja zaradi nastajanja komunalne odpadne vode v tem objektu manjše od 50 PE in so izpolnjeni pogoji, da bi dolžina kanalizacijskega priključka presegala dolžino 100 m ali bi gradnja kanalizacijskega priključka povzročala nesorazmerne stroške glede na koristi za </a:t>
            </a:r>
            <a:r>
              <a:rPr lang="sl-SI" sz="1600" b="0" dirty="0">
                <a:solidFill>
                  <a:srgbClr val="333399"/>
                </a:solidFill>
              </a:rPr>
              <a:t>okolje in:</a:t>
            </a:r>
            <a:endParaRPr lang="sl-SI" sz="1600" b="0" dirty="0">
              <a:solidFill>
                <a:srgbClr val="333399"/>
              </a:solidFill>
            </a:endParaRPr>
          </a:p>
          <a:p>
            <a:pPr marL="742950" lvl="1" indent="-285750" algn="l">
              <a:spcBef>
                <a:spcPts val="600"/>
              </a:spcBef>
              <a:spcAft>
                <a:spcPts val="0"/>
              </a:spcAft>
              <a:buFont typeface="Arial" charset="0"/>
              <a:buChar char="–"/>
              <a:tabLst>
                <a:tab pos="536575" algn="l"/>
              </a:tabLst>
              <a:defRPr/>
            </a:pPr>
            <a:r>
              <a:rPr lang="sl-SI" sz="1500" dirty="0" smtClean="0">
                <a:solidFill>
                  <a:srgbClr val="333399"/>
                </a:solidFill>
                <a:latin typeface="Arial" pitchFamily="34" charset="0"/>
                <a:cs typeface="Arial" pitchFamily="34" charset="0"/>
              </a:rPr>
              <a:t>čiščenje </a:t>
            </a:r>
            <a:r>
              <a:rPr lang="sl-SI" sz="1500" dirty="0">
                <a:solidFill>
                  <a:srgbClr val="333399"/>
                </a:solidFill>
                <a:latin typeface="Arial" pitchFamily="34" charset="0"/>
                <a:cs typeface="Arial" pitchFamily="34" charset="0"/>
              </a:rPr>
              <a:t>komunalne odpadne vode </a:t>
            </a:r>
            <a:r>
              <a:rPr lang="sl-SI" sz="1500" dirty="0" smtClean="0">
                <a:solidFill>
                  <a:srgbClr val="333399"/>
                </a:solidFill>
                <a:latin typeface="Arial" pitchFamily="34" charset="0"/>
                <a:cs typeface="Arial" pitchFamily="34" charset="0"/>
              </a:rPr>
              <a:t>v MKČN &lt; 50 PE ali tipski MKČN ni </a:t>
            </a:r>
            <a:r>
              <a:rPr lang="sl-SI" sz="1500" dirty="0">
                <a:solidFill>
                  <a:srgbClr val="333399"/>
                </a:solidFill>
                <a:latin typeface="Arial" pitchFamily="34" charset="0"/>
                <a:cs typeface="Arial" pitchFamily="34" charset="0"/>
              </a:rPr>
              <a:t>izvedljivo zaradi prepovedi odvajanja odpadne vode v vode ali posebnih geografskih razmer, ki lahko negativno vplivajo na delovanje male komunalne čistilne naprave (npr. nadmorska višina nad 1.500 m in podobno) in </a:t>
            </a:r>
            <a:endParaRPr lang="sl-SI" sz="1500" dirty="0" smtClean="0">
              <a:solidFill>
                <a:srgbClr val="333399"/>
              </a:solidFill>
              <a:latin typeface="Arial" pitchFamily="34" charset="0"/>
              <a:cs typeface="Arial" pitchFamily="34" charset="0"/>
            </a:endParaRPr>
          </a:p>
          <a:p>
            <a:pPr marL="742950" lvl="1" indent="-285750" algn="l">
              <a:spcBef>
                <a:spcPts val="600"/>
              </a:spcBef>
              <a:spcAft>
                <a:spcPts val="0"/>
              </a:spcAft>
              <a:buFont typeface="Arial" charset="0"/>
              <a:buChar char="–"/>
              <a:tabLst>
                <a:tab pos="536575" algn="l"/>
              </a:tabLst>
              <a:defRPr/>
            </a:pPr>
            <a:r>
              <a:rPr lang="sl-SI" sz="1500" dirty="0" smtClean="0">
                <a:solidFill>
                  <a:srgbClr val="333399"/>
                </a:solidFill>
                <a:latin typeface="Arial" pitchFamily="34" charset="0"/>
                <a:cs typeface="Arial" pitchFamily="34" charset="0"/>
              </a:rPr>
              <a:t>nepretočna </a:t>
            </a:r>
            <a:r>
              <a:rPr lang="sl-SI" sz="1500" dirty="0">
                <a:solidFill>
                  <a:srgbClr val="333399"/>
                </a:solidFill>
                <a:latin typeface="Arial" pitchFamily="34" charset="0"/>
                <a:cs typeface="Arial" pitchFamily="34" charset="0"/>
              </a:rPr>
              <a:t>greznica ustreza naslednjim pogojem, </a:t>
            </a:r>
            <a:r>
              <a:rPr lang="sl-SI" sz="1500" dirty="0" smtClean="0">
                <a:solidFill>
                  <a:srgbClr val="333399"/>
                </a:solidFill>
                <a:latin typeface="Arial" pitchFamily="34" charset="0"/>
                <a:cs typeface="Arial" pitchFamily="34" charset="0"/>
              </a:rPr>
              <a:t>da: (i) se </a:t>
            </a:r>
            <a:r>
              <a:rPr lang="sl-SI" sz="1500" dirty="0">
                <a:solidFill>
                  <a:srgbClr val="333399"/>
                </a:solidFill>
                <a:latin typeface="Arial" pitchFamily="34" charset="0"/>
                <a:cs typeface="Arial" pitchFamily="34" charset="0"/>
              </a:rPr>
              <a:t>pri dimenzioniranju upošteva dnevna količina komunalne odpadne vode 150 l/osebo na dan</a:t>
            </a:r>
            <a:r>
              <a:rPr lang="sl-SI" sz="1500" dirty="0" smtClean="0">
                <a:solidFill>
                  <a:srgbClr val="333399"/>
                </a:solidFill>
                <a:latin typeface="Arial" pitchFamily="34" charset="0"/>
                <a:cs typeface="Arial" pitchFamily="34" charset="0"/>
              </a:rPr>
              <a:t>, (</a:t>
            </a:r>
            <a:r>
              <a:rPr lang="sl-SI" sz="1500" dirty="0" err="1" smtClean="0">
                <a:solidFill>
                  <a:srgbClr val="333399"/>
                </a:solidFill>
                <a:latin typeface="Arial" pitchFamily="34" charset="0"/>
                <a:cs typeface="Arial" pitchFamily="34" charset="0"/>
              </a:rPr>
              <a:t>ii</a:t>
            </a:r>
            <a:r>
              <a:rPr lang="sl-SI" sz="1500" dirty="0" smtClean="0">
                <a:solidFill>
                  <a:srgbClr val="333399"/>
                </a:solidFill>
                <a:latin typeface="Arial" pitchFamily="34" charset="0"/>
                <a:cs typeface="Arial" pitchFamily="34" charset="0"/>
              </a:rPr>
              <a:t>) njena </a:t>
            </a:r>
            <a:r>
              <a:rPr lang="sl-SI" sz="1500" dirty="0">
                <a:solidFill>
                  <a:srgbClr val="333399"/>
                </a:solidFill>
                <a:latin typeface="Arial" pitchFamily="34" charset="0"/>
                <a:cs typeface="Arial" pitchFamily="34" charset="0"/>
              </a:rPr>
              <a:t>koristna prostornina znaša najmanj 4,5 </a:t>
            </a:r>
            <a:r>
              <a:rPr lang="sl-SI" sz="1500" dirty="0" smtClean="0">
                <a:solidFill>
                  <a:srgbClr val="333399"/>
                </a:solidFill>
                <a:latin typeface="Arial" pitchFamily="34" charset="0"/>
                <a:cs typeface="Arial" pitchFamily="34" charset="0"/>
              </a:rPr>
              <a:t>m</a:t>
            </a:r>
            <a:r>
              <a:rPr lang="sl-SI" sz="1500" baseline="30000" dirty="0" smtClean="0">
                <a:solidFill>
                  <a:srgbClr val="333399"/>
                </a:solidFill>
                <a:latin typeface="Arial" pitchFamily="34" charset="0"/>
                <a:cs typeface="Arial" pitchFamily="34" charset="0"/>
              </a:rPr>
              <a:t>3</a:t>
            </a:r>
            <a:r>
              <a:rPr lang="sl-SI" sz="1500" dirty="0" smtClean="0">
                <a:solidFill>
                  <a:srgbClr val="333399"/>
                </a:solidFill>
                <a:latin typeface="Arial" pitchFamily="34" charset="0"/>
                <a:cs typeface="Arial" pitchFamily="34" charset="0"/>
              </a:rPr>
              <a:t> </a:t>
            </a:r>
            <a:r>
              <a:rPr lang="sl-SI" sz="1500" dirty="0">
                <a:solidFill>
                  <a:srgbClr val="333399"/>
                </a:solidFill>
                <a:latin typeface="Arial" pitchFamily="34" charset="0"/>
                <a:cs typeface="Arial" pitchFamily="34" charset="0"/>
              </a:rPr>
              <a:t>na osebo, vendar ne manj kot 10 m</a:t>
            </a:r>
            <a:r>
              <a:rPr lang="sl-SI" sz="1500" baseline="30000" dirty="0">
                <a:solidFill>
                  <a:srgbClr val="333399"/>
                </a:solidFill>
                <a:latin typeface="Arial" pitchFamily="34" charset="0"/>
                <a:cs typeface="Arial" pitchFamily="34" charset="0"/>
              </a:rPr>
              <a:t>3</a:t>
            </a:r>
            <a:r>
              <a:rPr lang="sl-SI" sz="1500" dirty="0" smtClean="0">
                <a:solidFill>
                  <a:srgbClr val="333399"/>
                </a:solidFill>
                <a:latin typeface="Arial" pitchFamily="34" charset="0"/>
                <a:cs typeface="Arial" pitchFamily="34" charset="0"/>
              </a:rPr>
              <a:t>, (</a:t>
            </a:r>
            <a:r>
              <a:rPr lang="sl-SI" sz="1500" dirty="0" err="1" smtClean="0">
                <a:solidFill>
                  <a:srgbClr val="333399"/>
                </a:solidFill>
                <a:latin typeface="Arial" pitchFamily="34" charset="0"/>
                <a:cs typeface="Arial" pitchFamily="34" charset="0"/>
              </a:rPr>
              <a:t>iii</a:t>
            </a:r>
            <a:r>
              <a:rPr lang="sl-SI" sz="1500" dirty="0" smtClean="0">
                <a:solidFill>
                  <a:srgbClr val="333399"/>
                </a:solidFill>
                <a:latin typeface="Arial" pitchFamily="34" charset="0"/>
                <a:cs typeface="Arial" pitchFamily="34" charset="0"/>
              </a:rPr>
              <a:t>) je </a:t>
            </a:r>
            <a:r>
              <a:rPr lang="sl-SI" sz="1500" dirty="0">
                <a:solidFill>
                  <a:srgbClr val="333399"/>
                </a:solidFill>
                <a:latin typeface="Arial" pitchFamily="34" charset="0"/>
                <a:cs typeface="Arial" pitchFamily="34" charset="0"/>
              </a:rPr>
              <a:t>izvedena iz vodotesnih materialov tako, da je preprečeno puščanje ali uhajanje njene vsebine v okolje, </a:t>
            </a:r>
            <a:r>
              <a:rPr lang="sl-SI" sz="1500" dirty="0" smtClean="0">
                <a:solidFill>
                  <a:srgbClr val="333399"/>
                </a:solidFill>
                <a:latin typeface="Arial" pitchFamily="34" charset="0"/>
                <a:cs typeface="Arial" pitchFamily="34" charset="0"/>
              </a:rPr>
              <a:t>in (iv) njeno </a:t>
            </a:r>
            <a:r>
              <a:rPr lang="sl-SI" sz="1500" dirty="0">
                <a:solidFill>
                  <a:srgbClr val="333399"/>
                </a:solidFill>
                <a:latin typeface="Arial" pitchFamily="34" charset="0"/>
                <a:cs typeface="Arial" pitchFamily="34" charset="0"/>
              </a:rPr>
              <a:t>praznjenje </a:t>
            </a:r>
            <a:r>
              <a:rPr lang="sl-SI" sz="1500" dirty="0" smtClean="0">
                <a:solidFill>
                  <a:srgbClr val="333399"/>
                </a:solidFill>
                <a:latin typeface="Arial" pitchFamily="34" charset="0"/>
                <a:cs typeface="Arial" pitchFamily="34" charset="0"/>
              </a:rPr>
              <a:t>zagotavlja izvajalec javne službe odvajanja in čiščenja komunalne in padavinske odpadne vode</a:t>
            </a:r>
            <a:endParaRPr lang="sl-SI" sz="1500" dirty="0">
              <a:solidFill>
                <a:srgbClr val="333399"/>
              </a:solidFill>
              <a:latin typeface="Arial" pitchFamily="34" charset="0"/>
              <a:cs typeface="Arial" pitchFamily="34" charset="0"/>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Tree>
    <p:extLst>
      <p:ext uri="{BB962C8B-B14F-4D97-AF65-F5344CB8AC3E}">
        <p14:creationId xmlns:p14="http://schemas.microsoft.com/office/powerpoint/2010/main" val="895269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a:solidFill>
                  <a:srgbClr val="333399"/>
                </a:solidFill>
                <a:latin typeface="Arial" charset="0"/>
                <a:cs typeface="Arial" charset="0"/>
              </a:rPr>
              <a:t>MKČN &lt; 50 PE ZUNAJ MEJA AGLOMERACIJ</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17</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1200"/>
              </a:spcBef>
              <a:buFont typeface="Wingdings" panose="05000000000000000000" pitchFamily="2" charset="2"/>
              <a:buChar char="à"/>
              <a:tabLst>
                <a:tab pos="536575" algn="l"/>
              </a:tabLst>
              <a:defRPr/>
            </a:pPr>
            <a:r>
              <a:rPr lang="sl-SI" sz="1600" b="0" dirty="0" smtClean="0">
                <a:solidFill>
                  <a:srgbClr val="333399"/>
                </a:solidFill>
              </a:rPr>
              <a:t>dovoljeno čiščenje v:</a:t>
            </a:r>
          </a:p>
          <a:p>
            <a:pPr marL="742950" lvl="1" indent="-285750" algn="l">
              <a:spcBef>
                <a:spcPts val="600"/>
              </a:spcBef>
              <a:spcAft>
                <a:spcPts val="0"/>
              </a:spcAft>
              <a:buFont typeface="Arial" charset="0"/>
              <a:buChar char="–"/>
              <a:tabLst>
                <a:tab pos="536575" algn="l"/>
              </a:tabLst>
              <a:defRPr/>
            </a:pPr>
            <a:r>
              <a:rPr lang="sl-SI" sz="1500" dirty="0">
                <a:solidFill>
                  <a:srgbClr val="333399"/>
                </a:solidFill>
                <a:latin typeface="Arial" pitchFamily="34" charset="0"/>
                <a:cs typeface="Arial" pitchFamily="34" charset="0"/>
              </a:rPr>
              <a:t>MKČN &lt; 50 </a:t>
            </a:r>
            <a:r>
              <a:rPr lang="sl-SI" sz="1500" dirty="0" smtClean="0">
                <a:solidFill>
                  <a:srgbClr val="333399"/>
                </a:solidFill>
                <a:latin typeface="Arial" pitchFamily="34" charset="0"/>
                <a:cs typeface="Arial" pitchFamily="34" charset="0"/>
              </a:rPr>
              <a:t>PE, ki zagotavlja </a:t>
            </a:r>
            <a:r>
              <a:rPr lang="sl-SI" sz="1500" dirty="0">
                <a:solidFill>
                  <a:srgbClr val="333399"/>
                </a:solidFill>
                <a:latin typeface="Arial" pitchFamily="34" charset="0"/>
                <a:cs typeface="Arial" pitchFamily="34" charset="0"/>
              </a:rPr>
              <a:t>čiščenje tako, </a:t>
            </a:r>
            <a:r>
              <a:rPr lang="sl-SI" sz="1500" dirty="0">
                <a:solidFill>
                  <a:srgbClr val="333399"/>
                </a:solidFill>
                <a:latin typeface="Arial" pitchFamily="34" charset="0"/>
                <a:cs typeface="Arial" pitchFamily="34" charset="0"/>
              </a:rPr>
              <a:t>da parametri onesnaženosti ne presegajo </a:t>
            </a:r>
            <a:r>
              <a:rPr lang="sl-SI" sz="1500" dirty="0">
                <a:solidFill>
                  <a:srgbClr val="333399"/>
                </a:solidFill>
                <a:latin typeface="Arial" pitchFamily="34" charset="0"/>
                <a:cs typeface="Arial" pitchFamily="34" charset="0"/>
              </a:rPr>
              <a:t>predpisanih mejnih, </a:t>
            </a:r>
            <a:r>
              <a:rPr lang="sl-SI" sz="1500" dirty="0">
                <a:solidFill>
                  <a:srgbClr val="333399"/>
                </a:solidFill>
                <a:latin typeface="Arial" pitchFamily="34" charset="0"/>
                <a:cs typeface="Arial" pitchFamily="34" charset="0"/>
              </a:rPr>
              <a:t>če gre za malo komunalno čistilno napravo, ki ni tipska mala komunalna čistilna </a:t>
            </a:r>
            <a:r>
              <a:rPr lang="sl-SI" sz="1500" dirty="0">
                <a:solidFill>
                  <a:srgbClr val="333399"/>
                </a:solidFill>
                <a:latin typeface="Arial" pitchFamily="34" charset="0"/>
                <a:cs typeface="Arial" pitchFamily="34" charset="0"/>
              </a:rPr>
              <a:t>naprava</a:t>
            </a:r>
            <a:endParaRPr lang="sl-SI" sz="1500" dirty="0">
              <a:solidFill>
                <a:srgbClr val="333399"/>
              </a:solidFill>
              <a:latin typeface="Arial" pitchFamily="34" charset="0"/>
              <a:cs typeface="Arial" pitchFamily="34" charset="0"/>
            </a:endParaRPr>
          </a:p>
          <a:p>
            <a:pPr marL="742950" lvl="1" indent="-285750" algn="l">
              <a:spcBef>
                <a:spcPts val="600"/>
              </a:spcBef>
              <a:spcAft>
                <a:spcPts val="0"/>
              </a:spcAft>
              <a:buFont typeface="Arial" charset="0"/>
              <a:buChar char="–"/>
              <a:tabLst>
                <a:tab pos="536575" algn="l"/>
              </a:tabLst>
              <a:defRPr/>
            </a:pPr>
            <a:r>
              <a:rPr lang="sl-SI" sz="1500" dirty="0" smtClean="0">
                <a:solidFill>
                  <a:srgbClr val="333399"/>
                </a:solidFill>
                <a:latin typeface="Arial" pitchFamily="34" charset="0"/>
                <a:cs typeface="Arial" pitchFamily="34" charset="0"/>
              </a:rPr>
              <a:t>tipski MKČN</a:t>
            </a:r>
            <a:r>
              <a:rPr lang="sl-SI" sz="1500" dirty="0">
                <a:solidFill>
                  <a:srgbClr val="333399"/>
                </a:solidFill>
                <a:latin typeface="Arial" pitchFamily="34" charset="0"/>
                <a:cs typeface="Arial" pitchFamily="34" charset="0"/>
              </a:rPr>
              <a:t>, za katero je iz izjave o lastnostih razvidno, da dosega </a:t>
            </a:r>
            <a:r>
              <a:rPr lang="sl-SI" sz="1500" dirty="0" smtClean="0">
                <a:solidFill>
                  <a:srgbClr val="333399"/>
                </a:solidFill>
                <a:latin typeface="Arial" pitchFamily="34" charset="0"/>
                <a:cs typeface="Arial" pitchFamily="34" charset="0"/>
              </a:rPr>
              <a:t>učinek čiščenja 80 </a:t>
            </a:r>
            <a:r>
              <a:rPr lang="sl-SI" sz="1500" dirty="0">
                <a:solidFill>
                  <a:srgbClr val="333399"/>
                </a:solidFill>
                <a:latin typeface="Arial" pitchFamily="34" charset="0"/>
                <a:cs typeface="Arial" pitchFamily="34" charset="0"/>
              </a:rPr>
              <a:t>% glede na parameter </a:t>
            </a:r>
            <a:r>
              <a:rPr lang="sl-SI" sz="1500" dirty="0" smtClean="0">
                <a:solidFill>
                  <a:srgbClr val="333399"/>
                </a:solidFill>
                <a:latin typeface="Arial" pitchFamily="34" charset="0"/>
                <a:cs typeface="Arial" pitchFamily="34" charset="0"/>
              </a:rPr>
              <a:t>KPK</a:t>
            </a:r>
          </a:p>
          <a:p>
            <a:pPr marL="742950" lvl="1" indent="-285750" algn="l">
              <a:spcBef>
                <a:spcPts val="600"/>
              </a:spcBef>
              <a:spcAft>
                <a:spcPts val="0"/>
              </a:spcAft>
              <a:buFont typeface="Arial" charset="0"/>
              <a:buChar char="–"/>
              <a:tabLst>
                <a:tab pos="536575" algn="l"/>
              </a:tabLst>
              <a:defRPr/>
            </a:pPr>
            <a:r>
              <a:rPr lang="sl-SI" sz="1500" dirty="0" smtClean="0">
                <a:solidFill>
                  <a:srgbClr val="333399"/>
                </a:solidFill>
                <a:latin typeface="Arial" pitchFamily="34" charset="0"/>
                <a:cs typeface="Arial" pitchFamily="34" charset="0"/>
              </a:rPr>
              <a:t>MKČN &lt; 50 PE, ki </a:t>
            </a:r>
            <a:r>
              <a:rPr lang="sl-SI" sz="1500" dirty="0">
                <a:solidFill>
                  <a:srgbClr val="333399"/>
                </a:solidFill>
                <a:latin typeface="Arial" pitchFamily="34" charset="0"/>
                <a:cs typeface="Arial" pitchFamily="34" charset="0"/>
              </a:rPr>
              <a:t>je sestavljena iz enote za mehansko čiščenje, ki je gradbeni proizvod v skladu s standardom SIST EN 12566-1 (</a:t>
            </a:r>
            <a:r>
              <a:rPr lang="sl-SI" sz="1500" dirty="0" err="1">
                <a:solidFill>
                  <a:srgbClr val="333399"/>
                </a:solidFill>
                <a:latin typeface="Arial" pitchFamily="34" charset="0"/>
                <a:cs typeface="Arial" pitchFamily="34" charset="0"/>
              </a:rPr>
              <a:t>predizdelana</a:t>
            </a:r>
            <a:r>
              <a:rPr lang="sl-SI" sz="1500" dirty="0">
                <a:solidFill>
                  <a:srgbClr val="333399"/>
                </a:solidFill>
                <a:latin typeface="Arial" pitchFamily="34" charset="0"/>
                <a:cs typeface="Arial" pitchFamily="34" charset="0"/>
              </a:rPr>
              <a:t> pretočna greznica), SIST EN 12566-4 (na mestu vgradnje sestavljena pretočna greznica) ali drugim enakovrednim, mednarodno priznanim standardom, iz katere se odpadna voda odvaja prek enote za nadaljnje čiščenje, filtracijo ali infiltracijo, in sicer </a:t>
            </a:r>
            <a:r>
              <a:rPr lang="sl-SI" sz="1500" dirty="0" smtClean="0">
                <a:solidFill>
                  <a:srgbClr val="333399"/>
                </a:solidFill>
                <a:latin typeface="Arial" pitchFamily="34" charset="0"/>
                <a:cs typeface="Arial" pitchFamily="34" charset="0"/>
              </a:rPr>
              <a:t>prek </a:t>
            </a:r>
            <a:r>
              <a:rPr lang="sl-SI" sz="1500" dirty="0" err="1" smtClean="0">
                <a:solidFill>
                  <a:srgbClr val="333399"/>
                </a:solidFill>
                <a:latin typeface="Arial" pitchFamily="34" charset="0"/>
                <a:cs typeface="Arial" pitchFamily="34" charset="0"/>
              </a:rPr>
              <a:t>predizdelane</a:t>
            </a:r>
            <a:r>
              <a:rPr lang="sl-SI" sz="1500" dirty="0" smtClean="0">
                <a:solidFill>
                  <a:srgbClr val="333399"/>
                </a:solidFill>
                <a:latin typeface="Arial" pitchFamily="34" charset="0"/>
                <a:cs typeface="Arial" pitchFamily="34" charset="0"/>
              </a:rPr>
              <a:t> </a:t>
            </a:r>
            <a:r>
              <a:rPr lang="sl-SI" sz="1500" dirty="0">
                <a:solidFill>
                  <a:srgbClr val="333399"/>
                </a:solidFill>
                <a:latin typeface="Arial" pitchFamily="34" charset="0"/>
                <a:cs typeface="Arial" pitchFamily="34" charset="0"/>
              </a:rPr>
              <a:t>enote za čiščenje komunalne odpadne vode v skladu s standardom SIST EN </a:t>
            </a:r>
            <a:r>
              <a:rPr lang="sl-SI" sz="1500" dirty="0" smtClean="0">
                <a:solidFill>
                  <a:srgbClr val="333399"/>
                </a:solidFill>
                <a:latin typeface="Arial" pitchFamily="34" charset="0"/>
                <a:cs typeface="Arial" pitchFamily="34" charset="0"/>
              </a:rPr>
              <a:t>12566-6, filtrirne </a:t>
            </a:r>
            <a:r>
              <a:rPr lang="sl-SI" sz="1500" dirty="0">
                <a:solidFill>
                  <a:srgbClr val="333399"/>
                </a:solidFill>
                <a:latin typeface="Arial" pitchFamily="34" charset="0"/>
                <a:cs typeface="Arial" pitchFamily="34" charset="0"/>
              </a:rPr>
              <a:t>naprave za </a:t>
            </a:r>
            <a:r>
              <a:rPr lang="sl-SI" sz="1500" dirty="0" err="1">
                <a:solidFill>
                  <a:srgbClr val="333399"/>
                </a:solidFill>
                <a:latin typeface="Arial" pitchFamily="34" charset="0"/>
                <a:cs typeface="Arial" pitchFamily="34" charset="0"/>
              </a:rPr>
              <a:t>predčiščene</a:t>
            </a:r>
            <a:r>
              <a:rPr lang="sl-SI" sz="1500" dirty="0">
                <a:solidFill>
                  <a:srgbClr val="333399"/>
                </a:solidFill>
                <a:latin typeface="Arial" pitchFamily="34" charset="0"/>
                <a:cs typeface="Arial" pitchFamily="34" charset="0"/>
              </a:rPr>
              <a:t> hišne odpadne vode v skladu s standardom SIST-TP CEN/TR </a:t>
            </a:r>
            <a:r>
              <a:rPr lang="sl-SI" sz="1500" dirty="0" smtClean="0">
                <a:solidFill>
                  <a:srgbClr val="333399"/>
                </a:solidFill>
                <a:latin typeface="Arial" pitchFamily="34" charset="0"/>
                <a:cs typeface="Arial" pitchFamily="34" charset="0"/>
              </a:rPr>
              <a:t>12566-5, sistema </a:t>
            </a:r>
            <a:r>
              <a:rPr lang="sl-SI" sz="1500" dirty="0">
                <a:solidFill>
                  <a:srgbClr val="333399"/>
                </a:solidFill>
                <a:latin typeface="Arial" pitchFamily="34" charset="0"/>
                <a:cs typeface="Arial" pitchFamily="34" charset="0"/>
              </a:rPr>
              <a:t>za infiltracijo v tla v skladu s standardom SIST-TP CEN/TR 12566-2 ali drugim enakovrednim in mednarodno priznanim </a:t>
            </a:r>
            <a:r>
              <a:rPr lang="sl-SI" sz="1500" dirty="0" smtClean="0">
                <a:solidFill>
                  <a:srgbClr val="333399"/>
                </a:solidFill>
                <a:latin typeface="Arial" pitchFamily="34" charset="0"/>
                <a:cs typeface="Arial" pitchFamily="34" charset="0"/>
              </a:rPr>
              <a:t>standardom</a:t>
            </a:r>
            <a:endParaRPr lang="sl-SI" sz="1500" dirty="0">
              <a:solidFill>
                <a:srgbClr val="333399"/>
              </a:solidFill>
              <a:latin typeface="Arial" pitchFamily="34" charset="0"/>
              <a:cs typeface="Arial" pitchFamily="34" charset="0"/>
            </a:endParaRPr>
          </a:p>
          <a:p>
            <a:pPr marL="742950" lvl="1" indent="-285750" algn="l">
              <a:spcBef>
                <a:spcPts val="600"/>
              </a:spcBef>
              <a:spcAft>
                <a:spcPts val="0"/>
              </a:spcAft>
              <a:buFont typeface="Arial" charset="0"/>
              <a:buChar char="–"/>
              <a:tabLst>
                <a:tab pos="536575" algn="l"/>
              </a:tabLst>
              <a:defRPr/>
            </a:pPr>
            <a:endParaRPr lang="sl-SI" sz="1500" dirty="0">
              <a:solidFill>
                <a:srgbClr val="333399"/>
              </a:solidFill>
              <a:latin typeface="Arial" pitchFamily="34" charset="0"/>
              <a:cs typeface="Arial" pitchFamily="34" charset="0"/>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Tree>
    <p:extLst>
      <p:ext uri="{BB962C8B-B14F-4D97-AF65-F5344CB8AC3E}">
        <p14:creationId xmlns:p14="http://schemas.microsoft.com/office/powerpoint/2010/main" val="2407675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a:solidFill>
                  <a:srgbClr val="333399"/>
                </a:solidFill>
                <a:latin typeface="Arial" charset="0"/>
                <a:cs typeface="Arial" charset="0"/>
              </a:rPr>
              <a:t>MKČN &lt; 50 PE ZUNAJ MEJA AGLOMERACIJ</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18</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1200"/>
              </a:spcBef>
              <a:buFont typeface="Wingdings" panose="05000000000000000000" pitchFamily="2" charset="2"/>
              <a:buChar char="à"/>
              <a:tabLst>
                <a:tab pos="536575" algn="l"/>
              </a:tabLst>
              <a:defRPr/>
            </a:pPr>
            <a:r>
              <a:rPr lang="sl-SI" sz="1600" b="0" dirty="0" smtClean="0">
                <a:solidFill>
                  <a:srgbClr val="333399"/>
                </a:solidFill>
              </a:rPr>
              <a:t>za </a:t>
            </a:r>
            <a:r>
              <a:rPr lang="sl-SI" sz="1600" b="0" dirty="0">
                <a:solidFill>
                  <a:srgbClr val="333399"/>
                </a:solidFill>
              </a:rPr>
              <a:t>nekatere </a:t>
            </a:r>
            <a:r>
              <a:rPr lang="sl-SI" sz="1600" b="0" dirty="0" smtClean="0">
                <a:solidFill>
                  <a:srgbClr val="333399"/>
                </a:solidFill>
              </a:rPr>
              <a:t>objekte, tj. za enostanovanjske </a:t>
            </a:r>
            <a:r>
              <a:rPr lang="sl-SI" sz="1600" b="0" dirty="0">
                <a:solidFill>
                  <a:srgbClr val="333399"/>
                </a:solidFill>
              </a:rPr>
              <a:t>ali </a:t>
            </a:r>
            <a:r>
              <a:rPr lang="sl-SI" sz="1600" b="0" dirty="0" smtClean="0">
                <a:solidFill>
                  <a:srgbClr val="333399"/>
                </a:solidFill>
              </a:rPr>
              <a:t>dvostanovanjske stavbe </a:t>
            </a:r>
            <a:r>
              <a:rPr lang="sl-SI" sz="1600" b="0" dirty="0">
                <a:solidFill>
                  <a:srgbClr val="333399"/>
                </a:solidFill>
              </a:rPr>
              <a:t>ali </a:t>
            </a:r>
            <a:r>
              <a:rPr lang="sl-SI" sz="1600" b="0" dirty="0" smtClean="0">
                <a:solidFill>
                  <a:srgbClr val="333399"/>
                </a:solidFill>
              </a:rPr>
              <a:t>stavbe </a:t>
            </a:r>
            <a:r>
              <a:rPr lang="sl-SI" sz="1600" b="0" dirty="0">
                <a:solidFill>
                  <a:srgbClr val="333399"/>
                </a:solidFill>
              </a:rPr>
              <a:t>za kratkotrajno nastanitev brez restavracije ali </a:t>
            </a:r>
            <a:r>
              <a:rPr lang="sl-SI" sz="1600" b="0" dirty="0" smtClean="0">
                <a:solidFill>
                  <a:srgbClr val="333399"/>
                </a:solidFill>
              </a:rPr>
              <a:t>druge gostinske stavbe </a:t>
            </a:r>
            <a:r>
              <a:rPr lang="sl-SI" sz="1600" b="0" dirty="0">
                <a:solidFill>
                  <a:srgbClr val="333399"/>
                </a:solidFill>
              </a:rPr>
              <a:t>za kratkotrajno nastanitev </a:t>
            </a:r>
            <a:r>
              <a:rPr lang="sl-SI" sz="1600" b="0" dirty="0" smtClean="0">
                <a:solidFill>
                  <a:srgbClr val="333399"/>
                </a:solidFill>
              </a:rPr>
              <a:t> (npr. </a:t>
            </a:r>
            <a:r>
              <a:rPr lang="sl-SI" sz="1600" b="0" dirty="0">
                <a:solidFill>
                  <a:srgbClr val="333399"/>
                </a:solidFill>
              </a:rPr>
              <a:t>planinska koča, gorsko zavetišče ali dom ali lovska </a:t>
            </a:r>
            <a:r>
              <a:rPr lang="sl-SI" sz="1600" b="0" dirty="0" smtClean="0">
                <a:solidFill>
                  <a:srgbClr val="333399"/>
                </a:solidFill>
              </a:rPr>
              <a:t>koča), </a:t>
            </a:r>
            <a:r>
              <a:rPr lang="sl-SI" sz="1600" b="0" dirty="0">
                <a:solidFill>
                  <a:srgbClr val="333399"/>
                </a:solidFill>
              </a:rPr>
              <a:t>kjer oskrba s pitno vodo iz javnega vodovoda ni </a:t>
            </a:r>
            <a:r>
              <a:rPr lang="sl-SI" sz="1600" b="0" dirty="0" smtClean="0">
                <a:solidFill>
                  <a:srgbClr val="333399"/>
                </a:solidFill>
              </a:rPr>
              <a:t>zagotovljena, je dovoljeno tudi čiščenje v:</a:t>
            </a:r>
          </a:p>
          <a:p>
            <a:pPr marL="742950" lvl="1" indent="-285750" algn="l">
              <a:spcBef>
                <a:spcPts val="600"/>
              </a:spcBef>
              <a:spcAft>
                <a:spcPts val="0"/>
              </a:spcAft>
              <a:buFont typeface="Arial" charset="0"/>
              <a:buChar char="–"/>
              <a:tabLst>
                <a:tab pos="536575" algn="l"/>
              </a:tabLst>
              <a:defRPr/>
            </a:pPr>
            <a:r>
              <a:rPr lang="sl-SI" sz="1500" dirty="0" smtClean="0">
                <a:solidFill>
                  <a:srgbClr val="333399"/>
                </a:solidFill>
                <a:latin typeface="Arial" pitchFamily="34" charset="0"/>
                <a:cs typeface="Arial" pitchFamily="34" charset="0"/>
              </a:rPr>
              <a:t>MKČN &lt; 50 PE, ki </a:t>
            </a:r>
            <a:r>
              <a:rPr lang="sl-SI" sz="1500" dirty="0">
                <a:solidFill>
                  <a:srgbClr val="333399"/>
                </a:solidFill>
                <a:latin typeface="Arial" pitchFamily="34" charset="0"/>
                <a:cs typeface="Arial" pitchFamily="34" charset="0"/>
              </a:rPr>
              <a:t>je sestavljena iz enote za mehansko </a:t>
            </a:r>
            <a:r>
              <a:rPr lang="sl-SI" sz="1500" dirty="0" smtClean="0">
                <a:solidFill>
                  <a:srgbClr val="333399"/>
                </a:solidFill>
                <a:latin typeface="Arial" pitchFamily="34" charset="0"/>
                <a:cs typeface="Arial" pitchFamily="34" charset="0"/>
              </a:rPr>
              <a:t>čiščenje (pretočna greznica, zgrajena na licu mesta), </a:t>
            </a:r>
            <a:r>
              <a:rPr lang="sl-SI" sz="1500" dirty="0">
                <a:solidFill>
                  <a:srgbClr val="333399"/>
                </a:solidFill>
                <a:latin typeface="Arial" pitchFamily="34" charset="0"/>
                <a:cs typeface="Arial" pitchFamily="34" charset="0"/>
              </a:rPr>
              <a:t>iz katere se odpadna voda odvaja prek enote za nadaljnje čiščenje, filtracijo ali infiltracijo, in sicer </a:t>
            </a:r>
            <a:r>
              <a:rPr lang="sl-SI" sz="1500" dirty="0" smtClean="0">
                <a:solidFill>
                  <a:srgbClr val="333399"/>
                </a:solidFill>
                <a:latin typeface="Arial" pitchFamily="34" charset="0"/>
                <a:cs typeface="Arial" pitchFamily="34" charset="0"/>
              </a:rPr>
              <a:t>prek </a:t>
            </a:r>
            <a:r>
              <a:rPr lang="sl-SI" sz="1500" dirty="0" err="1" smtClean="0">
                <a:solidFill>
                  <a:srgbClr val="333399"/>
                </a:solidFill>
                <a:latin typeface="Arial" pitchFamily="34" charset="0"/>
                <a:cs typeface="Arial" pitchFamily="34" charset="0"/>
              </a:rPr>
              <a:t>predizdelane</a:t>
            </a:r>
            <a:r>
              <a:rPr lang="sl-SI" sz="1500" dirty="0" smtClean="0">
                <a:solidFill>
                  <a:srgbClr val="333399"/>
                </a:solidFill>
                <a:latin typeface="Arial" pitchFamily="34" charset="0"/>
                <a:cs typeface="Arial" pitchFamily="34" charset="0"/>
              </a:rPr>
              <a:t> </a:t>
            </a:r>
            <a:r>
              <a:rPr lang="sl-SI" sz="1500" dirty="0">
                <a:solidFill>
                  <a:srgbClr val="333399"/>
                </a:solidFill>
                <a:latin typeface="Arial" pitchFamily="34" charset="0"/>
                <a:cs typeface="Arial" pitchFamily="34" charset="0"/>
              </a:rPr>
              <a:t>enote za čiščenje komunalne odpadne vode v skladu s standardom SIST EN </a:t>
            </a:r>
            <a:r>
              <a:rPr lang="sl-SI" sz="1500" dirty="0" smtClean="0">
                <a:solidFill>
                  <a:srgbClr val="333399"/>
                </a:solidFill>
                <a:latin typeface="Arial" pitchFamily="34" charset="0"/>
                <a:cs typeface="Arial" pitchFamily="34" charset="0"/>
              </a:rPr>
              <a:t>12566-6, filtrirne </a:t>
            </a:r>
            <a:r>
              <a:rPr lang="sl-SI" sz="1500" dirty="0">
                <a:solidFill>
                  <a:srgbClr val="333399"/>
                </a:solidFill>
                <a:latin typeface="Arial" pitchFamily="34" charset="0"/>
                <a:cs typeface="Arial" pitchFamily="34" charset="0"/>
              </a:rPr>
              <a:t>naprave za </a:t>
            </a:r>
            <a:r>
              <a:rPr lang="sl-SI" sz="1500" dirty="0" err="1">
                <a:solidFill>
                  <a:srgbClr val="333399"/>
                </a:solidFill>
                <a:latin typeface="Arial" pitchFamily="34" charset="0"/>
                <a:cs typeface="Arial" pitchFamily="34" charset="0"/>
              </a:rPr>
              <a:t>predčiščene</a:t>
            </a:r>
            <a:r>
              <a:rPr lang="sl-SI" sz="1500" dirty="0">
                <a:solidFill>
                  <a:srgbClr val="333399"/>
                </a:solidFill>
                <a:latin typeface="Arial" pitchFamily="34" charset="0"/>
                <a:cs typeface="Arial" pitchFamily="34" charset="0"/>
              </a:rPr>
              <a:t> hišne odpadne vode v skladu s standardom SIST-TP CEN/TR </a:t>
            </a:r>
            <a:r>
              <a:rPr lang="sl-SI" sz="1500" dirty="0" smtClean="0">
                <a:solidFill>
                  <a:srgbClr val="333399"/>
                </a:solidFill>
                <a:latin typeface="Arial" pitchFamily="34" charset="0"/>
                <a:cs typeface="Arial" pitchFamily="34" charset="0"/>
              </a:rPr>
              <a:t>12566-5, sistema </a:t>
            </a:r>
            <a:r>
              <a:rPr lang="sl-SI" sz="1500" dirty="0">
                <a:solidFill>
                  <a:srgbClr val="333399"/>
                </a:solidFill>
                <a:latin typeface="Arial" pitchFamily="34" charset="0"/>
                <a:cs typeface="Arial" pitchFamily="34" charset="0"/>
              </a:rPr>
              <a:t>za infiltracijo v tla v skladu s standardom SIST-TP CEN/TR 12566-2 ali drugim enakovrednim in mednarodno priznanim </a:t>
            </a:r>
            <a:r>
              <a:rPr lang="sl-SI" sz="1500" dirty="0" smtClean="0">
                <a:solidFill>
                  <a:srgbClr val="333399"/>
                </a:solidFill>
                <a:latin typeface="Arial" pitchFamily="34" charset="0"/>
                <a:cs typeface="Arial" pitchFamily="34" charset="0"/>
              </a:rPr>
              <a:t>standardom, hkrati pa so izpolnjeni predpisani pogoji glede dimenzioniranja in gradnje te pretočne greznice (predpisana dnevna količina odpadne vode, ki se upošteva pri dimenzioniranju, </a:t>
            </a:r>
            <a:r>
              <a:rPr lang="sl-SI" sz="1500" dirty="0">
                <a:solidFill>
                  <a:srgbClr val="333399"/>
                </a:solidFill>
                <a:latin typeface="Arial" pitchFamily="34" charset="0"/>
                <a:cs typeface="Arial" pitchFamily="34" charset="0"/>
              </a:rPr>
              <a:t>minimalna prostornina, </a:t>
            </a:r>
            <a:r>
              <a:rPr lang="sl-SI" sz="1500" dirty="0" smtClean="0">
                <a:solidFill>
                  <a:srgbClr val="333399"/>
                </a:solidFill>
                <a:latin typeface="Arial" pitchFamily="34" charset="0"/>
                <a:cs typeface="Arial" pitchFamily="34" charset="0"/>
              </a:rPr>
              <a:t>trije prekati - prostornina </a:t>
            </a:r>
            <a:r>
              <a:rPr lang="sl-SI" sz="1500" dirty="0">
                <a:solidFill>
                  <a:srgbClr val="333399"/>
                </a:solidFill>
                <a:latin typeface="Arial" pitchFamily="34" charset="0"/>
                <a:cs typeface="Arial" pitchFamily="34" charset="0"/>
              </a:rPr>
              <a:t>prvega </a:t>
            </a:r>
            <a:r>
              <a:rPr lang="sl-SI" sz="1500" dirty="0" smtClean="0">
                <a:solidFill>
                  <a:srgbClr val="333399"/>
                </a:solidFill>
                <a:latin typeface="Arial" pitchFamily="34" charset="0"/>
                <a:cs typeface="Arial" pitchFamily="34" charset="0"/>
              </a:rPr>
              <a:t>dosega </a:t>
            </a:r>
            <a:r>
              <a:rPr lang="sl-SI" sz="1500" dirty="0">
                <a:solidFill>
                  <a:srgbClr val="333399"/>
                </a:solidFill>
                <a:latin typeface="Arial" pitchFamily="34" charset="0"/>
                <a:cs typeface="Arial" pitchFamily="34" charset="0"/>
              </a:rPr>
              <a:t>približno polovico celotne </a:t>
            </a:r>
            <a:r>
              <a:rPr lang="sl-SI" sz="1500" dirty="0" smtClean="0">
                <a:solidFill>
                  <a:srgbClr val="333399"/>
                </a:solidFill>
                <a:latin typeface="Arial" pitchFamily="34" charset="0"/>
                <a:cs typeface="Arial" pitchFamily="34" charset="0"/>
              </a:rPr>
              <a:t>prostornine, </a:t>
            </a:r>
            <a:r>
              <a:rPr lang="sl-SI" sz="1500" dirty="0">
                <a:solidFill>
                  <a:srgbClr val="333399"/>
                </a:solidFill>
                <a:latin typeface="Arial" pitchFamily="34" charset="0"/>
                <a:cs typeface="Arial" pitchFamily="34" charset="0"/>
              </a:rPr>
              <a:t>preprečeno puščanje ali uhajanje njene vsebine v okolje</a:t>
            </a:r>
            <a:r>
              <a:rPr lang="sl-SI" sz="1500" dirty="0" smtClean="0">
                <a:solidFill>
                  <a:srgbClr val="333399"/>
                </a:solidFill>
                <a:latin typeface="Arial" pitchFamily="34" charset="0"/>
                <a:cs typeface="Arial" pitchFamily="34" charset="0"/>
              </a:rPr>
              <a:t>, </a:t>
            </a:r>
            <a:r>
              <a:rPr lang="sl-SI" sz="1500" dirty="0">
                <a:solidFill>
                  <a:srgbClr val="333399"/>
                </a:solidFill>
                <a:latin typeface="Arial" pitchFamily="34" charset="0"/>
                <a:cs typeface="Arial" pitchFamily="34" charset="0"/>
              </a:rPr>
              <a:t>zagotovljeno </a:t>
            </a:r>
            <a:r>
              <a:rPr lang="sl-SI" sz="1500" dirty="0" smtClean="0">
                <a:solidFill>
                  <a:srgbClr val="333399"/>
                </a:solidFill>
                <a:latin typeface="Arial" pitchFamily="34" charset="0"/>
                <a:cs typeface="Arial" pitchFamily="34" charset="0"/>
              </a:rPr>
              <a:t>odzračevanje, ravnanje z blatom)</a:t>
            </a:r>
            <a:endParaRPr lang="sl-SI" sz="1500" dirty="0">
              <a:solidFill>
                <a:srgbClr val="333399"/>
              </a:solidFill>
              <a:latin typeface="Arial" pitchFamily="34" charset="0"/>
              <a:cs typeface="Arial" pitchFamily="34" charset="0"/>
            </a:endParaRPr>
          </a:p>
          <a:p>
            <a:pPr marL="742950" lvl="1" indent="-285750" algn="l">
              <a:spcBef>
                <a:spcPts val="600"/>
              </a:spcBef>
              <a:spcAft>
                <a:spcPts val="0"/>
              </a:spcAft>
              <a:buFont typeface="Arial" charset="0"/>
              <a:buChar char="–"/>
              <a:tabLst>
                <a:tab pos="536575" algn="l"/>
              </a:tabLst>
              <a:defRPr/>
            </a:pPr>
            <a:endParaRPr lang="sl-SI" sz="1500" dirty="0">
              <a:solidFill>
                <a:srgbClr val="333399"/>
              </a:solidFill>
              <a:latin typeface="Arial" pitchFamily="34" charset="0"/>
              <a:cs typeface="Arial" pitchFamily="34" charset="0"/>
            </a:endParaRPr>
          </a:p>
          <a:p>
            <a:pPr marL="742950" lvl="1" indent="-285750" algn="l">
              <a:spcBef>
                <a:spcPts val="600"/>
              </a:spcBef>
              <a:spcAft>
                <a:spcPts val="0"/>
              </a:spcAft>
              <a:buFont typeface="Arial" charset="0"/>
              <a:buChar char="–"/>
              <a:tabLst>
                <a:tab pos="536575" algn="l"/>
              </a:tabLst>
              <a:defRPr/>
            </a:pPr>
            <a:endParaRPr lang="sl-SI" sz="1500" dirty="0">
              <a:solidFill>
                <a:srgbClr val="333399"/>
              </a:solidFill>
              <a:latin typeface="Arial" pitchFamily="34" charset="0"/>
              <a:cs typeface="Arial" pitchFamily="34" charset="0"/>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
        <p:nvSpPr>
          <p:cNvPr id="8" name="Interaktivni gumb: Naprej ali naslednji 7">
            <a:hlinkClick r:id="rId3" action="ppaction://hlinksldjump" highlightClick="1"/>
          </p:cNvPr>
          <p:cNvSpPr/>
          <p:nvPr/>
        </p:nvSpPr>
        <p:spPr>
          <a:xfrm>
            <a:off x="8316392" y="6039588"/>
            <a:ext cx="162000" cy="162000"/>
          </a:xfrm>
          <a:prstGeom prst="actionButtonForwardNex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1325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a:solidFill>
                  <a:srgbClr val="333399"/>
                </a:solidFill>
                <a:latin typeface="Arial" charset="0"/>
                <a:cs typeface="Arial" charset="0"/>
              </a:rPr>
              <a:t>PROIZVODNJA HRANE</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19</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1200"/>
              </a:spcBef>
              <a:buFont typeface="Wingdings" panose="05000000000000000000" pitchFamily="2" charset="2"/>
              <a:buChar char="à"/>
              <a:tabLst>
                <a:tab pos="536575" algn="l"/>
              </a:tabLst>
              <a:defRPr/>
            </a:pPr>
            <a:r>
              <a:rPr lang="sl-SI" sz="1600" b="0" dirty="0" smtClean="0">
                <a:solidFill>
                  <a:srgbClr val="333399"/>
                </a:solidFill>
              </a:rPr>
              <a:t>posebna uredba se uporablja za </a:t>
            </a:r>
            <a:r>
              <a:rPr lang="sl-SI" sz="1600" b="0" dirty="0">
                <a:solidFill>
                  <a:srgbClr val="333399"/>
                </a:solidFill>
              </a:rPr>
              <a:t>proizvodnjo živil, v katerih potekajo naslednji procesi</a:t>
            </a:r>
            <a:r>
              <a:rPr lang="sl-SI" sz="1600" b="0" dirty="0" smtClean="0">
                <a:solidFill>
                  <a:srgbClr val="333399"/>
                </a:solidFill>
              </a:rPr>
              <a:t>: </a:t>
            </a:r>
          </a:p>
          <a:p>
            <a:pPr marL="536575">
              <a:spcBef>
                <a:spcPts val="600"/>
              </a:spcBef>
              <a:tabLst>
                <a:tab pos="536575" algn="l"/>
              </a:tabLst>
              <a:defRPr/>
            </a:pPr>
            <a:r>
              <a:rPr lang="sl-SI" sz="1500" b="0" dirty="0" smtClean="0">
                <a:solidFill>
                  <a:srgbClr val="333399"/>
                </a:solidFill>
              </a:rPr>
              <a:t>proizvodnja </a:t>
            </a:r>
            <a:r>
              <a:rPr lang="sl-SI" sz="1500" b="0" dirty="0">
                <a:solidFill>
                  <a:srgbClr val="333399"/>
                </a:solidFill>
              </a:rPr>
              <a:t>mesnih izdelkov z obdelavo in predelavo mesa</a:t>
            </a:r>
            <a:r>
              <a:rPr lang="sl-SI" sz="1500" b="0" dirty="0" smtClean="0">
                <a:solidFill>
                  <a:srgbClr val="333399"/>
                </a:solidFill>
              </a:rPr>
              <a:t>, konzerviranje </a:t>
            </a:r>
            <a:r>
              <a:rPr lang="sl-SI" sz="1500" b="0" dirty="0">
                <a:solidFill>
                  <a:srgbClr val="333399"/>
                </a:solidFill>
              </a:rPr>
              <a:t>mesa in mesnih izdelkov</a:t>
            </a:r>
            <a:r>
              <a:rPr lang="sl-SI" sz="1500" b="0" dirty="0" smtClean="0">
                <a:solidFill>
                  <a:srgbClr val="333399"/>
                </a:solidFill>
              </a:rPr>
              <a:t>, predelava </a:t>
            </a:r>
            <a:r>
              <a:rPr lang="sl-SI" sz="1500" b="0" dirty="0">
                <a:solidFill>
                  <a:srgbClr val="333399"/>
                </a:solidFill>
              </a:rPr>
              <a:t>rib, konzerviranje rib in obdelava rib, kakor so mariniranje in kuhalno mariniranje rib, prekajevanje ali pečenje rib vseh vrst, vključno z embaliranjem teh jedil</a:t>
            </a:r>
            <a:r>
              <a:rPr lang="sl-SI" sz="1500" b="0" dirty="0" smtClean="0">
                <a:solidFill>
                  <a:srgbClr val="333399"/>
                </a:solidFill>
              </a:rPr>
              <a:t>, obdelava </a:t>
            </a:r>
            <a:r>
              <a:rPr lang="sl-SI" sz="1500" b="0" dirty="0">
                <a:solidFill>
                  <a:srgbClr val="333399"/>
                </a:solidFill>
              </a:rPr>
              <a:t>ali predelava mleka in proizvodnja mlečnih izdelkov</a:t>
            </a:r>
            <a:r>
              <a:rPr lang="sl-SI" sz="1500" b="0" dirty="0" smtClean="0">
                <a:solidFill>
                  <a:srgbClr val="333399"/>
                </a:solidFill>
              </a:rPr>
              <a:t>, obdelava </a:t>
            </a:r>
            <a:r>
              <a:rPr lang="sl-SI" sz="1500" b="0" dirty="0">
                <a:solidFill>
                  <a:srgbClr val="333399"/>
                </a:solidFill>
              </a:rPr>
              <a:t>sadja, zelenjave in kmetijskih rastlin, kakor so pranje, lupljenje in prebiranje</a:t>
            </a:r>
            <a:r>
              <a:rPr lang="sl-SI" sz="1500" b="0" dirty="0" smtClean="0">
                <a:solidFill>
                  <a:srgbClr val="333399"/>
                </a:solidFill>
              </a:rPr>
              <a:t>, proizvodnja </a:t>
            </a:r>
            <a:r>
              <a:rPr lang="sl-SI" sz="1500" b="0" dirty="0">
                <a:solidFill>
                  <a:srgbClr val="333399"/>
                </a:solidFill>
              </a:rPr>
              <a:t>in embaliranje trdnih in tekočih sadnih in zelenjavnih proizvodov (vključno z gobami</a:t>
            </a:r>
            <a:r>
              <a:rPr lang="sl-SI" sz="1500" b="0" dirty="0" smtClean="0">
                <a:solidFill>
                  <a:srgbClr val="333399"/>
                </a:solidFill>
              </a:rPr>
              <a:t>), proizvodnja </a:t>
            </a:r>
            <a:r>
              <a:rPr lang="sl-SI" sz="1500" b="0" dirty="0">
                <a:solidFill>
                  <a:srgbClr val="333399"/>
                </a:solidFill>
              </a:rPr>
              <a:t>in embaliranje suhih ali globoko zamrznjenih proizvodov na pretežno sadni ali zelenjavni podlagi (vključno z gobami</a:t>
            </a:r>
            <a:r>
              <a:rPr lang="sl-SI" sz="1500" b="0" dirty="0" smtClean="0">
                <a:solidFill>
                  <a:srgbClr val="333399"/>
                </a:solidFill>
              </a:rPr>
              <a:t>), proizvodnja </a:t>
            </a:r>
            <a:r>
              <a:rPr lang="sl-SI" sz="1500" b="0" dirty="0">
                <a:solidFill>
                  <a:srgbClr val="333399"/>
                </a:solidFill>
              </a:rPr>
              <a:t>in embaliranje pripravljene hrane za prehrano ljudi</a:t>
            </a:r>
            <a:r>
              <a:rPr lang="sl-SI" sz="1500" b="0" dirty="0" smtClean="0">
                <a:solidFill>
                  <a:srgbClr val="333399"/>
                </a:solidFill>
              </a:rPr>
              <a:t>, proizvodnja </a:t>
            </a:r>
            <a:r>
              <a:rPr lang="sl-SI" sz="1500" b="0" dirty="0">
                <a:solidFill>
                  <a:srgbClr val="333399"/>
                </a:solidFill>
              </a:rPr>
              <a:t>krmil za domače živali, vključno s hranilnimi dodatki</a:t>
            </a:r>
            <a:r>
              <a:rPr lang="sl-SI" sz="1500" b="0" dirty="0" smtClean="0">
                <a:solidFill>
                  <a:srgbClr val="333399"/>
                </a:solidFill>
              </a:rPr>
              <a:t>, obdelava </a:t>
            </a:r>
            <a:r>
              <a:rPr lang="sl-SI" sz="1500" b="0" dirty="0">
                <a:solidFill>
                  <a:srgbClr val="333399"/>
                </a:solidFill>
              </a:rPr>
              <a:t>živinske krme rastlinskega izvora vključno z mletjem </a:t>
            </a:r>
            <a:r>
              <a:rPr lang="sl-SI" sz="1500" b="0" dirty="0" smtClean="0">
                <a:solidFill>
                  <a:srgbClr val="333399"/>
                </a:solidFill>
              </a:rPr>
              <a:t>ali proizvodnja </a:t>
            </a:r>
            <a:r>
              <a:rPr lang="sl-SI" sz="1500" b="0" dirty="0">
                <a:solidFill>
                  <a:srgbClr val="333399"/>
                </a:solidFill>
              </a:rPr>
              <a:t>krmil za hišne živali.</a:t>
            </a: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Tree>
    <p:extLst>
      <p:ext uri="{BB962C8B-B14F-4D97-AF65-F5344CB8AC3E}">
        <p14:creationId xmlns:p14="http://schemas.microsoft.com/office/powerpoint/2010/main" val="129421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MOŽNE DOPOLNILNE DEJAVNOSTI NA KMETIJI</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2</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539750" y="2160588"/>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600"/>
              </a:spcBef>
              <a:buFont typeface="+mj-lt"/>
              <a:buAutoNum type="arabicPeriod"/>
              <a:tabLst>
                <a:tab pos="536575" algn="l"/>
              </a:tabLst>
              <a:defRPr/>
            </a:pPr>
            <a:r>
              <a:rPr lang="pl-PL" sz="1600" b="0" dirty="0" smtClean="0">
                <a:solidFill>
                  <a:srgbClr val="333399"/>
                </a:solidFill>
              </a:rPr>
              <a:t>predelava primarnih </a:t>
            </a:r>
            <a:r>
              <a:rPr lang="pl-PL" sz="1600" b="0" dirty="0">
                <a:solidFill>
                  <a:srgbClr val="333399"/>
                </a:solidFill>
              </a:rPr>
              <a:t>kmetijskih </a:t>
            </a:r>
            <a:r>
              <a:rPr lang="pl-PL" sz="1600" b="0" dirty="0" smtClean="0">
                <a:solidFill>
                  <a:srgbClr val="333399"/>
                </a:solidFill>
              </a:rPr>
              <a:t>pridelkov</a:t>
            </a:r>
            <a:endParaRPr lang="pl-PL" sz="1600" b="0" dirty="0">
              <a:solidFill>
                <a:srgbClr val="333399"/>
              </a:solidFill>
            </a:endParaRPr>
          </a:p>
          <a:p>
            <a:pPr marL="357188" indent="-357188">
              <a:spcBef>
                <a:spcPts val="600"/>
              </a:spcBef>
              <a:buFont typeface="+mj-lt"/>
              <a:buAutoNum type="arabicPeriod"/>
              <a:tabLst>
                <a:tab pos="536575" algn="l"/>
              </a:tabLst>
              <a:defRPr/>
            </a:pPr>
            <a:r>
              <a:rPr lang="pl-PL" sz="1600" b="0" dirty="0" smtClean="0">
                <a:solidFill>
                  <a:srgbClr val="333399"/>
                </a:solidFill>
              </a:rPr>
              <a:t>predelava </a:t>
            </a:r>
            <a:r>
              <a:rPr lang="pl-PL" sz="1600" b="0" dirty="0">
                <a:solidFill>
                  <a:srgbClr val="333399"/>
                </a:solidFill>
              </a:rPr>
              <a:t>gozdnih lesnih </a:t>
            </a:r>
            <a:r>
              <a:rPr lang="pl-PL" sz="1600" b="0" dirty="0" smtClean="0">
                <a:solidFill>
                  <a:srgbClr val="333399"/>
                </a:solidFill>
              </a:rPr>
              <a:t>sortimentov</a:t>
            </a:r>
            <a:endParaRPr lang="pl-PL" sz="1600" b="0" dirty="0">
              <a:solidFill>
                <a:srgbClr val="333399"/>
              </a:solidFill>
            </a:endParaRPr>
          </a:p>
          <a:p>
            <a:pPr marL="357188" indent="-357188">
              <a:spcBef>
                <a:spcPts val="600"/>
              </a:spcBef>
              <a:buFont typeface="+mj-lt"/>
              <a:buAutoNum type="arabicPeriod"/>
              <a:tabLst>
                <a:tab pos="536575" algn="l"/>
              </a:tabLst>
              <a:defRPr/>
            </a:pPr>
            <a:r>
              <a:rPr lang="pl-PL" sz="1600" b="0" dirty="0" smtClean="0">
                <a:solidFill>
                  <a:srgbClr val="333399"/>
                </a:solidFill>
              </a:rPr>
              <a:t>prodaja </a:t>
            </a:r>
            <a:r>
              <a:rPr lang="pl-PL" sz="1600" b="0" dirty="0">
                <a:solidFill>
                  <a:srgbClr val="333399"/>
                </a:solidFill>
              </a:rPr>
              <a:t>kmetijskih pridelkov in izdelkov s </a:t>
            </a:r>
            <a:r>
              <a:rPr lang="pl-PL" sz="1600" b="0" dirty="0" smtClean="0">
                <a:solidFill>
                  <a:srgbClr val="333399"/>
                </a:solidFill>
              </a:rPr>
              <a:t>kmetij</a:t>
            </a:r>
            <a:endParaRPr lang="pl-PL" sz="1600" b="0" dirty="0">
              <a:solidFill>
                <a:srgbClr val="333399"/>
              </a:solidFill>
            </a:endParaRPr>
          </a:p>
          <a:p>
            <a:pPr marL="357188" indent="-357188">
              <a:spcBef>
                <a:spcPts val="600"/>
              </a:spcBef>
              <a:buFont typeface="+mj-lt"/>
              <a:buAutoNum type="arabicPeriod"/>
              <a:tabLst>
                <a:tab pos="536575" algn="l"/>
              </a:tabLst>
              <a:defRPr/>
            </a:pPr>
            <a:r>
              <a:rPr lang="pl-PL" sz="1600" b="0" dirty="0" smtClean="0">
                <a:solidFill>
                  <a:srgbClr val="333399"/>
                </a:solidFill>
              </a:rPr>
              <a:t>vzreja </a:t>
            </a:r>
            <a:r>
              <a:rPr lang="pl-PL" sz="1600" b="0" dirty="0">
                <a:solidFill>
                  <a:srgbClr val="333399"/>
                </a:solidFill>
              </a:rPr>
              <a:t>in predelava vodnih </a:t>
            </a:r>
            <a:r>
              <a:rPr lang="pl-PL" sz="1600" b="0" dirty="0" smtClean="0">
                <a:solidFill>
                  <a:srgbClr val="333399"/>
                </a:solidFill>
              </a:rPr>
              <a:t>organizmov</a:t>
            </a:r>
            <a:endParaRPr lang="pl-PL" sz="1600" b="0" dirty="0">
              <a:solidFill>
                <a:srgbClr val="333399"/>
              </a:solidFill>
            </a:endParaRPr>
          </a:p>
          <a:p>
            <a:pPr marL="357188" indent="-357188">
              <a:spcBef>
                <a:spcPts val="600"/>
              </a:spcBef>
              <a:buFont typeface="+mj-lt"/>
              <a:buAutoNum type="arabicPeriod"/>
              <a:tabLst>
                <a:tab pos="536575" algn="l"/>
              </a:tabLst>
              <a:defRPr/>
            </a:pPr>
            <a:r>
              <a:rPr lang="pl-PL" sz="1600" b="0" dirty="0" smtClean="0">
                <a:solidFill>
                  <a:srgbClr val="333399"/>
                </a:solidFill>
              </a:rPr>
              <a:t>turizem </a:t>
            </a:r>
            <a:r>
              <a:rPr lang="pl-PL" sz="1600" b="0" dirty="0">
                <a:solidFill>
                  <a:srgbClr val="333399"/>
                </a:solidFill>
              </a:rPr>
              <a:t>na </a:t>
            </a:r>
            <a:r>
              <a:rPr lang="pl-PL" sz="1600" b="0" dirty="0" smtClean="0">
                <a:solidFill>
                  <a:srgbClr val="333399"/>
                </a:solidFill>
              </a:rPr>
              <a:t>kmetiji</a:t>
            </a:r>
            <a:endParaRPr lang="pl-PL" sz="1600" b="0" dirty="0">
              <a:solidFill>
                <a:srgbClr val="333399"/>
              </a:solidFill>
            </a:endParaRPr>
          </a:p>
          <a:p>
            <a:pPr marL="357188" indent="-357188">
              <a:spcBef>
                <a:spcPts val="600"/>
              </a:spcBef>
              <a:buFont typeface="+mj-lt"/>
              <a:buAutoNum type="arabicPeriod"/>
              <a:tabLst>
                <a:tab pos="536575" algn="l"/>
              </a:tabLst>
              <a:defRPr/>
            </a:pPr>
            <a:r>
              <a:rPr lang="pl-PL" sz="1600" b="0" dirty="0" smtClean="0">
                <a:solidFill>
                  <a:srgbClr val="333399"/>
                </a:solidFill>
              </a:rPr>
              <a:t>dejavnost</a:t>
            </a:r>
            <a:r>
              <a:rPr lang="pl-PL" sz="1600" b="0" dirty="0">
                <a:solidFill>
                  <a:srgbClr val="333399"/>
                </a:solidFill>
              </a:rPr>
              <a:t>, povezana s tradicionalnimi znanji na kmetiji, storitvami oziroma </a:t>
            </a:r>
            <a:r>
              <a:rPr lang="pl-PL" sz="1600" b="0" dirty="0" smtClean="0">
                <a:solidFill>
                  <a:srgbClr val="333399"/>
                </a:solidFill>
              </a:rPr>
              <a:t>izdelki</a:t>
            </a:r>
            <a:endParaRPr lang="pl-PL" sz="1600" b="0" dirty="0">
              <a:solidFill>
                <a:srgbClr val="333399"/>
              </a:solidFill>
            </a:endParaRPr>
          </a:p>
          <a:p>
            <a:pPr marL="357188" indent="-357188">
              <a:spcBef>
                <a:spcPts val="600"/>
              </a:spcBef>
              <a:buFont typeface="+mj-lt"/>
              <a:buAutoNum type="arabicPeriod"/>
              <a:tabLst>
                <a:tab pos="536575" algn="l"/>
              </a:tabLst>
              <a:defRPr/>
            </a:pPr>
            <a:r>
              <a:rPr lang="pl-PL" sz="1600" b="0" dirty="0" smtClean="0">
                <a:solidFill>
                  <a:srgbClr val="333399"/>
                </a:solidFill>
              </a:rPr>
              <a:t>predelava </a:t>
            </a:r>
            <a:r>
              <a:rPr lang="pl-PL" sz="1600" b="0" dirty="0">
                <a:solidFill>
                  <a:srgbClr val="333399"/>
                </a:solidFill>
              </a:rPr>
              <a:t>rastlinskih odpadkov ter proizvodnja in prodaja energije iz obnovljivih </a:t>
            </a:r>
            <a:r>
              <a:rPr lang="pl-PL" sz="1600" b="0" dirty="0" smtClean="0">
                <a:solidFill>
                  <a:srgbClr val="333399"/>
                </a:solidFill>
              </a:rPr>
              <a:t>virov</a:t>
            </a:r>
            <a:endParaRPr lang="pl-PL" sz="1600" b="0" dirty="0">
              <a:solidFill>
                <a:srgbClr val="333399"/>
              </a:solidFill>
            </a:endParaRPr>
          </a:p>
          <a:p>
            <a:pPr marL="357188" indent="-357188">
              <a:spcBef>
                <a:spcPts val="600"/>
              </a:spcBef>
              <a:buFont typeface="+mj-lt"/>
              <a:buAutoNum type="arabicPeriod"/>
              <a:tabLst>
                <a:tab pos="536575" algn="l"/>
              </a:tabLst>
              <a:defRPr/>
            </a:pPr>
            <a:r>
              <a:rPr lang="pl-PL" sz="1600" b="0" dirty="0" smtClean="0">
                <a:solidFill>
                  <a:srgbClr val="333399"/>
                </a:solidFill>
              </a:rPr>
              <a:t>storitve </a:t>
            </a:r>
            <a:r>
              <a:rPr lang="pl-PL" sz="1600" b="0" dirty="0">
                <a:solidFill>
                  <a:srgbClr val="333399"/>
                </a:solidFill>
              </a:rPr>
              <a:t>s kmetijsko in gozdarsko mehanizacijo in opremo ter ročna </a:t>
            </a:r>
            <a:r>
              <a:rPr lang="pl-PL" sz="1600" b="0" dirty="0" smtClean="0">
                <a:solidFill>
                  <a:srgbClr val="333399"/>
                </a:solidFill>
              </a:rPr>
              <a:t>dela</a:t>
            </a:r>
            <a:endParaRPr lang="pl-PL" sz="1600" b="0" dirty="0">
              <a:solidFill>
                <a:srgbClr val="333399"/>
              </a:solidFill>
            </a:endParaRPr>
          </a:p>
          <a:p>
            <a:pPr marL="357188" indent="-357188">
              <a:spcBef>
                <a:spcPts val="600"/>
              </a:spcBef>
              <a:buFont typeface="+mj-lt"/>
              <a:buAutoNum type="arabicPeriod"/>
              <a:tabLst>
                <a:tab pos="536575" algn="l"/>
              </a:tabLst>
              <a:defRPr/>
            </a:pPr>
            <a:r>
              <a:rPr lang="pl-PL" sz="1600" b="0" dirty="0" smtClean="0">
                <a:solidFill>
                  <a:srgbClr val="333399"/>
                </a:solidFill>
              </a:rPr>
              <a:t>svetovanje </a:t>
            </a:r>
            <a:r>
              <a:rPr lang="pl-PL" sz="1600" b="0" dirty="0">
                <a:solidFill>
                  <a:srgbClr val="333399"/>
                </a:solidFill>
              </a:rPr>
              <a:t>in usposabljanje v zvezi s kmetijsko, gozdarsko in dopolnilno </a:t>
            </a:r>
            <a:r>
              <a:rPr lang="pl-PL" sz="1600" b="0" dirty="0" smtClean="0">
                <a:solidFill>
                  <a:srgbClr val="333399"/>
                </a:solidFill>
              </a:rPr>
              <a:t>dejavnostjo</a:t>
            </a:r>
            <a:endParaRPr lang="pl-PL" sz="1600" b="0" dirty="0">
              <a:solidFill>
                <a:srgbClr val="333399"/>
              </a:solidFill>
            </a:endParaRPr>
          </a:p>
          <a:p>
            <a:pPr marL="357188" indent="-357188">
              <a:spcBef>
                <a:spcPts val="600"/>
              </a:spcBef>
              <a:buFont typeface="+mj-lt"/>
              <a:buAutoNum type="arabicPeriod"/>
              <a:tabLst>
                <a:tab pos="536575" algn="l"/>
              </a:tabLst>
              <a:defRPr/>
            </a:pPr>
            <a:r>
              <a:rPr lang="pl-PL" sz="1600" b="0" dirty="0" smtClean="0">
                <a:solidFill>
                  <a:srgbClr val="333399"/>
                </a:solidFill>
              </a:rPr>
              <a:t>socialno varstvo</a:t>
            </a:r>
          </a:p>
          <a:p>
            <a:pPr>
              <a:defRPr/>
            </a:pPr>
            <a:endParaRPr lang="sl-SI" sz="1800" dirty="0" smtClean="0">
              <a:solidFill>
                <a:srgbClr val="333399"/>
              </a:solidFill>
            </a:endParaRPr>
          </a:p>
          <a:p>
            <a:pPr>
              <a:defRPr/>
            </a:pPr>
            <a:endParaRPr lang="sl-SI" sz="1800" dirty="0">
              <a:solidFill>
                <a:srgbClr val="333399"/>
              </a:solidFill>
            </a:endParaRPr>
          </a:p>
        </p:txBody>
      </p:sp>
      <p:sp>
        <p:nvSpPr>
          <p:cNvPr id="8" name="Interaktivni gumb: Nazaj ali prejšnji 7">
            <a:hlinkClick r:id="rId3" action="ppaction://hlinksldjump" highlightClick="1"/>
          </p:cNvPr>
          <p:cNvSpPr/>
          <p:nvPr/>
        </p:nvSpPr>
        <p:spPr>
          <a:xfrm>
            <a:off x="7647106" y="4917254"/>
            <a:ext cx="162000" cy="162000"/>
          </a:xfrm>
          <a:prstGeom prst="actionButtonBackPrevious">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8892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a:solidFill>
                  <a:srgbClr val="333399"/>
                </a:solidFill>
                <a:latin typeface="Arial" charset="0"/>
                <a:cs typeface="Arial" charset="0"/>
              </a:rPr>
              <a:t>PROIZVODNJA HRANE</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20</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1200"/>
              </a:spcBef>
              <a:buFont typeface="Wingdings" panose="05000000000000000000" pitchFamily="2" charset="2"/>
              <a:buChar char="à"/>
              <a:tabLst>
                <a:tab pos="536575" algn="l"/>
              </a:tabLst>
              <a:defRPr/>
            </a:pPr>
            <a:r>
              <a:rPr lang="sl-SI" sz="1600" b="0" dirty="0" smtClean="0">
                <a:solidFill>
                  <a:srgbClr val="333399"/>
                </a:solidFill>
              </a:rPr>
              <a:t>posebna uredba se ne </a:t>
            </a:r>
            <a:r>
              <a:rPr lang="sl-SI" sz="1600" b="0" dirty="0">
                <a:solidFill>
                  <a:srgbClr val="333399"/>
                </a:solidFill>
              </a:rPr>
              <a:t>uporablja pri predelavi, obdelavi ali pripravi živil, če gre </a:t>
            </a:r>
            <a:r>
              <a:rPr lang="sl-SI" sz="1600" b="0" dirty="0" smtClean="0">
                <a:solidFill>
                  <a:srgbClr val="333399"/>
                </a:solidFill>
              </a:rPr>
              <a:t>za:</a:t>
            </a:r>
          </a:p>
          <a:p>
            <a:pPr marL="536575">
              <a:spcBef>
                <a:spcPts val="600"/>
              </a:spcBef>
              <a:tabLst>
                <a:tab pos="536575" algn="l"/>
              </a:tabLst>
              <a:defRPr/>
            </a:pPr>
            <a:r>
              <a:rPr lang="sl-SI" sz="1500" b="0" dirty="0" smtClean="0">
                <a:solidFill>
                  <a:srgbClr val="333399"/>
                </a:solidFill>
              </a:rPr>
              <a:t>pripravo </a:t>
            </a:r>
            <a:r>
              <a:rPr lang="sl-SI" sz="1500" b="0" dirty="0">
                <a:solidFill>
                  <a:srgbClr val="333399"/>
                </a:solidFill>
              </a:rPr>
              <a:t>in dostavo hrane v gostinstvu</a:t>
            </a:r>
            <a:r>
              <a:rPr lang="sl-SI" sz="1500" b="0" dirty="0" smtClean="0">
                <a:solidFill>
                  <a:srgbClr val="333399"/>
                </a:solidFill>
              </a:rPr>
              <a:t>, proizvodnjo </a:t>
            </a:r>
            <a:r>
              <a:rPr lang="sl-SI" sz="1500" b="0" dirty="0">
                <a:solidFill>
                  <a:srgbClr val="333399"/>
                </a:solidFill>
              </a:rPr>
              <a:t>živil, pri kateri se ne uporabljajo živalske ali rastlinske surovine</a:t>
            </a:r>
            <a:r>
              <a:rPr lang="sl-SI" sz="1500" b="0" dirty="0" smtClean="0">
                <a:solidFill>
                  <a:srgbClr val="333399"/>
                </a:solidFill>
              </a:rPr>
              <a:t>, proizvodnjo </a:t>
            </a:r>
            <a:r>
              <a:rPr lang="sl-SI" sz="1500" b="0" dirty="0">
                <a:solidFill>
                  <a:srgbClr val="333399"/>
                </a:solidFill>
              </a:rPr>
              <a:t>rastlinskih ali živalskih surovin v kmetijstvu, pri lovu in zakolu </a:t>
            </a:r>
            <a:r>
              <a:rPr lang="sl-SI" sz="1500" b="0" dirty="0" smtClean="0">
                <a:solidFill>
                  <a:srgbClr val="333399"/>
                </a:solidFill>
              </a:rPr>
              <a:t>živali, proizvodnjo </a:t>
            </a:r>
            <a:r>
              <a:rPr lang="sl-SI" sz="1500" b="0" dirty="0">
                <a:solidFill>
                  <a:srgbClr val="333399"/>
                </a:solidFill>
              </a:rPr>
              <a:t>neživilskih proizvodov, kakor so mila, sveče, kozmetika, farmacevtski izdelki, proizvodnja želatine ali lepila iz živalskih kož in kosti</a:t>
            </a:r>
            <a:r>
              <a:rPr lang="sl-SI" sz="1500" b="0" dirty="0" smtClean="0">
                <a:solidFill>
                  <a:srgbClr val="333399"/>
                </a:solidFill>
              </a:rPr>
              <a:t>, proizvodnjo </a:t>
            </a:r>
            <a:r>
              <a:rPr lang="sl-SI" sz="1500" b="0" dirty="0">
                <a:solidFill>
                  <a:srgbClr val="333399"/>
                </a:solidFill>
              </a:rPr>
              <a:t>rastlinskih in živalskih olj in masti</a:t>
            </a:r>
            <a:r>
              <a:rPr lang="sl-SI" sz="1500" b="0" dirty="0" smtClean="0">
                <a:solidFill>
                  <a:srgbClr val="333399"/>
                </a:solidFill>
              </a:rPr>
              <a:t>, proizvodnjo </a:t>
            </a:r>
            <a:r>
              <a:rPr lang="sl-SI" sz="1500" b="0" dirty="0">
                <a:solidFill>
                  <a:srgbClr val="333399"/>
                </a:solidFill>
              </a:rPr>
              <a:t>pijač </a:t>
            </a:r>
            <a:r>
              <a:rPr lang="sl-SI" sz="1500" b="0" dirty="0" smtClean="0">
                <a:solidFill>
                  <a:srgbClr val="333399"/>
                </a:solidFill>
              </a:rPr>
              <a:t>ali </a:t>
            </a:r>
            <a:r>
              <a:rPr lang="sl-SI" sz="1500" b="0" dirty="0">
                <a:solidFill>
                  <a:srgbClr val="333399"/>
                </a:solidFill>
              </a:rPr>
              <a:t>embaliranje živil, razen embaliranja živil na mestu predelave, obdelave in proizvodnje živil iz prejšnjega </a:t>
            </a:r>
            <a:r>
              <a:rPr lang="sl-SI" sz="1500" b="0" dirty="0" smtClean="0">
                <a:solidFill>
                  <a:srgbClr val="333399"/>
                </a:solidFill>
              </a:rPr>
              <a:t>odstavka (</a:t>
            </a:r>
            <a:r>
              <a:rPr lang="sl-SI" sz="1500" b="0" i="1" dirty="0" smtClean="0">
                <a:solidFill>
                  <a:srgbClr val="333399"/>
                </a:solidFill>
              </a:rPr>
              <a:t>v tem primeru se uporablja splošna emisijska </a:t>
            </a:r>
            <a:r>
              <a:rPr lang="sl-SI" sz="1500" b="0" i="1" dirty="0" smtClean="0">
                <a:solidFill>
                  <a:srgbClr val="333399"/>
                </a:solidFill>
              </a:rPr>
              <a:t>uredba oz. ustrezna druga posebna uredba</a:t>
            </a:r>
            <a:r>
              <a:rPr lang="sl-SI" sz="1500" b="0" dirty="0" smtClean="0">
                <a:solidFill>
                  <a:srgbClr val="333399"/>
                </a:solidFill>
              </a:rPr>
              <a:t>) </a:t>
            </a:r>
            <a:r>
              <a:rPr lang="sl-SI" sz="1500" b="0" dirty="0" smtClean="0">
                <a:solidFill>
                  <a:srgbClr val="333399"/>
                </a:solidFill>
              </a:rPr>
              <a:t>ali</a:t>
            </a:r>
          </a:p>
          <a:p>
            <a:pPr marL="536575">
              <a:spcBef>
                <a:spcPts val="600"/>
              </a:spcBef>
              <a:tabLst>
                <a:tab pos="536575" algn="l"/>
              </a:tabLst>
              <a:defRPr/>
            </a:pPr>
            <a:r>
              <a:rPr lang="sl-SI" sz="1500" b="0" dirty="0" smtClean="0">
                <a:solidFill>
                  <a:srgbClr val="333399"/>
                </a:solidFill>
              </a:rPr>
              <a:t>če </a:t>
            </a:r>
            <a:r>
              <a:rPr lang="sl-SI" sz="1500" b="0" dirty="0">
                <a:solidFill>
                  <a:srgbClr val="333399"/>
                </a:solidFill>
              </a:rPr>
              <a:t>povprečni dnevni pretok odpadne vode ne presega 15 m</a:t>
            </a:r>
            <a:r>
              <a:rPr lang="sl-SI" sz="1500" b="0" baseline="30000" dirty="0">
                <a:solidFill>
                  <a:srgbClr val="333399"/>
                </a:solidFill>
              </a:rPr>
              <a:t>3</a:t>
            </a:r>
            <a:r>
              <a:rPr lang="sl-SI" sz="1500" b="0" dirty="0">
                <a:solidFill>
                  <a:srgbClr val="333399"/>
                </a:solidFill>
              </a:rPr>
              <a:t>/dan</a:t>
            </a:r>
            <a:r>
              <a:rPr lang="sl-SI" sz="1500" b="0" dirty="0" smtClean="0">
                <a:solidFill>
                  <a:srgbClr val="333399"/>
                </a:solidFill>
              </a:rPr>
              <a:t>, letna </a:t>
            </a:r>
            <a:r>
              <a:rPr lang="sl-SI" sz="1500" b="0" dirty="0">
                <a:solidFill>
                  <a:srgbClr val="333399"/>
                </a:solidFill>
              </a:rPr>
              <a:t>količina odpadne vode ne presega 4.000 </a:t>
            </a:r>
            <a:r>
              <a:rPr lang="sl-SI" sz="1500" b="0" dirty="0" smtClean="0">
                <a:solidFill>
                  <a:srgbClr val="333399"/>
                </a:solidFill>
              </a:rPr>
              <a:t>m</a:t>
            </a:r>
            <a:r>
              <a:rPr lang="sl-SI" sz="1500" b="0" baseline="30000" dirty="0">
                <a:solidFill>
                  <a:srgbClr val="333399"/>
                </a:solidFill>
              </a:rPr>
              <a:t>3</a:t>
            </a:r>
            <a:r>
              <a:rPr lang="sl-SI" sz="1500" b="0" dirty="0" smtClean="0">
                <a:solidFill>
                  <a:srgbClr val="333399"/>
                </a:solidFill>
              </a:rPr>
              <a:t> </a:t>
            </a:r>
            <a:r>
              <a:rPr lang="sl-SI" sz="1500" b="0" dirty="0" smtClean="0">
                <a:solidFill>
                  <a:srgbClr val="333399"/>
                </a:solidFill>
              </a:rPr>
              <a:t>in v </a:t>
            </a:r>
            <a:r>
              <a:rPr lang="sl-SI" sz="1500" b="0" dirty="0">
                <a:solidFill>
                  <a:srgbClr val="333399"/>
                </a:solidFill>
              </a:rPr>
              <a:t>odpadni vodi za nobeno od nevarnih snovi iz </a:t>
            </a:r>
            <a:r>
              <a:rPr lang="sl-SI" sz="1500" b="0" dirty="0" smtClean="0">
                <a:solidFill>
                  <a:srgbClr val="333399"/>
                </a:solidFill>
              </a:rPr>
              <a:t>priloge uredbe</a:t>
            </a:r>
            <a:r>
              <a:rPr lang="sl-SI" sz="1500" b="0" dirty="0">
                <a:solidFill>
                  <a:srgbClr val="333399"/>
                </a:solidFill>
              </a:rPr>
              <a:t>, letna količina ne presega letne količine za nevarne snovi, določene v predpisu, ki ureja emisijo snovi in toplote pri odvajanju odpadnih vod iz naprav v vode in </a:t>
            </a:r>
            <a:r>
              <a:rPr lang="sl-SI" sz="1500" b="0" dirty="0" smtClean="0">
                <a:solidFill>
                  <a:srgbClr val="333399"/>
                </a:solidFill>
              </a:rPr>
              <a:t>kanalizacijo (tj. če se proizvede manj kot 7,5 t živil ali krmil letno; </a:t>
            </a:r>
            <a:r>
              <a:rPr lang="sl-SI" sz="1500" b="0" i="1" dirty="0" smtClean="0">
                <a:solidFill>
                  <a:srgbClr val="333399"/>
                </a:solidFill>
              </a:rPr>
              <a:t>v tem primeru se šteje za komunalno odpadno vodo</a:t>
            </a:r>
            <a:r>
              <a:rPr lang="sl-SI" sz="1500" b="0" dirty="0" smtClean="0">
                <a:solidFill>
                  <a:srgbClr val="333399"/>
                </a:solidFill>
              </a:rPr>
              <a:t>).</a:t>
            </a:r>
            <a:endParaRPr lang="sl-SI" sz="15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
        <p:nvSpPr>
          <p:cNvPr id="8" name="Interaktivni gumb: Nazaj ali prejšnji 7">
            <a:hlinkClick r:id="rId3" action="ppaction://hlinksldjump" highlightClick="1"/>
          </p:cNvPr>
          <p:cNvSpPr/>
          <p:nvPr/>
        </p:nvSpPr>
        <p:spPr>
          <a:xfrm>
            <a:off x="8312400" y="5772019"/>
            <a:ext cx="162000" cy="162000"/>
          </a:xfrm>
          <a:prstGeom prst="actionButtonBackPrevious">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4632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VPRAŠANJA</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21</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539750" y="2160588"/>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600"/>
              </a:spcBef>
              <a:buFont typeface="Wingdings" panose="05000000000000000000" pitchFamily="2" charset="2"/>
              <a:buChar char="à"/>
              <a:tabLst>
                <a:tab pos="536575" algn="l"/>
              </a:tabLst>
              <a:defRPr/>
            </a:pPr>
            <a:r>
              <a:rPr lang="pl-PL" sz="1400" b="0" dirty="0">
                <a:solidFill>
                  <a:srgbClr val="333399"/>
                </a:solidFill>
              </a:rPr>
              <a:t>V primeru, da se kmetija odloči za ureditev </a:t>
            </a:r>
            <a:r>
              <a:rPr lang="pl-PL" sz="1400" b="0" dirty="0" smtClean="0">
                <a:solidFill>
                  <a:srgbClr val="333399"/>
                </a:solidFill>
              </a:rPr>
              <a:t>lagune - </a:t>
            </a:r>
            <a:r>
              <a:rPr lang="pl-PL" sz="1400" b="0" dirty="0">
                <a:solidFill>
                  <a:srgbClr val="333399"/>
                </a:solidFill>
              </a:rPr>
              <a:t>kakšna upravna dovoljenja mora trenutno </a:t>
            </a:r>
            <a:r>
              <a:rPr lang="pl-PL" sz="1400" b="0" dirty="0" smtClean="0">
                <a:solidFill>
                  <a:srgbClr val="333399"/>
                </a:solidFill>
              </a:rPr>
              <a:t>pridobiti</a:t>
            </a:r>
            <a:endParaRPr lang="pl-PL" sz="1400" b="0" dirty="0">
              <a:solidFill>
                <a:srgbClr val="333399"/>
              </a:solidFill>
            </a:endParaRPr>
          </a:p>
          <a:p>
            <a:pPr marL="357188" indent="-357188">
              <a:spcBef>
                <a:spcPts val="600"/>
              </a:spcBef>
              <a:buFont typeface="Wingdings" panose="05000000000000000000" pitchFamily="2" charset="2"/>
              <a:buChar char="à"/>
              <a:tabLst>
                <a:tab pos="536575" algn="l"/>
              </a:tabLst>
              <a:defRPr/>
            </a:pPr>
            <a:r>
              <a:rPr lang="pl-PL" sz="1400" b="0" dirty="0" smtClean="0">
                <a:solidFill>
                  <a:srgbClr val="333399"/>
                </a:solidFill>
              </a:rPr>
              <a:t>Glede </a:t>
            </a:r>
            <a:r>
              <a:rPr lang="pl-PL" sz="1400" b="0" dirty="0">
                <a:solidFill>
                  <a:srgbClr val="333399"/>
                </a:solidFill>
              </a:rPr>
              <a:t>na to, da laguna ne more biti sredi </a:t>
            </a:r>
            <a:r>
              <a:rPr lang="pl-PL" sz="1400" b="0" dirty="0" smtClean="0">
                <a:solidFill>
                  <a:srgbClr val="333399"/>
                </a:solidFill>
              </a:rPr>
              <a:t>vasi - </a:t>
            </a:r>
            <a:r>
              <a:rPr lang="pl-PL" sz="1400" b="0" dirty="0">
                <a:solidFill>
                  <a:srgbClr val="333399"/>
                </a:solidFill>
              </a:rPr>
              <a:t>ali jo lahko uredijo v gozdu pod </a:t>
            </a:r>
            <a:r>
              <a:rPr lang="pl-PL" sz="1400" b="0" dirty="0" smtClean="0">
                <a:solidFill>
                  <a:srgbClr val="333399"/>
                </a:solidFill>
              </a:rPr>
              <a:t>kmetijo </a:t>
            </a:r>
            <a:r>
              <a:rPr lang="pl-PL" sz="1400" b="0" dirty="0">
                <a:solidFill>
                  <a:srgbClr val="333399"/>
                </a:solidFill>
              </a:rPr>
              <a:t>(seveda prej očistijo zarast, niso v VVO) </a:t>
            </a:r>
          </a:p>
          <a:p>
            <a:pPr marL="357188" indent="-357188">
              <a:spcBef>
                <a:spcPts val="600"/>
              </a:spcBef>
              <a:buFont typeface="Wingdings" panose="05000000000000000000" pitchFamily="2" charset="2"/>
              <a:buChar char="à"/>
              <a:tabLst>
                <a:tab pos="536575" algn="l"/>
              </a:tabLst>
              <a:defRPr/>
            </a:pPr>
            <a:r>
              <a:rPr lang="pl-PL" sz="1400" b="0" dirty="0" smtClean="0">
                <a:solidFill>
                  <a:srgbClr val="333399"/>
                </a:solidFill>
              </a:rPr>
              <a:t>Ali </a:t>
            </a:r>
            <a:r>
              <a:rPr lang="pl-PL" sz="1400" b="0" dirty="0">
                <a:solidFill>
                  <a:srgbClr val="333399"/>
                </a:solidFill>
              </a:rPr>
              <a:t>prav razumemo: kmetija je zgradila stanovanjsko hišo z gradbenim dovoljenjem npr. leta 1975, hiše niso kasneje nič prizidali ali povišali; hlev pa so nazadnje obnavljali npr. leta 2008. Imajo pretočno dvoprekatno greznico. Če je bila ta greznica skladna s takratno zakonodajo, jim ni treba hiteti z vgraditvijo MČN do 31.12.2021, ampak jo morajo nujno vgraditi, kadar bodo »dozidavali« stanovanjsko </a:t>
            </a:r>
            <a:r>
              <a:rPr lang="pl-PL" sz="1400" b="0" dirty="0" smtClean="0">
                <a:solidFill>
                  <a:srgbClr val="333399"/>
                </a:solidFill>
              </a:rPr>
              <a:t>hišo</a:t>
            </a:r>
            <a:endParaRPr lang="pl-PL" sz="1400" b="0" dirty="0">
              <a:solidFill>
                <a:srgbClr val="333399"/>
              </a:solidFill>
            </a:endParaRPr>
          </a:p>
          <a:p>
            <a:pPr marL="357188" indent="-357188">
              <a:spcBef>
                <a:spcPts val="600"/>
              </a:spcBef>
              <a:buFont typeface="Wingdings" panose="05000000000000000000" pitchFamily="2" charset="2"/>
              <a:buChar char="à"/>
              <a:tabLst>
                <a:tab pos="536575" algn="l"/>
              </a:tabLst>
              <a:defRPr/>
            </a:pPr>
            <a:r>
              <a:rPr lang="pl-PL" sz="1400" b="0" dirty="0" smtClean="0">
                <a:solidFill>
                  <a:srgbClr val="333399"/>
                </a:solidFill>
              </a:rPr>
              <a:t>Kmetija </a:t>
            </a:r>
            <a:r>
              <a:rPr lang="pl-PL" sz="1400" b="0" dirty="0">
                <a:solidFill>
                  <a:srgbClr val="333399"/>
                </a:solidFill>
              </a:rPr>
              <a:t>je v postopku gradnje objekta za izletniški turizem na kmetiji- torej za do 60 gostov naenkrat. Odprto bodo imeli le ob koncih tedna (sobota in nedelja), seveda ne bo obiska vsak teden. Za laguno nimajo možnosti. Za kakšno MČN naj se odločijo in za kakšno kapaciteto? Ali v takšnem primeru tudi lahko zamešajo preostanek iz čistilne naprave v gnojevko? Prosimo za konkreten nasvet.</a:t>
            </a:r>
          </a:p>
          <a:p>
            <a:pPr>
              <a:defRPr/>
            </a:pPr>
            <a:endParaRPr lang="sl-SI" sz="1800" dirty="0">
              <a:solidFill>
                <a:srgbClr val="333399"/>
              </a:solidFill>
            </a:endParaRPr>
          </a:p>
        </p:txBody>
      </p:sp>
    </p:spTree>
    <p:extLst>
      <p:ext uri="{BB962C8B-B14F-4D97-AF65-F5344CB8AC3E}">
        <p14:creationId xmlns:p14="http://schemas.microsoft.com/office/powerpoint/2010/main" val="1703080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VPRAŠANJA</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22</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539750" y="2160588"/>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600"/>
              </a:spcBef>
              <a:buFont typeface="Wingdings" panose="05000000000000000000" pitchFamily="2" charset="2"/>
              <a:buChar char="à"/>
              <a:tabLst>
                <a:tab pos="536575" algn="l"/>
              </a:tabLst>
              <a:defRPr/>
            </a:pPr>
            <a:r>
              <a:rPr lang="pl-PL" sz="1400" b="0" dirty="0" smtClean="0">
                <a:solidFill>
                  <a:srgbClr val="333399"/>
                </a:solidFill>
              </a:rPr>
              <a:t>Vse </a:t>
            </a:r>
            <a:r>
              <a:rPr lang="pl-PL" sz="1400" b="0" dirty="0">
                <a:solidFill>
                  <a:srgbClr val="333399"/>
                </a:solidFill>
              </a:rPr>
              <a:t>kaže, da bo večina kmetij morala vgraditi MČN. Ali bi lahko KGZS tokrat izvedla podoben servis, kot ga občasno izvede Zveza </a:t>
            </a:r>
            <a:r>
              <a:rPr lang="pl-PL" sz="1400" b="0" dirty="0" smtClean="0">
                <a:solidFill>
                  <a:srgbClr val="333399"/>
                </a:solidFill>
              </a:rPr>
              <a:t>potrošnikov - </a:t>
            </a:r>
            <a:r>
              <a:rPr lang="pl-PL" sz="1400" b="0" dirty="0">
                <a:solidFill>
                  <a:srgbClr val="333399"/>
                </a:solidFill>
              </a:rPr>
              <a:t>skupinski nakup? Seveda ne dobesedno. Zbornica bi le zbrala ponudbe vseh slovenskih prodajalcev teh naprav različnih tipov in nato izbrala nekaj tipov, ki jih priporoča ter uredila skupinski popust za kmetije, ki pri prodajalcu do nekega fiksnega datuma naročijo napravo. Seveda so zemeljska dela strošek in izvedba vsake posamezne kmetije. Mislim, da bi bila to tudi dobra promocija Zbornice. Tako s strani delovanja v dobro kmeta, kot tudi skrbi za urejenost podeželja</a:t>
            </a:r>
            <a:r>
              <a:rPr lang="pl-PL" sz="1400" b="0" dirty="0" smtClean="0">
                <a:solidFill>
                  <a:srgbClr val="333399"/>
                </a:solidFill>
              </a:rPr>
              <a:t>.</a:t>
            </a:r>
          </a:p>
          <a:p>
            <a:pPr marL="357188" indent="-357188">
              <a:spcBef>
                <a:spcPts val="600"/>
              </a:spcBef>
              <a:buFont typeface="Wingdings" panose="05000000000000000000" pitchFamily="2" charset="2"/>
              <a:buChar char="à"/>
              <a:tabLst>
                <a:tab pos="536575" algn="l"/>
              </a:tabLst>
              <a:defRPr/>
            </a:pPr>
            <a:r>
              <a:rPr lang="pl-PL" sz="1400" b="0" dirty="0">
                <a:solidFill>
                  <a:srgbClr val="333399"/>
                </a:solidFill>
              </a:rPr>
              <a:t>Kmetija ima hišo zgrajeno leta 1965 s takratnim gradbenim dovoljenjem. Ima dvoprekatno pretočno  greznico. Kmetija lezi na VVO </a:t>
            </a:r>
            <a:r>
              <a:rPr lang="pl-PL" sz="1400" b="0" dirty="0" smtClean="0">
                <a:solidFill>
                  <a:srgbClr val="333399"/>
                </a:solidFill>
              </a:rPr>
              <a:t>območju - robna </a:t>
            </a:r>
            <a:r>
              <a:rPr lang="pl-PL" sz="1400" b="0" dirty="0">
                <a:solidFill>
                  <a:srgbClr val="333399"/>
                </a:solidFill>
              </a:rPr>
              <a:t>parcela del, del pa je v </a:t>
            </a:r>
            <a:r>
              <a:rPr lang="pl-PL" sz="1400" b="0" dirty="0" smtClean="0">
                <a:solidFill>
                  <a:srgbClr val="333399"/>
                </a:solidFill>
              </a:rPr>
              <a:t>VVO3</a:t>
            </a:r>
            <a:r>
              <a:rPr lang="pl-PL" sz="1400" b="0" dirty="0">
                <a:solidFill>
                  <a:srgbClr val="333399"/>
                </a:solidFill>
              </a:rPr>
              <a:t>. Zanima me kaj mora kmetija storiti – dograditi k greznici da bo zadovoljevala predpisom (tudi datumsko </a:t>
            </a:r>
            <a:r>
              <a:rPr lang="pl-PL" sz="1400" b="0" dirty="0" smtClean="0">
                <a:solidFill>
                  <a:srgbClr val="333399"/>
                </a:solidFill>
              </a:rPr>
              <a:t>prosim - rok</a:t>
            </a:r>
            <a:r>
              <a:rPr lang="pl-PL" sz="1400" b="0" dirty="0">
                <a:solidFill>
                  <a:srgbClr val="333399"/>
                </a:solidFill>
              </a:rPr>
              <a:t>), oz. kaj je zanjo najbolj ekonomično glede na obstoječe stanje- laguna ne bi prišla v poštev zaradi brežine. Ali lahko taka </a:t>
            </a:r>
            <a:r>
              <a:rPr lang="pl-PL" sz="1400" b="0" dirty="0" smtClean="0">
                <a:solidFill>
                  <a:srgbClr val="333399"/>
                </a:solidFill>
              </a:rPr>
              <a:t>hiša - gospodinjstvo</a:t>
            </a:r>
            <a:r>
              <a:rPr lang="pl-PL" sz="1400" b="0" dirty="0">
                <a:solidFill>
                  <a:srgbClr val="333399"/>
                </a:solidFill>
              </a:rPr>
              <a:t>, če ima živino, vse skupaj prečrpa v gnojnično jamo od hleva počaka 6 mesecev in to razprši kot gnojilo po travnikih </a:t>
            </a:r>
            <a:r>
              <a:rPr lang="pl-PL" sz="1400" b="0" dirty="0" smtClean="0">
                <a:solidFill>
                  <a:srgbClr val="333399"/>
                </a:solidFill>
              </a:rPr>
              <a:t>in </a:t>
            </a:r>
            <a:r>
              <a:rPr lang="pl-PL" sz="1400" b="0" dirty="0">
                <a:solidFill>
                  <a:srgbClr val="333399"/>
                </a:solidFill>
              </a:rPr>
              <a:t>kaj v primeru</a:t>
            </a:r>
            <a:r>
              <a:rPr lang="pl-PL" sz="1400" b="0" dirty="0" smtClean="0">
                <a:solidFill>
                  <a:srgbClr val="333399"/>
                </a:solidFill>
              </a:rPr>
              <a:t>, </a:t>
            </a:r>
            <a:r>
              <a:rPr lang="pl-PL" sz="1400" b="0" dirty="0">
                <a:solidFill>
                  <a:srgbClr val="333399"/>
                </a:solidFill>
              </a:rPr>
              <a:t>če živine nima</a:t>
            </a:r>
            <a:r>
              <a:rPr lang="pl-PL" sz="1400" b="0" dirty="0" smtClean="0">
                <a:solidFill>
                  <a:srgbClr val="333399"/>
                </a:solidFill>
              </a:rPr>
              <a:t>?</a:t>
            </a:r>
          </a:p>
          <a:p>
            <a:pPr marL="357188" indent="-357188">
              <a:spcBef>
                <a:spcPts val="600"/>
              </a:spcBef>
              <a:buFont typeface="Wingdings" panose="05000000000000000000" pitchFamily="2" charset="2"/>
              <a:buChar char="à"/>
              <a:tabLst>
                <a:tab pos="536575" algn="l"/>
              </a:tabLst>
              <a:defRPr/>
            </a:pPr>
            <a:endParaRPr lang="pl-PL" sz="1400" b="0" dirty="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Tree>
    <p:extLst>
      <p:ext uri="{BB962C8B-B14F-4D97-AF65-F5344CB8AC3E}">
        <p14:creationId xmlns:p14="http://schemas.microsoft.com/office/powerpoint/2010/main" val="4216833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VPRAŠANJA</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23</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539750" y="2160588"/>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600"/>
              </a:spcBef>
              <a:buFont typeface="Wingdings" panose="05000000000000000000" pitchFamily="2" charset="2"/>
              <a:buChar char="à"/>
              <a:tabLst>
                <a:tab pos="536575" algn="l"/>
              </a:tabLst>
              <a:defRPr/>
            </a:pPr>
            <a:r>
              <a:rPr lang="pl-PL" sz="1400" b="0" dirty="0" smtClean="0">
                <a:solidFill>
                  <a:srgbClr val="333399"/>
                </a:solidFill>
              </a:rPr>
              <a:t>Kakšno </a:t>
            </a:r>
            <a:r>
              <a:rPr lang="pl-PL" sz="1400" b="0" dirty="0">
                <a:solidFill>
                  <a:srgbClr val="333399"/>
                </a:solidFill>
              </a:rPr>
              <a:t>usodo bo l. 2021 doživela dvoprekatna pretočna greznica, ki je bila zgrajena l. 2005 po predpisih iz tistega leta (zakonskih določilih za izdajo GD)? </a:t>
            </a:r>
          </a:p>
          <a:p>
            <a:pPr marL="357188" indent="-357188">
              <a:spcBef>
                <a:spcPts val="600"/>
              </a:spcBef>
              <a:buFont typeface="Wingdings" panose="05000000000000000000" pitchFamily="2" charset="2"/>
              <a:buChar char="à"/>
              <a:tabLst>
                <a:tab pos="536575" algn="l"/>
              </a:tabLst>
              <a:defRPr/>
            </a:pPr>
            <a:r>
              <a:rPr lang="pl-PL" sz="1400" b="0" dirty="0" smtClean="0">
                <a:solidFill>
                  <a:srgbClr val="333399"/>
                </a:solidFill>
              </a:rPr>
              <a:t>Večina </a:t>
            </a:r>
            <a:r>
              <a:rPr lang="pl-PL" sz="1400" b="0" dirty="0">
                <a:solidFill>
                  <a:srgbClr val="333399"/>
                </a:solidFill>
              </a:rPr>
              <a:t>greznic na vaškem področju je eno ali dvoprekatnih pretočnih, zato so pričakovanja, da bo vse urejeno po l. 2021 nerealna in tudi ekonomsko neuresničljiva. Od leta 2017, ko je bil v tistem obdobju zadnji rok za ureditev greznic, se ni spremenilo nič!</a:t>
            </a:r>
          </a:p>
          <a:p>
            <a:pPr marL="357188" indent="-357188">
              <a:spcBef>
                <a:spcPts val="600"/>
              </a:spcBef>
              <a:buFont typeface="Wingdings" panose="05000000000000000000" pitchFamily="2" charset="2"/>
              <a:buChar char="à"/>
              <a:tabLst>
                <a:tab pos="536575" algn="l"/>
              </a:tabLst>
              <a:defRPr/>
            </a:pPr>
            <a:r>
              <a:rPr lang="pl-PL" sz="1400" b="0" dirty="0" smtClean="0">
                <a:solidFill>
                  <a:srgbClr val="333399"/>
                </a:solidFill>
              </a:rPr>
              <a:t>Zakaj </a:t>
            </a:r>
            <a:r>
              <a:rPr lang="pl-PL" sz="1400" b="0" dirty="0">
                <a:solidFill>
                  <a:srgbClr val="333399"/>
                </a:solidFill>
              </a:rPr>
              <a:t>je »zašla« nepretočna greznica v Uredbo, če na terenu praktično ne obstaja, prav tako pa je iz ekonomskih in operativnih razlogov nevzdržna in neizvedljiva? </a:t>
            </a:r>
          </a:p>
          <a:p>
            <a:pPr marL="357188" indent="-357188">
              <a:spcBef>
                <a:spcPts val="600"/>
              </a:spcBef>
              <a:buFont typeface="Wingdings" panose="05000000000000000000" pitchFamily="2" charset="2"/>
              <a:buChar char="à"/>
              <a:tabLst>
                <a:tab pos="536575" algn="l"/>
              </a:tabLst>
              <a:defRPr/>
            </a:pPr>
            <a:r>
              <a:rPr lang="pl-PL" sz="1400" b="0" dirty="0" smtClean="0">
                <a:solidFill>
                  <a:srgbClr val="333399"/>
                </a:solidFill>
              </a:rPr>
              <a:t>Dosti </a:t>
            </a:r>
            <a:r>
              <a:rPr lang="pl-PL" sz="1400" b="0" dirty="0">
                <a:solidFill>
                  <a:srgbClr val="333399"/>
                </a:solidFill>
              </a:rPr>
              <a:t>greznic na vasi tudi ni dosegljivih z motornim vozilom (tovornjakom) za praznjenje in odvoz blata, posamezniki pa tudi nimajo možnosti lastnega odvoza na ČN oziroma je oddaljenost prevelika; kako bodo reševali svoje težave?</a:t>
            </a:r>
          </a:p>
          <a:p>
            <a:pPr marL="357188" indent="-357188">
              <a:spcBef>
                <a:spcPts val="600"/>
              </a:spcBef>
              <a:buFont typeface="Wingdings" panose="05000000000000000000" pitchFamily="2" charset="2"/>
              <a:buChar char="à"/>
              <a:tabLst>
                <a:tab pos="536575" algn="l"/>
              </a:tabLst>
              <a:defRPr/>
            </a:pPr>
            <a:r>
              <a:rPr lang="pl-PL" sz="1400" b="0" dirty="0" smtClean="0">
                <a:solidFill>
                  <a:srgbClr val="333399"/>
                </a:solidFill>
              </a:rPr>
              <a:t>Glede </a:t>
            </a:r>
            <a:r>
              <a:rPr lang="pl-PL" sz="1400" b="0" dirty="0">
                <a:solidFill>
                  <a:srgbClr val="333399"/>
                </a:solidFill>
              </a:rPr>
              <a:t>na dejstvi, da večina izven mestnih objektov nima možnosti za priključitev na javno kanalizacijsko omrežje in je ureditev MKČN oziroma čiščenja odpadnih voda precej drag ukrep, pride do znatne diskriminacije vaškega prebivalstva, ki je že tako dohodkovno v slabšem položaju; imate kakšne rešitve za to neenakopravnost in diskriminacijo vaškega življa?</a:t>
            </a:r>
          </a:p>
          <a:p>
            <a:pPr marL="357188" indent="-357188">
              <a:spcBef>
                <a:spcPts val="600"/>
              </a:spcBef>
              <a:buFont typeface="Wingdings" panose="05000000000000000000" pitchFamily="2" charset="2"/>
              <a:buChar char="à"/>
              <a:tabLst>
                <a:tab pos="536575" algn="l"/>
              </a:tabLst>
              <a:defRPr/>
            </a:pPr>
            <a:endParaRPr lang="pl-PL" sz="1400" b="0" dirty="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Tree>
    <p:extLst>
      <p:ext uri="{BB962C8B-B14F-4D97-AF65-F5344CB8AC3E}">
        <p14:creationId xmlns:p14="http://schemas.microsoft.com/office/powerpoint/2010/main" val="2533339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datuma 3"/>
          <p:cNvSpPr>
            <a:spLocks noGrp="1"/>
          </p:cNvSpPr>
          <p:nvPr>
            <p:ph type="dt" sz="quarter" idx="10"/>
          </p:nvPr>
        </p:nvSpPr>
        <p:spPr>
          <a:xfrm>
            <a:off x="539750" y="6353175"/>
            <a:ext cx="1495425" cy="365125"/>
          </a:xfrm>
        </p:spPr>
        <p:txBody>
          <a:bodyPr/>
          <a:lstStyle/>
          <a:p>
            <a:pPr>
              <a:defRPr/>
            </a:pPr>
            <a:r>
              <a:rPr lang="sl-SI" smtClean="0"/>
              <a:t>24. 10. 2019</a:t>
            </a:r>
            <a:endParaRPr lang="sl-SI" dirty="0"/>
          </a:p>
        </p:txBody>
      </p:sp>
      <p:sp>
        <p:nvSpPr>
          <p:cNvPr id="22531" name="Ograda no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sl-SI" altLang="en-US" smtClean="0">
                <a:solidFill>
                  <a:srgbClr val="BABABA"/>
                </a:solidFill>
                <a:latin typeface="Calibri" pitchFamily="34" charset="0"/>
              </a:rPr>
              <a:t>MOP, mag. Nataša Vodopivec</a:t>
            </a:r>
          </a:p>
        </p:txBody>
      </p:sp>
      <p:sp>
        <p:nvSpPr>
          <p:cNvPr id="22532" name="Ograda številke diapozitiva 5"/>
          <p:cNvSpPr>
            <a:spLocks noGrp="1"/>
          </p:cNvSpPr>
          <p:nvPr>
            <p:ph type="sldNum" sz="quarter" idx="12"/>
          </p:nvPr>
        </p:nvSpPr>
        <p:spPr bwMode="auto">
          <a:xfrm>
            <a:off x="7343775" y="6356350"/>
            <a:ext cx="13319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C386157-96EA-4CA0-8EDE-42F392237D1A}" type="slidenum">
              <a:rPr lang="sl-SI" altLang="en-US" smtClean="0">
                <a:solidFill>
                  <a:srgbClr val="BABABA"/>
                </a:solidFill>
                <a:latin typeface="Calibri" pitchFamily="34" charset="0"/>
              </a:rPr>
              <a:pPr eaLnBrk="1" hangingPunct="1"/>
              <a:t>24</a:t>
            </a:fld>
            <a:endParaRPr lang="sl-SI" altLang="en-US" smtClean="0">
              <a:solidFill>
                <a:srgbClr val="BABABA"/>
              </a:solidFill>
              <a:latin typeface="Calibri" pitchFamily="34" charset="0"/>
            </a:endParaRPr>
          </a:p>
        </p:txBody>
      </p:sp>
      <p:sp>
        <p:nvSpPr>
          <p:cNvPr id="22533" name="Naslov 14"/>
          <p:cNvSpPr txBox="1">
            <a:spLocks/>
          </p:cNvSpPr>
          <p:nvPr/>
        </p:nvSpPr>
        <p:spPr bwMode="auto">
          <a:xfrm>
            <a:off x="539750" y="2160588"/>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92000" y="2160587"/>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ctr" eaLnBrk="1" hangingPunct="1">
              <a:defRPr/>
            </a:pPr>
            <a:endParaRPr lang="sl-SI" altLang="sl-SI" sz="2400" dirty="0" smtClean="0">
              <a:solidFill>
                <a:srgbClr val="333399"/>
              </a:solidFill>
            </a:endParaRPr>
          </a:p>
          <a:p>
            <a:pPr algn="ctr" eaLnBrk="1" hangingPunct="1">
              <a:defRPr/>
            </a:pPr>
            <a:endParaRPr lang="sl-SI" altLang="sl-SI" sz="2400" dirty="0">
              <a:solidFill>
                <a:srgbClr val="333399"/>
              </a:solidFill>
            </a:endParaRPr>
          </a:p>
          <a:p>
            <a:pPr algn="ctr" eaLnBrk="1" hangingPunct="1">
              <a:defRPr/>
            </a:pPr>
            <a:endParaRPr lang="sl-SI" altLang="sl-SI" sz="2400" dirty="0" smtClean="0">
              <a:solidFill>
                <a:srgbClr val="333399"/>
              </a:solidFill>
            </a:endParaRPr>
          </a:p>
          <a:p>
            <a:pPr algn="r" eaLnBrk="1" hangingPunct="1">
              <a:defRPr/>
            </a:pPr>
            <a:endParaRPr lang="sl-SI" altLang="sl-SI" sz="2400" dirty="0" smtClean="0">
              <a:solidFill>
                <a:srgbClr val="333399"/>
              </a:solidFill>
            </a:endParaRPr>
          </a:p>
          <a:p>
            <a:pPr algn="r" eaLnBrk="1" hangingPunct="1">
              <a:defRPr/>
            </a:pPr>
            <a:endParaRPr lang="sl-SI" altLang="sl-SI" sz="2400" dirty="0">
              <a:solidFill>
                <a:srgbClr val="333399"/>
              </a:solidFill>
            </a:endParaRPr>
          </a:p>
          <a:p>
            <a:pPr algn="r" eaLnBrk="1" hangingPunct="1">
              <a:defRPr/>
            </a:pPr>
            <a:endParaRPr lang="sl-SI" altLang="sl-SI" sz="2400" dirty="0" smtClean="0">
              <a:solidFill>
                <a:srgbClr val="333399"/>
              </a:solidFill>
            </a:endParaRPr>
          </a:p>
          <a:p>
            <a:pPr algn="r" eaLnBrk="1" hangingPunct="1">
              <a:defRPr/>
            </a:pPr>
            <a:endParaRPr lang="sl-SI" altLang="sl-SI" sz="2400" dirty="0">
              <a:solidFill>
                <a:srgbClr val="333399"/>
              </a:solidFill>
            </a:endParaRPr>
          </a:p>
          <a:p>
            <a:pPr algn="r" eaLnBrk="1" hangingPunct="1">
              <a:defRPr/>
            </a:pPr>
            <a:endParaRPr lang="sl-SI" altLang="sl-SI" sz="2400" dirty="0" smtClean="0">
              <a:solidFill>
                <a:srgbClr val="333399"/>
              </a:solidFill>
            </a:endParaRPr>
          </a:p>
          <a:p>
            <a:pPr algn="r" eaLnBrk="1" hangingPunct="1">
              <a:defRPr/>
            </a:pPr>
            <a:r>
              <a:rPr lang="sl-SI" altLang="sl-SI" sz="1600" dirty="0" smtClean="0">
                <a:solidFill>
                  <a:srgbClr val="333399"/>
                </a:solidFill>
              </a:rPr>
              <a:t>Hvala za pozornost</a:t>
            </a:r>
            <a:endParaRPr lang="sl-SI" altLang="sl-SI" sz="1600" dirty="0">
              <a:solidFill>
                <a:srgbClr val="333399"/>
              </a:solidFill>
            </a:endParaRPr>
          </a:p>
          <a:p>
            <a:pPr algn="ctr" eaLnBrk="1" hangingPunct="1">
              <a:defRPr/>
            </a:pPr>
            <a:endParaRPr lang="sl-SI" altLang="sl-SI" sz="1800" i="1" dirty="0">
              <a:solidFill>
                <a:srgbClr val="333399"/>
              </a:solidFill>
            </a:endParaRPr>
          </a:p>
          <a:p>
            <a:pPr algn="ctr" eaLnBrk="1" hangingPunct="1">
              <a:defRPr/>
            </a:pPr>
            <a:endParaRPr lang="sl-SI" altLang="sl-SI" sz="2400" dirty="0">
              <a:solidFill>
                <a:srgbClr val="333399"/>
              </a:solidFill>
            </a:endParaRPr>
          </a:p>
          <a:p>
            <a:pPr algn="ctr" eaLnBrk="1" hangingPunct="1">
              <a:defRPr/>
            </a:pPr>
            <a:endParaRPr lang="sl-SI" altLang="sl-SI" sz="2400" dirty="0">
              <a:solidFill>
                <a:srgbClr val="333399"/>
              </a:solidFill>
            </a:endParaRPr>
          </a:p>
          <a:p>
            <a:pPr algn="r" eaLnBrk="1" hangingPunct="1">
              <a:defRPr/>
            </a:pPr>
            <a:endParaRPr lang="sl-SI" altLang="sl-SI" sz="1800" dirty="0">
              <a:solidFill>
                <a:srgbClr val="333399"/>
              </a:solidFill>
            </a:endParaRPr>
          </a:p>
          <a:p>
            <a:pPr marL="285750" indent="-285750">
              <a:spcBef>
                <a:spcPts val="600"/>
              </a:spcBef>
              <a:buFont typeface="Arial" panose="020B0604020202020204" pitchFamily="34" charset="0"/>
              <a:buChar char="−"/>
              <a:tabLst>
                <a:tab pos="536575" algn="l"/>
              </a:tabLst>
              <a:defRPr/>
            </a:pPr>
            <a:endParaRPr lang="sl-SI" sz="1800" b="0" dirty="0" smtClean="0">
              <a:solidFill>
                <a:srgbClr val="333399"/>
              </a:solidFill>
            </a:endParaRPr>
          </a:p>
          <a:p>
            <a:pPr>
              <a:defRPr/>
            </a:pPr>
            <a:endParaRPr lang="sl-SI" sz="1800" dirty="0" smtClean="0">
              <a:solidFill>
                <a:srgbClr val="333399"/>
              </a:solidFill>
            </a:endParaRPr>
          </a:p>
          <a:p>
            <a:pPr>
              <a:defRPr/>
            </a:pPr>
            <a:endParaRPr lang="en-GB" sz="1800" dirty="0">
              <a:solidFill>
                <a:srgbClr val="33339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PRAVNE PODLAGE</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3</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539750" y="2160588"/>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1200"/>
              </a:spcBef>
              <a:buFont typeface="Wingdings" panose="05000000000000000000" pitchFamily="2" charset="2"/>
              <a:buChar char="à"/>
              <a:tabLst>
                <a:tab pos="536575" algn="l"/>
              </a:tabLst>
              <a:defRPr/>
            </a:pPr>
            <a:r>
              <a:rPr lang="sl-SI" sz="1600" b="0" dirty="0" smtClean="0">
                <a:solidFill>
                  <a:srgbClr val="333399"/>
                </a:solidFill>
              </a:rPr>
              <a:t>Zakon o varstvu okolja (Uradni list RS, št. 39/06 – uradno prečiščeno besedilo, 49/06 – ZMetD, 66/06 – </a:t>
            </a:r>
            <a:r>
              <a:rPr lang="sl-SI" sz="1600" b="0" dirty="0" err="1" smtClean="0">
                <a:solidFill>
                  <a:srgbClr val="333399"/>
                </a:solidFill>
              </a:rPr>
              <a:t>odl</a:t>
            </a:r>
            <a:r>
              <a:rPr lang="sl-SI" sz="1600" b="0" dirty="0" smtClean="0">
                <a:solidFill>
                  <a:srgbClr val="333399"/>
                </a:solidFill>
              </a:rPr>
              <a:t>. US, 33/07 – ZPNačrt, 57/08 – ZFO-1A, 70/08, 108/09, 108/09 – ZPNačrt-A, 48/12, 57/12, 92/13, 56/15, 102/15, 30/16, 61/17 – GZ, 21/18 – </a:t>
            </a:r>
            <a:r>
              <a:rPr lang="sl-SI" sz="1600" b="0" dirty="0" err="1" smtClean="0">
                <a:solidFill>
                  <a:srgbClr val="333399"/>
                </a:solidFill>
              </a:rPr>
              <a:t>ZNOrg</a:t>
            </a:r>
            <a:r>
              <a:rPr lang="sl-SI" sz="1600" b="0" dirty="0" smtClean="0">
                <a:solidFill>
                  <a:srgbClr val="333399"/>
                </a:solidFill>
              </a:rPr>
              <a:t> in 84/18 – ZIURKOE</a:t>
            </a:r>
            <a:r>
              <a:rPr lang="sl-SI" sz="1600" b="0" dirty="0" smtClean="0">
                <a:solidFill>
                  <a:srgbClr val="333399"/>
                </a:solidFill>
              </a:rPr>
              <a:t>)</a:t>
            </a:r>
            <a:endParaRPr lang="sl-SI" sz="1600" b="0" dirty="0" smtClean="0">
              <a:solidFill>
                <a:srgbClr val="333399"/>
              </a:solidFill>
            </a:endParaRPr>
          </a:p>
          <a:p>
            <a:pPr marL="357188" indent="-357188">
              <a:spcBef>
                <a:spcPts val="1200"/>
              </a:spcBef>
              <a:buFont typeface="Wingdings" panose="05000000000000000000" pitchFamily="2" charset="2"/>
              <a:buChar char="à"/>
              <a:tabLst>
                <a:tab pos="536575" algn="l"/>
              </a:tabLst>
              <a:defRPr/>
            </a:pPr>
            <a:r>
              <a:rPr lang="sl-SI" sz="1600" b="0" dirty="0" smtClean="0">
                <a:solidFill>
                  <a:srgbClr val="333399"/>
                </a:solidFill>
              </a:rPr>
              <a:t>Uredba </a:t>
            </a:r>
            <a:r>
              <a:rPr lang="sl-SI" sz="1600" b="0" dirty="0">
                <a:solidFill>
                  <a:srgbClr val="333399"/>
                </a:solidFill>
              </a:rPr>
              <a:t>o emisiji snovi in toplote pri odvajanju odpadnih voda v vode in javno kanalizacijo (Uradni list RS, št. 64/12, 64/14 in </a:t>
            </a:r>
            <a:r>
              <a:rPr lang="sl-SI" sz="1600" b="0" dirty="0" smtClean="0">
                <a:solidFill>
                  <a:srgbClr val="333399"/>
                </a:solidFill>
              </a:rPr>
              <a:t>98/15; splošna emisijska uredba</a:t>
            </a:r>
            <a:r>
              <a:rPr lang="sl-SI" sz="1600" b="0" dirty="0" smtClean="0">
                <a:solidFill>
                  <a:srgbClr val="333399"/>
                </a:solidFill>
              </a:rPr>
              <a:t>)</a:t>
            </a:r>
            <a:endParaRPr lang="sl-SI" sz="1600" b="0" dirty="0" smtClean="0">
              <a:solidFill>
                <a:srgbClr val="333399"/>
              </a:solidFill>
            </a:endParaRPr>
          </a:p>
          <a:p>
            <a:pPr marL="357188" indent="-357188">
              <a:spcBef>
                <a:spcPts val="1200"/>
              </a:spcBef>
              <a:buFont typeface="Wingdings" panose="05000000000000000000" pitchFamily="2" charset="2"/>
              <a:buChar char="à"/>
              <a:tabLst>
                <a:tab pos="536575" algn="l"/>
              </a:tabLst>
              <a:defRPr/>
            </a:pPr>
            <a:r>
              <a:rPr lang="pl-PL" sz="1600" b="0" dirty="0">
                <a:solidFill>
                  <a:srgbClr val="333399"/>
                </a:solidFill>
              </a:rPr>
              <a:t>Uredba o okoljski dajatvi za onesnaževanje okolja zaradi odvajanja odpadnih voda (Uradni list RS, št. 80/12 in 98/15) </a:t>
            </a:r>
          </a:p>
          <a:p>
            <a:pPr marL="357188" indent="-357188">
              <a:spcBef>
                <a:spcPts val="1200"/>
              </a:spcBef>
              <a:buFont typeface="Wingdings" panose="05000000000000000000" pitchFamily="2" charset="2"/>
              <a:buChar char="à"/>
              <a:tabLst>
                <a:tab pos="536575" algn="l"/>
              </a:tabLst>
              <a:defRPr/>
            </a:pPr>
            <a:r>
              <a:rPr lang="pl-PL" sz="1600" b="0" dirty="0" smtClean="0">
                <a:solidFill>
                  <a:srgbClr val="333399"/>
                </a:solidFill>
              </a:rPr>
              <a:t>Pravilnik </a:t>
            </a:r>
            <a:r>
              <a:rPr lang="pl-PL" sz="1600" b="0" dirty="0">
                <a:solidFill>
                  <a:srgbClr val="333399"/>
                </a:solidFill>
              </a:rPr>
              <a:t>o prvih meritvah in obratovalnem monitoringu odpadnih voda (Uradni list RS, št. 94/14 in 98/15</a:t>
            </a:r>
            <a:r>
              <a:rPr lang="pl-PL" sz="1600" b="0" dirty="0" smtClean="0">
                <a:solidFill>
                  <a:srgbClr val="333399"/>
                </a:solidFill>
              </a:rPr>
              <a:t>)</a:t>
            </a:r>
            <a:endParaRPr lang="pl-PL" sz="1600" b="0" dirty="0" smtClean="0">
              <a:solidFill>
                <a:srgbClr val="333399"/>
              </a:solidFill>
            </a:endParaRPr>
          </a:p>
          <a:p>
            <a:pPr marL="357188" indent="-357188">
              <a:spcBef>
                <a:spcPts val="1200"/>
              </a:spcBef>
              <a:buFont typeface="Wingdings" panose="05000000000000000000" pitchFamily="2" charset="2"/>
              <a:buChar char="à"/>
              <a:tabLst>
                <a:tab pos="536575" algn="l"/>
              </a:tabLst>
              <a:defRPr/>
            </a:pPr>
            <a:r>
              <a:rPr lang="pl-PL" sz="1600" b="0" dirty="0" smtClean="0">
                <a:solidFill>
                  <a:srgbClr val="333399"/>
                </a:solidFill>
              </a:rPr>
              <a:t>Pravilnik </a:t>
            </a:r>
            <a:r>
              <a:rPr lang="pl-PL" sz="1600" b="0" dirty="0">
                <a:solidFill>
                  <a:srgbClr val="333399"/>
                </a:solidFill>
              </a:rPr>
              <a:t>o občutljivih območjih (Uradni list RS, št. 98/15</a:t>
            </a:r>
            <a:r>
              <a:rPr lang="pl-PL" sz="1600" b="0" dirty="0" smtClean="0">
                <a:solidFill>
                  <a:srgbClr val="333399"/>
                </a:solidFill>
              </a:rPr>
              <a:t>)</a:t>
            </a:r>
            <a:endParaRPr lang="pl-PL" sz="1600" b="0" dirty="0" smtClean="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Tree>
    <p:extLst>
      <p:ext uri="{BB962C8B-B14F-4D97-AF65-F5344CB8AC3E}">
        <p14:creationId xmlns:p14="http://schemas.microsoft.com/office/powerpoint/2010/main" val="4268259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PRAVNE PODLAGE</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4</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spcBef>
                <a:spcPts val="1200"/>
              </a:spcBef>
              <a:tabLst>
                <a:tab pos="536575" algn="l"/>
              </a:tabLst>
              <a:defRPr/>
            </a:pPr>
            <a:r>
              <a:rPr lang="pl-PL" sz="1600" dirty="0" smtClean="0">
                <a:solidFill>
                  <a:srgbClr val="333399"/>
                </a:solidFill>
              </a:rPr>
              <a:t>POSEBNI PREDPISI </a:t>
            </a:r>
            <a:r>
              <a:rPr lang="pl-PL" sz="1600" b="0" dirty="0" smtClean="0">
                <a:solidFill>
                  <a:srgbClr val="333399"/>
                </a:solidFill>
              </a:rPr>
              <a:t>(predpisi, ki posamezna vprašanja za posamezno vrsto naprave ali posamezno vrsto odpadne vode urejajo drugače - informativni </a:t>
            </a:r>
            <a:r>
              <a:rPr lang="pl-PL" sz="1600" b="0" dirty="0">
                <a:solidFill>
                  <a:srgbClr val="333399"/>
                </a:solidFill>
              </a:rPr>
              <a:t>seznam</a:t>
            </a:r>
            <a:r>
              <a:rPr lang="pl-PL" sz="1600" b="0" dirty="0" smtClean="0">
                <a:solidFill>
                  <a:srgbClr val="333399"/>
                </a:solidFill>
              </a:rPr>
              <a:t>)</a:t>
            </a:r>
            <a:r>
              <a:rPr lang="pl-PL" sz="1600" dirty="0" smtClean="0">
                <a:solidFill>
                  <a:srgbClr val="333399"/>
                </a:solidFill>
              </a:rPr>
              <a:t>:</a:t>
            </a:r>
            <a:endParaRPr lang="sl-SI" sz="1600" b="0" dirty="0" smtClean="0">
              <a:solidFill>
                <a:srgbClr val="333399"/>
              </a:solidFill>
            </a:endParaRPr>
          </a:p>
          <a:p>
            <a:pPr marL="357188" indent="-357188">
              <a:spcBef>
                <a:spcPts val="1200"/>
              </a:spcBef>
              <a:buFont typeface="Wingdings" panose="05000000000000000000" pitchFamily="2" charset="2"/>
              <a:buChar char="à"/>
              <a:tabLst>
                <a:tab pos="536575" algn="l"/>
              </a:tabLst>
              <a:defRPr/>
            </a:pPr>
            <a:r>
              <a:rPr lang="sl-SI" sz="1600" b="0" dirty="0">
                <a:solidFill>
                  <a:srgbClr val="333399"/>
                </a:solidFill>
              </a:rPr>
              <a:t>Uredba o odvajanju in čiščenju komunalne odpadne vode (Uradni list RS, št. 98/15 in 76/17) </a:t>
            </a:r>
            <a:endParaRPr lang="sl-SI" sz="1600" b="0" dirty="0" smtClean="0">
              <a:solidFill>
                <a:srgbClr val="333399"/>
              </a:solidFill>
            </a:endParaRPr>
          </a:p>
          <a:p>
            <a:pPr>
              <a:spcBef>
                <a:spcPts val="600"/>
              </a:spcBef>
              <a:tabLst>
                <a:tab pos="536575" algn="l"/>
              </a:tabLst>
              <a:defRPr/>
            </a:pPr>
            <a:r>
              <a:rPr lang="sl-SI" sz="1600" b="0" dirty="0">
                <a:solidFill>
                  <a:srgbClr val="333399"/>
                </a:solidFill>
              </a:rPr>
              <a:t> </a:t>
            </a:r>
            <a:r>
              <a:rPr lang="sl-SI" sz="1600" b="0" dirty="0" smtClean="0">
                <a:solidFill>
                  <a:srgbClr val="333399"/>
                </a:solidFill>
              </a:rPr>
              <a:t>		+ </a:t>
            </a:r>
            <a:r>
              <a:rPr lang="sl-SI" sz="1600" b="0" i="1" dirty="0">
                <a:solidFill>
                  <a:srgbClr val="333399"/>
                </a:solidFill>
              </a:rPr>
              <a:t>spremembe in dopolnitve v medresorskem </a:t>
            </a:r>
            <a:r>
              <a:rPr lang="sl-SI" sz="1600" b="0" i="1" dirty="0" smtClean="0">
                <a:solidFill>
                  <a:srgbClr val="333399"/>
                </a:solidFill>
              </a:rPr>
              <a:t>usklajevanju</a:t>
            </a:r>
            <a:endParaRPr lang="sl-SI" sz="1600" b="0" dirty="0" smtClean="0">
              <a:solidFill>
                <a:srgbClr val="333399"/>
              </a:solidFill>
            </a:endParaRPr>
          </a:p>
          <a:p>
            <a:pPr marL="357188" indent="-357188">
              <a:spcBef>
                <a:spcPts val="1200"/>
              </a:spcBef>
              <a:buFont typeface="Wingdings" panose="05000000000000000000" pitchFamily="2" charset="2"/>
              <a:buChar char="à"/>
              <a:tabLst>
                <a:tab pos="536575" algn="l"/>
              </a:tabLst>
              <a:defRPr/>
            </a:pPr>
            <a:r>
              <a:rPr lang="sl-SI" sz="1600" b="0" dirty="0">
                <a:solidFill>
                  <a:srgbClr val="333399"/>
                </a:solidFill>
              </a:rPr>
              <a:t>Uredba o emisiji snovi in toplote pri odvajanju odpadne vode iz obratov za proizvodnjo živil živalskega izvora in predelovalnih obratov živalskih stranskih </a:t>
            </a:r>
            <a:r>
              <a:rPr lang="sl-SI" sz="1600" b="0" dirty="0" smtClean="0">
                <a:solidFill>
                  <a:srgbClr val="333399"/>
                </a:solidFill>
              </a:rPr>
              <a:t>proizvodov (Uradni </a:t>
            </a:r>
            <a:r>
              <a:rPr lang="sl-SI" sz="1600" b="0" dirty="0">
                <a:solidFill>
                  <a:srgbClr val="333399"/>
                </a:solidFill>
              </a:rPr>
              <a:t>list RS, št. 45/07</a:t>
            </a:r>
            <a:r>
              <a:rPr lang="sl-SI" sz="1600" b="0" dirty="0" smtClean="0">
                <a:solidFill>
                  <a:srgbClr val="333399"/>
                </a:solidFill>
              </a:rPr>
              <a:t>)</a:t>
            </a:r>
            <a:endParaRPr lang="sl-SI" sz="1600" b="0" dirty="0" smtClean="0">
              <a:solidFill>
                <a:srgbClr val="333399"/>
              </a:solidFill>
            </a:endParaRPr>
          </a:p>
          <a:p>
            <a:pPr marL="357188" indent="-357188">
              <a:spcBef>
                <a:spcPts val="1200"/>
              </a:spcBef>
              <a:buFont typeface="Wingdings" panose="05000000000000000000" pitchFamily="2" charset="2"/>
              <a:buChar char="à"/>
              <a:tabLst>
                <a:tab pos="536575" algn="l"/>
              </a:tabLst>
              <a:defRPr/>
            </a:pPr>
            <a:r>
              <a:rPr lang="sl-SI" sz="1600" b="0" dirty="0">
                <a:solidFill>
                  <a:srgbClr val="333399"/>
                </a:solidFill>
              </a:rPr>
              <a:t>Uredba o emisiji snovi in toplote pri odvajanju odpadne vode iz naprav za obdelavo in predelavo živalskih in rastlinskih surovin ter mleka pri proizvodnji hrane za prehrano ljudi in živalske krme (Uradni list RS, št. 45/07</a:t>
            </a:r>
            <a:r>
              <a:rPr lang="sl-SI" sz="1600" b="0" dirty="0" smtClean="0">
                <a:solidFill>
                  <a:srgbClr val="333399"/>
                </a:solidFill>
              </a:rPr>
              <a:t>)</a:t>
            </a:r>
            <a:endParaRPr lang="sl-SI" sz="1600" b="0" dirty="0" smtClean="0">
              <a:solidFill>
                <a:srgbClr val="333399"/>
              </a:solidFill>
            </a:endParaRPr>
          </a:p>
          <a:p>
            <a:pPr marL="357188" indent="-357188">
              <a:spcBef>
                <a:spcPts val="1200"/>
              </a:spcBef>
              <a:buFont typeface="Wingdings" panose="05000000000000000000" pitchFamily="2" charset="2"/>
              <a:buChar char="à"/>
              <a:tabLst>
                <a:tab pos="536575" algn="l"/>
              </a:tabLst>
              <a:defRPr/>
            </a:pPr>
            <a:r>
              <a:rPr lang="sl-SI" sz="1600" b="0" dirty="0">
                <a:solidFill>
                  <a:srgbClr val="333399"/>
                </a:solidFill>
              </a:rPr>
              <a:t>Uredba o emisiji snovi in toplote pri odvajanju odpadne vode iz naprav za proizvodnjo alkoholnih in brezalkoholnih </a:t>
            </a:r>
            <a:r>
              <a:rPr lang="sl-SI" sz="1600" b="0" dirty="0" smtClean="0">
                <a:solidFill>
                  <a:srgbClr val="333399"/>
                </a:solidFill>
              </a:rPr>
              <a:t>pijač (Uradni </a:t>
            </a:r>
            <a:r>
              <a:rPr lang="sl-SI" sz="1600" b="0" dirty="0">
                <a:solidFill>
                  <a:srgbClr val="333399"/>
                </a:solidFill>
              </a:rPr>
              <a:t>list RS, št. 45/07</a:t>
            </a:r>
            <a:r>
              <a:rPr lang="sl-SI" sz="1600" b="0" dirty="0" smtClean="0">
                <a:solidFill>
                  <a:srgbClr val="333399"/>
                </a:solidFill>
              </a:rPr>
              <a:t>)</a:t>
            </a:r>
            <a:endParaRPr lang="sl-SI" sz="1600" b="0" dirty="0" smtClean="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
        <p:nvSpPr>
          <p:cNvPr id="8" name="Interaktivni gumb: Naprej ali naslednji 7">
            <a:hlinkClick r:id="rId3" action="ppaction://hlinksldjump" highlightClick="1"/>
          </p:cNvPr>
          <p:cNvSpPr/>
          <p:nvPr/>
        </p:nvSpPr>
        <p:spPr>
          <a:xfrm>
            <a:off x="8102904" y="4924934"/>
            <a:ext cx="162000" cy="162000"/>
          </a:xfrm>
          <a:prstGeom prst="actionButtonForwardNex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5717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PRAVNE PODLAGE</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5</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spcBef>
                <a:spcPts val="1200"/>
              </a:spcBef>
              <a:tabLst>
                <a:tab pos="536575" algn="l"/>
              </a:tabLst>
              <a:defRPr/>
            </a:pPr>
            <a:r>
              <a:rPr lang="pl-PL" sz="1600" dirty="0">
                <a:solidFill>
                  <a:srgbClr val="333399"/>
                </a:solidFill>
              </a:rPr>
              <a:t>POSEBNI PREDPISI </a:t>
            </a:r>
            <a:r>
              <a:rPr lang="pl-PL" sz="1600" b="0" dirty="0">
                <a:solidFill>
                  <a:srgbClr val="333399"/>
                </a:solidFill>
              </a:rPr>
              <a:t>(predpisi, ki posamezna vprašanja za posamezno vrsto naprave ali posamezno vrsto odpadne vode urejajo drugače - informativni seznam)</a:t>
            </a:r>
            <a:r>
              <a:rPr lang="pl-PL" sz="1600" dirty="0">
                <a:solidFill>
                  <a:srgbClr val="333399"/>
                </a:solidFill>
              </a:rPr>
              <a:t>:</a:t>
            </a:r>
          </a:p>
          <a:p>
            <a:pPr marL="357188" indent="-357188">
              <a:spcBef>
                <a:spcPts val="1200"/>
              </a:spcBef>
              <a:buFont typeface="Wingdings" panose="05000000000000000000" pitchFamily="2" charset="2"/>
              <a:buChar char="à"/>
              <a:tabLst>
                <a:tab pos="536575" algn="l"/>
              </a:tabLst>
              <a:defRPr/>
            </a:pPr>
            <a:r>
              <a:rPr lang="sl-SI" sz="1600" b="0" dirty="0" smtClean="0">
                <a:solidFill>
                  <a:srgbClr val="333399"/>
                </a:solidFill>
              </a:rPr>
              <a:t>Uredba </a:t>
            </a:r>
            <a:r>
              <a:rPr lang="sl-SI" sz="1600" b="0" dirty="0">
                <a:solidFill>
                  <a:srgbClr val="333399"/>
                </a:solidFill>
              </a:rPr>
              <a:t>o emisiji snovi in toplote pri odvajanju odpadne vode iz naprav za proizvodnjo rastlinskih in živalskih olj in </a:t>
            </a:r>
            <a:r>
              <a:rPr lang="sl-SI" sz="1600" b="0" dirty="0" smtClean="0">
                <a:solidFill>
                  <a:srgbClr val="333399"/>
                </a:solidFill>
              </a:rPr>
              <a:t>masti (Uradni </a:t>
            </a:r>
            <a:r>
              <a:rPr lang="sl-SI" sz="1600" b="0" dirty="0">
                <a:solidFill>
                  <a:srgbClr val="333399"/>
                </a:solidFill>
              </a:rPr>
              <a:t>list RS, št. 45/07</a:t>
            </a:r>
            <a:r>
              <a:rPr lang="sl-SI" sz="1600" b="0" dirty="0" smtClean="0">
                <a:solidFill>
                  <a:srgbClr val="333399"/>
                </a:solidFill>
              </a:rPr>
              <a:t>)</a:t>
            </a: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r>
              <a:rPr lang="sl-SI" sz="1600" b="0" dirty="0">
                <a:solidFill>
                  <a:srgbClr val="333399"/>
                </a:solidFill>
              </a:rPr>
              <a:t>Uredba o emisiji snovi in toplote pri odvajanju odpadne vode iz naprav za proizvodnjo, predelavo in obdelavo tekstilnih vlaken (Uradni list RS, št. 7/07</a:t>
            </a:r>
            <a:r>
              <a:rPr lang="sl-SI" sz="1600" b="0" dirty="0" smtClean="0">
                <a:solidFill>
                  <a:srgbClr val="333399"/>
                </a:solidFill>
              </a:rPr>
              <a:t>)</a:t>
            </a: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r>
              <a:rPr lang="sl-SI" sz="1600" b="0" dirty="0">
                <a:solidFill>
                  <a:srgbClr val="333399"/>
                </a:solidFill>
              </a:rPr>
              <a:t>Uredba o emisiji snovi pri odvajanju odpadnih vod iz objektov za opravljanje zdravstvene in veterinarske dejavnosti </a:t>
            </a:r>
            <a:r>
              <a:rPr lang="sl-SI" sz="1600" b="0" dirty="0" smtClean="0">
                <a:solidFill>
                  <a:srgbClr val="333399"/>
                </a:solidFill>
              </a:rPr>
              <a:t>(</a:t>
            </a:r>
            <a:r>
              <a:rPr lang="sl-SI" sz="1600" b="0" dirty="0">
                <a:solidFill>
                  <a:srgbClr val="333399"/>
                </a:solidFill>
              </a:rPr>
              <a:t>Uradni list RS, št. 10/99 in 41/04 - ZVO-1</a:t>
            </a:r>
            <a:r>
              <a:rPr lang="sl-SI" sz="1600" b="0" dirty="0" smtClean="0">
                <a:solidFill>
                  <a:srgbClr val="333399"/>
                </a:solidFill>
              </a:rPr>
              <a:t>)</a:t>
            </a:r>
            <a:endParaRPr lang="sl-SI" sz="1600" b="0" dirty="0" smtClean="0">
              <a:solidFill>
                <a:srgbClr val="333399"/>
              </a:solidFill>
            </a:endParaRPr>
          </a:p>
          <a:p>
            <a:pPr marL="357188" indent="-357188">
              <a:spcBef>
                <a:spcPts val="1200"/>
              </a:spcBef>
              <a:buFont typeface="Wingdings" panose="05000000000000000000" pitchFamily="2" charset="2"/>
              <a:buChar char="à"/>
              <a:tabLst>
                <a:tab pos="536575" algn="l"/>
              </a:tabLst>
              <a:defRPr/>
            </a:pPr>
            <a:r>
              <a:rPr lang="sl-SI" sz="1600" b="0" dirty="0">
                <a:solidFill>
                  <a:srgbClr val="333399"/>
                </a:solidFill>
              </a:rPr>
              <a:t>Uredba o emisiji snovi pri odvajanju odpadnih vod iz objektov reje domačih živali </a:t>
            </a:r>
            <a:r>
              <a:rPr lang="sl-SI" sz="1600" b="0" dirty="0" smtClean="0">
                <a:solidFill>
                  <a:srgbClr val="333399"/>
                </a:solidFill>
              </a:rPr>
              <a:t>(</a:t>
            </a:r>
            <a:r>
              <a:rPr lang="sl-SI" sz="1600" b="0" dirty="0">
                <a:solidFill>
                  <a:srgbClr val="333399"/>
                </a:solidFill>
              </a:rPr>
              <a:t>Uradni list RS, št. 10/99, 07/00 in 41/04 - ZVO-1</a:t>
            </a:r>
            <a:r>
              <a:rPr lang="sl-SI" sz="1600" b="0" dirty="0" smtClean="0">
                <a:solidFill>
                  <a:srgbClr val="333399"/>
                </a:solidFill>
              </a:rPr>
              <a:t>)</a:t>
            </a: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r>
              <a:rPr lang="sl-SI" sz="1600" b="0" i="1" dirty="0" smtClean="0">
                <a:solidFill>
                  <a:srgbClr val="333399"/>
                </a:solidFill>
              </a:rPr>
              <a:t>lahko tudi druge, glede na dejavnost v izvajanju </a:t>
            </a:r>
            <a:endParaRPr lang="sl-SI" sz="1600" b="0" i="1"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
        <p:nvSpPr>
          <p:cNvPr id="8" name="Interaktivni gumb: Naprej ali naslednji 7">
            <a:hlinkClick r:id="rId3" action="ppaction://hlinksldjump" highlightClick="1"/>
          </p:cNvPr>
          <p:cNvSpPr/>
          <p:nvPr/>
        </p:nvSpPr>
        <p:spPr>
          <a:xfrm>
            <a:off x="5578952" y="5631716"/>
            <a:ext cx="162000" cy="162000"/>
          </a:xfrm>
          <a:prstGeom prst="actionButtonForwardNex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065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ODPADNA VODA</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6</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1200"/>
              </a:spcBef>
              <a:buFont typeface="Wingdings" panose="05000000000000000000" pitchFamily="2" charset="2"/>
              <a:buChar char="à"/>
              <a:tabLst>
                <a:tab pos="536575" algn="l"/>
              </a:tabLst>
              <a:defRPr/>
            </a:pPr>
            <a:r>
              <a:rPr lang="sl-SI" sz="1600" b="0" dirty="0" smtClean="0">
                <a:solidFill>
                  <a:srgbClr val="333399"/>
                </a:solidFill>
              </a:rPr>
              <a:t>odpadna </a:t>
            </a:r>
            <a:r>
              <a:rPr lang="sl-SI" sz="1600" b="0" dirty="0">
                <a:solidFill>
                  <a:srgbClr val="333399"/>
                </a:solidFill>
              </a:rPr>
              <a:t>voda: je voda, ki se po uporabi ali kot posledica padavin onesnažena odvaja v javno kanalizacijo ali vode; odpadna voda je lahko </a:t>
            </a:r>
            <a:r>
              <a:rPr lang="sl-SI" sz="1600" b="0" dirty="0" smtClean="0">
                <a:solidFill>
                  <a:srgbClr val="333399"/>
                </a:solidFill>
              </a:rPr>
              <a:t>komunalna </a:t>
            </a:r>
            <a:r>
              <a:rPr lang="sl-SI" sz="1600" b="0" dirty="0">
                <a:solidFill>
                  <a:srgbClr val="333399"/>
                </a:solidFill>
              </a:rPr>
              <a:t>ali </a:t>
            </a:r>
            <a:r>
              <a:rPr lang="sl-SI" sz="1600" b="0" dirty="0" smtClean="0">
                <a:solidFill>
                  <a:srgbClr val="333399"/>
                </a:solidFill>
              </a:rPr>
              <a:t>industrijska </a:t>
            </a:r>
            <a:r>
              <a:rPr lang="sl-SI" sz="1600" b="0" dirty="0" smtClean="0">
                <a:solidFill>
                  <a:srgbClr val="333399"/>
                </a:solidFill>
              </a:rPr>
              <a:t>ali padavinska odpadna </a:t>
            </a:r>
            <a:r>
              <a:rPr lang="sl-SI" sz="1600" b="0" dirty="0">
                <a:solidFill>
                  <a:srgbClr val="333399"/>
                </a:solidFill>
              </a:rPr>
              <a:t>voda</a:t>
            </a:r>
          </a:p>
          <a:p>
            <a:pPr marL="742950" lvl="1" indent="-285750" algn="l">
              <a:spcBef>
                <a:spcPts val="600"/>
              </a:spcBef>
              <a:spcAft>
                <a:spcPts val="0"/>
              </a:spcAft>
              <a:buFont typeface="Arial" charset="0"/>
              <a:buChar char="–"/>
              <a:tabLst>
                <a:tab pos="536575" algn="l"/>
              </a:tabLst>
              <a:defRPr/>
            </a:pPr>
            <a:r>
              <a:rPr lang="sl-SI" sz="1500" i="1" dirty="0" smtClean="0">
                <a:solidFill>
                  <a:srgbClr val="333399"/>
                </a:solidFill>
                <a:latin typeface="Arial" pitchFamily="34" charset="0"/>
                <a:ea typeface="+mj-ea"/>
                <a:cs typeface="Arial" pitchFamily="34" charset="0"/>
              </a:rPr>
              <a:t>komunalna </a:t>
            </a:r>
            <a:r>
              <a:rPr lang="sl-SI" sz="1500" i="1" dirty="0" smtClean="0">
                <a:solidFill>
                  <a:srgbClr val="333399"/>
                </a:solidFill>
                <a:latin typeface="Arial" pitchFamily="34" charset="0"/>
                <a:ea typeface="+mj-ea"/>
                <a:cs typeface="Arial" pitchFamily="34" charset="0"/>
              </a:rPr>
              <a:t>odpadna </a:t>
            </a:r>
            <a:r>
              <a:rPr lang="sl-SI" sz="1500" i="1" dirty="0">
                <a:solidFill>
                  <a:srgbClr val="333399"/>
                </a:solidFill>
                <a:latin typeface="Arial" pitchFamily="34" charset="0"/>
                <a:ea typeface="+mj-ea"/>
                <a:cs typeface="Arial" pitchFamily="34" charset="0"/>
              </a:rPr>
              <a:t>voda </a:t>
            </a:r>
            <a:r>
              <a:rPr lang="sl-SI" sz="1500" dirty="0">
                <a:solidFill>
                  <a:srgbClr val="333399"/>
                </a:solidFill>
                <a:latin typeface="Arial" pitchFamily="34" charset="0"/>
                <a:ea typeface="+mj-ea"/>
                <a:cs typeface="Arial" pitchFamily="34" charset="0"/>
              </a:rPr>
              <a:t>je odpadna voda, ki nastaja v bivalnem okolju gospodinjstev zaradi rabe vode v sanitarnih prostorih, pri kuhanju, pranju in drugih gospodinjskih </a:t>
            </a:r>
            <a:r>
              <a:rPr lang="sl-SI" sz="1500" dirty="0" smtClean="0">
                <a:solidFill>
                  <a:srgbClr val="333399"/>
                </a:solidFill>
                <a:latin typeface="Arial" pitchFamily="34" charset="0"/>
                <a:ea typeface="+mj-ea"/>
                <a:cs typeface="Arial" pitchFamily="34" charset="0"/>
              </a:rPr>
              <a:t>opravilih, ali odpadna </a:t>
            </a:r>
            <a:r>
              <a:rPr lang="sl-SI" sz="1500" dirty="0">
                <a:solidFill>
                  <a:srgbClr val="333399"/>
                </a:solidFill>
                <a:latin typeface="Arial" pitchFamily="34" charset="0"/>
                <a:ea typeface="+mj-ea"/>
                <a:cs typeface="Arial" pitchFamily="34" charset="0"/>
              </a:rPr>
              <a:t>voda, ki nastaja v objektih v javni rabi ali pri drugih dejavnostih, če je po nastanku in sestavi podobna vodi po uporabi v </a:t>
            </a:r>
            <a:r>
              <a:rPr lang="sl-SI" sz="1500" dirty="0" smtClean="0">
                <a:solidFill>
                  <a:srgbClr val="333399"/>
                </a:solidFill>
                <a:latin typeface="Arial" pitchFamily="34" charset="0"/>
                <a:ea typeface="+mj-ea"/>
                <a:cs typeface="Arial" pitchFamily="34" charset="0"/>
              </a:rPr>
              <a:t>gospodinjstvu </a:t>
            </a:r>
            <a:endParaRPr lang="sl-SI" sz="1500" dirty="0">
              <a:solidFill>
                <a:srgbClr val="333399"/>
              </a:solidFill>
              <a:latin typeface="Arial" pitchFamily="34" charset="0"/>
              <a:ea typeface="+mj-ea"/>
              <a:cs typeface="Arial" pitchFamily="34" charset="0"/>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Tree>
    <p:extLst>
      <p:ext uri="{BB962C8B-B14F-4D97-AF65-F5344CB8AC3E}">
        <p14:creationId xmlns:p14="http://schemas.microsoft.com/office/powerpoint/2010/main" val="1299556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ODPADNA VODA</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7</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742950" lvl="1" indent="-285750" algn="l">
              <a:spcBef>
                <a:spcPts val="600"/>
              </a:spcBef>
              <a:spcAft>
                <a:spcPts val="0"/>
              </a:spcAft>
              <a:buFont typeface="Arial" charset="0"/>
              <a:buChar char="–"/>
              <a:tabLst>
                <a:tab pos="536575" algn="l"/>
              </a:tabLst>
              <a:defRPr/>
            </a:pPr>
            <a:r>
              <a:rPr lang="sl-SI" sz="1500" i="1" dirty="0" smtClean="0">
                <a:solidFill>
                  <a:srgbClr val="333399"/>
                </a:solidFill>
                <a:latin typeface="Arial" pitchFamily="34" charset="0"/>
                <a:ea typeface="+mj-ea"/>
                <a:cs typeface="Arial" pitchFamily="34" charset="0"/>
              </a:rPr>
              <a:t>komunalna odpadna voda je tudi </a:t>
            </a:r>
            <a:r>
              <a:rPr lang="sl-SI" sz="1500" dirty="0" smtClean="0">
                <a:solidFill>
                  <a:srgbClr val="333399"/>
                </a:solidFill>
                <a:latin typeface="Arial" pitchFamily="34" charset="0"/>
                <a:ea typeface="+mj-ea"/>
                <a:cs typeface="Arial" pitchFamily="34" charset="0"/>
              </a:rPr>
              <a:t>odpadna voda, ki nastaja kot industrijska odpadna voda in so izpolnjeni predpisani </a:t>
            </a:r>
            <a:r>
              <a:rPr lang="sl-SI" sz="1500" dirty="0" smtClean="0">
                <a:solidFill>
                  <a:srgbClr val="333399"/>
                </a:solidFill>
                <a:latin typeface="Arial" pitchFamily="34" charset="0"/>
                <a:ea typeface="+mj-ea"/>
                <a:cs typeface="Arial" pitchFamily="34" charset="0"/>
              </a:rPr>
              <a:t>pogoji:</a:t>
            </a:r>
          </a:p>
          <a:p>
            <a:pPr marL="984250" lvl="2" indent="-179388" algn="l">
              <a:spcBef>
                <a:spcPts val="600"/>
              </a:spcBef>
              <a:spcAft>
                <a:spcPts val="0"/>
              </a:spcAft>
              <a:buFont typeface="+mj-lt"/>
              <a:buAutoNum type="romanLcPeriod"/>
              <a:tabLst>
                <a:tab pos="536575" algn="l"/>
              </a:tabLst>
              <a:defRPr/>
            </a:pPr>
            <a:r>
              <a:rPr lang="sl-SI" sz="1500" dirty="0">
                <a:solidFill>
                  <a:srgbClr val="333399"/>
                </a:solidFill>
                <a:latin typeface="Arial" pitchFamily="34" charset="0"/>
                <a:cs typeface="Arial" pitchFamily="34" charset="0"/>
              </a:rPr>
              <a:t>nastaja v proizvodnji ali storitveni ali drugi dejavnosti ali mešanica te odpadne vode s komunalno ali padavinsko odpadno vodo, če je po naravi in sestavi podobna odpadni vodi po uporabi v gospodinjstvu, njen povprečni dnevni pretok ne presega 15 m</a:t>
            </a:r>
            <a:r>
              <a:rPr lang="sl-SI" sz="1500" baseline="30000" dirty="0">
                <a:solidFill>
                  <a:srgbClr val="333399"/>
                </a:solidFill>
                <a:latin typeface="Arial" pitchFamily="34" charset="0"/>
                <a:cs typeface="Arial" pitchFamily="34" charset="0"/>
              </a:rPr>
              <a:t>3</a:t>
            </a:r>
            <a:r>
              <a:rPr lang="sl-SI" sz="1500" dirty="0">
                <a:solidFill>
                  <a:srgbClr val="333399"/>
                </a:solidFill>
                <a:latin typeface="Arial" pitchFamily="34" charset="0"/>
                <a:cs typeface="Arial" pitchFamily="34" charset="0"/>
              </a:rPr>
              <a:t>/dan, njena letna količina ne presega 4.000 m</a:t>
            </a:r>
            <a:r>
              <a:rPr lang="sl-SI" sz="1500" baseline="30000" dirty="0">
                <a:solidFill>
                  <a:srgbClr val="333399"/>
                </a:solidFill>
                <a:latin typeface="Arial" pitchFamily="34" charset="0"/>
                <a:cs typeface="Arial" pitchFamily="34" charset="0"/>
              </a:rPr>
              <a:t>3</a:t>
            </a:r>
            <a:r>
              <a:rPr lang="sl-SI" sz="1500" dirty="0">
                <a:solidFill>
                  <a:srgbClr val="333399"/>
                </a:solidFill>
                <a:latin typeface="Arial" pitchFamily="34" charset="0"/>
                <a:cs typeface="Arial" pitchFamily="34" charset="0"/>
              </a:rPr>
              <a:t>, obremenjevanje okolja zaradi njenega odvajanja ne presega 50 PE in pri kateri za nobeno od onesnaževal letna količina ne presega mejnih vrednosti letnih količin onesnaževal, določenih v prilogi </a:t>
            </a:r>
            <a:r>
              <a:rPr lang="sl-SI" sz="1500" dirty="0" smtClean="0">
                <a:solidFill>
                  <a:srgbClr val="333399"/>
                </a:solidFill>
                <a:latin typeface="Arial" pitchFamily="34" charset="0"/>
                <a:cs typeface="Arial" pitchFamily="34" charset="0"/>
              </a:rPr>
              <a:t>splošne emisijske uredbe</a:t>
            </a:r>
          </a:p>
          <a:p>
            <a:pPr marL="984250" lvl="2" indent="-179388" algn="l">
              <a:spcBef>
                <a:spcPts val="600"/>
              </a:spcBef>
              <a:spcAft>
                <a:spcPts val="0"/>
              </a:spcAft>
              <a:buFont typeface="+mj-lt"/>
              <a:buAutoNum type="romanLcPeriod"/>
              <a:tabLst>
                <a:tab pos="536575" algn="l"/>
              </a:tabLst>
              <a:defRPr/>
            </a:pPr>
            <a:r>
              <a:rPr lang="sl-SI" sz="1500" dirty="0" smtClean="0">
                <a:solidFill>
                  <a:srgbClr val="333399"/>
                </a:solidFill>
                <a:latin typeface="Arial" pitchFamily="34" charset="0"/>
                <a:ea typeface="+mj-ea"/>
                <a:cs typeface="Arial" pitchFamily="34" charset="0"/>
              </a:rPr>
              <a:t>nastaja </a:t>
            </a:r>
            <a:r>
              <a:rPr lang="sl-SI" sz="1500" dirty="0">
                <a:solidFill>
                  <a:srgbClr val="333399"/>
                </a:solidFill>
                <a:latin typeface="Arial" pitchFamily="34" charset="0"/>
                <a:ea typeface="+mj-ea"/>
                <a:cs typeface="Arial" pitchFamily="34" charset="0"/>
              </a:rPr>
              <a:t>kot industrijska odpadna voda, za katero iz posebnega </a:t>
            </a:r>
            <a:r>
              <a:rPr lang="sl-SI" sz="1500" dirty="0" smtClean="0">
                <a:solidFill>
                  <a:srgbClr val="333399"/>
                </a:solidFill>
                <a:latin typeface="Arial" pitchFamily="34" charset="0"/>
                <a:ea typeface="+mj-ea"/>
                <a:cs typeface="Arial" pitchFamily="34" charset="0"/>
              </a:rPr>
              <a:t>predpisa, </a:t>
            </a:r>
            <a:r>
              <a:rPr lang="sl-SI" sz="1500" dirty="0">
                <a:solidFill>
                  <a:srgbClr val="333399"/>
                </a:solidFill>
                <a:latin typeface="Arial" pitchFamily="34" charset="0"/>
                <a:ea typeface="+mj-ea"/>
                <a:cs typeface="Arial" pitchFamily="34" charset="0"/>
              </a:rPr>
              <a:t>ki posamezna vprašanja emisije snovi in toplote pri odvajanju tovrstne industrijske odpadne vode ureja drugače, izhaja, da se za te industrijske odpadne vode ne uporablja </a:t>
            </a:r>
            <a:r>
              <a:rPr lang="sl-SI" sz="1500" dirty="0" smtClean="0">
                <a:solidFill>
                  <a:srgbClr val="333399"/>
                </a:solidFill>
                <a:latin typeface="Arial" pitchFamily="34" charset="0"/>
                <a:ea typeface="+mj-ea"/>
                <a:cs typeface="Arial" pitchFamily="34" charset="0"/>
              </a:rPr>
              <a:t>ali</a:t>
            </a:r>
          </a:p>
          <a:p>
            <a:pPr marL="984250" lvl="2" indent="-179388" algn="l">
              <a:spcBef>
                <a:spcPts val="600"/>
              </a:spcBef>
              <a:spcAft>
                <a:spcPts val="0"/>
              </a:spcAft>
              <a:buFont typeface="+mj-lt"/>
              <a:buAutoNum type="romanLcPeriod"/>
              <a:tabLst>
                <a:tab pos="536575" algn="l"/>
              </a:tabLst>
              <a:defRPr/>
            </a:pPr>
            <a:r>
              <a:rPr lang="sl-SI" sz="1500" dirty="0" smtClean="0">
                <a:solidFill>
                  <a:srgbClr val="333399"/>
                </a:solidFill>
                <a:latin typeface="Arial" pitchFamily="34" charset="0"/>
                <a:ea typeface="+mj-ea"/>
                <a:cs typeface="Arial" pitchFamily="34" charset="0"/>
              </a:rPr>
              <a:t>nastaja </a:t>
            </a:r>
            <a:r>
              <a:rPr lang="sl-SI" sz="1500" dirty="0">
                <a:solidFill>
                  <a:srgbClr val="333399"/>
                </a:solidFill>
                <a:latin typeface="Arial" pitchFamily="34" charset="0"/>
                <a:ea typeface="+mj-ea"/>
                <a:cs typeface="Arial" pitchFamily="34" charset="0"/>
              </a:rPr>
              <a:t>kot industrijska odpadna voda v napravi, za katero iz posebnega </a:t>
            </a:r>
            <a:r>
              <a:rPr lang="sl-SI" sz="1500" dirty="0" smtClean="0">
                <a:solidFill>
                  <a:srgbClr val="333399"/>
                </a:solidFill>
                <a:latin typeface="Arial" pitchFamily="34" charset="0"/>
                <a:ea typeface="+mj-ea"/>
                <a:cs typeface="Arial" pitchFamily="34" charset="0"/>
              </a:rPr>
              <a:t>predpisa, </a:t>
            </a:r>
            <a:r>
              <a:rPr lang="sl-SI" sz="1500" dirty="0">
                <a:solidFill>
                  <a:srgbClr val="333399"/>
                </a:solidFill>
                <a:latin typeface="Arial" pitchFamily="34" charset="0"/>
                <a:ea typeface="+mj-ea"/>
                <a:cs typeface="Arial" pitchFamily="34" charset="0"/>
              </a:rPr>
              <a:t>ki posamezna vprašanja emisije snovi in toplote pri odvajanju industrijske odpadne vode iz tovrstne naprave ureja drugače, izhaja, da se za industrijske odpadne vode iz te naprave ne uporablja;</a:t>
            </a:r>
          </a:p>
          <a:p>
            <a:pPr marL="742950" lvl="1" indent="-285750" algn="l">
              <a:spcBef>
                <a:spcPts val="600"/>
              </a:spcBef>
              <a:spcAft>
                <a:spcPts val="0"/>
              </a:spcAft>
              <a:buFont typeface="Arial" charset="0"/>
              <a:buChar char="–"/>
              <a:tabLst>
                <a:tab pos="536575" algn="l"/>
              </a:tabLst>
              <a:defRPr/>
            </a:pPr>
            <a:endParaRPr lang="sl-SI" sz="1500" dirty="0">
              <a:solidFill>
                <a:srgbClr val="333399"/>
              </a:solidFill>
              <a:latin typeface="Arial" pitchFamily="34" charset="0"/>
              <a:ea typeface="+mj-ea"/>
              <a:cs typeface="Arial" pitchFamily="34" charset="0"/>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Tree>
    <p:extLst>
      <p:ext uri="{BB962C8B-B14F-4D97-AF65-F5344CB8AC3E}">
        <p14:creationId xmlns:p14="http://schemas.microsoft.com/office/powerpoint/2010/main" val="3126897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ODPADNA VODA</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8</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742950" lvl="1" indent="-285750" algn="l">
              <a:spcBef>
                <a:spcPts val="600"/>
              </a:spcBef>
              <a:spcAft>
                <a:spcPts val="600"/>
              </a:spcAft>
              <a:buFont typeface="Arial" charset="0"/>
              <a:buChar char="–"/>
              <a:tabLst>
                <a:tab pos="536575" algn="l"/>
              </a:tabLst>
              <a:defRPr/>
            </a:pPr>
            <a:r>
              <a:rPr lang="sl-SI" sz="1500" i="1" dirty="0" smtClean="0">
                <a:solidFill>
                  <a:srgbClr val="333399"/>
                </a:solidFill>
                <a:latin typeface="Arial" pitchFamily="34" charset="0"/>
                <a:ea typeface="+mj-ea"/>
                <a:cs typeface="Arial" pitchFamily="34" charset="0"/>
              </a:rPr>
              <a:t>Industrijska </a:t>
            </a:r>
            <a:r>
              <a:rPr lang="sl-SI" sz="1500" i="1" dirty="0">
                <a:solidFill>
                  <a:srgbClr val="333399"/>
                </a:solidFill>
                <a:latin typeface="Arial" pitchFamily="34" charset="0"/>
                <a:ea typeface="+mj-ea"/>
                <a:cs typeface="Arial" pitchFamily="34" charset="0"/>
              </a:rPr>
              <a:t>odpadna voda </a:t>
            </a:r>
            <a:r>
              <a:rPr lang="sl-SI" sz="1500" dirty="0">
                <a:solidFill>
                  <a:srgbClr val="333399"/>
                </a:solidFill>
                <a:latin typeface="Arial" pitchFamily="34" charset="0"/>
                <a:ea typeface="+mj-ea"/>
                <a:cs typeface="Arial" pitchFamily="34" charset="0"/>
              </a:rPr>
              <a:t>je odpadna voda, ki nastaja v industriji, obrtni ali obrti podobni ali drugi gospodarski dejavnosti in po nastanku ni podobna komunalni odpadni vodi; industrijska odpadna voda je tudi </a:t>
            </a:r>
            <a:r>
              <a:rPr lang="sl-SI" sz="1500" u="sng" dirty="0">
                <a:solidFill>
                  <a:srgbClr val="333399"/>
                </a:solidFill>
                <a:latin typeface="Arial" pitchFamily="34" charset="0"/>
                <a:ea typeface="+mj-ea"/>
                <a:cs typeface="Arial" pitchFamily="34" charset="0"/>
              </a:rPr>
              <a:t>odpadna voda, ki nastaja pri opravljanju kmetijske dejavnosti</a:t>
            </a:r>
            <a:r>
              <a:rPr lang="sl-SI" sz="1500" dirty="0">
                <a:solidFill>
                  <a:srgbClr val="333399"/>
                </a:solidFill>
                <a:latin typeface="Arial" pitchFamily="34" charset="0"/>
                <a:ea typeface="+mj-ea"/>
                <a:cs typeface="Arial" pitchFamily="34" charset="0"/>
              </a:rPr>
              <a:t>, mešanica industrijske odpadne vode s komunalno ali padavinsko odpadno vodo ali z obema, če gre za komunalno ali padavinsko odpadno vodo, ki nastaja na območju iste naprave, in se pomešane odpadne vode po skupnem iztoku odvajajo v javno kanalizacijo ali v vode, odpadna voda, ki se zbira in odteka s površin objektov ali naprav za predhodno skladiščenje, predelavo, skladiščenje ali odstranjevanje odpadkov, razen njihovih streh, ali s funkcionalnih prometnih površin ob teh objektih in napravah, če na teh površinah poteka manipulacija z odpadki in bi lahko prišlo do onesnaženja površin, hladilna odpadna voda in biološko razgradljiva industrijska odpadna voda iz naprave, v kateri poteka določena vrsta dejavnosti (iz UWWTD)</a:t>
            </a: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Tree>
    <p:extLst>
      <p:ext uri="{BB962C8B-B14F-4D97-AF65-F5344CB8AC3E}">
        <p14:creationId xmlns:p14="http://schemas.microsoft.com/office/powerpoint/2010/main" val="3991597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4"/>
          <p:cNvSpPr>
            <a:spLocks noGrp="1"/>
          </p:cNvSpPr>
          <p:nvPr>
            <p:ph type="ctrTitle"/>
          </p:nvPr>
        </p:nvSpPr>
        <p:spPr bwMode="auto">
          <a:xfrm>
            <a:off x="539750" y="1079500"/>
            <a:ext cx="8135938"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algn="ctr"/>
            <a:r>
              <a:rPr lang="sl-SI" altLang="en-US" sz="2400" dirty="0" smtClean="0">
                <a:solidFill>
                  <a:srgbClr val="333399"/>
                </a:solidFill>
                <a:latin typeface="Arial" charset="0"/>
                <a:cs typeface="Arial" charset="0"/>
              </a:rPr>
              <a:t>ZAHTEVE ZA ODPADNO VODO</a:t>
            </a:r>
            <a:endParaRPr lang="en-GB" altLang="en-US" sz="2400" dirty="0" smtClean="0">
              <a:solidFill>
                <a:srgbClr val="333399"/>
              </a:solidFill>
              <a:latin typeface="Arial" charset="0"/>
              <a:cs typeface="Arial" charset="0"/>
            </a:endParaRPr>
          </a:p>
        </p:txBody>
      </p:sp>
      <p:sp>
        <p:nvSpPr>
          <p:cNvPr id="4" name="Ograda datuma 3"/>
          <p:cNvSpPr>
            <a:spLocks noGrp="1"/>
          </p:cNvSpPr>
          <p:nvPr>
            <p:ph type="dt" sz="quarter" idx="10"/>
          </p:nvPr>
        </p:nvSpPr>
        <p:spPr>
          <a:xfrm>
            <a:off x="539750" y="6353175"/>
            <a:ext cx="1495425" cy="365125"/>
          </a:xfrm>
        </p:spPr>
        <p:txBody>
          <a:bodyPr/>
          <a:lstStyle/>
          <a:p>
            <a:pPr>
              <a:defRPr/>
            </a:pPr>
            <a:r>
              <a:rPr lang="sl-SI" smtClean="0">
                <a:solidFill>
                  <a:schemeClr val="tx2">
                    <a:lumMod val="50000"/>
                    <a:lumOff val="50000"/>
                  </a:schemeClr>
                </a:solidFill>
              </a:rPr>
              <a:t>24. 10. 2019</a:t>
            </a:r>
            <a:endParaRPr lang="sl-SI" dirty="0">
              <a:solidFill>
                <a:schemeClr val="tx2">
                  <a:lumMod val="50000"/>
                  <a:lumOff val="50000"/>
                </a:schemeClr>
              </a:solidFill>
            </a:endParaRPr>
          </a:p>
        </p:txBody>
      </p:sp>
      <p:sp>
        <p:nvSpPr>
          <p:cNvPr id="9220" name="Ograda noge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sl-SI" altLang="en-US" dirty="0" smtClean="0">
                <a:solidFill>
                  <a:schemeClr val="tx2">
                    <a:lumMod val="50000"/>
                    <a:lumOff val="50000"/>
                  </a:schemeClr>
                </a:solidFill>
                <a:latin typeface="Calibri" pitchFamily="34" charset="0"/>
              </a:rPr>
              <a:t>MOP, mag. Nataša Vodopivec</a:t>
            </a:r>
          </a:p>
        </p:txBody>
      </p:sp>
      <p:sp>
        <p:nvSpPr>
          <p:cNvPr id="9221" name="Ograda številke diapozitiva 5"/>
          <p:cNvSpPr>
            <a:spLocks noGrp="1"/>
          </p:cNvSpPr>
          <p:nvPr>
            <p:ph type="sldNum" sz="quarter" idx="12"/>
          </p:nvPr>
        </p:nvSpPr>
        <p:spPr bwMode="auto">
          <a:xfrm>
            <a:off x="7343775" y="6356350"/>
            <a:ext cx="1331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B69EC1AE-579F-4469-B11A-BEDECCF31D99}" type="slidenum">
              <a:rPr lang="sl-SI" altLang="en-US" smtClean="0">
                <a:solidFill>
                  <a:schemeClr val="tx2">
                    <a:lumMod val="50000"/>
                    <a:lumOff val="50000"/>
                  </a:schemeClr>
                </a:solidFill>
                <a:latin typeface="Calibri" pitchFamily="34" charset="0"/>
              </a:rPr>
              <a:pPr eaLnBrk="1" hangingPunct="1">
                <a:defRPr/>
              </a:pPr>
              <a:t>9</a:t>
            </a:fld>
            <a:endParaRPr lang="sl-SI" altLang="en-US" smtClean="0">
              <a:solidFill>
                <a:schemeClr val="tx2">
                  <a:lumMod val="50000"/>
                  <a:lumOff val="50000"/>
                </a:schemeClr>
              </a:solidFill>
              <a:latin typeface="Calibri" pitchFamily="34" charset="0"/>
            </a:endParaRPr>
          </a:p>
        </p:txBody>
      </p:sp>
      <p:sp>
        <p:nvSpPr>
          <p:cNvPr id="9222" name="Naslov 14"/>
          <p:cNvSpPr txBox="1">
            <a:spLocks/>
          </p:cNvSpPr>
          <p:nvPr/>
        </p:nvSpPr>
        <p:spPr bwMode="auto">
          <a:xfrm>
            <a:off x="827985" y="2061197"/>
            <a:ext cx="813593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a:endParaRPr lang="en-GB" altLang="en-US" b="1">
              <a:solidFill>
                <a:srgbClr val="333399"/>
              </a:solidFill>
            </a:endParaRPr>
          </a:p>
        </p:txBody>
      </p:sp>
      <p:sp>
        <p:nvSpPr>
          <p:cNvPr id="17" name="Naslov 14"/>
          <p:cNvSpPr txBox="1">
            <a:spLocks/>
          </p:cNvSpPr>
          <p:nvPr/>
        </p:nvSpPr>
        <p:spPr>
          <a:xfrm>
            <a:off x="720000" y="2160588"/>
            <a:ext cx="7560000" cy="3960000"/>
          </a:xfrm>
          <a:prstGeom prst="rect">
            <a:avLst/>
          </a:prstGeom>
        </p:spPr>
        <p:txBody>
          <a:bodyPr lIns="0" tIns="0" rIns="0" bIns="0"/>
          <a:lstStyle>
            <a:lvl1pPr algn="l" defTabSz="457200" rtl="0" eaLnBrk="0" fontAlgn="base" hangingPunct="0">
              <a:spcBef>
                <a:spcPct val="0"/>
              </a:spcBef>
              <a:spcAft>
                <a:spcPct val="0"/>
              </a:spcAft>
              <a:defRPr sz="4400" b="1" kern="1200">
                <a:solidFill>
                  <a:srgbClr val="999999"/>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357188" indent="-357188">
              <a:spcBef>
                <a:spcPts val="1200"/>
              </a:spcBef>
              <a:buFont typeface="Wingdings" panose="05000000000000000000" pitchFamily="2" charset="2"/>
              <a:buChar char="à"/>
              <a:tabLst>
                <a:tab pos="536575" algn="l"/>
              </a:tabLst>
              <a:defRPr/>
            </a:pPr>
            <a:r>
              <a:rPr lang="sl-SI" sz="1600" b="0" dirty="0" smtClean="0">
                <a:solidFill>
                  <a:srgbClr val="333399"/>
                </a:solidFill>
              </a:rPr>
              <a:t>pred </a:t>
            </a:r>
            <a:r>
              <a:rPr lang="sl-SI" sz="1600" b="0" dirty="0" smtClean="0">
                <a:solidFill>
                  <a:srgbClr val="333399"/>
                </a:solidFill>
              </a:rPr>
              <a:t>odvajanjem v okolje (posredno v podzemne vode ali neposredno v površinske vode) je treba zagotoviti, da mejne vrednosti emisij niso presežene</a:t>
            </a:r>
          </a:p>
          <a:p>
            <a:pPr marL="357188" indent="-357188">
              <a:spcBef>
                <a:spcPts val="1200"/>
              </a:spcBef>
              <a:buFont typeface="Wingdings" panose="05000000000000000000" pitchFamily="2" charset="2"/>
              <a:buChar char="à"/>
              <a:tabLst>
                <a:tab pos="536575" algn="l"/>
              </a:tabLst>
              <a:defRPr/>
            </a:pPr>
            <a:r>
              <a:rPr lang="sl-SI" sz="1600" b="0" dirty="0" smtClean="0">
                <a:solidFill>
                  <a:srgbClr val="333399"/>
                </a:solidFill>
              </a:rPr>
              <a:t>če </a:t>
            </a:r>
            <a:r>
              <a:rPr lang="sl-SI" sz="1600" b="0" dirty="0" smtClean="0">
                <a:solidFill>
                  <a:srgbClr val="333399"/>
                </a:solidFill>
              </a:rPr>
              <a:t>je območje opremljeno z javno kanalizacijo:</a:t>
            </a:r>
            <a:endParaRPr lang="sl-SI" sz="1600" b="0" dirty="0">
              <a:solidFill>
                <a:srgbClr val="333399"/>
              </a:solidFill>
            </a:endParaRPr>
          </a:p>
          <a:p>
            <a:pPr marL="742950" lvl="1" indent="-285750" algn="l">
              <a:spcBef>
                <a:spcPts val="600"/>
              </a:spcBef>
              <a:spcAft>
                <a:spcPts val="0"/>
              </a:spcAft>
              <a:buFont typeface="Arial" charset="0"/>
              <a:buChar char="–"/>
              <a:tabLst>
                <a:tab pos="536575" algn="l"/>
              </a:tabLst>
              <a:defRPr/>
            </a:pPr>
            <a:r>
              <a:rPr lang="sl-SI" sz="1500" dirty="0" smtClean="0">
                <a:solidFill>
                  <a:srgbClr val="333399"/>
                </a:solidFill>
                <a:latin typeface="Arial" pitchFamily="34" charset="0"/>
                <a:ea typeface="+mj-ea"/>
                <a:cs typeface="Arial" pitchFamily="34" charset="0"/>
              </a:rPr>
              <a:t>za </a:t>
            </a:r>
            <a:r>
              <a:rPr lang="sl-SI" sz="1500" i="1" dirty="0">
                <a:solidFill>
                  <a:srgbClr val="333399"/>
                </a:solidFill>
                <a:latin typeface="Arial" pitchFamily="34" charset="0"/>
                <a:ea typeface="+mj-ea"/>
                <a:cs typeface="Arial" pitchFamily="34" charset="0"/>
              </a:rPr>
              <a:t>komunalno odpadno vodo </a:t>
            </a:r>
            <a:r>
              <a:rPr lang="sl-SI" sz="1500" dirty="0">
                <a:solidFill>
                  <a:srgbClr val="333399"/>
                </a:solidFill>
                <a:latin typeface="Arial" pitchFamily="34" charset="0"/>
                <a:ea typeface="+mj-ea"/>
                <a:cs typeface="Arial" pitchFamily="34" charset="0"/>
              </a:rPr>
              <a:t>obvezno odvajanje v javno kanalizacijo </a:t>
            </a:r>
            <a:r>
              <a:rPr lang="sl-SI" sz="1500" dirty="0" smtClean="0">
                <a:solidFill>
                  <a:srgbClr val="333399"/>
                </a:solidFill>
                <a:latin typeface="Arial" pitchFamily="34" charset="0"/>
                <a:ea typeface="+mj-ea"/>
                <a:cs typeface="Arial" pitchFamily="34" charset="0"/>
              </a:rPr>
              <a:t>(razen če so izpolnjeni pogoji za uveljavljanje izjeme, tj. kanalizacijski priključek daljši od 100 m, priključitev tehnično neizvedljiva ali nesorazmerni stroški glede na koristi za okolje)</a:t>
            </a:r>
          </a:p>
          <a:p>
            <a:pPr marL="742950" lvl="1" indent="-285750" algn="l">
              <a:spcBef>
                <a:spcPts val="600"/>
              </a:spcBef>
              <a:spcAft>
                <a:spcPts val="0"/>
              </a:spcAft>
              <a:buFont typeface="Arial" charset="0"/>
              <a:buChar char="–"/>
              <a:tabLst>
                <a:tab pos="536575" algn="l"/>
              </a:tabLst>
              <a:defRPr/>
            </a:pPr>
            <a:r>
              <a:rPr lang="sl-SI" sz="1500" dirty="0">
                <a:solidFill>
                  <a:srgbClr val="333399"/>
                </a:solidFill>
                <a:latin typeface="Arial" pitchFamily="34" charset="0"/>
                <a:ea typeface="+mj-ea"/>
                <a:cs typeface="Arial" pitchFamily="34" charset="0"/>
              </a:rPr>
              <a:t>za </a:t>
            </a:r>
            <a:r>
              <a:rPr lang="sl-SI" sz="1500" i="1" dirty="0">
                <a:solidFill>
                  <a:srgbClr val="333399"/>
                </a:solidFill>
                <a:latin typeface="Arial" pitchFamily="34" charset="0"/>
                <a:ea typeface="+mj-ea"/>
                <a:cs typeface="Arial" pitchFamily="34" charset="0"/>
              </a:rPr>
              <a:t>industrijsko odpadno vodo </a:t>
            </a:r>
            <a:r>
              <a:rPr lang="sl-SI" sz="1500" dirty="0" smtClean="0">
                <a:solidFill>
                  <a:srgbClr val="333399"/>
                </a:solidFill>
                <a:latin typeface="Arial" pitchFamily="34" charset="0"/>
                <a:ea typeface="+mj-ea"/>
                <a:cs typeface="Arial" pitchFamily="34" charset="0"/>
              </a:rPr>
              <a:t>odvajanje v </a:t>
            </a:r>
            <a:r>
              <a:rPr lang="sl-SI" sz="1500" dirty="0">
                <a:solidFill>
                  <a:srgbClr val="333399"/>
                </a:solidFill>
                <a:latin typeface="Arial" pitchFamily="34" charset="0"/>
                <a:ea typeface="+mj-ea"/>
                <a:cs typeface="Arial" pitchFamily="34" charset="0"/>
              </a:rPr>
              <a:t>javno kanalizacijo, če je to tehnično mogoče in je za čiščenje industrijske odpadne vode zagotovljena zmogljivost kanalizacijskega omrežja javne kanalizacije in komunalne ali skupne čistilne naprave, ki zaključuje to kanalizacijsko </a:t>
            </a:r>
            <a:r>
              <a:rPr lang="sl-SI" sz="1500" dirty="0" smtClean="0">
                <a:solidFill>
                  <a:srgbClr val="333399"/>
                </a:solidFill>
                <a:latin typeface="Arial" pitchFamily="34" charset="0"/>
                <a:ea typeface="+mj-ea"/>
                <a:cs typeface="Arial" pitchFamily="34" charset="0"/>
              </a:rPr>
              <a:t>omrežje in je zmogljivost te čistilne naprave enaka ali večja od 2.000 PE; pred odvajanjem v javno kanalizacijo mora biti zagotovljeno doseganje mejnih vrednosti emisij za odvajanje v javno kanalizacijo (predčiščenje v industrijski čistilni napravi)</a:t>
            </a:r>
          </a:p>
          <a:p>
            <a:pPr marL="285750" indent="-285750">
              <a:spcBef>
                <a:spcPts val="600"/>
              </a:spcBef>
              <a:spcAft>
                <a:spcPts val="0"/>
              </a:spcAft>
              <a:buFont typeface="Arial" charset="0"/>
              <a:buChar char="–"/>
              <a:tabLst>
                <a:tab pos="536575" algn="l"/>
              </a:tabLst>
              <a:defRPr/>
            </a:pPr>
            <a:endParaRPr lang="sl-SI" sz="1500" dirty="0">
              <a:solidFill>
                <a:srgbClr val="333399"/>
              </a:solidFill>
              <a:latin typeface="Arial" pitchFamily="34" charset="0"/>
              <a:ea typeface="+mj-ea"/>
              <a:cs typeface="Arial" pitchFamily="34" charset="0"/>
            </a:endParaRPr>
          </a:p>
          <a:p>
            <a:pPr marL="742950" lvl="1" indent="-285750" algn="l">
              <a:spcBef>
                <a:spcPts val="600"/>
              </a:spcBef>
              <a:spcAft>
                <a:spcPts val="600"/>
              </a:spcAft>
              <a:buFont typeface="Arial" charset="0"/>
              <a:buChar char="–"/>
              <a:tabLst>
                <a:tab pos="536575" algn="l"/>
              </a:tabLst>
              <a:defRPr/>
            </a:pPr>
            <a:endParaRPr lang="sl-SI" sz="1500" dirty="0">
              <a:solidFill>
                <a:srgbClr val="333399"/>
              </a:solidFill>
              <a:latin typeface="Arial" pitchFamily="34" charset="0"/>
              <a:ea typeface="+mj-ea"/>
              <a:cs typeface="Arial" pitchFamily="34" charset="0"/>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marL="357188" indent="-357188">
              <a:spcBef>
                <a:spcPts val="1200"/>
              </a:spcBef>
              <a:buFont typeface="Wingdings" panose="05000000000000000000" pitchFamily="2" charset="2"/>
              <a:buChar char="à"/>
              <a:tabLst>
                <a:tab pos="536575" algn="l"/>
              </a:tabLst>
              <a:defRPr/>
            </a:pPr>
            <a:endParaRPr lang="sl-SI" sz="1600" b="0" dirty="0">
              <a:solidFill>
                <a:srgbClr val="333399"/>
              </a:solidFill>
            </a:endParaRPr>
          </a:p>
          <a:p>
            <a:pPr>
              <a:defRPr/>
            </a:pPr>
            <a:endParaRPr lang="sl-SI" sz="1800" dirty="0" smtClean="0">
              <a:solidFill>
                <a:srgbClr val="333399"/>
              </a:solidFill>
            </a:endParaRPr>
          </a:p>
          <a:p>
            <a:pPr>
              <a:defRPr/>
            </a:pPr>
            <a:endParaRPr lang="sl-SI" sz="1800" dirty="0">
              <a:solidFill>
                <a:srgbClr val="333399"/>
              </a:solidFill>
            </a:endParaRPr>
          </a:p>
        </p:txBody>
      </p:sp>
    </p:spTree>
    <p:extLst>
      <p:ext uri="{BB962C8B-B14F-4D97-AF65-F5344CB8AC3E}">
        <p14:creationId xmlns:p14="http://schemas.microsoft.com/office/powerpoint/2010/main" val="2673160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026_si10-cgp-mpe-PREDLOGA-2007">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026_si10-cgp-mpe-PREDLOGA-2007</Template>
  <TotalTime>3776</TotalTime>
  <Words>3615</Words>
  <Application>Microsoft Office PowerPoint</Application>
  <PresentationFormat>Diaprojekcija na zaslonu (4:3)</PresentationFormat>
  <Paragraphs>269</Paragraphs>
  <Slides>24</Slides>
  <Notes>23</Notes>
  <HiddenSlides>0</HiddenSlides>
  <MMClips>0</MMClips>
  <ScaleCrop>false</ScaleCrop>
  <HeadingPairs>
    <vt:vector size="6" baseType="variant">
      <vt:variant>
        <vt:lpstr>Uporabljene pisave</vt:lpstr>
      </vt:variant>
      <vt:variant>
        <vt:i4>5</vt:i4>
      </vt:variant>
      <vt:variant>
        <vt:lpstr>Tema</vt:lpstr>
      </vt:variant>
      <vt:variant>
        <vt:i4>2</vt:i4>
      </vt:variant>
      <vt:variant>
        <vt:lpstr>Naslovi diapozitivov</vt:lpstr>
      </vt:variant>
      <vt:variant>
        <vt:i4>24</vt:i4>
      </vt:variant>
    </vt:vector>
  </HeadingPairs>
  <TitlesOfParts>
    <vt:vector size="31" baseType="lpstr">
      <vt:lpstr>Arial</vt:lpstr>
      <vt:lpstr>Republika</vt:lpstr>
      <vt:lpstr>Calibri</vt:lpstr>
      <vt:lpstr>Symbol</vt:lpstr>
      <vt:lpstr>Wingdings</vt:lpstr>
      <vt:lpstr>026_si10-cgp-mpe-PREDLOGA-2007</vt:lpstr>
      <vt:lpstr>Custom Design</vt:lpstr>
      <vt:lpstr> </vt:lpstr>
      <vt:lpstr>MOŽNE DOPOLNILNE DEJAVNOSTI NA KMETIJI</vt:lpstr>
      <vt:lpstr>PRAVNE PODLAGE</vt:lpstr>
      <vt:lpstr>PRAVNE PODLAGE</vt:lpstr>
      <vt:lpstr>PRAVNE PODLAGE</vt:lpstr>
      <vt:lpstr>ODPADNA VODA</vt:lpstr>
      <vt:lpstr>ODPADNA VODA</vt:lpstr>
      <vt:lpstr>ODPADNA VODA</vt:lpstr>
      <vt:lpstr>ZAHTEVE ZA ODPADNO VODO</vt:lpstr>
      <vt:lpstr>ZAHTEVE ZA ODPADNO VODO</vt:lpstr>
      <vt:lpstr>ZAHTEVE ZA ODPADNO VODO</vt:lpstr>
      <vt:lpstr>UPORABA BLATA ZA GNOJILO V KMETIJSTVU</vt:lpstr>
      <vt:lpstr>KOMUNALNA ČISTILNA NAPRAVA</vt:lpstr>
      <vt:lpstr>GREZNICA</vt:lpstr>
      <vt:lpstr>MKČN &lt; 50 PE V AGLOMERACIJI</vt:lpstr>
      <vt:lpstr>NEPRETOČNA GREZNICA V AGLOMERACIJI</vt:lpstr>
      <vt:lpstr>MKČN &lt; 50 PE ZUNAJ MEJA AGLOMERACIJ</vt:lpstr>
      <vt:lpstr>MKČN &lt; 50 PE ZUNAJ MEJA AGLOMERACIJ</vt:lpstr>
      <vt:lpstr>PROIZVODNJA HRANE</vt:lpstr>
      <vt:lpstr>PROIZVODNJA HRANE</vt:lpstr>
      <vt:lpstr>VPRAŠANJA</vt:lpstr>
      <vt:lpstr>VPRAŠANJA</vt:lpstr>
      <vt:lpstr>VPRAŠANJA</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MKGP</dc:creator>
  <cp:lastModifiedBy>Natasa.Vodopivec</cp:lastModifiedBy>
  <cp:revision>424</cp:revision>
  <cp:lastPrinted>2015-09-14T10:09:31Z</cp:lastPrinted>
  <dcterms:created xsi:type="dcterms:W3CDTF">2010-11-10T14:19:28Z</dcterms:created>
  <dcterms:modified xsi:type="dcterms:W3CDTF">2019-10-23T20:50:01Z</dcterms:modified>
</cp:coreProperties>
</file>