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95" r:id="rId5"/>
    <p:sldId id="288" r:id="rId6"/>
    <p:sldId id="285" r:id="rId7"/>
    <p:sldId id="303" r:id="rId8"/>
    <p:sldId id="287" r:id="rId9"/>
    <p:sldId id="304" r:id="rId10"/>
    <p:sldId id="297" r:id="rId11"/>
    <p:sldId id="301" r:id="rId12"/>
    <p:sldId id="302" r:id="rId13"/>
    <p:sldId id="300" r:id="rId14"/>
    <p:sldId id="305" r:id="rId15"/>
    <p:sldId id="306"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975"/>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vetel slog 1 – poudarek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1" autoAdjust="0"/>
    <p:restoredTop sz="94669" autoAdjust="0"/>
  </p:normalViewPr>
  <p:slideViewPr>
    <p:cSldViewPr>
      <p:cViewPr varScale="1">
        <p:scale>
          <a:sx n="110" d="100"/>
          <a:sy n="110" d="100"/>
        </p:scale>
        <p:origin x="16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BB6E8-48C1-448A-872F-380C389DD7C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57848A37-DA85-4178-8BFF-CFA9E1A2B0A4}">
      <dgm:prSet phldrT="[besedilo]" custT="1"/>
      <dgm:spPr>
        <a:solidFill>
          <a:schemeClr val="accent6">
            <a:lumMod val="20000"/>
            <a:lumOff val="80000"/>
            <a:alpha val="90000"/>
          </a:schemeClr>
        </a:solidFill>
        <a:ln>
          <a:solidFill>
            <a:schemeClr val="tx1"/>
          </a:solidFill>
        </a:ln>
      </dgm:spPr>
      <dgm:t>
        <a:bodyPr/>
        <a:lstStyle/>
        <a:p>
          <a:r>
            <a:rPr lang="sl-SI" sz="1000" b="1" dirty="0" smtClean="0"/>
            <a:t>2. DOHODEK IZ DEJAVNOSTI (vsak nosilec dejavnosti svoj davčni obračun) </a:t>
          </a:r>
          <a:endParaRPr lang="sl-SI" sz="1000" b="1" dirty="0"/>
        </a:p>
      </dgm:t>
    </dgm:pt>
    <dgm:pt modelId="{12E1A52C-1236-4A83-8399-43E7A4E6ED9C}" type="parTrans" cxnId="{97C83C47-56CC-4C61-898F-D4956464017A}">
      <dgm:prSet/>
      <dgm:spPr/>
      <dgm:t>
        <a:bodyPr/>
        <a:lstStyle/>
        <a:p>
          <a:endParaRPr lang="sl-SI"/>
        </a:p>
      </dgm:t>
    </dgm:pt>
    <dgm:pt modelId="{4C438CBA-358C-4DD2-9452-5E838DE81FAF}" type="sibTrans" cxnId="{97C83C47-56CC-4C61-898F-D4956464017A}">
      <dgm:prSet/>
      <dgm:spPr/>
      <dgm:t>
        <a:bodyPr/>
        <a:lstStyle/>
        <a:p>
          <a:endParaRPr lang="sl-SI"/>
        </a:p>
      </dgm:t>
    </dgm:pt>
    <dgm:pt modelId="{A18E8A9D-86AB-4C2B-BBDD-B7C20BDBEA2D}">
      <dgm:prSet phldrT="[besedilo]" custT="1"/>
      <dgm:spPr>
        <a:solidFill>
          <a:schemeClr val="accent6">
            <a:lumMod val="20000"/>
            <a:lumOff val="80000"/>
            <a:alpha val="90000"/>
          </a:schemeClr>
        </a:solidFill>
        <a:ln>
          <a:solidFill>
            <a:schemeClr val="tx1"/>
          </a:solidFill>
        </a:ln>
      </dgm:spPr>
      <dgm:t>
        <a:bodyPr/>
        <a:lstStyle/>
        <a:p>
          <a:r>
            <a:rPr lang="sl-SI" sz="1000" b="1" dirty="0" smtClean="0"/>
            <a:t>2.1. Dopolnilna dejavnost na kmetiji</a:t>
          </a:r>
          <a:endParaRPr lang="sl-SI" sz="1000" b="1" dirty="0"/>
        </a:p>
      </dgm:t>
    </dgm:pt>
    <dgm:pt modelId="{F6F84D37-A0B7-46AD-9F7E-D97978A994BC}" type="parTrans" cxnId="{E65B7EC8-DD06-4F4E-9DCD-DA93ABCCB7DE}">
      <dgm:prSet/>
      <dgm:spPr>
        <a:ln>
          <a:solidFill>
            <a:schemeClr val="tx1"/>
          </a:solidFill>
        </a:ln>
      </dgm:spPr>
      <dgm:t>
        <a:bodyPr/>
        <a:lstStyle/>
        <a:p>
          <a:endParaRPr lang="sl-SI">
            <a:solidFill>
              <a:schemeClr val="tx1"/>
            </a:solidFill>
          </a:endParaRPr>
        </a:p>
      </dgm:t>
    </dgm:pt>
    <dgm:pt modelId="{8CB2A5F3-02E2-4B41-A3E0-C7AE06E00D1E}" type="sibTrans" cxnId="{E65B7EC8-DD06-4F4E-9DCD-DA93ABCCB7DE}">
      <dgm:prSet/>
      <dgm:spPr/>
      <dgm:t>
        <a:bodyPr/>
        <a:lstStyle/>
        <a:p>
          <a:endParaRPr lang="sl-SI"/>
        </a:p>
      </dgm:t>
    </dgm:pt>
    <dgm:pt modelId="{28F73351-98C0-4292-8795-36324072D009}">
      <dgm:prSet phldrT="[besedilo]" custT="1"/>
      <dgm:spPr>
        <a:solidFill>
          <a:schemeClr val="accent2">
            <a:lumMod val="20000"/>
            <a:lumOff val="80000"/>
            <a:alpha val="90000"/>
          </a:schemeClr>
        </a:solidFill>
        <a:ln>
          <a:solidFill>
            <a:schemeClr val="tx1"/>
          </a:solidFill>
        </a:ln>
      </dgm:spPr>
      <dgm:t>
        <a:bodyPr/>
        <a:lstStyle/>
        <a:p>
          <a:r>
            <a:rPr lang="sl-SI" sz="800" dirty="0" smtClean="0"/>
            <a:t>Na podlagi dejanskih prihodkov in DEJANSKIH odhodkov</a:t>
          </a:r>
          <a:endParaRPr lang="sl-SI" sz="800" dirty="0"/>
        </a:p>
      </dgm:t>
    </dgm:pt>
    <dgm:pt modelId="{7D2C8AB3-3FD7-49AE-B2D8-A64641B04650}" type="parTrans" cxnId="{217DBAF9-4EFA-4FA3-89AC-21203D09D43B}">
      <dgm:prSet/>
      <dgm:spPr>
        <a:ln>
          <a:solidFill>
            <a:schemeClr val="tx1"/>
          </a:solidFill>
        </a:ln>
      </dgm:spPr>
      <dgm:t>
        <a:bodyPr/>
        <a:lstStyle/>
        <a:p>
          <a:endParaRPr lang="sl-SI"/>
        </a:p>
      </dgm:t>
    </dgm:pt>
    <dgm:pt modelId="{6B6CA5B8-FE05-45BA-AA81-912031DAD68A}" type="sibTrans" cxnId="{217DBAF9-4EFA-4FA3-89AC-21203D09D43B}">
      <dgm:prSet/>
      <dgm:spPr/>
      <dgm:t>
        <a:bodyPr/>
        <a:lstStyle/>
        <a:p>
          <a:endParaRPr lang="sl-SI"/>
        </a:p>
      </dgm:t>
    </dgm:pt>
    <dgm:pt modelId="{E54C135E-C1D4-44EA-85A0-3E7742D72014}">
      <dgm:prSet phldrT="[besedilo]" custT="1"/>
      <dgm:spPr>
        <a:solidFill>
          <a:schemeClr val="accent4">
            <a:lumMod val="20000"/>
            <a:lumOff val="80000"/>
            <a:alpha val="90000"/>
          </a:schemeClr>
        </a:solidFill>
        <a:ln>
          <a:solidFill>
            <a:schemeClr val="tx1"/>
          </a:solidFill>
        </a:ln>
      </dgm:spPr>
      <dgm:t>
        <a:bodyPr/>
        <a:lstStyle/>
        <a:p>
          <a:r>
            <a:rPr lang="sl-SI" sz="800" dirty="0" smtClean="0"/>
            <a:t>Na podlagi dejanskih prihodkov in NORMIRANIH odhodkov </a:t>
          </a:r>
          <a:endParaRPr lang="sl-SI" sz="800" dirty="0"/>
        </a:p>
      </dgm:t>
    </dgm:pt>
    <dgm:pt modelId="{5B1D4C8F-D809-43C6-8C02-AA1FDEA1453F}" type="parTrans" cxnId="{0943E064-CC65-4471-8D23-92B551897EB7}">
      <dgm:prSet/>
      <dgm:spPr>
        <a:ln>
          <a:solidFill>
            <a:schemeClr val="tx1"/>
          </a:solidFill>
        </a:ln>
      </dgm:spPr>
      <dgm:t>
        <a:bodyPr/>
        <a:lstStyle/>
        <a:p>
          <a:endParaRPr lang="sl-SI"/>
        </a:p>
      </dgm:t>
    </dgm:pt>
    <dgm:pt modelId="{1B3DE0AA-0149-49C0-BA76-6D5EE7AEEC38}" type="sibTrans" cxnId="{0943E064-CC65-4471-8D23-92B551897EB7}">
      <dgm:prSet/>
      <dgm:spPr/>
      <dgm:t>
        <a:bodyPr/>
        <a:lstStyle/>
        <a:p>
          <a:endParaRPr lang="sl-SI"/>
        </a:p>
      </dgm:t>
    </dgm:pt>
    <dgm:pt modelId="{AE415652-3626-4EB4-8960-04F22BFDC535}">
      <dgm:prSet phldrT="[besedilo]" custT="1"/>
      <dgm:spPr>
        <a:solidFill>
          <a:schemeClr val="accent6">
            <a:lumMod val="20000"/>
            <a:lumOff val="80000"/>
            <a:alpha val="90000"/>
          </a:schemeClr>
        </a:solidFill>
        <a:ln>
          <a:solidFill>
            <a:schemeClr val="tx1"/>
          </a:solidFill>
        </a:ln>
      </dgm:spPr>
      <dgm:t>
        <a:bodyPr/>
        <a:lstStyle/>
        <a:p>
          <a:r>
            <a:rPr lang="sl-SI" sz="1000" b="1" dirty="0" smtClean="0"/>
            <a:t>2.2 Druga kmetijska dejavnost</a:t>
          </a:r>
          <a:endParaRPr lang="sl-SI" sz="1000" b="1" dirty="0"/>
        </a:p>
      </dgm:t>
    </dgm:pt>
    <dgm:pt modelId="{6610D496-DEE1-40F8-A226-FDD721F6DC20}" type="parTrans" cxnId="{6EDE81E0-0BC2-4764-AF99-A6FC2A9714A9}">
      <dgm:prSet/>
      <dgm:spPr>
        <a:ln>
          <a:solidFill>
            <a:schemeClr val="tx1"/>
          </a:solidFill>
        </a:ln>
      </dgm:spPr>
      <dgm:t>
        <a:bodyPr/>
        <a:lstStyle/>
        <a:p>
          <a:endParaRPr lang="sl-SI"/>
        </a:p>
      </dgm:t>
    </dgm:pt>
    <dgm:pt modelId="{B630BBE6-71BF-4736-BF1C-C987B20EC9CF}" type="sibTrans" cxnId="{6EDE81E0-0BC2-4764-AF99-A6FC2A9714A9}">
      <dgm:prSet/>
      <dgm:spPr/>
      <dgm:t>
        <a:bodyPr/>
        <a:lstStyle/>
        <a:p>
          <a:endParaRPr lang="sl-SI"/>
        </a:p>
      </dgm:t>
    </dgm:pt>
    <dgm:pt modelId="{AEDD996D-28B7-48EC-89B7-06572E0F6B20}">
      <dgm:prSet phldrT="[besedilo]" custT="1"/>
      <dgm:spPr>
        <a:solidFill>
          <a:schemeClr val="accent2">
            <a:lumMod val="20000"/>
            <a:lumOff val="80000"/>
            <a:alpha val="90000"/>
          </a:schemeClr>
        </a:solidFill>
        <a:ln>
          <a:solidFill>
            <a:schemeClr val="tx1"/>
          </a:solidFill>
        </a:ln>
      </dgm:spPr>
      <dgm:t>
        <a:bodyPr/>
        <a:lstStyle/>
        <a:p>
          <a:r>
            <a:rPr lang="sl-SI" sz="800" dirty="0" smtClean="0"/>
            <a:t>Na podlagi dejanskih prihodkov in DEJANSKIH odhodkov</a:t>
          </a:r>
          <a:endParaRPr lang="sl-SI" sz="800" dirty="0"/>
        </a:p>
      </dgm:t>
    </dgm:pt>
    <dgm:pt modelId="{F96E2CF6-AA08-435D-9B3C-1914DCAD8972}" type="parTrans" cxnId="{5FB22567-9694-4172-9093-CD526D9FE4E1}">
      <dgm:prSet/>
      <dgm:spPr>
        <a:ln>
          <a:solidFill>
            <a:schemeClr val="tx1"/>
          </a:solidFill>
        </a:ln>
      </dgm:spPr>
      <dgm:t>
        <a:bodyPr/>
        <a:lstStyle/>
        <a:p>
          <a:endParaRPr lang="sl-SI"/>
        </a:p>
      </dgm:t>
    </dgm:pt>
    <dgm:pt modelId="{2DFAF81E-1C65-4DB3-904E-8F41791FEB36}" type="sibTrans" cxnId="{5FB22567-9694-4172-9093-CD526D9FE4E1}">
      <dgm:prSet/>
      <dgm:spPr/>
      <dgm:t>
        <a:bodyPr/>
        <a:lstStyle/>
        <a:p>
          <a:endParaRPr lang="sl-SI"/>
        </a:p>
      </dgm:t>
    </dgm:pt>
    <dgm:pt modelId="{91D777D9-C7FA-416D-9FB6-C9A7F1B25898}">
      <dgm:prSet custT="1"/>
      <dgm:spPr>
        <a:solidFill>
          <a:schemeClr val="accent4">
            <a:lumMod val="20000"/>
            <a:lumOff val="80000"/>
            <a:alpha val="90000"/>
          </a:schemeClr>
        </a:solidFill>
        <a:ln>
          <a:solidFill>
            <a:schemeClr val="tx1"/>
          </a:solidFill>
        </a:ln>
      </dgm:spPr>
      <dgm:t>
        <a:bodyPr/>
        <a:lstStyle/>
        <a:p>
          <a:r>
            <a:rPr lang="sl-SI" sz="800" dirty="0" smtClean="0"/>
            <a:t>Na podlagi dejanskih prihodkov in NORMIRANIH odhodkov</a:t>
          </a:r>
          <a:endParaRPr lang="sl-SI" sz="800" dirty="0"/>
        </a:p>
      </dgm:t>
    </dgm:pt>
    <dgm:pt modelId="{BD3279F5-55D8-4971-9064-C16FDCAE8EEA}" type="parTrans" cxnId="{FB600018-F23D-41FA-B7D3-D49D622BE9F2}">
      <dgm:prSet/>
      <dgm:spPr>
        <a:ln>
          <a:solidFill>
            <a:schemeClr val="tx1"/>
          </a:solidFill>
        </a:ln>
      </dgm:spPr>
      <dgm:t>
        <a:bodyPr/>
        <a:lstStyle/>
        <a:p>
          <a:endParaRPr lang="sl-SI"/>
        </a:p>
      </dgm:t>
    </dgm:pt>
    <dgm:pt modelId="{32C89232-B1A2-4D96-ACEE-5EB86D5D24DC}" type="sibTrans" cxnId="{FB600018-F23D-41FA-B7D3-D49D622BE9F2}">
      <dgm:prSet/>
      <dgm:spPr/>
      <dgm:t>
        <a:bodyPr/>
        <a:lstStyle/>
        <a:p>
          <a:endParaRPr lang="sl-SI"/>
        </a:p>
      </dgm:t>
    </dgm:pt>
    <dgm:pt modelId="{94706F57-C6D1-4C31-82B0-723C1C21EBD4}">
      <dgm:prSet custT="1"/>
      <dgm:spPr>
        <a:solidFill>
          <a:schemeClr val="accent1">
            <a:lumMod val="20000"/>
            <a:lumOff val="80000"/>
            <a:alpha val="90000"/>
          </a:schemeClr>
        </a:solidFill>
      </dgm:spPr>
      <dgm:t>
        <a:bodyPr/>
        <a:lstStyle/>
        <a:p>
          <a:r>
            <a:rPr lang="sl-SI" sz="1000" b="1" dirty="0" smtClean="0"/>
            <a:t>1. DOHODEK IZ OSNOVNE KMETIJSKE IN OSNOVNE GOZDARSKE DEJAVNOSTI</a:t>
          </a:r>
          <a:endParaRPr lang="sl-SI" sz="1000" b="1" dirty="0"/>
        </a:p>
      </dgm:t>
    </dgm:pt>
    <dgm:pt modelId="{07E4FCDD-8FB6-46BA-A24B-4687EF314E09}" type="parTrans" cxnId="{68C5112B-6A4F-4B5D-AB8B-1A708715AE83}">
      <dgm:prSet/>
      <dgm:spPr/>
      <dgm:t>
        <a:bodyPr/>
        <a:lstStyle/>
        <a:p>
          <a:endParaRPr lang="sl-SI"/>
        </a:p>
      </dgm:t>
    </dgm:pt>
    <dgm:pt modelId="{550C910D-35B0-4A81-8C71-A19618F99353}" type="sibTrans" cxnId="{68C5112B-6A4F-4B5D-AB8B-1A708715AE83}">
      <dgm:prSet/>
      <dgm:spPr/>
      <dgm:t>
        <a:bodyPr/>
        <a:lstStyle/>
        <a:p>
          <a:endParaRPr lang="sl-SI"/>
        </a:p>
      </dgm:t>
    </dgm:pt>
    <dgm:pt modelId="{251A83B2-3972-4AD4-A809-621C4E5F8713}">
      <dgm:prSet custT="1"/>
      <dgm:spPr>
        <a:solidFill>
          <a:schemeClr val="accent1">
            <a:lumMod val="20000"/>
            <a:lumOff val="80000"/>
            <a:alpha val="90000"/>
          </a:schemeClr>
        </a:solidFill>
        <a:ln>
          <a:solidFill>
            <a:schemeClr val="tx1"/>
          </a:solidFill>
        </a:ln>
      </dgm:spPr>
      <dgm:t>
        <a:bodyPr/>
        <a:lstStyle/>
        <a:p>
          <a:r>
            <a:rPr lang="sl-SI" sz="1000" b="1" dirty="0" smtClean="0"/>
            <a:t>Pavšalno ugotavljanje davčne osnove</a:t>
          </a:r>
          <a:endParaRPr lang="sl-SI" sz="1000" b="1" dirty="0"/>
        </a:p>
      </dgm:t>
    </dgm:pt>
    <dgm:pt modelId="{2A0B2D75-8C50-45FE-A40D-2FC1237B095C}" type="parTrans" cxnId="{85F399E3-3EF6-498B-8F33-EC30416F142F}">
      <dgm:prSet/>
      <dgm:spPr>
        <a:ln>
          <a:solidFill>
            <a:schemeClr val="tx1"/>
          </a:solidFill>
        </a:ln>
      </dgm:spPr>
      <dgm:t>
        <a:bodyPr/>
        <a:lstStyle/>
        <a:p>
          <a:endParaRPr lang="sl-SI">
            <a:solidFill>
              <a:schemeClr val="tx1"/>
            </a:solidFill>
          </a:endParaRPr>
        </a:p>
      </dgm:t>
    </dgm:pt>
    <dgm:pt modelId="{7104F84B-F11C-4817-A3C0-9FF0DFD5CC51}" type="sibTrans" cxnId="{85F399E3-3EF6-498B-8F33-EC30416F142F}">
      <dgm:prSet/>
      <dgm:spPr/>
      <dgm:t>
        <a:bodyPr/>
        <a:lstStyle/>
        <a:p>
          <a:endParaRPr lang="sl-SI"/>
        </a:p>
      </dgm:t>
    </dgm:pt>
    <dgm:pt modelId="{9A75252F-07EF-4324-AD63-A4AF6C09D141}" type="pres">
      <dgm:prSet presAssocID="{E53BB6E8-48C1-448A-872F-380C389DD7C9}" presName="hierChild1" presStyleCnt="0">
        <dgm:presLayoutVars>
          <dgm:chPref val="1"/>
          <dgm:dir/>
          <dgm:animOne val="branch"/>
          <dgm:animLvl val="lvl"/>
          <dgm:resizeHandles/>
        </dgm:presLayoutVars>
      </dgm:prSet>
      <dgm:spPr/>
      <dgm:t>
        <a:bodyPr/>
        <a:lstStyle/>
        <a:p>
          <a:endParaRPr lang="sl-SI"/>
        </a:p>
      </dgm:t>
    </dgm:pt>
    <dgm:pt modelId="{57B49CD4-91F1-4F1E-8828-ED3E9D241BD5}" type="pres">
      <dgm:prSet presAssocID="{94706F57-C6D1-4C31-82B0-723C1C21EBD4}" presName="hierRoot1" presStyleCnt="0"/>
      <dgm:spPr/>
    </dgm:pt>
    <dgm:pt modelId="{8F926630-DB7A-4EED-8E02-FADF216AFBFA}" type="pres">
      <dgm:prSet presAssocID="{94706F57-C6D1-4C31-82B0-723C1C21EBD4}" presName="composite" presStyleCnt="0"/>
      <dgm:spPr/>
    </dgm:pt>
    <dgm:pt modelId="{41D0904E-AC7A-446E-A404-D4290B7F1C58}" type="pres">
      <dgm:prSet presAssocID="{94706F57-C6D1-4C31-82B0-723C1C21EBD4}" presName="background" presStyleLbl="node0" presStyleIdx="0" presStyleCnt="2"/>
      <dgm:spPr>
        <a:noFill/>
        <a:ln>
          <a:solidFill>
            <a:schemeClr val="tx1"/>
          </a:solidFill>
        </a:ln>
      </dgm:spPr>
    </dgm:pt>
    <dgm:pt modelId="{036E3628-9A61-43FA-A1DF-382E417EC62B}" type="pres">
      <dgm:prSet presAssocID="{94706F57-C6D1-4C31-82B0-723C1C21EBD4}" presName="text" presStyleLbl="fgAcc0" presStyleIdx="0" presStyleCnt="2" custScaleX="162495" custLinFactNeighborX="-607" custLinFactNeighborY="4137">
        <dgm:presLayoutVars>
          <dgm:chPref val="3"/>
        </dgm:presLayoutVars>
      </dgm:prSet>
      <dgm:spPr/>
      <dgm:t>
        <a:bodyPr/>
        <a:lstStyle/>
        <a:p>
          <a:endParaRPr lang="sl-SI"/>
        </a:p>
      </dgm:t>
    </dgm:pt>
    <dgm:pt modelId="{D6E696FB-D8D6-410D-9BF1-A2CC2DA8FED4}" type="pres">
      <dgm:prSet presAssocID="{94706F57-C6D1-4C31-82B0-723C1C21EBD4}" presName="hierChild2" presStyleCnt="0"/>
      <dgm:spPr/>
    </dgm:pt>
    <dgm:pt modelId="{A1E3A04B-B4CA-48B9-94D3-249D3A550557}" type="pres">
      <dgm:prSet presAssocID="{2A0B2D75-8C50-45FE-A40D-2FC1237B095C}" presName="Name10" presStyleLbl="parChTrans1D2" presStyleIdx="0" presStyleCnt="3"/>
      <dgm:spPr/>
      <dgm:t>
        <a:bodyPr/>
        <a:lstStyle/>
        <a:p>
          <a:endParaRPr lang="sl-SI"/>
        </a:p>
      </dgm:t>
    </dgm:pt>
    <dgm:pt modelId="{1271F634-8DA0-484B-8094-1C215B53D310}" type="pres">
      <dgm:prSet presAssocID="{251A83B2-3972-4AD4-A809-621C4E5F8713}" presName="hierRoot2" presStyleCnt="0"/>
      <dgm:spPr/>
    </dgm:pt>
    <dgm:pt modelId="{7E5245D9-828E-45ED-A6E1-E2BD6AAC6213}" type="pres">
      <dgm:prSet presAssocID="{251A83B2-3972-4AD4-A809-621C4E5F8713}" presName="composite2" presStyleCnt="0"/>
      <dgm:spPr/>
    </dgm:pt>
    <dgm:pt modelId="{E54C6BFE-D8B8-4526-A80E-04BB275DA0EF}" type="pres">
      <dgm:prSet presAssocID="{251A83B2-3972-4AD4-A809-621C4E5F8713}" presName="background2" presStyleLbl="node2" presStyleIdx="0" presStyleCnt="3"/>
      <dgm:spPr>
        <a:noFill/>
        <a:ln>
          <a:solidFill>
            <a:schemeClr val="tx1"/>
          </a:solidFill>
        </a:ln>
      </dgm:spPr>
    </dgm:pt>
    <dgm:pt modelId="{0BB9F321-42F0-4642-8EFE-0AC66953645D}" type="pres">
      <dgm:prSet presAssocID="{251A83B2-3972-4AD4-A809-621C4E5F8713}" presName="text2" presStyleLbl="fgAcc2" presStyleIdx="0" presStyleCnt="3" custLinFactNeighborX="-753" custLinFactNeighborY="-2088">
        <dgm:presLayoutVars>
          <dgm:chPref val="3"/>
        </dgm:presLayoutVars>
      </dgm:prSet>
      <dgm:spPr/>
      <dgm:t>
        <a:bodyPr/>
        <a:lstStyle/>
        <a:p>
          <a:endParaRPr lang="sl-SI"/>
        </a:p>
      </dgm:t>
    </dgm:pt>
    <dgm:pt modelId="{0F7CB457-8670-429E-85CE-867984E32DB7}" type="pres">
      <dgm:prSet presAssocID="{251A83B2-3972-4AD4-A809-621C4E5F8713}" presName="hierChild3" presStyleCnt="0"/>
      <dgm:spPr/>
    </dgm:pt>
    <dgm:pt modelId="{7D5A41B6-A839-4F0D-B4C4-5B432D144187}" type="pres">
      <dgm:prSet presAssocID="{57848A37-DA85-4178-8BFF-CFA9E1A2B0A4}" presName="hierRoot1" presStyleCnt="0"/>
      <dgm:spPr/>
    </dgm:pt>
    <dgm:pt modelId="{5F0494C7-BD80-4CB4-A928-9AC88014F550}" type="pres">
      <dgm:prSet presAssocID="{57848A37-DA85-4178-8BFF-CFA9E1A2B0A4}" presName="composite" presStyleCnt="0"/>
      <dgm:spPr/>
    </dgm:pt>
    <dgm:pt modelId="{521CBE3C-BFC5-4AC6-BCE6-D02960273D58}" type="pres">
      <dgm:prSet presAssocID="{57848A37-DA85-4178-8BFF-CFA9E1A2B0A4}" presName="background" presStyleLbl="node0" presStyleIdx="1" presStyleCnt="2"/>
      <dgm:spPr>
        <a:noFill/>
        <a:ln>
          <a:solidFill>
            <a:schemeClr val="tx1"/>
          </a:solidFill>
        </a:ln>
      </dgm:spPr>
    </dgm:pt>
    <dgm:pt modelId="{B8F92610-C545-4388-8F90-904132596587}" type="pres">
      <dgm:prSet presAssocID="{57848A37-DA85-4178-8BFF-CFA9E1A2B0A4}" presName="text" presStyleLbl="fgAcc0" presStyleIdx="1" presStyleCnt="2" custScaleX="164665" custLinFactNeighborX="663" custLinFactNeighborY="-1626">
        <dgm:presLayoutVars>
          <dgm:chPref val="3"/>
        </dgm:presLayoutVars>
      </dgm:prSet>
      <dgm:spPr/>
      <dgm:t>
        <a:bodyPr/>
        <a:lstStyle/>
        <a:p>
          <a:endParaRPr lang="sl-SI"/>
        </a:p>
      </dgm:t>
    </dgm:pt>
    <dgm:pt modelId="{32C495B3-24BD-4196-8BA0-7B31E26CE0AC}" type="pres">
      <dgm:prSet presAssocID="{57848A37-DA85-4178-8BFF-CFA9E1A2B0A4}" presName="hierChild2" presStyleCnt="0"/>
      <dgm:spPr/>
    </dgm:pt>
    <dgm:pt modelId="{7AF7E4F6-31E6-4095-AA23-5F0A92A61D6F}" type="pres">
      <dgm:prSet presAssocID="{F6F84D37-A0B7-46AD-9F7E-D97978A994BC}" presName="Name10" presStyleLbl="parChTrans1D2" presStyleIdx="1" presStyleCnt="3"/>
      <dgm:spPr/>
      <dgm:t>
        <a:bodyPr/>
        <a:lstStyle/>
        <a:p>
          <a:endParaRPr lang="sl-SI"/>
        </a:p>
      </dgm:t>
    </dgm:pt>
    <dgm:pt modelId="{2F2A523D-18BB-4CFF-B06F-29E5B45F716E}" type="pres">
      <dgm:prSet presAssocID="{A18E8A9D-86AB-4C2B-BBDD-B7C20BDBEA2D}" presName="hierRoot2" presStyleCnt="0"/>
      <dgm:spPr/>
    </dgm:pt>
    <dgm:pt modelId="{74DAA67C-FD9C-41DE-BE07-6A9787ACB73F}" type="pres">
      <dgm:prSet presAssocID="{A18E8A9D-86AB-4C2B-BBDD-B7C20BDBEA2D}" presName="composite2" presStyleCnt="0"/>
      <dgm:spPr/>
    </dgm:pt>
    <dgm:pt modelId="{71975FD0-5817-4EC8-AA17-1A08F5EBB608}" type="pres">
      <dgm:prSet presAssocID="{A18E8A9D-86AB-4C2B-BBDD-B7C20BDBEA2D}" presName="background2" presStyleLbl="node2" presStyleIdx="1" presStyleCnt="3"/>
      <dgm:spPr>
        <a:noFill/>
        <a:ln>
          <a:solidFill>
            <a:schemeClr val="tx1"/>
          </a:solidFill>
        </a:ln>
      </dgm:spPr>
    </dgm:pt>
    <dgm:pt modelId="{1D843A95-A739-412D-8B57-C1E780B2EB10}" type="pres">
      <dgm:prSet presAssocID="{A18E8A9D-86AB-4C2B-BBDD-B7C20BDBEA2D}" presName="text2" presStyleLbl="fgAcc2" presStyleIdx="1" presStyleCnt="3" custLinFactNeighborX="17848" custLinFactNeighborY="-2089">
        <dgm:presLayoutVars>
          <dgm:chPref val="3"/>
        </dgm:presLayoutVars>
      </dgm:prSet>
      <dgm:spPr/>
      <dgm:t>
        <a:bodyPr/>
        <a:lstStyle/>
        <a:p>
          <a:endParaRPr lang="sl-SI"/>
        </a:p>
      </dgm:t>
    </dgm:pt>
    <dgm:pt modelId="{4E176424-E5CA-48AE-A817-7DC01BEC5D16}" type="pres">
      <dgm:prSet presAssocID="{A18E8A9D-86AB-4C2B-BBDD-B7C20BDBEA2D}" presName="hierChild3" presStyleCnt="0"/>
      <dgm:spPr/>
    </dgm:pt>
    <dgm:pt modelId="{6B200B88-3C12-4C6D-BDBC-6ADE07BC0DD2}" type="pres">
      <dgm:prSet presAssocID="{7D2C8AB3-3FD7-49AE-B2D8-A64641B04650}" presName="Name17" presStyleLbl="parChTrans1D3" presStyleIdx="0" presStyleCnt="4"/>
      <dgm:spPr/>
      <dgm:t>
        <a:bodyPr/>
        <a:lstStyle/>
        <a:p>
          <a:endParaRPr lang="sl-SI"/>
        </a:p>
      </dgm:t>
    </dgm:pt>
    <dgm:pt modelId="{9970A3F9-5918-418C-913D-F09D8F3437BE}" type="pres">
      <dgm:prSet presAssocID="{28F73351-98C0-4292-8795-36324072D009}" presName="hierRoot3" presStyleCnt="0"/>
      <dgm:spPr/>
    </dgm:pt>
    <dgm:pt modelId="{06E44AE1-0824-43FE-8CC4-D2B04DB708BD}" type="pres">
      <dgm:prSet presAssocID="{28F73351-98C0-4292-8795-36324072D009}" presName="composite3" presStyleCnt="0"/>
      <dgm:spPr/>
    </dgm:pt>
    <dgm:pt modelId="{823F45FA-465C-461A-82AD-E5CF863C9F02}" type="pres">
      <dgm:prSet presAssocID="{28F73351-98C0-4292-8795-36324072D009}" presName="background3" presStyleLbl="node3" presStyleIdx="0" presStyleCnt="4"/>
      <dgm:spPr>
        <a:noFill/>
        <a:ln>
          <a:solidFill>
            <a:schemeClr val="tx1"/>
          </a:solidFill>
        </a:ln>
      </dgm:spPr>
    </dgm:pt>
    <dgm:pt modelId="{C2CF1773-4069-405D-AA29-2529BF83782B}" type="pres">
      <dgm:prSet presAssocID="{28F73351-98C0-4292-8795-36324072D009}" presName="text3" presStyleLbl="fgAcc3" presStyleIdx="0" presStyleCnt="4" custLinFactNeighborX="16694" custLinFactNeighborY="-6187">
        <dgm:presLayoutVars>
          <dgm:chPref val="3"/>
        </dgm:presLayoutVars>
      </dgm:prSet>
      <dgm:spPr/>
      <dgm:t>
        <a:bodyPr/>
        <a:lstStyle/>
        <a:p>
          <a:endParaRPr lang="sl-SI"/>
        </a:p>
      </dgm:t>
    </dgm:pt>
    <dgm:pt modelId="{ECACDC89-3605-480A-B19F-FE814A9C6E7B}" type="pres">
      <dgm:prSet presAssocID="{28F73351-98C0-4292-8795-36324072D009}" presName="hierChild4" presStyleCnt="0"/>
      <dgm:spPr/>
    </dgm:pt>
    <dgm:pt modelId="{40F08B49-BAD1-4365-9847-1A0A90ADED56}" type="pres">
      <dgm:prSet presAssocID="{5B1D4C8F-D809-43C6-8C02-AA1FDEA1453F}" presName="Name17" presStyleLbl="parChTrans1D3" presStyleIdx="1" presStyleCnt="4"/>
      <dgm:spPr/>
      <dgm:t>
        <a:bodyPr/>
        <a:lstStyle/>
        <a:p>
          <a:endParaRPr lang="sl-SI"/>
        </a:p>
      </dgm:t>
    </dgm:pt>
    <dgm:pt modelId="{A9D5D8C7-1643-4DF9-83E8-458C920C1D47}" type="pres">
      <dgm:prSet presAssocID="{E54C135E-C1D4-44EA-85A0-3E7742D72014}" presName="hierRoot3" presStyleCnt="0"/>
      <dgm:spPr/>
    </dgm:pt>
    <dgm:pt modelId="{20F9ACF4-DEB2-40ED-B780-DA4071ECFBA4}" type="pres">
      <dgm:prSet presAssocID="{E54C135E-C1D4-44EA-85A0-3E7742D72014}" presName="composite3" presStyleCnt="0"/>
      <dgm:spPr/>
    </dgm:pt>
    <dgm:pt modelId="{A5EB93A8-7D18-4561-AEED-8AB7D8BB23DE}" type="pres">
      <dgm:prSet presAssocID="{E54C135E-C1D4-44EA-85A0-3E7742D72014}" presName="background3" presStyleLbl="node3" presStyleIdx="1" presStyleCnt="4"/>
      <dgm:spPr>
        <a:noFill/>
        <a:ln>
          <a:solidFill>
            <a:schemeClr val="tx1"/>
          </a:solidFill>
        </a:ln>
      </dgm:spPr>
    </dgm:pt>
    <dgm:pt modelId="{4894E924-884C-42E3-9853-1DA85A843367}" type="pres">
      <dgm:prSet presAssocID="{E54C135E-C1D4-44EA-85A0-3E7742D72014}" presName="text3" presStyleLbl="fgAcc3" presStyleIdx="1" presStyleCnt="4" custLinFactNeighborX="12275" custLinFactNeighborY="-5414">
        <dgm:presLayoutVars>
          <dgm:chPref val="3"/>
        </dgm:presLayoutVars>
      </dgm:prSet>
      <dgm:spPr/>
      <dgm:t>
        <a:bodyPr/>
        <a:lstStyle/>
        <a:p>
          <a:endParaRPr lang="sl-SI"/>
        </a:p>
      </dgm:t>
    </dgm:pt>
    <dgm:pt modelId="{09E0D02D-80EA-46EE-B2BB-EB2B4D6E2B1E}" type="pres">
      <dgm:prSet presAssocID="{E54C135E-C1D4-44EA-85A0-3E7742D72014}" presName="hierChild4" presStyleCnt="0"/>
      <dgm:spPr/>
    </dgm:pt>
    <dgm:pt modelId="{A77ED87B-574C-4E48-96B7-65B57CD718E7}" type="pres">
      <dgm:prSet presAssocID="{6610D496-DEE1-40F8-A226-FDD721F6DC20}" presName="Name10" presStyleLbl="parChTrans1D2" presStyleIdx="2" presStyleCnt="3"/>
      <dgm:spPr/>
      <dgm:t>
        <a:bodyPr/>
        <a:lstStyle/>
        <a:p>
          <a:endParaRPr lang="sl-SI"/>
        </a:p>
      </dgm:t>
    </dgm:pt>
    <dgm:pt modelId="{4A97A61D-6885-4386-A116-E879C8227B3E}" type="pres">
      <dgm:prSet presAssocID="{AE415652-3626-4EB4-8960-04F22BFDC535}" presName="hierRoot2" presStyleCnt="0"/>
      <dgm:spPr/>
    </dgm:pt>
    <dgm:pt modelId="{F8FAC33D-AA6A-4A14-AE98-9F4DBF05864D}" type="pres">
      <dgm:prSet presAssocID="{AE415652-3626-4EB4-8960-04F22BFDC535}" presName="composite2" presStyleCnt="0"/>
      <dgm:spPr/>
    </dgm:pt>
    <dgm:pt modelId="{81441762-8682-4E8D-A892-7E63A13C0D7A}" type="pres">
      <dgm:prSet presAssocID="{AE415652-3626-4EB4-8960-04F22BFDC535}" presName="background2" presStyleLbl="node2" presStyleIdx="2" presStyleCnt="3"/>
      <dgm:spPr>
        <a:noFill/>
        <a:ln>
          <a:solidFill>
            <a:schemeClr val="tx1"/>
          </a:solidFill>
        </a:ln>
      </dgm:spPr>
    </dgm:pt>
    <dgm:pt modelId="{90FAE826-CA8D-439A-A600-3BC9CC670ABB}" type="pres">
      <dgm:prSet presAssocID="{AE415652-3626-4EB4-8960-04F22BFDC535}" presName="text2" presStyleLbl="fgAcc2" presStyleIdx="2" presStyleCnt="3" custLinFactNeighborX="15119" custLinFactNeighborY="-3133">
        <dgm:presLayoutVars>
          <dgm:chPref val="3"/>
        </dgm:presLayoutVars>
      </dgm:prSet>
      <dgm:spPr/>
      <dgm:t>
        <a:bodyPr/>
        <a:lstStyle/>
        <a:p>
          <a:endParaRPr lang="sl-SI"/>
        </a:p>
      </dgm:t>
    </dgm:pt>
    <dgm:pt modelId="{E4816B39-F640-4991-9472-60C1CD5A0493}" type="pres">
      <dgm:prSet presAssocID="{AE415652-3626-4EB4-8960-04F22BFDC535}" presName="hierChild3" presStyleCnt="0"/>
      <dgm:spPr/>
    </dgm:pt>
    <dgm:pt modelId="{5573D2E1-9DAA-4986-9C3E-630F9634D31F}" type="pres">
      <dgm:prSet presAssocID="{F96E2CF6-AA08-435D-9B3C-1914DCAD8972}" presName="Name17" presStyleLbl="parChTrans1D3" presStyleIdx="2" presStyleCnt="4"/>
      <dgm:spPr/>
      <dgm:t>
        <a:bodyPr/>
        <a:lstStyle/>
        <a:p>
          <a:endParaRPr lang="sl-SI"/>
        </a:p>
      </dgm:t>
    </dgm:pt>
    <dgm:pt modelId="{6D414424-52F2-43C2-A04E-D87DCEAC03EE}" type="pres">
      <dgm:prSet presAssocID="{AEDD996D-28B7-48EC-89B7-06572E0F6B20}" presName="hierRoot3" presStyleCnt="0"/>
      <dgm:spPr/>
    </dgm:pt>
    <dgm:pt modelId="{20AD1230-4E65-4DD3-9541-F188F0CAFC0D}" type="pres">
      <dgm:prSet presAssocID="{AEDD996D-28B7-48EC-89B7-06572E0F6B20}" presName="composite3" presStyleCnt="0"/>
      <dgm:spPr/>
    </dgm:pt>
    <dgm:pt modelId="{B718F962-B7BB-4679-A4A4-BA4E3EF076FF}" type="pres">
      <dgm:prSet presAssocID="{AEDD996D-28B7-48EC-89B7-06572E0F6B20}" presName="background3" presStyleLbl="node3" presStyleIdx="2" presStyleCnt="4"/>
      <dgm:spPr>
        <a:noFill/>
        <a:ln>
          <a:solidFill>
            <a:schemeClr val="tx1"/>
          </a:solidFill>
        </a:ln>
      </dgm:spPr>
    </dgm:pt>
    <dgm:pt modelId="{A195B8D2-9187-4CBE-9A16-B71CD1EC00D9}" type="pres">
      <dgm:prSet presAssocID="{AEDD996D-28B7-48EC-89B7-06572E0F6B20}" presName="text3" presStyleLbl="fgAcc3" presStyleIdx="2" presStyleCnt="4" custScaleX="99965" custLinFactNeighborX="6103" custLinFactNeighborY="-7225">
        <dgm:presLayoutVars>
          <dgm:chPref val="3"/>
        </dgm:presLayoutVars>
      </dgm:prSet>
      <dgm:spPr/>
      <dgm:t>
        <a:bodyPr/>
        <a:lstStyle/>
        <a:p>
          <a:endParaRPr lang="sl-SI"/>
        </a:p>
      </dgm:t>
    </dgm:pt>
    <dgm:pt modelId="{E1E43749-4FB8-4E64-9904-4A23473E1049}" type="pres">
      <dgm:prSet presAssocID="{AEDD996D-28B7-48EC-89B7-06572E0F6B20}" presName="hierChild4" presStyleCnt="0"/>
      <dgm:spPr/>
    </dgm:pt>
    <dgm:pt modelId="{FAA68C3B-F000-481E-938F-3A3022CBD799}" type="pres">
      <dgm:prSet presAssocID="{BD3279F5-55D8-4971-9064-C16FDCAE8EEA}" presName="Name17" presStyleLbl="parChTrans1D3" presStyleIdx="3" presStyleCnt="4"/>
      <dgm:spPr/>
      <dgm:t>
        <a:bodyPr/>
        <a:lstStyle/>
        <a:p>
          <a:endParaRPr lang="sl-SI"/>
        </a:p>
      </dgm:t>
    </dgm:pt>
    <dgm:pt modelId="{5D9329E0-CEC8-420F-8FDD-0A8EB1A085EC}" type="pres">
      <dgm:prSet presAssocID="{91D777D9-C7FA-416D-9FB6-C9A7F1B25898}" presName="hierRoot3" presStyleCnt="0"/>
      <dgm:spPr/>
    </dgm:pt>
    <dgm:pt modelId="{22E0A7DE-0381-4B67-B256-F9F13C1075F8}" type="pres">
      <dgm:prSet presAssocID="{91D777D9-C7FA-416D-9FB6-C9A7F1B25898}" presName="composite3" presStyleCnt="0"/>
      <dgm:spPr/>
    </dgm:pt>
    <dgm:pt modelId="{CE3DCE9A-7F02-4BD2-A856-82A507D05D91}" type="pres">
      <dgm:prSet presAssocID="{91D777D9-C7FA-416D-9FB6-C9A7F1B25898}" presName="background3" presStyleLbl="node3" presStyleIdx="3" presStyleCnt="4"/>
      <dgm:spPr>
        <a:noFill/>
        <a:ln>
          <a:solidFill>
            <a:schemeClr val="tx1"/>
          </a:solidFill>
        </a:ln>
      </dgm:spPr>
    </dgm:pt>
    <dgm:pt modelId="{4E27FE01-1E5F-47F4-A142-85F5F785163E}" type="pres">
      <dgm:prSet presAssocID="{91D777D9-C7FA-416D-9FB6-C9A7F1B25898}" presName="text3" presStyleLbl="fgAcc3" presStyleIdx="3" presStyleCnt="4" custLinFactNeighborX="-1220" custLinFactNeighborY="-7231">
        <dgm:presLayoutVars>
          <dgm:chPref val="3"/>
        </dgm:presLayoutVars>
      </dgm:prSet>
      <dgm:spPr/>
      <dgm:t>
        <a:bodyPr/>
        <a:lstStyle/>
        <a:p>
          <a:endParaRPr lang="sl-SI"/>
        </a:p>
      </dgm:t>
    </dgm:pt>
    <dgm:pt modelId="{0B9142E3-4458-4075-983B-148D71825E52}" type="pres">
      <dgm:prSet presAssocID="{91D777D9-C7FA-416D-9FB6-C9A7F1B25898}" presName="hierChild4" presStyleCnt="0"/>
      <dgm:spPr/>
    </dgm:pt>
  </dgm:ptLst>
  <dgm:cxnLst>
    <dgm:cxn modelId="{C3171DF3-671F-4242-B1B3-BBCB911BFF77}" type="presOf" srcId="{5B1D4C8F-D809-43C6-8C02-AA1FDEA1453F}" destId="{40F08B49-BAD1-4365-9847-1A0A90ADED56}" srcOrd="0" destOrd="0" presId="urn:microsoft.com/office/officeart/2005/8/layout/hierarchy1"/>
    <dgm:cxn modelId="{DD97BABE-FE4C-4949-BF0A-447BD052C157}" type="presOf" srcId="{57848A37-DA85-4178-8BFF-CFA9E1A2B0A4}" destId="{B8F92610-C545-4388-8F90-904132596587}" srcOrd="0" destOrd="0" presId="urn:microsoft.com/office/officeart/2005/8/layout/hierarchy1"/>
    <dgm:cxn modelId="{9F8D6DFC-2B6A-4747-97F8-5D56E75D64CA}" type="presOf" srcId="{6610D496-DEE1-40F8-A226-FDD721F6DC20}" destId="{A77ED87B-574C-4E48-96B7-65B57CD718E7}" srcOrd="0" destOrd="0" presId="urn:microsoft.com/office/officeart/2005/8/layout/hierarchy1"/>
    <dgm:cxn modelId="{5FB22567-9694-4172-9093-CD526D9FE4E1}" srcId="{AE415652-3626-4EB4-8960-04F22BFDC535}" destId="{AEDD996D-28B7-48EC-89B7-06572E0F6B20}" srcOrd="0" destOrd="0" parTransId="{F96E2CF6-AA08-435D-9B3C-1914DCAD8972}" sibTransId="{2DFAF81E-1C65-4DB3-904E-8F41791FEB36}"/>
    <dgm:cxn modelId="{82F3C796-44B5-4F79-AB87-79A30F8661EA}" type="presOf" srcId="{251A83B2-3972-4AD4-A809-621C4E5F8713}" destId="{0BB9F321-42F0-4642-8EFE-0AC66953645D}" srcOrd="0" destOrd="0" presId="urn:microsoft.com/office/officeart/2005/8/layout/hierarchy1"/>
    <dgm:cxn modelId="{E68F6450-F6A0-4DA5-B930-A2B2675FEF41}" type="presOf" srcId="{28F73351-98C0-4292-8795-36324072D009}" destId="{C2CF1773-4069-405D-AA29-2529BF83782B}" srcOrd="0" destOrd="0" presId="urn:microsoft.com/office/officeart/2005/8/layout/hierarchy1"/>
    <dgm:cxn modelId="{FB600018-F23D-41FA-B7D3-D49D622BE9F2}" srcId="{AE415652-3626-4EB4-8960-04F22BFDC535}" destId="{91D777D9-C7FA-416D-9FB6-C9A7F1B25898}" srcOrd="1" destOrd="0" parTransId="{BD3279F5-55D8-4971-9064-C16FDCAE8EEA}" sibTransId="{32C89232-B1A2-4D96-ACEE-5EB86D5D24DC}"/>
    <dgm:cxn modelId="{AC998AC5-5233-42A3-A80A-95F3B717DCF0}" type="presOf" srcId="{AE415652-3626-4EB4-8960-04F22BFDC535}" destId="{90FAE826-CA8D-439A-A600-3BC9CC670ABB}" srcOrd="0" destOrd="0" presId="urn:microsoft.com/office/officeart/2005/8/layout/hierarchy1"/>
    <dgm:cxn modelId="{7A10421B-FB67-4F1A-A4FD-8BFFE06CF91D}" type="presOf" srcId="{AEDD996D-28B7-48EC-89B7-06572E0F6B20}" destId="{A195B8D2-9187-4CBE-9A16-B71CD1EC00D9}" srcOrd="0" destOrd="0" presId="urn:microsoft.com/office/officeart/2005/8/layout/hierarchy1"/>
    <dgm:cxn modelId="{0943E064-CC65-4471-8D23-92B551897EB7}" srcId="{A18E8A9D-86AB-4C2B-BBDD-B7C20BDBEA2D}" destId="{E54C135E-C1D4-44EA-85A0-3E7742D72014}" srcOrd="1" destOrd="0" parTransId="{5B1D4C8F-D809-43C6-8C02-AA1FDEA1453F}" sibTransId="{1B3DE0AA-0149-49C0-BA76-6D5EE7AEEC38}"/>
    <dgm:cxn modelId="{E65B7EC8-DD06-4F4E-9DCD-DA93ABCCB7DE}" srcId="{57848A37-DA85-4178-8BFF-CFA9E1A2B0A4}" destId="{A18E8A9D-86AB-4C2B-BBDD-B7C20BDBEA2D}" srcOrd="0" destOrd="0" parTransId="{F6F84D37-A0B7-46AD-9F7E-D97978A994BC}" sibTransId="{8CB2A5F3-02E2-4B41-A3E0-C7AE06E00D1E}"/>
    <dgm:cxn modelId="{53A9D091-7E37-418A-8C36-FD50ADD703D8}" type="presOf" srcId="{F96E2CF6-AA08-435D-9B3C-1914DCAD8972}" destId="{5573D2E1-9DAA-4986-9C3E-630F9634D31F}" srcOrd="0" destOrd="0" presId="urn:microsoft.com/office/officeart/2005/8/layout/hierarchy1"/>
    <dgm:cxn modelId="{7EE711AB-820A-4A31-B263-F74CAB85E7D9}" type="presOf" srcId="{A18E8A9D-86AB-4C2B-BBDD-B7C20BDBEA2D}" destId="{1D843A95-A739-412D-8B57-C1E780B2EB10}" srcOrd="0" destOrd="0" presId="urn:microsoft.com/office/officeart/2005/8/layout/hierarchy1"/>
    <dgm:cxn modelId="{619DCF62-EFB9-423C-BBFB-C82B4A3188D1}" type="presOf" srcId="{BD3279F5-55D8-4971-9064-C16FDCAE8EEA}" destId="{FAA68C3B-F000-481E-938F-3A3022CBD799}" srcOrd="0" destOrd="0" presId="urn:microsoft.com/office/officeart/2005/8/layout/hierarchy1"/>
    <dgm:cxn modelId="{A24D7DFB-D045-4D40-BE78-FD6B013FF9C9}" type="presOf" srcId="{91D777D9-C7FA-416D-9FB6-C9A7F1B25898}" destId="{4E27FE01-1E5F-47F4-A142-85F5F785163E}" srcOrd="0" destOrd="0" presId="urn:microsoft.com/office/officeart/2005/8/layout/hierarchy1"/>
    <dgm:cxn modelId="{97C83C47-56CC-4C61-898F-D4956464017A}" srcId="{E53BB6E8-48C1-448A-872F-380C389DD7C9}" destId="{57848A37-DA85-4178-8BFF-CFA9E1A2B0A4}" srcOrd="1" destOrd="0" parTransId="{12E1A52C-1236-4A83-8399-43E7A4E6ED9C}" sibTransId="{4C438CBA-358C-4DD2-9452-5E838DE81FAF}"/>
    <dgm:cxn modelId="{2D075230-4EF7-414F-BE96-313780EEC823}" type="presOf" srcId="{F6F84D37-A0B7-46AD-9F7E-D97978A994BC}" destId="{7AF7E4F6-31E6-4095-AA23-5F0A92A61D6F}" srcOrd="0" destOrd="0" presId="urn:microsoft.com/office/officeart/2005/8/layout/hierarchy1"/>
    <dgm:cxn modelId="{68C5112B-6A4F-4B5D-AB8B-1A708715AE83}" srcId="{E53BB6E8-48C1-448A-872F-380C389DD7C9}" destId="{94706F57-C6D1-4C31-82B0-723C1C21EBD4}" srcOrd="0" destOrd="0" parTransId="{07E4FCDD-8FB6-46BA-A24B-4687EF314E09}" sibTransId="{550C910D-35B0-4A81-8C71-A19618F99353}"/>
    <dgm:cxn modelId="{9B76C00F-FB41-4767-B36F-20B693EC52BA}" type="presOf" srcId="{E54C135E-C1D4-44EA-85A0-3E7742D72014}" destId="{4894E924-884C-42E3-9853-1DA85A843367}" srcOrd="0" destOrd="0" presId="urn:microsoft.com/office/officeart/2005/8/layout/hierarchy1"/>
    <dgm:cxn modelId="{217DBAF9-4EFA-4FA3-89AC-21203D09D43B}" srcId="{A18E8A9D-86AB-4C2B-BBDD-B7C20BDBEA2D}" destId="{28F73351-98C0-4292-8795-36324072D009}" srcOrd="0" destOrd="0" parTransId="{7D2C8AB3-3FD7-49AE-B2D8-A64641B04650}" sibTransId="{6B6CA5B8-FE05-45BA-AA81-912031DAD68A}"/>
    <dgm:cxn modelId="{E11A3338-01DA-4296-AEE8-8F2E42B2CA7E}" type="presOf" srcId="{7D2C8AB3-3FD7-49AE-B2D8-A64641B04650}" destId="{6B200B88-3C12-4C6D-BDBC-6ADE07BC0DD2}" srcOrd="0" destOrd="0" presId="urn:microsoft.com/office/officeart/2005/8/layout/hierarchy1"/>
    <dgm:cxn modelId="{8BFEA0F7-7D6F-4BFE-A196-CE992072B601}" type="presOf" srcId="{E53BB6E8-48C1-448A-872F-380C389DD7C9}" destId="{9A75252F-07EF-4324-AD63-A4AF6C09D141}" srcOrd="0" destOrd="0" presId="urn:microsoft.com/office/officeart/2005/8/layout/hierarchy1"/>
    <dgm:cxn modelId="{A6A6E99A-A84B-419A-928C-B204369BD54B}" type="presOf" srcId="{94706F57-C6D1-4C31-82B0-723C1C21EBD4}" destId="{036E3628-9A61-43FA-A1DF-382E417EC62B}" srcOrd="0" destOrd="0" presId="urn:microsoft.com/office/officeart/2005/8/layout/hierarchy1"/>
    <dgm:cxn modelId="{6EDE81E0-0BC2-4764-AF99-A6FC2A9714A9}" srcId="{57848A37-DA85-4178-8BFF-CFA9E1A2B0A4}" destId="{AE415652-3626-4EB4-8960-04F22BFDC535}" srcOrd="1" destOrd="0" parTransId="{6610D496-DEE1-40F8-A226-FDD721F6DC20}" sibTransId="{B630BBE6-71BF-4736-BF1C-C987B20EC9CF}"/>
    <dgm:cxn modelId="{EA83D3E8-2F96-429E-99E4-211BDE0974CC}" type="presOf" srcId="{2A0B2D75-8C50-45FE-A40D-2FC1237B095C}" destId="{A1E3A04B-B4CA-48B9-94D3-249D3A550557}" srcOrd="0" destOrd="0" presId="urn:microsoft.com/office/officeart/2005/8/layout/hierarchy1"/>
    <dgm:cxn modelId="{85F399E3-3EF6-498B-8F33-EC30416F142F}" srcId="{94706F57-C6D1-4C31-82B0-723C1C21EBD4}" destId="{251A83B2-3972-4AD4-A809-621C4E5F8713}" srcOrd="0" destOrd="0" parTransId="{2A0B2D75-8C50-45FE-A40D-2FC1237B095C}" sibTransId="{7104F84B-F11C-4817-A3C0-9FF0DFD5CC51}"/>
    <dgm:cxn modelId="{27BC7C3F-465F-4412-8225-47F0F811F9AF}" type="presParOf" srcId="{9A75252F-07EF-4324-AD63-A4AF6C09D141}" destId="{57B49CD4-91F1-4F1E-8828-ED3E9D241BD5}" srcOrd="0" destOrd="0" presId="urn:microsoft.com/office/officeart/2005/8/layout/hierarchy1"/>
    <dgm:cxn modelId="{437A3829-AE26-47A2-A432-259DF83308A4}" type="presParOf" srcId="{57B49CD4-91F1-4F1E-8828-ED3E9D241BD5}" destId="{8F926630-DB7A-4EED-8E02-FADF216AFBFA}" srcOrd="0" destOrd="0" presId="urn:microsoft.com/office/officeart/2005/8/layout/hierarchy1"/>
    <dgm:cxn modelId="{3323835A-88E0-4554-8E37-B55EA42F1BFF}" type="presParOf" srcId="{8F926630-DB7A-4EED-8E02-FADF216AFBFA}" destId="{41D0904E-AC7A-446E-A404-D4290B7F1C58}" srcOrd="0" destOrd="0" presId="urn:microsoft.com/office/officeart/2005/8/layout/hierarchy1"/>
    <dgm:cxn modelId="{785AE134-6B3F-4193-A88C-1E31AC491BA3}" type="presParOf" srcId="{8F926630-DB7A-4EED-8E02-FADF216AFBFA}" destId="{036E3628-9A61-43FA-A1DF-382E417EC62B}" srcOrd="1" destOrd="0" presId="urn:microsoft.com/office/officeart/2005/8/layout/hierarchy1"/>
    <dgm:cxn modelId="{57E8E6A9-77A5-411F-950D-640446C9FA54}" type="presParOf" srcId="{57B49CD4-91F1-4F1E-8828-ED3E9D241BD5}" destId="{D6E696FB-D8D6-410D-9BF1-A2CC2DA8FED4}" srcOrd="1" destOrd="0" presId="urn:microsoft.com/office/officeart/2005/8/layout/hierarchy1"/>
    <dgm:cxn modelId="{40A7F1FB-9B5C-4168-8164-0405C9628DE2}" type="presParOf" srcId="{D6E696FB-D8D6-410D-9BF1-A2CC2DA8FED4}" destId="{A1E3A04B-B4CA-48B9-94D3-249D3A550557}" srcOrd="0" destOrd="0" presId="urn:microsoft.com/office/officeart/2005/8/layout/hierarchy1"/>
    <dgm:cxn modelId="{53439A6F-4813-498A-8248-520997E0ADC2}" type="presParOf" srcId="{D6E696FB-D8D6-410D-9BF1-A2CC2DA8FED4}" destId="{1271F634-8DA0-484B-8094-1C215B53D310}" srcOrd="1" destOrd="0" presId="urn:microsoft.com/office/officeart/2005/8/layout/hierarchy1"/>
    <dgm:cxn modelId="{62E449EA-A418-4554-A432-012EBD9217F1}" type="presParOf" srcId="{1271F634-8DA0-484B-8094-1C215B53D310}" destId="{7E5245D9-828E-45ED-A6E1-E2BD6AAC6213}" srcOrd="0" destOrd="0" presId="urn:microsoft.com/office/officeart/2005/8/layout/hierarchy1"/>
    <dgm:cxn modelId="{2AE13E44-3623-4625-AB98-1D271D302FB4}" type="presParOf" srcId="{7E5245D9-828E-45ED-A6E1-E2BD6AAC6213}" destId="{E54C6BFE-D8B8-4526-A80E-04BB275DA0EF}" srcOrd="0" destOrd="0" presId="urn:microsoft.com/office/officeart/2005/8/layout/hierarchy1"/>
    <dgm:cxn modelId="{51C585C4-A3E6-461D-9BE2-3CE207E3078A}" type="presParOf" srcId="{7E5245D9-828E-45ED-A6E1-E2BD6AAC6213}" destId="{0BB9F321-42F0-4642-8EFE-0AC66953645D}" srcOrd="1" destOrd="0" presId="urn:microsoft.com/office/officeart/2005/8/layout/hierarchy1"/>
    <dgm:cxn modelId="{874D7460-EC44-4CB1-90B6-3AE8DAE1411E}" type="presParOf" srcId="{1271F634-8DA0-484B-8094-1C215B53D310}" destId="{0F7CB457-8670-429E-85CE-867984E32DB7}" srcOrd="1" destOrd="0" presId="urn:microsoft.com/office/officeart/2005/8/layout/hierarchy1"/>
    <dgm:cxn modelId="{D98F9781-3FF2-4B26-8A0B-252AF39D1F83}" type="presParOf" srcId="{9A75252F-07EF-4324-AD63-A4AF6C09D141}" destId="{7D5A41B6-A839-4F0D-B4C4-5B432D144187}" srcOrd="1" destOrd="0" presId="urn:microsoft.com/office/officeart/2005/8/layout/hierarchy1"/>
    <dgm:cxn modelId="{023B7496-6A4E-490F-968F-32DE87E6460E}" type="presParOf" srcId="{7D5A41B6-A839-4F0D-B4C4-5B432D144187}" destId="{5F0494C7-BD80-4CB4-A928-9AC88014F550}" srcOrd="0" destOrd="0" presId="urn:microsoft.com/office/officeart/2005/8/layout/hierarchy1"/>
    <dgm:cxn modelId="{10A9B73B-C051-428A-B9E1-8E236A3196B3}" type="presParOf" srcId="{5F0494C7-BD80-4CB4-A928-9AC88014F550}" destId="{521CBE3C-BFC5-4AC6-BCE6-D02960273D58}" srcOrd="0" destOrd="0" presId="urn:microsoft.com/office/officeart/2005/8/layout/hierarchy1"/>
    <dgm:cxn modelId="{FFA35D34-FE10-4030-8918-096B3ACA6A7E}" type="presParOf" srcId="{5F0494C7-BD80-4CB4-A928-9AC88014F550}" destId="{B8F92610-C545-4388-8F90-904132596587}" srcOrd="1" destOrd="0" presId="urn:microsoft.com/office/officeart/2005/8/layout/hierarchy1"/>
    <dgm:cxn modelId="{C5058260-0E2F-4E97-AEBE-7A0CD2D51662}" type="presParOf" srcId="{7D5A41B6-A839-4F0D-B4C4-5B432D144187}" destId="{32C495B3-24BD-4196-8BA0-7B31E26CE0AC}" srcOrd="1" destOrd="0" presId="urn:microsoft.com/office/officeart/2005/8/layout/hierarchy1"/>
    <dgm:cxn modelId="{ED2C4453-BACA-482F-B16B-B151A3E6F857}" type="presParOf" srcId="{32C495B3-24BD-4196-8BA0-7B31E26CE0AC}" destId="{7AF7E4F6-31E6-4095-AA23-5F0A92A61D6F}" srcOrd="0" destOrd="0" presId="urn:microsoft.com/office/officeart/2005/8/layout/hierarchy1"/>
    <dgm:cxn modelId="{3A07979C-2BDE-41F2-A225-7F8FA484154E}" type="presParOf" srcId="{32C495B3-24BD-4196-8BA0-7B31E26CE0AC}" destId="{2F2A523D-18BB-4CFF-B06F-29E5B45F716E}" srcOrd="1" destOrd="0" presId="urn:microsoft.com/office/officeart/2005/8/layout/hierarchy1"/>
    <dgm:cxn modelId="{48F368CC-C017-4482-8D93-004372389F09}" type="presParOf" srcId="{2F2A523D-18BB-4CFF-B06F-29E5B45F716E}" destId="{74DAA67C-FD9C-41DE-BE07-6A9787ACB73F}" srcOrd="0" destOrd="0" presId="urn:microsoft.com/office/officeart/2005/8/layout/hierarchy1"/>
    <dgm:cxn modelId="{F100D02E-5084-4EB5-81DC-B9E687722945}" type="presParOf" srcId="{74DAA67C-FD9C-41DE-BE07-6A9787ACB73F}" destId="{71975FD0-5817-4EC8-AA17-1A08F5EBB608}" srcOrd="0" destOrd="0" presId="urn:microsoft.com/office/officeart/2005/8/layout/hierarchy1"/>
    <dgm:cxn modelId="{F03BD947-B026-4334-8A02-3B5835BAB248}" type="presParOf" srcId="{74DAA67C-FD9C-41DE-BE07-6A9787ACB73F}" destId="{1D843A95-A739-412D-8B57-C1E780B2EB10}" srcOrd="1" destOrd="0" presId="urn:microsoft.com/office/officeart/2005/8/layout/hierarchy1"/>
    <dgm:cxn modelId="{766ABEE6-27BF-4D6E-89BE-C1D609294838}" type="presParOf" srcId="{2F2A523D-18BB-4CFF-B06F-29E5B45F716E}" destId="{4E176424-E5CA-48AE-A817-7DC01BEC5D16}" srcOrd="1" destOrd="0" presId="urn:microsoft.com/office/officeart/2005/8/layout/hierarchy1"/>
    <dgm:cxn modelId="{97C4C6C2-4C47-4BC5-84E4-28472FAD955A}" type="presParOf" srcId="{4E176424-E5CA-48AE-A817-7DC01BEC5D16}" destId="{6B200B88-3C12-4C6D-BDBC-6ADE07BC0DD2}" srcOrd="0" destOrd="0" presId="urn:microsoft.com/office/officeart/2005/8/layout/hierarchy1"/>
    <dgm:cxn modelId="{5B838044-69E4-4D48-9DDF-F02BFA8F8548}" type="presParOf" srcId="{4E176424-E5CA-48AE-A817-7DC01BEC5D16}" destId="{9970A3F9-5918-418C-913D-F09D8F3437BE}" srcOrd="1" destOrd="0" presId="urn:microsoft.com/office/officeart/2005/8/layout/hierarchy1"/>
    <dgm:cxn modelId="{BDE139BB-E596-426E-8E1F-3CC617977F1C}" type="presParOf" srcId="{9970A3F9-5918-418C-913D-F09D8F3437BE}" destId="{06E44AE1-0824-43FE-8CC4-D2B04DB708BD}" srcOrd="0" destOrd="0" presId="urn:microsoft.com/office/officeart/2005/8/layout/hierarchy1"/>
    <dgm:cxn modelId="{572948CD-443A-4D7E-B719-A2A87431D011}" type="presParOf" srcId="{06E44AE1-0824-43FE-8CC4-D2B04DB708BD}" destId="{823F45FA-465C-461A-82AD-E5CF863C9F02}" srcOrd="0" destOrd="0" presId="urn:microsoft.com/office/officeart/2005/8/layout/hierarchy1"/>
    <dgm:cxn modelId="{F56DE1E2-03FA-4288-B613-FA5657106B14}" type="presParOf" srcId="{06E44AE1-0824-43FE-8CC4-D2B04DB708BD}" destId="{C2CF1773-4069-405D-AA29-2529BF83782B}" srcOrd="1" destOrd="0" presId="urn:microsoft.com/office/officeart/2005/8/layout/hierarchy1"/>
    <dgm:cxn modelId="{2ECD2783-DE36-4B41-BEA4-1462A800167C}" type="presParOf" srcId="{9970A3F9-5918-418C-913D-F09D8F3437BE}" destId="{ECACDC89-3605-480A-B19F-FE814A9C6E7B}" srcOrd="1" destOrd="0" presId="urn:microsoft.com/office/officeart/2005/8/layout/hierarchy1"/>
    <dgm:cxn modelId="{760EB8E6-BABB-4E19-B25E-C7AF5C42942C}" type="presParOf" srcId="{4E176424-E5CA-48AE-A817-7DC01BEC5D16}" destId="{40F08B49-BAD1-4365-9847-1A0A90ADED56}" srcOrd="2" destOrd="0" presId="urn:microsoft.com/office/officeart/2005/8/layout/hierarchy1"/>
    <dgm:cxn modelId="{D8EB3166-5ED7-424B-804F-08428F2ABA71}" type="presParOf" srcId="{4E176424-E5CA-48AE-A817-7DC01BEC5D16}" destId="{A9D5D8C7-1643-4DF9-83E8-458C920C1D47}" srcOrd="3" destOrd="0" presId="urn:microsoft.com/office/officeart/2005/8/layout/hierarchy1"/>
    <dgm:cxn modelId="{615001CF-4C30-4FA8-BB4F-3FB00EBA8925}" type="presParOf" srcId="{A9D5D8C7-1643-4DF9-83E8-458C920C1D47}" destId="{20F9ACF4-DEB2-40ED-B780-DA4071ECFBA4}" srcOrd="0" destOrd="0" presId="urn:microsoft.com/office/officeart/2005/8/layout/hierarchy1"/>
    <dgm:cxn modelId="{88A6BA7C-A51B-4815-83EC-F13D7B2B7123}" type="presParOf" srcId="{20F9ACF4-DEB2-40ED-B780-DA4071ECFBA4}" destId="{A5EB93A8-7D18-4561-AEED-8AB7D8BB23DE}" srcOrd="0" destOrd="0" presId="urn:microsoft.com/office/officeart/2005/8/layout/hierarchy1"/>
    <dgm:cxn modelId="{9D38EF50-00AE-4D9E-A0F2-30A9CB803E2C}" type="presParOf" srcId="{20F9ACF4-DEB2-40ED-B780-DA4071ECFBA4}" destId="{4894E924-884C-42E3-9853-1DA85A843367}" srcOrd="1" destOrd="0" presId="urn:microsoft.com/office/officeart/2005/8/layout/hierarchy1"/>
    <dgm:cxn modelId="{D4BFD364-9ED7-4F86-A11E-AD46EC9392E7}" type="presParOf" srcId="{A9D5D8C7-1643-4DF9-83E8-458C920C1D47}" destId="{09E0D02D-80EA-46EE-B2BB-EB2B4D6E2B1E}" srcOrd="1" destOrd="0" presId="urn:microsoft.com/office/officeart/2005/8/layout/hierarchy1"/>
    <dgm:cxn modelId="{484B09ED-F5C9-4B7D-A552-002B37B7EF69}" type="presParOf" srcId="{32C495B3-24BD-4196-8BA0-7B31E26CE0AC}" destId="{A77ED87B-574C-4E48-96B7-65B57CD718E7}" srcOrd="2" destOrd="0" presId="urn:microsoft.com/office/officeart/2005/8/layout/hierarchy1"/>
    <dgm:cxn modelId="{AB569D7A-A7B0-490D-977D-2D484FCBE347}" type="presParOf" srcId="{32C495B3-24BD-4196-8BA0-7B31E26CE0AC}" destId="{4A97A61D-6885-4386-A116-E879C8227B3E}" srcOrd="3" destOrd="0" presId="urn:microsoft.com/office/officeart/2005/8/layout/hierarchy1"/>
    <dgm:cxn modelId="{9D45D993-FFB3-44B9-9FE3-FB2E21651A40}" type="presParOf" srcId="{4A97A61D-6885-4386-A116-E879C8227B3E}" destId="{F8FAC33D-AA6A-4A14-AE98-9F4DBF05864D}" srcOrd="0" destOrd="0" presId="urn:microsoft.com/office/officeart/2005/8/layout/hierarchy1"/>
    <dgm:cxn modelId="{18E0D61C-CAA6-44DE-AD87-4441CDA5402C}" type="presParOf" srcId="{F8FAC33D-AA6A-4A14-AE98-9F4DBF05864D}" destId="{81441762-8682-4E8D-A892-7E63A13C0D7A}" srcOrd="0" destOrd="0" presId="urn:microsoft.com/office/officeart/2005/8/layout/hierarchy1"/>
    <dgm:cxn modelId="{5639B6C3-0913-418A-8068-9EBF6AE54A41}" type="presParOf" srcId="{F8FAC33D-AA6A-4A14-AE98-9F4DBF05864D}" destId="{90FAE826-CA8D-439A-A600-3BC9CC670ABB}" srcOrd="1" destOrd="0" presId="urn:microsoft.com/office/officeart/2005/8/layout/hierarchy1"/>
    <dgm:cxn modelId="{9C994036-FB3B-4675-8B98-F09B5AC7C03F}" type="presParOf" srcId="{4A97A61D-6885-4386-A116-E879C8227B3E}" destId="{E4816B39-F640-4991-9472-60C1CD5A0493}" srcOrd="1" destOrd="0" presId="urn:microsoft.com/office/officeart/2005/8/layout/hierarchy1"/>
    <dgm:cxn modelId="{B1A3F589-714C-41D5-B073-0B7D97889B44}" type="presParOf" srcId="{E4816B39-F640-4991-9472-60C1CD5A0493}" destId="{5573D2E1-9DAA-4986-9C3E-630F9634D31F}" srcOrd="0" destOrd="0" presId="urn:microsoft.com/office/officeart/2005/8/layout/hierarchy1"/>
    <dgm:cxn modelId="{79411803-2A26-43DB-B872-029F8DD300D6}" type="presParOf" srcId="{E4816B39-F640-4991-9472-60C1CD5A0493}" destId="{6D414424-52F2-43C2-A04E-D87DCEAC03EE}" srcOrd="1" destOrd="0" presId="urn:microsoft.com/office/officeart/2005/8/layout/hierarchy1"/>
    <dgm:cxn modelId="{1C7FF153-ADAA-47AC-9FC3-3F2FBA5EE899}" type="presParOf" srcId="{6D414424-52F2-43C2-A04E-D87DCEAC03EE}" destId="{20AD1230-4E65-4DD3-9541-F188F0CAFC0D}" srcOrd="0" destOrd="0" presId="urn:microsoft.com/office/officeart/2005/8/layout/hierarchy1"/>
    <dgm:cxn modelId="{0E676A2E-D367-40B7-994F-DA9C0F8BB9E4}" type="presParOf" srcId="{20AD1230-4E65-4DD3-9541-F188F0CAFC0D}" destId="{B718F962-B7BB-4679-A4A4-BA4E3EF076FF}" srcOrd="0" destOrd="0" presId="urn:microsoft.com/office/officeart/2005/8/layout/hierarchy1"/>
    <dgm:cxn modelId="{195DF351-30CF-4FBA-BDCE-5FC2A68EDA9B}" type="presParOf" srcId="{20AD1230-4E65-4DD3-9541-F188F0CAFC0D}" destId="{A195B8D2-9187-4CBE-9A16-B71CD1EC00D9}" srcOrd="1" destOrd="0" presId="urn:microsoft.com/office/officeart/2005/8/layout/hierarchy1"/>
    <dgm:cxn modelId="{6A1FB2C2-9E94-460B-91EB-63A01726BF2E}" type="presParOf" srcId="{6D414424-52F2-43C2-A04E-D87DCEAC03EE}" destId="{E1E43749-4FB8-4E64-9904-4A23473E1049}" srcOrd="1" destOrd="0" presId="urn:microsoft.com/office/officeart/2005/8/layout/hierarchy1"/>
    <dgm:cxn modelId="{CD3A473F-26DC-440C-BF05-D240B6F1AAE8}" type="presParOf" srcId="{E4816B39-F640-4991-9472-60C1CD5A0493}" destId="{FAA68C3B-F000-481E-938F-3A3022CBD799}" srcOrd="2" destOrd="0" presId="urn:microsoft.com/office/officeart/2005/8/layout/hierarchy1"/>
    <dgm:cxn modelId="{91A0D145-3174-47E9-8468-7E7934D18128}" type="presParOf" srcId="{E4816B39-F640-4991-9472-60C1CD5A0493}" destId="{5D9329E0-CEC8-420F-8FDD-0A8EB1A085EC}" srcOrd="3" destOrd="0" presId="urn:microsoft.com/office/officeart/2005/8/layout/hierarchy1"/>
    <dgm:cxn modelId="{019EB30D-53E9-4CAB-BAE7-AE92A9F171EC}" type="presParOf" srcId="{5D9329E0-CEC8-420F-8FDD-0A8EB1A085EC}" destId="{22E0A7DE-0381-4B67-B256-F9F13C1075F8}" srcOrd="0" destOrd="0" presId="urn:microsoft.com/office/officeart/2005/8/layout/hierarchy1"/>
    <dgm:cxn modelId="{5B296AAE-8DCA-4782-88A3-100BE3805D58}" type="presParOf" srcId="{22E0A7DE-0381-4B67-B256-F9F13C1075F8}" destId="{CE3DCE9A-7F02-4BD2-A856-82A507D05D91}" srcOrd="0" destOrd="0" presId="urn:microsoft.com/office/officeart/2005/8/layout/hierarchy1"/>
    <dgm:cxn modelId="{3EE075F3-6375-4FD8-A62C-B87708274DEC}" type="presParOf" srcId="{22E0A7DE-0381-4B67-B256-F9F13C1075F8}" destId="{4E27FE01-1E5F-47F4-A142-85F5F785163E}" srcOrd="1" destOrd="0" presId="urn:microsoft.com/office/officeart/2005/8/layout/hierarchy1"/>
    <dgm:cxn modelId="{BC685E57-A6D1-4A6E-B2BE-28480A65E639}" type="presParOf" srcId="{5D9329E0-CEC8-420F-8FDD-0A8EB1A085EC}" destId="{0B9142E3-4458-4075-983B-148D71825E52}"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2F6C4-1635-4203-97DA-260598E0B9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91191ACB-8E2F-4635-9071-802B9F00EA9D}">
      <dgm:prSet phldrT="[besedilo]" custT="1"/>
      <dgm:spPr>
        <a:solidFill>
          <a:schemeClr val="accent6">
            <a:lumMod val="20000"/>
            <a:lumOff val="80000"/>
            <a:alpha val="90000"/>
          </a:schemeClr>
        </a:solidFill>
        <a:ln>
          <a:solidFill>
            <a:schemeClr val="tx1"/>
          </a:solidFill>
        </a:ln>
      </dgm:spPr>
      <dgm:t>
        <a:bodyPr/>
        <a:lstStyle/>
        <a:p>
          <a:r>
            <a:rPr lang="sl-SI" sz="1200" b="1" dirty="0" smtClean="0"/>
            <a:t>1. DOHODEK IZ DEJAVNOSTI</a:t>
          </a:r>
          <a:endParaRPr lang="sl-SI" sz="1200" b="1" dirty="0"/>
        </a:p>
      </dgm:t>
    </dgm:pt>
    <dgm:pt modelId="{BE4B4AFB-2B28-44A9-9907-9DE1AEEEA51A}" type="parTrans" cxnId="{82832A7B-8695-42A8-A443-2402E46AAFF2}">
      <dgm:prSet/>
      <dgm:spPr/>
      <dgm:t>
        <a:bodyPr/>
        <a:lstStyle/>
        <a:p>
          <a:endParaRPr lang="sl-SI"/>
        </a:p>
      </dgm:t>
    </dgm:pt>
    <dgm:pt modelId="{4F67B588-5CBA-4C10-9900-A1CF282D91AF}" type="sibTrans" cxnId="{82832A7B-8695-42A8-A443-2402E46AAFF2}">
      <dgm:prSet/>
      <dgm:spPr/>
      <dgm:t>
        <a:bodyPr/>
        <a:lstStyle/>
        <a:p>
          <a:endParaRPr lang="sl-SI"/>
        </a:p>
      </dgm:t>
    </dgm:pt>
    <dgm:pt modelId="{9DDF5A24-C376-4537-A7DF-93FC6434EE23}">
      <dgm:prSet phldrT="[besedilo]" custT="1"/>
      <dgm:spPr>
        <a:solidFill>
          <a:schemeClr val="accent2">
            <a:lumMod val="20000"/>
            <a:lumOff val="80000"/>
            <a:alpha val="90000"/>
          </a:schemeClr>
        </a:solidFill>
        <a:ln>
          <a:solidFill>
            <a:schemeClr val="tx1"/>
          </a:solidFill>
        </a:ln>
      </dgm:spPr>
      <dgm:t>
        <a:bodyPr/>
        <a:lstStyle/>
        <a:p>
          <a:r>
            <a:rPr lang="sl-SI" sz="1000" b="1" dirty="0" smtClean="0"/>
            <a:t>1.1 Davčna osnova iz OKGD po dejanskih prihodkih</a:t>
          </a:r>
          <a:endParaRPr lang="sl-SI" sz="1000" b="1" dirty="0"/>
        </a:p>
      </dgm:t>
    </dgm:pt>
    <dgm:pt modelId="{F8135768-16D2-4DDD-A549-B3180084229C}" type="parTrans" cxnId="{EE390DCB-6D52-4A44-8F42-7D77DA6BDB46}">
      <dgm:prSet/>
      <dgm:spPr>
        <a:ln>
          <a:solidFill>
            <a:schemeClr val="tx1"/>
          </a:solidFill>
        </a:ln>
      </dgm:spPr>
      <dgm:t>
        <a:bodyPr/>
        <a:lstStyle/>
        <a:p>
          <a:endParaRPr lang="sl-SI"/>
        </a:p>
      </dgm:t>
    </dgm:pt>
    <dgm:pt modelId="{3B0E3842-606F-4301-8652-839B4BA8E05F}" type="sibTrans" cxnId="{EE390DCB-6D52-4A44-8F42-7D77DA6BDB46}">
      <dgm:prSet/>
      <dgm:spPr/>
      <dgm:t>
        <a:bodyPr/>
        <a:lstStyle/>
        <a:p>
          <a:endParaRPr lang="sl-SI"/>
        </a:p>
      </dgm:t>
    </dgm:pt>
    <dgm:pt modelId="{F188A098-DAED-42E8-A89B-F15A114B22EE}">
      <dgm:prSet phldrT="[besedilo]" custT="1"/>
      <dgm:spPr>
        <a:solidFill>
          <a:schemeClr val="accent1">
            <a:lumMod val="20000"/>
            <a:lumOff val="80000"/>
            <a:alpha val="90000"/>
          </a:schemeClr>
        </a:solidFill>
        <a:ln>
          <a:solidFill>
            <a:schemeClr val="tx1"/>
          </a:solidFill>
        </a:ln>
      </dgm:spPr>
      <dgm:t>
        <a:bodyPr/>
        <a:lstStyle/>
        <a:p>
          <a:r>
            <a:rPr lang="sl-SI" sz="1000" b="1" dirty="0" smtClean="0"/>
            <a:t>1.2 Dopolnilna dejavnost na kmetiji</a:t>
          </a:r>
          <a:endParaRPr lang="sl-SI" sz="1000" b="1" dirty="0"/>
        </a:p>
      </dgm:t>
    </dgm:pt>
    <dgm:pt modelId="{1E1C804F-47DC-4076-B16F-56BA131D1792}" type="parTrans" cxnId="{451E61F8-098D-4ED2-AD24-8C81B832AD0A}">
      <dgm:prSet/>
      <dgm:spPr>
        <a:ln>
          <a:solidFill>
            <a:schemeClr val="tx1"/>
          </a:solidFill>
        </a:ln>
      </dgm:spPr>
      <dgm:t>
        <a:bodyPr/>
        <a:lstStyle/>
        <a:p>
          <a:endParaRPr lang="sl-SI">
            <a:solidFill>
              <a:schemeClr val="tx1"/>
            </a:solidFill>
          </a:endParaRPr>
        </a:p>
      </dgm:t>
    </dgm:pt>
    <dgm:pt modelId="{C2294A31-9238-4735-B00B-C1547F5C8CA6}" type="sibTrans" cxnId="{451E61F8-098D-4ED2-AD24-8C81B832AD0A}">
      <dgm:prSet/>
      <dgm:spPr/>
      <dgm:t>
        <a:bodyPr/>
        <a:lstStyle/>
        <a:p>
          <a:endParaRPr lang="sl-SI"/>
        </a:p>
      </dgm:t>
    </dgm:pt>
    <dgm:pt modelId="{869CBFD6-3764-4CD4-B4E8-B65409DA4A5F}">
      <dgm:prSet phldrT="[besedilo]" custT="1"/>
      <dgm:spPr>
        <a:solidFill>
          <a:schemeClr val="bg1">
            <a:lumMod val="95000"/>
            <a:alpha val="90000"/>
          </a:schemeClr>
        </a:solidFill>
        <a:ln>
          <a:solidFill>
            <a:schemeClr val="tx1"/>
          </a:solidFill>
        </a:ln>
      </dgm:spPr>
      <dgm:t>
        <a:bodyPr/>
        <a:lstStyle/>
        <a:p>
          <a:r>
            <a:rPr lang="sl-SI" sz="900" dirty="0" smtClean="0"/>
            <a:t>Na podlagi dejanskih prihodkov in NORMIRANIH odhodkov</a:t>
          </a:r>
          <a:endParaRPr lang="sl-SI" sz="900" dirty="0"/>
        </a:p>
      </dgm:t>
    </dgm:pt>
    <dgm:pt modelId="{84AD6F9F-D216-46BA-899A-B20010FB2035}" type="parTrans" cxnId="{D7EF1C69-FF10-4BC7-8626-562570687A6D}">
      <dgm:prSet/>
      <dgm:spPr>
        <a:ln>
          <a:solidFill>
            <a:schemeClr val="tx1"/>
          </a:solidFill>
        </a:ln>
      </dgm:spPr>
      <dgm:t>
        <a:bodyPr/>
        <a:lstStyle/>
        <a:p>
          <a:endParaRPr lang="sl-SI"/>
        </a:p>
      </dgm:t>
    </dgm:pt>
    <dgm:pt modelId="{1744D2DA-37F0-4E80-B68B-1C6260B1634D}" type="sibTrans" cxnId="{D7EF1C69-FF10-4BC7-8626-562570687A6D}">
      <dgm:prSet/>
      <dgm:spPr/>
      <dgm:t>
        <a:bodyPr/>
        <a:lstStyle/>
        <a:p>
          <a:endParaRPr lang="sl-SI"/>
        </a:p>
      </dgm:t>
    </dgm:pt>
    <dgm:pt modelId="{7C9BEE9B-7C8F-47F3-82BA-A06B858CF1D3}">
      <dgm:prSet custT="1"/>
      <dgm:spPr>
        <a:solidFill>
          <a:schemeClr val="accent4">
            <a:lumMod val="20000"/>
            <a:lumOff val="80000"/>
            <a:alpha val="90000"/>
          </a:schemeClr>
        </a:solidFill>
        <a:ln>
          <a:solidFill>
            <a:schemeClr val="tx1"/>
          </a:solidFill>
        </a:ln>
      </dgm:spPr>
      <dgm:t>
        <a:bodyPr/>
        <a:lstStyle/>
        <a:p>
          <a:r>
            <a:rPr lang="sl-SI" sz="900" dirty="0" smtClean="0"/>
            <a:t>Na podlagi dejanskih prihodkov in DEJANSKIH odhodkov</a:t>
          </a:r>
          <a:endParaRPr lang="sl-SI" sz="900" dirty="0"/>
        </a:p>
      </dgm:t>
    </dgm:pt>
    <dgm:pt modelId="{288C3FB3-05E7-47FF-BB6D-86355939B384}" type="parTrans" cxnId="{2E051432-C5CA-4F27-8981-0A744293AD7C}">
      <dgm:prSet/>
      <dgm:spPr>
        <a:ln>
          <a:solidFill>
            <a:schemeClr val="tx1"/>
          </a:solidFill>
        </a:ln>
      </dgm:spPr>
      <dgm:t>
        <a:bodyPr/>
        <a:lstStyle/>
        <a:p>
          <a:endParaRPr lang="sl-SI"/>
        </a:p>
      </dgm:t>
    </dgm:pt>
    <dgm:pt modelId="{64FEAAF9-52E0-4917-B267-51EF0A30BDC0}" type="sibTrans" cxnId="{2E051432-C5CA-4F27-8981-0A744293AD7C}">
      <dgm:prSet/>
      <dgm:spPr/>
      <dgm:t>
        <a:bodyPr/>
        <a:lstStyle/>
        <a:p>
          <a:endParaRPr lang="sl-SI"/>
        </a:p>
      </dgm:t>
    </dgm:pt>
    <dgm:pt modelId="{2DAC248B-4D45-48D5-BB3E-6D1ECA415877}">
      <dgm:prSet custT="1"/>
      <dgm:spPr>
        <a:solidFill>
          <a:schemeClr val="accent6">
            <a:lumMod val="20000"/>
            <a:lumOff val="80000"/>
            <a:alpha val="90000"/>
          </a:schemeClr>
        </a:solidFill>
        <a:ln>
          <a:solidFill>
            <a:schemeClr val="tx1"/>
          </a:solidFill>
        </a:ln>
      </dgm:spPr>
      <dgm:t>
        <a:bodyPr/>
        <a:lstStyle/>
        <a:p>
          <a:r>
            <a:rPr lang="sl-SI" sz="1000" dirty="0" smtClean="0"/>
            <a:t>V davčni obračun nosilca vključene vse dejavnosti nosilca in članov kmečkega gospodinjstva</a:t>
          </a:r>
          <a:endParaRPr lang="sl-SI" sz="1000" dirty="0"/>
        </a:p>
      </dgm:t>
    </dgm:pt>
    <dgm:pt modelId="{E06FDC76-D1B8-434E-B5D9-263408DCB764}" type="sibTrans" cxnId="{BA0D7FFE-303D-4E95-B69F-66096D64CD91}">
      <dgm:prSet/>
      <dgm:spPr/>
      <dgm:t>
        <a:bodyPr/>
        <a:lstStyle/>
        <a:p>
          <a:endParaRPr lang="sl-SI"/>
        </a:p>
      </dgm:t>
    </dgm:pt>
    <dgm:pt modelId="{B474FDA0-08E8-4E3D-929F-68B68B8F8FC7}" type="parTrans" cxnId="{BA0D7FFE-303D-4E95-B69F-66096D64CD91}">
      <dgm:prSet/>
      <dgm:spPr>
        <a:ln>
          <a:solidFill>
            <a:schemeClr val="tx1"/>
          </a:solidFill>
        </a:ln>
      </dgm:spPr>
      <dgm:t>
        <a:bodyPr/>
        <a:lstStyle/>
        <a:p>
          <a:endParaRPr lang="sl-SI"/>
        </a:p>
      </dgm:t>
    </dgm:pt>
    <dgm:pt modelId="{3BA94F31-447C-4D9D-85C1-23E4BA4AE908}">
      <dgm:prSet phldrT="[besedilo]" phldr="1"/>
      <dgm:spPr/>
      <dgm:t>
        <a:bodyPr/>
        <a:lstStyle/>
        <a:p>
          <a:endParaRPr lang="sl-SI"/>
        </a:p>
      </dgm:t>
    </dgm:pt>
    <dgm:pt modelId="{C73E303A-1200-46A7-87F2-410A3B1BCBFB}" type="sibTrans" cxnId="{70ECECE3-4593-4EF1-B878-0DF012354965}">
      <dgm:prSet/>
      <dgm:spPr/>
      <dgm:t>
        <a:bodyPr/>
        <a:lstStyle/>
        <a:p>
          <a:endParaRPr lang="sl-SI"/>
        </a:p>
      </dgm:t>
    </dgm:pt>
    <dgm:pt modelId="{36AEC0C1-0A62-4F6A-8C04-CDB512845EC6}" type="parTrans" cxnId="{70ECECE3-4593-4EF1-B878-0DF012354965}">
      <dgm:prSet/>
      <dgm:spPr>
        <a:ln>
          <a:solidFill>
            <a:schemeClr val="tx1"/>
          </a:solidFill>
        </a:ln>
      </dgm:spPr>
      <dgm:t>
        <a:bodyPr/>
        <a:lstStyle/>
        <a:p>
          <a:endParaRPr lang="sl-SI"/>
        </a:p>
      </dgm:t>
    </dgm:pt>
    <dgm:pt modelId="{7C8EF9F1-3299-493F-BEF5-B3758C736958}">
      <dgm:prSet phldrT="[besedilo]" custT="1"/>
      <dgm:spPr>
        <a:solidFill>
          <a:schemeClr val="accent1">
            <a:lumMod val="20000"/>
            <a:lumOff val="80000"/>
            <a:alpha val="90000"/>
          </a:schemeClr>
        </a:solidFill>
        <a:ln>
          <a:solidFill>
            <a:schemeClr val="tx1"/>
          </a:solidFill>
        </a:ln>
      </dgm:spPr>
      <dgm:t>
        <a:bodyPr/>
        <a:lstStyle/>
        <a:p>
          <a:r>
            <a:rPr lang="sl-SI" sz="1000" b="1" dirty="0" smtClean="0"/>
            <a:t>1.3 Druga kmetijska dejavnost</a:t>
          </a:r>
          <a:endParaRPr lang="sl-SI" sz="1000" b="1" dirty="0"/>
        </a:p>
      </dgm:t>
    </dgm:pt>
    <dgm:pt modelId="{83FAAA91-2320-40C6-977F-BB4559A90E08}" type="parTrans" cxnId="{EBF0F0DB-FD78-4E0F-AA84-0301722165BD}">
      <dgm:prSet/>
      <dgm:spPr/>
      <dgm:t>
        <a:bodyPr/>
        <a:lstStyle/>
        <a:p>
          <a:endParaRPr lang="sl-SI"/>
        </a:p>
      </dgm:t>
    </dgm:pt>
    <dgm:pt modelId="{A0FF1136-77E4-4A30-81D2-EB7725DCFD2E}" type="sibTrans" cxnId="{EBF0F0DB-FD78-4E0F-AA84-0301722165BD}">
      <dgm:prSet/>
      <dgm:spPr/>
      <dgm:t>
        <a:bodyPr/>
        <a:lstStyle/>
        <a:p>
          <a:endParaRPr lang="sl-SI"/>
        </a:p>
      </dgm:t>
    </dgm:pt>
    <dgm:pt modelId="{7B77D26F-FCDD-4A59-88E2-1970B4134078}" type="pres">
      <dgm:prSet presAssocID="{DFC2F6C4-1635-4203-97DA-260598E0B994}" presName="hierChild1" presStyleCnt="0">
        <dgm:presLayoutVars>
          <dgm:chPref val="1"/>
          <dgm:dir/>
          <dgm:animOne val="branch"/>
          <dgm:animLvl val="lvl"/>
          <dgm:resizeHandles/>
        </dgm:presLayoutVars>
      </dgm:prSet>
      <dgm:spPr/>
      <dgm:t>
        <a:bodyPr/>
        <a:lstStyle/>
        <a:p>
          <a:endParaRPr lang="sl-SI"/>
        </a:p>
      </dgm:t>
    </dgm:pt>
    <dgm:pt modelId="{4017A7F1-EFA1-4160-B0EF-251B9C7FF1D4}" type="pres">
      <dgm:prSet presAssocID="{91191ACB-8E2F-4635-9071-802B9F00EA9D}" presName="hierRoot1" presStyleCnt="0"/>
      <dgm:spPr/>
    </dgm:pt>
    <dgm:pt modelId="{958372F3-67AC-41C6-8EBF-98FBA4C471CB}" type="pres">
      <dgm:prSet presAssocID="{91191ACB-8E2F-4635-9071-802B9F00EA9D}" presName="composite" presStyleCnt="0"/>
      <dgm:spPr/>
    </dgm:pt>
    <dgm:pt modelId="{AA9AC7F1-2C44-43F0-9F2B-E665C02C5A37}" type="pres">
      <dgm:prSet presAssocID="{91191ACB-8E2F-4635-9071-802B9F00EA9D}" presName="background" presStyleLbl="node0" presStyleIdx="0" presStyleCnt="2"/>
      <dgm:spPr>
        <a:solidFill>
          <a:schemeClr val="bg1"/>
        </a:solidFill>
        <a:ln>
          <a:solidFill>
            <a:schemeClr val="tx1"/>
          </a:solidFill>
        </a:ln>
      </dgm:spPr>
    </dgm:pt>
    <dgm:pt modelId="{870F7F9B-2D7A-4A61-9F9F-0C0B45792595}" type="pres">
      <dgm:prSet presAssocID="{91191ACB-8E2F-4635-9071-802B9F00EA9D}" presName="text" presStyleLbl="fgAcc0" presStyleIdx="0" presStyleCnt="2" custScaleX="234078" custLinFactNeighborY="5507">
        <dgm:presLayoutVars>
          <dgm:chPref val="3"/>
        </dgm:presLayoutVars>
      </dgm:prSet>
      <dgm:spPr/>
      <dgm:t>
        <a:bodyPr/>
        <a:lstStyle/>
        <a:p>
          <a:endParaRPr lang="sl-SI"/>
        </a:p>
      </dgm:t>
    </dgm:pt>
    <dgm:pt modelId="{D2D13BD7-3960-47F6-9842-8C2775C3937D}" type="pres">
      <dgm:prSet presAssocID="{91191ACB-8E2F-4635-9071-802B9F00EA9D}" presName="hierChild2" presStyleCnt="0"/>
      <dgm:spPr/>
    </dgm:pt>
    <dgm:pt modelId="{45BE4657-C81E-4C71-9554-A8E22F69B014}" type="pres">
      <dgm:prSet presAssocID="{F8135768-16D2-4DDD-A549-B3180084229C}" presName="Name10" presStyleLbl="parChTrans1D2" presStyleIdx="0" presStyleCnt="2"/>
      <dgm:spPr/>
      <dgm:t>
        <a:bodyPr/>
        <a:lstStyle/>
        <a:p>
          <a:endParaRPr lang="sl-SI"/>
        </a:p>
      </dgm:t>
    </dgm:pt>
    <dgm:pt modelId="{E5F55E52-9C38-4BDF-9498-6777D2CC142D}" type="pres">
      <dgm:prSet presAssocID="{9DDF5A24-C376-4537-A7DF-93FC6434EE23}" presName="hierRoot2" presStyleCnt="0"/>
      <dgm:spPr/>
    </dgm:pt>
    <dgm:pt modelId="{110E843D-2463-4FE6-982F-3AB9F065860C}" type="pres">
      <dgm:prSet presAssocID="{9DDF5A24-C376-4537-A7DF-93FC6434EE23}" presName="composite2" presStyleCnt="0"/>
      <dgm:spPr/>
    </dgm:pt>
    <dgm:pt modelId="{628412E2-D43F-444D-B382-3F0A87A79081}" type="pres">
      <dgm:prSet presAssocID="{9DDF5A24-C376-4537-A7DF-93FC6434EE23}" presName="background2" presStyleLbl="node2" presStyleIdx="0" presStyleCnt="2"/>
      <dgm:spPr>
        <a:solidFill>
          <a:schemeClr val="bg1"/>
        </a:solidFill>
        <a:ln>
          <a:solidFill>
            <a:schemeClr val="tx1"/>
          </a:solidFill>
        </a:ln>
      </dgm:spPr>
    </dgm:pt>
    <dgm:pt modelId="{3C31FC2E-12C1-4194-BFE7-B1CEBD2B330E}" type="pres">
      <dgm:prSet presAssocID="{9DDF5A24-C376-4537-A7DF-93FC6434EE23}" presName="text2" presStyleLbl="fgAcc2" presStyleIdx="0" presStyleCnt="2" custScaleX="167788">
        <dgm:presLayoutVars>
          <dgm:chPref val="3"/>
        </dgm:presLayoutVars>
      </dgm:prSet>
      <dgm:spPr/>
      <dgm:t>
        <a:bodyPr/>
        <a:lstStyle/>
        <a:p>
          <a:endParaRPr lang="sl-SI"/>
        </a:p>
      </dgm:t>
    </dgm:pt>
    <dgm:pt modelId="{5EDD754C-FD2E-4499-9321-4AFE49315B2D}" type="pres">
      <dgm:prSet presAssocID="{9DDF5A24-C376-4537-A7DF-93FC6434EE23}" presName="hierChild3" presStyleCnt="0"/>
      <dgm:spPr/>
    </dgm:pt>
    <dgm:pt modelId="{B921E627-735A-417C-8698-9604EA7617FB}" type="pres">
      <dgm:prSet presAssocID="{36AEC0C1-0A62-4F6A-8C04-CDB512845EC6}" presName="Name17" presStyleLbl="parChTrans1D3" presStyleIdx="0" presStyleCnt="2"/>
      <dgm:spPr/>
      <dgm:t>
        <a:bodyPr/>
        <a:lstStyle/>
        <a:p>
          <a:endParaRPr lang="sl-SI"/>
        </a:p>
      </dgm:t>
    </dgm:pt>
    <dgm:pt modelId="{7CBA2247-E755-42DE-93CD-21D8EB03DA09}" type="pres">
      <dgm:prSet presAssocID="{3BA94F31-447C-4D9D-85C1-23E4BA4AE908}" presName="hierRoot3" presStyleCnt="0"/>
      <dgm:spPr/>
    </dgm:pt>
    <dgm:pt modelId="{42E93A57-CD78-4E5E-9C89-7B2A13C067B8}" type="pres">
      <dgm:prSet presAssocID="{3BA94F31-447C-4D9D-85C1-23E4BA4AE908}" presName="composite3" presStyleCnt="0"/>
      <dgm:spPr/>
    </dgm:pt>
    <dgm:pt modelId="{D3265359-21F0-4434-B4D3-D967397F39F3}" type="pres">
      <dgm:prSet presAssocID="{3BA94F31-447C-4D9D-85C1-23E4BA4AE908}" presName="background3" presStyleLbl="node3" presStyleIdx="0" presStyleCnt="2"/>
      <dgm:spPr>
        <a:noFill/>
        <a:ln>
          <a:noFill/>
        </a:ln>
      </dgm:spPr>
    </dgm:pt>
    <dgm:pt modelId="{878A3DDC-DF55-45FB-821C-17CB3471867D}" type="pres">
      <dgm:prSet presAssocID="{3BA94F31-447C-4D9D-85C1-23E4BA4AE908}" presName="text3" presStyleLbl="fgAcc3" presStyleIdx="0" presStyleCnt="2" custLinFactX="8233" custLinFactNeighborX="100000" custLinFactNeighborY="-9809">
        <dgm:presLayoutVars>
          <dgm:chPref val="3"/>
        </dgm:presLayoutVars>
      </dgm:prSet>
      <dgm:spPr/>
      <dgm:t>
        <a:bodyPr/>
        <a:lstStyle/>
        <a:p>
          <a:endParaRPr lang="sl-SI"/>
        </a:p>
      </dgm:t>
    </dgm:pt>
    <dgm:pt modelId="{DCAA2F6A-CE52-49FD-A4C8-71FEBC5DD7FB}" type="pres">
      <dgm:prSet presAssocID="{3BA94F31-447C-4D9D-85C1-23E4BA4AE908}" presName="hierChild4" presStyleCnt="0"/>
      <dgm:spPr/>
    </dgm:pt>
    <dgm:pt modelId="{C25A6D9C-1251-4DF4-B6D8-83CD54D8CD3B}" type="pres">
      <dgm:prSet presAssocID="{1E1C804F-47DC-4076-B16F-56BA131D1792}" presName="Name10" presStyleLbl="parChTrans1D2" presStyleIdx="1" presStyleCnt="2"/>
      <dgm:spPr/>
      <dgm:t>
        <a:bodyPr/>
        <a:lstStyle/>
        <a:p>
          <a:endParaRPr lang="sl-SI"/>
        </a:p>
      </dgm:t>
    </dgm:pt>
    <dgm:pt modelId="{A981A817-2781-4E0C-AEDE-846D1CB13058}" type="pres">
      <dgm:prSet presAssocID="{F188A098-DAED-42E8-A89B-F15A114B22EE}" presName="hierRoot2" presStyleCnt="0"/>
      <dgm:spPr/>
    </dgm:pt>
    <dgm:pt modelId="{2AAA5F88-A2F7-42F7-B491-4968AAA91683}" type="pres">
      <dgm:prSet presAssocID="{F188A098-DAED-42E8-A89B-F15A114B22EE}" presName="composite2" presStyleCnt="0"/>
      <dgm:spPr/>
    </dgm:pt>
    <dgm:pt modelId="{5D41374D-728D-4821-AE97-3A8D2FEC524D}" type="pres">
      <dgm:prSet presAssocID="{F188A098-DAED-42E8-A89B-F15A114B22EE}" presName="background2" presStyleLbl="node2" presStyleIdx="1" presStyleCnt="2"/>
      <dgm:spPr>
        <a:solidFill>
          <a:schemeClr val="bg1"/>
        </a:solidFill>
        <a:ln>
          <a:solidFill>
            <a:schemeClr val="tx1"/>
          </a:solidFill>
        </a:ln>
      </dgm:spPr>
    </dgm:pt>
    <dgm:pt modelId="{6BD1045F-884D-4731-8E54-5307B27E087E}" type="pres">
      <dgm:prSet presAssocID="{F188A098-DAED-42E8-A89B-F15A114B22EE}" presName="text2" presStyleLbl="fgAcc2" presStyleIdx="1" presStyleCnt="2" custScaleX="164702">
        <dgm:presLayoutVars>
          <dgm:chPref val="3"/>
        </dgm:presLayoutVars>
      </dgm:prSet>
      <dgm:spPr/>
      <dgm:t>
        <a:bodyPr/>
        <a:lstStyle/>
        <a:p>
          <a:endParaRPr lang="sl-SI"/>
        </a:p>
      </dgm:t>
    </dgm:pt>
    <dgm:pt modelId="{BCC454C3-F3DB-46A3-880A-FC2979E1807D}" type="pres">
      <dgm:prSet presAssocID="{F188A098-DAED-42E8-A89B-F15A114B22EE}" presName="hierChild3" presStyleCnt="0"/>
      <dgm:spPr/>
    </dgm:pt>
    <dgm:pt modelId="{00D73BC1-4D24-41AC-9499-4040CEBFAD62}" type="pres">
      <dgm:prSet presAssocID="{B474FDA0-08E8-4E3D-929F-68B68B8F8FC7}" presName="Name17" presStyleLbl="parChTrans1D3" presStyleIdx="1" presStyleCnt="2"/>
      <dgm:spPr/>
      <dgm:t>
        <a:bodyPr/>
        <a:lstStyle/>
        <a:p>
          <a:endParaRPr lang="sl-SI"/>
        </a:p>
      </dgm:t>
    </dgm:pt>
    <dgm:pt modelId="{CF7729BF-0F51-44C2-B09A-ECCF70805C97}" type="pres">
      <dgm:prSet presAssocID="{2DAC248B-4D45-48D5-BB3E-6D1ECA415877}" presName="hierRoot3" presStyleCnt="0"/>
      <dgm:spPr/>
    </dgm:pt>
    <dgm:pt modelId="{941C07C1-F074-4F71-9CFE-9C9B47507FCD}" type="pres">
      <dgm:prSet presAssocID="{2DAC248B-4D45-48D5-BB3E-6D1ECA415877}" presName="composite3" presStyleCnt="0"/>
      <dgm:spPr/>
    </dgm:pt>
    <dgm:pt modelId="{F3CA8D97-1C59-475C-B300-F399FE925A5D}" type="pres">
      <dgm:prSet presAssocID="{2DAC248B-4D45-48D5-BB3E-6D1ECA415877}" presName="background3" presStyleLbl="node3" presStyleIdx="1" presStyleCnt="2"/>
      <dgm:spPr>
        <a:solidFill>
          <a:schemeClr val="bg1"/>
        </a:solidFill>
        <a:ln>
          <a:solidFill>
            <a:schemeClr val="tx1"/>
          </a:solidFill>
        </a:ln>
      </dgm:spPr>
      <dgm:t>
        <a:bodyPr/>
        <a:lstStyle/>
        <a:p>
          <a:endParaRPr lang="sl-SI"/>
        </a:p>
      </dgm:t>
    </dgm:pt>
    <dgm:pt modelId="{69F1B42E-14F3-439B-BC4A-8D4CA3842A2F}" type="pres">
      <dgm:prSet presAssocID="{2DAC248B-4D45-48D5-BB3E-6D1ECA415877}" presName="text3" presStyleLbl="fgAcc3" presStyleIdx="1" presStyleCnt="2" custScaleX="279871" custLinFactNeighborX="-80980" custLinFactNeighborY="-6132">
        <dgm:presLayoutVars>
          <dgm:chPref val="3"/>
        </dgm:presLayoutVars>
      </dgm:prSet>
      <dgm:spPr/>
      <dgm:t>
        <a:bodyPr/>
        <a:lstStyle/>
        <a:p>
          <a:endParaRPr lang="sl-SI"/>
        </a:p>
      </dgm:t>
    </dgm:pt>
    <dgm:pt modelId="{7002FF5B-3C48-46C0-A41F-F6E3D17C06D4}" type="pres">
      <dgm:prSet presAssocID="{2DAC248B-4D45-48D5-BB3E-6D1ECA415877}" presName="hierChild4" presStyleCnt="0"/>
      <dgm:spPr/>
    </dgm:pt>
    <dgm:pt modelId="{2CDC1C1E-F853-481B-99BE-7F8B6BF1F104}" type="pres">
      <dgm:prSet presAssocID="{288C3FB3-05E7-47FF-BB6D-86355939B384}" presName="Name23" presStyleLbl="parChTrans1D4" presStyleIdx="0" presStyleCnt="2"/>
      <dgm:spPr/>
      <dgm:t>
        <a:bodyPr/>
        <a:lstStyle/>
        <a:p>
          <a:endParaRPr lang="sl-SI"/>
        </a:p>
      </dgm:t>
    </dgm:pt>
    <dgm:pt modelId="{FC99001B-8FD3-458D-BA0B-59731E66347E}" type="pres">
      <dgm:prSet presAssocID="{7C9BEE9B-7C8F-47F3-82BA-A06B858CF1D3}" presName="hierRoot4" presStyleCnt="0"/>
      <dgm:spPr/>
    </dgm:pt>
    <dgm:pt modelId="{8E1A5049-04E6-4126-8F8F-B7A6A606E40C}" type="pres">
      <dgm:prSet presAssocID="{7C9BEE9B-7C8F-47F3-82BA-A06B858CF1D3}" presName="composite4" presStyleCnt="0"/>
      <dgm:spPr/>
    </dgm:pt>
    <dgm:pt modelId="{7E2FB0E2-355C-435A-8A4E-C1EB6670DD38}" type="pres">
      <dgm:prSet presAssocID="{7C9BEE9B-7C8F-47F3-82BA-A06B858CF1D3}" presName="background4" presStyleLbl="node4" presStyleIdx="0" presStyleCnt="2"/>
      <dgm:spPr>
        <a:solidFill>
          <a:schemeClr val="bg1"/>
        </a:solidFill>
        <a:ln>
          <a:solidFill>
            <a:schemeClr val="tx1"/>
          </a:solidFill>
        </a:ln>
      </dgm:spPr>
    </dgm:pt>
    <dgm:pt modelId="{F7C3F75C-A874-4197-8995-68D53B30DF8B}" type="pres">
      <dgm:prSet presAssocID="{7C9BEE9B-7C8F-47F3-82BA-A06B858CF1D3}" presName="text4" presStyleLbl="fgAcc4" presStyleIdx="0" presStyleCnt="2" custScaleX="134277" custLinFactNeighborX="-99674" custLinFactNeighborY="-7357">
        <dgm:presLayoutVars>
          <dgm:chPref val="3"/>
        </dgm:presLayoutVars>
      </dgm:prSet>
      <dgm:spPr/>
      <dgm:t>
        <a:bodyPr/>
        <a:lstStyle/>
        <a:p>
          <a:endParaRPr lang="sl-SI"/>
        </a:p>
      </dgm:t>
    </dgm:pt>
    <dgm:pt modelId="{927C5278-E436-47B5-A3D1-BB657363BD42}" type="pres">
      <dgm:prSet presAssocID="{7C9BEE9B-7C8F-47F3-82BA-A06B858CF1D3}" presName="hierChild5" presStyleCnt="0"/>
      <dgm:spPr/>
    </dgm:pt>
    <dgm:pt modelId="{F8D3B54B-C155-4994-A468-4FE423195515}" type="pres">
      <dgm:prSet presAssocID="{84AD6F9F-D216-46BA-899A-B20010FB2035}" presName="Name23" presStyleLbl="parChTrans1D4" presStyleIdx="1" presStyleCnt="2"/>
      <dgm:spPr/>
      <dgm:t>
        <a:bodyPr/>
        <a:lstStyle/>
        <a:p>
          <a:endParaRPr lang="sl-SI"/>
        </a:p>
      </dgm:t>
    </dgm:pt>
    <dgm:pt modelId="{51FFE281-9BC2-4A0F-AD25-7CEB3568ACD0}" type="pres">
      <dgm:prSet presAssocID="{869CBFD6-3764-4CD4-B4E8-B65409DA4A5F}" presName="hierRoot4" presStyleCnt="0"/>
      <dgm:spPr/>
    </dgm:pt>
    <dgm:pt modelId="{45E66EB9-8F81-46B7-9E5A-2AB482749666}" type="pres">
      <dgm:prSet presAssocID="{869CBFD6-3764-4CD4-B4E8-B65409DA4A5F}" presName="composite4" presStyleCnt="0"/>
      <dgm:spPr/>
    </dgm:pt>
    <dgm:pt modelId="{861405A4-0454-4F53-A502-11316A295738}" type="pres">
      <dgm:prSet presAssocID="{869CBFD6-3764-4CD4-B4E8-B65409DA4A5F}" presName="background4" presStyleLbl="node4" presStyleIdx="1" presStyleCnt="2"/>
      <dgm:spPr>
        <a:solidFill>
          <a:schemeClr val="bg1"/>
        </a:solidFill>
        <a:ln>
          <a:solidFill>
            <a:schemeClr val="tx1"/>
          </a:solidFill>
        </a:ln>
      </dgm:spPr>
    </dgm:pt>
    <dgm:pt modelId="{77C5F67D-0612-4CA7-845A-F0069CA81B64}" type="pres">
      <dgm:prSet presAssocID="{869CBFD6-3764-4CD4-B4E8-B65409DA4A5F}" presName="text4" presStyleLbl="fgAcc4" presStyleIdx="1" presStyleCnt="2" custScaleX="135210" custLinFactNeighborX="-57646" custLinFactNeighborY="-6132">
        <dgm:presLayoutVars>
          <dgm:chPref val="3"/>
        </dgm:presLayoutVars>
      </dgm:prSet>
      <dgm:spPr/>
      <dgm:t>
        <a:bodyPr/>
        <a:lstStyle/>
        <a:p>
          <a:endParaRPr lang="sl-SI"/>
        </a:p>
      </dgm:t>
    </dgm:pt>
    <dgm:pt modelId="{494E9860-E76F-4152-A9ED-BB025F52D53D}" type="pres">
      <dgm:prSet presAssocID="{869CBFD6-3764-4CD4-B4E8-B65409DA4A5F}" presName="hierChild5" presStyleCnt="0"/>
      <dgm:spPr/>
    </dgm:pt>
    <dgm:pt modelId="{3BB0DD9F-5D28-4008-8670-4797BBD51E91}" type="pres">
      <dgm:prSet presAssocID="{7C8EF9F1-3299-493F-BEF5-B3758C736958}" presName="hierRoot1" presStyleCnt="0"/>
      <dgm:spPr/>
    </dgm:pt>
    <dgm:pt modelId="{BD5DC9AB-6D6D-4582-B2E6-17A32837AED7}" type="pres">
      <dgm:prSet presAssocID="{7C8EF9F1-3299-493F-BEF5-B3758C736958}" presName="composite" presStyleCnt="0"/>
      <dgm:spPr/>
    </dgm:pt>
    <dgm:pt modelId="{9EE6C42C-8797-4C96-A814-FF91EB979834}" type="pres">
      <dgm:prSet presAssocID="{7C8EF9F1-3299-493F-BEF5-B3758C736958}" presName="background" presStyleLbl="node0" presStyleIdx="1" presStyleCnt="2"/>
      <dgm:spPr>
        <a:noFill/>
        <a:ln>
          <a:solidFill>
            <a:srgbClr val="4F7975"/>
          </a:solidFill>
        </a:ln>
      </dgm:spPr>
      <dgm:t>
        <a:bodyPr/>
        <a:lstStyle/>
        <a:p>
          <a:endParaRPr lang="sl-SI"/>
        </a:p>
      </dgm:t>
    </dgm:pt>
    <dgm:pt modelId="{00D7BB9A-C119-46BD-95D4-695E52BF572B}" type="pres">
      <dgm:prSet presAssocID="{7C8EF9F1-3299-493F-BEF5-B3758C736958}" presName="text" presStyleLbl="fgAcc0" presStyleIdx="1" presStyleCnt="2" custScaleX="164702" custLinFactY="48216" custLinFactNeighborX="60295" custLinFactNeighborY="100000">
        <dgm:presLayoutVars>
          <dgm:chPref val="3"/>
        </dgm:presLayoutVars>
      </dgm:prSet>
      <dgm:spPr/>
      <dgm:t>
        <a:bodyPr/>
        <a:lstStyle/>
        <a:p>
          <a:endParaRPr lang="sl-SI"/>
        </a:p>
      </dgm:t>
    </dgm:pt>
    <dgm:pt modelId="{911B552B-B9DB-4405-90CC-AFF55492235D}" type="pres">
      <dgm:prSet presAssocID="{7C8EF9F1-3299-493F-BEF5-B3758C736958}" presName="hierChild2" presStyleCnt="0"/>
      <dgm:spPr/>
    </dgm:pt>
  </dgm:ptLst>
  <dgm:cxnLst>
    <dgm:cxn modelId="{07801B24-AE42-4B7B-9DA6-1D0B945F4C32}" type="presOf" srcId="{F8135768-16D2-4DDD-A549-B3180084229C}" destId="{45BE4657-C81E-4C71-9554-A8E22F69B014}" srcOrd="0" destOrd="0" presId="urn:microsoft.com/office/officeart/2005/8/layout/hierarchy1"/>
    <dgm:cxn modelId="{BA0D7FFE-303D-4E95-B69F-66096D64CD91}" srcId="{F188A098-DAED-42E8-A89B-F15A114B22EE}" destId="{2DAC248B-4D45-48D5-BB3E-6D1ECA415877}" srcOrd="0" destOrd="0" parTransId="{B474FDA0-08E8-4E3D-929F-68B68B8F8FC7}" sibTransId="{E06FDC76-D1B8-434E-B5D9-263408DCB764}"/>
    <dgm:cxn modelId="{F3E1769B-FF95-4DA8-824C-ABF324AC6E15}" type="presOf" srcId="{36AEC0C1-0A62-4F6A-8C04-CDB512845EC6}" destId="{B921E627-735A-417C-8698-9604EA7617FB}" srcOrd="0" destOrd="0" presId="urn:microsoft.com/office/officeart/2005/8/layout/hierarchy1"/>
    <dgm:cxn modelId="{9F482D6D-3026-4A1B-AC77-832585121E33}" type="presOf" srcId="{7C8EF9F1-3299-493F-BEF5-B3758C736958}" destId="{00D7BB9A-C119-46BD-95D4-695E52BF572B}" srcOrd="0" destOrd="0" presId="urn:microsoft.com/office/officeart/2005/8/layout/hierarchy1"/>
    <dgm:cxn modelId="{C5FD0A12-BD17-4F38-81EB-A534865B9223}" type="presOf" srcId="{2DAC248B-4D45-48D5-BB3E-6D1ECA415877}" destId="{69F1B42E-14F3-439B-BC4A-8D4CA3842A2F}" srcOrd="0" destOrd="0" presId="urn:microsoft.com/office/officeart/2005/8/layout/hierarchy1"/>
    <dgm:cxn modelId="{081A0A88-36DF-44CA-B9CC-7646CA7CEA8D}" type="presOf" srcId="{288C3FB3-05E7-47FF-BB6D-86355939B384}" destId="{2CDC1C1E-F853-481B-99BE-7F8B6BF1F104}" srcOrd="0" destOrd="0" presId="urn:microsoft.com/office/officeart/2005/8/layout/hierarchy1"/>
    <dgm:cxn modelId="{E5621C2E-0347-4C88-8248-221DFFD6A1C0}" type="presOf" srcId="{3BA94F31-447C-4D9D-85C1-23E4BA4AE908}" destId="{878A3DDC-DF55-45FB-821C-17CB3471867D}" srcOrd="0" destOrd="0" presId="urn:microsoft.com/office/officeart/2005/8/layout/hierarchy1"/>
    <dgm:cxn modelId="{CE4324CA-A139-4C89-AF66-D0D15CF7FDCE}" type="presOf" srcId="{9DDF5A24-C376-4537-A7DF-93FC6434EE23}" destId="{3C31FC2E-12C1-4194-BFE7-B1CEBD2B330E}" srcOrd="0" destOrd="0" presId="urn:microsoft.com/office/officeart/2005/8/layout/hierarchy1"/>
    <dgm:cxn modelId="{451E61F8-098D-4ED2-AD24-8C81B832AD0A}" srcId="{91191ACB-8E2F-4635-9071-802B9F00EA9D}" destId="{F188A098-DAED-42E8-A89B-F15A114B22EE}" srcOrd="1" destOrd="0" parTransId="{1E1C804F-47DC-4076-B16F-56BA131D1792}" sibTransId="{C2294A31-9238-4735-B00B-C1547F5C8CA6}"/>
    <dgm:cxn modelId="{70ECECE3-4593-4EF1-B878-0DF012354965}" srcId="{9DDF5A24-C376-4537-A7DF-93FC6434EE23}" destId="{3BA94F31-447C-4D9D-85C1-23E4BA4AE908}" srcOrd="0" destOrd="0" parTransId="{36AEC0C1-0A62-4F6A-8C04-CDB512845EC6}" sibTransId="{C73E303A-1200-46A7-87F2-410A3B1BCBFB}"/>
    <dgm:cxn modelId="{EBF0F0DB-FD78-4E0F-AA84-0301722165BD}" srcId="{DFC2F6C4-1635-4203-97DA-260598E0B994}" destId="{7C8EF9F1-3299-493F-BEF5-B3758C736958}" srcOrd="1" destOrd="0" parTransId="{83FAAA91-2320-40C6-977F-BB4559A90E08}" sibTransId="{A0FF1136-77E4-4A30-81D2-EB7725DCFD2E}"/>
    <dgm:cxn modelId="{D7EF1C69-FF10-4BC7-8626-562570687A6D}" srcId="{2DAC248B-4D45-48D5-BB3E-6D1ECA415877}" destId="{869CBFD6-3764-4CD4-B4E8-B65409DA4A5F}" srcOrd="1" destOrd="0" parTransId="{84AD6F9F-D216-46BA-899A-B20010FB2035}" sibTransId="{1744D2DA-37F0-4E80-B68B-1C6260B1634D}"/>
    <dgm:cxn modelId="{82E083C3-E2D4-43A7-976E-0A414FA07C1A}" type="presOf" srcId="{1E1C804F-47DC-4076-B16F-56BA131D1792}" destId="{C25A6D9C-1251-4DF4-B6D8-83CD54D8CD3B}" srcOrd="0" destOrd="0" presId="urn:microsoft.com/office/officeart/2005/8/layout/hierarchy1"/>
    <dgm:cxn modelId="{EE390DCB-6D52-4A44-8F42-7D77DA6BDB46}" srcId="{91191ACB-8E2F-4635-9071-802B9F00EA9D}" destId="{9DDF5A24-C376-4537-A7DF-93FC6434EE23}" srcOrd="0" destOrd="0" parTransId="{F8135768-16D2-4DDD-A549-B3180084229C}" sibTransId="{3B0E3842-606F-4301-8652-839B4BA8E05F}"/>
    <dgm:cxn modelId="{A3A52418-0EC4-44C8-8273-7E9B51FE5B34}" type="presOf" srcId="{F188A098-DAED-42E8-A89B-F15A114B22EE}" destId="{6BD1045F-884D-4731-8E54-5307B27E087E}" srcOrd="0" destOrd="0" presId="urn:microsoft.com/office/officeart/2005/8/layout/hierarchy1"/>
    <dgm:cxn modelId="{C3494562-C5E9-411B-903B-D45098B1885B}" type="presOf" srcId="{91191ACB-8E2F-4635-9071-802B9F00EA9D}" destId="{870F7F9B-2D7A-4A61-9F9F-0C0B45792595}" srcOrd="0" destOrd="0" presId="urn:microsoft.com/office/officeart/2005/8/layout/hierarchy1"/>
    <dgm:cxn modelId="{2E051432-C5CA-4F27-8981-0A744293AD7C}" srcId="{2DAC248B-4D45-48D5-BB3E-6D1ECA415877}" destId="{7C9BEE9B-7C8F-47F3-82BA-A06B858CF1D3}" srcOrd="0" destOrd="0" parTransId="{288C3FB3-05E7-47FF-BB6D-86355939B384}" sibTransId="{64FEAAF9-52E0-4917-B267-51EF0A30BDC0}"/>
    <dgm:cxn modelId="{79F4EA38-CF1B-4865-853E-7D079DC4CBF2}" type="presOf" srcId="{DFC2F6C4-1635-4203-97DA-260598E0B994}" destId="{7B77D26F-FCDD-4A59-88E2-1970B4134078}" srcOrd="0" destOrd="0" presId="urn:microsoft.com/office/officeart/2005/8/layout/hierarchy1"/>
    <dgm:cxn modelId="{3BE1C340-EE6A-48A4-8A6B-0BD0884FC2A4}" type="presOf" srcId="{7C9BEE9B-7C8F-47F3-82BA-A06B858CF1D3}" destId="{F7C3F75C-A874-4197-8995-68D53B30DF8B}" srcOrd="0" destOrd="0" presId="urn:microsoft.com/office/officeart/2005/8/layout/hierarchy1"/>
    <dgm:cxn modelId="{82832A7B-8695-42A8-A443-2402E46AAFF2}" srcId="{DFC2F6C4-1635-4203-97DA-260598E0B994}" destId="{91191ACB-8E2F-4635-9071-802B9F00EA9D}" srcOrd="0" destOrd="0" parTransId="{BE4B4AFB-2B28-44A9-9907-9DE1AEEEA51A}" sibTransId="{4F67B588-5CBA-4C10-9900-A1CF282D91AF}"/>
    <dgm:cxn modelId="{2BCA7357-B439-4E86-9DC3-79716C30C498}" type="presOf" srcId="{B474FDA0-08E8-4E3D-929F-68B68B8F8FC7}" destId="{00D73BC1-4D24-41AC-9499-4040CEBFAD62}" srcOrd="0" destOrd="0" presId="urn:microsoft.com/office/officeart/2005/8/layout/hierarchy1"/>
    <dgm:cxn modelId="{3AACC71C-0504-4182-B570-37A70185019E}" type="presOf" srcId="{84AD6F9F-D216-46BA-899A-B20010FB2035}" destId="{F8D3B54B-C155-4994-A468-4FE423195515}" srcOrd="0" destOrd="0" presId="urn:microsoft.com/office/officeart/2005/8/layout/hierarchy1"/>
    <dgm:cxn modelId="{72260E6A-AD86-4523-94E2-05205864DEB3}" type="presOf" srcId="{869CBFD6-3764-4CD4-B4E8-B65409DA4A5F}" destId="{77C5F67D-0612-4CA7-845A-F0069CA81B64}" srcOrd="0" destOrd="0" presId="urn:microsoft.com/office/officeart/2005/8/layout/hierarchy1"/>
    <dgm:cxn modelId="{ACA63DC8-E34D-48C4-8A5C-86174E08A040}" type="presParOf" srcId="{7B77D26F-FCDD-4A59-88E2-1970B4134078}" destId="{4017A7F1-EFA1-4160-B0EF-251B9C7FF1D4}" srcOrd="0" destOrd="0" presId="urn:microsoft.com/office/officeart/2005/8/layout/hierarchy1"/>
    <dgm:cxn modelId="{98EF8CE0-985C-44BB-9B59-ABCBE7A69CEA}" type="presParOf" srcId="{4017A7F1-EFA1-4160-B0EF-251B9C7FF1D4}" destId="{958372F3-67AC-41C6-8EBF-98FBA4C471CB}" srcOrd="0" destOrd="0" presId="urn:microsoft.com/office/officeart/2005/8/layout/hierarchy1"/>
    <dgm:cxn modelId="{A8F29B63-59E4-4259-AC88-968EBE790780}" type="presParOf" srcId="{958372F3-67AC-41C6-8EBF-98FBA4C471CB}" destId="{AA9AC7F1-2C44-43F0-9F2B-E665C02C5A37}" srcOrd="0" destOrd="0" presId="urn:microsoft.com/office/officeart/2005/8/layout/hierarchy1"/>
    <dgm:cxn modelId="{867CBD09-7FF1-4821-9778-0F78EA42FDFB}" type="presParOf" srcId="{958372F3-67AC-41C6-8EBF-98FBA4C471CB}" destId="{870F7F9B-2D7A-4A61-9F9F-0C0B45792595}" srcOrd="1" destOrd="0" presId="urn:microsoft.com/office/officeart/2005/8/layout/hierarchy1"/>
    <dgm:cxn modelId="{8543E1E3-B8FE-46FE-8747-41470C381FD3}" type="presParOf" srcId="{4017A7F1-EFA1-4160-B0EF-251B9C7FF1D4}" destId="{D2D13BD7-3960-47F6-9842-8C2775C3937D}" srcOrd="1" destOrd="0" presId="urn:microsoft.com/office/officeart/2005/8/layout/hierarchy1"/>
    <dgm:cxn modelId="{0E563729-B452-4E89-AA2D-182140EB495D}" type="presParOf" srcId="{D2D13BD7-3960-47F6-9842-8C2775C3937D}" destId="{45BE4657-C81E-4C71-9554-A8E22F69B014}" srcOrd="0" destOrd="0" presId="urn:microsoft.com/office/officeart/2005/8/layout/hierarchy1"/>
    <dgm:cxn modelId="{6EBF2A5D-30FC-4B7F-A719-0BD53ED44B5D}" type="presParOf" srcId="{D2D13BD7-3960-47F6-9842-8C2775C3937D}" destId="{E5F55E52-9C38-4BDF-9498-6777D2CC142D}" srcOrd="1" destOrd="0" presId="urn:microsoft.com/office/officeart/2005/8/layout/hierarchy1"/>
    <dgm:cxn modelId="{6F75F112-96A6-44B4-B644-1DA1FB4E493E}" type="presParOf" srcId="{E5F55E52-9C38-4BDF-9498-6777D2CC142D}" destId="{110E843D-2463-4FE6-982F-3AB9F065860C}" srcOrd="0" destOrd="0" presId="urn:microsoft.com/office/officeart/2005/8/layout/hierarchy1"/>
    <dgm:cxn modelId="{2277111F-1E2F-402D-82AC-DA7D65506AA0}" type="presParOf" srcId="{110E843D-2463-4FE6-982F-3AB9F065860C}" destId="{628412E2-D43F-444D-B382-3F0A87A79081}" srcOrd="0" destOrd="0" presId="urn:microsoft.com/office/officeart/2005/8/layout/hierarchy1"/>
    <dgm:cxn modelId="{E6EF35F5-2E03-4D56-94A9-6F2623463F78}" type="presParOf" srcId="{110E843D-2463-4FE6-982F-3AB9F065860C}" destId="{3C31FC2E-12C1-4194-BFE7-B1CEBD2B330E}" srcOrd="1" destOrd="0" presId="urn:microsoft.com/office/officeart/2005/8/layout/hierarchy1"/>
    <dgm:cxn modelId="{15E5D94A-4AB3-4AB8-A332-151C673B69D2}" type="presParOf" srcId="{E5F55E52-9C38-4BDF-9498-6777D2CC142D}" destId="{5EDD754C-FD2E-4499-9321-4AFE49315B2D}" srcOrd="1" destOrd="0" presId="urn:microsoft.com/office/officeart/2005/8/layout/hierarchy1"/>
    <dgm:cxn modelId="{78F87AE0-6D0A-4AB9-8422-37EE0AB44D08}" type="presParOf" srcId="{5EDD754C-FD2E-4499-9321-4AFE49315B2D}" destId="{B921E627-735A-417C-8698-9604EA7617FB}" srcOrd="0" destOrd="0" presId="urn:microsoft.com/office/officeart/2005/8/layout/hierarchy1"/>
    <dgm:cxn modelId="{AF952429-4F8F-475B-BB26-EF9096FE2A39}" type="presParOf" srcId="{5EDD754C-FD2E-4499-9321-4AFE49315B2D}" destId="{7CBA2247-E755-42DE-93CD-21D8EB03DA09}" srcOrd="1" destOrd="0" presId="urn:microsoft.com/office/officeart/2005/8/layout/hierarchy1"/>
    <dgm:cxn modelId="{212C8A9F-48B2-46E0-B890-5D3EDB915B4C}" type="presParOf" srcId="{7CBA2247-E755-42DE-93CD-21D8EB03DA09}" destId="{42E93A57-CD78-4E5E-9C89-7B2A13C067B8}" srcOrd="0" destOrd="0" presId="urn:microsoft.com/office/officeart/2005/8/layout/hierarchy1"/>
    <dgm:cxn modelId="{33131724-75CD-4741-B63C-6E8AF1CEE66A}" type="presParOf" srcId="{42E93A57-CD78-4E5E-9C89-7B2A13C067B8}" destId="{D3265359-21F0-4434-B4D3-D967397F39F3}" srcOrd="0" destOrd="0" presId="urn:microsoft.com/office/officeart/2005/8/layout/hierarchy1"/>
    <dgm:cxn modelId="{75BB4963-F469-4149-87F6-94B87B49BB26}" type="presParOf" srcId="{42E93A57-CD78-4E5E-9C89-7B2A13C067B8}" destId="{878A3DDC-DF55-45FB-821C-17CB3471867D}" srcOrd="1" destOrd="0" presId="urn:microsoft.com/office/officeart/2005/8/layout/hierarchy1"/>
    <dgm:cxn modelId="{C4534BD8-FB0E-40F6-9D9A-45E76148E0FB}" type="presParOf" srcId="{7CBA2247-E755-42DE-93CD-21D8EB03DA09}" destId="{DCAA2F6A-CE52-49FD-A4C8-71FEBC5DD7FB}" srcOrd="1" destOrd="0" presId="urn:microsoft.com/office/officeart/2005/8/layout/hierarchy1"/>
    <dgm:cxn modelId="{526D0C8F-A1F3-4561-85C8-B94DD5F16A29}" type="presParOf" srcId="{D2D13BD7-3960-47F6-9842-8C2775C3937D}" destId="{C25A6D9C-1251-4DF4-B6D8-83CD54D8CD3B}" srcOrd="2" destOrd="0" presId="urn:microsoft.com/office/officeart/2005/8/layout/hierarchy1"/>
    <dgm:cxn modelId="{2D7DCE9A-640B-4461-875C-E5FB70F42C60}" type="presParOf" srcId="{D2D13BD7-3960-47F6-9842-8C2775C3937D}" destId="{A981A817-2781-4E0C-AEDE-846D1CB13058}" srcOrd="3" destOrd="0" presId="urn:microsoft.com/office/officeart/2005/8/layout/hierarchy1"/>
    <dgm:cxn modelId="{D3616C1E-4C62-45A8-A4E8-5F7C821EDBF0}" type="presParOf" srcId="{A981A817-2781-4E0C-AEDE-846D1CB13058}" destId="{2AAA5F88-A2F7-42F7-B491-4968AAA91683}" srcOrd="0" destOrd="0" presId="urn:microsoft.com/office/officeart/2005/8/layout/hierarchy1"/>
    <dgm:cxn modelId="{4D9D92CA-1988-4067-9910-5A1158A971C9}" type="presParOf" srcId="{2AAA5F88-A2F7-42F7-B491-4968AAA91683}" destId="{5D41374D-728D-4821-AE97-3A8D2FEC524D}" srcOrd="0" destOrd="0" presId="urn:microsoft.com/office/officeart/2005/8/layout/hierarchy1"/>
    <dgm:cxn modelId="{EA081536-D069-4663-AFF4-19D5FA397C0F}" type="presParOf" srcId="{2AAA5F88-A2F7-42F7-B491-4968AAA91683}" destId="{6BD1045F-884D-4731-8E54-5307B27E087E}" srcOrd="1" destOrd="0" presId="urn:microsoft.com/office/officeart/2005/8/layout/hierarchy1"/>
    <dgm:cxn modelId="{9FA88C0F-B935-48BA-BFF0-57EC8B810368}" type="presParOf" srcId="{A981A817-2781-4E0C-AEDE-846D1CB13058}" destId="{BCC454C3-F3DB-46A3-880A-FC2979E1807D}" srcOrd="1" destOrd="0" presId="urn:microsoft.com/office/officeart/2005/8/layout/hierarchy1"/>
    <dgm:cxn modelId="{197EB46C-9F6A-4202-B424-D833E0066643}" type="presParOf" srcId="{BCC454C3-F3DB-46A3-880A-FC2979E1807D}" destId="{00D73BC1-4D24-41AC-9499-4040CEBFAD62}" srcOrd="0" destOrd="0" presId="urn:microsoft.com/office/officeart/2005/8/layout/hierarchy1"/>
    <dgm:cxn modelId="{9BAE0333-2DA0-427F-B558-D7AE7722298F}" type="presParOf" srcId="{BCC454C3-F3DB-46A3-880A-FC2979E1807D}" destId="{CF7729BF-0F51-44C2-B09A-ECCF70805C97}" srcOrd="1" destOrd="0" presId="urn:microsoft.com/office/officeart/2005/8/layout/hierarchy1"/>
    <dgm:cxn modelId="{61B70B2F-52F2-42F8-A4CE-26DD02C88443}" type="presParOf" srcId="{CF7729BF-0F51-44C2-B09A-ECCF70805C97}" destId="{941C07C1-F074-4F71-9CFE-9C9B47507FCD}" srcOrd="0" destOrd="0" presId="urn:microsoft.com/office/officeart/2005/8/layout/hierarchy1"/>
    <dgm:cxn modelId="{1DF1BEB0-A375-4DD8-A383-EB92979BC1BA}" type="presParOf" srcId="{941C07C1-F074-4F71-9CFE-9C9B47507FCD}" destId="{F3CA8D97-1C59-475C-B300-F399FE925A5D}" srcOrd="0" destOrd="0" presId="urn:microsoft.com/office/officeart/2005/8/layout/hierarchy1"/>
    <dgm:cxn modelId="{6BF127B2-E033-4643-B4F8-4B86CD571281}" type="presParOf" srcId="{941C07C1-F074-4F71-9CFE-9C9B47507FCD}" destId="{69F1B42E-14F3-439B-BC4A-8D4CA3842A2F}" srcOrd="1" destOrd="0" presId="urn:microsoft.com/office/officeart/2005/8/layout/hierarchy1"/>
    <dgm:cxn modelId="{34346E79-7D61-4A5A-B73F-4F6C3E659B42}" type="presParOf" srcId="{CF7729BF-0F51-44C2-B09A-ECCF70805C97}" destId="{7002FF5B-3C48-46C0-A41F-F6E3D17C06D4}" srcOrd="1" destOrd="0" presId="urn:microsoft.com/office/officeart/2005/8/layout/hierarchy1"/>
    <dgm:cxn modelId="{8F5E814A-7785-436A-AD2F-6F4574F888DB}" type="presParOf" srcId="{7002FF5B-3C48-46C0-A41F-F6E3D17C06D4}" destId="{2CDC1C1E-F853-481B-99BE-7F8B6BF1F104}" srcOrd="0" destOrd="0" presId="urn:microsoft.com/office/officeart/2005/8/layout/hierarchy1"/>
    <dgm:cxn modelId="{1E138308-4EA2-4BE4-9A1B-A63E27F8AA14}" type="presParOf" srcId="{7002FF5B-3C48-46C0-A41F-F6E3D17C06D4}" destId="{FC99001B-8FD3-458D-BA0B-59731E66347E}" srcOrd="1" destOrd="0" presId="urn:microsoft.com/office/officeart/2005/8/layout/hierarchy1"/>
    <dgm:cxn modelId="{B8604342-C49B-4E12-93EF-5D0C213AECBF}" type="presParOf" srcId="{FC99001B-8FD3-458D-BA0B-59731E66347E}" destId="{8E1A5049-04E6-4126-8F8F-B7A6A606E40C}" srcOrd="0" destOrd="0" presId="urn:microsoft.com/office/officeart/2005/8/layout/hierarchy1"/>
    <dgm:cxn modelId="{FAA05ED7-684B-442D-9F64-A229141275BB}" type="presParOf" srcId="{8E1A5049-04E6-4126-8F8F-B7A6A606E40C}" destId="{7E2FB0E2-355C-435A-8A4E-C1EB6670DD38}" srcOrd="0" destOrd="0" presId="urn:microsoft.com/office/officeart/2005/8/layout/hierarchy1"/>
    <dgm:cxn modelId="{49467EA8-CA65-41E3-A68B-7D749B2F2FE2}" type="presParOf" srcId="{8E1A5049-04E6-4126-8F8F-B7A6A606E40C}" destId="{F7C3F75C-A874-4197-8995-68D53B30DF8B}" srcOrd="1" destOrd="0" presId="urn:microsoft.com/office/officeart/2005/8/layout/hierarchy1"/>
    <dgm:cxn modelId="{A5B9C89D-1412-4DEA-A9C0-144B18AC5E0D}" type="presParOf" srcId="{FC99001B-8FD3-458D-BA0B-59731E66347E}" destId="{927C5278-E436-47B5-A3D1-BB657363BD42}" srcOrd="1" destOrd="0" presId="urn:microsoft.com/office/officeart/2005/8/layout/hierarchy1"/>
    <dgm:cxn modelId="{3F9850F4-842A-4437-8ABA-40EAFEB7B900}" type="presParOf" srcId="{7002FF5B-3C48-46C0-A41F-F6E3D17C06D4}" destId="{F8D3B54B-C155-4994-A468-4FE423195515}" srcOrd="2" destOrd="0" presId="urn:microsoft.com/office/officeart/2005/8/layout/hierarchy1"/>
    <dgm:cxn modelId="{A34A79C6-3A97-482A-A254-879489303347}" type="presParOf" srcId="{7002FF5B-3C48-46C0-A41F-F6E3D17C06D4}" destId="{51FFE281-9BC2-4A0F-AD25-7CEB3568ACD0}" srcOrd="3" destOrd="0" presId="urn:microsoft.com/office/officeart/2005/8/layout/hierarchy1"/>
    <dgm:cxn modelId="{1F8BF4B9-275D-4509-8A17-0C44EC6E37B7}" type="presParOf" srcId="{51FFE281-9BC2-4A0F-AD25-7CEB3568ACD0}" destId="{45E66EB9-8F81-46B7-9E5A-2AB482749666}" srcOrd="0" destOrd="0" presId="urn:microsoft.com/office/officeart/2005/8/layout/hierarchy1"/>
    <dgm:cxn modelId="{6688A10D-44E1-44A8-A3A1-FC496F33881F}" type="presParOf" srcId="{45E66EB9-8F81-46B7-9E5A-2AB482749666}" destId="{861405A4-0454-4F53-A502-11316A295738}" srcOrd="0" destOrd="0" presId="urn:microsoft.com/office/officeart/2005/8/layout/hierarchy1"/>
    <dgm:cxn modelId="{AD1703AA-1044-4DD8-A829-FFB77E6D409B}" type="presParOf" srcId="{45E66EB9-8F81-46B7-9E5A-2AB482749666}" destId="{77C5F67D-0612-4CA7-845A-F0069CA81B64}" srcOrd="1" destOrd="0" presId="urn:microsoft.com/office/officeart/2005/8/layout/hierarchy1"/>
    <dgm:cxn modelId="{532A7C9E-41D6-4C2C-9DC9-95D1A7C57E0C}" type="presParOf" srcId="{51FFE281-9BC2-4A0F-AD25-7CEB3568ACD0}" destId="{494E9860-E76F-4152-A9ED-BB025F52D53D}" srcOrd="1" destOrd="0" presId="urn:microsoft.com/office/officeart/2005/8/layout/hierarchy1"/>
    <dgm:cxn modelId="{5FA1CF5E-0F8F-4F49-9C4B-B26256160BF1}" type="presParOf" srcId="{7B77D26F-FCDD-4A59-88E2-1970B4134078}" destId="{3BB0DD9F-5D28-4008-8670-4797BBD51E91}" srcOrd="1" destOrd="0" presId="urn:microsoft.com/office/officeart/2005/8/layout/hierarchy1"/>
    <dgm:cxn modelId="{40E9E856-1BED-4243-9197-46B86E11BBCF}" type="presParOf" srcId="{3BB0DD9F-5D28-4008-8670-4797BBD51E91}" destId="{BD5DC9AB-6D6D-4582-B2E6-17A32837AED7}" srcOrd="0" destOrd="0" presId="urn:microsoft.com/office/officeart/2005/8/layout/hierarchy1"/>
    <dgm:cxn modelId="{8D43292F-8ACC-42BD-96E0-CADA737D0D48}" type="presParOf" srcId="{BD5DC9AB-6D6D-4582-B2E6-17A32837AED7}" destId="{9EE6C42C-8797-4C96-A814-FF91EB979834}" srcOrd="0" destOrd="0" presId="urn:microsoft.com/office/officeart/2005/8/layout/hierarchy1"/>
    <dgm:cxn modelId="{B24F5ABE-5072-45D2-9723-64AF5D13F751}" type="presParOf" srcId="{BD5DC9AB-6D6D-4582-B2E6-17A32837AED7}" destId="{00D7BB9A-C119-46BD-95D4-695E52BF572B}" srcOrd="1" destOrd="0" presId="urn:microsoft.com/office/officeart/2005/8/layout/hierarchy1"/>
    <dgm:cxn modelId="{C16196C7-BC0F-4926-ADB2-19C2C4E4618A}" type="presParOf" srcId="{3BB0DD9F-5D28-4008-8670-4797BBD51E91}" destId="{911B552B-B9DB-4405-90CC-AFF5549223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00F60E6-6007-4E30-8406-72C6CBEFEED5}" type="datetimeFigureOut">
              <a:rPr lang="sl-SI" smtClean="0"/>
              <a:t>24.10.2019</a:t>
            </a:fld>
            <a:endParaRPr lang="sl-SI"/>
          </a:p>
        </p:txBody>
      </p:sp>
      <p:sp>
        <p:nvSpPr>
          <p:cNvPr id="4" name="Ograda no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40361A-288D-4931-8CFE-9BAF2A2FFD07}" type="slidenum">
              <a:rPr lang="sl-SI" smtClean="0"/>
              <a:t>‹#›</a:t>
            </a:fld>
            <a:endParaRPr lang="sl-SI"/>
          </a:p>
        </p:txBody>
      </p:sp>
    </p:spTree>
    <p:extLst>
      <p:ext uri="{BB962C8B-B14F-4D97-AF65-F5344CB8AC3E}">
        <p14:creationId xmlns:p14="http://schemas.microsoft.com/office/powerpoint/2010/main" val="353319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87AAAA-12D0-4D2A-9419-362277564F90}" type="datetimeFigureOut">
              <a:rPr lang="sl-SI" smtClean="0"/>
              <a:t>24.10.2019</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CBFEE4-AE2E-42D5-9691-2736D01A7DFF}" type="slidenum">
              <a:rPr lang="sl-SI" smtClean="0"/>
              <a:t>‹#›</a:t>
            </a:fld>
            <a:endParaRPr lang="sl-SI"/>
          </a:p>
        </p:txBody>
      </p:sp>
    </p:spTree>
    <p:extLst>
      <p:ext uri="{BB962C8B-B14F-4D97-AF65-F5344CB8AC3E}">
        <p14:creationId xmlns:p14="http://schemas.microsoft.com/office/powerpoint/2010/main" val="383057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CBFEE4-AE2E-42D5-9691-2736D01A7DFF}" type="slidenum">
              <a:rPr lang="sl-SI" smtClean="0"/>
              <a:t>1</a:t>
            </a:fld>
            <a:endParaRPr lang="sl-SI"/>
          </a:p>
        </p:txBody>
      </p:sp>
    </p:spTree>
    <p:extLst>
      <p:ext uri="{BB962C8B-B14F-4D97-AF65-F5344CB8AC3E}">
        <p14:creationId xmlns:p14="http://schemas.microsoft.com/office/powerpoint/2010/main" val="34676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10</a:t>
            </a:fld>
            <a:endParaRPr lang="sl-SI"/>
          </a:p>
        </p:txBody>
      </p:sp>
    </p:spTree>
    <p:extLst>
      <p:ext uri="{BB962C8B-B14F-4D97-AF65-F5344CB8AC3E}">
        <p14:creationId xmlns:p14="http://schemas.microsoft.com/office/powerpoint/2010/main" val="133808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11</a:t>
            </a:fld>
            <a:endParaRPr lang="sl-SI"/>
          </a:p>
        </p:txBody>
      </p:sp>
    </p:spTree>
    <p:extLst>
      <p:ext uri="{BB962C8B-B14F-4D97-AF65-F5344CB8AC3E}">
        <p14:creationId xmlns:p14="http://schemas.microsoft.com/office/powerpoint/2010/main" val="78593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12</a:t>
            </a:fld>
            <a:endParaRPr lang="sl-SI"/>
          </a:p>
        </p:txBody>
      </p:sp>
    </p:spTree>
    <p:extLst>
      <p:ext uri="{BB962C8B-B14F-4D97-AF65-F5344CB8AC3E}">
        <p14:creationId xmlns:p14="http://schemas.microsoft.com/office/powerpoint/2010/main" val="123479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a:xfrm>
            <a:off x="158477" y="4715153"/>
            <a:ext cx="6480720" cy="4713430"/>
          </a:xfrm>
        </p:spPr>
        <p:txBody>
          <a:bodyPr/>
          <a:lstStyle/>
          <a:p>
            <a:endParaRPr lang="sl-SI" dirty="0"/>
          </a:p>
          <a:p>
            <a:r>
              <a:rPr lang="sl-SI" dirty="0" smtClean="0"/>
              <a:t>  </a:t>
            </a:r>
          </a:p>
          <a:p>
            <a:r>
              <a:rPr lang="sl-SI" dirty="0" smtClean="0"/>
              <a:t>   </a:t>
            </a:r>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2</a:t>
            </a:fld>
            <a:endParaRPr lang="sl-SI" dirty="0"/>
          </a:p>
        </p:txBody>
      </p:sp>
    </p:spTree>
    <p:extLst>
      <p:ext uri="{BB962C8B-B14F-4D97-AF65-F5344CB8AC3E}">
        <p14:creationId xmlns:p14="http://schemas.microsoft.com/office/powerpoint/2010/main" val="341569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3</a:t>
            </a:fld>
            <a:endParaRPr lang="sl-SI"/>
          </a:p>
        </p:txBody>
      </p:sp>
    </p:spTree>
    <p:extLst>
      <p:ext uri="{BB962C8B-B14F-4D97-AF65-F5344CB8AC3E}">
        <p14:creationId xmlns:p14="http://schemas.microsoft.com/office/powerpoint/2010/main" val="27416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a:xfrm>
            <a:off x="1131373" y="5187434"/>
            <a:ext cx="5438140" cy="4466987"/>
          </a:xfrm>
        </p:spPr>
        <p:txBody>
          <a:bodyPr/>
          <a:lstStyle/>
          <a:p>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4</a:t>
            </a:fld>
            <a:endParaRPr lang="sl-SI"/>
          </a:p>
        </p:txBody>
      </p:sp>
    </p:spTree>
    <p:extLst>
      <p:ext uri="{BB962C8B-B14F-4D97-AF65-F5344CB8AC3E}">
        <p14:creationId xmlns:p14="http://schemas.microsoft.com/office/powerpoint/2010/main" val="303034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5</a:t>
            </a:fld>
            <a:endParaRPr lang="sl-SI"/>
          </a:p>
        </p:txBody>
      </p:sp>
    </p:spTree>
    <p:extLst>
      <p:ext uri="{BB962C8B-B14F-4D97-AF65-F5344CB8AC3E}">
        <p14:creationId xmlns:p14="http://schemas.microsoft.com/office/powerpoint/2010/main" val="238508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a:xfrm>
            <a:off x="0" y="4603279"/>
            <a:ext cx="6796101" cy="5323359"/>
          </a:xfrm>
        </p:spPr>
        <p:txBody>
          <a:bodyPr/>
          <a:lstStyle/>
          <a:p>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6</a:t>
            </a:fld>
            <a:endParaRPr lang="sl-SI"/>
          </a:p>
        </p:txBody>
      </p:sp>
    </p:spTree>
    <p:extLst>
      <p:ext uri="{BB962C8B-B14F-4D97-AF65-F5344CB8AC3E}">
        <p14:creationId xmlns:p14="http://schemas.microsoft.com/office/powerpoint/2010/main" val="86094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7</a:t>
            </a:fld>
            <a:endParaRPr lang="sl-SI"/>
          </a:p>
        </p:txBody>
      </p:sp>
    </p:spTree>
    <p:extLst>
      <p:ext uri="{BB962C8B-B14F-4D97-AF65-F5344CB8AC3E}">
        <p14:creationId xmlns:p14="http://schemas.microsoft.com/office/powerpoint/2010/main" val="67934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8</a:t>
            </a:fld>
            <a:endParaRPr lang="sl-SI"/>
          </a:p>
        </p:txBody>
      </p:sp>
    </p:spTree>
    <p:extLst>
      <p:ext uri="{BB962C8B-B14F-4D97-AF65-F5344CB8AC3E}">
        <p14:creationId xmlns:p14="http://schemas.microsoft.com/office/powerpoint/2010/main" val="297025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0" dirty="0"/>
          </a:p>
        </p:txBody>
      </p:sp>
      <p:sp>
        <p:nvSpPr>
          <p:cNvPr id="4" name="Označba mesta številke diapozitiva 3"/>
          <p:cNvSpPr>
            <a:spLocks noGrp="1"/>
          </p:cNvSpPr>
          <p:nvPr>
            <p:ph type="sldNum" sz="quarter" idx="10"/>
          </p:nvPr>
        </p:nvSpPr>
        <p:spPr/>
        <p:txBody>
          <a:bodyPr/>
          <a:lstStyle/>
          <a:p>
            <a:fld id="{D9CBFEE4-AE2E-42D5-9691-2736D01A7DFF}" type="slidenum">
              <a:rPr lang="sl-SI" smtClean="0"/>
              <a:t>9</a:t>
            </a:fld>
            <a:endParaRPr lang="sl-SI"/>
          </a:p>
        </p:txBody>
      </p:sp>
    </p:spTree>
    <p:extLst>
      <p:ext uri="{BB962C8B-B14F-4D97-AF65-F5344CB8AC3E}">
        <p14:creationId xmlns:p14="http://schemas.microsoft.com/office/powerpoint/2010/main" val="3938264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bg>
      <p:bgPr>
        <a:solidFill>
          <a:schemeClr val="bg1"/>
        </a:solidFill>
        <a:effectLst/>
      </p:bgPr>
    </p:bg>
    <p:spTree>
      <p:nvGrpSpPr>
        <p:cNvPr id="1" name=""/>
        <p:cNvGrpSpPr/>
        <p:nvPr/>
      </p:nvGrpSpPr>
      <p:grpSpPr>
        <a:xfrm>
          <a:off x="0" y="0"/>
          <a:ext cx="0" cy="0"/>
          <a:chOff x="0" y="0"/>
          <a:chExt cx="0" cy="0"/>
        </a:xfrm>
      </p:grpSpPr>
      <p:pic>
        <p:nvPicPr>
          <p:cNvPr id="20" name="Picture 2" descr="C:\Users\Uporabnik_S\Downloads\CGP FURS\PPT_uradi\HB_2_s.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r="14641"/>
          <a:stretch/>
        </p:blipFill>
        <p:spPr bwMode="auto">
          <a:xfrm>
            <a:off x="-17338" y="0"/>
            <a:ext cx="91613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Uporabnik_S\Downloads\CGP FURS\LOGO osnova\FURS-LOGO.png"/>
          <p:cNvPicPr>
            <a:picLocks noChangeAspect="1" noChangeArrowheads="1"/>
          </p:cNvPicPr>
          <p:nvPr userDrawn="1"/>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308304" y="211072"/>
            <a:ext cx="1384420" cy="63059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bg>
      <p:bgPr>
        <a:solidFill>
          <a:srgbClr val="F8F8F8">
            <a:alpha val="63000"/>
          </a:srgbClr>
        </a:solidFill>
        <a:effectLst/>
      </p:bgPr>
    </p:bg>
    <p:spTree>
      <p:nvGrpSpPr>
        <p:cNvPr id="1" name=""/>
        <p:cNvGrpSpPr/>
        <p:nvPr/>
      </p:nvGrpSpPr>
      <p:grpSpPr>
        <a:xfrm>
          <a:off x="0" y="0"/>
          <a:ext cx="0" cy="0"/>
          <a:chOff x="0" y="0"/>
          <a:chExt cx="0" cy="0"/>
        </a:xfrm>
      </p:grpSpPr>
      <p:sp>
        <p:nvSpPr>
          <p:cNvPr id="4"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e vsebini">
    <p:bg>
      <p:bgPr>
        <a:solidFill>
          <a:schemeClr val="bg2">
            <a:alpha val="3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95881" y="1268760"/>
            <a:ext cx="8534400" cy="758952"/>
          </a:xfrm>
          <a:prstGeom prst="rect">
            <a:avLst/>
          </a:prstGeom>
        </p:spPr>
        <p:txBody>
          <a:bodyPr/>
          <a:lstStyle>
            <a:lvl1pPr>
              <a:defRPr>
                <a:solidFill>
                  <a:srgbClr val="4F7975"/>
                </a:solidFill>
                <a:latin typeface="Calibri" panose="020F0502020204030204" pitchFamily="34" charset="0"/>
              </a:defRPr>
            </a:lvl1pPr>
          </a:lstStyle>
          <a:p>
            <a:r>
              <a:rPr kumimoji="0" lang="sl-SI" smtClean="0"/>
              <a:t>Uredite slog naslova matrice</a:t>
            </a:r>
            <a:endParaRPr kumimoji="0" lang="en-US"/>
          </a:p>
        </p:txBody>
      </p:sp>
      <p:sp>
        <p:nvSpPr>
          <p:cNvPr id="8" name="Raven povezovalnik 7"/>
          <p:cNvSpPr>
            <a:spLocks noChangeShapeType="1"/>
          </p:cNvSpPr>
          <p:nvPr/>
        </p:nvSpPr>
        <p:spPr bwMode="auto">
          <a:xfrm flipV="1">
            <a:off x="4563081" y="2204863"/>
            <a:ext cx="0" cy="4190345"/>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grada vsebine 9"/>
          <p:cNvSpPr>
            <a:spLocks noGrp="1"/>
          </p:cNvSpPr>
          <p:nvPr>
            <p:ph sz="half" idx="1"/>
          </p:nvPr>
        </p:nvSpPr>
        <p:spPr>
          <a:xfrm>
            <a:off x="301752" y="2204864"/>
            <a:ext cx="4038600" cy="3848464"/>
          </a:xfrm>
          <a:prstGeom prst="rect">
            <a:avLst/>
          </a:prstGeom>
        </p:spPr>
        <p:txBody>
          <a:bodyPr/>
          <a:lstStyle>
            <a:lvl1pPr>
              <a:buClr>
                <a:srgbClr val="4F7975"/>
              </a:buClr>
              <a:defRPr sz="2500">
                <a:latin typeface="Calibri" panose="020F0502020204030204" pitchFamily="34" charset="0"/>
              </a:defRPr>
            </a:lvl1pPr>
            <a:lvl2pPr>
              <a:buClr>
                <a:srgbClr val="4F7975"/>
              </a:buClr>
              <a:defRPr>
                <a:solidFill>
                  <a:schemeClr val="tx1"/>
                </a:solidFill>
                <a:latin typeface="Calibri" panose="020F0502020204030204" pitchFamily="34" charset="0"/>
              </a:defRPr>
            </a:lvl2pPr>
            <a:lvl3pPr>
              <a:buClr>
                <a:srgbClr val="4F7975"/>
              </a:buClr>
              <a:defRPr>
                <a:solidFill>
                  <a:schemeClr val="tx1"/>
                </a:solidFill>
                <a:latin typeface="Calibri" panose="020F0502020204030204" pitchFamily="34" charset="0"/>
              </a:defRPr>
            </a:lvl3pPr>
            <a:lvl4pPr>
              <a:buClr>
                <a:srgbClr val="4F7975"/>
              </a:buClr>
              <a:defRPr>
                <a:solidFill>
                  <a:schemeClr val="tx1"/>
                </a:solidFill>
                <a:latin typeface="Calibri" panose="020F0502020204030204" pitchFamily="34" charset="0"/>
              </a:defRPr>
            </a:lvl4pPr>
            <a:lvl5pPr>
              <a:buClr>
                <a:srgbClr val="4F7975"/>
              </a:buClr>
              <a:defRPr>
                <a:solidFill>
                  <a:schemeClr val="tx1"/>
                </a:solidFill>
                <a:latin typeface="Calibri" panose="020F0502020204030204" pitchFamily="34" charset="0"/>
              </a:defRPr>
            </a:lvl5pPr>
          </a:lstStyle>
          <a:p>
            <a:pPr lvl="0" eaLnBrk="1" latinLnBrk="0" hangingPunct="1"/>
            <a:r>
              <a:rPr lang="sl-SI" dirty="0" smtClean="0"/>
              <a:t>Uredite sloge besedila matrice</a:t>
            </a:r>
          </a:p>
          <a:p>
            <a:pPr lvl="1" eaLnBrk="1" latinLnBrk="0" hangingPunct="1"/>
            <a:r>
              <a:rPr lang="sl-SI" dirty="0" smtClean="0"/>
              <a:t>Druga raven</a:t>
            </a:r>
          </a:p>
          <a:p>
            <a:pPr lvl="2" eaLnBrk="1" latinLnBrk="0" hangingPunct="1"/>
            <a:r>
              <a:rPr lang="sl-SI" dirty="0" smtClean="0"/>
              <a:t>Tretja raven</a:t>
            </a:r>
          </a:p>
          <a:p>
            <a:pPr lvl="3" eaLnBrk="1" latinLnBrk="0" hangingPunct="1"/>
            <a:r>
              <a:rPr lang="sl-SI" dirty="0" smtClean="0"/>
              <a:t>Četrta raven</a:t>
            </a:r>
          </a:p>
          <a:p>
            <a:pPr lvl="4" eaLnBrk="1" latinLnBrk="0" hangingPunct="1"/>
            <a:r>
              <a:rPr lang="sl-SI" dirty="0" smtClean="0"/>
              <a:t>Peta raven</a:t>
            </a:r>
            <a:endParaRPr kumimoji="0" lang="en-US" dirty="0"/>
          </a:p>
        </p:txBody>
      </p:sp>
      <p:sp>
        <p:nvSpPr>
          <p:cNvPr id="12" name="Ograda vsebine 11"/>
          <p:cNvSpPr>
            <a:spLocks noGrp="1"/>
          </p:cNvSpPr>
          <p:nvPr>
            <p:ph sz="half" idx="2"/>
          </p:nvPr>
        </p:nvSpPr>
        <p:spPr>
          <a:xfrm>
            <a:off x="4800600" y="2204864"/>
            <a:ext cx="4038600" cy="3848464"/>
          </a:xfrm>
          <a:prstGeom prst="rect">
            <a:avLst/>
          </a:prstGeom>
        </p:spPr>
        <p:txBody>
          <a:bodyPr/>
          <a:lstStyle>
            <a:lvl1pPr>
              <a:buClr>
                <a:srgbClr val="4F7975"/>
              </a:buClr>
              <a:defRPr sz="2500">
                <a:solidFill>
                  <a:schemeClr val="tx1"/>
                </a:solidFill>
                <a:latin typeface="Calibri" panose="020F0502020204030204" pitchFamily="34" charset="0"/>
              </a:defRPr>
            </a:lvl1pPr>
            <a:lvl2pPr>
              <a:buClr>
                <a:srgbClr val="4F7975"/>
              </a:buClr>
              <a:defRPr>
                <a:solidFill>
                  <a:schemeClr val="tx1"/>
                </a:solidFill>
                <a:latin typeface="Calibri" panose="020F0502020204030204" pitchFamily="34" charset="0"/>
              </a:defRPr>
            </a:lvl2pPr>
            <a:lvl3pPr>
              <a:buClr>
                <a:srgbClr val="4F7975"/>
              </a:buClr>
              <a:defRPr>
                <a:solidFill>
                  <a:schemeClr val="tx1"/>
                </a:solidFill>
                <a:latin typeface="Calibri" panose="020F0502020204030204" pitchFamily="34" charset="0"/>
              </a:defRPr>
            </a:lvl3pPr>
            <a:lvl4pPr>
              <a:buClr>
                <a:srgbClr val="4F7975"/>
              </a:buClr>
              <a:defRPr>
                <a:solidFill>
                  <a:schemeClr val="tx1"/>
                </a:solidFill>
                <a:latin typeface="Calibri" panose="020F0502020204030204" pitchFamily="34" charset="0"/>
              </a:defRPr>
            </a:lvl4pPr>
            <a:lvl5pPr>
              <a:buClr>
                <a:srgbClr val="4F7975"/>
              </a:buClr>
              <a:defRPr>
                <a:solidFill>
                  <a:schemeClr val="tx1"/>
                </a:solidFill>
                <a:latin typeface="Calibri" panose="020F0502020204030204" pitchFamily="34" charset="0"/>
              </a:defRPr>
            </a:lvl5pPr>
          </a:lstStyle>
          <a:p>
            <a:pPr lvl="0" eaLnBrk="1" latinLnBrk="0" hangingPunct="1"/>
            <a:r>
              <a:rPr lang="sl-SI" dirty="0" smtClean="0"/>
              <a:t>Uredite sloge besedila matrice</a:t>
            </a:r>
          </a:p>
          <a:p>
            <a:pPr lvl="1" eaLnBrk="1" latinLnBrk="0" hangingPunct="1"/>
            <a:r>
              <a:rPr lang="sl-SI" dirty="0" smtClean="0"/>
              <a:t>Druga raven</a:t>
            </a:r>
          </a:p>
          <a:p>
            <a:pPr lvl="2" eaLnBrk="1" latinLnBrk="0" hangingPunct="1"/>
            <a:r>
              <a:rPr lang="sl-SI" dirty="0" smtClean="0"/>
              <a:t>Tretja raven</a:t>
            </a:r>
          </a:p>
          <a:p>
            <a:pPr lvl="3" eaLnBrk="1" latinLnBrk="0" hangingPunct="1"/>
            <a:r>
              <a:rPr lang="sl-SI" dirty="0" smtClean="0"/>
              <a:t>Četrta raven</a:t>
            </a:r>
          </a:p>
          <a:p>
            <a:pPr lvl="4" eaLnBrk="1" latinLnBrk="0" hangingPunct="1"/>
            <a:r>
              <a:rPr lang="sl-SI" dirty="0" smtClean="0"/>
              <a:t>Peta raven</a:t>
            </a:r>
            <a:endParaRPr kumimoji="0" lang="en-US" dirty="0"/>
          </a:p>
        </p:txBody>
      </p:sp>
      <p:sp>
        <p:nvSpPr>
          <p:cNvPr id="9"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251520" y="1124744"/>
            <a:ext cx="8534400" cy="758952"/>
          </a:xfrm>
          <a:prstGeom prst="rect">
            <a:avLst/>
          </a:prstGeom>
        </p:spPr>
        <p:txBody>
          <a:bodyPr/>
          <a:lstStyle>
            <a:lvl1pPr>
              <a:defRPr>
                <a:solidFill>
                  <a:srgbClr val="4F7975"/>
                </a:solidFill>
                <a:latin typeface="Calibri" panose="020F0502020204030204" pitchFamily="34" charset="0"/>
              </a:defRPr>
            </a:lvl1pPr>
          </a:lstStyle>
          <a:p>
            <a:r>
              <a:rPr kumimoji="0" lang="sl-SI" smtClean="0"/>
              <a:t>Uredite slog naslova matrice</a:t>
            </a:r>
            <a:endParaRPr kumimoji="0" lang="en-US"/>
          </a:p>
        </p:txBody>
      </p:sp>
      <p:sp>
        <p:nvSpPr>
          <p:cNvPr id="5" name="Ograda številke diapozitiva 4"/>
          <p:cNvSpPr>
            <a:spLocks noGrp="1"/>
          </p:cNvSpPr>
          <p:nvPr>
            <p:ph type="sldNum" sz="quarter" idx="12"/>
          </p:nvPr>
        </p:nvSpPr>
        <p:spPr>
          <a:xfrm>
            <a:off x="4343400" y="1036020"/>
            <a:ext cx="457200" cy="441325"/>
          </a:xfrm>
          <a:prstGeom prst="rect">
            <a:avLst/>
          </a:prstGeom>
        </p:spPr>
        <p:txBody>
          <a:bodyPr/>
          <a:lstStyle/>
          <a:p>
            <a:fld id="{2C6B1FF6-39B9-40F5-8B67-33C6354A3D4F}" type="slidenum">
              <a:rPr kumimoji="0" lang="en-US" smtClean="0"/>
              <a:pPr eaLnBrk="1" latinLnBrk="0" hangingPunct="1"/>
              <a:t>‹#›</a:t>
            </a:fld>
            <a:endParaRPr kumimoji="0" lang="en-US" dirty="0"/>
          </a:p>
        </p:txBody>
      </p:sp>
      <p:sp>
        <p:nvSpPr>
          <p:cNvPr id="6"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Samo naslov">
    <p:bg>
      <p:bgPr>
        <a:solidFill>
          <a:srgbClr val="4F7975"/>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51520" y="1124744"/>
            <a:ext cx="8534400" cy="758952"/>
          </a:xfrm>
          <a:prstGeom prst="rect">
            <a:avLst/>
          </a:prstGeom>
        </p:spPr>
        <p:txBody>
          <a:bodyPr/>
          <a:lstStyle>
            <a:lvl1pPr>
              <a:defRPr>
                <a:solidFill>
                  <a:srgbClr val="4F7975"/>
                </a:solidFill>
                <a:latin typeface="Calibri" panose="020F0502020204030204" pitchFamily="34" charset="0"/>
              </a:defRPr>
            </a:lvl1pPr>
          </a:lstStyle>
          <a:p>
            <a:r>
              <a:rPr kumimoji="0" lang="sl-SI" smtClean="0"/>
              <a:t>Uredite slog naslova matrice</a:t>
            </a:r>
            <a:endParaRPr kumimoji="0" lang="en-US"/>
          </a:p>
        </p:txBody>
      </p:sp>
      <p:sp>
        <p:nvSpPr>
          <p:cNvPr id="5" name="Ograda številke diapozitiva 4"/>
          <p:cNvSpPr>
            <a:spLocks noGrp="1"/>
          </p:cNvSpPr>
          <p:nvPr>
            <p:ph type="sldNum" sz="quarter" idx="12"/>
          </p:nvPr>
        </p:nvSpPr>
        <p:spPr>
          <a:xfrm>
            <a:off x="4343400" y="1036020"/>
            <a:ext cx="457200" cy="441325"/>
          </a:xfrm>
          <a:prstGeom prst="rect">
            <a:avLst/>
          </a:prstGeom>
        </p:spPr>
        <p:txBody>
          <a:bodyPr/>
          <a:lstStyle/>
          <a:p>
            <a:fld id="{2C6B1FF6-39B9-40F5-8B67-33C6354A3D4F}" type="slidenum">
              <a:rPr kumimoji="0" lang="en-US" smtClean="0"/>
              <a:pPr eaLnBrk="1" latinLnBrk="0" hangingPunct="1"/>
              <a:t>‹#›</a:t>
            </a:fld>
            <a:endParaRPr kumimoji="0" lang="en-US" dirty="0"/>
          </a:p>
        </p:txBody>
      </p:sp>
      <p:sp>
        <p:nvSpPr>
          <p:cNvPr id="6"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grpSp>
        <p:nvGrpSpPr>
          <p:cNvPr id="7" name="Skupina 6"/>
          <p:cNvGrpSpPr/>
          <p:nvPr userDrawn="1"/>
        </p:nvGrpSpPr>
        <p:grpSpPr>
          <a:xfrm>
            <a:off x="-26642" y="-27357"/>
            <a:ext cx="8903936" cy="1052735"/>
            <a:chOff x="-9263" y="-27355"/>
            <a:chExt cx="8903936" cy="1052735"/>
          </a:xfrm>
        </p:grpSpPr>
        <p:pic>
          <p:nvPicPr>
            <p:cNvPr id="8" name="Picture 4" descr="C:\Users\Uporabnik_S\Downloads\CGP FURS\LOGO osnova\FURS-LOGO.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7812360" y="116632"/>
              <a:ext cx="1082313" cy="492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porabnik_S\Downloads\CGP FURS\PPT_uradi\PPT_head_1.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680" t="3072" b="-1"/>
            <a:stretch/>
          </p:blipFill>
          <p:spPr bwMode="auto">
            <a:xfrm>
              <a:off x="-9263" y="-27355"/>
              <a:ext cx="5184576" cy="10527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812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bg>
      <p:bgRef idx="1001">
        <a:schemeClr val="bg1"/>
      </p:bgRef>
    </p:bg>
    <p:spTree>
      <p:nvGrpSpPr>
        <p:cNvPr id="1" name=""/>
        <p:cNvGrpSpPr/>
        <p:nvPr/>
      </p:nvGrpSpPr>
      <p:grpSpPr>
        <a:xfrm>
          <a:off x="0" y="0"/>
          <a:ext cx="0" cy="0"/>
          <a:chOff x="0" y="0"/>
          <a:chExt cx="0" cy="0"/>
        </a:xfrm>
      </p:grpSpPr>
      <p:pic>
        <p:nvPicPr>
          <p:cNvPr id="1026" name="Picture 2" descr="C:\Users\Uporabnik_S\Downloads\CGP FURS\DURS.jpe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243" r="66178"/>
          <a:stretch/>
        </p:blipFill>
        <p:spPr bwMode="auto">
          <a:xfrm>
            <a:off x="-9263" y="-28575"/>
            <a:ext cx="2592288" cy="6505575"/>
          </a:xfrm>
          <a:prstGeom prst="rect">
            <a:avLst/>
          </a:prstGeom>
          <a:noFill/>
          <a:extLst>
            <a:ext uri="{909E8E84-426E-40DD-AFC4-6F175D3DCCD1}">
              <a14:hiddenFill xmlns:a14="http://schemas.microsoft.com/office/drawing/2010/main">
                <a:solidFill>
                  <a:srgbClr val="FFFFFF"/>
                </a:solidFill>
              </a14:hiddenFill>
            </a:ext>
          </a:extLst>
        </p:spPr>
      </p:pic>
      <p:sp>
        <p:nvSpPr>
          <p:cNvPr id="18" name="Pravokot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ot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Ograda besedila 2"/>
          <p:cNvSpPr>
            <a:spLocks noGrp="1"/>
          </p:cNvSpPr>
          <p:nvPr>
            <p:ph type="body" idx="2"/>
          </p:nvPr>
        </p:nvSpPr>
        <p:spPr>
          <a:xfrm>
            <a:off x="323528" y="3573016"/>
            <a:ext cx="1944216" cy="2553147"/>
          </a:xfrm>
          <a:prstGeom prst="rect">
            <a:avLst/>
          </a:prstGeom>
        </p:spPr>
        <p:txBody>
          <a:bodyPr/>
          <a:lstStyle>
            <a:lvl1pPr marL="0" indent="0">
              <a:spcAft>
                <a:spcPts val="1000"/>
              </a:spcAft>
              <a:buNone/>
              <a:defRPr sz="1600">
                <a:solidFill>
                  <a:srgbClr val="FFFFFF"/>
                </a:solidFill>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sl-SI" dirty="0" smtClean="0"/>
              <a:t>Uredite sloge besedila matrice</a:t>
            </a:r>
          </a:p>
        </p:txBody>
      </p:sp>
      <p:sp>
        <p:nvSpPr>
          <p:cNvPr id="20" name="Ograda vsebine 19"/>
          <p:cNvSpPr>
            <a:spLocks noGrp="1"/>
          </p:cNvSpPr>
          <p:nvPr>
            <p:ph sz="quarter" idx="1"/>
          </p:nvPr>
        </p:nvSpPr>
        <p:spPr>
          <a:xfrm>
            <a:off x="2915816" y="685800"/>
            <a:ext cx="5847184" cy="5410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2"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pic>
        <p:nvPicPr>
          <p:cNvPr id="23" name="Picture 2" descr="C:\Users\Uporabnik_S\Downloads\CGP FURS\PPT_uradi\PPT_head_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0" t="3072" b="-1"/>
          <a:stretch/>
        </p:blipFill>
        <p:spPr bwMode="auto">
          <a:xfrm>
            <a:off x="-9263" y="-27355"/>
            <a:ext cx="5184576" cy="10527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Uporabnik_S\Downloads\CGP FURS\PPT_uradi\PPT_food_1.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7791" b="45188"/>
          <a:stretch/>
        </p:blipFill>
        <p:spPr bwMode="auto">
          <a:xfrm>
            <a:off x="-9263" y="6454588"/>
            <a:ext cx="9189775" cy="4307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Uporabnik_S\Downloads\CGP FURS\LOGO osnova\FURS-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12360" y="116632"/>
            <a:ext cx="1068243" cy="48657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Naslov in vsebina">
    <p:bg>
      <p:bgRef idx="1001">
        <a:schemeClr val="bg1"/>
      </p:bgRef>
    </p:bg>
    <p:spTree>
      <p:nvGrpSpPr>
        <p:cNvPr id="1" name=""/>
        <p:cNvGrpSpPr/>
        <p:nvPr/>
      </p:nvGrpSpPr>
      <p:grpSpPr>
        <a:xfrm>
          <a:off x="0" y="0"/>
          <a:ext cx="0" cy="0"/>
          <a:chOff x="0" y="0"/>
          <a:chExt cx="0" cy="0"/>
        </a:xfrm>
      </p:grpSpPr>
      <p:pic>
        <p:nvPicPr>
          <p:cNvPr id="1026" name="Picture 2" descr="C:\Users\Uporabnik_S\Downloads\CGP FURS\DURS.jpe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243" r="66178"/>
          <a:stretch/>
        </p:blipFill>
        <p:spPr bwMode="auto">
          <a:xfrm>
            <a:off x="-9263" y="-28575"/>
            <a:ext cx="2592288" cy="6505575"/>
          </a:xfrm>
          <a:prstGeom prst="rect">
            <a:avLst/>
          </a:prstGeom>
          <a:noFill/>
          <a:extLst>
            <a:ext uri="{909E8E84-426E-40DD-AFC4-6F175D3DCCD1}">
              <a14:hiddenFill xmlns:a14="http://schemas.microsoft.com/office/drawing/2010/main">
                <a:solidFill>
                  <a:srgbClr val="FFFFFF"/>
                </a:solidFill>
              </a14:hiddenFill>
            </a:ext>
          </a:extLst>
        </p:spPr>
      </p:pic>
      <p:sp>
        <p:nvSpPr>
          <p:cNvPr id="18" name="Pravokot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ot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Ograda besedila 2"/>
          <p:cNvSpPr>
            <a:spLocks noGrp="1"/>
          </p:cNvSpPr>
          <p:nvPr>
            <p:ph type="body" idx="2"/>
          </p:nvPr>
        </p:nvSpPr>
        <p:spPr>
          <a:xfrm>
            <a:off x="323528" y="3573016"/>
            <a:ext cx="1944216" cy="2553147"/>
          </a:xfrm>
          <a:prstGeom prst="rect">
            <a:avLst/>
          </a:prstGeom>
        </p:spPr>
        <p:txBody>
          <a:bodyPr/>
          <a:lstStyle>
            <a:lvl1pPr marL="0" indent="0">
              <a:spcAft>
                <a:spcPts val="1000"/>
              </a:spcAft>
              <a:buNone/>
              <a:defRPr sz="1600">
                <a:solidFill>
                  <a:srgbClr val="FFFFFF"/>
                </a:solidFill>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sl-SI" dirty="0" smtClean="0"/>
              <a:t>Uredite sloge besedila matrice</a:t>
            </a:r>
          </a:p>
        </p:txBody>
      </p:sp>
      <p:sp>
        <p:nvSpPr>
          <p:cNvPr id="20" name="Ograda vsebine 19"/>
          <p:cNvSpPr>
            <a:spLocks noGrp="1"/>
          </p:cNvSpPr>
          <p:nvPr>
            <p:ph sz="quarter" idx="1"/>
          </p:nvPr>
        </p:nvSpPr>
        <p:spPr>
          <a:xfrm>
            <a:off x="2915816" y="685800"/>
            <a:ext cx="5847184" cy="3751312"/>
          </a:xfrm>
          <a:prstGeom prst="rect">
            <a:avLst/>
          </a:prstGeom>
        </p:spPr>
        <p:txBody>
          <a:bodyPr/>
          <a:lstStyle>
            <a:lvl1pPr>
              <a:buClr>
                <a:srgbClr val="4F7975"/>
              </a:buClr>
              <a:defRPr>
                <a:latin typeface="Calibri" panose="020F0502020204030204" pitchFamily="34" charset="0"/>
              </a:defRPr>
            </a:lvl1pPr>
            <a:lvl2pPr>
              <a:buClr>
                <a:srgbClr val="4F7975"/>
              </a:buClr>
              <a:defRPr>
                <a:latin typeface="Calibri" panose="020F0502020204030204" pitchFamily="34" charset="0"/>
              </a:defRPr>
            </a:lvl2pPr>
            <a:lvl3pPr>
              <a:buClr>
                <a:srgbClr val="4F7975"/>
              </a:buClr>
              <a:defRPr>
                <a:latin typeface="Calibri" panose="020F0502020204030204" pitchFamily="34" charset="0"/>
              </a:defRPr>
            </a:lvl3pPr>
            <a:lvl4pPr>
              <a:buClr>
                <a:srgbClr val="4F7975"/>
              </a:buClr>
              <a:defRPr>
                <a:latin typeface="Calibri" panose="020F0502020204030204" pitchFamily="34" charset="0"/>
              </a:defRPr>
            </a:lvl4pPr>
            <a:lvl5pPr>
              <a:buClr>
                <a:srgbClr val="4F7975"/>
              </a:buClr>
              <a:defRPr>
                <a:latin typeface="Calibri" panose="020F0502020204030204" pitchFamily="34" charset="0"/>
              </a:defRPr>
            </a:lvl5pPr>
          </a:lstStyle>
          <a:p>
            <a:pPr lvl="0" eaLnBrk="1" latinLnBrk="0" hangingPunct="1"/>
            <a:r>
              <a:rPr lang="sl-SI" dirty="0" smtClean="0"/>
              <a:t>Uredite sloge besedila matrice</a:t>
            </a:r>
          </a:p>
          <a:p>
            <a:pPr lvl="1" eaLnBrk="1" latinLnBrk="0" hangingPunct="1"/>
            <a:r>
              <a:rPr lang="sl-SI" dirty="0" smtClean="0"/>
              <a:t>Druga raven</a:t>
            </a:r>
          </a:p>
          <a:p>
            <a:pPr lvl="2" eaLnBrk="1" latinLnBrk="0" hangingPunct="1"/>
            <a:r>
              <a:rPr lang="sl-SI" dirty="0" smtClean="0"/>
              <a:t>Tretja raven</a:t>
            </a:r>
          </a:p>
          <a:p>
            <a:pPr lvl="3" eaLnBrk="1" latinLnBrk="0" hangingPunct="1"/>
            <a:r>
              <a:rPr lang="sl-SI" dirty="0" smtClean="0"/>
              <a:t>Četrta raven</a:t>
            </a:r>
          </a:p>
          <a:p>
            <a:pPr lvl="4" eaLnBrk="1" latinLnBrk="0" hangingPunct="1"/>
            <a:r>
              <a:rPr lang="sl-SI" dirty="0" smtClean="0"/>
              <a:t>Peta raven</a:t>
            </a:r>
            <a:endParaRPr kumimoji="0" lang="en-US" dirty="0"/>
          </a:p>
        </p:txBody>
      </p:sp>
      <p:sp>
        <p:nvSpPr>
          <p:cNvPr id="22" name="Ograda datuma 3"/>
          <p:cNvSpPr>
            <a:spLocks noGrp="1"/>
          </p:cNvSpPr>
          <p:nvPr>
            <p:ph type="dt" sz="half" idx="10"/>
          </p:nvPr>
        </p:nvSpPr>
        <p:spPr>
          <a:xfrm>
            <a:off x="8316416" y="6453336"/>
            <a:ext cx="519736" cy="317408"/>
          </a:xfrm>
          <a:prstGeom prst="rect">
            <a:avLst/>
          </a:prstGeom>
        </p:spPr>
        <p:txBody>
          <a:bodyPr/>
          <a:lstStyle>
            <a:lvl1pPr algn="r">
              <a:defRPr sz="1200">
                <a:solidFill>
                  <a:schemeClr val="bg1"/>
                </a:solidFill>
                <a:latin typeface="Calibri" panose="020F0502020204030204" pitchFamily="34" charset="0"/>
              </a:defRPr>
            </a:lvl1pPr>
          </a:lstStyle>
          <a:p>
            <a:fld id="{4B848EBD-C9AE-4C6F-84AC-5D95DFB0FA8C}" type="slidenum">
              <a:rPr lang="en-US" smtClean="0"/>
              <a:t>‹#›</a:t>
            </a:fld>
            <a:endParaRPr lang="en-US" dirty="0"/>
          </a:p>
        </p:txBody>
      </p:sp>
      <p:pic>
        <p:nvPicPr>
          <p:cNvPr id="23" name="Picture 2" descr="C:\Users\Uporabnik_S\Downloads\CGP FURS\PPT_uradi\PPT_head_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0" t="3072" b="-1"/>
          <a:stretch/>
        </p:blipFill>
        <p:spPr bwMode="auto">
          <a:xfrm>
            <a:off x="-9263" y="-27355"/>
            <a:ext cx="5184576" cy="10527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Uporabnik_S\Downloads\CGP FURS\PPT_uradi\PPT_food_1.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7791" b="45188"/>
          <a:stretch/>
        </p:blipFill>
        <p:spPr bwMode="auto">
          <a:xfrm>
            <a:off x="-9263" y="6454588"/>
            <a:ext cx="9189775" cy="4307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Uporabnik_S\Downloads\CGP FURS\LOGO osnova\FURS-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12360" y="116632"/>
            <a:ext cx="1068243" cy="486576"/>
          </a:xfrm>
          <a:prstGeom prst="rect">
            <a:avLst/>
          </a:prstGeom>
          <a:noFill/>
          <a:extLst>
            <a:ext uri="{909E8E84-426E-40DD-AFC4-6F175D3DCCD1}">
              <a14:hiddenFill xmlns:a14="http://schemas.microsoft.com/office/drawing/2010/main">
                <a:solidFill>
                  <a:srgbClr val="FFFFFF"/>
                </a:solidFill>
              </a14:hiddenFill>
            </a:ext>
          </a:extLst>
        </p:spPr>
      </p:pic>
      <p:sp>
        <p:nvSpPr>
          <p:cNvPr id="11" name="Ograda vsebine 19"/>
          <p:cNvSpPr>
            <a:spLocks noGrp="1"/>
          </p:cNvSpPr>
          <p:nvPr>
            <p:ph sz="quarter" idx="11"/>
          </p:nvPr>
        </p:nvSpPr>
        <p:spPr>
          <a:xfrm>
            <a:off x="2915817" y="4581127"/>
            <a:ext cx="5904656" cy="1584177"/>
          </a:xfrm>
          <a:prstGeom prst="rect">
            <a:avLst/>
          </a:prstGeom>
          <a:solidFill>
            <a:srgbClr val="4F7975"/>
          </a:solidFill>
        </p:spPr>
        <p:txBody>
          <a:bodyPr/>
          <a:lstStyle>
            <a:lvl1pPr>
              <a:buClr>
                <a:srgbClr val="4F7975"/>
              </a:buClr>
              <a:defRPr sz="2000">
                <a:solidFill>
                  <a:schemeClr val="bg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sl-SI" dirty="0" smtClean="0"/>
              <a:t>Uredite sloge besedila matrice</a:t>
            </a:r>
          </a:p>
        </p:txBody>
      </p:sp>
    </p:spTree>
    <p:extLst>
      <p:ext uri="{BB962C8B-B14F-4D97-AF65-F5344CB8AC3E}">
        <p14:creationId xmlns:p14="http://schemas.microsoft.com/office/powerpoint/2010/main" val="2807894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idx="1"/>
          </p:nvPr>
        </p:nvSpPr>
        <p:spPr>
          <a:xfrm>
            <a:off x="457200" y="1600200"/>
            <a:ext cx="8229600" cy="4525963"/>
          </a:xfrm>
          <a:prstGeom prst="rect">
            <a:avLst/>
          </a:prstGeo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6548E3D2-989C-4724-A529-2493DFD5A00B}" type="datetimeFigureOut">
              <a:rPr lang="sl-SI" smtClean="0"/>
              <a:pPr/>
              <a:t>24.10.2019</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4B114DDF-0DE3-4BE2-9A8D-DD31300133BE}" type="slidenum">
              <a:rPr lang="sl-SI" smtClean="0"/>
              <a:pPr/>
              <a:t>‹#›</a:t>
            </a:fld>
            <a:endParaRPr lang="sl-SI"/>
          </a:p>
        </p:txBody>
      </p:sp>
    </p:spTree>
    <p:extLst>
      <p:ext uri="{BB962C8B-B14F-4D97-AF65-F5344CB8AC3E}">
        <p14:creationId xmlns:p14="http://schemas.microsoft.com/office/powerpoint/2010/main" val="19675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 descr="C:\Users\Uporabnik_S\Downloads\CGP FURS\PPT_uradi\PPT_head_1.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680" t="3072" b="-1"/>
          <a:stretch/>
        </p:blipFill>
        <p:spPr bwMode="auto">
          <a:xfrm>
            <a:off x="-9263" y="-27355"/>
            <a:ext cx="5184576" cy="10527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Uporabnik_S\Downloads\CGP FURS\PPT_uradi\PPT_food_1.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t="47791" b="45188"/>
          <a:stretch/>
        </p:blipFill>
        <p:spPr bwMode="auto">
          <a:xfrm>
            <a:off x="-9263" y="6454588"/>
            <a:ext cx="9189775" cy="430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porabnik_S\Downloads\CGP FURS\LOGO osnova\FURS-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799163" y="116632"/>
            <a:ext cx="1068243" cy="4865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1" r:id="rId5"/>
    <p:sldLayoutId id="2147483668" r:id="rId6"/>
    <p:sldLayoutId id="2147483670" r:id="rId7"/>
    <p:sldLayoutId id="2147483672" r:id="rId8"/>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fu.fu@gov.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1" descr="Kliknite, če želite " title="Kliknite, če želite "/>
          <p:cNvSpPr>
            <a:spLocks noGrp="1"/>
          </p:cNvSpPr>
          <p:nvPr>
            <p:ph type="subTitle" idx="4294967295"/>
          </p:nvPr>
        </p:nvSpPr>
        <p:spPr>
          <a:xfrm>
            <a:off x="467544" y="3789040"/>
            <a:ext cx="7992888" cy="2376264"/>
          </a:xfrm>
          <a:prstGeom prst="rect">
            <a:avLst/>
          </a:prstGeom>
        </p:spPr>
        <p:txBody>
          <a:bodyPr/>
          <a:lstStyle/>
          <a:p>
            <a:pPr marL="274320" lvl="1" indent="0" algn="ctr">
              <a:buNone/>
            </a:pPr>
            <a:r>
              <a:rPr lang="sl-SI" sz="2400" dirty="0" smtClean="0">
                <a:solidFill>
                  <a:schemeClr val="bg1"/>
                </a:solidFill>
                <a:latin typeface="Calibri" panose="020F0502020204030204" pitchFamily="34" charset="0"/>
              </a:rPr>
              <a:t>Branka Nagode, FURS, GFU, UD</a:t>
            </a:r>
          </a:p>
          <a:p>
            <a:pPr marL="274320" lvl="1" indent="0" algn="ctr">
              <a:buNone/>
            </a:pPr>
            <a:r>
              <a:rPr lang="sl-SI" sz="2400" dirty="0" smtClean="0">
                <a:solidFill>
                  <a:schemeClr val="tx1">
                    <a:lumMod val="50000"/>
                  </a:schemeClr>
                </a:solidFill>
                <a:latin typeface="Calibri" panose="020F0502020204030204" pitchFamily="34" charset="0"/>
                <a:hlinkClick r:id="rId3"/>
              </a:rPr>
              <a:t>gfu.fu@gov.si</a:t>
            </a:r>
            <a:endParaRPr lang="sl-SI" sz="2400" dirty="0" smtClean="0">
              <a:solidFill>
                <a:schemeClr val="tx1">
                  <a:lumMod val="50000"/>
                </a:schemeClr>
              </a:solidFill>
              <a:latin typeface="Calibri" panose="020F0502020204030204" pitchFamily="34" charset="0"/>
            </a:endParaRPr>
          </a:p>
          <a:p>
            <a:pPr marL="274320" lvl="1" indent="0" algn="ctr">
              <a:buNone/>
            </a:pPr>
            <a:endParaRPr lang="sl-SI" sz="2400" dirty="0" smtClean="0">
              <a:solidFill>
                <a:schemeClr val="bg1"/>
              </a:solidFill>
              <a:latin typeface="Calibri" panose="020F0502020204030204" pitchFamily="34" charset="0"/>
            </a:endParaRPr>
          </a:p>
          <a:p>
            <a:pPr marL="274320" lvl="1" indent="0" algn="ctr">
              <a:buNone/>
            </a:pPr>
            <a:endParaRPr lang="sl-SI" sz="2400" dirty="0">
              <a:solidFill>
                <a:schemeClr val="bg1"/>
              </a:solidFill>
              <a:latin typeface="Calibri" panose="020F0502020204030204" pitchFamily="34" charset="0"/>
            </a:endParaRPr>
          </a:p>
          <a:p>
            <a:pPr marL="274320" lvl="1" indent="0" algn="ctr">
              <a:buNone/>
            </a:pPr>
            <a:r>
              <a:rPr lang="sl-SI" sz="2000" dirty="0" smtClean="0">
                <a:solidFill>
                  <a:schemeClr val="bg1"/>
                </a:solidFill>
                <a:latin typeface="Calibri" panose="020F0502020204030204" pitchFamily="34" charset="0"/>
              </a:rPr>
              <a:t> 24.10.2019</a:t>
            </a:r>
            <a:endParaRPr lang="sl-SI" sz="2000" dirty="0">
              <a:solidFill>
                <a:schemeClr val="bg1"/>
              </a:solidFill>
              <a:latin typeface="Calibri" panose="020F0502020204030204" pitchFamily="34" charset="0"/>
            </a:endParaRPr>
          </a:p>
        </p:txBody>
      </p:sp>
      <p:sp>
        <p:nvSpPr>
          <p:cNvPr id="3" name="Naslov 2"/>
          <p:cNvSpPr>
            <a:spLocks noGrp="1"/>
          </p:cNvSpPr>
          <p:nvPr>
            <p:ph type="ctrTitle" idx="4294967295"/>
          </p:nvPr>
        </p:nvSpPr>
        <p:spPr>
          <a:xfrm>
            <a:off x="467544" y="2276872"/>
            <a:ext cx="7772400" cy="1080120"/>
          </a:xfrm>
          <a:prstGeom prst="rect">
            <a:avLst/>
          </a:prstGeom>
        </p:spPr>
        <p:txBody>
          <a:bodyPr/>
          <a:lstStyle/>
          <a:p>
            <a:r>
              <a:rPr lang="sl-SI" sz="4800" dirty="0" smtClean="0">
                <a:solidFill>
                  <a:schemeClr val="bg1"/>
                </a:solidFill>
                <a:latin typeface="Calibri" panose="020F0502020204030204" pitchFamily="34" charset="0"/>
              </a:rPr>
              <a:t>Davčni vidik izvajanja DDK</a:t>
            </a:r>
            <a:endParaRPr lang="sl-SI" sz="4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75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7016" y="836712"/>
            <a:ext cx="8856984" cy="4185761"/>
          </a:xfrm>
          <a:prstGeom prst="rect">
            <a:avLst/>
          </a:prstGeom>
        </p:spPr>
        <p:txBody>
          <a:bodyPr wrap="square">
            <a:spAutoFit/>
          </a:bodyPr>
          <a:lstStyle/>
          <a:p>
            <a:pPr algn="ctr"/>
            <a:r>
              <a:rPr lang="sl-SI" sz="2300" dirty="0" smtClean="0">
                <a:solidFill>
                  <a:srgbClr val="4F7975"/>
                </a:solidFill>
                <a:latin typeface="Calibri" panose="020F0502020204030204" pitchFamily="34" charset="0"/>
              </a:rPr>
              <a:t>Ugotavljanje davčne osnove z upoštevanjem </a:t>
            </a:r>
            <a:r>
              <a:rPr lang="sl-SI" sz="2300" b="1" u="sng" dirty="0" smtClean="0">
                <a:solidFill>
                  <a:srgbClr val="4F7975"/>
                </a:solidFill>
                <a:latin typeface="Calibri" panose="020F0502020204030204" pitchFamily="34" charset="0"/>
              </a:rPr>
              <a:t>normiranih</a:t>
            </a:r>
            <a:r>
              <a:rPr lang="sl-SI" sz="2300" dirty="0" smtClean="0">
                <a:solidFill>
                  <a:srgbClr val="4F7975"/>
                </a:solidFill>
                <a:latin typeface="Calibri" panose="020F0502020204030204" pitchFamily="34" charset="0"/>
              </a:rPr>
              <a:t> odhodkov za dopolnilno dejavnost</a:t>
            </a:r>
            <a:endParaRPr lang="sl-SI" sz="2300" dirty="0">
              <a:solidFill>
                <a:srgbClr val="4F7975"/>
              </a:solidFill>
              <a:latin typeface="Calibri" panose="020F0502020204030204" pitchFamily="34" charset="0"/>
            </a:endParaRPr>
          </a:p>
          <a:p>
            <a:pPr algn="just"/>
            <a:endParaRPr lang="sl-SI" sz="2200" dirty="0" smtClean="0">
              <a:solidFill>
                <a:srgbClr val="4F7975"/>
              </a:solidFill>
              <a:latin typeface="Calibri" panose="020F0502020204030204" pitchFamily="34" charset="0"/>
            </a:endParaRPr>
          </a:p>
          <a:p>
            <a:pPr algn="just"/>
            <a:endParaRPr lang="sl-SI" sz="2200">
              <a:solidFill>
                <a:srgbClr val="4F7975"/>
              </a:solidFill>
              <a:latin typeface="Calibri" panose="020F0502020204030204" pitchFamily="34" charset="0"/>
            </a:endParaRPr>
          </a:p>
          <a:p>
            <a:pPr algn="just"/>
            <a:r>
              <a:rPr lang="sl-SI" sz="2200" smtClean="0">
                <a:solidFill>
                  <a:srgbClr val="4F7975"/>
                </a:solidFill>
                <a:latin typeface="Calibri" panose="020F0502020204030204" pitchFamily="34" charset="0"/>
              </a:rPr>
              <a:t>3</a:t>
            </a:r>
            <a:r>
              <a:rPr lang="sl-SI" sz="2200" dirty="0" smtClean="0">
                <a:solidFill>
                  <a:srgbClr val="4F7975"/>
                </a:solidFill>
                <a:latin typeface="Calibri" panose="020F0502020204030204" pitchFamily="34" charset="0"/>
              </a:rPr>
              <a:t>. </a:t>
            </a:r>
            <a:r>
              <a:rPr lang="sl-SI" sz="2200" b="1" dirty="0" smtClean="0">
                <a:solidFill>
                  <a:srgbClr val="4F7975"/>
                </a:solidFill>
                <a:latin typeface="Calibri" panose="020F0502020204030204" pitchFamily="34" charset="0"/>
              </a:rPr>
              <a:t>Izstop iz sistema</a:t>
            </a:r>
          </a:p>
          <a:p>
            <a:pPr algn="just"/>
            <a:endParaRPr lang="sl-SI" sz="2200" dirty="0" smtClean="0">
              <a:solidFill>
                <a:srgbClr val="4F7975"/>
              </a:solidFill>
              <a:latin typeface="Calibri" panose="020F0502020204030204" pitchFamily="34" charset="0"/>
            </a:endParaRPr>
          </a:p>
          <a:p>
            <a:pPr marL="342900" indent="-342900" algn="just">
              <a:buFont typeface="Arial" panose="020B0604020202020204" pitchFamily="34" charset="0"/>
              <a:buChar char="•"/>
            </a:pPr>
            <a:r>
              <a:rPr lang="sl-SI" sz="2200" dirty="0" smtClean="0">
                <a:solidFill>
                  <a:srgbClr val="4F7975"/>
                </a:solidFill>
                <a:latin typeface="Calibri" panose="020F0502020204030204" pitchFamily="34" charset="0"/>
              </a:rPr>
              <a:t>Zavezanec, čigar povprečje prihodkov iz dejavnosti, dveh zaporednih </a:t>
            </a:r>
            <a:r>
              <a:rPr lang="sl-SI" sz="2200" u="sng" dirty="0" smtClean="0">
                <a:solidFill>
                  <a:srgbClr val="4F7975"/>
                </a:solidFill>
                <a:latin typeface="Calibri" panose="020F0502020204030204" pitchFamily="34" charset="0"/>
              </a:rPr>
              <a:t>predhodnih</a:t>
            </a:r>
            <a:r>
              <a:rPr lang="sl-SI" sz="2200" dirty="0" smtClean="0">
                <a:solidFill>
                  <a:srgbClr val="4F7975"/>
                </a:solidFill>
                <a:latin typeface="Calibri" panose="020F0502020204030204" pitchFamily="34" charset="0"/>
              </a:rPr>
              <a:t> let presega 150.000 eurov </a:t>
            </a:r>
          </a:p>
          <a:p>
            <a:pPr marL="342900" indent="-342900" algn="just">
              <a:buFont typeface="Arial" panose="020B0604020202020204" pitchFamily="34" charset="0"/>
              <a:buChar char="•"/>
            </a:pPr>
            <a:r>
              <a:rPr lang="sl-SI" sz="2200" dirty="0" smtClean="0">
                <a:solidFill>
                  <a:srgbClr val="4F7975"/>
                </a:solidFill>
                <a:latin typeface="Calibri" panose="020F0502020204030204" pitchFamily="34" charset="0"/>
              </a:rPr>
              <a:t>oz. zavezanec ki davčno osnovo iz </a:t>
            </a:r>
            <a:r>
              <a:rPr lang="sl-SI" sz="2200" b="1" dirty="0" smtClean="0">
                <a:solidFill>
                  <a:srgbClr val="4F7975"/>
                </a:solidFill>
                <a:latin typeface="Calibri" panose="020F0502020204030204" pitchFamily="34" charset="0"/>
              </a:rPr>
              <a:t>OKGD</a:t>
            </a:r>
            <a:r>
              <a:rPr lang="sl-SI" sz="2200" dirty="0" smtClean="0">
                <a:solidFill>
                  <a:srgbClr val="4F7975"/>
                </a:solidFill>
                <a:latin typeface="Calibri" panose="020F0502020204030204" pitchFamily="34" charset="0"/>
              </a:rPr>
              <a:t> ugotavlja na podlagi </a:t>
            </a:r>
            <a:r>
              <a:rPr lang="sl-SI" sz="2200" u="sng" dirty="0" smtClean="0">
                <a:solidFill>
                  <a:srgbClr val="4F7975"/>
                </a:solidFill>
                <a:latin typeface="Calibri" panose="020F0502020204030204" pitchFamily="34" charset="0"/>
              </a:rPr>
              <a:t>dejanskih</a:t>
            </a:r>
            <a:r>
              <a:rPr lang="sl-SI" sz="2200" dirty="0" smtClean="0">
                <a:solidFill>
                  <a:srgbClr val="4F7975"/>
                </a:solidFill>
                <a:latin typeface="Calibri" panose="020F0502020204030204" pitchFamily="34" charset="0"/>
              </a:rPr>
              <a:t> </a:t>
            </a:r>
            <a:r>
              <a:rPr lang="sl-SI" sz="2200" u="sng" dirty="0" smtClean="0">
                <a:solidFill>
                  <a:srgbClr val="4F7975"/>
                </a:solidFill>
                <a:latin typeface="Calibri" panose="020F0502020204030204" pitchFamily="34" charset="0"/>
              </a:rPr>
              <a:t>prihodkov</a:t>
            </a:r>
            <a:r>
              <a:rPr lang="sl-SI" sz="2200" dirty="0" smtClean="0">
                <a:solidFill>
                  <a:srgbClr val="4F7975"/>
                </a:solidFill>
                <a:latin typeface="Calibri" panose="020F0502020204030204" pitchFamily="34" charset="0"/>
              </a:rPr>
              <a:t>, čigar povprečje prihodkov dveh zaporednih predhodnih let presega 150.000 eurov na nosilca in na drugega člana kmečkega gospodinjstva   </a:t>
            </a:r>
            <a:r>
              <a:rPr lang="sl-SI" sz="2200" b="1" dirty="0" smtClean="0">
                <a:solidFill>
                  <a:srgbClr val="4F7975"/>
                </a:solidFill>
                <a:latin typeface="Calibri" panose="020F0502020204030204" pitchFamily="34" charset="0"/>
              </a:rPr>
              <a:t> </a:t>
            </a:r>
          </a:p>
        </p:txBody>
      </p:sp>
    </p:spTree>
    <p:extLst>
      <p:ext uri="{BB962C8B-B14F-4D97-AF65-F5344CB8AC3E}">
        <p14:creationId xmlns:p14="http://schemas.microsoft.com/office/powerpoint/2010/main" val="2336457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7016" y="836712"/>
            <a:ext cx="8856984" cy="8217634"/>
          </a:xfrm>
          <a:prstGeom prst="rect">
            <a:avLst/>
          </a:prstGeom>
        </p:spPr>
        <p:txBody>
          <a:bodyPr wrap="square">
            <a:spAutoFit/>
          </a:bodyPr>
          <a:lstStyle/>
          <a:p>
            <a:pPr algn="just"/>
            <a:r>
              <a:rPr lang="sl-SI" sz="2200" dirty="0" smtClean="0">
                <a:solidFill>
                  <a:srgbClr val="4F7975"/>
                </a:solidFill>
                <a:latin typeface="Calibri" panose="020F0502020204030204" pitchFamily="34" charset="0"/>
              </a:rPr>
              <a:t>PRIMER IZ PRAKSE: </a:t>
            </a:r>
            <a:r>
              <a:rPr lang="sl-SI" sz="2200" b="1" dirty="0" err="1" smtClean="0">
                <a:solidFill>
                  <a:srgbClr val="4F7975"/>
                </a:solidFill>
                <a:latin typeface="Calibri" panose="020F0502020204030204" pitchFamily="34" charset="0"/>
              </a:rPr>
              <a:t>Deregistracija</a:t>
            </a:r>
            <a:r>
              <a:rPr lang="sl-SI" sz="2200" b="1" dirty="0" smtClean="0">
                <a:solidFill>
                  <a:srgbClr val="4F7975"/>
                </a:solidFill>
                <a:latin typeface="Calibri" panose="020F0502020204030204" pitchFamily="34" charset="0"/>
              </a:rPr>
              <a:t> in nova registracija</a:t>
            </a:r>
          </a:p>
          <a:p>
            <a:pPr algn="just"/>
            <a:endParaRPr lang="sl-SI" sz="2200" b="1" dirty="0">
              <a:solidFill>
                <a:srgbClr val="4F7975"/>
              </a:solidFill>
              <a:latin typeface="Calibri" panose="020F0502020204030204" pitchFamily="34" charset="0"/>
            </a:endParaRPr>
          </a:p>
          <a:p>
            <a:pPr algn="just"/>
            <a:r>
              <a:rPr lang="sl-SI" sz="2200" dirty="0" smtClean="0">
                <a:solidFill>
                  <a:srgbClr val="4F7975"/>
                </a:solidFill>
                <a:latin typeface="Calibri" panose="020F0502020204030204" pitchFamily="34" charset="0"/>
              </a:rPr>
              <a:t>Zavezanec je </a:t>
            </a:r>
            <a:r>
              <a:rPr lang="sl-SI" sz="2200" dirty="0" err="1" smtClean="0">
                <a:solidFill>
                  <a:srgbClr val="4F7975"/>
                </a:solidFill>
                <a:latin typeface="Calibri" panose="020F0502020204030204" pitchFamily="34" charset="0"/>
              </a:rPr>
              <a:t>deregistriral</a:t>
            </a:r>
            <a:r>
              <a:rPr lang="sl-SI" sz="2200" dirty="0" smtClean="0">
                <a:solidFill>
                  <a:srgbClr val="4F7975"/>
                </a:solidFill>
                <a:latin typeface="Calibri" panose="020F0502020204030204" pitchFamily="34" charset="0"/>
              </a:rPr>
              <a:t> dejavnost, ki jo je opravljal v obliki dopolnilne dejavnosti na kmetiji, in naslednji dan registriral istovrstno dejavnost kot </a:t>
            </a:r>
            <a:r>
              <a:rPr lang="sl-SI" sz="2200" dirty="0" err="1" smtClean="0">
                <a:solidFill>
                  <a:srgbClr val="4F7975"/>
                </a:solidFill>
                <a:latin typeface="Calibri" panose="020F0502020204030204" pitchFamily="34" charset="0"/>
              </a:rPr>
              <a:t>s.p</a:t>
            </a:r>
            <a:r>
              <a:rPr lang="sl-SI" sz="2200" dirty="0" smtClean="0">
                <a:solidFill>
                  <a:srgbClr val="4F7975"/>
                </a:solidFill>
                <a:latin typeface="Calibri" panose="020F0502020204030204" pitchFamily="34" charset="0"/>
              </a:rPr>
              <a:t>., pri tem pa </a:t>
            </a:r>
            <a:r>
              <a:rPr lang="sl-SI" sz="2200" b="1" dirty="0" smtClean="0">
                <a:solidFill>
                  <a:srgbClr val="4F7975"/>
                </a:solidFill>
                <a:latin typeface="Calibri" panose="020F0502020204030204" pitchFamily="34" charset="0"/>
              </a:rPr>
              <a:t>priglasil drugačen način ugotavljanja davčne osnove</a:t>
            </a:r>
            <a:r>
              <a:rPr lang="sl-SI" sz="2200" dirty="0" smtClean="0">
                <a:solidFill>
                  <a:srgbClr val="4F7975"/>
                </a:solidFill>
                <a:latin typeface="Calibri" panose="020F0502020204030204" pitchFamily="34" charset="0"/>
              </a:rPr>
              <a:t>, kot jo je ugotavljal v okviru dopolnilne dejavnosti na kmetiji. To pomeni, da je prenehal opravljati dejavnost, ki jo je opravljal v obliki dopolnilne dejavnosti na kmetiji in na novo registriral istovrstno dejavnost v drugi pravnoorganizacijski obliki (</a:t>
            </a:r>
            <a:r>
              <a:rPr lang="sl-SI" sz="2200" dirty="0" err="1" smtClean="0">
                <a:solidFill>
                  <a:srgbClr val="4F7975"/>
                </a:solidFill>
                <a:latin typeface="Calibri" panose="020F0502020204030204" pitchFamily="34" charset="0"/>
              </a:rPr>
              <a:t>s.p</a:t>
            </a:r>
            <a:r>
              <a:rPr lang="sl-SI" sz="2200" dirty="0" smtClean="0">
                <a:solidFill>
                  <a:srgbClr val="4F7975"/>
                </a:solidFill>
                <a:latin typeface="Calibri" panose="020F0502020204030204" pitchFamily="34" charset="0"/>
              </a:rPr>
              <a:t>.). Le na ta način je namreč lahko med davčnim letom izbral drugačen način ugotavljanja davčne osnove. Zavezanec je dolžan sestaviti davčni obračun za obdobje od začetka davčnega leta pa do prenehanja opravljanja dejavnosti, ki jo je opravljal v obliki dopolnilne dejavnosti na kmetiji in ga predložiti v 60 dneh po zaključku tega obdobja.      </a:t>
            </a:r>
          </a:p>
          <a:p>
            <a:pPr algn="just"/>
            <a:endParaRPr lang="sl-SI" sz="2200" b="1" dirty="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a:p>
            <a:pPr algn="just"/>
            <a:endParaRPr lang="sl-SI" sz="2200" b="1" dirty="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a:p>
            <a:pPr algn="just"/>
            <a:endParaRPr lang="sl-SI" sz="2200" b="1" dirty="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a:p>
            <a:pPr algn="just"/>
            <a:endParaRPr lang="sl-SI" sz="2200" b="1" dirty="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a:p>
            <a:pPr algn="just"/>
            <a:endParaRPr lang="sl-SI" sz="2200" b="1" dirty="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a:p>
            <a:pPr algn="just"/>
            <a:endParaRPr lang="sl-SI" sz="2200" b="1" dirty="0" smtClean="0">
              <a:solidFill>
                <a:srgbClr val="4F7975"/>
              </a:solidFill>
              <a:latin typeface="Calibri" panose="020F0502020204030204" pitchFamily="34" charset="0"/>
            </a:endParaRPr>
          </a:p>
        </p:txBody>
      </p:sp>
    </p:spTree>
    <p:extLst>
      <p:ext uri="{BB962C8B-B14F-4D97-AF65-F5344CB8AC3E}">
        <p14:creationId xmlns:p14="http://schemas.microsoft.com/office/powerpoint/2010/main" val="3117148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4" name="Rectangle 4"/>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rgbClr val="000000"/>
                </a:solidFill>
                <a:effectLst/>
                <a:latin typeface="Garamond" pitchFamily="18" charset="2"/>
                <a:ea typeface="Calibri" pitchFamily="34" charset="0"/>
                <a:cs typeface="Arial" pitchFamily="34"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Elipsa 4"/>
          <p:cNvSpPr/>
          <p:nvPr/>
        </p:nvSpPr>
        <p:spPr>
          <a:xfrm>
            <a:off x="1547664" y="3725652"/>
            <a:ext cx="6264696" cy="6264696"/>
          </a:xfrm>
          <a:prstGeom prst="ellipse">
            <a:avLst/>
          </a:prstGeom>
          <a:solidFill>
            <a:schemeClr val="tx2">
              <a:lumMod val="40000"/>
              <a:lumOff val="6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ravokotnik 18"/>
          <p:cNvSpPr/>
          <p:nvPr/>
        </p:nvSpPr>
        <p:spPr>
          <a:xfrm>
            <a:off x="1420240" y="3219666"/>
            <a:ext cx="6303520" cy="523220"/>
          </a:xfrm>
          <a:prstGeom prst="rect">
            <a:avLst/>
          </a:prstGeom>
        </p:spPr>
        <p:txBody>
          <a:bodyPr wrap="none">
            <a:spAutoFit/>
          </a:bodyPr>
          <a:lstStyle/>
          <a:p>
            <a:r>
              <a:rPr lang="sl-SI" sz="2800" dirty="0" smtClean="0"/>
              <a:t>FINANČNA UPRAVA </a:t>
            </a:r>
            <a:r>
              <a:rPr lang="sl-SI" sz="2800" dirty="0" smtClean="0">
                <a:solidFill>
                  <a:schemeClr val="tx2">
                    <a:lumMod val="60000"/>
                    <a:lumOff val="40000"/>
                  </a:schemeClr>
                </a:solidFill>
              </a:rPr>
              <a:t>REPUBLIKE SLOVENIJE</a:t>
            </a:r>
            <a:endParaRPr lang="sl-SI" sz="1400" dirty="0" smtClean="0">
              <a:solidFill>
                <a:schemeClr val="tx2">
                  <a:lumMod val="60000"/>
                  <a:lumOff val="40000"/>
                </a:schemeClr>
              </a:solidFill>
            </a:endParaRPr>
          </a:p>
        </p:txBody>
      </p:sp>
      <p:sp>
        <p:nvSpPr>
          <p:cNvPr id="7" name="Pravokotnik 6"/>
          <p:cNvSpPr/>
          <p:nvPr/>
        </p:nvSpPr>
        <p:spPr>
          <a:xfrm>
            <a:off x="4128320" y="4077072"/>
            <a:ext cx="906980" cy="369332"/>
          </a:xfrm>
          <a:prstGeom prst="rect">
            <a:avLst/>
          </a:prstGeom>
        </p:spPr>
        <p:txBody>
          <a:bodyPr wrap="none">
            <a:spAutoFit/>
          </a:bodyPr>
          <a:lstStyle/>
          <a:p>
            <a:r>
              <a:rPr lang="sl-SI" dirty="0" smtClean="0">
                <a:solidFill>
                  <a:schemeClr val="bg1"/>
                </a:solidFill>
              </a:rPr>
              <a:t>Kontakt</a:t>
            </a:r>
          </a:p>
        </p:txBody>
      </p:sp>
      <p:sp>
        <p:nvSpPr>
          <p:cNvPr id="9" name="Elipsa 8"/>
          <p:cNvSpPr/>
          <p:nvPr/>
        </p:nvSpPr>
        <p:spPr>
          <a:xfrm>
            <a:off x="1683836" y="4218176"/>
            <a:ext cx="690848" cy="69084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Elipsa 21"/>
          <p:cNvSpPr/>
          <p:nvPr/>
        </p:nvSpPr>
        <p:spPr>
          <a:xfrm>
            <a:off x="1129160" y="5261192"/>
            <a:ext cx="1109352" cy="110935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Elipsa 22"/>
          <p:cNvSpPr/>
          <p:nvPr/>
        </p:nvSpPr>
        <p:spPr>
          <a:xfrm>
            <a:off x="856816" y="4473018"/>
            <a:ext cx="690848" cy="69084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266" name="Picture 2" descr="C:\Users\Uporabnik_S\Documents\PROJEKTI\Finančno izobraževanje\PPT\Communic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675" r="82234" b="62328"/>
          <a:stretch/>
        </p:blipFill>
        <p:spPr bwMode="auto">
          <a:xfrm>
            <a:off x="1346880" y="5445224"/>
            <a:ext cx="848856" cy="7525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Uporabnik_S\Documents\PROJEKTI\Finančno izobraževanje\PPT\Communicati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353" t="35087" r="-4617" b="37440"/>
          <a:stretch/>
        </p:blipFill>
        <p:spPr bwMode="auto">
          <a:xfrm>
            <a:off x="971600" y="4581128"/>
            <a:ext cx="501891" cy="5107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Uporabnik_S\Documents\PROJEKTI\Finančno izobraževanje\PPT\Communicati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60" t="82798" r="68527" b="-3284"/>
          <a:stretch/>
        </p:blipFill>
        <p:spPr bwMode="auto">
          <a:xfrm>
            <a:off x="1642220" y="4298687"/>
            <a:ext cx="774079" cy="515836"/>
          </a:xfrm>
          <a:prstGeom prst="rect">
            <a:avLst/>
          </a:prstGeom>
          <a:noFill/>
          <a:extLst>
            <a:ext uri="{909E8E84-426E-40DD-AFC4-6F175D3DCCD1}">
              <a14:hiddenFill xmlns:a14="http://schemas.microsoft.com/office/drawing/2010/main">
                <a:solidFill>
                  <a:srgbClr val="FFFFFF"/>
                </a:solidFill>
              </a14:hiddenFill>
            </a:ext>
          </a:extLst>
        </p:spPr>
      </p:pic>
      <p:sp>
        <p:nvSpPr>
          <p:cNvPr id="31" name="Pravokotnik 30"/>
          <p:cNvSpPr/>
          <p:nvPr/>
        </p:nvSpPr>
        <p:spPr>
          <a:xfrm>
            <a:off x="2986245" y="4538158"/>
            <a:ext cx="3191130" cy="2000548"/>
          </a:xfrm>
          <a:prstGeom prst="rect">
            <a:avLst/>
          </a:prstGeom>
        </p:spPr>
        <p:txBody>
          <a:bodyPr wrap="none">
            <a:spAutoFit/>
          </a:bodyPr>
          <a:lstStyle/>
          <a:p>
            <a:pPr algn="ctr"/>
            <a:r>
              <a:rPr lang="sl-SI" dirty="0" smtClean="0">
                <a:solidFill>
                  <a:schemeClr val="bg1"/>
                </a:solidFill>
              </a:rPr>
              <a:t>Generalni finančni urad</a:t>
            </a:r>
          </a:p>
          <a:p>
            <a:pPr algn="ctr"/>
            <a:r>
              <a:rPr lang="sl-SI" dirty="0" smtClean="0">
                <a:solidFill>
                  <a:schemeClr val="bg1"/>
                </a:solidFill>
              </a:rPr>
              <a:t>Šmartinska c. 55, 1000 Ljubljana</a:t>
            </a:r>
          </a:p>
          <a:p>
            <a:pPr algn="ctr"/>
            <a:endParaRPr lang="sl-SI" sz="1100" dirty="0">
              <a:solidFill>
                <a:schemeClr val="bg1"/>
              </a:solidFill>
            </a:endParaRPr>
          </a:p>
          <a:p>
            <a:pPr algn="ctr"/>
            <a:r>
              <a:rPr lang="sl-SI" dirty="0" smtClean="0">
                <a:solidFill>
                  <a:schemeClr val="bg1"/>
                </a:solidFill>
              </a:rPr>
              <a:t>01 </a:t>
            </a:r>
            <a:r>
              <a:rPr lang="sl-SI" dirty="0">
                <a:solidFill>
                  <a:schemeClr val="bg1"/>
                </a:solidFill>
              </a:rPr>
              <a:t>478 </a:t>
            </a:r>
            <a:r>
              <a:rPr lang="sl-SI" dirty="0" smtClean="0">
                <a:solidFill>
                  <a:schemeClr val="bg1"/>
                </a:solidFill>
              </a:rPr>
              <a:t>3800</a:t>
            </a:r>
          </a:p>
          <a:p>
            <a:pPr algn="ctr"/>
            <a:endParaRPr lang="sl-SI" sz="1100" dirty="0" smtClean="0">
              <a:solidFill>
                <a:schemeClr val="bg1"/>
              </a:solidFill>
            </a:endParaRPr>
          </a:p>
          <a:p>
            <a:pPr algn="ctr"/>
            <a:r>
              <a:rPr lang="sl-SI" dirty="0" err="1" smtClean="0">
                <a:solidFill>
                  <a:schemeClr val="bg1"/>
                </a:solidFill>
              </a:rPr>
              <a:t>www.fu.gov.si</a:t>
            </a:r>
            <a:endParaRPr lang="sl-SI" dirty="0">
              <a:solidFill>
                <a:schemeClr val="bg1"/>
              </a:solidFill>
            </a:endParaRPr>
          </a:p>
          <a:p>
            <a:pPr algn="ctr"/>
            <a:endParaRPr lang="sl-SI" sz="1100" dirty="0">
              <a:solidFill>
                <a:schemeClr val="bg1"/>
              </a:solidFill>
            </a:endParaRPr>
          </a:p>
          <a:p>
            <a:pPr algn="ctr"/>
            <a:r>
              <a:rPr lang="sl-SI" dirty="0" err="1" smtClean="0">
                <a:solidFill>
                  <a:schemeClr val="bg1"/>
                </a:solidFill>
              </a:rPr>
              <a:t>gfu.fu@gov.si</a:t>
            </a:r>
            <a:endParaRPr lang="sl-SI" dirty="0" smtClean="0">
              <a:solidFill>
                <a:schemeClr val="bg1"/>
              </a:solidFill>
            </a:endParaRPr>
          </a:p>
        </p:txBody>
      </p:sp>
      <p:sp>
        <p:nvSpPr>
          <p:cNvPr id="32" name="Elipsa 31"/>
          <p:cNvSpPr/>
          <p:nvPr/>
        </p:nvSpPr>
        <p:spPr>
          <a:xfrm>
            <a:off x="7032912" y="4768299"/>
            <a:ext cx="690848" cy="69084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267" name="Picture 3" descr="C:\Users\Uporabnik_S\Documents\PROJEKTI\Finančno izobraževanje\PPT\Place-blue.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42164" y="4941168"/>
            <a:ext cx="272344" cy="39464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8580" t="32239" r="3403" b="11888"/>
          <a:stretch/>
        </p:blipFill>
        <p:spPr bwMode="auto">
          <a:xfrm>
            <a:off x="-210016" y="-148051"/>
            <a:ext cx="9564032" cy="341510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1603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1750"/>
                            </p:stCondLst>
                            <p:childTnLst>
                              <p:par>
                                <p:cTn id="13" presetID="31" presetClass="entr" presetSubtype="0" fill="hold" grpId="0" nodeType="after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fill="hold"/>
                                        <p:tgtEl>
                                          <p:spTgt spid="5"/>
                                        </p:tgtEl>
                                        <p:attrNameLst>
                                          <p:attrName>ppt_w</p:attrName>
                                        </p:attrNameLst>
                                      </p:cBhvr>
                                      <p:tavLst>
                                        <p:tav tm="0">
                                          <p:val>
                                            <p:fltVal val="0"/>
                                          </p:val>
                                        </p:tav>
                                        <p:tav tm="100000">
                                          <p:val>
                                            <p:strVal val="#ppt_w"/>
                                          </p:val>
                                        </p:tav>
                                      </p:tavLst>
                                    </p:anim>
                                    <p:anim calcmode="lin" valueType="num">
                                      <p:cBhvr>
                                        <p:cTn id="16" dur="1500" fill="hold"/>
                                        <p:tgtEl>
                                          <p:spTgt spid="5"/>
                                        </p:tgtEl>
                                        <p:attrNameLst>
                                          <p:attrName>ppt_h</p:attrName>
                                        </p:attrNameLst>
                                      </p:cBhvr>
                                      <p:tavLst>
                                        <p:tav tm="0">
                                          <p:val>
                                            <p:fltVal val="0"/>
                                          </p:val>
                                        </p:tav>
                                        <p:tav tm="100000">
                                          <p:val>
                                            <p:strVal val="#ppt_h"/>
                                          </p:val>
                                        </p:tav>
                                      </p:tavLst>
                                    </p:anim>
                                    <p:anim calcmode="lin" valueType="num">
                                      <p:cBhvr>
                                        <p:cTn id="17" dur="1500" fill="hold"/>
                                        <p:tgtEl>
                                          <p:spTgt spid="5"/>
                                        </p:tgtEl>
                                        <p:attrNameLst>
                                          <p:attrName>style.rotation</p:attrName>
                                        </p:attrNameLst>
                                      </p:cBhvr>
                                      <p:tavLst>
                                        <p:tav tm="0">
                                          <p:val>
                                            <p:fltVal val="90"/>
                                          </p:val>
                                        </p:tav>
                                        <p:tav tm="100000">
                                          <p:val>
                                            <p:fltVal val="0"/>
                                          </p:val>
                                        </p:tav>
                                      </p:tavLst>
                                    </p:anim>
                                    <p:animEffect transition="in" filter="fade">
                                      <p:cBhvr>
                                        <p:cTn id="18" dur="1500"/>
                                        <p:tgtEl>
                                          <p:spTgt spid="5"/>
                                        </p:tgtEl>
                                      </p:cBhvr>
                                    </p:animEffect>
                                  </p:childTnLst>
                                </p:cTn>
                              </p:par>
                            </p:childTnLst>
                          </p:cTn>
                        </p:par>
                        <p:par>
                          <p:cTn id="19" fill="hold">
                            <p:stCondLst>
                              <p:cond delay="4000"/>
                            </p:stCondLst>
                            <p:childTnLst>
                              <p:par>
                                <p:cTn id="20" presetID="10"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250"/>
                                        <p:tgtEl>
                                          <p:spTgt spid="9"/>
                                        </p:tgtEl>
                                      </p:cBhvr>
                                    </p:animEffect>
                                  </p:childTnLst>
                                </p:cTn>
                              </p:par>
                              <p:par>
                                <p:cTn id="23" presetID="10" presetClass="entr" presetSubtype="0" fill="hold" nodeType="with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250"/>
                                        <p:tgtEl>
                                          <p:spTgt spid="30"/>
                                        </p:tgtEl>
                                      </p:cBhvr>
                                    </p:animEffect>
                                  </p:childTnLst>
                                </p:cTn>
                              </p:par>
                            </p:childTnLst>
                          </p:cTn>
                        </p:par>
                        <p:par>
                          <p:cTn id="26" fill="hold">
                            <p:stCondLst>
                              <p:cond delay="5750"/>
                            </p:stCondLst>
                            <p:childTnLst>
                              <p:par>
                                <p:cTn id="27" presetID="10" presetClass="entr" presetSubtype="0" fill="hold" nodeType="after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250"/>
                                        <p:tgtEl>
                                          <p:spTgt spid="23"/>
                                        </p:tgtEl>
                                      </p:cBhvr>
                                    </p:animEffect>
                                  </p:childTnLst>
                                </p:cTn>
                              </p:par>
                            </p:childTnLst>
                          </p:cTn>
                        </p:par>
                        <p:par>
                          <p:cTn id="33" fill="hold">
                            <p:stCondLst>
                              <p:cond delay="7500"/>
                            </p:stCondLst>
                            <p:childTnLst>
                              <p:par>
                                <p:cTn id="34" presetID="10" presetClass="entr" presetSubtype="0" fill="hold" nodeType="afterEffect">
                                  <p:stCondLst>
                                    <p:cond delay="750"/>
                                  </p:stCondLst>
                                  <p:childTnLst>
                                    <p:set>
                                      <p:cBhvr>
                                        <p:cTn id="35" dur="1" fill="hold">
                                          <p:stCondLst>
                                            <p:cond delay="0"/>
                                          </p:stCondLst>
                                        </p:cTn>
                                        <p:tgtEl>
                                          <p:spTgt spid="11266"/>
                                        </p:tgtEl>
                                        <p:attrNameLst>
                                          <p:attrName>style.visibility</p:attrName>
                                        </p:attrNameLst>
                                      </p:cBhvr>
                                      <p:to>
                                        <p:strVal val="visible"/>
                                      </p:to>
                                    </p:set>
                                    <p:animEffect transition="in" filter="fade">
                                      <p:cBhvr>
                                        <p:cTn id="36" dur="1250"/>
                                        <p:tgtEl>
                                          <p:spTgt spid="1126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250"/>
                                        <p:tgtEl>
                                          <p:spTgt spid="22"/>
                                        </p:tgtEl>
                                      </p:cBhvr>
                                    </p:animEffect>
                                  </p:childTnLst>
                                </p:cTn>
                              </p:par>
                            </p:childTnLst>
                          </p:cTn>
                        </p:par>
                        <p:par>
                          <p:cTn id="40" fill="hold">
                            <p:stCondLst>
                              <p:cond delay="9500"/>
                            </p:stCondLst>
                            <p:childTnLst>
                              <p:par>
                                <p:cTn id="41" presetID="10" presetClass="entr" presetSubtype="0" fill="hold" grpId="0" nodeType="after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250"/>
                                        <p:tgtEl>
                                          <p:spTgt spid="32"/>
                                        </p:tgtEl>
                                      </p:cBhvr>
                                    </p:animEffect>
                                  </p:childTnLst>
                                </p:cTn>
                              </p:par>
                              <p:par>
                                <p:cTn id="44" presetID="10" presetClass="entr" presetSubtype="0" fill="hold" nodeType="withEffect">
                                  <p:stCondLst>
                                    <p:cond delay="750"/>
                                  </p:stCondLst>
                                  <p:childTnLst>
                                    <p:set>
                                      <p:cBhvr>
                                        <p:cTn id="45" dur="1" fill="hold">
                                          <p:stCondLst>
                                            <p:cond delay="0"/>
                                          </p:stCondLst>
                                        </p:cTn>
                                        <p:tgtEl>
                                          <p:spTgt spid="11267"/>
                                        </p:tgtEl>
                                        <p:attrNameLst>
                                          <p:attrName>style.visibility</p:attrName>
                                        </p:attrNameLst>
                                      </p:cBhvr>
                                      <p:to>
                                        <p:strVal val="visible"/>
                                      </p:to>
                                    </p:set>
                                    <p:animEffect transition="in" filter="fade">
                                      <p:cBhvr>
                                        <p:cTn id="46" dur="1250"/>
                                        <p:tgtEl>
                                          <p:spTgt spid="11267"/>
                                        </p:tgtEl>
                                      </p:cBhvr>
                                    </p:animEffect>
                                  </p:childTnLst>
                                </p:cTn>
                              </p:par>
                            </p:childTnLst>
                          </p:cTn>
                        </p:par>
                        <p:par>
                          <p:cTn id="47" fill="hold">
                            <p:stCondLst>
                              <p:cond delay="11500"/>
                            </p:stCondLst>
                            <p:childTnLst>
                              <p:par>
                                <p:cTn id="48" presetID="10" presetClass="entr" presetSubtype="0" fill="hold" grpId="0" nodeType="afterEffect">
                                  <p:stCondLst>
                                    <p:cond delay="75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childTnLst>
                                </p:cTn>
                              </p:par>
                            </p:childTnLst>
                          </p:cTn>
                        </p:par>
                        <p:par>
                          <p:cTn id="51" fill="hold">
                            <p:stCondLst>
                              <p:cond delay="13250"/>
                            </p:stCondLst>
                            <p:childTnLst>
                              <p:par>
                                <p:cTn id="52" presetID="10" presetClass="entr" presetSubtype="0" fill="hold" grpId="0" nodeType="afterEffect">
                                  <p:stCondLst>
                                    <p:cond delay="50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fade">
                                      <p:cBhvr>
                                        <p:cTn id="54" dur="1000"/>
                                        <p:tgtEl>
                                          <p:spTgt spid="31">
                                            <p:txEl>
                                              <p:pRg st="0" end="0"/>
                                            </p:txEl>
                                          </p:spTgt>
                                        </p:tgtEl>
                                      </p:cBhvr>
                                    </p:animEffect>
                                  </p:childTnLst>
                                </p:cTn>
                              </p:par>
                            </p:childTnLst>
                          </p:cTn>
                        </p:par>
                        <p:par>
                          <p:cTn id="55" fill="hold">
                            <p:stCondLst>
                              <p:cond delay="14750"/>
                            </p:stCondLst>
                            <p:childTnLst>
                              <p:par>
                                <p:cTn id="56" presetID="10" presetClass="entr" presetSubtype="0" fill="hold" grpId="0" nodeType="afterEffect">
                                  <p:stCondLst>
                                    <p:cond delay="0"/>
                                  </p:stCondLst>
                                  <p:childTnLst>
                                    <p:set>
                                      <p:cBhvr>
                                        <p:cTn id="57" dur="1" fill="hold">
                                          <p:stCondLst>
                                            <p:cond delay="0"/>
                                          </p:stCondLst>
                                        </p:cTn>
                                        <p:tgtEl>
                                          <p:spTgt spid="31">
                                            <p:txEl>
                                              <p:pRg st="1" end="1"/>
                                            </p:txEl>
                                          </p:spTgt>
                                        </p:tgtEl>
                                        <p:attrNameLst>
                                          <p:attrName>style.visibility</p:attrName>
                                        </p:attrNameLst>
                                      </p:cBhvr>
                                      <p:to>
                                        <p:strVal val="visible"/>
                                      </p:to>
                                    </p:set>
                                    <p:animEffect transition="in" filter="fade">
                                      <p:cBhvr>
                                        <p:cTn id="58" dur="1000"/>
                                        <p:tgtEl>
                                          <p:spTgt spid="31">
                                            <p:txEl>
                                              <p:pRg st="1" end="1"/>
                                            </p:txEl>
                                          </p:spTgt>
                                        </p:tgtEl>
                                      </p:cBhvr>
                                    </p:animEffect>
                                  </p:childTnLst>
                                </p:cTn>
                              </p:par>
                            </p:childTnLst>
                          </p:cTn>
                        </p:par>
                        <p:par>
                          <p:cTn id="59" fill="hold">
                            <p:stCondLst>
                              <p:cond delay="15750"/>
                            </p:stCondLst>
                            <p:childTnLst>
                              <p:par>
                                <p:cTn id="60" presetID="10" presetClass="entr" presetSubtype="0" fill="hold" grpId="0" nodeType="afterEffect">
                                  <p:stCondLst>
                                    <p:cond delay="0"/>
                                  </p:stCondLst>
                                  <p:childTnLst>
                                    <p:set>
                                      <p:cBhvr>
                                        <p:cTn id="61" dur="1" fill="hold">
                                          <p:stCondLst>
                                            <p:cond delay="0"/>
                                          </p:stCondLst>
                                        </p:cTn>
                                        <p:tgtEl>
                                          <p:spTgt spid="31">
                                            <p:txEl>
                                              <p:pRg st="3" end="3"/>
                                            </p:txEl>
                                          </p:spTgt>
                                        </p:tgtEl>
                                        <p:attrNameLst>
                                          <p:attrName>style.visibility</p:attrName>
                                        </p:attrNameLst>
                                      </p:cBhvr>
                                      <p:to>
                                        <p:strVal val="visible"/>
                                      </p:to>
                                    </p:set>
                                    <p:animEffect transition="in" filter="fade">
                                      <p:cBhvr>
                                        <p:cTn id="62" dur="1000"/>
                                        <p:tgtEl>
                                          <p:spTgt spid="31">
                                            <p:txEl>
                                              <p:pRg st="3" end="3"/>
                                            </p:txEl>
                                          </p:spTgt>
                                        </p:tgtEl>
                                      </p:cBhvr>
                                    </p:animEffect>
                                  </p:childTnLst>
                                </p:cTn>
                              </p:par>
                            </p:childTnLst>
                          </p:cTn>
                        </p:par>
                        <p:par>
                          <p:cTn id="63" fill="hold">
                            <p:stCondLst>
                              <p:cond delay="16750"/>
                            </p:stCondLst>
                            <p:childTnLst>
                              <p:par>
                                <p:cTn id="64" presetID="10" presetClass="entr" presetSubtype="0" fill="hold" grpId="0" nodeType="afterEffect">
                                  <p:stCondLst>
                                    <p:cond delay="0"/>
                                  </p:stCondLst>
                                  <p:childTnLst>
                                    <p:set>
                                      <p:cBhvr>
                                        <p:cTn id="65" dur="1" fill="hold">
                                          <p:stCondLst>
                                            <p:cond delay="0"/>
                                          </p:stCondLst>
                                        </p:cTn>
                                        <p:tgtEl>
                                          <p:spTgt spid="31">
                                            <p:txEl>
                                              <p:pRg st="5" end="5"/>
                                            </p:txEl>
                                          </p:spTgt>
                                        </p:tgtEl>
                                        <p:attrNameLst>
                                          <p:attrName>style.visibility</p:attrName>
                                        </p:attrNameLst>
                                      </p:cBhvr>
                                      <p:to>
                                        <p:strVal val="visible"/>
                                      </p:to>
                                    </p:set>
                                    <p:animEffect transition="in" filter="fade">
                                      <p:cBhvr>
                                        <p:cTn id="66" dur="1000"/>
                                        <p:tgtEl>
                                          <p:spTgt spid="31">
                                            <p:txEl>
                                              <p:pRg st="5" end="5"/>
                                            </p:txEl>
                                          </p:spTgt>
                                        </p:tgtEl>
                                      </p:cBhvr>
                                    </p:animEffect>
                                  </p:childTnLst>
                                </p:cTn>
                              </p:par>
                            </p:childTnLst>
                          </p:cTn>
                        </p:par>
                        <p:par>
                          <p:cTn id="67" fill="hold">
                            <p:stCondLst>
                              <p:cond delay="17750"/>
                            </p:stCondLst>
                            <p:childTnLst>
                              <p:par>
                                <p:cTn id="68" presetID="10" presetClass="entr" presetSubtype="0" fill="hold" grpId="0" nodeType="afterEffect">
                                  <p:stCondLst>
                                    <p:cond delay="0"/>
                                  </p:stCondLst>
                                  <p:childTnLst>
                                    <p:set>
                                      <p:cBhvr>
                                        <p:cTn id="69" dur="1" fill="hold">
                                          <p:stCondLst>
                                            <p:cond delay="0"/>
                                          </p:stCondLst>
                                        </p:cTn>
                                        <p:tgtEl>
                                          <p:spTgt spid="31">
                                            <p:txEl>
                                              <p:pRg st="7" end="7"/>
                                            </p:txEl>
                                          </p:spTgt>
                                        </p:tgtEl>
                                        <p:attrNameLst>
                                          <p:attrName>style.visibility</p:attrName>
                                        </p:attrNameLst>
                                      </p:cBhvr>
                                      <p:to>
                                        <p:strVal val="visible"/>
                                      </p:to>
                                    </p:set>
                                    <p:animEffect transition="in" filter="fade">
                                      <p:cBhvr>
                                        <p:cTn id="70" dur="10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7" grpId="0"/>
      <p:bldP spid="9" grpId="0" animBg="1"/>
      <p:bldP spid="22" grpId="0" animBg="1"/>
      <p:bldP spid="23" grpId="0" animBg="1"/>
      <p:bldP spid="31" grpId="0" build="p"/>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315635" y="908720"/>
            <a:ext cx="8496944" cy="4896544"/>
          </a:xfrm>
          <a:prstGeom prst="rect">
            <a:avLst/>
          </a:prstGeom>
        </p:spPr>
        <p:txBody>
          <a:bodyPr/>
          <a:lstStyle/>
          <a:p>
            <a:r>
              <a:rPr lang="sl-SI" sz="2400" dirty="0" smtClean="0">
                <a:solidFill>
                  <a:srgbClr val="4F7975"/>
                </a:solidFill>
                <a:latin typeface="Calibri" panose="020F0502020204030204" pitchFamily="34" charset="0"/>
              </a:rPr>
              <a:t>Davčna obravnava dohodka iz kmetijske dejavnosti</a:t>
            </a:r>
            <a:endParaRPr lang="sl-SI" sz="2400" dirty="0">
              <a:solidFill>
                <a:srgbClr val="4F7975"/>
              </a:solidFill>
              <a:latin typeface="Calibri" panose="020F0502020204030204" pitchFamily="34" charset="0"/>
            </a:endParaRPr>
          </a:p>
        </p:txBody>
      </p:sp>
      <p:sp>
        <p:nvSpPr>
          <p:cNvPr id="4" name="AutoShape 2" descr="data:image/png;base64,iVBORw0KGgoAAAANSUhEUgAAAfAAAACWCAYAAAAhdtoVAAAGZ0lEQVR4Xu3VwQkAIBADQa3Fznza/1/BLhbmKgiTg8x19h2OAAECBAgQSAlMA57qS1gCBAgQIPAFDLhH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gQd82SIauHoV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6" name="Diagram 5"/>
          <p:cNvGraphicFramePr/>
          <p:nvPr>
            <p:extLst>
              <p:ext uri="{D42A27DB-BD31-4B8C-83A1-F6EECF244321}">
                <p14:modId xmlns:p14="http://schemas.microsoft.com/office/powerpoint/2010/main" val="2920093920"/>
              </p:ext>
            </p:extLst>
          </p:nvPr>
        </p:nvGraphicFramePr>
        <p:xfrm>
          <a:off x="971600" y="1484784"/>
          <a:ext cx="7128792" cy="460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33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323255" y="908720"/>
            <a:ext cx="8462392" cy="5328592"/>
          </a:xfrm>
          <a:prstGeom prst="rect">
            <a:avLst/>
          </a:prstGeom>
        </p:spPr>
        <p:txBody>
          <a:bodyPr/>
          <a:lstStyle/>
          <a:p>
            <a:pPr algn="l"/>
            <a:r>
              <a:rPr lang="sl-SI" sz="2400" dirty="0">
                <a:solidFill>
                  <a:srgbClr val="4F7975"/>
                </a:solidFill>
                <a:latin typeface="Calibri" panose="020F0502020204030204" pitchFamily="34" charset="0"/>
              </a:rPr>
              <a:t/>
            </a:r>
            <a:br>
              <a:rPr lang="sl-SI" sz="2400" dirty="0">
                <a:solidFill>
                  <a:srgbClr val="4F7975"/>
                </a:solidFill>
                <a:latin typeface="Calibri" panose="020F0502020204030204" pitchFamily="34" charset="0"/>
              </a:rPr>
            </a:br>
            <a:r>
              <a:rPr lang="sl-SI" sz="2400" dirty="0" smtClean="0">
                <a:solidFill>
                  <a:srgbClr val="4F7975"/>
                </a:solidFill>
                <a:latin typeface="Calibri" panose="020F0502020204030204" pitchFamily="34" charset="0"/>
              </a:rPr>
              <a:t/>
            </a:r>
            <a:br>
              <a:rPr lang="sl-SI" sz="2400" dirty="0" smtClean="0">
                <a:solidFill>
                  <a:srgbClr val="4F7975"/>
                </a:solidFill>
                <a:latin typeface="Calibri" panose="020F0502020204030204" pitchFamily="34" charset="0"/>
              </a:rPr>
            </a:br>
            <a:r>
              <a:rPr lang="sl-SI" sz="2400" dirty="0" smtClean="0">
                <a:solidFill>
                  <a:srgbClr val="4F7975"/>
                </a:solidFill>
                <a:latin typeface="Calibri" panose="020F0502020204030204" pitchFamily="34" charset="0"/>
              </a:rPr>
              <a:t> </a:t>
            </a:r>
            <a:endParaRPr lang="sl-SI" sz="2400" dirty="0">
              <a:solidFill>
                <a:srgbClr val="4F7975"/>
              </a:solidFill>
              <a:latin typeface="Calibri" panose="020F0502020204030204" pitchFamily="34" charset="0"/>
            </a:endParaRPr>
          </a:p>
        </p:txBody>
      </p:sp>
      <p:sp>
        <p:nvSpPr>
          <p:cNvPr id="4" name="AutoShape 2" descr="data:image/png;base64,iVBORw0KGgoAAAANSUhEUgAAAfAAAACWCAYAAAAhdtoVAAAGZ0lEQVR4Xu3VwQkAIBADQa3Fznza/1/BLhbmKgiTg8x19h2OAAECBAgQSAlMA57qS1gCBAgQIPAFDLhH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gQd82SIauHoV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6" name="Diagram 5"/>
          <p:cNvGraphicFramePr/>
          <p:nvPr>
            <p:extLst>
              <p:ext uri="{D42A27DB-BD31-4B8C-83A1-F6EECF244321}">
                <p14:modId xmlns:p14="http://schemas.microsoft.com/office/powerpoint/2010/main" val="1207018247"/>
              </p:ext>
            </p:extLst>
          </p:nvPr>
        </p:nvGraphicFramePr>
        <p:xfrm>
          <a:off x="1475656" y="2049398"/>
          <a:ext cx="7848872" cy="4187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ravokotnik 2"/>
          <p:cNvSpPr/>
          <p:nvPr/>
        </p:nvSpPr>
        <p:spPr>
          <a:xfrm>
            <a:off x="287016" y="1065211"/>
            <a:ext cx="8856984" cy="800219"/>
          </a:xfrm>
          <a:prstGeom prst="rect">
            <a:avLst/>
          </a:prstGeom>
        </p:spPr>
        <p:txBody>
          <a:bodyPr wrap="square">
            <a:spAutoFit/>
          </a:bodyPr>
          <a:lstStyle/>
          <a:p>
            <a:r>
              <a:rPr lang="sl-SI" sz="2300" dirty="0">
                <a:solidFill>
                  <a:srgbClr val="4F7975"/>
                </a:solidFill>
                <a:latin typeface="Calibri" panose="020F0502020204030204" pitchFamily="34" charset="0"/>
              </a:rPr>
              <a:t>Davčna obravnava dohodka iz kmetijske </a:t>
            </a:r>
            <a:r>
              <a:rPr lang="sl-SI" sz="2300" dirty="0" smtClean="0">
                <a:solidFill>
                  <a:srgbClr val="4F7975"/>
                </a:solidFill>
                <a:latin typeface="Calibri" panose="020F0502020204030204" pitchFamily="34" charset="0"/>
              </a:rPr>
              <a:t>dejavnosti – </a:t>
            </a:r>
            <a:r>
              <a:rPr lang="sl-SI" sz="2300" b="1" u="sng" dirty="0" smtClean="0">
                <a:solidFill>
                  <a:srgbClr val="4F7975"/>
                </a:solidFill>
                <a:latin typeface="Calibri" panose="020F0502020204030204" pitchFamily="34" charset="0"/>
              </a:rPr>
              <a:t>prostovoljna</a:t>
            </a:r>
            <a:r>
              <a:rPr lang="sl-SI" sz="2300" b="1" dirty="0" smtClean="0">
                <a:solidFill>
                  <a:srgbClr val="4F7975"/>
                </a:solidFill>
                <a:latin typeface="Calibri" panose="020F0502020204030204" pitchFamily="34" charset="0"/>
              </a:rPr>
              <a:t> </a:t>
            </a:r>
            <a:r>
              <a:rPr lang="sl-SI" sz="2300" b="1" u="sng" dirty="0" smtClean="0">
                <a:solidFill>
                  <a:srgbClr val="4F7975"/>
                </a:solidFill>
                <a:latin typeface="Calibri" panose="020F0502020204030204" pitchFamily="34" charset="0"/>
              </a:rPr>
              <a:t>priglasitev</a:t>
            </a:r>
            <a:r>
              <a:rPr lang="sl-SI" sz="2300" b="1" dirty="0" smtClean="0">
                <a:solidFill>
                  <a:srgbClr val="4F7975"/>
                </a:solidFill>
                <a:latin typeface="Calibri" panose="020F0502020204030204" pitchFamily="34" charset="0"/>
              </a:rPr>
              <a:t> </a:t>
            </a:r>
            <a:r>
              <a:rPr lang="sl-SI" sz="2300" dirty="0" smtClean="0">
                <a:solidFill>
                  <a:srgbClr val="4F7975"/>
                </a:solidFill>
                <a:latin typeface="Calibri" panose="020F0502020204030204" pitchFamily="34" charset="0"/>
              </a:rPr>
              <a:t>ugotavljanja davčne osnove iz OKGD po </a:t>
            </a:r>
            <a:r>
              <a:rPr lang="sl-SI" sz="2300" b="1" dirty="0" smtClean="0">
                <a:solidFill>
                  <a:srgbClr val="4F7975"/>
                </a:solidFill>
                <a:latin typeface="Calibri" panose="020F0502020204030204" pitchFamily="34" charset="0"/>
              </a:rPr>
              <a:t>dejanskih</a:t>
            </a:r>
            <a:r>
              <a:rPr lang="sl-SI" sz="2300" dirty="0" smtClean="0">
                <a:solidFill>
                  <a:srgbClr val="4F7975"/>
                </a:solidFill>
                <a:latin typeface="Calibri" panose="020F0502020204030204" pitchFamily="34" charset="0"/>
              </a:rPr>
              <a:t> prihodkih </a:t>
            </a:r>
            <a:endParaRPr lang="sl-SI" sz="2300" dirty="0"/>
          </a:p>
        </p:txBody>
      </p:sp>
    </p:spTree>
    <p:extLst>
      <p:ext uri="{BB962C8B-B14F-4D97-AF65-F5344CB8AC3E}">
        <p14:creationId xmlns:p14="http://schemas.microsoft.com/office/powerpoint/2010/main" val="19611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564923"/>
            <a:ext cx="8712968" cy="4801314"/>
          </a:xfrm>
          <a:prstGeom prst="rect">
            <a:avLst/>
          </a:prstGeom>
        </p:spPr>
        <p:txBody>
          <a:bodyPr wrap="square">
            <a:spAutoFit/>
          </a:bodyPr>
          <a:lstStyle/>
          <a:p>
            <a:r>
              <a:rPr lang="sl-SI" b="1" dirty="0" smtClean="0">
                <a:solidFill>
                  <a:srgbClr val="FF0000"/>
                </a:solidFill>
                <a:latin typeface="Calibri" panose="020F0502020204030204" pitchFamily="34" charset="0"/>
              </a:rPr>
              <a:t>1. OKGD po </a:t>
            </a:r>
            <a:r>
              <a:rPr lang="sl-SI" b="1" dirty="0">
                <a:solidFill>
                  <a:srgbClr val="FF0000"/>
                </a:solidFill>
                <a:latin typeface="Calibri" panose="020F0502020204030204" pitchFamily="34" charset="0"/>
              </a:rPr>
              <a:t>KD </a:t>
            </a:r>
            <a:r>
              <a:rPr lang="sl-SI" b="1" dirty="0">
                <a:solidFill>
                  <a:srgbClr val="4F7975"/>
                </a:solidFill>
                <a:latin typeface="Calibri" panose="020F0502020204030204" pitchFamily="34" charset="0"/>
              </a:rPr>
              <a:t>in </a:t>
            </a:r>
            <a:r>
              <a:rPr lang="sl-SI" b="1" u="sng" dirty="0">
                <a:solidFill>
                  <a:srgbClr val="4F7975"/>
                </a:solidFill>
                <a:latin typeface="Calibri" panose="020F0502020204030204" pitchFamily="34" charset="0"/>
              </a:rPr>
              <a:t>obračun za vsako </a:t>
            </a:r>
            <a:r>
              <a:rPr lang="sl-SI" b="1" dirty="0">
                <a:solidFill>
                  <a:srgbClr val="4F7975"/>
                </a:solidFill>
                <a:latin typeface="Calibri" panose="020F0502020204030204" pitchFamily="34" charset="0"/>
              </a:rPr>
              <a:t>dopolnilno </a:t>
            </a:r>
            <a:r>
              <a:rPr lang="sl-SI" b="1" u="sng" dirty="0">
                <a:solidFill>
                  <a:srgbClr val="4F7975"/>
                </a:solidFill>
                <a:latin typeface="Calibri" panose="020F0502020204030204" pitchFamily="34" charset="0"/>
              </a:rPr>
              <a:t>dejavnost</a:t>
            </a:r>
            <a:r>
              <a:rPr lang="sl-SI" b="1" dirty="0">
                <a:solidFill>
                  <a:srgbClr val="4F7975"/>
                </a:solidFill>
                <a:latin typeface="Calibri" panose="020F0502020204030204" pitchFamily="34" charset="0"/>
              </a:rPr>
              <a:t> </a:t>
            </a:r>
            <a:r>
              <a:rPr lang="sl-SI" dirty="0">
                <a:solidFill>
                  <a:srgbClr val="4F7975"/>
                </a:solidFill>
                <a:latin typeface="Calibri" panose="020F0502020204030204" pitchFamily="34" charset="0"/>
              </a:rPr>
              <a:t>(tudi drugo kmetijsko) </a:t>
            </a:r>
            <a:endParaRPr lang="sl-SI" dirty="0" smtClean="0">
              <a:solidFill>
                <a:srgbClr val="4F7975"/>
              </a:solidFill>
              <a:latin typeface="Calibri" panose="020F0502020204030204" pitchFamily="34" charset="0"/>
            </a:endParaRPr>
          </a:p>
          <a:p>
            <a:pPr marL="800100" lvl="1" indent="-342900">
              <a:buFont typeface="Arial" panose="020B0604020202020204" pitchFamily="34" charset="0"/>
              <a:buChar char="•"/>
            </a:pPr>
            <a:r>
              <a:rPr lang="sl-SI" dirty="0" smtClean="0">
                <a:solidFill>
                  <a:srgbClr val="4F7975"/>
                </a:solidFill>
                <a:latin typeface="Calibri" panose="020F0502020204030204" pitchFamily="34" charset="0"/>
              </a:rPr>
              <a:t>Vpis v evidenco </a:t>
            </a:r>
            <a:r>
              <a:rPr lang="sl-SI" dirty="0">
                <a:solidFill>
                  <a:srgbClr val="4F7975"/>
                </a:solidFill>
                <a:latin typeface="Calibri" panose="020F0502020204030204" pitchFamily="34" charset="0"/>
              </a:rPr>
              <a:t>dopolnilnih dejavnosti na </a:t>
            </a:r>
            <a:r>
              <a:rPr lang="sl-SI" dirty="0" smtClean="0">
                <a:solidFill>
                  <a:srgbClr val="4F7975"/>
                </a:solidFill>
                <a:latin typeface="Calibri" panose="020F0502020204030204" pitchFamily="34" charset="0"/>
              </a:rPr>
              <a:t>kmetiji, ki jo vodi UE. </a:t>
            </a:r>
          </a:p>
          <a:p>
            <a:r>
              <a:rPr lang="sl-SI" b="1" dirty="0" smtClean="0">
                <a:solidFill>
                  <a:srgbClr val="FF0000"/>
                </a:solidFill>
                <a:latin typeface="Calibri" panose="020F0502020204030204" pitchFamily="34" charset="0"/>
              </a:rPr>
              <a:t>2</a:t>
            </a:r>
            <a:r>
              <a:rPr lang="sl-SI" b="1" dirty="0">
                <a:solidFill>
                  <a:srgbClr val="FF0000"/>
                </a:solidFill>
                <a:latin typeface="Calibri" panose="020F0502020204030204" pitchFamily="34" charset="0"/>
              </a:rPr>
              <a:t>. OKGD po dejanskih </a:t>
            </a:r>
            <a:r>
              <a:rPr lang="sl-SI" b="1" u="sng" dirty="0">
                <a:solidFill>
                  <a:srgbClr val="FF0000"/>
                </a:solidFill>
                <a:latin typeface="Calibri" panose="020F0502020204030204" pitchFamily="34" charset="0"/>
              </a:rPr>
              <a:t>prihodkih</a:t>
            </a:r>
            <a:r>
              <a:rPr lang="sl-SI" b="1" dirty="0">
                <a:solidFill>
                  <a:srgbClr val="FF0000"/>
                </a:solidFill>
                <a:latin typeface="Calibri" panose="020F0502020204030204" pitchFamily="34" charset="0"/>
              </a:rPr>
              <a:t> </a:t>
            </a:r>
            <a:r>
              <a:rPr lang="sl-SI" dirty="0" smtClean="0">
                <a:solidFill>
                  <a:srgbClr val="4F7975"/>
                </a:solidFill>
                <a:latin typeface="Calibri" panose="020F0502020204030204" pitchFamily="34" charset="0"/>
              </a:rPr>
              <a:t>in </a:t>
            </a:r>
            <a:r>
              <a:rPr lang="sl-SI" u="sng" dirty="0" smtClean="0">
                <a:solidFill>
                  <a:srgbClr val="4F7975"/>
                </a:solidFill>
                <a:latin typeface="Calibri" panose="020F0502020204030204" pitchFamily="34" charset="0"/>
              </a:rPr>
              <a:t>skupen obračun </a:t>
            </a:r>
            <a:r>
              <a:rPr lang="sl-SI" dirty="0" smtClean="0">
                <a:solidFill>
                  <a:srgbClr val="4F7975"/>
                </a:solidFill>
                <a:latin typeface="Calibri" panose="020F0502020204030204" pitchFamily="34" charset="0"/>
              </a:rPr>
              <a:t>za dohodke iz OKGD in dohodke iz dopolnilnih dejavnosti na kmetiji (tudi dohodke iz druge kmetijske dejavnosti). </a:t>
            </a:r>
          </a:p>
          <a:p>
            <a:pPr marL="742950" lvl="1" indent="-285750">
              <a:buFont typeface="Arial" panose="020B0604020202020204" pitchFamily="34" charset="0"/>
              <a:buChar char="•"/>
            </a:pPr>
            <a:r>
              <a:rPr lang="sl-SI" b="1" dirty="0" smtClean="0">
                <a:solidFill>
                  <a:srgbClr val="4F7975"/>
                </a:solidFill>
                <a:latin typeface="Calibri" panose="020F0502020204030204" pitchFamily="34" charset="0"/>
              </a:rPr>
              <a:t>Do 31.10. </a:t>
            </a:r>
            <a:r>
              <a:rPr lang="sl-SI" dirty="0" smtClean="0">
                <a:solidFill>
                  <a:srgbClr val="4F7975"/>
                </a:solidFill>
                <a:latin typeface="Calibri" panose="020F0502020204030204" pitchFamily="34" charset="0"/>
              </a:rPr>
              <a:t>tekočega leta za naslednje leto </a:t>
            </a:r>
            <a:r>
              <a:rPr lang="sl-SI" b="1" dirty="0" smtClean="0">
                <a:solidFill>
                  <a:srgbClr val="4F7975"/>
                </a:solidFill>
                <a:latin typeface="Calibri" panose="020F0502020204030204" pitchFamily="34" charset="0"/>
              </a:rPr>
              <a:t>PRIGLASITEV</a:t>
            </a:r>
            <a:r>
              <a:rPr lang="sl-SI" dirty="0" smtClean="0">
                <a:solidFill>
                  <a:srgbClr val="4F7975"/>
                </a:solidFill>
                <a:latin typeface="Calibri" panose="020F0502020204030204" pitchFamily="34" charset="0"/>
              </a:rPr>
              <a:t> </a:t>
            </a:r>
            <a:r>
              <a:rPr lang="sl-SI" dirty="0">
                <a:solidFill>
                  <a:srgbClr val="4F7975"/>
                </a:solidFill>
                <a:latin typeface="Calibri" panose="020F0502020204030204" pitchFamily="34" charset="0"/>
              </a:rPr>
              <a:t>ugotavljanja davčne osnove od dohodka iz OKGD na podlagi </a:t>
            </a:r>
            <a:r>
              <a:rPr lang="sl-SI" b="1" dirty="0">
                <a:solidFill>
                  <a:srgbClr val="4F7975"/>
                </a:solidFill>
                <a:latin typeface="Calibri" panose="020F0502020204030204" pitchFamily="34" charset="0"/>
              </a:rPr>
              <a:t>dejanskih prihodkov </a:t>
            </a:r>
            <a:r>
              <a:rPr lang="sl-SI" dirty="0">
                <a:solidFill>
                  <a:srgbClr val="4F7975"/>
                </a:solidFill>
                <a:latin typeface="Calibri" panose="020F0502020204030204" pitchFamily="34" charset="0"/>
              </a:rPr>
              <a:t>in dejanskih/normiranih </a:t>
            </a:r>
            <a:r>
              <a:rPr lang="sl-SI" dirty="0" smtClean="0">
                <a:solidFill>
                  <a:srgbClr val="4F7975"/>
                </a:solidFill>
                <a:latin typeface="Calibri" panose="020F0502020204030204" pitchFamily="34" charset="0"/>
              </a:rPr>
              <a:t>odhodkov (odločba FURS), priglasitev </a:t>
            </a:r>
            <a:r>
              <a:rPr lang="sl-SI" u="sng" dirty="0" smtClean="0">
                <a:solidFill>
                  <a:srgbClr val="4F7975"/>
                </a:solidFill>
                <a:latin typeface="Calibri" panose="020F0502020204030204" pitchFamily="34" charset="0"/>
              </a:rPr>
              <a:t>sprememb</a:t>
            </a:r>
            <a:r>
              <a:rPr lang="sl-SI" dirty="0" smtClean="0">
                <a:solidFill>
                  <a:srgbClr val="4F7975"/>
                </a:solidFill>
                <a:latin typeface="Calibri" panose="020F0502020204030204" pitchFamily="34" charset="0"/>
              </a:rPr>
              <a:t> v 15 dneh od nastanka (članov kmečkega gospodinjstva, nosilca dejavnosti kmečkega gospodinjstva) in priglasitev </a:t>
            </a:r>
            <a:r>
              <a:rPr lang="sl-SI" u="sng" dirty="0" smtClean="0">
                <a:solidFill>
                  <a:srgbClr val="4F7975"/>
                </a:solidFill>
                <a:latin typeface="Calibri" panose="020F0502020204030204" pitchFamily="34" charset="0"/>
              </a:rPr>
              <a:t>prenehanja</a:t>
            </a:r>
            <a:r>
              <a:rPr lang="sl-SI" dirty="0" smtClean="0">
                <a:solidFill>
                  <a:srgbClr val="4F7975"/>
                </a:solidFill>
                <a:latin typeface="Calibri" panose="020F0502020204030204" pitchFamily="34" charset="0"/>
              </a:rPr>
              <a:t> ugotavljanja davčne osnove od dohodka iz OKGD na podlagi dejanskih prihodkov (31.10. pred letom, v katerem želijo preiti). </a:t>
            </a:r>
          </a:p>
          <a:p>
            <a:r>
              <a:rPr lang="sl-SI" b="1" dirty="0" smtClean="0">
                <a:solidFill>
                  <a:srgbClr val="FF0000"/>
                </a:solidFill>
                <a:latin typeface="Calibri" panose="020F0502020204030204" pitchFamily="34" charset="0"/>
              </a:rPr>
              <a:t>3. višina </a:t>
            </a:r>
            <a:r>
              <a:rPr lang="sl-SI" b="1" u="sng" dirty="0" smtClean="0">
                <a:solidFill>
                  <a:srgbClr val="FF0000"/>
                </a:solidFill>
                <a:latin typeface="Calibri" panose="020F0502020204030204" pitchFamily="34" charset="0"/>
              </a:rPr>
              <a:t>odhodkov </a:t>
            </a:r>
            <a:r>
              <a:rPr lang="sl-SI" dirty="0" smtClean="0">
                <a:solidFill>
                  <a:srgbClr val="4F7975"/>
                </a:solidFill>
                <a:latin typeface="Calibri" panose="020F0502020204030204" pitchFamily="34" charset="0"/>
              </a:rPr>
              <a:t>pri ugotavljanju davčne osnove: </a:t>
            </a:r>
          </a:p>
          <a:p>
            <a:pPr marL="742950" lvl="1" indent="-285750">
              <a:buFont typeface="Arial" panose="020B0604020202020204" pitchFamily="34" charset="0"/>
              <a:buChar char="•"/>
            </a:pPr>
            <a:r>
              <a:rPr lang="sl-SI" b="1" dirty="0" smtClean="0">
                <a:latin typeface="Calibri" panose="020F0502020204030204" pitchFamily="34" charset="0"/>
              </a:rPr>
              <a:t>d</a:t>
            </a:r>
            <a:r>
              <a:rPr lang="sl-SI" b="1" dirty="0" smtClean="0">
                <a:solidFill>
                  <a:srgbClr val="4F7975"/>
                </a:solidFill>
                <a:latin typeface="Calibri" panose="020F0502020204030204" pitchFamily="34" charset="0"/>
              </a:rPr>
              <a:t>ejanski</a:t>
            </a:r>
            <a:r>
              <a:rPr lang="sl-SI" dirty="0" smtClean="0">
                <a:solidFill>
                  <a:srgbClr val="4F7975"/>
                </a:solidFill>
                <a:latin typeface="Calibri" panose="020F0502020204030204" pitchFamily="34" charset="0"/>
              </a:rPr>
              <a:t> (letna odmera po lestvici). V obračunu akontacije dohodnine se upošteva povprečna stopnja dohodnine (sorazmerni del davčne osnove glede na število članov kmečkega gospodinjstva </a:t>
            </a:r>
          </a:p>
          <a:p>
            <a:pPr lvl="1"/>
            <a:r>
              <a:rPr lang="sl-SI" dirty="0" smtClean="0">
                <a:solidFill>
                  <a:srgbClr val="FF0000"/>
                </a:solidFill>
                <a:latin typeface="Calibri" panose="020F0502020204030204" pitchFamily="34" charset="0"/>
              </a:rPr>
              <a:t>Priloga 13a,</a:t>
            </a:r>
            <a:r>
              <a:rPr lang="sl-SI" dirty="0" smtClean="0">
                <a:solidFill>
                  <a:srgbClr val="4F7975"/>
                </a:solidFill>
                <a:latin typeface="Calibri" panose="020F0502020204030204" pitchFamily="34" charset="0"/>
              </a:rPr>
              <a:t> primer: osnova 10.000, 3 člani zato povprečna stopnja 16% in akontacija dohodnine 1.600 €; </a:t>
            </a:r>
            <a:endParaRPr lang="sl-SI" dirty="0" smtClean="0">
              <a:solidFill>
                <a:srgbClr val="0070C0"/>
              </a:solidFill>
              <a:latin typeface="Calibri" panose="020F0502020204030204" pitchFamily="34" charset="0"/>
            </a:endParaRPr>
          </a:p>
          <a:p>
            <a:pPr marL="742950" lvl="1" indent="-285750">
              <a:buFont typeface="Arial" panose="020B0604020202020204" pitchFamily="34" charset="0"/>
              <a:buChar char="•"/>
            </a:pPr>
            <a:r>
              <a:rPr lang="sl-SI" b="1" dirty="0" smtClean="0">
                <a:solidFill>
                  <a:srgbClr val="4F7975"/>
                </a:solidFill>
                <a:latin typeface="Calibri" panose="020F0502020204030204" pitchFamily="34" charset="0"/>
              </a:rPr>
              <a:t>normirani</a:t>
            </a:r>
            <a:r>
              <a:rPr lang="sl-SI" dirty="0" smtClean="0">
                <a:solidFill>
                  <a:srgbClr val="4F7975"/>
                </a:solidFill>
                <a:latin typeface="Calibri" panose="020F0502020204030204" pitchFamily="34" charset="0"/>
              </a:rPr>
              <a:t> (dokončni davek po 20% stopnji)</a:t>
            </a:r>
            <a:endParaRPr lang="sl-SI" dirty="0">
              <a:solidFill>
                <a:srgbClr val="4F7975"/>
              </a:solidFill>
              <a:latin typeface="Calibri" panose="020F0502020204030204" pitchFamily="34" charset="0"/>
            </a:endParaRPr>
          </a:p>
        </p:txBody>
      </p:sp>
      <p:sp>
        <p:nvSpPr>
          <p:cNvPr id="4" name="Pravokotnik 3"/>
          <p:cNvSpPr/>
          <p:nvPr/>
        </p:nvSpPr>
        <p:spPr>
          <a:xfrm>
            <a:off x="899592" y="620688"/>
            <a:ext cx="6768752" cy="830997"/>
          </a:xfrm>
          <a:prstGeom prst="rect">
            <a:avLst/>
          </a:prstGeom>
        </p:spPr>
        <p:txBody>
          <a:bodyPr wrap="square">
            <a:spAutoFit/>
          </a:bodyPr>
          <a:lstStyle/>
          <a:p>
            <a:pPr algn="ctr"/>
            <a:r>
              <a:rPr lang="sl-SI" sz="2400" b="1" dirty="0" smtClean="0">
                <a:latin typeface="Calibri" panose="020F0502020204030204" pitchFamily="34" charset="0"/>
              </a:rPr>
              <a:t>DOHODKI IZ OKGD IN DOPOLNILNE DEJAVNOSTI V DAVČNEM OBRAČUNU</a:t>
            </a:r>
            <a:endParaRPr lang="sl-SI" sz="2400" dirty="0">
              <a:latin typeface="Calibri" panose="020F0502020204030204" pitchFamily="34" charset="0"/>
            </a:endParaRPr>
          </a:p>
        </p:txBody>
      </p:sp>
    </p:spTree>
    <p:extLst>
      <p:ext uri="{BB962C8B-B14F-4D97-AF65-F5344CB8AC3E}">
        <p14:creationId xmlns:p14="http://schemas.microsoft.com/office/powerpoint/2010/main" val="64146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155575" y="908720"/>
            <a:ext cx="8639951" cy="4896544"/>
          </a:xfrm>
          <a:prstGeom prst="rect">
            <a:avLst/>
          </a:prstGeom>
        </p:spPr>
        <p:txBody>
          <a:bodyPr/>
          <a:lstStyle/>
          <a:p>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a:solidFill>
                  <a:srgbClr val="4F7975"/>
                </a:solidFill>
                <a:latin typeface="Calibri" panose="020F0502020204030204" pitchFamily="34" charset="0"/>
              </a:rPr>
              <a:t/>
            </a:r>
            <a:br>
              <a:rPr lang="sl-SI" sz="2400" b="1" dirty="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t>
            </a:r>
            <a:r>
              <a:rPr lang="sl-SI" sz="2400" dirty="0" smtClean="0">
                <a:solidFill>
                  <a:srgbClr val="4F7975"/>
                </a:solidFill>
                <a:latin typeface="Calibri" panose="020F0502020204030204" pitchFamily="34" charset="0"/>
              </a:rPr>
              <a:t/>
            </a:r>
            <a:br>
              <a:rPr lang="sl-SI" sz="2400" dirty="0" smtClean="0">
                <a:solidFill>
                  <a:srgbClr val="4F7975"/>
                </a:solidFill>
                <a:latin typeface="Calibri" panose="020F0502020204030204" pitchFamily="34" charset="0"/>
              </a:rPr>
            </a:br>
            <a:r>
              <a:rPr lang="sl-SI" sz="2400" dirty="0">
                <a:solidFill>
                  <a:srgbClr val="4F7975"/>
                </a:solidFill>
                <a:latin typeface="Calibri" panose="020F0502020204030204" pitchFamily="34" charset="0"/>
              </a:rPr>
              <a:t/>
            </a:r>
            <a:br>
              <a:rPr lang="sl-SI" sz="2400" dirty="0">
                <a:solidFill>
                  <a:srgbClr val="4F7975"/>
                </a:solidFill>
                <a:latin typeface="Calibri" panose="020F0502020204030204" pitchFamily="34" charset="0"/>
              </a:rPr>
            </a:br>
            <a:endParaRPr lang="sl-SI" sz="2400" dirty="0">
              <a:solidFill>
                <a:srgbClr val="4F7975"/>
              </a:solidFill>
              <a:latin typeface="Calibri" panose="020F0502020204030204" pitchFamily="34" charset="0"/>
            </a:endParaRPr>
          </a:p>
        </p:txBody>
      </p:sp>
      <p:sp>
        <p:nvSpPr>
          <p:cNvPr id="4" name="AutoShape 2" descr="data:image/png;base64,iVBORw0KGgoAAAANSUhEUgAAAfAAAACWCAYAAAAhdtoVAAAGZ0lEQVR4Xu3VwQkAIBADQa3Fznza/1/BLhbmKgiTg8x19h2OAAECBAgQSAlMA57qS1gCBAgQIPAFDLhH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gQd82SIauHoV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 name="Pravokotnik 2"/>
          <p:cNvSpPr/>
          <p:nvPr/>
        </p:nvSpPr>
        <p:spPr>
          <a:xfrm>
            <a:off x="291869" y="1545522"/>
            <a:ext cx="8664897" cy="4801314"/>
          </a:xfrm>
          <a:prstGeom prst="rect">
            <a:avLst/>
          </a:prstGeom>
        </p:spPr>
        <p:txBody>
          <a:bodyPr wrap="square">
            <a:spAutoFit/>
          </a:bodyPr>
          <a:lstStyle/>
          <a:p>
            <a:pPr marL="285750" indent="-285750">
              <a:buFont typeface="Arial" panose="020B0604020202020204" pitchFamily="34" charset="0"/>
              <a:buChar char="•"/>
            </a:pPr>
            <a:r>
              <a:rPr lang="sl-SI" dirty="0" smtClean="0"/>
              <a:t>O izbranem sistemu vodenja poslovnih knjig obvestiti pristojni davčni organ, o spremembi najpozneje 31.12. tekočega leta za naslednje davčno leto.</a:t>
            </a:r>
          </a:p>
          <a:p>
            <a:pPr marL="285750" indent="-285750">
              <a:buFont typeface="Arial" panose="020B0604020202020204" pitchFamily="34" charset="0"/>
              <a:buChar char="•"/>
            </a:pPr>
            <a:r>
              <a:rPr lang="sl-SI" dirty="0" smtClean="0"/>
              <a:t>Uporablja ZGD-1 v delu, ki se nanaša na podjetnika, SRS 30 (Računovodske rešitve pri samostojnih podjetnikih posameznikih), SRS in ta pravilnik.</a:t>
            </a:r>
          </a:p>
          <a:p>
            <a:pPr marL="285750" indent="-285750">
              <a:buFont typeface="Arial" panose="020B0604020202020204" pitchFamily="34" charset="0"/>
              <a:buChar char="•"/>
            </a:pPr>
            <a:r>
              <a:rPr lang="sl-SI" dirty="0"/>
              <a:t>Vrste in način vodenja poslovnih knjig (evidenca </a:t>
            </a:r>
            <a:r>
              <a:rPr lang="sl-SI" b="1" dirty="0"/>
              <a:t>knjigovodskih listin</a:t>
            </a:r>
            <a:r>
              <a:rPr lang="sl-SI" dirty="0"/>
              <a:t>, </a:t>
            </a:r>
            <a:r>
              <a:rPr lang="sl-SI" b="1" dirty="0"/>
              <a:t>osnovnih sredstev</a:t>
            </a:r>
            <a:r>
              <a:rPr lang="sl-SI" dirty="0"/>
              <a:t>, knjigovodskih listin </a:t>
            </a:r>
            <a:r>
              <a:rPr lang="sl-SI" b="1" dirty="0"/>
              <a:t>pretokov med podjetjem in gospodinjstvom </a:t>
            </a:r>
            <a:r>
              <a:rPr lang="sl-SI" dirty="0"/>
              <a:t>lastnika</a:t>
            </a:r>
            <a:r>
              <a:rPr lang="sl-SI" dirty="0" smtClean="0"/>
              <a:t>). </a:t>
            </a:r>
            <a:endParaRPr lang="sl-SI" dirty="0"/>
          </a:p>
          <a:p>
            <a:pPr marL="285750" indent="-285750">
              <a:buFont typeface="Arial" panose="020B0604020202020204" pitchFamily="34" charset="0"/>
              <a:buChar char="•"/>
            </a:pPr>
            <a:r>
              <a:rPr lang="sl-SI" b="1" dirty="0" smtClean="0"/>
              <a:t>OKGD </a:t>
            </a:r>
            <a:r>
              <a:rPr lang="sl-SI" b="1" dirty="0"/>
              <a:t>- pavšalna ocena dohodka, </a:t>
            </a:r>
            <a:r>
              <a:rPr lang="sl-SI" dirty="0"/>
              <a:t>za ugotavljanje dohodka ne vodijo poslovnih knjig in </a:t>
            </a:r>
            <a:r>
              <a:rPr lang="sl-SI" dirty="0" smtClean="0"/>
              <a:t>evidenc. </a:t>
            </a:r>
          </a:p>
          <a:p>
            <a:pPr marL="285750" indent="-285750">
              <a:buFont typeface="Arial" panose="020B0604020202020204" pitchFamily="34" charset="0"/>
              <a:buChar char="•"/>
            </a:pPr>
            <a:r>
              <a:rPr lang="sl-SI" b="1" dirty="0" smtClean="0"/>
              <a:t>OKGD po dejanskih prihodkih</a:t>
            </a:r>
            <a:r>
              <a:rPr lang="sl-SI" dirty="0" smtClean="0"/>
              <a:t>, </a:t>
            </a:r>
            <a:r>
              <a:rPr lang="x-none" dirty="0" smtClean="0"/>
              <a:t>podatek</a:t>
            </a:r>
            <a:r>
              <a:rPr lang="x-none" dirty="0"/>
              <a:t>, kateri člani kmečkega gospodinjstva imajo v lasti ali najemu sredstva, ki se </a:t>
            </a:r>
            <a:r>
              <a:rPr lang="x-none" dirty="0" smtClean="0"/>
              <a:t>uporabljajo </a:t>
            </a:r>
            <a:r>
              <a:rPr lang="x-none" dirty="0"/>
              <a:t>za opravljanje te dejavnosti</a:t>
            </a:r>
            <a:r>
              <a:rPr lang="sl-SI" dirty="0"/>
              <a:t>, </a:t>
            </a:r>
          </a:p>
          <a:p>
            <a:pPr marL="285750" indent="-285750">
              <a:buFont typeface="Arial" panose="020B0604020202020204" pitchFamily="34" charset="0"/>
              <a:buChar char="•"/>
            </a:pPr>
            <a:r>
              <a:rPr lang="sl-SI" dirty="0" smtClean="0"/>
              <a:t>davčno osnovo </a:t>
            </a:r>
            <a:r>
              <a:rPr lang="sl-SI" b="1" dirty="0" smtClean="0"/>
              <a:t>iz dejavnosti z upoštevanjem normiranih odhodkov:</a:t>
            </a:r>
          </a:p>
          <a:p>
            <a:pPr marL="742950" lvl="1" indent="-285750">
              <a:buFont typeface="Arial" panose="020B0604020202020204" pitchFamily="34" charset="0"/>
              <a:buChar char="•"/>
            </a:pPr>
            <a:r>
              <a:rPr lang="sl-SI" u="sng" dirty="0"/>
              <a:t>evidenco knjigovodskih listin</a:t>
            </a:r>
            <a:r>
              <a:rPr lang="sl-SI" dirty="0"/>
              <a:t> </a:t>
            </a:r>
            <a:r>
              <a:rPr lang="sl-SI" dirty="0">
                <a:solidFill>
                  <a:srgbClr val="FF0000"/>
                </a:solidFill>
              </a:rPr>
              <a:t>(knjigovodske listine, ki dokazujejo poslovne dogodke v zvezi s </a:t>
            </a:r>
            <a:r>
              <a:rPr lang="sl-SI" dirty="0" smtClean="0">
                <a:solidFill>
                  <a:srgbClr val="FF0000"/>
                </a:solidFill>
              </a:rPr>
              <a:t>prihodki)</a:t>
            </a:r>
            <a:endParaRPr lang="sl-SI" dirty="0"/>
          </a:p>
          <a:p>
            <a:pPr marL="742950" lvl="1" indent="-285750">
              <a:buFont typeface="Arial" panose="020B0604020202020204" pitchFamily="34" charset="0"/>
              <a:buChar char="•"/>
            </a:pPr>
            <a:r>
              <a:rPr lang="sl-SI" dirty="0"/>
              <a:t>evidenco </a:t>
            </a:r>
            <a:r>
              <a:rPr lang="sl-SI" u="sng" dirty="0"/>
              <a:t>osnovnih</a:t>
            </a:r>
            <a:r>
              <a:rPr lang="sl-SI" dirty="0"/>
              <a:t> sredstev </a:t>
            </a:r>
          </a:p>
          <a:p>
            <a:pPr marL="742950" lvl="1" indent="-285750">
              <a:buFont typeface="Arial" panose="020B0604020202020204" pitchFamily="34" charset="0"/>
              <a:buChar char="•"/>
            </a:pPr>
            <a:r>
              <a:rPr lang="sl-SI" dirty="0"/>
              <a:t>evidence po področnem predpisu (evidenca nabave in porabe pijač in živil, evidence v skladu s predpisi za obračunavanje in plačevanje DDV) </a:t>
            </a:r>
          </a:p>
          <a:p>
            <a:pPr marL="285750" indent="-285750">
              <a:buFont typeface="Arial" panose="020B0604020202020204" pitchFamily="34" charset="0"/>
              <a:buChar char="•"/>
            </a:pPr>
            <a:endParaRPr lang="sl-SI" dirty="0"/>
          </a:p>
        </p:txBody>
      </p:sp>
      <p:sp>
        <p:nvSpPr>
          <p:cNvPr id="5" name="PoljeZBesedilom 4"/>
          <p:cNvSpPr txBox="1"/>
          <p:nvPr/>
        </p:nvSpPr>
        <p:spPr>
          <a:xfrm>
            <a:off x="1115616" y="588451"/>
            <a:ext cx="6552728" cy="830997"/>
          </a:xfrm>
          <a:prstGeom prst="rect">
            <a:avLst/>
          </a:prstGeom>
          <a:noFill/>
        </p:spPr>
        <p:txBody>
          <a:bodyPr wrap="square" rtlCol="0">
            <a:spAutoFit/>
          </a:bodyPr>
          <a:lstStyle/>
          <a:p>
            <a:pPr algn="ctr"/>
            <a:r>
              <a:rPr lang="sl-SI" sz="2400" b="1" dirty="0" smtClean="0">
                <a:solidFill>
                  <a:srgbClr val="4F7975"/>
                </a:solidFill>
                <a:latin typeface="Calibri" panose="020F0502020204030204" pitchFamily="34" charset="0"/>
              </a:rPr>
              <a:t>Pravilnik o poslovnih knjigah </a:t>
            </a:r>
            <a:r>
              <a:rPr lang="sl-SI" sz="2400" b="1" dirty="0">
                <a:solidFill>
                  <a:srgbClr val="4F7975"/>
                </a:solidFill>
                <a:latin typeface="Calibri" panose="020F0502020204030204" pitchFamily="34" charset="0"/>
              </a:rPr>
              <a:t>in </a:t>
            </a:r>
            <a:r>
              <a:rPr lang="sl-SI" sz="2400" b="1" dirty="0" smtClean="0">
                <a:solidFill>
                  <a:srgbClr val="4F7975"/>
                </a:solidFill>
                <a:latin typeface="Calibri" panose="020F0502020204030204" pitchFamily="34" charset="0"/>
              </a:rPr>
              <a:t>drugih  davčnih evidencah </a:t>
            </a:r>
            <a:r>
              <a:rPr lang="sl-SI" sz="2400" b="1" dirty="0">
                <a:solidFill>
                  <a:srgbClr val="4F7975"/>
                </a:solidFill>
                <a:latin typeface="Calibri" panose="020F0502020204030204" pitchFamily="34" charset="0"/>
              </a:rPr>
              <a:t>za fizične osebe, ki opravljajo </a:t>
            </a:r>
            <a:r>
              <a:rPr lang="sl-SI" sz="2400" b="1" dirty="0" smtClean="0">
                <a:solidFill>
                  <a:srgbClr val="4F7975"/>
                </a:solidFill>
                <a:latin typeface="Calibri" panose="020F0502020204030204" pitchFamily="34" charset="0"/>
              </a:rPr>
              <a:t>dejavnost</a:t>
            </a:r>
            <a:endParaRPr lang="sl-SI" sz="2400" dirty="0"/>
          </a:p>
        </p:txBody>
      </p:sp>
    </p:spTree>
    <p:extLst>
      <p:ext uri="{BB962C8B-B14F-4D97-AF65-F5344CB8AC3E}">
        <p14:creationId xmlns:p14="http://schemas.microsoft.com/office/powerpoint/2010/main" val="18587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155575" y="1118454"/>
            <a:ext cx="8639951" cy="4896544"/>
          </a:xfrm>
          <a:prstGeom prst="rect">
            <a:avLst/>
          </a:prstGeom>
        </p:spPr>
        <p:txBody>
          <a:bodyPr/>
          <a:lstStyle/>
          <a:p>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a:solidFill>
                  <a:srgbClr val="4F7975"/>
                </a:solidFill>
                <a:latin typeface="Calibri" panose="020F0502020204030204" pitchFamily="34" charset="0"/>
              </a:rPr>
              <a:t/>
            </a:r>
            <a:br>
              <a:rPr lang="sl-SI" sz="2400" b="1" dirty="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a:solidFill>
                  <a:srgbClr val="4F7975"/>
                </a:solidFill>
                <a:latin typeface="Calibri" panose="020F0502020204030204" pitchFamily="34" charset="0"/>
              </a:rPr>
              <a:t/>
            </a:r>
            <a:br>
              <a:rPr lang="sl-SI" sz="2400" b="1" dirty="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r>
            <a:br>
              <a:rPr lang="sl-SI" sz="2400" b="1" dirty="0" smtClean="0">
                <a:solidFill>
                  <a:srgbClr val="4F7975"/>
                </a:solidFill>
                <a:latin typeface="Calibri" panose="020F0502020204030204" pitchFamily="34" charset="0"/>
              </a:rPr>
            </a:br>
            <a:r>
              <a:rPr lang="sl-SI" sz="2400" b="1" dirty="0">
                <a:solidFill>
                  <a:srgbClr val="4F7975"/>
                </a:solidFill>
                <a:latin typeface="Calibri" panose="020F0502020204030204" pitchFamily="34" charset="0"/>
              </a:rPr>
              <a:t/>
            </a:r>
            <a:br>
              <a:rPr lang="sl-SI" sz="2400" b="1" dirty="0">
                <a:solidFill>
                  <a:srgbClr val="4F7975"/>
                </a:solidFill>
                <a:latin typeface="Calibri" panose="020F0502020204030204" pitchFamily="34" charset="0"/>
              </a:rPr>
            </a:br>
            <a:r>
              <a:rPr lang="sl-SI" sz="2400" b="1" dirty="0" smtClean="0">
                <a:solidFill>
                  <a:srgbClr val="4F7975"/>
                </a:solidFill>
                <a:latin typeface="Calibri" panose="020F0502020204030204" pitchFamily="34" charset="0"/>
              </a:rPr>
              <a:t> </a:t>
            </a:r>
            <a:r>
              <a:rPr lang="sl-SI" sz="2400" dirty="0" smtClean="0">
                <a:solidFill>
                  <a:srgbClr val="4F7975"/>
                </a:solidFill>
                <a:latin typeface="Calibri" panose="020F0502020204030204" pitchFamily="34" charset="0"/>
              </a:rPr>
              <a:t/>
            </a:r>
            <a:br>
              <a:rPr lang="sl-SI" sz="2400" dirty="0" smtClean="0">
                <a:solidFill>
                  <a:srgbClr val="4F7975"/>
                </a:solidFill>
                <a:latin typeface="Calibri" panose="020F0502020204030204" pitchFamily="34" charset="0"/>
              </a:rPr>
            </a:br>
            <a:r>
              <a:rPr lang="sl-SI" sz="2400" dirty="0">
                <a:solidFill>
                  <a:srgbClr val="4F7975"/>
                </a:solidFill>
                <a:latin typeface="Calibri" panose="020F0502020204030204" pitchFamily="34" charset="0"/>
              </a:rPr>
              <a:t/>
            </a:r>
            <a:br>
              <a:rPr lang="sl-SI" sz="2400" dirty="0">
                <a:solidFill>
                  <a:srgbClr val="4F7975"/>
                </a:solidFill>
                <a:latin typeface="Calibri" panose="020F0502020204030204" pitchFamily="34" charset="0"/>
              </a:rPr>
            </a:br>
            <a:endParaRPr lang="sl-SI" sz="2400" dirty="0">
              <a:solidFill>
                <a:srgbClr val="4F7975"/>
              </a:solidFill>
              <a:latin typeface="Calibri" panose="020F0502020204030204" pitchFamily="34" charset="0"/>
            </a:endParaRPr>
          </a:p>
        </p:txBody>
      </p:sp>
      <p:sp>
        <p:nvSpPr>
          <p:cNvPr id="4" name="AutoShape 2" descr="data:image/png;base64,iVBORw0KGgoAAAANSUhEUgAAAfAAAACWCAYAAAAhdtoVAAAGZ0lEQVR4Xu3VwQkAIBADQa3Fznza/1/BLhbmKgiTg8x19h2OAAECBAgQSAlMA57qS1gCBAgQIPAFDLhH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AQPuBwgQIECAQFDAgAdLE5kAAQIECBhwP0CAAAECBIICBjxYmsgECBAgQMCA+wECBAgQIBAUMODB0kQmQIAAAQIG3A8QIECAAIGggAEPliYyAQIECBAw4H6AAAECBAgEBQx4sDSRCRAgQICAAfcDBAgQIEAgKGDAg6WJTIAAAQIEDLgfIECAAAECQQEDHixNZAIECBAgYMD9AAECBAgQCAoY8GBpIhMgQIAAgQd82SIauHoV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 name="Pravokotnik 2"/>
          <p:cNvSpPr/>
          <p:nvPr/>
        </p:nvSpPr>
        <p:spPr>
          <a:xfrm>
            <a:off x="326703" y="1076056"/>
            <a:ext cx="8471998" cy="4247317"/>
          </a:xfrm>
          <a:prstGeom prst="rect">
            <a:avLst/>
          </a:prstGeom>
        </p:spPr>
        <p:txBody>
          <a:bodyPr wrap="square">
            <a:spAutoFit/>
          </a:bodyPr>
          <a:lstStyle/>
          <a:p>
            <a:endParaRPr lang="sl-SI" dirty="0" smtClean="0"/>
          </a:p>
          <a:p>
            <a:endParaRPr lang="sl-SI" dirty="0" smtClean="0"/>
          </a:p>
          <a:p>
            <a:r>
              <a:rPr lang="sl-SI" dirty="0" smtClean="0"/>
              <a:t>PRIMER IZ PRAKSE: </a:t>
            </a:r>
          </a:p>
          <a:p>
            <a:endParaRPr lang="sl-SI" b="1" dirty="0"/>
          </a:p>
          <a:p>
            <a:r>
              <a:rPr lang="sl-SI" b="1" dirty="0" smtClean="0"/>
              <a:t>RAZDELITEV </a:t>
            </a:r>
            <a:r>
              <a:rPr lang="sl-SI" b="1" dirty="0"/>
              <a:t>SKUPNIH STROŠKOV OKGD IN DOPOLNILNE DEJAVNOSTI</a:t>
            </a:r>
          </a:p>
          <a:p>
            <a:r>
              <a:rPr lang="sl-SI" dirty="0"/>
              <a:t>Kmet katerega OKGD je obdavčena po katastru, ima za opravljanje storitev s kmetijsko mehanizacijo registrirano dopolnilno dejavnost na kmetiji. Za kmetijsko mehanizacijo se na ravni celotne kmetije vodi register osnovnih sredstev. Za potrebe določanja pravilne davčne osnove akontacije dohodnine iz dejavnosti je potrebno stroške amortizacije, vzdrževanja in druge stroške, ki se nanašajo </a:t>
            </a:r>
            <a:r>
              <a:rPr lang="sl-SI" b="1" dirty="0"/>
              <a:t>na uporabo kmetijske mehanizacije in jih ni mogoče neposredno pripisati posamezni dejavnosti</a:t>
            </a:r>
            <a:r>
              <a:rPr lang="sl-SI" dirty="0"/>
              <a:t>, razdeliti med OKGD in dopolnilno dejavnost na kmetiji na podlagi ustreznega </a:t>
            </a:r>
            <a:r>
              <a:rPr lang="sl-SI" b="1" dirty="0"/>
              <a:t>ključa</a:t>
            </a:r>
            <a:r>
              <a:rPr lang="sl-SI" dirty="0"/>
              <a:t> (npr.; opravljene strojne ure določenega kmetijskega stroja 60% za OKGD in 40% za dopolnilno dejavnost na </a:t>
            </a:r>
            <a:r>
              <a:rPr lang="sl-SI" dirty="0" smtClean="0"/>
              <a:t>kmetiji).  </a:t>
            </a:r>
            <a:endParaRPr lang="sl-SI" dirty="0"/>
          </a:p>
          <a:p>
            <a:endParaRPr lang="sl-SI" dirty="0" smtClean="0">
              <a:effectLst/>
            </a:endParaRPr>
          </a:p>
          <a:p>
            <a:pPr marL="285750" indent="-285750">
              <a:buFontTx/>
              <a:buChar char="-"/>
            </a:pPr>
            <a:endParaRPr lang="sl-SI" dirty="0">
              <a:effectLst/>
            </a:endParaRPr>
          </a:p>
        </p:txBody>
      </p:sp>
      <p:sp>
        <p:nvSpPr>
          <p:cNvPr id="5" name="PoljeZBesedilom 4"/>
          <p:cNvSpPr txBox="1"/>
          <p:nvPr/>
        </p:nvSpPr>
        <p:spPr>
          <a:xfrm>
            <a:off x="2051720" y="279596"/>
            <a:ext cx="5616624" cy="830997"/>
          </a:xfrm>
          <a:prstGeom prst="rect">
            <a:avLst/>
          </a:prstGeom>
          <a:noFill/>
        </p:spPr>
        <p:txBody>
          <a:bodyPr wrap="square" rtlCol="0">
            <a:spAutoFit/>
          </a:bodyPr>
          <a:lstStyle/>
          <a:p>
            <a:pPr algn="ctr"/>
            <a:r>
              <a:rPr lang="sl-SI" sz="2400" b="1" dirty="0" smtClean="0">
                <a:solidFill>
                  <a:srgbClr val="4F7975"/>
                </a:solidFill>
                <a:latin typeface="Calibri" panose="020F0502020204030204" pitchFamily="34" charset="0"/>
              </a:rPr>
              <a:t>Poslovne </a:t>
            </a:r>
            <a:r>
              <a:rPr lang="sl-SI" sz="2400" b="1" dirty="0">
                <a:solidFill>
                  <a:srgbClr val="4F7975"/>
                </a:solidFill>
                <a:latin typeface="Calibri" panose="020F0502020204030204" pitchFamily="34" charset="0"/>
              </a:rPr>
              <a:t>knjige in druge davčne evidence za fizične osebe, ki opravljajo </a:t>
            </a:r>
            <a:r>
              <a:rPr lang="sl-SI" sz="2400" b="1" dirty="0" smtClean="0">
                <a:solidFill>
                  <a:srgbClr val="4F7975"/>
                </a:solidFill>
                <a:latin typeface="Calibri" panose="020F0502020204030204" pitchFamily="34" charset="0"/>
              </a:rPr>
              <a:t>dejavnost</a:t>
            </a:r>
            <a:endParaRPr lang="sl-SI" sz="2400" dirty="0"/>
          </a:p>
        </p:txBody>
      </p:sp>
    </p:spTree>
    <p:extLst>
      <p:ext uri="{BB962C8B-B14F-4D97-AF65-F5344CB8AC3E}">
        <p14:creationId xmlns:p14="http://schemas.microsoft.com/office/powerpoint/2010/main" val="428448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5536" y="764704"/>
            <a:ext cx="8856984" cy="461665"/>
          </a:xfrm>
          <a:prstGeom prst="rect">
            <a:avLst/>
          </a:prstGeom>
        </p:spPr>
        <p:txBody>
          <a:bodyPr wrap="square">
            <a:spAutoFit/>
          </a:bodyPr>
          <a:lstStyle/>
          <a:p>
            <a:pPr algn="ctr"/>
            <a:r>
              <a:rPr lang="sl-SI" sz="2400" b="1" dirty="0" smtClean="0">
                <a:solidFill>
                  <a:srgbClr val="4F7975"/>
                </a:solidFill>
                <a:latin typeface="Calibri" panose="020F0502020204030204" pitchFamily="34" charset="0"/>
              </a:rPr>
              <a:t>PRIGLASITEV NORMIRANOSTI </a:t>
            </a:r>
          </a:p>
        </p:txBody>
      </p:sp>
      <p:sp>
        <p:nvSpPr>
          <p:cNvPr id="3" name="Pravokotnik 2"/>
          <p:cNvSpPr/>
          <p:nvPr/>
        </p:nvSpPr>
        <p:spPr>
          <a:xfrm>
            <a:off x="323528" y="1340768"/>
            <a:ext cx="8640960" cy="6740307"/>
          </a:xfrm>
          <a:prstGeom prst="rect">
            <a:avLst/>
          </a:prstGeom>
        </p:spPr>
        <p:txBody>
          <a:bodyPr wrap="square">
            <a:spAutoFit/>
          </a:bodyPr>
          <a:lstStyle/>
          <a:p>
            <a:pPr marL="342900" indent="-342900">
              <a:buFont typeface="+mj-lt"/>
              <a:buAutoNum type="arabicPeriod"/>
            </a:pPr>
            <a:r>
              <a:rPr lang="sl-SI" b="1" dirty="0" smtClean="0">
                <a:solidFill>
                  <a:srgbClr val="FF0000"/>
                </a:solidFill>
                <a:latin typeface="Calibri" panose="020F0502020204030204" pitchFamily="34" charset="0"/>
              </a:rPr>
              <a:t>OKGD </a:t>
            </a:r>
            <a:r>
              <a:rPr lang="sl-SI" b="1" dirty="0">
                <a:solidFill>
                  <a:srgbClr val="FF0000"/>
                </a:solidFill>
                <a:latin typeface="Calibri" panose="020F0502020204030204" pitchFamily="34" charset="0"/>
              </a:rPr>
              <a:t>po KD </a:t>
            </a:r>
            <a:r>
              <a:rPr lang="sl-SI" dirty="0">
                <a:solidFill>
                  <a:srgbClr val="4F7975"/>
                </a:solidFill>
                <a:latin typeface="Calibri" panose="020F0502020204030204" pitchFamily="34" charset="0"/>
              </a:rPr>
              <a:t>in vsaka dopolnilna dejavnost </a:t>
            </a:r>
            <a:r>
              <a:rPr lang="sl-SI" b="1" dirty="0">
                <a:solidFill>
                  <a:srgbClr val="4F7975"/>
                </a:solidFill>
                <a:latin typeface="Calibri" panose="020F0502020204030204" pitchFamily="34" charset="0"/>
              </a:rPr>
              <a:t>svoj obračun </a:t>
            </a:r>
            <a:r>
              <a:rPr lang="sl-SI" dirty="0" smtClean="0">
                <a:solidFill>
                  <a:srgbClr val="4F7975"/>
                </a:solidFill>
                <a:latin typeface="Calibri" panose="020F0502020204030204" pitchFamily="34" charset="0"/>
              </a:rPr>
              <a:t>dohodka </a:t>
            </a:r>
            <a:r>
              <a:rPr lang="sl-SI" dirty="0">
                <a:solidFill>
                  <a:srgbClr val="4F7975"/>
                </a:solidFill>
                <a:latin typeface="Calibri" panose="020F0502020204030204" pitchFamily="34" charset="0"/>
              </a:rPr>
              <a:t>iz dejavnosti</a:t>
            </a:r>
          </a:p>
          <a:p>
            <a:r>
              <a:rPr lang="sl-SI" b="1" dirty="0" smtClean="0">
                <a:solidFill>
                  <a:srgbClr val="FF0000"/>
                </a:solidFill>
                <a:latin typeface="Calibri" panose="020F0502020204030204" pitchFamily="34" charset="0"/>
              </a:rPr>
              <a:t>PRIGLASITEV NORMIRANOSTI </a:t>
            </a:r>
            <a:r>
              <a:rPr lang="sl-SI" dirty="0" smtClean="0">
                <a:solidFill>
                  <a:srgbClr val="FF0000"/>
                </a:solidFill>
                <a:latin typeface="Calibri" panose="020F0502020204030204" pitchFamily="34" charset="0"/>
              </a:rPr>
              <a:t>v 8 dneh od vpisa v </a:t>
            </a:r>
            <a:r>
              <a:rPr lang="sl-SI" u="sng" dirty="0" smtClean="0">
                <a:solidFill>
                  <a:srgbClr val="FF0000"/>
                </a:solidFill>
                <a:latin typeface="Calibri" panose="020F0502020204030204" pitchFamily="34" charset="0"/>
              </a:rPr>
              <a:t>primarni</a:t>
            </a:r>
            <a:r>
              <a:rPr lang="sl-SI" dirty="0" smtClean="0">
                <a:solidFill>
                  <a:srgbClr val="FF0000"/>
                </a:solidFill>
                <a:latin typeface="Calibri" panose="020F0502020204030204" pitchFamily="34" charset="0"/>
              </a:rPr>
              <a:t> register NOVOUSTANOVLJENI; najpozneje do 31.3. leta</a:t>
            </a:r>
            <a:r>
              <a:rPr lang="sl-SI" dirty="0" smtClean="0">
                <a:solidFill>
                  <a:srgbClr val="4F7975"/>
                </a:solidFill>
                <a:latin typeface="Calibri" panose="020F0502020204030204" pitchFamily="34" charset="0"/>
              </a:rPr>
              <a:t>, za katero se odloči za ugotavljanje davčne osnove z upoštevanjem normiranih odhodkov</a:t>
            </a:r>
          </a:p>
          <a:p>
            <a:pPr algn="just"/>
            <a:endParaRPr lang="sl-SI" b="1" dirty="0" smtClean="0">
              <a:solidFill>
                <a:srgbClr val="4F7975"/>
              </a:solidFill>
              <a:latin typeface="Calibri" panose="020F0502020204030204" pitchFamily="34" charset="0"/>
            </a:endParaRPr>
          </a:p>
          <a:p>
            <a:pPr algn="just"/>
            <a:r>
              <a:rPr lang="sl-SI" b="1" dirty="0" smtClean="0">
                <a:solidFill>
                  <a:srgbClr val="4F7975"/>
                </a:solidFill>
                <a:latin typeface="Calibri" panose="020F0502020204030204" pitchFamily="34" charset="0"/>
              </a:rPr>
              <a:t>PRIMER IZ PRAKSE</a:t>
            </a:r>
            <a:r>
              <a:rPr lang="sl-SI" dirty="0" smtClean="0">
                <a:solidFill>
                  <a:srgbClr val="4F7975"/>
                </a:solidFill>
                <a:latin typeface="Calibri" panose="020F0502020204030204" pitchFamily="34" charset="0"/>
              </a:rPr>
              <a:t>: </a:t>
            </a:r>
            <a:r>
              <a:rPr lang="sl-SI" b="1" dirty="0" smtClean="0">
                <a:solidFill>
                  <a:srgbClr val="4F7975"/>
                </a:solidFill>
                <a:latin typeface="Calibri" panose="020F0502020204030204" pitchFamily="34" charset="0"/>
              </a:rPr>
              <a:t>UE 13.2. izda dovoljenje za opravljanje dopolnilne dejavnosti na kmetiji in ga 14.2. vroči nosilcu. </a:t>
            </a:r>
            <a:r>
              <a:rPr lang="sl-SI" dirty="0" smtClean="0">
                <a:solidFill>
                  <a:srgbClr val="4F7975"/>
                </a:solidFill>
                <a:latin typeface="Calibri" panose="020F0502020204030204" pitchFamily="34" charset="0"/>
              </a:rPr>
              <a:t>Na podlagi nosilčeve prijave za vpis v Poslovni register Slovenije je le-ta vpisan 4.4. Priglasitev ugotavljanja davčne osnove z upoštevanjem normiranih odhodkov pri davčnem organu odda v mesecu marcu. </a:t>
            </a:r>
            <a:r>
              <a:rPr lang="sl-SI" dirty="0" smtClean="0">
                <a:solidFill>
                  <a:srgbClr val="0070C0"/>
                </a:solidFill>
                <a:latin typeface="Calibri" panose="020F0502020204030204" pitchFamily="34" charset="0"/>
              </a:rPr>
              <a:t>Davčni organ priglasitev s sklepom zavrže, ker ni opravljena v 8 dneh od vpisa v primarni register. </a:t>
            </a:r>
            <a:r>
              <a:rPr lang="sl-SI" dirty="0" smtClean="0">
                <a:solidFill>
                  <a:srgbClr val="FF0000"/>
                </a:solidFill>
                <a:latin typeface="Calibri" panose="020F0502020204030204" pitchFamily="34" charset="0"/>
              </a:rPr>
              <a:t>Evidenca dopolnilnih dejavnosti na kmetiji, ki jo vodi UE predstavlja primarni register.</a:t>
            </a:r>
            <a:r>
              <a:rPr lang="sl-SI" dirty="0" smtClean="0">
                <a:solidFill>
                  <a:srgbClr val="4F7975"/>
                </a:solidFill>
                <a:latin typeface="Calibri" panose="020F0502020204030204" pitchFamily="34" charset="0"/>
              </a:rPr>
              <a:t> AJPES, ki vodi PRS, predstavlja sekundarni registrski organ. </a:t>
            </a:r>
          </a:p>
          <a:p>
            <a:pPr algn="just"/>
            <a:endParaRPr lang="sl-SI" dirty="0" smtClean="0">
              <a:solidFill>
                <a:srgbClr val="4F7975"/>
              </a:solidFill>
              <a:latin typeface="Calibri" panose="020F0502020204030204" pitchFamily="34" charset="0"/>
            </a:endParaRPr>
          </a:p>
          <a:p>
            <a:pPr algn="just"/>
            <a:r>
              <a:rPr lang="sl-SI" dirty="0" smtClean="0">
                <a:solidFill>
                  <a:srgbClr val="4F7975"/>
                </a:solidFill>
                <a:latin typeface="Calibri" panose="020F0502020204030204" pitchFamily="34" charset="0"/>
              </a:rPr>
              <a:t>2. </a:t>
            </a:r>
            <a:r>
              <a:rPr lang="sl-SI" b="1" dirty="0" smtClean="0">
                <a:solidFill>
                  <a:srgbClr val="FF0000"/>
                </a:solidFill>
                <a:latin typeface="Calibri" panose="020F0502020204030204" pitchFamily="34" charset="0"/>
              </a:rPr>
              <a:t>OKGD PO DEJANSKIH PRIHODKIH </a:t>
            </a:r>
            <a:r>
              <a:rPr lang="sl-SI" dirty="0">
                <a:solidFill>
                  <a:srgbClr val="4F7975"/>
                </a:solidFill>
                <a:latin typeface="Calibri" panose="020F0502020204030204" pitchFamily="34" charset="0"/>
              </a:rPr>
              <a:t>in </a:t>
            </a:r>
            <a:r>
              <a:rPr lang="sl-SI" dirty="0" smtClean="0">
                <a:solidFill>
                  <a:srgbClr val="4F7975"/>
                </a:solidFill>
                <a:latin typeface="Calibri" panose="020F0502020204030204" pitchFamily="34" charset="0"/>
              </a:rPr>
              <a:t>skupni obračun z vsemi dopolnilnimi dejavnostmi </a:t>
            </a:r>
            <a:endParaRPr lang="sl-SI" b="1" dirty="0" smtClean="0">
              <a:solidFill>
                <a:srgbClr val="FF0000"/>
              </a:solidFill>
              <a:latin typeface="Calibri" panose="020F0502020204030204" pitchFamily="34" charset="0"/>
            </a:endParaRPr>
          </a:p>
          <a:p>
            <a:pPr algn="just"/>
            <a:r>
              <a:rPr lang="sl-SI" dirty="0" smtClean="0">
                <a:solidFill>
                  <a:srgbClr val="FF0000"/>
                </a:solidFill>
                <a:latin typeface="Calibri" panose="020F0502020204030204" pitchFamily="34" charset="0"/>
              </a:rPr>
              <a:t>PRIGLASITEV </a:t>
            </a:r>
            <a:r>
              <a:rPr lang="sl-SI" dirty="0">
                <a:solidFill>
                  <a:srgbClr val="FF0000"/>
                </a:solidFill>
                <a:latin typeface="Calibri" panose="020F0502020204030204" pitchFamily="34" charset="0"/>
              </a:rPr>
              <a:t>NORMIRANOSTI hkrati ob tej priglasitvi (</a:t>
            </a:r>
            <a:r>
              <a:rPr lang="sl-SI" b="1" dirty="0">
                <a:solidFill>
                  <a:srgbClr val="FF0000"/>
                </a:solidFill>
                <a:latin typeface="Calibri" panose="020F0502020204030204" pitchFamily="34" charset="0"/>
              </a:rPr>
              <a:t>najkasneje v 8 dneh od te priglasitve</a:t>
            </a:r>
            <a:r>
              <a:rPr lang="sl-SI" dirty="0">
                <a:solidFill>
                  <a:srgbClr val="FF0000"/>
                </a:solidFill>
                <a:latin typeface="Calibri" panose="020F0502020204030204" pitchFamily="34" charset="0"/>
              </a:rPr>
              <a:t>), </a:t>
            </a:r>
            <a:r>
              <a:rPr lang="sl-SI" dirty="0">
                <a:latin typeface="Calibri" panose="020F0502020204030204" pitchFamily="34" charset="0"/>
              </a:rPr>
              <a:t>razen nosilca, ki v letu pred letom, za katero se opravi priglasitev, dosega dohodke  iz opravljanja dejavnosti (najpozneje do 31.3. leta v katerem bo upošteval normirane odhodke).  </a:t>
            </a:r>
          </a:p>
          <a:p>
            <a:pPr algn="just"/>
            <a:endParaRPr lang="sl-SI" dirty="0" smtClean="0">
              <a:solidFill>
                <a:srgbClr val="4F7975"/>
              </a:solidFill>
              <a:latin typeface="Calibri" panose="020F0502020204030204" pitchFamily="34" charset="0"/>
            </a:endParaRPr>
          </a:p>
          <a:p>
            <a:pPr algn="just"/>
            <a:endParaRPr lang="sl-SI" dirty="0">
              <a:solidFill>
                <a:srgbClr val="4F7975"/>
              </a:solidFill>
              <a:latin typeface="Calibri" panose="020F0502020204030204" pitchFamily="34" charset="0"/>
            </a:endParaRPr>
          </a:p>
          <a:p>
            <a:pPr algn="just"/>
            <a:endParaRPr lang="sl-SI" dirty="0" smtClean="0">
              <a:solidFill>
                <a:srgbClr val="4F7975"/>
              </a:solidFill>
              <a:latin typeface="Calibri" panose="020F0502020204030204" pitchFamily="34" charset="0"/>
            </a:endParaRPr>
          </a:p>
          <a:p>
            <a:pPr algn="just"/>
            <a:endParaRPr lang="sl-SI" dirty="0">
              <a:solidFill>
                <a:srgbClr val="4F7975"/>
              </a:solidFill>
              <a:latin typeface="Calibri" panose="020F0502020204030204" pitchFamily="34" charset="0"/>
            </a:endParaRPr>
          </a:p>
          <a:p>
            <a:pPr algn="just"/>
            <a:endParaRPr lang="sl-SI" dirty="0" smtClean="0">
              <a:solidFill>
                <a:srgbClr val="4F7975"/>
              </a:solidFill>
              <a:latin typeface="Calibri" panose="020F0502020204030204" pitchFamily="34" charset="0"/>
            </a:endParaRPr>
          </a:p>
          <a:p>
            <a:pPr algn="just"/>
            <a:endParaRPr lang="sl-SI" dirty="0"/>
          </a:p>
        </p:txBody>
      </p:sp>
    </p:spTree>
    <p:extLst>
      <p:ext uri="{BB962C8B-B14F-4D97-AF65-F5344CB8AC3E}">
        <p14:creationId xmlns:p14="http://schemas.microsoft.com/office/powerpoint/2010/main" val="292000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7016" y="836712"/>
            <a:ext cx="8856984" cy="5586145"/>
          </a:xfrm>
          <a:prstGeom prst="rect">
            <a:avLst/>
          </a:prstGeom>
        </p:spPr>
        <p:txBody>
          <a:bodyPr wrap="square">
            <a:spAutoFit/>
          </a:bodyPr>
          <a:lstStyle/>
          <a:p>
            <a:pPr algn="ctr"/>
            <a:r>
              <a:rPr lang="sl-SI" sz="2300" dirty="0" smtClean="0">
                <a:solidFill>
                  <a:srgbClr val="4F7975"/>
                </a:solidFill>
                <a:latin typeface="Calibri" panose="020F0502020204030204" pitchFamily="34" charset="0"/>
              </a:rPr>
              <a:t>UGOTAVLJANJE DAVČNE OSNOVE Z UPOŠTEVANJEM </a:t>
            </a:r>
            <a:r>
              <a:rPr lang="sl-SI" sz="2300" b="1" u="sng" dirty="0" smtClean="0">
                <a:solidFill>
                  <a:srgbClr val="4F7975"/>
                </a:solidFill>
                <a:latin typeface="Calibri" panose="020F0502020204030204" pitchFamily="34" charset="0"/>
              </a:rPr>
              <a:t>NORMIRANIH</a:t>
            </a:r>
            <a:r>
              <a:rPr lang="sl-SI" sz="2300" dirty="0" smtClean="0">
                <a:solidFill>
                  <a:srgbClr val="4F7975"/>
                </a:solidFill>
                <a:latin typeface="Calibri" panose="020F0502020204030204" pitchFamily="34" charset="0"/>
              </a:rPr>
              <a:t> ODHODKOV</a:t>
            </a:r>
            <a:endParaRPr lang="sl-SI" sz="2300" dirty="0" smtClean="0">
              <a:solidFill>
                <a:srgbClr val="FF0000"/>
              </a:solidFill>
              <a:latin typeface="Calibri" panose="020F0502020204030204" pitchFamily="34" charset="0"/>
            </a:endParaRPr>
          </a:p>
          <a:p>
            <a:pPr algn="ctr"/>
            <a:endParaRPr lang="sl-SI" sz="2300" dirty="0">
              <a:solidFill>
                <a:srgbClr val="4F7975"/>
              </a:solidFill>
              <a:latin typeface="Calibri" panose="020F0502020204030204" pitchFamily="34" charset="0"/>
            </a:endParaRPr>
          </a:p>
          <a:p>
            <a:pPr marL="457200" indent="-457200" algn="just">
              <a:buFont typeface="+mj-lt"/>
              <a:buAutoNum type="arabicPeriod"/>
            </a:pPr>
            <a:r>
              <a:rPr lang="sl-SI" sz="2200" b="1" dirty="0" smtClean="0">
                <a:solidFill>
                  <a:srgbClr val="FF0000"/>
                </a:solidFill>
                <a:latin typeface="Calibri" panose="020F0502020204030204" pitchFamily="34" charset="0"/>
              </a:rPr>
              <a:t>OKGD po KD </a:t>
            </a:r>
            <a:r>
              <a:rPr lang="sl-SI" sz="2200" b="1" dirty="0" smtClean="0">
                <a:solidFill>
                  <a:srgbClr val="4F7975"/>
                </a:solidFill>
                <a:latin typeface="Calibri" panose="020F0502020204030204" pitchFamily="34" charset="0"/>
              </a:rPr>
              <a:t>in </a:t>
            </a:r>
            <a:r>
              <a:rPr lang="sl-SI" sz="2200" b="1" u="sng" dirty="0" smtClean="0">
                <a:solidFill>
                  <a:srgbClr val="4F7975"/>
                </a:solidFill>
                <a:latin typeface="Calibri" panose="020F0502020204030204" pitchFamily="34" charset="0"/>
              </a:rPr>
              <a:t>obračun za vsako </a:t>
            </a:r>
            <a:r>
              <a:rPr lang="sl-SI" sz="2200" b="1" dirty="0" smtClean="0">
                <a:solidFill>
                  <a:srgbClr val="4F7975"/>
                </a:solidFill>
                <a:latin typeface="Calibri" panose="020F0502020204030204" pitchFamily="34" charset="0"/>
              </a:rPr>
              <a:t>dopolnilno </a:t>
            </a:r>
            <a:r>
              <a:rPr lang="sl-SI" sz="2200" b="1" u="sng" dirty="0" smtClean="0">
                <a:solidFill>
                  <a:srgbClr val="4F7975"/>
                </a:solidFill>
                <a:latin typeface="Calibri" panose="020F0502020204030204" pitchFamily="34" charset="0"/>
              </a:rPr>
              <a:t>dejavnost</a:t>
            </a:r>
            <a:r>
              <a:rPr lang="sl-SI" sz="2200" b="1" dirty="0" smtClean="0">
                <a:solidFill>
                  <a:srgbClr val="4F7975"/>
                </a:solidFill>
                <a:latin typeface="Calibri" panose="020F0502020204030204" pitchFamily="34" charset="0"/>
              </a:rPr>
              <a:t> </a:t>
            </a:r>
            <a:r>
              <a:rPr lang="sl-SI" sz="2200" dirty="0" smtClean="0">
                <a:solidFill>
                  <a:srgbClr val="4F7975"/>
                </a:solidFill>
                <a:latin typeface="Calibri" panose="020F0502020204030204" pitchFamily="34" charset="0"/>
              </a:rPr>
              <a:t>(tudi drugo kmetijsko) </a:t>
            </a:r>
          </a:p>
          <a:p>
            <a:pPr marL="800100" lvl="1" indent="-342900" algn="just">
              <a:buFont typeface="Arial" panose="020B0604020202020204" pitchFamily="34" charset="0"/>
              <a:buChar char="•"/>
            </a:pPr>
            <a:r>
              <a:rPr lang="sl-SI" sz="2200" dirty="0" smtClean="0">
                <a:solidFill>
                  <a:srgbClr val="4F7975"/>
                </a:solidFill>
                <a:latin typeface="Calibri" panose="020F0502020204030204" pitchFamily="34" charset="0"/>
              </a:rPr>
              <a:t>v </a:t>
            </a:r>
            <a:r>
              <a:rPr lang="sl-SI" sz="2200" dirty="0">
                <a:solidFill>
                  <a:srgbClr val="4F7975"/>
                </a:solidFill>
                <a:latin typeface="Calibri" panose="020F0502020204030204" pitchFamily="34" charset="0"/>
              </a:rPr>
              <a:t>davčnem letu </a:t>
            </a:r>
            <a:r>
              <a:rPr lang="sl-SI" sz="2200" u="sng" dirty="0">
                <a:solidFill>
                  <a:srgbClr val="4F7975"/>
                </a:solidFill>
                <a:latin typeface="Calibri" panose="020F0502020204030204" pitchFamily="34" charset="0"/>
              </a:rPr>
              <a:t>pred davčnim </a:t>
            </a:r>
            <a:r>
              <a:rPr lang="sl-SI" sz="2200" u="sng" dirty="0" smtClean="0">
                <a:solidFill>
                  <a:srgbClr val="4F7975"/>
                </a:solidFill>
                <a:latin typeface="Calibri" panose="020F0502020204030204" pitchFamily="34" charset="0"/>
              </a:rPr>
              <a:t>letom</a:t>
            </a:r>
            <a:r>
              <a:rPr lang="sl-SI" sz="2200" dirty="0" smtClean="0">
                <a:solidFill>
                  <a:srgbClr val="4F7975"/>
                </a:solidFill>
                <a:latin typeface="Calibri" panose="020F0502020204030204" pitchFamily="34" charset="0"/>
              </a:rPr>
              <a:t>, </a:t>
            </a:r>
            <a:r>
              <a:rPr lang="sl-SI" sz="2200" dirty="0">
                <a:solidFill>
                  <a:srgbClr val="4F7975"/>
                </a:solidFill>
                <a:latin typeface="Calibri" panose="020F0502020204030204" pitchFamily="34" charset="0"/>
              </a:rPr>
              <a:t>njegovi </a:t>
            </a:r>
            <a:r>
              <a:rPr lang="sl-SI" sz="2200" b="1" dirty="0">
                <a:solidFill>
                  <a:srgbClr val="4F7975"/>
                </a:solidFill>
                <a:latin typeface="Calibri" panose="020F0502020204030204" pitchFamily="34" charset="0"/>
              </a:rPr>
              <a:t>prihodki</a:t>
            </a:r>
            <a:r>
              <a:rPr lang="sl-SI" sz="2200" dirty="0">
                <a:solidFill>
                  <a:srgbClr val="4F7975"/>
                </a:solidFill>
                <a:latin typeface="Calibri" panose="020F0502020204030204" pitchFamily="34" charset="0"/>
              </a:rPr>
              <a:t> iz </a:t>
            </a:r>
            <a:r>
              <a:rPr lang="sl-SI" sz="2200" dirty="0" smtClean="0">
                <a:solidFill>
                  <a:srgbClr val="4F7975"/>
                </a:solidFill>
                <a:latin typeface="Calibri" panose="020F0502020204030204" pitchFamily="34" charset="0"/>
              </a:rPr>
              <a:t>dejavnosti, </a:t>
            </a:r>
            <a:r>
              <a:rPr lang="sl-SI" sz="2200" dirty="0">
                <a:solidFill>
                  <a:srgbClr val="4F7975"/>
                </a:solidFill>
                <a:latin typeface="Calibri" panose="020F0502020204030204" pitchFamily="34" charset="0"/>
              </a:rPr>
              <a:t>ne presegajo 50.000 eur, ali 100.000 in je bila pri zavezancu </a:t>
            </a:r>
            <a:r>
              <a:rPr lang="sl-SI" sz="2200" dirty="0" smtClean="0">
                <a:solidFill>
                  <a:srgbClr val="4F7975"/>
                </a:solidFill>
                <a:latin typeface="Calibri" panose="020F0502020204030204" pitchFamily="34" charset="0"/>
              </a:rPr>
              <a:t>obvezno </a:t>
            </a:r>
            <a:r>
              <a:rPr lang="sl-SI" sz="2200" dirty="0">
                <a:solidFill>
                  <a:srgbClr val="4F7975"/>
                </a:solidFill>
                <a:latin typeface="Calibri" panose="020F0502020204030204" pitchFamily="34" charset="0"/>
              </a:rPr>
              <a:t>zavarovana vsaj ena </a:t>
            </a:r>
            <a:r>
              <a:rPr lang="sl-SI" sz="2200" dirty="0" smtClean="0">
                <a:solidFill>
                  <a:srgbClr val="4F7975"/>
                </a:solidFill>
                <a:latin typeface="Calibri" panose="020F0502020204030204" pitchFamily="34" charset="0"/>
              </a:rPr>
              <a:t>oseba </a:t>
            </a:r>
            <a:r>
              <a:rPr lang="sl-SI" sz="2200" dirty="0">
                <a:solidFill>
                  <a:srgbClr val="4F7975"/>
                </a:solidFill>
                <a:latin typeface="Calibri" panose="020F0502020204030204" pitchFamily="34" charset="0"/>
              </a:rPr>
              <a:t>za polni delovni čas neprekinjeno najmanj pet mesecev</a:t>
            </a:r>
            <a:r>
              <a:rPr lang="sl-SI" sz="2200" dirty="0" smtClean="0">
                <a:solidFill>
                  <a:srgbClr val="4F7975"/>
                </a:solidFill>
                <a:latin typeface="Calibri" panose="020F0502020204030204" pitchFamily="34" charset="0"/>
              </a:rPr>
              <a:t> </a:t>
            </a:r>
            <a:r>
              <a:rPr lang="sl-SI" sz="2200" dirty="0" smtClean="0">
                <a:solidFill>
                  <a:srgbClr val="0070C0"/>
                </a:solidFill>
                <a:latin typeface="Calibri" panose="020F0502020204030204" pitchFamily="34" charset="0"/>
              </a:rPr>
              <a:t>(izjema novoustanovljeni).</a:t>
            </a:r>
          </a:p>
          <a:p>
            <a:pPr marL="800100" lvl="1" indent="-342900" algn="just">
              <a:buFont typeface="Arial" panose="020B0604020202020204" pitchFamily="34" charset="0"/>
              <a:buChar char="•"/>
            </a:pPr>
            <a:r>
              <a:rPr lang="sl-SI" sz="2200" b="1" dirty="0" smtClean="0">
                <a:solidFill>
                  <a:srgbClr val="4F7975"/>
                </a:solidFill>
                <a:latin typeface="Calibri" panose="020F0502020204030204" pitchFamily="34" charset="0"/>
              </a:rPr>
              <a:t>normirani odhodki </a:t>
            </a:r>
            <a:r>
              <a:rPr lang="sl-SI" sz="2200" dirty="0" smtClean="0">
                <a:solidFill>
                  <a:srgbClr val="4F7975"/>
                </a:solidFill>
                <a:latin typeface="Calibri" panose="020F0502020204030204" pitchFamily="34" charset="0"/>
              </a:rPr>
              <a:t>v </a:t>
            </a:r>
            <a:r>
              <a:rPr lang="sl-SI" sz="2200" dirty="0">
                <a:solidFill>
                  <a:srgbClr val="4F7975"/>
                </a:solidFill>
                <a:latin typeface="Calibri" panose="020F0502020204030204" pitchFamily="34" charset="0"/>
              </a:rPr>
              <a:t>višini 80% prihodkov, vendar ne več kot 40.000 eurov ali 80.000 eurov, če je bila </a:t>
            </a:r>
            <a:r>
              <a:rPr lang="sl-SI" sz="2200" u="sng" dirty="0">
                <a:solidFill>
                  <a:srgbClr val="4F7975"/>
                </a:solidFill>
                <a:latin typeface="Calibri" panose="020F0502020204030204" pitchFamily="34" charset="0"/>
              </a:rPr>
              <a:t>v davčnem letu </a:t>
            </a:r>
            <a:r>
              <a:rPr lang="sl-SI" sz="2200" dirty="0">
                <a:solidFill>
                  <a:srgbClr val="4F7975"/>
                </a:solidFill>
                <a:latin typeface="Calibri" panose="020F0502020204030204" pitchFamily="34" charset="0"/>
              </a:rPr>
              <a:t>za katero se ugotavlja davčna osnova, pri zavezancu </a:t>
            </a:r>
            <a:r>
              <a:rPr lang="sl-SI" sz="2200" dirty="0" smtClean="0">
                <a:solidFill>
                  <a:srgbClr val="4F7975"/>
                </a:solidFill>
                <a:latin typeface="Calibri" panose="020F0502020204030204" pitchFamily="34" charset="0"/>
              </a:rPr>
              <a:t>obvezno </a:t>
            </a:r>
            <a:r>
              <a:rPr lang="sl-SI" sz="2200" dirty="0">
                <a:solidFill>
                  <a:srgbClr val="4F7975"/>
                </a:solidFill>
                <a:latin typeface="Calibri" panose="020F0502020204030204" pitchFamily="34" charset="0"/>
              </a:rPr>
              <a:t>zavarovana vsaj ena </a:t>
            </a:r>
            <a:r>
              <a:rPr lang="sl-SI" sz="2200" dirty="0" smtClean="0">
                <a:solidFill>
                  <a:srgbClr val="4F7975"/>
                </a:solidFill>
                <a:latin typeface="Calibri" panose="020F0502020204030204" pitchFamily="34" charset="0"/>
              </a:rPr>
              <a:t>oseba.  </a:t>
            </a:r>
          </a:p>
          <a:p>
            <a:pPr lvl="1" algn="just"/>
            <a:r>
              <a:rPr lang="sl-SI" sz="2200" dirty="0">
                <a:solidFill>
                  <a:srgbClr val="0070C0"/>
                </a:solidFill>
                <a:latin typeface="Calibri" panose="020F0502020204030204" pitchFamily="34" charset="0"/>
              </a:rPr>
              <a:t>PRIMER IZ PRAKSE: Ker zavezanec zgolj na podlagi dopolnilne dejavnosti ne more biti obvezno zavarovan za polni delovni čas, se mu v obračunu priznajo najvišji normirani prihodki v višini 40.000 </a:t>
            </a:r>
            <a:r>
              <a:rPr lang="sl-SI" sz="2400" dirty="0">
                <a:solidFill>
                  <a:srgbClr val="0070C0"/>
                </a:solidFill>
                <a:latin typeface="Calibri" panose="020F0502020204030204" pitchFamily="34" charset="0"/>
              </a:rPr>
              <a:t>eur.  </a:t>
            </a:r>
            <a:r>
              <a:rPr lang="sl-SI" sz="2400" dirty="0">
                <a:solidFill>
                  <a:srgbClr val="4F7975"/>
                </a:solidFill>
                <a:latin typeface="Calibri" panose="020F0502020204030204" pitchFamily="34" charset="0"/>
              </a:rPr>
              <a:t>     </a:t>
            </a:r>
            <a:endParaRPr lang="sl-SI" sz="2300" b="1" dirty="0" smtClean="0">
              <a:solidFill>
                <a:srgbClr val="4F7975"/>
              </a:solidFill>
              <a:latin typeface="Calibri" panose="020F0502020204030204" pitchFamily="34" charset="0"/>
            </a:endParaRPr>
          </a:p>
        </p:txBody>
      </p:sp>
    </p:spTree>
    <p:extLst>
      <p:ext uri="{BB962C8B-B14F-4D97-AF65-F5344CB8AC3E}">
        <p14:creationId xmlns:p14="http://schemas.microsoft.com/office/powerpoint/2010/main" val="206905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7016" y="836712"/>
            <a:ext cx="8856984" cy="6647974"/>
          </a:xfrm>
          <a:prstGeom prst="rect">
            <a:avLst/>
          </a:prstGeom>
        </p:spPr>
        <p:txBody>
          <a:bodyPr wrap="square">
            <a:spAutoFit/>
          </a:bodyPr>
          <a:lstStyle/>
          <a:p>
            <a:pPr algn="ctr"/>
            <a:r>
              <a:rPr lang="sl-SI" sz="2300" dirty="0" smtClean="0">
                <a:solidFill>
                  <a:srgbClr val="4F7975"/>
                </a:solidFill>
                <a:latin typeface="Calibri" panose="020F0502020204030204" pitchFamily="34" charset="0"/>
              </a:rPr>
              <a:t>UGOTAVLJANJE DAVČNE OSNOVE Z UPOŠTEVANJEM </a:t>
            </a:r>
            <a:r>
              <a:rPr lang="sl-SI" sz="2300" b="1" u="sng" dirty="0" smtClean="0">
                <a:solidFill>
                  <a:srgbClr val="4F7975"/>
                </a:solidFill>
                <a:latin typeface="Calibri" panose="020F0502020204030204" pitchFamily="34" charset="0"/>
              </a:rPr>
              <a:t>NORMIRANIH</a:t>
            </a:r>
            <a:r>
              <a:rPr lang="sl-SI" sz="2300" dirty="0" smtClean="0">
                <a:solidFill>
                  <a:srgbClr val="4F7975"/>
                </a:solidFill>
                <a:latin typeface="Calibri" panose="020F0502020204030204" pitchFamily="34" charset="0"/>
              </a:rPr>
              <a:t> ODHODKOV</a:t>
            </a:r>
            <a:endParaRPr lang="sl-SI" sz="2300" dirty="0" smtClean="0">
              <a:solidFill>
                <a:srgbClr val="FF0000"/>
              </a:solidFill>
              <a:latin typeface="Calibri" panose="020F0502020204030204" pitchFamily="34" charset="0"/>
            </a:endParaRPr>
          </a:p>
          <a:p>
            <a:pPr algn="ctr"/>
            <a:endParaRPr lang="sl-SI" sz="2300" dirty="0">
              <a:solidFill>
                <a:srgbClr val="4F7975"/>
              </a:solidFill>
              <a:latin typeface="Calibri" panose="020F0502020204030204" pitchFamily="34" charset="0"/>
            </a:endParaRPr>
          </a:p>
          <a:p>
            <a:pPr algn="just"/>
            <a:r>
              <a:rPr lang="sl-SI" sz="2300" b="1" dirty="0" smtClean="0">
                <a:solidFill>
                  <a:srgbClr val="FF0000"/>
                </a:solidFill>
                <a:latin typeface="Calibri" panose="020F0502020204030204" pitchFamily="34" charset="0"/>
              </a:rPr>
              <a:t>2. </a:t>
            </a:r>
            <a:r>
              <a:rPr lang="sl-SI" sz="2200" b="1" dirty="0" smtClean="0">
                <a:solidFill>
                  <a:srgbClr val="FF0000"/>
                </a:solidFill>
                <a:latin typeface="Calibri" panose="020F0502020204030204" pitchFamily="34" charset="0"/>
              </a:rPr>
              <a:t>OKGD po dejanskih prihodkih </a:t>
            </a:r>
            <a:r>
              <a:rPr lang="sl-SI" sz="2200" b="1" dirty="0" smtClean="0">
                <a:solidFill>
                  <a:srgbClr val="4F7975"/>
                </a:solidFill>
                <a:latin typeface="Calibri" panose="020F0502020204030204" pitchFamily="34" charset="0"/>
              </a:rPr>
              <a:t>in skupen obračun za OKGD in vse dopolnilne dejavnosti </a:t>
            </a:r>
            <a:r>
              <a:rPr lang="sl-SI" sz="2200" dirty="0">
                <a:solidFill>
                  <a:srgbClr val="4F7975"/>
                </a:solidFill>
                <a:latin typeface="Calibri" panose="020F0502020204030204" pitchFamily="34" charset="0"/>
              </a:rPr>
              <a:t>(tudi drugo kmetijsko) </a:t>
            </a:r>
            <a:endParaRPr lang="sl-SI" sz="2200" dirty="0" smtClean="0">
              <a:solidFill>
                <a:srgbClr val="4F7975"/>
              </a:solidFill>
              <a:latin typeface="Calibri" panose="020F0502020204030204" pitchFamily="34" charset="0"/>
            </a:endParaRPr>
          </a:p>
          <a:p>
            <a:pPr marL="914400" lvl="1" indent="-457200" algn="just">
              <a:buFont typeface="Arial" panose="020B0604020202020204" pitchFamily="34" charset="0"/>
              <a:buChar char="•"/>
            </a:pPr>
            <a:r>
              <a:rPr lang="sl-SI" sz="2200" dirty="0" smtClean="0">
                <a:solidFill>
                  <a:srgbClr val="4F7975"/>
                </a:solidFill>
                <a:latin typeface="Calibri" panose="020F0502020204030204" pitchFamily="34" charset="0"/>
              </a:rPr>
              <a:t>za </a:t>
            </a:r>
            <a:r>
              <a:rPr lang="sl-SI" sz="2200" dirty="0">
                <a:solidFill>
                  <a:srgbClr val="4F7975"/>
                </a:solidFill>
                <a:latin typeface="Calibri" panose="020F0502020204030204" pitchFamily="34" charset="0"/>
              </a:rPr>
              <a:t>začetek se šteje tudi prehod ugotavljanja davčne osnove iz OKGD na dejanske prihodke, razen če se je v okviru kmečkega gospodinjstva pred prehodom že opravljala tudi druga kmetijska ali dopolnilna dejavnost</a:t>
            </a:r>
            <a:r>
              <a:rPr lang="sl-SI" sz="2200" dirty="0" smtClean="0">
                <a:solidFill>
                  <a:srgbClr val="4F7975"/>
                </a:solidFill>
                <a:latin typeface="Calibri" panose="020F0502020204030204" pitchFamily="34" charset="0"/>
              </a:rPr>
              <a:t>)</a:t>
            </a:r>
          </a:p>
          <a:p>
            <a:pPr marL="914400" lvl="1" indent="-457200" algn="just">
              <a:buFont typeface="Arial" panose="020B0604020202020204" pitchFamily="34" charset="0"/>
              <a:buChar char="•"/>
            </a:pPr>
            <a:r>
              <a:rPr lang="sl-SI" sz="2200" dirty="0" smtClean="0">
                <a:solidFill>
                  <a:srgbClr val="4F7975"/>
                </a:solidFill>
                <a:latin typeface="Calibri" panose="020F0502020204030204" pitchFamily="34" charset="0"/>
              </a:rPr>
              <a:t>v </a:t>
            </a:r>
            <a:r>
              <a:rPr lang="sl-SI" sz="2200" dirty="0">
                <a:solidFill>
                  <a:srgbClr val="4F7975"/>
                </a:solidFill>
                <a:latin typeface="Calibri" panose="020F0502020204030204" pitchFamily="34" charset="0"/>
              </a:rPr>
              <a:t>davčnem letu pred davčnim </a:t>
            </a:r>
            <a:r>
              <a:rPr lang="sl-SI" sz="2200" dirty="0" smtClean="0">
                <a:solidFill>
                  <a:srgbClr val="4F7975"/>
                </a:solidFill>
                <a:latin typeface="Calibri" panose="020F0502020204030204" pitchFamily="34" charset="0"/>
              </a:rPr>
              <a:t>letom, </a:t>
            </a:r>
            <a:r>
              <a:rPr lang="sl-SI" sz="2200" dirty="0">
                <a:solidFill>
                  <a:srgbClr val="4F7975"/>
                </a:solidFill>
                <a:latin typeface="Calibri" panose="020F0502020204030204" pitchFamily="34" charset="0"/>
              </a:rPr>
              <a:t>njegovi </a:t>
            </a:r>
            <a:r>
              <a:rPr lang="sl-SI" sz="2200" b="1" dirty="0">
                <a:solidFill>
                  <a:srgbClr val="4F7975"/>
                </a:solidFill>
                <a:latin typeface="Calibri" panose="020F0502020204030204" pitchFamily="34" charset="0"/>
              </a:rPr>
              <a:t>prihodki</a:t>
            </a:r>
            <a:r>
              <a:rPr lang="sl-SI" sz="2200" dirty="0">
                <a:solidFill>
                  <a:srgbClr val="4F7975"/>
                </a:solidFill>
                <a:latin typeface="Calibri" panose="020F0502020204030204" pitchFamily="34" charset="0"/>
              </a:rPr>
              <a:t> iz </a:t>
            </a:r>
            <a:r>
              <a:rPr lang="sl-SI" sz="2200" dirty="0" smtClean="0">
                <a:solidFill>
                  <a:srgbClr val="4F7975"/>
                </a:solidFill>
                <a:latin typeface="Calibri" panose="020F0502020204030204" pitchFamily="34" charset="0"/>
              </a:rPr>
              <a:t>dejavnosti </a:t>
            </a:r>
            <a:r>
              <a:rPr lang="sl-SI" sz="2200" dirty="0">
                <a:solidFill>
                  <a:srgbClr val="4F7975"/>
                </a:solidFill>
                <a:latin typeface="Calibri" panose="020F0502020204030204" pitchFamily="34" charset="0"/>
              </a:rPr>
              <a:t>ne presegajo </a:t>
            </a:r>
            <a:r>
              <a:rPr lang="sl-SI" sz="2200" dirty="0" smtClean="0">
                <a:solidFill>
                  <a:srgbClr val="4F7975"/>
                </a:solidFill>
                <a:latin typeface="Calibri" panose="020F0502020204030204" pitchFamily="34" charset="0"/>
              </a:rPr>
              <a:t>100.000 na nosilca in na drugega člana kmečkega gospodinjstva, ki je vključen v obvezno pokojninsko in invalidsko zavarovanje kot kmet oz. član kmečkega gospodinjstva </a:t>
            </a:r>
          </a:p>
          <a:p>
            <a:pPr marL="914400" lvl="1" indent="-457200" algn="just">
              <a:buFont typeface="Arial" panose="020B0604020202020204" pitchFamily="34" charset="0"/>
              <a:buChar char="•"/>
            </a:pPr>
            <a:r>
              <a:rPr lang="sl-SI" sz="2200" b="1" dirty="0">
                <a:solidFill>
                  <a:srgbClr val="4F7975"/>
                </a:solidFill>
                <a:latin typeface="Calibri" panose="020F0502020204030204" pitchFamily="34" charset="0"/>
              </a:rPr>
              <a:t>normirani odhodki </a:t>
            </a:r>
            <a:r>
              <a:rPr lang="sl-SI" sz="2200" dirty="0">
                <a:solidFill>
                  <a:srgbClr val="4F7975"/>
                </a:solidFill>
                <a:latin typeface="Calibri" panose="020F0502020204030204" pitchFamily="34" charset="0"/>
              </a:rPr>
              <a:t>v višini 80% prihodkov, vendar ne več kot </a:t>
            </a:r>
            <a:r>
              <a:rPr lang="sl-SI" sz="2200" dirty="0" smtClean="0">
                <a:solidFill>
                  <a:srgbClr val="4F7975"/>
                </a:solidFill>
                <a:latin typeface="Calibri" panose="020F0502020204030204" pitchFamily="34" charset="0"/>
              </a:rPr>
              <a:t>80.000 eurov na nosilca in na drugega člana kmečkega gospodinjstva, </a:t>
            </a:r>
            <a:endParaRPr lang="sl-SI" sz="2200" dirty="0">
              <a:solidFill>
                <a:srgbClr val="4F7975"/>
              </a:solidFill>
              <a:latin typeface="Calibri" panose="020F0502020204030204" pitchFamily="34" charset="0"/>
            </a:endParaRPr>
          </a:p>
          <a:p>
            <a:pPr marL="914400" lvl="1" indent="-457200" algn="just">
              <a:buFont typeface="Arial" panose="020B0604020202020204" pitchFamily="34" charset="0"/>
              <a:buChar char="•"/>
            </a:pPr>
            <a:endParaRPr lang="sl-SI" sz="2300" dirty="0" smtClean="0">
              <a:solidFill>
                <a:srgbClr val="4F7975"/>
              </a:solidFill>
              <a:latin typeface="Calibri" panose="020F0502020204030204" pitchFamily="34" charset="0"/>
            </a:endParaRPr>
          </a:p>
          <a:p>
            <a:pPr marL="914400" lvl="1" indent="-457200" algn="just">
              <a:buFont typeface="Arial" panose="020B0604020202020204" pitchFamily="34" charset="0"/>
              <a:buChar char="•"/>
            </a:pPr>
            <a:endParaRPr lang="sl-SI" sz="2300" dirty="0">
              <a:solidFill>
                <a:srgbClr val="4F7975"/>
              </a:solidFill>
              <a:latin typeface="Calibri" panose="020F0502020204030204" pitchFamily="34" charset="0"/>
            </a:endParaRPr>
          </a:p>
          <a:p>
            <a:pPr marL="457200" indent="-457200" algn="just">
              <a:buFont typeface="+mj-lt"/>
              <a:buAutoNum type="arabicPeriod"/>
            </a:pPr>
            <a:endParaRPr lang="sl-SI" sz="2300" dirty="0">
              <a:solidFill>
                <a:srgbClr val="4F7975"/>
              </a:solidFill>
              <a:latin typeface="Calibri" panose="020F0502020204030204" pitchFamily="34" charset="0"/>
            </a:endParaRPr>
          </a:p>
          <a:p>
            <a:pPr marL="457200" indent="-457200" algn="just">
              <a:buFont typeface="+mj-lt"/>
              <a:buAutoNum type="arabicPeriod"/>
            </a:pPr>
            <a:endParaRPr lang="sl-SI" sz="2300" b="1" dirty="0" smtClean="0">
              <a:solidFill>
                <a:srgbClr val="4F7975"/>
              </a:solidFill>
              <a:latin typeface="Calibri" panose="020F0502020204030204" pitchFamily="34" charset="0"/>
            </a:endParaRPr>
          </a:p>
        </p:txBody>
      </p:sp>
    </p:spTree>
    <p:extLst>
      <p:ext uri="{BB962C8B-B14F-4D97-AF65-F5344CB8AC3E}">
        <p14:creationId xmlns:p14="http://schemas.microsoft.com/office/powerpoint/2010/main" val="2018365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stno">
  <a:themeElements>
    <a:clrScheme name="Po meri 3">
      <a:dk1>
        <a:srgbClr val="2E685E"/>
      </a:dk1>
      <a:lt1>
        <a:srgbClr val="FFFFFF"/>
      </a:lt1>
      <a:dk2>
        <a:srgbClr val="29516D"/>
      </a:dk2>
      <a:lt2>
        <a:srgbClr val="6A9E99"/>
      </a:lt2>
      <a:accent1>
        <a:srgbClr val="932503"/>
      </a:accent1>
      <a:accent2>
        <a:srgbClr val="97650B"/>
      </a:accent2>
      <a:accent3>
        <a:srgbClr val="3B779F"/>
      </a:accent3>
      <a:accent4>
        <a:srgbClr val="AA7339"/>
      </a:accent4>
      <a:accent5>
        <a:srgbClr val="C25E4A"/>
      </a:accent5>
      <a:accent6>
        <a:srgbClr val="319387"/>
      </a:accent6>
      <a:hlink>
        <a:srgbClr val="00A3D6"/>
      </a:hlink>
      <a:folHlink>
        <a:srgbClr val="694F07"/>
      </a:folHlink>
    </a:clrScheme>
    <a:fontScheme name="Po meri 1">
      <a:majorFont>
        <a:latin typeface="Calibri"/>
        <a:ea typeface=""/>
        <a:cs typeface=""/>
      </a:majorFont>
      <a:minorFont>
        <a:latin typeface="Calibri"/>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FC5E7237842EF48B36CE5892C47F073" ma:contentTypeVersion="3" ma:contentTypeDescription="Ustvari nov dokument." ma:contentTypeScope="" ma:versionID="fd05aa94d0f87e3c2a9d25e4c0982271">
  <xsd:schema xmlns:xsd="http://www.w3.org/2001/XMLSchema" xmlns:xs="http://www.w3.org/2001/XMLSchema" xmlns:p="http://schemas.microsoft.com/office/2006/metadata/properties" targetNamespace="http://schemas.microsoft.com/office/2006/metadata/properties" ma:root="true" ma:fieldsID="79c7e6b8cc03d45726bf1cc373bcac8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E8011E-749F-4DE5-BAF4-E1CE89FFBBEF}">
  <ds:schemaRefs>
    <ds:schemaRef ds:uri="http://schemas.microsoft.com/sharepoint/v3/contenttype/forms"/>
  </ds:schemaRefs>
</ds:datastoreItem>
</file>

<file path=customXml/itemProps2.xml><?xml version="1.0" encoding="utf-8"?>
<ds:datastoreItem xmlns:ds="http://schemas.openxmlformats.org/officeDocument/2006/customXml" ds:itemID="{CB053D48-7B42-4958-8F57-D6C9E0124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B2CFB4A-BBB9-45D7-98FF-A0D48B62D132}">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Civic</Template>
  <TotalTime>2071</TotalTime>
  <Words>1360</Words>
  <Application>Microsoft Office PowerPoint</Application>
  <PresentationFormat>Diaprojekcija na zaslonu (4:3)</PresentationFormat>
  <Paragraphs>124</Paragraphs>
  <Slides>12</Slides>
  <Notes>12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12</vt:i4>
      </vt:variant>
    </vt:vector>
  </HeadingPairs>
  <TitlesOfParts>
    <vt:vector size="18" baseType="lpstr">
      <vt:lpstr>Arial</vt:lpstr>
      <vt:lpstr>Calibri</vt:lpstr>
      <vt:lpstr>Garamond</vt:lpstr>
      <vt:lpstr>Wingdings</vt:lpstr>
      <vt:lpstr>Wingdings 2</vt:lpstr>
      <vt:lpstr>Mestno</vt:lpstr>
      <vt:lpstr>Davčni vidik izvajanja DDK</vt:lpstr>
      <vt:lpstr>Davčna obravnava dohodka iz kmetijske dejavnosti</vt:lpstr>
      <vt:lpstr>   </vt:lpstr>
      <vt:lpstr>PowerPointova predstavitev</vt:lpstr>
      <vt:lpstr>       </vt:lpstr>
      <vt:lpstr>          </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Branka Nagode</cp:lastModifiedBy>
  <cp:revision>241</cp:revision>
  <cp:lastPrinted>2019-10-23T12:55:30Z</cp:lastPrinted>
  <dcterms:created xsi:type="dcterms:W3CDTF">2016-10-24T13:29:17Z</dcterms:created>
  <dcterms:modified xsi:type="dcterms:W3CDTF">2019-10-24T05:29:41Z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0x010100DFC5E7237842EF48B36CE5892C47F073</vt:lpwstr>
  </property>
</Properties>
</file>