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602700" cy="28803600"/>
  <p:notesSz cx="6797675" cy="9926638"/>
  <p:defaultText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424"/>
    <a:srgbClr val="70AC2E"/>
    <a:srgbClr val="80C53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14" autoAdjust="0"/>
    <p:restoredTop sz="94660"/>
  </p:normalViewPr>
  <p:slideViewPr>
    <p:cSldViewPr>
      <p:cViewPr varScale="1">
        <p:scale>
          <a:sx n="26" d="100"/>
          <a:sy n="26" d="100"/>
        </p:scale>
        <p:origin x="3630" y="162"/>
      </p:cViewPr>
      <p:guideLst>
        <p:guide orient="horz" pos="9072"/>
        <p:guide pos="680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4D26D0-1895-4C29-AA4B-35C2F05DFF4B}" type="datetimeFigureOut">
              <a:rPr lang="sl-SI" smtClean="0"/>
              <a:t>12. 11. 2021</a:t>
            </a:fld>
            <a:endParaRPr lang="sl-SI"/>
          </a:p>
        </p:txBody>
      </p:sp>
      <p:sp>
        <p:nvSpPr>
          <p:cNvPr id="4" name="Označba mesta stranske slike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32A1C5-84FD-4739-B5FC-511C51F693D2}" type="slidenum">
              <a:rPr lang="sl-SI" smtClean="0"/>
              <a:t>‹#›</a:t>
            </a:fld>
            <a:endParaRPr lang="sl-SI"/>
          </a:p>
        </p:txBody>
      </p:sp>
    </p:spTree>
    <p:extLst>
      <p:ext uri="{BB962C8B-B14F-4D97-AF65-F5344CB8AC3E}">
        <p14:creationId xmlns:p14="http://schemas.microsoft.com/office/powerpoint/2010/main" val="411974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632A1C5-84FD-4739-B5FC-511C51F693D2}" type="slidenum">
              <a:rPr lang="sl-SI" smtClean="0"/>
              <a:t>1</a:t>
            </a:fld>
            <a:endParaRPr lang="sl-SI"/>
          </a:p>
        </p:txBody>
      </p:sp>
    </p:spTree>
    <p:extLst>
      <p:ext uri="{BB962C8B-B14F-4D97-AF65-F5344CB8AC3E}">
        <p14:creationId xmlns:p14="http://schemas.microsoft.com/office/powerpoint/2010/main" val="22239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620203" y="8947787"/>
            <a:ext cx="18362295" cy="6174105"/>
          </a:xfrm>
        </p:spPr>
        <p:txBody>
          <a:bodyPr/>
          <a:lstStyle/>
          <a:p>
            <a:r>
              <a:rPr lang="sl-SI"/>
              <a:t>Uredite slog naslova matrice</a:t>
            </a:r>
          </a:p>
        </p:txBody>
      </p:sp>
      <p:sp>
        <p:nvSpPr>
          <p:cNvPr id="3" name="Podnaslov 2"/>
          <p:cNvSpPr>
            <a:spLocks noGrp="1"/>
          </p:cNvSpPr>
          <p:nvPr>
            <p:ph type="subTitle" idx="1"/>
          </p:nvPr>
        </p:nvSpPr>
        <p:spPr>
          <a:xfrm>
            <a:off x="3240405" y="16322040"/>
            <a:ext cx="15121890" cy="7360920"/>
          </a:xfrm>
        </p:spPr>
        <p:txBody>
          <a:bodyPr/>
          <a:lstStyle>
            <a:lvl1pPr marL="0" indent="0" algn="ctr">
              <a:buNone/>
              <a:defRPr>
                <a:solidFill>
                  <a:schemeClr val="tx1">
                    <a:tint val="75000"/>
                  </a:schemeClr>
                </a:solidFill>
              </a:defRPr>
            </a:lvl1pPr>
            <a:lvl2pPr marL="1440180" indent="0" algn="ctr">
              <a:buNone/>
              <a:defRPr>
                <a:solidFill>
                  <a:schemeClr val="tx1">
                    <a:tint val="75000"/>
                  </a:schemeClr>
                </a:solidFill>
              </a:defRPr>
            </a:lvl2pPr>
            <a:lvl3pPr marL="2880360" indent="0" algn="ctr">
              <a:buNone/>
              <a:defRPr>
                <a:solidFill>
                  <a:schemeClr val="tx1">
                    <a:tint val="75000"/>
                  </a:schemeClr>
                </a:solidFill>
              </a:defRPr>
            </a:lvl3pPr>
            <a:lvl4pPr marL="4320540" indent="0" algn="ctr">
              <a:buNone/>
              <a:defRPr>
                <a:solidFill>
                  <a:schemeClr val="tx1">
                    <a:tint val="75000"/>
                  </a:schemeClr>
                </a:solidFill>
              </a:defRPr>
            </a:lvl4pPr>
            <a:lvl5pPr marL="5760720" indent="0" algn="ctr">
              <a:buNone/>
              <a:defRPr>
                <a:solidFill>
                  <a:schemeClr val="tx1">
                    <a:tint val="75000"/>
                  </a:schemeClr>
                </a:solidFill>
              </a:defRPr>
            </a:lvl5pPr>
            <a:lvl6pPr marL="7200900" indent="0" algn="ctr">
              <a:buNone/>
              <a:defRPr>
                <a:solidFill>
                  <a:schemeClr val="tx1">
                    <a:tint val="75000"/>
                  </a:schemeClr>
                </a:solidFill>
              </a:defRPr>
            </a:lvl6pPr>
            <a:lvl7pPr marL="8641080" indent="0" algn="ctr">
              <a:buNone/>
              <a:defRPr>
                <a:solidFill>
                  <a:schemeClr val="tx1">
                    <a:tint val="75000"/>
                  </a:schemeClr>
                </a:solidFill>
              </a:defRPr>
            </a:lvl7pPr>
            <a:lvl8pPr marL="10081260" indent="0" algn="ctr">
              <a:buNone/>
              <a:defRPr>
                <a:solidFill>
                  <a:schemeClr val="tx1">
                    <a:tint val="75000"/>
                  </a:schemeClr>
                </a:solidFill>
              </a:defRPr>
            </a:lvl8pPr>
            <a:lvl9pPr marL="1152144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29236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57882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15661957" y="1153482"/>
            <a:ext cx="4860608" cy="2457640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1080135" y="1153482"/>
            <a:ext cx="14221778" cy="2457640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8611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7416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706464" y="18508982"/>
            <a:ext cx="18362295" cy="5720715"/>
          </a:xfrm>
        </p:spPr>
        <p:txBody>
          <a:bodyPr anchor="t"/>
          <a:lstStyle>
            <a:lvl1pPr algn="l">
              <a:defRPr sz="12600" b="1" cap="all"/>
            </a:lvl1pPr>
          </a:lstStyle>
          <a:p>
            <a:r>
              <a:rPr lang="sl-SI"/>
              <a:t>Uredite slog naslova matrice</a:t>
            </a:r>
          </a:p>
        </p:txBody>
      </p:sp>
      <p:sp>
        <p:nvSpPr>
          <p:cNvPr id="3" name="Ograda besedila 2"/>
          <p:cNvSpPr>
            <a:spLocks noGrp="1"/>
          </p:cNvSpPr>
          <p:nvPr>
            <p:ph type="body" idx="1"/>
          </p:nvPr>
        </p:nvSpPr>
        <p:spPr>
          <a:xfrm>
            <a:off x="1706464" y="12208197"/>
            <a:ext cx="18362295" cy="6300785"/>
          </a:xfrm>
        </p:spPr>
        <p:txBody>
          <a:bodyPr anchor="b"/>
          <a:lstStyle>
            <a:lvl1pPr marL="0" indent="0">
              <a:buNone/>
              <a:defRPr sz="6300">
                <a:solidFill>
                  <a:schemeClr val="tx1">
                    <a:tint val="75000"/>
                  </a:schemeClr>
                </a:solidFill>
              </a:defRPr>
            </a:lvl1pPr>
            <a:lvl2pPr marL="1440180" indent="0">
              <a:buNone/>
              <a:defRPr sz="5700">
                <a:solidFill>
                  <a:schemeClr val="tx1">
                    <a:tint val="75000"/>
                  </a:schemeClr>
                </a:solidFill>
              </a:defRPr>
            </a:lvl2pPr>
            <a:lvl3pPr marL="2880360" indent="0">
              <a:buNone/>
              <a:defRPr sz="5000">
                <a:solidFill>
                  <a:schemeClr val="tx1">
                    <a:tint val="75000"/>
                  </a:schemeClr>
                </a:solidFill>
              </a:defRPr>
            </a:lvl3pPr>
            <a:lvl4pPr marL="4320540" indent="0">
              <a:buNone/>
              <a:defRPr sz="4400">
                <a:solidFill>
                  <a:schemeClr val="tx1">
                    <a:tint val="75000"/>
                  </a:schemeClr>
                </a:solidFill>
              </a:defRPr>
            </a:lvl4pPr>
            <a:lvl5pPr marL="5760720" indent="0">
              <a:buNone/>
              <a:defRPr sz="4400">
                <a:solidFill>
                  <a:schemeClr val="tx1">
                    <a:tint val="75000"/>
                  </a:schemeClr>
                </a:solidFill>
              </a:defRPr>
            </a:lvl5pPr>
            <a:lvl6pPr marL="7200900" indent="0">
              <a:buNone/>
              <a:defRPr sz="4400">
                <a:solidFill>
                  <a:schemeClr val="tx1">
                    <a:tint val="75000"/>
                  </a:schemeClr>
                </a:solidFill>
              </a:defRPr>
            </a:lvl6pPr>
            <a:lvl7pPr marL="8641080" indent="0">
              <a:buNone/>
              <a:defRPr sz="4400">
                <a:solidFill>
                  <a:schemeClr val="tx1">
                    <a:tint val="75000"/>
                  </a:schemeClr>
                </a:solidFill>
              </a:defRPr>
            </a:lvl7pPr>
            <a:lvl8pPr marL="10081260" indent="0">
              <a:buNone/>
              <a:defRPr sz="4400">
                <a:solidFill>
                  <a:schemeClr val="tx1">
                    <a:tint val="75000"/>
                  </a:schemeClr>
                </a:solidFill>
              </a:defRPr>
            </a:lvl8pPr>
            <a:lvl9pPr marL="11521440" indent="0">
              <a:buNone/>
              <a:defRPr sz="4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F17F325-998A-4738-835F-A9833D5128D4}" type="datetimeFigureOut">
              <a:rPr lang="sl-SI" smtClean="0"/>
              <a:t>12. 11. 2021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8279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1080135"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10981372"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9F17F325-998A-4738-835F-A9833D5128D4}" type="datetimeFigureOut">
              <a:rPr lang="sl-SI" smtClean="0"/>
              <a:t>12. 11. 2021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01033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1080135" y="6447475"/>
            <a:ext cx="9544944"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4" name="Ograda vsebine 3"/>
          <p:cNvSpPr>
            <a:spLocks noGrp="1"/>
          </p:cNvSpPr>
          <p:nvPr>
            <p:ph sz="half" idx="2"/>
          </p:nvPr>
        </p:nvSpPr>
        <p:spPr>
          <a:xfrm>
            <a:off x="1080135" y="9134475"/>
            <a:ext cx="9544944"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10973873" y="6447475"/>
            <a:ext cx="9548693"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6" name="Ograda vsebine 5"/>
          <p:cNvSpPr>
            <a:spLocks noGrp="1"/>
          </p:cNvSpPr>
          <p:nvPr>
            <p:ph sz="quarter" idx="4"/>
          </p:nvPr>
        </p:nvSpPr>
        <p:spPr>
          <a:xfrm>
            <a:off x="10973873" y="9134475"/>
            <a:ext cx="9548693"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9F17F325-998A-4738-835F-A9833D5128D4}" type="datetimeFigureOut">
              <a:rPr lang="sl-SI" smtClean="0"/>
              <a:t>12. 11. 2021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65539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9F17F325-998A-4738-835F-A9833D5128D4}" type="datetimeFigureOut">
              <a:rPr lang="sl-SI" smtClean="0"/>
              <a:t>12. 11. 2021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5621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F17F325-998A-4738-835F-A9833D5128D4}" type="datetimeFigureOut">
              <a:rPr lang="sl-SI" smtClean="0"/>
              <a:t>12. 11. 2021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0868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080136" y="1146810"/>
            <a:ext cx="7107139" cy="4880610"/>
          </a:xfrm>
        </p:spPr>
        <p:txBody>
          <a:bodyPr anchor="b"/>
          <a:lstStyle>
            <a:lvl1pPr algn="l">
              <a:defRPr sz="6300" b="1"/>
            </a:lvl1pPr>
          </a:lstStyle>
          <a:p>
            <a:r>
              <a:rPr lang="sl-SI"/>
              <a:t>Uredite slog naslova matrice</a:t>
            </a:r>
          </a:p>
        </p:txBody>
      </p:sp>
      <p:sp>
        <p:nvSpPr>
          <p:cNvPr id="3" name="Ograda vsebine 2"/>
          <p:cNvSpPr>
            <a:spLocks noGrp="1"/>
          </p:cNvSpPr>
          <p:nvPr>
            <p:ph idx="1"/>
          </p:nvPr>
        </p:nvSpPr>
        <p:spPr>
          <a:xfrm>
            <a:off x="8446056" y="1146812"/>
            <a:ext cx="12076509" cy="24583075"/>
          </a:xfrm>
        </p:spPr>
        <p:txBody>
          <a:bodyPr/>
          <a:lstStyle>
            <a:lvl1pPr>
              <a:defRPr sz="10100"/>
            </a:lvl1pPr>
            <a:lvl2pPr>
              <a:defRPr sz="8800"/>
            </a:lvl2pPr>
            <a:lvl3pPr>
              <a:defRPr sz="7600"/>
            </a:lvl3pPr>
            <a:lvl4pPr>
              <a:defRPr sz="6300"/>
            </a:lvl4pPr>
            <a:lvl5pPr>
              <a:defRPr sz="6300"/>
            </a:lvl5pPr>
            <a:lvl6pPr>
              <a:defRPr sz="6300"/>
            </a:lvl6pPr>
            <a:lvl7pPr>
              <a:defRPr sz="6300"/>
            </a:lvl7pPr>
            <a:lvl8pPr>
              <a:defRPr sz="6300"/>
            </a:lvl8pPr>
            <a:lvl9pPr>
              <a:defRPr sz="63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1080136" y="6027422"/>
            <a:ext cx="7107139" cy="19702465"/>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12. 11. 2021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9298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4234280" y="20162520"/>
            <a:ext cx="12961620" cy="2380300"/>
          </a:xfrm>
        </p:spPr>
        <p:txBody>
          <a:bodyPr anchor="b"/>
          <a:lstStyle>
            <a:lvl1pPr algn="l">
              <a:defRPr sz="6300" b="1"/>
            </a:lvl1pPr>
          </a:lstStyle>
          <a:p>
            <a:r>
              <a:rPr lang="sl-SI"/>
              <a:t>Uredite slog naslova matrice</a:t>
            </a:r>
          </a:p>
        </p:txBody>
      </p:sp>
      <p:sp>
        <p:nvSpPr>
          <p:cNvPr id="3" name="Ograda slike 2"/>
          <p:cNvSpPr>
            <a:spLocks noGrp="1"/>
          </p:cNvSpPr>
          <p:nvPr>
            <p:ph type="pic" idx="1"/>
          </p:nvPr>
        </p:nvSpPr>
        <p:spPr>
          <a:xfrm>
            <a:off x="4234280" y="2573655"/>
            <a:ext cx="12961620" cy="17282160"/>
          </a:xfrm>
        </p:spPr>
        <p:txBody>
          <a:bodyPr/>
          <a:lstStyle>
            <a:lvl1pPr marL="0" indent="0">
              <a:buNone/>
              <a:defRPr sz="10100"/>
            </a:lvl1pPr>
            <a:lvl2pPr marL="1440180" indent="0">
              <a:buNone/>
              <a:defRPr sz="8800"/>
            </a:lvl2pPr>
            <a:lvl3pPr marL="2880360" indent="0">
              <a:buNone/>
              <a:defRPr sz="760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sl-SI"/>
          </a:p>
        </p:txBody>
      </p:sp>
      <p:sp>
        <p:nvSpPr>
          <p:cNvPr id="4" name="Ograda besedila 3"/>
          <p:cNvSpPr>
            <a:spLocks noGrp="1"/>
          </p:cNvSpPr>
          <p:nvPr>
            <p:ph type="body" sz="half" idx="2"/>
          </p:nvPr>
        </p:nvSpPr>
        <p:spPr>
          <a:xfrm>
            <a:off x="4234280" y="22542820"/>
            <a:ext cx="12961620" cy="3380420"/>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12. 11. 2021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2395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1080135" y="1153480"/>
            <a:ext cx="19442430" cy="4800600"/>
          </a:xfrm>
          <a:prstGeom prst="rect">
            <a:avLst/>
          </a:prstGeom>
        </p:spPr>
        <p:txBody>
          <a:bodyPr vert="horz" lIns="288036" tIns="144018" rIns="288036" bIns="144018" rtlCol="0" anchor="ctr">
            <a:normAutofit/>
          </a:bodyPr>
          <a:lstStyle/>
          <a:p>
            <a:r>
              <a:rPr lang="sl-SI"/>
              <a:t>Uredite slog naslova matrice</a:t>
            </a:r>
          </a:p>
        </p:txBody>
      </p:sp>
      <p:sp>
        <p:nvSpPr>
          <p:cNvPr id="3" name="Ograda besedila 2"/>
          <p:cNvSpPr>
            <a:spLocks noGrp="1"/>
          </p:cNvSpPr>
          <p:nvPr>
            <p:ph type="body" idx="1"/>
          </p:nvPr>
        </p:nvSpPr>
        <p:spPr>
          <a:xfrm>
            <a:off x="1080135" y="6720842"/>
            <a:ext cx="19442430" cy="19009045"/>
          </a:xfrm>
          <a:prstGeom prst="rect">
            <a:avLst/>
          </a:prstGeom>
        </p:spPr>
        <p:txBody>
          <a:bodyPr vert="horz" lIns="288036" tIns="144018" rIns="288036" bIns="144018"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1080135" y="26696672"/>
            <a:ext cx="5040630" cy="1533525"/>
          </a:xfrm>
          <a:prstGeom prst="rect">
            <a:avLst/>
          </a:prstGeom>
        </p:spPr>
        <p:txBody>
          <a:bodyPr vert="horz" lIns="288036" tIns="144018" rIns="288036" bIns="144018" rtlCol="0" anchor="ctr"/>
          <a:lstStyle>
            <a:lvl1pPr algn="l">
              <a:defRPr sz="3800">
                <a:solidFill>
                  <a:schemeClr val="tx1">
                    <a:tint val="75000"/>
                  </a:schemeClr>
                </a:solidFill>
              </a:defRPr>
            </a:lvl1pPr>
          </a:lstStyle>
          <a:p>
            <a:fld id="{9F17F325-998A-4738-835F-A9833D5128D4}" type="datetimeFigureOut">
              <a:rPr lang="sl-SI" smtClean="0"/>
              <a:t>12. 11. 2021</a:t>
            </a:fld>
            <a:endParaRPr lang="sl-SI"/>
          </a:p>
        </p:txBody>
      </p:sp>
      <p:sp>
        <p:nvSpPr>
          <p:cNvPr id="5" name="Ograda noge 4"/>
          <p:cNvSpPr>
            <a:spLocks noGrp="1"/>
          </p:cNvSpPr>
          <p:nvPr>
            <p:ph type="ftr" sz="quarter" idx="3"/>
          </p:nvPr>
        </p:nvSpPr>
        <p:spPr>
          <a:xfrm>
            <a:off x="7380923" y="26696672"/>
            <a:ext cx="6840855" cy="1533525"/>
          </a:xfrm>
          <a:prstGeom prst="rect">
            <a:avLst/>
          </a:prstGeom>
        </p:spPr>
        <p:txBody>
          <a:bodyPr vert="horz" lIns="288036" tIns="144018" rIns="288036" bIns="144018" rtlCol="0" anchor="ctr"/>
          <a:lstStyle>
            <a:lvl1pPr algn="ctr">
              <a:defRPr sz="38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15481935" y="26696672"/>
            <a:ext cx="5040630" cy="1533525"/>
          </a:xfrm>
          <a:prstGeom prst="rect">
            <a:avLst/>
          </a:prstGeom>
        </p:spPr>
        <p:txBody>
          <a:bodyPr vert="horz" lIns="288036" tIns="144018" rIns="288036" bIns="144018" rtlCol="0" anchor="ctr"/>
          <a:lstStyle>
            <a:lvl1pPr algn="r">
              <a:defRPr sz="3800">
                <a:solidFill>
                  <a:schemeClr val="tx1">
                    <a:tint val="75000"/>
                  </a:schemeClr>
                </a:solidFill>
              </a:defRPr>
            </a:lvl1pPr>
          </a:lstStyle>
          <a:p>
            <a:fld id="{BFA4AA9F-E5F2-4C9B-A5BB-97D972B63C09}" type="slidenum">
              <a:rPr lang="sl-SI" smtClean="0"/>
              <a:t>‹#›</a:t>
            </a:fld>
            <a:endParaRPr lang="sl-SI"/>
          </a:p>
        </p:txBody>
      </p:sp>
    </p:spTree>
    <p:extLst>
      <p:ext uri="{BB962C8B-B14F-4D97-AF65-F5344CB8AC3E}">
        <p14:creationId xmlns:p14="http://schemas.microsoft.com/office/powerpoint/2010/main" val="363211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0360" rtl="0" eaLnBrk="1" latinLnBrk="0" hangingPunct="1">
        <a:spcBef>
          <a:spcPct val="0"/>
        </a:spcBef>
        <a:buNone/>
        <a:defRPr sz="13900" kern="1200">
          <a:solidFill>
            <a:schemeClr val="tx1"/>
          </a:solidFill>
          <a:latin typeface="+mj-lt"/>
          <a:ea typeface="+mj-ea"/>
          <a:cs typeface="+mj-cs"/>
        </a:defRPr>
      </a:lvl1pPr>
    </p:titleStyle>
    <p:bodyStyle>
      <a:lvl1pPr marL="1080135" indent="-1080135" algn="l" defTabSz="2880360"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0293" indent="-900113" algn="l" defTabSz="2880360"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2pPr>
      <a:lvl3pPr marL="3600450" indent="-720090" algn="l" defTabSz="288036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406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4pPr>
      <a:lvl5pPr marL="648081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5pPr>
      <a:lvl6pPr marL="792099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6pPr>
      <a:lvl7pPr marL="936117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7pPr>
      <a:lvl8pPr marL="1080135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8pPr>
      <a:lvl9pPr marL="122415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9pPr>
    </p:bodyStyle>
    <p:other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5F8C78BC-4FC9-4F58-A919-30FEBC418E65}"/>
              </a:ext>
            </a:extLst>
          </p:cNvPr>
          <p:cNvPicPr>
            <a:picLocks noChangeAspect="1"/>
          </p:cNvPicPr>
          <p:nvPr/>
        </p:nvPicPr>
        <p:blipFill>
          <a:blip r:embed="rId3"/>
          <a:stretch>
            <a:fillRect/>
          </a:stretch>
        </p:blipFill>
        <p:spPr>
          <a:xfrm>
            <a:off x="16057351" y="12802701"/>
            <a:ext cx="2473257" cy="3297676"/>
          </a:xfrm>
          <a:prstGeom prst="rect">
            <a:avLst/>
          </a:prstGeom>
        </p:spPr>
      </p:pic>
      <p:pic>
        <p:nvPicPr>
          <p:cNvPr id="1026"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239" y="26944084"/>
            <a:ext cx="5301417" cy="1800199"/>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FFD4384F-790A-420C-8BCA-1769490F4C6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66" y="27435248"/>
            <a:ext cx="6263780" cy="1008112"/>
          </a:xfrm>
          <a:prstGeom prst="rect">
            <a:avLst/>
          </a:prstGeom>
        </p:spPr>
      </p:pic>
      <p:pic>
        <p:nvPicPr>
          <p:cNvPr id="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64762" t="16857" r="26838" b="73619"/>
          <a:stretch/>
        </p:blipFill>
        <p:spPr bwMode="auto">
          <a:xfrm>
            <a:off x="5581554" y="26894523"/>
            <a:ext cx="5220658" cy="184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88837" t="17248" r="7789" b="70880"/>
          <a:stretch/>
        </p:blipFill>
        <p:spPr bwMode="auto">
          <a:xfrm>
            <a:off x="15976263" y="27007596"/>
            <a:ext cx="1577589" cy="173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aobljeni pravokotnik 4"/>
          <p:cNvSpPr/>
          <p:nvPr/>
        </p:nvSpPr>
        <p:spPr>
          <a:xfrm>
            <a:off x="1255514" y="8848514"/>
            <a:ext cx="19918726" cy="12087848"/>
          </a:xfrm>
          <a:prstGeom prst="roundRect">
            <a:avLst/>
          </a:prstGeom>
          <a:ln/>
        </p:spPr>
        <p:style>
          <a:lnRef idx="2">
            <a:schemeClr val="dk1"/>
          </a:lnRef>
          <a:fillRef idx="1">
            <a:schemeClr val="lt1"/>
          </a:fillRef>
          <a:effectRef idx="0">
            <a:schemeClr val="dk1"/>
          </a:effectRef>
          <a:fontRef idx="minor">
            <a:schemeClr val="dk1"/>
          </a:fontRef>
        </p:style>
        <p:txBody>
          <a:bodyPr tIns="0" rtlCol="0" anchor="t" anchorCtr="1"/>
          <a:lstStyle/>
          <a:p>
            <a:r>
              <a:rPr lang="sl-SI" sz="4800" b="1" dirty="0">
                <a:solidFill>
                  <a:schemeClr val="tx1"/>
                </a:solidFill>
              </a:rPr>
              <a:t>Kontrolirano krmljenje koruzne silaže v obrokih govedi</a:t>
            </a:r>
          </a:p>
          <a:p>
            <a:pPr marL="857250" indent="-857250" algn="ctr">
              <a:buFontTx/>
              <a:buChar char="-"/>
            </a:pPr>
            <a:r>
              <a:rPr lang="sl-SI" sz="3200" b="1" dirty="0">
                <a:solidFill>
                  <a:srgbClr val="568424"/>
                </a:solidFill>
              </a:rPr>
              <a:t>Namen in cilji projekta</a:t>
            </a:r>
            <a:r>
              <a:rPr lang="sl-SI" sz="3200" b="1" dirty="0">
                <a:solidFill>
                  <a:srgbClr val="70AC2E"/>
                </a:solidFill>
              </a:rPr>
              <a:t>: </a:t>
            </a:r>
            <a:r>
              <a:rPr lang="sl-SI" sz="1000" b="1" dirty="0">
                <a:solidFill>
                  <a:srgbClr val="333333"/>
                </a:solidFill>
                <a:latin typeface="Lucida Grande"/>
              </a:rPr>
              <a:t> </a:t>
            </a:r>
            <a:r>
              <a:rPr lang="sl-SI" sz="3200" dirty="0">
                <a:solidFill>
                  <a:schemeClr val="tx1"/>
                </a:solidFill>
              </a:rPr>
              <a:t>Izboljšanje izkoristka koruzne silaže v obrokih govedi, zmanjšanje števila zamaščenih živali v hlevu in zmanjšanje obsega fizičnega dela na kmetiji ter zmanjšanje negativnih vplivov reje govedi na okolje.</a:t>
            </a:r>
          </a:p>
          <a:p>
            <a:pPr marL="857250" indent="-857250" algn="ctr">
              <a:buFontTx/>
              <a:buChar char="-"/>
            </a:pPr>
            <a:r>
              <a:rPr lang="sl-SI" sz="3200" b="1" dirty="0">
                <a:solidFill>
                  <a:srgbClr val="568424"/>
                </a:solidFill>
              </a:rPr>
              <a:t>Pričakovani rezultati: </a:t>
            </a:r>
            <a:r>
              <a:rPr lang="sl-SI" sz="3200" dirty="0">
                <a:solidFill>
                  <a:schemeClr val="tx1"/>
                </a:solidFill>
              </a:rPr>
              <a:t>Povečanje mlečnosti in zmanjšanje nezaželenih izločitev živali, racionalizacija dela, zmanjšanje negativnih vplivov kmetovanja na okolje, prihranek oziroma ekonomična raba koruzne silaže in posamične komponente krmil, prilagajanje krmnih komponent potrebam živali, povečanje ekonomike.</a:t>
            </a:r>
          </a:p>
          <a:p>
            <a:pPr marL="857250" indent="-857250" algn="ctr">
              <a:buFontTx/>
              <a:buChar char="-"/>
            </a:pPr>
            <a:r>
              <a:rPr lang="sl-SI" sz="3200" b="1" dirty="0">
                <a:solidFill>
                  <a:srgbClr val="568424"/>
                </a:solidFill>
              </a:rPr>
              <a:t>Dosedanji rezultati projekta:</a:t>
            </a:r>
            <a:r>
              <a:rPr lang="sl-SI" sz="3200" dirty="0">
                <a:solidFill>
                  <a:schemeClr val="tx1"/>
                </a:solidFill>
              </a:rPr>
              <a:t> Nosilec kmetije Alojz Ferlan je s pomočjo družinskih članov in zunanjih sodelujočih ter ob strokovni pomoči projektnih partnerjev izdelal krmilni avtomat za krmljenje koruzne silaže in do 6 komponent močne krme. S pomočjo odvzemov vzorcev in analiz krme, ki jih je izvedel Kmetijski inštitut Slovenije, je Biotehniška fakulteta izdelala krmne obroke, za posamezne skupine krav, ter jih individualno prilagodila glede na kondicijo, fazo laktacije in mlečnost. </a:t>
            </a:r>
          </a:p>
          <a:p>
            <a:pPr algn="ctr"/>
            <a:r>
              <a:rPr lang="sl-SI" sz="3200" b="1" dirty="0">
                <a:solidFill>
                  <a:srgbClr val="568424"/>
                </a:solidFill>
              </a:rPr>
              <a:t>Zaključek:</a:t>
            </a:r>
            <a:r>
              <a:rPr lang="sl-SI" sz="3200" b="1" dirty="0">
                <a:solidFill>
                  <a:srgbClr val="70AC2E"/>
                </a:solidFill>
              </a:rPr>
              <a:t>  </a:t>
            </a:r>
            <a:r>
              <a:rPr lang="sl-SI" sz="3200" b="1" dirty="0">
                <a:solidFill>
                  <a:schemeClr val="tx1"/>
                </a:solidFill>
              </a:rPr>
              <a:t>Stroj uspešno poklada koruzno silažo in komponente močnih krmil, preprečuje izrivanje krav na krmilnem avtomatu in onemogoča, da bi se močnejša žival prenajedla koruzne silaže in močnih krmil. S tem prihaja do racionalizacije dela, prihrankov pri krmljenju koruzne silaže in močne krme, zmanjšanja izločitev ter večje mlečnosti. Kondicija krav je bolj izenačena.</a:t>
            </a:r>
          </a:p>
          <a:p>
            <a:pPr marL="857250" indent="-857250" algn="ctr">
              <a:buFontTx/>
              <a:buChar char="-"/>
            </a:pPr>
            <a:endParaRPr lang="sl-SI" dirty="0">
              <a:solidFill>
                <a:srgbClr val="92D050"/>
              </a:solidFill>
            </a:endParaRPr>
          </a:p>
        </p:txBody>
      </p:sp>
      <p:sp>
        <p:nvSpPr>
          <p:cNvPr id="10" name="Zaobljeni pravokotnik 9"/>
          <p:cNvSpPr/>
          <p:nvPr/>
        </p:nvSpPr>
        <p:spPr>
          <a:xfrm>
            <a:off x="969863" y="331096"/>
            <a:ext cx="19982286" cy="2016224"/>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7200" b="1" dirty="0"/>
              <a:t>Kontrolirano krmljenje koruzne silaže v obrokih govedi</a:t>
            </a:r>
          </a:p>
        </p:txBody>
      </p:sp>
      <p:sp>
        <p:nvSpPr>
          <p:cNvPr id="11" name="Zaobljeni pravokotnik 10"/>
          <p:cNvSpPr/>
          <p:nvPr/>
        </p:nvSpPr>
        <p:spPr>
          <a:xfrm>
            <a:off x="969863" y="2788464"/>
            <a:ext cx="10905728" cy="444509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568424"/>
                </a:solidFill>
              </a:rPr>
              <a:t>Vodilni partner</a:t>
            </a:r>
            <a:r>
              <a:rPr lang="sl-SI" sz="3600" dirty="0">
                <a:solidFill>
                  <a:srgbClr val="568424"/>
                </a:solidFill>
              </a:rPr>
              <a:t>: </a:t>
            </a:r>
            <a:r>
              <a:rPr lang="sl-SI" sz="3600" dirty="0">
                <a:solidFill>
                  <a:schemeClr val="tx1"/>
                </a:solidFill>
              </a:rPr>
              <a:t>KGZS, Kmetijsko gozdarski zavod Novo mesto </a:t>
            </a:r>
          </a:p>
          <a:p>
            <a:r>
              <a:rPr lang="sl-SI" sz="3600" b="1" dirty="0">
                <a:solidFill>
                  <a:srgbClr val="568424"/>
                </a:solidFill>
              </a:rPr>
              <a:t>Ostali člani partnerstva</a:t>
            </a:r>
            <a:r>
              <a:rPr lang="sl-SI" sz="3600" dirty="0">
                <a:solidFill>
                  <a:srgbClr val="92D050"/>
                </a:solidFill>
              </a:rPr>
              <a:t>: </a:t>
            </a:r>
            <a:r>
              <a:rPr lang="sl-SI" sz="3600" dirty="0">
                <a:solidFill>
                  <a:schemeClr val="tx1"/>
                </a:solidFill>
              </a:rPr>
              <a:t>Kmetijski inštitut Slovenije, Univerza v Ljubljani, Biotehniška fakulteta, kmetijska gospodarstva Ferlan in Trebše.</a:t>
            </a:r>
          </a:p>
        </p:txBody>
      </p:sp>
      <p:sp>
        <p:nvSpPr>
          <p:cNvPr id="12" name="Zaobljeni pravokotnik 11"/>
          <p:cNvSpPr/>
          <p:nvPr/>
        </p:nvSpPr>
        <p:spPr>
          <a:xfrm>
            <a:off x="661968" y="25241075"/>
            <a:ext cx="20512272" cy="171037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dirty="0"/>
              <a:t>Kontaktni podatki vodilnega partnerja:   KGZS - Zavod Novo mesto </a:t>
            </a:r>
          </a:p>
          <a:p>
            <a:r>
              <a:rPr lang="sl-SI" sz="3600" dirty="0"/>
              <a:t>Kontaktni podatki predstavitelja posterja : Andrej Kastelic, andrej.kastelic@kgzs-zavodnm.si</a:t>
            </a:r>
          </a:p>
          <a:p>
            <a:r>
              <a:rPr lang="sl-SI" sz="3600" dirty="0"/>
              <a:t>Spletna stran projekta: www.kmetijskizavod-nm.si</a:t>
            </a:r>
          </a:p>
        </p:txBody>
      </p:sp>
      <p:sp>
        <p:nvSpPr>
          <p:cNvPr id="13" name="Zaobljeni pravokotnik 12"/>
          <p:cNvSpPr/>
          <p:nvPr/>
        </p:nvSpPr>
        <p:spPr>
          <a:xfrm>
            <a:off x="12166416" y="2835504"/>
            <a:ext cx="8785732" cy="202341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3600" dirty="0">
              <a:solidFill>
                <a:srgbClr val="92D050"/>
              </a:solidFill>
            </a:endParaRPr>
          </a:p>
          <a:p>
            <a:r>
              <a:rPr lang="sl-SI" sz="3600" b="1" dirty="0">
                <a:solidFill>
                  <a:srgbClr val="568424"/>
                </a:solidFill>
              </a:rPr>
              <a:t>Tip projekta</a:t>
            </a:r>
            <a:r>
              <a:rPr lang="sl-SI" sz="3600" dirty="0">
                <a:solidFill>
                  <a:srgbClr val="70AC2E"/>
                </a:solidFill>
              </a:rPr>
              <a:t>: </a:t>
            </a:r>
            <a:r>
              <a:rPr lang="sl-SI" sz="3600" dirty="0">
                <a:solidFill>
                  <a:schemeClr val="tx1"/>
                </a:solidFill>
              </a:rPr>
              <a:t>pilotni projekt</a:t>
            </a:r>
          </a:p>
          <a:p>
            <a:r>
              <a:rPr lang="sl-SI" sz="3600" b="1" dirty="0">
                <a:solidFill>
                  <a:srgbClr val="568424"/>
                </a:solidFill>
              </a:rPr>
              <a:t>Tematika projekta:</a:t>
            </a:r>
            <a:r>
              <a:rPr lang="sl-SI" sz="3600" dirty="0">
                <a:solidFill>
                  <a:srgbClr val="568424"/>
                </a:solidFill>
              </a:rPr>
              <a:t> </a:t>
            </a:r>
            <a:r>
              <a:rPr lang="sl-SI" sz="3600" dirty="0">
                <a:solidFill>
                  <a:schemeClr val="tx1"/>
                </a:solidFill>
              </a:rPr>
              <a:t>govedoreja, krmljenje</a:t>
            </a:r>
          </a:p>
          <a:p>
            <a:r>
              <a:rPr lang="sl-SI" sz="3600" dirty="0">
                <a:solidFill>
                  <a:srgbClr val="92D050"/>
                </a:solidFill>
              </a:rPr>
              <a:t> </a:t>
            </a:r>
          </a:p>
        </p:txBody>
      </p:sp>
      <p:sp>
        <p:nvSpPr>
          <p:cNvPr id="14" name="Zaobljeni pravokotnik 13"/>
          <p:cNvSpPr/>
          <p:nvPr/>
        </p:nvSpPr>
        <p:spPr>
          <a:xfrm>
            <a:off x="12247037" y="5195239"/>
            <a:ext cx="8722174" cy="33449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568424"/>
                </a:solidFill>
              </a:rPr>
              <a:t>Praktični izziv:</a:t>
            </a:r>
            <a:r>
              <a:rPr lang="sl-SI" sz="3600" dirty="0">
                <a:solidFill>
                  <a:srgbClr val="568424"/>
                </a:solidFill>
              </a:rPr>
              <a:t> </a:t>
            </a:r>
            <a:r>
              <a:rPr lang="sl-SI" sz="3600" dirty="0">
                <a:solidFill>
                  <a:schemeClr val="tx1"/>
                </a:solidFill>
              </a:rPr>
              <a:t>Kmetije, ki se ukvarjajo z govedorejo v Sloveniji so običajno manjše, posestna struktura pa je bolj razdrobljena v primerjavi z evropskimi kmetijami. Da bi rejec imel več časa za načrtovanje in delo na kmetiji, si je zamislil krmilni avtomat. </a:t>
            </a:r>
          </a:p>
        </p:txBody>
      </p:sp>
      <p:sp>
        <p:nvSpPr>
          <p:cNvPr id="15" name="Zaobljeni pravokotnik 14"/>
          <p:cNvSpPr/>
          <p:nvPr/>
        </p:nvSpPr>
        <p:spPr>
          <a:xfrm>
            <a:off x="1255514" y="21272681"/>
            <a:ext cx="6327129"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kmeta:</a:t>
            </a:r>
          </a:p>
          <a:p>
            <a:r>
              <a:rPr lang="sl-SI" sz="2800" dirty="0">
                <a:solidFill>
                  <a:schemeClr val="tx1"/>
                </a:solidFill>
                <a:latin typeface="Calibri" panose="020F0502020204030204" pitchFamily="34" charset="0"/>
              </a:rPr>
              <a:t>DELO NA KMETIJI JE NAPORNO, INTENZIVNO IN VEDNO ZMANJKUJE ČASA. ZARADI VISOKIH CEN KRMNIH DODATKOV JE POTREBNO VARČEVANJE NA VSAKEM KORAKU – A NE NA RAČUN PROIZVODNJE, ZDRAVJA ALI DOBREGA POČUTJA ŽIVALI.</a:t>
            </a:r>
            <a:endParaRPr lang="sl-SI" sz="2800" dirty="0">
              <a:solidFill>
                <a:srgbClr val="92D050"/>
              </a:solidFill>
            </a:endParaRPr>
          </a:p>
        </p:txBody>
      </p:sp>
      <p:sp>
        <p:nvSpPr>
          <p:cNvPr id="16" name="Zaobljeni pravokotnik 15"/>
          <p:cNvSpPr/>
          <p:nvPr/>
        </p:nvSpPr>
        <p:spPr>
          <a:xfrm>
            <a:off x="969863" y="7389599"/>
            <a:ext cx="10905728" cy="132356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568424"/>
                </a:solidFill>
              </a:rPr>
              <a:t>Obdobje trajanja projekta</a:t>
            </a:r>
            <a:r>
              <a:rPr lang="sl-SI" sz="3600" dirty="0">
                <a:solidFill>
                  <a:srgbClr val="568424"/>
                </a:solidFill>
              </a:rPr>
              <a:t>: </a:t>
            </a:r>
            <a:r>
              <a:rPr lang="sl-SI" sz="3600" dirty="0">
                <a:solidFill>
                  <a:schemeClr val="tx1"/>
                </a:solidFill>
              </a:rPr>
              <a:t>jan. 2019 - feb. 2022</a:t>
            </a:r>
          </a:p>
          <a:p>
            <a:r>
              <a:rPr lang="sl-SI" sz="3600" b="1" dirty="0">
                <a:solidFill>
                  <a:srgbClr val="568424"/>
                </a:solidFill>
              </a:rPr>
              <a:t>Višina odobrenih sredstev</a:t>
            </a:r>
            <a:r>
              <a:rPr lang="sl-SI" sz="3600" dirty="0">
                <a:solidFill>
                  <a:srgbClr val="70AC2E"/>
                </a:solidFill>
              </a:rPr>
              <a:t>: </a:t>
            </a:r>
            <a:r>
              <a:rPr lang="sl-SI" sz="3600" dirty="0">
                <a:solidFill>
                  <a:schemeClr val="tx1"/>
                </a:solidFill>
              </a:rPr>
              <a:t>74.200,00 € </a:t>
            </a:r>
          </a:p>
        </p:txBody>
      </p:sp>
      <p:sp>
        <p:nvSpPr>
          <p:cNvPr id="17" name="Zaobljeni pravokotnik 16"/>
          <p:cNvSpPr/>
          <p:nvPr/>
        </p:nvSpPr>
        <p:spPr>
          <a:xfrm>
            <a:off x="7869226" y="21325331"/>
            <a:ext cx="6532523"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svetovalca: </a:t>
            </a:r>
          </a:p>
          <a:p>
            <a:r>
              <a:rPr lang="sl-SI" sz="2800" dirty="0">
                <a:solidFill>
                  <a:schemeClr val="tx1"/>
                </a:solidFill>
              </a:rPr>
              <a:t>INDIVIDUALNO KRMLJENJE KORUZNE SILAŽE ŽIVALIM, GLEDE NA NJENE POTREBE, JE FENOMEN, KI SE GA NI LOTIL ŠE NIHČE. S TEM JE OMOGOČENO, DA VSAKA KRAVA ALI PITANEC DOBI TOČNO TOLIKO KRME, KOT JO POTREBUJE. IZGUBE SO MANJŠE, IZKORITEK VEČJI.</a:t>
            </a:r>
          </a:p>
        </p:txBody>
      </p:sp>
      <p:sp>
        <p:nvSpPr>
          <p:cNvPr id="18" name="Zaobljeni pravokotnik 17"/>
          <p:cNvSpPr/>
          <p:nvPr/>
        </p:nvSpPr>
        <p:spPr>
          <a:xfrm>
            <a:off x="14688332" y="21272681"/>
            <a:ext cx="6120000" cy="366002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raziskovalca: </a:t>
            </a:r>
          </a:p>
          <a:p>
            <a:pPr lvl="0"/>
            <a:r>
              <a:rPr lang="sl-SI" sz="2800" dirty="0">
                <a:solidFill>
                  <a:schemeClr val="tx1"/>
                </a:solidFill>
              </a:rPr>
              <a:t>INDIVIDUALNO KRMLJENJE ŽIVALI V PROSTI REJI OMOGOČA RAZISKOVALNO NADGRADNJO IN PREUČEVANJE PROIZVODNIH REZULTATOV OB KRMLJENJU NOVIH KOMPONENT KRME. ZA ZNANOST JE ODPRTO NOVO POGLAVJE.</a:t>
            </a:r>
            <a:endParaRPr lang="sl-SI" sz="3600" dirty="0">
              <a:solidFill>
                <a:srgbClr val="92D050"/>
              </a:solidFill>
            </a:endParaRPr>
          </a:p>
        </p:txBody>
      </p:sp>
      <p:sp>
        <p:nvSpPr>
          <p:cNvPr id="19" name="Zaobljeni pravokotnik 18"/>
          <p:cNvSpPr/>
          <p:nvPr/>
        </p:nvSpPr>
        <p:spPr>
          <a:xfrm>
            <a:off x="17892148" y="27187126"/>
            <a:ext cx="3060000" cy="14288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3200" dirty="0">
              <a:solidFill>
                <a:schemeClr val="tx1"/>
              </a:solidFill>
            </a:endParaRPr>
          </a:p>
        </p:txBody>
      </p:sp>
      <p:pic>
        <p:nvPicPr>
          <p:cNvPr id="2" name="Slika 1">
            <a:extLst>
              <a:ext uri="{FF2B5EF4-FFF2-40B4-BE49-F238E27FC236}">
                <a16:creationId xmlns:a16="http://schemas.microsoft.com/office/drawing/2014/main" id="{C1D140BA-A4C7-4BCC-A0C4-63AB7E31FAC0}"/>
              </a:ext>
            </a:extLst>
          </p:cNvPr>
          <p:cNvPicPr>
            <a:picLocks noChangeAspect="1"/>
          </p:cNvPicPr>
          <p:nvPr/>
        </p:nvPicPr>
        <p:blipFill>
          <a:blip r:embed="rId8"/>
          <a:stretch>
            <a:fillRect/>
          </a:stretch>
        </p:blipFill>
        <p:spPr>
          <a:xfrm>
            <a:off x="18416587" y="27315494"/>
            <a:ext cx="1923810" cy="1247619"/>
          </a:xfrm>
          <a:prstGeom prst="rect">
            <a:avLst/>
          </a:prstGeom>
        </p:spPr>
      </p:pic>
      <p:pic>
        <p:nvPicPr>
          <p:cNvPr id="27" name="Slika 26">
            <a:extLst>
              <a:ext uri="{FF2B5EF4-FFF2-40B4-BE49-F238E27FC236}">
                <a16:creationId xmlns:a16="http://schemas.microsoft.com/office/drawing/2014/main" id="{D13A2428-148A-4506-A3E0-3736983342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33120" y="17635655"/>
            <a:ext cx="5256953" cy="2957036"/>
          </a:xfrm>
          <a:prstGeom prst="rect">
            <a:avLst/>
          </a:prstGeom>
        </p:spPr>
      </p:pic>
      <p:pic>
        <p:nvPicPr>
          <p:cNvPr id="30" name="Slika 29">
            <a:extLst>
              <a:ext uri="{FF2B5EF4-FFF2-40B4-BE49-F238E27FC236}">
                <a16:creationId xmlns:a16="http://schemas.microsoft.com/office/drawing/2014/main" id="{4F0FE4B5-AF49-4733-81CC-6639EF9824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47114" y="17429171"/>
            <a:ext cx="5256953" cy="2957036"/>
          </a:xfrm>
          <a:prstGeom prst="rect">
            <a:avLst/>
          </a:prstGeom>
        </p:spPr>
      </p:pic>
      <p:pic>
        <p:nvPicPr>
          <p:cNvPr id="32" name="Slika 31">
            <a:extLst>
              <a:ext uri="{FF2B5EF4-FFF2-40B4-BE49-F238E27FC236}">
                <a16:creationId xmlns:a16="http://schemas.microsoft.com/office/drawing/2014/main" id="{DA80FADC-E7F0-4561-BFD6-A47A44D31F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40987" y="17700509"/>
            <a:ext cx="5141656" cy="2892181"/>
          </a:xfrm>
          <a:prstGeom prst="rect">
            <a:avLst/>
          </a:prstGeom>
        </p:spPr>
      </p:pic>
    </p:spTree>
    <p:extLst>
      <p:ext uri="{BB962C8B-B14F-4D97-AF65-F5344CB8AC3E}">
        <p14:creationId xmlns:p14="http://schemas.microsoft.com/office/powerpoint/2010/main" val="288984902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489</Words>
  <Application>Microsoft Office PowerPoint</Application>
  <PresentationFormat>Po meri</PresentationFormat>
  <Paragraphs>25</Paragraphs>
  <Slides>1</Slides>
  <Notes>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vt:i4>
      </vt:variant>
    </vt:vector>
  </HeadingPairs>
  <TitlesOfParts>
    <vt:vector size="5" baseType="lpstr">
      <vt:lpstr>Arial</vt:lpstr>
      <vt:lpstr>Calibri</vt:lpstr>
      <vt:lpstr>Lucida Grande</vt:lpstr>
      <vt:lpstr>Officeova tema</vt:lpstr>
      <vt:lpstr>PowerPointova predstavitev</vt:lpstr>
    </vt:vector>
  </TitlesOfParts>
  <Company>Ministrstvo za kmetijstvo in okolje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Vesna Miličić</dc:creator>
  <cp:lastModifiedBy>Andrej Kastelic</cp:lastModifiedBy>
  <cp:revision>84</cp:revision>
  <cp:lastPrinted>2020-11-05T11:10:20Z</cp:lastPrinted>
  <dcterms:created xsi:type="dcterms:W3CDTF">2019-10-01T08:14:05Z</dcterms:created>
  <dcterms:modified xsi:type="dcterms:W3CDTF">2021-11-12T10:31:05Z</dcterms:modified>
</cp:coreProperties>
</file>