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602700" cy="28803600"/>
  <p:notesSz cx="6797675" cy="9926638"/>
  <p:defaultTextStyle>
    <a:defPPr>
      <a:defRPr lang="sl-SI"/>
    </a:defPPr>
    <a:lvl1pPr marL="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14401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28803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43205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576072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720090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86410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00812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15214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424"/>
    <a:srgbClr val="70AC2E"/>
    <a:srgbClr val="80C535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14" autoAdjust="0"/>
    <p:restoredTop sz="94660"/>
  </p:normalViewPr>
  <p:slideViewPr>
    <p:cSldViewPr>
      <p:cViewPr varScale="1">
        <p:scale>
          <a:sx n="26" d="100"/>
          <a:sy n="26" d="100"/>
        </p:scale>
        <p:origin x="3630" y="162"/>
      </p:cViewPr>
      <p:guideLst>
        <p:guide orient="horz" pos="9072"/>
        <p:guide pos="68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D26D0-1895-4C29-AA4B-35C2F05DFF4B}" type="datetimeFigureOut">
              <a:rPr lang="sl-SI" smtClean="0"/>
              <a:t>12. 11. 2021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2A1C5-84FD-4739-B5FC-511C51F693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974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2A1C5-84FD-4739-B5FC-511C51F693D2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39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0203" y="8947787"/>
            <a:ext cx="18362295" cy="617410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40405" y="16322040"/>
            <a:ext cx="1512189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0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12. 11. 2021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236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12. 11. 2021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882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15661957" y="1153482"/>
            <a:ext cx="4860608" cy="2457640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080135" y="1153482"/>
            <a:ext cx="14221778" cy="2457640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12. 11. 2021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112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12. 11. 2021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416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6464" y="18508982"/>
            <a:ext cx="18362295" cy="5720715"/>
          </a:xfrm>
        </p:spPr>
        <p:txBody>
          <a:bodyPr anchor="t"/>
          <a:lstStyle>
            <a:lvl1pPr algn="l">
              <a:defRPr sz="126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706464" y="12208197"/>
            <a:ext cx="18362295" cy="6300785"/>
          </a:xfrm>
        </p:spPr>
        <p:txBody>
          <a:bodyPr anchor="b"/>
          <a:lstStyle>
            <a:lvl1pPr marL="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12. 11. 2021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799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080135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981372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12. 11. 2021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033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447475"/>
            <a:ext cx="9544944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80135" y="9134475"/>
            <a:ext cx="9544944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10973873" y="6447475"/>
            <a:ext cx="9548693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10973873" y="9134475"/>
            <a:ext cx="9548693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12. 11. 2021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539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12. 11. 2021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213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12. 11. 2021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680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0136" y="1146810"/>
            <a:ext cx="7107139" cy="488061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446056" y="1146812"/>
            <a:ext cx="12076509" cy="24583075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080136" y="6027422"/>
            <a:ext cx="7107139" cy="19702465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12. 11. 2021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984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34280" y="20162520"/>
            <a:ext cx="12961620" cy="238030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234280" y="2573655"/>
            <a:ext cx="12961620" cy="17282160"/>
          </a:xfrm>
        </p:spPr>
        <p:txBody>
          <a:bodyPr/>
          <a:lstStyle>
            <a:lvl1pPr marL="0" indent="0">
              <a:buNone/>
              <a:defRPr sz="10100"/>
            </a:lvl1pPr>
            <a:lvl2pPr marL="1440180" indent="0">
              <a:buNone/>
              <a:defRPr sz="8800"/>
            </a:lvl2pPr>
            <a:lvl3pPr marL="2880360" indent="0">
              <a:buNone/>
              <a:defRPr sz="760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234280" y="22542820"/>
            <a:ext cx="12961620" cy="3380420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12. 11. 2021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395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080135" y="1153480"/>
            <a:ext cx="19442430" cy="4800600"/>
          </a:xfrm>
          <a:prstGeom prst="rect">
            <a:avLst/>
          </a:prstGeom>
        </p:spPr>
        <p:txBody>
          <a:bodyPr vert="horz" lIns="288036" tIns="144018" rIns="288036" bIns="144018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720842"/>
            <a:ext cx="19442430" cy="19009045"/>
          </a:xfrm>
          <a:prstGeom prst="rect">
            <a:avLst/>
          </a:prstGeom>
        </p:spPr>
        <p:txBody>
          <a:bodyPr vert="horz" lIns="288036" tIns="144018" rIns="288036" bIns="144018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10801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F325-998A-4738-835F-A9833D5128D4}" type="datetimeFigureOut">
              <a:rPr lang="sl-SI" smtClean="0"/>
              <a:t>12. 11. 2021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7380923" y="26696672"/>
            <a:ext cx="6840855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54819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211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80360" rtl="0" eaLnBrk="1" latinLnBrk="0" hangingPunct="1">
        <a:spcBef>
          <a:spcPct val="0"/>
        </a:spcBef>
        <a:buNone/>
        <a:defRPr sz="1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135" indent="-1080135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340293" indent="-900113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»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F8C78BC-4FC9-4F58-A919-30FEBC418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7351" y="12802701"/>
            <a:ext cx="2473257" cy="3297676"/>
          </a:xfrm>
          <a:prstGeom prst="rect">
            <a:avLst/>
          </a:prstGeom>
        </p:spPr>
      </p:pic>
      <p:pic>
        <p:nvPicPr>
          <p:cNvPr id="1026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239" y="26944084"/>
            <a:ext cx="530141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27435248"/>
            <a:ext cx="6263780" cy="100811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2" t="16857" r="26838" b="73619"/>
          <a:stretch/>
        </p:blipFill>
        <p:spPr bwMode="auto">
          <a:xfrm>
            <a:off x="5581554" y="26894523"/>
            <a:ext cx="5220658" cy="18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15976263" y="27007596"/>
            <a:ext cx="1577589" cy="173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jeni pravokotnik 4"/>
          <p:cNvSpPr/>
          <p:nvPr/>
        </p:nvSpPr>
        <p:spPr>
          <a:xfrm>
            <a:off x="1255514" y="8848514"/>
            <a:ext cx="19918726" cy="120878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t" anchorCtr="1"/>
          <a:lstStyle/>
          <a:p>
            <a:r>
              <a:rPr lang="sl-SI" sz="4800" b="1" dirty="0">
                <a:solidFill>
                  <a:schemeClr val="tx1"/>
                </a:solidFill>
              </a:rPr>
              <a:t>Vpeljava odbire plemenskih živali na podlagi kakovosti </a:t>
            </a:r>
          </a:p>
          <a:p>
            <a:r>
              <a:rPr lang="sl-SI" sz="4800" b="1" dirty="0">
                <a:solidFill>
                  <a:schemeClr val="tx1"/>
                </a:solidFill>
              </a:rPr>
              <a:t>mesa pri pasmi krškopoljski prašič</a:t>
            </a:r>
          </a:p>
          <a:p>
            <a:pPr marL="857250" indent="-857250" algn="ctr">
              <a:buFontTx/>
              <a:buChar char="-"/>
            </a:pPr>
            <a:r>
              <a:rPr lang="sl-SI" sz="3200" b="1" dirty="0">
                <a:solidFill>
                  <a:srgbClr val="568424"/>
                </a:solidFill>
              </a:rPr>
              <a:t>Namen in cilji projekta</a:t>
            </a:r>
            <a:r>
              <a:rPr lang="sl-SI" sz="3200" b="1" dirty="0">
                <a:solidFill>
                  <a:srgbClr val="70AC2E"/>
                </a:solidFill>
              </a:rPr>
              <a:t>: </a:t>
            </a:r>
            <a:r>
              <a:rPr lang="sl-SI" sz="1000" i="0" dirty="0">
                <a:solidFill>
                  <a:srgbClr val="333333"/>
                </a:solidFill>
                <a:effectLst/>
                <a:latin typeface="Lucida Grande"/>
              </a:rPr>
              <a:t> </a:t>
            </a:r>
            <a:r>
              <a:rPr lang="sl-SI" sz="3200" dirty="0">
                <a:solidFill>
                  <a:schemeClr val="tx1"/>
                </a:solidFill>
              </a:rPr>
              <a:t>Pripraviti pravila postopnega zmanjševanja pojavnosti alela P gena RyR1 ob ohranjanju ali celo povečevanju kakovosti mesa pri pasmi krškopoljski prašič.</a:t>
            </a:r>
          </a:p>
          <a:p>
            <a:pPr marL="457200" indent="-457200" algn="ctr">
              <a:buFontTx/>
              <a:buChar char="-"/>
            </a:pPr>
            <a:r>
              <a:rPr lang="sl-SI" sz="3200" b="1" dirty="0">
                <a:solidFill>
                  <a:srgbClr val="568424"/>
                </a:solidFill>
              </a:rPr>
              <a:t>Pričakovani rezultati: </a:t>
            </a:r>
            <a:r>
              <a:rPr lang="sl-SI" sz="3200" dirty="0">
                <a:solidFill>
                  <a:schemeClr val="tx1"/>
                </a:solidFill>
              </a:rPr>
              <a:t>Vključiti v pravila odbire tudi parametre kakovosti mesa, povečati učinkovitost reje avtohtone pasme in prispevati k strateškim ciljem ohranjanja genskega vira – avtohtone pasme, ohranjanja </a:t>
            </a:r>
            <a:r>
              <a:rPr lang="sl-SI" sz="3200" dirty="0" err="1">
                <a:solidFill>
                  <a:schemeClr val="tx1"/>
                </a:solidFill>
              </a:rPr>
              <a:t>biodiverzitete</a:t>
            </a:r>
            <a:r>
              <a:rPr lang="sl-SI" sz="3200" dirty="0">
                <a:solidFill>
                  <a:schemeClr val="tx1"/>
                </a:solidFill>
              </a:rPr>
              <a:t> in </a:t>
            </a:r>
            <a:r>
              <a:rPr lang="sl-SI" sz="3200" dirty="0" err="1">
                <a:solidFill>
                  <a:schemeClr val="tx1"/>
                </a:solidFill>
              </a:rPr>
              <a:t>diverzitete</a:t>
            </a:r>
            <a:r>
              <a:rPr lang="sl-SI" sz="3200" dirty="0">
                <a:solidFill>
                  <a:schemeClr val="tx1"/>
                </a:solidFill>
              </a:rPr>
              <a:t> hrane, kar so ključni poudarki vseh nacionalnih in EU strategij</a:t>
            </a:r>
            <a:r>
              <a:rPr lang="sl-SI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457200" indent="-457200" algn="ctr">
              <a:buFontTx/>
              <a:buChar char="-"/>
            </a:pPr>
            <a:r>
              <a:rPr lang="sl-SI" sz="3200" b="1" dirty="0">
                <a:solidFill>
                  <a:srgbClr val="568424"/>
                </a:solidFill>
              </a:rPr>
              <a:t>Dosedanji rezultati projekta</a:t>
            </a:r>
            <a:r>
              <a:rPr lang="sl-SI" sz="3200" b="1" dirty="0">
                <a:solidFill>
                  <a:srgbClr val="70AC2E"/>
                </a:solidFill>
              </a:rPr>
              <a:t>:</a:t>
            </a:r>
            <a:r>
              <a:rPr lang="sl-SI" sz="3200" dirty="0">
                <a:solidFill>
                  <a:srgbClr val="70AC2E"/>
                </a:solidFill>
              </a:rPr>
              <a:t> </a:t>
            </a:r>
            <a:r>
              <a:rPr lang="sl-SI" sz="3200" dirty="0">
                <a:solidFill>
                  <a:schemeClr val="tx1"/>
                </a:solidFill>
              </a:rPr>
              <a:t>Izoblikovali smo pravila odbire plemenskih živali na podlagi kakovosti mesa in jih vključili v rejski program ter v široko prakso. Izvedli smo številne predstavitve projekta.</a:t>
            </a:r>
          </a:p>
          <a:p>
            <a:pPr marL="857250" indent="-857250" algn="ctr">
              <a:buFontTx/>
              <a:buChar char="-"/>
            </a:pPr>
            <a:r>
              <a:rPr lang="sl-SI" sz="3200" b="1" dirty="0">
                <a:solidFill>
                  <a:srgbClr val="568424"/>
                </a:solidFill>
              </a:rPr>
              <a:t>Zaključek:</a:t>
            </a:r>
            <a:r>
              <a:rPr lang="sl-SI" sz="3200" b="1" dirty="0">
                <a:solidFill>
                  <a:srgbClr val="70AC2E"/>
                </a:solidFill>
              </a:rPr>
              <a:t>  </a:t>
            </a:r>
            <a:r>
              <a:rPr lang="sl-SI" sz="3200" b="1" dirty="0">
                <a:solidFill>
                  <a:schemeClr val="tx1"/>
                </a:solidFill>
              </a:rPr>
              <a:t>V odbiro plemenskih živali v preteklosti nismo vključevali parametrov kakovosti mesa. S projektom je bila določen alel P gena RYR1, ki vpliva na kakovost mesa, njegova razširjenost in postopek postopne odprave. Določeni so bili parametri kakovosti, s katerimi bi se lahko v prihodnje dopolnilno kriterije odbire in dodatno </a:t>
            </a:r>
            <a:r>
              <a:rPr lang="sl-SI" sz="3200" b="1" dirty="0" err="1">
                <a:solidFill>
                  <a:schemeClr val="tx1"/>
                </a:solidFill>
              </a:rPr>
              <a:t>pstopno</a:t>
            </a:r>
            <a:r>
              <a:rPr lang="sl-SI" sz="3200" b="1" dirty="0">
                <a:solidFill>
                  <a:schemeClr val="tx1"/>
                </a:solidFill>
              </a:rPr>
              <a:t> izboljševalo pasmo.</a:t>
            </a:r>
            <a:endParaRPr lang="sl-SI" sz="3200" dirty="0">
              <a:solidFill>
                <a:schemeClr val="tx1"/>
              </a:solidFill>
            </a:endParaRPr>
          </a:p>
          <a:p>
            <a:pPr marL="857250" indent="-857250" algn="ctr">
              <a:buFontTx/>
              <a:buChar char="-"/>
            </a:pPr>
            <a:endParaRPr lang="sl-SI" dirty="0">
              <a:solidFill>
                <a:srgbClr val="92D05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969863" y="331096"/>
            <a:ext cx="19982286" cy="201622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7200" b="1" dirty="0"/>
              <a:t>Vpeljava odbire plemenskih živali na podlagi kakovosti mesa pri pasmi krškopoljski prašič</a:t>
            </a:r>
          </a:p>
        </p:txBody>
      </p:sp>
      <p:sp>
        <p:nvSpPr>
          <p:cNvPr id="11" name="Zaobljeni pravokotnik 10"/>
          <p:cNvSpPr/>
          <p:nvPr/>
        </p:nvSpPr>
        <p:spPr>
          <a:xfrm>
            <a:off x="969863" y="2788464"/>
            <a:ext cx="10905728" cy="444509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568424"/>
                </a:solidFill>
              </a:rPr>
              <a:t>Vodilni partner</a:t>
            </a:r>
            <a:r>
              <a:rPr lang="sl-SI" sz="3600" dirty="0">
                <a:solidFill>
                  <a:srgbClr val="568424"/>
                </a:solidFill>
              </a:rPr>
              <a:t>: </a:t>
            </a:r>
            <a:r>
              <a:rPr lang="sl-SI" sz="3600" dirty="0">
                <a:solidFill>
                  <a:schemeClr val="tx1"/>
                </a:solidFill>
              </a:rPr>
              <a:t>KGZS, Kmetijsko gozdarski zavod Novo mesto </a:t>
            </a:r>
          </a:p>
          <a:p>
            <a:r>
              <a:rPr lang="sl-SI" sz="3600" b="1" dirty="0">
                <a:solidFill>
                  <a:srgbClr val="568424"/>
                </a:solidFill>
              </a:rPr>
              <a:t>Ostali člani partnerstva</a:t>
            </a:r>
            <a:r>
              <a:rPr lang="sl-SI" sz="3600" dirty="0">
                <a:solidFill>
                  <a:srgbClr val="92D050"/>
                </a:solidFill>
              </a:rPr>
              <a:t>: </a:t>
            </a:r>
            <a:r>
              <a:rPr lang="sl-SI" sz="3600" dirty="0">
                <a:solidFill>
                  <a:schemeClr val="tx1"/>
                </a:solidFill>
              </a:rPr>
              <a:t>Kmetijski inštitut Slovenije, Univerza v Ljubljani - Biotehniška fakulteta, kmetijska gospodarstva Ložar, Kamenik, Žgajnar, Dežman in Društvo za ohranjanje podeželske dediščine Belčji vrh ter Kunst 1966 Gostilna in  Društvo rejcev krškopoljskih prašičev.</a:t>
            </a:r>
          </a:p>
        </p:txBody>
      </p:sp>
      <p:sp>
        <p:nvSpPr>
          <p:cNvPr id="12" name="Zaobljeni pravokotnik 11"/>
          <p:cNvSpPr/>
          <p:nvPr/>
        </p:nvSpPr>
        <p:spPr>
          <a:xfrm>
            <a:off x="661968" y="25241075"/>
            <a:ext cx="20512272" cy="17103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dirty="0"/>
              <a:t>Kontaktni podatki vodilnega partnerja:   KGZS - Zavod Novo mesto </a:t>
            </a:r>
          </a:p>
          <a:p>
            <a:r>
              <a:rPr lang="sl-SI" sz="3600" dirty="0"/>
              <a:t>Kontaktni podatki predstavitelja posterja : Andrej Kastelic, andrej.kastelic@kgzs-zavodnm.si</a:t>
            </a:r>
          </a:p>
          <a:p>
            <a:r>
              <a:rPr lang="sl-SI" sz="3600" dirty="0"/>
              <a:t>Spletna stran projekta: www.kmetijskizavod-nm.si</a:t>
            </a:r>
          </a:p>
        </p:txBody>
      </p:sp>
      <p:sp>
        <p:nvSpPr>
          <p:cNvPr id="13" name="Zaobljeni pravokotnik 12"/>
          <p:cNvSpPr/>
          <p:nvPr/>
        </p:nvSpPr>
        <p:spPr>
          <a:xfrm>
            <a:off x="12166416" y="2835504"/>
            <a:ext cx="8785732" cy="202341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3600" dirty="0">
              <a:solidFill>
                <a:srgbClr val="92D050"/>
              </a:solidFill>
            </a:endParaRPr>
          </a:p>
          <a:p>
            <a:r>
              <a:rPr lang="sl-SI" sz="3600" b="1" dirty="0">
                <a:solidFill>
                  <a:srgbClr val="568424"/>
                </a:solidFill>
              </a:rPr>
              <a:t>Tip projekta</a:t>
            </a:r>
            <a:r>
              <a:rPr lang="sl-SI" sz="3600" dirty="0">
                <a:solidFill>
                  <a:srgbClr val="70AC2E"/>
                </a:solidFill>
              </a:rPr>
              <a:t>: </a:t>
            </a:r>
            <a:r>
              <a:rPr lang="sl-SI" sz="3600" dirty="0">
                <a:solidFill>
                  <a:schemeClr val="tx1"/>
                </a:solidFill>
              </a:rPr>
              <a:t>pilotni</a:t>
            </a:r>
          </a:p>
          <a:p>
            <a:r>
              <a:rPr lang="sl-SI" sz="3600" b="1" dirty="0">
                <a:solidFill>
                  <a:srgbClr val="568424"/>
                </a:solidFill>
              </a:rPr>
              <a:t>Tematika projekta:</a:t>
            </a:r>
            <a:r>
              <a:rPr lang="sl-SI" sz="3600" dirty="0">
                <a:solidFill>
                  <a:srgbClr val="568424"/>
                </a:solidFill>
              </a:rPr>
              <a:t> </a:t>
            </a:r>
            <a:r>
              <a:rPr lang="sl-SI" sz="3600" dirty="0">
                <a:solidFill>
                  <a:schemeClr val="tx1"/>
                </a:solidFill>
              </a:rPr>
              <a:t>prašičereja</a:t>
            </a:r>
          </a:p>
          <a:p>
            <a:r>
              <a:rPr lang="sl-SI" sz="36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4" name="Zaobljeni pravokotnik 13"/>
          <p:cNvSpPr/>
          <p:nvPr/>
        </p:nvSpPr>
        <p:spPr>
          <a:xfrm>
            <a:off x="12247037" y="5195239"/>
            <a:ext cx="8722174" cy="334490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568424"/>
                </a:solidFill>
              </a:rPr>
              <a:t>Praktični izziv:</a:t>
            </a:r>
            <a:r>
              <a:rPr lang="sl-SI" sz="3600" dirty="0">
                <a:solidFill>
                  <a:srgbClr val="568424"/>
                </a:solidFill>
              </a:rPr>
              <a:t> </a:t>
            </a:r>
            <a:r>
              <a:rPr lang="sl-SI" sz="3600" dirty="0">
                <a:solidFill>
                  <a:schemeClr val="tx1"/>
                </a:solidFill>
              </a:rPr>
              <a:t>Mesnine krškopoljskega prašiča slovijo okusnosti, sočnosti in </a:t>
            </a:r>
            <a:r>
              <a:rPr lang="sl-SI" sz="3600" dirty="0" err="1">
                <a:solidFill>
                  <a:schemeClr val="tx1"/>
                </a:solidFill>
              </a:rPr>
              <a:t>aromatičnosti</a:t>
            </a:r>
            <a:r>
              <a:rPr lang="sl-SI" sz="3600" dirty="0">
                <a:solidFill>
                  <a:schemeClr val="tx1"/>
                </a:solidFill>
              </a:rPr>
              <a:t> ter po ugodnejšem razmerju med omega 3 in 6 maščobnimi kislinami. Posebno kakovost je potrebno ohraniti ali celo povečati – vključiti v rejski program.</a:t>
            </a:r>
          </a:p>
        </p:txBody>
      </p:sp>
      <p:sp>
        <p:nvSpPr>
          <p:cNvPr id="15" name="Zaobljeni pravokotnik 14"/>
          <p:cNvSpPr/>
          <p:nvPr/>
        </p:nvSpPr>
        <p:spPr>
          <a:xfrm>
            <a:off x="1255514" y="21272681"/>
            <a:ext cx="6327129" cy="3600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00B050"/>
                </a:solidFill>
              </a:rPr>
              <a:t>Pogled kmeta:</a:t>
            </a:r>
          </a:p>
          <a:p>
            <a:r>
              <a:rPr lang="sl-SI" sz="2800" dirty="0">
                <a:solidFill>
                  <a:schemeClr val="tx1"/>
                </a:solidFill>
                <a:latin typeface="Calibri" panose="020F0502020204030204" pitchFamily="34" charset="0"/>
              </a:rPr>
              <a:t>V ČASU, KO SE JE KRŠKOPOLJSKEGA PRAŠIČA REDILO LE ZA DOMAČE POTREBE NI BILO TEŽAV GENOM RYR1. S PREVOZI ŽIVALI DO KLAVNE LINIJE PA SE TEŽAVE LAHKO POJAVIJO. POGIN ZARADI STRESA JE NAJSLABŠA OPCIJA.</a:t>
            </a:r>
            <a:endParaRPr lang="sl-SI" sz="2800" dirty="0">
              <a:solidFill>
                <a:srgbClr val="92D050"/>
              </a:solidFill>
            </a:endParaRPr>
          </a:p>
        </p:txBody>
      </p:sp>
      <p:sp>
        <p:nvSpPr>
          <p:cNvPr id="16" name="Zaobljeni pravokotnik 15"/>
          <p:cNvSpPr/>
          <p:nvPr/>
        </p:nvSpPr>
        <p:spPr>
          <a:xfrm>
            <a:off x="969863" y="7389599"/>
            <a:ext cx="10905728" cy="132356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568424"/>
                </a:solidFill>
              </a:rPr>
              <a:t>Obdobje trajanja projekta</a:t>
            </a:r>
            <a:r>
              <a:rPr lang="sl-SI" sz="3600" dirty="0">
                <a:solidFill>
                  <a:srgbClr val="568424"/>
                </a:solidFill>
              </a:rPr>
              <a:t>: </a:t>
            </a:r>
            <a:r>
              <a:rPr lang="sl-SI" sz="3600" dirty="0">
                <a:solidFill>
                  <a:schemeClr val="tx1"/>
                </a:solidFill>
              </a:rPr>
              <a:t>nov. 2019 - nov. 2021</a:t>
            </a:r>
          </a:p>
          <a:p>
            <a:r>
              <a:rPr lang="sl-SI" sz="3600" b="1" dirty="0">
                <a:solidFill>
                  <a:srgbClr val="568424"/>
                </a:solidFill>
              </a:rPr>
              <a:t>Višina odobrenih sredstev</a:t>
            </a:r>
            <a:r>
              <a:rPr lang="sl-SI" sz="3600" dirty="0">
                <a:solidFill>
                  <a:srgbClr val="70AC2E"/>
                </a:solidFill>
              </a:rPr>
              <a:t>: </a:t>
            </a:r>
            <a:r>
              <a:rPr lang="sl-SI" sz="3600" dirty="0">
                <a:solidFill>
                  <a:schemeClr val="tx1"/>
                </a:solidFill>
              </a:rPr>
              <a:t>74.992,50 € </a:t>
            </a:r>
          </a:p>
        </p:txBody>
      </p:sp>
      <p:sp>
        <p:nvSpPr>
          <p:cNvPr id="17" name="Zaobljeni pravokotnik 16"/>
          <p:cNvSpPr/>
          <p:nvPr/>
        </p:nvSpPr>
        <p:spPr>
          <a:xfrm>
            <a:off x="7869226" y="21325331"/>
            <a:ext cx="6532523" cy="3600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00B050"/>
                </a:solidFill>
              </a:rPr>
              <a:t>Pogled svetovalca: </a:t>
            </a:r>
          </a:p>
          <a:p>
            <a:r>
              <a:rPr lang="sl-SI" sz="2800" dirty="0">
                <a:solidFill>
                  <a:schemeClr val="tx1"/>
                </a:solidFill>
              </a:rPr>
              <a:t>KAKOVOST (S SLEDLJIVOSTJO) JE POSTALA KLJUČNI ELEMENT IZBIRE POTROŠNIKA. PASMO JE POTREBNO OHRANITI KOT PASMO, KI IMA ODLIČNO RAZMERJE MED OMEGA 3 IN 6 MAŠČOBNIMI KILSINAMI ZA PREHRANO ČLOVEKA IN VISOKO PREHRANSKO VREDNOST.</a:t>
            </a:r>
          </a:p>
        </p:txBody>
      </p:sp>
      <p:sp>
        <p:nvSpPr>
          <p:cNvPr id="18" name="Zaobljeni pravokotnik 17"/>
          <p:cNvSpPr/>
          <p:nvPr/>
        </p:nvSpPr>
        <p:spPr>
          <a:xfrm>
            <a:off x="14688332" y="21272681"/>
            <a:ext cx="6120000" cy="366002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00B050"/>
                </a:solidFill>
              </a:rPr>
              <a:t>Pogled raziskovalca: </a:t>
            </a:r>
          </a:p>
          <a:p>
            <a:pPr lvl="0"/>
            <a:r>
              <a:rPr lang="sl-SI" sz="2800" dirty="0">
                <a:solidFill>
                  <a:schemeClr val="tx1"/>
                </a:solidFill>
              </a:rPr>
              <a:t>SPOZNAVANJE PASME KRŠKOPOLSJKI PRAŠIČ IN NJENIH LASTNOSTI NAM DA PRILOŽNOST ZA UGOTAVLJANJE RAZLIK MED PASMAMI IN ZNOTRAJ PASME. ČE OBSTAJAJO RAZLIKE, SE LAHKO IZVAJA ODBIRO IN IZBOLJŠUJE LASTNOSTI POPULACIJE.</a:t>
            </a:r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9" name="Zaobljeni pravokotnik 18"/>
          <p:cNvSpPr/>
          <p:nvPr/>
        </p:nvSpPr>
        <p:spPr>
          <a:xfrm>
            <a:off x="17892148" y="27187126"/>
            <a:ext cx="3060000" cy="14288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3200" dirty="0">
              <a:solidFill>
                <a:schemeClr val="tx1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1D140BA-A4C7-4BCC-A0C4-63AB7E31FA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16587" y="27315494"/>
            <a:ext cx="1923810" cy="124761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66E59D9-7D54-4472-808A-3A99ABE35D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41699" y="16985027"/>
            <a:ext cx="5332659" cy="3803860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2363C82A-413E-45DD-8586-934158B84A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7530" y="16985027"/>
            <a:ext cx="6868236" cy="3803860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22E2BF7D-B60C-44E9-8BC2-6638C8AA65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800000">
            <a:off x="2492298" y="17093883"/>
            <a:ext cx="5212708" cy="3695003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27B9B3D0-FA2C-4025-89A0-494DC5C6B48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190" y="9035076"/>
            <a:ext cx="3035776" cy="179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49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453</Words>
  <Application>Microsoft Office PowerPoint</Application>
  <PresentationFormat>Po meri</PresentationFormat>
  <Paragraphs>26</Paragraphs>
  <Slides>1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Grande</vt:lpstr>
      <vt:lpstr>Officeova tema</vt:lpstr>
      <vt:lpstr>PowerPointova predstavitev</vt:lpstr>
    </vt:vector>
  </TitlesOfParts>
  <Company>Ministrstvo za kmetijstvo in okolje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Vesna Miličić</dc:creator>
  <cp:lastModifiedBy>Andrej Kastelic</cp:lastModifiedBy>
  <cp:revision>83</cp:revision>
  <cp:lastPrinted>2020-11-05T11:10:20Z</cp:lastPrinted>
  <dcterms:created xsi:type="dcterms:W3CDTF">2019-10-01T08:14:05Z</dcterms:created>
  <dcterms:modified xsi:type="dcterms:W3CDTF">2021-11-12T08:44:43Z</dcterms:modified>
</cp:coreProperties>
</file>