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602700" cy="28803600"/>
  <p:notesSz cx="6797675" cy="9926638"/>
  <p:defaultText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p15:clr>
            <a:srgbClr val="A4A3A4"/>
          </p15:clr>
        </p15:guide>
        <p15:guide id="2" pos="6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424"/>
    <a:srgbClr val="70AC2E"/>
    <a:srgbClr val="80C535"/>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14" autoAdjust="0"/>
    <p:restoredTop sz="94660"/>
  </p:normalViewPr>
  <p:slideViewPr>
    <p:cSldViewPr>
      <p:cViewPr varScale="1">
        <p:scale>
          <a:sx n="26" d="100"/>
          <a:sy n="26" d="100"/>
        </p:scale>
        <p:origin x="3630" y="162"/>
      </p:cViewPr>
      <p:guideLst>
        <p:guide orient="horz" pos="9072"/>
        <p:guide pos="680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C4D26D0-1895-4C29-AA4B-35C2F05DFF4B}" type="datetimeFigureOut">
              <a:rPr lang="sl-SI" smtClean="0"/>
              <a:t>12. 11. 2021</a:t>
            </a:fld>
            <a:endParaRPr lang="sl-SI"/>
          </a:p>
        </p:txBody>
      </p:sp>
      <p:sp>
        <p:nvSpPr>
          <p:cNvPr id="4" name="Označba mesta stranske slike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632A1C5-84FD-4739-B5FC-511C51F693D2}" type="slidenum">
              <a:rPr lang="sl-SI" smtClean="0"/>
              <a:t>‹#›</a:t>
            </a:fld>
            <a:endParaRPr lang="sl-SI"/>
          </a:p>
        </p:txBody>
      </p:sp>
    </p:spTree>
    <p:extLst>
      <p:ext uri="{BB962C8B-B14F-4D97-AF65-F5344CB8AC3E}">
        <p14:creationId xmlns:p14="http://schemas.microsoft.com/office/powerpoint/2010/main" val="411974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632A1C5-84FD-4739-B5FC-511C51F693D2}" type="slidenum">
              <a:rPr lang="sl-SI" smtClean="0"/>
              <a:t>1</a:t>
            </a:fld>
            <a:endParaRPr lang="sl-SI"/>
          </a:p>
        </p:txBody>
      </p:sp>
    </p:spTree>
    <p:extLst>
      <p:ext uri="{BB962C8B-B14F-4D97-AF65-F5344CB8AC3E}">
        <p14:creationId xmlns:p14="http://schemas.microsoft.com/office/powerpoint/2010/main" val="22239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620203" y="8947787"/>
            <a:ext cx="18362295" cy="6174105"/>
          </a:xfrm>
        </p:spPr>
        <p:txBody>
          <a:bodyPr/>
          <a:lstStyle/>
          <a:p>
            <a:r>
              <a:rPr lang="sl-SI"/>
              <a:t>Uredite slog naslova matrice</a:t>
            </a:r>
          </a:p>
        </p:txBody>
      </p:sp>
      <p:sp>
        <p:nvSpPr>
          <p:cNvPr id="3" name="Podnaslov 2"/>
          <p:cNvSpPr>
            <a:spLocks noGrp="1"/>
          </p:cNvSpPr>
          <p:nvPr>
            <p:ph type="subTitle" idx="1"/>
          </p:nvPr>
        </p:nvSpPr>
        <p:spPr>
          <a:xfrm>
            <a:off x="3240405" y="16322040"/>
            <a:ext cx="15121890" cy="7360920"/>
          </a:xfrm>
        </p:spPr>
        <p:txBody>
          <a:bodyPr/>
          <a:lstStyle>
            <a:lvl1pPr marL="0" indent="0" algn="ctr">
              <a:buNone/>
              <a:defRPr>
                <a:solidFill>
                  <a:schemeClr val="tx1">
                    <a:tint val="75000"/>
                  </a:schemeClr>
                </a:solidFill>
              </a:defRPr>
            </a:lvl1pPr>
            <a:lvl2pPr marL="1440180" indent="0" algn="ctr">
              <a:buNone/>
              <a:defRPr>
                <a:solidFill>
                  <a:schemeClr val="tx1">
                    <a:tint val="75000"/>
                  </a:schemeClr>
                </a:solidFill>
              </a:defRPr>
            </a:lvl2pPr>
            <a:lvl3pPr marL="2880360" indent="0" algn="ctr">
              <a:buNone/>
              <a:defRPr>
                <a:solidFill>
                  <a:schemeClr val="tx1">
                    <a:tint val="75000"/>
                  </a:schemeClr>
                </a:solidFill>
              </a:defRPr>
            </a:lvl3pPr>
            <a:lvl4pPr marL="4320540" indent="0" algn="ctr">
              <a:buNone/>
              <a:defRPr>
                <a:solidFill>
                  <a:schemeClr val="tx1">
                    <a:tint val="75000"/>
                  </a:schemeClr>
                </a:solidFill>
              </a:defRPr>
            </a:lvl4pPr>
            <a:lvl5pPr marL="5760720" indent="0" algn="ctr">
              <a:buNone/>
              <a:defRPr>
                <a:solidFill>
                  <a:schemeClr val="tx1">
                    <a:tint val="75000"/>
                  </a:schemeClr>
                </a:solidFill>
              </a:defRPr>
            </a:lvl5pPr>
            <a:lvl6pPr marL="7200900" indent="0" algn="ctr">
              <a:buNone/>
              <a:defRPr>
                <a:solidFill>
                  <a:schemeClr val="tx1">
                    <a:tint val="75000"/>
                  </a:schemeClr>
                </a:solidFill>
              </a:defRPr>
            </a:lvl6pPr>
            <a:lvl7pPr marL="8641080" indent="0" algn="ctr">
              <a:buNone/>
              <a:defRPr>
                <a:solidFill>
                  <a:schemeClr val="tx1">
                    <a:tint val="75000"/>
                  </a:schemeClr>
                </a:solidFill>
              </a:defRPr>
            </a:lvl7pPr>
            <a:lvl8pPr marL="10081260" indent="0" algn="ctr">
              <a:buNone/>
              <a:defRPr>
                <a:solidFill>
                  <a:schemeClr val="tx1">
                    <a:tint val="75000"/>
                  </a:schemeClr>
                </a:solidFill>
              </a:defRPr>
            </a:lvl8pPr>
            <a:lvl9pPr marL="1152144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9F17F325-998A-4738-835F-A9833D5128D4}" type="datetimeFigureOut">
              <a:rPr lang="sl-SI" smtClean="0"/>
              <a:t>12. 11. 2021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29236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57882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15661957" y="1153482"/>
            <a:ext cx="4860608" cy="2457640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1080135" y="1153482"/>
            <a:ext cx="14221778" cy="2457640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86112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7416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706464" y="18508982"/>
            <a:ext cx="18362295" cy="5720715"/>
          </a:xfrm>
        </p:spPr>
        <p:txBody>
          <a:bodyPr anchor="t"/>
          <a:lstStyle>
            <a:lvl1pPr algn="l">
              <a:defRPr sz="12600" b="1" cap="all"/>
            </a:lvl1pPr>
          </a:lstStyle>
          <a:p>
            <a:r>
              <a:rPr lang="sl-SI"/>
              <a:t>Uredite slog naslova matrice</a:t>
            </a:r>
          </a:p>
        </p:txBody>
      </p:sp>
      <p:sp>
        <p:nvSpPr>
          <p:cNvPr id="3" name="Ograda besedila 2"/>
          <p:cNvSpPr>
            <a:spLocks noGrp="1"/>
          </p:cNvSpPr>
          <p:nvPr>
            <p:ph type="body" idx="1"/>
          </p:nvPr>
        </p:nvSpPr>
        <p:spPr>
          <a:xfrm>
            <a:off x="1706464" y="12208197"/>
            <a:ext cx="18362295" cy="6300785"/>
          </a:xfrm>
        </p:spPr>
        <p:txBody>
          <a:bodyPr anchor="b"/>
          <a:lstStyle>
            <a:lvl1pPr marL="0" indent="0">
              <a:buNone/>
              <a:defRPr sz="6300">
                <a:solidFill>
                  <a:schemeClr val="tx1">
                    <a:tint val="75000"/>
                  </a:schemeClr>
                </a:solidFill>
              </a:defRPr>
            </a:lvl1pPr>
            <a:lvl2pPr marL="1440180" indent="0">
              <a:buNone/>
              <a:defRPr sz="5700">
                <a:solidFill>
                  <a:schemeClr val="tx1">
                    <a:tint val="75000"/>
                  </a:schemeClr>
                </a:solidFill>
              </a:defRPr>
            </a:lvl2pPr>
            <a:lvl3pPr marL="2880360" indent="0">
              <a:buNone/>
              <a:defRPr sz="5000">
                <a:solidFill>
                  <a:schemeClr val="tx1">
                    <a:tint val="75000"/>
                  </a:schemeClr>
                </a:solidFill>
              </a:defRPr>
            </a:lvl3pPr>
            <a:lvl4pPr marL="4320540" indent="0">
              <a:buNone/>
              <a:defRPr sz="4400">
                <a:solidFill>
                  <a:schemeClr val="tx1">
                    <a:tint val="75000"/>
                  </a:schemeClr>
                </a:solidFill>
              </a:defRPr>
            </a:lvl4pPr>
            <a:lvl5pPr marL="5760720" indent="0">
              <a:buNone/>
              <a:defRPr sz="4400">
                <a:solidFill>
                  <a:schemeClr val="tx1">
                    <a:tint val="75000"/>
                  </a:schemeClr>
                </a:solidFill>
              </a:defRPr>
            </a:lvl5pPr>
            <a:lvl6pPr marL="7200900" indent="0">
              <a:buNone/>
              <a:defRPr sz="4400">
                <a:solidFill>
                  <a:schemeClr val="tx1">
                    <a:tint val="75000"/>
                  </a:schemeClr>
                </a:solidFill>
              </a:defRPr>
            </a:lvl6pPr>
            <a:lvl7pPr marL="8641080" indent="0">
              <a:buNone/>
              <a:defRPr sz="4400">
                <a:solidFill>
                  <a:schemeClr val="tx1">
                    <a:tint val="75000"/>
                  </a:schemeClr>
                </a:solidFill>
              </a:defRPr>
            </a:lvl7pPr>
            <a:lvl8pPr marL="10081260" indent="0">
              <a:buNone/>
              <a:defRPr sz="4400">
                <a:solidFill>
                  <a:schemeClr val="tx1">
                    <a:tint val="75000"/>
                  </a:schemeClr>
                </a:solidFill>
              </a:defRPr>
            </a:lvl8pPr>
            <a:lvl9pPr marL="11521440" indent="0">
              <a:buNone/>
              <a:defRPr sz="4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9F17F325-998A-4738-835F-A9833D5128D4}" type="datetimeFigureOut">
              <a:rPr lang="sl-SI" smtClean="0"/>
              <a:t>12. 11. 2021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82799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1080135"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10981372"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9F17F325-998A-4738-835F-A9833D5128D4}" type="datetimeFigureOut">
              <a:rPr lang="sl-SI" smtClean="0"/>
              <a:t>12. 11. 2021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01033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1080135" y="6447475"/>
            <a:ext cx="9544944"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a:t>Uredite sloge besedila matrice</a:t>
            </a:r>
          </a:p>
        </p:txBody>
      </p:sp>
      <p:sp>
        <p:nvSpPr>
          <p:cNvPr id="4" name="Ograda vsebine 3"/>
          <p:cNvSpPr>
            <a:spLocks noGrp="1"/>
          </p:cNvSpPr>
          <p:nvPr>
            <p:ph sz="half" idx="2"/>
          </p:nvPr>
        </p:nvSpPr>
        <p:spPr>
          <a:xfrm>
            <a:off x="1080135" y="9134475"/>
            <a:ext cx="9544944"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10973873" y="6447475"/>
            <a:ext cx="9548693"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a:t>Uredite sloge besedila matrice</a:t>
            </a:r>
          </a:p>
        </p:txBody>
      </p:sp>
      <p:sp>
        <p:nvSpPr>
          <p:cNvPr id="6" name="Ograda vsebine 5"/>
          <p:cNvSpPr>
            <a:spLocks noGrp="1"/>
          </p:cNvSpPr>
          <p:nvPr>
            <p:ph sz="quarter" idx="4"/>
          </p:nvPr>
        </p:nvSpPr>
        <p:spPr>
          <a:xfrm>
            <a:off x="10973873" y="9134475"/>
            <a:ext cx="9548693"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9F17F325-998A-4738-835F-A9833D5128D4}" type="datetimeFigureOut">
              <a:rPr lang="sl-SI" smtClean="0"/>
              <a:t>12. 11. 2021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65539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9F17F325-998A-4738-835F-A9833D5128D4}" type="datetimeFigureOut">
              <a:rPr lang="sl-SI" smtClean="0"/>
              <a:t>12. 11. 2021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56213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9F17F325-998A-4738-835F-A9833D5128D4}" type="datetimeFigureOut">
              <a:rPr lang="sl-SI" smtClean="0"/>
              <a:t>12. 11. 2021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08680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080136" y="1146810"/>
            <a:ext cx="7107139" cy="4880610"/>
          </a:xfrm>
        </p:spPr>
        <p:txBody>
          <a:bodyPr anchor="b"/>
          <a:lstStyle>
            <a:lvl1pPr algn="l">
              <a:defRPr sz="6300" b="1"/>
            </a:lvl1pPr>
          </a:lstStyle>
          <a:p>
            <a:r>
              <a:rPr lang="sl-SI"/>
              <a:t>Uredite slog naslova matrice</a:t>
            </a:r>
          </a:p>
        </p:txBody>
      </p:sp>
      <p:sp>
        <p:nvSpPr>
          <p:cNvPr id="3" name="Ograda vsebine 2"/>
          <p:cNvSpPr>
            <a:spLocks noGrp="1"/>
          </p:cNvSpPr>
          <p:nvPr>
            <p:ph idx="1"/>
          </p:nvPr>
        </p:nvSpPr>
        <p:spPr>
          <a:xfrm>
            <a:off x="8446056" y="1146812"/>
            <a:ext cx="12076509" cy="24583075"/>
          </a:xfrm>
        </p:spPr>
        <p:txBody>
          <a:bodyPr/>
          <a:lstStyle>
            <a:lvl1pPr>
              <a:defRPr sz="10100"/>
            </a:lvl1pPr>
            <a:lvl2pPr>
              <a:defRPr sz="8800"/>
            </a:lvl2pPr>
            <a:lvl3pPr>
              <a:defRPr sz="7600"/>
            </a:lvl3pPr>
            <a:lvl4pPr>
              <a:defRPr sz="6300"/>
            </a:lvl4pPr>
            <a:lvl5pPr>
              <a:defRPr sz="6300"/>
            </a:lvl5pPr>
            <a:lvl6pPr>
              <a:defRPr sz="6300"/>
            </a:lvl6pPr>
            <a:lvl7pPr>
              <a:defRPr sz="6300"/>
            </a:lvl7pPr>
            <a:lvl8pPr>
              <a:defRPr sz="6300"/>
            </a:lvl8pPr>
            <a:lvl9pPr>
              <a:defRPr sz="63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1080136" y="6027422"/>
            <a:ext cx="7107139" cy="19702465"/>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12. 11. 2021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92984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4234280" y="20162520"/>
            <a:ext cx="12961620" cy="2380300"/>
          </a:xfrm>
        </p:spPr>
        <p:txBody>
          <a:bodyPr anchor="b"/>
          <a:lstStyle>
            <a:lvl1pPr algn="l">
              <a:defRPr sz="6300" b="1"/>
            </a:lvl1pPr>
          </a:lstStyle>
          <a:p>
            <a:r>
              <a:rPr lang="sl-SI"/>
              <a:t>Uredite slog naslova matrice</a:t>
            </a:r>
          </a:p>
        </p:txBody>
      </p:sp>
      <p:sp>
        <p:nvSpPr>
          <p:cNvPr id="3" name="Ograda slike 2"/>
          <p:cNvSpPr>
            <a:spLocks noGrp="1"/>
          </p:cNvSpPr>
          <p:nvPr>
            <p:ph type="pic" idx="1"/>
          </p:nvPr>
        </p:nvSpPr>
        <p:spPr>
          <a:xfrm>
            <a:off x="4234280" y="2573655"/>
            <a:ext cx="12961620" cy="17282160"/>
          </a:xfrm>
        </p:spPr>
        <p:txBody>
          <a:bodyPr/>
          <a:lstStyle>
            <a:lvl1pPr marL="0" indent="0">
              <a:buNone/>
              <a:defRPr sz="10100"/>
            </a:lvl1pPr>
            <a:lvl2pPr marL="1440180" indent="0">
              <a:buNone/>
              <a:defRPr sz="8800"/>
            </a:lvl2pPr>
            <a:lvl3pPr marL="2880360" indent="0">
              <a:buNone/>
              <a:defRPr sz="760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sl-SI"/>
          </a:p>
        </p:txBody>
      </p:sp>
      <p:sp>
        <p:nvSpPr>
          <p:cNvPr id="4" name="Ograda besedila 3"/>
          <p:cNvSpPr>
            <a:spLocks noGrp="1"/>
          </p:cNvSpPr>
          <p:nvPr>
            <p:ph type="body" sz="half" idx="2"/>
          </p:nvPr>
        </p:nvSpPr>
        <p:spPr>
          <a:xfrm>
            <a:off x="4234280" y="22542820"/>
            <a:ext cx="12961620" cy="3380420"/>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12. 11. 2021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2395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1080135" y="1153480"/>
            <a:ext cx="19442430" cy="4800600"/>
          </a:xfrm>
          <a:prstGeom prst="rect">
            <a:avLst/>
          </a:prstGeom>
        </p:spPr>
        <p:txBody>
          <a:bodyPr vert="horz" lIns="288036" tIns="144018" rIns="288036" bIns="144018" rtlCol="0" anchor="ctr">
            <a:normAutofit/>
          </a:bodyPr>
          <a:lstStyle/>
          <a:p>
            <a:r>
              <a:rPr lang="sl-SI"/>
              <a:t>Uredite slog naslova matrice</a:t>
            </a:r>
          </a:p>
        </p:txBody>
      </p:sp>
      <p:sp>
        <p:nvSpPr>
          <p:cNvPr id="3" name="Ograda besedila 2"/>
          <p:cNvSpPr>
            <a:spLocks noGrp="1"/>
          </p:cNvSpPr>
          <p:nvPr>
            <p:ph type="body" idx="1"/>
          </p:nvPr>
        </p:nvSpPr>
        <p:spPr>
          <a:xfrm>
            <a:off x="1080135" y="6720842"/>
            <a:ext cx="19442430" cy="19009045"/>
          </a:xfrm>
          <a:prstGeom prst="rect">
            <a:avLst/>
          </a:prstGeom>
        </p:spPr>
        <p:txBody>
          <a:bodyPr vert="horz" lIns="288036" tIns="144018" rIns="288036" bIns="144018"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1080135" y="26696672"/>
            <a:ext cx="5040630" cy="1533525"/>
          </a:xfrm>
          <a:prstGeom prst="rect">
            <a:avLst/>
          </a:prstGeom>
        </p:spPr>
        <p:txBody>
          <a:bodyPr vert="horz" lIns="288036" tIns="144018" rIns="288036" bIns="144018" rtlCol="0" anchor="ctr"/>
          <a:lstStyle>
            <a:lvl1pPr algn="l">
              <a:defRPr sz="3800">
                <a:solidFill>
                  <a:schemeClr val="tx1">
                    <a:tint val="75000"/>
                  </a:schemeClr>
                </a:solidFill>
              </a:defRPr>
            </a:lvl1pPr>
          </a:lstStyle>
          <a:p>
            <a:fld id="{9F17F325-998A-4738-835F-A9833D5128D4}" type="datetimeFigureOut">
              <a:rPr lang="sl-SI" smtClean="0"/>
              <a:t>12. 11. 2021</a:t>
            </a:fld>
            <a:endParaRPr lang="sl-SI"/>
          </a:p>
        </p:txBody>
      </p:sp>
      <p:sp>
        <p:nvSpPr>
          <p:cNvPr id="5" name="Ograda noge 4"/>
          <p:cNvSpPr>
            <a:spLocks noGrp="1"/>
          </p:cNvSpPr>
          <p:nvPr>
            <p:ph type="ftr" sz="quarter" idx="3"/>
          </p:nvPr>
        </p:nvSpPr>
        <p:spPr>
          <a:xfrm>
            <a:off x="7380923" y="26696672"/>
            <a:ext cx="6840855" cy="1533525"/>
          </a:xfrm>
          <a:prstGeom prst="rect">
            <a:avLst/>
          </a:prstGeom>
        </p:spPr>
        <p:txBody>
          <a:bodyPr vert="horz" lIns="288036" tIns="144018" rIns="288036" bIns="144018" rtlCol="0" anchor="ctr"/>
          <a:lstStyle>
            <a:lvl1pPr algn="ctr">
              <a:defRPr sz="38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15481935" y="26696672"/>
            <a:ext cx="5040630" cy="1533525"/>
          </a:xfrm>
          <a:prstGeom prst="rect">
            <a:avLst/>
          </a:prstGeom>
        </p:spPr>
        <p:txBody>
          <a:bodyPr vert="horz" lIns="288036" tIns="144018" rIns="288036" bIns="144018" rtlCol="0" anchor="ctr"/>
          <a:lstStyle>
            <a:lvl1pPr algn="r">
              <a:defRPr sz="3800">
                <a:solidFill>
                  <a:schemeClr val="tx1">
                    <a:tint val="75000"/>
                  </a:schemeClr>
                </a:solidFill>
              </a:defRPr>
            </a:lvl1pPr>
          </a:lstStyle>
          <a:p>
            <a:fld id="{BFA4AA9F-E5F2-4C9B-A5BB-97D972B63C09}" type="slidenum">
              <a:rPr lang="sl-SI" smtClean="0"/>
              <a:t>‹#›</a:t>
            </a:fld>
            <a:endParaRPr lang="sl-SI"/>
          </a:p>
        </p:txBody>
      </p:sp>
    </p:spTree>
    <p:extLst>
      <p:ext uri="{BB962C8B-B14F-4D97-AF65-F5344CB8AC3E}">
        <p14:creationId xmlns:p14="http://schemas.microsoft.com/office/powerpoint/2010/main" val="363211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80360" rtl="0" eaLnBrk="1" latinLnBrk="0" hangingPunct="1">
        <a:spcBef>
          <a:spcPct val="0"/>
        </a:spcBef>
        <a:buNone/>
        <a:defRPr sz="13900" kern="1200">
          <a:solidFill>
            <a:schemeClr val="tx1"/>
          </a:solidFill>
          <a:latin typeface="+mj-lt"/>
          <a:ea typeface="+mj-ea"/>
          <a:cs typeface="+mj-cs"/>
        </a:defRPr>
      </a:lvl1pPr>
    </p:titleStyle>
    <p:bodyStyle>
      <a:lvl1pPr marL="1080135" indent="-1080135" algn="l" defTabSz="2880360"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1pPr>
      <a:lvl2pPr marL="2340293" indent="-900113" algn="l" defTabSz="2880360"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2pPr>
      <a:lvl3pPr marL="3600450" indent="-720090" algn="l" defTabSz="2880360"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3pPr>
      <a:lvl4pPr marL="50406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4pPr>
      <a:lvl5pPr marL="648081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5pPr>
      <a:lvl6pPr marL="792099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6pPr>
      <a:lvl7pPr marL="936117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7pPr>
      <a:lvl8pPr marL="1080135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8pPr>
      <a:lvl9pPr marL="122415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9pPr>
    </p:bodyStyle>
    <p:other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5F8C78BC-4FC9-4F58-A919-30FEBC418E65}"/>
              </a:ext>
            </a:extLst>
          </p:cNvPr>
          <p:cNvPicPr>
            <a:picLocks noChangeAspect="1"/>
          </p:cNvPicPr>
          <p:nvPr/>
        </p:nvPicPr>
        <p:blipFill>
          <a:blip r:embed="rId3"/>
          <a:stretch>
            <a:fillRect/>
          </a:stretch>
        </p:blipFill>
        <p:spPr>
          <a:xfrm>
            <a:off x="16057351" y="12802701"/>
            <a:ext cx="2473257" cy="3297676"/>
          </a:xfrm>
          <a:prstGeom prst="rect">
            <a:avLst/>
          </a:prstGeom>
        </p:spPr>
      </p:pic>
      <p:pic>
        <p:nvPicPr>
          <p:cNvPr id="1026"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8239" y="26944084"/>
            <a:ext cx="5301417" cy="1800199"/>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FFD4384F-790A-420C-8BCA-1769490F4C6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66" y="27435248"/>
            <a:ext cx="6263780" cy="1008112"/>
          </a:xfrm>
          <a:prstGeom prst="rect">
            <a:avLst/>
          </a:prstGeom>
        </p:spPr>
      </p:pic>
      <p:pic>
        <p:nvPicPr>
          <p:cNvPr id="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64762" t="16857" r="26838" b="73619"/>
          <a:stretch/>
        </p:blipFill>
        <p:spPr bwMode="auto">
          <a:xfrm>
            <a:off x="5581554" y="26894523"/>
            <a:ext cx="5220658" cy="184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88837" t="17248" r="7789" b="70880"/>
          <a:stretch/>
        </p:blipFill>
        <p:spPr bwMode="auto">
          <a:xfrm>
            <a:off x="15976263" y="27007596"/>
            <a:ext cx="1577589" cy="173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aobljeni pravokotnik 4"/>
          <p:cNvSpPr/>
          <p:nvPr/>
        </p:nvSpPr>
        <p:spPr>
          <a:xfrm>
            <a:off x="1255514" y="8848514"/>
            <a:ext cx="19918726" cy="12087848"/>
          </a:xfrm>
          <a:prstGeom prst="roundRect">
            <a:avLst/>
          </a:prstGeom>
          <a:ln/>
        </p:spPr>
        <p:style>
          <a:lnRef idx="2">
            <a:schemeClr val="dk1"/>
          </a:lnRef>
          <a:fillRef idx="1">
            <a:schemeClr val="lt1"/>
          </a:fillRef>
          <a:effectRef idx="0">
            <a:schemeClr val="dk1"/>
          </a:effectRef>
          <a:fontRef idx="minor">
            <a:schemeClr val="dk1"/>
          </a:fontRef>
        </p:style>
        <p:txBody>
          <a:bodyPr tIns="0" rtlCol="0" anchor="t" anchorCtr="1"/>
          <a:lstStyle/>
          <a:p>
            <a:r>
              <a:rPr lang="sl-SI" sz="4800" b="1" dirty="0">
                <a:solidFill>
                  <a:schemeClr val="tx1"/>
                </a:solidFill>
              </a:rPr>
              <a:t>Sledljivost porekla pri pasmi krškopoljski prašič</a:t>
            </a:r>
          </a:p>
          <a:p>
            <a:pPr marL="857250" indent="-857250" algn="ctr">
              <a:buFontTx/>
              <a:buChar char="-"/>
            </a:pPr>
            <a:r>
              <a:rPr lang="sl-SI" sz="3200" b="1" dirty="0">
                <a:solidFill>
                  <a:srgbClr val="568424"/>
                </a:solidFill>
              </a:rPr>
              <a:t>Namen in cilji projekta</a:t>
            </a:r>
            <a:r>
              <a:rPr lang="sl-SI" sz="3200" b="1" dirty="0">
                <a:solidFill>
                  <a:srgbClr val="70AC2E"/>
                </a:solidFill>
              </a:rPr>
              <a:t>: </a:t>
            </a:r>
            <a:r>
              <a:rPr lang="sl-SI" sz="1000" b="1" dirty="0">
                <a:solidFill>
                  <a:srgbClr val="333333"/>
                </a:solidFill>
                <a:latin typeface="Lucida Grande"/>
              </a:rPr>
              <a:t> </a:t>
            </a:r>
            <a:r>
              <a:rPr lang="sl-SI" sz="3200" dirty="0">
                <a:solidFill>
                  <a:schemeClr val="tx1"/>
                </a:solidFill>
              </a:rPr>
              <a:t>Razširiti trženje mesnih izdelkov iz prašičev krškopoljske pasme na območju Slovenije. Zagotoviti dokumentacijsko sledljivost individualne oznake prašičev krškopoljske pasme od rojstva prek linije klanja do končnega potrošnika, ter imeti genetsko metodo za nadzor sledljivosti. </a:t>
            </a:r>
          </a:p>
          <a:p>
            <a:pPr marL="857250" indent="-857250" algn="ctr">
              <a:buFontTx/>
              <a:buChar char="-"/>
            </a:pPr>
            <a:r>
              <a:rPr lang="sl-SI" sz="3200" b="1" dirty="0">
                <a:solidFill>
                  <a:srgbClr val="568424"/>
                </a:solidFill>
              </a:rPr>
              <a:t>Pričakovani rezultati: </a:t>
            </a:r>
            <a:r>
              <a:rPr lang="sl-SI" sz="3200" dirty="0">
                <a:solidFill>
                  <a:schemeClr val="tx1"/>
                </a:solidFill>
              </a:rPr>
              <a:t>Oblikovati zanesljivo, hitro in cenovno sprejemljivo metodo za preverjanje izdelkov, ki se tržijo kot izdelki iz prašičev krškopoljske pasme, ter prispevati k strateškim ciljem ohranjanja genskega vira – avtohtone pasme, ohranjanja </a:t>
            </a:r>
            <a:r>
              <a:rPr lang="sl-SI" sz="3200" dirty="0" err="1">
                <a:solidFill>
                  <a:schemeClr val="tx1"/>
                </a:solidFill>
              </a:rPr>
              <a:t>biodiverzitete</a:t>
            </a:r>
            <a:r>
              <a:rPr lang="sl-SI" sz="3200" dirty="0">
                <a:solidFill>
                  <a:schemeClr val="tx1"/>
                </a:solidFill>
              </a:rPr>
              <a:t> in </a:t>
            </a:r>
            <a:r>
              <a:rPr lang="sl-SI" sz="3200" dirty="0" err="1">
                <a:solidFill>
                  <a:schemeClr val="tx1"/>
                </a:solidFill>
              </a:rPr>
              <a:t>diverzitete</a:t>
            </a:r>
            <a:r>
              <a:rPr lang="sl-SI" sz="3200" dirty="0">
                <a:solidFill>
                  <a:schemeClr val="tx1"/>
                </a:solidFill>
              </a:rPr>
              <a:t> hrane ter prispevka k ohranjanju okolja, saj gre za manj intenzivne reje, ki manj bremenijo okolje.</a:t>
            </a:r>
            <a:r>
              <a:rPr lang="sl-SI" sz="1800" b="1" dirty="0">
                <a:effectLst/>
                <a:latin typeface="Arial" panose="020B0604020202020204" pitchFamily="34" charset="0"/>
                <a:ea typeface="Calibri" panose="020F0502020204030204" pitchFamily="34" charset="0"/>
              </a:rPr>
              <a:t>.</a:t>
            </a:r>
          </a:p>
          <a:p>
            <a:pPr marL="457200" indent="-457200" algn="ctr">
              <a:buFontTx/>
              <a:buChar char="-"/>
            </a:pPr>
            <a:r>
              <a:rPr lang="sl-SI" sz="3200" b="1" dirty="0">
                <a:solidFill>
                  <a:srgbClr val="568424"/>
                </a:solidFill>
              </a:rPr>
              <a:t>Dosedanji rezultati projekta</a:t>
            </a:r>
            <a:r>
              <a:rPr lang="sl-SI" sz="3200" b="1" dirty="0">
                <a:solidFill>
                  <a:srgbClr val="70AC2E"/>
                </a:solidFill>
              </a:rPr>
              <a:t>:</a:t>
            </a:r>
            <a:r>
              <a:rPr lang="sl-SI" sz="3200" dirty="0">
                <a:solidFill>
                  <a:srgbClr val="70AC2E"/>
                </a:solidFill>
              </a:rPr>
              <a:t> </a:t>
            </a:r>
            <a:r>
              <a:rPr lang="sl-SI" sz="3200" dirty="0">
                <a:solidFill>
                  <a:schemeClr val="tx1"/>
                </a:solidFill>
              </a:rPr>
              <a:t>Izvedli smo odvzem preko 800 vzorcev prašičev krškopoljske pasme ter za primerjavo tudi 50 vzorcev drugih pasem in hibridov prašičev ter jih </a:t>
            </a:r>
            <a:r>
              <a:rPr lang="sl-SI" sz="3200" dirty="0" err="1">
                <a:solidFill>
                  <a:schemeClr val="tx1"/>
                </a:solidFill>
              </a:rPr>
              <a:t>genotipizirali</a:t>
            </a:r>
            <a:r>
              <a:rPr lang="sl-SI" sz="3200" dirty="0">
                <a:solidFill>
                  <a:schemeClr val="tx1"/>
                </a:solidFill>
              </a:rPr>
              <a:t>. Izbrali smo več metod po katerih lahko ovržemo ali potrdimo, če meso, mesni izdelek ali jed izvira izključno iz prašičev krškopoljske pasme (lahko mu je dodano meso druge živalske vrste, kar mora biti zapisano na deklaraciji). </a:t>
            </a:r>
          </a:p>
          <a:p>
            <a:pPr algn="ctr"/>
            <a:r>
              <a:rPr lang="sl-SI" sz="3200" b="1" dirty="0">
                <a:solidFill>
                  <a:srgbClr val="568424"/>
                </a:solidFill>
              </a:rPr>
              <a:t>Zaključek:</a:t>
            </a:r>
            <a:r>
              <a:rPr lang="sl-SI" sz="3200" b="1" dirty="0">
                <a:solidFill>
                  <a:srgbClr val="70AC2E"/>
                </a:solidFill>
              </a:rPr>
              <a:t>  </a:t>
            </a:r>
            <a:r>
              <a:rPr lang="sl-SI" sz="3200" b="1" dirty="0">
                <a:solidFill>
                  <a:schemeClr val="tx1"/>
                </a:solidFill>
              </a:rPr>
              <a:t>Oblikovana je metoda in protokol, ki omogoča nadzor nad izvorom mesnih izdelkov in jedi, označenih kot izdelek ali jed iz prašičev krškopoljske pasme. Mesečno je odvzetih 5-15 takšnih vzorcev. Ugotovitve potvorb izvora so posredovane inšpekcijskim službam, saj gre v primeru potvorb za večje število kršitev (zavajanje potrošnikov, kršitev sledljivosti izvora mesa, ...).</a:t>
            </a:r>
          </a:p>
          <a:p>
            <a:pPr marL="857250" indent="-857250" algn="ctr">
              <a:buFontTx/>
              <a:buChar char="-"/>
            </a:pPr>
            <a:endParaRPr lang="sl-SI" dirty="0">
              <a:solidFill>
                <a:srgbClr val="92D050"/>
              </a:solidFill>
            </a:endParaRPr>
          </a:p>
        </p:txBody>
      </p:sp>
      <p:sp>
        <p:nvSpPr>
          <p:cNvPr id="10" name="Zaobljeni pravokotnik 9"/>
          <p:cNvSpPr/>
          <p:nvPr/>
        </p:nvSpPr>
        <p:spPr>
          <a:xfrm>
            <a:off x="969863" y="331096"/>
            <a:ext cx="19982286" cy="2016224"/>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7200" b="1" dirty="0"/>
              <a:t>Sledljivost porekla pri pasmi krškopoljski prašič</a:t>
            </a:r>
          </a:p>
        </p:txBody>
      </p:sp>
      <p:sp>
        <p:nvSpPr>
          <p:cNvPr id="11" name="Zaobljeni pravokotnik 10"/>
          <p:cNvSpPr/>
          <p:nvPr/>
        </p:nvSpPr>
        <p:spPr>
          <a:xfrm>
            <a:off x="969863" y="2788464"/>
            <a:ext cx="10905728" cy="444509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568424"/>
                </a:solidFill>
              </a:rPr>
              <a:t>Vodilni partner</a:t>
            </a:r>
            <a:r>
              <a:rPr lang="sl-SI" sz="3600" dirty="0">
                <a:solidFill>
                  <a:srgbClr val="568424"/>
                </a:solidFill>
              </a:rPr>
              <a:t>: </a:t>
            </a:r>
            <a:r>
              <a:rPr lang="sl-SI" sz="3600" dirty="0">
                <a:solidFill>
                  <a:schemeClr val="tx1"/>
                </a:solidFill>
              </a:rPr>
              <a:t>KGZS, Kmetijsko gozdarski zavod Novo mesto </a:t>
            </a:r>
          </a:p>
          <a:p>
            <a:r>
              <a:rPr lang="sl-SI" sz="3600" b="1" dirty="0">
                <a:solidFill>
                  <a:srgbClr val="568424"/>
                </a:solidFill>
              </a:rPr>
              <a:t>Ostali člani partnerstva</a:t>
            </a:r>
            <a:r>
              <a:rPr lang="sl-SI" sz="3600" dirty="0">
                <a:solidFill>
                  <a:srgbClr val="92D050"/>
                </a:solidFill>
              </a:rPr>
              <a:t>: </a:t>
            </a:r>
            <a:r>
              <a:rPr lang="sl-SI" sz="3600" dirty="0">
                <a:solidFill>
                  <a:schemeClr val="tx1"/>
                </a:solidFill>
              </a:rPr>
              <a:t>Kmetijski inštitut Slovenije, KGZS-Zavod Celje, kmetijska gospodarstva Ložar, Kamenik, Žgajnar, Dežman in Društvo za ohranjanje podeželske dediščine Belčji vrh ter Kunst 1966 Gostilna in Društvo rejcev krškopoljskih prašičev.</a:t>
            </a:r>
          </a:p>
        </p:txBody>
      </p:sp>
      <p:sp>
        <p:nvSpPr>
          <p:cNvPr id="12" name="Zaobljeni pravokotnik 11"/>
          <p:cNvSpPr/>
          <p:nvPr/>
        </p:nvSpPr>
        <p:spPr>
          <a:xfrm>
            <a:off x="661968" y="25241075"/>
            <a:ext cx="20512272" cy="171037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dirty="0"/>
              <a:t>Kontaktni podatki vodilnega partnerja:   KGZS - Zavod Novo mesto </a:t>
            </a:r>
          </a:p>
          <a:p>
            <a:r>
              <a:rPr lang="sl-SI" sz="3600" dirty="0"/>
              <a:t>Kontaktni podatki predstavitelja posterja : Andrej Kastelic, andrej.kastelic@kgzs-zavodnm.si</a:t>
            </a:r>
          </a:p>
          <a:p>
            <a:r>
              <a:rPr lang="sl-SI" sz="3600" dirty="0"/>
              <a:t>Spletna stran projekta: www.kmetijskizavod-nm.si</a:t>
            </a:r>
          </a:p>
        </p:txBody>
      </p:sp>
      <p:sp>
        <p:nvSpPr>
          <p:cNvPr id="13" name="Zaobljeni pravokotnik 12"/>
          <p:cNvSpPr/>
          <p:nvPr/>
        </p:nvSpPr>
        <p:spPr>
          <a:xfrm>
            <a:off x="12166416" y="2835504"/>
            <a:ext cx="8785732" cy="202341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sz="3600" dirty="0">
              <a:solidFill>
                <a:srgbClr val="92D050"/>
              </a:solidFill>
            </a:endParaRPr>
          </a:p>
          <a:p>
            <a:r>
              <a:rPr lang="sl-SI" sz="3600" b="1" dirty="0">
                <a:solidFill>
                  <a:srgbClr val="568424"/>
                </a:solidFill>
              </a:rPr>
              <a:t>Tip projekta</a:t>
            </a:r>
            <a:r>
              <a:rPr lang="sl-SI" sz="3600" dirty="0">
                <a:solidFill>
                  <a:srgbClr val="70AC2E"/>
                </a:solidFill>
              </a:rPr>
              <a:t>: </a:t>
            </a:r>
            <a:r>
              <a:rPr lang="sl-SI" sz="3600" dirty="0">
                <a:solidFill>
                  <a:schemeClr val="tx1"/>
                </a:solidFill>
              </a:rPr>
              <a:t>EIP</a:t>
            </a:r>
          </a:p>
          <a:p>
            <a:r>
              <a:rPr lang="sl-SI" sz="3600" b="1" dirty="0">
                <a:solidFill>
                  <a:srgbClr val="568424"/>
                </a:solidFill>
              </a:rPr>
              <a:t>Tematika projekta:</a:t>
            </a:r>
            <a:r>
              <a:rPr lang="sl-SI" sz="3600" dirty="0">
                <a:solidFill>
                  <a:srgbClr val="568424"/>
                </a:solidFill>
              </a:rPr>
              <a:t> </a:t>
            </a:r>
            <a:r>
              <a:rPr lang="sl-SI" sz="3600" dirty="0">
                <a:solidFill>
                  <a:schemeClr val="tx1"/>
                </a:solidFill>
              </a:rPr>
              <a:t>prašičereja, </a:t>
            </a:r>
            <a:br>
              <a:rPr lang="sl-SI" sz="3600" dirty="0">
                <a:solidFill>
                  <a:schemeClr val="tx1"/>
                </a:solidFill>
              </a:rPr>
            </a:br>
            <a:r>
              <a:rPr lang="sl-SI" sz="3600" dirty="0">
                <a:solidFill>
                  <a:schemeClr val="tx1"/>
                </a:solidFill>
              </a:rPr>
              <a:t>	        modeli lokalne oskrbe</a:t>
            </a:r>
          </a:p>
          <a:p>
            <a:r>
              <a:rPr lang="sl-SI" sz="3600" dirty="0">
                <a:solidFill>
                  <a:srgbClr val="92D050"/>
                </a:solidFill>
              </a:rPr>
              <a:t> </a:t>
            </a:r>
          </a:p>
        </p:txBody>
      </p:sp>
      <p:sp>
        <p:nvSpPr>
          <p:cNvPr id="14" name="Zaobljeni pravokotnik 13"/>
          <p:cNvSpPr/>
          <p:nvPr/>
        </p:nvSpPr>
        <p:spPr>
          <a:xfrm>
            <a:off x="12247037" y="5195239"/>
            <a:ext cx="8722174" cy="33449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568424"/>
                </a:solidFill>
              </a:rPr>
              <a:t>Praktični izziv:</a:t>
            </a:r>
            <a:r>
              <a:rPr lang="sl-SI" sz="3600" dirty="0">
                <a:solidFill>
                  <a:srgbClr val="568424"/>
                </a:solidFill>
              </a:rPr>
              <a:t> </a:t>
            </a:r>
            <a:r>
              <a:rPr lang="sl-SI" sz="3600" dirty="0">
                <a:solidFill>
                  <a:schemeClr val="tx1"/>
                </a:solidFill>
              </a:rPr>
              <a:t>Mesnine krškopoljskega prašiča na trgu beležijo dodano vrednost zaradi okusnosti in razmerja med omega 3 in 6 maščobnimi kislinami. Zato se pojavljajo potvorbe. S projektom smo iskali način za izvedbo genetskega nadzora.</a:t>
            </a:r>
          </a:p>
        </p:txBody>
      </p:sp>
      <p:sp>
        <p:nvSpPr>
          <p:cNvPr id="15" name="Zaobljeni pravokotnik 14"/>
          <p:cNvSpPr/>
          <p:nvPr/>
        </p:nvSpPr>
        <p:spPr>
          <a:xfrm>
            <a:off x="1255514" y="21272681"/>
            <a:ext cx="6327129"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kmeta:</a:t>
            </a:r>
          </a:p>
          <a:p>
            <a:r>
              <a:rPr lang="sl-SI" sz="2800" dirty="0">
                <a:solidFill>
                  <a:schemeClr val="tx1"/>
                </a:solidFill>
                <a:latin typeface="Calibri" panose="020F0502020204030204" pitchFamily="34" charset="0"/>
              </a:rPr>
              <a:t>ČE NEKDO OZNAČI  ŽIVAL ALI IZDELEK, DA JE IZ PRAŠIČEV KRŠKOPOLSJKE PASME, SE MORA ZAVEDATI, DA IZVOR LAHKO PREVERIMO. ODKRITI KRŠITELJ OBIČAJNO PRENEHA Z IZVAJANJEM DEJAVNOSTI. </a:t>
            </a:r>
            <a:endParaRPr lang="sl-SI" sz="2800" dirty="0">
              <a:solidFill>
                <a:srgbClr val="92D050"/>
              </a:solidFill>
            </a:endParaRPr>
          </a:p>
        </p:txBody>
      </p:sp>
      <p:sp>
        <p:nvSpPr>
          <p:cNvPr id="16" name="Zaobljeni pravokotnik 15"/>
          <p:cNvSpPr/>
          <p:nvPr/>
        </p:nvSpPr>
        <p:spPr>
          <a:xfrm>
            <a:off x="969863" y="7389599"/>
            <a:ext cx="10905728" cy="132356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568424"/>
                </a:solidFill>
              </a:rPr>
              <a:t>Obdobje trajanja projekta</a:t>
            </a:r>
            <a:r>
              <a:rPr lang="sl-SI" sz="3600" dirty="0">
                <a:solidFill>
                  <a:srgbClr val="568424"/>
                </a:solidFill>
              </a:rPr>
              <a:t>: </a:t>
            </a:r>
            <a:r>
              <a:rPr lang="sl-SI" sz="3600" dirty="0">
                <a:solidFill>
                  <a:schemeClr val="tx1"/>
                </a:solidFill>
              </a:rPr>
              <a:t>nov. 2019 - nov. 2022</a:t>
            </a:r>
          </a:p>
          <a:p>
            <a:r>
              <a:rPr lang="sl-SI" sz="3600" b="1" dirty="0">
                <a:solidFill>
                  <a:srgbClr val="568424"/>
                </a:solidFill>
              </a:rPr>
              <a:t>Višina odobrenih sredstev</a:t>
            </a:r>
            <a:r>
              <a:rPr lang="sl-SI" sz="3600" dirty="0">
                <a:solidFill>
                  <a:srgbClr val="70AC2E"/>
                </a:solidFill>
              </a:rPr>
              <a:t>: </a:t>
            </a:r>
            <a:r>
              <a:rPr lang="sl-SI" sz="3600" dirty="0">
                <a:solidFill>
                  <a:schemeClr val="tx1"/>
                </a:solidFill>
              </a:rPr>
              <a:t>338.779,65 € </a:t>
            </a:r>
          </a:p>
        </p:txBody>
      </p:sp>
      <p:sp>
        <p:nvSpPr>
          <p:cNvPr id="17" name="Zaobljeni pravokotnik 16"/>
          <p:cNvSpPr/>
          <p:nvPr/>
        </p:nvSpPr>
        <p:spPr>
          <a:xfrm>
            <a:off x="7869226" y="21325331"/>
            <a:ext cx="6532523"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svetovalca: </a:t>
            </a:r>
          </a:p>
          <a:p>
            <a:r>
              <a:rPr lang="sl-SI" sz="2800" dirty="0">
                <a:solidFill>
                  <a:schemeClr val="tx1"/>
                </a:solidFill>
              </a:rPr>
              <a:t>KRŠKOPOLJSKI PRAŠIČ SLOVI PO IZREDNI KAKOVOSTI MESA IN UGODNEJŠEM RAZMERJU MED OMEGA 3 IN 6 MAŠČOBNIH KISLIN ZA PREHRANO ČLOVEKA. ZATO JE POMEMBNO, DA JE LE IZDELEK IZ KRŠKOPOLJSKIH PRAŠIČEV TAKO TUDI DEKLARIRAN.</a:t>
            </a:r>
          </a:p>
        </p:txBody>
      </p:sp>
      <p:sp>
        <p:nvSpPr>
          <p:cNvPr id="18" name="Zaobljeni pravokotnik 17"/>
          <p:cNvSpPr/>
          <p:nvPr/>
        </p:nvSpPr>
        <p:spPr>
          <a:xfrm>
            <a:off x="14688332" y="21272681"/>
            <a:ext cx="6120000" cy="366002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raziskovalca: </a:t>
            </a:r>
          </a:p>
          <a:p>
            <a:pPr lvl="0"/>
            <a:r>
              <a:rPr lang="sl-SI" sz="2800" dirty="0">
                <a:solidFill>
                  <a:schemeClr val="tx1"/>
                </a:solidFill>
              </a:rPr>
              <a:t>GENOTIPIZACIJA JE ORODJE, KI NAM PODA ŠTEVILNE PODATKE O ŽIVALI. MANJ KOT 1 % JIH UPORABIMO ZA POTRDITEV POREKLA. MNOGIH PODATKOV DANES ŠE NE RAZUMEMO. S ČASOM JIH BOMO </a:t>
            </a:r>
            <a:r>
              <a:rPr lang="sl-SI" sz="2800">
                <a:solidFill>
                  <a:schemeClr val="tx1"/>
                </a:solidFill>
              </a:rPr>
              <a:t>SPOZNALI IN JIH </a:t>
            </a:r>
            <a:r>
              <a:rPr lang="sl-SI" sz="2800" dirty="0">
                <a:solidFill>
                  <a:schemeClr val="tx1"/>
                </a:solidFill>
              </a:rPr>
              <a:t>UPORABILI PRI ODBIRI.</a:t>
            </a:r>
            <a:endParaRPr lang="sl-SI" sz="3600" dirty="0">
              <a:solidFill>
                <a:srgbClr val="92D050"/>
              </a:solidFill>
            </a:endParaRPr>
          </a:p>
        </p:txBody>
      </p:sp>
      <p:sp>
        <p:nvSpPr>
          <p:cNvPr id="19" name="Zaobljeni pravokotnik 18"/>
          <p:cNvSpPr/>
          <p:nvPr/>
        </p:nvSpPr>
        <p:spPr>
          <a:xfrm>
            <a:off x="17892148" y="27187126"/>
            <a:ext cx="3060000" cy="142888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3200" dirty="0">
              <a:solidFill>
                <a:schemeClr val="tx1"/>
              </a:solidFill>
            </a:endParaRPr>
          </a:p>
        </p:txBody>
      </p:sp>
      <p:pic>
        <p:nvPicPr>
          <p:cNvPr id="2" name="Slika 1">
            <a:extLst>
              <a:ext uri="{FF2B5EF4-FFF2-40B4-BE49-F238E27FC236}">
                <a16:creationId xmlns:a16="http://schemas.microsoft.com/office/drawing/2014/main" id="{C1D140BA-A4C7-4BCC-A0C4-63AB7E31FAC0}"/>
              </a:ext>
            </a:extLst>
          </p:cNvPr>
          <p:cNvPicPr>
            <a:picLocks noChangeAspect="1"/>
          </p:cNvPicPr>
          <p:nvPr/>
        </p:nvPicPr>
        <p:blipFill>
          <a:blip r:embed="rId8"/>
          <a:stretch>
            <a:fillRect/>
          </a:stretch>
        </p:blipFill>
        <p:spPr>
          <a:xfrm>
            <a:off x="18416587" y="27315494"/>
            <a:ext cx="1923810" cy="1247619"/>
          </a:xfrm>
          <a:prstGeom prst="rect">
            <a:avLst/>
          </a:prstGeom>
        </p:spPr>
      </p:pic>
      <p:pic>
        <p:nvPicPr>
          <p:cNvPr id="28" name="Slika 27">
            <a:extLst>
              <a:ext uri="{FF2B5EF4-FFF2-40B4-BE49-F238E27FC236}">
                <a16:creationId xmlns:a16="http://schemas.microsoft.com/office/drawing/2014/main" id="{27B9B3D0-FA2C-4025-89A0-494DC5C6B4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66924" y="25200998"/>
            <a:ext cx="3035776" cy="1790531"/>
          </a:xfrm>
          <a:prstGeom prst="rect">
            <a:avLst/>
          </a:prstGeom>
        </p:spPr>
      </p:pic>
      <p:pic>
        <p:nvPicPr>
          <p:cNvPr id="9" name="Slika 8">
            <a:extLst>
              <a:ext uri="{FF2B5EF4-FFF2-40B4-BE49-F238E27FC236}">
                <a16:creationId xmlns:a16="http://schemas.microsoft.com/office/drawing/2014/main" id="{1F9FD408-DFEE-4936-8AD8-06C61305B7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4595" y="17505354"/>
            <a:ext cx="4304348" cy="3228261"/>
          </a:xfrm>
          <a:prstGeom prst="rect">
            <a:avLst/>
          </a:prstGeom>
        </p:spPr>
      </p:pic>
      <p:pic>
        <p:nvPicPr>
          <p:cNvPr id="21" name="Slika 20">
            <a:extLst>
              <a:ext uri="{FF2B5EF4-FFF2-40B4-BE49-F238E27FC236}">
                <a16:creationId xmlns:a16="http://schemas.microsoft.com/office/drawing/2014/main" id="{2042E76F-89ED-49FD-A92A-A08C1D2C8F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82644" y="17520523"/>
            <a:ext cx="5739132" cy="3228262"/>
          </a:xfrm>
          <a:prstGeom prst="rect">
            <a:avLst/>
          </a:prstGeom>
        </p:spPr>
      </p:pic>
      <p:pic>
        <p:nvPicPr>
          <p:cNvPr id="23" name="Slika 22">
            <a:extLst>
              <a:ext uri="{FF2B5EF4-FFF2-40B4-BE49-F238E27FC236}">
                <a16:creationId xmlns:a16="http://schemas.microsoft.com/office/drawing/2014/main" id="{31944D4E-1DA2-4BAF-84C2-FEC9A8A304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775477" y="17596949"/>
            <a:ext cx="5873429" cy="3303804"/>
          </a:xfrm>
          <a:prstGeom prst="rect">
            <a:avLst/>
          </a:prstGeom>
        </p:spPr>
      </p:pic>
    </p:spTree>
    <p:extLst>
      <p:ext uri="{BB962C8B-B14F-4D97-AF65-F5344CB8AC3E}">
        <p14:creationId xmlns:p14="http://schemas.microsoft.com/office/powerpoint/2010/main" val="288984902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515</Words>
  <Application>Microsoft Office PowerPoint</Application>
  <PresentationFormat>Po meri</PresentationFormat>
  <Paragraphs>25</Paragraphs>
  <Slides>1</Slides>
  <Notes>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vt:i4>
      </vt:variant>
    </vt:vector>
  </HeadingPairs>
  <TitlesOfParts>
    <vt:vector size="5" baseType="lpstr">
      <vt:lpstr>Arial</vt:lpstr>
      <vt:lpstr>Calibri</vt:lpstr>
      <vt:lpstr>Lucida Grande</vt:lpstr>
      <vt:lpstr>Officeova tema</vt:lpstr>
      <vt:lpstr>PowerPointova predstavitev</vt:lpstr>
    </vt:vector>
  </TitlesOfParts>
  <Company>Ministrstvo za kmetijstvo in okolje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Vesna Miličić</dc:creator>
  <cp:lastModifiedBy>Andrej Kastelic</cp:lastModifiedBy>
  <cp:revision>83</cp:revision>
  <cp:lastPrinted>2020-11-05T11:10:20Z</cp:lastPrinted>
  <dcterms:created xsi:type="dcterms:W3CDTF">2019-10-01T08:14:05Z</dcterms:created>
  <dcterms:modified xsi:type="dcterms:W3CDTF">2021-11-12T09:30:52Z</dcterms:modified>
</cp:coreProperties>
</file>