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21602700" cy="28803600"/>
  <p:notesSz cx="6858000" cy="9144000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3052" y="12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martagrogrape.si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9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FD4384F-790A-420C-8BCA-1769490F4C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27435248"/>
            <a:ext cx="6263780" cy="10081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5581554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15976263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488825" y="8065096"/>
            <a:ext cx="20569523" cy="1267425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92D050"/>
                </a:solidFill>
              </a:rPr>
              <a:t>V okviru koncepta „pametno vinogradništvo“ je glavni izziv, kako pravilno </a:t>
            </a:r>
            <a:r>
              <a:rPr lang="sl-SI" dirty="0">
                <a:solidFill>
                  <a:srgbClr val="92D050"/>
                </a:solidFill>
              </a:rPr>
              <a:t>oceniti razmere in pogoje v vinogradih z namenom določitve optimalnega časa in lokacije učinkovitega </a:t>
            </a:r>
            <a:r>
              <a:rPr lang="sl-SI" dirty="0" smtClean="0">
                <a:solidFill>
                  <a:srgbClr val="92D050"/>
                </a:solidFill>
              </a:rPr>
              <a:t>ukrepanja.</a:t>
            </a:r>
          </a:p>
          <a:p>
            <a:pPr algn="ctr"/>
            <a:endParaRPr lang="sl-SI" dirty="0" smtClean="0">
              <a:solidFill>
                <a:srgbClr val="92D050"/>
              </a:solidFill>
            </a:endParaRPr>
          </a:p>
          <a:p>
            <a:pPr algn="ctr"/>
            <a:r>
              <a:rPr lang="sl-SI" dirty="0">
                <a:solidFill>
                  <a:srgbClr val="92D050"/>
                </a:solidFill>
              </a:rPr>
              <a:t>V okviru projekta bodo razvite rešitve, tehnologije in prakse, ki imajo neposredne pozitivne vplive na varstvo biotske raznovrstnosti, saj rešitve predvidevajo trajnostno varstvo rastlin </a:t>
            </a:r>
            <a:r>
              <a:rPr lang="sl-SI" dirty="0" smtClean="0">
                <a:solidFill>
                  <a:srgbClr val="92D050"/>
                </a:solidFill>
              </a:rPr>
              <a:t>oz. </a:t>
            </a:r>
            <a:r>
              <a:rPr lang="sl-SI" dirty="0">
                <a:solidFill>
                  <a:srgbClr val="92D050"/>
                </a:solidFill>
              </a:rPr>
              <a:t>zmanjšanje uporabe sredstev za varstvo in zaščito rastlin, kot tudi okolju prijaznejšo obdelavo tal, ki bo zagotavljala ugodno strukturo tal ter zagotavljala rodovitnosti in preprečevanje erozije ter degradacije tal.</a:t>
            </a:r>
            <a:endParaRPr lang="sl-SI" dirty="0" smtClean="0">
              <a:solidFill>
                <a:srgbClr val="92D05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76214" y="331096"/>
            <a:ext cx="20598026" cy="201622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b="1" dirty="0" smtClean="0"/>
              <a:t>SMART AGRO GRAPE</a:t>
            </a:r>
            <a:endParaRPr lang="sl-SI" sz="7200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721596" y="2835280"/>
            <a:ext cx="10769266" cy="24215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Vodilni partner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  <a:r>
              <a:rPr lang="sl-SI" sz="3600" dirty="0">
                <a:solidFill>
                  <a:srgbClr val="92D050"/>
                </a:solidFill>
              </a:rPr>
              <a:t>U</a:t>
            </a:r>
            <a:r>
              <a:rPr lang="sl-SI" sz="3600" dirty="0" smtClean="0">
                <a:solidFill>
                  <a:srgbClr val="92D050"/>
                </a:solidFill>
              </a:rPr>
              <a:t>niverza v Ljubljani; </a:t>
            </a:r>
            <a:r>
              <a:rPr lang="sl-SI" sz="3600" b="1" dirty="0" smtClean="0">
                <a:solidFill>
                  <a:srgbClr val="92D050"/>
                </a:solidFill>
              </a:rPr>
              <a:t>Partnerji</a:t>
            </a:r>
            <a:r>
              <a:rPr lang="sl-SI" sz="3600" dirty="0" smtClean="0">
                <a:solidFill>
                  <a:srgbClr val="92D050"/>
                </a:solidFill>
              </a:rPr>
              <a:t>: Andrej Krmac, Matej Kralj, Jan Bordon, Domen Jogan, Rok Ražman, Katja Leber Vračko, Kobal </a:t>
            </a:r>
            <a:r>
              <a:rPr lang="sl-SI" sz="3600" dirty="0" err="1" smtClean="0">
                <a:solidFill>
                  <a:srgbClr val="92D050"/>
                </a:solidFill>
              </a:rPr>
              <a:t>Wine</a:t>
            </a:r>
            <a:r>
              <a:rPr lang="sl-SI" sz="3600" dirty="0" smtClean="0">
                <a:solidFill>
                  <a:srgbClr val="92D050"/>
                </a:solidFill>
              </a:rPr>
              <a:t> </a:t>
            </a:r>
            <a:r>
              <a:rPr lang="sl-SI" sz="3600" dirty="0" err="1" smtClean="0">
                <a:solidFill>
                  <a:srgbClr val="92D050"/>
                </a:solidFill>
              </a:rPr>
              <a:t>Estate</a:t>
            </a:r>
            <a:r>
              <a:rPr lang="sl-SI" sz="3600" dirty="0" smtClean="0">
                <a:solidFill>
                  <a:srgbClr val="92D050"/>
                </a:solidFill>
              </a:rPr>
              <a:t>, KZ </a:t>
            </a:r>
            <a:r>
              <a:rPr lang="sl-SI" sz="3600" dirty="0" err="1" smtClean="0">
                <a:solidFill>
                  <a:srgbClr val="92D050"/>
                </a:solidFill>
              </a:rPr>
              <a:t>Agraria</a:t>
            </a:r>
            <a:r>
              <a:rPr lang="sl-SI" sz="3600" dirty="0" smtClean="0">
                <a:solidFill>
                  <a:srgbClr val="92D050"/>
                </a:solidFill>
              </a:rPr>
              <a:t>, </a:t>
            </a:r>
            <a:r>
              <a:rPr lang="sl-SI" sz="3600" dirty="0" err="1" smtClean="0">
                <a:solidFill>
                  <a:srgbClr val="92D050"/>
                </a:solidFill>
              </a:rPr>
              <a:t>Percipio</a:t>
            </a:r>
            <a:r>
              <a:rPr lang="sl-SI" sz="3600" dirty="0" smtClean="0">
                <a:solidFill>
                  <a:srgbClr val="92D050"/>
                </a:solidFill>
              </a:rPr>
              <a:t> d.o.o., 2KM </a:t>
            </a:r>
            <a:r>
              <a:rPr lang="sl-SI" sz="3600" dirty="0" err="1" smtClean="0">
                <a:solidFill>
                  <a:srgbClr val="92D050"/>
                </a:solidFill>
              </a:rPr>
              <a:t>Consulting</a:t>
            </a:r>
            <a:r>
              <a:rPr lang="sl-SI" sz="3600" dirty="0" smtClean="0">
                <a:solidFill>
                  <a:srgbClr val="92D050"/>
                </a:solidFill>
              </a:rPr>
              <a:t> d.o.o.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546076" y="24932782"/>
            <a:ext cx="20512272" cy="18961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 smtClean="0"/>
              <a:t>Univerza v Ljubljani (dr. Emilija Stojmenova Duh, emilija.stojmenova@fe.ul-lj.si)</a:t>
            </a:r>
          </a:p>
          <a:p>
            <a:r>
              <a:rPr lang="sl-SI" sz="3600" dirty="0" smtClean="0"/>
              <a:t>2KM </a:t>
            </a:r>
            <a:r>
              <a:rPr lang="sl-SI" sz="3600" dirty="0" err="1" smtClean="0"/>
              <a:t>Consulting</a:t>
            </a:r>
            <a:r>
              <a:rPr lang="sl-SI" sz="3600" dirty="0" smtClean="0"/>
              <a:t> d.o.o. (Andrej Medved, andrej.medved@2km.si)</a:t>
            </a:r>
          </a:p>
          <a:p>
            <a:r>
              <a:rPr lang="sl-SI" sz="3600" dirty="0" smtClean="0"/>
              <a:t>Spletna stran projekta: </a:t>
            </a:r>
            <a:r>
              <a:rPr lang="sl-SI" sz="3600" dirty="0" smtClean="0">
                <a:hlinkClick r:id="rId6"/>
              </a:rPr>
              <a:t>www.smartagrogrape.si</a:t>
            </a:r>
            <a:r>
              <a:rPr lang="sl-SI" sz="3600" dirty="0" smtClean="0"/>
              <a:t> </a:t>
            </a:r>
            <a:endParaRPr lang="sl-SI" sz="3600" dirty="0"/>
          </a:p>
        </p:txBody>
      </p:sp>
      <p:sp>
        <p:nvSpPr>
          <p:cNvPr id="13" name="Zaobljeni pravokotnik 12"/>
          <p:cNvSpPr/>
          <p:nvPr/>
        </p:nvSpPr>
        <p:spPr>
          <a:xfrm>
            <a:off x="12166415" y="2835504"/>
            <a:ext cx="8891933" cy="24212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Tip projekta</a:t>
            </a:r>
            <a:r>
              <a:rPr lang="sl-SI" sz="3600" dirty="0" smtClean="0">
                <a:solidFill>
                  <a:srgbClr val="92D050"/>
                </a:solidFill>
              </a:rPr>
              <a:t>: EIP</a:t>
            </a:r>
          </a:p>
          <a:p>
            <a:r>
              <a:rPr lang="sl-SI" sz="3600" b="1" dirty="0" smtClean="0">
                <a:solidFill>
                  <a:srgbClr val="92D050"/>
                </a:solidFill>
              </a:rPr>
              <a:t>Tematika projekta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  <a:r>
              <a:rPr lang="sl-SI" sz="3600" dirty="0">
                <a:solidFill>
                  <a:srgbClr val="92D050"/>
                </a:solidFill>
              </a:rPr>
              <a:t>PRP 2014-2020 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12166415" y="5688832"/>
            <a:ext cx="8922071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Praktični problem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  <a:r>
              <a:rPr lang="sl-SI" sz="3600" dirty="0">
                <a:solidFill>
                  <a:srgbClr val="92D050"/>
                </a:solidFill>
              </a:rPr>
              <a:t>Digitalna platforma za vinogradnike </a:t>
            </a:r>
            <a:r>
              <a:rPr lang="sl-SI" sz="3600" dirty="0" smtClean="0">
                <a:solidFill>
                  <a:srgbClr val="92D050"/>
                </a:solidFill>
              </a:rPr>
              <a:t>z </a:t>
            </a:r>
            <a:r>
              <a:rPr lang="sl-SI" sz="3600" dirty="0">
                <a:solidFill>
                  <a:srgbClr val="92D050"/>
                </a:solidFill>
              </a:rPr>
              <a:t>namenom zmanjševanja obremenitev kmetijstva na okolje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905622" y="2104320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Pogled kmeta:</a:t>
            </a:r>
          </a:p>
          <a:p>
            <a:r>
              <a:rPr lang="sl-SI" sz="3600" dirty="0" smtClean="0">
                <a:solidFill>
                  <a:schemeClr val="tx1"/>
                </a:solidFill>
              </a:rPr>
              <a:t>S </a:t>
            </a:r>
            <a:r>
              <a:rPr lang="sl-SI" sz="2800" dirty="0" smtClean="0">
                <a:solidFill>
                  <a:schemeClr val="tx1"/>
                </a:solidFill>
              </a:rPr>
              <a:t>pomočjo </a:t>
            </a:r>
            <a:r>
              <a:rPr lang="sl-SI" sz="2800" dirty="0" err="1">
                <a:solidFill>
                  <a:schemeClr val="tx1"/>
                </a:solidFill>
              </a:rPr>
              <a:t>senzorike</a:t>
            </a:r>
            <a:r>
              <a:rPr lang="sl-SI" sz="2800" dirty="0">
                <a:solidFill>
                  <a:schemeClr val="tx1"/>
                </a:solidFill>
              </a:rPr>
              <a:t> bomo naslovili težave, ki jih v vinogradih povzročajo pršica, črna pegavost, kloroza, gniloba, sevanje itd. Zaradi preciznega gnojenja bo boljši pridelek, manjša </a:t>
            </a:r>
            <a:r>
              <a:rPr lang="sl-SI" sz="2800" dirty="0" smtClean="0">
                <a:solidFill>
                  <a:schemeClr val="tx1"/>
                </a:solidFill>
              </a:rPr>
              <a:t>porabo in večja zaščita podtalnice.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721596" y="5688832"/>
            <a:ext cx="10953292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Obdobje trajanja projekta</a:t>
            </a:r>
            <a:r>
              <a:rPr lang="sl-SI" sz="3600" dirty="0" smtClean="0">
                <a:solidFill>
                  <a:srgbClr val="92D050"/>
                </a:solidFill>
              </a:rPr>
              <a:t>: maj 2021– april 2024</a:t>
            </a:r>
          </a:p>
          <a:p>
            <a:r>
              <a:rPr lang="sl-SI" sz="3600" b="1" dirty="0" smtClean="0">
                <a:solidFill>
                  <a:srgbClr val="92D050"/>
                </a:solidFill>
              </a:rPr>
              <a:t>Višina odobrenih sredstev</a:t>
            </a:r>
            <a:r>
              <a:rPr lang="sl-SI" sz="3600" dirty="0" smtClean="0">
                <a:solidFill>
                  <a:srgbClr val="92D050"/>
                </a:solidFill>
              </a:rPr>
              <a:t>: 249.191,16 € 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7" name="Zaobljeni pravokotnik 16"/>
          <p:cNvSpPr/>
          <p:nvPr/>
        </p:nvSpPr>
        <p:spPr>
          <a:xfrm>
            <a:off x="7869227" y="21052076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Pogled svetovalca: </a:t>
            </a:r>
          </a:p>
          <a:p>
            <a:pPr lvl="0"/>
            <a:r>
              <a:rPr lang="sl-SI" sz="2800" dirty="0" smtClean="0">
                <a:solidFill>
                  <a:schemeClr val="tx1"/>
                </a:solidFill>
              </a:rPr>
              <a:t>Zagotoviti podporo razvoju inovativnih aplikativnih orodij in rešitev ter prenos nove tehnologije v prakso z namenom trajnostnega razvoja okolja</a:t>
            </a:r>
            <a:r>
              <a:rPr lang="sl-SI" sz="2800" dirty="0">
                <a:solidFill>
                  <a:schemeClr val="tx1"/>
                </a:solidFill>
              </a:rPr>
              <a:t> </a:t>
            </a:r>
            <a:r>
              <a:rPr lang="sl-SI" sz="2800" dirty="0" smtClean="0">
                <a:solidFill>
                  <a:schemeClr val="tx1"/>
                </a:solidFill>
              </a:rPr>
              <a:t>in kmetijstva.</a:t>
            </a:r>
            <a:endParaRPr lang="sl-SI" sz="3600" b="1" dirty="0" smtClean="0">
              <a:solidFill>
                <a:schemeClr val="tx1"/>
              </a:solidFill>
            </a:endParaRPr>
          </a:p>
          <a:p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14768589" y="2110322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Pogled raziskovalca: </a:t>
            </a:r>
          </a:p>
          <a:p>
            <a:pPr lvl="0"/>
            <a:r>
              <a:rPr lang="sl-SI" sz="2800" dirty="0" smtClean="0">
                <a:solidFill>
                  <a:schemeClr val="tx1"/>
                </a:solidFill>
              </a:rPr>
              <a:t>Podatki</a:t>
            </a:r>
            <a:r>
              <a:rPr lang="sl-SI" sz="2800" dirty="0">
                <a:solidFill>
                  <a:schemeClr val="tx1"/>
                </a:solidFill>
              </a:rPr>
              <a:t>, ki jih bodo sporočali senzorji, bodo osnova za </a:t>
            </a:r>
            <a:r>
              <a:rPr lang="sl-SI" sz="2800" dirty="0" smtClean="0">
                <a:solidFill>
                  <a:schemeClr val="tx1"/>
                </a:solidFill>
              </a:rPr>
              <a:t>razvoj novega prognostičnega modela.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9" name="Zaobljeni pravokotnik 18"/>
          <p:cNvSpPr/>
          <p:nvPr/>
        </p:nvSpPr>
        <p:spPr>
          <a:xfrm>
            <a:off x="36483260" y="58004886"/>
            <a:ext cx="563477" cy="18064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tx1"/>
                </a:solidFill>
              </a:rPr>
              <a:t>Prostor za </a:t>
            </a:r>
          </a:p>
          <a:p>
            <a:pPr algn="ctr"/>
            <a:r>
              <a:rPr lang="sl-SI" sz="3200" dirty="0">
                <a:solidFill>
                  <a:schemeClr val="tx1"/>
                </a:solidFill>
              </a:rPr>
              <a:t>v</a:t>
            </a:r>
            <a:r>
              <a:rPr lang="sl-SI" sz="3200" dirty="0" smtClean="0">
                <a:solidFill>
                  <a:schemeClr val="tx1"/>
                </a:solidFill>
              </a:rPr>
              <a:t>aš logotip</a:t>
            </a:r>
            <a:endParaRPr lang="sl-SI" sz="3200" dirty="0">
              <a:solidFill>
                <a:schemeClr val="tx1"/>
              </a:solidFill>
            </a:endParaRPr>
          </a:p>
        </p:txBody>
      </p:sp>
      <p:pic>
        <p:nvPicPr>
          <p:cNvPr id="2" name="Picture 2" descr="https://smartagrogrape.si/assets/img/agroGrape_logo-napis-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246" y="27075753"/>
            <a:ext cx="1462803" cy="146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4" y="8091988"/>
            <a:ext cx="20482134" cy="1264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78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289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Officeova tema</vt:lpstr>
      <vt:lpstr>PowerPoint Presentation</vt:lpstr>
    </vt:vector>
  </TitlesOfParts>
  <Company>Ministrstvo za kmetijstvo in okolje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Argene Superina</cp:lastModifiedBy>
  <cp:revision>28</cp:revision>
  <dcterms:created xsi:type="dcterms:W3CDTF">2019-10-01T08:14:05Z</dcterms:created>
  <dcterms:modified xsi:type="dcterms:W3CDTF">2021-11-17T08:05:46Z</dcterms:modified>
</cp:coreProperties>
</file>