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3096" y="162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metijski-zavod.si/sl-si/dogodki-in-projekti/projekti/nacionalni-projekti/eip-konoplj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488825" y="8065096"/>
            <a:ext cx="20569523" cy="126742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92D050"/>
              </a:solidFill>
            </a:endParaRPr>
          </a:p>
          <a:p>
            <a:pPr algn="ctr"/>
            <a:r>
              <a:rPr lang="sl-SI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201622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/>
              <a:t>»</a:t>
            </a:r>
            <a:r>
              <a:rPr lang="pl-PL" sz="5400" b="1" dirty="0"/>
              <a:t>Vloga industrijske konoplje pri prilagajanju podnebnim spremembam ter varovanju virov v kmetijstvu”</a:t>
            </a:r>
            <a:endParaRPr lang="sl-SI" sz="5400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721596" y="2563919"/>
            <a:ext cx="10769266" cy="359192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Vodilni partner</a:t>
            </a:r>
            <a:r>
              <a:rPr lang="sl-SI" sz="3600">
                <a:solidFill>
                  <a:srgbClr val="92D050"/>
                </a:solidFill>
              </a:rPr>
              <a:t>: </a:t>
            </a:r>
            <a:r>
              <a:rPr lang="sl-SI" sz="3600">
                <a:solidFill>
                  <a:schemeClr val="tx1"/>
                </a:solidFill>
              </a:rPr>
              <a:t>KGZS - Zavod </a:t>
            </a:r>
            <a:r>
              <a:rPr lang="sl-SI" sz="3600" dirty="0">
                <a:solidFill>
                  <a:schemeClr val="tx1"/>
                </a:solidFill>
              </a:rPr>
              <a:t>Maribor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Ostali člani partnerstva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sl-SI" sz="3600" dirty="0">
                <a:solidFill>
                  <a:schemeClr val="tx1"/>
                </a:solidFill>
              </a:rPr>
              <a:t>Zadruga </a:t>
            </a:r>
            <a:r>
              <a:rPr lang="sl-SI" sz="3600" dirty="0" err="1">
                <a:solidFill>
                  <a:schemeClr val="tx1"/>
                </a:solidFill>
              </a:rPr>
              <a:t>Konopko</a:t>
            </a:r>
            <a:r>
              <a:rPr lang="sl-SI" sz="3600" dirty="0">
                <a:solidFill>
                  <a:schemeClr val="tx1"/>
                </a:solidFill>
              </a:rPr>
              <a:t> </a:t>
            </a:r>
            <a:r>
              <a:rPr lang="sl-SI" sz="3600" dirty="0" err="1">
                <a:solidFill>
                  <a:schemeClr val="tx1"/>
                </a:solidFill>
              </a:rPr>
              <a:t>z.o.o</a:t>
            </a:r>
            <a:r>
              <a:rPr lang="sl-SI" sz="3600" dirty="0">
                <a:solidFill>
                  <a:schemeClr val="tx1"/>
                </a:solidFill>
              </a:rPr>
              <a:t>., KGZS, KGZ Zavod Celje, KGZ Zavod Murska Sobota, KGZ Zavod Novo Mesto, KGZ Zavod Kranj, Kmetij, Krevh, Kmetija Redek, Kmetija Pri omi Neži, Kmetija Škofic, Korenika, </a:t>
            </a:r>
            <a:r>
              <a:rPr lang="sl-SI" sz="3600" dirty="0" err="1">
                <a:solidFill>
                  <a:schemeClr val="tx1"/>
                </a:solidFill>
              </a:rPr>
              <a:t>so.p</a:t>
            </a:r>
            <a:r>
              <a:rPr lang="sl-SI" sz="3600" dirty="0">
                <a:solidFill>
                  <a:schemeClr val="tx1"/>
                </a:solidFill>
              </a:rPr>
              <a:t>., KOSI, d.o.o, ŠC Šentjur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701637"/>
            <a:ext cx="20512272" cy="21272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/>
              <a:t>Kontaktni podatki vodilnega partnerja  oz. kontaktni podatki predstavitelja posterja:</a:t>
            </a:r>
          </a:p>
          <a:p>
            <a:r>
              <a:rPr lang="sl-SI" sz="3600" dirty="0">
                <a:solidFill>
                  <a:schemeClr val="tx1"/>
                </a:solidFill>
              </a:rPr>
              <a:t>Tamara Korošec</a:t>
            </a:r>
            <a:r>
              <a:rPr lang="sl-SI" sz="3600">
                <a:solidFill>
                  <a:schemeClr val="tx1"/>
                </a:solidFill>
              </a:rPr>
              <a:t>, KGZS - Zavod </a:t>
            </a:r>
            <a:r>
              <a:rPr lang="sl-SI" sz="3600" dirty="0">
                <a:solidFill>
                  <a:schemeClr val="tx1"/>
                </a:solidFill>
              </a:rPr>
              <a:t>Maribor, tamara.korosec@kmetijski-zavod.si</a:t>
            </a:r>
          </a:p>
          <a:p>
            <a:r>
              <a:rPr lang="sl-SI" sz="3600" dirty="0"/>
              <a:t>Spletna stran projekta: </a:t>
            </a:r>
            <a:r>
              <a:rPr lang="sl-SI" sz="3600" dirty="0">
                <a:hlinkClick r:id="rId6"/>
              </a:rPr>
              <a:t>https://www.kmetijski-zavod.si/sl-si/dogodki-in-projekti/projekti/nacionalni-projekti/eip-konoplja</a:t>
            </a:r>
            <a:endParaRPr lang="sl-SI" sz="3600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1996656" y="2563919"/>
            <a:ext cx="8891933" cy="222704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Tip projekta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sl-SI" sz="3600" dirty="0">
                <a:solidFill>
                  <a:schemeClr val="tx1"/>
                </a:solidFill>
              </a:rPr>
              <a:t>EIP projekt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Tematika projekta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sl-SI" sz="3600" dirty="0">
                <a:solidFill>
                  <a:schemeClr val="tx1"/>
                </a:solidFill>
              </a:rPr>
              <a:t>Blaženje in prilagajanje na podnebne spremembe na kmetijskem gospodarstvu</a:t>
            </a:r>
            <a:r>
              <a:rPr lang="sl-SI" sz="36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11981586" y="5068229"/>
            <a:ext cx="8922071" cy="288167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Praktični problem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sl-SI" sz="3600" dirty="0">
                <a:solidFill>
                  <a:schemeClr val="tx1"/>
                </a:solidFill>
              </a:rPr>
              <a:t>Neprepoznan potencial konoplje pri prilagajanju na podnebne spremembe, težave pri tehnologiji pridelave, </a:t>
            </a:r>
            <a:r>
              <a:rPr lang="sl-SI" sz="3600" dirty="0" err="1">
                <a:solidFill>
                  <a:schemeClr val="tx1"/>
                </a:solidFill>
              </a:rPr>
              <a:t>nevzpostavljena</a:t>
            </a:r>
            <a:r>
              <a:rPr lang="sl-SI" sz="3600" dirty="0">
                <a:solidFill>
                  <a:schemeClr val="tx1"/>
                </a:solidFill>
              </a:rPr>
              <a:t> infrastruktura, slab prenos uporabnih informacij pridelovalcem.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905621" y="21048550"/>
            <a:ext cx="6342823" cy="35946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kmeta:</a:t>
            </a:r>
          </a:p>
          <a:p>
            <a:r>
              <a:rPr lang="sl-SI" sz="2800" dirty="0">
                <a:solidFill>
                  <a:schemeClr val="tx1"/>
                </a:solidFill>
              </a:rPr>
              <a:t>V projekt sem se vključila ker mi je sodelovanje s strokovnimi inštitucijami in drugimi kmeti izredno dragoceno pri izboljševanju lastnih kmetijskih praks, iskanju rešitev in novih idej.</a:t>
            </a:r>
          </a:p>
          <a:p>
            <a:endParaRPr lang="sl-SI" sz="1000" dirty="0">
              <a:solidFill>
                <a:schemeClr val="tx1"/>
              </a:solidFill>
            </a:endParaRPr>
          </a:p>
          <a:p>
            <a:pPr algn="r"/>
            <a:r>
              <a:rPr lang="sl-SI" sz="2800" dirty="0">
                <a:solidFill>
                  <a:schemeClr val="tx1"/>
                </a:solidFill>
              </a:rPr>
              <a:t>Maja, kmetija Pri omi Neži</a:t>
            </a:r>
          </a:p>
        </p:txBody>
      </p:sp>
      <p:sp>
        <p:nvSpPr>
          <p:cNvPr id="16" name="Zaobljeni pravokotnik 15"/>
          <p:cNvSpPr/>
          <p:nvPr/>
        </p:nvSpPr>
        <p:spPr>
          <a:xfrm>
            <a:off x="721596" y="6385399"/>
            <a:ext cx="10953292" cy="156450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Obdobje trajanja projekta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sl-SI" sz="3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1.12.2020-4.12.2023</a:t>
            </a:r>
            <a:endParaRPr lang="sl-SI" sz="3600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Višina odobrenih sredstev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sl-SI" sz="3600" dirty="0">
                <a:solidFill>
                  <a:schemeClr val="tx1"/>
                </a:solidFill>
              </a:rPr>
              <a:t>249.296,47 € </a:t>
            </a:r>
          </a:p>
        </p:txBody>
      </p:sp>
      <p:sp>
        <p:nvSpPr>
          <p:cNvPr id="17" name="Zaobljeni pravokotnik 16"/>
          <p:cNvSpPr/>
          <p:nvPr/>
        </p:nvSpPr>
        <p:spPr>
          <a:xfrm>
            <a:off x="7749172" y="21010390"/>
            <a:ext cx="6342823" cy="364168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svetovalca: </a:t>
            </a:r>
          </a:p>
          <a:p>
            <a:r>
              <a:rPr lang="sl-SI" sz="2800" dirty="0">
                <a:solidFill>
                  <a:schemeClr val="tx1"/>
                </a:solidFill>
              </a:rPr>
              <a:t>S ciljnim prenosom znanja želimo pridelavo in predelavo konoplje približati vsem deležnikom, poleg tega pa z rezultati projekta vzpodbuditi tudi odločevalce k potrebnim spremembam</a:t>
            </a:r>
            <a:r>
              <a:rPr lang="sl-SI" sz="2800" b="1" dirty="0">
                <a:solidFill>
                  <a:srgbClr val="00B050"/>
                </a:solidFill>
              </a:rPr>
              <a:t> </a:t>
            </a:r>
            <a:r>
              <a:rPr lang="sl-SI" sz="2800" dirty="0">
                <a:solidFill>
                  <a:schemeClr val="tx1"/>
                </a:solidFill>
              </a:rPr>
              <a:t>zakonodaje.</a:t>
            </a:r>
            <a:endParaRPr lang="sl-SI" sz="2800" b="1" dirty="0">
              <a:solidFill>
                <a:srgbClr val="92D050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545766" y="21010390"/>
            <a:ext cx="6342823" cy="364168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raziskovalca: </a:t>
            </a:r>
          </a:p>
          <a:p>
            <a:pPr lvl="0"/>
            <a:r>
              <a:rPr lang="sl-SI" sz="2800" dirty="0">
                <a:solidFill>
                  <a:schemeClr val="tx1"/>
                </a:solidFill>
              </a:rPr>
              <a:t>Konoplja je glede na koristi, ki jih ima za tla in okolje ter svojo </a:t>
            </a:r>
            <a:r>
              <a:rPr lang="sl-SI" sz="2800" dirty="0" err="1">
                <a:solidFill>
                  <a:schemeClr val="tx1"/>
                </a:solidFill>
              </a:rPr>
              <a:t>multiuporabnost</a:t>
            </a:r>
            <a:r>
              <a:rPr lang="sl-SI" sz="2800" dirty="0">
                <a:solidFill>
                  <a:schemeClr val="tx1"/>
                </a:solidFill>
              </a:rPr>
              <a:t> premalo vključena v kolobar. Želimo si, da projekt pripomore k povezovanju deležnikov v sektorju, da bi </a:t>
            </a:r>
            <a:r>
              <a:rPr lang="sl-SI" sz="2800" dirty="0" err="1">
                <a:solidFill>
                  <a:schemeClr val="tx1"/>
                </a:solidFill>
              </a:rPr>
              <a:t>konopljarstvo</a:t>
            </a:r>
            <a:r>
              <a:rPr lang="sl-SI" sz="2800" dirty="0">
                <a:solidFill>
                  <a:schemeClr val="tx1"/>
                </a:solidFill>
              </a:rPr>
              <a:t> v SLO zaživelo kot pomemben del zelenega gospodarstva.</a:t>
            </a:r>
            <a:endParaRPr lang="sl-SI" sz="3600" dirty="0">
              <a:solidFill>
                <a:srgbClr val="92D05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9429708-4FEE-46E5-8B59-4CAF2F337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0084" y="27142304"/>
            <a:ext cx="2052965" cy="1301056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35B23755-5997-415B-A2C0-D2B771BB702D}"/>
              </a:ext>
            </a:extLst>
          </p:cNvPr>
          <p:cNvSpPr/>
          <p:nvPr/>
        </p:nvSpPr>
        <p:spPr>
          <a:xfrm>
            <a:off x="2197387" y="8374299"/>
            <a:ext cx="719100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b="1" dirty="0">
                <a:solidFill>
                  <a:srgbClr val="92D050"/>
                </a:solidFill>
              </a:rPr>
              <a:t>Namen in cilji projekta 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9CF2E197-39A6-404B-9113-7D47C9D3141A}"/>
              </a:ext>
            </a:extLst>
          </p:cNvPr>
          <p:cNvSpPr/>
          <p:nvPr/>
        </p:nvSpPr>
        <p:spPr>
          <a:xfrm>
            <a:off x="11237608" y="8373148"/>
            <a:ext cx="8418458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b="1" dirty="0">
                <a:solidFill>
                  <a:srgbClr val="92D050"/>
                </a:solidFill>
              </a:rPr>
              <a:t>Glavni pričakovani rezultati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EDACF1D-3418-4E47-8C01-A54D22EB1735}"/>
              </a:ext>
            </a:extLst>
          </p:cNvPr>
          <p:cNvSpPr/>
          <p:nvPr/>
        </p:nvSpPr>
        <p:spPr>
          <a:xfrm>
            <a:off x="972519" y="15932077"/>
            <a:ext cx="102608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>
                <a:solidFill>
                  <a:srgbClr val="92D050"/>
                </a:solidFill>
              </a:rPr>
              <a:t>Dosedanji rezultati projekta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l-SI" sz="3600" dirty="0"/>
              <a:t>SWOT analiza pridelave konoplje v Sloveniji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l-SI" sz="3600" dirty="0"/>
              <a:t>Objava strokovnih prispevkov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l-SI" sz="3600" dirty="0"/>
              <a:t>Sodelovanje na mednarodni regionalni konferenci o Konoplji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l-SI" sz="3600" dirty="0"/>
              <a:t>Izvedba petih preizkušanj na terenu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l-SI" sz="3600" dirty="0"/>
              <a:t>Usposabljanja za kmetije v projektu – tla, podnebne spremembe</a:t>
            </a:r>
            <a:br>
              <a:rPr lang="sl-SI" sz="3600" dirty="0"/>
            </a:br>
            <a:endParaRPr lang="sl-SI" sz="3600" b="1" dirty="0">
              <a:solidFill>
                <a:srgbClr val="92D050"/>
              </a:solidFill>
            </a:endParaRP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24154A8D-6D3A-4F48-8349-953B34F961B7}"/>
              </a:ext>
            </a:extLst>
          </p:cNvPr>
          <p:cNvSpPr/>
          <p:nvPr/>
        </p:nvSpPr>
        <p:spPr>
          <a:xfrm>
            <a:off x="1270451" y="9219814"/>
            <a:ext cx="97730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sl-SI" sz="3600" dirty="0"/>
              <a:t>Ugotoviti in uveljaviti vlogo, ki jo ima konoplja pri varovanju virov in prilagajanju na podnebne spremembe na slovenskih kmetijah. Spodbuditi </a:t>
            </a:r>
            <a:r>
              <a:rPr lang="sl-SI" sz="3600" dirty="0" err="1"/>
              <a:t>konopljarstvo</a:t>
            </a:r>
            <a:r>
              <a:rPr lang="sl-SI" sz="3600" dirty="0"/>
              <a:t> v Sloveniji s prenosom znanj do uporabnikov in s povezovanjem deležnikov.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07B2C954-17DF-499D-A82B-99740619879C}"/>
              </a:ext>
            </a:extLst>
          </p:cNvPr>
          <p:cNvGrpSpPr/>
          <p:nvPr/>
        </p:nvGrpSpPr>
        <p:grpSpPr>
          <a:xfrm>
            <a:off x="1270450" y="12120296"/>
            <a:ext cx="9534322" cy="3691723"/>
            <a:chOff x="905622" y="13833668"/>
            <a:chExt cx="8332775" cy="2920807"/>
          </a:xfrm>
        </p:grpSpPr>
        <p:pic>
          <p:nvPicPr>
            <p:cNvPr id="21" name="Slika 20">
              <a:extLst>
                <a:ext uri="{FF2B5EF4-FFF2-40B4-BE49-F238E27FC236}">
                  <a16:creationId xmlns:a16="http://schemas.microsoft.com/office/drawing/2014/main" id="{10709E70-9275-49A4-A9F2-AD6552AC1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69748" y="13833668"/>
              <a:ext cx="4168649" cy="2920807"/>
            </a:xfrm>
            <a:prstGeom prst="rect">
              <a:avLst/>
            </a:prstGeom>
          </p:spPr>
        </p:pic>
        <p:pic>
          <p:nvPicPr>
            <p:cNvPr id="22" name="Slika 21">
              <a:extLst>
                <a:ext uri="{FF2B5EF4-FFF2-40B4-BE49-F238E27FC236}">
                  <a16:creationId xmlns:a16="http://schemas.microsoft.com/office/drawing/2014/main" id="{B2A13397-AF5B-425A-BA97-4B8F5F5F0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5622" y="13833668"/>
              <a:ext cx="4164126" cy="2920807"/>
            </a:xfrm>
            <a:prstGeom prst="rect">
              <a:avLst/>
            </a:prstGeom>
          </p:spPr>
        </p:pic>
      </p:grpSp>
      <p:sp>
        <p:nvSpPr>
          <p:cNvPr id="19" name="Pravokotnik 18">
            <a:extLst>
              <a:ext uri="{FF2B5EF4-FFF2-40B4-BE49-F238E27FC236}">
                <a16:creationId xmlns:a16="http://schemas.microsoft.com/office/drawing/2014/main" id="{9653BE17-59BA-4488-8942-8980DE0519BD}"/>
              </a:ext>
            </a:extLst>
          </p:cNvPr>
          <p:cNvSpPr/>
          <p:nvPr/>
        </p:nvSpPr>
        <p:spPr>
          <a:xfrm>
            <a:off x="11482902" y="9966965"/>
            <a:ext cx="9136072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252000">
              <a:buFont typeface="Arial" panose="020B0604020202020204" pitchFamily="34" charset="0"/>
              <a:buChar char="•"/>
            </a:pPr>
            <a:r>
              <a:rPr lang="sl-SI" sz="3600" dirty="0" err="1"/>
              <a:t>Optimirana</a:t>
            </a:r>
            <a:r>
              <a:rPr lang="sl-SI" sz="3600" dirty="0"/>
              <a:t> pridelava konoplje v določenih </a:t>
            </a:r>
            <a:r>
              <a:rPr lang="sl-SI" sz="3600" dirty="0" err="1"/>
              <a:t>pedoklimatskih</a:t>
            </a:r>
            <a:r>
              <a:rPr lang="sl-SI" sz="3600" dirty="0"/>
              <a:t> razmerah v Sloveniji.</a:t>
            </a:r>
          </a:p>
          <a:p>
            <a:pPr marL="171450" lvl="0" indent="-252000">
              <a:buFont typeface="Arial" panose="020B0604020202020204" pitchFamily="34" charset="0"/>
              <a:buChar char="•"/>
            </a:pPr>
            <a:r>
              <a:rPr lang="sl-SI" sz="3600" dirty="0"/>
              <a:t>Večje zanimanje za pridelavo in povečan delež konoplje v kolobarju. </a:t>
            </a:r>
          </a:p>
          <a:p>
            <a:pPr marL="171450" lvl="0" indent="-252000">
              <a:buFont typeface="Arial" panose="020B0604020202020204" pitchFamily="34" charset="0"/>
              <a:buChar char="•"/>
            </a:pPr>
            <a:r>
              <a:rPr lang="sl-SI" sz="3600" dirty="0"/>
              <a:t>Manjša obremenitev okolja z mineralnimi gnojili, </a:t>
            </a:r>
            <a:r>
              <a:rPr lang="sl-SI" sz="3600" dirty="0" err="1"/>
              <a:t>ffs</a:t>
            </a:r>
            <a:r>
              <a:rPr lang="sl-SI" sz="3600" dirty="0"/>
              <a:t> na konvencionalnih kmetijah, izboljšana zračnost tal, povečana masa organske snovi v tleh, večja sposobnost tal za zadrževanje vode, večja fiksacija ogljika v tla, manjša zapleveljenost.</a:t>
            </a:r>
          </a:p>
          <a:p>
            <a:pPr marL="171450" lvl="0" indent="-252000">
              <a:buFont typeface="Arial" panose="020B0604020202020204" pitchFamily="34" charset="0"/>
              <a:buChar char="•"/>
            </a:pPr>
            <a:r>
              <a:rPr lang="sl-SI" sz="3600" dirty="0"/>
              <a:t>Identifikacija škodljivih, potencialno škodljivih in koristnih vrst žuželk v posevkih konoplje.</a:t>
            </a:r>
          </a:p>
          <a:p>
            <a:pPr marL="171450" lvl="0" indent="-252000">
              <a:buFont typeface="Arial" panose="020B0604020202020204" pitchFamily="34" charset="0"/>
              <a:buChar char="•"/>
            </a:pPr>
            <a:r>
              <a:rPr lang="sl-SI" sz="3600" dirty="0"/>
              <a:t>Večja odpornost kmetij na podnebne spremembe.</a:t>
            </a:r>
          </a:p>
          <a:p>
            <a:pPr marL="171450" lvl="0" indent="-252000">
              <a:buFont typeface="Arial" panose="020B0604020202020204" pitchFamily="34" charset="0"/>
              <a:buChar char="•"/>
            </a:pPr>
            <a:r>
              <a:rPr lang="sl-SI" sz="3600" dirty="0"/>
              <a:t>Ustvarjanje novih delovnih mest, povezovanje pridelave in predelave, povečana možnost prodaje konoplje, ekonomičnost pridelave.</a:t>
            </a:r>
          </a:p>
          <a:p>
            <a:pPr marL="171450" lvl="0" indent="-252000">
              <a:buFont typeface="Arial" panose="020B0604020202020204" pitchFamily="34" charset="0"/>
              <a:buChar char="•"/>
            </a:pPr>
            <a:r>
              <a:rPr lang="sl-SI" sz="3600" dirty="0"/>
              <a:t>Prenos znanja.</a:t>
            </a:r>
          </a:p>
        </p:txBody>
      </p:sp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480</Words>
  <Application>Microsoft Office PowerPoint</Application>
  <PresentationFormat>Po meri</PresentationFormat>
  <Paragraphs>37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Tamara Korošec</cp:lastModifiedBy>
  <cp:revision>45</cp:revision>
  <dcterms:created xsi:type="dcterms:W3CDTF">2019-10-01T08:14:05Z</dcterms:created>
  <dcterms:modified xsi:type="dcterms:W3CDTF">2021-11-16T17:38:53Z</dcterms:modified>
</cp:coreProperties>
</file>