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3096" y="180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ranko.kramberger@um.si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88825" y="8065096"/>
            <a:ext cx="20569523" cy="126742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 smtClean="0">
              <a:solidFill>
                <a:srgbClr val="92D050"/>
              </a:solidFill>
            </a:endParaRPr>
          </a:p>
          <a:p>
            <a:pPr algn="ctr"/>
            <a:endParaRPr lang="sl-SI" b="1" dirty="0">
              <a:solidFill>
                <a:srgbClr val="92D050"/>
              </a:solidFill>
            </a:endParaRPr>
          </a:p>
          <a:p>
            <a:pPr algn="ctr"/>
            <a:endParaRPr lang="sl-SI" b="1" dirty="0" smtClean="0">
              <a:solidFill>
                <a:srgbClr val="92D050"/>
              </a:solidFill>
            </a:endParaRPr>
          </a:p>
          <a:p>
            <a:pPr algn="ctr"/>
            <a:endParaRPr lang="sl-SI" b="1" dirty="0" smtClean="0">
              <a:solidFill>
                <a:srgbClr val="92D050"/>
              </a:solidFill>
            </a:endParaRPr>
          </a:p>
          <a:p>
            <a:pPr algn="ctr"/>
            <a:endParaRPr lang="sl-SI" b="1" dirty="0">
              <a:solidFill>
                <a:srgbClr val="92D050"/>
              </a:solidFill>
            </a:endParaRPr>
          </a:p>
          <a:p>
            <a:pPr algn="ctr"/>
            <a:endParaRPr lang="sl-SI" b="1" dirty="0" smtClean="0">
              <a:solidFill>
                <a:srgbClr val="92D050"/>
              </a:solidFill>
            </a:endParaRPr>
          </a:p>
          <a:p>
            <a:pPr algn="ctr"/>
            <a:endParaRPr lang="sl-SI" sz="2000" b="1" dirty="0">
              <a:solidFill>
                <a:srgbClr val="92D050"/>
              </a:solidFill>
            </a:endParaRPr>
          </a:p>
          <a:p>
            <a:pPr algn="ctr"/>
            <a:endParaRPr lang="sl-SI" b="1" dirty="0" smtClean="0">
              <a:solidFill>
                <a:srgbClr val="92D050"/>
              </a:solidFill>
            </a:endParaRPr>
          </a:p>
          <a:p>
            <a:pPr algn="ctr"/>
            <a:endParaRPr lang="sl-SI" b="1" dirty="0" smtClean="0">
              <a:solidFill>
                <a:srgbClr val="92D050"/>
              </a:solidFill>
            </a:endParaRPr>
          </a:p>
          <a:p>
            <a:pPr algn="ctr"/>
            <a:endParaRPr lang="sl-SI" sz="2000" b="1" dirty="0" smtClean="0">
              <a:solidFill>
                <a:srgbClr val="92D050"/>
              </a:solidFill>
            </a:endParaRPr>
          </a:p>
          <a:p>
            <a:pPr algn="ctr"/>
            <a:endParaRPr lang="sl-SI" b="1" dirty="0" smtClean="0">
              <a:solidFill>
                <a:srgbClr val="92D050"/>
              </a:solidFill>
            </a:endParaRPr>
          </a:p>
          <a:p>
            <a:pPr algn="ctr"/>
            <a:endParaRPr lang="sl-SI" sz="2000" b="1" dirty="0" smtClean="0">
              <a:solidFill>
                <a:srgbClr val="92D050"/>
              </a:solidFill>
            </a:endParaRPr>
          </a:p>
          <a:p>
            <a:pPr algn="ctr"/>
            <a:endParaRPr lang="sl-SI" sz="2000" b="1" dirty="0">
              <a:solidFill>
                <a:srgbClr val="92D050"/>
              </a:solidFill>
            </a:endParaRPr>
          </a:p>
          <a:p>
            <a:pPr algn="ctr"/>
            <a:endParaRPr lang="sl-SI" sz="2000" b="1" dirty="0" smtClean="0">
              <a:solidFill>
                <a:srgbClr val="92D050"/>
              </a:solidFill>
            </a:endParaRPr>
          </a:p>
          <a:p>
            <a:pPr algn="ctr"/>
            <a:endParaRPr lang="sl-SI" sz="2000" b="1" dirty="0">
              <a:solidFill>
                <a:srgbClr val="92D050"/>
              </a:solidFill>
            </a:endParaRPr>
          </a:p>
          <a:p>
            <a:pPr algn="ctr"/>
            <a:endParaRPr lang="sl-SI" sz="2000" b="1" dirty="0" smtClean="0">
              <a:solidFill>
                <a:srgbClr val="92D050"/>
              </a:solidFill>
            </a:endParaRPr>
          </a:p>
          <a:p>
            <a:pPr algn="ctr"/>
            <a:endParaRPr lang="sl-SI" sz="2000" b="1" dirty="0">
              <a:solidFill>
                <a:srgbClr val="92D050"/>
              </a:solidFill>
            </a:endParaRPr>
          </a:p>
          <a:p>
            <a:pPr algn="ctr"/>
            <a:endParaRPr lang="sl-SI" sz="2000" b="1" dirty="0" smtClean="0">
              <a:solidFill>
                <a:srgbClr val="92D050"/>
              </a:solidFill>
            </a:endParaRPr>
          </a:p>
          <a:p>
            <a:pPr algn="ctr"/>
            <a:endParaRPr lang="sl-SI" sz="2000" b="1" dirty="0">
              <a:solidFill>
                <a:srgbClr val="92D050"/>
              </a:solidFill>
            </a:endParaRPr>
          </a:p>
          <a:p>
            <a:pPr algn="ctr"/>
            <a:endParaRPr lang="sl-SI" sz="2000" b="1" dirty="0" smtClean="0">
              <a:solidFill>
                <a:srgbClr val="92D050"/>
              </a:solidFill>
            </a:endParaRPr>
          </a:p>
          <a:p>
            <a:pPr algn="ctr"/>
            <a:endParaRPr lang="sl-SI" sz="2000" b="1" dirty="0">
              <a:solidFill>
                <a:srgbClr val="92D050"/>
              </a:solidFill>
            </a:endParaRPr>
          </a:p>
          <a:p>
            <a:pPr algn="ctr"/>
            <a:endParaRPr lang="sl-SI" sz="2000" b="1" dirty="0" smtClean="0">
              <a:solidFill>
                <a:srgbClr val="92D050"/>
              </a:solidFill>
            </a:endParaRPr>
          </a:p>
          <a:p>
            <a:pPr algn="ctr"/>
            <a:endParaRPr lang="sl-SI" sz="2000" b="1" dirty="0">
              <a:solidFill>
                <a:srgbClr val="92D050"/>
              </a:solidFill>
            </a:endParaRPr>
          </a:p>
          <a:p>
            <a:pPr algn="ctr"/>
            <a:endParaRPr lang="sl-SI" sz="2000" b="1" dirty="0" smtClean="0">
              <a:solidFill>
                <a:srgbClr val="92D050"/>
              </a:solidFill>
            </a:endParaRPr>
          </a:p>
          <a:p>
            <a:pPr algn="ctr"/>
            <a:endParaRPr lang="sl-SI" sz="2000" b="1" dirty="0">
              <a:solidFill>
                <a:srgbClr val="92D050"/>
              </a:solidFill>
            </a:endParaRPr>
          </a:p>
          <a:p>
            <a:pPr algn="ctr"/>
            <a:endParaRPr lang="sl-SI" sz="2000" b="1" dirty="0" smtClean="0">
              <a:solidFill>
                <a:srgbClr val="92D050"/>
              </a:solidFill>
            </a:endParaRPr>
          </a:p>
          <a:p>
            <a:pPr marL="857250" indent="-857250" algn="ctr">
              <a:buFontTx/>
              <a:buChar char="-"/>
            </a:pPr>
            <a:endParaRPr lang="sl-SI" dirty="0" smtClean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905622" y="331096"/>
            <a:ext cx="20268618" cy="250418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702703"/>
            <a:r>
              <a:rPr lang="sl-SI" sz="5400" b="1" dirty="0">
                <a:solidFill>
                  <a:srgbClr val="1F497D"/>
                </a:solidFill>
              </a:rPr>
              <a:t>Izboljšane tehnologije pridelave in konzerviranja z beljakovinami bogate krme - metuljnice in njihove mešanice za prilagajanje podnebnim spremembam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546076" y="3043706"/>
            <a:ext cx="20759229" cy="121088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Vodilni partner: </a:t>
            </a:r>
            <a:r>
              <a:rPr lang="sl-SI" sz="3600" b="1" dirty="0" smtClean="0">
                <a:solidFill>
                  <a:schemeClr val="tx2"/>
                </a:solidFill>
              </a:rPr>
              <a:t>Fakulteta </a:t>
            </a:r>
            <a:r>
              <a:rPr lang="sl-SI" sz="3600" b="1" dirty="0">
                <a:solidFill>
                  <a:schemeClr val="tx2"/>
                </a:solidFill>
              </a:rPr>
              <a:t>za kmetijstvo in biosistemske vede UM </a:t>
            </a:r>
            <a:endParaRPr lang="sl-SI" sz="3600" b="1" dirty="0" smtClean="0">
              <a:solidFill>
                <a:srgbClr val="92D050"/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Ostali člani partnerstva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b="1" dirty="0" smtClean="0">
                <a:solidFill>
                  <a:schemeClr val="tx2"/>
                </a:solidFill>
              </a:rPr>
              <a:t>8 ostalih partnerjev, od tega 6 kmetijskih gospodarstev</a:t>
            </a:r>
            <a:endParaRPr lang="sl-SI" sz="3600" b="1" dirty="0">
              <a:solidFill>
                <a:schemeClr val="tx2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l-SI" sz="3600" dirty="0" smtClean="0"/>
              <a:t>Kontaktni podatki vodilnega partnerja: </a:t>
            </a:r>
            <a:r>
              <a:rPr lang="sl-SI" sz="3600" dirty="0">
                <a:solidFill>
                  <a:prstClr val="white"/>
                </a:solidFill>
              </a:rPr>
              <a:t>dr. Branko KRAMBERGER,  FKBV UM; </a:t>
            </a:r>
            <a:r>
              <a:rPr lang="sl-SI" sz="3600" dirty="0">
                <a:solidFill>
                  <a:prstClr val="white"/>
                </a:solidFill>
                <a:hlinkClick r:id="rId6"/>
              </a:rPr>
              <a:t>branko.kramberger@um.si</a:t>
            </a:r>
            <a:endParaRPr lang="sl-SI" sz="3600" dirty="0">
              <a:solidFill>
                <a:prstClr val="white"/>
              </a:solidFill>
            </a:endParaRPr>
          </a:p>
          <a:p>
            <a:r>
              <a:rPr lang="sl-SI" sz="3600" dirty="0" smtClean="0"/>
              <a:t>Spletna stran projekta: </a:t>
            </a:r>
            <a:r>
              <a:rPr lang="sl-SI" sz="3600" dirty="0"/>
              <a:t>http://www.fkbv.um.si/index.php/raziskovalna-dejavnost-fkbv/projekti/60-vsebina/4295-izboljsane-tehnologije-pridelave-in-konzerviranja-z-beljakovinami-bogate-krme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546076" y="4507937"/>
            <a:ext cx="11121557" cy="15080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Tip projekta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dirty="0" smtClean="0">
                <a:solidFill>
                  <a:schemeClr val="tx2"/>
                </a:solidFill>
              </a:rPr>
              <a:t>EIP</a:t>
            </a:r>
          </a:p>
          <a:p>
            <a:r>
              <a:rPr lang="sl-SI" sz="3600" b="1" dirty="0" smtClean="0">
                <a:solidFill>
                  <a:srgbClr val="92D050"/>
                </a:solidFill>
              </a:rPr>
              <a:t>Tematika projekta</a:t>
            </a:r>
            <a:r>
              <a:rPr lang="sl-SI" sz="3200" dirty="0" smtClean="0">
                <a:solidFill>
                  <a:srgbClr val="92D050"/>
                </a:solidFill>
              </a:rPr>
              <a:t>:</a:t>
            </a:r>
            <a:r>
              <a:rPr lang="sl-SI" sz="3200" b="1" dirty="0">
                <a:solidFill>
                  <a:schemeClr val="tx2"/>
                </a:solidFill>
              </a:rPr>
              <a:t> Okolje in podnebne spremembe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endParaRPr lang="sl-SI" sz="3200" dirty="0">
              <a:solidFill>
                <a:srgbClr val="92D050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11809463" y="4484149"/>
            <a:ext cx="9505056" cy="33334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3702703"/>
            <a:r>
              <a:rPr lang="sl-SI" sz="2600" b="1" dirty="0" smtClean="0">
                <a:solidFill>
                  <a:srgbClr val="92D050"/>
                </a:solidFill>
              </a:rPr>
              <a:t>Praktični problem: </a:t>
            </a:r>
            <a:r>
              <a:rPr lang="sl-SI" sz="2600" b="1" dirty="0" smtClean="0">
                <a:solidFill>
                  <a:srgbClr val="1F497D"/>
                </a:solidFill>
              </a:rPr>
              <a:t>Zaradi </a:t>
            </a:r>
            <a:r>
              <a:rPr lang="sl-SI" sz="2600" b="1" dirty="0">
                <a:solidFill>
                  <a:srgbClr val="1F497D"/>
                </a:solidFill>
              </a:rPr>
              <a:t>prilagajanja živinoreje podnebnim spremembam so potrebne izboljšane tehnologije pridelave in konzerviranja krme v obdobjih (zagotavljanje krme na zalogo), ko padavin ne primanjkuje in izboljšave pridelave proti suši odpornih rastlin. Obenem je potrebno čim manjše obremenjevanje okolja.  </a:t>
            </a:r>
            <a:r>
              <a:rPr lang="sl-SI" sz="2600" b="1" dirty="0" smtClean="0">
                <a:solidFill>
                  <a:srgbClr val="1F497D"/>
                </a:solidFill>
              </a:rPr>
              <a:t>Slabo je povezovanje med institucijami in pomanjkljiv je prenos znanja v prakso.</a:t>
            </a:r>
            <a:r>
              <a:rPr lang="sl-SI" sz="2600" b="1" dirty="0" smtClean="0">
                <a:solidFill>
                  <a:srgbClr val="92D050"/>
                </a:solidFill>
              </a:rPr>
              <a:t> </a:t>
            </a:r>
            <a:endParaRPr lang="sl-SI" sz="2600" b="1" dirty="0">
              <a:solidFill>
                <a:srgbClr val="92D050"/>
              </a:solidFill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905622" y="2104320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kmeta:</a:t>
            </a:r>
          </a:p>
          <a:p>
            <a:pPr lvl="0" algn="just"/>
            <a:r>
              <a:rPr lang="sl-SI" sz="1800" b="1" dirty="0" smtClean="0">
                <a:solidFill>
                  <a:srgbClr val="00B050"/>
                </a:solidFill>
              </a:rPr>
              <a:t>Projekt </a:t>
            </a:r>
            <a:r>
              <a:rPr lang="sl-SI" sz="1800" b="1" dirty="0">
                <a:solidFill>
                  <a:srgbClr val="00B050"/>
                </a:solidFill>
              </a:rPr>
              <a:t>EIP se mi zdi dober, saj se pri tem lahko s pomočjo teoretičnih znanj težave kmetovalcev na inovativen način rešimo v praksi (na kmetijah). V mojem primeru ugotavljamo kako bi lahko s sejanjem mešanic trav in detelj izboljšali pridelek zelinja in silaže, zmanjšali porabo mineralnih gnojil, izboljšali tla in predvsem kar je zelo pomembno: prispevali k zmanjšanju onesnaževanja okolja in prilagajali pridelavo podnebnim spremembam.</a:t>
            </a:r>
          </a:p>
          <a:p>
            <a:pPr lvl="0"/>
            <a:r>
              <a:rPr lang="sl-SI" sz="1800" b="1" dirty="0">
                <a:solidFill>
                  <a:srgbClr val="00B050"/>
                </a:solidFill>
              </a:rPr>
              <a:t>                                                            Primož Kopač, Medno</a:t>
            </a:r>
            <a:endParaRPr lang="sl-SI" sz="3600" dirty="0">
              <a:solidFill>
                <a:srgbClr val="00B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546076" y="6246061"/>
            <a:ext cx="11121558" cy="152334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Obdobje trajanja projekta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b="1" dirty="0" smtClean="0">
                <a:solidFill>
                  <a:schemeClr val="tx2"/>
                </a:solidFill>
              </a:rPr>
              <a:t>14.12.2019 – 13.12.2021</a:t>
            </a:r>
          </a:p>
          <a:p>
            <a:r>
              <a:rPr lang="sl-SI" sz="3600" b="1" dirty="0" smtClean="0">
                <a:solidFill>
                  <a:srgbClr val="92D050"/>
                </a:solidFill>
              </a:rPr>
              <a:t>Višina odobrenih sredstev: </a:t>
            </a:r>
            <a:r>
              <a:rPr lang="sl-SI" sz="3600" b="1" dirty="0" smtClean="0">
                <a:solidFill>
                  <a:schemeClr val="tx2"/>
                </a:solidFill>
              </a:rPr>
              <a:t>239.934,36 EUR</a:t>
            </a:r>
            <a:endParaRPr lang="sl-SI" sz="3600" b="1" dirty="0">
              <a:solidFill>
                <a:srgbClr val="92D050"/>
              </a:solidFill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7869227" y="21052076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b="1" dirty="0" smtClean="0">
              <a:solidFill>
                <a:srgbClr val="00B050"/>
              </a:solidFill>
            </a:endParaRPr>
          </a:p>
          <a:p>
            <a:r>
              <a:rPr lang="sl-SI" sz="3600" b="1" dirty="0" smtClean="0">
                <a:solidFill>
                  <a:srgbClr val="00B050"/>
                </a:solidFill>
              </a:rPr>
              <a:t>Pogled svetovalca: </a:t>
            </a:r>
          </a:p>
          <a:p>
            <a:pPr lvl="0" algn="just"/>
            <a:r>
              <a:rPr lang="sl-SI" sz="1800" b="1" dirty="0" smtClean="0">
                <a:solidFill>
                  <a:srgbClr val="00B050"/>
                </a:solidFill>
              </a:rPr>
              <a:t>Kmetijski </a:t>
            </a:r>
            <a:r>
              <a:rPr lang="sl-SI" sz="1800" b="1" dirty="0">
                <a:solidFill>
                  <a:srgbClr val="00B050"/>
                </a:solidFill>
              </a:rPr>
              <a:t>svetovalci s pomočjo EIP projektov na kmetije vnašamo kopico izboljšanih praks, procesov, tehnologij in proizvodov.  Velike prednosti in priložnosti prenosa znanja do kmeta vidimo v mreženju in sodelovanju z drugimi institucijami, saj je to ključ kvalitetnega svetovanja. Le na ta način lahko na kmetijah ohranjamo določeno stopnjo varnosti, da se kmetije lažje in bolje pripravijo na tveganja v svoji kmetijski dejavnosti v času prilagajanja kmetijstva podnebnim spremembam.</a:t>
            </a:r>
          </a:p>
          <a:p>
            <a:pPr lvl="0" algn="r"/>
            <a:r>
              <a:rPr lang="sl-SI" sz="1800" b="1" dirty="0">
                <a:solidFill>
                  <a:srgbClr val="00B050"/>
                </a:solidFill>
              </a:rPr>
              <a:t>Boštjan Kristan, KGZ Maribor</a:t>
            </a:r>
          </a:p>
          <a:p>
            <a:pPr lvl="0"/>
            <a:endParaRPr lang="sl-SI" sz="2000" b="1" dirty="0" smtClean="0">
              <a:solidFill>
                <a:schemeClr val="tx1"/>
              </a:solidFill>
            </a:endParaRPr>
          </a:p>
          <a:p>
            <a:endParaRPr lang="sl-SI" sz="2000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768589" y="2110322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b="1" dirty="0" smtClean="0">
              <a:solidFill>
                <a:srgbClr val="00B050"/>
              </a:solidFill>
            </a:endParaRPr>
          </a:p>
          <a:p>
            <a:r>
              <a:rPr lang="sl-SI" sz="3600" b="1" dirty="0" smtClean="0">
                <a:solidFill>
                  <a:srgbClr val="00B050"/>
                </a:solidFill>
              </a:rPr>
              <a:t>Pogled raziskovalca: </a:t>
            </a:r>
          </a:p>
          <a:p>
            <a:pPr lvl="0" algn="just"/>
            <a:r>
              <a:rPr lang="sl-SI" sz="1800" b="1" dirty="0">
                <a:solidFill>
                  <a:srgbClr val="00B050"/>
                </a:solidFill>
              </a:rPr>
              <a:t>Detelje pomembno prispevajo k prilagajanju kmetijstva podnebnim spremembam in k zmanjševanju emisij toplogrednih plinov. Smo v času načrtovanja strategij za prihodnja desetletja. Metuljnice so postale pomemben element scenarijev nedavno sprejetega Celovitega nacionalnega energetskega in podnebnega načrta (NEPN) in osnutka Dolgoročne podnebne strategije. Rezultati projekta bodo prispevali k ovrednotenju učinka preskušanih praks na emisije toplogrednih plinov.  </a:t>
            </a:r>
            <a:endParaRPr lang="sl-SI" sz="1800" b="1" dirty="0" smtClean="0">
              <a:solidFill>
                <a:srgbClr val="00B050"/>
              </a:solidFill>
            </a:endParaRPr>
          </a:p>
          <a:p>
            <a:pPr lvl="0" algn="just"/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                                                                  Dr</a:t>
            </a:r>
            <a:r>
              <a:rPr lang="sl-SI" sz="1800" b="1" dirty="0">
                <a:solidFill>
                  <a:srgbClr val="00B050"/>
                </a:solidFill>
              </a:rPr>
              <a:t>. Jože Verbič, KIS</a:t>
            </a:r>
            <a:r>
              <a:rPr lang="sl-SI" sz="1800" b="1" dirty="0" smtClean="0">
                <a:solidFill>
                  <a:srgbClr val="00B050"/>
                </a:solidFill>
              </a:rPr>
              <a:t>                                                       </a:t>
            </a:r>
            <a:endParaRPr lang="sl-SI" sz="1800" b="1" dirty="0">
              <a:solidFill>
                <a:srgbClr val="00B050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1872359" y="8132670"/>
            <a:ext cx="1807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l-SI" sz="2000" b="1" u="sng" dirty="0">
                <a:solidFill>
                  <a:srgbClr val="92D050"/>
                </a:solidFill>
              </a:rPr>
              <a:t>Namen in cilji </a:t>
            </a:r>
            <a:r>
              <a:rPr lang="sl-SI" sz="2000" b="1" u="sng" dirty="0" smtClean="0">
                <a:solidFill>
                  <a:srgbClr val="92D050"/>
                </a:solidFill>
              </a:rPr>
              <a:t>projekta:</a:t>
            </a:r>
            <a:endParaRPr lang="sl-SI" sz="2000" b="1" u="sng" dirty="0">
              <a:solidFill>
                <a:srgbClr val="92D050"/>
              </a:solidFill>
            </a:endParaRPr>
          </a:p>
          <a:p>
            <a:pPr lvl="0" algn="just"/>
            <a:r>
              <a:rPr lang="sl-SI" sz="2000" b="1" dirty="0">
                <a:solidFill>
                  <a:schemeClr val="tx2"/>
                </a:solidFill>
              </a:rPr>
              <a:t>- zagotavljanje visokokakovostne proteinske krme na zalogo (najučinkovitejši ukrep prilagajanja živinoreje podnebnim spremembam) s posodobljeno pridelavo prezimnih krmnih dosevkov,</a:t>
            </a:r>
          </a:p>
          <a:p>
            <a:pPr lvl="0" algn="just"/>
            <a:r>
              <a:rPr lang="sl-SI" sz="2000" b="1" dirty="0">
                <a:solidFill>
                  <a:schemeClr val="tx2"/>
                </a:solidFill>
              </a:rPr>
              <a:t>- konzerviranju in za uporabo sveže krme izboljšane tehnologije pridelave lucerne, kot rastline zelo odporne prosti suši,</a:t>
            </a:r>
          </a:p>
          <a:p>
            <a:pPr lvl="0" algn="just"/>
            <a:r>
              <a:rPr lang="sl-SI" sz="2000" b="1" dirty="0">
                <a:solidFill>
                  <a:schemeClr val="tx2"/>
                </a:solidFill>
              </a:rPr>
              <a:t>- maksimalna vezava ogljikovega dioksida v organsko snov in zmanjševanje dušikovih emisij v okolje,</a:t>
            </a:r>
          </a:p>
          <a:p>
            <a:pPr lvl="0" algn="just"/>
            <a:r>
              <a:rPr lang="sl-SI" sz="2000" b="1" dirty="0">
                <a:solidFill>
                  <a:schemeClr val="tx2"/>
                </a:solidFill>
              </a:rPr>
              <a:t>- prenos v dosedanjem znanstvenem delu pridobljenih rezultatov preko učinkovitega povezovanja raziskovalnih in svetovalnih institucij ter kmetov v neposredno prakso</a:t>
            </a:r>
            <a:r>
              <a:rPr lang="sl-SI" sz="2000" b="1" dirty="0" smtClean="0">
                <a:solidFill>
                  <a:schemeClr val="tx2"/>
                </a:solidFill>
              </a:rPr>
              <a:t>.</a:t>
            </a:r>
            <a:endParaRPr lang="sl-SI" sz="2000" b="1" dirty="0">
              <a:solidFill>
                <a:schemeClr val="tx2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62729" y="10167617"/>
            <a:ext cx="11146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702703"/>
            <a:r>
              <a:rPr lang="sl-SI" sz="2000" b="1" u="sng" dirty="0">
                <a:solidFill>
                  <a:srgbClr val="92D050"/>
                </a:solidFill>
              </a:rPr>
              <a:t>Pričakovani rezultati:</a:t>
            </a:r>
          </a:p>
          <a:p>
            <a:pPr lvl="0" algn="just" defTabSz="3702703"/>
            <a:r>
              <a:rPr lang="sl-SI" sz="2000" b="1" dirty="0">
                <a:solidFill>
                  <a:srgbClr val="1F497D"/>
                </a:solidFill>
              </a:rPr>
              <a:t>- nova oz. izboljšana podnebnim spremembam prilagojena tehnologija pridelave in konzerviranja beljakovinske voluminozne krme z deteljno travnimi mešanicami,</a:t>
            </a:r>
          </a:p>
          <a:p>
            <a:pPr lvl="0" algn="just" defTabSz="3702703"/>
            <a:r>
              <a:rPr lang="sl-SI" sz="2000" b="1" dirty="0">
                <a:solidFill>
                  <a:srgbClr val="1F497D"/>
                </a:solidFill>
              </a:rPr>
              <a:t>- pozitiven vpliv pridelave na naslednjo poljščino v njivskem kolobarju,</a:t>
            </a:r>
          </a:p>
          <a:p>
            <a:pPr lvl="0" algn="just" defTabSz="3702703"/>
            <a:r>
              <a:rPr lang="sl-SI" sz="2000" b="1" dirty="0">
                <a:solidFill>
                  <a:srgbClr val="1F497D"/>
                </a:solidFill>
              </a:rPr>
              <a:t>- okoljevarstvena trajnostna pridelava krme,</a:t>
            </a:r>
          </a:p>
          <a:p>
            <a:pPr lvl="0" algn="just" defTabSz="3702703"/>
            <a:r>
              <a:rPr lang="sl-SI" sz="2000" b="1" dirty="0">
                <a:solidFill>
                  <a:srgbClr val="1F497D"/>
                </a:solidFill>
              </a:rPr>
              <a:t>- kakovostna beljakovinska krma na zalogo kot ukrep prilagajanja živinoreje na podnebne spremembe.</a:t>
            </a:r>
          </a:p>
        </p:txBody>
      </p:sp>
      <p:sp>
        <p:nvSpPr>
          <p:cNvPr id="30" name="Pravokotnik 29"/>
          <p:cNvSpPr/>
          <p:nvPr/>
        </p:nvSpPr>
        <p:spPr>
          <a:xfrm>
            <a:off x="726552" y="12414667"/>
            <a:ext cx="88627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000" b="1" u="sng" dirty="0" smtClean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Dosedanji </a:t>
            </a:r>
            <a:r>
              <a:rPr lang="sl-SI" sz="2000" b="1" u="sng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ključni rezultati in priporočila za prakso</a:t>
            </a:r>
            <a:r>
              <a:rPr lang="sl-SI" sz="2000" b="1" u="sng" dirty="0" smtClean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Okrepljeno sodelovanje med partnerji z učinkovitim prenosom izboljšanih tehnologij pridelave.</a:t>
            </a:r>
            <a:endParaRPr lang="sl-SI" sz="20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Lucerna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mešanice. Za pridelavo s proteini bogate voluminozne krme je zelo upravičena uporaba lucerne v čisti setvi, prav tako pa mešanica lucerne in trav z visokim deležem lucerne.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Mešanica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daje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zelo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zanesljive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pridelke, je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prilagodljiva na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rastne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razmere in kot smo dokazali v našem projektu, se tudi odlično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silira.</a:t>
            </a:r>
          </a:p>
          <a:p>
            <a:pPr algn="just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Dosevki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Z deteljo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mešanicami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detelje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trav z visokim deležem detelje brez gnojenja z N pridelamo količino pridelka, ki je primerljiva s čisto setvijo z N gnojene mnogocvetne ljuljke. Tudi tu se v primerjavi s čisto setvijo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detelje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mešanice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detelje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ljuljke z visokim deležem detelje dobro silirajo.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visokih vsebnostih sušine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smo zelo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kakovostne silaže pridelali tudi s čisto setvijo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detelje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(inkarnatka in črna detelja</a:t>
            </a:r>
            <a:r>
              <a:rPr lang="sl-SI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33" name="Pravokotnik 32"/>
          <p:cNvSpPr/>
          <p:nvPr/>
        </p:nvSpPr>
        <p:spPr>
          <a:xfrm>
            <a:off x="9827077" y="12202032"/>
            <a:ext cx="10773189" cy="842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sl-SI" sz="2000" b="1" u="sng" dirty="0" smtClean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Okoljevarstveni učinki projekta:</a:t>
            </a:r>
          </a:p>
          <a:p>
            <a:pPr algn="just" defTabSz="914400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Varovanje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naravnih virov za kmetijsko pridelavo. Vključevanje prezimnih dosevkov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pomeni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maksimalno izkoriščen proizvodni potencial kmetijskih zemljišč.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Metuljnice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na splošno krmne koševine kot ugodilke pozitivno vplivajo na rodovitnost tal. </a:t>
            </a:r>
          </a:p>
          <a:p>
            <a:pPr algn="just" defTabSz="914400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Preko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vpeljevanja okolju zelo sprejemljivih metuljnic oz. njihovih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mešanic smo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okrepili koncept trajnostnega kmetovanja.</a:t>
            </a:r>
          </a:p>
          <a:p>
            <a:pPr algn="just" defTabSz="914400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S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kontrolirano uporabo prezimnih krmnih dosevkov in s setvijo večletne lucerne z mešanicami s travami smo s stalno pokritostjo tal z rastlinami minimalizirali potencialne negativne vpliva pridelave na kakovost podzemnih in površinskih voda iz vidika spiranja mineralnega N iz vrhnjih slojev tal.</a:t>
            </a:r>
            <a:endParaRPr lang="sl-SI" sz="2000" b="1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Ohranjanje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izboljšanje biotske raznovrstnosti v habitatih kmetijske krajine smo dosegli s vključevanjem dosevkov v njivski kolobar in vključevanjem eno in večletnih mešanic namesto uporabe monokultur.</a:t>
            </a:r>
          </a:p>
          <a:p>
            <a:pPr algn="just" defTabSz="914400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Uporaba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projekt vključenih tehnologij pridelave lucerne in predvsem njenih mešanic ter dosevkov v obliki mešanic detelje in trave preko omejene uporabe gnojil in stalne pokritosti tal omogoča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učinkovito kmetovanje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tudi na vodovarstvenih območjih.</a:t>
            </a:r>
          </a:p>
          <a:p>
            <a:pPr algn="just" defTabSz="914400"/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Stalna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pokritost tal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omogoča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nenehno prestrezanje CO</a:t>
            </a:r>
            <a:r>
              <a:rPr lang="sl-SI" sz="2000" b="1" baseline="-25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ki se iz tal ob mineralizaciji organske snovi sprošča v ozračje. Vezava C v organsko snov pomeni vsaj začasno, deloma pa tudi trajnejšo obliko zmanjševanja C v atmosferi. Uvajanje metuljnic zmanjšuje potrebo po mineralnih N gnojilih in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zmanjšuje izpuste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sl-SI" sz="2000" b="1" baseline="-25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 okolje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zaradi proizvodnje, transporta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aplikacija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mineralnih gnojil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914400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Projekt daje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bogato osnovo za pridelavo kakovostne beljakovinske krme na ekoloških kmetijah, saj vključujemo metuljnice v zelo visokem deležu,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lahko nadomestijo N iz mineralnih gnojil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 defTabSz="914400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Dosežki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projektu preko vezave CO2 in zmanjševanja emisij toplogrednih plinov 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prispevajo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 blaženju podnebnih sprememb</a:t>
            </a:r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20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/>
            <a:r>
              <a:rPr lang="sl-SI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S </a:t>
            </a:r>
            <a:r>
              <a:rPr lang="sl-SI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projektom prilagajamo pridelavo krme podnebnim spremembam. To dosegamo s pridelavo visokokakovostne konzervirane beljakovinske krme na zalogo in z vpeljavo metuljnic z globokimi koreninami, kar je odlična izbira proti suši odpornih rastlin.</a:t>
            </a:r>
          </a:p>
          <a:p>
            <a:pPr algn="just" defTabSz="914400">
              <a:lnSpc>
                <a:spcPct val="107000"/>
              </a:lnSpc>
            </a:pPr>
            <a:endParaRPr lang="sl-SI" sz="20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PoljeZBesedilom 34"/>
          <p:cNvSpPr txBox="1"/>
          <p:nvPr/>
        </p:nvSpPr>
        <p:spPr>
          <a:xfrm>
            <a:off x="992044" y="18557234"/>
            <a:ext cx="8716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l-SI" sz="2000" b="1" u="sng" dirty="0" smtClean="0">
                <a:solidFill>
                  <a:srgbClr val="92D050"/>
                </a:solidFill>
              </a:rPr>
              <a:t>Ob zaključki projekta:</a:t>
            </a:r>
          </a:p>
          <a:p>
            <a:pPr marL="342900" lvl="0" indent="-342900" algn="just">
              <a:buFontTx/>
              <a:buChar char="-"/>
            </a:pPr>
            <a:r>
              <a:rPr lang="sl-SI" sz="2000" b="1" dirty="0" smtClean="0">
                <a:solidFill>
                  <a:schemeClr val="tx2"/>
                </a:solidFill>
              </a:rPr>
              <a:t>Pred  izidom je tiskana in elektronska verzija strokovno knjige (1000 izvodov). </a:t>
            </a:r>
          </a:p>
          <a:p>
            <a:pPr marL="342900" lvl="0" indent="-342900" algn="just">
              <a:buFontTx/>
              <a:buChar char="-"/>
            </a:pPr>
            <a:r>
              <a:rPr lang="sl-SI" sz="2000" b="1" dirty="0" smtClean="0">
                <a:solidFill>
                  <a:schemeClr val="tx2"/>
                </a:solidFill>
              </a:rPr>
              <a:t>Knjiga obsega strokovne podlage in rezultate projekta s priporočili za prakso.</a:t>
            </a:r>
          </a:p>
          <a:p>
            <a:pPr marL="342900" lvl="0" indent="-342900" algn="just">
              <a:buFontTx/>
              <a:buChar char="-"/>
            </a:pPr>
            <a:r>
              <a:rPr lang="sl-SI" sz="2000" b="1" dirty="0" smtClean="0">
                <a:solidFill>
                  <a:schemeClr val="tx2"/>
                </a:solidFill>
              </a:rPr>
              <a:t>Elektronska verzija bo prosto dostopna, tiskana verzija bo brezplačno razdeljena kmetijskim zavodom za njeno nadaljnje širjenje.  </a:t>
            </a:r>
            <a:endParaRPr lang="sl-SI" sz="2000" b="1" dirty="0">
              <a:solidFill>
                <a:schemeClr val="tx2"/>
              </a:solidFill>
            </a:endParaRPr>
          </a:p>
        </p:txBody>
      </p:sp>
      <p:pic>
        <p:nvPicPr>
          <p:cNvPr id="32" name="Slika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78631" y="10095685"/>
            <a:ext cx="2808463" cy="2106347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0890" y="10090953"/>
            <a:ext cx="2825959" cy="2100314"/>
          </a:xfrm>
          <a:prstGeom prst="rect">
            <a:avLst/>
          </a:prstGeom>
        </p:spPr>
      </p:pic>
      <p:pic>
        <p:nvPicPr>
          <p:cNvPr id="36" name="Slika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03093" y="10060930"/>
            <a:ext cx="1605826" cy="2141102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9568" y="16461053"/>
            <a:ext cx="2838535" cy="2119210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272" y="16472567"/>
            <a:ext cx="2932589" cy="2096182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1588" y="16451624"/>
            <a:ext cx="2647964" cy="2105610"/>
          </a:xfrm>
          <a:prstGeom prst="rect">
            <a:avLst/>
          </a:prstGeom>
        </p:spPr>
      </p:pic>
      <p:pic>
        <p:nvPicPr>
          <p:cNvPr id="41" name="Slika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37864" y="27133573"/>
            <a:ext cx="1508504" cy="160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750</Words>
  <Application>Microsoft Office PowerPoint</Application>
  <PresentationFormat>Po meri</PresentationFormat>
  <Paragraphs>74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Branko Kramberger</cp:lastModifiedBy>
  <cp:revision>32</cp:revision>
  <dcterms:created xsi:type="dcterms:W3CDTF">2019-10-01T08:14:05Z</dcterms:created>
  <dcterms:modified xsi:type="dcterms:W3CDTF">2021-11-16T12:11:13Z</dcterms:modified>
</cp:coreProperties>
</file>