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28803600"/>
  <p:notesSz cx="9926638" cy="14355763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526" y="-78"/>
      </p:cViewPr>
      <p:guideLst>
        <p:guide orient="horz" pos="9072"/>
        <p:guide pos="6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pPr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pPr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pPr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pPr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pPr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pPr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pPr/>
              <a:t>16. 11. 2021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pPr/>
              <a:t>16. 11. 2021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pPr/>
              <a:t>16. 11. 2021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pPr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pPr/>
              <a:t>16. 11. 2021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pPr/>
              <a:t>16. 11. 2021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z-ce.si/ohranjanje_biotske_raznovrstnosti.html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hyperlink" Target="mailto:info@gz-ce.si" TargetMode="External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3" t="7860" r="15766" b="12132"/>
          <a:stretch/>
        </p:blipFill>
        <p:spPr>
          <a:xfrm>
            <a:off x="14760067" y="13500002"/>
            <a:ext cx="5690355" cy="4286174"/>
          </a:xfrm>
          <a:prstGeom prst="rect">
            <a:avLst/>
          </a:prstGeom>
        </p:spPr>
      </p:pic>
      <p:pic>
        <p:nvPicPr>
          <p:cNvPr id="1026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8525" y="26944084"/>
            <a:ext cx="53014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FD4384F-790A-420C-8BCA-1769490F4C6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74" y="27280456"/>
            <a:ext cx="5975748" cy="130692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62" t="16857" r="26838" b="73619"/>
          <a:stretch/>
        </p:blipFill>
        <p:spPr bwMode="auto">
          <a:xfrm>
            <a:off x="5652700" y="26894523"/>
            <a:ext cx="5220658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837" t="17248" r="7789" b="70880"/>
          <a:stretch/>
        </p:blipFill>
        <p:spPr bwMode="auto">
          <a:xfrm>
            <a:off x="16280545" y="27007596"/>
            <a:ext cx="1577589" cy="1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721595" y="7724568"/>
            <a:ext cx="20366891" cy="1332750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4000" b="1" dirty="0">
              <a:solidFill>
                <a:srgbClr val="92D050"/>
              </a:solidFill>
            </a:endParaRPr>
          </a:p>
          <a:p>
            <a:pPr algn="ctr"/>
            <a:endParaRPr lang="sl-SI" sz="3500" b="1" dirty="0">
              <a:solidFill>
                <a:srgbClr val="92D050"/>
              </a:solidFill>
            </a:endParaRPr>
          </a:p>
          <a:p>
            <a:pPr algn="ctr"/>
            <a:endParaRPr lang="sl-SI" sz="1000" b="1" dirty="0">
              <a:solidFill>
                <a:srgbClr val="92D050"/>
              </a:solidFill>
            </a:endParaRPr>
          </a:p>
          <a:p>
            <a:pPr algn="ctr"/>
            <a:r>
              <a:rPr lang="sl-SI" sz="3500" b="1" dirty="0">
                <a:solidFill>
                  <a:srgbClr val="92D050"/>
                </a:solidFill>
              </a:rPr>
              <a:t>Namen in cilji projekta</a:t>
            </a:r>
            <a:endParaRPr lang="sl-SI" sz="4000" b="1" dirty="0">
              <a:solidFill>
                <a:srgbClr val="92D050"/>
              </a:solidFill>
            </a:endParaRPr>
          </a:p>
          <a:p>
            <a:endParaRPr lang="sl-SI" sz="4000" b="1" dirty="0">
              <a:solidFill>
                <a:srgbClr val="92D050"/>
              </a:solidFill>
            </a:endParaRPr>
          </a:p>
          <a:p>
            <a:endParaRPr lang="sl-SI" sz="4000" b="1" dirty="0">
              <a:solidFill>
                <a:srgbClr val="92D050"/>
              </a:solidFill>
            </a:endParaRPr>
          </a:p>
          <a:p>
            <a:pPr algn="ctr"/>
            <a:endParaRPr lang="sl-SI" sz="4000" b="1" dirty="0">
              <a:solidFill>
                <a:srgbClr val="92D050"/>
              </a:solidFill>
            </a:endParaRPr>
          </a:p>
          <a:p>
            <a:pPr algn="ctr"/>
            <a:endParaRPr lang="sl-SI" sz="4000" b="1" dirty="0">
              <a:solidFill>
                <a:srgbClr val="92D050"/>
              </a:solidFill>
            </a:endParaRPr>
          </a:p>
          <a:p>
            <a:pPr algn="ctr"/>
            <a:endParaRPr lang="sl-SI" sz="4000" b="1" dirty="0">
              <a:solidFill>
                <a:srgbClr val="92D050"/>
              </a:solidFill>
            </a:endParaRPr>
          </a:p>
          <a:p>
            <a:pPr algn="ctr"/>
            <a:endParaRPr lang="sl-SI" sz="4000" b="1" dirty="0">
              <a:solidFill>
                <a:srgbClr val="92D050"/>
              </a:solidFill>
            </a:endParaRPr>
          </a:p>
          <a:p>
            <a:pPr algn="ctr"/>
            <a:endParaRPr lang="sl-SI" sz="3500" b="1" dirty="0">
              <a:solidFill>
                <a:srgbClr val="92D050"/>
              </a:solidFill>
            </a:endParaRPr>
          </a:p>
          <a:p>
            <a:pPr algn="ctr"/>
            <a:endParaRPr lang="sl-SI" sz="3500" b="1" dirty="0">
              <a:solidFill>
                <a:srgbClr val="92D050"/>
              </a:solidFill>
            </a:endParaRPr>
          </a:p>
          <a:p>
            <a:pPr algn="ctr"/>
            <a:r>
              <a:rPr lang="sl-SI" sz="3500" b="1" dirty="0">
                <a:solidFill>
                  <a:srgbClr val="92D050"/>
                </a:solidFill>
              </a:rPr>
              <a:t>Pričakovani rezultati</a:t>
            </a:r>
            <a:endParaRPr lang="sl-SI" sz="1500" b="1" dirty="0">
              <a:solidFill>
                <a:srgbClr val="92D050"/>
              </a:solidFill>
            </a:endParaRPr>
          </a:p>
          <a:p>
            <a:endParaRPr lang="sl-SI" sz="1500" b="1" dirty="0">
              <a:solidFill>
                <a:srgbClr val="92D050"/>
              </a:solidFill>
            </a:endParaRPr>
          </a:p>
          <a:p>
            <a:endParaRPr lang="sl-SI" sz="1500" b="1" dirty="0">
              <a:solidFill>
                <a:srgbClr val="92D050"/>
              </a:solidFill>
            </a:endParaRPr>
          </a:p>
          <a:p>
            <a:r>
              <a:rPr lang="sl-SI" sz="2000" b="1" dirty="0">
                <a:solidFill>
                  <a:schemeClr val="tx1"/>
                </a:solidFill>
              </a:rPr>
              <a:t>                                        Stanje mejice pred zapolnitvijo		Stanje mejice po zapolnitvi	                                          Piramidasta struktura</a:t>
            </a:r>
          </a:p>
          <a:p>
            <a:endParaRPr lang="sl-SI" sz="2000" b="1" dirty="0">
              <a:solidFill>
                <a:schemeClr val="tx1"/>
              </a:solidFill>
            </a:endParaRPr>
          </a:p>
          <a:p>
            <a:endParaRPr lang="sl-SI" sz="1500" b="1" dirty="0">
              <a:solidFill>
                <a:srgbClr val="92D050"/>
              </a:solidFill>
            </a:endParaRPr>
          </a:p>
          <a:p>
            <a:endParaRPr lang="sl-SI" sz="1500" b="1" dirty="0">
              <a:solidFill>
                <a:srgbClr val="92D050"/>
              </a:solidFill>
            </a:endParaRPr>
          </a:p>
          <a:p>
            <a:endParaRPr lang="sl-SI" sz="1500" b="1" dirty="0">
              <a:solidFill>
                <a:srgbClr val="92D050"/>
              </a:solidFill>
            </a:endParaRPr>
          </a:p>
          <a:p>
            <a:endParaRPr lang="sl-SI" sz="1500" b="1" dirty="0">
              <a:solidFill>
                <a:srgbClr val="92D050"/>
              </a:solidFill>
            </a:endParaRPr>
          </a:p>
          <a:p>
            <a:endParaRPr lang="sl-SI" sz="1500" b="1" dirty="0">
              <a:solidFill>
                <a:srgbClr val="92D050"/>
              </a:solidFill>
            </a:endParaRPr>
          </a:p>
          <a:p>
            <a:endParaRPr lang="sl-SI" sz="1500" b="1" dirty="0">
              <a:solidFill>
                <a:srgbClr val="92D050"/>
              </a:solidFill>
            </a:endParaRPr>
          </a:p>
          <a:p>
            <a:endParaRPr lang="sl-SI" sz="1500" b="1" dirty="0">
              <a:solidFill>
                <a:srgbClr val="92D050"/>
              </a:solidFill>
            </a:endParaRPr>
          </a:p>
          <a:p>
            <a:endParaRPr lang="sl-SI" sz="1500" b="1" dirty="0">
              <a:solidFill>
                <a:srgbClr val="92D050"/>
              </a:solidFill>
            </a:endParaRPr>
          </a:p>
          <a:p>
            <a:endParaRPr lang="sl-SI" sz="1500" b="1" dirty="0">
              <a:solidFill>
                <a:srgbClr val="92D050"/>
              </a:solidFill>
            </a:endParaRPr>
          </a:p>
          <a:p>
            <a:endParaRPr lang="sl-SI" sz="1500" b="1" dirty="0">
              <a:solidFill>
                <a:srgbClr val="92D050"/>
              </a:solidFill>
            </a:endParaRPr>
          </a:p>
          <a:p>
            <a:endParaRPr lang="sl-SI" sz="1500" b="1" dirty="0">
              <a:solidFill>
                <a:srgbClr val="92D050"/>
              </a:solidFill>
            </a:endParaRPr>
          </a:p>
          <a:p>
            <a:pPr algn="ctr"/>
            <a:endParaRPr lang="sl-SI" sz="3500" b="1" dirty="0">
              <a:solidFill>
                <a:srgbClr val="92D050"/>
              </a:solidFill>
            </a:endParaRPr>
          </a:p>
          <a:p>
            <a:pPr algn="ctr"/>
            <a:r>
              <a:rPr lang="sl-SI" sz="3500" b="1" dirty="0">
                <a:solidFill>
                  <a:srgbClr val="92D050"/>
                </a:solidFill>
              </a:rPr>
              <a:t>Dosedanji rezultati projekta</a:t>
            </a:r>
          </a:p>
          <a:p>
            <a:pPr algn="ctr"/>
            <a:endParaRPr lang="sl-SI" sz="1000" b="1" dirty="0">
              <a:solidFill>
                <a:srgbClr val="92D05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sl-SI" sz="2800" dirty="0">
                <a:solidFill>
                  <a:srgbClr val="92D050"/>
                </a:solidFill>
              </a:rPr>
              <a:t>analiza obstoječega stanja v naravi, izvedba terenskih ogledov in priprava idejnih zasnov</a:t>
            </a:r>
          </a:p>
          <a:p>
            <a:pPr marL="457200" indent="-457200" algn="just">
              <a:buFontTx/>
              <a:buChar char="-"/>
            </a:pPr>
            <a:r>
              <a:rPr lang="sl-SI" sz="2800" dirty="0">
                <a:solidFill>
                  <a:srgbClr val="92D050"/>
                </a:solidFill>
              </a:rPr>
              <a:t>izvedba 1. panožnega krožka (nov. 2021)</a:t>
            </a:r>
          </a:p>
          <a:p>
            <a:pPr marL="457200" indent="-457200" algn="just">
              <a:buFontTx/>
              <a:buChar char="-"/>
            </a:pPr>
            <a:r>
              <a:rPr lang="sl-SI" sz="2800" dirty="0">
                <a:solidFill>
                  <a:srgbClr val="92D050"/>
                </a:solidFill>
              </a:rPr>
              <a:t>povečanje ozaveščenosti kmetov, kmetijskih svetovalcev in drugih deležnikov v prostoru o pomenu krajinskih elementov in biotske raznovrstnosti; prenos znanja o načinih vzdrževanja/obnove/razširitve/obogatitve krajinskih elementov; praktična priporočila za ohranjanje in vzpostavljanje krajinskih elementov na kmetijsko intenzivnih območjih.</a:t>
            </a:r>
          </a:p>
          <a:p>
            <a:pPr marL="457200" indent="-457200">
              <a:buFontTx/>
              <a:buChar char="-"/>
            </a:pPr>
            <a:endParaRPr lang="sl-SI" sz="3000" b="1" dirty="0">
              <a:solidFill>
                <a:srgbClr val="92D050"/>
              </a:solidFill>
            </a:endParaRPr>
          </a:p>
          <a:p>
            <a:pPr marL="857250" indent="-857250" algn="ctr">
              <a:buFontTx/>
              <a:buChar char="-"/>
            </a:pPr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576214" y="331096"/>
            <a:ext cx="20598026" cy="201622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b="1" dirty="0"/>
              <a:t>Ohranjanje in izboljšanje stanja biotske raznovrstnosti na kmetijsko intenzivnih območjih na osnovi ekosistemskih značilnosti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721596" y="2628026"/>
            <a:ext cx="11087866" cy="298879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l-SI" sz="3000" b="1" dirty="0">
                <a:solidFill>
                  <a:srgbClr val="92D050"/>
                </a:solidFill>
              </a:rPr>
              <a:t>Vodilni partner</a:t>
            </a:r>
            <a:r>
              <a:rPr lang="sl-SI" sz="3000" dirty="0">
                <a:solidFill>
                  <a:srgbClr val="92D050"/>
                </a:solidFill>
              </a:rPr>
              <a:t>: Geodetski zavod Celje, </a:t>
            </a:r>
            <a:r>
              <a:rPr lang="sl-SI" sz="3000" dirty="0" err="1">
                <a:solidFill>
                  <a:srgbClr val="92D050"/>
                </a:solidFill>
              </a:rPr>
              <a:t>d.o.o</a:t>
            </a:r>
            <a:r>
              <a:rPr lang="sl-SI" sz="3000" dirty="0">
                <a:solidFill>
                  <a:srgbClr val="92D050"/>
                </a:solidFill>
              </a:rPr>
              <a:t>.</a:t>
            </a:r>
          </a:p>
          <a:p>
            <a:pPr algn="just"/>
            <a:r>
              <a:rPr lang="sl-SI" sz="3000" b="1" dirty="0">
                <a:solidFill>
                  <a:srgbClr val="92D050"/>
                </a:solidFill>
              </a:rPr>
              <a:t>Ostali člani </a:t>
            </a:r>
            <a:r>
              <a:rPr lang="sl-SI" sz="3000" b="1" dirty="0" smtClean="0">
                <a:solidFill>
                  <a:srgbClr val="92D050"/>
                </a:solidFill>
              </a:rPr>
              <a:t>partnerstva</a:t>
            </a:r>
            <a:r>
              <a:rPr lang="sl-SI" sz="3000" dirty="0" smtClean="0">
                <a:solidFill>
                  <a:srgbClr val="92D050"/>
                </a:solidFill>
              </a:rPr>
              <a:t>: Univerza </a:t>
            </a:r>
            <a:r>
              <a:rPr lang="sl-SI" sz="3000" dirty="0">
                <a:solidFill>
                  <a:srgbClr val="92D050"/>
                </a:solidFill>
              </a:rPr>
              <a:t>v Mariboru, Fakulteta za kmetijstvo in </a:t>
            </a:r>
            <a:r>
              <a:rPr lang="sl-SI" sz="3000" dirty="0" err="1">
                <a:solidFill>
                  <a:srgbClr val="92D050"/>
                </a:solidFill>
              </a:rPr>
              <a:t>biosistemske</a:t>
            </a:r>
            <a:r>
              <a:rPr lang="sl-SI" sz="3000" dirty="0">
                <a:solidFill>
                  <a:srgbClr val="92D050"/>
                </a:solidFill>
              </a:rPr>
              <a:t> vede; KGZS Zavod Ptuj; 6 kmetijskih gospodarstev: Korenjak Janez, </a:t>
            </a:r>
            <a:r>
              <a:rPr lang="sl-SI" sz="3000" dirty="0" err="1">
                <a:solidFill>
                  <a:srgbClr val="92D050"/>
                </a:solidFill>
              </a:rPr>
              <a:t>Brodnjak</a:t>
            </a:r>
            <a:r>
              <a:rPr lang="sl-SI" sz="3000" dirty="0">
                <a:solidFill>
                  <a:srgbClr val="92D050"/>
                </a:solidFill>
              </a:rPr>
              <a:t> Zdenka, Vouk Jožica, Praznik Ivan, Leben Slavko in Jeruzalem Ormož SAT </a:t>
            </a:r>
            <a:r>
              <a:rPr lang="sl-SI" sz="3000" dirty="0" err="1">
                <a:solidFill>
                  <a:srgbClr val="92D050"/>
                </a:solidFill>
              </a:rPr>
              <a:t>d.o.o</a:t>
            </a:r>
            <a:r>
              <a:rPr lang="sl-SI" sz="3000" dirty="0">
                <a:solidFill>
                  <a:srgbClr val="92D050"/>
                </a:solidFill>
              </a:rPr>
              <a:t>.; CEVEZ </a:t>
            </a:r>
            <a:r>
              <a:rPr lang="sl-SI" sz="3000" dirty="0" err="1">
                <a:solidFill>
                  <a:srgbClr val="92D050"/>
                </a:solidFill>
              </a:rPr>
              <a:t>s.p</a:t>
            </a:r>
            <a:r>
              <a:rPr lang="sl-SI" sz="3000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12" name="Zaobljeni pravokotnik 11"/>
          <p:cNvSpPr/>
          <p:nvPr/>
        </p:nvSpPr>
        <p:spPr>
          <a:xfrm>
            <a:off x="546076" y="24932782"/>
            <a:ext cx="20512272" cy="18961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/>
              <a:t>Kontaktni podatki vodilnega partnerja  oz. kontaktni podatki predstavitelja posterja (ime in priimek, e-pošta):</a:t>
            </a:r>
          </a:p>
          <a:p>
            <a:r>
              <a:rPr lang="sl-SI" sz="3600" dirty="0"/>
              <a:t>Geodetski zavod Celje, </a:t>
            </a:r>
            <a:r>
              <a:rPr lang="sl-SI" sz="3600" dirty="0" err="1"/>
              <a:t>d.o.o</a:t>
            </a:r>
            <a:r>
              <a:rPr lang="sl-SI" sz="3600" dirty="0"/>
              <a:t>.; Petra </a:t>
            </a:r>
            <a:r>
              <a:rPr lang="sl-SI" sz="3600" dirty="0" err="1"/>
              <a:t>Recko</a:t>
            </a:r>
            <a:r>
              <a:rPr lang="sl-SI" sz="3600" dirty="0"/>
              <a:t> Novak, </a:t>
            </a:r>
            <a:r>
              <a:rPr lang="sl-SI" sz="3600" dirty="0">
                <a:hlinkClick r:id="rId7"/>
              </a:rPr>
              <a:t>info@gz-ce.si</a:t>
            </a:r>
            <a:r>
              <a:rPr lang="sl-SI" sz="3600" dirty="0"/>
              <a:t>, 03/42-56-700</a:t>
            </a:r>
          </a:p>
          <a:p>
            <a:r>
              <a:rPr lang="sl-SI" sz="3600" dirty="0"/>
              <a:t>Spletna stran projekta: </a:t>
            </a:r>
            <a:r>
              <a:rPr lang="sl-SI" sz="3600" dirty="0">
                <a:hlinkClick r:id="rId8"/>
              </a:rPr>
              <a:t>https://www.gz-ce.si/ohranjanje_biotske_raznovrstnosti.html</a:t>
            </a:r>
            <a:r>
              <a:rPr lang="sl-SI" sz="3600" dirty="0"/>
              <a:t> </a:t>
            </a:r>
          </a:p>
        </p:txBody>
      </p:sp>
      <p:sp>
        <p:nvSpPr>
          <p:cNvPr id="13" name="Zaobljeni pravokotnik 12"/>
          <p:cNvSpPr/>
          <p:nvPr/>
        </p:nvSpPr>
        <p:spPr>
          <a:xfrm>
            <a:off x="12097494" y="2628026"/>
            <a:ext cx="8960854" cy="154863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3600" b="1" dirty="0">
              <a:solidFill>
                <a:srgbClr val="92D050"/>
              </a:solidFill>
            </a:endParaRPr>
          </a:p>
          <a:p>
            <a:r>
              <a:rPr lang="sl-SI" sz="3600" b="1" dirty="0">
                <a:solidFill>
                  <a:srgbClr val="92D050"/>
                </a:solidFill>
              </a:rPr>
              <a:t>Tip projekta</a:t>
            </a:r>
            <a:r>
              <a:rPr lang="sl-SI" sz="3600" dirty="0">
                <a:solidFill>
                  <a:srgbClr val="92D050"/>
                </a:solidFill>
              </a:rPr>
              <a:t>: EIP</a:t>
            </a:r>
          </a:p>
          <a:p>
            <a:pPr algn="just"/>
            <a:r>
              <a:rPr lang="sl-SI" sz="3600" b="1" dirty="0">
                <a:solidFill>
                  <a:srgbClr val="92D050"/>
                </a:solidFill>
              </a:rPr>
              <a:t>Tematika projekta</a:t>
            </a:r>
            <a:r>
              <a:rPr lang="sl-SI" sz="3600" dirty="0">
                <a:solidFill>
                  <a:srgbClr val="92D050"/>
                </a:solidFill>
              </a:rPr>
              <a:t>: 16.5. </a:t>
            </a:r>
          </a:p>
          <a:p>
            <a:pPr algn="just"/>
            <a:r>
              <a:rPr lang="sl-SI" sz="3600" dirty="0">
                <a:solidFill>
                  <a:srgbClr val="92D050"/>
                </a:solidFill>
              </a:rPr>
              <a:t>	</a:t>
            </a:r>
            <a:endParaRPr lang="sl-SI" sz="2500" dirty="0">
              <a:solidFill>
                <a:srgbClr val="92D050"/>
              </a:solidFill>
            </a:endParaRPr>
          </a:p>
        </p:txBody>
      </p:sp>
      <p:sp>
        <p:nvSpPr>
          <p:cNvPr id="14" name="Zaobljeni pravokotnik 13"/>
          <p:cNvSpPr/>
          <p:nvPr/>
        </p:nvSpPr>
        <p:spPr>
          <a:xfrm>
            <a:off x="12097494" y="4355364"/>
            <a:ext cx="8960854" cy="284590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l-SI" sz="3600" b="1" dirty="0">
                <a:solidFill>
                  <a:srgbClr val="92D050"/>
                </a:solidFill>
              </a:rPr>
              <a:t>Praktični problem</a:t>
            </a:r>
            <a:r>
              <a:rPr lang="sl-SI" sz="3600" dirty="0">
                <a:solidFill>
                  <a:srgbClr val="92D050"/>
                </a:solidFill>
              </a:rPr>
              <a:t>: </a:t>
            </a:r>
            <a:r>
              <a:rPr lang="sl-SI" sz="3000" dirty="0">
                <a:solidFill>
                  <a:srgbClr val="92D050"/>
                </a:solidFill>
              </a:rPr>
              <a:t>Na kmetijsko intenzivnih območjih je prisoten trend zmanjševanja krajinskih elementov. Potreben je nov pristop k ohranjanju in povečanju krajinskih elementov, ki bodo prispevali k varstvu biotske raznovrstnosti.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721595" y="21230776"/>
            <a:ext cx="5543251" cy="352330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sl-SI" sz="2000" dirty="0" smtClean="0">
              <a:solidFill>
                <a:schemeClr val="tx1"/>
              </a:solidFill>
            </a:endParaRPr>
          </a:p>
          <a:p>
            <a:pPr algn="just"/>
            <a:r>
              <a:rPr lang="sl-SI" sz="2000" dirty="0" smtClean="0">
                <a:solidFill>
                  <a:schemeClr val="tx1"/>
                </a:solidFill>
              </a:rPr>
              <a:t>Kmetijstvo </a:t>
            </a:r>
            <a:r>
              <a:rPr lang="sl-SI" sz="2000" dirty="0">
                <a:solidFill>
                  <a:schemeClr val="tx1"/>
                </a:solidFill>
              </a:rPr>
              <a:t>je v času intenzivne pridelave, zato menimo, da je potrebno nekaj narediti, da nastalo monotonost razbijemo. S tem bomo ustvarili bolj pestro biotsko raznovrstnost, ki bo pripomogla k boljšemu jutri. Na naši kmetiji bomo ohranjali in dopolnili travniške sadovnjake, ki bodo nudili domovanje čim širšemu spektru živih bitij</a:t>
            </a:r>
            <a:r>
              <a:rPr lang="sl-SI" sz="2000" dirty="0" smtClean="0">
                <a:solidFill>
                  <a:schemeClr val="tx1"/>
                </a:solidFill>
              </a:rPr>
              <a:t>.</a:t>
            </a:r>
          </a:p>
          <a:p>
            <a:pPr algn="r"/>
            <a:endParaRPr lang="sl-SI" sz="1800" b="1" dirty="0" smtClean="0">
              <a:solidFill>
                <a:schemeClr val="tx1"/>
              </a:solidFill>
            </a:endParaRPr>
          </a:p>
          <a:p>
            <a:pPr algn="r"/>
            <a:r>
              <a:rPr lang="sl-SI" sz="1800" b="1" dirty="0" smtClean="0">
                <a:solidFill>
                  <a:schemeClr val="tx1"/>
                </a:solidFill>
              </a:rPr>
              <a:t>- </a:t>
            </a:r>
            <a:r>
              <a:rPr lang="sl-SI" sz="1800" b="1" dirty="0">
                <a:solidFill>
                  <a:schemeClr val="tx1"/>
                </a:solidFill>
              </a:rPr>
              <a:t>Ivan Praznik; kmetija KAJŽER</a:t>
            </a:r>
            <a:r>
              <a:rPr lang="sl-SI" sz="1800" b="1" dirty="0">
                <a:solidFill>
                  <a:srgbClr val="92D050"/>
                </a:solidFill>
              </a:rPr>
              <a:t> </a:t>
            </a:r>
            <a:endParaRPr lang="sl-SI" sz="1800" dirty="0">
              <a:solidFill>
                <a:srgbClr val="92D050"/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721595" y="5795525"/>
            <a:ext cx="11087867" cy="149954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rgbClr val="92D050"/>
                </a:solidFill>
              </a:rPr>
              <a:t>Obdobje trajanja projekta</a:t>
            </a:r>
            <a:r>
              <a:rPr lang="sl-SI" sz="3600" dirty="0">
                <a:solidFill>
                  <a:srgbClr val="92D050"/>
                </a:solidFill>
              </a:rPr>
              <a:t>: 1. 12. 2020 – 31. 12. 2023</a:t>
            </a:r>
          </a:p>
          <a:p>
            <a:r>
              <a:rPr lang="sl-SI" sz="3600" b="1" dirty="0">
                <a:solidFill>
                  <a:srgbClr val="92D050"/>
                </a:solidFill>
              </a:rPr>
              <a:t>Višina odobrenih sredstev</a:t>
            </a:r>
            <a:r>
              <a:rPr lang="sl-SI" sz="3600" dirty="0">
                <a:solidFill>
                  <a:srgbClr val="92D050"/>
                </a:solidFill>
              </a:rPr>
              <a:t>: 203.908,74 € </a:t>
            </a:r>
          </a:p>
        </p:txBody>
      </p:sp>
      <p:sp>
        <p:nvSpPr>
          <p:cNvPr id="17" name="Zaobljeni pravokotnik 16"/>
          <p:cNvSpPr/>
          <p:nvPr/>
        </p:nvSpPr>
        <p:spPr>
          <a:xfrm>
            <a:off x="6408862" y="21230776"/>
            <a:ext cx="7056784" cy="352330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2500" b="1" dirty="0" smtClean="0">
              <a:solidFill>
                <a:srgbClr val="92D050"/>
              </a:solidFill>
            </a:endParaRPr>
          </a:p>
          <a:p>
            <a:pPr lvl="0"/>
            <a:endParaRPr lang="sl-SI" sz="2000" dirty="0" smtClean="0">
              <a:solidFill>
                <a:schemeClr val="tx1"/>
              </a:solidFill>
            </a:endParaRPr>
          </a:p>
          <a:p>
            <a:pPr lvl="0"/>
            <a:endParaRPr lang="sl-SI" sz="2000" dirty="0" smtClean="0">
              <a:solidFill>
                <a:schemeClr val="tx1"/>
              </a:solidFill>
            </a:endParaRPr>
          </a:p>
          <a:p>
            <a:pPr lvl="0" algn="just"/>
            <a:endParaRPr lang="sl-SI" sz="2000" dirty="0" smtClean="0">
              <a:solidFill>
                <a:schemeClr val="tx1"/>
              </a:solidFill>
            </a:endParaRPr>
          </a:p>
          <a:p>
            <a:pPr lvl="0" algn="just"/>
            <a:endParaRPr lang="sl-SI" sz="2000" dirty="0" smtClean="0">
              <a:solidFill>
                <a:schemeClr val="tx1"/>
              </a:solidFill>
            </a:endParaRPr>
          </a:p>
          <a:p>
            <a:pPr lvl="0" algn="just"/>
            <a:r>
              <a:rPr lang="sl-SI" sz="2000" dirty="0" smtClean="0">
                <a:solidFill>
                  <a:schemeClr val="tx1"/>
                </a:solidFill>
              </a:rPr>
              <a:t>Kmetijski svetovalci v EIP projektih izpopolnjujemo nastale vezi med raziskovalci in kmetovalci. Pri svojem delu ne malokrat naletimo na težave, kljub temu, da vidimo rešitev, zato je potrebno povezovanje z raziskovalnimi institucijami. S tem projektom želimo, da bi se zavedanje pomembnosti ohranjanja biotske raznovrstnosti v krajini, preko partnerskih kmetij z dobrimi praksami razširilo na ostala kmetijska gospodarstva.</a:t>
            </a:r>
            <a:r>
              <a:rPr lang="sl-SI" sz="1800" dirty="0" smtClean="0">
                <a:solidFill>
                  <a:schemeClr val="tx1"/>
                </a:solidFill>
              </a:rPr>
              <a:t> </a:t>
            </a:r>
          </a:p>
          <a:p>
            <a:pPr lvl="0" algn="just"/>
            <a:endParaRPr lang="sl-SI" sz="1800" dirty="0" smtClean="0">
              <a:solidFill>
                <a:schemeClr val="tx1"/>
              </a:solidFill>
            </a:endParaRPr>
          </a:p>
          <a:p>
            <a:pPr lvl="0" algn="r"/>
            <a:r>
              <a:rPr lang="sl-SI" sz="1800" dirty="0" smtClean="0">
                <a:solidFill>
                  <a:schemeClr val="tx1"/>
                </a:solidFill>
              </a:rPr>
              <a:t> </a:t>
            </a:r>
            <a:r>
              <a:rPr lang="sl-SI" sz="1800" b="1" dirty="0" smtClean="0">
                <a:solidFill>
                  <a:schemeClr val="tx1"/>
                </a:solidFill>
              </a:rPr>
              <a:t>- Suzana Pušnik; KGZS Zavod Ptuj</a:t>
            </a:r>
          </a:p>
          <a:p>
            <a:pPr lvl="0"/>
            <a:endParaRPr lang="sl-SI" sz="2000" dirty="0" smtClean="0">
              <a:solidFill>
                <a:schemeClr val="tx1"/>
              </a:solidFill>
            </a:endParaRPr>
          </a:p>
          <a:p>
            <a:pPr lvl="0"/>
            <a:endParaRPr lang="sl-SI" sz="2000" b="1" dirty="0" smtClean="0">
              <a:solidFill>
                <a:schemeClr val="tx1"/>
              </a:solidFill>
            </a:endParaRPr>
          </a:p>
          <a:p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13609662" y="21230776"/>
            <a:ext cx="7448686" cy="352330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sl-SI" sz="2000" dirty="0" smtClean="0">
              <a:solidFill>
                <a:schemeClr val="tx1"/>
              </a:solidFill>
            </a:endParaRPr>
          </a:p>
          <a:p>
            <a:pPr lvl="0" algn="just"/>
            <a:r>
              <a:rPr lang="sl-SI" sz="2000" dirty="0" smtClean="0">
                <a:solidFill>
                  <a:schemeClr val="tx1"/>
                </a:solidFill>
              </a:rPr>
              <a:t>Menimo</a:t>
            </a:r>
            <a:r>
              <a:rPr lang="sl-SI" sz="2000" dirty="0">
                <a:solidFill>
                  <a:schemeClr val="tx1"/>
                </a:solidFill>
              </a:rPr>
              <a:t>, da bi morali kmetom v prihodnje nuditi boljšo strokovno pomoč ter predstaviti strokovne vsebine v zvezi z urejanjem krajinskih značilnosti na čim bolj poljuden način. Želimo si, da bi teoretično znanje lahko v čim večji meri prenesli v prakso. Za dolgoročno izboljšanje biotske pestrosti v kmetijski krajini je potrebno spremeniti miselnost kmetov ter jih spodbujati k ohranjanju krajinskih značilnosti tudi s primernim finančnim nadomestilom. </a:t>
            </a:r>
          </a:p>
          <a:p>
            <a:pPr algn="r"/>
            <a:r>
              <a:rPr lang="sl-SI" sz="2000" b="1" dirty="0">
                <a:solidFill>
                  <a:schemeClr val="tx1"/>
                </a:solidFill>
              </a:rPr>
              <a:t>- </a:t>
            </a:r>
            <a:r>
              <a:rPr lang="sl-SI" sz="1800" b="1" dirty="0">
                <a:solidFill>
                  <a:schemeClr val="tx1"/>
                </a:solidFill>
              </a:rPr>
              <a:t>Petra </a:t>
            </a:r>
            <a:r>
              <a:rPr lang="sl-SI" sz="1800" b="1" dirty="0" err="1">
                <a:solidFill>
                  <a:schemeClr val="tx1"/>
                </a:solidFill>
              </a:rPr>
              <a:t>Recko</a:t>
            </a:r>
            <a:r>
              <a:rPr lang="sl-SI" sz="1800" b="1" dirty="0">
                <a:solidFill>
                  <a:schemeClr val="tx1"/>
                </a:solidFill>
              </a:rPr>
              <a:t> Novak; GZC, </a:t>
            </a:r>
            <a:r>
              <a:rPr lang="sl-SI" sz="1800" b="1" dirty="0" err="1">
                <a:solidFill>
                  <a:schemeClr val="tx1"/>
                </a:solidFill>
              </a:rPr>
              <a:t>d.o.o</a:t>
            </a:r>
            <a:r>
              <a:rPr lang="sl-SI" sz="1800" b="1" dirty="0">
                <a:solidFill>
                  <a:schemeClr val="tx1"/>
                </a:solidFill>
              </a:rPr>
              <a:t>.</a:t>
            </a:r>
            <a:r>
              <a:rPr lang="sl-SI" sz="1800" b="1" dirty="0">
                <a:solidFill>
                  <a:srgbClr val="92D050"/>
                </a:solidFill>
              </a:rPr>
              <a:t> </a:t>
            </a:r>
            <a:endParaRPr lang="sl-SI" sz="1800" dirty="0">
              <a:solidFill>
                <a:srgbClr val="92D050"/>
              </a:solidFill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B8F852ED-6AED-4EBA-8871-3B0682E36B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78912" y="27280456"/>
            <a:ext cx="1671510" cy="1360727"/>
          </a:xfrm>
          <a:prstGeom prst="rect">
            <a:avLst/>
          </a:prstGeom>
        </p:spPr>
      </p:pic>
      <p:pic>
        <p:nvPicPr>
          <p:cNvPr id="21" name="Slika 2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028" y="8857100"/>
            <a:ext cx="6534811" cy="4104539"/>
          </a:xfrm>
          <a:prstGeom prst="rect">
            <a:avLst/>
          </a:prstGeom>
        </p:spPr>
      </p:pic>
      <p:pic>
        <p:nvPicPr>
          <p:cNvPr id="22" name="Slika 2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48877" y="8834869"/>
            <a:ext cx="6501545" cy="4126770"/>
          </a:xfrm>
          <a:prstGeom prst="rect">
            <a:avLst/>
          </a:prstGeom>
        </p:spPr>
      </p:pic>
      <p:pic>
        <p:nvPicPr>
          <p:cNvPr id="23" name="Slika 2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0064" y="8857099"/>
            <a:ext cx="5926588" cy="410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461" r="2292" b="9622"/>
          <a:stretch/>
        </p:blipFill>
        <p:spPr>
          <a:xfrm>
            <a:off x="8189627" y="14401800"/>
            <a:ext cx="6599317" cy="324036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22" r="2911" b="59119"/>
          <a:stretch/>
        </p:blipFill>
        <p:spPr>
          <a:xfrm>
            <a:off x="1585373" y="15265896"/>
            <a:ext cx="6410780" cy="28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984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395</Words>
  <Application>Microsoft Office PowerPoint</Application>
  <PresentationFormat>Po meri</PresentationFormat>
  <Paragraphs>63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2" baseType="lpstr">
      <vt:lpstr>Officeova tema</vt:lpstr>
      <vt:lpstr>Diapozitiv 1</vt:lpstr>
    </vt:vector>
  </TitlesOfParts>
  <Company>Ministrstvo za kmetijstvo in okolje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Miličić</dc:creator>
  <cp:lastModifiedBy>UA</cp:lastModifiedBy>
  <cp:revision>44</cp:revision>
  <cp:lastPrinted>2021-11-11T11:21:10Z</cp:lastPrinted>
  <dcterms:created xsi:type="dcterms:W3CDTF">2019-10-01T08:14:05Z</dcterms:created>
  <dcterms:modified xsi:type="dcterms:W3CDTF">2021-11-16T08:39:10Z</dcterms:modified>
</cp:coreProperties>
</file>