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602700" cy="28803600"/>
  <p:notesSz cx="6858000" cy="9144000"/>
  <p:defaultTextStyle>
    <a:defPPr>
      <a:defRPr lang="sl-SI"/>
    </a:defPPr>
    <a:lvl1pPr marL="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144018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288036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432054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576072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720090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864108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008126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152144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2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2808" y="126"/>
      </p:cViewPr>
      <p:guideLst>
        <p:guide orient="horz" pos="9072"/>
        <p:guide pos="68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20203" y="8947787"/>
            <a:ext cx="18362295" cy="617410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240405" y="16322040"/>
            <a:ext cx="15121890" cy="7360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6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00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8. 11. 2021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236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8. 11. 2021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882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15661957" y="1153482"/>
            <a:ext cx="4860608" cy="2457640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080135" y="1153482"/>
            <a:ext cx="14221778" cy="2457640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8. 11. 2021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112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8. 11. 2021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416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06464" y="18508982"/>
            <a:ext cx="18362295" cy="5720715"/>
          </a:xfrm>
        </p:spPr>
        <p:txBody>
          <a:bodyPr anchor="t"/>
          <a:lstStyle>
            <a:lvl1pPr algn="l">
              <a:defRPr sz="126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706464" y="12208197"/>
            <a:ext cx="18362295" cy="6300785"/>
          </a:xfrm>
        </p:spPr>
        <p:txBody>
          <a:bodyPr anchor="b"/>
          <a:lstStyle>
            <a:lvl1pPr marL="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1pPr>
            <a:lvl2pPr marL="14401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3pPr>
            <a:lvl4pPr marL="43205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4pPr>
            <a:lvl5pPr marL="576072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5pPr>
            <a:lvl6pPr marL="720090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6pPr>
            <a:lvl7pPr marL="864108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8. 11. 2021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799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080135" y="6720842"/>
            <a:ext cx="9541193" cy="190090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0981372" y="6720842"/>
            <a:ext cx="9541193" cy="190090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8. 11. 2021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033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80135" y="6447475"/>
            <a:ext cx="9544944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080135" y="9134475"/>
            <a:ext cx="9544944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10973873" y="6447475"/>
            <a:ext cx="9548693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10973873" y="9134475"/>
            <a:ext cx="9548693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8. 11. 2021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539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8. 11. 2021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213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8. 11. 2021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680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0136" y="1146810"/>
            <a:ext cx="7107139" cy="488061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446056" y="1146812"/>
            <a:ext cx="12076509" cy="24583075"/>
          </a:xfrm>
        </p:spPr>
        <p:txBody>
          <a:bodyPr/>
          <a:lstStyle>
            <a:lvl1pPr>
              <a:defRPr sz="10100"/>
            </a:lvl1pPr>
            <a:lvl2pPr>
              <a:defRPr sz="8800"/>
            </a:lvl2pPr>
            <a:lvl3pPr>
              <a:defRPr sz="76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080136" y="6027422"/>
            <a:ext cx="7107139" cy="19702465"/>
          </a:xfrm>
        </p:spPr>
        <p:txBody>
          <a:bodyPr/>
          <a:lstStyle>
            <a:lvl1pPr marL="0" indent="0">
              <a:buNone/>
              <a:defRPr sz="4400"/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8. 11. 2021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984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34280" y="20162520"/>
            <a:ext cx="12961620" cy="238030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234280" y="2573655"/>
            <a:ext cx="12961620" cy="17282160"/>
          </a:xfrm>
        </p:spPr>
        <p:txBody>
          <a:bodyPr/>
          <a:lstStyle>
            <a:lvl1pPr marL="0" indent="0">
              <a:buNone/>
              <a:defRPr sz="10100"/>
            </a:lvl1pPr>
            <a:lvl2pPr marL="1440180" indent="0">
              <a:buNone/>
              <a:defRPr sz="8800"/>
            </a:lvl2pPr>
            <a:lvl3pPr marL="2880360" indent="0">
              <a:buNone/>
              <a:defRPr sz="7600"/>
            </a:lvl3pPr>
            <a:lvl4pPr marL="4320540" indent="0">
              <a:buNone/>
              <a:defRPr sz="6300"/>
            </a:lvl4pPr>
            <a:lvl5pPr marL="5760720" indent="0">
              <a:buNone/>
              <a:defRPr sz="6300"/>
            </a:lvl5pPr>
            <a:lvl6pPr marL="7200900" indent="0">
              <a:buNone/>
              <a:defRPr sz="6300"/>
            </a:lvl6pPr>
            <a:lvl7pPr marL="8641080" indent="0">
              <a:buNone/>
              <a:defRPr sz="6300"/>
            </a:lvl7pPr>
            <a:lvl8pPr marL="10081260" indent="0">
              <a:buNone/>
              <a:defRPr sz="6300"/>
            </a:lvl8pPr>
            <a:lvl9pPr marL="11521440" indent="0">
              <a:buNone/>
              <a:defRPr sz="63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234280" y="22542820"/>
            <a:ext cx="12961620" cy="3380420"/>
          </a:xfrm>
        </p:spPr>
        <p:txBody>
          <a:bodyPr/>
          <a:lstStyle>
            <a:lvl1pPr marL="0" indent="0">
              <a:buNone/>
              <a:defRPr sz="4400"/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8. 11. 2021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395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080135" y="1153480"/>
            <a:ext cx="19442430" cy="4800600"/>
          </a:xfrm>
          <a:prstGeom prst="rect">
            <a:avLst/>
          </a:prstGeom>
        </p:spPr>
        <p:txBody>
          <a:bodyPr vert="horz" lIns="288036" tIns="144018" rIns="288036" bIns="144018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80135" y="6720842"/>
            <a:ext cx="19442430" cy="19009045"/>
          </a:xfrm>
          <a:prstGeom prst="rect">
            <a:avLst/>
          </a:prstGeom>
        </p:spPr>
        <p:txBody>
          <a:bodyPr vert="horz" lIns="288036" tIns="144018" rIns="288036" bIns="144018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1080135" y="26696672"/>
            <a:ext cx="5040630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l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7F325-998A-4738-835F-A9833D5128D4}" type="datetimeFigureOut">
              <a:rPr lang="sl-SI" smtClean="0"/>
              <a:t>8. 11. 2021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7380923" y="26696672"/>
            <a:ext cx="6840855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ct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5481935" y="26696672"/>
            <a:ext cx="5040630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211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80360" rtl="0" eaLnBrk="1" latinLnBrk="0" hangingPunct="1">
        <a:spcBef>
          <a:spcPct val="0"/>
        </a:spcBef>
        <a:buNone/>
        <a:defRPr sz="1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135" indent="-1080135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1pPr>
      <a:lvl2pPr marL="2340293" indent="-900113" algn="l" defTabSz="2880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63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81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»"/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792099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36117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24153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3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90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6410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0812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5214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hyperlink" Target="https://www.deos.si/bivanje-starejsih-na-kmetiji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lena.sabec@deos.si" TargetMode="External"/><Relationship Id="rId11" Type="http://schemas.openxmlformats.org/officeDocument/2006/relationships/image" Target="../media/image8.jpg"/><Relationship Id="rId5" Type="http://schemas.openxmlformats.org/officeDocument/2006/relationships/image" Target="../media/image4.png"/><Relationship Id="rId10" Type="http://schemas.openxmlformats.org/officeDocument/2006/relationships/image" Target="../media/image7.jpg"/><Relationship Id="rId4" Type="http://schemas.openxmlformats.org/officeDocument/2006/relationships/image" Target="../media/image3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239" y="26944084"/>
            <a:ext cx="5301417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27435248"/>
            <a:ext cx="6263780" cy="1008112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2" t="16857" r="26838" b="73619"/>
          <a:stretch/>
        </p:blipFill>
        <p:spPr bwMode="auto">
          <a:xfrm>
            <a:off x="5581554" y="26894523"/>
            <a:ext cx="5220658" cy="18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7" t="17248" r="7789" b="70880"/>
          <a:stretch/>
        </p:blipFill>
        <p:spPr bwMode="auto">
          <a:xfrm>
            <a:off x="15976263" y="27007596"/>
            <a:ext cx="1577589" cy="173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jeni pravokotnik 4"/>
          <p:cNvSpPr/>
          <p:nvPr/>
        </p:nvSpPr>
        <p:spPr>
          <a:xfrm>
            <a:off x="488825" y="8065096"/>
            <a:ext cx="20569523" cy="1267425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rgbClr val="92D050"/>
              </a:solidFill>
            </a:endParaRPr>
          </a:p>
          <a:p>
            <a:pPr algn="ctr"/>
            <a:endParaRPr lang="sl-SI" dirty="0">
              <a:solidFill>
                <a:srgbClr val="92D050"/>
              </a:solidFill>
            </a:endParaRPr>
          </a:p>
          <a:p>
            <a:pPr algn="ctr"/>
            <a:endParaRPr lang="sl-SI" dirty="0">
              <a:solidFill>
                <a:srgbClr val="92D050"/>
              </a:solidFill>
            </a:endParaRPr>
          </a:p>
          <a:p>
            <a:pPr algn="ctr"/>
            <a:endParaRPr lang="sl-SI" b="1" dirty="0">
              <a:solidFill>
                <a:srgbClr val="92D050"/>
              </a:solidFill>
            </a:endParaRPr>
          </a:p>
          <a:p>
            <a:pPr marL="857250" indent="-857250" algn="ctr">
              <a:buFontTx/>
              <a:buChar char="-"/>
            </a:pPr>
            <a:r>
              <a:rPr lang="sl-SI" b="1" dirty="0">
                <a:solidFill>
                  <a:srgbClr val="92D050"/>
                </a:solidFill>
              </a:rPr>
              <a:t>Glavni cilj projekta je proučitev možnosti diverzifikacije kmetijskih dejavnosti na dopolnilne dejavnosti </a:t>
            </a:r>
            <a:r>
              <a:rPr lang="sv-SE" b="1" dirty="0">
                <a:solidFill>
                  <a:srgbClr val="92D050"/>
                </a:solidFill>
              </a:rPr>
              <a:t>celodnevnega bivanja </a:t>
            </a:r>
            <a:r>
              <a:rPr lang="sl-SI" b="1" dirty="0">
                <a:solidFill>
                  <a:srgbClr val="92D050"/>
                </a:solidFill>
              </a:rPr>
              <a:t>in dnevne oblike bivanja </a:t>
            </a:r>
            <a:r>
              <a:rPr lang="sv-SE" b="1" dirty="0">
                <a:solidFill>
                  <a:srgbClr val="92D050"/>
                </a:solidFill>
              </a:rPr>
              <a:t>odraslih in starejših oseb</a:t>
            </a:r>
            <a:r>
              <a:rPr lang="sl-SI" b="1" dirty="0">
                <a:solidFill>
                  <a:srgbClr val="92D050"/>
                </a:solidFill>
              </a:rPr>
              <a:t>. </a:t>
            </a:r>
          </a:p>
          <a:p>
            <a:pPr marL="857250" indent="-857250" algn="ctr">
              <a:buFontTx/>
              <a:buChar char="-"/>
            </a:pPr>
            <a:r>
              <a:rPr lang="sl-SI" b="1" dirty="0">
                <a:solidFill>
                  <a:srgbClr val="92D050"/>
                </a:solidFill>
              </a:rPr>
              <a:t>Pričakovani rezultati so opredelitev smernic za bivanje starejših na kmetijah, opredelitev vstopnih pogojev ter načinov in metod spremljanja zdravstvenega stanja ter prehoda uporabnikov v druge storitve.</a:t>
            </a:r>
          </a:p>
          <a:p>
            <a:pPr marL="857250" indent="-857250" algn="ctr">
              <a:buFontTx/>
              <a:buChar char="-"/>
            </a:pPr>
            <a:endParaRPr lang="sl-SI" dirty="0">
              <a:solidFill>
                <a:srgbClr val="92D05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576214" y="331096"/>
            <a:ext cx="20598026" cy="201622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7200" b="1" dirty="0"/>
              <a:t>Identifikacija pogojev vključenosti uporabnika v programe (celo)dnevnega bivanja starejših na kmetiji</a:t>
            </a:r>
          </a:p>
        </p:txBody>
      </p:sp>
      <p:sp>
        <p:nvSpPr>
          <p:cNvPr id="11" name="Zaobljeni pravokotnik 10"/>
          <p:cNvSpPr/>
          <p:nvPr/>
        </p:nvSpPr>
        <p:spPr>
          <a:xfrm>
            <a:off x="721596" y="2835280"/>
            <a:ext cx="10769266" cy="242150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rgbClr val="92D050"/>
                </a:solidFill>
              </a:rPr>
              <a:t>Vodilni partner</a:t>
            </a:r>
            <a:r>
              <a:rPr lang="sl-SI" sz="3600" dirty="0">
                <a:solidFill>
                  <a:srgbClr val="92D050"/>
                </a:solidFill>
              </a:rPr>
              <a:t>: DEOS </a:t>
            </a:r>
            <a:r>
              <a:rPr lang="sl-SI" sz="3600" dirty="0" err="1">
                <a:solidFill>
                  <a:srgbClr val="92D050"/>
                </a:solidFill>
              </a:rPr>
              <a:t>d.o.o</a:t>
            </a:r>
            <a:r>
              <a:rPr lang="sl-SI" sz="3600" dirty="0">
                <a:solidFill>
                  <a:srgbClr val="92D050"/>
                </a:solidFill>
              </a:rPr>
              <a:t>.</a:t>
            </a:r>
          </a:p>
          <a:p>
            <a:r>
              <a:rPr lang="sl-SI" sz="3600" b="1" dirty="0">
                <a:solidFill>
                  <a:srgbClr val="92D050"/>
                </a:solidFill>
              </a:rPr>
              <a:t>Ostali člani partnerstva</a:t>
            </a:r>
            <a:r>
              <a:rPr lang="sl-SI" sz="3600" dirty="0">
                <a:solidFill>
                  <a:srgbClr val="92D050"/>
                </a:solidFill>
              </a:rPr>
              <a:t>: Zavod Aktivna starost </a:t>
            </a:r>
            <a:r>
              <a:rPr lang="sl-SI" sz="3600" dirty="0" err="1">
                <a:solidFill>
                  <a:srgbClr val="92D050"/>
                </a:solidFill>
              </a:rPr>
              <a:t>so.p</a:t>
            </a:r>
            <a:r>
              <a:rPr lang="sl-SI" sz="3600" dirty="0">
                <a:solidFill>
                  <a:srgbClr val="92D050"/>
                </a:solidFill>
              </a:rPr>
              <a:t>., Senior turizem Mohorko, Turistična kmetija Grobelnik in Kmetija Cilenšek</a:t>
            </a:r>
          </a:p>
        </p:txBody>
      </p:sp>
      <p:sp>
        <p:nvSpPr>
          <p:cNvPr id="12" name="Zaobljeni pravokotnik 11"/>
          <p:cNvSpPr/>
          <p:nvPr/>
        </p:nvSpPr>
        <p:spPr>
          <a:xfrm>
            <a:off x="546076" y="24932782"/>
            <a:ext cx="20512272" cy="189611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dirty="0"/>
              <a:t>DEOS </a:t>
            </a:r>
            <a:r>
              <a:rPr lang="sl-SI" sz="3600" dirty="0" err="1"/>
              <a:t>d.o.o</a:t>
            </a:r>
            <a:r>
              <a:rPr lang="sl-SI" sz="3600" dirty="0"/>
              <a:t>., </a:t>
            </a:r>
            <a:r>
              <a:rPr lang="pl-PL" sz="3600" dirty="0"/>
              <a:t>Gmajna 7, 1357 Notranje Gorice (kontaktna oseba: Elena Šabec, </a:t>
            </a:r>
            <a:r>
              <a:rPr lang="pl-PL" sz="3600" dirty="0">
                <a:hlinkClick r:id="rId6"/>
              </a:rPr>
              <a:t>elena.sabec@deos.si</a:t>
            </a:r>
            <a:r>
              <a:rPr lang="pl-PL" sz="3600" dirty="0"/>
              <a:t> )</a:t>
            </a:r>
            <a:endParaRPr lang="sl-SI" sz="3600" dirty="0"/>
          </a:p>
          <a:p>
            <a:r>
              <a:rPr lang="sl-SI" sz="3600" dirty="0"/>
              <a:t>Spletna stran projekta: </a:t>
            </a:r>
            <a:r>
              <a:rPr lang="sl-SI" sz="3600" dirty="0">
                <a:hlinkClick r:id="rId7"/>
              </a:rPr>
              <a:t>https://www.deos.si/bivanje-starejsih-na-kmetiji/</a:t>
            </a:r>
            <a:endParaRPr lang="sl-SI" sz="3600" dirty="0"/>
          </a:p>
        </p:txBody>
      </p:sp>
      <p:sp>
        <p:nvSpPr>
          <p:cNvPr id="13" name="Zaobljeni pravokotnik 12"/>
          <p:cNvSpPr/>
          <p:nvPr/>
        </p:nvSpPr>
        <p:spPr>
          <a:xfrm>
            <a:off x="12166415" y="2835504"/>
            <a:ext cx="8891933" cy="242128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sz="3600" dirty="0">
              <a:solidFill>
                <a:srgbClr val="92D050"/>
              </a:solidFill>
            </a:endParaRPr>
          </a:p>
          <a:p>
            <a:r>
              <a:rPr lang="sl-SI" sz="3600" b="1" dirty="0">
                <a:solidFill>
                  <a:srgbClr val="92D050"/>
                </a:solidFill>
              </a:rPr>
              <a:t>Tip projekta</a:t>
            </a:r>
            <a:r>
              <a:rPr lang="sl-SI" sz="3600" dirty="0">
                <a:solidFill>
                  <a:srgbClr val="92D050"/>
                </a:solidFill>
              </a:rPr>
              <a:t>: Pilotni projekt - </a:t>
            </a:r>
            <a:r>
              <a:rPr lang="pl-PL" sz="3600" dirty="0">
                <a:solidFill>
                  <a:srgbClr val="92D050"/>
                </a:solidFill>
              </a:rPr>
              <a:t>v sklopu Javnega razpisa za podukrep 16.9</a:t>
            </a:r>
            <a:endParaRPr lang="sl-SI" sz="3600" dirty="0">
              <a:solidFill>
                <a:srgbClr val="92D050"/>
              </a:solidFill>
            </a:endParaRPr>
          </a:p>
          <a:p>
            <a:r>
              <a:rPr lang="sl-SI" sz="3600" b="1" dirty="0">
                <a:solidFill>
                  <a:srgbClr val="92D050"/>
                </a:solidFill>
              </a:rPr>
              <a:t>Tematika projekta</a:t>
            </a:r>
            <a:r>
              <a:rPr lang="sl-SI" sz="3600" dirty="0">
                <a:solidFill>
                  <a:srgbClr val="92D050"/>
                </a:solidFill>
              </a:rPr>
              <a:t>: Bivanje samostojnih starejših oseb na turističnih kmetijah.</a:t>
            </a:r>
          </a:p>
          <a:p>
            <a:r>
              <a:rPr lang="sl-SI" sz="3600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4" name="Zaobljeni pravokotnik 13"/>
          <p:cNvSpPr/>
          <p:nvPr/>
        </p:nvSpPr>
        <p:spPr>
          <a:xfrm>
            <a:off x="12166415" y="5688832"/>
            <a:ext cx="8922071" cy="197110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rgbClr val="92D050"/>
                </a:solidFill>
              </a:rPr>
              <a:t>Praktični problem</a:t>
            </a:r>
            <a:r>
              <a:rPr lang="sl-SI" sz="3600" dirty="0">
                <a:solidFill>
                  <a:srgbClr val="92D050"/>
                </a:solidFill>
              </a:rPr>
              <a:t>: ne obstaja sistem za ocenjevanje ustreznosti zdravstvenega stanja posameznika za bivanje starejšega na kmetiji. </a:t>
            </a:r>
          </a:p>
        </p:txBody>
      </p:sp>
      <p:sp>
        <p:nvSpPr>
          <p:cNvPr id="15" name="Zaobljeni pravokotnik 14"/>
          <p:cNvSpPr/>
          <p:nvPr/>
        </p:nvSpPr>
        <p:spPr>
          <a:xfrm>
            <a:off x="969865" y="20968906"/>
            <a:ext cx="6120000" cy="3600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sz="3600" b="1" dirty="0">
              <a:solidFill>
                <a:srgbClr val="00B050"/>
              </a:solidFill>
            </a:endParaRPr>
          </a:p>
          <a:p>
            <a:r>
              <a:rPr lang="sl-SI" sz="3600" b="1" dirty="0">
                <a:solidFill>
                  <a:srgbClr val="00B050"/>
                </a:solidFill>
              </a:rPr>
              <a:t>Pogled kmeta:</a:t>
            </a:r>
            <a:endParaRPr lang="sl-SI" sz="3600" b="1" dirty="0">
              <a:solidFill>
                <a:schemeClr val="tx1"/>
              </a:solidFill>
            </a:endParaRPr>
          </a:p>
          <a:p>
            <a:r>
              <a:rPr lang="sl-SI" sz="2800" dirty="0">
                <a:solidFill>
                  <a:schemeClr val="tx1"/>
                </a:solidFill>
              </a:rPr>
              <a:t>Kmetje bodo s sodelovanjem pri projektu pridobili možnost diverzifikacije nove dejavnosti na njihovi kmetiji in s tem dodatno možnost zaslužka ob tem pa tudi občutek, da delajo nekaj dobrega.</a:t>
            </a:r>
            <a:endParaRPr lang="sl-SI" sz="3600" b="1" dirty="0">
              <a:solidFill>
                <a:schemeClr val="tx1"/>
              </a:solidFill>
            </a:endParaRPr>
          </a:p>
          <a:p>
            <a:r>
              <a:rPr lang="sl-SI" sz="3600" b="1" dirty="0">
                <a:solidFill>
                  <a:srgbClr val="92D050"/>
                </a:solidFill>
              </a:rPr>
              <a:t> </a:t>
            </a:r>
            <a:endParaRPr lang="sl-SI" sz="3600" dirty="0">
              <a:solidFill>
                <a:srgbClr val="92D050"/>
              </a:solidFill>
            </a:endParaRPr>
          </a:p>
        </p:txBody>
      </p:sp>
      <p:sp>
        <p:nvSpPr>
          <p:cNvPr id="16" name="Zaobljeni pravokotnik 15"/>
          <p:cNvSpPr/>
          <p:nvPr/>
        </p:nvSpPr>
        <p:spPr>
          <a:xfrm>
            <a:off x="721596" y="5688832"/>
            <a:ext cx="10953292" cy="197110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rgbClr val="92D050"/>
                </a:solidFill>
              </a:rPr>
              <a:t>Obdobje trajanja projekta</a:t>
            </a:r>
            <a:r>
              <a:rPr lang="sl-SI" sz="3600" dirty="0">
                <a:solidFill>
                  <a:srgbClr val="92D050"/>
                </a:solidFill>
              </a:rPr>
              <a:t>: 17.10.2019 – 17.10.2022</a:t>
            </a:r>
          </a:p>
          <a:p>
            <a:r>
              <a:rPr lang="sl-SI" sz="3600" b="1" dirty="0">
                <a:solidFill>
                  <a:srgbClr val="92D050"/>
                </a:solidFill>
              </a:rPr>
              <a:t>Višina odobrenih sredstev</a:t>
            </a:r>
            <a:r>
              <a:rPr lang="sl-SI" sz="3600" dirty="0">
                <a:solidFill>
                  <a:srgbClr val="92D050"/>
                </a:solidFill>
              </a:rPr>
              <a:t>: 74.904,70 € </a:t>
            </a:r>
          </a:p>
        </p:txBody>
      </p:sp>
      <p:sp>
        <p:nvSpPr>
          <p:cNvPr id="17" name="Zaobljeni pravokotnik 16"/>
          <p:cNvSpPr/>
          <p:nvPr/>
        </p:nvSpPr>
        <p:spPr>
          <a:xfrm>
            <a:off x="7869227" y="21052076"/>
            <a:ext cx="6120000" cy="3600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sz="3600" b="1" dirty="0">
              <a:solidFill>
                <a:srgbClr val="00B050"/>
              </a:solidFill>
            </a:endParaRPr>
          </a:p>
          <a:p>
            <a:r>
              <a:rPr lang="sl-SI" sz="3600" b="1" dirty="0">
                <a:solidFill>
                  <a:srgbClr val="00B050"/>
                </a:solidFill>
              </a:rPr>
              <a:t>Pogled svetovalca: </a:t>
            </a:r>
          </a:p>
          <a:p>
            <a:pPr lvl="0"/>
            <a:r>
              <a:rPr lang="sl-SI" sz="2800" dirty="0">
                <a:solidFill>
                  <a:schemeClr val="tx1"/>
                </a:solidFill>
              </a:rPr>
              <a:t>Sodelovanje z uporabniki storitev turističnih kmetij, ustvarjanje pogojev za čim boljše bivanje starejših, omogočanje alternativne oblike bivanja za starejše, ki so še dovolj samostojni, da ne potrebujejo posebne zdravstvene pomoči.</a:t>
            </a:r>
            <a:endParaRPr lang="sl-SI" sz="3600" b="1" dirty="0">
              <a:solidFill>
                <a:schemeClr val="tx1"/>
              </a:solidFill>
            </a:endParaRPr>
          </a:p>
          <a:p>
            <a:endParaRPr lang="sl-SI" sz="3600" dirty="0">
              <a:solidFill>
                <a:srgbClr val="92D050"/>
              </a:solidFill>
            </a:endParaRPr>
          </a:p>
        </p:txBody>
      </p:sp>
      <p:sp>
        <p:nvSpPr>
          <p:cNvPr id="18" name="Zaobljeni pravokotnik 17"/>
          <p:cNvSpPr/>
          <p:nvPr/>
        </p:nvSpPr>
        <p:spPr>
          <a:xfrm>
            <a:off x="14768589" y="21103224"/>
            <a:ext cx="6120000" cy="3600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sz="3600" b="1" dirty="0">
              <a:solidFill>
                <a:srgbClr val="00B050"/>
              </a:solidFill>
            </a:endParaRPr>
          </a:p>
          <a:p>
            <a:r>
              <a:rPr lang="sl-SI" sz="3600" b="1" dirty="0">
                <a:solidFill>
                  <a:srgbClr val="00B050"/>
                </a:solidFill>
              </a:rPr>
              <a:t>Pogled raziskovalca: </a:t>
            </a:r>
          </a:p>
          <a:p>
            <a:pPr lvl="0"/>
            <a:r>
              <a:rPr lang="sl-SI" sz="2800" dirty="0">
                <a:solidFill>
                  <a:schemeClr val="tx1"/>
                </a:solidFill>
              </a:rPr>
              <a:t>Priložnost raziskati možnost alternativnih oblik bivanja starejših v Sloveniji. </a:t>
            </a:r>
            <a:r>
              <a:rPr lang="sl-SI" sz="2800" dirty="0" err="1">
                <a:solidFill>
                  <a:schemeClr val="tx1"/>
                </a:solidFill>
              </a:rPr>
              <a:t>Deinstitucionalizacija</a:t>
            </a:r>
            <a:r>
              <a:rPr lang="sl-SI" sz="2800" dirty="0">
                <a:solidFill>
                  <a:schemeClr val="tx1"/>
                </a:solidFill>
              </a:rPr>
              <a:t> in opredelitev smernic za bivanje in spremljanje zdravstvenega stanja ter prehoda uporabnikov v druge storitve (dom starejših, bolnišnica…).</a:t>
            </a:r>
            <a:endParaRPr lang="sl-SI" sz="3600" b="1" dirty="0">
              <a:solidFill>
                <a:schemeClr val="tx1"/>
              </a:solidFill>
            </a:endParaRPr>
          </a:p>
          <a:p>
            <a:endParaRPr lang="sl-SI" sz="3600" dirty="0">
              <a:solidFill>
                <a:srgbClr val="92D050"/>
              </a:solidFill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2E3EF1A9-565D-49AD-8BB4-696F5AB846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379" y="8598296"/>
            <a:ext cx="6197730" cy="2957195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748BF0A2-B23F-4839-8476-5D3279D6A9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5645" y="8786483"/>
            <a:ext cx="6466029" cy="2769008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A68D0D97-33DA-489B-BEFE-6963C54A91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505" y="8338732"/>
            <a:ext cx="4445977" cy="3216759"/>
          </a:xfrm>
          <a:prstGeom prst="rect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id="{16BE6E35-1A25-47C6-B181-10C6A9CA48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787" y="26892408"/>
            <a:ext cx="2742423" cy="18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49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302</Words>
  <Application>Microsoft Office PowerPoint</Application>
  <PresentationFormat>Po meri</PresentationFormat>
  <Paragraphs>28</Paragraphs>
  <Slides>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Officeova tema</vt:lpstr>
      <vt:lpstr>PowerPointova predstavitev</vt:lpstr>
    </vt:vector>
  </TitlesOfParts>
  <Company>Ministrstvo za kmetijstvo in okolje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Vesna Miličić</dc:creator>
  <cp:lastModifiedBy>Elena Šabec</cp:lastModifiedBy>
  <cp:revision>28</cp:revision>
  <dcterms:created xsi:type="dcterms:W3CDTF">2019-10-01T08:14:05Z</dcterms:created>
  <dcterms:modified xsi:type="dcterms:W3CDTF">2021-11-08T13:50:22Z</dcterms:modified>
</cp:coreProperties>
</file>