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602700" cy="28803600"/>
  <p:notesSz cx="6858000" cy="9144000"/>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CA8C5-14DE-2044-A03C-8B0EC0287BD7}" v="7" dt="2021-11-17T08:00:27.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8"/>
    <p:restoredTop sz="94728"/>
  </p:normalViewPr>
  <p:slideViewPr>
    <p:cSldViewPr>
      <p:cViewPr varScale="1">
        <p:scale>
          <a:sx n="49" d="100"/>
          <a:sy n="49" d="100"/>
        </p:scale>
        <p:origin x="824" y="240"/>
      </p:cViewPr>
      <p:guideLst>
        <p:guide orient="horz" pos="9072"/>
        <p:guide pos="6804"/>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2EA4-3768-CC4D-A8EE-45A5E698C9BB}" type="datetimeFigureOut">
              <a:rPr lang="en-SI" smtClean="0"/>
              <a:t>17/11/2021</a:t>
            </a:fld>
            <a:endParaRPr lang="en-SI"/>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774DA-94B6-534E-91F0-345EF313A30F}" type="slidenum">
              <a:rPr lang="en-SI" smtClean="0"/>
              <a:t>‹#›</a:t>
            </a:fld>
            <a:endParaRPr lang="en-SI"/>
          </a:p>
        </p:txBody>
      </p:sp>
    </p:spTree>
    <p:extLst>
      <p:ext uri="{BB962C8B-B14F-4D97-AF65-F5344CB8AC3E}">
        <p14:creationId xmlns:p14="http://schemas.microsoft.com/office/powerpoint/2010/main" val="132659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F0B774DA-94B6-534E-91F0-345EF313A30F}" type="slidenum">
              <a:rPr lang="en-SI" smtClean="0"/>
              <a:t>1</a:t>
            </a:fld>
            <a:endParaRPr lang="en-SI"/>
          </a:p>
        </p:txBody>
      </p:sp>
    </p:spTree>
    <p:extLst>
      <p:ext uri="{BB962C8B-B14F-4D97-AF65-F5344CB8AC3E}">
        <p14:creationId xmlns:p14="http://schemas.microsoft.com/office/powerpoint/2010/main" val="41287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a:t>Uredite slog naslova matrice</a:t>
            </a:r>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F17F325-998A-4738-835F-A9833D5128D4}" type="datetimeFigureOut">
              <a:rPr lang="sl-SI" smtClean="0"/>
              <a:t>17. 11. 21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17. 11. 21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17. 11. 21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17. 11. 21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a:t>Uredite slog naslova matrice</a:t>
            </a:r>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17. 11. 21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F17F325-998A-4738-835F-A9833D5128D4}" type="datetimeFigureOut">
              <a:rPr lang="sl-SI" smtClean="0"/>
              <a:t>17. 11. 21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F17F325-998A-4738-835F-A9833D5128D4}" type="datetimeFigureOut">
              <a:rPr lang="sl-SI" smtClean="0"/>
              <a:t>17. 11. 21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F17F325-998A-4738-835F-A9833D5128D4}" type="datetimeFigureOut">
              <a:rPr lang="sl-SI" smtClean="0"/>
              <a:t>17. 11. 21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17. 11. 21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a:t>Uredite slog naslova matrice</a:t>
            </a:r>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17. 11. 21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a:t>Uredite slog naslova matrice</a:t>
            </a:r>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17. 11. 21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a:t>Uredite slog naslova matrice</a:t>
            </a:r>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17. 11. 21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s://www.mojgozdar.si/o-nas/20210219090944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emf"/><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6597"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4762" t="16857" r="26838" b="73619"/>
          <a:stretch/>
        </p:blipFill>
        <p:spPr bwMode="auto">
          <a:xfrm>
            <a:off x="6156756"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88837" t="17248" r="7789" b="70880"/>
          <a:stretch/>
        </p:blipFill>
        <p:spPr bwMode="auto">
          <a:xfrm>
            <a:off x="17216649" y="27007596"/>
            <a:ext cx="1577589" cy="173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590465" y="10012345"/>
            <a:ext cx="20569523" cy="110455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4000" b="1" dirty="0">
                <a:solidFill>
                  <a:srgbClr val="92D050"/>
                </a:solidFill>
              </a:rPr>
              <a:t>        Namen in cilji projekta</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Dvig stopnje digitalizacije na področju učinkovitega in ekonomsko vzdržnega gospodarjenja z gozdovi in tako neposredno vplivati na dvig produktivnosti in dodani vrednosti v celotni gozdno-lesni proizvodni verigi. </a:t>
            </a:r>
          </a:p>
          <a:p>
            <a:pPr marL="342900" indent="-342900" defTabSz="457200">
              <a:spcBef>
                <a:spcPts val="1000"/>
              </a:spcBef>
              <a:buClr>
                <a:schemeClr val="accent1"/>
              </a:buClr>
              <a:buSzPct val="80000"/>
              <a:buFont typeface="Wingdings 3" charset="2"/>
              <a:buChar char=""/>
            </a:pPr>
            <a:r>
              <a:rPr lang="sl-SI" sz="3100">
                <a:solidFill>
                  <a:schemeClr val="tx1">
                    <a:lumMod val="75000"/>
                    <a:lumOff val="25000"/>
                  </a:schemeClr>
                </a:solidFill>
              </a:rPr>
              <a:t>Digitalizacija </a:t>
            </a:r>
            <a:r>
              <a:rPr lang="sl-SI" sz="3100" dirty="0">
                <a:solidFill>
                  <a:schemeClr val="tx1">
                    <a:lumMod val="75000"/>
                    <a:lumOff val="25000"/>
                  </a:schemeClr>
                </a:solidFill>
              </a:rPr>
              <a:t>in razbremenitev birokratskih bremen </a:t>
            </a:r>
            <a:br>
              <a:rPr lang="sl-SI" sz="3100" dirty="0">
                <a:solidFill>
                  <a:schemeClr val="tx1">
                    <a:lumMod val="75000"/>
                    <a:lumOff val="25000"/>
                  </a:schemeClr>
                </a:solidFill>
              </a:rPr>
            </a:br>
            <a:r>
              <a:rPr lang="sl-SI" sz="3100" dirty="0">
                <a:solidFill>
                  <a:schemeClr val="tx1">
                    <a:lumMod val="75000"/>
                    <a:lumOff val="25000"/>
                  </a:schemeClr>
                </a:solidFill>
              </a:rPr>
              <a:t>kmetijskih gospodarstev z namenom optimizacije gozdno-lesnih verig ter </a:t>
            </a:r>
            <a:br>
              <a:rPr lang="sl-SI" sz="3100" dirty="0">
                <a:solidFill>
                  <a:schemeClr val="tx1">
                    <a:lumMod val="75000"/>
                    <a:lumOff val="25000"/>
                  </a:schemeClr>
                </a:solidFill>
              </a:rPr>
            </a:br>
            <a:r>
              <a:rPr lang="sl-SI" sz="3100" dirty="0">
                <a:solidFill>
                  <a:schemeClr val="tx1">
                    <a:lumMod val="75000"/>
                    <a:lumOff val="25000"/>
                  </a:schemeClr>
                </a:solidFill>
              </a:rPr>
              <a:t>intenziviranja gospodarjenja z zasebnimi gozdovi.  </a:t>
            </a:r>
            <a:endParaRPr lang="sl-SI" sz="3200" dirty="0">
              <a:solidFill>
                <a:srgbClr val="92D050"/>
              </a:solidFill>
            </a:endParaRPr>
          </a:p>
          <a:p>
            <a:r>
              <a:rPr lang="sl-SI" sz="4000" b="1" dirty="0">
                <a:solidFill>
                  <a:srgbClr val="92D050"/>
                </a:solidFill>
              </a:rPr>
              <a:t>Pričakovani rezultati</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Nadgradnja spletnega informacijskega sistema MojGozdar za </a:t>
            </a:r>
            <a:br>
              <a:rPr lang="sl-SI" sz="3100" dirty="0">
                <a:solidFill>
                  <a:schemeClr val="tx1">
                    <a:lumMod val="75000"/>
                    <a:lumOff val="25000"/>
                  </a:schemeClr>
                </a:solidFill>
              </a:rPr>
            </a:br>
            <a:r>
              <a:rPr lang="sl-SI" sz="3100" dirty="0">
                <a:solidFill>
                  <a:schemeClr val="tx1">
                    <a:lumMod val="75000"/>
                    <a:lumOff val="25000"/>
                  </a:schemeClr>
                </a:solidFill>
              </a:rPr>
              <a:t>vzpostavitev modernih informacijsko komunikacijskih tokov </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Spletno orodje za pripravo interaktivnega posestnega načrta. </a:t>
            </a:r>
            <a:br>
              <a:rPr lang="sl-SI" sz="3100" dirty="0">
                <a:solidFill>
                  <a:schemeClr val="tx1">
                    <a:lumMod val="75000"/>
                    <a:lumOff val="25000"/>
                  </a:schemeClr>
                </a:solidFill>
              </a:rPr>
            </a:br>
            <a:r>
              <a:rPr lang="sl-SI" sz="3100" dirty="0">
                <a:solidFill>
                  <a:schemeClr val="tx1">
                    <a:lumMod val="75000"/>
                    <a:lumOff val="25000"/>
                  </a:schemeClr>
                </a:solidFill>
              </a:rPr>
              <a:t>Spletno orodje bo nudilo podporo za zbiranje informacij na terenu </a:t>
            </a:r>
            <a:br>
              <a:rPr lang="sl-SI" sz="3100" dirty="0">
                <a:solidFill>
                  <a:schemeClr val="tx1">
                    <a:lumMod val="75000"/>
                    <a:lumOff val="25000"/>
                  </a:schemeClr>
                </a:solidFill>
              </a:rPr>
            </a:br>
            <a:r>
              <a:rPr lang="sl-SI" sz="3100" dirty="0">
                <a:solidFill>
                  <a:schemeClr val="tx1">
                    <a:lumMod val="75000"/>
                    <a:lumOff val="25000"/>
                  </a:schemeClr>
                </a:solidFill>
              </a:rPr>
              <a:t>ali neposredno od akterjev vključenih v gozdno-lesno pridelovalno verigo.</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Spletna tržnica, kjer bi lahko lastniki tržili vrednejši les ali iskali dolgoročne pogodbe s kupci gozdnih lesnih sortimentov v primeru večjih količin lesa (npr. dolgoročna pogodba za odkup količin predvidenih s posestnim načrtom).</a:t>
            </a:r>
          </a:p>
          <a:p>
            <a:pPr defTabSz="457200">
              <a:spcBef>
                <a:spcPts val="1000"/>
              </a:spcBef>
              <a:buClr>
                <a:schemeClr val="accent1"/>
              </a:buClr>
              <a:buSzPct val="80000"/>
            </a:pPr>
            <a:r>
              <a:rPr lang="sl-SI" sz="4000" b="1" dirty="0">
                <a:solidFill>
                  <a:srgbClr val="92D050"/>
                </a:solidFill>
              </a:rPr>
              <a:t>Dosedanji rezultati projekta:</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Popis informacijsko komunikacijskih poti na primeru partnerskih kmetijskih gospodarstev </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Uvedba in testiranje elektronskega sistema potrebne skrbnosti in sledljivost gozdnih lesnih sortimentov za zasebne lastnike gozdov </a:t>
            </a:r>
          </a:p>
          <a:p>
            <a:pPr marL="342900" indent="-342900" defTabSz="457200">
              <a:spcBef>
                <a:spcPts val="1000"/>
              </a:spcBef>
              <a:buClr>
                <a:schemeClr val="accent1"/>
              </a:buClr>
              <a:buSzPct val="80000"/>
              <a:buFont typeface="Wingdings 3" charset="2"/>
              <a:buChar char=""/>
            </a:pPr>
            <a:r>
              <a:rPr lang="sl-SI" sz="3100" dirty="0">
                <a:solidFill>
                  <a:schemeClr val="tx1">
                    <a:lumMod val="75000"/>
                    <a:lumOff val="25000"/>
                  </a:schemeClr>
                </a:solidFill>
              </a:rPr>
              <a:t>1. nadgradnje spletnega sistema - izvedene na podlagi povratnih informacij zbranih tekom testiranja elektronskega 		sistema</a:t>
            </a:r>
          </a:p>
        </p:txBody>
      </p:sp>
      <p:sp>
        <p:nvSpPr>
          <p:cNvPr id="10" name="Zaobljeni pravokotnik 9"/>
          <p:cNvSpPr/>
          <p:nvPr/>
        </p:nvSpPr>
        <p:spPr>
          <a:xfrm>
            <a:off x="576214" y="331096"/>
            <a:ext cx="20598026"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6600" b="1" cap="all" dirty="0"/>
              <a:t>Elektronsko poslovanje kmetijskih gospodarstev z izrazito gozdarsko dejavnostjo</a:t>
            </a:r>
          </a:p>
        </p:txBody>
      </p:sp>
      <p:sp>
        <p:nvSpPr>
          <p:cNvPr id="11" name="Zaobljeni pravokotnik 10"/>
          <p:cNvSpPr/>
          <p:nvPr/>
        </p:nvSpPr>
        <p:spPr>
          <a:xfrm>
            <a:off x="590465" y="2850820"/>
            <a:ext cx="10786949" cy="497099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Vodilni partner</a:t>
            </a:r>
            <a:r>
              <a:rPr lang="sl-SI" sz="3600" dirty="0">
                <a:solidFill>
                  <a:srgbClr val="92D050"/>
                </a:solidFill>
              </a:rPr>
              <a:t>: Gozdarski inštitut Slovenije</a:t>
            </a:r>
          </a:p>
          <a:p>
            <a:endParaRPr lang="sl-SI" sz="3600" dirty="0">
              <a:solidFill>
                <a:srgbClr val="92D050"/>
              </a:solidFill>
            </a:endParaRPr>
          </a:p>
          <a:p>
            <a:r>
              <a:rPr lang="sl-SI" sz="3600" b="1" dirty="0">
                <a:solidFill>
                  <a:srgbClr val="92D050"/>
                </a:solidFill>
              </a:rPr>
              <a:t>Ostali člani partnerstva</a:t>
            </a:r>
            <a:r>
              <a:rPr lang="sl-SI" sz="3600" dirty="0">
                <a:solidFill>
                  <a:srgbClr val="92D050"/>
                </a:solidFill>
              </a:rPr>
              <a:t>: Zavod za gozdove Slovenije, RACE KOGO d.o.o., Arctur d.o.o., Zveza lastnikov gozdov Slovenije, Jure Čas  Sara Berglez Zajec,  Srečko Bricman, Lepold Pustinek, Marjana Vošner, Agrarna skupnost Čezsoča, Darko Prezelj, Janez Benedičič,  Zveza lastnikov gozdov Slovenije</a:t>
            </a:r>
          </a:p>
        </p:txBody>
      </p:sp>
      <p:sp>
        <p:nvSpPr>
          <p:cNvPr id="12" name="Zaobljeni pravokotnik 11"/>
          <p:cNvSpPr/>
          <p:nvPr/>
        </p:nvSpPr>
        <p:spPr>
          <a:xfrm>
            <a:off x="546076" y="24932782"/>
            <a:ext cx="15007801" cy="18961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dirty="0"/>
              <a:t>Kontaktni podatki vodilnega partnerja : Matevž Triplat matevz.triplat@gozdis.si</a:t>
            </a:r>
          </a:p>
          <a:p>
            <a:r>
              <a:rPr lang="sl-SI" sz="3600" dirty="0"/>
              <a:t>Spletna stran projekta: </a:t>
            </a:r>
            <a:r>
              <a:rPr lang="sl-SI" sz="3600" dirty="0">
                <a:hlinkClick r:id="rId7"/>
              </a:rPr>
              <a:t>https://www.mojgozdar.si/o-nas/</a:t>
            </a:r>
            <a:r>
              <a:rPr lang="sl-SI" sz="3600" dirty="0"/>
              <a:t> </a:t>
            </a:r>
          </a:p>
        </p:txBody>
      </p:sp>
      <p:sp>
        <p:nvSpPr>
          <p:cNvPr id="13" name="Zaobljeni pravokotnik 12"/>
          <p:cNvSpPr/>
          <p:nvPr/>
        </p:nvSpPr>
        <p:spPr>
          <a:xfrm>
            <a:off x="590467" y="8102519"/>
            <a:ext cx="10786948" cy="162919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200" b="1" dirty="0">
                <a:solidFill>
                  <a:srgbClr val="92D050"/>
                </a:solidFill>
              </a:rPr>
              <a:t>Tip projekta</a:t>
            </a:r>
            <a:r>
              <a:rPr lang="sl-SI" sz="3200" dirty="0">
                <a:solidFill>
                  <a:srgbClr val="92D050"/>
                </a:solidFill>
              </a:rPr>
              <a:t>: EIP</a:t>
            </a:r>
          </a:p>
          <a:p>
            <a:pPr algn="just"/>
            <a:r>
              <a:rPr lang="sl-SI" sz="3200" b="1" dirty="0">
                <a:solidFill>
                  <a:srgbClr val="92D050"/>
                </a:solidFill>
              </a:rPr>
              <a:t>Tematika projekta</a:t>
            </a:r>
            <a:r>
              <a:rPr lang="sl-SI" sz="3200" dirty="0">
                <a:solidFill>
                  <a:srgbClr val="92D050"/>
                </a:solidFill>
              </a:rPr>
              <a:t>: Razvoj in širitev digitalizacije na kmetijskem gospodarstvu in organizaciji pridelave </a:t>
            </a:r>
          </a:p>
        </p:txBody>
      </p:sp>
      <p:sp>
        <p:nvSpPr>
          <p:cNvPr id="14" name="Zaobljeni pravokotnik 13"/>
          <p:cNvSpPr/>
          <p:nvPr/>
        </p:nvSpPr>
        <p:spPr>
          <a:xfrm>
            <a:off x="11760641" y="3960640"/>
            <a:ext cx="9413599" cy="577099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sz="2800" b="1" dirty="0">
                <a:solidFill>
                  <a:srgbClr val="92D050"/>
                </a:solidFill>
              </a:rPr>
              <a:t>Praktični problem</a:t>
            </a:r>
            <a:r>
              <a:rPr lang="sl-SI" sz="2800" dirty="0">
                <a:solidFill>
                  <a:srgbClr val="92D050"/>
                </a:solidFill>
              </a:rPr>
              <a:t>: </a:t>
            </a:r>
          </a:p>
          <a:p>
            <a:pPr marL="457200" indent="-457200">
              <a:buFont typeface="Arial" panose="020B0604020202020204" pitchFamily="34" charset="0"/>
              <a:buChar char="•"/>
            </a:pPr>
            <a:r>
              <a:rPr lang="sl-SI" sz="2800" dirty="0">
                <a:solidFill>
                  <a:srgbClr val="92D050"/>
                </a:solidFill>
              </a:rPr>
              <a:t>Kmetijskim gospodarstvom izpolnjevanje administrativnih ovir za doseganje standardov trenutne kmetijske politike predstavlja dodatno delo in zadolžitve, ki bremenijo izvajanje osnovne dejavnosti.</a:t>
            </a:r>
          </a:p>
          <a:p>
            <a:pPr marL="457200" indent="-457200">
              <a:buFont typeface="Arial" panose="020B0604020202020204" pitchFamily="34" charset="0"/>
              <a:buChar char="•"/>
            </a:pPr>
            <a:r>
              <a:rPr lang="sl-SI" sz="2800" dirty="0">
                <a:solidFill>
                  <a:srgbClr val="92D050"/>
                </a:solidFill>
              </a:rPr>
              <a:t>Zavod za gozdove Slovenije razpolaga z gozdnogospodarskimi načrti za širša območja, pomanjkljivost trenutne oblike načrtovanja pa je pomanjkanje specifičnih načrtov za posesti na kmetijskem gospodarstvu in pri lastnikih gozdov.</a:t>
            </a:r>
          </a:p>
          <a:p>
            <a:pPr marL="457200" indent="-457200">
              <a:buFont typeface="Arial" panose="020B0604020202020204" pitchFamily="34" charset="0"/>
              <a:buChar char="•"/>
            </a:pPr>
            <a:r>
              <a:rPr lang="sl-SI" sz="2800" dirty="0">
                <a:solidFill>
                  <a:srgbClr val="92D050"/>
                </a:solidFill>
              </a:rPr>
              <a:t>Kmetijska gospodarsta in nasploh lastniki gozdov v Sloveniji se ne povezujejo na področju trženja lesnih izdelkov ali skupnega nastopa na trgu. </a:t>
            </a:r>
          </a:p>
        </p:txBody>
      </p:sp>
      <p:sp>
        <p:nvSpPr>
          <p:cNvPr id="15" name="Zaobljeni pravokotnik 14"/>
          <p:cNvSpPr/>
          <p:nvPr/>
        </p:nvSpPr>
        <p:spPr>
          <a:xfrm>
            <a:off x="546077" y="21377702"/>
            <a:ext cx="6384779" cy="32655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sz="4000" b="1" dirty="0">
                <a:solidFill>
                  <a:srgbClr val="00B050"/>
                </a:solidFill>
              </a:rPr>
              <a:t>Pogled kmeta:</a:t>
            </a:r>
            <a:endParaRPr lang="sl-SI" sz="1100" b="1" dirty="0">
              <a:solidFill>
                <a:srgbClr val="00B050"/>
              </a:solidFill>
            </a:endParaRPr>
          </a:p>
          <a:p>
            <a:pPr algn="just"/>
            <a:r>
              <a:rPr lang="sl-SI" sz="2300" dirty="0">
                <a:solidFill>
                  <a:schemeClr val="tx1"/>
                </a:solidFill>
              </a:rPr>
              <a:t>„Ob svojem delu je prepoznal potrebo po optimiranju poti lesa, ki se vrši od načrtovanja do uslug trgovcev lesa preden pride les do predelovalca lesa. Zaveda se pomena krajših prodajnih poti, hitrejšega pretoka informacij in odpiranja novih trgovskih poti z namenom povečevanja vrednosti lesa za lastnika gozda.“</a:t>
            </a:r>
            <a:endParaRPr lang="sl-SI" sz="2300" b="1" dirty="0">
              <a:solidFill>
                <a:schemeClr val="tx1"/>
              </a:solidFill>
            </a:endParaRPr>
          </a:p>
        </p:txBody>
      </p:sp>
      <p:sp>
        <p:nvSpPr>
          <p:cNvPr id="16" name="Zaobljeni pravokotnik 15"/>
          <p:cNvSpPr/>
          <p:nvPr/>
        </p:nvSpPr>
        <p:spPr>
          <a:xfrm>
            <a:off x="11785815" y="2844272"/>
            <a:ext cx="9374173" cy="10011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200" b="1" dirty="0">
                <a:solidFill>
                  <a:srgbClr val="92D050"/>
                </a:solidFill>
              </a:rPr>
              <a:t>Obdobje trajanja projekta</a:t>
            </a:r>
            <a:r>
              <a:rPr lang="sl-SI" sz="3200" dirty="0">
                <a:solidFill>
                  <a:srgbClr val="92D050"/>
                </a:solidFill>
              </a:rPr>
              <a:t>: 1.8.2020 - 31.7.2023</a:t>
            </a:r>
          </a:p>
          <a:p>
            <a:pPr algn="just"/>
            <a:r>
              <a:rPr lang="sl-SI" sz="3200" b="1" dirty="0">
                <a:solidFill>
                  <a:srgbClr val="92D050"/>
                </a:solidFill>
              </a:rPr>
              <a:t>Višina odobrenih sredstev</a:t>
            </a:r>
            <a:r>
              <a:rPr lang="sl-SI" sz="3200" dirty="0">
                <a:solidFill>
                  <a:srgbClr val="92D050"/>
                </a:solidFill>
              </a:rPr>
              <a:t>: 347.222,86 €</a:t>
            </a:r>
          </a:p>
        </p:txBody>
      </p:sp>
      <p:sp>
        <p:nvSpPr>
          <p:cNvPr id="17" name="Zaobljeni pravokotnik 16"/>
          <p:cNvSpPr/>
          <p:nvPr/>
        </p:nvSpPr>
        <p:spPr>
          <a:xfrm>
            <a:off x="7344966" y="21386576"/>
            <a:ext cx="7920880" cy="32655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4000" b="1" dirty="0">
                <a:solidFill>
                  <a:srgbClr val="00B050"/>
                </a:solidFill>
              </a:rPr>
              <a:t>Pogled svetovalca: </a:t>
            </a:r>
            <a:endParaRPr lang="sl-SI" sz="800" b="1" dirty="0">
              <a:solidFill>
                <a:srgbClr val="92D050"/>
              </a:solidFill>
            </a:endParaRPr>
          </a:p>
          <a:p>
            <a:pPr algn="just"/>
            <a:r>
              <a:rPr lang="sl-SI" sz="2400" dirty="0">
                <a:solidFill>
                  <a:schemeClr val="tx1"/>
                </a:solidFill>
              </a:rPr>
              <a:t>„Posestni načrt je pripomoček za lastnike, ki imajo vsaj nekaj hektarov gozda. V načrtu so opisni podatki in karte o konkretnem gozdu. Opredeljena so ciljna stanja gozdnih sestojev in potrebni negovalni in varstveni ukrepi, načini in pogoji sečnje, spravila ter gradnje vlak za spravilo lesa. Določene so smernice za vse funkcije gozdov in s tem zagotavljajo trajnostne vidike gospodarjenja z gozdovi.“</a:t>
            </a:r>
          </a:p>
        </p:txBody>
      </p:sp>
      <p:sp>
        <p:nvSpPr>
          <p:cNvPr id="18" name="Zaobljeni pravokotnik 17"/>
          <p:cNvSpPr/>
          <p:nvPr/>
        </p:nvSpPr>
        <p:spPr>
          <a:xfrm>
            <a:off x="15679957" y="21437724"/>
            <a:ext cx="5208632" cy="32655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sz="4000" b="1" dirty="0">
                <a:solidFill>
                  <a:srgbClr val="00B050"/>
                </a:solidFill>
              </a:rPr>
              <a:t>Pogled raziskovalca: </a:t>
            </a:r>
            <a:endParaRPr lang="sl-SI" sz="2400" b="1" dirty="0">
              <a:solidFill>
                <a:srgbClr val="92D050"/>
              </a:solidFill>
            </a:endParaRPr>
          </a:p>
          <a:p>
            <a:pPr lvl="0" algn="just"/>
            <a:r>
              <a:rPr lang="sl-SI" sz="2400" dirty="0">
                <a:solidFill>
                  <a:schemeClr val="tx1"/>
                </a:solidFill>
              </a:rPr>
              <a:t>„Z uporabo tehničnih informacijskih sistemom je mogoča digitalizacija poslovnih procesov. Za uspeh digitalizacije je ključna vzpostavitev zaupanja vseh deležnikov gozdno-lesne pridelovalne verige.“</a:t>
            </a:r>
          </a:p>
          <a:p>
            <a:pPr lvl="0" algn="just"/>
            <a:endParaRPr lang="sl-SI" sz="2400" dirty="0">
              <a:solidFill>
                <a:schemeClr val="tx1"/>
              </a:solidFill>
            </a:endParaRPr>
          </a:p>
        </p:txBody>
      </p:sp>
      <p:pic>
        <p:nvPicPr>
          <p:cNvPr id="20" name="Picture 19" descr="A close up of a logo&#10;&#10;Description automatically generated">
            <a:extLst>
              <a:ext uri="{FF2B5EF4-FFF2-40B4-BE49-F238E27FC236}">
                <a16:creationId xmlns:a16="http://schemas.microsoft.com/office/drawing/2014/main" id="{2589B147-C8DA-6342-86CE-A1FA0AE729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26286" y="27148700"/>
            <a:ext cx="1748955" cy="1299224"/>
          </a:xfrm>
          <a:prstGeom prst="rect">
            <a:avLst/>
          </a:prstGeom>
        </p:spPr>
      </p:pic>
      <p:pic>
        <p:nvPicPr>
          <p:cNvPr id="7" name="Picture 6" descr="Logo&#10;&#10;Description automatically generated">
            <a:extLst>
              <a:ext uri="{FF2B5EF4-FFF2-40B4-BE49-F238E27FC236}">
                <a16:creationId xmlns:a16="http://schemas.microsoft.com/office/drawing/2014/main" id="{7EEF8283-6966-1F4E-9A58-73A5E72683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58556" y="25228444"/>
            <a:ext cx="4044423" cy="1414716"/>
          </a:xfrm>
          <a:prstGeom prst="rect">
            <a:avLst/>
          </a:prstGeom>
        </p:spPr>
      </p:pic>
      <p:pic>
        <p:nvPicPr>
          <p:cNvPr id="8" name="Picture 7">
            <a:extLst>
              <a:ext uri="{FF2B5EF4-FFF2-40B4-BE49-F238E27FC236}">
                <a16:creationId xmlns:a16="http://schemas.microsoft.com/office/drawing/2014/main" id="{A4A92AE3-8205-D04E-B33D-3B56910D822C}"/>
              </a:ext>
            </a:extLst>
          </p:cNvPr>
          <p:cNvPicPr>
            <a:picLocks noChangeAspect="1"/>
          </p:cNvPicPr>
          <p:nvPr/>
        </p:nvPicPr>
        <p:blipFill>
          <a:blip r:embed="rId10"/>
          <a:stretch>
            <a:fillRect/>
          </a:stretch>
        </p:blipFill>
        <p:spPr>
          <a:xfrm>
            <a:off x="13530823" y="11916613"/>
            <a:ext cx="7357766" cy="4320480"/>
          </a:xfrm>
          <a:prstGeom prst="rect">
            <a:avLst/>
          </a:prstGeom>
        </p:spPr>
      </p:pic>
    </p:spTree>
    <p:extLst>
      <p:ext uri="{BB962C8B-B14F-4D97-AF65-F5344CB8AC3E}">
        <p14:creationId xmlns:p14="http://schemas.microsoft.com/office/powerpoint/2010/main" val="288984902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549</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 3</vt:lpstr>
      <vt:lpstr>Officeova tema</vt:lpstr>
      <vt:lpstr>PowerPoint Presentation</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Matevž Triplat</cp:lastModifiedBy>
  <cp:revision>25</cp:revision>
  <dcterms:created xsi:type="dcterms:W3CDTF">2019-10-01T08:14:05Z</dcterms:created>
  <dcterms:modified xsi:type="dcterms:W3CDTF">2021-11-17T08:14:37Z</dcterms:modified>
</cp:coreProperties>
</file>