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1" r:id="rId4"/>
    <p:sldId id="263" r:id="rId5"/>
    <p:sldId id="262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EFEF6-BB65-4F1D-8664-9F868E546EE5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28EC3-09EE-45CA-BAB5-F674121DE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3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Predlog</a:t>
            </a:r>
            <a:r>
              <a:rPr lang="sl-SI" baseline="0" dirty="0" smtClean="0"/>
              <a:t> naslovnice 2</a:t>
            </a:r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23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07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05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917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29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62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788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34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08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83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7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98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325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E83F-619D-45A5-A293-4D26E929282B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10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jpe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14.jp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klara.otonicar@kgzs.si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hyperlink" Target="http://www.seneno.info/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seneno@kgzs.si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87" y="2606128"/>
            <a:ext cx="1828800" cy="240182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37590"/>
            <a:ext cx="9144000" cy="2354263"/>
          </a:xfrm>
        </p:spPr>
        <p:txBody>
          <a:bodyPr>
            <a:normAutofit/>
          </a:bodyPr>
          <a:lstStyle/>
          <a:p>
            <a:r>
              <a:rPr lang="sl-SI" sz="5300" b="1" dirty="0" smtClean="0"/>
              <a:t>DOGODEK EVROPSKEGA PARTNERSTVA ZA INOVACIJE - EIP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95663" y="3602038"/>
            <a:ext cx="9465572" cy="2306084"/>
          </a:xfrm>
        </p:spPr>
        <p:txBody>
          <a:bodyPr>
            <a:normAutofit/>
          </a:bodyPr>
          <a:lstStyle/>
          <a:p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r>
              <a:rPr lang="sl-SI" b="1" dirty="0" smtClean="0"/>
              <a:t>ORGANIZIRA </a:t>
            </a:r>
            <a:r>
              <a:rPr lang="sl-SI" b="1" dirty="0"/>
              <a:t>MINISTRSTVO ZA </a:t>
            </a:r>
            <a:r>
              <a:rPr lang="sl-SI" b="1" dirty="0" smtClean="0"/>
              <a:t>KMETIJSTVO, GOZDARSTVO </a:t>
            </a:r>
            <a:r>
              <a:rPr lang="sl-SI" b="1" dirty="0"/>
              <a:t>IN </a:t>
            </a:r>
            <a:r>
              <a:rPr lang="sl-SI" b="1" dirty="0" smtClean="0"/>
              <a:t>PREHRANO</a:t>
            </a:r>
          </a:p>
          <a:p>
            <a:r>
              <a:rPr lang="sl-SI" b="1" dirty="0" smtClean="0"/>
              <a:t>23. november 2021 </a:t>
            </a:r>
            <a:endParaRPr lang="sl-SI" dirty="0"/>
          </a:p>
        </p:txBody>
      </p:sp>
      <p:pic>
        <p:nvPicPr>
          <p:cNvPr id="4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aobljeni pravokotnik 8"/>
          <p:cNvSpPr>
            <a:spLocks noChangeAspect="1"/>
          </p:cNvSpPr>
          <p:nvPr/>
        </p:nvSpPr>
        <p:spPr>
          <a:xfrm>
            <a:off x="9147635" y="6025651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Prostor za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v</a:t>
            </a:r>
            <a:r>
              <a:rPr lang="sl-SI" sz="2000" dirty="0" smtClean="0">
                <a:solidFill>
                  <a:schemeClr val="tx1"/>
                </a:solidFill>
              </a:rPr>
              <a:t>aš logotip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5536" y="6133103"/>
            <a:ext cx="1292464" cy="58526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5412" y="6034969"/>
            <a:ext cx="81693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65739" y="173131"/>
            <a:ext cx="9144000" cy="2354263"/>
          </a:xfrm>
        </p:spPr>
        <p:txBody>
          <a:bodyPr>
            <a:normAutofit/>
          </a:bodyPr>
          <a:lstStyle/>
          <a:p>
            <a:r>
              <a:rPr lang="sl-SI" sz="8000" b="1" dirty="0" smtClean="0">
                <a:solidFill>
                  <a:srgbClr val="00B050"/>
                </a:solidFill>
              </a:rPr>
              <a:t>Seneno meso in mleko</a:t>
            </a:r>
            <a:endParaRPr lang="sl-SI" sz="8000" b="1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29324" y="4418577"/>
            <a:ext cx="9144000" cy="1655762"/>
          </a:xfrm>
        </p:spPr>
        <p:txBody>
          <a:bodyPr/>
          <a:lstStyle/>
          <a:p>
            <a:endParaRPr lang="sl-SI" b="1" dirty="0" smtClean="0"/>
          </a:p>
          <a:p>
            <a:r>
              <a:rPr lang="sl-SI" b="1" dirty="0" smtClean="0">
                <a:solidFill>
                  <a:srgbClr val="00B050"/>
                </a:solidFill>
              </a:rPr>
              <a:t>VODILNI PARTNER: </a:t>
            </a:r>
          </a:p>
          <a:p>
            <a:r>
              <a:rPr lang="sl-SI" b="1" dirty="0" smtClean="0">
                <a:solidFill>
                  <a:srgbClr val="00B050"/>
                </a:solidFill>
              </a:rPr>
              <a:t>Kmetijsko gozdarska zbornica Slovenije 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15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aobljeni pravokotnik 17"/>
          <p:cNvSpPr>
            <a:spLocks noChangeAspect="1"/>
          </p:cNvSpPr>
          <p:nvPr/>
        </p:nvSpPr>
        <p:spPr>
          <a:xfrm>
            <a:off x="9147635" y="6025651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Prostor za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v</a:t>
            </a:r>
            <a:r>
              <a:rPr lang="sl-SI" sz="2000" dirty="0" smtClean="0">
                <a:solidFill>
                  <a:schemeClr val="tx1"/>
                </a:solidFill>
              </a:rPr>
              <a:t>aš logotip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536" y="6133103"/>
            <a:ext cx="1292464" cy="58526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412" y="6034969"/>
            <a:ext cx="816935" cy="82303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90" y="2182742"/>
            <a:ext cx="4333603" cy="284489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69" y="2182742"/>
            <a:ext cx="2623743" cy="265711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7988498" y="476323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omic Sans MS" panose="030F0702030302020204" pitchFamily="66" charset="0"/>
              </a:rPr>
              <a:t>Okusno in tradicionalno - to je naše!</a:t>
            </a:r>
          </a:p>
        </p:txBody>
      </p:sp>
    </p:spTree>
    <p:extLst>
      <p:ext uri="{BB962C8B-B14F-4D97-AF65-F5344CB8AC3E}">
        <p14:creationId xmlns:p14="http://schemas.microsoft.com/office/powerpoint/2010/main" val="14587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OSNOVNI PODATKI O PROJEKTU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Ostali člani partnerstva: </a:t>
            </a:r>
            <a:r>
              <a:rPr lang="sl-SI" dirty="0">
                <a:solidFill>
                  <a:srgbClr val="00B050"/>
                </a:solidFill>
              </a:rPr>
              <a:t>KIS, P-</a:t>
            </a:r>
            <a:r>
              <a:rPr lang="sl-SI" dirty="0" err="1">
                <a:solidFill>
                  <a:srgbClr val="00B050"/>
                </a:solidFill>
              </a:rPr>
              <a:t>ino</a:t>
            </a:r>
            <a:r>
              <a:rPr lang="sl-SI" dirty="0">
                <a:solidFill>
                  <a:srgbClr val="00B050"/>
                </a:solidFill>
              </a:rPr>
              <a:t> d.o.o., IKC UM, Mlekarna </a:t>
            </a:r>
            <a:r>
              <a:rPr lang="sl-SI" dirty="0" err="1">
                <a:solidFill>
                  <a:srgbClr val="00B050"/>
                </a:solidFill>
              </a:rPr>
              <a:t>Celeia</a:t>
            </a:r>
            <a:r>
              <a:rPr lang="sl-SI" dirty="0">
                <a:solidFill>
                  <a:srgbClr val="00B050"/>
                </a:solidFill>
              </a:rPr>
              <a:t> d.o.o., Ekološka kmetija Kukenberger, Ekološka kmetija Zadravec, Ekološka kmetija Kršinar, Turistična kmetija Apat, Kmetija </a:t>
            </a:r>
            <a:r>
              <a:rPr lang="sl-SI" dirty="0" smtClean="0">
                <a:solidFill>
                  <a:srgbClr val="00B050"/>
                </a:solidFill>
              </a:rPr>
              <a:t>Ovsenik</a:t>
            </a:r>
            <a:endParaRPr lang="sl-SI" dirty="0" smtClean="0"/>
          </a:p>
          <a:p>
            <a:r>
              <a:rPr lang="sl-SI" dirty="0" smtClean="0"/>
              <a:t>Tip projekta: EIP</a:t>
            </a:r>
          </a:p>
          <a:p>
            <a:r>
              <a:rPr lang="sl-SI" dirty="0" smtClean="0"/>
              <a:t>Tematika projekta: </a:t>
            </a:r>
            <a:r>
              <a:rPr lang="sl-SI" dirty="0">
                <a:solidFill>
                  <a:srgbClr val="00B050"/>
                </a:solidFill>
              </a:rPr>
              <a:t>Pridelava, predelava in promocija senenega mesa in mleka na OMD </a:t>
            </a:r>
            <a:r>
              <a:rPr lang="sl-SI" dirty="0" smtClean="0">
                <a:solidFill>
                  <a:srgbClr val="00B050"/>
                </a:solidFill>
              </a:rPr>
              <a:t>območjih</a:t>
            </a:r>
            <a:endParaRPr lang="sl-SI" i="1" dirty="0" smtClean="0">
              <a:solidFill>
                <a:srgbClr val="00B050"/>
              </a:solidFill>
            </a:endParaRPr>
          </a:p>
          <a:p>
            <a:r>
              <a:rPr lang="sl-SI" dirty="0" smtClean="0"/>
              <a:t>Obdobje trajanja projekta: </a:t>
            </a:r>
            <a:r>
              <a:rPr lang="sl-SI" dirty="0">
                <a:solidFill>
                  <a:srgbClr val="00B050"/>
                </a:solidFill>
              </a:rPr>
              <a:t>18.12.2018 – 17.12.2021 </a:t>
            </a:r>
            <a:endParaRPr lang="sl-SI" dirty="0" smtClean="0"/>
          </a:p>
          <a:p>
            <a:r>
              <a:rPr lang="sl-SI" dirty="0" smtClean="0"/>
              <a:t>Višina odobrenih sredstev: </a:t>
            </a:r>
            <a:r>
              <a:rPr lang="sl-SI" dirty="0">
                <a:solidFill>
                  <a:srgbClr val="00B050"/>
                </a:solidFill>
              </a:rPr>
              <a:t>348.139,57</a:t>
            </a:r>
            <a:r>
              <a:rPr lang="sl-SI" dirty="0"/>
              <a:t> </a:t>
            </a:r>
            <a:r>
              <a:rPr lang="sl-SI" dirty="0" smtClean="0">
                <a:solidFill>
                  <a:srgbClr val="00B050"/>
                </a:solidFill>
              </a:rPr>
              <a:t>€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7635" y="6025651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Prostor za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v</a:t>
            </a:r>
            <a:r>
              <a:rPr lang="sl-SI" sz="2000" dirty="0" smtClean="0">
                <a:solidFill>
                  <a:schemeClr val="tx1"/>
                </a:solidFill>
              </a:rPr>
              <a:t>aš logotip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536" y="6133103"/>
            <a:ext cx="1292464" cy="58526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412" y="6034969"/>
            <a:ext cx="81693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NAMEN IN CILJI PROJEKTA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b="1" i="1" dirty="0">
                <a:solidFill>
                  <a:srgbClr val="00B050"/>
                </a:solidFill>
              </a:rPr>
              <a:t>Namen: </a:t>
            </a:r>
          </a:p>
          <a:p>
            <a:pPr marL="0" indent="0">
              <a:buNone/>
            </a:pPr>
            <a:r>
              <a:rPr lang="sl-SI" i="1" dirty="0" smtClean="0">
                <a:solidFill>
                  <a:srgbClr val="00B050"/>
                </a:solidFill>
              </a:rPr>
              <a:t>Vzpostaviti </a:t>
            </a:r>
            <a:r>
              <a:rPr lang="sl-SI" i="1" dirty="0">
                <a:solidFill>
                  <a:srgbClr val="00B050"/>
                </a:solidFill>
              </a:rPr>
              <a:t>celotno proizvodno verigo in z sodobnimi prodajnimi pristopi zagotoviti dostojno ceno kmetijskih pridelkov in izdelkov.</a:t>
            </a:r>
          </a:p>
          <a:p>
            <a:pPr marL="0" indent="0">
              <a:buNone/>
            </a:pPr>
            <a:r>
              <a:rPr lang="sl-SI" i="1" dirty="0">
                <a:solidFill>
                  <a:srgbClr val="00B050"/>
                </a:solidFill>
              </a:rPr>
              <a:t>Iščemo koristi za  kmetije, ki ne škodujejo ostalim deležnikom ali prostoru.</a:t>
            </a:r>
          </a:p>
          <a:p>
            <a:pPr marL="0" indent="0">
              <a:buNone/>
            </a:pPr>
            <a:endParaRPr lang="sl-SI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b="1" i="1" dirty="0" smtClean="0">
                <a:solidFill>
                  <a:srgbClr val="00B050"/>
                </a:solidFill>
              </a:rPr>
              <a:t>Cilji</a:t>
            </a:r>
            <a:r>
              <a:rPr lang="sl-SI" b="1" i="1" dirty="0">
                <a:solidFill>
                  <a:srgbClr val="00B050"/>
                </a:solidFill>
              </a:rPr>
              <a:t>: </a:t>
            </a:r>
            <a:endParaRPr lang="sl-SI" b="1" i="1" dirty="0" smtClean="0">
              <a:solidFill>
                <a:srgbClr val="00B050"/>
              </a:solidFill>
            </a:endParaRPr>
          </a:p>
          <a:p>
            <a:r>
              <a:rPr lang="sl-SI" i="1" dirty="0" smtClean="0">
                <a:solidFill>
                  <a:srgbClr val="00B050"/>
                </a:solidFill>
              </a:rPr>
              <a:t>Registracija blagovne znamke </a:t>
            </a:r>
            <a:r>
              <a:rPr lang="sl-SI" b="1" i="1" dirty="0" smtClean="0">
                <a:solidFill>
                  <a:srgbClr val="00B050"/>
                </a:solidFill>
              </a:rPr>
              <a:t>SENENO</a:t>
            </a:r>
          </a:p>
          <a:p>
            <a:r>
              <a:rPr lang="sl-SI" i="1" dirty="0" smtClean="0">
                <a:solidFill>
                  <a:srgbClr val="00B050"/>
                </a:solidFill>
              </a:rPr>
              <a:t>Ustanovitev </a:t>
            </a:r>
            <a:r>
              <a:rPr lang="sl-SI" b="1" i="1" dirty="0" smtClean="0">
                <a:solidFill>
                  <a:srgbClr val="00B050"/>
                </a:solidFill>
              </a:rPr>
              <a:t>Zavoda</a:t>
            </a:r>
            <a:r>
              <a:rPr lang="sl-SI" i="1" dirty="0" smtClean="0">
                <a:solidFill>
                  <a:srgbClr val="00B050"/>
                </a:solidFill>
              </a:rPr>
              <a:t> seneno meso in mleko</a:t>
            </a:r>
            <a:endParaRPr lang="sl-SI" i="1" dirty="0">
              <a:solidFill>
                <a:srgbClr val="00B050"/>
              </a:solidFill>
            </a:endParaRPr>
          </a:p>
          <a:p>
            <a:r>
              <a:rPr lang="sl-SI" b="1" i="1" dirty="0">
                <a:solidFill>
                  <a:srgbClr val="00B050"/>
                </a:solidFill>
              </a:rPr>
              <a:t>Baza </a:t>
            </a:r>
            <a:r>
              <a:rPr lang="sl-SI" i="1" dirty="0">
                <a:solidFill>
                  <a:srgbClr val="00B050"/>
                </a:solidFill>
              </a:rPr>
              <a:t>senenih ponudnikov in njihovih </a:t>
            </a:r>
            <a:r>
              <a:rPr lang="sl-SI" i="1" dirty="0" smtClean="0">
                <a:solidFill>
                  <a:srgbClr val="00B050"/>
                </a:solidFill>
              </a:rPr>
              <a:t>izdelkov – portal Dobrote slovenskih kmetij, spletna stran SENENO</a:t>
            </a:r>
            <a:endParaRPr lang="sl-SI" i="1" dirty="0">
              <a:solidFill>
                <a:srgbClr val="00B050"/>
              </a:solidFill>
            </a:endParaRPr>
          </a:p>
          <a:p>
            <a:r>
              <a:rPr lang="sl-SI" b="1" i="1" dirty="0" smtClean="0">
                <a:solidFill>
                  <a:srgbClr val="00B050"/>
                </a:solidFill>
              </a:rPr>
              <a:t>Priročnik</a:t>
            </a:r>
            <a:r>
              <a:rPr lang="sl-SI" i="1" dirty="0" smtClean="0">
                <a:solidFill>
                  <a:srgbClr val="00B050"/>
                </a:solidFill>
              </a:rPr>
              <a:t> za strokovno osebje in kmete</a:t>
            </a:r>
          </a:p>
          <a:p>
            <a:r>
              <a:rPr lang="sl-SI" b="1" i="1" dirty="0" smtClean="0">
                <a:solidFill>
                  <a:srgbClr val="00B050"/>
                </a:solidFill>
              </a:rPr>
              <a:t>Razvoj novih izdelkov </a:t>
            </a:r>
            <a:r>
              <a:rPr lang="sl-SI" i="1" dirty="0" smtClean="0">
                <a:solidFill>
                  <a:srgbClr val="00B050"/>
                </a:solidFill>
              </a:rPr>
              <a:t>iz </a:t>
            </a:r>
            <a:r>
              <a:rPr lang="sl-SI" i="1" dirty="0">
                <a:solidFill>
                  <a:srgbClr val="00B050"/>
                </a:solidFill>
              </a:rPr>
              <a:t>senenega mesa in mleka</a:t>
            </a:r>
          </a:p>
          <a:p>
            <a:r>
              <a:rPr lang="sl-SI" i="1" dirty="0">
                <a:solidFill>
                  <a:srgbClr val="00B050"/>
                </a:solidFill>
              </a:rPr>
              <a:t>Organizirati </a:t>
            </a:r>
            <a:r>
              <a:rPr lang="sl-SI" b="1" i="1" dirty="0">
                <a:solidFill>
                  <a:srgbClr val="00B050"/>
                </a:solidFill>
              </a:rPr>
              <a:t>dneve odprtih </a:t>
            </a:r>
            <a:r>
              <a:rPr lang="sl-SI" b="1" i="1" dirty="0" smtClean="0">
                <a:solidFill>
                  <a:srgbClr val="00B050"/>
                </a:solidFill>
              </a:rPr>
              <a:t>vrat </a:t>
            </a:r>
            <a:r>
              <a:rPr lang="sl-SI" i="1" dirty="0" smtClean="0">
                <a:solidFill>
                  <a:srgbClr val="00B050"/>
                </a:solidFill>
              </a:rPr>
              <a:t>in </a:t>
            </a:r>
            <a:r>
              <a:rPr lang="sl-SI" b="1" i="1" dirty="0" smtClean="0">
                <a:solidFill>
                  <a:srgbClr val="00B050"/>
                </a:solidFill>
              </a:rPr>
              <a:t>demonstracije</a:t>
            </a:r>
            <a:r>
              <a:rPr lang="sl-SI" i="1" dirty="0" smtClean="0">
                <a:solidFill>
                  <a:srgbClr val="00B050"/>
                </a:solidFill>
              </a:rPr>
              <a:t> </a:t>
            </a:r>
            <a:r>
              <a:rPr lang="sl-SI" i="1" dirty="0">
                <a:solidFill>
                  <a:srgbClr val="00B050"/>
                </a:solidFill>
              </a:rPr>
              <a:t>na kmetijah</a:t>
            </a:r>
          </a:p>
          <a:p>
            <a:r>
              <a:rPr lang="sl-SI" i="1" dirty="0">
                <a:solidFill>
                  <a:srgbClr val="00B050"/>
                </a:solidFill>
              </a:rPr>
              <a:t>Optimizirati tehnologijo sušenja in krmljenja</a:t>
            </a:r>
          </a:p>
          <a:p>
            <a:r>
              <a:rPr lang="sl-SI" i="1" dirty="0">
                <a:solidFill>
                  <a:srgbClr val="00B050"/>
                </a:solidFill>
              </a:rPr>
              <a:t>Narediti sodobna tehnološka navodila</a:t>
            </a:r>
          </a:p>
          <a:p>
            <a:r>
              <a:rPr lang="sl-SI" b="1" i="1" dirty="0">
                <a:solidFill>
                  <a:srgbClr val="00B050"/>
                </a:solidFill>
              </a:rPr>
              <a:t>Modeli oskrb</a:t>
            </a:r>
            <a:r>
              <a:rPr lang="sl-SI" i="1" dirty="0">
                <a:solidFill>
                  <a:srgbClr val="00B050"/>
                </a:solidFill>
              </a:rPr>
              <a:t> javnih zavodov, družin, gostiln, restavracij, hotelov</a:t>
            </a:r>
          </a:p>
          <a:p>
            <a:r>
              <a:rPr lang="sl-SI" i="1" dirty="0">
                <a:solidFill>
                  <a:srgbClr val="00B050"/>
                </a:solidFill>
              </a:rPr>
              <a:t>Shema kakovosti </a:t>
            </a:r>
            <a:r>
              <a:rPr lang="sl-SI" b="1" i="1" dirty="0">
                <a:solidFill>
                  <a:srgbClr val="00B050"/>
                </a:solidFill>
              </a:rPr>
              <a:t>ZTP</a:t>
            </a:r>
            <a:r>
              <a:rPr lang="sl-SI" i="1" dirty="0">
                <a:solidFill>
                  <a:srgbClr val="00B050"/>
                </a:solidFill>
              </a:rPr>
              <a:t> Seneno meso</a:t>
            </a: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7635" y="6025651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Prostor za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v</a:t>
            </a:r>
            <a:r>
              <a:rPr lang="sl-SI" sz="2000" dirty="0" smtClean="0">
                <a:solidFill>
                  <a:schemeClr val="tx1"/>
                </a:solidFill>
              </a:rPr>
              <a:t>aš logotip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536" y="6133103"/>
            <a:ext cx="1292464" cy="58526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412" y="6034969"/>
            <a:ext cx="81693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PRAKTIČNI PROBLEM in IZVEDBA PRAKTIČNEGA PREIZKUSA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374259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l-SI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3600" b="1" i="1" dirty="0" smtClean="0">
                <a:solidFill>
                  <a:srgbClr val="00B050"/>
                </a:solidFill>
              </a:rPr>
              <a:t>Razvoj novih senenih izdelkov</a:t>
            </a:r>
          </a:p>
          <a:p>
            <a:pPr marL="0" indent="0">
              <a:buNone/>
            </a:pPr>
            <a:endParaRPr lang="sl-SI" sz="3600" b="1" i="1" dirty="0" smtClean="0">
              <a:solidFill>
                <a:srgbClr val="00B050"/>
              </a:solidFill>
            </a:endParaRPr>
          </a:p>
          <a:p>
            <a:r>
              <a:rPr lang="sl-SI" i="1" dirty="0">
                <a:solidFill>
                  <a:srgbClr val="00B050"/>
                </a:solidFill>
              </a:rPr>
              <a:t>Starani sir </a:t>
            </a:r>
            <a:r>
              <a:rPr lang="sl-SI" i="1" dirty="0" smtClean="0">
                <a:solidFill>
                  <a:srgbClr val="00B050"/>
                </a:solidFill>
              </a:rPr>
              <a:t> – </a:t>
            </a:r>
            <a:r>
              <a:rPr lang="sl-SI" i="1" dirty="0">
                <a:solidFill>
                  <a:srgbClr val="00B050"/>
                </a:solidFill>
              </a:rPr>
              <a:t>ekološka kmetija </a:t>
            </a:r>
            <a:r>
              <a:rPr lang="sl-SI" i="1" dirty="0" smtClean="0">
                <a:solidFill>
                  <a:srgbClr val="00B050"/>
                </a:solidFill>
              </a:rPr>
              <a:t>Kukenberger</a:t>
            </a:r>
          </a:p>
          <a:p>
            <a:endParaRPr lang="sl-SI" i="1" dirty="0">
              <a:solidFill>
                <a:srgbClr val="00B050"/>
              </a:solidFill>
            </a:endParaRPr>
          </a:p>
          <a:p>
            <a:r>
              <a:rPr lang="sl-SI" i="1" dirty="0" err="1" smtClean="0">
                <a:solidFill>
                  <a:srgbClr val="00B050"/>
                </a:solidFill>
              </a:rPr>
              <a:t>Bio</a:t>
            </a:r>
            <a:r>
              <a:rPr lang="sl-SI" i="1" dirty="0" smtClean="0">
                <a:solidFill>
                  <a:srgbClr val="00B050"/>
                </a:solidFill>
              </a:rPr>
              <a:t> goveja salama – ekološka kmetija Zadravec</a:t>
            </a:r>
          </a:p>
          <a:p>
            <a:endParaRPr lang="sl-SI" dirty="0" smtClean="0">
              <a:solidFill>
                <a:srgbClr val="00B050"/>
              </a:solidFill>
            </a:endParaRPr>
          </a:p>
          <a:p>
            <a:r>
              <a:rPr lang="sl-SI" dirty="0" smtClean="0">
                <a:solidFill>
                  <a:srgbClr val="00B050"/>
                </a:solidFill>
              </a:rPr>
              <a:t>Navadni </a:t>
            </a:r>
            <a:r>
              <a:rPr lang="sl-SI" dirty="0">
                <a:solidFill>
                  <a:srgbClr val="00B050"/>
                </a:solidFill>
              </a:rPr>
              <a:t>in sadni jogurt z okusom jagode – Mlekarna </a:t>
            </a:r>
            <a:r>
              <a:rPr lang="sl-SI" dirty="0" err="1">
                <a:solidFill>
                  <a:srgbClr val="00B050"/>
                </a:solidFill>
              </a:rPr>
              <a:t>Celeia</a:t>
            </a:r>
            <a:endParaRPr lang="sl-SI" dirty="0">
              <a:solidFill>
                <a:srgbClr val="00B050"/>
              </a:solidFill>
            </a:endParaRPr>
          </a:p>
          <a:p>
            <a:endParaRPr lang="sl-SI" b="1" i="1" dirty="0">
              <a:solidFill>
                <a:srgbClr val="00B050"/>
              </a:solidFill>
            </a:endParaRPr>
          </a:p>
          <a:p>
            <a:endParaRPr lang="sl-SI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7635" y="6025651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Prostor za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v</a:t>
            </a:r>
            <a:r>
              <a:rPr lang="sl-SI" sz="2000" dirty="0" smtClean="0">
                <a:solidFill>
                  <a:schemeClr val="tx1"/>
                </a:solidFill>
              </a:rPr>
              <a:t>aš logotip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536" y="6133103"/>
            <a:ext cx="1292464" cy="58526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412" y="6034969"/>
            <a:ext cx="816935" cy="82303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474219" y="3805382"/>
            <a:ext cx="2808528" cy="210274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285093" y="4213435"/>
            <a:ext cx="50848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sl-SI" sz="16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l-SI" i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721959" y="1253519"/>
            <a:ext cx="4305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• </a:t>
            </a:r>
            <a:r>
              <a:rPr lang="sl-SI" b="1" dirty="0" smtClean="0">
                <a:solidFill>
                  <a:srgbClr val="00B050"/>
                </a:solidFill>
              </a:rPr>
              <a:t>Gnojenje </a:t>
            </a:r>
            <a:r>
              <a:rPr lang="sl-SI" b="1" dirty="0">
                <a:solidFill>
                  <a:srgbClr val="00B050"/>
                </a:solidFill>
              </a:rPr>
              <a:t>– optimizacija pridelave travinje in </a:t>
            </a:r>
            <a:r>
              <a:rPr lang="sl-SI" b="1" dirty="0" err="1" smtClean="0">
                <a:solidFill>
                  <a:srgbClr val="00B050"/>
                </a:solidFill>
              </a:rPr>
              <a:t>mikrohranila</a:t>
            </a:r>
            <a:endParaRPr lang="sl-SI" b="1" dirty="0" smtClean="0">
              <a:solidFill>
                <a:srgbClr val="00B050"/>
              </a:solidFill>
            </a:endParaRPr>
          </a:p>
          <a:p>
            <a:r>
              <a:rPr lang="sl-SI" dirty="0">
                <a:solidFill>
                  <a:srgbClr val="00B050"/>
                </a:solidFill>
              </a:rPr>
              <a:t>Ugotavljali količino in kakovost pridelka</a:t>
            </a:r>
          </a:p>
          <a:p>
            <a:pPr lvl="1"/>
            <a:r>
              <a:rPr lang="sl-SI" dirty="0" smtClean="0">
                <a:solidFill>
                  <a:srgbClr val="00B050"/>
                </a:solidFill>
              </a:rPr>
              <a:t>• Travniški </a:t>
            </a:r>
            <a:r>
              <a:rPr lang="sl-SI" dirty="0">
                <a:solidFill>
                  <a:srgbClr val="00B050"/>
                </a:solidFill>
              </a:rPr>
              <a:t>poskus</a:t>
            </a:r>
          </a:p>
          <a:p>
            <a:pPr lvl="1"/>
            <a:r>
              <a:rPr lang="sl-SI" dirty="0" smtClean="0">
                <a:solidFill>
                  <a:srgbClr val="00B050"/>
                </a:solidFill>
              </a:rPr>
              <a:t>• Poskusna </a:t>
            </a:r>
            <a:r>
              <a:rPr lang="sl-SI" dirty="0">
                <a:solidFill>
                  <a:srgbClr val="00B050"/>
                </a:solidFill>
              </a:rPr>
              <a:t>košnja</a:t>
            </a:r>
          </a:p>
          <a:p>
            <a:pPr lvl="1"/>
            <a:r>
              <a:rPr lang="sl-SI" dirty="0" smtClean="0">
                <a:solidFill>
                  <a:srgbClr val="00B050"/>
                </a:solidFill>
              </a:rPr>
              <a:t>• Poskusno </a:t>
            </a:r>
            <a:r>
              <a:rPr lang="sl-SI" dirty="0">
                <a:solidFill>
                  <a:srgbClr val="00B050"/>
                </a:solidFill>
              </a:rPr>
              <a:t>sušenje</a:t>
            </a:r>
          </a:p>
          <a:p>
            <a:endParaRPr lang="sl-SI" b="1" dirty="0" smtClean="0">
              <a:solidFill>
                <a:srgbClr val="00B050"/>
              </a:solidFill>
            </a:endParaRPr>
          </a:p>
          <a:p>
            <a:endParaRPr lang="sl-SI" b="1" dirty="0">
              <a:solidFill>
                <a:srgbClr val="00B05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32" y="3805382"/>
            <a:ext cx="1577055" cy="210274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35" y="3774022"/>
            <a:ext cx="2845466" cy="2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IZVEDLJIVOST PRENOSA V PRAKSO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4155831" cy="4351338"/>
          </a:xfrm>
        </p:spPr>
        <p:txBody>
          <a:bodyPr>
            <a:normAutofit fontScale="55000" lnSpcReduction="20000"/>
          </a:bodyPr>
          <a:lstStyle/>
          <a:p>
            <a:r>
              <a:rPr lang="sl-SI" dirty="0" smtClean="0"/>
              <a:t>Raziskava </a:t>
            </a:r>
            <a:r>
              <a:rPr lang="sl-SI" dirty="0"/>
              <a:t>„kaj pravi slovenski potrošnik?“, dr. Aleš Kuhar s sodelavci</a:t>
            </a:r>
          </a:p>
          <a:p>
            <a:pPr marL="0" indent="0">
              <a:buNone/>
            </a:pPr>
            <a:r>
              <a:rPr lang="sl-SI" dirty="0"/>
              <a:t>     marec-julij 2019</a:t>
            </a: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b="1" i="1" dirty="0" smtClean="0">
                <a:solidFill>
                  <a:srgbClr val="00B050"/>
                </a:solidFill>
              </a:rPr>
              <a:t>Poznavanje </a:t>
            </a:r>
            <a:r>
              <a:rPr lang="sl-SI" b="1" i="1" dirty="0">
                <a:solidFill>
                  <a:srgbClr val="00B050"/>
                </a:solidFill>
              </a:rPr>
              <a:t>senenega mesa in mleka nakupna izkušnja</a:t>
            </a:r>
          </a:p>
          <a:p>
            <a:r>
              <a:rPr lang="sl-SI" i="1" dirty="0">
                <a:solidFill>
                  <a:srgbClr val="00B050"/>
                </a:solidFill>
              </a:rPr>
              <a:t>34% anketirancev pozna izraz „seneno mleko“, 20% pa „seneno meso“</a:t>
            </a:r>
          </a:p>
          <a:p>
            <a:r>
              <a:rPr lang="sl-SI" i="1" dirty="0">
                <a:solidFill>
                  <a:srgbClr val="00B050"/>
                </a:solidFill>
              </a:rPr>
              <a:t>10% anketirancev je že kupilo seneno mleko oz. mlečne izdelke; dobra polovica le-teh neposredno pri kmetu;</a:t>
            </a:r>
          </a:p>
          <a:p>
            <a:r>
              <a:rPr lang="sl-SI" i="1" dirty="0">
                <a:solidFill>
                  <a:srgbClr val="00B050"/>
                </a:solidFill>
              </a:rPr>
              <a:t>6% anketirancev je že kupilo seneno meso; praktično vsi </a:t>
            </a:r>
            <a:r>
              <a:rPr lang="sl-SI" i="1" dirty="0" err="1">
                <a:solidFill>
                  <a:srgbClr val="00B050"/>
                </a:solidFill>
              </a:rPr>
              <a:t>neposreno</a:t>
            </a:r>
            <a:r>
              <a:rPr lang="sl-SI" i="1" dirty="0">
                <a:solidFill>
                  <a:srgbClr val="00B050"/>
                </a:solidFill>
              </a:rPr>
              <a:t> pri rejcu</a:t>
            </a:r>
            <a:r>
              <a:rPr lang="sl-SI" i="1" dirty="0" smtClean="0">
                <a:solidFill>
                  <a:srgbClr val="00B050"/>
                </a:solidFill>
              </a:rPr>
              <a:t>;</a:t>
            </a:r>
          </a:p>
          <a:p>
            <a:pPr marL="0" indent="0">
              <a:buNone/>
            </a:pPr>
            <a:endParaRPr lang="sl-SI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b="1" i="1" dirty="0" smtClean="0">
                <a:solidFill>
                  <a:srgbClr val="00B050"/>
                </a:solidFill>
              </a:rPr>
              <a:t>Pripravljenost </a:t>
            </a:r>
            <a:r>
              <a:rPr lang="sl-SI" b="1" i="1" dirty="0">
                <a:solidFill>
                  <a:srgbClr val="00B050"/>
                </a:solidFill>
              </a:rPr>
              <a:t>za nakup</a:t>
            </a:r>
          </a:p>
          <a:p>
            <a:r>
              <a:rPr lang="sl-SI" i="1" dirty="0">
                <a:solidFill>
                  <a:srgbClr val="00B050"/>
                </a:solidFill>
              </a:rPr>
              <a:t>Pri mleku je atribut „seneno“ dobil 9 o.t. višjo stopnjo pripravljenosti za nakup, kot atribut „ekološko“</a:t>
            </a:r>
          </a:p>
          <a:p>
            <a:endParaRPr lang="sl-SI" i="1" dirty="0">
              <a:solidFill>
                <a:srgbClr val="00B050"/>
              </a:solidFill>
            </a:endParaRPr>
          </a:p>
          <a:p>
            <a:endParaRPr lang="sl-SI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7635" y="6025651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Prostor za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v</a:t>
            </a:r>
            <a:r>
              <a:rPr lang="sl-SI" sz="2000" dirty="0" smtClean="0">
                <a:solidFill>
                  <a:schemeClr val="tx1"/>
                </a:solidFill>
              </a:rPr>
              <a:t>aš logotip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536" y="6133103"/>
            <a:ext cx="1292464" cy="58526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412" y="6034969"/>
            <a:ext cx="816935" cy="823031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559062" y="1899138"/>
            <a:ext cx="47947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00B050"/>
                </a:solidFill>
              </a:rPr>
              <a:t>Odnos do trditev v povezavi s tehnologijami reje</a:t>
            </a:r>
          </a:p>
          <a:p>
            <a:pPr lvl="1"/>
            <a:r>
              <a:rPr lang="sl-SI" dirty="0">
                <a:solidFill>
                  <a:srgbClr val="00B050"/>
                </a:solidFill>
              </a:rPr>
              <a:t>„Seno“ je kot krma za živali zelo intenzivno in pozitivno </a:t>
            </a:r>
            <a:r>
              <a:rPr lang="sl-SI" dirty="0" err="1">
                <a:solidFill>
                  <a:srgbClr val="00B050"/>
                </a:solidFill>
              </a:rPr>
              <a:t>pericipirano</a:t>
            </a:r>
            <a:r>
              <a:rPr lang="sl-SI" dirty="0">
                <a:solidFill>
                  <a:srgbClr val="00B050"/>
                </a:solidFill>
              </a:rPr>
              <a:t>. Najvišje stopnje strinjanja smo ugotovili pri trditvah: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„Seno je najprimernejša krma za govedo“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„Če so živali krmljene izključno s senom, je njihovo mleko in meso boljše kakovosti“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„Če kmetije govedo krmijo samo s senom, so živali bolj </a:t>
            </a:r>
            <a:r>
              <a:rPr lang="sl-SI" dirty="0" smtClean="0">
                <a:solidFill>
                  <a:srgbClr val="00B050"/>
                </a:solidFill>
              </a:rPr>
              <a:t>zdrave“</a:t>
            </a:r>
          </a:p>
          <a:p>
            <a:pPr lvl="1"/>
            <a:endParaRPr lang="sl-SI" dirty="0" smtClean="0">
              <a:solidFill>
                <a:srgbClr val="00B050"/>
              </a:solidFill>
            </a:endParaRPr>
          </a:p>
          <a:p>
            <a:pPr lvl="1"/>
            <a:r>
              <a:rPr lang="sl-SI" b="1" dirty="0" smtClean="0">
                <a:solidFill>
                  <a:srgbClr val="00B050"/>
                </a:solidFill>
              </a:rPr>
              <a:t>UGOTOVITVE: vse več potrošnikov ve kaj pomeni izraz seneno (izkušnje iz sejmov). </a:t>
            </a:r>
            <a:endParaRPr lang="sl-SI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PRENOS ZNANJA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152400" y="1833551"/>
            <a:ext cx="3475677" cy="4351338"/>
          </a:xfrm>
        </p:spPr>
        <p:txBody>
          <a:bodyPr>
            <a:normAutofit/>
          </a:bodyPr>
          <a:lstStyle/>
          <a:p>
            <a:r>
              <a:rPr lang="sl-SI" sz="2000" i="1" dirty="0" smtClean="0">
                <a:solidFill>
                  <a:srgbClr val="00B050"/>
                </a:solidFill>
              </a:rPr>
              <a:t>Usposabljanje </a:t>
            </a:r>
            <a:r>
              <a:rPr lang="sl-SI" sz="2000" i="1" dirty="0">
                <a:solidFill>
                  <a:srgbClr val="00B050"/>
                </a:solidFill>
              </a:rPr>
              <a:t>za kmete</a:t>
            </a:r>
          </a:p>
          <a:p>
            <a:r>
              <a:rPr lang="sl-SI" sz="2000" i="1" dirty="0">
                <a:solidFill>
                  <a:srgbClr val="00B050"/>
                </a:solidFill>
              </a:rPr>
              <a:t>Predavanje za kmete in svetovalce</a:t>
            </a:r>
          </a:p>
          <a:p>
            <a:r>
              <a:rPr lang="sl-SI" sz="2000" i="1" dirty="0">
                <a:solidFill>
                  <a:srgbClr val="00B050"/>
                </a:solidFill>
              </a:rPr>
              <a:t>Dnevi odprti vrat na kmetiji</a:t>
            </a:r>
          </a:p>
          <a:p>
            <a:r>
              <a:rPr lang="sl-SI" sz="2000" i="1" dirty="0">
                <a:solidFill>
                  <a:srgbClr val="00B050"/>
                </a:solidFill>
              </a:rPr>
              <a:t>Demonstracije na </a:t>
            </a:r>
            <a:r>
              <a:rPr lang="sl-SI" sz="2000" i="1" dirty="0" smtClean="0">
                <a:solidFill>
                  <a:srgbClr val="00B050"/>
                </a:solidFill>
              </a:rPr>
              <a:t>kmetiji</a:t>
            </a:r>
          </a:p>
          <a:p>
            <a:r>
              <a:rPr lang="sl-SI" sz="2000" i="1" dirty="0" smtClean="0">
                <a:solidFill>
                  <a:srgbClr val="00B050"/>
                </a:solidFill>
              </a:rPr>
              <a:t>Posveti</a:t>
            </a:r>
          </a:p>
          <a:p>
            <a:r>
              <a:rPr lang="sl-SI" sz="2000" i="1" dirty="0" smtClean="0">
                <a:solidFill>
                  <a:srgbClr val="00B050"/>
                </a:solidFill>
              </a:rPr>
              <a:t>Priročnik za strokovno osebje</a:t>
            </a:r>
          </a:p>
          <a:p>
            <a:pPr marL="0" indent="0">
              <a:buNone/>
            </a:pPr>
            <a:r>
              <a:rPr lang="sl-SI" sz="2000" i="1" dirty="0" smtClean="0">
                <a:solidFill>
                  <a:srgbClr val="00B050"/>
                </a:solidFill>
              </a:rPr>
              <a:t>    in kmete</a:t>
            </a:r>
          </a:p>
          <a:p>
            <a:pPr marL="0" indent="0">
              <a:buNone/>
            </a:pPr>
            <a:endParaRPr lang="sl-SI" sz="20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7635" y="6025651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Prostor za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v</a:t>
            </a:r>
            <a:r>
              <a:rPr lang="sl-SI" sz="2000" dirty="0" smtClean="0">
                <a:solidFill>
                  <a:schemeClr val="tx1"/>
                </a:solidFill>
              </a:rPr>
              <a:t>aš logotip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536" y="6133103"/>
            <a:ext cx="1292464" cy="58526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412" y="6034969"/>
            <a:ext cx="816935" cy="82303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86" y="274335"/>
            <a:ext cx="2709432" cy="180885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77" y="4087253"/>
            <a:ext cx="2701954" cy="1800177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3757" y="497237"/>
            <a:ext cx="1783211" cy="1337408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86" y="2190643"/>
            <a:ext cx="2709432" cy="1806288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86" y="4100352"/>
            <a:ext cx="2709432" cy="1806288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81" y="2141395"/>
            <a:ext cx="2701954" cy="1801302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4"/>
          <a:stretch/>
        </p:blipFill>
        <p:spPr>
          <a:xfrm>
            <a:off x="6445682" y="4100353"/>
            <a:ext cx="2701953" cy="17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SAMOEVALVACIJA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2645" y="153468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  <a:p>
            <a:r>
              <a:rPr lang="sl-SI" dirty="0" smtClean="0">
                <a:solidFill>
                  <a:srgbClr val="00B050"/>
                </a:solidFill>
              </a:rPr>
              <a:t>Optimizacija travinja </a:t>
            </a:r>
            <a:endParaRPr lang="sl-SI" dirty="0">
              <a:solidFill>
                <a:srgbClr val="00B050"/>
              </a:solidFill>
            </a:endParaRPr>
          </a:p>
          <a:p>
            <a:endParaRPr lang="sl-SI" dirty="0">
              <a:solidFill>
                <a:srgbClr val="00B050"/>
              </a:solidFill>
            </a:endParaRPr>
          </a:p>
          <a:p>
            <a:r>
              <a:rPr lang="sl-SI" dirty="0">
                <a:solidFill>
                  <a:srgbClr val="00B050"/>
                </a:solidFill>
              </a:rPr>
              <a:t>Izdelava novega senenega izdelka </a:t>
            </a:r>
            <a:r>
              <a:rPr lang="sl-SI" dirty="0" smtClean="0">
                <a:solidFill>
                  <a:srgbClr val="00B050"/>
                </a:solidFill>
              </a:rPr>
              <a:t>–klobasa </a:t>
            </a:r>
            <a:r>
              <a:rPr lang="sl-SI" dirty="0">
                <a:solidFill>
                  <a:srgbClr val="00B050"/>
                </a:solidFill>
              </a:rPr>
              <a:t>za </a:t>
            </a:r>
            <a:r>
              <a:rPr lang="sl-SI" dirty="0" smtClean="0">
                <a:solidFill>
                  <a:srgbClr val="00B050"/>
                </a:solidFill>
              </a:rPr>
              <a:t>pečenje</a:t>
            </a:r>
          </a:p>
          <a:p>
            <a:endParaRPr lang="sl-SI" dirty="0" smtClean="0">
              <a:solidFill>
                <a:srgbClr val="00B050"/>
              </a:solidFill>
            </a:endParaRPr>
          </a:p>
          <a:p>
            <a:r>
              <a:rPr lang="sl-SI" dirty="0" smtClean="0">
                <a:solidFill>
                  <a:srgbClr val="00B050"/>
                </a:solidFill>
              </a:rPr>
              <a:t>Menjava sodelavcev na projektu</a:t>
            </a:r>
          </a:p>
          <a:p>
            <a:endParaRPr lang="sl-SI" dirty="0">
              <a:solidFill>
                <a:srgbClr val="00B050"/>
              </a:solidFill>
            </a:endParaRPr>
          </a:p>
          <a:p>
            <a:r>
              <a:rPr lang="sl-SI" dirty="0" smtClean="0">
                <a:solidFill>
                  <a:srgbClr val="00B050"/>
                </a:solidFill>
              </a:rPr>
              <a:t>Dobro izvedena promocija projekta in posledično standarda</a:t>
            </a:r>
          </a:p>
          <a:p>
            <a:endParaRPr lang="sl-SI" i="1" dirty="0">
              <a:solidFill>
                <a:srgbClr val="00B050"/>
              </a:solidFill>
            </a:endParaRPr>
          </a:p>
          <a:p>
            <a:r>
              <a:rPr lang="sl-SI" b="1" i="1" dirty="0" smtClean="0">
                <a:solidFill>
                  <a:srgbClr val="00B050"/>
                </a:solidFill>
              </a:rPr>
              <a:t>Predlog: </a:t>
            </a:r>
            <a:r>
              <a:rPr lang="sl-SI" i="1" dirty="0" smtClean="0">
                <a:solidFill>
                  <a:srgbClr val="00B050"/>
                </a:solidFill>
              </a:rPr>
              <a:t>sprotno spremljanje poročil iz strani ARSKTRP</a:t>
            </a:r>
            <a:endParaRPr lang="sl-SI" i="1" dirty="0" smtClean="0">
              <a:solidFill>
                <a:srgbClr val="00B050"/>
              </a:solidFill>
            </a:endParaRP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7635" y="6025651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Prostor za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v</a:t>
            </a:r>
            <a:r>
              <a:rPr lang="sl-SI" sz="2000" dirty="0" smtClean="0">
                <a:solidFill>
                  <a:schemeClr val="tx1"/>
                </a:solidFill>
              </a:rPr>
              <a:t>aš logotip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942" y="158187"/>
            <a:ext cx="1670858" cy="173943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5536" y="6133103"/>
            <a:ext cx="1292464" cy="585267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5412" y="6034969"/>
            <a:ext cx="81693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 smtClean="0"/>
              <a:t>Kontaktni podatki vodilnega partnerja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7594600" cy="4351338"/>
          </a:xfrm>
        </p:spPr>
        <p:txBody>
          <a:bodyPr>
            <a:normAutofit/>
          </a:bodyPr>
          <a:lstStyle/>
          <a:p>
            <a:r>
              <a:rPr lang="sl-SI" dirty="0" smtClean="0"/>
              <a:t>naziv, ime in priimek vodje vodilnega partnerja: </a:t>
            </a:r>
            <a:r>
              <a:rPr lang="sl-SI" dirty="0">
                <a:solidFill>
                  <a:srgbClr val="00B050"/>
                </a:solidFill>
              </a:rPr>
              <a:t>Klara </a:t>
            </a:r>
            <a:r>
              <a:rPr lang="sl-SI" dirty="0" smtClean="0">
                <a:solidFill>
                  <a:srgbClr val="00B050"/>
                </a:solidFill>
              </a:rPr>
              <a:t>Otoničar</a:t>
            </a:r>
            <a:endParaRPr lang="sl-SI" dirty="0" smtClean="0"/>
          </a:p>
          <a:p>
            <a:r>
              <a:rPr lang="sl-SI" dirty="0" smtClean="0"/>
              <a:t>e-naslov vodje vodilnega partnerja: </a:t>
            </a:r>
            <a:r>
              <a:rPr lang="sl-SI" dirty="0">
                <a:solidFill>
                  <a:srgbClr val="00B050"/>
                </a:solidFill>
                <a:hlinkClick r:id="rId3"/>
              </a:rPr>
              <a:t>klara.otonicar@kgzs.si</a:t>
            </a:r>
            <a:r>
              <a:rPr lang="sl-SI" dirty="0">
                <a:solidFill>
                  <a:srgbClr val="00B050"/>
                </a:solidFill>
              </a:rPr>
              <a:t>, </a:t>
            </a:r>
            <a:r>
              <a:rPr lang="sl-SI" dirty="0" smtClean="0">
                <a:solidFill>
                  <a:srgbClr val="00B050"/>
                </a:solidFill>
                <a:hlinkClick r:id="rId4"/>
              </a:rPr>
              <a:t>seneno@kgzs.si</a:t>
            </a:r>
            <a:endParaRPr lang="sl-SI" dirty="0" smtClean="0"/>
          </a:p>
          <a:p>
            <a:r>
              <a:rPr lang="sl-SI" dirty="0" smtClean="0"/>
              <a:t>tel. št. vodje vodilnega partnerja: </a:t>
            </a:r>
            <a:r>
              <a:rPr lang="sl-SI" dirty="0" smtClean="0">
                <a:solidFill>
                  <a:srgbClr val="00B050"/>
                </a:solidFill>
              </a:rPr>
              <a:t>01 </a:t>
            </a:r>
            <a:r>
              <a:rPr lang="sl-SI" dirty="0">
                <a:solidFill>
                  <a:srgbClr val="00B050"/>
                </a:solidFill>
              </a:rPr>
              <a:t>51 36 </a:t>
            </a:r>
            <a:r>
              <a:rPr lang="sl-SI" dirty="0" smtClean="0">
                <a:solidFill>
                  <a:srgbClr val="00B050"/>
                </a:solidFill>
              </a:rPr>
              <a:t>633</a:t>
            </a:r>
            <a:endParaRPr lang="sl-SI" dirty="0" smtClean="0"/>
          </a:p>
          <a:p>
            <a:r>
              <a:rPr lang="sl-SI" dirty="0" smtClean="0"/>
              <a:t>domača spletna stran projekta </a:t>
            </a:r>
            <a:r>
              <a:rPr lang="sl-SI" dirty="0"/>
              <a:t>EIP</a:t>
            </a:r>
            <a:r>
              <a:rPr lang="sl-SI" dirty="0" smtClean="0"/>
              <a:t>: </a:t>
            </a:r>
            <a:r>
              <a:rPr lang="sl-SI" dirty="0" smtClean="0">
                <a:hlinkClick r:id="rId5"/>
              </a:rPr>
              <a:t>www.seneno.info</a:t>
            </a:r>
            <a:r>
              <a:rPr lang="sl-SI" dirty="0" smtClean="0"/>
              <a:t>  </a:t>
            </a:r>
            <a:endParaRPr lang="sl-SI" dirty="0"/>
          </a:p>
          <a:p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7635" y="6025651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Prostor za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v</a:t>
            </a:r>
            <a:r>
              <a:rPr lang="sl-SI" sz="2000" dirty="0" smtClean="0">
                <a:solidFill>
                  <a:schemeClr val="tx1"/>
                </a:solidFill>
              </a:rPr>
              <a:t>aš logotip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5536" y="6133103"/>
            <a:ext cx="1292464" cy="58526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85412" y="6034969"/>
            <a:ext cx="816935" cy="82303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19" y="1835700"/>
            <a:ext cx="2713160" cy="40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600</Words>
  <Application>Microsoft Office PowerPoint</Application>
  <PresentationFormat>Širokozaslonsko</PresentationFormat>
  <Paragraphs>114</Paragraphs>
  <Slides>9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Officeova tema</vt:lpstr>
      <vt:lpstr>DOGODEK EVROPSKEGA PARTNERSTVA ZA INOVACIJE - EIP</vt:lpstr>
      <vt:lpstr>Seneno meso in mleko</vt:lpstr>
      <vt:lpstr>OSNOVNI PODATKI O PROJEKTU</vt:lpstr>
      <vt:lpstr>NAMEN IN CILJI PROJEKTA</vt:lpstr>
      <vt:lpstr>PRAKTIČNI PROBLEM in IZVEDBA PRAKTIČNEGA PREIZKUSA</vt:lpstr>
      <vt:lpstr>IZVEDLJIVOST PRENOSA V PRAKSO</vt:lpstr>
      <vt:lpstr>PRENOS ZNANJA</vt:lpstr>
      <vt:lpstr>SAMOEVALVACIJA</vt:lpstr>
      <vt:lpstr>Kontaktni podatki vodilnega partnerja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Boštjan Bidovec</dc:creator>
  <cp:lastModifiedBy>Klara Otoničar</cp:lastModifiedBy>
  <cp:revision>50</cp:revision>
  <dcterms:created xsi:type="dcterms:W3CDTF">2020-10-14T12:37:10Z</dcterms:created>
  <dcterms:modified xsi:type="dcterms:W3CDTF">2021-11-16T06:34:04Z</dcterms:modified>
</cp:coreProperties>
</file>