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69" r:id="rId2"/>
    <p:sldId id="278" r:id="rId3"/>
    <p:sldId id="267" r:id="rId4"/>
    <p:sldId id="289" r:id="rId5"/>
    <p:sldId id="286" r:id="rId6"/>
    <p:sldId id="283" r:id="rId7"/>
    <p:sldId id="288" r:id="rId8"/>
    <p:sldId id="28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869B4"/>
    <a:srgbClr val="62BC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86554" autoAdjust="0"/>
  </p:normalViewPr>
  <p:slideViewPr>
    <p:cSldViewPr snapToGrid="0" snapToObjects="1">
      <p:cViewPr varScale="1">
        <p:scale>
          <a:sx n="100" d="100"/>
          <a:sy n="100" d="100"/>
        </p:scale>
        <p:origin x="990" y="72"/>
      </p:cViewPr>
      <p:guideLst>
        <p:guide orient="horz" pos="2183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na Rman" userId="471c6b6d-59c7-496b-b683-9f9a41a782b1" providerId="ADAL" clId="{101908F1-73FD-442E-8F24-339F55A04644}"/>
    <pc:docChg chg="modSld">
      <pc:chgData name="Nina Rman" userId="471c6b6d-59c7-496b-b683-9f9a41a782b1" providerId="ADAL" clId="{101908F1-73FD-442E-8F24-339F55A04644}" dt="2022-11-28T06:28:37.139" v="4" actId="20577"/>
      <pc:docMkLst>
        <pc:docMk/>
      </pc:docMkLst>
      <pc:sldChg chg="modNotesTx">
        <pc:chgData name="Nina Rman" userId="471c6b6d-59c7-496b-b683-9f9a41a782b1" providerId="ADAL" clId="{101908F1-73FD-442E-8F24-339F55A04644}" dt="2022-11-28T06:28:34.819" v="3" actId="20577"/>
        <pc:sldMkLst>
          <pc:docMk/>
          <pc:sldMk cId="2230095349" sldId="269"/>
        </pc:sldMkLst>
      </pc:sldChg>
      <pc:sldChg chg="modNotesTx">
        <pc:chgData name="Nina Rman" userId="471c6b6d-59c7-496b-b683-9f9a41a782b1" providerId="ADAL" clId="{101908F1-73FD-442E-8F24-339F55A04644}" dt="2022-11-28T06:28:37.139" v="4" actId="20577"/>
        <pc:sldMkLst>
          <pc:docMk/>
          <pc:sldMk cId="236522568" sldId="278"/>
        </pc:sldMkLst>
      </pc:sldChg>
      <pc:sldChg chg="modNotesTx">
        <pc:chgData name="Nina Rman" userId="471c6b6d-59c7-496b-b683-9f9a41a782b1" providerId="ADAL" clId="{101908F1-73FD-442E-8F24-339F55A04644}" dt="2022-11-28T06:28:27.536" v="1" actId="20577"/>
        <pc:sldMkLst>
          <pc:docMk/>
          <pc:sldMk cId="2944863992" sldId="286"/>
        </pc:sldMkLst>
      </pc:sldChg>
      <pc:sldChg chg="modNotesTx">
        <pc:chgData name="Nina Rman" userId="471c6b6d-59c7-496b-b683-9f9a41a782b1" providerId="ADAL" clId="{101908F1-73FD-442E-8F24-339F55A04644}" dt="2022-11-28T06:28:21.401" v="0" actId="20577"/>
        <pc:sldMkLst>
          <pc:docMk/>
          <pc:sldMk cId="1511058931" sldId="288"/>
        </pc:sldMkLst>
      </pc:sldChg>
      <pc:sldChg chg="modNotesTx">
        <pc:chgData name="Nina Rman" userId="471c6b6d-59c7-496b-b683-9f9a41a782b1" providerId="ADAL" clId="{101908F1-73FD-442E-8F24-339F55A04644}" dt="2022-11-28T06:28:30.414" v="2" actId="20577"/>
        <pc:sldMkLst>
          <pc:docMk/>
          <pc:sldMk cId="2927296938" sldId="28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6E2B5C-2C61-429D-AE7A-49E3C7FAEF31}" type="datetimeFigureOut">
              <a:rPr lang="sl-SI" smtClean="0"/>
              <a:t>06.12.2022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368904-A934-4350-A2B4-A7E44FF9BFC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32635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368904-A934-4350-A2B4-A7E44FF9BFC4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03386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368904-A934-4350-A2B4-A7E44FF9BFC4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857226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368904-A934-4350-A2B4-A7E44FF9BFC4}" type="slidenum">
              <a:rPr lang="sl-SI" smtClean="0"/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65612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368904-A934-4350-A2B4-A7E44FF9BFC4}" type="slidenum">
              <a:rPr lang="sl-SI" smtClean="0"/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461009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sl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368904-A934-4350-A2B4-A7E44FF9BFC4}" type="slidenum">
              <a:rPr lang="sl-SI" smtClean="0"/>
              <a:t>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433022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368904-A934-4350-A2B4-A7E44FF9BFC4}" type="slidenum">
              <a:rPr lang="sl-SI" smtClean="0"/>
              <a:t>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667333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368904-A934-4350-A2B4-A7E44FF9BFC4}" type="slidenum">
              <a:rPr lang="sl-SI" smtClean="0"/>
              <a:t>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86560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ni diapozitiv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32867" y="1849740"/>
            <a:ext cx="9448871" cy="1472814"/>
          </a:xfrm>
          <a:ln w="3175" cmpd="sng">
            <a:noFill/>
          </a:ln>
        </p:spPr>
        <p:txBody>
          <a:bodyPr anchor="t"/>
          <a:lstStyle>
            <a:lvl1pPr algn="l">
              <a:defRPr sz="4200" baseline="0">
                <a:ln>
                  <a:noFill/>
                </a:ln>
                <a:solidFill>
                  <a:srgbClr val="0D0D0D"/>
                </a:solidFill>
              </a:defRPr>
            </a:lvl1pPr>
          </a:lstStyle>
          <a:p>
            <a:r>
              <a:rPr lang="en-US" dirty="0"/>
              <a:t>VNESITE NASLOV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632867" y="4914597"/>
            <a:ext cx="9448871" cy="1444463"/>
          </a:xfrm>
          <a:ln w="3175" cmpd="sng">
            <a:noFill/>
          </a:ln>
        </p:spPr>
        <p:txBody>
          <a:bodyPr anchor="b">
            <a:normAutofit/>
          </a:bodyPr>
          <a:lstStyle>
            <a:lvl1pPr marL="0" indent="0">
              <a:lnSpc>
                <a:spcPct val="200000"/>
              </a:lnSpc>
              <a:spcBef>
                <a:spcPts val="24"/>
              </a:spcBef>
              <a:buFontTx/>
              <a:buNone/>
              <a:defRPr sz="1800" baseline="0">
                <a:solidFill>
                  <a:srgbClr val="0D0D0D"/>
                </a:solidFill>
              </a:defRPr>
            </a:lvl1pPr>
            <a:lvl2pPr>
              <a:defRPr>
                <a:solidFill>
                  <a:srgbClr val="0D0D0D"/>
                </a:solidFill>
              </a:defRPr>
            </a:lvl2pPr>
            <a:lvl3pPr>
              <a:defRPr>
                <a:solidFill>
                  <a:srgbClr val="0D0D0D"/>
                </a:solidFill>
              </a:defRPr>
            </a:lvl3pPr>
            <a:lvl4pPr>
              <a:defRPr>
                <a:solidFill>
                  <a:srgbClr val="0D0D0D"/>
                </a:solidFill>
              </a:defRPr>
            </a:lvl4pPr>
            <a:lvl5pPr>
              <a:defRPr>
                <a:solidFill>
                  <a:srgbClr val="0D0D0D"/>
                </a:solidFill>
              </a:defRPr>
            </a:lvl5pPr>
          </a:lstStyle>
          <a:p>
            <a:pPr lvl="0"/>
            <a:r>
              <a:rPr lang="en-US" dirty="0" err="1"/>
              <a:t>Avtorjev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in </a:t>
            </a:r>
            <a:r>
              <a:rPr lang="en-US" dirty="0" err="1"/>
              <a:t>priimek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Kraj</a:t>
            </a:r>
            <a:r>
              <a:rPr lang="en-US" dirty="0"/>
              <a:t>, datum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524894" y="2886023"/>
            <a:ext cx="9556843" cy="1797659"/>
          </a:xfrm>
        </p:spPr>
        <p:txBody>
          <a:bodyPr>
            <a:normAutofit/>
          </a:bodyPr>
          <a:lstStyle>
            <a:lvl1pPr marL="114300" indent="0">
              <a:buNone/>
              <a:defRPr sz="2600" baseline="0"/>
            </a:lvl1pPr>
          </a:lstStyle>
          <a:p>
            <a:pPr lvl="0"/>
            <a:r>
              <a:rPr lang="sl-SI" dirty="0"/>
              <a:t>Vnesite podnaslov</a:t>
            </a:r>
          </a:p>
        </p:txBody>
      </p:sp>
      <p:pic>
        <p:nvPicPr>
          <p:cNvPr id="8" name="Picture 7" descr="GeoZS_logo_majhen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4171" y="620688"/>
            <a:ext cx="1512189" cy="703632"/>
          </a:xfrm>
          <a:prstGeom prst="rect">
            <a:avLst/>
          </a:prstGeom>
        </p:spPr>
      </p:pic>
      <p:grpSp>
        <p:nvGrpSpPr>
          <p:cNvPr id="9" name="Group 8"/>
          <p:cNvGrpSpPr/>
          <p:nvPr userDrawn="1"/>
        </p:nvGrpSpPr>
        <p:grpSpPr>
          <a:xfrm>
            <a:off x="632867" y="1618825"/>
            <a:ext cx="10006104" cy="45720"/>
            <a:chOff x="632867" y="6442680"/>
            <a:chExt cx="9546504" cy="28800"/>
          </a:xfrm>
        </p:grpSpPr>
        <p:sp>
          <p:nvSpPr>
            <p:cNvPr id="12" name="Rectangle 11"/>
            <p:cNvSpPr/>
            <p:nvPr userDrawn="1"/>
          </p:nvSpPr>
          <p:spPr>
            <a:xfrm>
              <a:off x="632867" y="6442680"/>
              <a:ext cx="4800000" cy="28800"/>
            </a:xfrm>
            <a:prstGeom prst="rect">
              <a:avLst/>
            </a:prstGeom>
            <a:solidFill>
              <a:srgbClr val="62BC4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379371" y="6442680"/>
              <a:ext cx="4800000" cy="28800"/>
            </a:xfrm>
            <a:prstGeom prst="rect">
              <a:avLst/>
            </a:prstGeom>
            <a:solidFill>
              <a:srgbClr val="386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2721" y="274638"/>
            <a:ext cx="101600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720" y="1417638"/>
            <a:ext cx="10160000" cy="4983162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632867" y="1200564"/>
            <a:ext cx="4800000" cy="28800"/>
          </a:xfrm>
          <a:prstGeom prst="rect">
            <a:avLst/>
          </a:prstGeom>
          <a:solidFill>
            <a:srgbClr val="62BC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 userDrawn="1"/>
        </p:nvSpPr>
        <p:spPr>
          <a:xfrm>
            <a:off x="5379371" y="1200564"/>
            <a:ext cx="4800000" cy="28800"/>
          </a:xfrm>
          <a:prstGeom prst="rect">
            <a:avLst/>
          </a:prstGeom>
          <a:solidFill>
            <a:srgbClr val="386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6" name="Picture 5" descr="GeoZS_logo_majhen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12721" y="6262680"/>
            <a:ext cx="773680" cy="360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1928581" cy="5851525"/>
          </a:xfrm>
        </p:spPr>
        <p:txBody>
          <a:bodyPr vert="eaVert" anchor="b" anchorCtr="0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229600" cy="5851525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pic>
        <p:nvPicPr>
          <p:cNvPr id="4" name="Picture 3" descr="GeoZS_logo_majhen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12721" y="6262680"/>
            <a:ext cx="773680" cy="360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+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0067" y="1417638"/>
            <a:ext cx="9431867" cy="4749800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632867" y="1200564"/>
            <a:ext cx="4800000" cy="28800"/>
          </a:xfrm>
          <a:prstGeom prst="rect">
            <a:avLst/>
          </a:prstGeom>
          <a:solidFill>
            <a:srgbClr val="62BC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 userDrawn="1"/>
        </p:nvSpPr>
        <p:spPr>
          <a:xfrm>
            <a:off x="5379371" y="1200564"/>
            <a:ext cx="4800000" cy="28800"/>
          </a:xfrm>
          <a:prstGeom prst="rect">
            <a:avLst/>
          </a:prstGeom>
          <a:solidFill>
            <a:srgbClr val="386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6" name="Picture 5" descr="GeoZS_logo_majhen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12721" y="6262680"/>
            <a:ext cx="773680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412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38005" y="917223"/>
            <a:ext cx="9228892" cy="1450245"/>
          </a:xfrm>
          <a:ln w="3175" cmpd="sng">
            <a:noFill/>
          </a:ln>
        </p:spPr>
        <p:txBody>
          <a:bodyPr anchor="b"/>
          <a:lstStyle>
            <a:lvl1pPr algn="l">
              <a:defRPr sz="3600" b="0" cap="all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637288" y="2400806"/>
            <a:ext cx="9228667" cy="3230059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230400">
              <a:defRPr/>
            </a:lvl2pPr>
            <a:lvl3pPr marL="230400">
              <a:defRPr/>
            </a:lvl3pPr>
            <a:lvl4pPr marL="230400">
              <a:defRPr sz="1600"/>
            </a:lvl4pPr>
            <a:lvl5pPr marL="230400">
              <a:defRPr sz="1400"/>
            </a:lvl5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pic>
        <p:nvPicPr>
          <p:cNvPr id="14" name="Picture 3" descr="Untitled-1.wm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0800000">
            <a:off x="637288" y="2367467"/>
            <a:ext cx="10175432" cy="3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GeoZS_logo_majhen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12721" y="6262680"/>
            <a:ext cx="773680" cy="360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866" y="1417638"/>
            <a:ext cx="9433439" cy="4309096"/>
          </a:xfrm>
          <a:ln w="3175" cmpd="sng">
            <a:noFill/>
          </a:ln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632867" y="1200564"/>
            <a:ext cx="4800000" cy="28800"/>
          </a:xfrm>
          <a:prstGeom prst="rect">
            <a:avLst/>
          </a:prstGeom>
          <a:solidFill>
            <a:srgbClr val="62BC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Rectangle 5"/>
          <p:cNvSpPr/>
          <p:nvPr userDrawn="1"/>
        </p:nvSpPr>
        <p:spPr>
          <a:xfrm>
            <a:off x="5379371" y="1200564"/>
            <a:ext cx="4800000" cy="28800"/>
          </a:xfrm>
          <a:prstGeom prst="rect">
            <a:avLst/>
          </a:prstGeom>
          <a:solidFill>
            <a:srgbClr val="386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7" name="Picture 6" descr="GeoZS_logo_majhen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12721" y="6262680"/>
            <a:ext cx="773680" cy="360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800" y="1429967"/>
            <a:ext cx="4876800" cy="4708842"/>
          </a:xfrm>
          <a:ln>
            <a:noFill/>
          </a:ln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5920" y="1429967"/>
            <a:ext cx="4876800" cy="4708842"/>
          </a:xfrm>
          <a:ln>
            <a:noFill/>
          </a:ln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801" y="274638"/>
            <a:ext cx="10120920" cy="1143000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632867" y="1200564"/>
            <a:ext cx="4800000" cy="28800"/>
          </a:xfrm>
          <a:prstGeom prst="rect">
            <a:avLst/>
          </a:prstGeom>
          <a:solidFill>
            <a:srgbClr val="62BC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Rectangle 6"/>
          <p:cNvSpPr/>
          <p:nvPr userDrawn="1"/>
        </p:nvSpPr>
        <p:spPr>
          <a:xfrm>
            <a:off x="5379371" y="1200564"/>
            <a:ext cx="4800000" cy="28800"/>
          </a:xfrm>
          <a:prstGeom prst="rect">
            <a:avLst/>
          </a:prstGeom>
          <a:solidFill>
            <a:srgbClr val="386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 descr="GeoZS_logo_majhen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12721" y="6262680"/>
            <a:ext cx="773680" cy="360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1800" y="2199533"/>
            <a:ext cx="4876800" cy="3951288"/>
          </a:xfrm>
          <a:ln>
            <a:noFill/>
          </a:ln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35920" y="1429968"/>
            <a:ext cx="4876800" cy="757237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35920" y="2199533"/>
            <a:ext cx="4876800" cy="3951288"/>
          </a:xfrm>
          <a:ln>
            <a:noFill/>
          </a:ln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"/>
          </p:nvPr>
        </p:nvSpPr>
        <p:spPr>
          <a:xfrm>
            <a:off x="691800" y="1429968"/>
            <a:ext cx="4876800" cy="757237"/>
          </a:xfrm>
          <a:ln>
            <a:noFill/>
          </a:ln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1801" y="274638"/>
            <a:ext cx="10120920" cy="1143000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632867" y="1200564"/>
            <a:ext cx="4800000" cy="28800"/>
          </a:xfrm>
          <a:prstGeom prst="rect">
            <a:avLst/>
          </a:prstGeom>
          <a:solidFill>
            <a:srgbClr val="62BC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 userDrawn="1"/>
        </p:nvSpPr>
        <p:spPr>
          <a:xfrm>
            <a:off x="5379371" y="1200564"/>
            <a:ext cx="4800000" cy="28800"/>
          </a:xfrm>
          <a:prstGeom prst="rect">
            <a:avLst/>
          </a:prstGeom>
          <a:solidFill>
            <a:srgbClr val="386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0" name="Picture 9" descr="GeoZS_logo_majhen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12721" y="6262680"/>
            <a:ext cx="773680" cy="360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16631" y="274638"/>
            <a:ext cx="10096091" cy="1143000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632867" y="1200564"/>
            <a:ext cx="4800000" cy="28800"/>
          </a:xfrm>
          <a:prstGeom prst="rect">
            <a:avLst/>
          </a:prstGeom>
          <a:solidFill>
            <a:srgbClr val="62BC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 userDrawn="1"/>
        </p:nvSpPr>
        <p:spPr>
          <a:xfrm>
            <a:off x="5379371" y="1200564"/>
            <a:ext cx="4800000" cy="28800"/>
          </a:xfrm>
          <a:prstGeom prst="rect">
            <a:avLst/>
          </a:prstGeom>
          <a:solidFill>
            <a:srgbClr val="386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5" name="Picture 4" descr="GeoZS_logo_majhen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12721" y="6262680"/>
            <a:ext cx="773680" cy="360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eoZS_logo_majhen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12721" y="6262680"/>
            <a:ext cx="773680" cy="360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145" y="381000"/>
            <a:ext cx="10128456" cy="594360"/>
          </a:xfrm>
        </p:spPr>
        <p:txBody>
          <a:bodyPr anchor="b"/>
          <a:lstStyle>
            <a:lvl1pPr algn="l">
              <a:defRPr sz="2200" b="1">
                <a:solidFill>
                  <a:schemeClr val="tx1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144" y="5940779"/>
            <a:ext cx="10128457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41144" y="1354150"/>
            <a:ext cx="10128456" cy="4576379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632867" y="1200564"/>
            <a:ext cx="4800000" cy="28800"/>
          </a:xfrm>
          <a:prstGeom prst="rect">
            <a:avLst/>
          </a:prstGeom>
          <a:solidFill>
            <a:srgbClr val="62BC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 userDrawn="1"/>
        </p:nvSpPr>
        <p:spPr>
          <a:xfrm>
            <a:off x="5379371" y="1200564"/>
            <a:ext cx="4800000" cy="28800"/>
          </a:xfrm>
          <a:prstGeom prst="rect">
            <a:avLst/>
          </a:prstGeom>
          <a:solidFill>
            <a:srgbClr val="386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7" name="Picture 6" descr="GeoZS_logo_majhen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12721" y="6262680"/>
            <a:ext cx="773680" cy="360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091" y="6293289"/>
            <a:ext cx="10124444" cy="507374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11370514" y="4169298"/>
            <a:ext cx="736724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6F0667FF-E1FD-ED41-B9B0-00473CE3DD1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41091" y="381000"/>
            <a:ext cx="10124444" cy="594626"/>
          </a:xfrm>
        </p:spPr>
        <p:txBody>
          <a:bodyPr anchor="ctr"/>
          <a:lstStyle>
            <a:lvl1pPr algn="l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1200564"/>
            <a:ext cx="12192000" cy="504777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"/>
          </p:nvPr>
        </p:nvSpPr>
        <p:spPr>
          <a:xfrm>
            <a:off x="641144" y="1465832"/>
            <a:ext cx="10126637" cy="478250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632867" y="1200564"/>
            <a:ext cx="4800000" cy="28800"/>
          </a:xfrm>
          <a:prstGeom prst="rect">
            <a:avLst/>
          </a:prstGeom>
          <a:solidFill>
            <a:srgbClr val="62BC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 userDrawn="1"/>
        </p:nvSpPr>
        <p:spPr>
          <a:xfrm>
            <a:off x="5379371" y="1200564"/>
            <a:ext cx="4800000" cy="28800"/>
          </a:xfrm>
          <a:prstGeom prst="rect">
            <a:avLst/>
          </a:prstGeom>
          <a:solidFill>
            <a:srgbClr val="386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4" name="Picture 13" descr="GeoZS_logo_majhen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12721" y="6262680"/>
            <a:ext cx="773680" cy="3600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2867" y="274638"/>
            <a:ext cx="9433439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867" y="1417638"/>
            <a:ext cx="9433439" cy="465014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632867" y="6442679"/>
            <a:ext cx="10006104" cy="45719"/>
            <a:chOff x="632867" y="6442680"/>
            <a:chExt cx="9546504" cy="28800"/>
          </a:xfrm>
        </p:grpSpPr>
        <p:sp>
          <p:nvSpPr>
            <p:cNvPr id="4" name="Rectangle 3"/>
            <p:cNvSpPr/>
            <p:nvPr userDrawn="1"/>
          </p:nvSpPr>
          <p:spPr>
            <a:xfrm>
              <a:off x="632867" y="6442680"/>
              <a:ext cx="4800000" cy="28800"/>
            </a:xfrm>
            <a:prstGeom prst="rect">
              <a:avLst/>
            </a:prstGeom>
            <a:solidFill>
              <a:srgbClr val="62BC4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5379371" y="6442680"/>
              <a:ext cx="4800000" cy="28800"/>
            </a:xfrm>
            <a:prstGeom prst="rect">
              <a:avLst/>
            </a:prstGeom>
            <a:solidFill>
              <a:srgbClr val="386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 cap="none" spc="-100" baseline="0">
          <a:ln>
            <a:noFill/>
          </a:ln>
          <a:solidFill>
            <a:srgbClr val="0D0D0D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lnSpc>
          <a:spcPts val="2200"/>
        </a:lnSpc>
        <a:spcBef>
          <a:spcPct val="20000"/>
        </a:spcBef>
        <a:spcAft>
          <a:spcPts val="480"/>
        </a:spcAft>
        <a:buClr>
          <a:schemeClr val="accent1">
            <a:lumMod val="75000"/>
          </a:schemeClr>
        </a:buClr>
        <a:buFont typeface="Arial" pitchFamily="34" charset="0"/>
        <a:buChar char="•"/>
        <a:defRPr sz="2000" kern="1200">
          <a:solidFill>
            <a:srgbClr val="0D0D0D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lnSpc>
          <a:spcPts val="2200"/>
        </a:lnSpc>
        <a:spcBef>
          <a:spcPct val="20000"/>
        </a:spcBef>
        <a:spcAft>
          <a:spcPts val="480"/>
        </a:spcAft>
        <a:buClr>
          <a:schemeClr val="accent3">
            <a:lumMod val="75000"/>
          </a:schemeClr>
        </a:buClr>
        <a:buFont typeface="Arial" pitchFamily="34" charset="0"/>
        <a:buChar char="•"/>
        <a:defRPr sz="2000" kern="1200">
          <a:solidFill>
            <a:srgbClr val="0D0D0D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spcAft>
          <a:spcPts val="432"/>
        </a:spcAft>
        <a:buClr>
          <a:schemeClr val="accent3"/>
        </a:buClr>
        <a:buFont typeface="Arial" pitchFamily="34" charset="0"/>
        <a:buChar char="•"/>
        <a:defRPr sz="1800" kern="1200">
          <a:solidFill>
            <a:srgbClr val="0D0D0D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spcAft>
          <a:spcPts val="432"/>
        </a:spcAft>
        <a:buClr>
          <a:schemeClr val="accent4"/>
        </a:buClr>
        <a:buFont typeface="Arial" pitchFamily="34" charset="0"/>
        <a:buChar char="•"/>
        <a:defRPr sz="1800" kern="1200">
          <a:solidFill>
            <a:srgbClr val="0D0D0D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spcAft>
          <a:spcPts val="432"/>
        </a:spcAft>
        <a:buClr>
          <a:schemeClr val="accent5"/>
        </a:buClr>
        <a:buFont typeface="Arial" pitchFamily="34" charset="0"/>
        <a:buChar char="•"/>
        <a:defRPr sz="1800" kern="1200" baseline="0">
          <a:solidFill>
            <a:srgbClr val="0D0D0D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tiff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hyperlink" Target="https://www.geo-zs.si/?option=com_content&amp;view=article&amp;id=1156" TargetMode="External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tiff"/><Relationship Id="rId9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pn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jpe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7.tiff"/><Relationship Id="rId7" Type="http://schemas.openxmlformats.org/officeDocument/2006/relationships/image" Target="../media/image1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5.jpe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if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8.jpe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hyperlink" Target="mailto:nina.rman@geo-zs.si" TargetMode="External"/><Relationship Id="rId7" Type="http://schemas.openxmlformats.org/officeDocument/2006/relationships/image" Target="../media/image7.tif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hyperlink" Target="https://www.geo-zs.si/?option=com_content&amp;view=article&amp;id=1156" TargetMode="External"/><Relationship Id="rId9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9.emf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073" y="2070919"/>
            <a:ext cx="11441710" cy="1973323"/>
          </a:xfrm>
        </p:spPr>
        <p:txBody>
          <a:bodyPr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CRP »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Naša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hrana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podeželje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naravni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viri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 št. </a:t>
            </a:r>
            <a:r>
              <a:rPr lang="sl-SI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V1-2213 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sl-SI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GeoCOOL</a:t>
            </a:r>
            <a:r>
              <a:rPr lang="sl-SI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FOOD – 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Hladno skladiščenje hrane z rabo plitve geotermalne energije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910184" y="4914597"/>
            <a:ext cx="9448871" cy="1444463"/>
          </a:xfrm>
        </p:spPr>
        <p:txBody>
          <a:bodyPr>
            <a:normAutofit/>
          </a:bodyPr>
          <a:lstStyle/>
          <a:p>
            <a:r>
              <a:rPr lang="en-US" dirty="0"/>
              <a:t>Bled, 37. </a:t>
            </a:r>
            <a:r>
              <a:rPr lang="en-US" dirty="0" err="1"/>
              <a:t>tradicionalni</a:t>
            </a:r>
            <a:r>
              <a:rPr lang="en-US" dirty="0"/>
              <a:t> </a:t>
            </a:r>
            <a:r>
              <a:rPr lang="sl-SI" dirty="0" smtClean="0"/>
              <a:t>P</a:t>
            </a:r>
            <a:r>
              <a:rPr lang="en-US" dirty="0" err="1" smtClean="0"/>
              <a:t>osvet</a:t>
            </a:r>
            <a:r>
              <a:rPr lang="en-US" dirty="0" smtClean="0"/>
              <a:t> JSKS</a:t>
            </a:r>
            <a:r>
              <a:rPr lang="sl-SI" dirty="0" smtClean="0"/>
              <a:t> in dogodek Evropskega partnerstva za inovacije - EIP</a:t>
            </a:r>
            <a:r>
              <a:rPr lang="en-US" dirty="0" smtClean="0"/>
              <a:t>, </a:t>
            </a:r>
            <a:r>
              <a:rPr lang="en-US" dirty="0"/>
              <a:t>29.</a:t>
            </a:r>
            <a:r>
              <a:rPr lang="sl-SI" dirty="0"/>
              <a:t> </a:t>
            </a:r>
            <a:r>
              <a:rPr lang="en-US" dirty="0"/>
              <a:t>11.</a:t>
            </a:r>
            <a:r>
              <a:rPr lang="sl-SI" dirty="0"/>
              <a:t> </a:t>
            </a:r>
            <a:r>
              <a:rPr lang="en-US" dirty="0"/>
              <a:t>2022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26F87FF9-B6E5-C1C3-E35E-B1D0D2BE053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02212" y="5014210"/>
            <a:ext cx="9556843" cy="799216"/>
          </a:xfrm>
        </p:spPr>
        <p:txBody>
          <a:bodyPr>
            <a:normAutofit/>
          </a:bodyPr>
          <a:lstStyle/>
          <a:p>
            <a:r>
              <a:rPr lang="en-US" dirty="0"/>
              <a:t>dr. Nina Rman, </a:t>
            </a:r>
            <a:r>
              <a:rPr lang="en-US" dirty="0" err="1"/>
              <a:t>Geološki</a:t>
            </a:r>
            <a:r>
              <a:rPr lang="en-US" dirty="0"/>
              <a:t> </a:t>
            </a:r>
            <a:r>
              <a:rPr lang="en-US" dirty="0" err="1"/>
              <a:t>zavod</a:t>
            </a:r>
            <a:r>
              <a:rPr lang="en-US" dirty="0"/>
              <a:t> Slovenije </a:t>
            </a:r>
          </a:p>
          <a:p>
            <a:r>
              <a:rPr lang="en-US" sz="2000" dirty="0"/>
              <a:t>nina.rman@geo-zs.si</a:t>
            </a:r>
            <a:endParaRPr lang="sl-SI" sz="2000" dirty="0"/>
          </a:p>
        </p:txBody>
      </p:sp>
      <p:pic>
        <p:nvPicPr>
          <p:cNvPr id="6" name="Slika 5" descr="Slika, ki vsebuje besede besedilo, steklenica&#10;&#10;Opis je samodejno ustvarjen">
            <a:extLst>
              <a:ext uri="{FF2B5EF4-FFF2-40B4-BE49-F238E27FC236}">
                <a16:creationId xmlns:a16="http://schemas.microsoft.com/office/drawing/2014/main" id="{11193B1B-E17C-6601-3B62-CAAA1009245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34985" y="622092"/>
            <a:ext cx="3218973" cy="676147"/>
          </a:xfrm>
          <a:prstGeom prst="rect">
            <a:avLst/>
          </a:prstGeom>
        </p:spPr>
      </p:pic>
      <p:pic>
        <p:nvPicPr>
          <p:cNvPr id="8" name="Slika 7">
            <a:extLst>
              <a:ext uri="{FF2B5EF4-FFF2-40B4-BE49-F238E27FC236}">
                <a16:creationId xmlns:a16="http://schemas.microsoft.com/office/drawing/2014/main" id="{35E9CEE1-B724-319B-E8C4-E7C0834CC62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56305" y="599253"/>
            <a:ext cx="1495977" cy="64913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" name="Skupina 6">
            <a:extLst>
              <a:ext uri="{FF2B5EF4-FFF2-40B4-BE49-F238E27FC236}">
                <a16:creationId xmlns:a16="http://schemas.microsoft.com/office/drawing/2014/main" id="{FBDB3137-A617-F0A2-D124-1126D11B1EA4}"/>
              </a:ext>
            </a:extLst>
          </p:cNvPr>
          <p:cNvGrpSpPr/>
          <p:nvPr/>
        </p:nvGrpSpPr>
        <p:grpSpPr>
          <a:xfrm>
            <a:off x="1816920" y="6491428"/>
            <a:ext cx="8502170" cy="366572"/>
            <a:chOff x="1816920" y="6491428"/>
            <a:chExt cx="8502170" cy="366572"/>
          </a:xfrm>
        </p:grpSpPr>
        <p:pic>
          <p:nvPicPr>
            <p:cNvPr id="9" name="Slika 8">
              <a:extLst>
                <a:ext uri="{FF2B5EF4-FFF2-40B4-BE49-F238E27FC236}">
                  <a16:creationId xmlns:a16="http://schemas.microsoft.com/office/drawing/2014/main" id="{1DED3F74-C48F-8111-B02B-53136C33BE1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16920" y="6491428"/>
              <a:ext cx="663622" cy="366572"/>
            </a:xfrm>
            <a:prstGeom prst="rect">
              <a:avLst/>
            </a:prstGeom>
          </p:spPr>
        </p:pic>
        <p:pic>
          <p:nvPicPr>
            <p:cNvPr id="11" name="Slika 10" descr="Slika, ki vsebuje besede besedilo&#10;&#10;Opis je samodejno ustvarjen">
              <a:extLst>
                <a:ext uri="{FF2B5EF4-FFF2-40B4-BE49-F238E27FC236}">
                  <a16:creationId xmlns:a16="http://schemas.microsoft.com/office/drawing/2014/main" id="{597B0938-AEE3-68B4-1E5F-3545AF039E2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367215" y="6518155"/>
              <a:ext cx="951875" cy="282435"/>
            </a:xfrm>
            <a:prstGeom prst="rect">
              <a:avLst/>
            </a:prstGeom>
          </p:spPr>
        </p:pic>
        <p:pic>
          <p:nvPicPr>
            <p:cNvPr id="13" name="Slika 12" descr="Slika, ki vsebuje besede besedilo&#10;&#10;Opis je samodejno ustvarjen">
              <a:extLst>
                <a:ext uri="{FF2B5EF4-FFF2-40B4-BE49-F238E27FC236}">
                  <a16:creationId xmlns:a16="http://schemas.microsoft.com/office/drawing/2014/main" id="{D61373AD-1474-2F67-9CF7-E3B068DEBC4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041073" y="6561112"/>
              <a:ext cx="1440000" cy="2330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0095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1224" y="3002443"/>
            <a:ext cx="6300085" cy="2906244"/>
          </a:xfrm>
        </p:spPr>
        <p:txBody>
          <a:bodyPr>
            <a:normAutofit/>
          </a:bodyPr>
          <a:lstStyle/>
          <a:p>
            <a:r>
              <a:rPr lang="en-US" dirty="0" err="1"/>
              <a:t>Trajanje</a:t>
            </a:r>
            <a:r>
              <a:rPr lang="en-US" dirty="0"/>
              <a:t> </a:t>
            </a:r>
            <a:r>
              <a:rPr lang="en-US" dirty="0" err="1"/>
              <a:t>projekta</a:t>
            </a:r>
            <a:r>
              <a:rPr lang="en-US" dirty="0"/>
              <a:t>: </a:t>
            </a:r>
            <a:r>
              <a:rPr lang="sl-SI" dirty="0"/>
              <a:t>1. 10. 2022 - </a:t>
            </a:r>
            <a:r>
              <a:rPr lang="sl-SI" b="1" dirty="0"/>
              <a:t>30. 9. 2025</a:t>
            </a:r>
            <a:endParaRPr lang="en-US" b="1" dirty="0"/>
          </a:p>
          <a:p>
            <a:r>
              <a:rPr lang="en-US" dirty="0" err="1"/>
              <a:t>Vrednost</a:t>
            </a:r>
            <a:r>
              <a:rPr lang="en-US" dirty="0"/>
              <a:t> </a:t>
            </a:r>
            <a:r>
              <a:rPr lang="en-US" dirty="0" err="1"/>
              <a:t>projekta</a:t>
            </a:r>
            <a:r>
              <a:rPr lang="en-US" dirty="0"/>
              <a:t>: 140.000,00 EUR</a:t>
            </a:r>
          </a:p>
          <a:p>
            <a:endParaRPr lang="en-US" dirty="0"/>
          </a:p>
          <a:p>
            <a:r>
              <a:rPr lang="en-US" dirty="0" err="1"/>
              <a:t>Sodelujoče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endParaRPr lang="en-US" dirty="0"/>
          </a:p>
          <a:p>
            <a:pPr lvl="1"/>
            <a:r>
              <a:rPr lang="en-US" dirty="0"/>
              <a:t>GeoZS: </a:t>
            </a:r>
            <a:r>
              <a:rPr lang="en-US" dirty="0" err="1"/>
              <a:t>raziskave</a:t>
            </a:r>
            <a:r>
              <a:rPr lang="en-US" dirty="0"/>
              <a:t> </a:t>
            </a:r>
            <a:r>
              <a:rPr lang="en-US" dirty="0" err="1"/>
              <a:t>naravnega</a:t>
            </a:r>
            <a:r>
              <a:rPr lang="en-US" dirty="0"/>
              <a:t> </a:t>
            </a:r>
            <a:r>
              <a:rPr lang="en-US" dirty="0" err="1"/>
              <a:t>potenciala</a:t>
            </a:r>
            <a:endParaRPr lang="en-US" dirty="0"/>
          </a:p>
          <a:p>
            <a:pPr lvl="1"/>
            <a:r>
              <a:rPr lang="en-US" dirty="0"/>
              <a:t>IJS: </a:t>
            </a:r>
            <a:r>
              <a:rPr lang="en-US" dirty="0" err="1"/>
              <a:t>energetska</a:t>
            </a:r>
            <a:r>
              <a:rPr lang="en-US" dirty="0"/>
              <a:t> </a:t>
            </a:r>
            <a:r>
              <a:rPr lang="en-US" dirty="0" err="1"/>
              <a:t>zasnova</a:t>
            </a:r>
            <a:r>
              <a:rPr lang="en-US" dirty="0"/>
              <a:t> </a:t>
            </a:r>
            <a:r>
              <a:rPr lang="en-US" dirty="0" err="1"/>
              <a:t>sistemov</a:t>
            </a:r>
            <a:endParaRPr lang="en-US" dirty="0"/>
          </a:p>
          <a:p>
            <a:pPr lvl="1"/>
            <a:r>
              <a:rPr lang="en-US" dirty="0"/>
              <a:t>UL BF: </a:t>
            </a:r>
            <a:r>
              <a:rPr lang="en-US" dirty="0" err="1"/>
              <a:t>vpliv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rastlinske</a:t>
            </a:r>
            <a:r>
              <a:rPr lang="en-US" dirty="0"/>
              <a:t> </a:t>
            </a:r>
            <a:r>
              <a:rPr lang="en-US" dirty="0" err="1"/>
              <a:t>procese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56805" y="65427"/>
            <a:ext cx="11749008" cy="1143000"/>
          </a:xfrm>
        </p:spPr>
        <p:txBody>
          <a:bodyPr/>
          <a:lstStyle/>
          <a:p>
            <a:r>
              <a:rPr lang="en-US" dirty="0" err="1"/>
              <a:t>GeoCOOL</a:t>
            </a:r>
            <a:r>
              <a:rPr lang="en-US" dirty="0"/>
              <a:t> FOOD – </a:t>
            </a:r>
            <a:br>
              <a:rPr lang="en-US" dirty="0"/>
            </a:br>
            <a:r>
              <a:rPr lang="en-US" dirty="0" err="1"/>
              <a:t>Hladno</a:t>
            </a:r>
            <a:r>
              <a:rPr lang="en-US" dirty="0"/>
              <a:t> </a:t>
            </a:r>
            <a:r>
              <a:rPr lang="en-US" dirty="0" err="1"/>
              <a:t>skladiščenje</a:t>
            </a:r>
            <a:r>
              <a:rPr lang="en-US" dirty="0"/>
              <a:t> </a:t>
            </a:r>
            <a:r>
              <a:rPr lang="en-US" dirty="0" err="1"/>
              <a:t>hrane</a:t>
            </a:r>
            <a:r>
              <a:rPr lang="en-US" dirty="0"/>
              <a:t> z </a:t>
            </a:r>
            <a:r>
              <a:rPr lang="en-US" dirty="0" err="1"/>
              <a:t>rabo</a:t>
            </a:r>
            <a:r>
              <a:rPr lang="en-US" dirty="0"/>
              <a:t> </a:t>
            </a:r>
            <a:r>
              <a:rPr lang="en-US" dirty="0" err="1"/>
              <a:t>plitve</a:t>
            </a:r>
            <a:r>
              <a:rPr lang="en-US" dirty="0"/>
              <a:t> </a:t>
            </a:r>
            <a:r>
              <a:rPr lang="en-US" dirty="0" err="1"/>
              <a:t>geotermalne</a:t>
            </a:r>
            <a:r>
              <a:rPr lang="en-US" dirty="0"/>
              <a:t> </a:t>
            </a:r>
            <a:r>
              <a:rPr lang="en-US" dirty="0" err="1"/>
              <a:t>energije</a:t>
            </a:r>
            <a:endParaRPr lang="en-US" dirty="0"/>
          </a:p>
        </p:txBody>
      </p:sp>
      <p:sp>
        <p:nvSpPr>
          <p:cNvPr id="8" name="PoljeZBesedilom 7">
            <a:extLst>
              <a:ext uri="{FF2B5EF4-FFF2-40B4-BE49-F238E27FC236}">
                <a16:creationId xmlns:a16="http://schemas.microsoft.com/office/drawing/2014/main" id="{49E31BF9-7EE7-E623-EDBD-E058E6749100}"/>
              </a:ext>
            </a:extLst>
          </p:cNvPr>
          <p:cNvSpPr txBox="1"/>
          <p:nvPr/>
        </p:nvSpPr>
        <p:spPr>
          <a:xfrm>
            <a:off x="531224" y="5908687"/>
            <a:ext cx="539060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4300" indent="0" hangingPunct="0">
              <a:buNone/>
            </a:pPr>
            <a:r>
              <a:rPr lang="en-US" sz="1600" u="none" strike="noStrike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SI: </a:t>
            </a:r>
            <a:r>
              <a:rPr lang="sl-SI" sz="1200" u="none" strike="noStrike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https://www.geo-zs.si/?option=com_content&amp;view=article&amp;id=1156</a:t>
            </a:r>
            <a:endParaRPr lang="en-US" sz="1400" dirty="0"/>
          </a:p>
        </p:txBody>
      </p:sp>
      <p:sp>
        <p:nvSpPr>
          <p:cNvPr id="9" name="PoljeZBesedilom 8">
            <a:extLst>
              <a:ext uri="{FF2B5EF4-FFF2-40B4-BE49-F238E27FC236}">
                <a16:creationId xmlns:a16="http://schemas.microsoft.com/office/drawing/2014/main" id="{7E65B34A-D7E4-39C8-DBD7-CA4627B85392}"/>
              </a:ext>
            </a:extLst>
          </p:cNvPr>
          <p:cNvSpPr txBox="1"/>
          <p:nvPr/>
        </p:nvSpPr>
        <p:spPr>
          <a:xfrm>
            <a:off x="632865" y="1328317"/>
            <a:ext cx="577807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4300" indent="0" algn="just">
              <a:buNone/>
            </a:pPr>
            <a:r>
              <a:rPr lang="sl-SI" sz="2000" b="1" dirty="0">
                <a:solidFill>
                  <a:srgbClr val="3869B4"/>
                </a:solidFill>
              </a:rPr>
              <a:t>z interdisciplinarnim pristopom razviti metodologijo za raziskave potenciala plitve geotermalne energije </a:t>
            </a:r>
            <a:endParaRPr lang="en-US" sz="2000" b="1" dirty="0">
              <a:solidFill>
                <a:srgbClr val="3869B4"/>
              </a:solidFill>
            </a:endParaRPr>
          </a:p>
          <a:p>
            <a:pPr marL="114300" indent="0" algn="just">
              <a:buNone/>
            </a:pPr>
            <a:r>
              <a:rPr lang="sl-SI" sz="2000" b="1" dirty="0">
                <a:solidFill>
                  <a:srgbClr val="3869B4"/>
                </a:solidFill>
              </a:rPr>
              <a:t>in tehnoloških rešitev za namene izgradnje novih ali prilagoditve obstoječih hladilnic za zelenjadarstvo</a:t>
            </a:r>
            <a:endParaRPr lang="en-US" sz="2000" b="1" dirty="0">
              <a:solidFill>
                <a:srgbClr val="3869B4"/>
              </a:solidFill>
            </a:endParaRPr>
          </a:p>
        </p:txBody>
      </p:sp>
      <p:grpSp>
        <p:nvGrpSpPr>
          <p:cNvPr id="15" name="Skupina 14">
            <a:extLst>
              <a:ext uri="{FF2B5EF4-FFF2-40B4-BE49-F238E27FC236}">
                <a16:creationId xmlns:a16="http://schemas.microsoft.com/office/drawing/2014/main" id="{7FC928C8-5C5C-B5AF-EF9F-F7F027028695}"/>
              </a:ext>
            </a:extLst>
          </p:cNvPr>
          <p:cNvGrpSpPr/>
          <p:nvPr/>
        </p:nvGrpSpPr>
        <p:grpSpPr>
          <a:xfrm>
            <a:off x="1816920" y="6491428"/>
            <a:ext cx="8502170" cy="366572"/>
            <a:chOff x="1816920" y="6491428"/>
            <a:chExt cx="8502170" cy="366572"/>
          </a:xfrm>
        </p:grpSpPr>
        <p:pic>
          <p:nvPicPr>
            <p:cNvPr id="7" name="Slika 6">
              <a:extLst>
                <a:ext uri="{FF2B5EF4-FFF2-40B4-BE49-F238E27FC236}">
                  <a16:creationId xmlns:a16="http://schemas.microsoft.com/office/drawing/2014/main" id="{95D7ECFB-CC39-9BB9-5E20-142F4D745A0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16920" y="6491428"/>
              <a:ext cx="663622" cy="366572"/>
            </a:xfrm>
            <a:prstGeom prst="rect">
              <a:avLst/>
            </a:prstGeom>
          </p:spPr>
        </p:pic>
        <p:pic>
          <p:nvPicPr>
            <p:cNvPr id="12" name="Slika 11" descr="Slika, ki vsebuje besede besedilo&#10;&#10;Opis je samodejno ustvarjen">
              <a:extLst>
                <a:ext uri="{FF2B5EF4-FFF2-40B4-BE49-F238E27FC236}">
                  <a16:creationId xmlns:a16="http://schemas.microsoft.com/office/drawing/2014/main" id="{6DC3F790-60F8-BEFC-7A2D-44DDF5A00C2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367215" y="6518155"/>
              <a:ext cx="951875" cy="282435"/>
            </a:xfrm>
            <a:prstGeom prst="rect">
              <a:avLst/>
            </a:prstGeom>
          </p:spPr>
        </p:pic>
        <p:pic>
          <p:nvPicPr>
            <p:cNvPr id="13" name="Slika 12" descr="Slika, ki vsebuje besede besedilo&#10;&#10;Opis je samodejno ustvarjen">
              <a:extLst>
                <a:ext uri="{FF2B5EF4-FFF2-40B4-BE49-F238E27FC236}">
                  <a16:creationId xmlns:a16="http://schemas.microsoft.com/office/drawing/2014/main" id="{2B24B78F-6DC5-9749-EADB-D7A95C3A748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041073" y="6561112"/>
              <a:ext cx="1440000" cy="233080"/>
            </a:xfrm>
            <a:prstGeom prst="rect">
              <a:avLst/>
            </a:prstGeom>
          </p:spPr>
        </p:pic>
      </p:grpSp>
      <p:sp>
        <p:nvSpPr>
          <p:cNvPr id="14" name="Pravokotnik 13">
            <a:extLst>
              <a:ext uri="{FF2B5EF4-FFF2-40B4-BE49-F238E27FC236}">
                <a16:creationId xmlns:a16="http://schemas.microsoft.com/office/drawing/2014/main" id="{06C2E8BF-A554-51B7-079A-DFC92115BEBD}"/>
              </a:ext>
            </a:extLst>
          </p:cNvPr>
          <p:cNvSpPr/>
          <p:nvPr/>
        </p:nvSpPr>
        <p:spPr>
          <a:xfrm>
            <a:off x="10789455" y="6174463"/>
            <a:ext cx="1086497" cy="5069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grpSp>
        <p:nvGrpSpPr>
          <p:cNvPr id="24" name="Skupina 23">
            <a:extLst>
              <a:ext uri="{FF2B5EF4-FFF2-40B4-BE49-F238E27FC236}">
                <a16:creationId xmlns:a16="http://schemas.microsoft.com/office/drawing/2014/main" id="{D3D32E27-FAF1-1FA6-A536-D375110AADEB}"/>
              </a:ext>
            </a:extLst>
          </p:cNvPr>
          <p:cNvGrpSpPr/>
          <p:nvPr/>
        </p:nvGrpSpPr>
        <p:grpSpPr>
          <a:xfrm>
            <a:off x="6895070" y="1589903"/>
            <a:ext cx="5185333" cy="4380023"/>
            <a:chOff x="7211668" y="1438901"/>
            <a:chExt cx="4868735" cy="4053223"/>
          </a:xfrm>
        </p:grpSpPr>
        <p:pic>
          <p:nvPicPr>
            <p:cNvPr id="10" name="Slika 9">
              <a:extLst>
                <a:ext uri="{FF2B5EF4-FFF2-40B4-BE49-F238E27FC236}">
                  <a16:creationId xmlns:a16="http://schemas.microsoft.com/office/drawing/2014/main" id="{CA145961-81CB-20D8-31BB-4BFB687E4AE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211668" y="1438901"/>
              <a:ext cx="4868735" cy="4053223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23" name="Skupina 22">
              <a:extLst>
                <a:ext uri="{FF2B5EF4-FFF2-40B4-BE49-F238E27FC236}">
                  <a16:creationId xmlns:a16="http://schemas.microsoft.com/office/drawing/2014/main" id="{50C2BDAB-18F9-9971-572A-7D38131DF9DF}"/>
                </a:ext>
              </a:extLst>
            </p:cNvPr>
            <p:cNvGrpSpPr/>
            <p:nvPr/>
          </p:nvGrpSpPr>
          <p:grpSpPr>
            <a:xfrm>
              <a:off x="9276355" y="2756017"/>
              <a:ext cx="2800491" cy="1632880"/>
              <a:chOff x="9276355" y="2756017"/>
              <a:chExt cx="2800491" cy="1632880"/>
            </a:xfrm>
          </p:grpSpPr>
          <p:sp>
            <p:nvSpPr>
              <p:cNvPr id="19" name="PoljeZBesedilom 18">
                <a:extLst>
                  <a:ext uri="{FF2B5EF4-FFF2-40B4-BE49-F238E27FC236}">
                    <a16:creationId xmlns:a16="http://schemas.microsoft.com/office/drawing/2014/main" id="{4E36DDCB-455E-186F-935A-2BD99FA732D3}"/>
                  </a:ext>
                </a:extLst>
              </p:cNvPr>
              <p:cNvSpPr txBox="1"/>
              <p:nvPr/>
            </p:nvSpPr>
            <p:spPr>
              <a:xfrm rot="20720895">
                <a:off x="10795679" y="3957810"/>
                <a:ext cx="1281167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050" dirty="0">
                    <a:solidFill>
                      <a:schemeClr val="bg1">
                        <a:lumMod val="50000"/>
                      </a:schemeClr>
                    </a:solidFill>
                  </a:rPr>
                  <a:t>https://gajbica.si</a:t>
                </a:r>
                <a:endParaRPr lang="sl-SI" sz="105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pic>
            <p:nvPicPr>
              <p:cNvPr id="20" name="Slika 19">
                <a:extLst>
                  <a:ext uri="{FF2B5EF4-FFF2-40B4-BE49-F238E27FC236}">
                    <a16:creationId xmlns:a16="http://schemas.microsoft.com/office/drawing/2014/main" id="{8E4AD1B0-D352-20C5-4DC9-9DC55A43370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10756060" y="2756017"/>
                <a:ext cx="1092017" cy="1084705"/>
              </a:xfrm>
              <a:prstGeom prst="rect">
                <a:avLst/>
              </a:prstGeom>
            </p:spPr>
          </p:pic>
          <p:pic>
            <p:nvPicPr>
              <p:cNvPr id="21" name="Slika 20">
                <a:extLst>
                  <a:ext uri="{FF2B5EF4-FFF2-40B4-BE49-F238E27FC236}">
                    <a16:creationId xmlns:a16="http://schemas.microsoft.com/office/drawing/2014/main" id="{D30E15FE-C805-49F3-F010-E4FC97F2D3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9519177" y="2775067"/>
                <a:ext cx="1006025" cy="975844"/>
              </a:xfrm>
              <a:prstGeom prst="rect">
                <a:avLst/>
              </a:prstGeom>
            </p:spPr>
          </p:pic>
          <p:sp>
            <p:nvSpPr>
              <p:cNvPr id="22" name="PoljeZBesedilom 21">
                <a:extLst>
                  <a:ext uri="{FF2B5EF4-FFF2-40B4-BE49-F238E27FC236}">
                    <a16:creationId xmlns:a16="http://schemas.microsoft.com/office/drawing/2014/main" id="{86E0AE61-A854-1C46-5176-6A3589DC6D72}"/>
                  </a:ext>
                </a:extLst>
              </p:cNvPr>
              <p:cNvSpPr txBox="1"/>
              <p:nvPr/>
            </p:nvSpPr>
            <p:spPr>
              <a:xfrm rot="981046">
                <a:off x="9276355" y="4127287"/>
                <a:ext cx="2512595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050" dirty="0">
                    <a:solidFill>
                      <a:schemeClr val="bg1">
                        <a:lumMod val="50000"/>
                      </a:schemeClr>
                    </a:solidFill>
                  </a:rPr>
                  <a:t>https://kuhajmo.com</a:t>
                </a:r>
                <a:endParaRPr lang="sl-SI" sz="105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</p:grpSp>
      <p:sp>
        <p:nvSpPr>
          <p:cNvPr id="11" name="Elipsa 10">
            <a:extLst>
              <a:ext uri="{FF2B5EF4-FFF2-40B4-BE49-F238E27FC236}">
                <a16:creationId xmlns:a16="http://schemas.microsoft.com/office/drawing/2014/main" id="{377A7F52-E1BB-F6C7-8AFA-6638991ACB39}"/>
              </a:ext>
            </a:extLst>
          </p:cNvPr>
          <p:cNvSpPr/>
          <p:nvPr/>
        </p:nvSpPr>
        <p:spPr>
          <a:xfrm>
            <a:off x="8528116" y="4185376"/>
            <a:ext cx="775879" cy="21590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6522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54278" y="38381"/>
            <a:ext cx="11155343" cy="1143000"/>
          </a:xfrm>
        </p:spPr>
        <p:txBody>
          <a:bodyPr/>
          <a:lstStyle/>
          <a:p>
            <a:r>
              <a:rPr lang="en-US" dirty="0" err="1"/>
              <a:t>GeoCOOL</a:t>
            </a:r>
            <a:r>
              <a:rPr lang="en-US" dirty="0"/>
              <a:t> FOOD –</a:t>
            </a:r>
            <a:br>
              <a:rPr lang="en-US" dirty="0"/>
            </a:br>
            <a:r>
              <a:rPr lang="en-US" sz="2800" dirty="0" err="1"/>
              <a:t>Pregled</a:t>
            </a:r>
            <a:r>
              <a:rPr lang="en-US" sz="2800" dirty="0"/>
              <a:t> </a:t>
            </a:r>
            <a:r>
              <a:rPr lang="en-US" sz="2800" dirty="0" err="1"/>
              <a:t>hladilnic</a:t>
            </a:r>
            <a:r>
              <a:rPr lang="en-US" sz="2800" dirty="0"/>
              <a:t> in </a:t>
            </a:r>
            <a:r>
              <a:rPr lang="en-US" sz="2800" dirty="0" err="1"/>
              <a:t>natančna</a:t>
            </a:r>
            <a:r>
              <a:rPr lang="en-US" sz="2800" dirty="0"/>
              <a:t> </a:t>
            </a:r>
            <a:r>
              <a:rPr lang="en-US" sz="2800" dirty="0" err="1"/>
              <a:t>določitev</a:t>
            </a:r>
            <a:r>
              <a:rPr lang="en-US" sz="2800" dirty="0"/>
              <a:t> </a:t>
            </a:r>
            <a:r>
              <a:rPr lang="en-US" sz="2800" dirty="0" err="1"/>
              <a:t>njihovih</a:t>
            </a:r>
            <a:r>
              <a:rPr lang="en-US" sz="2800" dirty="0"/>
              <a:t> </a:t>
            </a:r>
            <a:r>
              <a:rPr lang="en-US" sz="2800" dirty="0" err="1"/>
              <a:t>energetskih</a:t>
            </a:r>
            <a:r>
              <a:rPr lang="en-US" sz="2800" dirty="0"/>
              <a:t> </a:t>
            </a:r>
            <a:r>
              <a:rPr lang="en-US" sz="2800" dirty="0" err="1"/>
              <a:t>potreb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71911" y="1297717"/>
            <a:ext cx="8036132" cy="525112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sl-SI" b="1" dirty="0">
                <a:solidFill>
                  <a:schemeClr val="tx1"/>
                </a:solidFill>
              </a:rPr>
              <a:t>Inventarizacija </a:t>
            </a:r>
            <a:r>
              <a:rPr lang="en-US" b="1" dirty="0">
                <a:solidFill>
                  <a:schemeClr val="tx1"/>
                </a:solidFill>
              </a:rPr>
              <a:t>VSEH </a:t>
            </a:r>
            <a:r>
              <a:rPr lang="sl-SI" b="1" dirty="0">
                <a:solidFill>
                  <a:schemeClr val="tx1"/>
                </a:solidFill>
              </a:rPr>
              <a:t>obstoječih sistemov hladilnic </a:t>
            </a:r>
            <a:r>
              <a:rPr lang="en-US" b="1" dirty="0">
                <a:solidFill>
                  <a:schemeClr val="tx1"/>
                </a:solidFill>
              </a:rPr>
              <a:t>V KMETIJSTVU </a:t>
            </a:r>
            <a:r>
              <a:rPr lang="sl-SI" dirty="0">
                <a:solidFill>
                  <a:schemeClr val="tx1"/>
                </a:solidFill>
              </a:rPr>
              <a:t>in analiza njihovih energetskih potreb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</a:pPr>
            <a:r>
              <a:rPr lang="en-US" kern="11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Zbor</a:t>
            </a:r>
            <a:r>
              <a:rPr lang="en-US" kern="11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kern="11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podatkov</a:t>
            </a:r>
            <a:r>
              <a:rPr lang="en-US" kern="1100" dirty="0">
                <a:solidFill>
                  <a:srgbClr val="FF0000"/>
                </a:solidFill>
                <a:cs typeface="Times New Roman" panose="02020603050405020304" pitchFamily="18" charset="0"/>
              </a:rPr>
              <a:t> : </a:t>
            </a:r>
            <a:r>
              <a:rPr lang="en-US" kern="11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lokacija</a:t>
            </a:r>
            <a:r>
              <a:rPr lang="en-US" kern="1100" dirty="0">
                <a:solidFill>
                  <a:srgbClr val="FF0000"/>
                </a:solidFill>
                <a:cs typeface="Times New Roman" panose="02020603050405020304" pitchFamily="18" charset="0"/>
              </a:rPr>
              <a:t>, </a:t>
            </a:r>
            <a:r>
              <a:rPr lang="en-US" kern="11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velikost</a:t>
            </a:r>
            <a:r>
              <a:rPr lang="en-US" kern="11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kern="11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celice</a:t>
            </a:r>
            <a:r>
              <a:rPr lang="en-US" kern="1100" dirty="0">
                <a:solidFill>
                  <a:srgbClr val="FF0000"/>
                </a:solidFill>
                <a:cs typeface="Times New Roman" panose="02020603050405020304" pitchFamily="18" charset="0"/>
              </a:rPr>
              <a:t>, </a:t>
            </a:r>
            <a:r>
              <a:rPr lang="en-US" kern="11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vrsta</a:t>
            </a:r>
            <a:r>
              <a:rPr lang="en-US" kern="11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kern="11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pridelkov</a:t>
            </a:r>
            <a:r>
              <a:rPr lang="en-US" kern="1100" dirty="0">
                <a:solidFill>
                  <a:srgbClr val="FF0000"/>
                </a:solidFill>
                <a:cs typeface="Times New Roman" panose="02020603050405020304" pitchFamily="18" charset="0"/>
              </a:rPr>
              <a:t>, tip </a:t>
            </a:r>
            <a:r>
              <a:rPr lang="en-US" kern="11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stavbe</a:t>
            </a:r>
            <a:r>
              <a:rPr lang="en-US" kern="1100" dirty="0">
                <a:solidFill>
                  <a:srgbClr val="FF0000"/>
                </a:solidFill>
                <a:cs typeface="Times New Roman" panose="02020603050405020304" pitchFamily="18" charset="0"/>
              </a:rPr>
              <a:t>, </a:t>
            </a:r>
            <a:r>
              <a:rPr lang="en-US" kern="11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režim</a:t>
            </a:r>
            <a:r>
              <a:rPr lang="en-US" kern="1100" dirty="0">
                <a:solidFill>
                  <a:srgbClr val="FF0000"/>
                </a:solidFill>
                <a:cs typeface="Times New Roman" panose="02020603050405020304" pitchFamily="18" charset="0"/>
              </a:rPr>
              <a:t> in </a:t>
            </a:r>
            <a:r>
              <a:rPr lang="en-US" kern="11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način</a:t>
            </a:r>
            <a:r>
              <a:rPr lang="en-US" kern="11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kern="11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obratovanja</a:t>
            </a:r>
            <a:r>
              <a:rPr lang="en-US" kern="11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kern="11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idr</a:t>
            </a:r>
            <a:r>
              <a:rPr lang="en-US" kern="1100" dirty="0">
                <a:solidFill>
                  <a:srgbClr val="FF0000"/>
                </a:solidFill>
                <a:cs typeface="Times New Roman" panose="02020603050405020304" pitchFamily="18" charset="0"/>
              </a:rPr>
              <a:t>. </a:t>
            </a:r>
          </a:p>
          <a:p>
            <a:pPr lvl="1">
              <a:lnSpc>
                <a:spcPct val="100000"/>
              </a:lnSpc>
            </a:pPr>
            <a:r>
              <a:rPr lang="en-US" kern="11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Vzpostavitev</a:t>
            </a:r>
            <a:r>
              <a:rPr lang="en-US" kern="11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kern="11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monitoringa</a:t>
            </a:r>
            <a:r>
              <a:rPr lang="en-US" kern="11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sl-SI" kern="1100" dirty="0">
                <a:solidFill>
                  <a:srgbClr val="FF0000"/>
                </a:solidFill>
                <a:cs typeface="Times New Roman" panose="02020603050405020304" pitchFamily="18" charset="0"/>
              </a:rPr>
              <a:t>hladilnice </a:t>
            </a:r>
            <a:r>
              <a:rPr lang="sl-SI" b="1" kern="1100" dirty="0">
                <a:solidFill>
                  <a:srgbClr val="FF0000"/>
                </a:solidFill>
                <a:cs typeface="Times New Roman" panose="02020603050405020304" pitchFamily="18" charset="0"/>
              </a:rPr>
              <a:t>za pilotni primer hladilnice zelja in solate vsaj eno leto </a:t>
            </a:r>
            <a:r>
              <a:rPr lang="en-US" b="1" kern="11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kern="1100" dirty="0">
                <a:solidFill>
                  <a:srgbClr val="FF0000"/>
                </a:solidFill>
                <a:cs typeface="Times New Roman" panose="02020603050405020304" pitchFamily="18" charset="0"/>
              </a:rPr>
              <a:t>= od </a:t>
            </a:r>
            <a:r>
              <a:rPr lang="en-US" kern="11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kmetije</a:t>
            </a:r>
            <a:r>
              <a:rPr lang="en-US" kern="1100" dirty="0">
                <a:solidFill>
                  <a:srgbClr val="FF0000"/>
                </a:solidFill>
                <a:cs typeface="Times New Roman" panose="02020603050405020304" pitchFamily="18" charset="0"/>
              </a:rPr>
              <a:t>, zadruga </a:t>
            </a:r>
            <a:r>
              <a:rPr lang="en-US" kern="11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ali</a:t>
            </a:r>
            <a:r>
              <a:rPr lang="en-US" kern="11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kern="11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skupine</a:t>
            </a:r>
            <a:r>
              <a:rPr lang="en-US" kern="11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kern="11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pridelovalcev</a:t>
            </a:r>
            <a:r>
              <a:rPr lang="en-US" kern="1100" dirty="0">
                <a:solidFill>
                  <a:srgbClr val="FF0000"/>
                </a:solidFill>
                <a:cs typeface="Times New Roman" panose="02020603050405020304" pitchFamily="18" charset="0"/>
              </a:rPr>
              <a:t>  </a:t>
            </a:r>
          </a:p>
          <a:p>
            <a:pPr lvl="2"/>
            <a:r>
              <a:rPr lang="sl-SI" dirty="0">
                <a:solidFill>
                  <a:schemeClr val="tx1"/>
                </a:solidFill>
              </a:rPr>
              <a:t>M1.1. Izdelana inventarizacija hladilnic v Sloveniji (M 8) </a:t>
            </a:r>
          </a:p>
          <a:p>
            <a:pPr lvl="2"/>
            <a:r>
              <a:rPr lang="sl-SI" dirty="0">
                <a:solidFill>
                  <a:schemeClr val="tx1"/>
                </a:solidFill>
              </a:rPr>
              <a:t>M1.2 Rezultati vsaj enoletnih meritev delovanja hladilnice (M 20) </a:t>
            </a:r>
            <a:endParaRPr lang="en-US" dirty="0">
              <a:solidFill>
                <a:schemeClr val="tx1"/>
              </a:solidFill>
            </a:endParaRPr>
          </a:p>
          <a:p>
            <a:pPr marL="777240" lvl="2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r>
              <a:rPr lang="sl-SI" b="1" dirty="0">
                <a:solidFill>
                  <a:schemeClr val="tx1"/>
                </a:solidFill>
              </a:rPr>
              <a:t>Opredelitev tipskih bazičnih in koničnih energetskih potreb </a:t>
            </a:r>
            <a:r>
              <a:rPr lang="sl-SI" dirty="0">
                <a:solidFill>
                  <a:schemeClr val="tx1"/>
                </a:solidFill>
              </a:rPr>
              <a:t>ter presežne toplote</a:t>
            </a:r>
            <a:r>
              <a:rPr lang="en-US" dirty="0">
                <a:solidFill>
                  <a:schemeClr val="tx1"/>
                </a:solidFill>
              </a:rPr>
              <a:t> za </a:t>
            </a:r>
            <a:r>
              <a:rPr lang="sl-SI" dirty="0" err="1">
                <a:solidFill>
                  <a:schemeClr val="tx1"/>
                </a:solidFill>
              </a:rPr>
              <a:t>odv</a:t>
            </a:r>
            <a:r>
              <a:rPr lang="en-US" dirty="0" err="1">
                <a:solidFill>
                  <a:schemeClr val="tx1"/>
                </a:solidFill>
              </a:rPr>
              <a:t>ajanje</a:t>
            </a:r>
            <a:r>
              <a:rPr lang="sl-SI" dirty="0">
                <a:solidFill>
                  <a:schemeClr val="tx1"/>
                </a:solidFill>
              </a:rPr>
              <a:t> v tla</a:t>
            </a:r>
            <a:endParaRPr lang="en-US" dirty="0">
              <a:solidFill>
                <a:schemeClr val="tx1"/>
              </a:solidFill>
            </a:endParaRPr>
          </a:p>
          <a:p>
            <a:pPr lvl="2">
              <a:lnSpc>
                <a:spcPct val="107000"/>
              </a:lnSpc>
              <a:spcAft>
                <a:spcPts val="800"/>
              </a:spcAft>
            </a:pPr>
            <a:r>
              <a:rPr lang="sl-SI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M2.1 Metodologija izračuna energetskih potreb hladilnic (M 10) </a:t>
            </a:r>
            <a:endParaRPr lang="sl-SI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r>
              <a:rPr lang="sl-SI" dirty="0">
                <a:effectLst/>
                <a:ea typeface="Times New Roman" panose="02020603050405020304" pitchFamily="18" charset="0"/>
              </a:rPr>
              <a:t>M2.2 Izračun energetskih potreb izbrane hladilnice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iz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sl-SI" dirty="0">
                <a:effectLst/>
                <a:ea typeface="Times New Roman" panose="02020603050405020304" pitchFamily="18" charset="0"/>
              </a:rPr>
              <a:t>monitoringa (M 22</a:t>
            </a:r>
            <a:r>
              <a:rPr lang="en-US" dirty="0">
                <a:effectLst/>
                <a:ea typeface="Times New Roman" panose="02020603050405020304" pitchFamily="18" charset="0"/>
              </a:rPr>
              <a:t>)</a:t>
            </a:r>
          </a:p>
          <a:p>
            <a:pPr marL="114300" indent="0">
              <a:lnSpc>
                <a:spcPct val="100000"/>
              </a:lnSpc>
              <a:buNone/>
            </a:pPr>
            <a:endParaRPr lang="sl-SI" dirty="0">
              <a:solidFill>
                <a:schemeClr val="tx1"/>
              </a:solidFill>
            </a:endParaRPr>
          </a:p>
        </p:txBody>
      </p:sp>
      <p:sp>
        <p:nvSpPr>
          <p:cNvPr id="2" name="Pravokotnik 1">
            <a:extLst>
              <a:ext uri="{FF2B5EF4-FFF2-40B4-BE49-F238E27FC236}">
                <a16:creationId xmlns:a16="http://schemas.microsoft.com/office/drawing/2014/main" id="{5FE9F12B-4D5C-C5BC-C7C8-7BEF10C41AE4}"/>
              </a:ext>
            </a:extLst>
          </p:cNvPr>
          <p:cNvSpPr/>
          <p:nvPr/>
        </p:nvSpPr>
        <p:spPr>
          <a:xfrm>
            <a:off x="10755517" y="6174463"/>
            <a:ext cx="1086497" cy="5069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EC2820B2-ADC6-AD04-7B65-18F61F4E35A1}"/>
              </a:ext>
            </a:extLst>
          </p:cNvPr>
          <p:cNvGrpSpPr/>
          <p:nvPr/>
        </p:nvGrpSpPr>
        <p:grpSpPr>
          <a:xfrm>
            <a:off x="1816920" y="6491428"/>
            <a:ext cx="8502170" cy="366572"/>
            <a:chOff x="1816920" y="6491428"/>
            <a:chExt cx="8502170" cy="366572"/>
          </a:xfrm>
        </p:grpSpPr>
        <p:pic>
          <p:nvPicPr>
            <p:cNvPr id="4" name="Slika 3">
              <a:extLst>
                <a:ext uri="{FF2B5EF4-FFF2-40B4-BE49-F238E27FC236}">
                  <a16:creationId xmlns:a16="http://schemas.microsoft.com/office/drawing/2014/main" id="{EFAFE95C-71DD-D404-9609-84F4C7815FE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16920" y="6491428"/>
              <a:ext cx="663622" cy="366572"/>
            </a:xfrm>
            <a:prstGeom prst="rect">
              <a:avLst/>
            </a:prstGeom>
          </p:spPr>
        </p:pic>
        <p:pic>
          <p:nvPicPr>
            <p:cNvPr id="6" name="Slika 5" descr="Slika, ki vsebuje besede besedilo&#10;&#10;Opis je samodejno ustvarjen">
              <a:extLst>
                <a:ext uri="{FF2B5EF4-FFF2-40B4-BE49-F238E27FC236}">
                  <a16:creationId xmlns:a16="http://schemas.microsoft.com/office/drawing/2014/main" id="{FEDEC8EA-8B1B-2D81-BDFE-490C8B0211B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367215" y="6518155"/>
              <a:ext cx="951875" cy="282435"/>
            </a:xfrm>
            <a:prstGeom prst="rect">
              <a:avLst/>
            </a:prstGeom>
          </p:spPr>
        </p:pic>
        <p:pic>
          <p:nvPicPr>
            <p:cNvPr id="8" name="Slika 7" descr="Slika, ki vsebuje besede besedilo&#10;&#10;Opis je samodejno ustvarjen">
              <a:extLst>
                <a:ext uri="{FF2B5EF4-FFF2-40B4-BE49-F238E27FC236}">
                  <a16:creationId xmlns:a16="http://schemas.microsoft.com/office/drawing/2014/main" id="{4DD3F4F8-5A74-F18F-97C7-AB9D3979476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041073" y="6561112"/>
              <a:ext cx="1440000" cy="233080"/>
            </a:xfrm>
            <a:prstGeom prst="rect">
              <a:avLst/>
            </a:prstGeom>
          </p:spPr>
        </p:pic>
      </p:grpSp>
      <p:pic>
        <p:nvPicPr>
          <p:cNvPr id="15" name="Slika 14">
            <a:extLst>
              <a:ext uri="{FF2B5EF4-FFF2-40B4-BE49-F238E27FC236}">
                <a16:creationId xmlns:a16="http://schemas.microsoft.com/office/drawing/2014/main" id="{859B0F80-6CB5-767C-D766-278A20E1186E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08042" y="2571591"/>
            <a:ext cx="3632137" cy="2645566"/>
          </a:xfrm>
          <a:prstGeom prst="rect">
            <a:avLst/>
          </a:prstGeom>
        </p:spPr>
      </p:pic>
      <p:sp>
        <p:nvSpPr>
          <p:cNvPr id="17" name="PoljeZBesedilom 16">
            <a:extLst>
              <a:ext uri="{FF2B5EF4-FFF2-40B4-BE49-F238E27FC236}">
                <a16:creationId xmlns:a16="http://schemas.microsoft.com/office/drawing/2014/main" id="{9B9B32FF-4FFC-65B3-B086-B8DAD6E20D60}"/>
              </a:ext>
            </a:extLst>
          </p:cNvPr>
          <p:cNvSpPr txBox="1"/>
          <p:nvPr/>
        </p:nvSpPr>
        <p:spPr>
          <a:xfrm>
            <a:off x="9848259" y="5273025"/>
            <a:ext cx="24878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Doi: </a:t>
            </a:r>
            <a:r>
              <a:rPr lang="sl-SI" sz="1200" dirty="0">
                <a:solidFill>
                  <a:schemeClr val="bg1">
                    <a:lumMod val="50000"/>
                  </a:schemeClr>
                </a:solidFill>
              </a:rPr>
              <a:t>10.1186/s40517-019-0127-6</a:t>
            </a:r>
          </a:p>
        </p:txBody>
      </p:sp>
    </p:spTree>
    <p:extLst>
      <p:ext uri="{BB962C8B-B14F-4D97-AF65-F5344CB8AC3E}">
        <p14:creationId xmlns:p14="http://schemas.microsoft.com/office/powerpoint/2010/main" val="2377394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77406" y="33962"/>
            <a:ext cx="10306845" cy="1143000"/>
          </a:xfrm>
        </p:spPr>
        <p:txBody>
          <a:bodyPr/>
          <a:lstStyle/>
          <a:p>
            <a:r>
              <a:rPr lang="en-US" dirty="0" err="1"/>
              <a:t>GeoCOOL</a:t>
            </a:r>
            <a:r>
              <a:rPr lang="en-US" dirty="0"/>
              <a:t> FOOD –</a:t>
            </a:r>
            <a:br>
              <a:rPr lang="en-US" dirty="0"/>
            </a:br>
            <a:r>
              <a:rPr lang="en-US" sz="2800" dirty="0" err="1"/>
              <a:t>Analiza</a:t>
            </a:r>
            <a:r>
              <a:rPr lang="en-US" sz="2800" dirty="0"/>
              <a:t> </a:t>
            </a:r>
            <a:r>
              <a:rPr lang="en-US" sz="2800" dirty="0" err="1"/>
              <a:t>naravnega</a:t>
            </a:r>
            <a:r>
              <a:rPr lang="en-US" sz="2800" dirty="0"/>
              <a:t> </a:t>
            </a:r>
            <a:r>
              <a:rPr lang="en-US" sz="2800" dirty="0" err="1"/>
              <a:t>potenciala</a:t>
            </a:r>
            <a:r>
              <a:rPr lang="en-US" sz="2800" dirty="0"/>
              <a:t> za PGE in </a:t>
            </a:r>
            <a:r>
              <a:rPr lang="en-US" sz="2800" dirty="0" err="1"/>
              <a:t>dostopnih</a:t>
            </a:r>
            <a:r>
              <a:rPr lang="en-US" sz="2800" dirty="0"/>
              <a:t> </a:t>
            </a:r>
            <a:r>
              <a:rPr lang="en-US" sz="2800" dirty="0" err="1"/>
              <a:t>tehnologij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868082" y="1400229"/>
            <a:ext cx="6280374" cy="525112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sl-SI" b="1" dirty="0">
                <a:solidFill>
                  <a:schemeClr val="tx1"/>
                </a:solidFill>
              </a:rPr>
              <a:t>Analiza naravnih danosti </a:t>
            </a:r>
            <a:r>
              <a:rPr lang="sl-SI" dirty="0">
                <a:solidFill>
                  <a:schemeClr val="tx1"/>
                </a:solidFill>
              </a:rPr>
              <a:t>za karakterizacijo izbranega pilotnega območja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</a:pPr>
            <a:r>
              <a:rPr lang="sl-SI" kern="1100" dirty="0" err="1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Izved</a:t>
            </a:r>
            <a:r>
              <a:rPr lang="en-US" kern="1100" dirty="0" err="1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kern="1100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kern="1100" dirty="0" err="1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terensko</a:t>
            </a:r>
            <a:r>
              <a:rPr lang="en-US" kern="1100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100" dirty="0" err="1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testiranje</a:t>
            </a:r>
            <a:r>
              <a:rPr lang="en-US" kern="1100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100" dirty="0" err="1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nove</a:t>
            </a:r>
            <a:r>
              <a:rPr lang="en-US" kern="1100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l-SI" kern="1100" dirty="0" err="1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raziskovaln</a:t>
            </a:r>
            <a:r>
              <a:rPr lang="en-US" kern="1100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sl-SI" kern="1100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vrtin</a:t>
            </a:r>
            <a:r>
              <a:rPr lang="en-US" kern="1100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sl-SI" kern="1100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100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kern="1100" dirty="0" err="1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geosonde</a:t>
            </a:r>
            <a:r>
              <a:rPr lang="en-US" kern="1100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sl-SI" kern="1100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do predvidene globine vsaj 150 m </a:t>
            </a:r>
            <a:endParaRPr lang="en-US" kern="1100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sl-SI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M3.1 Metodologija analize naravnih danosti za karakterizacijo izbranega pilotnega območja (M 19) </a:t>
            </a:r>
            <a:endParaRPr lang="sl-SI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>
              <a:lnSpc>
                <a:spcPct val="107000"/>
              </a:lnSpc>
              <a:spcAft>
                <a:spcPts val="800"/>
              </a:spcAft>
            </a:pPr>
            <a:r>
              <a:rPr lang="sl-SI" dirty="0">
                <a:cs typeface="Calibri" panose="020F0502020204030204" pitchFamily="34" charset="0"/>
              </a:rPr>
              <a:t>M3.2 Izvedba raziskovalne vrtine in določitev lokalnih geotermičnih lastnosti (M21)</a:t>
            </a:r>
            <a:endParaRPr lang="en-US" dirty="0"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sl-SI" b="1" dirty="0">
                <a:solidFill>
                  <a:schemeClr val="tx1"/>
                </a:solidFill>
              </a:rPr>
              <a:t>Analiza dostopnih tehnologij </a:t>
            </a:r>
            <a:r>
              <a:rPr lang="sl-SI" dirty="0">
                <a:solidFill>
                  <a:schemeClr val="tx1"/>
                </a:solidFill>
              </a:rPr>
              <a:t>izvedbe geotermalnih toplotnih črpalk s predlogom izbora najprimernejših tehnologij v kmetijskih objektih glede na ugotovljene naravne danosti </a:t>
            </a:r>
            <a:endParaRPr lang="en-US" dirty="0">
              <a:solidFill>
                <a:schemeClr val="tx1"/>
              </a:solidFill>
            </a:endParaRPr>
          </a:p>
          <a:p>
            <a:pPr lvl="2"/>
            <a:r>
              <a:rPr lang="sl-SI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M4.1 Predlog najprimernejših tehnologij rabe plitve geotermalne energije (M 18) </a:t>
            </a:r>
            <a:endParaRPr lang="en-US" dirty="0"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2" name="Pravokotnik 1">
            <a:extLst>
              <a:ext uri="{FF2B5EF4-FFF2-40B4-BE49-F238E27FC236}">
                <a16:creationId xmlns:a16="http://schemas.microsoft.com/office/drawing/2014/main" id="{5FE9F12B-4D5C-C5BC-C7C8-7BEF10C41AE4}"/>
              </a:ext>
            </a:extLst>
          </p:cNvPr>
          <p:cNvSpPr/>
          <p:nvPr/>
        </p:nvSpPr>
        <p:spPr>
          <a:xfrm>
            <a:off x="10755517" y="6174463"/>
            <a:ext cx="1086497" cy="5069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EC2820B2-ADC6-AD04-7B65-18F61F4E35A1}"/>
              </a:ext>
            </a:extLst>
          </p:cNvPr>
          <p:cNvGrpSpPr/>
          <p:nvPr/>
        </p:nvGrpSpPr>
        <p:grpSpPr>
          <a:xfrm>
            <a:off x="1816920" y="6491428"/>
            <a:ext cx="8502170" cy="366572"/>
            <a:chOff x="1816920" y="6491428"/>
            <a:chExt cx="8502170" cy="366572"/>
          </a:xfrm>
        </p:grpSpPr>
        <p:pic>
          <p:nvPicPr>
            <p:cNvPr id="4" name="Slika 3">
              <a:extLst>
                <a:ext uri="{FF2B5EF4-FFF2-40B4-BE49-F238E27FC236}">
                  <a16:creationId xmlns:a16="http://schemas.microsoft.com/office/drawing/2014/main" id="{EFAFE95C-71DD-D404-9609-84F4C7815FE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16920" y="6491428"/>
              <a:ext cx="663622" cy="366572"/>
            </a:xfrm>
            <a:prstGeom prst="rect">
              <a:avLst/>
            </a:prstGeom>
          </p:spPr>
        </p:pic>
        <p:pic>
          <p:nvPicPr>
            <p:cNvPr id="6" name="Slika 5" descr="Slika, ki vsebuje besede besedilo&#10;&#10;Opis je samodejno ustvarjen">
              <a:extLst>
                <a:ext uri="{FF2B5EF4-FFF2-40B4-BE49-F238E27FC236}">
                  <a16:creationId xmlns:a16="http://schemas.microsoft.com/office/drawing/2014/main" id="{FEDEC8EA-8B1B-2D81-BDFE-490C8B0211B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367215" y="6518155"/>
              <a:ext cx="951875" cy="282435"/>
            </a:xfrm>
            <a:prstGeom prst="rect">
              <a:avLst/>
            </a:prstGeom>
          </p:spPr>
        </p:pic>
        <p:pic>
          <p:nvPicPr>
            <p:cNvPr id="8" name="Slika 7" descr="Slika, ki vsebuje besede besedilo&#10;&#10;Opis je samodejno ustvarjen">
              <a:extLst>
                <a:ext uri="{FF2B5EF4-FFF2-40B4-BE49-F238E27FC236}">
                  <a16:creationId xmlns:a16="http://schemas.microsoft.com/office/drawing/2014/main" id="{4DD3F4F8-5A74-F18F-97C7-AB9D3979476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041073" y="6561112"/>
              <a:ext cx="1440000" cy="233080"/>
            </a:xfrm>
            <a:prstGeom prst="rect">
              <a:avLst/>
            </a:prstGeom>
          </p:spPr>
        </p:pic>
      </p:grpSp>
      <p:pic>
        <p:nvPicPr>
          <p:cNvPr id="10" name="Slika 9" descr="Slika, ki vsebuje besede preslikava&#10;&#10;Opis je samodejno ustvarjen">
            <a:extLst>
              <a:ext uri="{FF2B5EF4-FFF2-40B4-BE49-F238E27FC236}">
                <a16:creationId xmlns:a16="http://schemas.microsoft.com/office/drawing/2014/main" id="{270808D7-01D4-8464-1582-ABBE3DC91FC0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4265" y="1632190"/>
            <a:ext cx="5648983" cy="41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296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54279" y="38993"/>
            <a:ext cx="7568976" cy="1143000"/>
          </a:xfrm>
        </p:spPr>
        <p:txBody>
          <a:bodyPr/>
          <a:lstStyle/>
          <a:p>
            <a:r>
              <a:rPr lang="en-US" dirty="0" err="1"/>
              <a:t>GeoCOOL</a:t>
            </a:r>
            <a:r>
              <a:rPr lang="en-US" dirty="0"/>
              <a:t> FOOD –</a:t>
            </a:r>
            <a:br>
              <a:rPr lang="en-US" dirty="0"/>
            </a:br>
            <a:r>
              <a:rPr lang="en-US" sz="2800" dirty="0" err="1"/>
              <a:t>Način</a:t>
            </a:r>
            <a:r>
              <a:rPr lang="en-US" sz="2800" dirty="0"/>
              <a:t> </a:t>
            </a:r>
            <a:r>
              <a:rPr lang="en-US" sz="2800" dirty="0" err="1"/>
              <a:t>izbora</a:t>
            </a:r>
            <a:r>
              <a:rPr lang="en-US" sz="2800" dirty="0"/>
              <a:t> </a:t>
            </a:r>
            <a:r>
              <a:rPr lang="en-US" sz="2800" dirty="0" err="1"/>
              <a:t>najprimernejših</a:t>
            </a:r>
            <a:r>
              <a:rPr lang="en-US" sz="2800" dirty="0"/>
              <a:t> </a:t>
            </a:r>
            <a:r>
              <a:rPr lang="en-US" sz="2800" dirty="0" err="1"/>
              <a:t>sistemov</a:t>
            </a:r>
            <a:r>
              <a:rPr lang="en-US" sz="2800" dirty="0"/>
              <a:t> rabe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90650" y="1414491"/>
            <a:ext cx="6488692" cy="525112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sl-SI" b="1" dirty="0">
                <a:solidFill>
                  <a:schemeClr val="tx1"/>
                </a:solidFill>
              </a:rPr>
              <a:t>Izbor najustreznejšega modela kvantifikacije potenciala </a:t>
            </a:r>
            <a:r>
              <a:rPr lang="sl-SI" dirty="0">
                <a:solidFill>
                  <a:schemeClr val="tx1"/>
                </a:solidFill>
              </a:rPr>
              <a:t>za načrtovanje potrebnih raziskav z možnostjo sezonskega skladiščenja energije v podzemni vodi za odprte sisteme voda-voda (angl. ATES) ali v kamnini za zaprte sisteme – </a:t>
            </a:r>
            <a:r>
              <a:rPr lang="sl-SI" dirty="0" err="1">
                <a:solidFill>
                  <a:schemeClr val="tx1"/>
                </a:solidFill>
              </a:rPr>
              <a:t>geosonde</a:t>
            </a:r>
            <a:r>
              <a:rPr lang="sl-SI" dirty="0">
                <a:solidFill>
                  <a:schemeClr val="tx1"/>
                </a:solidFill>
              </a:rPr>
              <a:t> (angl. BTES)</a:t>
            </a:r>
            <a:endParaRPr lang="en-US" dirty="0">
              <a:solidFill>
                <a:schemeClr val="tx1"/>
              </a:solidFill>
            </a:endParaRPr>
          </a:p>
          <a:p>
            <a:pPr lvl="2"/>
            <a:r>
              <a:rPr lang="sl-SI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M5.1 Izbor najustreznejšega modela kvantifikacije s predlogom robnih pogojev in prednostnim seznamom ključnih parametrov za načrtovanje potrebnih raziskav (M20) </a:t>
            </a:r>
            <a:endParaRPr lang="en-US" dirty="0"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777240" lvl="2" indent="0">
              <a:buNone/>
            </a:pPr>
            <a:endParaRPr lang="sl-SI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sl-SI" b="1" dirty="0">
                <a:solidFill>
                  <a:schemeClr val="tx1"/>
                </a:solidFill>
              </a:rPr>
              <a:t>Določitev optimalnih kriterijev za postavitev geotermalnih objektov </a:t>
            </a:r>
            <a:r>
              <a:rPr lang="sl-SI" dirty="0">
                <a:solidFill>
                  <a:schemeClr val="tx1"/>
                </a:solidFill>
              </a:rPr>
              <a:t>na pilotnem območju na podlagi izbranih analitičnih in numeričnih simulacij vpliva </a:t>
            </a:r>
            <a:endParaRPr lang="en-US" dirty="0">
              <a:solidFill>
                <a:schemeClr val="tx1"/>
              </a:solidFill>
            </a:endParaRPr>
          </a:p>
          <a:p>
            <a:pPr lvl="2"/>
            <a:r>
              <a:rPr lang="sl-SI" dirty="0">
                <a:cs typeface="Calibri" panose="020F0502020204030204" pitchFamily="34" charset="0"/>
              </a:rPr>
              <a:t>M6.1 Primerjava obeh modelskih pristopov (EED in FEFLOW) za določitev vpliva optimalnih kriterijev (M 27)  </a:t>
            </a:r>
          </a:p>
          <a:p>
            <a:pPr lvl="2"/>
            <a:endParaRPr lang="sl-SI" sz="20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endParaRPr lang="sl-SI" dirty="0">
              <a:solidFill>
                <a:schemeClr val="tx1"/>
              </a:solidFill>
            </a:endParaRPr>
          </a:p>
        </p:txBody>
      </p:sp>
      <p:sp>
        <p:nvSpPr>
          <p:cNvPr id="2" name="Pravokotnik 1">
            <a:extLst>
              <a:ext uri="{FF2B5EF4-FFF2-40B4-BE49-F238E27FC236}">
                <a16:creationId xmlns:a16="http://schemas.microsoft.com/office/drawing/2014/main" id="{5FE9F12B-4D5C-C5BC-C7C8-7BEF10C41AE4}"/>
              </a:ext>
            </a:extLst>
          </p:cNvPr>
          <p:cNvSpPr/>
          <p:nvPr/>
        </p:nvSpPr>
        <p:spPr>
          <a:xfrm>
            <a:off x="10755517" y="6174463"/>
            <a:ext cx="1086497" cy="5069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EC2820B2-ADC6-AD04-7B65-18F61F4E35A1}"/>
              </a:ext>
            </a:extLst>
          </p:cNvPr>
          <p:cNvGrpSpPr/>
          <p:nvPr/>
        </p:nvGrpSpPr>
        <p:grpSpPr>
          <a:xfrm>
            <a:off x="1816920" y="6491428"/>
            <a:ext cx="8502170" cy="366572"/>
            <a:chOff x="1816920" y="6491428"/>
            <a:chExt cx="8502170" cy="366572"/>
          </a:xfrm>
        </p:grpSpPr>
        <p:pic>
          <p:nvPicPr>
            <p:cNvPr id="4" name="Slika 3">
              <a:extLst>
                <a:ext uri="{FF2B5EF4-FFF2-40B4-BE49-F238E27FC236}">
                  <a16:creationId xmlns:a16="http://schemas.microsoft.com/office/drawing/2014/main" id="{EFAFE95C-71DD-D404-9609-84F4C7815FE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16920" y="6491428"/>
              <a:ext cx="663622" cy="366572"/>
            </a:xfrm>
            <a:prstGeom prst="rect">
              <a:avLst/>
            </a:prstGeom>
          </p:spPr>
        </p:pic>
        <p:pic>
          <p:nvPicPr>
            <p:cNvPr id="6" name="Slika 5" descr="Slika, ki vsebuje besede besedilo&#10;&#10;Opis je samodejno ustvarjen">
              <a:extLst>
                <a:ext uri="{FF2B5EF4-FFF2-40B4-BE49-F238E27FC236}">
                  <a16:creationId xmlns:a16="http://schemas.microsoft.com/office/drawing/2014/main" id="{FEDEC8EA-8B1B-2D81-BDFE-490C8B0211B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367215" y="6518155"/>
              <a:ext cx="951875" cy="282435"/>
            </a:xfrm>
            <a:prstGeom prst="rect">
              <a:avLst/>
            </a:prstGeom>
          </p:spPr>
        </p:pic>
        <p:pic>
          <p:nvPicPr>
            <p:cNvPr id="8" name="Slika 7" descr="Slika, ki vsebuje besede besedilo&#10;&#10;Opis je samodejno ustvarjen">
              <a:extLst>
                <a:ext uri="{FF2B5EF4-FFF2-40B4-BE49-F238E27FC236}">
                  <a16:creationId xmlns:a16="http://schemas.microsoft.com/office/drawing/2014/main" id="{4DD3F4F8-5A74-F18F-97C7-AB9D3979476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041073" y="6561112"/>
              <a:ext cx="1440000" cy="233080"/>
            </a:xfrm>
            <a:prstGeom prst="rect">
              <a:avLst/>
            </a:prstGeom>
          </p:spPr>
        </p:pic>
      </p:grpSp>
      <p:grpSp>
        <p:nvGrpSpPr>
          <p:cNvPr id="9" name="Skupina 8">
            <a:extLst>
              <a:ext uri="{FF2B5EF4-FFF2-40B4-BE49-F238E27FC236}">
                <a16:creationId xmlns:a16="http://schemas.microsoft.com/office/drawing/2014/main" id="{3BC7472E-E223-4BF1-9809-614467AAE188}"/>
              </a:ext>
            </a:extLst>
          </p:cNvPr>
          <p:cNvGrpSpPr/>
          <p:nvPr/>
        </p:nvGrpSpPr>
        <p:grpSpPr>
          <a:xfrm>
            <a:off x="7239365" y="1854925"/>
            <a:ext cx="4556197" cy="3902049"/>
            <a:chOff x="7211668" y="1438901"/>
            <a:chExt cx="4868735" cy="4053223"/>
          </a:xfrm>
        </p:grpSpPr>
        <p:pic>
          <p:nvPicPr>
            <p:cNvPr id="10" name="Slika 9">
              <a:extLst>
                <a:ext uri="{FF2B5EF4-FFF2-40B4-BE49-F238E27FC236}">
                  <a16:creationId xmlns:a16="http://schemas.microsoft.com/office/drawing/2014/main" id="{EB19558A-2DDA-D6B5-347D-1327A6C34B3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211668" y="1438901"/>
              <a:ext cx="4868735" cy="4053223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1" name="Skupina 10">
              <a:extLst>
                <a:ext uri="{FF2B5EF4-FFF2-40B4-BE49-F238E27FC236}">
                  <a16:creationId xmlns:a16="http://schemas.microsoft.com/office/drawing/2014/main" id="{198FDBA9-7B5D-BD86-F04D-3E478333E1D5}"/>
                </a:ext>
              </a:extLst>
            </p:cNvPr>
            <p:cNvGrpSpPr/>
            <p:nvPr/>
          </p:nvGrpSpPr>
          <p:grpSpPr>
            <a:xfrm>
              <a:off x="9276355" y="2756017"/>
              <a:ext cx="2800491" cy="1632880"/>
              <a:chOff x="9276355" y="2756017"/>
              <a:chExt cx="2800491" cy="1632880"/>
            </a:xfrm>
          </p:grpSpPr>
          <p:sp>
            <p:nvSpPr>
              <p:cNvPr id="12" name="PoljeZBesedilom 11">
                <a:extLst>
                  <a:ext uri="{FF2B5EF4-FFF2-40B4-BE49-F238E27FC236}">
                    <a16:creationId xmlns:a16="http://schemas.microsoft.com/office/drawing/2014/main" id="{2D548F6B-C819-3CF3-E0A1-307919F8969B}"/>
                  </a:ext>
                </a:extLst>
              </p:cNvPr>
              <p:cNvSpPr txBox="1"/>
              <p:nvPr/>
            </p:nvSpPr>
            <p:spPr>
              <a:xfrm rot="20720895">
                <a:off x="10795679" y="3957810"/>
                <a:ext cx="1281167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050" dirty="0">
                    <a:solidFill>
                      <a:schemeClr val="bg1">
                        <a:lumMod val="50000"/>
                      </a:schemeClr>
                    </a:solidFill>
                  </a:rPr>
                  <a:t>https://gajbica.si</a:t>
                </a:r>
                <a:endParaRPr lang="sl-SI" sz="105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pic>
            <p:nvPicPr>
              <p:cNvPr id="13" name="Slika 12">
                <a:extLst>
                  <a:ext uri="{FF2B5EF4-FFF2-40B4-BE49-F238E27FC236}">
                    <a16:creationId xmlns:a16="http://schemas.microsoft.com/office/drawing/2014/main" id="{5A180CE5-6EAB-7CEB-5349-B2E6D80824C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10756060" y="2756017"/>
                <a:ext cx="1092017" cy="1084705"/>
              </a:xfrm>
              <a:prstGeom prst="rect">
                <a:avLst/>
              </a:prstGeom>
            </p:spPr>
          </p:pic>
          <p:pic>
            <p:nvPicPr>
              <p:cNvPr id="14" name="Slika 13">
                <a:extLst>
                  <a:ext uri="{FF2B5EF4-FFF2-40B4-BE49-F238E27FC236}">
                    <a16:creationId xmlns:a16="http://schemas.microsoft.com/office/drawing/2014/main" id="{AF4D1199-F626-A4C4-5ED3-615A0184C9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9519177" y="2775067"/>
                <a:ext cx="1006025" cy="975844"/>
              </a:xfrm>
              <a:prstGeom prst="rect">
                <a:avLst/>
              </a:prstGeom>
            </p:spPr>
          </p:pic>
          <p:sp>
            <p:nvSpPr>
              <p:cNvPr id="15" name="PoljeZBesedilom 14">
                <a:extLst>
                  <a:ext uri="{FF2B5EF4-FFF2-40B4-BE49-F238E27FC236}">
                    <a16:creationId xmlns:a16="http://schemas.microsoft.com/office/drawing/2014/main" id="{0EBA7491-E20F-B5A9-B6A9-520C4B263963}"/>
                  </a:ext>
                </a:extLst>
              </p:cNvPr>
              <p:cNvSpPr txBox="1"/>
              <p:nvPr/>
            </p:nvSpPr>
            <p:spPr>
              <a:xfrm rot="981046">
                <a:off x="9276355" y="4127287"/>
                <a:ext cx="2512595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050" dirty="0">
                    <a:solidFill>
                      <a:schemeClr val="bg1">
                        <a:lumMod val="50000"/>
                      </a:schemeClr>
                    </a:solidFill>
                  </a:rPr>
                  <a:t>https://kuhajmo.com</a:t>
                </a:r>
                <a:endParaRPr lang="sl-SI" sz="105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44863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54279" y="35427"/>
            <a:ext cx="10974110" cy="1143000"/>
          </a:xfrm>
        </p:spPr>
        <p:txBody>
          <a:bodyPr/>
          <a:lstStyle/>
          <a:p>
            <a:r>
              <a:rPr lang="en-US" dirty="0" err="1"/>
              <a:t>GeoCOOL</a:t>
            </a:r>
            <a:r>
              <a:rPr lang="en-US" dirty="0"/>
              <a:t> FOOD –</a:t>
            </a:r>
            <a:br>
              <a:rPr lang="en-US" dirty="0"/>
            </a:br>
            <a:r>
              <a:rPr lang="en-US" sz="2800" dirty="0" err="1"/>
              <a:t>Priprava</a:t>
            </a:r>
            <a:r>
              <a:rPr lang="en-US" sz="2800" dirty="0"/>
              <a:t> </a:t>
            </a:r>
            <a:r>
              <a:rPr lang="en-US" sz="2800" dirty="0" err="1"/>
              <a:t>smernic</a:t>
            </a:r>
            <a:r>
              <a:rPr lang="en-US" sz="2800" dirty="0"/>
              <a:t> in </a:t>
            </a:r>
            <a:r>
              <a:rPr lang="en-US" sz="2800" dirty="0" err="1"/>
              <a:t>sodelovanje</a:t>
            </a:r>
            <a:r>
              <a:rPr lang="en-US" sz="2800" dirty="0"/>
              <a:t> z </a:t>
            </a:r>
            <a:r>
              <a:rPr lang="en-US" sz="2800" dirty="0" err="1"/>
              <a:t>zainteresirano</a:t>
            </a:r>
            <a:r>
              <a:rPr lang="en-US" sz="2800" dirty="0"/>
              <a:t> </a:t>
            </a:r>
            <a:r>
              <a:rPr lang="en-US" sz="2800" dirty="0" err="1"/>
              <a:t>javnostjo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869577" y="1380347"/>
            <a:ext cx="6207911" cy="5251129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sl-SI" b="1" dirty="0">
                <a:solidFill>
                  <a:schemeClr val="tx1"/>
                </a:solidFill>
              </a:rPr>
              <a:t>Priprava predloga tehničnih smernic</a:t>
            </a:r>
            <a:r>
              <a:rPr lang="sl-SI" dirty="0">
                <a:solidFill>
                  <a:schemeClr val="tx1"/>
                </a:solidFill>
              </a:rPr>
              <a:t> in predlogov (zakonodajnih) omejitev za izvedbo sistemov z upoštevanjem vpliva na okolje, ki bodo pripravljeni za obravnavo na</a:t>
            </a:r>
            <a:r>
              <a:rPr lang="en-US" dirty="0">
                <a:solidFill>
                  <a:schemeClr val="tx1"/>
                </a:solidFill>
              </a:rPr>
              <a:t> MZI</a:t>
            </a:r>
          </a:p>
          <a:p>
            <a:pPr lvl="2"/>
            <a:r>
              <a:rPr lang="sl-SI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M7.1 Smernice (M 36)</a:t>
            </a:r>
            <a:endParaRPr lang="sl-SI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sl-SI" b="1" dirty="0">
                <a:solidFill>
                  <a:schemeClr val="tx1"/>
                </a:solidFill>
              </a:rPr>
              <a:t>Izvedba javne delavnice </a:t>
            </a:r>
            <a:r>
              <a:rPr lang="sl-SI" dirty="0">
                <a:solidFill>
                  <a:schemeClr val="tx1"/>
                </a:solidFill>
              </a:rPr>
              <a:t>za obravnavo predlogov smernic </a:t>
            </a:r>
          </a:p>
          <a:p>
            <a:pPr lvl="1">
              <a:lnSpc>
                <a:spcPct val="100000"/>
              </a:lnSpc>
            </a:pPr>
            <a:r>
              <a:rPr lang="en-US" sz="1800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Sp</a:t>
            </a:r>
            <a:r>
              <a:rPr lang="sl-SI" sz="18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letni vprašalniki </a:t>
            </a:r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 </a:t>
            </a:r>
            <a:r>
              <a:rPr lang="sl-SI" sz="18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interes</a:t>
            </a:r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 </a:t>
            </a:r>
            <a:r>
              <a:rPr lang="sl-SI" sz="18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vključitve deležnikov</a:t>
            </a:r>
            <a:endParaRPr lang="en-US" sz="18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</a:pPr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</a:t>
            </a:r>
            <a:r>
              <a:rPr lang="sl-SI" sz="18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et poglobljenih intervjujev (uporabniki,</a:t>
            </a:r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sl-SI" sz="18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projektanti</a:t>
            </a:r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kmetijski</a:t>
            </a:r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svetovalci</a:t>
            </a:r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sl-SI" sz="18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upravljalci</a:t>
            </a:r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</a:p>
          <a:p>
            <a:pPr lvl="1">
              <a:lnSpc>
                <a:spcPct val="100000"/>
              </a:lnSpc>
            </a:pPr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</a:t>
            </a:r>
            <a:r>
              <a:rPr lang="sl-SI" sz="1800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elavnica</a:t>
            </a:r>
            <a:r>
              <a:rPr lang="sl-SI" sz="18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 </a:t>
            </a:r>
            <a:r>
              <a:rPr lang="sl-SI" sz="18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izmenjavi dobrih praks hladilnic in prepoznavanju potreb </a:t>
            </a:r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 </a:t>
            </a:r>
            <a:r>
              <a:rPr lang="en-US" sz="1800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novih</a:t>
            </a:r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ter</a:t>
            </a:r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željenem</a:t>
            </a:r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sl-SI" sz="18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prehodu na </a:t>
            </a:r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OVE (PGE)</a:t>
            </a:r>
          </a:p>
          <a:p>
            <a:pPr lvl="1">
              <a:lnSpc>
                <a:spcPct val="100000"/>
              </a:lnSpc>
            </a:pPr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De</a:t>
            </a:r>
            <a:r>
              <a:rPr lang="sl-SI" sz="1800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lavnica</a:t>
            </a:r>
            <a:r>
              <a:rPr lang="sl-SI" sz="18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 </a:t>
            </a:r>
            <a:r>
              <a:rPr lang="sl-SI" sz="18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predlogu tehničnih smernic in zakonodaj</a:t>
            </a:r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</a:t>
            </a:r>
            <a:endParaRPr lang="sl-SI" sz="1600" kern="11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sl-SI" dirty="0">
                <a:latin typeface="Calibri" panose="020F0502020204030204" pitchFamily="34" charset="0"/>
                <a:cs typeface="Calibri" panose="020F0502020204030204" pitchFamily="34" charset="0"/>
              </a:rPr>
              <a:t>M8.1 Izvedena javna strokovna delavnica za obravnavo predloga smernic (M 31)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Pravokotnik 1">
            <a:extLst>
              <a:ext uri="{FF2B5EF4-FFF2-40B4-BE49-F238E27FC236}">
                <a16:creationId xmlns:a16="http://schemas.microsoft.com/office/drawing/2014/main" id="{AE1989B7-6786-A30F-4F49-D8F3BCF13E19}"/>
              </a:ext>
            </a:extLst>
          </p:cNvPr>
          <p:cNvSpPr/>
          <p:nvPr/>
        </p:nvSpPr>
        <p:spPr>
          <a:xfrm>
            <a:off x="10755517" y="6174463"/>
            <a:ext cx="1086497" cy="5069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362AA676-DED2-654F-BFD0-319F5C3E1CBF}"/>
              </a:ext>
            </a:extLst>
          </p:cNvPr>
          <p:cNvGrpSpPr/>
          <p:nvPr/>
        </p:nvGrpSpPr>
        <p:grpSpPr>
          <a:xfrm>
            <a:off x="1816920" y="6491428"/>
            <a:ext cx="8502170" cy="366572"/>
            <a:chOff x="1816920" y="6491428"/>
            <a:chExt cx="8502170" cy="366572"/>
          </a:xfrm>
        </p:grpSpPr>
        <p:pic>
          <p:nvPicPr>
            <p:cNvPr id="4" name="Slika 3">
              <a:extLst>
                <a:ext uri="{FF2B5EF4-FFF2-40B4-BE49-F238E27FC236}">
                  <a16:creationId xmlns:a16="http://schemas.microsoft.com/office/drawing/2014/main" id="{DA68A5AD-C049-678A-C143-15912714B0F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16920" y="6491428"/>
              <a:ext cx="663622" cy="366572"/>
            </a:xfrm>
            <a:prstGeom prst="rect">
              <a:avLst/>
            </a:prstGeom>
          </p:spPr>
        </p:pic>
        <p:pic>
          <p:nvPicPr>
            <p:cNvPr id="6" name="Slika 5" descr="Slika, ki vsebuje besede besedilo&#10;&#10;Opis je samodejno ustvarjen">
              <a:extLst>
                <a:ext uri="{FF2B5EF4-FFF2-40B4-BE49-F238E27FC236}">
                  <a16:creationId xmlns:a16="http://schemas.microsoft.com/office/drawing/2014/main" id="{DF86B18D-D406-245C-1EC4-7885D2827B5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367215" y="6518155"/>
              <a:ext cx="951875" cy="282435"/>
            </a:xfrm>
            <a:prstGeom prst="rect">
              <a:avLst/>
            </a:prstGeom>
          </p:spPr>
        </p:pic>
        <p:pic>
          <p:nvPicPr>
            <p:cNvPr id="8" name="Slika 7" descr="Slika, ki vsebuje besede besedilo&#10;&#10;Opis je samodejno ustvarjen">
              <a:extLst>
                <a:ext uri="{FF2B5EF4-FFF2-40B4-BE49-F238E27FC236}">
                  <a16:creationId xmlns:a16="http://schemas.microsoft.com/office/drawing/2014/main" id="{DA65BECB-C40F-460B-3394-8D5B553C602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041073" y="6561112"/>
              <a:ext cx="1440000" cy="233080"/>
            </a:xfrm>
            <a:prstGeom prst="rect">
              <a:avLst/>
            </a:prstGeom>
          </p:spPr>
        </p:pic>
      </p:grpSp>
      <p:pic>
        <p:nvPicPr>
          <p:cNvPr id="11" name="Slika 10">
            <a:extLst>
              <a:ext uri="{FF2B5EF4-FFF2-40B4-BE49-F238E27FC236}">
                <a16:creationId xmlns:a16="http://schemas.microsoft.com/office/drawing/2014/main" id="{4F12D329-18DF-EF82-8624-B15521907444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5609" y="1876353"/>
            <a:ext cx="5245852" cy="3836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434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073" y="2070919"/>
            <a:ext cx="11441710" cy="1973323"/>
          </a:xfrm>
        </p:spPr>
        <p:txBody>
          <a:bodyPr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CRP »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Naša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hrana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podeželje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naravni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viri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 št. </a:t>
            </a:r>
            <a:r>
              <a:rPr lang="sl-SI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V1-2213 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sl-SI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GeoCOOL</a:t>
            </a:r>
            <a:r>
              <a:rPr lang="sl-SI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FOOD – 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Hladno skladiščenje hrane z rabo plitve geotermalne energije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26F87FF9-B6E5-C1C3-E35E-B1D0D2BE053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73183" y="4642145"/>
            <a:ext cx="11651045" cy="160428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sz="2000" dirty="0" err="1"/>
              <a:t>Več</a:t>
            </a:r>
            <a:r>
              <a:rPr lang="en-US" sz="2000" dirty="0"/>
              <a:t> </a:t>
            </a:r>
            <a:r>
              <a:rPr lang="en-US" sz="2000" dirty="0" err="1"/>
              <a:t>informacij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:</a:t>
            </a:r>
          </a:p>
          <a:p>
            <a:pPr marL="571500" indent="-457200">
              <a:spcBef>
                <a:spcPts val="0"/>
              </a:spcBef>
              <a:spcAft>
                <a:spcPts val="2400"/>
              </a:spcAft>
              <a:buFontTx/>
              <a:buChar char="-"/>
            </a:pPr>
            <a:r>
              <a:rPr lang="en-US" sz="2000" dirty="0">
                <a:hlinkClick r:id="rId3"/>
              </a:rPr>
              <a:t>nina.rman@geo-zs.si</a:t>
            </a:r>
            <a:endParaRPr lang="en-US" sz="2000" dirty="0"/>
          </a:p>
          <a:p>
            <a:pPr marL="571500" indent="-457200">
              <a:spcBef>
                <a:spcPts val="0"/>
              </a:spcBef>
              <a:spcAft>
                <a:spcPts val="2400"/>
              </a:spcAft>
              <a:buFontTx/>
              <a:buChar char="-"/>
            </a:pPr>
            <a:r>
              <a:rPr lang="sl-SI" sz="2000" dirty="0">
                <a:hlinkClick r:id="rId4"/>
              </a:rPr>
              <a:t>https://www.geo-zs.si/?option=com_content&amp;view=article&amp;id=1156</a:t>
            </a:r>
            <a:r>
              <a:rPr lang="en-US" sz="2000" dirty="0"/>
              <a:t> </a:t>
            </a:r>
            <a:endParaRPr lang="sl-SI" sz="2000" dirty="0"/>
          </a:p>
        </p:txBody>
      </p:sp>
      <p:pic>
        <p:nvPicPr>
          <p:cNvPr id="6" name="Slika 5" descr="Slika, ki vsebuje besede besedilo, steklenica&#10;&#10;Opis je samodejno ustvarjen">
            <a:extLst>
              <a:ext uri="{FF2B5EF4-FFF2-40B4-BE49-F238E27FC236}">
                <a16:creationId xmlns:a16="http://schemas.microsoft.com/office/drawing/2014/main" id="{11193B1B-E17C-6601-3B62-CAAA1009245C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34985" y="622092"/>
            <a:ext cx="3218973" cy="676147"/>
          </a:xfrm>
          <a:prstGeom prst="rect">
            <a:avLst/>
          </a:prstGeom>
        </p:spPr>
      </p:pic>
      <p:pic>
        <p:nvPicPr>
          <p:cNvPr id="8" name="Slika 7">
            <a:extLst>
              <a:ext uri="{FF2B5EF4-FFF2-40B4-BE49-F238E27FC236}">
                <a16:creationId xmlns:a16="http://schemas.microsoft.com/office/drawing/2014/main" id="{35E9CEE1-B724-319B-E8C4-E7C0834CC62C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56305" y="599253"/>
            <a:ext cx="1495977" cy="64913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" name="Skupina 6">
            <a:extLst>
              <a:ext uri="{FF2B5EF4-FFF2-40B4-BE49-F238E27FC236}">
                <a16:creationId xmlns:a16="http://schemas.microsoft.com/office/drawing/2014/main" id="{FBDB3137-A617-F0A2-D124-1126D11B1EA4}"/>
              </a:ext>
            </a:extLst>
          </p:cNvPr>
          <p:cNvGrpSpPr/>
          <p:nvPr/>
        </p:nvGrpSpPr>
        <p:grpSpPr>
          <a:xfrm>
            <a:off x="1816920" y="6491428"/>
            <a:ext cx="8502170" cy="366572"/>
            <a:chOff x="1816920" y="6491428"/>
            <a:chExt cx="8502170" cy="366572"/>
          </a:xfrm>
        </p:grpSpPr>
        <p:pic>
          <p:nvPicPr>
            <p:cNvPr id="9" name="Slika 8">
              <a:extLst>
                <a:ext uri="{FF2B5EF4-FFF2-40B4-BE49-F238E27FC236}">
                  <a16:creationId xmlns:a16="http://schemas.microsoft.com/office/drawing/2014/main" id="{1DED3F74-C48F-8111-B02B-53136C33BE1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16920" y="6491428"/>
              <a:ext cx="663622" cy="366572"/>
            </a:xfrm>
            <a:prstGeom prst="rect">
              <a:avLst/>
            </a:prstGeom>
          </p:spPr>
        </p:pic>
        <p:pic>
          <p:nvPicPr>
            <p:cNvPr id="11" name="Slika 10" descr="Slika, ki vsebuje besede besedilo&#10;&#10;Opis je samodejno ustvarjen">
              <a:extLst>
                <a:ext uri="{FF2B5EF4-FFF2-40B4-BE49-F238E27FC236}">
                  <a16:creationId xmlns:a16="http://schemas.microsoft.com/office/drawing/2014/main" id="{597B0938-AEE3-68B4-1E5F-3545AF039E2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367215" y="6518155"/>
              <a:ext cx="951875" cy="282435"/>
            </a:xfrm>
            <a:prstGeom prst="rect">
              <a:avLst/>
            </a:prstGeom>
          </p:spPr>
        </p:pic>
        <p:pic>
          <p:nvPicPr>
            <p:cNvPr id="13" name="Slika 12" descr="Slika, ki vsebuje besede besedilo&#10;&#10;Opis je samodejno ustvarjen">
              <a:extLst>
                <a:ext uri="{FF2B5EF4-FFF2-40B4-BE49-F238E27FC236}">
                  <a16:creationId xmlns:a16="http://schemas.microsoft.com/office/drawing/2014/main" id="{D61373AD-1474-2F67-9CF7-E3B068DEBC4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041073" y="6561112"/>
              <a:ext cx="1440000" cy="2330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11058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71695" y="173701"/>
            <a:ext cx="7568976" cy="1143000"/>
          </a:xfrm>
        </p:spPr>
        <p:txBody>
          <a:bodyPr/>
          <a:lstStyle/>
          <a:p>
            <a:r>
              <a:rPr lang="en-US" dirty="0" err="1"/>
              <a:t>Časovnica</a:t>
            </a:r>
            <a:endParaRPr lang="en-US" dirty="0"/>
          </a:p>
        </p:txBody>
      </p:sp>
      <p:sp>
        <p:nvSpPr>
          <p:cNvPr id="3" name="Pravokotnik 2">
            <a:extLst>
              <a:ext uri="{FF2B5EF4-FFF2-40B4-BE49-F238E27FC236}">
                <a16:creationId xmlns:a16="http://schemas.microsoft.com/office/drawing/2014/main" id="{09E34320-68DB-3C97-CBD5-837D03C9B64D}"/>
              </a:ext>
            </a:extLst>
          </p:cNvPr>
          <p:cNvSpPr/>
          <p:nvPr/>
        </p:nvSpPr>
        <p:spPr>
          <a:xfrm>
            <a:off x="10755517" y="6174463"/>
            <a:ext cx="1086497" cy="5069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9946E31C-6DF2-A37A-EF8B-D4624E610F24}"/>
              </a:ext>
            </a:extLst>
          </p:cNvPr>
          <p:cNvGrpSpPr/>
          <p:nvPr/>
        </p:nvGrpSpPr>
        <p:grpSpPr>
          <a:xfrm>
            <a:off x="1816920" y="6491428"/>
            <a:ext cx="8502170" cy="366572"/>
            <a:chOff x="1816920" y="6491428"/>
            <a:chExt cx="8502170" cy="366572"/>
          </a:xfrm>
        </p:grpSpPr>
        <p:pic>
          <p:nvPicPr>
            <p:cNvPr id="6" name="Slika 5">
              <a:extLst>
                <a:ext uri="{FF2B5EF4-FFF2-40B4-BE49-F238E27FC236}">
                  <a16:creationId xmlns:a16="http://schemas.microsoft.com/office/drawing/2014/main" id="{C720FC6A-DB7C-B9E4-A68C-77EFB030028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16920" y="6491428"/>
              <a:ext cx="663622" cy="366572"/>
            </a:xfrm>
            <a:prstGeom prst="rect">
              <a:avLst/>
            </a:prstGeom>
          </p:spPr>
        </p:pic>
        <p:pic>
          <p:nvPicPr>
            <p:cNvPr id="8" name="Slika 7" descr="Slika, ki vsebuje besede besedilo&#10;&#10;Opis je samodejno ustvarjen">
              <a:extLst>
                <a:ext uri="{FF2B5EF4-FFF2-40B4-BE49-F238E27FC236}">
                  <a16:creationId xmlns:a16="http://schemas.microsoft.com/office/drawing/2014/main" id="{77491639-9299-AC4E-9922-3E1CCE22B93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367215" y="6518155"/>
              <a:ext cx="951875" cy="282435"/>
            </a:xfrm>
            <a:prstGeom prst="rect">
              <a:avLst/>
            </a:prstGeom>
          </p:spPr>
        </p:pic>
        <p:pic>
          <p:nvPicPr>
            <p:cNvPr id="9" name="Slika 8" descr="Slika, ki vsebuje besede besedilo&#10;&#10;Opis je samodejno ustvarjen">
              <a:extLst>
                <a:ext uri="{FF2B5EF4-FFF2-40B4-BE49-F238E27FC236}">
                  <a16:creationId xmlns:a16="http://schemas.microsoft.com/office/drawing/2014/main" id="{FC23AAEB-903C-558A-0F70-1200ADE3B07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041073" y="6561112"/>
              <a:ext cx="1440000" cy="233080"/>
            </a:xfrm>
            <a:prstGeom prst="rect">
              <a:avLst/>
            </a:prstGeom>
          </p:spPr>
        </p:pic>
      </p:grpSp>
      <p:pic>
        <p:nvPicPr>
          <p:cNvPr id="2" name="Slika 1">
            <a:extLst>
              <a:ext uri="{FF2B5EF4-FFF2-40B4-BE49-F238E27FC236}">
                <a16:creationId xmlns:a16="http://schemas.microsoft.com/office/drawing/2014/main" id="{74C7C04A-6F45-457A-B4A3-8A3AFB44E597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1061" y="1417638"/>
            <a:ext cx="11930343" cy="491349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2451715" y="2298273"/>
            <a:ext cx="9951217" cy="4119944"/>
          </a:xfrm>
        </p:spPr>
        <p:txBody>
          <a:bodyPr>
            <a:normAutofit/>
          </a:bodyPr>
          <a:lstStyle/>
          <a:p>
            <a:pPr marL="114300" indent="0">
              <a:lnSpc>
                <a:spcPct val="100000"/>
              </a:lnSpc>
              <a:buNone/>
            </a:pPr>
            <a:r>
              <a:rPr lang="sl-SI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Inventarizacija obstoječih hladilnic</a:t>
            </a:r>
          </a:p>
          <a:p>
            <a:pPr marL="114300" indent="0">
              <a:lnSpc>
                <a:spcPct val="100000"/>
              </a:lnSpc>
              <a:buNone/>
            </a:pP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lnSpc>
                <a:spcPct val="100000"/>
              </a:lnSpc>
              <a:buNone/>
            </a:pPr>
            <a:r>
              <a:rPr lang="sl-SI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Opredelitev tipskih bazičnih in koničnih energetskih potreb</a:t>
            </a:r>
          </a:p>
          <a:p>
            <a:pPr marL="114300" indent="0">
              <a:lnSpc>
                <a:spcPct val="100000"/>
              </a:lnSpc>
              <a:buNone/>
            </a:pP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lnSpc>
                <a:spcPct val="100000"/>
              </a:lnSpc>
              <a:buNone/>
            </a:pPr>
            <a:r>
              <a:rPr lang="sl-SI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Analiza naravnih danosti</a:t>
            </a:r>
          </a:p>
          <a:p>
            <a:pPr marL="114300" indent="0">
              <a:lnSpc>
                <a:spcPct val="100000"/>
              </a:lnSpc>
              <a:buNone/>
            </a:pP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lnSpc>
                <a:spcPct val="100000"/>
              </a:lnSpc>
              <a:buNone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             </a:t>
            </a:r>
            <a:r>
              <a:rPr lang="sl-SI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Analiza dostopnih tehnologij 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lnSpc>
                <a:spcPct val="100000"/>
              </a:lnSpc>
              <a:buNone/>
            </a:pPr>
            <a:r>
              <a:rPr lang="en-US" sz="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pPr marL="114300" indent="0">
              <a:lnSpc>
                <a:spcPct val="100000"/>
              </a:lnSpc>
              <a:buNone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    </a:t>
            </a:r>
            <a:r>
              <a:rPr lang="sl-SI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Izbor modela kvantifikacije potenciala 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lnSpc>
                <a:spcPct val="100000"/>
              </a:lnSpc>
              <a:buNone/>
            </a:pPr>
            <a:endParaRPr lang="en-US" sz="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lnSpc>
                <a:spcPct val="100000"/>
              </a:lnSpc>
              <a:buNone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         </a:t>
            </a:r>
            <a:r>
              <a:rPr lang="sl-SI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Določitev kriterijev za postavitev objektov</a:t>
            </a:r>
          </a:p>
          <a:p>
            <a:pPr marL="114300" indent="0">
              <a:lnSpc>
                <a:spcPct val="100000"/>
              </a:lnSpc>
              <a:buNone/>
            </a:pPr>
            <a:endParaRPr lang="en-US" sz="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lnSpc>
                <a:spcPct val="100000"/>
              </a:lnSpc>
              <a:buNone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sl-SI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Priprava tehničnih smernic 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lnSpc>
                <a:spcPct val="100000"/>
              </a:lnSpc>
              <a:buNone/>
            </a:pPr>
            <a:endParaRPr lang="en-US" sz="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lnSpc>
                <a:spcPct val="100000"/>
              </a:lnSpc>
              <a:buNone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l-SI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Izvedba javne delavnice</a:t>
            </a:r>
          </a:p>
        </p:txBody>
      </p:sp>
      <p:cxnSp>
        <p:nvCxnSpPr>
          <p:cNvPr id="11" name="Raven povezovalnik 10">
            <a:extLst>
              <a:ext uri="{FF2B5EF4-FFF2-40B4-BE49-F238E27FC236}">
                <a16:creationId xmlns:a16="http://schemas.microsoft.com/office/drawing/2014/main" id="{BA0FB61F-FEE3-2608-4E8A-19C8220A34E4}"/>
              </a:ext>
            </a:extLst>
          </p:cNvPr>
          <p:cNvCxnSpPr>
            <a:cxnSpLocks/>
          </p:cNvCxnSpPr>
          <p:nvPr/>
        </p:nvCxnSpPr>
        <p:spPr>
          <a:xfrm>
            <a:off x="3303452" y="1417638"/>
            <a:ext cx="0" cy="491349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en povezovalnik 11">
            <a:extLst>
              <a:ext uri="{FF2B5EF4-FFF2-40B4-BE49-F238E27FC236}">
                <a16:creationId xmlns:a16="http://schemas.microsoft.com/office/drawing/2014/main" id="{D244B2FF-B8B0-BAA0-E6D4-4C81E6535ED1}"/>
              </a:ext>
            </a:extLst>
          </p:cNvPr>
          <p:cNvCxnSpPr>
            <a:cxnSpLocks/>
          </p:cNvCxnSpPr>
          <p:nvPr/>
        </p:nvCxnSpPr>
        <p:spPr>
          <a:xfrm>
            <a:off x="6326777" y="1417638"/>
            <a:ext cx="0" cy="491349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en povezovalnik 12">
            <a:extLst>
              <a:ext uri="{FF2B5EF4-FFF2-40B4-BE49-F238E27FC236}">
                <a16:creationId xmlns:a16="http://schemas.microsoft.com/office/drawing/2014/main" id="{00F0463F-4AE2-76E1-54FE-862F107CFEBC}"/>
              </a:ext>
            </a:extLst>
          </p:cNvPr>
          <p:cNvCxnSpPr>
            <a:cxnSpLocks/>
          </p:cNvCxnSpPr>
          <p:nvPr/>
        </p:nvCxnSpPr>
        <p:spPr>
          <a:xfrm>
            <a:off x="9589589" y="1417638"/>
            <a:ext cx="0" cy="49722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18340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oZS_prez_Xx">
  <a:themeElements>
    <a:clrScheme name="Custom 1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9EC650"/>
      </a:accent1>
      <a:accent2>
        <a:srgbClr val="91B1D2"/>
      </a:accent2>
      <a:accent3>
        <a:srgbClr val="0074AF"/>
      </a:accent3>
      <a:accent4>
        <a:srgbClr val="808080"/>
      </a:accent4>
      <a:accent5>
        <a:srgbClr val="5CAC34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oZS_presentation_2 (16-9)" id="{2E4A5535-5A77-6A40-B905-0CC8523FF62C}" vid="{B0976FCA-C3DA-5C4D-A24B-9BB1D1EED593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GeoZS_predstavitev_bela (widescreen)</Template>
  <TotalTime>280</TotalTime>
  <Words>690</Words>
  <Application>Microsoft Office PowerPoint</Application>
  <PresentationFormat>Širokozaslonsko</PresentationFormat>
  <Paragraphs>79</Paragraphs>
  <Slides>8</Slides>
  <Notes>7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GeoZS_prez_Xx</vt:lpstr>
      <vt:lpstr>CRP »Naša hrana, podeželje in naravni viri« št. V1-2213   GeoCOOL FOOD –  Hladno skladiščenje hrane z rabo plitve geotermalne energije </vt:lpstr>
      <vt:lpstr>GeoCOOL FOOD –  Hladno skladiščenje hrane z rabo plitve geotermalne energije</vt:lpstr>
      <vt:lpstr>GeoCOOL FOOD – Pregled hladilnic in natančna določitev njihovih energetskih potreb</vt:lpstr>
      <vt:lpstr>GeoCOOL FOOD – Analiza naravnega potenciala za PGE in dostopnih tehnologij</vt:lpstr>
      <vt:lpstr>GeoCOOL FOOD – Način izbora najprimernejših sistemov rabe</vt:lpstr>
      <vt:lpstr>GeoCOOL FOOD – Priprava smernic in sodelovanje z zainteresirano javnostjo</vt:lpstr>
      <vt:lpstr>CRP »Naša hrana, podeželje in naravni viri« št. V1-2213   GeoCOOL FOOD –  Hladno skladiščenje hrane z rabo plitve geotermalne energije </vt:lpstr>
      <vt:lpstr>Časovnica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IZDELAVA PROSTORSKE BAZE PODATKOV IN SPLETNEGA INFORMACIJSKEGA SISTEMA</dc:title>
  <dc:creator>Nina Rman</dc:creator>
  <cp:lastModifiedBy>Robert Peklaj</cp:lastModifiedBy>
  <cp:revision>23</cp:revision>
  <dcterms:created xsi:type="dcterms:W3CDTF">2022-11-24T04:08:23Z</dcterms:created>
  <dcterms:modified xsi:type="dcterms:W3CDTF">2022-12-06T12:44:26Z</dcterms:modified>
</cp:coreProperties>
</file>