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56" r:id="rId3"/>
    <p:sldId id="408" r:id="rId4"/>
    <p:sldId id="424" r:id="rId5"/>
    <p:sldId id="409" r:id="rId6"/>
    <p:sldId id="410" r:id="rId7"/>
    <p:sldId id="411" r:id="rId8"/>
    <p:sldId id="412" r:id="rId9"/>
    <p:sldId id="413" r:id="rId10"/>
    <p:sldId id="425" r:id="rId11"/>
    <p:sldId id="417" r:id="rId12"/>
    <p:sldId id="418" r:id="rId13"/>
    <p:sldId id="420" r:id="rId14"/>
    <p:sldId id="423" r:id="rId15"/>
    <p:sldId id="427" r:id="rId16"/>
    <p:sldId id="414" r:id="rId17"/>
    <p:sldId id="421" r:id="rId18"/>
    <p:sldId id="422" r:id="rId19"/>
    <p:sldId id="426" r:id="rId20"/>
  </p:sldIdLst>
  <p:sldSz cx="9144000" cy="6858000" type="screen4x3"/>
  <p:notesSz cx="6797675" cy="992822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898" autoAdjust="0"/>
  </p:normalViewPr>
  <p:slideViewPr>
    <p:cSldViewPr>
      <p:cViewPr varScale="1">
        <p:scale>
          <a:sx n="94" d="100"/>
          <a:sy n="94" d="100"/>
        </p:scale>
        <p:origin x="20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6E873-349C-48CF-92BD-20D8A012BD39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7ACDA-1D9E-4759-9712-FB592DAE22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692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7ACDA-1D9E-4759-9712-FB592DAE223A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6324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7ACDA-1D9E-4759-9712-FB592DAE223A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3226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7ACDA-1D9E-4759-9712-FB592DAE223A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4305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7ACDA-1D9E-4759-9712-FB592DAE223A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0078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7ACDA-1D9E-4759-9712-FB592DAE223A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8656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7ACDA-1D9E-4759-9712-FB592DAE223A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6248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7ACDA-1D9E-4759-9712-FB592DAE223A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415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645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434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3360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0715-7AA6-4DFA-B0B3-75E5F11D89CC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4D5C-9B54-40F1-9EAA-CE30591E2ABC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Slika 6"/>
          <p:cNvPicPr preferRelativeResize="0"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93" y="-10606"/>
            <a:ext cx="9144000" cy="1999488"/>
          </a:xfrm>
          <a:prstGeom prst="rect">
            <a:avLst/>
          </a:prstGeom>
        </p:spPr>
      </p:pic>
      <p:sp>
        <p:nvSpPr>
          <p:cNvPr id="8" name="PoljeZBesedilom 7"/>
          <p:cNvSpPr txBox="1"/>
          <p:nvPr userDrawn="1"/>
        </p:nvSpPr>
        <p:spPr>
          <a:xfrm>
            <a:off x="0" y="1645578"/>
            <a:ext cx="9143000" cy="234000"/>
          </a:xfrm>
          <a:prstGeom prst="rect">
            <a:avLst/>
          </a:prstGeom>
          <a:solidFill>
            <a:srgbClr val="D7E4B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sl-SI" sz="1700" dirty="0">
                <a:latin typeface="Calibri" panose="020F0502020204030204" pitchFamily="34" charset="0"/>
              </a:rPr>
              <a:t>Kmetijsko gozdarski zavod Nova Gorica</a:t>
            </a:r>
          </a:p>
        </p:txBody>
      </p:sp>
    </p:spTree>
    <p:extLst>
      <p:ext uri="{BB962C8B-B14F-4D97-AF65-F5344CB8AC3E}">
        <p14:creationId xmlns:p14="http://schemas.microsoft.com/office/powerpoint/2010/main" val="4267722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0715-7AA6-4DFA-B0B3-75E5F11D89CC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4D5C-9B54-40F1-9EAA-CE30591E2ABC}" type="slidenum">
              <a:rPr lang="sl-SI" smtClean="0"/>
              <a:t>‹#›</a:t>
            </a:fld>
            <a:endParaRPr lang="sl-SI"/>
          </a:p>
        </p:txBody>
      </p:sp>
      <p:sp>
        <p:nvSpPr>
          <p:cNvPr id="7" name="Pravokotnik 6"/>
          <p:cNvSpPr/>
          <p:nvPr userDrawn="1"/>
        </p:nvSpPr>
        <p:spPr>
          <a:xfrm>
            <a:off x="-1000" y="1625624"/>
            <a:ext cx="9144000" cy="219200"/>
          </a:xfrm>
          <a:prstGeom prst="rect">
            <a:avLst/>
          </a:prstGeom>
          <a:gradFill>
            <a:gsLst>
              <a:gs pos="85000">
                <a:srgbClr val="EBF2DE"/>
              </a:gs>
              <a:gs pos="15000">
                <a:srgbClr val="D7E4BD"/>
              </a:gs>
              <a:gs pos="0">
                <a:schemeClr val="bg1"/>
              </a:gs>
              <a:gs pos="100000">
                <a:schemeClr val="bg1"/>
              </a:gs>
            </a:gsLst>
            <a:lin ang="54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764" y="125510"/>
            <a:ext cx="1926454" cy="128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9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0715-7AA6-4DFA-B0B3-75E5F11D89CC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4D5C-9B54-40F1-9EAA-CE30591E2ABC}" type="slidenum">
              <a:rPr lang="sl-SI" smtClean="0"/>
              <a:t>‹#›</a:t>
            </a:fld>
            <a:endParaRPr lang="sl-SI"/>
          </a:p>
        </p:txBody>
      </p:sp>
      <p:sp>
        <p:nvSpPr>
          <p:cNvPr id="7" name="Pravokotnik 6"/>
          <p:cNvSpPr/>
          <p:nvPr userDrawn="1"/>
        </p:nvSpPr>
        <p:spPr>
          <a:xfrm>
            <a:off x="-1000" y="1625624"/>
            <a:ext cx="9144000" cy="219200"/>
          </a:xfrm>
          <a:prstGeom prst="rect">
            <a:avLst/>
          </a:prstGeom>
          <a:gradFill>
            <a:gsLst>
              <a:gs pos="85000">
                <a:srgbClr val="EBF2DE"/>
              </a:gs>
              <a:gs pos="15000">
                <a:srgbClr val="D7E4BD"/>
              </a:gs>
              <a:gs pos="0">
                <a:schemeClr val="bg1"/>
              </a:gs>
              <a:gs pos="100000">
                <a:schemeClr val="bg1"/>
              </a:gs>
            </a:gsLst>
            <a:lin ang="54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764" y="125510"/>
            <a:ext cx="1926454" cy="128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88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0715-7AA6-4DFA-B0B3-75E5F11D89CC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4D5C-9B54-40F1-9EAA-CE30591E2ABC}" type="slidenum">
              <a:rPr lang="sl-SI" smtClean="0"/>
              <a:t>‹#›</a:t>
            </a:fld>
            <a:endParaRPr lang="sl-SI"/>
          </a:p>
        </p:txBody>
      </p:sp>
      <p:sp>
        <p:nvSpPr>
          <p:cNvPr id="8" name="Pravokotnik 7"/>
          <p:cNvSpPr/>
          <p:nvPr userDrawn="1"/>
        </p:nvSpPr>
        <p:spPr>
          <a:xfrm>
            <a:off x="-1000" y="1625624"/>
            <a:ext cx="9144000" cy="219200"/>
          </a:xfrm>
          <a:prstGeom prst="rect">
            <a:avLst/>
          </a:prstGeom>
          <a:gradFill>
            <a:gsLst>
              <a:gs pos="85000">
                <a:srgbClr val="EBF2DE"/>
              </a:gs>
              <a:gs pos="15000">
                <a:srgbClr val="D7E4BD"/>
              </a:gs>
              <a:gs pos="0">
                <a:schemeClr val="bg1"/>
              </a:gs>
              <a:gs pos="100000">
                <a:schemeClr val="bg1"/>
              </a:gs>
            </a:gsLst>
            <a:lin ang="54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764" y="125510"/>
            <a:ext cx="1926454" cy="128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3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0715-7AA6-4DFA-B0B3-75E5F11D89CC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4D5C-9B54-40F1-9EAA-CE30591E2ABC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Pravokotnik 9"/>
          <p:cNvSpPr/>
          <p:nvPr userDrawn="1"/>
        </p:nvSpPr>
        <p:spPr>
          <a:xfrm>
            <a:off x="-1000" y="1625624"/>
            <a:ext cx="9144000" cy="219200"/>
          </a:xfrm>
          <a:prstGeom prst="rect">
            <a:avLst/>
          </a:prstGeom>
          <a:gradFill>
            <a:gsLst>
              <a:gs pos="85000">
                <a:srgbClr val="EBF2DE"/>
              </a:gs>
              <a:gs pos="15000">
                <a:srgbClr val="D7E4BD"/>
              </a:gs>
              <a:gs pos="0">
                <a:schemeClr val="bg1"/>
              </a:gs>
              <a:gs pos="100000">
                <a:schemeClr val="bg1"/>
              </a:gs>
            </a:gsLst>
            <a:lin ang="54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Slika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764" y="125510"/>
            <a:ext cx="1926454" cy="128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25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0715-7AA6-4DFA-B0B3-75E5F11D89CC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4D5C-9B54-40F1-9EAA-CE30591E2ABC}" type="slidenum">
              <a:rPr lang="sl-SI" smtClean="0"/>
              <a:t>‹#›</a:t>
            </a:fld>
            <a:endParaRPr lang="sl-SI"/>
          </a:p>
        </p:txBody>
      </p:sp>
      <p:sp>
        <p:nvSpPr>
          <p:cNvPr id="6" name="Pravokotnik 5"/>
          <p:cNvSpPr/>
          <p:nvPr userDrawn="1"/>
        </p:nvSpPr>
        <p:spPr>
          <a:xfrm>
            <a:off x="-1000" y="1625624"/>
            <a:ext cx="9144000" cy="219200"/>
          </a:xfrm>
          <a:prstGeom prst="rect">
            <a:avLst/>
          </a:prstGeom>
          <a:gradFill>
            <a:gsLst>
              <a:gs pos="85000">
                <a:srgbClr val="EBF2DE"/>
              </a:gs>
              <a:gs pos="15000">
                <a:srgbClr val="D7E4BD"/>
              </a:gs>
              <a:gs pos="0">
                <a:schemeClr val="bg1"/>
              </a:gs>
              <a:gs pos="100000">
                <a:schemeClr val="bg1"/>
              </a:gs>
            </a:gsLst>
            <a:lin ang="54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764" y="125510"/>
            <a:ext cx="1926454" cy="128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05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0715-7AA6-4DFA-B0B3-75E5F11D89CC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4D5C-9B54-40F1-9EAA-CE30591E2ABC}" type="slidenum">
              <a:rPr lang="sl-SI" smtClean="0"/>
              <a:t>‹#›</a:t>
            </a:fld>
            <a:endParaRPr lang="sl-SI"/>
          </a:p>
        </p:txBody>
      </p:sp>
      <p:sp>
        <p:nvSpPr>
          <p:cNvPr id="5" name="Pravokotnik 4"/>
          <p:cNvSpPr/>
          <p:nvPr userDrawn="1"/>
        </p:nvSpPr>
        <p:spPr>
          <a:xfrm>
            <a:off x="-1000" y="1625624"/>
            <a:ext cx="9144000" cy="219200"/>
          </a:xfrm>
          <a:prstGeom prst="rect">
            <a:avLst/>
          </a:prstGeom>
          <a:gradFill>
            <a:gsLst>
              <a:gs pos="85000">
                <a:srgbClr val="EBF2DE"/>
              </a:gs>
              <a:gs pos="15000">
                <a:srgbClr val="D7E4BD"/>
              </a:gs>
              <a:gs pos="0">
                <a:schemeClr val="bg1"/>
              </a:gs>
              <a:gs pos="100000">
                <a:schemeClr val="bg1"/>
              </a:gs>
            </a:gsLst>
            <a:lin ang="54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764" y="125510"/>
            <a:ext cx="1926454" cy="128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85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0715-7AA6-4DFA-B0B3-75E5F11D89CC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4D5C-9B54-40F1-9EAA-CE30591E2ABC}" type="slidenum">
              <a:rPr lang="sl-SI" smtClean="0"/>
              <a:t>‹#›</a:t>
            </a:fld>
            <a:endParaRPr lang="sl-SI"/>
          </a:p>
        </p:txBody>
      </p:sp>
      <p:sp>
        <p:nvSpPr>
          <p:cNvPr id="8" name="Pravokotnik 7"/>
          <p:cNvSpPr/>
          <p:nvPr userDrawn="1"/>
        </p:nvSpPr>
        <p:spPr>
          <a:xfrm>
            <a:off x="-1000" y="1625624"/>
            <a:ext cx="9144000" cy="219200"/>
          </a:xfrm>
          <a:prstGeom prst="rect">
            <a:avLst/>
          </a:prstGeom>
          <a:gradFill>
            <a:gsLst>
              <a:gs pos="85000">
                <a:srgbClr val="EBF2DE"/>
              </a:gs>
              <a:gs pos="15000">
                <a:srgbClr val="D7E4BD"/>
              </a:gs>
              <a:gs pos="0">
                <a:schemeClr val="bg1"/>
              </a:gs>
              <a:gs pos="100000">
                <a:schemeClr val="bg1"/>
              </a:gs>
            </a:gsLst>
            <a:lin ang="54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764" y="125510"/>
            <a:ext cx="1926454" cy="128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4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4525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0715-7AA6-4DFA-B0B3-75E5F11D89CC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4D5C-9B54-40F1-9EAA-CE30591E2ABC}" type="slidenum">
              <a:rPr lang="sl-SI" smtClean="0"/>
              <a:t>‹#›</a:t>
            </a:fld>
            <a:endParaRPr lang="sl-SI"/>
          </a:p>
        </p:txBody>
      </p:sp>
      <p:sp>
        <p:nvSpPr>
          <p:cNvPr id="8" name="Pravokotnik 7"/>
          <p:cNvSpPr/>
          <p:nvPr userDrawn="1"/>
        </p:nvSpPr>
        <p:spPr>
          <a:xfrm>
            <a:off x="-1000" y="1625624"/>
            <a:ext cx="9144000" cy="219200"/>
          </a:xfrm>
          <a:prstGeom prst="rect">
            <a:avLst/>
          </a:prstGeom>
          <a:gradFill>
            <a:gsLst>
              <a:gs pos="85000">
                <a:srgbClr val="EBF2DE"/>
              </a:gs>
              <a:gs pos="15000">
                <a:srgbClr val="D7E4BD"/>
              </a:gs>
              <a:gs pos="0">
                <a:schemeClr val="bg1"/>
              </a:gs>
              <a:gs pos="100000">
                <a:schemeClr val="bg1"/>
              </a:gs>
            </a:gsLst>
            <a:lin ang="54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764" y="125510"/>
            <a:ext cx="1926454" cy="128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48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0715-7AA6-4DFA-B0B3-75E5F11D89CC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4D5C-9B54-40F1-9EAA-CE30591E2ABC}" type="slidenum">
              <a:rPr lang="sl-SI" smtClean="0"/>
              <a:t>‹#›</a:t>
            </a:fld>
            <a:endParaRPr lang="sl-SI"/>
          </a:p>
        </p:txBody>
      </p:sp>
      <p:sp>
        <p:nvSpPr>
          <p:cNvPr id="7" name="Pravokotnik 6"/>
          <p:cNvSpPr/>
          <p:nvPr userDrawn="1"/>
        </p:nvSpPr>
        <p:spPr>
          <a:xfrm>
            <a:off x="-1000" y="1625624"/>
            <a:ext cx="9144000" cy="219200"/>
          </a:xfrm>
          <a:prstGeom prst="rect">
            <a:avLst/>
          </a:prstGeom>
          <a:gradFill>
            <a:gsLst>
              <a:gs pos="85000">
                <a:srgbClr val="EBF2DE"/>
              </a:gs>
              <a:gs pos="15000">
                <a:srgbClr val="D7E4BD"/>
              </a:gs>
              <a:gs pos="0">
                <a:schemeClr val="bg1"/>
              </a:gs>
              <a:gs pos="100000">
                <a:schemeClr val="bg1"/>
              </a:gs>
            </a:gsLst>
            <a:lin ang="54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764" y="125510"/>
            <a:ext cx="1926454" cy="128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4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0715-7AA6-4DFA-B0B3-75E5F11D89CC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4D5C-9B54-40F1-9EAA-CE30591E2ABC}" type="slidenum">
              <a:rPr lang="sl-SI" smtClean="0"/>
              <a:t>‹#›</a:t>
            </a:fld>
            <a:endParaRPr lang="sl-SI"/>
          </a:p>
        </p:txBody>
      </p:sp>
      <p:sp>
        <p:nvSpPr>
          <p:cNvPr id="7" name="Pravokotnik 6"/>
          <p:cNvSpPr/>
          <p:nvPr userDrawn="1"/>
        </p:nvSpPr>
        <p:spPr>
          <a:xfrm>
            <a:off x="-1000" y="1625624"/>
            <a:ext cx="9144000" cy="219200"/>
          </a:xfrm>
          <a:prstGeom prst="rect">
            <a:avLst/>
          </a:prstGeom>
          <a:gradFill>
            <a:gsLst>
              <a:gs pos="85000">
                <a:srgbClr val="EBF2DE"/>
              </a:gs>
              <a:gs pos="15000">
                <a:srgbClr val="D7E4BD"/>
              </a:gs>
              <a:gs pos="0">
                <a:schemeClr val="bg1"/>
              </a:gs>
              <a:gs pos="100000">
                <a:schemeClr val="bg1"/>
              </a:gs>
            </a:gsLst>
            <a:lin ang="54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764" y="125510"/>
            <a:ext cx="1926454" cy="128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3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522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564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926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6058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328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445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210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74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7E4BD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70715-7AA6-4DFA-B0B3-75E5F11D89CC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F4D5C-9B54-40F1-9EAA-CE30591E2A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214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547481"/>
            <a:ext cx="9144000" cy="131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13321" y="116632"/>
            <a:ext cx="8712968" cy="1470025"/>
          </a:xfrm>
        </p:spPr>
        <p:txBody>
          <a:bodyPr>
            <a:normAutofit/>
          </a:bodyPr>
          <a:lstStyle/>
          <a:p>
            <a:r>
              <a:rPr lang="sl-SI" sz="2800" b="1" dirty="0"/>
              <a:t>37. TRADICIONALNI POSVET JAVNE SLUŽBE KMETIJSKEGA SVETOVANJA (JSKS)</a:t>
            </a:r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>
          <a:xfrm>
            <a:off x="1772896" y="2348880"/>
            <a:ext cx="6738379" cy="2088232"/>
          </a:xfrm>
        </p:spPr>
        <p:txBody>
          <a:bodyPr>
            <a:normAutofit/>
          </a:bodyPr>
          <a:lstStyle/>
          <a:p>
            <a:r>
              <a:rPr lang="sl-SI" sz="4400" b="1" dirty="0">
                <a:solidFill>
                  <a:srgbClr val="00B050"/>
                </a:solidFill>
              </a:rPr>
              <a:t>Vinogradništvo na OMD območjih in delo JSKS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2123728" y="3821617"/>
            <a:ext cx="4968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2000" b="1" dirty="0"/>
              <a:t>Mojca Mavrič Štrukelj, KGZS – Zavod GO</a:t>
            </a:r>
          </a:p>
          <a:p>
            <a:pPr algn="r"/>
            <a:r>
              <a:rPr lang="sl-SI" sz="2000" b="1" dirty="0"/>
              <a:t>Simona Hauptman, KGZS – Zavod MB</a:t>
            </a:r>
          </a:p>
          <a:p>
            <a:pPr algn="r"/>
            <a:r>
              <a:rPr lang="sl-SI" sz="2000" b="1" dirty="0"/>
              <a:t>Miran Torič, KGZS – Zavod MS</a:t>
            </a:r>
          </a:p>
          <a:p>
            <a:pPr algn="r"/>
            <a:r>
              <a:rPr lang="sl-SI" sz="2000" b="1" dirty="0"/>
              <a:t>Jernej Martinčič, KGZS – Zavod NM</a:t>
            </a:r>
          </a:p>
          <a:p>
            <a:pPr algn="r"/>
            <a:r>
              <a:rPr lang="sl-SI" sz="2000" b="1" dirty="0"/>
              <a:t>Majda Brdnik, KGZS – Zavod GO</a:t>
            </a:r>
          </a:p>
          <a:p>
            <a:pPr algn="r"/>
            <a:endParaRPr lang="sl-SI" sz="2000" b="1" dirty="0"/>
          </a:p>
          <a:p>
            <a:pPr algn="r"/>
            <a:endParaRPr lang="sl-SI" sz="2000" b="1" dirty="0"/>
          </a:p>
          <a:p>
            <a:pPr algn="r"/>
            <a:endParaRPr lang="sl-SI" sz="2000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208829" y="5948604"/>
            <a:ext cx="279323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bg1"/>
                </a:solidFill>
              </a:rPr>
              <a:t>Bled, </a:t>
            </a:r>
          </a:p>
          <a:p>
            <a:pPr algn="ctr"/>
            <a:r>
              <a:rPr lang="sl-SI" sz="2400" b="1" dirty="0">
                <a:solidFill>
                  <a:schemeClr val="bg1"/>
                </a:solidFill>
              </a:rPr>
              <a:t>28. – 29. 11. 2022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952" y="6202740"/>
            <a:ext cx="1269098" cy="57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876839"/>
            <a:ext cx="821769" cy="107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ravokotnik 13"/>
          <p:cNvSpPr/>
          <p:nvPr/>
        </p:nvSpPr>
        <p:spPr>
          <a:xfrm>
            <a:off x="1619672" y="1484784"/>
            <a:ext cx="670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Posvet Javne službe kmetijskega svetovanja in dogodkov Evropskega partnerstva za inovacija - EIP</a:t>
            </a: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87" y="1268760"/>
            <a:ext cx="1669677" cy="437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92049" y="6202426"/>
            <a:ext cx="2271907" cy="57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2453" y="6202741"/>
            <a:ext cx="2331497" cy="5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DAB1BB1-D3E2-6CA4-BFE2-9BDA1721EF7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104" y="4336215"/>
            <a:ext cx="1268078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50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B8B106-FA03-C500-9155-DE6D3D165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Težave vinogradništva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78FF4D4-2DE9-0826-00C9-59B600814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2" y="1844824"/>
            <a:ext cx="4038600" cy="4525963"/>
          </a:xfrm>
        </p:spPr>
        <p:txBody>
          <a:bodyPr>
            <a:normAutofit/>
          </a:bodyPr>
          <a:lstStyle/>
          <a:p>
            <a:r>
              <a:rPr lang="sl-SI" sz="2400" dirty="0"/>
              <a:t>Opuščanje vinogradov – zmanjševanje površin - zadnje desetletje - opustitev okrog 1.500 ha vinogradov, vsako leto več</a:t>
            </a:r>
          </a:p>
          <a:p>
            <a:r>
              <a:rPr lang="sl-SI" sz="2400" dirty="0"/>
              <a:t>Premajhen obseg obnov - staranje vinogradov,  nadaljevanje trenda – dolgoročno zagotovljen obstoj le polovice vinogradov</a:t>
            </a:r>
          </a:p>
          <a:p>
            <a:endParaRPr lang="sl-SI" dirty="0"/>
          </a:p>
        </p:txBody>
      </p:sp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93067B71-499A-B461-B734-A7E74E5A02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8112" y="1672826"/>
            <a:ext cx="4818384" cy="2306275"/>
          </a:xfr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842842B7-2B4F-AE33-1EFA-0AD7F0EEEC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4168137"/>
            <a:ext cx="3707904" cy="247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94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B8B106-FA03-C500-9155-DE6D3D165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Vzroki za težave </a:t>
            </a:r>
          </a:p>
        </p:txBody>
      </p:sp>
      <p:sp>
        <p:nvSpPr>
          <p:cNvPr id="8" name="Označba mesta vsebine 7">
            <a:extLst>
              <a:ext uri="{FF2B5EF4-FFF2-40B4-BE49-F238E27FC236}">
                <a16:creationId xmlns:a16="http://schemas.microsoft.com/office/drawing/2014/main" id="{36DC0161-8924-65C2-7D39-76A5C72B1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882554"/>
          </a:xfrm>
        </p:spPr>
        <p:txBody>
          <a:bodyPr>
            <a:noAutofit/>
          </a:bodyPr>
          <a:lstStyle/>
          <a:p>
            <a:pPr algn="just"/>
            <a:r>
              <a:rPr lang="sl-SI" sz="2400" dirty="0">
                <a:ea typeface="Times New Roman" panose="02020603050405020304" pitchFamily="18" charset="0"/>
              </a:rPr>
              <a:t>O</a:t>
            </a:r>
            <a:r>
              <a:rPr lang="sl-SI" sz="2400" dirty="0">
                <a:effectLst/>
                <a:ea typeface="Times New Roman" panose="02020603050405020304" pitchFamily="18" charset="0"/>
              </a:rPr>
              <a:t>dkupne cene grozdja in cene vina ne sledijo </a:t>
            </a:r>
            <a:r>
              <a:rPr lang="sl-SI" sz="2400" dirty="0">
                <a:ea typeface="Times New Roman" panose="02020603050405020304" pitchFamily="18" charset="0"/>
              </a:rPr>
              <a:t>s</a:t>
            </a:r>
            <a:r>
              <a:rPr lang="sl-SI" sz="2400" dirty="0">
                <a:effectLst/>
                <a:ea typeface="Times New Roman" panose="02020603050405020304" pitchFamily="18" charset="0"/>
              </a:rPr>
              <a:t>troškom pridelave</a:t>
            </a:r>
          </a:p>
          <a:p>
            <a:pPr algn="just"/>
            <a:r>
              <a:rPr lang="sl-SI" sz="2400" dirty="0" err="1">
                <a:ea typeface="Times New Roman" panose="02020603050405020304" pitchFamily="18" charset="0"/>
              </a:rPr>
              <a:t>Razparceliranost</a:t>
            </a:r>
            <a:r>
              <a:rPr lang="sl-SI" sz="2400" dirty="0">
                <a:ea typeface="Times New Roman" panose="02020603050405020304" pitchFamily="18" charset="0"/>
              </a:rPr>
              <a:t>, veliki nagibi – visoki stroški, </a:t>
            </a:r>
            <a:r>
              <a:rPr lang="sl-SI" sz="2400" dirty="0" err="1">
                <a:ea typeface="Times New Roman" panose="02020603050405020304" pitchFamily="18" charset="0"/>
              </a:rPr>
              <a:t>neekonmičnost</a:t>
            </a:r>
            <a:r>
              <a:rPr lang="sl-SI" sz="2400" dirty="0">
                <a:ea typeface="Times New Roman" panose="02020603050405020304" pitchFamily="18" charset="0"/>
              </a:rPr>
              <a:t> pridelave - opuščanje</a:t>
            </a:r>
            <a:endParaRPr lang="sl-SI" sz="24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sl-SI" sz="2400" dirty="0">
                <a:ea typeface="Times New Roman" panose="02020603050405020304" pitchFamily="18" charset="0"/>
              </a:rPr>
              <a:t>Velike spremembe zaradi globalizacije - </a:t>
            </a:r>
            <a:r>
              <a:rPr lang="sl-SI" sz="2400" dirty="0">
                <a:effectLst/>
                <a:ea typeface="Times New Roman" panose="02020603050405020304" pitchFamily="18" charset="0"/>
              </a:rPr>
              <a:t>nekateri so uspeli obdržati in celo povečati svoj tržni delež, nekateri pa ne</a:t>
            </a:r>
          </a:p>
          <a:p>
            <a:pPr algn="just"/>
            <a:r>
              <a:rPr lang="sl-SI" sz="2400" dirty="0">
                <a:effectLst/>
                <a:ea typeface="Times New Roman" panose="02020603050405020304" pitchFamily="18" charset="0"/>
              </a:rPr>
              <a:t>Svetovna gospodarska kriza, </a:t>
            </a:r>
            <a:r>
              <a:rPr lang="sl-SI" sz="2400" dirty="0">
                <a:ea typeface="Times New Roman" panose="02020603050405020304" pitchFamily="18" charset="0"/>
              </a:rPr>
              <a:t>epidemija, vojna v Ukrajini…</a:t>
            </a:r>
            <a:endParaRPr lang="sl-SI" sz="24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sl-SI" sz="2400" dirty="0">
                <a:ea typeface="Times New Roman" panose="02020603050405020304" pitchFamily="18" charset="0"/>
              </a:rPr>
              <a:t>S</a:t>
            </a:r>
            <a:r>
              <a:rPr lang="sl-SI" sz="2400" dirty="0">
                <a:effectLst/>
                <a:ea typeface="Times New Roman" panose="02020603050405020304" pitchFamily="18" charset="0"/>
              </a:rPr>
              <a:t>taranje prebivalstva in drugačne pivske navade mladih generacij</a:t>
            </a:r>
          </a:p>
          <a:p>
            <a:pPr algn="just"/>
            <a:r>
              <a:rPr lang="sl-SI" sz="2400" dirty="0"/>
              <a:t>Velike razlike med območji – pomen lokalnega okolja</a:t>
            </a:r>
          </a:p>
          <a:p>
            <a:pPr algn="just"/>
            <a:r>
              <a:rPr lang="sl-SI" sz="2400" dirty="0"/>
              <a:t>Premajhna prepoznavnost Slovenije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C585263-309C-5D7C-78F0-82570889B7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4705" y="5594106"/>
            <a:ext cx="1899295" cy="126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57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B8B106-FA03-C500-9155-DE6D3D165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Vzroki za težave </a:t>
            </a:r>
          </a:p>
        </p:txBody>
      </p:sp>
      <p:sp>
        <p:nvSpPr>
          <p:cNvPr id="8" name="Označba mesta vsebine 7">
            <a:extLst>
              <a:ext uri="{FF2B5EF4-FFF2-40B4-BE49-F238E27FC236}">
                <a16:creationId xmlns:a16="http://schemas.microsoft.com/office/drawing/2014/main" id="{36DC0161-8924-65C2-7D39-76A5C72B1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38" y="1916832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sl-SI" sz="2400" dirty="0">
                <a:ea typeface="Times New Roman" panose="02020603050405020304" pitchFamily="18" charset="0"/>
              </a:rPr>
              <a:t>C</a:t>
            </a:r>
            <a:r>
              <a:rPr lang="sl-SI" sz="2400" dirty="0">
                <a:effectLst/>
                <a:ea typeface="Times New Roman" panose="02020603050405020304" pitchFamily="18" charset="0"/>
              </a:rPr>
              <a:t>enovna razmerja med pridelavo, predelavo, trgovino in gostinstvom se širijo, vedno manjši delež pogače pripada vinogradniku</a:t>
            </a:r>
          </a:p>
          <a:p>
            <a:pPr algn="just"/>
            <a:r>
              <a:rPr lang="sl-SI" sz="2400" dirty="0">
                <a:ea typeface="Times New Roman" panose="02020603050405020304" pitchFamily="18" charset="0"/>
              </a:rPr>
              <a:t>Vedno večje razlike med zgolj vinogradniki in vinogradniki-vinarji (predelava grozdja v vino, povezava vinarstva s turistično dejavnostjo… višja dodana vrednost)</a:t>
            </a:r>
          </a:p>
          <a:p>
            <a:pPr algn="just"/>
            <a:r>
              <a:rPr lang="sl-SI" sz="2400" dirty="0">
                <a:ea typeface="Times New Roman" panose="02020603050405020304" pitchFamily="18" charset="0"/>
              </a:rPr>
              <a:t>Kleti v glavnem niso v rokah vinogradnikov – prenizke odkupne cene grozdja, vinogradniki brez vpliva na poslovne odločitve</a:t>
            </a:r>
          </a:p>
          <a:p>
            <a:pPr algn="just"/>
            <a:r>
              <a:rPr lang="sl-SI" sz="2400" dirty="0"/>
              <a:t>Primanjkovanje delovne sile – potrebe po specialni mehanizaciji, ki pa je draga - razpisi - točkovanje</a:t>
            </a:r>
          </a:p>
          <a:p>
            <a:pPr algn="just"/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285336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B8B106-FA03-C500-9155-DE6D3D165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Vzroki za težave </a:t>
            </a:r>
          </a:p>
        </p:txBody>
      </p:sp>
      <p:sp>
        <p:nvSpPr>
          <p:cNvPr id="8" name="Označba mesta vsebine 7">
            <a:extLst>
              <a:ext uri="{FF2B5EF4-FFF2-40B4-BE49-F238E27FC236}">
                <a16:creationId xmlns:a16="http://schemas.microsoft.com/office/drawing/2014/main" id="{36DC0161-8924-65C2-7D39-76A5C72B1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38" y="1916832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sl-SI" sz="2400" dirty="0"/>
              <a:t>Škode po divjadi, ptičih</a:t>
            </a:r>
          </a:p>
          <a:p>
            <a:pPr algn="just"/>
            <a:r>
              <a:rPr lang="sl-SI" sz="2400" dirty="0"/>
              <a:t>Podnebne spremembe</a:t>
            </a:r>
          </a:p>
          <a:p>
            <a:pPr algn="just"/>
            <a:r>
              <a:rPr lang="sl-SI" sz="2400" dirty="0"/>
              <a:t>Novi škodljivi organizmi</a:t>
            </a:r>
          </a:p>
          <a:p>
            <a:pPr algn="just"/>
            <a:r>
              <a:rPr lang="sl-SI" sz="2400" dirty="0"/>
              <a:t>Premalo povezovanja, sodelovanja – nezaupanje, tradicionalna „zaprtost“?</a:t>
            </a:r>
          </a:p>
          <a:p>
            <a:pPr algn="just"/>
            <a:r>
              <a:rPr lang="sl-SI" sz="2400" dirty="0"/>
              <a:t>Nerešena denacionalizacija</a:t>
            </a:r>
          </a:p>
          <a:p>
            <a:pPr algn="just"/>
            <a:r>
              <a:rPr lang="sl-SI" sz="2400" dirty="0"/>
              <a:t>Odkup grozdja – ni mogoče za kmetije</a:t>
            </a:r>
          </a:p>
          <a:p>
            <a:pPr algn="just"/>
            <a:endParaRPr lang="sl-SI" sz="22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43FA49B-7921-9B2A-5441-6C57A4AD33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1268760"/>
            <a:ext cx="2699792" cy="179986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BDD7378-98B0-4829-2BC6-2C3E4D7D1E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680" y="1445579"/>
            <a:ext cx="2808312" cy="187220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3439D105-4C91-51A0-14CB-25EFB559DC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607" y="4423578"/>
            <a:ext cx="3090385" cy="2317789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18B8DA6F-D9F7-F818-A3B2-65661D1EFCB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5061180"/>
            <a:ext cx="2520280" cy="1680187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CEFF1BE8-19F9-1259-DE76-4D51834F37D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413" y="5040874"/>
            <a:ext cx="2339752" cy="175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52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05F6AB-0D3F-745F-F1D7-1AD3A309C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4000" dirty="0">
                <a:solidFill>
                  <a:srgbClr val="FF0000"/>
                </a:solidFill>
              </a:rPr>
              <a:t>Podpora za prestrukturiranje vinogradniških površina</a:t>
            </a:r>
          </a:p>
        </p:txBody>
      </p:sp>
      <p:sp>
        <p:nvSpPr>
          <p:cNvPr id="7" name="Označba mesta vsebine 6">
            <a:extLst>
              <a:ext uri="{FF2B5EF4-FFF2-40B4-BE49-F238E27FC236}">
                <a16:creationId xmlns:a16="http://schemas.microsoft.com/office/drawing/2014/main" id="{B7EF3798-F56B-B0D7-BEEA-A1A3CEF96A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1844824"/>
            <a:ext cx="4536504" cy="4608512"/>
          </a:xfrm>
        </p:spPr>
        <p:txBody>
          <a:bodyPr>
            <a:normAutofit fontScale="62500" lnSpcReduction="20000"/>
          </a:bodyPr>
          <a:lstStyle/>
          <a:p>
            <a:r>
              <a:rPr lang="sl-SI" sz="3200" dirty="0"/>
              <a:t>Posebnost področja vinogradništva</a:t>
            </a:r>
          </a:p>
          <a:p>
            <a:r>
              <a:rPr lang="sl-SI" sz="3200" dirty="0"/>
              <a:t>Uredba o izvajanju podpornega programa v vinskem sektorju (Slo) - zakonodaja EU</a:t>
            </a:r>
          </a:p>
          <a:p>
            <a:r>
              <a:rPr lang="sl-SI" sz="3200" dirty="0"/>
              <a:t>Prestrukturiranje – na osnovi dovoljenja za ponovno zasaditev vinske trte</a:t>
            </a:r>
          </a:p>
          <a:p>
            <a:r>
              <a:rPr lang="sl-SI" sz="3200" dirty="0"/>
              <a:t>Ni razlik med OMD in ne-OMD vinogradi, različni priznani stroški glede na </a:t>
            </a:r>
            <a:r>
              <a:rPr lang="sl-SI" sz="3200" dirty="0">
                <a:solidFill>
                  <a:srgbClr val="FF0000"/>
                </a:solidFill>
              </a:rPr>
              <a:t>NAGIB</a:t>
            </a:r>
            <a:r>
              <a:rPr lang="sl-SI" sz="3200" dirty="0"/>
              <a:t> in </a:t>
            </a:r>
            <a:r>
              <a:rPr lang="sl-SI" sz="3200" dirty="0">
                <a:solidFill>
                  <a:srgbClr val="FF0000"/>
                </a:solidFill>
              </a:rPr>
              <a:t>gostoto sajenja</a:t>
            </a:r>
          </a:p>
          <a:p>
            <a:r>
              <a:rPr lang="sl-SI" sz="3200" dirty="0"/>
              <a:t>Kras – dodatki za navoz zemlje, latnike</a:t>
            </a:r>
          </a:p>
          <a:p>
            <a:r>
              <a:rPr lang="sl-SI" sz="3200" dirty="0">
                <a:effectLst/>
                <a:ea typeface="Times New Roman" panose="02020603050405020304" pitchFamily="18" charset="0"/>
              </a:rPr>
              <a:t>Podpora za prestrukturiranje in ostale podpore -  dobrodošla spodbuda, brez nje bi bilo obnov še manj</a:t>
            </a:r>
          </a:p>
          <a:p>
            <a:r>
              <a:rPr lang="sl-SI" sz="3200" dirty="0">
                <a:effectLst/>
                <a:ea typeface="Times New Roman" panose="02020603050405020304" pitchFamily="18" charset="0"/>
              </a:rPr>
              <a:t>Glavni motor investicij v vinograde pa je dobra – dobičkonosna prodaja grozdja in vina</a:t>
            </a:r>
            <a:endParaRPr lang="sl-SI" sz="3200" dirty="0"/>
          </a:p>
          <a:p>
            <a:endParaRPr lang="sl-SI" sz="2400" dirty="0">
              <a:effectLst/>
              <a:ea typeface="Times New Roman" panose="02020603050405020304" pitchFamily="18" charset="0"/>
            </a:endParaRPr>
          </a:p>
          <a:p>
            <a:endParaRPr lang="sl-SI" dirty="0"/>
          </a:p>
          <a:p>
            <a:endParaRPr lang="sl-SI" dirty="0"/>
          </a:p>
        </p:txBody>
      </p:sp>
      <p:sp>
        <p:nvSpPr>
          <p:cNvPr id="10" name="Označba mesta vsebine 9">
            <a:extLst>
              <a:ext uri="{FF2B5EF4-FFF2-40B4-BE49-F238E27FC236}">
                <a16:creationId xmlns:a16="http://schemas.microsoft.com/office/drawing/2014/main" id="{553D4246-8DED-1C64-C261-A598855A4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4103" y="1844824"/>
            <a:ext cx="4038600" cy="4525963"/>
          </a:xfrm>
        </p:spPr>
        <p:txBody>
          <a:bodyPr>
            <a:normAutofit fontScale="62500" lnSpcReduction="20000"/>
          </a:bodyPr>
          <a:lstStyle/>
          <a:p>
            <a:r>
              <a:rPr lang="sl-SI" sz="3200" dirty="0"/>
              <a:t>Za nove zasaditve – samo PRP razpisi – dejansko  so na  njih uspešni le večji vinogradniki </a:t>
            </a:r>
          </a:p>
          <a:p>
            <a:r>
              <a:rPr lang="sl-SI" sz="3200" dirty="0"/>
              <a:t>Predlog za manjše vinogradnike na OMD – dodatna podpora za vzdrževanje „lepe obdelane krajine“ – sofinanciranje drugih ministrstev?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0DE9358-697D-FE27-B705-FE964912EF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999793"/>
            <a:ext cx="2520280" cy="189021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94B9A017-C70E-7C2E-0BFF-F05B523E88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6259" y="5069299"/>
            <a:ext cx="2516221" cy="167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94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05F6AB-0D3F-745F-F1D7-1AD3A309C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Pomen vinogradništva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D87359E-120D-53EB-37A6-2B32E0DE2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507" y="1844824"/>
            <a:ext cx="4176621" cy="4880113"/>
          </a:xfrm>
        </p:spPr>
        <p:txBody>
          <a:bodyPr>
            <a:normAutofit lnSpcReduction="10000"/>
          </a:bodyPr>
          <a:lstStyle/>
          <a:p>
            <a:r>
              <a:rPr lang="sl-SI" dirty="0"/>
              <a:t>Tradicija, ljudski običaji, umetniška dela – kulturna dediščina, identiteta naroda</a:t>
            </a:r>
          </a:p>
          <a:p>
            <a:r>
              <a:rPr lang="sl-SI" dirty="0"/>
              <a:t>Kulturna krajina, ohranjanje obdelanosti in poseljenosti, večja požarna varnost</a:t>
            </a:r>
          </a:p>
          <a:p>
            <a:r>
              <a:rPr lang="sl-SI" dirty="0"/>
              <a:t>Podpira, omogoča razvoj turizma in drugih gospodarskih panog</a:t>
            </a:r>
          </a:p>
          <a:p>
            <a:endParaRPr lang="sl-SI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1800DF8F-CD0D-C613-26FC-2FB6EC79B1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338287"/>
            <a:ext cx="3552395" cy="266429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8AF3C44-1D35-586B-4ACF-DFEB772737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4279604"/>
            <a:ext cx="2952328" cy="224998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572D45D-44CD-FC3F-BBB2-2C2240E1A60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4107138"/>
            <a:ext cx="1650189" cy="261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30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B74A48-F5D9-6E8A-AC17-5328009CE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	</a:t>
            </a:r>
            <a:r>
              <a:rPr lang="sl-SI" dirty="0">
                <a:solidFill>
                  <a:srgbClr val="FF0000"/>
                </a:solidFill>
              </a:rPr>
              <a:t>Delo JSKS za ohranitev 	vinogradništva na OMD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F0EF187-7399-A7EF-08A8-4F2104E06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60" y="1772816"/>
            <a:ext cx="8435280" cy="4525963"/>
          </a:xfrm>
        </p:spPr>
        <p:txBody>
          <a:bodyPr>
            <a:noAutofit/>
          </a:bodyPr>
          <a:lstStyle/>
          <a:p>
            <a:r>
              <a:rPr lang="sl-SI" sz="2400" dirty="0"/>
              <a:t>Znanja na vinogradniških kmetijah je iz leta v leto več – tudi zaradi JSKS!</a:t>
            </a:r>
          </a:p>
          <a:p>
            <a:r>
              <a:rPr lang="sl-SI" sz="2400" dirty="0"/>
              <a:t>Svetovalno delo „vinogradniških svetovalcev“ podobno kot na ostalih področjih – osebno svetovanje, predavanja, prikazi, ogledi dobrih praks, spletne strani zavodov in zbornice, pomoč pri pripravi vlog za razpise, elektronski vnos vlog za PRP razpise in prestrukturiranje vinogradov</a:t>
            </a:r>
          </a:p>
          <a:p>
            <a:r>
              <a:rPr lang="sl-SI" sz="2400" dirty="0"/>
              <a:t>Pokušine vin in svetovanje na kmetijah v času negovanja vina</a:t>
            </a:r>
          </a:p>
          <a:p>
            <a:r>
              <a:rPr lang="sl-SI" sz="2400" dirty="0"/>
              <a:t>Ocenjevanj vin – vasi, občine, vinske ceste, degustacijske komisije za pridobitev odločb</a:t>
            </a:r>
          </a:p>
          <a:p>
            <a:r>
              <a:rPr lang="sl-SI" sz="2400" dirty="0"/>
              <a:t>Sodelovanje z vinogradniki in prenos novih znanj na kmetije preko razpisov EIP, LAS, CRP, </a:t>
            </a:r>
            <a:r>
              <a:rPr lang="sl-SI" sz="2400" dirty="0" err="1"/>
              <a:t>Interreg</a:t>
            </a:r>
            <a:r>
              <a:rPr lang="sl-SI" sz="2400" dirty="0"/>
              <a:t> itd.</a:t>
            </a:r>
          </a:p>
        </p:txBody>
      </p:sp>
    </p:spTree>
    <p:extLst>
      <p:ext uri="{BB962C8B-B14F-4D97-AF65-F5344CB8AC3E}">
        <p14:creationId xmlns:p14="http://schemas.microsoft.com/office/powerpoint/2010/main" val="1927021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B74A48-F5D9-6E8A-AC17-5328009CE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	</a:t>
            </a:r>
            <a:r>
              <a:rPr lang="sl-SI" dirty="0">
                <a:solidFill>
                  <a:srgbClr val="FF0000"/>
                </a:solidFill>
              </a:rPr>
              <a:t>Delo JSKS za ohranitev 	vinogradništva na OMD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F0EF187-7399-A7EF-08A8-4F2104E06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/>
          </a:bodyPr>
          <a:lstStyle/>
          <a:p>
            <a:r>
              <a:rPr lang="sl-SI" sz="2400" dirty="0"/>
              <a:t>Organizacija prireditev – dvig znanja, promocija</a:t>
            </a:r>
          </a:p>
          <a:p>
            <a:r>
              <a:rPr lang="sl-SI" sz="2400" dirty="0"/>
              <a:t>Sodelovanje z občinami – kmetijski svetovalci kot člani komisij za kmetijstvo po slovenskih občinah</a:t>
            </a:r>
          </a:p>
          <a:p>
            <a:r>
              <a:rPr lang="sl-SI" sz="2400" dirty="0"/>
              <a:t>Sodelovanje z MKGP pri pripravi ukrepov v okviru SKP, razpisov, določanju upravičenih stroškov, kalkulaciji priznanih stroškov – vedno, če smo povabljeni</a:t>
            </a:r>
          </a:p>
          <a:p>
            <a:pPr marL="0" indent="0">
              <a:buNone/>
            </a:pPr>
            <a:endParaRPr lang="sl-SI" sz="2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D9FF388-9D1E-379C-F2DC-8D595AAEFF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4760091"/>
            <a:ext cx="2974446" cy="198296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6721736-47EE-1B99-AA3C-8DA2D34910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859" y="4760091"/>
            <a:ext cx="2672281" cy="200421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1A6E024-9B91-6D8B-8D07-8B499773FB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36" y="4760091"/>
            <a:ext cx="2974446" cy="198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93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78C0E588-24A9-F4A1-F591-45C1838CF60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8777" cy="6749911"/>
          </a:xfr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80856C6-121B-F84E-CA9A-9970835237F2}"/>
              </a:ext>
            </a:extLst>
          </p:cNvPr>
          <p:cNvSpPr txBox="1"/>
          <p:nvPr/>
        </p:nvSpPr>
        <p:spPr>
          <a:xfrm>
            <a:off x="2699792" y="108089"/>
            <a:ext cx="4352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b="1" dirty="0">
                <a:solidFill>
                  <a:schemeClr val="bg1"/>
                </a:solidFill>
              </a:rPr>
              <a:t>Hvala za pozornost!</a:t>
            </a:r>
          </a:p>
        </p:txBody>
      </p:sp>
    </p:spTree>
    <p:extLst>
      <p:ext uri="{BB962C8B-B14F-4D97-AF65-F5344CB8AC3E}">
        <p14:creationId xmlns:p14="http://schemas.microsoft.com/office/powerpoint/2010/main" val="2535492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843C6749-0D97-0DCD-E98B-28D19ED6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Vinogradništvo v Sloveniji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3661D55-613C-D22A-9739-E18BF15A3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1520" y="1844824"/>
            <a:ext cx="4608512" cy="4536504"/>
          </a:xfrm>
        </p:spPr>
        <p:txBody>
          <a:bodyPr>
            <a:normAutofit fontScale="92500"/>
          </a:bodyPr>
          <a:lstStyle/>
          <a:p>
            <a:r>
              <a:rPr lang="sl-SI" dirty="0"/>
              <a:t>Slovenija je vinogradniška dežela</a:t>
            </a:r>
          </a:p>
          <a:p>
            <a:r>
              <a:rPr lang="sl-SI" dirty="0"/>
              <a:t>Preko 2000-letna tradicija</a:t>
            </a:r>
          </a:p>
          <a:p>
            <a:r>
              <a:rPr lang="sl-SI" dirty="0"/>
              <a:t>Prebivalstvo Slovenije – 0,47% vseh prebivalcev EU (22.)</a:t>
            </a:r>
          </a:p>
          <a:p>
            <a:r>
              <a:rPr lang="sl-SI" dirty="0"/>
              <a:t>Slovenski vinogradi  - 0,46 % vseh vinogradov v EU (13.)</a:t>
            </a:r>
          </a:p>
          <a:p>
            <a:endParaRPr lang="sl-SI" dirty="0"/>
          </a:p>
          <a:p>
            <a:r>
              <a:rPr lang="sl-SI" dirty="0"/>
              <a:t>3 vinorodne dežele, </a:t>
            </a:r>
          </a:p>
          <a:p>
            <a:r>
              <a:rPr lang="sl-SI" dirty="0"/>
              <a:t>9 vinorodnih okolišev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8D29CCA-1DA5-9BD8-7ED5-32CA0E8363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7345" y="1417638"/>
            <a:ext cx="3722768" cy="248184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4A109F7-CFDE-49B1-95FE-7AE3E715C6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988" y="4013592"/>
            <a:ext cx="2952618" cy="277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47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843C6749-0D97-0DCD-E98B-28D19ED6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Vinogradništvo v Sloveniji</a:t>
            </a: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4CF42C98-A8FB-4CB0-E8B5-D381DA3EE50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5292801"/>
              </p:ext>
            </p:extLst>
          </p:nvPr>
        </p:nvGraphicFramePr>
        <p:xfrm>
          <a:off x="4817514" y="1111681"/>
          <a:ext cx="3888432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4456">
                  <a:extLst>
                    <a:ext uri="{9D8B030D-6E8A-4147-A177-3AD203B41FA5}">
                      <a16:colId xmlns:a16="http://schemas.microsoft.com/office/drawing/2014/main" val="207268860"/>
                    </a:ext>
                  </a:extLst>
                </a:gridCol>
                <a:gridCol w="1413976">
                  <a:extLst>
                    <a:ext uri="{9D8B030D-6E8A-4147-A177-3AD203B41FA5}">
                      <a16:colId xmlns:a16="http://schemas.microsoft.com/office/drawing/2014/main" val="2911928972"/>
                    </a:ext>
                  </a:extLst>
                </a:gridCol>
              </a:tblGrid>
              <a:tr h="350115">
                <a:tc>
                  <a:txBody>
                    <a:bodyPr/>
                    <a:lstStyle/>
                    <a:p>
                      <a:r>
                        <a:rPr lang="sl-SI" dirty="0">
                          <a:solidFill>
                            <a:srgbClr val="FF0000"/>
                          </a:solidFill>
                        </a:rPr>
                        <a:t>Dežela / okoliš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rgbClr val="FF0000"/>
                          </a:solidFill>
                        </a:rPr>
                        <a:t>Površina (ha)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24809"/>
                  </a:ext>
                </a:extLst>
              </a:tr>
              <a:tr h="350115">
                <a:tc>
                  <a:txBody>
                    <a:bodyPr/>
                    <a:lstStyle/>
                    <a:p>
                      <a:r>
                        <a:rPr lang="sl-SI" b="1" dirty="0"/>
                        <a:t>Podravje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>
                          <a:solidFill>
                            <a:schemeClr val="tx1"/>
                          </a:solidFill>
                        </a:rPr>
                        <a:t>5.810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82579"/>
                  </a:ext>
                </a:extLst>
              </a:tr>
              <a:tr h="350115">
                <a:tc>
                  <a:txBody>
                    <a:bodyPr/>
                    <a:lstStyle/>
                    <a:p>
                      <a:r>
                        <a:rPr lang="sl-SI" dirty="0"/>
                        <a:t>Štajerska Slovenija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</a:rPr>
                        <a:t>5.370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567521"/>
                  </a:ext>
                </a:extLst>
              </a:tr>
              <a:tr h="350115">
                <a:tc>
                  <a:txBody>
                    <a:bodyPr/>
                    <a:lstStyle/>
                    <a:p>
                      <a:r>
                        <a:rPr lang="sl-SI" dirty="0"/>
                        <a:t>Prekmurje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</a:rPr>
                        <a:t>440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303765"/>
                  </a:ext>
                </a:extLst>
              </a:tr>
              <a:tr h="350115">
                <a:tc>
                  <a:txBody>
                    <a:bodyPr/>
                    <a:lstStyle/>
                    <a:p>
                      <a:r>
                        <a:rPr lang="sl-SI" b="1" dirty="0"/>
                        <a:t>Posavje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>
                          <a:solidFill>
                            <a:schemeClr val="tx1"/>
                          </a:solidFill>
                        </a:rPr>
                        <a:t>2.360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384916"/>
                  </a:ext>
                </a:extLst>
              </a:tr>
              <a:tr h="350115">
                <a:tc>
                  <a:txBody>
                    <a:bodyPr/>
                    <a:lstStyle/>
                    <a:p>
                      <a:r>
                        <a:rPr lang="sl-SI" dirty="0"/>
                        <a:t>Bela krajina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</a:rPr>
                        <a:t>310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871221"/>
                  </a:ext>
                </a:extLst>
              </a:tr>
              <a:tr h="350115">
                <a:tc>
                  <a:txBody>
                    <a:bodyPr/>
                    <a:lstStyle/>
                    <a:p>
                      <a:r>
                        <a:rPr lang="sl-SI" dirty="0"/>
                        <a:t>Bizeljsko - Sremič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</a:rPr>
                        <a:t>690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982528"/>
                  </a:ext>
                </a:extLst>
              </a:tr>
              <a:tr h="350115">
                <a:tc>
                  <a:txBody>
                    <a:bodyPr/>
                    <a:lstStyle/>
                    <a:p>
                      <a:r>
                        <a:rPr lang="sl-SI" dirty="0"/>
                        <a:t>Dolenjska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</a:rPr>
                        <a:t>1360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110484"/>
                  </a:ext>
                </a:extLst>
              </a:tr>
              <a:tr h="350115">
                <a:tc>
                  <a:txBody>
                    <a:bodyPr/>
                    <a:lstStyle/>
                    <a:p>
                      <a:r>
                        <a:rPr lang="sl-SI" b="1" dirty="0"/>
                        <a:t>Primorska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>
                          <a:solidFill>
                            <a:schemeClr val="tx1"/>
                          </a:solidFill>
                        </a:rPr>
                        <a:t>6.310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832984"/>
                  </a:ext>
                </a:extLst>
              </a:tr>
              <a:tr h="350115">
                <a:tc>
                  <a:txBody>
                    <a:bodyPr/>
                    <a:lstStyle/>
                    <a:p>
                      <a:r>
                        <a:rPr lang="sl-SI" dirty="0"/>
                        <a:t>Goriška brda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</a:rPr>
                        <a:t>1.820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452985"/>
                  </a:ext>
                </a:extLst>
              </a:tr>
              <a:tr h="350115">
                <a:tc>
                  <a:txBody>
                    <a:bodyPr/>
                    <a:lstStyle/>
                    <a:p>
                      <a:r>
                        <a:rPr lang="sl-SI" dirty="0"/>
                        <a:t>Kras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</a:rPr>
                        <a:t>560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110499"/>
                  </a:ext>
                </a:extLst>
              </a:tr>
              <a:tr h="350115">
                <a:tc>
                  <a:txBody>
                    <a:bodyPr/>
                    <a:lstStyle/>
                    <a:p>
                      <a:r>
                        <a:rPr lang="sl-SI" dirty="0"/>
                        <a:t>Slovenska Istra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</a:rPr>
                        <a:t>1.840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975347"/>
                  </a:ext>
                </a:extLst>
              </a:tr>
              <a:tr h="350115">
                <a:tc>
                  <a:txBody>
                    <a:bodyPr/>
                    <a:lstStyle/>
                    <a:p>
                      <a:r>
                        <a:rPr lang="sl-SI" dirty="0"/>
                        <a:t>Vipavska dolina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</a:rPr>
                        <a:t>2.090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723787"/>
                  </a:ext>
                </a:extLst>
              </a:tr>
              <a:tr h="350115">
                <a:tc>
                  <a:txBody>
                    <a:bodyPr/>
                    <a:lstStyle/>
                    <a:p>
                      <a:r>
                        <a:rPr lang="sl-SI" b="1" dirty="0"/>
                        <a:t>Ni okoliš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499913"/>
                  </a:ext>
                </a:extLst>
              </a:tr>
              <a:tr h="350115"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rgbClr val="FF0000"/>
                          </a:solidFill>
                        </a:rPr>
                        <a:t>Slovenija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>
                          <a:solidFill>
                            <a:srgbClr val="FF0000"/>
                          </a:solidFill>
                        </a:rPr>
                        <a:t>14.560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286295"/>
                  </a:ext>
                </a:extLst>
              </a:tr>
            </a:tbl>
          </a:graphicData>
        </a:graphic>
      </p:graphicFrame>
      <p:pic>
        <p:nvPicPr>
          <p:cNvPr id="8" name="Slika 7">
            <a:extLst>
              <a:ext uri="{FF2B5EF4-FFF2-40B4-BE49-F238E27FC236}">
                <a16:creationId xmlns:a16="http://schemas.microsoft.com/office/drawing/2014/main" id="{D305567F-C2B4-5AC0-32E1-6640FD9B7C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685" y="1607614"/>
            <a:ext cx="3676260" cy="245275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9AA73A8-C90E-3BDE-2EBA-22D8949F41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604" y="4336683"/>
            <a:ext cx="3703341" cy="245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89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ECECFD-6409-FCCB-A736-BAA3C56A2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Vinogradništvo v Sloveniji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7645F03-AF5F-FC18-B4AF-F30842B3D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1844824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sl-SI" dirty="0"/>
              <a:t>Število kmetij z vinogradi: 26.800</a:t>
            </a:r>
          </a:p>
          <a:p>
            <a:r>
              <a:rPr lang="sl-SI" dirty="0"/>
              <a:t>Okrog 40% kmetij v Sloveniji ima  vinograd</a:t>
            </a:r>
          </a:p>
          <a:p>
            <a:r>
              <a:rPr lang="sl-SI" dirty="0"/>
              <a:t>Zelo različne po velikosti</a:t>
            </a:r>
          </a:p>
          <a:p>
            <a:r>
              <a:rPr lang="sl-SI" dirty="0"/>
              <a:t>Povprečna velikost vinogradov na kmetijo: </a:t>
            </a:r>
            <a:r>
              <a:rPr lang="sl-SI" dirty="0">
                <a:solidFill>
                  <a:srgbClr val="FF0000"/>
                </a:solidFill>
              </a:rPr>
              <a:t>0,54 ha </a:t>
            </a:r>
            <a:r>
              <a:rPr lang="sl-SI" dirty="0"/>
              <a:t>(EU – 1,4 ha)</a:t>
            </a:r>
          </a:p>
          <a:p>
            <a:pPr lvl="1"/>
            <a:r>
              <a:rPr lang="sl-SI" dirty="0"/>
              <a:t>Podravje		0,50 ha	</a:t>
            </a:r>
          </a:p>
          <a:p>
            <a:pPr lvl="1"/>
            <a:r>
              <a:rPr lang="sl-SI" dirty="0"/>
              <a:t>Posavje		0,24 ha</a:t>
            </a:r>
          </a:p>
          <a:p>
            <a:pPr lvl="1"/>
            <a:r>
              <a:rPr lang="sl-SI" dirty="0"/>
              <a:t>Primorska	1,26 ha</a:t>
            </a:r>
          </a:p>
          <a:p>
            <a:endParaRPr lang="sl-SI" dirty="0"/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69C73394-8CFB-A96A-0C30-AD983FE1CA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883" y="1628800"/>
            <a:ext cx="3264363" cy="2448272"/>
          </a:xfr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FFD99FE-80CA-7A39-34F0-883B3823AB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882" y="4246103"/>
            <a:ext cx="3264364" cy="24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01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ECECFD-6409-FCCB-A736-BAA3C56A2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Vinogradništvo v Sloveniji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7645F03-AF5F-FC18-B4AF-F30842B3D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1844824"/>
            <a:ext cx="4038600" cy="4525963"/>
          </a:xfrm>
        </p:spPr>
        <p:txBody>
          <a:bodyPr/>
          <a:lstStyle/>
          <a:p>
            <a:r>
              <a:rPr lang="sl-SI" dirty="0"/>
              <a:t>Površina vinogradov  - 3% vseh kmetijskih zemljišč v uporabi</a:t>
            </a:r>
          </a:p>
          <a:p>
            <a:r>
              <a:rPr lang="sl-SI" dirty="0"/>
              <a:t>Vinogradništvo – okrog 10% vrednosti kmetijske pridelave</a:t>
            </a:r>
          </a:p>
          <a:p>
            <a:r>
              <a:rPr lang="sl-SI" dirty="0"/>
              <a:t>Delovno intenzivna panoga – 500 do 700 ur/ha</a:t>
            </a:r>
          </a:p>
          <a:p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A430D07-B606-1F12-2636-DA33373F59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946" y="4437112"/>
            <a:ext cx="3126553" cy="2344915"/>
          </a:xfrm>
          <a:prstGeom prst="rect">
            <a:avLst/>
          </a:prstGeom>
        </p:spPr>
      </p:pic>
      <p:pic>
        <p:nvPicPr>
          <p:cNvPr id="11" name="Označba mesta vsebine 10">
            <a:extLst>
              <a:ext uri="{FF2B5EF4-FFF2-40B4-BE49-F238E27FC236}">
                <a16:creationId xmlns:a16="http://schemas.microsoft.com/office/drawing/2014/main" id="{FBA4DDEF-3279-B774-F4F3-D43F1D84E7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5847" y="1628800"/>
            <a:ext cx="3564752" cy="267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4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ECECFD-6409-FCCB-A736-BAA3C56A2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>
                <a:solidFill>
                  <a:srgbClr val="FF0000"/>
                </a:solidFill>
              </a:rPr>
              <a:t>Velika večina vinogradov je na OMD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148CC593-4184-8922-0546-CB4C8945FD5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43378531"/>
              </p:ext>
            </p:extLst>
          </p:nvPr>
        </p:nvGraphicFramePr>
        <p:xfrm>
          <a:off x="457200" y="1844824"/>
          <a:ext cx="40386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813193518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1581962286"/>
                    </a:ext>
                  </a:extLst>
                </a:gridCol>
              </a:tblGrid>
              <a:tr h="126216">
                <a:tc>
                  <a:txBody>
                    <a:bodyPr/>
                    <a:lstStyle/>
                    <a:p>
                      <a:r>
                        <a:rPr lang="sl-SI" dirty="0">
                          <a:solidFill>
                            <a:srgbClr val="FF0000"/>
                          </a:solidFill>
                        </a:rPr>
                        <a:t>Okoliš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>
                          <a:solidFill>
                            <a:srgbClr val="FF0000"/>
                          </a:solidFill>
                        </a:rPr>
                        <a:t>Delež vinogradov na OMD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449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>
                          <a:solidFill>
                            <a:schemeClr val="tx1"/>
                          </a:solidFill>
                        </a:rPr>
                        <a:t>Štajerska Slovenija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9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>
                          <a:solidFill>
                            <a:schemeClr val="tx1"/>
                          </a:solidFill>
                        </a:rPr>
                        <a:t>Prekmurje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758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>
                          <a:solidFill>
                            <a:schemeClr val="tx1"/>
                          </a:solidFill>
                        </a:rPr>
                        <a:t>Bela krajina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890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>
                          <a:solidFill>
                            <a:schemeClr val="tx1"/>
                          </a:solidFill>
                        </a:rPr>
                        <a:t>Bizeljsko Sremič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325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>
                          <a:solidFill>
                            <a:schemeClr val="tx1"/>
                          </a:solidFill>
                        </a:rPr>
                        <a:t>Dolenjska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</a:rPr>
                        <a:t>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311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>
                          <a:solidFill>
                            <a:schemeClr val="tx1"/>
                          </a:solidFill>
                        </a:rPr>
                        <a:t>Goriška brda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913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>
                          <a:solidFill>
                            <a:schemeClr val="tx1"/>
                          </a:solidFill>
                        </a:rPr>
                        <a:t>Kras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072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>
                          <a:solidFill>
                            <a:schemeClr val="tx1"/>
                          </a:solidFill>
                        </a:rPr>
                        <a:t>Slovenska Istra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081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>
                          <a:solidFill>
                            <a:schemeClr val="tx1"/>
                          </a:solidFill>
                        </a:rPr>
                        <a:t>Vipavska dolina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</a:rPr>
                        <a:t>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206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rgbClr val="FF0000"/>
                          </a:solidFill>
                        </a:rPr>
                        <a:t>Slovenija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>
                          <a:solidFill>
                            <a:srgbClr val="FF0000"/>
                          </a:solidFill>
                        </a:rPr>
                        <a:t>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010337"/>
                  </a:ext>
                </a:extLst>
              </a:tr>
            </a:tbl>
          </a:graphicData>
        </a:graphic>
      </p:graphicFrame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FB16D438-D583-18AF-47FA-7C3A2902C3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601416"/>
            <a:ext cx="3456384" cy="2592288"/>
          </a:xfr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D84B207-F3C0-7FD9-BBAD-852265BE2E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4264546"/>
            <a:ext cx="345638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11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ECECFD-6409-FCCB-A736-BAA3C56A2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Nagibi vinogradov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CF0B147-6AA4-C0C7-004F-DCE8BFE44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8024" y="1844824"/>
            <a:ext cx="4038600" cy="4525963"/>
          </a:xfrm>
        </p:spPr>
        <p:txBody>
          <a:bodyPr/>
          <a:lstStyle/>
          <a:p>
            <a:r>
              <a:rPr lang="sl-SI" dirty="0"/>
              <a:t>Preko 70% vinogradov je v nagibu nad 15%, RPGV 2017</a:t>
            </a:r>
          </a:p>
          <a:p>
            <a:r>
              <a:rPr lang="sl-SI" dirty="0"/>
              <a:t>V EU le okrog 10%</a:t>
            </a:r>
          </a:p>
          <a:p>
            <a:r>
              <a:rPr lang="sl-SI" dirty="0"/>
              <a:t>Visoki stroški pridelave</a:t>
            </a:r>
          </a:p>
          <a:p>
            <a:endParaRPr lang="sl-SI" dirty="0"/>
          </a:p>
        </p:txBody>
      </p:sp>
      <p:pic>
        <p:nvPicPr>
          <p:cNvPr id="13" name="Označba mesta vsebine 12">
            <a:extLst>
              <a:ext uri="{FF2B5EF4-FFF2-40B4-BE49-F238E27FC236}">
                <a16:creationId xmlns:a16="http://schemas.microsoft.com/office/drawing/2014/main" id="{10C717F2-8FCA-8EBE-35AD-2EBF23F964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640961"/>
            <a:ext cx="4680520" cy="281713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2AD6B9F7-981E-FECB-5C7C-C2C10C3D17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6928" y="4233069"/>
            <a:ext cx="3419872" cy="256490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037185C-A7F3-463A-42DD-DAED9800998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518060"/>
            <a:ext cx="3419872" cy="227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99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220E1E-C450-9818-8B2C-70BD88C6D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>
                <a:solidFill>
                  <a:srgbClr val="FF0000"/>
                </a:solidFill>
              </a:rPr>
              <a:t>„Družbeno-ekonomski pomen“ </a:t>
            </a:r>
            <a:r>
              <a:rPr lang="sl-SI" dirty="0" err="1">
                <a:solidFill>
                  <a:srgbClr val="FF0000"/>
                </a:solidFill>
              </a:rPr>
              <a:t>vinogradništa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93D8B8E-3C1C-D144-7C8B-0B3277908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6" y="1844824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sl-SI" dirty="0"/>
              <a:t>„Za Slovenijo je vinogradništvo pomembna kmetijska panoga… zlasti zato, ker trta  prav dobro uspeva tudi na strmih pobočjih in zemljiščih, ki jih z drugimi rastlinami ne bi mogli tako uspešno izkoriščati“ (Tit Doberšek: Sodobno vinogradništvo, 1957)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5852766-DA2F-82B7-0074-36145115E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sl-SI" dirty="0"/>
              <a:t>To potrjuje tudi praksa po šestih, sedmih desetletjih</a:t>
            </a:r>
          </a:p>
          <a:p>
            <a:r>
              <a:rPr lang="sl-SI" dirty="0"/>
              <a:t>Kmetijski svetovalci opažamo:</a:t>
            </a:r>
          </a:p>
          <a:p>
            <a:pPr lvl="1"/>
            <a:r>
              <a:rPr lang="sl-SI" dirty="0"/>
              <a:t>Opuščanje vinogradov zlasti v velikih nagibih – visoki stroški pridelave v težkih pridelovalnih razmerah</a:t>
            </a:r>
          </a:p>
          <a:p>
            <a:pPr lvl="1"/>
            <a:r>
              <a:rPr lang="sl-SI" dirty="0"/>
              <a:t>Opuščanje vinogradov  vodi pretežno v zaraščanje kmetijskih zemljišč, ne pa v drugačno kmetijsko rabo</a:t>
            </a:r>
          </a:p>
        </p:txBody>
      </p:sp>
    </p:spTree>
    <p:extLst>
      <p:ext uri="{BB962C8B-B14F-4D97-AF65-F5344CB8AC3E}">
        <p14:creationId xmlns:p14="http://schemas.microsoft.com/office/powerpoint/2010/main" val="2325402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D18EC2-38C2-66B8-D4E6-FADF5E6B6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rgbClr val="FF0000"/>
                </a:solidFill>
              </a:rPr>
              <a:t>Tudi to je -  na žalost - stvarnost slovenskega vinogradništva</a:t>
            </a: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D0052E80-1DB6-A528-6D62-7F04980686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195" y="1530203"/>
            <a:ext cx="3645757" cy="2430504"/>
          </a:xfrm>
        </p:spPr>
      </p:pic>
      <p:pic>
        <p:nvPicPr>
          <p:cNvPr id="9" name="Označba mesta vsebine 8">
            <a:extLst>
              <a:ext uri="{FF2B5EF4-FFF2-40B4-BE49-F238E27FC236}">
                <a16:creationId xmlns:a16="http://schemas.microsoft.com/office/drawing/2014/main" id="{A9D5BED9-A2FD-CF5D-8BC4-53BDFE5FFA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933" y="1530203"/>
            <a:ext cx="3588955" cy="2392637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E060B1C-427C-613B-86B5-4D0080E6540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37" y="4358089"/>
            <a:ext cx="3568642" cy="2379094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5CE1D6B3-CD7C-CFBC-368E-9371823351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423" y="4361209"/>
            <a:ext cx="3553334" cy="236889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B9A165F-12A2-3419-1626-BA52DF5C1973}"/>
              </a:ext>
            </a:extLst>
          </p:cNvPr>
          <p:cNvSpPr txBox="1"/>
          <p:nvPr/>
        </p:nvSpPr>
        <p:spPr>
          <a:xfrm>
            <a:off x="899592" y="3932627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FF0000"/>
                </a:solidFill>
              </a:rPr>
              <a:t>Pred 25 leti in sedaj...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E3334FA-2D1E-CE54-2A6B-28F603125455}"/>
              </a:ext>
            </a:extLst>
          </p:cNvPr>
          <p:cNvSpPr txBox="1"/>
          <p:nvPr/>
        </p:nvSpPr>
        <p:spPr>
          <a:xfrm>
            <a:off x="5172197" y="3896424"/>
            <a:ext cx="34726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dirty="0">
                <a:solidFill>
                  <a:srgbClr val="FF0000"/>
                </a:solidFill>
              </a:rPr>
              <a:t>Opuščeni vinogradi</a:t>
            </a:r>
          </a:p>
        </p:txBody>
      </p:sp>
    </p:spTree>
    <p:extLst>
      <p:ext uri="{BB962C8B-B14F-4D97-AF65-F5344CB8AC3E}">
        <p14:creationId xmlns:p14="http://schemas.microsoft.com/office/powerpoint/2010/main" val="2862775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5498</TotalTime>
  <Words>977</Words>
  <Application>Microsoft Office PowerPoint</Application>
  <PresentationFormat>Diaprojekcija na zaslonu (4:3)</PresentationFormat>
  <Paragraphs>154</Paragraphs>
  <Slides>18</Slides>
  <Notes>7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Officeova tema</vt:lpstr>
      <vt:lpstr>1_Officeova tema</vt:lpstr>
      <vt:lpstr>37. TRADICIONALNI POSVET JAVNE SLUŽBE KMETIJSKEGA SVETOVANJA (JSKS)</vt:lpstr>
      <vt:lpstr>Vinogradništvo v Sloveniji</vt:lpstr>
      <vt:lpstr>Vinogradništvo v Sloveniji</vt:lpstr>
      <vt:lpstr>Vinogradništvo v Sloveniji</vt:lpstr>
      <vt:lpstr>Vinogradništvo v Sloveniji</vt:lpstr>
      <vt:lpstr>Velika večina vinogradov je na OMD</vt:lpstr>
      <vt:lpstr>Nagibi vinogradov</vt:lpstr>
      <vt:lpstr>„Družbeno-ekonomski pomen“ vinogradništa</vt:lpstr>
      <vt:lpstr>Tudi to je -  na žalost - stvarnost slovenskega vinogradništva</vt:lpstr>
      <vt:lpstr>Težave vinogradništva </vt:lpstr>
      <vt:lpstr>Vzroki za težave </vt:lpstr>
      <vt:lpstr>Vzroki za težave </vt:lpstr>
      <vt:lpstr>Vzroki za težave </vt:lpstr>
      <vt:lpstr>Podpora za prestrukturiranje vinogradniških površina</vt:lpstr>
      <vt:lpstr>Pomen vinogradništva</vt:lpstr>
      <vt:lpstr> Delo JSKS za ohranitev  vinogradništva na OMD</vt:lpstr>
      <vt:lpstr> Delo JSKS za ohranitev  vinogradništva na OMD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37. TRADICIONALNI POSVET JAVNE SLUŽBE KMETIJSKEGA SVETOVANJA (JSKS)</dc:title>
  <dc:creator>Neja Žogan</dc:creator>
  <cp:lastModifiedBy>Robert Peklaj</cp:lastModifiedBy>
  <cp:revision>68</cp:revision>
  <cp:lastPrinted>2022-11-10T10:17:48Z</cp:lastPrinted>
  <dcterms:created xsi:type="dcterms:W3CDTF">2022-10-11T08:27:50Z</dcterms:created>
  <dcterms:modified xsi:type="dcterms:W3CDTF">2022-12-06T12:28:01Z</dcterms:modified>
</cp:coreProperties>
</file>