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0"/>
  </p:notesMasterIdLst>
  <p:sldIdLst>
    <p:sldId id="256" r:id="rId2"/>
    <p:sldId id="326" r:id="rId3"/>
    <p:sldId id="320" r:id="rId4"/>
    <p:sldId id="327" r:id="rId5"/>
    <p:sldId id="329" r:id="rId6"/>
    <p:sldId id="323" r:id="rId7"/>
    <p:sldId id="328" r:id="rId8"/>
    <p:sldId id="325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štjan Bidovec" initials="BB" lastIdx="1" clrIdx="0">
    <p:extLst>
      <p:ext uri="{19B8F6BF-5375-455C-9EA6-DF929625EA0E}">
        <p15:presenceInfo xmlns:p15="http://schemas.microsoft.com/office/powerpoint/2012/main" userId="Boštjan Bidove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F00"/>
    <a:srgbClr val="78C529"/>
    <a:srgbClr val="E5711A"/>
    <a:srgbClr val="67B62F"/>
    <a:srgbClr val="4DAF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99" autoAdjust="0"/>
    <p:restoredTop sz="69656" autoAdjust="0"/>
  </p:normalViewPr>
  <p:slideViewPr>
    <p:cSldViewPr snapToGrid="0">
      <p:cViewPr varScale="1">
        <p:scale>
          <a:sx n="115" d="100"/>
          <a:sy n="115" d="100"/>
        </p:scale>
        <p:origin x="6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9B15D-C44D-42AF-9561-0E54A32961FF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17E69-4190-4A17-960C-36F018590C8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8992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280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17E69-4190-4A17-960C-36F018590C82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8773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17E69-4190-4A17-960C-36F018590C82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169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17E69-4190-4A17-960C-36F018590C82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3833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17E69-4190-4A17-960C-36F018590C82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1435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17E69-4190-4A17-960C-36F018590C82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9136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17E69-4190-4A17-960C-36F018590C82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8327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2524-B764-4835-AEE2-DDF2D8AB05E1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E693-66CE-4BD0-92C1-924B85B73B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2421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2524-B764-4835-AEE2-DDF2D8AB05E1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E693-66CE-4BD0-92C1-924B85B73B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6589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2524-B764-4835-AEE2-DDF2D8AB05E1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E693-66CE-4BD0-92C1-924B85B73B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159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2524-B764-4835-AEE2-DDF2D8AB05E1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E693-66CE-4BD0-92C1-924B85B73B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76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2524-B764-4835-AEE2-DDF2D8AB05E1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E693-66CE-4BD0-92C1-924B85B73B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981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2524-B764-4835-AEE2-DDF2D8AB05E1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E693-66CE-4BD0-92C1-924B85B73B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050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2524-B764-4835-AEE2-DDF2D8AB05E1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E693-66CE-4BD0-92C1-924B85B73B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9573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2524-B764-4835-AEE2-DDF2D8AB05E1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E693-66CE-4BD0-92C1-924B85B73B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2502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2524-B764-4835-AEE2-DDF2D8AB05E1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E693-66CE-4BD0-92C1-924B85B73B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796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2524-B764-4835-AEE2-DDF2D8AB05E1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E693-66CE-4BD0-92C1-924B85B73B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7265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2524-B764-4835-AEE2-DDF2D8AB05E1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E693-66CE-4BD0-92C1-924B85B73B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114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F2524-B764-4835-AEE2-DDF2D8AB05E1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8E693-66CE-4BD0-92C1-924B85B73B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600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atej.stepec@gov.s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ctrTitle"/>
          </p:nvPr>
        </p:nvSpPr>
        <p:spPr>
          <a:xfrm>
            <a:off x="7094482" y="2865030"/>
            <a:ext cx="3552497" cy="603385"/>
          </a:xfrm>
        </p:spPr>
        <p:txBody>
          <a:bodyPr>
            <a:noAutofit/>
          </a:bodyPr>
          <a:lstStyle/>
          <a:p>
            <a:pPr algn="l"/>
            <a:r>
              <a:rPr lang="sl-SI" sz="3800" dirty="0"/>
              <a:t/>
            </a:r>
            <a:br>
              <a:rPr lang="sl-SI" sz="3800" dirty="0"/>
            </a:br>
            <a:r>
              <a:rPr lang="sl-SI" sz="3800" dirty="0"/>
              <a:t/>
            </a:r>
            <a:br>
              <a:rPr lang="sl-SI" sz="3800" dirty="0"/>
            </a:br>
            <a:r>
              <a:rPr lang="sl-SI" sz="3800" b="1" kern="0" dirty="0">
                <a:solidFill>
                  <a:srgbClr val="E5711A"/>
                </a:solidFill>
                <a:latin typeface="+mn-lt"/>
                <a:ea typeface="+mn-ea"/>
                <a:cs typeface="+mn-cs"/>
              </a:rPr>
              <a:t>PORTAL ZNANJA</a:t>
            </a:r>
            <a:endParaRPr lang="sl-SI" sz="3800" b="1" dirty="0">
              <a:solidFill>
                <a:srgbClr val="E5711A"/>
              </a:solidFill>
            </a:endParaRPr>
          </a:p>
        </p:txBody>
      </p:sp>
      <p:sp>
        <p:nvSpPr>
          <p:cNvPr id="2" name="Elipsa 1"/>
          <p:cNvSpPr/>
          <p:nvPr/>
        </p:nvSpPr>
        <p:spPr>
          <a:xfrm>
            <a:off x="3163341" y="3077158"/>
            <a:ext cx="3372632" cy="3212324"/>
          </a:xfrm>
          <a:prstGeom prst="ellipse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78C52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ravokotnik 2"/>
          <p:cNvSpPr/>
          <p:nvPr/>
        </p:nvSpPr>
        <p:spPr>
          <a:xfrm>
            <a:off x="230588" y="5701085"/>
            <a:ext cx="2178657" cy="993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139" y="5839745"/>
            <a:ext cx="1471447" cy="87343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9067" y="5763641"/>
            <a:ext cx="1414298" cy="883936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6692073" y="5415130"/>
            <a:ext cx="2364463" cy="10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1753" y="5926259"/>
            <a:ext cx="1452047" cy="55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4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1555" y="476674"/>
            <a:ext cx="7272808" cy="5829455"/>
          </a:xfrm>
          <a:prstGeom prst="rect">
            <a:avLst/>
          </a:prstGeom>
          <a:noFill/>
        </p:spPr>
      </p:pic>
      <p:sp>
        <p:nvSpPr>
          <p:cNvPr id="6" name="Rectangle 58"/>
          <p:cNvSpPr>
            <a:spLocks noChangeArrowheads="1"/>
          </p:cNvSpPr>
          <p:nvPr/>
        </p:nvSpPr>
        <p:spPr bwMode="auto">
          <a:xfrm rot="5400000">
            <a:off x="8533319" y="2976313"/>
            <a:ext cx="5829455" cy="83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000" b="1" dirty="0">
                <a:solidFill>
                  <a:srgbClr val="71BF43"/>
                </a:solidFill>
                <a:latin typeface="+mj-lt"/>
                <a:ea typeface="+mj-ea"/>
                <a:cs typeface="+mj-cs"/>
              </a:rPr>
              <a:t>SHEMA AKIS V SLOVENIJI – </a:t>
            </a:r>
          </a:p>
          <a:p>
            <a:r>
              <a:rPr lang="sl-SI" altLang="sl-SI" sz="2000" b="1" dirty="0">
                <a:solidFill>
                  <a:srgbClr val="71BF43"/>
                </a:solidFill>
                <a:latin typeface="+mj-lt"/>
                <a:ea typeface="+mj-ea"/>
                <a:cs typeface="+mj-cs"/>
              </a:rPr>
              <a:t>SISTEM PRENOSA ZNANJA IN INOVACIJ V KMETIJSTVU</a:t>
            </a:r>
          </a:p>
        </p:txBody>
      </p:sp>
      <p:sp>
        <p:nvSpPr>
          <p:cNvPr id="2" name="PoljeZBesedilom 1"/>
          <p:cNvSpPr txBox="1"/>
          <p:nvPr/>
        </p:nvSpPr>
        <p:spPr>
          <a:xfrm>
            <a:off x="299356" y="2535198"/>
            <a:ext cx="3063606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ŠTEVILNI REZULTATI RAZISKOVALNIH PROJEKTOV IN GRADIVA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299356" y="1700808"/>
            <a:ext cx="3063606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ŠTEVILNI PORTALI IN BAZE ZNANJA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299356" y="3646587"/>
            <a:ext cx="306360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ŠTEVILNI STROKOVNJAKI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299356" y="866418"/>
            <a:ext cx="3063606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ŠTEVILNI IZZIVI V KMETIJSTVU IN S TEM IZZIVI KMETOV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299356" y="278249"/>
            <a:ext cx="1027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rgbClr val="78C529"/>
                </a:solidFill>
              </a:rPr>
              <a:t>IZZIVI</a:t>
            </a:r>
          </a:p>
        </p:txBody>
      </p:sp>
    </p:spTree>
    <p:extLst>
      <p:ext uri="{BB962C8B-B14F-4D97-AF65-F5344CB8AC3E}">
        <p14:creationId xmlns:p14="http://schemas.microsoft.com/office/powerpoint/2010/main" val="317245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jeZBesedilom 11"/>
          <p:cNvSpPr txBox="1"/>
          <p:nvPr/>
        </p:nvSpPr>
        <p:spPr>
          <a:xfrm>
            <a:off x="5425782" y="2295757"/>
            <a:ext cx="143035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</a:lstStyle>
          <a:p>
            <a:r>
              <a:rPr lang="sl-SI" sz="1650" dirty="0">
                <a:solidFill>
                  <a:srgbClr val="002060"/>
                </a:solidFill>
              </a:rPr>
              <a:t>KMETJE</a:t>
            </a:r>
            <a:r>
              <a:rPr lang="sl-SI" sz="1650" b="1" dirty="0">
                <a:solidFill>
                  <a:srgbClr val="002060"/>
                </a:solidFill>
              </a:rPr>
              <a:t>		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6883347" y="1822874"/>
            <a:ext cx="1578242" cy="3462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sl-SI"/>
            </a:defPPr>
          </a:lstStyle>
          <a:p>
            <a:r>
              <a:rPr lang="sl-SI" sz="1650" dirty="0">
                <a:solidFill>
                  <a:srgbClr val="002060"/>
                </a:solidFill>
              </a:rPr>
              <a:t>RAZISKOVALCI</a:t>
            </a:r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9231" y="4455975"/>
            <a:ext cx="3190029" cy="2369369"/>
          </a:xfrm>
          <a:prstGeom prst="rect">
            <a:avLst/>
          </a:prstGeom>
        </p:spPr>
      </p:pic>
      <p:sp>
        <p:nvSpPr>
          <p:cNvPr id="16" name="PoljeZBesedilom 15"/>
          <p:cNvSpPr txBox="1"/>
          <p:nvPr/>
        </p:nvSpPr>
        <p:spPr>
          <a:xfrm>
            <a:off x="7117716" y="3472776"/>
            <a:ext cx="19919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</a:lstStyle>
          <a:p>
            <a:pPr algn="ctr"/>
            <a:r>
              <a:rPr lang="sl-SI" sz="1400" b="1" dirty="0">
                <a:solidFill>
                  <a:srgbClr val="F2AF00"/>
                </a:solidFill>
              </a:rPr>
              <a:t>REZULTATI RAZISKOVALNIH PROJEKTOV IN GRADIVA JAVNIH SLUŽB</a:t>
            </a:r>
            <a:r>
              <a:rPr lang="sl-SI" sz="1400" b="1" dirty="0"/>
              <a:t>	</a:t>
            </a:r>
          </a:p>
        </p:txBody>
      </p:sp>
      <p:sp>
        <p:nvSpPr>
          <p:cNvPr id="23" name="Eksplozija 1 22"/>
          <p:cNvSpPr/>
          <p:nvPr/>
        </p:nvSpPr>
        <p:spPr>
          <a:xfrm>
            <a:off x="6311489" y="2390601"/>
            <a:ext cx="3541651" cy="3213170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  <p:pic>
        <p:nvPicPr>
          <p:cNvPr id="25" name="Slika 24"/>
          <p:cNvPicPr>
            <a:picLocks noChangeAspect="1"/>
          </p:cNvPicPr>
          <p:nvPr/>
        </p:nvPicPr>
        <p:blipFill rotWithShape="1"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8833" y="1304783"/>
            <a:ext cx="1141655" cy="973245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9526256" y="2769628"/>
            <a:ext cx="1266069" cy="3462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sl-SI"/>
            </a:defPPr>
          </a:lstStyle>
          <a:p>
            <a:r>
              <a:rPr lang="sl-SI" sz="1650" dirty="0">
                <a:solidFill>
                  <a:srgbClr val="002060"/>
                </a:solidFill>
              </a:rPr>
              <a:t>PEDAGOGI</a:t>
            </a:r>
          </a:p>
        </p:txBody>
      </p:sp>
      <p:sp>
        <p:nvSpPr>
          <p:cNvPr id="18" name="PoljeZBesedilom 17"/>
          <p:cNvSpPr txBox="1"/>
          <p:nvPr/>
        </p:nvSpPr>
        <p:spPr>
          <a:xfrm>
            <a:off x="4917286" y="5182209"/>
            <a:ext cx="24566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</a:lstStyle>
          <a:p>
            <a:pPr algn="ctr"/>
            <a:r>
              <a:rPr lang="sl-SI" sz="1650" dirty="0">
                <a:solidFill>
                  <a:srgbClr val="002060"/>
                </a:solidFill>
              </a:rPr>
              <a:t>OPERATIVNE SKUPINE EIP, </a:t>
            </a:r>
          </a:p>
          <a:p>
            <a:pPr algn="ctr"/>
            <a:r>
              <a:rPr lang="sl-SI" sz="1650" dirty="0">
                <a:solidFill>
                  <a:srgbClr val="002060"/>
                </a:solidFill>
              </a:rPr>
              <a:t>CILJNI RAZISKOVALNI PROGRAMI (CRP), OBZORJE EVROPA …	</a:t>
            </a:r>
          </a:p>
        </p:txBody>
      </p:sp>
      <p:sp>
        <p:nvSpPr>
          <p:cNvPr id="5" name="Desna puščica 4"/>
          <p:cNvSpPr/>
          <p:nvPr/>
        </p:nvSpPr>
        <p:spPr>
          <a:xfrm>
            <a:off x="4775713" y="3385785"/>
            <a:ext cx="1194717" cy="1070190"/>
          </a:xfrm>
          <a:prstGeom prst="rightArrow">
            <a:avLst/>
          </a:prstGeom>
          <a:solidFill>
            <a:srgbClr val="F2AF00"/>
          </a:solidFill>
          <a:ln>
            <a:solidFill>
              <a:srgbClr val="F2A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F2AF00"/>
              </a:solidFill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326834" y="647367"/>
            <a:ext cx="4858777" cy="116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sl-SI" sz="2200" b="1" dirty="0">
                <a:solidFill>
                  <a:srgbClr val="78C529"/>
                </a:solidFill>
              </a:rPr>
              <a:t>PORTAL ZNANJA KOT PODPORA </a:t>
            </a:r>
            <a:r>
              <a:rPr lang="en-US" sz="2200" b="1" dirty="0">
                <a:solidFill>
                  <a:srgbClr val="78C529"/>
                </a:solidFill>
              </a:rPr>
              <a:t>AKIS</a:t>
            </a:r>
            <a:r>
              <a:rPr lang="sl-SI" sz="2200" b="1" dirty="0">
                <a:solidFill>
                  <a:srgbClr val="78C529"/>
                </a:solidFill>
              </a:rPr>
              <a:t>-U</a:t>
            </a:r>
          </a:p>
          <a:p>
            <a:pPr>
              <a:lnSpc>
                <a:spcPct val="120000"/>
              </a:lnSpc>
            </a:pPr>
            <a:r>
              <a:rPr lang="sl-SI" dirty="0"/>
              <a:t>Umeščena na spletni strani skp.si</a:t>
            </a:r>
          </a:p>
          <a:p>
            <a:pPr>
              <a:lnSpc>
                <a:spcPct val="120000"/>
              </a:lnSpc>
            </a:pPr>
            <a:r>
              <a:rPr lang="en-US" dirty="0"/>
              <a:t> </a:t>
            </a: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9963486" y="4050446"/>
            <a:ext cx="1427122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650" dirty="0">
                <a:solidFill>
                  <a:srgbClr val="002060"/>
                </a:solidFill>
              </a:rPr>
              <a:t>JAVNE SLUŽBE</a:t>
            </a:r>
            <a:endParaRPr lang="sl-SI" sz="1650" dirty="0"/>
          </a:p>
        </p:txBody>
      </p:sp>
      <p:pic>
        <p:nvPicPr>
          <p:cNvPr id="17" name="Slika 1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834" y="2058811"/>
            <a:ext cx="4194876" cy="3691887"/>
          </a:xfrm>
          <a:prstGeom prst="rect">
            <a:avLst/>
          </a:prstGeom>
          <a:noFill/>
        </p:spPr>
      </p:pic>
      <p:sp>
        <p:nvSpPr>
          <p:cNvPr id="13" name="PoljeZBesedilom 12"/>
          <p:cNvSpPr txBox="1"/>
          <p:nvPr/>
        </p:nvSpPr>
        <p:spPr>
          <a:xfrm>
            <a:off x="7315200" y="5678448"/>
            <a:ext cx="236528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</a:lstStyle>
          <a:p>
            <a:r>
              <a:rPr lang="sl-SI" sz="1650" dirty="0">
                <a:solidFill>
                  <a:srgbClr val="002060"/>
                </a:solidFill>
              </a:rPr>
              <a:t>SVETOVALCI in INOVACIJSKI POSREDNIKI</a:t>
            </a:r>
          </a:p>
        </p:txBody>
      </p:sp>
    </p:spTree>
    <p:extLst>
      <p:ext uri="{BB962C8B-B14F-4D97-AF65-F5344CB8AC3E}">
        <p14:creationId xmlns:p14="http://schemas.microsoft.com/office/powerpoint/2010/main" val="3935194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477" y="2240166"/>
            <a:ext cx="2058988" cy="2058988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2839065"/>
            <a:ext cx="3312368" cy="1696551"/>
          </a:xfrm>
          <a:prstGeom prst="rect">
            <a:avLst/>
          </a:prstGeom>
        </p:spPr>
      </p:pic>
      <p:sp>
        <p:nvSpPr>
          <p:cNvPr id="16" name="PoljeZBesedilom 15"/>
          <p:cNvSpPr txBox="1"/>
          <p:nvPr/>
        </p:nvSpPr>
        <p:spPr>
          <a:xfrm>
            <a:off x="251520" y="358248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/>
              <a:t>Gradiva iz obveznih usposabljanj PRP 2014-2020 in SKP 2023-2027</a:t>
            </a:r>
          </a:p>
        </p:txBody>
      </p:sp>
      <p:sp>
        <p:nvSpPr>
          <p:cNvPr id="17" name="PoljeZBesedilom 16"/>
          <p:cNvSpPr txBox="1"/>
          <p:nvPr/>
        </p:nvSpPr>
        <p:spPr>
          <a:xfrm>
            <a:off x="251520" y="2394002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/>
              <a:t>Gradiva javnih služb:</a:t>
            </a:r>
          </a:p>
        </p:txBody>
      </p:sp>
      <p:sp>
        <p:nvSpPr>
          <p:cNvPr id="19" name="PoljeZBesedilom 18"/>
          <p:cNvSpPr txBox="1"/>
          <p:nvPr/>
        </p:nvSpPr>
        <p:spPr>
          <a:xfrm>
            <a:off x="251520" y="462905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/>
              <a:t>Rezultati ciljno raziskovalnih projektov (CRP)</a:t>
            </a:r>
          </a:p>
        </p:txBody>
      </p:sp>
      <p:sp>
        <p:nvSpPr>
          <p:cNvPr id="20" name="PoljeZBesedilom 19"/>
          <p:cNvSpPr txBox="1"/>
          <p:nvPr/>
        </p:nvSpPr>
        <p:spPr>
          <a:xfrm>
            <a:off x="251520" y="97490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/>
              <a:t>Rezultati EIP projektov</a:t>
            </a:r>
          </a:p>
        </p:txBody>
      </p:sp>
      <p:sp>
        <p:nvSpPr>
          <p:cNvPr id="21" name="PoljeZBesedilom 20"/>
          <p:cNvSpPr txBox="1"/>
          <p:nvPr/>
        </p:nvSpPr>
        <p:spPr>
          <a:xfrm>
            <a:off x="251520" y="1376125"/>
            <a:ext cx="2924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/>
              <a:t>Gradiva nekaterih LEADER projektov</a:t>
            </a:r>
          </a:p>
        </p:txBody>
      </p:sp>
      <p:sp>
        <p:nvSpPr>
          <p:cNvPr id="22" name="PoljeZBesedilom 21"/>
          <p:cNvSpPr txBox="1"/>
          <p:nvPr/>
        </p:nvSpPr>
        <p:spPr>
          <a:xfrm>
            <a:off x="251520" y="177734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/>
              <a:t>Rezultati projektov Obzorje 2020 in Obzorje Evropa</a:t>
            </a:r>
          </a:p>
        </p:txBody>
      </p:sp>
      <p:sp>
        <p:nvSpPr>
          <p:cNvPr id="23" name="PoljeZBesedilom 22"/>
          <p:cNvSpPr txBox="1"/>
          <p:nvPr/>
        </p:nvSpPr>
        <p:spPr>
          <a:xfrm>
            <a:off x="251520" y="5245716"/>
            <a:ext cx="272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/>
              <a:t>Gradiva Strateško razvojno-inovacijskega partnerstva (SRIP)</a:t>
            </a:r>
          </a:p>
        </p:txBody>
      </p:sp>
      <p:sp>
        <p:nvSpPr>
          <p:cNvPr id="24" name="PoljeZBesedilom 23"/>
          <p:cNvSpPr txBox="1"/>
          <p:nvPr/>
        </p:nvSpPr>
        <p:spPr>
          <a:xfrm>
            <a:off x="251520" y="586237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/>
              <a:t>Gradiva fakultet, srednjih šol in raziskovalnih institucij</a:t>
            </a:r>
          </a:p>
        </p:txBody>
      </p:sp>
      <p:sp>
        <p:nvSpPr>
          <p:cNvPr id="25" name="PoljeZBesedilom 24"/>
          <p:cNvSpPr txBox="1"/>
          <p:nvPr/>
        </p:nvSpPr>
        <p:spPr>
          <a:xfrm>
            <a:off x="7553750" y="1024817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/>
              <a:t>KNJIŽNICA: iskanje po področjih</a:t>
            </a:r>
          </a:p>
          <a:p>
            <a:pPr marL="285750" indent="-285750">
              <a:buFontTx/>
              <a:buChar char="-"/>
            </a:pPr>
            <a:r>
              <a:rPr lang="sl-SI" sz="1400" dirty="0"/>
              <a:t>Živinoreja</a:t>
            </a:r>
          </a:p>
          <a:p>
            <a:pPr marL="285750" indent="-285750">
              <a:buFontTx/>
              <a:buChar char="-"/>
            </a:pPr>
            <a:r>
              <a:rPr lang="sl-SI" sz="1400" dirty="0"/>
              <a:t>Rastlinska pridelava</a:t>
            </a:r>
          </a:p>
          <a:p>
            <a:pPr marL="285750" indent="-285750">
              <a:buFontTx/>
              <a:buChar char="-"/>
            </a:pPr>
            <a:r>
              <a:rPr lang="sl-SI" sz="1400" dirty="0"/>
              <a:t>Gozdarstvo</a:t>
            </a:r>
          </a:p>
          <a:p>
            <a:pPr marL="285750" indent="-285750">
              <a:buFontTx/>
              <a:buChar char="-"/>
            </a:pPr>
            <a:r>
              <a:rPr lang="sl-SI" sz="1400" dirty="0"/>
              <a:t>Ekološko kmetovanje</a:t>
            </a:r>
          </a:p>
          <a:p>
            <a:pPr marL="285750" indent="-285750">
              <a:buFontTx/>
              <a:buChar char="-"/>
            </a:pPr>
            <a:r>
              <a:rPr lang="sl-SI" sz="1400" dirty="0"/>
              <a:t>…</a:t>
            </a:r>
          </a:p>
        </p:txBody>
      </p:sp>
      <p:sp>
        <p:nvSpPr>
          <p:cNvPr id="26" name="PoljeZBesedilom 25"/>
          <p:cNvSpPr txBox="1"/>
          <p:nvPr/>
        </p:nvSpPr>
        <p:spPr>
          <a:xfrm>
            <a:off x="7513140" y="3979645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/>
              <a:t>BAZA STROKOVNJAKOV, SVETOVALCEV, RAZVOJNIH KMETIJ</a:t>
            </a:r>
          </a:p>
        </p:txBody>
      </p:sp>
      <p:sp>
        <p:nvSpPr>
          <p:cNvPr id="27" name="PoljeZBesedilom 26"/>
          <p:cNvSpPr txBox="1"/>
          <p:nvPr/>
        </p:nvSpPr>
        <p:spPr>
          <a:xfrm>
            <a:off x="7513140" y="5124281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/>
              <a:t>PREGLED PORTALOV IN BAZ ZNANJA IN POVEZAVE NA NJIH</a:t>
            </a:r>
          </a:p>
        </p:txBody>
      </p:sp>
      <p:sp>
        <p:nvSpPr>
          <p:cNvPr id="2" name="Enakokraki trikotnik 1"/>
          <p:cNvSpPr/>
          <p:nvPr/>
        </p:nvSpPr>
        <p:spPr>
          <a:xfrm rot="5400000">
            <a:off x="2013828" y="3094255"/>
            <a:ext cx="4088367" cy="593305"/>
          </a:xfrm>
          <a:prstGeom prst="triangle">
            <a:avLst>
              <a:gd name="adj" fmla="val 47718"/>
            </a:avLst>
          </a:prstGeom>
          <a:solidFill>
            <a:srgbClr val="78C529"/>
          </a:solidFill>
          <a:ln>
            <a:solidFill>
              <a:srgbClr val="78C5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/>
          <p:cNvSpPr txBox="1"/>
          <p:nvPr/>
        </p:nvSpPr>
        <p:spPr>
          <a:xfrm>
            <a:off x="7547941" y="2503134"/>
            <a:ext cx="35758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>
              <a:defRPr sz="1400"/>
            </a:lvl1pPr>
          </a:lstStyle>
          <a:p>
            <a:r>
              <a:rPr lang="sl-SI" dirty="0"/>
              <a:t>NOVICE</a:t>
            </a:r>
          </a:p>
          <a:p>
            <a:pPr marL="285750" indent="-285750">
              <a:buFontTx/>
              <a:buChar char="-"/>
            </a:pPr>
            <a:r>
              <a:rPr lang="sl-SI" dirty="0"/>
              <a:t>Rezultati projektov</a:t>
            </a:r>
          </a:p>
          <a:p>
            <a:pPr marL="285750" indent="-285750">
              <a:buFontTx/>
              <a:buChar char="-"/>
            </a:pPr>
            <a:r>
              <a:rPr lang="sl-SI" dirty="0"/>
              <a:t>Napovednik predstavitev rezultatov projektov (vključno z demonstracijami na kmetijah)</a:t>
            </a:r>
          </a:p>
          <a:p>
            <a:pPr marL="285750" indent="-285750">
              <a:buFontTx/>
              <a:buChar char="-"/>
            </a:pPr>
            <a:r>
              <a:rPr lang="sl-SI" dirty="0"/>
              <a:t>Razpisi s področja raziskav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6816080" y="5768271"/>
            <a:ext cx="5169287" cy="923330"/>
          </a:xfrm>
          <a:prstGeom prst="rect">
            <a:avLst/>
          </a:prstGeom>
          <a:solidFill>
            <a:srgbClr val="F2AF00"/>
          </a:solidFill>
        </p:spPr>
        <p:txBody>
          <a:bodyPr wrap="square" rtlCol="0">
            <a:spAutoFit/>
          </a:bodyPr>
          <a:lstStyle/>
          <a:p>
            <a:endParaRPr lang="sl-SI" b="1" dirty="0">
              <a:solidFill>
                <a:schemeClr val="bg1"/>
              </a:solidFill>
            </a:endParaRPr>
          </a:p>
          <a:p>
            <a:pPr algn="ctr"/>
            <a:r>
              <a:rPr lang="sl-SI" b="1" dirty="0">
                <a:solidFill>
                  <a:schemeClr val="bg1"/>
                </a:solidFill>
              </a:rPr>
              <a:t>NAMEN: Okrepiti informiranje v sistemu AKIS</a:t>
            </a:r>
          </a:p>
          <a:p>
            <a:endParaRPr lang="sl-SI" b="1" dirty="0">
              <a:solidFill>
                <a:schemeClr val="bg1"/>
              </a:solidFill>
            </a:endParaRPr>
          </a:p>
        </p:txBody>
      </p:sp>
      <p:sp>
        <p:nvSpPr>
          <p:cNvPr id="30" name="PoljeZBesedilom 29"/>
          <p:cNvSpPr txBox="1"/>
          <p:nvPr/>
        </p:nvSpPr>
        <p:spPr>
          <a:xfrm>
            <a:off x="7513140" y="4689508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/>
              <a:t>BAZA POTREB: zbiranje potreb s terena</a:t>
            </a:r>
          </a:p>
        </p:txBody>
      </p:sp>
      <p:sp>
        <p:nvSpPr>
          <p:cNvPr id="28" name="PoljeZBesedilom 27"/>
          <p:cNvSpPr txBox="1"/>
          <p:nvPr/>
        </p:nvSpPr>
        <p:spPr>
          <a:xfrm>
            <a:off x="251520" y="6479034"/>
            <a:ext cx="3063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/>
              <a:t>Publikacije in tehnološka navodila</a:t>
            </a:r>
          </a:p>
        </p:txBody>
      </p:sp>
      <p:sp>
        <p:nvSpPr>
          <p:cNvPr id="4" name="Desna puščica 3"/>
          <p:cNvSpPr/>
          <p:nvPr/>
        </p:nvSpPr>
        <p:spPr>
          <a:xfrm>
            <a:off x="6816080" y="3072070"/>
            <a:ext cx="547246" cy="637674"/>
          </a:xfrm>
          <a:prstGeom prst="rightArrow">
            <a:avLst/>
          </a:prstGeom>
          <a:solidFill>
            <a:srgbClr val="78C529"/>
          </a:solidFill>
          <a:ln>
            <a:solidFill>
              <a:srgbClr val="78C5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2" name="Pravokotnik 31"/>
          <p:cNvSpPr/>
          <p:nvPr/>
        </p:nvSpPr>
        <p:spPr>
          <a:xfrm>
            <a:off x="4780078" y="3191098"/>
            <a:ext cx="1643784" cy="4001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>
                <a:gd name="adj" fmla="val 33333"/>
              </a:avLst>
            </a:prstTxWarp>
            <a:spAutoFit/>
          </a:bodyPr>
          <a:lstStyle/>
          <a:p>
            <a:pPr algn="ctr"/>
            <a:r>
              <a:rPr lang="sl-SI" sz="1000" dirty="0">
                <a:solidFill>
                  <a:schemeClr val="bg1"/>
                </a:solidFill>
              </a:rPr>
              <a:t>s področja kmetijstva,</a:t>
            </a:r>
          </a:p>
          <a:p>
            <a:pPr algn="ctr"/>
            <a:r>
              <a:rPr lang="sl-SI" sz="1000" dirty="0">
                <a:solidFill>
                  <a:schemeClr val="bg1"/>
                </a:solidFill>
              </a:rPr>
              <a:t>gozdarstva in sorodnih ved</a:t>
            </a:r>
            <a:endParaRPr lang="sl-SI" sz="1000" b="1" dirty="0">
              <a:solidFill>
                <a:schemeClr val="bg1"/>
              </a:solidFill>
            </a:endParaRPr>
          </a:p>
        </p:txBody>
      </p:sp>
      <p:sp>
        <p:nvSpPr>
          <p:cNvPr id="33" name="Pravokotnik 32"/>
          <p:cNvSpPr/>
          <p:nvPr/>
        </p:nvSpPr>
        <p:spPr>
          <a:xfrm>
            <a:off x="4780078" y="3779590"/>
            <a:ext cx="1643784" cy="4001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>
                <a:gd name="adj" fmla="val 33333"/>
              </a:avLst>
            </a:prstTxWarp>
            <a:spAutoFit/>
          </a:bodyPr>
          <a:lstStyle/>
          <a:p>
            <a:pPr algn="ctr"/>
            <a:r>
              <a:rPr lang="sl-SI" sz="1000" dirty="0">
                <a:solidFill>
                  <a:schemeClr val="bg1"/>
                </a:solidFill>
              </a:rPr>
              <a:t>(portal AKIS)</a:t>
            </a:r>
          </a:p>
        </p:txBody>
      </p:sp>
      <p:sp>
        <p:nvSpPr>
          <p:cNvPr id="35" name="PoljeZBesedilom 34"/>
          <p:cNvSpPr txBox="1"/>
          <p:nvPr/>
        </p:nvSpPr>
        <p:spPr>
          <a:xfrm>
            <a:off x="4753115" y="2406050"/>
            <a:ext cx="169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PORTAL ZNANJA</a:t>
            </a:r>
          </a:p>
        </p:txBody>
      </p:sp>
    </p:spTree>
    <p:extLst>
      <p:ext uri="{BB962C8B-B14F-4D97-AF65-F5344CB8AC3E}">
        <p14:creationId xmlns:p14="http://schemas.microsoft.com/office/powerpoint/2010/main" val="230870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8E0CB163-533B-A228-092A-B7A1972EC9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" y="17252"/>
            <a:ext cx="12192000" cy="658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37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268" y="1137683"/>
            <a:ext cx="9452362" cy="572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82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900" y="139700"/>
            <a:ext cx="5933830" cy="661035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6730" y="1682749"/>
            <a:ext cx="5842000" cy="4973231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6276730" y="1280191"/>
            <a:ext cx="3901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>
                <a:solidFill>
                  <a:srgbClr val="67B62F"/>
                </a:solidFill>
              </a:rPr>
              <a:t>PRIMER OBJAVE REZULTATOV ZAKLJUČENEGA PROJEKTA EIP</a:t>
            </a:r>
          </a:p>
        </p:txBody>
      </p:sp>
    </p:spTree>
    <p:extLst>
      <p:ext uri="{BB962C8B-B14F-4D97-AF65-F5344CB8AC3E}">
        <p14:creationId xmlns:p14="http://schemas.microsoft.com/office/powerpoint/2010/main" val="897163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20379" y="1652849"/>
            <a:ext cx="6785423" cy="49223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>
                <a:solidFill>
                  <a:srgbClr val="78C529"/>
                </a:solidFill>
              </a:rPr>
              <a:t>POVEZAVA:</a:t>
            </a:r>
          </a:p>
          <a:p>
            <a:pPr marL="0" indent="0">
              <a:buNone/>
            </a:pPr>
            <a:r>
              <a:rPr lang="sl-SI" dirty="0">
                <a:latin typeface="+mj-lt"/>
              </a:rPr>
              <a:t>https://skp.si/portal-znanja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>
                <a:solidFill>
                  <a:srgbClr val="78C529"/>
                </a:solidFill>
              </a:rPr>
              <a:t>VABLJENI, DA VABILA NA DOGODKE IN GRADIVA POŠILJATE NA: </a:t>
            </a:r>
          </a:p>
          <a:p>
            <a:pPr marL="0" indent="0">
              <a:buNone/>
            </a:pPr>
            <a:r>
              <a:rPr lang="sl-SI" dirty="0">
                <a:latin typeface="+mj-lt"/>
              </a:rPr>
              <a:t>mreza-podezelje.MKGP@gov.si</a:t>
            </a:r>
            <a:endParaRPr lang="sl-SI" dirty="0">
              <a:latin typeface="+mj-lt"/>
              <a:hlinkClick r:id="rId3"/>
            </a:endParaRP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1600" dirty="0">
                <a:solidFill>
                  <a:srgbClr val="F2AF00"/>
                </a:solidFill>
              </a:rPr>
              <a:t>KONTAKT:</a:t>
            </a:r>
          </a:p>
          <a:p>
            <a:pPr marL="0" indent="0">
              <a:buNone/>
            </a:pPr>
            <a:r>
              <a:rPr lang="sl-SI" sz="1600" dirty="0">
                <a:latin typeface="+mj-lt"/>
              </a:rPr>
              <a:t>matej.stepec@gov.si</a:t>
            </a:r>
          </a:p>
          <a:p>
            <a:pPr marL="0" indent="0">
              <a:buNone/>
            </a:pPr>
            <a:r>
              <a:rPr lang="sl-SI" sz="1600" dirty="0">
                <a:latin typeface="+mj-lt"/>
              </a:rPr>
              <a:t>jozi.cvelbar@gov.si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4"/>
          <a:stretch/>
        </p:blipFill>
        <p:spPr>
          <a:xfrm>
            <a:off x="0" y="2743200"/>
            <a:ext cx="443774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31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244</Words>
  <Application>Microsoft Office PowerPoint</Application>
  <PresentationFormat>Širokozaslonsko</PresentationFormat>
  <Paragraphs>63</Paragraphs>
  <Slides>8</Slides>
  <Notes>6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Officeova tema</vt:lpstr>
      <vt:lpstr>  PORTAL ZNANJA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Nina Tomec</dc:creator>
  <cp:lastModifiedBy>Robert Peklaj</cp:lastModifiedBy>
  <cp:revision>97</cp:revision>
  <dcterms:created xsi:type="dcterms:W3CDTF">2021-06-28T10:51:04Z</dcterms:created>
  <dcterms:modified xsi:type="dcterms:W3CDTF">2022-12-06T12:41:45Z</dcterms:modified>
</cp:coreProperties>
</file>