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4"/>
  </p:notesMasterIdLst>
  <p:handoutMasterIdLst>
    <p:handoutMasterId r:id="rId25"/>
  </p:handoutMasterIdLst>
  <p:sldIdLst>
    <p:sldId id="256" r:id="rId2"/>
    <p:sldId id="261" r:id="rId3"/>
    <p:sldId id="262" r:id="rId4"/>
    <p:sldId id="263" r:id="rId5"/>
    <p:sldId id="258" r:id="rId6"/>
    <p:sldId id="260" r:id="rId7"/>
    <p:sldId id="264" r:id="rId8"/>
    <p:sldId id="272" r:id="rId9"/>
    <p:sldId id="273" r:id="rId10"/>
    <p:sldId id="274" r:id="rId11"/>
    <p:sldId id="259" r:id="rId12"/>
    <p:sldId id="265" r:id="rId13"/>
    <p:sldId id="270" r:id="rId14"/>
    <p:sldId id="271" r:id="rId15"/>
    <p:sldId id="266" r:id="rId16"/>
    <p:sldId id="267" r:id="rId17"/>
    <p:sldId id="268" r:id="rId18"/>
    <p:sldId id="269" r:id="rId19"/>
    <p:sldId id="275" r:id="rId20"/>
    <p:sldId id="276" r:id="rId21"/>
    <p:sldId id="277" r:id="rId22"/>
    <p:sldId id="278" r:id="rId23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3737DB"/>
    <a:srgbClr val="F5F8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5692" autoAdjust="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6" d="100"/>
          <a:sy n="96" d="100"/>
        </p:scale>
        <p:origin x="355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\\kgznmdc01\Users\MavsarM\My%20Documents\AA_Martin_mape\JSKS\Posvet_Bled_2022\Gradivo\Policija\Del.%20nesre&#269;e%20-%20del.%20stroj,%20traktor,%20-%2011%20let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\\kgznmdc01\Users\MavsarM\My%20Documents\AA_Martin_mape\JSKS\Posvet_Bled_2022\Gradivo\Policija\Del.%20nesre&#269;e%20-%20del.%20stroj,%20traktor,%20-%2011%20let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\\kgznmdc01\Users\MavsarM\My%20Documents\AA_Martin_mape\JSKS\Posvet_Bled_2022\Gradivo\Policija_Traktorji%20del.%20stroji%20-%20posledice%20PN%20-%2011%20le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784154799514204"/>
          <c:y val="2.6833418220486325E-2"/>
          <c:w val="0.8050027917126017"/>
          <c:h val="0.73049495222031602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Sheet2!$C$13</c:f>
              <c:strCache>
                <c:ptCount val="1"/>
                <c:pt idx="0">
                  <c:v>Skupaj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Sheet2!$D$11:$J$11</c:f>
              <c:numCache>
                <c:formatCode>General</c:formatCode>
                <c:ptCount val="7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</c:numCache>
            </c:numRef>
          </c:cat>
          <c:val>
            <c:numRef>
              <c:f>Sheet2!$D$13:$J$13</c:f>
              <c:numCache>
                <c:formatCode>[$-10424]#,##0</c:formatCode>
                <c:ptCount val="7"/>
                <c:pt idx="0">
                  <c:v>49</c:v>
                </c:pt>
                <c:pt idx="1">
                  <c:v>52</c:v>
                </c:pt>
                <c:pt idx="2">
                  <c:v>67</c:v>
                </c:pt>
                <c:pt idx="3">
                  <c:v>59</c:v>
                </c:pt>
                <c:pt idx="4">
                  <c:v>56</c:v>
                </c:pt>
                <c:pt idx="5">
                  <c:v>58</c:v>
                </c:pt>
                <c:pt idx="6">
                  <c:v>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92-4FCD-B312-5D75A900BA56}"/>
            </c:ext>
          </c:extLst>
        </c:ser>
        <c:ser>
          <c:idx val="2"/>
          <c:order val="2"/>
          <c:tx>
            <c:strRef>
              <c:f>Sheet2!$C$14</c:f>
              <c:strCache>
                <c:ptCount val="1"/>
                <c:pt idx="0">
                  <c:v>Delo v gozdu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Sheet2!$D$11:$J$11</c:f>
              <c:numCache>
                <c:formatCode>General</c:formatCode>
                <c:ptCount val="7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</c:numCache>
            </c:numRef>
          </c:cat>
          <c:val>
            <c:numRef>
              <c:f>Sheet2!$D$14:$J$14</c:f>
              <c:numCache>
                <c:formatCode>[$-10424]#,##0</c:formatCode>
                <c:ptCount val="7"/>
                <c:pt idx="0">
                  <c:v>5</c:v>
                </c:pt>
                <c:pt idx="1">
                  <c:v>2</c:v>
                </c:pt>
                <c:pt idx="2">
                  <c:v>6</c:v>
                </c:pt>
                <c:pt idx="3">
                  <c:v>4</c:v>
                </c:pt>
                <c:pt idx="4">
                  <c:v>2</c:v>
                </c:pt>
                <c:pt idx="5">
                  <c:v>6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492-4FCD-B312-5D75A900BA56}"/>
            </c:ext>
          </c:extLst>
        </c:ser>
        <c:ser>
          <c:idx val="3"/>
          <c:order val="3"/>
          <c:tx>
            <c:strRef>
              <c:f>Sheet2!$C$15</c:f>
              <c:strCache>
                <c:ptCount val="1"/>
                <c:pt idx="0">
                  <c:v>S kmetijskimi stroji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Sheet2!$D$11:$J$11</c:f>
              <c:numCache>
                <c:formatCode>General</c:formatCode>
                <c:ptCount val="7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</c:numCache>
            </c:numRef>
          </c:cat>
          <c:val>
            <c:numRef>
              <c:f>Sheet2!$D$15:$J$15</c:f>
              <c:numCache>
                <c:formatCode>General</c:formatCode>
                <c:ptCount val="7"/>
                <c:pt idx="3" formatCode="[$-10424]#,##0">
                  <c:v>5</c:v>
                </c:pt>
                <c:pt idx="4" formatCode="[$-10424]#,##0">
                  <c:v>1</c:v>
                </c:pt>
                <c:pt idx="5" formatCode="[$-10424]#,##0">
                  <c:v>11</c:v>
                </c:pt>
                <c:pt idx="6" formatCode="[$-10424]#,##0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492-4FCD-B312-5D75A900BA56}"/>
            </c:ext>
          </c:extLst>
        </c:ser>
        <c:ser>
          <c:idx val="4"/>
          <c:order val="4"/>
          <c:tx>
            <c:strRef>
              <c:f>Sheet2!$C$16</c:f>
              <c:strCache>
                <c:ptCount val="1"/>
                <c:pt idx="0">
                  <c:v>S traktorjem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numRef>
              <c:f>Sheet2!$D$11:$J$11</c:f>
              <c:numCache>
                <c:formatCode>General</c:formatCode>
                <c:ptCount val="7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</c:numCache>
            </c:numRef>
          </c:cat>
          <c:val>
            <c:numRef>
              <c:f>Sheet2!$D$16:$J$16</c:f>
              <c:numCache>
                <c:formatCode>[$-10424]#,##0</c:formatCode>
                <c:ptCount val="7"/>
                <c:pt idx="0">
                  <c:v>32</c:v>
                </c:pt>
                <c:pt idx="1">
                  <c:v>32</c:v>
                </c:pt>
                <c:pt idx="2">
                  <c:v>40</c:v>
                </c:pt>
                <c:pt idx="3">
                  <c:v>36</c:v>
                </c:pt>
                <c:pt idx="4">
                  <c:v>43</c:v>
                </c:pt>
                <c:pt idx="5">
                  <c:v>28</c:v>
                </c:pt>
                <c:pt idx="6">
                  <c:v>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492-4FCD-B312-5D75A900BA56}"/>
            </c:ext>
          </c:extLst>
        </c:ser>
        <c:ser>
          <c:idx val="5"/>
          <c:order val="5"/>
          <c:tx>
            <c:strRef>
              <c:f>Sheet2!$C$17</c:f>
              <c:strCache>
                <c:ptCount val="1"/>
                <c:pt idx="0">
                  <c:v>Z delovnim strojem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numRef>
              <c:f>Sheet2!$D$11:$J$11</c:f>
              <c:numCache>
                <c:formatCode>General</c:formatCode>
                <c:ptCount val="7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</c:numCache>
            </c:numRef>
          </c:cat>
          <c:val>
            <c:numRef>
              <c:f>Sheet2!$D$17:$J$17</c:f>
              <c:numCache>
                <c:formatCode>[$-10424]#,##0</c:formatCode>
                <c:ptCount val="7"/>
                <c:pt idx="0">
                  <c:v>12</c:v>
                </c:pt>
                <c:pt idx="1">
                  <c:v>18</c:v>
                </c:pt>
                <c:pt idx="2">
                  <c:v>21</c:v>
                </c:pt>
                <c:pt idx="3">
                  <c:v>14</c:v>
                </c:pt>
                <c:pt idx="4">
                  <c:v>10</c:v>
                </c:pt>
                <c:pt idx="5">
                  <c:v>13</c:v>
                </c:pt>
                <c:pt idx="6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492-4FCD-B312-5D75A900BA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62807551"/>
        <c:axId val="462817535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Sheet2!$C$12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>
                      <c:ext uri="{02D57815-91ED-43cb-92C2-25804820EDAC}">
                        <c15:formulaRef>
                          <c15:sqref>Sheet2!$D$11:$J$11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2015</c:v>
                      </c:pt>
                      <c:pt idx="1">
                        <c:v>2016</c:v>
                      </c:pt>
                      <c:pt idx="2">
                        <c:v>2017</c:v>
                      </c:pt>
                      <c:pt idx="3">
                        <c:v>2018</c:v>
                      </c:pt>
                      <c:pt idx="4">
                        <c:v>2019</c:v>
                      </c:pt>
                      <c:pt idx="5">
                        <c:v>2020</c:v>
                      </c:pt>
                      <c:pt idx="6">
                        <c:v>2021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Sheet2!$D$12:$J$12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5-0492-4FCD-B312-5D75A900BA56}"/>
                  </c:ext>
                </c:extLst>
              </c15:ser>
            </c15:filteredBarSeries>
          </c:ext>
        </c:extLst>
      </c:barChart>
      <c:catAx>
        <c:axId val="4628075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462817535"/>
        <c:crosses val="autoZero"/>
        <c:auto val="1"/>
        <c:lblAlgn val="ctr"/>
        <c:lblOffset val="100"/>
        <c:noMultiLvlLbl val="0"/>
      </c:catAx>
      <c:valAx>
        <c:axId val="46281753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[$-10424]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462807551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rgbClr val="F79646">
        <a:lumMod val="20000"/>
        <a:lumOff val="80000"/>
      </a:srgbClr>
    </a:solidFill>
    <a:ln w="12700">
      <a:solidFill>
        <a:sysClr val="windowText" lastClr="000000"/>
      </a:solidFill>
    </a:ln>
    <a:effectLst/>
  </c:spPr>
  <c:txPr>
    <a:bodyPr/>
    <a:lstStyle/>
    <a:p>
      <a:pPr>
        <a:defRPr sz="1100"/>
      </a:pPr>
      <a:endParaRPr lang="sl-SI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Sheet5!$C$13</c:f>
              <c:strCache>
                <c:ptCount val="1"/>
                <c:pt idx="0">
                  <c:v>Skupaj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Sheet5!$D$11:$J$11</c:f>
              <c:numCache>
                <c:formatCode>General</c:formatCode>
                <c:ptCount val="7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</c:numCache>
            </c:numRef>
          </c:cat>
          <c:val>
            <c:numRef>
              <c:f>Sheet5!$D$13:$J$13</c:f>
              <c:numCache>
                <c:formatCode>[$-10424]#,##0</c:formatCode>
                <c:ptCount val="7"/>
                <c:pt idx="0">
                  <c:v>49</c:v>
                </c:pt>
                <c:pt idx="1">
                  <c:v>52</c:v>
                </c:pt>
                <c:pt idx="2">
                  <c:v>67</c:v>
                </c:pt>
                <c:pt idx="3">
                  <c:v>59</c:v>
                </c:pt>
                <c:pt idx="4">
                  <c:v>56</c:v>
                </c:pt>
                <c:pt idx="5">
                  <c:v>58</c:v>
                </c:pt>
                <c:pt idx="6">
                  <c:v>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75-4966-9EAB-FD9DF1186BDE}"/>
            </c:ext>
          </c:extLst>
        </c:ser>
        <c:ser>
          <c:idx val="2"/>
          <c:order val="2"/>
          <c:tx>
            <c:strRef>
              <c:f>Sheet5!$C$14</c:f>
              <c:strCache>
                <c:ptCount val="1"/>
                <c:pt idx="0">
                  <c:v>Smrt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Sheet5!$D$11:$J$11</c:f>
              <c:numCache>
                <c:formatCode>General</c:formatCode>
                <c:ptCount val="7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</c:numCache>
            </c:numRef>
          </c:cat>
          <c:val>
            <c:numRef>
              <c:f>Sheet5!$D$14:$J$14</c:f>
              <c:numCache>
                <c:formatCode>[$-10424]#,##0</c:formatCode>
                <c:ptCount val="7"/>
                <c:pt idx="0">
                  <c:v>4</c:v>
                </c:pt>
                <c:pt idx="1">
                  <c:v>6</c:v>
                </c:pt>
                <c:pt idx="2">
                  <c:v>7</c:v>
                </c:pt>
                <c:pt idx="3">
                  <c:v>11</c:v>
                </c:pt>
                <c:pt idx="4">
                  <c:v>8</c:v>
                </c:pt>
                <c:pt idx="5">
                  <c:v>7</c:v>
                </c:pt>
                <c:pt idx="6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A75-4966-9EAB-FD9DF1186BDE}"/>
            </c:ext>
          </c:extLst>
        </c:ser>
        <c:ser>
          <c:idx val="3"/>
          <c:order val="3"/>
          <c:tx>
            <c:strRef>
              <c:f>Sheet5!$C$15</c:f>
              <c:strCache>
                <c:ptCount val="1"/>
                <c:pt idx="0">
                  <c:v>Huda telesna poškodba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Sheet5!$D$11:$J$11</c:f>
              <c:numCache>
                <c:formatCode>General</c:formatCode>
                <c:ptCount val="7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</c:numCache>
            </c:numRef>
          </c:cat>
          <c:val>
            <c:numRef>
              <c:f>Sheet5!$D$15:$J$15</c:f>
              <c:numCache>
                <c:formatCode>[$-10424]#,##0</c:formatCode>
                <c:ptCount val="7"/>
                <c:pt idx="0">
                  <c:v>15</c:v>
                </c:pt>
                <c:pt idx="1">
                  <c:v>21</c:v>
                </c:pt>
                <c:pt idx="2">
                  <c:v>21</c:v>
                </c:pt>
                <c:pt idx="3">
                  <c:v>22</c:v>
                </c:pt>
                <c:pt idx="4">
                  <c:v>18</c:v>
                </c:pt>
                <c:pt idx="5">
                  <c:v>20</c:v>
                </c:pt>
                <c:pt idx="6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A75-4966-9EAB-FD9DF1186BDE}"/>
            </c:ext>
          </c:extLst>
        </c:ser>
        <c:ser>
          <c:idx val="4"/>
          <c:order val="4"/>
          <c:tx>
            <c:strRef>
              <c:f>Sheet5!$C$16</c:f>
              <c:strCache>
                <c:ptCount val="1"/>
                <c:pt idx="0">
                  <c:v>Lažja telesna poškodba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numRef>
              <c:f>Sheet5!$D$11:$J$11</c:f>
              <c:numCache>
                <c:formatCode>General</c:formatCode>
                <c:ptCount val="7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</c:numCache>
            </c:numRef>
          </c:cat>
          <c:val>
            <c:numRef>
              <c:f>Sheet5!$D$16:$J$16</c:f>
              <c:numCache>
                <c:formatCode>[$-10424]#,##0</c:formatCode>
                <c:ptCount val="7"/>
                <c:pt idx="0">
                  <c:v>28</c:v>
                </c:pt>
                <c:pt idx="1">
                  <c:v>22</c:v>
                </c:pt>
                <c:pt idx="2">
                  <c:v>33</c:v>
                </c:pt>
                <c:pt idx="3">
                  <c:v>20</c:v>
                </c:pt>
                <c:pt idx="4">
                  <c:v>23</c:v>
                </c:pt>
                <c:pt idx="5">
                  <c:v>23</c:v>
                </c:pt>
                <c:pt idx="6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A75-4966-9EAB-FD9DF1186BDE}"/>
            </c:ext>
          </c:extLst>
        </c:ser>
        <c:ser>
          <c:idx val="5"/>
          <c:order val="5"/>
          <c:tx>
            <c:strRef>
              <c:f>Sheet5!$C$17</c:f>
              <c:strCache>
                <c:ptCount val="1"/>
                <c:pt idx="0">
                  <c:v>Brez poškodbe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numRef>
              <c:f>Sheet5!$D$11:$J$11</c:f>
              <c:numCache>
                <c:formatCode>General</c:formatCode>
                <c:ptCount val="7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</c:numCache>
            </c:numRef>
          </c:cat>
          <c:val>
            <c:numRef>
              <c:f>Sheet5!$D$17:$J$17</c:f>
              <c:numCache>
                <c:formatCode>[$-10424]#,##0</c:formatCode>
                <c:ptCount val="7"/>
                <c:pt idx="0">
                  <c:v>1</c:v>
                </c:pt>
                <c:pt idx="1">
                  <c:v>2</c:v>
                </c:pt>
                <c:pt idx="2">
                  <c:v>5</c:v>
                </c:pt>
                <c:pt idx="3">
                  <c:v>4</c:v>
                </c:pt>
                <c:pt idx="4">
                  <c:v>7</c:v>
                </c:pt>
                <c:pt idx="5">
                  <c:v>8</c:v>
                </c:pt>
                <c:pt idx="6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A75-4966-9EAB-FD9DF1186BDE}"/>
            </c:ext>
          </c:extLst>
        </c:ser>
        <c:ser>
          <c:idx val="6"/>
          <c:order val="6"/>
          <c:tx>
            <c:strRef>
              <c:f>Sheet5!$C$18</c:f>
              <c:strCache>
                <c:ptCount val="1"/>
                <c:pt idx="0">
                  <c:v>Ni vpisa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Sheet5!$D$11:$J$11</c:f>
              <c:numCache>
                <c:formatCode>General</c:formatCode>
                <c:ptCount val="7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</c:numCache>
            </c:numRef>
          </c:cat>
          <c:val>
            <c:numRef>
              <c:f>Sheet5!$D$18:$J$18</c:f>
              <c:numCache>
                <c:formatCode>[$-10424]#,##0</c:formatCode>
                <c:ptCount val="7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A75-4966-9EAB-FD9DF1186B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62836671"/>
        <c:axId val="462833759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Sheet5!$C$12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>
                      <c:ext uri="{02D57815-91ED-43cb-92C2-25804820EDAC}">
                        <c15:formulaRef>
                          <c15:sqref>Sheet5!$D$11:$J$11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2015</c:v>
                      </c:pt>
                      <c:pt idx="1">
                        <c:v>2016</c:v>
                      </c:pt>
                      <c:pt idx="2">
                        <c:v>2017</c:v>
                      </c:pt>
                      <c:pt idx="3">
                        <c:v>2018</c:v>
                      </c:pt>
                      <c:pt idx="4">
                        <c:v>2019</c:v>
                      </c:pt>
                      <c:pt idx="5">
                        <c:v>2020</c:v>
                      </c:pt>
                      <c:pt idx="6">
                        <c:v>2021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Sheet5!$D$12:$J$12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6-0A75-4966-9EAB-FD9DF1186BDE}"/>
                  </c:ext>
                </c:extLst>
              </c15:ser>
            </c15:filteredBarSeries>
          </c:ext>
        </c:extLst>
      </c:barChart>
      <c:catAx>
        <c:axId val="4628366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462833759"/>
        <c:crosses val="autoZero"/>
        <c:auto val="1"/>
        <c:lblAlgn val="ctr"/>
        <c:lblOffset val="100"/>
        <c:noMultiLvlLbl val="0"/>
      </c:catAx>
      <c:valAx>
        <c:axId val="46283375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[$-10424]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462836671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rgbClr val="F79646">
        <a:lumMod val="20000"/>
        <a:lumOff val="80000"/>
      </a:srgbClr>
    </a:solidFill>
    <a:ln>
      <a:solidFill>
        <a:sysClr val="windowText" lastClr="000000"/>
      </a:solidFill>
    </a:ln>
    <a:effectLst/>
  </c:spPr>
  <c:txPr>
    <a:bodyPr/>
    <a:lstStyle/>
    <a:p>
      <a:pPr>
        <a:defRPr/>
      </a:pPr>
      <a:endParaRPr lang="sl-SI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Sheet1!$D$14</c:f>
              <c:strCache>
                <c:ptCount val="1"/>
                <c:pt idx="0">
                  <c:v>Skupaj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Sheet1!$C$15:$C$25</c:f>
              <c:numCache>
                <c:formatCode>General</c:formatCode>
                <c:ptCount val="11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</c:numCache>
            </c:numRef>
          </c:cat>
          <c:val>
            <c:numRef>
              <c:f>Sheet1!$D$15:$D$25</c:f>
              <c:numCache>
                <c:formatCode>[$-10424]#,##0</c:formatCode>
                <c:ptCount val="11"/>
                <c:pt idx="0">
                  <c:v>159</c:v>
                </c:pt>
                <c:pt idx="1">
                  <c:v>136</c:v>
                </c:pt>
                <c:pt idx="2">
                  <c:v>160</c:v>
                </c:pt>
                <c:pt idx="3">
                  <c:v>146</c:v>
                </c:pt>
                <c:pt idx="4">
                  <c:v>144</c:v>
                </c:pt>
                <c:pt idx="5">
                  <c:v>163</c:v>
                </c:pt>
                <c:pt idx="6">
                  <c:v>137</c:v>
                </c:pt>
                <c:pt idx="7">
                  <c:v>162</c:v>
                </c:pt>
                <c:pt idx="8">
                  <c:v>151</c:v>
                </c:pt>
                <c:pt idx="9">
                  <c:v>140</c:v>
                </c:pt>
                <c:pt idx="10">
                  <c:v>160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034-475F-89BA-C26E3E93F30E}"/>
            </c:ext>
          </c:extLst>
        </c:ser>
        <c:ser>
          <c:idx val="2"/>
          <c:order val="2"/>
          <c:tx>
            <c:strRef>
              <c:f>Sheet1!$F$14</c:f>
              <c:strCache>
                <c:ptCount val="1"/>
                <c:pt idx="0">
                  <c:v>Smrt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Sheet1!$C$15:$C$25</c:f>
              <c:numCache>
                <c:formatCode>General</c:formatCode>
                <c:ptCount val="11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</c:numCache>
            </c:numRef>
          </c:cat>
          <c:val>
            <c:numRef>
              <c:f>Sheet1!$F$15:$F$25</c:f>
              <c:numCache>
                <c:formatCode>[$-10424]#,##0</c:formatCode>
                <c:ptCount val="11"/>
                <c:pt idx="0">
                  <c:v>1</c:v>
                </c:pt>
                <c:pt idx="1">
                  <c:v>1</c:v>
                </c:pt>
                <c:pt idx="2">
                  <c:v>4</c:v>
                </c:pt>
                <c:pt idx="4">
                  <c:v>2</c:v>
                </c:pt>
                <c:pt idx="5">
                  <c:v>4</c:v>
                </c:pt>
                <c:pt idx="7">
                  <c:v>1</c:v>
                </c:pt>
                <c:pt idx="8">
                  <c:v>2</c:v>
                </c:pt>
                <c:pt idx="9">
                  <c:v>1</c:v>
                </c:pt>
                <c:pt idx="10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034-475F-89BA-C26E3E93F30E}"/>
            </c:ext>
          </c:extLst>
        </c:ser>
        <c:ser>
          <c:idx val="4"/>
          <c:order val="4"/>
          <c:tx>
            <c:strRef>
              <c:f>Sheet1!$H$14</c:f>
              <c:strCache>
                <c:ptCount val="1"/>
                <c:pt idx="0">
                  <c:v>Huda telesna poškodba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numRef>
              <c:f>Sheet1!$C$15:$C$25</c:f>
              <c:numCache>
                <c:formatCode>General</c:formatCode>
                <c:ptCount val="11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</c:numCache>
            </c:numRef>
          </c:cat>
          <c:val>
            <c:numRef>
              <c:f>Sheet1!$H$15:$H$25</c:f>
              <c:numCache>
                <c:formatCode>[$-10424]#,##0</c:formatCode>
                <c:ptCount val="11"/>
                <c:pt idx="0">
                  <c:v>6</c:v>
                </c:pt>
                <c:pt idx="1">
                  <c:v>3</c:v>
                </c:pt>
                <c:pt idx="2">
                  <c:v>7</c:v>
                </c:pt>
                <c:pt idx="3">
                  <c:v>4</c:v>
                </c:pt>
                <c:pt idx="4">
                  <c:v>6</c:v>
                </c:pt>
                <c:pt idx="5">
                  <c:v>4</c:v>
                </c:pt>
                <c:pt idx="6">
                  <c:v>10</c:v>
                </c:pt>
                <c:pt idx="7">
                  <c:v>3</c:v>
                </c:pt>
                <c:pt idx="8">
                  <c:v>2</c:v>
                </c:pt>
                <c:pt idx="9">
                  <c:v>5</c:v>
                </c:pt>
                <c:pt idx="10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034-475F-89BA-C26E3E93F30E}"/>
            </c:ext>
          </c:extLst>
        </c:ser>
        <c:ser>
          <c:idx val="6"/>
          <c:order val="6"/>
          <c:tx>
            <c:strRef>
              <c:f>Sheet1!$J$14</c:f>
              <c:strCache>
                <c:ptCount val="1"/>
                <c:pt idx="0">
                  <c:v>Lažja telesna poškodba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Sheet1!$C$15:$C$25</c:f>
              <c:numCache>
                <c:formatCode>General</c:formatCode>
                <c:ptCount val="11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</c:numCache>
            </c:numRef>
          </c:cat>
          <c:val>
            <c:numRef>
              <c:f>Sheet1!$J$15:$J$25</c:f>
              <c:numCache>
                <c:formatCode>[$-10424]#,##0</c:formatCode>
                <c:ptCount val="11"/>
                <c:pt idx="0">
                  <c:v>14</c:v>
                </c:pt>
                <c:pt idx="1">
                  <c:v>12</c:v>
                </c:pt>
                <c:pt idx="2">
                  <c:v>16</c:v>
                </c:pt>
                <c:pt idx="3">
                  <c:v>19</c:v>
                </c:pt>
                <c:pt idx="4">
                  <c:v>25</c:v>
                </c:pt>
                <c:pt idx="5">
                  <c:v>17</c:v>
                </c:pt>
                <c:pt idx="6">
                  <c:v>15</c:v>
                </c:pt>
                <c:pt idx="7">
                  <c:v>23</c:v>
                </c:pt>
                <c:pt idx="8">
                  <c:v>10</c:v>
                </c:pt>
                <c:pt idx="9">
                  <c:v>15</c:v>
                </c:pt>
                <c:pt idx="10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034-475F-89BA-C26E3E93F30E}"/>
            </c:ext>
          </c:extLst>
        </c:ser>
        <c:ser>
          <c:idx val="8"/>
          <c:order val="8"/>
          <c:tx>
            <c:strRef>
              <c:f>Sheet1!$L$14</c:f>
              <c:strCache>
                <c:ptCount val="1"/>
                <c:pt idx="0">
                  <c:v>Brez poškodbe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Sheet1!$C$15:$C$25</c:f>
              <c:numCache>
                <c:formatCode>General</c:formatCode>
                <c:ptCount val="11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</c:numCache>
            </c:numRef>
          </c:cat>
          <c:val>
            <c:numRef>
              <c:f>Sheet1!$L$15:$L$25</c:f>
              <c:numCache>
                <c:formatCode>[$-10424]#,##0</c:formatCode>
                <c:ptCount val="11"/>
                <c:pt idx="0">
                  <c:v>138</c:v>
                </c:pt>
                <c:pt idx="1">
                  <c:v>120</c:v>
                </c:pt>
                <c:pt idx="2">
                  <c:v>133</c:v>
                </c:pt>
                <c:pt idx="3">
                  <c:v>123</c:v>
                </c:pt>
                <c:pt idx="4">
                  <c:v>111</c:v>
                </c:pt>
                <c:pt idx="5">
                  <c:v>138</c:v>
                </c:pt>
                <c:pt idx="6">
                  <c:v>112</c:v>
                </c:pt>
                <c:pt idx="7">
                  <c:v>135</c:v>
                </c:pt>
                <c:pt idx="8">
                  <c:v>137</c:v>
                </c:pt>
                <c:pt idx="9">
                  <c:v>119</c:v>
                </c:pt>
                <c:pt idx="10">
                  <c:v>134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034-475F-89BA-C26E3E93F3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35590911"/>
        <c:axId val="635591743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Sheet1!$E$14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>
                      <c:ext uri="{02D57815-91ED-43cb-92C2-25804820EDAC}">
                        <c15:formulaRef>
                          <c15:sqref>Sheet1!$C$15:$C$25</c15:sqref>
                        </c15:formulaRef>
                      </c:ext>
                    </c:extLst>
                    <c:numCache>
                      <c:formatCode>General</c:formatCode>
                      <c:ptCount val="11"/>
                      <c:pt idx="0">
                        <c:v>2011</c:v>
                      </c:pt>
                      <c:pt idx="1">
                        <c:v>2012</c:v>
                      </c:pt>
                      <c:pt idx="2">
                        <c:v>2013</c:v>
                      </c:pt>
                      <c:pt idx="3">
                        <c:v>2014</c:v>
                      </c:pt>
                      <c:pt idx="4">
                        <c:v>2015</c:v>
                      </c:pt>
                      <c:pt idx="5">
                        <c:v>2016</c:v>
                      </c:pt>
                      <c:pt idx="6">
                        <c:v>2017</c:v>
                      </c:pt>
                      <c:pt idx="7">
                        <c:v>2018</c:v>
                      </c:pt>
                      <c:pt idx="8">
                        <c:v>2019</c:v>
                      </c:pt>
                      <c:pt idx="9">
                        <c:v>2020</c:v>
                      </c:pt>
                      <c:pt idx="10">
                        <c:v>2021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Sheet1!$E$15:$E$25</c15:sqref>
                        </c15:formulaRef>
                      </c:ext>
                    </c:extLst>
                    <c:numCache>
                      <c:formatCode>General</c:formatCode>
                      <c:ptCount val="11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5-7034-475F-89BA-C26E3E93F30E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Sheet1!$G$14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Sheet1!$C$15:$C$25</c15:sqref>
                        </c15:formulaRef>
                      </c:ext>
                    </c:extLst>
                    <c:numCache>
                      <c:formatCode>General</c:formatCode>
                      <c:ptCount val="11"/>
                      <c:pt idx="0">
                        <c:v>2011</c:v>
                      </c:pt>
                      <c:pt idx="1">
                        <c:v>2012</c:v>
                      </c:pt>
                      <c:pt idx="2">
                        <c:v>2013</c:v>
                      </c:pt>
                      <c:pt idx="3">
                        <c:v>2014</c:v>
                      </c:pt>
                      <c:pt idx="4">
                        <c:v>2015</c:v>
                      </c:pt>
                      <c:pt idx="5">
                        <c:v>2016</c:v>
                      </c:pt>
                      <c:pt idx="6">
                        <c:v>2017</c:v>
                      </c:pt>
                      <c:pt idx="7">
                        <c:v>2018</c:v>
                      </c:pt>
                      <c:pt idx="8">
                        <c:v>2019</c:v>
                      </c:pt>
                      <c:pt idx="9">
                        <c:v>2020</c:v>
                      </c:pt>
                      <c:pt idx="10">
                        <c:v>2021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Sheet1!$G$15:$G$25</c15:sqref>
                        </c15:formulaRef>
                      </c:ext>
                    </c:extLst>
                    <c:numCache>
                      <c:formatCode>General</c:formatCode>
                      <c:ptCount val="11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7034-475F-89BA-C26E3E93F30E}"/>
                  </c:ext>
                </c:extLst>
              </c15:ser>
            </c15:filteredBarSeries>
            <c15:filteredBa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Sheet1!$I$14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Sheet1!$C$15:$C$25</c15:sqref>
                        </c15:formulaRef>
                      </c:ext>
                    </c:extLst>
                    <c:numCache>
                      <c:formatCode>General</c:formatCode>
                      <c:ptCount val="11"/>
                      <c:pt idx="0">
                        <c:v>2011</c:v>
                      </c:pt>
                      <c:pt idx="1">
                        <c:v>2012</c:v>
                      </c:pt>
                      <c:pt idx="2">
                        <c:v>2013</c:v>
                      </c:pt>
                      <c:pt idx="3">
                        <c:v>2014</c:v>
                      </c:pt>
                      <c:pt idx="4">
                        <c:v>2015</c:v>
                      </c:pt>
                      <c:pt idx="5">
                        <c:v>2016</c:v>
                      </c:pt>
                      <c:pt idx="6">
                        <c:v>2017</c:v>
                      </c:pt>
                      <c:pt idx="7">
                        <c:v>2018</c:v>
                      </c:pt>
                      <c:pt idx="8">
                        <c:v>2019</c:v>
                      </c:pt>
                      <c:pt idx="9">
                        <c:v>2020</c:v>
                      </c:pt>
                      <c:pt idx="10">
                        <c:v>2021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Sheet1!$I$15:$I$25</c15:sqref>
                        </c15:formulaRef>
                      </c:ext>
                    </c:extLst>
                    <c:numCache>
                      <c:formatCode>General</c:formatCode>
                      <c:ptCount val="11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7034-475F-89BA-C26E3E93F30E}"/>
                  </c:ext>
                </c:extLst>
              </c15:ser>
            </c15:filteredBarSeries>
            <c15:filteredBar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Sheet1!$K$14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2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Sheet1!$C$15:$C$25</c15:sqref>
                        </c15:formulaRef>
                      </c:ext>
                    </c:extLst>
                    <c:numCache>
                      <c:formatCode>General</c:formatCode>
                      <c:ptCount val="11"/>
                      <c:pt idx="0">
                        <c:v>2011</c:v>
                      </c:pt>
                      <c:pt idx="1">
                        <c:v>2012</c:v>
                      </c:pt>
                      <c:pt idx="2">
                        <c:v>2013</c:v>
                      </c:pt>
                      <c:pt idx="3">
                        <c:v>2014</c:v>
                      </c:pt>
                      <c:pt idx="4">
                        <c:v>2015</c:v>
                      </c:pt>
                      <c:pt idx="5">
                        <c:v>2016</c:v>
                      </c:pt>
                      <c:pt idx="6">
                        <c:v>2017</c:v>
                      </c:pt>
                      <c:pt idx="7">
                        <c:v>2018</c:v>
                      </c:pt>
                      <c:pt idx="8">
                        <c:v>2019</c:v>
                      </c:pt>
                      <c:pt idx="9">
                        <c:v>2020</c:v>
                      </c:pt>
                      <c:pt idx="10">
                        <c:v>2021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Sheet1!$K$15:$K$25</c15:sqref>
                        </c15:formulaRef>
                      </c:ext>
                    </c:extLst>
                    <c:numCache>
                      <c:formatCode>General</c:formatCode>
                      <c:ptCount val="11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7034-475F-89BA-C26E3E93F30E}"/>
                  </c:ext>
                </c:extLst>
              </c15:ser>
            </c15:filteredBarSeries>
            <c15:filteredBarSeries>
              <c15:ser>
                <c:idx val="9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Sheet1!$M$14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4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Sheet1!$C$15:$C$25</c15:sqref>
                        </c15:formulaRef>
                      </c:ext>
                    </c:extLst>
                    <c:numCache>
                      <c:formatCode>General</c:formatCode>
                      <c:ptCount val="11"/>
                      <c:pt idx="0">
                        <c:v>2011</c:v>
                      </c:pt>
                      <c:pt idx="1">
                        <c:v>2012</c:v>
                      </c:pt>
                      <c:pt idx="2">
                        <c:v>2013</c:v>
                      </c:pt>
                      <c:pt idx="3">
                        <c:v>2014</c:v>
                      </c:pt>
                      <c:pt idx="4">
                        <c:v>2015</c:v>
                      </c:pt>
                      <c:pt idx="5">
                        <c:v>2016</c:v>
                      </c:pt>
                      <c:pt idx="6">
                        <c:v>2017</c:v>
                      </c:pt>
                      <c:pt idx="7">
                        <c:v>2018</c:v>
                      </c:pt>
                      <c:pt idx="8">
                        <c:v>2019</c:v>
                      </c:pt>
                      <c:pt idx="9">
                        <c:v>2020</c:v>
                      </c:pt>
                      <c:pt idx="10">
                        <c:v>2021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Sheet1!$M$15:$M$25</c15:sqref>
                        </c15:formulaRef>
                      </c:ext>
                    </c:extLst>
                    <c:numCache>
                      <c:formatCode>General</c:formatCode>
                      <c:ptCount val="11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7034-475F-89BA-C26E3E93F30E}"/>
                  </c:ext>
                </c:extLst>
              </c15:ser>
            </c15:filteredBarSeries>
          </c:ext>
        </c:extLst>
      </c:barChart>
      <c:catAx>
        <c:axId val="6355909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635591743"/>
        <c:crosses val="autoZero"/>
        <c:auto val="1"/>
        <c:lblAlgn val="ctr"/>
        <c:lblOffset val="100"/>
        <c:noMultiLvlLbl val="0"/>
      </c:catAx>
      <c:valAx>
        <c:axId val="63559174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[$-10424]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635590911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</c:dTable>
      <c:spPr>
        <a:noFill/>
        <a:ln>
          <a:solidFill>
            <a:sysClr val="windowText" lastClr="000000"/>
          </a:solidFill>
        </a:ln>
        <a:effectLst/>
      </c:spPr>
    </c:plotArea>
    <c:plotVisOnly val="1"/>
    <c:dispBlanksAs val="gap"/>
    <c:showDLblsOverMax val="0"/>
  </c:chart>
  <c:spPr>
    <a:solidFill>
      <a:srgbClr val="F79646">
        <a:lumMod val="20000"/>
        <a:lumOff val="80000"/>
      </a:srgbClr>
    </a:solidFill>
    <a:ln w="15875">
      <a:solidFill>
        <a:sysClr val="windowText" lastClr="000000"/>
      </a:solidFill>
    </a:ln>
    <a:effectLst/>
  </c:spPr>
  <c:txPr>
    <a:bodyPr/>
    <a:lstStyle/>
    <a:p>
      <a:pPr>
        <a:defRPr sz="1100"/>
      </a:pPr>
      <a:endParaRPr lang="sl-SI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>
            <a:extLst>
              <a:ext uri="{FF2B5EF4-FFF2-40B4-BE49-F238E27FC236}">
                <a16:creationId xmlns:a16="http://schemas.microsoft.com/office/drawing/2014/main" id="{2FDFE10D-681C-1BB9-FF73-7F14EA6D9CD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612157FB-6A0F-11CD-174D-D74F3C47D32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85B29E-088B-4638-AC7D-4FEB6432777E}" type="datetimeFigureOut">
              <a:rPr lang="sl-SI" smtClean="0"/>
              <a:t>06.12.2022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C2CB7F8F-0329-B81A-28E8-9E19D27BC53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DA94E82D-8F0E-1C3D-3DCC-046BA5A78E0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635C28-2B85-4EA5-8553-CE9EFF60097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1645738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3B115B-F1E1-45D0-8989-96384CCCFCB9}" type="datetimeFigureOut">
              <a:rPr lang="sl-SI" smtClean="0"/>
              <a:t>06.12.2022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4C4539-0A11-4448-9895-B2A5872587C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9130791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17499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854473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979636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322732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690030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335882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291582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263119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479818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78793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785137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3787248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2794187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7093890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486314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8276088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7474966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936985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353567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006452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384487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46746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dirty="0"/>
              <a:t>Uredite slog podnaslova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>
          <a:xfrm>
            <a:off x="323528" y="6438546"/>
            <a:ext cx="3240360" cy="29915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l-SI"/>
              <a:t>37. Posvet JSKS,      Bled, 28. in 29.  11. 2022</a:t>
            </a:r>
            <a:endParaRPr lang="sl-SI" dirty="0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>
          <a:xfrm>
            <a:off x="3887924" y="6438547"/>
            <a:ext cx="2232248" cy="29915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l-SI"/>
              <a:t>M. Mavsar, KGZS - Zavod NM</a:t>
            </a:r>
            <a:endParaRPr lang="sl-SI" dirty="0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>
          <a:xfrm>
            <a:off x="6444208" y="6445907"/>
            <a:ext cx="2501788" cy="299156"/>
          </a:xfrm>
        </p:spPr>
        <p:txBody>
          <a:bodyPr/>
          <a:lstStyle>
            <a:lvl1pPr>
              <a:defRPr>
                <a:solidFill>
                  <a:srgbClr val="3737DB"/>
                </a:solidFill>
              </a:defRPr>
            </a:lvl1pPr>
          </a:lstStyle>
          <a:p>
            <a:r>
              <a:rPr lang="sl-SI" dirty="0"/>
              <a:t>https://www.kmetijskizavod-nm.si/ </a:t>
            </a:r>
          </a:p>
        </p:txBody>
      </p:sp>
    </p:spTree>
    <p:extLst>
      <p:ext uri="{BB962C8B-B14F-4D97-AF65-F5344CB8AC3E}">
        <p14:creationId xmlns:p14="http://schemas.microsoft.com/office/powerpoint/2010/main" val="2386459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/>
              <a:t>37. Posvet JSKS,      Bled, 28. in 29.  11. 2022</a:t>
            </a:r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M. Mavsar, KGZS - Zavod NM</a:t>
            </a:r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A0CC8-31A3-4C27-9757-195C65CF9BE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64346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/>
              <a:t>37. Posvet JSKS,      Bled, 28. in 29.  11. 2022</a:t>
            </a:r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M. Mavsar, KGZS - Zavod NM</a:t>
            </a:r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A0CC8-31A3-4C27-9757-195C65CF9BE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33360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/>
              <a:t>37. Posvet JSKS,      Bled, 28. in 29.  11. 2022</a:t>
            </a:r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M. Mavsar, KGZS - Zavod NM</a:t>
            </a:r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A0CC8-31A3-4C27-9757-195C65CF9BE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74525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/>
              <a:t>37. Posvet JSKS,      Bled, 28. in 29.  11. 2022</a:t>
            </a:r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M. Mavsar, KGZS - Zavod NM</a:t>
            </a:r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A0CC8-31A3-4C27-9757-195C65CF9BE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55229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/>
              <a:t>37. Posvet JSKS,      Bled, 28. in 29.  11. 2022</a:t>
            </a:r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M. Mavsar, KGZS - Zavod NM</a:t>
            </a:r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A0CC8-31A3-4C27-9757-195C65CF9BE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65644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/>
              <a:t>37. Posvet JSKS,      Bled, 28. in 29.  11. 2022</a:t>
            </a:r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M. Mavsar, KGZS - Zavod NM</a:t>
            </a:r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A0CC8-31A3-4C27-9757-195C65CF9BE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89269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/>
              <a:t>37. Posvet JSKS,      Bled, 28. in 29.  11. 2022</a:t>
            </a:r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M. Mavsar, KGZS - Zavod NM</a:t>
            </a:r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A0CC8-31A3-4C27-9757-195C65CF9BE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76058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/>
              <a:t>37. Posvet JSKS,      Bled, 28. in 29.  11. 2022</a:t>
            </a:r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M. Mavsar, KGZS - Zavod NM</a:t>
            </a:r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A0CC8-31A3-4C27-9757-195C65CF9BE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13283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/>
              <a:t>37. Posvet JSKS,      Bled, 28. in 29.  11. 2022</a:t>
            </a:r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M. Mavsar, KGZS - Zavod NM</a:t>
            </a:r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A0CC8-31A3-4C27-9757-195C65CF9BE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34454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/>
              <a:t>37. Posvet JSKS,      Bled, 28. in 29.  11. 2022</a:t>
            </a:r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M. Mavsar, KGZS - Zavod NM</a:t>
            </a:r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A0CC8-31A3-4C27-9757-195C65CF9BE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22106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l-SI"/>
              <a:t>37. Posvet JSKS,      Bled, 28. in 29.  11. 2022</a:t>
            </a:r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l-SI"/>
              <a:t>M. Mavsar, KGZS - Zavod NM</a:t>
            </a:r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3A0CC8-31A3-4C27-9757-195C65CF9BE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1744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0" name="Picture 16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5547481"/>
            <a:ext cx="9144000" cy="1310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213321" y="116632"/>
            <a:ext cx="8712968" cy="1470025"/>
          </a:xfrm>
        </p:spPr>
        <p:txBody>
          <a:bodyPr>
            <a:normAutofit/>
          </a:bodyPr>
          <a:lstStyle/>
          <a:p>
            <a:r>
              <a:rPr lang="sl-SI" sz="2800" b="1" dirty="0"/>
              <a:t>37. TRADICIONALNI POSVET JAVNE SLUŽBE KMETIJSKEGA SVETOVANJA (JSKS)</a:t>
            </a:r>
          </a:p>
        </p:txBody>
      </p:sp>
      <p:sp>
        <p:nvSpPr>
          <p:cNvPr id="4" name="Podnaslov 3"/>
          <p:cNvSpPr>
            <a:spLocks noGrp="1"/>
          </p:cNvSpPr>
          <p:nvPr>
            <p:ph type="subTitle" idx="1"/>
          </p:nvPr>
        </p:nvSpPr>
        <p:spPr>
          <a:xfrm>
            <a:off x="1772897" y="2191744"/>
            <a:ext cx="6738379" cy="1860849"/>
          </a:xfrm>
        </p:spPr>
        <p:txBody>
          <a:bodyPr>
            <a:normAutofit fontScale="77500" lnSpcReduction="20000"/>
          </a:bodyPr>
          <a:lstStyle/>
          <a:p>
            <a:r>
              <a:rPr lang="sl-SI" sz="4400" b="1" dirty="0">
                <a:solidFill>
                  <a:srgbClr val="00B050"/>
                </a:solidFill>
              </a:rPr>
              <a:t>VARNA RABA KMETIJSKE TEHNIKE NA OBMOČJIH Z OMEJENIMI DEJAVNIKI ZA KMETIJSKO PRIDELAVO</a:t>
            </a:r>
          </a:p>
        </p:txBody>
      </p:sp>
      <p:sp>
        <p:nvSpPr>
          <p:cNvPr id="5" name="PoljeZBesedilom 4"/>
          <p:cNvSpPr txBox="1"/>
          <p:nvPr/>
        </p:nvSpPr>
        <p:spPr>
          <a:xfrm>
            <a:off x="3662453" y="4148756"/>
            <a:ext cx="49830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b="1" dirty="0"/>
              <a:t>Martin Mavsar, KGZS – Zavod Novo mesto, </a:t>
            </a:r>
          </a:p>
        </p:txBody>
      </p:sp>
      <p:sp>
        <p:nvSpPr>
          <p:cNvPr id="6" name="PoljeZBesedilom 5"/>
          <p:cNvSpPr txBox="1"/>
          <p:nvPr/>
        </p:nvSpPr>
        <p:spPr>
          <a:xfrm>
            <a:off x="6208829" y="5948604"/>
            <a:ext cx="2793239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l-SI" sz="2400" b="1" dirty="0">
                <a:solidFill>
                  <a:schemeClr val="bg1"/>
                </a:solidFill>
              </a:rPr>
              <a:t>Bled, </a:t>
            </a:r>
          </a:p>
          <a:p>
            <a:pPr algn="ctr"/>
            <a:r>
              <a:rPr lang="sl-SI" sz="2400" b="1" dirty="0">
                <a:solidFill>
                  <a:schemeClr val="bg1"/>
                </a:solidFill>
              </a:rPr>
              <a:t>28. – 29. 11. 2022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952" y="6202740"/>
            <a:ext cx="1269098" cy="576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0392" y="876839"/>
            <a:ext cx="821769" cy="1071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Pravokotnik 13"/>
          <p:cNvSpPr/>
          <p:nvPr/>
        </p:nvSpPr>
        <p:spPr>
          <a:xfrm>
            <a:off x="1619672" y="1484784"/>
            <a:ext cx="67072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dirty="0"/>
              <a:t>Posvet Javne službe kmetijskega svetovanja in dogodkov Evropskega partnerstva za inovacija - EIP</a:t>
            </a:r>
          </a:p>
        </p:txBody>
      </p:sp>
      <p:pic>
        <p:nvPicPr>
          <p:cNvPr id="1043" name="Picture 19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87" y="1268760"/>
            <a:ext cx="1669677" cy="4379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92049" y="6202426"/>
            <a:ext cx="2271907" cy="577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62453" y="6202741"/>
            <a:ext cx="2331497" cy="576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A9A3C615-31C6-21EA-D110-BBFFDC4FAA4D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0390" y="4670642"/>
            <a:ext cx="1881771" cy="131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250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slov 12">
            <a:extLst>
              <a:ext uri="{FF2B5EF4-FFF2-40B4-BE49-F238E27FC236}">
                <a16:creationId xmlns:a16="http://schemas.microsoft.com/office/drawing/2014/main" id="{690998C0-8AA1-3D84-77CE-D61B5BA6B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116632"/>
            <a:ext cx="8424936" cy="705371"/>
          </a:xfrm>
          <a:solidFill>
            <a:srgbClr val="FFFF00">
              <a:alpha val="20000"/>
            </a:srgbClr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sl-SI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Posledice delovnih nezgod</a:t>
            </a:r>
          </a:p>
        </p:txBody>
      </p:sp>
      <p:graphicFrame>
        <p:nvGraphicFramePr>
          <p:cNvPr id="3" name="Grafikon 2">
            <a:extLst>
              <a:ext uri="{FF2B5EF4-FFF2-40B4-BE49-F238E27FC236}">
                <a16:creationId xmlns:a16="http://schemas.microsoft.com/office/drawing/2014/main" id="{6FB557B6-A8C3-B6A9-7FD1-838BF7370D1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7320956"/>
              </p:ext>
            </p:extLst>
          </p:nvPr>
        </p:nvGraphicFramePr>
        <p:xfrm>
          <a:off x="323528" y="1069180"/>
          <a:ext cx="8424936" cy="52401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PoljeZBesedilom 3">
            <a:extLst>
              <a:ext uri="{FF2B5EF4-FFF2-40B4-BE49-F238E27FC236}">
                <a16:creationId xmlns:a16="http://schemas.microsoft.com/office/drawing/2014/main" id="{BEE3B218-0CCD-1E45-917C-8B50D753BAC3}"/>
              </a:ext>
            </a:extLst>
          </p:cNvPr>
          <p:cNvSpPr txBox="1"/>
          <p:nvPr/>
        </p:nvSpPr>
        <p:spPr>
          <a:xfrm>
            <a:off x="323528" y="6417997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200" dirty="0"/>
              <a:t>Vir: Policija</a:t>
            </a:r>
          </a:p>
        </p:txBody>
      </p:sp>
    </p:spTree>
    <p:extLst>
      <p:ext uri="{BB962C8B-B14F-4D97-AF65-F5344CB8AC3E}">
        <p14:creationId xmlns:p14="http://schemas.microsoft.com/office/powerpoint/2010/main" val="847412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slov 12">
            <a:extLst>
              <a:ext uri="{FF2B5EF4-FFF2-40B4-BE49-F238E27FC236}">
                <a16:creationId xmlns:a16="http://schemas.microsoft.com/office/drawing/2014/main" id="{690998C0-8AA1-3D84-77CE-D61B5BA6B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16632"/>
            <a:ext cx="8208912" cy="705371"/>
          </a:xfrm>
          <a:solidFill>
            <a:srgbClr val="FFFF00">
              <a:alpha val="20000"/>
            </a:srgbClr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sl-SI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Prijava nezgode in poškodbe pri delu</a:t>
            </a:r>
          </a:p>
        </p:txBody>
      </p:sp>
      <p:sp>
        <p:nvSpPr>
          <p:cNvPr id="14" name="Označba mesta vsebine 13">
            <a:extLst>
              <a:ext uri="{FF2B5EF4-FFF2-40B4-BE49-F238E27FC236}">
                <a16:creationId xmlns:a16="http://schemas.microsoft.com/office/drawing/2014/main" id="{E4D9EAD5-75F4-6D44-0164-ADBCAAC683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128" y="1124744"/>
            <a:ext cx="3335576" cy="5544616"/>
          </a:xfrm>
          <a:solidFill>
            <a:srgbClr val="92D050">
              <a:alpha val="20000"/>
            </a:srgbClr>
          </a:solidFill>
          <a:ln w="9525"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l-SI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 1. 9. 2022 je začel veljati nov Pravilnik o prijavi nezgode in poškodbe pri delu (UL 78/2022).</a:t>
            </a:r>
          </a:p>
          <a:p>
            <a:pPr marL="0" indent="0">
              <a:buNone/>
            </a:pPr>
            <a:endParaRPr lang="sl-SI" sz="30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sl-SI" sz="3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Pravilnik na novo ureja spletno in papirnato prijavo nezgod in poškodb pri delu.</a:t>
            </a:r>
          </a:p>
          <a:p>
            <a:pPr marL="0" indent="0">
              <a:buNone/>
            </a:pPr>
            <a:endParaRPr lang="sl-SI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id="{4C683A92-E458-9DA1-C1B3-7CF2C168AC7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512" y="980728"/>
            <a:ext cx="5409128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974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slov 12">
            <a:extLst>
              <a:ext uri="{FF2B5EF4-FFF2-40B4-BE49-F238E27FC236}">
                <a16:creationId xmlns:a16="http://schemas.microsoft.com/office/drawing/2014/main" id="{690998C0-8AA1-3D84-77CE-D61B5BA6B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16632"/>
            <a:ext cx="8712968" cy="1080120"/>
          </a:xfrm>
          <a:solidFill>
            <a:srgbClr val="FFFF00">
              <a:alpha val="20000"/>
            </a:srgbClr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sl-SI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Najpogostejši vzroki za poškodbe pri delu na kmetijah</a:t>
            </a:r>
          </a:p>
        </p:txBody>
      </p:sp>
      <p:sp>
        <p:nvSpPr>
          <p:cNvPr id="5" name="Označba mesta vsebine 13">
            <a:extLst>
              <a:ext uri="{FF2B5EF4-FFF2-40B4-BE49-F238E27FC236}">
                <a16:creationId xmlns:a16="http://schemas.microsoft.com/office/drawing/2014/main" id="{19150166-A387-9BD7-18CF-D16F46DE93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484784"/>
            <a:ext cx="4104456" cy="4176464"/>
          </a:xfrm>
          <a:solidFill>
            <a:srgbClr val="92D050">
              <a:alpha val="20000"/>
            </a:srgbClr>
          </a:solidFill>
          <a:ln w="952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sl-SI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padci</a:t>
            </a:r>
          </a:p>
          <a:p>
            <a:r>
              <a:rPr lang="sl-SI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zdrsi in padci</a:t>
            </a:r>
          </a:p>
          <a:p>
            <a:r>
              <a:rPr lang="sl-SI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udarci od živali</a:t>
            </a:r>
          </a:p>
          <a:p>
            <a:r>
              <a:rPr lang="sl-SI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napačna uporaba strojev in opreme</a:t>
            </a:r>
          </a:p>
          <a:p>
            <a:r>
              <a:rPr lang="sl-SI" sz="3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pomanjkljiva uporaba osebne varovalne opreme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25B4C4B3-6E58-7B0F-FD41-0D4FE551E80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5976" y="4941168"/>
            <a:ext cx="1672086" cy="1800200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54AA3496-DBF6-7062-74AD-211CB46C890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98879" y="5301207"/>
            <a:ext cx="1898997" cy="1333555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884602F1-38E0-5A7F-DD74-CE140C1A95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99946" y="2085746"/>
            <a:ext cx="1800200" cy="3883993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36DE90E3-092F-E886-F33C-7E21EC2CAA8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1248" y="3169374"/>
            <a:ext cx="1333556" cy="1333556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05A6BC34-1FBD-794D-A414-414EE3AE3ED1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0152" y="927728"/>
            <a:ext cx="1205127" cy="1205127"/>
          </a:xfrm>
          <a:prstGeom prst="rect">
            <a:avLst/>
          </a:prstGeom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id="{6BA5995F-B60D-C4F7-843C-9157C154A3F5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6016" y="1628800"/>
            <a:ext cx="1205128" cy="1205128"/>
          </a:xfrm>
          <a:prstGeom prst="rect">
            <a:avLst/>
          </a:prstGeom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id="{3B4A76D2-5253-9C5B-C8E9-B64ABC6CD10B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5046" y="1314117"/>
            <a:ext cx="1105003" cy="1707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549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slov 12">
            <a:extLst>
              <a:ext uri="{FF2B5EF4-FFF2-40B4-BE49-F238E27FC236}">
                <a16:creationId xmlns:a16="http://schemas.microsoft.com/office/drawing/2014/main" id="{690998C0-8AA1-3D84-77CE-D61B5BA6B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516" y="188640"/>
            <a:ext cx="8712968" cy="936104"/>
          </a:xfrm>
          <a:solidFill>
            <a:srgbClr val="FFFF00">
              <a:alpha val="20000"/>
            </a:srgbClr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sl-SI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Vzroki za udeležbo kmetijskih vozil v prometnih nezgodah </a:t>
            </a:r>
          </a:p>
        </p:txBody>
      </p:sp>
      <p:sp>
        <p:nvSpPr>
          <p:cNvPr id="14" name="Označba mesta vsebine 13">
            <a:extLst>
              <a:ext uri="{FF2B5EF4-FFF2-40B4-BE49-F238E27FC236}">
                <a16:creationId xmlns:a16="http://schemas.microsoft.com/office/drawing/2014/main" id="{E4D9EAD5-75F4-6D44-0164-ADBCAAC683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484784"/>
            <a:ext cx="7488832" cy="4536504"/>
          </a:xfrm>
          <a:solidFill>
            <a:srgbClr val="92D050">
              <a:alpha val="20000"/>
            </a:srgbClr>
          </a:solidFill>
          <a:ln w="952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sl-SI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neprimerna hitrost</a:t>
            </a:r>
          </a:p>
          <a:p>
            <a:r>
              <a:rPr lang="sl-SI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neupoštevanje pravil o prednosti pri vključevanju v promet</a:t>
            </a:r>
          </a:p>
          <a:p>
            <a:r>
              <a:rPr lang="sl-SI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stran in smer vožnje</a:t>
            </a:r>
          </a:p>
          <a:p>
            <a:r>
              <a:rPr lang="sl-SI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obračanje</a:t>
            </a:r>
          </a:p>
          <a:p>
            <a:r>
              <a:rPr lang="sl-SI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zavijanje</a:t>
            </a:r>
          </a:p>
          <a:p>
            <a:r>
              <a:rPr lang="sl-SI" sz="3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psihofizično stanje voznika</a:t>
            </a:r>
          </a:p>
          <a:p>
            <a:r>
              <a:rPr lang="sl-SI" sz="3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tehnično stanje vozila</a:t>
            </a:r>
          </a:p>
        </p:txBody>
      </p:sp>
    </p:spTree>
    <p:extLst>
      <p:ext uri="{BB962C8B-B14F-4D97-AF65-F5344CB8AC3E}">
        <p14:creationId xmlns:p14="http://schemas.microsoft.com/office/powerpoint/2010/main" val="361272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slov 12">
            <a:extLst>
              <a:ext uri="{FF2B5EF4-FFF2-40B4-BE49-F238E27FC236}">
                <a16:creationId xmlns:a16="http://schemas.microsoft.com/office/drawing/2014/main" id="{690998C0-8AA1-3D84-77CE-D61B5BA6B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516" y="131851"/>
            <a:ext cx="8712968" cy="920885"/>
          </a:xfrm>
          <a:solidFill>
            <a:srgbClr val="FFFF00">
              <a:alpha val="20000"/>
            </a:srgbClr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sl-SI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Posledice prometnih nesreč vseh udeleženih, v katerih je bil povzročitelj voznik traktorja</a:t>
            </a:r>
          </a:p>
        </p:txBody>
      </p:sp>
      <p:graphicFrame>
        <p:nvGraphicFramePr>
          <p:cNvPr id="6" name="Grafikon 5">
            <a:extLst>
              <a:ext uri="{FF2B5EF4-FFF2-40B4-BE49-F238E27FC236}">
                <a16:creationId xmlns:a16="http://schemas.microsoft.com/office/drawing/2014/main" id="{AEF918FA-CAA3-7D41-F4C3-E0DD2C954EF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413687"/>
              </p:ext>
            </p:extLst>
          </p:nvPr>
        </p:nvGraphicFramePr>
        <p:xfrm>
          <a:off x="251520" y="1412776"/>
          <a:ext cx="8424936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PoljeZBesedilom 6">
            <a:extLst>
              <a:ext uri="{FF2B5EF4-FFF2-40B4-BE49-F238E27FC236}">
                <a16:creationId xmlns:a16="http://schemas.microsoft.com/office/drawing/2014/main" id="{A1AA0144-0004-E8C6-2120-6C4137368AC1}"/>
              </a:ext>
            </a:extLst>
          </p:cNvPr>
          <p:cNvSpPr txBox="1"/>
          <p:nvPr/>
        </p:nvSpPr>
        <p:spPr>
          <a:xfrm>
            <a:off x="251520" y="6320353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200" dirty="0"/>
              <a:t>Vir: Policija</a:t>
            </a:r>
          </a:p>
        </p:txBody>
      </p:sp>
    </p:spTree>
    <p:extLst>
      <p:ext uri="{BB962C8B-B14F-4D97-AF65-F5344CB8AC3E}">
        <p14:creationId xmlns:p14="http://schemas.microsoft.com/office/powerpoint/2010/main" val="1889861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slov 12">
            <a:extLst>
              <a:ext uri="{FF2B5EF4-FFF2-40B4-BE49-F238E27FC236}">
                <a16:creationId xmlns:a16="http://schemas.microsoft.com/office/drawing/2014/main" id="{690998C0-8AA1-3D84-77CE-D61B5BA6B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88640"/>
            <a:ext cx="8496944" cy="1008112"/>
          </a:xfrm>
          <a:solidFill>
            <a:srgbClr val="FFFF00">
              <a:alpha val="20000"/>
            </a:srgbClr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sl-SI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Aktivnosti JSKS za zmanjševanje števila delovnih in prometnih nezgod</a:t>
            </a:r>
          </a:p>
        </p:txBody>
      </p:sp>
      <p:sp>
        <p:nvSpPr>
          <p:cNvPr id="14" name="Označba mesta vsebine 13">
            <a:extLst>
              <a:ext uri="{FF2B5EF4-FFF2-40B4-BE49-F238E27FC236}">
                <a16:creationId xmlns:a16="http://schemas.microsoft.com/office/drawing/2014/main" id="{E4D9EAD5-75F4-6D44-0164-ADBCAAC683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06" y="6021288"/>
            <a:ext cx="6680701" cy="648072"/>
          </a:xfrm>
          <a:solidFill>
            <a:srgbClr val="92D050">
              <a:alpha val="20000"/>
            </a:srgbClr>
          </a:solidFill>
          <a:ln w="952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3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Priprava in objava strokovnih člankov</a:t>
            </a:r>
          </a:p>
          <a:p>
            <a:endParaRPr lang="sl-SI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420379F6-2A64-64D2-E7F1-861560BFE45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421295">
            <a:off x="3355612" y="1149846"/>
            <a:ext cx="2370816" cy="2450460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12441057-8424-4CEE-3845-BE21100F84D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58288">
            <a:off x="6162345" y="1157199"/>
            <a:ext cx="2705580" cy="2555270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1052B7DA-1A67-F0B1-EA6E-2D357BFE709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359803">
            <a:off x="6402738" y="2982728"/>
            <a:ext cx="2591335" cy="3005948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6953ED79-2A87-0A9C-BCF5-096130C2811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350191">
            <a:off x="124004" y="1118054"/>
            <a:ext cx="2844316" cy="2389225"/>
          </a:xfrm>
          <a:prstGeom prst="rect">
            <a:avLst/>
          </a:prstGeom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id="{2EB8C897-0550-63A0-F75B-C084ECB6882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567"/>
          <a:stretch/>
        </p:blipFill>
        <p:spPr>
          <a:xfrm rot="21283306">
            <a:off x="3017465" y="2836344"/>
            <a:ext cx="3598902" cy="2911189"/>
          </a:xfrm>
          <a:prstGeom prst="rect">
            <a:avLst/>
          </a:prstGeom>
        </p:spPr>
      </p:pic>
      <p:pic>
        <p:nvPicPr>
          <p:cNvPr id="17" name="Slika 16">
            <a:extLst>
              <a:ext uri="{FF2B5EF4-FFF2-40B4-BE49-F238E27FC236}">
                <a16:creationId xmlns:a16="http://schemas.microsoft.com/office/drawing/2014/main" id="{0CEBA8BB-2E45-EFBF-C42C-7AA3627827D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443712">
            <a:off x="552961" y="2942534"/>
            <a:ext cx="2099423" cy="2980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423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slov 12">
            <a:extLst>
              <a:ext uri="{FF2B5EF4-FFF2-40B4-BE49-F238E27FC236}">
                <a16:creationId xmlns:a16="http://schemas.microsoft.com/office/drawing/2014/main" id="{690998C0-8AA1-3D84-77CE-D61B5BA6B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88640"/>
            <a:ext cx="8496944" cy="1008112"/>
          </a:xfrm>
          <a:solidFill>
            <a:srgbClr val="FFFF00">
              <a:alpha val="20000"/>
            </a:srgbClr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sl-SI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Aktivnosti JSKS za zmanjševanje števila delovnih in prometnih nezgod</a:t>
            </a:r>
          </a:p>
        </p:txBody>
      </p:sp>
      <p:sp>
        <p:nvSpPr>
          <p:cNvPr id="14" name="Označba mesta vsebine 13">
            <a:extLst>
              <a:ext uri="{FF2B5EF4-FFF2-40B4-BE49-F238E27FC236}">
                <a16:creationId xmlns:a16="http://schemas.microsoft.com/office/drawing/2014/main" id="{E4D9EAD5-75F4-6D44-0164-ADBCAAC683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6148375"/>
            <a:ext cx="7776864" cy="520985"/>
          </a:xfrm>
          <a:solidFill>
            <a:srgbClr val="92D050">
              <a:alpha val="20000"/>
            </a:srgbClr>
          </a:solidFill>
          <a:ln w="9525"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l-SI" sz="3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Organizacija in izvedba prikazov in delavnic</a:t>
            </a:r>
          </a:p>
          <a:p>
            <a:endParaRPr lang="sl-SI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5AB6FBA7-E30D-95F2-ACFE-DDDCD439FEA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726" y="1340768"/>
            <a:ext cx="4320479" cy="3240360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6FF6D748-25C8-4AE3-A994-0509B3B40A6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5378" y="2763999"/>
            <a:ext cx="4398407" cy="3298806"/>
          </a:xfrm>
          <a:prstGeom prst="rect">
            <a:avLst/>
          </a:prstGeom>
        </p:spPr>
      </p:pic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4A26E4D7-BF86-8C1E-E0F7-3587C81BE2E1}"/>
              </a:ext>
            </a:extLst>
          </p:cNvPr>
          <p:cNvSpPr txBox="1"/>
          <p:nvPr/>
        </p:nvSpPr>
        <p:spPr>
          <a:xfrm>
            <a:off x="3415073" y="4274902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200" dirty="0"/>
              <a:t>Foto: T. Poje</a:t>
            </a:r>
          </a:p>
        </p:txBody>
      </p:sp>
      <p:sp>
        <p:nvSpPr>
          <p:cNvPr id="12" name="PoljeZBesedilom 11">
            <a:extLst>
              <a:ext uri="{FF2B5EF4-FFF2-40B4-BE49-F238E27FC236}">
                <a16:creationId xmlns:a16="http://schemas.microsoft.com/office/drawing/2014/main" id="{06E96789-E3FE-CEAE-97F9-3F1115789AAF}"/>
              </a:ext>
            </a:extLst>
          </p:cNvPr>
          <p:cNvSpPr txBox="1"/>
          <p:nvPr/>
        </p:nvSpPr>
        <p:spPr>
          <a:xfrm>
            <a:off x="7949467" y="5784546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200" dirty="0">
                <a:solidFill>
                  <a:schemeClr val="bg1"/>
                </a:solidFill>
              </a:rPr>
              <a:t>Foto: D. Vrtin</a:t>
            </a:r>
          </a:p>
        </p:txBody>
      </p:sp>
    </p:spTree>
    <p:extLst>
      <p:ext uri="{BB962C8B-B14F-4D97-AF65-F5344CB8AC3E}">
        <p14:creationId xmlns:p14="http://schemas.microsoft.com/office/powerpoint/2010/main" val="1730843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slov 12">
            <a:extLst>
              <a:ext uri="{FF2B5EF4-FFF2-40B4-BE49-F238E27FC236}">
                <a16:creationId xmlns:a16="http://schemas.microsoft.com/office/drawing/2014/main" id="{690998C0-8AA1-3D84-77CE-D61B5BA6B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88640"/>
            <a:ext cx="8496944" cy="1008112"/>
          </a:xfrm>
          <a:solidFill>
            <a:srgbClr val="FFFF00">
              <a:alpha val="20000"/>
            </a:srgbClr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sl-SI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Aktivnosti JSKS za zmanjševanje števila delovnih in prometnih nezgod</a:t>
            </a:r>
          </a:p>
        </p:txBody>
      </p:sp>
      <p:sp>
        <p:nvSpPr>
          <p:cNvPr id="14" name="Označba mesta vsebine 13">
            <a:extLst>
              <a:ext uri="{FF2B5EF4-FFF2-40B4-BE49-F238E27FC236}">
                <a16:creationId xmlns:a16="http://schemas.microsoft.com/office/drawing/2014/main" id="{E4D9EAD5-75F4-6D44-0164-ADBCAAC683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6148375"/>
            <a:ext cx="7776864" cy="520985"/>
          </a:xfrm>
          <a:solidFill>
            <a:srgbClr val="92D050">
              <a:alpha val="20000"/>
            </a:srgbClr>
          </a:solidFill>
          <a:ln w="9525"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l-SI" sz="3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Organizacija in izvedba prikazov in delavnic</a:t>
            </a:r>
          </a:p>
          <a:p>
            <a:endParaRPr lang="sl-SI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FA96F674-6B7D-64F8-8699-351C918B9F2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5977793">
            <a:off x="38080" y="1430427"/>
            <a:ext cx="3053356" cy="2290017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9EF7D732-E7C1-1B7A-77C5-2B84EAA7651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21235">
            <a:off x="5338794" y="3472258"/>
            <a:ext cx="3673399" cy="2755049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955568EC-A975-3E8F-A17B-716BF7D19C1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38388">
            <a:off x="554905" y="3313635"/>
            <a:ext cx="3816424" cy="2544283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02D705DA-FFF7-372B-1C7B-198BA88685E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55574">
            <a:off x="4123228" y="1122897"/>
            <a:ext cx="2129933" cy="3194899"/>
          </a:xfrm>
          <a:prstGeom prst="rect">
            <a:avLst/>
          </a:prstGeom>
        </p:spPr>
      </p:pic>
      <p:sp>
        <p:nvSpPr>
          <p:cNvPr id="12" name="PoljeZBesedilom 11">
            <a:extLst>
              <a:ext uri="{FF2B5EF4-FFF2-40B4-BE49-F238E27FC236}">
                <a16:creationId xmlns:a16="http://schemas.microsoft.com/office/drawing/2014/main" id="{F47C2B6D-6D41-0D1D-B0A4-567268B156C2}"/>
              </a:ext>
            </a:extLst>
          </p:cNvPr>
          <p:cNvSpPr txBox="1"/>
          <p:nvPr/>
        </p:nvSpPr>
        <p:spPr>
          <a:xfrm>
            <a:off x="463711" y="3079991"/>
            <a:ext cx="14517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200" dirty="0">
                <a:solidFill>
                  <a:schemeClr val="bg1"/>
                </a:solidFill>
              </a:rPr>
              <a:t>Foto: T. Kmetič Škof</a:t>
            </a:r>
          </a:p>
        </p:txBody>
      </p:sp>
      <p:sp>
        <p:nvSpPr>
          <p:cNvPr id="15" name="PoljeZBesedilom 14">
            <a:extLst>
              <a:ext uri="{FF2B5EF4-FFF2-40B4-BE49-F238E27FC236}">
                <a16:creationId xmlns:a16="http://schemas.microsoft.com/office/drawing/2014/main" id="{B471EDDA-FDD0-C523-8EF9-7838A50EF176}"/>
              </a:ext>
            </a:extLst>
          </p:cNvPr>
          <p:cNvSpPr txBox="1"/>
          <p:nvPr/>
        </p:nvSpPr>
        <p:spPr>
          <a:xfrm rot="21324746">
            <a:off x="4355442" y="3988137"/>
            <a:ext cx="14517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200" dirty="0">
                <a:solidFill>
                  <a:schemeClr val="bg1"/>
                </a:solidFill>
              </a:rPr>
              <a:t>Foto: T. Kmetič Škof</a:t>
            </a:r>
          </a:p>
        </p:txBody>
      </p:sp>
      <p:sp>
        <p:nvSpPr>
          <p:cNvPr id="16" name="PoljeZBesedilom 15">
            <a:extLst>
              <a:ext uri="{FF2B5EF4-FFF2-40B4-BE49-F238E27FC236}">
                <a16:creationId xmlns:a16="http://schemas.microsoft.com/office/drawing/2014/main" id="{9A950FA6-7CB7-8542-C5F4-091DE318B135}"/>
              </a:ext>
            </a:extLst>
          </p:cNvPr>
          <p:cNvSpPr txBox="1"/>
          <p:nvPr/>
        </p:nvSpPr>
        <p:spPr>
          <a:xfrm rot="461776">
            <a:off x="5364088" y="5796844"/>
            <a:ext cx="14517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200" dirty="0">
                <a:solidFill>
                  <a:schemeClr val="bg1"/>
                </a:solidFill>
              </a:rPr>
              <a:t>Foto: T. Kmetič Škof</a:t>
            </a:r>
          </a:p>
        </p:txBody>
      </p:sp>
      <p:sp>
        <p:nvSpPr>
          <p:cNvPr id="17" name="PoljeZBesedilom 16">
            <a:extLst>
              <a:ext uri="{FF2B5EF4-FFF2-40B4-BE49-F238E27FC236}">
                <a16:creationId xmlns:a16="http://schemas.microsoft.com/office/drawing/2014/main" id="{0869BEC3-8DEE-026D-7F2A-5E25E3C21CA8}"/>
              </a:ext>
            </a:extLst>
          </p:cNvPr>
          <p:cNvSpPr txBox="1"/>
          <p:nvPr/>
        </p:nvSpPr>
        <p:spPr>
          <a:xfrm rot="21324746">
            <a:off x="838873" y="5570340"/>
            <a:ext cx="14517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200" dirty="0">
                <a:solidFill>
                  <a:schemeClr val="bg1"/>
                </a:solidFill>
              </a:rPr>
              <a:t>Foto: T. Kmetič Škof</a:t>
            </a:r>
          </a:p>
        </p:txBody>
      </p:sp>
    </p:spTree>
    <p:extLst>
      <p:ext uri="{BB962C8B-B14F-4D97-AF65-F5344CB8AC3E}">
        <p14:creationId xmlns:p14="http://schemas.microsoft.com/office/powerpoint/2010/main" val="2729572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slov 12">
            <a:extLst>
              <a:ext uri="{FF2B5EF4-FFF2-40B4-BE49-F238E27FC236}">
                <a16:creationId xmlns:a16="http://schemas.microsoft.com/office/drawing/2014/main" id="{690998C0-8AA1-3D84-77CE-D61B5BA6B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88640"/>
            <a:ext cx="8496944" cy="1008112"/>
          </a:xfrm>
          <a:solidFill>
            <a:srgbClr val="FFFF00">
              <a:alpha val="20000"/>
            </a:srgbClr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sl-SI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Aktivnosti JSKS za zmanjševanje števila delovnih in prometnih nezgod</a:t>
            </a:r>
          </a:p>
        </p:txBody>
      </p:sp>
      <p:sp>
        <p:nvSpPr>
          <p:cNvPr id="14" name="Označba mesta vsebine 13">
            <a:extLst>
              <a:ext uri="{FF2B5EF4-FFF2-40B4-BE49-F238E27FC236}">
                <a16:creationId xmlns:a16="http://schemas.microsoft.com/office/drawing/2014/main" id="{E4D9EAD5-75F4-6D44-0164-ADBCAAC683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6148375"/>
            <a:ext cx="7776864" cy="520985"/>
          </a:xfrm>
          <a:solidFill>
            <a:srgbClr val="92D050">
              <a:alpha val="20000"/>
            </a:srgbClr>
          </a:solidFill>
          <a:ln w="9525"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l-SI" sz="3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Organizacija in izvedba prikazov in delavnic</a:t>
            </a:r>
          </a:p>
          <a:p>
            <a:endParaRPr lang="sl-SI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D2D71EE1-51BF-917A-CBBA-0473B73AE32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44522">
            <a:off x="298588" y="1280133"/>
            <a:ext cx="4305772" cy="3229329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2CBB51BD-A5D1-2A89-30E5-1361441E892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0114">
            <a:off x="4404317" y="2476957"/>
            <a:ext cx="4629951" cy="3472463"/>
          </a:xfrm>
          <a:prstGeom prst="rect">
            <a:avLst/>
          </a:prstGeom>
        </p:spPr>
      </p:pic>
      <p:sp>
        <p:nvSpPr>
          <p:cNvPr id="8" name="PoljeZBesedilom 7">
            <a:extLst>
              <a:ext uri="{FF2B5EF4-FFF2-40B4-BE49-F238E27FC236}">
                <a16:creationId xmlns:a16="http://schemas.microsoft.com/office/drawing/2014/main" id="{3DAE8245-55EF-A81F-0060-255695872FA2}"/>
              </a:ext>
            </a:extLst>
          </p:cNvPr>
          <p:cNvSpPr txBox="1"/>
          <p:nvPr/>
        </p:nvSpPr>
        <p:spPr>
          <a:xfrm rot="21298585">
            <a:off x="477735" y="4256794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200" dirty="0">
                <a:solidFill>
                  <a:schemeClr val="bg1"/>
                </a:solidFill>
              </a:rPr>
              <a:t>Foto: F. Živič</a:t>
            </a:r>
          </a:p>
        </p:txBody>
      </p:sp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B3F3A6E0-D0D7-84EB-14B9-177AE7B4ABB1}"/>
              </a:ext>
            </a:extLst>
          </p:cNvPr>
          <p:cNvSpPr txBox="1"/>
          <p:nvPr/>
        </p:nvSpPr>
        <p:spPr>
          <a:xfrm rot="280178">
            <a:off x="4428200" y="5462456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200" dirty="0">
                <a:solidFill>
                  <a:schemeClr val="bg1"/>
                </a:solidFill>
              </a:rPr>
              <a:t>Foto: F. Živič</a:t>
            </a:r>
          </a:p>
        </p:txBody>
      </p:sp>
    </p:spTree>
    <p:extLst>
      <p:ext uri="{BB962C8B-B14F-4D97-AF65-F5344CB8AC3E}">
        <p14:creationId xmlns:p14="http://schemas.microsoft.com/office/powerpoint/2010/main" val="2709905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slov 12">
            <a:extLst>
              <a:ext uri="{FF2B5EF4-FFF2-40B4-BE49-F238E27FC236}">
                <a16:creationId xmlns:a16="http://schemas.microsoft.com/office/drawing/2014/main" id="{690998C0-8AA1-3D84-77CE-D61B5BA6B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125" y="188640"/>
            <a:ext cx="8496944" cy="648072"/>
          </a:xfrm>
          <a:solidFill>
            <a:srgbClr val="FFFF00">
              <a:alpha val="20000"/>
            </a:srgbClr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sl-SI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Kako lahko izboljšamo trenutno stanje?</a:t>
            </a:r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3DAE8245-55EF-A81F-0060-255695872FA2}"/>
              </a:ext>
            </a:extLst>
          </p:cNvPr>
          <p:cNvSpPr txBox="1"/>
          <p:nvPr/>
        </p:nvSpPr>
        <p:spPr>
          <a:xfrm rot="21298585">
            <a:off x="477735" y="4256794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200" dirty="0">
                <a:solidFill>
                  <a:schemeClr val="bg1"/>
                </a:solidFill>
              </a:rPr>
              <a:t>Foto: F. Živič</a:t>
            </a:r>
          </a:p>
        </p:txBody>
      </p:sp>
      <p:sp>
        <p:nvSpPr>
          <p:cNvPr id="5" name="Označba mesta vsebine 13">
            <a:extLst>
              <a:ext uri="{FF2B5EF4-FFF2-40B4-BE49-F238E27FC236}">
                <a16:creationId xmlns:a16="http://schemas.microsoft.com/office/drawing/2014/main" id="{1FA5609C-0641-6E9E-1E5A-7D473B43D5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484784"/>
            <a:ext cx="7992888" cy="4176464"/>
          </a:xfrm>
          <a:solidFill>
            <a:srgbClr val="92D050">
              <a:alpha val="20000"/>
            </a:srgbClr>
          </a:solidFill>
          <a:ln w="952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sl-SI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redno preventivno delo na področju varnega dela s kmetijsko tehniko in opremo (poligoni varne vožnje,…)</a:t>
            </a:r>
          </a:p>
          <a:p>
            <a:r>
              <a:rPr lang="sl-SI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izvajanje sprejete zakonodaje</a:t>
            </a:r>
          </a:p>
          <a:p>
            <a:r>
              <a:rPr lang="sl-SI" sz="3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omogočiti, da bodo tudi kmetje na OMD območjih lahko kupili novejšo in bolj varno mehanizacijo</a:t>
            </a:r>
          </a:p>
          <a:p>
            <a:r>
              <a:rPr lang="sl-SI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dosledna uporaba osebne varovalne opreme</a:t>
            </a:r>
          </a:p>
        </p:txBody>
      </p:sp>
    </p:spTree>
    <p:extLst>
      <p:ext uri="{BB962C8B-B14F-4D97-AF65-F5344CB8AC3E}">
        <p14:creationId xmlns:p14="http://schemas.microsoft.com/office/powerpoint/2010/main" val="491668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ka 7">
            <a:extLst>
              <a:ext uri="{FF2B5EF4-FFF2-40B4-BE49-F238E27FC236}">
                <a16:creationId xmlns:a16="http://schemas.microsoft.com/office/drawing/2014/main" id="{28182F52-613A-D4DC-9CD9-5C45FF52190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510" y="72008"/>
            <a:ext cx="4475989" cy="3356992"/>
          </a:xfrm>
          <a:prstGeom prst="rect">
            <a:avLst/>
          </a:prstGeom>
        </p:spPr>
      </p:pic>
      <p:sp>
        <p:nvSpPr>
          <p:cNvPr id="9" name="PoljeZBesedilom 8">
            <a:extLst>
              <a:ext uri="{FF2B5EF4-FFF2-40B4-BE49-F238E27FC236}">
                <a16:creationId xmlns:a16="http://schemas.microsoft.com/office/drawing/2014/main" id="{4792D32C-5CF0-1383-CEE8-008A3AEC3DED}"/>
              </a:ext>
            </a:extLst>
          </p:cNvPr>
          <p:cNvSpPr txBox="1"/>
          <p:nvPr/>
        </p:nvSpPr>
        <p:spPr>
          <a:xfrm>
            <a:off x="3131840" y="3108024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400" dirty="0"/>
              <a:t>Foto: B. Žunkovič</a:t>
            </a:r>
          </a:p>
        </p:txBody>
      </p:sp>
      <p:pic>
        <p:nvPicPr>
          <p:cNvPr id="11" name="Slika 10">
            <a:extLst>
              <a:ext uri="{FF2B5EF4-FFF2-40B4-BE49-F238E27FC236}">
                <a16:creationId xmlns:a16="http://schemas.microsoft.com/office/drawing/2014/main" id="{4A010F57-CCA0-A9A2-B2B1-F44ABFF1276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2371" y="93697"/>
            <a:ext cx="3024336" cy="4554293"/>
          </a:xfrm>
          <a:prstGeom prst="rect">
            <a:avLst/>
          </a:prstGeom>
        </p:spPr>
      </p:pic>
      <p:sp>
        <p:nvSpPr>
          <p:cNvPr id="12" name="PoljeZBesedilom 11">
            <a:extLst>
              <a:ext uri="{FF2B5EF4-FFF2-40B4-BE49-F238E27FC236}">
                <a16:creationId xmlns:a16="http://schemas.microsoft.com/office/drawing/2014/main" id="{A054F50E-FF90-2277-7EB4-AA9E468D2E39}"/>
              </a:ext>
            </a:extLst>
          </p:cNvPr>
          <p:cNvSpPr txBox="1"/>
          <p:nvPr/>
        </p:nvSpPr>
        <p:spPr>
          <a:xfrm>
            <a:off x="7410650" y="4340213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400" dirty="0">
                <a:solidFill>
                  <a:schemeClr val="bg1">
                    <a:lumMod val="95000"/>
                  </a:schemeClr>
                </a:solidFill>
              </a:rPr>
              <a:t>Foto: M. Mavsar</a:t>
            </a:r>
          </a:p>
        </p:txBody>
      </p:sp>
      <p:pic>
        <p:nvPicPr>
          <p:cNvPr id="20" name="Slika 19">
            <a:extLst>
              <a:ext uri="{FF2B5EF4-FFF2-40B4-BE49-F238E27FC236}">
                <a16:creationId xmlns:a16="http://schemas.microsoft.com/office/drawing/2014/main" id="{8A3A8CFE-77A1-F5DF-5A58-AEFF38980F2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3453879"/>
            <a:ext cx="4448090" cy="3336068"/>
          </a:xfrm>
          <a:prstGeom prst="rect">
            <a:avLst/>
          </a:prstGeom>
        </p:spPr>
      </p:pic>
      <p:sp>
        <p:nvSpPr>
          <p:cNvPr id="21" name="PoljeZBesedilom 20">
            <a:extLst>
              <a:ext uri="{FF2B5EF4-FFF2-40B4-BE49-F238E27FC236}">
                <a16:creationId xmlns:a16="http://schemas.microsoft.com/office/drawing/2014/main" id="{C8053D4C-A963-E40D-FE74-0591D0435B30}"/>
              </a:ext>
            </a:extLst>
          </p:cNvPr>
          <p:cNvSpPr txBox="1"/>
          <p:nvPr/>
        </p:nvSpPr>
        <p:spPr>
          <a:xfrm>
            <a:off x="5115423" y="6381328"/>
            <a:ext cx="10963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400" dirty="0">
                <a:solidFill>
                  <a:schemeClr val="bg1">
                    <a:lumMod val="95000"/>
                  </a:schemeClr>
                </a:solidFill>
              </a:rPr>
              <a:t>Foto: T. Poje</a:t>
            </a:r>
          </a:p>
        </p:txBody>
      </p:sp>
    </p:spTree>
    <p:extLst>
      <p:ext uri="{BB962C8B-B14F-4D97-AF65-F5344CB8AC3E}">
        <p14:creationId xmlns:p14="http://schemas.microsoft.com/office/powerpoint/2010/main" val="3697780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slov 12">
            <a:extLst>
              <a:ext uri="{FF2B5EF4-FFF2-40B4-BE49-F238E27FC236}">
                <a16:creationId xmlns:a16="http://schemas.microsoft.com/office/drawing/2014/main" id="{690998C0-8AA1-3D84-77CE-D61B5BA6B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125" y="188640"/>
            <a:ext cx="8496944" cy="648072"/>
          </a:xfrm>
          <a:solidFill>
            <a:srgbClr val="FFFF00">
              <a:alpha val="20000"/>
            </a:srgbClr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sl-SI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Kako lahko izboljšamo trenutno stanje?</a:t>
            </a:r>
          </a:p>
        </p:txBody>
      </p:sp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B3F3A6E0-D0D7-84EB-14B9-177AE7B4ABB1}"/>
              </a:ext>
            </a:extLst>
          </p:cNvPr>
          <p:cNvSpPr txBox="1"/>
          <p:nvPr/>
        </p:nvSpPr>
        <p:spPr>
          <a:xfrm rot="280178">
            <a:off x="4428200" y="5462456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200" dirty="0">
                <a:solidFill>
                  <a:schemeClr val="bg1"/>
                </a:solidFill>
              </a:rPr>
              <a:t>Foto: F. Živič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EEBE3E6A-9FC4-EDE6-42C7-D718126DEA4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032" y="1000211"/>
            <a:ext cx="3635896" cy="2726922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40903B82-AC7F-58F2-2371-B570DAB643F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4088" y="4005064"/>
            <a:ext cx="3707904" cy="2780928"/>
          </a:xfrm>
          <a:prstGeom prst="rect">
            <a:avLst/>
          </a:prstGeom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id="{B549FAB6-EEA1-DE8E-7643-06ED457BDC5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9952" y="864096"/>
            <a:ext cx="4187957" cy="3140968"/>
          </a:xfrm>
          <a:prstGeom prst="rect">
            <a:avLst/>
          </a:prstGeom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id="{D46A6DCB-D263-43C2-C6D3-6C783DCF352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3484" y="3240360"/>
            <a:ext cx="4572000" cy="3429000"/>
          </a:xfrm>
          <a:prstGeom prst="rect">
            <a:avLst/>
          </a:prstGeom>
        </p:spPr>
      </p:pic>
      <p:sp>
        <p:nvSpPr>
          <p:cNvPr id="16" name="PoljeZBesedilom 15">
            <a:extLst>
              <a:ext uri="{FF2B5EF4-FFF2-40B4-BE49-F238E27FC236}">
                <a16:creationId xmlns:a16="http://schemas.microsoft.com/office/drawing/2014/main" id="{9ED55F52-4213-91E3-9B7B-2C55E755025B}"/>
              </a:ext>
            </a:extLst>
          </p:cNvPr>
          <p:cNvSpPr txBox="1"/>
          <p:nvPr/>
        </p:nvSpPr>
        <p:spPr>
          <a:xfrm>
            <a:off x="3023828" y="1000211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200" dirty="0">
                <a:solidFill>
                  <a:schemeClr val="bg1"/>
                </a:solidFill>
              </a:rPr>
              <a:t>Foto: T. Poje</a:t>
            </a:r>
          </a:p>
        </p:txBody>
      </p:sp>
      <p:sp>
        <p:nvSpPr>
          <p:cNvPr id="17" name="PoljeZBesedilom 16">
            <a:extLst>
              <a:ext uri="{FF2B5EF4-FFF2-40B4-BE49-F238E27FC236}">
                <a16:creationId xmlns:a16="http://schemas.microsoft.com/office/drawing/2014/main" id="{9EF96AB6-9C5A-3365-5CCA-A512ADE5B67B}"/>
              </a:ext>
            </a:extLst>
          </p:cNvPr>
          <p:cNvSpPr txBox="1"/>
          <p:nvPr/>
        </p:nvSpPr>
        <p:spPr>
          <a:xfrm>
            <a:off x="4220944" y="939469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200" dirty="0">
                <a:solidFill>
                  <a:schemeClr val="bg1"/>
                </a:solidFill>
              </a:rPr>
              <a:t>Foto: T. Poje</a:t>
            </a:r>
          </a:p>
        </p:txBody>
      </p:sp>
      <p:sp>
        <p:nvSpPr>
          <p:cNvPr id="18" name="PoljeZBesedilom 17">
            <a:extLst>
              <a:ext uri="{FF2B5EF4-FFF2-40B4-BE49-F238E27FC236}">
                <a16:creationId xmlns:a16="http://schemas.microsoft.com/office/drawing/2014/main" id="{0D7E6451-0908-5AA7-D8BF-1ABBE8CD898C}"/>
              </a:ext>
            </a:extLst>
          </p:cNvPr>
          <p:cNvSpPr txBox="1"/>
          <p:nvPr/>
        </p:nvSpPr>
        <p:spPr>
          <a:xfrm>
            <a:off x="4338269" y="3313897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200" dirty="0">
                <a:solidFill>
                  <a:schemeClr val="bg1"/>
                </a:solidFill>
              </a:rPr>
              <a:t>Foto: T. Poje</a:t>
            </a:r>
          </a:p>
        </p:txBody>
      </p:sp>
      <p:sp>
        <p:nvSpPr>
          <p:cNvPr id="19" name="PoljeZBesedilom 18">
            <a:extLst>
              <a:ext uri="{FF2B5EF4-FFF2-40B4-BE49-F238E27FC236}">
                <a16:creationId xmlns:a16="http://schemas.microsoft.com/office/drawing/2014/main" id="{8459F1CB-0C40-95A7-051D-10761A09B61B}"/>
              </a:ext>
            </a:extLst>
          </p:cNvPr>
          <p:cNvSpPr txBox="1"/>
          <p:nvPr/>
        </p:nvSpPr>
        <p:spPr>
          <a:xfrm>
            <a:off x="7956376" y="6392361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200" dirty="0">
                <a:solidFill>
                  <a:schemeClr val="bg1"/>
                </a:solidFill>
              </a:rPr>
              <a:t>Foto: T. Poje</a:t>
            </a:r>
          </a:p>
        </p:txBody>
      </p:sp>
    </p:spTree>
    <p:extLst>
      <p:ext uri="{BB962C8B-B14F-4D97-AF65-F5344CB8AC3E}">
        <p14:creationId xmlns:p14="http://schemas.microsoft.com/office/powerpoint/2010/main" val="311173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slov 12">
            <a:extLst>
              <a:ext uri="{FF2B5EF4-FFF2-40B4-BE49-F238E27FC236}">
                <a16:creationId xmlns:a16="http://schemas.microsoft.com/office/drawing/2014/main" id="{690998C0-8AA1-3D84-77CE-D61B5BA6B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125" y="188640"/>
            <a:ext cx="8496944" cy="648072"/>
          </a:xfrm>
          <a:solidFill>
            <a:srgbClr val="FFFF00">
              <a:alpha val="20000"/>
            </a:srgbClr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sl-SI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Kako lahko izboljšamo trenutno stanje?</a:t>
            </a:r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3DAE8245-55EF-A81F-0060-255695872FA2}"/>
              </a:ext>
            </a:extLst>
          </p:cNvPr>
          <p:cNvSpPr txBox="1"/>
          <p:nvPr/>
        </p:nvSpPr>
        <p:spPr>
          <a:xfrm rot="21298585">
            <a:off x="477735" y="4256794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200" dirty="0">
                <a:solidFill>
                  <a:schemeClr val="bg1"/>
                </a:solidFill>
              </a:rPr>
              <a:t>Foto: F. Živič</a:t>
            </a:r>
          </a:p>
        </p:txBody>
      </p:sp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B3F3A6E0-D0D7-84EB-14B9-177AE7B4ABB1}"/>
              </a:ext>
            </a:extLst>
          </p:cNvPr>
          <p:cNvSpPr txBox="1"/>
          <p:nvPr/>
        </p:nvSpPr>
        <p:spPr>
          <a:xfrm rot="280178">
            <a:off x="4428200" y="5462456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200" dirty="0">
                <a:solidFill>
                  <a:schemeClr val="bg1"/>
                </a:solidFill>
              </a:rPr>
              <a:t>Foto: F. Živič</a:t>
            </a:r>
          </a:p>
        </p:txBody>
      </p:sp>
      <p:pic>
        <p:nvPicPr>
          <p:cNvPr id="14" name="Slika 13">
            <a:extLst>
              <a:ext uri="{FF2B5EF4-FFF2-40B4-BE49-F238E27FC236}">
                <a16:creationId xmlns:a16="http://schemas.microsoft.com/office/drawing/2014/main" id="{211C4B1A-D3D3-4D53-3753-F6898E92C69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7904" y="4234154"/>
            <a:ext cx="5292080" cy="2574068"/>
          </a:xfrm>
          <a:prstGeom prst="rect">
            <a:avLst/>
          </a:prstGeom>
        </p:spPr>
      </p:pic>
      <p:pic>
        <p:nvPicPr>
          <p:cNvPr id="17" name="Slika 16">
            <a:extLst>
              <a:ext uri="{FF2B5EF4-FFF2-40B4-BE49-F238E27FC236}">
                <a16:creationId xmlns:a16="http://schemas.microsoft.com/office/drawing/2014/main" id="{6199DCF8-49F4-D417-4CC7-82DF66A888E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411596" y="1577466"/>
            <a:ext cx="5037179" cy="3777884"/>
          </a:xfrm>
          <a:prstGeom prst="rect">
            <a:avLst/>
          </a:prstGeom>
        </p:spPr>
      </p:pic>
      <p:sp>
        <p:nvSpPr>
          <p:cNvPr id="18" name="PoljeZBesedilom 17">
            <a:extLst>
              <a:ext uri="{FF2B5EF4-FFF2-40B4-BE49-F238E27FC236}">
                <a16:creationId xmlns:a16="http://schemas.microsoft.com/office/drawing/2014/main" id="{F8892E6D-AB56-11EF-A5FF-551B65A40CE1}"/>
              </a:ext>
            </a:extLst>
          </p:cNvPr>
          <p:cNvSpPr txBox="1"/>
          <p:nvPr/>
        </p:nvSpPr>
        <p:spPr>
          <a:xfrm>
            <a:off x="2411760" y="5555909"/>
            <a:ext cx="14117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200" dirty="0">
                <a:solidFill>
                  <a:schemeClr val="bg1"/>
                </a:solidFill>
              </a:rPr>
              <a:t>Foto: M. Mavsar</a:t>
            </a:r>
          </a:p>
        </p:txBody>
      </p:sp>
      <p:sp>
        <p:nvSpPr>
          <p:cNvPr id="19" name="PoljeZBesedilom 18">
            <a:extLst>
              <a:ext uri="{FF2B5EF4-FFF2-40B4-BE49-F238E27FC236}">
                <a16:creationId xmlns:a16="http://schemas.microsoft.com/office/drawing/2014/main" id="{7C366729-9B0A-6582-C4F2-BD2FAFBA3930}"/>
              </a:ext>
            </a:extLst>
          </p:cNvPr>
          <p:cNvSpPr txBox="1"/>
          <p:nvPr/>
        </p:nvSpPr>
        <p:spPr>
          <a:xfrm>
            <a:off x="7956376" y="6404420"/>
            <a:ext cx="9153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200" dirty="0">
                <a:solidFill>
                  <a:schemeClr val="bg1"/>
                </a:solidFill>
              </a:rPr>
              <a:t>Foto: splet</a:t>
            </a:r>
          </a:p>
        </p:txBody>
      </p:sp>
    </p:spTree>
    <p:extLst>
      <p:ext uri="{BB962C8B-B14F-4D97-AF65-F5344CB8AC3E}">
        <p14:creationId xmlns:p14="http://schemas.microsoft.com/office/powerpoint/2010/main" val="4294876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slov 12">
            <a:extLst>
              <a:ext uri="{FF2B5EF4-FFF2-40B4-BE49-F238E27FC236}">
                <a16:creationId xmlns:a16="http://schemas.microsoft.com/office/drawing/2014/main" id="{690998C0-8AA1-3D84-77CE-D61B5BA6B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3104964"/>
            <a:ext cx="8496944" cy="1404156"/>
          </a:xfrm>
          <a:solidFill>
            <a:srgbClr val="FFFF00">
              <a:alpha val="20000"/>
            </a:srgbClr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sl-S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Hvala za vašo pozornost!</a:t>
            </a:r>
          </a:p>
        </p:txBody>
      </p:sp>
    </p:spTree>
    <p:extLst>
      <p:ext uri="{BB962C8B-B14F-4D97-AF65-F5344CB8AC3E}">
        <p14:creationId xmlns:p14="http://schemas.microsoft.com/office/powerpoint/2010/main" val="242480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Slika 15">
            <a:extLst>
              <a:ext uri="{FF2B5EF4-FFF2-40B4-BE49-F238E27FC236}">
                <a16:creationId xmlns:a16="http://schemas.microsoft.com/office/drawing/2014/main" id="{339F9BA1-2C9C-5DA8-F342-02C331E196F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88640"/>
            <a:ext cx="3024336" cy="4517834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C53A56E1-F260-850B-6B2C-20E97774BCC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9952" y="188640"/>
            <a:ext cx="4732251" cy="3549188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A8CCFF55-A24C-333B-9B6F-C05FD5F12CC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4047" y="3826496"/>
            <a:ext cx="3940163" cy="2955122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7662D51B-71D4-D6AA-0BF0-C26ADB4D7E4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806132" y="3370868"/>
            <a:ext cx="3622249" cy="2716686"/>
          </a:xfrm>
          <a:prstGeom prst="rect">
            <a:avLst/>
          </a:prstGeom>
        </p:spPr>
      </p:pic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8CACDA16-3AF2-185F-1F75-573666B0AD7F}"/>
              </a:ext>
            </a:extLst>
          </p:cNvPr>
          <p:cNvSpPr txBox="1"/>
          <p:nvPr/>
        </p:nvSpPr>
        <p:spPr>
          <a:xfrm>
            <a:off x="2299662" y="6212024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400" dirty="0">
                <a:solidFill>
                  <a:schemeClr val="bg1">
                    <a:lumMod val="95000"/>
                  </a:schemeClr>
                </a:solidFill>
              </a:rPr>
              <a:t>Foto: M. Mavsar</a:t>
            </a:r>
          </a:p>
        </p:txBody>
      </p:sp>
      <p:sp>
        <p:nvSpPr>
          <p:cNvPr id="13" name="PoljeZBesedilom 12">
            <a:extLst>
              <a:ext uri="{FF2B5EF4-FFF2-40B4-BE49-F238E27FC236}">
                <a16:creationId xmlns:a16="http://schemas.microsoft.com/office/drawing/2014/main" id="{4F53DE4D-03FE-DF0B-BADE-0966A1F99347}"/>
              </a:ext>
            </a:extLst>
          </p:cNvPr>
          <p:cNvSpPr txBox="1"/>
          <p:nvPr/>
        </p:nvSpPr>
        <p:spPr>
          <a:xfrm>
            <a:off x="7432043" y="3429000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400" dirty="0">
                <a:solidFill>
                  <a:schemeClr val="bg1">
                    <a:lumMod val="95000"/>
                  </a:schemeClr>
                </a:solidFill>
              </a:rPr>
              <a:t>Foto: M. Mavsar</a:t>
            </a:r>
          </a:p>
        </p:txBody>
      </p:sp>
      <p:sp>
        <p:nvSpPr>
          <p:cNvPr id="14" name="PoljeZBesedilom 13">
            <a:extLst>
              <a:ext uri="{FF2B5EF4-FFF2-40B4-BE49-F238E27FC236}">
                <a16:creationId xmlns:a16="http://schemas.microsoft.com/office/drawing/2014/main" id="{3E15E0F7-9AF3-577E-C4C4-12A22A752D90}"/>
              </a:ext>
            </a:extLst>
          </p:cNvPr>
          <p:cNvSpPr txBox="1"/>
          <p:nvPr/>
        </p:nvSpPr>
        <p:spPr>
          <a:xfrm>
            <a:off x="7532497" y="6463208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400" dirty="0">
                <a:solidFill>
                  <a:schemeClr val="bg1">
                    <a:lumMod val="95000"/>
                  </a:schemeClr>
                </a:solidFill>
              </a:rPr>
              <a:t>Foto: M. Mavsar</a:t>
            </a:r>
          </a:p>
        </p:txBody>
      </p:sp>
      <p:sp>
        <p:nvSpPr>
          <p:cNvPr id="15" name="PoljeZBesedilom 14">
            <a:extLst>
              <a:ext uri="{FF2B5EF4-FFF2-40B4-BE49-F238E27FC236}">
                <a16:creationId xmlns:a16="http://schemas.microsoft.com/office/drawing/2014/main" id="{8D683E2B-74BB-E3CB-0E63-EB7CEE7B855D}"/>
              </a:ext>
            </a:extLst>
          </p:cNvPr>
          <p:cNvSpPr txBox="1"/>
          <p:nvPr/>
        </p:nvSpPr>
        <p:spPr>
          <a:xfrm>
            <a:off x="172175" y="4293096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400" dirty="0">
                <a:solidFill>
                  <a:schemeClr val="bg1">
                    <a:lumMod val="95000"/>
                  </a:schemeClr>
                </a:solidFill>
              </a:rPr>
              <a:t>Foto: N. Rumpret</a:t>
            </a:r>
          </a:p>
        </p:txBody>
      </p:sp>
    </p:spTree>
    <p:extLst>
      <p:ext uri="{BB962C8B-B14F-4D97-AF65-F5344CB8AC3E}">
        <p14:creationId xmlns:p14="http://schemas.microsoft.com/office/powerpoint/2010/main" val="4056856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1ED9B4AA-426F-1420-2A41-D5CF8E9D96A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512" y="116631"/>
            <a:ext cx="5256584" cy="4263208"/>
          </a:xfrm>
          <a:prstGeom prst="rect">
            <a:avLst/>
          </a:prstGeom>
        </p:spPr>
      </p:pic>
      <p:sp>
        <p:nvSpPr>
          <p:cNvPr id="4" name="PoljeZBesedilom 3">
            <a:extLst>
              <a:ext uri="{FF2B5EF4-FFF2-40B4-BE49-F238E27FC236}">
                <a16:creationId xmlns:a16="http://schemas.microsoft.com/office/drawing/2014/main" id="{961BEDA9-A593-0F65-FD93-5F10D56F5D2A}"/>
              </a:ext>
            </a:extLst>
          </p:cNvPr>
          <p:cNvSpPr txBox="1"/>
          <p:nvPr/>
        </p:nvSpPr>
        <p:spPr>
          <a:xfrm>
            <a:off x="215516" y="4005064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400" dirty="0">
                <a:solidFill>
                  <a:schemeClr val="bg1">
                    <a:lumMod val="95000"/>
                  </a:schemeClr>
                </a:solidFill>
              </a:rPr>
              <a:t>Foto: S. </a:t>
            </a:r>
            <a:r>
              <a:rPr lang="sl-SI" sz="1400" dirty="0" err="1">
                <a:solidFill>
                  <a:schemeClr val="bg1">
                    <a:lumMod val="95000"/>
                  </a:schemeClr>
                </a:solidFill>
              </a:rPr>
              <a:t>Tojnko</a:t>
            </a:r>
            <a:endParaRPr lang="sl-SI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1" name="Slika 10">
            <a:extLst>
              <a:ext uri="{FF2B5EF4-FFF2-40B4-BE49-F238E27FC236}">
                <a16:creationId xmlns:a16="http://schemas.microsoft.com/office/drawing/2014/main" id="{926EC86B-CE50-7640-FE96-C68639F186A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2304" y="3332693"/>
            <a:ext cx="4506180" cy="3379635"/>
          </a:xfrm>
          <a:prstGeom prst="rect">
            <a:avLst/>
          </a:prstGeom>
        </p:spPr>
      </p:pic>
      <p:sp>
        <p:nvSpPr>
          <p:cNvPr id="12" name="PoljeZBesedilom 11">
            <a:extLst>
              <a:ext uri="{FF2B5EF4-FFF2-40B4-BE49-F238E27FC236}">
                <a16:creationId xmlns:a16="http://schemas.microsoft.com/office/drawing/2014/main" id="{0B9C5E4E-4D68-8203-2397-A23FC9C3B630}"/>
              </a:ext>
            </a:extLst>
          </p:cNvPr>
          <p:cNvSpPr txBox="1"/>
          <p:nvPr/>
        </p:nvSpPr>
        <p:spPr>
          <a:xfrm>
            <a:off x="7668344" y="6384016"/>
            <a:ext cx="12601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400" dirty="0">
                <a:solidFill>
                  <a:schemeClr val="bg1">
                    <a:lumMod val="95000"/>
                  </a:schemeClr>
                </a:solidFill>
              </a:rPr>
              <a:t>Foto: V. </a:t>
            </a:r>
            <a:r>
              <a:rPr lang="sl-SI" sz="1400" dirty="0" err="1">
                <a:solidFill>
                  <a:schemeClr val="bg1">
                    <a:lumMod val="95000"/>
                  </a:schemeClr>
                </a:solidFill>
              </a:rPr>
              <a:t>Juretič</a:t>
            </a:r>
            <a:endParaRPr lang="sl-SI" sz="14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768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slov 12">
            <a:extLst>
              <a:ext uri="{FF2B5EF4-FFF2-40B4-BE49-F238E27FC236}">
                <a16:creationId xmlns:a16="http://schemas.microsoft.com/office/drawing/2014/main" id="{690998C0-8AA1-3D84-77CE-D61B5BA6B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332656"/>
            <a:ext cx="8712968" cy="561355"/>
          </a:xfrm>
          <a:solidFill>
            <a:srgbClr val="FFFF00">
              <a:alpha val="20000"/>
            </a:srgbClr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sl-SI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Glavni vzroki za nastanek nezgod pri delu </a:t>
            </a:r>
          </a:p>
        </p:txBody>
      </p:sp>
      <p:sp>
        <p:nvSpPr>
          <p:cNvPr id="14" name="Označba mesta vsebine 13">
            <a:extLst>
              <a:ext uri="{FF2B5EF4-FFF2-40B4-BE49-F238E27FC236}">
                <a16:creationId xmlns:a16="http://schemas.microsoft.com/office/drawing/2014/main" id="{E4D9EAD5-75F4-6D44-0164-ADBCAAC683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484784"/>
            <a:ext cx="7560840" cy="4968552"/>
          </a:xfrm>
          <a:solidFill>
            <a:srgbClr val="92D050">
              <a:alpha val="20000"/>
            </a:srgbClr>
          </a:solidFill>
          <a:ln w="952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sl-SI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neprevidnost</a:t>
            </a:r>
          </a:p>
          <a:p>
            <a:r>
              <a:rPr lang="sl-SI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tehnična pomanjkljivost kmetijske mehanizacije</a:t>
            </a:r>
          </a:p>
          <a:p>
            <a:r>
              <a:rPr lang="sl-SI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utrujenost</a:t>
            </a:r>
          </a:p>
          <a:p>
            <a:r>
              <a:rPr lang="sl-SI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neizkušenost</a:t>
            </a:r>
          </a:p>
          <a:p>
            <a:r>
              <a:rPr lang="sl-SI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nepravilno ravnanje</a:t>
            </a:r>
          </a:p>
          <a:p>
            <a:r>
              <a:rPr lang="sl-SI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pomanjkljiva zaščita pri delu</a:t>
            </a:r>
          </a:p>
          <a:p>
            <a:r>
              <a:rPr lang="sl-SI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predrznost in nepremišljenost</a:t>
            </a:r>
          </a:p>
          <a:p>
            <a:r>
              <a:rPr lang="sl-SI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uživanje alkoholnih pijač</a:t>
            </a:r>
          </a:p>
        </p:txBody>
      </p:sp>
    </p:spTree>
    <p:extLst>
      <p:ext uri="{BB962C8B-B14F-4D97-AF65-F5344CB8AC3E}">
        <p14:creationId xmlns:p14="http://schemas.microsoft.com/office/powerpoint/2010/main" val="4193078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slov 12">
            <a:extLst>
              <a:ext uri="{FF2B5EF4-FFF2-40B4-BE49-F238E27FC236}">
                <a16:creationId xmlns:a16="http://schemas.microsoft.com/office/drawing/2014/main" id="{690998C0-8AA1-3D84-77CE-D61B5BA6B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124744"/>
            <a:ext cx="4248472" cy="633363"/>
          </a:xfrm>
          <a:solidFill>
            <a:srgbClr val="FFFF00">
              <a:alpha val="20000"/>
            </a:srgbClr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sl-SI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Nezgode razdelimo</a:t>
            </a:r>
          </a:p>
        </p:txBody>
      </p:sp>
      <p:sp>
        <p:nvSpPr>
          <p:cNvPr id="14" name="Označba mesta vsebine 13">
            <a:extLst>
              <a:ext uri="{FF2B5EF4-FFF2-40B4-BE49-F238E27FC236}">
                <a16:creationId xmlns:a16="http://schemas.microsoft.com/office/drawing/2014/main" id="{E4D9EAD5-75F4-6D44-0164-ADBCAAC683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988840"/>
            <a:ext cx="4536503" cy="4536504"/>
          </a:xfrm>
          <a:solidFill>
            <a:srgbClr val="92D050">
              <a:alpha val="20000"/>
            </a:srgbClr>
          </a:solidFill>
          <a:ln w="9525">
            <a:solidFill>
              <a:schemeClr val="tx1"/>
            </a:solidFill>
          </a:ln>
        </p:spPr>
        <p:txBody>
          <a:bodyPr>
            <a:noAutofit/>
          </a:bodyPr>
          <a:lstStyle/>
          <a:p>
            <a:pPr>
              <a:tabLst>
                <a:tab pos="1970088" algn="l"/>
              </a:tabLst>
            </a:pPr>
            <a:r>
              <a:rPr lang="sl-SI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delovne nezgode pri raznovrstnem kmetijskem in gozdarskem delu</a:t>
            </a:r>
          </a:p>
          <a:p>
            <a:pPr marL="0" indent="0">
              <a:buNone/>
            </a:pPr>
            <a:endParaRPr lang="sl-SI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sl-SI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prometne nezgode z udeležbo traktorjev in druge mobilne mehanizacije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2B72954A-21A2-B8F8-3A8C-86DAB4726E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032" y="188640"/>
            <a:ext cx="4104455" cy="5502818"/>
          </a:xfrm>
          <a:prstGeom prst="rect">
            <a:avLst/>
          </a:prstGeom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1245166E-DF2F-B92D-2D3C-3801C06D25BD}"/>
              </a:ext>
            </a:extLst>
          </p:cNvPr>
          <p:cNvSpPr txBox="1"/>
          <p:nvPr/>
        </p:nvSpPr>
        <p:spPr>
          <a:xfrm>
            <a:off x="7753655" y="5389489"/>
            <a:ext cx="1224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200" dirty="0">
                <a:solidFill>
                  <a:schemeClr val="bg1">
                    <a:lumMod val="95000"/>
                  </a:schemeClr>
                </a:solidFill>
              </a:rPr>
              <a:t>Foto: K. Hrastar</a:t>
            </a:r>
          </a:p>
        </p:txBody>
      </p:sp>
    </p:spTree>
    <p:extLst>
      <p:ext uri="{BB962C8B-B14F-4D97-AF65-F5344CB8AC3E}">
        <p14:creationId xmlns:p14="http://schemas.microsoft.com/office/powerpoint/2010/main" val="1706609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slov 12">
            <a:extLst>
              <a:ext uri="{FF2B5EF4-FFF2-40B4-BE49-F238E27FC236}">
                <a16:creationId xmlns:a16="http://schemas.microsoft.com/office/drawing/2014/main" id="{690998C0-8AA1-3D84-77CE-D61B5BA6B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5976" y="116632"/>
            <a:ext cx="4032448" cy="705371"/>
          </a:xfrm>
          <a:solidFill>
            <a:srgbClr val="FFFF00">
              <a:alpha val="20000"/>
            </a:srgbClr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sl-SI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Delovne nezgode </a:t>
            </a:r>
          </a:p>
        </p:txBody>
      </p:sp>
      <p:sp>
        <p:nvSpPr>
          <p:cNvPr id="14" name="Označba mesta vsebine 13">
            <a:extLst>
              <a:ext uri="{FF2B5EF4-FFF2-40B4-BE49-F238E27FC236}">
                <a16:creationId xmlns:a16="http://schemas.microsoft.com/office/drawing/2014/main" id="{E4D9EAD5-75F4-6D44-0164-ADBCAAC683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5936" y="980728"/>
            <a:ext cx="4896544" cy="5544616"/>
          </a:xfrm>
          <a:solidFill>
            <a:srgbClr val="92D050">
              <a:alpha val="20000"/>
            </a:srgbClr>
          </a:solidFill>
          <a:ln w="9525"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r>
              <a:rPr lang="sl-SI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Skupno število delovnih nezgod je večje od uradno evidentiranih.</a:t>
            </a:r>
          </a:p>
          <a:p>
            <a:endParaRPr lang="sl-SI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sl-SI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Obravnavane so tiste nezgode, ki jih zaradi posledic ni mogoče prikriti.</a:t>
            </a:r>
          </a:p>
          <a:p>
            <a:endParaRPr lang="sl-SI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sl-SI" sz="3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 manjših poškodbah udeleženci niti ne poiščejo zdravniške pomoči.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CE9F8C72-2A93-4C2A-8545-8CAA6DEDDEB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838137" y="1907295"/>
            <a:ext cx="5851722" cy="3384376"/>
          </a:xfrm>
          <a:prstGeom prst="rect">
            <a:avLst/>
          </a:prstGeom>
        </p:spPr>
      </p:pic>
      <p:sp>
        <p:nvSpPr>
          <p:cNvPr id="4" name="PoljeZBesedilom 3">
            <a:extLst>
              <a:ext uri="{FF2B5EF4-FFF2-40B4-BE49-F238E27FC236}">
                <a16:creationId xmlns:a16="http://schemas.microsoft.com/office/drawing/2014/main" id="{F24597BE-66CE-0CA9-74FC-CAEDE2146B0C}"/>
              </a:ext>
            </a:extLst>
          </p:cNvPr>
          <p:cNvSpPr txBox="1"/>
          <p:nvPr/>
        </p:nvSpPr>
        <p:spPr>
          <a:xfrm>
            <a:off x="467544" y="6184379"/>
            <a:ext cx="144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200" dirty="0">
                <a:solidFill>
                  <a:schemeClr val="bg1">
                    <a:lumMod val="95000"/>
                  </a:schemeClr>
                </a:solidFill>
              </a:rPr>
              <a:t>Foto: M. Dolenšek</a:t>
            </a:r>
          </a:p>
        </p:txBody>
      </p:sp>
    </p:spTree>
    <p:extLst>
      <p:ext uri="{BB962C8B-B14F-4D97-AF65-F5344CB8AC3E}">
        <p14:creationId xmlns:p14="http://schemas.microsoft.com/office/powerpoint/2010/main" val="381618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slov 12">
            <a:extLst>
              <a:ext uri="{FF2B5EF4-FFF2-40B4-BE49-F238E27FC236}">
                <a16:creationId xmlns:a16="http://schemas.microsoft.com/office/drawing/2014/main" id="{690998C0-8AA1-3D84-77CE-D61B5BA6B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116632"/>
            <a:ext cx="8568952" cy="705371"/>
          </a:xfrm>
          <a:solidFill>
            <a:srgbClr val="FFFF00">
              <a:alpha val="20000"/>
            </a:srgbClr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sl-SI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Delovne nezgode od leta 2015 do leta 2021 </a:t>
            </a:r>
          </a:p>
        </p:txBody>
      </p:sp>
      <p:graphicFrame>
        <p:nvGraphicFramePr>
          <p:cNvPr id="6" name="Grafikon 5">
            <a:extLst>
              <a:ext uri="{FF2B5EF4-FFF2-40B4-BE49-F238E27FC236}">
                <a16:creationId xmlns:a16="http://schemas.microsoft.com/office/drawing/2014/main" id="{6D0F76E8-2447-BE0A-39D9-93E255AB7F4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6256566"/>
              </p:ext>
            </p:extLst>
          </p:nvPr>
        </p:nvGraphicFramePr>
        <p:xfrm>
          <a:off x="315098" y="938967"/>
          <a:ext cx="8433365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PoljeZBesedilom 6">
            <a:extLst>
              <a:ext uri="{FF2B5EF4-FFF2-40B4-BE49-F238E27FC236}">
                <a16:creationId xmlns:a16="http://schemas.microsoft.com/office/drawing/2014/main" id="{104511DD-CE9C-1B14-9D2A-B2C1A7005197}"/>
              </a:ext>
            </a:extLst>
          </p:cNvPr>
          <p:cNvSpPr txBox="1"/>
          <p:nvPr/>
        </p:nvSpPr>
        <p:spPr>
          <a:xfrm>
            <a:off x="271873" y="6456531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200" dirty="0"/>
              <a:t>Vir: Policija</a:t>
            </a:r>
          </a:p>
        </p:txBody>
      </p:sp>
    </p:spTree>
    <p:extLst>
      <p:ext uri="{BB962C8B-B14F-4D97-AF65-F5344CB8AC3E}">
        <p14:creationId xmlns:p14="http://schemas.microsoft.com/office/powerpoint/2010/main" val="2168441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slov 12">
            <a:extLst>
              <a:ext uri="{FF2B5EF4-FFF2-40B4-BE49-F238E27FC236}">
                <a16:creationId xmlns:a16="http://schemas.microsoft.com/office/drawing/2014/main" id="{690998C0-8AA1-3D84-77CE-D61B5BA6B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116632"/>
            <a:ext cx="8568952" cy="705371"/>
          </a:xfrm>
          <a:solidFill>
            <a:srgbClr val="FFFF00">
              <a:alpha val="20000"/>
            </a:srgbClr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sl-SI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Delovne nezgode po vrsti in vzroku </a:t>
            </a: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B6B01E7A-3B34-905A-3C1E-D48DD0F5B0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4287582"/>
              </p:ext>
            </p:extLst>
          </p:nvPr>
        </p:nvGraphicFramePr>
        <p:xfrm>
          <a:off x="539552" y="1484784"/>
          <a:ext cx="7920880" cy="4536491"/>
        </p:xfrm>
        <a:graphic>
          <a:graphicData uri="http://schemas.openxmlformats.org/drawingml/2006/table">
            <a:tbl>
              <a:tblPr/>
              <a:tblGrid>
                <a:gridCol w="1907579">
                  <a:extLst>
                    <a:ext uri="{9D8B030D-6E8A-4147-A177-3AD203B41FA5}">
                      <a16:colId xmlns:a16="http://schemas.microsoft.com/office/drawing/2014/main" val="1280738919"/>
                    </a:ext>
                  </a:extLst>
                </a:gridCol>
                <a:gridCol w="859043">
                  <a:extLst>
                    <a:ext uri="{9D8B030D-6E8A-4147-A177-3AD203B41FA5}">
                      <a16:colId xmlns:a16="http://schemas.microsoft.com/office/drawing/2014/main" val="2801677186"/>
                    </a:ext>
                  </a:extLst>
                </a:gridCol>
                <a:gridCol w="859043">
                  <a:extLst>
                    <a:ext uri="{9D8B030D-6E8A-4147-A177-3AD203B41FA5}">
                      <a16:colId xmlns:a16="http://schemas.microsoft.com/office/drawing/2014/main" val="3805043890"/>
                    </a:ext>
                  </a:extLst>
                </a:gridCol>
                <a:gridCol w="859043">
                  <a:extLst>
                    <a:ext uri="{9D8B030D-6E8A-4147-A177-3AD203B41FA5}">
                      <a16:colId xmlns:a16="http://schemas.microsoft.com/office/drawing/2014/main" val="2557930131"/>
                    </a:ext>
                  </a:extLst>
                </a:gridCol>
                <a:gridCol w="859043">
                  <a:extLst>
                    <a:ext uri="{9D8B030D-6E8A-4147-A177-3AD203B41FA5}">
                      <a16:colId xmlns:a16="http://schemas.microsoft.com/office/drawing/2014/main" val="2436197782"/>
                    </a:ext>
                  </a:extLst>
                </a:gridCol>
                <a:gridCol w="859043">
                  <a:extLst>
                    <a:ext uri="{9D8B030D-6E8A-4147-A177-3AD203B41FA5}">
                      <a16:colId xmlns:a16="http://schemas.microsoft.com/office/drawing/2014/main" val="2675749778"/>
                    </a:ext>
                  </a:extLst>
                </a:gridCol>
                <a:gridCol w="859043">
                  <a:extLst>
                    <a:ext uri="{9D8B030D-6E8A-4147-A177-3AD203B41FA5}">
                      <a16:colId xmlns:a16="http://schemas.microsoft.com/office/drawing/2014/main" val="1570770941"/>
                    </a:ext>
                  </a:extLst>
                </a:gridCol>
                <a:gridCol w="859043">
                  <a:extLst>
                    <a:ext uri="{9D8B030D-6E8A-4147-A177-3AD203B41FA5}">
                      <a16:colId xmlns:a16="http://schemas.microsoft.com/office/drawing/2014/main" val="3639661847"/>
                    </a:ext>
                  </a:extLst>
                </a:gridCol>
              </a:tblGrid>
              <a:tr h="286938">
                <a:tc>
                  <a:txBody>
                    <a:bodyPr/>
                    <a:lstStyle/>
                    <a:p>
                      <a:pPr algn="l" rtl="0" fontAlgn="ctr"/>
                      <a:r>
                        <a:rPr lang="sl-SI" sz="11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68A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l-SI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2015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68A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l-SI" sz="11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2016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68A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l-SI" sz="11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2017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68A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l-SI" sz="11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2018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68A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l-SI" sz="11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2019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68A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l-SI" sz="11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2020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68A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l-SI" sz="11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2021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68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6107975"/>
                  </a:ext>
                </a:extLst>
              </a:tr>
              <a:tr h="286938">
                <a:tc>
                  <a:txBody>
                    <a:bodyPr/>
                    <a:lstStyle/>
                    <a:p>
                      <a:pPr algn="l" rtl="0" fontAlgn="ctr"/>
                      <a:r>
                        <a:rPr lang="sl-SI" sz="11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AF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l-SI" sz="11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AF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l-SI" sz="11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AF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l-SI" sz="11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AF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l-SI" sz="11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AF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l-SI" sz="11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AF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l-SI" sz="11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AF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l-SI" sz="11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5847771"/>
                  </a:ext>
                </a:extLst>
              </a:tr>
              <a:tr h="286938">
                <a:tc>
                  <a:txBody>
                    <a:bodyPr/>
                    <a:lstStyle/>
                    <a:p>
                      <a:pPr algn="l" rtl="0" fontAlgn="ctr"/>
                      <a:r>
                        <a:rPr lang="sl-S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Skupaj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59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58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sl-S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5734023"/>
                  </a:ext>
                </a:extLst>
              </a:tr>
              <a:tr h="286938">
                <a:tc>
                  <a:txBody>
                    <a:bodyPr/>
                    <a:lstStyle/>
                    <a:p>
                      <a:pPr algn="l" rtl="0" fontAlgn="ctr"/>
                      <a:r>
                        <a:rPr lang="sl-S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Alkohol, mamila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l-S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l-S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9733331"/>
                  </a:ext>
                </a:extLst>
              </a:tr>
              <a:tr h="286938">
                <a:tc>
                  <a:txBody>
                    <a:bodyPr/>
                    <a:lstStyle/>
                    <a:p>
                      <a:pPr algn="l" rtl="0" fontAlgn="ctr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Drugo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sl-S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6184561"/>
                  </a:ext>
                </a:extLst>
              </a:tr>
              <a:tr h="286938">
                <a:tc>
                  <a:txBody>
                    <a:bodyPr/>
                    <a:lstStyle/>
                    <a:p>
                      <a:pPr algn="l" rtl="0" fontAlgn="ctr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Malomarnost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3820007"/>
                  </a:ext>
                </a:extLst>
              </a:tr>
              <a:tr h="286938">
                <a:tc>
                  <a:txBody>
                    <a:bodyPr/>
                    <a:lstStyle/>
                    <a:p>
                      <a:pPr algn="l" rtl="0" fontAlgn="ctr"/>
                      <a:r>
                        <a:rPr lang="sl-S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Nepazljivost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sl-S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sl-S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sl-S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sl-S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sl-S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sl-S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sl-S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3178832"/>
                  </a:ext>
                </a:extLst>
              </a:tr>
              <a:tr h="519359">
                <a:tc>
                  <a:txBody>
                    <a:bodyPr/>
                    <a:lstStyle/>
                    <a:p>
                      <a:pPr algn="l" rtl="0" fontAlgn="ctr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Neuporaba zaščitnih sredstev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l-S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sl-S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l-S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946112"/>
                  </a:ext>
                </a:extLst>
              </a:tr>
              <a:tr h="286938">
                <a:tc>
                  <a:txBody>
                    <a:bodyPr/>
                    <a:lstStyle/>
                    <a:p>
                      <a:pPr algn="l" rtl="0" fontAlgn="ctr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Neupoštevanje predpisov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sl-S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1149686"/>
                  </a:ext>
                </a:extLst>
              </a:tr>
              <a:tr h="286938">
                <a:tc>
                  <a:txBody>
                    <a:bodyPr/>
                    <a:lstStyle/>
                    <a:p>
                      <a:pPr algn="l" rtl="0" fontAlgn="ctr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Ni vpisa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l-S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3502622"/>
                  </a:ext>
                </a:extLst>
              </a:tr>
              <a:tr h="286938">
                <a:tc>
                  <a:txBody>
                    <a:bodyPr/>
                    <a:lstStyle/>
                    <a:p>
                      <a:pPr algn="l" rtl="0" fontAlgn="ctr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Padec predmeta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8406524"/>
                  </a:ext>
                </a:extLst>
              </a:tr>
              <a:tr h="286938">
                <a:tc>
                  <a:txBody>
                    <a:bodyPr/>
                    <a:lstStyle/>
                    <a:p>
                      <a:pPr algn="l" rtl="0" fontAlgn="ctr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Padec z višine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9744516"/>
                  </a:ext>
                </a:extLst>
              </a:tr>
              <a:tr h="286938">
                <a:tc>
                  <a:txBody>
                    <a:bodyPr/>
                    <a:lstStyle/>
                    <a:p>
                      <a:pPr algn="l" rtl="0" fontAlgn="ctr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Tehnična izpravnost stroja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4431459"/>
                  </a:ext>
                </a:extLst>
              </a:tr>
              <a:tr h="286938">
                <a:tc>
                  <a:txBody>
                    <a:bodyPr/>
                    <a:lstStyle/>
                    <a:p>
                      <a:pPr algn="l" rtl="0" fontAlgn="ctr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Utrujenost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0598517"/>
                  </a:ext>
                </a:extLst>
              </a:tr>
              <a:tr h="286938">
                <a:tc>
                  <a:txBody>
                    <a:bodyPr/>
                    <a:lstStyle/>
                    <a:p>
                      <a:pPr algn="l" rtl="0" fontAlgn="ctr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Zdrs, prevrnitev vozila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sl-S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sl-SI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sl-S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5223052"/>
                  </a:ext>
                </a:extLst>
              </a:tr>
            </a:tbl>
          </a:graphicData>
        </a:graphic>
      </p:graphicFrame>
      <p:sp>
        <p:nvSpPr>
          <p:cNvPr id="3" name="PoljeZBesedilom 2">
            <a:extLst>
              <a:ext uri="{FF2B5EF4-FFF2-40B4-BE49-F238E27FC236}">
                <a16:creationId xmlns:a16="http://schemas.microsoft.com/office/drawing/2014/main" id="{26EA9BD9-0B5F-244D-2A50-D2E3E536C2F5}"/>
              </a:ext>
            </a:extLst>
          </p:cNvPr>
          <p:cNvSpPr txBox="1"/>
          <p:nvPr/>
        </p:nvSpPr>
        <p:spPr>
          <a:xfrm>
            <a:off x="528997" y="6093296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200" dirty="0"/>
              <a:t>Vir: Policija</a:t>
            </a:r>
          </a:p>
        </p:txBody>
      </p:sp>
    </p:spTree>
    <p:extLst>
      <p:ext uri="{BB962C8B-B14F-4D97-AF65-F5344CB8AC3E}">
        <p14:creationId xmlns:p14="http://schemas.microsoft.com/office/powerpoint/2010/main" val="1958593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isarna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Pisarn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isarna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Pisarn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isarna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Pisarn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3656</TotalTime>
  <Words>678</Words>
  <Application>Microsoft Office PowerPoint</Application>
  <PresentationFormat>Diaprojekcija na zaslonu (4:3)</PresentationFormat>
  <Paragraphs>216</Paragraphs>
  <Slides>22</Slides>
  <Notes>22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22</vt:i4>
      </vt:variant>
    </vt:vector>
  </HeadingPairs>
  <TitlesOfParts>
    <vt:vector size="26" baseType="lpstr">
      <vt:lpstr>Arial</vt:lpstr>
      <vt:lpstr>Calibri</vt:lpstr>
      <vt:lpstr>Tahoma</vt:lpstr>
      <vt:lpstr>Officeova tema</vt:lpstr>
      <vt:lpstr>37. TRADICIONALNI POSVET JAVNE SLUŽBE KMETIJSKEGA SVETOVANJA (JSKS)</vt:lpstr>
      <vt:lpstr>PowerPointova predstavitev</vt:lpstr>
      <vt:lpstr>PowerPointova predstavitev</vt:lpstr>
      <vt:lpstr>PowerPointova predstavitev</vt:lpstr>
      <vt:lpstr>Glavni vzroki za nastanek nezgod pri delu </vt:lpstr>
      <vt:lpstr>Nezgode razdelimo</vt:lpstr>
      <vt:lpstr>Delovne nezgode </vt:lpstr>
      <vt:lpstr>Delovne nezgode od leta 2015 do leta 2021 </vt:lpstr>
      <vt:lpstr>Delovne nezgode po vrsti in vzroku </vt:lpstr>
      <vt:lpstr>Posledice delovnih nezgod</vt:lpstr>
      <vt:lpstr>Prijava nezgode in poškodbe pri delu</vt:lpstr>
      <vt:lpstr>Najpogostejši vzroki za poškodbe pri delu na kmetijah</vt:lpstr>
      <vt:lpstr>Vzroki za udeležbo kmetijskih vozil v prometnih nezgodah </vt:lpstr>
      <vt:lpstr>Posledice prometnih nesreč vseh udeleženih, v katerih je bil povzročitelj voznik traktorja</vt:lpstr>
      <vt:lpstr>Aktivnosti JSKS za zmanjševanje števila delovnih in prometnih nezgod</vt:lpstr>
      <vt:lpstr>Aktivnosti JSKS za zmanjševanje števila delovnih in prometnih nezgod</vt:lpstr>
      <vt:lpstr>Aktivnosti JSKS za zmanjševanje števila delovnih in prometnih nezgod</vt:lpstr>
      <vt:lpstr>Aktivnosti JSKS za zmanjševanje števila delovnih in prometnih nezgod</vt:lpstr>
      <vt:lpstr>Kako lahko izboljšamo trenutno stanje?</vt:lpstr>
      <vt:lpstr>Kako lahko izboljšamo trenutno stanje?</vt:lpstr>
      <vt:lpstr>Kako lahko izboljšamo trenutno stanje?</vt:lpstr>
      <vt:lpstr>Hvala za vašo pozornost!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37. TRADICIONALNI POSVET JAVNE SLUŽBE KMETIJSKEGA SVETOVANJA (JSKS)</dc:title>
  <dc:creator>Neja Žogan</dc:creator>
  <cp:lastModifiedBy>Robert Peklaj</cp:lastModifiedBy>
  <cp:revision>31</cp:revision>
  <dcterms:created xsi:type="dcterms:W3CDTF">2022-10-11T08:27:50Z</dcterms:created>
  <dcterms:modified xsi:type="dcterms:W3CDTF">2022-12-06T12:26:51Z</dcterms:modified>
</cp:coreProperties>
</file>