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</p:sldMasterIdLst>
  <p:notesMasterIdLst>
    <p:notesMasterId r:id="rId31"/>
  </p:notesMasterIdLst>
  <p:handoutMasterIdLst>
    <p:handoutMasterId r:id="rId32"/>
  </p:handoutMasterIdLst>
  <p:sldIdLst>
    <p:sldId id="301" r:id="rId3"/>
    <p:sldId id="258" r:id="rId4"/>
    <p:sldId id="289" r:id="rId5"/>
    <p:sldId id="284" r:id="rId6"/>
    <p:sldId id="291" r:id="rId7"/>
    <p:sldId id="299" r:id="rId8"/>
    <p:sldId id="266" r:id="rId9"/>
    <p:sldId id="260" r:id="rId10"/>
    <p:sldId id="287" r:id="rId11"/>
    <p:sldId id="288" r:id="rId12"/>
    <p:sldId id="267" r:id="rId13"/>
    <p:sldId id="269" r:id="rId14"/>
    <p:sldId id="290" r:id="rId15"/>
    <p:sldId id="275" r:id="rId16"/>
    <p:sldId id="281" r:id="rId17"/>
    <p:sldId id="283" r:id="rId18"/>
    <p:sldId id="262" r:id="rId19"/>
    <p:sldId id="282" r:id="rId20"/>
    <p:sldId id="292" r:id="rId21"/>
    <p:sldId id="293" r:id="rId22"/>
    <p:sldId id="276" r:id="rId23"/>
    <p:sldId id="280" r:id="rId24"/>
    <p:sldId id="278" r:id="rId25"/>
    <p:sldId id="300" r:id="rId26"/>
    <p:sldId id="297" r:id="rId27"/>
    <p:sldId id="296" r:id="rId28"/>
    <p:sldId id="294" r:id="rId29"/>
    <p:sldId id="279" r:id="rId30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098" autoAdjust="0"/>
  </p:normalViewPr>
  <p:slideViewPr>
    <p:cSldViewPr snapToGrid="0">
      <p:cViewPr varScale="1">
        <p:scale>
          <a:sx n="92" d="100"/>
          <a:sy n="92" d="100"/>
        </p:scale>
        <p:origin x="21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A2150-D997-4D4E-A4FF-3CB39CAB7C51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EC1AB-D63A-46CF-B436-4BA0639B04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6325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75A62-E4AD-4B9F-B346-989E3EF8D31A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07CFC-7338-4136-90F4-056E60BC9C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058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07CFC-7338-4136-90F4-056E60BC9CED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5441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lain" startAt="1410"/>
            </a:pPr>
            <a:r>
              <a:rPr lang="sl-SI" dirty="0" smtClean="0"/>
              <a:t>- </a:t>
            </a:r>
            <a:r>
              <a:rPr lang="sl-SI" dirty="0" err="1" smtClean="0"/>
              <a:t>k.z</a:t>
            </a:r>
            <a:r>
              <a:rPr lang="sl-SI" dirty="0" smtClean="0"/>
              <a:t>. v zaraščanju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1500</a:t>
            </a:r>
            <a:r>
              <a:rPr lang="sl-SI" baseline="0" dirty="0" smtClean="0"/>
              <a:t> – </a:t>
            </a:r>
            <a:r>
              <a:rPr lang="sl-SI" baseline="0" dirty="0" err="1" smtClean="0"/>
              <a:t>k.z</a:t>
            </a:r>
            <a:r>
              <a:rPr lang="sl-SI" baseline="0" dirty="0" smtClean="0"/>
              <a:t>. drevesa in grmičevje</a:t>
            </a:r>
          </a:p>
          <a:p>
            <a:pPr marL="0" indent="0">
              <a:buNone/>
            </a:pPr>
            <a:r>
              <a:rPr lang="sl-SI" baseline="0" dirty="0" smtClean="0"/>
              <a:t>1600 – k. z. neobdelano, opuščena raba</a:t>
            </a:r>
          </a:p>
          <a:p>
            <a:pPr marL="0" indent="0">
              <a:buNone/>
            </a:pPr>
            <a:r>
              <a:rPr lang="sl-SI" baseline="0" dirty="0" smtClean="0"/>
              <a:t>2000 – gozdno zemljišče</a:t>
            </a:r>
            <a:endParaRPr lang="sl-SI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07CFC-7338-4136-90F4-056E60BC9CED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5099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dirty="0" smtClean="0"/>
          </a:p>
        </p:txBody>
      </p:sp>
      <p:sp>
        <p:nvSpPr>
          <p:cNvPr id="28676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DC94CA-D7C7-4680-BB8B-D6C73751A193}" type="slidenum">
              <a:rPr lang="sl-SI" altLang="sl-SI" smtClean="0">
                <a:solidFill>
                  <a:prstClr val="black"/>
                </a:solidFill>
              </a:rPr>
              <a:pPr/>
              <a:t>14</a:t>
            </a:fld>
            <a:endParaRPr lang="sl-SI" altLang="sl-SI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8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07CFC-7338-4136-90F4-056E60BC9CED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865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07CFC-7338-4136-90F4-056E60BC9CED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5015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07CFC-7338-4136-90F4-056E60BC9CED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4293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07CFC-7338-4136-90F4-056E60BC9CED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9542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07CFC-7338-4136-90F4-056E60BC9CED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4489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07CFC-7338-4136-90F4-056E60BC9CED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485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07CFC-7338-4136-90F4-056E60BC9CED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322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07CFC-7338-4136-90F4-056E60BC9CED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006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07CFC-7338-4136-90F4-056E60BC9CED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3341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07CFC-7338-4136-90F4-056E60BC9CED}" type="slidenum">
              <a:rPr lang="sl-SI" smtClean="0"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6429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07CFC-7338-4136-90F4-056E60BC9CED}" type="slidenum">
              <a:rPr lang="sl-SI" smtClean="0"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386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07CFC-7338-4136-90F4-056E60BC9CED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2951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07CFC-7338-4136-90F4-056E60BC9CED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815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07CFC-7338-4136-90F4-056E60BC9CED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0653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07CFC-7338-4136-90F4-056E60BC9CED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289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07CFC-7338-4136-90F4-056E60BC9CED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0395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07CFC-7338-4136-90F4-056E60BC9CED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8738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07CFC-7338-4136-90F4-056E60BC9CED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639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EA6A-BB50-415B-AF20-84FC3799FD12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D164-2BBA-493E-A241-471848FB2475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207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EA6A-BB50-415B-AF20-84FC3799FD12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D164-2BBA-493E-A241-471848FB2475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317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EA6A-BB50-415B-AF20-84FC3799FD12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D164-2BBA-493E-A241-471848FB2475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3580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3CD24-759F-4452-A11E-16E57646E108}" type="datetimeFigureOut">
              <a:rPr lang="sl-SI"/>
              <a:pPr>
                <a:defRPr/>
              </a:pPr>
              <a:t>06.12.2022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1CD2-7202-467B-9585-5C0D005C23D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4155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86D6-52A7-4E46-AD5B-1BC84C740BFD}" type="datetimeFigureOut">
              <a:rPr lang="sl-SI"/>
              <a:pPr>
                <a:defRPr/>
              </a:pPr>
              <a:t>06.12.2022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56F7-6230-4C6C-B703-3DF2B9D935D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8617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CD687-D4D3-4D7D-8A8E-FFA52AEE8FD7}" type="datetimeFigureOut">
              <a:rPr lang="sl-SI"/>
              <a:pPr>
                <a:defRPr/>
              </a:pPr>
              <a:t>06.12.2022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5BD35-F310-4D35-8A3E-D60981FD9F5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243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7FB5A-4FDF-4606-BBC6-E62B84C4B2E8}" type="datetimeFigureOut">
              <a:rPr lang="sl-SI"/>
              <a:pPr>
                <a:defRPr/>
              </a:pPr>
              <a:t>06.12.2022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FCB8-8CB1-424C-B4A5-E664FAADC28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9027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523B7-E87C-46D7-9A04-C02B7B08EF9C}" type="datetimeFigureOut">
              <a:rPr lang="sl-SI"/>
              <a:pPr>
                <a:defRPr/>
              </a:pPr>
              <a:t>06.12.2022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6CA2-5300-4195-B725-1121DB5893B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6476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DBAB-952B-4CC3-802E-8220E2936DDB}" type="datetimeFigureOut">
              <a:rPr lang="sl-SI"/>
              <a:pPr>
                <a:defRPr/>
              </a:pPr>
              <a:t>06.12.2022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ABB67-7B61-417B-8E06-83BA003D4BF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8853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FF94F-FAC3-405A-8DD0-ABDE57081826}" type="datetimeFigureOut">
              <a:rPr lang="sl-SI"/>
              <a:pPr>
                <a:defRPr/>
              </a:pPr>
              <a:t>06.12.2022</a:t>
            </a:fld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9423D-5B57-4841-B348-FD0EF53E7BF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3995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86372-9CA1-4129-BA28-A1128C0F368A}" type="datetimeFigureOut">
              <a:rPr lang="sl-SI"/>
              <a:pPr>
                <a:defRPr/>
              </a:pPr>
              <a:t>06.12.2022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15EF5-A563-4989-8A37-48B3B2719C1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806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EA6A-BB50-415B-AF20-84FC3799FD12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D164-2BBA-493E-A241-471848FB2475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4651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4FD7C-D505-4134-AE1A-E4C1B35F8117}" type="datetimeFigureOut">
              <a:rPr lang="sl-SI"/>
              <a:pPr>
                <a:defRPr/>
              </a:pPr>
              <a:t>06.12.2022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59E68-DC73-476A-8607-37225C95E19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4892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749E-23D5-4A35-B356-31AFE7022EA3}" type="datetimeFigureOut">
              <a:rPr lang="sl-SI"/>
              <a:pPr>
                <a:defRPr/>
              </a:pPr>
              <a:t>06.12.2022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D591F-69EA-4696-A691-1E94B7A483C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5014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E183-5558-4438-9B7D-C8C8733F9FA8}" type="datetimeFigureOut">
              <a:rPr lang="sl-SI"/>
              <a:pPr>
                <a:defRPr/>
              </a:pPr>
              <a:t>06.12.2022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08467-44CD-4425-9665-429C9797E9E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239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EA6A-BB50-415B-AF20-84FC3799FD12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D164-2BBA-493E-A241-471848FB2475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785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EA6A-BB50-415B-AF20-84FC3799FD12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D164-2BBA-493E-A241-471848FB2475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050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EA6A-BB50-415B-AF20-84FC3799FD12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D164-2BBA-493E-A241-471848FB2475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175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EA6A-BB50-415B-AF20-84FC3799FD12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D164-2BBA-493E-A241-471848FB2475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087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EA6A-BB50-415B-AF20-84FC3799FD12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D164-2BBA-493E-A241-471848FB2475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682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EA6A-BB50-415B-AF20-84FC3799FD12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D164-2BBA-493E-A241-471848FB2475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670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EA6A-BB50-415B-AF20-84FC3799FD12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D164-2BBA-493E-A241-471848FB2475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239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EA6A-BB50-415B-AF20-84FC3799FD12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1D164-2BBA-493E-A241-471848FB2475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1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BDF7E1-CE65-40E3-8F63-17EB26E6C3D9}" type="datetimeFigureOut">
              <a:rPr lang="sl-SI"/>
              <a:pPr>
                <a:defRPr/>
              </a:pPr>
              <a:t>06.12.2022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46630B-D8C9-47EE-A0BB-DBE44C454AC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313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547481"/>
            <a:ext cx="9144000" cy="131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3321" y="116632"/>
            <a:ext cx="8712968" cy="1470025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37. TRADICIONALNI POSVET JAVNE SLUŽBE KMETIJSKEGA SVETOVANJA (JSKS)</a:t>
            </a:r>
            <a:endParaRPr lang="sl-SI" sz="2800" b="1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1362013" y="2863690"/>
            <a:ext cx="6738379" cy="2088232"/>
          </a:xfrm>
        </p:spPr>
        <p:txBody>
          <a:bodyPr>
            <a:normAutofit fontScale="85000" lnSpcReduction="20000"/>
          </a:bodyPr>
          <a:lstStyle/>
          <a:p>
            <a:r>
              <a:rPr lang="sl-SI" altLang="sl-SI" sz="4400" b="1" dirty="0">
                <a:solidFill>
                  <a:srgbClr val="006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Ohranitev in vzpostavitev suhih travišč na OMD območju</a:t>
            </a:r>
            <a:br>
              <a:rPr lang="sl-SI" altLang="sl-SI" sz="4400" b="1" dirty="0">
                <a:solidFill>
                  <a:srgbClr val="006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altLang="sl-SI" sz="4400" b="1" dirty="0">
                <a:solidFill>
                  <a:srgbClr val="006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izkušnje s projekta </a:t>
            </a:r>
            <a:br>
              <a:rPr lang="sl-SI" altLang="sl-SI" sz="4400" b="1" dirty="0">
                <a:solidFill>
                  <a:srgbClr val="006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altLang="sl-SI" sz="4400" b="1" dirty="0">
                <a:solidFill>
                  <a:srgbClr val="006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TO GRASSLANDS</a:t>
            </a:r>
            <a:endParaRPr lang="sl-SI" sz="4400" b="1" dirty="0">
              <a:solidFill>
                <a:srgbClr val="00B05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208829" y="5948604"/>
            <a:ext cx="279323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28. – 29. 11. 2022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52" y="6202740"/>
            <a:ext cx="1269098" cy="57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876839"/>
            <a:ext cx="821769" cy="107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ravokotnik 13"/>
          <p:cNvSpPr/>
          <p:nvPr/>
        </p:nvSpPr>
        <p:spPr>
          <a:xfrm>
            <a:off x="1619672" y="1484784"/>
            <a:ext cx="670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Posvet Javne službe kmetijskega svetovanja in dogodkov Evropskega partnerstva za inovacija - EIP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7" y="1268760"/>
            <a:ext cx="1669677" cy="437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2049" y="6202426"/>
            <a:ext cx="2271907" cy="5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453" y="6202741"/>
            <a:ext cx="2331497" cy="5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6972300" y="3770790"/>
            <a:ext cx="19498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2400">
                <a:solidFill>
                  <a:srgbClr val="006738"/>
                </a:solidFill>
                <a:ea typeface="Arial Unicode MS" pitchFamily="34" charset="-128"/>
                <a:cs typeface="Arial Unicode MS" pitchFamily="34" charset="-128"/>
              </a:rPr>
              <a:t>Jelka Brdnik</a:t>
            </a:r>
          </a:p>
          <a:p>
            <a:pPr lvl="0"/>
            <a:r>
              <a:rPr lang="sl-SI" sz="2400">
                <a:solidFill>
                  <a:srgbClr val="006738"/>
                </a:solidFill>
                <a:ea typeface="Arial Unicode MS" pitchFamily="34" charset="-128"/>
                <a:cs typeface="Arial Unicode MS" pitchFamily="34" charset="-128"/>
              </a:rPr>
              <a:t>Peter Pribožič</a:t>
            </a:r>
          </a:p>
          <a:p>
            <a:pPr lvl="0"/>
            <a:r>
              <a:rPr lang="sl-SI" sz="2400">
                <a:solidFill>
                  <a:srgbClr val="006738"/>
                </a:solidFill>
                <a:ea typeface="Arial Unicode MS" pitchFamily="34" charset="-128"/>
                <a:cs typeface="Arial Unicode MS" pitchFamily="34" charset="-128"/>
              </a:rPr>
              <a:t>KGZS Zavod Ptuj</a:t>
            </a:r>
          </a:p>
          <a:p>
            <a:pPr lvl="0"/>
            <a:endParaRPr lang="sl-SI" sz="2400">
              <a:solidFill>
                <a:srgbClr val="006738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sl-SI" sz="2000">
                <a:solidFill>
                  <a:srgbClr val="006738"/>
                </a:solidFill>
                <a:ea typeface="Arial Unicode MS" pitchFamily="34" charset="-128"/>
                <a:cs typeface="Arial Unicode MS" pitchFamily="34" charset="-128"/>
              </a:rPr>
              <a:t>Bled 29.11.2022</a:t>
            </a:r>
            <a:endParaRPr lang="sl-SI" sz="2000" dirty="0">
              <a:solidFill>
                <a:srgbClr val="006738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3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5"/>
          <p:cNvSpPr>
            <a:spLocks noGrp="1"/>
          </p:cNvSpPr>
          <p:nvPr>
            <p:ph sz="half" idx="2"/>
          </p:nvPr>
        </p:nvSpPr>
        <p:spPr>
          <a:xfrm>
            <a:off x="104503" y="574767"/>
            <a:ext cx="4497388" cy="5020173"/>
          </a:xfrm>
        </p:spPr>
        <p:txBody>
          <a:bodyPr/>
          <a:lstStyle/>
          <a:p>
            <a:r>
              <a:rPr lang="sl-SI" b="1" dirty="0" smtClean="0"/>
              <a:t>Visoka starost in odseljevanje</a:t>
            </a:r>
            <a:endParaRPr lang="sl-SI" b="1" dirty="0"/>
          </a:p>
          <a:p>
            <a:endParaRPr lang="sl-SI" dirty="0"/>
          </a:p>
        </p:txBody>
      </p:sp>
      <p:sp>
        <p:nvSpPr>
          <p:cNvPr id="8" name="Označba mesta vsebine 7"/>
          <p:cNvSpPr>
            <a:spLocks noGrp="1"/>
          </p:cNvSpPr>
          <p:nvPr>
            <p:ph sz="quarter" idx="4"/>
          </p:nvPr>
        </p:nvSpPr>
        <p:spPr>
          <a:xfrm>
            <a:off x="5146766" y="574767"/>
            <a:ext cx="3997234" cy="5551397"/>
          </a:xfrm>
        </p:spPr>
        <p:txBody>
          <a:bodyPr/>
          <a:lstStyle/>
          <a:p>
            <a:r>
              <a:rPr lang="sl-SI" b="1" dirty="0" smtClean="0"/>
              <a:t>Opuščanje sadovnjakov</a:t>
            </a:r>
            <a:endParaRPr lang="sl-SI" b="1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893" y="1402690"/>
            <a:ext cx="2526979" cy="377948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7" y="1402690"/>
            <a:ext cx="5061058" cy="379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72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2232248"/>
          </a:xfrm>
        </p:spPr>
        <p:txBody>
          <a:bodyPr>
            <a:normAutofit/>
          </a:bodyPr>
          <a:lstStyle/>
          <a:p>
            <a:pPr algn="ctr"/>
            <a:r>
              <a:rPr lang="sl-SI" dirty="0" smtClean="0"/>
              <a:t>V letu 2015 so kmetije znotraj območja Haloze v </a:t>
            </a:r>
            <a:r>
              <a:rPr lang="sl-SI" dirty="0" err="1" smtClean="0"/>
              <a:t>subvencijskih</a:t>
            </a:r>
            <a:r>
              <a:rPr lang="sl-SI" dirty="0" smtClean="0"/>
              <a:t> vlogah prijavile 2900 ha oz. 3847 GERK-ov z rabo trajno travinje (povprečna velikost  GERK-a = 0,75 ha). </a:t>
            </a:r>
          </a:p>
          <a:p>
            <a:pPr algn="just"/>
            <a:endParaRPr lang="sl-SI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4572000" y="3140969"/>
          <a:ext cx="3672408" cy="21602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836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>
                          <a:solidFill>
                            <a:sysClr val="windowText" lastClr="000000"/>
                          </a:solidFill>
                        </a:rPr>
                        <a:t>Nagib</a:t>
                      </a:r>
                      <a:endParaRPr lang="sl-SI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>
                          <a:solidFill>
                            <a:sysClr val="windowText" lastClr="000000"/>
                          </a:solidFill>
                        </a:rPr>
                        <a:t>Površina (ha)</a:t>
                      </a:r>
                      <a:endParaRPr lang="sl-SI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>
                          <a:solidFill>
                            <a:sysClr val="windowText" lastClr="000000"/>
                          </a:solidFill>
                        </a:rPr>
                        <a:t>nad 20 %</a:t>
                      </a:r>
                      <a:endParaRPr lang="sl-SI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>
                          <a:solidFill>
                            <a:sysClr val="windowText" lastClr="000000"/>
                          </a:solidFill>
                        </a:rPr>
                        <a:t>2466</a:t>
                      </a:r>
                      <a:endParaRPr lang="sl-SI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>
                          <a:solidFill>
                            <a:sysClr val="windowText" lastClr="000000"/>
                          </a:solidFill>
                        </a:rPr>
                        <a:t>nad 30 %</a:t>
                      </a:r>
                      <a:endParaRPr lang="sl-SI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>
                          <a:solidFill>
                            <a:sysClr val="windowText" lastClr="000000"/>
                          </a:solidFill>
                        </a:rPr>
                        <a:t>2098</a:t>
                      </a:r>
                      <a:endParaRPr lang="sl-SI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>
                          <a:solidFill>
                            <a:sysClr val="windowText" lastClr="000000"/>
                          </a:solidFill>
                        </a:rPr>
                        <a:t>nad 40 %</a:t>
                      </a:r>
                      <a:endParaRPr lang="sl-SI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>
                          <a:solidFill>
                            <a:sysClr val="windowText" lastClr="000000"/>
                          </a:solidFill>
                        </a:rPr>
                        <a:t>1318</a:t>
                      </a:r>
                      <a:endParaRPr lang="sl-SI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>
                          <a:solidFill>
                            <a:sysClr val="windowText" lastClr="000000"/>
                          </a:solidFill>
                        </a:rPr>
                        <a:t>nad 50 %</a:t>
                      </a:r>
                      <a:endParaRPr lang="sl-SI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>
                          <a:solidFill>
                            <a:sysClr val="windowText" lastClr="000000"/>
                          </a:solidFill>
                        </a:rPr>
                        <a:t>298</a:t>
                      </a:r>
                      <a:endParaRPr lang="sl-SI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2910956"/>
            <a:ext cx="2664296" cy="259228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966085" y="552418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t</a:t>
            </a:r>
            <a:r>
              <a:rPr lang="sl-SI" dirty="0" smtClean="0"/>
              <a:t>rizoba kukavica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09145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05164" y="774627"/>
            <a:ext cx="7781636" cy="5738236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          </a:t>
            </a:r>
            <a:r>
              <a:rPr lang="sl-SI" sz="3600" b="1" dirty="0" smtClean="0">
                <a:solidFill>
                  <a:srgbClr val="008000"/>
                </a:solidFill>
              </a:rPr>
              <a:t>Analiza 2015   –    2019</a:t>
            </a:r>
          </a:p>
          <a:p>
            <a:pPr marL="0" indent="0">
              <a:buNone/>
            </a:pPr>
            <a:endParaRPr lang="sl-SI" sz="1100" dirty="0" smtClean="0"/>
          </a:p>
          <a:p>
            <a:pPr marL="0" indent="0">
              <a:buNone/>
            </a:pPr>
            <a:r>
              <a:rPr lang="sl-SI" dirty="0" smtClean="0"/>
              <a:t>    - 1300     4.296 ha          4.091 ha    - 205 ha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- 1100        551 ha             494 ha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- 1410        638 ha             579 ha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- 1500        672 ha             833 ha     + 183 ha</a:t>
            </a:r>
          </a:p>
          <a:p>
            <a:pPr marL="0" indent="0">
              <a:buNone/>
            </a:pPr>
            <a:r>
              <a:rPr lang="sl-SI" dirty="0" smtClean="0"/>
              <a:t>    - 1600          35 ha             116 ha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- 2000     9.584 ha          9.623 ha     </a:t>
            </a:r>
            <a:endParaRPr lang="sl-SI" dirty="0"/>
          </a:p>
        </p:txBody>
      </p:sp>
      <p:sp>
        <p:nvSpPr>
          <p:cNvPr id="4" name="Desna puščica 3"/>
          <p:cNvSpPr/>
          <p:nvPr/>
        </p:nvSpPr>
        <p:spPr>
          <a:xfrm>
            <a:off x="4500418" y="1801089"/>
            <a:ext cx="591128" cy="110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Desna puščica 4"/>
          <p:cNvSpPr/>
          <p:nvPr/>
        </p:nvSpPr>
        <p:spPr>
          <a:xfrm>
            <a:off x="4500418" y="2424544"/>
            <a:ext cx="591128" cy="110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Desna puščica 5"/>
          <p:cNvSpPr/>
          <p:nvPr/>
        </p:nvSpPr>
        <p:spPr>
          <a:xfrm>
            <a:off x="4500418" y="3018124"/>
            <a:ext cx="591128" cy="110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Desna puščica 6"/>
          <p:cNvSpPr/>
          <p:nvPr/>
        </p:nvSpPr>
        <p:spPr>
          <a:xfrm>
            <a:off x="4500418" y="3571079"/>
            <a:ext cx="591128" cy="110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esna puščica 7"/>
          <p:cNvSpPr/>
          <p:nvPr/>
        </p:nvSpPr>
        <p:spPr>
          <a:xfrm>
            <a:off x="4500418" y="4142505"/>
            <a:ext cx="591128" cy="110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esna puščica 8"/>
          <p:cNvSpPr/>
          <p:nvPr/>
        </p:nvSpPr>
        <p:spPr>
          <a:xfrm>
            <a:off x="4500418" y="4724396"/>
            <a:ext cx="591128" cy="110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1163782" y="2846024"/>
            <a:ext cx="5745018" cy="16717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1163782" y="1607127"/>
            <a:ext cx="5745018" cy="6834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7957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81" y="1"/>
            <a:ext cx="8592875" cy="60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053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4763"/>
            <a:ext cx="7848600" cy="831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200" b="1" dirty="0" smtClean="0">
                <a:solidFill>
                  <a:srgbClr val="006738"/>
                </a:solidFill>
              </a:rPr>
              <a:t>Projektne aktivnosti Haloze – IZVEDBENE AKCIJE</a:t>
            </a:r>
            <a:endParaRPr lang="sl-SI" sz="3200" b="1" dirty="0">
              <a:solidFill>
                <a:srgbClr val="006738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8050" y="2191055"/>
            <a:ext cx="5759450" cy="1908175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 smtClean="0">
                <a:solidFill>
                  <a:srgbClr val="006738"/>
                </a:solidFill>
              </a:rPr>
              <a:t>C.2: </a:t>
            </a:r>
            <a:r>
              <a:rPr lang="sl-SI" sz="2200" dirty="0" smtClean="0">
                <a:solidFill>
                  <a:srgbClr val="006738"/>
                </a:solidFill>
              </a:rPr>
              <a:t>Zagotovitev</a:t>
            </a:r>
            <a:r>
              <a:rPr lang="sl-SI" sz="2400" dirty="0" smtClean="0">
                <a:solidFill>
                  <a:srgbClr val="006738"/>
                </a:solidFill>
              </a:rPr>
              <a:t> trajnostne rabe travišč: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>
                <a:solidFill>
                  <a:srgbClr val="006738"/>
                </a:solidFill>
              </a:rPr>
              <a:t> </a:t>
            </a:r>
            <a:r>
              <a:rPr lang="sl-SI" sz="2400" dirty="0" smtClean="0">
                <a:solidFill>
                  <a:srgbClr val="006738"/>
                </a:solidFill>
              </a:rPr>
              <a:t>       vzpostavitev košnje/paše</a:t>
            </a:r>
            <a:endParaRPr lang="sl-SI" sz="1900" dirty="0" smtClean="0">
              <a:solidFill>
                <a:srgbClr val="006738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1900" dirty="0">
                <a:solidFill>
                  <a:srgbClr val="006738"/>
                </a:solidFill>
              </a:rPr>
              <a:t>	</a:t>
            </a:r>
            <a:r>
              <a:rPr lang="sl-SI" sz="1900" dirty="0" smtClean="0">
                <a:solidFill>
                  <a:srgbClr val="006738"/>
                </a:solidFill>
              </a:rPr>
              <a:t> - električni pastirji, napajališča, prikolice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1900" dirty="0">
                <a:solidFill>
                  <a:srgbClr val="006738"/>
                </a:solidFill>
              </a:rPr>
              <a:t>	</a:t>
            </a:r>
            <a:r>
              <a:rPr lang="sl-SI" sz="1900" dirty="0" smtClean="0">
                <a:solidFill>
                  <a:srgbClr val="006738"/>
                </a:solidFill>
              </a:rPr>
              <a:t> - </a:t>
            </a:r>
            <a:r>
              <a:rPr lang="en-GB" sz="1900" dirty="0" err="1" smtClean="0">
                <a:solidFill>
                  <a:srgbClr val="006738"/>
                </a:solidFill>
              </a:rPr>
              <a:t>hribovske</a:t>
            </a:r>
            <a:r>
              <a:rPr lang="sl-SI" sz="1900" dirty="0" smtClean="0">
                <a:solidFill>
                  <a:srgbClr val="006738"/>
                </a:solidFill>
              </a:rPr>
              <a:t> kosilnice,</a:t>
            </a:r>
            <a:r>
              <a:rPr lang="en-GB" sz="1900" dirty="0" smtClean="0">
                <a:solidFill>
                  <a:srgbClr val="006738"/>
                </a:solidFill>
              </a:rPr>
              <a:t> </a:t>
            </a:r>
            <a:r>
              <a:rPr lang="en-GB" sz="1900" dirty="0" err="1" smtClean="0">
                <a:solidFill>
                  <a:srgbClr val="006738"/>
                </a:solidFill>
              </a:rPr>
              <a:t>kosilnice</a:t>
            </a:r>
            <a:r>
              <a:rPr lang="en-GB" sz="1900" dirty="0" smtClean="0">
                <a:solidFill>
                  <a:srgbClr val="006738"/>
                </a:solidFill>
              </a:rPr>
              <a:t> </a:t>
            </a:r>
            <a:r>
              <a:rPr lang="en-GB" sz="1900" dirty="0" err="1" smtClean="0">
                <a:solidFill>
                  <a:srgbClr val="006738"/>
                </a:solidFill>
              </a:rPr>
              <a:t>na</a:t>
            </a:r>
            <a:r>
              <a:rPr lang="en-GB" sz="1900" dirty="0" smtClean="0">
                <a:solidFill>
                  <a:srgbClr val="006738"/>
                </a:solidFill>
              </a:rPr>
              <a:t> </a:t>
            </a:r>
            <a:r>
              <a:rPr lang="en-GB" sz="1900" dirty="0" err="1" smtClean="0">
                <a:solidFill>
                  <a:srgbClr val="006738"/>
                </a:solidFill>
              </a:rPr>
              <a:t>nitk</a:t>
            </a:r>
            <a:r>
              <a:rPr lang="sl-SI" sz="1900" dirty="0" smtClean="0">
                <a:solidFill>
                  <a:srgbClr val="006738"/>
                </a:solidFill>
              </a:rPr>
              <a:t>o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1800" dirty="0" smtClean="0">
              <a:solidFill>
                <a:srgbClr val="FF0000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1800" dirty="0" smtClean="0">
              <a:solidFill>
                <a:srgbClr val="006738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1800" dirty="0">
              <a:solidFill>
                <a:srgbClr val="006738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1800" dirty="0" smtClean="0">
              <a:solidFill>
                <a:srgbClr val="006738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400" dirty="0" smtClean="0">
              <a:solidFill>
                <a:srgbClr val="006738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400" dirty="0">
              <a:solidFill>
                <a:srgbClr val="006738"/>
              </a:solidFill>
            </a:endParaRPr>
          </a:p>
        </p:txBody>
      </p:sp>
      <p:sp>
        <p:nvSpPr>
          <p:cNvPr id="27652" name="Pravokotnik 3"/>
          <p:cNvSpPr>
            <a:spLocks noChangeArrowheads="1"/>
          </p:cNvSpPr>
          <p:nvPr/>
        </p:nvSpPr>
        <p:spPr bwMode="auto">
          <a:xfrm>
            <a:off x="4547555" y="733642"/>
            <a:ext cx="39655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l-SI" altLang="sl-SI" sz="2400" dirty="0" smtClean="0">
                <a:solidFill>
                  <a:srgbClr val="006738"/>
                </a:solidFill>
                <a:cs typeface="Arial" panose="020B0604020202020204" pitchFamily="34" charset="0"/>
              </a:rPr>
              <a:t>B.1: Zakup in nakup zemljišč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l-SI" altLang="sl-SI" sz="1800" dirty="0" smtClean="0">
                <a:solidFill>
                  <a:srgbClr val="006738"/>
                </a:solidFill>
                <a:cs typeface="Arial" panose="020B0604020202020204" pitchFamily="34" charset="0"/>
              </a:rPr>
              <a:t>	</a:t>
            </a:r>
          </a:p>
        </p:txBody>
      </p:sp>
      <p:pic>
        <p:nvPicPr>
          <p:cNvPr id="27653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31307">
            <a:off x="4886628" y="1470819"/>
            <a:ext cx="650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3013" y="1421465"/>
            <a:ext cx="635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Slika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3013" y="3936717"/>
            <a:ext cx="633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Slika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802" y="4409318"/>
            <a:ext cx="2263536" cy="169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PoljeZBesedilom 10"/>
          <p:cNvSpPr txBox="1">
            <a:spLocks noChangeArrowheads="1"/>
          </p:cNvSpPr>
          <p:nvPr/>
        </p:nvSpPr>
        <p:spPr bwMode="auto">
          <a:xfrm>
            <a:off x="631081" y="4646613"/>
            <a:ext cx="43729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l-SI" altLang="sl-SI" sz="2200" dirty="0" smtClean="0">
                <a:solidFill>
                  <a:srgbClr val="006738"/>
                </a:solidFill>
                <a:cs typeface="Arial" panose="020B0604020202020204" pitchFamily="34" charset="0"/>
              </a:rPr>
              <a:t>C.3: Obnova in vzdrževanje travniških sadovnjakov:</a:t>
            </a:r>
            <a:endParaRPr lang="sl-SI" altLang="sl-SI" sz="2200" dirty="0">
              <a:solidFill>
                <a:srgbClr val="006738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l-SI" altLang="sl-SI" sz="2000" dirty="0" smtClean="0">
                <a:solidFill>
                  <a:srgbClr val="006738"/>
                </a:solidFill>
                <a:cs typeface="Arial" panose="020B0604020202020204" pitchFamily="34" charset="0"/>
              </a:rPr>
              <a:t>- obnova, sajenje novih sadovnjakov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l-SI" altLang="sl-SI" sz="2000" dirty="0" smtClean="0">
                <a:solidFill>
                  <a:srgbClr val="006738"/>
                </a:solidFill>
                <a:cs typeface="Arial" panose="020B0604020202020204" pitchFamily="34" charset="0"/>
              </a:rPr>
              <a:t>- </a:t>
            </a:r>
            <a:r>
              <a:rPr lang="en-GB" altLang="sl-SI" sz="2000" dirty="0" smtClean="0">
                <a:solidFill>
                  <a:srgbClr val="006738"/>
                </a:solidFill>
                <a:cs typeface="Arial" panose="020B0604020202020204" pitchFamily="34" charset="0"/>
              </a:rPr>
              <a:t>3200 </a:t>
            </a:r>
            <a:r>
              <a:rPr lang="en-GB" altLang="sl-SI" sz="2000" dirty="0" err="1" smtClean="0">
                <a:solidFill>
                  <a:srgbClr val="006738"/>
                </a:solidFill>
                <a:cs typeface="Arial" panose="020B0604020202020204" pitchFamily="34" charset="0"/>
              </a:rPr>
              <a:t>sadik</a:t>
            </a:r>
            <a:r>
              <a:rPr lang="sl-SI" altLang="sl-SI" sz="2000" dirty="0" smtClean="0">
                <a:solidFill>
                  <a:srgbClr val="006738"/>
                </a:solidFill>
                <a:cs typeface="Arial" panose="020B0604020202020204" pitchFamily="34" charset="0"/>
              </a:rPr>
              <a:t>, </a:t>
            </a:r>
            <a:r>
              <a:rPr lang="en-GB" altLang="sl-SI" sz="2000" dirty="0" smtClean="0">
                <a:solidFill>
                  <a:srgbClr val="006738"/>
                </a:solidFill>
                <a:cs typeface="Arial" panose="020B0604020202020204" pitchFamily="34" charset="0"/>
              </a:rPr>
              <a:t>10 </a:t>
            </a:r>
            <a:r>
              <a:rPr lang="sl-SI" altLang="sl-SI" sz="2000" dirty="0" smtClean="0">
                <a:solidFill>
                  <a:srgbClr val="006738"/>
                </a:solidFill>
                <a:cs typeface="Arial" panose="020B0604020202020204" pitchFamily="34" charset="0"/>
              </a:rPr>
              <a:t>hotel</a:t>
            </a:r>
            <a:r>
              <a:rPr lang="en-GB" altLang="sl-SI" sz="2000" dirty="0" err="1" smtClean="0">
                <a:solidFill>
                  <a:srgbClr val="006738"/>
                </a:solidFill>
                <a:cs typeface="Arial" panose="020B0604020202020204" pitchFamily="34" charset="0"/>
              </a:rPr>
              <a:t>ov</a:t>
            </a:r>
            <a:r>
              <a:rPr lang="sl-SI" altLang="sl-SI" sz="2000" dirty="0" smtClean="0">
                <a:solidFill>
                  <a:srgbClr val="006738"/>
                </a:solidFill>
                <a:cs typeface="Arial" panose="020B0604020202020204" pitchFamily="34" charset="0"/>
              </a:rPr>
              <a:t> za žuželke…</a:t>
            </a:r>
          </a:p>
        </p:txBody>
      </p:sp>
      <p:sp>
        <p:nvSpPr>
          <p:cNvPr id="27658" name="PoljeZBesedilom 11"/>
          <p:cNvSpPr txBox="1">
            <a:spLocks noChangeArrowheads="1"/>
          </p:cNvSpPr>
          <p:nvPr/>
        </p:nvSpPr>
        <p:spPr bwMode="auto">
          <a:xfrm>
            <a:off x="631081" y="734868"/>
            <a:ext cx="321146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l-SI" altLang="sl-SI" sz="2200" dirty="0" smtClean="0">
                <a:solidFill>
                  <a:srgbClr val="006738"/>
                </a:solidFill>
                <a:cs typeface="Arial" panose="020B0604020202020204" pitchFamily="34" charset="0"/>
              </a:rPr>
              <a:t>C.1:  Čiščenje zaraščajočih travniških površin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l-SI" altLang="sl-SI" sz="1800" dirty="0" smtClean="0">
              <a:solidFill>
                <a:srgbClr val="006738"/>
              </a:solidFill>
              <a:cs typeface="Arial" panose="020B0604020202020204" pitchFamily="34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98425" y="2099979"/>
            <a:ext cx="5778500" cy="18367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>
              <a:solidFill>
                <a:prstClr val="white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7500" y="1130521"/>
            <a:ext cx="3005863" cy="18715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704" y="3018348"/>
            <a:ext cx="2322368" cy="309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08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Zaraščene površine</a:t>
            </a:r>
            <a:endParaRPr lang="sl-SI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91" y="1417638"/>
            <a:ext cx="8425617" cy="4739410"/>
          </a:xfrm>
        </p:spPr>
      </p:pic>
    </p:spTree>
    <p:extLst>
      <p:ext uri="{BB962C8B-B14F-4D97-AF65-F5344CB8AC3E}">
        <p14:creationId xmlns:p14="http://schemas.microsoft.com/office/powerpoint/2010/main" val="397514431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7427" cy="59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44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526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16468"/>
            <a:ext cx="4751462" cy="5028939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8053" y="1016468"/>
            <a:ext cx="4295948" cy="502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59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" y="471056"/>
            <a:ext cx="9140921" cy="514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3183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 Terenske aktivnosti odstranitve zarasti</a:t>
            </a:r>
            <a:endParaRPr lang="sl-SI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65" y="3267333"/>
            <a:ext cx="1724298" cy="258897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344" y="3781367"/>
            <a:ext cx="3688784" cy="207494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44" y="1364286"/>
            <a:ext cx="3527484" cy="235073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563" y="3661670"/>
            <a:ext cx="3336713" cy="222360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956" y="1440532"/>
            <a:ext cx="3948688" cy="222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714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907611"/>
            <a:ext cx="8229600" cy="237660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l-SI" altLang="sl-SI" sz="2800" dirty="0">
                <a:solidFill>
                  <a:srgbClr val="006738"/>
                </a:solidFill>
              </a:rPr>
              <a:t/>
            </a:r>
            <a:br>
              <a:rPr lang="sl-SI" altLang="sl-SI" sz="2800" dirty="0">
                <a:solidFill>
                  <a:srgbClr val="006738"/>
                </a:solidFill>
              </a:rPr>
            </a:br>
            <a:r>
              <a:rPr lang="sl-SI" altLang="sl-SI" sz="2800" dirty="0">
                <a:solidFill>
                  <a:srgbClr val="006738"/>
                </a:solidFill>
              </a:rPr>
              <a:t/>
            </a:r>
            <a:br>
              <a:rPr lang="sl-SI" altLang="sl-SI" sz="2800" dirty="0">
                <a:solidFill>
                  <a:srgbClr val="006738"/>
                </a:solidFill>
              </a:rPr>
            </a:br>
            <a:r>
              <a:rPr lang="sl-SI" altLang="sl-SI" b="1" dirty="0" smtClean="0">
                <a:solidFill>
                  <a:srgbClr val="006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Ohranitev in vzpostavitev suhih travišč na OMD območju</a:t>
            </a:r>
            <a:br>
              <a:rPr lang="sl-SI" altLang="sl-SI" b="1" dirty="0" smtClean="0">
                <a:solidFill>
                  <a:srgbClr val="006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altLang="sl-SI" b="1" dirty="0" smtClean="0">
                <a:solidFill>
                  <a:srgbClr val="006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izkušnje s projekta </a:t>
            </a:r>
            <a:br>
              <a:rPr lang="sl-SI" altLang="sl-SI" b="1" dirty="0" smtClean="0">
                <a:solidFill>
                  <a:srgbClr val="006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altLang="sl-SI" b="1" dirty="0" smtClean="0">
                <a:solidFill>
                  <a:srgbClr val="006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TO GRASSLANDS</a:t>
            </a:r>
            <a:br>
              <a:rPr lang="sl-SI" altLang="sl-SI" b="1" dirty="0" smtClean="0">
                <a:solidFill>
                  <a:srgbClr val="006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altLang="sl-SI" b="1" dirty="0">
                <a:solidFill>
                  <a:srgbClr val="006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altLang="sl-SI" b="1" dirty="0">
                <a:solidFill>
                  <a:srgbClr val="0067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l-SI" altLang="sl-SI" dirty="0">
              <a:solidFill>
                <a:srgbClr val="0067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grada vsebine 9" descr="life_small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778" y="188639"/>
            <a:ext cx="1079542" cy="779839"/>
          </a:xfrm>
        </p:spPr>
      </p:pic>
      <p:pic>
        <p:nvPicPr>
          <p:cNvPr id="11" name="Slika 10" descr="A9R409_smal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77748"/>
            <a:ext cx="1152128" cy="90298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6587"/>
            <a:ext cx="1207734" cy="825301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539552" y="4354286"/>
            <a:ext cx="8229600" cy="1635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400" dirty="0" smtClean="0">
                <a:solidFill>
                  <a:srgbClr val="006738"/>
                </a:solidFill>
                <a:ea typeface="Arial Unicode MS" pitchFamily="34" charset="-128"/>
                <a:cs typeface="Arial Unicode MS" pitchFamily="34" charset="-128"/>
              </a:rPr>
              <a:t>Jelka Brdnik</a:t>
            </a:r>
          </a:p>
          <a:p>
            <a:r>
              <a:rPr lang="sl-SI" sz="2400" dirty="0" smtClean="0">
                <a:solidFill>
                  <a:srgbClr val="006738"/>
                </a:solidFill>
                <a:ea typeface="Arial Unicode MS" pitchFamily="34" charset="-128"/>
                <a:cs typeface="Arial Unicode MS" pitchFamily="34" charset="-128"/>
              </a:rPr>
              <a:t>Peter Pribožič</a:t>
            </a:r>
          </a:p>
          <a:p>
            <a:r>
              <a:rPr lang="sl-SI" sz="2400" dirty="0" smtClean="0">
                <a:solidFill>
                  <a:srgbClr val="006738"/>
                </a:solidFill>
                <a:ea typeface="Arial Unicode MS" pitchFamily="34" charset="-128"/>
                <a:cs typeface="Arial Unicode MS" pitchFamily="34" charset="-128"/>
              </a:rPr>
              <a:t>KGZS Zavod Ptuj</a:t>
            </a:r>
          </a:p>
          <a:p>
            <a:endParaRPr lang="sl-SI" sz="2400" dirty="0">
              <a:solidFill>
                <a:srgbClr val="006738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sl-SI" sz="2000" dirty="0" smtClean="0">
                <a:solidFill>
                  <a:srgbClr val="006738"/>
                </a:solidFill>
                <a:ea typeface="Arial Unicode MS" pitchFamily="34" charset="-128"/>
                <a:cs typeface="Arial Unicode MS" pitchFamily="34" charset="-128"/>
              </a:rPr>
              <a:t>Bled 29.11.2022</a:t>
            </a:r>
          </a:p>
          <a:p>
            <a:endParaRPr lang="sl-SI" sz="1800" dirty="0">
              <a:solidFill>
                <a:srgbClr val="006738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3336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Preizkus specializirane mehanizacije za strme travnike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97" y="3676823"/>
            <a:ext cx="3948688" cy="222113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33" y="1444453"/>
            <a:ext cx="3968658" cy="223237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507" y="1764000"/>
            <a:ext cx="4242761" cy="318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3728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>
                <a:solidFill>
                  <a:srgbClr val="006738"/>
                </a:solidFill>
              </a:rPr>
              <a:t>Upravljavski načrti za kmetije</a:t>
            </a:r>
            <a:endParaRPr lang="sl-SI" sz="4000" dirty="0">
              <a:solidFill>
                <a:srgbClr val="006738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7504" y="1772816"/>
            <a:ext cx="8229600" cy="4525963"/>
          </a:xfrm>
        </p:spPr>
        <p:txBody>
          <a:bodyPr>
            <a:normAutofit/>
          </a:bodyPr>
          <a:lstStyle/>
          <a:p>
            <a:r>
              <a:rPr lang="sl-SI" dirty="0" smtClean="0"/>
              <a:t>Skupno 49 načrtov: Haloze 30,                      Kum 10, Pohorje 7, Gorjanci 2.</a:t>
            </a:r>
          </a:p>
          <a:p>
            <a:r>
              <a:rPr lang="sl-SI" dirty="0" smtClean="0"/>
              <a:t>Vsebuje:</a:t>
            </a:r>
          </a:p>
          <a:p>
            <a:pPr marL="0" indent="0">
              <a:lnSpc>
                <a:spcPts val="2500"/>
              </a:lnSpc>
              <a:buNone/>
            </a:pPr>
            <a:r>
              <a:rPr lang="sl-SI" dirty="0" smtClean="0"/>
              <a:t>    </a:t>
            </a:r>
            <a:r>
              <a:rPr lang="sl-SI" sz="2800" dirty="0" smtClean="0"/>
              <a:t>- osnovni podatki o kmetiji;</a:t>
            </a:r>
          </a:p>
          <a:p>
            <a:pPr marL="0" indent="0">
              <a:lnSpc>
                <a:spcPts val="2500"/>
              </a:lnSpc>
              <a:buNone/>
            </a:pPr>
            <a:r>
              <a:rPr lang="sl-SI" sz="2800" dirty="0"/>
              <a:t> </a:t>
            </a:r>
            <a:r>
              <a:rPr lang="sl-SI" sz="2800" dirty="0" smtClean="0"/>
              <a:t>   - obstoječe poslovanje in proizvodnja;</a:t>
            </a:r>
          </a:p>
          <a:p>
            <a:pPr marL="0" indent="0">
              <a:lnSpc>
                <a:spcPts val="2500"/>
              </a:lnSpc>
              <a:buNone/>
            </a:pPr>
            <a:r>
              <a:rPr lang="sl-SI" sz="2800" dirty="0"/>
              <a:t> </a:t>
            </a:r>
            <a:r>
              <a:rPr lang="sl-SI" sz="2800" dirty="0" smtClean="0"/>
              <a:t>   - trenutna poslovna usmerjenost;</a:t>
            </a:r>
          </a:p>
          <a:p>
            <a:pPr marL="0" indent="0">
              <a:lnSpc>
                <a:spcPts val="2500"/>
              </a:lnSpc>
              <a:buNone/>
            </a:pPr>
            <a:r>
              <a:rPr lang="sl-SI" sz="2800" dirty="0"/>
              <a:t> </a:t>
            </a:r>
            <a:r>
              <a:rPr lang="sl-SI" sz="2800" dirty="0" smtClean="0"/>
              <a:t>   - stanje ohranjenosti narave na kmetiji;</a:t>
            </a:r>
          </a:p>
          <a:p>
            <a:pPr marL="0" indent="0">
              <a:lnSpc>
                <a:spcPts val="2500"/>
              </a:lnSpc>
              <a:buNone/>
            </a:pPr>
            <a:r>
              <a:rPr lang="sl-SI" sz="2800" dirty="0"/>
              <a:t> </a:t>
            </a:r>
            <a:r>
              <a:rPr lang="sl-SI" sz="2800" dirty="0" smtClean="0"/>
              <a:t>   - postavitev celovitega modela upravljanja         kmetije.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225" y="1169043"/>
            <a:ext cx="2194775" cy="4392488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6949224" y="5561531"/>
            <a:ext cx="219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mačje uho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7745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sl-SI" altLang="sl-SI" sz="3900" dirty="0" smtClean="0">
                <a:solidFill>
                  <a:srgbClr val="006738"/>
                </a:solidFill>
              </a:rPr>
              <a:t>Ukrepi kmetijsko-</a:t>
            </a:r>
            <a:r>
              <a:rPr lang="sl-SI" altLang="sl-SI" sz="3900" dirty="0" err="1" smtClean="0">
                <a:solidFill>
                  <a:srgbClr val="006738"/>
                </a:solidFill>
              </a:rPr>
              <a:t>okoljsko</a:t>
            </a:r>
            <a:r>
              <a:rPr lang="sl-SI" altLang="sl-SI" sz="3900" dirty="0" smtClean="0">
                <a:solidFill>
                  <a:srgbClr val="006738"/>
                </a:solidFill>
              </a:rPr>
              <a:t>-podnebnih plačil</a:t>
            </a:r>
            <a:endParaRPr lang="sl-SI" sz="39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2843808" y="1708049"/>
          <a:ext cx="5976664" cy="24688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94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4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654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ysClr val="windowText" lastClr="000000"/>
                          </a:solidFill>
                        </a:rPr>
                        <a:t>Območje</a:t>
                      </a:r>
                      <a:endParaRPr lang="sl-SI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ysClr val="windowText" lastClr="000000"/>
                          </a:solidFill>
                        </a:rPr>
                        <a:t>Št.</a:t>
                      </a:r>
                      <a:r>
                        <a:rPr lang="sl-SI" baseline="0" dirty="0" smtClean="0">
                          <a:solidFill>
                            <a:sysClr val="windowText" lastClr="000000"/>
                          </a:solidFill>
                        </a:rPr>
                        <a:t> kmetij</a:t>
                      </a:r>
                      <a:r>
                        <a:rPr lang="sl-SI" dirty="0" smtClean="0">
                          <a:solidFill>
                            <a:sysClr val="windowText" lastClr="000000"/>
                          </a:solidFill>
                        </a:rPr>
                        <a:t> 2006</a:t>
                      </a:r>
                      <a:endParaRPr lang="sl-SI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ysClr val="windowText" lastClr="000000"/>
                          </a:solidFill>
                        </a:rPr>
                        <a:t>Št. kmetij 2015</a:t>
                      </a:r>
                      <a:endParaRPr lang="sl-SI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ysClr val="windowText" lastClr="000000"/>
                          </a:solidFill>
                        </a:rPr>
                        <a:t>Površina</a:t>
                      </a:r>
                      <a:r>
                        <a:rPr lang="sl-SI" baseline="0" dirty="0" smtClean="0">
                          <a:solidFill>
                            <a:sysClr val="windowText" lastClr="000000"/>
                          </a:solidFill>
                        </a:rPr>
                        <a:t> 2015 (ha)</a:t>
                      </a:r>
                      <a:endParaRPr lang="sl-SI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513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ysClr val="windowText" lastClr="000000"/>
                          </a:solidFill>
                        </a:rPr>
                        <a:t>Haloze</a:t>
                      </a:r>
                      <a:endParaRPr lang="sl-SI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sl-SI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  <a:endParaRPr lang="sl-SI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ysClr val="windowText" lastClr="000000"/>
                          </a:solidFill>
                        </a:rPr>
                        <a:t>11,30</a:t>
                      </a:r>
                      <a:endParaRPr lang="sl-SI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513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ysClr val="windowText" lastClr="000000"/>
                          </a:solidFill>
                        </a:rPr>
                        <a:t>Gorjanci</a:t>
                      </a:r>
                      <a:endParaRPr lang="sl-SI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sl-SI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sl-SI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ysClr val="windowText" lastClr="000000"/>
                          </a:solidFill>
                        </a:rPr>
                        <a:t>2,75</a:t>
                      </a:r>
                      <a:endParaRPr lang="sl-SI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513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ysClr val="windowText" lastClr="000000"/>
                          </a:solidFill>
                        </a:rPr>
                        <a:t>Kum</a:t>
                      </a:r>
                      <a:endParaRPr lang="sl-SI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sl-SI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ysClr val="windowText" lastClr="000000"/>
                          </a:solidFill>
                        </a:rPr>
                        <a:t>10,16</a:t>
                      </a:r>
                      <a:endParaRPr lang="sl-SI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513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ysClr val="windowText" lastClr="000000"/>
                          </a:solidFill>
                        </a:rPr>
                        <a:t>Pohorje</a:t>
                      </a:r>
                      <a:endParaRPr lang="sl-SI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sl-SI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ysClr val="windowText" lastClr="000000"/>
                          </a:solidFill>
                        </a:rPr>
                        <a:t>42,24</a:t>
                      </a:r>
                      <a:endParaRPr lang="sl-SI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513"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>
                          <a:solidFill>
                            <a:sysClr val="windowText" lastClr="000000"/>
                          </a:solidFill>
                        </a:rPr>
                        <a:t>SKUPAJ</a:t>
                      </a:r>
                      <a:endParaRPr lang="sl-SI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sl-SI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>
                          <a:solidFill>
                            <a:sysClr val="windowText" lastClr="000000"/>
                          </a:solidFill>
                        </a:rPr>
                        <a:t>22</a:t>
                      </a:r>
                      <a:endParaRPr lang="sl-SI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>
                          <a:solidFill>
                            <a:sysClr val="windowText" lastClr="000000"/>
                          </a:solidFill>
                        </a:rPr>
                        <a:t>66,45</a:t>
                      </a:r>
                      <a:endParaRPr lang="sl-SI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značba mesta vsebine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701824"/>
          </a:xfrm>
        </p:spPr>
        <p:txBody>
          <a:bodyPr/>
          <a:lstStyle/>
          <a:p>
            <a:r>
              <a:rPr lang="sl-SI" dirty="0" smtClean="0"/>
              <a:t>Ohranjanje posebnih </a:t>
            </a:r>
            <a:r>
              <a:rPr lang="sl-SI" dirty="0" err="1" smtClean="0"/>
              <a:t>traviščnih</a:t>
            </a:r>
            <a:r>
              <a:rPr lang="sl-SI" dirty="0" smtClean="0"/>
              <a:t> habitatov</a:t>
            </a:r>
            <a:endParaRPr lang="sl-SI" dirty="0"/>
          </a:p>
        </p:txBody>
      </p:sp>
      <p:pic>
        <p:nvPicPr>
          <p:cNvPr id="9" name="Označba mesta vseb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946" y="1682552"/>
            <a:ext cx="2233323" cy="3349906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318947" y="5032458"/>
            <a:ext cx="2233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piramidasti pilovec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2761672" y="4416905"/>
            <a:ext cx="59917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000" b="1" dirty="0" smtClean="0"/>
              <a:t>V 2019 je v Halozah v HAB vključenih 23 kmetij s 76,6 ha.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000" dirty="0" smtClean="0"/>
              <a:t>Predlog novega rezultatsko usmerjenega ukrepa za ohranjanje habitatov.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63526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51850"/>
            <a:ext cx="8229600" cy="1143000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rgbClr val="006738"/>
                </a:solidFill>
              </a:rPr>
              <a:t>Cilji projekta</a:t>
            </a:r>
            <a:endParaRPr lang="sl-SI" sz="4000" dirty="0">
              <a:solidFill>
                <a:srgbClr val="006738"/>
              </a:solidFill>
            </a:endParaRPr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599519" y="1178908"/>
            <a:ext cx="3960440" cy="4680519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/>
              <a:t>Ohranjanje kmetij in travojedih živali na projektnih območjih</a:t>
            </a:r>
          </a:p>
          <a:p>
            <a:r>
              <a:rPr lang="sl-SI" dirty="0" smtClean="0"/>
              <a:t>Izboljšanje stanja ohranjenosti strmih travnikov s HT 6210</a:t>
            </a:r>
          </a:p>
          <a:p>
            <a:r>
              <a:rPr lang="sl-SI" dirty="0" smtClean="0"/>
              <a:t>Ohranjanje visokodebelnih travniških sadovnjakov</a:t>
            </a:r>
          </a:p>
          <a:p>
            <a:r>
              <a:rPr lang="sl-SI" dirty="0" smtClean="0"/>
              <a:t>Trženje pridelkov in proizvodov, ki so vezani na suha travišča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942" y="945039"/>
            <a:ext cx="3861194" cy="514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85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Predlog rezultatom usmerjen KOPOP ukrep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/>
              <a:t>Predlog za KOPOP so podatki </a:t>
            </a:r>
            <a:r>
              <a:rPr lang="sl-SI" dirty="0"/>
              <a:t>o stanju habitatnega tipa izhodiščnega popisa</a:t>
            </a:r>
            <a:r>
              <a:rPr lang="sl-SI" dirty="0" smtClean="0"/>
              <a:t>. Nato kmetija letno sam spremlja in prepoznava indikatorje stanja na površinah habitatnega tipa.</a:t>
            </a:r>
          </a:p>
          <a:p>
            <a:pPr marL="0" indent="0">
              <a:buNone/>
            </a:pPr>
            <a:r>
              <a:rPr lang="sl-SI" dirty="0" smtClean="0"/>
              <a:t>Končna kontrola po 5 letih temelji na: </a:t>
            </a:r>
          </a:p>
          <a:p>
            <a:pPr marL="0" indent="0">
              <a:buNone/>
            </a:pPr>
            <a:endParaRPr lang="sl-SI" dirty="0"/>
          </a:p>
          <a:p>
            <a:pPr lvl="0"/>
            <a:r>
              <a:rPr lang="sl-SI" dirty="0"/>
              <a:t>Zmanjšanje pojavnosti negativnih indikatorjev</a:t>
            </a:r>
          </a:p>
          <a:p>
            <a:pPr lvl="0"/>
            <a:r>
              <a:rPr lang="sl-SI" dirty="0"/>
              <a:t>Ohranjanje obstoječega stanja</a:t>
            </a:r>
          </a:p>
          <a:p>
            <a:pPr lvl="0"/>
            <a:r>
              <a:rPr lang="sl-SI" dirty="0"/>
              <a:t>Povečanje pozitivnih indikatorjev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6711875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Predlogi ciljno naravnanih ukrepov KOPOP </a:t>
            </a:r>
            <a:endParaRPr lang="sl-SI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l-SI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Ohranjanje </a:t>
            </a:r>
            <a:r>
              <a:rPr lang="sl-SI" sz="5000" b="1" dirty="0">
                <a:latin typeface="Arial" panose="020B0604020202020204" pitchFamily="34" charset="0"/>
                <a:cs typeface="Arial" panose="020B0604020202020204" pitchFamily="34" charset="0"/>
              </a:rPr>
              <a:t>travišč v ugodnem stanju:</a:t>
            </a:r>
            <a:endParaRPr lang="sl-SI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l-SI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*s </a:t>
            </a:r>
            <a:r>
              <a:rPr lang="sl-SI" sz="4000" u="sng" dirty="0">
                <a:latin typeface="Arial" panose="020B0604020202020204" pitchFamily="34" charset="0"/>
                <a:cs typeface="Arial" panose="020B0604020202020204" pitchFamily="34" charset="0"/>
              </a:rPr>
              <a:t>travojedimi živalmi:   </a:t>
            </a:r>
            <a:r>
              <a:rPr lang="sl-SI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>1 GVŽ travojedih živali na ha</a:t>
            </a:r>
            <a:r>
              <a:rPr lang="sl-SI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nad </a:t>
            </a:r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>1 GVŽ travojedih živali na ha;</a:t>
            </a:r>
          </a:p>
          <a:p>
            <a:pPr marL="0" lvl="0" indent="0">
              <a:buNone/>
            </a:pPr>
            <a:r>
              <a:rPr lang="sl-SI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*brez </a:t>
            </a:r>
            <a:r>
              <a:rPr lang="sl-SI" sz="4000" u="sng" dirty="0">
                <a:latin typeface="Arial" panose="020B0604020202020204" pitchFamily="34" charset="0"/>
                <a:cs typeface="Arial" panose="020B0604020202020204" pitchFamily="34" charset="0"/>
              </a:rPr>
              <a:t>travojedih živali</a:t>
            </a:r>
            <a:r>
              <a:rPr lang="sl-SI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lvl="0" indent="0">
              <a:buNone/>
            </a:pPr>
            <a:r>
              <a:rPr lang="sl-SI" sz="5000" b="1" dirty="0">
                <a:latin typeface="Arial" panose="020B0604020202020204" pitchFamily="34" charset="0"/>
                <a:cs typeface="Arial" panose="020B0604020202020204" pitchFamily="34" charset="0"/>
              </a:rPr>
              <a:t>Obnova suhih travišč v neugodnem stanju:</a:t>
            </a:r>
            <a:endParaRPr lang="sl-SI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l-SI" u="sng" dirty="0" smtClean="0">
                <a:latin typeface="Arial" panose="020B0604020202020204" pitchFamily="34" charset="0"/>
                <a:cs typeface="Arial" panose="020B0604020202020204" pitchFamily="34" charset="0"/>
              </a:rPr>
              <a:t>*s </a:t>
            </a:r>
            <a:r>
              <a:rPr lang="sl-SI" u="sng" dirty="0">
                <a:latin typeface="Arial" panose="020B0604020202020204" pitchFamily="34" charset="0"/>
                <a:cs typeface="Arial" panose="020B0604020202020204" pitchFamily="34" charset="0"/>
              </a:rPr>
              <a:t>travojedimi živalmi:  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1 GVŽ travojedih živali na ha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, nad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1 GVŽ travojedih živali na ha;</a:t>
            </a:r>
          </a:p>
          <a:p>
            <a:pPr marL="0" lvl="0" indent="0">
              <a:buNone/>
            </a:pPr>
            <a:r>
              <a:rPr lang="sl-SI" u="sng" dirty="0" smtClean="0">
                <a:latin typeface="Arial" panose="020B0604020202020204" pitchFamily="34" charset="0"/>
                <a:cs typeface="Arial" panose="020B0604020202020204" pitchFamily="34" charset="0"/>
              </a:rPr>
              <a:t>*brez </a:t>
            </a:r>
            <a:r>
              <a:rPr lang="sl-SI" u="sng" dirty="0">
                <a:latin typeface="Arial" panose="020B0604020202020204" pitchFamily="34" charset="0"/>
                <a:cs typeface="Arial" panose="020B0604020202020204" pitchFamily="34" charset="0"/>
              </a:rPr>
              <a:t>travojedih živali.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ukrep se lahko vključijo kmetije s površinami v neugodnem stanju, če so potencialne površine zaraščene, če so v neugodnem stanju zaradi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pregnojenosti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ali prekomernega pojava invazivnih rastlin. </a:t>
            </a:r>
          </a:p>
          <a:p>
            <a:pPr marL="0" lvl="0" indent="0">
              <a:buNone/>
            </a:pPr>
            <a:endParaRPr lang="sl-SI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l-SI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Ohranjanje </a:t>
            </a:r>
            <a:r>
              <a:rPr lang="sl-SI" sz="5000" b="1" dirty="0">
                <a:latin typeface="Arial" panose="020B0604020202020204" pitchFamily="34" charset="0"/>
                <a:cs typeface="Arial" panose="020B0604020202020204" pitchFamily="34" charset="0"/>
              </a:rPr>
              <a:t>ekstenzivnih visokodebelnih travniških sadovnjakov</a:t>
            </a:r>
            <a:endParaRPr lang="sl-SI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l-SI" u="sng" dirty="0" smtClean="0">
                <a:latin typeface="Arial" panose="020B0604020202020204" pitchFamily="34" charset="0"/>
                <a:cs typeface="Arial" panose="020B0604020202020204" pitchFamily="34" charset="0"/>
              </a:rPr>
              <a:t>*s </a:t>
            </a:r>
            <a:r>
              <a:rPr lang="sl-SI" u="sng" dirty="0">
                <a:latin typeface="Arial" panose="020B0604020202020204" pitchFamily="34" charset="0"/>
                <a:cs typeface="Arial" panose="020B0604020202020204" pitchFamily="34" charset="0"/>
              </a:rPr>
              <a:t>travojedimi živalmi:  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1 GVŽ travojedih živali na ha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,  nad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1 GVŽ travojedih živali na ha;</a:t>
            </a:r>
          </a:p>
          <a:p>
            <a:pPr marL="0" lvl="0" indent="0">
              <a:buNone/>
            </a:pPr>
            <a:r>
              <a:rPr lang="sl-SI" u="sng" dirty="0" smtClean="0">
                <a:latin typeface="Arial" panose="020B0604020202020204" pitchFamily="34" charset="0"/>
                <a:cs typeface="Arial" panose="020B0604020202020204" pitchFamily="34" charset="0"/>
              </a:rPr>
              <a:t>*brez </a:t>
            </a:r>
            <a:r>
              <a:rPr lang="sl-SI" u="sng" dirty="0">
                <a:latin typeface="Arial" panose="020B0604020202020204" pitchFamily="34" charset="0"/>
                <a:cs typeface="Arial" panose="020B0604020202020204" pitchFamily="34" charset="0"/>
              </a:rPr>
              <a:t>travojedih živali.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631808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Na </a:t>
            </a:r>
            <a:r>
              <a:rPr lang="sl-SI" b="1" dirty="0"/>
              <a:t>kmetijah ohraniti travojede </a:t>
            </a:r>
            <a:r>
              <a:rPr lang="sl-SI" b="1" dirty="0" smtClean="0"/>
              <a:t>živali 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sl-SI" dirty="0"/>
              <a:t>Reja travojedih živali na kmetijah ohranja obdelano kulturno krajino, zmanjša se opuščanje travniških površin in posledično preprečuje zaraščanje, </a:t>
            </a:r>
          </a:p>
          <a:p>
            <a:r>
              <a:rPr lang="sl-SI" dirty="0" smtClean="0"/>
              <a:t>Travnike </a:t>
            </a:r>
            <a:r>
              <a:rPr lang="sl-SI" dirty="0"/>
              <a:t>se pokosi in krmo pospravi, ali pa se na površinah izvaja nadzorovana paša s primerno obremenitvijo z </a:t>
            </a:r>
            <a:r>
              <a:rPr lang="sl-SI" dirty="0" smtClean="0"/>
              <a:t>živalmi,</a:t>
            </a:r>
          </a:p>
          <a:p>
            <a:r>
              <a:rPr lang="sl-SI" dirty="0" smtClean="0"/>
              <a:t>Z opuščanjem travojedih </a:t>
            </a:r>
            <a:r>
              <a:rPr lang="sl-SI" dirty="0"/>
              <a:t>živali se zaraščajo ravno tiste travniške površine, ki jih je težje obdelovati.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5583068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Predlogi za podporo ohranjanju suhih travišč</a:t>
            </a:r>
            <a:endParaRPr lang="sl-SI" dirty="0"/>
          </a:p>
        </p:txBody>
      </p:sp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196" y="1531082"/>
            <a:ext cx="5969607" cy="4523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39953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Del usmeritev iz projekta se v novem strateškem načrtu SKP začenja! </a:t>
            </a:r>
            <a:endParaRPr lang="sl-SI" dirty="0"/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4644008" y="2990622"/>
            <a:ext cx="4092094" cy="270017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83568" y="19168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 smtClean="0"/>
              <a:t>Hvala za pozornost!</a:t>
            </a:r>
            <a:endParaRPr lang="sl-SI" sz="5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51" y="2990622"/>
            <a:ext cx="4050257" cy="270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01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grada vsebine 9" descr="life_small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778" y="188639"/>
            <a:ext cx="1079542" cy="779839"/>
          </a:xfrm>
        </p:spPr>
      </p:pic>
      <p:pic>
        <p:nvPicPr>
          <p:cNvPr id="11" name="Slika 10" descr="A9R409_smal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77748"/>
            <a:ext cx="1152128" cy="90298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6587"/>
            <a:ext cx="1207734" cy="825301"/>
          </a:xfrm>
          <a:prstGeom prst="rect">
            <a:avLst/>
          </a:prstGeom>
        </p:spPr>
      </p:pic>
      <p:sp>
        <p:nvSpPr>
          <p:cNvPr id="8" name="Označba mesta vsebine 2"/>
          <p:cNvSpPr txBox="1">
            <a:spLocks/>
          </p:cNvSpPr>
          <p:nvPr/>
        </p:nvSpPr>
        <p:spPr>
          <a:xfrm>
            <a:off x="1133143" y="1254034"/>
            <a:ext cx="8229600" cy="4911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l-SI" b="1" dirty="0" smtClean="0">
                <a:solidFill>
                  <a:srgbClr val="008000"/>
                </a:solidFill>
              </a:rPr>
              <a:t>Prijavitelj in vodilni partner:</a:t>
            </a:r>
          </a:p>
          <a:p>
            <a:r>
              <a:rPr lang="sl-SI" dirty="0" smtClean="0">
                <a:solidFill>
                  <a:srgbClr val="008000"/>
                </a:solidFill>
              </a:rPr>
              <a:t>Zavod RS za varstvo narave</a:t>
            </a:r>
          </a:p>
          <a:p>
            <a:pPr marL="0" indent="0">
              <a:buFont typeface="Arial" pitchFamily="34" charset="0"/>
              <a:buNone/>
            </a:pPr>
            <a:r>
              <a:rPr lang="sl-SI" b="1" dirty="0" smtClean="0">
                <a:solidFill>
                  <a:srgbClr val="008000"/>
                </a:solidFill>
              </a:rPr>
              <a:t>Partnerji:</a:t>
            </a:r>
          </a:p>
          <a:p>
            <a:r>
              <a:rPr lang="sl-SI" dirty="0" smtClean="0">
                <a:solidFill>
                  <a:srgbClr val="008000"/>
                </a:solidFill>
              </a:rPr>
              <a:t>Kmetijsko gozdarski zavod Ptuj</a:t>
            </a:r>
          </a:p>
          <a:p>
            <a:r>
              <a:rPr lang="sl-SI" dirty="0" smtClean="0">
                <a:solidFill>
                  <a:srgbClr val="008000"/>
                </a:solidFill>
              </a:rPr>
              <a:t>Društvo Gorjanske košenice</a:t>
            </a:r>
          </a:p>
          <a:p>
            <a:r>
              <a:rPr lang="sl-SI" dirty="0" smtClean="0">
                <a:solidFill>
                  <a:srgbClr val="008000"/>
                </a:solidFill>
              </a:rPr>
              <a:t>Podeželsko razvojno jedro Haloze – PRJ Halo</a:t>
            </a:r>
          </a:p>
          <a:p>
            <a:r>
              <a:rPr lang="sl-SI" dirty="0" smtClean="0">
                <a:solidFill>
                  <a:srgbClr val="008000"/>
                </a:solidFill>
              </a:rPr>
              <a:t>Krajevna skupnost Dobovec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008000"/>
                </a:solidFill>
              </a:rPr>
              <a:t>Trajanje projekta:</a:t>
            </a:r>
          </a:p>
          <a:p>
            <a:r>
              <a:rPr lang="sl-SI" dirty="0" smtClean="0">
                <a:solidFill>
                  <a:srgbClr val="008000"/>
                </a:solidFill>
              </a:rPr>
              <a:t>1. november 2015 – 31. oktober 2020</a:t>
            </a:r>
          </a:p>
        </p:txBody>
      </p:sp>
    </p:spTree>
    <p:extLst>
      <p:ext uri="{BB962C8B-B14F-4D97-AF65-F5344CB8AC3E}">
        <p14:creationId xmlns:p14="http://schemas.microsoft.com/office/powerpoint/2010/main" val="1382368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82" y="13121"/>
            <a:ext cx="9163082" cy="6113044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605348" y="-79305"/>
            <a:ext cx="256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/>
              <a:t>Območja</a:t>
            </a:r>
            <a:endParaRPr lang="sl-SI" sz="4000" b="1" dirty="0"/>
          </a:p>
        </p:txBody>
      </p:sp>
    </p:spTree>
    <p:extLst>
      <p:ext uri="{BB962C8B-B14F-4D97-AF65-F5344CB8AC3E}">
        <p14:creationId xmlns:p14="http://schemas.microsoft.com/office/powerpoint/2010/main" val="427079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Območja izvajanja</a:t>
            </a:r>
            <a:endParaRPr lang="sl-SI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34" y="1103262"/>
            <a:ext cx="6970327" cy="496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103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838"/>
            <a:ext cx="8229600" cy="8501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altLang="en-US" sz="3200" b="1" dirty="0" smtClean="0">
                <a:solidFill>
                  <a:srgbClr val="006738"/>
                </a:solidFill>
                <a:latin typeface="Calibri" panose="020F0502020204030204" pitchFamily="34" charset="0"/>
              </a:rPr>
              <a:t>Namen projekta</a:t>
            </a:r>
            <a:endParaRPr lang="sl-SI" altLang="en-US" sz="3200" b="1" dirty="0">
              <a:solidFill>
                <a:srgbClr val="006738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9512" y="870944"/>
            <a:ext cx="8784976" cy="468052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sl-SI" sz="2400" kern="0" dirty="0" smtClean="0">
                <a:solidFill>
                  <a:srgbClr val="006738"/>
                </a:solidFill>
              </a:rPr>
              <a:t>Izboljšanje stanja 2 prioritetnih habitatnih tipov travišč v slabem/neugodnem stanju: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sl-SI" sz="2000" dirty="0" smtClean="0">
                <a:solidFill>
                  <a:srgbClr val="006738"/>
                </a:solidFill>
              </a:rPr>
              <a:t>Polnaravna </a:t>
            </a:r>
            <a:r>
              <a:rPr lang="sl-SI" sz="2000" dirty="0">
                <a:solidFill>
                  <a:srgbClr val="006738"/>
                </a:solidFill>
              </a:rPr>
              <a:t>suha travišča in grmiščne </a:t>
            </a:r>
            <a:endParaRPr lang="sl-SI" sz="2000" dirty="0" smtClean="0">
              <a:solidFill>
                <a:srgbClr val="006738"/>
              </a:solidFill>
            </a:endParaRPr>
          </a:p>
          <a:p>
            <a:pPr marL="457200" lvl="1" indent="0">
              <a:buNone/>
              <a:defRPr/>
            </a:pPr>
            <a:r>
              <a:rPr lang="sl-SI" sz="2000" dirty="0" smtClean="0">
                <a:solidFill>
                  <a:srgbClr val="006738"/>
                </a:solidFill>
              </a:rPr>
              <a:t>    faze </a:t>
            </a:r>
            <a:r>
              <a:rPr lang="sl-SI" sz="2000" dirty="0">
                <a:solidFill>
                  <a:srgbClr val="006738"/>
                </a:solidFill>
              </a:rPr>
              <a:t>na karbonatnih tleh (* </a:t>
            </a:r>
            <a:r>
              <a:rPr lang="sl-SI" sz="2000" dirty="0" smtClean="0">
                <a:solidFill>
                  <a:srgbClr val="006738"/>
                </a:solidFill>
              </a:rPr>
              <a:t>pomembna</a:t>
            </a:r>
          </a:p>
          <a:p>
            <a:pPr marL="457200" lvl="1" indent="0">
              <a:buNone/>
              <a:defRPr/>
            </a:pPr>
            <a:r>
              <a:rPr lang="sl-SI" sz="2000" dirty="0" smtClean="0">
                <a:solidFill>
                  <a:srgbClr val="006738"/>
                </a:solidFill>
              </a:rPr>
              <a:t>    rastišča </a:t>
            </a:r>
            <a:r>
              <a:rPr lang="sl-SI" sz="2000" dirty="0">
                <a:solidFill>
                  <a:srgbClr val="006738"/>
                </a:solidFill>
              </a:rPr>
              <a:t>kukavičevk</a:t>
            </a:r>
            <a:r>
              <a:rPr lang="sl-SI" sz="2000" dirty="0" smtClean="0">
                <a:solidFill>
                  <a:srgbClr val="006738"/>
                </a:solidFill>
              </a:rPr>
              <a:t>): HT 6210*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sl-SI" sz="2400" dirty="0" smtClean="0">
              <a:solidFill>
                <a:srgbClr val="006738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sl-SI" sz="2400" dirty="0" smtClean="0">
              <a:solidFill>
                <a:srgbClr val="006738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solidFill>
                  <a:srgbClr val="006738"/>
                </a:solidFill>
                <a:latin typeface="Calibri" panose="020F0502020204030204" pitchFamily="34" charset="0"/>
              </a:rPr>
              <a:t>Vrstno bogata travišča s </a:t>
            </a:r>
            <a:r>
              <a:rPr lang="sl-SI" sz="2000" dirty="0" smtClean="0">
                <a:solidFill>
                  <a:srgbClr val="006738"/>
                </a:solidFill>
                <a:latin typeface="Calibri" panose="020F0502020204030204" pitchFamily="34" charset="0"/>
              </a:rPr>
              <a:t>prevladujočim</a:t>
            </a:r>
          </a:p>
          <a:p>
            <a:pPr marL="457200" lvl="1" indent="0">
              <a:buNone/>
              <a:defRPr/>
            </a:pPr>
            <a:r>
              <a:rPr lang="sl-SI" sz="2000" dirty="0">
                <a:solidFill>
                  <a:srgbClr val="006738"/>
                </a:solidFill>
                <a:latin typeface="Calibri" panose="020F0502020204030204" pitchFamily="34" charset="0"/>
              </a:rPr>
              <a:t> </a:t>
            </a:r>
            <a:r>
              <a:rPr lang="sl-SI" sz="2000" dirty="0" smtClean="0">
                <a:solidFill>
                  <a:srgbClr val="006738"/>
                </a:solidFill>
                <a:latin typeface="Calibri" panose="020F0502020204030204" pitchFamily="34" charset="0"/>
              </a:rPr>
              <a:t>    navadnim </a:t>
            </a:r>
            <a:r>
              <a:rPr lang="sl-SI" sz="2000" dirty="0">
                <a:solidFill>
                  <a:srgbClr val="006738"/>
                </a:solidFill>
                <a:latin typeface="Calibri" panose="020F0502020204030204" pitchFamily="34" charset="0"/>
              </a:rPr>
              <a:t>volkom (</a:t>
            </a:r>
            <a:r>
              <a:rPr lang="sl-SI" sz="2000" i="1" dirty="0">
                <a:solidFill>
                  <a:srgbClr val="006738"/>
                </a:solidFill>
                <a:latin typeface="Calibri" panose="020F0502020204030204" pitchFamily="34" charset="0"/>
              </a:rPr>
              <a:t>Nardus </a:t>
            </a:r>
            <a:r>
              <a:rPr lang="sl-SI" sz="2000" i="1" dirty="0" err="1">
                <a:solidFill>
                  <a:srgbClr val="006738"/>
                </a:solidFill>
                <a:latin typeface="Calibri" panose="020F0502020204030204" pitchFamily="34" charset="0"/>
              </a:rPr>
              <a:t>stricta</a:t>
            </a:r>
            <a:r>
              <a:rPr lang="sl-SI" sz="2000" dirty="0">
                <a:solidFill>
                  <a:srgbClr val="006738"/>
                </a:solidFill>
                <a:latin typeface="Calibri" panose="020F0502020204030204" pitchFamily="34" charset="0"/>
              </a:rPr>
              <a:t>) na </a:t>
            </a:r>
            <a:endParaRPr lang="sl-SI" sz="2000" dirty="0" smtClean="0">
              <a:solidFill>
                <a:srgbClr val="006738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  <a:defRPr/>
            </a:pPr>
            <a:r>
              <a:rPr lang="sl-SI" sz="2000" dirty="0">
                <a:solidFill>
                  <a:srgbClr val="006738"/>
                </a:solidFill>
                <a:latin typeface="Calibri" panose="020F0502020204030204" pitchFamily="34" charset="0"/>
              </a:rPr>
              <a:t> </a:t>
            </a:r>
            <a:r>
              <a:rPr lang="sl-SI" sz="2000" dirty="0" smtClean="0">
                <a:solidFill>
                  <a:srgbClr val="006738"/>
                </a:solidFill>
                <a:latin typeface="Calibri" panose="020F0502020204030204" pitchFamily="34" charset="0"/>
              </a:rPr>
              <a:t>    silikatnih tleh: HT 6230</a:t>
            </a:r>
            <a:endParaRPr lang="sl-SI" sz="2000" kern="0" dirty="0" smtClean="0">
              <a:solidFill>
                <a:srgbClr val="006738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268760"/>
            <a:ext cx="3322712" cy="237626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769" y="3717032"/>
            <a:ext cx="333303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05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l-SI" altLang="sl-SI" dirty="0" smtClean="0">
                <a:solidFill>
                  <a:srgbClr val="006738"/>
                </a:solidFill>
              </a:rPr>
              <a:t>Območje Natura 2000:</a:t>
            </a:r>
            <a:endParaRPr lang="sl-SI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1673" y="992777"/>
            <a:ext cx="8465127" cy="4817191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solidFill>
                  <a:srgbClr val="C00000"/>
                </a:solidFill>
              </a:rPr>
              <a:t>Haloze</a:t>
            </a:r>
            <a:r>
              <a:rPr lang="sl-SI" sz="2800" dirty="0" smtClean="0"/>
              <a:t> (Haloze-vinorodne - 6301 ha;                          Boč-Haloze-Donačka gora - 10883 ha)</a:t>
            </a:r>
          </a:p>
          <a:p>
            <a:r>
              <a:rPr lang="sl-SI" sz="2800" b="1" dirty="0">
                <a:solidFill>
                  <a:srgbClr val="C00000"/>
                </a:solidFill>
              </a:rPr>
              <a:t>Gorjanci</a:t>
            </a:r>
            <a:r>
              <a:rPr lang="sl-SI" sz="2800" dirty="0"/>
              <a:t> (11.799 ha</a:t>
            </a:r>
            <a:r>
              <a:rPr lang="sl-SI" sz="2800" dirty="0" smtClean="0"/>
              <a:t>)</a:t>
            </a:r>
          </a:p>
          <a:p>
            <a:r>
              <a:rPr lang="sl-SI" sz="2800" b="1" dirty="0" smtClean="0">
                <a:solidFill>
                  <a:srgbClr val="C00000"/>
                </a:solidFill>
              </a:rPr>
              <a:t>Kum</a:t>
            </a:r>
            <a:r>
              <a:rPr lang="sl-SI" sz="2800" dirty="0" smtClean="0"/>
              <a:t> (5816 ha)</a:t>
            </a:r>
          </a:p>
          <a:p>
            <a:r>
              <a:rPr lang="sl-SI" sz="2800" b="1" dirty="0" smtClean="0">
                <a:solidFill>
                  <a:srgbClr val="C00000"/>
                </a:solidFill>
              </a:rPr>
              <a:t>Pohorje</a:t>
            </a:r>
            <a:r>
              <a:rPr lang="sl-SI" sz="2800" dirty="0" smtClean="0"/>
              <a:t> (992 ha)</a:t>
            </a:r>
            <a:endParaRPr lang="sl-SI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177" y="2743199"/>
            <a:ext cx="5971823" cy="335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54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013254"/>
          </a:xfrm>
        </p:spPr>
        <p:txBody>
          <a:bodyPr>
            <a:normAutofit fontScale="90000"/>
          </a:bodyPr>
          <a:lstStyle/>
          <a:p>
            <a:r>
              <a:rPr lang="sl-SI" altLang="sl-SI" dirty="0" smtClean="0">
                <a:solidFill>
                  <a:srgbClr val="006738"/>
                </a:solidFill>
              </a:rPr>
              <a:t>OBMOČJE HALOZE</a:t>
            </a:r>
            <a:br>
              <a:rPr lang="sl-SI" altLang="sl-SI" dirty="0" smtClean="0">
                <a:solidFill>
                  <a:srgbClr val="006738"/>
                </a:solidFill>
              </a:rPr>
            </a:br>
            <a:r>
              <a:rPr lang="sl-SI" altLang="sl-SI" sz="4000" dirty="0" smtClean="0">
                <a:solidFill>
                  <a:srgbClr val="006738"/>
                </a:solidFill>
              </a:rPr>
              <a:t>Opuščanje rabe strmih trajnih travnikov:</a:t>
            </a: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8744" y="1143000"/>
            <a:ext cx="8268056" cy="4983163"/>
          </a:xfrm>
        </p:spPr>
        <p:txBody>
          <a:bodyPr/>
          <a:lstStyle/>
          <a:p>
            <a:r>
              <a:rPr lang="sl-SI" dirty="0" smtClean="0"/>
              <a:t>Zaraščanje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82" y="1713470"/>
            <a:ext cx="6822835" cy="441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17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8744" y="330926"/>
            <a:ext cx="8268056" cy="5795237"/>
          </a:xfrm>
        </p:spPr>
        <p:txBody>
          <a:bodyPr/>
          <a:lstStyle/>
          <a:p>
            <a:r>
              <a:rPr lang="sl-SI" dirty="0" smtClean="0"/>
              <a:t>Lastniška razdrobljenost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036" y="978888"/>
            <a:ext cx="5807003" cy="514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29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1040</TotalTime>
  <Words>897</Words>
  <Application>Microsoft Office PowerPoint</Application>
  <PresentationFormat>Diaprojekcija na zaslonu (4:3)</PresentationFormat>
  <Paragraphs>179</Paragraphs>
  <Slides>28</Slides>
  <Notes>21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28</vt:i4>
      </vt:variant>
    </vt:vector>
  </HeadingPairs>
  <TitlesOfParts>
    <vt:vector size="33" baseType="lpstr">
      <vt:lpstr>Arial</vt:lpstr>
      <vt:lpstr>Arial Unicode MS</vt:lpstr>
      <vt:lpstr>Calibri</vt:lpstr>
      <vt:lpstr>1_Officeova tema</vt:lpstr>
      <vt:lpstr>Office Theme</vt:lpstr>
      <vt:lpstr>37. TRADICIONALNI POSVET JAVNE SLUŽBE KMETIJSKEGA SVETOVANJA (JSKS)</vt:lpstr>
      <vt:lpstr>  Ohranitev in vzpostavitev suhih travišč na OMD območju – izkušnje s projekta  LIFE TO GRASSLANDS  </vt:lpstr>
      <vt:lpstr>PowerPointova predstavitev</vt:lpstr>
      <vt:lpstr>PowerPointova predstavitev</vt:lpstr>
      <vt:lpstr>Območja izvajanja</vt:lpstr>
      <vt:lpstr>Namen projekta</vt:lpstr>
      <vt:lpstr>Območje Natura 2000:</vt:lpstr>
      <vt:lpstr>OBMOČJE HALOZE Opuščanje rabe strmih trajnih travnikov: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Projektne aktivnosti Haloze – IZVEDBENE AKCIJE</vt:lpstr>
      <vt:lpstr>Zaraščene površine</vt:lpstr>
      <vt:lpstr>PowerPointova predstavitev</vt:lpstr>
      <vt:lpstr>PowerPointova predstavitev</vt:lpstr>
      <vt:lpstr>PowerPointova predstavitev</vt:lpstr>
      <vt:lpstr> Terenske aktivnosti odstranitve zarasti</vt:lpstr>
      <vt:lpstr>Preizkus specializirane mehanizacije za strme travnike </vt:lpstr>
      <vt:lpstr>Upravljavski načrti za kmetije</vt:lpstr>
      <vt:lpstr>Ukrepi kmetijsko-okoljsko-podnebnih plačil</vt:lpstr>
      <vt:lpstr>Cilji projekta</vt:lpstr>
      <vt:lpstr>Predlog rezultatom usmerjen KOPOP ukrep</vt:lpstr>
      <vt:lpstr>Predlogi ciljno naravnanih ukrepov KOPOP </vt:lpstr>
      <vt:lpstr>Na kmetijah ohraniti travojede živali </vt:lpstr>
      <vt:lpstr>Predlogi za podporo ohranjanju suhih travišč</vt:lpstr>
      <vt:lpstr>Del usmeritev iz projekta se v novem strateškem načrtu SKP začenja!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Travniki   v okviru projekta  LIFE TO GRASSLANDS</dc:title>
  <dc:creator>Jelka Brdnik</dc:creator>
  <cp:lastModifiedBy>Robert Peklaj</cp:lastModifiedBy>
  <cp:revision>70</cp:revision>
  <cp:lastPrinted>2020-01-20T16:26:28Z</cp:lastPrinted>
  <dcterms:created xsi:type="dcterms:W3CDTF">2019-10-07T05:36:39Z</dcterms:created>
  <dcterms:modified xsi:type="dcterms:W3CDTF">2022-12-06T12:26:01Z</dcterms:modified>
</cp:coreProperties>
</file>