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1" r:id="rId3"/>
    <p:sldId id="305" r:id="rId4"/>
    <p:sldId id="261" r:id="rId5"/>
    <p:sldId id="274" r:id="rId6"/>
    <p:sldId id="263" r:id="rId7"/>
    <p:sldId id="264" r:id="rId8"/>
    <p:sldId id="270" r:id="rId9"/>
    <p:sldId id="294" r:id="rId10"/>
    <p:sldId id="271" r:id="rId11"/>
    <p:sldId id="291" r:id="rId12"/>
    <p:sldId id="272" r:id="rId13"/>
    <p:sldId id="277" r:id="rId14"/>
    <p:sldId id="287" r:id="rId15"/>
    <p:sldId id="289" r:id="rId16"/>
    <p:sldId id="269" r:id="rId17"/>
    <p:sldId id="309" r:id="rId18"/>
    <p:sldId id="307" r:id="rId19"/>
    <p:sldId id="280" r:id="rId20"/>
    <p:sldId id="296" r:id="rId21"/>
    <p:sldId id="297" r:id="rId22"/>
    <p:sldId id="266" r:id="rId23"/>
    <p:sldId id="265" r:id="rId24"/>
    <p:sldId id="267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CE"/>
    <a:srgbClr val="FFFF99"/>
    <a:srgbClr val="CCECFF"/>
    <a:srgbClr val="336600"/>
    <a:srgbClr val="C9FD99"/>
    <a:srgbClr val="7AF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7816" autoAdjust="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593C4-2621-40FB-A891-DB937C7AF813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49018083-38B6-49B3-898B-10E84FF8A465}">
      <dgm:prSet phldrT="[besedilo]" custT="1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KMG Senica</a:t>
          </a:r>
        </a:p>
        <a:p>
          <a:r>
            <a:rPr lang="sl-SI" sz="1400" b="1" dirty="0" smtClean="0">
              <a:solidFill>
                <a:schemeClr val="tx1"/>
              </a:solidFill>
            </a:rPr>
            <a:t>praktični preizkus</a:t>
          </a:r>
        </a:p>
      </dgm:t>
    </dgm:pt>
    <dgm:pt modelId="{94C64A0F-6DDD-4ADC-B67A-09E822063EB6}" type="parTrans" cxnId="{8ADBE80A-764A-4FC8-BF0C-4D00247E04A4}">
      <dgm:prSet/>
      <dgm:spPr/>
      <dgm:t>
        <a:bodyPr/>
        <a:lstStyle/>
        <a:p>
          <a:endParaRPr lang="sl-SI"/>
        </a:p>
      </dgm:t>
    </dgm:pt>
    <dgm:pt modelId="{3E804620-09AD-490B-8D11-10E09126875F}" type="sibTrans" cxnId="{8ADBE80A-764A-4FC8-BF0C-4D00247E04A4}">
      <dgm:prSet/>
      <dgm:spPr>
        <a:noFill/>
      </dgm:spPr>
      <dgm:t>
        <a:bodyPr/>
        <a:lstStyle/>
        <a:p>
          <a:endParaRPr lang="sl-SI"/>
        </a:p>
      </dgm:t>
    </dgm:pt>
    <dgm:pt modelId="{624D92D9-DB04-4FA2-A11F-B57486F14EB6}">
      <dgm:prSet phldrT="[besedilo]" custT="1"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VGB Maribor </a:t>
          </a:r>
          <a:r>
            <a:rPr lang="sl-SI" sz="1400" b="1" dirty="0" err="1" smtClean="0">
              <a:solidFill>
                <a:schemeClr val="tx1"/>
              </a:solidFill>
            </a:rPr>
            <a:t>d.o.o</a:t>
          </a:r>
          <a:r>
            <a:rPr lang="sl-SI" sz="1400" b="1" dirty="0" smtClean="0">
              <a:solidFill>
                <a:schemeClr val="tx1"/>
              </a:solidFill>
            </a:rPr>
            <a:t>. </a:t>
          </a:r>
          <a:endParaRPr lang="sl-SI" sz="1400" dirty="0"/>
        </a:p>
      </dgm:t>
    </dgm:pt>
    <dgm:pt modelId="{63633688-9D76-4F1B-9663-C73FBBF0D7B0}" type="parTrans" cxnId="{6127FD78-915C-4A8A-8645-2090D6281E75}">
      <dgm:prSet/>
      <dgm:spPr/>
      <dgm:t>
        <a:bodyPr/>
        <a:lstStyle/>
        <a:p>
          <a:endParaRPr lang="sl-SI"/>
        </a:p>
      </dgm:t>
    </dgm:pt>
    <dgm:pt modelId="{0C2E1466-73BA-46BD-B03C-116DBEA0FC5B}" type="sibTrans" cxnId="{6127FD78-915C-4A8A-8645-2090D6281E75}">
      <dgm:prSet/>
      <dgm:spPr>
        <a:noFill/>
      </dgm:spPr>
      <dgm:t>
        <a:bodyPr/>
        <a:lstStyle/>
        <a:p>
          <a:endParaRPr lang="sl-SI"/>
        </a:p>
      </dgm:t>
    </dgm:pt>
    <dgm:pt modelId="{944451BD-2659-42E6-AFE3-AC4DB7037D98}">
      <dgm:prSet phldrT="[besedilo]" custT="1"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KGZS - Zavod CE</a:t>
          </a:r>
          <a:endParaRPr lang="sl-SI" sz="1400" dirty="0"/>
        </a:p>
      </dgm:t>
    </dgm:pt>
    <dgm:pt modelId="{38075A79-7979-45B6-97ED-A878DEEB4EEE}" type="parTrans" cxnId="{F14E84AB-4FA1-404E-ACF4-9A038DA1E9FA}">
      <dgm:prSet/>
      <dgm:spPr/>
      <dgm:t>
        <a:bodyPr/>
        <a:lstStyle/>
        <a:p>
          <a:endParaRPr lang="sl-SI"/>
        </a:p>
      </dgm:t>
    </dgm:pt>
    <dgm:pt modelId="{0B8BEDC9-75F7-4644-807A-67790491EA08}" type="sibTrans" cxnId="{F14E84AB-4FA1-404E-ACF4-9A038DA1E9FA}">
      <dgm:prSet/>
      <dgm:spPr>
        <a:noFill/>
      </dgm:spPr>
      <dgm:t>
        <a:bodyPr/>
        <a:lstStyle/>
        <a:p>
          <a:endParaRPr lang="sl-SI"/>
        </a:p>
      </dgm:t>
    </dgm:pt>
    <dgm:pt modelId="{D53A4341-882B-4B67-8FEB-5B9446FD43F1}">
      <dgm:prSet phldrT="[besedilo]" custT="1"/>
      <dgm:spPr>
        <a:ln w="57150">
          <a:solidFill>
            <a:srgbClr val="E10C07"/>
          </a:solidFill>
        </a:ln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Univerza v Mariboru, FKBV</a:t>
          </a:r>
          <a:endParaRPr lang="sl-SI" sz="1400" dirty="0"/>
        </a:p>
      </dgm:t>
    </dgm:pt>
    <dgm:pt modelId="{689F7BCF-0A7D-4A5B-8BF4-75BABE724526}" type="parTrans" cxnId="{A0F8789D-715F-413E-9760-9903E67FE713}">
      <dgm:prSet/>
      <dgm:spPr/>
      <dgm:t>
        <a:bodyPr/>
        <a:lstStyle/>
        <a:p>
          <a:endParaRPr lang="sl-SI"/>
        </a:p>
      </dgm:t>
    </dgm:pt>
    <dgm:pt modelId="{7B155B59-C90F-4972-BFD7-017D1A8CDA06}" type="sibTrans" cxnId="{A0F8789D-715F-413E-9760-9903E67FE713}">
      <dgm:prSet/>
      <dgm:spPr>
        <a:noFill/>
      </dgm:spPr>
      <dgm:t>
        <a:bodyPr/>
        <a:lstStyle/>
        <a:p>
          <a:endParaRPr lang="sl-SI"/>
        </a:p>
      </dgm:t>
    </dgm:pt>
    <dgm:pt modelId="{CDAE4DF4-172C-40E2-9EC1-1688491C9F29}">
      <dgm:prSet phldrT="[besedilo]" custT="1"/>
      <dgm:spPr>
        <a:solidFill>
          <a:srgbClr val="FFE699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sl-SI" sz="1400" b="1" dirty="0" smtClean="0"/>
            <a:t>Geodetski zavod Celje </a:t>
          </a:r>
          <a:r>
            <a:rPr lang="sl-SI" sz="1400" b="1" dirty="0" err="1" smtClean="0"/>
            <a:t>d.o.o</a:t>
          </a:r>
          <a:r>
            <a:rPr lang="sl-SI" sz="1400" b="1" dirty="0" smtClean="0"/>
            <a:t>.</a:t>
          </a:r>
          <a:endParaRPr lang="sl-SI" sz="1400" dirty="0"/>
        </a:p>
      </dgm:t>
    </dgm:pt>
    <dgm:pt modelId="{ED8DB9AF-30E4-46E9-9511-2CDEE400FE75}" type="parTrans" cxnId="{48BA6B8E-3DD6-4CC5-B180-70831DA7933C}">
      <dgm:prSet/>
      <dgm:spPr/>
      <dgm:t>
        <a:bodyPr/>
        <a:lstStyle/>
        <a:p>
          <a:endParaRPr lang="sl-SI"/>
        </a:p>
      </dgm:t>
    </dgm:pt>
    <dgm:pt modelId="{9C99DD62-9E14-404A-8824-AB46D9FCD2FC}" type="sibTrans" cxnId="{48BA6B8E-3DD6-4CC5-B180-70831DA7933C}">
      <dgm:prSet/>
      <dgm:spPr>
        <a:noFill/>
      </dgm:spPr>
      <dgm:t>
        <a:bodyPr/>
        <a:lstStyle/>
        <a:p>
          <a:endParaRPr lang="sl-SI"/>
        </a:p>
      </dgm:t>
    </dgm:pt>
    <dgm:pt modelId="{2A4674BD-0B2B-4F88-A8EA-121CFF0D51F2}">
      <dgm:prSet phldrT="[besedilo]" custT="1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>
              <a:solidFill>
                <a:schemeClr val="tx1"/>
              </a:solidFill>
            </a:rPr>
            <a:t>KMG Arbiter</a:t>
          </a:r>
        </a:p>
        <a:p>
          <a:r>
            <a:rPr lang="sl-SI" sz="1400" b="1" dirty="0" smtClean="0">
              <a:solidFill>
                <a:schemeClr val="tx1"/>
              </a:solidFill>
            </a:rPr>
            <a:t>praktični preizkus</a:t>
          </a:r>
        </a:p>
      </dgm:t>
    </dgm:pt>
    <dgm:pt modelId="{176558FE-FE9D-48F0-9986-A172F466F433}" type="parTrans" cxnId="{EFB03D26-302A-4357-A0DB-600D230EC994}">
      <dgm:prSet/>
      <dgm:spPr/>
      <dgm:t>
        <a:bodyPr/>
        <a:lstStyle/>
        <a:p>
          <a:endParaRPr lang="sl-SI"/>
        </a:p>
      </dgm:t>
    </dgm:pt>
    <dgm:pt modelId="{3CF5BEDD-AFBD-4CBF-ACA9-DFDE65A06032}" type="sibTrans" cxnId="{EFB03D26-302A-4357-A0DB-600D230EC994}">
      <dgm:prSet/>
      <dgm:spPr>
        <a:noFill/>
      </dgm:spPr>
      <dgm:t>
        <a:bodyPr/>
        <a:lstStyle/>
        <a:p>
          <a:endParaRPr lang="sl-SI"/>
        </a:p>
      </dgm:t>
    </dgm:pt>
    <dgm:pt modelId="{0864A683-3068-4C52-9CDF-1B3F87FBF936}">
      <dgm:prSet phldrT="[besedilo]" custT="1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/>
            <a:t>Šolski center Šentjur</a:t>
          </a:r>
        </a:p>
        <a:p>
          <a:r>
            <a:rPr lang="sl-SI" sz="1400" b="1" dirty="0" smtClean="0">
              <a:solidFill>
                <a:schemeClr val="tx1"/>
              </a:solidFill>
            </a:rPr>
            <a:t>praktični preizkus</a:t>
          </a:r>
          <a:endParaRPr lang="sl-SI" sz="1400" b="1" dirty="0" smtClean="0"/>
        </a:p>
      </dgm:t>
    </dgm:pt>
    <dgm:pt modelId="{5D97CA26-06F0-49B7-A56F-5CA92C68CAF2}" type="parTrans" cxnId="{8D2307A2-8C09-481D-A793-9AECF5644CF9}">
      <dgm:prSet/>
      <dgm:spPr/>
      <dgm:t>
        <a:bodyPr/>
        <a:lstStyle/>
        <a:p>
          <a:endParaRPr lang="sl-SI"/>
        </a:p>
      </dgm:t>
    </dgm:pt>
    <dgm:pt modelId="{E05FDD5D-3D85-4FBD-B2AF-9A6AC884A492}" type="sibTrans" cxnId="{8D2307A2-8C09-481D-A793-9AECF5644CF9}">
      <dgm:prSet/>
      <dgm:spPr>
        <a:noFill/>
      </dgm:spPr>
      <dgm:t>
        <a:bodyPr/>
        <a:lstStyle/>
        <a:p>
          <a:endParaRPr lang="sl-SI"/>
        </a:p>
      </dgm:t>
    </dgm:pt>
    <dgm:pt modelId="{DBD4E154-D486-47FC-B7CD-C6DB95D3803A}">
      <dgm:prSet phldrT="[besedilo]" custT="1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/>
            <a:t>KMG </a:t>
          </a:r>
          <a:r>
            <a:rPr lang="sl-SI" sz="1400" b="1" dirty="0" err="1" smtClean="0"/>
            <a:t>Drev</a:t>
          </a:r>
          <a:endParaRPr lang="sl-SI" sz="1400" b="1" dirty="0" smtClean="0"/>
        </a:p>
        <a:p>
          <a:r>
            <a:rPr lang="sl-SI" sz="1400" b="1" dirty="0" smtClean="0">
              <a:solidFill>
                <a:schemeClr val="tx1"/>
              </a:solidFill>
            </a:rPr>
            <a:t>praktični preizkus</a:t>
          </a:r>
          <a:endParaRPr lang="sl-SI" sz="1400" b="1" dirty="0" smtClean="0"/>
        </a:p>
      </dgm:t>
    </dgm:pt>
    <dgm:pt modelId="{F2E5A380-1237-495C-93B1-47BC94276928}" type="parTrans" cxnId="{DCB76885-EE95-4ABD-A8D5-010D6978A1A4}">
      <dgm:prSet/>
      <dgm:spPr/>
      <dgm:t>
        <a:bodyPr/>
        <a:lstStyle/>
        <a:p>
          <a:endParaRPr lang="sl-SI"/>
        </a:p>
      </dgm:t>
    </dgm:pt>
    <dgm:pt modelId="{2F142731-5FA8-4855-9CCC-98BFE81E5E0F}" type="sibTrans" cxnId="{DCB76885-EE95-4ABD-A8D5-010D6978A1A4}">
      <dgm:prSet/>
      <dgm:spPr>
        <a:noFill/>
      </dgm:spPr>
      <dgm:t>
        <a:bodyPr/>
        <a:lstStyle/>
        <a:p>
          <a:endParaRPr lang="sl-SI"/>
        </a:p>
      </dgm:t>
    </dgm:pt>
    <dgm:pt modelId="{838084D9-6BCF-4DE2-AED1-E0D4D3514A33}">
      <dgm:prSet phldrT="[besedilo]" custT="1"/>
      <dgm:spPr>
        <a:ln w="57150">
          <a:solidFill>
            <a:srgbClr val="815633"/>
          </a:solidFill>
        </a:ln>
      </dgm:spPr>
      <dgm:t>
        <a:bodyPr/>
        <a:lstStyle/>
        <a:p>
          <a:r>
            <a:rPr lang="sl-SI" sz="1100" b="1" dirty="0" smtClean="0"/>
            <a:t>CEVEZ vezava diplomskih in ostalih nalog Kristijan Bogataj </a:t>
          </a:r>
          <a:r>
            <a:rPr lang="sl-SI" sz="1100" b="1" dirty="0" err="1" smtClean="0"/>
            <a:t>s.p</a:t>
          </a:r>
          <a:r>
            <a:rPr lang="sl-SI" sz="1100" b="1" dirty="0" smtClean="0"/>
            <a:t>. </a:t>
          </a:r>
          <a:endParaRPr lang="sl-SI" sz="1100" b="1" dirty="0"/>
        </a:p>
      </dgm:t>
    </dgm:pt>
    <dgm:pt modelId="{51D77ED8-CDB6-45CA-854A-5088995AD476}" type="parTrans" cxnId="{B4697080-4EE8-4F6D-85DC-1ABDE1DD11E2}">
      <dgm:prSet/>
      <dgm:spPr/>
      <dgm:t>
        <a:bodyPr/>
        <a:lstStyle/>
        <a:p>
          <a:endParaRPr lang="sl-SI"/>
        </a:p>
      </dgm:t>
    </dgm:pt>
    <dgm:pt modelId="{1898D78E-F3E6-4814-9AA6-367CD53849B0}" type="sibTrans" cxnId="{B4697080-4EE8-4F6D-85DC-1ABDE1DD11E2}">
      <dgm:prSet/>
      <dgm:spPr>
        <a:noFill/>
      </dgm:spPr>
      <dgm:t>
        <a:bodyPr/>
        <a:lstStyle/>
        <a:p>
          <a:endParaRPr lang="sl-SI"/>
        </a:p>
      </dgm:t>
    </dgm:pt>
    <dgm:pt modelId="{6C94CE50-B5C4-4FF4-BD70-43396AF23316}">
      <dgm:prSet custT="1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/>
            <a:t>KMG Šlander</a:t>
          </a:r>
        </a:p>
        <a:p>
          <a:r>
            <a:rPr lang="sl-SI" sz="1400" b="1" dirty="0" smtClean="0">
              <a:solidFill>
                <a:schemeClr val="tx1"/>
              </a:solidFill>
            </a:rPr>
            <a:t>praktični preizkus</a:t>
          </a:r>
          <a:endParaRPr lang="sl-SI" sz="1400" b="1" dirty="0" smtClean="0"/>
        </a:p>
      </dgm:t>
    </dgm:pt>
    <dgm:pt modelId="{66FF2241-3516-4137-A1FE-F14418547DB7}" type="parTrans" cxnId="{36FD7576-9136-4F1D-8F13-FC9BD3A84AA6}">
      <dgm:prSet/>
      <dgm:spPr/>
      <dgm:t>
        <a:bodyPr/>
        <a:lstStyle/>
        <a:p>
          <a:endParaRPr lang="sl-SI"/>
        </a:p>
      </dgm:t>
    </dgm:pt>
    <dgm:pt modelId="{B16CAD7F-E65C-44D2-981D-9DB41BA35E06}" type="sibTrans" cxnId="{36FD7576-9136-4F1D-8F13-FC9BD3A84AA6}">
      <dgm:prSet/>
      <dgm:spPr>
        <a:noFill/>
      </dgm:spPr>
      <dgm:t>
        <a:bodyPr/>
        <a:lstStyle/>
        <a:p>
          <a:endParaRPr lang="sl-SI"/>
        </a:p>
      </dgm:t>
    </dgm:pt>
    <dgm:pt modelId="{F3A0ED81-EA48-4D80-8A84-56A321D2ABE8}">
      <dgm:prSet custT="1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l-SI" sz="1400" b="1" dirty="0" smtClean="0"/>
            <a:t>KMG Terglav</a:t>
          </a:r>
        </a:p>
        <a:p>
          <a:r>
            <a:rPr lang="sl-SI" sz="1400" b="1" dirty="0" smtClean="0"/>
            <a:t>praktični preizkus</a:t>
          </a:r>
          <a:endParaRPr lang="sl-SI" sz="1400" b="1" dirty="0"/>
        </a:p>
      </dgm:t>
    </dgm:pt>
    <dgm:pt modelId="{E30E7F0F-9E9B-4006-BD8A-8736DEB52FBD}" type="parTrans" cxnId="{FFF2BF99-8987-406B-AD6C-97573F2B0F04}">
      <dgm:prSet/>
      <dgm:spPr/>
      <dgm:t>
        <a:bodyPr/>
        <a:lstStyle/>
        <a:p>
          <a:endParaRPr lang="sl-SI"/>
        </a:p>
      </dgm:t>
    </dgm:pt>
    <dgm:pt modelId="{E8C911F0-DA0F-48F9-A1B5-07C9AA935C9C}" type="sibTrans" cxnId="{FFF2BF99-8987-406B-AD6C-97573F2B0F04}">
      <dgm:prSet/>
      <dgm:spPr>
        <a:noFill/>
      </dgm:spPr>
      <dgm:t>
        <a:bodyPr/>
        <a:lstStyle/>
        <a:p>
          <a:endParaRPr lang="sl-SI"/>
        </a:p>
      </dgm:t>
    </dgm:pt>
    <dgm:pt modelId="{13E1BFBB-5449-4640-8F65-CB83E7CA19BA}" type="pres">
      <dgm:prSet presAssocID="{AF8593C4-2621-40FB-A891-DB937C7AF8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89715DC-8A3C-4A7C-AF5B-5D8335662469}" type="pres">
      <dgm:prSet presAssocID="{49018083-38B6-49B3-898B-10E84FF8A465}" presName="node" presStyleLbl="node1" presStyleIdx="0" presStyleCnt="11" custScaleX="130577" custScaleY="107090" custRadScaleRad="91978" custRadScaleInc="3860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7AF1A7-F61D-4D2D-990C-92885B14634B}" type="pres">
      <dgm:prSet presAssocID="{3E804620-09AD-490B-8D11-10E09126875F}" presName="sibTrans" presStyleLbl="sibTrans2D1" presStyleIdx="0" presStyleCnt="11"/>
      <dgm:spPr/>
      <dgm:t>
        <a:bodyPr/>
        <a:lstStyle/>
        <a:p>
          <a:endParaRPr lang="sl-SI"/>
        </a:p>
      </dgm:t>
    </dgm:pt>
    <dgm:pt modelId="{D9221CF2-A2F4-4AFF-9E9B-B19A34F7E0B4}" type="pres">
      <dgm:prSet presAssocID="{3E804620-09AD-490B-8D11-10E09126875F}" presName="connectorText" presStyleLbl="sibTrans2D1" presStyleIdx="0" presStyleCnt="11"/>
      <dgm:spPr/>
      <dgm:t>
        <a:bodyPr/>
        <a:lstStyle/>
        <a:p>
          <a:endParaRPr lang="sl-SI"/>
        </a:p>
      </dgm:t>
    </dgm:pt>
    <dgm:pt modelId="{85922778-4A45-4371-880C-5CE56047B17E}" type="pres">
      <dgm:prSet presAssocID="{6C94CE50-B5C4-4FF4-BD70-43396AF23316}" presName="node" presStyleLbl="node1" presStyleIdx="1" presStyleCnt="11" custScaleX="125248" custScaleY="120957" custRadScaleRad="100458" custRadScaleInc="2460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04E333-EE07-45AF-8CE0-E6E5DB1287D9}" type="pres">
      <dgm:prSet presAssocID="{B16CAD7F-E65C-44D2-981D-9DB41BA35E06}" presName="sibTrans" presStyleLbl="sibTrans2D1" presStyleIdx="1" presStyleCnt="11"/>
      <dgm:spPr/>
      <dgm:t>
        <a:bodyPr/>
        <a:lstStyle/>
        <a:p>
          <a:endParaRPr lang="sl-SI"/>
        </a:p>
      </dgm:t>
    </dgm:pt>
    <dgm:pt modelId="{A83EB8DD-FB36-48FC-AF2E-22B8A55A07FA}" type="pres">
      <dgm:prSet presAssocID="{B16CAD7F-E65C-44D2-981D-9DB41BA35E06}" presName="connectorText" presStyleLbl="sibTrans2D1" presStyleIdx="1" presStyleCnt="11"/>
      <dgm:spPr/>
      <dgm:t>
        <a:bodyPr/>
        <a:lstStyle/>
        <a:p>
          <a:endParaRPr lang="sl-SI"/>
        </a:p>
      </dgm:t>
    </dgm:pt>
    <dgm:pt modelId="{47D636E9-4AC0-40C7-A788-B3E1E516F123}" type="pres">
      <dgm:prSet presAssocID="{F3A0ED81-EA48-4D80-8A84-56A321D2ABE8}" presName="node" presStyleLbl="node1" presStyleIdx="2" presStyleCnt="11" custScaleX="126075" custScaleY="127646" custRadScaleRad="102373" custRadScaleInc="486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FC5EF70-F47D-47D7-8F6B-17BBA4C939D4}" type="pres">
      <dgm:prSet presAssocID="{E8C911F0-DA0F-48F9-A1B5-07C9AA935C9C}" presName="sibTrans" presStyleLbl="sibTrans2D1" presStyleIdx="2" presStyleCnt="11"/>
      <dgm:spPr/>
      <dgm:t>
        <a:bodyPr/>
        <a:lstStyle/>
        <a:p>
          <a:endParaRPr lang="sl-SI"/>
        </a:p>
      </dgm:t>
    </dgm:pt>
    <dgm:pt modelId="{36A242A3-D418-4A42-BFEF-451B4CA3E704}" type="pres">
      <dgm:prSet presAssocID="{E8C911F0-DA0F-48F9-A1B5-07C9AA935C9C}" presName="connectorText" presStyleLbl="sibTrans2D1" presStyleIdx="2" presStyleCnt="11"/>
      <dgm:spPr/>
      <dgm:t>
        <a:bodyPr/>
        <a:lstStyle/>
        <a:p>
          <a:endParaRPr lang="sl-SI"/>
        </a:p>
      </dgm:t>
    </dgm:pt>
    <dgm:pt modelId="{45CA1FBD-BFE6-4B81-A08E-DF51E931DA90}" type="pres">
      <dgm:prSet presAssocID="{2A4674BD-0B2B-4F88-A8EA-121CFF0D51F2}" presName="node" presStyleLbl="node1" presStyleIdx="3" presStyleCnt="11" custScaleX="132200" custScaleY="140276" custRadScaleRad="106035" custRadScaleInc="-1143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E99CBB5-B44D-4571-AC66-BE10EEB82C6D}" type="pres">
      <dgm:prSet presAssocID="{3CF5BEDD-AFBD-4CBF-ACA9-DFDE65A06032}" presName="sibTrans" presStyleLbl="sibTrans2D1" presStyleIdx="3" presStyleCnt="11"/>
      <dgm:spPr/>
      <dgm:t>
        <a:bodyPr/>
        <a:lstStyle/>
        <a:p>
          <a:endParaRPr lang="sl-SI"/>
        </a:p>
      </dgm:t>
    </dgm:pt>
    <dgm:pt modelId="{6A7239A7-7297-466C-A7DA-0CDF521E7B7E}" type="pres">
      <dgm:prSet presAssocID="{3CF5BEDD-AFBD-4CBF-ACA9-DFDE65A06032}" presName="connectorText" presStyleLbl="sibTrans2D1" presStyleIdx="3" presStyleCnt="11"/>
      <dgm:spPr/>
      <dgm:t>
        <a:bodyPr/>
        <a:lstStyle/>
        <a:p>
          <a:endParaRPr lang="sl-SI"/>
        </a:p>
      </dgm:t>
    </dgm:pt>
    <dgm:pt modelId="{F0D179AD-CCC5-42A2-9AF3-7552AFB5825A}" type="pres">
      <dgm:prSet presAssocID="{0864A683-3068-4C52-9CDF-1B3F87FBF936}" presName="node" presStyleLbl="node1" presStyleIdx="4" presStyleCnt="11" custScaleX="130192" custScaleY="138673" custRadScaleRad="105936" custRadScaleInc="-2654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DBED1C6-7286-4275-A704-DBFF4D19BD7C}" type="pres">
      <dgm:prSet presAssocID="{E05FDD5D-3D85-4FBD-B2AF-9A6AC884A492}" presName="sibTrans" presStyleLbl="sibTrans2D1" presStyleIdx="4" presStyleCnt="11"/>
      <dgm:spPr/>
      <dgm:t>
        <a:bodyPr/>
        <a:lstStyle/>
        <a:p>
          <a:endParaRPr lang="sl-SI"/>
        </a:p>
      </dgm:t>
    </dgm:pt>
    <dgm:pt modelId="{95073985-B832-4593-9639-AE72EE8113F8}" type="pres">
      <dgm:prSet presAssocID="{E05FDD5D-3D85-4FBD-B2AF-9A6AC884A492}" presName="connectorText" presStyleLbl="sibTrans2D1" presStyleIdx="4" presStyleCnt="11"/>
      <dgm:spPr/>
      <dgm:t>
        <a:bodyPr/>
        <a:lstStyle/>
        <a:p>
          <a:endParaRPr lang="sl-SI"/>
        </a:p>
      </dgm:t>
    </dgm:pt>
    <dgm:pt modelId="{D8BD460D-A917-4AA4-B3BC-B49D147DB757}" type="pres">
      <dgm:prSet presAssocID="{DBD4E154-D486-47FC-B7CD-C6DB95D3803A}" presName="node" presStyleLbl="node1" presStyleIdx="5" presStyleCnt="11" custScaleX="133607" custScaleY="127568" custRadScaleRad="100456" custRadScaleInc="-3525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38B4633-4C70-4FBA-B707-CCEC58C4B260}" type="pres">
      <dgm:prSet presAssocID="{2F142731-5FA8-4855-9CCC-98BFE81E5E0F}" presName="sibTrans" presStyleLbl="sibTrans2D1" presStyleIdx="5" presStyleCnt="11"/>
      <dgm:spPr/>
      <dgm:t>
        <a:bodyPr/>
        <a:lstStyle/>
        <a:p>
          <a:endParaRPr lang="sl-SI"/>
        </a:p>
      </dgm:t>
    </dgm:pt>
    <dgm:pt modelId="{AA0D2EDE-999C-4A8A-B8D9-74976AAE9BF3}" type="pres">
      <dgm:prSet presAssocID="{2F142731-5FA8-4855-9CCC-98BFE81E5E0F}" presName="connectorText" presStyleLbl="sibTrans2D1" presStyleIdx="5" presStyleCnt="11"/>
      <dgm:spPr/>
      <dgm:t>
        <a:bodyPr/>
        <a:lstStyle/>
        <a:p>
          <a:endParaRPr lang="sl-SI"/>
        </a:p>
      </dgm:t>
    </dgm:pt>
    <dgm:pt modelId="{A84F2D20-DFA3-47DC-8565-AA913227D467}" type="pres">
      <dgm:prSet presAssocID="{838084D9-6BCF-4DE2-AED1-E0D4D3514A33}" presName="node" presStyleLbl="node1" presStyleIdx="6" presStyleCnt="11" custScaleX="137393" custScaleY="129867" custRadScaleRad="97988" custRadScaleInc="1640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18B0508-EEA6-4FD2-B8FB-160119BA5C98}" type="pres">
      <dgm:prSet presAssocID="{1898D78E-F3E6-4814-9AA6-367CD53849B0}" presName="sibTrans" presStyleLbl="sibTrans2D1" presStyleIdx="6" presStyleCnt="11"/>
      <dgm:spPr/>
      <dgm:t>
        <a:bodyPr/>
        <a:lstStyle/>
        <a:p>
          <a:endParaRPr lang="sl-SI"/>
        </a:p>
      </dgm:t>
    </dgm:pt>
    <dgm:pt modelId="{128418FA-B96E-4241-A764-A5CA828FD28B}" type="pres">
      <dgm:prSet presAssocID="{1898D78E-F3E6-4814-9AA6-367CD53849B0}" presName="connectorText" presStyleLbl="sibTrans2D1" presStyleIdx="6" presStyleCnt="11"/>
      <dgm:spPr/>
      <dgm:t>
        <a:bodyPr/>
        <a:lstStyle/>
        <a:p>
          <a:endParaRPr lang="sl-SI"/>
        </a:p>
      </dgm:t>
    </dgm:pt>
    <dgm:pt modelId="{E3EB7B4F-0779-4F33-9D84-B4FACAEAA550}" type="pres">
      <dgm:prSet presAssocID="{624D92D9-DB04-4FA2-A11F-B57486F14EB6}" presName="node" presStyleLbl="node1" presStyleIdx="7" presStyleCnt="11" custScaleX="130609" custScaleY="115502" custRadScaleRad="99087" custRadScaleInc="2289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12E5FD6-2499-42E4-BA9C-33B8F2962D1D}" type="pres">
      <dgm:prSet presAssocID="{0C2E1466-73BA-46BD-B03C-116DBEA0FC5B}" presName="sibTrans" presStyleLbl="sibTrans2D1" presStyleIdx="7" presStyleCnt="11"/>
      <dgm:spPr/>
      <dgm:t>
        <a:bodyPr/>
        <a:lstStyle/>
        <a:p>
          <a:endParaRPr lang="sl-SI"/>
        </a:p>
      </dgm:t>
    </dgm:pt>
    <dgm:pt modelId="{5818F1D3-8FD5-4D9C-AD08-BE58C1B83C83}" type="pres">
      <dgm:prSet presAssocID="{0C2E1466-73BA-46BD-B03C-116DBEA0FC5B}" presName="connectorText" presStyleLbl="sibTrans2D1" presStyleIdx="7" presStyleCnt="11"/>
      <dgm:spPr/>
      <dgm:t>
        <a:bodyPr/>
        <a:lstStyle/>
        <a:p>
          <a:endParaRPr lang="sl-SI"/>
        </a:p>
      </dgm:t>
    </dgm:pt>
    <dgm:pt modelId="{7C2AFDE4-9917-436A-896F-2178FAE31B14}" type="pres">
      <dgm:prSet presAssocID="{944451BD-2659-42E6-AFE3-AC4DB7037D98}" presName="node" presStyleLbl="node1" presStyleIdx="8" presStyleCnt="11" custScaleX="135738" custScaleY="126296" custRadScaleRad="99824" custRadScaleInc="356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95B3A5A-B669-463C-9F7A-0FC0551CEDBD}" type="pres">
      <dgm:prSet presAssocID="{0B8BEDC9-75F7-4644-807A-67790491EA08}" presName="sibTrans" presStyleLbl="sibTrans2D1" presStyleIdx="8" presStyleCnt="11"/>
      <dgm:spPr/>
      <dgm:t>
        <a:bodyPr/>
        <a:lstStyle/>
        <a:p>
          <a:endParaRPr lang="sl-SI"/>
        </a:p>
      </dgm:t>
    </dgm:pt>
    <dgm:pt modelId="{094554FE-F8BD-4DA2-BB26-16749081A3B3}" type="pres">
      <dgm:prSet presAssocID="{0B8BEDC9-75F7-4644-807A-67790491EA08}" presName="connectorText" presStyleLbl="sibTrans2D1" presStyleIdx="8" presStyleCnt="11"/>
      <dgm:spPr/>
      <dgm:t>
        <a:bodyPr/>
        <a:lstStyle/>
        <a:p>
          <a:endParaRPr lang="sl-SI"/>
        </a:p>
      </dgm:t>
    </dgm:pt>
    <dgm:pt modelId="{1B0C5AAF-CCD7-4579-AB4B-203B4774AD28}" type="pres">
      <dgm:prSet presAssocID="{D53A4341-882B-4B67-8FEB-5B9446FD43F1}" presName="node" presStyleLbl="node1" presStyleIdx="9" presStyleCnt="11" custScaleX="121133" custScaleY="118655" custRadScaleRad="94779" custRadScaleInc="180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0A2B07-EEC4-4A54-B814-A1CFD0A9F36F}" type="pres">
      <dgm:prSet presAssocID="{7B155B59-C90F-4972-BFD7-017D1A8CDA06}" presName="sibTrans" presStyleLbl="sibTrans2D1" presStyleIdx="9" presStyleCnt="11"/>
      <dgm:spPr/>
      <dgm:t>
        <a:bodyPr/>
        <a:lstStyle/>
        <a:p>
          <a:endParaRPr lang="sl-SI"/>
        </a:p>
      </dgm:t>
    </dgm:pt>
    <dgm:pt modelId="{652BD896-5FF7-4E23-9744-65CE205AF474}" type="pres">
      <dgm:prSet presAssocID="{7B155B59-C90F-4972-BFD7-017D1A8CDA06}" presName="connectorText" presStyleLbl="sibTrans2D1" presStyleIdx="9" presStyleCnt="11"/>
      <dgm:spPr/>
      <dgm:t>
        <a:bodyPr/>
        <a:lstStyle/>
        <a:p>
          <a:endParaRPr lang="sl-SI"/>
        </a:p>
      </dgm:t>
    </dgm:pt>
    <dgm:pt modelId="{F7CC6622-8BFA-480C-B5DA-DF9C0926D74B}" type="pres">
      <dgm:prSet presAssocID="{CDAE4DF4-172C-40E2-9EC1-1688491C9F29}" presName="node" presStyleLbl="node1" presStyleIdx="10" presStyleCnt="11" custScaleX="143008" custScaleY="129698" custRadScaleRad="95834" custRadScaleInc="295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FE2CD40-BE64-40DB-9EFF-CDB14DC51D91}" type="pres">
      <dgm:prSet presAssocID="{9C99DD62-9E14-404A-8824-AB46D9FCD2FC}" presName="sibTrans" presStyleLbl="sibTrans2D1" presStyleIdx="10" presStyleCnt="11"/>
      <dgm:spPr/>
      <dgm:t>
        <a:bodyPr/>
        <a:lstStyle/>
        <a:p>
          <a:endParaRPr lang="sl-SI"/>
        </a:p>
      </dgm:t>
    </dgm:pt>
    <dgm:pt modelId="{43114048-B92C-4D2F-9D98-0EFF0F2FC80D}" type="pres">
      <dgm:prSet presAssocID="{9C99DD62-9E14-404A-8824-AB46D9FCD2FC}" presName="connectorText" presStyleLbl="sibTrans2D1" presStyleIdx="10" presStyleCnt="11"/>
      <dgm:spPr/>
      <dgm:t>
        <a:bodyPr/>
        <a:lstStyle/>
        <a:p>
          <a:endParaRPr lang="sl-SI"/>
        </a:p>
      </dgm:t>
    </dgm:pt>
  </dgm:ptLst>
  <dgm:cxnLst>
    <dgm:cxn modelId="{251B181E-1025-42D5-A0A7-699D9DE53234}" type="presOf" srcId="{AF8593C4-2621-40FB-A891-DB937C7AF813}" destId="{13E1BFBB-5449-4640-8F65-CB83E7CA19BA}" srcOrd="0" destOrd="0" presId="urn:microsoft.com/office/officeart/2005/8/layout/cycle2"/>
    <dgm:cxn modelId="{52ADF3C8-C43E-4434-A8E5-A5AF0F13B143}" type="presOf" srcId="{9C99DD62-9E14-404A-8824-AB46D9FCD2FC}" destId="{43114048-B92C-4D2F-9D98-0EFF0F2FC80D}" srcOrd="1" destOrd="0" presId="urn:microsoft.com/office/officeart/2005/8/layout/cycle2"/>
    <dgm:cxn modelId="{1E8E8D27-CA6F-4057-B870-8D8A5EB7E569}" type="presOf" srcId="{7B155B59-C90F-4972-BFD7-017D1A8CDA06}" destId="{960A2B07-EEC4-4A54-B814-A1CFD0A9F36F}" srcOrd="0" destOrd="0" presId="urn:microsoft.com/office/officeart/2005/8/layout/cycle2"/>
    <dgm:cxn modelId="{C4D5A8D6-7EBE-41E3-90EC-430FEA4F5F8C}" type="presOf" srcId="{3CF5BEDD-AFBD-4CBF-ACA9-DFDE65A06032}" destId="{2E99CBB5-B44D-4571-AC66-BE10EEB82C6D}" srcOrd="0" destOrd="0" presId="urn:microsoft.com/office/officeart/2005/8/layout/cycle2"/>
    <dgm:cxn modelId="{EFB03D26-302A-4357-A0DB-600D230EC994}" srcId="{AF8593C4-2621-40FB-A891-DB937C7AF813}" destId="{2A4674BD-0B2B-4F88-A8EA-121CFF0D51F2}" srcOrd="3" destOrd="0" parTransId="{176558FE-FE9D-48F0-9986-A172F466F433}" sibTransId="{3CF5BEDD-AFBD-4CBF-ACA9-DFDE65A06032}"/>
    <dgm:cxn modelId="{3993FB4D-090F-414E-A737-FE1BB7C08EF2}" type="presOf" srcId="{F3A0ED81-EA48-4D80-8A84-56A321D2ABE8}" destId="{47D636E9-4AC0-40C7-A788-B3E1E516F123}" srcOrd="0" destOrd="0" presId="urn:microsoft.com/office/officeart/2005/8/layout/cycle2"/>
    <dgm:cxn modelId="{3D785818-FCA7-4EF5-AAEB-1F5224535C15}" type="presOf" srcId="{6C94CE50-B5C4-4FF4-BD70-43396AF23316}" destId="{85922778-4A45-4371-880C-5CE56047B17E}" srcOrd="0" destOrd="0" presId="urn:microsoft.com/office/officeart/2005/8/layout/cycle2"/>
    <dgm:cxn modelId="{36FD7576-9136-4F1D-8F13-FC9BD3A84AA6}" srcId="{AF8593C4-2621-40FB-A891-DB937C7AF813}" destId="{6C94CE50-B5C4-4FF4-BD70-43396AF23316}" srcOrd="1" destOrd="0" parTransId="{66FF2241-3516-4137-A1FE-F14418547DB7}" sibTransId="{B16CAD7F-E65C-44D2-981D-9DB41BA35E06}"/>
    <dgm:cxn modelId="{39710EFB-E5FD-4062-928A-8E1A6E815993}" type="presOf" srcId="{838084D9-6BCF-4DE2-AED1-E0D4D3514A33}" destId="{A84F2D20-DFA3-47DC-8565-AA913227D467}" srcOrd="0" destOrd="0" presId="urn:microsoft.com/office/officeart/2005/8/layout/cycle2"/>
    <dgm:cxn modelId="{B4697080-4EE8-4F6D-85DC-1ABDE1DD11E2}" srcId="{AF8593C4-2621-40FB-A891-DB937C7AF813}" destId="{838084D9-6BCF-4DE2-AED1-E0D4D3514A33}" srcOrd="6" destOrd="0" parTransId="{51D77ED8-CDB6-45CA-854A-5088995AD476}" sibTransId="{1898D78E-F3E6-4814-9AA6-367CD53849B0}"/>
    <dgm:cxn modelId="{3E01584D-9422-4920-8C16-57BFD9F10C42}" type="presOf" srcId="{944451BD-2659-42E6-AFE3-AC4DB7037D98}" destId="{7C2AFDE4-9917-436A-896F-2178FAE31B14}" srcOrd="0" destOrd="0" presId="urn:microsoft.com/office/officeart/2005/8/layout/cycle2"/>
    <dgm:cxn modelId="{8D2307A2-8C09-481D-A793-9AECF5644CF9}" srcId="{AF8593C4-2621-40FB-A891-DB937C7AF813}" destId="{0864A683-3068-4C52-9CDF-1B3F87FBF936}" srcOrd="4" destOrd="0" parTransId="{5D97CA26-06F0-49B7-A56F-5CA92C68CAF2}" sibTransId="{E05FDD5D-3D85-4FBD-B2AF-9A6AC884A492}"/>
    <dgm:cxn modelId="{5E833A7F-7B11-4CB9-A328-C43B2D5E73A5}" type="presOf" srcId="{E05FDD5D-3D85-4FBD-B2AF-9A6AC884A492}" destId="{95073985-B832-4593-9639-AE72EE8113F8}" srcOrd="1" destOrd="0" presId="urn:microsoft.com/office/officeart/2005/8/layout/cycle2"/>
    <dgm:cxn modelId="{6127FD78-915C-4A8A-8645-2090D6281E75}" srcId="{AF8593C4-2621-40FB-A891-DB937C7AF813}" destId="{624D92D9-DB04-4FA2-A11F-B57486F14EB6}" srcOrd="7" destOrd="0" parTransId="{63633688-9D76-4F1B-9663-C73FBBF0D7B0}" sibTransId="{0C2E1466-73BA-46BD-B03C-116DBEA0FC5B}"/>
    <dgm:cxn modelId="{E20C717D-0836-4B05-8326-96244FB1F0CC}" type="presOf" srcId="{2F142731-5FA8-4855-9CCC-98BFE81E5E0F}" destId="{AA0D2EDE-999C-4A8A-B8D9-74976AAE9BF3}" srcOrd="1" destOrd="0" presId="urn:microsoft.com/office/officeart/2005/8/layout/cycle2"/>
    <dgm:cxn modelId="{48BA6B8E-3DD6-4CC5-B180-70831DA7933C}" srcId="{AF8593C4-2621-40FB-A891-DB937C7AF813}" destId="{CDAE4DF4-172C-40E2-9EC1-1688491C9F29}" srcOrd="10" destOrd="0" parTransId="{ED8DB9AF-30E4-46E9-9511-2CDEE400FE75}" sibTransId="{9C99DD62-9E14-404A-8824-AB46D9FCD2FC}"/>
    <dgm:cxn modelId="{EC489053-2335-4668-B76B-AC50D60C4971}" type="presOf" srcId="{2F142731-5FA8-4855-9CCC-98BFE81E5E0F}" destId="{A38B4633-4C70-4FBA-B707-CCEC58C4B260}" srcOrd="0" destOrd="0" presId="urn:microsoft.com/office/officeart/2005/8/layout/cycle2"/>
    <dgm:cxn modelId="{8ADBE80A-764A-4FC8-BF0C-4D00247E04A4}" srcId="{AF8593C4-2621-40FB-A891-DB937C7AF813}" destId="{49018083-38B6-49B3-898B-10E84FF8A465}" srcOrd="0" destOrd="0" parTransId="{94C64A0F-6DDD-4ADC-B67A-09E822063EB6}" sibTransId="{3E804620-09AD-490B-8D11-10E09126875F}"/>
    <dgm:cxn modelId="{2AE6DD3E-90EC-4223-AAA1-115C56315570}" type="presOf" srcId="{7B155B59-C90F-4972-BFD7-017D1A8CDA06}" destId="{652BD896-5FF7-4E23-9744-65CE205AF474}" srcOrd="1" destOrd="0" presId="urn:microsoft.com/office/officeart/2005/8/layout/cycle2"/>
    <dgm:cxn modelId="{F14E84AB-4FA1-404E-ACF4-9A038DA1E9FA}" srcId="{AF8593C4-2621-40FB-A891-DB937C7AF813}" destId="{944451BD-2659-42E6-AFE3-AC4DB7037D98}" srcOrd="8" destOrd="0" parTransId="{38075A79-7979-45B6-97ED-A878DEEB4EEE}" sibTransId="{0B8BEDC9-75F7-4644-807A-67790491EA08}"/>
    <dgm:cxn modelId="{0FDFDBCF-5528-4602-9247-0471B199669C}" type="presOf" srcId="{0B8BEDC9-75F7-4644-807A-67790491EA08}" destId="{094554FE-F8BD-4DA2-BB26-16749081A3B3}" srcOrd="1" destOrd="0" presId="urn:microsoft.com/office/officeart/2005/8/layout/cycle2"/>
    <dgm:cxn modelId="{DE022183-30CC-423C-A3B5-5832E5BA0FD2}" type="presOf" srcId="{0B8BEDC9-75F7-4644-807A-67790491EA08}" destId="{395B3A5A-B669-463C-9F7A-0FC0551CEDBD}" srcOrd="0" destOrd="0" presId="urn:microsoft.com/office/officeart/2005/8/layout/cycle2"/>
    <dgm:cxn modelId="{8BC0833C-6338-4381-BD1C-988F36821988}" type="presOf" srcId="{0C2E1466-73BA-46BD-B03C-116DBEA0FC5B}" destId="{012E5FD6-2499-42E4-BA9C-33B8F2962D1D}" srcOrd="0" destOrd="0" presId="urn:microsoft.com/office/officeart/2005/8/layout/cycle2"/>
    <dgm:cxn modelId="{7FB88A45-2A10-4B78-BDC5-8F73287567D6}" type="presOf" srcId="{2A4674BD-0B2B-4F88-A8EA-121CFF0D51F2}" destId="{45CA1FBD-BFE6-4B81-A08E-DF51E931DA90}" srcOrd="0" destOrd="0" presId="urn:microsoft.com/office/officeart/2005/8/layout/cycle2"/>
    <dgm:cxn modelId="{3EABAAE5-D1A2-4C2D-98D7-9E18D7A6D8A8}" type="presOf" srcId="{0C2E1466-73BA-46BD-B03C-116DBEA0FC5B}" destId="{5818F1D3-8FD5-4D9C-AD08-BE58C1B83C83}" srcOrd="1" destOrd="0" presId="urn:microsoft.com/office/officeart/2005/8/layout/cycle2"/>
    <dgm:cxn modelId="{DCB76885-EE95-4ABD-A8D5-010D6978A1A4}" srcId="{AF8593C4-2621-40FB-A891-DB937C7AF813}" destId="{DBD4E154-D486-47FC-B7CD-C6DB95D3803A}" srcOrd="5" destOrd="0" parTransId="{F2E5A380-1237-495C-93B1-47BC94276928}" sibTransId="{2F142731-5FA8-4855-9CCC-98BFE81E5E0F}"/>
    <dgm:cxn modelId="{F5DE2F2B-086C-46DB-AC1A-12711F6AC282}" type="presOf" srcId="{49018083-38B6-49B3-898B-10E84FF8A465}" destId="{489715DC-8A3C-4A7C-AF5B-5D8335662469}" srcOrd="0" destOrd="0" presId="urn:microsoft.com/office/officeart/2005/8/layout/cycle2"/>
    <dgm:cxn modelId="{4C73DDB0-1645-438B-97E8-18F5E8ED0218}" type="presOf" srcId="{D53A4341-882B-4B67-8FEB-5B9446FD43F1}" destId="{1B0C5AAF-CCD7-4579-AB4B-203B4774AD28}" srcOrd="0" destOrd="0" presId="urn:microsoft.com/office/officeart/2005/8/layout/cycle2"/>
    <dgm:cxn modelId="{49D8F880-90EF-4A96-8B33-94E78532C478}" type="presOf" srcId="{3E804620-09AD-490B-8D11-10E09126875F}" destId="{D9221CF2-A2F4-4AFF-9E9B-B19A34F7E0B4}" srcOrd="1" destOrd="0" presId="urn:microsoft.com/office/officeart/2005/8/layout/cycle2"/>
    <dgm:cxn modelId="{0529E0B5-E88A-4300-AB88-AAEED96EF71D}" type="presOf" srcId="{0864A683-3068-4C52-9CDF-1B3F87FBF936}" destId="{F0D179AD-CCC5-42A2-9AF3-7552AFB5825A}" srcOrd="0" destOrd="0" presId="urn:microsoft.com/office/officeart/2005/8/layout/cycle2"/>
    <dgm:cxn modelId="{0B188157-D0C5-499B-883C-C7EE924FC3C7}" type="presOf" srcId="{E8C911F0-DA0F-48F9-A1B5-07C9AA935C9C}" destId="{4FC5EF70-F47D-47D7-8F6B-17BBA4C939D4}" srcOrd="0" destOrd="0" presId="urn:microsoft.com/office/officeart/2005/8/layout/cycle2"/>
    <dgm:cxn modelId="{F54FEB21-6D88-458D-8F81-41AC34FF6D2D}" type="presOf" srcId="{B16CAD7F-E65C-44D2-981D-9DB41BA35E06}" destId="{1104E333-EE07-45AF-8CE0-E6E5DB1287D9}" srcOrd="0" destOrd="0" presId="urn:microsoft.com/office/officeart/2005/8/layout/cycle2"/>
    <dgm:cxn modelId="{B123582B-C613-437F-BE1E-A23AD0A078A5}" type="presOf" srcId="{CDAE4DF4-172C-40E2-9EC1-1688491C9F29}" destId="{F7CC6622-8BFA-480C-B5DA-DF9C0926D74B}" srcOrd="0" destOrd="0" presId="urn:microsoft.com/office/officeart/2005/8/layout/cycle2"/>
    <dgm:cxn modelId="{8EE5C3A3-0D61-481D-809A-710EA42FAE80}" type="presOf" srcId="{DBD4E154-D486-47FC-B7CD-C6DB95D3803A}" destId="{D8BD460D-A917-4AA4-B3BC-B49D147DB757}" srcOrd="0" destOrd="0" presId="urn:microsoft.com/office/officeart/2005/8/layout/cycle2"/>
    <dgm:cxn modelId="{64EEAF88-EC4A-4251-B915-A8845A055BEC}" type="presOf" srcId="{1898D78E-F3E6-4814-9AA6-367CD53849B0}" destId="{F18B0508-EEA6-4FD2-B8FB-160119BA5C98}" srcOrd="0" destOrd="0" presId="urn:microsoft.com/office/officeart/2005/8/layout/cycle2"/>
    <dgm:cxn modelId="{E1AF8493-7689-4338-A005-85991F1CD2FE}" type="presOf" srcId="{B16CAD7F-E65C-44D2-981D-9DB41BA35E06}" destId="{A83EB8DD-FB36-48FC-AF2E-22B8A55A07FA}" srcOrd="1" destOrd="0" presId="urn:microsoft.com/office/officeart/2005/8/layout/cycle2"/>
    <dgm:cxn modelId="{733C0666-ED9C-4916-BD41-C6B302744B84}" type="presOf" srcId="{E8C911F0-DA0F-48F9-A1B5-07C9AA935C9C}" destId="{36A242A3-D418-4A42-BFEF-451B4CA3E704}" srcOrd="1" destOrd="0" presId="urn:microsoft.com/office/officeart/2005/8/layout/cycle2"/>
    <dgm:cxn modelId="{299C1EF9-1501-4EB4-A761-743395EAADEF}" type="presOf" srcId="{1898D78E-F3E6-4814-9AA6-367CD53849B0}" destId="{128418FA-B96E-4241-A764-A5CA828FD28B}" srcOrd="1" destOrd="0" presId="urn:microsoft.com/office/officeart/2005/8/layout/cycle2"/>
    <dgm:cxn modelId="{E0DEA5DF-194A-448E-85C2-8986E7B86FE0}" type="presOf" srcId="{9C99DD62-9E14-404A-8824-AB46D9FCD2FC}" destId="{2FE2CD40-BE64-40DB-9EFF-CDB14DC51D91}" srcOrd="0" destOrd="0" presId="urn:microsoft.com/office/officeart/2005/8/layout/cycle2"/>
    <dgm:cxn modelId="{7B599750-3DA8-4357-B166-2555F64D0158}" type="presOf" srcId="{3CF5BEDD-AFBD-4CBF-ACA9-DFDE65A06032}" destId="{6A7239A7-7297-466C-A7DA-0CDF521E7B7E}" srcOrd="1" destOrd="0" presId="urn:microsoft.com/office/officeart/2005/8/layout/cycle2"/>
    <dgm:cxn modelId="{FFF2BF99-8987-406B-AD6C-97573F2B0F04}" srcId="{AF8593C4-2621-40FB-A891-DB937C7AF813}" destId="{F3A0ED81-EA48-4D80-8A84-56A321D2ABE8}" srcOrd="2" destOrd="0" parTransId="{E30E7F0F-9E9B-4006-BD8A-8736DEB52FBD}" sibTransId="{E8C911F0-DA0F-48F9-A1B5-07C9AA935C9C}"/>
    <dgm:cxn modelId="{A0F8789D-715F-413E-9760-9903E67FE713}" srcId="{AF8593C4-2621-40FB-A891-DB937C7AF813}" destId="{D53A4341-882B-4B67-8FEB-5B9446FD43F1}" srcOrd="9" destOrd="0" parTransId="{689F7BCF-0A7D-4A5B-8BF4-75BABE724526}" sibTransId="{7B155B59-C90F-4972-BFD7-017D1A8CDA06}"/>
    <dgm:cxn modelId="{7043345E-46BA-4E9A-8639-D720527ED971}" type="presOf" srcId="{E05FDD5D-3D85-4FBD-B2AF-9A6AC884A492}" destId="{4DBED1C6-7286-4275-A704-DBFF4D19BD7C}" srcOrd="0" destOrd="0" presId="urn:microsoft.com/office/officeart/2005/8/layout/cycle2"/>
    <dgm:cxn modelId="{5C3E5FB2-256A-4A34-9D8F-C2E82CA1D952}" type="presOf" srcId="{3E804620-09AD-490B-8D11-10E09126875F}" destId="{687AF1A7-F61D-4D2D-990C-92885B14634B}" srcOrd="0" destOrd="0" presId="urn:microsoft.com/office/officeart/2005/8/layout/cycle2"/>
    <dgm:cxn modelId="{A4E3E30D-9633-40E0-A087-DEF0B12E2AF8}" type="presOf" srcId="{624D92D9-DB04-4FA2-A11F-B57486F14EB6}" destId="{E3EB7B4F-0779-4F33-9D84-B4FACAEAA550}" srcOrd="0" destOrd="0" presId="urn:microsoft.com/office/officeart/2005/8/layout/cycle2"/>
    <dgm:cxn modelId="{835F369F-EB7B-4632-AFA1-EA0820817253}" type="presParOf" srcId="{13E1BFBB-5449-4640-8F65-CB83E7CA19BA}" destId="{489715DC-8A3C-4A7C-AF5B-5D8335662469}" srcOrd="0" destOrd="0" presId="urn:microsoft.com/office/officeart/2005/8/layout/cycle2"/>
    <dgm:cxn modelId="{DF34751A-BB7E-4CA9-AE64-1ABF2987D1AB}" type="presParOf" srcId="{13E1BFBB-5449-4640-8F65-CB83E7CA19BA}" destId="{687AF1A7-F61D-4D2D-990C-92885B14634B}" srcOrd="1" destOrd="0" presId="urn:microsoft.com/office/officeart/2005/8/layout/cycle2"/>
    <dgm:cxn modelId="{0171240F-BD1B-48D4-AF81-8F44C50659FF}" type="presParOf" srcId="{687AF1A7-F61D-4D2D-990C-92885B14634B}" destId="{D9221CF2-A2F4-4AFF-9E9B-B19A34F7E0B4}" srcOrd="0" destOrd="0" presId="urn:microsoft.com/office/officeart/2005/8/layout/cycle2"/>
    <dgm:cxn modelId="{3A797F97-5F31-40DD-A97C-DD928433478E}" type="presParOf" srcId="{13E1BFBB-5449-4640-8F65-CB83E7CA19BA}" destId="{85922778-4A45-4371-880C-5CE56047B17E}" srcOrd="2" destOrd="0" presId="urn:microsoft.com/office/officeart/2005/8/layout/cycle2"/>
    <dgm:cxn modelId="{776228D5-994A-4E1E-AC41-6E8CCCFEA540}" type="presParOf" srcId="{13E1BFBB-5449-4640-8F65-CB83E7CA19BA}" destId="{1104E333-EE07-45AF-8CE0-E6E5DB1287D9}" srcOrd="3" destOrd="0" presId="urn:microsoft.com/office/officeart/2005/8/layout/cycle2"/>
    <dgm:cxn modelId="{52D2199E-96D5-4915-B05F-EE3AAB7596E3}" type="presParOf" srcId="{1104E333-EE07-45AF-8CE0-E6E5DB1287D9}" destId="{A83EB8DD-FB36-48FC-AF2E-22B8A55A07FA}" srcOrd="0" destOrd="0" presId="urn:microsoft.com/office/officeart/2005/8/layout/cycle2"/>
    <dgm:cxn modelId="{383B6E7D-92EB-4D3C-821D-44A8E84408EF}" type="presParOf" srcId="{13E1BFBB-5449-4640-8F65-CB83E7CA19BA}" destId="{47D636E9-4AC0-40C7-A788-B3E1E516F123}" srcOrd="4" destOrd="0" presId="urn:microsoft.com/office/officeart/2005/8/layout/cycle2"/>
    <dgm:cxn modelId="{8FA18C2D-EAE7-4023-BB55-ACFD70ECBC4F}" type="presParOf" srcId="{13E1BFBB-5449-4640-8F65-CB83E7CA19BA}" destId="{4FC5EF70-F47D-47D7-8F6B-17BBA4C939D4}" srcOrd="5" destOrd="0" presId="urn:microsoft.com/office/officeart/2005/8/layout/cycle2"/>
    <dgm:cxn modelId="{E0B22D00-CBBC-4EE7-A282-83A525EDFE7B}" type="presParOf" srcId="{4FC5EF70-F47D-47D7-8F6B-17BBA4C939D4}" destId="{36A242A3-D418-4A42-BFEF-451B4CA3E704}" srcOrd="0" destOrd="0" presId="urn:microsoft.com/office/officeart/2005/8/layout/cycle2"/>
    <dgm:cxn modelId="{D1BC65B1-3F2C-4A13-8943-EBC12821B185}" type="presParOf" srcId="{13E1BFBB-5449-4640-8F65-CB83E7CA19BA}" destId="{45CA1FBD-BFE6-4B81-A08E-DF51E931DA90}" srcOrd="6" destOrd="0" presId="urn:microsoft.com/office/officeart/2005/8/layout/cycle2"/>
    <dgm:cxn modelId="{C9692329-D52F-405C-8DE4-DB57010F1900}" type="presParOf" srcId="{13E1BFBB-5449-4640-8F65-CB83E7CA19BA}" destId="{2E99CBB5-B44D-4571-AC66-BE10EEB82C6D}" srcOrd="7" destOrd="0" presId="urn:microsoft.com/office/officeart/2005/8/layout/cycle2"/>
    <dgm:cxn modelId="{263FE95E-A352-41CD-9ACB-8CB058B07584}" type="presParOf" srcId="{2E99CBB5-B44D-4571-AC66-BE10EEB82C6D}" destId="{6A7239A7-7297-466C-A7DA-0CDF521E7B7E}" srcOrd="0" destOrd="0" presId="urn:microsoft.com/office/officeart/2005/8/layout/cycle2"/>
    <dgm:cxn modelId="{4E7459A7-7AC6-4D1D-96CD-8CD2AF665508}" type="presParOf" srcId="{13E1BFBB-5449-4640-8F65-CB83E7CA19BA}" destId="{F0D179AD-CCC5-42A2-9AF3-7552AFB5825A}" srcOrd="8" destOrd="0" presId="urn:microsoft.com/office/officeart/2005/8/layout/cycle2"/>
    <dgm:cxn modelId="{E20B6055-2549-456E-A990-B46536964B75}" type="presParOf" srcId="{13E1BFBB-5449-4640-8F65-CB83E7CA19BA}" destId="{4DBED1C6-7286-4275-A704-DBFF4D19BD7C}" srcOrd="9" destOrd="0" presId="urn:microsoft.com/office/officeart/2005/8/layout/cycle2"/>
    <dgm:cxn modelId="{0A06B51D-6A20-4100-85B8-42DA378D9191}" type="presParOf" srcId="{4DBED1C6-7286-4275-A704-DBFF4D19BD7C}" destId="{95073985-B832-4593-9639-AE72EE8113F8}" srcOrd="0" destOrd="0" presId="urn:microsoft.com/office/officeart/2005/8/layout/cycle2"/>
    <dgm:cxn modelId="{BB55CE69-0DA0-41C6-B63D-FCD692E70893}" type="presParOf" srcId="{13E1BFBB-5449-4640-8F65-CB83E7CA19BA}" destId="{D8BD460D-A917-4AA4-B3BC-B49D147DB757}" srcOrd="10" destOrd="0" presId="urn:microsoft.com/office/officeart/2005/8/layout/cycle2"/>
    <dgm:cxn modelId="{4390958D-B884-49DB-9B1C-97A81F0605F0}" type="presParOf" srcId="{13E1BFBB-5449-4640-8F65-CB83E7CA19BA}" destId="{A38B4633-4C70-4FBA-B707-CCEC58C4B260}" srcOrd="11" destOrd="0" presId="urn:microsoft.com/office/officeart/2005/8/layout/cycle2"/>
    <dgm:cxn modelId="{FDA68547-2F3A-49DF-817D-0BB23E60471D}" type="presParOf" srcId="{A38B4633-4C70-4FBA-B707-CCEC58C4B260}" destId="{AA0D2EDE-999C-4A8A-B8D9-74976AAE9BF3}" srcOrd="0" destOrd="0" presId="urn:microsoft.com/office/officeart/2005/8/layout/cycle2"/>
    <dgm:cxn modelId="{7B413E1F-EDBC-48D4-B2DF-5152B5D87065}" type="presParOf" srcId="{13E1BFBB-5449-4640-8F65-CB83E7CA19BA}" destId="{A84F2D20-DFA3-47DC-8565-AA913227D467}" srcOrd="12" destOrd="0" presId="urn:microsoft.com/office/officeart/2005/8/layout/cycle2"/>
    <dgm:cxn modelId="{E7E1C4E0-3F5D-41D3-9CD7-49B267168A39}" type="presParOf" srcId="{13E1BFBB-5449-4640-8F65-CB83E7CA19BA}" destId="{F18B0508-EEA6-4FD2-B8FB-160119BA5C98}" srcOrd="13" destOrd="0" presId="urn:microsoft.com/office/officeart/2005/8/layout/cycle2"/>
    <dgm:cxn modelId="{3F345251-51C6-462F-B5E3-D108ADF33968}" type="presParOf" srcId="{F18B0508-EEA6-4FD2-B8FB-160119BA5C98}" destId="{128418FA-B96E-4241-A764-A5CA828FD28B}" srcOrd="0" destOrd="0" presId="urn:microsoft.com/office/officeart/2005/8/layout/cycle2"/>
    <dgm:cxn modelId="{1DE0A230-5D28-47E8-A392-7BA6CC994E3B}" type="presParOf" srcId="{13E1BFBB-5449-4640-8F65-CB83E7CA19BA}" destId="{E3EB7B4F-0779-4F33-9D84-B4FACAEAA550}" srcOrd="14" destOrd="0" presId="urn:microsoft.com/office/officeart/2005/8/layout/cycle2"/>
    <dgm:cxn modelId="{BB223959-4229-4518-A4B1-9965B59061C3}" type="presParOf" srcId="{13E1BFBB-5449-4640-8F65-CB83E7CA19BA}" destId="{012E5FD6-2499-42E4-BA9C-33B8F2962D1D}" srcOrd="15" destOrd="0" presId="urn:microsoft.com/office/officeart/2005/8/layout/cycle2"/>
    <dgm:cxn modelId="{5C7A3A12-2162-46F7-8AD6-9A58115BE475}" type="presParOf" srcId="{012E5FD6-2499-42E4-BA9C-33B8F2962D1D}" destId="{5818F1D3-8FD5-4D9C-AD08-BE58C1B83C83}" srcOrd="0" destOrd="0" presId="urn:microsoft.com/office/officeart/2005/8/layout/cycle2"/>
    <dgm:cxn modelId="{EF833832-BE13-457D-B1B5-AB8199C6101C}" type="presParOf" srcId="{13E1BFBB-5449-4640-8F65-CB83E7CA19BA}" destId="{7C2AFDE4-9917-436A-896F-2178FAE31B14}" srcOrd="16" destOrd="0" presId="urn:microsoft.com/office/officeart/2005/8/layout/cycle2"/>
    <dgm:cxn modelId="{41C2C423-715C-4D25-9FCD-AC92E79F0E06}" type="presParOf" srcId="{13E1BFBB-5449-4640-8F65-CB83E7CA19BA}" destId="{395B3A5A-B669-463C-9F7A-0FC0551CEDBD}" srcOrd="17" destOrd="0" presId="urn:microsoft.com/office/officeart/2005/8/layout/cycle2"/>
    <dgm:cxn modelId="{BCB6CA37-2151-47FE-9C53-57D3C128F1D4}" type="presParOf" srcId="{395B3A5A-B669-463C-9F7A-0FC0551CEDBD}" destId="{094554FE-F8BD-4DA2-BB26-16749081A3B3}" srcOrd="0" destOrd="0" presId="urn:microsoft.com/office/officeart/2005/8/layout/cycle2"/>
    <dgm:cxn modelId="{98203D3A-4215-4C51-A622-5017143C6C97}" type="presParOf" srcId="{13E1BFBB-5449-4640-8F65-CB83E7CA19BA}" destId="{1B0C5AAF-CCD7-4579-AB4B-203B4774AD28}" srcOrd="18" destOrd="0" presId="urn:microsoft.com/office/officeart/2005/8/layout/cycle2"/>
    <dgm:cxn modelId="{2F34C32A-CDF3-4A1D-B55D-A3C9F9CE2176}" type="presParOf" srcId="{13E1BFBB-5449-4640-8F65-CB83E7CA19BA}" destId="{960A2B07-EEC4-4A54-B814-A1CFD0A9F36F}" srcOrd="19" destOrd="0" presId="urn:microsoft.com/office/officeart/2005/8/layout/cycle2"/>
    <dgm:cxn modelId="{0F08B445-CE65-4A56-B94F-2D03179EAF55}" type="presParOf" srcId="{960A2B07-EEC4-4A54-B814-A1CFD0A9F36F}" destId="{652BD896-5FF7-4E23-9744-65CE205AF474}" srcOrd="0" destOrd="0" presId="urn:microsoft.com/office/officeart/2005/8/layout/cycle2"/>
    <dgm:cxn modelId="{7F4B58B5-CAC3-450A-BB88-96803C69392A}" type="presParOf" srcId="{13E1BFBB-5449-4640-8F65-CB83E7CA19BA}" destId="{F7CC6622-8BFA-480C-B5DA-DF9C0926D74B}" srcOrd="20" destOrd="0" presId="urn:microsoft.com/office/officeart/2005/8/layout/cycle2"/>
    <dgm:cxn modelId="{5B0F7658-CFE4-45CC-B32E-331673C3032E}" type="presParOf" srcId="{13E1BFBB-5449-4640-8F65-CB83E7CA19BA}" destId="{2FE2CD40-BE64-40DB-9EFF-CDB14DC51D91}" srcOrd="21" destOrd="0" presId="urn:microsoft.com/office/officeart/2005/8/layout/cycle2"/>
    <dgm:cxn modelId="{D152E211-091C-4A60-BBB1-49995C8683CC}" type="presParOf" srcId="{2FE2CD40-BE64-40DB-9EFF-CDB14DC51D91}" destId="{43114048-B92C-4D2F-9D98-0EFF0F2FC8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715DC-8A3C-4A7C-AF5B-5D8335662469}">
      <dsp:nvSpPr>
        <dsp:cNvPr id="0" name=""/>
        <dsp:cNvSpPr/>
      </dsp:nvSpPr>
      <dsp:spPr>
        <a:xfrm>
          <a:off x="4746923" y="154144"/>
          <a:ext cx="1437404" cy="117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KMG Senica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praktični preizkus</a:t>
          </a:r>
        </a:p>
      </dsp:txBody>
      <dsp:txXfrm>
        <a:off x="4957426" y="326784"/>
        <a:ext cx="1016398" cy="833577"/>
      </dsp:txXfrm>
    </dsp:sp>
    <dsp:sp modelId="{687AF1A7-F61D-4D2D-990C-92885B14634B}">
      <dsp:nvSpPr>
        <dsp:cNvPr id="0" name=""/>
        <dsp:cNvSpPr/>
      </dsp:nvSpPr>
      <dsp:spPr>
        <a:xfrm rot="740029">
          <a:off x="6181415" y="720244"/>
          <a:ext cx="54176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6181603" y="792813"/>
        <a:ext cx="37923" cy="222913"/>
      </dsp:txXfrm>
    </dsp:sp>
    <dsp:sp modelId="{85922778-4A45-4371-880C-5CE56047B17E}">
      <dsp:nvSpPr>
        <dsp:cNvPr id="0" name=""/>
        <dsp:cNvSpPr/>
      </dsp:nvSpPr>
      <dsp:spPr>
        <a:xfrm>
          <a:off x="6242914" y="398510"/>
          <a:ext cx="1378742" cy="1331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KMG Šlander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praktični preizkus</a:t>
          </a:r>
          <a:endParaRPr lang="sl-SI" sz="1400" b="1" kern="1200" dirty="0" smtClean="0"/>
        </a:p>
      </dsp:txBody>
      <dsp:txXfrm>
        <a:off x="6444826" y="593505"/>
        <a:ext cx="974918" cy="941516"/>
      </dsp:txXfrm>
    </dsp:sp>
    <dsp:sp modelId="{1104E333-EE07-45AF-8CE0-E6E5DB1287D9}">
      <dsp:nvSpPr>
        <dsp:cNvPr id="0" name=""/>
        <dsp:cNvSpPr/>
      </dsp:nvSpPr>
      <dsp:spPr>
        <a:xfrm rot="2966888">
          <a:off x="7378538" y="1443912"/>
          <a:ext cx="75076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7382478" y="1509660"/>
        <a:ext cx="52553" cy="222913"/>
      </dsp:txXfrm>
    </dsp:sp>
    <dsp:sp modelId="{47D636E9-4AC0-40C7-A788-B3E1E516F123}">
      <dsp:nvSpPr>
        <dsp:cNvPr id="0" name=""/>
        <dsp:cNvSpPr/>
      </dsp:nvSpPr>
      <dsp:spPr>
        <a:xfrm>
          <a:off x="7223947" y="1513552"/>
          <a:ext cx="1387846" cy="1405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KMG Terglav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praktični preizkus</a:t>
          </a:r>
          <a:endParaRPr lang="sl-SI" sz="1400" b="1" kern="1200" dirty="0"/>
        </a:p>
      </dsp:txBody>
      <dsp:txXfrm>
        <a:off x="7427192" y="1719330"/>
        <a:ext cx="981356" cy="993584"/>
      </dsp:txXfrm>
    </dsp:sp>
    <dsp:sp modelId="{4FC5EF70-F47D-47D7-8F6B-17BBA4C939D4}">
      <dsp:nvSpPr>
        <dsp:cNvPr id="0" name=""/>
        <dsp:cNvSpPr/>
      </dsp:nvSpPr>
      <dsp:spPr>
        <a:xfrm rot="4652175">
          <a:off x="8050655" y="2771376"/>
          <a:ext cx="62005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8057948" y="2836600"/>
        <a:ext cx="43404" cy="222913"/>
      </dsp:txXfrm>
    </dsp:sp>
    <dsp:sp modelId="{45CA1FBD-BFE6-4B81-A08E-DF51E931DA90}">
      <dsp:nvSpPr>
        <dsp:cNvPr id="0" name=""/>
        <dsp:cNvSpPr/>
      </dsp:nvSpPr>
      <dsp:spPr>
        <a:xfrm>
          <a:off x="7533172" y="2995572"/>
          <a:ext cx="1455271" cy="15441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KMG Arbiter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praktični preizkus</a:t>
          </a:r>
        </a:p>
      </dsp:txBody>
      <dsp:txXfrm>
        <a:off x="7746292" y="3221711"/>
        <a:ext cx="1029031" cy="1091894"/>
      </dsp:txXfrm>
    </dsp:sp>
    <dsp:sp modelId="{2E99CBB5-B44D-4571-AC66-BE10EEB82C6D}">
      <dsp:nvSpPr>
        <dsp:cNvPr id="0" name=""/>
        <dsp:cNvSpPr/>
      </dsp:nvSpPr>
      <dsp:spPr>
        <a:xfrm rot="6692214">
          <a:off x="7935018" y="4339608"/>
          <a:ext cx="53510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 rot="10800000">
        <a:off x="7945991" y="4406447"/>
        <a:ext cx="37457" cy="222913"/>
      </dsp:txXfrm>
    </dsp:sp>
    <dsp:sp modelId="{F0D179AD-CCC5-42A2-9AF3-7552AFB5825A}">
      <dsp:nvSpPr>
        <dsp:cNvPr id="0" name=""/>
        <dsp:cNvSpPr/>
      </dsp:nvSpPr>
      <dsp:spPr>
        <a:xfrm>
          <a:off x="6948414" y="4514096"/>
          <a:ext cx="1433166" cy="1526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Šolski center Šentjur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praktični preizkus</a:t>
          </a:r>
          <a:endParaRPr lang="sl-SI" sz="1400" b="1" kern="1200" dirty="0" smtClean="0"/>
        </a:p>
      </dsp:txBody>
      <dsp:txXfrm>
        <a:off x="7158296" y="4737651"/>
        <a:ext cx="1013402" cy="1079416"/>
      </dsp:txXfrm>
    </dsp:sp>
    <dsp:sp modelId="{4DBED1C6-7286-4275-A704-DBFF4D19BD7C}">
      <dsp:nvSpPr>
        <dsp:cNvPr id="0" name=""/>
        <dsp:cNvSpPr/>
      </dsp:nvSpPr>
      <dsp:spPr>
        <a:xfrm rot="8857820">
          <a:off x="6923446" y="5530336"/>
          <a:ext cx="98798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 rot="10800000">
        <a:off x="6950782" y="5596707"/>
        <a:ext cx="69159" cy="222913"/>
      </dsp:txXfrm>
    </dsp:sp>
    <dsp:sp modelId="{D8BD460D-A917-4AA4-B3BC-B49D147DB757}">
      <dsp:nvSpPr>
        <dsp:cNvPr id="0" name=""/>
        <dsp:cNvSpPr/>
      </dsp:nvSpPr>
      <dsp:spPr>
        <a:xfrm>
          <a:off x="5543723" y="5453705"/>
          <a:ext cx="1470759" cy="1404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KMG </a:t>
          </a:r>
          <a:r>
            <a:rPr lang="sl-SI" sz="1400" b="1" kern="1200" dirty="0" err="1" smtClean="0"/>
            <a:t>Drev</a:t>
          </a:r>
          <a:endParaRPr lang="sl-SI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praktični preizkus</a:t>
          </a:r>
          <a:endParaRPr lang="sl-SI" sz="1400" b="1" kern="1200" dirty="0" smtClean="0"/>
        </a:p>
      </dsp:txBody>
      <dsp:txXfrm>
        <a:off x="5759111" y="5659357"/>
        <a:ext cx="1039983" cy="992977"/>
      </dsp:txXfrm>
    </dsp:sp>
    <dsp:sp modelId="{A38B4633-4C70-4FBA-B707-CCEC58C4B260}">
      <dsp:nvSpPr>
        <dsp:cNvPr id="0" name=""/>
        <dsp:cNvSpPr/>
      </dsp:nvSpPr>
      <dsp:spPr>
        <a:xfrm rot="10821210">
          <a:off x="5125906" y="5963880"/>
          <a:ext cx="295271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 rot="10800000">
        <a:off x="5214486" y="6038458"/>
        <a:ext cx="206690" cy="222913"/>
      </dsp:txXfrm>
    </dsp:sp>
    <dsp:sp modelId="{A84F2D20-DFA3-47DC-8565-AA913227D467}">
      <dsp:nvSpPr>
        <dsp:cNvPr id="0" name=""/>
        <dsp:cNvSpPr/>
      </dsp:nvSpPr>
      <dsp:spPr>
        <a:xfrm>
          <a:off x="3474213" y="5428411"/>
          <a:ext cx="1512436" cy="1429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156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/>
            <a:t>CEVEZ vezava diplomskih in ostalih nalog Kristijan Bogataj </a:t>
          </a:r>
          <a:r>
            <a:rPr lang="sl-SI" sz="1100" b="1" kern="1200" dirty="0" err="1" smtClean="0"/>
            <a:t>s.p</a:t>
          </a:r>
          <a:r>
            <a:rPr lang="sl-SI" sz="1100" b="1" kern="1200" dirty="0" smtClean="0"/>
            <a:t>. </a:t>
          </a:r>
          <a:endParaRPr lang="sl-SI" sz="1100" b="1" kern="1200" dirty="0"/>
        </a:p>
      </dsp:txBody>
      <dsp:txXfrm>
        <a:off x="3695704" y="5637769"/>
        <a:ext cx="1069454" cy="1010873"/>
      </dsp:txXfrm>
    </dsp:sp>
    <dsp:sp modelId="{F18B0508-EEA6-4FD2-B8FB-160119BA5C98}">
      <dsp:nvSpPr>
        <dsp:cNvPr id="0" name=""/>
        <dsp:cNvSpPr/>
      </dsp:nvSpPr>
      <dsp:spPr>
        <a:xfrm rot="12893472">
          <a:off x="3455827" y="5463557"/>
          <a:ext cx="132803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 rot="10800000">
        <a:off x="3492087" y="5549257"/>
        <a:ext cx="92962" cy="222913"/>
      </dsp:txXfrm>
    </dsp:sp>
    <dsp:sp modelId="{E3EB7B4F-0779-4F33-9D84-B4FACAEAA550}">
      <dsp:nvSpPr>
        <dsp:cNvPr id="0" name=""/>
        <dsp:cNvSpPr/>
      </dsp:nvSpPr>
      <dsp:spPr>
        <a:xfrm>
          <a:off x="2133026" y="4546118"/>
          <a:ext cx="1437757" cy="127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VGB Maribor </a:t>
          </a:r>
          <a:r>
            <a:rPr lang="sl-SI" sz="1400" b="1" kern="1200" dirty="0" err="1" smtClean="0">
              <a:solidFill>
                <a:schemeClr val="tx1"/>
              </a:solidFill>
            </a:rPr>
            <a:t>d.o.o</a:t>
          </a:r>
          <a:r>
            <a:rPr lang="sl-SI" sz="1400" b="1" kern="1200" dirty="0" smtClean="0">
              <a:solidFill>
                <a:schemeClr val="tx1"/>
              </a:solidFill>
            </a:rPr>
            <a:t>. </a:t>
          </a:r>
          <a:endParaRPr lang="sl-SI" sz="1400" kern="1200" dirty="0"/>
        </a:p>
      </dsp:txBody>
      <dsp:txXfrm>
        <a:off x="2343581" y="4732319"/>
        <a:ext cx="1016647" cy="899055"/>
      </dsp:txXfrm>
    </dsp:sp>
    <dsp:sp modelId="{012E5FD6-2499-42E4-BA9C-33B8F2962D1D}">
      <dsp:nvSpPr>
        <dsp:cNvPr id="0" name=""/>
        <dsp:cNvSpPr/>
      </dsp:nvSpPr>
      <dsp:spPr>
        <a:xfrm rot="14973875">
          <a:off x="2453017" y="4210313"/>
          <a:ext cx="212215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 rot="10800000">
        <a:off x="2495963" y="4314447"/>
        <a:ext cx="148551" cy="222913"/>
      </dsp:txXfrm>
    </dsp:sp>
    <dsp:sp modelId="{7C2AFDE4-9917-436A-896F-2178FAE31B14}">
      <dsp:nvSpPr>
        <dsp:cNvPr id="0" name=""/>
        <dsp:cNvSpPr/>
      </dsp:nvSpPr>
      <dsp:spPr>
        <a:xfrm>
          <a:off x="1495298" y="2850913"/>
          <a:ext cx="1494217" cy="1390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KGZS - Zavod CE</a:t>
          </a:r>
          <a:endParaRPr lang="sl-SI" sz="1400" kern="1200" dirty="0"/>
        </a:p>
      </dsp:txBody>
      <dsp:txXfrm>
        <a:off x="1714121" y="3054515"/>
        <a:ext cx="1056571" cy="983075"/>
      </dsp:txXfrm>
    </dsp:sp>
    <dsp:sp modelId="{395B3A5A-B669-463C-9F7A-0FC0551CEDBD}">
      <dsp:nvSpPr>
        <dsp:cNvPr id="0" name=""/>
        <dsp:cNvSpPr/>
      </dsp:nvSpPr>
      <dsp:spPr>
        <a:xfrm rot="17287752">
          <a:off x="2445991" y="2638212"/>
          <a:ext cx="65670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2452776" y="2721878"/>
        <a:ext cx="45969" cy="222913"/>
      </dsp:txXfrm>
    </dsp:sp>
    <dsp:sp modelId="{1B0C5AAF-CCD7-4579-AB4B-203B4774AD28}">
      <dsp:nvSpPr>
        <dsp:cNvPr id="0" name=""/>
        <dsp:cNvSpPr/>
      </dsp:nvSpPr>
      <dsp:spPr>
        <a:xfrm>
          <a:off x="2035572" y="1488365"/>
          <a:ext cx="1333444" cy="1306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10C0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tx1"/>
              </a:solidFill>
            </a:rPr>
            <a:t>Univerza v Mariboru, FKBV</a:t>
          </a:r>
          <a:endParaRPr lang="sl-SI" sz="1400" kern="1200" dirty="0"/>
        </a:p>
      </dsp:txBody>
      <dsp:txXfrm>
        <a:off x="2230850" y="1679649"/>
        <a:ext cx="942888" cy="923598"/>
      </dsp:txXfrm>
    </dsp:sp>
    <dsp:sp modelId="{960A2B07-EEC4-4A54-B814-A1CFD0A9F36F}">
      <dsp:nvSpPr>
        <dsp:cNvPr id="0" name=""/>
        <dsp:cNvSpPr/>
      </dsp:nvSpPr>
      <dsp:spPr>
        <a:xfrm rot="18827614">
          <a:off x="3176939" y="1389327"/>
          <a:ext cx="136704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3183253" y="1478434"/>
        <a:ext cx="95693" cy="222913"/>
      </dsp:txXfrm>
    </dsp:sp>
    <dsp:sp modelId="{F7CC6622-8BFA-480C-B5DA-DF9C0926D74B}">
      <dsp:nvSpPr>
        <dsp:cNvPr id="0" name=""/>
        <dsp:cNvSpPr/>
      </dsp:nvSpPr>
      <dsp:spPr>
        <a:xfrm>
          <a:off x="3066576" y="226640"/>
          <a:ext cx="1574246" cy="1427728"/>
        </a:xfrm>
        <a:prstGeom prst="ellipse">
          <a:avLst/>
        </a:prstGeom>
        <a:solidFill>
          <a:srgbClr val="FFE699"/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Geodetski zavod Celje </a:t>
          </a:r>
          <a:r>
            <a:rPr lang="sl-SI" sz="1400" b="1" kern="1200" dirty="0" err="1" smtClean="0"/>
            <a:t>d.o.o</a:t>
          </a:r>
          <a:r>
            <a:rPr lang="sl-SI" sz="1400" b="1" kern="1200" dirty="0" smtClean="0"/>
            <a:t>.</a:t>
          </a:r>
          <a:endParaRPr lang="sl-SI" sz="1400" kern="1200" dirty="0"/>
        </a:p>
      </dsp:txBody>
      <dsp:txXfrm>
        <a:off x="3297119" y="435726"/>
        <a:ext cx="1113160" cy="1009556"/>
      </dsp:txXfrm>
    </dsp:sp>
    <dsp:sp modelId="{2FE2CD40-BE64-40DB-9EFF-CDB14DC51D91}">
      <dsp:nvSpPr>
        <dsp:cNvPr id="0" name=""/>
        <dsp:cNvSpPr/>
      </dsp:nvSpPr>
      <dsp:spPr>
        <a:xfrm rot="21182077">
          <a:off x="4660156" y="652270"/>
          <a:ext cx="64601" cy="371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4660228" y="727750"/>
        <a:ext cx="45221" cy="22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Predlog</a:t>
            </a:r>
            <a:r>
              <a:rPr lang="sl-SI" baseline="0" dirty="0" smtClean="0"/>
              <a:t> naslovnice 2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48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>
                <a:solidFill>
                  <a:srgbClr val="336600"/>
                </a:solidFill>
              </a:rPr>
              <a:t>Negativni trendi talnih sprememb (zbitost tal, izguba rastlinskih hranil, manjša kapaciteta tal za vodo, spremembe v bioloških procesih) negativno vplivajo na kemijsko in ekološko stanje voda v vodotokih. </a:t>
            </a:r>
            <a:r>
              <a:rPr lang="sl-SI" dirty="0" smtClean="0"/>
              <a:t>V primeru zbitih tal, rastline niso sposobne odvzeti vseh hranil, ki jih kmet aplicira, posledično se izperejo iz površin in gredo v vodotoke</a:t>
            </a:r>
            <a:r>
              <a:rPr lang="sl-SI" dirty="0" smtClean="0">
                <a:solidFill>
                  <a:srgbClr val="00B050"/>
                </a:solidFill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 smtClean="0">
              <a:solidFill>
                <a:srgbClr val="336600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11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Bodenkoffer</a:t>
            </a:r>
            <a:r>
              <a:rPr lang="sl-SI" dirty="0" smtClean="0"/>
              <a:t>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60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Pred nami sta še dve leti in pol in z</a:t>
            </a:r>
            <a:r>
              <a:rPr lang="sl-SI" baseline="0" dirty="0" smtClean="0"/>
              <a:t> praktičnimi preizkušanji bomo poiskali rešitve za trajnostno kmetijsko rabo na priobalnih pasovih površinskih voda.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5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pPr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info@gz-ce.si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 smtClean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ORGANIZIRA </a:t>
            </a:r>
            <a:r>
              <a:rPr lang="sl-SI" b="1" dirty="0"/>
              <a:t>MINISTRSTVO ZA </a:t>
            </a:r>
            <a:r>
              <a:rPr lang="sl-SI" b="1" dirty="0" smtClean="0"/>
              <a:t>KMETIJSTVO, GOZDARSTVO </a:t>
            </a:r>
            <a:r>
              <a:rPr lang="sl-SI" b="1" dirty="0"/>
              <a:t>IN </a:t>
            </a:r>
            <a:r>
              <a:rPr lang="sl-SI" b="1" dirty="0" smtClean="0"/>
              <a:t>PREHRANO</a:t>
            </a:r>
          </a:p>
          <a:p>
            <a:r>
              <a:rPr lang="sl-SI" b="1" dirty="0" smtClean="0"/>
              <a:t>29. november 2022 </a:t>
            </a:r>
            <a:endParaRPr lang="sl-SI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60" y="5995358"/>
            <a:ext cx="693783" cy="67285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802" y="6081621"/>
            <a:ext cx="641993" cy="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082" y="0"/>
            <a:ext cx="5592655" cy="41944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376" y="1332945"/>
            <a:ext cx="7098758" cy="5337686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3406588" y="4975412"/>
            <a:ext cx="3578181" cy="16952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Petletni kolobar</a:t>
            </a:r>
            <a:r>
              <a:rPr lang="sl-SI" dirty="0" smtClean="0">
                <a:solidFill>
                  <a:schemeClr val="tx1"/>
                </a:solidFill>
              </a:rPr>
              <a:t>, vedno tudi okopavanje koruze in po žitu vedno naknadni  posevki za zeleno gnojenje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0" y="3642142"/>
            <a:ext cx="2752343" cy="17366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Več let zaporedoma koruza, brez okopavanja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974440" y="0"/>
            <a:ext cx="609979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Vpliv dosedanjih kmetijskih praks</a:t>
            </a:r>
            <a:r>
              <a:rPr lang="sl-SI" sz="3200" dirty="0"/>
              <a:t> </a:t>
            </a:r>
            <a:r>
              <a:rPr lang="sl-SI" sz="3200" dirty="0" smtClean="0"/>
              <a:t>na tla, 27. in 28. 7., suša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9657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864066"/>
            <a:ext cx="5022739" cy="465956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068728" y="0"/>
            <a:ext cx="526871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Zbitost tal po spravilu koruze, vpliv </a:t>
            </a:r>
            <a:r>
              <a:rPr lang="sl-SI" sz="3200" dirty="0"/>
              <a:t>dosedanjih kmetijskih </a:t>
            </a:r>
            <a:r>
              <a:rPr lang="sl-SI" sz="3200" dirty="0" smtClean="0"/>
              <a:t>praks na tla, oktober</a:t>
            </a:r>
            <a:endParaRPr lang="sl-SI" sz="3200" dirty="0"/>
          </a:p>
        </p:txBody>
      </p:sp>
      <p:sp>
        <p:nvSpPr>
          <p:cNvPr id="6" name="Elipsa 5"/>
          <p:cNvSpPr/>
          <p:nvPr/>
        </p:nvSpPr>
        <p:spPr>
          <a:xfrm>
            <a:off x="466165" y="5253318"/>
            <a:ext cx="3325906" cy="1486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Brez vmesnih dosevkov, brez okopavanja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>
            <a:fillRect/>
          </a:stretch>
        </p:blipFill>
        <p:spPr bwMode="auto">
          <a:xfrm>
            <a:off x="5276675" y="1585519"/>
            <a:ext cx="4672668" cy="46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7960658" y="4471627"/>
            <a:ext cx="4376783" cy="22680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Petletni kolobar, vedno tudi okopavanje koruze in po žitu vedno naknadni  posevki za zeleno gnojenje.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532093" cy="864907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105313" y="0"/>
            <a:ext cx="408668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Avstrija, okolica Linza, izmenjava izkušenj s svetovalci </a:t>
            </a:r>
          </a:p>
          <a:p>
            <a:r>
              <a:rPr lang="sl-SI" sz="2400" dirty="0" smtClean="0"/>
              <a:t>Boden </a:t>
            </a:r>
            <a:r>
              <a:rPr lang="sl-SI" sz="2400" dirty="0" err="1" smtClean="0"/>
              <a:t>Wasser</a:t>
            </a:r>
            <a:r>
              <a:rPr lang="sl-SI" sz="2400" dirty="0" smtClean="0"/>
              <a:t> </a:t>
            </a:r>
            <a:r>
              <a:rPr lang="sl-SI" sz="2400" dirty="0" err="1" smtClean="0"/>
              <a:t>Schutz</a:t>
            </a:r>
            <a:r>
              <a:rPr lang="sl-SI" sz="2400" dirty="0" smtClean="0"/>
              <a:t> </a:t>
            </a:r>
            <a:r>
              <a:rPr lang="sl-SI" sz="2400" dirty="0" err="1" smtClean="0"/>
              <a:t>Beratung</a:t>
            </a:r>
            <a:endParaRPr lang="sl-SI" sz="2400" dirty="0"/>
          </a:p>
        </p:txBody>
      </p:sp>
      <p:sp>
        <p:nvSpPr>
          <p:cNvPr id="5" name="Elipsa 4"/>
          <p:cNvSpPr/>
          <p:nvPr/>
        </p:nvSpPr>
        <p:spPr>
          <a:xfrm>
            <a:off x="259976" y="191589"/>
            <a:ext cx="3783106" cy="13731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27. sept.: posevek posejan z </a:t>
            </a:r>
            <a:r>
              <a:rPr lang="sl-SI" sz="2000" dirty="0" err="1" smtClean="0">
                <a:solidFill>
                  <a:schemeClr val="tx1"/>
                </a:solidFill>
              </a:rPr>
              <a:t>dronom</a:t>
            </a:r>
            <a:r>
              <a:rPr lang="sl-SI" sz="2000" dirty="0" smtClean="0">
                <a:solidFill>
                  <a:schemeClr val="tx1"/>
                </a:solidFill>
              </a:rPr>
              <a:t> 26. 6. v ozimni ječmen, 1 dan pred žetvijo</a:t>
            </a:r>
            <a:endParaRPr lang="sl-SI" sz="2000" dirty="0">
              <a:solidFill>
                <a:schemeClr val="tx1"/>
              </a:solidFill>
            </a:endParaRPr>
          </a:p>
        </p:txBody>
      </p:sp>
      <p:cxnSp>
        <p:nvCxnSpPr>
          <p:cNvPr id="6" name="Raven puščični konektor 4"/>
          <p:cNvCxnSpPr/>
          <p:nvPr/>
        </p:nvCxnSpPr>
        <p:spPr>
          <a:xfrm>
            <a:off x="2513729" y="1482472"/>
            <a:ext cx="6017623" cy="18276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674" y="0"/>
            <a:ext cx="914400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105313" y="0"/>
            <a:ext cx="408668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Terenski prikaz simulacije naliva </a:t>
            </a:r>
          </a:p>
          <a:p>
            <a:r>
              <a:rPr lang="sl-SI" sz="3200" dirty="0" smtClean="0"/>
              <a:t>50 l/m</a:t>
            </a:r>
            <a:r>
              <a:rPr lang="sl-SI" sz="3200" baseline="30000" dirty="0" smtClean="0"/>
              <a:t>2</a:t>
            </a:r>
            <a:r>
              <a:rPr lang="sl-SI" sz="3200" dirty="0" smtClean="0"/>
              <a:t> v pol ure in sposobnosti tal da sprejmejo to količino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105314" y="3000103"/>
            <a:ext cx="408668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Pripomoček iz kovčka za ozaveščanje kmetov o lastnostih tal.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696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005948" y="0"/>
            <a:ext cx="408668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Avstriji bodo morali v 2023 zatraviti varovalne pasove s širino min. 3 m, oz. 5 m ob tekočih vodah s slabšim stanjem ter min. 10 m ob stoječih vodah.</a:t>
            </a:r>
            <a:endParaRPr lang="sl-SI" sz="2400" dirty="0"/>
          </a:p>
        </p:txBody>
      </p:sp>
      <p:sp>
        <p:nvSpPr>
          <p:cNvPr id="4" name="Elipsa 3"/>
          <p:cNvSpPr/>
          <p:nvPr/>
        </p:nvSpPr>
        <p:spPr>
          <a:xfrm>
            <a:off x="618310" y="374224"/>
            <a:ext cx="3091541" cy="11905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Varovalni </a:t>
            </a:r>
            <a:r>
              <a:rPr lang="sl-SI" sz="2400" dirty="0" smtClean="0">
                <a:solidFill>
                  <a:schemeClr val="tx1"/>
                </a:solidFill>
              </a:rPr>
              <a:t>pas</a:t>
            </a:r>
            <a:endParaRPr lang="sl-SI" sz="2400" dirty="0">
              <a:solidFill>
                <a:schemeClr val="tx1"/>
              </a:solidFill>
            </a:endParaRPr>
          </a:p>
        </p:txBody>
      </p:sp>
      <p:cxnSp>
        <p:nvCxnSpPr>
          <p:cNvPr id="5" name="Raven puščični konektor 4"/>
          <p:cNvCxnSpPr/>
          <p:nvPr/>
        </p:nvCxnSpPr>
        <p:spPr>
          <a:xfrm>
            <a:off x="2394857" y="1564768"/>
            <a:ext cx="3216234" cy="173954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105314" y="0"/>
            <a:ext cx="4086686" cy="156966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sl-SI" sz="3200" dirty="0"/>
              <a:t>27. 9</a:t>
            </a:r>
            <a:r>
              <a:rPr lang="sl-SI" sz="3200" dirty="0" smtClean="0"/>
              <a:t>., prikaz s 13 različnimi mešanicami, pri kmetu </a:t>
            </a:r>
            <a:endParaRPr lang="sl-SI" sz="2400" dirty="0"/>
          </a:p>
        </p:txBody>
      </p:sp>
      <p:sp>
        <p:nvSpPr>
          <p:cNvPr id="5" name="Elipsa 4"/>
          <p:cNvSpPr/>
          <p:nvPr/>
        </p:nvSpPr>
        <p:spPr>
          <a:xfrm>
            <a:off x="157161" y="0"/>
            <a:ext cx="5060791" cy="19043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Prihodnost </a:t>
            </a:r>
            <a:r>
              <a:rPr lang="sl-SI" sz="2400" dirty="0">
                <a:solidFill>
                  <a:schemeClr val="tx1"/>
                </a:solidFill>
              </a:rPr>
              <a:t>potrebuje naknadne </a:t>
            </a:r>
            <a:r>
              <a:rPr lang="sl-SI" sz="2400" dirty="0" smtClean="0">
                <a:solidFill>
                  <a:schemeClr val="tx1"/>
                </a:solidFill>
              </a:rPr>
              <a:t>posevke, </a:t>
            </a:r>
            <a:r>
              <a:rPr lang="sl-SI" sz="2400" dirty="0">
                <a:solidFill>
                  <a:schemeClr val="tx1"/>
                </a:solidFill>
              </a:rPr>
              <a:t>saj so ključni za izboljšanje rodovitnosti </a:t>
            </a:r>
            <a:r>
              <a:rPr lang="sl-SI" sz="2400" dirty="0" smtClean="0">
                <a:solidFill>
                  <a:schemeClr val="tx1"/>
                </a:solidFill>
              </a:rPr>
              <a:t>tal.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8542789" y="4769142"/>
            <a:ext cx="3649211" cy="208885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Zg. Avstrija: 287.000 ha njiv, </a:t>
            </a:r>
          </a:p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22 % ozelenjenih s pestrimi mešanicami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PRIČAKOVANI / DOSEDANJI REZULTATI</a:t>
            </a:r>
            <a:endParaRPr lang="sl-SI" sz="4000" b="1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58802" y="-91440"/>
            <a:ext cx="13450801" cy="94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16435" y="1275825"/>
            <a:ext cx="6698609" cy="446573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432151" y="0"/>
            <a:ext cx="461397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Vzorčenje tal, analize, spremljanje stanja tal</a:t>
            </a:r>
            <a:endParaRPr lang="sl-SI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81" y="1293842"/>
            <a:ext cx="4457815" cy="55641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438" y="914401"/>
            <a:ext cx="3279286" cy="2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7280694" y="12919"/>
            <a:ext cx="4911306" cy="1884892"/>
          </a:xfrm>
          <a:prstGeom prst="ellipse">
            <a:avLst/>
          </a:prstGeom>
          <a:solidFill>
            <a:srgbClr val="C9F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/>
            </a:r>
            <a:br>
              <a:rPr lang="sl-SI" dirty="0" smtClean="0">
                <a:solidFill>
                  <a:schemeClr val="tx1"/>
                </a:solidFill>
              </a:rPr>
            </a:b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riprava 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predloga možnih rešitev za izboljšavo pristopov gospodarjenja s tlemi na izbranih površinah 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 praktično preizkušanje ob 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vodotokih</a:t>
            </a:r>
            <a:endParaRPr lang="sl-SI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Slika 4" descr="315528181_3578545285804034_8111307176043329459_n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3048" y="2873433"/>
            <a:ext cx="8114096" cy="4056285"/>
          </a:xfrm>
          <a:prstGeom prst="rect">
            <a:avLst/>
          </a:prstGeom>
        </p:spPr>
      </p:pic>
      <p:pic>
        <p:nvPicPr>
          <p:cNvPr id="9" name="Slika 8" descr="315534897_558197762810158_1648682406918467421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716" y="12919"/>
            <a:ext cx="5396917" cy="4047688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5431608" y="1651443"/>
            <a:ext cx="3470564" cy="14683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obdelava tal po glavnem posevku s </a:t>
            </a:r>
            <a:r>
              <a:rPr lang="sl-SI" dirty="0" err="1" smtClean="0">
                <a:solidFill>
                  <a:schemeClr val="tx1"/>
                </a:solidFill>
              </a:rPr>
              <a:t>podrahljačem</a:t>
            </a:r>
            <a:r>
              <a:rPr lang="sl-SI" dirty="0" smtClean="0">
                <a:solidFill>
                  <a:schemeClr val="tx1"/>
                </a:solidFill>
              </a:rPr>
              <a:t> ali </a:t>
            </a:r>
            <a:r>
              <a:rPr lang="sl-SI" dirty="0" err="1" smtClean="0">
                <a:solidFill>
                  <a:schemeClr val="tx1"/>
                </a:solidFill>
              </a:rPr>
              <a:t>gruberjem</a:t>
            </a:r>
            <a:r>
              <a:rPr lang="sl-SI" dirty="0" smtClean="0">
                <a:solidFill>
                  <a:schemeClr val="tx1"/>
                </a:solidFill>
              </a:rPr>
              <a:t> in vrtavkasto brano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955921" y="0"/>
            <a:ext cx="623607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Praktično preizkušanje izboljšanih pristopov gospodarjenja na izbranih površinah ob vodah, na 6 KMG.</a:t>
            </a:r>
            <a:endParaRPr lang="sl-SI" sz="3200" dirty="0"/>
          </a:p>
        </p:txBody>
      </p:sp>
      <p:sp>
        <p:nvSpPr>
          <p:cNvPr id="7" name="Elipsa 6"/>
          <p:cNvSpPr/>
          <p:nvPr/>
        </p:nvSpPr>
        <p:spPr>
          <a:xfrm>
            <a:off x="6057563" y="2411505"/>
            <a:ext cx="3274695" cy="22142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/>
            </a:r>
            <a:br>
              <a:rPr lang="sl-SI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tx1"/>
                </a:solidFill>
              </a:rPr>
              <a:t>varovalni pas ob jarku, 3 m širine, travna mešanica posejana oktobra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7074" cy="76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povezovalnik 7"/>
          <p:cNvCxnSpPr/>
          <p:nvPr/>
        </p:nvCxnSpPr>
        <p:spPr>
          <a:xfrm flipH="1">
            <a:off x="4980010" y="3862775"/>
            <a:ext cx="1168515" cy="421902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323070" y="0"/>
            <a:ext cx="1846389" cy="197427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err="1" smtClean="0">
                <a:solidFill>
                  <a:schemeClr val="tx1"/>
                </a:solidFill>
              </a:rPr>
              <a:t>Tritikala</a:t>
            </a:r>
            <a:r>
              <a:rPr lang="sl-SI" sz="2000" dirty="0" smtClean="0">
                <a:solidFill>
                  <a:schemeClr val="tx1"/>
                </a:solidFill>
              </a:rPr>
              <a:t>, za siliranje spomladi, pred koruzo</a:t>
            </a:r>
            <a:endParaRPr lang="sl-SI" sz="2000" dirty="0">
              <a:solidFill>
                <a:schemeClr val="tx1"/>
              </a:solidFill>
            </a:endParaRPr>
          </a:p>
        </p:txBody>
      </p:sp>
      <p:cxnSp>
        <p:nvCxnSpPr>
          <p:cNvPr id="13" name="Raven puščični povezovalnik 7"/>
          <p:cNvCxnSpPr/>
          <p:nvPr/>
        </p:nvCxnSpPr>
        <p:spPr>
          <a:xfrm flipH="1">
            <a:off x="134223" y="1934706"/>
            <a:ext cx="789359" cy="1471224"/>
          </a:xfrm>
          <a:prstGeom prst="straightConnector1">
            <a:avLst/>
          </a:prstGeom>
          <a:ln w="41275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55700"/>
            <a:ext cx="9144000" cy="2354263"/>
          </a:xfrm>
        </p:spPr>
        <p:txBody>
          <a:bodyPr>
            <a:normAutofit/>
          </a:bodyPr>
          <a:lstStyle/>
          <a:p>
            <a:r>
              <a:rPr lang="sl-SI" sz="48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Oblikovanje trajnostnih kmetijskih praks na priobalnih pasovih površinskih voda</a:t>
            </a:r>
            <a:endParaRPr lang="sl-SI" sz="4800" i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b="1" dirty="0" smtClean="0"/>
          </a:p>
          <a:p>
            <a:r>
              <a:rPr lang="sl-SI" sz="2800" b="1" i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sl-SI" sz="2800" b="1" i="1" dirty="0" smtClean="0">
                <a:solidFill>
                  <a:schemeClr val="accent6">
                    <a:lumMod val="75000"/>
                  </a:schemeClr>
                </a:solidFill>
              </a:rPr>
              <a:t>eodetski zavod Celje d.o.o.</a:t>
            </a:r>
            <a:endParaRPr lang="sl-SI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66" y="5937310"/>
            <a:ext cx="746359" cy="7246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164" y="6029865"/>
            <a:ext cx="659247" cy="6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061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14" y="0"/>
            <a:ext cx="9692640" cy="72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-142914" y="789709"/>
            <a:ext cx="1911927" cy="11845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mešanica  gorca</a:t>
            </a:r>
            <a:endParaRPr lang="sl-SI" sz="2400" dirty="0">
              <a:solidFill>
                <a:schemeClr val="tx1"/>
              </a:solidFill>
            </a:endParaRPr>
          </a:p>
        </p:txBody>
      </p:sp>
      <p:cxnSp>
        <p:nvCxnSpPr>
          <p:cNvPr id="4" name="Raven puščični povezovalnik 3"/>
          <p:cNvCxnSpPr/>
          <p:nvPr/>
        </p:nvCxnSpPr>
        <p:spPr>
          <a:xfrm flipH="1">
            <a:off x="550718" y="1974273"/>
            <a:ext cx="166255" cy="115339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048" y="3624044"/>
            <a:ext cx="2523952" cy="3233956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 flipH="1" flipV="1">
            <a:off x="5403192" y="4096512"/>
            <a:ext cx="4865520" cy="1064306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9753602" y="2196352"/>
            <a:ext cx="2029246" cy="15564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biotsko pestra mešanica 16 vrst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022849" y="0"/>
            <a:ext cx="616915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Setev varovalnega pasu in zatravitev medvrstnega prostora v novem nasadu sibirskih borovnic (preusmeritev v EK).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41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06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24" y="0"/>
            <a:ext cx="7973762" cy="37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927848" y="249382"/>
            <a:ext cx="426415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Prezimna mešanica rži, panonske grašice, inkarnatke in ogrščice v hmeljišču: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/>
              <a:t>varuje pred izpiranjem nitratov,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/>
              <a:t>hrani življenje  v tleh,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/>
              <a:t>varuje pred erozijo,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/>
              <a:t>izboljšuje strukturo tal,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/>
              <a:t>izboljšuje biotsko pestrost,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/>
              <a:t>ustvarja hranila za hmelj, saj bo konec maja  </a:t>
            </a:r>
            <a:r>
              <a:rPr lang="sl-SI" sz="2400" dirty="0" err="1" smtClean="0"/>
              <a:t>zmulčena</a:t>
            </a:r>
            <a:r>
              <a:rPr lang="sl-SI" sz="2400" dirty="0" smtClean="0"/>
              <a:t> in zadelana v tla…</a:t>
            </a:r>
            <a:endParaRPr lang="sl-SI" sz="2400" dirty="0"/>
          </a:p>
        </p:txBody>
      </p:sp>
      <p:pic>
        <p:nvPicPr>
          <p:cNvPr id="4" name="Picture 2" descr="IMG_060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31" y="3630168"/>
            <a:ext cx="5586844" cy="419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Trikotnik znanja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28550" y="1599461"/>
            <a:ext cx="10515600" cy="435133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endParaRPr lang="sl-SI" b="1" dirty="0" smtClean="0"/>
          </a:p>
          <a:p>
            <a:r>
              <a:rPr lang="sl-SI" b="1" dirty="0" smtClean="0"/>
              <a:t>Pogled kmeta</a:t>
            </a:r>
            <a:r>
              <a:rPr lang="sl-SI" dirty="0" smtClean="0"/>
              <a:t>: </a:t>
            </a:r>
            <a:r>
              <a:rPr lang="sl-SI" i="1" dirty="0" smtClean="0"/>
              <a:t>Od skupno 105 ha obdelovalnih površin obdelujem 5,22 ha priobalnih zemljišč. Verjamem, da bomo skupaj s </a:t>
            </a:r>
            <a:r>
              <a:rPr lang="sl-SI" i="1" dirty="0"/>
              <a:t>strokovnjaki </a:t>
            </a:r>
            <a:r>
              <a:rPr lang="sl-SI" i="1" dirty="0" smtClean="0"/>
              <a:t>našli </a:t>
            </a:r>
            <a:r>
              <a:rPr lang="sl-SI" i="1" dirty="0"/>
              <a:t>rešitev za gospodarjenje s tlemi, ki bi na njivah ob vodotokih 1. reda omogočile ožji pas zatravljene </a:t>
            </a:r>
            <a:r>
              <a:rPr lang="sl-SI" i="1" dirty="0" smtClean="0"/>
              <a:t>površine. </a:t>
            </a:r>
            <a:r>
              <a:rPr lang="sl-SI" sz="2200" b="1" i="1" dirty="0" smtClean="0"/>
              <a:t>Martin Senica, kmetijsko gospodarstvo</a:t>
            </a:r>
          </a:p>
          <a:p>
            <a:pPr lvl="0"/>
            <a:r>
              <a:rPr lang="sl-SI" b="1" dirty="0" smtClean="0"/>
              <a:t>Pogled svetovalca</a:t>
            </a:r>
            <a:r>
              <a:rPr lang="sl-SI" dirty="0" smtClean="0"/>
              <a:t>: </a:t>
            </a:r>
            <a:r>
              <a:rPr lang="sl-SI" i="1" dirty="0" smtClean="0"/>
              <a:t>Projekt omogoča iskanje praktičnih rešitev za izboljšanje stanja voda, ob upoštevanju aktualne pogojenosti v Strateškem načrtu, ki predpisuje zatravitev 4.000 hektarjev varovalnih pasov na njivah v Sloveniji. </a:t>
            </a:r>
            <a:r>
              <a:rPr lang="sl-SI" sz="2200" b="1" i="1" dirty="0" smtClean="0"/>
              <a:t>Vesna Čuček, Blaž Dimec in Igor </a:t>
            </a:r>
            <a:r>
              <a:rPr lang="sl-SI" sz="2200" b="1" i="1" dirty="0" err="1" smtClean="0"/>
              <a:t>Škerbot</a:t>
            </a:r>
            <a:r>
              <a:rPr lang="sl-SI" sz="2200" b="1" i="1" dirty="0" smtClean="0"/>
              <a:t>, KGZS-Zavod Celje</a:t>
            </a:r>
          </a:p>
          <a:p>
            <a:r>
              <a:rPr lang="sl-SI" b="1" dirty="0" smtClean="0"/>
              <a:t>Pogled svetovalca iz področja voda</a:t>
            </a:r>
            <a:r>
              <a:rPr lang="sl-SI" dirty="0" smtClean="0"/>
              <a:t>: </a:t>
            </a:r>
            <a:r>
              <a:rPr lang="sl-SI" i="1" dirty="0" smtClean="0"/>
              <a:t>Sodelovanje na tovrstnih projektih prinaša izkušnje in povečuje možnost reševanja kompleksnih okoljskih izzivov, ki se pojavljajo v vsakodnevni praksi pri načrtovanju urejanja voda. </a:t>
            </a:r>
            <a:r>
              <a:rPr lang="sl-SI" sz="2200" b="1" i="1" dirty="0" smtClean="0"/>
              <a:t>Alenka Kovačič, VGB Maribor </a:t>
            </a:r>
            <a:r>
              <a:rPr lang="sl-SI" sz="2200" b="1" i="1" dirty="0" err="1" smtClean="0"/>
              <a:t>d.o.o</a:t>
            </a:r>
            <a:endParaRPr lang="sl-SI" sz="2200" b="1" i="1" dirty="0"/>
          </a:p>
          <a:p>
            <a:r>
              <a:rPr lang="sl-SI" b="1" dirty="0" smtClean="0"/>
              <a:t>Pogled raziskovalca</a:t>
            </a:r>
            <a:r>
              <a:rPr lang="sl-SI" dirty="0" smtClean="0"/>
              <a:t>: </a:t>
            </a:r>
            <a:r>
              <a:rPr lang="sl-SI" i="1" dirty="0" smtClean="0"/>
              <a:t>Projekt omogoča sinergijski učinek  strokovnjakov različnih  profilov  in kmetijskih gospodarstev v smeri  blažitve negativnih vplivov kmetijstva na vodna telesa in prilagajanj na podnebne spremembe. </a:t>
            </a:r>
            <a:r>
              <a:rPr lang="sl-SI" sz="2200" b="1" i="1" dirty="0" smtClean="0"/>
              <a:t>Diana Bogovič, Geodetski zavod Celje, d.o.o.</a:t>
            </a:r>
          </a:p>
          <a:p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1642" y="5914529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942" y="158187"/>
            <a:ext cx="1670858" cy="17394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103" y="5947673"/>
            <a:ext cx="756047" cy="73324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802" y="6081621"/>
            <a:ext cx="641993" cy="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Predvidene aktivnosti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333500"/>
            <a:ext cx="5981700" cy="4843463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sl-SI" dirty="0" smtClean="0"/>
              <a:t>analiza vpliva različnih dejanskih rab v priobalnem pasu površinskih voda na kakovost vode v vodotokih,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analiza vpliva naklona kmetijskih površin, ki so nagnjena k površinskim vodam, na neposreden površinski odtok obremenjenih vod iz kmetijskih površin v površinske vode, 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analiza učinkovitosti zadrževalne sposobnosti 15 m priobalnega pasu na vodah 1. reda nasproti 5 m priobalnemu pasu na vodah 2. reda, kjer je kmetijskim gospodarstvom prepovedana uporaba gnojil in FFS, 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izvedba prenosa znanja o načinih vzdrževanja/obnove/razširitve/obogatitve vegetacijskih pasov na priobalnih zemljiščih površinskih voda,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izvedba prenosa znanja o načinih vzdrževanja/obnove/razširitve/obogatitve vrstne pestrosti v melioracijskih jarkih,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izvedba prenosa znanja o možnih trajnostnih kmetijskih praksah v priobalnem pasu površinskih voda, ki imajo pozitivne učinke tako za kakovost vode kot tudi biotsko raznovrstnost,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izdelava vzorčnega modela vpliva naklona, poplavnih območij in dejanske rabe na izbranih območjih, na določitev optimalne detajlnejše tlorisne širine priobalnega pasu za izvajanje zaščitnih ukrepov za varstvo voda, </a:t>
            </a:r>
          </a:p>
          <a:p>
            <a:pPr lvl="0">
              <a:buFont typeface="Wingdings" pitchFamily="2" charset="2"/>
              <a:buChar char="ü"/>
            </a:pPr>
            <a:r>
              <a:rPr lang="sl-SI" dirty="0" smtClean="0"/>
              <a:t>praktična priporočila, kako ukrepe za varstvo vodnih zemljišč vključiti tudi v postopke komasacij kmetijskih zemljišč.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803" y="5946955"/>
            <a:ext cx="756047" cy="73324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202" y="6068921"/>
            <a:ext cx="641993" cy="560717"/>
          </a:xfrm>
          <a:prstGeom prst="rect">
            <a:avLst/>
          </a:prstGeom>
        </p:spPr>
      </p:pic>
      <p:pic>
        <p:nvPicPr>
          <p:cNvPr id="15" name="Slika 14" descr="risba_202211211-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70" y="1208015"/>
            <a:ext cx="5629957" cy="39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Kontaktni podatki vodilnega partnerja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3857897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Naziv, ime in priimek vodje vodilnega partnerja: </a:t>
            </a:r>
          </a:p>
          <a:p>
            <a:pPr>
              <a:buNone/>
            </a:pPr>
            <a:r>
              <a:rPr lang="sl-SI" dirty="0" smtClean="0"/>
              <a:t>Geodetski zavod Celje d.o.o., Diana BOGOVIČ, </a:t>
            </a:r>
            <a:r>
              <a:rPr lang="sl-SI" dirty="0" err="1" smtClean="0"/>
              <a:t>uni</a:t>
            </a:r>
            <a:r>
              <a:rPr lang="sl-SI" dirty="0" smtClean="0"/>
              <a:t>. dipl. geog.</a:t>
            </a:r>
          </a:p>
          <a:p>
            <a:r>
              <a:rPr lang="sl-SI" dirty="0" smtClean="0"/>
              <a:t>e-naslov vodilnega partnerja: </a:t>
            </a:r>
            <a:r>
              <a:rPr lang="sl-SI" dirty="0" err="1" smtClean="0">
                <a:hlinkClick r:id="rId3"/>
              </a:rPr>
              <a:t>info</a:t>
            </a:r>
            <a:r>
              <a:rPr lang="sl-SI" dirty="0" smtClean="0">
                <a:hlinkClick r:id="rId3"/>
              </a:rPr>
              <a:t>@</a:t>
            </a:r>
            <a:r>
              <a:rPr lang="sl-SI" dirty="0" err="1" smtClean="0">
                <a:hlinkClick r:id="rId3"/>
              </a:rPr>
              <a:t>gz</a:t>
            </a:r>
            <a:r>
              <a:rPr lang="sl-SI" dirty="0" smtClean="0">
                <a:hlinkClick r:id="rId3"/>
              </a:rPr>
              <a:t>-</a:t>
            </a:r>
            <a:r>
              <a:rPr lang="sl-SI" dirty="0" err="1" smtClean="0">
                <a:hlinkClick r:id="rId3"/>
              </a:rPr>
              <a:t>ce.si</a:t>
            </a:r>
            <a:endParaRPr lang="sl-SI" dirty="0" smtClean="0"/>
          </a:p>
          <a:p>
            <a:r>
              <a:rPr lang="sl-SI" dirty="0" smtClean="0"/>
              <a:t>tel. št. vodje vodilnega partnerja: 051 369 569</a:t>
            </a:r>
            <a:r>
              <a:rPr lang="sl-SI" smtClean="0"/>
              <a:t>, 03 425 </a:t>
            </a:r>
            <a:r>
              <a:rPr lang="sl-SI" dirty="0" smtClean="0"/>
              <a:t>67 25</a:t>
            </a:r>
          </a:p>
          <a:p>
            <a:r>
              <a:rPr lang="sl-SI" sz="2600" dirty="0" smtClean="0"/>
              <a:t>Domača spletna stran projekta EIP: </a:t>
            </a:r>
          </a:p>
          <a:p>
            <a:pPr>
              <a:buNone/>
            </a:pPr>
            <a:r>
              <a:rPr lang="sl-SI" sz="2600" dirty="0" smtClean="0"/>
              <a:t>https://www.gz-ce.si/ohranjanje_kmetijskih_praks_povrsinskih_voda.html</a:t>
            </a:r>
            <a:endParaRPr lang="sl-SI" sz="2600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002" y="6068921"/>
            <a:ext cx="641993" cy="56071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403" y="5959655"/>
            <a:ext cx="756047" cy="7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1742665"/>
              </p:ext>
            </p:extLst>
          </p:nvPr>
        </p:nvGraphicFramePr>
        <p:xfrm>
          <a:off x="551745" y="0"/>
          <a:ext cx="103178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a 4"/>
          <p:cNvSpPr/>
          <p:nvPr/>
        </p:nvSpPr>
        <p:spPr>
          <a:xfrm>
            <a:off x="3643489" y="1370884"/>
            <a:ext cx="4442257" cy="4233678"/>
          </a:xfrm>
          <a:prstGeom prst="ellipse">
            <a:avLst/>
          </a:prstGeom>
          <a:noFill/>
          <a:ln w="142875">
            <a:gradFill>
              <a:gsLst>
                <a:gs pos="79000">
                  <a:srgbClr val="2F5597"/>
                </a:gs>
                <a:gs pos="15000">
                  <a:srgbClr val="855B39"/>
                </a:gs>
                <a:gs pos="48000">
                  <a:srgbClr val="54823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9442383" y="110901"/>
            <a:ext cx="2432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             Legenda:</a:t>
            </a:r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endParaRPr lang="sl-SI" sz="1200" dirty="0"/>
          </a:p>
          <a:p>
            <a:endParaRPr lang="sl-SI" sz="1200" dirty="0" smtClean="0"/>
          </a:p>
          <a:p>
            <a:endParaRPr lang="sl-SI" sz="1200" dirty="0" smtClean="0"/>
          </a:p>
        </p:txBody>
      </p:sp>
      <p:sp>
        <p:nvSpPr>
          <p:cNvPr id="9" name="PoljeZBesedilom 8"/>
          <p:cNvSpPr txBox="1"/>
          <p:nvPr/>
        </p:nvSpPr>
        <p:spPr>
          <a:xfrm>
            <a:off x="10472285" y="357921"/>
            <a:ext cx="13090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KMG</a:t>
            </a:r>
          </a:p>
          <a:p>
            <a:endParaRPr lang="sl-SI" sz="1200" dirty="0" smtClean="0"/>
          </a:p>
          <a:p>
            <a:r>
              <a:rPr lang="sl-SI" sz="1200" dirty="0"/>
              <a:t>i</a:t>
            </a:r>
            <a:r>
              <a:rPr lang="sl-SI" sz="1200" dirty="0" smtClean="0"/>
              <a:t>zobraževalna d.</a:t>
            </a:r>
          </a:p>
          <a:p>
            <a:endParaRPr lang="sl-SI" sz="1200" dirty="0" smtClean="0"/>
          </a:p>
          <a:p>
            <a:r>
              <a:rPr lang="sl-SI" sz="1200" dirty="0" smtClean="0"/>
              <a:t>razvojna in</a:t>
            </a:r>
          </a:p>
          <a:p>
            <a:r>
              <a:rPr lang="sl-SI" sz="1200" dirty="0" smtClean="0"/>
              <a:t>raziskovalna d.</a:t>
            </a:r>
          </a:p>
          <a:p>
            <a:endParaRPr lang="sl-SI" sz="1200" dirty="0" smtClean="0"/>
          </a:p>
          <a:p>
            <a:r>
              <a:rPr lang="sl-SI" sz="1200" dirty="0" smtClean="0"/>
              <a:t>svetovalna d.</a:t>
            </a:r>
          </a:p>
          <a:p>
            <a:endParaRPr lang="sl-SI" sz="1200" dirty="0" smtClean="0"/>
          </a:p>
          <a:p>
            <a:r>
              <a:rPr lang="sl-SI" sz="1200" dirty="0" smtClean="0"/>
              <a:t>dejavnost pod č v j. r.</a:t>
            </a:r>
          </a:p>
          <a:p>
            <a:endParaRPr lang="sl-SI" sz="1200" dirty="0"/>
          </a:p>
          <a:p>
            <a:r>
              <a:rPr lang="sl-SI" sz="1200" dirty="0" smtClean="0"/>
              <a:t>vodilni partner</a:t>
            </a:r>
            <a:endParaRPr lang="sl-SI" sz="1200" dirty="0"/>
          </a:p>
        </p:txBody>
      </p:sp>
      <p:sp>
        <p:nvSpPr>
          <p:cNvPr id="10" name="Minus 9"/>
          <p:cNvSpPr/>
          <p:nvPr/>
        </p:nvSpPr>
        <p:spPr>
          <a:xfrm>
            <a:off x="10000643" y="452909"/>
            <a:ext cx="375386" cy="115156"/>
          </a:xfrm>
          <a:prstGeom prst="mathMinus">
            <a:avLst/>
          </a:prstGeom>
          <a:solidFill>
            <a:srgbClr val="92D050"/>
          </a:solidFill>
          <a:ln w="412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92D05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0000643" y="861380"/>
            <a:ext cx="375386" cy="57578"/>
          </a:xfrm>
          <a:prstGeom prst="mathMinus">
            <a:avLst/>
          </a:prstGeom>
          <a:solidFill>
            <a:srgbClr val="92D050"/>
          </a:solidFill>
          <a:ln w="41275">
            <a:solidFill>
              <a:srgbClr val="E10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92D050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10005454" y="1192156"/>
            <a:ext cx="375386" cy="115156"/>
          </a:xfrm>
          <a:prstGeom prst="mathMinus">
            <a:avLst/>
          </a:prstGeom>
          <a:solidFill>
            <a:srgbClr val="92D050"/>
          </a:solidFill>
          <a:ln w="412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92D050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10048771" y="2100966"/>
            <a:ext cx="375386" cy="115156"/>
          </a:xfrm>
          <a:prstGeom prst="mathMinus">
            <a:avLst/>
          </a:prstGeom>
          <a:solidFill>
            <a:srgbClr val="92D050"/>
          </a:solidFill>
          <a:ln w="41275">
            <a:solidFill>
              <a:srgbClr val="815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92D050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10048771" y="1698405"/>
            <a:ext cx="375386" cy="115156"/>
          </a:xfrm>
          <a:prstGeom prst="mathMinus">
            <a:avLst/>
          </a:prstGeom>
          <a:solidFill>
            <a:srgbClr val="92D050"/>
          </a:solidFill>
          <a:ln w="412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92D050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10082195" y="2644674"/>
            <a:ext cx="375386" cy="115156"/>
          </a:xfrm>
          <a:prstGeom prst="mathMinus">
            <a:avLst/>
          </a:prstGeom>
          <a:solidFill>
            <a:srgbClr val="FFF2CC"/>
          </a:solidFill>
          <a:ln w="41275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92D05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248362" y="2341956"/>
            <a:ext cx="33615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rgbClr val="0070C0"/>
                </a:solidFill>
              </a:rPr>
              <a:t>Oblikovanje trajnostnih kmetijskih praks na priobalnih pasovih površinskih voda</a:t>
            </a:r>
          </a:p>
        </p:txBody>
      </p:sp>
      <p:sp>
        <p:nvSpPr>
          <p:cNvPr id="16" name="Elipsa 15"/>
          <p:cNvSpPr/>
          <p:nvPr/>
        </p:nvSpPr>
        <p:spPr>
          <a:xfrm>
            <a:off x="3531765" y="117446"/>
            <a:ext cx="1770077" cy="160229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619" y="5987920"/>
            <a:ext cx="659247" cy="6211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730" y="5928921"/>
            <a:ext cx="746359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199" y="1825625"/>
            <a:ext cx="8053873" cy="4351338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Tip projekta: EIP 16.5 Podpora za skupno ukrepanje za blažitev podnebnih sprememb</a:t>
            </a:r>
          </a:p>
          <a:p>
            <a:r>
              <a:rPr lang="sl-SI" dirty="0" smtClean="0"/>
              <a:t>Tematika projekta: </a:t>
            </a:r>
            <a:r>
              <a:rPr lang="sl-SI" sz="2700" dirty="0" smtClean="0"/>
              <a:t>Zmanjšanje obremenitev iz kmetijstva na površinske vode</a:t>
            </a:r>
          </a:p>
          <a:p>
            <a:r>
              <a:rPr lang="sl-SI" dirty="0" smtClean="0"/>
              <a:t>Obdobje trajanja projekta: </a:t>
            </a:r>
            <a:r>
              <a:rPr lang="sl-SI" sz="2700" dirty="0" smtClean="0"/>
              <a:t>19. 5. 2022 - 19. 5. 2025</a:t>
            </a:r>
          </a:p>
          <a:p>
            <a:r>
              <a:rPr lang="sl-SI" dirty="0" smtClean="0"/>
              <a:t>Višina odobrenih sredstev: </a:t>
            </a:r>
            <a:r>
              <a:rPr lang="sl-SI" sz="2700" dirty="0" smtClean="0"/>
              <a:t>237.541,34 €</a:t>
            </a:r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535" y="5916822"/>
            <a:ext cx="756047" cy="73324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702" y="654168"/>
            <a:ext cx="1092366" cy="562157"/>
          </a:xfrm>
          <a:prstGeom prst="rect">
            <a:avLst/>
          </a:prstGeom>
        </p:spPr>
      </p:pic>
      <p:pic>
        <p:nvPicPr>
          <p:cNvPr id="16" name="Slika 15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375" y="519112"/>
            <a:ext cx="1219200" cy="79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Slika 1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533400"/>
            <a:ext cx="1227108" cy="743309"/>
          </a:xfrm>
          <a:prstGeom prst="rect">
            <a:avLst/>
          </a:prstGeom>
        </p:spPr>
      </p:pic>
      <p:pic>
        <p:nvPicPr>
          <p:cNvPr id="19" name="Slika 1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00062"/>
            <a:ext cx="12382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71016"/>
            <a:ext cx="6327648" cy="46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-31720" y="-54547"/>
            <a:ext cx="639108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l-SI" sz="5300" b="1" dirty="0" smtClean="0"/>
              <a:t>Praktični problem</a:t>
            </a:r>
            <a:endParaRPr lang="sl-SI" sz="4000" b="1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556249" y="1271016"/>
            <a:ext cx="5330951" cy="4234434"/>
          </a:xfrm>
        </p:spPr>
        <p:txBody>
          <a:bodyPr>
            <a:normAutofit/>
          </a:bodyPr>
          <a:lstStyle/>
          <a:p>
            <a:r>
              <a:rPr lang="sl-SI" sz="2400" dirty="0"/>
              <a:t>Neustrezne kmetijske prakse na zemljiščih ob </a:t>
            </a:r>
            <a:r>
              <a:rPr lang="sl-SI" sz="2400" dirty="0" smtClean="0"/>
              <a:t>vodotokih.</a:t>
            </a:r>
          </a:p>
          <a:p>
            <a:r>
              <a:rPr lang="sl-SI" sz="2400" dirty="0" smtClean="0"/>
              <a:t>Negativni trendi talnih sprememb.</a:t>
            </a:r>
          </a:p>
          <a:p>
            <a:r>
              <a:rPr lang="sl-SI" sz="2400" dirty="0" smtClean="0"/>
              <a:t>Erozija, odnašanje tal v vodotoke.</a:t>
            </a:r>
          </a:p>
          <a:p>
            <a:r>
              <a:rPr lang="sl-SI" sz="2400" dirty="0" smtClean="0"/>
              <a:t>Kemijsko onesnaževanje površinskih voda.</a:t>
            </a:r>
          </a:p>
          <a:p>
            <a:r>
              <a:rPr lang="sl-SI" sz="2400" dirty="0" smtClean="0"/>
              <a:t>Kopičenje nevarnih snovi v ekosistemih.</a:t>
            </a:r>
          </a:p>
          <a:p>
            <a:r>
              <a:rPr lang="sl-SI" sz="2400" dirty="0" smtClean="0"/>
              <a:t>Izguba habitatov in biotske raznovrstnosti.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494" y="5952226"/>
            <a:ext cx="756047" cy="73324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262" y="6055742"/>
            <a:ext cx="641993" cy="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94950" y="385894"/>
            <a:ext cx="10858850" cy="55322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sl-SI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l-SI" b="1" dirty="0" smtClean="0"/>
              <a:t>Namen: </a:t>
            </a:r>
            <a:r>
              <a:rPr lang="sl-SI" sz="3400" dirty="0" smtClean="0"/>
              <a:t>predlagati trajnostne kmetijske prakse na priobalnih pasovih površinskih voda, s čimer bi prispevali k varovanju/ohranjanju in/ali povečanju kakovosti površinskih in podzemnih voda ter k ohranjanju biotske pestrosti tako vodnih telesih, kakor tudi širše v kmetijskem ekosistemu.</a:t>
            </a:r>
            <a:endParaRPr lang="sl-SI" sz="3400" b="1" dirty="0" smtClean="0"/>
          </a:p>
          <a:p>
            <a:pPr>
              <a:buNone/>
            </a:pPr>
            <a:endParaRPr lang="sl-SI" b="1" dirty="0" smtClean="0"/>
          </a:p>
          <a:p>
            <a:pPr>
              <a:buNone/>
            </a:pPr>
            <a:r>
              <a:rPr lang="sl-SI" b="1" dirty="0" smtClean="0"/>
              <a:t>Cilji projekta</a:t>
            </a:r>
            <a:r>
              <a:rPr lang="sl-SI" dirty="0" smtClean="0"/>
              <a:t> so:</a:t>
            </a:r>
          </a:p>
          <a:p>
            <a:pPr lvl="0"/>
            <a:r>
              <a:rPr lang="sl-SI" dirty="0" smtClean="0"/>
              <a:t>preprečevanje slabšanja, varovanje in izboljšanje obstoječega stanja (fizikalnega, kemijskega, biološkega) površinskih in podzemnih voda;</a:t>
            </a:r>
          </a:p>
          <a:p>
            <a:pPr lvl="0"/>
            <a:r>
              <a:rPr lang="sl-SI" dirty="0" smtClean="0"/>
              <a:t>zmanjševanje obremenitev iz kmetijstva na površinske in podzemne vode;</a:t>
            </a:r>
          </a:p>
          <a:p>
            <a:pPr lvl="0"/>
            <a:r>
              <a:rPr lang="sl-SI" dirty="0" smtClean="0"/>
              <a:t>večja biotska raznovrstnost vodnih in obvodnih habitatov;</a:t>
            </a:r>
          </a:p>
          <a:p>
            <a:pPr lvl="0"/>
            <a:r>
              <a:rPr lang="sl-SI" dirty="0" smtClean="0"/>
              <a:t>predlagati ukrepe za trajnostne kmetijske prakse na priobalnih zemljiščih površinskih voda in usmerjanje pridelave na kmetijskih zemljiščih, ki mejijo na površinske vode, v okoljsko manj obremenjujoče oblike;</a:t>
            </a:r>
          </a:p>
          <a:p>
            <a:pPr lvl="0"/>
            <a:r>
              <a:rPr lang="sl-SI" dirty="0" smtClean="0"/>
              <a:t>oblikovati priporočila, kako ukrepe za varstvo vodnih zemljišč vključiti v postopke komasacij kmetijskih zemljišč;</a:t>
            </a:r>
          </a:p>
          <a:p>
            <a:pPr lvl="0"/>
            <a:r>
              <a:rPr lang="sl-SI" dirty="0" smtClean="0"/>
              <a:t>povečanje ozaveščenosti kmetov, kmetijskih svetovalcev in drugih deležnikov v prostoru o pomenu priobalnih pasov za kakovost vode.</a:t>
            </a:r>
          </a:p>
          <a:p>
            <a:pPr lvl="0"/>
            <a:endParaRPr lang="sl-SI" dirty="0" smtClean="0"/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890" y="5960852"/>
            <a:ext cx="756047" cy="7332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901" y="6081621"/>
            <a:ext cx="641993" cy="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2645" y="95160"/>
            <a:ext cx="10515600" cy="1325563"/>
          </a:xfrm>
        </p:spPr>
        <p:txBody>
          <a:bodyPr>
            <a:normAutofit/>
          </a:bodyPr>
          <a:lstStyle/>
          <a:p>
            <a:r>
              <a:rPr lang="sl-SI" sz="5300" b="1" dirty="0" smtClean="0"/>
              <a:t>Dosedanji rezultati:</a:t>
            </a:r>
            <a:endParaRPr lang="sl-SI" sz="4000" b="1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8F852ED-6AED-4EBA-8871-3B0682E36BCF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802" y="6081621"/>
            <a:ext cx="641993" cy="56071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C3ECF6B-5468-422A-A5E1-C4D1D1B803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780" y="5960852"/>
            <a:ext cx="756047" cy="733245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29219" y="1438806"/>
            <a:ext cx="10515600" cy="483584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ogledi </a:t>
            </a:r>
            <a:r>
              <a:rPr lang="sl-SI" sz="2400" dirty="0"/>
              <a:t>na terenu, analiza dosedanjih kmetijskih </a:t>
            </a:r>
            <a:r>
              <a:rPr lang="sl-SI" sz="2400" dirty="0" smtClean="0"/>
              <a:t>praks,</a:t>
            </a:r>
          </a:p>
          <a:p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izmenjava izkušenj s svetovalci Boden </a:t>
            </a:r>
            <a:r>
              <a:rPr lang="sl-SI" sz="2400" dirty="0" err="1">
                <a:solidFill>
                  <a:schemeClr val="accent6">
                    <a:lumMod val="75000"/>
                  </a:schemeClr>
                </a:solidFill>
              </a:rPr>
              <a:t>Wasser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accent6">
                    <a:lumMod val="75000"/>
                  </a:schemeClr>
                </a:solidFill>
              </a:rPr>
              <a:t>Schutz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accent6">
                    <a:lumMod val="75000"/>
                  </a:schemeClr>
                </a:solidFill>
              </a:rPr>
              <a:t>Beratung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 Kmetijsko gozdarske zbornice Zgornje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Avstrije,</a:t>
            </a:r>
            <a:endParaRPr lang="sl-SI" sz="2400" dirty="0"/>
          </a:p>
          <a:p>
            <a:r>
              <a:rPr lang="sl-SI" sz="2400" dirty="0" smtClean="0">
                <a:ea typeface="Calibri" panose="020F0502020204030204" pitchFamily="34" charset="0"/>
              </a:rPr>
              <a:t>strokovna ekskurzija v Zgornjo Avstrijo, ogledi primerov dobrih praks s specializiranimi svetovalci, ki že 20 let delujejo na področju varovanja tal in voda,</a:t>
            </a:r>
          </a:p>
          <a:p>
            <a:r>
              <a:rPr lang="sl-SI" sz="2400" dirty="0" smtClean="0">
                <a:ea typeface="Calibri" panose="020F0502020204030204" pitchFamily="34" charset="0"/>
              </a:rPr>
              <a:t>vzorčenje tal in analize tal,</a:t>
            </a:r>
          </a:p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priprava tal in setev pestrih prezimnih mešanic za siliranje spomladi oz. zeleno gnojenje ter setev TDM v varovalnih pasovih ob vodah, v okviru praktičnega preizkušanja 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izboljšanih pristopov gospodarjenja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s tlemi na 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izbranih površinah ob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površinskih vodah, 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na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6 KMG.</a:t>
            </a: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4588"/>
            <a:ext cx="9185945" cy="7781786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915025" y="0"/>
            <a:ext cx="627697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Ogledi na terenu, analiza dosedanjih kmetijskih praks, GERK ob Sotli, </a:t>
            </a:r>
          </a:p>
          <a:p>
            <a:r>
              <a:rPr lang="sl-SI" sz="3200" dirty="0" smtClean="0"/>
              <a:t>8,72 ha, konec julija  </a:t>
            </a:r>
            <a:endParaRPr lang="sl-SI" sz="3200" dirty="0"/>
          </a:p>
        </p:txBody>
      </p:sp>
      <p:cxnSp>
        <p:nvCxnSpPr>
          <p:cNvPr id="4" name="Raven puščični konektor 4"/>
          <p:cNvCxnSpPr/>
          <p:nvPr/>
        </p:nvCxnSpPr>
        <p:spPr>
          <a:xfrm flipH="1" flipV="1">
            <a:off x="160908" y="3329864"/>
            <a:ext cx="3859725" cy="1816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3493493" y="2732613"/>
            <a:ext cx="2549928" cy="11905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679344" y="3017331"/>
            <a:ext cx="2178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/>
              <a:t>Sotla, 1. red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656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86400" y="0"/>
            <a:ext cx="6705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Ogledi na terenu, analiza dosedanjih kmetijskih praks, GERK ob Sotli, melioracijski jarek, 27. 7.</a:t>
            </a:r>
            <a:endParaRPr lang="sl-SI" sz="3200" dirty="0"/>
          </a:p>
        </p:txBody>
      </p:sp>
      <p:cxnSp>
        <p:nvCxnSpPr>
          <p:cNvPr id="4" name="Raven puščični konektor 4"/>
          <p:cNvCxnSpPr/>
          <p:nvPr/>
        </p:nvCxnSpPr>
        <p:spPr>
          <a:xfrm flipH="1">
            <a:off x="5011271" y="1569660"/>
            <a:ext cx="1281954" cy="3325069"/>
          </a:xfrm>
          <a:prstGeom prst="straightConnector1">
            <a:avLst/>
          </a:prstGeom>
          <a:ln w="57150">
            <a:solidFill>
              <a:srgbClr val="F3FD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1369</Words>
  <Application>Microsoft Office PowerPoint</Application>
  <PresentationFormat>Širokozaslonsko</PresentationFormat>
  <Paragraphs>149</Paragraphs>
  <Slides>24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Officeova tema</vt:lpstr>
      <vt:lpstr>DOGODEK EVROPSKEGA PARTNERSTVA ZA INOVACIJE - EIP</vt:lpstr>
      <vt:lpstr>Oblikovanje trajnostnih kmetijskih praks na priobalnih pasovih površinskih voda</vt:lpstr>
      <vt:lpstr>PowerPointova predstavitev</vt:lpstr>
      <vt:lpstr>PowerPointova predstavitev</vt:lpstr>
      <vt:lpstr>Praktični problem</vt:lpstr>
      <vt:lpstr>PowerPointova predstavitev</vt:lpstr>
      <vt:lpstr>Dosedanji rezultati: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PRIČAKOVANI / DOSEDANJI REZULTATI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Trikotnik znanja</vt:lpstr>
      <vt:lpstr>Predvidene aktivnosti</vt:lpstr>
      <vt:lpstr>Kontaktni podatki vodilnega partnerja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Robert Peklaj</cp:lastModifiedBy>
  <cp:revision>137</cp:revision>
  <dcterms:created xsi:type="dcterms:W3CDTF">2020-10-14T12:37:10Z</dcterms:created>
  <dcterms:modified xsi:type="dcterms:W3CDTF">2022-12-06T12:37:10Z</dcterms:modified>
</cp:coreProperties>
</file>