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8"/>
  </p:notesMasterIdLst>
  <p:sldIdLst>
    <p:sldId id="256" r:id="rId3"/>
    <p:sldId id="316" r:id="rId4"/>
    <p:sldId id="268" r:id="rId5"/>
    <p:sldId id="295" r:id="rId6"/>
    <p:sldId id="296" r:id="rId7"/>
    <p:sldId id="284" r:id="rId8"/>
    <p:sldId id="270" r:id="rId9"/>
    <p:sldId id="311" r:id="rId10"/>
    <p:sldId id="306" r:id="rId11"/>
    <p:sldId id="272" r:id="rId12"/>
    <p:sldId id="279" r:id="rId13"/>
    <p:sldId id="280" r:id="rId14"/>
    <p:sldId id="264" r:id="rId15"/>
    <p:sldId id="278" r:id="rId16"/>
    <p:sldId id="299" r:id="rId17"/>
    <p:sldId id="304" r:id="rId18"/>
    <p:sldId id="298" r:id="rId19"/>
    <p:sldId id="289" r:id="rId20"/>
    <p:sldId id="274" r:id="rId21"/>
    <p:sldId id="300" r:id="rId22"/>
    <p:sldId id="301" r:id="rId23"/>
    <p:sldId id="261" r:id="rId24"/>
    <p:sldId id="283" r:id="rId25"/>
    <p:sldId id="309" r:id="rId26"/>
    <p:sldId id="310" r:id="rId2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 Jagodic" initials="AJ" lastIdx="2" clrIdx="0">
    <p:extLst>
      <p:ext uri="{19B8F6BF-5375-455C-9EA6-DF929625EA0E}">
        <p15:presenceInfo xmlns:p15="http://schemas.microsoft.com/office/powerpoint/2012/main" userId="S-1-5-21-1670664526-2921148094-141201926-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D15E"/>
    <a:srgbClr val="1DCB70"/>
    <a:srgbClr val="53D711"/>
    <a:srgbClr val="23C58F"/>
    <a:srgbClr val="03E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-79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1-21T04:03:17.69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2B14-21F7-4E4D-B027-ABB8B65F8678}" type="datetimeFigureOut">
              <a:rPr lang="en-GB" smtClean="0"/>
              <a:t>06/12/2022</a:t>
            </a:fld>
            <a:endParaRPr lang="en-GB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GB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3B91B-F148-49E1-8649-0DE83B8523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84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3A19D-5032-4FD6-9C28-82D5E524352E}" type="slidenum">
              <a:rPr kumimoji="0" lang="en-GB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altLang="sl-SI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sl-SI" smtClean="0"/>
          </a:p>
        </p:txBody>
      </p:sp>
    </p:spTree>
    <p:extLst>
      <p:ext uri="{BB962C8B-B14F-4D97-AF65-F5344CB8AC3E}">
        <p14:creationId xmlns:p14="http://schemas.microsoft.com/office/powerpoint/2010/main" val="31804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645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6434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360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AE2DF-6F9C-47F1-9188-C35213CBD2E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22591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9B44F-C2FF-48A5-9719-565C337BA98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95203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D36AC-0200-45D2-A734-826FA6EC6F2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65976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5D0DC-D14A-4AF4-880C-64133E6FF60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720013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A9FE-A9B0-4AAD-987D-C98507FF9B2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412449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8B9C3-4421-4C63-812D-46CDB7B54E8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35192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A51D3-5F73-4A90-AF85-1BD8BAA97D6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820888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9D71-67E9-4563-BB89-FFDC15BD3603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99317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745252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9847D-4332-427C-B2DB-24FDC914616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463896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408F-57D0-4790-97F1-1D8F2FF8D16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242640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03655-BA0B-45FB-B1B0-79A8F8828057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275290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39C82-172E-44FB-BF29-16317575A3A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837292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58988-6BB6-42D8-89B8-2F5E4CF1D29A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70327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5229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564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926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0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3283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445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210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F435E-74E4-48C6-8C21-DFB2829BFAC4}" type="datetimeFigureOut">
              <a:rPr lang="sl-SI" smtClean="0"/>
              <a:t>06.12.2022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A0CC8-31A3-4C27-9757-195C65CF9BE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174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 smtClean="0"/>
              <a:t>Click to edit Master text styles</a:t>
            </a:r>
          </a:p>
          <a:p>
            <a:pPr lvl="1"/>
            <a:r>
              <a:rPr lang="en-US" altLang="sl-SI" smtClean="0"/>
              <a:t>Second level</a:t>
            </a:r>
          </a:p>
          <a:p>
            <a:pPr lvl="2"/>
            <a:r>
              <a:rPr lang="en-US" altLang="sl-SI" smtClean="0"/>
              <a:t>Third level</a:t>
            </a:r>
          </a:p>
          <a:p>
            <a:pPr lvl="3"/>
            <a:r>
              <a:rPr lang="en-US" altLang="sl-SI" smtClean="0"/>
              <a:t>Fourth level</a:t>
            </a:r>
          </a:p>
          <a:p>
            <a:pPr lvl="4"/>
            <a:r>
              <a:rPr lang="en-US" altLang="sl-SI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16207E53-5DA9-4269-9D41-373B94EC7334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88750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47483"/>
            <a:ext cx="9144000" cy="131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3321" y="116634"/>
            <a:ext cx="8712968" cy="1470025"/>
          </a:xfrm>
        </p:spPr>
        <p:txBody>
          <a:bodyPr>
            <a:normAutofit/>
          </a:bodyPr>
          <a:lstStyle/>
          <a:p>
            <a:r>
              <a:rPr lang="sl-SI" sz="2800" b="1" dirty="0"/>
              <a:t>37. TRADICIONALNI POSVET JAVNE SLUŽBE KMETIJSKEGA SVETOVANJA (JSKS)</a:t>
            </a:r>
          </a:p>
        </p:txBody>
      </p:sp>
      <p:sp>
        <p:nvSpPr>
          <p:cNvPr id="4" name="Podnaslov 3"/>
          <p:cNvSpPr>
            <a:spLocks noGrp="1"/>
          </p:cNvSpPr>
          <p:nvPr>
            <p:ph type="subTitle" idx="1"/>
          </p:nvPr>
        </p:nvSpPr>
        <p:spPr>
          <a:xfrm>
            <a:off x="1764840" y="2865045"/>
            <a:ext cx="6738379" cy="1756441"/>
          </a:xfrm>
        </p:spPr>
        <p:txBody>
          <a:bodyPr>
            <a:normAutofit/>
          </a:bodyPr>
          <a:lstStyle/>
          <a:p>
            <a:r>
              <a:rPr lang="sl-SI" sz="4400" b="1" dirty="0" smtClean="0">
                <a:solidFill>
                  <a:srgbClr val="00B050"/>
                </a:solidFill>
              </a:rPr>
              <a:t>Izzivi </a:t>
            </a:r>
            <a:r>
              <a:rPr lang="sl-SI" sz="4400" b="1" dirty="0">
                <a:solidFill>
                  <a:srgbClr val="00B050"/>
                </a:solidFill>
              </a:rPr>
              <a:t>kmetijstva v </a:t>
            </a:r>
            <a:r>
              <a:rPr lang="sl-SI" sz="4400" b="1" dirty="0" smtClean="0">
                <a:solidFill>
                  <a:srgbClr val="00B050"/>
                </a:solidFill>
              </a:rPr>
              <a:t>prihodnje</a:t>
            </a:r>
            <a:endParaRPr lang="sl-SI" sz="4400" b="1" dirty="0">
              <a:solidFill>
                <a:srgbClr val="00B050"/>
              </a:solidFill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717293" y="4287724"/>
            <a:ext cx="4983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2000" b="1" dirty="0" smtClean="0"/>
              <a:t>Janez </a:t>
            </a:r>
            <a:r>
              <a:rPr lang="sl-SI" sz="2000" b="1" dirty="0"/>
              <a:t>Pirc, direktor </a:t>
            </a:r>
            <a:r>
              <a:rPr lang="sl-SI" sz="2000" b="1" dirty="0" smtClean="0"/>
              <a:t>KGZS</a:t>
            </a:r>
            <a:endParaRPr lang="sl-SI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208831" y="5948606"/>
            <a:ext cx="2793239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</a:rPr>
              <a:t>Bled,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</a:rPr>
              <a:t>28. – 29. 11. 2022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952" y="6202742"/>
            <a:ext cx="1269098" cy="57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4" y="876841"/>
            <a:ext cx="821769" cy="107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avokotnik 13"/>
          <p:cNvSpPr/>
          <p:nvPr/>
        </p:nvSpPr>
        <p:spPr>
          <a:xfrm>
            <a:off x="1619672" y="1484786"/>
            <a:ext cx="6707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Posvet Javne službe kmetijskega svetovanja in dogodkov Evropskega partnerstva za inovacija - EIP</a:t>
            </a:r>
          </a:p>
        </p:txBody>
      </p:sp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9" y="1268762"/>
            <a:ext cx="1669677" cy="4379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2051" y="6202426"/>
            <a:ext cx="2271907" cy="5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2455" y="6202741"/>
            <a:ext cx="2331497" cy="576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2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8013" y="836712"/>
            <a:ext cx="8229600" cy="1143000"/>
          </a:xfrm>
        </p:spPr>
        <p:txBody>
          <a:bodyPr>
            <a:normAutofit/>
          </a:bodyPr>
          <a:lstStyle/>
          <a:p>
            <a:r>
              <a:rPr lang="sl-SI" sz="4000" dirty="0" smtClean="0"/>
              <a:t>Razvoj na OMD območjih</a:t>
            </a:r>
            <a:endParaRPr lang="en-GB" sz="40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886" y="2402700"/>
            <a:ext cx="5596715" cy="4194652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107504" y="2636912"/>
            <a:ext cx="26382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OBMOČJA Z OMEJENIMI DEJAVNIKI KMETOVANJA</a:t>
            </a:r>
            <a:endParaRPr lang="en-GB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6" y="3429000"/>
            <a:ext cx="3264625" cy="230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67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27" y="958380"/>
            <a:ext cx="8229600" cy="810231"/>
          </a:xfrm>
        </p:spPr>
        <p:txBody>
          <a:bodyPr>
            <a:normAutofit fontScale="90000"/>
          </a:bodyPr>
          <a:lstStyle/>
          <a:p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Spremembe v rabi kmetijskih zemljišč OMD raba l.2010 =100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15"/>
            <a:ext cx="9144000" cy="11538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563" y="1755224"/>
            <a:ext cx="7776864" cy="437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09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827" y="958380"/>
            <a:ext cx="8229600" cy="810231"/>
          </a:xfrm>
        </p:spPr>
        <p:txBody>
          <a:bodyPr>
            <a:normAutofit fontScale="90000"/>
          </a:bodyPr>
          <a:lstStyle/>
          <a:p>
            <a:r>
              <a:rPr lang="sl-SI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Spremembe v rabi kmetijskih zemljišč OMD raba l.2010 =100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5415"/>
            <a:ext cx="9144000" cy="115387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80" y="1988840"/>
            <a:ext cx="7653673" cy="422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45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988840"/>
            <a:ext cx="8105127" cy="455512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453"/>
            <a:ext cx="9144000" cy="1153875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323850" y="1206500"/>
            <a:ext cx="8820150" cy="627036"/>
          </a:xfrm>
        </p:spPr>
        <p:txBody>
          <a:bodyPr>
            <a:normAutofit/>
          </a:bodyPr>
          <a:lstStyle/>
          <a:p>
            <a:r>
              <a:rPr lang="sl-SI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Spremembe v rabi kmetijskih zemljišč OMD raba l.2010 =100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5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153874"/>
            <a:ext cx="8229600" cy="720080"/>
          </a:xfrm>
        </p:spPr>
        <p:txBody>
          <a:bodyPr>
            <a:normAutofit/>
          </a:bodyPr>
          <a:lstStyle/>
          <a:p>
            <a:r>
              <a:rPr lang="sl-SI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Spremembe v </a:t>
            </a:r>
            <a:r>
              <a:rPr lang="sl-SI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številu KMG z živalmi</a:t>
            </a:r>
            <a:endParaRPr lang="en-GB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883" y="2924944"/>
            <a:ext cx="5062242" cy="3096344"/>
          </a:xfrm>
          <a:prstGeom prst="rect">
            <a:avLst/>
          </a:prstGeom>
        </p:spPr>
      </p:pic>
      <p:sp>
        <p:nvSpPr>
          <p:cNvPr id="12" name="Pravokotnik 11"/>
          <p:cNvSpPr/>
          <p:nvPr/>
        </p:nvSpPr>
        <p:spPr>
          <a:xfrm>
            <a:off x="251520" y="187395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</a:rPr>
              <a:t>Število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KMG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</a:rPr>
              <a:t>na OMD z živalmi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se 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</a:rPr>
              <a:t>je znižalo za </a:t>
            </a:r>
            <a:r>
              <a:rPr lang="sl-SI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3.879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kljub temu pa se je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povečalo</a:t>
            </a:r>
            <a:r>
              <a:rPr lang="sl-SI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število GVŽ iz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</a:rPr>
              <a:t>315.841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</a:rPr>
              <a:t>v letu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</a:rPr>
              <a:t>2009 na 318.112 v letu 2022!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59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1153875"/>
          </a:xfrm>
          <a:prstGeom prst="rect">
            <a:avLst/>
          </a:prstGeom>
        </p:spPr>
      </p:pic>
      <p:pic>
        <p:nvPicPr>
          <p:cNvPr id="6" name="Označba mesta vsebine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568" y="1772816"/>
            <a:ext cx="8391187" cy="4513501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457199" y="836712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dirty="0" smtClean="0"/>
              <a:t>Ekonomska moč kmetij na OMD in ostalih območjih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72475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64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Vpliv </a:t>
            </a:r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proizvodnjo hrane:</a:t>
            </a:r>
            <a:endParaRPr lang="sl-SI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Prepoved uporabe vseh FFS na občutljivih območjih pomeni več kot 50 % slovenskih površin. 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teh območjih ima Slovenija kar 42 % njiv, več kot tretjino vinogradov in intenzivnih sadovnjakov ter približno četrtino hmeljišč in oljčnikov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manjšanje 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uporabe FFS za vsaj 50 % brez alternativnih rešitev</a:t>
            </a:r>
            <a:r>
              <a:rPr lang="sl-SI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odločitev brez rešitev - norost ali pa „bomo že kako“.</a:t>
            </a:r>
          </a:p>
          <a:p>
            <a:endParaRPr lang="sl-SI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sl-SI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Vpliv na ceno hrane:</a:t>
            </a:r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sl-SI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Kmetijska pridelava v EU se bo močno zmanjšala, cene hrane se bodo zvišale, (študije cca 17 %). </a:t>
            </a:r>
            <a:r>
              <a:rPr lang="sl-SI" b="1" dirty="0"/>
              <a:t> 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lvl="1"/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6" name="Pravokotnik 5"/>
          <p:cNvSpPr/>
          <p:nvPr/>
        </p:nvSpPr>
        <p:spPr>
          <a:xfrm>
            <a:off x="292122" y="1106741"/>
            <a:ext cx="85283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 smtClean="0"/>
              <a:t>Predlog n</a:t>
            </a:r>
            <a:r>
              <a:rPr lang="en-GB" sz="2800" dirty="0" err="1" smtClean="0"/>
              <a:t>ov</a:t>
            </a:r>
            <a:r>
              <a:rPr lang="sl-SI" sz="2800" dirty="0" smtClean="0"/>
              <a:t>e</a:t>
            </a:r>
            <a:r>
              <a:rPr lang="en-GB" sz="2800" dirty="0" smtClean="0"/>
              <a:t> </a:t>
            </a:r>
            <a:r>
              <a:rPr lang="en-GB" sz="2800" dirty="0" err="1" smtClean="0"/>
              <a:t>zakonodaj</a:t>
            </a:r>
            <a:r>
              <a:rPr lang="sl-SI" sz="2800" dirty="0" smtClean="0"/>
              <a:t>e</a:t>
            </a:r>
            <a:r>
              <a:rPr lang="en-GB" sz="2800" dirty="0" smtClean="0"/>
              <a:t> </a:t>
            </a:r>
            <a:r>
              <a:rPr lang="en-GB" sz="2800" dirty="0"/>
              <a:t>na </a:t>
            </a:r>
            <a:r>
              <a:rPr lang="en-GB" sz="2800" dirty="0" err="1"/>
              <a:t>področju</a:t>
            </a:r>
            <a:r>
              <a:rPr lang="en-GB" sz="2800" dirty="0"/>
              <a:t> </a:t>
            </a:r>
            <a:endParaRPr lang="sl-SI" sz="2800" dirty="0" smtClean="0"/>
          </a:p>
          <a:p>
            <a:pPr algn="ctr"/>
            <a:r>
              <a:rPr lang="sl-SI" sz="2800" dirty="0" smtClean="0"/>
              <a:t>f</a:t>
            </a:r>
            <a:r>
              <a:rPr lang="en-GB" sz="2800" dirty="0" err="1" smtClean="0"/>
              <a:t>itofarmacevt</a:t>
            </a:r>
            <a:r>
              <a:rPr lang="sl-SI" sz="2800" dirty="0" smtClean="0"/>
              <a:t>s</a:t>
            </a:r>
            <a:r>
              <a:rPr lang="en-GB" sz="2800" dirty="0" err="1" smtClean="0"/>
              <a:t>kih</a:t>
            </a:r>
            <a:r>
              <a:rPr lang="en-GB" sz="2800" dirty="0" smtClean="0"/>
              <a:t> </a:t>
            </a:r>
            <a:r>
              <a:rPr lang="en-GB" sz="2800" dirty="0" err="1" smtClean="0"/>
              <a:t>sred</a:t>
            </a:r>
            <a:r>
              <a:rPr lang="sl-SI" sz="2800" dirty="0" smtClean="0"/>
              <a:t>s</a:t>
            </a:r>
            <a:r>
              <a:rPr lang="en-GB" sz="2800" dirty="0" err="1" smtClean="0"/>
              <a:t>tev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319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D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066800" y="2971800"/>
            <a:ext cx="7772400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16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153400" y="381000"/>
            <a:ext cx="64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l-SI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Št.1</a:t>
            </a:r>
            <a:endParaRPr kumimoji="0" lang="en-US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66800" y="0"/>
            <a:ext cx="8382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153400" y="685800"/>
            <a:ext cx="7556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sl-SI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datum</a:t>
            </a:r>
            <a:endParaRPr kumimoji="0" lang="en-US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52400" y="6281738"/>
            <a:ext cx="184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81000" y="0"/>
            <a:ext cx="754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sl-SI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860425" y="716280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3725" y="6467475"/>
            <a:ext cx="4816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381000" y="6400800"/>
            <a:ext cx="624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4108" name="Picture 12" descr="glava power poin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1239838" y="1670050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sl-SI" sz="28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1263" name="Text Box 15"/>
          <p:cNvSpPr txBox="1">
            <a:spLocks noChangeArrowheads="1"/>
          </p:cNvSpPr>
          <p:nvPr/>
        </p:nvSpPr>
        <p:spPr bwMode="auto">
          <a:xfrm>
            <a:off x="251520" y="1701130"/>
            <a:ext cx="86575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sl-SI" altLang="sl-SI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Izjemna rast cen zaradi visokih stroškov energije (149 % - september </a:t>
            </a:r>
            <a:r>
              <a:rPr kumimoji="0" lang="sl-SI" altLang="sl-SI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21/22)</a:t>
            </a:r>
            <a:endParaRPr kumimoji="0" lang="sl-SI" altLang="sl-SI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111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3146" y="2096385"/>
            <a:ext cx="5717707" cy="467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PoljeZBesedilom 3"/>
          <p:cNvSpPr txBox="1">
            <a:spLocks noChangeArrowheads="1"/>
          </p:cNvSpPr>
          <p:nvPr/>
        </p:nvSpPr>
        <p:spPr bwMode="auto">
          <a:xfrm>
            <a:off x="2771800" y="1257870"/>
            <a:ext cx="33131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Mineralna gnojila</a:t>
            </a:r>
          </a:p>
        </p:txBody>
      </p:sp>
    </p:spTree>
    <p:extLst>
      <p:ext uri="{BB962C8B-B14F-4D97-AF65-F5344CB8AC3E}">
        <p14:creationId xmlns:p14="http://schemas.microsoft.com/office/powerpoint/2010/main" val="29706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2320089"/>
            <a:ext cx="8229600" cy="3989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b="1" dirty="0"/>
              <a:t> </a:t>
            </a:r>
            <a:endParaRPr lang="sl-SI" dirty="0"/>
          </a:p>
          <a:p>
            <a:pPr marL="0" indent="0">
              <a:buNone/>
            </a:pPr>
            <a:endParaRPr lang="sl-SI" dirty="0"/>
          </a:p>
          <a:p>
            <a:pPr lvl="1"/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292122" y="1124744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dirty="0" smtClean="0"/>
              <a:t>Znanje in razvoj</a:t>
            </a:r>
            <a:endParaRPr lang="en-GB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475" y="4280811"/>
            <a:ext cx="4629111" cy="252028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066" y="4286072"/>
            <a:ext cx="4380438" cy="2491696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6493" y="1745970"/>
            <a:ext cx="4332675" cy="2501964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4551" y="1745970"/>
            <a:ext cx="4273860" cy="247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054660" y="1153874"/>
            <a:ext cx="3034680" cy="676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 smtClean="0"/>
              <a:t>Starostna struktura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47" y="3501008"/>
            <a:ext cx="4699253" cy="333646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57158"/>
            <a:ext cx="4997152" cy="28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0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260402"/>
            <a:ext cx="8661648" cy="586741"/>
          </a:xfrm>
        </p:spPr>
        <p:txBody>
          <a:bodyPr>
            <a:noAutofit/>
          </a:bodyPr>
          <a:lstStyle/>
          <a:p>
            <a:r>
              <a:rPr lang="sl-SI" sz="28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Kmetijstvo v Sloveniji se spreminja</a:t>
            </a:r>
            <a:r>
              <a:rPr lang="sl-SI" sz="2800" b="1" dirty="0" smtClean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 ali </a:t>
            </a:r>
            <a:r>
              <a:rPr lang="sl-SI" sz="2800" b="1" dirty="0"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pa se tudi razvija?</a:t>
            </a:r>
            <a:endParaRPr lang="en-GB" sz="2800" b="1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904825"/>
            <a:ext cx="4320480" cy="219541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4266786"/>
            <a:ext cx="4480497" cy="252028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904825"/>
            <a:ext cx="2911072" cy="219106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82" t="-15890"/>
          <a:stretch/>
        </p:blipFill>
        <p:spPr>
          <a:xfrm>
            <a:off x="25111" y="3840917"/>
            <a:ext cx="4461367" cy="29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1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8" name="Naslov 1"/>
          <p:cNvSpPr txBox="1">
            <a:spLocks/>
          </p:cNvSpPr>
          <p:nvPr/>
        </p:nvSpPr>
        <p:spPr>
          <a:xfrm>
            <a:off x="1043608" y="1153874"/>
            <a:ext cx="6683765" cy="662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KMETJE SKRBIJO ZA NARAVO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3185" y="2212074"/>
            <a:ext cx="4455019" cy="4169254"/>
          </a:xfrm>
          <a:prstGeom prst="rect">
            <a:avLst/>
          </a:prstGeom>
        </p:spPr>
      </p:pic>
      <p:pic>
        <p:nvPicPr>
          <p:cNvPr id="10" name="Označba mesta vsebin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39" y="2204864"/>
            <a:ext cx="453966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7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1230117" y="1268760"/>
            <a:ext cx="6683765" cy="691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DOBROBIT ŽIVALI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Označba mesta vsebin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2149918"/>
            <a:ext cx="4536959" cy="3727354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813" y="2149918"/>
            <a:ext cx="4374179" cy="372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5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108520" y="1181891"/>
            <a:ext cx="9144000" cy="720080"/>
          </a:xfrm>
        </p:spPr>
        <p:txBody>
          <a:bodyPr>
            <a:noAutofit/>
          </a:bodyPr>
          <a:lstStyle/>
          <a:p>
            <a:r>
              <a:rPr lang="sl-SI" sz="2800" b="1" dirty="0" smtClean="0"/>
              <a:t>Ali rabimo revizijo SN  SKP 2023 - 2027?</a:t>
            </a:r>
            <a:endParaRPr lang="en-GB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153875"/>
          </a:xfrm>
          <a:prstGeom prst="rect">
            <a:avLst/>
          </a:prstGeom>
        </p:spPr>
      </p:pic>
      <p:sp>
        <p:nvSpPr>
          <p:cNvPr id="7" name="Označba mesta vsebine 6"/>
          <p:cNvSpPr>
            <a:spLocks noGrp="1"/>
          </p:cNvSpPr>
          <p:nvPr>
            <p:ph idx="1"/>
          </p:nvPr>
        </p:nvSpPr>
        <p:spPr>
          <a:xfrm>
            <a:off x="457200" y="1844824"/>
            <a:ext cx="8507288" cy="482453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sl-SI" dirty="0" smtClean="0"/>
              <a:t>Spremenjene razmere v svetovnem, evropskem in domačem okolju</a:t>
            </a:r>
          </a:p>
          <a:p>
            <a:pPr lvl="1"/>
            <a:r>
              <a:rPr lang="sl-SI" dirty="0" smtClean="0"/>
              <a:t>Dvig cen gnojil in pomanjkanje na trgu</a:t>
            </a:r>
          </a:p>
          <a:p>
            <a:pPr lvl="1"/>
            <a:r>
              <a:rPr lang="sl-SI" dirty="0" smtClean="0"/>
              <a:t>Dvig cen vseh surovin</a:t>
            </a:r>
          </a:p>
          <a:p>
            <a:pPr lvl="1"/>
            <a:r>
              <a:rPr lang="sl-SI" dirty="0" smtClean="0"/>
              <a:t>Dvig cen energentov za potrebe kmetijstva</a:t>
            </a:r>
          </a:p>
          <a:p>
            <a:pPr lvl="1"/>
            <a:r>
              <a:rPr lang="sl-SI" dirty="0" smtClean="0"/>
              <a:t>Visoka inflacija</a:t>
            </a:r>
          </a:p>
          <a:p>
            <a:pPr lvl="1"/>
            <a:r>
              <a:rPr lang="sl-SI" dirty="0" smtClean="0"/>
              <a:t>Tveganje za preskrbo s hrano</a:t>
            </a:r>
          </a:p>
          <a:p>
            <a:pPr lvl="1"/>
            <a:r>
              <a:rPr lang="sl-SI" dirty="0" smtClean="0"/>
              <a:t>Neugodne vremenske razmere (požar/suša/neurja s točo/poplave)</a:t>
            </a:r>
          </a:p>
          <a:p>
            <a:pPr lvl="1"/>
            <a:r>
              <a:rPr lang="sl-SI" dirty="0" smtClean="0"/>
              <a:t>Vpliv vedno večjih </a:t>
            </a:r>
            <a:r>
              <a:rPr lang="sl-SI" dirty="0" err="1" smtClean="0"/>
              <a:t>okoljskih</a:t>
            </a:r>
            <a:r>
              <a:rPr lang="sl-SI" dirty="0" smtClean="0"/>
              <a:t> zahtev na pogoje za kmetovanje in pridelavo hrane (cena/količina)</a:t>
            </a:r>
          </a:p>
          <a:p>
            <a:pPr lvl="1"/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39672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359897"/>
            <a:ext cx="8229600" cy="772959"/>
          </a:xfrm>
        </p:spPr>
        <p:txBody>
          <a:bodyPr/>
          <a:lstStyle/>
          <a:p>
            <a:r>
              <a:rPr lang="sl-SI" dirty="0" smtClean="0"/>
              <a:t>Izzivi kmetijstva v prihodnje</a:t>
            </a: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3528" y="2307749"/>
            <a:ext cx="8229600" cy="4289603"/>
          </a:xfrm>
        </p:spPr>
        <p:txBody>
          <a:bodyPr>
            <a:normAutofit/>
          </a:bodyPr>
          <a:lstStyle/>
          <a:p>
            <a:r>
              <a:rPr lang="sl-SI" dirty="0" smtClean="0"/>
              <a:t>Implementacija SN SKP 2023-2027</a:t>
            </a:r>
          </a:p>
          <a:p>
            <a:pPr lvl="1"/>
            <a:r>
              <a:rPr lang="sl-SI" dirty="0" smtClean="0"/>
              <a:t>Pravočasni sprejem potrebne zakonodaje</a:t>
            </a:r>
          </a:p>
          <a:p>
            <a:pPr lvl="1"/>
            <a:r>
              <a:rPr lang="sl-SI" dirty="0" smtClean="0"/>
              <a:t>Dovolj informacij pri odločitvi za intervencije</a:t>
            </a:r>
          </a:p>
          <a:p>
            <a:pPr lvl="1"/>
            <a:r>
              <a:rPr lang="sl-SI" dirty="0" smtClean="0"/>
              <a:t>Pravočasna vložitev vloge in dopolnjevanje le-te</a:t>
            </a:r>
          </a:p>
          <a:p>
            <a:pPr lvl="1"/>
            <a:r>
              <a:rPr lang="sl-SI" dirty="0" smtClean="0"/>
              <a:t>Ekološko kmetijstvo</a:t>
            </a:r>
          </a:p>
          <a:p>
            <a:pPr lvl="1"/>
            <a:r>
              <a:rPr lang="sl-SI" dirty="0" smtClean="0"/>
              <a:t>Evidence </a:t>
            </a:r>
            <a:r>
              <a:rPr lang="en-AE" dirty="0" smtClean="0"/>
              <a:t>–</a:t>
            </a:r>
            <a:r>
              <a:rPr lang="sl-SI" dirty="0" smtClean="0"/>
              <a:t> elektronske </a:t>
            </a:r>
            <a:r>
              <a:rPr lang="en-AE" dirty="0" smtClean="0"/>
              <a:t>–</a:t>
            </a:r>
            <a:r>
              <a:rPr lang="sl-SI" dirty="0" smtClean="0"/>
              <a:t> (sedaj 8-10, + </a:t>
            </a:r>
            <a:r>
              <a:rPr lang="sl-SI" dirty="0" err="1" smtClean="0"/>
              <a:t>dod</a:t>
            </a:r>
            <a:r>
              <a:rPr lang="sl-SI" dirty="0" smtClean="0"/>
              <a:t>.)</a:t>
            </a:r>
          </a:p>
          <a:p>
            <a:pPr lvl="1"/>
            <a:r>
              <a:rPr lang="sl-SI" dirty="0" smtClean="0"/>
              <a:t>Knjigovodstvo </a:t>
            </a:r>
            <a:r>
              <a:rPr lang="en-AE" dirty="0" smtClean="0"/>
              <a:t>–</a:t>
            </a:r>
            <a:r>
              <a:rPr lang="sl-SI" dirty="0" smtClean="0"/>
              <a:t> priložnost ali ovira</a:t>
            </a:r>
          </a:p>
          <a:p>
            <a:pPr lvl="1"/>
            <a:r>
              <a:rPr lang="sl-SI" dirty="0" smtClean="0"/>
              <a:t>Obremenitev JSKS</a:t>
            </a:r>
          </a:p>
          <a:p>
            <a:pPr lvl="1"/>
            <a:endParaRPr lang="sl-SI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1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512" y="1328457"/>
            <a:ext cx="8712968" cy="588375"/>
          </a:xfrm>
        </p:spPr>
        <p:txBody>
          <a:bodyPr>
            <a:noAutofit/>
          </a:bodyPr>
          <a:lstStyle/>
          <a:p>
            <a:endParaRPr lang="en-GB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7768" y="1916832"/>
            <a:ext cx="8838728" cy="4447016"/>
          </a:xfrm>
        </p:spPr>
        <p:txBody>
          <a:bodyPr>
            <a:normAutofit/>
          </a:bodyPr>
          <a:lstStyle/>
          <a:p>
            <a:r>
              <a:rPr lang="sl-SI" sz="2800" dirty="0" smtClean="0"/>
              <a:t>Zakonodaja v interesu kmetov: spodbuja kmetovanje</a:t>
            </a:r>
          </a:p>
          <a:p>
            <a:r>
              <a:rPr lang="sl-SI" sz="2800" dirty="0" smtClean="0"/>
              <a:t>Davčna politika </a:t>
            </a:r>
            <a:r>
              <a:rPr lang="en-AE" sz="2800" dirty="0" smtClean="0"/>
              <a:t>–</a:t>
            </a:r>
            <a:r>
              <a:rPr lang="sl-SI" sz="2800" dirty="0" smtClean="0"/>
              <a:t> zelo pomembna</a:t>
            </a:r>
          </a:p>
          <a:p>
            <a:r>
              <a:rPr lang="sl-SI" sz="2800" dirty="0"/>
              <a:t>Divjad in zveri </a:t>
            </a:r>
            <a:r>
              <a:rPr lang="en-AE" sz="2800" dirty="0"/>
              <a:t>–</a:t>
            </a:r>
            <a:r>
              <a:rPr lang="sl-SI" sz="2800" dirty="0"/>
              <a:t> upravljanje!</a:t>
            </a:r>
          </a:p>
          <a:p>
            <a:r>
              <a:rPr lang="sl-SI" sz="2800" dirty="0" smtClean="0"/>
              <a:t>Mladim kmetom prihodnost: dohodek in ne le za preživetje</a:t>
            </a:r>
          </a:p>
          <a:p>
            <a:r>
              <a:rPr lang="sl-SI" sz="2800" dirty="0"/>
              <a:t>Več sredstev za kmetije (krizni </a:t>
            </a:r>
            <a:r>
              <a:rPr lang="sl-SI" sz="2800" dirty="0" smtClean="0"/>
              <a:t>ukrepi)</a:t>
            </a:r>
            <a:endParaRPr lang="sl-SI" sz="2800" dirty="0"/>
          </a:p>
          <a:p>
            <a:r>
              <a:rPr lang="sl-SI" sz="2800" dirty="0"/>
              <a:t>Promocija kmetijstva in delo </a:t>
            </a:r>
            <a:r>
              <a:rPr lang="sl-SI" sz="2800" dirty="0" smtClean="0"/>
              <a:t>kmeta</a:t>
            </a:r>
          </a:p>
          <a:p>
            <a:r>
              <a:rPr lang="sl-SI" sz="2800" dirty="0" smtClean="0"/>
              <a:t>Zagotavljanje delovanja javnih služb </a:t>
            </a:r>
            <a:r>
              <a:rPr lang="en-AE" sz="2800" dirty="0" smtClean="0"/>
              <a:t>–</a:t>
            </a:r>
            <a:r>
              <a:rPr lang="sl-SI" sz="2800" dirty="0" smtClean="0"/>
              <a:t> INVESTICIJE (znanje in opremo)</a:t>
            </a:r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5940152" y="2477719"/>
            <a:ext cx="3096344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16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90" y="-7642"/>
            <a:ext cx="9144000" cy="686564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97768" y="2654393"/>
            <a:ext cx="8748464" cy="3006856"/>
          </a:xfrm>
        </p:spPr>
        <p:txBody>
          <a:bodyPr>
            <a:normAutofit/>
          </a:bodyPr>
          <a:lstStyle/>
          <a:p>
            <a:endParaRPr lang="sl-SI" dirty="0" smtClean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5" name="Označba mesta vsebine 2"/>
          <p:cNvSpPr txBox="1">
            <a:spLocks/>
          </p:cNvSpPr>
          <p:nvPr/>
        </p:nvSpPr>
        <p:spPr>
          <a:xfrm>
            <a:off x="5940152" y="2477719"/>
            <a:ext cx="3096344" cy="4104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3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6928" y="1412776"/>
            <a:ext cx="8712968" cy="1143000"/>
          </a:xfrm>
        </p:spPr>
        <p:txBody>
          <a:bodyPr>
            <a:normAutofit/>
          </a:bodyPr>
          <a:lstStyle/>
          <a:p>
            <a:r>
              <a:rPr lang="sl-SI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Hvala za pozornost.</a:t>
            </a:r>
            <a:endParaRPr lang="en-GB" sz="6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231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45" y="2060848"/>
            <a:ext cx="8581110" cy="414154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5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12153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Ekonomski položaj kmetijstva</a:t>
            </a:r>
            <a:br>
              <a:rPr lang="sl-SI" dirty="0"/>
            </a:b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Faktorski dohodek, ki ostane kmetijstvu za poplačilo lastnega dela, kapitala in zemlje, je v kmetijstvu Slovenije </a:t>
            </a:r>
            <a:r>
              <a:rPr lang="sl-SI" dirty="0" smtClean="0"/>
              <a:t>med </a:t>
            </a:r>
            <a:r>
              <a:rPr lang="sl-SI" dirty="0"/>
              <a:t>najnižjimi v EU. 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Od </a:t>
            </a:r>
            <a:r>
              <a:rPr lang="sl-SI" dirty="0"/>
              <a:t>leta 2015 do leta 2019 je v povprečju znašal 5.977 </a:t>
            </a:r>
            <a:r>
              <a:rPr lang="sl-SI" dirty="0" smtClean="0"/>
              <a:t>evrov, </a:t>
            </a:r>
            <a:r>
              <a:rPr lang="sl-SI" dirty="0"/>
              <a:t>kar je 38 % povprečja </a:t>
            </a:r>
            <a:r>
              <a:rPr lang="sl-SI" dirty="0" smtClean="0"/>
              <a:t>EU</a:t>
            </a:r>
            <a:r>
              <a:rPr lang="sl-S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7951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1856" y="115387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l-SI" dirty="0"/>
              <a:t>Ekonomski položaj kmetijstva</a:t>
            </a:r>
            <a:br>
              <a:rPr lang="sl-SI" dirty="0"/>
            </a:br>
            <a:endParaRPr lang="en-GB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1856" y="1988840"/>
            <a:ext cx="8229600" cy="4262497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Povprečna </a:t>
            </a:r>
            <a:r>
              <a:rPr lang="sl-SI" dirty="0"/>
              <a:t>velikost slovenskega KMG je bistveno manjša od EU povprečja (Slovenija: 6,9 ha, EU: 15,2 ha) </a:t>
            </a:r>
          </a:p>
          <a:p>
            <a:r>
              <a:rPr lang="sl-SI" dirty="0" smtClean="0"/>
              <a:t>Delež </a:t>
            </a:r>
            <a:r>
              <a:rPr lang="sl-SI" dirty="0"/>
              <a:t>trajnega travinja Slovenije </a:t>
            </a:r>
            <a:r>
              <a:rPr lang="sl-SI" b="1" dirty="0"/>
              <a:t>je drugi največji v EU, </a:t>
            </a:r>
            <a:r>
              <a:rPr lang="sl-SI" dirty="0"/>
              <a:t>takoj za Irsko (Slovenija: 58 %, Irska: 90 %, EU: 31 %)</a:t>
            </a:r>
          </a:p>
          <a:p>
            <a:r>
              <a:rPr lang="sl-SI" dirty="0" smtClean="0"/>
              <a:t>Velik </a:t>
            </a:r>
            <a:r>
              <a:rPr lang="sl-SI" dirty="0"/>
              <a:t>delež kmetijskih zemljišč se nahaja na območjih z omejenimi dejavniki (Slovenija: </a:t>
            </a:r>
            <a:r>
              <a:rPr lang="sl-SI" b="1" dirty="0"/>
              <a:t>76 %</a:t>
            </a:r>
            <a:r>
              <a:rPr lang="sl-SI" dirty="0"/>
              <a:t>, EU: 58 %)</a:t>
            </a:r>
          </a:p>
          <a:p>
            <a:r>
              <a:rPr lang="sl-SI" dirty="0" smtClean="0"/>
              <a:t>V </a:t>
            </a:r>
            <a:r>
              <a:rPr lang="sl-SI" dirty="0"/>
              <a:t>slovenskem kmetijstvu prevladujejo </a:t>
            </a:r>
            <a:r>
              <a:rPr lang="sl-SI" dirty="0" err="1" smtClean="0"/>
              <a:t>nespecializirana</a:t>
            </a:r>
            <a:r>
              <a:rPr lang="sl-SI" dirty="0" smtClean="0"/>
              <a:t> </a:t>
            </a:r>
            <a:r>
              <a:rPr lang="sl-SI" dirty="0"/>
              <a:t>KMG, ki so manj produktivna in ustvarjajo nižje dohodke (Slovenija: 56 %, EU: 51 </a:t>
            </a:r>
            <a:r>
              <a:rPr lang="sl-SI" dirty="0" smtClean="0"/>
              <a:t>%)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3111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l-SI" sz="3600" dirty="0" smtClean="0"/>
              <a:t>Velika cenovna nihanja vhodnih surovin</a:t>
            </a:r>
            <a:endParaRPr lang="en-GB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2077" y="1700808"/>
            <a:ext cx="8924419" cy="495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EKOLOŠKO KMETI</a:t>
            </a:r>
            <a:endParaRPr lang="en-GB" dirty="0"/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079" y="6453336"/>
            <a:ext cx="951058" cy="49991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60848"/>
            <a:ext cx="7778839" cy="400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792088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Razvoj dopolnilnih dejavnosti na kmetijah</a:t>
            </a:r>
            <a:endParaRPr lang="en-GB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7480" y="-6060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Prikaz presečnih obdobij odobrenih vrst DDK med leti 2001-2011 in 2012-2022 in delež kmetij z živilsko dopolnilno dejavnostjo.</a:t>
            </a:r>
            <a:endParaRPr kumimoji="0" lang="sl-SI" alt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38" y="1844824"/>
            <a:ext cx="4354654" cy="2449493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7531" y="4375464"/>
            <a:ext cx="4283968" cy="240973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352" y="1844823"/>
            <a:ext cx="4354654" cy="2449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900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E508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858342"/>
            <a:ext cx="8229600" cy="1143000"/>
          </a:xfrm>
        </p:spPr>
        <p:txBody>
          <a:bodyPr>
            <a:normAutofit/>
          </a:bodyPr>
          <a:lstStyle/>
          <a:p>
            <a:r>
              <a:rPr lang="sl-SI" sz="2800" b="1" dirty="0" smtClean="0"/>
              <a:t>Razvoj dopolnilnih dejavnosti na kmetijah</a:t>
            </a:r>
            <a:endParaRPr lang="en-GB" sz="2800" b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9144000" cy="1153875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117480" y="-60600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Prikaz presečnih obdobij odobrenih vrst DDK med leti 2001-2011 in 2012-2022 in delež kmetij z živilsko dopolnilno dejavnostjo.</a:t>
            </a:r>
            <a:endParaRPr kumimoji="0" lang="sl-SI" altLang="sl-SI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oljeZBesedilom 6"/>
          <p:cNvSpPr txBox="1"/>
          <p:nvPr/>
        </p:nvSpPr>
        <p:spPr>
          <a:xfrm>
            <a:off x="1251179" y="1753719"/>
            <a:ext cx="6629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Prikaz presečnih obdobij odobrenih vrst DDK med leti 2001-2011 in </a:t>
            </a:r>
            <a:endParaRPr lang="sl-SI" b="1" dirty="0" smtClean="0"/>
          </a:p>
          <a:p>
            <a:r>
              <a:rPr lang="sl-SI" b="1" dirty="0" smtClean="0"/>
              <a:t>2012-2022 </a:t>
            </a:r>
            <a:r>
              <a:rPr lang="sl-SI" b="1" dirty="0"/>
              <a:t>in delež kmetij z živilsko dopolnilno dejavnostjo.</a:t>
            </a:r>
            <a:endParaRPr lang="sl-SI" dirty="0"/>
          </a:p>
          <a:p>
            <a:endParaRPr lang="en-GB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342244"/>
            <a:ext cx="7318896" cy="439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68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sl-SI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4312</TotalTime>
  <Words>662</Words>
  <Application>Microsoft Office PowerPoint</Application>
  <PresentationFormat>Diaprojekcija na zaslonu (4:3)</PresentationFormat>
  <Paragraphs>78</Paragraphs>
  <Slides>25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25</vt:i4>
      </vt:variant>
    </vt:vector>
  </HeadingPairs>
  <TitlesOfParts>
    <vt:vector size="32" baseType="lpstr">
      <vt:lpstr>Arial</vt:lpstr>
      <vt:lpstr>Calibri</vt:lpstr>
      <vt:lpstr>Tahoma</vt:lpstr>
      <vt:lpstr>Times New Roman</vt:lpstr>
      <vt:lpstr>Verdana</vt:lpstr>
      <vt:lpstr>Officeova tema</vt:lpstr>
      <vt:lpstr>Default Design</vt:lpstr>
      <vt:lpstr>37. TRADICIONALNI POSVET JAVNE SLUŽBE KMETIJSKEGA SVETOVANJA (JSKS)</vt:lpstr>
      <vt:lpstr>Kmetijstvo v Sloveniji se spreminja, ali pa se tudi razvija?</vt:lpstr>
      <vt:lpstr>PowerPointova predstavitev</vt:lpstr>
      <vt:lpstr>Ekonomski položaj kmetijstva </vt:lpstr>
      <vt:lpstr>Ekonomski položaj kmetijstva </vt:lpstr>
      <vt:lpstr>Velika cenovna nihanja vhodnih surovin</vt:lpstr>
      <vt:lpstr>EKOLOŠKO KMETI</vt:lpstr>
      <vt:lpstr>Razvoj dopolnilnih dejavnosti na kmetijah</vt:lpstr>
      <vt:lpstr>Razvoj dopolnilnih dejavnosti na kmetijah</vt:lpstr>
      <vt:lpstr>Razvoj na OMD območjih</vt:lpstr>
      <vt:lpstr>Spremembe v rabi kmetijskih zemljišč OMD raba l.2010 =100</vt:lpstr>
      <vt:lpstr>Spremembe v rabi kmetijskih zemljišč OMD raba l.2010 =100</vt:lpstr>
      <vt:lpstr>Spremembe v rabi kmetijskih zemljišč OMD raba l.2010 =100</vt:lpstr>
      <vt:lpstr>Spremembe v številu KMG z živalmi</vt:lpstr>
      <vt:lpstr>Ekonomska moč kmetij na OMD in ostalih območjih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Ali rabimo revizijo SN  SKP 2023 - 2027?</vt:lpstr>
      <vt:lpstr>Izzivi kmetijstva v prihodnje</vt:lpstr>
      <vt:lpstr>PowerPointova predstavitev</vt:lpstr>
      <vt:lpstr>Hvala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37. TRADICIONALNI POSVET JAVNE SLUŽBE KMETIJSKEGA SVETOVANJA (JSKS)</dc:title>
  <dc:creator>Neja Žogan</dc:creator>
  <cp:lastModifiedBy>Robert Peklaj</cp:lastModifiedBy>
  <cp:revision>88</cp:revision>
  <dcterms:created xsi:type="dcterms:W3CDTF">2022-10-11T08:27:50Z</dcterms:created>
  <dcterms:modified xsi:type="dcterms:W3CDTF">2022-12-06T12:08:49Z</dcterms:modified>
</cp:coreProperties>
</file>