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8" r:id="rId5"/>
    <p:sldId id="271" r:id="rId6"/>
    <p:sldId id="260" r:id="rId7"/>
    <p:sldId id="266" r:id="rId8"/>
    <p:sldId id="274" r:id="rId9"/>
    <p:sldId id="275" r:id="rId10"/>
    <p:sldId id="279" r:id="rId11"/>
    <p:sldId id="277" r:id="rId12"/>
    <p:sldId id="276" r:id="rId13"/>
    <p:sldId id="259" r:id="rId14"/>
    <p:sldId id="280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zdelek brez naslova" id="{547527CA-0A0B-4662-9027-2B0623854A0D}">
          <p14:sldIdLst/>
        </p14:section>
        <p14:section name="Razdelek brez naslova" id="{12DEF04B-D983-4F83-AF1F-B97D74D759F3}">
          <p14:sldIdLst>
            <p14:sldId id="256"/>
            <p14:sldId id="257"/>
            <p14:sldId id="267"/>
            <p14:sldId id="268"/>
            <p14:sldId id="271"/>
            <p14:sldId id="260"/>
            <p14:sldId id="266"/>
            <p14:sldId id="274"/>
            <p14:sldId id="275"/>
            <p14:sldId id="279"/>
            <p14:sldId id="277"/>
            <p14:sldId id="276"/>
            <p14:sldId id="259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94612" autoAdjust="0"/>
  </p:normalViewPr>
  <p:slideViewPr>
    <p:cSldViewPr snapToGrid="0">
      <p:cViewPr>
        <p:scale>
          <a:sx n="85" d="100"/>
          <a:sy n="85" d="100"/>
        </p:scale>
        <p:origin x="-90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1E101-AAD8-42CC-AA93-226510069747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34C7D-E2E0-48FE-BB18-21C3517CB3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227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794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298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8347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13E7-6E06-4309-BBBB-7D8F5BDD3C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520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71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286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629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798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682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99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452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628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5B28-6769-47E2-8A85-7968E2CEC8E1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000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uvhvvr.gov.s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937056"/>
          </a:xfrm>
        </p:spPr>
        <p:txBody>
          <a:bodyPr>
            <a:normAutofit/>
          </a:bodyPr>
          <a:lstStyle/>
          <a:p>
            <a:r>
              <a:rPr lang="sl-SI" sz="4400" dirty="0" smtClean="0">
                <a:latin typeface="Calibri" panose="020F0502020204030204" pitchFamily="34" charset="0"/>
                <a:cs typeface="Arial" panose="020B0604020202020204" pitchFamily="34" charset="0"/>
              </a:rPr>
              <a:t>Novosti pri registrih UVHVVR</a:t>
            </a:r>
            <a:endParaRPr lang="sl-SI" sz="4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02194" y="4129187"/>
            <a:ext cx="6407698" cy="2167466"/>
          </a:xfrm>
        </p:spPr>
        <p:txBody>
          <a:bodyPr>
            <a:normAutofit/>
          </a:bodyPr>
          <a:lstStyle/>
          <a:p>
            <a:pPr algn="l"/>
            <a:r>
              <a:rPr lang="sl-SI" sz="1400" dirty="0" smtClean="0"/>
              <a:t>			</a:t>
            </a:r>
          </a:p>
          <a:p>
            <a:pPr algn="l">
              <a:spcBef>
                <a:spcPts val="0"/>
              </a:spcBef>
            </a:pPr>
            <a:r>
              <a:rPr lang="sl-SI" sz="1400" dirty="0" smtClean="0"/>
              <a:t> </a:t>
            </a:r>
            <a:r>
              <a:rPr lang="sl-SI" kern="300" dirty="0" smtClean="0">
                <a:cs typeface="Arial" panose="020B0604020202020204" pitchFamily="34" charset="0"/>
              </a:rPr>
              <a:t>Uprava za varno hrano, veterinarstvo</a:t>
            </a:r>
          </a:p>
          <a:p>
            <a:pPr algn="l">
              <a:spcBef>
                <a:spcPts val="0"/>
              </a:spcBef>
            </a:pPr>
            <a:r>
              <a:rPr lang="sl-SI" kern="300" dirty="0">
                <a:cs typeface="Arial" panose="020B0604020202020204" pitchFamily="34" charset="0"/>
              </a:rPr>
              <a:t> </a:t>
            </a:r>
            <a:r>
              <a:rPr lang="sl-SI" kern="300" dirty="0" smtClean="0">
                <a:cs typeface="Arial" panose="020B0604020202020204" pitchFamily="34" charset="0"/>
              </a:rPr>
              <a:t>in varstvo rastlin</a:t>
            </a:r>
          </a:p>
          <a:p>
            <a:pPr algn="l">
              <a:spcBef>
                <a:spcPts val="0"/>
              </a:spcBef>
            </a:pPr>
            <a:r>
              <a:rPr lang="sl-SI" kern="300" dirty="0">
                <a:cs typeface="Arial" panose="020B0604020202020204" pitchFamily="34" charset="0"/>
              </a:rPr>
              <a:t> </a:t>
            </a:r>
            <a:r>
              <a:rPr lang="sl-SI" kern="300" dirty="0" smtClean="0">
                <a:cs typeface="Arial" panose="020B0604020202020204" pitchFamily="34" charset="0"/>
              </a:rPr>
              <a:t>SIRIS</a:t>
            </a:r>
            <a:endParaRPr lang="sl-SI" kern="300" dirty="0"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sl-SI" sz="2000" kern="300" dirty="0" smtClean="0"/>
              <a:t>  </a:t>
            </a:r>
          </a:p>
          <a:p>
            <a:pPr algn="l">
              <a:spcBef>
                <a:spcPts val="0"/>
              </a:spcBef>
            </a:pPr>
            <a:r>
              <a:rPr lang="sl-SI" sz="1800" kern="300" dirty="0"/>
              <a:t> </a:t>
            </a:r>
            <a:r>
              <a:rPr lang="sl-SI" sz="1800" kern="300" dirty="0" smtClean="0"/>
              <a:t> mag. </a:t>
            </a:r>
            <a:r>
              <a:rPr lang="sl-SI" sz="1800" kern="300" dirty="0" smtClean="0">
                <a:cs typeface="Arial" panose="020B0604020202020204" pitchFamily="34" charset="0"/>
              </a:rPr>
              <a:t>Maja Vilfan</a:t>
            </a:r>
          </a:p>
          <a:p>
            <a:pPr algn="l">
              <a:spcBef>
                <a:spcPts val="0"/>
              </a:spcBef>
            </a:pPr>
            <a:r>
              <a:rPr lang="sl-SI" sz="1800" kern="300" dirty="0">
                <a:cs typeface="Arial" panose="020B0604020202020204" pitchFamily="34" charset="0"/>
              </a:rPr>
              <a:t> </a:t>
            </a:r>
            <a:r>
              <a:rPr lang="sl-SI" sz="1800" kern="300" dirty="0" smtClean="0">
                <a:cs typeface="Arial" panose="020B0604020202020204" pitchFamily="34" charset="0"/>
              </a:rPr>
              <a:t> Januar 2019</a:t>
            </a:r>
          </a:p>
          <a:p>
            <a:pPr algn="l"/>
            <a:endParaRPr lang="sl-SI" sz="1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52" y="2434314"/>
            <a:ext cx="4913745" cy="3389746"/>
          </a:xfrm>
          <a:prstGeom prst="rect">
            <a:avLst/>
          </a:prstGeom>
        </p:spPr>
      </p:pic>
      <p:pic>
        <p:nvPicPr>
          <p:cNvPr id="5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60" y="4818086"/>
            <a:ext cx="1441891" cy="11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224" y="3612132"/>
            <a:ext cx="786431" cy="65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2867" y="949394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b="1" dirty="0"/>
              <a:t>P</a:t>
            </a:r>
            <a:r>
              <a:rPr lang="sl-SI" sz="4000" b="1" dirty="0" smtClean="0"/>
              <a:t>ostopek registracije obratov na področju primarne pridelave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196445"/>
            <a:ext cx="10515600" cy="3980518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pPr marL="0" indent="0">
              <a:buNone/>
            </a:pPr>
            <a:r>
              <a:rPr lang="sl-SI" dirty="0"/>
              <a:t>Nosilci živilske dejavnosti in nosilci dejavnosti poslovanja s krmo morajo ob </a:t>
            </a:r>
            <a:r>
              <a:rPr lang="sl-SI" dirty="0" smtClean="0"/>
              <a:t>oddaji </a:t>
            </a:r>
            <a:r>
              <a:rPr lang="sl-SI" dirty="0"/>
              <a:t>zbirne vloge zgolj dopolniti oziroma </a:t>
            </a:r>
            <a:r>
              <a:rPr lang="sl-SI" dirty="0" smtClean="0"/>
              <a:t>popraviti </a:t>
            </a:r>
            <a:r>
              <a:rPr lang="sl-SI" dirty="0" err="1"/>
              <a:t>predizpolnjeno</a:t>
            </a:r>
            <a:r>
              <a:rPr lang="sl-SI" dirty="0"/>
              <a:t> vlogo za registracijo </a:t>
            </a:r>
            <a:r>
              <a:rPr lang="sl-SI" dirty="0" smtClean="0"/>
              <a:t>obrata:</a:t>
            </a:r>
          </a:p>
          <a:p>
            <a:r>
              <a:rPr lang="sl-SI" dirty="0" smtClean="0"/>
              <a:t> </a:t>
            </a:r>
            <a:r>
              <a:rPr lang="sl-SI" dirty="0"/>
              <a:t>na področju primarne pridelave živil rastlinskega izvora in registracijo obrata na področju primarne pridelave </a:t>
            </a:r>
            <a:r>
              <a:rPr lang="sl-SI" dirty="0" smtClean="0"/>
              <a:t>krme;</a:t>
            </a:r>
          </a:p>
          <a:p>
            <a:r>
              <a:rPr lang="sl-SI" dirty="0" smtClean="0"/>
              <a:t> podatke </a:t>
            </a:r>
            <a:r>
              <a:rPr lang="sl-SI" dirty="0"/>
              <a:t>o oddaji živali in živalskih proizvodov v promet na obrazcu Oddaja živali in živalskih proizvodov v </a:t>
            </a:r>
            <a:r>
              <a:rPr lang="sl-SI" dirty="0" smtClean="0"/>
              <a:t>promet.</a:t>
            </a:r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849"/>
            <a:ext cx="4357511" cy="11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2867" y="949394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b="1" dirty="0" smtClean="0"/>
              <a:t>Novosti – primarna proizvodnja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196445"/>
            <a:ext cx="10515600" cy="3980518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dirty="0" smtClean="0"/>
              <a:t>Na </a:t>
            </a:r>
            <a:r>
              <a:rPr lang="sl-SI" dirty="0"/>
              <a:t>obrazcu za registracijo obrata so v letošnjem letu polja </a:t>
            </a:r>
            <a:r>
              <a:rPr lang="sl-SI" b="1" dirty="0" err="1"/>
              <a:t>predizpolnjena</a:t>
            </a:r>
            <a:r>
              <a:rPr lang="sl-SI" dirty="0"/>
              <a:t> s podatki iz zadnje  vloge, ki je bila registrirana v Register obratov. </a:t>
            </a:r>
            <a:endParaRPr lang="sl-SI" dirty="0" smtClean="0"/>
          </a:p>
          <a:p>
            <a:r>
              <a:rPr lang="sl-SI" dirty="0" smtClean="0"/>
              <a:t>Nosilec </a:t>
            </a:r>
            <a:r>
              <a:rPr lang="sl-SI" dirty="0"/>
              <a:t>dejavnosti mora podatke skrbno preveriti. Če je prišlo v letošnjem letu do sprememb, je nosilec dejavnosti dolžan podatke spremeniti oz. dopolniti, če se ti razlikujejo od tistih, ki jih vsebuje </a:t>
            </a:r>
            <a:r>
              <a:rPr lang="sl-SI" dirty="0" err="1" smtClean="0"/>
              <a:t>predizpolnjena</a:t>
            </a:r>
            <a:r>
              <a:rPr lang="sl-SI" dirty="0" smtClean="0"/>
              <a:t> </a:t>
            </a:r>
            <a:r>
              <a:rPr lang="sl-SI" dirty="0"/>
              <a:t>vloga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849"/>
            <a:ext cx="4357511" cy="11627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6" y="446528"/>
            <a:ext cx="2362405" cy="131837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388" y="1273113"/>
            <a:ext cx="2095746" cy="136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1322" y="1194683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b="1" dirty="0" smtClean="0"/>
              <a:t>G-MID planine/skupnega pašnika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196445"/>
            <a:ext cx="10515600" cy="39805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Planina/skupni </a:t>
            </a:r>
            <a:r>
              <a:rPr lang="sl-SI" dirty="0"/>
              <a:t>pašnik je v skladu s predpisi s področja identifikacije </a:t>
            </a:r>
            <a:r>
              <a:rPr lang="sl-SI" dirty="0" err="1"/>
              <a:t>jn</a:t>
            </a:r>
            <a:r>
              <a:rPr lang="sl-SI" dirty="0"/>
              <a:t> registracije živali gospodarstvo, kjer se pasejo živali, in ima dodeljeno G-MID številko. </a:t>
            </a:r>
            <a:r>
              <a:rPr lang="sl-SI" dirty="0" smtClean="0"/>
              <a:t>G-MID </a:t>
            </a:r>
            <a:r>
              <a:rPr lang="sl-SI" dirty="0"/>
              <a:t>lahko vključuje več ID-jev planin:</a:t>
            </a:r>
          </a:p>
          <a:p>
            <a:r>
              <a:rPr lang="sl-SI" dirty="0" smtClean="0"/>
              <a:t> </a:t>
            </a:r>
            <a:r>
              <a:rPr lang="sl-SI" dirty="0"/>
              <a:t>če se živali istih imetnikov premikajo, npr. iz </a:t>
            </a:r>
            <a:r>
              <a:rPr lang="sl-SI" dirty="0" err="1"/>
              <a:t>predplanine</a:t>
            </a:r>
            <a:r>
              <a:rPr lang="sl-SI" dirty="0"/>
              <a:t> na planino in nato na visokogorsko planino, to predstavlja en G-MID, na katerega se priglašajo premiki živali;</a:t>
            </a:r>
          </a:p>
          <a:p>
            <a:r>
              <a:rPr lang="sl-SI" dirty="0" smtClean="0"/>
              <a:t> </a:t>
            </a:r>
            <a:r>
              <a:rPr lang="sl-SI" dirty="0"/>
              <a:t>če gre za ločena gospodarstva, na katerih se pasejo živali različnih imetnikov in se živali med seboj ne srečujejo, to predstavlja več G-MID-ov. Premiki se priglašajo za vsak G-MID </a:t>
            </a:r>
            <a:r>
              <a:rPr lang="sl-SI" dirty="0" smtClean="0"/>
              <a:t>posebej.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849"/>
            <a:ext cx="4357511" cy="1162755"/>
          </a:xfrm>
          <a:prstGeom prst="rect">
            <a:avLst/>
          </a:prstGeom>
        </p:spPr>
      </p:pic>
      <p:pic>
        <p:nvPicPr>
          <p:cNvPr id="5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11" y="226243"/>
            <a:ext cx="2969444" cy="177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46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 smtClean="0"/>
              <a:t>Planine/skupni pašniki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sz="2600" dirty="0" smtClean="0"/>
          </a:p>
          <a:p>
            <a:endParaRPr lang="sl-SI" dirty="0" smtClean="0"/>
          </a:p>
          <a:p>
            <a:r>
              <a:rPr lang="sl-SI" dirty="0" smtClean="0"/>
              <a:t>Podatki </a:t>
            </a:r>
            <a:r>
              <a:rPr lang="sl-SI" dirty="0"/>
              <a:t>iz </a:t>
            </a:r>
            <a:r>
              <a:rPr lang="sl-SI" dirty="0" smtClean="0"/>
              <a:t>Zapisnika </a:t>
            </a:r>
            <a:r>
              <a:rPr lang="sl-SI" dirty="0"/>
              <a:t>o </a:t>
            </a:r>
            <a:r>
              <a:rPr lang="sl-SI" dirty="0" err="1"/>
              <a:t>prigonu</a:t>
            </a:r>
            <a:r>
              <a:rPr lang="sl-SI" dirty="0"/>
              <a:t> živali na pašo na planino/skupni </a:t>
            </a:r>
            <a:r>
              <a:rPr lang="sl-SI" dirty="0" smtClean="0"/>
              <a:t>pašnik  </a:t>
            </a:r>
            <a:r>
              <a:rPr lang="sl-SI" dirty="0"/>
              <a:t>za  govedo </a:t>
            </a:r>
            <a:r>
              <a:rPr lang="sl-SI" dirty="0" smtClean="0"/>
              <a:t>se avtomatsko prenesejo </a:t>
            </a:r>
            <a:r>
              <a:rPr lang="sl-SI" dirty="0"/>
              <a:t>iz </a:t>
            </a:r>
            <a:r>
              <a:rPr lang="sl-SI" dirty="0" smtClean="0"/>
              <a:t>CRG in jih ni potrebno vnašati pri vnosu zbirne vloge.</a:t>
            </a:r>
            <a:endParaRPr lang="sl-SI" dirty="0"/>
          </a:p>
          <a:p>
            <a:r>
              <a:rPr lang="sl-SI" dirty="0" smtClean="0"/>
              <a:t>Nosilec </a:t>
            </a:r>
            <a:r>
              <a:rPr lang="sl-SI" dirty="0"/>
              <a:t>KMG mora zato obvezno priglasiti premike goveda na planino/skupni pašnik s pomočjo zapisnika o prigonu pooblaščeni veterinarski organizaciji </a:t>
            </a:r>
            <a:r>
              <a:rPr lang="sl-SI" b="1" dirty="0"/>
              <a:t>vsaj štiri dni pred</a:t>
            </a:r>
            <a:r>
              <a:rPr lang="sl-SI" dirty="0"/>
              <a:t> posredovanjem tega zapisnika ARSKTRP oz. najkasneje 15 dni po prigonu. </a:t>
            </a:r>
            <a:endParaRPr lang="sl-SI" dirty="0" smtClean="0"/>
          </a:p>
        </p:txBody>
      </p:sp>
      <p:pic>
        <p:nvPicPr>
          <p:cNvPr id="4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56" y="159592"/>
            <a:ext cx="2448480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696"/>
            <a:ext cx="4357511" cy="11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 za pozornost! 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Informacije </a:t>
            </a:r>
            <a:r>
              <a:rPr lang="de-DE" b="1" dirty="0"/>
              <a:t>na </a:t>
            </a:r>
            <a:r>
              <a:rPr lang="de-DE" b="1" dirty="0" err="1"/>
              <a:t>naslovu</a:t>
            </a:r>
            <a:r>
              <a:rPr lang="de-DE" b="1" dirty="0"/>
              <a:t>:</a:t>
            </a:r>
            <a:endParaRPr lang="sl-SI" dirty="0"/>
          </a:p>
          <a:p>
            <a:pPr marL="0" indent="0">
              <a:buNone/>
            </a:pPr>
            <a:r>
              <a:rPr lang="de-DE" dirty="0"/>
              <a:t>UVHVVR-SIRIS, </a:t>
            </a:r>
            <a:r>
              <a:rPr lang="de-DE" dirty="0" err="1"/>
              <a:t>Dunajska</a:t>
            </a:r>
            <a:r>
              <a:rPr lang="de-DE" dirty="0"/>
              <a:t> 22, 1000 Ljubljana,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www.uvhvvr.gov.si</a:t>
            </a:r>
            <a:endParaRPr lang="sl-SI" dirty="0"/>
          </a:p>
          <a:p>
            <a:pPr marL="0" indent="0">
              <a:buNone/>
            </a:pPr>
            <a:r>
              <a:rPr lang="de-DE" b="1" dirty="0"/>
              <a:t> </a:t>
            </a:r>
            <a:endParaRPr lang="sl-SI" b="1" dirty="0" smtClean="0"/>
          </a:p>
          <a:p>
            <a:pPr marL="0" indent="0">
              <a:buNone/>
            </a:pPr>
            <a:r>
              <a:rPr lang="de-DE" b="1" dirty="0" err="1" smtClean="0"/>
              <a:t>Informacijska</a:t>
            </a:r>
            <a:r>
              <a:rPr lang="de-DE" b="1" dirty="0" smtClean="0"/>
              <a:t> </a:t>
            </a:r>
            <a:r>
              <a:rPr lang="de-DE" b="1" dirty="0" err="1"/>
              <a:t>telefonska</a:t>
            </a:r>
            <a:r>
              <a:rPr lang="de-DE" b="1" dirty="0"/>
              <a:t> </a:t>
            </a:r>
            <a:r>
              <a:rPr lang="de-DE" b="1" dirty="0" err="1"/>
              <a:t>številka</a:t>
            </a:r>
            <a:r>
              <a:rPr lang="de-DE" b="1" dirty="0"/>
              <a:t>:</a:t>
            </a:r>
            <a:endParaRPr lang="sl-SI" dirty="0"/>
          </a:p>
          <a:p>
            <a:pPr marL="0" indent="0">
              <a:buNone/>
            </a:pPr>
            <a:r>
              <a:rPr lang="de-DE" dirty="0"/>
              <a:t>Tel.: 01/300 13 66</a:t>
            </a:r>
            <a:r>
              <a:rPr lang="sl-SI" dirty="0"/>
              <a:t> (uradne ure: pon., sre., pet.: 9.00-12.00, sre.: 14.00-16.00)</a:t>
            </a:r>
          </a:p>
          <a:p>
            <a:pPr marL="0" indent="0">
              <a:buNone/>
            </a:pPr>
            <a:r>
              <a:rPr lang="sl-SI" b="1" dirty="0"/>
              <a:t> 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Elektronska pošta</a:t>
            </a:r>
            <a:r>
              <a:rPr lang="sl-SI" dirty="0"/>
              <a:t>: info.sir@gov.si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649" y="365125"/>
            <a:ext cx="3947502" cy="24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73" y="365125"/>
            <a:ext cx="112680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5188" y="1027906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b="1" dirty="0" smtClean="0"/>
              <a:t>Ukinitev izjeme pri gospodarstvih z enim prašičem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980518"/>
          </a:xfrm>
        </p:spPr>
        <p:txBody>
          <a:bodyPr>
            <a:normAutofit/>
          </a:bodyPr>
          <a:lstStyle/>
          <a:p>
            <a:pPr lvl="0"/>
            <a:r>
              <a:rPr lang="sl-SI" dirty="0" smtClean="0"/>
              <a:t>Zaradi spremembe predpisov se morajo vsi </a:t>
            </a:r>
            <a:r>
              <a:rPr lang="sl-SI" dirty="0"/>
              <a:t>imetniki </a:t>
            </a:r>
            <a:r>
              <a:rPr lang="sl-SI" dirty="0" smtClean="0"/>
              <a:t>prašičev, </a:t>
            </a:r>
            <a:r>
              <a:rPr lang="sl-SI" dirty="0"/>
              <a:t>brez izjem, </a:t>
            </a:r>
            <a:r>
              <a:rPr lang="sl-SI" dirty="0" smtClean="0"/>
              <a:t> </a:t>
            </a:r>
            <a:r>
              <a:rPr lang="sl-SI" dirty="0"/>
              <a:t>vpisati v EIRŽ in registrirati gospodarstvo.</a:t>
            </a:r>
          </a:p>
          <a:p>
            <a:pPr lvl="0"/>
            <a:r>
              <a:rPr lang="sl-SI" dirty="0"/>
              <a:t>Na vsa gospodarstva je treba s pomočjo spremnega lista za prašiče poleg odhodov, sporočati tudi </a:t>
            </a:r>
            <a:r>
              <a:rPr lang="sl-SI" b="1" dirty="0"/>
              <a:t>prihode</a:t>
            </a:r>
            <a:r>
              <a:rPr lang="sl-SI" dirty="0"/>
              <a:t>. Doslej imetnikom, ki so redili enega prašiča ni bilo treba sporočati prihodov.</a:t>
            </a:r>
          </a:p>
          <a:p>
            <a:pPr lvl="0"/>
            <a:r>
              <a:rPr lang="sl-SI" dirty="0"/>
              <a:t>Spremembe aplikacije </a:t>
            </a:r>
            <a:r>
              <a:rPr lang="sl-SI" dirty="0" err="1"/>
              <a:t>Volos</a:t>
            </a:r>
            <a:r>
              <a:rPr lang="sl-SI" dirty="0"/>
              <a:t> </a:t>
            </a:r>
            <a:r>
              <a:rPr lang="sl-SI" dirty="0" smtClean="0"/>
              <a:t>(v februarju 2019) – </a:t>
            </a:r>
            <a:r>
              <a:rPr lang="sl-SI" dirty="0"/>
              <a:t>v aplikaciji </a:t>
            </a:r>
            <a:r>
              <a:rPr lang="sl-SI" dirty="0" smtClean="0"/>
              <a:t>je </a:t>
            </a:r>
            <a:r>
              <a:rPr lang="sl-SI" dirty="0"/>
              <a:t>ukinjena možnost vnosa premika na neregistrirano gospodarstvo (1001). Premike na neregistrirana gospodarstva izjemoma lahko vnesejo le pooblaščene veterinarske </a:t>
            </a:r>
            <a:r>
              <a:rPr lang="sl-SI" dirty="0" smtClean="0"/>
              <a:t>organizacije (1003)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849"/>
            <a:ext cx="4357511" cy="11627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695" y="189036"/>
            <a:ext cx="191278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5188" y="10279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b="1" dirty="0" smtClean="0"/>
              <a:t>Registracija </a:t>
            </a:r>
            <a:r>
              <a:rPr lang="sl-SI" b="1" dirty="0"/>
              <a:t>gospodarstva</a:t>
            </a:r>
            <a:br>
              <a:rPr lang="sl-SI" b="1" dirty="0"/>
            </a:b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9805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sl-SI" dirty="0" smtClean="0"/>
          </a:p>
          <a:p>
            <a:r>
              <a:rPr lang="sl-SI" dirty="0" smtClean="0"/>
              <a:t>Po </a:t>
            </a:r>
            <a:r>
              <a:rPr lang="sl-SI" dirty="0"/>
              <a:t>običajnem postopku, z oddajo vloge na </a:t>
            </a:r>
            <a:r>
              <a:rPr lang="sl-SI" dirty="0" smtClean="0"/>
              <a:t>UVHVVR </a:t>
            </a:r>
            <a:r>
              <a:rPr lang="sl-SI" dirty="0"/>
              <a:t>ali z registracijo kmetijskega gospodarstva na upravni enoti, pri čemer pridobi šifro kmetijskega gospodarstva KMG-MID. </a:t>
            </a:r>
            <a:r>
              <a:rPr lang="sl-SI" dirty="0" smtClean="0"/>
              <a:t>Ta </a:t>
            </a:r>
            <a:r>
              <a:rPr lang="sl-SI" dirty="0"/>
              <a:t>možnost velja za tista gospodarstva, ki se ukvarjajo z rejo </a:t>
            </a:r>
            <a:r>
              <a:rPr lang="sl-SI" dirty="0" smtClean="0"/>
              <a:t>prašičev oz.  </a:t>
            </a:r>
            <a:r>
              <a:rPr lang="sl-SI" dirty="0"/>
              <a:t>uveljavljajo zahtevke za ukrepe kmetijske politike</a:t>
            </a:r>
            <a:r>
              <a:rPr lang="sl-SI" dirty="0" smtClean="0"/>
              <a:t>.</a:t>
            </a:r>
          </a:p>
          <a:p>
            <a:pPr lvl="0"/>
            <a:r>
              <a:rPr lang="sl-SI" dirty="0"/>
              <a:t>Pri pooblaščeni veterinarski organizaciji hkrati s priglasitvijo prihoda v </a:t>
            </a:r>
            <a:r>
              <a:rPr lang="sl-SI" dirty="0" err="1"/>
              <a:t>CRPš</a:t>
            </a:r>
            <a:r>
              <a:rPr lang="sl-SI" dirty="0"/>
              <a:t>. Ta možnost je namenjena tistim kupcem, ki kupijo prašiče zgolj za zakol za lastno domačo porabo.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849"/>
            <a:ext cx="4357511" cy="11627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422" y="175705"/>
            <a:ext cx="3623734" cy="22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5188" y="1027906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b="1" dirty="0"/>
              <a:t>Registracija </a:t>
            </a:r>
            <a:r>
              <a:rPr lang="sl-SI" sz="4000" b="1" dirty="0" smtClean="0"/>
              <a:t>gospodarstva</a:t>
            </a:r>
            <a:br>
              <a:rPr lang="sl-SI" sz="4000" b="1" dirty="0" smtClean="0"/>
            </a:br>
            <a:r>
              <a:rPr lang="sl-SI" sz="3200" b="1" dirty="0" smtClean="0"/>
              <a:t>pri pooblaščeni veterinarski organizaciji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9805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849"/>
            <a:ext cx="4357511" cy="1162755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838199" y="2528709"/>
            <a:ext cx="110151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l-SI" sz="2800" dirty="0"/>
              <a:t>Kupec na izvod SL prihod napiše tudi svoj EMŠO oziroma izpolni obrazec za vpis v EIRŽ (dostopen na spletni strani uprave);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l-SI" sz="2800" dirty="0"/>
              <a:t>Kupec odda izvod spremnega lista </a:t>
            </a:r>
            <a:r>
              <a:rPr lang="sl-SI" sz="2800" b="1" dirty="0"/>
              <a:t>prihod</a:t>
            </a:r>
            <a:r>
              <a:rPr lang="sl-SI" sz="2800" dirty="0"/>
              <a:t> pooblaščeni veterinarski organizaciji;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l-SI" sz="2800" dirty="0"/>
              <a:t>Pooblaščeni veterinar hkrati s priglasitvijo prihoda preko aplikacije </a:t>
            </a:r>
            <a:r>
              <a:rPr lang="sl-SI" sz="2800" dirty="0" err="1"/>
              <a:t>Volos</a:t>
            </a:r>
            <a:r>
              <a:rPr lang="sl-SI" sz="2800" dirty="0"/>
              <a:t> v </a:t>
            </a:r>
            <a:r>
              <a:rPr lang="sl-SI" sz="2800" dirty="0" err="1"/>
              <a:t>CRPš</a:t>
            </a:r>
            <a:r>
              <a:rPr lang="sl-SI" sz="2800" dirty="0"/>
              <a:t> vnese EMŠO in tako opravi registracijo gospodarstva;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l-SI" sz="2800" dirty="0"/>
              <a:t>Pooblaščeni veterinar lahko imetniku natisne obvestilo o vpisu v EIRŽ;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l-SI" sz="2800" dirty="0"/>
              <a:t>V takem primeru imetnik dobi le G-MID, KMG-</a:t>
            </a:r>
            <a:r>
              <a:rPr lang="sl-SI" sz="2800" dirty="0" err="1"/>
              <a:t>MIDa</a:t>
            </a:r>
            <a:r>
              <a:rPr lang="sl-SI" sz="2800" dirty="0"/>
              <a:t> pa ne;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l-SI" sz="2800" dirty="0"/>
              <a:t>Vnos odhoda bo možen samo na predhodno registrirano </a:t>
            </a:r>
            <a:r>
              <a:rPr lang="sl-SI" sz="2800" dirty="0" smtClean="0"/>
              <a:t>gospodarstvo.</a:t>
            </a:r>
            <a:endParaRPr lang="sl-SI" sz="28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622" y="559001"/>
            <a:ext cx="1994970" cy="130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itle 1"/>
          <p:cNvSpPr>
            <a:spLocks noGrp="1"/>
          </p:cNvSpPr>
          <p:nvPr>
            <p:ph type="title"/>
          </p:nvPr>
        </p:nvSpPr>
        <p:spPr bwMode="auto">
          <a:xfrm>
            <a:off x="383822" y="1077526"/>
            <a:ext cx="10828559" cy="917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sl-SI" sz="4000" b="1" dirty="0" smtClean="0"/>
              <a:t>Registracija G-</a:t>
            </a:r>
            <a:r>
              <a:rPr lang="sl-SI" sz="4000" b="1" dirty="0" err="1" smtClean="0"/>
              <a:t>MIDa</a:t>
            </a:r>
            <a:r>
              <a:rPr lang="sl-SI" sz="4000" b="1" dirty="0" smtClean="0"/>
              <a:t> </a:t>
            </a:r>
            <a:r>
              <a:rPr lang="sl-SI" sz="4000" b="1" dirty="0"/>
              <a:t>ob vnosu prihoda</a:t>
            </a:r>
            <a:r>
              <a:rPr lang="sl-SI" altLang="sl-SI" sz="4000" b="1" dirty="0" smtClean="0"/>
              <a:t>	</a:t>
            </a:r>
            <a:br>
              <a:rPr lang="sl-SI" altLang="sl-SI" sz="4000" b="1" dirty="0" smtClean="0"/>
            </a:br>
            <a:r>
              <a:rPr lang="sl-SI" altLang="sl-SI" sz="4000" b="1" dirty="0" smtClean="0"/>
              <a:t/>
            </a:r>
            <a:br>
              <a:rPr lang="sl-SI" altLang="sl-SI" sz="4000" b="1" dirty="0" smtClean="0"/>
            </a:br>
            <a:r>
              <a:rPr lang="sl-SI" altLang="sl-SI" sz="4000" b="1" dirty="0" smtClean="0"/>
              <a:t/>
            </a:r>
            <a:br>
              <a:rPr lang="sl-SI" altLang="sl-SI" sz="4000" b="1" dirty="0" smtClean="0"/>
            </a:br>
            <a:endParaRPr lang="sl-SI" altLang="sl-SI" sz="40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696"/>
            <a:ext cx="4357511" cy="1162755"/>
          </a:xfrm>
          <a:prstGeom prst="rect">
            <a:avLst/>
          </a:prstGeom>
        </p:spPr>
      </p:pic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584709" y="2460809"/>
            <a:ext cx="307289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dirty="0"/>
              <a:t>Na VOLOS – Premiki PRAŠIČI - PRIHOD je nameščena povezava </a:t>
            </a:r>
            <a:r>
              <a:rPr lang="sl-SI" sz="2400" u="sng" dirty="0"/>
              <a:t>Registracija G-MID</a:t>
            </a:r>
            <a:r>
              <a:rPr lang="sl-SI" sz="2400" dirty="0"/>
              <a:t>. S klikom nanjo se odpre  aplikacija za registracijo gospodarstva, kjer v ustrezno polje </a:t>
            </a:r>
            <a:r>
              <a:rPr lang="sl-SI" sz="2400" dirty="0" smtClean="0"/>
              <a:t>vnesete EMŠO.</a:t>
            </a:r>
          </a:p>
          <a:p>
            <a:pPr marL="0" indent="0">
              <a:buNone/>
            </a:pPr>
            <a:r>
              <a:rPr lang="sl-SI" altLang="sl-SI" sz="2400" dirty="0" smtClean="0"/>
              <a:t>To možnost imajo samo </a:t>
            </a:r>
            <a:r>
              <a:rPr lang="sl-SI" altLang="sl-SI" sz="2400" dirty="0"/>
              <a:t>pooblaščene veterinarske </a:t>
            </a:r>
            <a:r>
              <a:rPr lang="sl-SI" altLang="sl-SI" sz="2400" dirty="0" smtClean="0"/>
              <a:t>organizacije.</a:t>
            </a:r>
            <a:endParaRPr lang="sl-SI" sz="24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110" y="2460809"/>
            <a:ext cx="8660890" cy="54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22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1322" y="1194683"/>
            <a:ext cx="10515600" cy="1325563"/>
          </a:xfrm>
        </p:spPr>
        <p:txBody>
          <a:bodyPr>
            <a:normAutofit/>
          </a:bodyPr>
          <a:lstStyle/>
          <a:p>
            <a:r>
              <a:rPr lang="sl-SI" altLang="sl-SI" sz="4000" dirty="0">
                <a:latin typeface="Calibri" panose="020F0502020204030204" pitchFamily="34" charset="0"/>
              </a:rPr>
              <a:t>Identifikacija </a:t>
            </a:r>
            <a:r>
              <a:rPr lang="sl-SI" altLang="sl-SI" sz="4000" dirty="0" smtClean="0">
                <a:latin typeface="Calibri" panose="020F0502020204030204" pitchFamily="34" charset="0"/>
              </a:rPr>
              <a:t>kopitarjev</a:t>
            </a:r>
            <a:br>
              <a:rPr lang="sl-SI" altLang="sl-SI" sz="4000" dirty="0" smtClean="0">
                <a:latin typeface="Calibri" panose="020F0502020204030204" pitchFamily="34" charset="0"/>
              </a:rPr>
            </a:br>
            <a:r>
              <a:rPr lang="sl-SI" altLang="sl-SI" sz="4000" dirty="0" smtClean="0">
                <a:latin typeface="Calibri" panose="020F0502020204030204" pitchFamily="34" charset="0"/>
              </a:rPr>
              <a:t>- splošna </a:t>
            </a:r>
            <a:r>
              <a:rPr lang="sl-SI" altLang="sl-SI" sz="4000" dirty="0">
                <a:latin typeface="Calibri" panose="020F0502020204030204" pitchFamily="34" charset="0"/>
              </a:rPr>
              <a:t>načela</a:t>
            </a:r>
            <a:endParaRPr lang="sl-SI" sz="4000" dirty="0">
              <a:latin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21885" y="2687023"/>
            <a:ext cx="10515600" cy="39805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l-SI" altLang="sl-SI" sz="3200" b="1" dirty="0" smtClean="0">
              <a:latin typeface="Arial" panose="020B0604020202020204" pitchFamily="34" charset="0"/>
            </a:endParaRPr>
          </a:p>
          <a:p>
            <a:r>
              <a:rPr lang="sl-SI" altLang="sl-SI" sz="3300" dirty="0" smtClean="0"/>
              <a:t>Kopitarji</a:t>
            </a:r>
            <a:r>
              <a:rPr lang="sl-SI" altLang="sl-SI" sz="3300" dirty="0"/>
              <a:t>, ki živijo na ozemlju Skupnosti, morajo biti identificirani. </a:t>
            </a:r>
          </a:p>
          <a:p>
            <a:r>
              <a:rPr lang="sl-SI" sz="3300" dirty="0"/>
              <a:t>Sistem identifikacije kopitarjev vključuje: </a:t>
            </a:r>
          </a:p>
          <a:p>
            <a:pPr marL="457200" lvl="1" indent="0">
              <a:buNone/>
            </a:pPr>
            <a:r>
              <a:rPr lang="pl-PL" sz="3300" dirty="0">
                <a:cs typeface="Arial" panose="020B0604020202020204" pitchFamily="34" charset="0"/>
              </a:rPr>
              <a:t>(a) </a:t>
            </a:r>
            <a:r>
              <a:rPr lang="pl-PL" sz="3300" b="1" dirty="0">
                <a:cs typeface="Arial" panose="020B0604020202020204" pitchFamily="34" charset="0"/>
              </a:rPr>
              <a:t>enotni identifikacijski dokument </a:t>
            </a:r>
            <a:r>
              <a:rPr lang="pl-PL" sz="3300" dirty="0">
                <a:cs typeface="Arial" panose="020B0604020202020204" pitchFamily="34" charset="0"/>
              </a:rPr>
              <a:t>za celotno življenjsko dobo </a:t>
            </a:r>
            <a:r>
              <a:rPr lang="sl-SI" sz="3300" dirty="0">
                <a:cs typeface="Arial" panose="020B0604020202020204" pitchFamily="34" charset="0"/>
              </a:rPr>
              <a:t>živali;</a:t>
            </a:r>
          </a:p>
          <a:p>
            <a:pPr marL="457200" lvl="1" indent="0">
              <a:buNone/>
            </a:pPr>
            <a:r>
              <a:rPr lang="sl-SI" sz="3300" dirty="0">
                <a:cs typeface="Arial" panose="020B0604020202020204" pitchFamily="34" charset="0"/>
              </a:rPr>
              <a:t>(b) </a:t>
            </a:r>
            <a:r>
              <a:rPr lang="sl-SI" sz="3300" b="1" dirty="0">
                <a:cs typeface="Arial" panose="020B0604020202020204" pitchFamily="34" charset="0"/>
              </a:rPr>
              <a:t>identiteto živali</a:t>
            </a:r>
            <a:r>
              <a:rPr lang="sl-SI" sz="3300" dirty="0">
                <a:cs typeface="Arial" panose="020B0604020202020204" pitchFamily="34" charset="0"/>
              </a:rPr>
              <a:t> – označitev, ki zagotavlja nedvoumno povezavo med identifikacijskim dokumentom (ID) in kopitarjem (mikročip ali alternativna označitev);</a:t>
            </a:r>
          </a:p>
          <a:p>
            <a:pPr marL="457200" lvl="1" indent="0">
              <a:buNone/>
            </a:pPr>
            <a:r>
              <a:rPr lang="pl-PL" sz="3300" dirty="0">
                <a:cs typeface="Arial" panose="020B0604020202020204" pitchFamily="34" charset="0"/>
              </a:rPr>
              <a:t>(c) </a:t>
            </a:r>
            <a:r>
              <a:rPr lang="pl-PL" sz="3300" b="1" dirty="0">
                <a:cs typeface="Arial" panose="020B0604020202020204" pitchFamily="34" charset="0"/>
              </a:rPr>
              <a:t>bazo podatkov</a:t>
            </a:r>
            <a:r>
              <a:rPr lang="pl-PL" sz="3300" dirty="0">
                <a:cs typeface="Arial" panose="020B0604020202020204" pitchFamily="34" charset="0"/>
              </a:rPr>
              <a:t>, v katero se vpišejo identifikacijski podatki kopitarja na osnovi katerih je bil izdan identifikacijski dokument in podatki o imetniku, ki je zahteval </a:t>
            </a:r>
            <a:r>
              <a:rPr lang="pl-PL" sz="3300" dirty="0" smtClean="0">
                <a:cs typeface="Arial" panose="020B0604020202020204" pitchFamily="34" charset="0"/>
              </a:rPr>
              <a:t>ID.</a:t>
            </a:r>
          </a:p>
          <a:p>
            <a:pPr marL="457200" lvl="1" indent="0">
              <a:buNone/>
            </a:pPr>
            <a:r>
              <a:rPr lang="sl-SI" altLang="sl-SI" sz="3300" dirty="0" smtClean="0">
                <a:cs typeface="Arial" panose="020B0604020202020204" pitchFamily="34" charset="0"/>
              </a:rPr>
              <a:t>Slovenija </a:t>
            </a:r>
            <a:r>
              <a:rPr lang="sl-SI" altLang="sl-SI" sz="3300" dirty="0">
                <a:cs typeface="Arial" panose="020B0604020202020204" pitchFamily="34" charset="0"/>
              </a:rPr>
              <a:t>ima enotno bazo podatkov </a:t>
            </a:r>
            <a:r>
              <a:rPr lang="sl-SI" altLang="sl-SI" sz="3300" b="1" dirty="0">
                <a:cs typeface="Arial" panose="020B0604020202020204" pitchFamily="34" charset="0"/>
              </a:rPr>
              <a:t>Centralni register kopitarjev (CRK). </a:t>
            </a:r>
            <a:endParaRPr lang="sl-SI" sz="3300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l-SI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849"/>
            <a:ext cx="4357511" cy="11627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085" y="225125"/>
            <a:ext cx="3962400" cy="24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3933" y="1112362"/>
            <a:ext cx="10515600" cy="1325563"/>
          </a:xfrm>
        </p:spPr>
        <p:txBody>
          <a:bodyPr>
            <a:normAutofit/>
          </a:bodyPr>
          <a:lstStyle/>
          <a:p>
            <a:r>
              <a:rPr lang="sl-SI" altLang="sl-SI" sz="4000" dirty="0">
                <a:latin typeface="Calibri" panose="020F0502020204030204" pitchFamily="34" charset="0"/>
              </a:rPr>
              <a:t>R</a:t>
            </a:r>
            <a:r>
              <a:rPr lang="sl-SI" altLang="sl-SI" sz="4000" dirty="0" smtClean="0">
                <a:latin typeface="Calibri" panose="020F0502020204030204" pitchFamily="34" charset="0"/>
              </a:rPr>
              <a:t>oki za identifikacijo</a:t>
            </a:r>
            <a:endParaRPr lang="sl-SI" sz="4000" dirty="0">
              <a:latin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196445"/>
            <a:ext cx="10515600" cy="39805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altLang="sl-SI" dirty="0" smtClean="0">
              <a:latin typeface="Calibri" panose="020F0502020204030204" pitchFamily="34" charset="0"/>
            </a:endParaRPr>
          </a:p>
          <a:p>
            <a:r>
              <a:rPr lang="sl-SI" altLang="sl-SI" dirty="0">
                <a:latin typeface="Calibri" panose="020F0502020204030204" pitchFamily="34" charset="0"/>
              </a:rPr>
              <a:t>Vlogo za identifikacijo kopitarja imetnik vloži najpozneje do </a:t>
            </a:r>
            <a:r>
              <a:rPr lang="sl-SI" altLang="sl-SI" u="sng" dirty="0">
                <a:latin typeface="Calibri" panose="020F0502020204030204" pitchFamily="34" charset="0"/>
              </a:rPr>
              <a:t>30 dni po rojstvu </a:t>
            </a:r>
            <a:r>
              <a:rPr lang="sl-SI" altLang="sl-SI" u="sng" dirty="0" smtClean="0">
                <a:latin typeface="Calibri" panose="020F0502020204030204" pitchFamily="34" charset="0"/>
              </a:rPr>
              <a:t>žrebeta;</a:t>
            </a:r>
            <a:endParaRPr lang="sl-SI" altLang="sl-SI" u="sng" dirty="0">
              <a:latin typeface="Calibri" panose="020F0502020204030204" pitchFamily="34" charset="0"/>
            </a:endParaRPr>
          </a:p>
          <a:p>
            <a:r>
              <a:rPr lang="sl-SI" altLang="sl-SI" dirty="0" smtClean="0">
                <a:latin typeface="Calibri" panose="020F0502020204030204" pitchFamily="34" charset="0"/>
              </a:rPr>
              <a:t>Skrajni </a:t>
            </a:r>
            <a:r>
              <a:rPr lang="sl-SI" altLang="sl-SI" dirty="0">
                <a:latin typeface="Calibri" panose="020F0502020204030204" pitchFamily="34" charset="0"/>
              </a:rPr>
              <a:t>rok za identifikacijo kopitarja (izdajo ID) je </a:t>
            </a:r>
            <a:r>
              <a:rPr lang="sl-SI" altLang="sl-SI" u="sng" dirty="0">
                <a:latin typeface="Calibri" panose="020F0502020204030204" pitchFamily="34" charset="0"/>
              </a:rPr>
              <a:t>12. mesecev po datumu rojstva </a:t>
            </a:r>
            <a:r>
              <a:rPr lang="sl-SI" altLang="sl-SI" u="sng" dirty="0" smtClean="0">
                <a:latin typeface="Calibri" panose="020F0502020204030204" pitchFamily="34" charset="0"/>
              </a:rPr>
              <a:t>kopitarja</a:t>
            </a:r>
            <a:r>
              <a:rPr lang="sl-SI" altLang="sl-SI" dirty="0" smtClean="0">
                <a:latin typeface="Calibri" panose="020F0502020204030204" pitchFamily="34" charset="0"/>
              </a:rPr>
              <a:t>;</a:t>
            </a:r>
            <a:endParaRPr lang="sl-SI" altLang="sl-SI" dirty="0">
              <a:latin typeface="Calibri" panose="020F0502020204030204" pitchFamily="34" charset="0"/>
            </a:endParaRPr>
          </a:p>
          <a:p>
            <a:r>
              <a:rPr lang="sl-SI" altLang="sl-SI" dirty="0" smtClean="0">
                <a:latin typeface="Calibri" panose="020F0502020204030204" pitchFamily="34" charset="0"/>
              </a:rPr>
              <a:t>Imetnik </a:t>
            </a:r>
            <a:r>
              <a:rPr lang="sl-SI" altLang="sl-SI" dirty="0">
                <a:latin typeface="Calibri" panose="020F0502020204030204" pitchFamily="34" charset="0"/>
              </a:rPr>
              <a:t>uvoženega kopitarja mora zahtevo za izdajo ID ali za vpis v CRK sporočiti v 30 </a:t>
            </a:r>
            <a:r>
              <a:rPr lang="sl-SI" altLang="sl-SI" dirty="0" smtClean="0">
                <a:latin typeface="Calibri" panose="020F0502020204030204" pitchFamily="34" charset="0"/>
              </a:rPr>
              <a:t>dneh.</a:t>
            </a:r>
            <a:endParaRPr lang="sl-SI" altLang="sl-SI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849"/>
            <a:ext cx="4357511" cy="11627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378" y="428978"/>
            <a:ext cx="2787465" cy="1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2867" y="949394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b="1" dirty="0" smtClean="0"/>
              <a:t>CRK – novo v letu 2019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196445"/>
            <a:ext cx="10515600" cy="3980518"/>
          </a:xfrm>
        </p:spPr>
        <p:txBody>
          <a:bodyPr>
            <a:normAutofit/>
          </a:bodyPr>
          <a:lstStyle/>
          <a:p>
            <a:r>
              <a:rPr lang="sl-SI" dirty="0"/>
              <a:t>Za ukrepe kmetijske politike za leto 2019 se podatki o kopitarjih prevzamejo direktno iz </a:t>
            </a:r>
            <a:r>
              <a:rPr lang="sl-SI" dirty="0" smtClean="0"/>
              <a:t>CRK, stanje na dan 1. 2. </a:t>
            </a:r>
            <a:r>
              <a:rPr lang="sl-SI" smtClean="0"/>
              <a:t>2019.</a:t>
            </a:r>
            <a:endParaRPr lang="sl-SI" dirty="0" smtClean="0"/>
          </a:p>
          <a:p>
            <a:r>
              <a:rPr lang="sl-SI" dirty="0" smtClean="0"/>
              <a:t>Štejejo </a:t>
            </a:r>
            <a:r>
              <a:rPr lang="sl-SI" dirty="0"/>
              <a:t>vsi kopitarji, ki se na gospodarstvu nahajajo več kot 30 dni; tudi tisti, ki so v lastništvu nekoga drugega. </a:t>
            </a:r>
          </a:p>
          <a:p>
            <a:r>
              <a:rPr lang="sl-SI" dirty="0"/>
              <a:t>Zahteva za identifikacijo kopitarja v CRK mora biti vložena v predpisanem roku 30-dni, da se kopitarju čim prej dodeli življenjska številka. Za vlagatelje je pomembno, da so podatki o kopitarjih in vse spremembe sproti sporočeni v CRK, ker pomanjkljivi podatki lahko vplivajo na izpolnjevanje pogojev za ukrepe.</a:t>
            </a:r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849"/>
            <a:ext cx="4357511" cy="116275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22" y="699911"/>
            <a:ext cx="2201981" cy="13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dstavitev4" id="{FB9519CD-7404-4528-B323-F3AF2DDF9980}" vid="{344E3CF2-26E4-40AB-9159-5ABBD60E0825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UVHVVR_PPT_PREDLOGA_2017_SLO</Template>
  <TotalTime>928</TotalTime>
  <Words>883</Words>
  <Application>Microsoft Office PowerPoint</Application>
  <PresentationFormat>Po meri</PresentationFormat>
  <Paragraphs>78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Novosti pri registrih UVHVVR</vt:lpstr>
      <vt:lpstr>PowerPointova predstavitev</vt:lpstr>
      <vt:lpstr>Ukinitev izjeme pri gospodarstvih z enim prašičem</vt:lpstr>
      <vt:lpstr> Registracija gospodarstva </vt:lpstr>
      <vt:lpstr>Registracija gospodarstva pri pooblaščeni veterinarski organizaciji</vt:lpstr>
      <vt:lpstr>Registracija G-MIDa ob vnosu prihoda    </vt:lpstr>
      <vt:lpstr>Identifikacija kopitarjev - splošna načela</vt:lpstr>
      <vt:lpstr>Roki za identifikacijo</vt:lpstr>
      <vt:lpstr>CRK – novo v letu 2019</vt:lpstr>
      <vt:lpstr>Postopek registracije obratov na področju primarne pridelave</vt:lpstr>
      <vt:lpstr>Novosti – primarna proizvodnja</vt:lpstr>
      <vt:lpstr>G-MID planine/skupnega pašnika</vt:lpstr>
      <vt:lpstr>  Planine/skupni pašniki</vt:lpstr>
      <vt:lpstr>Hvala za pozornost!  </vt:lpstr>
    </vt:vector>
  </TitlesOfParts>
  <Company>UVHVVR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Registri UVHVVR</dc:title>
  <dc:creator>uporabnik</dc:creator>
  <cp:lastModifiedBy>Mateja Gorše Janežič</cp:lastModifiedBy>
  <cp:revision>62</cp:revision>
  <dcterms:created xsi:type="dcterms:W3CDTF">2018-01-19T14:00:13Z</dcterms:created>
  <dcterms:modified xsi:type="dcterms:W3CDTF">2019-01-31T09:03:22Z</dcterms:modified>
</cp:coreProperties>
</file>