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80" r:id="rId3"/>
  </p:sldMasterIdLst>
  <p:notesMasterIdLst>
    <p:notesMasterId r:id="rId29"/>
  </p:notesMasterIdLst>
  <p:sldIdLst>
    <p:sldId id="256" r:id="rId4"/>
    <p:sldId id="277" r:id="rId5"/>
    <p:sldId id="257" r:id="rId6"/>
    <p:sldId id="261" r:id="rId7"/>
    <p:sldId id="258" r:id="rId8"/>
    <p:sldId id="279" r:id="rId9"/>
    <p:sldId id="269" r:id="rId10"/>
    <p:sldId id="288" r:id="rId11"/>
    <p:sldId id="283" r:id="rId12"/>
    <p:sldId id="284" r:id="rId13"/>
    <p:sldId id="285" r:id="rId14"/>
    <p:sldId id="289" r:id="rId15"/>
    <p:sldId id="271" r:id="rId16"/>
    <p:sldId id="272" r:id="rId17"/>
    <p:sldId id="280" r:id="rId18"/>
    <p:sldId id="263" r:id="rId19"/>
    <p:sldId id="267" r:id="rId20"/>
    <p:sldId id="286" r:id="rId21"/>
    <p:sldId id="287" r:id="rId22"/>
    <p:sldId id="264" r:id="rId23"/>
    <p:sldId id="275" r:id="rId24"/>
    <p:sldId id="281" r:id="rId25"/>
    <p:sldId id="265" r:id="rId26"/>
    <p:sldId id="282" r:id="rId27"/>
    <p:sldId id="278" r:id="rId2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epublika" panose="020B0604020202020204" charset="-18"/>
      <p:regular r:id="rId34"/>
      <p:bold r:id="rId35"/>
    </p:embeddedFont>
    <p:embeddedFont>
      <p:font typeface="Bookman Old Style" panose="02050604050505020204" pitchFamily="18" charset="0"/>
      <p:regular r:id="rId36"/>
      <p:bold r:id="rId37"/>
      <p:italic r:id="rId38"/>
      <p:boldItalic r:id="rId39"/>
    </p:embeddedFont>
    <p:embeddedFont>
      <p:font typeface="MS Shell Dlg 2" panose="020B0604030504040204" pitchFamily="34" charset="0"/>
      <p:regular r:id="rId40"/>
      <p:bold r:id="rId41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7C80"/>
    <a:srgbClr val="FF66CC"/>
    <a:srgbClr val="F78C21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9" autoAdjust="0"/>
    <p:restoredTop sz="95577" autoAdjust="0"/>
  </p:normalViewPr>
  <p:slideViewPr>
    <p:cSldViewPr snapToGrid="0" snapToObjects="1">
      <p:cViewPr>
        <p:scale>
          <a:sx n="87" d="100"/>
          <a:sy n="87" d="100"/>
        </p:scale>
        <p:origin x="-726" y="-708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800" dirty="0" smtClean="0">
                <a:solidFill>
                  <a:schemeClr val="tx2"/>
                </a:solidFill>
              </a:rPr>
              <a:t>Pravočasnost</a:t>
            </a:r>
            <a:r>
              <a:rPr lang="sl-SI" sz="1800" baseline="0" dirty="0" smtClean="0">
                <a:solidFill>
                  <a:schemeClr val="tx2"/>
                </a:solidFill>
              </a:rPr>
              <a:t> priglasitev premikov govedi v CRG</a:t>
            </a:r>
            <a:endParaRPr lang="sl-SI" sz="1800" dirty="0">
              <a:solidFill>
                <a:schemeClr val="tx2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272</c:v>
                </c:pt>
                <c:pt idx="1">
                  <c:v>110</c:v>
                </c:pt>
                <c:pt idx="2">
                  <c:v>171</c:v>
                </c:pt>
                <c:pt idx="3">
                  <c:v>29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358</c:v>
                </c:pt>
                <c:pt idx="1">
                  <c:v>156</c:v>
                </c:pt>
                <c:pt idx="2">
                  <c:v>184</c:v>
                </c:pt>
                <c:pt idx="3">
                  <c:v>22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212</c:v>
                </c:pt>
                <c:pt idx="1">
                  <c:v>170</c:v>
                </c:pt>
                <c:pt idx="2">
                  <c:v>136</c:v>
                </c:pt>
                <c:pt idx="3">
                  <c:v>14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252</c:v>
                </c:pt>
                <c:pt idx="1">
                  <c:v>147</c:v>
                </c:pt>
                <c:pt idx="2">
                  <c:v>155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376640"/>
        <c:axId val="67378176"/>
      </c:barChart>
      <c:catAx>
        <c:axId val="6737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7378176"/>
        <c:crosses val="autoZero"/>
        <c:auto val="1"/>
        <c:lblAlgn val="ctr"/>
        <c:lblOffset val="100"/>
        <c:noMultiLvlLbl val="0"/>
      </c:catAx>
      <c:valAx>
        <c:axId val="6737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6737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sl-SI" sz="1800" b="0" dirty="0" smtClean="0">
                <a:solidFill>
                  <a:schemeClr val="tx2"/>
                </a:solidFill>
              </a:rPr>
              <a:t>Nepopolna označitev govedi</a:t>
            </a:r>
            <a:endParaRPr lang="sl-SI" sz="1800" b="0" dirty="0">
              <a:solidFill>
                <a:schemeClr val="tx2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480</c:v>
                </c:pt>
                <c:pt idx="1">
                  <c:v>152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420</c:v>
                </c:pt>
                <c:pt idx="1">
                  <c:v>268</c:v>
                </c:pt>
                <c:pt idx="2">
                  <c:v>36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268</c:v>
                </c:pt>
                <c:pt idx="1">
                  <c:v>223</c:v>
                </c:pt>
                <c:pt idx="2">
                  <c:v>29</c:v>
                </c:pt>
                <c:pt idx="3">
                  <c:v>2</c:v>
                </c:pt>
              </c:numCache>
            </c:numRef>
          </c:val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MK</c:v>
                </c:pt>
                <c:pt idx="1">
                  <c:v>L</c:v>
                </c:pt>
                <c:pt idx="2">
                  <c:v>S</c:v>
                </c:pt>
                <c:pt idx="3">
                  <c:v>T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250</c:v>
                </c:pt>
                <c:pt idx="1">
                  <c:v>211</c:v>
                </c:pt>
                <c:pt idx="2">
                  <c:v>27</c:v>
                </c:pt>
                <c:pt idx="3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086336"/>
        <c:axId val="35087872"/>
      </c:barChart>
      <c:catAx>
        <c:axId val="3508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5087872"/>
        <c:crosses val="autoZero"/>
        <c:auto val="1"/>
        <c:lblAlgn val="ctr"/>
        <c:lblOffset val="100"/>
        <c:noMultiLvlLbl val="0"/>
      </c:catAx>
      <c:valAx>
        <c:axId val="3508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508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Vodenje</a:t>
            </a:r>
            <a:r>
              <a:rPr lang="sl-SI" sz="1800" baseline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 o uporabi FFS  in hranjenje računov o nakupu FFS</a:t>
            </a:r>
            <a:endParaRPr lang="sl-SI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311129609125850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 1'!$A$2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1'!$B$1:$D$1</c:f>
              <c:strCache>
                <c:ptCount val="3"/>
                <c:pt idx="0">
                  <c:v>L</c:v>
                </c:pt>
                <c:pt idx="1">
                  <c:v>S</c:v>
                </c:pt>
                <c:pt idx="2">
                  <c:v>T</c:v>
                </c:pt>
              </c:strCache>
            </c:strRef>
          </c:cat>
          <c:val>
            <c:numRef>
              <c:f>'Sheet 1'!$B$2:$D$2</c:f>
              <c:numCache>
                <c:formatCode>General</c:formatCode>
                <c:ptCount val="3"/>
                <c:pt idx="0">
                  <c:v>80</c:v>
                </c:pt>
                <c:pt idx="1">
                  <c:v>80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'Sheet 1'!$A$3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1'!$B$1:$D$1</c:f>
              <c:strCache>
                <c:ptCount val="3"/>
                <c:pt idx="0">
                  <c:v>L</c:v>
                </c:pt>
                <c:pt idx="1">
                  <c:v>S</c:v>
                </c:pt>
                <c:pt idx="2">
                  <c:v>T</c:v>
                </c:pt>
              </c:strCache>
            </c:strRef>
          </c:cat>
          <c:val>
            <c:numRef>
              <c:f>'Sheet 1'!$B$3:$D$3</c:f>
              <c:numCache>
                <c:formatCode>General</c:formatCode>
                <c:ptCount val="3"/>
                <c:pt idx="0">
                  <c:v>83</c:v>
                </c:pt>
                <c:pt idx="1">
                  <c:v>116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'Sheet 1'!$A$4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1'!$B$1:$D$1</c:f>
              <c:strCache>
                <c:ptCount val="3"/>
                <c:pt idx="0">
                  <c:v>L</c:v>
                </c:pt>
                <c:pt idx="1">
                  <c:v>S</c:v>
                </c:pt>
                <c:pt idx="2">
                  <c:v>T</c:v>
                </c:pt>
              </c:strCache>
            </c:strRef>
          </c:cat>
          <c:val>
            <c:numRef>
              <c:f>'Sheet 1'!$B$4:$D$4</c:f>
              <c:numCache>
                <c:formatCode>General</c:formatCode>
                <c:ptCount val="3"/>
                <c:pt idx="0">
                  <c:v>48</c:v>
                </c:pt>
                <c:pt idx="1">
                  <c:v>129</c:v>
                </c:pt>
                <c:pt idx="2">
                  <c:v>0</c:v>
                </c:pt>
              </c:numCache>
            </c:numRef>
          </c:val>
        </c:ser>
        <c:ser>
          <c:idx val="3"/>
          <c:order val="3"/>
          <c:tx>
            <c:strRef>
              <c:f>'Sheet 1'!$A$5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'Sheet 1'!$B$1:$D$1</c:f>
              <c:strCache>
                <c:ptCount val="3"/>
                <c:pt idx="0">
                  <c:v>L</c:v>
                </c:pt>
                <c:pt idx="1">
                  <c:v>S</c:v>
                </c:pt>
                <c:pt idx="2">
                  <c:v>T</c:v>
                </c:pt>
              </c:strCache>
            </c:strRef>
          </c:cat>
          <c:val>
            <c:numRef>
              <c:f>'Sheet 1'!$B$5:$D$5</c:f>
              <c:numCache>
                <c:formatCode>General</c:formatCode>
                <c:ptCount val="3"/>
                <c:pt idx="0">
                  <c:v>113</c:v>
                </c:pt>
                <c:pt idx="1">
                  <c:v>107</c:v>
                </c:pt>
                <c:pt idx="2">
                  <c:v>18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090176"/>
        <c:axId val="71091712"/>
      </c:barChart>
      <c:catAx>
        <c:axId val="7109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1091712"/>
        <c:crosses val="autoZero"/>
        <c:auto val="1"/>
        <c:lblAlgn val="ctr"/>
        <c:lblOffset val="100"/>
        <c:noMultiLvlLbl val="0"/>
      </c:catAx>
      <c:valAx>
        <c:axId val="7109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7109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AABF5-9C95-4608-A8B9-B1ED43A39DD8}" type="datetimeFigureOut">
              <a:rPr lang="sl-SI" smtClean="0"/>
              <a:t>31.1.2019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27710-0CF8-411F-917D-E9F2E938975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1619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značba mest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Označba mest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l-SI" altLang="sl-SI" dirty="0" smtClean="0"/>
              <a:t>Podatki –polnjenje </a:t>
            </a:r>
          </a:p>
          <a:p>
            <a:r>
              <a:rPr lang="sl-SI" altLang="sl-SI" dirty="0" smtClean="0"/>
              <a:t>% vzorcev</a:t>
            </a:r>
          </a:p>
          <a:p>
            <a:endParaRPr lang="sl-SI" altLang="sl-SI" dirty="0" smtClean="0"/>
          </a:p>
        </p:txBody>
      </p:sp>
      <p:sp>
        <p:nvSpPr>
          <p:cNvPr id="74756" name="Označba mest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6FB05E-B5C9-4084-BF95-B13F2BE5F1F4}" type="slidenum">
              <a:rPr lang="sl-SI" altLang="sl-SI" smtClean="0">
                <a:solidFill>
                  <a:srgbClr val="000000"/>
                </a:solidFill>
              </a:rPr>
              <a:pPr/>
              <a:t>6</a:t>
            </a:fld>
            <a:endParaRPr lang="sl-SI" altLang="sl-SI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63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altLang="sl-SI" dirty="0" smtClean="0"/>
          </a:p>
        </p:txBody>
      </p:sp>
      <p:sp>
        <p:nvSpPr>
          <p:cNvPr id="106500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40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40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40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40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40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40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BE3700-6982-4FE7-AACF-09E1BC8A94D5}" type="slidenum">
              <a:rPr lang="sl-SI" altLang="sl-SI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sl-SI" altLang="sl-SI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1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ED5D-2909-4A51-AC8B-8583A1C1EB96}" type="datetimeFigureOut">
              <a:rPr lang="en-US"/>
              <a:pPr>
                <a:defRPr/>
              </a:pPr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3D5B-4D1E-496F-9790-9711DAD93E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8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40276-D004-4D9B-8FA9-BEA525AD5F0C}" type="datetime1">
              <a:rPr lang="en-US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1/31/2019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50F5A-C562-413D-A804-560237C72AFC}" type="slidenum">
              <a:rPr lang="en-US" altLang="sl-SI"/>
              <a:pPr>
                <a:defRPr/>
              </a:pPr>
              <a:t>‹#›</a:t>
            </a:fld>
            <a:endParaRPr lang="en-US" altLang="sl-SI" dirty="0"/>
          </a:p>
        </p:txBody>
      </p:sp>
    </p:spTree>
    <p:extLst>
      <p:ext uri="{BB962C8B-B14F-4D97-AF65-F5344CB8AC3E}">
        <p14:creationId xmlns:p14="http://schemas.microsoft.com/office/powerpoint/2010/main" val="18771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001" y="1440002"/>
            <a:ext cx="7223783" cy="6840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01" y="2880002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C83-3CD1-4024-A50A-7C8AC9C13CF9}" type="datetime1">
              <a:rPr lang="sl-SI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31.1.2019</a:t>
            </a:fld>
            <a:endParaRPr lang="sl-SI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BEA6-5B2D-4C55-AECD-621B6AC0D1EE}" type="slidenum">
              <a:rPr lang="sl-SI" altLang="sl-SI"/>
              <a:pPr>
                <a:defRPr/>
              </a:pPr>
              <a:t>‹#›</a:t>
            </a:fld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47323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FE80-0B39-4160-B792-35A1E6B05EFB}" type="datetime1">
              <a:rPr lang="sl-SI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31.1.2019</a:t>
            </a:fld>
            <a:endParaRPr lang="sl-SI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5FEE3-F53A-445D-B21B-15910A4F73F8}" type="slidenum">
              <a:rPr lang="sl-SI" altLang="sl-SI"/>
              <a:pPr>
                <a:defRPr/>
              </a:pPr>
              <a:t>‹#›</a:t>
            </a:fld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3634861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AEF86-2183-4C14-915A-432B7689682E}" type="datetime1">
              <a:rPr lang="sl-SI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31.1.2019</a:t>
            </a:fld>
            <a:endParaRPr lang="sl-SI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EC039-34B5-443E-9248-EB0848FAF2A3}" type="slidenum">
              <a:rPr lang="sl-SI" altLang="sl-SI"/>
              <a:pPr>
                <a:defRPr/>
              </a:pPr>
              <a:t>‹#›</a:t>
            </a:fld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575914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2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39C81-D1FE-4FF6-8333-CEBC7EAE000E}" type="datetime1">
              <a:rPr lang="en-US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1/31/2019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CEAA-0280-4687-BD70-7A1BB5D311D3}" type="slidenum">
              <a:rPr lang="en-US" altLang="sl-SI"/>
              <a:pPr>
                <a:defRPr/>
              </a:pPr>
              <a:t>‹#›</a:t>
            </a:fld>
            <a:endParaRPr lang="en-US" altLang="sl-SI" dirty="0"/>
          </a:p>
        </p:txBody>
      </p:sp>
    </p:spTree>
    <p:extLst>
      <p:ext uri="{BB962C8B-B14F-4D97-AF65-F5344CB8AC3E}">
        <p14:creationId xmlns:p14="http://schemas.microsoft.com/office/powerpoint/2010/main" val="1979905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243C9-3F4F-442B-B4A5-3D42AABD5AE9}" type="datetime1">
              <a:rPr lang="en-US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1/31/2019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1B128-13B6-41D2-AD53-4CB4807CCC15}" type="slidenum">
              <a:rPr lang="en-US" altLang="sl-SI"/>
              <a:pPr>
                <a:defRPr/>
              </a:pPr>
              <a:t>‹#›</a:t>
            </a:fld>
            <a:endParaRPr lang="en-US" altLang="sl-SI" dirty="0"/>
          </a:p>
        </p:txBody>
      </p:sp>
    </p:spTree>
    <p:extLst>
      <p:ext uri="{BB962C8B-B14F-4D97-AF65-F5344CB8AC3E}">
        <p14:creationId xmlns:p14="http://schemas.microsoft.com/office/powerpoint/2010/main" val="268601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2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CC3C-0E9E-4462-9172-4CA65F1888FA}" type="datetime1">
              <a:rPr lang="en-US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1/31/2019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A76C8-B02A-4DD4-B9FC-82B1DB98FC25}" type="slidenum">
              <a:rPr lang="en-US" altLang="sl-SI"/>
              <a:pPr>
                <a:defRPr/>
              </a:pPr>
              <a:t>‹#›</a:t>
            </a:fld>
            <a:endParaRPr lang="en-US" altLang="sl-SI" dirty="0"/>
          </a:p>
        </p:txBody>
      </p:sp>
    </p:spTree>
    <p:extLst>
      <p:ext uri="{BB962C8B-B14F-4D97-AF65-F5344CB8AC3E}">
        <p14:creationId xmlns:p14="http://schemas.microsoft.com/office/powerpoint/2010/main" val="1887192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30726-5E18-48BF-B241-B82F629426AA}" type="datetime1">
              <a:rPr lang="sl-SI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31.1.2019</a:t>
            </a:fld>
            <a:endParaRPr lang="sl-SI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025A-4576-4152-83A3-CAC54910AA37}" type="slidenum">
              <a:rPr lang="sl-SI" altLang="sl-SI"/>
              <a:pPr>
                <a:defRPr/>
              </a:pPr>
              <a:t>‹#›</a:t>
            </a:fld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129039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2" y="1548001"/>
            <a:ext cx="12292645" cy="684063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1E38-8373-4ED2-8627-6681186C3D3C}" type="datetime1">
              <a:rPr lang="en-US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1/31/2019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7EF72-3397-42DF-9A46-9F8FBECE98C1}" type="slidenum">
              <a:rPr lang="en-US" altLang="sl-SI"/>
              <a:pPr>
                <a:defRPr/>
              </a:pPr>
              <a:t>‹#›</a:t>
            </a:fld>
            <a:endParaRPr lang="en-US" altLang="sl-SI" dirty="0"/>
          </a:p>
        </p:txBody>
      </p:sp>
    </p:spTree>
    <p:extLst>
      <p:ext uri="{BB962C8B-B14F-4D97-AF65-F5344CB8AC3E}">
        <p14:creationId xmlns:p14="http://schemas.microsoft.com/office/powerpoint/2010/main" val="326416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995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4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964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310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90583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841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04343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902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 descr="grb moder za 10 pt.w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73A1-ABF2-4D7E-B3C4-170AD1D2303D}" type="datetimeFigureOut">
              <a:rPr lang="en-US"/>
              <a:pPr>
                <a:defRPr/>
              </a:pPr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A962C-8148-4148-A948-9D82CD6256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2" name="Slika 9" descr="arsktrp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 userDrawn="1"/>
        </p:nvSpPr>
        <p:spPr>
          <a:xfrm>
            <a:off x="962022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  <a:endParaRPr lang="en-US" sz="700" b="0" dirty="0">
              <a:solidFill>
                <a:schemeClr val="tx2"/>
              </a:solidFill>
              <a:latin typeface="Republika" pitchFamily="2" charset="-18"/>
              <a:cs typeface="Republik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16A48-13FA-4D39-BF49-8F7DF9E12A29}" type="datetimeFigureOut">
              <a:rPr lang="sl-SI"/>
              <a:pPr>
                <a:defRPr/>
              </a:pPr>
              <a:t>31.1.2019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2F00A-347C-4764-94AD-F4D42E8A0FE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79" r:id="rId7"/>
    <p:sldLayoutId id="2147483674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231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sl-SI" smtClean="0"/>
              <a:t>Click to edit Master title style</a:t>
            </a:r>
            <a:endParaRPr lang="sl-SI" altLang="sl-SI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sl-SI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 defTabSz="457106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213703-0230-4DFC-A968-8EE7200219F4}" type="datetime1">
              <a:rPr lang="en-US">
                <a:solidFill>
                  <a:srgbClr val="999999">
                    <a:tint val="75000"/>
                  </a:srgbClr>
                </a:solidFill>
              </a:rPr>
              <a:pPr>
                <a:defRPr/>
              </a:pPr>
              <a:t>1/31/2019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ABABA"/>
                </a:solidFill>
                <a:latin typeface="Arial" charset="0"/>
                <a:cs typeface="Arial" charset="0"/>
              </a:defRPr>
            </a:lvl1pPr>
          </a:lstStyle>
          <a:p>
            <a:pPr defTabSz="455613">
              <a:defRPr/>
            </a:pPr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ABABA"/>
                </a:solidFill>
              </a:defRPr>
            </a:lvl1pPr>
          </a:lstStyle>
          <a:p>
            <a:pPr defTabSz="455613">
              <a:defRPr/>
            </a:pPr>
            <a:fld id="{F5719160-EAF9-4018-BAD7-76DDBCF38DA9}" type="slidenum">
              <a:rPr lang="en-US" altLang="sl-SI">
                <a:latin typeface="Arial" panose="020B0604020202020204" pitchFamily="34" charset="0"/>
                <a:cs typeface="Arial" panose="020B0604020202020204" pitchFamily="34" charset="0"/>
              </a:rPr>
              <a:pPr defTabSz="455613">
                <a:defRPr/>
              </a:pPr>
              <a:t>‹#›</a:t>
            </a:fld>
            <a:endParaRPr lang="en-US" alt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Picture 9" descr="grb moder za 10 pt.wm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962025" y="708025"/>
            <a:ext cx="16287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5613" eaLnBrk="1" hangingPunct="1">
              <a:lnSpc>
                <a:spcPts val="838"/>
              </a:lnSpc>
              <a:defRPr/>
            </a:pPr>
            <a:r>
              <a:rPr lang="en-US" sz="700" dirty="0" smtClean="0">
                <a:solidFill>
                  <a:srgbClr val="000000"/>
                </a:solidFill>
                <a:latin typeface="Republika" charset="-18"/>
              </a:rPr>
              <a:t>REPUBLIKA SLOVENIJA</a:t>
            </a:r>
          </a:p>
          <a:p>
            <a:pPr defTabSz="455613" eaLnBrk="1" hangingPunct="1">
              <a:lnSpc>
                <a:spcPts val="838"/>
              </a:lnSpc>
              <a:defRPr/>
            </a:pPr>
            <a:r>
              <a:rPr lang="sl-SI" sz="700" b="1" dirty="0" smtClean="0">
                <a:solidFill>
                  <a:srgbClr val="000000"/>
                </a:solidFill>
                <a:latin typeface="Republika" charset="-18"/>
              </a:rPr>
              <a:t>MINISTRSTVO ZA KMETIJSTVO IN OKOLJE</a:t>
            </a:r>
          </a:p>
          <a:p>
            <a:pPr defTabSz="455613" eaLnBrk="1" hangingPunct="1">
              <a:lnSpc>
                <a:spcPts val="838"/>
              </a:lnSpc>
              <a:defRPr/>
            </a:pPr>
            <a:endParaRPr lang="sl-SI" sz="700" b="1" dirty="0" smtClean="0">
              <a:solidFill>
                <a:srgbClr val="000000"/>
              </a:solidFill>
              <a:latin typeface="Republika" charset="-18"/>
            </a:endParaRPr>
          </a:p>
          <a:p>
            <a:pPr defTabSz="455613" eaLnBrk="1" hangingPunct="1">
              <a:lnSpc>
                <a:spcPts val="838"/>
              </a:lnSpc>
              <a:defRPr/>
            </a:pPr>
            <a:r>
              <a:rPr lang="sl-SI" sz="700" dirty="0" smtClean="0">
                <a:solidFill>
                  <a:srgbClr val="000000"/>
                </a:solidFill>
                <a:latin typeface="Republika" charset="-18"/>
              </a:rPr>
              <a:t>AGENCIJA REPUBLIKE SLOVENIJE ZA KMETIJSKE TRGE IN RAZVOJ PODEŽELJA</a:t>
            </a:r>
            <a:endParaRPr lang="en-US" sz="700" dirty="0" smtClean="0">
              <a:solidFill>
                <a:srgbClr val="000000"/>
              </a:solidFill>
              <a:latin typeface="Republika" charset="-18"/>
            </a:endParaRPr>
          </a:p>
        </p:txBody>
      </p:sp>
      <p:pic>
        <p:nvPicPr>
          <p:cNvPr id="4105" name="Slika 10" descr="arsktr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706438"/>
            <a:ext cx="4175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Slika 9" descr="arsktr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706438"/>
            <a:ext cx="4175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Box 7"/>
          <p:cNvSpPr txBox="1">
            <a:spLocks noChangeArrowheads="1"/>
          </p:cNvSpPr>
          <p:nvPr/>
        </p:nvSpPr>
        <p:spPr bwMode="auto">
          <a:xfrm>
            <a:off x="962025" y="708025"/>
            <a:ext cx="16287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5613" eaLnBrk="1" hangingPunct="1">
              <a:lnSpc>
                <a:spcPts val="838"/>
              </a:lnSpc>
              <a:defRPr/>
            </a:pPr>
            <a:r>
              <a:rPr lang="en-US" sz="700" dirty="0" smtClean="0">
                <a:solidFill>
                  <a:srgbClr val="000000"/>
                </a:solidFill>
                <a:latin typeface="Republika" charset="-18"/>
              </a:rPr>
              <a:t>REPUBLIKA SLOVENIJA</a:t>
            </a:r>
          </a:p>
          <a:p>
            <a:pPr defTabSz="455613" eaLnBrk="1" hangingPunct="1">
              <a:lnSpc>
                <a:spcPts val="838"/>
              </a:lnSpc>
              <a:defRPr/>
            </a:pPr>
            <a:r>
              <a:rPr lang="sl-SI" sz="700" b="1" dirty="0" smtClean="0">
                <a:solidFill>
                  <a:srgbClr val="000000"/>
                </a:solidFill>
                <a:latin typeface="Republika" charset="-18"/>
              </a:rPr>
              <a:t>MINISTRSTVO ZA KMETIJSTVO IN OKOLJE</a:t>
            </a:r>
          </a:p>
          <a:p>
            <a:pPr defTabSz="455613" eaLnBrk="1" hangingPunct="1">
              <a:lnSpc>
                <a:spcPts val="838"/>
              </a:lnSpc>
              <a:defRPr/>
            </a:pPr>
            <a:endParaRPr lang="sl-SI" sz="700" b="1" dirty="0" smtClean="0">
              <a:solidFill>
                <a:srgbClr val="000000"/>
              </a:solidFill>
              <a:latin typeface="Republika" charset="-18"/>
            </a:endParaRPr>
          </a:p>
          <a:p>
            <a:pPr defTabSz="455613" eaLnBrk="1" hangingPunct="1">
              <a:lnSpc>
                <a:spcPts val="838"/>
              </a:lnSpc>
              <a:defRPr/>
            </a:pPr>
            <a:r>
              <a:rPr lang="sl-SI" sz="700" dirty="0" smtClean="0">
                <a:solidFill>
                  <a:srgbClr val="000000"/>
                </a:solidFill>
                <a:latin typeface="Republika" charset="-18"/>
              </a:rPr>
              <a:t>AGENCIJA REPUBLIKE SLOVENIJE ZA KMETIJSKE TRGE IN RAZVOJ PODEŽELJA</a:t>
            </a:r>
            <a:endParaRPr lang="en-US" sz="700" dirty="0" smtClean="0">
              <a:solidFill>
                <a:srgbClr val="000000"/>
              </a:solidFill>
              <a:latin typeface="Republika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7554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9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106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21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316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421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971550" y="1547813"/>
            <a:ext cx="7200900" cy="1490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sl-SI" dirty="0" smtClean="0">
                <a:latin typeface="Arial" charset="0"/>
                <a:cs typeface="Arial" charset="0"/>
              </a:rPr>
              <a:t>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685800" y="60483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latin typeface="Republika" pitchFamily="2" charset="-18"/>
                <a:ea typeface="Republika" pitchFamily="2" charset="-18"/>
                <a:cs typeface="Republika" pitchFamily="2" charset="-18"/>
              </a:rPr>
              <a:t></a:t>
            </a: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1331913" y="1281113"/>
            <a:ext cx="191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 dirty="0"/>
              <a:t></a:t>
            </a:r>
          </a:p>
        </p:txBody>
      </p:sp>
      <p:sp>
        <p:nvSpPr>
          <p:cNvPr id="8197" name="PoljeZBesedilom 4"/>
          <p:cNvSpPr txBox="1">
            <a:spLocks noChangeArrowheads="1"/>
          </p:cNvSpPr>
          <p:nvPr/>
        </p:nvSpPr>
        <p:spPr bwMode="auto">
          <a:xfrm>
            <a:off x="268225" y="1651000"/>
            <a:ext cx="837590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sl-SI" sz="4000" b="1" dirty="0" smtClean="0">
                <a:solidFill>
                  <a:schemeClr val="tx2"/>
                </a:solidFill>
              </a:rPr>
              <a:t> </a:t>
            </a:r>
            <a:r>
              <a:rPr lang="pl-PL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Izobraževanje </a:t>
            </a:r>
            <a:r>
              <a:rPr lang="pl-PL" sz="28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kmetijskih svetovalcev </a:t>
            </a:r>
            <a:r>
              <a:rPr lang="pl-PL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za ukrepe kmetijske politike 2019</a:t>
            </a:r>
          </a:p>
          <a:p>
            <a:pPr algn="ctr">
              <a:defRPr/>
            </a:pPr>
            <a:endParaRPr lang="pl-PL" sz="4000" b="1" dirty="0" smtClean="0">
              <a:solidFill>
                <a:srgbClr val="E86E0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l-PL" sz="3200" b="1" dirty="0" smtClean="0">
                <a:solidFill>
                  <a:srgbClr val="E86E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NAVZKRIŽNA </a:t>
            </a:r>
            <a:r>
              <a:rPr lang="pl-PL" sz="3200" b="1" dirty="0">
                <a:solidFill>
                  <a:srgbClr val="E86E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SKLADNOST</a:t>
            </a:r>
            <a:endParaRPr lang="pl-PL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endParaRPr lang="pl-PL" sz="4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algn="ctr">
              <a:defRPr/>
            </a:pPr>
            <a:r>
              <a:rPr lang="pl-PL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Smelt, 30. januar 2019</a:t>
            </a:r>
            <a:endParaRPr lang="pl-PL" sz="28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l-PL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                           	</a:t>
            </a:r>
          </a:p>
          <a:p>
            <a:endParaRPr lang="sl-SI" sz="4000" b="1" dirty="0"/>
          </a:p>
        </p:txBody>
      </p:sp>
      <p:sp>
        <p:nvSpPr>
          <p:cNvPr id="6" name="PoljeZBesedilom 1"/>
          <p:cNvSpPr txBox="1">
            <a:spLocks noChangeArrowheads="1"/>
          </p:cNvSpPr>
          <p:nvPr/>
        </p:nvSpPr>
        <p:spPr bwMode="auto">
          <a:xfrm>
            <a:off x="638969" y="5716906"/>
            <a:ext cx="330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l-SI" altLang="sl-SI" sz="2000" dirty="0">
                <a:solidFill>
                  <a:schemeClr val="tx2"/>
                </a:solidFill>
              </a:rPr>
              <a:t>Agencija RS za kmetijske trge in razvoj podeželja</a:t>
            </a:r>
          </a:p>
        </p:txBody>
      </p:sp>
      <p:sp>
        <p:nvSpPr>
          <p:cNvPr id="7" name="PoljeZBesedilom 1"/>
          <p:cNvSpPr txBox="1">
            <a:spLocks noChangeArrowheads="1"/>
          </p:cNvSpPr>
          <p:nvPr/>
        </p:nvSpPr>
        <p:spPr bwMode="auto">
          <a:xfrm>
            <a:off x="4870450" y="5716906"/>
            <a:ext cx="3444494" cy="7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sl-SI" altLang="sl-SI" sz="2000" dirty="0" smtClean="0">
                <a:solidFill>
                  <a:srgbClr val="000000"/>
                </a:solidFill>
              </a:rPr>
              <a:t> mag</a:t>
            </a:r>
            <a:r>
              <a:rPr lang="sl-SI" altLang="sl-SI" sz="2000" dirty="0">
                <a:solidFill>
                  <a:srgbClr val="000000"/>
                </a:solidFill>
              </a:rPr>
              <a:t>. Maša Kerstein</a:t>
            </a:r>
          </a:p>
          <a:p>
            <a:pPr algn="ctr">
              <a:defRPr/>
            </a:pPr>
            <a:r>
              <a:rPr lang="sl-SI" altLang="sl-SI" sz="2000" dirty="0">
                <a:solidFill>
                  <a:srgbClr val="000000"/>
                </a:solidFill>
              </a:rPr>
              <a:t>      mag. Dubravka Žgavec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slov 1"/>
          <p:cNvSpPr>
            <a:spLocks noGrp="1"/>
          </p:cNvSpPr>
          <p:nvPr>
            <p:ph type="title"/>
          </p:nvPr>
        </p:nvSpPr>
        <p:spPr>
          <a:xfrm>
            <a:off x="2966984" y="319882"/>
            <a:ext cx="5656315" cy="1231106"/>
          </a:xfrm>
        </p:spPr>
        <p:txBody>
          <a:bodyPr/>
          <a:lstStyle/>
          <a:p>
            <a:pPr lvl="0" algn="just">
              <a:defRPr/>
            </a:pPr>
            <a:r>
              <a:rPr lang="sl-SI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Primer: KMG_MID 100xxxyyy</a:t>
            </a:r>
            <a:br>
              <a:rPr lang="sl-SI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l-SI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Steber I: </a:t>
            </a:r>
            <a:r>
              <a:rPr lang="sl-SI" altLang="sl-SI" sz="2000" dirty="0" smtClean="0">
                <a:solidFill>
                  <a:srgbClr val="7030A0"/>
                </a:solidFill>
                <a:latin typeface="+mj-lt"/>
              </a:rPr>
              <a:t>Podpora </a:t>
            </a:r>
            <a:r>
              <a:rPr lang="sl-SI" altLang="sl-SI" sz="2000" dirty="0">
                <a:solidFill>
                  <a:srgbClr val="7030A0"/>
                </a:solidFill>
                <a:latin typeface="+mj-lt"/>
              </a:rPr>
              <a:t>za rejo </a:t>
            </a:r>
            <a:r>
              <a:rPr lang="sl-SI" altLang="sl-SI" sz="2000" dirty="0" smtClean="0">
                <a:solidFill>
                  <a:srgbClr val="7030A0"/>
                </a:solidFill>
                <a:latin typeface="+mj-lt"/>
              </a:rPr>
              <a:t>govedi (avtomatski zahtevek) </a:t>
            </a:r>
            <a:r>
              <a:rPr lang="sl-SI" altLang="sl-SI" sz="2000" dirty="0">
                <a:solidFill>
                  <a:srgbClr val="7030A0"/>
                </a:solidFill>
                <a:latin typeface="+mj-lt"/>
              </a:rPr>
              <a:t/>
            </a:r>
            <a:br>
              <a:rPr lang="sl-SI" altLang="sl-SI" sz="2000" dirty="0">
                <a:solidFill>
                  <a:srgbClr val="7030A0"/>
                </a:solidFill>
                <a:latin typeface="+mj-lt"/>
              </a:rPr>
            </a:br>
            <a:r>
              <a:rPr lang="sl-SI" altLang="sl-SI" sz="2000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Steber </a:t>
            </a:r>
            <a:r>
              <a:rPr lang="sl-SI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II: Dobrobit živali - govedo</a:t>
            </a:r>
            <a:r>
              <a:rPr lang="en-US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sl-SI" altLang="sl-SI" sz="2000" dirty="0" smtClean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sl-SI" altLang="sl-SI" sz="2000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4755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247650" y="1235075"/>
            <a:ext cx="8575675" cy="535781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sl-SI" altLang="sl-SI" sz="1800" dirty="0" smtClean="0"/>
              <a:t>					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fld id="{B7EC750F-0C68-4E55-A584-D35A780A130D}" type="datetime1">
              <a:rPr lang="en-US" smtClean="0"/>
              <a:pPr>
                <a:defRPr/>
              </a:pPr>
              <a:t>1/31/2019</a:t>
            </a:fld>
            <a:endParaRPr lang="sl-SI" dirty="0"/>
          </a:p>
        </p:txBody>
      </p:sp>
      <p:sp>
        <p:nvSpPr>
          <p:cNvPr id="74757" name="Označba mesta številke diapozitiva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50F6722-ABBC-423F-9629-E9781C9A13EE}" type="slidenum">
              <a:rPr lang="sl-SI" altLang="sl-SI">
                <a:solidFill>
                  <a:srgbClr val="BABABA"/>
                </a:solidFill>
                <a:latin typeface="Arial" panose="020B0604020202020204" pitchFamily="34" charset="0"/>
              </a:rPr>
              <a:pPr/>
              <a:t>10</a:t>
            </a:fld>
            <a:endParaRPr lang="sl-SI" altLang="sl-SI" dirty="0">
              <a:solidFill>
                <a:srgbClr val="BABABA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584132"/>
              </p:ext>
            </p:extLst>
          </p:nvPr>
        </p:nvGraphicFramePr>
        <p:xfrm>
          <a:off x="666751" y="1453545"/>
          <a:ext cx="8156574" cy="4975318"/>
        </p:xfrm>
        <a:graphic>
          <a:graphicData uri="http://schemas.openxmlformats.org/drawingml/2006/table">
            <a:tbl>
              <a:tblPr firstRow="1" firstCol="1" bandRow="1"/>
              <a:tblGrid>
                <a:gridCol w="2036893"/>
                <a:gridCol w="1367230"/>
                <a:gridCol w="860481"/>
                <a:gridCol w="3003584"/>
                <a:gridCol w="888386"/>
              </a:tblGrid>
              <a:tr h="5511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Vrsta kontrole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 kontrole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Žival (govedo)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Ugotovitev neskladnosti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Zamuda</a:t>
                      </a:r>
                      <a:endParaRPr lang="sl-SI" sz="15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01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Kontrola navzkrižne skladnosti  </a:t>
                      </a:r>
                      <a:r>
                        <a:rPr lang="sl-SI" sz="15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(CC)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b="0" noProof="0" dirty="0" smtClean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Kontrola na kraju samem</a:t>
                      </a:r>
                      <a:endParaRPr lang="sl-SI" sz="1500" b="0" noProof="0" dirty="0">
                        <a:solidFill>
                          <a:srgbClr val="00CC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SI1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u="sng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Prepozna priglasitev ODHODA</a:t>
                      </a:r>
                      <a:endParaRPr lang="sl-SI" sz="1500" noProof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</a:t>
                      </a:r>
                      <a:r>
                        <a:rPr lang="sl-SI" sz="1500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odhoda</a:t>
                      </a: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6.6.2018,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 priglasitve odhoda</a:t>
                      </a:r>
                      <a:r>
                        <a:rPr lang="sl-SI" sz="1500" noProof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23.6.2018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sl-SI" sz="15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dni</a:t>
                      </a:r>
                      <a:endParaRPr lang="sl-SI" sz="15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5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Kontrola I&amp;R govedi – reja govedi (</a:t>
                      </a:r>
                      <a:r>
                        <a:rPr lang="sl-SI" sz="15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GOV_BV)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b="0" noProof="0" dirty="0" smtClean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Kontrola na kraju samem</a:t>
                      </a:r>
                      <a:endParaRPr lang="sl-SI" sz="1500" b="0" noProof="0" dirty="0">
                        <a:solidFill>
                          <a:srgbClr val="00CC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30.9.2018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SI2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u="sng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Neoznačena</a:t>
                      </a:r>
                      <a:r>
                        <a:rPr lang="sl-SI" sz="1500" u="sng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žival</a:t>
                      </a:r>
                      <a:endParaRPr lang="sl-SI" sz="1500" noProof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Rojstvo: 12.9.2018,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Označitev: 13.11.2018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 </a:t>
                      </a:r>
                      <a:r>
                        <a:rPr lang="sl-SI" sz="15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dni</a:t>
                      </a:r>
                      <a:endParaRPr lang="sl-SI" sz="15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4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 kontrola</a:t>
                      </a:r>
                      <a:endParaRPr lang="sl-SI" sz="1500" noProof="0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1.10.2018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SI1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u="sng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Prepozna priglasitev ODHODA</a:t>
                      </a:r>
                      <a:endParaRPr lang="sl-SI" sz="1500" noProof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sl-SI" sz="15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dni</a:t>
                      </a:r>
                      <a:endParaRPr lang="sl-SI" sz="15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808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sl-SI" sz="1500" noProof="0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SI3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u="sng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Prepozna priglasitev PRIHODA</a:t>
                      </a:r>
                      <a:endParaRPr lang="sl-SI" sz="1500" noProof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</a:t>
                      </a:r>
                      <a:r>
                        <a:rPr lang="sl-SI" sz="1500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prihoda</a:t>
                      </a: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9.2.2018,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 priglasitve </a:t>
                      </a:r>
                      <a:r>
                        <a:rPr lang="sl-SI" sz="1500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prihoda</a:t>
                      </a: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18.4.2018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</a:t>
                      </a:r>
                      <a:r>
                        <a:rPr lang="sl-SI" sz="15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dni</a:t>
                      </a:r>
                      <a:endParaRPr lang="sl-SI" sz="15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2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Steber 1- Podpora za rejo govedi </a:t>
                      </a:r>
                      <a:r>
                        <a:rPr lang="sl-SI" sz="15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(PVP_BV)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 kontrola</a:t>
                      </a:r>
                      <a:endParaRPr lang="sl-SI" sz="1500" noProof="0" dirty="0">
                        <a:solidFill>
                          <a:srgbClr val="FF33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SI4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u="sng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Prepozna priglasitev ODHODA</a:t>
                      </a:r>
                      <a:endParaRPr lang="sl-SI" sz="1500" noProof="0" dirty="0" smtClean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</a:t>
                      </a:r>
                      <a:r>
                        <a:rPr lang="sl-SI" sz="1500" baseline="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odhoda</a:t>
                      </a: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1.6.2018,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 priglasitve odhoda: 12.6.2018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sl-SI" sz="150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dni</a:t>
                      </a:r>
                      <a:endParaRPr lang="sl-SI" sz="15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9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Dobrobit živali: govedo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rgbClr val="FF33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 kontrola </a:t>
                      </a:r>
                      <a:r>
                        <a:rPr lang="sl-SI" sz="1500" noProof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(DŽ_GOV)</a:t>
                      </a:r>
                      <a:endParaRPr lang="sl-SI" sz="1500" noProof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1.12.2018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noProof="0" dirty="0" smtClean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endParaRPr lang="sl-SI" sz="1500" noProof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5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47831" marR="478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6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slov 1"/>
          <p:cNvSpPr>
            <a:spLocks noGrp="1"/>
          </p:cNvSpPr>
          <p:nvPr>
            <p:ph type="title"/>
          </p:nvPr>
        </p:nvSpPr>
        <p:spPr>
          <a:xfrm>
            <a:off x="3020694" y="110286"/>
            <a:ext cx="5994526" cy="1846659"/>
          </a:xfrm>
        </p:spPr>
        <p:txBody>
          <a:bodyPr/>
          <a:lstStyle/>
          <a:p>
            <a:pPr algn="just"/>
            <a: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Rezultat po matriki določitve sankcij za zahtevo </a:t>
            </a:r>
            <a:b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Pravočasnost označitve ter priglasitve  označitve</a:t>
            </a:r>
            <a:b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in premikov govedi (</a:t>
            </a:r>
            <a:r>
              <a:rPr lang="en-US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CC_P07_00</a:t>
            </a:r>
            <a:r>
              <a:rPr 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)</a:t>
            </a:r>
            <a: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  <a:t/>
            </a:r>
            <a:br>
              <a:rPr lang="sl-SI" altLang="sl-SI" sz="2400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sl-SI" altLang="sl-SI" sz="2400" dirty="0" smtClean="0"/>
              <a:t/>
            </a:r>
            <a:br>
              <a:rPr lang="sl-SI" altLang="sl-SI" sz="2400" dirty="0" smtClean="0"/>
            </a:br>
            <a:endParaRPr lang="sl-SI" altLang="sl-SI" sz="2400" dirty="0" smtClean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539750" y="1520918"/>
            <a:ext cx="8177213" cy="483543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sl-SI" sz="2000" dirty="0" smtClean="0">
                <a:solidFill>
                  <a:srgbClr val="002060"/>
                </a:solidFill>
              </a:rPr>
              <a:t>Ko so zbrane vse ugotovitve (kršitve) iz vseh izvorov:</a:t>
            </a:r>
          </a:p>
          <a:p>
            <a:pPr>
              <a:buFontTx/>
              <a:buChar char="-"/>
              <a:defRPr/>
            </a:pPr>
            <a:r>
              <a:rPr lang="sl-SI" sz="2000" dirty="0" err="1" smtClean="0">
                <a:solidFill>
                  <a:srgbClr val="002060"/>
                </a:solidFill>
              </a:rPr>
              <a:t>Adm</a:t>
            </a:r>
            <a:r>
              <a:rPr lang="sl-SI" sz="2000" dirty="0" smtClean="0">
                <a:solidFill>
                  <a:srgbClr val="002060"/>
                </a:solidFill>
              </a:rPr>
              <a:t> kontrola</a:t>
            </a:r>
            <a:r>
              <a:rPr lang="en-US" sz="2000" dirty="0" smtClean="0">
                <a:solidFill>
                  <a:srgbClr val="002060"/>
                </a:solidFill>
              </a:rPr>
              <a:t>,</a:t>
            </a:r>
            <a:endParaRPr lang="sl-SI" sz="2000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  <a:defRPr/>
            </a:pPr>
            <a:r>
              <a:rPr lang="sl-SI" sz="2000" dirty="0" smtClean="0">
                <a:solidFill>
                  <a:srgbClr val="002060"/>
                </a:solidFill>
              </a:rPr>
              <a:t>Kontrola na kraju samem: CC, GOV_BV, PVP_BV, DŽ_GOV</a:t>
            </a:r>
          </a:p>
          <a:p>
            <a:pPr marL="0" indent="0">
              <a:buNone/>
              <a:defRPr/>
            </a:pPr>
            <a:r>
              <a:rPr lang="sl-SI" sz="2000" dirty="0" smtClean="0">
                <a:solidFill>
                  <a:srgbClr val="002060"/>
                </a:solidFill>
              </a:rPr>
              <a:t>se izračuna število vseh dogodkov predpisanem obdobju</a:t>
            </a:r>
            <a:r>
              <a:rPr lang="en-US" sz="2000" dirty="0" smtClean="0">
                <a:solidFill>
                  <a:srgbClr val="002060"/>
                </a:solidFill>
              </a:rPr>
              <a:t> (1.9.2017 </a:t>
            </a:r>
            <a:r>
              <a:rPr lang="sl-SI" sz="2000" dirty="0" smtClean="0">
                <a:solidFill>
                  <a:srgbClr val="002060"/>
                </a:solidFill>
              </a:rPr>
              <a:t>do</a:t>
            </a:r>
            <a:r>
              <a:rPr lang="en-US" sz="2000" dirty="0" smtClean="0">
                <a:solidFill>
                  <a:srgbClr val="002060"/>
                </a:solidFill>
              </a:rPr>
              <a:t> 31.8.2018)</a:t>
            </a:r>
            <a:r>
              <a:rPr lang="sl-SI" sz="2000" dirty="0" smtClean="0">
                <a:solidFill>
                  <a:srgbClr val="002060"/>
                </a:solidFill>
              </a:rPr>
              <a:t>.</a:t>
            </a:r>
            <a:r>
              <a:rPr lang="sl-SI" sz="2000" dirty="0">
                <a:solidFill>
                  <a:srgbClr val="002060"/>
                </a:solidFill>
              </a:rPr>
              <a:t> </a:t>
            </a:r>
            <a:r>
              <a:rPr lang="sl-SI" sz="2000" dirty="0" smtClean="0">
                <a:solidFill>
                  <a:srgbClr val="002060"/>
                </a:solidFill>
              </a:rPr>
              <a:t>Na zadevnem KMG je </a:t>
            </a:r>
            <a:r>
              <a:rPr lang="sl-SI" sz="2000" u="sng" dirty="0" smtClean="0">
                <a:solidFill>
                  <a:srgbClr val="002060"/>
                </a:solidFill>
              </a:rPr>
              <a:t>8 dogodkov </a:t>
            </a:r>
            <a:r>
              <a:rPr lang="sl-SI" sz="2000" dirty="0" smtClean="0">
                <a:solidFill>
                  <a:srgbClr val="002060"/>
                </a:solidFill>
              </a:rPr>
              <a:t>v </a:t>
            </a:r>
            <a:r>
              <a:rPr lang="sl-SI" sz="2000" dirty="0">
                <a:solidFill>
                  <a:srgbClr val="002060"/>
                </a:solidFill>
              </a:rPr>
              <a:t>predpisanem obdobju</a:t>
            </a:r>
            <a:r>
              <a:rPr lang="en-US" sz="2000" dirty="0">
                <a:solidFill>
                  <a:srgbClr val="002060"/>
                </a:solidFill>
              </a:rPr>
              <a:t> . 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000" dirty="0" smtClean="0">
              <a:solidFill>
                <a:srgbClr val="00206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sl-SI" sz="2000" dirty="0" smtClean="0">
                <a:solidFill>
                  <a:srgbClr val="002060"/>
                </a:solidFill>
              </a:rPr>
              <a:t>Ugotovljene neskladnosti (kršitve)</a:t>
            </a:r>
            <a:r>
              <a:rPr lang="en-US" sz="2000" dirty="0" smtClean="0">
                <a:solidFill>
                  <a:srgbClr val="002060"/>
                </a:solidFill>
              </a:rPr>
              <a:t>:</a:t>
            </a:r>
          </a:p>
          <a:p>
            <a:pPr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SI 4: </a:t>
            </a:r>
            <a:r>
              <a:rPr lang="sl-SI" sz="2000" dirty="0" smtClean="0">
                <a:solidFill>
                  <a:srgbClr val="002060"/>
                </a:solidFill>
              </a:rPr>
              <a:t>zamuda </a:t>
            </a:r>
            <a:r>
              <a:rPr lang="en-US" sz="2000" dirty="0" smtClean="0">
                <a:solidFill>
                  <a:srgbClr val="002060"/>
                </a:solidFill>
              </a:rPr>
              <a:t>4 d</a:t>
            </a:r>
            <a:r>
              <a:rPr lang="sl-SI" sz="2000" dirty="0" smtClean="0">
                <a:solidFill>
                  <a:srgbClr val="002060"/>
                </a:solidFill>
              </a:rPr>
              <a:t>ni</a:t>
            </a:r>
            <a:r>
              <a:rPr lang="en-US" sz="2000" dirty="0" smtClean="0">
                <a:solidFill>
                  <a:srgbClr val="002060"/>
                </a:solidFill>
              </a:rPr>
              <a:t> → </a:t>
            </a:r>
            <a:r>
              <a:rPr lang="sl-SI" sz="2000" dirty="0" smtClean="0">
                <a:solidFill>
                  <a:srgbClr val="002060"/>
                </a:solidFill>
              </a:rPr>
              <a:t>MK =</a:t>
            </a:r>
            <a:r>
              <a:rPr lang="en-US" sz="2000" dirty="0" smtClean="0">
                <a:solidFill>
                  <a:srgbClr val="002060"/>
                </a:solidFill>
              </a:rPr>
              <a:t> n</a:t>
            </a:r>
            <a:r>
              <a:rPr lang="sl-SI" sz="2000" dirty="0" smtClean="0">
                <a:solidFill>
                  <a:srgbClr val="002060"/>
                </a:solidFill>
              </a:rPr>
              <a:t>i sankcije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SI 1 </a:t>
            </a:r>
            <a:r>
              <a:rPr lang="sl-SI" sz="2000" dirty="0" smtClean="0">
                <a:solidFill>
                  <a:srgbClr val="002060"/>
                </a:solidFill>
              </a:rPr>
              <a:t>in</a:t>
            </a:r>
            <a:r>
              <a:rPr lang="en-US" sz="2000" dirty="0" smtClean="0">
                <a:solidFill>
                  <a:srgbClr val="002060"/>
                </a:solidFill>
              </a:rPr>
              <a:t> SI 2: </a:t>
            </a:r>
            <a:r>
              <a:rPr lang="sl-SI" sz="2000" dirty="0" smtClean="0">
                <a:solidFill>
                  <a:srgbClr val="002060"/>
                </a:solidFill>
              </a:rPr>
              <a:t>več kot</a:t>
            </a:r>
            <a:r>
              <a:rPr lang="en-US" sz="2000" dirty="0" smtClean="0">
                <a:solidFill>
                  <a:srgbClr val="002060"/>
                </a:solidFill>
              </a:rPr>
              <a:t> 7 </a:t>
            </a:r>
            <a:r>
              <a:rPr lang="sl-SI" sz="2000" dirty="0" smtClean="0">
                <a:solidFill>
                  <a:srgbClr val="002060"/>
                </a:solidFill>
              </a:rPr>
              <a:t>dni do vključno</a:t>
            </a:r>
            <a:r>
              <a:rPr lang="en-US" sz="2000" dirty="0" smtClean="0">
                <a:solidFill>
                  <a:srgbClr val="002060"/>
                </a:solidFill>
              </a:rPr>
              <a:t> 60 d</a:t>
            </a:r>
            <a:r>
              <a:rPr lang="sl-SI" sz="2000" dirty="0" smtClean="0">
                <a:solidFill>
                  <a:srgbClr val="002060"/>
                </a:solidFill>
              </a:rPr>
              <a:t>ni zamude</a:t>
            </a:r>
            <a:r>
              <a:rPr lang="en-US" sz="2000" dirty="0" smtClean="0">
                <a:solidFill>
                  <a:srgbClr val="002060"/>
                </a:solidFill>
              </a:rPr>
              <a:t>: 2 </a:t>
            </a:r>
            <a:r>
              <a:rPr lang="sl-SI" sz="2000" dirty="0" smtClean="0">
                <a:solidFill>
                  <a:srgbClr val="002060"/>
                </a:solidFill>
              </a:rPr>
              <a:t>kršitvi od 8 dogodkov </a:t>
            </a:r>
            <a:r>
              <a:rPr lang="en-US" sz="2000" dirty="0" smtClean="0">
                <a:solidFill>
                  <a:srgbClr val="002060"/>
                </a:solidFill>
              </a:rPr>
              <a:t>= 25 % </a:t>
            </a:r>
            <a:r>
              <a:rPr lang="sl-SI" sz="2000" dirty="0" smtClean="0">
                <a:solidFill>
                  <a:srgbClr val="002060"/>
                </a:solidFill>
              </a:rPr>
              <a:t>kršitev</a:t>
            </a:r>
            <a:r>
              <a:rPr lang="en-US" sz="2000" dirty="0" smtClean="0">
                <a:solidFill>
                  <a:srgbClr val="002060"/>
                </a:solidFill>
              </a:rPr>
              <a:t> →  1% s</a:t>
            </a:r>
            <a:r>
              <a:rPr lang="sl-SI" sz="2000" dirty="0" smtClean="0">
                <a:solidFill>
                  <a:srgbClr val="002060"/>
                </a:solidFill>
              </a:rPr>
              <a:t>ankcija (L)</a:t>
            </a:r>
            <a:endParaRPr lang="en-US" sz="2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002060"/>
                </a:solidFill>
              </a:rPr>
              <a:t>SI 3: 61 d</a:t>
            </a:r>
            <a:r>
              <a:rPr lang="sl-SI" sz="2000" dirty="0" smtClean="0">
                <a:solidFill>
                  <a:srgbClr val="002060"/>
                </a:solidFill>
              </a:rPr>
              <a:t>ni zamude</a:t>
            </a:r>
            <a:r>
              <a:rPr lang="en-US" sz="2000" dirty="0" smtClean="0">
                <a:solidFill>
                  <a:srgbClr val="002060"/>
                </a:solidFill>
              </a:rPr>
              <a:t> = </a:t>
            </a:r>
            <a:r>
              <a:rPr lang="sl-SI" sz="2000" dirty="0" smtClean="0">
                <a:solidFill>
                  <a:srgbClr val="002060"/>
                </a:solidFill>
              </a:rPr>
              <a:t>nad </a:t>
            </a:r>
            <a:r>
              <a:rPr lang="en-US" sz="2000" dirty="0" smtClean="0">
                <a:solidFill>
                  <a:srgbClr val="002060"/>
                </a:solidFill>
              </a:rPr>
              <a:t>60 d</a:t>
            </a:r>
            <a:r>
              <a:rPr lang="sl-SI" sz="2000" dirty="0" smtClean="0">
                <a:solidFill>
                  <a:srgbClr val="002060"/>
                </a:solidFill>
              </a:rPr>
              <a:t>ni zamude</a:t>
            </a:r>
            <a:r>
              <a:rPr lang="en-US" sz="2000" dirty="0" smtClean="0">
                <a:solidFill>
                  <a:srgbClr val="002060"/>
                </a:solidFill>
              </a:rPr>
              <a:t>:1 </a:t>
            </a:r>
            <a:r>
              <a:rPr lang="sl-SI" sz="2000" dirty="0">
                <a:solidFill>
                  <a:srgbClr val="002060"/>
                </a:solidFill>
              </a:rPr>
              <a:t>kršitev od 8 dogodkov (premikov)</a:t>
            </a:r>
            <a:r>
              <a:rPr lang="en-US" sz="2000" dirty="0" smtClean="0">
                <a:solidFill>
                  <a:srgbClr val="002060"/>
                </a:solidFill>
              </a:rPr>
              <a:t> = 12,5 % </a:t>
            </a:r>
            <a:r>
              <a:rPr lang="sl-SI" sz="2000" dirty="0" smtClean="0">
                <a:solidFill>
                  <a:srgbClr val="002060"/>
                </a:solidFill>
              </a:rPr>
              <a:t>kršitev</a:t>
            </a:r>
            <a:r>
              <a:rPr lang="en-US" sz="2000" dirty="0" smtClean="0">
                <a:solidFill>
                  <a:srgbClr val="002060"/>
                </a:solidFill>
              </a:rPr>
              <a:t> → 3% san</a:t>
            </a:r>
            <a:r>
              <a:rPr lang="sl-SI" sz="2000" dirty="0" smtClean="0">
                <a:solidFill>
                  <a:srgbClr val="002060"/>
                </a:solidFill>
              </a:rPr>
              <a:t>k</a:t>
            </a:r>
            <a:r>
              <a:rPr lang="en-US" sz="2000" dirty="0" smtClean="0">
                <a:solidFill>
                  <a:srgbClr val="002060"/>
                </a:solidFill>
              </a:rPr>
              <a:t>ci</a:t>
            </a:r>
            <a:r>
              <a:rPr lang="sl-SI" sz="2000" dirty="0" smtClean="0">
                <a:solidFill>
                  <a:srgbClr val="002060"/>
                </a:solidFill>
              </a:rPr>
              <a:t>ja (S)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sl-SI" sz="2000" dirty="0" smtClean="0">
                <a:solidFill>
                  <a:srgbClr val="002060"/>
                </a:solidFill>
              </a:rPr>
              <a:t>Končna kršitev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sl-SI" sz="2000" dirty="0" smtClean="0">
                <a:solidFill>
                  <a:srgbClr val="002060"/>
                </a:solidFill>
              </a:rPr>
              <a:t>zahteve </a:t>
            </a:r>
            <a:r>
              <a:rPr lang="en-US" sz="2000" dirty="0" smtClean="0">
                <a:solidFill>
                  <a:srgbClr val="7030A0"/>
                </a:solidFill>
              </a:rPr>
              <a:t>CC_P07_00: 3 %</a:t>
            </a:r>
            <a:r>
              <a:rPr lang="sl-SI" sz="2000" dirty="0" smtClean="0">
                <a:solidFill>
                  <a:srgbClr val="7030A0"/>
                </a:solidFill>
              </a:rPr>
              <a:t> sankcija</a:t>
            </a:r>
            <a:r>
              <a:rPr lang="sl-SI" sz="2000" dirty="0" smtClean="0">
                <a:solidFill>
                  <a:srgbClr val="002060"/>
                </a:solidFill>
              </a:rPr>
              <a:t> (S)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Označba mesta datuma 3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fld id="{B7EC750F-0C68-4E55-A584-D35A780A130D}" type="datetime1">
              <a:rPr lang="en-US" smtClean="0"/>
              <a:pPr>
                <a:defRPr/>
              </a:pPr>
              <a:t>1/31/2019</a:t>
            </a:fld>
            <a:endParaRPr lang="sl-SI" dirty="0"/>
          </a:p>
        </p:txBody>
      </p:sp>
      <p:sp>
        <p:nvSpPr>
          <p:cNvPr id="75781" name="Označba mesta številke diapozitiva 4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96CF5B0-F208-4F20-B779-29B78D46299B}" type="slidenum">
              <a:rPr lang="sl-SI" altLang="sl-SI">
                <a:solidFill>
                  <a:srgbClr val="BABABA"/>
                </a:solidFill>
                <a:latin typeface="Arial" panose="020B0604020202020204" pitchFamily="34" charset="0"/>
              </a:rPr>
              <a:pPr/>
              <a:t>11</a:t>
            </a:fld>
            <a:endParaRPr lang="sl-SI" altLang="sl-SI" dirty="0">
              <a:solidFill>
                <a:srgbClr val="BABAB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34068" y="445154"/>
            <a:ext cx="4324902" cy="800219"/>
          </a:xfrm>
        </p:spPr>
        <p:txBody>
          <a:bodyPr/>
          <a:lstStyle/>
          <a:p>
            <a:r>
              <a:rPr lang="sl-SI" sz="2800" dirty="0">
                <a:solidFill>
                  <a:srgbClr val="002060"/>
                </a:solidFill>
              </a:rPr>
              <a:t>3</a:t>
            </a:r>
            <a:r>
              <a:rPr lang="sl-SI" sz="2400" dirty="0" smtClean="0">
                <a:solidFill>
                  <a:srgbClr val="002060"/>
                </a:solidFill>
              </a:rPr>
              <a:t>. b. Primer </a:t>
            </a:r>
            <a:r>
              <a:rPr lang="sl-SI" sz="2400" dirty="0">
                <a:solidFill>
                  <a:srgbClr val="002060"/>
                </a:solidFill>
              </a:rPr>
              <a:t>nadzora s </a:t>
            </a:r>
            <a:r>
              <a:rPr lang="sl-SI" sz="2400" dirty="0" smtClean="0">
                <a:solidFill>
                  <a:srgbClr val="002060"/>
                </a:solidFill>
              </a:rPr>
              <a:t>področja</a:t>
            </a:r>
            <a:br>
              <a:rPr lang="sl-SI" sz="2400" dirty="0" smtClean="0">
                <a:solidFill>
                  <a:srgbClr val="002060"/>
                </a:solidFill>
              </a:rPr>
            </a:br>
            <a:r>
              <a:rPr lang="sl-SI" sz="2400" dirty="0" smtClean="0">
                <a:solidFill>
                  <a:srgbClr val="002060"/>
                </a:solidFill>
              </a:rPr>
              <a:t> administrativne kontrole PZR 1</a:t>
            </a:r>
            <a:endParaRPr lang="sl-SI" sz="2400" dirty="0"/>
          </a:p>
        </p:txBody>
      </p:sp>
      <p:sp>
        <p:nvSpPr>
          <p:cNvPr id="4" name="Označba mesta besedila 2"/>
          <p:cNvSpPr txBox="1">
            <a:spLocks/>
          </p:cNvSpPr>
          <p:nvPr/>
        </p:nvSpPr>
        <p:spPr bwMode="auto">
          <a:xfrm>
            <a:off x="609600" y="1568824"/>
            <a:ext cx="8043471" cy="4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sl-SI" sz="2000" dirty="0" smtClean="0">
                <a:solidFill>
                  <a:srgbClr val="002060"/>
                </a:solidFill>
              </a:rPr>
              <a:t>Letni vnos N iz živinskih gnojil ne sme presegati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sl-SI" sz="2000" dirty="0" smtClean="0">
                <a:solidFill>
                  <a:srgbClr val="7030A0"/>
                </a:solidFill>
              </a:rPr>
              <a:t>170 kg N/ha KZU </a:t>
            </a:r>
            <a:r>
              <a:rPr lang="sl-SI" sz="2000" dirty="0" smtClean="0">
                <a:solidFill>
                  <a:srgbClr val="002060"/>
                </a:solidFill>
              </a:rPr>
              <a:t>na ravni KMG </a:t>
            </a:r>
          </a:p>
          <a:p>
            <a:pPr marL="0" indent="0" algn="ctr">
              <a:spcAft>
                <a:spcPts val="0"/>
              </a:spcAft>
              <a:buNone/>
            </a:pPr>
            <a:endParaRPr lang="sl-SI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l-SI" sz="20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Količino </a:t>
            </a:r>
            <a:r>
              <a:rPr lang="sl-SI" sz="2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nitratov </a:t>
            </a:r>
            <a:r>
              <a:rPr lang="sl-SI" sz="20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izračunamo iz večih virov: Evidenca </a:t>
            </a:r>
            <a:r>
              <a:rPr lang="sl-SI" sz="2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imetnikov rejnih </a:t>
            </a:r>
            <a:r>
              <a:rPr lang="sl-SI" sz="20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živali (EIRŽ), Zapisnik </a:t>
            </a:r>
            <a:r>
              <a:rPr lang="sl-SI" sz="2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sl-SI" sz="20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prigonu, Obrazec </a:t>
            </a:r>
            <a:r>
              <a:rPr lang="sl-SI" sz="2000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za oddajo in prejem živinskih </a:t>
            </a:r>
            <a:r>
              <a:rPr lang="sl-SI" sz="2000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gnojil, digestata ali komposta, Zapisniki kontrol terena.</a:t>
            </a:r>
            <a:r>
              <a:rPr lang="sl-SI" sz="200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sl-SI" sz="2000" dirty="0">
              <a:solidFill>
                <a:srgbClr val="002060"/>
              </a:solidFill>
            </a:endParaRP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l-SI" sz="2000" dirty="0" smtClean="0">
                <a:solidFill>
                  <a:srgbClr val="002060"/>
                </a:solidFill>
              </a:rPr>
              <a:t>Agencija izvaja 100% </a:t>
            </a:r>
            <a:r>
              <a:rPr lang="sl-SI" sz="2000" dirty="0" err="1" smtClean="0">
                <a:solidFill>
                  <a:srgbClr val="002060"/>
                </a:solidFill>
              </a:rPr>
              <a:t>adm</a:t>
            </a:r>
            <a:r>
              <a:rPr lang="sl-SI" sz="2000" dirty="0" smtClean="0">
                <a:solidFill>
                  <a:srgbClr val="002060"/>
                </a:solidFill>
              </a:rPr>
              <a:t> nadzor, posredno tudi z različnimi vrstami kontrol na kraju samem. O ugotovljenih neskladnostih poročata kmetijska in </a:t>
            </a:r>
            <a:r>
              <a:rPr lang="sl-SI" sz="2000" dirty="0" err="1" smtClean="0">
                <a:solidFill>
                  <a:srgbClr val="002060"/>
                </a:solidFill>
              </a:rPr>
              <a:t>okoljska</a:t>
            </a:r>
            <a:r>
              <a:rPr lang="sl-SI" sz="2000" dirty="0" smtClean="0">
                <a:solidFill>
                  <a:srgbClr val="002060"/>
                </a:solidFill>
              </a:rPr>
              <a:t> inšpekcija </a:t>
            </a:r>
            <a:r>
              <a:rPr lang="sl-SI" sz="2000" dirty="0">
                <a:solidFill>
                  <a:srgbClr val="002060"/>
                </a:solidFill>
              </a:rPr>
              <a:t>(nadzor uporabnikov </a:t>
            </a:r>
            <a:r>
              <a:rPr lang="sl-SI" sz="2000" dirty="0" err="1">
                <a:solidFill>
                  <a:srgbClr val="002060"/>
                </a:solidFill>
              </a:rPr>
              <a:t>digestata</a:t>
            </a:r>
            <a:r>
              <a:rPr lang="sl-SI" sz="2000" dirty="0">
                <a:solidFill>
                  <a:srgbClr val="002060"/>
                </a:solidFill>
              </a:rPr>
              <a:t>, gnojenje na VVO 1, </a:t>
            </a:r>
            <a:r>
              <a:rPr lang="sl-SI" sz="2000" dirty="0" smtClean="0">
                <a:solidFill>
                  <a:srgbClr val="002060"/>
                </a:solidFill>
              </a:rPr>
              <a:t>…).</a:t>
            </a: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sl-SI" sz="2000" dirty="0" smtClean="0">
              <a:solidFill>
                <a:srgbClr val="002060"/>
              </a:solidFill>
            </a:endParaRPr>
          </a:p>
          <a:p>
            <a:pPr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l-SI" sz="2000" dirty="0" smtClean="0">
                <a:solidFill>
                  <a:srgbClr val="002060"/>
                </a:solidFill>
              </a:rPr>
              <a:t>V Letu 2018 = od skupaj 402 kršitev znotraj PZR 1 (Nitrati)</a:t>
            </a:r>
            <a:r>
              <a:rPr lang="sl-SI" sz="2000" dirty="0">
                <a:solidFill>
                  <a:srgbClr val="002060"/>
                </a:solidFill>
              </a:rPr>
              <a:t> </a:t>
            </a:r>
            <a:r>
              <a:rPr lang="sl-SI" sz="2000" dirty="0" smtClean="0">
                <a:solidFill>
                  <a:srgbClr val="002060"/>
                </a:solidFill>
              </a:rPr>
              <a:t>ugotovljenih </a:t>
            </a:r>
            <a:r>
              <a:rPr lang="sl-SI" sz="2000" dirty="0" smtClean="0">
                <a:solidFill>
                  <a:srgbClr val="FF33CC"/>
                </a:solidFill>
              </a:rPr>
              <a:t>156 kršitev </a:t>
            </a:r>
            <a:r>
              <a:rPr lang="sl-SI" sz="2000" dirty="0" smtClean="0">
                <a:solidFill>
                  <a:srgbClr val="002060"/>
                </a:solidFill>
              </a:rPr>
              <a:t>te zahteve. Od tega jih je </a:t>
            </a:r>
            <a:r>
              <a:rPr lang="sl-SI" sz="2000" u="sng" dirty="0" smtClean="0">
                <a:solidFill>
                  <a:srgbClr val="002060"/>
                </a:solidFill>
              </a:rPr>
              <a:t>52 ponovljenih</a:t>
            </a:r>
            <a:r>
              <a:rPr lang="sl-SI" sz="2000" dirty="0" smtClean="0">
                <a:solidFill>
                  <a:srgbClr val="002060"/>
                </a:solidFill>
              </a:rPr>
              <a:t>. </a:t>
            </a:r>
            <a:endParaRPr lang="sl-SI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9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424" y="0"/>
            <a:ext cx="7727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0"/>
            <a:ext cx="7566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 bwMode="auto">
          <a:xfrm>
            <a:off x="3406588" y="112205"/>
            <a:ext cx="524363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914400"/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Najpogostejše ponavljajoče 		kršitve (2015-2018)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744334"/>
              </p:ext>
            </p:extLst>
          </p:nvPr>
        </p:nvGraphicFramePr>
        <p:xfrm>
          <a:off x="384560" y="1814894"/>
          <a:ext cx="8357787" cy="4818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1489"/>
                <a:gridCol w="1294998"/>
                <a:gridCol w="6291300"/>
              </a:tblGrid>
              <a:tr h="345844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SIFRA CC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Skrajšan OPIS ZAHTEVE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91687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 KMG letni vnos dušika iz živinskih gnojil ne presega 170 kg N/ha kmetijskih zemljišč v uporabi.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043008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CC_P01_09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 KMG so po vizualni oceni skladiščni prostori za živinska gnojila in bioplinsko gnojevko izdelani tako, da je preprečeno izlivanje, izpiranje ali odtekanje izcedkov v površinske ali podzemne vode ali v okolje.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91687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CC_P01_10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 KMG imajo zadostne skladiščne zmogljivosti za skladiščenje živinskih gnojil in bioplinske gnojevke.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526548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PZR7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CC_P07_00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Pravočasnost označitve ter priglasitve označitve in premikov govedi.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844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PZR7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CC_P07_02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Nepopolna označitev živali.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5844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PZR8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CC_P08_00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solidFill>
                            <a:schemeClr val="tx2"/>
                          </a:solidFill>
                          <a:effectLst/>
                        </a:rPr>
                        <a:t>Premiki se sporočajo v CRD, kot je predpisano.</a:t>
                      </a:r>
                      <a:endParaRPr lang="pl-PL" sz="1600" b="0" i="0" u="none" strike="noStrike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2852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PZR10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CC_P10_08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 KMG se vodijo podatki o uporabi FFS. Skupaj s podatki o uporabi FFS se hranijo računi od nakupa FFS. Podatki o uporabi FFS in računi se hranijo najmanj tri leta od uporabe FFS </a:t>
                      </a:r>
                      <a:r>
                        <a:rPr lang="sl-SI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oz. </a:t>
                      </a:r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nakupa FFS.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Pravokotnik 1"/>
          <p:cNvSpPr/>
          <p:nvPr/>
        </p:nvSpPr>
        <p:spPr>
          <a:xfrm>
            <a:off x="285949" y="1418471"/>
            <a:ext cx="3918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sl-SI" b="1" dirty="0" smtClean="0">
                <a:solidFill>
                  <a:schemeClr val="tx2"/>
                </a:solidFill>
              </a:rPr>
              <a:t>Šifrant kršitev zahtev:</a:t>
            </a:r>
            <a:endParaRPr lang="sl-SI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9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44953" y="161364"/>
            <a:ext cx="5360442" cy="861774"/>
          </a:xfrm>
        </p:spPr>
        <p:txBody>
          <a:bodyPr/>
          <a:lstStyle/>
          <a:p>
            <a:r>
              <a:rPr lang="sl-SI" sz="2800" dirty="0" smtClean="0">
                <a:solidFill>
                  <a:srgbClr val="002060"/>
                </a:solidFill>
              </a:rPr>
              <a:t>Identifikacija in registracija govedi</a:t>
            </a:r>
            <a:br>
              <a:rPr lang="sl-SI" sz="2800" dirty="0" smtClean="0">
                <a:solidFill>
                  <a:srgbClr val="002060"/>
                </a:solidFill>
              </a:rPr>
            </a:br>
            <a:r>
              <a:rPr lang="sl-SI" sz="2800" dirty="0" smtClean="0">
                <a:solidFill>
                  <a:srgbClr val="002060"/>
                </a:solidFill>
              </a:rPr>
              <a:t>PZR 7: CC_P07_00 </a:t>
            </a:r>
            <a:endParaRPr lang="sl-SI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Označba mesta vsebin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929159"/>
              </p:ext>
            </p:extLst>
          </p:nvPr>
        </p:nvGraphicFramePr>
        <p:xfrm>
          <a:off x="299668" y="1621536"/>
          <a:ext cx="8844332" cy="4962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36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20466" y="242194"/>
            <a:ext cx="5360442" cy="861774"/>
          </a:xfrm>
        </p:spPr>
        <p:txBody>
          <a:bodyPr/>
          <a:lstStyle/>
          <a:p>
            <a:r>
              <a:rPr lang="sl-SI" sz="2800" dirty="0">
                <a:solidFill>
                  <a:srgbClr val="002060"/>
                </a:solidFill>
              </a:rPr>
              <a:t>Identifikacija in registracija </a:t>
            </a:r>
            <a:r>
              <a:rPr lang="sl-SI" sz="2800" dirty="0" smtClean="0">
                <a:solidFill>
                  <a:srgbClr val="002060"/>
                </a:solidFill>
              </a:rPr>
              <a:t>govedi</a:t>
            </a:r>
            <a:r>
              <a:rPr lang="sl-SI" sz="2800" dirty="0">
                <a:solidFill>
                  <a:srgbClr val="002060"/>
                </a:solidFill>
              </a:rPr>
              <a:t/>
            </a:r>
            <a:br>
              <a:rPr lang="sl-SI" sz="2800" dirty="0">
                <a:solidFill>
                  <a:srgbClr val="002060"/>
                </a:solidFill>
              </a:rPr>
            </a:br>
            <a:r>
              <a:rPr lang="sl-SI" sz="2800" dirty="0">
                <a:solidFill>
                  <a:srgbClr val="002060"/>
                </a:solidFill>
              </a:rPr>
              <a:t>PZR </a:t>
            </a:r>
            <a:r>
              <a:rPr lang="sl-SI" sz="2800" dirty="0" smtClean="0">
                <a:solidFill>
                  <a:srgbClr val="002060"/>
                </a:solidFill>
              </a:rPr>
              <a:t>7: CC_P07_02 </a:t>
            </a:r>
            <a:endParaRPr lang="sl-SI" sz="2800" dirty="0">
              <a:solidFill>
                <a:srgbClr val="002060"/>
              </a:solidFill>
            </a:endParaRPr>
          </a:p>
        </p:txBody>
      </p:sp>
      <p:graphicFrame>
        <p:nvGraphicFramePr>
          <p:cNvPr id="6" name="Označba mesta vsebin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065606"/>
              </p:ext>
            </p:extLst>
          </p:nvPr>
        </p:nvGraphicFramePr>
        <p:xfrm>
          <a:off x="388710" y="1881154"/>
          <a:ext cx="8563916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37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1670" y="370386"/>
            <a:ext cx="8319247" cy="6335214"/>
          </a:xfrm>
        </p:spPr>
        <p:txBody>
          <a:bodyPr/>
          <a:lstStyle/>
          <a:p>
            <a:r>
              <a:rPr lang="sl-SI" sz="2400" dirty="0" smtClean="0"/>
              <a:t>				</a:t>
            </a:r>
            <a:br>
              <a:rPr lang="sl-SI" sz="2400" dirty="0" smtClean="0"/>
            </a:br>
            <a:r>
              <a:rPr lang="sl-SI" sz="2400" dirty="0" smtClean="0"/>
              <a:t>			</a:t>
            </a:r>
            <a:r>
              <a:rPr lang="sl-SI" sz="2800" dirty="0" smtClean="0">
                <a:solidFill>
                  <a:srgbClr val="002060"/>
                </a:solidFill>
              </a:rPr>
              <a:t>Povzetek kršitev zahtev  PZR 7</a:t>
            </a:r>
            <a:br>
              <a:rPr lang="sl-SI" sz="2800" dirty="0" smtClean="0">
                <a:solidFill>
                  <a:srgbClr val="002060"/>
                </a:solidFill>
              </a:rPr>
            </a:br>
            <a:r>
              <a:rPr lang="sl-SI" sz="2400" dirty="0" smtClean="0">
                <a:solidFill>
                  <a:schemeClr val="tx2"/>
                </a:solidFill>
              </a:rPr>
              <a:t/>
            </a:r>
            <a:br>
              <a:rPr lang="sl-SI" sz="2400" dirty="0" smtClean="0">
                <a:solidFill>
                  <a:schemeClr val="tx2"/>
                </a:solidFill>
              </a:rPr>
            </a:br>
            <a:r>
              <a:rPr lang="sl-SI" sz="2400" dirty="0">
                <a:solidFill>
                  <a:schemeClr val="tx2"/>
                </a:solidFill>
              </a:rPr>
              <a:t>Pravočasnost priglasitev premikov govedi v </a:t>
            </a:r>
            <a:r>
              <a:rPr lang="sl-SI" sz="2400" dirty="0" smtClean="0">
                <a:solidFill>
                  <a:schemeClr val="tx2"/>
                </a:solidFill>
              </a:rPr>
              <a:t>CRG</a:t>
            </a:r>
            <a:br>
              <a:rPr lang="sl-SI" sz="2400" dirty="0" smtClean="0">
                <a:solidFill>
                  <a:schemeClr val="tx2"/>
                </a:solidFill>
              </a:rPr>
            </a:br>
            <a:r>
              <a:rPr lang="sl-SI" sz="2400" dirty="0">
                <a:solidFill>
                  <a:schemeClr val="tx2"/>
                </a:solidFill>
              </a:rPr>
              <a:t/>
            </a:r>
            <a:br>
              <a:rPr lang="sl-SI" sz="2400" dirty="0">
                <a:solidFill>
                  <a:schemeClr val="tx2"/>
                </a:solidFill>
              </a:rPr>
            </a:br>
            <a:r>
              <a:rPr lang="sl-SI" sz="2400" dirty="0" smtClean="0">
                <a:solidFill>
                  <a:schemeClr val="tx2"/>
                </a:solidFill>
              </a:rPr>
              <a:t/>
            </a:r>
            <a:br>
              <a:rPr lang="sl-SI" sz="2400" dirty="0" smtClean="0">
                <a:solidFill>
                  <a:schemeClr val="tx2"/>
                </a:solidFill>
              </a:rPr>
            </a:br>
            <a:r>
              <a:rPr lang="sl-SI" sz="2400" dirty="0">
                <a:solidFill>
                  <a:schemeClr val="tx2"/>
                </a:solidFill>
              </a:rPr>
              <a:t/>
            </a:r>
            <a:br>
              <a:rPr lang="sl-SI" sz="2400" dirty="0">
                <a:solidFill>
                  <a:schemeClr val="tx2"/>
                </a:solidFill>
              </a:rPr>
            </a:br>
            <a:r>
              <a:rPr lang="sl-SI" sz="2400" dirty="0" smtClean="0">
                <a:solidFill>
                  <a:schemeClr val="tx2"/>
                </a:solidFill>
              </a:rPr>
              <a:t/>
            </a:r>
            <a:br>
              <a:rPr lang="sl-SI" sz="2400" dirty="0" smtClean="0">
                <a:solidFill>
                  <a:schemeClr val="tx2"/>
                </a:solidFill>
              </a:rPr>
            </a:br>
            <a:r>
              <a:rPr lang="sl-SI" sz="2400" dirty="0" smtClean="0">
                <a:solidFill>
                  <a:schemeClr val="tx2"/>
                </a:solidFill>
              </a:rPr>
              <a:t/>
            </a:r>
            <a:br>
              <a:rPr lang="sl-SI" sz="2400" dirty="0" smtClean="0">
                <a:solidFill>
                  <a:schemeClr val="tx2"/>
                </a:solidFill>
              </a:rPr>
            </a:br>
            <a:r>
              <a:rPr lang="sl-SI" sz="2400" dirty="0" smtClean="0">
                <a:solidFill>
                  <a:schemeClr val="tx2"/>
                </a:solidFill>
              </a:rPr>
              <a:t/>
            </a:r>
            <a:br>
              <a:rPr lang="sl-SI" sz="2400" dirty="0" smtClean="0">
                <a:solidFill>
                  <a:schemeClr val="tx2"/>
                </a:solidFill>
              </a:rPr>
            </a:br>
            <a:r>
              <a:rPr lang="sl-SI" sz="2400" dirty="0">
                <a:solidFill>
                  <a:schemeClr val="tx2"/>
                </a:solidFill>
              </a:rPr>
              <a:t>Nepopolna označitev govedi</a:t>
            </a:r>
            <a:br>
              <a:rPr lang="sl-SI" sz="2400" dirty="0">
                <a:solidFill>
                  <a:schemeClr val="tx2"/>
                </a:solidFill>
              </a:rPr>
            </a:br>
            <a:r>
              <a:rPr lang="sl-SI" sz="2400" dirty="0">
                <a:solidFill>
                  <a:schemeClr val="tx2"/>
                </a:solidFill>
              </a:rPr>
              <a:t/>
            </a:r>
            <a:br>
              <a:rPr lang="sl-SI" sz="2400" dirty="0">
                <a:solidFill>
                  <a:schemeClr val="tx2"/>
                </a:solidFill>
              </a:rPr>
            </a:br>
            <a:r>
              <a:rPr lang="sl-SI" sz="2400" dirty="0" smtClean="0"/>
              <a:t> </a:t>
            </a:r>
            <a:endParaRPr lang="sl-SI" sz="24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09569"/>
              </p:ext>
            </p:extLst>
          </p:nvPr>
        </p:nvGraphicFramePr>
        <p:xfrm>
          <a:off x="591671" y="2038428"/>
          <a:ext cx="8155641" cy="1834325"/>
        </p:xfrm>
        <a:graphic>
          <a:graphicData uri="http://schemas.openxmlformats.org/drawingml/2006/table">
            <a:tbl>
              <a:tblPr/>
              <a:tblGrid>
                <a:gridCol w="748868"/>
                <a:gridCol w="1294918"/>
                <a:gridCol w="1060897"/>
                <a:gridCol w="1201309"/>
                <a:gridCol w="1170106"/>
                <a:gridCol w="1029693"/>
                <a:gridCol w="549950"/>
                <a:gridCol w="549950"/>
                <a:gridCol w="549950"/>
              </a:tblGrid>
              <a:tr h="516513"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LETO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VSE NESKLADNOSTI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MK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 MK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VSE KRŠITVE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 KRŠITEV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329627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46,74%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53,26%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27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720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49,72%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50,28%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627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39,85%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60,15%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931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43,98%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56,02%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195588"/>
              </p:ext>
            </p:extLst>
          </p:nvPr>
        </p:nvGraphicFramePr>
        <p:xfrm>
          <a:off x="591673" y="4608300"/>
          <a:ext cx="8155639" cy="1864990"/>
        </p:xfrm>
        <a:graphic>
          <a:graphicData uri="http://schemas.openxmlformats.org/drawingml/2006/table">
            <a:tbl>
              <a:tblPr/>
              <a:tblGrid>
                <a:gridCol w="748867"/>
                <a:gridCol w="1294918"/>
                <a:gridCol w="1060896"/>
                <a:gridCol w="1201310"/>
                <a:gridCol w="1170105"/>
                <a:gridCol w="1029693"/>
                <a:gridCol w="549950"/>
                <a:gridCol w="549950"/>
                <a:gridCol w="549950"/>
              </a:tblGrid>
              <a:tr h="50289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LETO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VSE NESKLADNOSTI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MK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ODST_MK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VSE KRŠITVE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 KRŠITEV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34052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632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75,95%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24,05%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52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724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58,01%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41,99%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52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51,34%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48,66%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52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51,12%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48,88%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662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321922" y="308989"/>
            <a:ext cx="3698128" cy="1292662"/>
          </a:xfrm>
        </p:spPr>
        <p:txBody>
          <a:bodyPr/>
          <a:lstStyle/>
          <a:p>
            <a:r>
              <a:rPr lang="sl-SI" sz="2800" dirty="0" smtClean="0">
                <a:solidFill>
                  <a:srgbClr val="002060"/>
                </a:solidFill>
              </a:rPr>
              <a:t>Pravilna uporaba FFS: </a:t>
            </a:r>
            <a:br>
              <a:rPr lang="sl-SI" sz="2800" dirty="0" smtClean="0">
                <a:solidFill>
                  <a:srgbClr val="002060"/>
                </a:solidFill>
              </a:rPr>
            </a:br>
            <a:r>
              <a:rPr lang="sl-SI" sz="2800" dirty="0" smtClean="0">
                <a:solidFill>
                  <a:srgbClr val="002060"/>
                </a:solidFill>
              </a:rPr>
              <a:t>PZR </a:t>
            </a:r>
            <a:r>
              <a:rPr lang="sl-SI" sz="2800" dirty="0">
                <a:solidFill>
                  <a:srgbClr val="002060"/>
                </a:solidFill>
              </a:rPr>
              <a:t>10: </a:t>
            </a:r>
            <a:r>
              <a:rPr lang="sl-SI" sz="2800" dirty="0" smtClean="0">
                <a:solidFill>
                  <a:srgbClr val="002060"/>
                </a:solidFill>
              </a:rPr>
              <a:t>CC_P10_08</a:t>
            </a:r>
            <a:br>
              <a:rPr lang="sl-SI" sz="2800" dirty="0" smtClean="0">
                <a:solidFill>
                  <a:srgbClr val="002060"/>
                </a:solidFill>
              </a:rPr>
            </a:br>
            <a:endParaRPr lang="sl-SI" sz="2800" dirty="0">
              <a:solidFill>
                <a:srgbClr val="002060"/>
              </a:solidFill>
            </a:endParaRPr>
          </a:p>
        </p:txBody>
      </p:sp>
      <p:graphicFrame>
        <p:nvGraphicFramePr>
          <p:cNvPr id="5" name="Grafikon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7134694"/>
              </p:ext>
            </p:extLst>
          </p:nvPr>
        </p:nvGraphicFramePr>
        <p:xfrm>
          <a:off x="564777" y="1461247"/>
          <a:ext cx="7969624" cy="362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52922"/>
              </p:ext>
            </p:extLst>
          </p:nvPr>
        </p:nvGraphicFramePr>
        <p:xfrm>
          <a:off x="735105" y="5082988"/>
          <a:ext cx="7646893" cy="1201270"/>
        </p:xfrm>
        <a:graphic>
          <a:graphicData uri="http://schemas.openxmlformats.org/drawingml/2006/table">
            <a:tbl>
              <a:tblPr/>
              <a:tblGrid>
                <a:gridCol w="859604"/>
                <a:gridCol w="1629665"/>
                <a:gridCol w="859604"/>
                <a:gridCol w="859604"/>
                <a:gridCol w="859604"/>
                <a:gridCol w="859604"/>
                <a:gridCol w="859604"/>
                <a:gridCol w="859604"/>
              </a:tblGrid>
              <a:tr h="24025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Leto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VSE KRŠITVE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24025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50,00%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5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41,71%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58,29%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5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27,12%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72,88%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54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47,48%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44,96%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7,56%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821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/>
          <p:cNvSpPr>
            <a:spLocks noGrp="1"/>
          </p:cNvSpPr>
          <p:nvPr>
            <p:ph type="title"/>
          </p:nvPr>
        </p:nvSpPr>
        <p:spPr>
          <a:xfrm>
            <a:off x="3934206" y="619634"/>
            <a:ext cx="4636770" cy="628967"/>
          </a:xfrm>
        </p:spPr>
        <p:txBody>
          <a:bodyPr/>
          <a:lstStyle/>
          <a:p>
            <a:pPr>
              <a:defRPr/>
            </a:pPr>
            <a:r>
              <a:rPr lang="sl-SI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Vsebina izobraževanja:</a:t>
            </a:r>
            <a:endParaRPr lang="sl-SI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grada besedila 2"/>
          <p:cNvSpPr txBox="1">
            <a:spLocks/>
          </p:cNvSpPr>
          <p:nvPr/>
        </p:nvSpPr>
        <p:spPr>
          <a:xfrm>
            <a:off x="971550" y="1770063"/>
            <a:ext cx="7673975" cy="4343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914400">
              <a:buFont typeface="Arial" charset="0"/>
              <a:buAutoNum type="arabicPeriod"/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Novosti CC v 2019 – pravne podlage</a:t>
            </a:r>
          </a:p>
          <a:p>
            <a:pPr marL="457200" indent="-457200" defTabSz="914400">
              <a:buFont typeface="Arial" charset="0"/>
              <a:buAutoNum type="arabicPeriod"/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Obdelava podatkov ugotovitev s področja navzkrižne skladnosti</a:t>
            </a:r>
          </a:p>
          <a:p>
            <a:pPr marL="457200" indent="-457200" defTabSz="914400">
              <a:buFont typeface="Arial" charset="0"/>
              <a:buAutoNum type="arabicPeriod"/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 </a:t>
            </a:r>
            <a:r>
              <a:rPr lang="sl-SI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nadzora s področja </a:t>
            </a: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 kontrole</a:t>
            </a:r>
          </a:p>
          <a:p>
            <a:pPr marL="457200" indent="-457200" defTabSz="914400">
              <a:buFont typeface="Arial" charset="0"/>
              <a:buAutoNum type="arabicPeriod"/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Najpogostejše ponavljajoče kršitve v obdobju 2015 - 2018 </a:t>
            </a:r>
          </a:p>
          <a:p>
            <a:pPr marL="457200" indent="-457200" defTabSz="914400">
              <a:buFont typeface="Arial" charset="0"/>
              <a:buAutoNum type="arabicPeriod"/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Predlogi izboljšav</a:t>
            </a:r>
          </a:p>
          <a:p>
            <a:pPr marL="457200" indent="-457200" defTabSz="914400">
              <a:buFont typeface="Arial" charset="0"/>
              <a:buAutoNum type="arabicPeriod"/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Rešitve</a:t>
            </a:r>
          </a:p>
          <a:p>
            <a:pPr marL="0" indent="0" defTabSz="914400">
              <a:buFont typeface="Arial" panose="020B0604020202020204" pitchFamily="34" charset="0"/>
              <a:buNone/>
              <a:defRPr/>
            </a:pPr>
            <a:endParaRPr lang="sl-SI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marL="457200" indent="-457200" defTabSz="914400">
              <a:buFont typeface="Arial" charset="0"/>
              <a:buAutoNum type="arabicPeriod"/>
              <a:defRPr/>
            </a:pPr>
            <a:endParaRPr lang="sl-SI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11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44155" y="413957"/>
            <a:ext cx="4236737" cy="1292662"/>
          </a:xfrm>
        </p:spPr>
        <p:txBody>
          <a:bodyPr/>
          <a:lstStyle/>
          <a:p>
            <a:pPr algn="just"/>
            <a:r>
              <a:rPr lang="sl-SI" sz="2800" b="1" dirty="0" smtClean="0">
                <a:solidFill>
                  <a:schemeClr val="tx2"/>
                </a:solidFill>
              </a:rPr>
              <a:t>Statistika najpogostejših</a:t>
            </a:r>
            <a:br>
              <a:rPr lang="sl-SI" sz="2800" b="1" dirty="0" smtClean="0">
                <a:solidFill>
                  <a:schemeClr val="tx2"/>
                </a:solidFill>
              </a:rPr>
            </a:br>
            <a:r>
              <a:rPr lang="sl-SI" sz="2800" b="1" dirty="0" smtClean="0">
                <a:solidFill>
                  <a:schemeClr val="tx2"/>
                </a:solidFill>
              </a:rPr>
              <a:t>ponavljajočih kršitev</a:t>
            </a:r>
            <a:br>
              <a:rPr lang="sl-SI" sz="2800" b="1" dirty="0" smtClean="0">
                <a:solidFill>
                  <a:schemeClr val="tx2"/>
                </a:solidFill>
              </a:rPr>
            </a:br>
            <a:endParaRPr lang="sl-SI" sz="2800" b="1" dirty="0">
              <a:solidFill>
                <a:schemeClr val="tx2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1670" y="1554118"/>
            <a:ext cx="8252683" cy="4290870"/>
          </a:xfrm>
        </p:spPr>
        <p:txBody>
          <a:bodyPr/>
          <a:lstStyle/>
          <a:p>
            <a:pPr marL="0" indent="0">
              <a:buNone/>
            </a:pPr>
            <a:r>
              <a:rPr lang="sl-SI" sz="1800" dirty="0" smtClean="0">
                <a:solidFill>
                  <a:schemeClr val="tx2"/>
                </a:solidFill>
              </a:rPr>
              <a:t> 							       Leto 2015 </a:t>
            </a:r>
            <a:endParaRPr lang="sl-SI" sz="1800" dirty="0">
              <a:solidFill>
                <a:schemeClr val="tx2"/>
              </a:solidFill>
            </a:endParaRPr>
          </a:p>
          <a:p>
            <a:endParaRPr lang="sl-SI" sz="1800" dirty="0" smtClean="0">
              <a:solidFill>
                <a:schemeClr val="tx2"/>
              </a:solidFill>
            </a:endParaRPr>
          </a:p>
          <a:p>
            <a:endParaRPr lang="sl-SI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965931"/>
              </p:ext>
            </p:extLst>
          </p:nvPr>
        </p:nvGraphicFramePr>
        <p:xfrm>
          <a:off x="766237" y="2069399"/>
          <a:ext cx="8009821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2913"/>
                <a:gridCol w="1670498"/>
                <a:gridCol w="387641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ponavljanj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kmetij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Najpogostejše kršitve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637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92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(30), CC_P07_00 (32)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(7), CC_P07_00 (5)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(1)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namerni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(9), CC_P07_00 (4)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obvestilo o namernosti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(12)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78887"/>
              </p:ext>
            </p:extLst>
          </p:nvPr>
        </p:nvGraphicFramePr>
        <p:xfrm>
          <a:off x="766237" y="4609699"/>
          <a:ext cx="8056439" cy="176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3022"/>
                <a:gridCol w="1745673"/>
                <a:gridCol w="3897744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ponavljanj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kmetij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Najpogostejše kršitve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625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122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(40), CC_P07_00 (39), CC_P07_02 (11)</a:t>
                      </a:r>
                      <a:endParaRPr lang="nn-NO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625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(9), CC_P07_00 (9)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625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CC_P07_00 (2)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625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namerni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(7), CC_P07_00 (3)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0625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obvestilo o namernosti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(18), CC_P07_00 (9)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Pravokotnik 7"/>
          <p:cNvSpPr/>
          <p:nvPr/>
        </p:nvSpPr>
        <p:spPr>
          <a:xfrm>
            <a:off x="7483848" y="4083922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solidFill>
                  <a:schemeClr val="tx2"/>
                </a:solidFill>
              </a:rPr>
              <a:t> Leto </a:t>
            </a:r>
            <a:r>
              <a:rPr lang="sl-SI" dirty="0">
                <a:solidFill>
                  <a:schemeClr val="tx2"/>
                </a:solidFill>
              </a:rPr>
              <a:t>2016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93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808966"/>
              </p:ext>
            </p:extLst>
          </p:nvPr>
        </p:nvGraphicFramePr>
        <p:xfrm>
          <a:off x="526473" y="1534961"/>
          <a:ext cx="8174182" cy="2004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5127"/>
                <a:gridCol w="1376218"/>
                <a:gridCol w="4682837"/>
              </a:tblGrid>
              <a:tr h="18397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ponavljanj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kmetij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Najpogostejše kršitve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397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126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(38), CC_P07_00 (19), </a:t>
                      </a:r>
                      <a:r>
                        <a:rPr lang="sl-SI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          </a:t>
                      </a:r>
                      <a:r>
                        <a:rPr lang="nn-NO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CC_P07_02 </a:t>
                      </a:r>
                      <a:r>
                        <a:rPr lang="nn-NO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(28)</a:t>
                      </a:r>
                      <a:endParaRPr lang="nn-NO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397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(10), </a:t>
                      </a:r>
                      <a:r>
                        <a:rPr lang="sl-SI" sz="1600" u="none" strike="noStrike" baseline="0" dirty="0">
                          <a:solidFill>
                            <a:schemeClr val="tx2"/>
                          </a:solidFill>
                          <a:effectLst/>
                        </a:rPr>
                        <a:t>CC_P07_00</a:t>
                      </a:r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 (4)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397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CC_P07_00 (1)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397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namerni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13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(7), CC_P07_00 (4)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8397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obvestilo o namernosti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(20), CC_P07_00 (4), </a:t>
                      </a:r>
                      <a:r>
                        <a:rPr lang="nn-NO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CC_P01_0</a:t>
                      </a:r>
                      <a:r>
                        <a:rPr lang="sl-SI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r>
                        <a:rPr lang="nn-NO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 (</a:t>
                      </a:r>
                      <a:r>
                        <a:rPr lang="sl-SI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r>
                        <a:rPr lang="nn-NO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  <a:r>
                        <a:rPr lang="sl-SI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nn-NO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CC_P01_10 (</a:t>
                      </a:r>
                      <a:r>
                        <a:rPr lang="sl-SI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r>
                        <a:rPr lang="nn-NO" sz="1600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  <a:endParaRPr lang="nn-NO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31" marR="9031" marT="903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Pravokotnik 5"/>
          <p:cNvSpPr/>
          <p:nvPr/>
        </p:nvSpPr>
        <p:spPr>
          <a:xfrm>
            <a:off x="7490067" y="927561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Leto 2017</a:t>
            </a:r>
          </a:p>
        </p:txBody>
      </p:sp>
      <p:sp>
        <p:nvSpPr>
          <p:cNvPr id="7" name="Pravokotnik 6"/>
          <p:cNvSpPr/>
          <p:nvPr/>
        </p:nvSpPr>
        <p:spPr>
          <a:xfrm>
            <a:off x="7409917" y="3721895"/>
            <a:ext cx="1290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chemeClr val="tx2"/>
                </a:solidFill>
              </a:rPr>
              <a:t>Leto </a:t>
            </a:r>
            <a:r>
              <a:rPr lang="sl-SI" dirty="0" smtClean="0">
                <a:solidFill>
                  <a:schemeClr val="tx2"/>
                </a:solidFill>
              </a:rPr>
              <a:t>2018</a:t>
            </a:r>
            <a:r>
              <a:rPr lang="sl-SI" b="1" dirty="0">
                <a:solidFill>
                  <a:srgbClr val="7030A0"/>
                </a:solidFill>
              </a:rPr>
              <a:t>*</a:t>
            </a:r>
            <a:endParaRPr lang="sl-SI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sl-SI" dirty="0">
              <a:solidFill>
                <a:schemeClr val="tx2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578663"/>
              </p:ext>
            </p:extLst>
          </p:nvPr>
        </p:nvGraphicFramePr>
        <p:xfrm>
          <a:off x="507550" y="4336532"/>
          <a:ext cx="8174183" cy="20078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5890"/>
                <a:gridCol w="1366982"/>
                <a:gridCol w="4701311"/>
              </a:tblGrid>
              <a:tr h="250288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ponavljanj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Število kmetij</a:t>
                      </a:r>
                      <a:endParaRPr lang="sl-SI" sz="1600" b="1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Najpogostejše kršitve</a:t>
                      </a:r>
                      <a:r>
                        <a:rPr lang="sl-SI" sz="16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*</a:t>
                      </a:r>
                      <a:endParaRPr lang="sl-SI" sz="1600" b="1" i="0" u="none" strike="noStrike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9116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68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(24), CC_P07_00 (4), CC_P07_02 (19), CC_P10_08 (4)</a:t>
                      </a:r>
                      <a:endParaRPr lang="nn-NO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91166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24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(8), CC_P07_02 (4), CC_P08_00 (3), CC_P10_08 (6)</a:t>
                      </a:r>
                      <a:endParaRPr lang="nn-NO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0288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3 x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(1)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0288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namerni ponavljajoči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(5)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0288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obvestilo o namernosti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26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CC_P01_00 (14), CC_P10_08 (5)</a:t>
                      </a:r>
                      <a:endParaRPr lang="sl-SI" sz="16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Pravokotnik 9"/>
          <p:cNvSpPr/>
          <p:nvPr/>
        </p:nvSpPr>
        <p:spPr>
          <a:xfrm>
            <a:off x="7047952" y="4016004"/>
            <a:ext cx="16337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dirty="0">
                <a:solidFill>
                  <a:srgbClr val="7030A0"/>
                </a:solidFill>
              </a:rPr>
              <a:t>* rezultati niso končni</a:t>
            </a:r>
          </a:p>
        </p:txBody>
      </p:sp>
    </p:spTree>
    <p:extLst>
      <p:ext uri="{BB962C8B-B14F-4D97-AF65-F5344CB8AC3E}">
        <p14:creationId xmlns:p14="http://schemas.microsoft.com/office/powerpoint/2010/main" val="10003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3408" y="1582953"/>
            <a:ext cx="8770030" cy="369332"/>
          </a:xfrm>
        </p:spPr>
        <p:txBody>
          <a:bodyPr/>
          <a:lstStyle/>
          <a:p>
            <a:pPr algn="ctr"/>
            <a:r>
              <a:rPr lang="sl-SI" sz="2400" b="1" dirty="0" smtClean="0">
                <a:solidFill>
                  <a:schemeClr val="tx2"/>
                </a:solidFill>
              </a:rPr>
              <a:t>Število ugotovljenih kršitev CC glede na izvor kršitve v 2018</a:t>
            </a:r>
            <a:endParaRPr lang="sl-SI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051"/>
              </p:ext>
            </p:extLst>
          </p:nvPr>
        </p:nvGraphicFramePr>
        <p:xfrm>
          <a:off x="672353" y="2661694"/>
          <a:ext cx="7557247" cy="3201227"/>
        </p:xfrm>
        <a:graphic>
          <a:graphicData uri="http://schemas.openxmlformats.org/drawingml/2006/table">
            <a:tbl>
              <a:tblPr/>
              <a:tblGrid>
                <a:gridCol w="2043953"/>
                <a:gridCol w="2059528"/>
                <a:gridCol w="3453766"/>
              </a:tblGrid>
              <a:tr h="695003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IZVOR </a:t>
                      </a:r>
                      <a:endParaRPr lang="sl-SI" sz="1600" b="1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ŠTEVILO KMG</a:t>
                      </a:r>
                      <a:r>
                        <a:rPr lang="sl-SI" sz="1600" b="1" i="0" u="none" strike="noStrike" dirty="0" smtClean="0">
                          <a:solidFill>
                            <a:srgbClr val="FF33CC"/>
                          </a:solidFill>
                          <a:effectLst/>
                          <a:latin typeface="MS Shell Dlg 2" panose="020B0604030504040204" pitchFamily="34" charset="0"/>
                        </a:rPr>
                        <a:t>*</a:t>
                      </a:r>
                      <a:r>
                        <a:rPr lang="sl-SI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 S KRŠITVAMI</a:t>
                      </a:r>
                      <a:endParaRPr lang="sl-SI" sz="1600" b="1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ODSTOTEK KRŠITEV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ADM kontrole</a:t>
                      </a:r>
                      <a:endParaRPr lang="sl-SI" sz="1600" b="0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850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46,55%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CC</a:t>
                      </a:r>
                      <a:r>
                        <a:rPr lang="sl-SI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 </a:t>
                      </a:r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kontrole</a:t>
                      </a:r>
                      <a:endParaRPr lang="sl-SI" sz="1600" b="0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448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24,53%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GOV kontrole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14,90%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Kontrole upravičenosti</a:t>
                      </a:r>
                      <a:endParaRPr lang="sl-SI" sz="1600" b="0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10,46%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DŽ kontrole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8,16%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INSP (odločbe)</a:t>
                      </a:r>
                      <a:endParaRPr lang="sl-SI" sz="1600" b="0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6,63%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32">
                <a:tc>
                  <a:txBody>
                    <a:bodyPr/>
                    <a:lstStyle/>
                    <a:p>
                      <a:pPr algn="l" fontAlgn="b"/>
                      <a:r>
                        <a:rPr lang="sl-SI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POV kontrole</a:t>
                      </a:r>
                      <a:endParaRPr lang="sl-SI" sz="1600" b="0" i="0" u="none" strike="noStrike" dirty="0">
                        <a:solidFill>
                          <a:srgbClr val="000000"/>
                        </a:solidFill>
                        <a:effectLst/>
                        <a:latin typeface="MS Shell Dlg 2" panose="020B060403050404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S Shell Dlg 2" panose="020B0604030504040204" pitchFamily="34" charset="0"/>
                        </a:rPr>
                        <a:t>2,90%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ravokotnik 4"/>
          <p:cNvSpPr/>
          <p:nvPr/>
        </p:nvSpPr>
        <p:spPr>
          <a:xfrm>
            <a:off x="971550" y="2072640"/>
            <a:ext cx="6125936" cy="348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tx2"/>
                </a:solidFill>
              </a:rPr>
              <a:t>KMG s kršitvijo navzkrižne skladnosti = 1826</a:t>
            </a:r>
            <a:endParaRPr lang="sl-SI" b="1" dirty="0">
              <a:solidFill>
                <a:schemeClr val="tx2"/>
              </a:solidFill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 bwMode="auto">
          <a:xfrm>
            <a:off x="3608494" y="325891"/>
            <a:ext cx="541494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sl-SI" sz="2800" b="1" dirty="0" smtClean="0">
                <a:solidFill>
                  <a:srgbClr val="002060"/>
                </a:solidFill>
              </a:rPr>
              <a:t>Povzetek nadzora v sistemu CC</a:t>
            </a:r>
            <a:endParaRPr lang="sl-SI" sz="2800" b="1" dirty="0">
              <a:solidFill>
                <a:srgbClr val="00206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 bwMode="auto">
          <a:xfrm>
            <a:off x="238458" y="6103632"/>
            <a:ext cx="86385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/>
            <a:r>
              <a:rPr lang="sl-SI" sz="2000" dirty="0">
                <a:solidFill>
                  <a:srgbClr val="000000"/>
                </a:solidFill>
                <a:latin typeface="MS Shell Dlg 2" panose="020B0604030504040204" pitchFamily="34" charset="0"/>
              </a:rPr>
              <a:t>KMG</a:t>
            </a:r>
            <a:r>
              <a:rPr lang="sl-SI" sz="2000" dirty="0" smtClean="0">
                <a:solidFill>
                  <a:srgbClr val="FF33CC"/>
                </a:solidFill>
                <a:latin typeface="MS Shell Dlg 2" panose="020B0604030504040204" pitchFamily="34" charset="0"/>
              </a:rPr>
              <a:t>*</a:t>
            </a:r>
            <a:r>
              <a:rPr lang="sl-SI" sz="2000" dirty="0" smtClean="0">
                <a:solidFill>
                  <a:srgbClr val="000000"/>
                </a:solidFill>
                <a:latin typeface="MS Shell Dlg 2" panose="020B0604030504040204" pitchFamily="34" charset="0"/>
              </a:rPr>
              <a:t>: </a:t>
            </a:r>
            <a:r>
              <a:rPr lang="sl-SI" sz="2000" dirty="0" smtClean="0">
                <a:solidFill>
                  <a:schemeClr val="tx2"/>
                </a:solidFill>
              </a:rPr>
              <a:t>Posamezen KMG ima lahko več kršitev zahtev CC iz različnih izvorov</a:t>
            </a:r>
            <a:endParaRPr lang="sl-S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58588" y="1416423"/>
            <a:ext cx="8471647" cy="5087727"/>
          </a:xfrm>
        </p:spPr>
        <p:txBody>
          <a:bodyPr/>
          <a:lstStyle/>
          <a:p>
            <a:r>
              <a:rPr lang="sl-SI" sz="1600" dirty="0" smtClean="0">
                <a:solidFill>
                  <a:schemeClr val="tx2"/>
                </a:solidFill>
              </a:rPr>
              <a:t>PZR 1: Nitrati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CC_P01_00 (letni vnos dušika iz živinskih gnojil presega 170 kg N/ha KZU): 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oddaja gnojil drugemu KMG, izpolniti in poslati obrazec za oddajo in prejem	 živinskih gnojil, </a:t>
            </a:r>
            <a:r>
              <a:rPr lang="sl-SI" sz="1600" dirty="0" err="1" smtClean="0">
                <a:solidFill>
                  <a:schemeClr val="tx2"/>
                </a:solidFill>
              </a:rPr>
              <a:t>digestata</a:t>
            </a:r>
            <a:r>
              <a:rPr lang="sl-SI" sz="1600" dirty="0" smtClean="0">
                <a:solidFill>
                  <a:schemeClr val="tx2"/>
                </a:solidFill>
              </a:rPr>
              <a:t> in komposta</a:t>
            </a:r>
            <a:r>
              <a:rPr lang="sl-SI" sz="1600" dirty="0">
                <a:solidFill>
                  <a:schemeClr val="tx2"/>
                </a:solidFill>
              </a:rPr>
              <a:t> </a:t>
            </a:r>
            <a:r>
              <a:rPr lang="sl-SI" sz="1600" dirty="0" smtClean="0">
                <a:solidFill>
                  <a:schemeClr val="tx2"/>
                </a:solidFill>
              </a:rPr>
              <a:t>na Agencijo </a:t>
            </a:r>
          </a:p>
          <a:p>
            <a:pPr marL="0" indent="0">
              <a:buNone/>
            </a:pPr>
            <a:endParaRPr lang="sl-SI" sz="1600" dirty="0" smtClean="0">
              <a:solidFill>
                <a:schemeClr val="tx2"/>
              </a:solidFill>
            </a:endParaRPr>
          </a:p>
          <a:p>
            <a:r>
              <a:rPr lang="sl-SI" sz="1600" dirty="0" smtClean="0">
                <a:solidFill>
                  <a:schemeClr val="tx2"/>
                </a:solidFill>
              </a:rPr>
              <a:t>PZR 7: I&amp;R govedi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CC_P07_00 (pravočasnost označitve ter priglasitve označitve in premikov govedi): opomnik o opravilih na kmetiji</a:t>
            </a:r>
            <a:endParaRPr lang="sl-SI" sz="1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CC_P07_02 (nepopolna označitev živali):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čimprejšnja nadomestitev ušesnih znamk</a:t>
            </a:r>
          </a:p>
          <a:p>
            <a:pPr lvl="1"/>
            <a:endParaRPr lang="sl-SI" sz="1200" dirty="0" smtClean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sl-SI" sz="1200" dirty="0" smtClean="0">
              <a:solidFill>
                <a:schemeClr val="tx2"/>
              </a:solidFill>
            </a:endParaRPr>
          </a:p>
          <a:p>
            <a:r>
              <a:rPr lang="sl-SI" sz="1600" dirty="0" smtClean="0">
                <a:solidFill>
                  <a:schemeClr val="tx2"/>
                </a:solidFill>
              </a:rPr>
              <a:t>PZR 10: Pravilna uporaba FFS</a:t>
            </a:r>
          </a:p>
          <a:p>
            <a:pPr marL="0" indent="0" algn="just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CC_P10_08 (vodenje evidenc, hranjenje računov): opomnik </a:t>
            </a:r>
            <a:r>
              <a:rPr lang="sl-SI" sz="1600" dirty="0">
                <a:solidFill>
                  <a:schemeClr val="tx2"/>
                </a:solidFill>
              </a:rPr>
              <a:t>o opravilih na kmetiji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CC_P10_05 (redno pregledane naprave): nalepke na napravah 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CC_P10_04 (potrdilo o pridobitvi znanja iz </a:t>
            </a:r>
            <a:r>
              <a:rPr lang="sl-SI" sz="1600" dirty="0" err="1" smtClean="0">
                <a:solidFill>
                  <a:schemeClr val="tx2"/>
                </a:solidFill>
              </a:rPr>
              <a:t>fitomedicine</a:t>
            </a:r>
            <a:r>
              <a:rPr lang="sl-SI" sz="1600" dirty="0" smtClean="0">
                <a:solidFill>
                  <a:schemeClr val="tx2"/>
                </a:solidFill>
              </a:rPr>
              <a:t>):</a:t>
            </a:r>
          </a:p>
          <a:p>
            <a:pPr marL="0" indent="0">
              <a:buNone/>
            </a:pPr>
            <a:r>
              <a:rPr lang="sl-SI" sz="1600" dirty="0">
                <a:solidFill>
                  <a:schemeClr val="tx2"/>
                </a:solidFill>
              </a:rPr>
              <a:t>	 </a:t>
            </a:r>
            <a:r>
              <a:rPr lang="sl-SI" sz="1600" dirty="0" smtClean="0">
                <a:solidFill>
                  <a:schemeClr val="tx2"/>
                </a:solidFill>
              </a:rPr>
              <a:t>  pravočasno opravljeni obnovitveni ali </a:t>
            </a:r>
            <a:r>
              <a:rPr lang="sl-SI" sz="1600" dirty="0">
                <a:solidFill>
                  <a:schemeClr val="tx2"/>
                </a:solidFill>
              </a:rPr>
              <a:t>redni tečaj </a:t>
            </a:r>
            <a:endParaRPr lang="sl-SI" sz="16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sl-SI" sz="1600" dirty="0" smtClean="0">
                <a:solidFill>
                  <a:schemeClr val="tx2"/>
                </a:solidFill>
              </a:rPr>
              <a:t>      </a:t>
            </a:r>
            <a:endParaRPr lang="sl-SI" sz="1600" dirty="0">
              <a:solidFill>
                <a:schemeClr val="tx2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288" y="3278924"/>
            <a:ext cx="1183343" cy="148838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411" y="3593730"/>
            <a:ext cx="1358154" cy="107124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25368" y="468808"/>
            <a:ext cx="3452868" cy="861774"/>
          </a:xfrm>
        </p:spPr>
        <p:txBody>
          <a:bodyPr/>
          <a:lstStyle/>
          <a:p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Predlogi izboljšav</a:t>
            </a:r>
            <a:b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721" y="1703417"/>
            <a:ext cx="1506479" cy="106361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/>
          <a:srcRect b="10635"/>
          <a:stretch/>
        </p:blipFill>
        <p:spPr>
          <a:xfrm>
            <a:off x="7034853" y="5301563"/>
            <a:ext cx="1922347" cy="1288428"/>
          </a:xfrm>
          <a:prstGeom prst="rect">
            <a:avLst/>
          </a:prstGeom>
        </p:spPr>
      </p:pic>
      <p:sp>
        <p:nvSpPr>
          <p:cNvPr id="8" name="AutoShape 2" descr="Rezultat iskanja slik za varna raba FF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22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0288" y="582613"/>
            <a:ext cx="1779333" cy="430887"/>
          </a:xfrm>
        </p:spPr>
        <p:txBody>
          <a:bodyPr/>
          <a:lstStyle/>
          <a:p>
            <a:pPr>
              <a:defRPr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6. Rešitve </a:t>
            </a:r>
            <a:endParaRPr lang="sl-SI" sz="280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827088" y="1863725"/>
            <a:ext cx="7772400" cy="48180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r>
              <a:rPr lang="sl-SI" sz="1800" dirty="0" smtClean="0">
                <a:solidFill>
                  <a:srgbClr val="002060"/>
                </a:solidFill>
              </a:rPr>
              <a:t>Poznavanje zakonodaje sistema CC (širok nabor): področje kmetijstva, okolja in narave, veterinarstva, varne hrane in krme, …</a:t>
            </a:r>
          </a:p>
          <a:p>
            <a:pPr marL="342900" indent="-342900">
              <a:buFont typeface="Arial" panose="020B0604020202020204" pitchFamily="34" charset="0"/>
              <a:buAutoNum type="arabicPeriod"/>
              <a:defRPr/>
            </a:pPr>
            <a:endParaRPr lang="sl-SI" sz="1800" dirty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1800" dirty="0" smtClean="0">
                <a:solidFill>
                  <a:srgbClr val="002060"/>
                </a:solidFill>
              </a:rPr>
              <a:t>Razumevanje: določb, namena in cilja zahtev / operacij / ukrepov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sl-SI" sz="1800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1800" dirty="0" smtClean="0">
                <a:solidFill>
                  <a:srgbClr val="002060"/>
                </a:solidFill>
              </a:rPr>
              <a:t>Povezovanje: medsektorsko / medresorsko; horizontalno in vertikalno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sl-SI" sz="1800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1800" dirty="0" smtClean="0">
                <a:solidFill>
                  <a:srgbClr val="002060"/>
                </a:solidFill>
              </a:rPr>
              <a:t>Baze podatkov: zanesljive, stabilne, nadgradljive, povezljive, razumljive;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sl-SI" sz="1800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1800" dirty="0" smtClean="0">
                <a:solidFill>
                  <a:srgbClr val="002060"/>
                </a:solidFill>
              </a:rPr>
              <a:t>Analize: zanesljivi podatki v bazah / ločene za različne namene, v kontekstu namena in cilja analize;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sl-SI" sz="1800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sl-SI" sz="1800" dirty="0" smtClean="0">
                <a:solidFill>
                  <a:srgbClr val="002060"/>
                </a:solidFill>
              </a:rPr>
              <a:t>Ukrepanje: ažurno, na podlagi primerov dobre prakse /slabe prakse 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sl-SI" sz="18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sl-SI" sz="1800" dirty="0">
              <a:solidFill>
                <a:srgbClr val="002060"/>
              </a:solidFill>
            </a:endParaRPr>
          </a:p>
        </p:txBody>
      </p:sp>
      <p:sp>
        <p:nvSpPr>
          <p:cNvPr id="102404" name="Označba mesta številke diapozitiva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70077E4-7C14-47FC-83B9-0FDC32089CF2}" type="slidenum">
              <a:rPr lang="sl-SI" altLang="sl-SI" smtClean="0"/>
              <a:pPr/>
              <a:t>24</a:t>
            </a:fld>
            <a:endParaRPr lang="sl-SI" altLang="sl-SI" dirty="0" smtClean="0"/>
          </a:p>
        </p:txBody>
      </p:sp>
    </p:spTree>
    <p:extLst>
      <p:ext uri="{BB962C8B-B14F-4D97-AF65-F5344CB8AC3E}">
        <p14:creationId xmlns:p14="http://schemas.microsoft.com/office/powerpoint/2010/main" val="263443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9801E7-ADAF-41F9-AB30-E39D7BC07412}" type="slidenum">
              <a:rPr lang="sl-SI" altLang="sl-SI" sz="1200" smtClean="0">
                <a:solidFill>
                  <a:srgbClr val="BABABA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sl-SI" altLang="sl-SI" sz="1200" dirty="0" smtClean="0">
              <a:solidFill>
                <a:srgbClr val="BABABA"/>
              </a:solidFill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9763" y="1400175"/>
            <a:ext cx="6453187" cy="7159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sl-SI" altLang="sl-SI" sz="3000" b="1" dirty="0" smtClean="0">
                <a:solidFill>
                  <a:srgbClr val="005DA3"/>
                </a:solidFill>
              </a:rPr>
              <a:t>HVALA ZA POZORNOST !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sl-SI" altLang="sl-SI" sz="1000" b="1" dirty="0" smtClean="0">
                <a:solidFill>
                  <a:srgbClr val="005DA3"/>
                </a:solidFill>
              </a:rPr>
              <a:t>Vir:ZRSVN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sl-SI" sz="3000" b="1" dirty="0" smtClean="0">
              <a:solidFill>
                <a:srgbClr val="005DA3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sl-SI" altLang="sl-SI" sz="3000" dirty="0" smtClean="0">
              <a:solidFill>
                <a:srgbClr val="005DA3"/>
              </a:solidFill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sl-SI" altLang="sl-SI" sz="3000" dirty="0" smtClean="0">
              <a:solidFill>
                <a:srgbClr val="005DA3"/>
              </a:solidFill>
            </a:endParaRPr>
          </a:p>
        </p:txBody>
      </p:sp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116138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3008313"/>
            <a:ext cx="3919537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2116138"/>
            <a:ext cx="2859088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478338"/>
            <a:ext cx="28733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322763"/>
            <a:ext cx="27876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839913"/>
            <a:ext cx="1543050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56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9"/>
          <p:cNvSpPr>
            <a:spLocks noGrp="1"/>
          </p:cNvSpPr>
          <p:nvPr>
            <p:ph type="title"/>
          </p:nvPr>
        </p:nvSpPr>
        <p:spPr>
          <a:xfrm>
            <a:off x="5167260" y="343960"/>
            <a:ext cx="3537828" cy="1138773"/>
          </a:xfrm>
        </p:spPr>
        <p:txBody>
          <a:bodyPr/>
          <a:lstStyle/>
          <a:p>
            <a:r>
              <a:rPr lang="sl-SI" sz="2800" b="1" dirty="0" smtClean="0">
                <a:solidFill>
                  <a:srgbClr val="002060"/>
                </a:solidFill>
              </a:rPr>
              <a:t>1. Novosti CC </a:t>
            </a:r>
            <a:r>
              <a:rPr lang="sl-SI" sz="2800" b="1" dirty="0">
                <a:solidFill>
                  <a:srgbClr val="002060"/>
                </a:solidFill>
              </a:rPr>
              <a:t>v </a:t>
            </a:r>
            <a:r>
              <a:rPr lang="sl-SI" sz="2800" b="1" dirty="0" smtClean="0">
                <a:solidFill>
                  <a:srgbClr val="002060"/>
                </a:solidFill>
              </a:rPr>
              <a:t>2019</a:t>
            </a:r>
            <a:br>
              <a:rPr lang="sl-SI" sz="2800" b="1" dirty="0" smtClean="0">
                <a:solidFill>
                  <a:srgbClr val="002060"/>
                </a:solidFill>
              </a:rPr>
            </a:br>
            <a:r>
              <a:rPr lang="sl-SI" sz="2800" b="1" dirty="0" smtClean="0">
                <a:solidFill>
                  <a:srgbClr val="002060"/>
                </a:solidFill>
              </a:rPr>
              <a:t>     pravne </a:t>
            </a:r>
            <a:r>
              <a:rPr lang="sl-SI" sz="2800" b="1" dirty="0">
                <a:solidFill>
                  <a:srgbClr val="002060"/>
                </a:solidFill>
              </a:rPr>
              <a:t>podlage</a:t>
            </a:r>
            <a:r>
              <a:rPr lang="sl-SI" sz="1800" dirty="0">
                <a:solidFill>
                  <a:srgbClr val="002060"/>
                </a:solidFill>
              </a:rPr>
              <a:t/>
            </a:r>
            <a:br>
              <a:rPr lang="sl-SI" sz="1800" dirty="0">
                <a:solidFill>
                  <a:srgbClr val="002060"/>
                </a:solidFill>
              </a:rPr>
            </a:br>
            <a:endParaRPr lang="sl-SI" sz="1800" dirty="0" smtClean="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2" name="Označba mesta vsebine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523609"/>
              </p:ext>
            </p:extLst>
          </p:nvPr>
        </p:nvGraphicFramePr>
        <p:xfrm>
          <a:off x="390144" y="2498396"/>
          <a:ext cx="8314943" cy="4272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3232"/>
                <a:gridCol w="3791711"/>
              </a:tblGrid>
              <a:tr h="147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 vse zavezance iz 4. člena te uredbe, ki imajo v obdelavi (lasti ali zakupu) travniške površine, velja, da na območju ohranjanja prostoživečih ptic deleža teh površin ne smejo zmanjšati na račun površin v zaraščanju. 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762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29. 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Travniške površine na vseh območjih s Seznama: območje ohranjanja prostoživečih ptic (v nadaljnjem besedilu: Seznam)</a:t>
                      </a:r>
                      <a:r>
                        <a:rPr lang="sl-SI" sz="1600" b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so </a:t>
                      </a:r>
                      <a:r>
                        <a:rPr lang="sl-SI" sz="1600" b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vzdrževane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vsaj enkrat letno, najpozneje do 15. 10. tekočega leta.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76200">
                    <a:solidFill>
                      <a:srgbClr val="92D050"/>
                    </a:solidFill>
                  </a:tcPr>
                </a:tc>
              </a:tr>
              <a:tr h="10713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 vse zavezance iz 4. člena te uredbe, ki imajo v obdelavi (lasti ali zakupu) visokodebelne sadovnjake na območju ohranjanja prostoživečih ptic, z varstvenim ciljem ohraniti sedanji delež 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visokodebelnih sadovnjakov, velja, da se površine ne smejo zmanjšati na račun površin v zaraščanju. 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762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Zatravljene površine travniških visokodebelnih sadovnjakov na vseh območjih s Seznama</a:t>
                      </a:r>
                      <a:r>
                        <a:rPr lang="sl-SI" sz="1600" b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so vzdrževane vsaj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enkrat letno, najpozneje do 15. 10. tekočega leta.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76200">
                    <a:solidFill>
                      <a:srgbClr val="92D050"/>
                    </a:solidFill>
                  </a:tcPr>
                </a:tc>
              </a:tr>
              <a:tr h="10733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 območju ohranjanja prostoživečih ptic obrezovanje in redčenje mejic nista dovoljeni od obdobja olistanja mejice do 30. septembra, razen na Primorskem, kjer nista dovoljeni od 15. marca do 30. septembra. 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7620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31.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Izkrčitev z dovoljenjem in obrezovanje ter redčenje mejic na vseh območjih s Seznama</a:t>
                      </a:r>
                      <a:r>
                        <a:rPr lang="sl-SI" sz="1600" b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l-SI" sz="16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samo v dovoljenem času.</a:t>
                      </a:r>
                      <a:endParaRPr lang="sl-SI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7620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Pravokotnik 3"/>
          <p:cNvSpPr/>
          <p:nvPr/>
        </p:nvSpPr>
        <p:spPr>
          <a:xfrm>
            <a:off x="648056" y="1482733"/>
            <a:ext cx="8057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>
                <a:solidFill>
                  <a:schemeClr val="tx2"/>
                </a:solidFill>
              </a:rPr>
              <a:t>Uredba o spremembah in dopolnitvi </a:t>
            </a:r>
            <a:endParaRPr lang="sl-SI" sz="2000" b="1" dirty="0" smtClean="0">
              <a:solidFill>
                <a:schemeClr val="tx2"/>
              </a:solidFill>
            </a:endParaRPr>
          </a:p>
          <a:p>
            <a:r>
              <a:rPr lang="sl-SI" sz="2000" b="1" dirty="0" smtClean="0">
                <a:solidFill>
                  <a:schemeClr val="tx2"/>
                </a:solidFill>
              </a:rPr>
              <a:t>Uredbe o navzkrižni skladnosti, Uradni list RS, št. 81/2018</a:t>
            </a:r>
          </a:p>
          <a:p>
            <a:r>
              <a:rPr lang="sl-SI" sz="2000" b="1" dirty="0">
                <a:solidFill>
                  <a:schemeClr val="tx2"/>
                </a:solidFill>
              </a:rPr>
              <a:t>	</a:t>
            </a:r>
            <a:r>
              <a:rPr lang="sl-SI" sz="2000" b="1" dirty="0" smtClean="0">
                <a:solidFill>
                  <a:schemeClr val="tx2"/>
                </a:solidFill>
              </a:rPr>
              <a:t>	</a:t>
            </a:r>
            <a:r>
              <a:rPr lang="sl-SI" sz="2000" b="1" dirty="0" smtClean="0">
                <a:solidFill>
                  <a:srgbClr val="002060"/>
                </a:solidFill>
              </a:rPr>
              <a:t>Sprememba </a:t>
            </a:r>
            <a:r>
              <a:rPr lang="sl-SI" sz="2000" b="1" dirty="0">
                <a:solidFill>
                  <a:srgbClr val="002060"/>
                </a:solidFill>
              </a:rPr>
              <a:t>PZR 2 (29., 30. in 31. </a:t>
            </a:r>
            <a:r>
              <a:rPr lang="sl-SI" sz="2000" b="1" dirty="0" smtClean="0">
                <a:solidFill>
                  <a:srgbClr val="002060"/>
                </a:solidFill>
              </a:rPr>
              <a:t>zahteve iz </a:t>
            </a:r>
            <a:r>
              <a:rPr lang="sl-SI" sz="2000" b="1" dirty="0">
                <a:solidFill>
                  <a:srgbClr val="002060"/>
                </a:solidFill>
              </a:rPr>
              <a:t>Priloge </a:t>
            </a:r>
            <a:r>
              <a:rPr lang="sl-SI" sz="2000" b="1" dirty="0" smtClean="0">
                <a:solidFill>
                  <a:srgbClr val="002060"/>
                </a:solidFill>
              </a:rPr>
              <a:t>1)</a:t>
            </a:r>
            <a:endParaRPr lang="sl-SI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1238" y="302516"/>
            <a:ext cx="5192127" cy="1074038"/>
          </a:xfrm>
        </p:spPr>
        <p:txBody>
          <a:bodyPr/>
          <a:lstStyle/>
          <a:p>
            <a:pPr algn="just"/>
            <a:r>
              <a:rPr lang="sl-SI" sz="2000" b="1" dirty="0" smtClean="0">
                <a:solidFill>
                  <a:srgbClr val="002060"/>
                </a:solidFill>
              </a:rPr>
              <a:t>			Sprememba </a:t>
            </a:r>
            <a:r>
              <a:rPr lang="sl-SI" sz="2000" b="1" dirty="0">
                <a:solidFill>
                  <a:srgbClr val="002060"/>
                </a:solidFill>
              </a:rPr>
              <a:t>PZR </a:t>
            </a:r>
            <a:r>
              <a:rPr lang="sl-SI" sz="2000" b="1" dirty="0" smtClean="0">
                <a:solidFill>
                  <a:srgbClr val="002060"/>
                </a:solidFill>
              </a:rPr>
              <a:t>2: </a:t>
            </a:r>
            <a:br>
              <a:rPr lang="sl-SI" sz="2000" b="1" dirty="0" smtClean="0">
                <a:solidFill>
                  <a:srgbClr val="002060"/>
                </a:solidFill>
              </a:rPr>
            </a:br>
            <a:r>
              <a:rPr lang="sl-SI" sz="2000" b="1" dirty="0" smtClean="0">
                <a:solidFill>
                  <a:srgbClr val="7030A0"/>
                </a:solidFill>
              </a:rPr>
              <a:t>nadzor ni več omejen na</a:t>
            </a:r>
            <a:r>
              <a:rPr lang="sl-SI" sz="2000" b="1" dirty="0">
                <a:solidFill>
                  <a:srgbClr val="7030A0"/>
                </a:solidFill>
              </a:rPr>
              <a:t> </a:t>
            </a:r>
            <a:r>
              <a:rPr lang="sl-SI" sz="2000" b="1" dirty="0" smtClean="0">
                <a:solidFill>
                  <a:srgbClr val="7030A0"/>
                </a:solidFill>
              </a:rPr>
              <a:t>NATURA – ptice. </a:t>
            </a:r>
            <a:br>
              <a:rPr lang="sl-SI" sz="2000" b="1" dirty="0" smtClean="0">
                <a:solidFill>
                  <a:srgbClr val="7030A0"/>
                </a:solidFill>
              </a:rPr>
            </a:br>
            <a:r>
              <a:rPr lang="sl-SI" sz="2000" b="1" dirty="0" smtClean="0">
                <a:solidFill>
                  <a:srgbClr val="002060"/>
                </a:solidFill>
              </a:rPr>
              <a:t>Izvaja se na območjih iz Seznama:</a:t>
            </a:r>
            <a:endParaRPr lang="sl-SI" sz="2000" b="1" dirty="0">
              <a:solidFill>
                <a:srgbClr val="00206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0688" y="1048512"/>
            <a:ext cx="8602677" cy="5437631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		</a:t>
            </a:r>
            <a:endParaRPr lang="sl-SI" sz="1000" dirty="0">
              <a:solidFill>
                <a:schemeClr val="tx2"/>
              </a:solidFill>
            </a:endParaRPr>
          </a:p>
          <a:p>
            <a:pPr>
              <a:buFont typeface="+mj-lt"/>
              <a:buAutoNum type="arabicPeriod"/>
            </a:pPr>
            <a:r>
              <a:rPr lang="sl-SI" sz="1600" u="sng" dirty="0" smtClean="0">
                <a:solidFill>
                  <a:schemeClr val="tx2"/>
                </a:solidFill>
              </a:rPr>
              <a:t>Ekološko pomembna območja iz Priloge 1 Uredbe o ekološko pomembnih območjih </a:t>
            </a:r>
            <a:r>
              <a:rPr lang="sl-SI" sz="1600" dirty="0" smtClean="0">
                <a:solidFill>
                  <a:schemeClr val="tx2"/>
                </a:solidFill>
              </a:rPr>
              <a:t>(Uradni list RS, št. 48/04, 33/13, 99/13 in 47/18), </a:t>
            </a:r>
            <a:r>
              <a:rPr lang="sl-SI" sz="1600" u="sng" dirty="0" smtClean="0">
                <a:solidFill>
                  <a:schemeClr val="tx2"/>
                </a:solidFill>
              </a:rPr>
              <a:t>razen območij Morje in morsko obrežje ter Osrednje območje življenjskega prostora velikih zveri</a:t>
            </a:r>
            <a:r>
              <a:rPr lang="sl-SI" sz="1600" dirty="0" smtClean="0">
                <a:solidFill>
                  <a:schemeClr val="tx2"/>
                </a:solidFill>
              </a:rPr>
              <a:t>; 			</a:t>
            </a:r>
            <a:endParaRPr lang="sl-SI" sz="1600" b="1" dirty="0" smtClean="0">
              <a:solidFill>
                <a:srgbClr val="FF7C80"/>
              </a:solidFill>
            </a:endParaRP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Kozjanski park iz Zakona o spominskem parku Trebče </a:t>
            </a:r>
            <a:r>
              <a:rPr lang="sl-SI" sz="1200" dirty="0" smtClean="0">
                <a:solidFill>
                  <a:schemeClr val="tx2"/>
                </a:solidFill>
              </a:rPr>
              <a:t>(Uradni list SRS, št. 1/81 in 42/86, Uradni list RS, št. 8/90, 110/02 – ZGO-1 in 119/02 – ZON-A</a:t>
            </a:r>
            <a:r>
              <a:rPr lang="sl-SI" sz="1600" dirty="0" smtClean="0">
                <a:solidFill>
                  <a:schemeClr val="tx2"/>
                </a:solidFill>
              </a:rPr>
              <a:t>);</a:t>
            </a: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Krajinski </a:t>
            </a:r>
            <a:r>
              <a:rPr lang="sl-SI" sz="1600" dirty="0">
                <a:solidFill>
                  <a:schemeClr val="tx2"/>
                </a:solidFill>
              </a:rPr>
              <a:t>park Strunjan iz Uredbe o krajinskem parku Strunjan </a:t>
            </a:r>
            <a:r>
              <a:rPr lang="sl-SI" sz="1200" dirty="0">
                <a:solidFill>
                  <a:schemeClr val="tx2"/>
                </a:solidFill>
              </a:rPr>
              <a:t>(Uradni list RS, št. 107/04, 114/04 – popr., 83/06, 71/08, 77/10 in 46/14 – ZON-C</a:t>
            </a:r>
            <a:r>
              <a:rPr lang="sl-SI" sz="1600" dirty="0">
                <a:solidFill>
                  <a:schemeClr val="tx2"/>
                </a:solidFill>
              </a:rPr>
              <a:t>);</a:t>
            </a: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Notranjski </a:t>
            </a:r>
            <a:r>
              <a:rPr lang="sl-SI" sz="1600" dirty="0">
                <a:solidFill>
                  <a:schemeClr val="tx2"/>
                </a:solidFill>
              </a:rPr>
              <a:t>regijski park iz Odloka o Notranjskem regijskem parku (</a:t>
            </a:r>
            <a:r>
              <a:rPr lang="sl-SI" sz="1200" dirty="0">
                <a:solidFill>
                  <a:schemeClr val="tx2"/>
                </a:solidFill>
              </a:rPr>
              <a:t>Uradni list RS, št. 75/02 in 35/13)</a:t>
            </a:r>
            <a:r>
              <a:rPr lang="sl-SI" sz="1600" dirty="0">
                <a:solidFill>
                  <a:schemeClr val="tx2"/>
                </a:solidFill>
              </a:rPr>
              <a:t>;</a:t>
            </a: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Krajinski </a:t>
            </a:r>
            <a:r>
              <a:rPr lang="sl-SI" sz="1600" dirty="0">
                <a:solidFill>
                  <a:schemeClr val="tx2"/>
                </a:solidFill>
              </a:rPr>
              <a:t>park Ponikovski kras iz Odloka o razglasitvi naravnih znamenitosti v občini Žalec </a:t>
            </a:r>
            <a:r>
              <a:rPr lang="sl-SI" sz="1200" dirty="0">
                <a:solidFill>
                  <a:schemeClr val="tx2"/>
                </a:solidFill>
              </a:rPr>
              <a:t>(Uradni list RS, št. 77/98);</a:t>
            </a: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Krajinski </a:t>
            </a:r>
            <a:r>
              <a:rPr lang="sl-SI" sz="1600" dirty="0">
                <a:solidFill>
                  <a:schemeClr val="tx2"/>
                </a:solidFill>
              </a:rPr>
              <a:t>park Kolpa iz Odloka o razglasitvi Krajinskega parka Kolpa (Uradni list RS, št. 82/98 in 59/14) in Uredbe o Krajinskem parku Kolpa </a:t>
            </a:r>
            <a:r>
              <a:rPr lang="sl-SI" sz="1200" dirty="0">
                <a:solidFill>
                  <a:schemeClr val="tx2"/>
                </a:solidFill>
              </a:rPr>
              <a:t>(Uradni list RS, št. 85/06, 46/14 – ZON-C in 54/18)</a:t>
            </a:r>
            <a:r>
              <a:rPr lang="sl-SI" sz="1600" dirty="0">
                <a:solidFill>
                  <a:schemeClr val="tx2"/>
                </a:solidFill>
              </a:rPr>
              <a:t>;</a:t>
            </a: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Krajinski </a:t>
            </a:r>
            <a:r>
              <a:rPr lang="sl-SI" sz="1600" dirty="0">
                <a:solidFill>
                  <a:schemeClr val="tx2"/>
                </a:solidFill>
              </a:rPr>
              <a:t>park Ljutomerski ribniki in Jeruzalemske gorice iz Odloka o razglasitvi in zavarovanju naravnih območij in spomenikov narave na območju občine Ljutomer </a:t>
            </a:r>
            <a:r>
              <a:rPr lang="sl-SI" sz="1200" dirty="0">
                <a:solidFill>
                  <a:schemeClr val="tx2"/>
                </a:solidFill>
              </a:rPr>
              <a:t>(Uradne objave, št. 14/76)</a:t>
            </a:r>
            <a:r>
              <a:rPr lang="sl-SI" sz="1600" dirty="0">
                <a:solidFill>
                  <a:schemeClr val="tx2"/>
                </a:solidFill>
              </a:rPr>
              <a:t>;</a:t>
            </a:r>
          </a:p>
          <a:p>
            <a:pPr>
              <a:buFont typeface="+mj-lt"/>
              <a:buAutoNum type="arabicPeriod"/>
            </a:pPr>
            <a:r>
              <a:rPr lang="sl-SI" sz="1600" dirty="0" smtClean="0">
                <a:solidFill>
                  <a:schemeClr val="tx2"/>
                </a:solidFill>
              </a:rPr>
              <a:t>Krajinski </a:t>
            </a:r>
            <a:r>
              <a:rPr lang="sl-SI" sz="1600" dirty="0">
                <a:solidFill>
                  <a:schemeClr val="tx2"/>
                </a:solidFill>
              </a:rPr>
              <a:t>park Jeruzalemsko-Ormoške gorice; Odlok o razglasitvi naravnih znamenitosti v občini Ormož </a:t>
            </a:r>
            <a:r>
              <a:rPr lang="sl-SI" sz="1200" dirty="0">
                <a:solidFill>
                  <a:schemeClr val="tx2"/>
                </a:solidFill>
              </a:rPr>
              <a:t>(Uradni vestnik občin Ormož in Ptuj, št. 37/92, Uradni vestnik občine Ormož, št. 9/99 in 1/04).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460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06" y="-158496"/>
            <a:ext cx="9980854" cy="691593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196422" y="220179"/>
            <a:ext cx="87511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 smtClean="0">
                <a:solidFill>
                  <a:srgbClr val="002060"/>
                </a:solidFill>
              </a:rPr>
              <a:t>Sloj „EPO_plus2018november“ = območja </a:t>
            </a:r>
            <a:r>
              <a:rPr lang="sl-SI" sz="2000" dirty="0">
                <a:solidFill>
                  <a:srgbClr val="002060"/>
                </a:solidFill>
              </a:rPr>
              <a:t>ohranjanja prostoživečih ptic   </a:t>
            </a:r>
            <a:r>
              <a:rPr lang="sl-SI" sz="2000" dirty="0" smtClean="0">
                <a:solidFill>
                  <a:srgbClr val="002060"/>
                </a:solidFill>
              </a:rPr>
              <a:t> </a:t>
            </a:r>
            <a:endParaRPr lang="sl-SI" sz="2000" dirty="0">
              <a:solidFill>
                <a:srgbClr val="002060"/>
              </a:solidFill>
            </a:endParaRPr>
          </a:p>
        </p:txBody>
      </p:sp>
      <p:sp>
        <p:nvSpPr>
          <p:cNvPr id="6" name="Desna puščica 5"/>
          <p:cNvSpPr/>
          <p:nvPr/>
        </p:nvSpPr>
        <p:spPr>
          <a:xfrm rot="2997671" flipV="1">
            <a:off x="2185806" y="2552541"/>
            <a:ext cx="5072031" cy="5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15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slov 1"/>
          <p:cNvSpPr>
            <a:spLocks noGrp="1"/>
          </p:cNvSpPr>
          <p:nvPr>
            <p:ph type="title"/>
          </p:nvPr>
        </p:nvSpPr>
        <p:spPr>
          <a:xfrm>
            <a:off x="4620252" y="107242"/>
            <a:ext cx="4355359" cy="861774"/>
          </a:xfrm>
        </p:spPr>
        <p:txBody>
          <a:bodyPr/>
          <a:lstStyle/>
          <a:p>
            <a:pPr algn="just">
              <a:defRPr/>
            </a:pPr>
            <a:r>
              <a:rPr lang="sl-SI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2. Obdelava </a:t>
            </a: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podatkov</a:t>
            </a:r>
            <a:b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ugotovitev s področja CC</a:t>
            </a:r>
            <a:endParaRPr lang="sl-SI" altLang="sl-SI" sz="28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1" name="Označba mesta številke diapozitiva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77F5025-CF2E-4FD7-8CB1-E0325E6582A5}" type="slidenum">
              <a:rPr lang="sl-SI" altLang="sl-SI" smtClean="0"/>
              <a:pPr/>
              <a:t>6</a:t>
            </a:fld>
            <a:endParaRPr lang="sl-SI" altLang="sl-SI" dirty="0" smtClean="0"/>
          </a:p>
        </p:txBody>
      </p:sp>
      <p:sp>
        <p:nvSpPr>
          <p:cNvPr id="82" name="Polje z besedilom 82"/>
          <p:cNvSpPr txBox="1"/>
          <p:nvPr/>
        </p:nvSpPr>
        <p:spPr>
          <a:xfrm>
            <a:off x="2841625" y="2346186"/>
            <a:ext cx="1804988" cy="539869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63500">
              <a:srgbClr val="5B9BD5">
                <a:satMod val="175000"/>
                <a:alpha val="40000"/>
              </a:srgbClr>
            </a:glow>
          </a:effectLst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Evidenca CC </a:t>
            </a:r>
            <a:r>
              <a:rPr lang="sl-SI" sz="16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ugotovitev</a:t>
            </a:r>
          </a:p>
        </p:txBody>
      </p:sp>
      <p:sp>
        <p:nvSpPr>
          <p:cNvPr id="83" name="Polje z besedilom 87"/>
          <p:cNvSpPr txBox="1"/>
          <p:nvPr/>
        </p:nvSpPr>
        <p:spPr>
          <a:xfrm>
            <a:off x="2748446" y="5456874"/>
            <a:ext cx="1871806" cy="574547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63500">
              <a:srgbClr val="5B9BD5">
                <a:satMod val="175000"/>
                <a:alpha val="40000"/>
              </a:srgbClr>
            </a:glow>
          </a:effectLst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Obračun: </a:t>
            </a:r>
            <a:r>
              <a:rPr lang="sl-SI" sz="1600" b="1" dirty="0" smtClean="0">
                <a:solidFill>
                  <a:srgbClr val="FF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Ugotovitve CC</a:t>
            </a:r>
            <a:endParaRPr lang="sl-SI" sz="1600" b="1" dirty="0">
              <a:solidFill>
                <a:srgbClr val="FF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Polje z besedilom 78"/>
          <p:cNvSpPr txBox="1"/>
          <p:nvPr/>
        </p:nvSpPr>
        <p:spPr>
          <a:xfrm>
            <a:off x="6215100" y="1511807"/>
            <a:ext cx="2123274" cy="407943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63500">
              <a:srgbClr val="FFC000">
                <a:satMod val="175000"/>
                <a:alpha val="40000"/>
              </a:srgbClr>
            </a:glow>
          </a:effec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Kontrola_CC</a:t>
            </a:r>
          </a:p>
        </p:txBody>
      </p:sp>
      <p:sp>
        <p:nvSpPr>
          <p:cNvPr id="85" name="Polje z besedilom 64"/>
          <p:cNvSpPr txBox="1"/>
          <p:nvPr/>
        </p:nvSpPr>
        <p:spPr>
          <a:xfrm>
            <a:off x="6194806" y="2181295"/>
            <a:ext cx="2123274" cy="465771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63500">
              <a:srgbClr val="FFC000">
                <a:satMod val="175000"/>
                <a:alpha val="40000"/>
              </a:srgbClr>
            </a:glow>
          </a:effectLst>
        </p:spPr>
        <p:txBody>
          <a:bodyPr/>
          <a:lstStyle/>
          <a:p>
            <a:pPr>
              <a:spcAft>
                <a:spcPts val="800"/>
              </a:spcAft>
              <a:defRPr/>
            </a:pPr>
            <a:r>
              <a:rPr lang="sl-SI" sz="16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Kontrola_GOV_CC</a:t>
            </a:r>
            <a:endParaRPr lang="sl-SI" sz="16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Polje z besedilom 81"/>
          <p:cNvSpPr txBox="1"/>
          <p:nvPr/>
        </p:nvSpPr>
        <p:spPr>
          <a:xfrm>
            <a:off x="6202146" y="2905464"/>
            <a:ext cx="2123274" cy="426373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63500">
              <a:srgbClr val="FFC000">
                <a:satMod val="175000"/>
                <a:alpha val="40000"/>
              </a:srgbClr>
            </a:glow>
          </a:effec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Kontrola_DŽ_CC</a:t>
            </a:r>
          </a:p>
        </p:txBody>
      </p:sp>
      <p:sp>
        <p:nvSpPr>
          <p:cNvPr id="88" name="Zaobljeni pravokotnik 87"/>
          <p:cNvSpPr/>
          <p:nvPr/>
        </p:nvSpPr>
        <p:spPr>
          <a:xfrm>
            <a:off x="536448" y="2704087"/>
            <a:ext cx="1020890" cy="3524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IRSKGLR</a:t>
            </a:r>
          </a:p>
        </p:txBody>
      </p:sp>
      <p:sp>
        <p:nvSpPr>
          <p:cNvPr id="89" name="Polje z besedilom 95"/>
          <p:cNvSpPr txBox="1"/>
          <p:nvPr/>
        </p:nvSpPr>
        <p:spPr>
          <a:xfrm>
            <a:off x="6099104" y="5608637"/>
            <a:ext cx="2239270" cy="576625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chemeClr val="accent3"/>
            </a:solidFill>
          </a:ln>
          <a:effectLst>
            <a:glow rad="63500">
              <a:sysClr val="window" lastClr="FFFFFF">
                <a:lumMod val="50000"/>
                <a:alpha val="40000"/>
              </a:sysClr>
            </a:glow>
          </a:effectLst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Kontrola površin:                    PZR 2, PZR 3, DKOS 7</a:t>
            </a:r>
          </a:p>
        </p:txBody>
      </p:sp>
      <p:sp>
        <p:nvSpPr>
          <p:cNvPr id="90" name="Zaobljeni pravokotnik 89"/>
          <p:cNvSpPr/>
          <p:nvPr/>
        </p:nvSpPr>
        <p:spPr>
          <a:xfrm>
            <a:off x="548673" y="3482384"/>
            <a:ext cx="1013867" cy="37147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UVHVVR</a:t>
            </a:r>
          </a:p>
        </p:txBody>
      </p:sp>
      <p:sp>
        <p:nvSpPr>
          <p:cNvPr id="91" name="Zaobljeni pravokotnik 90"/>
          <p:cNvSpPr/>
          <p:nvPr/>
        </p:nvSpPr>
        <p:spPr>
          <a:xfrm>
            <a:off x="543471" y="1986707"/>
            <a:ext cx="1006844" cy="33337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IRSOP</a:t>
            </a:r>
          </a:p>
        </p:txBody>
      </p:sp>
      <p:sp>
        <p:nvSpPr>
          <p:cNvPr id="92" name="Zaobljeni pravokotnik 91"/>
          <p:cNvSpPr/>
          <p:nvPr/>
        </p:nvSpPr>
        <p:spPr>
          <a:xfrm>
            <a:off x="535638" y="4251453"/>
            <a:ext cx="1013867" cy="3238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ZRSVN</a:t>
            </a:r>
          </a:p>
        </p:txBody>
      </p:sp>
      <p:cxnSp>
        <p:nvCxnSpPr>
          <p:cNvPr id="73762" name="Raven puščični povezovalnik 92"/>
          <p:cNvCxnSpPr>
            <a:cxnSpLocks noChangeShapeType="1"/>
          </p:cNvCxnSpPr>
          <p:nvPr/>
        </p:nvCxnSpPr>
        <p:spPr bwMode="auto">
          <a:xfrm flipV="1">
            <a:off x="1666516" y="2898201"/>
            <a:ext cx="996950" cy="728664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6" name="Raven puščični povezovalnik 95"/>
          <p:cNvCxnSpPr>
            <a:cxnSpLocks noChangeShapeType="1"/>
          </p:cNvCxnSpPr>
          <p:nvPr/>
        </p:nvCxnSpPr>
        <p:spPr bwMode="auto">
          <a:xfrm flipV="1">
            <a:off x="1652693" y="3118650"/>
            <a:ext cx="1296927" cy="1240074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7" name="Raven puščični povezovalnik 96"/>
          <p:cNvCxnSpPr>
            <a:cxnSpLocks noChangeShapeType="1"/>
          </p:cNvCxnSpPr>
          <p:nvPr/>
        </p:nvCxnSpPr>
        <p:spPr bwMode="auto">
          <a:xfrm flipV="1">
            <a:off x="1652693" y="2800573"/>
            <a:ext cx="984362" cy="46704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8" name="Raven puščični povezovalnik 97"/>
          <p:cNvCxnSpPr>
            <a:cxnSpLocks noChangeShapeType="1"/>
          </p:cNvCxnSpPr>
          <p:nvPr/>
        </p:nvCxnSpPr>
        <p:spPr bwMode="auto">
          <a:xfrm>
            <a:off x="1666516" y="2166342"/>
            <a:ext cx="946986" cy="480724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9" name="Raven puščični povezovalnik 99"/>
          <p:cNvCxnSpPr>
            <a:cxnSpLocks noChangeShapeType="1"/>
          </p:cNvCxnSpPr>
          <p:nvPr/>
        </p:nvCxnSpPr>
        <p:spPr bwMode="auto">
          <a:xfrm flipH="1">
            <a:off x="4829175" y="1907349"/>
            <a:ext cx="1106488" cy="368300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70" name="Raven puščični povezovalnik 100"/>
          <p:cNvCxnSpPr>
            <a:cxnSpLocks noChangeShapeType="1"/>
          </p:cNvCxnSpPr>
          <p:nvPr/>
        </p:nvCxnSpPr>
        <p:spPr bwMode="auto">
          <a:xfrm flipH="1" flipV="1">
            <a:off x="4890797" y="2485983"/>
            <a:ext cx="1033463" cy="4763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71" name="Raven puščični povezovalnik 102"/>
          <p:cNvCxnSpPr>
            <a:cxnSpLocks noChangeShapeType="1"/>
          </p:cNvCxnSpPr>
          <p:nvPr/>
        </p:nvCxnSpPr>
        <p:spPr bwMode="auto">
          <a:xfrm flipH="1" flipV="1">
            <a:off x="4829175" y="2647066"/>
            <a:ext cx="1168401" cy="552314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72" name="Raven puščični povezovalnik 103"/>
          <p:cNvCxnSpPr>
            <a:cxnSpLocks noChangeShapeType="1"/>
          </p:cNvCxnSpPr>
          <p:nvPr/>
        </p:nvCxnSpPr>
        <p:spPr bwMode="auto">
          <a:xfrm flipH="1" flipV="1">
            <a:off x="4247116" y="3138771"/>
            <a:ext cx="1359163" cy="1288124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" name="Polje z besedilom 90"/>
          <p:cNvSpPr txBox="1"/>
          <p:nvPr/>
        </p:nvSpPr>
        <p:spPr>
          <a:xfrm>
            <a:off x="318029" y="5608637"/>
            <a:ext cx="1321575" cy="52515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127000">
              <a:srgbClr val="ED7D31">
                <a:lumMod val="40000"/>
                <a:lumOff val="60000"/>
              </a:srgbClr>
            </a:glow>
          </a:effectLst>
        </p:spPr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 </a:t>
            </a:r>
          </a:p>
          <a:p>
            <a:pPr algn="ctr">
              <a:spcAft>
                <a:spcPts val="0"/>
              </a:spcAft>
              <a:defRPr/>
            </a:pPr>
            <a:r>
              <a:rPr lang="sl-SI" sz="16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Nitrati</a:t>
            </a:r>
          </a:p>
        </p:txBody>
      </p:sp>
      <p:cxnSp>
        <p:nvCxnSpPr>
          <p:cNvPr id="73776" name="Raven puščični povezovalnik 107"/>
          <p:cNvCxnSpPr>
            <a:cxnSpLocks noChangeShapeType="1"/>
          </p:cNvCxnSpPr>
          <p:nvPr/>
        </p:nvCxnSpPr>
        <p:spPr bwMode="auto">
          <a:xfrm flipV="1">
            <a:off x="1824311" y="5775220"/>
            <a:ext cx="803689" cy="295149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77" name="Raven puščični povezovalnik 108"/>
          <p:cNvCxnSpPr>
            <a:cxnSpLocks noChangeShapeType="1"/>
          </p:cNvCxnSpPr>
          <p:nvPr/>
        </p:nvCxnSpPr>
        <p:spPr bwMode="auto">
          <a:xfrm flipH="1" flipV="1">
            <a:off x="4857750" y="5775220"/>
            <a:ext cx="1049338" cy="295148"/>
          </a:xfrm>
          <a:prstGeom prst="straightConnector1">
            <a:avLst/>
          </a:prstGeom>
          <a:noFill/>
          <a:ln w="28575" cmpd="sng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3778" name="Slika 96" descr="Rezultat iskanja slik za blender smooth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20" y="3502539"/>
            <a:ext cx="1133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79" name="Puščica gor 112"/>
          <p:cNvSpPr>
            <a:spLocks noChangeArrowheads="1"/>
          </p:cNvSpPr>
          <p:nvPr/>
        </p:nvSpPr>
        <p:spPr bwMode="auto">
          <a:xfrm flipH="1">
            <a:off x="3602196" y="4872428"/>
            <a:ext cx="49054" cy="4286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l-SI" altLang="sl-SI" dirty="0">
              <a:solidFill>
                <a:srgbClr val="999999"/>
              </a:solidFill>
            </a:endParaRPr>
          </a:p>
        </p:txBody>
      </p:sp>
      <p:sp>
        <p:nvSpPr>
          <p:cNvPr id="73780" name="Puščica gor 113"/>
          <p:cNvSpPr>
            <a:spLocks noChangeArrowheads="1"/>
          </p:cNvSpPr>
          <p:nvPr/>
        </p:nvSpPr>
        <p:spPr bwMode="auto">
          <a:xfrm>
            <a:off x="3575050" y="2979946"/>
            <a:ext cx="76200" cy="428625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l-SI" altLang="sl-SI" dirty="0">
              <a:solidFill>
                <a:srgbClr val="999999"/>
              </a:solidFill>
            </a:endParaRPr>
          </a:p>
        </p:txBody>
      </p:sp>
      <p:sp>
        <p:nvSpPr>
          <p:cNvPr id="73781" name="Rectangle 14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 altLang="sl-SI" dirty="0">
              <a:solidFill>
                <a:srgbClr val="999999"/>
              </a:solidFill>
            </a:endParaRPr>
          </a:p>
        </p:txBody>
      </p:sp>
      <p:sp>
        <p:nvSpPr>
          <p:cNvPr id="73782" name="Rectangle 15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 altLang="sl-SI" dirty="0">
              <a:solidFill>
                <a:srgbClr val="999999"/>
              </a:solidFill>
            </a:endParaRPr>
          </a:p>
        </p:txBody>
      </p:sp>
      <p:sp>
        <p:nvSpPr>
          <p:cNvPr id="73783" name="Rectangle 158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 altLang="sl-SI" sz="1100" dirty="0">
              <a:solidFill>
                <a:srgbClr val="999999"/>
              </a:solidFill>
              <a:latin typeface="Calibri" panose="020F0502020204030204" pitchFamily="34" charset="0"/>
            </a:endParaRPr>
          </a:p>
          <a:p>
            <a:r>
              <a:rPr lang="sl-SI" altLang="sl-SI" sz="1100" dirty="0">
                <a:solidFill>
                  <a:srgbClr val="999999"/>
                </a:solidFill>
                <a:latin typeface="Calibri" panose="020F0502020204030204" pitchFamily="34" charset="0"/>
              </a:rPr>
              <a:t/>
            </a:r>
            <a:br>
              <a:rPr lang="sl-SI" altLang="sl-SI" sz="1100" dirty="0">
                <a:solidFill>
                  <a:srgbClr val="999999"/>
                </a:solidFill>
                <a:latin typeface="Calibri" panose="020F0502020204030204" pitchFamily="34" charset="0"/>
              </a:rPr>
            </a:br>
            <a:endParaRPr lang="sl-SI" altLang="sl-SI" sz="600" dirty="0">
              <a:solidFill>
                <a:srgbClr val="999999"/>
              </a:solidFill>
            </a:endParaRPr>
          </a:p>
          <a:p>
            <a:endParaRPr lang="sl-SI" altLang="sl-SI" dirty="0">
              <a:solidFill>
                <a:srgbClr val="999999"/>
              </a:solidFill>
            </a:endParaRPr>
          </a:p>
        </p:txBody>
      </p:sp>
      <p:sp>
        <p:nvSpPr>
          <p:cNvPr id="73784" name="Rectangle 164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sl-SI" altLang="sl-SI" dirty="0">
              <a:solidFill>
                <a:srgbClr val="999999"/>
              </a:solidFill>
            </a:endParaRPr>
          </a:p>
        </p:txBody>
      </p:sp>
      <p:sp>
        <p:nvSpPr>
          <p:cNvPr id="73785" name="Puščica gor 113"/>
          <p:cNvSpPr>
            <a:spLocks noChangeArrowheads="1"/>
          </p:cNvSpPr>
          <p:nvPr/>
        </p:nvSpPr>
        <p:spPr bwMode="auto">
          <a:xfrm>
            <a:off x="3575049" y="2008034"/>
            <a:ext cx="76201" cy="244184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700" algn="ctr">
            <a:solidFill>
              <a:srgbClr val="FF66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sl-SI" altLang="sl-SI" dirty="0">
              <a:solidFill>
                <a:srgbClr val="FF00FF"/>
              </a:solidFill>
            </a:endParaRPr>
          </a:p>
        </p:txBody>
      </p:sp>
      <p:sp>
        <p:nvSpPr>
          <p:cNvPr id="26" name="Odreži en kot pravokotnika 25"/>
          <p:cNvSpPr/>
          <p:nvPr/>
        </p:nvSpPr>
        <p:spPr>
          <a:xfrm>
            <a:off x="2355401" y="1323976"/>
            <a:ext cx="3169920" cy="638264"/>
          </a:xfrm>
          <a:prstGeom prst="snip1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sl-SI" b="1" dirty="0" smtClean="0">
                <a:solidFill>
                  <a:srgbClr val="FF0000"/>
                </a:solidFill>
              </a:rPr>
              <a:t>Odločba</a:t>
            </a:r>
          </a:p>
          <a:p>
            <a:pPr algn="ctr">
              <a:defRPr/>
            </a:pPr>
            <a:r>
              <a:rPr lang="sl-SI" b="1" dirty="0" smtClean="0">
                <a:solidFill>
                  <a:srgbClr val="FF0000"/>
                </a:solidFill>
              </a:rPr>
              <a:t>NP, OMD, KOPOP, EK, DŽ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5" name="Polje z besedilom 90"/>
          <p:cNvSpPr txBox="1"/>
          <p:nvPr/>
        </p:nvSpPr>
        <p:spPr>
          <a:xfrm>
            <a:off x="5732093" y="4380658"/>
            <a:ext cx="2585987" cy="604463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127000">
              <a:srgbClr val="ED7D31">
                <a:lumMod val="40000"/>
                <a:lumOff val="60000"/>
              </a:srgbClr>
            </a:glow>
          </a:effectLst>
        </p:spPr>
        <p:txBody>
          <a:bodyPr/>
          <a:lstStyle/>
          <a:p>
            <a:pPr algn="ctr">
              <a:spcAft>
                <a:spcPts val="0"/>
              </a:spcAft>
              <a:defRPr/>
            </a:pPr>
            <a:r>
              <a:rPr lang="sl-SI" sz="16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 kontrola pravočasnosti priglasitev (CRG, CRD, CRPš)</a:t>
            </a:r>
            <a:endParaRPr lang="sl-SI" sz="16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Polje z besedilom 81"/>
          <p:cNvSpPr txBox="1"/>
          <p:nvPr/>
        </p:nvSpPr>
        <p:spPr>
          <a:xfrm>
            <a:off x="6182598" y="3528980"/>
            <a:ext cx="2123274" cy="426373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  <a:effectLst>
            <a:glow rad="63500">
              <a:srgbClr val="FFC000">
                <a:satMod val="175000"/>
                <a:alpha val="40000"/>
              </a:srgbClr>
            </a:glow>
          </a:effectLst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sl-SI" sz="1600" b="1" dirty="0" smtClean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Površinske kontrole</a:t>
            </a:r>
            <a:endParaRPr lang="sl-SI" sz="1600" b="1" dirty="0">
              <a:solidFill>
                <a:srgbClr val="4F81BD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8" name="Raven puščični povezovalnik 102"/>
          <p:cNvCxnSpPr>
            <a:cxnSpLocks noChangeShapeType="1"/>
          </p:cNvCxnSpPr>
          <p:nvPr/>
        </p:nvCxnSpPr>
        <p:spPr bwMode="auto">
          <a:xfrm flipH="1" flipV="1">
            <a:off x="4726038" y="2905464"/>
            <a:ext cx="1271538" cy="761813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115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466165" y="403412"/>
            <a:ext cx="8211670" cy="6318063"/>
          </a:xfrm>
        </p:spPr>
        <p:txBody>
          <a:bodyPr/>
          <a:lstStyle/>
          <a:p>
            <a:pPr marL="0" indent="0" algn="just">
              <a:buNone/>
            </a:pPr>
            <a:r>
              <a:rPr lang="sl-SI" sz="2400" dirty="0" smtClean="0">
                <a:solidFill>
                  <a:srgbClr val="002060"/>
                </a:solidFill>
              </a:rPr>
              <a:t>				</a:t>
            </a:r>
            <a:r>
              <a:rPr lang="sl-SI" sz="2400" dirty="0" smtClean="0">
                <a:solidFill>
                  <a:srgbClr val="FF33CC"/>
                </a:solidFill>
              </a:rPr>
              <a:t>5. </a:t>
            </a:r>
            <a:r>
              <a:rPr lang="sl-SI" sz="2400" dirty="0">
                <a:solidFill>
                  <a:srgbClr val="FF33CC"/>
                </a:solidFill>
              </a:rPr>
              <a:t>odstavek 38. </a:t>
            </a:r>
            <a:r>
              <a:rPr lang="sl-SI" sz="2400" dirty="0" smtClean="0">
                <a:solidFill>
                  <a:srgbClr val="FF33CC"/>
                </a:solidFill>
              </a:rPr>
              <a:t>člena </a:t>
            </a:r>
          </a:p>
          <a:p>
            <a:pPr marL="0" indent="0" algn="just">
              <a:buNone/>
            </a:pPr>
            <a:r>
              <a:rPr lang="sl-SI" sz="2400" dirty="0" smtClean="0">
                <a:solidFill>
                  <a:srgbClr val="FF33CC"/>
                </a:solidFill>
              </a:rPr>
              <a:t>				Delegirane </a:t>
            </a:r>
            <a:r>
              <a:rPr lang="sl-SI" sz="2400" dirty="0">
                <a:solidFill>
                  <a:srgbClr val="FF33CC"/>
                </a:solidFill>
              </a:rPr>
              <a:t>uredbe Komisije (</a:t>
            </a:r>
            <a:r>
              <a:rPr lang="sl-SI" sz="2400" dirty="0" smtClean="0">
                <a:solidFill>
                  <a:srgbClr val="FF33CC"/>
                </a:solidFill>
              </a:rPr>
              <a:t>EU) 				št</a:t>
            </a:r>
            <a:r>
              <a:rPr lang="sl-SI" sz="2400" dirty="0">
                <a:solidFill>
                  <a:srgbClr val="FF33CC"/>
                </a:solidFill>
              </a:rPr>
              <a:t>. </a:t>
            </a:r>
            <a:r>
              <a:rPr lang="sl-SI" sz="2400" dirty="0" smtClean="0">
                <a:solidFill>
                  <a:srgbClr val="FF33CC"/>
                </a:solidFill>
              </a:rPr>
              <a:t>640/2014 nalaga agenciji, da:</a:t>
            </a:r>
            <a:endParaRPr lang="sl-SI" dirty="0">
              <a:solidFill>
                <a:srgbClr val="FF33CC"/>
              </a:solidFill>
            </a:endParaRPr>
          </a:p>
          <a:p>
            <a:pPr marL="0" indent="0" algn="just">
              <a:buNone/>
            </a:pPr>
            <a:r>
              <a:rPr lang="sl-SI" sz="2200" dirty="0" smtClean="0">
                <a:solidFill>
                  <a:srgbClr val="002060"/>
                </a:solidFill>
              </a:rPr>
              <a:t>„Za </a:t>
            </a:r>
            <a:r>
              <a:rPr lang="sl-SI" sz="2200" dirty="0">
                <a:solidFill>
                  <a:srgbClr val="002060"/>
                </a:solidFill>
              </a:rPr>
              <a:t>namene tega poglavja se neizpolnjevanje šteje za </a:t>
            </a:r>
            <a:r>
              <a:rPr lang="sl-SI" sz="2200" dirty="0" smtClean="0">
                <a:solidFill>
                  <a:srgbClr val="FF66CC"/>
                </a:solidFill>
              </a:rPr>
              <a:t>ugotovljeno</a:t>
            </a:r>
            <a:r>
              <a:rPr lang="sl-SI" sz="2200" dirty="0" smtClean="0">
                <a:solidFill>
                  <a:srgbClr val="002060"/>
                </a:solidFill>
              </a:rPr>
              <a:t>, </a:t>
            </a:r>
            <a:r>
              <a:rPr lang="sl-SI" sz="2200" dirty="0">
                <a:solidFill>
                  <a:srgbClr val="002060"/>
                </a:solidFill>
              </a:rPr>
              <a:t>če je ugotovljeno pri kakršni koli vrsti nadzora, izvedenega v skladu s to uredbo, ali kadar je bil na neizpolnjevanje na kakršen koli drug način opozorjen pristojni kontrolni organ ali, kadar je to primerno, plačilna </a:t>
            </a:r>
            <a:r>
              <a:rPr lang="sl-SI" sz="2200" dirty="0" smtClean="0">
                <a:solidFill>
                  <a:srgbClr val="002060"/>
                </a:solidFill>
              </a:rPr>
              <a:t>agencija“.</a:t>
            </a:r>
          </a:p>
          <a:p>
            <a:pPr marL="0" indent="0" algn="just">
              <a:buNone/>
            </a:pPr>
            <a:endParaRPr lang="sl-SI" sz="40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sl-SI" sz="2400" dirty="0" smtClean="0">
                <a:solidFill>
                  <a:srgbClr val="002060"/>
                </a:solidFill>
              </a:rPr>
              <a:t>Zato pri izvajanju nadzora sistema CC upoštevamo ugotovitve nadzora, ki ga izvajajo: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sz="2400" dirty="0" smtClean="0">
                <a:solidFill>
                  <a:srgbClr val="002060"/>
                </a:solidFill>
              </a:rPr>
              <a:t>Agencija: kontrole upravičenosti, kontrole CC </a:t>
            </a:r>
            <a:r>
              <a:rPr lang="sl-SI" sz="1800" dirty="0" smtClean="0">
                <a:solidFill>
                  <a:srgbClr val="002060"/>
                </a:solidFill>
              </a:rPr>
              <a:t>(ADM + teren)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l-SI" sz="2400" dirty="0" smtClean="0">
                <a:solidFill>
                  <a:srgbClr val="002060"/>
                </a:solidFill>
              </a:rPr>
              <a:t>Inšpekcijski organi: kmetijska in lovska inšpekcija, inšpekcija za varno hrano, veterinarstvo in varstvo rastlin ter inšpekcija za okolje in naravo.</a:t>
            </a:r>
          </a:p>
          <a:p>
            <a:pPr marL="0" indent="0" algn="just">
              <a:buNone/>
            </a:pPr>
            <a:endParaRPr lang="sl-SI" sz="2400" dirty="0">
              <a:solidFill>
                <a:srgbClr val="002060"/>
              </a:solidFill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565FEE3-F53A-445D-B21B-15910A4F73F8}" type="slidenum">
              <a:rPr lang="sl-SI" altLang="sl-SI" smtClean="0"/>
              <a:pPr>
                <a:defRPr/>
              </a:pPr>
              <a:t>7</a:t>
            </a:fld>
            <a:endParaRPr lang="sl-SI" altLang="sl-SI" dirty="0"/>
          </a:p>
        </p:txBody>
      </p:sp>
      <p:sp>
        <p:nvSpPr>
          <p:cNvPr id="5" name="Puščica dol 4"/>
          <p:cNvSpPr/>
          <p:nvPr/>
        </p:nvSpPr>
        <p:spPr>
          <a:xfrm>
            <a:off x="4589929" y="3393142"/>
            <a:ext cx="331694" cy="779929"/>
          </a:xfrm>
          <a:prstGeom prst="down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1780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71" y="2415335"/>
            <a:ext cx="8547305" cy="3808878"/>
          </a:xfrm>
          <a:prstGeom prst="rect">
            <a:avLst/>
          </a:prstGeom>
        </p:spPr>
      </p:pic>
      <p:sp>
        <p:nvSpPr>
          <p:cNvPr id="5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3469341" y="251012"/>
            <a:ext cx="5432612" cy="2008094"/>
          </a:xfrm>
        </p:spPr>
        <p:txBody>
          <a:bodyPr/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Primer </a:t>
            </a:r>
            <a:r>
              <a:rPr lang="sl-SI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nadzora s področja </a:t>
            </a:r>
            <a:r>
              <a:rPr lang="sl-SI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administrativne kontrole: 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2060"/>
                </a:solidFill>
              </a:rPr>
              <a:t>navzkrižno preverjanje na centralne registre (CRG, CRD, CRPš) </a:t>
            </a:r>
          </a:p>
          <a:p>
            <a:pPr>
              <a:buFontTx/>
              <a:buChar char="-"/>
            </a:pPr>
            <a:r>
              <a:rPr lang="sl-SI" sz="2000" dirty="0" smtClean="0">
                <a:solidFill>
                  <a:srgbClr val="002060"/>
                </a:solidFill>
              </a:rPr>
              <a:t>obremenitev z dušikom (100% kontrola)</a:t>
            </a:r>
          </a:p>
        </p:txBody>
      </p:sp>
    </p:spTree>
    <p:extLst>
      <p:ext uri="{BB962C8B-B14F-4D97-AF65-F5344CB8AC3E}">
        <p14:creationId xmlns:p14="http://schemas.microsoft.com/office/powerpoint/2010/main" val="2601819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01788" y="229908"/>
            <a:ext cx="5749972" cy="738664"/>
          </a:xfrm>
        </p:spPr>
        <p:txBody>
          <a:bodyPr/>
          <a:lstStyle/>
          <a:p>
            <a:r>
              <a:rPr lang="sl-SI" sz="2400" dirty="0" smtClean="0">
                <a:solidFill>
                  <a:srgbClr val="002060"/>
                </a:solidFill>
              </a:rPr>
              <a:t>3. a. Primer nadzora s področja I&amp;R živali:</a:t>
            </a:r>
            <a:br>
              <a:rPr lang="sl-SI" sz="2400" dirty="0" smtClean="0">
                <a:solidFill>
                  <a:srgbClr val="002060"/>
                </a:solidFill>
              </a:rPr>
            </a:br>
            <a:r>
              <a:rPr lang="sl-SI" sz="2400" dirty="0" smtClean="0">
                <a:solidFill>
                  <a:srgbClr val="002060"/>
                </a:solidFill>
              </a:rPr>
              <a:t> PZR 6, PZR 7 in PZR 8</a:t>
            </a:r>
            <a:endParaRPr lang="sl-SI" sz="2400" dirty="0">
              <a:solidFill>
                <a:srgbClr val="002060"/>
              </a:solidFill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802641" y="1513840"/>
            <a:ext cx="7806690" cy="4927600"/>
          </a:xfrm>
        </p:spPr>
        <p:txBody>
          <a:bodyPr/>
          <a:lstStyle/>
          <a:p>
            <a:pPr marL="0" lvl="0" indent="0" algn="just">
              <a:buNone/>
              <a:defRPr/>
            </a:pPr>
            <a:r>
              <a:rPr lang="sl-SI" altLang="sl-SI" sz="2000" dirty="0" smtClean="0">
                <a:solidFill>
                  <a:srgbClr val="000000"/>
                </a:solidFill>
              </a:rPr>
              <a:t>Nadzor nad </a:t>
            </a:r>
            <a:r>
              <a:rPr lang="en-US" sz="2000" dirty="0" smtClean="0">
                <a:solidFill>
                  <a:srgbClr val="000000"/>
                </a:solidFill>
              </a:rPr>
              <a:t>I&amp;R </a:t>
            </a:r>
            <a:r>
              <a:rPr lang="sl-SI" sz="2000" dirty="0" smtClean="0">
                <a:solidFill>
                  <a:srgbClr val="000000"/>
                </a:solidFill>
              </a:rPr>
              <a:t>živali izvajamo </a:t>
            </a:r>
            <a:r>
              <a:rPr lang="sl-SI" altLang="sl-SI" sz="2000" dirty="0" smtClean="0">
                <a:solidFill>
                  <a:srgbClr val="000000"/>
                </a:solidFill>
              </a:rPr>
              <a:t>Kmetijska inšpekcija, Veterinarska inšpekcija ter Agencija. Slednja izvaja več vrst kontrol:</a:t>
            </a:r>
          </a:p>
          <a:p>
            <a:pPr marL="0" lvl="0" indent="0" algn="just">
              <a:buNone/>
              <a:defRPr/>
            </a:pPr>
            <a:r>
              <a:rPr lang="sl-SI" altLang="sl-SI" sz="2000" dirty="0" smtClean="0">
                <a:solidFill>
                  <a:srgbClr val="000000"/>
                </a:solidFill>
              </a:rPr>
              <a:t>	1. </a:t>
            </a:r>
            <a:r>
              <a:rPr lang="en-US" altLang="sl-SI" sz="2000" dirty="0" smtClean="0">
                <a:solidFill>
                  <a:srgbClr val="000000"/>
                </a:solidFill>
              </a:rPr>
              <a:t>CC</a:t>
            </a:r>
            <a:r>
              <a:rPr lang="sl-SI" altLang="sl-SI" sz="2000" dirty="0" smtClean="0">
                <a:solidFill>
                  <a:srgbClr val="000000"/>
                </a:solidFill>
              </a:rPr>
              <a:t> kontrole</a:t>
            </a:r>
            <a:r>
              <a:rPr lang="en-US" altLang="sl-SI" sz="2000" dirty="0" smtClean="0">
                <a:solidFill>
                  <a:srgbClr val="000000"/>
                </a:solidFill>
              </a:rPr>
              <a:t>:</a:t>
            </a:r>
            <a:endParaRPr lang="en-US" altLang="sl-SI" sz="2000" dirty="0">
              <a:solidFill>
                <a:srgbClr val="000000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lang="en-US" altLang="sl-SI" sz="2000" dirty="0">
                <a:solidFill>
                  <a:srgbClr val="000000"/>
                </a:solidFill>
              </a:rPr>
              <a:t> </a:t>
            </a:r>
            <a:r>
              <a:rPr lang="sl-SI" altLang="sl-SI" sz="2000" dirty="0" smtClean="0">
                <a:solidFill>
                  <a:srgbClr val="000000"/>
                </a:solidFill>
              </a:rPr>
              <a:t>celoten sistem CC, vključno s PZR</a:t>
            </a:r>
            <a:r>
              <a:rPr lang="en-US" altLang="sl-SI" sz="2000" dirty="0" smtClean="0">
                <a:solidFill>
                  <a:srgbClr val="000000"/>
                </a:solidFill>
              </a:rPr>
              <a:t> </a:t>
            </a:r>
            <a:r>
              <a:rPr lang="en-US" altLang="sl-SI" sz="2000" dirty="0">
                <a:solidFill>
                  <a:srgbClr val="000000"/>
                </a:solidFill>
              </a:rPr>
              <a:t>6, </a:t>
            </a:r>
            <a:r>
              <a:rPr lang="sl-SI" altLang="sl-SI" sz="2000" dirty="0" smtClean="0">
                <a:solidFill>
                  <a:srgbClr val="000000"/>
                </a:solidFill>
              </a:rPr>
              <a:t>PZR</a:t>
            </a:r>
            <a:r>
              <a:rPr lang="en-US" altLang="sl-SI" sz="2000" dirty="0" smtClean="0">
                <a:solidFill>
                  <a:srgbClr val="000000"/>
                </a:solidFill>
              </a:rPr>
              <a:t> </a:t>
            </a:r>
            <a:r>
              <a:rPr lang="en-US" altLang="sl-SI" sz="2000" dirty="0">
                <a:solidFill>
                  <a:srgbClr val="000000"/>
                </a:solidFill>
              </a:rPr>
              <a:t>7, </a:t>
            </a:r>
            <a:r>
              <a:rPr lang="sl-SI" altLang="sl-SI" sz="2000" dirty="0" smtClean="0">
                <a:solidFill>
                  <a:srgbClr val="000000"/>
                </a:solidFill>
              </a:rPr>
              <a:t>PZR</a:t>
            </a:r>
            <a:r>
              <a:rPr lang="en-US" altLang="sl-SI" sz="2000" dirty="0" smtClean="0">
                <a:solidFill>
                  <a:srgbClr val="000000"/>
                </a:solidFill>
              </a:rPr>
              <a:t> </a:t>
            </a:r>
            <a:r>
              <a:rPr lang="en-US" altLang="sl-SI" sz="2000" dirty="0">
                <a:solidFill>
                  <a:srgbClr val="000000"/>
                </a:solidFill>
              </a:rPr>
              <a:t>8;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lang="en-US" altLang="sl-SI" sz="2000" dirty="0">
                <a:solidFill>
                  <a:srgbClr val="000000"/>
                </a:solidFill>
              </a:rPr>
              <a:t>I&amp;R  </a:t>
            </a:r>
            <a:r>
              <a:rPr lang="sl-SI" altLang="sl-SI" sz="2000" dirty="0" smtClean="0">
                <a:solidFill>
                  <a:srgbClr val="000000"/>
                </a:solidFill>
              </a:rPr>
              <a:t>govedi</a:t>
            </a:r>
            <a:r>
              <a:rPr lang="en-US" altLang="sl-SI" sz="2000" dirty="0" smtClean="0">
                <a:solidFill>
                  <a:srgbClr val="000000"/>
                </a:solidFill>
              </a:rPr>
              <a:t>,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lang="en-US" altLang="sl-SI" sz="2000" dirty="0">
                <a:solidFill>
                  <a:srgbClr val="000000"/>
                </a:solidFill>
              </a:rPr>
              <a:t>I&amp;R </a:t>
            </a:r>
            <a:r>
              <a:rPr lang="sl-SI" altLang="sl-SI" sz="2000" dirty="0" smtClean="0">
                <a:solidFill>
                  <a:srgbClr val="000000"/>
                </a:solidFill>
              </a:rPr>
              <a:t>ovc in koz.</a:t>
            </a:r>
            <a:endParaRPr lang="en-US" altLang="sl-SI" sz="2000" dirty="0">
              <a:solidFill>
                <a:srgbClr val="000000"/>
              </a:solidFill>
            </a:endParaRPr>
          </a:p>
          <a:p>
            <a:pPr marL="0" lvl="0" indent="0" algn="just">
              <a:buNone/>
              <a:defRPr/>
            </a:pPr>
            <a:r>
              <a:rPr lang="sl-SI" altLang="sl-SI" sz="2000" dirty="0" smtClean="0">
                <a:solidFill>
                  <a:srgbClr val="000000"/>
                </a:solidFill>
              </a:rPr>
              <a:t>	</a:t>
            </a:r>
            <a:r>
              <a:rPr lang="en-US" altLang="sl-SI" sz="2000" dirty="0" smtClean="0">
                <a:solidFill>
                  <a:srgbClr val="000000"/>
                </a:solidFill>
              </a:rPr>
              <a:t>2</a:t>
            </a:r>
            <a:r>
              <a:rPr lang="en-US" altLang="sl-SI" sz="2000" dirty="0">
                <a:solidFill>
                  <a:srgbClr val="000000"/>
                </a:solidFill>
              </a:rPr>
              <a:t>. </a:t>
            </a:r>
            <a:r>
              <a:rPr lang="sl-SI" altLang="sl-SI" sz="2000" dirty="0" smtClean="0">
                <a:solidFill>
                  <a:srgbClr val="000000"/>
                </a:solidFill>
              </a:rPr>
              <a:t>Steber</a:t>
            </a:r>
            <a:r>
              <a:rPr lang="en-US" altLang="sl-SI" sz="2000" dirty="0" smtClean="0">
                <a:solidFill>
                  <a:srgbClr val="000000"/>
                </a:solidFill>
              </a:rPr>
              <a:t> </a:t>
            </a:r>
            <a:r>
              <a:rPr lang="en-US" altLang="sl-SI" sz="2000" dirty="0">
                <a:solidFill>
                  <a:srgbClr val="000000"/>
                </a:solidFill>
              </a:rPr>
              <a:t>I: </a:t>
            </a:r>
            <a:r>
              <a:rPr lang="sl-SI" altLang="sl-SI" sz="2000" dirty="0" smtClean="0">
                <a:solidFill>
                  <a:srgbClr val="000000"/>
                </a:solidFill>
              </a:rPr>
              <a:t>Kontrole proizvodno vezanih plačil:</a:t>
            </a:r>
            <a:endParaRPr lang="en-US" altLang="sl-SI" sz="2000" dirty="0">
              <a:solidFill>
                <a:srgbClr val="000000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lang="sl-SI" altLang="sl-SI" sz="2000" dirty="0" smtClean="0">
                <a:solidFill>
                  <a:srgbClr val="000000"/>
                </a:solidFill>
              </a:rPr>
              <a:t>Podpora za mleko v GO,</a:t>
            </a:r>
            <a:endParaRPr lang="en-US" altLang="sl-SI" sz="2000" dirty="0">
              <a:solidFill>
                <a:srgbClr val="000000"/>
              </a:solidFill>
            </a:endParaRP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sl-SI" altLang="sl-SI" sz="2000" dirty="0">
                <a:solidFill>
                  <a:srgbClr val="000000"/>
                </a:solidFill>
              </a:rPr>
              <a:t>Podpora za </a:t>
            </a:r>
            <a:r>
              <a:rPr lang="sl-SI" altLang="sl-SI" sz="2000" dirty="0" smtClean="0">
                <a:solidFill>
                  <a:srgbClr val="000000"/>
                </a:solidFill>
              </a:rPr>
              <a:t>rejo govedi. </a:t>
            </a:r>
          </a:p>
          <a:p>
            <a:pPr marL="0" lvl="0" indent="0" algn="just">
              <a:buNone/>
              <a:defRPr/>
            </a:pPr>
            <a:r>
              <a:rPr lang="sl-SI" altLang="sl-SI" sz="2000" dirty="0" smtClean="0">
                <a:solidFill>
                  <a:srgbClr val="000000"/>
                </a:solidFill>
              </a:rPr>
              <a:t>	</a:t>
            </a:r>
            <a:r>
              <a:rPr lang="en-US" altLang="sl-SI" sz="2000" dirty="0" smtClean="0">
                <a:solidFill>
                  <a:srgbClr val="000000"/>
                </a:solidFill>
              </a:rPr>
              <a:t>3</a:t>
            </a:r>
            <a:r>
              <a:rPr lang="en-US" altLang="sl-SI" sz="2000" dirty="0">
                <a:solidFill>
                  <a:srgbClr val="000000"/>
                </a:solidFill>
              </a:rPr>
              <a:t>. </a:t>
            </a:r>
            <a:r>
              <a:rPr lang="sl-SI" altLang="sl-SI" sz="2000" dirty="0" smtClean="0">
                <a:solidFill>
                  <a:srgbClr val="000000"/>
                </a:solidFill>
              </a:rPr>
              <a:t>Steber</a:t>
            </a:r>
            <a:r>
              <a:rPr lang="en-US" altLang="sl-SI" sz="2000" dirty="0" smtClean="0">
                <a:solidFill>
                  <a:srgbClr val="000000"/>
                </a:solidFill>
              </a:rPr>
              <a:t> </a:t>
            </a:r>
            <a:r>
              <a:rPr lang="en-US" altLang="sl-SI" sz="2000" dirty="0">
                <a:solidFill>
                  <a:srgbClr val="000000"/>
                </a:solidFill>
              </a:rPr>
              <a:t>II: </a:t>
            </a:r>
            <a:r>
              <a:rPr lang="sl-SI" altLang="sl-SI" sz="2000" dirty="0" smtClean="0">
                <a:solidFill>
                  <a:srgbClr val="000000"/>
                </a:solidFill>
              </a:rPr>
              <a:t>Dobrobit živali</a:t>
            </a:r>
            <a:r>
              <a:rPr lang="en-US" altLang="sl-SI" sz="2000" dirty="0" smtClean="0">
                <a:solidFill>
                  <a:srgbClr val="000000"/>
                </a:solidFill>
              </a:rPr>
              <a:t>: </a:t>
            </a:r>
            <a:endParaRPr lang="en-US" altLang="sl-SI" sz="2000" dirty="0">
              <a:solidFill>
                <a:srgbClr val="000000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  <a:defRPr/>
            </a:pPr>
            <a:r>
              <a:rPr lang="en-US" altLang="sl-SI" sz="2000" dirty="0" smtClean="0">
                <a:solidFill>
                  <a:srgbClr val="000000"/>
                </a:solidFill>
              </a:rPr>
              <a:t>Opera</a:t>
            </a:r>
            <a:r>
              <a:rPr lang="sl-SI" altLang="sl-SI" sz="2000" dirty="0" smtClean="0">
                <a:solidFill>
                  <a:srgbClr val="000000"/>
                </a:solidFill>
              </a:rPr>
              <a:t>cija Dobrobit živali - govedo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n-US" altLang="sl-SI" sz="2000" dirty="0">
                <a:solidFill>
                  <a:srgbClr val="000000"/>
                </a:solidFill>
              </a:rPr>
              <a:t>Opera</a:t>
            </a:r>
            <a:r>
              <a:rPr lang="sl-SI" altLang="sl-SI" sz="2000" dirty="0">
                <a:solidFill>
                  <a:srgbClr val="000000"/>
                </a:solidFill>
              </a:rPr>
              <a:t>cija Dobrobit živali </a:t>
            </a:r>
            <a:r>
              <a:rPr lang="sl-SI" altLang="sl-SI" sz="2000" dirty="0" smtClean="0">
                <a:solidFill>
                  <a:srgbClr val="000000"/>
                </a:solidFill>
              </a:rPr>
              <a:t>- drobnica </a:t>
            </a:r>
          </a:p>
          <a:p>
            <a:pPr lvl="0" algn="just">
              <a:buFont typeface="Wingdings" panose="05000000000000000000" pitchFamily="2" charset="2"/>
              <a:buChar char="ü"/>
              <a:defRPr/>
            </a:pPr>
            <a:r>
              <a:rPr lang="en-US" altLang="sl-SI" sz="2000" dirty="0">
                <a:solidFill>
                  <a:srgbClr val="000000"/>
                </a:solidFill>
              </a:rPr>
              <a:t>Opera</a:t>
            </a:r>
            <a:r>
              <a:rPr lang="sl-SI" altLang="sl-SI" sz="2000" dirty="0">
                <a:solidFill>
                  <a:srgbClr val="000000"/>
                </a:solidFill>
              </a:rPr>
              <a:t>cija Dobrobit živali </a:t>
            </a:r>
            <a:r>
              <a:rPr lang="sl-SI" altLang="sl-SI" sz="2000" dirty="0" smtClean="0">
                <a:solidFill>
                  <a:srgbClr val="000000"/>
                </a:solidFill>
              </a:rPr>
              <a:t>- prašiče</a:t>
            </a:r>
            <a:endParaRPr lang="en-US" altLang="sl-SI" sz="2000" dirty="0">
              <a:solidFill>
                <a:srgbClr val="000000"/>
              </a:solidFill>
            </a:endParaRPr>
          </a:p>
          <a:p>
            <a:pPr marL="0" lvl="0" indent="0" algn="just">
              <a:buNone/>
              <a:defRPr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79598402-44EE-4231-A5C7-44A4C5B72B39}" type="slidenum">
              <a:rPr lang="sl-SI" altLang="sl-SI" smtClean="0"/>
              <a:pPr>
                <a:defRPr/>
              </a:pPr>
              <a:t>9</a:t>
            </a:fld>
            <a:endParaRPr lang="sl-SI" altLang="sl-SI" dirty="0"/>
          </a:p>
        </p:txBody>
      </p:sp>
    </p:spTree>
    <p:extLst>
      <p:ext uri="{BB962C8B-B14F-4D97-AF65-F5344CB8AC3E}">
        <p14:creationId xmlns:p14="http://schemas.microsoft.com/office/powerpoint/2010/main" val="2650898134"/>
      </p:ext>
    </p:extLst>
  </p:cSld>
  <p:clrMapOvr>
    <a:masterClrMapping/>
  </p:clrMapOvr>
</p:sld>
</file>

<file path=ppt/theme/theme1.xml><?xml version="1.0" encoding="utf-8"?>
<a:theme xmlns:a="http://schemas.openxmlformats.org/drawingml/2006/main" name="026_si10-cgp-mpe-PREDLOGA-2007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MS P????"/>
      <a:font script="Hang" typeface="?? ??"/>
      <a:font script="Hans" typeface="??"/>
      <a:font script="Hant" typeface="????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MS P????"/>
      <a:font script="Hang" typeface="?? ??"/>
      <a:font script="Hans" typeface="??"/>
      <a:font script="Hant" typeface="????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026_si10-cgp-mpe-PREDLOGA-2007</Template>
  <TotalTime>1587</TotalTime>
  <Words>1576</Words>
  <Application>Microsoft Office PowerPoint</Application>
  <PresentationFormat>Diaprojekcija na zaslonu (4:3)</PresentationFormat>
  <Paragraphs>466</Paragraphs>
  <Slides>25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25</vt:i4>
      </vt:variant>
    </vt:vector>
  </HeadingPairs>
  <TitlesOfParts>
    <vt:vector size="35" baseType="lpstr">
      <vt:lpstr>Arial</vt:lpstr>
      <vt:lpstr>Calibri</vt:lpstr>
      <vt:lpstr>Wingdings</vt:lpstr>
      <vt:lpstr>Republika</vt:lpstr>
      <vt:lpstr>Bookman Old Style</vt:lpstr>
      <vt:lpstr>MS Shell Dlg 2</vt:lpstr>
      <vt:lpstr>Times New Roman</vt:lpstr>
      <vt:lpstr>026_si10-cgp-mpe-PREDLOGA-2007</vt:lpstr>
      <vt:lpstr>Custom Design</vt:lpstr>
      <vt:lpstr>2_Custom Design</vt:lpstr>
      <vt:lpstr> </vt:lpstr>
      <vt:lpstr>Vsebina izobraževanja:</vt:lpstr>
      <vt:lpstr>1. Novosti CC v 2019      pravne podlage </vt:lpstr>
      <vt:lpstr>   Sprememba PZR 2:  nadzor ni več omejen na NATURA – ptice.  Izvaja se na območjih iz Seznama:</vt:lpstr>
      <vt:lpstr>PowerPointova predstavitev</vt:lpstr>
      <vt:lpstr>2. Obdelava podatkov ugotovitev s področja CC</vt:lpstr>
      <vt:lpstr>PowerPointova predstavitev</vt:lpstr>
      <vt:lpstr>PowerPointova predstavitev</vt:lpstr>
      <vt:lpstr>3. a. Primer nadzora s področja I&amp;R živali:  PZR 6, PZR 7 in PZR 8</vt:lpstr>
      <vt:lpstr>Primer: KMG_MID 100xxxyyy Steber I: Podpora za rejo govedi (avtomatski zahtevek)  Steber II: Dobrobit živali - govedo  </vt:lpstr>
      <vt:lpstr>Rezultat po matriki določitve sankcij za zahtevo  Pravočasnost označitve ter priglasitve  označitve  in premikov govedi (CC_P07_00)  </vt:lpstr>
      <vt:lpstr>3. b. Primer nadzora s področja  administrativne kontrole PZR 1</vt:lpstr>
      <vt:lpstr>PowerPointova predstavitev</vt:lpstr>
      <vt:lpstr>PowerPointova predstavitev</vt:lpstr>
      <vt:lpstr>PowerPointova predstavitev</vt:lpstr>
      <vt:lpstr>Identifikacija in registracija govedi PZR 7: CC_P07_00 </vt:lpstr>
      <vt:lpstr>Identifikacija in registracija govedi PZR 7: CC_P07_02 </vt:lpstr>
      <vt:lpstr>        Povzetek kršitev zahtev  PZR 7  Pravočasnost priglasitev premikov govedi v CRG       Nepopolna označitev govedi   </vt:lpstr>
      <vt:lpstr>Pravilna uporaba FFS:  PZR 10: CC_P10_08 </vt:lpstr>
      <vt:lpstr>Statistika najpogostejših ponavljajočih kršitev </vt:lpstr>
      <vt:lpstr>PowerPointova predstavitev</vt:lpstr>
      <vt:lpstr>Število ugotovljenih kršitev CC glede na izvor kršitve v 2018</vt:lpstr>
      <vt:lpstr>5. Predlogi izboljšav </vt:lpstr>
      <vt:lpstr>6. Rešitve 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MKGP</dc:creator>
  <cp:lastModifiedBy>Mateja Gorše Janežič</cp:lastModifiedBy>
  <cp:revision>138</cp:revision>
  <dcterms:created xsi:type="dcterms:W3CDTF">2010-11-10T14:19:28Z</dcterms:created>
  <dcterms:modified xsi:type="dcterms:W3CDTF">2019-01-31T09:04:42Z</dcterms:modified>
</cp:coreProperties>
</file>