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4" r:id="rId3"/>
  </p:sldMasterIdLst>
  <p:notesMasterIdLst>
    <p:notesMasterId r:id="rId13"/>
  </p:notesMasterIdLst>
  <p:sldIdLst>
    <p:sldId id="267" r:id="rId4"/>
    <p:sldId id="257" r:id="rId5"/>
    <p:sldId id="261" r:id="rId6"/>
    <p:sldId id="262" r:id="rId7"/>
    <p:sldId id="266" r:id="rId8"/>
    <p:sldId id="258" r:id="rId9"/>
    <p:sldId id="259" r:id="rId10"/>
    <p:sldId id="263" r:id="rId11"/>
    <p:sldId id="265" r:id="rId12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9" d="100"/>
          <a:sy n="119" d="100"/>
        </p:scale>
        <p:origin x="246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44F15-6760-4784-9BA7-3E964E59592B}" type="datetimeFigureOut">
              <a:rPr lang="sl-SI" smtClean="0"/>
              <a:t>31.1.2019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B1A90-5678-4455-889C-CC1217475E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88553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2000" y="1548000"/>
            <a:ext cx="7200000" cy="149062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l-SI" smtClean="0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971550" y="6356350"/>
            <a:ext cx="14954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8F3E9-6FB8-48FA-87CD-0587187DE7A5}" type="datetime1">
              <a:rPr lang="en-US" smtClean="0">
                <a:solidFill>
                  <a:srgbClr val="999999">
                    <a:tint val="75000"/>
                  </a:srgbClr>
                </a:solidFill>
              </a:rPr>
              <a:t>1/31/2019</a:t>
            </a:fld>
            <a:endParaRPr lang="en-US" dirty="0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999999">
                    <a:tint val="75000"/>
                  </a:srgbClr>
                </a:solidFill>
              </a:rPr>
              <a:t>Smelt ,30.1.2019 RKG</a:t>
            </a:r>
            <a:endParaRPr lang="en-US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3319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F71F4-DB11-4FD4-B1C7-C52166BFDD04}" type="slidenum">
              <a:rPr lang="en-US">
                <a:solidFill>
                  <a:srgbClr val="99999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9999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110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2000" y="1548000"/>
            <a:ext cx="7200000" cy="149062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l-SI" smtClean="0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971550" y="6356350"/>
            <a:ext cx="14954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21586-0613-42E4-BA79-68672B3380DC}" type="datetime1">
              <a:rPr lang="en-US" smtClean="0">
                <a:solidFill>
                  <a:srgbClr val="999999">
                    <a:tint val="75000"/>
                  </a:srgbClr>
                </a:solidFill>
              </a:rPr>
              <a:t>1/31/2019</a:t>
            </a:fld>
            <a:endParaRPr lang="en-US" dirty="0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999999">
                    <a:tint val="75000"/>
                  </a:srgbClr>
                </a:solidFill>
              </a:rPr>
              <a:t>Smelt ,30.1.2019 RKG</a:t>
            </a:r>
            <a:endParaRPr lang="en-US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3319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F71F4-DB11-4FD4-B1C7-C52166BFDD04}" type="slidenum">
              <a:rPr lang="en-US">
                <a:solidFill>
                  <a:srgbClr val="99999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9999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175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2000" y="1548000"/>
            <a:ext cx="7200000" cy="149062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487A913A-D379-4B35-ACF0-878BBDA79A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1550" y="6356350"/>
            <a:ext cx="14954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66D4E-C020-4C9B-BC45-A568555CA857}" type="datetime1">
              <a:rPr lang="en-US">
                <a:solidFill>
                  <a:srgbClr val="999999">
                    <a:tint val="75000"/>
                  </a:srgbClr>
                </a:solidFill>
              </a:rPr>
              <a:pPr>
                <a:defRPr/>
              </a:pPr>
              <a:t>1/31/2019</a:t>
            </a:fld>
            <a:endParaRPr lang="en-US" dirty="0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002E2EFE-17C8-44D4-A2FD-DD7AD8E73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999999">
                    <a:tint val="75000"/>
                  </a:srgbClr>
                </a:solidFill>
              </a:rPr>
              <a:t>17.1.2019      RKG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830C7794-3984-40F9-B014-776571359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331913" cy="365125"/>
          </a:xfrm>
        </p:spPr>
        <p:txBody>
          <a:bodyPr/>
          <a:lstStyle>
            <a:lvl1pPr>
              <a:defRPr/>
            </a:lvl1pPr>
          </a:lstStyle>
          <a:p>
            <a:fld id="{60A643C3-00F0-43FC-83A5-60E0AD146117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4209639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Z:\JAVNA UPRAVA 2010\Si CGP\CGP_prirocnik_WEB\OUT\05 Medijsko promocijski elementi\11 PPT predstavitev\untitled folder\ozadje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Box 7"/>
          <p:cNvSpPr txBox="1">
            <a:spLocks noChangeArrowheads="1"/>
          </p:cNvSpPr>
          <p:nvPr/>
        </p:nvSpPr>
        <p:spPr bwMode="auto">
          <a:xfrm>
            <a:off x="962025" y="708025"/>
            <a:ext cx="1341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457200" eaLnBrk="1" fontAlgn="base" hangingPunct="1">
              <a:lnSpc>
                <a:spcPts val="838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sl-SI" sz="700" smtClean="0">
                <a:solidFill>
                  <a:srgbClr val="000000"/>
                </a:solidFill>
                <a:latin typeface="Republika" pitchFamily="2" charset="-18"/>
              </a:rPr>
              <a:t>REPUBLIKA SLOVENIJA</a:t>
            </a:r>
          </a:p>
          <a:p>
            <a:pPr defTabSz="457200" eaLnBrk="1" fontAlgn="base" hangingPunct="1">
              <a:lnSpc>
                <a:spcPts val="838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sl-SI" altLang="sl-SI" sz="700" b="1" smtClean="0">
                <a:solidFill>
                  <a:srgbClr val="000000"/>
                </a:solidFill>
                <a:latin typeface="Republika" pitchFamily="2" charset="-18"/>
              </a:rPr>
              <a:t>MINISTRSTVO ZA KMETIJSTVO,</a:t>
            </a:r>
          </a:p>
          <a:p>
            <a:pPr defTabSz="457200" eaLnBrk="1" fontAlgn="base" hangingPunct="1">
              <a:lnSpc>
                <a:spcPts val="838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sl-SI" altLang="sl-SI" sz="700" b="1" smtClean="0">
                <a:solidFill>
                  <a:srgbClr val="000000"/>
                </a:solidFill>
                <a:latin typeface="Republika" pitchFamily="2" charset="-18"/>
              </a:rPr>
              <a:t>GOZDARSTVO IN PREHRANO</a:t>
            </a:r>
            <a:endParaRPr lang="en-US" altLang="sl-SI" sz="700" b="1" smtClean="0">
              <a:solidFill>
                <a:srgbClr val="000000"/>
              </a:solidFill>
              <a:latin typeface="Republika" pitchFamily="2" charset="-18"/>
            </a:endParaRPr>
          </a:p>
        </p:txBody>
      </p:sp>
      <p:pic>
        <p:nvPicPr>
          <p:cNvPr id="1028" name="Picture 8" descr="grb moder za 10 pt.wm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97F802E6-5E35-479D-921E-FB064E135452}" type="datetime1">
              <a:rPr lang="en-US" smtClean="0">
                <a:solidFill>
                  <a:srgbClr val="999999">
                    <a:tint val="75000"/>
                  </a:srgbClr>
                </a:solidFill>
              </a:rPr>
              <a:t>1/31/2019</a:t>
            </a:fld>
            <a:endParaRPr lang="en-US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r>
              <a:rPr lang="en-US" smtClean="0">
                <a:solidFill>
                  <a:srgbClr val="999999">
                    <a:tint val="75000"/>
                  </a:srgbClr>
                </a:solidFill>
              </a:rPr>
              <a:t>Smelt ,30.1.2019 RKG</a:t>
            </a:r>
            <a:endParaRPr lang="en-US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2E250E2D-140F-4E7F-BBD9-D5F75A896BE1}" type="slidenum">
              <a:rPr lang="en-US">
                <a:solidFill>
                  <a:srgbClr val="999999">
                    <a:tint val="75000"/>
                  </a:srgbClr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srgbClr val="99999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486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Z:\JAVNA UPRAVA 2010\Si CGP\CGP_prirocnik_WEB\OUT\05 Medijsko promocijski elementi\11 PPT predstavitev\untitled folder\ozadje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Box 7"/>
          <p:cNvSpPr txBox="1">
            <a:spLocks noChangeArrowheads="1"/>
          </p:cNvSpPr>
          <p:nvPr/>
        </p:nvSpPr>
        <p:spPr bwMode="auto">
          <a:xfrm>
            <a:off x="962025" y="708025"/>
            <a:ext cx="1341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457200" eaLnBrk="1" fontAlgn="base" hangingPunct="1">
              <a:lnSpc>
                <a:spcPts val="838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sl-SI" sz="700" smtClean="0">
                <a:solidFill>
                  <a:srgbClr val="000000"/>
                </a:solidFill>
                <a:latin typeface="Republika" pitchFamily="2" charset="-18"/>
              </a:rPr>
              <a:t>REPUBLIKA SLOVENIJA</a:t>
            </a:r>
          </a:p>
          <a:p>
            <a:pPr defTabSz="457200" eaLnBrk="1" fontAlgn="base" hangingPunct="1">
              <a:lnSpc>
                <a:spcPts val="838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sl-SI" altLang="sl-SI" sz="700" b="1" smtClean="0">
                <a:solidFill>
                  <a:srgbClr val="000000"/>
                </a:solidFill>
                <a:latin typeface="Republika" pitchFamily="2" charset="-18"/>
              </a:rPr>
              <a:t>MINISTRSTVO ZA KMETIJSTVO,</a:t>
            </a:r>
          </a:p>
          <a:p>
            <a:pPr defTabSz="457200" eaLnBrk="1" fontAlgn="base" hangingPunct="1">
              <a:lnSpc>
                <a:spcPts val="838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sl-SI" altLang="sl-SI" sz="700" b="1" smtClean="0">
                <a:solidFill>
                  <a:srgbClr val="000000"/>
                </a:solidFill>
                <a:latin typeface="Republika" pitchFamily="2" charset="-18"/>
              </a:rPr>
              <a:t>GOZDARSTVO IN PREHRANO</a:t>
            </a:r>
            <a:endParaRPr lang="en-US" altLang="sl-SI" sz="700" b="1" smtClean="0">
              <a:solidFill>
                <a:srgbClr val="000000"/>
              </a:solidFill>
              <a:latin typeface="Republika" pitchFamily="2" charset="-18"/>
            </a:endParaRPr>
          </a:p>
        </p:txBody>
      </p:sp>
      <p:pic>
        <p:nvPicPr>
          <p:cNvPr id="1028" name="Picture 8" descr="grb moder za 10 pt.wm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81551B1A-A678-40F8-B2F4-DE781F5F3C3C}" type="datetime1">
              <a:rPr lang="en-US" smtClean="0">
                <a:solidFill>
                  <a:srgbClr val="999999">
                    <a:tint val="75000"/>
                  </a:srgbClr>
                </a:solidFill>
              </a:rPr>
              <a:t>1/31/2019</a:t>
            </a:fld>
            <a:endParaRPr lang="en-US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r>
              <a:rPr lang="en-US" smtClean="0">
                <a:solidFill>
                  <a:srgbClr val="999999">
                    <a:tint val="75000"/>
                  </a:srgbClr>
                </a:solidFill>
              </a:rPr>
              <a:t>Smelt ,30.1.2019 RKG</a:t>
            </a:r>
            <a:endParaRPr lang="en-US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2E250E2D-140F-4E7F-BBD9-D5F75A896BE1}" type="slidenum">
              <a:rPr lang="en-US">
                <a:solidFill>
                  <a:srgbClr val="999999">
                    <a:tint val="75000"/>
                  </a:srgbClr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srgbClr val="99999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595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Z:\JAVNA UPRAVA 2010\Si CGP\CGP_prirocnik_WEB\OUT\05 Medijsko promocijski elementi\11 PPT predstavitev\untitled folder\ozadje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Box 7">
            <a:extLst>
              <a:ext uri="{FF2B5EF4-FFF2-40B4-BE49-F238E27FC236}">
                <a16:creationId xmlns="" xmlns:a16="http://schemas.microsoft.com/office/drawing/2014/main" id="{76883E3E-7787-46B5-993F-35C4BBAF0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025" y="708025"/>
            <a:ext cx="1341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457200" eaLnBrk="1" fontAlgn="base" hangingPunct="1">
              <a:lnSpc>
                <a:spcPts val="838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sl-SI" sz="700">
                <a:solidFill>
                  <a:srgbClr val="000000"/>
                </a:solidFill>
                <a:latin typeface="Republika" pitchFamily="2" charset="-18"/>
              </a:rPr>
              <a:t>REPUBLIKA SLOVENIJA</a:t>
            </a:r>
          </a:p>
          <a:p>
            <a:pPr defTabSz="457200" eaLnBrk="1" fontAlgn="base" hangingPunct="1">
              <a:lnSpc>
                <a:spcPts val="838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sl-SI" altLang="sl-SI" sz="700" b="1">
                <a:solidFill>
                  <a:srgbClr val="000000"/>
                </a:solidFill>
                <a:latin typeface="Republika" pitchFamily="2" charset="-18"/>
              </a:rPr>
              <a:t>MINISTRSTVO ZA KMETIJSTVO,</a:t>
            </a:r>
          </a:p>
          <a:p>
            <a:pPr defTabSz="457200" eaLnBrk="1" fontAlgn="base" hangingPunct="1">
              <a:lnSpc>
                <a:spcPts val="838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sl-SI" altLang="sl-SI" sz="700" b="1">
                <a:solidFill>
                  <a:srgbClr val="000000"/>
                </a:solidFill>
                <a:latin typeface="Republika" pitchFamily="2" charset="-18"/>
              </a:rPr>
              <a:t>GOZDARSTVO IN PREHRANO</a:t>
            </a:r>
            <a:endParaRPr lang="en-US" altLang="sl-SI" sz="700" b="1">
              <a:solidFill>
                <a:srgbClr val="000000"/>
              </a:solidFill>
              <a:latin typeface="Republika" pitchFamily="2" charset="-18"/>
            </a:endParaRPr>
          </a:p>
        </p:txBody>
      </p:sp>
      <p:pic>
        <p:nvPicPr>
          <p:cNvPr id="1028" name="Picture 8" descr="grb moder za 10 pt.wm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A605CD3-0B74-4AAA-A96E-18A7EE3F96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E193CABF-BED5-4600-839A-6B0DA87F0DC4}" type="datetime1">
              <a:rPr lang="en-US">
                <a:solidFill>
                  <a:srgbClr val="999999">
                    <a:tint val="75000"/>
                  </a:srgbClr>
                </a:solidFill>
              </a:rPr>
              <a:pPr defTabSz="457200">
                <a:defRPr/>
              </a:pPr>
              <a:t>1/31/2019</a:t>
            </a:fld>
            <a:endParaRPr lang="en-US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2CEB326-0946-4ECA-A94A-AA5774743A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r>
              <a:rPr lang="en-US">
                <a:solidFill>
                  <a:srgbClr val="999999">
                    <a:tint val="75000"/>
                  </a:srgbClr>
                </a:solidFill>
              </a:rPr>
              <a:t>17.1.2019      RKG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A0AD223-D969-4BF9-8EC4-845E391DCB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BABABA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F1E0EAF5-83E2-4FD7-9532-075642E4B46A}" type="slidenum">
              <a:rPr lang="en-US" altLang="sl-SI" smtClean="0">
                <a:cs typeface="Arial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sl-SI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699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package" Target="../embeddings/Microsoft_Excel_Worksheet1.xlsx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l-SI" dirty="0" smtClean="0">
                <a:solidFill>
                  <a:srgbClr val="C00000"/>
                </a:solidFill>
              </a:rPr>
              <a:t>REGISTER KMETIJSKIH GOSPODARSTEV</a:t>
            </a:r>
            <a:br>
              <a:rPr lang="sl-SI" dirty="0" smtClean="0">
                <a:solidFill>
                  <a:srgbClr val="C00000"/>
                </a:solidFill>
              </a:rPr>
            </a:br>
            <a:r>
              <a:rPr lang="sl-SI" dirty="0">
                <a:solidFill>
                  <a:schemeClr val="tx2"/>
                </a:solidFill>
              </a:rPr>
              <a:t/>
            </a:r>
            <a:br>
              <a:rPr lang="sl-SI" dirty="0">
                <a:solidFill>
                  <a:schemeClr val="tx2"/>
                </a:solidFill>
              </a:rPr>
            </a:br>
            <a:r>
              <a:rPr lang="sl-SI" sz="3200" dirty="0" smtClean="0">
                <a:solidFill>
                  <a:schemeClr val="tx2"/>
                </a:solidFill>
              </a:rPr>
              <a:t>Alenka </a:t>
            </a:r>
            <a:r>
              <a:rPr lang="sl-SI" sz="3200" dirty="0" err="1" smtClean="0">
                <a:solidFill>
                  <a:schemeClr val="tx2"/>
                </a:solidFill>
              </a:rPr>
              <a:t>Rotter</a:t>
            </a:r>
            <a:r>
              <a:rPr lang="sl-SI" sz="3200" dirty="0" smtClean="0">
                <a:solidFill>
                  <a:schemeClr val="tx2"/>
                </a:solidFill>
              </a:rPr>
              <a:t> </a:t>
            </a:r>
            <a:endParaRPr lang="sl-SI" sz="3200" dirty="0">
              <a:solidFill>
                <a:schemeClr val="tx2"/>
              </a:solidFill>
            </a:endParaRPr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99999">
                    <a:tint val="75000"/>
                  </a:srgbClr>
                </a:solidFill>
              </a:rPr>
              <a:t>Smelt ,30.1.2019 RKG</a:t>
            </a:r>
            <a:endParaRPr lang="en-US">
              <a:solidFill>
                <a:srgbClr val="99999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587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Naslov 1"/>
          <p:cNvSpPr>
            <a:spLocks noGrp="1"/>
          </p:cNvSpPr>
          <p:nvPr>
            <p:ph type="ctrTitle"/>
          </p:nvPr>
        </p:nvSpPr>
        <p:spPr bwMode="auto">
          <a:xfrm>
            <a:off x="1248569" y="-22613"/>
            <a:ext cx="708025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sl-SI" altLang="sl-SI" sz="4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sl-SI" altLang="sl-SI" sz="36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Sprememba</a:t>
            </a:r>
            <a:r>
              <a:rPr lang="sl-SI" altLang="sl-SI" sz="4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pravilnika RKG,</a:t>
            </a:r>
            <a:br>
              <a:rPr lang="sl-SI" altLang="sl-SI" sz="4000" dirty="0" smtClean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sl-SI" altLang="sl-SI" sz="28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člen 9. (3)</a:t>
            </a:r>
            <a:br>
              <a:rPr lang="sl-SI" altLang="sl-SI" sz="2800" dirty="0" smtClean="0">
                <a:solidFill>
                  <a:srgbClr val="C00000"/>
                </a:solidFill>
                <a:latin typeface="Arial" charset="0"/>
                <a:cs typeface="Arial" charset="0"/>
              </a:rPr>
            </a:br>
            <a:endParaRPr lang="sl-SI" altLang="sl-SI" sz="2800" dirty="0" smtClean="0">
              <a:latin typeface="Arial" charset="0"/>
              <a:cs typeface="Arial" charset="0"/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868362" y="1340768"/>
            <a:ext cx="7537450" cy="19383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2400" dirty="0">
                <a:solidFill>
                  <a:srgbClr val="002060"/>
                </a:solidFill>
              </a:rPr>
              <a:t>Sprememba se nanaša le na spremembo uporabe novejšega digitalnega modela reliefa, na podlagi laserskega </a:t>
            </a:r>
            <a:r>
              <a:rPr lang="sl-SI" sz="2400" dirty="0" err="1">
                <a:solidFill>
                  <a:srgbClr val="002060"/>
                </a:solidFill>
              </a:rPr>
              <a:t>skeniranja</a:t>
            </a:r>
            <a:r>
              <a:rPr lang="sl-SI" sz="2400" dirty="0">
                <a:solidFill>
                  <a:srgbClr val="002060"/>
                </a:solidFill>
              </a:rPr>
              <a:t> LIDAR. Iz mreže natančnosti snemanja 1x1 m se </a:t>
            </a:r>
            <a:r>
              <a:rPr lang="sl-SI" sz="2400" dirty="0" smtClean="0">
                <a:solidFill>
                  <a:srgbClr val="002060"/>
                </a:solidFill>
              </a:rPr>
              <a:t>je </a:t>
            </a:r>
            <a:r>
              <a:rPr lang="sl-SI" sz="2400" dirty="0">
                <a:solidFill>
                  <a:srgbClr val="002060"/>
                </a:solidFill>
              </a:rPr>
              <a:t>pripravil DMR 5x5 m iz katerega se </a:t>
            </a:r>
            <a:r>
              <a:rPr lang="sl-SI" sz="2400" dirty="0" smtClean="0">
                <a:solidFill>
                  <a:srgbClr val="002060"/>
                </a:solidFill>
              </a:rPr>
              <a:t>izračunavajo </a:t>
            </a:r>
            <a:r>
              <a:rPr lang="sl-SI" sz="2400" dirty="0">
                <a:solidFill>
                  <a:srgbClr val="002060"/>
                </a:solidFill>
              </a:rPr>
              <a:t>nagibi, usmerjenost in nadmorska višina.</a:t>
            </a:r>
          </a:p>
        </p:txBody>
      </p:sp>
      <p:pic>
        <p:nvPicPr>
          <p:cNvPr id="5939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569" y="3879850"/>
            <a:ext cx="7045325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PoljeZBesedilom 3"/>
          <p:cNvSpPr txBox="1">
            <a:spLocks noChangeArrowheads="1"/>
          </p:cNvSpPr>
          <p:nvPr/>
        </p:nvSpPr>
        <p:spPr bwMode="auto">
          <a:xfrm>
            <a:off x="874713" y="4295775"/>
            <a:ext cx="920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l-SI" altLang="sl-SI" sz="2000" b="1">
                <a:solidFill>
                  <a:srgbClr val="002060"/>
                </a:solidFill>
              </a:rPr>
              <a:t>Sedaj</a:t>
            </a:r>
          </a:p>
        </p:txBody>
      </p:sp>
      <p:sp>
        <p:nvSpPr>
          <p:cNvPr id="59398" name="PoljeZBesedilom 4"/>
          <p:cNvSpPr txBox="1">
            <a:spLocks noChangeArrowheads="1"/>
          </p:cNvSpPr>
          <p:nvPr/>
        </p:nvSpPr>
        <p:spPr bwMode="auto">
          <a:xfrm>
            <a:off x="8385700" y="4229894"/>
            <a:ext cx="268288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l-SI" altLang="sl-SI" sz="2000" b="1" dirty="0">
                <a:solidFill>
                  <a:srgbClr val="002060"/>
                </a:solidFill>
              </a:rPr>
              <a:t>Potem</a:t>
            </a: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99999">
                    <a:tint val="75000"/>
                  </a:srgbClr>
                </a:solidFill>
              </a:rPr>
              <a:t>Smelt ,30.1.2019 RKG</a:t>
            </a:r>
            <a:endParaRPr lang="en-US">
              <a:solidFill>
                <a:srgbClr val="99999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11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955440" y="116632"/>
            <a:ext cx="7200000" cy="1490622"/>
          </a:xfrm>
        </p:spPr>
        <p:txBody>
          <a:bodyPr/>
          <a:lstStyle/>
          <a:p>
            <a:pPr algn="ctr"/>
            <a:r>
              <a:rPr lang="sl-SI" sz="3200" dirty="0" smtClean="0">
                <a:solidFill>
                  <a:srgbClr val="C00000"/>
                </a:solidFill>
              </a:rPr>
              <a:t>Zakaj izdelava DMR 5x5, namesto uporabe DMR 1x1?</a:t>
            </a:r>
            <a:endParaRPr lang="sl-SI" sz="3200" dirty="0">
              <a:solidFill>
                <a:srgbClr val="C00000"/>
              </a:solidFill>
            </a:endParaRPr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999999">
                    <a:tint val="75000"/>
                  </a:srgbClr>
                </a:solidFill>
              </a:rPr>
              <a:t>Smelt ,30.1.2019 RKG</a:t>
            </a:r>
            <a:endParaRPr lang="en-US" dirty="0">
              <a:solidFill>
                <a:srgbClr val="999999">
                  <a:tint val="75000"/>
                </a:srgbClr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961131"/>
              </p:ext>
            </p:extLst>
          </p:nvPr>
        </p:nvGraphicFramePr>
        <p:xfrm>
          <a:off x="323528" y="1916832"/>
          <a:ext cx="3830320" cy="3855720"/>
        </p:xfrm>
        <a:graphic>
          <a:graphicData uri="http://schemas.openxmlformats.org/drawingml/2006/table">
            <a:tbl>
              <a:tblPr firstRow="1" firstCol="1" bandRow="1"/>
              <a:tblGrid>
                <a:gridCol w="191135"/>
                <a:gridCol w="191135"/>
                <a:gridCol w="191135"/>
                <a:gridCol w="191135"/>
                <a:gridCol w="191135"/>
                <a:gridCol w="191135"/>
                <a:gridCol w="191135"/>
                <a:gridCol w="191135"/>
                <a:gridCol w="191770"/>
                <a:gridCol w="191770"/>
                <a:gridCol w="191770"/>
                <a:gridCol w="191770"/>
                <a:gridCol w="191770"/>
                <a:gridCol w="191770"/>
                <a:gridCol w="191770"/>
                <a:gridCol w="191770"/>
                <a:gridCol w="191770"/>
                <a:gridCol w="191770"/>
                <a:gridCol w="191770"/>
                <a:gridCol w="191770"/>
              </a:tblGrid>
              <a:tr h="1727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72394"/>
              </p:ext>
            </p:extLst>
          </p:nvPr>
        </p:nvGraphicFramePr>
        <p:xfrm>
          <a:off x="4499992" y="1916832"/>
          <a:ext cx="4392488" cy="3816423"/>
        </p:xfrm>
        <a:graphic>
          <a:graphicData uri="http://schemas.openxmlformats.org/drawingml/2006/table">
            <a:tbl>
              <a:tblPr firstRow="1" firstCol="1" bandRow="1"/>
              <a:tblGrid>
                <a:gridCol w="1080120"/>
                <a:gridCol w="1149359"/>
                <a:gridCol w="1154897"/>
                <a:gridCol w="1008112"/>
              </a:tblGrid>
              <a:tr h="1272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2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2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PoljeZBesedilom 7"/>
          <p:cNvSpPr txBox="1"/>
          <p:nvPr/>
        </p:nvSpPr>
        <p:spPr>
          <a:xfrm>
            <a:off x="323528" y="5949280"/>
            <a:ext cx="79904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 smtClean="0">
                <a:solidFill>
                  <a:srgbClr val="002060"/>
                </a:solidFill>
              </a:rPr>
              <a:t>25 x več točk za on line izračun nagiba na GERK</a:t>
            </a:r>
            <a:endParaRPr lang="sl-SI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878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691680" y="99193"/>
            <a:ext cx="7200000" cy="1490622"/>
          </a:xfrm>
        </p:spPr>
        <p:txBody>
          <a:bodyPr/>
          <a:lstStyle/>
          <a:p>
            <a:pPr algn="ctr"/>
            <a:r>
              <a:rPr lang="sl-SI" sz="3200" dirty="0">
                <a:solidFill>
                  <a:srgbClr val="C00000"/>
                </a:solidFill>
              </a:rPr>
              <a:t>Porazdelitev sprememb na </a:t>
            </a:r>
            <a:r>
              <a:rPr lang="sl-SI" sz="3200" dirty="0" err="1">
                <a:solidFill>
                  <a:srgbClr val="C00000"/>
                </a:solidFill>
              </a:rPr>
              <a:t>GERKih</a:t>
            </a:r>
            <a:r>
              <a:rPr lang="sl-SI" sz="3200" dirty="0">
                <a:solidFill>
                  <a:srgbClr val="C00000"/>
                </a:solidFill>
              </a:rPr>
              <a:t/>
            </a:r>
            <a:br>
              <a:rPr lang="sl-SI" sz="3200" dirty="0">
                <a:solidFill>
                  <a:srgbClr val="C00000"/>
                </a:solidFill>
              </a:rPr>
            </a:br>
            <a:r>
              <a:rPr lang="sl-SI" sz="3200" dirty="0">
                <a:solidFill>
                  <a:srgbClr val="C00000"/>
                </a:solidFill>
              </a:rPr>
              <a:t> po uporabi novega DMR</a:t>
            </a:r>
            <a:br>
              <a:rPr lang="sl-SI" sz="3200" dirty="0">
                <a:solidFill>
                  <a:srgbClr val="C00000"/>
                </a:solidFill>
              </a:rPr>
            </a:br>
            <a:endParaRPr lang="sl-SI" sz="3200" dirty="0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99999">
                    <a:tint val="75000"/>
                  </a:srgbClr>
                </a:solidFill>
              </a:rPr>
              <a:t>Smelt ,30.1.2019 RKG</a:t>
            </a:r>
            <a:endParaRPr lang="en-US">
              <a:solidFill>
                <a:srgbClr val="999999">
                  <a:tint val="75000"/>
                </a:srgbClr>
              </a:solidFill>
            </a:endParaRPr>
          </a:p>
        </p:txBody>
      </p:sp>
      <p:pic>
        <p:nvPicPr>
          <p:cNvPr id="10242" name="Picture 2" descr="C:\Users\alenka.rotter\AppData\Local\Microsoft\Windows\Temporary Internet Files\Content.IE5\8JRCU0FB\1200px-Gaussian_Filter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62" y="2092206"/>
            <a:ext cx="2524466" cy="181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4355976" y="1196752"/>
            <a:ext cx="41206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>
                <a:solidFill>
                  <a:srgbClr val="002060"/>
                </a:solidFill>
              </a:rPr>
              <a:t>Da odprava anomalij  modela višin deluje lahko potrdimo na analizi sprememb njiv, ki so imele več kot 20% nagib, kjer se št. GERK bistveno zmanjša, saj se njive največkrat pojavijo na nagibih do 10%</a:t>
            </a:r>
          </a:p>
          <a:p>
            <a:endParaRPr lang="sl-SI" sz="2400" dirty="0"/>
          </a:p>
        </p:txBody>
      </p:sp>
      <p:graphicFrame>
        <p:nvGraphicFramePr>
          <p:cNvPr id="6" name="Predm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0454720"/>
              </p:ext>
            </p:extLst>
          </p:nvPr>
        </p:nvGraphicFramePr>
        <p:xfrm>
          <a:off x="11440" y="4030309"/>
          <a:ext cx="9053146" cy="206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name="Delovni list" r:id="rId5" imgW="5695956" imgH="1162037" progId="Excel.Sheet.12">
                  <p:embed/>
                </p:oleObj>
              </mc:Choice>
              <mc:Fallback>
                <p:oleObj name="Delovni list" r:id="rId5" imgW="5695956" imgH="116203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440" y="4030309"/>
                        <a:ext cx="9053146" cy="2062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8322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944000" y="44624"/>
            <a:ext cx="7200000" cy="1490622"/>
          </a:xfrm>
        </p:spPr>
        <p:txBody>
          <a:bodyPr/>
          <a:lstStyle/>
          <a:p>
            <a:r>
              <a:rPr lang="sl-SI" sz="3600" dirty="0" smtClean="0">
                <a:solidFill>
                  <a:srgbClr val="C00000"/>
                </a:solidFill>
              </a:rPr>
              <a:t>Na kaj vse vpliva nov DMR?</a:t>
            </a:r>
            <a:endParaRPr lang="sl-SI" sz="3600" dirty="0">
              <a:solidFill>
                <a:srgbClr val="C00000"/>
              </a:solidFill>
            </a:endParaRPr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99999">
                    <a:tint val="75000"/>
                  </a:srgbClr>
                </a:solidFill>
              </a:rPr>
              <a:t>Smelt ,30.1.2019 RKG</a:t>
            </a:r>
            <a:endParaRPr lang="en-US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539552" y="1628800"/>
            <a:ext cx="47469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l-SI" sz="2400" dirty="0" smtClean="0">
                <a:solidFill>
                  <a:srgbClr val="002060"/>
                </a:solidFill>
              </a:rPr>
              <a:t>pripis povprečnega nagiba GERK-u</a:t>
            </a:r>
            <a:endParaRPr lang="sl-SI" sz="2400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sl-SI" sz="2400" dirty="0" smtClean="0">
                <a:solidFill>
                  <a:srgbClr val="002060"/>
                </a:solidFill>
              </a:rPr>
              <a:t>izračun točk OMD</a:t>
            </a:r>
          </a:p>
          <a:p>
            <a:pPr marL="285750" indent="-285750">
              <a:buFontTx/>
              <a:buChar char="-"/>
            </a:pPr>
            <a:r>
              <a:rPr lang="sl-SI" sz="2400" dirty="0" smtClean="0">
                <a:solidFill>
                  <a:srgbClr val="002060"/>
                </a:solidFill>
              </a:rPr>
              <a:t>sloj strmin S50</a:t>
            </a:r>
            <a:endParaRPr lang="sl-SI" sz="2400" dirty="0">
              <a:solidFill>
                <a:srgbClr val="002060"/>
              </a:solidFill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755576" y="3861048"/>
            <a:ext cx="7560840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rgbClr val="C00000"/>
                </a:solidFill>
              </a:rPr>
              <a:t>POVPREČNE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SPREMEMBE ZARADI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DMR</a:t>
            </a:r>
            <a:r>
              <a:rPr lang="sl-SI" sz="2400" dirty="0" smtClean="0">
                <a:solidFill>
                  <a:schemeClr val="accent1">
                    <a:lumMod val="75000"/>
                  </a:schemeClr>
                </a:solidFill>
              </a:rPr>
              <a:t> NA GERK-ih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			</a:t>
            </a:r>
          </a:p>
          <a:p>
            <a:r>
              <a:rPr lang="sl-SI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0,24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[m]	</a:t>
            </a:r>
            <a:r>
              <a:rPr lang="sl-SI" sz="2400" dirty="0" smtClean="0">
                <a:solidFill>
                  <a:schemeClr val="accent1">
                    <a:lumMod val="75000"/>
                  </a:schemeClr>
                </a:solidFill>
              </a:rPr>
              <a:t>sprememba nadmorske višine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		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0,18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[°]	</a:t>
            </a:r>
            <a:r>
              <a:rPr lang="sl-SI" sz="2400" dirty="0" smtClean="0">
                <a:solidFill>
                  <a:schemeClr val="accent1">
                    <a:lumMod val="75000"/>
                  </a:schemeClr>
                </a:solidFill>
              </a:rPr>
              <a:t>sprememba ekspozicije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sl-SI" sz="2400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		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0,07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[%]	</a:t>
            </a:r>
            <a:r>
              <a:rPr lang="sl-SI" sz="2400" dirty="0" smtClean="0">
                <a:solidFill>
                  <a:schemeClr val="accent1">
                    <a:lumMod val="75000"/>
                  </a:schemeClr>
                </a:solidFill>
              </a:rPr>
              <a:t>sprememba v nagibih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	</a:t>
            </a:r>
          </a:p>
        </p:txBody>
      </p:sp>
      <p:pic>
        <p:nvPicPr>
          <p:cNvPr id="11267" name="Picture 3" descr="C:\Users\ALENKA~1.ROT\AppData\Local\Temp\notes013603\Odložišče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132856"/>
            <a:ext cx="2769021" cy="158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171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Pravokotnik 2"/>
          <p:cNvSpPr>
            <a:spLocks noChangeArrowheads="1"/>
          </p:cNvSpPr>
          <p:nvPr/>
        </p:nvSpPr>
        <p:spPr bwMode="auto">
          <a:xfrm>
            <a:off x="2286000" y="5051425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sl-SI" altLang="sl-SI">
              <a:solidFill>
                <a:srgbClr val="999999"/>
              </a:solidFill>
            </a:endParaRPr>
          </a:p>
        </p:txBody>
      </p:sp>
      <p:sp>
        <p:nvSpPr>
          <p:cNvPr id="60419" name="PoljeZBesedilom 3"/>
          <p:cNvSpPr txBox="1">
            <a:spLocks noChangeArrowheads="1"/>
          </p:cNvSpPr>
          <p:nvPr/>
        </p:nvSpPr>
        <p:spPr bwMode="auto">
          <a:xfrm>
            <a:off x="5326063" y="706438"/>
            <a:ext cx="3725862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sl-SI" altLang="sl-SI" sz="3200" dirty="0">
              <a:solidFill>
                <a:srgbClr val="002060"/>
              </a:solidFill>
            </a:endParaRPr>
          </a:p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sl-SI" altLang="sl-SI" sz="3200" dirty="0">
              <a:solidFill>
                <a:srgbClr val="002060"/>
              </a:solidFill>
            </a:endParaRPr>
          </a:p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l-SI" altLang="sl-SI" sz="3200" dirty="0">
                <a:solidFill>
                  <a:srgbClr val="002060"/>
                </a:solidFill>
              </a:rPr>
              <a:t>Zaradi spremembe koordinatnega sistema </a:t>
            </a:r>
            <a:r>
              <a:rPr lang="sl-SI" altLang="sl-SI" sz="3200" dirty="0" smtClean="0">
                <a:solidFill>
                  <a:srgbClr val="002060"/>
                </a:solidFill>
              </a:rPr>
              <a:t>v grafičnih </a:t>
            </a:r>
            <a:r>
              <a:rPr lang="sl-SI" altLang="sl-SI" sz="3200" u="sng" dirty="0" smtClean="0">
                <a:solidFill>
                  <a:srgbClr val="002060"/>
                </a:solidFill>
              </a:rPr>
              <a:t>aplikacijah</a:t>
            </a:r>
            <a:r>
              <a:rPr lang="sl-SI" altLang="sl-SI" sz="3200" dirty="0" smtClean="0">
                <a:solidFill>
                  <a:srgbClr val="002060"/>
                </a:solidFill>
              </a:rPr>
              <a:t> </a:t>
            </a:r>
            <a:r>
              <a:rPr lang="sl-SI" altLang="sl-SI" sz="3200" dirty="0">
                <a:solidFill>
                  <a:srgbClr val="002060"/>
                </a:solidFill>
              </a:rPr>
              <a:t>RKG </a:t>
            </a:r>
            <a:r>
              <a:rPr lang="sl-SI" altLang="sl-SI" sz="3200" dirty="0" smtClean="0">
                <a:solidFill>
                  <a:srgbClr val="002060"/>
                </a:solidFill>
              </a:rPr>
              <a:t>ni opaziti </a:t>
            </a:r>
            <a:r>
              <a:rPr lang="sl-SI" altLang="sl-SI" sz="3200" dirty="0">
                <a:solidFill>
                  <a:srgbClr val="002060"/>
                </a:solidFill>
              </a:rPr>
              <a:t>nobenih sprememb!</a:t>
            </a:r>
          </a:p>
        </p:txBody>
      </p:sp>
      <p:pic>
        <p:nvPicPr>
          <p:cNvPr id="604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57163"/>
            <a:ext cx="5218113" cy="66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99999">
                    <a:tint val="75000"/>
                  </a:srgbClr>
                </a:solidFill>
              </a:rPr>
              <a:t>Smelt ,30.1.2019 RKG</a:t>
            </a:r>
            <a:endParaRPr lang="en-US">
              <a:solidFill>
                <a:srgbClr val="99999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9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331640" y="116632"/>
            <a:ext cx="7200000" cy="1490622"/>
          </a:xfrm>
        </p:spPr>
        <p:txBody>
          <a:bodyPr/>
          <a:lstStyle/>
          <a:p>
            <a:pPr algn="ctr"/>
            <a:r>
              <a:rPr lang="sl-SI" sz="3200" dirty="0" smtClean="0">
                <a:solidFill>
                  <a:srgbClr val="C00000"/>
                </a:solidFill>
              </a:rPr>
              <a:t>Spremembe površin zaradi menjave koordinatnega sistema</a:t>
            </a:r>
            <a:endParaRPr lang="sl-SI" sz="3200" dirty="0">
              <a:solidFill>
                <a:srgbClr val="C00000"/>
              </a:solidFill>
            </a:endParaRPr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99999">
                    <a:tint val="75000"/>
                  </a:srgbClr>
                </a:solidFill>
              </a:rPr>
              <a:t>Smelt ,30.1.2019 RKG</a:t>
            </a:r>
            <a:endParaRPr lang="en-US">
              <a:solidFill>
                <a:srgbClr val="999999">
                  <a:tint val="75000"/>
                </a:srgbClr>
              </a:solidFill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04494"/>
              </p:ext>
            </p:extLst>
          </p:nvPr>
        </p:nvGraphicFramePr>
        <p:xfrm>
          <a:off x="971600" y="2708920"/>
          <a:ext cx="7823200" cy="24098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68800"/>
                <a:gridCol w="1714500"/>
                <a:gridCol w="1739900"/>
              </a:tblGrid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Sprememba površine GERK v m</a:t>
                      </a:r>
                      <a:r>
                        <a:rPr lang="sl-SI" sz="2400" u="none" strike="noStrike" baseline="30000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sl-SI" sz="2400" b="0" i="0" u="none" strike="noStrike" baseline="30000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u="none" strike="noStrike">
                          <a:solidFill>
                            <a:srgbClr val="002060"/>
                          </a:solidFill>
                          <a:effectLst/>
                        </a:rPr>
                        <a:t>Število GERK</a:t>
                      </a:r>
                      <a:endParaRPr lang="sl-SI" sz="24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Delež GERK</a:t>
                      </a:r>
                      <a:endParaRPr lang="sl-SI" sz="24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večje zmanjšanje kot -1</a:t>
                      </a:r>
                      <a:endParaRPr lang="sl-SI" sz="24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400" u="none" strike="noStrike">
                          <a:solidFill>
                            <a:srgbClr val="002060"/>
                          </a:solidFill>
                          <a:effectLst/>
                        </a:rPr>
                        <a:t>1968</a:t>
                      </a:r>
                      <a:endParaRPr lang="sl-SI" sz="24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400" u="none" strike="noStrike">
                          <a:solidFill>
                            <a:srgbClr val="002060"/>
                          </a:solidFill>
                          <a:effectLst/>
                        </a:rPr>
                        <a:t>0,22</a:t>
                      </a:r>
                      <a:endParaRPr lang="sl-SI" sz="24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u="none" strike="noStrike">
                          <a:solidFill>
                            <a:srgbClr val="002060"/>
                          </a:solidFill>
                          <a:effectLst/>
                        </a:rPr>
                        <a:t>-1 do - 0,1</a:t>
                      </a:r>
                      <a:endParaRPr lang="sl-SI" sz="24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400" u="none" strike="noStrike">
                          <a:solidFill>
                            <a:srgbClr val="002060"/>
                          </a:solidFill>
                          <a:effectLst/>
                        </a:rPr>
                        <a:t>49681</a:t>
                      </a:r>
                      <a:endParaRPr lang="sl-SI" sz="24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400" u="none" strike="noStrike">
                          <a:solidFill>
                            <a:srgbClr val="002060"/>
                          </a:solidFill>
                          <a:effectLst/>
                        </a:rPr>
                        <a:t>5,76</a:t>
                      </a:r>
                      <a:endParaRPr lang="sl-SI" sz="24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u="none" strike="noStrike">
                          <a:solidFill>
                            <a:srgbClr val="002060"/>
                          </a:solidFill>
                          <a:effectLst/>
                        </a:rPr>
                        <a:t>- 0,1 do 0,1</a:t>
                      </a:r>
                      <a:endParaRPr lang="sl-SI" sz="24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400" u="none" strike="noStrike">
                          <a:solidFill>
                            <a:srgbClr val="002060"/>
                          </a:solidFill>
                          <a:effectLst/>
                        </a:rPr>
                        <a:t>618670</a:t>
                      </a:r>
                      <a:endParaRPr lang="sl-SI" sz="24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400" u="none" strike="noStrike">
                          <a:solidFill>
                            <a:srgbClr val="002060"/>
                          </a:solidFill>
                          <a:effectLst/>
                        </a:rPr>
                        <a:t>71,77</a:t>
                      </a:r>
                      <a:endParaRPr lang="sl-SI" sz="24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u="none" strike="noStrike">
                          <a:solidFill>
                            <a:srgbClr val="002060"/>
                          </a:solidFill>
                          <a:effectLst/>
                        </a:rPr>
                        <a:t>0,1 do 1</a:t>
                      </a:r>
                      <a:endParaRPr lang="sl-SI" sz="24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400" u="none" strike="noStrike">
                          <a:solidFill>
                            <a:srgbClr val="002060"/>
                          </a:solidFill>
                          <a:effectLst/>
                        </a:rPr>
                        <a:t>181844</a:t>
                      </a:r>
                      <a:endParaRPr lang="sl-SI" sz="24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400" u="none" strike="noStrike">
                          <a:solidFill>
                            <a:srgbClr val="002060"/>
                          </a:solidFill>
                          <a:effectLst/>
                        </a:rPr>
                        <a:t>21,09</a:t>
                      </a:r>
                      <a:endParaRPr lang="sl-SI" sz="24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09575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u="none" strike="noStrike">
                          <a:solidFill>
                            <a:srgbClr val="002060"/>
                          </a:solidFill>
                          <a:effectLst/>
                        </a:rPr>
                        <a:t>povečanje za več kot  1</a:t>
                      </a:r>
                      <a:endParaRPr lang="sl-SI" sz="24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400" u="none" strike="noStrike">
                          <a:solidFill>
                            <a:srgbClr val="002060"/>
                          </a:solidFill>
                          <a:effectLst/>
                        </a:rPr>
                        <a:t>9878</a:t>
                      </a:r>
                      <a:endParaRPr lang="sl-SI" sz="24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1,14</a:t>
                      </a:r>
                      <a:endParaRPr lang="sl-SI" sz="24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864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99999">
                    <a:tint val="75000"/>
                  </a:srgbClr>
                </a:solidFill>
              </a:rPr>
              <a:t>Smelt ,30.1.2019 RKG</a:t>
            </a:r>
            <a:endParaRPr lang="en-US">
              <a:solidFill>
                <a:srgbClr val="999999">
                  <a:tint val="75000"/>
                </a:srgb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7" y="188462"/>
            <a:ext cx="9122543" cy="6448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8305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slov 1"/>
          <p:cNvSpPr>
            <a:spLocks noGrp="1"/>
          </p:cNvSpPr>
          <p:nvPr>
            <p:ph type="ctrTitle"/>
          </p:nvPr>
        </p:nvSpPr>
        <p:spPr bwMode="auto">
          <a:xfrm>
            <a:off x="971550" y="1547813"/>
            <a:ext cx="7200900" cy="1490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endParaRPr lang="sl-SI" altLang="sl-SI" smtClean="0"/>
          </a:p>
        </p:txBody>
      </p:sp>
      <p:sp>
        <p:nvSpPr>
          <p:cNvPr id="3" name="Ograda noge 2">
            <a:extLst>
              <a:ext uri="{FF2B5EF4-FFF2-40B4-BE49-F238E27FC236}">
                <a16:creationId xmlns="" xmlns:a16="http://schemas.microsoft.com/office/drawing/2014/main" id="{EB0F0915-22F3-40A4-8AF1-57946C1E9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999999">
                    <a:tint val="75000"/>
                  </a:srgbClr>
                </a:solidFill>
              </a:rPr>
              <a:t>17.1.2019      RKG</a:t>
            </a:r>
          </a:p>
        </p:txBody>
      </p:sp>
      <p:pic>
        <p:nvPicPr>
          <p:cNvPr id="23556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Kolenski povezovalnik 8">
            <a:extLst>
              <a:ext uri="{FF2B5EF4-FFF2-40B4-BE49-F238E27FC236}">
                <a16:creationId xmlns="" xmlns:a16="http://schemas.microsoft.com/office/drawing/2014/main" id="{11235B43-A60E-48FF-AC9B-B028B768791E}"/>
              </a:ext>
            </a:extLst>
          </p:cNvPr>
          <p:cNvCxnSpPr/>
          <p:nvPr/>
        </p:nvCxnSpPr>
        <p:spPr>
          <a:xfrm rot="5400000">
            <a:off x="2182813" y="2363788"/>
            <a:ext cx="1084262" cy="798512"/>
          </a:xfrm>
          <a:prstGeom prst="bentConnector3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Kolenski povezovalnik 11">
            <a:extLst>
              <a:ext uri="{FF2B5EF4-FFF2-40B4-BE49-F238E27FC236}">
                <a16:creationId xmlns="" xmlns:a16="http://schemas.microsoft.com/office/drawing/2014/main" id="{0807EB17-EEA8-464D-B253-2F2ED9702D06}"/>
              </a:ext>
            </a:extLst>
          </p:cNvPr>
          <p:cNvCxnSpPr/>
          <p:nvPr/>
        </p:nvCxnSpPr>
        <p:spPr>
          <a:xfrm rot="16200000" flipH="1">
            <a:off x="1998662" y="3632201"/>
            <a:ext cx="2220913" cy="1566862"/>
          </a:xfrm>
          <a:prstGeom prst="bentConnector3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Raven povezovalnik 13">
            <a:extLst>
              <a:ext uri="{FF2B5EF4-FFF2-40B4-BE49-F238E27FC236}">
                <a16:creationId xmlns="" xmlns:a16="http://schemas.microsoft.com/office/drawing/2014/main" id="{9D6BE09B-3876-4DEE-8A27-10D5EA71CE8A}"/>
              </a:ext>
            </a:extLst>
          </p:cNvPr>
          <p:cNvCxnSpPr/>
          <p:nvPr/>
        </p:nvCxnSpPr>
        <p:spPr>
          <a:xfrm>
            <a:off x="4664075" y="1547813"/>
            <a:ext cx="0" cy="121443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Raven povezovalnik 18">
            <a:extLst>
              <a:ext uri="{FF2B5EF4-FFF2-40B4-BE49-F238E27FC236}">
                <a16:creationId xmlns="" xmlns:a16="http://schemas.microsoft.com/office/drawing/2014/main" id="{F3C05FB2-FCD8-443D-95D3-7285F5D5BD3A}"/>
              </a:ext>
            </a:extLst>
          </p:cNvPr>
          <p:cNvCxnSpPr/>
          <p:nvPr/>
        </p:nvCxnSpPr>
        <p:spPr>
          <a:xfrm>
            <a:off x="4664075" y="2762250"/>
            <a:ext cx="257333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Raven povezovalnik 20">
            <a:extLst>
              <a:ext uri="{FF2B5EF4-FFF2-40B4-BE49-F238E27FC236}">
                <a16:creationId xmlns="" xmlns:a16="http://schemas.microsoft.com/office/drawing/2014/main" id="{755088EA-B6B2-4565-A9EA-D179A210D8BD}"/>
              </a:ext>
            </a:extLst>
          </p:cNvPr>
          <p:cNvCxnSpPr/>
          <p:nvPr/>
        </p:nvCxnSpPr>
        <p:spPr>
          <a:xfrm>
            <a:off x="3892550" y="4414838"/>
            <a:ext cx="0" cy="146367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Raven povezovalnik 22">
            <a:extLst>
              <a:ext uri="{FF2B5EF4-FFF2-40B4-BE49-F238E27FC236}">
                <a16:creationId xmlns="" xmlns:a16="http://schemas.microsoft.com/office/drawing/2014/main" id="{78251E3B-4551-4BE4-B0BB-6E08DF0F8467}"/>
              </a:ext>
            </a:extLst>
          </p:cNvPr>
          <p:cNvCxnSpPr/>
          <p:nvPr/>
        </p:nvCxnSpPr>
        <p:spPr>
          <a:xfrm>
            <a:off x="3124200" y="2220913"/>
            <a:ext cx="0" cy="54133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Raven povezovalnik 24">
            <a:extLst>
              <a:ext uri="{FF2B5EF4-FFF2-40B4-BE49-F238E27FC236}">
                <a16:creationId xmlns="" xmlns:a16="http://schemas.microsoft.com/office/drawing/2014/main" id="{A8E8F380-7C99-44AF-B0FB-E6465CB3725E}"/>
              </a:ext>
            </a:extLst>
          </p:cNvPr>
          <p:cNvCxnSpPr/>
          <p:nvPr/>
        </p:nvCxnSpPr>
        <p:spPr>
          <a:xfrm flipH="1">
            <a:off x="2325688" y="2762250"/>
            <a:ext cx="79851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Raven povezovalnik 26">
            <a:extLst>
              <a:ext uri="{FF2B5EF4-FFF2-40B4-BE49-F238E27FC236}">
                <a16:creationId xmlns="" xmlns:a16="http://schemas.microsoft.com/office/drawing/2014/main" id="{D139D358-36B5-4ACD-B1B7-055BF697B1A8}"/>
              </a:ext>
            </a:extLst>
          </p:cNvPr>
          <p:cNvCxnSpPr/>
          <p:nvPr/>
        </p:nvCxnSpPr>
        <p:spPr>
          <a:xfrm>
            <a:off x="2325688" y="2762250"/>
            <a:ext cx="0" cy="1652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565" name="PoljeZBesedilom 30"/>
          <p:cNvSpPr txBox="1">
            <a:spLocks noChangeArrowheads="1"/>
          </p:cNvSpPr>
          <p:nvPr/>
        </p:nvSpPr>
        <p:spPr bwMode="auto">
          <a:xfrm>
            <a:off x="2979738" y="2681288"/>
            <a:ext cx="362426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sl-SI" altLang="sl-SI" sz="2800" b="1" smtClean="0">
                <a:solidFill>
                  <a:srgbClr val="C00000"/>
                </a:solidFill>
              </a:rPr>
              <a:t>OBMOČJE Z NOVO RABO_ POTENCIALNO Z VEČ ERR na GERK</a:t>
            </a:r>
          </a:p>
        </p:txBody>
      </p:sp>
    </p:spTree>
    <p:extLst>
      <p:ext uri="{BB962C8B-B14F-4D97-AF65-F5344CB8AC3E}">
        <p14:creationId xmlns:p14="http://schemas.microsoft.com/office/powerpoint/2010/main" val="1648330471"/>
      </p:ext>
    </p:extLst>
  </p:cSld>
  <p:clrMapOvr>
    <a:masterClrMapping/>
  </p:clrMapOvr>
</p:sld>
</file>

<file path=ppt/theme/theme1.xml><?xml version="1.0" encoding="utf-8"?>
<a:theme xmlns:a="http://schemas.openxmlformats.org/drawingml/2006/main" name="026_si10-cgp-mpe-PREDLOGA-2007">
  <a:themeElements>
    <a:clrScheme name="DU 2010">
      <a:dk1>
        <a:srgbClr val="999999"/>
      </a:dk1>
      <a:lt1>
        <a:sysClr val="window" lastClr="FFFFFF"/>
      </a:lt1>
      <a:dk2>
        <a:srgbClr val="000000"/>
      </a:dk2>
      <a:lt2>
        <a:srgbClr val="D8D8D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7_si10-cgp-mpe-PREDLOGA-2007">
  <a:themeElements>
    <a:clrScheme name="DU 2010">
      <a:dk1>
        <a:srgbClr val="999999"/>
      </a:dk1>
      <a:lt1>
        <a:sysClr val="window" lastClr="FFFFFF"/>
      </a:lt1>
      <a:dk2>
        <a:srgbClr val="000000"/>
      </a:dk2>
      <a:lt2>
        <a:srgbClr val="D8D8D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8_si10-cgp-mpe-PREDLOGA-2007">
  <a:themeElements>
    <a:clrScheme name="DU 2010">
      <a:dk1>
        <a:srgbClr val="999999"/>
      </a:dk1>
      <a:lt1>
        <a:sysClr val="window" lastClr="FFFFFF"/>
      </a:lt1>
      <a:dk2>
        <a:srgbClr val="000000"/>
      </a:dk2>
      <a:lt2>
        <a:srgbClr val="D8D8D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1481</TotalTime>
  <Words>244</Words>
  <Application>Microsoft Office PowerPoint</Application>
  <PresentationFormat>Diaprojekcija na zaslonu (4:3)</PresentationFormat>
  <Paragraphs>461</Paragraphs>
  <Slides>9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3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3" baseType="lpstr">
      <vt:lpstr>026_si10-cgp-mpe-PREDLOGA-2007</vt:lpstr>
      <vt:lpstr>27_si10-cgp-mpe-PREDLOGA-2007</vt:lpstr>
      <vt:lpstr>28_si10-cgp-mpe-PREDLOGA-2007</vt:lpstr>
      <vt:lpstr>Delovni list</vt:lpstr>
      <vt:lpstr>REGISTER KMETIJSKIH GOSPODARSTEV  Alenka Rotter </vt:lpstr>
      <vt:lpstr> Sprememba pravilnika RKG, člen 9. (3) </vt:lpstr>
      <vt:lpstr>Zakaj izdelava DMR 5x5, namesto uporabe DMR 1x1?</vt:lpstr>
      <vt:lpstr>Porazdelitev sprememb na GERKih  po uporabi novega DMR </vt:lpstr>
      <vt:lpstr>Na kaj vse vpliva nov DMR?</vt:lpstr>
      <vt:lpstr>PowerPointova predstavitev</vt:lpstr>
      <vt:lpstr>Spremembe površin zaradi menjave koordinatnega sistema</vt:lpstr>
      <vt:lpstr>PowerPointova predstavitev</vt:lpstr>
      <vt:lpstr>PowerPointova predstavitev</vt:lpstr>
    </vt:vector>
  </TitlesOfParts>
  <Company>Ministrstvo za kmetijstvo in okolje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Sprememba pravilnika RKG</dc:title>
  <dc:creator>Alenka Rotter</dc:creator>
  <cp:lastModifiedBy>Mateja Gorše Janežič</cp:lastModifiedBy>
  <cp:revision>19</cp:revision>
  <dcterms:created xsi:type="dcterms:W3CDTF">2018-10-22T11:14:53Z</dcterms:created>
  <dcterms:modified xsi:type="dcterms:W3CDTF">2019-01-31T08:58:50Z</dcterms:modified>
</cp:coreProperties>
</file>