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81" r:id="rId3"/>
  </p:sldMasterIdLst>
  <p:notesMasterIdLst>
    <p:notesMasterId r:id="rId26"/>
  </p:notesMasterIdLst>
  <p:handoutMasterIdLst>
    <p:handoutMasterId r:id="rId27"/>
  </p:handoutMasterIdLst>
  <p:sldIdLst>
    <p:sldId id="256" r:id="rId4"/>
    <p:sldId id="408" r:id="rId5"/>
    <p:sldId id="409" r:id="rId6"/>
    <p:sldId id="410" r:id="rId7"/>
    <p:sldId id="411" r:id="rId8"/>
    <p:sldId id="412" r:id="rId9"/>
    <p:sldId id="414" r:id="rId10"/>
    <p:sldId id="427" r:id="rId11"/>
    <p:sldId id="428" r:id="rId12"/>
    <p:sldId id="429" r:id="rId13"/>
    <p:sldId id="415" r:id="rId14"/>
    <p:sldId id="418" r:id="rId15"/>
    <p:sldId id="424" r:id="rId16"/>
    <p:sldId id="419" r:id="rId17"/>
    <p:sldId id="420" r:id="rId18"/>
    <p:sldId id="423" r:id="rId19"/>
    <p:sldId id="421" r:id="rId20"/>
    <p:sldId id="422" r:id="rId21"/>
    <p:sldId id="416" r:id="rId22"/>
    <p:sldId id="417" r:id="rId23"/>
    <p:sldId id="406" r:id="rId24"/>
    <p:sldId id="358" r:id="rId25"/>
  </p:sldIdLst>
  <p:sldSz cx="9144000" cy="6858000" type="screen4x3"/>
  <p:notesSz cx="6669088" cy="9926638"/>
  <p:embeddedFontLst>
    <p:embeddedFont>
      <p:font typeface="Republika" charset="-18"/>
      <p:regular r:id="rId28"/>
      <p:bold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58">
          <p15:clr>
            <a:srgbClr val="A4A3A4"/>
          </p15:clr>
        </p15:guide>
        <p15:guide id="2" orient="horz" pos="1502">
          <p15:clr>
            <a:srgbClr val="A4A3A4"/>
          </p15:clr>
        </p15:guide>
        <p15:guide id="3" pos="839">
          <p15:clr>
            <a:srgbClr val="A4A3A4"/>
          </p15:clr>
        </p15:guide>
        <p15:guide id="4" pos="496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Dobič" initials="BD" lastIdx="2" clrIdx="0">
    <p:extLst>
      <p:ext uri="{19B8F6BF-5375-455C-9EA6-DF929625EA0E}">
        <p15:presenceInfo xmlns:p15="http://schemas.microsoft.com/office/powerpoint/2012/main" xmlns="" userId="S-1-5-21-1644480822-3188804195-1950240008-4695" providerId="AD"/>
      </p:ext>
    </p:extLst>
  </p:cmAuthor>
  <p:cmAuthor id="2" name="Lucija Pečovnik" initials="L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rednji slo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Svetel slo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5" autoAdjust="0"/>
    <p:restoredTop sz="94214" autoAdjust="0"/>
  </p:normalViewPr>
  <p:slideViewPr>
    <p:cSldViewPr snapToGrid="0" snapToObjects="1">
      <p:cViewPr varScale="1">
        <p:scale>
          <a:sx n="106" d="100"/>
          <a:sy n="106" d="100"/>
        </p:scale>
        <p:origin x="-102" y="-150"/>
      </p:cViewPr>
      <p:guideLst>
        <p:guide orient="horz" pos="458"/>
        <p:guide orient="horz" pos="1502"/>
        <p:guide pos="839"/>
        <p:guide pos="4967"/>
      </p:guideLst>
    </p:cSldViewPr>
  </p:slideViewPr>
  <p:outlineViewPr>
    <p:cViewPr>
      <p:scale>
        <a:sx n="33" d="100"/>
        <a:sy n="33" d="100"/>
      </p:scale>
      <p:origin x="0" y="195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7E576-9EB6-417E-974F-18D7118E6AE0}" type="datetimeFigureOut">
              <a:rPr lang="sl-SI" smtClean="0"/>
              <a:pPr/>
              <a:t>11.2.2019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A1C70-5747-46F4-B121-1E57C9593A5B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2561618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A5B91-F8FE-4859-9468-3FABBC12AB22}" type="datetimeFigureOut">
              <a:rPr lang="sl-SI" smtClean="0"/>
              <a:pPr/>
              <a:t>11.2.2019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27CFE-B464-4BC2-9714-56F08B9C95BE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1182926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813510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C4D06-89B5-4500-833E-157CA95E8662}" type="slidenum">
              <a:rPr lang="sl-SI" smtClean="0"/>
              <a:pPr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674405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2000" y="1548000"/>
            <a:ext cx="7200000" cy="14906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1">
                <a:solidFill>
                  <a:srgbClr val="9999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71550" y="6356350"/>
            <a:ext cx="14954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ED5D-2909-4A51-AC8B-8583A1C1EB96}" type="datetimeFigureOut">
              <a:rPr lang="en-US"/>
              <a:pPr>
                <a:defRPr/>
              </a:pPr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3319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63D5B-4D1E-496F-9790-9711DAD93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298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9B05-F3FD-42F4-8109-223520CDE1E6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0FA50-EA4F-4C3A-9CD5-4D5722C91075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156902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11E5-8726-451A-A5CE-EB67E8C23185}" type="datetimeFigureOut">
              <a:rPr lang="sl-SI" smtClean="0"/>
              <a:pPr>
                <a:defRPr/>
              </a:pPr>
              <a:t>11.2.2019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9279-8659-4B39-A8FE-A86C96E1D1A1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164509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 smtClean="0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3349877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A889-2586-4EE7-B0BA-D8DA96782A87}" type="datetimeFigureOut">
              <a:rPr lang="sl-SI" smtClean="0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6B15-F488-45FF-951E-93F503C7C7D6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728121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27D-2123-4B4E-8DEB-74BB3F2EAED4}" type="datetimeFigureOut">
              <a:rPr lang="sl-SI" smtClean="0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846B-3573-4567-A8B0-CE9C576D44C6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501086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B2FF-3039-435A-ADA5-5AD28FBB3CF3}" type="datetimeFigureOut">
              <a:rPr lang="sl-SI" smtClean="0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C97A-A94F-4F4A-8786-1F5EF483E930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06848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EA93-DDD3-446A-A80F-5BAE65EB7BBD}" type="datetimeFigureOut">
              <a:rPr lang="sl-SI" smtClean="0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86A-8F05-4402-BFD0-02909D5FF1F9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630787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FDB7-B0CF-49EB-92EF-34D9DAC22586}" type="datetimeFigureOut">
              <a:rPr lang="sl-SI" smtClean="0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6A3A3-2CF1-42F0-AE93-0F69699F966E}" type="slidenum">
              <a:rPr lang="sl-SI" smtClean="0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584957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99B05-F3FD-42F4-8109-223520CDE1E6}" type="datetimeFigureOut">
              <a:rPr lang="sl-SI" smtClean="0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0FA50-EA4F-4C3A-9CD5-4D5722C91075}" type="slidenum">
              <a:rPr lang="sl-SI" smtClean="0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56861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257882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19399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211E5-8726-451A-A5CE-EB67E8C23185}" type="datetimeFigureOut">
              <a:rPr lang="sl-SI"/>
              <a:pPr>
                <a:defRPr/>
              </a:pPr>
              <a:t>11.2.2019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9279-8659-4B39-A8FE-A86C96E1D1A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96995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99" y="1440000"/>
            <a:ext cx="7139407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999" y="2880000"/>
            <a:ext cx="7139407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0A25B-5538-4D4B-AE03-ACEFA56FF048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8A29-1AE7-4502-BCEA-2565E4745237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4032149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971425" y="3240088"/>
            <a:ext cx="7201025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9A889-2586-4EE7-B0BA-D8DA96782A87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46B15-F488-45FF-951E-93F503C7C7D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2689642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000" y="3240000"/>
            <a:ext cx="7200000" cy="262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27D-2123-4B4E-8DEB-74BB3F2EAED4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8846B-3573-4567-A8B0-CE9C576D44C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xmlns="" val="268310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848225" y="3240088"/>
            <a:ext cx="3312000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B2FF-3039-435A-ADA5-5AD28FBB3CF3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5C97A-A94F-4F4A-8786-1F5EF483E93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09058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00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EA93-DDD3-446A-A80F-5BAE65EB7BBD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5986A-8F05-4402-BFD0-02909D5FF1F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36841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8599" y="3240000"/>
            <a:ext cx="3312000" cy="262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971550" y="3240088"/>
            <a:ext cx="3313113" cy="2627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1008063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0FDB7-B0CF-49EB-92EF-34D9DAC22586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6A3A3-2CF1-42F0-AE93-0F69699F966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50434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wmf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Z:\JAVNA UPRAVA 2010\Si CGP\CGP_prirocnik_WEB\OUT\05 Medijsko promocijski elementi\11 PPT predstavitev\untitled folder\ozadje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 descr="grb moder za 10 pt.wm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C73A1-ABF2-4D7E-B3C4-170AD1D2303D}" type="datetimeFigureOut">
              <a:rPr lang="en-US"/>
              <a:pPr>
                <a:defRPr/>
              </a:pPr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EA962C-8148-4148-A948-9D82CD625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Slika 9" descr="arsktrp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/>
          <p:nvPr userDrawn="1"/>
        </p:nvSpPr>
        <p:spPr>
          <a:xfrm>
            <a:off x="962022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  <a:endParaRPr lang="en-US" sz="700" b="0" dirty="0">
              <a:solidFill>
                <a:schemeClr val="tx2"/>
              </a:solidFill>
              <a:latin typeface="Republika" pitchFamily="2" charset="-18"/>
              <a:cs typeface="Republik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0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816A48-13FA-4D39-BF49-8F7DF9E12A29}" type="datetimeFigureOut">
              <a:rPr lang="sl-SI"/>
              <a:pPr>
                <a:defRPr/>
              </a:pPr>
              <a:t>11.2.2019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22F00A-347C-4764-94AD-F4D42E8A0FE2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  <p:pic>
        <p:nvPicPr>
          <p:cNvPr id="2055" name="Picture 9" descr="grb moder za 10 pt.wm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 userDrawn="1"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2057" name="Slika 10" descr="arsktrp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2" r:id="rId3"/>
    <p:sldLayoutId id="2147483673" r:id="rId4"/>
    <p:sldLayoutId id="2147483677" r:id="rId5"/>
    <p:sldLayoutId id="2147483678" r:id="rId6"/>
    <p:sldLayoutId id="2147483679" r:id="rId7"/>
    <p:sldLayoutId id="2147483674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971550" y="1547813"/>
            <a:ext cx="7200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71550" y="3240088"/>
            <a:ext cx="72009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550" y="6356350"/>
            <a:ext cx="1582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5C73A1-ABF2-4D7E-B3C4-170AD1D2303D}" type="datetimeFigureOut">
              <a:rPr lang="en-US" smtClean="0"/>
              <a:pPr>
                <a:defRPr/>
              </a:pPr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6081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EA962C-8148-4148-A948-9D82CD6256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9" descr="grb moder za 10 pt.wm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763" y="712788"/>
            <a:ext cx="166687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/>
          <p:nvPr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2057" name="Slika 10" descr="arsktrp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/>
          <p:nvPr userDrawn="1"/>
        </p:nvSpPr>
        <p:spPr>
          <a:xfrm>
            <a:off x="962023" y="708025"/>
            <a:ext cx="18070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REPUBLIKA SLOVENIJA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MINISTRSTVO ZA KMETIJSTVO,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1" dirty="0">
                <a:solidFill>
                  <a:schemeClr val="tx2"/>
                </a:solidFill>
                <a:latin typeface="Republika" pitchFamily="2" charset="-18"/>
                <a:cs typeface="Republika"/>
              </a:rPr>
              <a:t>GOZDARSTVO IN </a:t>
            </a:r>
            <a:r>
              <a:rPr lang="sl-SI" sz="700" b="1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PREHRANO</a:t>
            </a: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sl-SI" sz="700" b="1" dirty="0" smtClean="0">
              <a:solidFill>
                <a:schemeClr val="tx2"/>
              </a:solidFill>
              <a:latin typeface="Republika" pitchFamily="2" charset="-18"/>
              <a:cs typeface="Republika"/>
            </a:endParaRPr>
          </a:p>
          <a:p>
            <a:pPr fontAlgn="auto">
              <a:lnSpc>
                <a:spcPts val="84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l-SI" sz="700" b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AGENCIJA</a:t>
            </a:r>
            <a:r>
              <a:rPr lang="sl-SI" sz="700" b="0" baseline="0" dirty="0" smtClean="0">
                <a:solidFill>
                  <a:schemeClr val="tx2"/>
                </a:solidFill>
                <a:latin typeface="Republika" pitchFamily="2" charset="-18"/>
                <a:cs typeface="Republika"/>
              </a:rPr>
              <a:t> REPUBLIKE SLOVENIJE ZA KMETIJSKE TRGE IN RAZVOJ PODEŽELJA</a:t>
            </a:r>
          </a:p>
        </p:txBody>
      </p:sp>
      <p:pic>
        <p:nvPicPr>
          <p:cNvPr id="11" name="Slika 10" descr="arsktrp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704" y="706438"/>
            <a:ext cx="417512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05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ctrTitle"/>
          </p:nvPr>
        </p:nvSpPr>
        <p:spPr bwMode="auto">
          <a:xfrm>
            <a:off x="971550" y="1547813"/>
            <a:ext cx="7200900" cy="1490662"/>
          </a:xfrm>
          <a:noFill/>
          <a:extLst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sl-SI" dirty="0" smtClean="0">
                <a:latin typeface="Arial" charset="0"/>
                <a:cs typeface="Arial" charset="0"/>
              </a:rPr>
              <a:t> 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685800" y="604838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>
                <a:latin typeface="Republika" pitchFamily="2" charset="-18"/>
                <a:ea typeface="Republika" pitchFamily="2" charset="-18"/>
                <a:cs typeface="Republika" pitchFamily="2" charset="-18"/>
              </a:rPr>
              <a:t></a:t>
            </a:r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1331913" y="1281113"/>
            <a:ext cx="191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sl-SI"/>
              <a:t></a:t>
            </a:r>
          </a:p>
        </p:txBody>
      </p:sp>
      <p:sp>
        <p:nvSpPr>
          <p:cNvPr id="8197" name="PoljeZBesedilom 4"/>
          <p:cNvSpPr txBox="1">
            <a:spLocks noChangeArrowheads="1"/>
          </p:cNvSpPr>
          <p:nvPr/>
        </p:nvSpPr>
        <p:spPr bwMode="auto">
          <a:xfrm>
            <a:off x="685799" y="2518819"/>
            <a:ext cx="7949243" cy="707886"/>
          </a:xfrm>
          <a:prstGeom prst="rect">
            <a:avLst/>
          </a:prstGeom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 b="1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l-SI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Republika" panose="02000506040000020004" pitchFamily="2" charset="-18"/>
              </a:rPr>
              <a:t>KOPOP IN EK KONTROLE</a:t>
            </a:r>
            <a:endParaRPr lang="sl-SI" dirty="0">
              <a:solidFill>
                <a:schemeClr val="accent3">
                  <a:lumMod val="60000"/>
                  <a:lumOff val="40000"/>
                </a:schemeClr>
              </a:solidFill>
              <a:latin typeface="Republika" panose="02000506040000020004" pitchFamily="2" charset="-18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773007" y="5703858"/>
            <a:ext cx="2072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</a:pPr>
            <a:endParaRPr lang="sl-SI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Pravokotnik 7"/>
          <p:cNvSpPr/>
          <p:nvPr/>
        </p:nvSpPr>
        <p:spPr>
          <a:xfrm>
            <a:off x="404948" y="60602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b="1" dirty="0">
                <a:solidFill>
                  <a:schemeClr val="tx2"/>
                </a:solidFill>
                <a:latin typeface="Republika" pitchFamily="2" charset="-18"/>
                <a:cs typeface="Times New Roman" pitchFamily="18" charset="0"/>
              </a:rPr>
              <a:t>Agencija RS za kmetijske trge in razvoj podeželja</a:t>
            </a:r>
          </a:p>
        </p:txBody>
      </p:sp>
      <p:sp>
        <p:nvSpPr>
          <p:cNvPr id="9" name="Pravokotnik 8"/>
          <p:cNvSpPr/>
          <p:nvPr/>
        </p:nvSpPr>
        <p:spPr>
          <a:xfrm>
            <a:off x="6962503" y="5063055"/>
            <a:ext cx="20639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20000"/>
              </a:spcBef>
              <a:buFont typeface="Arial" charset="0"/>
              <a:buNone/>
            </a:pPr>
            <a:r>
              <a:rPr lang="sl-SI" b="1" dirty="0" smtClean="0">
                <a:solidFill>
                  <a:schemeClr val="tx2"/>
                </a:solidFill>
                <a:latin typeface="Republika" pitchFamily="2" charset="-18"/>
              </a:rPr>
              <a:t>Služba za kontrolo</a:t>
            </a:r>
            <a:endParaRPr lang="sl-SI" b="1" dirty="0">
              <a:solidFill>
                <a:schemeClr val="tx2"/>
              </a:solidFill>
              <a:latin typeface="Republika" pitchFamily="2" charset="-18"/>
            </a:endParaRPr>
          </a:p>
          <a:p>
            <a:pPr eaLnBrk="1" hangingPunct="1"/>
            <a:endParaRPr lang="sl-SI" b="1" dirty="0" smtClean="0">
              <a:solidFill>
                <a:schemeClr val="tx2"/>
              </a:solidFill>
              <a:latin typeface="Republika" pitchFamily="2" charset="-18"/>
            </a:endParaRPr>
          </a:p>
          <a:p>
            <a:pPr eaLnBrk="1" hangingPunct="1"/>
            <a:r>
              <a:rPr lang="sl-SI" b="1" dirty="0" smtClean="0">
                <a:solidFill>
                  <a:schemeClr val="tx2"/>
                </a:solidFill>
                <a:latin typeface="Republika" pitchFamily="2" charset="-18"/>
              </a:rPr>
              <a:t>februar  2019</a:t>
            </a:r>
            <a:endParaRPr lang="sl-SI" b="1" dirty="0">
              <a:solidFill>
                <a:schemeClr val="tx2"/>
              </a:solidFill>
              <a:latin typeface="Republika" pitchFamily="2" charset="-1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658" y="707581"/>
            <a:ext cx="4672494" cy="313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828730"/>
            <a:ext cx="4698576" cy="302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otnik 5"/>
          <p:cNvSpPr/>
          <p:nvPr/>
        </p:nvSpPr>
        <p:spPr>
          <a:xfrm>
            <a:off x="939377" y="194467"/>
            <a:ext cx="75184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Republika" panose="02000506040000020004" pitchFamily="2" charset="-18"/>
              </a:rPr>
              <a:t>Ugotovljeno neupravičena raba ali neupravičena kmetijska raba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5437" y="3825339"/>
            <a:ext cx="4614903" cy="303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5438" y="722498"/>
            <a:ext cx="4628561" cy="324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1807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34106" y="190056"/>
            <a:ext cx="3133935" cy="369332"/>
          </a:xfrm>
        </p:spPr>
        <p:txBody>
          <a:bodyPr/>
          <a:lstStyle/>
          <a:p>
            <a:r>
              <a:rPr lang="sl-SI" sz="2400" b="1" dirty="0" smtClean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POGOVOR Z NOSILCEM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71425" y="1521151"/>
            <a:ext cx="7201025" cy="5153114"/>
          </a:xfrm>
        </p:spPr>
        <p:txBody>
          <a:bodyPr/>
          <a:lstStyle/>
          <a:p>
            <a:pPr marL="0" indent="0">
              <a:buNone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VKLJUČENOST V ZAHTEVE KOPOP NA NJIVSKIH POVRŠINAH:</a:t>
            </a:r>
          </a:p>
          <a:p>
            <a:pPr marL="0" indent="0">
              <a:buNone/>
            </a:pP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Nosilci morajo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izpolnjevati pogoje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oziroma določila posamezne zahteve  KOPOP.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Znotraj petletnega kolobarja  morajo imeti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vsaj tri različne kulture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(ajda in proso sta uvrščena med žita).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KMG, ki so vključeni v POZ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, morajo imeti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izdelane hitre talne teste oziroma rastlinske teste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 ustreznem številu glede na vključene površine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najpozneje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do 30. junija tekočega leta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. 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KMG, ki uveljavljajo zahtevek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GEN_SOR morajo hranit deklaracije in račune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za nakupljeno seme oziroma sadilni material.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KMG, ki so vključeni v POZ_POD morajo po spravilu glavnega posevka opraviti setev in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zagotoviti zeleni pokrov rastlin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, ki so ustrezne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za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POZ_POD. Posevek mora biti podoran (ne </a:t>
            </a:r>
            <a:r>
              <a:rPr lang="sl-SI" sz="1600" dirty="0" err="1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pogruban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) do setve naslednje KMRS oziroma najpozneje do 15.novembra.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 agencijo je potrebno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sporočiti spremembo KMRS, 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 kolikor se površina poseje s kulturo, ki se razlikuje od prijavljene KMRS na zbirni vlogi. </a:t>
            </a:r>
            <a:endParaRPr lang="sl-SI" sz="16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62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34106" y="190056"/>
            <a:ext cx="3133935" cy="369332"/>
          </a:xfrm>
        </p:spPr>
        <p:txBody>
          <a:bodyPr/>
          <a:lstStyle/>
          <a:p>
            <a:r>
              <a:rPr lang="sl-SI" sz="2400" b="1" dirty="0" smtClean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POGOVOR Z NOSILCEM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877421" y="1751887"/>
            <a:ext cx="7201025" cy="4512179"/>
          </a:xfrm>
        </p:spPr>
        <p:txBody>
          <a:bodyPr/>
          <a:lstStyle/>
          <a:p>
            <a:pPr marL="0" indent="0">
              <a:buNone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VKLJUČENOST V ZAHTEVE KOPOP NA TRAVNATIH POVRŠINAH:</a:t>
            </a:r>
          </a:p>
          <a:p>
            <a:pPr marL="0" indent="0">
              <a:buNone/>
            </a:pP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Nosilci, ki so vključeni v naravovarstvene zahteve na travnikih in uveljavljajo nepokošene pasove morajo imeti v določenem delu leta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 površini dva nepokošena pasova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(dovoljena košnja pri HAB_NPAS po 20.5. oziroma 30.6., pri VTR_NPAS in STE_KOS po 1.8. in pri MET_NPAS po 15.9. naslednjega leta). </a:t>
            </a:r>
          </a:p>
        </p:txBody>
      </p:sp>
      <p:pic>
        <p:nvPicPr>
          <p:cNvPr id="5" name="Slika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0122" y="3845859"/>
            <a:ext cx="5760720" cy="27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595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78020" y="385482"/>
            <a:ext cx="3133935" cy="369332"/>
          </a:xfrm>
        </p:spPr>
        <p:txBody>
          <a:bodyPr/>
          <a:lstStyle/>
          <a:p>
            <a:r>
              <a:rPr lang="sl-SI" sz="2400" b="1" dirty="0" smtClean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POGOVOR Z NOSILCEM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quarter" idx="13"/>
          </p:nvPr>
        </p:nvSpPr>
        <p:spPr>
          <a:xfrm>
            <a:off x="971425" y="2115671"/>
            <a:ext cx="7201025" cy="2627312"/>
          </a:xfrm>
        </p:spPr>
        <p:txBody>
          <a:bodyPr/>
          <a:lstStyle/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 teh zahtevah je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prepoved mulčenja čez vso leto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, kar pomeni, da je  prepovedano tudi jesensko čistilno mulčenje. </a:t>
            </a:r>
            <a:endParaRPr lang="sl-SI" sz="1600" dirty="0" smtClean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Ciljna velikost nepokošenega pasu naj bo 7,5% travnika.   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Pri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zahtevah z nepokošenimi pasovi travnika je pomembno, da se ta del travnika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ne pušča na delu površine, ki je podvržena zaraščanju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. Prav tako je pomembno, da se na nepokošenem pasu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preprečuje razraščanje invazivnih rastlin. </a:t>
            </a:r>
          </a:p>
          <a:p>
            <a:endParaRPr lang="sl-SI" sz="1600" dirty="0" smtClean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endParaRPr lang="sl-SI" dirty="0"/>
          </a:p>
        </p:txBody>
      </p:sp>
      <p:pic>
        <p:nvPicPr>
          <p:cNvPr id="4" name="Slika 3" descr="met nepokošen pas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68190" y="3998259"/>
            <a:ext cx="3604260" cy="26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4" y="1959456"/>
            <a:ext cx="4301608" cy="3442309"/>
          </a:xfrm>
          <a:prstGeom prst="rect">
            <a:avLst/>
          </a:prstGeom>
        </p:spPr>
      </p:pic>
      <p:sp>
        <p:nvSpPr>
          <p:cNvPr id="3" name="Puščica dol 2"/>
          <p:cNvSpPr/>
          <p:nvPr/>
        </p:nvSpPr>
        <p:spPr>
          <a:xfrm>
            <a:off x="2401348" y="1450159"/>
            <a:ext cx="307648" cy="223045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00" y="3565561"/>
            <a:ext cx="4313668" cy="3185617"/>
          </a:xfrm>
          <a:prstGeom prst="rect">
            <a:avLst/>
          </a:prstGeom>
        </p:spPr>
      </p:pic>
      <p:sp>
        <p:nvSpPr>
          <p:cNvPr id="13" name="Zlomljena puščica 12"/>
          <p:cNvSpPr/>
          <p:nvPr/>
        </p:nvSpPr>
        <p:spPr>
          <a:xfrm rot="5400000">
            <a:off x="5299436" y="2457816"/>
            <a:ext cx="348586" cy="1230595"/>
          </a:xfrm>
          <a:prstGeom prst="ben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881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34106" y="190056"/>
            <a:ext cx="3133935" cy="369332"/>
          </a:xfrm>
        </p:spPr>
        <p:txBody>
          <a:bodyPr/>
          <a:lstStyle/>
          <a:p>
            <a:r>
              <a:rPr lang="sl-SI" sz="2400" b="1" dirty="0" smtClean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POGOVOR Z NOSILCEM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25900" y="1546789"/>
            <a:ext cx="7201025" cy="4717277"/>
          </a:xfrm>
        </p:spPr>
        <p:txBody>
          <a:bodyPr/>
          <a:lstStyle/>
          <a:p>
            <a:pPr marL="0" indent="0">
              <a:buNone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VKLJUČENOST V ZAHTEVE KOPOP NA TRAVNATIH POVRŠINAH:</a:t>
            </a:r>
          </a:p>
          <a:p>
            <a:pPr marL="0" indent="0">
              <a:buNone/>
            </a:pP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  Travnate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površine, ki so vključene v zahtevo strmih travnikov morajo biti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vsaj enkrat letno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košene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– ročno ali pa s specializirano mehanizacijo. Opravljeno mora biti  tudi spravilo mrve.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 Pri posameznih zahtevah vezanih na travnate površine je potrebno imeti tudi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dodatno dokumentacijo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:</a:t>
            </a:r>
          </a:p>
          <a:p>
            <a:pPr lvl="1"/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načrt </a:t>
            </a:r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ureditve pašnika in paše (KRA_VARPA, KRA_VARPP, KRA_CRED, KRA_PAST);</a:t>
            </a:r>
          </a:p>
          <a:p>
            <a:pPr lvl="1"/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izdelana </a:t>
            </a:r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skica </a:t>
            </a:r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čredink; </a:t>
            </a:r>
            <a:r>
              <a:rPr lang="pl-PL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voditi se mora dnevnik </a:t>
            </a:r>
            <a:r>
              <a:rPr lang="pl-PL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paše (KRA_CRED);</a:t>
            </a:r>
          </a:p>
          <a:p>
            <a:pPr lvl="1"/>
            <a:r>
              <a:rPr lang="pl-PL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izjava </a:t>
            </a:r>
            <a:r>
              <a:rPr lang="pl-PL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o številu stalno prisotnih pastirjev na planini, iz katere so razvidni podatki o obodboju prisotnosti pastirja oziroma pastirjev na planini (KRA_PAST);</a:t>
            </a:r>
          </a:p>
          <a:p>
            <a:pPr lvl="1"/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skica </a:t>
            </a:r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travnika z vrisanimi deli, na katerih se izvaja košnja (STE_KOS)</a:t>
            </a:r>
          </a:p>
          <a:p>
            <a:pPr lvl="1"/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skica </a:t>
            </a:r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travnika z vrisano smerjo košnje (VTR_KOS)</a:t>
            </a:r>
          </a:p>
          <a:p>
            <a:pPr lvl="1"/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skico </a:t>
            </a:r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travnika z vrisanim nepokošenim pasom (TRZ_I_NPAS, TRZ_II_NPAS, HAB_NPAS, MET_NPAS, VTR_NPAS</a:t>
            </a:r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).</a:t>
            </a:r>
            <a:endParaRPr lang="sl-SI" sz="12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marL="0" indent="0">
              <a:buNone/>
            </a:pPr>
            <a:endParaRPr lang="sl-SI" sz="16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190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0813" y="1399122"/>
            <a:ext cx="7001404" cy="246221"/>
          </a:xfrm>
        </p:spPr>
        <p:txBody>
          <a:bodyPr/>
          <a:lstStyle/>
          <a:p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  <a:cs typeface="Arial" pitchFamily="34" charset="0"/>
              </a:rPr>
              <a:t>Operacije, ki so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  <a:cs typeface="Arial" pitchFamily="34" charset="0"/>
              </a:rPr>
              <a:t>se po rezultatih izvedenih kontrolah izkazale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  <a:cs typeface="Arial" pitchFamily="34" charset="0"/>
              </a:rPr>
              <a:t>kot najbolj kritične: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4834698" y="1658878"/>
            <a:ext cx="3984561" cy="4960117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Najpogosteje kršeni pogoji pri zahtevah TRZ_I_NPAS in TRZ_II_NPAS</a:t>
            </a:r>
          </a:p>
          <a:p>
            <a:pPr marL="0" indent="0">
              <a:spcBef>
                <a:spcPct val="0"/>
              </a:spcBef>
              <a:buNone/>
            </a:pPr>
            <a:endParaRPr lang="sl-SI" sz="1600" dirty="0" smtClean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>
              <a:spcBef>
                <a:spcPct val="0"/>
              </a:spcBef>
            </a:pP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 travniku z zahtevkom se v tekočem letu  ne pušča strnjen nepokošen pas.</a:t>
            </a:r>
          </a:p>
          <a:p>
            <a:pPr>
              <a:spcBef>
                <a:spcPct val="0"/>
              </a:spcBef>
            </a:pP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Nepokošen pas je manjši od 5% površine </a:t>
            </a:r>
            <a:r>
              <a:rPr lang="sl-SI" sz="1600" dirty="0" err="1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GERKa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z zahtevkom oz. 0,05 ha.</a:t>
            </a:r>
          </a:p>
          <a:p>
            <a:pPr>
              <a:spcBef>
                <a:spcPct val="0"/>
              </a:spcBef>
            </a:pPr>
            <a:endParaRPr lang="sl-SI" sz="1600" b="1" dirty="0" smtClean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>
              <a:spcBef>
                <a:spcPct val="0"/>
              </a:spcBef>
            </a:pPr>
            <a:endParaRPr lang="sl-SI" sz="1600" b="1" dirty="0" smtClean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Najpogosteje kršeni pogoji pri operaciji KRA_S50</a:t>
            </a:r>
          </a:p>
          <a:p>
            <a:pPr>
              <a:spcBef>
                <a:spcPct val="0"/>
              </a:spcBef>
            </a:pPr>
            <a:endParaRPr lang="sl-SI" sz="16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>
              <a:spcBef>
                <a:spcPct val="0"/>
              </a:spcBef>
            </a:pP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površini z zahtevkom se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ne upošteva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prepoved paše do 15.08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..</a:t>
            </a:r>
          </a:p>
          <a:p>
            <a:pPr>
              <a:spcBef>
                <a:spcPct val="0"/>
              </a:spcBef>
            </a:pP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 površini z zahtevkom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se ne 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izvaja košnja (ročna ali s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specializirano mehanizacijo)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najmanj enkrat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letno.</a:t>
            </a:r>
          </a:p>
          <a:p>
            <a:pPr>
              <a:spcBef>
                <a:spcPct val="0"/>
              </a:spcBef>
            </a:pP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Na kmetijskem gospodarstvu se za zahtevo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ne vodi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evidence o delovnih opravilih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.</a:t>
            </a:r>
          </a:p>
          <a:p>
            <a:pPr marL="0" indent="0">
              <a:spcBef>
                <a:spcPct val="0"/>
              </a:spcBef>
              <a:buNone/>
            </a:pPr>
            <a:endParaRPr lang="sl-SI" sz="1600" dirty="0" smtClean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marL="0" indent="0">
              <a:spcBef>
                <a:spcPct val="0"/>
              </a:spcBef>
              <a:buNone/>
            </a:pPr>
            <a:endParaRPr lang="sl-SI" sz="1600" dirty="0" smtClean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106" y="2286000"/>
            <a:ext cx="2783496" cy="114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812" y="4249271"/>
            <a:ext cx="3095557" cy="1604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10871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34106" y="190056"/>
            <a:ext cx="3133935" cy="369332"/>
          </a:xfrm>
        </p:spPr>
        <p:txBody>
          <a:bodyPr/>
          <a:lstStyle/>
          <a:p>
            <a:r>
              <a:rPr lang="sl-SI" sz="2400" b="1" dirty="0" smtClean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POGOVOR Z NOSILCEM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863147" y="2163512"/>
            <a:ext cx="7201025" cy="3645617"/>
          </a:xfrm>
        </p:spPr>
        <p:txBody>
          <a:bodyPr/>
          <a:lstStyle/>
          <a:p>
            <a:pPr marL="0" indent="0">
              <a:buNone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VKLJUČENOST V ZAHTEVE KOPOP NA TRAJNIH NASADIH:</a:t>
            </a:r>
          </a:p>
          <a:p>
            <a:pPr marL="0" indent="0">
              <a:buNone/>
            </a:pP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endParaRPr lang="sl-SI" sz="1600" dirty="0" smtClean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Splošno: neustrezna določitev ustrezne rabe pri trajnih nasadih – predvsem v navezavi z rabo 1300.</a:t>
            </a:r>
            <a:endParaRPr lang="sl-SI" sz="16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Hmeljišča - nespoštovanje zahteve po pokritosti medvrstnih prostorov z ustrezno KMRS v času od 25.7. do 25.10..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Intenzivni sadovnjaki in vinogradi - v zahtevanem obdobju leta se za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posamezne vrste škodljivcev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ne uporabljajo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feromonske vabe,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lepljive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plošče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oziroma prehranske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vabe; te se ne shranjujejo.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Vinogradi - najbolj problematična je zahteva VIN_POKT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, ki se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mora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izvajati 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 vsakem m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edvrstnem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prostoru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vinograda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.</a:t>
            </a:r>
            <a:endParaRPr lang="sl-SI" sz="16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71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15" y="1408008"/>
            <a:ext cx="4404263" cy="2787977"/>
          </a:xfrm>
          <a:prstGeom prst="rect">
            <a:avLst/>
          </a:prstGeom>
        </p:spPr>
      </p:pic>
      <p:sp>
        <p:nvSpPr>
          <p:cNvPr id="3" name="Pomnoži 2"/>
          <p:cNvSpPr/>
          <p:nvPr/>
        </p:nvSpPr>
        <p:spPr>
          <a:xfrm>
            <a:off x="4708734" y="1495514"/>
            <a:ext cx="846034" cy="64948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906" y="2232500"/>
            <a:ext cx="3739987" cy="26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2826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34106" y="190056"/>
            <a:ext cx="3133935" cy="369332"/>
          </a:xfrm>
        </p:spPr>
        <p:txBody>
          <a:bodyPr/>
          <a:lstStyle/>
          <a:p>
            <a:r>
              <a:rPr lang="sl-SI" sz="2400" b="1" dirty="0" smtClean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POGOVOR Z NOSILCEM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71425" y="1751887"/>
            <a:ext cx="7201025" cy="4512179"/>
          </a:xfrm>
        </p:spPr>
        <p:txBody>
          <a:bodyPr/>
          <a:lstStyle/>
          <a:p>
            <a:pPr marL="0" indent="0">
              <a:buNone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EVIDENCE:</a:t>
            </a:r>
          </a:p>
          <a:p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Nosilci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, ki so vključeni v KOPOP in EK morajo voditi evidence na predpisanih obrazcih. To velja tudi za KMG, ki so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vključeni samo v EK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Dogodki oziroma opravila naj se v evidence vpisujejo sproti. Zapišejo naj se vsa delovna opravila, pri čemer se ne sme pozabiti na zapise o FFS in gnojilih v zbirnikih.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</a:rPr>
              <a:t>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 skladu s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Pravilnikom </a:t>
            </a:r>
            <a:r>
              <a:rPr lang="sl-SI" sz="16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o integriranem varstvu rastlin pred škodljivimi organizmi je obvezen vpis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 evidenco o uporabi FFS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tudi zapis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o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izvedenih metodah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varstva rastlin z nizkim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tveganjem: </a:t>
            </a:r>
            <a:endParaRPr lang="sl-SI" sz="16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lvl="1"/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mehansko ali fizikalno zatiranje plevela (strojno ali ročno);</a:t>
            </a:r>
          </a:p>
          <a:p>
            <a:pPr lvl="1"/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mehansko ali fizikalno odstranjevanje napadenih ali okuženih rastlin, ali delov rastlin ali škodljivih organizmov; </a:t>
            </a:r>
          </a:p>
          <a:p>
            <a:pPr lvl="1"/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uporaba FFS, izdelanih na podlagi mikroorganizmov, rastlinskih izvlečkov, feromonov in snovi z nizkim </a:t>
            </a:r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tveganjem;</a:t>
            </a:r>
          </a:p>
          <a:p>
            <a:pPr lvl="1"/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uporaba </a:t>
            </a:r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koristnih organizmov za biotično varstvo </a:t>
            </a:r>
            <a:r>
              <a:rPr lang="sl-SI" sz="12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rastlin;</a:t>
            </a:r>
            <a:endParaRPr lang="sl-SI" sz="12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lvl="1"/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uporaba osnovnih snovi, za katere v skladu z zakonom, ki ureja fitofarmacevtska sredstva, ni treba pridobiti odločbe o registraciji ali dovoljenja;</a:t>
            </a:r>
          </a:p>
          <a:p>
            <a:pPr lvl="1"/>
            <a:r>
              <a:rPr lang="sl-SI" sz="1200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uporaba pripravkov, ki so dovoljeni za ekološko kmetovanje v skladu z Uredbo 834/2007/ES.</a:t>
            </a:r>
          </a:p>
          <a:p>
            <a:pPr marL="0" indent="0">
              <a:buNone/>
            </a:pP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703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05428" y="342856"/>
            <a:ext cx="2467022" cy="460449"/>
          </a:xfrm>
        </p:spPr>
        <p:txBody>
          <a:bodyPr/>
          <a:lstStyle/>
          <a:p>
            <a:r>
              <a:rPr lang="sl-SI" sz="2400" b="1" dirty="0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latin typeface="Republika" pitchFamily="2" charset="-18"/>
                <a:ea typeface="Calibri"/>
              </a:rPr>
              <a:t>POLNA IZPLAČILA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71425" y="1862983"/>
            <a:ext cx="7201025" cy="4004417"/>
          </a:xfrm>
        </p:spPr>
        <p:txBody>
          <a:bodyPr/>
          <a:lstStyle/>
          <a:p>
            <a:pPr marL="0" indent="0">
              <a:buNone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SKUPNO PRIZADEVANJE VSEH SODELUJOČIH SUBJEKTOV K IZBOLJŠANJU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STANJA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 KMETIJSTVU </a:t>
            </a:r>
          </a:p>
          <a:p>
            <a:pPr marL="0" indent="0">
              <a:buNone/>
            </a:pP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marL="0" indent="0">
              <a:buNone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POLNA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IZPLAČILA KMETIJSKIM GOSPODARTVOM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(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brez odbitkov zaradi ugotovljenih nepravilnosti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);                                     </a:t>
            </a: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marL="0" indent="0">
              <a:buNone/>
            </a:pP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marL="0" lvl="1" indent="0">
              <a:buFont typeface="Wingdings" pitchFamily="2" charset="2"/>
              <a:buChar char="Ø"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Ustrezno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(urejeno) stanje na terenu;</a:t>
            </a:r>
          </a:p>
          <a:p>
            <a:pPr marL="0" lvl="1" indent="0">
              <a:buFont typeface="Wingdings" pitchFamily="2" charset="2"/>
              <a:buChar char="Ø"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Zadovoljni kmetje;</a:t>
            </a:r>
          </a:p>
          <a:p>
            <a:pPr marL="0" lvl="1" indent="0">
              <a:buFont typeface="Wingdings" pitchFamily="2" charset="2"/>
              <a:buChar char="Ø"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Manj težav pri svojem delu za vse javne uslužbence, katerih delo se navezuje na kmetijska gospodarstva.</a:t>
            </a: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marL="0" indent="0">
              <a:buNone/>
            </a:pPr>
            <a:r>
              <a:rPr lang="sl-SI" sz="2000" dirty="0"/>
              <a:t> </a:t>
            </a:r>
          </a:p>
        </p:txBody>
      </p:sp>
      <p:sp>
        <p:nvSpPr>
          <p:cNvPr id="4" name="Levo ukrivljena puščica 3"/>
          <p:cNvSpPr/>
          <p:nvPr/>
        </p:nvSpPr>
        <p:spPr>
          <a:xfrm>
            <a:off x="8050138" y="1922804"/>
            <a:ext cx="598206" cy="97422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221" y="2941604"/>
            <a:ext cx="621846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6107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34106" y="190056"/>
            <a:ext cx="3133935" cy="369332"/>
          </a:xfrm>
        </p:spPr>
        <p:txBody>
          <a:bodyPr/>
          <a:lstStyle/>
          <a:p>
            <a:r>
              <a:rPr lang="sl-SI" sz="2400" b="1" dirty="0" smtClean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POGOVOR Z NOSILCEM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71425" y="1751887"/>
            <a:ext cx="7201025" cy="4512179"/>
          </a:xfrm>
        </p:spPr>
        <p:txBody>
          <a:bodyPr/>
          <a:lstStyle/>
          <a:p>
            <a:pPr marL="0" indent="0">
              <a:buNone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EVIDENCE: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Tudi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feromonske vabe in lepljive plošče so uvrščene v seznam FFS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, zato mora biti njihova uporaba evidentirana v evidencah FFS.  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KMG, ki je vključen v KOPOP  mora 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voditi evidence za vse kmetijske površine 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KMG in ne le za tiste, ki imajo zahtevek KOPOP (</a:t>
            </a:r>
            <a:r>
              <a:rPr lang="sl-SI" sz="1600" dirty="0" err="1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npr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: v KOPOP so vključene samo njivske površine, vendar je potrebno v evidence zavesti tudi gnojenje in </a:t>
            </a:r>
            <a:r>
              <a:rPr lang="sl-SI" sz="1600" dirty="0" err="1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tretiranje</a:t>
            </a:r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vinograda, ki ni v KOPOP).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 kolikor ima posamezen KMG del površin tudi preko nacionalnih meja, je potrebno uporabo škropiv in gnojil na teh površinah zavesti v zbirnike.</a:t>
            </a:r>
          </a:p>
          <a:p>
            <a:r>
              <a:rPr lang="sl-SI" sz="1600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V kolikor se več KMG združi in skupno kupijo večjo količino gnojil, ki si jih kasneje medsebojno razdelijo, je potrebno tudi te količine uvrstiti v zbirnike  na eni strani kot oddajo in na drugi strani kot prejem.</a:t>
            </a:r>
            <a:endParaRPr lang="sl-SI" sz="1600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669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66" y="1669774"/>
            <a:ext cx="3409623" cy="484491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874" y="1759226"/>
            <a:ext cx="3331930" cy="4755460"/>
          </a:xfrm>
          <a:prstGeom prst="rect">
            <a:avLst/>
          </a:prstGeom>
        </p:spPr>
      </p:pic>
      <p:sp>
        <p:nvSpPr>
          <p:cNvPr id="6" name="Naslov 1"/>
          <p:cNvSpPr txBox="1">
            <a:spLocks/>
          </p:cNvSpPr>
          <p:nvPr/>
        </p:nvSpPr>
        <p:spPr bwMode="auto">
          <a:xfrm>
            <a:off x="5766586" y="167860"/>
            <a:ext cx="3137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2400" b="1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latin typeface="Republika" pitchFamily="2" charset="-18"/>
                <a:ea typeface="+mj-ea"/>
                <a:cs typeface="+mj-cs"/>
              </a:defRPr>
            </a:lvl1pPr>
            <a:lvl2pPr>
              <a:defRPr sz="4400"/>
            </a:lvl2pPr>
            <a:lvl3pPr>
              <a:defRPr sz="4400"/>
            </a:lvl3pPr>
            <a:lvl4pPr>
              <a:defRPr sz="4400"/>
            </a:lvl4pPr>
            <a:lvl5pPr>
              <a:defRPr sz="4400"/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sl-SI" dirty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</a:rPr>
              <a:t>POGOVOR Z NOSILCEM</a:t>
            </a:r>
            <a:endParaRPr lang="sl-SI" dirty="0"/>
          </a:p>
        </p:txBody>
      </p:sp>
      <p:sp>
        <p:nvSpPr>
          <p:cNvPr id="2" name="Pravokotnik 1"/>
          <p:cNvSpPr/>
          <p:nvPr/>
        </p:nvSpPr>
        <p:spPr>
          <a:xfrm>
            <a:off x="3114135" y="1023443"/>
            <a:ext cx="5684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  <a:cs typeface="Arial" pitchFamily="34" charset="0"/>
              </a:rPr>
              <a:t>Vsa navodila za ustrezno uporabo evidenc so zbrana v Navodilih za vodenje enotnih predpisanih evidenc.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5191" y="2562046"/>
            <a:ext cx="1183872" cy="162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10622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besedila 2"/>
          <p:cNvSpPr>
            <a:spLocks noGrp="1"/>
          </p:cNvSpPr>
          <p:nvPr>
            <p:ph type="body" sz="quarter" idx="13"/>
          </p:nvPr>
        </p:nvSpPr>
        <p:spPr>
          <a:xfrm>
            <a:off x="971426" y="2616523"/>
            <a:ext cx="6905749" cy="4616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sl-SI" sz="3000" b="1" dirty="0">
                <a:ln>
                  <a:solidFill>
                    <a:schemeClr val="tx2"/>
                  </a:solidFill>
                </a:ln>
                <a:solidFill>
                  <a:srgbClr val="92D050"/>
                </a:solidFill>
                <a:latin typeface="Republika" pitchFamily="2" charset="-18"/>
                <a:ea typeface="+mj-ea"/>
                <a:cs typeface="+mj-cs"/>
              </a:rPr>
              <a:t>HVALA</a:t>
            </a:r>
            <a:r>
              <a:rPr lang="sl-SI" sz="3000" b="1" dirty="0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latin typeface="Republika" pitchFamily="2" charset="-18"/>
                <a:ea typeface="+mj-ea"/>
                <a:cs typeface="+mj-cs"/>
              </a:rPr>
              <a:t>  </a:t>
            </a:r>
            <a:r>
              <a:rPr lang="sl-SI" sz="3000" b="1" dirty="0">
                <a:ln>
                  <a:solidFill>
                    <a:schemeClr val="tx2"/>
                  </a:solidFill>
                </a:ln>
                <a:solidFill>
                  <a:srgbClr val="92D050"/>
                </a:solidFill>
                <a:latin typeface="Republika" pitchFamily="2" charset="-18"/>
                <a:ea typeface="+mj-ea"/>
                <a:cs typeface="+mj-cs"/>
              </a:rPr>
              <a:t>ZA  POZORNOST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0937" y="3561989"/>
            <a:ext cx="3006725" cy="1258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7387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0000" y="378063"/>
            <a:ext cx="4074000" cy="1046440"/>
          </a:xfrm>
        </p:spPr>
        <p:txBody>
          <a:bodyPr/>
          <a:lstStyle/>
          <a:p>
            <a:r>
              <a:rPr lang="sl-SI" sz="2400" b="1" dirty="0" smtClean="0">
                <a:ln>
                  <a:solidFill>
                    <a:schemeClr val="tx2"/>
                  </a:solidFill>
                </a:ln>
                <a:solidFill>
                  <a:schemeClr val="accent1"/>
                </a:solidFill>
                <a:latin typeface="Republika" pitchFamily="2" charset="-18"/>
              </a:rPr>
              <a:t>PREGLED POVRŠIN V GRAFIKI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71425" y="1862983"/>
            <a:ext cx="7201025" cy="4004417"/>
          </a:xfrm>
        </p:spPr>
        <p:txBody>
          <a:bodyPr/>
          <a:lstStyle/>
          <a:p>
            <a:pPr marL="0" indent="0">
              <a:buNone/>
            </a:pP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Pri 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pregledu površin na ekranu bodite pozorni na ustreznost rabe</a:t>
            </a:r>
            <a:r>
              <a:rPr lang="pl-PL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, ki je določena posamezni površini. V</a:t>
            </a:r>
            <a:r>
              <a:rPr lang="sl-SI" sz="1600" b="1" dirty="0" err="1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ečje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površine je potrebno obvezno približati, da se vidi ustreznost rabe</a:t>
            </a:r>
            <a:r>
              <a:rPr lang="sl-SI" sz="1600" b="1" dirty="0" smtClean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.</a:t>
            </a:r>
          </a:p>
          <a:p>
            <a:pPr marL="0" indent="0">
              <a:buNone/>
            </a:pPr>
            <a:endParaRPr lang="sl-SI" sz="1600" b="1" dirty="0">
              <a:solidFill>
                <a:srgbClr val="000000"/>
              </a:solidFill>
              <a:latin typeface="Republika" panose="02000506040000020004" pitchFamily="2" charset="-18"/>
              <a:ea typeface="Calibri"/>
            </a:endParaRPr>
          </a:p>
          <a:p>
            <a:pPr marL="0" indent="0">
              <a:buNone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Določena raba 1300 (trajni travnik), moral bi biti trajni nasad (1222, 1221, 1211)</a:t>
            </a:r>
          </a:p>
          <a:p>
            <a:pPr marL="0" indent="0">
              <a:buNone/>
            </a:pPr>
            <a:r>
              <a:rPr lang="sl-SI" sz="2000" dirty="0" smtClean="0"/>
              <a:t>                                       </a:t>
            </a: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70915"/>
            <a:ext cx="3272118" cy="283526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165" y="4270764"/>
            <a:ext cx="2787776" cy="233789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376" y="3552498"/>
            <a:ext cx="2550014" cy="246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2943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70982" y="232786"/>
            <a:ext cx="4074000" cy="369332"/>
          </a:xfrm>
        </p:spPr>
        <p:txBody>
          <a:bodyPr/>
          <a:lstStyle/>
          <a:p>
            <a:r>
              <a:rPr lang="sl-SI" sz="2400" b="1" dirty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PREGLED POVRŠIN V GRAFIKI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71426" y="1651118"/>
            <a:ext cx="7201025" cy="3995871"/>
          </a:xfrm>
        </p:spPr>
        <p:txBody>
          <a:bodyPr/>
          <a:lstStyle/>
          <a:p>
            <a:pPr marL="0" lvl="0" indent="0">
              <a:buNone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Prijavljena raba trajni nasad, po izvedeni kontroli določen trajni travnik.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848" y="2287099"/>
            <a:ext cx="2689474" cy="20761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47" y="2208139"/>
            <a:ext cx="2706711" cy="2285547"/>
          </a:xfrm>
          <a:prstGeom prst="rect">
            <a:avLst/>
          </a:prstGeom>
        </p:spPr>
      </p:pic>
      <p:sp>
        <p:nvSpPr>
          <p:cNvPr id="6" name="Desna puščica 5"/>
          <p:cNvSpPr/>
          <p:nvPr/>
        </p:nvSpPr>
        <p:spPr>
          <a:xfrm>
            <a:off x="3786593" y="3192436"/>
            <a:ext cx="706630" cy="4571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347" y="4643718"/>
            <a:ext cx="2706711" cy="203498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49" y="4493686"/>
            <a:ext cx="2665426" cy="218501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543" y="5669020"/>
            <a:ext cx="737680" cy="1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033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70982" y="232786"/>
            <a:ext cx="4074000" cy="369332"/>
          </a:xfrm>
        </p:spPr>
        <p:txBody>
          <a:bodyPr/>
          <a:lstStyle/>
          <a:p>
            <a:r>
              <a:rPr lang="sl-SI" sz="2400" b="1" dirty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PREGLED POVRŠIN V GRAFIKI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71426" y="1651118"/>
            <a:ext cx="7201025" cy="3995871"/>
          </a:xfrm>
        </p:spPr>
        <p:txBody>
          <a:bodyPr/>
          <a:lstStyle/>
          <a:p>
            <a:pPr marL="0" lvl="0" indent="0">
              <a:buNone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Neizločene ceste in utrjeni kolovozi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30" y="1982541"/>
            <a:ext cx="3347636" cy="2922395"/>
          </a:xfrm>
          <a:prstGeom prst="rect">
            <a:avLst/>
          </a:prstGeom>
        </p:spPr>
      </p:pic>
      <p:sp>
        <p:nvSpPr>
          <p:cNvPr id="6" name="Desna puščica 5"/>
          <p:cNvSpPr/>
          <p:nvPr/>
        </p:nvSpPr>
        <p:spPr>
          <a:xfrm>
            <a:off x="1796421" y="2888476"/>
            <a:ext cx="706630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81" y="1795223"/>
            <a:ext cx="3565979" cy="2881732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266" y="3833832"/>
            <a:ext cx="737680" cy="103641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701" y="4676955"/>
            <a:ext cx="2731245" cy="2054530"/>
          </a:xfrm>
          <a:prstGeom prst="rect">
            <a:avLst/>
          </a:prstGeom>
        </p:spPr>
      </p:pic>
      <p:sp>
        <p:nvSpPr>
          <p:cNvPr id="18" name="Kotna puščica gor 17"/>
          <p:cNvSpPr/>
          <p:nvPr/>
        </p:nvSpPr>
        <p:spPr>
          <a:xfrm>
            <a:off x="7350107" y="4789568"/>
            <a:ext cx="726392" cy="230736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335643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70982" y="232786"/>
            <a:ext cx="4074000" cy="369332"/>
          </a:xfrm>
        </p:spPr>
        <p:txBody>
          <a:bodyPr/>
          <a:lstStyle/>
          <a:p>
            <a:r>
              <a:rPr lang="sl-SI" sz="2400" b="1" dirty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PREGLED POVRŠIN V GRAFIKI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3"/>
          </p:nvPr>
        </p:nvSpPr>
        <p:spPr>
          <a:xfrm>
            <a:off x="971426" y="1401510"/>
            <a:ext cx="7201025" cy="5144569"/>
          </a:xfrm>
        </p:spPr>
        <p:txBody>
          <a:bodyPr/>
          <a:lstStyle/>
          <a:p>
            <a:pPr marL="0" lvl="0" indent="0">
              <a:buNone/>
            </a:pP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Mejica je neupravičena, če je med mejico in BLOK-om, ki mu je pripisana, vodotok, cesta v javni uporabi oziroma pozidana površina. Kjer </a:t>
            </a:r>
            <a:r>
              <a:rPr lang="sl-SI" sz="1600" b="1" dirty="0" err="1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buffer</a:t>
            </a:r>
            <a:r>
              <a:rPr lang="sl-SI" sz="1600" b="1" dirty="0">
                <a:solidFill>
                  <a:srgbClr val="000000"/>
                </a:solidFill>
                <a:latin typeface="Republika" panose="02000506040000020004" pitchFamily="2" charset="-18"/>
                <a:ea typeface="Calibri"/>
              </a:rPr>
              <a:t> mejice sega v neupravičeno rabo, je mejica neupravičena.</a:t>
            </a:r>
          </a:p>
          <a:p>
            <a:pPr marL="0" lvl="0" indent="0">
              <a:buNone/>
            </a:pPr>
            <a:endParaRPr lang="sl-SI" dirty="0"/>
          </a:p>
        </p:txBody>
      </p:sp>
      <p:sp>
        <p:nvSpPr>
          <p:cNvPr id="6" name="Desna puščica 5"/>
          <p:cNvSpPr/>
          <p:nvPr/>
        </p:nvSpPr>
        <p:spPr>
          <a:xfrm>
            <a:off x="5672897" y="4219736"/>
            <a:ext cx="250292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2857225"/>
            <a:ext cx="3805369" cy="283956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418" y="2472654"/>
            <a:ext cx="1537983" cy="418812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41" y="3971365"/>
            <a:ext cx="3008886" cy="234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490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19707" y="214669"/>
            <a:ext cx="4074000" cy="369332"/>
          </a:xfrm>
        </p:spPr>
        <p:txBody>
          <a:bodyPr/>
          <a:lstStyle/>
          <a:p>
            <a:r>
              <a:rPr lang="sl-SI" sz="2400" b="1" dirty="0">
                <a:ln>
                  <a:solidFill>
                    <a:srgbClr val="000000"/>
                  </a:solidFill>
                </a:ln>
                <a:solidFill>
                  <a:srgbClr val="4F81BD"/>
                </a:solidFill>
                <a:latin typeface="Republika" pitchFamily="2" charset="-18"/>
              </a:rPr>
              <a:t>PREGLED POVRŠIN V GRAFIKI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51" y="2232212"/>
            <a:ext cx="4038156" cy="302861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394" y="4366268"/>
            <a:ext cx="3571313" cy="24917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8" y="1567634"/>
            <a:ext cx="3571313" cy="26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39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921" y="670143"/>
            <a:ext cx="4500126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jeZBesedilom 4"/>
          <p:cNvSpPr txBox="1"/>
          <p:nvPr/>
        </p:nvSpPr>
        <p:spPr>
          <a:xfrm>
            <a:off x="1347019" y="241166"/>
            <a:ext cx="7910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  <a:ea typeface="+mj-ea"/>
                <a:cs typeface="+mj-cs"/>
              </a:rPr>
              <a:t>Fotografije</a:t>
            </a: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</a:rPr>
              <a:t> </a:t>
            </a:r>
            <a:r>
              <a:rPr lang="sl-SI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epublika" panose="02000506040000020004" pitchFamily="2" charset="-18"/>
                <a:ea typeface="+mj-ea"/>
                <a:cs typeface="+mj-cs"/>
              </a:rPr>
              <a:t>površin s sumom, da se ne izvaja minimalna aktivnost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35606"/>
            <a:ext cx="4550380" cy="312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3205" y="670143"/>
            <a:ext cx="469079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3205" y="3735606"/>
            <a:ext cx="469079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6987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01629"/>
            <a:ext cx="4497469" cy="299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0906" y="806895"/>
            <a:ext cx="4703094" cy="297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 cstate="print"/>
          <a:srcRect b="6194"/>
          <a:stretch>
            <a:fillRect/>
          </a:stretch>
        </p:blipFill>
        <p:spPr bwMode="auto">
          <a:xfrm>
            <a:off x="4440906" y="3797190"/>
            <a:ext cx="4703094" cy="307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jeZBesedilom 5"/>
          <p:cNvSpPr txBox="1"/>
          <p:nvPr/>
        </p:nvSpPr>
        <p:spPr>
          <a:xfrm>
            <a:off x="408037" y="244275"/>
            <a:ext cx="8499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Ugotovljeno </a:t>
            </a: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Republika" panose="02000506040000020004" pitchFamily="2" charset="-18"/>
                <a:ea typeface="+mj-ea"/>
                <a:cs typeface="+mj-cs"/>
              </a:rPr>
              <a:t>neobdelano</a:t>
            </a:r>
            <a:r>
              <a:rPr lang="sl-SI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kmetijsko zemljišče, tujerodne invazivne rastline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80" y="3628436"/>
            <a:ext cx="4440907" cy="307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8695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26_si10-cgp-mpe-PREDLOGA-2007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DU 2010">
      <a:dk1>
        <a:srgbClr val="999999"/>
      </a:dk1>
      <a:lt1>
        <a:sysClr val="window" lastClr="FFFFFF"/>
      </a:lt1>
      <a:dk2>
        <a:srgbClr val="000000"/>
      </a:dk2>
      <a:lt2>
        <a:srgbClr val="D8D8D8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U 2010">
    <a:dk1>
      <a:srgbClr val="999999"/>
    </a:dk1>
    <a:lt1>
      <a:sysClr val="window" lastClr="FFFFFF"/>
    </a:lt1>
    <a:dk2>
      <a:srgbClr val="000000"/>
    </a:dk2>
    <a:lt2>
      <a:srgbClr val="D8D8D8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026_si10-cgp-mpe-PREDLOGA-2007</Template>
  <TotalTime>27005</TotalTime>
  <Words>1225</Words>
  <Application>Microsoft Office PowerPoint</Application>
  <PresentationFormat>Diaprojekcija na zaslonu (4:3)</PresentationFormat>
  <Paragraphs>101</Paragraphs>
  <Slides>22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3</vt:i4>
      </vt:variant>
      <vt:variant>
        <vt:lpstr>Naslovi diapozitivov</vt:lpstr>
      </vt:variant>
      <vt:variant>
        <vt:i4>22</vt:i4>
      </vt:variant>
    </vt:vector>
  </HeadingPairs>
  <TitlesOfParts>
    <vt:vector size="30" baseType="lpstr">
      <vt:lpstr>Arial</vt:lpstr>
      <vt:lpstr>Republika</vt:lpstr>
      <vt:lpstr>Calibri</vt:lpstr>
      <vt:lpstr>Times New Roman</vt:lpstr>
      <vt:lpstr>Wingdings</vt:lpstr>
      <vt:lpstr>026_si10-cgp-mpe-PREDLOGA-2007</vt:lpstr>
      <vt:lpstr>Custom Design</vt:lpstr>
      <vt:lpstr>1_Custom Design</vt:lpstr>
      <vt:lpstr> </vt:lpstr>
      <vt:lpstr>POLNA IZPLAČILA </vt:lpstr>
      <vt:lpstr>PREGLED POVRŠIN V GRAFIKI </vt:lpstr>
      <vt:lpstr>PREGLED POVRŠIN V GRAFIKI</vt:lpstr>
      <vt:lpstr>PREGLED POVRŠIN V GRAFIKI</vt:lpstr>
      <vt:lpstr>PREGLED POVRŠIN V GRAFIKI</vt:lpstr>
      <vt:lpstr>PREGLED POVRŠIN V GRAFIKI</vt:lpstr>
      <vt:lpstr>Diapozitiv 8</vt:lpstr>
      <vt:lpstr>Diapozitiv 9</vt:lpstr>
      <vt:lpstr>Diapozitiv 10</vt:lpstr>
      <vt:lpstr>POGOVOR Z NOSILCEM</vt:lpstr>
      <vt:lpstr>POGOVOR Z NOSILCEM</vt:lpstr>
      <vt:lpstr>POGOVOR Z NOSILCEM</vt:lpstr>
      <vt:lpstr>Diapozitiv 14</vt:lpstr>
      <vt:lpstr>POGOVOR Z NOSILCEM</vt:lpstr>
      <vt:lpstr>Operacije, ki so se po rezultatih izvedenih kontrolah izkazale kot najbolj kritične:</vt:lpstr>
      <vt:lpstr>POGOVOR Z NOSILCEM</vt:lpstr>
      <vt:lpstr>Diapozitiv 18</vt:lpstr>
      <vt:lpstr>POGOVOR Z NOSILCEM</vt:lpstr>
      <vt:lpstr>POGOVOR Z NOSILCEM</vt:lpstr>
      <vt:lpstr>Diapozitiv 21</vt:lpstr>
      <vt:lpstr>Diapozitiv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MKGP</dc:creator>
  <cp:lastModifiedBy>User</cp:lastModifiedBy>
  <cp:revision>674</cp:revision>
  <cp:lastPrinted>2019-02-11T13:51:02Z</cp:lastPrinted>
  <dcterms:created xsi:type="dcterms:W3CDTF">2010-11-10T14:19:28Z</dcterms:created>
  <dcterms:modified xsi:type="dcterms:W3CDTF">2019-02-11T20:16:26Z</dcterms:modified>
</cp:coreProperties>
</file>