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29" r:id="rId3"/>
    <p:sldId id="307" r:id="rId4"/>
    <p:sldId id="310" r:id="rId5"/>
    <p:sldId id="301" r:id="rId6"/>
    <p:sldId id="334" r:id="rId7"/>
    <p:sldId id="335" r:id="rId8"/>
    <p:sldId id="330" r:id="rId9"/>
    <p:sldId id="336" r:id="rId10"/>
    <p:sldId id="328" r:id="rId11"/>
    <p:sldId id="337" r:id="rId12"/>
    <p:sldId id="309" r:id="rId13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59" autoAdjust="0"/>
  </p:normalViewPr>
  <p:slideViewPr>
    <p:cSldViewPr>
      <p:cViewPr varScale="1">
        <p:scale>
          <a:sx n="105" d="100"/>
          <a:sy n="105" d="100"/>
        </p:scale>
        <p:origin x="11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F16B-523B-47D4-BC62-AB74C385508C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E18CF-775E-4C54-AE94-F8D569B204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84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6A9B-B588-45E5-B84D-17AD61EE30D2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D18F-D226-473A-9D4C-20D97F0FC6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91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5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8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0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4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pPr/>
              <a:t>11. 02. 2019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11. 02. 2019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416824" cy="2016224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prstClr val="white"/>
                </a:solidFill>
              </a:rPr>
              <a:t>Ukrep </a:t>
            </a:r>
            <a:r>
              <a:rPr lang="sl-SI" sz="4800" b="1" dirty="0" smtClean="0">
                <a:solidFill>
                  <a:prstClr val="white"/>
                </a:solidFill>
              </a:rPr>
              <a:t>dobrobit </a:t>
            </a:r>
            <a:r>
              <a:rPr lang="sl-SI" sz="4800" b="1" dirty="0">
                <a:solidFill>
                  <a:prstClr val="white"/>
                </a:solidFill>
              </a:rPr>
              <a:t>živali </a:t>
            </a:r>
            <a:r>
              <a:rPr lang="sl-SI" sz="4800" b="1" dirty="0" smtClean="0">
                <a:solidFill>
                  <a:prstClr val="white"/>
                </a:solidFill>
              </a:rPr>
              <a:t>v letu 2019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" name="Podnaslov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840760" cy="504056"/>
          </a:xfrm>
        </p:spPr>
        <p:txBody>
          <a:bodyPr>
            <a:noAutofit/>
          </a:bodyPr>
          <a:lstStyle/>
          <a:p>
            <a:pPr lvl="0" algn="l"/>
            <a:r>
              <a:rPr lang="sl-SI" sz="1800" b="1" dirty="0">
                <a:solidFill>
                  <a:prstClr val="white"/>
                </a:solidFill>
              </a:rPr>
              <a:t>Peter Nagode</a:t>
            </a:r>
          </a:p>
          <a:p>
            <a:pPr lvl="0" algn="l"/>
            <a:r>
              <a:rPr lang="sl-SI" sz="1600" dirty="0" smtClean="0">
                <a:solidFill>
                  <a:prstClr val="white"/>
                </a:solidFill>
              </a:rPr>
              <a:t>JSKS, 12</a:t>
            </a:r>
            <a:r>
              <a:rPr lang="sl-SI" sz="1600" dirty="0" smtClean="0">
                <a:solidFill>
                  <a:prstClr val="white"/>
                </a:solidFill>
              </a:rPr>
              <a:t>. in 13. februar 2019</a:t>
            </a:r>
            <a:endParaRPr lang="sl-SI" sz="1600" dirty="0">
              <a:solidFill>
                <a:prstClr val="white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</a:rPr>
              <a:t>Zahtevek za operacijo </a:t>
            </a:r>
            <a:r>
              <a:rPr lang="sl-SI" sz="3200" b="1" dirty="0">
                <a:solidFill>
                  <a:srgbClr val="71BF43"/>
                </a:solidFill>
              </a:rPr>
              <a:t>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899592" y="2286209"/>
            <a:ext cx="7344816" cy="3591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/>
              <a:t>Upravičenec, ki oddaja zahtevek za operacijo </a:t>
            </a:r>
            <a:r>
              <a:rPr lang="sl-SI" sz="2000" dirty="0" smtClean="0"/>
              <a:t>DŽ – </a:t>
            </a:r>
            <a:r>
              <a:rPr lang="sl-SI" sz="2000" dirty="0"/>
              <a:t>drobnica, </a:t>
            </a:r>
            <a:r>
              <a:rPr lang="sl-SI" sz="2000" dirty="0" smtClean="0"/>
              <a:t>mora zahtevek </a:t>
            </a:r>
            <a:r>
              <a:rPr lang="sl-SI" sz="2000" dirty="0"/>
              <a:t> </a:t>
            </a:r>
            <a:r>
              <a:rPr lang="sl-SI" sz="2000" dirty="0" smtClean="0"/>
              <a:t>vložiti </a:t>
            </a:r>
            <a:r>
              <a:rPr lang="sl-SI" sz="2000" dirty="0"/>
              <a:t>najpozneje do vključno </a:t>
            </a:r>
            <a:r>
              <a:rPr lang="sl-SI" sz="2000" b="1" dirty="0" smtClean="0"/>
              <a:t>3. </a:t>
            </a:r>
            <a:r>
              <a:rPr lang="sl-SI" sz="2000" b="1" dirty="0"/>
              <a:t> maja </a:t>
            </a:r>
            <a:r>
              <a:rPr lang="sl-SI" sz="2000" b="1" dirty="0" smtClean="0"/>
              <a:t>2019</a:t>
            </a:r>
            <a:r>
              <a:rPr lang="sl-SI" sz="2000" dirty="0" smtClean="0"/>
              <a:t>.</a:t>
            </a:r>
            <a:endParaRPr lang="sl-SI" sz="2000" dirty="0"/>
          </a:p>
          <a:p>
            <a:pPr marL="0" indent="0">
              <a:buNone/>
            </a:pPr>
            <a:endParaRPr lang="sl-SI" sz="2000" b="1" dirty="0">
              <a:solidFill>
                <a:srgbClr val="FF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l-SI" sz="2000" b="1" dirty="0" smtClean="0"/>
              <a:t>Število </a:t>
            </a:r>
            <a:r>
              <a:rPr lang="sl-SI" sz="2000" b="1" dirty="0"/>
              <a:t>drobnice na zahtevku za operacijo DŽ – drobnica ne sme presegati števila drobnice prijavljenega v </a:t>
            </a:r>
            <a:r>
              <a:rPr lang="sl-SI" sz="2000" b="1" dirty="0" smtClean="0"/>
              <a:t>Centralni register drobnice (CRD) </a:t>
            </a:r>
            <a:r>
              <a:rPr lang="sl-SI" sz="2000" b="1" dirty="0"/>
              <a:t>na dan 1. </a:t>
            </a:r>
            <a:r>
              <a:rPr lang="sl-SI" sz="2000" b="1" dirty="0" smtClean="0"/>
              <a:t>februar. Če </a:t>
            </a:r>
            <a:r>
              <a:rPr lang="sl-SI" sz="2000" b="1" dirty="0"/>
              <a:t>je skupno število drobnice na zahtevku večje od števila živali, prijavljenega v CRD, mora biti na zahtevku navedeno tudi število drobnice, ki je na kmetijsko gospodarstvo prišla od vključno 2. februarja </a:t>
            </a:r>
            <a:r>
              <a:rPr lang="sl-SI" sz="2000" b="1" dirty="0" smtClean="0"/>
              <a:t>2019 </a:t>
            </a:r>
            <a:r>
              <a:rPr lang="sl-SI" sz="2000" b="1" dirty="0"/>
              <a:t>do datuma vnosa zahtevka, in številke spremnih listov za to drobnico.</a:t>
            </a:r>
          </a:p>
          <a:p>
            <a:pPr marL="0" lvl="0" indent="0">
              <a:spcBef>
                <a:spcPts val="600"/>
              </a:spcBef>
              <a:buNone/>
            </a:pPr>
            <a:endParaRPr lang="sl-S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62281" cy="6858001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71BF43"/>
                </a:solidFill>
              </a:rPr>
              <a:t>Hvala za pozornost!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98" y="1916832"/>
            <a:ext cx="5218883" cy="39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Ukrep </a:t>
            </a:r>
            <a:r>
              <a:rPr lang="sl-SI" sz="3200" b="1" dirty="0" smtClean="0">
                <a:solidFill>
                  <a:srgbClr val="71BF43"/>
                </a:solidFill>
              </a:rPr>
              <a:t>DŽ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19572" y="1459724"/>
            <a:ext cx="7704856" cy="2160240"/>
          </a:xfrm>
        </p:spPr>
        <p:txBody>
          <a:bodyPr>
            <a:no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sl-SI" sz="2800" b="1" dirty="0">
                <a:solidFill>
                  <a:prstClr val="black"/>
                </a:solidFill>
              </a:rPr>
              <a:t>Ukrep DŽ se </a:t>
            </a:r>
            <a:r>
              <a:rPr lang="sl-SI" sz="2800" b="1" dirty="0" smtClean="0">
                <a:solidFill>
                  <a:prstClr val="black"/>
                </a:solidFill>
              </a:rPr>
              <a:t>bo tudi v </a:t>
            </a:r>
            <a:r>
              <a:rPr lang="sl-SI" sz="2800" b="1" dirty="0">
                <a:solidFill>
                  <a:prstClr val="black"/>
                </a:solidFill>
              </a:rPr>
              <a:t>letu </a:t>
            </a:r>
            <a:r>
              <a:rPr lang="sl-SI" sz="2800" b="1" dirty="0" smtClean="0">
                <a:solidFill>
                  <a:prstClr val="black"/>
                </a:solidFill>
              </a:rPr>
              <a:t>2019 izvajal </a:t>
            </a:r>
            <a:r>
              <a:rPr lang="sl-SI" sz="2800" b="1" dirty="0">
                <a:solidFill>
                  <a:prstClr val="black"/>
                </a:solidFill>
              </a:rPr>
              <a:t>v treh operacijah, in sicer za</a:t>
            </a:r>
            <a:r>
              <a:rPr lang="sl-SI" sz="2800" b="1" dirty="0" smtClean="0">
                <a:solidFill>
                  <a:prstClr val="black"/>
                </a:solidFill>
              </a:rPr>
              <a:t>:</a:t>
            </a:r>
            <a:endParaRPr lang="sl-SI" sz="2800" b="1" dirty="0">
              <a:solidFill>
                <a:prstClr val="black"/>
              </a:solidFill>
            </a:endParaRPr>
          </a:p>
          <a:p>
            <a:pPr marL="542925" lvl="0" indent="-276225">
              <a:spcBef>
                <a:spcPts val="0"/>
              </a:spcBef>
            </a:pPr>
            <a:r>
              <a:rPr lang="sl-SI" sz="2800" b="1" dirty="0">
                <a:solidFill>
                  <a:prstClr val="black"/>
                </a:solidFill>
              </a:rPr>
              <a:t>prašiče </a:t>
            </a:r>
            <a:r>
              <a:rPr lang="sl-SI" sz="2800" dirty="0" smtClean="0">
                <a:solidFill>
                  <a:prstClr val="black"/>
                </a:solidFill>
              </a:rPr>
              <a:t>(operacija DŽ </a:t>
            </a:r>
            <a:r>
              <a:rPr lang="sl-SI" sz="2800" dirty="0">
                <a:solidFill>
                  <a:prstClr val="black"/>
                </a:solidFill>
              </a:rPr>
              <a:t>– prašiči), </a:t>
            </a:r>
          </a:p>
          <a:p>
            <a:pPr marL="542925" indent="-276225">
              <a:spcBef>
                <a:spcPts val="0"/>
              </a:spcBef>
            </a:pPr>
            <a:r>
              <a:rPr lang="sl-SI" sz="2800" b="1" dirty="0">
                <a:solidFill>
                  <a:prstClr val="black"/>
                </a:solidFill>
              </a:rPr>
              <a:t>govedo </a:t>
            </a:r>
            <a:r>
              <a:rPr lang="sl-SI" sz="2800" dirty="0">
                <a:solidFill>
                  <a:prstClr val="black"/>
                </a:solidFill>
              </a:rPr>
              <a:t>(operacija DŽ – govedo) in</a:t>
            </a:r>
          </a:p>
          <a:p>
            <a:pPr marL="542925" indent="-276225">
              <a:spcBef>
                <a:spcPts val="0"/>
              </a:spcBef>
            </a:pPr>
            <a:r>
              <a:rPr lang="sl-SI" sz="2800" b="1" dirty="0">
                <a:solidFill>
                  <a:prstClr val="black"/>
                </a:solidFill>
              </a:rPr>
              <a:t>drobnico </a:t>
            </a:r>
            <a:r>
              <a:rPr lang="sl-SI" sz="2800" dirty="0">
                <a:solidFill>
                  <a:prstClr val="black"/>
                </a:solidFill>
              </a:rPr>
              <a:t>(operacija DŽ – drobnica).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74465" y="4293096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b="1" dirty="0" smtClean="0">
                <a:solidFill>
                  <a:srgbClr val="71BF43"/>
                </a:solidFill>
                <a:ea typeface="+mj-ea"/>
                <a:cs typeface="+mj-cs"/>
              </a:rPr>
              <a:t>Pravna podlaga</a:t>
            </a:r>
          </a:p>
          <a:p>
            <a:pPr lvl="0"/>
            <a:endParaRPr lang="sl-SI" sz="1000" b="1" dirty="0" smtClean="0">
              <a:solidFill>
                <a:srgbClr val="71BF43"/>
              </a:solidFill>
              <a:ea typeface="+mj-ea"/>
              <a:cs typeface="+mj-cs"/>
            </a:endParaRPr>
          </a:p>
          <a:p>
            <a:pPr lvl="0"/>
            <a:r>
              <a:rPr kumimoji="0" lang="sl-SI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Uredba o ukrepu dobrobit živali iz Programa razvoja podeželja Republike Slovenije za obdobje 2014–2020 v letu 2019 </a:t>
            </a:r>
            <a:r>
              <a:rPr kumimoji="0" lang="sl-S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(Uradni list RS, št. </a:t>
            </a:r>
            <a:r>
              <a:rPr lang="sl-SI" sz="2200" b="1" kern="0" dirty="0" smtClean="0"/>
              <a:t>81/18</a:t>
            </a:r>
            <a:r>
              <a:rPr kumimoji="0" lang="sl-S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97" y="3264750"/>
            <a:ext cx="1559757" cy="11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9891"/>
            <a:ext cx="1584176" cy="94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17" y="1916833"/>
            <a:ext cx="1399035" cy="12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1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71" y="0"/>
            <a:ext cx="916037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60840" cy="850106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</a:rPr>
              <a:t>Operacija DŽ – prašiči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1366" y="1412776"/>
            <a:ext cx="8064896" cy="489654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0000"/>
                </a:solidFill>
              </a:rPr>
              <a:t>Sporočanje staleža prašičev:</a:t>
            </a:r>
          </a:p>
          <a:p>
            <a:pPr marL="0" indent="0">
              <a:buNone/>
            </a:pPr>
            <a:endParaRPr lang="sl-SI" sz="1800" dirty="0" smtClean="0">
              <a:solidFill>
                <a:srgbClr val="000000"/>
              </a:solidFill>
            </a:endParaRPr>
          </a:p>
          <a:p>
            <a:r>
              <a:rPr lang="sl-SI" sz="2000" dirty="0">
                <a:ea typeface="Times New Roman"/>
                <a:cs typeface="Times New Roman"/>
              </a:rPr>
              <a:t>o</a:t>
            </a:r>
            <a:r>
              <a:rPr lang="sl-SI" sz="2000" dirty="0" smtClean="0">
                <a:ea typeface="Times New Roman"/>
                <a:cs typeface="Times New Roman"/>
              </a:rPr>
              <a:t>d </a:t>
            </a:r>
            <a:r>
              <a:rPr lang="sl-SI" sz="2000" b="1" dirty="0" smtClean="0">
                <a:ea typeface="Times New Roman"/>
                <a:cs typeface="Times New Roman"/>
              </a:rPr>
              <a:t>1</a:t>
            </a:r>
            <a:r>
              <a:rPr lang="sl-SI" sz="2000" b="1" dirty="0">
                <a:ea typeface="Times New Roman"/>
                <a:cs typeface="Times New Roman"/>
              </a:rPr>
              <a:t>. </a:t>
            </a:r>
            <a:r>
              <a:rPr lang="sl-SI" sz="2000" b="1" dirty="0" smtClean="0">
                <a:ea typeface="Times New Roman"/>
                <a:cs typeface="Times New Roman"/>
              </a:rPr>
              <a:t>januarja 2019</a:t>
            </a:r>
            <a:r>
              <a:rPr lang="sl-SI" sz="2000" dirty="0">
                <a:ea typeface="Times New Roman"/>
                <a:cs typeface="Times New Roman"/>
              </a:rPr>
              <a:t> </a:t>
            </a:r>
            <a:r>
              <a:rPr lang="sl-SI" sz="2000" dirty="0" smtClean="0">
                <a:ea typeface="Times New Roman"/>
                <a:cs typeface="Times New Roman"/>
              </a:rPr>
              <a:t>naprej je </a:t>
            </a:r>
            <a:r>
              <a:rPr lang="sl-SI" sz="2000" dirty="0">
                <a:ea typeface="Times New Roman"/>
                <a:cs typeface="Times New Roman"/>
              </a:rPr>
              <a:t>treba po novem poleg števila plemenskih svinj, plemenskih mladic, tekačev in prašičev pitancev </a:t>
            </a:r>
            <a:r>
              <a:rPr lang="sl-SI" sz="2000" dirty="0" smtClean="0">
                <a:ea typeface="Times New Roman"/>
                <a:cs typeface="Times New Roman"/>
              </a:rPr>
              <a:t>sporočati </a:t>
            </a:r>
            <a:r>
              <a:rPr lang="sl-SI" sz="2000" dirty="0">
                <a:ea typeface="Times New Roman"/>
                <a:cs typeface="Times New Roman"/>
              </a:rPr>
              <a:t>še </a:t>
            </a:r>
            <a:r>
              <a:rPr lang="sl-SI" sz="2000" b="1" dirty="0">
                <a:ea typeface="Times New Roman"/>
                <a:cs typeface="Times New Roman"/>
              </a:rPr>
              <a:t>število sesnih </a:t>
            </a:r>
            <a:r>
              <a:rPr lang="sl-SI" sz="2000" b="1" dirty="0" smtClean="0">
                <a:ea typeface="Times New Roman"/>
                <a:cs typeface="Times New Roman"/>
              </a:rPr>
              <a:t>pujskov</a:t>
            </a:r>
            <a:r>
              <a:rPr lang="sl-SI" sz="2000" dirty="0">
                <a:ea typeface="Times New Roman"/>
                <a:cs typeface="Times New Roman"/>
              </a:rPr>
              <a:t>;</a:t>
            </a:r>
            <a:endParaRPr lang="sl-SI" sz="2000" dirty="0" smtClean="0">
              <a:ea typeface="Times New Roman"/>
              <a:cs typeface="Times New Roman"/>
            </a:endParaRPr>
          </a:p>
          <a:p>
            <a:r>
              <a:rPr lang="sl-SI" sz="2000" b="1" dirty="0">
                <a:ea typeface="Times New Roman"/>
                <a:cs typeface="Times New Roman"/>
              </a:rPr>
              <a:t>ob vnosu Zbirne vloge za leto 2019 </a:t>
            </a:r>
            <a:r>
              <a:rPr lang="sl-SI" sz="2000" b="1" dirty="0" smtClean="0">
                <a:ea typeface="Times New Roman"/>
                <a:cs typeface="Times New Roman"/>
              </a:rPr>
              <a:t>se bodo na </a:t>
            </a:r>
            <a:r>
              <a:rPr lang="sl-SI" sz="2000" b="1" dirty="0">
                <a:ea typeface="Times New Roman"/>
                <a:cs typeface="Times New Roman"/>
              </a:rPr>
              <a:t>obrazec »</a:t>
            </a:r>
            <a:r>
              <a:rPr lang="sl-SI" sz="2000" b="1" dirty="0" err="1">
                <a:ea typeface="Times New Roman"/>
                <a:cs typeface="Times New Roman"/>
              </a:rPr>
              <a:t>Stalež</a:t>
            </a:r>
            <a:r>
              <a:rPr lang="sl-SI" sz="2000" b="1" dirty="0">
                <a:ea typeface="Times New Roman"/>
                <a:cs typeface="Times New Roman"/>
              </a:rPr>
              <a:t> živali« v rubriko »Prašiči« prenesli podatki iz </a:t>
            </a:r>
            <a:r>
              <a:rPr lang="sl-SI" sz="2000" b="1" dirty="0" err="1" smtClean="0">
                <a:ea typeface="Times New Roman"/>
                <a:cs typeface="Times New Roman"/>
              </a:rPr>
              <a:t>CRPš</a:t>
            </a:r>
            <a:r>
              <a:rPr lang="sl-SI" sz="2000" b="1" dirty="0" smtClean="0">
                <a:ea typeface="Times New Roman"/>
                <a:cs typeface="Times New Roman"/>
              </a:rPr>
              <a:t> – </a:t>
            </a:r>
            <a:r>
              <a:rPr lang="sl-SI" sz="2000" dirty="0">
                <a:ea typeface="Times New Roman"/>
                <a:cs typeface="Times New Roman"/>
              </a:rPr>
              <a:t>p</a:t>
            </a:r>
            <a:r>
              <a:rPr lang="sl-SI" sz="2000" dirty="0" smtClean="0">
                <a:ea typeface="Times New Roman"/>
                <a:cs typeface="Times New Roman"/>
              </a:rPr>
              <a:t>renesen  </a:t>
            </a:r>
            <a:r>
              <a:rPr lang="sl-SI" sz="2000" dirty="0">
                <a:ea typeface="Times New Roman"/>
                <a:cs typeface="Times New Roman"/>
              </a:rPr>
              <a:t>bo podatek o sporočenem </a:t>
            </a:r>
            <a:r>
              <a:rPr lang="sl-SI" sz="2000" dirty="0" err="1">
                <a:ea typeface="Times New Roman"/>
                <a:cs typeface="Times New Roman"/>
              </a:rPr>
              <a:t>staležu</a:t>
            </a:r>
            <a:r>
              <a:rPr lang="sl-SI" sz="2000" dirty="0">
                <a:ea typeface="Times New Roman"/>
                <a:cs typeface="Times New Roman"/>
              </a:rPr>
              <a:t> prašičev za posamezno kategorijo prašičev, ki je bil  za mesec februar sporočen za operacijo DŽ – </a:t>
            </a:r>
            <a:r>
              <a:rPr lang="sl-SI" sz="2000" dirty="0" smtClean="0">
                <a:ea typeface="Times New Roman"/>
                <a:cs typeface="Times New Roman"/>
              </a:rPr>
              <a:t>prašiči , prenesenih </a:t>
            </a:r>
            <a:r>
              <a:rPr lang="sl-SI" sz="2000" dirty="0">
                <a:ea typeface="Times New Roman"/>
                <a:cs typeface="Times New Roman"/>
              </a:rPr>
              <a:t>podatkov ne bo mogoče </a:t>
            </a:r>
            <a:r>
              <a:rPr lang="sl-SI" sz="2000" dirty="0" smtClean="0">
                <a:ea typeface="Times New Roman"/>
                <a:cs typeface="Times New Roman"/>
              </a:rPr>
              <a:t>spreminjati;</a:t>
            </a:r>
          </a:p>
          <a:p>
            <a:r>
              <a:rPr lang="sl-SI" sz="2000" dirty="0" smtClean="0"/>
              <a:t>za </a:t>
            </a:r>
            <a:r>
              <a:rPr lang="sl-SI" sz="2000" dirty="0"/>
              <a:t>kategorijo "Pitanci" se podatki ne bodo prenesli, ampak jih </a:t>
            </a:r>
            <a:r>
              <a:rPr lang="sl-SI" sz="2000" dirty="0" smtClean="0"/>
              <a:t>bodo vlagatelji </a:t>
            </a:r>
            <a:r>
              <a:rPr lang="sl-SI" sz="2000" dirty="0"/>
              <a:t>vnesli sami ob vnosu Zbirne vloge, vendar pa bo izvedeno navzkrižno preverjanje vnesenih podatkov s podatki v </a:t>
            </a:r>
            <a:r>
              <a:rPr lang="sl-SI" sz="2000" dirty="0" err="1"/>
              <a:t>CRPš</a:t>
            </a:r>
            <a:r>
              <a:rPr lang="sl-SI" sz="2000" dirty="0"/>
              <a:t>. </a:t>
            </a:r>
            <a:endParaRPr lang="sl-SI" sz="2000" dirty="0">
              <a:ea typeface="Times New Roman"/>
              <a:cs typeface="Times New Roman"/>
            </a:endParaRPr>
          </a:p>
          <a:p>
            <a:pPr>
              <a:spcBef>
                <a:spcPts val="1800"/>
              </a:spcBef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375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prašiči </a:t>
            </a: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800" b="1" dirty="0" smtClean="0"/>
              <a:t>Sprememba zahteve za plemenske svinje in mladice:</a:t>
            </a:r>
          </a:p>
          <a:p>
            <a:pPr lvl="0">
              <a:spcBef>
                <a:spcPts val="1200"/>
              </a:spcBef>
            </a:pPr>
            <a:r>
              <a:rPr lang="pl-PL" sz="2000" dirty="0" smtClean="0">
                <a:solidFill>
                  <a:srgbClr val="C00000"/>
                </a:solidFill>
              </a:rPr>
              <a:t>zahteva </a:t>
            </a:r>
            <a:r>
              <a:rPr lang="pl-PL" sz="2000" dirty="0">
                <a:solidFill>
                  <a:srgbClr val="C00000"/>
                </a:solidFill>
              </a:rPr>
              <a:t>za dodatno ponudbo strukturne voluminozne </a:t>
            </a:r>
            <a:r>
              <a:rPr lang="pl-PL" sz="2000" dirty="0" smtClean="0">
                <a:solidFill>
                  <a:srgbClr val="C00000"/>
                </a:solidFill>
              </a:rPr>
              <a:t>krme: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sz="2000" u="sng" dirty="0" smtClean="0">
                <a:ea typeface="Times New Roman"/>
                <a:cs typeface="Times New Roman"/>
              </a:rPr>
              <a:t>uporaba </a:t>
            </a:r>
            <a:r>
              <a:rPr lang="sl-SI" sz="2000" u="sng" dirty="0">
                <a:ea typeface="Times New Roman"/>
                <a:cs typeface="Times New Roman"/>
              </a:rPr>
              <a:t>krmne mešanice, ki vsebuje najmanj 8 odstotkov vlaknine v suhi snovi, ni več upravičena do </a:t>
            </a:r>
            <a:r>
              <a:rPr lang="sl-SI" sz="2000" u="sng" dirty="0" smtClean="0">
                <a:ea typeface="Times New Roman"/>
                <a:cs typeface="Times New Roman"/>
              </a:rPr>
              <a:t>plačila</a:t>
            </a:r>
            <a:r>
              <a:rPr lang="sl-SI" sz="2000" dirty="0" smtClean="0">
                <a:ea typeface="Times New Roman"/>
                <a:cs typeface="Times New Roman"/>
              </a:rPr>
              <a:t>, s</a:t>
            </a:r>
            <a:r>
              <a:rPr lang="sl-SI" sz="2000" dirty="0" smtClean="0"/>
              <a:t>edaj </a:t>
            </a:r>
            <a:r>
              <a:rPr lang="sl-SI" sz="2000" dirty="0"/>
              <a:t>zahteva vključuje le </a:t>
            </a:r>
            <a:r>
              <a:rPr lang="sl-SI" sz="2000" b="1" dirty="0"/>
              <a:t>dodatno ponudbo strukturne voluminozne </a:t>
            </a:r>
            <a:r>
              <a:rPr lang="sl-SI" sz="2000" b="1" dirty="0" smtClean="0"/>
              <a:t>krme</a:t>
            </a:r>
            <a:r>
              <a:rPr lang="sl-SI" sz="2000" dirty="0" smtClean="0"/>
              <a:t> – kot strukturna </a:t>
            </a:r>
            <a:r>
              <a:rPr lang="sl-SI" sz="2000" dirty="0"/>
              <a:t>voluminozna krma se šteje slama žit in sveže, silirane ali posušene poljščine, sestavljene iz trave, metuljnic ali zelišč, ki se običajno opisujejo kot silaža, </a:t>
            </a:r>
            <a:r>
              <a:rPr lang="sl-SI" sz="2000" dirty="0" err="1"/>
              <a:t>senaža</a:t>
            </a:r>
            <a:r>
              <a:rPr lang="sl-SI" sz="2000" dirty="0"/>
              <a:t>, seno (mrva) ali zelena krma in koruzna silaža (silirane cele rastline koruze ali njihovi deli</a:t>
            </a:r>
            <a:r>
              <a:rPr lang="sl-SI" sz="2000" dirty="0" smtClean="0"/>
              <a:t>);</a:t>
            </a:r>
            <a:endParaRPr lang="sl-SI" sz="2000" dirty="0"/>
          </a:p>
          <a:p>
            <a:pPr lvl="0">
              <a:spcBef>
                <a:spcPts val="1200"/>
              </a:spcBef>
            </a:pPr>
            <a:r>
              <a:rPr lang="pl-PL" sz="2000" dirty="0">
                <a:solidFill>
                  <a:srgbClr val="C00000"/>
                </a:solidFill>
              </a:rPr>
              <a:t>zahteva za </a:t>
            </a:r>
            <a:r>
              <a:rPr lang="sl-SI" sz="2000" dirty="0">
                <a:solidFill>
                  <a:srgbClr val="C00000"/>
                </a:solidFill>
              </a:rPr>
              <a:t>kirurško kastracijo sesnih pujskov moškega spola z uporabo anestezije oziroma </a:t>
            </a:r>
            <a:r>
              <a:rPr lang="sl-SI" sz="2000" dirty="0" smtClean="0">
                <a:solidFill>
                  <a:srgbClr val="C00000"/>
                </a:solidFill>
              </a:rPr>
              <a:t>analgezije:</a:t>
            </a:r>
            <a:endParaRPr lang="sl-SI" sz="2000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l-SI" sz="2000" dirty="0"/>
              <a:t>v</a:t>
            </a:r>
            <a:r>
              <a:rPr lang="sl-SI" sz="2000" dirty="0" smtClean="0">
                <a:solidFill>
                  <a:srgbClr val="C00000"/>
                </a:solidFill>
              </a:rPr>
              <a:t> </a:t>
            </a:r>
            <a:r>
              <a:rPr lang="sl-SI" sz="2000" dirty="0"/>
              <a:t>uredbi za leto 2019 </a:t>
            </a:r>
            <a:r>
              <a:rPr lang="sl-SI" sz="2000" dirty="0" smtClean="0"/>
              <a:t> </a:t>
            </a:r>
            <a:r>
              <a:rPr lang="sl-SI" sz="2000" dirty="0"/>
              <a:t>je z namenom, da ne bi več prihajalo do različnih razlag, sedaj jasno zapisano, da kirurško kastracijo z uporabo anestezije oziroma analgezije lahko opravi le veterinar.</a:t>
            </a:r>
          </a:p>
        </p:txBody>
      </p:sp>
    </p:spTree>
    <p:extLst>
      <p:ext uri="{BB962C8B-B14F-4D97-AF65-F5344CB8AC3E}">
        <p14:creationId xmlns:p14="http://schemas.microsoft.com/office/powerpoint/2010/main" val="19942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</a:t>
            </a:r>
            <a:r>
              <a:rPr lang="sl-SI" sz="3200" b="1" dirty="0" smtClean="0">
                <a:solidFill>
                  <a:srgbClr val="71BF43"/>
                </a:solidFill>
              </a:rPr>
              <a:t>govedo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800" b="1" dirty="0" smtClean="0"/>
              <a:t>Sprememba pogoja pri koprološki analizi:</a:t>
            </a:r>
          </a:p>
          <a:p>
            <a:pPr lvl="0">
              <a:spcBef>
                <a:spcPts val="1200"/>
              </a:spcBef>
            </a:pPr>
            <a:r>
              <a:rPr lang="sl-SI" sz="2800" dirty="0" smtClean="0"/>
              <a:t>za </a:t>
            </a:r>
            <a:r>
              <a:rPr lang="sl-SI" sz="2800" dirty="0"/>
              <a:t>koprološko analizo se vzame najmanj en skupni vzorec blata za vsakih 20 </a:t>
            </a:r>
            <a:r>
              <a:rPr lang="sl-SI" sz="2800" dirty="0" smtClean="0"/>
              <a:t>govedi, </a:t>
            </a:r>
            <a:r>
              <a:rPr lang="sl-SI" sz="2800" b="1" dirty="0" smtClean="0"/>
              <a:t>ne glede na kategorijo goveda. </a:t>
            </a:r>
          </a:p>
          <a:p>
            <a:pPr lvl="0">
              <a:spcBef>
                <a:spcPts val="1200"/>
              </a:spcBef>
            </a:pPr>
            <a:endParaRPr lang="sl-SI" sz="2800" b="1" dirty="0"/>
          </a:p>
          <a:p>
            <a:pPr marL="0" lvl="0" indent="0">
              <a:spcBef>
                <a:spcPts val="1200"/>
              </a:spcBef>
              <a:buNone/>
            </a:pPr>
            <a:r>
              <a:rPr lang="sl-SI" sz="2800" dirty="0" smtClean="0">
                <a:solidFill>
                  <a:srgbClr val="C00000"/>
                </a:solidFill>
              </a:rPr>
              <a:t>ZA TELETA NI TREBA VEČ JEMATI POSEBNEGA VZORCA BLATA, AMPAK SE JIH VKLJUČI V SKUPNI VZOREC!</a:t>
            </a:r>
            <a:endParaRPr lang="sl-SI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800" b="1" dirty="0" smtClean="0"/>
              <a:t>Sprememba pogojev pri izvedbi paše:</a:t>
            </a:r>
          </a:p>
          <a:p>
            <a:pPr lvl="0">
              <a:spcBef>
                <a:spcPts val="1200"/>
              </a:spcBef>
            </a:pPr>
            <a:r>
              <a:rPr lang="sl-SI" sz="2800" dirty="0"/>
              <a:t>drobnica se mora pasti neprekinjeno najmanj 210 dni ali </a:t>
            </a:r>
            <a:r>
              <a:rPr lang="sl-SI" sz="2800" b="1" dirty="0"/>
              <a:t>najmanj 180 dni na kmetijskih gospodarstvih razvrščenih v območje s krajšo vegetacijsko dobo</a:t>
            </a:r>
            <a:r>
              <a:rPr lang="sl-SI" sz="2800" dirty="0"/>
              <a:t> </a:t>
            </a:r>
            <a:r>
              <a:rPr lang="sl-SI" sz="2800" dirty="0" smtClean="0"/>
              <a:t>v </a:t>
            </a:r>
            <a:r>
              <a:rPr lang="sl-SI" sz="2800" dirty="0"/>
              <a:t>času od 15. marca 2019 do 30. novembra </a:t>
            </a:r>
            <a:r>
              <a:rPr lang="sl-SI" sz="2800" dirty="0" smtClean="0"/>
              <a:t>2019.</a:t>
            </a:r>
            <a:endParaRPr lang="sl-SI" sz="2800" b="1" dirty="0"/>
          </a:p>
          <a:p>
            <a:pPr marL="0" lvl="0" indent="0">
              <a:spcBef>
                <a:spcPts val="1200"/>
              </a:spcBef>
              <a:buNone/>
            </a:pPr>
            <a:endParaRPr lang="sl-SI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-2"/>
            <a:ext cx="9144000" cy="6858001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193554"/>
            <a:ext cx="9144000" cy="647088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59"/>
            <a:ext cx="9144000" cy="67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600" dirty="0"/>
              <a:t>Kmetijsko gospodarstvo je razvrščeno v območje s krajšo vegetacijsko </a:t>
            </a:r>
            <a:r>
              <a:rPr lang="sl-SI" sz="2600" dirty="0" smtClean="0"/>
              <a:t>dobo, </a:t>
            </a:r>
            <a:r>
              <a:rPr lang="sl-SI" sz="2600" dirty="0"/>
              <a:t>če ima </a:t>
            </a:r>
            <a:r>
              <a:rPr lang="sl-SI" sz="2600" b="1" dirty="0"/>
              <a:t>na dan 21. februarja 2019 v registru kmetijskih gospodarstev več kot 50 odstotkov grafične površine GERK-</a:t>
            </a:r>
            <a:r>
              <a:rPr lang="sl-SI" sz="2600" b="1" dirty="0" err="1"/>
              <a:t>ov</a:t>
            </a:r>
            <a:r>
              <a:rPr lang="sl-SI" sz="2600" b="1" dirty="0"/>
              <a:t> z vrsto rabe 1300, 1320 in 1222 znotraj območja s krajšo vegetacijsko </a:t>
            </a:r>
            <a:r>
              <a:rPr lang="sl-SI" sz="2600" b="1" dirty="0" smtClean="0"/>
              <a:t>dobo</a:t>
            </a:r>
            <a:r>
              <a:rPr lang="sl-SI" sz="2600" dirty="0" smtClean="0"/>
              <a:t>. </a:t>
            </a:r>
            <a:r>
              <a:rPr lang="sl-SI" sz="2600" dirty="0"/>
              <a:t>Pri GERK-ih z vrsto rabe 1222 se upoštevajo le GERK-i, ki so trajno zatravljeni na celotni površini nasada in imajo dvonamensko rabo. </a:t>
            </a:r>
            <a:endParaRPr lang="sl-SI" sz="2600" dirty="0" smtClean="0"/>
          </a:p>
          <a:p>
            <a:pPr marL="0" lvl="0" indent="0">
              <a:spcBef>
                <a:spcPts val="1200"/>
              </a:spcBef>
              <a:buNone/>
            </a:pPr>
            <a:r>
              <a:rPr lang="sl-SI" sz="2600" dirty="0" smtClean="0"/>
              <a:t>Podatki </a:t>
            </a:r>
            <a:r>
              <a:rPr lang="sl-SI" sz="2600" dirty="0"/>
              <a:t>o razvrščenosti kmetijskih gospodarstev </a:t>
            </a:r>
            <a:r>
              <a:rPr lang="sl-SI" sz="2600" dirty="0" smtClean="0"/>
              <a:t>bodo </a:t>
            </a:r>
            <a:r>
              <a:rPr lang="sl-SI" sz="2600" dirty="0"/>
              <a:t>razvidni v javnem pregledovalniku grafičnih podatkov ministrstva, dostopnem na spletni strani ministrstva.</a:t>
            </a:r>
            <a:endParaRPr lang="sl-SI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0164" y="332656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</a:rPr>
              <a:t>Zahtevek za operacijo </a:t>
            </a:r>
            <a:r>
              <a:rPr lang="sl-SI" sz="3200" b="1" dirty="0">
                <a:solidFill>
                  <a:srgbClr val="71BF43"/>
                </a:solidFill>
              </a:rPr>
              <a:t>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</a:t>
            </a:r>
            <a:endParaRPr lang="sl-SI" sz="3200" b="1" dirty="0">
              <a:solidFill>
                <a:srgbClr val="71BF43"/>
              </a:solidFill>
            </a:endParaRPr>
          </a:p>
        </p:txBody>
      </p:sp>
      <p:pic>
        <p:nvPicPr>
          <p:cNvPr id="8" name="Ograda vsebin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91816"/>
            <a:ext cx="3864582" cy="4990939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5" y="990427"/>
            <a:ext cx="4464496" cy="5822949"/>
          </a:xfrm>
          <a:prstGeom prst="rect">
            <a:avLst/>
          </a:prstGeom>
        </p:spPr>
      </p:pic>
      <p:sp>
        <p:nvSpPr>
          <p:cNvPr id="12" name="Desna puščica 11"/>
          <p:cNvSpPr/>
          <p:nvPr/>
        </p:nvSpPr>
        <p:spPr>
          <a:xfrm>
            <a:off x="555415" y="3172594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3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9753</TotalTime>
  <Words>384</Words>
  <Application>Microsoft Office PowerPoint</Application>
  <PresentationFormat>Diaprojekcija na zaslonu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Officeova tema</vt:lpstr>
      <vt:lpstr>6_Officeova tema</vt:lpstr>
      <vt:lpstr>Ukrep dobrobit živali v letu 2019</vt:lpstr>
      <vt:lpstr>Ukrep DŽ</vt:lpstr>
      <vt:lpstr>Operacija DŽ – prašiči </vt:lpstr>
      <vt:lpstr>Operacija DŽ – prašiči </vt:lpstr>
      <vt:lpstr>Operacija DŽ – govedo </vt:lpstr>
      <vt:lpstr>Operacija DŽ – drobnica </vt:lpstr>
      <vt:lpstr>PowerPointova predstavitev</vt:lpstr>
      <vt:lpstr>Operacija DŽ – drobnica </vt:lpstr>
      <vt:lpstr>Zahtevek za operacijo DŽ – drobnica</vt:lpstr>
      <vt:lpstr>Zahtevek za operacijo DŽ – drobnica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Peter Nagode</cp:lastModifiedBy>
  <cp:revision>291</cp:revision>
  <cp:lastPrinted>2018-01-24T12:48:18Z</cp:lastPrinted>
  <dcterms:created xsi:type="dcterms:W3CDTF">2013-07-08T19:32:47Z</dcterms:created>
  <dcterms:modified xsi:type="dcterms:W3CDTF">2019-02-11T11:47:13Z</dcterms:modified>
</cp:coreProperties>
</file>