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364" r:id="rId5"/>
    <p:sldId id="409" r:id="rId6"/>
    <p:sldId id="366" r:id="rId7"/>
    <p:sldId id="415" r:id="rId8"/>
    <p:sldId id="410" r:id="rId9"/>
    <p:sldId id="367" r:id="rId10"/>
    <p:sldId id="411" r:id="rId11"/>
    <p:sldId id="369" r:id="rId12"/>
    <p:sldId id="412" r:id="rId13"/>
    <p:sldId id="370" r:id="rId14"/>
    <p:sldId id="417" r:id="rId15"/>
    <p:sldId id="416" r:id="rId16"/>
    <p:sldId id="418" r:id="rId17"/>
    <p:sldId id="383" r:id="rId18"/>
    <p:sldId id="349" r:id="rId19"/>
    <p:sldId id="397" r:id="rId20"/>
    <p:sldId id="357" r:id="rId21"/>
    <p:sldId id="404" r:id="rId22"/>
    <p:sldId id="34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00"/>
    <a:srgbClr val="FFFF99"/>
    <a:srgbClr val="FF5757"/>
    <a:srgbClr val="0033CC"/>
    <a:srgbClr val="005C00"/>
    <a:srgbClr val="008000"/>
    <a:srgbClr val="FFFFCC"/>
    <a:srgbClr val="C5E0B4"/>
    <a:srgbClr val="FC4128"/>
    <a:srgbClr val="50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0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3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0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0F915-D9C0-43BD-B1B4-BF7530AC0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374299-F391-42B3-84F1-CC1F08CF9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71051C-237C-4AC1-A6A9-03CAD868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03929D-2306-4F23-B9DF-78A996C4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3C8FDA-43EE-431F-86A0-00602C8E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7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F7084-958F-4AA5-B6A3-FCD1AE23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166B5-3EB9-4FB1-A9A4-AD309DB31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EB4C0-BFD9-4D3E-9111-C92F7AFD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3E663F-2F5C-48F2-8A2E-BF4C9177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E6017B-B8CF-443C-8A90-1FD38EC4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28653-D94E-4B9F-9EC6-68441F3B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892B55-F201-43A5-8E13-661C05D37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ABC08-8469-47DA-A967-25E0FE28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7BBB19-9F96-4C32-B394-259358ED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93B3DB-4350-4D42-AE4A-BE86F91A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3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B4DF4-73B4-49DD-A06E-3BDC5F96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58A03-912A-42AF-B05B-18D3F540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7A4A07-8AD5-4E32-8636-B67A64082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04259-CD2D-4BC5-9CFB-A404D9AD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6C9A5F-04B3-40F8-B13A-6A3F2232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B31B37-E988-421C-888C-57C3DE6F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6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6CBE2-5AF3-4EED-935F-7D654FB7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A0435F-3F5D-4636-919C-9C2265CD1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E9AC07-0B26-4254-88C8-BE79C817C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A63B3D-0135-428E-86BD-F45510615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962209-98D1-41EF-BD27-E4A384DE3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EE37B3-72A8-407C-9097-44921170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E1D647-4B60-49FF-86C7-495A3E47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BE7EC0-ACE4-46EB-A358-C9E00758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8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0C1C6-C08D-4DA7-8791-EB0F62A5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C7893B-F187-4B51-B36F-526713F3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42A9EC-27AF-4A1C-9790-C9C856CE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1F2D2D-2E51-4BD3-BC73-7D6F0CF1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2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5D2731-5903-4960-BD25-1A3585F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52DD17-2040-4446-864B-3F2056CE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E54299-3E5A-46E0-B710-CB9563C2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8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04566-0FEC-4BBE-AA1F-8ED0AB94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AF932E-2EA8-4AF4-9860-FB7BCC9C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82D4F8-465F-4E68-9114-3915C13FC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EC2D72-36F5-40A6-A668-DFDED055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768E1A-C365-4ADD-8AB6-35699C2E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72C635-407A-41FF-BBE2-7CA3F3FC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4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29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2BF52-F0A0-4F49-B6A3-483B795B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29929C-EB3E-43F3-8A84-7A3C017BF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FD73DC-E7AE-4D2C-8999-3D9FFE474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8E1091-359A-4D58-8C68-2A12C41A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9315BA-5218-423F-9AAE-7D468DE3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FE8237-FD58-40F1-8E78-8C7059C3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4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C0569-D86D-4D2E-87EA-3E9E3B59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F75F8A-CB5B-46C2-BE2B-C10AF475A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BBF83-CD23-43E0-A430-E9690CE7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793F5-261C-4EB2-86A3-DF61DABF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8FC433-D6CC-4A27-8B2D-6B88C2C4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1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E238714-F652-4ED3-9F48-0E5AB0CA0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08AFA3-50DC-46DD-9A23-4D63C4C85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1FD6C2-59D2-45B6-A0FD-F68682C1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F63BC4-E805-4F4A-B9BF-64984C19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BFFD0-AD5B-4256-ABD6-27A7D9B4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3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33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6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5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75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6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38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9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1D0B-8E10-42A9-922F-136EB13B46D9}" type="datetimeFigureOut">
              <a:rPr lang="nl-NL" smtClean="0"/>
              <a:t>20-11-2021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9479-00DE-493C-BBEB-ACF83EA2F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37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10E9B5-F316-4533-A40F-4D928724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2B94D-C5FE-492A-9100-09B5E848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7281C8-31F3-4D4C-A29A-DEC17DCF9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DF12-9411-4525-94F8-0BA869E0C22A}" type="datetimeFigureOut">
              <a:rPr lang="en-GB" smtClean="0"/>
              <a:t>20/11/2021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73699-2FC0-4998-B345-67B0B247A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7C54A-FFF6-4CDB-B7B4-B31DD41DC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8FD4-FF04-4FE1-99AE-E6F6DCEC0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s://nl.wikipedia.org/wiki/Pinctada_margaritifera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7.png"/><Relationship Id="rId4" Type="http://schemas.openxmlformats.org/officeDocument/2006/relationships/hyperlink" Target="https://pixabay.com/de/brillen-bilder-objektive-optometrie-310236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4.jpeg"/><Relationship Id="rId5" Type="http://schemas.openxmlformats.org/officeDocument/2006/relationships/hyperlink" Target="https://pixabay.com/de/brillen-bilder-objektive-optometrie-310236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hyperlink" Target="http://blogdoisraelbatista.blogspot.pt/2013/03/a-macieira.html" TargetMode="External"/><Relationship Id="rId12" Type="http://schemas.microsoft.com/office/2007/relationships/hdphoto" Target="../media/hdphoto5.wdp"/><Relationship Id="rId2" Type="http://schemas.openxmlformats.org/officeDocument/2006/relationships/image" Target="../media/image38.png"/><Relationship Id="rId16" Type="http://schemas.openxmlformats.org/officeDocument/2006/relationships/hyperlink" Target="https://www.publicdomainpictures.net/en/view-image.php?image=314254&amp;picture=coral-ree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47.jpeg"/><Relationship Id="rId10" Type="http://schemas.microsoft.com/office/2007/relationships/hdphoto" Target="../media/hdphoto4.wdp"/><Relationship Id="rId4" Type="http://schemas.openxmlformats.org/officeDocument/2006/relationships/hyperlink" Target="https://pixabay.com/de/brillen-bilder-objektive-optometrie-310236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quifare.blogspot.com/2014/10/2014-dressage-quello-che-non-sapete-e.html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arth_-_Africa,_Middle_East_and_Europe_(16728031541)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ixabay.com/de/sonne-gesicht-sonnenschein-smiley-34485/" TargetMode="Externa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-akis.com/index.php/2017/04/25/1st-agri-innovation-summit-in-europe/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jirst.org/Frames/205547-Reading-Glasses-for-wome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pixabay.com/de/brillen-bilder-objektive-optometrie-310236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www.flickr.com/photos/jurgenappelo/5201275209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Pinctada_margaritifera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jp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uvola_Dutch_flag.svg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openxmlformats.org/officeDocument/2006/relationships/hyperlink" Target="https://en.wikipedia.org/wiki/President_of_the_European_Commission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nl.wikipedia.org/wiki/Pinctada_margaritifera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28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microsoft.com/office/2007/relationships/hdphoto" Target="../media/hdphoto5.wdp"/><Relationship Id="rId10" Type="http://schemas.openxmlformats.org/officeDocument/2006/relationships/image" Target="../media/image33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nl.wikipedia.org/wiki/Pinctada_margaritifera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5D8298C-1D2C-474B-9B45-855B2BFC0274}"/>
              </a:ext>
            </a:extLst>
          </p:cNvPr>
          <p:cNvSpPr/>
          <p:nvPr/>
        </p:nvSpPr>
        <p:spPr>
          <a:xfrm>
            <a:off x="0" y="1"/>
            <a:ext cx="12192000" cy="10837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CF4E75-C90D-4114-9C22-B6EF84558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3691" y="2872949"/>
            <a:ext cx="4406122" cy="667262"/>
          </a:xfrm>
        </p:spPr>
        <p:txBody>
          <a:bodyPr>
            <a:normAutofit/>
          </a:bodyPr>
          <a:lstStyle/>
          <a:p>
            <a:r>
              <a:rPr lang="nl-NL" dirty="0" err="1"/>
              <a:t>Dr</a:t>
            </a:r>
            <a:r>
              <a:rPr lang="nl-NL" dirty="0"/>
              <a:t> ir H.E. Wielinga (Eelke) 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C4B73-105D-4F7B-B824-2DC80FF354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29381"/>
          <a:stretch>
            <a:fillRect/>
          </a:stretch>
        </p:blipFill>
        <p:spPr bwMode="auto">
          <a:xfrm>
            <a:off x="389474" y="73704"/>
            <a:ext cx="4256505" cy="895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D81989-DF58-48D1-B00E-D0D075B19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86650"/>
            <a:ext cx="12192000" cy="2273642"/>
          </a:xfrm>
          <a:solidFill>
            <a:srgbClr val="005C00"/>
          </a:solidFill>
        </p:spPr>
        <p:txBody>
          <a:bodyPr anchor="ctr">
            <a:normAutofit/>
          </a:bodyPr>
          <a:lstStyle/>
          <a:p>
            <a:r>
              <a:rPr lang="nl-NL" sz="1600" b="1" dirty="0">
                <a:solidFill>
                  <a:srgbClr val="92D050"/>
                </a:solidFill>
              </a:rPr>
              <a:t>36. tradicionalni posvet Javne službe kmetijskega svetovanja v Sloveniji</a:t>
            </a:r>
            <a:r>
              <a:rPr lang="nl-NL" sz="1600" b="1" dirty="0">
                <a:solidFill>
                  <a:srgbClr val="92D050"/>
                </a:solidFill>
              </a:rPr>
              <a:t/>
            </a:r>
            <a:br>
              <a:rPr lang="nl-NL" sz="1600" b="1" dirty="0">
                <a:solidFill>
                  <a:srgbClr val="92D050"/>
                </a:solidFill>
              </a:rPr>
            </a:br>
            <a:r>
              <a:rPr lang="nl-NL" sz="2000" b="1" dirty="0">
                <a:solidFill>
                  <a:srgbClr val="92D050"/>
                </a:solidFill>
              </a:rPr>
              <a:t>ZNANJE IN SODELOVANJE ZA KMETIJSTVO PRIHODNOSTI</a:t>
            </a:r>
            <a:r>
              <a:rPr lang="nl-NL" sz="2000" b="1" dirty="0"/>
              <a:t/>
            </a:r>
            <a:br>
              <a:rPr lang="nl-NL" sz="2000" b="1" dirty="0"/>
            </a:br>
            <a:r>
              <a:rPr lang="en-GB" b="1" dirty="0" err="1">
                <a:solidFill>
                  <a:prstClr val="white"/>
                </a:solidFill>
              </a:rPr>
              <a:t>Trendi</a:t>
            </a:r>
            <a:r>
              <a:rPr lang="en-GB" b="1" dirty="0">
                <a:solidFill>
                  <a:prstClr val="white"/>
                </a:solidFill>
              </a:rPr>
              <a:t> in </a:t>
            </a:r>
            <a:r>
              <a:rPr lang="en-GB" b="1" dirty="0" err="1">
                <a:solidFill>
                  <a:prstClr val="white"/>
                </a:solidFill>
              </a:rPr>
              <a:t>temelji</a:t>
            </a:r>
            <a:r>
              <a:rPr lang="en-GB" b="1" dirty="0">
                <a:solidFill>
                  <a:prstClr val="white"/>
                </a:solidFill>
              </a:rPr>
              <a:t> </a:t>
            </a:r>
            <a:r>
              <a:rPr lang="sl-SI" b="1" dirty="0" smtClean="0">
                <a:solidFill>
                  <a:prstClr val="white"/>
                </a:solidFill>
              </a:rPr>
              <a:t>AKIS-a</a:t>
            </a:r>
            <a:r>
              <a:rPr lang="nl-NL" sz="2400" b="1" dirty="0"/>
              <a:t/>
            </a:r>
            <a:br>
              <a:rPr lang="nl-NL" sz="2400" b="1" dirty="0"/>
            </a:br>
            <a:r>
              <a:rPr lang="nl-NL" sz="2400" b="1" dirty="0" smtClean="0"/>
              <a:t>22</a:t>
            </a:r>
            <a:r>
              <a:rPr lang="sl-SI" sz="2400" b="1" dirty="0" smtClean="0"/>
              <a:t>.</a:t>
            </a:r>
            <a:r>
              <a:rPr lang="nl-NL" sz="2400" b="1" dirty="0" smtClean="0"/>
              <a:t> </a:t>
            </a:r>
            <a:r>
              <a:rPr lang="sl-SI" sz="2400" b="1" dirty="0" smtClean="0"/>
              <a:t>n</a:t>
            </a:r>
            <a:r>
              <a:rPr lang="nl-NL" sz="2400" b="1" dirty="0" smtClean="0"/>
              <a:t>ovember </a:t>
            </a:r>
            <a:r>
              <a:rPr lang="nl-NL" sz="2400" b="1" dirty="0"/>
              <a:t>2021</a:t>
            </a:r>
            <a:endParaRPr lang="nl-NL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269C75-0F4C-4494-8A52-E7C80A9CE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13911"/>
            <a:ext cx="2281636" cy="8559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006FBAA-72D1-4D17-9A23-7D04A38F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255"/>
            <a:ext cx="3173093" cy="317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7A3205-FB55-4B52-8923-E58CB659B7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64" y="1309251"/>
            <a:ext cx="2076276" cy="26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25BFED17-5B3B-45B1-B361-3407EF84417D}"/>
              </a:ext>
            </a:extLst>
          </p:cNvPr>
          <p:cNvGrpSpPr/>
          <p:nvPr/>
        </p:nvGrpSpPr>
        <p:grpSpPr>
          <a:xfrm>
            <a:off x="1586227" y="212352"/>
            <a:ext cx="8800924" cy="5910076"/>
            <a:chOff x="1586227" y="212352"/>
            <a:chExt cx="8800924" cy="5910076"/>
          </a:xfrm>
        </p:grpSpPr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4C0D4988-506D-4CB5-BEF8-424F5B403829}"/>
                </a:ext>
              </a:extLst>
            </p:cNvPr>
            <p:cNvSpPr/>
            <p:nvPr/>
          </p:nvSpPr>
          <p:spPr>
            <a:xfrm>
              <a:off x="2018557" y="592974"/>
              <a:ext cx="8368594" cy="5529454"/>
            </a:xfrm>
            <a:prstGeom prst="roundRect">
              <a:avLst>
                <a:gd name="adj" fmla="val 9203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2186950-295F-4B26-BFA9-EAE3B9A8EA73}"/>
                </a:ext>
              </a:extLst>
            </p:cNvPr>
            <p:cNvSpPr/>
            <p:nvPr/>
          </p:nvSpPr>
          <p:spPr>
            <a:xfrm>
              <a:off x="1586227" y="21235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</a:rPr>
                <a:t>4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2C637079-1CC0-4DF1-BEB1-B1F3DA6ABB26}"/>
                </a:ext>
              </a:extLst>
            </p:cNvPr>
            <p:cNvSpPr txBox="1"/>
            <p:nvPr/>
          </p:nvSpPr>
          <p:spPr>
            <a:xfrm>
              <a:off x="2398185" y="740536"/>
              <a:ext cx="349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</a:rPr>
                <a:t>Mreže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A2DD6E97-8754-4187-82B1-D9E52BDFC77E}"/>
              </a:ext>
            </a:extLst>
          </p:cNvPr>
          <p:cNvGrpSpPr/>
          <p:nvPr/>
        </p:nvGrpSpPr>
        <p:grpSpPr>
          <a:xfrm>
            <a:off x="2394278" y="1251683"/>
            <a:ext cx="2976922" cy="4709920"/>
            <a:chOff x="2394278" y="1251683"/>
            <a:chExt cx="2976922" cy="4709920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F544B78B-CAB3-4866-B768-7682CD1BCAF3}"/>
                </a:ext>
              </a:extLst>
            </p:cNvPr>
            <p:cNvSpPr txBox="1"/>
            <p:nvPr/>
          </p:nvSpPr>
          <p:spPr>
            <a:xfrm>
              <a:off x="2394278" y="1251683"/>
              <a:ext cx="297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kern="0" dirty="0" err="1">
                  <a:solidFill>
                    <a:srgbClr val="C00000"/>
                  </a:solidFill>
                </a:rPr>
                <a:t>Mreža</a:t>
              </a:r>
              <a:r>
                <a:rPr lang="en-GB" kern="0" dirty="0">
                  <a:solidFill>
                    <a:srgbClr val="C00000"/>
                  </a:solidFill>
                </a:rPr>
                <a:t> = </a:t>
              </a:r>
              <a:r>
                <a:rPr lang="en-GB" kern="0" dirty="0" err="1">
                  <a:solidFill>
                    <a:srgbClr val="C00000"/>
                  </a:solidFill>
                </a:rPr>
                <a:t>povezani</a:t>
              </a:r>
              <a:r>
                <a:rPr lang="en-GB" kern="0" dirty="0">
                  <a:solidFill>
                    <a:srgbClr val="C00000"/>
                  </a:solidFill>
                </a:rPr>
                <a:t> </a:t>
              </a:r>
              <a:r>
                <a:rPr lang="en-GB" kern="0" dirty="0" err="1">
                  <a:solidFill>
                    <a:srgbClr val="C00000"/>
                  </a:solidFill>
                </a:rPr>
                <a:t>vozli</a:t>
              </a:r>
              <a:endPara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414F61A2-0811-4ADF-A000-4CCE228AC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37978" y="2609176"/>
              <a:ext cx="4291106" cy="2413748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E7ED4A6E-C211-4C48-AA03-A82A8F29C4DD}"/>
              </a:ext>
            </a:extLst>
          </p:cNvPr>
          <p:cNvGrpSpPr/>
          <p:nvPr/>
        </p:nvGrpSpPr>
        <p:grpSpPr>
          <a:xfrm>
            <a:off x="5371200" y="799340"/>
            <a:ext cx="3274610" cy="1596642"/>
            <a:chOff x="5371200" y="799340"/>
            <a:chExt cx="3274610" cy="1596642"/>
          </a:xfrm>
        </p:grpSpPr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74C4121-0D8C-40AB-BF4E-0C35E6BBFDE9}"/>
                </a:ext>
              </a:extLst>
            </p:cNvPr>
            <p:cNvSpPr txBox="1"/>
            <p:nvPr/>
          </p:nvSpPr>
          <p:spPr>
            <a:xfrm>
              <a:off x="5371200" y="799340"/>
              <a:ext cx="2702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b="1" kern="0" dirty="0" err="1">
                  <a:solidFill>
                    <a:schemeClr val="bg1"/>
                  </a:solidFill>
                </a:rPr>
                <a:t>Pobudniki</a:t>
              </a:r>
              <a:r>
                <a:rPr lang="en-GB" b="1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gradijo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mreže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za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ustvarjanje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sprememb</a:t>
              </a:r>
              <a:endParaRPr kumimoji="0" lang="en-GB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095C14BB-5F6A-4751-8EE9-403391B12772}"/>
                </a:ext>
              </a:extLst>
            </p:cNvPr>
            <p:cNvSpPr txBox="1"/>
            <p:nvPr/>
          </p:nvSpPr>
          <p:spPr>
            <a:xfrm>
              <a:off x="5371200" y="1472652"/>
              <a:ext cx="32746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b="1" kern="0" dirty="0" err="1">
                  <a:solidFill>
                    <a:schemeClr val="bg1"/>
                  </a:solidFill>
                </a:rPr>
                <a:t>Vmesni</a:t>
              </a:r>
              <a:r>
                <a:rPr lang="en-GB" b="1" kern="0" dirty="0">
                  <a:solidFill>
                    <a:schemeClr val="bg1"/>
                  </a:solidFill>
                </a:rPr>
                <a:t> </a:t>
              </a:r>
              <a:r>
                <a:rPr lang="en-GB" b="1" kern="0" dirty="0" err="1">
                  <a:solidFill>
                    <a:schemeClr val="bg1"/>
                  </a:solidFill>
                </a:rPr>
                <a:t>akterji</a:t>
              </a:r>
              <a:r>
                <a:rPr lang="en-GB" b="1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storijo</a:t>
              </a:r>
              <a:r>
                <a:rPr lang="en-GB" kern="0" dirty="0">
                  <a:solidFill>
                    <a:schemeClr val="bg1"/>
                  </a:solidFill>
                </a:rPr>
                <a:t>, </a:t>
              </a:r>
              <a:r>
                <a:rPr lang="en-GB" kern="0" dirty="0" err="1">
                  <a:solidFill>
                    <a:schemeClr val="bg1"/>
                  </a:solidFill>
                </a:rPr>
                <a:t>kar</a:t>
              </a:r>
              <a:r>
                <a:rPr lang="en-GB" kern="0" dirty="0">
                  <a:solidFill>
                    <a:schemeClr val="bg1"/>
                  </a:solidFill>
                </a:rPr>
                <a:t> je </a:t>
              </a:r>
              <a:r>
                <a:rPr lang="en-GB" kern="0" dirty="0" err="1">
                  <a:solidFill>
                    <a:schemeClr val="bg1"/>
                  </a:solidFill>
                </a:rPr>
                <a:t>treba</a:t>
              </a:r>
              <a:r>
                <a:rPr lang="en-GB" kern="0" dirty="0">
                  <a:solidFill>
                    <a:schemeClr val="bg1"/>
                  </a:solidFill>
                </a:rPr>
                <a:t>, da </a:t>
              </a:r>
              <a:r>
                <a:rPr lang="en-GB" kern="0" dirty="0" err="1">
                  <a:solidFill>
                    <a:schemeClr val="bg1"/>
                  </a:solidFill>
                </a:rPr>
                <a:t>pritegnejo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akterje</a:t>
              </a:r>
              <a:r>
                <a:rPr lang="en-GB" kern="0" dirty="0">
                  <a:solidFill>
                    <a:schemeClr val="bg1"/>
                  </a:solidFill>
                </a:rPr>
                <a:t> v </a:t>
              </a:r>
              <a:r>
                <a:rPr lang="en-GB" kern="0" dirty="0" err="1">
                  <a:solidFill>
                    <a:schemeClr val="bg1"/>
                  </a:solidFill>
                </a:rPr>
                <a:t>proces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inovacij</a:t>
              </a:r>
              <a:endParaRPr kumimoji="0" lang="en-GB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C03C3070-42B3-480B-9A04-607AF651A9F4}"/>
              </a:ext>
            </a:extLst>
          </p:cNvPr>
          <p:cNvGrpSpPr/>
          <p:nvPr/>
        </p:nvGrpSpPr>
        <p:grpSpPr>
          <a:xfrm>
            <a:off x="5348504" y="3859334"/>
            <a:ext cx="6741652" cy="2847392"/>
            <a:chOff x="5348504" y="3859334"/>
            <a:chExt cx="6741652" cy="2847392"/>
          </a:xfrm>
        </p:grpSpPr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38A13213-ED91-439C-A953-B932097EE56D}"/>
                </a:ext>
              </a:extLst>
            </p:cNvPr>
            <p:cNvSpPr txBox="1"/>
            <p:nvPr/>
          </p:nvSpPr>
          <p:spPr>
            <a:xfrm>
              <a:off x="5348504" y="3859334"/>
              <a:ext cx="4347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ZNANJE </a:t>
              </a:r>
              <a:r>
                <a:rPr lang="en-GB" dirty="0" err="1">
                  <a:solidFill>
                    <a:srgbClr val="C00000"/>
                  </a:solidFill>
                </a:rPr>
                <a:t>nastaja</a:t>
              </a:r>
              <a:r>
                <a:rPr lang="en-GB" dirty="0">
                  <a:solidFill>
                    <a:srgbClr val="C00000"/>
                  </a:solidFill>
                </a:rPr>
                <a:t> </a:t>
              </a:r>
              <a:r>
                <a:rPr lang="en-GB" dirty="0" err="1">
                  <a:solidFill>
                    <a:srgbClr val="C00000"/>
                  </a:solidFill>
                </a:rPr>
                <a:t>iz</a:t>
              </a:r>
              <a:r>
                <a:rPr lang="en-GB" dirty="0">
                  <a:solidFill>
                    <a:srgbClr val="C00000"/>
                  </a:solidFill>
                </a:rPr>
                <a:t> </a:t>
              </a:r>
              <a:r>
                <a:rPr lang="en-GB" dirty="0" err="1" smtClean="0">
                  <a:solidFill>
                    <a:srgbClr val="C00000"/>
                  </a:solidFill>
                </a:rPr>
                <a:t>stikov</a:t>
              </a:r>
              <a:endParaRPr lang="sl-SI" dirty="0" smtClean="0">
                <a:solidFill>
                  <a:srgbClr val="C00000"/>
                </a:solidFill>
              </a:endParaRPr>
            </a:p>
            <a:p>
              <a:r>
                <a:rPr lang="en-GB" i="1" dirty="0" err="1">
                  <a:solidFill>
                    <a:schemeClr val="bg1"/>
                  </a:solidFill>
                </a:rPr>
                <a:t>Procesi</a:t>
              </a:r>
              <a:r>
                <a:rPr lang="en-GB" i="1" dirty="0">
                  <a:solidFill>
                    <a:schemeClr val="bg1"/>
                  </a:solidFill>
                </a:rPr>
                <a:t> </a:t>
              </a:r>
              <a:r>
                <a:rPr lang="en-GB" i="1" dirty="0" err="1">
                  <a:solidFill>
                    <a:schemeClr val="bg1"/>
                  </a:solidFill>
                </a:rPr>
                <a:t>inovacij</a:t>
              </a:r>
              <a:r>
                <a:rPr lang="en-GB" i="1" dirty="0">
                  <a:solidFill>
                    <a:schemeClr val="bg1"/>
                  </a:solidFill>
                </a:rPr>
                <a:t> </a:t>
              </a:r>
              <a:r>
                <a:rPr lang="en-GB" b="1" i="1" dirty="0">
                  <a:solidFill>
                    <a:schemeClr val="bg1"/>
                  </a:solidFill>
                </a:rPr>
                <a:t>z </a:t>
              </a:r>
              <a:r>
                <a:rPr lang="en-GB" b="1" i="1" dirty="0" err="1">
                  <a:solidFill>
                    <a:schemeClr val="bg1"/>
                  </a:solidFill>
                </a:rPr>
                <a:t>več</a:t>
              </a:r>
              <a:r>
                <a:rPr lang="en-GB" b="1" i="1" dirty="0">
                  <a:solidFill>
                    <a:schemeClr val="bg1"/>
                  </a:solidFill>
                </a:rPr>
                <a:t> </a:t>
              </a:r>
              <a:r>
                <a:rPr lang="en-GB" b="1" i="1" dirty="0" err="1">
                  <a:solidFill>
                    <a:schemeClr val="bg1"/>
                  </a:solidFill>
                </a:rPr>
                <a:t>akterji</a:t>
              </a:r>
              <a:endParaRPr lang="en-GB" b="1" i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8A526851-C33D-47FC-81D6-AC44E04D75C6}"/>
                </a:ext>
              </a:extLst>
            </p:cNvPr>
            <p:cNvSpPr txBox="1"/>
            <p:nvPr/>
          </p:nvSpPr>
          <p:spPr>
            <a:xfrm>
              <a:off x="5348504" y="4572713"/>
              <a:ext cx="43473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INOVACIJE </a:t>
              </a:r>
              <a:r>
                <a:rPr lang="en-GB" dirty="0" err="1">
                  <a:solidFill>
                    <a:srgbClr val="C00000"/>
                  </a:solidFill>
                </a:rPr>
                <a:t>nastajajo</a:t>
              </a:r>
              <a:r>
                <a:rPr lang="en-GB" dirty="0">
                  <a:solidFill>
                    <a:srgbClr val="C00000"/>
                  </a:solidFill>
                </a:rPr>
                <a:t> </a:t>
              </a:r>
              <a:r>
                <a:rPr lang="en-GB" dirty="0" err="1">
                  <a:solidFill>
                    <a:srgbClr val="C00000"/>
                  </a:solidFill>
                </a:rPr>
                <a:t>na</a:t>
              </a:r>
              <a:r>
                <a:rPr lang="en-GB" dirty="0">
                  <a:solidFill>
                    <a:srgbClr val="C00000"/>
                  </a:solidFill>
                </a:rPr>
                <a:t> </a:t>
              </a:r>
              <a:r>
                <a:rPr lang="en-GB" dirty="0" err="1">
                  <a:solidFill>
                    <a:srgbClr val="C00000"/>
                  </a:solidFill>
                </a:rPr>
                <a:t>poti</a:t>
              </a:r>
              <a:r>
                <a:rPr lang="en-GB" dirty="0">
                  <a:solidFill>
                    <a:srgbClr val="C00000"/>
                  </a:solidFill>
                </a:rPr>
                <a:t> </a:t>
              </a:r>
              <a:r>
                <a:rPr lang="en-GB" dirty="0" err="1" smtClean="0">
                  <a:solidFill>
                    <a:srgbClr val="C00000"/>
                  </a:solidFill>
                </a:rPr>
                <a:t>raziskovanja</a:t>
              </a:r>
              <a:endParaRPr lang="sl-SI" dirty="0" smtClean="0">
                <a:solidFill>
                  <a:srgbClr val="C00000"/>
                </a:solidFill>
              </a:endParaRPr>
            </a:p>
            <a:p>
              <a:r>
                <a:rPr lang="en-GB" b="1" i="1" dirty="0" err="1">
                  <a:solidFill>
                    <a:schemeClr val="bg1"/>
                  </a:solidFill>
                </a:rPr>
                <a:t>Soustvarjanje</a:t>
              </a:r>
              <a:endParaRPr lang="en-GB" b="1" i="1" dirty="0">
                <a:solidFill>
                  <a:schemeClr val="bg1"/>
                </a:solidFill>
              </a:endParaRPr>
            </a:p>
          </p:txBody>
        </p:sp>
        <p:pic>
          <p:nvPicPr>
            <p:cNvPr id="55" name="Afbeelding 54">
              <a:extLst>
                <a:ext uri="{FF2B5EF4-FFF2-40B4-BE49-F238E27FC236}">
                  <a16:creationId xmlns:a16="http://schemas.microsoft.com/office/drawing/2014/main" id="{FF0EEC0F-3A57-4B29-8042-D171059B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218" y="4712376"/>
              <a:ext cx="2643938" cy="1994350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1A057AB1-B79B-4302-B74A-AA3C01BD95A3}"/>
              </a:ext>
            </a:extLst>
          </p:cNvPr>
          <p:cNvGrpSpPr/>
          <p:nvPr/>
        </p:nvGrpSpPr>
        <p:grpSpPr>
          <a:xfrm>
            <a:off x="5011200" y="2557711"/>
            <a:ext cx="4975200" cy="994824"/>
            <a:chOff x="5011200" y="2557711"/>
            <a:chExt cx="4975200" cy="994824"/>
          </a:xfrm>
        </p:grpSpPr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9AAFCEA8-16ED-4215-951A-C50DD9BFE313}"/>
                </a:ext>
              </a:extLst>
            </p:cNvPr>
            <p:cNvSpPr txBox="1"/>
            <p:nvPr/>
          </p:nvSpPr>
          <p:spPr>
            <a:xfrm>
              <a:off x="5011200" y="2557711"/>
              <a:ext cx="385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b="1" kern="0" dirty="0" err="1">
                  <a:solidFill>
                    <a:srgbClr val="C00000"/>
                  </a:solidFill>
                </a:rPr>
                <a:t>Procesi</a:t>
              </a:r>
              <a:r>
                <a:rPr lang="en-GB" b="1" kern="0" dirty="0">
                  <a:solidFill>
                    <a:srgbClr val="C00000"/>
                  </a:solidFill>
                </a:rPr>
                <a:t> </a:t>
              </a:r>
              <a:r>
                <a:rPr lang="en-GB" b="1" kern="0" dirty="0" err="1">
                  <a:solidFill>
                    <a:srgbClr val="C00000"/>
                  </a:solidFill>
                </a:rPr>
                <a:t>inovacij</a:t>
              </a:r>
              <a:r>
                <a:rPr lang="en-GB" b="1" kern="0" dirty="0">
                  <a:solidFill>
                    <a:srgbClr val="C00000"/>
                  </a:solidFill>
                </a:rPr>
                <a:t> z </a:t>
              </a:r>
              <a:r>
                <a:rPr lang="en-GB" b="1" kern="0" dirty="0" err="1">
                  <a:solidFill>
                    <a:srgbClr val="C00000"/>
                  </a:solidFill>
                </a:rPr>
                <a:t>več</a:t>
              </a:r>
              <a:r>
                <a:rPr lang="en-GB" b="1" kern="0" dirty="0">
                  <a:solidFill>
                    <a:srgbClr val="C00000"/>
                  </a:solidFill>
                </a:rPr>
                <a:t> </a:t>
              </a:r>
              <a:r>
                <a:rPr lang="en-GB" b="1" kern="0" dirty="0" err="1">
                  <a:solidFill>
                    <a:srgbClr val="C00000"/>
                  </a:solidFill>
                </a:rPr>
                <a:t>akterji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8A071F06-F855-4D44-BF59-9FCD0A076127}"/>
                </a:ext>
              </a:extLst>
            </p:cNvPr>
            <p:cNvSpPr txBox="1"/>
            <p:nvPr/>
          </p:nvSpPr>
          <p:spPr>
            <a:xfrm>
              <a:off x="5370901" y="2906204"/>
              <a:ext cx="4615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b="1" kern="0" dirty="0">
                  <a:solidFill>
                    <a:srgbClr val="005C00"/>
                  </a:solidFill>
                </a:rPr>
                <a:t>EU – EIP: Program </a:t>
              </a:r>
              <a:r>
                <a:rPr lang="en-GB" b="1" kern="0" dirty="0" err="1">
                  <a:solidFill>
                    <a:srgbClr val="005C00"/>
                  </a:solidFill>
                </a:rPr>
                <a:t>Evropsko</a:t>
              </a:r>
              <a:r>
                <a:rPr lang="en-GB" b="1" kern="0" dirty="0">
                  <a:solidFill>
                    <a:srgbClr val="005C00"/>
                  </a:solidFill>
                </a:rPr>
                <a:t> </a:t>
              </a:r>
              <a:r>
                <a:rPr lang="en-GB" b="1" kern="0" dirty="0" err="1">
                  <a:solidFill>
                    <a:srgbClr val="005C00"/>
                  </a:solidFill>
                </a:rPr>
                <a:t>partnerstvo</a:t>
              </a:r>
              <a:r>
                <a:rPr lang="en-GB" b="1" kern="0" dirty="0">
                  <a:solidFill>
                    <a:srgbClr val="005C00"/>
                  </a:solidFill>
                </a:rPr>
                <a:t> </a:t>
              </a:r>
              <a:r>
                <a:rPr lang="en-GB" b="1" kern="0" dirty="0" err="1">
                  <a:solidFill>
                    <a:srgbClr val="005C00"/>
                  </a:solidFill>
                </a:rPr>
                <a:t>za</a:t>
              </a:r>
              <a:r>
                <a:rPr lang="en-GB" b="1" kern="0" dirty="0">
                  <a:solidFill>
                    <a:srgbClr val="005C00"/>
                  </a:solidFill>
                </a:rPr>
                <a:t> </a:t>
              </a:r>
              <a:r>
                <a:rPr lang="en-GB" b="1" kern="0" dirty="0" err="1">
                  <a:solidFill>
                    <a:srgbClr val="005C00"/>
                  </a:solidFill>
                </a:rPr>
                <a:t>inovacije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5C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5540FE18-CB0A-474B-AFC4-8A4100BA6EB2}"/>
              </a:ext>
            </a:extLst>
          </p:cNvPr>
          <p:cNvSpPr txBox="1"/>
          <p:nvPr/>
        </p:nvSpPr>
        <p:spPr>
          <a:xfrm>
            <a:off x="2661089" y="-173018"/>
            <a:ext cx="57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Štirje glavni trendi </a:t>
            </a:r>
            <a:r>
              <a:rPr lang="en-GB" sz="3600" dirty="0"/>
              <a:t>		</a:t>
            </a:r>
            <a:r>
              <a:rPr lang="sl-SI" sz="1400" i="1" dirty="0" smtClean="0"/>
              <a:t>Kratka zgodovina podpore inovacijam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24878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A14376CE-D482-4C2E-BE84-3B46C51F110E}"/>
              </a:ext>
            </a:extLst>
          </p:cNvPr>
          <p:cNvSpPr txBox="1"/>
          <p:nvPr/>
        </p:nvSpPr>
        <p:spPr>
          <a:xfrm>
            <a:off x="0" y="488110"/>
            <a:ext cx="296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Mreže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FB61F78A-C552-4ED3-86E3-40C191B312E3}"/>
              </a:ext>
            </a:extLst>
          </p:cNvPr>
          <p:cNvGrpSpPr/>
          <p:nvPr/>
        </p:nvGrpSpPr>
        <p:grpSpPr>
          <a:xfrm>
            <a:off x="2965103" y="195822"/>
            <a:ext cx="9073008" cy="6604597"/>
            <a:chOff x="2965103" y="195822"/>
            <a:chExt cx="9073008" cy="66045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F966DD-454F-487A-80F7-BEB03AB65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228" y="374291"/>
              <a:ext cx="1678756" cy="86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47AC2D5F-C04C-4FB4-BD29-7B204623E513}"/>
                </a:ext>
              </a:extLst>
            </p:cNvPr>
            <p:cNvGrpSpPr/>
            <p:nvPr/>
          </p:nvGrpSpPr>
          <p:grpSpPr>
            <a:xfrm>
              <a:off x="2965103" y="1475815"/>
              <a:ext cx="9073008" cy="5324604"/>
              <a:chOff x="35496" y="1472400"/>
              <a:chExt cx="9073008" cy="5192972"/>
            </a:xfrm>
          </p:grpSpPr>
          <p:sp>
            <p:nvSpPr>
              <p:cNvPr id="7" name="23 Forma libre">
                <a:extLst>
                  <a:ext uri="{FF2B5EF4-FFF2-40B4-BE49-F238E27FC236}">
                    <a16:creationId xmlns:a16="http://schemas.microsoft.com/office/drawing/2014/main" id="{7BF508EE-BC37-4BF3-84B7-D90932CF5AF2}"/>
                  </a:ext>
                </a:extLst>
              </p:cNvPr>
              <p:cNvSpPr/>
              <p:nvPr/>
            </p:nvSpPr>
            <p:spPr>
              <a:xfrm>
                <a:off x="35496" y="1473023"/>
                <a:ext cx="2962648" cy="5192349"/>
              </a:xfrm>
              <a:custGeom>
                <a:avLst/>
                <a:gdLst>
                  <a:gd name="connsiteX0" fmla="*/ 0 w 1934765"/>
                  <a:gd name="connsiteY0" fmla="*/ 193477 h 4064000"/>
                  <a:gd name="connsiteX1" fmla="*/ 56668 w 1934765"/>
                  <a:gd name="connsiteY1" fmla="*/ 56668 h 4064000"/>
                  <a:gd name="connsiteX2" fmla="*/ 193477 w 1934765"/>
                  <a:gd name="connsiteY2" fmla="*/ 0 h 4064000"/>
                  <a:gd name="connsiteX3" fmla="*/ 1741288 w 1934765"/>
                  <a:gd name="connsiteY3" fmla="*/ 0 h 4064000"/>
                  <a:gd name="connsiteX4" fmla="*/ 1878097 w 1934765"/>
                  <a:gd name="connsiteY4" fmla="*/ 56668 h 4064000"/>
                  <a:gd name="connsiteX5" fmla="*/ 1934765 w 1934765"/>
                  <a:gd name="connsiteY5" fmla="*/ 193477 h 4064000"/>
                  <a:gd name="connsiteX6" fmla="*/ 1934765 w 1934765"/>
                  <a:gd name="connsiteY6" fmla="*/ 3870523 h 4064000"/>
                  <a:gd name="connsiteX7" fmla="*/ 1878097 w 1934765"/>
                  <a:gd name="connsiteY7" fmla="*/ 4007332 h 4064000"/>
                  <a:gd name="connsiteX8" fmla="*/ 1741288 w 1934765"/>
                  <a:gd name="connsiteY8" fmla="*/ 4064000 h 4064000"/>
                  <a:gd name="connsiteX9" fmla="*/ 193477 w 1934765"/>
                  <a:gd name="connsiteY9" fmla="*/ 4064000 h 4064000"/>
                  <a:gd name="connsiteX10" fmla="*/ 56668 w 1934765"/>
                  <a:gd name="connsiteY10" fmla="*/ 4007332 h 4064000"/>
                  <a:gd name="connsiteX11" fmla="*/ 0 w 1934765"/>
                  <a:gd name="connsiteY11" fmla="*/ 3870523 h 4064000"/>
                  <a:gd name="connsiteX12" fmla="*/ 0 w 1934765"/>
                  <a:gd name="connsiteY12" fmla="*/ 193477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4765" h="4064000">
                    <a:moveTo>
                      <a:pt x="0" y="193477"/>
                    </a:moveTo>
                    <a:cubicBezTo>
                      <a:pt x="0" y="142164"/>
                      <a:pt x="20384" y="92952"/>
                      <a:pt x="56668" y="56668"/>
                    </a:cubicBezTo>
                    <a:cubicBezTo>
                      <a:pt x="92952" y="20384"/>
                      <a:pt x="142164" y="0"/>
                      <a:pt x="193477" y="0"/>
                    </a:cubicBezTo>
                    <a:lnTo>
                      <a:pt x="1741288" y="0"/>
                    </a:lnTo>
                    <a:cubicBezTo>
                      <a:pt x="1792601" y="0"/>
                      <a:pt x="1841813" y="20384"/>
                      <a:pt x="1878097" y="56668"/>
                    </a:cubicBezTo>
                    <a:cubicBezTo>
                      <a:pt x="1914381" y="92952"/>
                      <a:pt x="1934765" y="142164"/>
                      <a:pt x="1934765" y="193477"/>
                    </a:cubicBezTo>
                    <a:lnTo>
                      <a:pt x="1934765" y="3870523"/>
                    </a:lnTo>
                    <a:cubicBezTo>
                      <a:pt x="1934765" y="3921836"/>
                      <a:pt x="1914381" y="3971048"/>
                      <a:pt x="1878097" y="4007332"/>
                    </a:cubicBezTo>
                    <a:cubicBezTo>
                      <a:pt x="1841813" y="4043616"/>
                      <a:pt x="1792601" y="4064000"/>
                      <a:pt x="1741288" y="4064000"/>
                    </a:cubicBezTo>
                    <a:lnTo>
                      <a:pt x="193477" y="4064000"/>
                    </a:lnTo>
                    <a:cubicBezTo>
                      <a:pt x="142164" y="4064000"/>
                      <a:pt x="92952" y="4043616"/>
                      <a:pt x="56668" y="4007332"/>
                    </a:cubicBezTo>
                    <a:cubicBezTo>
                      <a:pt x="20384" y="3971048"/>
                      <a:pt x="0" y="3921836"/>
                      <a:pt x="0" y="3870523"/>
                    </a:cubicBezTo>
                    <a:lnTo>
                      <a:pt x="0" y="193477"/>
                    </a:lnTo>
                    <a:close/>
                  </a:path>
                </a:pathLst>
              </a:custGeom>
              <a:solidFill>
                <a:srgbClr val="90C226">
                  <a:tint val="4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171450" tIns="171450" rIns="171450" bIns="30162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ES" sz="1400" b="1" kern="0" dirty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8" name="24 Forma libre">
                <a:extLst>
                  <a:ext uri="{FF2B5EF4-FFF2-40B4-BE49-F238E27FC236}">
                    <a16:creationId xmlns:a16="http://schemas.microsoft.com/office/drawing/2014/main" id="{CC3BF863-E809-41AF-B81A-53AB33CAB7F3}"/>
                  </a:ext>
                </a:extLst>
              </p:cNvPr>
              <p:cNvSpPr/>
              <p:nvPr/>
            </p:nvSpPr>
            <p:spPr>
              <a:xfrm>
                <a:off x="271141" y="1588123"/>
                <a:ext cx="2370119" cy="424487"/>
              </a:xfrm>
              <a:custGeom>
                <a:avLst/>
                <a:gdLst>
                  <a:gd name="connsiteX0" fmla="*/ 0 w 1547812"/>
                  <a:gd name="connsiteY0" fmla="*/ 122535 h 1225351"/>
                  <a:gd name="connsiteX1" fmla="*/ 35890 w 1547812"/>
                  <a:gd name="connsiteY1" fmla="*/ 35890 h 1225351"/>
                  <a:gd name="connsiteX2" fmla="*/ 122535 w 1547812"/>
                  <a:gd name="connsiteY2" fmla="*/ 0 h 1225351"/>
                  <a:gd name="connsiteX3" fmla="*/ 1425277 w 1547812"/>
                  <a:gd name="connsiteY3" fmla="*/ 0 h 1225351"/>
                  <a:gd name="connsiteX4" fmla="*/ 1511922 w 1547812"/>
                  <a:gd name="connsiteY4" fmla="*/ 35890 h 1225351"/>
                  <a:gd name="connsiteX5" fmla="*/ 1547812 w 1547812"/>
                  <a:gd name="connsiteY5" fmla="*/ 122535 h 1225351"/>
                  <a:gd name="connsiteX6" fmla="*/ 1547812 w 1547812"/>
                  <a:gd name="connsiteY6" fmla="*/ 1102816 h 1225351"/>
                  <a:gd name="connsiteX7" fmla="*/ 1511922 w 1547812"/>
                  <a:gd name="connsiteY7" fmla="*/ 1189461 h 1225351"/>
                  <a:gd name="connsiteX8" fmla="*/ 1425277 w 1547812"/>
                  <a:gd name="connsiteY8" fmla="*/ 1225351 h 1225351"/>
                  <a:gd name="connsiteX9" fmla="*/ 122535 w 1547812"/>
                  <a:gd name="connsiteY9" fmla="*/ 1225351 h 1225351"/>
                  <a:gd name="connsiteX10" fmla="*/ 35890 w 1547812"/>
                  <a:gd name="connsiteY10" fmla="*/ 1189461 h 1225351"/>
                  <a:gd name="connsiteX11" fmla="*/ 0 w 1547812"/>
                  <a:gd name="connsiteY11" fmla="*/ 1102816 h 1225351"/>
                  <a:gd name="connsiteX12" fmla="*/ 0 w 1547812"/>
                  <a:gd name="connsiteY12" fmla="*/ 122535 h 12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812" h="1225351">
                    <a:moveTo>
                      <a:pt x="0" y="122535"/>
                    </a:moveTo>
                    <a:cubicBezTo>
                      <a:pt x="0" y="90037"/>
                      <a:pt x="12910" y="58869"/>
                      <a:pt x="35890" y="35890"/>
                    </a:cubicBezTo>
                    <a:cubicBezTo>
                      <a:pt x="58870" y="12910"/>
                      <a:pt x="90037" y="0"/>
                      <a:pt x="122535" y="0"/>
                    </a:cubicBezTo>
                    <a:lnTo>
                      <a:pt x="1425277" y="0"/>
                    </a:lnTo>
                    <a:cubicBezTo>
                      <a:pt x="1457775" y="0"/>
                      <a:pt x="1488943" y="12910"/>
                      <a:pt x="1511922" y="35890"/>
                    </a:cubicBezTo>
                    <a:cubicBezTo>
                      <a:pt x="1534902" y="58870"/>
                      <a:pt x="1547812" y="90037"/>
                      <a:pt x="1547812" y="122535"/>
                    </a:cubicBezTo>
                    <a:lnTo>
                      <a:pt x="1547812" y="1102816"/>
                    </a:lnTo>
                    <a:cubicBezTo>
                      <a:pt x="1547812" y="1135314"/>
                      <a:pt x="1534902" y="1166482"/>
                      <a:pt x="1511922" y="1189461"/>
                    </a:cubicBezTo>
                    <a:cubicBezTo>
                      <a:pt x="1488942" y="1212441"/>
                      <a:pt x="1457775" y="1225351"/>
                      <a:pt x="1425277" y="1225351"/>
                    </a:cubicBezTo>
                    <a:lnTo>
                      <a:pt x="122535" y="1225351"/>
                    </a:lnTo>
                    <a:cubicBezTo>
                      <a:pt x="90037" y="1225351"/>
                      <a:pt x="58869" y="1212441"/>
                      <a:pt x="35890" y="1189461"/>
                    </a:cubicBezTo>
                    <a:cubicBezTo>
                      <a:pt x="12910" y="1166481"/>
                      <a:pt x="0" y="1135314"/>
                      <a:pt x="0" y="1102816"/>
                    </a:cubicBezTo>
                    <a:lnTo>
                      <a:pt x="0" y="1225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rnd" cmpd="sng" algn="ctr">
                <a:solidFill>
                  <a:srgbClr val="90C226"/>
                </a:solidFill>
                <a:prstDash val="solid"/>
              </a:ln>
              <a:effectLst/>
            </p:spPr>
            <p:txBody>
              <a:bodyPr spcFirstLastPara="0" vert="horz" wrap="square" lIns="127329" tIns="104469" rIns="127329" bIns="104469" numCol="1" spcCol="1270" anchor="ctr" anchorCtr="0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ES" sz="3600" kern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9" name="25 Forma libre">
                <a:extLst>
                  <a:ext uri="{FF2B5EF4-FFF2-40B4-BE49-F238E27FC236}">
                    <a16:creationId xmlns:a16="http://schemas.microsoft.com/office/drawing/2014/main" id="{82E0D886-0386-4973-BBA6-3479F07FD4E3}"/>
                  </a:ext>
                </a:extLst>
              </p:cNvPr>
              <p:cNvSpPr/>
              <p:nvPr/>
            </p:nvSpPr>
            <p:spPr>
              <a:xfrm>
                <a:off x="269559" y="2192471"/>
                <a:ext cx="2370119" cy="4212846"/>
              </a:xfrm>
              <a:custGeom>
                <a:avLst/>
                <a:gdLst>
                  <a:gd name="connsiteX0" fmla="*/ 0 w 1547812"/>
                  <a:gd name="connsiteY0" fmla="*/ 122535 h 1225351"/>
                  <a:gd name="connsiteX1" fmla="*/ 35890 w 1547812"/>
                  <a:gd name="connsiteY1" fmla="*/ 35890 h 1225351"/>
                  <a:gd name="connsiteX2" fmla="*/ 122535 w 1547812"/>
                  <a:gd name="connsiteY2" fmla="*/ 0 h 1225351"/>
                  <a:gd name="connsiteX3" fmla="*/ 1425277 w 1547812"/>
                  <a:gd name="connsiteY3" fmla="*/ 0 h 1225351"/>
                  <a:gd name="connsiteX4" fmla="*/ 1511922 w 1547812"/>
                  <a:gd name="connsiteY4" fmla="*/ 35890 h 1225351"/>
                  <a:gd name="connsiteX5" fmla="*/ 1547812 w 1547812"/>
                  <a:gd name="connsiteY5" fmla="*/ 122535 h 1225351"/>
                  <a:gd name="connsiteX6" fmla="*/ 1547812 w 1547812"/>
                  <a:gd name="connsiteY6" fmla="*/ 1102816 h 1225351"/>
                  <a:gd name="connsiteX7" fmla="*/ 1511922 w 1547812"/>
                  <a:gd name="connsiteY7" fmla="*/ 1189461 h 1225351"/>
                  <a:gd name="connsiteX8" fmla="*/ 1425277 w 1547812"/>
                  <a:gd name="connsiteY8" fmla="*/ 1225351 h 1225351"/>
                  <a:gd name="connsiteX9" fmla="*/ 122535 w 1547812"/>
                  <a:gd name="connsiteY9" fmla="*/ 1225351 h 1225351"/>
                  <a:gd name="connsiteX10" fmla="*/ 35890 w 1547812"/>
                  <a:gd name="connsiteY10" fmla="*/ 1189461 h 1225351"/>
                  <a:gd name="connsiteX11" fmla="*/ 0 w 1547812"/>
                  <a:gd name="connsiteY11" fmla="*/ 1102816 h 1225351"/>
                  <a:gd name="connsiteX12" fmla="*/ 0 w 1547812"/>
                  <a:gd name="connsiteY12" fmla="*/ 122535 h 12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812" h="1225351">
                    <a:moveTo>
                      <a:pt x="0" y="122535"/>
                    </a:moveTo>
                    <a:cubicBezTo>
                      <a:pt x="0" y="90037"/>
                      <a:pt x="12910" y="58869"/>
                      <a:pt x="35890" y="35890"/>
                    </a:cubicBezTo>
                    <a:cubicBezTo>
                      <a:pt x="58870" y="12910"/>
                      <a:pt x="90037" y="0"/>
                      <a:pt x="122535" y="0"/>
                    </a:cubicBezTo>
                    <a:lnTo>
                      <a:pt x="1425277" y="0"/>
                    </a:lnTo>
                    <a:cubicBezTo>
                      <a:pt x="1457775" y="0"/>
                      <a:pt x="1488943" y="12910"/>
                      <a:pt x="1511922" y="35890"/>
                    </a:cubicBezTo>
                    <a:cubicBezTo>
                      <a:pt x="1534902" y="58870"/>
                      <a:pt x="1547812" y="90037"/>
                      <a:pt x="1547812" y="122535"/>
                    </a:cubicBezTo>
                    <a:lnTo>
                      <a:pt x="1547812" y="1102816"/>
                    </a:lnTo>
                    <a:cubicBezTo>
                      <a:pt x="1547812" y="1135314"/>
                      <a:pt x="1534902" y="1166482"/>
                      <a:pt x="1511922" y="1189461"/>
                    </a:cubicBezTo>
                    <a:cubicBezTo>
                      <a:pt x="1488942" y="1212441"/>
                      <a:pt x="1457775" y="1225351"/>
                      <a:pt x="1425277" y="1225351"/>
                    </a:cubicBezTo>
                    <a:lnTo>
                      <a:pt x="122535" y="1225351"/>
                    </a:lnTo>
                    <a:cubicBezTo>
                      <a:pt x="90037" y="1225351"/>
                      <a:pt x="58869" y="1212441"/>
                      <a:pt x="35890" y="1189461"/>
                    </a:cubicBezTo>
                    <a:cubicBezTo>
                      <a:pt x="12910" y="1166481"/>
                      <a:pt x="0" y="1135314"/>
                      <a:pt x="0" y="1102816"/>
                    </a:cubicBezTo>
                    <a:lnTo>
                      <a:pt x="0" y="1225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rnd" cmpd="sng" algn="ctr">
                <a:solidFill>
                  <a:srgbClr val="90C226"/>
                </a:solidFill>
                <a:prstDash val="solid"/>
              </a:ln>
              <a:effectLst/>
            </p:spPr>
            <p:txBody>
              <a:bodyPr spcFirstLastPara="0" vert="horz" wrap="square" lIns="127329" tIns="104469" rIns="127329" bIns="104469" numCol="1" spcCol="1270" anchor="ctr" anchorCtr="0">
                <a:noAutofit/>
              </a:bodyPr>
              <a:lstStyle/>
              <a:p>
                <a:endParaRPr lang="en-GB" sz="11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7E3445D8-10B5-4574-AA31-2375688D9448}"/>
                  </a:ext>
                </a:extLst>
              </p:cNvPr>
              <p:cNvSpPr txBox="1"/>
              <p:nvPr/>
            </p:nvSpPr>
            <p:spPr>
              <a:xfrm>
                <a:off x="345844" y="1566869"/>
                <a:ext cx="2217548" cy="36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b="1" dirty="0" smtClean="0">
                    <a:solidFill>
                      <a:prstClr val="black"/>
                    </a:solidFill>
                    <a:latin typeface="Calibri"/>
                  </a:rPr>
                  <a:t>Biseri</a:t>
                </a:r>
                <a:endParaRPr lang="en-GB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23 Forma libre">
                <a:extLst>
                  <a:ext uri="{FF2B5EF4-FFF2-40B4-BE49-F238E27FC236}">
                    <a16:creationId xmlns:a16="http://schemas.microsoft.com/office/drawing/2014/main" id="{905D9128-42D1-46DE-A1AD-DF681DB0CBC8}"/>
                  </a:ext>
                </a:extLst>
              </p:cNvPr>
              <p:cNvSpPr/>
              <p:nvPr/>
            </p:nvSpPr>
            <p:spPr>
              <a:xfrm>
                <a:off x="3085897" y="1472400"/>
                <a:ext cx="2962648" cy="5192349"/>
              </a:xfrm>
              <a:custGeom>
                <a:avLst/>
                <a:gdLst>
                  <a:gd name="connsiteX0" fmla="*/ 0 w 1934765"/>
                  <a:gd name="connsiteY0" fmla="*/ 193477 h 4064000"/>
                  <a:gd name="connsiteX1" fmla="*/ 56668 w 1934765"/>
                  <a:gd name="connsiteY1" fmla="*/ 56668 h 4064000"/>
                  <a:gd name="connsiteX2" fmla="*/ 193477 w 1934765"/>
                  <a:gd name="connsiteY2" fmla="*/ 0 h 4064000"/>
                  <a:gd name="connsiteX3" fmla="*/ 1741288 w 1934765"/>
                  <a:gd name="connsiteY3" fmla="*/ 0 h 4064000"/>
                  <a:gd name="connsiteX4" fmla="*/ 1878097 w 1934765"/>
                  <a:gd name="connsiteY4" fmla="*/ 56668 h 4064000"/>
                  <a:gd name="connsiteX5" fmla="*/ 1934765 w 1934765"/>
                  <a:gd name="connsiteY5" fmla="*/ 193477 h 4064000"/>
                  <a:gd name="connsiteX6" fmla="*/ 1934765 w 1934765"/>
                  <a:gd name="connsiteY6" fmla="*/ 3870523 h 4064000"/>
                  <a:gd name="connsiteX7" fmla="*/ 1878097 w 1934765"/>
                  <a:gd name="connsiteY7" fmla="*/ 4007332 h 4064000"/>
                  <a:gd name="connsiteX8" fmla="*/ 1741288 w 1934765"/>
                  <a:gd name="connsiteY8" fmla="*/ 4064000 h 4064000"/>
                  <a:gd name="connsiteX9" fmla="*/ 193477 w 1934765"/>
                  <a:gd name="connsiteY9" fmla="*/ 4064000 h 4064000"/>
                  <a:gd name="connsiteX10" fmla="*/ 56668 w 1934765"/>
                  <a:gd name="connsiteY10" fmla="*/ 4007332 h 4064000"/>
                  <a:gd name="connsiteX11" fmla="*/ 0 w 1934765"/>
                  <a:gd name="connsiteY11" fmla="*/ 3870523 h 4064000"/>
                  <a:gd name="connsiteX12" fmla="*/ 0 w 1934765"/>
                  <a:gd name="connsiteY12" fmla="*/ 193477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4765" h="4064000">
                    <a:moveTo>
                      <a:pt x="0" y="193477"/>
                    </a:moveTo>
                    <a:cubicBezTo>
                      <a:pt x="0" y="142164"/>
                      <a:pt x="20384" y="92952"/>
                      <a:pt x="56668" y="56668"/>
                    </a:cubicBezTo>
                    <a:cubicBezTo>
                      <a:pt x="92952" y="20384"/>
                      <a:pt x="142164" y="0"/>
                      <a:pt x="193477" y="0"/>
                    </a:cubicBezTo>
                    <a:lnTo>
                      <a:pt x="1741288" y="0"/>
                    </a:lnTo>
                    <a:cubicBezTo>
                      <a:pt x="1792601" y="0"/>
                      <a:pt x="1841813" y="20384"/>
                      <a:pt x="1878097" y="56668"/>
                    </a:cubicBezTo>
                    <a:cubicBezTo>
                      <a:pt x="1914381" y="92952"/>
                      <a:pt x="1934765" y="142164"/>
                      <a:pt x="1934765" y="193477"/>
                    </a:cubicBezTo>
                    <a:lnTo>
                      <a:pt x="1934765" y="3870523"/>
                    </a:lnTo>
                    <a:cubicBezTo>
                      <a:pt x="1934765" y="3921836"/>
                      <a:pt x="1914381" y="3971048"/>
                      <a:pt x="1878097" y="4007332"/>
                    </a:cubicBezTo>
                    <a:cubicBezTo>
                      <a:pt x="1841813" y="4043616"/>
                      <a:pt x="1792601" y="4064000"/>
                      <a:pt x="1741288" y="4064000"/>
                    </a:cubicBezTo>
                    <a:lnTo>
                      <a:pt x="193477" y="4064000"/>
                    </a:lnTo>
                    <a:cubicBezTo>
                      <a:pt x="142164" y="4064000"/>
                      <a:pt x="92952" y="4043616"/>
                      <a:pt x="56668" y="4007332"/>
                    </a:cubicBezTo>
                    <a:cubicBezTo>
                      <a:pt x="20384" y="3971048"/>
                      <a:pt x="0" y="3921836"/>
                      <a:pt x="0" y="3870523"/>
                    </a:cubicBezTo>
                    <a:lnTo>
                      <a:pt x="0" y="193477"/>
                    </a:lnTo>
                    <a:close/>
                  </a:path>
                </a:pathLst>
              </a:custGeom>
              <a:solidFill>
                <a:srgbClr val="90C226">
                  <a:tint val="4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171450" tIns="171450" rIns="171450" bIns="30162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ES" sz="1400" b="1" kern="0" dirty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12" name="24 Forma libre">
                <a:extLst>
                  <a:ext uri="{FF2B5EF4-FFF2-40B4-BE49-F238E27FC236}">
                    <a16:creationId xmlns:a16="http://schemas.microsoft.com/office/drawing/2014/main" id="{0E0D847A-8CCB-447D-891A-708AC2D49F2E}"/>
                  </a:ext>
                </a:extLst>
              </p:cNvPr>
              <p:cNvSpPr/>
              <p:nvPr/>
            </p:nvSpPr>
            <p:spPr>
              <a:xfrm>
                <a:off x="3386940" y="1588123"/>
                <a:ext cx="2370119" cy="424487"/>
              </a:xfrm>
              <a:custGeom>
                <a:avLst/>
                <a:gdLst>
                  <a:gd name="connsiteX0" fmla="*/ 0 w 1547812"/>
                  <a:gd name="connsiteY0" fmla="*/ 122535 h 1225351"/>
                  <a:gd name="connsiteX1" fmla="*/ 35890 w 1547812"/>
                  <a:gd name="connsiteY1" fmla="*/ 35890 h 1225351"/>
                  <a:gd name="connsiteX2" fmla="*/ 122535 w 1547812"/>
                  <a:gd name="connsiteY2" fmla="*/ 0 h 1225351"/>
                  <a:gd name="connsiteX3" fmla="*/ 1425277 w 1547812"/>
                  <a:gd name="connsiteY3" fmla="*/ 0 h 1225351"/>
                  <a:gd name="connsiteX4" fmla="*/ 1511922 w 1547812"/>
                  <a:gd name="connsiteY4" fmla="*/ 35890 h 1225351"/>
                  <a:gd name="connsiteX5" fmla="*/ 1547812 w 1547812"/>
                  <a:gd name="connsiteY5" fmla="*/ 122535 h 1225351"/>
                  <a:gd name="connsiteX6" fmla="*/ 1547812 w 1547812"/>
                  <a:gd name="connsiteY6" fmla="*/ 1102816 h 1225351"/>
                  <a:gd name="connsiteX7" fmla="*/ 1511922 w 1547812"/>
                  <a:gd name="connsiteY7" fmla="*/ 1189461 h 1225351"/>
                  <a:gd name="connsiteX8" fmla="*/ 1425277 w 1547812"/>
                  <a:gd name="connsiteY8" fmla="*/ 1225351 h 1225351"/>
                  <a:gd name="connsiteX9" fmla="*/ 122535 w 1547812"/>
                  <a:gd name="connsiteY9" fmla="*/ 1225351 h 1225351"/>
                  <a:gd name="connsiteX10" fmla="*/ 35890 w 1547812"/>
                  <a:gd name="connsiteY10" fmla="*/ 1189461 h 1225351"/>
                  <a:gd name="connsiteX11" fmla="*/ 0 w 1547812"/>
                  <a:gd name="connsiteY11" fmla="*/ 1102816 h 1225351"/>
                  <a:gd name="connsiteX12" fmla="*/ 0 w 1547812"/>
                  <a:gd name="connsiteY12" fmla="*/ 122535 h 12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812" h="1225351">
                    <a:moveTo>
                      <a:pt x="0" y="122535"/>
                    </a:moveTo>
                    <a:cubicBezTo>
                      <a:pt x="0" y="90037"/>
                      <a:pt x="12910" y="58869"/>
                      <a:pt x="35890" y="35890"/>
                    </a:cubicBezTo>
                    <a:cubicBezTo>
                      <a:pt x="58870" y="12910"/>
                      <a:pt x="90037" y="0"/>
                      <a:pt x="122535" y="0"/>
                    </a:cubicBezTo>
                    <a:lnTo>
                      <a:pt x="1425277" y="0"/>
                    </a:lnTo>
                    <a:cubicBezTo>
                      <a:pt x="1457775" y="0"/>
                      <a:pt x="1488943" y="12910"/>
                      <a:pt x="1511922" y="35890"/>
                    </a:cubicBezTo>
                    <a:cubicBezTo>
                      <a:pt x="1534902" y="58870"/>
                      <a:pt x="1547812" y="90037"/>
                      <a:pt x="1547812" y="122535"/>
                    </a:cubicBezTo>
                    <a:lnTo>
                      <a:pt x="1547812" y="1102816"/>
                    </a:lnTo>
                    <a:cubicBezTo>
                      <a:pt x="1547812" y="1135314"/>
                      <a:pt x="1534902" y="1166482"/>
                      <a:pt x="1511922" y="1189461"/>
                    </a:cubicBezTo>
                    <a:cubicBezTo>
                      <a:pt x="1488942" y="1212441"/>
                      <a:pt x="1457775" y="1225351"/>
                      <a:pt x="1425277" y="1225351"/>
                    </a:cubicBezTo>
                    <a:lnTo>
                      <a:pt x="122535" y="1225351"/>
                    </a:lnTo>
                    <a:cubicBezTo>
                      <a:pt x="90037" y="1225351"/>
                      <a:pt x="58869" y="1212441"/>
                      <a:pt x="35890" y="1189461"/>
                    </a:cubicBezTo>
                    <a:cubicBezTo>
                      <a:pt x="12910" y="1166481"/>
                      <a:pt x="0" y="1135314"/>
                      <a:pt x="0" y="1102816"/>
                    </a:cubicBezTo>
                    <a:lnTo>
                      <a:pt x="0" y="1225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rnd" cmpd="sng" algn="ctr">
                <a:solidFill>
                  <a:srgbClr val="90C226"/>
                </a:solidFill>
                <a:prstDash val="solid"/>
              </a:ln>
              <a:effectLst/>
            </p:spPr>
            <p:txBody>
              <a:bodyPr spcFirstLastPara="0" vert="horz" wrap="square" lIns="127329" tIns="104469" rIns="127329" bIns="104469" numCol="1" spcCol="1270" anchor="ctr" anchorCtr="0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ES" sz="3600" kern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13" name="25 Forma libre">
                <a:extLst>
                  <a:ext uri="{FF2B5EF4-FFF2-40B4-BE49-F238E27FC236}">
                    <a16:creationId xmlns:a16="http://schemas.microsoft.com/office/drawing/2014/main" id="{F101E84D-B938-40F2-98A5-EC7B9592F564}"/>
                  </a:ext>
                </a:extLst>
              </p:cNvPr>
              <p:cNvSpPr/>
              <p:nvPr/>
            </p:nvSpPr>
            <p:spPr>
              <a:xfrm>
                <a:off x="3394909" y="2184217"/>
                <a:ext cx="2370119" cy="4212846"/>
              </a:xfrm>
              <a:custGeom>
                <a:avLst/>
                <a:gdLst>
                  <a:gd name="connsiteX0" fmla="*/ 0 w 1547812"/>
                  <a:gd name="connsiteY0" fmla="*/ 122535 h 1225351"/>
                  <a:gd name="connsiteX1" fmla="*/ 35890 w 1547812"/>
                  <a:gd name="connsiteY1" fmla="*/ 35890 h 1225351"/>
                  <a:gd name="connsiteX2" fmla="*/ 122535 w 1547812"/>
                  <a:gd name="connsiteY2" fmla="*/ 0 h 1225351"/>
                  <a:gd name="connsiteX3" fmla="*/ 1425277 w 1547812"/>
                  <a:gd name="connsiteY3" fmla="*/ 0 h 1225351"/>
                  <a:gd name="connsiteX4" fmla="*/ 1511922 w 1547812"/>
                  <a:gd name="connsiteY4" fmla="*/ 35890 h 1225351"/>
                  <a:gd name="connsiteX5" fmla="*/ 1547812 w 1547812"/>
                  <a:gd name="connsiteY5" fmla="*/ 122535 h 1225351"/>
                  <a:gd name="connsiteX6" fmla="*/ 1547812 w 1547812"/>
                  <a:gd name="connsiteY6" fmla="*/ 1102816 h 1225351"/>
                  <a:gd name="connsiteX7" fmla="*/ 1511922 w 1547812"/>
                  <a:gd name="connsiteY7" fmla="*/ 1189461 h 1225351"/>
                  <a:gd name="connsiteX8" fmla="*/ 1425277 w 1547812"/>
                  <a:gd name="connsiteY8" fmla="*/ 1225351 h 1225351"/>
                  <a:gd name="connsiteX9" fmla="*/ 122535 w 1547812"/>
                  <a:gd name="connsiteY9" fmla="*/ 1225351 h 1225351"/>
                  <a:gd name="connsiteX10" fmla="*/ 35890 w 1547812"/>
                  <a:gd name="connsiteY10" fmla="*/ 1189461 h 1225351"/>
                  <a:gd name="connsiteX11" fmla="*/ 0 w 1547812"/>
                  <a:gd name="connsiteY11" fmla="*/ 1102816 h 1225351"/>
                  <a:gd name="connsiteX12" fmla="*/ 0 w 1547812"/>
                  <a:gd name="connsiteY12" fmla="*/ 122535 h 12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812" h="1225351">
                    <a:moveTo>
                      <a:pt x="0" y="122535"/>
                    </a:moveTo>
                    <a:cubicBezTo>
                      <a:pt x="0" y="90037"/>
                      <a:pt x="12910" y="58869"/>
                      <a:pt x="35890" y="35890"/>
                    </a:cubicBezTo>
                    <a:cubicBezTo>
                      <a:pt x="58870" y="12910"/>
                      <a:pt x="90037" y="0"/>
                      <a:pt x="122535" y="0"/>
                    </a:cubicBezTo>
                    <a:lnTo>
                      <a:pt x="1425277" y="0"/>
                    </a:lnTo>
                    <a:cubicBezTo>
                      <a:pt x="1457775" y="0"/>
                      <a:pt x="1488943" y="12910"/>
                      <a:pt x="1511922" y="35890"/>
                    </a:cubicBezTo>
                    <a:cubicBezTo>
                      <a:pt x="1534902" y="58870"/>
                      <a:pt x="1547812" y="90037"/>
                      <a:pt x="1547812" y="122535"/>
                    </a:cubicBezTo>
                    <a:lnTo>
                      <a:pt x="1547812" y="1102816"/>
                    </a:lnTo>
                    <a:cubicBezTo>
                      <a:pt x="1547812" y="1135314"/>
                      <a:pt x="1534902" y="1166482"/>
                      <a:pt x="1511922" y="1189461"/>
                    </a:cubicBezTo>
                    <a:cubicBezTo>
                      <a:pt x="1488942" y="1212441"/>
                      <a:pt x="1457775" y="1225351"/>
                      <a:pt x="1425277" y="1225351"/>
                    </a:cubicBezTo>
                    <a:lnTo>
                      <a:pt x="122535" y="1225351"/>
                    </a:lnTo>
                    <a:cubicBezTo>
                      <a:pt x="90037" y="1225351"/>
                      <a:pt x="58869" y="1212441"/>
                      <a:pt x="35890" y="1189461"/>
                    </a:cubicBezTo>
                    <a:cubicBezTo>
                      <a:pt x="12910" y="1166481"/>
                      <a:pt x="0" y="1135314"/>
                      <a:pt x="0" y="1102816"/>
                    </a:cubicBezTo>
                    <a:lnTo>
                      <a:pt x="0" y="1225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rnd" cmpd="sng" algn="ctr">
                <a:solidFill>
                  <a:srgbClr val="90C226"/>
                </a:solidFill>
                <a:prstDash val="solid"/>
              </a:ln>
              <a:effectLst/>
            </p:spPr>
            <p:txBody>
              <a:bodyPr spcFirstLastPara="0" vert="horz" wrap="square" lIns="127329" tIns="104469" rIns="127329" bIns="104469" numCol="1" spcCol="1270" anchor="ctr" anchorCtr="0">
                <a:noAutofit/>
              </a:bodyPr>
              <a:lstStyle/>
              <a:p>
                <a:endParaRPr lang="en-GB" sz="11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23 Forma libre">
                <a:extLst>
                  <a:ext uri="{FF2B5EF4-FFF2-40B4-BE49-F238E27FC236}">
                    <a16:creationId xmlns:a16="http://schemas.microsoft.com/office/drawing/2014/main" id="{3B9327DB-9652-4D3E-8C77-13D9923EFCE1}"/>
                  </a:ext>
                </a:extLst>
              </p:cNvPr>
              <p:cNvSpPr/>
              <p:nvPr/>
            </p:nvSpPr>
            <p:spPr>
              <a:xfrm>
                <a:off x="6145856" y="1473023"/>
                <a:ext cx="2962648" cy="5192349"/>
              </a:xfrm>
              <a:custGeom>
                <a:avLst/>
                <a:gdLst>
                  <a:gd name="connsiteX0" fmla="*/ 0 w 1934765"/>
                  <a:gd name="connsiteY0" fmla="*/ 193477 h 4064000"/>
                  <a:gd name="connsiteX1" fmla="*/ 56668 w 1934765"/>
                  <a:gd name="connsiteY1" fmla="*/ 56668 h 4064000"/>
                  <a:gd name="connsiteX2" fmla="*/ 193477 w 1934765"/>
                  <a:gd name="connsiteY2" fmla="*/ 0 h 4064000"/>
                  <a:gd name="connsiteX3" fmla="*/ 1741288 w 1934765"/>
                  <a:gd name="connsiteY3" fmla="*/ 0 h 4064000"/>
                  <a:gd name="connsiteX4" fmla="*/ 1878097 w 1934765"/>
                  <a:gd name="connsiteY4" fmla="*/ 56668 h 4064000"/>
                  <a:gd name="connsiteX5" fmla="*/ 1934765 w 1934765"/>
                  <a:gd name="connsiteY5" fmla="*/ 193477 h 4064000"/>
                  <a:gd name="connsiteX6" fmla="*/ 1934765 w 1934765"/>
                  <a:gd name="connsiteY6" fmla="*/ 3870523 h 4064000"/>
                  <a:gd name="connsiteX7" fmla="*/ 1878097 w 1934765"/>
                  <a:gd name="connsiteY7" fmla="*/ 4007332 h 4064000"/>
                  <a:gd name="connsiteX8" fmla="*/ 1741288 w 1934765"/>
                  <a:gd name="connsiteY8" fmla="*/ 4064000 h 4064000"/>
                  <a:gd name="connsiteX9" fmla="*/ 193477 w 1934765"/>
                  <a:gd name="connsiteY9" fmla="*/ 4064000 h 4064000"/>
                  <a:gd name="connsiteX10" fmla="*/ 56668 w 1934765"/>
                  <a:gd name="connsiteY10" fmla="*/ 4007332 h 4064000"/>
                  <a:gd name="connsiteX11" fmla="*/ 0 w 1934765"/>
                  <a:gd name="connsiteY11" fmla="*/ 3870523 h 4064000"/>
                  <a:gd name="connsiteX12" fmla="*/ 0 w 1934765"/>
                  <a:gd name="connsiteY12" fmla="*/ 193477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4765" h="4064000">
                    <a:moveTo>
                      <a:pt x="0" y="193477"/>
                    </a:moveTo>
                    <a:cubicBezTo>
                      <a:pt x="0" y="142164"/>
                      <a:pt x="20384" y="92952"/>
                      <a:pt x="56668" y="56668"/>
                    </a:cubicBezTo>
                    <a:cubicBezTo>
                      <a:pt x="92952" y="20384"/>
                      <a:pt x="142164" y="0"/>
                      <a:pt x="193477" y="0"/>
                    </a:cubicBezTo>
                    <a:lnTo>
                      <a:pt x="1741288" y="0"/>
                    </a:lnTo>
                    <a:cubicBezTo>
                      <a:pt x="1792601" y="0"/>
                      <a:pt x="1841813" y="20384"/>
                      <a:pt x="1878097" y="56668"/>
                    </a:cubicBezTo>
                    <a:cubicBezTo>
                      <a:pt x="1914381" y="92952"/>
                      <a:pt x="1934765" y="142164"/>
                      <a:pt x="1934765" y="193477"/>
                    </a:cubicBezTo>
                    <a:lnTo>
                      <a:pt x="1934765" y="3870523"/>
                    </a:lnTo>
                    <a:cubicBezTo>
                      <a:pt x="1934765" y="3921836"/>
                      <a:pt x="1914381" y="3971048"/>
                      <a:pt x="1878097" y="4007332"/>
                    </a:cubicBezTo>
                    <a:cubicBezTo>
                      <a:pt x="1841813" y="4043616"/>
                      <a:pt x="1792601" y="4064000"/>
                      <a:pt x="1741288" y="4064000"/>
                    </a:cubicBezTo>
                    <a:lnTo>
                      <a:pt x="193477" y="4064000"/>
                    </a:lnTo>
                    <a:cubicBezTo>
                      <a:pt x="142164" y="4064000"/>
                      <a:pt x="92952" y="4043616"/>
                      <a:pt x="56668" y="4007332"/>
                    </a:cubicBezTo>
                    <a:cubicBezTo>
                      <a:pt x="20384" y="3971048"/>
                      <a:pt x="0" y="3921836"/>
                      <a:pt x="0" y="3870523"/>
                    </a:cubicBezTo>
                    <a:lnTo>
                      <a:pt x="0" y="193477"/>
                    </a:lnTo>
                    <a:close/>
                  </a:path>
                </a:pathLst>
              </a:custGeom>
              <a:solidFill>
                <a:srgbClr val="90C226">
                  <a:tint val="40000"/>
                  <a:hueOff val="0"/>
                  <a:satOff val="0"/>
                  <a:lumOff val="0"/>
                  <a:alphaOff val="0"/>
                </a:srgbClr>
              </a:solidFill>
              <a:ln>
                <a:noFill/>
              </a:ln>
              <a:effectLst/>
            </p:spPr>
            <p:txBody>
              <a:bodyPr spcFirstLastPara="0" vert="horz" wrap="square" lIns="171450" tIns="171450" rIns="171450" bIns="3016250" numCol="1" spcCol="1270" anchor="ctr" anchorCtr="0">
                <a:noAutofit/>
              </a:bodyPr>
              <a:lstStyle/>
              <a:p>
                <a:pPr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ES" sz="1400" b="1" kern="0" dirty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15" name="24 Forma libre">
                <a:extLst>
                  <a:ext uri="{FF2B5EF4-FFF2-40B4-BE49-F238E27FC236}">
                    <a16:creationId xmlns:a16="http://schemas.microsoft.com/office/drawing/2014/main" id="{93FA92F9-1305-4862-B1D2-278D6626B172}"/>
                  </a:ext>
                </a:extLst>
              </p:cNvPr>
              <p:cNvSpPr/>
              <p:nvPr/>
            </p:nvSpPr>
            <p:spPr>
              <a:xfrm>
                <a:off x="6381501" y="1588123"/>
                <a:ext cx="2370119" cy="424487"/>
              </a:xfrm>
              <a:custGeom>
                <a:avLst/>
                <a:gdLst>
                  <a:gd name="connsiteX0" fmla="*/ 0 w 1547812"/>
                  <a:gd name="connsiteY0" fmla="*/ 122535 h 1225351"/>
                  <a:gd name="connsiteX1" fmla="*/ 35890 w 1547812"/>
                  <a:gd name="connsiteY1" fmla="*/ 35890 h 1225351"/>
                  <a:gd name="connsiteX2" fmla="*/ 122535 w 1547812"/>
                  <a:gd name="connsiteY2" fmla="*/ 0 h 1225351"/>
                  <a:gd name="connsiteX3" fmla="*/ 1425277 w 1547812"/>
                  <a:gd name="connsiteY3" fmla="*/ 0 h 1225351"/>
                  <a:gd name="connsiteX4" fmla="*/ 1511922 w 1547812"/>
                  <a:gd name="connsiteY4" fmla="*/ 35890 h 1225351"/>
                  <a:gd name="connsiteX5" fmla="*/ 1547812 w 1547812"/>
                  <a:gd name="connsiteY5" fmla="*/ 122535 h 1225351"/>
                  <a:gd name="connsiteX6" fmla="*/ 1547812 w 1547812"/>
                  <a:gd name="connsiteY6" fmla="*/ 1102816 h 1225351"/>
                  <a:gd name="connsiteX7" fmla="*/ 1511922 w 1547812"/>
                  <a:gd name="connsiteY7" fmla="*/ 1189461 h 1225351"/>
                  <a:gd name="connsiteX8" fmla="*/ 1425277 w 1547812"/>
                  <a:gd name="connsiteY8" fmla="*/ 1225351 h 1225351"/>
                  <a:gd name="connsiteX9" fmla="*/ 122535 w 1547812"/>
                  <a:gd name="connsiteY9" fmla="*/ 1225351 h 1225351"/>
                  <a:gd name="connsiteX10" fmla="*/ 35890 w 1547812"/>
                  <a:gd name="connsiteY10" fmla="*/ 1189461 h 1225351"/>
                  <a:gd name="connsiteX11" fmla="*/ 0 w 1547812"/>
                  <a:gd name="connsiteY11" fmla="*/ 1102816 h 1225351"/>
                  <a:gd name="connsiteX12" fmla="*/ 0 w 1547812"/>
                  <a:gd name="connsiteY12" fmla="*/ 122535 h 12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812" h="1225351">
                    <a:moveTo>
                      <a:pt x="0" y="122535"/>
                    </a:moveTo>
                    <a:cubicBezTo>
                      <a:pt x="0" y="90037"/>
                      <a:pt x="12910" y="58869"/>
                      <a:pt x="35890" y="35890"/>
                    </a:cubicBezTo>
                    <a:cubicBezTo>
                      <a:pt x="58870" y="12910"/>
                      <a:pt x="90037" y="0"/>
                      <a:pt x="122535" y="0"/>
                    </a:cubicBezTo>
                    <a:lnTo>
                      <a:pt x="1425277" y="0"/>
                    </a:lnTo>
                    <a:cubicBezTo>
                      <a:pt x="1457775" y="0"/>
                      <a:pt x="1488943" y="12910"/>
                      <a:pt x="1511922" y="35890"/>
                    </a:cubicBezTo>
                    <a:cubicBezTo>
                      <a:pt x="1534902" y="58870"/>
                      <a:pt x="1547812" y="90037"/>
                      <a:pt x="1547812" y="122535"/>
                    </a:cubicBezTo>
                    <a:lnTo>
                      <a:pt x="1547812" y="1102816"/>
                    </a:lnTo>
                    <a:cubicBezTo>
                      <a:pt x="1547812" y="1135314"/>
                      <a:pt x="1534902" y="1166482"/>
                      <a:pt x="1511922" y="1189461"/>
                    </a:cubicBezTo>
                    <a:cubicBezTo>
                      <a:pt x="1488942" y="1212441"/>
                      <a:pt x="1457775" y="1225351"/>
                      <a:pt x="1425277" y="1225351"/>
                    </a:cubicBezTo>
                    <a:lnTo>
                      <a:pt x="122535" y="1225351"/>
                    </a:lnTo>
                    <a:cubicBezTo>
                      <a:pt x="90037" y="1225351"/>
                      <a:pt x="58869" y="1212441"/>
                      <a:pt x="35890" y="1189461"/>
                    </a:cubicBezTo>
                    <a:cubicBezTo>
                      <a:pt x="12910" y="1166481"/>
                      <a:pt x="0" y="1135314"/>
                      <a:pt x="0" y="1102816"/>
                    </a:cubicBezTo>
                    <a:lnTo>
                      <a:pt x="0" y="1225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rnd" cmpd="sng" algn="ctr">
                <a:solidFill>
                  <a:srgbClr val="90C226"/>
                </a:solidFill>
                <a:prstDash val="solid"/>
              </a:ln>
              <a:effectLst/>
            </p:spPr>
            <p:txBody>
              <a:bodyPr spcFirstLastPara="0" vert="horz" wrap="square" lIns="127329" tIns="104469" rIns="127329" bIns="104469" numCol="1" spcCol="1270" anchor="ctr" anchorCtr="0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s-ES" sz="3600" kern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16" name="25 Forma libre">
                <a:extLst>
                  <a:ext uri="{FF2B5EF4-FFF2-40B4-BE49-F238E27FC236}">
                    <a16:creationId xmlns:a16="http://schemas.microsoft.com/office/drawing/2014/main" id="{AE855901-94C9-4C65-B1DD-2416D766CE3D}"/>
                  </a:ext>
                </a:extLst>
              </p:cNvPr>
              <p:cNvSpPr/>
              <p:nvPr/>
            </p:nvSpPr>
            <p:spPr>
              <a:xfrm>
                <a:off x="6379919" y="2192471"/>
                <a:ext cx="2370119" cy="4212846"/>
              </a:xfrm>
              <a:custGeom>
                <a:avLst/>
                <a:gdLst>
                  <a:gd name="connsiteX0" fmla="*/ 0 w 1547812"/>
                  <a:gd name="connsiteY0" fmla="*/ 122535 h 1225351"/>
                  <a:gd name="connsiteX1" fmla="*/ 35890 w 1547812"/>
                  <a:gd name="connsiteY1" fmla="*/ 35890 h 1225351"/>
                  <a:gd name="connsiteX2" fmla="*/ 122535 w 1547812"/>
                  <a:gd name="connsiteY2" fmla="*/ 0 h 1225351"/>
                  <a:gd name="connsiteX3" fmla="*/ 1425277 w 1547812"/>
                  <a:gd name="connsiteY3" fmla="*/ 0 h 1225351"/>
                  <a:gd name="connsiteX4" fmla="*/ 1511922 w 1547812"/>
                  <a:gd name="connsiteY4" fmla="*/ 35890 h 1225351"/>
                  <a:gd name="connsiteX5" fmla="*/ 1547812 w 1547812"/>
                  <a:gd name="connsiteY5" fmla="*/ 122535 h 1225351"/>
                  <a:gd name="connsiteX6" fmla="*/ 1547812 w 1547812"/>
                  <a:gd name="connsiteY6" fmla="*/ 1102816 h 1225351"/>
                  <a:gd name="connsiteX7" fmla="*/ 1511922 w 1547812"/>
                  <a:gd name="connsiteY7" fmla="*/ 1189461 h 1225351"/>
                  <a:gd name="connsiteX8" fmla="*/ 1425277 w 1547812"/>
                  <a:gd name="connsiteY8" fmla="*/ 1225351 h 1225351"/>
                  <a:gd name="connsiteX9" fmla="*/ 122535 w 1547812"/>
                  <a:gd name="connsiteY9" fmla="*/ 1225351 h 1225351"/>
                  <a:gd name="connsiteX10" fmla="*/ 35890 w 1547812"/>
                  <a:gd name="connsiteY10" fmla="*/ 1189461 h 1225351"/>
                  <a:gd name="connsiteX11" fmla="*/ 0 w 1547812"/>
                  <a:gd name="connsiteY11" fmla="*/ 1102816 h 1225351"/>
                  <a:gd name="connsiteX12" fmla="*/ 0 w 1547812"/>
                  <a:gd name="connsiteY12" fmla="*/ 122535 h 12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812" h="1225351">
                    <a:moveTo>
                      <a:pt x="0" y="122535"/>
                    </a:moveTo>
                    <a:cubicBezTo>
                      <a:pt x="0" y="90037"/>
                      <a:pt x="12910" y="58869"/>
                      <a:pt x="35890" y="35890"/>
                    </a:cubicBezTo>
                    <a:cubicBezTo>
                      <a:pt x="58870" y="12910"/>
                      <a:pt x="90037" y="0"/>
                      <a:pt x="122535" y="0"/>
                    </a:cubicBezTo>
                    <a:lnTo>
                      <a:pt x="1425277" y="0"/>
                    </a:lnTo>
                    <a:cubicBezTo>
                      <a:pt x="1457775" y="0"/>
                      <a:pt x="1488943" y="12910"/>
                      <a:pt x="1511922" y="35890"/>
                    </a:cubicBezTo>
                    <a:cubicBezTo>
                      <a:pt x="1534902" y="58870"/>
                      <a:pt x="1547812" y="90037"/>
                      <a:pt x="1547812" y="122535"/>
                    </a:cubicBezTo>
                    <a:lnTo>
                      <a:pt x="1547812" y="1102816"/>
                    </a:lnTo>
                    <a:cubicBezTo>
                      <a:pt x="1547812" y="1135314"/>
                      <a:pt x="1534902" y="1166482"/>
                      <a:pt x="1511922" y="1189461"/>
                    </a:cubicBezTo>
                    <a:cubicBezTo>
                      <a:pt x="1488942" y="1212441"/>
                      <a:pt x="1457775" y="1225351"/>
                      <a:pt x="1425277" y="1225351"/>
                    </a:cubicBezTo>
                    <a:lnTo>
                      <a:pt x="122535" y="1225351"/>
                    </a:lnTo>
                    <a:cubicBezTo>
                      <a:pt x="90037" y="1225351"/>
                      <a:pt x="58869" y="1212441"/>
                      <a:pt x="35890" y="1189461"/>
                    </a:cubicBezTo>
                    <a:cubicBezTo>
                      <a:pt x="12910" y="1166481"/>
                      <a:pt x="0" y="1135314"/>
                      <a:pt x="0" y="1102816"/>
                    </a:cubicBezTo>
                    <a:lnTo>
                      <a:pt x="0" y="12253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rnd" cmpd="sng" algn="ctr">
                <a:solidFill>
                  <a:srgbClr val="90C226"/>
                </a:solidFill>
                <a:prstDash val="solid"/>
              </a:ln>
              <a:effectLst/>
            </p:spPr>
            <p:txBody>
              <a:bodyPr spcFirstLastPara="0" vert="horz" wrap="square" lIns="127329" tIns="104469" rIns="127329" bIns="104469" numCol="1" spcCol="1270" anchor="ctr" anchorCtr="0">
                <a:noAutofit/>
              </a:bodyPr>
              <a:lstStyle/>
              <a:p>
                <a:endParaRPr lang="en-GB" sz="11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E305006-BC0B-4BD7-ABD0-64F320496C21}"/>
                  </a:ext>
                </a:extLst>
              </p:cNvPr>
              <p:cNvSpPr txBox="1"/>
              <p:nvPr/>
            </p:nvSpPr>
            <p:spPr>
              <a:xfrm>
                <a:off x="3450643" y="1542628"/>
                <a:ext cx="2217548" cy="36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b="1" dirty="0" smtClean="0">
                    <a:solidFill>
                      <a:prstClr val="black"/>
                    </a:solidFill>
                    <a:latin typeface="Calibri"/>
                  </a:rPr>
                  <a:t>Uganke</a:t>
                </a:r>
                <a:endParaRPr lang="en-GB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7B0BED23-9C66-4CC1-9753-82E0BE8A77E2}"/>
                  </a:ext>
                </a:extLst>
              </p:cNvPr>
              <p:cNvSpPr txBox="1"/>
              <p:nvPr/>
            </p:nvSpPr>
            <p:spPr>
              <a:xfrm>
                <a:off x="6444960" y="1588123"/>
                <a:ext cx="2217548" cy="36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b="1" dirty="0" smtClean="0">
                    <a:solidFill>
                      <a:prstClr val="black"/>
                    </a:solidFill>
                    <a:latin typeface="Calibri"/>
                  </a:rPr>
                  <a:t>Predlogi</a:t>
                </a:r>
                <a:endParaRPr lang="en-GB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9" name="Afbeelding 18" descr="... /_tLPpH-a_EEE/SuT4qJx4OKI/AAAAAAAAFqY/9ZmuVN1WUmA/s320/light-bulb.jpg">
              <a:extLst>
                <a:ext uri="{FF2B5EF4-FFF2-40B4-BE49-F238E27FC236}">
                  <a16:creationId xmlns:a16="http://schemas.microsoft.com/office/drawing/2014/main" id="{363AF0A1-78D8-4D21-99C9-4FFD5D04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9739" y="199830"/>
              <a:ext cx="907204" cy="1038226"/>
            </a:xfrm>
            <a:prstGeom prst="rect">
              <a:avLst/>
            </a:prstGeom>
          </p:spPr>
        </p:pic>
        <p:pic>
          <p:nvPicPr>
            <p:cNvPr id="23" name="Afbeelding 22" descr="Afbeelding met weekdier, binnen, ongewerveld, oester&#10;&#10;Automatisch gegenereerde beschrijving">
              <a:extLst>
                <a:ext uri="{FF2B5EF4-FFF2-40B4-BE49-F238E27FC236}">
                  <a16:creationId xmlns:a16="http://schemas.microsoft.com/office/drawing/2014/main" id="{FD1725A5-85E6-4DD5-8B8C-C46CB3CF6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698411" y="195822"/>
              <a:ext cx="1496031" cy="1112143"/>
            </a:xfrm>
            <a:prstGeom prst="rect">
              <a:avLst/>
            </a:prstGeom>
          </p:spPr>
        </p:pic>
      </p:grpSp>
      <p:sp>
        <p:nvSpPr>
          <p:cNvPr id="37" name="Tekstvak 36">
            <a:extLst>
              <a:ext uri="{FF2B5EF4-FFF2-40B4-BE49-F238E27FC236}">
                <a16:creationId xmlns:a16="http://schemas.microsoft.com/office/drawing/2014/main" id="{B5EF872D-EF00-42DF-BEBE-AEC79F5D4E36}"/>
              </a:ext>
            </a:extLst>
          </p:cNvPr>
          <p:cNvSpPr txBox="1"/>
          <p:nvPr/>
        </p:nvSpPr>
        <p:spPr>
          <a:xfrm>
            <a:off x="6255672" y="2347638"/>
            <a:ext cx="261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Omogočanje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mrež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zahteva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kompetence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E7E8262-B17D-4345-944D-F33900370186}"/>
              </a:ext>
            </a:extLst>
          </p:cNvPr>
          <p:cNvSpPr txBox="1"/>
          <p:nvPr/>
        </p:nvSpPr>
        <p:spPr>
          <a:xfrm>
            <a:off x="6233861" y="5072344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>
                <a:solidFill>
                  <a:srgbClr val="C00000"/>
                </a:solidFill>
              </a:rPr>
              <a:t>Kako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mreže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delujejo</a:t>
            </a:r>
            <a:r>
              <a:rPr lang="en-GB" b="1" dirty="0">
                <a:solidFill>
                  <a:srgbClr val="C00000"/>
                </a:solidFill>
              </a:rPr>
              <a:t>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677FCBB-069F-4D74-90BC-B3CDF739EE3A}"/>
              </a:ext>
            </a:extLst>
          </p:cNvPr>
          <p:cNvSpPr txBox="1"/>
          <p:nvPr/>
        </p:nvSpPr>
        <p:spPr>
          <a:xfrm>
            <a:off x="3126958" y="2397593"/>
            <a:ext cx="240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Povečanje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zmogljivosti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iskanje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rešitev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izzive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kmetov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A4B53B4-A987-4EE8-8AA9-AB04AB95BE2E}"/>
              </a:ext>
            </a:extLst>
          </p:cNvPr>
          <p:cNvSpPr txBox="1"/>
          <p:nvPr/>
        </p:nvSpPr>
        <p:spPr>
          <a:xfrm>
            <a:off x="9226897" y="2452039"/>
            <a:ext cx="257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C00000"/>
                </a:solidFill>
              </a:rPr>
              <a:t>Na </a:t>
            </a:r>
            <a:r>
              <a:rPr lang="en-GB" dirty="0" err="1">
                <a:solidFill>
                  <a:srgbClr val="C00000"/>
                </a:solidFill>
              </a:rPr>
              <a:t>tokove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energije</a:t>
            </a:r>
            <a:r>
              <a:rPr lang="en-GB" dirty="0">
                <a:solidFill>
                  <a:srgbClr val="C00000"/>
                </a:solidFill>
              </a:rPr>
              <a:t> v </a:t>
            </a:r>
            <a:r>
              <a:rPr lang="en-GB" dirty="0" err="1">
                <a:solidFill>
                  <a:srgbClr val="C00000"/>
                </a:solidFill>
              </a:rPr>
              <a:t>mrežah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glejte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žive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organizme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0DAFAAD-099B-43A1-A5D1-5911B9553341}"/>
              </a:ext>
            </a:extLst>
          </p:cNvPr>
          <p:cNvSpPr txBox="1"/>
          <p:nvPr/>
        </p:nvSpPr>
        <p:spPr>
          <a:xfrm>
            <a:off x="6241146" y="4089001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Kdo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plača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vmesno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funkcijo</a:t>
            </a:r>
            <a:r>
              <a:rPr lang="en-GB" dirty="0">
                <a:solidFill>
                  <a:srgbClr val="C00000"/>
                </a:solidFill>
              </a:rPr>
              <a:t>?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BBEDA2BA-AC19-4393-8D5D-5F5FE13AF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924" y="2129804"/>
            <a:ext cx="2989664" cy="1681686"/>
          </a:xfrm>
          <a:prstGeom prst="rect">
            <a:avLst/>
          </a:prstGeom>
        </p:spPr>
      </p:pic>
      <p:sp>
        <p:nvSpPr>
          <p:cNvPr id="43" name="Tekstvak 42">
            <a:extLst>
              <a:ext uri="{FF2B5EF4-FFF2-40B4-BE49-F238E27FC236}">
                <a16:creationId xmlns:a16="http://schemas.microsoft.com/office/drawing/2014/main" id="{3069897E-7BCB-412D-BFCF-C81CFA17AA8D}"/>
              </a:ext>
            </a:extLst>
          </p:cNvPr>
          <p:cNvSpPr txBox="1"/>
          <p:nvPr/>
        </p:nvSpPr>
        <p:spPr>
          <a:xfrm>
            <a:off x="3109775" y="4404212"/>
            <a:ext cx="244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Delitev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odgovornosti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za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izvedbo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66DB19B-AC1C-4B3F-AD80-4E1AEEF5D3BE}"/>
              </a:ext>
            </a:extLst>
          </p:cNvPr>
          <p:cNvSpPr txBox="1"/>
          <p:nvPr/>
        </p:nvSpPr>
        <p:spPr>
          <a:xfrm>
            <a:off x="3105217" y="5109098"/>
            <a:ext cx="252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Okrepitev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zaupanja</a:t>
            </a:r>
            <a:r>
              <a:rPr lang="en-GB" dirty="0">
                <a:solidFill>
                  <a:srgbClr val="C00000"/>
                </a:solidFill>
              </a:rPr>
              <a:t> v </a:t>
            </a:r>
            <a:r>
              <a:rPr lang="en-GB" dirty="0" err="1">
                <a:solidFill>
                  <a:srgbClr val="C00000"/>
                </a:solidFill>
              </a:rPr>
              <a:t>nadzor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nad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dogajanjem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v </a:t>
            </a:r>
            <a:r>
              <a:rPr lang="en-GB" dirty="0" err="1">
                <a:solidFill>
                  <a:srgbClr val="C00000"/>
                </a:solidFill>
              </a:rPr>
              <a:t>prihodnosti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D8E4BFC-2C13-4E2E-899B-58CA65FAA922}"/>
              </a:ext>
            </a:extLst>
          </p:cNvPr>
          <p:cNvSpPr txBox="1"/>
          <p:nvPr/>
        </p:nvSpPr>
        <p:spPr>
          <a:xfrm>
            <a:off x="6244508" y="3098124"/>
            <a:ext cx="243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Težko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je </a:t>
            </a:r>
            <a:r>
              <a:rPr lang="en-GB" dirty="0" err="1">
                <a:solidFill>
                  <a:srgbClr val="C00000"/>
                </a:solidFill>
              </a:rPr>
              <a:t>ustvariti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prostor</a:t>
            </a:r>
            <a:r>
              <a:rPr lang="en-GB" dirty="0">
                <a:solidFill>
                  <a:srgbClr val="C00000"/>
                </a:solidFill>
              </a:rPr>
              <a:t> v </a:t>
            </a:r>
            <a:r>
              <a:rPr lang="en-GB" dirty="0" err="1">
                <a:solidFill>
                  <a:srgbClr val="C00000"/>
                </a:solidFill>
              </a:rPr>
              <a:t>tržno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usmerjenem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okolju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81800E1B-9924-4251-89B9-C00EEB9A1891}"/>
              </a:ext>
            </a:extLst>
          </p:cNvPr>
          <p:cNvSpPr txBox="1"/>
          <p:nvPr/>
        </p:nvSpPr>
        <p:spPr>
          <a:xfrm>
            <a:off x="9233818" y="3468638"/>
            <a:ext cx="257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</a:rPr>
              <a:t>Razvijte </a:t>
            </a:r>
            <a:r>
              <a:rPr lang="pl-PL" dirty="0">
                <a:solidFill>
                  <a:srgbClr val="C00000"/>
                </a:solidFill>
              </a:rPr>
              <a:t>orodja za grajenje zaupanja v spodbudno okolje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A1CE699-5FEF-4E05-9331-30C1E4977EA0}"/>
              </a:ext>
            </a:extLst>
          </p:cNvPr>
          <p:cNvSpPr txBox="1"/>
          <p:nvPr/>
        </p:nvSpPr>
        <p:spPr>
          <a:xfrm>
            <a:off x="3161322" y="3525722"/>
            <a:ext cx="240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Uporaba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znanja</a:t>
            </a:r>
            <a:r>
              <a:rPr lang="en-GB" dirty="0">
                <a:solidFill>
                  <a:srgbClr val="C00000"/>
                </a:solidFill>
              </a:rPr>
              <a:t> in </a:t>
            </a:r>
            <a:r>
              <a:rPr lang="en-GB" dirty="0" err="1">
                <a:solidFill>
                  <a:srgbClr val="C00000"/>
                </a:solidFill>
              </a:rPr>
              <a:t>ustvarjalnosti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številnih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>
            <a:extLst>
              <a:ext uri="{FF2B5EF4-FFF2-40B4-BE49-F238E27FC236}">
                <a16:creationId xmlns:a16="http://schemas.microsoft.com/office/drawing/2014/main" id="{1213CE33-A4AE-4177-AFC6-7826C20B2AB7}"/>
              </a:ext>
            </a:extLst>
          </p:cNvPr>
          <p:cNvGrpSpPr/>
          <p:nvPr/>
        </p:nvGrpSpPr>
        <p:grpSpPr>
          <a:xfrm>
            <a:off x="8955154" y="7436"/>
            <a:ext cx="2974161" cy="2983838"/>
            <a:chOff x="9184383" y="-84818"/>
            <a:chExt cx="2974161" cy="2983838"/>
          </a:xfrm>
        </p:grpSpPr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E1848D2-2B20-4FD3-89A9-50523EF5F949}"/>
                </a:ext>
              </a:extLst>
            </p:cNvPr>
            <p:cNvGrpSpPr/>
            <p:nvPr/>
          </p:nvGrpSpPr>
          <p:grpSpPr>
            <a:xfrm>
              <a:off x="9403416" y="420695"/>
              <a:ext cx="2702285" cy="1777355"/>
              <a:chOff x="5844252" y="3527524"/>
              <a:chExt cx="3035648" cy="2616573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2DFD91BC-2C83-4FE8-BA75-B760DA1EB973}"/>
                  </a:ext>
                </a:extLst>
              </p:cNvPr>
              <p:cNvSpPr/>
              <p:nvPr/>
            </p:nvSpPr>
            <p:spPr>
              <a:xfrm>
                <a:off x="5844252" y="3527524"/>
                <a:ext cx="3035648" cy="2616573"/>
              </a:xfrm>
              <a:prstGeom prst="rect">
                <a:avLst/>
              </a:prstGeom>
              <a:solidFill>
                <a:srgbClr val="CADB6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7539E85-255B-4D1A-9B99-6F2845193E02}"/>
                  </a:ext>
                </a:extLst>
              </p:cNvPr>
              <p:cNvSpPr/>
              <p:nvPr/>
            </p:nvSpPr>
            <p:spPr>
              <a:xfrm>
                <a:off x="5911208" y="5550069"/>
                <a:ext cx="2901735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sz="16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sl-SI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posobnost</a:t>
                </a:r>
                <a:r>
                  <a:rPr kumimoji="0" lang="sl-SI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učinkovitega delovanja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C95D09ED-AC20-4E47-B159-37AF2C60B979}"/>
                  </a:ext>
                </a:extLst>
              </p:cNvPr>
              <p:cNvSpPr/>
              <p:nvPr/>
            </p:nvSpPr>
            <p:spPr>
              <a:xfrm>
                <a:off x="5911208" y="5148467"/>
                <a:ext cx="2101408" cy="5815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Znanje je</a:t>
                </a: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F7F26A5-3A10-451F-A779-8F40936BFB39}"/>
                </a:ext>
              </a:extLst>
            </p:cNvPr>
            <p:cNvGrpSpPr/>
            <p:nvPr/>
          </p:nvGrpSpPr>
          <p:grpSpPr>
            <a:xfrm>
              <a:off x="9184383" y="-84818"/>
              <a:ext cx="2974161" cy="1519081"/>
              <a:chOff x="5719717" y="3079978"/>
              <a:chExt cx="2974161" cy="1519081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74E914A-080D-49A3-841F-EC55B4C13309}"/>
                  </a:ext>
                </a:extLst>
              </p:cNvPr>
              <p:cNvSpPr/>
              <p:nvPr/>
            </p:nvSpPr>
            <p:spPr>
              <a:xfrm>
                <a:off x="6182833" y="4017534"/>
                <a:ext cx="2424001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anose="020F0502020204030204"/>
                  </a:rPr>
                  <a:t>ž</a:t>
                </a:r>
                <a:r>
                  <a:rPr kumimoji="0" lang="sl-SI" sz="2400" b="0" i="0" u="none" strike="noStrike" kern="0" cap="none" spc="0" normalizeH="0" baseline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iv organizem</a:t>
                </a:r>
                <a:endParaRPr kumimoji="0" lang="en-GB" sz="24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Picture 10" descr="Afbeeldingsresultaat voor living cell  icon">
                <a:extLst>
                  <a:ext uri="{FF2B5EF4-FFF2-40B4-BE49-F238E27FC236}">
                    <a16:creationId xmlns:a16="http://schemas.microsoft.com/office/drawing/2014/main" id="{0AFA75F8-ECCB-4DDE-B343-FCF339B8C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717" y="3079978"/>
                <a:ext cx="1021979" cy="117452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63E1E1-0A9B-438D-9B7D-C0AF328B14B7}"/>
                  </a:ext>
                </a:extLst>
              </p:cNvPr>
              <p:cNvSpPr/>
              <p:nvPr/>
            </p:nvSpPr>
            <p:spPr>
              <a:xfrm>
                <a:off x="7394834" y="3723849"/>
                <a:ext cx="1299044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Svet je</a:t>
                </a: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A4198B6D-FF45-4C9C-866A-E8D1362CD331}"/>
                </a:ext>
              </a:extLst>
            </p:cNvPr>
            <p:cNvSpPr/>
            <p:nvPr/>
          </p:nvSpPr>
          <p:spPr>
            <a:xfrm>
              <a:off x="10601619" y="2413142"/>
              <a:ext cx="1444478" cy="4858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Razvoj sposobnosti</a:t>
              </a:r>
              <a:r>
                <a:rPr kumimoji="0" lang="sl-SI" sz="1400" b="1" i="0" u="none" strike="noStrike" kern="0" cap="none" spc="0" normalizeH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odzivanja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itel 1">
            <a:extLst>
              <a:ext uri="{FF2B5EF4-FFF2-40B4-BE49-F238E27FC236}">
                <a16:creationId xmlns:a16="http://schemas.microsoft.com/office/drawing/2014/main" id="{191AF646-E857-401C-B043-7D76269129BD}"/>
              </a:ext>
            </a:extLst>
          </p:cNvPr>
          <p:cNvSpPr txBox="1">
            <a:spLocks/>
          </p:cNvSpPr>
          <p:nvPr/>
        </p:nvSpPr>
        <p:spPr>
          <a:xfrm>
            <a:off x="1976435" y="349050"/>
            <a:ext cx="4817351" cy="10632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92D050"/>
                </a:solidFill>
              </a:rPr>
              <a:t>Kako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mreže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delujejo</a:t>
            </a:r>
            <a:r>
              <a:rPr lang="en-GB" sz="3600" b="1" dirty="0">
                <a:solidFill>
                  <a:srgbClr val="92D050"/>
                </a:solidFill>
              </a:rPr>
              <a:t>?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8FA3CF7D-972A-41DD-9CF8-ECE4D9BC6F96}"/>
              </a:ext>
            </a:extLst>
          </p:cNvPr>
          <p:cNvSpPr txBox="1">
            <a:spLocks/>
          </p:cNvSpPr>
          <p:nvPr/>
        </p:nvSpPr>
        <p:spPr>
          <a:xfrm>
            <a:off x="1976435" y="3375542"/>
            <a:ext cx="7371451" cy="1633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latin typeface="+mn-lt"/>
              </a:rPr>
              <a:t>Človeške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mreže</a:t>
            </a:r>
            <a:r>
              <a:rPr lang="en-GB" sz="2400" dirty="0">
                <a:latin typeface="+mn-lt"/>
              </a:rPr>
              <a:t> se </a:t>
            </a:r>
            <a:r>
              <a:rPr lang="en-GB" sz="2400" dirty="0" err="1">
                <a:latin typeface="+mn-lt"/>
              </a:rPr>
              <a:t>vedejo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kot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živi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organizmi</a:t>
            </a:r>
            <a:r>
              <a:rPr lang="en-GB" sz="2400" dirty="0" smtClean="0">
                <a:latin typeface="+mn-lt"/>
              </a:rPr>
              <a:t>.</a:t>
            </a:r>
            <a:endParaRPr lang="sl-SI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Ljudje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hočejo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nekaj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pomeniti</a:t>
            </a:r>
            <a:r>
              <a:rPr lang="en-GB" sz="2400" dirty="0">
                <a:latin typeface="+mn-lt"/>
              </a:rPr>
              <a:t> v </a:t>
            </a:r>
            <a:r>
              <a:rPr lang="en-GB" sz="2400" dirty="0" err="1">
                <a:latin typeface="+mn-lt"/>
              </a:rPr>
              <a:t>varnem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okolju</a:t>
            </a:r>
            <a:r>
              <a:rPr lang="en-GB" sz="2400" dirty="0" smtClean="0">
                <a:latin typeface="+mn-lt"/>
              </a:rPr>
              <a:t>.</a:t>
            </a:r>
            <a:endParaRPr lang="sl-SI" sz="2400" dirty="0" smtClean="0">
              <a:latin typeface="+mn-lt"/>
            </a:endParaRPr>
          </a:p>
          <a:p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»</a:t>
            </a:r>
            <a:r>
              <a:rPr lang="en-GB" sz="2400" dirty="0" err="1">
                <a:solidFill>
                  <a:srgbClr val="FFC000"/>
                </a:solidFill>
                <a:latin typeface="+mn-lt"/>
              </a:rPr>
              <a:t>Ključni</a:t>
            </a:r>
            <a:r>
              <a:rPr lang="en-GB" sz="24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000"/>
                </a:solidFill>
                <a:latin typeface="+mn-lt"/>
              </a:rPr>
              <a:t>prostor</a:t>
            </a: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«</a:t>
            </a:r>
            <a:endParaRPr lang="sl-SI" sz="2400" dirty="0" smtClean="0">
              <a:solidFill>
                <a:srgbClr val="FFC000"/>
              </a:solidFill>
              <a:latin typeface="+mn-lt"/>
            </a:endParaRPr>
          </a:p>
          <a:p>
            <a:endParaRPr lang="en-GB" sz="2400" b="1" dirty="0">
              <a:solidFill>
                <a:srgbClr val="FFC000"/>
              </a:solidFill>
              <a:latin typeface="+mn-lt"/>
            </a:endParaRPr>
          </a:p>
          <a:p>
            <a:r>
              <a:rPr lang="en-GB" sz="2400" dirty="0" err="1">
                <a:latin typeface="+mn-lt"/>
              </a:rPr>
              <a:t>Ljudje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intuitivno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vejo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kaj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početi</a:t>
            </a:r>
            <a:r>
              <a:rPr lang="en-GB" sz="2400" dirty="0">
                <a:latin typeface="+mn-lt"/>
              </a:rPr>
              <a:t>, da </a:t>
            </a:r>
            <a:r>
              <a:rPr lang="en-GB" sz="2400" dirty="0" err="1">
                <a:latin typeface="+mn-lt"/>
              </a:rPr>
              <a:t>ostanejo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mreže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zdrave</a:t>
            </a:r>
            <a:r>
              <a:rPr lang="en-GB" sz="2400" dirty="0" smtClean="0">
                <a:latin typeface="+mn-lt"/>
              </a:rPr>
              <a:t>.</a:t>
            </a:r>
            <a:endParaRPr lang="sl-SI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Zdrava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mreža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ustvarja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energijo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zaradi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katere</a:t>
            </a:r>
            <a:r>
              <a:rPr lang="en-GB" sz="2400" dirty="0">
                <a:latin typeface="+mn-lt"/>
              </a:rPr>
              <a:t> je </a:t>
            </a:r>
            <a:r>
              <a:rPr lang="en-GB" sz="2400" dirty="0" err="1">
                <a:latin typeface="+mn-lt"/>
              </a:rPr>
              <a:t>mogoče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marsikaj</a:t>
            </a:r>
            <a:r>
              <a:rPr lang="en-GB" sz="2400" dirty="0">
                <a:latin typeface="+mn-lt"/>
              </a:rPr>
              <a:t>.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Tudi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nazadovanje</a:t>
            </a:r>
            <a:r>
              <a:rPr lang="en-GB" sz="2400" dirty="0">
                <a:latin typeface="+mn-lt"/>
              </a:rPr>
              <a:t> in </a:t>
            </a:r>
            <a:r>
              <a:rPr lang="en-GB" sz="2400" dirty="0" err="1">
                <a:latin typeface="+mn-lt"/>
              </a:rPr>
              <a:t>razpadanje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sta</a:t>
            </a:r>
            <a:r>
              <a:rPr lang="en-GB" sz="2400" dirty="0">
                <a:latin typeface="+mn-lt"/>
              </a:rPr>
              <a:t> del </a:t>
            </a:r>
            <a:r>
              <a:rPr lang="en-GB" sz="2400" dirty="0" err="1">
                <a:latin typeface="+mn-lt"/>
              </a:rPr>
              <a:t>življenja</a:t>
            </a:r>
            <a:r>
              <a:rPr lang="en-GB" sz="2400" dirty="0">
                <a:latin typeface="+mn-lt"/>
              </a:rPr>
              <a:t>. </a:t>
            </a:r>
          </a:p>
          <a:p>
            <a:r>
              <a:rPr lang="en-GB" sz="2400" dirty="0" err="1">
                <a:latin typeface="+mn-lt"/>
              </a:rPr>
              <a:t>Stopnjevanje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vzorcev</a:t>
            </a:r>
            <a:r>
              <a:rPr lang="en-GB" sz="2400" dirty="0">
                <a:latin typeface="+mn-lt"/>
              </a:rPr>
              <a:t>.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DB9C661A-60BB-4583-A9A3-1063EE01E606}"/>
              </a:ext>
            </a:extLst>
          </p:cNvPr>
          <p:cNvGrpSpPr/>
          <p:nvPr/>
        </p:nvGrpSpPr>
        <p:grpSpPr>
          <a:xfrm>
            <a:off x="6833130" y="119674"/>
            <a:ext cx="2400660" cy="1200330"/>
            <a:chOff x="9659534" y="3755175"/>
            <a:chExt cx="2400660" cy="1200330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82CAEFA8-51B0-4A1C-8AD1-BFAEBA9C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9659534" y="3755175"/>
              <a:ext cx="2400660" cy="1200330"/>
            </a:xfrm>
            <a:prstGeom prst="rect">
              <a:avLst/>
            </a:prstGeom>
          </p:spPr>
        </p:pic>
        <p:pic>
          <p:nvPicPr>
            <p:cNvPr id="23" name="Picture 2" descr="http://i.imgur.com/Ln6hNna.png">
              <a:extLst>
                <a:ext uri="{FF2B5EF4-FFF2-40B4-BE49-F238E27FC236}">
                  <a16:creationId xmlns:a16="http://schemas.microsoft.com/office/drawing/2014/main" id="{B3B86F22-629C-4ACB-84FA-C1D8E4E73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067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i.imgur.com/Ln6hNna.png">
              <a:extLst>
                <a:ext uri="{FF2B5EF4-FFF2-40B4-BE49-F238E27FC236}">
                  <a16:creationId xmlns:a16="http://schemas.microsoft.com/office/drawing/2014/main" id="{19EED97C-C6FF-436C-A3A5-B72858D56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531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89FC1F95-CD76-4120-B1B0-0CD293C9124B}"/>
              </a:ext>
            </a:extLst>
          </p:cNvPr>
          <p:cNvGrpSpPr/>
          <p:nvPr/>
        </p:nvGrpSpPr>
        <p:grpSpPr>
          <a:xfrm>
            <a:off x="90067" y="212235"/>
            <a:ext cx="1444479" cy="2368705"/>
            <a:chOff x="90067" y="212235"/>
            <a:chExt cx="1444479" cy="2368705"/>
          </a:xfrm>
        </p:grpSpPr>
        <p:pic>
          <p:nvPicPr>
            <p:cNvPr id="26" name="Afbeelding 25" descr="Afbeelding met frietjes, stapel, foto, zitten&#10;&#10;Automatisch gegenereerde beschrijving">
              <a:extLst>
                <a:ext uri="{FF2B5EF4-FFF2-40B4-BE49-F238E27FC236}">
                  <a16:creationId xmlns:a16="http://schemas.microsoft.com/office/drawing/2014/main" id="{079BE6E8-648A-4A64-BB84-EA7173F95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08" y="639523"/>
              <a:ext cx="1027078" cy="1101683"/>
            </a:xfrm>
            <a:prstGeom prst="rect">
              <a:avLst/>
            </a:prstGeom>
          </p:spPr>
        </p:pic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D4953578-76A1-4DDD-9C88-8FA6938735C5}"/>
                </a:ext>
              </a:extLst>
            </p:cNvPr>
            <p:cNvSpPr txBox="1"/>
            <p:nvPr/>
          </p:nvSpPr>
          <p:spPr>
            <a:xfrm>
              <a:off x="137987" y="1834280"/>
              <a:ext cx="1396559" cy="7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PhD study 2001</a:t>
              </a:r>
            </a:p>
            <a:p>
              <a:pPr algn="ctr"/>
              <a:r>
                <a:rPr lang="en-GB" sz="1400" i="1" dirty="0"/>
                <a:t>Networks as Living Tissue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6B1AFD0F-EEB1-4F75-9DCA-06F31D55C879}"/>
                </a:ext>
              </a:extLst>
            </p:cNvPr>
            <p:cNvSpPr txBox="1"/>
            <p:nvPr/>
          </p:nvSpPr>
          <p:spPr>
            <a:xfrm>
              <a:off x="90067" y="297398"/>
              <a:ext cx="1396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Wielinga</a:t>
              </a:r>
            </a:p>
          </p:txBody>
        </p:sp>
        <p:sp>
          <p:nvSpPr>
            <p:cNvPr id="2" name="Rechthoek: afgeronde hoeken 1">
              <a:extLst>
                <a:ext uri="{FF2B5EF4-FFF2-40B4-BE49-F238E27FC236}">
                  <a16:creationId xmlns:a16="http://schemas.microsoft.com/office/drawing/2014/main" id="{0A937BE4-8011-42BD-BCD4-347A87C8D73A}"/>
                </a:ext>
              </a:extLst>
            </p:cNvPr>
            <p:cNvSpPr/>
            <p:nvPr/>
          </p:nvSpPr>
          <p:spPr>
            <a:xfrm>
              <a:off x="137987" y="212235"/>
              <a:ext cx="1348639" cy="23687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353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276">
            <a:extLst>
              <a:ext uri="{FF2B5EF4-FFF2-40B4-BE49-F238E27FC236}">
                <a16:creationId xmlns:a16="http://schemas.microsoft.com/office/drawing/2014/main" id="{DF7B8DB7-6FF2-4D95-8FA6-CD0875B12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2" y="6039761"/>
            <a:ext cx="2293620" cy="695325"/>
          </a:xfrm>
          <a:prstGeom prst="rect">
            <a:avLst/>
          </a:prstGeom>
          <a:ln w="12700">
            <a:miter lim="400000"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grpSp>
        <p:nvGrpSpPr>
          <p:cNvPr id="31" name="Groep 30">
            <a:extLst>
              <a:ext uri="{FF2B5EF4-FFF2-40B4-BE49-F238E27FC236}">
                <a16:creationId xmlns:a16="http://schemas.microsoft.com/office/drawing/2014/main" id="{1213CE33-A4AE-4177-AFC6-7826C20B2AB7}"/>
              </a:ext>
            </a:extLst>
          </p:cNvPr>
          <p:cNvGrpSpPr/>
          <p:nvPr/>
        </p:nvGrpSpPr>
        <p:grpSpPr>
          <a:xfrm>
            <a:off x="8955154" y="7436"/>
            <a:ext cx="2974161" cy="2983838"/>
            <a:chOff x="9184383" y="-84818"/>
            <a:chExt cx="2974161" cy="2983838"/>
          </a:xfrm>
        </p:grpSpPr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1E1848D2-2B20-4FD3-89A9-50523EF5F949}"/>
                </a:ext>
              </a:extLst>
            </p:cNvPr>
            <p:cNvGrpSpPr/>
            <p:nvPr/>
          </p:nvGrpSpPr>
          <p:grpSpPr>
            <a:xfrm>
              <a:off x="9403416" y="420695"/>
              <a:ext cx="2702285" cy="1777355"/>
              <a:chOff x="5844252" y="3527524"/>
              <a:chExt cx="3035648" cy="2616573"/>
            </a:xfrm>
          </p:grpSpPr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2DFD91BC-2C83-4FE8-BA75-B760DA1EB973}"/>
                  </a:ext>
                </a:extLst>
              </p:cNvPr>
              <p:cNvSpPr/>
              <p:nvPr/>
            </p:nvSpPr>
            <p:spPr>
              <a:xfrm>
                <a:off x="5844252" y="3527524"/>
                <a:ext cx="3035648" cy="2616573"/>
              </a:xfrm>
              <a:prstGeom prst="rect">
                <a:avLst/>
              </a:prstGeom>
              <a:solidFill>
                <a:srgbClr val="CADB6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7539E85-255B-4D1A-9B99-6F2845193E02}"/>
                  </a:ext>
                </a:extLst>
              </p:cNvPr>
              <p:cNvSpPr/>
              <p:nvPr/>
            </p:nvSpPr>
            <p:spPr>
              <a:xfrm>
                <a:off x="5911208" y="5550069"/>
                <a:ext cx="2901735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sz="1600" b="1" kern="0" dirty="0">
                    <a:solidFill>
                      <a:prstClr val="black"/>
                    </a:solidFill>
                    <a:latin typeface="Calibri" panose="020F0502020204030204"/>
                  </a:rPr>
                  <a:t>s</a:t>
                </a:r>
                <a:r>
                  <a:rPr kumimoji="0" lang="sl-SI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posobnost</a:t>
                </a:r>
                <a:r>
                  <a:rPr kumimoji="0" lang="sl-SI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učinkovitega delovanja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C95D09ED-AC20-4E47-B159-37AF2C60B979}"/>
                  </a:ext>
                </a:extLst>
              </p:cNvPr>
              <p:cNvSpPr/>
              <p:nvPr/>
            </p:nvSpPr>
            <p:spPr>
              <a:xfrm>
                <a:off x="5900198" y="5088728"/>
                <a:ext cx="2101408" cy="5815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Znanje je</a:t>
                </a: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2F7F26A5-3A10-451F-A779-8F40936BFB39}"/>
                </a:ext>
              </a:extLst>
            </p:cNvPr>
            <p:cNvGrpSpPr/>
            <p:nvPr/>
          </p:nvGrpSpPr>
          <p:grpSpPr>
            <a:xfrm>
              <a:off x="9184383" y="-84818"/>
              <a:ext cx="2974161" cy="1519081"/>
              <a:chOff x="5719717" y="3079978"/>
              <a:chExt cx="2974161" cy="1519081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74E914A-080D-49A3-841F-EC55B4C13309}"/>
                  </a:ext>
                </a:extLst>
              </p:cNvPr>
              <p:cNvSpPr/>
              <p:nvPr/>
            </p:nvSpPr>
            <p:spPr>
              <a:xfrm>
                <a:off x="6182833" y="4017534"/>
                <a:ext cx="2424001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l-SI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anose="020F0502020204030204"/>
                  </a:rPr>
                  <a:t>ž</a:t>
                </a:r>
                <a:r>
                  <a:rPr kumimoji="0" lang="sl-SI" sz="2400" b="0" i="0" u="none" strike="noStrike" kern="0" cap="none" spc="0" normalizeH="0" baseline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iv organizem</a:t>
                </a:r>
                <a:endParaRPr kumimoji="0" lang="en-GB" sz="24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Picture 10" descr="Afbeeldingsresultaat voor living cell  icon">
                <a:extLst>
                  <a:ext uri="{FF2B5EF4-FFF2-40B4-BE49-F238E27FC236}">
                    <a16:creationId xmlns:a16="http://schemas.microsoft.com/office/drawing/2014/main" id="{0AFA75F8-ECCB-4DDE-B343-FCF339B8C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717" y="3079978"/>
                <a:ext cx="1021979" cy="117452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63E1E1-0A9B-438D-9B7D-C0AF328B14B7}"/>
                  </a:ext>
                </a:extLst>
              </p:cNvPr>
              <p:cNvSpPr/>
              <p:nvPr/>
            </p:nvSpPr>
            <p:spPr>
              <a:xfrm>
                <a:off x="7394834" y="3723849"/>
                <a:ext cx="1299044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Svet</a:t>
                </a:r>
                <a:r>
                  <a:rPr kumimoji="0" lang="sl-SI" sz="1400" b="1" i="1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je</a:t>
                </a: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A4198B6D-FF45-4C9C-866A-E8D1362CD331}"/>
                </a:ext>
              </a:extLst>
            </p:cNvPr>
            <p:cNvSpPr/>
            <p:nvPr/>
          </p:nvSpPr>
          <p:spPr>
            <a:xfrm>
              <a:off x="10601619" y="2413142"/>
              <a:ext cx="1444478" cy="4858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Razvoj sposobnosti odzivanja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itel 1">
            <a:extLst>
              <a:ext uri="{FF2B5EF4-FFF2-40B4-BE49-F238E27FC236}">
                <a16:creationId xmlns:a16="http://schemas.microsoft.com/office/drawing/2014/main" id="{191AF646-E857-401C-B043-7D76269129BD}"/>
              </a:ext>
            </a:extLst>
          </p:cNvPr>
          <p:cNvSpPr txBox="1">
            <a:spLocks/>
          </p:cNvSpPr>
          <p:nvPr/>
        </p:nvSpPr>
        <p:spPr>
          <a:xfrm>
            <a:off x="1976435" y="349050"/>
            <a:ext cx="4817351" cy="10632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>
                <a:solidFill>
                  <a:srgbClr val="92D050"/>
                </a:solidFill>
              </a:rPr>
              <a:t>Kako mreže delujejo?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8FA3CF7D-972A-41DD-9CF8-ECE4D9BC6F96}"/>
              </a:ext>
            </a:extLst>
          </p:cNvPr>
          <p:cNvSpPr txBox="1">
            <a:spLocks/>
          </p:cNvSpPr>
          <p:nvPr/>
        </p:nvSpPr>
        <p:spPr>
          <a:xfrm>
            <a:off x="5574694" y="1897918"/>
            <a:ext cx="2941554" cy="106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FF5757"/>
                </a:solidFill>
                <a:latin typeface="+mn-lt"/>
              </a:rPr>
              <a:t>Topli posegi</a:t>
            </a:r>
            <a:endParaRPr lang="en-GB" sz="2400" dirty="0">
              <a:solidFill>
                <a:srgbClr val="FF5757"/>
              </a:solidFill>
              <a:latin typeface="+mn-lt"/>
            </a:endParaRPr>
          </a:p>
          <a:p>
            <a:r>
              <a:rPr lang="sl-SI" sz="2000" dirty="0" smtClean="0">
                <a:latin typeface="+mn-lt"/>
              </a:rPr>
              <a:t>komunikacija</a:t>
            </a:r>
            <a:endParaRPr lang="en-GB" sz="2000" dirty="0">
              <a:latin typeface="+mn-lt"/>
            </a:endParaRPr>
          </a:p>
          <a:p>
            <a:r>
              <a:rPr lang="sl-SI" sz="2000" i="1" dirty="0" smtClean="0">
                <a:latin typeface="+mn-lt"/>
              </a:rPr>
              <a:t>Spreminjanje pogledov</a:t>
            </a:r>
            <a:endParaRPr lang="en-GB" sz="2000" i="1" dirty="0">
              <a:latin typeface="+mn-lt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DB9C661A-60BB-4583-A9A3-1063EE01E606}"/>
              </a:ext>
            </a:extLst>
          </p:cNvPr>
          <p:cNvGrpSpPr/>
          <p:nvPr/>
        </p:nvGrpSpPr>
        <p:grpSpPr>
          <a:xfrm>
            <a:off x="6833130" y="119674"/>
            <a:ext cx="2400660" cy="1200330"/>
            <a:chOff x="9659534" y="3755175"/>
            <a:chExt cx="2400660" cy="1200330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82CAEFA8-51B0-4A1C-8AD1-BFAEBA9C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9659534" y="3755175"/>
              <a:ext cx="2400660" cy="1200330"/>
            </a:xfrm>
            <a:prstGeom prst="rect">
              <a:avLst/>
            </a:prstGeom>
          </p:spPr>
        </p:pic>
        <p:pic>
          <p:nvPicPr>
            <p:cNvPr id="23" name="Picture 2" descr="http://i.imgur.com/Ln6hNna.png">
              <a:extLst>
                <a:ext uri="{FF2B5EF4-FFF2-40B4-BE49-F238E27FC236}">
                  <a16:creationId xmlns:a16="http://schemas.microsoft.com/office/drawing/2014/main" id="{B3B86F22-629C-4ACB-84FA-C1D8E4E73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067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i.imgur.com/Ln6hNna.png">
              <a:extLst>
                <a:ext uri="{FF2B5EF4-FFF2-40B4-BE49-F238E27FC236}">
                  <a16:creationId xmlns:a16="http://schemas.microsoft.com/office/drawing/2014/main" id="{19EED97C-C6FF-436C-A3A5-B72858D56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531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89FC1F95-CD76-4120-B1B0-0CD293C9124B}"/>
              </a:ext>
            </a:extLst>
          </p:cNvPr>
          <p:cNvGrpSpPr/>
          <p:nvPr/>
        </p:nvGrpSpPr>
        <p:grpSpPr>
          <a:xfrm>
            <a:off x="90067" y="212235"/>
            <a:ext cx="1444479" cy="2368705"/>
            <a:chOff x="90067" y="212235"/>
            <a:chExt cx="1444479" cy="2368705"/>
          </a:xfrm>
        </p:grpSpPr>
        <p:pic>
          <p:nvPicPr>
            <p:cNvPr id="26" name="Afbeelding 25" descr="Afbeelding met frietjes, stapel, foto, zitten&#10;&#10;Automatisch gegenereerde beschrijving">
              <a:extLst>
                <a:ext uri="{FF2B5EF4-FFF2-40B4-BE49-F238E27FC236}">
                  <a16:creationId xmlns:a16="http://schemas.microsoft.com/office/drawing/2014/main" id="{079BE6E8-648A-4A64-BB84-EA7173F95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08" y="639523"/>
              <a:ext cx="1027078" cy="1101683"/>
            </a:xfrm>
            <a:prstGeom prst="rect">
              <a:avLst/>
            </a:prstGeom>
          </p:spPr>
        </p:pic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D4953578-76A1-4DDD-9C88-8FA6938735C5}"/>
                </a:ext>
              </a:extLst>
            </p:cNvPr>
            <p:cNvSpPr txBox="1"/>
            <p:nvPr/>
          </p:nvSpPr>
          <p:spPr>
            <a:xfrm>
              <a:off x="137987" y="1834280"/>
              <a:ext cx="1396559" cy="7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PhD study 2001</a:t>
              </a:r>
            </a:p>
            <a:p>
              <a:pPr algn="ctr"/>
              <a:r>
                <a:rPr lang="en-GB" sz="1400" i="1" dirty="0"/>
                <a:t>Networks as Living Tissue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6B1AFD0F-EEB1-4F75-9DCA-06F31D55C879}"/>
                </a:ext>
              </a:extLst>
            </p:cNvPr>
            <p:cNvSpPr txBox="1"/>
            <p:nvPr/>
          </p:nvSpPr>
          <p:spPr>
            <a:xfrm>
              <a:off x="90067" y="297398"/>
              <a:ext cx="1396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Wielinga</a:t>
              </a:r>
            </a:p>
          </p:txBody>
        </p:sp>
        <p:sp>
          <p:nvSpPr>
            <p:cNvPr id="2" name="Rechthoek: afgeronde hoeken 1">
              <a:extLst>
                <a:ext uri="{FF2B5EF4-FFF2-40B4-BE49-F238E27FC236}">
                  <a16:creationId xmlns:a16="http://schemas.microsoft.com/office/drawing/2014/main" id="{0A937BE4-8011-42BD-BCD4-347A87C8D73A}"/>
                </a:ext>
              </a:extLst>
            </p:cNvPr>
            <p:cNvSpPr/>
            <p:nvPr/>
          </p:nvSpPr>
          <p:spPr>
            <a:xfrm>
              <a:off x="137987" y="212235"/>
              <a:ext cx="1348639" cy="236870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B56FA95D-7403-4555-AC0B-EC995A9911B8}"/>
              </a:ext>
            </a:extLst>
          </p:cNvPr>
          <p:cNvGrpSpPr/>
          <p:nvPr/>
        </p:nvGrpSpPr>
        <p:grpSpPr>
          <a:xfrm>
            <a:off x="2149443" y="1412278"/>
            <a:ext cx="3435167" cy="3435167"/>
            <a:chOff x="3827683" y="1639992"/>
            <a:chExt cx="3435167" cy="3435167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262321D-BF87-4B0A-819A-21FCCCD8BC0B}"/>
                </a:ext>
              </a:extLst>
            </p:cNvPr>
            <p:cNvGrpSpPr/>
            <p:nvPr/>
          </p:nvGrpSpPr>
          <p:grpSpPr>
            <a:xfrm>
              <a:off x="3827683" y="1639992"/>
              <a:ext cx="3435167" cy="3435167"/>
              <a:chOff x="948198" y="1411504"/>
              <a:chExt cx="4009814" cy="4009814"/>
            </a:xfrm>
          </p:grpSpPr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1055448-59F7-43AF-9004-0454823D2DDC}"/>
                  </a:ext>
                </a:extLst>
              </p:cNvPr>
              <p:cNvSpPr/>
              <p:nvPr/>
            </p:nvSpPr>
            <p:spPr>
              <a:xfrm>
                <a:off x="1348038" y="1684421"/>
                <a:ext cx="3302668" cy="330266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F24B62BA-8115-4D18-8F99-70773E95F62B}"/>
                  </a:ext>
                </a:extLst>
              </p:cNvPr>
              <p:cNvSpPr/>
              <p:nvPr/>
            </p:nvSpPr>
            <p:spPr>
              <a:xfrm>
                <a:off x="1928561" y="2264944"/>
                <a:ext cx="2141622" cy="2141622"/>
              </a:xfrm>
              <a:prstGeom prst="ellipse">
                <a:avLst/>
              </a:prstGeom>
              <a:solidFill>
                <a:srgbClr val="FFFF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FF93AC43-04CE-4AA9-8C3D-327A522A1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9372" y="1411504"/>
                <a:ext cx="0" cy="40098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7256A9C7-FEC5-4020-A662-E57CD7F77D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53105" y="1330848"/>
                <a:ext cx="0" cy="40098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C8F871D0-0D47-4037-A76B-CF0B0E13B392}"/>
                  </a:ext>
                </a:extLst>
              </p:cNvPr>
              <p:cNvSpPr/>
              <p:nvPr/>
            </p:nvSpPr>
            <p:spPr>
              <a:xfrm>
                <a:off x="2511084" y="2847467"/>
                <a:ext cx="976576" cy="976576"/>
              </a:xfrm>
              <a:prstGeom prst="ellipse">
                <a:avLst/>
              </a:prstGeom>
              <a:solidFill>
                <a:srgbClr val="FFFF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Titel 1">
              <a:extLst>
                <a:ext uri="{FF2B5EF4-FFF2-40B4-BE49-F238E27FC236}">
                  <a16:creationId xmlns:a16="http://schemas.microsoft.com/office/drawing/2014/main" id="{D1C278F8-9B79-44E6-B592-57D386FA80EF}"/>
                </a:ext>
              </a:extLst>
            </p:cNvPr>
            <p:cNvSpPr txBox="1">
              <a:spLocks/>
            </p:cNvSpPr>
            <p:nvPr/>
          </p:nvSpPr>
          <p:spPr>
            <a:xfrm>
              <a:off x="4944336" y="2760090"/>
              <a:ext cx="1281134" cy="10632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l-SI" sz="2400" dirty="0" smtClean="0">
                  <a:solidFill>
                    <a:srgbClr val="7030A0"/>
                  </a:solidFill>
                  <a:latin typeface="+mn-lt"/>
                </a:rPr>
                <a:t>Vitalni prostor</a:t>
              </a:r>
              <a:endParaRPr lang="en-GB" sz="2400" dirty="0">
                <a:solidFill>
                  <a:srgbClr val="7030A0"/>
                </a:solidFill>
                <a:latin typeface="+mn-lt"/>
              </a:endParaRPr>
            </a:p>
          </p:txBody>
        </p:sp>
      </p:grpSp>
      <p:sp>
        <p:nvSpPr>
          <p:cNvPr id="39" name="Titel 1">
            <a:extLst>
              <a:ext uri="{FF2B5EF4-FFF2-40B4-BE49-F238E27FC236}">
                <a16:creationId xmlns:a16="http://schemas.microsoft.com/office/drawing/2014/main" id="{E23CAF6E-3D00-4099-9FBE-E5D4364EE721}"/>
              </a:ext>
            </a:extLst>
          </p:cNvPr>
          <p:cNvSpPr txBox="1">
            <a:spLocks/>
          </p:cNvSpPr>
          <p:nvPr/>
        </p:nvSpPr>
        <p:spPr>
          <a:xfrm>
            <a:off x="5616487" y="3171573"/>
            <a:ext cx="2941554" cy="106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00B0F0"/>
                </a:solidFill>
                <a:latin typeface="+mn-lt"/>
              </a:rPr>
              <a:t>Hladni posegi</a:t>
            </a:r>
            <a:endParaRPr lang="en-GB" sz="2400" dirty="0">
              <a:solidFill>
                <a:srgbClr val="00B0F0"/>
              </a:solidFill>
              <a:latin typeface="+mn-lt"/>
            </a:endParaRPr>
          </a:p>
          <a:p>
            <a:r>
              <a:rPr lang="sl-SI" sz="2000" dirty="0" smtClean="0">
                <a:latin typeface="+mn-lt"/>
              </a:rPr>
              <a:t>Moč </a:t>
            </a:r>
            <a:endParaRPr lang="en-GB" sz="2000" dirty="0">
              <a:latin typeface="+mn-lt"/>
            </a:endParaRPr>
          </a:p>
          <a:p>
            <a:r>
              <a:rPr lang="sl-SI" sz="2000" i="1" dirty="0" smtClean="0">
                <a:latin typeface="+mn-lt"/>
              </a:rPr>
              <a:t>Spreminjanje pogojev</a:t>
            </a:r>
            <a:endParaRPr lang="en-GB" sz="2000" i="1" dirty="0">
              <a:latin typeface="+mn-lt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37996DC-21E8-4789-952F-2537774BEDAA}"/>
              </a:ext>
            </a:extLst>
          </p:cNvPr>
          <p:cNvGrpSpPr/>
          <p:nvPr/>
        </p:nvGrpSpPr>
        <p:grpSpPr>
          <a:xfrm>
            <a:off x="8244276" y="3418641"/>
            <a:ext cx="3417223" cy="485878"/>
            <a:chOff x="8244276" y="3418641"/>
            <a:chExt cx="3417223" cy="485878"/>
          </a:xfrm>
        </p:grpSpPr>
        <p:sp>
          <p:nvSpPr>
            <p:cNvPr id="5" name="Tekstballon: rechthoek 4">
              <a:extLst>
                <a:ext uri="{FF2B5EF4-FFF2-40B4-BE49-F238E27FC236}">
                  <a16:creationId xmlns:a16="http://schemas.microsoft.com/office/drawing/2014/main" id="{3154FBD5-BD0A-4BE9-BC98-80006F418C8A}"/>
                </a:ext>
              </a:extLst>
            </p:cNvPr>
            <p:cNvSpPr/>
            <p:nvPr/>
          </p:nvSpPr>
          <p:spPr>
            <a:xfrm>
              <a:off x="8244276" y="3418641"/>
              <a:ext cx="3368732" cy="485878"/>
            </a:xfrm>
            <a:prstGeom prst="wedgeRectCallout">
              <a:avLst>
                <a:gd name="adj1" fmla="val -71452"/>
                <a:gd name="adj2" fmla="val -10662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3DAB8FF-3D06-4F82-95AC-D786F00AB59D}"/>
                </a:ext>
              </a:extLst>
            </p:cNvPr>
            <p:cNvSpPr txBox="1"/>
            <p:nvPr/>
          </p:nvSpPr>
          <p:spPr>
            <a:xfrm>
              <a:off x="8292767" y="3476914"/>
              <a:ext cx="3368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>
                  <a:solidFill>
                    <a:srgbClr val="FF5757"/>
                  </a:solidFill>
                </a:rPr>
                <a:t>Okrepite</a:t>
              </a:r>
              <a:r>
                <a:rPr lang="en-GB" i="1" dirty="0">
                  <a:solidFill>
                    <a:srgbClr val="FF5757"/>
                  </a:solidFill>
                </a:rPr>
                <a:t> </a:t>
              </a:r>
              <a:r>
                <a:rPr lang="en-GB" i="1" dirty="0" err="1">
                  <a:solidFill>
                    <a:srgbClr val="FF5757"/>
                  </a:solidFill>
                </a:rPr>
                <a:t>povezanost</a:t>
              </a:r>
              <a:r>
                <a:rPr lang="en-GB" i="1" dirty="0">
                  <a:solidFill>
                    <a:srgbClr val="FF5757"/>
                  </a:solidFill>
                </a:rPr>
                <a:t> in </a:t>
              </a:r>
              <a:r>
                <a:rPr lang="en-GB" i="1" dirty="0" err="1">
                  <a:solidFill>
                    <a:srgbClr val="FF5757"/>
                  </a:solidFill>
                </a:rPr>
                <a:t>zaupanje</a:t>
              </a:r>
              <a:endParaRPr lang="en-GB" dirty="0">
                <a:solidFill>
                  <a:srgbClr val="FF5757"/>
                </a:solidFill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24C6223F-AFD1-427E-92F6-78F51DA916C1}"/>
              </a:ext>
            </a:extLst>
          </p:cNvPr>
          <p:cNvGrpSpPr/>
          <p:nvPr/>
        </p:nvGrpSpPr>
        <p:grpSpPr>
          <a:xfrm>
            <a:off x="8244276" y="4730086"/>
            <a:ext cx="3368732" cy="485878"/>
            <a:chOff x="8244276" y="4730086"/>
            <a:chExt cx="3368732" cy="485878"/>
          </a:xfrm>
        </p:grpSpPr>
        <p:sp>
          <p:nvSpPr>
            <p:cNvPr id="44" name="Tekstballon: rechthoek 43">
              <a:extLst>
                <a:ext uri="{FF2B5EF4-FFF2-40B4-BE49-F238E27FC236}">
                  <a16:creationId xmlns:a16="http://schemas.microsoft.com/office/drawing/2014/main" id="{E8BF1DF4-0075-4A45-93E6-FB10FB4DE822}"/>
                </a:ext>
              </a:extLst>
            </p:cNvPr>
            <p:cNvSpPr/>
            <p:nvPr/>
          </p:nvSpPr>
          <p:spPr>
            <a:xfrm>
              <a:off x="8244276" y="4730086"/>
              <a:ext cx="3368732" cy="485878"/>
            </a:xfrm>
            <a:prstGeom prst="wedgeRectCallout">
              <a:avLst>
                <a:gd name="adj1" fmla="val -71636"/>
                <a:gd name="adj2" fmla="val -1142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90E6834D-4147-4711-8305-FBE7B8FF19AA}"/>
                </a:ext>
              </a:extLst>
            </p:cNvPr>
            <p:cNvSpPr txBox="1"/>
            <p:nvPr/>
          </p:nvSpPr>
          <p:spPr>
            <a:xfrm>
              <a:off x="8244276" y="4785296"/>
              <a:ext cx="3368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 err="1">
                  <a:solidFill>
                    <a:srgbClr val="0033CC"/>
                  </a:solidFill>
                </a:rPr>
                <a:t>Nehajte</a:t>
              </a:r>
              <a:r>
                <a:rPr lang="en-GB" sz="1600" i="1" dirty="0">
                  <a:solidFill>
                    <a:srgbClr val="0033CC"/>
                  </a:solidFill>
                </a:rPr>
                <a:t> </a:t>
              </a:r>
              <a:r>
                <a:rPr lang="en-GB" sz="1600" i="1" dirty="0" err="1">
                  <a:solidFill>
                    <a:srgbClr val="0033CC"/>
                  </a:solidFill>
                </a:rPr>
                <a:t>stopnjevati</a:t>
              </a:r>
              <a:r>
                <a:rPr lang="en-GB" sz="1600" i="1" dirty="0">
                  <a:solidFill>
                    <a:srgbClr val="0033CC"/>
                  </a:solidFill>
                </a:rPr>
                <a:t> </a:t>
              </a:r>
              <a:r>
                <a:rPr lang="en-GB" sz="1600" i="1" dirty="0" err="1">
                  <a:solidFill>
                    <a:srgbClr val="0033CC"/>
                  </a:solidFill>
                </a:rPr>
                <a:t>vzorce</a:t>
              </a:r>
              <a:r>
                <a:rPr lang="en-GB" sz="1600" i="1" dirty="0">
                  <a:solidFill>
                    <a:srgbClr val="0033CC"/>
                  </a:solidFill>
                </a:rPr>
                <a:t> </a:t>
              </a:r>
              <a:r>
                <a:rPr lang="en-GB" sz="1600" i="1" dirty="0" err="1">
                  <a:solidFill>
                    <a:srgbClr val="0033CC"/>
                  </a:solidFill>
                </a:rPr>
                <a:t>razpadanja</a:t>
              </a:r>
              <a:endParaRPr lang="en-GB" sz="16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81DEF0F-A1C5-4BE3-B445-D5DC5B90A71D}"/>
              </a:ext>
            </a:extLst>
          </p:cNvPr>
          <p:cNvGrpSpPr/>
          <p:nvPr/>
        </p:nvGrpSpPr>
        <p:grpSpPr>
          <a:xfrm>
            <a:off x="121213" y="2785832"/>
            <a:ext cx="1904727" cy="3759861"/>
            <a:chOff x="1790985" y="342581"/>
            <a:chExt cx="1904727" cy="3759861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61673900-108F-4434-85F8-B0EA14D951D5}"/>
                </a:ext>
              </a:extLst>
            </p:cNvPr>
            <p:cNvGrpSpPr/>
            <p:nvPr/>
          </p:nvGrpSpPr>
          <p:grpSpPr>
            <a:xfrm>
              <a:off x="1790985" y="342581"/>
              <a:ext cx="1896956" cy="3553029"/>
              <a:chOff x="68759" y="2181699"/>
              <a:chExt cx="1896956" cy="3553029"/>
            </a:xfrm>
          </p:grpSpPr>
          <p:pic>
            <p:nvPicPr>
              <p:cNvPr id="49" name="Picture 6" descr="NidV engels logo">
                <a:extLst>
                  <a:ext uri="{FF2B5EF4-FFF2-40B4-BE49-F238E27FC236}">
                    <a16:creationId xmlns:a16="http://schemas.microsoft.com/office/drawing/2014/main" id="{04413D6E-6B1A-4AB0-8B00-0C3255E9A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59" y="2181699"/>
                <a:ext cx="1896956" cy="862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CB523AD4-5331-4F7E-A3FB-30B1EE86E03B}"/>
                  </a:ext>
                </a:extLst>
              </p:cNvPr>
              <p:cNvSpPr/>
              <p:nvPr/>
            </p:nvSpPr>
            <p:spPr>
              <a:xfrm>
                <a:off x="247704" y="3100670"/>
                <a:ext cx="1444478" cy="263405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lvl="0" defTabSz="914400">
                  <a:defRPr/>
                </a:pPr>
                <a:r>
                  <a:rPr lang="en-GB" sz="1400" kern="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Eksperiment</a:t>
                </a:r>
                <a:r>
                  <a:rPr lang="en-GB" sz="14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1400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WUR</a:t>
                </a:r>
                <a:endParaRPr lang="sl-SI" sz="14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endParaRPr lang="en-GB" sz="1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r>
                  <a:rPr lang="en-GB" sz="14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NL: </a:t>
                </a:r>
                <a:r>
                  <a:rPr lang="en-GB" sz="1400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2004–2007</a:t>
                </a:r>
                <a:endParaRPr lang="sl-SI" sz="14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endParaRPr lang="en-GB" sz="1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r>
                  <a:rPr lang="en-GB" sz="14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 </a:t>
                </a:r>
                <a:r>
                  <a:rPr lang="en-GB" sz="1400" kern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mrež</a:t>
                </a:r>
                <a:endParaRPr lang="sl-SI" sz="14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endParaRPr lang="en-GB" sz="1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r>
                  <a:rPr lang="en-GB" sz="1400" kern="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Pobuda</a:t>
                </a:r>
                <a:r>
                  <a:rPr lang="en-GB" sz="14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1400" kern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kmetov</a:t>
                </a:r>
                <a:endParaRPr lang="sl-SI" sz="14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endParaRPr lang="en-GB" sz="1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r>
                  <a:rPr lang="en-GB" sz="1400" kern="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Raziskovalec</a:t>
                </a:r>
                <a:r>
                  <a:rPr lang="en-GB" sz="14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1400" kern="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kot</a:t>
                </a:r>
                <a:r>
                  <a:rPr lang="en-GB" sz="14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sz="1400" kern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omogočevalec</a:t>
                </a:r>
                <a:endParaRPr lang="sl-SI" sz="1400" kern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endParaRPr lang="en-GB" sz="1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0" defTabSz="914400">
                  <a:defRPr/>
                </a:pPr>
                <a:r>
                  <a:rPr lang="en-GB" sz="1400" b="1" i="1" kern="0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Uspešno</a:t>
                </a:r>
                <a:endParaRPr lang="en-GB" sz="1400" b="1" i="1" kern="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48" name="Rechthoek: afgeronde hoeken 47">
              <a:extLst>
                <a:ext uri="{FF2B5EF4-FFF2-40B4-BE49-F238E27FC236}">
                  <a16:creationId xmlns:a16="http://schemas.microsoft.com/office/drawing/2014/main" id="{F7869783-F5C9-49C7-A8D4-F4659641F442}"/>
                </a:ext>
              </a:extLst>
            </p:cNvPr>
            <p:cNvSpPr/>
            <p:nvPr/>
          </p:nvSpPr>
          <p:spPr>
            <a:xfrm>
              <a:off x="1798756" y="348523"/>
              <a:ext cx="1896956" cy="37539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38A0D4D3-AA6C-49B9-ABB8-58008C18C3B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51" y="4641108"/>
            <a:ext cx="1498345" cy="2097554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68764A38-2C8C-4A2F-809E-3050EFE8E3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94" y="6215051"/>
            <a:ext cx="2356067" cy="585479"/>
          </a:xfrm>
          <a:prstGeom prst="rect">
            <a:avLst/>
          </a:prstGeom>
        </p:spPr>
      </p:pic>
      <p:grpSp>
        <p:nvGrpSpPr>
          <p:cNvPr id="71" name="Groep 70">
            <a:extLst>
              <a:ext uri="{FF2B5EF4-FFF2-40B4-BE49-F238E27FC236}">
                <a16:creationId xmlns:a16="http://schemas.microsoft.com/office/drawing/2014/main" id="{8CB121AE-85EF-4902-B23D-A1747A109C29}"/>
              </a:ext>
            </a:extLst>
          </p:cNvPr>
          <p:cNvGrpSpPr/>
          <p:nvPr/>
        </p:nvGrpSpPr>
        <p:grpSpPr>
          <a:xfrm>
            <a:off x="3306732" y="5525314"/>
            <a:ext cx="1003021" cy="1210441"/>
            <a:chOff x="5381174" y="407565"/>
            <a:chExt cx="1393955" cy="1682219"/>
          </a:xfrm>
        </p:grpSpPr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C966DD2A-2272-46BD-BDE1-1F12E6CBE51B}"/>
                </a:ext>
              </a:extLst>
            </p:cNvPr>
            <p:cNvSpPr/>
            <p:nvPr/>
          </p:nvSpPr>
          <p:spPr>
            <a:xfrm>
              <a:off x="5381174" y="407565"/>
              <a:ext cx="1393955" cy="167961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84DC7035-7282-4BE1-93FE-44D80A4F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5424" y="472087"/>
              <a:ext cx="1267582" cy="1595060"/>
            </a:xfrm>
            <a:prstGeom prst="rect">
              <a:avLst/>
            </a:prstGeom>
          </p:spPr>
        </p:pic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CFAA60AF-600D-4B03-8BB5-AE943DC7E014}"/>
                </a:ext>
              </a:extLst>
            </p:cNvPr>
            <p:cNvSpPr/>
            <p:nvPr/>
          </p:nvSpPr>
          <p:spPr>
            <a:xfrm>
              <a:off x="5413299" y="444586"/>
              <a:ext cx="1295838" cy="1530539"/>
            </a:xfrm>
            <a:prstGeom prst="ellips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elijkbenige driehoek 74">
              <a:extLst>
                <a:ext uri="{FF2B5EF4-FFF2-40B4-BE49-F238E27FC236}">
                  <a16:creationId xmlns:a16="http://schemas.microsoft.com/office/drawing/2014/main" id="{A3E5CA99-216D-4B26-98AD-24A250DC640F}"/>
                </a:ext>
              </a:extLst>
            </p:cNvPr>
            <p:cNvSpPr/>
            <p:nvPr/>
          </p:nvSpPr>
          <p:spPr>
            <a:xfrm>
              <a:off x="5434707" y="1506346"/>
              <a:ext cx="358874" cy="560801"/>
            </a:xfrm>
            <a:prstGeom prst="triangle">
              <a:avLst>
                <a:gd name="adj" fmla="val 744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elijkbenige driehoek 75">
              <a:extLst>
                <a:ext uri="{FF2B5EF4-FFF2-40B4-BE49-F238E27FC236}">
                  <a16:creationId xmlns:a16="http://schemas.microsoft.com/office/drawing/2014/main" id="{E95FC076-90FD-4704-B6EC-2E8C4040BF68}"/>
                </a:ext>
              </a:extLst>
            </p:cNvPr>
            <p:cNvSpPr/>
            <p:nvPr/>
          </p:nvSpPr>
          <p:spPr>
            <a:xfrm>
              <a:off x="6307931" y="1385888"/>
              <a:ext cx="432268" cy="681259"/>
            </a:xfrm>
            <a:prstGeom prst="triangle">
              <a:avLst>
                <a:gd name="adj" fmla="val 100000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elijkbenige driehoek 76">
              <a:extLst>
                <a:ext uri="{FF2B5EF4-FFF2-40B4-BE49-F238E27FC236}">
                  <a16:creationId xmlns:a16="http://schemas.microsoft.com/office/drawing/2014/main" id="{25AC336B-33EF-486A-BD7D-25F74A30E4E5}"/>
                </a:ext>
              </a:extLst>
            </p:cNvPr>
            <p:cNvSpPr/>
            <p:nvPr/>
          </p:nvSpPr>
          <p:spPr>
            <a:xfrm rot="10800000">
              <a:off x="5429803" y="432448"/>
              <a:ext cx="432268" cy="474807"/>
            </a:xfrm>
            <a:prstGeom prst="triangle">
              <a:avLst>
                <a:gd name="adj" fmla="val 100000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elijkbenige driehoek 77">
              <a:extLst>
                <a:ext uri="{FF2B5EF4-FFF2-40B4-BE49-F238E27FC236}">
                  <a16:creationId xmlns:a16="http://schemas.microsoft.com/office/drawing/2014/main" id="{951A45EA-E326-42BA-9E4F-8945623AF177}"/>
                </a:ext>
              </a:extLst>
            </p:cNvPr>
            <p:cNvSpPr/>
            <p:nvPr/>
          </p:nvSpPr>
          <p:spPr>
            <a:xfrm rot="10800000">
              <a:off x="6282017" y="440428"/>
              <a:ext cx="483722" cy="474806"/>
            </a:xfrm>
            <a:prstGeom prst="triangle">
              <a:avLst>
                <a:gd name="adj" fmla="val 4148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elijkbenige driehoek 78">
              <a:extLst>
                <a:ext uri="{FF2B5EF4-FFF2-40B4-BE49-F238E27FC236}">
                  <a16:creationId xmlns:a16="http://schemas.microsoft.com/office/drawing/2014/main" id="{8EC54198-DAD3-4D79-A5C9-ABC0651C09E7}"/>
                </a:ext>
              </a:extLst>
            </p:cNvPr>
            <p:cNvSpPr/>
            <p:nvPr/>
          </p:nvSpPr>
          <p:spPr>
            <a:xfrm>
              <a:off x="5554901" y="1797157"/>
              <a:ext cx="640369" cy="275191"/>
            </a:xfrm>
            <a:prstGeom prst="triangle">
              <a:avLst>
                <a:gd name="adj" fmla="val 744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elijkbenige driehoek 79">
              <a:extLst>
                <a:ext uri="{FF2B5EF4-FFF2-40B4-BE49-F238E27FC236}">
                  <a16:creationId xmlns:a16="http://schemas.microsoft.com/office/drawing/2014/main" id="{671CEFAD-89F3-4622-9DEB-7A10EA882BA9}"/>
                </a:ext>
              </a:extLst>
            </p:cNvPr>
            <p:cNvSpPr/>
            <p:nvPr/>
          </p:nvSpPr>
          <p:spPr>
            <a:xfrm>
              <a:off x="5847114" y="1814593"/>
              <a:ext cx="649174" cy="275191"/>
            </a:xfrm>
            <a:prstGeom prst="triangle">
              <a:avLst>
                <a:gd name="adj" fmla="val 100000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elijkbenige driehoek 80">
              <a:extLst>
                <a:ext uri="{FF2B5EF4-FFF2-40B4-BE49-F238E27FC236}">
                  <a16:creationId xmlns:a16="http://schemas.microsoft.com/office/drawing/2014/main" id="{F747F859-1286-473E-9620-CABFDDAF340C}"/>
                </a:ext>
              </a:extLst>
            </p:cNvPr>
            <p:cNvSpPr/>
            <p:nvPr/>
          </p:nvSpPr>
          <p:spPr>
            <a:xfrm rot="16200000">
              <a:off x="6276203" y="639041"/>
              <a:ext cx="649174" cy="275191"/>
            </a:xfrm>
            <a:prstGeom prst="triangle">
              <a:avLst>
                <a:gd name="adj" fmla="val 100000"/>
              </a:avLst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0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el 1">
            <a:extLst>
              <a:ext uri="{FF2B5EF4-FFF2-40B4-BE49-F238E27FC236}">
                <a16:creationId xmlns:a16="http://schemas.microsoft.com/office/drawing/2014/main" id="{191AF646-E857-401C-B043-7D76269129BD}"/>
              </a:ext>
            </a:extLst>
          </p:cNvPr>
          <p:cNvSpPr txBox="1">
            <a:spLocks/>
          </p:cNvSpPr>
          <p:nvPr/>
        </p:nvSpPr>
        <p:spPr>
          <a:xfrm>
            <a:off x="-225198" y="309642"/>
            <a:ext cx="7336963" cy="7335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solidFill>
                  <a:srgbClr val="92D050"/>
                </a:solidFill>
              </a:rPr>
              <a:t>Temelji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za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zdrav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sistem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znanja</a:t>
            </a:r>
            <a:r>
              <a:rPr lang="en-GB" sz="3600" b="1" dirty="0">
                <a:solidFill>
                  <a:srgbClr val="92D050"/>
                </a:solidFill>
              </a:rPr>
              <a:t> in </a:t>
            </a:r>
            <a:r>
              <a:rPr lang="en-GB" sz="3600" b="1" dirty="0" err="1">
                <a:solidFill>
                  <a:srgbClr val="92D050"/>
                </a:solidFill>
              </a:rPr>
              <a:t>inovacij</a:t>
            </a:r>
            <a:r>
              <a:rPr lang="en-GB" sz="3600" b="1" dirty="0">
                <a:solidFill>
                  <a:srgbClr val="92D050"/>
                </a:solidFill>
              </a:rPr>
              <a:t> v </a:t>
            </a:r>
            <a:r>
              <a:rPr lang="en-GB" sz="3600" b="1" dirty="0" err="1">
                <a:solidFill>
                  <a:srgbClr val="92D050"/>
                </a:solidFill>
              </a:rPr>
              <a:t>kmetijstvu</a:t>
            </a:r>
            <a:endParaRPr lang="en-GB" sz="3600" b="1" dirty="0">
              <a:solidFill>
                <a:srgbClr val="92D050"/>
              </a:solidFill>
            </a:endParaRPr>
          </a:p>
        </p:txBody>
      </p:sp>
      <p:grpSp>
        <p:nvGrpSpPr>
          <p:cNvPr id="90" name="Groep 89">
            <a:extLst>
              <a:ext uri="{FF2B5EF4-FFF2-40B4-BE49-F238E27FC236}">
                <a16:creationId xmlns:a16="http://schemas.microsoft.com/office/drawing/2014/main" id="{DBDABA5E-6DD7-4D85-8E8A-7D4A68E5FAA0}"/>
              </a:ext>
            </a:extLst>
          </p:cNvPr>
          <p:cNvGrpSpPr/>
          <p:nvPr/>
        </p:nvGrpSpPr>
        <p:grpSpPr>
          <a:xfrm>
            <a:off x="8955154" y="7436"/>
            <a:ext cx="2974161" cy="2983838"/>
            <a:chOff x="9184383" y="-84818"/>
            <a:chExt cx="2974161" cy="2983838"/>
          </a:xfrm>
        </p:grpSpPr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CE5D537A-A368-4D8E-896F-EC401239BDBC}"/>
                </a:ext>
              </a:extLst>
            </p:cNvPr>
            <p:cNvGrpSpPr/>
            <p:nvPr/>
          </p:nvGrpSpPr>
          <p:grpSpPr>
            <a:xfrm>
              <a:off x="9375537" y="422483"/>
              <a:ext cx="2702285" cy="1777355"/>
              <a:chOff x="5812934" y="3530156"/>
              <a:chExt cx="3035648" cy="2616573"/>
            </a:xfrm>
          </p:grpSpPr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7469979D-C051-4712-95D5-8947EF8729DB}"/>
                  </a:ext>
                </a:extLst>
              </p:cNvPr>
              <p:cNvSpPr/>
              <p:nvPr/>
            </p:nvSpPr>
            <p:spPr>
              <a:xfrm>
                <a:off x="5812934" y="3530156"/>
                <a:ext cx="3035648" cy="2616573"/>
              </a:xfrm>
              <a:prstGeom prst="rect">
                <a:avLst/>
              </a:prstGeom>
              <a:solidFill>
                <a:srgbClr val="CADB6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C92554D7-A0AB-4F1C-BAB3-0ADD5E4E37EB}"/>
                  </a:ext>
                </a:extLst>
              </p:cNvPr>
              <p:cNvSpPr/>
              <p:nvPr/>
            </p:nvSpPr>
            <p:spPr>
              <a:xfrm>
                <a:off x="5911208" y="5550069"/>
                <a:ext cx="2901735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sposobnost učinkovitega delovanja</a:t>
                </a: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1ABBA4A1-4FB9-4F80-BE7C-4D2AC0FC75F3}"/>
                  </a:ext>
                </a:extLst>
              </p:cNvPr>
              <p:cNvSpPr/>
              <p:nvPr/>
            </p:nvSpPr>
            <p:spPr>
              <a:xfrm>
                <a:off x="5921714" y="5089824"/>
                <a:ext cx="2101408" cy="58152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Znanje</a:t>
                </a:r>
                <a:r>
                  <a:rPr kumimoji="0" lang="sl-SI" sz="1400" b="1" i="1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je</a:t>
                </a: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A852B4BB-966A-469E-BD9B-5AAF74DEE4DE}"/>
                </a:ext>
              </a:extLst>
            </p:cNvPr>
            <p:cNvGrpSpPr/>
            <p:nvPr/>
          </p:nvGrpSpPr>
          <p:grpSpPr>
            <a:xfrm>
              <a:off x="9184383" y="-84818"/>
              <a:ext cx="2974161" cy="1519081"/>
              <a:chOff x="5719717" y="3079978"/>
              <a:chExt cx="2974161" cy="1519081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62D05A79-A37C-43EC-BBE8-E415D10D1E34}"/>
                  </a:ext>
                </a:extLst>
              </p:cNvPr>
              <p:cNvSpPr/>
              <p:nvPr/>
            </p:nvSpPr>
            <p:spPr>
              <a:xfrm>
                <a:off x="6182833" y="4017534"/>
                <a:ext cx="2424001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2400" b="0" i="0" u="none" strike="noStrike" kern="0" cap="none" spc="0" normalizeH="0" baseline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Živ organizem</a:t>
                </a:r>
                <a:endParaRPr kumimoji="0" lang="en-GB" sz="24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5" name="Picture 10" descr="Afbeeldingsresultaat voor living cell  icon">
                <a:extLst>
                  <a:ext uri="{FF2B5EF4-FFF2-40B4-BE49-F238E27FC236}">
                    <a16:creationId xmlns:a16="http://schemas.microsoft.com/office/drawing/2014/main" id="{4ED9B2A2-0941-4446-8E77-328769228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717" y="3079978"/>
                <a:ext cx="1021979" cy="117452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DC1D7C90-BB9C-4108-865D-1A4EB003A9C1}"/>
                  </a:ext>
                </a:extLst>
              </p:cNvPr>
              <p:cNvSpPr/>
              <p:nvPr/>
            </p:nvSpPr>
            <p:spPr>
              <a:xfrm>
                <a:off x="7394834" y="3723849"/>
                <a:ext cx="1299044" cy="5815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Svet je</a:t>
                </a:r>
                <a:endParaRPr kumimoji="0" lang="en-GB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C8CDE51-E9D3-4BF1-94D1-C18F731EB18E}"/>
                </a:ext>
              </a:extLst>
            </p:cNvPr>
            <p:cNvSpPr/>
            <p:nvPr/>
          </p:nvSpPr>
          <p:spPr>
            <a:xfrm>
              <a:off x="10601619" y="2413142"/>
              <a:ext cx="1444478" cy="4858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Razvoj sposobnosti odzivanja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7DF8C66F-534B-44B6-A51C-C483839F21F8}"/>
              </a:ext>
            </a:extLst>
          </p:cNvPr>
          <p:cNvGrpSpPr/>
          <p:nvPr/>
        </p:nvGrpSpPr>
        <p:grpSpPr>
          <a:xfrm>
            <a:off x="6833130" y="119674"/>
            <a:ext cx="2400660" cy="1200330"/>
            <a:chOff x="9659534" y="3755175"/>
            <a:chExt cx="2400660" cy="1200330"/>
          </a:xfrm>
        </p:grpSpPr>
        <p:pic>
          <p:nvPicPr>
            <p:cNvPr id="101" name="Afbeelding 100">
              <a:extLst>
                <a:ext uri="{FF2B5EF4-FFF2-40B4-BE49-F238E27FC236}">
                  <a16:creationId xmlns:a16="http://schemas.microsoft.com/office/drawing/2014/main" id="{147701CD-1F38-4D76-A507-9231D4AF3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9659534" y="3755175"/>
              <a:ext cx="2400660" cy="1200330"/>
            </a:xfrm>
            <a:prstGeom prst="rect">
              <a:avLst/>
            </a:prstGeom>
          </p:spPr>
        </p:pic>
        <p:pic>
          <p:nvPicPr>
            <p:cNvPr id="102" name="Picture 2" descr="http://i.imgur.com/Ln6hNna.png">
              <a:extLst>
                <a:ext uri="{FF2B5EF4-FFF2-40B4-BE49-F238E27FC236}">
                  <a16:creationId xmlns:a16="http://schemas.microsoft.com/office/drawing/2014/main" id="{54DA7596-65A1-4425-A741-4DF5FEF24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067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http://i.imgur.com/Ln6hNna.png">
              <a:extLst>
                <a:ext uri="{FF2B5EF4-FFF2-40B4-BE49-F238E27FC236}">
                  <a16:creationId xmlns:a16="http://schemas.microsoft.com/office/drawing/2014/main" id="{9DED6121-88DD-4B74-A724-FC4940467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531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4589F073-BF09-4284-B845-3D735BD870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15528" y="1181961"/>
            <a:ext cx="1441518" cy="1441518"/>
          </a:xfrm>
          <a:prstGeom prst="rect">
            <a:avLst/>
          </a:prstGeom>
        </p:spPr>
      </p:pic>
      <p:sp>
        <p:nvSpPr>
          <p:cNvPr id="105" name="Tekstvak 104">
            <a:extLst>
              <a:ext uri="{FF2B5EF4-FFF2-40B4-BE49-F238E27FC236}">
                <a16:creationId xmlns:a16="http://schemas.microsoft.com/office/drawing/2014/main" id="{8C7FC55D-71B9-4EBE-8ED5-C91033932470}"/>
              </a:ext>
            </a:extLst>
          </p:cNvPr>
          <p:cNvSpPr txBox="1"/>
          <p:nvPr/>
        </p:nvSpPr>
        <p:spPr>
          <a:xfrm>
            <a:off x="2009280" y="1297809"/>
            <a:ext cx="5636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Kaj</a:t>
            </a:r>
            <a:r>
              <a:rPr lang="en-GB" sz="2400" dirty="0"/>
              <a:t> </a:t>
            </a:r>
            <a:r>
              <a:rPr lang="en-GB" sz="2400" dirty="0" err="1"/>
              <a:t>pomeni</a:t>
            </a:r>
            <a:r>
              <a:rPr lang="en-GB" sz="2400" dirty="0"/>
              <a:t> </a:t>
            </a:r>
            <a:r>
              <a:rPr lang="en-GB" sz="2400" dirty="0" err="1"/>
              <a:t>zdrav</a:t>
            </a:r>
            <a:r>
              <a:rPr lang="en-GB" sz="2400" dirty="0" smtClean="0"/>
              <a:t>?</a:t>
            </a:r>
            <a:endParaRPr lang="sl-S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FFC000"/>
                </a:solidFill>
              </a:rPr>
              <a:t>Ustvarjanje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presežka</a:t>
            </a:r>
            <a:endParaRPr lang="en-GB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FFC000"/>
                </a:solidFill>
              </a:rPr>
              <a:t>Sposobnost</a:t>
            </a:r>
            <a:r>
              <a:rPr lang="en-GB" sz="2000" dirty="0" smtClean="0">
                <a:solidFill>
                  <a:srgbClr val="FFC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odzivanja</a:t>
            </a:r>
            <a:r>
              <a:rPr lang="en-GB" sz="2000" dirty="0">
                <a:solidFill>
                  <a:srgbClr val="FFC000"/>
                </a:solidFill>
              </a:rPr>
              <a:t> in </a:t>
            </a:r>
            <a:r>
              <a:rPr lang="en-GB" sz="2000" dirty="0" err="1">
                <a:solidFill>
                  <a:srgbClr val="FFC000"/>
                </a:solidFill>
              </a:rPr>
              <a:t>ohranjanja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povezanosti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7215D1B5-A5FD-4922-A467-48D87EF3B084}"/>
              </a:ext>
            </a:extLst>
          </p:cNvPr>
          <p:cNvSpPr txBox="1"/>
          <p:nvPr/>
        </p:nvSpPr>
        <p:spPr>
          <a:xfrm>
            <a:off x="2009280" y="2756542"/>
            <a:ext cx="25306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Kaj</a:t>
            </a:r>
            <a:r>
              <a:rPr lang="en-GB" sz="2400" dirty="0"/>
              <a:t> so </a:t>
            </a:r>
            <a:r>
              <a:rPr lang="en-GB" sz="2400" dirty="0" err="1"/>
              <a:t>gonilne</a:t>
            </a:r>
            <a:r>
              <a:rPr lang="en-GB" sz="2400" dirty="0"/>
              <a:t> sile</a:t>
            </a:r>
            <a:r>
              <a:rPr lang="en-GB" sz="2400" dirty="0" smtClean="0"/>
              <a:t>?</a:t>
            </a:r>
            <a:endParaRPr lang="sl-SI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FFC000"/>
                </a:solidFill>
              </a:rPr>
              <a:t>Konkurenca</a:t>
            </a:r>
            <a:endParaRPr lang="en-GB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FFC000"/>
                </a:solidFill>
              </a:rPr>
              <a:t>Komplementarnost</a:t>
            </a:r>
            <a:endParaRPr lang="en-GB" sz="2000" dirty="0">
              <a:solidFill>
                <a:srgbClr val="FFC000"/>
              </a:solidFill>
            </a:endParaRPr>
          </a:p>
        </p:txBody>
      </p:sp>
      <p:pic>
        <p:nvPicPr>
          <p:cNvPr id="107" name="Picture 2" descr="Afbeeldingsresultaat voor fox chasing rabbit">
            <a:extLst>
              <a:ext uri="{FF2B5EF4-FFF2-40B4-BE49-F238E27FC236}">
                <a16:creationId xmlns:a16="http://schemas.microsoft.com/office/drawing/2014/main" id="{70AA8568-48F9-471B-9325-D849BA37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9" y="2783145"/>
            <a:ext cx="1446947" cy="123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oep 107">
            <a:extLst>
              <a:ext uri="{FF2B5EF4-FFF2-40B4-BE49-F238E27FC236}">
                <a16:creationId xmlns:a16="http://schemas.microsoft.com/office/drawing/2014/main" id="{E69761D0-FF83-45F6-B140-4E0F01C4F8B2}"/>
              </a:ext>
            </a:extLst>
          </p:cNvPr>
          <p:cNvGrpSpPr/>
          <p:nvPr/>
        </p:nvGrpSpPr>
        <p:grpSpPr>
          <a:xfrm>
            <a:off x="9117434" y="3434181"/>
            <a:ext cx="3025672" cy="3441097"/>
            <a:chOff x="163848" y="3457879"/>
            <a:chExt cx="3025672" cy="3441097"/>
          </a:xfrm>
        </p:grpSpPr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FE1EA2D1-3CA4-4DA2-B355-AF1704541EC2}"/>
                </a:ext>
              </a:extLst>
            </p:cNvPr>
            <p:cNvGrpSpPr/>
            <p:nvPr/>
          </p:nvGrpSpPr>
          <p:grpSpPr>
            <a:xfrm>
              <a:off x="221323" y="3859856"/>
              <a:ext cx="1419173" cy="1138843"/>
              <a:chOff x="213584" y="3759890"/>
              <a:chExt cx="1419173" cy="1138843"/>
            </a:xfrm>
          </p:grpSpPr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35E19CCA-FAAD-4419-B615-E2D0C0D32C56}"/>
                  </a:ext>
                </a:extLst>
              </p:cNvPr>
              <p:cNvSpPr/>
              <p:nvPr/>
            </p:nvSpPr>
            <p:spPr>
              <a:xfrm>
                <a:off x="213584" y="3759890"/>
                <a:ext cx="1419173" cy="113884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8" name="Picture 2" descr="Afbeeldingsresultaat voor silverback  icon">
                <a:extLst>
                  <a:ext uri="{FF2B5EF4-FFF2-40B4-BE49-F238E27FC236}">
                    <a16:creationId xmlns:a16="http://schemas.microsoft.com/office/drawing/2014/main" id="{0F60A30C-FAD3-4D0E-B9E7-44B8006D1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rgbClr val="953735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33158" y1="77333" x2="39474" y2="94667"/>
                            <a14:foregroundMark x1="5789" y1="35333" x2="526" y2="35333"/>
                            <a14:foregroundMark x1="8421" y1="25333" x2="6316" y2="22667"/>
                            <a14:foregroundMark x1="39474" y1="62667" x2="34737" y2="54000"/>
                            <a14:foregroundMark x1="77368" y1="58000" x2="81579" y2="52667"/>
                            <a14:foregroundMark x1="55263" y1="66000" x2="44737" y2="49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99" y="4053982"/>
                <a:ext cx="761851" cy="540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7C73379C-6D8B-4E05-98D6-D088CFDB3741}"/>
                </a:ext>
              </a:extLst>
            </p:cNvPr>
            <p:cNvGrpSpPr/>
            <p:nvPr/>
          </p:nvGrpSpPr>
          <p:grpSpPr>
            <a:xfrm>
              <a:off x="163848" y="4581541"/>
              <a:ext cx="3025672" cy="2317435"/>
              <a:chOff x="163848" y="4581541"/>
              <a:chExt cx="3025672" cy="2317435"/>
            </a:xfrm>
          </p:grpSpPr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9D09648F-CC52-4177-9070-E5B19036EBFD}"/>
                  </a:ext>
                </a:extLst>
              </p:cNvPr>
              <p:cNvGrpSpPr/>
              <p:nvPr/>
            </p:nvGrpSpPr>
            <p:grpSpPr>
              <a:xfrm>
                <a:off x="163848" y="4684429"/>
                <a:ext cx="2600826" cy="2214547"/>
                <a:chOff x="8596222" y="506376"/>
                <a:chExt cx="2600826" cy="2214547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0D68AA72-AE24-4373-9A29-34F49D1DEF6B}"/>
                    </a:ext>
                  </a:extLst>
                </p:cNvPr>
                <p:cNvSpPr/>
                <p:nvPr/>
              </p:nvSpPr>
              <p:spPr>
                <a:xfrm>
                  <a:off x="8612885" y="506376"/>
                  <a:ext cx="2568842" cy="1926631"/>
                </a:xfrm>
                <a:prstGeom prst="rect">
                  <a:avLst/>
                </a:prstGeom>
                <a:solidFill>
                  <a:srgbClr val="95373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934DD536-0CAE-4AE5-A1C5-DC6643D8F627}"/>
                    </a:ext>
                  </a:extLst>
                </p:cNvPr>
                <p:cNvGrpSpPr/>
                <p:nvPr/>
              </p:nvGrpSpPr>
              <p:grpSpPr>
                <a:xfrm>
                  <a:off x="8596222" y="1368125"/>
                  <a:ext cx="2600826" cy="1352798"/>
                  <a:chOff x="8596222" y="1368125"/>
                  <a:chExt cx="2600826" cy="1352798"/>
                </a:xfrm>
              </p:grpSpPr>
              <p:pic>
                <p:nvPicPr>
                  <p:cNvPr id="120" name="Picture 2" descr="http://previews.123rf.com/images/jiripravda/jiripravda1208/jiripravda120800037/14886984-Waffe-Speer-Lizenzfreie-Bilder.jpg">
                    <a:extLst>
                      <a:ext uri="{FF2B5EF4-FFF2-40B4-BE49-F238E27FC236}">
                        <a16:creationId xmlns:a16="http://schemas.microsoft.com/office/drawing/2014/main" id="{7531EC2E-ED42-45DC-AC50-86DC22A20E6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10000" b="90000" l="10000" r="9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brightnessContrast bright="-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190288">
                    <a:off x="8596222" y="1368125"/>
                    <a:ext cx="1352799" cy="13527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1" name="Groep 120">
                    <a:extLst>
                      <a:ext uri="{FF2B5EF4-FFF2-40B4-BE49-F238E27FC236}">
                        <a16:creationId xmlns:a16="http://schemas.microsoft.com/office/drawing/2014/main" id="{52E433C7-6AD1-40DE-9123-C5F4236C9A6D}"/>
                      </a:ext>
                    </a:extLst>
                  </p:cNvPr>
                  <p:cNvGrpSpPr/>
                  <p:nvPr/>
                </p:nvGrpSpPr>
                <p:grpSpPr>
                  <a:xfrm>
                    <a:off x="8628206" y="1634407"/>
                    <a:ext cx="2568842" cy="651919"/>
                    <a:chOff x="8612885" y="1538350"/>
                    <a:chExt cx="2568842" cy="651919"/>
                  </a:xfrm>
                </p:grpSpPr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0198529B-4768-4037-8BAD-FF4D4B825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2885" y="1728502"/>
                      <a:ext cx="2568842" cy="4281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n-US" b="1" dirty="0"/>
                    </a:p>
                  </p:txBody>
                </p:sp>
                <p:pic>
                  <p:nvPicPr>
                    <p:cNvPr id="123" name="Picture 16" descr="Afbeeldingsresultaat voor fire   icon">
                      <a:extLst>
                        <a:ext uri="{FF2B5EF4-FFF2-40B4-BE49-F238E27FC236}">
                          <a16:creationId xmlns:a16="http://schemas.microsoft.com/office/drawing/2014/main" id="{1969757A-C823-4313-B2F1-13E8E8DD6E5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764515" y="1545706"/>
                      <a:ext cx="368308" cy="45389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124" name="Groep 123">
                      <a:extLst>
                        <a:ext uri="{FF2B5EF4-FFF2-40B4-BE49-F238E27FC236}">
                          <a16:creationId xmlns:a16="http://schemas.microsoft.com/office/drawing/2014/main" id="{756DADA9-3B14-4C02-8256-EC0760E6BF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76019" y="1538350"/>
                      <a:ext cx="1980626" cy="651919"/>
                      <a:chOff x="8976019" y="1538350"/>
                      <a:chExt cx="1980626" cy="651919"/>
                    </a:xfrm>
                  </p:grpSpPr>
                  <p:sp>
                    <p:nvSpPr>
                      <p:cNvPr id="125" name="Rechthoek 124">
                        <a:extLst>
                          <a:ext uri="{FF2B5EF4-FFF2-40B4-BE49-F238E27FC236}">
                            <a16:creationId xmlns:a16="http://schemas.microsoft.com/office/drawing/2014/main" id="{31DC6115-5655-41A2-AACC-D40BD76D97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8337" y="1762081"/>
                        <a:ext cx="1168308" cy="42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/>
                        <a:r>
                          <a:rPr lang="sl-SI" sz="1600" b="1" dirty="0" smtClean="0"/>
                          <a:t>orožje</a:t>
                        </a:r>
                        <a:endParaRPr lang="en-US" sz="2000" b="1" dirty="0"/>
                      </a:p>
                    </p:txBody>
                  </p:sp>
                  <p:sp>
                    <p:nvSpPr>
                      <p:cNvPr id="126" name="Rechthoek 125">
                        <a:extLst>
                          <a:ext uri="{FF2B5EF4-FFF2-40B4-BE49-F238E27FC236}">
                            <a16:creationId xmlns:a16="http://schemas.microsoft.com/office/drawing/2014/main" id="{D9D89D2F-A359-4E9F-9A0C-F18E690A04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6019" y="1538350"/>
                        <a:ext cx="1969798" cy="42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/>
                        <a:r>
                          <a:rPr lang="sl-SI" sz="1400" b="1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rPr>
                          <a:t>Znanje je</a:t>
                        </a:r>
                        <a:endParaRPr lang="nl-NL" sz="14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AD5E1690-6306-46C5-903D-60FD3F066410}"/>
                  </a:ext>
                </a:extLst>
              </p:cNvPr>
              <p:cNvGrpSpPr/>
              <p:nvPr/>
            </p:nvGrpSpPr>
            <p:grpSpPr>
              <a:xfrm>
                <a:off x="289556" y="4581541"/>
                <a:ext cx="2899964" cy="1167045"/>
                <a:chOff x="8949495" y="103088"/>
                <a:chExt cx="2899964" cy="1167045"/>
              </a:xfrm>
            </p:grpSpPr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6A0F830E-55F7-424B-998B-1ECB23BD2156}"/>
                    </a:ext>
                  </a:extLst>
                </p:cNvPr>
                <p:cNvGrpSpPr/>
                <p:nvPr/>
              </p:nvGrpSpPr>
              <p:grpSpPr>
                <a:xfrm>
                  <a:off x="8949495" y="174941"/>
                  <a:ext cx="2568842" cy="782886"/>
                  <a:chOff x="8597564" y="514194"/>
                  <a:chExt cx="2568842" cy="782886"/>
                </a:xfrm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7A6F41FE-9BF5-4F73-8C16-E9207BBDEC25}"/>
                      </a:ext>
                    </a:extLst>
                  </p:cNvPr>
                  <p:cNvSpPr/>
                  <p:nvPr/>
                </p:nvSpPr>
                <p:spPr>
                  <a:xfrm>
                    <a:off x="8597564" y="868892"/>
                    <a:ext cx="2568842" cy="4281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l-SI" sz="24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džungla</a:t>
                    </a:r>
                    <a:endParaRPr lang="en-US" sz="2400" b="1" dirty="0"/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DA1769E4-10E2-4C42-8397-B5CA85BE88D7}"/>
                      </a:ext>
                    </a:extLst>
                  </p:cNvPr>
                  <p:cNvSpPr/>
                  <p:nvPr/>
                </p:nvSpPr>
                <p:spPr>
                  <a:xfrm>
                    <a:off x="8620054" y="514194"/>
                    <a:ext cx="1969798" cy="4281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sl-SI" sz="14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rPr>
                      <a:t>Svet je</a:t>
                    </a:r>
                    <a:endParaRPr lang="nl-NL" sz="1400" b="1" i="1" dirty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15" name="Picture 2" descr="http://i.imgur.com/Ln6hNna.png">
                  <a:extLst>
                    <a:ext uri="{FF2B5EF4-FFF2-40B4-BE49-F238E27FC236}">
                      <a16:creationId xmlns:a16="http://schemas.microsoft.com/office/drawing/2014/main" id="{70ED504E-9997-4630-B9BE-0B97C1C3A6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82414" y="103088"/>
                  <a:ext cx="1167045" cy="116704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72F5FC3A-ADA2-4B77-AE74-43B2ACF7B704}"/>
                </a:ext>
              </a:extLst>
            </p:cNvPr>
            <p:cNvSpPr/>
            <p:nvPr/>
          </p:nvSpPr>
          <p:spPr>
            <a:xfrm>
              <a:off x="219814" y="3457879"/>
              <a:ext cx="1499375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Sledite močnemu vodji</a:t>
              </a:r>
              <a:endPara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9" name="Tekstvak 128">
            <a:extLst>
              <a:ext uri="{FF2B5EF4-FFF2-40B4-BE49-F238E27FC236}">
                <a16:creationId xmlns:a16="http://schemas.microsoft.com/office/drawing/2014/main" id="{538536F4-CA20-4983-8BD9-7650F6736683}"/>
              </a:ext>
            </a:extLst>
          </p:cNvPr>
          <p:cNvSpPr txBox="1"/>
          <p:nvPr/>
        </p:nvSpPr>
        <p:spPr>
          <a:xfrm>
            <a:off x="1994454" y="4088419"/>
            <a:ext cx="6253882" cy="2554545"/>
          </a:xfrm>
          <a:prstGeom prst="rect">
            <a:avLst/>
          </a:prstGeom>
          <a:solidFill>
            <a:srgbClr val="0048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i="1" dirty="0"/>
              <a:t>Gre za skupno nalogo, kako narediti svet varnejši za vse</a:t>
            </a:r>
            <a:r>
              <a:rPr lang="pl-PL" sz="2000" i="1" dirty="0" smtClean="0"/>
              <a:t>.</a:t>
            </a:r>
          </a:p>
          <a:p>
            <a:endParaRPr lang="en-GB" sz="2000" i="1" dirty="0"/>
          </a:p>
          <a:p>
            <a:r>
              <a:rPr lang="en-GB" sz="2000" i="1" dirty="0" err="1"/>
              <a:t>Človeške</a:t>
            </a:r>
            <a:r>
              <a:rPr lang="en-GB" sz="2000" i="1" dirty="0"/>
              <a:t> </a:t>
            </a:r>
            <a:r>
              <a:rPr lang="en-GB" sz="2000" i="1" dirty="0" err="1"/>
              <a:t>mreže</a:t>
            </a:r>
            <a:r>
              <a:rPr lang="en-GB" sz="2000" i="1" dirty="0"/>
              <a:t> </a:t>
            </a:r>
            <a:r>
              <a:rPr lang="en-GB" sz="2000" i="1" dirty="0" err="1"/>
              <a:t>lahko</a:t>
            </a:r>
            <a:r>
              <a:rPr lang="en-GB" sz="2000" i="1" dirty="0"/>
              <a:t> </a:t>
            </a:r>
            <a:r>
              <a:rPr lang="en-GB" sz="2000" i="1" dirty="0" err="1"/>
              <a:t>rastejo</a:t>
            </a:r>
            <a:r>
              <a:rPr lang="en-GB" sz="2000" i="1" dirty="0"/>
              <a:t> v </a:t>
            </a:r>
            <a:r>
              <a:rPr lang="en-GB" sz="2000" i="1" dirty="0" err="1"/>
              <a:t>kompleksnosti</a:t>
            </a:r>
            <a:r>
              <a:rPr lang="en-GB" sz="2000" i="1" dirty="0"/>
              <a:t> in </a:t>
            </a:r>
            <a:r>
              <a:rPr lang="en-GB" sz="2000" i="1" dirty="0" err="1"/>
              <a:t>obsegu</a:t>
            </a:r>
            <a:r>
              <a:rPr lang="en-GB" sz="2000" i="1" dirty="0"/>
              <a:t>, </a:t>
            </a:r>
            <a:r>
              <a:rPr lang="en-GB" sz="2000" i="1" dirty="0" err="1"/>
              <a:t>dokler</a:t>
            </a:r>
            <a:r>
              <a:rPr lang="en-GB" sz="2000" i="1" dirty="0"/>
              <a:t> z </a:t>
            </a:r>
            <a:r>
              <a:rPr lang="en-GB" sz="2000" i="1" dirty="0" err="1"/>
              <a:t>njimi</a:t>
            </a:r>
            <a:r>
              <a:rPr lang="en-GB" sz="2000" i="1" dirty="0"/>
              <a:t> </a:t>
            </a:r>
            <a:r>
              <a:rPr lang="en-GB" sz="2000" i="1" dirty="0" err="1"/>
              <a:t>rastejo</a:t>
            </a:r>
            <a:r>
              <a:rPr lang="en-GB" sz="2000" i="1" dirty="0"/>
              <a:t> </a:t>
            </a:r>
            <a:r>
              <a:rPr lang="en-GB" sz="2000" i="1" dirty="0" err="1"/>
              <a:t>mehanizmi</a:t>
            </a:r>
            <a:r>
              <a:rPr lang="en-GB" sz="2000" i="1" dirty="0"/>
              <a:t> </a:t>
            </a:r>
            <a:r>
              <a:rPr lang="en-GB" sz="2000" i="1" dirty="0" err="1"/>
              <a:t>prilagajanja</a:t>
            </a:r>
            <a:r>
              <a:rPr lang="en-GB" sz="2000" i="1" dirty="0"/>
              <a:t>, </a:t>
            </a:r>
            <a:r>
              <a:rPr lang="en-GB" sz="2000" i="1" dirty="0" err="1"/>
              <a:t>ki</a:t>
            </a:r>
            <a:r>
              <a:rPr lang="en-GB" sz="2000" i="1" dirty="0"/>
              <a:t> </a:t>
            </a:r>
            <a:r>
              <a:rPr lang="en-GB" sz="2000" i="1" dirty="0" err="1"/>
              <a:t>zagotavljajo</a:t>
            </a:r>
            <a:r>
              <a:rPr lang="en-GB" sz="2000" i="1" dirty="0"/>
              <a:t> </a:t>
            </a:r>
            <a:r>
              <a:rPr lang="en-GB" sz="2000" i="1" dirty="0" err="1"/>
              <a:t>komplementarnost</a:t>
            </a:r>
            <a:r>
              <a:rPr lang="en-GB" sz="2000" i="1" dirty="0" smtClean="0"/>
              <a:t>.</a:t>
            </a:r>
            <a:endParaRPr lang="sl-SI" sz="2000" i="1" dirty="0" smtClean="0"/>
          </a:p>
          <a:p>
            <a:endParaRPr lang="en-GB" sz="2000" i="1" dirty="0"/>
          </a:p>
          <a:p>
            <a:r>
              <a:rPr lang="en-GB" sz="2000" i="1" dirty="0" err="1"/>
              <a:t>Trgi</a:t>
            </a:r>
            <a:r>
              <a:rPr lang="en-GB" sz="2000" i="1" dirty="0"/>
              <a:t> ne </a:t>
            </a:r>
            <a:r>
              <a:rPr lang="en-GB" sz="2000" i="1" dirty="0" err="1"/>
              <a:t>skrbijo</a:t>
            </a:r>
            <a:r>
              <a:rPr lang="en-GB" sz="2000" i="1" dirty="0"/>
              <a:t> </a:t>
            </a:r>
            <a:r>
              <a:rPr lang="en-GB" sz="2000" i="1" dirty="0" err="1"/>
              <a:t>dovolj</a:t>
            </a:r>
            <a:r>
              <a:rPr lang="en-GB" sz="2000" i="1" dirty="0"/>
              <a:t> </a:t>
            </a:r>
            <a:r>
              <a:rPr lang="en-GB" sz="2000" i="1" dirty="0" err="1"/>
              <a:t>za</a:t>
            </a:r>
            <a:r>
              <a:rPr lang="en-GB" sz="2000" i="1" dirty="0"/>
              <a:t> to </a:t>
            </a:r>
            <a:r>
              <a:rPr lang="en-GB" sz="2000" i="1" dirty="0" err="1"/>
              <a:t>skupno</a:t>
            </a:r>
            <a:r>
              <a:rPr lang="en-GB" sz="2000" i="1" dirty="0"/>
              <a:t> </a:t>
            </a:r>
            <a:r>
              <a:rPr lang="en-GB" sz="2000" i="1" dirty="0" err="1"/>
              <a:t>nalogo</a:t>
            </a:r>
            <a:r>
              <a:rPr lang="en-GB" sz="2000" i="1" dirty="0"/>
              <a:t>. </a:t>
            </a:r>
            <a:endParaRPr lang="sl-SI" sz="2000" i="1" dirty="0" smtClean="0"/>
          </a:p>
          <a:p>
            <a:r>
              <a:rPr lang="en-GB" sz="2000" i="1" dirty="0" smtClean="0"/>
              <a:t>Na </a:t>
            </a:r>
            <a:r>
              <a:rPr lang="en-GB" sz="2000" i="1" dirty="0"/>
              <a:t>tem </a:t>
            </a:r>
            <a:r>
              <a:rPr lang="en-GB" sz="2000" i="1" dirty="0" err="1"/>
              <a:t>mestu</a:t>
            </a:r>
            <a:r>
              <a:rPr lang="en-GB" sz="2000" i="1" dirty="0"/>
              <a:t> so </a:t>
            </a:r>
            <a:r>
              <a:rPr lang="en-GB" sz="2000" i="1" dirty="0" err="1"/>
              <a:t>bistvenega</a:t>
            </a:r>
            <a:r>
              <a:rPr lang="en-GB" sz="2000" i="1" dirty="0"/>
              <a:t> </a:t>
            </a:r>
            <a:r>
              <a:rPr lang="en-GB" sz="2000" i="1" dirty="0" err="1"/>
              <a:t>pomena</a:t>
            </a:r>
            <a:r>
              <a:rPr lang="en-GB" sz="2000" i="1" dirty="0"/>
              <a:t> </a:t>
            </a:r>
            <a:r>
              <a:rPr lang="en-GB" sz="2000" i="1" dirty="0" err="1"/>
              <a:t>mrežni</a:t>
            </a:r>
            <a:r>
              <a:rPr lang="en-GB" sz="2000" i="1" dirty="0"/>
              <a:t> </a:t>
            </a:r>
            <a:r>
              <a:rPr lang="en-GB" sz="2000" i="1" dirty="0" err="1"/>
              <a:t>pristopi</a:t>
            </a:r>
            <a:r>
              <a:rPr lang="en-GB" sz="2000" i="1" dirty="0"/>
              <a:t>.</a:t>
            </a:r>
            <a:endParaRPr lang="en-GB" sz="2000" i="1" dirty="0">
              <a:solidFill>
                <a:srgbClr val="FFC000"/>
              </a:solidFill>
            </a:endParaRPr>
          </a:p>
        </p:txBody>
      </p:sp>
      <p:pic>
        <p:nvPicPr>
          <p:cNvPr id="130" name="Afbeelding 129" descr="Afbeelding met rif, natuur, kleurrijk, verschillend&#10;&#10;Automatisch gegenereerde beschrijving">
            <a:extLst>
              <a:ext uri="{FF2B5EF4-FFF2-40B4-BE49-F238E27FC236}">
                <a16:creationId xmlns:a16="http://schemas.microsoft.com/office/drawing/2014/main" id="{3CD1A3D0-8887-4B44-9AF5-6B9C241BB10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307471" y="4178955"/>
            <a:ext cx="1449575" cy="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9B32F05-2F6C-4862-9FCA-C2B7E821B153}"/>
              </a:ext>
            </a:extLst>
          </p:cNvPr>
          <p:cNvSpPr/>
          <p:nvPr/>
        </p:nvSpPr>
        <p:spPr>
          <a:xfrm>
            <a:off x="3157540" y="1743088"/>
            <a:ext cx="5739482" cy="422194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itel 1">
            <a:extLst>
              <a:ext uri="{FF2B5EF4-FFF2-40B4-BE49-F238E27FC236}">
                <a16:creationId xmlns:a16="http://schemas.microsoft.com/office/drawing/2014/main" id="{191AF646-E857-401C-B043-7D76269129BD}"/>
              </a:ext>
            </a:extLst>
          </p:cNvPr>
          <p:cNvSpPr txBox="1">
            <a:spLocks/>
          </p:cNvSpPr>
          <p:nvPr/>
        </p:nvSpPr>
        <p:spPr>
          <a:xfrm>
            <a:off x="1331848" y="206359"/>
            <a:ext cx="9390866" cy="10632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solidFill>
                  <a:srgbClr val="92D050"/>
                </a:solidFill>
              </a:rPr>
              <a:t>Štiri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vloge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države</a:t>
            </a:r>
            <a:endParaRPr lang="en-GB" sz="3600" b="1" dirty="0">
              <a:solidFill>
                <a:srgbClr val="92D050"/>
              </a:solidFill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09BFF04-BCF1-4984-B68C-A3446F36F097}"/>
              </a:ext>
            </a:extLst>
          </p:cNvPr>
          <p:cNvCxnSpPr>
            <a:cxnSpLocks/>
          </p:cNvCxnSpPr>
          <p:nvPr/>
        </p:nvCxnSpPr>
        <p:spPr>
          <a:xfrm>
            <a:off x="6030332" y="1482460"/>
            <a:ext cx="0" cy="4748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068CA60A-AF1F-4643-A3C8-74C29C934162}"/>
              </a:ext>
            </a:extLst>
          </p:cNvPr>
          <p:cNvCxnSpPr>
            <a:cxnSpLocks/>
          </p:cNvCxnSpPr>
          <p:nvPr/>
        </p:nvCxnSpPr>
        <p:spPr>
          <a:xfrm flipH="1">
            <a:off x="3000374" y="3854061"/>
            <a:ext cx="6000749" cy="2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el 1">
            <a:extLst>
              <a:ext uri="{FF2B5EF4-FFF2-40B4-BE49-F238E27FC236}">
                <a16:creationId xmlns:a16="http://schemas.microsoft.com/office/drawing/2014/main" id="{EBF239A1-924E-45FD-93DB-212074CDDDED}"/>
              </a:ext>
            </a:extLst>
          </p:cNvPr>
          <p:cNvSpPr txBox="1">
            <a:spLocks/>
          </p:cNvSpPr>
          <p:nvPr/>
        </p:nvSpPr>
        <p:spPr>
          <a:xfrm>
            <a:off x="3404062" y="4315548"/>
            <a:ext cx="2379748" cy="106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00B0F0"/>
                </a:solidFill>
                <a:latin typeface="+mn-lt"/>
              </a:rPr>
              <a:t>Javna uprava</a:t>
            </a:r>
            <a:endParaRPr lang="en-GB" sz="2400" dirty="0">
              <a:solidFill>
                <a:srgbClr val="00B0F0"/>
              </a:solidFill>
              <a:latin typeface="+mn-lt"/>
            </a:endParaRPr>
          </a:p>
          <a:p>
            <a:r>
              <a:rPr lang="sl-SI" sz="2000" dirty="0" smtClean="0">
                <a:latin typeface="+mn-lt"/>
              </a:rPr>
              <a:t>Pravice in dolžnosti</a:t>
            </a:r>
            <a:endParaRPr lang="en-GB" sz="2000" dirty="0">
              <a:latin typeface="+mn-lt"/>
            </a:endParaRPr>
          </a:p>
          <a:p>
            <a:r>
              <a:rPr lang="sl-SI" sz="2000" i="1" dirty="0" smtClean="0">
                <a:latin typeface="+mn-lt"/>
              </a:rPr>
              <a:t>Zakoni in drugi predpisi</a:t>
            </a:r>
            <a:endParaRPr lang="en-GB" sz="2000" i="1" dirty="0">
              <a:latin typeface="+mn-lt"/>
            </a:endParaRP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0F145ADF-2B72-4951-864B-0E5C19A696BE}"/>
              </a:ext>
            </a:extLst>
          </p:cNvPr>
          <p:cNvSpPr txBox="1">
            <a:spLocks/>
          </p:cNvSpPr>
          <p:nvPr/>
        </p:nvSpPr>
        <p:spPr>
          <a:xfrm>
            <a:off x="3444293" y="2352159"/>
            <a:ext cx="2574321" cy="106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B0F0"/>
                </a:solidFill>
                <a:latin typeface="+mn-lt"/>
              </a:rPr>
              <a:t>Nova </a:t>
            </a:r>
            <a:r>
              <a:rPr lang="en-GB" sz="2400" dirty="0" err="1">
                <a:solidFill>
                  <a:srgbClr val="00B0F0"/>
                </a:solidFill>
                <a:latin typeface="+mn-lt"/>
              </a:rPr>
              <a:t>paradigma</a:t>
            </a:r>
            <a:r>
              <a:rPr lang="en-GB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B0F0"/>
                </a:solidFill>
                <a:latin typeface="+mn-lt"/>
              </a:rPr>
              <a:t>upravljanja</a:t>
            </a:r>
            <a:r>
              <a:rPr lang="en-GB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B0F0"/>
                </a:solidFill>
                <a:latin typeface="+mn-lt"/>
              </a:rPr>
              <a:t>javnega</a:t>
            </a:r>
            <a:r>
              <a:rPr lang="en-GB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+mn-lt"/>
              </a:rPr>
              <a:t>sektorja</a:t>
            </a:r>
            <a:endParaRPr lang="sl-SI" sz="2400" dirty="0" smtClean="0">
              <a:solidFill>
                <a:srgbClr val="00B0F0"/>
              </a:solidFill>
              <a:latin typeface="+mn-lt"/>
            </a:endParaRPr>
          </a:p>
          <a:p>
            <a:r>
              <a:rPr lang="sl-SI" sz="2000" dirty="0" smtClean="0">
                <a:latin typeface="+mn-lt"/>
              </a:rPr>
              <a:t>Cilji, uspešnost, rezultati</a:t>
            </a:r>
            <a:endParaRPr lang="en-GB" sz="2000" dirty="0">
              <a:latin typeface="+mn-lt"/>
            </a:endParaRPr>
          </a:p>
          <a:p>
            <a:r>
              <a:rPr lang="sl-SI" sz="2000" i="1" dirty="0" smtClean="0">
                <a:latin typeface="+mn-lt"/>
              </a:rPr>
              <a:t>Pogodbe </a:t>
            </a:r>
            <a:endParaRPr lang="en-GB" sz="2000" i="1" dirty="0">
              <a:latin typeface="+mn-lt"/>
            </a:endParaRP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74CA77A4-1D3F-4EDD-9591-5390E28080A9}"/>
              </a:ext>
            </a:extLst>
          </p:cNvPr>
          <p:cNvSpPr txBox="1">
            <a:spLocks/>
          </p:cNvSpPr>
          <p:nvPr/>
        </p:nvSpPr>
        <p:spPr>
          <a:xfrm>
            <a:off x="6187499" y="2221779"/>
            <a:ext cx="2379748" cy="106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FF5757"/>
                </a:solidFill>
                <a:latin typeface="+mn-lt"/>
              </a:rPr>
              <a:t>Upravljanje mrež</a:t>
            </a:r>
            <a:endParaRPr lang="en-GB" sz="2400" dirty="0">
              <a:solidFill>
                <a:srgbClr val="FF5757"/>
              </a:solidFill>
              <a:latin typeface="+mn-lt"/>
            </a:endParaRPr>
          </a:p>
          <a:p>
            <a:r>
              <a:rPr lang="sl-SI" sz="2000" dirty="0" smtClean="0">
                <a:latin typeface="+mn-lt"/>
              </a:rPr>
              <a:t>Sodelovanje </a:t>
            </a:r>
            <a:endParaRPr lang="en-GB" sz="2000" dirty="0">
              <a:latin typeface="+mn-lt"/>
            </a:endParaRPr>
          </a:p>
          <a:p>
            <a:r>
              <a:rPr lang="sl-SI" sz="2000" i="1" dirty="0" smtClean="0">
                <a:latin typeface="+mn-lt"/>
              </a:rPr>
              <a:t>Soustvarjanje </a:t>
            </a:r>
            <a:endParaRPr lang="en-GB" sz="2000" i="1" dirty="0">
              <a:latin typeface="+mn-lt"/>
            </a:endParaRP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D46F271E-893A-407B-90E7-DB5414C55821}"/>
              </a:ext>
            </a:extLst>
          </p:cNvPr>
          <p:cNvSpPr txBox="1">
            <a:spLocks/>
          </p:cNvSpPr>
          <p:nvPr/>
        </p:nvSpPr>
        <p:spPr>
          <a:xfrm>
            <a:off x="6123082" y="4482860"/>
            <a:ext cx="2773937" cy="1063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FF5757"/>
                </a:solidFill>
                <a:latin typeface="+mn-lt"/>
              </a:rPr>
              <a:t>Socialna odpornost</a:t>
            </a:r>
            <a:endParaRPr lang="en-GB" sz="2400" dirty="0">
              <a:solidFill>
                <a:srgbClr val="FF5757"/>
              </a:solidFill>
              <a:latin typeface="+mn-lt"/>
            </a:endParaRPr>
          </a:p>
          <a:p>
            <a:r>
              <a:rPr lang="en-GB" sz="2000" dirty="0" err="1" smtClean="0">
                <a:latin typeface="+mn-lt"/>
              </a:rPr>
              <a:t>Respo</a:t>
            </a:r>
            <a:r>
              <a:rPr lang="sl-SI" sz="2000" dirty="0" smtClean="0">
                <a:latin typeface="+mn-lt"/>
              </a:rPr>
              <a:t>odzivna država</a:t>
            </a:r>
            <a:endParaRPr lang="en-GB" sz="2000" dirty="0">
              <a:latin typeface="+mn-lt"/>
            </a:endParaRPr>
          </a:p>
          <a:p>
            <a:r>
              <a:rPr lang="sl-SI" sz="2000" i="1" dirty="0" smtClean="0">
                <a:latin typeface="+mn-lt"/>
              </a:rPr>
              <a:t>Omogočanje </a:t>
            </a:r>
            <a:endParaRPr lang="en-GB" sz="2000" i="1" dirty="0">
              <a:latin typeface="+mn-lt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47F7844-F793-4642-A196-3372266C92F0}"/>
              </a:ext>
            </a:extLst>
          </p:cNvPr>
          <p:cNvSpPr txBox="1"/>
          <p:nvPr/>
        </p:nvSpPr>
        <p:spPr>
          <a:xfrm>
            <a:off x="4323497" y="6314989"/>
            <a:ext cx="34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Ustvarjanje razmer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8332E6EB-03EE-4CD8-9A3E-1DA9C02309F8}"/>
              </a:ext>
            </a:extLst>
          </p:cNvPr>
          <p:cNvSpPr txBox="1"/>
          <p:nvPr/>
        </p:nvSpPr>
        <p:spPr>
          <a:xfrm>
            <a:off x="4323497" y="1043786"/>
            <a:ext cx="34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Ustvarjanje rezultatov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42EB0BF2-F0F8-4637-9FB7-F248C766BF39}"/>
              </a:ext>
            </a:extLst>
          </p:cNvPr>
          <p:cNvSpPr txBox="1"/>
          <p:nvPr/>
        </p:nvSpPr>
        <p:spPr>
          <a:xfrm>
            <a:off x="494927" y="3674663"/>
            <a:ext cx="2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Vodenje države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91A31379-3DCD-4306-A93C-E1DCE381D0FF}"/>
              </a:ext>
            </a:extLst>
          </p:cNvPr>
          <p:cNvSpPr txBox="1"/>
          <p:nvPr/>
        </p:nvSpPr>
        <p:spPr>
          <a:xfrm>
            <a:off x="8897019" y="3692226"/>
            <a:ext cx="2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Vodenje družbe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7" name="Afbeelding 56" descr="Afbeelding met illustratie&#10;&#10;Automatisch gegenereerde beschrijving">
            <a:extLst>
              <a:ext uri="{FF2B5EF4-FFF2-40B4-BE49-F238E27FC236}">
                <a16:creationId xmlns:a16="http://schemas.microsoft.com/office/drawing/2014/main" id="{5FD7C7B1-B445-4838-BF8C-CE953341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7913" y="4172812"/>
            <a:ext cx="1428750" cy="1476375"/>
          </a:xfrm>
          <a:prstGeom prst="rect">
            <a:avLst/>
          </a:prstGeom>
        </p:spPr>
      </p:pic>
      <p:grpSp>
        <p:nvGrpSpPr>
          <p:cNvPr id="81" name="Groep 80">
            <a:extLst>
              <a:ext uri="{FF2B5EF4-FFF2-40B4-BE49-F238E27FC236}">
                <a16:creationId xmlns:a16="http://schemas.microsoft.com/office/drawing/2014/main" id="{E8533FBA-1505-406A-9908-FBADC70BBD70}"/>
              </a:ext>
            </a:extLst>
          </p:cNvPr>
          <p:cNvGrpSpPr/>
          <p:nvPr/>
        </p:nvGrpSpPr>
        <p:grpSpPr>
          <a:xfrm>
            <a:off x="1588167" y="2820413"/>
            <a:ext cx="1266410" cy="663166"/>
            <a:chOff x="1588167" y="1830003"/>
            <a:chExt cx="1266410" cy="663166"/>
          </a:xfrm>
        </p:grpSpPr>
        <p:sp>
          <p:nvSpPr>
            <p:cNvPr id="17" name="Pijl: rechts 16">
              <a:extLst>
                <a:ext uri="{FF2B5EF4-FFF2-40B4-BE49-F238E27FC236}">
                  <a16:creationId xmlns:a16="http://schemas.microsoft.com/office/drawing/2014/main" id="{CA779389-60D3-4F39-A1AF-46CD104C792D}"/>
                </a:ext>
              </a:extLst>
            </p:cNvPr>
            <p:cNvSpPr/>
            <p:nvPr/>
          </p:nvSpPr>
          <p:spPr>
            <a:xfrm>
              <a:off x="1614488" y="1830003"/>
              <a:ext cx="1240089" cy="663166"/>
            </a:xfrm>
            <a:prstGeom prst="rightArrow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5A126CEE-3AEF-4403-AB30-E9E93EC3AE60}"/>
                </a:ext>
              </a:extLst>
            </p:cNvPr>
            <p:cNvSpPr txBox="1"/>
            <p:nvPr/>
          </p:nvSpPr>
          <p:spPr>
            <a:xfrm>
              <a:off x="1588167" y="1976920"/>
              <a:ext cx="1076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00" b="1" dirty="0" smtClean="0">
                  <a:solidFill>
                    <a:schemeClr val="bg1"/>
                  </a:solidFill>
                </a:rPr>
                <a:t>KORENČEK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70B2A2DC-20E0-4D77-9F5C-198CE1395FF1}"/>
              </a:ext>
            </a:extLst>
          </p:cNvPr>
          <p:cNvGrpSpPr/>
          <p:nvPr/>
        </p:nvGrpSpPr>
        <p:grpSpPr>
          <a:xfrm>
            <a:off x="1614488" y="4419745"/>
            <a:ext cx="1266410" cy="663166"/>
            <a:chOff x="1614488" y="4212569"/>
            <a:chExt cx="1266410" cy="663166"/>
          </a:xfrm>
        </p:grpSpPr>
        <p:sp>
          <p:nvSpPr>
            <p:cNvPr id="65" name="Pijl: rechts 64">
              <a:extLst>
                <a:ext uri="{FF2B5EF4-FFF2-40B4-BE49-F238E27FC236}">
                  <a16:creationId xmlns:a16="http://schemas.microsoft.com/office/drawing/2014/main" id="{707F8C50-4672-4EBF-B2EF-ADD59F8B845F}"/>
                </a:ext>
              </a:extLst>
            </p:cNvPr>
            <p:cNvSpPr/>
            <p:nvPr/>
          </p:nvSpPr>
          <p:spPr>
            <a:xfrm>
              <a:off x="1640809" y="4212569"/>
              <a:ext cx="1240089" cy="663166"/>
            </a:xfrm>
            <a:prstGeom prst="rightArrow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04887476-E815-49A5-B221-B50EB6DD36A5}"/>
                </a:ext>
              </a:extLst>
            </p:cNvPr>
            <p:cNvSpPr txBox="1"/>
            <p:nvPr/>
          </p:nvSpPr>
          <p:spPr>
            <a:xfrm>
              <a:off x="1614488" y="4359486"/>
              <a:ext cx="1076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400" b="1" dirty="0" smtClean="0">
                  <a:solidFill>
                    <a:schemeClr val="bg1"/>
                  </a:solidFill>
                </a:rPr>
                <a:t>PALICA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Afbeelding 24" descr="Afbeelding met tekst, pop&#10;&#10;Automatisch gegenereerde beschrijving">
            <a:extLst>
              <a:ext uri="{FF2B5EF4-FFF2-40B4-BE49-F238E27FC236}">
                <a16:creationId xmlns:a16="http://schemas.microsoft.com/office/drawing/2014/main" id="{27EDD163-ED0B-4DE9-B96F-4F3608112D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94" y="4385879"/>
            <a:ext cx="980336" cy="2109573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A06A5B96-8BA2-402D-8EAC-560045808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813" y="924926"/>
            <a:ext cx="2504377" cy="1433036"/>
          </a:xfrm>
          <a:prstGeom prst="rect">
            <a:avLst/>
          </a:prstGeom>
        </p:spPr>
      </p:pic>
      <p:sp>
        <p:nvSpPr>
          <p:cNvPr id="85" name="Titel 1">
            <a:extLst>
              <a:ext uri="{FF2B5EF4-FFF2-40B4-BE49-F238E27FC236}">
                <a16:creationId xmlns:a16="http://schemas.microsoft.com/office/drawing/2014/main" id="{5335D8B7-1C89-4228-8A41-D1E3FB395629}"/>
              </a:ext>
            </a:extLst>
          </p:cNvPr>
          <p:cNvSpPr txBox="1">
            <a:spLocks/>
          </p:cNvSpPr>
          <p:nvPr/>
        </p:nvSpPr>
        <p:spPr>
          <a:xfrm>
            <a:off x="858386" y="464727"/>
            <a:ext cx="1564846" cy="6089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 err="1" smtClean="0"/>
              <a:t>Proje</a:t>
            </a:r>
            <a:r>
              <a:rPr lang="sl-SI" sz="2400" b="1" dirty="0" smtClean="0"/>
              <a:t>k</a:t>
            </a:r>
            <a:r>
              <a:rPr lang="de-DE" sz="2400" b="1" dirty="0" smtClean="0"/>
              <a:t>t</a:t>
            </a:r>
            <a:endParaRPr lang="de-DE" sz="2400" b="1" dirty="0"/>
          </a:p>
        </p:txBody>
      </p:sp>
      <p:pic>
        <p:nvPicPr>
          <p:cNvPr id="88" name="Afbeelding 87">
            <a:extLst>
              <a:ext uri="{FF2B5EF4-FFF2-40B4-BE49-F238E27FC236}">
                <a16:creationId xmlns:a16="http://schemas.microsoft.com/office/drawing/2014/main" id="{94D851C5-9619-48B0-9423-5263AD674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71" y="913171"/>
            <a:ext cx="1951048" cy="1471696"/>
          </a:xfrm>
          <a:prstGeom prst="rect">
            <a:avLst/>
          </a:prstGeom>
        </p:spPr>
      </p:pic>
      <p:sp>
        <p:nvSpPr>
          <p:cNvPr id="89" name="Titel 1">
            <a:extLst>
              <a:ext uri="{FF2B5EF4-FFF2-40B4-BE49-F238E27FC236}">
                <a16:creationId xmlns:a16="http://schemas.microsoft.com/office/drawing/2014/main" id="{2419EDF5-CC9B-42CD-84E3-AF734A1412C2}"/>
              </a:ext>
            </a:extLst>
          </p:cNvPr>
          <p:cNvSpPr txBox="1">
            <a:spLocks/>
          </p:cNvSpPr>
          <p:nvPr/>
        </p:nvSpPr>
        <p:spPr>
          <a:xfrm>
            <a:off x="8868707" y="444851"/>
            <a:ext cx="2623836" cy="5862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 smtClean="0"/>
              <a:t>Pot raziskovanja</a:t>
            </a:r>
            <a:endParaRPr lang="de-DE" sz="2400" b="1" dirty="0"/>
          </a:p>
        </p:txBody>
      </p:sp>
      <p:grpSp>
        <p:nvGrpSpPr>
          <p:cNvPr id="86" name="Groep 85">
            <a:extLst>
              <a:ext uri="{FF2B5EF4-FFF2-40B4-BE49-F238E27FC236}">
                <a16:creationId xmlns:a16="http://schemas.microsoft.com/office/drawing/2014/main" id="{D46588D8-6D3D-40B7-9668-9DF67872F4CF}"/>
              </a:ext>
            </a:extLst>
          </p:cNvPr>
          <p:cNvGrpSpPr/>
          <p:nvPr/>
        </p:nvGrpSpPr>
        <p:grpSpPr>
          <a:xfrm>
            <a:off x="9399594" y="2524544"/>
            <a:ext cx="1501954" cy="966984"/>
            <a:chOff x="9281153" y="1679540"/>
            <a:chExt cx="2307776" cy="1485786"/>
          </a:xfrm>
        </p:grpSpPr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722E107E-CB5D-4076-88B9-827F24CB8FA2}"/>
                </a:ext>
              </a:extLst>
            </p:cNvPr>
            <p:cNvSpPr/>
            <p:nvPr/>
          </p:nvSpPr>
          <p:spPr>
            <a:xfrm>
              <a:off x="9281153" y="1808840"/>
              <a:ext cx="2246046" cy="1255489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7DD6E256-2FAC-4B1E-8E60-55B926304E76}"/>
                </a:ext>
              </a:extLst>
            </p:cNvPr>
            <p:cNvSpPr/>
            <p:nvPr/>
          </p:nvSpPr>
          <p:spPr>
            <a:xfrm>
              <a:off x="10283935" y="1679540"/>
              <a:ext cx="394570" cy="394570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7EBD5852-410F-411A-B8C8-1AE567C4B2D1}"/>
                </a:ext>
              </a:extLst>
            </p:cNvPr>
            <p:cNvSpPr/>
            <p:nvPr/>
          </p:nvSpPr>
          <p:spPr>
            <a:xfrm>
              <a:off x="9719567" y="2770756"/>
              <a:ext cx="394570" cy="394570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C7CD5A62-3F03-4A6B-A862-AAEE4325BE9E}"/>
                </a:ext>
              </a:extLst>
            </p:cNvPr>
            <p:cNvSpPr/>
            <p:nvPr/>
          </p:nvSpPr>
          <p:spPr>
            <a:xfrm>
              <a:off x="9303976" y="1923420"/>
              <a:ext cx="394570" cy="39457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456DC64-DDD4-427A-8F13-3B542BBFCE5B}"/>
                </a:ext>
              </a:extLst>
            </p:cNvPr>
            <p:cNvSpPr/>
            <p:nvPr/>
          </p:nvSpPr>
          <p:spPr>
            <a:xfrm>
              <a:off x="11194359" y="1876825"/>
              <a:ext cx="394570" cy="394570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1FBE9D0E-A677-41BE-A4FE-F8BBA317D3AF}"/>
                </a:ext>
              </a:extLst>
            </p:cNvPr>
            <p:cNvSpPr/>
            <p:nvPr/>
          </p:nvSpPr>
          <p:spPr>
            <a:xfrm>
              <a:off x="10678505" y="2758291"/>
              <a:ext cx="394570" cy="394570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58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 descr="Afbeelding met nachthemel&#10;&#10;Automatisch gegenereerde beschrijving">
            <a:extLst>
              <a:ext uri="{FF2B5EF4-FFF2-40B4-BE49-F238E27FC236}">
                <a16:creationId xmlns:a16="http://schemas.microsoft.com/office/drawing/2014/main" id="{B4865CC8-C389-4928-B557-E953690CB7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466474" y="11293"/>
            <a:ext cx="7129128" cy="4010135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46E6F4B5-F705-4140-B613-9CCB63216722}"/>
              </a:ext>
            </a:extLst>
          </p:cNvPr>
          <p:cNvGrpSpPr/>
          <p:nvPr/>
        </p:nvGrpSpPr>
        <p:grpSpPr>
          <a:xfrm rot="1227802">
            <a:off x="8764179" y="3448251"/>
            <a:ext cx="3045064" cy="1672713"/>
            <a:chOff x="8360552" y="493776"/>
            <a:chExt cx="3045064" cy="1672713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E5EF0C4-061B-4F78-862D-D272532363A5}"/>
                </a:ext>
              </a:extLst>
            </p:cNvPr>
            <p:cNvSpPr/>
            <p:nvPr/>
          </p:nvSpPr>
          <p:spPr>
            <a:xfrm>
              <a:off x="8360552" y="493776"/>
              <a:ext cx="3045064" cy="1672713"/>
            </a:xfrm>
            <a:prstGeom prst="ellipse">
              <a:avLst/>
            </a:prstGeom>
            <a:solidFill>
              <a:srgbClr val="0F4134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44DF71D-8ADD-4315-995A-214141911765}"/>
                </a:ext>
              </a:extLst>
            </p:cNvPr>
            <p:cNvSpPr txBox="1"/>
            <p:nvPr/>
          </p:nvSpPr>
          <p:spPr>
            <a:xfrm>
              <a:off x="8426215" y="791638"/>
              <a:ext cx="29319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pl-PL" sz="2400" dirty="0">
                  <a:solidFill>
                    <a:srgbClr val="FF9900"/>
                  </a:solidFill>
                </a:rPr>
                <a:t>Socialni kapital je učinkovito zapakirana energija</a:t>
              </a:r>
              <a:endPara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C4C5F3F3-886E-4B11-A104-5B9F96F0F71A}"/>
              </a:ext>
            </a:extLst>
          </p:cNvPr>
          <p:cNvSpPr txBox="1"/>
          <p:nvPr/>
        </p:nvSpPr>
        <p:spPr>
          <a:xfrm>
            <a:off x="2012140" y="116714"/>
            <a:ext cx="3530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sl-SI" sz="2400" b="0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GB" sz="2400" b="0" i="0" u="none" strike="noStrike" kern="1200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olo</a:t>
            </a:r>
            <a:r>
              <a:rPr kumimoji="0" lang="sl-SI" sz="2400" b="0" i="0" u="none" strike="noStrike" kern="1200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ška</a:t>
            </a: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paradigm</a:t>
            </a:r>
            <a:r>
              <a:rPr kumimoji="0" lang="sl-SI" sz="2400" b="0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2400" dirty="0" err="1">
                <a:solidFill>
                  <a:schemeClr val="bg1"/>
                </a:solidFill>
              </a:rPr>
              <a:t>Biosfera</a:t>
            </a:r>
            <a:r>
              <a:rPr lang="en-GB" sz="2400" dirty="0">
                <a:solidFill>
                  <a:schemeClr val="bg1"/>
                </a:solidFill>
              </a:rPr>
              <a:t> je </a:t>
            </a:r>
            <a:r>
              <a:rPr lang="en-GB" sz="2400" dirty="0" err="1">
                <a:solidFill>
                  <a:schemeClr val="bg1"/>
                </a:solidFill>
              </a:rPr>
              <a:t>velika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živa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mreža</a:t>
            </a:r>
            <a:endParaRPr kumimoji="0" lang="en-GB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5D631A1-3C0B-42DF-A710-E7D16DD43A21}"/>
              </a:ext>
            </a:extLst>
          </p:cNvPr>
          <p:cNvGrpSpPr/>
          <p:nvPr/>
        </p:nvGrpSpPr>
        <p:grpSpPr>
          <a:xfrm>
            <a:off x="3076993" y="3923993"/>
            <a:ext cx="5613400" cy="2280843"/>
            <a:chOff x="3094624" y="2300126"/>
            <a:chExt cx="5613400" cy="2280843"/>
          </a:xfrm>
        </p:grpSpPr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B07FDE2-17B1-4125-AC0B-EBB595B0B02A}"/>
                </a:ext>
              </a:extLst>
            </p:cNvPr>
            <p:cNvSpPr txBox="1"/>
            <p:nvPr/>
          </p:nvSpPr>
          <p:spPr>
            <a:xfrm>
              <a:off x="3094624" y="2300126"/>
              <a:ext cx="5576340" cy="1846659"/>
            </a:xfrm>
            <a:prstGeom prst="rect">
              <a:avLst/>
            </a:prstGeom>
            <a:solidFill>
              <a:schemeClr val="bg1">
                <a:lumMod val="50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800" i="1" dirty="0" err="1">
                  <a:solidFill>
                    <a:srgbClr val="FFFF00"/>
                  </a:solidFill>
                </a:rPr>
                <a:t>Živi</a:t>
              </a:r>
              <a:r>
                <a:rPr lang="en-GB" sz="2800" i="1" dirty="0">
                  <a:solidFill>
                    <a:srgbClr val="FFFF00"/>
                  </a:solidFill>
                </a:rPr>
                <a:t> </a:t>
              </a:r>
              <a:r>
                <a:rPr lang="en-GB" sz="2800" i="1" dirty="0" err="1">
                  <a:solidFill>
                    <a:srgbClr val="FFFF00"/>
                  </a:solidFill>
                </a:rPr>
                <a:t>organizmi</a:t>
              </a:r>
              <a:r>
                <a:rPr lang="en-GB" sz="2800" i="1" dirty="0">
                  <a:solidFill>
                    <a:srgbClr val="FFFF00"/>
                  </a:solidFill>
                </a:rPr>
                <a:t> </a:t>
              </a:r>
              <a:r>
                <a:rPr lang="en-GB" sz="2800" i="1" dirty="0" err="1">
                  <a:solidFill>
                    <a:srgbClr val="FFFF00"/>
                  </a:solidFill>
                </a:rPr>
                <a:t>imajo</a:t>
              </a:r>
              <a:r>
                <a:rPr lang="en-GB" sz="2800" i="1" dirty="0">
                  <a:solidFill>
                    <a:srgbClr val="FFFF00"/>
                  </a:solidFill>
                </a:rPr>
                <a:t> </a:t>
              </a:r>
              <a:r>
                <a:rPr lang="en-GB" sz="2800" i="1" dirty="0" err="1">
                  <a:solidFill>
                    <a:srgbClr val="FFFF00"/>
                  </a:solidFill>
                </a:rPr>
                <a:t>sistem</a:t>
              </a:r>
              <a:r>
                <a:rPr lang="en-GB" sz="2800" i="1" dirty="0">
                  <a:solidFill>
                    <a:srgbClr val="FFFF00"/>
                  </a:solidFill>
                </a:rPr>
                <a:t> </a:t>
              </a:r>
              <a:r>
                <a:rPr lang="en-GB" sz="2800" i="1" dirty="0" err="1">
                  <a:solidFill>
                    <a:srgbClr val="FFFF00"/>
                  </a:solidFill>
                </a:rPr>
                <a:t>za</a:t>
              </a:r>
              <a:r>
                <a:rPr lang="en-GB" sz="2800" i="1" dirty="0">
                  <a:solidFill>
                    <a:srgbClr val="FFFF00"/>
                  </a:solidFill>
                </a:rPr>
                <a:t> </a:t>
              </a:r>
              <a:r>
                <a:rPr lang="en-GB" sz="2800" i="1" dirty="0" err="1">
                  <a:solidFill>
                    <a:srgbClr val="FFFF00"/>
                  </a:solidFill>
                </a:rPr>
                <a:t>upravljanje</a:t>
              </a:r>
              <a:r>
                <a:rPr lang="en-GB" sz="2800" i="1" dirty="0">
                  <a:solidFill>
                    <a:srgbClr val="FFFF00"/>
                  </a:solidFill>
                </a:rPr>
                <a:t> </a:t>
              </a:r>
              <a:r>
                <a:rPr lang="en-GB" sz="2800" b="1" i="1" dirty="0" err="1">
                  <a:solidFill>
                    <a:srgbClr val="FFFF00"/>
                  </a:solidFill>
                </a:rPr>
                <a:t>energije</a:t>
              </a:r>
              <a:endParaRPr lang="en-GB" sz="2800" b="1" i="1" dirty="0">
                <a:solidFill>
                  <a:srgbClr val="FFFF00"/>
                </a:solidFill>
              </a:endParaRPr>
            </a:p>
            <a:p>
              <a:pPr>
                <a:spcAft>
                  <a:spcPts val="600"/>
                </a:spcAft>
              </a:pPr>
              <a:endParaRPr lang="en-GB" sz="2400" i="1" dirty="0">
                <a:solidFill>
                  <a:srgbClr val="FFC000"/>
                </a:solidFill>
              </a:endParaRPr>
            </a:p>
            <a:p>
              <a:pPr>
                <a:spcAft>
                  <a:spcPts val="600"/>
                </a:spcAft>
              </a:pPr>
              <a:endParaRPr lang="en-GB" sz="2400" i="1" dirty="0">
                <a:solidFill>
                  <a:srgbClr val="FFC000"/>
                </a:solidFill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5EF3322E-990E-4744-A078-1822B167CBBB}"/>
                </a:ext>
              </a:extLst>
            </p:cNvPr>
            <p:cNvSpPr/>
            <p:nvPr/>
          </p:nvSpPr>
          <p:spPr>
            <a:xfrm>
              <a:off x="4804352" y="3269621"/>
              <a:ext cx="2211572" cy="1311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ijl: punthaak 38">
              <a:extLst>
                <a:ext uri="{FF2B5EF4-FFF2-40B4-BE49-F238E27FC236}">
                  <a16:creationId xmlns:a16="http://schemas.microsoft.com/office/drawing/2014/main" id="{E2227D08-61BB-473E-8E31-13E3872C2EC0}"/>
                </a:ext>
              </a:extLst>
            </p:cNvPr>
            <p:cNvSpPr/>
            <p:nvPr/>
          </p:nvSpPr>
          <p:spPr>
            <a:xfrm>
              <a:off x="4258547" y="3583819"/>
              <a:ext cx="744279" cy="643970"/>
            </a:xfrm>
            <a:prstGeom prst="chevron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Pijl: punthaak 39">
              <a:extLst>
                <a:ext uri="{FF2B5EF4-FFF2-40B4-BE49-F238E27FC236}">
                  <a16:creationId xmlns:a16="http://schemas.microsoft.com/office/drawing/2014/main" id="{622AF05F-9F07-48F3-B622-B3C89764410A}"/>
                </a:ext>
              </a:extLst>
            </p:cNvPr>
            <p:cNvSpPr/>
            <p:nvPr/>
          </p:nvSpPr>
          <p:spPr>
            <a:xfrm rot="5400000">
              <a:off x="5710316" y="3722097"/>
              <a:ext cx="399643" cy="509027"/>
            </a:xfrm>
            <a:prstGeom prst="chevron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Pijl: punthaak 40">
              <a:extLst>
                <a:ext uri="{FF2B5EF4-FFF2-40B4-BE49-F238E27FC236}">
                  <a16:creationId xmlns:a16="http://schemas.microsoft.com/office/drawing/2014/main" id="{A18900BA-5BFF-4726-998D-C99995557393}"/>
                </a:ext>
              </a:extLst>
            </p:cNvPr>
            <p:cNvSpPr/>
            <p:nvPr/>
          </p:nvSpPr>
          <p:spPr>
            <a:xfrm>
              <a:off x="6715538" y="3751258"/>
              <a:ext cx="573209" cy="375806"/>
            </a:xfrm>
            <a:prstGeom prst="chevron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8102BE1B-84D4-421D-8F3C-EA2EF73F7107}"/>
                </a:ext>
              </a:extLst>
            </p:cNvPr>
            <p:cNvSpPr txBox="1"/>
            <p:nvPr/>
          </p:nvSpPr>
          <p:spPr>
            <a:xfrm>
              <a:off x="3300092" y="3629717"/>
              <a:ext cx="1168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dirty="0" smtClean="0">
                  <a:solidFill>
                    <a:schemeClr val="bg1"/>
                  </a:solidFill>
                </a:rPr>
                <a:t>vir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BFBE5AAC-79EA-4C30-B3DC-00D13D3E8472}"/>
                </a:ext>
              </a:extLst>
            </p:cNvPr>
            <p:cNvSpPr txBox="1"/>
            <p:nvPr/>
          </p:nvSpPr>
          <p:spPr>
            <a:xfrm>
              <a:off x="4934081" y="3345638"/>
              <a:ext cx="1975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dirty="0" smtClean="0">
                  <a:solidFill>
                    <a:schemeClr val="bg1"/>
                  </a:solidFill>
                </a:rPr>
                <a:t>shranjevanje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9510B262-4CCB-4F98-B373-22D78501A126}"/>
                </a:ext>
              </a:extLst>
            </p:cNvPr>
            <p:cNvSpPr txBox="1"/>
            <p:nvPr/>
          </p:nvSpPr>
          <p:spPr>
            <a:xfrm>
              <a:off x="4779387" y="4090740"/>
              <a:ext cx="2206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dirty="0" smtClean="0">
                  <a:solidFill>
                    <a:schemeClr val="bg1"/>
                  </a:solidFill>
                </a:rPr>
                <a:t>vzdrževanje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C78F97E8-171B-4CDA-88C2-786FA2CCD5B4}"/>
                </a:ext>
              </a:extLst>
            </p:cNvPr>
            <p:cNvSpPr txBox="1"/>
            <p:nvPr/>
          </p:nvSpPr>
          <p:spPr>
            <a:xfrm>
              <a:off x="7193147" y="3657639"/>
              <a:ext cx="1514877" cy="46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400" dirty="0" smtClean="0">
                  <a:solidFill>
                    <a:schemeClr val="bg1"/>
                  </a:solidFill>
                </a:rPr>
                <a:t>delovanje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734A437-367C-4542-9391-372511428A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9175" y="306908"/>
            <a:ext cx="1787236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FDFEE2F-155B-423A-930E-BECB5126F941}"/>
              </a:ext>
            </a:extLst>
          </p:cNvPr>
          <p:cNvSpPr txBox="1">
            <a:spLocks/>
          </p:cNvSpPr>
          <p:nvPr/>
        </p:nvSpPr>
        <p:spPr>
          <a:xfrm>
            <a:off x="762573" y="261445"/>
            <a:ext cx="4971839" cy="10632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92D050"/>
                </a:solidFill>
              </a:rPr>
              <a:t>Mobilizacija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mrež</a:t>
            </a:r>
            <a:endParaRPr lang="en-GB" sz="3600" b="1" dirty="0">
              <a:solidFill>
                <a:srgbClr val="92D050"/>
              </a:solidFill>
            </a:endParaRPr>
          </a:p>
        </p:txBody>
      </p:sp>
      <p:cxnSp>
        <p:nvCxnSpPr>
          <p:cNvPr id="7" name="AutoShape 519">
            <a:extLst>
              <a:ext uri="{FF2B5EF4-FFF2-40B4-BE49-F238E27FC236}">
                <a16:creationId xmlns:a16="http://schemas.microsoft.com/office/drawing/2014/main" id="{C82A9FDA-1DCC-43B1-9B62-950270546A9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26819" y="6932619"/>
            <a:ext cx="235452" cy="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Boog 7">
            <a:extLst>
              <a:ext uri="{FF2B5EF4-FFF2-40B4-BE49-F238E27FC236}">
                <a16:creationId xmlns:a16="http://schemas.microsoft.com/office/drawing/2014/main" id="{4F151E2C-4CAC-44B0-88C7-7874D3E7F7B1}"/>
              </a:ext>
            </a:extLst>
          </p:cNvPr>
          <p:cNvSpPr>
            <a:spLocks/>
          </p:cNvSpPr>
          <p:nvPr/>
        </p:nvSpPr>
        <p:spPr>
          <a:xfrm>
            <a:off x="7438858" y="1123219"/>
            <a:ext cx="2315277" cy="4363709"/>
          </a:xfrm>
          <a:prstGeom prst="arc">
            <a:avLst>
              <a:gd name="adj1" fmla="val 16200000"/>
              <a:gd name="adj2" fmla="val 5436358"/>
            </a:avLst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07FD7684-2D63-4B85-AB28-C42250669ED2}"/>
              </a:ext>
            </a:extLst>
          </p:cNvPr>
          <p:cNvSpPr>
            <a:spLocks/>
          </p:cNvSpPr>
          <p:nvPr/>
        </p:nvSpPr>
        <p:spPr>
          <a:xfrm>
            <a:off x="7397492" y="1132645"/>
            <a:ext cx="2315277" cy="4363709"/>
          </a:xfrm>
          <a:prstGeom prst="arc">
            <a:avLst>
              <a:gd name="adj1" fmla="val 5372021"/>
              <a:gd name="adj2" fmla="val 16237623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F3C14C0-C3FD-44BB-9A06-51E90295DEC0}"/>
              </a:ext>
            </a:extLst>
          </p:cNvPr>
          <p:cNvGrpSpPr/>
          <p:nvPr/>
        </p:nvGrpSpPr>
        <p:grpSpPr>
          <a:xfrm>
            <a:off x="6135376" y="1974986"/>
            <a:ext cx="504914" cy="2971929"/>
            <a:chOff x="6135376" y="1974986"/>
            <a:chExt cx="504914" cy="2971929"/>
          </a:xfrm>
        </p:grpSpPr>
        <p:sp>
          <p:nvSpPr>
            <p:cNvPr id="10" name="Pijl: omlaag 9">
              <a:extLst>
                <a:ext uri="{FF2B5EF4-FFF2-40B4-BE49-F238E27FC236}">
                  <a16:creationId xmlns:a16="http://schemas.microsoft.com/office/drawing/2014/main" id="{491C019B-EC1D-44C9-BDB1-B2D0DF5D3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6135376" y="1974986"/>
              <a:ext cx="504914" cy="2971929"/>
            </a:xfrm>
            <a:prstGeom prst="downArrow">
              <a:avLst>
                <a:gd name="adj1" fmla="val 50000"/>
                <a:gd name="adj2" fmla="val 85184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en-GB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D025479B-AC24-4983-A28F-E66876CA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199781" y="3340314"/>
              <a:ext cx="2354521" cy="47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nl-NL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Topli proces</a:t>
              </a:r>
              <a:endParaRPr kumimoji="0" lang="en-GB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6FE041F6-B746-4E08-AD9D-043D756FA36C}"/>
              </a:ext>
            </a:extLst>
          </p:cNvPr>
          <p:cNvGrpSpPr/>
          <p:nvPr/>
        </p:nvGrpSpPr>
        <p:grpSpPr>
          <a:xfrm>
            <a:off x="11032001" y="2037079"/>
            <a:ext cx="504390" cy="2972448"/>
            <a:chOff x="11032001" y="2037079"/>
            <a:chExt cx="504390" cy="2972448"/>
          </a:xfrm>
        </p:grpSpPr>
        <p:sp>
          <p:nvSpPr>
            <p:cNvPr id="11" name="Pijl: omlaag 10">
              <a:extLst>
                <a:ext uri="{FF2B5EF4-FFF2-40B4-BE49-F238E27FC236}">
                  <a16:creationId xmlns:a16="http://schemas.microsoft.com/office/drawing/2014/main" id="{9BB29328-3F7B-4912-BB6F-3D560F4B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01" y="2037079"/>
              <a:ext cx="504390" cy="2972448"/>
            </a:xfrm>
            <a:prstGeom prst="downArrow">
              <a:avLst>
                <a:gd name="adj1" fmla="val 50000"/>
                <a:gd name="adj2" fmla="val 85287"/>
              </a:avLst>
            </a:prstGeom>
            <a:solidFill>
              <a:srgbClr val="0033CC"/>
            </a:solidFill>
            <a:ln>
              <a:noFill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en-GB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kstvak 15">
              <a:extLst>
                <a:ext uri="{FF2B5EF4-FFF2-40B4-BE49-F238E27FC236}">
                  <a16:creationId xmlns:a16="http://schemas.microsoft.com/office/drawing/2014/main" id="{B16604AE-C4A1-4D6E-832A-755F8D541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9941123" y="3353655"/>
              <a:ext cx="2812341" cy="3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nl-NL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Hladni proces</a:t>
              </a:r>
              <a:endParaRPr kumimoji="0" lang="en-GB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Rechthoek 156">
            <a:extLst>
              <a:ext uri="{FF2B5EF4-FFF2-40B4-BE49-F238E27FC236}">
                <a16:creationId xmlns:a16="http://schemas.microsoft.com/office/drawing/2014/main" id="{E0A16654-772C-4DB4-A1F1-8F7FD383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469" y="559923"/>
            <a:ext cx="1792051" cy="44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nl-NL" sz="36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Cilji </a:t>
            </a:r>
            <a:endParaRPr lang="en-GB" altLang="nl-NL" sz="3600" b="1" dirty="0">
              <a:solidFill>
                <a:srgbClr val="FFC00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hthoek 159">
            <a:extLst>
              <a:ext uri="{FF2B5EF4-FFF2-40B4-BE49-F238E27FC236}">
                <a16:creationId xmlns:a16="http://schemas.microsoft.com/office/drawing/2014/main" id="{0B28845C-AA31-440D-8EC8-8A868170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24" y="1660356"/>
            <a:ext cx="1504580" cy="446712"/>
          </a:xfrm>
          <a:prstGeom prst="rect">
            <a:avLst/>
          </a:prstGeom>
          <a:solidFill>
            <a:srgbClr val="FFFF99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</a:t>
            </a:r>
            <a:r>
              <a:rPr kumimoji="0" lang="sl-SI" altLang="nl-NL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ija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hthoek 352">
            <a:extLst>
              <a:ext uri="{FF2B5EF4-FFF2-40B4-BE49-F238E27FC236}">
                <a16:creationId xmlns:a16="http://schemas.microsoft.com/office/drawing/2014/main" id="{156BE8F7-6802-46CB-AF7A-9580C429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999" y="3146580"/>
            <a:ext cx="1872990" cy="376723"/>
          </a:xfrm>
          <a:prstGeom prst="rect">
            <a:avLst/>
          </a:prstGeom>
          <a:solidFill>
            <a:srgbClr val="FFFF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NL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Povezanost 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hthoek 353">
            <a:extLst>
              <a:ext uri="{FF2B5EF4-FFF2-40B4-BE49-F238E27FC236}">
                <a16:creationId xmlns:a16="http://schemas.microsoft.com/office/drawing/2014/main" id="{43868F4B-75CE-4902-835D-B2483090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69" y="4757893"/>
            <a:ext cx="1665436" cy="376723"/>
          </a:xfrm>
          <a:prstGeom prst="rect">
            <a:avLst/>
          </a:prstGeom>
          <a:solidFill>
            <a:srgbClr val="FFFF99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NL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Želje 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hthoek 354">
            <a:extLst>
              <a:ext uri="{FF2B5EF4-FFF2-40B4-BE49-F238E27FC236}">
                <a16:creationId xmlns:a16="http://schemas.microsoft.com/office/drawing/2014/main" id="{A6E790E3-75DA-42F6-8A73-54429227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470" y="5758088"/>
            <a:ext cx="1792051" cy="51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NL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Človek 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hthoek 355">
            <a:extLst>
              <a:ext uri="{FF2B5EF4-FFF2-40B4-BE49-F238E27FC236}">
                <a16:creationId xmlns:a16="http://schemas.microsoft.com/office/drawing/2014/main" id="{DAC380A9-E59B-4699-968A-CF589AE1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613" y="1660356"/>
            <a:ext cx="1898565" cy="376723"/>
          </a:xfrm>
          <a:prstGeom prst="rect">
            <a:avLst/>
          </a:prstGeom>
          <a:solidFill>
            <a:srgbClr val="FFFF99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NL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Instrumenti 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hthoek 356">
            <a:extLst>
              <a:ext uri="{FF2B5EF4-FFF2-40B4-BE49-F238E27FC236}">
                <a16:creationId xmlns:a16="http://schemas.microsoft.com/office/drawing/2014/main" id="{A919105F-9FA0-48C3-91DF-B8CD7457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613" y="3160868"/>
            <a:ext cx="2068428" cy="376723"/>
          </a:xfrm>
          <a:prstGeom prst="rect">
            <a:avLst/>
          </a:prstGeom>
          <a:solidFill>
            <a:srgbClr val="FFFF99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NL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Kompetence 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hthoek 357">
            <a:extLst>
              <a:ext uri="{FF2B5EF4-FFF2-40B4-BE49-F238E27FC236}">
                <a16:creationId xmlns:a16="http://schemas.microsoft.com/office/drawing/2014/main" id="{DFBA43CA-97C1-45FB-B65F-B69AD457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480" y="4753130"/>
            <a:ext cx="1560523" cy="376723"/>
          </a:xfrm>
          <a:prstGeom prst="rect">
            <a:avLst/>
          </a:prstGeom>
          <a:solidFill>
            <a:srgbClr val="FFFF99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NL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Kazalniki 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B42EB4E2-D2FF-43A4-BB0B-5C3747034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318" y="-450695"/>
            <a:ext cx="10045948" cy="3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1ACA3B7F-653F-420E-AE81-C9CCB672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318" y="-504858"/>
            <a:ext cx="1004594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l-NL" sz="1000" b="1" i="0" u="none" strike="noStrike" cap="none" normalizeH="0" baseline="0" dirty="0">
              <a:ln>
                <a:noFill/>
              </a:ln>
              <a:solidFill>
                <a:srgbClr val="99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1000" b="1" i="0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GB" altLang="nl-NL" sz="1000" b="1" i="0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GB" altLang="nl-N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4E2E9AB4-9A30-4D2F-9C82-E67FC51DE115}"/>
              </a:ext>
            </a:extLst>
          </p:cNvPr>
          <p:cNvSpPr txBox="1">
            <a:spLocks/>
          </p:cNvSpPr>
          <p:nvPr/>
        </p:nvSpPr>
        <p:spPr>
          <a:xfrm>
            <a:off x="341888" y="1531964"/>
            <a:ext cx="4851345" cy="26561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6275" algn="l"/>
              </a:tabLst>
            </a:pPr>
            <a:r>
              <a:rPr lang="pl-PL" sz="2100" dirty="0">
                <a:latin typeface="+mn-lt"/>
                <a:ea typeface="+mn-ea"/>
                <a:cs typeface="+mn-cs"/>
              </a:rPr>
              <a:t>Mobilizacija mrež?  Poudarek na </a:t>
            </a:r>
            <a:r>
              <a:rPr lang="pl-PL" sz="2100" dirty="0" smtClean="0">
                <a:latin typeface="+mn-lt"/>
                <a:ea typeface="+mn-ea"/>
                <a:cs typeface="+mn-cs"/>
              </a:rPr>
              <a:t>energiji</a:t>
            </a:r>
          </a:p>
          <a:p>
            <a:pPr>
              <a:tabLst>
                <a:tab pos="4486275" algn="l"/>
              </a:tabLst>
            </a:pPr>
            <a:r>
              <a:rPr lang="pl-PL" sz="2100" i="1" dirty="0">
                <a:solidFill>
                  <a:srgbClr val="FFC000"/>
                </a:solidFill>
              </a:rPr>
              <a:t>Če je v mreži energija, je mogoče </a:t>
            </a:r>
            <a:r>
              <a:rPr lang="pl-PL" sz="2100" i="1" dirty="0" smtClean="0">
                <a:solidFill>
                  <a:srgbClr val="FFC000"/>
                </a:solidFill>
              </a:rPr>
              <a:t>marsikaj</a:t>
            </a:r>
          </a:p>
          <a:p>
            <a:pPr>
              <a:tabLst>
                <a:tab pos="4486275" algn="l"/>
              </a:tabLst>
            </a:pPr>
            <a:endParaRPr lang="en-GB" sz="2100" i="1" dirty="0">
              <a:solidFill>
                <a:srgbClr val="FFC000"/>
              </a:solidFill>
            </a:endParaRPr>
          </a:p>
          <a:p>
            <a:pPr>
              <a:tabLst>
                <a:tab pos="4486275" algn="l"/>
              </a:tabLst>
            </a:pPr>
            <a:r>
              <a:rPr lang="en-GB" sz="2100" dirty="0" err="1"/>
              <a:t>Topli</a:t>
            </a:r>
            <a:r>
              <a:rPr lang="en-GB" sz="2100" dirty="0"/>
              <a:t> in </a:t>
            </a:r>
            <a:r>
              <a:rPr lang="en-GB" sz="2100" dirty="0" err="1"/>
              <a:t>hladni</a:t>
            </a:r>
            <a:r>
              <a:rPr lang="en-GB" sz="2100" dirty="0"/>
              <a:t> </a:t>
            </a:r>
            <a:r>
              <a:rPr lang="en-GB" sz="2100" dirty="0" err="1"/>
              <a:t>proces</a:t>
            </a:r>
            <a:r>
              <a:rPr lang="en-GB" sz="2100" dirty="0"/>
              <a:t> </a:t>
            </a:r>
            <a:r>
              <a:rPr lang="en-GB" sz="2100" dirty="0" err="1"/>
              <a:t>potrebujeta</a:t>
            </a:r>
            <a:r>
              <a:rPr lang="en-GB" sz="2100" dirty="0"/>
              <a:t> drug </a:t>
            </a:r>
            <a:r>
              <a:rPr lang="en-GB" sz="2100" dirty="0" err="1" smtClean="0"/>
              <a:t>drugega</a:t>
            </a:r>
            <a:endParaRPr lang="sl-SI" sz="2100" dirty="0" smtClean="0"/>
          </a:p>
          <a:p>
            <a:pPr>
              <a:tabLst>
                <a:tab pos="4486275" algn="l"/>
              </a:tabLst>
            </a:pPr>
            <a:r>
              <a:rPr lang="en-GB" sz="2100" i="1" dirty="0">
                <a:solidFill>
                  <a:srgbClr val="FFC000"/>
                </a:solidFill>
              </a:rPr>
              <a:t>Toda </a:t>
            </a:r>
            <a:r>
              <a:rPr lang="en-GB" sz="2100" i="1" dirty="0" err="1">
                <a:solidFill>
                  <a:srgbClr val="FFC000"/>
                </a:solidFill>
              </a:rPr>
              <a:t>brez</a:t>
            </a:r>
            <a:r>
              <a:rPr lang="en-GB" sz="2100" i="1" dirty="0">
                <a:solidFill>
                  <a:srgbClr val="FFC000"/>
                </a:solidFill>
              </a:rPr>
              <a:t> </a:t>
            </a:r>
            <a:r>
              <a:rPr lang="en-GB" sz="2100" i="1" dirty="0" err="1">
                <a:solidFill>
                  <a:srgbClr val="FFC000"/>
                </a:solidFill>
              </a:rPr>
              <a:t>toplega</a:t>
            </a:r>
            <a:r>
              <a:rPr lang="en-GB" sz="2100" i="1" dirty="0">
                <a:solidFill>
                  <a:srgbClr val="FFC000"/>
                </a:solidFill>
              </a:rPr>
              <a:t> </a:t>
            </a:r>
            <a:r>
              <a:rPr lang="en-GB" sz="2100" i="1" dirty="0" err="1">
                <a:solidFill>
                  <a:srgbClr val="FFC000"/>
                </a:solidFill>
              </a:rPr>
              <a:t>procesa</a:t>
            </a:r>
            <a:r>
              <a:rPr lang="en-GB" sz="2100" i="1" dirty="0">
                <a:solidFill>
                  <a:srgbClr val="FFC000"/>
                </a:solidFill>
              </a:rPr>
              <a:t> </a:t>
            </a:r>
            <a:r>
              <a:rPr lang="en-GB" sz="2100" i="1" dirty="0" err="1">
                <a:solidFill>
                  <a:srgbClr val="FFC000"/>
                </a:solidFill>
              </a:rPr>
              <a:t>hladni</a:t>
            </a:r>
            <a:r>
              <a:rPr lang="en-GB" sz="2100" i="1" dirty="0">
                <a:solidFill>
                  <a:srgbClr val="FFC000"/>
                </a:solidFill>
              </a:rPr>
              <a:t> </a:t>
            </a:r>
            <a:r>
              <a:rPr lang="en-GB" sz="2100" i="1" dirty="0" err="1">
                <a:solidFill>
                  <a:srgbClr val="FFC000"/>
                </a:solidFill>
              </a:rPr>
              <a:t>proces</a:t>
            </a:r>
            <a:r>
              <a:rPr lang="en-GB" sz="2100" i="1" dirty="0">
                <a:solidFill>
                  <a:srgbClr val="FFC000"/>
                </a:solidFill>
              </a:rPr>
              <a:t> ne </a:t>
            </a:r>
            <a:r>
              <a:rPr lang="en-GB" sz="2100" i="1" dirty="0" err="1">
                <a:solidFill>
                  <a:srgbClr val="FFC000"/>
                </a:solidFill>
              </a:rPr>
              <a:t>bo</a:t>
            </a:r>
            <a:r>
              <a:rPr lang="en-GB" sz="2100" i="1" dirty="0">
                <a:solidFill>
                  <a:srgbClr val="FFC000"/>
                </a:solidFill>
              </a:rPr>
              <a:t> </a:t>
            </a:r>
            <a:r>
              <a:rPr lang="en-GB" sz="2100" i="1" dirty="0" err="1">
                <a:solidFill>
                  <a:srgbClr val="FFC000"/>
                </a:solidFill>
              </a:rPr>
              <a:t>uspel</a:t>
            </a:r>
            <a:endParaRPr lang="en-GB" sz="2600" i="1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3035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6219D9B4-0C0D-489F-BF91-007E7872D9F8}"/>
              </a:ext>
            </a:extLst>
          </p:cNvPr>
          <p:cNvGrpSpPr/>
          <p:nvPr/>
        </p:nvGrpSpPr>
        <p:grpSpPr>
          <a:xfrm>
            <a:off x="863872" y="1201586"/>
            <a:ext cx="7984800" cy="5349600"/>
            <a:chOff x="2289600" y="640800"/>
            <a:chExt cx="7984800" cy="5349600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6F88F0C8-2114-4EB2-9315-D13EAF0500A5}"/>
                </a:ext>
              </a:extLst>
            </p:cNvPr>
            <p:cNvSpPr/>
            <p:nvPr/>
          </p:nvSpPr>
          <p:spPr>
            <a:xfrm>
              <a:off x="2289600" y="640800"/>
              <a:ext cx="7984800" cy="53496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BF55476C-8B9F-47B4-B261-9A176A4B7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200" y="1615467"/>
              <a:ext cx="5145600" cy="3627066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C2319BC8-2728-4158-84E3-35A0F45BA347}"/>
              </a:ext>
            </a:extLst>
          </p:cNvPr>
          <p:cNvSpPr txBox="1">
            <a:spLocks/>
          </p:cNvSpPr>
          <p:nvPr/>
        </p:nvSpPr>
        <p:spPr>
          <a:xfrm>
            <a:off x="170421" y="306814"/>
            <a:ext cx="5261851" cy="7951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92D050"/>
                </a:solidFill>
              </a:rPr>
              <a:t>Spiral</a:t>
            </a:r>
            <a:r>
              <a:rPr lang="sl-SI" sz="3600" b="1" dirty="0" smtClean="0">
                <a:solidFill>
                  <a:srgbClr val="92D050"/>
                </a:solidFill>
              </a:rPr>
              <a:t>a</a:t>
            </a:r>
            <a:r>
              <a:rPr lang="en-GB" sz="3600" b="1" dirty="0" smtClean="0">
                <a:solidFill>
                  <a:srgbClr val="92D050"/>
                </a:solidFill>
              </a:rPr>
              <a:t> </a:t>
            </a:r>
            <a:r>
              <a:rPr lang="sl-SI" sz="3600" b="1" dirty="0" smtClean="0">
                <a:solidFill>
                  <a:srgbClr val="92D050"/>
                </a:solidFill>
              </a:rPr>
              <a:t>inovacij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C525E5D-D647-4E49-A006-457BD1CB1442}"/>
              </a:ext>
            </a:extLst>
          </p:cNvPr>
          <p:cNvSpPr/>
          <p:nvPr/>
        </p:nvSpPr>
        <p:spPr>
          <a:xfrm rot="710287">
            <a:off x="2027274" y="4239044"/>
            <a:ext cx="5025673" cy="197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070A2507-14B1-47AC-AE63-009FB2EC7806}"/>
              </a:ext>
            </a:extLst>
          </p:cNvPr>
          <p:cNvGrpSpPr/>
          <p:nvPr/>
        </p:nvGrpSpPr>
        <p:grpSpPr>
          <a:xfrm>
            <a:off x="9496799" y="0"/>
            <a:ext cx="2695201" cy="6858000"/>
            <a:chOff x="9496799" y="0"/>
            <a:chExt cx="2695201" cy="6858000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476A880-E223-4A61-96C6-87657864CDD1}"/>
                </a:ext>
              </a:extLst>
            </p:cNvPr>
            <p:cNvSpPr/>
            <p:nvPr/>
          </p:nvSpPr>
          <p:spPr>
            <a:xfrm>
              <a:off x="9496799" y="0"/>
              <a:ext cx="2695201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err="1">
                  <a:solidFill>
                    <a:schemeClr val="bg1"/>
                  </a:solidFill>
                </a:rPr>
                <a:t>Podporniki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inovacij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imajo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pomembno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vlogo</a:t>
              </a:r>
              <a:r>
                <a:rPr lang="en-GB" dirty="0">
                  <a:solidFill>
                    <a:schemeClr val="bg1"/>
                  </a:solidFill>
                </a:rPr>
                <a:t> v </a:t>
              </a:r>
              <a:r>
                <a:rPr lang="en-GB" dirty="0" err="1">
                  <a:solidFill>
                    <a:schemeClr val="bg1"/>
                  </a:solidFill>
                </a:rPr>
                <a:t>zgodnjih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fazah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spirale</a:t>
              </a:r>
              <a:r>
                <a:rPr lang="en-GB" dirty="0">
                  <a:solidFill>
                    <a:schemeClr val="bg1"/>
                  </a:solidFill>
                </a:rPr>
                <a:t>!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18E8B7F-5386-4ADC-8482-ED39DB041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68577" y="898269"/>
              <a:ext cx="1267582" cy="1595060"/>
            </a:xfrm>
            <a:prstGeom prst="rect">
              <a:avLst/>
            </a:prstGeom>
          </p:spPr>
        </p:pic>
        <p:pic>
          <p:nvPicPr>
            <p:cNvPr id="12" name="Picture 6" descr="NidV engels logo">
              <a:extLst>
                <a:ext uri="{FF2B5EF4-FFF2-40B4-BE49-F238E27FC236}">
                  <a16:creationId xmlns:a16="http://schemas.microsoft.com/office/drawing/2014/main" id="{701BB451-E0C1-4097-A859-819F830C9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906" y="4780800"/>
              <a:ext cx="2370079" cy="107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BBC13463-1FFE-41E3-BD76-E66F51E12C84}"/>
              </a:ext>
            </a:extLst>
          </p:cNvPr>
          <p:cNvSpPr txBox="1"/>
          <p:nvPr/>
        </p:nvSpPr>
        <p:spPr>
          <a:xfrm>
            <a:off x="7389618" y="51974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FF5757"/>
                </a:solidFill>
              </a:rPr>
              <a:t>Tople faze</a:t>
            </a:r>
            <a:endParaRPr lang="en-GB" i="1" dirty="0">
              <a:solidFill>
                <a:srgbClr val="FF5757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0449DFD-8692-4799-9590-0B69558C41D9}"/>
              </a:ext>
            </a:extLst>
          </p:cNvPr>
          <p:cNvSpPr txBox="1"/>
          <p:nvPr/>
        </p:nvSpPr>
        <p:spPr>
          <a:xfrm>
            <a:off x="7389618" y="917332"/>
            <a:ext cx="128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00B0F0"/>
                </a:solidFill>
              </a:rPr>
              <a:t>Hladne faze</a:t>
            </a:r>
            <a:endParaRPr lang="en-GB" i="1" dirty="0">
              <a:solidFill>
                <a:srgbClr val="00B0F0"/>
              </a:solidFill>
            </a:endParaRP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75918B5E-6E24-49E9-9A13-9448B7406F8D}"/>
              </a:ext>
            </a:extLst>
          </p:cNvPr>
          <p:cNvSpPr/>
          <p:nvPr/>
        </p:nvSpPr>
        <p:spPr>
          <a:xfrm>
            <a:off x="9275360" y="2722822"/>
            <a:ext cx="2938684" cy="14123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jeZBesedilom 2"/>
          <p:cNvSpPr txBox="1"/>
          <p:nvPr/>
        </p:nvSpPr>
        <p:spPr>
          <a:xfrm>
            <a:off x="4252823" y="2485658"/>
            <a:ext cx="179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/>
                </a:solidFill>
              </a:rPr>
              <a:t>Razširjanje </a:t>
            </a:r>
            <a:endParaRPr lang="sl-SI" b="1" dirty="0">
              <a:solidFill>
                <a:schemeClr val="accent5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207007" y="3308809"/>
            <a:ext cx="1401070" cy="36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Vključevanje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5099901" y="5128181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Navdih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4185500" y="4402318"/>
            <a:ext cx="99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Prvotna ideja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2366128" y="4780800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Razvoj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3647730" y="5741936"/>
            <a:ext cx="150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Načrtovanje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2366128" y="3307123"/>
            <a:ext cx="143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Izvedba </a:t>
            </a:r>
            <a:endParaRPr lang="sl-S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EA491B1C-8D56-43E0-8C6F-D1685E939706}"/>
              </a:ext>
            </a:extLst>
          </p:cNvPr>
          <p:cNvSpPr txBox="1">
            <a:spLocks/>
          </p:cNvSpPr>
          <p:nvPr/>
        </p:nvSpPr>
        <p:spPr>
          <a:xfrm>
            <a:off x="762572" y="1419932"/>
            <a:ext cx="11138175" cy="493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Ogled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celotnega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sistema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znanja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in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inovacij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v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kmetijstvu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Sistem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znanja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in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inovacij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v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kmetijstvu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je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odgovor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na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pomanjkljivosti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modela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ToT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(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linearni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model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inovativnosti</a:t>
            </a:r>
            <a:r>
              <a:rPr lang="en-GB" sz="1900" i="1" dirty="0" smtClean="0">
                <a:solidFill>
                  <a:srgbClr val="FFC000"/>
                </a:solidFill>
                <a:latin typeface="Calibri" panose="020F0502020204030204"/>
              </a:rPr>
              <a:t>)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Podpiranje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zmožnosti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mrež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za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razvoj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ustreznih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rešitev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Mrežni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pristopi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so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odgovor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na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pomanjkljivosti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 smtClean="0">
                <a:solidFill>
                  <a:srgbClr val="FFC000"/>
                </a:solidFill>
                <a:latin typeface="Calibri" panose="020F0502020204030204"/>
              </a:rPr>
              <a:t>trga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Ekološki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izziv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vodi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do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glavnega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cilja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Uskladitev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človeškega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vedenja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z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zmogljivostjo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 smtClean="0">
                <a:solidFill>
                  <a:srgbClr val="FFC000"/>
                </a:solidFill>
                <a:latin typeface="Calibri" panose="020F0502020204030204"/>
              </a:rPr>
              <a:t>planeta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V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zdravih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sistemih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so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ljudje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povezani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S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svojim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okoljem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, drug z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drugim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in s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svojim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notranjim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 smtClean="0">
                <a:solidFill>
                  <a:srgbClr val="FFC000"/>
                </a:solidFill>
                <a:latin typeface="Calibri" panose="020F0502020204030204"/>
              </a:rPr>
              <a:t>kompasom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Dobre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pobude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so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vsepovsod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Dobro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uspevajo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v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ustreznem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biotopu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,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ki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zagotavlja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smisel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,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izziv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in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varnost</a:t>
            </a:r>
            <a:r>
              <a:rPr lang="en-GB" sz="1900" i="1" dirty="0" smtClean="0">
                <a:solidFill>
                  <a:srgbClr val="FFC000"/>
                </a:solidFill>
                <a:latin typeface="Calibri" panose="020F0502020204030204"/>
              </a:rPr>
              <a:t>.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Mrežni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model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države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je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eden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od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štirih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temeljnih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instrumentov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politike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Javni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predstavniki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kot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partnerji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pri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 smtClean="0">
                <a:solidFill>
                  <a:srgbClr val="FFC000"/>
                </a:solidFill>
                <a:latin typeface="Calibri" panose="020F0502020204030204"/>
              </a:rPr>
              <a:t>soustvarjanju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Vmesne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akterje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je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treba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plačati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skupaj</a:t>
            </a:r>
            <a:endParaRPr lang="en-GB" sz="19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Trg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ne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skrbi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dovolj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endParaRPr lang="sl-SI" sz="1900" i="1" dirty="0" smtClean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1900" i="1" dirty="0">
              <a:solidFill>
                <a:srgbClr val="FFC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Razmišljati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veliko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začeti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 z </a:t>
            </a:r>
            <a:r>
              <a:rPr lang="en-GB" sz="1900" dirty="0" err="1">
                <a:solidFill>
                  <a:prstClr val="white"/>
                </a:solidFill>
                <a:latin typeface="Calibri" panose="020F0502020204030204"/>
              </a:rPr>
              <a:t>malim</a:t>
            </a:r>
            <a:r>
              <a:rPr lang="en-GB" sz="190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lvl="0">
              <a:defRPr/>
            </a:pP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Energija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za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spremembo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v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smeri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zdravih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sistemov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izhaja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iz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toplih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mrež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ljudi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s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skupnimi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en-GB" sz="1900" i="1" dirty="0" err="1">
                <a:solidFill>
                  <a:srgbClr val="FFC000"/>
                </a:solidFill>
                <a:latin typeface="Calibri" panose="020F0502020204030204"/>
              </a:rPr>
              <a:t>željami</a:t>
            </a:r>
            <a:r>
              <a:rPr lang="en-GB" sz="1900" i="1" dirty="0">
                <a:solidFill>
                  <a:srgbClr val="FFC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i="1" dirty="0">
              <a:solidFill>
                <a:srgbClr val="FFC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i="1" dirty="0">
              <a:solidFill>
                <a:srgbClr val="FFC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AD6645-6334-49D7-B6C9-B4244BCFF8F1}"/>
              </a:ext>
            </a:extLst>
          </p:cNvPr>
          <p:cNvSpPr txBox="1">
            <a:spLocks/>
          </p:cNvSpPr>
          <p:nvPr/>
        </p:nvSpPr>
        <p:spPr>
          <a:xfrm>
            <a:off x="762573" y="428937"/>
            <a:ext cx="7040307" cy="6818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92D050"/>
                </a:solidFill>
              </a:rPr>
              <a:t>Sklepi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za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zdrav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sistem</a:t>
            </a: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err="1">
                <a:solidFill>
                  <a:srgbClr val="92D050"/>
                </a:solidFill>
              </a:rPr>
              <a:t>znanja</a:t>
            </a:r>
            <a:r>
              <a:rPr lang="en-GB" sz="3600" b="1" dirty="0">
                <a:solidFill>
                  <a:srgbClr val="92D050"/>
                </a:solidFill>
              </a:rPr>
              <a:t> in </a:t>
            </a:r>
            <a:r>
              <a:rPr lang="en-GB" sz="3600" b="1" dirty="0" err="1">
                <a:solidFill>
                  <a:srgbClr val="92D050"/>
                </a:solidFill>
              </a:rPr>
              <a:t>inovacij</a:t>
            </a:r>
            <a:r>
              <a:rPr lang="en-GB" sz="3600" b="1" dirty="0">
                <a:solidFill>
                  <a:srgbClr val="92D050"/>
                </a:solidFill>
              </a:rPr>
              <a:t> v </a:t>
            </a:r>
            <a:r>
              <a:rPr lang="en-GB" sz="3600" b="1" dirty="0" err="1">
                <a:solidFill>
                  <a:srgbClr val="92D050"/>
                </a:solidFill>
              </a:rPr>
              <a:t>kmetijstvu</a:t>
            </a:r>
            <a:endParaRPr lang="en-GB" sz="3600" b="1" dirty="0">
              <a:solidFill>
                <a:srgbClr val="92D050"/>
              </a:solidFill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8A13E53-3C5F-4BC4-9FB7-DE4193C34100}"/>
              </a:ext>
            </a:extLst>
          </p:cNvPr>
          <p:cNvGrpSpPr/>
          <p:nvPr/>
        </p:nvGrpSpPr>
        <p:grpSpPr>
          <a:xfrm>
            <a:off x="9630261" y="2430985"/>
            <a:ext cx="2506133" cy="2140373"/>
            <a:chOff x="9685867" y="2072639"/>
            <a:chExt cx="2506133" cy="214037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C88CB25-101D-4C01-B82B-99B119C32A60}"/>
                </a:ext>
              </a:extLst>
            </p:cNvPr>
            <p:cNvGrpSpPr/>
            <p:nvPr/>
          </p:nvGrpSpPr>
          <p:grpSpPr>
            <a:xfrm>
              <a:off x="9685867" y="2124706"/>
              <a:ext cx="2506133" cy="1578188"/>
              <a:chOff x="9685867" y="2099732"/>
              <a:chExt cx="2506133" cy="1578188"/>
            </a:xfrm>
          </p:grpSpPr>
          <p:pic>
            <p:nvPicPr>
              <p:cNvPr id="11" name="Afbeelding 10" descr="Afbeelding met paraplu&#10;&#10;Automatisch gegenereerde beschrijving">
                <a:extLst>
                  <a:ext uri="{FF2B5EF4-FFF2-40B4-BE49-F238E27FC236}">
                    <a16:creationId xmlns:a16="http://schemas.microsoft.com/office/drawing/2014/main" id="{02F01942-8F76-4664-9FF5-1B67E90FA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3"/>
                  </a:ext>
                </a:extLst>
              </a:blip>
              <a:stretch>
                <a:fillRect/>
              </a:stretch>
            </p:blipFill>
            <p:spPr>
              <a:xfrm>
                <a:off x="9804392" y="2255495"/>
                <a:ext cx="2387608" cy="1164180"/>
              </a:xfrm>
              <a:prstGeom prst="rect">
                <a:avLst/>
              </a:prstGeom>
            </p:spPr>
          </p:pic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86516B33-D4BC-4561-85B4-9FFC84BDA815}"/>
                  </a:ext>
                </a:extLst>
              </p:cNvPr>
              <p:cNvSpPr/>
              <p:nvPr/>
            </p:nvSpPr>
            <p:spPr>
              <a:xfrm>
                <a:off x="9685867" y="2099733"/>
                <a:ext cx="839893" cy="157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E033D633-2B1C-4356-B991-B75B7E8867C3}"/>
                  </a:ext>
                </a:extLst>
              </p:cNvPr>
              <p:cNvSpPr/>
              <p:nvPr/>
            </p:nvSpPr>
            <p:spPr>
              <a:xfrm>
                <a:off x="11429428" y="2099732"/>
                <a:ext cx="762572" cy="1578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FB9EE1F-438C-47BD-9FFC-F7013DE8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680" y="3566563"/>
              <a:ext cx="2101828" cy="522301"/>
            </a:xfrm>
            <a:prstGeom prst="rect">
              <a:avLst/>
            </a:prstGeom>
          </p:spPr>
        </p:pic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CF38AAC4-BB64-4F9D-98D5-659A4047518F}"/>
                </a:ext>
              </a:extLst>
            </p:cNvPr>
            <p:cNvSpPr/>
            <p:nvPr/>
          </p:nvSpPr>
          <p:spPr>
            <a:xfrm>
              <a:off x="10105813" y="2072639"/>
              <a:ext cx="1794934" cy="2140373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574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A974C-AFD5-4124-86B1-3E28CD73C015}"/>
              </a:ext>
            </a:extLst>
          </p:cNvPr>
          <p:cNvSpPr txBox="1">
            <a:spLocks/>
          </p:cNvSpPr>
          <p:nvPr/>
        </p:nvSpPr>
        <p:spPr>
          <a:xfrm>
            <a:off x="796525" y="488170"/>
            <a:ext cx="4377838" cy="687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92D050"/>
                </a:solidFill>
              </a:rPr>
              <a:t>Predstavitev</a:t>
            </a:r>
            <a:r>
              <a:rPr lang="en-GB" sz="3600" b="1" dirty="0">
                <a:solidFill>
                  <a:srgbClr val="92D050"/>
                </a:solidFill>
              </a:rPr>
              <a:t>: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76F44CA-A4D3-4EB6-9EA7-B8F83939EB3B}"/>
              </a:ext>
            </a:extLst>
          </p:cNvPr>
          <p:cNvSpPr txBox="1"/>
          <p:nvPr/>
        </p:nvSpPr>
        <p:spPr>
          <a:xfrm>
            <a:off x="796525" y="981335"/>
            <a:ext cx="82322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86275" algn="l"/>
              </a:tabLst>
            </a:pPr>
            <a:r>
              <a:rPr lang="en-GB" sz="3600" dirty="0"/>
              <a:t>1: </a:t>
            </a:r>
            <a:r>
              <a:rPr lang="en-GB" sz="3600" dirty="0" err="1"/>
              <a:t>Glavni</a:t>
            </a:r>
            <a:r>
              <a:rPr lang="en-GB" sz="3600" dirty="0"/>
              <a:t> </a:t>
            </a:r>
            <a:r>
              <a:rPr lang="en-GB" sz="3600" dirty="0" err="1"/>
              <a:t>trendi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področju</a:t>
            </a:r>
            <a:r>
              <a:rPr lang="en-GB" sz="3600" dirty="0"/>
              <a:t> </a:t>
            </a:r>
            <a:r>
              <a:rPr lang="en-GB" sz="3600" dirty="0" err="1"/>
              <a:t>podpore</a:t>
            </a:r>
            <a:r>
              <a:rPr lang="en-GB" sz="3600" dirty="0"/>
              <a:t> </a:t>
            </a:r>
            <a:r>
              <a:rPr lang="en-GB" sz="3600" dirty="0" err="1" smtClean="0"/>
              <a:t>inovacijam</a:t>
            </a:r>
            <a:endParaRPr lang="sl-SI" sz="3600" dirty="0" smtClean="0"/>
          </a:p>
          <a:p>
            <a:pPr>
              <a:tabLst>
                <a:tab pos="4486275" algn="l"/>
              </a:tabLst>
            </a:pPr>
            <a:r>
              <a:rPr lang="en-GB" sz="2800" i="1" dirty="0" err="1">
                <a:solidFill>
                  <a:srgbClr val="FFC000"/>
                </a:solidFill>
              </a:rPr>
              <a:t>Prenos</a:t>
            </a:r>
            <a:r>
              <a:rPr lang="en-GB" sz="2800" i="1" dirty="0">
                <a:solidFill>
                  <a:srgbClr val="FFC000"/>
                </a:solidFill>
              </a:rPr>
              <a:t> </a:t>
            </a:r>
            <a:r>
              <a:rPr lang="en-GB" sz="2800" i="1" dirty="0" err="1">
                <a:solidFill>
                  <a:srgbClr val="FFC000"/>
                </a:solidFill>
              </a:rPr>
              <a:t>tehnologije</a:t>
            </a:r>
            <a:endParaRPr lang="en-GB" sz="2800" i="1" dirty="0">
              <a:solidFill>
                <a:srgbClr val="FFC000"/>
              </a:solidFill>
            </a:endParaRPr>
          </a:p>
          <a:p>
            <a:pPr>
              <a:tabLst>
                <a:tab pos="4486275" algn="l"/>
              </a:tabLst>
            </a:pPr>
            <a:r>
              <a:rPr lang="en-GB" sz="2800" i="1" dirty="0" err="1" smtClean="0">
                <a:solidFill>
                  <a:srgbClr val="FFC000"/>
                </a:solidFill>
              </a:rPr>
              <a:t>Sistemski</a:t>
            </a:r>
            <a:r>
              <a:rPr lang="en-GB" sz="2800" i="1" dirty="0" smtClean="0">
                <a:solidFill>
                  <a:srgbClr val="FFC000"/>
                </a:solidFill>
              </a:rPr>
              <a:t> </a:t>
            </a:r>
            <a:r>
              <a:rPr lang="en-GB" sz="2800" i="1" dirty="0" err="1">
                <a:solidFill>
                  <a:srgbClr val="FFC000"/>
                </a:solidFill>
              </a:rPr>
              <a:t>pristop</a:t>
            </a:r>
            <a:endParaRPr lang="en-GB" sz="2800" i="1" dirty="0">
              <a:solidFill>
                <a:srgbClr val="FFC000"/>
              </a:solidFill>
            </a:endParaRPr>
          </a:p>
          <a:p>
            <a:pPr>
              <a:tabLst>
                <a:tab pos="4486275" algn="l"/>
              </a:tabLst>
            </a:pPr>
            <a:r>
              <a:rPr lang="en-GB" sz="2800" i="1" dirty="0" err="1" smtClean="0">
                <a:solidFill>
                  <a:srgbClr val="FFC000"/>
                </a:solidFill>
              </a:rPr>
              <a:t>Trg</a:t>
            </a:r>
            <a:endParaRPr lang="en-GB" sz="2800" i="1" dirty="0">
              <a:solidFill>
                <a:srgbClr val="FFC000"/>
              </a:solidFill>
            </a:endParaRPr>
          </a:p>
          <a:p>
            <a:pPr>
              <a:tabLst>
                <a:tab pos="4486275" algn="l"/>
              </a:tabLst>
            </a:pPr>
            <a:r>
              <a:rPr lang="en-GB" sz="2800" i="1" dirty="0" err="1" smtClean="0">
                <a:solidFill>
                  <a:srgbClr val="FFC000"/>
                </a:solidFill>
              </a:rPr>
              <a:t>Mreže</a:t>
            </a:r>
            <a:endParaRPr lang="en-GB" sz="2800" i="1" dirty="0">
              <a:solidFill>
                <a:srgbClr val="FFC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7BAFBD7-1300-45BB-98EB-6C9515ADADDE}"/>
              </a:ext>
            </a:extLst>
          </p:cNvPr>
          <p:cNvSpPr txBox="1"/>
          <p:nvPr/>
        </p:nvSpPr>
        <p:spPr>
          <a:xfrm>
            <a:off x="796525" y="3755175"/>
            <a:ext cx="831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86275" algn="l"/>
              </a:tabLst>
            </a:pPr>
            <a:r>
              <a:rPr lang="en-GB" sz="3600" dirty="0"/>
              <a:t>2: </a:t>
            </a:r>
            <a:r>
              <a:rPr lang="en-GB" sz="3600" dirty="0" err="1"/>
              <a:t>Mreže</a:t>
            </a:r>
            <a:r>
              <a:rPr lang="en-GB" sz="3600" dirty="0"/>
              <a:t> </a:t>
            </a:r>
            <a:r>
              <a:rPr lang="en-GB" sz="3600" dirty="0" err="1"/>
              <a:t>kot</a:t>
            </a:r>
            <a:r>
              <a:rPr lang="en-GB" sz="3600" dirty="0"/>
              <a:t> </a:t>
            </a:r>
            <a:r>
              <a:rPr lang="en-GB" sz="3600" dirty="0" err="1"/>
              <a:t>živo</a:t>
            </a:r>
            <a:r>
              <a:rPr lang="en-GB" sz="3600" dirty="0"/>
              <a:t> </a:t>
            </a:r>
            <a:r>
              <a:rPr lang="en-GB" sz="3600" dirty="0" err="1" smtClean="0"/>
              <a:t>tkivo</a:t>
            </a:r>
            <a:endParaRPr lang="sl-SI" sz="3600" dirty="0" smtClean="0"/>
          </a:p>
          <a:p>
            <a:pPr>
              <a:tabLst>
                <a:tab pos="4486275" algn="l"/>
              </a:tabLst>
            </a:pPr>
            <a:r>
              <a:rPr lang="en-GB" sz="2800" i="1" dirty="0" err="1">
                <a:solidFill>
                  <a:srgbClr val="FFC000"/>
                </a:solidFill>
              </a:rPr>
              <a:t>Vloga</a:t>
            </a:r>
            <a:r>
              <a:rPr lang="en-GB" sz="2800" i="1" dirty="0">
                <a:solidFill>
                  <a:srgbClr val="FFC000"/>
                </a:solidFill>
              </a:rPr>
              <a:t> </a:t>
            </a:r>
            <a:r>
              <a:rPr lang="en-GB" sz="2800" i="1" dirty="0" err="1">
                <a:solidFill>
                  <a:srgbClr val="FFC000"/>
                </a:solidFill>
              </a:rPr>
              <a:t>energije</a:t>
            </a:r>
            <a:r>
              <a:rPr lang="en-GB" sz="2800" i="1" dirty="0">
                <a:solidFill>
                  <a:srgbClr val="FFC000"/>
                </a:solidFill>
              </a:rPr>
              <a:t> v </a:t>
            </a:r>
            <a:r>
              <a:rPr lang="en-GB" sz="2800" i="1" dirty="0" err="1" smtClean="0">
                <a:solidFill>
                  <a:srgbClr val="FFC000"/>
                </a:solidFill>
              </a:rPr>
              <a:t>medčloveških</a:t>
            </a:r>
            <a:r>
              <a:rPr lang="en-GB" sz="2800" i="1" dirty="0" smtClean="0">
                <a:solidFill>
                  <a:srgbClr val="FFC000"/>
                </a:solidFill>
              </a:rPr>
              <a:t> </a:t>
            </a:r>
            <a:r>
              <a:rPr lang="en-GB" sz="2800" i="1" dirty="0" err="1">
                <a:solidFill>
                  <a:srgbClr val="FFC000"/>
                </a:solidFill>
              </a:rPr>
              <a:t>stikih</a:t>
            </a:r>
            <a:endParaRPr lang="en-GB" sz="2800" i="1" dirty="0">
              <a:solidFill>
                <a:srgbClr val="FFC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7E98133-83A0-49D7-A2A0-F3A6D1339C74}"/>
              </a:ext>
            </a:extLst>
          </p:cNvPr>
          <p:cNvSpPr txBox="1"/>
          <p:nvPr/>
        </p:nvSpPr>
        <p:spPr>
          <a:xfrm>
            <a:off x="796525" y="5144131"/>
            <a:ext cx="1051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3:	</a:t>
            </a:r>
            <a:r>
              <a:rPr lang="en-GB" sz="3600" dirty="0" err="1"/>
              <a:t>Temelji</a:t>
            </a:r>
            <a:r>
              <a:rPr lang="en-GB" sz="3600" dirty="0"/>
              <a:t> </a:t>
            </a:r>
            <a:r>
              <a:rPr lang="en-GB" sz="3600" dirty="0" err="1"/>
              <a:t>sistema</a:t>
            </a:r>
            <a:r>
              <a:rPr lang="en-GB" sz="3600" dirty="0"/>
              <a:t> </a:t>
            </a:r>
            <a:r>
              <a:rPr lang="en-GB" sz="3600" dirty="0" err="1"/>
              <a:t>znanja</a:t>
            </a:r>
            <a:r>
              <a:rPr lang="en-GB" sz="3600" dirty="0"/>
              <a:t> in </a:t>
            </a:r>
            <a:r>
              <a:rPr lang="en-GB" sz="3600" dirty="0" err="1"/>
              <a:t>inovacij</a:t>
            </a:r>
            <a:r>
              <a:rPr lang="en-GB" sz="3600" dirty="0"/>
              <a:t> v </a:t>
            </a:r>
            <a:r>
              <a:rPr lang="en-GB" sz="3600" dirty="0" err="1"/>
              <a:t>kmetijstvu</a:t>
            </a:r>
            <a:r>
              <a:rPr lang="en-US" sz="2800" i="1" dirty="0">
                <a:solidFill>
                  <a:srgbClr val="FFC000"/>
                </a:solidFill>
              </a:rPr>
              <a:t>	</a:t>
            </a:r>
            <a:endParaRPr lang="sl-SI" sz="2800" i="1" dirty="0" smtClean="0">
              <a:solidFill>
                <a:srgbClr val="FFC000"/>
              </a:solidFill>
            </a:endParaRPr>
          </a:p>
          <a:p>
            <a:r>
              <a:rPr lang="en-US" sz="2800" i="1" dirty="0" err="1" smtClean="0">
                <a:solidFill>
                  <a:srgbClr val="FFC000"/>
                </a:solidFill>
              </a:rPr>
              <a:t>Prvine</a:t>
            </a:r>
            <a:r>
              <a:rPr lang="en-US" sz="2800" i="1" dirty="0" smtClean="0">
                <a:solidFill>
                  <a:srgbClr val="FFC000"/>
                </a:solidFill>
              </a:rPr>
              <a:t> </a:t>
            </a:r>
            <a:r>
              <a:rPr lang="en-US" sz="2800" i="1" dirty="0" err="1">
                <a:solidFill>
                  <a:srgbClr val="FFC000"/>
                </a:solidFill>
              </a:rPr>
              <a:t>biotopa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 err="1">
                <a:solidFill>
                  <a:srgbClr val="FFC000"/>
                </a:solidFill>
              </a:rPr>
              <a:t>za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 err="1">
                <a:solidFill>
                  <a:srgbClr val="FFC000"/>
                </a:solidFill>
              </a:rPr>
              <a:t>ključne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 err="1">
                <a:solidFill>
                  <a:srgbClr val="FFC000"/>
                </a:solidFill>
              </a:rPr>
              <a:t>sisteme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 err="1">
                <a:solidFill>
                  <a:srgbClr val="FFC000"/>
                </a:solidFill>
              </a:rPr>
              <a:t>znanja</a:t>
            </a:r>
            <a:r>
              <a:rPr lang="en-US" sz="2800" i="1" dirty="0">
                <a:solidFill>
                  <a:srgbClr val="FFC000"/>
                </a:solidFill>
              </a:rPr>
              <a:t> in </a:t>
            </a:r>
            <a:r>
              <a:rPr lang="en-US" sz="2800" i="1" dirty="0" err="1">
                <a:solidFill>
                  <a:srgbClr val="FFC000"/>
                </a:solidFill>
              </a:rPr>
              <a:t>inovacij</a:t>
            </a:r>
            <a:endParaRPr lang="en-GB" sz="2800" i="1" dirty="0">
              <a:solidFill>
                <a:srgbClr val="FFC000"/>
              </a:solidFill>
            </a:endParaRPr>
          </a:p>
        </p:txBody>
      </p:sp>
      <p:pic>
        <p:nvPicPr>
          <p:cNvPr id="4" name="Afbeelding 3" descr="Afbeelding met bril, zonnebril&#10;&#10;Automatisch gegenereerde beschrijving">
            <a:extLst>
              <a:ext uri="{FF2B5EF4-FFF2-40B4-BE49-F238E27FC236}">
                <a16:creationId xmlns:a16="http://schemas.microsoft.com/office/drawing/2014/main" id="{AFB38B0C-5D93-4A13-AF8E-5409D5CA06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81751" y="222316"/>
            <a:ext cx="2578443" cy="2578443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8C2705EC-D819-401F-ADA5-4FADDFE0B5EB}"/>
              </a:ext>
            </a:extLst>
          </p:cNvPr>
          <p:cNvGrpSpPr/>
          <p:nvPr/>
        </p:nvGrpSpPr>
        <p:grpSpPr>
          <a:xfrm>
            <a:off x="9659534" y="3755175"/>
            <a:ext cx="2400660" cy="1200330"/>
            <a:chOff x="9659534" y="3755175"/>
            <a:chExt cx="2400660" cy="120033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1DEB3FCD-AD7B-40AC-9BC5-502BA380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9659534" y="3755175"/>
              <a:ext cx="2400660" cy="1200330"/>
            </a:xfrm>
            <a:prstGeom prst="rect">
              <a:avLst/>
            </a:prstGeom>
          </p:spPr>
        </p:pic>
        <p:pic>
          <p:nvPicPr>
            <p:cNvPr id="13" name="Picture 2" descr="http://i.imgur.com/Ln6hNna.png">
              <a:extLst>
                <a:ext uri="{FF2B5EF4-FFF2-40B4-BE49-F238E27FC236}">
                  <a16:creationId xmlns:a16="http://schemas.microsoft.com/office/drawing/2014/main" id="{26F4A708-4AFF-4D16-A155-EC4C93498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067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i.imgur.com/Ln6hNna.png">
              <a:extLst>
                <a:ext uri="{FF2B5EF4-FFF2-40B4-BE49-F238E27FC236}">
                  <a16:creationId xmlns:a16="http://schemas.microsoft.com/office/drawing/2014/main" id="{B58B9AD8-3C86-43A3-87FF-E54E2D20F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531" y="4263081"/>
              <a:ext cx="438665" cy="438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46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35F3E8BD-D591-45A2-9D61-5E8DD329A0CD}"/>
              </a:ext>
            </a:extLst>
          </p:cNvPr>
          <p:cNvSpPr txBox="1"/>
          <p:nvPr/>
        </p:nvSpPr>
        <p:spPr>
          <a:xfrm>
            <a:off x="539547" y="3075057"/>
            <a:ext cx="6097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marR="0" lvl="0" indent="-6270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Wielinga,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Robijn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(2020):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Energising Networks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(Mreže kot vir energije)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Wageningen Academic Publishers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858B9B-D854-4261-AA4B-F2C8CC5918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64" y="315967"/>
            <a:ext cx="4065289" cy="521890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E210A6D-A97E-4206-A396-ACBBE3A1E700}"/>
              </a:ext>
            </a:extLst>
          </p:cNvPr>
          <p:cNvSpPr/>
          <p:nvPr/>
        </p:nvSpPr>
        <p:spPr>
          <a:xfrm>
            <a:off x="8122493" y="5659903"/>
            <a:ext cx="3501025" cy="88213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www.WageningenAcademic.com/bookshop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sales@wageningenacademic.com</a:t>
            </a:r>
          </a:p>
        </p:txBody>
      </p:sp>
    </p:spTree>
    <p:extLst>
      <p:ext uri="{BB962C8B-B14F-4D97-AF65-F5344CB8AC3E}">
        <p14:creationId xmlns:p14="http://schemas.microsoft.com/office/powerpoint/2010/main" val="105833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F1A5-AEA8-4AE4-A9EA-8627C4753F62}"/>
              </a:ext>
            </a:extLst>
          </p:cNvPr>
          <p:cNvSpPr txBox="1">
            <a:spLocks/>
          </p:cNvSpPr>
          <p:nvPr/>
        </p:nvSpPr>
        <p:spPr>
          <a:xfrm>
            <a:off x="5797867" y="603107"/>
            <a:ext cx="4104456" cy="46191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WordArt 2">
            <a:extLst>
              <a:ext uri="{FF2B5EF4-FFF2-40B4-BE49-F238E27FC236}">
                <a16:creationId xmlns:a16="http://schemas.microsoft.com/office/drawing/2014/main" id="{7F6B40CD-E81D-4453-BDDC-67ED65D7C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1358" y="319712"/>
            <a:ext cx="2286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294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thank</a:t>
            </a:r>
            <a:r>
              <a:rPr kumimoji="0" lang="nl-NL" sz="36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you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10C58603-EC7B-499D-A740-9E2C7480C3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49993" y="3877317"/>
            <a:ext cx="1371600" cy="8016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857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gracias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3137238D-C8CC-4D94-9E3B-52AF06F4A8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7520" y="5786798"/>
            <a:ext cx="1634128" cy="8294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297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black"/>
                    </a:gs>
                    <a:gs pos="50000">
                      <a:srgbClr val="FF0000"/>
                    </a:gs>
                    <a:gs pos="100000">
                      <a:prstClr val="black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Teşekkürler</a:t>
            </a:r>
            <a:r>
              <a:rPr kumimoji="0" lang="nl-NL" sz="36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black"/>
                    </a:gs>
                    <a:gs pos="50000">
                      <a:srgbClr val="FF0000"/>
                    </a:gs>
                    <a:gs pos="100000">
                      <a:prstClr val="black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black"/>
                    </a:gs>
                    <a:gs pos="50000">
                      <a:srgbClr val="FF0000"/>
                    </a:gs>
                    <a:gs pos="100000">
                      <a:prstClr val="black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ederim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0">
                <a:gsLst>
                  <a:gs pos="0">
                    <a:prstClr val="black"/>
                  </a:gs>
                  <a:gs pos="50000">
                    <a:srgbClr val="FF0000"/>
                  </a:gs>
                  <a:gs pos="100000">
                    <a:prstClr val="black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7B7B2A48-1232-4931-B3B4-1461245309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44001" y="2816612"/>
            <a:ext cx="1655762" cy="885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574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54F72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obrigado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54F72"/>
                  </a:gs>
                  <a:gs pos="100000">
                    <a:srgbClr val="FF0000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FEED3E41-F3D0-4042-91AE-88D1EB4CFA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91042" y="4717672"/>
            <a:ext cx="1371600" cy="8563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91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F3070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Hvala</a:t>
            </a:r>
            <a:r>
              <a:rPr kumimoji="0" lang="nl-NL" sz="44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F3070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na </a:t>
            </a:r>
            <a:r>
              <a:rPr kumimoji="0" lang="nl-NL" sz="44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F3070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pažnji</a:t>
            </a:r>
            <a:endParaRPr kumimoji="0" lang="nl-NL" sz="44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rgbClr val="F30701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AE9678A3-7AB2-48D2-A304-B08123D9C4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5292" y="1813419"/>
            <a:ext cx="2096956" cy="10381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963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white"/>
                    </a:gs>
                    <a:gs pos="50000">
                      <a:srgbClr val="FFFF00"/>
                    </a:gs>
                    <a:gs pos="100000">
                      <a:prstClr val="white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danke</a:t>
            </a:r>
            <a:r>
              <a:rPr kumimoji="0" lang="nl-NL" sz="24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white"/>
                    </a:gs>
                    <a:gs pos="50000">
                      <a:srgbClr val="FFFF00"/>
                    </a:gs>
                    <a:gs pos="100000">
                      <a:prstClr val="white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nl-NL" sz="24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white"/>
                    </a:gs>
                    <a:gs pos="50000">
                      <a:srgbClr val="FFFF00"/>
                    </a:gs>
                    <a:gs pos="100000">
                      <a:prstClr val="white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schön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prstClr val="white"/>
                  </a:gs>
                  <a:gs pos="50000">
                    <a:srgbClr val="FFFF00"/>
                  </a:gs>
                  <a:gs pos="100000">
                    <a:prstClr val="white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FCBF0FD8-4F5E-4B21-816C-234F574AC1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608" y="3192748"/>
            <a:ext cx="1252538" cy="89557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00"/>
                    </a:gs>
                    <a:gs pos="50000">
                      <a:srgbClr val="FF3300"/>
                    </a:gs>
                    <a:gs pos="100000">
                      <a:srgbClr val="FF66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dank u</a:t>
            </a: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A8DCF153-9D46-4826-8D0C-0DAA83AA8B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4681" y="4643838"/>
            <a:ext cx="1281151" cy="71816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829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0000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merci</a:t>
            </a: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AA08F326-93FB-4296-A762-6AE117A90D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1501" y="1454533"/>
            <a:ext cx="1167300" cy="641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938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24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Спасибо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3" name="WordArt 11">
            <a:extLst>
              <a:ext uri="{FF2B5EF4-FFF2-40B4-BE49-F238E27FC236}">
                <a16:creationId xmlns:a16="http://schemas.microsoft.com/office/drawing/2014/main" id="{B7432C0F-FB92-4775-BCA8-0D03BA7536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68655">
            <a:off x="7357183" y="2780540"/>
            <a:ext cx="1331043" cy="56887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6069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paldies</a:t>
            </a:r>
            <a:endParaRPr kumimoji="0" lang="nl-NL" sz="1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4" name="WordArt 12">
            <a:extLst>
              <a:ext uri="{FF2B5EF4-FFF2-40B4-BE49-F238E27FC236}">
                <a16:creationId xmlns:a16="http://schemas.microsoft.com/office/drawing/2014/main" id="{1B2DC848-4440-405D-8985-D7CFDCE30D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1358" y="1793706"/>
            <a:ext cx="1368425" cy="98493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0" cap="none" spc="0" normalizeH="0" baseline="0" noProof="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az-Cyrl-AZ" sz="3600" b="1" i="0" u="none" strike="noStrike" kern="10" cap="none" spc="0" normalizeH="0" baseline="0" noProof="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ӗ</a:t>
            </a:r>
            <a:r>
              <a:rPr kumimoji="0" lang="nl-NL" sz="3600" b="1" i="0" u="none" strike="noStrike" kern="10" cap="none" spc="0" normalizeH="0" baseline="0" noProof="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kuji</a:t>
            </a:r>
            <a:r>
              <a:rPr kumimoji="0" lang="nl-NL" sz="3600" b="1" i="0" u="none" strike="noStrike" kern="10" cap="none" spc="0" normalizeH="0" baseline="0" noProof="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nl-NL" sz="3600" b="1" i="0" u="none" strike="noStrike" kern="10" cap="none" spc="0" normalizeH="0" baseline="0" noProof="0" dirty="0" err="1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vam</a:t>
            </a:r>
            <a:endParaRPr kumimoji="0" lang="nl-NL" sz="3600" b="1" i="0" u="none" strike="noStrike" kern="10" cap="none" spc="0" normalizeH="0" baseline="0" noProof="0" dirty="0">
              <a:ln w="158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WordArt 13">
            <a:extLst>
              <a:ext uri="{FF2B5EF4-FFF2-40B4-BE49-F238E27FC236}">
                <a16:creationId xmlns:a16="http://schemas.microsoft.com/office/drawing/2014/main" id="{412577EA-09B4-416E-A0DA-EC06924B75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08381" y="1712815"/>
            <a:ext cx="914325" cy="7138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968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rgbClr val="E7E6E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kiitos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D0"/>
                  </a:gs>
                  <a:gs pos="100000">
                    <a:srgbClr val="E7E6E6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6" name="WordArt 14">
            <a:extLst>
              <a:ext uri="{FF2B5EF4-FFF2-40B4-BE49-F238E27FC236}">
                <a16:creationId xmlns:a16="http://schemas.microsoft.com/office/drawing/2014/main" id="{1127593D-C8EA-4941-8C4D-780D41C57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1525" y="4717672"/>
            <a:ext cx="1079624" cy="6635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42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0" cap="none" spc="0" normalizeH="0" baseline="0" noProof="0" dirty="0" err="1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tack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srgbClr val="0563C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7" name="WordArt 16">
            <a:extLst>
              <a:ext uri="{FF2B5EF4-FFF2-40B4-BE49-F238E27FC236}">
                <a16:creationId xmlns:a16="http://schemas.microsoft.com/office/drawing/2014/main" id="{C4E63574-9A6A-4684-A0FD-DAE57EAA3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2921" y="3527662"/>
            <a:ext cx="1339212" cy="6837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2675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prstClr val="black"/>
                    </a:gs>
                    <a:gs pos="50000">
                      <a:srgbClr val="009A00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Ačiū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prstClr val="black"/>
                  </a:gs>
                  <a:gs pos="50000">
                    <a:srgbClr val="009A00"/>
                  </a:gs>
                  <a:gs pos="100000">
                    <a:prstClr val="black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8" name="WordArt 11">
            <a:extLst>
              <a:ext uri="{FF2B5EF4-FFF2-40B4-BE49-F238E27FC236}">
                <a16:creationId xmlns:a16="http://schemas.microsoft.com/office/drawing/2014/main" id="{B58757E0-A696-4FA3-BE56-CF733C3B26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68655">
            <a:off x="4786957" y="928214"/>
            <a:ext cx="1425166" cy="69013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03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salamat</a:t>
            </a:r>
            <a:endParaRPr kumimoji="0" lang="nl-NL" sz="1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9" name="WordArt 16">
            <a:extLst>
              <a:ext uri="{FF2B5EF4-FFF2-40B4-BE49-F238E27FC236}">
                <a16:creationId xmlns:a16="http://schemas.microsoft.com/office/drawing/2014/main" id="{83EB940A-7955-4DB9-8F60-C287A668CE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3381" y="911056"/>
            <a:ext cx="1511300" cy="882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26"/>
              </a:avLst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شكرا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WordArt 16">
            <a:extLst>
              <a:ext uri="{FF2B5EF4-FFF2-40B4-BE49-F238E27FC236}">
                <a16:creationId xmlns:a16="http://schemas.microsoft.com/office/drawing/2014/main" id="{BA035074-FD4A-4AC6-859B-9DC8FF6969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53069" y="1822336"/>
            <a:ext cx="1815183" cy="91999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24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Ευχ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αριστού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D0"/>
                  </a:gs>
                  <a:gs pos="100000">
                    <a:srgbClr val="E7E6E6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1" name="WordArt 10">
            <a:extLst>
              <a:ext uri="{FF2B5EF4-FFF2-40B4-BE49-F238E27FC236}">
                <a16:creationId xmlns:a16="http://schemas.microsoft.com/office/drawing/2014/main" id="{5B461192-4959-4EB4-8C7B-BBF418852D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73945" y="928703"/>
            <a:ext cx="1152525" cy="690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938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nl-NL" sz="24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游ゴシック" panose="020B0400000000000000" pitchFamily="34" charset="-128"/>
                <a:cs typeface="+mn-cs"/>
              </a:rPr>
              <a:t>ありがとう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2" name="WordArt 16">
            <a:extLst>
              <a:ext uri="{FF2B5EF4-FFF2-40B4-BE49-F238E27FC236}">
                <a16:creationId xmlns:a16="http://schemas.microsoft.com/office/drawing/2014/main" id="{A6C319DF-059A-430C-88E4-3BADF72D80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9250" y="4949773"/>
            <a:ext cx="1511301" cy="837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2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prstClr val="black"/>
                    </a:gs>
                    <a:gs pos="50000">
                      <a:srgbClr val="009A00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grazie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prstClr val="black"/>
                  </a:gs>
                  <a:gs pos="50000">
                    <a:srgbClr val="009A00"/>
                  </a:gs>
                  <a:gs pos="100000">
                    <a:prstClr val="black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3" name="WordArt 13">
            <a:extLst>
              <a:ext uri="{FF2B5EF4-FFF2-40B4-BE49-F238E27FC236}">
                <a16:creationId xmlns:a16="http://schemas.microsoft.com/office/drawing/2014/main" id="{99720165-D0B7-464B-BD70-1C3F24BB66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7992" y="3936274"/>
            <a:ext cx="1481843" cy="89532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241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D0"/>
                    </a:gs>
                    <a:gs pos="100000">
                      <a:srgbClr val="E7E6E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Aitäh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D0"/>
                  </a:gs>
                  <a:gs pos="100000">
                    <a:srgbClr val="E7E6E6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4" name="WordArt 16">
            <a:extLst>
              <a:ext uri="{FF2B5EF4-FFF2-40B4-BE49-F238E27FC236}">
                <a16:creationId xmlns:a16="http://schemas.microsoft.com/office/drawing/2014/main" id="{8151D73B-EFFF-46F3-A8FB-9E65DE8783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49780" y="5537729"/>
            <a:ext cx="1732215" cy="11115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2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prstClr val="black"/>
                    </a:gs>
                    <a:gs pos="50000">
                      <a:srgbClr val="009A00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vă mulţumesc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prstClr val="black"/>
                  </a:gs>
                  <a:gs pos="50000">
                    <a:srgbClr val="009A00"/>
                  </a:gs>
                  <a:gs pos="100000">
                    <a:prstClr val="black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5" name="WordArt 14">
            <a:extLst>
              <a:ext uri="{FF2B5EF4-FFF2-40B4-BE49-F238E27FC236}">
                <a16:creationId xmlns:a16="http://schemas.microsoft.com/office/drawing/2014/main" id="{7348F397-4B94-413B-96AC-0222C5695D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0333" y="5428782"/>
            <a:ext cx="909823" cy="6635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42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0" cap="none" spc="0" normalizeH="0" baseline="0" noProof="0" dirty="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tak</a:t>
            </a:r>
          </a:p>
        </p:txBody>
      </p:sp>
      <p:sp>
        <p:nvSpPr>
          <p:cNvPr id="26" name="WordArt 14">
            <a:extLst>
              <a:ext uri="{FF2B5EF4-FFF2-40B4-BE49-F238E27FC236}">
                <a16:creationId xmlns:a16="http://schemas.microsoft.com/office/drawing/2014/main" id="{A69E432E-8A88-4C38-B839-78917B0CC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23217" y="5303508"/>
            <a:ext cx="909823" cy="6635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42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0" cap="none" spc="0" normalizeH="0" baseline="0" noProof="0" dirty="0" err="1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takk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srgbClr val="0563C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7" name="WordArt 14">
            <a:extLst>
              <a:ext uri="{FF2B5EF4-FFF2-40B4-BE49-F238E27FC236}">
                <a16:creationId xmlns:a16="http://schemas.microsoft.com/office/drawing/2014/main" id="{F0B5B344-6DD2-48A5-A6D9-05BA4B6AEA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55057" y="4088321"/>
            <a:ext cx="1177480" cy="8614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7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2400" b="0" i="0" u="none" strike="noStrike" kern="10" cap="none" spc="0" normalizeH="0" baseline="0" noProof="0" dirty="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Дякую</a:t>
            </a:r>
            <a:endParaRPr kumimoji="0" lang="nl-NL" sz="2400" b="0" i="0" u="none" strike="noStrike" kern="10" cap="none" spc="0" normalizeH="0" baseline="0" noProof="0" dirty="0">
              <a:ln w="9525">
                <a:solidFill>
                  <a:srgbClr val="0563C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BB5575B-7E43-445D-9860-C2C23777F396}"/>
              </a:ext>
            </a:extLst>
          </p:cNvPr>
          <p:cNvSpPr txBox="1"/>
          <p:nvPr/>
        </p:nvSpPr>
        <p:spPr>
          <a:xfrm>
            <a:off x="9351942" y="5823650"/>
            <a:ext cx="11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谢谢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WordArt 16">
            <a:extLst>
              <a:ext uri="{FF2B5EF4-FFF2-40B4-BE49-F238E27FC236}">
                <a16:creationId xmlns:a16="http://schemas.microsoft.com/office/drawing/2014/main" id="{E19DD1AD-F013-4EB8-8277-20614EBBB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40124" y="0"/>
            <a:ext cx="1720537" cy="9529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2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prstClr val="black"/>
                    </a:gs>
                    <a:gs pos="50000">
                      <a:srgbClr val="009A00"/>
                    </a:gs>
                    <a:gs pos="100000">
                      <a:prstClr val="black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Благодаря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prstClr val="black"/>
                  </a:gs>
                  <a:gs pos="50000">
                    <a:srgbClr val="009A00"/>
                  </a:gs>
                  <a:gs pos="100000">
                    <a:prstClr val="black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31" name="WordArt 4">
            <a:extLst>
              <a:ext uri="{FF2B5EF4-FFF2-40B4-BE49-F238E27FC236}">
                <a16:creationId xmlns:a16="http://schemas.microsoft.com/office/drawing/2014/main" id="{73AC92C3-D909-43F0-AE68-753CD52497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9007" y="2877146"/>
            <a:ext cx="2177265" cy="116259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297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black"/>
                    </a:gs>
                    <a:gs pos="50000">
                      <a:srgbClr val="FF0000"/>
                    </a:gs>
                    <a:gs pos="100000">
                      <a:prstClr val="black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Hvala</a:t>
            </a:r>
            <a:r>
              <a:rPr kumimoji="0" lang="nl-NL" sz="36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black"/>
                    </a:gs>
                    <a:gs pos="50000">
                      <a:srgbClr val="FF0000"/>
                    </a:gs>
                    <a:gs pos="100000">
                      <a:prstClr val="black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nl-NL" sz="36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prstClr val="black"/>
                    </a:gs>
                    <a:gs pos="50000">
                      <a:srgbClr val="FF0000"/>
                    </a:gs>
                    <a:gs pos="100000">
                      <a:prstClr val="black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vam</a:t>
            </a:r>
            <a:endParaRPr kumimoji="0" lang="nl-NL" sz="3600" b="0" i="0" u="none" strike="noStrike" kern="10" cap="none" spc="0" normalizeH="0" baseline="0" noProof="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0">
                <a:gsLst>
                  <a:gs pos="0">
                    <a:prstClr val="black"/>
                  </a:gs>
                  <a:gs pos="50000">
                    <a:srgbClr val="FF0000"/>
                  </a:gs>
                  <a:gs pos="100000">
                    <a:prstClr val="black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2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CBC9CE8-52F2-4EE2-9551-DAF6E5FBDCFB}"/>
              </a:ext>
            </a:extLst>
          </p:cNvPr>
          <p:cNvGrpSpPr/>
          <p:nvPr/>
        </p:nvGrpSpPr>
        <p:grpSpPr>
          <a:xfrm>
            <a:off x="1586227" y="212352"/>
            <a:ext cx="8800924" cy="5910076"/>
            <a:chOff x="1586227" y="212352"/>
            <a:chExt cx="8800924" cy="5910076"/>
          </a:xfrm>
        </p:grpSpPr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4C0D4988-506D-4CB5-BEF8-424F5B403829}"/>
                </a:ext>
              </a:extLst>
            </p:cNvPr>
            <p:cNvSpPr/>
            <p:nvPr/>
          </p:nvSpPr>
          <p:spPr>
            <a:xfrm>
              <a:off x="2018557" y="592974"/>
              <a:ext cx="8368594" cy="5529454"/>
            </a:xfrm>
            <a:prstGeom prst="roundRect">
              <a:avLst>
                <a:gd name="adj" fmla="val 9203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2186950-295F-4B26-BFA9-EAE3B9A8EA73}"/>
                </a:ext>
              </a:extLst>
            </p:cNvPr>
            <p:cNvSpPr/>
            <p:nvPr/>
          </p:nvSpPr>
          <p:spPr>
            <a:xfrm>
              <a:off x="1586227" y="21235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</a:rPr>
                <a:t>1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2C637079-1CC0-4DF1-BEB1-B1F3DA6ABB26}"/>
                </a:ext>
              </a:extLst>
            </p:cNvPr>
            <p:cNvSpPr txBox="1"/>
            <p:nvPr/>
          </p:nvSpPr>
          <p:spPr>
            <a:xfrm>
              <a:off x="2398185" y="740536"/>
              <a:ext cx="349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GB" sz="2400" b="1" kern="0" dirty="0" err="1">
                  <a:solidFill>
                    <a:srgbClr val="70AD47">
                      <a:lumMod val="75000"/>
                    </a:srgbClr>
                  </a:solidFill>
                </a:rPr>
                <a:t>Prenos</a:t>
              </a:r>
              <a:r>
                <a:rPr lang="en-GB" sz="2400" b="1" kern="0" dirty="0">
                  <a:solidFill>
                    <a:srgbClr val="70AD47">
                      <a:lumMod val="75000"/>
                    </a:srgbClr>
                  </a:solidFill>
                </a:rPr>
                <a:t> </a:t>
              </a:r>
              <a:r>
                <a:rPr lang="en-GB" sz="2400" b="1" kern="0" dirty="0" err="1">
                  <a:solidFill>
                    <a:srgbClr val="70AD47">
                      <a:lumMod val="75000"/>
                    </a:srgbClr>
                  </a:solidFill>
                </a:rPr>
                <a:t>tehnologije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0241D1EC-41E4-4A25-B993-3319B87FCB8A}"/>
              </a:ext>
            </a:extLst>
          </p:cNvPr>
          <p:cNvGrpSpPr/>
          <p:nvPr/>
        </p:nvGrpSpPr>
        <p:grpSpPr>
          <a:xfrm>
            <a:off x="3857221" y="4098132"/>
            <a:ext cx="6151869" cy="1535984"/>
            <a:chOff x="3857221" y="4098132"/>
            <a:chExt cx="6151869" cy="1535984"/>
          </a:xfrm>
        </p:grpSpPr>
        <p:pic>
          <p:nvPicPr>
            <p:cNvPr id="61" name="Afbeelding 60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98439EA0-C303-4A02-80D1-5F1BB517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5996725" y="4098132"/>
              <a:ext cx="4012365" cy="1535984"/>
            </a:xfrm>
            <a:prstGeom prst="rect">
              <a:avLst/>
            </a:prstGeom>
          </p:spPr>
        </p:pic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051FF338-C3D3-4497-91A8-FD6F654B0F87}"/>
                </a:ext>
              </a:extLst>
            </p:cNvPr>
            <p:cNvSpPr txBox="1"/>
            <p:nvPr/>
          </p:nvSpPr>
          <p:spPr>
            <a:xfrm>
              <a:off x="3857221" y="4639909"/>
              <a:ext cx="223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kern="0" dirty="0" err="1">
                  <a:solidFill>
                    <a:srgbClr val="C00000"/>
                  </a:solidFill>
                </a:rPr>
                <a:t>Študija</a:t>
              </a:r>
              <a:r>
                <a:rPr lang="en-GB" kern="0" dirty="0">
                  <a:solidFill>
                    <a:srgbClr val="C00000"/>
                  </a:solidFill>
                </a:rPr>
                <a:t> </a:t>
              </a:r>
              <a:r>
                <a:rPr lang="en-GB" kern="0" dirty="0" err="1">
                  <a:solidFill>
                    <a:srgbClr val="C00000"/>
                  </a:solidFill>
                </a:rPr>
                <a:t>sprejemanja</a:t>
              </a: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54C1FB8B-04F1-44CF-8922-1624C53B8C4A}"/>
              </a:ext>
            </a:extLst>
          </p:cNvPr>
          <p:cNvGrpSpPr/>
          <p:nvPr/>
        </p:nvGrpSpPr>
        <p:grpSpPr>
          <a:xfrm>
            <a:off x="1091334" y="1369522"/>
            <a:ext cx="7786266" cy="2384523"/>
            <a:chOff x="1091334" y="1369522"/>
            <a:chExt cx="7786266" cy="2384523"/>
          </a:xfrm>
        </p:grpSpPr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07D11A50-ABFD-4BC4-B5F5-173C51781F42}"/>
                </a:ext>
              </a:extLst>
            </p:cNvPr>
            <p:cNvSpPr txBox="1"/>
            <p:nvPr/>
          </p:nvSpPr>
          <p:spPr>
            <a:xfrm>
              <a:off x="5996725" y="1419251"/>
              <a:ext cx="2880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kern="0" dirty="0" err="1">
                  <a:solidFill>
                    <a:schemeClr val="bg1"/>
                  </a:solidFill>
                </a:rPr>
                <a:t>Ustvarjanje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znanja</a:t>
              </a: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38DD505B-BB14-4C97-ABA4-555C211A1C58}"/>
                </a:ext>
              </a:extLst>
            </p:cNvPr>
            <p:cNvSpPr txBox="1"/>
            <p:nvPr/>
          </p:nvSpPr>
          <p:spPr>
            <a:xfrm>
              <a:off x="5996725" y="2473604"/>
              <a:ext cx="2880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spcAft>
                  <a:spcPts val="600"/>
                </a:spcAft>
                <a:defRPr/>
              </a:pPr>
              <a:r>
                <a:rPr lang="en-GB" kern="0" dirty="0" err="1">
                  <a:solidFill>
                    <a:schemeClr val="bg1"/>
                  </a:solidFill>
                </a:rPr>
                <a:t>Razširjanje</a:t>
              </a:r>
              <a:r>
                <a:rPr lang="en-GB" kern="0" dirty="0">
                  <a:solidFill>
                    <a:schemeClr val="bg1"/>
                  </a:solidFill>
                </a:rPr>
                <a:t> </a:t>
              </a:r>
              <a:r>
                <a:rPr lang="en-GB" kern="0" dirty="0" err="1">
                  <a:solidFill>
                    <a:schemeClr val="bg1"/>
                  </a:solidFill>
                </a:rPr>
                <a:t>znanja</a:t>
              </a: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Afbeelding 57">
              <a:extLst>
                <a:ext uri="{FF2B5EF4-FFF2-40B4-BE49-F238E27FC236}">
                  <a16:creationId xmlns:a16="http://schemas.microsoft.com/office/drawing/2014/main" id="{4CA42874-88F3-4E43-8634-C0595C94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34" y="1369522"/>
              <a:ext cx="5531773" cy="2384523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B6608C12-BD7D-4922-A499-649D42162620}"/>
              </a:ext>
            </a:extLst>
          </p:cNvPr>
          <p:cNvGrpSpPr/>
          <p:nvPr/>
        </p:nvGrpSpPr>
        <p:grpSpPr>
          <a:xfrm>
            <a:off x="8828448" y="187174"/>
            <a:ext cx="3205068" cy="2691656"/>
            <a:chOff x="8828448" y="187174"/>
            <a:chExt cx="3205068" cy="2691656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866F7973-CD52-4208-B846-5AFC0DFB8EF0}"/>
                </a:ext>
              </a:extLst>
            </p:cNvPr>
            <p:cNvSpPr/>
            <p:nvPr/>
          </p:nvSpPr>
          <p:spPr>
            <a:xfrm>
              <a:off x="10350978" y="2518790"/>
              <a:ext cx="1499375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Sledite strokovnjaku</a:t>
              </a:r>
              <a:endPara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7" name="Picture 27" descr="http://www.educationsuperhighway.org/wp-content/uploads/2014/11/expertise-icon.png">
              <a:extLst>
                <a:ext uri="{FF2B5EF4-FFF2-40B4-BE49-F238E27FC236}">
                  <a16:creationId xmlns:a16="http://schemas.microsoft.com/office/drawing/2014/main" id="{99E7BD2A-9F27-4F3E-9CD9-E2C29AD87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1F497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050" y="2108213"/>
              <a:ext cx="540828" cy="4105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96ABA5BC-B3B1-44BB-8831-ABBFF5E6D8B3}"/>
                </a:ext>
              </a:extLst>
            </p:cNvPr>
            <p:cNvGrpSpPr/>
            <p:nvPr/>
          </p:nvGrpSpPr>
          <p:grpSpPr>
            <a:xfrm>
              <a:off x="8828448" y="399569"/>
              <a:ext cx="3149742" cy="1620000"/>
              <a:chOff x="3957321" y="212395"/>
              <a:chExt cx="3149742" cy="1620000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ECF52D15-73C4-40A2-9827-347C3E267F71}"/>
                  </a:ext>
                </a:extLst>
              </p:cNvPr>
              <p:cNvSpPr/>
              <p:nvPr/>
            </p:nvSpPr>
            <p:spPr>
              <a:xfrm>
                <a:off x="4737818" y="212395"/>
                <a:ext cx="2160000" cy="1620000"/>
              </a:xfrm>
              <a:prstGeom prst="rect">
                <a:avLst/>
              </a:prstGeom>
              <a:solidFill>
                <a:srgbClr val="17375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A5144AE1-FB15-4709-A559-CA89A4E04660}"/>
                  </a:ext>
                </a:extLst>
              </p:cNvPr>
              <p:cNvSpPr/>
              <p:nvPr/>
            </p:nvSpPr>
            <p:spPr>
              <a:xfrm>
                <a:off x="4947063" y="1308847"/>
                <a:ext cx="2160000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600" b="1" dirty="0"/>
                  <a:t>n</a:t>
                </a:r>
                <a:r>
                  <a:rPr lang="sl-SI" sz="1600" b="1" dirty="0" smtClean="0"/>
                  <a:t>esporna resnica</a:t>
                </a:r>
                <a:endParaRPr lang="nl-NL" sz="2000" b="1" dirty="0"/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683A1EF3-0DD3-47A4-8CCF-82E6F7845F80}"/>
                  </a:ext>
                </a:extLst>
              </p:cNvPr>
              <p:cNvSpPr/>
              <p:nvPr/>
            </p:nvSpPr>
            <p:spPr>
              <a:xfrm>
                <a:off x="5211119" y="1041104"/>
                <a:ext cx="165629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sl-SI" sz="1400" b="1" i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Znanje je</a:t>
                </a:r>
                <a:endParaRPr lang="nl-NL" sz="1400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82" name="Picture 2">
                <a:extLst>
                  <a:ext uri="{FF2B5EF4-FFF2-40B4-BE49-F238E27FC236}">
                    <a16:creationId xmlns:a16="http://schemas.microsoft.com/office/drawing/2014/main" id="{1885EC18-5902-478E-A5AB-10775BCDD2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564" b="100000" l="9259" r="89815">
                            <a14:foregroundMark x1="18519" y1="89316" x2="18519" y2="89316"/>
                            <a14:foregroundMark x1="30556" y1="93162" x2="28241" y2="88889"/>
                            <a14:foregroundMark x1="52315" y1="93590" x2="42593" y2="85470"/>
                          </a14:backgroundRemoval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321" y="328410"/>
                <a:ext cx="1175076" cy="127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8CC2329D-23E3-482C-B182-52BF6681EA2F}"/>
                </a:ext>
              </a:extLst>
            </p:cNvPr>
            <p:cNvGrpSpPr/>
            <p:nvPr/>
          </p:nvGrpSpPr>
          <p:grpSpPr>
            <a:xfrm>
              <a:off x="9659056" y="187174"/>
              <a:ext cx="2374460" cy="874064"/>
              <a:chOff x="4787929" y="0"/>
              <a:chExt cx="2374460" cy="874064"/>
            </a:xfrm>
          </p:grpSpPr>
          <p:pic>
            <p:nvPicPr>
              <p:cNvPr id="84" name="Picture 23" descr="https://cdn4.iconfinder.com/data/icons/basic-work-elements/154/gears-engine-mechanism-512.png">
                <a:extLst>
                  <a:ext uri="{FF2B5EF4-FFF2-40B4-BE49-F238E27FC236}">
                    <a16:creationId xmlns:a16="http://schemas.microsoft.com/office/drawing/2014/main" id="{ACE51F26-CF48-49E2-BDB5-C857ECEF6F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4700"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288325" y="0"/>
                <a:ext cx="874064" cy="87406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D929679A-E786-41E3-B89D-46633EB80362}"/>
                  </a:ext>
                </a:extLst>
              </p:cNvPr>
              <p:cNvSpPr/>
              <p:nvPr/>
            </p:nvSpPr>
            <p:spPr>
              <a:xfrm>
                <a:off x="4787929" y="437032"/>
                <a:ext cx="2160000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2400" b="1" dirty="0" smtClean="0"/>
                  <a:t>stroj</a:t>
                </a:r>
                <a:endParaRPr lang="nl-NL" sz="2400" b="1" dirty="0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6C6889B1-88B1-4406-866A-1A136FAC0AF0}"/>
                  </a:ext>
                </a:extLst>
              </p:cNvPr>
              <p:cNvSpPr/>
              <p:nvPr/>
            </p:nvSpPr>
            <p:spPr>
              <a:xfrm>
                <a:off x="4811606" y="140371"/>
                <a:ext cx="165629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b="1" i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Svet je</a:t>
                </a:r>
                <a:endParaRPr lang="nl-NL" sz="1400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21B44E2E-C548-4A12-A552-4BBBA3A70C76}"/>
              </a:ext>
            </a:extLst>
          </p:cNvPr>
          <p:cNvSpPr txBox="1"/>
          <p:nvPr/>
        </p:nvSpPr>
        <p:spPr>
          <a:xfrm>
            <a:off x="2661089" y="-173018"/>
            <a:ext cx="57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Štirje</a:t>
            </a:r>
            <a:r>
              <a:rPr lang="en-GB" sz="2000" dirty="0"/>
              <a:t>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trendi</a:t>
            </a:r>
            <a:r>
              <a:rPr lang="en-GB" sz="3600" dirty="0"/>
              <a:t>		</a:t>
            </a:r>
            <a:r>
              <a:rPr lang="en-GB" sz="1400" i="1" dirty="0" err="1"/>
              <a:t>Kratka</a:t>
            </a:r>
            <a:r>
              <a:rPr lang="en-GB" sz="1400" i="1" dirty="0"/>
              <a:t> </a:t>
            </a:r>
            <a:r>
              <a:rPr lang="en-GB" sz="1400" i="1" dirty="0" err="1"/>
              <a:t>zgodovina</a:t>
            </a:r>
            <a:r>
              <a:rPr lang="en-GB" sz="1400" i="1" dirty="0"/>
              <a:t> </a:t>
            </a:r>
            <a:r>
              <a:rPr lang="en-GB" sz="1400" i="1" dirty="0" err="1"/>
              <a:t>podpore</a:t>
            </a:r>
            <a:r>
              <a:rPr lang="en-GB" sz="1400" i="1" dirty="0"/>
              <a:t> </a:t>
            </a:r>
            <a:r>
              <a:rPr lang="en-GB" sz="1400" i="1" dirty="0" err="1"/>
              <a:t>inovacijam</a:t>
            </a:r>
            <a:endParaRPr lang="en-GB" sz="1400" i="1" dirty="0"/>
          </a:p>
        </p:txBody>
      </p:sp>
      <p:sp>
        <p:nvSpPr>
          <p:cNvPr id="7" name="Petkotnik 6"/>
          <p:cNvSpPr/>
          <p:nvPr/>
        </p:nvSpPr>
        <p:spPr>
          <a:xfrm>
            <a:off x="1176195" y="1513900"/>
            <a:ext cx="1303054" cy="37056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>
                <a:solidFill>
                  <a:sysClr val="windowText" lastClr="000000"/>
                </a:solidFill>
              </a:rPr>
              <a:t>Raziskovalci</a:t>
            </a:r>
            <a:endParaRPr lang="sl-SI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Petkotnik 7"/>
          <p:cNvSpPr/>
          <p:nvPr/>
        </p:nvSpPr>
        <p:spPr>
          <a:xfrm>
            <a:off x="3157979" y="2430213"/>
            <a:ext cx="1487355" cy="43910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ysClr val="windowText" lastClr="000000"/>
                </a:solidFill>
              </a:rPr>
              <a:t>S</a:t>
            </a:r>
            <a:r>
              <a:rPr lang="sl-SI" dirty="0" smtClean="0">
                <a:solidFill>
                  <a:sysClr val="windowText" lastClr="000000"/>
                </a:solidFill>
              </a:rPr>
              <a:t>vetovalci</a:t>
            </a:r>
            <a:endParaRPr lang="sl-SI" dirty="0">
              <a:solidFill>
                <a:sysClr val="windowText" lastClr="000000"/>
              </a:solidFill>
            </a:endParaRPr>
          </a:p>
        </p:txBody>
      </p:sp>
      <p:sp>
        <p:nvSpPr>
          <p:cNvPr id="9" name="Petkotnik 8"/>
          <p:cNvSpPr/>
          <p:nvPr/>
        </p:nvSpPr>
        <p:spPr>
          <a:xfrm>
            <a:off x="5224424" y="3223558"/>
            <a:ext cx="1398683" cy="39592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ysClr val="windowText" lastClr="000000"/>
                </a:solidFill>
              </a:rPr>
              <a:t>Uporabniki</a:t>
            </a:r>
            <a:endParaRPr lang="sl-SI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9911FB22-CF83-4302-BD70-CF7B396A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" y="1449212"/>
            <a:ext cx="2783600" cy="1199897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A14376CE-D482-4C2E-BE84-3B46C51F110E}"/>
              </a:ext>
            </a:extLst>
          </p:cNvPr>
          <p:cNvSpPr txBox="1"/>
          <p:nvPr/>
        </p:nvSpPr>
        <p:spPr>
          <a:xfrm>
            <a:off x="52880" y="488111"/>
            <a:ext cx="349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2400" b="1" kern="0" dirty="0" err="1">
                <a:solidFill>
                  <a:srgbClr val="92D050"/>
                </a:solidFill>
              </a:rPr>
              <a:t>Prenos</a:t>
            </a:r>
            <a:r>
              <a:rPr lang="en-GB" sz="2400" b="1" kern="0" dirty="0">
                <a:solidFill>
                  <a:srgbClr val="92D050"/>
                </a:solidFill>
              </a:rPr>
              <a:t> </a:t>
            </a:r>
            <a:r>
              <a:rPr lang="en-GB" sz="2400" b="1" kern="0" dirty="0" err="1">
                <a:solidFill>
                  <a:srgbClr val="92D050"/>
                </a:solidFill>
              </a:rPr>
              <a:t>tehnologije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966DD-454F-487A-80F7-BEB03AB6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28" y="374291"/>
            <a:ext cx="1678756" cy="86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3 Forma libre">
            <a:extLst>
              <a:ext uri="{FF2B5EF4-FFF2-40B4-BE49-F238E27FC236}">
                <a16:creationId xmlns:a16="http://schemas.microsoft.com/office/drawing/2014/main" id="{7BF508EE-BC37-4BF3-84B7-D90932CF5AF2}"/>
              </a:ext>
            </a:extLst>
          </p:cNvPr>
          <p:cNvSpPr/>
          <p:nvPr/>
        </p:nvSpPr>
        <p:spPr>
          <a:xfrm>
            <a:off x="2965103" y="1476454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24 Forma libre">
            <a:extLst>
              <a:ext uri="{FF2B5EF4-FFF2-40B4-BE49-F238E27FC236}">
                <a16:creationId xmlns:a16="http://schemas.microsoft.com/office/drawing/2014/main" id="{CC3BF863-E809-41AF-B81A-53AB33CAB7F3}"/>
              </a:ext>
            </a:extLst>
          </p:cNvPr>
          <p:cNvSpPr/>
          <p:nvPr/>
        </p:nvSpPr>
        <p:spPr>
          <a:xfrm>
            <a:off x="3200748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25 Forma libre">
            <a:extLst>
              <a:ext uri="{FF2B5EF4-FFF2-40B4-BE49-F238E27FC236}">
                <a16:creationId xmlns:a16="http://schemas.microsoft.com/office/drawing/2014/main" id="{82E0D886-0386-4973-BBA6-3479F07FD4E3}"/>
              </a:ext>
            </a:extLst>
          </p:cNvPr>
          <p:cNvSpPr/>
          <p:nvPr/>
        </p:nvSpPr>
        <p:spPr>
          <a:xfrm>
            <a:off x="3199166" y="2214138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3445D8-10B5-4574-AA31-2375688D9448}"/>
              </a:ext>
            </a:extLst>
          </p:cNvPr>
          <p:cNvSpPr txBox="1"/>
          <p:nvPr/>
        </p:nvSpPr>
        <p:spPr>
          <a:xfrm>
            <a:off x="3275451" y="1572679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Biseri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23 Forma libre">
            <a:extLst>
              <a:ext uri="{FF2B5EF4-FFF2-40B4-BE49-F238E27FC236}">
                <a16:creationId xmlns:a16="http://schemas.microsoft.com/office/drawing/2014/main" id="{905D9128-42D1-46DE-A1AD-DF681DB0CBC8}"/>
              </a:ext>
            </a:extLst>
          </p:cNvPr>
          <p:cNvSpPr/>
          <p:nvPr/>
        </p:nvSpPr>
        <p:spPr>
          <a:xfrm>
            <a:off x="6029050" y="1475815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2" name="24 Forma libre">
            <a:extLst>
              <a:ext uri="{FF2B5EF4-FFF2-40B4-BE49-F238E27FC236}">
                <a16:creationId xmlns:a16="http://schemas.microsoft.com/office/drawing/2014/main" id="{0E0D847A-8CCB-447D-891A-708AC2D49F2E}"/>
              </a:ext>
            </a:extLst>
          </p:cNvPr>
          <p:cNvSpPr/>
          <p:nvPr/>
        </p:nvSpPr>
        <p:spPr>
          <a:xfrm>
            <a:off x="6357185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3" name="25 Forma libre">
            <a:extLst>
              <a:ext uri="{FF2B5EF4-FFF2-40B4-BE49-F238E27FC236}">
                <a16:creationId xmlns:a16="http://schemas.microsoft.com/office/drawing/2014/main" id="{F101E84D-B938-40F2-98A5-EC7B9592F564}"/>
              </a:ext>
            </a:extLst>
          </p:cNvPr>
          <p:cNvSpPr/>
          <p:nvPr/>
        </p:nvSpPr>
        <p:spPr>
          <a:xfrm>
            <a:off x="6338062" y="2205675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23 Forma libre">
            <a:extLst>
              <a:ext uri="{FF2B5EF4-FFF2-40B4-BE49-F238E27FC236}">
                <a16:creationId xmlns:a16="http://schemas.microsoft.com/office/drawing/2014/main" id="{3B9327DB-9652-4D3E-8C77-13D9923EFCE1}"/>
              </a:ext>
            </a:extLst>
          </p:cNvPr>
          <p:cNvSpPr/>
          <p:nvPr/>
        </p:nvSpPr>
        <p:spPr>
          <a:xfrm>
            <a:off x="9075463" y="1476454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5" name="24 Forma libre">
            <a:extLst>
              <a:ext uri="{FF2B5EF4-FFF2-40B4-BE49-F238E27FC236}">
                <a16:creationId xmlns:a16="http://schemas.microsoft.com/office/drawing/2014/main" id="{93FA92F9-1305-4862-B1D2-278D6626B172}"/>
              </a:ext>
            </a:extLst>
          </p:cNvPr>
          <p:cNvSpPr/>
          <p:nvPr/>
        </p:nvSpPr>
        <p:spPr>
          <a:xfrm>
            <a:off x="9311108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6" name="25 Forma libre">
            <a:extLst>
              <a:ext uri="{FF2B5EF4-FFF2-40B4-BE49-F238E27FC236}">
                <a16:creationId xmlns:a16="http://schemas.microsoft.com/office/drawing/2014/main" id="{AE855901-94C9-4C65-B1DD-2416D766CE3D}"/>
              </a:ext>
            </a:extLst>
          </p:cNvPr>
          <p:cNvSpPr/>
          <p:nvPr/>
        </p:nvSpPr>
        <p:spPr>
          <a:xfrm>
            <a:off x="9309526" y="2214138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305006-BC0B-4BD7-ABD0-64F320496C21}"/>
              </a:ext>
            </a:extLst>
          </p:cNvPr>
          <p:cNvSpPr txBox="1"/>
          <p:nvPr/>
        </p:nvSpPr>
        <p:spPr>
          <a:xfrm>
            <a:off x="6420888" y="1547823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Uganke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0BED23-9C66-4CC1-9753-82E0BE8A77E2}"/>
              </a:ext>
            </a:extLst>
          </p:cNvPr>
          <p:cNvSpPr txBox="1"/>
          <p:nvPr/>
        </p:nvSpPr>
        <p:spPr>
          <a:xfrm>
            <a:off x="9374567" y="1594471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Predlogi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Afbeelding 18" descr="... /_tLPpH-a_EEE/SuT4qJx4OKI/AAAAAAAAFqY/9ZmuVN1WUmA/s320/light-bulb.jpg">
            <a:extLst>
              <a:ext uri="{FF2B5EF4-FFF2-40B4-BE49-F238E27FC236}">
                <a16:creationId xmlns:a16="http://schemas.microsoft.com/office/drawing/2014/main" id="{363AF0A1-78D8-4D21-99C9-4FFD5D044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39" y="199830"/>
            <a:ext cx="907204" cy="1038226"/>
          </a:xfrm>
          <a:prstGeom prst="rect">
            <a:avLst/>
          </a:prstGeom>
        </p:spPr>
      </p:pic>
      <p:pic>
        <p:nvPicPr>
          <p:cNvPr id="23" name="Afbeelding 22" descr="Afbeelding met weekdier, binnen, ongewerveld, oester&#10;&#10;Automatisch gegenereerde beschrijving">
            <a:extLst>
              <a:ext uri="{FF2B5EF4-FFF2-40B4-BE49-F238E27FC236}">
                <a16:creationId xmlns:a16="http://schemas.microsoft.com/office/drawing/2014/main" id="{FD1725A5-85E6-4DD5-8B8C-C46CB3CF6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98411" y="195822"/>
            <a:ext cx="1496031" cy="1112143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94B5C034-BC01-46F4-9B17-5AB2F2F47DC1}"/>
              </a:ext>
            </a:extLst>
          </p:cNvPr>
          <p:cNvSpPr txBox="1"/>
          <p:nvPr/>
        </p:nvSpPr>
        <p:spPr>
          <a:xfrm>
            <a:off x="3148855" y="3086722"/>
            <a:ext cx="251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Povečana proizvodnja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1B42E78-52A5-4CEF-9BA3-9C1CDE357FC5}"/>
              </a:ext>
            </a:extLst>
          </p:cNvPr>
          <p:cNvSpPr txBox="1"/>
          <p:nvPr/>
        </p:nvSpPr>
        <p:spPr>
          <a:xfrm>
            <a:off x="3148855" y="3544234"/>
            <a:ext cx="226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Varnost preskrbe s 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     hrano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48E933B-E8F3-464F-ACDB-5BA194EB596D}"/>
              </a:ext>
            </a:extLst>
          </p:cNvPr>
          <p:cNvSpPr txBox="1"/>
          <p:nvPr/>
        </p:nvSpPr>
        <p:spPr>
          <a:xfrm>
            <a:off x="6285023" y="2456324"/>
            <a:ext cx="242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C00000"/>
                </a:solidFill>
              </a:rPr>
              <a:t>Znanje se ne prenaša samo od zgoraj navzdol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A852C14-8797-419F-9996-0B562AF014BC}"/>
              </a:ext>
            </a:extLst>
          </p:cNvPr>
          <p:cNvSpPr txBox="1"/>
          <p:nvPr/>
        </p:nvSpPr>
        <p:spPr>
          <a:xfrm>
            <a:off x="6265301" y="3352249"/>
            <a:ext cx="2472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C00000"/>
                </a:solidFill>
              </a:rPr>
              <a:t>Množično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izseljevanje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kmečke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skupnosti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zaradi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povečanja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obsega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5EF872D-EF00-42DF-BEBE-AEC79F5D4E36}"/>
              </a:ext>
            </a:extLst>
          </p:cNvPr>
          <p:cNvSpPr txBox="1"/>
          <p:nvPr/>
        </p:nvSpPr>
        <p:spPr>
          <a:xfrm>
            <a:off x="6293356" y="4529010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Čezmern</a:t>
            </a:r>
            <a:r>
              <a:rPr lang="sl-SI" dirty="0" smtClean="0">
                <a:solidFill>
                  <a:srgbClr val="C00000"/>
                </a:solidFill>
              </a:rPr>
              <a:t>a proizvodnja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512CD85-BB6D-4EFB-AA18-95E8CC159A55}"/>
              </a:ext>
            </a:extLst>
          </p:cNvPr>
          <p:cNvSpPr txBox="1"/>
          <p:nvPr/>
        </p:nvSpPr>
        <p:spPr>
          <a:xfrm>
            <a:off x="6366117" y="5136894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Onesnaževanje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E7E8262-B17D-4345-944D-F33900370186}"/>
              </a:ext>
            </a:extLst>
          </p:cNvPr>
          <p:cNvSpPr txBox="1"/>
          <p:nvPr/>
        </p:nvSpPr>
        <p:spPr>
          <a:xfrm>
            <a:off x="9260072" y="2464443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 smtClean="0">
                <a:solidFill>
                  <a:srgbClr val="C00000"/>
                </a:solidFill>
              </a:rPr>
              <a:t>Ogle</a:t>
            </a:r>
            <a:r>
              <a:rPr lang="sl-SI" dirty="0" smtClean="0">
                <a:solidFill>
                  <a:srgbClr val="C00000"/>
                </a:solidFill>
              </a:rPr>
              <a:t>d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celotn</a:t>
            </a:r>
            <a:r>
              <a:rPr lang="sl-SI" dirty="0" smtClean="0">
                <a:solidFill>
                  <a:srgbClr val="C00000"/>
                </a:solidFill>
              </a:rPr>
              <a:t>ega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sistem</a:t>
            </a:r>
            <a:r>
              <a:rPr lang="sl-SI" dirty="0" smtClean="0">
                <a:solidFill>
                  <a:srgbClr val="C00000"/>
                </a:solidFill>
              </a:rPr>
              <a:t>a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kmetovanja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677FCBB-069F-4D74-90BC-B3CDF739EE3A}"/>
              </a:ext>
            </a:extLst>
          </p:cNvPr>
          <p:cNvSpPr txBox="1"/>
          <p:nvPr/>
        </p:nvSpPr>
        <p:spPr>
          <a:xfrm>
            <a:off x="3145492" y="2447017"/>
            <a:ext cx="2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Tehnološki napredek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94158986-B84E-4AFB-A4F0-BEC06FCA5564}"/>
              </a:ext>
            </a:extLst>
          </p:cNvPr>
          <p:cNvGrpSpPr/>
          <p:nvPr/>
        </p:nvGrpSpPr>
        <p:grpSpPr>
          <a:xfrm>
            <a:off x="163848" y="3457879"/>
            <a:ext cx="3025672" cy="3441097"/>
            <a:chOff x="163848" y="3457879"/>
            <a:chExt cx="3025672" cy="3441097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9DB21599-4143-44C1-B9EE-8AD22983534D}"/>
                </a:ext>
              </a:extLst>
            </p:cNvPr>
            <p:cNvGrpSpPr/>
            <p:nvPr/>
          </p:nvGrpSpPr>
          <p:grpSpPr>
            <a:xfrm>
              <a:off x="221323" y="3859856"/>
              <a:ext cx="1419173" cy="1138843"/>
              <a:chOff x="213584" y="3759890"/>
              <a:chExt cx="1419173" cy="1138843"/>
            </a:xfrm>
          </p:grpSpPr>
          <p:sp>
            <p:nvSpPr>
              <p:cNvPr id="54" name="Ovaal 53">
                <a:extLst>
                  <a:ext uri="{FF2B5EF4-FFF2-40B4-BE49-F238E27FC236}">
                    <a16:creationId xmlns:a16="http://schemas.microsoft.com/office/drawing/2014/main" id="{9793C05C-62DC-4998-9AAA-1C8D3F97426C}"/>
                  </a:ext>
                </a:extLst>
              </p:cNvPr>
              <p:cNvSpPr/>
              <p:nvPr/>
            </p:nvSpPr>
            <p:spPr>
              <a:xfrm>
                <a:off x="213584" y="3759890"/>
                <a:ext cx="1419173" cy="113884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5" name="Picture 2" descr="Afbeeldingsresultaat voor silverback  icon">
                <a:extLst>
                  <a:ext uri="{FF2B5EF4-FFF2-40B4-BE49-F238E27FC236}">
                    <a16:creationId xmlns:a16="http://schemas.microsoft.com/office/drawing/2014/main" id="{30A78691-2829-4F04-97C0-9F17025C0A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prstClr val="black"/>
                  <a:srgbClr val="953735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33158" y1="77333" x2="39474" y2="94667"/>
                            <a14:foregroundMark x1="5789" y1="35333" x2="526" y2="35333"/>
                            <a14:foregroundMark x1="8421" y1="25333" x2="6316" y2="22667"/>
                            <a14:foregroundMark x1="39474" y1="62667" x2="34737" y2="54000"/>
                            <a14:foregroundMark x1="77368" y1="58000" x2="81579" y2="52667"/>
                            <a14:foregroundMark x1="55263" y1="66000" x2="44737" y2="49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99" y="4053982"/>
                <a:ext cx="761851" cy="540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72479E0B-E981-41AC-84FB-1A42D05FA760}"/>
                </a:ext>
              </a:extLst>
            </p:cNvPr>
            <p:cNvGrpSpPr/>
            <p:nvPr/>
          </p:nvGrpSpPr>
          <p:grpSpPr>
            <a:xfrm>
              <a:off x="163848" y="4581541"/>
              <a:ext cx="3025672" cy="2317435"/>
              <a:chOff x="163848" y="4581541"/>
              <a:chExt cx="3025672" cy="2317435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4E292017-4581-48E1-B086-43403F0CC490}"/>
                  </a:ext>
                </a:extLst>
              </p:cNvPr>
              <p:cNvGrpSpPr/>
              <p:nvPr/>
            </p:nvGrpSpPr>
            <p:grpSpPr>
              <a:xfrm>
                <a:off x="163848" y="4684429"/>
                <a:ext cx="2600826" cy="2214547"/>
                <a:chOff x="8596222" y="506376"/>
                <a:chExt cx="2600826" cy="2214547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33A91228-DE53-4314-937B-91D46E9968F0}"/>
                    </a:ext>
                  </a:extLst>
                </p:cNvPr>
                <p:cNvSpPr/>
                <p:nvPr/>
              </p:nvSpPr>
              <p:spPr>
                <a:xfrm>
                  <a:off x="8612885" y="506376"/>
                  <a:ext cx="2568842" cy="1926631"/>
                </a:xfrm>
                <a:prstGeom prst="rect">
                  <a:avLst/>
                </a:prstGeom>
                <a:solidFill>
                  <a:srgbClr val="95373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068DB49B-1B8B-4113-9AD0-7B33258BA467}"/>
                    </a:ext>
                  </a:extLst>
                </p:cNvPr>
                <p:cNvGrpSpPr/>
                <p:nvPr/>
              </p:nvGrpSpPr>
              <p:grpSpPr>
                <a:xfrm>
                  <a:off x="8596222" y="1368125"/>
                  <a:ext cx="2600826" cy="1352798"/>
                  <a:chOff x="8596222" y="1368125"/>
                  <a:chExt cx="2600826" cy="1352798"/>
                </a:xfrm>
              </p:grpSpPr>
              <p:pic>
                <p:nvPicPr>
                  <p:cNvPr id="47" name="Picture 2" descr="http://previews.123rf.com/images/jiripravda/jiripravda1208/jiripravda120800037/14886984-Waffe-Speer-Lizenzfreie-Bilder.jpg">
                    <a:extLst>
                      <a:ext uri="{FF2B5EF4-FFF2-40B4-BE49-F238E27FC236}">
                        <a16:creationId xmlns:a16="http://schemas.microsoft.com/office/drawing/2014/main" id="{FEB01141-2D99-4503-9EE2-1BFBD95C8D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brightnessContrast bright="-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190288">
                    <a:off x="8596222" y="1368125"/>
                    <a:ext cx="1352799" cy="13527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9004F11D-BC43-4F70-8903-4231DD8DA4A3}"/>
                      </a:ext>
                    </a:extLst>
                  </p:cNvPr>
                  <p:cNvGrpSpPr/>
                  <p:nvPr/>
                </p:nvGrpSpPr>
                <p:grpSpPr>
                  <a:xfrm>
                    <a:off x="8628206" y="1634407"/>
                    <a:ext cx="2568842" cy="651919"/>
                    <a:chOff x="8612885" y="1538350"/>
                    <a:chExt cx="2568842" cy="651919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7C0DF8D3-A9FC-45DA-B6CE-B522BDB29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2885" y="1728502"/>
                      <a:ext cx="2568842" cy="4281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n-US" b="1" dirty="0"/>
                    </a:p>
                  </p:txBody>
                </p:sp>
                <p:pic>
                  <p:nvPicPr>
                    <p:cNvPr id="50" name="Picture 16" descr="Afbeeldingsresultaat voor fire   icon">
                      <a:extLst>
                        <a:ext uri="{FF2B5EF4-FFF2-40B4-BE49-F238E27FC236}">
                          <a16:creationId xmlns:a16="http://schemas.microsoft.com/office/drawing/2014/main" id="{D02A24FC-E1E8-46C6-A689-BF5829F0C71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764515" y="1545706"/>
                      <a:ext cx="368308" cy="45389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51" name="Groep 50">
                      <a:extLst>
                        <a:ext uri="{FF2B5EF4-FFF2-40B4-BE49-F238E27FC236}">
                          <a16:creationId xmlns:a16="http://schemas.microsoft.com/office/drawing/2014/main" id="{53AB5F1A-4074-4652-8A7B-3C0AF141D7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76019" y="1538350"/>
                      <a:ext cx="1980626" cy="651919"/>
                      <a:chOff x="8976019" y="1538350"/>
                      <a:chExt cx="1980626" cy="651919"/>
                    </a:xfrm>
                  </p:grpSpPr>
                  <p:sp>
                    <p:nvSpPr>
                      <p:cNvPr id="52" name="Rechthoek 51">
                        <a:extLst>
                          <a:ext uri="{FF2B5EF4-FFF2-40B4-BE49-F238E27FC236}">
                            <a16:creationId xmlns:a16="http://schemas.microsoft.com/office/drawing/2014/main" id="{107A2AFD-8D61-4E21-BC2A-09FDB92F62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8337" y="1762081"/>
                        <a:ext cx="1168308" cy="42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/>
                        <a:r>
                          <a:rPr lang="sl-SI" sz="1600" b="1" dirty="0" smtClean="0"/>
                          <a:t>orožje</a:t>
                        </a:r>
                        <a:endParaRPr lang="en-US" sz="2000" b="1" dirty="0"/>
                      </a:p>
                    </p:txBody>
                  </p:sp>
                  <p:sp>
                    <p:nvSpPr>
                      <p:cNvPr id="53" name="Rechthoek 52">
                        <a:extLst>
                          <a:ext uri="{FF2B5EF4-FFF2-40B4-BE49-F238E27FC236}">
                            <a16:creationId xmlns:a16="http://schemas.microsoft.com/office/drawing/2014/main" id="{5B09E131-78D9-444F-B02E-8B6EEAD4C2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6019" y="1538350"/>
                        <a:ext cx="1969798" cy="42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/>
                        <a:r>
                          <a:rPr lang="sl-SI" sz="1400" b="1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rPr>
                          <a:t>Znanje je</a:t>
                        </a:r>
                        <a:endParaRPr lang="nl-NL" sz="14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A6204364-B7D3-44A1-AF60-DDEBE47D13CD}"/>
                  </a:ext>
                </a:extLst>
              </p:cNvPr>
              <p:cNvGrpSpPr/>
              <p:nvPr/>
            </p:nvGrpSpPr>
            <p:grpSpPr>
              <a:xfrm>
                <a:off x="289556" y="4581541"/>
                <a:ext cx="2899964" cy="1167045"/>
                <a:chOff x="8949495" y="103088"/>
                <a:chExt cx="2899964" cy="1167045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2227EA4E-4132-4CBB-B145-8450CDB28EAB}"/>
                    </a:ext>
                  </a:extLst>
                </p:cNvPr>
                <p:cNvGrpSpPr/>
                <p:nvPr/>
              </p:nvGrpSpPr>
              <p:grpSpPr>
                <a:xfrm>
                  <a:off x="8949495" y="174941"/>
                  <a:ext cx="2568842" cy="782886"/>
                  <a:chOff x="8597564" y="514194"/>
                  <a:chExt cx="2568842" cy="782886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BFCC2286-6B9B-489D-A39D-8417CD419A7A}"/>
                      </a:ext>
                    </a:extLst>
                  </p:cNvPr>
                  <p:cNvSpPr/>
                  <p:nvPr/>
                </p:nvSpPr>
                <p:spPr>
                  <a:xfrm>
                    <a:off x="8597564" y="868892"/>
                    <a:ext cx="2568842" cy="4281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l-SI" sz="24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džungla</a:t>
                    </a:r>
                    <a:endParaRPr lang="en-US" sz="2400" b="1" dirty="0"/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61F89D1A-CFF6-4039-8883-340573A365EC}"/>
                      </a:ext>
                    </a:extLst>
                  </p:cNvPr>
                  <p:cNvSpPr/>
                  <p:nvPr/>
                </p:nvSpPr>
                <p:spPr>
                  <a:xfrm>
                    <a:off x="8620054" y="514194"/>
                    <a:ext cx="1969798" cy="4281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sl-SI" sz="14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rPr>
                      <a:t>Svet je</a:t>
                    </a:r>
                    <a:endParaRPr lang="nl-NL" sz="1400" b="1" i="1" dirty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42" name="Picture 2" descr="http://i.imgur.com/Ln6hNna.png">
                  <a:extLst>
                    <a:ext uri="{FF2B5EF4-FFF2-40B4-BE49-F238E27FC236}">
                      <a16:creationId xmlns:a16="http://schemas.microsoft.com/office/drawing/2014/main" id="{4CFFE3A2-0F7B-4460-BBCE-97FC4C110A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82414" y="103088"/>
                  <a:ext cx="1167045" cy="116704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EFCC14E-4676-4655-AFEB-94E5DDE9FE83}"/>
                </a:ext>
              </a:extLst>
            </p:cNvPr>
            <p:cNvSpPr/>
            <p:nvPr/>
          </p:nvSpPr>
          <p:spPr>
            <a:xfrm>
              <a:off x="219814" y="3457879"/>
              <a:ext cx="1499375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Sledite močnemu vodji</a:t>
              </a:r>
              <a:endPara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8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281B0C60-EACB-4E43-AC2D-6F70BC093700}"/>
              </a:ext>
            </a:extLst>
          </p:cNvPr>
          <p:cNvGrpSpPr/>
          <p:nvPr/>
        </p:nvGrpSpPr>
        <p:grpSpPr>
          <a:xfrm>
            <a:off x="1586227" y="212352"/>
            <a:ext cx="8800924" cy="5910076"/>
            <a:chOff x="1586227" y="212352"/>
            <a:chExt cx="8800924" cy="5910076"/>
          </a:xfrm>
        </p:grpSpPr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4C0D4988-506D-4CB5-BEF8-424F5B403829}"/>
                </a:ext>
              </a:extLst>
            </p:cNvPr>
            <p:cNvSpPr/>
            <p:nvPr/>
          </p:nvSpPr>
          <p:spPr>
            <a:xfrm>
              <a:off x="2018557" y="592974"/>
              <a:ext cx="8368594" cy="5529454"/>
            </a:xfrm>
            <a:prstGeom prst="roundRect">
              <a:avLst>
                <a:gd name="adj" fmla="val 9203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2186950-295F-4B26-BFA9-EAE3B9A8EA73}"/>
                </a:ext>
              </a:extLst>
            </p:cNvPr>
            <p:cNvSpPr/>
            <p:nvPr/>
          </p:nvSpPr>
          <p:spPr>
            <a:xfrm>
              <a:off x="1586227" y="21235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b="1" kern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2</a:t>
              </a:r>
              <a:endParaRPr kumimoji="0" lang="nl-NL" sz="48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endParaRP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2C637079-1CC0-4DF1-BEB1-B1F3DA6ABB26}"/>
                </a:ext>
              </a:extLst>
            </p:cNvPr>
            <p:cNvSpPr txBox="1"/>
            <p:nvPr/>
          </p:nvSpPr>
          <p:spPr>
            <a:xfrm>
              <a:off x="2398185" y="740536"/>
              <a:ext cx="349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GB" sz="2400" b="1" kern="0" dirty="0" err="1">
                  <a:solidFill>
                    <a:srgbClr val="70AD47">
                      <a:lumMod val="75000"/>
                    </a:srgbClr>
                  </a:solidFill>
                </a:rPr>
                <a:t>Sistemski</a:t>
              </a:r>
              <a:r>
                <a:rPr lang="en-GB" sz="2400" b="1" kern="0" dirty="0">
                  <a:solidFill>
                    <a:srgbClr val="70AD47">
                      <a:lumMod val="75000"/>
                    </a:srgbClr>
                  </a:solidFill>
                </a:rPr>
                <a:t> </a:t>
              </a:r>
              <a:r>
                <a:rPr lang="en-GB" sz="2400" b="1" kern="0" dirty="0" err="1">
                  <a:solidFill>
                    <a:srgbClr val="70AD47">
                      <a:lumMod val="75000"/>
                    </a:srgbClr>
                  </a:solidFill>
                </a:rPr>
                <a:t>pristop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kstvak 72">
            <a:extLst>
              <a:ext uri="{FF2B5EF4-FFF2-40B4-BE49-F238E27FC236}">
                <a16:creationId xmlns:a16="http://schemas.microsoft.com/office/drawing/2014/main" id="{38DD505B-BB14-4C97-ABA4-555C211A1C58}"/>
              </a:ext>
            </a:extLst>
          </p:cNvPr>
          <p:cNvSpPr txBox="1"/>
          <p:nvPr/>
        </p:nvSpPr>
        <p:spPr>
          <a:xfrm>
            <a:off x="7355976" y="2606233"/>
            <a:ext cx="288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 b="1" kern="0" dirty="0">
                <a:solidFill>
                  <a:schemeClr val="bg1"/>
                </a:solidFill>
              </a:rPr>
              <a:t>Sposobnost za inovacije </a:t>
            </a:r>
            <a:r>
              <a:rPr lang="pl-PL" kern="0" dirty="0">
                <a:solidFill>
                  <a:schemeClr val="bg1"/>
                </a:solidFill>
              </a:rPr>
              <a:t>je odvisna od kakovosti </a:t>
            </a:r>
            <a:r>
              <a:rPr lang="pl-PL" b="1" kern="0" dirty="0">
                <a:solidFill>
                  <a:schemeClr val="bg1"/>
                </a:solidFill>
              </a:rPr>
              <a:t>odnosov </a:t>
            </a:r>
            <a:r>
              <a:rPr lang="pl-PL" kern="0" dirty="0">
                <a:solidFill>
                  <a:schemeClr val="bg1"/>
                </a:solidFill>
              </a:rPr>
              <a:t>v sistemu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3" name="Afbeelding 22" descr="Afbeelding met tekst&#10;&#10;Automatisch gegenereerde beschrijving">
            <a:extLst>
              <a:ext uri="{FF2B5EF4-FFF2-40B4-BE49-F238E27FC236}">
                <a16:creationId xmlns:a16="http://schemas.microsoft.com/office/drawing/2014/main" id="{1806AE2B-7F0B-4E24-8338-3781375F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62" y="1811326"/>
            <a:ext cx="5078401" cy="3701977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544B78B-CAB3-4866-B768-7682CD1BCAF3}"/>
              </a:ext>
            </a:extLst>
          </p:cNvPr>
          <p:cNvSpPr txBox="1"/>
          <p:nvPr/>
        </p:nvSpPr>
        <p:spPr>
          <a:xfrm>
            <a:off x="2394278" y="1251683"/>
            <a:ext cx="538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AKIS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 </a:t>
            </a:r>
            <a:r>
              <a:rPr lang="en-GB" kern="0" dirty="0" err="1">
                <a:solidFill>
                  <a:srgbClr val="C00000"/>
                </a:solidFill>
              </a:rPr>
              <a:t>Sistem</a:t>
            </a:r>
            <a:r>
              <a:rPr lang="en-GB" kern="0" dirty="0">
                <a:solidFill>
                  <a:srgbClr val="C00000"/>
                </a:solidFill>
              </a:rPr>
              <a:t> </a:t>
            </a:r>
            <a:r>
              <a:rPr lang="en-GB" kern="0" dirty="0" err="1">
                <a:solidFill>
                  <a:srgbClr val="C00000"/>
                </a:solidFill>
              </a:rPr>
              <a:t>znanja</a:t>
            </a:r>
            <a:r>
              <a:rPr lang="en-GB" kern="0" dirty="0">
                <a:solidFill>
                  <a:srgbClr val="C00000"/>
                </a:solidFill>
              </a:rPr>
              <a:t> in </a:t>
            </a:r>
            <a:r>
              <a:rPr lang="en-GB" kern="0" dirty="0" err="1">
                <a:solidFill>
                  <a:srgbClr val="C00000"/>
                </a:solidFill>
              </a:rPr>
              <a:t>informacij</a:t>
            </a:r>
            <a:r>
              <a:rPr lang="en-GB" kern="0" dirty="0">
                <a:solidFill>
                  <a:srgbClr val="C00000"/>
                </a:solidFill>
              </a:rPr>
              <a:t> v </a:t>
            </a:r>
            <a:r>
              <a:rPr lang="en-GB" kern="0" dirty="0" err="1">
                <a:solidFill>
                  <a:srgbClr val="C00000"/>
                </a:solidFill>
              </a:rPr>
              <a:t>kmetijstvu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1A14A49-521D-4E3B-BA31-89C0CE37581B}"/>
              </a:ext>
            </a:extLst>
          </p:cNvPr>
          <p:cNvGrpSpPr/>
          <p:nvPr/>
        </p:nvGrpSpPr>
        <p:grpSpPr>
          <a:xfrm>
            <a:off x="9011816" y="75422"/>
            <a:ext cx="3032680" cy="2972885"/>
            <a:chOff x="9011816" y="75422"/>
            <a:chExt cx="3032680" cy="2972885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0C22FFB9-FB50-439A-97F7-4ED4CDC1DAD2}"/>
                </a:ext>
              </a:extLst>
            </p:cNvPr>
            <p:cNvSpPr/>
            <p:nvPr/>
          </p:nvSpPr>
          <p:spPr>
            <a:xfrm>
              <a:off x="10402481" y="2622394"/>
              <a:ext cx="1580864" cy="425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Doseganje soglasja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D5F7BCF0-CCE5-432C-A9E8-EB9CAC99A6B1}"/>
                </a:ext>
              </a:extLst>
            </p:cNvPr>
            <p:cNvGrpSpPr/>
            <p:nvPr/>
          </p:nvGrpSpPr>
          <p:grpSpPr>
            <a:xfrm>
              <a:off x="9011816" y="75422"/>
              <a:ext cx="3032680" cy="2755144"/>
              <a:chOff x="9006148" y="80792"/>
              <a:chExt cx="3032680" cy="2755144"/>
            </a:xfrm>
          </p:grpSpPr>
          <p:pic>
            <p:nvPicPr>
              <p:cNvPr id="27" name="Picture 2" descr="https://d30y9cdsu7xlg0.cloudfront.net/png/75781-200.png">
                <a:extLst>
                  <a:ext uri="{FF2B5EF4-FFF2-40B4-BE49-F238E27FC236}">
                    <a16:creationId xmlns:a16="http://schemas.microsoft.com/office/drawing/2014/main" id="{DBFF9CCD-718C-4DB4-A899-3BB264C45C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8072" y="2073866"/>
                <a:ext cx="787273" cy="762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E691873-EF49-4CF0-B9AA-351B46AD7B29}"/>
                  </a:ext>
                </a:extLst>
              </p:cNvPr>
              <p:cNvGrpSpPr/>
              <p:nvPr/>
            </p:nvGrpSpPr>
            <p:grpSpPr>
              <a:xfrm>
                <a:off x="9006148" y="341975"/>
                <a:ext cx="2762006" cy="1819415"/>
                <a:chOff x="8511255" y="2898519"/>
                <a:chExt cx="3087357" cy="2302545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D0C49B45-42C8-498D-B796-F9EFA5F8E26D}"/>
                    </a:ext>
                  </a:extLst>
                </p:cNvPr>
                <p:cNvSpPr/>
                <p:nvPr/>
              </p:nvSpPr>
              <p:spPr>
                <a:xfrm>
                  <a:off x="8528552" y="2898519"/>
                  <a:ext cx="3070060" cy="2302545"/>
                </a:xfrm>
                <a:prstGeom prst="rect">
                  <a:avLst/>
                </a:prstGeom>
                <a:solidFill>
                  <a:srgbClr val="ACC77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0E0A43B6-E587-4377-8866-99B450F0C33B}"/>
                    </a:ext>
                  </a:extLst>
                </p:cNvPr>
                <p:cNvSpPr/>
                <p:nvPr/>
              </p:nvSpPr>
              <p:spPr>
                <a:xfrm>
                  <a:off x="8511255" y="4581927"/>
                  <a:ext cx="3070060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l-SI" sz="1600" b="1" kern="0" dirty="0">
                      <a:solidFill>
                        <a:schemeClr val="bg1"/>
                      </a:solidFill>
                      <a:latin typeface="Calibri" panose="020F0502020204030204"/>
                    </a:rPr>
                    <a:t>s</a:t>
                  </a:r>
                  <a:r>
                    <a:rPr lang="sl-SI" sz="1600" b="1" kern="0" dirty="0" smtClean="0">
                      <a:solidFill>
                        <a:schemeClr val="bg1"/>
                      </a:solidFill>
                      <a:latin typeface="Calibri" panose="020F0502020204030204"/>
                    </a:rPr>
                    <a:t>prejeta resnica</a:t>
                  </a:r>
                  <a:endParaRPr kumimoji="0" lang="nl-NL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2" name="Picture 8" descr="https://encrypted-tbn0.gstatic.com/images?q=tbn:ANd9GcQVhOn300Ns-81jEuxcMk-dA2qPNnay4hRzsQaVA9i43KUYW2CM6w">
                  <a:extLst>
                    <a:ext uri="{FF2B5EF4-FFF2-40B4-BE49-F238E27FC236}">
                      <a16:creationId xmlns:a16="http://schemas.microsoft.com/office/drawing/2014/main" id="{DA559320-4566-4F67-B21C-2D6EE8DFB3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9038" y="3864068"/>
                  <a:ext cx="1268141" cy="1268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8402DC62-B9F4-45E5-8B38-DF3F7DE106ED}"/>
                    </a:ext>
                  </a:extLst>
                </p:cNvPr>
                <p:cNvSpPr/>
                <p:nvPr/>
              </p:nvSpPr>
              <p:spPr>
                <a:xfrm>
                  <a:off x="9203109" y="4300789"/>
                  <a:ext cx="2354133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l-SI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Znanje je</a:t>
                  </a:r>
                  <a:endParaRPr kumimoji="0" lang="nl-NL" sz="1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4F6F1235-FD88-47B2-B0E8-779FFA9EA5AD}"/>
                  </a:ext>
                </a:extLst>
              </p:cNvPr>
              <p:cNvGrpSpPr/>
              <p:nvPr/>
            </p:nvGrpSpPr>
            <p:grpSpPr>
              <a:xfrm>
                <a:off x="9138532" y="80792"/>
                <a:ext cx="2900296" cy="1124997"/>
                <a:chOff x="8030387" y="1215092"/>
                <a:chExt cx="3900304" cy="1512890"/>
              </a:xfrm>
            </p:grpSpPr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059DD0C8-BAC5-436E-8181-B9CE6EC20324}"/>
                    </a:ext>
                  </a:extLst>
                </p:cNvPr>
                <p:cNvSpPr/>
                <p:nvPr/>
              </p:nvSpPr>
              <p:spPr>
                <a:xfrm>
                  <a:off x="8450888" y="2216248"/>
                  <a:ext cx="3070060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l-SI" sz="2400" b="0" i="0" u="none" strike="noStrike" kern="0" cap="none" spc="0" normalizeH="0" baseline="0" noProof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vas</a:t>
                  </a:r>
                  <a:endParaRPr kumimoji="0" lang="nl-NL" sz="2400" b="0" i="0" u="none" strike="noStrike" kern="0" cap="none" spc="0" normalizeH="0" baseline="0" noProof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" name="Picture 2" descr="https://d30y9cdsu7xlg0.cloudfront.net/png/27837-200.png">
                  <a:extLst>
                    <a:ext uri="{FF2B5EF4-FFF2-40B4-BE49-F238E27FC236}">
                      <a16:creationId xmlns:a16="http://schemas.microsoft.com/office/drawing/2014/main" id="{5C970220-5372-47CF-9D1A-E1F4CEC3D6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4455" y="1215092"/>
                  <a:ext cx="1426236" cy="1426236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B21072D4-ADC6-49D2-BC27-214D49643285}"/>
                    </a:ext>
                  </a:extLst>
                </p:cNvPr>
                <p:cNvSpPr/>
                <p:nvPr/>
              </p:nvSpPr>
              <p:spPr>
                <a:xfrm>
                  <a:off x="8030387" y="1729374"/>
                  <a:ext cx="2354134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l-SI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Svet je</a:t>
                  </a:r>
                  <a:endParaRPr kumimoji="0" lang="nl-NL" sz="1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F9F680A9-921F-4ECE-B244-50F3FC41F212}"/>
              </a:ext>
            </a:extLst>
          </p:cNvPr>
          <p:cNvSpPr txBox="1"/>
          <p:nvPr/>
        </p:nvSpPr>
        <p:spPr>
          <a:xfrm>
            <a:off x="7317137" y="3623068"/>
            <a:ext cx="288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Raziskave kmetijskih sistemov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1712455-081C-4AC4-8438-6A090E452294}"/>
              </a:ext>
            </a:extLst>
          </p:cNvPr>
          <p:cNvSpPr txBox="1"/>
          <p:nvPr/>
        </p:nvSpPr>
        <p:spPr>
          <a:xfrm>
            <a:off x="7350519" y="5258627"/>
            <a:ext cx="288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pl-PL" kern="0" dirty="0">
                <a:solidFill>
                  <a:schemeClr val="bg1"/>
                </a:solidFill>
              </a:rPr>
              <a:t>Sodelovalne metode za skupno učenje 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5BFF34E-6D98-4FD3-8431-81493A6574F6}"/>
              </a:ext>
            </a:extLst>
          </p:cNvPr>
          <p:cNvSpPr txBox="1"/>
          <p:nvPr/>
        </p:nvSpPr>
        <p:spPr>
          <a:xfrm>
            <a:off x="2661089" y="-173018"/>
            <a:ext cx="57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Štirje</a:t>
            </a:r>
            <a:r>
              <a:rPr lang="en-GB" sz="2000" dirty="0"/>
              <a:t>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trendi</a:t>
            </a:r>
            <a:r>
              <a:rPr lang="en-GB" sz="3600" dirty="0"/>
              <a:t>		</a:t>
            </a:r>
            <a:r>
              <a:rPr lang="en-GB" sz="1400" i="1" dirty="0" err="1"/>
              <a:t>Kratka</a:t>
            </a:r>
            <a:r>
              <a:rPr lang="en-GB" sz="1400" i="1" dirty="0"/>
              <a:t> </a:t>
            </a:r>
            <a:r>
              <a:rPr lang="en-GB" sz="1400" i="1" dirty="0" err="1"/>
              <a:t>zgodovina</a:t>
            </a:r>
            <a:r>
              <a:rPr lang="en-GB" sz="1400" i="1" dirty="0"/>
              <a:t> </a:t>
            </a:r>
            <a:r>
              <a:rPr lang="en-GB" sz="1400" i="1" dirty="0" err="1"/>
              <a:t>podpore</a:t>
            </a:r>
            <a:r>
              <a:rPr lang="en-GB" sz="1400" i="1" dirty="0"/>
              <a:t> </a:t>
            </a:r>
            <a:r>
              <a:rPr lang="en-GB" sz="1400" i="1" dirty="0" err="1"/>
              <a:t>inovacijam</a:t>
            </a:r>
            <a:endParaRPr lang="en-GB" sz="1400" i="1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08269B0-542C-4E64-A609-7A3359D4C063}"/>
              </a:ext>
            </a:extLst>
          </p:cNvPr>
          <p:cNvSpPr txBox="1"/>
          <p:nvPr/>
        </p:nvSpPr>
        <p:spPr>
          <a:xfrm>
            <a:off x="6424068" y="4378583"/>
            <a:ext cx="406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ZNANJE </a:t>
            </a:r>
            <a:r>
              <a:rPr lang="en-GB" dirty="0" err="1">
                <a:solidFill>
                  <a:srgbClr val="C00000"/>
                </a:solidFill>
              </a:rPr>
              <a:t>nastaja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iz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stikov</a:t>
            </a:r>
            <a:endParaRPr lang="sl-SI" dirty="0" smtClean="0">
              <a:solidFill>
                <a:srgbClr val="C00000"/>
              </a:solidFill>
            </a:endParaRPr>
          </a:p>
          <a:p>
            <a:r>
              <a:rPr lang="pt-BR" b="1" i="1" dirty="0">
                <a:solidFill>
                  <a:schemeClr val="bg1"/>
                </a:solidFill>
              </a:rPr>
              <a:t>Raziskave na področju transdisciplinarnega delovanja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8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 descr="Afbeelding met tekst&#10;&#10;Automatisch gegenereerde beschrijving">
            <a:extLst>
              <a:ext uri="{FF2B5EF4-FFF2-40B4-BE49-F238E27FC236}">
                <a16:creationId xmlns:a16="http://schemas.microsoft.com/office/drawing/2014/main" id="{1806AE2B-7F0B-4E24-8338-3781375F9E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72496" cy="1729467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B1A14A49-521D-4E3B-BA31-89C0CE37581B}"/>
              </a:ext>
            </a:extLst>
          </p:cNvPr>
          <p:cNvGrpSpPr/>
          <p:nvPr/>
        </p:nvGrpSpPr>
        <p:grpSpPr>
          <a:xfrm>
            <a:off x="9094764" y="3695952"/>
            <a:ext cx="3032680" cy="2972885"/>
            <a:chOff x="9011816" y="75422"/>
            <a:chExt cx="3032680" cy="2972885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0C22FFB9-FB50-439A-97F7-4ED4CDC1DAD2}"/>
                </a:ext>
              </a:extLst>
            </p:cNvPr>
            <p:cNvSpPr/>
            <p:nvPr/>
          </p:nvSpPr>
          <p:spPr>
            <a:xfrm>
              <a:off x="10402481" y="2622394"/>
              <a:ext cx="1580864" cy="4259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Doseganje soglasja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D5F7BCF0-CCE5-432C-A9E8-EB9CAC99A6B1}"/>
                </a:ext>
              </a:extLst>
            </p:cNvPr>
            <p:cNvGrpSpPr/>
            <p:nvPr/>
          </p:nvGrpSpPr>
          <p:grpSpPr>
            <a:xfrm>
              <a:off x="9011816" y="75422"/>
              <a:ext cx="3032680" cy="2755144"/>
              <a:chOff x="9006148" y="80792"/>
              <a:chExt cx="3032680" cy="2755144"/>
            </a:xfrm>
          </p:grpSpPr>
          <p:pic>
            <p:nvPicPr>
              <p:cNvPr id="27" name="Picture 2" descr="https://d30y9cdsu7xlg0.cloudfront.net/png/75781-200.png">
                <a:extLst>
                  <a:ext uri="{FF2B5EF4-FFF2-40B4-BE49-F238E27FC236}">
                    <a16:creationId xmlns:a16="http://schemas.microsoft.com/office/drawing/2014/main" id="{DBFF9CCD-718C-4DB4-A899-3BB264C45C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8072" y="2073866"/>
                <a:ext cx="787273" cy="762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Groep 28">
                <a:extLst>
                  <a:ext uri="{FF2B5EF4-FFF2-40B4-BE49-F238E27FC236}">
                    <a16:creationId xmlns:a16="http://schemas.microsoft.com/office/drawing/2014/main" id="{6E691873-EF49-4CF0-B9AA-351B46AD7B29}"/>
                  </a:ext>
                </a:extLst>
              </p:cNvPr>
              <p:cNvGrpSpPr/>
              <p:nvPr/>
            </p:nvGrpSpPr>
            <p:grpSpPr>
              <a:xfrm>
                <a:off x="9006148" y="341975"/>
                <a:ext cx="2762006" cy="1819415"/>
                <a:chOff x="8511255" y="2898519"/>
                <a:chExt cx="3087357" cy="2302545"/>
              </a:xfrm>
            </p:grpSpPr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D0C49B45-42C8-498D-B796-F9EFA5F8E26D}"/>
                    </a:ext>
                  </a:extLst>
                </p:cNvPr>
                <p:cNvSpPr/>
                <p:nvPr/>
              </p:nvSpPr>
              <p:spPr>
                <a:xfrm>
                  <a:off x="8528552" y="2898519"/>
                  <a:ext cx="3070060" cy="2302545"/>
                </a:xfrm>
                <a:prstGeom prst="rect">
                  <a:avLst/>
                </a:prstGeom>
                <a:solidFill>
                  <a:srgbClr val="ACC77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0E0A43B6-E587-4377-8866-99B450F0C33B}"/>
                    </a:ext>
                  </a:extLst>
                </p:cNvPr>
                <p:cNvSpPr/>
                <p:nvPr/>
              </p:nvSpPr>
              <p:spPr>
                <a:xfrm>
                  <a:off x="8511255" y="4581927"/>
                  <a:ext cx="3070060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l-SI" sz="1600" b="1" kern="0" dirty="0">
                      <a:solidFill>
                        <a:schemeClr val="bg1"/>
                      </a:solidFill>
                      <a:latin typeface="Calibri" panose="020F0502020204030204"/>
                    </a:rPr>
                    <a:t>s</a:t>
                  </a:r>
                  <a:r>
                    <a:rPr lang="sl-SI" sz="1600" b="1" kern="0" dirty="0" smtClean="0">
                      <a:solidFill>
                        <a:schemeClr val="bg1"/>
                      </a:solidFill>
                      <a:latin typeface="Calibri" panose="020F0502020204030204"/>
                    </a:rPr>
                    <a:t>prejeta resnica</a:t>
                  </a:r>
                  <a:endParaRPr kumimoji="0" lang="nl-NL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2" name="Picture 8" descr="https://encrypted-tbn0.gstatic.com/images?q=tbn:ANd9GcQVhOn300Ns-81jEuxcMk-dA2qPNnay4hRzsQaVA9i43KUYW2CM6w">
                  <a:extLst>
                    <a:ext uri="{FF2B5EF4-FFF2-40B4-BE49-F238E27FC236}">
                      <a16:creationId xmlns:a16="http://schemas.microsoft.com/office/drawing/2014/main" id="{DA559320-4566-4F67-B21C-2D6EE8DFB3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9038" y="3864068"/>
                  <a:ext cx="1268141" cy="1268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8402DC62-B9F4-45E5-8B38-DF3F7DE106ED}"/>
                    </a:ext>
                  </a:extLst>
                </p:cNvPr>
                <p:cNvSpPr/>
                <p:nvPr/>
              </p:nvSpPr>
              <p:spPr>
                <a:xfrm>
                  <a:off x="9203109" y="4300789"/>
                  <a:ext cx="2354133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l-SI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Znanje je</a:t>
                  </a:r>
                  <a:endParaRPr kumimoji="0" lang="nl-NL" sz="1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4F6F1235-FD88-47B2-B0E8-779FFA9EA5AD}"/>
                  </a:ext>
                </a:extLst>
              </p:cNvPr>
              <p:cNvGrpSpPr/>
              <p:nvPr/>
            </p:nvGrpSpPr>
            <p:grpSpPr>
              <a:xfrm>
                <a:off x="9138531" y="80792"/>
                <a:ext cx="2900297" cy="1124997"/>
                <a:chOff x="8030387" y="1215092"/>
                <a:chExt cx="3900306" cy="1512890"/>
              </a:xfrm>
            </p:grpSpPr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059DD0C8-BAC5-436E-8181-B9CE6EC20324}"/>
                    </a:ext>
                  </a:extLst>
                </p:cNvPr>
                <p:cNvSpPr/>
                <p:nvPr/>
              </p:nvSpPr>
              <p:spPr>
                <a:xfrm>
                  <a:off x="8450888" y="2216248"/>
                  <a:ext cx="3070060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l-SI" sz="2400" b="0" i="0" u="none" strike="noStrike" kern="0" cap="none" spc="0" normalizeH="0" baseline="0" noProof="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vas</a:t>
                  </a:r>
                  <a:endParaRPr kumimoji="0" lang="nl-NL" sz="2400" b="0" i="0" u="none" strike="noStrike" kern="0" cap="none" spc="0" normalizeH="0" baseline="0" noProof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" name="Picture 2" descr="https://d30y9cdsu7xlg0.cloudfront.net/png/27837-200.png">
                  <a:extLst>
                    <a:ext uri="{FF2B5EF4-FFF2-40B4-BE49-F238E27FC236}">
                      <a16:creationId xmlns:a16="http://schemas.microsoft.com/office/drawing/2014/main" id="{5C970220-5372-47CF-9D1A-E1F4CEC3D6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srgbClr val="70AD47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4457" y="1215092"/>
                  <a:ext cx="1426236" cy="1426236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B21072D4-ADC6-49D2-BC27-214D49643285}"/>
                    </a:ext>
                  </a:extLst>
                </p:cNvPr>
                <p:cNvSpPr/>
                <p:nvPr/>
              </p:nvSpPr>
              <p:spPr>
                <a:xfrm>
                  <a:off x="8030387" y="1729374"/>
                  <a:ext cx="2354134" cy="51173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l-SI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Svet je</a:t>
                  </a:r>
                  <a:endParaRPr kumimoji="0" lang="nl-NL" sz="1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0" name="Tekstvak 39">
            <a:extLst>
              <a:ext uri="{FF2B5EF4-FFF2-40B4-BE49-F238E27FC236}">
                <a16:creationId xmlns:a16="http://schemas.microsoft.com/office/drawing/2014/main" id="{9AE2B760-5741-4178-91A3-3BF07BB0EDBE}"/>
              </a:ext>
            </a:extLst>
          </p:cNvPr>
          <p:cNvSpPr txBox="1"/>
          <p:nvPr/>
        </p:nvSpPr>
        <p:spPr>
          <a:xfrm>
            <a:off x="2645577" y="290940"/>
            <a:ext cx="638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3600" b="1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Nizozemski</a:t>
            </a:r>
            <a:r>
              <a:rPr lang="en-GB" sz="36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b="1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dejavniki</a:t>
            </a:r>
            <a:r>
              <a:rPr lang="en-GB" sz="36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b="1" dirty="0" err="1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uspešnosti</a:t>
            </a:r>
            <a:endParaRPr lang="sl-SI" sz="3600" b="1" dirty="0" smtClean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  <a:p>
            <a:pPr lvl="0" defTabSz="914400">
              <a:defRPr/>
            </a:pPr>
            <a:r>
              <a:rPr lang="en-GB" sz="2000" b="1" i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GB" sz="2000" b="1" i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povojnem</a:t>
            </a:r>
            <a:r>
              <a:rPr lang="en-GB" sz="2000" b="1" i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b="1" i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obdobju</a:t>
            </a:r>
            <a:endParaRPr lang="en-GB" sz="2000" b="1" i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E9768C6B-F8C6-4625-98A8-F31CB4B33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916226" y="-59381"/>
            <a:ext cx="1982514" cy="198251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51A5688-23EE-437F-8509-4DC2B8126718}"/>
              </a:ext>
            </a:extLst>
          </p:cNvPr>
          <p:cNvSpPr txBox="1"/>
          <p:nvPr/>
        </p:nvSpPr>
        <p:spPr>
          <a:xfrm>
            <a:off x="2501650" y="1446470"/>
            <a:ext cx="670396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err="1" smtClean="0"/>
              <a:t>Močne</a:t>
            </a:r>
            <a:r>
              <a:rPr lang="en-GB" sz="2400" dirty="0" smtClean="0"/>
              <a:t> </a:t>
            </a:r>
            <a:r>
              <a:rPr lang="en-GB" sz="2400" dirty="0" err="1"/>
              <a:t>organizacije</a:t>
            </a:r>
            <a:r>
              <a:rPr lang="en-GB" sz="2400" dirty="0"/>
              <a:t> </a:t>
            </a:r>
            <a:r>
              <a:rPr lang="en-GB" sz="2400" dirty="0" err="1"/>
              <a:t>kmetov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err="1" smtClean="0"/>
              <a:t>Delitev</a:t>
            </a:r>
            <a:r>
              <a:rPr lang="en-GB" sz="2400" dirty="0" smtClean="0"/>
              <a:t> </a:t>
            </a:r>
            <a:r>
              <a:rPr lang="en-GB" sz="2400" dirty="0" err="1"/>
              <a:t>odgovornosti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err="1" smtClean="0"/>
              <a:t>Močen</a:t>
            </a:r>
            <a:r>
              <a:rPr lang="en-GB" sz="2400" dirty="0" smtClean="0"/>
              <a:t> </a:t>
            </a:r>
            <a:r>
              <a:rPr lang="en-GB" sz="2400" dirty="0" err="1"/>
              <a:t>občutek</a:t>
            </a:r>
            <a:r>
              <a:rPr lang="en-GB" sz="2400" dirty="0"/>
              <a:t> </a:t>
            </a:r>
            <a:r>
              <a:rPr lang="en-GB" sz="2400" dirty="0" err="1"/>
              <a:t>medsebojne</a:t>
            </a:r>
            <a:r>
              <a:rPr lang="en-GB" sz="2400" dirty="0"/>
              <a:t> </a:t>
            </a:r>
            <a:r>
              <a:rPr lang="en-GB" sz="2400" dirty="0" err="1"/>
              <a:t>odvisnosti</a:t>
            </a:r>
            <a:r>
              <a:rPr lang="en-GB" sz="2400" dirty="0"/>
              <a:t> (</a:t>
            </a:r>
            <a:r>
              <a:rPr lang="en-GB" sz="2400" dirty="0" err="1"/>
              <a:t>svetovni</a:t>
            </a:r>
            <a:r>
              <a:rPr lang="en-GB" sz="2400" dirty="0"/>
              <a:t> </a:t>
            </a:r>
            <a:r>
              <a:rPr lang="en-GB" sz="2400" dirty="0" err="1"/>
              <a:t>trg</a:t>
            </a:r>
            <a:r>
              <a:rPr lang="en-GB" sz="2400" dirty="0"/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err="1" smtClean="0"/>
              <a:t>Odprti</a:t>
            </a:r>
            <a:r>
              <a:rPr lang="en-GB" sz="2400" dirty="0" smtClean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znanja</a:t>
            </a:r>
            <a:r>
              <a:rPr lang="en-GB" sz="2400" dirty="0"/>
              <a:t>: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	</a:t>
            </a:r>
            <a:r>
              <a:rPr lang="en-GB" sz="2400" dirty="0" err="1"/>
              <a:t>raziskave</a:t>
            </a:r>
            <a:r>
              <a:rPr lang="en-GB" sz="2400" dirty="0"/>
              <a:t> – </a:t>
            </a:r>
            <a:r>
              <a:rPr lang="en-GB" sz="2400" dirty="0" err="1"/>
              <a:t>svetovanje</a:t>
            </a:r>
            <a:r>
              <a:rPr lang="en-GB" sz="2400" dirty="0"/>
              <a:t> – </a:t>
            </a:r>
            <a:r>
              <a:rPr lang="en-GB" sz="2400" dirty="0" err="1"/>
              <a:t>izobraževanje</a:t>
            </a:r>
            <a:r>
              <a:rPr lang="en-GB" sz="2400" dirty="0"/>
              <a:t> </a:t>
            </a:r>
            <a:r>
              <a:rPr lang="en-GB" sz="2400" dirty="0" err="1"/>
              <a:t>kot</a:t>
            </a:r>
            <a:r>
              <a:rPr lang="en-GB" sz="2400" dirty="0"/>
              <a:t> </a:t>
            </a:r>
            <a:r>
              <a:rPr lang="en-GB" sz="2400" dirty="0" err="1"/>
              <a:t>storitve</a:t>
            </a:r>
            <a:r>
              <a:rPr lang="en-GB" sz="2400" dirty="0"/>
              <a:t> </a:t>
            </a:r>
            <a:r>
              <a:rPr lang="en-GB" sz="2400" dirty="0" err="1"/>
              <a:t>ministrstva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kmetijstvo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err="1" smtClean="0"/>
              <a:t>Javna</a:t>
            </a:r>
            <a:r>
              <a:rPr lang="en-GB" sz="2400" dirty="0" smtClean="0"/>
              <a:t> </a:t>
            </a:r>
            <a:r>
              <a:rPr lang="en-GB" sz="2400" dirty="0" err="1"/>
              <a:t>svetovalna</a:t>
            </a:r>
            <a:r>
              <a:rPr lang="en-GB" sz="2400" dirty="0"/>
              <a:t> </a:t>
            </a:r>
            <a:r>
              <a:rPr lang="en-GB" sz="2400" dirty="0" err="1"/>
              <a:t>služba</a:t>
            </a:r>
            <a:r>
              <a:rPr lang="en-GB" sz="2400" dirty="0"/>
              <a:t> </a:t>
            </a:r>
            <a:r>
              <a:rPr lang="en-GB" sz="2400" dirty="0" err="1"/>
              <a:t>vzdržuje</a:t>
            </a:r>
            <a:r>
              <a:rPr lang="en-GB" sz="2400" dirty="0"/>
              <a:t> </a:t>
            </a:r>
            <a:r>
              <a:rPr lang="en-GB" sz="2400" dirty="0" err="1"/>
              <a:t>povezave</a:t>
            </a:r>
            <a:r>
              <a:rPr lang="en-GB" sz="2400" dirty="0"/>
              <a:t> v </a:t>
            </a:r>
            <a:r>
              <a:rPr lang="en-GB" sz="2400" dirty="0" err="1"/>
              <a:t>sistemu</a:t>
            </a:r>
            <a:r>
              <a:rPr lang="en-GB" sz="2400" dirty="0"/>
              <a:t> </a:t>
            </a:r>
            <a:r>
              <a:rPr lang="en-GB" sz="2400" dirty="0" err="1"/>
              <a:t>znanja</a:t>
            </a:r>
            <a:r>
              <a:rPr lang="en-GB" sz="2400" dirty="0"/>
              <a:t> (</a:t>
            </a:r>
            <a:r>
              <a:rPr lang="en-GB" sz="2400" dirty="0" err="1"/>
              <a:t>lepilo</a:t>
            </a:r>
            <a:r>
              <a:rPr lang="en-GB" sz="2400" dirty="0"/>
              <a:t>)</a:t>
            </a:r>
            <a:endParaRPr lang="en-GB" sz="2400" dirty="0"/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BEB5C259-AC0F-43AB-ADFC-49DAB659457A}"/>
              </a:ext>
            </a:extLst>
          </p:cNvPr>
          <p:cNvGrpSpPr/>
          <p:nvPr/>
        </p:nvGrpSpPr>
        <p:grpSpPr>
          <a:xfrm>
            <a:off x="125707" y="5287323"/>
            <a:ext cx="4289300" cy="1428259"/>
            <a:chOff x="246981" y="1207631"/>
            <a:chExt cx="4289300" cy="1428259"/>
          </a:xfrm>
        </p:grpSpPr>
        <p:sp>
          <p:nvSpPr>
            <p:cNvPr id="50" name="Rechthoek: afgeronde hoeken 49">
              <a:extLst>
                <a:ext uri="{FF2B5EF4-FFF2-40B4-BE49-F238E27FC236}">
                  <a16:creationId xmlns:a16="http://schemas.microsoft.com/office/drawing/2014/main" id="{06671A18-AAE2-4AB2-86C0-13B4F701170D}"/>
                </a:ext>
              </a:extLst>
            </p:cNvPr>
            <p:cNvSpPr/>
            <p:nvPr/>
          </p:nvSpPr>
          <p:spPr>
            <a:xfrm>
              <a:off x="246981" y="1207631"/>
              <a:ext cx="4289300" cy="1428259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25790708-4A4F-42CC-9020-8B3C4AFA9B6B}"/>
                </a:ext>
              </a:extLst>
            </p:cNvPr>
            <p:cNvGrpSpPr/>
            <p:nvPr/>
          </p:nvGrpSpPr>
          <p:grpSpPr>
            <a:xfrm>
              <a:off x="375078" y="1255733"/>
              <a:ext cx="4141883" cy="1358900"/>
              <a:chOff x="375078" y="1255733"/>
              <a:chExt cx="4141883" cy="1358900"/>
            </a:xfrm>
          </p:grpSpPr>
          <p:pic>
            <p:nvPicPr>
              <p:cNvPr id="52" name="Afbeelding 51">
                <a:extLst>
                  <a:ext uri="{FF2B5EF4-FFF2-40B4-BE49-F238E27FC236}">
                    <a16:creationId xmlns:a16="http://schemas.microsoft.com/office/drawing/2014/main" id="{8BD10FDD-6ABC-42C5-9B75-23F69AC8D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10"/>
                  </a:ext>
                </a:extLst>
              </a:blip>
              <a:stretch>
                <a:fillRect/>
              </a:stretch>
            </p:blipFill>
            <p:spPr>
              <a:xfrm>
                <a:off x="375078" y="1255733"/>
                <a:ext cx="1016000" cy="1358900"/>
              </a:xfrm>
              <a:prstGeom prst="rect">
                <a:avLst/>
              </a:prstGeom>
            </p:spPr>
          </p:pic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E1230CE2-4AF8-4E65-9CDB-3FD3601BBDA9}"/>
                  </a:ext>
                </a:extLst>
              </p:cNvPr>
              <p:cNvSpPr txBox="1"/>
              <p:nvPr/>
            </p:nvSpPr>
            <p:spPr>
              <a:xfrm>
                <a:off x="1410397" y="1364233"/>
                <a:ext cx="31065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Mansholt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: </a:t>
                </a:r>
                <a:r>
                  <a:rPr lang="en-GB" sz="2000" kern="0" dirty="0">
                    <a:solidFill>
                      <a:prstClr val="white"/>
                    </a:solidFill>
                  </a:rPr>
                  <a:t>»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Povprečna</a:t>
                </a:r>
                <a:r>
                  <a:rPr lang="en-GB" sz="2000" i="1" kern="0" dirty="0">
                    <a:solidFill>
                      <a:prstClr val="white"/>
                    </a:solidFill>
                  </a:rPr>
                  <a:t> 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družinska</a:t>
                </a:r>
                <a:r>
                  <a:rPr lang="en-GB" sz="2000" i="1" kern="0" dirty="0">
                    <a:solidFill>
                      <a:prstClr val="white"/>
                    </a:solidFill>
                  </a:rPr>
                  <a:t> 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kmetija</a:t>
                </a:r>
                <a:r>
                  <a:rPr lang="en-GB" sz="2000" i="1" kern="0" dirty="0">
                    <a:solidFill>
                      <a:prstClr val="white"/>
                    </a:solidFill>
                  </a:rPr>
                  <a:t> bi 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morala</a:t>
                </a:r>
                <a:r>
                  <a:rPr lang="en-GB" sz="2000" i="1" kern="0" dirty="0">
                    <a:solidFill>
                      <a:prstClr val="white"/>
                    </a:solidFill>
                  </a:rPr>
                  <a:t> 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imeti</a:t>
                </a:r>
                <a:r>
                  <a:rPr lang="en-GB" sz="2000" i="1" kern="0" dirty="0">
                    <a:solidFill>
                      <a:prstClr val="white"/>
                    </a:solidFill>
                  </a:rPr>
                  <a:t> 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dostojne</a:t>
                </a:r>
                <a:r>
                  <a:rPr lang="en-GB" sz="2000" i="1" kern="0" dirty="0">
                    <a:solidFill>
                      <a:prstClr val="white"/>
                    </a:solidFill>
                  </a:rPr>
                  <a:t> </a:t>
                </a:r>
                <a:r>
                  <a:rPr lang="en-GB" sz="2000" i="1" kern="0" dirty="0" err="1">
                    <a:solidFill>
                      <a:prstClr val="white"/>
                    </a:solidFill>
                  </a:rPr>
                  <a:t>prihodke</a:t>
                </a:r>
                <a:r>
                  <a:rPr lang="en-GB" sz="2000" kern="0" dirty="0" smtClean="0">
                    <a:solidFill>
                      <a:prstClr val="white"/>
                    </a:solidFill>
                  </a:rPr>
                  <a:t>«</a:t>
                </a:r>
                <a:endParaRPr kumimoji="0" lang="en-GB" sz="20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409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A14376CE-D482-4C2E-BE84-3B46C51F110E}"/>
              </a:ext>
            </a:extLst>
          </p:cNvPr>
          <p:cNvSpPr txBox="1"/>
          <p:nvPr/>
        </p:nvSpPr>
        <p:spPr>
          <a:xfrm>
            <a:off x="147457" y="488110"/>
            <a:ext cx="29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2400" b="1" kern="0" dirty="0" err="1">
                <a:solidFill>
                  <a:srgbClr val="92D050"/>
                </a:solidFill>
              </a:rPr>
              <a:t>Sistemski</a:t>
            </a:r>
            <a:r>
              <a:rPr lang="en-GB" sz="2400" b="1" kern="0" dirty="0">
                <a:solidFill>
                  <a:srgbClr val="92D050"/>
                </a:solidFill>
              </a:rPr>
              <a:t> </a:t>
            </a:r>
            <a:r>
              <a:rPr lang="en-GB" sz="2400" b="1" kern="0" dirty="0" err="1">
                <a:solidFill>
                  <a:srgbClr val="92D050"/>
                </a:solidFill>
              </a:rPr>
              <a:t>pristop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966DD-454F-487A-80F7-BEB03AB6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28" y="374291"/>
            <a:ext cx="1678756" cy="86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3 Forma libre">
            <a:extLst>
              <a:ext uri="{FF2B5EF4-FFF2-40B4-BE49-F238E27FC236}">
                <a16:creationId xmlns:a16="http://schemas.microsoft.com/office/drawing/2014/main" id="{7BF508EE-BC37-4BF3-84B7-D90932CF5AF2}"/>
              </a:ext>
            </a:extLst>
          </p:cNvPr>
          <p:cNvSpPr/>
          <p:nvPr/>
        </p:nvSpPr>
        <p:spPr>
          <a:xfrm>
            <a:off x="2965103" y="1476454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24 Forma libre">
            <a:extLst>
              <a:ext uri="{FF2B5EF4-FFF2-40B4-BE49-F238E27FC236}">
                <a16:creationId xmlns:a16="http://schemas.microsoft.com/office/drawing/2014/main" id="{CC3BF863-E809-41AF-B81A-53AB33CAB7F3}"/>
              </a:ext>
            </a:extLst>
          </p:cNvPr>
          <p:cNvSpPr/>
          <p:nvPr/>
        </p:nvSpPr>
        <p:spPr>
          <a:xfrm>
            <a:off x="3200748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25 Forma libre">
            <a:extLst>
              <a:ext uri="{FF2B5EF4-FFF2-40B4-BE49-F238E27FC236}">
                <a16:creationId xmlns:a16="http://schemas.microsoft.com/office/drawing/2014/main" id="{82E0D886-0386-4973-BBA6-3479F07FD4E3}"/>
              </a:ext>
            </a:extLst>
          </p:cNvPr>
          <p:cNvSpPr/>
          <p:nvPr/>
        </p:nvSpPr>
        <p:spPr>
          <a:xfrm>
            <a:off x="3199166" y="2214138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3445D8-10B5-4574-AA31-2375688D9448}"/>
              </a:ext>
            </a:extLst>
          </p:cNvPr>
          <p:cNvSpPr txBox="1"/>
          <p:nvPr/>
        </p:nvSpPr>
        <p:spPr>
          <a:xfrm>
            <a:off x="3275451" y="1572679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Biseri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23 Forma libre">
            <a:extLst>
              <a:ext uri="{FF2B5EF4-FFF2-40B4-BE49-F238E27FC236}">
                <a16:creationId xmlns:a16="http://schemas.microsoft.com/office/drawing/2014/main" id="{905D9128-42D1-46DE-A1AD-DF681DB0CBC8}"/>
              </a:ext>
            </a:extLst>
          </p:cNvPr>
          <p:cNvSpPr/>
          <p:nvPr/>
        </p:nvSpPr>
        <p:spPr>
          <a:xfrm>
            <a:off x="6022277" y="1475815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2" name="24 Forma libre">
            <a:extLst>
              <a:ext uri="{FF2B5EF4-FFF2-40B4-BE49-F238E27FC236}">
                <a16:creationId xmlns:a16="http://schemas.microsoft.com/office/drawing/2014/main" id="{0E0D847A-8CCB-447D-891A-708AC2D49F2E}"/>
              </a:ext>
            </a:extLst>
          </p:cNvPr>
          <p:cNvSpPr/>
          <p:nvPr/>
        </p:nvSpPr>
        <p:spPr>
          <a:xfrm>
            <a:off x="6350412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3" name="25 Forma libre">
            <a:extLst>
              <a:ext uri="{FF2B5EF4-FFF2-40B4-BE49-F238E27FC236}">
                <a16:creationId xmlns:a16="http://schemas.microsoft.com/office/drawing/2014/main" id="{F101E84D-B938-40F2-98A5-EC7B9592F564}"/>
              </a:ext>
            </a:extLst>
          </p:cNvPr>
          <p:cNvSpPr/>
          <p:nvPr/>
        </p:nvSpPr>
        <p:spPr>
          <a:xfrm>
            <a:off x="6331289" y="2205675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23 Forma libre">
            <a:extLst>
              <a:ext uri="{FF2B5EF4-FFF2-40B4-BE49-F238E27FC236}">
                <a16:creationId xmlns:a16="http://schemas.microsoft.com/office/drawing/2014/main" id="{3B9327DB-9652-4D3E-8C77-13D9923EFCE1}"/>
              </a:ext>
            </a:extLst>
          </p:cNvPr>
          <p:cNvSpPr/>
          <p:nvPr/>
        </p:nvSpPr>
        <p:spPr>
          <a:xfrm>
            <a:off x="9075463" y="1476454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5" name="24 Forma libre">
            <a:extLst>
              <a:ext uri="{FF2B5EF4-FFF2-40B4-BE49-F238E27FC236}">
                <a16:creationId xmlns:a16="http://schemas.microsoft.com/office/drawing/2014/main" id="{93FA92F9-1305-4862-B1D2-278D6626B172}"/>
              </a:ext>
            </a:extLst>
          </p:cNvPr>
          <p:cNvSpPr/>
          <p:nvPr/>
        </p:nvSpPr>
        <p:spPr>
          <a:xfrm>
            <a:off x="9311108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6" name="25 Forma libre">
            <a:extLst>
              <a:ext uri="{FF2B5EF4-FFF2-40B4-BE49-F238E27FC236}">
                <a16:creationId xmlns:a16="http://schemas.microsoft.com/office/drawing/2014/main" id="{AE855901-94C9-4C65-B1DD-2416D766CE3D}"/>
              </a:ext>
            </a:extLst>
          </p:cNvPr>
          <p:cNvSpPr/>
          <p:nvPr/>
        </p:nvSpPr>
        <p:spPr>
          <a:xfrm>
            <a:off x="9309526" y="2214138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305006-BC0B-4BD7-ABD0-64F320496C21}"/>
              </a:ext>
            </a:extLst>
          </p:cNvPr>
          <p:cNvSpPr txBox="1"/>
          <p:nvPr/>
        </p:nvSpPr>
        <p:spPr>
          <a:xfrm>
            <a:off x="6414115" y="1547823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Uganke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0BED23-9C66-4CC1-9753-82E0BE8A77E2}"/>
              </a:ext>
            </a:extLst>
          </p:cNvPr>
          <p:cNvSpPr txBox="1"/>
          <p:nvPr/>
        </p:nvSpPr>
        <p:spPr>
          <a:xfrm>
            <a:off x="9374567" y="1594471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Predlogi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Afbeelding 18" descr="... /_tLPpH-a_EEE/SuT4qJx4OKI/AAAAAAAAFqY/9ZmuVN1WUmA/s320/light-bulb.jpg">
            <a:extLst>
              <a:ext uri="{FF2B5EF4-FFF2-40B4-BE49-F238E27FC236}">
                <a16:creationId xmlns:a16="http://schemas.microsoft.com/office/drawing/2014/main" id="{363AF0A1-78D8-4D21-99C9-4FFD5D044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39" y="199830"/>
            <a:ext cx="907204" cy="1038226"/>
          </a:xfrm>
          <a:prstGeom prst="rect">
            <a:avLst/>
          </a:prstGeom>
        </p:spPr>
      </p:pic>
      <p:pic>
        <p:nvPicPr>
          <p:cNvPr id="23" name="Afbeelding 22" descr="Afbeelding met weekdier, binnen, ongewerveld, oester&#10;&#10;Automatisch gegenereerde beschrijving">
            <a:extLst>
              <a:ext uri="{FF2B5EF4-FFF2-40B4-BE49-F238E27FC236}">
                <a16:creationId xmlns:a16="http://schemas.microsoft.com/office/drawing/2014/main" id="{FD1725A5-85E6-4DD5-8B8C-C46CB3CF6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698411" y="195822"/>
            <a:ext cx="1496031" cy="1112143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94B5C034-BC01-46F4-9B17-5AB2F2F47DC1}"/>
              </a:ext>
            </a:extLst>
          </p:cNvPr>
          <p:cNvSpPr txBox="1"/>
          <p:nvPr/>
        </p:nvSpPr>
        <p:spPr>
          <a:xfrm>
            <a:off x="3124143" y="3129968"/>
            <a:ext cx="245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Znanje nastaja iz stikov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1B42E78-52A5-4CEF-9BA3-9C1CDE357FC5}"/>
              </a:ext>
            </a:extLst>
          </p:cNvPr>
          <p:cNvSpPr txBox="1"/>
          <p:nvPr/>
        </p:nvSpPr>
        <p:spPr>
          <a:xfrm>
            <a:off x="3122446" y="3831032"/>
            <a:ext cx="245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Pomen odprte komunikacije med ključnimi akterji</a:t>
            </a:r>
            <a:r>
              <a:rPr lang="en-GB" dirty="0" smtClean="0">
                <a:solidFill>
                  <a:srgbClr val="C00000"/>
                </a:solidFill>
              </a:rPr>
              <a:t>:</a:t>
            </a:r>
            <a:endParaRPr lang="en-GB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48E933B-E8F3-464F-ACDB-5BA194EB596D}"/>
              </a:ext>
            </a:extLst>
          </p:cNvPr>
          <p:cNvSpPr txBox="1"/>
          <p:nvPr/>
        </p:nvSpPr>
        <p:spPr>
          <a:xfrm>
            <a:off x="6248045" y="3816806"/>
            <a:ext cx="253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Soglasje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postane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breme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ko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gre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kompleksne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težave</a:t>
            </a:r>
            <a:r>
              <a:rPr lang="en-GB" dirty="0">
                <a:solidFill>
                  <a:srgbClr val="C00000"/>
                </a:solidFill>
              </a:rPr>
              <a:t> in </a:t>
            </a:r>
            <a:r>
              <a:rPr lang="en-GB" dirty="0" err="1">
                <a:solidFill>
                  <a:srgbClr val="C00000"/>
                </a:solidFill>
              </a:rPr>
              <a:t>navzkrižne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interese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5EF872D-EF00-42DF-BEBE-AEC79F5D4E36}"/>
              </a:ext>
            </a:extLst>
          </p:cNvPr>
          <p:cNvSpPr txBox="1"/>
          <p:nvPr/>
        </p:nvSpPr>
        <p:spPr>
          <a:xfrm>
            <a:off x="6295045" y="2319419"/>
            <a:ext cx="2616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Javna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svetovalna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služba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težko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zagotavlja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povečano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specializacijo</a:t>
            </a:r>
            <a:r>
              <a:rPr lang="en-GB" dirty="0">
                <a:solidFill>
                  <a:srgbClr val="C00000"/>
                </a:solidFill>
              </a:rPr>
              <a:t> v </a:t>
            </a:r>
            <a:r>
              <a:rPr lang="en-GB" dirty="0" err="1">
                <a:solidFill>
                  <a:srgbClr val="C00000"/>
                </a:solidFill>
              </a:rPr>
              <a:t>kmetovanju</a:t>
            </a:r>
            <a:r>
              <a:rPr lang="en-GB" dirty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E7E8262-B17D-4345-944D-F33900370186}"/>
              </a:ext>
            </a:extLst>
          </p:cNvPr>
          <p:cNvSpPr txBox="1"/>
          <p:nvPr/>
        </p:nvSpPr>
        <p:spPr>
          <a:xfrm>
            <a:off x="9260072" y="2464443"/>
            <a:ext cx="2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Prepustit</a:t>
            </a:r>
            <a:r>
              <a:rPr lang="sl-SI" dirty="0" smtClean="0">
                <a:solidFill>
                  <a:srgbClr val="C00000"/>
                </a:solidFill>
              </a:rPr>
              <a:t>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znanje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trgu</a:t>
            </a:r>
            <a:r>
              <a:rPr lang="en-GB" dirty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677FCBB-069F-4D74-90BC-B3CDF739EE3A}"/>
              </a:ext>
            </a:extLst>
          </p:cNvPr>
          <p:cNvSpPr txBox="1"/>
          <p:nvPr/>
        </p:nvSpPr>
        <p:spPr>
          <a:xfrm>
            <a:off x="3126958" y="2447017"/>
            <a:ext cx="240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Dobro organizirana kmečka skupnost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9" name="Afbeelding 28" descr="Afbeelding met tekst&#10;&#10;Automatisch gegenereerde beschrijving">
            <a:extLst>
              <a:ext uri="{FF2B5EF4-FFF2-40B4-BE49-F238E27FC236}">
                <a16:creationId xmlns:a16="http://schemas.microsoft.com/office/drawing/2014/main" id="{06FEDC04-0A1A-436F-B092-8F33DEF4BE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1" y="1505517"/>
            <a:ext cx="2294703" cy="1672758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390A176C-251D-4EA7-93D8-5C95CCE2D054}"/>
              </a:ext>
            </a:extLst>
          </p:cNvPr>
          <p:cNvSpPr txBox="1"/>
          <p:nvPr/>
        </p:nvSpPr>
        <p:spPr>
          <a:xfrm>
            <a:off x="3122446" y="5107463"/>
            <a:ext cx="245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Delitev odgovornosti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085F6B7A-0B32-4FBC-BC9E-47E6556DF579}"/>
              </a:ext>
            </a:extLst>
          </p:cNvPr>
          <p:cNvSpPr/>
          <p:nvPr/>
        </p:nvSpPr>
        <p:spPr>
          <a:xfrm>
            <a:off x="4127157" y="4712906"/>
            <a:ext cx="531340" cy="13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ijl: rechts 35">
            <a:extLst>
              <a:ext uri="{FF2B5EF4-FFF2-40B4-BE49-F238E27FC236}">
                <a16:creationId xmlns:a16="http://schemas.microsoft.com/office/drawing/2014/main" id="{129CF7F7-1985-4D4D-ACBC-48422C80DFFE}"/>
              </a:ext>
            </a:extLst>
          </p:cNvPr>
          <p:cNvSpPr/>
          <p:nvPr/>
        </p:nvSpPr>
        <p:spPr>
          <a:xfrm rot="10800000">
            <a:off x="4111682" y="4873157"/>
            <a:ext cx="531340" cy="13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2528A00-1C21-4EF7-B1F7-9EC6427B6D0A}"/>
              </a:ext>
            </a:extLst>
          </p:cNvPr>
          <p:cNvSpPr txBox="1"/>
          <p:nvPr/>
        </p:nvSpPr>
        <p:spPr>
          <a:xfrm>
            <a:off x="6247355" y="5381497"/>
            <a:ext cx="245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Javni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uslužbenci</a:t>
            </a:r>
            <a:r>
              <a:rPr lang="en-GB" dirty="0">
                <a:solidFill>
                  <a:srgbClr val="C00000"/>
                </a:solidFill>
              </a:rPr>
              <a:t> med </a:t>
            </a:r>
            <a:r>
              <a:rPr lang="en-GB" dirty="0" err="1">
                <a:solidFill>
                  <a:srgbClr val="C00000"/>
                </a:solidFill>
              </a:rPr>
              <a:t>dvema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šefoma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A4B53B4-A987-4EE8-8AA9-AB04AB95BE2E}"/>
              </a:ext>
            </a:extLst>
          </p:cNvPr>
          <p:cNvSpPr txBox="1"/>
          <p:nvPr/>
        </p:nvSpPr>
        <p:spPr>
          <a:xfrm>
            <a:off x="9260072" y="3184701"/>
            <a:ext cx="2472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Država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naj</a:t>
            </a:r>
            <a:r>
              <a:rPr lang="en-GB" dirty="0">
                <a:solidFill>
                  <a:srgbClr val="C00000"/>
                </a:solidFill>
              </a:rPr>
              <a:t> se </a:t>
            </a:r>
            <a:r>
              <a:rPr lang="en-GB" dirty="0" err="1">
                <a:solidFill>
                  <a:srgbClr val="C00000"/>
                </a:solidFill>
              </a:rPr>
              <a:t>znova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posveti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svoji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glavni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nalogi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postavljanje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pravil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D4AD5DC9-E8C7-4B7F-B601-A444A9FB3E96}"/>
              </a:ext>
            </a:extLst>
          </p:cNvPr>
          <p:cNvSpPr txBox="1"/>
          <p:nvPr/>
        </p:nvSpPr>
        <p:spPr>
          <a:xfrm>
            <a:off x="3122446" y="5577907"/>
            <a:ext cx="258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Javna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svetovalna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služba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lepilo</a:t>
            </a:r>
            <a:r>
              <a:rPr lang="en-GB" dirty="0">
                <a:solidFill>
                  <a:srgbClr val="C00000"/>
                </a:solidFill>
              </a:rPr>
              <a:t> v </a:t>
            </a:r>
            <a:r>
              <a:rPr lang="en-GB" dirty="0" err="1">
                <a:solidFill>
                  <a:srgbClr val="C00000"/>
                </a:solidFill>
              </a:rPr>
              <a:t>sistemu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0DAFAAD-099B-43A1-A5D1-5911B9553341}"/>
              </a:ext>
            </a:extLst>
          </p:cNvPr>
          <p:cNvSpPr txBox="1"/>
          <p:nvPr/>
        </p:nvSpPr>
        <p:spPr>
          <a:xfrm>
            <a:off x="9260072" y="4435856"/>
            <a:ext cx="247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Država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kupec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proizvodov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znanja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skupnega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interesa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E306DBE3-1A77-4D32-A5DE-6CABCF4E5F29}"/>
              </a:ext>
            </a:extLst>
          </p:cNvPr>
          <p:cNvGrpSpPr/>
          <p:nvPr/>
        </p:nvGrpSpPr>
        <p:grpSpPr>
          <a:xfrm>
            <a:off x="1586227" y="212352"/>
            <a:ext cx="8800924" cy="5910076"/>
            <a:chOff x="1586227" y="212352"/>
            <a:chExt cx="8800924" cy="5910076"/>
          </a:xfrm>
        </p:grpSpPr>
        <p:sp>
          <p:nvSpPr>
            <p:cNvPr id="36" name="Rechthoek: afgeronde hoeken 35">
              <a:extLst>
                <a:ext uri="{FF2B5EF4-FFF2-40B4-BE49-F238E27FC236}">
                  <a16:creationId xmlns:a16="http://schemas.microsoft.com/office/drawing/2014/main" id="{4C0D4988-506D-4CB5-BEF8-424F5B403829}"/>
                </a:ext>
              </a:extLst>
            </p:cNvPr>
            <p:cNvSpPr/>
            <p:nvPr/>
          </p:nvSpPr>
          <p:spPr>
            <a:xfrm>
              <a:off x="2018557" y="592974"/>
              <a:ext cx="8368594" cy="5529454"/>
            </a:xfrm>
            <a:prstGeom prst="roundRect">
              <a:avLst>
                <a:gd name="adj" fmla="val 9203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02186950-295F-4B26-BFA9-EAE3B9A8EA73}"/>
                </a:ext>
              </a:extLst>
            </p:cNvPr>
            <p:cNvSpPr/>
            <p:nvPr/>
          </p:nvSpPr>
          <p:spPr>
            <a:xfrm>
              <a:off x="1586227" y="21235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</a:rPr>
                <a:t>3</a:t>
              </a: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2C637079-1CC0-4DF1-BEB1-B1F3DA6ABB26}"/>
                </a:ext>
              </a:extLst>
            </p:cNvPr>
            <p:cNvSpPr txBox="1"/>
            <p:nvPr/>
          </p:nvSpPr>
          <p:spPr>
            <a:xfrm>
              <a:off x="2398185" y="740536"/>
              <a:ext cx="349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</a:rPr>
                <a:t>Trg 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Tekstvak 72">
            <a:extLst>
              <a:ext uri="{FF2B5EF4-FFF2-40B4-BE49-F238E27FC236}">
                <a16:creationId xmlns:a16="http://schemas.microsoft.com/office/drawing/2014/main" id="{38DD505B-BB14-4C97-ABA4-555C211A1C58}"/>
              </a:ext>
            </a:extLst>
          </p:cNvPr>
          <p:cNvSpPr txBox="1"/>
          <p:nvPr/>
        </p:nvSpPr>
        <p:spPr>
          <a:xfrm>
            <a:off x="5069648" y="1011056"/>
            <a:ext cx="36470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GB" b="1" kern="0" dirty="0" err="1">
                <a:solidFill>
                  <a:schemeClr val="bg1"/>
                </a:solidFill>
              </a:rPr>
              <a:t>Trg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b="1" kern="0" dirty="0" err="1">
                <a:solidFill>
                  <a:schemeClr val="bg1"/>
                </a:solidFill>
              </a:rPr>
              <a:t>za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b="1" kern="0" dirty="0" err="1">
                <a:solidFill>
                  <a:schemeClr val="bg1"/>
                </a:solidFill>
              </a:rPr>
              <a:t>proizvode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b="1" kern="0" dirty="0" err="1">
                <a:solidFill>
                  <a:schemeClr val="bg1"/>
                </a:solidFill>
              </a:rPr>
              <a:t>znanja</a:t>
            </a:r>
            <a:r>
              <a:rPr lang="en-GB" b="1" kern="0" dirty="0">
                <a:solidFill>
                  <a:schemeClr val="bg1"/>
                </a:solidFill>
              </a:rPr>
              <a:t> 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lang="en-GB" kern="0" dirty="0" err="1">
                <a:solidFill>
                  <a:schemeClr val="bg1"/>
                </a:solidFill>
              </a:rPr>
              <a:t>Raziskovalec</a:t>
            </a:r>
            <a:r>
              <a:rPr lang="en-GB" kern="0" dirty="0">
                <a:solidFill>
                  <a:schemeClr val="bg1"/>
                </a:solidFill>
              </a:rPr>
              <a:t> = </a:t>
            </a:r>
            <a:r>
              <a:rPr lang="en-GB" kern="0" dirty="0" err="1">
                <a:solidFill>
                  <a:schemeClr val="bg1"/>
                </a:solidFill>
              </a:rPr>
              <a:t>proizvajalec</a:t>
            </a:r>
            <a:endParaRPr lang="en-GB" kern="0" dirty="0">
              <a:solidFill>
                <a:schemeClr val="bg1"/>
              </a:solidFill>
            </a:endParaRPr>
          </a:p>
          <a:p>
            <a:pPr lvl="0" defTabSz="914400">
              <a:spcAft>
                <a:spcPts val="600"/>
              </a:spcAft>
              <a:defRPr/>
            </a:pPr>
            <a:r>
              <a:rPr lang="en-GB" kern="0" dirty="0" err="1">
                <a:solidFill>
                  <a:schemeClr val="bg1"/>
                </a:solidFill>
              </a:rPr>
              <a:t>Svetovalec</a:t>
            </a:r>
            <a:r>
              <a:rPr lang="en-GB" kern="0" dirty="0">
                <a:solidFill>
                  <a:schemeClr val="bg1"/>
                </a:solidFill>
              </a:rPr>
              <a:t> = </a:t>
            </a:r>
            <a:r>
              <a:rPr lang="en-GB" kern="0" dirty="0" err="1">
                <a:solidFill>
                  <a:schemeClr val="bg1"/>
                </a:solidFill>
              </a:rPr>
              <a:t>prodajalec</a:t>
            </a:r>
            <a:endParaRPr lang="en-GB" kern="0" dirty="0">
              <a:solidFill>
                <a:schemeClr val="bg1"/>
              </a:solidFill>
            </a:endParaRPr>
          </a:p>
          <a:p>
            <a:pPr lvl="0" defTabSz="914400">
              <a:spcAft>
                <a:spcPts val="600"/>
              </a:spcAft>
              <a:defRPr/>
            </a:pPr>
            <a:r>
              <a:rPr lang="en-GB" kern="0" dirty="0" err="1">
                <a:solidFill>
                  <a:schemeClr val="bg1"/>
                </a:solidFill>
              </a:rPr>
              <a:t>Kmet</a:t>
            </a:r>
            <a:r>
              <a:rPr lang="en-GB" kern="0" dirty="0">
                <a:solidFill>
                  <a:schemeClr val="bg1"/>
                </a:solidFill>
              </a:rPr>
              <a:t> = </a:t>
            </a:r>
            <a:r>
              <a:rPr lang="en-GB" kern="0" dirty="0" err="1">
                <a:solidFill>
                  <a:schemeClr val="bg1"/>
                </a:solidFill>
              </a:rPr>
              <a:t>stranka</a:t>
            </a:r>
            <a:endParaRPr lang="en-GB" kern="0" dirty="0">
              <a:solidFill>
                <a:schemeClr val="bg1"/>
              </a:solidFill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CC5EFF-43B7-4566-94D9-9EF5AC22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31" y="1659130"/>
            <a:ext cx="2660318" cy="2790470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40B92034-A04F-4F1F-A50E-6BF733736388}"/>
              </a:ext>
            </a:extLst>
          </p:cNvPr>
          <p:cNvGrpSpPr/>
          <p:nvPr/>
        </p:nvGrpSpPr>
        <p:grpSpPr>
          <a:xfrm>
            <a:off x="8964180" y="-68139"/>
            <a:ext cx="3104418" cy="3463660"/>
            <a:chOff x="8964180" y="-68139"/>
            <a:chExt cx="3104418" cy="346366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DC70AEA-7B41-4675-8B96-68D01D78CB43}"/>
                </a:ext>
              </a:extLst>
            </p:cNvPr>
            <p:cNvSpPr/>
            <p:nvPr/>
          </p:nvSpPr>
          <p:spPr>
            <a:xfrm>
              <a:off x="10352237" y="2936353"/>
              <a:ext cx="1420877" cy="45916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Sledite stranki</a:t>
              </a:r>
              <a:endPara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FF1A8579-488C-4A0B-B592-B9610BAF58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83" b="62981" l="9867" r="89867">
                          <a14:foregroundMark x1="28800" y1="18269" x2="31733" y2="8894"/>
                          <a14:foregroundMark x1="26933" y1="27163" x2="23200" y2="48558"/>
                          <a14:foregroundMark x1="26933" y1="23317" x2="35200" y2="34135"/>
                          <a14:foregroundMark x1="36533" y1="35337" x2="42933" y2="35337"/>
                          <a14:foregroundMark x1="46933" y1="42308" x2="67200" y2="41587"/>
                          <a14:foregroundMark x1="54667" y1="53606" x2="68000" y2="46635"/>
                          <a14:foregroundMark x1="12533" y1="62981" x2="22933" y2="48317"/>
                          <a14:foregroundMark x1="25067" y1="43029" x2="36533" y2="60337"/>
                          <a14:foregroundMark x1="26400" y1="17548" x2="27467" y2="11538"/>
                          <a14:foregroundMark x1="30933" y1="20673" x2="29600" y2="19712"/>
                          <a14:foregroundMark x1="29867" y1="3606" x2="30133" y2="7452"/>
                          <a14:foregroundMark x1="23200" y1="6490" x2="25867" y2="8894"/>
                          <a14:foregroundMark x1="22933" y1="5529" x2="25067" y2="8654"/>
                          <a14:foregroundMark x1="36000" y1="5769" x2="34667" y2="7692"/>
                          <a14:foregroundMark x1="42667" y1="37260" x2="48000" y2="39423"/>
                          <a14:foregroundMark x1="48800" y1="39183" x2="77067" y2="38702"/>
                          <a14:foregroundMark x1="77867" y1="40625" x2="69067" y2="54567"/>
                          <a14:foregroundMark x1="68533" y1="54087" x2="49333" y2="54327"/>
                          <a14:foregroundMark x1="49067" y1="54327" x2="46933" y2="41587"/>
                          <a14:foregroundMark x1="49067" y1="45192" x2="73067" y2="44952"/>
                          <a14:foregroundMark x1="53867" y1="43510" x2="75200" y2="42788"/>
                          <a14:foregroundMark x1="47733" y1="46875" x2="66933" y2="46875"/>
                          <a14:foregroundMark x1="65333" y1="58654" x2="65333" y2="58654"/>
                          <a14:foregroundMark x1="66667" y1="57452" x2="67467" y2="56731"/>
                          <a14:foregroundMark x1="69600" y1="57452" x2="69600" y2="57452"/>
                          <a14:foregroundMark x1="46400" y1="59135" x2="48533" y2="56971"/>
                          <a14:foregroundMark x1="49600" y1="56971" x2="52000" y2="58173"/>
                          <a14:backgroundMark x1="22667" y1="10817" x2="14400" y2="48558"/>
                          <a14:backgroundMark x1="37333" y1="17067" x2="68000" y2="29567"/>
                        </a14:backgroundRemoval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74"/>
            <a:stretch/>
          </p:blipFill>
          <p:spPr bwMode="auto">
            <a:xfrm>
              <a:off x="10454902" y="2357418"/>
              <a:ext cx="920102" cy="65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4862487E-2CBF-4099-8967-019BBA2B025D}"/>
                </a:ext>
              </a:extLst>
            </p:cNvPr>
            <p:cNvGrpSpPr/>
            <p:nvPr/>
          </p:nvGrpSpPr>
          <p:grpSpPr>
            <a:xfrm>
              <a:off x="9161052" y="189667"/>
              <a:ext cx="2907546" cy="2256178"/>
              <a:chOff x="2839638" y="3952452"/>
              <a:chExt cx="3618485" cy="2807848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CE08D3E-A55D-489F-85D1-78E8AD2DD270}"/>
                  </a:ext>
                </a:extLst>
              </p:cNvPr>
              <p:cNvSpPr/>
              <p:nvPr/>
            </p:nvSpPr>
            <p:spPr>
              <a:xfrm>
                <a:off x="2839638" y="3952452"/>
                <a:ext cx="3428268" cy="2571201"/>
              </a:xfrm>
              <a:prstGeom prst="rect">
                <a:avLst/>
              </a:prstGeom>
              <a:solidFill>
                <a:srgbClr val="E46C0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30496336-165F-407D-99E2-383B18C867F9}"/>
                  </a:ext>
                </a:extLst>
              </p:cNvPr>
              <p:cNvSpPr/>
              <p:nvPr/>
            </p:nvSpPr>
            <p:spPr>
              <a:xfrm>
                <a:off x="4723285" y="5834286"/>
                <a:ext cx="1446338" cy="57144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izdelek</a:t>
                </a:r>
                <a:r>
                  <a:rPr kumimoji="0" lang="nl-NL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7" name="Picture 2" descr="https://image.freepik.com/free-icon/pula-arena-croatia_318-42402.jpg">
                <a:extLst>
                  <a:ext uri="{FF2B5EF4-FFF2-40B4-BE49-F238E27FC236}">
                    <a16:creationId xmlns:a16="http://schemas.microsoft.com/office/drawing/2014/main" id="{D55DC01A-DD28-4547-B3ED-CB868254CA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44" b="8977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1612" y="4668392"/>
                <a:ext cx="1016511" cy="101651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Afbeeldingsresultaat voor lightbulb icon">
                <a:extLst>
                  <a:ext uri="{FF2B5EF4-FFF2-40B4-BE49-F238E27FC236}">
                    <a16:creationId xmlns:a16="http://schemas.microsoft.com/office/drawing/2014/main" id="{486D7A9C-F4BA-47D4-98C2-7DB89CF03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63" y="5496950"/>
                <a:ext cx="573114" cy="5731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Afbeeldingsresultaat voor open hand icon">
                <a:extLst>
                  <a:ext uri="{FF2B5EF4-FFF2-40B4-BE49-F238E27FC236}">
                    <a16:creationId xmlns:a16="http://schemas.microsoft.com/office/drawing/2014/main" id="{37D697B5-ADA5-4759-9EF2-8723ED2EA8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39413" y="5740895"/>
                <a:ext cx="1019405" cy="1019405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Afbeeldingsresultaat voor hand giving money icon">
                <a:extLst>
                  <a:ext uri="{FF2B5EF4-FFF2-40B4-BE49-F238E27FC236}">
                    <a16:creationId xmlns:a16="http://schemas.microsoft.com/office/drawing/2014/main" id="{61A3346B-73AE-4DB2-AA0D-E7EFD7CF1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793" y="4949353"/>
                <a:ext cx="787919" cy="919452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979E0E6-F3D9-426D-BD0D-0F715586185B}"/>
                  </a:ext>
                </a:extLst>
              </p:cNvPr>
              <p:cNvSpPr/>
              <p:nvPr/>
            </p:nvSpPr>
            <p:spPr>
              <a:xfrm>
                <a:off x="3530898" y="5515484"/>
                <a:ext cx="2628808" cy="57144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Znanje je </a:t>
                </a:r>
                <a:endParaRPr kumimoji="0" lang="nl-NL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914A78B4-2AA2-4E05-BC5B-94B30FEB685F}"/>
                </a:ext>
              </a:extLst>
            </p:cNvPr>
            <p:cNvGrpSpPr/>
            <p:nvPr/>
          </p:nvGrpSpPr>
          <p:grpSpPr>
            <a:xfrm>
              <a:off x="8964180" y="-68139"/>
              <a:ext cx="2763709" cy="1118755"/>
              <a:chOff x="8856565" y="2177791"/>
              <a:chExt cx="2763709" cy="1118755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BD93CF78-9C81-42C4-889D-7D1735870ACD}"/>
                  </a:ext>
                </a:extLst>
              </p:cNvPr>
              <p:cNvSpPr/>
              <p:nvPr/>
            </p:nvSpPr>
            <p:spPr>
              <a:xfrm>
                <a:off x="8856565" y="2837379"/>
                <a:ext cx="2754701" cy="4591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2400" b="0" i="0" u="none" strike="noStrike" kern="0" cap="none" spc="0" normalizeH="0" baseline="0" noProof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trg</a:t>
                </a:r>
                <a:endParaRPr kumimoji="0" lang="nl-NL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0" name="Picture 2" descr="https://cdn4.iconfinder.com/data/icons/commerce-2/500/market_marketplace_shop_shopping_stand_fruit-512.png">
                <a:extLst>
                  <a:ext uri="{FF2B5EF4-FFF2-40B4-BE49-F238E27FC236}">
                    <a16:creationId xmlns:a16="http://schemas.microsoft.com/office/drawing/2014/main" id="{89E3EAE5-8CD4-4BEF-9809-D82E13D79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rgbClr val="ED7D3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7990" y="2177791"/>
                <a:ext cx="962284" cy="96228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74D1D612-9FD8-493F-B415-085D38488DE4}"/>
                  </a:ext>
                </a:extLst>
              </p:cNvPr>
              <p:cNvSpPr/>
              <p:nvPr/>
            </p:nvSpPr>
            <p:spPr>
              <a:xfrm>
                <a:off x="9078779" y="2491621"/>
                <a:ext cx="2112314" cy="4591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Svet je</a:t>
                </a:r>
                <a:endParaRPr kumimoji="0" lang="nl-NL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AB26E9D0-DA67-4D5C-8B0C-64870D21E239}"/>
              </a:ext>
            </a:extLst>
          </p:cNvPr>
          <p:cNvSpPr txBox="1"/>
          <p:nvPr/>
        </p:nvSpPr>
        <p:spPr>
          <a:xfrm>
            <a:off x="5063808" y="2717392"/>
            <a:ext cx="413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GB" b="1" kern="0" dirty="0" err="1">
                <a:solidFill>
                  <a:srgbClr val="C00000"/>
                </a:solidFill>
              </a:rPr>
              <a:t>Privatizacija</a:t>
            </a:r>
            <a:r>
              <a:rPr lang="en-GB" b="1" kern="0" dirty="0">
                <a:solidFill>
                  <a:srgbClr val="C00000"/>
                </a:solidFill>
              </a:rPr>
              <a:t> </a:t>
            </a:r>
            <a:r>
              <a:rPr lang="en-GB" kern="0" dirty="0" err="1">
                <a:solidFill>
                  <a:srgbClr val="C00000"/>
                </a:solidFill>
              </a:rPr>
              <a:t>javnih</a:t>
            </a:r>
            <a:r>
              <a:rPr lang="en-GB" kern="0" dirty="0">
                <a:solidFill>
                  <a:srgbClr val="C00000"/>
                </a:solidFill>
              </a:rPr>
              <a:t> </a:t>
            </a:r>
            <a:r>
              <a:rPr lang="en-GB" kern="0" dirty="0" err="1">
                <a:solidFill>
                  <a:srgbClr val="C00000"/>
                </a:solidFill>
              </a:rPr>
              <a:t>storitev</a:t>
            </a:r>
            <a:r>
              <a:rPr lang="en-GB" kern="0" dirty="0">
                <a:solidFill>
                  <a:srgbClr val="C00000"/>
                </a:solidFill>
              </a:rPr>
              <a:t> </a:t>
            </a:r>
            <a:r>
              <a:rPr lang="en-GB" kern="0" dirty="0" err="1">
                <a:solidFill>
                  <a:srgbClr val="C00000"/>
                </a:solidFill>
              </a:rPr>
              <a:t>svetovanja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6A753558-7C59-4F0A-A684-7857AD9618B1}"/>
              </a:ext>
            </a:extLst>
          </p:cNvPr>
          <p:cNvSpPr txBox="1"/>
          <p:nvPr/>
        </p:nvSpPr>
        <p:spPr>
          <a:xfrm>
            <a:off x="5057579" y="3380387"/>
            <a:ext cx="472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GB" b="1" kern="0" dirty="0" err="1">
                <a:solidFill>
                  <a:schemeClr val="bg1"/>
                </a:solidFill>
              </a:rPr>
              <a:t>Države</a:t>
            </a:r>
            <a:r>
              <a:rPr lang="en-GB" b="1" kern="0" dirty="0">
                <a:solidFill>
                  <a:schemeClr val="bg1"/>
                </a:solidFill>
              </a:rPr>
              <a:t>/</a:t>
            </a:r>
            <a:r>
              <a:rPr lang="en-GB" b="1" kern="0" dirty="0" err="1">
                <a:solidFill>
                  <a:schemeClr val="bg1"/>
                </a:solidFill>
              </a:rPr>
              <a:t>agencije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b="1" kern="0" dirty="0" err="1">
                <a:solidFill>
                  <a:schemeClr val="bg1"/>
                </a:solidFill>
              </a:rPr>
              <a:t>za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b="1" kern="0" dirty="0" err="1">
                <a:solidFill>
                  <a:schemeClr val="bg1"/>
                </a:solidFill>
              </a:rPr>
              <a:t>zbiranje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b="1" kern="0" dirty="0" err="1">
                <a:solidFill>
                  <a:schemeClr val="bg1"/>
                </a:solidFill>
              </a:rPr>
              <a:t>sredstev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kern="0" dirty="0">
                <a:solidFill>
                  <a:schemeClr val="bg1"/>
                </a:solidFill>
              </a:rPr>
              <a:t>v </a:t>
            </a:r>
            <a:r>
              <a:rPr lang="en-GB" kern="0" dirty="0" err="1">
                <a:solidFill>
                  <a:schemeClr val="bg1"/>
                </a:solidFill>
              </a:rPr>
              <a:t>vlogi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kupca</a:t>
            </a:r>
            <a:r>
              <a:rPr lang="en-GB" kern="0" dirty="0">
                <a:solidFill>
                  <a:schemeClr val="bg1"/>
                </a:solidFill>
              </a:rPr>
              <a:t>, </a:t>
            </a:r>
            <a:r>
              <a:rPr lang="en-GB" kern="0" dirty="0" err="1">
                <a:solidFill>
                  <a:schemeClr val="bg1"/>
                </a:solidFill>
              </a:rPr>
              <a:t>ki</a:t>
            </a:r>
            <a:r>
              <a:rPr lang="en-GB" kern="0" dirty="0">
                <a:solidFill>
                  <a:schemeClr val="bg1"/>
                </a:solidFill>
              </a:rPr>
              <a:t> se </a:t>
            </a:r>
            <a:r>
              <a:rPr lang="en-GB" kern="0" dirty="0" err="1">
                <a:solidFill>
                  <a:schemeClr val="bg1"/>
                </a:solidFill>
              </a:rPr>
              <a:t>zanima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za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blago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skupnega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 smtClean="0">
                <a:solidFill>
                  <a:schemeClr val="bg1"/>
                </a:solidFill>
              </a:rPr>
              <a:t>interesa</a:t>
            </a:r>
            <a:r>
              <a:rPr lang="sl-SI" kern="0" dirty="0" smtClean="0">
                <a:solidFill>
                  <a:schemeClr val="bg1"/>
                </a:solidFill>
              </a:rPr>
              <a:t>.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7C36F1EC-5752-4676-B5E0-80C91B9C997D}"/>
              </a:ext>
            </a:extLst>
          </p:cNvPr>
          <p:cNvSpPr txBox="1"/>
          <p:nvPr/>
        </p:nvSpPr>
        <p:spPr>
          <a:xfrm>
            <a:off x="3653707" y="5406259"/>
            <a:ext cx="538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AKIS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 </a:t>
            </a:r>
            <a:r>
              <a:rPr lang="en-GB" kern="0" dirty="0" err="1">
                <a:solidFill>
                  <a:srgbClr val="C00000"/>
                </a:solidFill>
              </a:rPr>
              <a:t>Sistem</a:t>
            </a:r>
            <a:r>
              <a:rPr lang="en-GB" kern="0" dirty="0">
                <a:solidFill>
                  <a:srgbClr val="C00000"/>
                </a:solidFill>
              </a:rPr>
              <a:t> </a:t>
            </a:r>
            <a:r>
              <a:rPr lang="en-GB" kern="0" dirty="0" err="1">
                <a:solidFill>
                  <a:srgbClr val="C00000"/>
                </a:solidFill>
              </a:rPr>
              <a:t>znanja</a:t>
            </a:r>
            <a:r>
              <a:rPr lang="en-GB" kern="0" dirty="0">
                <a:solidFill>
                  <a:srgbClr val="C00000"/>
                </a:solidFill>
              </a:rPr>
              <a:t> in </a:t>
            </a:r>
            <a:r>
              <a:rPr lang="sl-SI" u="sng" kern="0" dirty="0" smtClean="0">
                <a:solidFill>
                  <a:srgbClr val="C00000"/>
                </a:solidFill>
              </a:rPr>
              <a:t>inovacij</a:t>
            </a:r>
            <a:r>
              <a:rPr lang="en-GB" kern="0" dirty="0" smtClean="0">
                <a:solidFill>
                  <a:srgbClr val="C00000"/>
                </a:solidFill>
              </a:rPr>
              <a:t> </a:t>
            </a:r>
            <a:r>
              <a:rPr lang="en-GB" kern="0" dirty="0">
                <a:solidFill>
                  <a:srgbClr val="C00000"/>
                </a:solidFill>
              </a:rPr>
              <a:t>v </a:t>
            </a:r>
            <a:r>
              <a:rPr lang="en-GB" kern="0" dirty="0" err="1">
                <a:solidFill>
                  <a:srgbClr val="C00000"/>
                </a:solidFill>
              </a:rPr>
              <a:t>kmetijstvu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805FA62-B0CC-4DE6-90DC-AE00CC23F36B}"/>
              </a:ext>
            </a:extLst>
          </p:cNvPr>
          <p:cNvSpPr txBox="1"/>
          <p:nvPr/>
        </p:nvSpPr>
        <p:spPr>
          <a:xfrm>
            <a:off x="2661089" y="-173018"/>
            <a:ext cx="571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Štirje glavni trendi</a:t>
            </a:r>
            <a:r>
              <a:rPr lang="en-GB" sz="3600" dirty="0"/>
              <a:t>		</a:t>
            </a:r>
            <a:r>
              <a:rPr lang="sl-SI" sz="1400" i="1" dirty="0" smtClean="0"/>
              <a:t>kratka zgodovina podpore inovacijam</a:t>
            </a:r>
            <a:endParaRPr lang="en-GB" sz="1400" i="1" dirty="0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1018AB00-4396-4CD7-A07F-7B3577DB8C08}"/>
              </a:ext>
            </a:extLst>
          </p:cNvPr>
          <p:cNvGrpSpPr/>
          <p:nvPr/>
        </p:nvGrpSpPr>
        <p:grpSpPr>
          <a:xfrm>
            <a:off x="163848" y="3457879"/>
            <a:ext cx="3025672" cy="3441097"/>
            <a:chOff x="163848" y="3457879"/>
            <a:chExt cx="3025672" cy="3441097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1F23B5DE-F3C8-48CC-BF00-BFD31A94BC40}"/>
                </a:ext>
              </a:extLst>
            </p:cNvPr>
            <p:cNvGrpSpPr/>
            <p:nvPr/>
          </p:nvGrpSpPr>
          <p:grpSpPr>
            <a:xfrm>
              <a:off x="221323" y="3859856"/>
              <a:ext cx="1419173" cy="1138843"/>
              <a:chOff x="213584" y="3759890"/>
              <a:chExt cx="1419173" cy="1138843"/>
            </a:xfrm>
          </p:grpSpPr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739472E6-D5DE-4EA0-B5F1-C4C08F4DC1D4}"/>
                  </a:ext>
                </a:extLst>
              </p:cNvPr>
              <p:cNvSpPr/>
              <p:nvPr/>
            </p:nvSpPr>
            <p:spPr>
              <a:xfrm>
                <a:off x="213584" y="3759890"/>
                <a:ext cx="1419173" cy="113884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8" name="Picture 2" descr="Afbeeldingsresultaat voor silverback  icon">
                <a:extLst>
                  <a:ext uri="{FF2B5EF4-FFF2-40B4-BE49-F238E27FC236}">
                    <a16:creationId xmlns:a16="http://schemas.microsoft.com/office/drawing/2014/main" id="{B1540C84-3434-4BAB-B233-48D519A87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rgbClr val="953735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33158" y1="77333" x2="39474" y2="94667"/>
                            <a14:foregroundMark x1="5789" y1="35333" x2="526" y2="35333"/>
                            <a14:foregroundMark x1="8421" y1="25333" x2="6316" y2="22667"/>
                            <a14:foregroundMark x1="39474" y1="62667" x2="34737" y2="54000"/>
                            <a14:foregroundMark x1="77368" y1="58000" x2="81579" y2="52667"/>
                            <a14:foregroundMark x1="55263" y1="66000" x2="44737" y2="49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99" y="4053982"/>
                <a:ext cx="761851" cy="540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A841D792-702C-4195-9473-70CF490A2CA2}"/>
                </a:ext>
              </a:extLst>
            </p:cNvPr>
            <p:cNvGrpSpPr/>
            <p:nvPr/>
          </p:nvGrpSpPr>
          <p:grpSpPr>
            <a:xfrm>
              <a:off x="163848" y="4581541"/>
              <a:ext cx="3025672" cy="2317435"/>
              <a:chOff x="163848" y="4581541"/>
              <a:chExt cx="3025672" cy="2317435"/>
            </a:xfrm>
          </p:grpSpPr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630359E8-E314-4601-A390-21B6ACF47780}"/>
                  </a:ext>
                </a:extLst>
              </p:cNvPr>
              <p:cNvGrpSpPr/>
              <p:nvPr/>
            </p:nvGrpSpPr>
            <p:grpSpPr>
              <a:xfrm>
                <a:off x="163848" y="4684429"/>
                <a:ext cx="2600826" cy="2214547"/>
                <a:chOff x="8596222" y="506376"/>
                <a:chExt cx="2600826" cy="2214547"/>
              </a:xfrm>
            </p:grpSpPr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A850CACC-1FD2-420A-BEFD-0EC2090D1A3B}"/>
                    </a:ext>
                  </a:extLst>
                </p:cNvPr>
                <p:cNvSpPr/>
                <p:nvPr/>
              </p:nvSpPr>
              <p:spPr>
                <a:xfrm>
                  <a:off x="8612885" y="506376"/>
                  <a:ext cx="2568842" cy="1926631"/>
                </a:xfrm>
                <a:prstGeom prst="rect">
                  <a:avLst/>
                </a:prstGeom>
                <a:solidFill>
                  <a:srgbClr val="95373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9A98DB21-BB96-48BA-AC52-C1B9618E1ED0}"/>
                    </a:ext>
                  </a:extLst>
                </p:cNvPr>
                <p:cNvGrpSpPr/>
                <p:nvPr/>
              </p:nvGrpSpPr>
              <p:grpSpPr>
                <a:xfrm>
                  <a:off x="8596222" y="1368125"/>
                  <a:ext cx="2600826" cy="1352798"/>
                  <a:chOff x="8596222" y="1368125"/>
                  <a:chExt cx="2600826" cy="1352798"/>
                </a:xfrm>
              </p:grpSpPr>
              <p:pic>
                <p:nvPicPr>
                  <p:cNvPr id="60" name="Picture 2" descr="http://previews.123rf.com/images/jiripravda/jiripravda1208/jiripravda120800037/14886984-Waffe-Speer-Lizenzfreie-Bilder.jpg">
                    <a:extLst>
                      <a:ext uri="{FF2B5EF4-FFF2-40B4-BE49-F238E27FC236}">
                        <a16:creationId xmlns:a16="http://schemas.microsoft.com/office/drawing/2014/main" id="{279C8CB9-E0E8-40DE-B861-F91EE62C76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10000" b="90000" l="10000" r="9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brightnessContrast bright="-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190288">
                    <a:off x="8596222" y="1368125"/>
                    <a:ext cx="1352799" cy="13527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D50F3E4A-1207-414B-8ACC-D3BFB6890BEA}"/>
                      </a:ext>
                    </a:extLst>
                  </p:cNvPr>
                  <p:cNvGrpSpPr/>
                  <p:nvPr/>
                </p:nvGrpSpPr>
                <p:grpSpPr>
                  <a:xfrm>
                    <a:off x="8628206" y="1634407"/>
                    <a:ext cx="2568842" cy="651919"/>
                    <a:chOff x="8612885" y="1538350"/>
                    <a:chExt cx="2568842" cy="651919"/>
                  </a:xfrm>
                </p:grpSpPr>
                <p:sp>
                  <p:nvSpPr>
                    <p:cNvPr id="62" name="Rechthoek 61">
                      <a:extLst>
                        <a:ext uri="{FF2B5EF4-FFF2-40B4-BE49-F238E27FC236}">
                          <a16:creationId xmlns:a16="http://schemas.microsoft.com/office/drawing/2014/main" id="{E32ECCFA-5F46-480B-ABAF-7159918F8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2885" y="1728502"/>
                      <a:ext cx="2568842" cy="4281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n-US" b="1" dirty="0"/>
                    </a:p>
                  </p:txBody>
                </p:sp>
                <p:pic>
                  <p:nvPicPr>
                    <p:cNvPr id="63" name="Picture 16" descr="Afbeeldingsresultaat voor fire   icon">
                      <a:extLst>
                        <a:ext uri="{FF2B5EF4-FFF2-40B4-BE49-F238E27FC236}">
                          <a16:creationId xmlns:a16="http://schemas.microsoft.com/office/drawing/2014/main" id="{2660F2C6-2AC6-4FC9-AAFA-BC52D91EBF0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764515" y="1545706"/>
                      <a:ext cx="368308" cy="45389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64" name="Groep 63">
                      <a:extLst>
                        <a:ext uri="{FF2B5EF4-FFF2-40B4-BE49-F238E27FC236}">
                          <a16:creationId xmlns:a16="http://schemas.microsoft.com/office/drawing/2014/main" id="{9C91B2D2-9DC2-4883-9647-A26964ED06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76019" y="1538350"/>
                      <a:ext cx="1980626" cy="651919"/>
                      <a:chOff x="8976019" y="1538350"/>
                      <a:chExt cx="1980626" cy="651919"/>
                    </a:xfrm>
                  </p:grpSpPr>
                  <p:sp>
                    <p:nvSpPr>
                      <p:cNvPr id="65" name="Rechthoek 64">
                        <a:extLst>
                          <a:ext uri="{FF2B5EF4-FFF2-40B4-BE49-F238E27FC236}">
                            <a16:creationId xmlns:a16="http://schemas.microsoft.com/office/drawing/2014/main" id="{1C90D84E-E406-4479-BF7C-1D10A9C1B5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8337" y="1762081"/>
                        <a:ext cx="1168308" cy="42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/>
                        <a:r>
                          <a:rPr lang="sl-SI" sz="1600" b="1" dirty="0" smtClean="0"/>
                          <a:t>orožje</a:t>
                        </a:r>
                        <a:endParaRPr lang="en-US" sz="2000" b="1" dirty="0"/>
                      </a:p>
                    </p:txBody>
                  </p:sp>
                  <p:sp>
                    <p:nvSpPr>
                      <p:cNvPr id="66" name="Rechthoek 65">
                        <a:extLst>
                          <a:ext uri="{FF2B5EF4-FFF2-40B4-BE49-F238E27FC236}">
                            <a16:creationId xmlns:a16="http://schemas.microsoft.com/office/drawing/2014/main" id="{B801E3EE-F153-4578-97D4-BDECC6F7BE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6019" y="1538350"/>
                        <a:ext cx="1969798" cy="42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/>
                        <a:r>
                          <a:rPr lang="sl-SI" sz="1400" b="1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rPr>
                          <a:t>Znanje je</a:t>
                        </a:r>
                        <a:endParaRPr lang="nl-NL" sz="14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1F974F3E-7DD0-493B-829A-D7F207537B2B}"/>
                  </a:ext>
                </a:extLst>
              </p:cNvPr>
              <p:cNvGrpSpPr/>
              <p:nvPr/>
            </p:nvGrpSpPr>
            <p:grpSpPr>
              <a:xfrm>
                <a:off x="289556" y="4581541"/>
                <a:ext cx="2899964" cy="1167045"/>
                <a:chOff x="8949495" y="103088"/>
                <a:chExt cx="2899964" cy="1167045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9930D354-EB3D-486D-AB62-67477C9E22A6}"/>
                    </a:ext>
                  </a:extLst>
                </p:cNvPr>
                <p:cNvGrpSpPr/>
                <p:nvPr/>
              </p:nvGrpSpPr>
              <p:grpSpPr>
                <a:xfrm>
                  <a:off x="8949495" y="174941"/>
                  <a:ext cx="2568842" cy="782886"/>
                  <a:chOff x="8597564" y="514194"/>
                  <a:chExt cx="2568842" cy="782886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A3D4D7DD-BF87-46CE-8E5C-1EA01EEEB732}"/>
                      </a:ext>
                    </a:extLst>
                  </p:cNvPr>
                  <p:cNvSpPr/>
                  <p:nvPr/>
                </p:nvSpPr>
                <p:spPr>
                  <a:xfrm>
                    <a:off x="8597564" y="868892"/>
                    <a:ext cx="2568842" cy="4281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l-SI" sz="24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džungla</a:t>
                    </a:r>
                    <a:endParaRPr lang="en-US" sz="2400" b="1" dirty="0"/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334568CD-5E60-4389-86D8-2E9C9A278395}"/>
                      </a:ext>
                    </a:extLst>
                  </p:cNvPr>
                  <p:cNvSpPr/>
                  <p:nvPr/>
                </p:nvSpPr>
                <p:spPr>
                  <a:xfrm>
                    <a:off x="8620054" y="514194"/>
                    <a:ext cx="1969798" cy="4281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sl-SI" sz="1400" b="1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rPr>
                      <a:t>Svet je</a:t>
                    </a:r>
                    <a:endParaRPr lang="nl-NL" sz="1400" b="1" i="1" dirty="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37" name="Picture 2" descr="http://i.imgur.com/Ln6hNna.png">
                  <a:extLst>
                    <a:ext uri="{FF2B5EF4-FFF2-40B4-BE49-F238E27FC236}">
                      <a16:creationId xmlns:a16="http://schemas.microsoft.com/office/drawing/2014/main" id="{CA5F80C1-B66D-4D29-94B0-B976BC08D0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duotone>
                    <a:prstClr val="black"/>
                    <a:srgbClr val="70AD47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82414" y="103088"/>
                  <a:ext cx="1167045" cy="116704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4E2A927F-6A66-4C8A-9F49-639FB1A9D165}"/>
                </a:ext>
              </a:extLst>
            </p:cNvPr>
            <p:cNvSpPr/>
            <p:nvPr/>
          </p:nvSpPr>
          <p:spPr>
            <a:xfrm>
              <a:off x="219814" y="3457879"/>
              <a:ext cx="1499375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Sledite močnemu vodji</a:t>
              </a:r>
              <a:endPara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39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>
            <a:extLst>
              <a:ext uri="{FF2B5EF4-FFF2-40B4-BE49-F238E27FC236}">
                <a16:creationId xmlns:a16="http://schemas.microsoft.com/office/drawing/2014/main" id="{A14376CE-D482-4C2E-BE84-3B46C51F110E}"/>
              </a:ext>
            </a:extLst>
          </p:cNvPr>
          <p:cNvSpPr txBox="1"/>
          <p:nvPr/>
        </p:nvSpPr>
        <p:spPr>
          <a:xfrm>
            <a:off x="0" y="488110"/>
            <a:ext cx="296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Trg 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966DD-454F-487A-80F7-BEB03AB6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28" y="374291"/>
            <a:ext cx="1678756" cy="86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3 Forma libre">
            <a:extLst>
              <a:ext uri="{FF2B5EF4-FFF2-40B4-BE49-F238E27FC236}">
                <a16:creationId xmlns:a16="http://schemas.microsoft.com/office/drawing/2014/main" id="{7BF508EE-BC37-4BF3-84B7-D90932CF5AF2}"/>
              </a:ext>
            </a:extLst>
          </p:cNvPr>
          <p:cNvSpPr/>
          <p:nvPr/>
        </p:nvSpPr>
        <p:spPr>
          <a:xfrm>
            <a:off x="2965103" y="1476454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24 Forma libre">
            <a:extLst>
              <a:ext uri="{FF2B5EF4-FFF2-40B4-BE49-F238E27FC236}">
                <a16:creationId xmlns:a16="http://schemas.microsoft.com/office/drawing/2014/main" id="{CC3BF863-E809-41AF-B81A-53AB33CAB7F3}"/>
              </a:ext>
            </a:extLst>
          </p:cNvPr>
          <p:cNvSpPr/>
          <p:nvPr/>
        </p:nvSpPr>
        <p:spPr>
          <a:xfrm>
            <a:off x="3200748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9" name="25 Forma libre">
            <a:extLst>
              <a:ext uri="{FF2B5EF4-FFF2-40B4-BE49-F238E27FC236}">
                <a16:creationId xmlns:a16="http://schemas.microsoft.com/office/drawing/2014/main" id="{82E0D886-0386-4973-BBA6-3479F07FD4E3}"/>
              </a:ext>
            </a:extLst>
          </p:cNvPr>
          <p:cNvSpPr/>
          <p:nvPr/>
        </p:nvSpPr>
        <p:spPr>
          <a:xfrm>
            <a:off x="3199166" y="2214138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3445D8-10B5-4574-AA31-2375688D9448}"/>
              </a:ext>
            </a:extLst>
          </p:cNvPr>
          <p:cNvSpPr txBox="1"/>
          <p:nvPr/>
        </p:nvSpPr>
        <p:spPr>
          <a:xfrm>
            <a:off x="3275451" y="1572679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Biseri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23 Forma libre">
            <a:extLst>
              <a:ext uri="{FF2B5EF4-FFF2-40B4-BE49-F238E27FC236}">
                <a16:creationId xmlns:a16="http://schemas.microsoft.com/office/drawing/2014/main" id="{905D9128-42D1-46DE-A1AD-DF681DB0CBC8}"/>
              </a:ext>
            </a:extLst>
          </p:cNvPr>
          <p:cNvSpPr/>
          <p:nvPr/>
        </p:nvSpPr>
        <p:spPr>
          <a:xfrm>
            <a:off x="6022277" y="1475815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2" name="24 Forma libre">
            <a:extLst>
              <a:ext uri="{FF2B5EF4-FFF2-40B4-BE49-F238E27FC236}">
                <a16:creationId xmlns:a16="http://schemas.microsoft.com/office/drawing/2014/main" id="{0E0D847A-8CCB-447D-891A-708AC2D49F2E}"/>
              </a:ext>
            </a:extLst>
          </p:cNvPr>
          <p:cNvSpPr/>
          <p:nvPr/>
        </p:nvSpPr>
        <p:spPr>
          <a:xfrm>
            <a:off x="6350412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3" name="25 Forma libre">
            <a:extLst>
              <a:ext uri="{FF2B5EF4-FFF2-40B4-BE49-F238E27FC236}">
                <a16:creationId xmlns:a16="http://schemas.microsoft.com/office/drawing/2014/main" id="{F101E84D-B938-40F2-98A5-EC7B9592F564}"/>
              </a:ext>
            </a:extLst>
          </p:cNvPr>
          <p:cNvSpPr/>
          <p:nvPr/>
        </p:nvSpPr>
        <p:spPr>
          <a:xfrm>
            <a:off x="6331289" y="2205675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23 Forma libre">
            <a:extLst>
              <a:ext uri="{FF2B5EF4-FFF2-40B4-BE49-F238E27FC236}">
                <a16:creationId xmlns:a16="http://schemas.microsoft.com/office/drawing/2014/main" id="{3B9327DB-9652-4D3E-8C77-13D9923EFCE1}"/>
              </a:ext>
            </a:extLst>
          </p:cNvPr>
          <p:cNvSpPr/>
          <p:nvPr/>
        </p:nvSpPr>
        <p:spPr>
          <a:xfrm>
            <a:off x="9075463" y="1476454"/>
            <a:ext cx="2962648" cy="5323965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  <a:solidFill>
            <a:srgbClr val="90C226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171450" tIns="171450" rIns="171450" bIns="30162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1400" b="1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5" name="24 Forma libre">
            <a:extLst>
              <a:ext uri="{FF2B5EF4-FFF2-40B4-BE49-F238E27FC236}">
                <a16:creationId xmlns:a16="http://schemas.microsoft.com/office/drawing/2014/main" id="{93FA92F9-1305-4862-B1D2-278D6626B172}"/>
              </a:ext>
            </a:extLst>
          </p:cNvPr>
          <p:cNvSpPr/>
          <p:nvPr/>
        </p:nvSpPr>
        <p:spPr>
          <a:xfrm>
            <a:off x="9311108" y="1594471"/>
            <a:ext cx="2370119" cy="43524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ES" sz="3600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6" name="25 Forma libre">
            <a:extLst>
              <a:ext uri="{FF2B5EF4-FFF2-40B4-BE49-F238E27FC236}">
                <a16:creationId xmlns:a16="http://schemas.microsoft.com/office/drawing/2014/main" id="{AE855901-94C9-4C65-B1DD-2416D766CE3D}"/>
              </a:ext>
            </a:extLst>
          </p:cNvPr>
          <p:cNvSpPr/>
          <p:nvPr/>
        </p:nvSpPr>
        <p:spPr>
          <a:xfrm>
            <a:off x="9309526" y="2214138"/>
            <a:ext cx="2370119" cy="4319634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  <a:solidFill>
            <a:sysClr val="window" lastClr="FFFFFF"/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spcFirstLastPara="0" vert="horz" wrap="square" lIns="127329" tIns="104469" rIns="127329" bIns="104469" numCol="1" spcCol="1270" anchor="ctr" anchorCtr="0">
            <a:noAutofit/>
          </a:bodyPr>
          <a:lstStyle/>
          <a:p>
            <a:endParaRPr lang="en-GB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305006-BC0B-4BD7-ABD0-64F320496C21}"/>
              </a:ext>
            </a:extLst>
          </p:cNvPr>
          <p:cNvSpPr txBox="1"/>
          <p:nvPr/>
        </p:nvSpPr>
        <p:spPr>
          <a:xfrm>
            <a:off x="6414115" y="1547823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Uganke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0BED23-9C66-4CC1-9753-82E0BE8A77E2}"/>
              </a:ext>
            </a:extLst>
          </p:cNvPr>
          <p:cNvSpPr txBox="1"/>
          <p:nvPr/>
        </p:nvSpPr>
        <p:spPr>
          <a:xfrm>
            <a:off x="9374567" y="1594471"/>
            <a:ext cx="22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Predlogi</a:t>
            </a: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Afbeelding 18" descr="... /_tLPpH-a_EEE/SuT4qJx4OKI/AAAAAAAAFqY/9ZmuVN1WUmA/s320/light-bulb.jpg">
            <a:extLst>
              <a:ext uri="{FF2B5EF4-FFF2-40B4-BE49-F238E27FC236}">
                <a16:creationId xmlns:a16="http://schemas.microsoft.com/office/drawing/2014/main" id="{363AF0A1-78D8-4D21-99C9-4FFD5D044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39" y="199830"/>
            <a:ext cx="907204" cy="1038226"/>
          </a:xfrm>
          <a:prstGeom prst="rect">
            <a:avLst/>
          </a:prstGeom>
        </p:spPr>
      </p:pic>
      <p:pic>
        <p:nvPicPr>
          <p:cNvPr id="23" name="Afbeelding 22" descr="Afbeelding met weekdier, binnen, ongewerveld, oester&#10;&#10;Automatisch gegenereerde beschrijving">
            <a:extLst>
              <a:ext uri="{FF2B5EF4-FFF2-40B4-BE49-F238E27FC236}">
                <a16:creationId xmlns:a16="http://schemas.microsoft.com/office/drawing/2014/main" id="{FD1725A5-85E6-4DD5-8B8C-C46CB3CF6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698411" y="195822"/>
            <a:ext cx="1496031" cy="1112143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F48E933B-E8F3-464F-ACDB-5BA194EB596D}"/>
              </a:ext>
            </a:extLst>
          </p:cNvPr>
          <p:cNvSpPr txBox="1"/>
          <p:nvPr/>
        </p:nvSpPr>
        <p:spPr>
          <a:xfrm>
            <a:off x="6303083" y="2711724"/>
            <a:ext cx="25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Komercialni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svetovalci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iščejo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hitre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zmage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5EF872D-EF00-42DF-BEBE-AEC79F5D4E36}"/>
              </a:ext>
            </a:extLst>
          </p:cNvPr>
          <p:cNvSpPr txBox="1"/>
          <p:nvPr/>
        </p:nvSpPr>
        <p:spPr>
          <a:xfrm>
            <a:off x="6303083" y="2347638"/>
            <a:ext cx="261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C00000"/>
                </a:solidFill>
              </a:rPr>
              <a:t>Razpršeni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AKIS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E7E8262-B17D-4345-944D-F33900370186}"/>
              </a:ext>
            </a:extLst>
          </p:cNvPr>
          <p:cNvSpPr txBox="1"/>
          <p:nvPr/>
        </p:nvSpPr>
        <p:spPr>
          <a:xfrm>
            <a:off x="9247035" y="3488869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Spodbuja</a:t>
            </a:r>
            <a:r>
              <a:rPr lang="sl-SI" dirty="0" smtClean="0">
                <a:solidFill>
                  <a:srgbClr val="C00000"/>
                </a:solidFill>
              </a:rPr>
              <a:t>nje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inovacij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v </a:t>
            </a:r>
            <a:r>
              <a:rPr lang="en-GB" dirty="0" err="1">
                <a:solidFill>
                  <a:srgbClr val="C00000"/>
                </a:solidFill>
              </a:rPr>
              <a:t>mrežah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677FCBB-069F-4D74-90BC-B3CDF739EE3A}"/>
              </a:ext>
            </a:extLst>
          </p:cNvPr>
          <p:cNvSpPr txBox="1"/>
          <p:nvPr/>
        </p:nvSpPr>
        <p:spPr>
          <a:xfrm>
            <a:off x="3126958" y="2352893"/>
            <a:ext cx="253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Raznolikost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lažje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zagotavljajo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gospodarske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družbe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2528A00-1C21-4EF7-B1F7-9EC6427B6D0A}"/>
              </a:ext>
            </a:extLst>
          </p:cNvPr>
          <p:cNvSpPr txBox="1"/>
          <p:nvPr/>
        </p:nvSpPr>
        <p:spPr>
          <a:xfrm>
            <a:off x="6294861" y="4069096"/>
            <a:ext cx="245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Kratkovidnost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trga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A4B53B4-A987-4EE8-8AA9-AB04AB95BE2E}"/>
              </a:ext>
            </a:extLst>
          </p:cNvPr>
          <p:cNvSpPr txBox="1"/>
          <p:nvPr/>
        </p:nvSpPr>
        <p:spPr>
          <a:xfrm>
            <a:off x="9247035" y="2355142"/>
            <a:ext cx="257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Znova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vzpostavit</a:t>
            </a:r>
            <a:r>
              <a:rPr lang="sl-SI" dirty="0" smtClean="0">
                <a:solidFill>
                  <a:srgbClr val="C00000"/>
                </a:solidFill>
              </a:rPr>
              <a:t>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vmesno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funkcijo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posrednik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znanja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A0DAFAAD-099B-43A1-A5D1-5911B9553341}"/>
              </a:ext>
            </a:extLst>
          </p:cNvPr>
          <p:cNvSpPr txBox="1"/>
          <p:nvPr/>
        </p:nvSpPr>
        <p:spPr>
          <a:xfrm>
            <a:off x="9258279" y="4316486"/>
            <a:ext cx="24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Država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kot</a:t>
            </a:r>
            <a:r>
              <a:rPr lang="en-GB" dirty="0">
                <a:solidFill>
                  <a:srgbClr val="C00000"/>
                </a:solidFill>
              </a:rPr>
              <a:t> partner </a:t>
            </a:r>
            <a:r>
              <a:rPr lang="en-GB" dirty="0" err="1">
                <a:solidFill>
                  <a:srgbClr val="C00000"/>
                </a:solidFill>
              </a:rPr>
              <a:t>pri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razvoju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9821901C-1443-48C0-ABBC-BF14B60E9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45" y="1475815"/>
            <a:ext cx="1919162" cy="2013054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4EB4912D-36B5-44B8-BCAA-0CA302DFE1D7}"/>
              </a:ext>
            </a:extLst>
          </p:cNvPr>
          <p:cNvSpPr txBox="1"/>
          <p:nvPr/>
        </p:nvSpPr>
        <p:spPr>
          <a:xfrm>
            <a:off x="6295224" y="4690942"/>
            <a:ext cx="25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</a:rPr>
              <a:t>Težko </a:t>
            </a:r>
            <a:r>
              <a:rPr lang="pl-PL" dirty="0">
                <a:solidFill>
                  <a:srgbClr val="C00000"/>
                </a:solidFill>
              </a:rPr>
              <a:t>je zamejiti netrajnostne prakse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D3F718BA-C336-4BE3-BA63-10E86FCAC068}"/>
              </a:ext>
            </a:extLst>
          </p:cNvPr>
          <p:cNvSpPr txBox="1"/>
          <p:nvPr/>
        </p:nvSpPr>
        <p:spPr>
          <a:xfrm>
            <a:off x="6288683" y="5623790"/>
            <a:ext cx="25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C00000"/>
                </a:solidFill>
              </a:rPr>
              <a:t>Tekma </a:t>
            </a:r>
            <a:r>
              <a:rPr lang="pl-PL" dirty="0">
                <a:solidFill>
                  <a:srgbClr val="C00000"/>
                </a:solidFill>
              </a:rPr>
              <a:t>do dna za številne kmete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F6F523CE-5E5F-4182-A209-4DF6E0212357}"/>
              </a:ext>
            </a:extLst>
          </p:cNvPr>
          <p:cNvGrpSpPr/>
          <p:nvPr/>
        </p:nvGrpSpPr>
        <p:grpSpPr>
          <a:xfrm>
            <a:off x="590986" y="3893409"/>
            <a:ext cx="1727541" cy="2977747"/>
            <a:chOff x="107312" y="3240271"/>
            <a:chExt cx="1727541" cy="2977747"/>
          </a:xfrm>
        </p:grpSpPr>
        <p:pic>
          <p:nvPicPr>
            <p:cNvPr id="47" name="Afbeelding 46" descr="Afbeelding met frietjes, stapel, foto, zitten&#10;&#10;Automatisch gegenereerde beschrijving">
              <a:extLst>
                <a:ext uri="{FF2B5EF4-FFF2-40B4-BE49-F238E27FC236}">
                  <a16:creationId xmlns:a16="http://schemas.microsoft.com/office/drawing/2014/main" id="{BA88237C-2CE3-484E-888C-E2B4CFDD5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55" y="3663348"/>
              <a:ext cx="1228346" cy="1362356"/>
            </a:xfrm>
            <a:prstGeom prst="rect">
              <a:avLst/>
            </a:prstGeom>
          </p:spPr>
        </p:pic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535EE5B5-FB12-42DC-AF0F-4B4673C41E88}"/>
                </a:ext>
              </a:extLst>
            </p:cNvPr>
            <p:cNvSpPr txBox="1"/>
            <p:nvPr/>
          </p:nvSpPr>
          <p:spPr>
            <a:xfrm>
              <a:off x="164622" y="5140800"/>
              <a:ext cx="1670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/>
                <a:t>Doktorska</a:t>
              </a:r>
              <a:r>
                <a:rPr lang="en-GB" sz="1600" dirty="0"/>
                <a:t> </a:t>
              </a:r>
              <a:r>
                <a:rPr lang="en-GB" sz="1600" dirty="0" err="1"/>
                <a:t>študija</a:t>
              </a:r>
              <a:r>
                <a:rPr lang="en-GB" sz="1600" dirty="0"/>
                <a:t> </a:t>
              </a:r>
              <a:r>
                <a:rPr lang="en-GB" sz="1600" dirty="0" err="1"/>
                <a:t>iz</a:t>
              </a:r>
              <a:r>
                <a:rPr lang="en-GB" sz="1600" dirty="0"/>
                <a:t> </a:t>
              </a:r>
              <a:r>
                <a:rPr lang="en-GB" sz="1600" dirty="0" err="1"/>
                <a:t>leta</a:t>
              </a:r>
              <a:r>
                <a:rPr lang="en-GB" sz="1600" dirty="0"/>
                <a:t> 2001 </a:t>
              </a:r>
              <a:r>
                <a:rPr lang="en-GB" sz="1600" dirty="0" err="1"/>
                <a:t>Mreže</a:t>
              </a:r>
              <a:r>
                <a:rPr lang="en-GB" sz="1600" dirty="0"/>
                <a:t> </a:t>
              </a:r>
              <a:r>
                <a:rPr lang="en-GB" sz="1600" dirty="0" err="1"/>
                <a:t>kot</a:t>
              </a:r>
              <a:r>
                <a:rPr lang="en-GB" sz="1600" dirty="0"/>
                <a:t> </a:t>
              </a:r>
              <a:r>
                <a:rPr lang="en-GB" sz="1600" dirty="0" err="1"/>
                <a:t>živo</a:t>
              </a:r>
              <a:r>
                <a:rPr lang="en-GB" sz="1600" dirty="0"/>
                <a:t> </a:t>
              </a:r>
              <a:r>
                <a:rPr lang="en-GB" sz="1600" dirty="0" err="1"/>
                <a:t>tkivo</a:t>
              </a:r>
              <a:endParaRPr lang="en-GB" sz="1600" i="1" dirty="0"/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C077C973-4F3B-430D-B852-30FE058E2601}"/>
                </a:ext>
              </a:extLst>
            </p:cNvPr>
            <p:cNvSpPr txBox="1"/>
            <p:nvPr/>
          </p:nvSpPr>
          <p:spPr>
            <a:xfrm>
              <a:off x="107312" y="3240271"/>
              <a:ext cx="1670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Wielinga</a:t>
              </a:r>
            </a:p>
          </p:txBody>
        </p:sp>
      </p:grpSp>
      <p:sp>
        <p:nvSpPr>
          <p:cNvPr id="36" name="Tekstvak 35">
            <a:extLst>
              <a:ext uri="{FF2B5EF4-FFF2-40B4-BE49-F238E27FC236}">
                <a16:creationId xmlns:a16="http://schemas.microsoft.com/office/drawing/2014/main" id="{4F4B8916-E55C-442C-AB73-93D3409BF891}"/>
              </a:ext>
            </a:extLst>
          </p:cNvPr>
          <p:cNvSpPr txBox="1"/>
          <p:nvPr/>
        </p:nvSpPr>
        <p:spPr>
          <a:xfrm>
            <a:off x="6303083" y="3358055"/>
            <a:ext cx="25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C00000"/>
                </a:solidFill>
              </a:rPr>
              <a:t>Konkurenca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upočasnjuje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inovacije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8110</TotalTime>
  <Words>1129</Words>
  <Application>Microsoft Office PowerPoint</Application>
  <PresentationFormat>Širokozaslonsko</PresentationFormat>
  <Paragraphs>341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32" baseType="lpstr">
      <vt:lpstr>游ゴシック</vt:lpstr>
      <vt:lpstr>Arial</vt:lpstr>
      <vt:lpstr>Arial Black</vt:lpstr>
      <vt:lpstr>Calibri</vt:lpstr>
      <vt:lpstr>Calibri Light</vt:lpstr>
      <vt:lpstr>Impact</vt:lpstr>
      <vt:lpstr>Times New Roman</vt:lpstr>
      <vt:lpstr>Trebuchet MS</vt:lpstr>
      <vt:lpstr>Wingdings</vt:lpstr>
      <vt:lpstr>Office Theme</vt:lpstr>
      <vt:lpstr>Kantoorthema</vt:lpstr>
      <vt:lpstr>36. tradicionalni posvet Javne službe kmetijskega svetovanja v Sloveniji ZNANJE IN SODELOVANJE ZA KMETIJSTVO PRIHODNOSTI Trendi in temelji AKIS-a 22. november 2021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Innovatienetwerken en projectmanagement</dc:title>
  <dc:creator>Eelke Wielinga</dc:creator>
  <cp:lastModifiedBy>Karmen Ševerkar</cp:lastModifiedBy>
  <cp:revision>243</cp:revision>
  <dcterms:created xsi:type="dcterms:W3CDTF">2018-10-23T10:06:30Z</dcterms:created>
  <dcterms:modified xsi:type="dcterms:W3CDTF">2021-11-20T16:34:12Z</dcterms:modified>
</cp:coreProperties>
</file>