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8" r:id="rId5"/>
    <p:sldId id="306" r:id="rId6"/>
    <p:sldId id="289" r:id="rId7"/>
    <p:sldId id="285" r:id="rId8"/>
    <p:sldId id="286" r:id="rId9"/>
    <p:sldId id="287" r:id="rId10"/>
    <p:sldId id="288" r:id="rId11"/>
    <p:sldId id="307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1" r:id="rId21"/>
    <p:sldId id="303" r:id="rId22"/>
    <p:sldId id="311" r:id="rId23"/>
    <p:sldId id="308" r:id="rId24"/>
    <p:sldId id="309" r:id="rId25"/>
    <p:sldId id="28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CC9900"/>
    <a:srgbClr val="33CC33"/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9" autoAdjust="0"/>
    <p:restoredTop sz="39651" autoAdjust="0"/>
  </p:normalViewPr>
  <p:slideViewPr>
    <p:cSldViewPr snapToGrid="0">
      <p:cViewPr varScale="1">
        <p:scale>
          <a:sx n="107" d="100"/>
          <a:sy n="107" d="100"/>
        </p:scale>
        <p:origin x="138" y="198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04CAAB-A129-41A1-BA54-43F0F96B6292}" type="doc">
      <dgm:prSet loTypeId="urn:microsoft.com/office/officeart/2005/8/layout/funnel1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6072498-79DA-468A-AD8C-C630CBBD34C4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600" b="1" baseline="0" dirty="0" smtClean="0"/>
            <a:t>118</a:t>
          </a:r>
          <a:r>
            <a:rPr lang="en-US" sz="1600" baseline="0" dirty="0" smtClean="0"/>
            <a:t> </a:t>
          </a:r>
          <a:r>
            <a:rPr lang="sl-SI" sz="1400" baseline="0" dirty="0" smtClean="0"/>
            <a:t>Programov za razvoj podeželja</a:t>
          </a:r>
          <a:endParaRPr lang="en-US" sz="1600" baseline="0" dirty="0"/>
        </a:p>
      </dgm:t>
    </dgm:pt>
    <dgm:pt modelId="{424767F5-EA96-4A9D-BCC5-2EC3FD8C11E0}" type="parTrans" cxnId="{F454FE95-B58F-450C-BB1A-CCB87ADE5F2B}">
      <dgm:prSet/>
      <dgm:spPr/>
      <dgm:t>
        <a:bodyPr/>
        <a:lstStyle/>
        <a:p>
          <a:endParaRPr lang="en-US"/>
        </a:p>
      </dgm:t>
    </dgm:pt>
    <dgm:pt modelId="{27FD6A40-678C-4BB8-BC79-AB6C6E5B1793}" type="sibTrans" cxnId="{F454FE95-B58F-450C-BB1A-CCB87ADE5F2B}">
      <dgm:prSet/>
      <dgm:spPr/>
      <dgm:t>
        <a:bodyPr/>
        <a:lstStyle/>
        <a:p>
          <a:endParaRPr lang="en-US"/>
        </a:p>
      </dgm:t>
    </dgm:pt>
    <dgm:pt modelId="{20A0AAD2-E6E7-42AB-834C-3522BE0FC551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 smtClean="0"/>
            <a:t>26</a:t>
          </a:r>
          <a:r>
            <a:rPr lang="en-US" dirty="0" smtClean="0"/>
            <a:t> </a:t>
          </a:r>
          <a:r>
            <a:rPr lang="sl-SI" dirty="0" smtClean="0"/>
            <a:t>obvestil o neposrednem plačilu na državo članico</a:t>
          </a:r>
          <a:endParaRPr lang="en-US" dirty="0"/>
        </a:p>
      </dgm:t>
    </dgm:pt>
    <dgm:pt modelId="{B724F033-2970-4286-B27C-DD62273FFD1F}" type="parTrans" cxnId="{A4FCC527-F510-409B-9BAA-DA2151102113}">
      <dgm:prSet/>
      <dgm:spPr/>
      <dgm:t>
        <a:bodyPr/>
        <a:lstStyle/>
        <a:p>
          <a:endParaRPr lang="en-US"/>
        </a:p>
      </dgm:t>
    </dgm:pt>
    <dgm:pt modelId="{D9DCF1F6-1731-4FB1-BA5B-CB4D02D2D195}" type="sibTrans" cxnId="{A4FCC527-F510-409B-9BAA-DA2151102113}">
      <dgm:prSet/>
      <dgm:spPr/>
      <dgm:t>
        <a:bodyPr/>
        <a:lstStyle/>
        <a:p>
          <a:endParaRPr lang="en-US"/>
        </a:p>
      </dgm:t>
    </dgm:pt>
    <dgm:pt modelId="{7629B7D9-B7C7-40AA-8ADE-D39CE36335BD}">
      <dgm:prSet phldrT="[Text]"/>
      <dgm:spPr/>
      <dgm:t>
        <a:bodyPr/>
        <a:lstStyle/>
        <a:p>
          <a:r>
            <a:rPr lang="en-US" dirty="0" smtClean="0"/>
            <a:t>65 </a:t>
          </a:r>
          <a:r>
            <a:rPr lang="sl-SI" dirty="0" smtClean="0"/>
            <a:t>področnih strategij</a:t>
          </a:r>
          <a:endParaRPr lang="en-US" dirty="0"/>
        </a:p>
      </dgm:t>
    </dgm:pt>
    <dgm:pt modelId="{ECF97214-A56B-4DC5-8FBB-3BB81A9F92B4}" type="parTrans" cxnId="{6E4822D6-2C9B-4ABA-B6EF-32C092AF96B9}">
      <dgm:prSet/>
      <dgm:spPr/>
      <dgm:t>
        <a:bodyPr/>
        <a:lstStyle/>
        <a:p>
          <a:endParaRPr lang="en-US"/>
        </a:p>
      </dgm:t>
    </dgm:pt>
    <dgm:pt modelId="{5845E1BD-9119-4581-8F34-A1AFABEBC069}" type="sibTrans" cxnId="{6E4822D6-2C9B-4ABA-B6EF-32C092AF96B9}">
      <dgm:prSet/>
      <dgm:spPr/>
      <dgm:t>
        <a:bodyPr/>
        <a:lstStyle/>
        <a:p>
          <a:endParaRPr lang="en-US"/>
        </a:p>
      </dgm:t>
    </dgm:pt>
    <dgm:pt modelId="{344DE803-FEE9-46A5-993D-5B41ED2EA46F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tx2"/>
              </a:solidFill>
            </a:rPr>
            <a:t>27 </a:t>
          </a:r>
          <a:r>
            <a:rPr lang="sl-SI" sz="2800" b="1" dirty="0" smtClean="0">
              <a:solidFill>
                <a:schemeClr val="tx2"/>
              </a:solidFill>
            </a:rPr>
            <a:t>strateških načrtov SKP</a:t>
          </a:r>
          <a:endParaRPr lang="en-US" sz="2800" b="1" dirty="0">
            <a:solidFill>
              <a:schemeClr val="tx2"/>
            </a:solidFill>
          </a:endParaRPr>
        </a:p>
      </dgm:t>
    </dgm:pt>
    <dgm:pt modelId="{25BDD1F2-949A-434A-8945-7E712F9878CB}" type="parTrans" cxnId="{13D3D713-F929-4118-BF52-A980CA3EDE6E}">
      <dgm:prSet/>
      <dgm:spPr/>
      <dgm:t>
        <a:bodyPr/>
        <a:lstStyle/>
        <a:p>
          <a:endParaRPr lang="en-US"/>
        </a:p>
      </dgm:t>
    </dgm:pt>
    <dgm:pt modelId="{9FE908DE-D5C7-4134-9BFB-C0461150703D}" type="sibTrans" cxnId="{13D3D713-F929-4118-BF52-A980CA3EDE6E}">
      <dgm:prSet/>
      <dgm:spPr/>
      <dgm:t>
        <a:bodyPr/>
        <a:lstStyle/>
        <a:p>
          <a:endParaRPr lang="en-US"/>
        </a:p>
      </dgm:t>
    </dgm:pt>
    <dgm:pt modelId="{E520FBB3-5C8B-4970-9332-99136CD6B9A9}">
      <dgm:prSet phldrT="[Text]"/>
      <dgm:spPr/>
      <dgm:t>
        <a:bodyPr/>
        <a:lstStyle/>
        <a:p>
          <a:endParaRPr lang="en-US"/>
        </a:p>
      </dgm:t>
    </dgm:pt>
    <dgm:pt modelId="{11515AB2-C749-43EC-8C73-A5BEC7FA46C5}" type="parTrans" cxnId="{4EC72E23-8611-4EA7-9086-C5F4BB120500}">
      <dgm:prSet/>
      <dgm:spPr/>
      <dgm:t>
        <a:bodyPr/>
        <a:lstStyle/>
        <a:p>
          <a:endParaRPr lang="en-US"/>
        </a:p>
      </dgm:t>
    </dgm:pt>
    <dgm:pt modelId="{4DF6337C-4210-442B-8D38-11B92FF614C1}" type="sibTrans" cxnId="{4EC72E23-8611-4EA7-9086-C5F4BB120500}">
      <dgm:prSet/>
      <dgm:spPr/>
      <dgm:t>
        <a:bodyPr/>
        <a:lstStyle/>
        <a:p>
          <a:endParaRPr lang="en-US"/>
        </a:p>
      </dgm:t>
    </dgm:pt>
    <dgm:pt modelId="{3AFCDD0C-16BA-4C60-9E39-72C4674C2B2A}" type="pres">
      <dgm:prSet presAssocID="{5504CAAB-A129-41A1-BA54-43F0F96B62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350C77-A072-4FB4-A974-4598E4A9534A}" type="pres">
      <dgm:prSet presAssocID="{5504CAAB-A129-41A1-BA54-43F0F96B6292}" presName="ellipse" presStyleLbl="trBgShp" presStyleIdx="0" presStyleCnt="1" custScaleX="114567" custLinFactNeighborX="-9824" custLinFactNeighborY="1760"/>
      <dgm:spPr/>
      <dgm:t>
        <a:bodyPr/>
        <a:lstStyle/>
        <a:p>
          <a:endParaRPr lang="en-US"/>
        </a:p>
      </dgm:t>
    </dgm:pt>
    <dgm:pt modelId="{2E986A4F-5270-4F17-BC28-B3BEED4FFA02}" type="pres">
      <dgm:prSet presAssocID="{5504CAAB-A129-41A1-BA54-43F0F96B6292}" presName="arrow1" presStyleLbl="fgShp" presStyleIdx="0" presStyleCnt="1" custLinFactNeighborX="-34662" custLinFactNeighborY="21752"/>
      <dgm:spPr>
        <a:solidFill>
          <a:schemeClr val="accent5"/>
        </a:solidFill>
      </dgm:spPr>
      <dgm:t>
        <a:bodyPr/>
        <a:lstStyle/>
        <a:p>
          <a:endParaRPr lang="en-US"/>
        </a:p>
      </dgm:t>
    </dgm:pt>
    <dgm:pt modelId="{9BA176B8-68A0-44AE-A7C6-6DBDAD1BEDB2}" type="pres">
      <dgm:prSet presAssocID="{5504CAAB-A129-41A1-BA54-43F0F96B6292}" presName="rectangle" presStyleLbl="revTx" presStyleIdx="0" presStyleCnt="1" custScaleX="146390" custLinFactNeighborY="-10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39078A-39B3-4D52-AC19-BEE23DE7AC1C}" type="pres">
      <dgm:prSet presAssocID="{20A0AAD2-E6E7-42AB-834C-3522BE0FC551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971436-2218-4BB7-BEEA-0EB13F9CF173}" type="pres">
      <dgm:prSet presAssocID="{7629B7D9-B7C7-40AA-8ADE-D39CE36335BD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28F891-2483-4D1D-A9BE-062AA28D70D4}" type="pres">
      <dgm:prSet presAssocID="{344DE803-FEE9-46A5-993D-5B41ED2EA46F}" presName="item3" presStyleLbl="node1" presStyleIdx="2" presStyleCnt="3" custLinFactNeighborX="9424" custLinFactNeighborY="29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16DCFE-27E7-4BE8-9E90-3B274791F2E7}" type="pres">
      <dgm:prSet presAssocID="{5504CAAB-A129-41A1-BA54-43F0F96B6292}" presName="funnel" presStyleLbl="trAlignAcc1" presStyleIdx="0" presStyleCnt="1" custScaleX="106273" custLinFactNeighborX="-5132" custLinFactNeighborY="979"/>
      <dgm:spPr/>
      <dgm:t>
        <a:bodyPr/>
        <a:lstStyle/>
        <a:p>
          <a:endParaRPr lang="en-US"/>
        </a:p>
      </dgm:t>
    </dgm:pt>
  </dgm:ptLst>
  <dgm:cxnLst>
    <dgm:cxn modelId="{CC1D1AEB-1738-4DF9-86DA-41B8816A99FF}" type="presOf" srcId="{344DE803-FEE9-46A5-993D-5B41ED2EA46F}" destId="{9BA176B8-68A0-44AE-A7C6-6DBDAD1BEDB2}" srcOrd="0" destOrd="0" presId="urn:microsoft.com/office/officeart/2005/8/layout/funnel1"/>
    <dgm:cxn modelId="{F454FE95-B58F-450C-BB1A-CCB87ADE5F2B}" srcId="{5504CAAB-A129-41A1-BA54-43F0F96B6292}" destId="{86072498-79DA-468A-AD8C-C630CBBD34C4}" srcOrd="0" destOrd="0" parTransId="{424767F5-EA96-4A9D-BCC5-2EC3FD8C11E0}" sibTransId="{27FD6A40-678C-4BB8-BC79-AB6C6E5B1793}"/>
    <dgm:cxn modelId="{13D3D713-F929-4118-BF52-A980CA3EDE6E}" srcId="{5504CAAB-A129-41A1-BA54-43F0F96B6292}" destId="{344DE803-FEE9-46A5-993D-5B41ED2EA46F}" srcOrd="3" destOrd="0" parTransId="{25BDD1F2-949A-434A-8945-7E712F9878CB}" sibTransId="{9FE908DE-D5C7-4134-9BFB-C0461150703D}"/>
    <dgm:cxn modelId="{61978098-1026-47D8-AEF0-07DBF701F657}" type="presOf" srcId="{5504CAAB-A129-41A1-BA54-43F0F96B6292}" destId="{3AFCDD0C-16BA-4C60-9E39-72C4674C2B2A}" srcOrd="0" destOrd="0" presId="urn:microsoft.com/office/officeart/2005/8/layout/funnel1"/>
    <dgm:cxn modelId="{6E4822D6-2C9B-4ABA-B6EF-32C092AF96B9}" srcId="{5504CAAB-A129-41A1-BA54-43F0F96B6292}" destId="{7629B7D9-B7C7-40AA-8ADE-D39CE36335BD}" srcOrd="2" destOrd="0" parTransId="{ECF97214-A56B-4DC5-8FBB-3BB81A9F92B4}" sibTransId="{5845E1BD-9119-4581-8F34-A1AFABEBC069}"/>
    <dgm:cxn modelId="{19404192-9DD2-4E36-8DAA-AE8D0335F37C}" type="presOf" srcId="{86072498-79DA-468A-AD8C-C630CBBD34C4}" destId="{5728F891-2483-4D1D-A9BE-062AA28D70D4}" srcOrd="0" destOrd="0" presId="urn:microsoft.com/office/officeart/2005/8/layout/funnel1"/>
    <dgm:cxn modelId="{A4FCC527-F510-409B-9BAA-DA2151102113}" srcId="{5504CAAB-A129-41A1-BA54-43F0F96B6292}" destId="{20A0AAD2-E6E7-42AB-834C-3522BE0FC551}" srcOrd="1" destOrd="0" parTransId="{B724F033-2970-4286-B27C-DD62273FFD1F}" sibTransId="{D9DCF1F6-1731-4FB1-BA5B-CB4D02D2D195}"/>
    <dgm:cxn modelId="{4EC72E23-8611-4EA7-9086-C5F4BB120500}" srcId="{5504CAAB-A129-41A1-BA54-43F0F96B6292}" destId="{E520FBB3-5C8B-4970-9332-99136CD6B9A9}" srcOrd="4" destOrd="0" parTransId="{11515AB2-C749-43EC-8C73-A5BEC7FA46C5}" sibTransId="{4DF6337C-4210-442B-8D38-11B92FF614C1}"/>
    <dgm:cxn modelId="{174A9DEF-8B2A-47F5-872B-F203A8E732DB}" type="presOf" srcId="{20A0AAD2-E6E7-42AB-834C-3522BE0FC551}" destId="{EB971436-2218-4BB7-BEEA-0EB13F9CF173}" srcOrd="0" destOrd="0" presId="urn:microsoft.com/office/officeart/2005/8/layout/funnel1"/>
    <dgm:cxn modelId="{99969C47-EB97-40AB-940D-4C2652F46FB2}" type="presOf" srcId="{7629B7D9-B7C7-40AA-8ADE-D39CE36335BD}" destId="{B439078A-39B3-4D52-AC19-BEE23DE7AC1C}" srcOrd="0" destOrd="0" presId="urn:microsoft.com/office/officeart/2005/8/layout/funnel1"/>
    <dgm:cxn modelId="{4E561D3B-B83F-4237-B26B-CACDC48897ED}" type="presParOf" srcId="{3AFCDD0C-16BA-4C60-9E39-72C4674C2B2A}" destId="{CE350C77-A072-4FB4-A974-4598E4A9534A}" srcOrd="0" destOrd="0" presId="urn:microsoft.com/office/officeart/2005/8/layout/funnel1"/>
    <dgm:cxn modelId="{2DDE0326-1877-4D60-8109-9D8CF4FADA1E}" type="presParOf" srcId="{3AFCDD0C-16BA-4C60-9E39-72C4674C2B2A}" destId="{2E986A4F-5270-4F17-BC28-B3BEED4FFA02}" srcOrd="1" destOrd="0" presId="urn:microsoft.com/office/officeart/2005/8/layout/funnel1"/>
    <dgm:cxn modelId="{575FE001-2330-4C81-B8C9-28819E87F271}" type="presParOf" srcId="{3AFCDD0C-16BA-4C60-9E39-72C4674C2B2A}" destId="{9BA176B8-68A0-44AE-A7C6-6DBDAD1BEDB2}" srcOrd="2" destOrd="0" presId="urn:microsoft.com/office/officeart/2005/8/layout/funnel1"/>
    <dgm:cxn modelId="{B4C8110B-CF25-4A8D-87CA-FA0602667422}" type="presParOf" srcId="{3AFCDD0C-16BA-4C60-9E39-72C4674C2B2A}" destId="{B439078A-39B3-4D52-AC19-BEE23DE7AC1C}" srcOrd="3" destOrd="0" presId="urn:microsoft.com/office/officeart/2005/8/layout/funnel1"/>
    <dgm:cxn modelId="{19DFE1C4-7EF1-4FEF-8F72-8FEB4871C9A0}" type="presParOf" srcId="{3AFCDD0C-16BA-4C60-9E39-72C4674C2B2A}" destId="{EB971436-2218-4BB7-BEEA-0EB13F9CF173}" srcOrd="4" destOrd="0" presId="urn:microsoft.com/office/officeart/2005/8/layout/funnel1"/>
    <dgm:cxn modelId="{41192B2F-94B7-43A5-9703-5F5735FBE42F}" type="presParOf" srcId="{3AFCDD0C-16BA-4C60-9E39-72C4674C2B2A}" destId="{5728F891-2483-4D1D-A9BE-062AA28D70D4}" srcOrd="5" destOrd="0" presId="urn:microsoft.com/office/officeart/2005/8/layout/funnel1"/>
    <dgm:cxn modelId="{7F636004-54EB-47D8-AFB9-0F588846D820}" type="presParOf" srcId="{3AFCDD0C-16BA-4C60-9E39-72C4674C2B2A}" destId="{2B16DCFE-27E7-4BE8-9E90-3B274791F2E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350C77-A072-4FB4-A974-4598E4A9534A}">
      <dsp:nvSpPr>
        <dsp:cNvPr id="0" name=""/>
        <dsp:cNvSpPr/>
      </dsp:nvSpPr>
      <dsp:spPr>
        <a:xfrm>
          <a:off x="412456" y="544528"/>
          <a:ext cx="4607061" cy="1396538"/>
        </a:xfrm>
        <a:prstGeom prst="ellipse">
          <a:avLst/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986A4F-5270-4F17-BC28-B3BEED4FFA02}">
      <dsp:nvSpPr>
        <dsp:cNvPr id="0" name=""/>
        <dsp:cNvSpPr/>
      </dsp:nvSpPr>
      <dsp:spPr>
        <a:xfrm>
          <a:off x="2457486" y="4048088"/>
          <a:ext cx="779318" cy="498763"/>
        </a:xfrm>
        <a:prstGeom prst="downArrow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A176B8-68A0-44AE-A7C6-6DBDAD1BEDB2}">
      <dsp:nvSpPr>
        <dsp:cNvPr id="0" name=""/>
        <dsp:cNvSpPr/>
      </dsp:nvSpPr>
      <dsp:spPr>
        <a:xfrm>
          <a:off x="379247" y="4241349"/>
          <a:ext cx="5476050" cy="935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2"/>
              </a:solidFill>
            </a:rPr>
            <a:t>27 </a:t>
          </a:r>
          <a:r>
            <a:rPr lang="sl-SI" sz="2800" b="1" kern="1200" dirty="0" smtClean="0">
              <a:solidFill>
                <a:schemeClr val="tx2"/>
              </a:solidFill>
            </a:rPr>
            <a:t>strateških načrtov SKP</a:t>
          </a:r>
          <a:endParaRPr lang="en-US" sz="2800" b="1" kern="1200" dirty="0">
            <a:solidFill>
              <a:schemeClr val="tx2"/>
            </a:solidFill>
          </a:endParaRPr>
        </a:p>
      </dsp:txBody>
      <dsp:txXfrm>
        <a:off x="379247" y="4241349"/>
        <a:ext cx="5476050" cy="935181"/>
      </dsp:txXfrm>
    </dsp:sp>
    <dsp:sp modelId="{B439078A-39B3-4D52-AC19-BEE23DE7AC1C}">
      <dsp:nvSpPr>
        <dsp:cNvPr id="0" name=""/>
        <dsp:cNvSpPr/>
      </dsp:nvSpPr>
      <dsp:spPr>
        <a:xfrm>
          <a:off x="2562397" y="2024345"/>
          <a:ext cx="1402772" cy="140277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65 </a:t>
          </a:r>
          <a:r>
            <a:rPr lang="sl-SI" sz="1200" kern="1200" dirty="0" smtClean="0"/>
            <a:t>področnih strategij</a:t>
          </a:r>
          <a:endParaRPr lang="en-US" sz="1200" kern="1200" dirty="0"/>
        </a:p>
      </dsp:txBody>
      <dsp:txXfrm>
        <a:off x="2767828" y="2229776"/>
        <a:ext cx="991910" cy="991910"/>
      </dsp:txXfrm>
    </dsp:sp>
    <dsp:sp modelId="{EB971436-2218-4BB7-BEEA-0EB13F9CF173}">
      <dsp:nvSpPr>
        <dsp:cNvPr id="0" name=""/>
        <dsp:cNvSpPr/>
      </dsp:nvSpPr>
      <dsp:spPr>
        <a:xfrm>
          <a:off x="1558636" y="971954"/>
          <a:ext cx="1402772" cy="1402772"/>
        </a:xfrm>
        <a:prstGeom prst="ellipse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26</a:t>
          </a:r>
          <a:r>
            <a:rPr lang="en-US" sz="1200" kern="1200" dirty="0" smtClean="0"/>
            <a:t> </a:t>
          </a:r>
          <a:r>
            <a:rPr lang="sl-SI" sz="1200" kern="1200" dirty="0" smtClean="0"/>
            <a:t>obvestil o neposrednem plačilu na državo članico</a:t>
          </a:r>
          <a:endParaRPr lang="en-US" sz="1200" kern="1200" dirty="0"/>
        </a:p>
      </dsp:txBody>
      <dsp:txXfrm>
        <a:off x="1764067" y="1177385"/>
        <a:ext cx="991910" cy="991910"/>
      </dsp:txXfrm>
    </dsp:sp>
    <dsp:sp modelId="{5728F891-2483-4D1D-A9BE-062AA28D70D4}">
      <dsp:nvSpPr>
        <dsp:cNvPr id="0" name=""/>
        <dsp:cNvSpPr/>
      </dsp:nvSpPr>
      <dsp:spPr>
        <a:xfrm>
          <a:off x="3124778" y="674541"/>
          <a:ext cx="1402772" cy="1402772"/>
        </a:xfrm>
        <a:prstGeom prst="ellipse">
          <a:avLst/>
        </a:prstGeom>
        <a:solidFill>
          <a:schemeClr val="accent3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 smtClean="0"/>
            <a:t>118</a:t>
          </a:r>
          <a:r>
            <a:rPr lang="en-US" sz="1600" kern="1200" baseline="0" dirty="0" smtClean="0"/>
            <a:t> </a:t>
          </a:r>
          <a:r>
            <a:rPr lang="sl-SI" sz="1400" kern="1200" baseline="0" dirty="0" smtClean="0"/>
            <a:t>Programov za razvoj podeželja</a:t>
          </a:r>
          <a:endParaRPr lang="en-US" sz="1600" kern="1200" baseline="0" dirty="0"/>
        </a:p>
      </dsp:txBody>
      <dsp:txXfrm>
        <a:off x="3330209" y="879972"/>
        <a:ext cx="991910" cy="991910"/>
      </dsp:txXfrm>
    </dsp:sp>
    <dsp:sp modelId="{2B16DCFE-27E7-4BE8-9E90-3B274791F2E7}">
      <dsp:nvSpPr>
        <dsp:cNvPr id="0" name=""/>
        <dsp:cNvSpPr/>
      </dsp:nvSpPr>
      <dsp:spPr>
        <a:xfrm>
          <a:off x="574329" y="382679"/>
          <a:ext cx="4637946" cy="3491345"/>
        </a:xfrm>
        <a:prstGeom prst="funnel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20/11/2021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20/11/2021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(CC-BY).pdf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20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879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856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171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564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961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algn="just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8929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2890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3713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4496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BBB831"/>
              </a:buClr>
              <a:buFont typeface="Wingdings" panose="05000000000000000000" pitchFamily="2" charset="2"/>
              <a:buNone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425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0517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Update/add/delete parts of the</a:t>
            </a:r>
            <a:r>
              <a:rPr lang="en-IE" baseline="0" dirty="0" smtClean="0"/>
              <a:t> copy right notice where appropriate.</a:t>
            </a:r>
          </a:p>
          <a:p>
            <a:r>
              <a:rPr lang="en-IE" baseline="0" dirty="0" smtClean="0"/>
              <a:t>More information: </a:t>
            </a:r>
            <a:r>
              <a:rPr lang="en-GB" dirty="0" smtClean="0">
                <a:hlinkClick r:id="rId3"/>
              </a:rPr>
              <a:t>https://myintracomm.ec.europa.eu/corp/intellectual-property/Documents/2019_Reuse-guidelines%28CC-BY%29.pdf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988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318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789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8" y="746125"/>
            <a:ext cx="6615112" cy="3721100"/>
          </a:xfrm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700" b="1">
                <a:solidFill>
                  <a:srgbClr val="FFD624"/>
                </a:solidFill>
                <a:latin typeface="Verdana" pitchFamily="34" charset="0"/>
              </a:defRPr>
            </a:lvl1pPr>
            <a:lvl2pPr marL="736678" indent="-282473">
              <a:defRPr sz="7700" b="1">
                <a:solidFill>
                  <a:srgbClr val="FFD624"/>
                </a:solidFill>
                <a:latin typeface="Verdana" pitchFamily="34" charset="0"/>
              </a:defRPr>
            </a:lvl2pPr>
            <a:lvl3pPr marL="1133104" indent="-226300">
              <a:defRPr sz="7700" b="1">
                <a:solidFill>
                  <a:srgbClr val="FFD624"/>
                </a:solidFill>
                <a:latin typeface="Verdana" pitchFamily="34" charset="0"/>
              </a:defRPr>
            </a:lvl3pPr>
            <a:lvl4pPr marL="1587308" indent="-226300">
              <a:defRPr sz="7700" b="1">
                <a:solidFill>
                  <a:srgbClr val="FFD624"/>
                </a:solidFill>
                <a:latin typeface="Verdana" pitchFamily="34" charset="0"/>
              </a:defRPr>
            </a:lvl4pPr>
            <a:lvl5pPr marL="2041512" indent="-226300">
              <a:defRPr sz="7700" b="1">
                <a:solidFill>
                  <a:srgbClr val="FFD624"/>
                </a:solidFill>
                <a:latin typeface="Verdana" pitchFamily="34" charset="0"/>
              </a:defRPr>
            </a:lvl5pPr>
            <a:lvl6pPr marL="2503742" indent="-226300" eaLnBrk="0" fontAlgn="base" hangingPunct="0">
              <a:spcBef>
                <a:spcPct val="0"/>
              </a:spcBef>
              <a:spcAft>
                <a:spcPct val="0"/>
              </a:spcAft>
              <a:defRPr sz="7700" b="1">
                <a:solidFill>
                  <a:srgbClr val="FFD624"/>
                </a:solidFill>
                <a:latin typeface="Verdana" pitchFamily="34" charset="0"/>
              </a:defRPr>
            </a:lvl6pPr>
            <a:lvl7pPr marL="2965971" indent="-226300" eaLnBrk="0" fontAlgn="base" hangingPunct="0">
              <a:spcBef>
                <a:spcPct val="0"/>
              </a:spcBef>
              <a:spcAft>
                <a:spcPct val="0"/>
              </a:spcAft>
              <a:defRPr sz="7700" b="1">
                <a:solidFill>
                  <a:srgbClr val="FFD624"/>
                </a:solidFill>
                <a:latin typeface="Verdana" pitchFamily="34" charset="0"/>
              </a:defRPr>
            </a:lvl7pPr>
            <a:lvl8pPr marL="3428200" indent="-226300" eaLnBrk="0" fontAlgn="base" hangingPunct="0">
              <a:spcBef>
                <a:spcPct val="0"/>
              </a:spcBef>
              <a:spcAft>
                <a:spcPct val="0"/>
              </a:spcAft>
              <a:defRPr sz="7700" b="1">
                <a:solidFill>
                  <a:srgbClr val="FFD624"/>
                </a:solidFill>
                <a:latin typeface="Verdana" pitchFamily="34" charset="0"/>
              </a:defRPr>
            </a:lvl8pPr>
            <a:lvl9pPr marL="3890429" indent="-226300" eaLnBrk="0" fontAlgn="base" hangingPunct="0">
              <a:spcBef>
                <a:spcPct val="0"/>
              </a:spcBef>
              <a:spcAft>
                <a:spcPct val="0"/>
              </a:spcAft>
              <a:defRPr sz="7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marL="0" marR="0" lvl="0" indent="0" algn="r" defTabSz="913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1410A4-5A97-4F22-A1A5-AB23F1DF303D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801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buFontTx/>
              <a:buChar char="-"/>
            </a:pP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25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293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567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353" y="6145213"/>
            <a:ext cx="2990849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380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  <p:sldLayoutId id="2147483671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897130" cy="2149523"/>
          </a:xfrm>
        </p:spPr>
        <p:txBody>
          <a:bodyPr>
            <a:noAutofit/>
          </a:bodyPr>
          <a:lstStyle/>
          <a:p>
            <a:r>
              <a:rPr lang="en-GB" sz="3600" b="1" dirty="0" err="1"/>
              <a:t>Priprava</a:t>
            </a:r>
            <a:r>
              <a:rPr lang="en-GB" sz="3600" b="1" dirty="0"/>
              <a:t> </a:t>
            </a:r>
            <a:r>
              <a:rPr lang="en-GB" sz="3600" b="1" dirty="0" err="1"/>
              <a:t>strateških</a:t>
            </a:r>
            <a:r>
              <a:rPr lang="en-GB" sz="3600" b="1" dirty="0"/>
              <a:t> </a:t>
            </a:r>
            <a:r>
              <a:rPr lang="en-GB" sz="3600" b="1" dirty="0" err="1"/>
              <a:t>načrtov</a:t>
            </a:r>
            <a:r>
              <a:rPr lang="en-GB" sz="3600" b="1" dirty="0"/>
              <a:t> SKP </a:t>
            </a:r>
            <a:r>
              <a:rPr lang="en-GB" sz="3600" b="1" dirty="0" err="1"/>
              <a:t>za</a:t>
            </a:r>
            <a:r>
              <a:rPr lang="en-GB" sz="3600" b="1" dirty="0"/>
              <a:t> </a:t>
            </a:r>
            <a:r>
              <a:rPr lang="en-GB" sz="3600" b="1" dirty="0" err="1"/>
              <a:t>obdobje</a:t>
            </a:r>
            <a:r>
              <a:rPr lang="en-GB" sz="3600" b="1" dirty="0"/>
              <a:t> </a:t>
            </a:r>
            <a:r>
              <a:rPr lang="sl-SI" sz="3600" b="1" dirty="0" smtClean="0"/>
              <a:t/>
            </a:r>
            <a:br>
              <a:rPr lang="sl-SI" sz="3600" b="1" dirty="0" smtClean="0"/>
            </a:br>
            <a:r>
              <a:rPr lang="en-GB" sz="3600" b="1" dirty="0" smtClean="0"/>
              <a:t>2023–2027</a:t>
            </a:r>
            <a:r>
              <a:rPr lang="en-GB" sz="3600" b="1" dirty="0"/>
              <a:t>, </a:t>
            </a:r>
            <a:br>
              <a:rPr lang="en-GB" sz="3600" b="1" dirty="0"/>
            </a:br>
            <a:r>
              <a:rPr lang="sl-SI" sz="3600" b="1" dirty="0" smtClean="0"/>
              <a:t/>
            </a:r>
            <a:br>
              <a:rPr lang="sl-SI" sz="3600" b="1" dirty="0" smtClean="0"/>
            </a:br>
            <a:r>
              <a:rPr lang="sl-SI" sz="3600" b="1" dirty="0" smtClean="0"/>
              <a:t>trenutno stanje in priporočila EK</a:t>
            </a:r>
            <a:r>
              <a:rPr lang="en-GB" sz="3600" b="1" dirty="0"/>
              <a:t/>
            </a:r>
            <a:br>
              <a:rPr lang="en-GB" sz="3600" b="1" dirty="0"/>
            </a:br>
            <a:endParaRPr lang="en-GB" sz="36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1139854"/>
          </a:xfrm>
        </p:spPr>
        <p:txBody>
          <a:bodyPr/>
          <a:lstStyle/>
          <a:p>
            <a:r>
              <a:rPr lang="sv-SE" sz="1600" b="1" dirty="0" smtClean="0"/>
              <a:t>22</a:t>
            </a:r>
            <a:r>
              <a:rPr lang="sl-SI" sz="1600" b="1" dirty="0" smtClean="0"/>
              <a:t>.</a:t>
            </a:r>
            <a:r>
              <a:rPr lang="sv-SE" sz="1600" b="1" dirty="0" smtClean="0"/>
              <a:t> </a:t>
            </a:r>
            <a:r>
              <a:rPr lang="sl-SI" sz="1600" b="1" dirty="0"/>
              <a:t>n</a:t>
            </a:r>
            <a:r>
              <a:rPr lang="sv-SE" sz="1600" b="1" dirty="0" smtClean="0"/>
              <a:t>ovember </a:t>
            </a:r>
            <a:r>
              <a:rPr lang="sv-SE" sz="1600" b="1" dirty="0"/>
              <a:t>2021</a:t>
            </a:r>
          </a:p>
          <a:p>
            <a:r>
              <a:rPr lang="sl-SI" sz="1600" b="1" dirty="0"/>
              <a:t>36. TRADICIONALNI POSVET JAVNE SLUŽBE KMETIJSKEGA SVETOVANJA, ZNANJE IN SODELOVANJE ZA KMETIJSTVO PRIHODNOSTI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0" y="5833856"/>
            <a:ext cx="5628640" cy="465343"/>
          </a:xfrm>
        </p:spPr>
        <p:txBody>
          <a:bodyPr/>
          <a:lstStyle/>
          <a:p>
            <a:r>
              <a:rPr lang="en-US" dirty="0"/>
              <a:t>Michael </a:t>
            </a:r>
            <a:r>
              <a:rPr lang="en-US" dirty="0" err="1"/>
              <a:t>Pielke</a:t>
            </a:r>
            <a:r>
              <a:rPr lang="en-US" dirty="0"/>
              <a:t>, </a:t>
            </a:r>
            <a:r>
              <a:rPr lang="sl-SI" dirty="0" smtClean="0"/>
              <a:t>vodja enote</a:t>
            </a:r>
            <a:r>
              <a:rPr lang="en-US" dirty="0" smtClean="0"/>
              <a:t>, </a:t>
            </a:r>
            <a:r>
              <a:rPr lang="en-US" dirty="0"/>
              <a:t>DG AGRI</a:t>
            </a:r>
          </a:p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3"/>
          <p:cNvGrpSpPr/>
          <p:nvPr/>
        </p:nvGrpSpPr>
        <p:grpSpPr>
          <a:xfrm>
            <a:off x="2209728" y="1683833"/>
            <a:ext cx="9233473" cy="1264425"/>
            <a:chOff x="-275098" y="2877503"/>
            <a:chExt cx="7759925" cy="535142"/>
          </a:xfrm>
        </p:grpSpPr>
        <p:sp>
          <p:nvSpPr>
            <p:cNvPr id="12" name="TextBox 8"/>
            <p:cNvSpPr txBox="1"/>
            <p:nvPr/>
          </p:nvSpPr>
          <p:spPr>
            <a:xfrm>
              <a:off x="4465083" y="2903503"/>
              <a:ext cx="3019744" cy="5091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square" lIns="108000" tIns="108000" rIns="108000" bIns="108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l-SI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Skupni kazalniki </a:t>
              </a:r>
              <a:r>
                <a:rPr kumimoji="0" lang="sl-SI" sz="1800" b="1" i="0" u="sng" strike="noStrike" kern="0" cap="none" spc="0" normalizeH="0" baseline="0" noProof="0" dirty="0" err="1" smtClean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izložkov</a:t>
              </a:r>
              <a:endParaRPr kumimoji="0" lang="en-GB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Down Arrow 2"/>
            <p:cNvSpPr/>
            <p:nvPr/>
          </p:nvSpPr>
          <p:spPr bwMode="auto">
            <a:xfrm rot="16200000">
              <a:off x="3674263" y="2806170"/>
              <a:ext cx="442592" cy="637259"/>
            </a:xfrm>
            <a:prstGeom prst="downArrow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4584D3">
                  <a:shade val="75000"/>
                  <a:lumMod val="80000"/>
                </a:srgbClr>
              </a:solidFill>
              <a:prstDash val="soli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marL="2666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7" name="TextBox 6"/>
            <p:cNvSpPr txBox="1"/>
            <p:nvPr/>
          </p:nvSpPr>
          <p:spPr>
            <a:xfrm>
              <a:off x="-275098" y="2877503"/>
              <a:ext cx="3564893" cy="508015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l-SI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Letno potrjevanje smotrnosti</a:t>
              </a: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l-SI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Povezava odhodkov z </a:t>
              </a:r>
              <a:r>
                <a:rPr kumimoji="0" lang="sl-SI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izložki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8" name="TextBox 6"/>
          <p:cNvSpPr txBox="1"/>
          <p:nvPr/>
        </p:nvSpPr>
        <p:spPr>
          <a:xfrm>
            <a:off x="268202" y="2139750"/>
            <a:ext cx="193479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Zagotovila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6"/>
          <p:cNvSpPr txBox="1"/>
          <p:nvPr/>
        </p:nvSpPr>
        <p:spPr>
          <a:xfrm>
            <a:off x="268202" y="3734176"/>
            <a:ext cx="195070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Spremljanje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0" name="Gruppieren 3"/>
          <p:cNvGrpSpPr/>
          <p:nvPr/>
        </p:nvGrpSpPr>
        <p:grpSpPr>
          <a:xfrm>
            <a:off x="2209728" y="3291667"/>
            <a:ext cx="9276593" cy="1384996"/>
            <a:chOff x="-268486" y="2811631"/>
            <a:chExt cx="7995259" cy="586172"/>
          </a:xfrm>
        </p:grpSpPr>
        <p:sp>
          <p:nvSpPr>
            <p:cNvPr id="21" name="TextBox 8"/>
            <p:cNvSpPr txBox="1"/>
            <p:nvPr/>
          </p:nvSpPr>
          <p:spPr>
            <a:xfrm>
              <a:off x="4636248" y="2914009"/>
              <a:ext cx="3090525" cy="44401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square" lIns="108000" tIns="108000" rIns="108000" bIns="108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l-SI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Skupni kazalniki </a:t>
              </a:r>
              <a:r>
                <a:rPr kumimoji="0" lang="sl-SI" sz="18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rezultatov</a:t>
              </a:r>
              <a:endParaRPr kumimoji="0" lang="en-GB" sz="1800" b="1" i="0" u="sng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Down Arrow 2"/>
            <p:cNvSpPr/>
            <p:nvPr/>
          </p:nvSpPr>
          <p:spPr bwMode="auto">
            <a:xfrm rot="16200000">
              <a:off x="3803160" y="2778865"/>
              <a:ext cx="442592" cy="637259"/>
            </a:xfrm>
            <a:prstGeom prst="downArrow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4584D3">
                  <a:shade val="75000"/>
                  <a:lumMod val="80000"/>
                </a:srgbClr>
              </a:solidFill>
              <a:prstDash val="soli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marL="2666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3" name="TextBox 6"/>
            <p:cNvSpPr txBox="1"/>
            <p:nvPr/>
          </p:nvSpPr>
          <p:spPr>
            <a:xfrm>
              <a:off x="-268486" y="2811631"/>
              <a:ext cx="3655932" cy="586172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l-SI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Pregled smotrnosti </a:t>
              </a:r>
              <a:r>
                <a:rPr kumimoji="0" lang="en-GB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(2025</a:t>
              </a:r>
              <a:r>
                <a:rPr kumimoji="0" lang="en-GB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2027)</a:t>
              </a: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lvl="0" algn="ctr">
                <a:defRPr/>
              </a:pPr>
              <a:r>
                <a:rPr lang="en-GB" i="1" kern="0" dirty="0" err="1">
                  <a:solidFill>
                    <a:srgbClr val="FFFFFF"/>
                  </a:solidFill>
                </a:rPr>
                <a:t>Preverjanje</a:t>
              </a:r>
              <a:r>
                <a:rPr lang="en-GB" i="1" kern="0" dirty="0">
                  <a:solidFill>
                    <a:srgbClr val="FFFFFF"/>
                  </a:solidFill>
                </a:rPr>
                <a:t> </a:t>
              </a:r>
              <a:r>
                <a:rPr lang="en-GB" i="1" kern="0" dirty="0" err="1">
                  <a:solidFill>
                    <a:srgbClr val="FFFFFF"/>
                  </a:solidFill>
                </a:rPr>
                <a:t>napredka</a:t>
              </a:r>
              <a:r>
                <a:rPr lang="en-GB" i="1" kern="0" dirty="0">
                  <a:solidFill>
                    <a:srgbClr val="FFFFFF"/>
                  </a:solidFill>
                </a:rPr>
                <a:t> </a:t>
              </a:r>
              <a:r>
                <a:rPr lang="en-GB" i="1" kern="0" dirty="0" err="1">
                  <a:solidFill>
                    <a:srgbClr val="FFFFFF"/>
                  </a:solidFill>
                </a:rPr>
                <a:t>pri</a:t>
              </a:r>
              <a:r>
                <a:rPr lang="en-GB" i="1" kern="0" dirty="0">
                  <a:solidFill>
                    <a:srgbClr val="FFFFFF"/>
                  </a:solidFill>
                </a:rPr>
                <a:t> </a:t>
              </a:r>
              <a:r>
                <a:rPr lang="en-GB" i="1" kern="0" dirty="0" err="1">
                  <a:solidFill>
                    <a:srgbClr val="FFFFFF"/>
                  </a:solidFill>
                </a:rPr>
                <a:t>doseganju</a:t>
              </a:r>
              <a:r>
                <a:rPr lang="en-GB" i="1" kern="0" dirty="0">
                  <a:solidFill>
                    <a:srgbClr val="FFFFFF"/>
                  </a:solidFill>
                </a:rPr>
                <a:t> </a:t>
              </a:r>
              <a:r>
                <a:rPr lang="en-GB" i="1" kern="0" dirty="0" err="1">
                  <a:solidFill>
                    <a:srgbClr val="FFFFFF"/>
                  </a:solidFill>
                </a:rPr>
                <a:t>ciljev</a:t>
              </a:r>
              <a:endPara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4" name="TextBox 6"/>
          <p:cNvSpPr txBox="1"/>
          <p:nvPr/>
        </p:nvSpPr>
        <p:spPr>
          <a:xfrm>
            <a:off x="183516" y="5014997"/>
            <a:ext cx="201941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Smotrnost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400" kern="0" dirty="0" smtClean="0">
                <a:solidFill>
                  <a:srgbClr val="034EA2"/>
                </a:solidFill>
                <a:latin typeface="Arial"/>
              </a:rPr>
              <a:t>politike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5" name="Gruppieren 3"/>
          <p:cNvGrpSpPr/>
          <p:nvPr/>
        </p:nvGrpSpPr>
        <p:grpSpPr>
          <a:xfrm>
            <a:off x="2202928" y="5096388"/>
            <a:ext cx="9240272" cy="1200328"/>
            <a:chOff x="-307487" y="2704105"/>
            <a:chExt cx="7854432" cy="508014"/>
          </a:xfrm>
        </p:grpSpPr>
        <p:sp>
          <p:nvSpPr>
            <p:cNvPr id="26" name="TextBox 8"/>
            <p:cNvSpPr txBox="1"/>
            <p:nvPr/>
          </p:nvSpPr>
          <p:spPr>
            <a:xfrm>
              <a:off x="4565980" y="2704105"/>
              <a:ext cx="2980965" cy="4440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square" lIns="108000" tIns="108000" rIns="108000" bIns="108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l-SI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Skupni kazalnik</a:t>
              </a:r>
              <a:r>
                <a:rPr lang="sl-SI" b="1" kern="0" dirty="0" smtClean="0">
                  <a:solidFill>
                    <a:srgbClr val="034EA2"/>
                  </a:solidFill>
                  <a:latin typeface="Arial"/>
                </a:rPr>
                <a:t>i </a:t>
              </a:r>
              <a:r>
                <a:rPr lang="sl-SI" b="1" u="sng" kern="0" dirty="0" smtClean="0">
                  <a:solidFill>
                    <a:srgbClr val="034EA2"/>
                  </a:solidFill>
                  <a:latin typeface="Arial"/>
                </a:rPr>
                <a:t>učinka</a:t>
              </a:r>
              <a:endParaRPr kumimoji="0" lang="en-GB" sz="1800" b="1" i="0" u="sng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Down Arrow 2"/>
            <p:cNvSpPr/>
            <p:nvPr/>
          </p:nvSpPr>
          <p:spPr bwMode="auto">
            <a:xfrm rot="16200000">
              <a:off x="3724500" y="2629696"/>
              <a:ext cx="442592" cy="637259"/>
            </a:xfrm>
            <a:prstGeom prst="downArrow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4584D3">
                  <a:shade val="75000"/>
                  <a:lumMod val="80000"/>
                </a:srgbClr>
              </a:solidFill>
              <a:prstDash val="soli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marL="2666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8" name="TextBox 6"/>
            <p:cNvSpPr txBox="1"/>
            <p:nvPr/>
          </p:nvSpPr>
          <p:spPr>
            <a:xfrm>
              <a:off x="-307487" y="2704105"/>
              <a:ext cx="3564894" cy="508014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l-SI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Dejavnosti vrednotenja</a:t>
              </a: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l-SI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Ocenjevanje uspešnosti</a:t>
              </a:r>
              <a:r>
                <a:rPr kumimoji="0" lang="sl-SI" sz="1800" b="0" i="1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pri doseganju ciljev</a:t>
              </a: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err="1"/>
              <a:t>Poudarek</a:t>
            </a:r>
            <a:r>
              <a:rPr lang="en-IE" b="1" dirty="0"/>
              <a:t> </a:t>
            </a:r>
            <a:r>
              <a:rPr lang="en-IE" b="1" dirty="0" err="1"/>
              <a:t>na</a:t>
            </a:r>
            <a:r>
              <a:rPr lang="en-IE" b="1" dirty="0"/>
              <a:t> </a:t>
            </a:r>
            <a:r>
              <a:rPr lang="en-IE" b="1" dirty="0" err="1"/>
              <a:t>smotrnosti</a:t>
            </a:r>
            <a:endParaRPr lang="en-IE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0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694" y="697924"/>
            <a:ext cx="10459627" cy="1134588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sl-SI" b="1" dirty="0"/>
              <a:t>P</a:t>
            </a:r>
            <a:r>
              <a:rPr lang="sl-SI" b="1" dirty="0" smtClean="0"/>
              <a:t>ravičnejša SKP</a:t>
            </a:r>
            <a:r>
              <a:rPr lang="en-GB" dirty="0" smtClean="0"/>
              <a:t/>
            </a:r>
            <a:br>
              <a:rPr lang="en-GB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26694" y="1265218"/>
            <a:ext cx="104596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34EA2"/>
              </a:buClr>
              <a:buSzPct val="125000"/>
              <a:defRPr/>
            </a:pPr>
            <a:endParaRPr lang="en-IE" sz="2400" dirty="0"/>
          </a:p>
          <a:p>
            <a:pPr marL="285750" indent="-285750">
              <a:buClr>
                <a:srgbClr val="034EA2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GB" sz="2400" b="1" dirty="0" err="1" smtClean="0"/>
              <a:t>Omejevanje</a:t>
            </a:r>
            <a:r>
              <a:rPr lang="en-GB" sz="2400" b="1" dirty="0" smtClean="0"/>
              <a:t> </a:t>
            </a:r>
            <a:r>
              <a:rPr lang="en-GB" sz="2400" dirty="0" err="1"/>
              <a:t>plačil</a:t>
            </a:r>
            <a:r>
              <a:rPr lang="en-GB" sz="2400" dirty="0"/>
              <a:t> </a:t>
            </a:r>
            <a:r>
              <a:rPr lang="en-GB" sz="2400" dirty="0" err="1"/>
              <a:t>bo</a:t>
            </a:r>
            <a:r>
              <a:rPr lang="en-GB" sz="2400" dirty="0"/>
              <a:t> </a:t>
            </a:r>
            <a:r>
              <a:rPr lang="en-GB" sz="2400" dirty="0" err="1" smtClean="0"/>
              <a:t>neobvezno</a:t>
            </a:r>
            <a:endParaRPr lang="sl-SI" sz="2400" dirty="0" smtClean="0"/>
          </a:p>
          <a:p>
            <a:pPr>
              <a:buClr>
                <a:srgbClr val="034EA2"/>
              </a:buClr>
              <a:buSzPct val="125000"/>
              <a:defRPr/>
            </a:pPr>
            <a:endParaRPr lang="en-GB" sz="2400" b="1" dirty="0"/>
          </a:p>
          <a:p>
            <a:pPr marL="285750" indent="-285750">
              <a:buClr>
                <a:srgbClr val="034EA2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GB" sz="2400" dirty="0" err="1" smtClean="0"/>
              <a:t>Vendar</a:t>
            </a:r>
            <a:r>
              <a:rPr lang="en-GB" sz="2400" dirty="0" smtClean="0"/>
              <a:t> </a:t>
            </a:r>
            <a:r>
              <a:rPr lang="en-GB" sz="2400" dirty="0" err="1"/>
              <a:t>obveznost</a:t>
            </a:r>
            <a:r>
              <a:rPr lang="en-GB" sz="2400" dirty="0"/>
              <a:t> </a:t>
            </a:r>
            <a:r>
              <a:rPr lang="en-GB" sz="2400" dirty="0" err="1"/>
              <a:t>analiziranja</a:t>
            </a:r>
            <a:r>
              <a:rPr lang="en-GB" sz="2400" dirty="0"/>
              <a:t> </a:t>
            </a:r>
            <a:r>
              <a:rPr lang="en-GB" sz="2400" b="1" dirty="0" err="1"/>
              <a:t>potreb</a:t>
            </a:r>
            <a:r>
              <a:rPr lang="en-GB" sz="2400" b="1" dirty="0"/>
              <a:t> </a:t>
            </a:r>
            <a:r>
              <a:rPr lang="en-GB" sz="2400" b="1" dirty="0" err="1"/>
              <a:t>po</a:t>
            </a:r>
            <a:r>
              <a:rPr lang="en-GB" sz="2400" b="1" dirty="0"/>
              <a:t> </a:t>
            </a:r>
            <a:r>
              <a:rPr lang="en-GB" sz="2400" b="1" dirty="0" err="1"/>
              <a:t>prerazporeditvi</a:t>
            </a:r>
            <a:r>
              <a:rPr lang="en-GB" sz="2400" b="1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manjše</a:t>
            </a:r>
            <a:r>
              <a:rPr lang="en-GB" sz="2400" dirty="0"/>
              <a:t> </a:t>
            </a:r>
            <a:r>
              <a:rPr lang="en-GB" sz="2400" dirty="0" err="1"/>
              <a:t>kmetije</a:t>
            </a:r>
            <a:r>
              <a:rPr lang="en-GB" sz="2400" dirty="0"/>
              <a:t> </a:t>
            </a:r>
          </a:p>
          <a:p>
            <a:pPr marL="285750" indent="-285750">
              <a:buClr>
                <a:srgbClr val="034EA2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	+ </a:t>
            </a:r>
            <a:r>
              <a:rPr lang="en-GB" sz="2400" dirty="0" err="1"/>
              <a:t>obvezno</a:t>
            </a:r>
            <a:r>
              <a:rPr lang="en-GB" sz="2400" dirty="0"/>
              <a:t> </a:t>
            </a:r>
            <a:r>
              <a:rPr lang="en-GB" sz="2400" dirty="0" err="1"/>
              <a:t>prerazporeditveno</a:t>
            </a:r>
            <a:r>
              <a:rPr lang="en-GB" sz="2400" dirty="0"/>
              <a:t> </a:t>
            </a:r>
            <a:r>
              <a:rPr lang="en-GB" sz="2400" dirty="0" err="1"/>
              <a:t>plačilo</a:t>
            </a:r>
            <a:r>
              <a:rPr lang="en-GB" sz="2400" dirty="0"/>
              <a:t> z </a:t>
            </a:r>
            <a:r>
              <a:rPr lang="en-GB" sz="2400" dirty="0" err="1"/>
              <a:t>vsaj</a:t>
            </a:r>
            <a:r>
              <a:rPr lang="en-GB" sz="2400" dirty="0"/>
              <a:t> 10 % </a:t>
            </a:r>
            <a:r>
              <a:rPr lang="en-GB" sz="2400" dirty="0" err="1"/>
              <a:t>zneska</a:t>
            </a:r>
            <a:r>
              <a:rPr lang="en-GB" sz="2400" dirty="0"/>
              <a:t> </a:t>
            </a:r>
            <a:r>
              <a:rPr lang="en-GB" sz="2400" dirty="0" err="1"/>
              <a:t>za</a:t>
            </a:r>
            <a:r>
              <a:rPr lang="en-GB" sz="2400" dirty="0"/>
              <a:t> </a:t>
            </a:r>
            <a:r>
              <a:rPr lang="en-GB" sz="2400" dirty="0" err="1"/>
              <a:t>neposredna</a:t>
            </a:r>
            <a:r>
              <a:rPr lang="en-GB" sz="2400" dirty="0"/>
              <a:t> </a:t>
            </a:r>
            <a:r>
              <a:rPr lang="en-GB" sz="2400" dirty="0" err="1"/>
              <a:t>plačila</a:t>
            </a:r>
            <a:r>
              <a:rPr lang="en-GB" sz="2400" dirty="0"/>
              <a:t> </a:t>
            </a:r>
            <a:r>
              <a:rPr lang="en-GB" sz="2400" dirty="0" smtClean="0"/>
              <a:t>(</a:t>
            </a:r>
            <a:r>
              <a:rPr lang="en-GB" sz="2400" dirty="0" err="1"/>
              <a:t>ampak</a:t>
            </a:r>
            <a:r>
              <a:rPr lang="en-GB" sz="2400" dirty="0"/>
              <a:t> </a:t>
            </a:r>
            <a:r>
              <a:rPr lang="en-GB" sz="2400" dirty="0" err="1"/>
              <a:t>možnost</a:t>
            </a:r>
            <a:r>
              <a:rPr lang="en-GB" sz="2400" dirty="0"/>
              <a:t> </a:t>
            </a:r>
            <a:r>
              <a:rPr lang="en-GB" sz="2400" dirty="0" err="1"/>
              <a:t>neupoštevanja</a:t>
            </a:r>
            <a:r>
              <a:rPr lang="en-GB" sz="2400" dirty="0"/>
              <a:t>, </a:t>
            </a:r>
            <a:r>
              <a:rPr lang="en-GB" sz="2400" dirty="0" err="1"/>
              <a:t>če</a:t>
            </a:r>
            <a:r>
              <a:rPr lang="en-GB" sz="2400" dirty="0"/>
              <a:t> </a:t>
            </a:r>
            <a:r>
              <a:rPr lang="en-GB" sz="2400" dirty="0" err="1"/>
              <a:t>potrebe</a:t>
            </a:r>
            <a:r>
              <a:rPr lang="en-GB" sz="2400" dirty="0"/>
              <a:t> </a:t>
            </a:r>
            <a:r>
              <a:rPr lang="en-GB" sz="2400" dirty="0" err="1"/>
              <a:t>po</a:t>
            </a:r>
            <a:r>
              <a:rPr lang="en-GB" sz="2400" dirty="0"/>
              <a:t> </a:t>
            </a:r>
            <a:r>
              <a:rPr lang="en-GB" sz="2400" dirty="0" err="1"/>
              <a:t>prerazporeditvi</a:t>
            </a:r>
            <a:r>
              <a:rPr lang="en-GB" sz="2400" dirty="0"/>
              <a:t> </a:t>
            </a:r>
            <a:r>
              <a:rPr lang="en-GB" sz="2400" dirty="0" err="1"/>
              <a:t>rešujejo</a:t>
            </a:r>
            <a:r>
              <a:rPr lang="en-GB" sz="2400" dirty="0"/>
              <a:t> </a:t>
            </a:r>
            <a:r>
              <a:rPr lang="en-GB" sz="2400" dirty="0" err="1" smtClean="0"/>
              <a:t>druga</a:t>
            </a:r>
            <a:r>
              <a:rPr lang="en-GB" sz="2400" dirty="0" smtClean="0"/>
              <a:t> </a:t>
            </a:r>
            <a:r>
              <a:rPr lang="en-GB" sz="2400" dirty="0" err="1"/>
              <a:t>orodja</a:t>
            </a:r>
            <a:r>
              <a:rPr lang="en-GB" sz="2400" dirty="0"/>
              <a:t> </a:t>
            </a:r>
            <a:r>
              <a:rPr lang="en-GB" sz="2400" dirty="0" err="1"/>
              <a:t>iz</a:t>
            </a:r>
            <a:r>
              <a:rPr lang="en-GB" sz="2400" dirty="0"/>
              <a:t> </a:t>
            </a:r>
            <a:r>
              <a:rPr lang="en-GB" sz="2400" dirty="0" err="1"/>
              <a:t>prvega</a:t>
            </a:r>
            <a:r>
              <a:rPr lang="en-GB" sz="2400" dirty="0"/>
              <a:t> </a:t>
            </a:r>
            <a:r>
              <a:rPr lang="en-GB" sz="2400" dirty="0" err="1"/>
              <a:t>stebra</a:t>
            </a:r>
            <a:r>
              <a:rPr lang="en-GB" sz="2400" dirty="0" smtClean="0"/>
              <a:t>)</a:t>
            </a:r>
            <a:endParaRPr lang="sl-SI" sz="2400" dirty="0" smtClean="0"/>
          </a:p>
          <a:p>
            <a:pPr>
              <a:buClr>
                <a:srgbClr val="034EA2"/>
              </a:buClr>
              <a:buSzPct val="125000"/>
              <a:defRPr/>
            </a:pPr>
            <a:endParaRPr lang="en-GB" sz="2400" b="1" dirty="0"/>
          </a:p>
          <a:p>
            <a:pPr marL="285750" indent="-285750">
              <a:buClr>
                <a:srgbClr val="034EA2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GB" sz="2400" dirty="0" err="1" smtClean="0"/>
              <a:t>Družbena</a:t>
            </a:r>
            <a:r>
              <a:rPr lang="en-GB" sz="2400" dirty="0" smtClean="0"/>
              <a:t> </a:t>
            </a:r>
            <a:r>
              <a:rPr lang="en-GB" sz="2400" dirty="0" err="1"/>
              <a:t>razsežnost</a:t>
            </a:r>
            <a:r>
              <a:rPr lang="en-GB" sz="2400" dirty="0"/>
              <a:t> SKP z </a:t>
            </a:r>
            <a:r>
              <a:rPr lang="en-GB" sz="2400" b="1" dirty="0" err="1"/>
              <a:t>novim</a:t>
            </a:r>
            <a:r>
              <a:rPr lang="en-GB" sz="2400" b="1" dirty="0"/>
              <a:t> </a:t>
            </a:r>
            <a:r>
              <a:rPr lang="en-GB" sz="2400" b="1" dirty="0" err="1"/>
              <a:t>mehanizmom</a:t>
            </a:r>
            <a:r>
              <a:rPr lang="en-GB" sz="2400" b="1" dirty="0"/>
              <a:t> </a:t>
            </a:r>
            <a:r>
              <a:rPr lang="en-GB" sz="2400" b="1" dirty="0" err="1"/>
              <a:t>družbene</a:t>
            </a:r>
            <a:r>
              <a:rPr lang="en-GB" sz="2400" b="1" dirty="0"/>
              <a:t> </a:t>
            </a:r>
            <a:r>
              <a:rPr lang="en-GB" sz="2400" b="1" dirty="0" err="1"/>
              <a:t>pogojenosti</a:t>
            </a:r>
            <a:endParaRPr lang="en-GB" sz="2400" b="1" dirty="0"/>
          </a:p>
          <a:p>
            <a:pPr marL="285750" lvl="0" indent="-285750">
              <a:buClr>
                <a:srgbClr val="034EA2"/>
              </a:buClr>
              <a:buSzPct val="125000"/>
              <a:buFont typeface="Arial" panose="020B0604020202020204" pitchFamily="34" charset="0"/>
              <a:buChar char="•"/>
              <a:defRPr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27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722" y="596215"/>
            <a:ext cx="7726154" cy="782357"/>
          </a:xfrm>
        </p:spPr>
        <p:txBody>
          <a:bodyPr/>
          <a:lstStyle/>
          <a:p>
            <a:r>
              <a:rPr lang="sl-SI" b="1" dirty="0" smtClean="0"/>
              <a:t>Konkurenčno kmetijstvo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898" y="1685925"/>
            <a:ext cx="7602997" cy="4249658"/>
          </a:xfrm>
        </p:spPr>
        <p:txBody>
          <a:bodyPr/>
          <a:lstStyle/>
          <a:p>
            <a:pPr lvl="0"/>
            <a:r>
              <a:rPr lang="en-GB" dirty="0"/>
              <a:t>Nova SKP </a:t>
            </a:r>
            <a:r>
              <a:rPr lang="en-GB" dirty="0" err="1"/>
              <a:t>ohranja</a:t>
            </a:r>
            <a:r>
              <a:rPr lang="en-GB" dirty="0"/>
              <a:t> </a:t>
            </a:r>
            <a:r>
              <a:rPr lang="en-GB" dirty="0" err="1"/>
              <a:t>splošno</a:t>
            </a:r>
            <a:r>
              <a:rPr lang="en-GB" dirty="0"/>
              <a:t> </a:t>
            </a:r>
            <a:r>
              <a:rPr lang="en-GB" b="1" dirty="0" err="1"/>
              <a:t>tržno</a:t>
            </a:r>
            <a:r>
              <a:rPr lang="en-GB" b="1" dirty="0"/>
              <a:t> </a:t>
            </a:r>
            <a:r>
              <a:rPr lang="en-GB" b="1" dirty="0" err="1"/>
              <a:t>naravnanost</a:t>
            </a:r>
            <a:r>
              <a:rPr lang="en-GB" dirty="0"/>
              <a:t>, v </a:t>
            </a:r>
            <a:r>
              <a:rPr lang="en-GB" dirty="0" err="1"/>
              <a:t>okviru</a:t>
            </a:r>
            <a:r>
              <a:rPr lang="en-GB" dirty="0"/>
              <a:t> </a:t>
            </a:r>
            <a:r>
              <a:rPr lang="en-GB" dirty="0" err="1"/>
              <a:t>katere</a:t>
            </a:r>
            <a:r>
              <a:rPr lang="en-GB" dirty="0"/>
              <a:t> </a:t>
            </a:r>
            <a:r>
              <a:rPr lang="en-GB" dirty="0" err="1"/>
              <a:t>kmetije</a:t>
            </a:r>
            <a:r>
              <a:rPr lang="en-GB" dirty="0"/>
              <a:t> v </a:t>
            </a:r>
            <a:r>
              <a:rPr lang="en-GB" dirty="0" err="1"/>
              <a:t>Evropski</a:t>
            </a:r>
            <a:r>
              <a:rPr lang="en-GB" dirty="0"/>
              <a:t> </a:t>
            </a:r>
            <a:r>
              <a:rPr lang="en-GB" dirty="0" err="1"/>
              <a:t>uniji</a:t>
            </a:r>
            <a:r>
              <a:rPr lang="en-GB" dirty="0"/>
              <a:t> </a:t>
            </a:r>
            <a:r>
              <a:rPr lang="en-GB" dirty="0" err="1"/>
              <a:t>delujejo</a:t>
            </a:r>
            <a:r>
              <a:rPr lang="en-GB" dirty="0"/>
              <a:t> v </a:t>
            </a:r>
            <a:r>
              <a:rPr lang="en-GB" dirty="0" err="1"/>
              <a:t>skladu</a:t>
            </a:r>
            <a:r>
              <a:rPr lang="en-GB" dirty="0"/>
              <a:t> s </a:t>
            </a:r>
            <a:r>
              <a:rPr lang="en-GB" dirty="0" err="1"/>
              <a:t>tržnimi</a:t>
            </a:r>
            <a:r>
              <a:rPr lang="en-GB" dirty="0"/>
              <a:t> </a:t>
            </a:r>
            <a:r>
              <a:rPr lang="en-GB" dirty="0" err="1"/>
              <a:t>signali</a:t>
            </a:r>
            <a:r>
              <a:rPr lang="en-GB" dirty="0"/>
              <a:t>, da </a:t>
            </a:r>
            <a:r>
              <a:rPr lang="en-GB" dirty="0" err="1"/>
              <a:t>lahko</a:t>
            </a:r>
            <a:r>
              <a:rPr lang="en-GB" dirty="0"/>
              <a:t> </a:t>
            </a:r>
            <a:r>
              <a:rPr lang="en-GB" dirty="0" err="1"/>
              <a:t>kar</a:t>
            </a:r>
            <a:r>
              <a:rPr lang="en-GB" dirty="0"/>
              <a:t> </a:t>
            </a:r>
            <a:r>
              <a:rPr lang="en-GB" dirty="0" err="1"/>
              <a:t>najbolje</a:t>
            </a:r>
            <a:r>
              <a:rPr lang="en-GB" dirty="0"/>
              <a:t> </a:t>
            </a:r>
            <a:r>
              <a:rPr lang="en-GB" dirty="0" err="1"/>
              <a:t>izkoristijo</a:t>
            </a:r>
            <a:r>
              <a:rPr lang="en-GB" dirty="0"/>
              <a:t> </a:t>
            </a:r>
            <a:r>
              <a:rPr lang="en-GB" dirty="0" err="1"/>
              <a:t>priložnosti</a:t>
            </a:r>
            <a:r>
              <a:rPr lang="en-GB" dirty="0"/>
              <a:t>, </a:t>
            </a:r>
            <a:r>
              <a:rPr lang="en-GB" dirty="0" err="1"/>
              <a:t>ki</a:t>
            </a:r>
            <a:r>
              <a:rPr lang="en-GB" dirty="0"/>
              <a:t> </a:t>
            </a:r>
            <a:r>
              <a:rPr lang="en-GB" dirty="0" err="1"/>
              <a:t>jih</a:t>
            </a:r>
            <a:r>
              <a:rPr lang="en-GB" dirty="0"/>
              <a:t> </a:t>
            </a:r>
            <a:r>
              <a:rPr lang="en-GB" dirty="0" err="1"/>
              <a:t>ponujajo</a:t>
            </a:r>
            <a:r>
              <a:rPr lang="en-GB" dirty="0"/>
              <a:t> </a:t>
            </a:r>
            <a:r>
              <a:rPr lang="en-GB" dirty="0" err="1"/>
              <a:t>evropski</a:t>
            </a:r>
            <a:r>
              <a:rPr lang="en-GB" dirty="0"/>
              <a:t> in </a:t>
            </a:r>
            <a:r>
              <a:rPr lang="en-GB" dirty="0" err="1"/>
              <a:t>svetovni</a:t>
            </a:r>
            <a:r>
              <a:rPr lang="en-GB" dirty="0"/>
              <a:t> </a:t>
            </a:r>
            <a:r>
              <a:rPr lang="en-GB" dirty="0" err="1"/>
              <a:t>trgi</a:t>
            </a:r>
            <a:endParaRPr lang="en-GB" dirty="0"/>
          </a:p>
          <a:p>
            <a:pPr lvl="0"/>
            <a:r>
              <a:rPr lang="en-GB" dirty="0" err="1"/>
              <a:t>Spoštovanje</a:t>
            </a:r>
            <a:r>
              <a:rPr lang="en-GB" dirty="0"/>
              <a:t> </a:t>
            </a:r>
            <a:r>
              <a:rPr lang="en-GB" dirty="0" err="1"/>
              <a:t>ključnih</a:t>
            </a:r>
            <a:r>
              <a:rPr lang="en-GB" dirty="0"/>
              <a:t> </a:t>
            </a:r>
            <a:r>
              <a:rPr lang="en-GB" dirty="0" err="1"/>
              <a:t>načel</a:t>
            </a:r>
            <a:r>
              <a:rPr lang="en-GB" dirty="0"/>
              <a:t> </a:t>
            </a:r>
            <a:r>
              <a:rPr lang="en-GB" b="1" dirty="0" err="1"/>
              <a:t>konkurenčnega</a:t>
            </a:r>
            <a:r>
              <a:rPr lang="en-GB" b="1" dirty="0"/>
              <a:t> </a:t>
            </a:r>
            <a:r>
              <a:rPr lang="en-GB" b="1" dirty="0" err="1"/>
              <a:t>prava</a:t>
            </a:r>
            <a:r>
              <a:rPr lang="en-GB" dirty="0"/>
              <a:t> EU in </a:t>
            </a:r>
            <a:r>
              <a:rPr lang="en-GB" b="1" dirty="0" err="1"/>
              <a:t>mednarodnih</a:t>
            </a:r>
            <a:r>
              <a:rPr lang="en-GB" b="1" dirty="0"/>
              <a:t> </a:t>
            </a:r>
            <a:r>
              <a:rPr lang="en-GB" b="1" dirty="0" err="1"/>
              <a:t>zavez</a:t>
            </a:r>
            <a:r>
              <a:rPr lang="en-GB" b="1" dirty="0"/>
              <a:t> </a:t>
            </a:r>
          </a:p>
          <a:p>
            <a:pPr lvl="0"/>
            <a:r>
              <a:rPr lang="en-GB" dirty="0" err="1"/>
              <a:t>Okrepitev</a:t>
            </a:r>
            <a:r>
              <a:rPr lang="en-GB" dirty="0"/>
              <a:t> </a:t>
            </a:r>
            <a:r>
              <a:rPr lang="en-GB" b="1" dirty="0" err="1"/>
              <a:t>položaja</a:t>
            </a:r>
            <a:r>
              <a:rPr lang="en-GB" b="1" dirty="0"/>
              <a:t> </a:t>
            </a:r>
            <a:r>
              <a:rPr lang="en-GB" b="1" dirty="0" err="1"/>
              <a:t>kmetov</a:t>
            </a:r>
            <a:r>
              <a:rPr lang="en-GB" b="1" dirty="0"/>
              <a:t> </a:t>
            </a:r>
            <a:r>
              <a:rPr lang="en-GB" dirty="0"/>
              <a:t>v </a:t>
            </a:r>
            <a:r>
              <a:rPr lang="en-GB" dirty="0" err="1"/>
              <a:t>verigi</a:t>
            </a:r>
            <a:r>
              <a:rPr lang="en-GB" dirty="0"/>
              <a:t> </a:t>
            </a:r>
            <a:r>
              <a:rPr lang="en-GB" dirty="0" err="1"/>
              <a:t>preskrbe</a:t>
            </a:r>
            <a:r>
              <a:rPr lang="en-GB" dirty="0"/>
              <a:t> s </a:t>
            </a:r>
            <a:r>
              <a:rPr lang="en-GB" dirty="0" err="1"/>
              <a:t>hrano</a:t>
            </a:r>
            <a:r>
              <a:rPr lang="en-GB" dirty="0"/>
              <a:t>, </a:t>
            </a:r>
            <a:r>
              <a:rPr lang="en-GB" dirty="0" err="1"/>
              <a:t>uresničevanje</a:t>
            </a:r>
            <a:r>
              <a:rPr lang="en-GB" dirty="0"/>
              <a:t> </a:t>
            </a:r>
            <a:r>
              <a:rPr lang="en-GB" dirty="0" err="1"/>
              <a:t>ideje</a:t>
            </a:r>
            <a:r>
              <a:rPr lang="en-GB" dirty="0"/>
              <a:t> od </a:t>
            </a:r>
            <a:r>
              <a:rPr lang="en-GB" dirty="0" err="1"/>
              <a:t>vil</a:t>
            </a:r>
            <a:r>
              <a:rPr lang="en-GB" dirty="0"/>
              <a:t> do </a:t>
            </a:r>
            <a:r>
              <a:rPr lang="en-GB" dirty="0" err="1"/>
              <a:t>vilic</a:t>
            </a:r>
            <a:endParaRPr lang="en-GB" dirty="0"/>
          </a:p>
          <a:p>
            <a:pPr marL="0" indent="0">
              <a:buNone/>
            </a:pPr>
            <a:endParaRPr lang="es-ES" dirty="0"/>
          </a:p>
          <a:p>
            <a:pPr marL="0" lvl="0" indent="0">
              <a:buNone/>
            </a:pPr>
            <a:endParaRPr lang="en-GB" dirty="0" smtClean="0"/>
          </a:p>
          <a:p>
            <a:pPr marL="0" lvl="0" indent="0">
              <a:buNone/>
            </a:pPr>
            <a:endParaRPr lang="en-GB" dirty="0" smtClean="0"/>
          </a:p>
          <a:p>
            <a:pPr marL="0" lvl="0" indent="0">
              <a:buNone/>
            </a:pPr>
            <a:endParaRPr lang="en-IE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895" y="1818980"/>
            <a:ext cx="3495124" cy="349512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Bolj zelena SKP</a:t>
            </a:r>
            <a:endParaRPr lang="en-IE" b="1" dirty="0"/>
          </a:p>
        </p:txBody>
      </p:sp>
      <p:pic>
        <p:nvPicPr>
          <p:cNvPr id="12" name="Picture 3" descr="E:\simplification\import\iStock-165802150.jpg"/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03" b="5803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6" b="16726"/>
          <a:stretch>
            <a:fillRect/>
          </a:stretch>
        </p:blipFill>
        <p:spPr/>
      </p:pic>
      <p:pic>
        <p:nvPicPr>
          <p:cNvPr id="10" name="Picture Placeholder 9"/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6" b="16726"/>
          <a:stretch>
            <a:fillRect/>
          </a:stretch>
        </p:blipFill>
        <p:spPr/>
      </p:pic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IE" b="1" dirty="0"/>
              <a:t>Na </a:t>
            </a:r>
            <a:r>
              <a:rPr lang="en-IE" b="1" dirty="0" err="1"/>
              <a:t>potrebah</a:t>
            </a:r>
            <a:r>
              <a:rPr lang="en-IE" b="1" dirty="0"/>
              <a:t> </a:t>
            </a:r>
            <a:r>
              <a:rPr lang="en-IE" b="1" dirty="0" err="1"/>
              <a:t>utemeljeni</a:t>
            </a:r>
            <a:r>
              <a:rPr lang="en-IE" b="1" dirty="0"/>
              <a:t> in </a:t>
            </a:r>
            <a:r>
              <a:rPr lang="en-IE" b="1" dirty="0" err="1"/>
              <a:t>ciljno</a:t>
            </a:r>
            <a:r>
              <a:rPr lang="en-IE" b="1" dirty="0"/>
              <a:t> </a:t>
            </a:r>
            <a:r>
              <a:rPr lang="en-IE" b="1" dirty="0" err="1"/>
              <a:t>usmerjeni</a:t>
            </a:r>
            <a:r>
              <a:rPr lang="en-IE" b="1" dirty="0"/>
              <a:t> </a:t>
            </a:r>
            <a:r>
              <a:rPr lang="en-IE" dirty="0" err="1"/>
              <a:t>pristop</a:t>
            </a:r>
            <a:r>
              <a:rPr lang="en-IE" dirty="0"/>
              <a:t> </a:t>
            </a:r>
            <a:r>
              <a:rPr lang="en-IE" dirty="0" err="1"/>
              <a:t>za</a:t>
            </a:r>
            <a:r>
              <a:rPr lang="en-IE" dirty="0"/>
              <a:t> </a:t>
            </a:r>
            <a:r>
              <a:rPr lang="en-IE" dirty="0" err="1"/>
              <a:t>doseganja</a:t>
            </a:r>
            <a:r>
              <a:rPr lang="en-IE" dirty="0"/>
              <a:t> </a:t>
            </a:r>
            <a:r>
              <a:rPr lang="en-IE" dirty="0" err="1"/>
              <a:t>okoljskih</a:t>
            </a:r>
            <a:r>
              <a:rPr lang="en-IE" dirty="0"/>
              <a:t> in </a:t>
            </a:r>
            <a:r>
              <a:rPr lang="en-IE" dirty="0" err="1"/>
              <a:t>podnebnih</a:t>
            </a:r>
            <a:r>
              <a:rPr lang="en-IE" dirty="0"/>
              <a:t> </a:t>
            </a:r>
            <a:r>
              <a:rPr lang="en-IE" dirty="0" err="1"/>
              <a:t>ciljev</a:t>
            </a:r>
            <a:r>
              <a:rPr lang="en-IE" dirty="0"/>
              <a:t> </a:t>
            </a:r>
            <a:endParaRPr lang="en-IE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774656"/>
          </a:xfrm>
        </p:spPr>
        <p:txBody>
          <a:bodyPr/>
          <a:lstStyle/>
          <a:p>
            <a:r>
              <a:rPr lang="en-GB" b="1" dirty="0" err="1"/>
              <a:t>Večja</a:t>
            </a:r>
            <a:r>
              <a:rPr lang="en-GB" b="1" dirty="0"/>
              <a:t> </a:t>
            </a:r>
            <a:r>
              <a:rPr lang="en-GB" b="1" dirty="0" err="1"/>
              <a:t>ambicioznost</a:t>
            </a:r>
            <a:r>
              <a:rPr lang="en-GB" b="1" dirty="0"/>
              <a:t> </a:t>
            </a:r>
            <a:r>
              <a:rPr lang="en-GB" b="1" dirty="0" err="1"/>
              <a:t>pri</a:t>
            </a:r>
            <a:r>
              <a:rPr lang="en-GB" b="1" dirty="0"/>
              <a:t> </a:t>
            </a:r>
            <a:r>
              <a:rPr lang="en-GB" b="1" dirty="0" err="1"/>
              <a:t>okoljskih</a:t>
            </a:r>
            <a:r>
              <a:rPr lang="en-GB" b="1" dirty="0"/>
              <a:t> in </a:t>
            </a:r>
            <a:r>
              <a:rPr lang="en-GB" b="1" dirty="0" err="1"/>
              <a:t>podnebnih</a:t>
            </a:r>
            <a:r>
              <a:rPr lang="en-GB" b="1" dirty="0"/>
              <a:t> </a:t>
            </a:r>
            <a:r>
              <a:rPr lang="en-GB" b="1" dirty="0" err="1"/>
              <a:t>ciljih</a:t>
            </a:r>
            <a:endParaRPr lang="en-I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l-SI" b="1" dirty="0" smtClean="0"/>
              <a:t>Spoštovanje zelenega dogovora</a:t>
            </a:r>
            <a:endParaRPr lang="en-IE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9672638" y="2160588"/>
            <a:ext cx="2519362" cy="1638300"/>
          </a:xfrm>
        </p:spPr>
        <p:txBody>
          <a:bodyPr/>
          <a:lstStyle/>
          <a:p>
            <a:r>
              <a:rPr lang="en-IE" dirty="0" smtClean="0"/>
              <a:t>  </a:t>
            </a:r>
            <a:endParaRPr lang="en-I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69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530" y="-1"/>
            <a:ext cx="10459627" cy="1913641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b="1" dirty="0" err="1"/>
              <a:t>Večje</a:t>
            </a:r>
            <a:r>
              <a:rPr lang="en-GB" b="1" dirty="0"/>
              <a:t> </a:t>
            </a:r>
            <a:r>
              <a:rPr lang="en-GB" b="1" dirty="0" err="1"/>
              <a:t>upoštevanje</a:t>
            </a:r>
            <a:r>
              <a:rPr lang="en-GB" b="1" dirty="0"/>
              <a:t> </a:t>
            </a:r>
            <a:r>
              <a:rPr lang="en-GB" b="1" dirty="0" err="1"/>
              <a:t>znanja</a:t>
            </a:r>
            <a:r>
              <a:rPr lang="en-GB" b="1" dirty="0"/>
              <a:t> in </a:t>
            </a:r>
            <a:r>
              <a:rPr lang="en-GB" b="1" dirty="0" err="1"/>
              <a:t>inovacij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26695" y="1832512"/>
            <a:ext cx="60806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fr-BE" sz="2400" kern="0" dirty="0" smtClean="0">
              <a:cs typeface="Arial" panose="020B0604020202020204" pitchFamily="34" charset="0"/>
            </a:endParaRPr>
          </a:p>
          <a:p>
            <a:pPr marL="342900" indent="-342900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BE" sz="2400" b="1" kern="0" dirty="0" smtClean="0">
                <a:cs typeface="Arial" panose="020B0604020202020204" pitchFamily="34" charset="0"/>
              </a:rPr>
              <a:t>Medresorski </a:t>
            </a:r>
            <a:r>
              <a:rPr lang="fr-BE" sz="2400" b="1" kern="0" dirty="0">
                <a:cs typeface="Arial" panose="020B0604020202020204" pitchFamily="34" charset="0"/>
              </a:rPr>
              <a:t>cilj SKP </a:t>
            </a:r>
            <a:r>
              <a:rPr lang="fr-BE" sz="2400" kern="0" dirty="0">
                <a:cs typeface="Arial" panose="020B0604020202020204" pitchFamily="34" charset="0"/>
              </a:rPr>
              <a:t>= okrepljeni pomen znanja in inovacij v okviru nove </a:t>
            </a:r>
            <a:r>
              <a:rPr lang="fr-BE" sz="2400" kern="0" dirty="0" smtClean="0">
                <a:cs typeface="Arial" panose="020B0604020202020204" pitchFamily="34" charset="0"/>
              </a:rPr>
              <a:t>SKP</a:t>
            </a:r>
            <a:endParaRPr lang="sl-SI" sz="2400" kern="0" dirty="0" smtClean="0">
              <a:cs typeface="Arial" panose="020B0604020202020204" pitchFamily="34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fr-BE" sz="2400" kern="0" dirty="0">
              <a:cs typeface="Arial" panose="020B0604020202020204" pitchFamily="34" charset="0"/>
            </a:endParaRPr>
          </a:p>
          <a:p>
            <a:pPr marL="342900" indent="-342900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BE" sz="2400" kern="0" dirty="0" smtClean="0">
                <a:cs typeface="Arial" panose="020B0604020202020204" pitchFamily="34" charset="0"/>
              </a:rPr>
              <a:t>Tudi </a:t>
            </a:r>
            <a:r>
              <a:rPr lang="fr-BE" sz="2400" kern="0" dirty="0">
                <a:cs typeface="Arial" panose="020B0604020202020204" pitchFamily="34" charset="0"/>
              </a:rPr>
              <a:t>poudarek na potrebah v zvezi s </a:t>
            </a:r>
            <a:r>
              <a:rPr lang="fr-BE" sz="2400" kern="0" dirty="0" smtClean="0">
                <a:cs typeface="Arial" panose="020B0604020202020204" pitchFamily="34" charset="0"/>
              </a:rPr>
              <a:t>prehodi</a:t>
            </a:r>
            <a:endParaRPr lang="sl-SI" sz="2400" kern="0" dirty="0" smtClean="0">
              <a:cs typeface="Arial" panose="020B0604020202020204" pitchFamily="34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fr-BE" sz="2400" kern="0" dirty="0">
              <a:cs typeface="Arial" panose="020B0604020202020204" pitchFamily="34" charset="0"/>
            </a:endParaRPr>
          </a:p>
          <a:p>
            <a:pPr marL="342900" indent="-342900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BE" sz="2400" kern="0" dirty="0" smtClean="0">
                <a:cs typeface="Arial" panose="020B0604020202020204" pitchFamily="34" charset="0"/>
              </a:rPr>
              <a:t>Sistem </a:t>
            </a:r>
            <a:r>
              <a:rPr lang="fr-BE" sz="2400" kern="0" dirty="0">
                <a:cs typeface="Arial" panose="020B0604020202020204" pitchFamily="34" charset="0"/>
              </a:rPr>
              <a:t>znanja in inovacij v kmetijstvu (AKIS) </a:t>
            </a:r>
          </a:p>
          <a:p>
            <a:pPr marL="342900" lvl="0" indent="-342900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IE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307" y="2262432"/>
            <a:ext cx="3219015" cy="339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5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38200" y="641685"/>
            <a:ext cx="11353799" cy="1672308"/>
          </a:xfrm>
        </p:spPr>
        <p:txBody>
          <a:bodyPr/>
          <a:lstStyle/>
          <a:p>
            <a:r>
              <a:rPr lang="en-IE" dirty="0"/>
              <a:t>3. </a:t>
            </a:r>
            <a:r>
              <a:rPr lang="en-IE" dirty="0" err="1"/>
              <a:t>Slovenski</a:t>
            </a:r>
            <a:r>
              <a:rPr lang="en-IE" dirty="0"/>
              <a:t> </a:t>
            </a:r>
            <a:r>
              <a:rPr lang="en-IE" dirty="0" err="1"/>
              <a:t>strateški</a:t>
            </a:r>
            <a:r>
              <a:rPr lang="en-IE" dirty="0"/>
              <a:t> </a:t>
            </a:r>
            <a:r>
              <a:rPr lang="en-IE" dirty="0" err="1"/>
              <a:t>načrt</a:t>
            </a:r>
            <a:r>
              <a:rPr lang="en-IE" dirty="0"/>
              <a:t> SKP</a:t>
            </a:r>
            <a:endParaRPr lang="en-IE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38200" y="3555407"/>
            <a:ext cx="10889439" cy="2459337"/>
          </a:xfrm>
        </p:spPr>
        <p:txBody>
          <a:bodyPr/>
          <a:lstStyle/>
          <a:p>
            <a:r>
              <a:rPr lang="en-US" sz="2800" dirty="0" err="1">
                <a:solidFill>
                  <a:schemeClr val="tx2"/>
                </a:solidFill>
              </a:rPr>
              <a:t>Priporočila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Komisije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za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slovenski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strateški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načrt</a:t>
            </a:r>
            <a:r>
              <a:rPr lang="en-US" sz="2800" dirty="0">
                <a:solidFill>
                  <a:schemeClr val="tx2"/>
                </a:solidFill>
              </a:rPr>
              <a:t> SKP z </a:t>
            </a:r>
            <a:r>
              <a:rPr lang="en-US" sz="2800" dirty="0" err="1">
                <a:solidFill>
                  <a:schemeClr val="tx2"/>
                </a:solidFill>
              </a:rPr>
              <a:t>dne</a:t>
            </a:r>
            <a:r>
              <a:rPr lang="en-US" sz="2800" dirty="0">
                <a:solidFill>
                  <a:schemeClr val="tx2"/>
                </a:solidFill>
              </a:rPr>
              <a:t> 18. 12. 2020</a:t>
            </a:r>
          </a:p>
          <a:p>
            <a:r>
              <a:rPr lang="en-US" sz="2800" dirty="0" err="1">
                <a:solidFill>
                  <a:schemeClr val="tx2"/>
                </a:solidFill>
              </a:rPr>
              <a:t>Osredotočenost</a:t>
            </a:r>
            <a:r>
              <a:rPr lang="en-US" sz="2800" dirty="0">
                <a:solidFill>
                  <a:schemeClr val="tx2"/>
                </a:solidFill>
              </a:rPr>
              <a:t> in </a:t>
            </a:r>
            <a:r>
              <a:rPr lang="en-US" sz="2800" dirty="0" err="1">
                <a:solidFill>
                  <a:schemeClr val="tx2"/>
                </a:solidFill>
              </a:rPr>
              <a:t>uravnoteženost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pri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oblikovanju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strateškega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programa</a:t>
            </a:r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 err="1">
                <a:solidFill>
                  <a:schemeClr val="tx2"/>
                </a:solidFill>
              </a:rPr>
              <a:t>Sklep</a:t>
            </a:r>
            <a:endParaRPr lang="en-US" sz="2800" dirty="0">
              <a:solidFill>
                <a:schemeClr val="tx2"/>
              </a:solidFill>
            </a:endParaRPr>
          </a:p>
          <a:p>
            <a:endParaRPr lang="en-IE" sz="2800" dirty="0">
              <a:solidFill>
                <a:schemeClr val="tx2"/>
              </a:solidFill>
            </a:endParaRPr>
          </a:p>
          <a:p>
            <a:endParaRPr lang="en-I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60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4460" y="1949824"/>
            <a:ext cx="11287540" cy="4546587"/>
          </a:xfrm>
        </p:spPr>
        <p:txBody>
          <a:bodyPr/>
          <a:lstStyle/>
          <a:p>
            <a:r>
              <a:rPr lang="en-GB" b="1" dirty="0"/>
              <a:t> </a:t>
            </a:r>
            <a:r>
              <a:rPr lang="en-GB" b="1" dirty="0" err="1"/>
              <a:t>Vsebujejo</a:t>
            </a:r>
            <a:r>
              <a:rPr lang="en-GB" b="1" dirty="0"/>
              <a:t> 15 </a:t>
            </a:r>
            <a:r>
              <a:rPr lang="en-GB" b="1" dirty="0" err="1"/>
              <a:t>priporočil</a:t>
            </a:r>
            <a:endParaRPr lang="en-GB" b="1" dirty="0"/>
          </a:p>
          <a:p>
            <a:r>
              <a:rPr lang="en-GB" dirty="0" err="1"/>
              <a:t>Opredelitev</a:t>
            </a:r>
            <a:r>
              <a:rPr lang="en-GB" dirty="0"/>
              <a:t> </a:t>
            </a:r>
            <a:r>
              <a:rPr lang="en-GB" dirty="0" err="1"/>
              <a:t>ključnih</a:t>
            </a:r>
            <a:r>
              <a:rPr lang="en-GB" dirty="0"/>
              <a:t> </a:t>
            </a:r>
            <a:r>
              <a:rPr lang="en-GB" dirty="0" err="1"/>
              <a:t>izzivov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Slovenijo</a:t>
            </a:r>
            <a:r>
              <a:rPr lang="en-GB" dirty="0"/>
              <a:t>, </a:t>
            </a:r>
            <a:r>
              <a:rPr lang="en-GB" dirty="0" err="1"/>
              <a:t>zlasti</a:t>
            </a:r>
            <a:r>
              <a:rPr lang="en-GB" dirty="0"/>
              <a:t> v </a:t>
            </a:r>
            <a:r>
              <a:rPr lang="en-GB" dirty="0" err="1"/>
              <a:t>zvezi</a:t>
            </a:r>
            <a:r>
              <a:rPr lang="en-GB" dirty="0"/>
              <a:t> z </a:t>
            </a:r>
            <a:r>
              <a:rPr lang="en-GB" dirty="0" err="1"/>
              <a:t>zavezami</a:t>
            </a:r>
            <a:r>
              <a:rPr lang="en-GB" dirty="0"/>
              <a:t> EU </a:t>
            </a:r>
            <a:r>
              <a:rPr lang="en-GB" dirty="0" err="1"/>
              <a:t>glede</a:t>
            </a:r>
            <a:r>
              <a:rPr lang="en-GB" dirty="0"/>
              <a:t> </a:t>
            </a:r>
            <a:r>
              <a:rPr lang="en-GB" dirty="0" err="1"/>
              <a:t>ideje</a:t>
            </a:r>
            <a:r>
              <a:rPr lang="en-GB" dirty="0"/>
              <a:t> od </a:t>
            </a:r>
            <a:r>
              <a:rPr lang="en-GB" dirty="0" err="1"/>
              <a:t>vil</a:t>
            </a:r>
            <a:r>
              <a:rPr lang="en-GB" dirty="0"/>
              <a:t> do </a:t>
            </a:r>
            <a:r>
              <a:rPr lang="en-GB" dirty="0" err="1"/>
              <a:t>vilic</a:t>
            </a:r>
            <a:r>
              <a:rPr lang="en-GB" dirty="0"/>
              <a:t> in </a:t>
            </a:r>
            <a:r>
              <a:rPr lang="en-GB" dirty="0" err="1"/>
              <a:t>strategije</a:t>
            </a:r>
            <a:r>
              <a:rPr lang="en-GB" dirty="0"/>
              <a:t> o </a:t>
            </a:r>
            <a:r>
              <a:rPr lang="en-GB" dirty="0" err="1"/>
              <a:t>biotski</a:t>
            </a:r>
            <a:r>
              <a:rPr lang="en-GB" dirty="0"/>
              <a:t> </a:t>
            </a:r>
            <a:r>
              <a:rPr lang="en-GB" dirty="0" err="1"/>
              <a:t>raznovrstnosti</a:t>
            </a:r>
            <a:endParaRPr lang="en-GB" dirty="0"/>
          </a:p>
          <a:p>
            <a:r>
              <a:rPr lang="en-GB" dirty="0" err="1"/>
              <a:t>Zagotavljanje</a:t>
            </a:r>
            <a:r>
              <a:rPr lang="en-GB" dirty="0"/>
              <a:t> </a:t>
            </a:r>
            <a:r>
              <a:rPr lang="en-GB" dirty="0" err="1"/>
              <a:t>gospodarske</a:t>
            </a:r>
            <a:r>
              <a:rPr lang="en-GB" dirty="0"/>
              <a:t>, </a:t>
            </a:r>
            <a:r>
              <a:rPr lang="en-GB" dirty="0" err="1"/>
              <a:t>okoljske</a:t>
            </a:r>
            <a:r>
              <a:rPr lang="en-GB" dirty="0"/>
              <a:t> in </a:t>
            </a:r>
            <a:r>
              <a:rPr lang="en-GB" dirty="0" err="1"/>
              <a:t>družbene</a:t>
            </a:r>
            <a:r>
              <a:rPr lang="en-GB" dirty="0"/>
              <a:t> </a:t>
            </a:r>
            <a:r>
              <a:rPr lang="en-GB" dirty="0" err="1"/>
              <a:t>trajnosti</a:t>
            </a:r>
            <a:r>
              <a:rPr lang="en-GB" dirty="0"/>
              <a:t> </a:t>
            </a:r>
          </a:p>
          <a:p>
            <a:r>
              <a:rPr lang="en-GB" dirty="0" err="1"/>
              <a:t>Znanje</a:t>
            </a:r>
            <a:r>
              <a:rPr lang="en-GB" dirty="0"/>
              <a:t>, </a:t>
            </a:r>
            <a:r>
              <a:rPr lang="en-GB" dirty="0" err="1"/>
              <a:t>inovacije</a:t>
            </a:r>
            <a:r>
              <a:rPr lang="en-GB" dirty="0"/>
              <a:t> in </a:t>
            </a:r>
            <a:r>
              <a:rPr lang="en-GB" dirty="0" err="1"/>
              <a:t>digitalizacija</a:t>
            </a:r>
            <a:r>
              <a:rPr lang="en-GB" dirty="0"/>
              <a:t> </a:t>
            </a:r>
          </a:p>
          <a:p>
            <a:r>
              <a:rPr lang="en-GB" dirty="0" err="1"/>
              <a:t>Močan</a:t>
            </a:r>
            <a:r>
              <a:rPr lang="en-GB" dirty="0"/>
              <a:t> </a:t>
            </a:r>
            <a:r>
              <a:rPr lang="en-GB" dirty="0" err="1"/>
              <a:t>poudarek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okoljskih</a:t>
            </a:r>
            <a:r>
              <a:rPr lang="en-GB" dirty="0"/>
              <a:t> in </a:t>
            </a:r>
            <a:r>
              <a:rPr lang="en-GB" dirty="0" err="1"/>
              <a:t>podnebnih</a:t>
            </a:r>
            <a:r>
              <a:rPr lang="en-GB" dirty="0"/>
              <a:t> </a:t>
            </a:r>
            <a:r>
              <a:rPr lang="en-GB" dirty="0" err="1"/>
              <a:t>izzivih</a:t>
            </a:r>
            <a:endParaRPr lang="en-GB" dirty="0"/>
          </a:p>
          <a:p>
            <a:r>
              <a:rPr lang="en-GB" b="1" dirty="0"/>
              <a:t>je </a:t>
            </a:r>
            <a:r>
              <a:rPr lang="en-GB" b="1" dirty="0" err="1"/>
              <a:t>merilo</a:t>
            </a:r>
            <a:r>
              <a:rPr lang="en-GB" b="1" dirty="0"/>
              <a:t> </a:t>
            </a:r>
            <a:r>
              <a:rPr lang="en-GB" b="1" dirty="0" err="1"/>
              <a:t>uspešnosti</a:t>
            </a:r>
            <a:r>
              <a:rPr lang="en-GB" b="1" dirty="0"/>
              <a:t> </a:t>
            </a:r>
            <a:r>
              <a:rPr lang="en-GB" b="1" dirty="0" err="1"/>
              <a:t>za</a:t>
            </a:r>
            <a:r>
              <a:rPr lang="en-GB" b="1" dirty="0"/>
              <a:t> </a:t>
            </a:r>
            <a:r>
              <a:rPr lang="en-GB" b="1" dirty="0" err="1"/>
              <a:t>ocenjevanje</a:t>
            </a:r>
            <a:r>
              <a:rPr lang="en-GB" b="1" dirty="0"/>
              <a:t> </a:t>
            </a:r>
            <a:r>
              <a:rPr lang="en-GB" b="1" dirty="0" err="1"/>
              <a:t>slovenskega</a:t>
            </a:r>
            <a:r>
              <a:rPr lang="en-GB" b="1" dirty="0"/>
              <a:t> </a:t>
            </a:r>
            <a:r>
              <a:rPr lang="en-GB" b="1" dirty="0" err="1"/>
              <a:t>strateškega</a:t>
            </a:r>
            <a:r>
              <a:rPr lang="en-GB" b="1" dirty="0"/>
              <a:t> </a:t>
            </a:r>
            <a:r>
              <a:rPr lang="en-GB" b="1" dirty="0" err="1"/>
              <a:t>načrta</a:t>
            </a:r>
            <a:r>
              <a:rPr lang="en-GB" b="1" dirty="0"/>
              <a:t>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2" y="482861"/>
            <a:ext cx="11221278" cy="767716"/>
          </a:xfrm>
        </p:spPr>
        <p:txBody>
          <a:bodyPr/>
          <a:lstStyle/>
          <a:p>
            <a:r>
              <a:rPr lang="pl-PL" b="1" dirty="0"/>
              <a:t>Priporočila Komisije za Slovenijo z dne 18. 12. 2020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89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282" y="282388"/>
            <a:ext cx="10962908" cy="1129553"/>
          </a:xfrm>
        </p:spPr>
        <p:txBody>
          <a:bodyPr/>
          <a:lstStyle/>
          <a:p>
            <a:r>
              <a:rPr lang="en-US" b="1" dirty="0" err="1"/>
              <a:t>Družbenogospodarski</a:t>
            </a:r>
            <a:r>
              <a:rPr lang="en-US" b="1" dirty="0"/>
              <a:t> </a:t>
            </a:r>
            <a:r>
              <a:rPr lang="en-US" b="1" dirty="0" err="1"/>
              <a:t>izzivi</a:t>
            </a:r>
            <a:r>
              <a:rPr lang="en-US" b="1" dirty="0"/>
              <a:t> </a:t>
            </a:r>
            <a:r>
              <a:rPr lang="en-US" b="1" dirty="0" err="1"/>
              <a:t>kmetov</a:t>
            </a:r>
            <a:r>
              <a:rPr lang="en-US" b="1" dirty="0"/>
              <a:t> in </a:t>
            </a:r>
            <a:r>
              <a:rPr lang="en-US" b="1" dirty="0" err="1"/>
              <a:t>prebivalcev</a:t>
            </a:r>
            <a:r>
              <a:rPr lang="en-US" b="1" dirty="0"/>
              <a:t> </a:t>
            </a:r>
            <a:r>
              <a:rPr lang="en-US" b="1" dirty="0" err="1"/>
              <a:t>podeželja</a:t>
            </a:r>
            <a:endParaRPr lang="en-US" b="1" dirty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741807" y="1940575"/>
            <a:ext cx="10648123" cy="40868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i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17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879282" y="1841622"/>
            <a:ext cx="1067174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 err="1" smtClean="0"/>
              <a:t>Priporočila</a:t>
            </a:r>
            <a:r>
              <a:rPr lang="en-GB" sz="2400" b="1" dirty="0" smtClean="0"/>
              <a:t> </a:t>
            </a:r>
            <a:r>
              <a:rPr lang="en-GB" sz="2400" b="1" dirty="0"/>
              <a:t>EK</a:t>
            </a:r>
          </a:p>
          <a:p>
            <a:pPr>
              <a:spcAft>
                <a:spcPts val="1200"/>
              </a:spcAft>
            </a:pPr>
            <a:r>
              <a:rPr lang="sl-SI" sz="2400" b="1" dirty="0" smtClean="0"/>
              <a:t>	</a:t>
            </a:r>
            <a:r>
              <a:rPr lang="en-GB" sz="2400" dirty="0" smtClean="0"/>
              <a:t>1</a:t>
            </a:r>
            <a:r>
              <a:rPr lang="en-GB" sz="2400" dirty="0"/>
              <a:t>. </a:t>
            </a:r>
            <a:r>
              <a:rPr lang="en-GB" sz="2400" dirty="0" err="1"/>
              <a:t>Izboljšanje</a:t>
            </a:r>
            <a:r>
              <a:rPr lang="en-GB" sz="2400" dirty="0"/>
              <a:t> </a:t>
            </a:r>
            <a:r>
              <a:rPr lang="en-GB" sz="2400" dirty="0" err="1"/>
              <a:t>neugodne</a:t>
            </a:r>
            <a:r>
              <a:rPr lang="en-GB" sz="2400" dirty="0"/>
              <a:t> </a:t>
            </a:r>
            <a:r>
              <a:rPr lang="en-GB" sz="2400" dirty="0" err="1"/>
              <a:t>sestave</a:t>
            </a:r>
            <a:r>
              <a:rPr lang="en-GB" sz="2400" dirty="0"/>
              <a:t> </a:t>
            </a:r>
            <a:r>
              <a:rPr lang="en-GB" sz="2400" dirty="0" err="1"/>
              <a:t>kmetijskih</a:t>
            </a:r>
            <a:r>
              <a:rPr lang="en-GB" sz="2400" dirty="0"/>
              <a:t> </a:t>
            </a:r>
            <a:r>
              <a:rPr lang="en-GB" sz="2400" dirty="0" err="1"/>
              <a:t>gospodarstev</a:t>
            </a:r>
            <a:r>
              <a:rPr lang="en-GB" sz="2400" dirty="0"/>
              <a:t> </a:t>
            </a:r>
          </a:p>
          <a:p>
            <a:pPr>
              <a:spcAft>
                <a:spcPts val="1200"/>
              </a:spcAft>
            </a:pPr>
            <a:r>
              <a:rPr lang="sl-SI" sz="2400" dirty="0" smtClean="0"/>
              <a:t>	</a:t>
            </a:r>
            <a:r>
              <a:rPr lang="en-GB" sz="2400" dirty="0" smtClean="0"/>
              <a:t>2</a:t>
            </a:r>
            <a:r>
              <a:rPr lang="en-GB" sz="2400" dirty="0"/>
              <a:t>. </a:t>
            </a:r>
            <a:r>
              <a:rPr lang="en-GB" sz="2400" dirty="0" err="1"/>
              <a:t>Povečanje</a:t>
            </a:r>
            <a:r>
              <a:rPr lang="en-GB" sz="2400" dirty="0"/>
              <a:t> </a:t>
            </a:r>
            <a:r>
              <a:rPr lang="en-GB" sz="2400" dirty="0" err="1"/>
              <a:t>uspešnosti</a:t>
            </a:r>
            <a:r>
              <a:rPr lang="en-GB" sz="2400" dirty="0"/>
              <a:t> </a:t>
            </a:r>
            <a:r>
              <a:rPr lang="en-GB" sz="2400" dirty="0" err="1"/>
              <a:t>kmetij</a:t>
            </a:r>
            <a:r>
              <a:rPr lang="en-GB" sz="2400" dirty="0"/>
              <a:t> </a:t>
            </a:r>
          </a:p>
          <a:p>
            <a:pPr>
              <a:spcAft>
                <a:spcPts val="1200"/>
              </a:spcAft>
            </a:pPr>
            <a:r>
              <a:rPr lang="sl-SI" sz="2400" dirty="0" smtClean="0"/>
              <a:t>	</a:t>
            </a:r>
            <a:r>
              <a:rPr lang="en-GB" sz="2400" dirty="0" smtClean="0"/>
              <a:t>3</a:t>
            </a:r>
            <a:r>
              <a:rPr lang="en-GB" sz="2400" dirty="0"/>
              <a:t>. </a:t>
            </a:r>
            <a:r>
              <a:rPr lang="en-GB" sz="2400" dirty="0" err="1"/>
              <a:t>Odprava</a:t>
            </a:r>
            <a:r>
              <a:rPr lang="en-GB" sz="2400" dirty="0"/>
              <a:t> </a:t>
            </a:r>
            <a:r>
              <a:rPr lang="en-GB" sz="2400" dirty="0" err="1"/>
              <a:t>velike</a:t>
            </a:r>
            <a:r>
              <a:rPr lang="en-GB" sz="2400" dirty="0"/>
              <a:t> </a:t>
            </a:r>
            <a:r>
              <a:rPr lang="en-GB" sz="2400" dirty="0" err="1"/>
              <a:t>finančne</a:t>
            </a:r>
            <a:r>
              <a:rPr lang="en-GB" sz="2400" dirty="0"/>
              <a:t> </a:t>
            </a:r>
            <a:r>
              <a:rPr lang="en-GB" sz="2400" dirty="0" err="1"/>
              <a:t>vrzeli</a:t>
            </a:r>
            <a:r>
              <a:rPr lang="en-GB" sz="2400" dirty="0"/>
              <a:t> in </a:t>
            </a:r>
            <a:r>
              <a:rPr lang="en-GB" sz="2400" dirty="0" err="1"/>
              <a:t>krepitev</a:t>
            </a:r>
            <a:r>
              <a:rPr lang="en-GB" sz="2400" dirty="0"/>
              <a:t> </a:t>
            </a:r>
            <a:r>
              <a:rPr lang="en-GB" sz="2400" dirty="0" err="1"/>
              <a:t>odpornosti</a:t>
            </a:r>
            <a:r>
              <a:rPr lang="en-GB" sz="2400" dirty="0"/>
              <a:t> </a:t>
            </a:r>
            <a:r>
              <a:rPr lang="en-GB" sz="2400" dirty="0" err="1"/>
              <a:t>kmetijstva</a:t>
            </a:r>
            <a:endParaRPr lang="en-GB" sz="2400" dirty="0"/>
          </a:p>
          <a:p>
            <a:pPr>
              <a:spcAft>
                <a:spcPts val="1200"/>
              </a:spcAft>
            </a:pPr>
            <a:r>
              <a:rPr lang="sl-SI" sz="2400" dirty="0" smtClean="0"/>
              <a:t>	</a:t>
            </a:r>
            <a:r>
              <a:rPr lang="en-GB" sz="2400" dirty="0" smtClean="0"/>
              <a:t>4</a:t>
            </a:r>
            <a:r>
              <a:rPr lang="en-GB" sz="2400" dirty="0"/>
              <a:t>. </a:t>
            </a:r>
            <a:r>
              <a:rPr lang="en-GB" sz="2400" dirty="0" err="1"/>
              <a:t>Izboljšanje</a:t>
            </a:r>
            <a:r>
              <a:rPr lang="en-GB" sz="2400" dirty="0"/>
              <a:t> </a:t>
            </a:r>
            <a:r>
              <a:rPr lang="en-GB" sz="2400" dirty="0" err="1"/>
              <a:t>možnosti</a:t>
            </a:r>
            <a:r>
              <a:rPr lang="en-GB" sz="2400" dirty="0"/>
              <a:t> </a:t>
            </a:r>
            <a:r>
              <a:rPr lang="en-GB" sz="2400" dirty="0" err="1"/>
              <a:t>za</a:t>
            </a:r>
            <a:r>
              <a:rPr lang="en-GB" sz="2400" dirty="0"/>
              <a:t> </a:t>
            </a:r>
            <a:r>
              <a:rPr lang="en-GB" sz="2400" dirty="0" err="1"/>
              <a:t>rast</a:t>
            </a:r>
            <a:r>
              <a:rPr lang="en-GB" sz="2400" dirty="0"/>
              <a:t> v </a:t>
            </a:r>
            <a:r>
              <a:rPr lang="en-GB" sz="2400" dirty="0" err="1"/>
              <a:t>podeželskih</a:t>
            </a:r>
            <a:r>
              <a:rPr lang="en-GB" sz="2400" dirty="0"/>
              <a:t> </a:t>
            </a:r>
            <a:r>
              <a:rPr lang="en-GB" sz="2400" dirty="0" err="1"/>
              <a:t>območjih</a:t>
            </a:r>
            <a:endParaRPr lang="en-GB" sz="2400" dirty="0"/>
          </a:p>
          <a:p>
            <a:pPr>
              <a:spcAft>
                <a:spcPts val="1200"/>
              </a:spcAft>
            </a:pPr>
            <a:r>
              <a:rPr lang="sl-SI" sz="2400" dirty="0" smtClean="0"/>
              <a:t>	</a:t>
            </a:r>
            <a:r>
              <a:rPr lang="en-GB" sz="2400" dirty="0" smtClean="0"/>
              <a:t>5</a:t>
            </a:r>
            <a:r>
              <a:rPr lang="en-GB" sz="2400" dirty="0"/>
              <a:t>. </a:t>
            </a:r>
            <a:r>
              <a:rPr lang="en-GB" sz="2400" dirty="0" err="1"/>
              <a:t>Pospeševanje</a:t>
            </a:r>
            <a:r>
              <a:rPr lang="en-GB" sz="2400" dirty="0"/>
              <a:t> </a:t>
            </a:r>
            <a:r>
              <a:rPr lang="en-GB" sz="2400" dirty="0" err="1"/>
              <a:t>učinkovite</a:t>
            </a:r>
            <a:r>
              <a:rPr lang="en-GB" sz="2400" dirty="0"/>
              <a:t> </a:t>
            </a:r>
            <a:r>
              <a:rPr lang="en-GB" sz="2400" dirty="0" err="1"/>
              <a:t>generacijske</a:t>
            </a:r>
            <a:r>
              <a:rPr lang="en-GB" sz="2400" dirty="0"/>
              <a:t> </a:t>
            </a:r>
            <a:r>
              <a:rPr lang="en-GB" sz="2400" dirty="0" err="1"/>
              <a:t>prenove</a:t>
            </a:r>
            <a:r>
              <a:rPr lang="en-GB" sz="2400" dirty="0"/>
              <a:t> </a:t>
            </a:r>
          </a:p>
          <a:p>
            <a:pPr>
              <a:spcAft>
                <a:spcPts val="1200"/>
              </a:spcAft>
            </a:pPr>
            <a:r>
              <a:rPr lang="sl-SI" sz="2400" dirty="0" smtClean="0"/>
              <a:t>	</a:t>
            </a:r>
            <a:r>
              <a:rPr lang="en-GB" sz="2400" dirty="0" smtClean="0"/>
              <a:t>6</a:t>
            </a:r>
            <a:r>
              <a:rPr lang="en-GB" sz="2400" dirty="0"/>
              <a:t>. </a:t>
            </a:r>
            <a:r>
              <a:rPr lang="en-GB" sz="2400" dirty="0" err="1"/>
              <a:t>Prizadevanja</a:t>
            </a:r>
            <a:r>
              <a:rPr lang="en-GB" sz="2400" dirty="0"/>
              <a:t> </a:t>
            </a:r>
            <a:r>
              <a:rPr lang="en-GB" sz="2400" dirty="0" err="1"/>
              <a:t>za</a:t>
            </a:r>
            <a:r>
              <a:rPr lang="en-GB" sz="2400" dirty="0"/>
              <a:t> </a:t>
            </a:r>
            <a:r>
              <a:rPr lang="en-GB" sz="2400" dirty="0" err="1"/>
              <a:t>zmanjšanje</a:t>
            </a:r>
            <a:r>
              <a:rPr lang="en-GB" sz="2400" dirty="0"/>
              <a:t> </a:t>
            </a:r>
            <a:r>
              <a:rPr lang="en-GB" sz="2400" dirty="0" err="1"/>
              <a:t>uporabe</a:t>
            </a:r>
            <a:r>
              <a:rPr lang="en-GB" sz="2400" dirty="0"/>
              <a:t> </a:t>
            </a:r>
            <a:r>
              <a:rPr lang="en-GB" sz="2400" dirty="0" err="1"/>
              <a:t>kemičnih</a:t>
            </a:r>
            <a:r>
              <a:rPr lang="en-GB" sz="2400" dirty="0"/>
              <a:t> </a:t>
            </a:r>
            <a:r>
              <a:rPr lang="en-GB" sz="2400" dirty="0" err="1"/>
              <a:t>pesticidov</a:t>
            </a:r>
            <a:r>
              <a:rPr lang="en-GB" sz="2400" dirty="0"/>
              <a:t> in s </a:t>
            </a:r>
            <a:r>
              <a:rPr lang="sl-SI" sz="2400" dirty="0" smtClean="0"/>
              <a:t>	</a:t>
            </a:r>
            <a:r>
              <a:rPr lang="en-GB" sz="2400" dirty="0" smtClean="0"/>
              <a:t>tem </a:t>
            </a:r>
            <a:r>
              <a:rPr lang="en-GB" sz="2400" dirty="0" err="1"/>
              <a:t>povezanih</a:t>
            </a:r>
            <a:r>
              <a:rPr lang="en-GB" sz="2400" dirty="0"/>
              <a:t> </a:t>
            </a:r>
            <a:r>
              <a:rPr lang="en-GB" sz="2400" dirty="0" err="1"/>
              <a:t>tveganj</a:t>
            </a:r>
            <a:r>
              <a:rPr lang="en-GB" sz="2400" dirty="0"/>
              <a:t>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 err="1" smtClean="0"/>
              <a:t>Analiza</a:t>
            </a:r>
            <a:r>
              <a:rPr lang="en-GB" sz="2400" b="1" dirty="0" smtClean="0"/>
              <a:t> </a:t>
            </a:r>
            <a:r>
              <a:rPr lang="en-GB" sz="2400" b="1" dirty="0"/>
              <a:t>SWOT in </a:t>
            </a:r>
            <a:r>
              <a:rPr lang="en-GB" sz="2400" b="1" dirty="0" err="1"/>
              <a:t>ocena</a:t>
            </a:r>
            <a:r>
              <a:rPr lang="en-GB" sz="2400" b="1" dirty="0"/>
              <a:t> </a:t>
            </a:r>
            <a:r>
              <a:rPr lang="en-GB" sz="2400" b="1" dirty="0" err="1"/>
              <a:t>potreb</a:t>
            </a:r>
            <a:r>
              <a:rPr lang="en-GB" sz="2400" b="1" dirty="0"/>
              <a:t> 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9151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1700" y="1560564"/>
            <a:ext cx="11384700" cy="512304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GB" sz="2800" dirty="0" smtClean="0"/>
              <a:t>  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2" y="160422"/>
            <a:ext cx="10515600" cy="740531"/>
          </a:xfrm>
        </p:spPr>
        <p:txBody>
          <a:bodyPr/>
          <a:lstStyle/>
          <a:p>
            <a:r>
              <a:rPr lang="en-GB" b="1" dirty="0" err="1"/>
              <a:t>Okoljski</a:t>
            </a:r>
            <a:r>
              <a:rPr lang="en-GB" b="1" dirty="0"/>
              <a:t> in </a:t>
            </a:r>
            <a:r>
              <a:rPr lang="en-GB" b="1" dirty="0" err="1"/>
              <a:t>podnebni</a:t>
            </a:r>
            <a:r>
              <a:rPr lang="en-GB" b="1" dirty="0"/>
              <a:t> </a:t>
            </a:r>
            <a:r>
              <a:rPr lang="en-GB" b="1" dirty="0" err="1"/>
              <a:t>cilji</a:t>
            </a:r>
            <a:r>
              <a:rPr lang="en-GB" b="1" dirty="0"/>
              <a:t>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18</a:t>
            </a:fld>
            <a:endParaRPr lang="en-GB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8200" y="1128981"/>
            <a:ext cx="10964159" cy="52080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GB" b="1" dirty="0" err="1"/>
              <a:t>Priporočila</a:t>
            </a:r>
            <a:r>
              <a:rPr lang="en-GB" b="1" dirty="0"/>
              <a:t> EK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sl-SI" dirty="0" smtClean="0"/>
              <a:t>	</a:t>
            </a:r>
            <a:r>
              <a:rPr lang="en-GB" dirty="0" smtClean="0"/>
              <a:t>1</a:t>
            </a:r>
            <a:r>
              <a:rPr lang="en-GB" dirty="0"/>
              <a:t>. </a:t>
            </a:r>
            <a:r>
              <a:rPr lang="en-GB" dirty="0" err="1"/>
              <a:t>Izboljšanje</a:t>
            </a:r>
            <a:r>
              <a:rPr lang="en-GB" dirty="0"/>
              <a:t> </a:t>
            </a:r>
            <a:r>
              <a:rPr lang="en-GB" dirty="0" err="1"/>
              <a:t>stanja</a:t>
            </a:r>
            <a:r>
              <a:rPr lang="en-GB" dirty="0"/>
              <a:t> </a:t>
            </a:r>
            <a:r>
              <a:rPr lang="en-GB" dirty="0" err="1"/>
              <a:t>biotske</a:t>
            </a:r>
            <a:r>
              <a:rPr lang="en-GB" dirty="0"/>
              <a:t> </a:t>
            </a:r>
            <a:r>
              <a:rPr lang="en-GB" dirty="0" err="1"/>
              <a:t>raznovrstnosti</a:t>
            </a:r>
            <a:endParaRPr lang="en-GB" dirty="0"/>
          </a:p>
          <a:p>
            <a:pPr marL="0" indent="0">
              <a:spcAft>
                <a:spcPts val="1200"/>
              </a:spcAft>
              <a:buNone/>
            </a:pPr>
            <a:r>
              <a:rPr lang="sl-SI" dirty="0" smtClean="0"/>
              <a:t>	</a:t>
            </a:r>
            <a:r>
              <a:rPr lang="en-GB" dirty="0" smtClean="0"/>
              <a:t>2</a:t>
            </a:r>
            <a:r>
              <a:rPr lang="en-GB" dirty="0"/>
              <a:t>. </a:t>
            </a:r>
            <a:r>
              <a:rPr lang="en-GB" dirty="0" err="1"/>
              <a:t>Spodbujanje</a:t>
            </a:r>
            <a:r>
              <a:rPr lang="en-GB" dirty="0"/>
              <a:t> </a:t>
            </a:r>
            <a:r>
              <a:rPr lang="en-GB" dirty="0" err="1"/>
              <a:t>trajnostnega</a:t>
            </a:r>
            <a:r>
              <a:rPr lang="en-GB" dirty="0"/>
              <a:t> </a:t>
            </a:r>
            <a:r>
              <a:rPr lang="en-GB" dirty="0" err="1"/>
              <a:t>gospodarjenja</a:t>
            </a:r>
            <a:r>
              <a:rPr lang="en-GB" dirty="0"/>
              <a:t> z </a:t>
            </a:r>
            <a:r>
              <a:rPr lang="en-GB" dirty="0" err="1"/>
              <a:t>gozdovi</a:t>
            </a:r>
            <a:endParaRPr lang="en-GB" dirty="0"/>
          </a:p>
          <a:p>
            <a:pPr marL="0" indent="0">
              <a:spcAft>
                <a:spcPts val="1200"/>
              </a:spcAft>
              <a:buNone/>
            </a:pPr>
            <a:r>
              <a:rPr lang="sl-SI" dirty="0" smtClean="0"/>
              <a:t>	</a:t>
            </a:r>
            <a:r>
              <a:rPr lang="en-GB" dirty="0" smtClean="0"/>
              <a:t>3</a:t>
            </a:r>
            <a:r>
              <a:rPr lang="en-GB" dirty="0"/>
              <a:t>. </a:t>
            </a:r>
            <a:r>
              <a:rPr lang="en-GB" dirty="0" err="1"/>
              <a:t>Spodbujanje</a:t>
            </a:r>
            <a:r>
              <a:rPr lang="en-GB" dirty="0"/>
              <a:t> </a:t>
            </a:r>
            <a:r>
              <a:rPr lang="en-GB" dirty="0" err="1"/>
              <a:t>praks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izboljšanje</a:t>
            </a:r>
            <a:r>
              <a:rPr lang="en-GB" dirty="0"/>
              <a:t> </a:t>
            </a:r>
            <a:r>
              <a:rPr lang="en-GB" dirty="0" err="1"/>
              <a:t>upravljanja</a:t>
            </a:r>
            <a:r>
              <a:rPr lang="en-GB" dirty="0"/>
              <a:t> </a:t>
            </a:r>
            <a:r>
              <a:rPr lang="en-GB" dirty="0" err="1"/>
              <a:t>hranil</a:t>
            </a:r>
            <a:r>
              <a:rPr lang="en-GB" dirty="0"/>
              <a:t> + </a:t>
            </a:r>
            <a:r>
              <a:rPr lang="en-GB" dirty="0" err="1"/>
              <a:t>prilagoditev</a:t>
            </a:r>
            <a:r>
              <a:rPr lang="en-GB" dirty="0"/>
              <a:t> </a:t>
            </a:r>
            <a:r>
              <a:rPr lang="sl-SI" dirty="0" smtClean="0"/>
              <a:t>	</a:t>
            </a:r>
            <a:r>
              <a:rPr lang="en-GB" dirty="0" err="1" smtClean="0"/>
              <a:t>sistema</a:t>
            </a:r>
            <a:r>
              <a:rPr lang="en-GB" dirty="0" smtClean="0"/>
              <a:t> </a:t>
            </a:r>
            <a:r>
              <a:rPr lang="en-GB" dirty="0" err="1"/>
              <a:t>spremljanja</a:t>
            </a:r>
            <a:r>
              <a:rPr lang="en-GB" dirty="0"/>
              <a:t> </a:t>
            </a:r>
            <a:r>
              <a:rPr lang="en-GB" dirty="0" err="1"/>
              <a:t>kakovosti</a:t>
            </a:r>
            <a:r>
              <a:rPr lang="en-GB" dirty="0"/>
              <a:t> </a:t>
            </a:r>
            <a:r>
              <a:rPr lang="en-GB" dirty="0" err="1"/>
              <a:t>vode</a:t>
            </a:r>
            <a:endParaRPr lang="en-GB" dirty="0"/>
          </a:p>
          <a:p>
            <a:pPr marL="0" indent="0">
              <a:spcAft>
                <a:spcPts val="1200"/>
              </a:spcAft>
              <a:buNone/>
            </a:pPr>
            <a:r>
              <a:rPr lang="sl-SI" dirty="0" smtClean="0"/>
              <a:t>	</a:t>
            </a:r>
            <a:r>
              <a:rPr lang="en-GB" dirty="0" smtClean="0"/>
              <a:t>4</a:t>
            </a:r>
            <a:r>
              <a:rPr lang="en-GB" dirty="0"/>
              <a:t>. </a:t>
            </a:r>
            <a:r>
              <a:rPr lang="en-GB" dirty="0" err="1"/>
              <a:t>Ohranjanje</a:t>
            </a:r>
            <a:r>
              <a:rPr lang="en-GB" dirty="0"/>
              <a:t> </a:t>
            </a:r>
            <a:r>
              <a:rPr lang="en-GB" dirty="0" err="1"/>
              <a:t>trenutnega</a:t>
            </a:r>
            <a:r>
              <a:rPr lang="en-GB" dirty="0"/>
              <a:t> </a:t>
            </a:r>
            <a:r>
              <a:rPr lang="en-GB" dirty="0" err="1"/>
              <a:t>razvoja</a:t>
            </a:r>
            <a:r>
              <a:rPr lang="en-GB" dirty="0"/>
              <a:t> </a:t>
            </a:r>
            <a:r>
              <a:rPr lang="en-GB" dirty="0" err="1"/>
              <a:t>ekološke</a:t>
            </a:r>
            <a:r>
              <a:rPr lang="en-GB" dirty="0"/>
              <a:t> </a:t>
            </a:r>
            <a:r>
              <a:rPr lang="en-GB" dirty="0" err="1"/>
              <a:t>pridelave</a:t>
            </a:r>
            <a:endParaRPr lang="en-GB" dirty="0"/>
          </a:p>
          <a:p>
            <a:pPr marL="0" indent="0">
              <a:spcAft>
                <a:spcPts val="1200"/>
              </a:spcAft>
              <a:buNone/>
            </a:pPr>
            <a:r>
              <a:rPr lang="sl-SI" dirty="0" smtClean="0"/>
              <a:t>	</a:t>
            </a:r>
            <a:r>
              <a:rPr lang="en-GB" dirty="0" smtClean="0"/>
              <a:t>5</a:t>
            </a:r>
            <a:r>
              <a:rPr lang="en-GB" dirty="0"/>
              <a:t>. </a:t>
            </a:r>
            <a:r>
              <a:rPr lang="en-GB" dirty="0" err="1"/>
              <a:t>Spodbujanje</a:t>
            </a:r>
            <a:r>
              <a:rPr lang="en-GB" dirty="0"/>
              <a:t> </a:t>
            </a:r>
            <a:r>
              <a:rPr lang="en-GB" dirty="0" err="1"/>
              <a:t>odpornosti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podnebne</a:t>
            </a:r>
            <a:r>
              <a:rPr lang="en-GB" dirty="0"/>
              <a:t> </a:t>
            </a:r>
            <a:r>
              <a:rPr lang="en-GB" dirty="0" err="1"/>
              <a:t>spremembe</a:t>
            </a:r>
            <a:r>
              <a:rPr lang="en-GB" dirty="0"/>
              <a:t>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sl-SI" dirty="0" smtClean="0"/>
              <a:t>	</a:t>
            </a:r>
            <a:r>
              <a:rPr lang="en-GB" dirty="0" smtClean="0"/>
              <a:t>6</a:t>
            </a:r>
            <a:r>
              <a:rPr lang="en-GB" dirty="0"/>
              <a:t>. </a:t>
            </a:r>
            <a:r>
              <a:rPr lang="en-GB" dirty="0" err="1"/>
              <a:t>Zmanjšanje</a:t>
            </a:r>
            <a:r>
              <a:rPr lang="en-GB" dirty="0"/>
              <a:t> </a:t>
            </a:r>
            <a:r>
              <a:rPr lang="en-GB" dirty="0" err="1"/>
              <a:t>emisij</a:t>
            </a:r>
            <a:r>
              <a:rPr lang="en-GB" dirty="0"/>
              <a:t> </a:t>
            </a:r>
            <a:r>
              <a:rPr lang="en-GB" dirty="0" err="1"/>
              <a:t>toplogrednih</a:t>
            </a:r>
            <a:r>
              <a:rPr lang="en-GB" dirty="0"/>
              <a:t> </a:t>
            </a:r>
            <a:r>
              <a:rPr lang="en-GB" dirty="0" err="1"/>
              <a:t>plinov</a:t>
            </a:r>
            <a:r>
              <a:rPr lang="en-GB" dirty="0"/>
              <a:t>, </a:t>
            </a:r>
            <a:r>
              <a:rPr lang="en-GB" dirty="0" err="1"/>
              <a:t>ki</a:t>
            </a:r>
            <a:r>
              <a:rPr lang="en-GB" dirty="0"/>
              <a:t> </a:t>
            </a:r>
            <a:r>
              <a:rPr lang="en-GB" dirty="0" err="1"/>
              <a:t>jih</a:t>
            </a:r>
            <a:r>
              <a:rPr lang="en-GB" dirty="0"/>
              <a:t> </a:t>
            </a:r>
            <a:r>
              <a:rPr lang="en-GB" dirty="0" err="1"/>
              <a:t>proizvaja</a:t>
            </a:r>
            <a:r>
              <a:rPr lang="en-GB" dirty="0"/>
              <a:t> </a:t>
            </a:r>
            <a:r>
              <a:rPr lang="en-GB" dirty="0" err="1"/>
              <a:t>kmetijstvo</a:t>
            </a:r>
            <a:r>
              <a:rPr lang="en-GB" dirty="0"/>
              <a:t> + </a:t>
            </a:r>
            <a:r>
              <a:rPr lang="sl-SI" dirty="0" smtClean="0"/>
              <a:t>	</a:t>
            </a:r>
            <a:r>
              <a:rPr lang="en-GB" dirty="0" err="1" smtClean="0"/>
              <a:t>okrepitev</a:t>
            </a:r>
            <a:r>
              <a:rPr lang="en-GB" dirty="0" smtClean="0"/>
              <a:t> </a:t>
            </a:r>
            <a:r>
              <a:rPr lang="en-GB" dirty="0" err="1"/>
              <a:t>gozdov</a:t>
            </a:r>
            <a:r>
              <a:rPr lang="en-GB" dirty="0"/>
              <a:t> </a:t>
            </a:r>
            <a:r>
              <a:rPr lang="en-GB" dirty="0" err="1"/>
              <a:t>kot</a:t>
            </a:r>
            <a:r>
              <a:rPr lang="en-GB" dirty="0"/>
              <a:t> </a:t>
            </a:r>
            <a:r>
              <a:rPr lang="en-GB" dirty="0" err="1"/>
              <a:t>ponorov</a:t>
            </a:r>
            <a:r>
              <a:rPr lang="en-GB" dirty="0"/>
              <a:t> </a:t>
            </a:r>
            <a:r>
              <a:rPr lang="en-GB" dirty="0" err="1"/>
              <a:t>ogljika</a:t>
            </a:r>
            <a:endParaRPr lang="en-GB" dirty="0"/>
          </a:p>
          <a:p>
            <a:pPr marL="0" indent="0">
              <a:spcAft>
                <a:spcPts val="1200"/>
              </a:spcAft>
              <a:buNone/>
            </a:pPr>
            <a:r>
              <a:rPr lang="sl-SI" dirty="0" smtClean="0"/>
              <a:t>	</a:t>
            </a:r>
            <a:r>
              <a:rPr lang="en-GB" dirty="0" smtClean="0"/>
              <a:t>7</a:t>
            </a:r>
            <a:r>
              <a:rPr lang="en-GB" dirty="0"/>
              <a:t>. </a:t>
            </a:r>
            <a:r>
              <a:rPr lang="en-GB" dirty="0" err="1"/>
              <a:t>Okrepitev</a:t>
            </a:r>
            <a:r>
              <a:rPr lang="en-GB" dirty="0"/>
              <a:t> </a:t>
            </a:r>
            <a:r>
              <a:rPr lang="en-GB" dirty="0" err="1"/>
              <a:t>prizadevanj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zmanjšanje</a:t>
            </a:r>
            <a:r>
              <a:rPr lang="en-GB" dirty="0"/>
              <a:t> </a:t>
            </a:r>
            <a:r>
              <a:rPr lang="en-GB" dirty="0" err="1"/>
              <a:t>emisij</a:t>
            </a:r>
            <a:r>
              <a:rPr lang="en-GB" dirty="0"/>
              <a:t> </a:t>
            </a:r>
            <a:r>
              <a:rPr lang="en-GB" dirty="0" err="1"/>
              <a:t>amonijaka</a:t>
            </a:r>
            <a:r>
              <a:rPr lang="en-GB" dirty="0"/>
              <a:t> in </a:t>
            </a:r>
            <a:r>
              <a:rPr lang="en-GB" dirty="0" err="1"/>
              <a:t>metana</a:t>
            </a:r>
            <a:endParaRPr lang="en-GB" dirty="0"/>
          </a:p>
          <a:p>
            <a:pPr>
              <a:spcAft>
                <a:spcPts val="1200"/>
              </a:spcAft>
            </a:pPr>
            <a:r>
              <a:rPr lang="en-GB" b="1" dirty="0" err="1"/>
              <a:t>Analiza</a:t>
            </a:r>
            <a:r>
              <a:rPr lang="en-GB" b="1" dirty="0"/>
              <a:t> SI SWOT in </a:t>
            </a:r>
            <a:r>
              <a:rPr lang="en-GB" b="1" dirty="0" err="1"/>
              <a:t>ocena</a:t>
            </a:r>
            <a:r>
              <a:rPr lang="en-GB" b="1" dirty="0"/>
              <a:t> </a:t>
            </a:r>
            <a:r>
              <a:rPr lang="en-GB" b="1" dirty="0" err="1"/>
              <a:t>potreb</a:t>
            </a:r>
            <a:r>
              <a:rPr lang="en-GB" b="1" dirty="0"/>
              <a:t> </a:t>
            </a:r>
          </a:p>
          <a:p>
            <a:pPr marL="0" indent="0">
              <a:spcAft>
                <a:spcPts val="1200"/>
              </a:spcAft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7907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1700" y="1560564"/>
            <a:ext cx="11384700" cy="512304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GB" sz="2800" dirty="0" smtClean="0"/>
              <a:t>  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6250" y="0"/>
            <a:ext cx="10515600" cy="1400142"/>
          </a:xfrm>
        </p:spPr>
        <p:txBody>
          <a:bodyPr/>
          <a:lstStyle/>
          <a:p>
            <a:r>
              <a:rPr lang="en-GB" dirty="0" err="1"/>
              <a:t>Ustvarjanje</a:t>
            </a:r>
            <a:r>
              <a:rPr lang="en-GB" dirty="0"/>
              <a:t> in </a:t>
            </a:r>
            <a:r>
              <a:rPr lang="en-GB" dirty="0" err="1"/>
              <a:t>delitev</a:t>
            </a:r>
            <a:r>
              <a:rPr lang="en-GB" dirty="0"/>
              <a:t> </a:t>
            </a:r>
            <a:r>
              <a:rPr lang="en-GB" dirty="0" err="1"/>
              <a:t>znanja</a:t>
            </a:r>
            <a:r>
              <a:rPr lang="en-GB" dirty="0"/>
              <a:t>, </a:t>
            </a:r>
            <a:r>
              <a:rPr lang="en-GB" dirty="0" err="1"/>
              <a:t>inovacije</a:t>
            </a:r>
            <a:r>
              <a:rPr lang="en-GB" dirty="0"/>
              <a:t> in </a:t>
            </a:r>
            <a:r>
              <a:rPr lang="en-GB" dirty="0" err="1"/>
              <a:t>digitalizacija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19</a:t>
            </a:fld>
            <a:endParaRPr lang="en-GB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72241" y="1801906"/>
            <a:ext cx="10964159" cy="43293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err="1"/>
              <a:t>Priporočila</a:t>
            </a:r>
            <a:r>
              <a:rPr lang="en-GB" b="1" dirty="0"/>
              <a:t> EK</a:t>
            </a:r>
          </a:p>
          <a:p>
            <a:pPr marL="0" indent="0">
              <a:buNone/>
            </a:pPr>
            <a:r>
              <a:rPr lang="en-GB" dirty="0"/>
              <a:t>1.	AKIS: </a:t>
            </a:r>
            <a:r>
              <a:rPr lang="en-GB" dirty="0" err="1"/>
              <a:t>reševanje</a:t>
            </a:r>
            <a:r>
              <a:rPr lang="en-GB" dirty="0"/>
              <a:t> </a:t>
            </a:r>
            <a:r>
              <a:rPr lang="en-GB" dirty="0" err="1"/>
              <a:t>pomanjkanja</a:t>
            </a:r>
            <a:r>
              <a:rPr lang="en-GB" dirty="0"/>
              <a:t> </a:t>
            </a:r>
            <a:r>
              <a:rPr lang="en-GB" dirty="0" err="1"/>
              <a:t>naložb</a:t>
            </a:r>
            <a:r>
              <a:rPr lang="en-GB" dirty="0"/>
              <a:t> in </a:t>
            </a:r>
            <a:r>
              <a:rPr lang="en-GB" dirty="0" err="1"/>
              <a:t>krepitev</a:t>
            </a:r>
            <a:r>
              <a:rPr lang="en-GB" dirty="0"/>
              <a:t> </a:t>
            </a:r>
            <a:r>
              <a:rPr lang="en-GB" dirty="0" err="1"/>
              <a:t>njegovega</a:t>
            </a:r>
            <a:r>
              <a:rPr lang="en-GB" dirty="0"/>
              <a:t> </a:t>
            </a:r>
            <a:r>
              <a:rPr lang="en-GB" dirty="0" err="1"/>
              <a:t>vključevanja</a:t>
            </a:r>
            <a:r>
              <a:rPr lang="en-GB" dirty="0"/>
              <a:t> in </a:t>
            </a:r>
            <a:r>
              <a:rPr lang="en-GB" dirty="0" err="1"/>
              <a:t>splošne</a:t>
            </a:r>
            <a:r>
              <a:rPr lang="en-GB" dirty="0"/>
              <a:t> </a:t>
            </a:r>
            <a:r>
              <a:rPr lang="en-GB" dirty="0" err="1"/>
              <a:t>uspešnosti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2.	</a:t>
            </a:r>
            <a:r>
              <a:rPr lang="en-GB" dirty="0" err="1"/>
              <a:t>Pokritost</a:t>
            </a:r>
            <a:r>
              <a:rPr lang="en-GB" dirty="0"/>
              <a:t> s </a:t>
            </a:r>
            <a:r>
              <a:rPr lang="en-GB" dirty="0" err="1"/>
              <a:t>hitrim</a:t>
            </a:r>
            <a:r>
              <a:rPr lang="en-GB" dirty="0"/>
              <a:t> </a:t>
            </a:r>
            <a:r>
              <a:rPr lang="en-GB" dirty="0" err="1"/>
              <a:t>širokopasovnim</a:t>
            </a:r>
            <a:r>
              <a:rPr lang="en-GB" dirty="0"/>
              <a:t> </a:t>
            </a:r>
            <a:r>
              <a:rPr lang="en-GB" dirty="0" err="1"/>
              <a:t>omrežjem</a:t>
            </a:r>
            <a:r>
              <a:rPr lang="en-GB" dirty="0"/>
              <a:t>: </a:t>
            </a:r>
          </a:p>
          <a:p>
            <a:r>
              <a:rPr lang="en-GB" dirty="0" err="1"/>
              <a:t>pospešitev</a:t>
            </a:r>
            <a:r>
              <a:rPr lang="en-GB" dirty="0"/>
              <a:t> </a:t>
            </a:r>
            <a:r>
              <a:rPr lang="en-GB" dirty="0" err="1"/>
              <a:t>obstoječih</a:t>
            </a:r>
            <a:r>
              <a:rPr lang="en-GB" dirty="0"/>
              <a:t> </a:t>
            </a:r>
            <a:r>
              <a:rPr lang="en-GB" dirty="0" err="1"/>
              <a:t>pobud</a:t>
            </a:r>
            <a:r>
              <a:rPr lang="en-GB" dirty="0"/>
              <a:t> in </a:t>
            </a:r>
          </a:p>
          <a:p>
            <a:r>
              <a:rPr lang="en-GB" dirty="0" err="1"/>
              <a:t>sprejetje</a:t>
            </a:r>
            <a:r>
              <a:rPr lang="en-GB" dirty="0"/>
              <a:t> </a:t>
            </a:r>
            <a:r>
              <a:rPr lang="en-GB" dirty="0" err="1"/>
              <a:t>novih</a:t>
            </a:r>
            <a:r>
              <a:rPr lang="en-GB" dirty="0"/>
              <a:t> </a:t>
            </a:r>
            <a:r>
              <a:rPr lang="en-GB" dirty="0" err="1"/>
              <a:t>ukrepov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izboljšanje</a:t>
            </a:r>
            <a:r>
              <a:rPr lang="en-GB" dirty="0"/>
              <a:t> </a:t>
            </a:r>
            <a:r>
              <a:rPr lang="en-GB" dirty="0" err="1"/>
              <a:t>pokritosti</a:t>
            </a:r>
            <a:r>
              <a:rPr lang="en-GB" dirty="0"/>
              <a:t> s </a:t>
            </a:r>
            <a:r>
              <a:rPr lang="en-GB" dirty="0" err="1"/>
              <a:t>hitrim</a:t>
            </a:r>
            <a:r>
              <a:rPr lang="en-GB" dirty="0"/>
              <a:t> </a:t>
            </a:r>
            <a:r>
              <a:rPr lang="en-GB" dirty="0" err="1"/>
              <a:t>širokopasovnim</a:t>
            </a:r>
            <a:r>
              <a:rPr lang="en-GB" dirty="0"/>
              <a:t> </a:t>
            </a:r>
            <a:r>
              <a:rPr lang="en-GB" dirty="0" err="1"/>
              <a:t>omrežjem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     </a:t>
            </a:r>
            <a:r>
              <a:rPr lang="en-GB" dirty="0" err="1"/>
              <a:t>Digitalne</a:t>
            </a:r>
            <a:r>
              <a:rPr lang="en-GB" dirty="0"/>
              <a:t> </a:t>
            </a:r>
            <a:r>
              <a:rPr lang="en-GB" dirty="0" err="1"/>
              <a:t>veščine</a:t>
            </a:r>
            <a:r>
              <a:rPr lang="en-GB" dirty="0"/>
              <a:t>: </a:t>
            </a:r>
            <a:r>
              <a:rPr lang="en-GB" dirty="0" err="1"/>
              <a:t>treba</a:t>
            </a:r>
            <a:r>
              <a:rPr lang="en-GB" dirty="0"/>
              <a:t> </a:t>
            </a:r>
            <a:r>
              <a:rPr lang="en-GB" dirty="0" err="1"/>
              <a:t>jih</a:t>
            </a:r>
            <a:r>
              <a:rPr lang="en-GB" dirty="0"/>
              <a:t> je </a:t>
            </a:r>
            <a:r>
              <a:rPr lang="en-GB" dirty="0" err="1"/>
              <a:t>okrepiti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351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\\net1\agri\public\E5-media\PHOTOS\Press and Media\iSTOCK\iStock-1219737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r="7444"/>
          <a:stretch/>
        </p:blipFill>
        <p:spPr bwMode="auto">
          <a:xfrm>
            <a:off x="0" y="-370292"/>
            <a:ext cx="12192000" cy="346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30069" y="2737878"/>
            <a:ext cx="6902688" cy="782357"/>
          </a:xfrm>
        </p:spPr>
        <p:txBody>
          <a:bodyPr/>
          <a:lstStyle/>
          <a:p>
            <a:pPr algn="ctr"/>
            <a:r>
              <a:rPr lang="en-IE" dirty="0" err="1"/>
              <a:t>Vsebina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130432" y="3841267"/>
            <a:ext cx="7049887" cy="2035175"/>
          </a:xfrm>
        </p:spPr>
        <p:txBody>
          <a:bodyPr/>
          <a:lstStyle/>
          <a:p>
            <a:pPr marL="457200" lvl="1" indent="0">
              <a:buNone/>
            </a:pPr>
            <a:r>
              <a:rPr lang="en-GB" sz="2800" dirty="0"/>
              <a:t>1. </a:t>
            </a:r>
            <a:r>
              <a:rPr lang="en-GB" sz="2800" dirty="0" err="1"/>
              <a:t>Trenutno</a:t>
            </a:r>
            <a:r>
              <a:rPr lang="en-GB" sz="2800" dirty="0"/>
              <a:t> </a:t>
            </a:r>
            <a:r>
              <a:rPr lang="en-GB" sz="2800" dirty="0" err="1"/>
              <a:t>stanje</a:t>
            </a:r>
            <a:r>
              <a:rPr lang="en-GB" sz="2800" dirty="0"/>
              <a:t>: </a:t>
            </a:r>
            <a:r>
              <a:rPr lang="en-GB" sz="2800" dirty="0" err="1"/>
              <a:t>časovni</a:t>
            </a:r>
            <a:r>
              <a:rPr lang="en-GB" sz="2800" dirty="0"/>
              <a:t> </a:t>
            </a:r>
            <a:r>
              <a:rPr lang="en-GB" sz="2800" dirty="0" err="1"/>
              <a:t>potek</a:t>
            </a:r>
            <a:r>
              <a:rPr lang="en-GB" sz="2800" dirty="0"/>
              <a:t> in </a:t>
            </a:r>
            <a:r>
              <a:rPr lang="en-GB" sz="2800" dirty="0" err="1"/>
              <a:t>zakonodaja</a:t>
            </a:r>
            <a:endParaRPr lang="en-GB" sz="2800" dirty="0"/>
          </a:p>
          <a:p>
            <a:pPr marL="457200" lvl="1" indent="0">
              <a:buNone/>
            </a:pPr>
            <a:r>
              <a:rPr lang="en-GB" sz="2800" dirty="0"/>
              <a:t>2. </a:t>
            </a:r>
            <a:r>
              <a:rPr lang="en-GB" sz="2800" dirty="0" err="1"/>
              <a:t>Strateški</a:t>
            </a:r>
            <a:r>
              <a:rPr lang="en-GB" sz="2800" dirty="0"/>
              <a:t> </a:t>
            </a:r>
            <a:r>
              <a:rPr lang="en-GB" sz="2800" dirty="0" err="1"/>
              <a:t>načrti</a:t>
            </a:r>
            <a:r>
              <a:rPr lang="en-GB" sz="2800" dirty="0"/>
              <a:t> SKP </a:t>
            </a:r>
          </a:p>
          <a:p>
            <a:pPr marL="457200" lvl="1" indent="0">
              <a:buNone/>
            </a:pPr>
            <a:r>
              <a:rPr lang="en-GB" sz="2800" dirty="0"/>
              <a:t>3. </a:t>
            </a:r>
            <a:r>
              <a:rPr lang="en-GB" sz="2800" dirty="0" err="1"/>
              <a:t>Slovenski</a:t>
            </a:r>
            <a:r>
              <a:rPr lang="en-GB" sz="2800" dirty="0"/>
              <a:t> </a:t>
            </a:r>
            <a:r>
              <a:rPr lang="en-GB" sz="2800" dirty="0" err="1"/>
              <a:t>strateški</a:t>
            </a:r>
            <a:r>
              <a:rPr lang="en-GB" sz="2800" dirty="0"/>
              <a:t> </a:t>
            </a:r>
            <a:r>
              <a:rPr lang="en-GB" sz="2800" dirty="0" err="1"/>
              <a:t>načrt</a:t>
            </a:r>
            <a:r>
              <a:rPr lang="en-GB" sz="2800" dirty="0"/>
              <a:t> SKP</a:t>
            </a:r>
            <a:endParaRPr lang="en-GB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507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sz="half" idx="1"/>
          </p:nvPr>
        </p:nvSpPr>
        <p:spPr>
          <a:xfrm>
            <a:off x="909914" y="1695375"/>
            <a:ext cx="3622042" cy="2844801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marL="457200" lvl="1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Družbenogospodarski</a:t>
            </a:r>
            <a:r>
              <a:rPr lang="en-US" sz="2400" dirty="0"/>
              <a:t> </a:t>
            </a:r>
            <a:r>
              <a:rPr lang="en-US" sz="2400" dirty="0" err="1"/>
              <a:t>izzivi</a:t>
            </a:r>
            <a:r>
              <a:rPr lang="en-US" sz="2400" dirty="0"/>
              <a:t> </a:t>
            </a:r>
            <a:r>
              <a:rPr lang="en-US" sz="2400" dirty="0" err="1"/>
              <a:t>kmetov</a:t>
            </a:r>
            <a:r>
              <a:rPr lang="en-US" sz="2400" dirty="0"/>
              <a:t> in </a:t>
            </a:r>
            <a:r>
              <a:rPr lang="en-US" sz="2400" dirty="0" err="1"/>
              <a:t>prebivalcev</a:t>
            </a:r>
            <a:r>
              <a:rPr lang="en-US" sz="2400" dirty="0"/>
              <a:t> </a:t>
            </a:r>
            <a:r>
              <a:rPr lang="en-US" sz="2400" dirty="0" err="1"/>
              <a:t>podeželja</a:t>
            </a:r>
            <a:r>
              <a:rPr lang="en-US" sz="2400" dirty="0"/>
              <a:t>: </a:t>
            </a:r>
            <a:endParaRPr lang="sl-SI" sz="2400" dirty="0" smtClean="0"/>
          </a:p>
          <a:p>
            <a:pPr lvl="1"/>
            <a:r>
              <a:rPr lang="sl-SI" sz="2200" dirty="0" smtClean="0"/>
              <a:t>Jih uspešno rešujemo</a:t>
            </a:r>
            <a:r>
              <a:rPr lang="en-US" sz="2200" dirty="0" smtClean="0"/>
              <a:t>?</a:t>
            </a:r>
            <a:endParaRPr lang="en-US" sz="2200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13"/>
          </p:nvPr>
        </p:nvSpPr>
        <p:spPr>
          <a:xfrm>
            <a:off x="7782560" y="1808479"/>
            <a:ext cx="3830320" cy="2844801"/>
          </a:xfrm>
          <a:solidFill>
            <a:srgbClr val="669900"/>
          </a:solidFill>
        </p:spPr>
        <p:txBody>
          <a:bodyPr/>
          <a:lstStyle/>
          <a:p>
            <a:pPr marL="457200" lvl="1" indent="0">
              <a:buNone/>
            </a:pPr>
            <a:endParaRPr lang="en-GB" sz="2400" dirty="0"/>
          </a:p>
          <a:p>
            <a:pPr marL="457200" lvl="1" indent="0">
              <a:buNone/>
            </a:pPr>
            <a:r>
              <a:rPr lang="en-GB" sz="2400" dirty="0" err="1"/>
              <a:t>Ambicioznost</a:t>
            </a:r>
            <a:r>
              <a:rPr lang="en-GB" sz="2400" dirty="0"/>
              <a:t> </a:t>
            </a:r>
            <a:r>
              <a:rPr lang="en-GB" sz="2400" dirty="0" err="1"/>
              <a:t>pri</a:t>
            </a:r>
            <a:r>
              <a:rPr lang="en-GB" sz="2400" dirty="0"/>
              <a:t> </a:t>
            </a:r>
            <a:r>
              <a:rPr lang="en-GB" sz="2400" dirty="0" err="1"/>
              <a:t>okoljskih</a:t>
            </a:r>
            <a:r>
              <a:rPr lang="en-GB" sz="2400" dirty="0"/>
              <a:t> in </a:t>
            </a:r>
            <a:r>
              <a:rPr lang="en-GB" sz="2400" dirty="0" err="1"/>
              <a:t>podnebnih</a:t>
            </a:r>
            <a:r>
              <a:rPr lang="en-GB" sz="2400" dirty="0"/>
              <a:t> </a:t>
            </a:r>
            <a:r>
              <a:rPr lang="en-GB" sz="2400" dirty="0" err="1"/>
              <a:t>ciljih</a:t>
            </a:r>
            <a:r>
              <a:rPr lang="en-GB" sz="2400" dirty="0" smtClean="0"/>
              <a:t>:</a:t>
            </a:r>
            <a:endParaRPr lang="sl-SI" sz="2400" dirty="0" smtClean="0"/>
          </a:p>
          <a:p>
            <a:pPr lvl="1"/>
            <a:r>
              <a:rPr lang="sl-SI" sz="2200" dirty="0" smtClean="0"/>
              <a:t>Se je povečala</a:t>
            </a:r>
            <a:r>
              <a:rPr lang="en-US" sz="2200" dirty="0" smtClean="0"/>
              <a:t>?</a:t>
            </a:r>
            <a:endParaRPr lang="en-US" sz="2200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14"/>
          </p:nvPr>
        </p:nvSpPr>
        <p:spPr>
          <a:xfrm>
            <a:off x="909914" y="5196540"/>
            <a:ext cx="10774682" cy="867832"/>
          </a:xfrm>
          <a:solidFill>
            <a:srgbClr val="CC9900"/>
          </a:solidFill>
        </p:spPr>
        <p:txBody>
          <a:bodyPr/>
          <a:lstStyle/>
          <a:p>
            <a:pPr marL="457200" lvl="1" indent="0">
              <a:buNone/>
            </a:pPr>
            <a:r>
              <a:rPr lang="en-US" sz="2400" dirty="0" smtClean="0"/>
              <a:t>Ali </a:t>
            </a:r>
            <a:r>
              <a:rPr lang="en-US" sz="2400" dirty="0" err="1"/>
              <a:t>splošna</a:t>
            </a:r>
            <a:r>
              <a:rPr lang="en-US" sz="2400" dirty="0"/>
              <a:t> </a:t>
            </a:r>
            <a:r>
              <a:rPr lang="en-US" sz="2400" dirty="0" err="1"/>
              <a:t>naravnanost</a:t>
            </a:r>
            <a:r>
              <a:rPr lang="en-US" sz="2400" dirty="0"/>
              <a:t> </a:t>
            </a:r>
            <a:r>
              <a:rPr lang="en-US" sz="2400" dirty="0" err="1"/>
              <a:t>strateškega</a:t>
            </a:r>
            <a:r>
              <a:rPr lang="en-US" sz="2400" dirty="0"/>
              <a:t> </a:t>
            </a:r>
            <a:r>
              <a:rPr lang="en-US" sz="2400" dirty="0" err="1"/>
              <a:t>programa</a:t>
            </a:r>
            <a:r>
              <a:rPr lang="en-US" sz="2400" dirty="0"/>
              <a:t> </a:t>
            </a:r>
            <a:r>
              <a:rPr lang="en-US" sz="2400" dirty="0" err="1"/>
              <a:t>temelji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	</a:t>
            </a:r>
            <a:r>
              <a:rPr lang="en-US" sz="2400" dirty="0" err="1"/>
              <a:t>znanju</a:t>
            </a:r>
            <a:r>
              <a:rPr lang="en-US" sz="2400" dirty="0"/>
              <a:t> in </a:t>
            </a:r>
            <a:r>
              <a:rPr lang="en-US" sz="2400" dirty="0" err="1"/>
              <a:t>spodbujanju</a:t>
            </a:r>
            <a:r>
              <a:rPr lang="en-US" sz="2400" dirty="0"/>
              <a:t> </a:t>
            </a:r>
            <a:r>
              <a:rPr lang="en-US" sz="2400" dirty="0" err="1"/>
              <a:t>inovacij</a:t>
            </a:r>
            <a:r>
              <a:rPr lang="en-US" sz="2400" dirty="0"/>
              <a:t>?</a:t>
            </a:r>
            <a:endParaRPr lang="en-US" sz="2400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Osredotočenost in uravnoteženost pri oblikovanju strateškega programa 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792" y="3200400"/>
            <a:ext cx="2073568" cy="1996142"/>
          </a:xfrm>
          <a:prstGeom prst="rect">
            <a:avLst/>
          </a:prstGeom>
          <a:solidFill>
            <a:srgbClr val="CC9900"/>
          </a:solidFill>
          <a:ln>
            <a:noFill/>
          </a:ln>
          <a:extLst/>
        </p:spPr>
      </p:pic>
      <p:sp>
        <p:nvSpPr>
          <p:cNvPr id="12" name="Up-Down Arrow 11"/>
          <p:cNvSpPr/>
          <p:nvPr/>
        </p:nvSpPr>
        <p:spPr>
          <a:xfrm flipH="1" flipV="1">
            <a:off x="2518752" y="4545928"/>
            <a:ext cx="518159" cy="769471"/>
          </a:xfrm>
          <a:prstGeom prst="upDownArrow">
            <a:avLst>
              <a:gd name="adj1" fmla="val 26923"/>
              <a:gd name="adj2" fmla="val 50000"/>
            </a:avLst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-Down Arrow 12"/>
          <p:cNvSpPr/>
          <p:nvPr/>
        </p:nvSpPr>
        <p:spPr>
          <a:xfrm>
            <a:off x="9164320" y="4540176"/>
            <a:ext cx="487680" cy="775224"/>
          </a:xfrm>
          <a:prstGeom prst="upDownArrow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90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31870" y="1157666"/>
            <a:ext cx="11320228" cy="4950765"/>
            <a:chOff x="640928" y="1196667"/>
            <a:chExt cx="8592174" cy="4300886"/>
          </a:xfrm>
        </p:grpSpPr>
        <p:grpSp>
          <p:nvGrpSpPr>
            <p:cNvPr id="36" name="Group 35"/>
            <p:cNvGrpSpPr/>
            <p:nvPr/>
          </p:nvGrpSpPr>
          <p:grpSpPr>
            <a:xfrm>
              <a:off x="2539841" y="1396842"/>
              <a:ext cx="4064317" cy="4064317"/>
              <a:chOff x="2539841" y="1396842"/>
              <a:chExt cx="4064317" cy="4064317"/>
            </a:xfrm>
          </p:grpSpPr>
          <p:sp>
            <p:nvSpPr>
              <p:cNvPr id="37" name="Freeform 36"/>
              <p:cNvSpPr/>
              <p:nvPr/>
            </p:nvSpPr>
            <p:spPr>
              <a:xfrm rot="10800000">
                <a:off x="5720250" y="2183942"/>
                <a:ext cx="147894" cy="45719"/>
              </a:xfrm>
              <a:custGeom>
                <a:avLst/>
                <a:gdLst>
                  <a:gd name="connsiteX0" fmla="*/ 0 w 147894"/>
                  <a:gd name="connsiteY0" fmla="*/ 0 h 45718"/>
                  <a:gd name="connsiteX1" fmla="*/ 147894 w 147894"/>
                  <a:gd name="connsiteY1" fmla="*/ 0 h 45718"/>
                  <a:gd name="connsiteX2" fmla="*/ 147894 w 147894"/>
                  <a:gd name="connsiteY2" fmla="*/ 45718 h 45718"/>
                  <a:gd name="connsiteX3" fmla="*/ 0 w 147894"/>
                  <a:gd name="connsiteY3" fmla="*/ 45718 h 45718"/>
                  <a:gd name="connsiteX4" fmla="*/ 0 w 147894"/>
                  <a:gd name="connsiteY4" fmla="*/ 0 h 45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894" h="45718">
                    <a:moveTo>
                      <a:pt x="147894" y="1"/>
                    </a:moveTo>
                    <a:lnTo>
                      <a:pt x="0" y="1"/>
                    </a:lnTo>
                    <a:lnTo>
                      <a:pt x="0" y="45717"/>
                    </a:lnTo>
                    <a:lnTo>
                      <a:pt x="147894" y="45717"/>
                    </a:lnTo>
                    <a:lnTo>
                      <a:pt x="147894" y="1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269" tIns="3268" rIns="3269" bIns="3270" numCol="1" spcCol="1270" anchor="ctr" anchorCtr="0">
                <a:noAutofit/>
              </a:bodyPr>
              <a:lstStyle/>
              <a:p>
                <a:pPr algn="ctr" defTabSz="262563">
                  <a:lnSpc>
                    <a:spcPct val="90000"/>
                  </a:lnSpc>
                  <a:spcAft>
                    <a:spcPct val="35000"/>
                  </a:spcAft>
                </a:pPr>
                <a:endParaRPr lang="en-GB" sz="566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Circular Arrow 37"/>
              <p:cNvSpPr/>
              <p:nvPr/>
            </p:nvSpPr>
            <p:spPr>
              <a:xfrm>
                <a:off x="2539841" y="1396842"/>
                <a:ext cx="4064317" cy="4064317"/>
              </a:xfrm>
              <a:prstGeom prst="circularArrow">
                <a:avLst>
                  <a:gd name="adj1" fmla="val 6898"/>
                  <a:gd name="adj2" fmla="val 465012"/>
                  <a:gd name="adj3" fmla="val 2170074"/>
                  <a:gd name="adj4" fmla="val 18963710"/>
                  <a:gd name="adj5" fmla="val 8047"/>
                </a:avLst>
              </a:prstGeom>
              <a:solidFill>
                <a:srgbClr val="92D05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Freeform 38"/>
              <p:cNvSpPr/>
              <p:nvPr/>
            </p:nvSpPr>
            <p:spPr>
              <a:xfrm rot="10800000">
                <a:off x="5771338" y="4509118"/>
                <a:ext cx="45718" cy="284158"/>
              </a:xfrm>
              <a:custGeom>
                <a:avLst/>
                <a:gdLst>
                  <a:gd name="connsiteX0" fmla="*/ 0 w 45718"/>
                  <a:gd name="connsiteY0" fmla="*/ 0 h 284157"/>
                  <a:gd name="connsiteX1" fmla="*/ 45718 w 45718"/>
                  <a:gd name="connsiteY1" fmla="*/ 0 h 284157"/>
                  <a:gd name="connsiteX2" fmla="*/ 45718 w 45718"/>
                  <a:gd name="connsiteY2" fmla="*/ 284157 h 284157"/>
                  <a:gd name="connsiteX3" fmla="*/ 0 w 45718"/>
                  <a:gd name="connsiteY3" fmla="*/ 284157 h 284157"/>
                  <a:gd name="connsiteX4" fmla="*/ 0 w 45718"/>
                  <a:gd name="connsiteY4" fmla="*/ 0 h 284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18" h="284157">
                    <a:moveTo>
                      <a:pt x="45717" y="0"/>
                    </a:moveTo>
                    <a:lnTo>
                      <a:pt x="1" y="0"/>
                    </a:lnTo>
                    <a:lnTo>
                      <a:pt x="1" y="284157"/>
                    </a:lnTo>
                    <a:lnTo>
                      <a:pt x="45717" y="284157"/>
                    </a:lnTo>
                    <a:lnTo>
                      <a:pt x="45717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269" tIns="3268" rIns="3269" bIns="3269" numCol="1" spcCol="1270" anchor="ctr" anchorCtr="0">
                <a:noAutofit/>
              </a:bodyPr>
              <a:lstStyle/>
              <a:p>
                <a:pPr algn="ctr" defTabSz="262563">
                  <a:lnSpc>
                    <a:spcPct val="90000"/>
                  </a:lnSpc>
                  <a:spcAft>
                    <a:spcPct val="35000"/>
                  </a:spcAft>
                </a:pPr>
                <a:endParaRPr lang="en-GB" sz="566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Circular Arrow 39"/>
              <p:cNvSpPr/>
              <p:nvPr/>
            </p:nvSpPr>
            <p:spPr>
              <a:xfrm>
                <a:off x="2539841" y="1396842"/>
                <a:ext cx="4064317" cy="4064317"/>
              </a:xfrm>
              <a:prstGeom prst="circularArrow">
                <a:avLst>
                  <a:gd name="adj1" fmla="val 6898"/>
                  <a:gd name="adj2" fmla="val 465012"/>
                  <a:gd name="adj3" fmla="val 7571278"/>
                  <a:gd name="adj4" fmla="val 2763710"/>
                  <a:gd name="adj5" fmla="val 8047"/>
                </a:avLst>
              </a:prstGeom>
              <a:solidFill>
                <a:srgbClr val="7030A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1" name="Freeform 40"/>
              <p:cNvSpPr/>
              <p:nvPr/>
            </p:nvSpPr>
            <p:spPr>
              <a:xfrm flipH="1">
                <a:off x="3326943" y="4628338"/>
                <a:ext cx="45718" cy="45718"/>
              </a:xfrm>
              <a:custGeom>
                <a:avLst/>
                <a:gdLst>
                  <a:gd name="connsiteX0" fmla="*/ 0 w 45718"/>
                  <a:gd name="connsiteY0" fmla="*/ 0 h 45718"/>
                  <a:gd name="connsiteX1" fmla="*/ 45718 w 45718"/>
                  <a:gd name="connsiteY1" fmla="*/ 0 h 45718"/>
                  <a:gd name="connsiteX2" fmla="*/ 45718 w 45718"/>
                  <a:gd name="connsiteY2" fmla="*/ 45718 h 45718"/>
                  <a:gd name="connsiteX3" fmla="*/ 0 w 45718"/>
                  <a:gd name="connsiteY3" fmla="*/ 45718 h 45718"/>
                  <a:gd name="connsiteX4" fmla="*/ 0 w 45718"/>
                  <a:gd name="connsiteY4" fmla="*/ 0 h 45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18" h="45718">
                    <a:moveTo>
                      <a:pt x="0" y="0"/>
                    </a:moveTo>
                    <a:lnTo>
                      <a:pt x="45718" y="0"/>
                    </a:lnTo>
                    <a:lnTo>
                      <a:pt x="45718" y="45718"/>
                    </a:lnTo>
                    <a:lnTo>
                      <a:pt x="0" y="45718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269" tIns="3269" rIns="3269" bIns="3269" numCol="1" spcCol="1270" anchor="ctr" anchorCtr="0">
                <a:noAutofit/>
              </a:bodyPr>
              <a:lstStyle/>
              <a:p>
                <a:pPr algn="ctr" defTabSz="262563">
                  <a:lnSpc>
                    <a:spcPct val="90000"/>
                  </a:lnSpc>
                  <a:spcAft>
                    <a:spcPct val="35000"/>
                  </a:spcAft>
                </a:pPr>
                <a:endParaRPr lang="en-GB" sz="566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Circular Arrow 41"/>
              <p:cNvSpPr/>
              <p:nvPr/>
            </p:nvSpPr>
            <p:spPr>
              <a:xfrm>
                <a:off x="2539841" y="1396842"/>
                <a:ext cx="4064317" cy="4064317"/>
              </a:xfrm>
              <a:prstGeom prst="circularArrow">
                <a:avLst>
                  <a:gd name="adj1" fmla="val 6898"/>
                  <a:gd name="adj2" fmla="val 465012"/>
                  <a:gd name="adj3" fmla="val 12831768"/>
                  <a:gd name="adj4" fmla="val 8163710"/>
                  <a:gd name="adj5" fmla="val 8047"/>
                </a:avLst>
              </a:prstGeom>
              <a:solidFill>
                <a:srgbClr val="FF0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Freeform 42"/>
              <p:cNvSpPr/>
              <p:nvPr/>
            </p:nvSpPr>
            <p:spPr>
              <a:xfrm>
                <a:off x="3279729" y="1992717"/>
                <a:ext cx="140145" cy="428169"/>
              </a:xfrm>
              <a:custGeom>
                <a:avLst/>
                <a:gdLst>
                  <a:gd name="connsiteX0" fmla="*/ 0 w 140145"/>
                  <a:gd name="connsiteY0" fmla="*/ 0 h 428169"/>
                  <a:gd name="connsiteX1" fmla="*/ 140145 w 140145"/>
                  <a:gd name="connsiteY1" fmla="*/ 0 h 428169"/>
                  <a:gd name="connsiteX2" fmla="*/ 140145 w 140145"/>
                  <a:gd name="connsiteY2" fmla="*/ 428169 h 428169"/>
                  <a:gd name="connsiteX3" fmla="*/ 0 w 140145"/>
                  <a:gd name="connsiteY3" fmla="*/ 428169 h 428169"/>
                  <a:gd name="connsiteX4" fmla="*/ 0 w 140145"/>
                  <a:gd name="connsiteY4" fmla="*/ 0 h 428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145" h="428169">
                    <a:moveTo>
                      <a:pt x="0" y="0"/>
                    </a:moveTo>
                    <a:lnTo>
                      <a:pt x="140145" y="0"/>
                    </a:lnTo>
                    <a:lnTo>
                      <a:pt x="140145" y="428169"/>
                    </a:lnTo>
                    <a:lnTo>
                      <a:pt x="0" y="42816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269" tIns="3269" rIns="3269" bIns="3269" numCol="1" spcCol="1270" anchor="ctr" anchorCtr="0">
                <a:noAutofit/>
              </a:bodyPr>
              <a:lstStyle/>
              <a:p>
                <a:pPr algn="ctr" defTabSz="262563">
                  <a:lnSpc>
                    <a:spcPct val="90000"/>
                  </a:lnSpc>
                  <a:spcAft>
                    <a:spcPct val="35000"/>
                  </a:spcAft>
                </a:pPr>
                <a:endParaRPr lang="en-GB" sz="566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Circular Arrow 43"/>
              <p:cNvSpPr/>
              <p:nvPr/>
            </p:nvSpPr>
            <p:spPr>
              <a:xfrm>
                <a:off x="2539841" y="1396842"/>
                <a:ext cx="4064317" cy="4064317"/>
              </a:xfrm>
              <a:prstGeom prst="circularArrow">
                <a:avLst>
                  <a:gd name="adj1" fmla="val 6898"/>
                  <a:gd name="adj2" fmla="val 465012"/>
                  <a:gd name="adj3" fmla="val 18370074"/>
                  <a:gd name="adj4" fmla="val 13691845"/>
                  <a:gd name="adj5" fmla="val 8047"/>
                </a:avLst>
              </a:prstGeom>
              <a:solidFill>
                <a:srgbClr val="FFC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52" name="Freeform 51"/>
            <p:cNvSpPr/>
            <p:nvPr/>
          </p:nvSpPr>
          <p:spPr>
            <a:xfrm>
              <a:off x="7308411" y="1464456"/>
              <a:ext cx="1006078" cy="1006078"/>
            </a:xfrm>
            <a:custGeom>
              <a:avLst/>
              <a:gdLst>
                <a:gd name="connsiteX0" fmla="*/ 0 w 1006078"/>
                <a:gd name="connsiteY0" fmla="*/ 0 h 1006078"/>
                <a:gd name="connsiteX1" fmla="*/ 1006078 w 1006078"/>
                <a:gd name="connsiteY1" fmla="*/ 0 h 1006078"/>
                <a:gd name="connsiteX2" fmla="*/ 1006078 w 1006078"/>
                <a:gd name="connsiteY2" fmla="*/ 1006078 h 1006078"/>
                <a:gd name="connsiteX3" fmla="*/ 0 w 1006078"/>
                <a:gd name="connsiteY3" fmla="*/ 1006078 h 1006078"/>
                <a:gd name="connsiteX4" fmla="*/ 0 w 1006078"/>
                <a:gd name="connsiteY4" fmla="*/ 0 h 1006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078" h="1006078">
                  <a:moveTo>
                    <a:pt x="0" y="0"/>
                  </a:moveTo>
                  <a:lnTo>
                    <a:pt x="1006078" y="0"/>
                  </a:lnTo>
                  <a:lnTo>
                    <a:pt x="1006078" y="1006078"/>
                  </a:lnTo>
                  <a:lnTo>
                    <a:pt x="0" y="10060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90" tIns="15690" rIns="15690" bIns="15690" numCol="1" spcCol="1270" anchor="ctr" anchorCtr="0">
              <a:noAutofit/>
            </a:bodyPr>
            <a:lstStyle/>
            <a:p>
              <a:pPr algn="ctr" defTabSz="1260301">
                <a:lnSpc>
                  <a:spcPct val="90000"/>
                </a:lnSpc>
                <a:spcAft>
                  <a:spcPct val="35000"/>
                </a:spcAft>
              </a:pPr>
              <a:endParaRPr lang="en-GB" sz="2831" b="1">
                <a:solidFill>
                  <a:srgbClr val="000000"/>
                </a:solidFill>
              </a:endParaRPr>
            </a:p>
          </p:txBody>
        </p:sp>
        <p:sp>
          <p:nvSpPr>
            <p:cNvPr id="54" name="Freeform 53"/>
            <p:cNvSpPr/>
            <p:nvPr/>
          </p:nvSpPr>
          <p:spPr>
            <a:xfrm>
              <a:off x="7916271" y="3335257"/>
              <a:ext cx="1006078" cy="1006078"/>
            </a:xfrm>
            <a:custGeom>
              <a:avLst/>
              <a:gdLst>
                <a:gd name="connsiteX0" fmla="*/ 0 w 1006078"/>
                <a:gd name="connsiteY0" fmla="*/ 0 h 1006078"/>
                <a:gd name="connsiteX1" fmla="*/ 1006078 w 1006078"/>
                <a:gd name="connsiteY1" fmla="*/ 0 h 1006078"/>
                <a:gd name="connsiteX2" fmla="*/ 1006078 w 1006078"/>
                <a:gd name="connsiteY2" fmla="*/ 1006078 h 1006078"/>
                <a:gd name="connsiteX3" fmla="*/ 0 w 1006078"/>
                <a:gd name="connsiteY3" fmla="*/ 1006078 h 1006078"/>
                <a:gd name="connsiteX4" fmla="*/ 0 w 1006078"/>
                <a:gd name="connsiteY4" fmla="*/ 0 h 1006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078" h="1006078">
                  <a:moveTo>
                    <a:pt x="0" y="0"/>
                  </a:moveTo>
                  <a:lnTo>
                    <a:pt x="1006078" y="0"/>
                  </a:lnTo>
                  <a:lnTo>
                    <a:pt x="1006078" y="1006078"/>
                  </a:lnTo>
                  <a:lnTo>
                    <a:pt x="0" y="10060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90" tIns="15690" rIns="15690" bIns="15690" numCol="1" spcCol="1270" anchor="ctr" anchorCtr="0">
              <a:noAutofit/>
            </a:bodyPr>
            <a:lstStyle/>
            <a:p>
              <a:pPr algn="ctr" defTabSz="1260301">
                <a:lnSpc>
                  <a:spcPct val="90000"/>
                </a:lnSpc>
                <a:spcAft>
                  <a:spcPct val="35000"/>
                </a:spcAft>
              </a:pPr>
              <a:endParaRPr lang="en-GB" sz="2831" b="1">
                <a:solidFill>
                  <a:srgbClr val="000000"/>
                </a:solidFill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>
              <a:off x="6324872" y="4491475"/>
              <a:ext cx="1006078" cy="1006078"/>
            </a:xfrm>
            <a:custGeom>
              <a:avLst/>
              <a:gdLst>
                <a:gd name="connsiteX0" fmla="*/ 0 w 1006078"/>
                <a:gd name="connsiteY0" fmla="*/ 0 h 1006078"/>
                <a:gd name="connsiteX1" fmla="*/ 1006078 w 1006078"/>
                <a:gd name="connsiteY1" fmla="*/ 0 h 1006078"/>
                <a:gd name="connsiteX2" fmla="*/ 1006078 w 1006078"/>
                <a:gd name="connsiteY2" fmla="*/ 1006078 h 1006078"/>
                <a:gd name="connsiteX3" fmla="*/ 0 w 1006078"/>
                <a:gd name="connsiteY3" fmla="*/ 1006078 h 1006078"/>
                <a:gd name="connsiteX4" fmla="*/ 0 w 1006078"/>
                <a:gd name="connsiteY4" fmla="*/ 0 h 1006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078" h="1006078">
                  <a:moveTo>
                    <a:pt x="0" y="0"/>
                  </a:moveTo>
                  <a:lnTo>
                    <a:pt x="1006078" y="0"/>
                  </a:lnTo>
                  <a:lnTo>
                    <a:pt x="1006078" y="1006078"/>
                  </a:lnTo>
                  <a:lnTo>
                    <a:pt x="0" y="10060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90" tIns="15690" rIns="15690" bIns="15690" numCol="1" spcCol="1270" anchor="ctr" anchorCtr="0">
              <a:noAutofit/>
            </a:bodyPr>
            <a:lstStyle/>
            <a:p>
              <a:pPr algn="ctr" defTabSz="1260301">
                <a:lnSpc>
                  <a:spcPct val="90000"/>
                </a:lnSpc>
                <a:spcAft>
                  <a:spcPct val="35000"/>
                </a:spcAft>
              </a:pPr>
              <a:endParaRPr lang="en-GB" sz="2831" b="1">
                <a:solidFill>
                  <a:srgbClr val="000000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>
              <a:off x="4733474" y="3335257"/>
              <a:ext cx="1006078" cy="1006078"/>
            </a:xfrm>
            <a:custGeom>
              <a:avLst/>
              <a:gdLst>
                <a:gd name="connsiteX0" fmla="*/ 0 w 1006078"/>
                <a:gd name="connsiteY0" fmla="*/ 0 h 1006078"/>
                <a:gd name="connsiteX1" fmla="*/ 1006078 w 1006078"/>
                <a:gd name="connsiteY1" fmla="*/ 0 h 1006078"/>
                <a:gd name="connsiteX2" fmla="*/ 1006078 w 1006078"/>
                <a:gd name="connsiteY2" fmla="*/ 1006078 h 1006078"/>
                <a:gd name="connsiteX3" fmla="*/ 0 w 1006078"/>
                <a:gd name="connsiteY3" fmla="*/ 1006078 h 1006078"/>
                <a:gd name="connsiteX4" fmla="*/ 0 w 1006078"/>
                <a:gd name="connsiteY4" fmla="*/ 0 h 1006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078" h="1006078">
                  <a:moveTo>
                    <a:pt x="0" y="0"/>
                  </a:moveTo>
                  <a:lnTo>
                    <a:pt x="1006078" y="0"/>
                  </a:lnTo>
                  <a:lnTo>
                    <a:pt x="1006078" y="1006078"/>
                  </a:lnTo>
                  <a:lnTo>
                    <a:pt x="0" y="10060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90" tIns="15690" rIns="15690" bIns="15690" numCol="1" spcCol="1270" anchor="ctr" anchorCtr="0">
              <a:noAutofit/>
            </a:bodyPr>
            <a:lstStyle/>
            <a:p>
              <a:pPr algn="ctr" defTabSz="1260301">
                <a:lnSpc>
                  <a:spcPct val="90000"/>
                </a:lnSpc>
                <a:spcAft>
                  <a:spcPct val="35000"/>
                </a:spcAft>
              </a:pPr>
              <a:endParaRPr lang="en-GB" sz="2831" b="1">
                <a:solidFill>
                  <a:srgbClr val="000000"/>
                </a:solidFill>
              </a:endParaRPr>
            </a:p>
          </p:txBody>
        </p:sp>
        <p:sp>
          <p:nvSpPr>
            <p:cNvPr id="60" name="Freeform 59"/>
            <p:cNvSpPr/>
            <p:nvPr/>
          </p:nvSpPr>
          <p:spPr>
            <a:xfrm>
              <a:off x="5341334" y="1464456"/>
              <a:ext cx="1006078" cy="1006078"/>
            </a:xfrm>
            <a:custGeom>
              <a:avLst/>
              <a:gdLst>
                <a:gd name="connsiteX0" fmla="*/ 0 w 1006078"/>
                <a:gd name="connsiteY0" fmla="*/ 0 h 1006078"/>
                <a:gd name="connsiteX1" fmla="*/ 1006078 w 1006078"/>
                <a:gd name="connsiteY1" fmla="*/ 0 h 1006078"/>
                <a:gd name="connsiteX2" fmla="*/ 1006078 w 1006078"/>
                <a:gd name="connsiteY2" fmla="*/ 1006078 h 1006078"/>
                <a:gd name="connsiteX3" fmla="*/ 0 w 1006078"/>
                <a:gd name="connsiteY3" fmla="*/ 1006078 h 1006078"/>
                <a:gd name="connsiteX4" fmla="*/ 0 w 1006078"/>
                <a:gd name="connsiteY4" fmla="*/ 0 h 1006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078" h="1006078">
                  <a:moveTo>
                    <a:pt x="0" y="0"/>
                  </a:moveTo>
                  <a:lnTo>
                    <a:pt x="1006078" y="0"/>
                  </a:lnTo>
                  <a:lnTo>
                    <a:pt x="1006078" y="1006078"/>
                  </a:lnTo>
                  <a:lnTo>
                    <a:pt x="0" y="10060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90" tIns="15690" rIns="15690" bIns="15690" numCol="1" spcCol="1270" anchor="ctr" anchorCtr="0">
              <a:noAutofit/>
            </a:bodyPr>
            <a:lstStyle/>
            <a:p>
              <a:pPr algn="ctr" defTabSz="1260301">
                <a:lnSpc>
                  <a:spcPct val="90000"/>
                </a:lnSpc>
                <a:spcAft>
                  <a:spcPct val="35000"/>
                </a:spcAft>
              </a:pPr>
              <a:endParaRPr lang="en-GB" sz="2831" b="1">
                <a:solidFill>
                  <a:srgbClr val="00000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571854" y="4694143"/>
              <a:ext cx="2000290" cy="272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1441" b="1" dirty="0" smtClean="0">
                  <a:solidFill>
                    <a:srgbClr val="000000"/>
                  </a:solidFill>
                </a:rPr>
                <a:t>NAČRTOVANJE</a:t>
              </a:r>
              <a:endParaRPr lang="en-GB" sz="1441" b="1" dirty="0" err="1">
                <a:solidFill>
                  <a:srgbClr val="00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 rot="16200000">
              <a:off x="2279585" y="3309813"/>
              <a:ext cx="2000290" cy="238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1441" b="1" dirty="0" smtClean="0">
                  <a:solidFill>
                    <a:srgbClr val="000000"/>
                  </a:solidFill>
                </a:rPr>
                <a:t>IZVAJANJE POLITIKE</a:t>
              </a:r>
              <a:endParaRPr lang="en-GB" sz="1441" b="1" dirty="0" err="1">
                <a:solidFill>
                  <a:srgbClr val="00000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 rot="16200000">
              <a:off x="4881957" y="3236648"/>
              <a:ext cx="2000290" cy="238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1441" b="1" dirty="0" smtClean="0">
                  <a:solidFill>
                    <a:srgbClr val="000000"/>
                  </a:solidFill>
                </a:rPr>
                <a:t>OCENJEVANJE</a:t>
              </a:r>
              <a:endParaRPr lang="en-GB" sz="1441" b="1" dirty="0" err="1">
                <a:solidFill>
                  <a:srgbClr val="00000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571854" y="1929802"/>
              <a:ext cx="2000290" cy="658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1441" b="1" dirty="0" smtClean="0">
                  <a:solidFill>
                    <a:srgbClr val="000000"/>
                  </a:solidFill>
                </a:rPr>
                <a:t>POROČANJE O SMOTRNOSTI</a:t>
              </a:r>
              <a:endParaRPr lang="fr-BE" sz="1441" b="1" dirty="0">
                <a:solidFill>
                  <a:srgbClr val="000000"/>
                </a:solidFill>
              </a:endParaRPr>
            </a:p>
            <a:p>
              <a:pPr algn="ctr"/>
              <a:endParaRPr lang="en-GB" sz="1441" b="1" dirty="0" err="1">
                <a:solidFill>
                  <a:srgbClr val="000000"/>
                </a:solidFill>
              </a:endParaRPr>
            </a:p>
          </p:txBody>
        </p:sp>
        <p:sp>
          <p:nvSpPr>
            <p:cNvPr id="69" name="5-Point Star 68"/>
            <p:cNvSpPr/>
            <p:nvPr/>
          </p:nvSpPr>
          <p:spPr>
            <a:xfrm>
              <a:off x="3277794" y="5165024"/>
              <a:ext cx="144016" cy="144000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0130"/>
              <a:endParaRPr lang="en-GB" sz="2111">
                <a:solidFill>
                  <a:srgbClr val="000000"/>
                </a:solidFill>
              </a:endParaRPr>
            </a:p>
          </p:txBody>
        </p:sp>
        <p:sp>
          <p:nvSpPr>
            <p:cNvPr id="70" name="5-Point Star 69"/>
            <p:cNvSpPr/>
            <p:nvPr/>
          </p:nvSpPr>
          <p:spPr>
            <a:xfrm>
              <a:off x="2600152" y="4149691"/>
              <a:ext cx="144016" cy="1440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0130"/>
              <a:endParaRPr lang="en-GB" sz="2111">
                <a:solidFill>
                  <a:srgbClr val="000000"/>
                </a:solidFill>
              </a:endParaRPr>
            </a:p>
          </p:txBody>
        </p:sp>
        <p:sp>
          <p:nvSpPr>
            <p:cNvPr id="71" name="5-Point Star 70"/>
            <p:cNvSpPr/>
            <p:nvPr/>
          </p:nvSpPr>
          <p:spPr>
            <a:xfrm>
              <a:off x="6504536" y="2722262"/>
              <a:ext cx="144016" cy="144000"/>
            </a:xfrm>
            <a:prstGeom prst="star5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0130"/>
              <a:endParaRPr lang="en-GB" sz="2111">
                <a:solidFill>
                  <a:srgbClr val="000000"/>
                </a:solidFill>
              </a:endParaRPr>
            </a:p>
          </p:txBody>
        </p:sp>
        <p:sp>
          <p:nvSpPr>
            <p:cNvPr id="72" name="5-Point Star 71"/>
            <p:cNvSpPr/>
            <p:nvPr/>
          </p:nvSpPr>
          <p:spPr>
            <a:xfrm>
              <a:off x="5487951" y="1556792"/>
              <a:ext cx="144016" cy="144000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0130"/>
              <a:endParaRPr lang="en-GB" sz="2111">
                <a:solidFill>
                  <a:srgbClr val="000000"/>
                </a:solidFill>
              </a:endParaRPr>
            </a:p>
          </p:txBody>
        </p:sp>
        <p:sp>
          <p:nvSpPr>
            <p:cNvPr id="77" name="5-Point Star 76"/>
            <p:cNvSpPr/>
            <p:nvPr/>
          </p:nvSpPr>
          <p:spPr>
            <a:xfrm>
              <a:off x="4763806" y="1248205"/>
              <a:ext cx="144016" cy="144000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0130"/>
              <a:endParaRPr lang="en-GB" sz="2111">
                <a:solidFill>
                  <a:srgbClr val="000000"/>
                </a:solidFill>
              </a:endParaRPr>
            </a:p>
          </p:txBody>
        </p:sp>
        <p:sp>
          <p:nvSpPr>
            <p:cNvPr id="87" name="5-Point Star 86"/>
            <p:cNvSpPr/>
            <p:nvPr/>
          </p:nvSpPr>
          <p:spPr>
            <a:xfrm>
              <a:off x="2534239" y="2869281"/>
              <a:ext cx="144016" cy="1440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0130"/>
              <a:endParaRPr lang="en-GB" sz="2111">
                <a:solidFill>
                  <a:srgbClr val="000000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35050" y="5109949"/>
              <a:ext cx="2514752" cy="272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441" b="1" dirty="0" smtClean="0">
                  <a:solidFill>
                    <a:srgbClr val="000000"/>
                  </a:solidFill>
                </a:rPr>
                <a:t>Ocena in odobritev načrtov SKP</a:t>
              </a:r>
              <a:endParaRPr lang="en-GB" sz="1441" b="1" dirty="0" err="1">
                <a:solidFill>
                  <a:srgbClr val="000000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6681767" y="2643755"/>
              <a:ext cx="2551335" cy="272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441" dirty="0" smtClean="0">
                  <a:solidFill>
                    <a:srgbClr val="000000"/>
                  </a:solidFill>
                </a:rPr>
                <a:t>Vmesno ocenjevanje (načrt SKP)</a:t>
              </a:r>
              <a:endParaRPr lang="en-GB" sz="1441" dirty="0" err="1">
                <a:solidFill>
                  <a:srgbClr val="000000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158129" y="2805385"/>
              <a:ext cx="1507107" cy="272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441" dirty="0" smtClean="0">
                  <a:solidFill>
                    <a:srgbClr val="000000"/>
                  </a:solidFill>
                </a:rPr>
                <a:t>Poročilo o smotrnosti</a:t>
              </a:r>
              <a:endParaRPr lang="en-GB" sz="1441" dirty="0" err="1">
                <a:solidFill>
                  <a:srgbClr val="000000"/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686983" y="1540842"/>
              <a:ext cx="1884391" cy="272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1441" dirty="0" err="1">
                <a:solidFill>
                  <a:srgbClr val="000000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40928" y="4093080"/>
              <a:ext cx="1954018" cy="272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441" dirty="0" smtClean="0">
                  <a:solidFill>
                    <a:srgbClr val="000000"/>
                  </a:solidFill>
                </a:rPr>
                <a:t>Odbor za letno spremljanje</a:t>
              </a:r>
              <a:endParaRPr lang="en-GB" sz="1441" dirty="0" err="1">
                <a:solidFill>
                  <a:srgbClr val="000000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083929" y="3745318"/>
              <a:ext cx="2129447" cy="272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441" dirty="0" smtClean="0">
                  <a:solidFill>
                    <a:srgbClr val="000000"/>
                  </a:solidFill>
                </a:rPr>
                <a:t>Poročilo o smotrnosti</a:t>
              </a:r>
              <a:endParaRPr lang="en-GB" sz="1441" dirty="0" err="1">
                <a:solidFill>
                  <a:srgbClr val="000000"/>
                </a:solidFill>
              </a:endParaRPr>
            </a:p>
          </p:txBody>
        </p:sp>
        <p:sp>
          <p:nvSpPr>
            <p:cNvPr id="111" name="5-Point Star 110"/>
            <p:cNvSpPr/>
            <p:nvPr/>
          </p:nvSpPr>
          <p:spPr>
            <a:xfrm>
              <a:off x="4080396" y="1396842"/>
              <a:ext cx="144016" cy="144000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0130"/>
              <a:endParaRPr lang="en-GB" sz="2111">
                <a:solidFill>
                  <a:srgbClr val="000000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913218" y="2391225"/>
              <a:ext cx="2200397" cy="465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441" dirty="0" smtClean="0">
                  <a:solidFill>
                    <a:srgbClr val="000000"/>
                  </a:solidFill>
                </a:rPr>
                <a:t>Akcijski načrt za popravne ukrepe</a:t>
              </a:r>
              <a:endParaRPr lang="en-GB" sz="1441" dirty="0" err="1">
                <a:solidFill>
                  <a:srgbClr val="000000"/>
                </a:solidFill>
              </a:endParaRPr>
            </a:p>
          </p:txBody>
        </p:sp>
        <p:sp>
          <p:nvSpPr>
            <p:cNvPr id="113" name="5-Point Star 112"/>
            <p:cNvSpPr/>
            <p:nvPr/>
          </p:nvSpPr>
          <p:spPr>
            <a:xfrm>
              <a:off x="2401620" y="3430123"/>
              <a:ext cx="144016" cy="1440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0130"/>
              <a:endParaRPr lang="en-GB" sz="2111">
                <a:solidFill>
                  <a:srgbClr val="000000"/>
                </a:solidFill>
              </a:endParaRPr>
            </a:p>
          </p:txBody>
        </p:sp>
        <p:sp>
          <p:nvSpPr>
            <p:cNvPr id="114" name="5-Point Star 113"/>
            <p:cNvSpPr/>
            <p:nvPr/>
          </p:nvSpPr>
          <p:spPr>
            <a:xfrm>
              <a:off x="2462231" y="3785856"/>
              <a:ext cx="144016" cy="1440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0130"/>
              <a:endParaRPr lang="en-GB" sz="2111">
                <a:solidFill>
                  <a:srgbClr val="000000"/>
                </a:solidFill>
              </a:endParaRPr>
            </a:p>
          </p:txBody>
        </p:sp>
        <p:sp>
          <p:nvSpPr>
            <p:cNvPr id="115" name="5-Point Star 114"/>
            <p:cNvSpPr/>
            <p:nvPr/>
          </p:nvSpPr>
          <p:spPr>
            <a:xfrm>
              <a:off x="6477018" y="4030899"/>
              <a:ext cx="144016" cy="144000"/>
            </a:xfrm>
            <a:prstGeom prst="star5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0130"/>
              <a:endParaRPr lang="en-GB" sz="2111">
                <a:solidFill>
                  <a:srgbClr val="000000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681767" y="3992661"/>
              <a:ext cx="1704635" cy="272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441" dirty="0" smtClean="0">
                  <a:solidFill>
                    <a:srgbClr val="000000"/>
                  </a:solidFill>
                </a:rPr>
                <a:t>Naknadna ocena</a:t>
              </a:r>
              <a:endParaRPr lang="en-GB" sz="1441" dirty="0" err="1">
                <a:solidFill>
                  <a:srgbClr val="000000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761642" y="1313703"/>
              <a:ext cx="2369397" cy="465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441" dirty="0" smtClean="0">
                  <a:solidFill>
                    <a:srgbClr val="000000"/>
                  </a:solidFill>
                </a:rPr>
                <a:t>Poročanje o zelenem dogovoru </a:t>
              </a:r>
              <a:r>
                <a:rPr lang="fr-BE" sz="1441" dirty="0" smtClean="0">
                  <a:solidFill>
                    <a:srgbClr val="000000"/>
                  </a:solidFill>
                </a:rPr>
                <a:t>(2023</a:t>
              </a:r>
              <a:r>
                <a:rPr lang="fr-BE" sz="1441" dirty="0">
                  <a:solidFill>
                    <a:srgbClr val="000000"/>
                  </a:solidFill>
                </a:rPr>
                <a:t>, 2025)</a:t>
              </a:r>
              <a:endParaRPr lang="en-GB" sz="1441" dirty="0" err="1">
                <a:solidFill>
                  <a:srgbClr val="000000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681760" y="1196667"/>
              <a:ext cx="2025864" cy="314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1441" dirty="0" err="1">
                <a:solidFill>
                  <a:srgbClr val="000000"/>
                </a:solidFill>
              </a:endParaRPr>
            </a:p>
          </p:txBody>
        </p:sp>
        <p:sp>
          <p:nvSpPr>
            <p:cNvPr id="55" name="5-Point Star 54"/>
            <p:cNvSpPr/>
            <p:nvPr/>
          </p:nvSpPr>
          <p:spPr>
            <a:xfrm>
              <a:off x="2625393" y="2520923"/>
              <a:ext cx="144016" cy="1440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0130"/>
              <a:endParaRPr lang="en-GB" sz="2111">
                <a:solidFill>
                  <a:srgbClr val="00000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88319" y="3376145"/>
              <a:ext cx="2089006" cy="272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441" dirty="0" smtClean="0">
                  <a:solidFill>
                    <a:srgbClr val="000000"/>
                  </a:solidFill>
                </a:rPr>
                <a:t>Letne pregledovalne seje</a:t>
              </a:r>
              <a:endParaRPr lang="en-GB" sz="1441" dirty="0" err="1">
                <a:solidFill>
                  <a:srgbClr val="00000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53664" y="1722374"/>
              <a:ext cx="3292077" cy="272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441" dirty="0" smtClean="0">
                  <a:solidFill>
                    <a:srgbClr val="000000"/>
                  </a:solidFill>
                </a:rPr>
                <a:t>Poročilo o letnem programu</a:t>
              </a:r>
              <a:r>
                <a:rPr lang="es-ES" sz="1441" dirty="0" smtClean="0">
                  <a:solidFill>
                    <a:srgbClr val="000000"/>
                  </a:solidFill>
                </a:rPr>
                <a:t> (</a:t>
              </a:r>
              <a:r>
                <a:rPr lang="sl-SI" sz="1441" dirty="0" smtClean="0">
                  <a:solidFill>
                    <a:srgbClr val="000000"/>
                  </a:solidFill>
                </a:rPr>
                <a:t>Priloga</a:t>
              </a:r>
              <a:r>
                <a:rPr lang="es-ES" sz="1441" dirty="0" smtClean="0">
                  <a:solidFill>
                    <a:srgbClr val="000000"/>
                  </a:solidFill>
                </a:rPr>
                <a:t> </a:t>
              </a:r>
              <a:r>
                <a:rPr lang="es-ES" sz="1441" dirty="0">
                  <a:solidFill>
                    <a:srgbClr val="000000"/>
                  </a:solidFill>
                </a:rPr>
                <a:t>XII)</a:t>
              </a:r>
              <a:endParaRPr lang="en-GB" sz="1441" dirty="0" err="1">
                <a:solidFill>
                  <a:srgbClr val="000000"/>
                </a:solidFill>
              </a:endParaRPr>
            </a:p>
          </p:txBody>
        </p:sp>
        <p:sp>
          <p:nvSpPr>
            <p:cNvPr id="61" name="5-Point Star 60"/>
            <p:cNvSpPr/>
            <p:nvPr/>
          </p:nvSpPr>
          <p:spPr>
            <a:xfrm>
              <a:off x="3427838" y="1695047"/>
              <a:ext cx="144016" cy="144000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0130"/>
              <a:endParaRPr lang="en-GB" sz="2111">
                <a:solidFill>
                  <a:srgbClr val="000000"/>
                </a:solidFill>
              </a:endParaRPr>
            </a:p>
          </p:txBody>
        </p:sp>
      </p:grpSp>
      <p:sp>
        <p:nvSpPr>
          <p:cNvPr id="62" name="5-Point Star 61"/>
          <p:cNvSpPr/>
          <p:nvPr/>
        </p:nvSpPr>
        <p:spPr>
          <a:xfrm>
            <a:off x="8689627" y="3493751"/>
            <a:ext cx="189742" cy="144000"/>
          </a:xfrm>
          <a:prstGeom prst="star5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21" tIns="54011" rIns="108021" bIns="54011" rtlCol="0" anchor="ctr"/>
          <a:lstStyle/>
          <a:p>
            <a:pPr algn="ctr" defTabSz="540130"/>
            <a:endParaRPr lang="en-GB" sz="2111">
              <a:solidFill>
                <a:srgbClr val="00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875631" y="3431712"/>
            <a:ext cx="3361396" cy="330804"/>
          </a:xfrm>
          <a:prstGeom prst="rect">
            <a:avLst/>
          </a:prstGeom>
          <a:noFill/>
        </p:spPr>
        <p:txBody>
          <a:bodyPr wrap="square" lIns="108021" tIns="54011" rIns="108021" bIns="54011" rtlCol="0">
            <a:spAutoFit/>
          </a:bodyPr>
          <a:lstStyle/>
          <a:p>
            <a:r>
              <a:rPr lang="sl-SI" sz="1441" dirty="0" smtClean="0">
                <a:solidFill>
                  <a:srgbClr val="000000"/>
                </a:solidFill>
              </a:rPr>
              <a:t>Vmesna ocena</a:t>
            </a:r>
            <a:r>
              <a:rPr lang="fr-BE" sz="1441" dirty="0" smtClean="0">
                <a:solidFill>
                  <a:srgbClr val="000000"/>
                </a:solidFill>
              </a:rPr>
              <a:t> </a:t>
            </a:r>
            <a:r>
              <a:rPr lang="fr-BE" sz="1441" dirty="0">
                <a:solidFill>
                  <a:srgbClr val="000000"/>
                </a:solidFill>
              </a:rPr>
              <a:t>(2026)</a:t>
            </a:r>
            <a:endParaRPr lang="en-GB" sz="1441" dirty="0" err="1">
              <a:solidFill>
                <a:srgbClr val="000000"/>
              </a:solidFill>
            </a:endParaRPr>
          </a:p>
        </p:txBody>
      </p:sp>
      <p:sp>
        <p:nvSpPr>
          <p:cNvPr id="76" name="Tekstvak 27">
            <a:extLst>
              <a:ext uri="{FF2B5EF4-FFF2-40B4-BE49-F238E27FC236}">
                <a16:creationId xmlns:a16="http://schemas.microsoft.com/office/drawing/2014/main" id="{9ED10279-F620-405A-A42B-E67973A0C6CB}"/>
              </a:ext>
            </a:extLst>
          </p:cNvPr>
          <p:cNvSpPr txBox="1"/>
          <p:nvPr/>
        </p:nvSpPr>
        <p:spPr>
          <a:xfrm>
            <a:off x="1061165" y="428256"/>
            <a:ext cx="5634335" cy="707183"/>
          </a:xfrm>
          <a:prstGeom prst="rect">
            <a:avLst/>
          </a:prstGeom>
          <a:noFill/>
        </p:spPr>
        <p:txBody>
          <a:bodyPr wrap="square" lIns="90744" tIns="45372" rIns="90744" bIns="45372" rtlCol="0">
            <a:spAutoFit/>
          </a:bodyPr>
          <a:lstStyle/>
          <a:p>
            <a:pPr defTabSz="680609"/>
            <a:r>
              <a:rPr lang="sl-SI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Sklep </a:t>
            </a:r>
            <a:r>
              <a:rPr lang="en-GB" sz="2368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368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544609" y="1194681"/>
            <a:ext cx="3361396" cy="330804"/>
          </a:xfrm>
          <a:prstGeom prst="rect">
            <a:avLst/>
          </a:prstGeom>
          <a:noFill/>
        </p:spPr>
        <p:txBody>
          <a:bodyPr wrap="square" lIns="108021" tIns="54011" rIns="108021" bIns="54011" rtlCol="0">
            <a:spAutoFit/>
          </a:bodyPr>
          <a:lstStyle/>
          <a:p>
            <a:r>
              <a:rPr lang="sl-SI" sz="1441" dirty="0" smtClean="0">
                <a:solidFill>
                  <a:srgbClr val="000000"/>
                </a:solidFill>
              </a:rPr>
              <a:t>Poročilo o smotrnosti </a:t>
            </a:r>
            <a:r>
              <a:rPr lang="fr-BE" sz="1441" dirty="0" smtClean="0">
                <a:solidFill>
                  <a:srgbClr val="000000"/>
                </a:solidFill>
              </a:rPr>
              <a:t>(2027</a:t>
            </a:r>
            <a:r>
              <a:rPr lang="fr-BE" sz="1441" dirty="0">
                <a:solidFill>
                  <a:srgbClr val="000000"/>
                </a:solidFill>
              </a:rPr>
              <a:t>)</a:t>
            </a:r>
            <a:endParaRPr lang="en-GB" sz="1441" dirty="0" err="1">
              <a:solidFill>
                <a:srgbClr val="0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505764" y="1549240"/>
            <a:ext cx="3361396" cy="330804"/>
          </a:xfrm>
          <a:prstGeom prst="rect">
            <a:avLst/>
          </a:prstGeom>
          <a:noFill/>
        </p:spPr>
        <p:txBody>
          <a:bodyPr wrap="square" lIns="108021" tIns="54011" rIns="108021" bIns="54011" rtlCol="0">
            <a:spAutoFit/>
          </a:bodyPr>
          <a:lstStyle/>
          <a:p>
            <a:r>
              <a:rPr lang="sl-SI" sz="1441" dirty="0" smtClean="0">
                <a:solidFill>
                  <a:srgbClr val="000000"/>
                </a:solidFill>
              </a:rPr>
              <a:t>Poročilo o smotrnosti </a:t>
            </a:r>
            <a:r>
              <a:rPr lang="fr-BE" sz="1441" dirty="0" smtClean="0">
                <a:solidFill>
                  <a:srgbClr val="000000"/>
                </a:solidFill>
              </a:rPr>
              <a:t>(2031</a:t>
            </a:r>
            <a:r>
              <a:rPr lang="fr-BE" sz="1441" dirty="0">
                <a:solidFill>
                  <a:srgbClr val="000000"/>
                </a:solidFill>
              </a:rPr>
              <a:t>)</a:t>
            </a:r>
            <a:endParaRPr lang="en-GB" sz="1441" dirty="0" err="1">
              <a:solidFill>
                <a:srgbClr val="0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960316" y="5412218"/>
            <a:ext cx="2245864" cy="314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41" dirty="0" smtClean="0">
                <a:solidFill>
                  <a:srgbClr val="000000"/>
                </a:solidFill>
              </a:rPr>
              <a:t>Predhodna ocena</a:t>
            </a:r>
            <a:endParaRPr lang="en-GB" sz="1441" dirty="0" err="1">
              <a:solidFill>
                <a:srgbClr val="000000"/>
              </a:solidFill>
            </a:endParaRPr>
          </a:p>
        </p:txBody>
      </p:sp>
      <p:sp>
        <p:nvSpPr>
          <p:cNvPr id="64" name="5-Point Star 63"/>
          <p:cNvSpPr/>
          <p:nvPr/>
        </p:nvSpPr>
        <p:spPr>
          <a:xfrm>
            <a:off x="7768428" y="5462259"/>
            <a:ext cx="189742" cy="165759"/>
          </a:xfrm>
          <a:prstGeom prst="star5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0130"/>
            <a:endParaRPr lang="en-GB" sz="2111">
              <a:solidFill>
                <a:srgbClr val="00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601000" y="5867742"/>
            <a:ext cx="3051809" cy="314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41" dirty="0">
                <a:solidFill>
                  <a:srgbClr val="000000"/>
                </a:solidFill>
              </a:rPr>
              <a:t>SWOT, </a:t>
            </a:r>
            <a:r>
              <a:rPr lang="sl-SI" sz="1441" dirty="0" smtClean="0">
                <a:solidFill>
                  <a:srgbClr val="000000"/>
                </a:solidFill>
              </a:rPr>
              <a:t>ocena potreb</a:t>
            </a:r>
            <a:endParaRPr lang="en-GB" sz="1441" dirty="0" err="1">
              <a:solidFill>
                <a:srgbClr val="000000"/>
              </a:solidFill>
            </a:endParaRPr>
          </a:p>
        </p:txBody>
      </p:sp>
      <p:sp>
        <p:nvSpPr>
          <p:cNvPr id="74" name="5-Point Star 73"/>
          <p:cNvSpPr/>
          <p:nvPr/>
        </p:nvSpPr>
        <p:spPr>
          <a:xfrm>
            <a:off x="6360293" y="5921725"/>
            <a:ext cx="189742" cy="165759"/>
          </a:xfrm>
          <a:prstGeom prst="star5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0130"/>
            <a:endParaRPr lang="en-GB" sz="2111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29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Hvala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 dirty="0"/>
              <a:t>© </a:t>
            </a:r>
            <a:r>
              <a:rPr lang="sl-SI" sz="1050" b="1" dirty="0" smtClean="0"/>
              <a:t>Evropska </a:t>
            </a:r>
            <a:r>
              <a:rPr lang="sl-SI" sz="1050" b="1" dirty="0" err="1" smtClean="0"/>
              <a:t>unijs</a:t>
            </a:r>
            <a:r>
              <a:rPr lang="sl-SI" sz="1050" b="1" dirty="0" smtClean="0"/>
              <a:t>, </a:t>
            </a:r>
            <a:r>
              <a:rPr lang="en-US" sz="1050" b="1" dirty="0" smtClean="0"/>
              <a:t>2020</a:t>
            </a:r>
            <a:endParaRPr lang="en-US" sz="1050" b="1" dirty="0"/>
          </a:p>
          <a:p>
            <a:r>
              <a:rPr lang="en-US" sz="1050" dirty="0" err="1"/>
              <a:t>Če</a:t>
            </a:r>
            <a:r>
              <a:rPr lang="en-US" sz="1050" dirty="0"/>
              <a:t> </a:t>
            </a:r>
            <a:r>
              <a:rPr lang="en-US" sz="1050" dirty="0" err="1"/>
              <a:t>ni</a:t>
            </a:r>
            <a:r>
              <a:rPr lang="en-US" sz="1050" dirty="0"/>
              <a:t> </a:t>
            </a:r>
            <a:r>
              <a:rPr lang="en-US" sz="1050" dirty="0" err="1"/>
              <a:t>drugače</a:t>
            </a:r>
            <a:r>
              <a:rPr lang="en-US" sz="1050" dirty="0"/>
              <a:t> </a:t>
            </a:r>
            <a:r>
              <a:rPr lang="en-US" sz="1050" dirty="0" err="1"/>
              <a:t>navedeno</a:t>
            </a:r>
            <a:r>
              <a:rPr lang="en-US" sz="1050" dirty="0"/>
              <a:t>, je </a:t>
            </a:r>
            <a:r>
              <a:rPr lang="en-US" sz="1050" dirty="0" err="1"/>
              <a:t>ponovna</a:t>
            </a:r>
            <a:r>
              <a:rPr lang="en-US" sz="1050" dirty="0"/>
              <a:t> </a:t>
            </a:r>
            <a:r>
              <a:rPr lang="en-US" sz="1050" dirty="0" err="1"/>
              <a:t>uporaba</a:t>
            </a:r>
            <a:r>
              <a:rPr lang="en-US" sz="1050" dirty="0"/>
              <a:t> </a:t>
            </a:r>
            <a:r>
              <a:rPr lang="en-US" sz="1050" dirty="0" err="1"/>
              <a:t>te</a:t>
            </a:r>
            <a:r>
              <a:rPr lang="en-US" sz="1050" dirty="0"/>
              <a:t> </a:t>
            </a:r>
            <a:r>
              <a:rPr lang="en-US" sz="1050" dirty="0" err="1"/>
              <a:t>predstavitve</a:t>
            </a:r>
            <a:r>
              <a:rPr lang="en-US" sz="1050" dirty="0"/>
              <a:t> </a:t>
            </a:r>
            <a:r>
              <a:rPr lang="en-US" sz="1050" dirty="0" err="1"/>
              <a:t>dovoljena</a:t>
            </a:r>
            <a:r>
              <a:rPr lang="en-US" sz="1050" dirty="0"/>
              <a:t> v </a:t>
            </a:r>
            <a:r>
              <a:rPr lang="en-US" sz="1050" dirty="0" err="1"/>
              <a:t>skladu</a:t>
            </a:r>
            <a:r>
              <a:rPr lang="en-US" sz="1050" dirty="0"/>
              <a:t> z </a:t>
            </a:r>
            <a:r>
              <a:rPr lang="en-US" sz="1050" dirty="0" err="1"/>
              <a:t>licenco</a:t>
            </a:r>
            <a:r>
              <a:rPr lang="en-US" sz="1050" dirty="0"/>
              <a:t> CC BY 4.0. </a:t>
            </a:r>
            <a:r>
              <a:rPr lang="en-US" sz="1050" dirty="0" err="1"/>
              <a:t>Za</a:t>
            </a:r>
            <a:r>
              <a:rPr lang="en-US" sz="1050" dirty="0"/>
              <a:t> </a:t>
            </a:r>
            <a:r>
              <a:rPr lang="en-US" sz="1050" dirty="0" err="1"/>
              <a:t>drugo</a:t>
            </a:r>
            <a:r>
              <a:rPr lang="en-US" sz="1050" dirty="0"/>
              <a:t> </a:t>
            </a:r>
            <a:r>
              <a:rPr lang="en-US" sz="1050" dirty="0" err="1"/>
              <a:t>uporabo</a:t>
            </a:r>
            <a:r>
              <a:rPr lang="en-US" sz="1050" dirty="0"/>
              <a:t> </a:t>
            </a:r>
            <a:r>
              <a:rPr lang="en-US" sz="1050" dirty="0" err="1"/>
              <a:t>ali</a:t>
            </a:r>
            <a:r>
              <a:rPr lang="en-US" sz="1050" dirty="0"/>
              <a:t> </a:t>
            </a:r>
            <a:r>
              <a:rPr lang="en-US" sz="1050" dirty="0" err="1"/>
              <a:t>razmnoževanje</a:t>
            </a:r>
            <a:r>
              <a:rPr lang="en-US" sz="1050" dirty="0"/>
              <a:t> </a:t>
            </a:r>
            <a:r>
              <a:rPr lang="en-US" sz="1050" dirty="0" err="1"/>
              <a:t>elementov</a:t>
            </a:r>
            <a:r>
              <a:rPr lang="en-US" sz="1050" dirty="0"/>
              <a:t>, </a:t>
            </a:r>
            <a:r>
              <a:rPr lang="en-US" sz="1050" dirty="0" err="1"/>
              <a:t>ki</a:t>
            </a:r>
            <a:r>
              <a:rPr lang="en-US" sz="1050" dirty="0"/>
              <a:t> </a:t>
            </a:r>
            <a:r>
              <a:rPr lang="en-US" sz="1050" dirty="0" err="1"/>
              <a:t>niso</a:t>
            </a:r>
            <a:r>
              <a:rPr lang="en-US" sz="1050" dirty="0"/>
              <a:t> last EU, je </a:t>
            </a:r>
            <a:r>
              <a:rPr lang="en-US" sz="1050" dirty="0" err="1"/>
              <a:t>morda</a:t>
            </a:r>
            <a:r>
              <a:rPr lang="en-US" sz="1050" dirty="0"/>
              <a:t> </a:t>
            </a:r>
            <a:r>
              <a:rPr lang="en-US" sz="1050" dirty="0" err="1"/>
              <a:t>treba</a:t>
            </a:r>
            <a:r>
              <a:rPr lang="en-US" sz="1050" dirty="0"/>
              <a:t> </a:t>
            </a:r>
            <a:r>
              <a:rPr lang="en-US" sz="1050" dirty="0" err="1"/>
              <a:t>neposredno</a:t>
            </a:r>
            <a:r>
              <a:rPr lang="en-US" sz="1050" dirty="0"/>
              <a:t> </a:t>
            </a:r>
            <a:r>
              <a:rPr lang="en-US" sz="1050" dirty="0" err="1"/>
              <a:t>zaprositi</a:t>
            </a:r>
            <a:r>
              <a:rPr lang="en-US" sz="1050" dirty="0"/>
              <a:t> </a:t>
            </a:r>
            <a:r>
              <a:rPr lang="en-US" sz="1050" dirty="0" err="1"/>
              <a:t>za</a:t>
            </a:r>
            <a:r>
              <a:rPr lang="en-US" sz="1050" dirty="0"/>
              <a:t> </a:t>
            </a:r>
            <a:r>
              <a:rPr lang="en-US" sz="1050" dirty="0" err="1"/>
              <a:t>dovoljenje</a:t>
            </a:r>
            <a:r>
              <a:rPr lang="en-US" sz="1050" dirty="0"/>
              <a:t> </a:t>
            </a:r>
            <a:r>
              <a:rPr lang="en-US" sz="1050" dirty="0" err="1"/>
              <a:t>ustrezne</a:t>
            </a:r>
            <a:r>
              <a:rPr lang="en-US" sz="1050" dirty="0"/>
              <a:t> </a:t>
            </a:r>
            <a:r>
              <a:rPr lang="en-US" sz="1050" dirty="0" err="1"/>
              <a:t>imetnike</a:t>
            </a:r>
            <a:r>
              <a:rPr lang="en-US" sz="1050" dirty="0"/>
              <a:t> </a:t>
            </a:r>
            <a:r>
              <a:rPr lang="en-US" sz="1050" dirty="0" err="1"/>
              <a:t>pravic</a:t>
            </a:r>
            <a:r>
              <a:rPr lang="en-US" sz="1050" dirty="0" smtClean="0"/>
              <a:t>.</a:t>
            </a:r>
            <a:endParaRPr lang="sl-SI" sz="1050" dirty="0" smtClean="0"/>
          </a:p>
          <a:p>
            <a:r>
              <a:rPr lang="en-US" sz="1050" dirty="0" smtClean="0"/>
              <a:t>Slide </a:t>
            </a:r>
            <a:r>
              <a:rPr lang="en-US" sz="1050" dirty="0" smtClean="0">
                <a:solidFill>
                  <a:schemeClr val="accent6"/>
                </a:solidFill>
              </a:rPr>
              <a:t>xx</a:t>
            </a:r>
            <a:r>
              <a:rPr lang="en-US" sz="1050" dirty="0" smtClean="0"/>
              <a:t>: </a:t>
            </a:r>
            <a:r>
              <a:rPr lang="en-US" sz="1050" dirty="0">
                <a:solidFill>
                  <a:schemeClr val="accent6"/>
                </a:solidFill>
              </a:rPr>
              <a:t>e</a:t>
            </a:r>
            <a:r>
              <a:rPr lang="en-US" sz="1050" dirty="0" smtClean="0">
                <a:solidFill>
                  <a:schemeClr val="accent6"/>
                </a:solidFill>
              </a:rPr>
              <a:t>lement concerned</a:t>
            </a:r>
            <a:r>
              <a:rPr lang="en-US" sz="1050" dirty="0" smtClean="0"/>
              <a:t>, source</a:t>
            </a:r>
            <a:r>
              <a:rPr lang="en-US" sz="1050" dirty="0" smtClean="0">
                <a:solidFill>
                  <a:schemeClr val="accent6"/>
                </a:solidFill>
              </a:rPr>
              <a:t>: e.g. Fotolia.com</a:t>
            </a:r>
            <a:r>
              <a:rPr lang="en-US" sz="1050" dirty="0" smtClean="0"/>
              <a:t>; Slide </a:t>
            </a:r>
            <a:r>
              <a:rPr lang="en-US" sz="1050" dirty="0" smtClean="0">
                <a:solidFill>
                  <a:schemeClr val="accent6"/>
                </a:solidFill>
              </a:rPr>
              <a:t>xx</a:t>
            </a:r>
            <a:r>
              <a:rPr lang="en-US" sz="1050" dirty="0" smtClean="0"/>
              <a:t>: </a:t>
            </a:r>
            <a:r>
              <a:rPr lang="en-US" sz="1050" dirty="0" smtClean="0">
                <a:solidFill>
                  <a:schemeClr val="accent6"/>
                </a:solidFill>
              </a:rPr>
              <a:t>element concerned</a:t>
            </a:r>
            <a:r>
              <a:rPr lang="en-US" sz="1050" dirty="0" smtClean="0"/>
              <a:t>, source: </a:t>
            </a:r>
            <a:r>
              <a:rPr lang="en-US" sz="1050" dirty="0" smtClean="0">
                <a:solidFill>
                  <a:schemeClr val="accent6"/>
                </a:solidFill>
              </a:rPr>
              <a:t>e.g. iStock.com</a:t>
            </a:r>
            <a:endParaRPr lang="en-GB" sz="1050" dirty="0">
              <a:solidFill>
                <a:schemeClr val="accent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1. </a:t>
            </a:r>
            <a:r>
              <a:rPr lang="sl-SI" dirty="0" smtClean="0"/>
              <a:t>Trenutno stanje</a:t>
            </a:r>
            <a:endParaRPr lang="en-IE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38200" y="3813908"/>
            <a:ext cx="10889439" cy="1967063"/>
          </a:xfrm>
        </p:spPr>
        <p:txBody>
          <a:bodyPr/>
          <a:lstStyle/>
          <a:p>
            <a:r>
              <a:rPr lang="en-GB" sz="2800" dirty="0" err="1" smtClean="0">
                <a:solidFill>
                  <a:schemeClr val="tx2"/>
                </a:solidFill>
              </a:rPr>
              <a:t>Časovni</a:t>
            </a:r>
            <a:r>
              <a:rPr lang="sl-SI" sz="2800" dirty="0" smtClean="0">
                <a:solidFill>
                  <a:schemeClr val="tx2"/>
                </a:solidFill>
              </a:rPr>
              <a:t>ca</a:t>
            </a:r>
            <a:endParaRPr lang="en-GB" sz="2800" dirty="0">
              <a:solidFill>
                <a:schemeClr val="tx2"/>
              </a:solidFill>
            </a:endParaRPr>
          </a:p>
          <a:p>
            <a:r>
              <a:rPr lang="en-GB" sz="2800" dirty="0">
                <a:solidFill>
                  <a:schemeClr val="tx2"/>
                </a:solidFill>
              </a:rPr>
              <a:t>(</a:t>
            </a:r>
            <a:r>
              <a:rPr lang="en-GB" sz="2800" dirty="0" err="1">
                <a:solidFill>
                  <a:schemeClr val="tx2"/>
                </a:solidFill>
              </a:rPr>
              <a:t>Sekundarna</a:t>
            </a:r>
            <a:r>
              <a:rPr lang="en-GB" sz="2800" dirty="0">
                <a:solidFill>
                  <a:schemeClr val="tx2"/>
                </a:solidFill>
              </a:rPr>
              <a:t>) </a:t>
            </a:r>
            <a:r>
              <a:rPr lang="en-GB" sz="2800" dirty="0" err="1">
                <a:solidFill>
                  <a:schemeClr val="tx2"/>
                </a:solidFill>
              </a:rPr>
              <a:t>zakonodaja</a:t>
            </a:r>
            <a:endParaRPr lang="en-GB" sz="2800" dirty="0">
              <a:solidFill>
                <a:schemeClr val="tx2"/>
              </a:solidFill>
            </a:endParaRPr>
          </a:p>
          <a:p>
            <a:r>
              <a:rPr lang="en-GB" sz="2800" dirty="0" err="1">
                <a:solidFill>
                  <a:schemeClr val="tx2"/>
                </a:solidFill>
              </a:rPr>
              <a:t>Ocena</a:t>
            </a:r>
            <a:r>
              <a:rPr lang="en-GB" sz="2800" dirty="0">
                <a:solidFill>
                  <a:schemeClr val="tx2"/>
                </a:solidFill>
              </a:rPr>
              <a:t> in </a:t>
            </a:r>
            <a:r>
              <a:rPr lang="en-GB" sz="2800" dirty="0" err="1">
                <a:solidFill>
                  <a:schemeClr val="tx2"/>
                </a:solidFill>
              </a:rPr>
              <a:t>odobritev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dirty="0" err="1">
                <a:solidFill>
                  <a:schemeClr val="tx2"/>
                </a:solidFill>
              </a:rPr>
              <a:t>načrtov</a:t>
            </a:r>
            <a:r>
              <a:rPr lang="en-GB" sz="2800" dirty="0">
                <a:solidFill>
                  <a:schemeClr val="tx2"/>
                </a:solidFill>
              </a:rPr>
              <a:t> SKP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19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err="1" smtClean="0"/>
              <a:t>Časovnica</a:t>
            </a:r>
            <a:endParaRPr lang="en-IE" b="1" dirty="0"/>
          </a:p>
        </p:txBody>
      </p:sp>
      <p:sp>
        <p:nvSpPr>
          <p:cNvPr id="4" name="Parallelogram 3"/>
          <p:cNvSpPr/>
          <p:nvPr/>
        </p:nvSpPr>
        <p:spPr>
          <a:xfrm>
            <a:off x="1103801" y="3542526"/>
            <a:ext cx="1398105" cy="324679"/>
          </a:xfrm>
          <a:prstGeom prst="parallelogram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2018</a:t>
            </a:r>
            <a:endParaRPr lang="en-GB" dirty="0"/>
          </a:p>
        </p:txBody>
      </p:sp>
      <p:sp>
        <p:nvSpPr>
          <p:cNvPr id="5" name="Parallelogram 4"/>
          <p:cNvSpPr/>
          <p:nvPr/>
        </p:nvSpPr>
        <p:spPr>
          <a:xfrm>
            <a:off x="2715029" y="3571788"/>
            <a:ext cx="1398105" cy="324679"/>
          </a:xfrm>
          <a:prstGeom prst="parallelogram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2019</a:t>
            </a:r>
            <a:endParaRPr lang="en-GB" dirty="0"/>
          </a:p>
        </p:txBody>
      </p:sp>
      <p:sp>
        <p:nvSpPr>
          <p:cNvPr id="6" name="Parallelogram 5"/>
          <p:cNvSpPr/>
          <p:nvPr/>
        </p:nvSpPr>
        <p:spPr>
          <a:xfrm>
            <a:off x="4429399" y="3580966"/>
            <a:ext cx="1398105" cy="324679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2020</a:t>
            </a:r>
            <a:endParaRPr lang="en-GB" dirty="0"/>
          </a:p>
        </p:txBody>
      </p:sp>
      <p:sp>
        <p:nvSpPr>
          <p:cNvPr id="7" name="Parallelogram 6"/>
          <p:cNvSpPr/>
          <p:nvPr/>
        </p:nvSpPr>
        <p:spPr>
          <a:xfrm>
            <a:off x="6102504" y="3580966"/>
            <a:ext cx="1398105" cy="324679"/>
          </a:xfrm>
          <a:prstGeom prst="parallelogram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2021</a:t>
            </a:r>
            <a:endParaRPr lang="en-GB" dirty="0"/>
          </a:p>
        </p:txBody>
      </p:sp>
      <p:sp>
        <p:nvSpPr>
          <p:cNvPr id="8" name="Parallelogram 7"/>
          <p:cNvSpPr/>
          <p:nvPr/>
        </p:nvSpPr>
        <p:spPr>
          <a:xfrm>
            <a:off x="7741234" y="3580966"/>
            <a:ext cx="1398105" cy="324679"/>
          </a:xfrm>
          <a:prstGeom prst="parallelogram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2022</a:t>
            </a:r>
            <a:endParaRPr lang="en-GB" dirty="0"/>
          </a:p>
        </p:txBody>
      </p:sp>
      <p:sp>
        <p:nvSpPr>
          <p:cNvPr id="12" name="Parallelogram 11"/>
          <p:cNvSpPr/>
          <p:nvPr/>
        </p:nvSpPr>
        <p:spPr>
          <a:xfrm>
            <a:off x="9379976" y="3580966"/>
            <a:ext cx="1398105" cy="324679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2023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399446" y="4922209"/>
            <a:ext cx="1993804" cy="132343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285750" indent="-285750">
              <a:buClr>
                <a:schemeClr val="accent5"/>
              </a:buClr>
              <a:buSzPct val="150000"/>
              <a:buFont typeface="Arial" panose="020B0604020202020204" pitchFamily="34" charset="0"/>
              <a:buChar char="•"/>
            </a:pPr>
            <a:r>
              <a:rPr lang="sl-SI" sz="1600" dirty="0" smtClean="0"/>
              <a:t>Volitve v EP</a:t>
            </a:r>
            <a:endParaRPr lang="en-IE" sz="1600" dirty="0"/>
          </a:p>
          <a:p>
            <a:pPr marL="285750" indent="-285750">
              <a:buClr>
                <a:schemeClr val="accent5"/>
              </a:buClr>
              <a:buSzPct val="150000"/>
              <a:buFont typeface="Arial" panose="020B0604020202020204" pitchFamily="34" charset="0"/>
              <a:buChar char="•"/>
            </a:pPr>
            <a:r>
              <a:rPr lang="sl-SI" sz="1600" dirty="0" smtClean="0"/>
              <a:t>Komisija </a:t>
            </a:r>
            <a:r>
              <a:rPr lang="sl-SI" sz="1600" dirty="0" err="1" smtClean="0"/>
              <a:t>Ursule</a:t>
            </a:r>
            <a:r>
              <a:rPr lang="sl-SI" sz="1600" dirty="0" smtClean="0"/>
              <a:t> </a:t>
            </a:r>
            <a:r>
              <a:rPr lang="en-IE" sz="1600" dirty="0" smtClean="0"/>
              <a:t>Von </a:t>
            </a:r>
            <a:r>
              <a:rPr lang="en-IE" sz="1600" dirty="0"/>
              <a:t>der </a:t>
            </a:r>
            <a:r>
              <a:rPr lang="en-IE" sz="1600" dirty="0" err="1" smtClean="0"/>
              <a:t>Leyen</a:t>
            </a:r>
            <a:endParaRPr lang="sl-SI" sz="1600" dirty="0" smtClean="0"/>
          </a:p>
          <a:p>
            <a:pPr marL="285750" indent="-285750">
              <a:buClr>
                <a:schemeClr val="accent5"/>
              </a:buClr>
              <a:buSzPct val="150000"/>
              <a:buFont typeface="Arial" panose="020B0604020202020204" pitchFamily="34" charset="0"/>
              <a:buChar char="•"/>
            </a:pPr>
            <a:r>
              <a:rPr lang="sl-SI" sz="1600" dirty="0" smtClean="0"/>
              <a:t>E</a:t>
            </a:r>
            <a:r>
              <a:rPr lang="sl-SI" sz="1600" dirty="0" smtClean="0"/>
              <a:t>vropski zeleni dogovor</a:t>
            </a:r>
            <a:endParaRPr lang="en-IE" sz="1600" dirty="0"/>
          </a:p>
        </p:txBody>
      </p:sp>
      <p:cxnSp>
        <p:nvCxnSpPr>
          <p:cNvPr id="16" name="Straight Connector 15"/>
          <p:cNvCxnSpPr>
            <a:endCxn id="15" idx="0"/>
          </p:cNvCxnSpPr>
          <p:nvPr/>
        </p:nvCxnSpPr>
        <p:spPr bwMode="auto">
          <a:xfrm flipH="1">
            <a:off x="3396348" y="3841467"/>
            <a:ext cx="20572" cy="1080742"/>
          </a:xfrm>
          <a:prstGeom prst="line">
            <a:avLst/>
          </a:prstGeom>
          <a:noFill/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17" name="Straight Connector 16"/>
          <p:cNvCxnSpPr>
            <a:stCxn id="7" idx="3"/>
          </p:cNvCxnSpPr>
          <p:nvPr/>
        </p:nvCxnSpPr>
        <p:spPr bwMode="auto">
          <a:xfrm>
            <a:off x="6760972" y="3905645"/>
            <a:ext cx="492351" cy="1279381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9494092" y="3096224"/>
            <a:ext cx="584936" cy="490775"/>
          </a:xfrm>
          <a:prstGeom prst="lin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576420" y="2718282"/>
            <a:ext cx="2032757" cy="58477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sl-SI" sz="1600" dirty="0" smtClean="0"/>
              <a:t>Priporočila za države članice</a:t>
            </a:r>
            <a:endParaRPr lang="en-GB" sz="1600" dirty="0"/>
          </a:p>
        </p:txBody>
      </p:sp>
      <p:cxnSp>
        <p:nvCxnSpPr>
          <p:cNvPr id="21" name="Straight Connector 20"/>
          <p:cNvCxnSpPr/>
          <p:nvPr/>
        </p:nvCxnSpPr>
        <p:spPr bwMode="auto">
          <a:xfrm flipV="1">
            <a:off x="1815051" y="3172437"/>
            <a:ext cx="6874" cy="416415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H="1" flipV="1">
            <a:off x="4695172" y="2524982"/>
            <a:ext cx="261840" cy="1101807"/>
          </a:xfrm>
          <a:prstGeom prst="lin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7779485" y="3898770"/>
            <a:ext cx="523771" cy="1286256"/>
          </a:xfrm>
          <a:prstGeom prst="line">
            <a:avLst/>
          </a:prstGeom>
          <a:noFill/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164087" y="2155528"/>
            <a:ext cx="1407233" cy="83099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sl-SI" sz="1600" dirty="0" smtClean="0"/>
              <a:t>Novi predlog komisije za SKP</a:t>
            </a:r>
            <a:endParaRPr lang="en-GB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3192469" y="1390301"/>
            <a:ext cx="2538289" cy="107721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285750" indent="-285750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sl-SI" sz="1600" dirty="0" smtClean="0"/>
              <a:t>Kriza zaradi covid-19</a:t>
            </a:r>
            <a:endParaRPr lang="en-US" sz="1600" dirty="0"/>
          </a:p>
          <a:p>
            <a:pPr marL="285750" indent="-285750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sl-SI" sz="1600" dirty="0" smtClean="0"/>
              <a:t>Strategija od vil do vilic in strategija biotske raznovrstnosti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6270173" y="5185026"/>
            <a:ext cx="2550694" cy="89255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Podaljšanje trenutne SKP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Prehodna ureditev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913529" y="2718282"/>
            <a:ext cx="1222514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sl-SI" sz="1600" b="1" dirty="0" smtClean="0"/>
              <a:t>Nova SKP </a:t>
            </a:r>
            <a:endParaRPr lang="en-GB" sz="1600" b="1" dirty="0"/>
          </a:p>
        </p:txBody>
      </p:sp>
      <p:cxnSp>
        <p:nvCxnSpPr>
          <p:cNvPr id="43" name="Straight Connector 42"/>
          <p:cNvCxnSpPr/>
          <p:nvPr/>
        </p:nvCxnSpPr>
        <p:spPr bwMode="auto">
          <a:xfrm flipV="1">
            <a:off x="5662939" y="3313841"/>
            <a:ext cx="105344" cy="275011"/>
          </a:xfrm>
          <a:prstGeom prst="lin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64" name="Parallelogram 63"/>
          <p:cNvSpPr/>
          <p:nvPr/>
        </p:nvSpPr>
        <p:spPr>
          <a:xfrm>
            <a:off x="1821925" y="4078064"/>
            <a:ext cx="4939047" cy="327231"/>
          </a:xfrm>
          <a:prstGeom prst="parallelogram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Pogajanja za novo SKP</a:t>
            </a:r>
            <a:endParaRPr lang="en-GB" dirty="0"/>
          </a:p>
        </p:txBody>
      </p:sp>
      <p:cxnSp>
        <p:nvCxnSpPr>
          <p:cNvPr id="24" name="Straight Connector 23"/>
          <p:cNvCxnSpPr/>
          <p:nvPr/>
        </p:nvCxnSpPr>
        <p:spPr bwMode="auto">
          <a:xfrm flipV="1">
            <a:off x="7498733" y="1908800"/>
            <a:ext cx="743573" cy="1684300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7488151" y="1271856"/>
            <a:ext cx="2267968" cy="58477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sl-SI" sz="1600" b="1" dirty="0" smtClean="0"/>
              <a:t>Uradna predložitev strateških načrtov</a:t>
            </a:r>
            <a:endParaRPr lang="en-GB" sz="1600" b="1" dirty="0"/>
          </a:p>
        </p:txBody>
      </p:sp>
      <p:cxnSp>
        <p:nvCxnSpPr>
          <p:cNvPr id="29" name="Straight Connector 28"/>
          <p:cNvCxnSpPr/>
          <p:nvPr/>
        </p:nvCxnSpPr>
        <p:spPr bwMode="auto">
          <a:xfrm flipV="1">
            <a:off x="8535589" y="3177280"/>
            <a:ext cx="109449" cy="392855"/>
          </a:xfrm>
          <a:prstGeom prst="line">
            <a:avLst/>
          </a:prstGeom>
          <a:noFill/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8104980" y="2335452"/>
            <a:ext cx="1431774" cy="83099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sl-SI" sz="1600" dirty="0" smtClean="0"/>
              <a:t>Ocena in sprejetje načrtov SKP</a:t>
            </a:r>
            <a:endParaRPr lang="en-GB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89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228" y="1283368"/>
            <a:ext cx="9404123" cy="5074901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 sz="2800" b="1" dirty="0" smtClean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2800" b="1" dirty="0" err="1">
                <a:solidFill>
                  <a:schemeClr val="tx2"/>
                </a:solidFill>
              </a:rPr>
              <a:t>Uredba</a:t>
            </a:r>
            <a:r>
              <a:rPr lang="en-GB" sz="2800" b="1" dirty="0">
                <a:solidFill>
                  <a:schemeClr val="tx2"/>
                </a:solidFill>
              </a:rPr>
              <a:t> o </a:t>
            </a:r>
            <a:r>
              <a:rPr lang="en-GB" sz="2800" b="1" dirty="0" err="1">
                <a:solidFill>
                  <a:schemeClr val="tx2"/>
                </a:solidFill>
              </a:rPr>
              <a:t>strateških</a:t>
            </a:r>
            <a:r>
              <a:rPr lang="en-GB" sz="2800" b="1" dirty="0">
                <a:solidFill>
                  <a:schemeClr val="tx2"/>
                </a:solidFill>
              </a:rPr>
              <a:t> </a:t>
            </a:r>
            <a:r>
              <a:rPr lang="en-GB" sz="2800" b="1" dirty="0" err="1">
                <a:solidFill>
                  <a:schemeClr val="tx2"/>
                </a:solidFill>
              </a:rPr>
              <a:t>načrtih</a:t>
            </a:r>
            <a:r>
              <a:rPr lang="en-GB" sz="2800" b="1" dirty="0">
                <a:solidFill>
                  <a:schemeClr val="tx2"/>
                </a:solidFill>
              </a:rPr>
              <a:t> </a:t>
            </a:r>
            <a:endParaRPr lang="sl-SI" sz="2800" b="1" dirty="0" smtClean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pl-PL" dirty="0"/>
              <a:t>1 delegirani akt za posamezne vrste </a:t>
            </a:r>
            <a:r>
              <a:rPr lang="pl-PL" dirty="0" smtClean="0"/>
              <a:t>intervencij </a:t>
            </a:r>
          </a:p>
          <a:p>
            <a:pPr>
              <a:spcAft>
                <a:spcPts val="600"/>
              </a:spcAft>
            </a:pPr>
            <a:r>
              <a:rPr lang="en-GB" dirty="0"/>
              <a:t>2 </a:t>
            </a:r>
            <a:r>
              <a:rPr lang="en-GB" dirty="0" err="1"/>
              <a:t>izvedbena</a:t>
            </a:r>
            <a:r>
              <a:rPr lang="en-GB" dirty="0"/>
              <a:t> </a:t>
            </a:r>
            <a:r>
              <a:rPr lang="en-GB" dirty="0" err="1"/>
              <a:t>akta</a:t>
            </a:r>
            <a:r>
              <a:rPr lang="en-GB" dirty="0"/>
              <a:t> (o </a:t>
            </a:r>
            <a:r>
              <a:rPr lang="en-GB" dirty="0" err="1"/>
              <a:t>vsebini</a:t>
            </a:r>
            <a:r>
              <a:rPr lang="en-GB" dirty="0"/>
              <a:t> </a:t>
            </a:r>
            <a:r>
              <a:rPr lang="en-GB" dirty="0" err="1"/>
              <a:t>strateških</a:t>
            </a:r>
            <a:r>
              <a:rPr lang="en-GB" dirty="0"/>
              <a:t> </a:t>
            </a:r>
            <a:r>
              <a:rPr lang="en-GB" dirty="0" err="1"/>
              <a:t>načrtov</a:t>
            </a:r>
            <a:r>
              <a:rPr lang="en-GB" dirty="0"/>
              <a:t> SKP; o </a:t>
            </a:r>
            <a:r>
              <a:rPr lang="en-GB" dirty="0" err="1"/>
              <a:t>okviru</a:t>
            </a:r>
            <a:r>
              <a:rPr lang="en-GB" dirty="0"/>
              <a:t> </a:t>
            </a:r>
            <a:r>
              <a:rPr lang="en-GB" dirty="0" err="1"/>
              <a:t>smotrnosti</a:t>
            </a:r>
            <a:r>
              <a:rPr lang="en-GB" dirty="0"/>
              <a:t>)</a:t>
            </a:r>
            <a:endParaRPr lang="en-GB" dirty="0" smtClean="0">
              <a:solidFill>
                <a:schemeClr val="tx2"/>
              </a:solidFill>
            </a:endParaRPr>
          </a:p>
          <a:p>
            <a:pPr>
              <a:spcAft>
                <a:spcPts val="1200"/>
              </a:spcAft>
            </a:pPr>
            <a:r>
              <a:rPr lang="en-GB" sz="2800" b="1" dirty="0" err="1">
                <a:solidFill>
                  <a:schemeClr val="tx2"/>
                </a:solidFill>
              </a:rPr>
              <a:t>Horizontalna</a:t>
            </a:r>
            <a:r>
              <a:rPr lang="en-GB" sz="2800" b="1" dirty="0">
                <a:solidFill>
                  <a:schemeClr val="tx2"/>
                </a:solidFill>
              </a:rPr>
              <a:t> </a:t>
            </a:r>
            <a:r>
              <a:rPr lang="en-GB" sz="2800" b="1" dirty="0" err="1" smtClean="0">
                <a:solidFill>
                  <a:schemeClr val="tx2"/>
                </a:solidFill>
              </a:rPr>
              <a:t>uredba</a:t>
            </a:r>
            <a:endParaRPr lang="sl-SI" sz="2800" b="1" dirty="0" smtClean="0">
              <a:solidFill>
                <a:schemeClr val="tx2"/>
              </a:solidFill>
            </a:endParaRPr>
          </a:p>
          <a:p>
            <a:pPr>
              <a:spcAft>
                <a:spcPts val="1200"/>
              </a:spcAft>
            </a:pPr>
            <a:r>
              <a:rPr lang="en-GB" dirty="0"/>
              <a:t>2 </a:t>
            </a:r>
            <a:r>
              <a:rPr lang="en-GB" dirty="0" err="1"/>
              <a:t>delegirana</a:t>
            </a:r>
            <a:r>
              <a:rPr lang="en-GB" dirty="0"/>
              <a:t> </a:t>
            </a:r>
            <a:r>
              <a:rPr lang="en-GB" dirty="0" err="1"/>
              <a:t>akta</a:t>
            </a:r>
            <a:r>
              <a:rPr lang="en-GB" dirty="0"/>
              <a:t> (o </a:t>
            </a:r>
            <a:r>
              <a:rPr lang="en-GB" dirty="0" err="1"/>
              <a:t>organih</a:t>
            </a:r>
            <a:r>
              <a:rPr lang="en-GB" dirty="0"/>
              <a:t> </a:t>
            </a:r>
            <a:r>
              <a:rPr lang="en-GB" dirty="0" err="1"/>
              <a:t>upravljanja</a:t>
            </a:r>
            <a:r>
              <a:rPr lang="en-GB" dirty="0"/>
              <a:t>, </a:t>
            </a:r>
            <a:r>
              <a:rPr lang="en-GB" dirty="0" err="1"/>
              <a:t>finančnem</a:t>
            </a:r>
            <a:r>
              <a:rPr lang="en-GB" dirty="0"/>
              <a:t> </a:t>
            </a:r>
            <a:r>
              <a:rPr lang="en-GB" dirty="0" err="1"/>
              <a:t>poslovodenju</a:t>
            </a:r>
            <a:r>
              <a:rPr lang="en-GB" dirty="0"/>
              <a:t>; o </a:t>
            </a:r>
            <a:r>
              <a:rPr lang="en-GB" dirty="0" err="1"/>
              <a:t>temeljnih</a:t>
            </a:r>
            <a:r>
              <a:rPr lang="en-GB" dirty="0"/>
              <a:t> </a:t>
            </a:r>
            <a:r>
              <a:rPr lang="en-GB" dirty="0" err="1"/>
              <a:t>značilnostih</a:t>
            </a:r>
            <a:r>
              <a:rPr lang="en-GB" dirty="0"/>
              <a:t> </a:t>
            </a:r>
            <a:r>
              <a:rPr lang="en-GB" dirty="0" err="1"/>
              <a:t>identifikacijskega</a:t>
            </a:r>
            <a:r>
              <a:rPr lang="en-GB" dirty="0"/>
              <a:t> </a:t>
            </a:r>
            <a:r>
              <a:rPr lang="en-GB" dirty="0" err="1"/>
              <a:t>sistema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zemljišča</a:t>
            </a:r>
            <a:r>
              <a:rPr lang="en-GB" dirty="0"/>
              <a:t> in </a:t>
            </a:r>
            <a:r>
              <a:rPr lang="en-GB" dirty="0" err="1"/>
              <a:t>pogojenosti</a:t>
            </a:r>
            <a:r>
              <a:rPr lang="en-GB" dirty="0" smtClean="0"/>
              <a:t>)</a:t>
            </a:r>
            <a:endParaRPr lang="sl-SI" dirty="0" smtClean="0"/>
          </a:p>
          <a:p>
            <a:pPr>
              <a:spcAft>
                <a:spcPts val="1200"/>
              </a:spcAft>
            </a:pPr>
            <a:r>
              <a:rPr lang="en-US" dirty="0"/>
              <a:t>1 </a:t>
            </a:r>
            <a:r>
              <a:rPr lang="en-US" dirty="0" err="1"/>
              <a:t>izvedbeni</a:t>
            </a:r>
            <a:r>
              <a:rPr lang="en-US" dirty="0"/>
              <a:t> </a:t>
            </a:r>
            <a:r>
              <a:rPr lang="en-US" dirty="0" err="1"/>
              <a:t>akt</a:t>
            </a:r>
            <a:r>
              <a:rPr lang="en-US" dirty="0"/>
              <a:t> (o </a:t>
            </a:r>
            <a:r>
              <a:rPr lang="en-US" dirty="0" err="1"/>
              <a:t>organih</a:t>
            </a:r>
            <a:r>
              <a:rPr lang="en-US" dirty="0"/>
              <a:t> </a:t>
            </a:r>
            <a:r>
              <a:rPr lang="en-US" dirty="0" err="1"/>
              <a:t>upravljanja</a:t>
            </a:r>
            <a:r>
              <a:rPr lang="en-US" dirty="0"/>
              <a:t>, </a:t>
            </a:r>
            <a:r>
              <a:rPr lang="en-US" dirty="0" err="1"/>
              <a:t>finančnem</a:t>
            </a:r>
            <a:r>
              <a:rPr lang="en-US" dirty="0"/>
              <a:t> </a:t>
            </a:r>
            <a:r>
              <a:rPr lang="en-US" dirty="0" err="1"/>
              <a:t>poslovodenju</a:t>
            </a:r>
            <a:r>
              <a:rPr lang="en-US" dirty="0"/>
              <a:t>, </a:t>
            </a:r>
            <a:r>
              <a:rPr lang="en-US" dirty="0" err="1"/>
              <a:t>potrditvi</a:t>
            </a:r>
            <a:r>
              <a:rPr lang="en-US" dirty="0"/>
              <a:t> </a:t>
            </a:r>
            <a:r>
              <a:rPr lang="en-US" dirty="0" err="1"/>
              <a:t>smotrnosti</a:t>
            </a:r>
            <a:r>
              <a:rPr lang="en-US" dirty="0"/>
              <a:t> in </a:t>
            </a:r>
            <a:r>
              <a:rPr lang="en-US" dirty="0" err="1"/>
              <a:t>preglednosti</a:t>
            </a:r>
            <a:r>
              <a:rPr lang="en-US" dirty="0"/>
              <a:t>)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2229" y="-224588"/>
            <a:ext cx="11369771" cy="1187115"/>
          </a:xfrm>
        </p:spPr>
        <p:txBody>
          <a:bodyPr/>
          <a:lstStyle/>
          <a:p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>Delo v polnem teku: sekundarna zakonodaja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28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9538" y="2245659"/>
            <a:ext cx="10905699" cy="3837900"/>
          </a:xfrm>
        </p:spPr>
        <p:txBody>
          <a:bodyPr/>
          <a:lstStyle/>
          <a:p>
            <a:pPr marL="800100" lvl="1" indent="-342900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BBB83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Prvotni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načrt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SKP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Generalnega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direktorata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kmetijstvo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razvoj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podeželja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predlaga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osnutek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stališč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medresorsko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posvetovanje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(3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mesece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predložitvi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BBB83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Stališča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sklep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Komisije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00100" lvl="1" indent="-342900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BBB83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Ponovna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predložitev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ponovna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ocena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potrebi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nadaljnja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stališča</a:t>
            </a: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BBB83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Postopek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odobritve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sklep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Komisije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00100" lvl="1" indent="-342900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BBB83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Časovni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okvir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: 6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mesecev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brez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upoštevanja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obdobij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čakanja</a:t>
            </a: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5587" y="331223"/>
            <a:ext cx="11047107" cy="973141"/>
          </a:xfrm>
        </p:spPr>
        <p:txBody>
          <a:bodyPr/>
          <a:lstStyle/>
          <a:p>
            <a:r>
              <a:rPr lang="en-US" b="1" kern="0" dirty="0" smtClean="0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kern="0" dirty="0" smtClean="0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kern="0" dirty="0" smtClean="0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2021:</a:t>
            </a:r>
            <a:br>
              <a:rPr lang="en-US" b="1" kern="0" dirty="0" smtClean="0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kern="0" dirty="0" err="1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Ocena</a:t>
            </a:r>
            <a:r>
              <a:rPr lang="en-US" b="1" kern="0" dirty="0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b="1" kern="0" dirty="0" err="1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odobritev</a:t>
            </a:r>
            <a:r>
              <a:rPr lang="en-US" b="1" kern="0" dirty="0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0" dirty="0" err="1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načrtov</a:t>
            </a:r>
            <a:r>
              <a:rPr lang="en-US" b="1" kern="0" dirty="0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SKP – </a:t>
            </a:r>
            <a:r>
              <a:rPr lang="en-US" b="1" kern="0" dirty="0" err="1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koraki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95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2. </a:t>
            </a:r>
            <a:r>
              <a:rPr lang="sl-SI" dirty="0" smtClean="0"/>
              <a:t>SKP </a:t>
            </a:r>
            <a:r>
              <a:rPr lang="en-IE" dirty="0" smtClean="0"/>
              <a:t>2023-2027</a:t>
            </a:r>
            <a:endParaRPr lang="en-IE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54242" y="3548950"/>
            <a:ext cx="11499489" cy="3349690"/>
          </a:xfrm>
        </p:spPr>
        <p:txBody>
          <a:bodyPr/>
          <a:lstStyle/>
          <a:p>
            <a:r>
              <a:rPr lang="en-IE" sz="2800" dirty="0" err="1">
                <a:solidFill>
                  <a:schemeClr val="tx2"/>
                </a:solidFill>
              </a:rPr>
              <a:t>Cilji</a:t>
            </a:r>
            <a:r>
              <a:rPr lang="en-IE" sz="2800" dirty="0">
                <a:solidFill>
                  <a:schemeClr val="tx2"/>
                </a:solidFill>
              </a:rPr>
              <a:t> SKP</a:t>
            </a:r>
          </a:p>
          <a:p>
            <a:r>
              <a:rPr lang="en-IE" sz="2800" dirty="0">
                <a:solidFill>
                  <a:schemeClr val="tx2"/>
                </a:solidFill>
              </a:rPr>
              <a:t>Novi </a:t>
            </a:r>
            <a:r>
              <a:rPr lang="en-IE" sz="2800" dirty="0" err="1">
                <a:solidFill>
                  <a:schemeClr val="tx2"/>
                </a:solidFill>
              </a:rPr>
              <a:t>način</a:t>
            </a:r>
            <a:r>
              <a:rPr lang="en-IE" sz="2800" dirty="0">
                <a:solidFill>
                  <a:schemeClr val="tx2"/>
                </a:solidFill>
              </a:rPr>
              <a:t> </a:t>
            </a:r>
            <a:r>
              <a:rPr lang="en-IE" sz="2800" dirty="0" err="1">
                <a:solidFill>
                  <a:schemeClr val="tx2"/>
                </a:solidFill>
              </a:rPr>
              <a:t>dela</a:t>
            </a:r>
            <a:endParaRPr lang="en-IE" sz="2800" dirty="0">
              <a:solidFill>
                <a:schemeClr val="tx2"/>
              </a:solidFill>
            </a:endParaRPr>
          </a:p>
          <a:p>
            <a:r>
              <a:rPr lang="en-IE" sz="2800" dirty="0" err="1">
                <a:solidFill>
                  <a:schemeClr val="tx2"/>
                </a:solidFill>
              </a:rPr>
              <a:t>Poudarek</a:t>
            </a:r>
            <a:r>
              <a:rPr lang="en-IE" sz="2800" dirty="0">
                <a:solidFill>
                  <a:schemeClr val="tx2"/>
                </a:solidFill>
              </a:rPr>
              <a:t> </a:t>
            </a:r>
            <a:r>
              <a:rPr lang="en-IE" sz="2800" dirty="0" err="1">
                <a:solidFill>
                  <a:schemeClr val="tx2"/>
                </a:solidFill>
              </a:rPr>
              <a:t>na</a:t>
            </a:r>
            <a:r>
              <a:rPr lang="en-IE" sz="2800" dirty="0">
                <a:solidFill>
                  <a:schemeClr val="tx2"/>
                </a:solidFill>
              </a:rPr>
              <a:t> </a:t>
            </a:r>
            <a:r>
              <a:rPr lang="en-IE" sz="2800" dirty="0" err="1">
                <a:solidFill>
                  <a:schemeClr val="tx2"/>
                </a:solidFill>
              </a:rPr>
              <a:t>smotrnosti</a:t>
            </a:r>
            <a:r>
              <a:rPr lang="en-IE" sz="2800" dirty="0">
                <a:solidFill>
                  <a:schemeClr val="tx2"/>
                </a:solidFill>
              </a:rPr>
              <a:t> </a:t>
            </a:r>
          </a:p>
          <a:p>
            <a:r>
              <a:rPr lang="en-IE" sz="2800" dirty="0" err="1">
                <a:solidFill>
                  <a:schemeClr val="tx2"/>
                </a:solidFill>
              </a:rPr>
              <a:t>Pravičnejša</a:t>
            </a:r>
            <a:r>
              <a:rPr lang="en-IE" sz="2800" dirty="0">
                <a:solidFill>
                  <a:schemeClr val="tx2"/>
                </a:solidFill>
              </a:rPr>
              <a:t>, </a:t>
            </a:r>
            <a:r>
              <a:rPr lang="en-IE" sz="2800" dirty="0" err="1">
                <a:solidFill>
                  <a:schemeClr val="tx2"/>
                </a:solidFill>
              </a:rPr>
              <a:t>konkurenčna</a:t>
            </a:r>
            <a:r>
              <a:rPr lang="en-IE" sz="2800" dirty="0">
                <a:solidFill>
                  <a:schemeClr val="tx2"/>
                </a:solidFill>
              </a:rPr>
              <a:t> in </a:t>
            </a:r>
            <a:r>
              <a:rPr lang="en-IE" sz="2800" dirty="0" err="1">
                <a:solidFill>
                  <a:schemeClr val="tx2"/>
                </a:solidFill>
              </a:rPr>
              <a:t>bolj</a:t>
            </a:r>
            <a:r>
              <a:rPr lang="en-IE" sz="2800" dirty="0">
                <a:solidFill>
                  <a:schemeClr val="tx2"/>
                </a:solidFill>
              </a:rPr>
              <a:t> </a:t>
            </a:r>
            <a:r>
              <a:rPr lang="en-IE" sz="2800" dirty="0" err="1">
                <a:solidFill>
                  <a:schemeClr val="tx2"/>
                </a:solidFill>
              </a:rPr>
              <a:t>zelena</a:t>
            </a:r>
            <a:r>
              <a:rPr lang="en-IE" sz="2800" dirty="0">
                <a:solidFill>
                  <a:schemeClr val="tx2"/>
                </a:solidFill>
              </a:rPr>
              <a:t> SKP</a:t>
            </a:r>
            <a:endParaRPr lang="en-IE" sz="2800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79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2516" y="1081144"/>
            <a:ext cx="10374093" cy="5006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333" y="1017960"/>
            <a:ext cx="6956865" cy="5439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500" name="TextBox 2"/>
          <p:cNvSpPr txBox="1">
            <a:spLocks noChangeArrowheads="1"/>
          </p:cNvSpPr>
          <p:nvPr/>
        </p:nvSpPr>
        <p:spPr bwMode="auto">
          <a:xfrm>
            <a:off x="1583269" y="1439864"/>
            <a:ext cx="25590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lr>
                <a:srgbClr val="FFFFFF"/>
              </a:buClr>
              <a:buSzPct val="45000"/>
              <a:buFont typeface="StarSymbol"/>
              <a:buChar char="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algn="r">
              <a:spcBef>
                <a:spcPct val="0"/>
              </a:spcBef>
              <a:buClrTx/>
              <a:buSzTx/>
              <a:buNone/>
              <a:defRPr/>
            </a:pPr>
            <a:r>
              <a:rPr kumimoji="0" lang="sl-SI" alt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335921"/>
                </a:solidFill>
                <a:effectLst/>
                <a:uLnTx/>
                <a:uFillTx/>
                <a:latin typeface="EC Square Sans Cond Pro" pitchFamily="34" charset="0"/>
                <a:ea typeface="+mn-ea"/>
                <a:cs typeface="+mn-cs"/>
              </a:rPr>
              <a:t>POVEČATI KONKURENČNOST</a:t>
            </a:r>
            <a:endParaRPr kumimoji="0" lang="en-GB" altLang="en-US" sz="2400" b="0" i="0" u="none" strike="noStrike" kern="1200" cap="none" spc="0" normalizeH="0" baseline="30000" noProof="0" dirty="0">
              <a:ln>
                <a:noFill/>
              </a:ln>
              <a:solidFill>
                <a:srgbClr val="335921"/>
              </a:solidFill>
              <a:effectLst/>
              <a:uLnTx/>
              <a:uFillTx/>
              <a:latin typeface="EC Square Sans Cond Pro" pitchFamily="34" charset="0"/>
              <a:ea typeface="+mn-ea"/>
              <a:cs typeface="+mn-cs"/>
            </a:endParaRPr>
          </a:p>
        </p:txBody>
      </p:sp>
      <p:sp>
        <p:nvSpPr>
          <p:cNvPr id="106501" name="TextBox 6"/>
          <p:cNvSpPr txBox="1">
            <a:spLocks noChangeArrowheads="1"/>
          </p:cNvSpPr>
          <p:nvPr/>
        </p:nvSpPr>
        <p:spPr bwMode="auto">
          <a:xfrm>
            <a:off x="719682" y="2303486"/>
            <a:ext cx="21124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lr>
                <a:srgbClr val="FFFFFF"/>
              </a:buClr>
              <a:buSzPct val="45000"/>
              <a:buFont typeface="StarSymbol"/>
              <a:buChar char="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335921"/>
                </a:solidFill>
                <a:effectLst/>
                <a:uLnTx/>
                <a:uFillTx/>
                <a:latin typeface="EC Square Sans Cond Pro" pitchFamily="34" charset="0"/>
                <a:ea typeface="+mn-ea"/>
                <a:cs typeface="+mn-cs"/>
              </a:rPr>
              <a:t>ZAGOTOVITI USTREZNE DOHODKE</a:t>
            </a:r>
            <a:endParaRPr kumimoji="0" lang="en-GB" altLang="en-US" sz="2400" b="0" i="0" u="none" strike="noStrike" kern="1200" cap="none" spc="0" normalizeH="0" baseline="30000" noProof="0" dirty="0">
              <a:ln>
                <a:noFill/>
              </a:ln>
              <a:solidFill>
                <a:srgbClr val="335921"/>
              </a:solidFill>
              <a:effectLst/>
              <a:uLnTx/>
              <a:uFillTx/>
              <a:latin typeface="EC Square Sans Cond Pro" pitchFamily="34" charset="0"/>
              <a:ea typeface="+mn-ea"/>
              <a:cs typeface="+mn-cs"/>
            </a:endParaRPr>
          </a:p>
        </p:txBody>
      </p:sp>
      <p:sp>
        <p:nvSpPr>
          <p:cNvPr id="106502" name="TextBox 7"/>
          <p:cNvSpPr txBox="1">
            <a:spLocks noChangeArrowheads="1"/>
          </p:cNvSpPr>
          <p:nvPr/>
        </p:nvSpPr>
        <p:spPr bwMode="auto">
          <a:xfrm>
            <a:off x="719669" y="4679950"/>
            <a:ext cx="201506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lr>
                <a:srgbClr val="FFFFFF"/>
              </a:buClr>
              <a:buSzPct val="45000"/>
              <a:buFont typeface="StarSymbol"/>
              <a:buChar char="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altLang="en-US" sz="1400" dirty="0" smtClean="0">
                <a:solidFill>
                  <a:srgbClr val="335921"/>
                </a:solidFill>
                <a:latin typeface="EC Square Sans Cond Pro" pitchFamily="34" charset="0"/>
              </a:rPr>
              <a:t>ODZIVANJE NA ZASKRBLJENOST DRŽAVLJANOV GLEDE KAKOVOSTI HRANE IN ZDRAVJA</a:t>
            </a:r>
            <a:endParaRPr kumimoji="0" lang="en-GB" altLang="en-US" sz="1400" b="0" i="0" u="none" strike="noStrike" kern="1200" cap="none" spc="0" normalizeH="0" baseline="30000" noProof="0" dirty="0">
              <a:ln>
                <a:noFill/>
              </a:ln>
              <a:solidFill>
                <a:srgbClr val="335921"/>
              </a:solidFill>
              <a:effectLst/>
              <a:uLnTx/>
              <a:uFillTx/>
              <a:latin typeface="EC Square Sans Cond Pro" pitchFamily="34" charset="0"/>
            </a:endParaRPr>
          </a:p>
        </p:txBody>
      </p:sp>
      <p:sp>
        <p:nvSpPr>
          <p:cNvPr id="106503" name="TextBox 8"/>
          <p:cNvSpPr txBox="1">
            <a:spLocks noChangeArrowheads="1"/>
          </p:cNvSpPr>
          <p:nvPr/>
        </p:nvSpPr>
        <p:spPr bwMode="auto">
          <a:xfrm>
            <a:off x="3215233" y="6276975"/>
            <a:ext cx="20171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lr>
                <a:srgbClr val="FFFFFF"/>
              </a:buClr>
              <a:buSzPct val="45000"/>
              <a:buFont typeface="StarSymbol"/>
              <a:buChar char="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335921"/>
                </a:solidFill>
                <a:effectLst/>
                <a:uLnTx/>
                <a:uFillTx/>
                <a:latin typeface="EC Square Sans Cond Pro" pitchFamily="34" charset="0"/>
                <a:ea typeface="+mn-ea"/>
                <a:cs typeface="+mn-cs"/>
              </a:rPr>
              <a:t>OŽIVITEV PODEŽELJA</a:t>
            </a:r>
            <a:endParaRPr kumimoji="0" lang="en-GB" altLang="en-US" sz="2400" b="0" i="0" u="none" strike="noStrike" kern="1200" cap="none" spc="0" normalizeH="0" baseline="30000" noProof="0" dirty="0">
              <a:ln>
                <a:noFill/>
              </a:ln>
              <a:solidFill>
                <a:srgbClr val="335921"/>
              </a:solidFill>
              <a:effectLst/>
              <a:uLnTx/>
              <a:uFillTx/>
              <a:latin typeface="EC Square Sans Cond Pro" pitchFamily="34" charset="0"/>
              <a:ea typeface="+mn-ea"/>
              <a:cs typeface="+mn-cs"/>
            </a:endParaRPr>
          </a:p>
        </p:txBody>
      </p:sp>
      <p:sp>
        <p:nvSpPr>
          <p:cNvPr id="106504" name="TextBox 9"/>
          <p:cNvSpPr txBox="1">
            <a:spLocks noChangeArrowheads="1"/>
          </p:cNvSpPr>
          <p:nvPr/>
        </p:nvSpPr>
        <p:spPr bwMode="auto">
          <a:xfrm>
            <a:off x="7342717" y="5873031"/>
            <a:ext cx="42616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20000"/>
              </a:spcBef>
              <a:buClr>
                <a:srgbClr val="FFFFFF"/>
              </a:buClr>
              <a:buSzPct val="45000"/>
              <a:buFont typeface="StarSymbol"/>
              <a:buChar char="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altLang="en-US" sz="1600" dirty="0" smtClean="0">
                <a:solidFill>
                  <a:srgbClr val="335921"/>
                </a:solidFill>
                <a:latin typeface="EC Square Sans Cond Pro" pitchFamily="34" charset="0"/>
              </a:rPr>
              <a:t>SPODBUJANJE GENERACIJSKE PRENOVE</a:t>
            </a:r>
            <a:endParaRPr kumimoji="0" lang="en-GB" altLang="en-US" sz="1600" b="0" i="0" u="none" strike="noStrike" kern="1200" cap="none" spc="0" normalizeH="0" baseline="30000" noProof="0" dirty="0">
              <a:ln>
                <a:noFill/>
              </a:ln>
              <a:solidFill>
                <a:srgbClr val="335921"/>
              </a:solidFill>
              <a:effectLst/>
              <a:uLnTx/>
              <a:uFillTx/>
              <a:latin typeface="EC Square Sans Cond Pro" pitchFamily="34" charset="0"/>
            </a:endParaRPr>
          </a:p>
        </p:txBody>
      </p:sp>
      <p:sp>
        <p:nvSpPr>
          <p:cNvPr id="106505" name="TextBox 10"/>
          <p:cNvSpPr txBox="1">
            <a:spLocks noChangeArrowheads="1"/>
          </p:cNvSpPr>
          <p:nvPr/>
        </p:nvSpPr>
        <p:spPr bwMode="auto">
          <a:xfrm>
            <a:off x="8688917" y="4568826"/>
            <a:ext cx="23107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20000"/>
              </a:spcBef>
              <a:buClr>
                <a:srgbClr val="FFFFFF"/>
              </a:buClr>
              <a:buSzPct val="45000"/>
              <a:buFont typeface="StarSymbol"/>
              <a:buChar char="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335921"/>
                </a:solidFill>
                <a:effectLst/>
                <a:uLnTx/>
                <a:uFillTx/>
                <a:latin typeface="EC Square Sans Cond Pro" pitchFamily="34" charset="0"/>
                <a:ea typeface="+mn-ea"/>
                <a:cs typeface="+mn-cs"/>
              </a:rPr>
              <a:t>OHRANJANJE KRAJINE IN BIOTSKE RAZNOVRSTNOSTI</a:t>
            </a:r>
            <a:endParaRPr kumimoji="0" lang="en-GB" altLang="en-US" sz="2400" b="0" i="0" u="none" strike="noStrike" kern="1200" cap="none" spc="0" normalizeH="0" baseline="30000" noProof="0" dirty="0">
              <a:ln>
                <a:noFill/>
              </a:ln>
              <a:solidFill>
                <a:srgbClr val="335921"/>
              </a:solidFill>
              <a:effectLst/>
              <a:uLnTx/>
              <a:uFillTx/>
              <a:latin typeface="EC Square Sans Cond Pro" pitchFamily="34" charset="0"/>
              <a:ea typeface="+mn-ea"/>
              <a:cs typeface="+mn-cs"/>
            </a:endParaRPr>
          </a:p>
        </p:txBody>
      </p:sp>
      <p:sp>
        <p:nvSpPr>
          <p:cNvPr id="106506" name="TextBox 11"/>
          <p:cNvSpPr txBox="1">
            <a:spLocks noChangeArrowheads="1"/>
          </p:cNvSpPr>
          <p:nvPr/>
        </p:nvSpPr>
        <p:spPr bwMode="auto">
          <a:xfrm>
            <a:off x="9310255" y="3448050"/>
            <a:ext cx="21620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20000"/>
              </a:spcBef>
              <a:buClr>
                <a:srgbClr val="FFFFFF"/>
              </a:buClr>
              <a:buSzPct val="45000"/>
              <a:buFont typeface="StarSymbol"/>
              <a:buChar char="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335921"/>
                </a:solidFill>
                <a:effectLst/>
                <a:uLnTx/>
                <a:uFillTx/>
                <a:latin typeface="EC Square Sans Cond Pro" pitchFamily="34" charset="0"/>
                <a:ea typeface="+mn-ea"/>
                <a:cs typeface="+mn-cs"/>
              </a:rPr>
              <a:t>SKRB ZA OKOLJE</a:t>
            </a:r>
            <a:endParaRPr kumimoji="0" lang="en-GB" altLang="en-US" sz="2400" b="0" i="0" u="none" strike="noStrike" kern="1200" cap="none" spc="0" normalizeH="0" baseline="30000" noProof="0" dirty="0">
              <a:ln>
                <a:noFill/>
              </a:ln>
              <a:solidFill>
                <a:srgbClr val="335921"/>
              </a:solidFill>
              <a:effectLst/>
              <a:uLnTx/>
              <a:uFillTx/>
              <a:latin typeface="EC Square Sans Cond Pro" pitchFamily="34" charset="0"/>
              <a:ea typeface="+mn-ea"/>
              <a:cs typeface="+mn-cs"/>
            </a:endParaRPr>
          </a:p>
        </p:txBody>
      </p:sp>
      <p:sp>
        <p:nvSpPr>
          <p:cNvPr id="106507" name="TextBox 12"/>
          <p:cNvSpPr txBox="1">
            <a:spLocks noChangeArrowheads="1"/>
          </p:cNvSpPr>
          <p:nvPr/>
        </p:nvSpPr>
        <p:spPr bwMode="auto">
          <a:xfrm>
            <a:off x="8688917" y="2297136"/>
            <a:ext cx="27834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lr>
                <a:srgbClr val="FFFFFF"/>
              </a:buClr>
              <a:buSzPct val="45000"/>
              <a:buFont typeface="StarSymbol"/>
              <a:buChar char="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335921"/>
                </a:solidFill>
                <a:effectLst/>
                <a:uLnTx/>
                <a:uFillTx/>
                <a:latin typeface="EC Square Sans Cond Pro" pitchFamily="34" charset="0"/>
                <a:ea typeface="+mn-ea"/>
                <a:cs typeface="+mn-cs"/>
              </a:rPr>
              <a:t>PODNEBNI UKREPI</a:t>
            </a:r>
            <a:endParaRPr kumimoji="0" lang="en-GB" altLang="en-US" sz="2400" b="0" i="0" u="none" strike="noStrike" kern="1200" cap="none" spc="0" normalizeH="0" baseline="30000" noProof="0" dirty="0">
              <a:ln>
                <a:noFill/>
              </a:ln>
              <a:solidFill>
                <a:srgbClr val="335921"/>
              </a:solidFill>
              <a:effectLst/>
              <a:uLnTx/>
              <a:uFillTx/>
              <a:latin typeface="EC Square Sans Cond Pro" pitchFamily="34" charset="0"/>
              <a:ea typeface="+mn-ea"/>
              <a:cs typeface="+mn-cs"/>
            </a:endParaRPr>
          </a:p>
        </p:txBody>
      </p:sp>
      <p:sp>
        <p:nvSpPr>
          <p:cNvPr id="106508" name="TextBox 13"/>
          <p:cNvSpPr txBox="1">
            <a:spLocks noChangeArrowheads="1"/>
          </p:cNvSpPr>
          <p:nvPr/>
        </p:nvSpPr>
        <p:spPr bwMode="auto">
          <a:xfrm>
            <a:off x="7310976" y="1232184"/>
            <a:ext cx="35856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lr>
                <a:srgbClr val="FFFFFF"/>
              </a:buClr>
              <a:buSzPct val="45000"/>
              <a:buFont typeface="StarSymbol"/>
              <a:buChar char="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altLang="en-US" sz="1400" dirty="0" smtClean="0">
                <a:solidFill>
                  <a:srgbClr val="335921"/>
                </a:solidFill>
                <a:latin typeface="EC Square Sans Cond Pro" pitchFamily="34" charset="0"/>
              </a:rPr>
              <a:t>ZNOVA VZPOSTAVITI RAVNOVESJE MOČI V PREHRANSKI VERIGI</a:t>
            </a:r>
            <a:endParaRPr kumimoji="0" lang="en-GB" altLang="en-US" sz="1400" b="0" i="0" u="none" strike="noStrike" kern="1200" cap="none" spc="0" normalizeH="0" baseline="30000" noProof="0" dirty="0">
              <a:ln>
                <a:noFill/>
              </a:ln>
              <a:solidFill>
                <a:srgbClr val="335921"/>
              </a:solidFill>
              <a:effectLst/>
              <a:uLnTx/>
              <a:uFillTx/>
              <a:latin typeface="EC Square Sans Cond Pro" pitchFamily="34" charset="0"/>
            </a:endParaRPr>
          </a:p>
        </p:txBody>
      </p:sp>
      <p:grpSp>
        <p:nvGrpSpPr>
          <p:cNvPr id="5" name="Groep 4"/>
          <p:cNvGrpSpPr/>
          <p:nvPr/>
        </p:nvGrpSpPr>
        <p:grpSpPr>
          <a:xfrm>
            <a:off x="4767921" y="3157865"/>
            <a:ext cx="1945217" cy="1154112"/>
            <a:chOff x="4862517" y="3157865"/>
            <a:chExt cx="1945217" cy="1154112"/>
          </a:xfrm>
        </p:grpSpPr>
        <p:sp>
          <p:nvSpPr>
            <p:cNvPr id="106510" name="TextBox 15"/>
            <p:cNvSpPr txBox="1">
              <a:spLocks noChangeArrowheads="1"/>
            </p:cNvSpPr>
            <p:nvPr/>
          </p:nvSpPr>
          <p:spPr bwMode="auto">
            <a:xfrm>
              <a:off x="5307017" y="3157865"/>
              <a:ext cx="1056217" cy="379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spcBef>
                  <a:spcPct val="20000"/>
                </a:spcBef>
                <a:buClr>
                  <a:srgbClr val="FFFFFF"/>
                </a:buClr>
                <a:buSzPct val="45000"/>
                <a:buFont typeface="StarSymbol"/>
                <a:buChar char="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281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335921"/>
                  </a:solidFill>
                  <a:effectLst/>
                  <a:uLnTx/>
                  <a:uFillTx/>
                  <a:latin typeface="EC Square Sans Cond Pro" pitchFamily="34" charset="0"/>
                  <a:ea typeface="+mn-ea"/>
                  <a:cs typeface="+mn-cs"/>
                </a:rPr>
                <a:t>THE 9</a:t>
              </a:r>
            </a:p>
          </p:txBody>
        </p:sp>
        <p:sp>
          <p:nvSpPr>
            <p:cNvPr id="106511" name="TextBox 16"/>
            <p:cNvSpPr txBox="1">
              <a:spLocks noChangeArrowheads="1"/>
            </p:cNvSpPr>
            <p:nvPr/>
          </p:nvSpPr>
          <p:spPr bwMode="auto">
            <a:xfrm>
              <a:off x="5067833" y="3481715"/>
              <a:ext cx="1534584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spcBef>
                  <a:spcPct val="20000"/>
                </a:spcBef>
                <a:buClr>
                  <a:srgbClr val="FFFFFF"/>
                </a:buClr>
                <a:buSzPct val="45000"/>
                <a:buFont typeface="StarSymbol"/>
                <a:buChar char="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281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7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335921"/>
                  </a:solidFill>
                  <a:effectLst/>
                  <a:uLnTx/>
                  <a:uFillTx/>
                  <a:latin typeface="EC Square Sans Cond Pro" pitchFamily="34" charset="0"/>
                  <a:ea typeface="+mn-ea"/>
                  <a:cs typeface="+mn-cs"/>
                </a:rPr>
                <a:t>CAP</a:t>
              </a:r>
            </a:p>
          </p:txBody>
        </p:sp>
        <p:sp>
          <p:nvSpPr>
            <p:cNvPr id="106512" name="TextBox 17"/>
            <p:cNvSpPr txBox="1">
              <a:spLocks noChangeArrowheads="1"/>
            </p:cNvSpPr>
            <p:nvPr/>
          </p:nvSpPr>
          <p:spPr bwMode="auto">
            <a:xfrm>
              <a:off x="4862517" y="3927808"/>
              <a:ext cx="1945217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spcBef>
                  <a:spcPct val="20000"/>
                </a:spcBef>
                <a:buClr>
                  <a:srgbClr val="FFFFFF"/>
                </a:buClr>
                <a:buSzPct val="45000"/>
                <a:buFont typeface="StarSymbol"/>
                <a:buChar char="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281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6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335921"/>
                  </a:solidFill>
                  <a:effectLst/>
                  <a:uLnTx/>
                  <a:uFillTx/>
                  <a:latin typeface="EC Square Sans Cond Pro" pitchFamily="34" charset="0"/>
                  <a:ea typeface="+mn-ea"/>
                  <a:cs typeface="+mn-cs"/>
                </a:rPr>
                <a:t>OBJECTIVES</a:t>
              </a:r>
            </a:p>
          </p:txBody>
        </p:sp>
      </p:grpSp>
      <p:sp>
        <p:nvSpPr>
          <p:cNvPr id="19" name="CustomShape 14"/>
          <p:cNvSpPr/>
          <p:nvPr/>
        </p:nvSpPr>
        <p:spPr>
          <a:xfrm>
            <a:off x="1390904" y="358774"/>
            <a:ext cx="9892981" cy="9500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58920" lvl="0" indent="-358200" defTabSz="913960">
              <a:defRPr/>
            </a:pPr>
            <a:r>
              <a:rPr lang="en-IE" sz="2800" b="1" dirty="0" smtClean="0">
                <a:solidFill>
                  <a:srgbClr val="0356B1"/>
                </a:solidFill>
              </a:rPr>
              <a:t> </a:t>
            </a:r>
            <a:r>
              <a:rPr lang="en-IE" sz="2800" b="1" dirty="0" smtClean="0">
                <a:solidFill>
                  <a:srgbClr val="0356B1"/>
                </a:solidFill>
              </a:rPr>
              <a:t>9 </a:t>
            </a:r>
            <a:r>
              <a:rPr lang="sl-SI" sz="2800" b="1" dirty="0" smtClean="0">
                <a:solidFill>
                  <a:srgbClr val="0356B1"/>
                </a:solidFill>
              </a:rPr>
              <a:t>CILJEV</a:t>
            </a:r>
            <a:r>
              <a:rPr lang="sl-SI" sz="2800" b="1" dirty="0" smtClean="0">
                <a:solidFill>
                  <a:srgbClr val="0356B1"/>
                </a:solidFill>
              </a:rPr>
              <a:t> SKP </a:t>
            </a:r>
            <a:r>
              <a:rPr lang="en-IE" sz="2800" b="1" dirty="0" smtClean="0">
                <a:solidFill>
                  <a:srgbClr val="0356B1"/>
                </a:solidFill>
              </a:rPr>
              <a:t>&amp; </a:t>
            </a:r>
            <a:r>
              <a:rPr lang="en-IE" sz="2800" b="1" dirty="0" smtClean="0">
                <a:solidFill>
                  <a:srgbClr val="0356B1"/>
                </a:solidFill>
              </a:rPr>
              <a:t>3 </a:t>
            </a:r>
            <a:r>
              <a:rPr lang="sl-SI" sz="2800" b="1" dirty="0" smtClean="0">
                <a:solidFill>
                  <a:srgbClr val="0356B1"/>
                </a:solidFill>
              </a:rPr>
              <a:t>TRAJNOSTNE DIMENZIJE</a:t>
            </a:r>
            <a:endParaRPr lang="en-IE" sz="2800" b="1" dirty="0" smtClean="0">
              <a:solidFill>
                <a:srgbClr val="0356B1"/>
              </a:solidFill>
            </a:endParaRPr>
          </a:p>
        </p:txBody>
      </p:sp>
      <p:pic>
        <p:nvPicPr>
          <p:cNvPr id="1065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243" y="7109753"/>
            <a:ext cx="12189884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8072" y="3078129"/>
            <a:ext cx="4139425" cy="1384995"/>
          </a:xfrm>
          <a:prstGeom prst="rect">
            <a:avLst/>
          </a:prstGeom>
          <a:solidFill>
            <a:srgbClr val="BBB831">
              <a:alpha val="23922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56B1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Medresorski cilj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56B1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ZNANJE IN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56B1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INOVACIJE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356B1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36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2619" y="144379"/>
            <a:ext cx="5047307" cy="1155032"/>
          </a:xfrm>
        </p:spPr>
        <p:txBody>
          <a:bodyPr/>
          <a:lstStyle/>
          <a:p>
            <a:r>
              <a:rPr lang="sl-SI" b="1" dirty="0" smtClean="0"/>
              <a:t>Nov način dela</a:t>
            </a:r>
            <a:endParaRPr lang="en-IE" b="1" dirty="0"/>
          </a:p>
        </p:txBody>
      </p:sp>
      <p:sp>
        <p:nvSpPr>
          <p:cNvPr id="5" name="Rectangle 4"/>
          <p:cNvSpPr/>
          <p:nvPr/>
        </p:nvSpPr>
        <p:spPr>
          <a:xfrm>
            <a:off x="9845749" y="5943600"/>
            <a:ext cx="2158409" cy="818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69338252"/>
              </p:ext>
            </p:extLst>
          </p:nvPr>
        </p:nvGraphicFramePr>
        <p:xfrm>
          <a:off x="5610647" y="527538"/>
          <a:ext cx="6234545" cy="5622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4277" y="1933289"/>
            <a:ext cx="535564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defTabSz="914446">
              <a:buClr>
                <a:srgbClr val="034EA2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GB" sz="2400" b="1" dirty="0" err="1" smtClean="0">
                <a:solidFill>
                  <a:srgbClr val="73625D">
                    <a:lumMod val="75000"/>
                  </a:srgbClr>
                </a:solidFill>
              </a:rPr>
              <a:t>Strateški</a:t>
            </a:r>
            <a:r>
              <a:rPr lang="en-GB" sz="2400" b="1" dirty="0" smtClean="0">
                <a:solidFill>
                  <a:srgbClr val="73625D">
                    <a:lumMod val="75000"/>
                  </a:srgbClr>
                </a:solidFill>
              </a:rPr>
              <a:t> </a:t>
            </a:r>
            <a:r>
              <a:rPr lang="en-GB" sz="2400" b="1" dirty="0" err="1">
                <a:solidFill>
                  <a:srgbClr val="73625D">
                    <a:lumMod val="75000"/>
                  </a:srgbClr>
                </a:solidFill>
              </a:rPr>
              <a:t>načrti</a:t>
            </a:r>
            <a:r>
              <a:rPr lang="en-GB" sz="2400" b="1" dirty="0">
                <a:solidFill>
                  <a:srgbClr val="73625D">
                    <a:lumMod val="75000"/>
                  </a:srgbClr>
                </a:solidFill>
              </a:rPr>
              <a:t> SKP: </a:t>
            </a:r>
            <a:r>
              <a:rPr lang="en-GB" sz="2400" b="1" dirty="0" err="1">
                <a:solidFill>
                  <a:srgbClr val="73625D">
                    <a:lumMod val="75000"/>
                  </a:srgbClr>
                </a:solidFill>
              </a:rPr>
              <a:t>trije</a:t>
            </a:r>
            <a:r>
              <a:rPr lang="en-GB" sz="2400" b="1" dirty="0">
                <a:solidFill>
                  <a:srgbClr val="73625D">
                    <a:lumMod val="75000"/>
                  </a:srgbClr>
                </a:solidFill>
              </a:rPr>
              <a:t> </a:t>
            </a:r>
            <a:r>
              <a:rPr lang="en-GB" sz="2400" b="1" dirty="0" err="1">
                <a:solidFill>
                  <a:srgbClr val="73625D">
                    <a:lumMod val="75000"/>
                  </a:srgbClr>
                </a:solidFill>
              </a:rPr>
              <a:t>različni</a:t>
            </a:r>
            <a:r>
              <a:rPr lang="en-GB" sz="2400" b="1" dirty="0">
                <a:solidFill>
                  <a:srgbClr val="73625D">
                    <a:lumMod val="75000"/>
                  </a:srgbClr>
                </a:solidFill>
              </a:rPr>
              <a:t> </a:t>
            </a:r>
            <a:r>
              <a:rPr lang="en-GB" sz="2400" b="1" dirty="0" err="1">
                <a:solidFill>
                  <a:srgbClr val="73625D">
                    <a:lumMod val="75000"/>
                  </a:srgbClr>
                </a:solidFill>
              </a:rPr>
              <a:t>procesi</a:t>
            </a:r>
            <a:r>
              <a:rPr lang="en-GB" sz="2400" b="1" dirty="0">
                <a:solidFill>
                  <a:srgbClr val="73625D">
                    <a:lumMod val="75000"/>
                  </a:srgbClr>
                </a:solidFill>
              </a:rPr>
              <a:t>, </a:t>
            </a:r>
            <a:r>
              <a:rPr lang="en-GB" sz="2400" b="1" dirty="0" err="1">
                <a:solidFill>
                  <a:srgbClr val="73625D">
                    <a:lumMod val="75000"/>
                  </a:srgbClr>
                </a:solidFill>
              </a:rPr>
              <a:t>združeni</a:t>
            </a:r>
            <a:r>
              <a:rPr lang="en-GB" sz="2400" b="1" dirty="0">
                <a:solidFill>
                  <a:srgbClr val="73625D">
                    <a:lumMod val="75000"/>
                  </a:srgbClr>
                </a:solidFill>
              </a:rPr>
              <a:t> v </a:t>
            </a:r>
            <a:r>
              <a:rPr lang="en-GB" sz="2400" b="1" dirty="0" err="1" smtClean="0">
                <a:solidFill>
                  <a:srgbClr val="73625D">
                    <a:lumMod val="75000"/>
                  </a:srgbClr>
                </a:solidFill>
              </a:rPr>
              <a:t>enega</a:t>
            </a:r>
            <a:r>
              <a:rPr lang="sl-SI" sz="2400" b="1" dirty="0" smtClean="0">
                <a:solidFill>
                  <a:srgbClr val="73625D">
                    <a:lumMod val="75000"/>
                  </a:srgbClr>
                </a:solidFill>
              </a:rPr>
              <a:t>.</a:t>
            </a:r>
          </a:p>
          <a:p>
            <a:pPr lvl="0" defTabSz="914446">
              <a:buClr>
                <a:srgbClr val="034EA2"/>
              </a:buClr>
              <a:buSzPct val="125000"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lvl="0" indent="-457200" defTabSz="914446">
              <a:buClr>
                <a:srgbClr val="034EA2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pl-PL" sz="2400" dirty="0" smtClean="0">
                <a:solidFill>
                  <a:srgbClr val="4D4D4D"/>
                </a:solidFill>
              </a:rPr>
              <a:t>Strategija</a:t>
            </a:r>
            <a:r>
              <a:rPr lang="pl-PL" sz="2400" dirty="0">
                <a:solidFill>
                  <a:srgbClr val="4D4D4D"/>
                </a:solidFill>
              </a:rPr>
              <a:t>, ki temelji na oceni </a:t>
            </a:r>
            <a:r>
              <a:rPr lang="pl-PL" sz="2400" dirty="0" smtClean="0">
                <a:solidFill>
                  <a:srgbClr val="4D4D4D"/>
                </a:solidFill>
              </a:rPr>
              <a:t>potreb</a:t>
            </a:r>
          </a:p>
          <a:p>
            <a:pPr marL="457200" lvl="0" indent="-457200" defTabSz="914446">
              <a:buClr>
                <a:srgbClr val="034EA2"/>
              </a:buClr>
              <a:buSzPct val="125000"/>
              <a:buFont typeface="Arial" panose="020B0604020202020204" pitchFamily="34" charset="0"/>
              <a:buChar char="•"/>
              <a:defRPr/>
            </a:pPr>
            <a:endParaRPr kumimoji="0" lang="en-IE" sz="2400" b="1" i="0" u="none" strike="noStrike" kern="1200" cap="none" spc="0" normalizeH="0" baseline="0" noProof="0" dirty="0">
              <a:ln>
                <a:noFill/>
              </a:ln>
              <a:solidFill>
                <a:srgbClr val="73625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lvl="0" indent="-457200" defTabSz="914446">
              <a:buClr>
                <a:srgbClr val="034EA2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IE" sz="2400" b="1" dirty="0" err="1" smtClean="0">
                <a:solidFill>
                  <a:srgbClr val="73625D">
                    <a:lumMod val="75000"/>
                  </a:srgbClr>
                </a:solidFill>
              </a:rPr>
              <a:t>Večja</a:t>
            </a:r>
            <a:r>
              <a:rPr lang="en-IE" sz="2400" b="1" dirty="0" smtClean="0">
                <a:solidFill>
                  <a:srgbClr val="73625D">
                    <a:lumMod val="75000"/>
                  </a:srgbClr>
                </a:solidFill>
              </a:rPr>
              <a:t> </a:t>
            </a:r>
            <a:r>
              <a:rPr lang="en-IE" sz="2400" b="1" dirty="0" err="1">
                <a:solidFill>
                  <a:srgbClr val="73625D">
                    <a:lumMod val="75000"/>
                  </a:srgbClr>
                </a:solidFill>
              </a:rPr>
              <a:t>prilagodljivost</a:t>
            </a:r>
            <a:r>
              <a:rPr lang="en-IE" sz="2400" b="1" dirty="0">
                <a:solidFill>
                  <a:srgbClr val="73625D">
                    <a:lumMod val="75000"/>
                  </a:srgbClr>
                </a:solidFill>
              </a:rPr>
              <a:t>: </a:t>
            </a:r>
            <a:r>
              <a:rPr lang="en-IE" sz="2400" dirty="0" err="1">
                <a:solidFill>
                  <a:schemeClr val="tx1">
                    <a:lumMod val="50000"/>
                  </a:schemeClr>
                </a:solidFill>
              </a:rPr>
              <a:t>zagotavljanje</a:t>
            </a:r>
            <a:r>
              <a:rPr lang="en-IE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IE" sz="2400" dirty="0" err="1">
                <a:solidFill>
                  <a:schemeClr val="tx1">
                    <a:lumMod val="50000"/>
                  </a:schemeClr>
                </a:solidFill>
              </a:rPr>
              <a:t>enakosti</a:t>
            </a:r>
            <a:r>
              <a:rPr lang="en-IE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IE" sz="2400" dirty="0" err="1">
                <a:solidFill>
                  <a:schemeClr val="tx1">
                    <a:lumMod val="50000"/>
                  </a:schemeClr>
                </a:solidFill>
              </a:rPr>
              <a:t>ob</a:t>
            </a:r>
            <a:r>
              <a:rPr lang="en-IE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IE" sz="2400" dirty="0" err="1">
                <a:solidFill>
                  <a:schemeClr val="tx1">
                    <a:lumMod val="50000"/>
                  </a:schemeClr>
                </a:solidFill>
              </a:rPr>
              <a:t>hkratnem</a:t>
            </a:r>
            <a:r>
              <a:rPr lang="en-IE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IE" sz="2400" dirty="0" err="1">
                <a:solidFill>
                  <a:schemeClr val="tx1">
                    <a:lumMod val="50000"/>
                  </a:schemeClr>
                </a:solidFill>
              </a:rPr>
              <a:t>priznavanju</a:t>
            </a:r>
            <a:r>
              <a:rPr lang="en-IE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IE" sz="2400" dirty="0" err="1">
                <a:solidFill>
                  <a:schemeClr val="tx1">
                    <a:lumMod val="50000"/>
                  </a:schemeClr>
                </a:solidFill>
              </a:rPr>
              <a:t>posebnosti</a:t>
            </a:r>
            <a:r>
              <a:rPr lang="en-IE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IE" sz="2400" dirty="0" err="1">
                <a:solidFill>
                  <a:schemeClr val="tx1">
                    <a:lumMod val="50000"/>
                  </a:schemeClr>
                </a:solidFill>
              </a:rPr>
              <a:t>vsake</a:t>
            </a:r>
            <a:r>
              <a:rPr lang="en-IE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IE" sz="2400" dirty="0" err="1">
                <a:solidFill>
                  <a:schemeClr val="tx1">
                    <a:lumMod val="50000"/>
                  </a:schemeClr>
                </a:solidFill>
              </a:rPr>
              <a:t>države</a:t>
            </a:r>
            <a:r>
              <a:rPr lang="en-IE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IE" sz="2400" dirty="0" err="1">
                <a:solidFill>
                  <a:schemeClr val="tx1">
                    <a:lumMod val="50000"/>
                  </a:schemeClr>
                </a:solidFill>
              </a:rPr>
              <a:t>članice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471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D3FB3E919A2F47A698536A2727D017" ma:contentTypeVersion="9" ma:contentTypeDescription="Create a new document." ma:contentTypeScope="" ma:versionID="143b4e83d02aa8efd83131a6cc00a0f2">
  <xsd:schema xmlns:xsd="http://www.w3.org/2001/XMLSchema" xmlns:xs="http://www.w3.org/2001/XMLSchema" xmlns:p="http://schemas.microsoft.com/office/2006/metadata/properties" xmlns:ns2="406d2d7e-3395-4418-a9a1-5ac5322a9db9" xmlns:ns3="7f8180a3-749e-432e-946e-31463f6f9ca6" targetNamespace="http://schemas.microsoft.com/office/2006/metadata/properties" ma:root="true" ma:fieldsID="038454ebb6fb2d47aa66f8c2cdea6f52" ns2:_="" ns3:_="">
    <xsd:import namespace="406d2d7e-3395-4418-a9a1-5ac5322a9db9"/>
    <xsd:import namespace="7f8180a3-749e-432e-946e-31463f6f9ca6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Order0" minOccurs="0"/>
                <xsd:element ref="ns2:ARES" minOccurs="0"/>
                <xsd:element ref="ns2:MS" minOccurs="0"/>
                <xsd:element ref="ns2:Use" minOccurs="0"/>
                <xsd:element ref="ns2:BASIS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6d2d7e-3395-4418-a9a1-5ac5322a9db9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Note">
          <xsd:maxLength value="255"/>
        </xsd:restriction>
      </xsd:simpleType>
    </xsd:element>
    <xsd:element name="Order0" ma:index="9" nillable="true" ma:displayName="Order" ma:decimals="0" ma:internalName="Order0">
      <xsd:simpleType>
        <xsd:restriction base="dms:Number"/>
      </xsd:simpleType>
    </xsd:element>
    <xsd:element name="ARES" ma:index="10" nillable="true" ma:displayName="ARES" ma:description="Please add ARES code, example: ARES(2018)1234567" ma:internalName="ARES">
      <xsd:simpleType>
        <xsd:restriction base="dms:Text">
          <xsd:maxLength value="255"/>
        </xsd:restriction>
      </xsd:simpleType>
    </xsd:element>
    <xsd:element name="MS" ma:index="11" nillable="true" ma:displayName="MS" ma:list="{a3d73c5a-90ec-408c-8fcd-98033efa3288}" ma:internalName="MS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Use" ma:index="12" nillable="true" ma:displayName="Use" ma:default="Internal" ma:format="Dropdown" ma:internalName="Use">
      <xsd:simpleType>
        <xsd:restriction base="dms:Choice">
          <xsd:enumeration value="Internal"/>
          <xsd:enumeration value="Public"/>
        </xsd:restriction>
      </xsd:simpleType>
    </xsd:element>
    <xsd:element name="BASIS" ma:index="13" nillable="true" ma:displayName="BASIS (id request)" ma:description="Please add the number after &quot;id_request=&quot; from Basis URL" ma:internalName="BASI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8180a3-749e-432e-946e-31463f6f9ca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r0 xmlns="406d2d7e-3395-4418-a9a1-5ac5322a9db9" xsi:nil="true"/>
    <Use xmlns="406d2d7e-3395-4418-a9a1-5ac5322a9db9">Internal</Use>
    <MS xmlns="406d2d7e-3395-4418-a9a1-5ac5322a9db9">
      <Value>25</Value>
    </MS>
    <Description0 xmlns="406d2d7e-3395-4418-a9a1-5ac5322a9db9" xsi:nil="true"/>
    <BASIS xmlns="406d2d7e-3395-4418-a9a1-5ac5322a9db9" xsi:nil="true"/>
    <ARES xmlns="406d2d7e-3395-4418-a9a1-5ac5322a9db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49890C-CA3F-4488-A59F-849D5BD1EB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6d2d7e-3395-4418-a9a1-5ac5322a9db9"/>
    <ds:schemaRef ds:uri="7f8180a3-749e-432e-946e-31463f6f9c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F87431-2774-4E17-BE38-8A579357848D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406d2d7e-3395-4418-a9a1-5ac5322a9db9"/>
    <ds:schemaRef ds:uri="http://purl.org/dc/terms/"/>
    <ds:schemaRef ds:uri="http://schemas.openxmlformats.org/package/2006/metadata/core-properties"/>
    <ds:schemaRef ds:uri="7f8180a3-749e-432e-946e-31463f6f9ca6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B1CAF70-02D1-4551-A536-63581F6A80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2249</TotalTime>
  <Words>900</Words>
  <Application>Microsoft Office PowerPoint</Application>
  <PresentationFormat>Širokozaslonsko</PresentationFormat>
  <Paragraphs>238</Paragraphs>
  <Slides>22</Slides>
  <Notes>20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9" baseType="lpstr">
      <vt:lpstr>Arial</vt:lpstr>
      <vt:lpstr>Calibri</vt:lpstr>
      <vt:lpstr>Candara</vt:lpstr>
      <vt:lpstr>EC Square Sans Cond Pro</vt:lpstr>
      <vt:lpstr>StarSymbol</vt:lpstr>
      <vt:lpstr>Wingdings</vt:lpstr>
      <vt:lpstr>Office Theme</vt:lpstr>
      <vt:lpstr>Priprava strateških načrtov SKP za obdobje  2023–2027,   trenutno stanje in priporočila EK </vt:lpstr>
      <vt:lpstr>Vsebina</vt:lpstr>
      <vt:lpstr>1. Trenutno stanje</vt:lpstr>
      <vt:lpstr>Časovnica</vt:lpstr>
      <vt:lpstr> Delo v polnem teku: sekundarna zakonodaja</vt:lpstr>
      <vt:lpstr> 2021: Ocena in odobritev načrtov SKP – koraki</vt:lpstr>
      <vt:lpstr>2. SKP 2023-2027</vt:lpstr>
      <vt:lpstr>PowerPointova predstavitev</vt:lpstr>
      <vt:lpstr>Nov način dela</vt:lpstr>
      <vt:lpstr>Poudarek na smotrnosti</vt:lpstr>
      <vt:lpstr>                            Pravičnejša SKP </vt:lpstr>
      <vt:lpstr>Konkurenčno kmetijstvo</vt:lpstr>
      <vt:lpstr>Bolj zelena SKP</vt:lpstr>
      <vt:lpstr>                            Večje upoštevanje znanja in inovacij  </vt:lpstr>
      <vt:lpstr>3. Slovenski strateški načrt SKP</vt:lpstr>
      <vt:lpstr>Priporočila Komisije za Slovenijo z dne 18. 12. 2020</vt:lpstr>
      <vt:lpstr>Družbenogospodarski izzivi kmetov in prebivalcev podeželja</vt:lpstr>
      <vt:lpstr>Okoljski in podnebni cilji </vt:lpstr>
      <vt:lpstr>Ustvarjanje in delitev znanja, inovacije in digitalizacija</vt:lpstr>
      <vt:lpstr>Osredotočenost in uravnoteženost pri oblikovanju strateškega programa </vt:lpstr>
      <vt:lpstr>PowerPointova predstavitev</vt:lpstr>
      <vt:lpstr>Hvala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Karmen Ševerkar</cp:lastModifiedBy>
  <cp:revision>176</cp:revision>
  <dcterms:created xsi:type="dcterms:W3CDTF">2019-08-09T12:06:42Z</dcterms:created>
  <dcterms:modified xsi:type="dcterms:W3CDTF">2021-11-20T17:38:09Z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0x01010003D3FB3E919A2F47A698536A2727D017</vt:lpwstr>
  </property>
</Properties>
</file>