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3" r:id="rId5"/>
    <p:sldId id="264" r:id="rId6"/>
    <p:sldId id="265" r:id="rId7"/>
    <p:sldId id="269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vetel slog 3 – poudarek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Temni slog 2 – poudarek 5/poudarek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8F6B78F-048C-4A7F-8B65-1E7CC82F0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2A80AC43-0A5B-41C3-8140-04AB92862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8BB7E565-AF06-45E3-983A-D3EF6133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BB6854B9-8AC4-48E7-94EE-0148DCC5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2AF4C0E7-A5B7-4CD4-AED5-22DCDB3B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175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AC16D25-C6F1-4A22-ADEA-E8CAB862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102F59E0-8526-49DB-9C1E-4224884C0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57A7F542-A54C-4AE5-8C2F-94E4C939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13990ACF-2AAD-4A8F-A977-4C1E14C0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F6504CC7-F8A0-4D3A-9835-6E30FFE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113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F9518857-38A0-493B-9243-00544D6BB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933A4671-0526-4991-B62C-496D47F78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2CE7193B-13D3-41DA-9653-AE2AE49A0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3F1CAC0F-A97D-4DFB-9275-D6D6B87B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CB63B25A-1709-416B-9C23-04CF4E1A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116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CCC0F44-FF18-451D-BBEE-1557508A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D0FCD5BB-3D1A-4D1C-B31B-401F29FA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0D092A4-4DB0-45C4-8C7A-B7A50B18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3055B4F1-F697-4C00-A026-AC0CE3E9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0C2EF9B5-E793-491D-B373-1D668D8D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864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06D5D0C-D7ED-4456-9025-C27DA3FB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D7F7703D-41F6-4FF3-B8EC-D949FF51B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8E3D099F-CA45-42ED-883E-3087C5B5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1EA929D3-BC72-40F2-976D-876BBF6D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CFD83069-4DB2-4BBF-B4AC-A1F725F6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986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31B0163-DF7B-4738-8895-82BD9A94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2EC9F982-620E-4307-8C1A-DE1C36B8B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5FC8876E-8831-4A3C-AA30-EEF0F9AE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7F0EE05F-6DF3-4E75-A5DC-9285EBB6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E16BC156-E9BA-41AA-AB8D-4BF1F862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2D6BEB41-416A-43CB-998B-DFF81F4A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985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164A15B-8FEF-499D-AF8B-5C93D699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C6D071CC-7590-47C9-A4EF-06B8E0AAB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42A7C2F6-8BBD-408C-A666-439A0B942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40F70622-6A37-44CC-92E5-9726F6327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FE3949A7-0D6D-41ED-94A9-96D343E77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="" xmlns:a16="http://schemas.microsoft.com/office/drawing/2014/main" id="{AD741ABC-8FEB-4BFD-92E8-E47E1B63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="" xmlns:a16="http://schemas.microsoft.com/office/drawing/2014/main" id="{C8C89591-FD7E-43D6-A422-2D7A1292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="" xmlns:a16="http://schemas.microsoft.com/office/drawing/2014/main" id="{61939831-FCCF-4541-B65D-F7FFDF66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31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1FDFB81-D19E-42E6-94DD-4920B6C7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9647E882-BCF2-4100-B846-5ED7DCD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BAA51E05-09A8-4515-A2B6-E6D09C20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467F04D3-62A1-4076-87A0-078114A2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304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="" xmlns:a16="http://schemas.microsoft.com/office/drawing/2014/main" id="{B16A6A89-8131-45A6-9D36-4462F13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="" xmlns:a16="http://schemas.microsoft.com/office/drawing/2014/main" id="{85764B55-107B-426E-9AA9-5B662CD7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="" xmlns:a16="http://schemas.microsoft.com/office/drawing/2014/main" id="{0C80F4EF-1F17-48D8-AFC9-FEEB146D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647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39834FF-8B2D-467C-9FB5-1F10A265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469352EB-A17F-4B13-9B8A-9A0A675D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BBEF791C-41C0-4CEC-A772-F8E4A386D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E15AF568-CE81-4760-998C-96221869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FED42DB5-C800-4E2B-A49E-48CCF759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05F7ED55-360E-4B0C-9178-ECF22EC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46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1CB5597-8A40-4349-AA60-7369550E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BE67965B-034B-41EE-AFB3-1E46B4EC8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EA79F62A-2428-4F9C-B2BE-35C3044C0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0D14BFED-CE4C-4A58-8CC4-A7778B3C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C7344893-0941-4BF0-B6BD-3634355A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9C06EFCD-EB37-4572-A2D2-280A72AE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45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="" xmlns:a16="http://schemas.microsoft.com/office/drawing/2014/main" id="{5DA94B01-32F9-47D9-B1B0-499A529D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8C8B90B9-78B5-4F2F-AC72-D5A3EC1FB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39932EAA-3BF5-46CD-94AF-7082A498D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27F8D-B43D-4EAC-8EF6-C6E6EDA20527}" type="datetimeFigureOut">
              <a:rPr lang="sl-SI" smtClean="0"/>
              <a:t>22.11.2021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0F95CC7D-C40E-4A08-8F65-CEAE0D704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1A4656E9-D0AA-4375-84D2-DD742BC20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E4125-7424-4CE7-97F1-8882AC52E75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453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29DA7A3-F69A-405B-9698-DE91AB8FF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08" y="175711"/>
            <a:ext cx="1433926" cy="187033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281B25-1C4F-4D33-89CD-8E9F443AB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283" y="1577393"/>
            <a:ext cx="9144000" cy="983134"/>
          </a:xfrm>
        </p:spPr>
        <p:txBody>
          <a:bodyPr>
            <a:normAutofit/>
          </a:bodyPr>
          <a:lstStyle/>
          <a:p>
            <a:r>
              <a:rPr lang="sl-SI" sz="5400" dirty="0">
                <a:latin typeface="Arial Rounded MT Bold" panose="020F0704030504030204" pitchFamily="34" charset="0"/>
              </a:rPr>
              <a:t>EIP PROJEKT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F1522D03-427E-4C0E-A7B0-D003D339D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371" y="2539631"/>
            <a:ext cx="9144000" cy="1004030"/>
          </a:xfrm>
        </p:spPr>
        <p:txBody>
          <a:bodyPr/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Prilagoditev pridelave grozdja na klimatske spremembe in ohranjanje biodiverzitete</a:t>
            </a:r>
          </a:p>
          <a:p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="" xmlns:a16="http://schemas.microsoft.com/office/drawing/2014/main" id="{4448A76D-BE5C-4D30-9726-11FEEF033340}"/>
              </a:ext>
            </a:extLst>
          </p:cNvPr>
          <p:cNvSpPr/>
          <p:nvPr/>
        </p:nvSpPr>
        <p:spPr>
          <a:xfrm>
            <a:off x="4379227" y="3284877"/>
            <a:ext cx="2542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2400" dirty="0" smtClean="0"/>
              <a:t>LAŠKO, 23.11.2021</a:t>
            </a:r>
            <a:endParaRPr lang="sl-SI" sz="2400" dirty="0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0A57162D-A85F-4497-B4B2-4DA8FD6804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5" y="192266"/>
            <a:ext cx="4618355" cy="1143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17D1DA21-4F83-4DF3-AFE7-E8061AC4DC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71" y="192266"/>
            <a:ext cx="206502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EDCF031B-71C6-4C35-B2CE-7C3BB74DA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" t="22298" r="-815" b="32416"/>
          <a:stretch/>
        </p:blipFill>
        <p:spPr>
          <a:xfrm>
            <a:off x="0" y="3785788"/>
            <a:ext cx="12273685" cy="4168752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0" y="387086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Vodilni partner: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KGZS Zavod Ptuj </a:t>
            </a:r>
            <a:endParaRPr lang="sl-SI" altLang="sl-SI" sz="1600" dirty="0">
              <a:solidFill>
                <a:schemeClr val="bg1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l-SI" altLang="sl-SI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Partnerji v projektu: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Kmetijski in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titut Slovenije, Univerza v Mariboru, Fakulteta za kmetijstvo in </a:t>
            </a:r>
            <a:r>
              <a:rPr lang="sl-SI" altLang="sl-SI" dirty="0" err="1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biosistemske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vede Maribor, Vinarska zadruga Haloze </a:t>
            </a:r>
            <a:r>
              <a:rPr lang="sl-SI" altLang="sl-SI" dirty="0" err="1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z.o.o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sl-SI" altLang="sl-SI" dirty="0" err="1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s.p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Martinčič </a:t>
            </a:r>
            <a:r>
              <a:rPr lang="sl-SI" altLang="sl-SI" dirty="0" err="1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d.o.o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Vina </a:t>
            </a:r>
            <a:r>
              <a:rPr lang="sl-SI" altLang="sl-SI" dirty="0" err="1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</a:t>
            </a:r>
            <a:r>
              <a:rPr lang="sl-SI" altLang="sl-SI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sl-SI" altLang="sl-SI" dirty="0" err="1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Vina Zavec, Vina Gorjup, Vinogradni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tvo Žnuderl, Vina Gjerke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sl-SI" altLang="sl-SI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alt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7D42B1D-EF34-434A-AC15-B7FA1A9F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7195">
            <a:off x="8437938" y="537666"/>
            <a:ext cx="4191585" cy="300079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5EDB55F-2015-475D-BB37-81CF021F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latin typeface="Arial Rounded MT Bold" panose="020F0704030504030204" pitchFamily="34" charset="0"/>
              </a:rPr>
              <a:t>Aktivnosti </a:t>
            </a:r>
            <a:endParaRPr lang="sl-SI" dirty="0">
              <a:latin typeface="Rockwell" panose="02060603020205020403" pitchFamily="18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93D653F6-92DC-4D91-AE96-476DC6B22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594" y="1549627"/>
            <a:ext cx="7826829" cy="147274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l-SI" b="1" dirty="0"/>
              <a:t>SKLOP:</a:t>
            </a:r>
          </a:p>
          <a:p>
            <a:pPr marL="0" indent="0">
              <a:buNone/>
            </a:pPr>
            <a:r>
              <a:rPr lang="sl-SI" sz="2600" b="1" dirty="0"/>
              <a:t>Preprečevanje erozije tal v vertikalnih nasadih z opuščanjem herbicidov</a:t>
            </a:r>
            <a:endParaRPr lang="sl-SI" sz="2600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="" xmlns:a16="http://schemas.microsoft.com/office/drawing/2014/main" id="{363BACB6-F74B-4F18-863E-7FCE4AFC7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3542" y="3220470"/>
            <a:ext cx="7913915" cy="155620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2. SKLOP: </a:t>
            </a:r>
          </a:p>
          <a:p>
            <a:pPr marL="0" indent="0">
              <a:buNone/>
            </a:pPr>
            <a:r>
              <a:rPr lang="sl-SI" sz="2400" b="1" dirty="0"/>
              <a:t>Oskrba tal in brežin v terasnih sistemih z ohranjanjem biodiverzitete pomembne za ohranjanje travniških habitatov</a:t>
            </a:r>
          </a:p>
        </p:txBody>
      </p:sp>
      <p:sp>
        <p:nvSpPr>
          <p:cNvPr id="6" name="Označba mesta vsebine 4">
            <a:extLst>
              <a:ext uri="{FF2B5EF4-FFF2-40B4-BE49-F238E27FC236}">
                <a16:creationId xmlns="" xmlns:a16="http://schemas.microsoft.com/office/drawing/2014/main" id="{84E782A2-0FD2-4695-A252-D6540F7108A9}"/>
              </a:ext>
            </a:extLst>
          </p:cNvPr>
          <p:cNvSpPr txBox="1">
            <a:spLocks/>
          </p:cNvSpPr>
          <p:nvPr/>
        </p:nvSpPr>
        <p:spPr>
          <a:xfrm>
            <a:off x="576942" y="4974771"/>
            <a:ext cx="7913915" cy="155620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b="1" dirty="0"/>
              <a:t>3. SKLOP: </a:t>
            </a:r>
          </a:p>
          <a:p>
            <a:pPr marL="0" indent="0">
              <a:buNone/>
            </a:pPr>
            <a:r>
              <a:rPr lang="sl-SI" sz="2400" b="1" dirty="0"/>
              <a:t>Vpliv protitočnih mrež na dozorevanje, kakovost in zdravstveno stanje grozdja ter kakovost vina</a:t>
            </a:r>
          </a:p>
        </p:txBody>
      </p:sp>
    </p:spTree>
    <p:extLst>
      <p:ext uri="{BB962C8B-B14F-4D97-AF65-F5344CB8AC3E}">
        <p14:creationId xmlns:p14="http://schemas.microsoft.com/office/powerpoint/2010/main" val="11244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3243C0E-C029-4A18-8FB1-B77025BFF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345" y="1600030"/>
            <a:ext cx="3296110" cy="243874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23BECB3-0463-4BA1-AE95-015BBECE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467"/>
            <a:ext cx="105156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l-SI" sz="3600" dirty="0">
                <a:latin typeface="Rockwell" panose="02060603020205020403" pitchFamily="18" charset="0"/>
              </a:rPr>
              <a:t>1. SKLOP - </a:t>
            </a:r>
            <a:r>
              <a:rPr lang="sl-SI" sz="3600" b="1" dirty="0">
                <a:latin typeface="Rockwell" panose="02060603020205020403" pitchFamily="18" charset="0"/>
              </a:rPr>
              <a:t>Preprečevanje erozije tal v vertikalnih nasadih z opuščanjem herbicidov</a:t>
            </a:r>
            <a:endParaRPr lang="sl-SI" dirty="0"/>
          </a:p>
        </p:txBody>
      </p:sp>
      <p:sp>
        <p:nvSpPr>
          <p:cNvPr id="9" name="Označba mesta vsebine 2">
            <a:extLst>
              <a:ext uri="{FF2B5EF4-FFF2-40B4-BE49-F238E27FC236}">
                <a16:creationId xmlns="" xmlns:a16="http://schemas.microsoft.com/office/drawing/2014/main" id="{690B6754-35FC-42C0-B51E-0EB71CDBC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8" y="1856575"/>
            <a:ext cx="10761662" cy="477936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ekološki kmetiji </a:t>
            </a:r>
            <a:r>
              <a:rPr lang="sl-SI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Frešer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700" dirty="0"/>
              <a:t>Poskušamo vpliv različnih načinov obdelave in oskrbe tal v pasu pod trsi na bolezni in erozijo tal</a:t>
            </a:r>
          </a:p>
          <a:p>
            <a:pPr>
              <a:lnSpc>
                <a:spcPct val="120000"/>
              </a:lnSpc>
            </a:pPr>
            <a:r>
              <a:rPr lang="sl-SI" sz="2700" dirty="0"/>
              <a:t>Obdelava tal s </a:t>
            </a:r>
            <a:r>
              <a:rPr lang="sl-SI" sz="2700" dirty="0" err="1"/>
              <a:t>podrezovanjem</a:t>
            </a:r>
            <a:r>
              <a:rPr lang="sl-SI" sz="2700" dirty="0"/>
              <a:t> travne ruše  </a:t>
            </a:r>
          </a:p>
          <a:p>
            <a:pPr>
              <a:lnSpc>
                <a:spcPct val="120000"/>
              </a:lnSpc>
            </a:pPr>
            <a:r>
              <a:rPr lang="sl-SI" sz="2700" dirty="0"/>
              <a:t>Oskrba tal z nitko (</a:t>
            </a:r>
            <a:r>
              <a:rPr lang="sl-SI" sz="2700" dirty="0" err="1"/>
              <a:t>greenmaster</a:t>
            </a:r>
            <a:r>
              <a:rPr lang="sl-SI" sz="2700" dirty="0"/>
              <a:t>) </a:t>
            </a:r>
          </a:p>
          <a:p>
            <a:pPr>
              <a:lnSpc>
                <a:spcPct val="120000"/>
              </a:lnSpc>
            </a:pPr>
            <a:r>
              <a:rPr lang="sl-SI" sz="2700" dirty="0"/>
              <a:t>Obdelava tal z vrtavkasto brano (enojna glava)</a:t>
            </a:r>
          </a:p>
          <a:p>
            <a:pPr marL="0" indent="0">
              <a:buNone/>
            </a:pPr>
            <a:r>
              <a:rPr lang="sl-SI" sz="2700" dirty="0"/>
              <a:t>Prav tako smo preskušali vpliv gnojenja z organskimi gnojili (briketirana) z uporabo </a:t>
            </a:r>
            <a:r>
              <a:rPr lang="sl-SI" sz="2700" dirty="0" err="1"/>
              <a:t>deponatorja</a:t>
            </a:r>
            <a:r>
              <a:rPr lang="sl-SI" sz="2700" dirty="0"/>
              <a:t> in gnojenja po površini brez </a:t>
            </a:r>
            <a:r>
              <a:rPr lang="sl-SI" sz="2700" dirty="0" err="1"/>
              <a:t>deponatorja</a:t>
            </a:r>
            <a:r>
              <a:rPr lang="sl-SI" sz="2700" dirty="0"/>
              <a:t> na intenzivnost rasti travne ledine. </a:t>
            </a:r>
          </a:p>
          <a:p>
            <a:pPr marL="0" indent="0">
              <a:buNone/>
            </a:pP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kmetiji Gjerkeš</a:t>
            </a:r>
          </a:p>
          <a:p>
            <a:pPr marL="0" indent="0">
              <a:buNone/>
            </a:pPr>
            <a:r>
              <a:rPr lang="sl-SI" dirty="0"/>
              <a:t>Poskušamo </a:t>
            </a:r>
            <a:r>
              <a:rPr lang="sl-SI" sz="2700" dirty="0"/>
              <a:t>vpliv različnega časa oskrbe tal pod trtami z nitko, na bolezni vinske trte.</a:t>
            </a:r>
          </a:p>
          <a:p>
            <a:pPr lvl="1">
              <a:lnSpc>
                <a:spcPct val="120000"/>
              </a:lnSpc>
            </a:pPr>
            <a:r>
              <a:rPr lang="sl-SI" sz="2700" dirty="0"/>
              <a:t>Redna košnja pod trtami ob vsakokratnem mulčenju (4 do 5 letno)</a:t>
            </a:r>
          </a:p>
          <a:p>
            <a:pPr lvl="1">
              <a:lnSpc>
                <a:spcPct val="120000"/>
              </a:lnSpc>
            </a:pPr>
            <a:r>
              <a:rPr lang="sl-SI" sz="2700" dirty="0"/>
              <a:t>Košnja trave pod trtami 1 x letno</a:t>
            </a:r>
          </a:p>
          <a:p>
            <a:pPr lvl="1">
              <a:lnSpc>
                <a:spcPct val="120000"/>
              </a:lnSpc>
            </a:pPr>
            <a:r>
              <a:rPr lang="sl-SI" sz="2700" dirty="0"/>
              <a:t>Košnja trave 3 x letno (spomladi pred cvetenjem-mesec maj, po cvetenju mesec junij, v fazi zorenja mesec 14 dni pred trgatvijo)</a:t>
            </a:r>
          </a:p>
          <a:p>
            <a:pPr marL="0" indent="0">
              <a:buNone/>
            </a:pP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kmetiji Martinčič</a:t>
            </a:r>
            <a:endParaRPr lang="sl-SI" sz="3600" dirty="0"/>
          </a:p>
          <a:p>
            <a:pPr marL="0" indent="0">
              <a:buNone/>
            </a:pPr>
            <a:r>
              <a:rPr lang="sl-SI" dirty="0"/>
              <a:t>bomo primerjali oskrbo tal z uporabo herbicida in oskrbo tal brez uporabe herbicida. Kmetija bo vključena  v </a:t>
            </a:r>
            <a:r>
              <a:rPr lang="sl-SI" dirty="0" err="1"/>
              <a:t>diseminacijo</a:t>
            </a:r>
            <a:r>
              <a:rPr lang="sl-SI" dirty="0"/>
              <a:t>, prenos dobrih praks.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35142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2C5F2F0-2DE6-4BA6-BE1F-6B15D6191D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sl-SI" sz="3200" dirty="0">
                <a:latin typeface="Rockwell" panose="02060603020205020403" pitchFamily="18" charset="0"/>
              </a:rPr>
              <a:t>2. SKLOP- </a:t>
            </a:r>
            <a:r>
              <a:rPr lang="sl-SI" sz="3200" b="1" dirty="0">
                <a:latin typeface="Rockwell" panose="02060603020205020403" pitchFamily="18" charset="0"/>
              </a:rPr>
              <a:t>Oskrba tal in brežin v terasnih sistemih z ohranjanjem biodiverzitete pomembne za ohranjanje travniških habitatov</a:t>
            </a:r>
            <a:endParaRPr lang="sl-SI" sz="3200" dirty="0">
              <a:latin typeface="Rockwell" panose="02060603020205020403" pitchFamily="18" charset="0"/>
            </a:endParaRPr>
          </a:p>
        </p:txBody>
      </p:sp>
      <p:sp>
        <p:nvSpPr>
          <p:cNvPr id="4" name="Označba mesta vsebine 2">
            <a:extLst>
              <a:ext uri="{FF2B5EF4-FFF2-40B4-BE49-F238E27FC236}">
                <a16:creationId xmlns="" xmlns:a16="http://schemas.microsoft.com/office/drawing/2014/main" id="{1E3F7520-D155-489F-8B43-50BAF9D37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l-SI" sz="2600" dirty="0"/>
              <a:t>V okviru operacije bi s poskusi preverili vpliv različne oskrbe tal na </a:t>
            </a:r>
            <a:r>
              <a:rPr lang="sl-SI" sz="2600" dirty="0" err="1"/>
              <a:t>biodiverziteto</a:t>
            </a:r>
            <a:r>
              <a:rPr lang="sl-SI" sz="2600" dirty="0"/>
              <a:t> medvrstnega prostora v vinogradu zasajenim v terasah in vertikali in jih primerjali med seboj. Ugotavljali bi vpliv pozne košnje brežin teras na biotsko raznovrstnost. </a:t>
            </a:r>
          </a:p>
          <a:p>
            <a:pPr marL="0" indent="0" algn="just">
              <a:buNone/>
            </a:pPr>
            <a:r>
              <a:rPr lang="sl-SI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kmetiji Zavec  </a:t>
            </a:r>
          </a:p>
          <a:p>
            <a:pPr marL="0" indent="0" algn="just">
              <a:buNone/>
            </a:pPr>
            <a:r>
              <a:rPr lang="sl-SI" sz="2600" dirty="0"/>
              <a:t>Poskušamo</a:t>
            </a:r>
            <a:r>
              <a:rPr lang="sl-SI" sz="2400" dirty="0"/>
              <a:t> </a:t>
            </a:r>
            <a:r>
              <a:rPr lang="sl-SI" sz="2600" dirty="0"/>
              <a:t>različne načine oskrbe tal brez uporabe herbicidov in oskrbo brežin  s specialnim </a:t>
            </a:r>
            <a:r>
              <a:rPr lang="sl-SI" sz="2600" dirty="0" err="1"/>
              <a:t>mulčerjem</a:t>
            </a:r>
            <a:r>
              <a:rPr lang="sl-SI" sz="2600" dirty="0"/>
              <a:t> s </a:t>
            </a:r>
            <a:r>
              <a:rPr lang="sl-SI" sz="2600" dirty="0" err="1"/>
              <a:t>pletvenikom</a:t>
            </a:r>
            <a:r>
              <a:rPr lang="sl-SI" sz="2600" dirty="0"/>
              <a:t> za oskrbo zunanjega dela vrste na terasah.</a:t>
            </a:r>
          </a:p>
          <a:p>
            <a:pPr lvl="1" algn="just"/>
            <a:r>
              <a:rPr lang="sl-SI" sz="2600" dirty="0"/>
              <a:t>Redna košnja pod trtami ob vsakokratnem mulčenju (4 do 5 letno)</a:t>
            </a:r>
          </a:p>
          <a:p>
            <a:pPr lvl="1" algn="just"/>
            <a:r>
              <a:rPr lang="sl-SI" sz="2600" dirty="0"/>
              <a:t>Košnja trave pod trtami 1 x letno</a:t>
            </a:r>
          </a:p>
          <a:p>
            <a:pPr lvl="1" algn="just"/>
            <a:r>
              <a:rPr lang="sl-SI" sz="2600" dirty="0"/>
              <a:t>Košnja trave 3 x letno (spomladi pred cvetenjem-mesec maj, po cvetenju mesec junij, v fazi zorenja mesec 14 dni ped trgatvijo)</a:t>
            </a:r>
          </a:p>
          <a:p>
            <a:pPr marL="0" indent="0" algn="just"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kmetiji Gorjup </a:t>
            </a:r>
          </a:p>
          <a:p>
            <a:pPr marL="0" indent="0" algn="just">
              <a:buNone/>
            </a:pPr>
            <a:r>
              <a:rPr lang="sl-SI" sz="2600" dirty="0"/>
              <a:t>Poskušamo različne čase oskrbe brežin na razvoj pomembnih habitatov.</a:t>
            </a:r>
          </a:p>
          <a:p>
            <a:pPr marL="0" lvl="0" indent="0" algn="just">
              <a:buNone/>
            </a:pPr>
            <a:r>
              <a:rPr lang="sl-SI" sz="2600" dirty="0"/>
              <a:t>Analiza travniških habitatov na brežinah</a:t>
            </a:r>
          </a:p>
          <a:p>
            <a:pPr algn="just"/>
            <a:r>
              <a:rPr lang="sl-SI" sz="2600" dirty="0"/>
              <a:t>Oskrba brežin (mulčenje) pred cvetenjem trav na brežinah</a:t>
            </a:r>
            <a:r>
              <a:rPr lang="sl-SI" sz="2400" dirty="0"/>
              <a:t> </a:t>
            </a:r>
            <a:endParaRPr lang="sl-SI" sz="2600" dirty="0"/>
          </a:p>
          <a:p>
            <a:pPr algn="just"/>
            <a:r>
              <a:rPr lang="sl-SI" sz="2600" dirty="0"/>
              <a:t>Oskrba brežin (mulčenje) po cvetenju trav na brežinah</a:t>
            </a:r>
          </a:p>
          <a:p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F29AC1E9-78BF-4A97-B80F-27A811B8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345" y="4200990"/>
            <a:ext cx="3296110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A33FF1D-6929-4C9B-A2F8-8EC65EEB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905" y="3429000"/>
            <a:ext cx="3296110" cy="243874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0758504-0503-4C5F-B726-BDAAE7C8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115"/>
            <a:ext cx="10515600" cy="1636486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/>
            <a:r>
              <a:rPr lang="sl-SI" sz="3400" dirty="0">
                <a:latin typeface="Rockwell" panose="02060603020205020403" pitchFamily="18" charset="0"/>
              </a:rPr>
              <a:t>3. SKLOP</a:t>
            </a:r>
            <a:r>
              <a:rPr lang="sl-SI" sz="3400" b="1" dirty="0">
                <a:latin typeface="Rockwell" panose="02060603020205020403" pitchFamily="18" charset="0"/>
              </a:rPr>
              <a:t>: Vpliv protitočnih mrež na dozorevanje, kakovost in zdravstveno stanje grozdja ter kakovost vina</a:t>
            </a:r>
            <a:endParaRPr lang="sl-SI" sz="3600" dirty="0">
              <a:latin typeface="Rockwell" panose="02060603020205020403" pitchFamily="18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7D538273-E2E1-438F-BD43-235EF87D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2006600"/>
            <a:ext cx="10711543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S postavitvijo protitočnih mrež lahko bistveno omilimo škodo po toči in je eden izmed pomembnih ukrepov blaženja posledic ujm zaradi podnebnih sprememb. </a:t>
            </a:r>
          </a:p>
          <a:p>
            <a:pPr marL="0" indent="0">
              <a:buNone/>
            </a:pPr>
            <a:r>
              <a:rPr lang="sl-SI" dirty="0"/>
              <a:t>Protitočne mreže zagotavljajo stabilno pridelavo pri čemer je potrebno določiti optimalni čas postavitve mreže in vpliv mreže na kakovost dozorevanja grozdja ter pojav bolezni (oidija). </a:t>
            </a:r>
          </a:p>
          <a:p>
            <a:pPr marL="0" indent="0">
              <a:buNone/>
            </a:pPr>
            <a:r>
              <a:rPr lang="sl-SI" dirty="0"/>
              <a:t>Postavitev protitočnih mrež bo izvedena vertikalno (navpično) ob listni steni trsov z variacijami glede na razvojne faze vinske trte.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V tem sklopu protitočnih mrež bomo spremljali več parametrov:</a:t>
            </a:r>
          </a:p>
          <a:p>
            <a:r>
              <a:rPr lang="sl-SI" dirty="0"/>
              <a:t>vpliv na osvetlitev listne površine in asimilacijo;</a:t>
            </a:r>
          </a:p>
          <a:p>
            <a:r>
              <a:rPr lang="sl-SI" dirty="0"/>
              <a:t>vpliv na zmanjšanje sončnih ožigov na grozdnih jagodah;</a:t>
            </a:r>
          </a:p>
          <a:p>
            <a:r>
              <a:rPr lang="sl-SI" dirty="0"/>
              <a:t>monitoring glivičnih bolezni (peronospora, oidij);</a:t>
            </a:r>
          </a:p>
          <a:p>
            <a:r>
              <a:rPr lang="sl-SI" dirty="0"/>
              <a:t>spremljali bomo dinamiko dozorevanja grozdja (pod in izven mreže);</a:t>
            </a:r>
          </a:p>
          <a:p>
            <a:r>
              <a:rPr lang="sl-SI" dirty="0"/>
              <a:t>izvedli bomo senzorično oceno aromatskega profila vina pri sortah Rumeni muškat in Modri pinot, ter fenološke zrelosti pečk in vsebnost </a:t>
            </a:r>
            <a:r>
              <a:rPr lang="sl-SI" dirty="0" err="1"/>
              <a:t>antocianov</a:t>
            </a:r>
            <a:r>
              <a:rPr lang="sl-SI" dirty="0"/>
              <a:t> pri Modrem pinotu.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96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DB1E48DE-5163-40DB-8B96-8B6CC047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587828"/>
            <a:ext cx="11070772" cy="5954485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sl-SI" sz="3800" dirty="0"/>
              <a:t>Vpliv protitočnih mrež na pojav glivičnih bolezni in dozorevanje grozdja bomo raziskali na dveh ločenih kmetijah </a:t>
            </a:r>
          </a:p>
          <a:p>
            <a:pPr marL="0" lvl="0" indent="0">
              <a:buNone/>
            </a:pPr>
            <a:r>
              <a:rPr lang="sl-SI" sz="3800" dirty="0" smtClean="0"/>
              <a:t>Kmetija Žnuderl – </a:t>
            </a:r>
            <a:r>
              <a:rPr lang="sl-SI" sz="3800" dirty="0" err="1" smtClean="0"/>
              <a:t>sauvignon</a:t>
            </a:r>
            <a:r>
              <a:rPr lang="sl-SI" sz="3800" dirty="0" smtClean="0"/>
              <a:t> </a:t>
            </a:r>
            <a:endParaRPr lang="sl-SI" sz="3800" dirty="0"/>
          </a:p>
          <a:p>
            <a:pPr marL="457200" lvl="1" indent="0">
              <a:buNone/>
            </a:pPr>
            <a:r>
              <a:rPr lang="sl-SI" sz="3400" dirty="0" smtClean="0"/>
              <a:t>1</a:t>
            </a:r>
            <a:r>
              <a:rPr lang="sl-SI" sz="3400" dirty="0"/>
              <a:t>. Postavitev mreže do trgatve</a:t>
            </a:r>
          </a:p>
          <a:p>
            <a:pPr marL="457200" lvl="1" indent="0">
              <a:buNone/>
            </a:pPr>
            <a:r>
              <a:rPr lang="sl-SI" sz="3400" dirty="0" smtClean="0"/>
              <a:t>2. </a:t>
            </a:r>
            <a:r>
              <a:rPr lang="sl-SI" sz="3400" dirty="0"/>
              <a:t>Kontrola, brez protitočne </a:t>
            </a:r>
            <a:r>
              <a:rPr lang="sl-SI" sz="3400" dirty="0" smtClean="0"/>
              <a:t>mreže</a:t>
            </a:r>
          </a:p>
          <a:p>
            <a:pPr marL="457200" lvl="1" indent="0">
              <a:buNone/>
            </a:pPr>
            <a:endParaRPr lang="sl-SI" sz="3400" dirty="0"/>
          </a:p>
          <a:p>
            <a:pPr marL="0" indent="0">
              <a:buNone/>
            </a:pPr>
            <a:r>
              <a:rPr lang="sl-SI" sz="3800" dirty="0" smtClean="0"/>
              <a:t>Kmetija </a:t>
            </a:r>
            <a:r>
              <a:rPr lang="sl-SI" sz="3800" dirty="0" err="1" smtClean="0"/>
              <a:t>Frešer</a:t>
            </a:r>
            <a:r>
              <a:rPr lang="sl-SI" sz="3800" dirty="0" smtClean="0"/>
              <a:t> – modri pinot</a:t>
            </a:r>
          </a:p>
          <a:p>
            <a:pPr marL="457200" lvl="1" indent="0">
              <a:buNone/>
            </a:pPr>
            <a:r>
              <a:rPr lang="sl-SI" sz="3400" dirty="0" smtClean="0"/>
              <a:t>1. Postavitev </a:t>
            </a:r>
            <a:r>
              <a:rPr lang="sl-SI" sz="3400" dirty="0"/>
              <a:t>mreže do trgatve</a:t>
            </a:r>
          </a:p>
          <a:p>
            <a:pPr marL="457200" lvl="1" indent="0">
              <a:buNone/>
            </a:pPr>
            <a:r>
              <a:rPr lang="sl-SI" sz="3400" dirty="0" smtClean="0"/>
              <a:t>2. Dvig </a:t>
            </a:r>
            <a:r>
              <a:rPr lang="sl-SI" sz="3400" dirty="0"/>
              <a:t>mreže cca 1 mesec pred trgatvijo (po 15.8.)</a:t>
            </a:r>
          </a:p>
          <a:p>
            <a:pPr marL="457200" lvl="1" indent="0">
              <a:buNone/>
            </a:pPr>
            <a:r>
              <a:rPr lang="sl-SI" sz="3400" dirty="0" smtClean="0"/>
              <a:t>3. Kontrola</a:t>
            </a:r>
            <a:r>
              <a:rPr lang="sl-SI" sz="3400" dirty="0"/>
              <a:t>, brez protitočne mreže</a:t>
            </a:r>
          </a:p>
          <a:p>
            <a:pPr marL="457200" lvl="1" indent="0">
              <a:buNone/>
            </a:pPr>
            <a:r>
              <a:rPr lang="sl-SI" sz="3400" dirty="0"/>
              <a:t> </a:t>
            </a:r>
          </a:p>
          <a:p>
            <a:pPr marL="0" lvl="0" indent="0">
              <a:buNone/>
            </a:pPr>
            <a:r>
              <a:rPr lang="sl-SI" sz="3800" dirty="0"/>
              <a:t>Vpliv na osvetlitev listne površine in asimilacijo ter vpliv na  senzorično oceno aromatskega profila vina pri sortah </a:t>
            </a:r>
            <a:r>
              <a:rPr lang="sl-SI" sz="3800" dirty="0" err="1" smtClean="0"/>
              <a:t>Sauvignon</a:t>
            </a:r>
            <a:r>
              <a:rPr lang="sl-SI" sz="3800" dirty="0" smtClean="0"/>
              <a:t> </a:t>
            </a:r>
            <a:r>
              <a:rPr lang="sl-SI" sz="3800" dirty="0"/>
              <a:t>in Modri pinot. Prav tako bomo analizirali vpliv postavitve protitočnih mrež na  fenološko zrelost pečk in vsebnost </a:t>
            </a:r>
            <a:r>
              <a:rPr lang="sl-SI" sz="3800" dirty="0" err="1"/>
              <a:t>antocianov</a:t>
            </a:r>
            <a:r>
              <a:rPr lang="sl-SI" sz="3800" dirty="0"/>
              <a:t> pri Modrem pinotu </a:t>
            </a:r>
          </a:p>
          <a:p>
            <a:pPr marL="0" indent="0">
              <a:buNone/>
            </a:pPr>
            <a:r>
              <a:rPr lang="sl-SI" sz="3800" dirty="0" smtClean="0"/>
              <a:t> </a:t>
            </a:r>
            <a:r>
              <a:rPr lang="sl-SI" sz="3800" dirty="0"/>
              <a:t> </a:t>
            </a:r>
          </a:p>
          <a:p>
            <a:pPr marL="0" indent="0">
              <a:buNone/>
            </a:pPr>
            <a:r>
              <a:rPr lang="sl-SI" sz="3800" dirty="0" smtClean="0"/>
              <a:t> Skupaj </a:t>
            </a:r>
            <a:r>
              <a:rPr lang="sl-SI" sz="3800" dirty="0"/>
              <a:t>bomo </a:t>
            </a:r>
            <a:r>
              <a:rPr lang="sl-SI" sz="3800" dirty="0" err="1" smtClean="0"/>
              <a:t>vinificirali</a:t>
            </a:r>
            <a:r>
              <a:rPr lang="sl-SI" sz="3800" dirty="0"/>
              <a:t> </a:t>
            </a:r>
            <a:r>
              <a:rPr lang="sl-SI" sz="3800" dirty="0" smtClean="0"/>
              <a:t>18 </a:t>
            </a:r>
            <a:r>
              <a:rPr lang="sl-SI" sz="3800" dirty="0"/>
              <a:t>vzorcev </a:t>
            </a:r>
            <a:r>
              <a:rPr lang="sl-SI" sz="3800" dirty="0" err="1" smtClean="0"/>
              <a:t>Sauvignona</a:t>
            </a:r>
            <a:r>
              <a:rPr lang="sl-SI" sz="3800" dirty="0" smtClean="0"/>
              <a:t> in 9 </a:t>
            </a:r>
            <a:r>
              <a:rPr lang="sl-SI" sz="3800" dirty="0"/>
              <a:t>vzorcev Modrega pinota. </a:t>
            </a:r>
          </a:p>
          <a:p>
            <a:pPr marL="0" indent="0">
              <a:buNone/>
            </a:pPr>
            <a:r>
              <a:rPr lang="sl-SI" sz="3800" dirty="0"/>
              <a:t>Naredila se bosta  </a:t>
            </a:r>
            <a:r>
              <a:rPr lang="sl-SI" sz="3800" b="1" dirty="0"/>
              <a:t>2  talna monolita z opisi</a:t>
            </a:r>
            <a:r>
              <a:rPr lang="sl-SI" sz="3800" dirty="0"/>
              <a:t>, ter podrobne kemične analize za vse </a:t>
            </a:r>
            <a:r>
              <a:rPr lang="sl-SI" sz="3800" dirty="0" err="1"/>
              <a:t>vinificirane</a:t>
            </a:r>
            <a:r>
              <a:rPr lang="sl-SI" sz="3800" dirty="0"/>
              <a:t> vzorce sorte </a:t>
            </a:r>
            <a:r>
              <a:rPr lang="sl-SI" sz="3800" dirty="0" err="1" smtClean="0"/>
              <a:t>sauvignon</a:t>
            </a:r>
            <a:r>
              <a:rPr lang="sl-SI" sz="3800" dirty="0" smtClean="0"/>
              <a:t> . </a:t>
            </a:r>
            <a:endParaRPr lang="sl-SI" sz="38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9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8500056" y="6143222"/>
            <a:ext cx="261627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za pozornost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9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685</Words>
  <Application>Microsoft Office PowerPoint</Application>
  <PresentationFormat>Širokozaslonsko</PresentationFormat>
  <Paragraphs>64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Cambria</vt:lpstr>
      <vt:lpstr>Rockwell</vt:lpstr>
      <vt:lpstr>Times New Roman</vt:lpstr>
      <vt:lpstr>Officeova tema</vt:lpstr>
      <vt:lpstr>EIP PROJEKT</vt:lpstr>
      <vt:lpstr>Aktivnosti </vt:lpstr>
      <vt:lpstr>1. SKLOP - Preprečevanje erozije tal v vertikalnih nasadih z opuščanjem herbicidov</vt:lpstr>
      <vt:lpstr>2. SKLOP- Oskrba tal in brežin v terasnih sistemih z ohranjanjem biodiverzitete pomembne za ohranjanje travniških habitatov</vt:lpstr>
      <vt:lpstr>3. SKLOP: Vpliv protitočnih mrež na dozorevanje, kakovost in zdravstveno stanje grozdja ter kakovost vina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EIP PROJEKT</dc:title>
  <dc:creator>Mojca Čep</dc:creator>
  <cp:lastModifiedBy>Andrej Rebernišek</cp:lastModifiedBy>
  <cp:revision>32</cp:revision>
  <dcterms:created xsi:type="dcterms:W3CDTF">2021-01-15T13:25:02Z</dcterms:created>
  <dcterms:modified xsi:type="dcterms:W3CDTF">2021-11-22T06:09:12Z</dcterms:modified>
</cp:coreProperties>
</file>